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79" r:id="rId2"/>
    <p:sldId id="445" r:id="rId3"/>
    <p:sldId id="437" r:id="rId4"/>
    <p:sldId id="438" r:id="rId5"/>
    <p:sldId id="434" r:id="rId6"/>
    <p:sldId id="435" r:id="rId7"/>
    <p:sldId id="443" r:id="rId8"/>
    <p:sldId id="444" r:id="rId9"/>
    <p:sldId id="500" r:id="rId10"/>
    <p:sldId id="441" r:id="rId11"/>
    <p:sldId id="442" r:id="rId12"/>
    <p:sldId id="383" r:id="rId13"/>
    <p:sldId id="439" r:id="rId14"/>
    <p:sldId id="384" r:id="rId15"/>
    <p:sldId id="501" r:id="rId16"/>
    <p:sldId id="461" r:id="rId17"/>
    <p:sldId id="462" r:id="rId18"/>
    <p:sldId id="408" r:id="rId19"/>
    <p:sldId id="385" r:id="rId20"/>
    <p:sldId id="454" r:id="rId21"/>
    <p:sldId id="388" r:id="rId22"/>
    <p:sldId id="446" r:id="rId23"/>
    <p:sldId id="447" r:id="rId24"/>
    <p:sldId id="448" r:id="rId25"/>
    <p:sldId id="449" r:id="rId26"/>
    <p:sldId id="450" r:id="rId27"/>
    <p:sldId id="451" r:id="rId28"/>
    <p:sldId id="452" r:id="rId29"/>
    <p:sldId id="453" r:id="rId30"/>
    <p:sldId id="463" r:id="rId31"/>
    <p:sldId id="502" r:id="rId32"/>
    <p:sldId id="389" r:id="rId33"/>
    <p:sldId id="390" r:id="rId34"/>
    <p:sldId id="391" r:id="rId35"/>
    <p:sldId id="455" r:id="rId36"/>
    <p:sldId id="393" r:id="rId37"/>
    <p:sldId id="464" r:id="rId38"/>
    <p:sldId id="465" r:id="rId39"/>
    <p:sldId id="394" r:id="rId40"/>
    <p:sldId id="395" r:id="rId41"/>
    <p:sldId id="397" r:id="rId42"/>
    <p:sldId id="398" r:id="rId43"/>
    <p:sldId id="399" r:id="rId44"/>
    <p:sldId id="400" r:id="rId45"/>
    <p:sldId id="401" r:id="rId46"/>
    <p:sldId id="402" r:id="rId47"/>
    <p:sldId id="403" r:id="rId48"/>
    <p:sldId id="405" r:id="rId49"/>
    <p:sldId id="458" r:id="rId50"/>
    <p:sldId id="406" r:id="rId51"/>
    <p:sldId id="407" r:id="rId52"/>
    <p:sldId id="468" r:id="rId53"/>
    <p:sldId id="459" r:id="rId54"/>
    <p:sldId id="303" r:id="rId55"/>
    <p:sldId id="304" r:id="rId56"/>
    <p:sldId id="352" r:id="rId57"/>
    <p:sldId id="353" r:id="rId58"/>
    <p:sldId id="503" r:id="rId59"/>
    <p:sldId id="310" r:id="rId60"/>
    <p:sldId id="308" r:id="rId61"/>
    <p:sldId id="311" r:id="rId62"/>
    <p:sldId id="382" r:id="rId63"/>
    <p:sldId id="354" r:id="rId64"/>
    <p:sldId id="355" r:id="rId65"/>
    <p:sldId id="356" r:id="rId66"/>
    <p:sldId id="357" r:id="rId67"/>
    <p:sldId id="366" r:id="rId68"/>
    <p:sldId id="367" r:id="rId69"/>
    <p:sldId id="368" r:id="rId70"/>
    <p:sldId id="369" r:id="rId71"/>
    <p:sldId id="361" r:id="rId72"/>
    <p:sldId id="362" r:id="rId73"/>
    <p:sldId id="363" r:id="rId74"/>
    <p:sldId id="364" r:id="rId75"/>
    <p:sldId id="365" r:id="rId76"/>
    <p:sldId id="312" r:id="rId77"/>
    <p:sldId id="319" r:id="rId78"/>
    <p:sldId id="433" r:id="rId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77" d="100"/>
          <a:sy n="77" d="100"/>
        </p:scale>
        <p:origin x="11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C4EA-3010-475A-B2BD-B1308F5E15A3}" type="datetimeFigureOut">
              <a:rPr lang="el-GR" smtClean="0"/>
              <a:pPr/>
              <a:t>25/11/2022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A3F7A-42E6-479C-AAE4-299B90011D5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C95B94F-F6B2-4CAE-A2CE-9386AE5E7B67}" type="slidenum">
              <a:rPr lang="el-GR" smtClean="0"/>
              <a:pPr/>
              <a:t>2</a:t>
            </a:fld>
            <a:endParaRPr lang="el-GR"/>
          </a:p>
        </p:txBody>
      </p:sp>
    </p:spTree>
    <p:extLst>
      <p:ext uri="{BB962C8B-B14F-4D97-AF65-F5344CB8AC3E}">
        <p14:creationId xmlns:p14="http://schemas.microsoft.com/office/powerpoint/2010/main" val="66896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48E8D1C-E0EE-43EB-80EE-FDE9D465EDCE}" type="slidenum">
              <a:rPr lang="el-GR" smtClean="0"/>
              <a:pPr/>
              <a:t>21</a:t>
            </a:fld>
            <a:endParaRPr lang="el-G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B81EE572-3E38-43DC-B927-82F27A42EEF2}" type="slidenum">
              <a:rPr lang="en-GB" smtClean="0"/>
              <a:pPr>
                <a:defRPr/>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a:ln/>
        </p:spPr>
      </p:sp>
      <p:sp>
        <p:nvSpPr>
          <p:cNvPr id="63491" name="2 - Θέση σημειώσεων"/>
          <p:cNvSpPr>
            <a:spLocks noGrp="1"/>
          </p:cNvSpPr>
          <p:nvPr>
            <p:ph type="body" idx="1"/>
          </p:nvPr>
        </p:nvSpPr>
        <p:spPr>
          <a:noFill/>
          <a:ln/>
        </p:spPr>
        <p:txBody>
          <a:bodyPr/>
          <a:lstStyle/>
          <a:p>
            <a:pPr eaLnBrk="1" hangingPunct="1"/>
            <a:endParaRPr lang="el-GR"/>
          </a:p>
        </p:txBody>
      </p:sp>
      <p:sp>
        <p:nvSpPr>
          <p:cNvPr id="63492" name="3 - Θέση αριθμού διαφάνειας"/>
          <p:cNvSpPr>
            <a:spLocks noGrp="1"/>
          </p:cNvSpPr>
          <p:nvPr>
            <p:ph type="sldNum" sz="quarter" idx="5"/>
          </p:nvPr>
        </p:nvSpPr>
        <p:spPr>
          <a:noFill/>
        </p:spPr>
        <p:txBody>
          <a:bodyPr/>
          <a:lstStyle/>
          <a:p>
            <a:fld id="{8AB89E89-0DFF-46B4-B273-253554270EB5}" type="slidenum">
              <a:rPr lang="el-GR" smtClean="0"/>
              <a:pPr/>
              <a:t>78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F3B2D1C-0068-4046-829A-57962D75AF9A}" type="datetime1">
              <a:rPr lang="el-GR" smtClean="0"/>
              <a:pPr/>
              <a:t>25/11/2022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757F811-0F02-4E4D-891C-DDF643FB5EDF}" type="datetime1">
              <a:rPr lang="el-GR" smtClean="0"/>
              <a:pPr/>
              <a:t>25/11/2022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118BA47-8121-4421-9339-721313C34C4B}" type="datetime1">
              <a:rPr lang="el-GR" smtClean="0"/>
              <a:pPr/>
              <a:t>25/11/2022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1882B1A-B567-4BD5-80AB-7D8316ED616C}" type="datetime1">
              <a:rPr lang="el-GR" smtClean="0"/>
              <a:pPr/>
              <a:t>25/11/2022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479C79-5CE9-4BB8-8CB6-A87EAFB77516}" type="datetime1">
              <a:rPr lang="el-GR" smtClean="0"/>
              <a:pPr/>
              <a:t>25/11/2022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13A1695-2698-4A32-AAF6-106820DC76F2}" type="datetime1">
              <a:rPr lang="el-GR" smtClean="0"/>
              <a:pPr/>
              <a:t>25/11/2022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9C86C35-44BA-4DAF-8C7E-A65B88A88946}" type="datetime1">
              <a:rPr lang="el-GR" smtClean="0"/>
              <a:pPr/>
              <a:t>25/11/2022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9B02FA2-8FBA-4AE7-8248-BBBD738848A9}" type="datetime1">
              <a:rPr lang="el-GR" smtClean="0"/>
              <a:pPr/>
              <a:t>25/11/2022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0CDD51-682C-4ACE-BF3D-9A11A3ED3FD0}" type="datetime1">
              <a:rPr lang="el-GR" smtClean="0"/>
              <a:pPr/>
              <a:t>25/11/2022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3C3D62-AC98-4CA1-BEC7-BF2692A13D94}" type="datetime1">
              <a:rPr lang="el-GR" smtClean="0"/>
              <a:pPr/>
              <a:t>25/11/2022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7ED134-DA2B-4E12-BD2B-F6AFD6731A94}" type="datetime1">
              <a:rPr lang="el-GR" smtClean="0"/>
              <a:pPr/>
              <a:t>25/11/2022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350-D800-4B43-87C2-648677541072}" type="datetime1">
              <a:rPr lang="el-GR" smtClean="0"/>
              <a:pPr/>
              <a:t>25/11/2022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A6DD-A541-4490-A3CA-83A4F81B28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s.sch.gr/repo/online-packages/dim-mathimatika-c-d/d05-web"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users.sch.gr/misailidis/test_theories_math/Ausebel.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dentro.edu.gr/v/item/ds/8521/3423"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dmBqwWlJg8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youtube.com/watch?v=bivV9RT4MKk"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users.sch.gr/misailidis/test_theories_math/Bandura.ht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138238" y="1014413"/>
            <a:ext cx="6867525" cy="482917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1</a:t>
            </a:fld>
            <a:endParaRPr lang="el-GR"/>
          </a:p>
        </p:txBody>
      </p:sp>
    </p:spTree>
    <p:extLst>
      <p:ext uri="{BB962C8B-B14F-4D97-AF65-F5344CB8AC3E}">
        <p14:creationId xmlns:p14="http://schemas.microsoft.com/office/powerpoint/2010/main" val="36488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 </a:t>
            </a:r>
            <a:r>
              <a:rPr lang="el-GR" sz="3600" b="1" dirty="0"/>
              <a:t> </a:t>
            </a:r>
            <a:r>
              <a:rPr lang="el-GR" sz="4000" b="1" dirty="0"/>
              <a:t>Παράδειγμα </a:t>
            </a:r>
            <a:r>
              <a:rPr lang="en-US" sz="4000" b="1" dirty="0"/>
              <a:t>X</a:t>
            </a:r>
            <a:r>
              <a:rPr lang="el-GR" sz="4000" b="1" dirty="0"/>
              <a:t>ΡΗΣΗΣ ΠΡΟΗΓΜΕΝΟΥ ΟΡΓΑΝΩΤΗ(2/3)</a:t>
            </a:r>
            <a:endParaRPr lang="el-GR" sz="4000"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a:t>Ο εκπαιδευτικός αρχικά αφήνει τους μαθητές να δώσουν τις δικές τους απαντήσεις όπως :</a:t>
            </a:r>
          </a:p>
          <a:p>
            <a:pPr lvl="0"/>
            <a:r>
              <a:rPr lang="el-GR" dirty="0"/>
              <a:t>να καλέσει τον πύργο ελέγχου για πληροφορίες</a:t>
            </a:r>
          </a:p>
          <a:p>
            <a:pPr lvl="0"/>
            <a:r>
              <a:rPr lang="el-GR" dirty="0"/>
              <a:t>να συμβουλευτεί το χάρτη</a:t>
            </a:r>
          </a:p>
          <a:p>
            <a:pPr lvl="0"/>
            <a:r>
              <a:rPr lang="el-GR" dirty="0"/>
              <a:t>να χρησιμοποιήσει την πυξίδα</a:t>
            </a:r>
          </a:p>
          <a:p>
            <a:pPr lvl="0"/>
            <a:r>
              <a:rPr lang="el-GR" dirty="0"/>
              <a:t>να υπολογίσει την θέση του με βάση την ταχύτητά του</a:t>
            </a:r>
          </a:p>
          <a:p>
            <a:pPr lvl="0"/>
            <a:r>
              <a:rPr lang="el-GR" dirty="0"/>
              <a:t>το χρόνο πτήσης και την κατεύθυνση στην οποία κινείται</a:t>
            </a:r>
          </a:p>
          <a:p>
            <a:pPr>
              <a:buNone/>
            </a:pPr>
            <a:r>
              <a:rPr lang="el-GR" dirty="0"/>
              <a:t>Αφού ακουστούν όλες τις απαντήσεις, η τάξη καταλήγει ότι η απάντηση ακούει στο όνομα «</a:t>
            </a:r>
            <a:r>
              <a:rPr lang="el-GR" b="1" dirty="0"/>
              <a:t>Γεωγραφικές Συντεταγμένες».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 Παράδειγμα  </a:t>
            </a:r>
            <a:r>
              <a:rPr lang="en-US" sz="4000" b="1" dirty="0"/>
              <a:t>X</a:t>
            </a:r>
            <a:r>
              <a:rPr lang="el-GR" sz="4000" b="1" dirty="0"/>
              <a:t>ΡΗΣΗΣ ΠΡΟΗΓΜΕΝΟΥ ΟΡΓΑΝΩΤΗ(3/3)</a:t>
            </a:r>
            <a:endParaRPr lang="el-GR" sz="4000" dirty="0"/>
          </a:p>
        </p:txBody>
      </p:sp>
      <p:sp>
        <p:nvSpPr>
          <p:cNvPr id="3" name="2 - Θέση περιεχομένου"/>
          <p:cNvSpPr>
            <a:spLocks noGrp="1"/>
          </p:cNvSpPr>
          <p:nvPr>
            <p:ph idx="1"/>
          </p:nvPr>
        </p:nvSpPr>
        <p:spPr/>
        <p:txBody>
          <a:bodyPr>
            <a:normAutofit/>
          </a:bodyPr>
          <a:lstStyle/>
          <a:p>
            <a:pPr>
              <a:buNone/>
            </a:pPr>
            <a:r>
              <a:rPr lang="el-GR" sz="2800" b="1" dirty="0"/>
              <a:t>2. ΣΥΝΔΕΣΗ ΜΕ ΠΡΟΗΓΟΥΜΕΝΗ ΓΝΩΣΗ</a:t>
            </a:r>
          </a:p>
          <a:p>
            <a:pPr>
              <a:buNone/>
            </a:pPr>
            <a:r>
              <a:rPr lang="el-GR" dirty="0"/>
              <a:t> ο εκπαιδευτικός αναφέρει ότι το θέμα «Γεωγραφικές Συντεταγμένες» διδάχθηκε στην ΣΤ’ τάξη του Δημοτικού, αλλά τώρα (στο γυμνάσιο) θα εξετασθεί αναλυτικότερα/σε μεγαλύτερο βάθος και τονίζει ότι η </a:t>
            </a:r>
            <a:r>
              <a:rPr lang="el-GR" b="1" dirty="0"/>
              <a:t>αξία του μαθήματος εστιάζεται στον εντοπισμό της θέσης μας </a:t>
            </a:r>
            <a:r>
              <a:rPr lang="el-GR" dirty="0"/>
              <a:t>οπουδήποτε πάνω στην επιφάνεια της γης.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Τα 4 ήδη μάθησης κατά </a:t>
            </a:r>
            <a:r>
              <a:rPr lang="en-US" dirty="0" err="1"/>
              <a:t>Ausubel</a:t>
            </a:r>
            <a:endParaRPr lang="el-GR" dirty="0"/>
          </a:p>
        </p:txBody>
      </p:sp>
      <p:sp>
        <p:nvSpPr>
          <p:cNvPr id="3" name="2 - Θέση περιεχομένου"/>
          <p:cNvSpPr>
            <a:spLocks noGrp="1"/>
          </p:cNvSpPr>
          <p:nvPr>
            <p:ph idx="1"/>
          </p:nvPr>
        </p:nvSpPr>
        <p:spPr>
          <a:noFill/>
        </p:spPr>
        <p:txBody>
          <a:bodyPr>
            <a:normAutofit fontScale="92500" lnSpcReduction="10000"/>
          </a:bodyPr>
          <a:lstStyle/>
          <a:p>
            <a:pPr>
              <a:buFont typeface="Wingdings" pitchFamily="2" charset="2"/>
              <a:buChar char="q"/>
            </a:pPr>
            <a:r>
              <a:rPr lang="el-GR" sz="2800" dirty="0">
                <a:solidFill>
                  <a:srgbClr val="FF0000"/>
                </a:solidFill>
              </a:rPr>
              <a:t>μηχανιστική</a:t>
            </a:r>
            <a:r>
              <a:rPr lang="el-GR" sz="2800" dirty="0"/>
              <a:t> </a:t>
            </a:r>
            <a:r>
              <a:rPr lang="el-GR" sz="2800" b="1" dirty="0" err="1"/>
              <a:t>προσληπτική</a:t>
            </a:r>
            <a:r>
              <a:rPr lang="el-GR" sz="2800" b="1" dirty="0"/>
              <a:t> </a:t>
            </a:r>
            <a:r>
              <a:rPr lang="el-GR" sz="2800" dirty="0"/>
              <a:t>(το πάτερ ημών)</a:t>
            </a:r>
            <a:endParaRPr lang="en-US" sz="2800" dirty="0"/>
          </a:p>
          <a:p>
            <a:pPr>
              <a:buFont typeface="Wingdings" pitchFamily="2" charset="2"/>
              <a:buChar char="q"/>
            </a:pPr>
            <a:endParaRPr lang="en-US" sz="2800" dirty="0"/>
          </a:p>
          <a:p>
            <a:pPr>
              <a:buFont typeface="Wingdings" pitchFamily="2" charset="2"/>
              <a:buChar char="q"/>
            </a:pPr>
            <a:r>
              <a:rPr lang="el-GR" sz="2800" dirty="0">
                <a:solidFill>
                  <a:srgbClr val="FF0000"/>
                </a:solidFill>
              </a:rPr>
              <a:t>μηχανιστική</a:t>
            </a:r>
            <a:r>
              <a:rPr lang="el-GR" sz="2800" dirty="0"/>
              <a:t> </a:t>
            </a:r>
            <a:r>
              <a:rPr lang="el-GR" sz="2800" u="sng" dirty="0" err="1"/>
              <a:t>ανακαλυπτική</a:t>
            </a:r>
            <a:r>
              <a:rPr lang="el-GR" sz="2800" dirty="0"/>
              <a:t> (όταν ρίξω </a:t>
            </a:r>
            <a:r>
              <a:rPr lang="en-US" sz="2800" dirty="0"/>
              <a:t> o</a:t>
            </a:r>
            <a:r>
              <a:rPr lang="el-GR" sz="2800" dirty="0" err="1"/>
              <a:t>ινόπνευμα</a:t>
            </a:r>
            <a:r>
              <a:rPr lang="el-GR" sz="2800" dirty="0"/>
              <a:t> στη φωτιά ανάβει)</a:t>
            </a:r>
            <a:endParaRPr lang="en-US" sz="2800" dirty="0"/>
          </a:p>
          <a:p>
            <a:pPr>
              <a:buFont typeface="Wingdings" pitchFamily="2" charset="2"/>
              <a:buChar char="q"/>
            </a:pPr>
            <a:endParaRPr lang="en-US" sz="2800" dirty="0"/>
          </a:p>
          <a:p>
            <a:pPr>
              <a:buFont typeface="Wingdings" pitchFamily="2" charset="2"/>
              <a:buChar char="q"/>
            </a:pPr>
            <a:r>
              <a:rPr lang="el-GR" sz="2800" dirty="0">
                <a:solidFill>
                  <a:srgbClr val="00B050"/>
                </a:solidFill>
              </a:rPr>
              <a:t> νοηματική </a:t>
            </a:r>
            <a:r>
              <a:rPr lang="el-GR" sz="2800" b="1" dirty="0" err="1"/>
              <a:t>προσληπτική</a:t>
            </a:r>
            <a:r>
              <a:rPr lang="el-GR" sz="2800" dirty="0"/>
              <a:t> (ακούω το δάσκαλο να μου λέει για τον Κολοκοτρώνη)  </a:t>
            </a:r>
            <a:endParaRPr lang="en-US" sz="2800" dirty="0"/>
          </a:p>
          <a:p>
            <a:pPr>
              <a:buFont typeface="Wingdings" pitchFamily="2" charset="2"/>
              <a:buChar char="q"/>
            </a:pPr>
            <a:endParaRPr lang="en-US" sz="2800" dirty="0"/>
          </a:p>
          <a:p>
            <a:pPr>
              <a:buFont typeface="Wingdings" pitchFamily="2" charset="2"/>
              <a:buChar char="q"/>
            </a:pPr>
            <a:r>
              <a:rPr lang="el-GR" sz="2800" dirty="0">
                <a:solidFill>
                  <a:srgbClr val="00B050"/>
                </a:solidFill>
              </a:rPr>
              <a:t>νοηματική</a:t>
            </a:r>
            <a:r>
              <a:rPr lang="el-GR" sz="2800" dirty="0"/>
              <a:t> </a:t>
            </a:r>
            <a:r>
              <a:rPr lang="el-GR" sz="2800" u="sng" dirty="0" err="1"/>
              <a:t>ανακαλυπτική</a:t>
            </a:r>
            <a:r>
              <a:rPr lang="el-GR" sz="2800" u="sng" dirty="0"/>
              <a:t> </a:t>
            </a:r>
            <a:r>
              <a:rPr lang="el-GR" sz="2800" dirty="0"/>
              <a:t>(βρήκα μόνος μου παρατηρώντας διάφορα φυτά, ότι αυτά στρέφουν προς το φως).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301038" cy="1428752"/>
          </a:xfrm>
        </p:spPr>
        <p:txBody>
          <a:bodyPr>
            <a:normAutofit fontScale="90000"/>
          </a:bodyPr>
          <a:lstStyle/>
          <a:p>
            <a:r>
              <a:rPr lang="el-GR" sz="4000" b="1" dirty="0"/>
              <a:t>Συμπερασματικά : Βασικές αρχές της θεωρίας του  </a:t>
            </a:r>
            <a:r>
              <a:rPr lang="el-GR" sz="4000" b="1" dirty="0" err="1"/>
              <a:t>Ausubel</a:t>
            </a:r>
            <a:br>
              <a:rPr lang="el-GR" dirty="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a:t>O</a:t>
            </a:r>
            <a:r>
              <a:rPr lang="el-GR" dirty="0"/>
              <a:t>ι  </a:t>
            </a:r>
            <a:r>
              <a:rPr lang="el-GR" b="1" dirty="0"/>
              <a:t>πιο γενικές ιδέες ενός θέματος θα πρέπει να παρουσιάζονται πρώτες και προοδευτικά να</a:t>
            </a:r>
          </a:p>
          <a:p>
            <a:pPr>
              <a:buNone/>
            </a:pPr>
            <a:r>
              <a:rPr lang="el-GR" b="1" dirty="0"/>
              <a:t>    διαφοροποιούντα</a:t>
            </a:r>
            <a:r>
              <a:rPr lang="el-GR" dirty="0"/>
              <a:t>ι ανάλογα με  την λεπτομέρεια και την </a:t>
            </a:r>
            <a:r>
              <a:rPr lang="el-GR" dirty="0" err="1"/>
              <a:t>συγκεκριμενότητα</a:t>
            </a:r>
            <a:r>
              <a:rPr lang="en-US" dirty="0"/>
              <a:t> </a:t>
            </a:r>
            <a:r>
              <a:rPr lang="el-GR" dirty="0" err="1"/>
              <a:t>π.χ</a:t>
            </a:r>
            <a:r>
              <a:rPr lang="el-GR" dirty="0"/>
              <a:t> Για παράδειγμα πριν συζητηθούν οι ήπιες μορφές ενέργειας, ο δάσκαλος πρέπει να μιλήσει για την ενέργεια την ίδια</a:t>
            </a:r>
          </a:p>
          <a:p>
            <a:pPr>
              <a:buNone/>
            </a:pPr>
            <a:r>
              <a:rPr lang="el-GR" dirty="0"/>
              <a:t> </a:t>
            </a:r>
          </a:p>
          <a:p>
            <a:r>
              <a:rPr lang="el-GR" dirty="0"/>
              <a:t>Το υλικό οδηγιών θα πρέπει να προσπαθεί να </a:t>
            </a:r>
            <a:r>
              <a:rPr lang="el-GR" b="1" dirty="0"/>
              <a:t>ενσωματώσει το νέο υλικό με ήδη υπάρχουσες γνώσεις , </a:t>
            </a:r>
            <a:r>
              <a:rPr lang="el-GR" dirty="0"/>
              <a:t>μέσω των συγκρίσεων και της αντιστοίχησης παλιών με νέες ιδέες</a:t>
            </a:r>
          </a:p>
          <a:p>
            <a:pPr>
              <a:buNone/>
            </a:pPr>
            <a:r>
              <a:rPr lang="el-GR" dirty="0"/>
              <a:t> </a:t>
            </a:r>
            <a:r>
              <a:rPr lang="el-GR" sz="2400" i="1" u="sng" dirty="0"/>
              <a:t> Ο</a:t>
            </a:r>
            <a:r>
              <a:rPr lang="el-GR" sz="2400" b="1" i="1" u="sng" dirty="0">
                <a:solidFill>
                  <a:srgbClr val="FF0000"/>
                </a:solidFill>
              </a:rPr>
              <a:t> </a:t>
            </a:r>
            <a:r>
              <a:rPr lang="el-GR" sz="2400" b="1" i="1" u="sng" dirty="0" err="1">
                <a:solidFill>
                  <a:srgbClr val="FF0000"/>
                </a:solidFill>
              </a:rPr>
              <a:t>Ausubel</a:t>
            </a:r>
            <a:r>
              <a:rPr lang="el-GR" sz="2400" b="1" i="1" u="sng" dirty="0">
                <a:solidFill>
                  <a:srgbClr val="FF0000"/>
                </a:solidFill>
              </a:rPr>
              <a:t> προτείνει ως βασικό όχημα γνώσης τη γλώσσα και τα νοήματα που αυτή μεταφέρει. Εργάστηκε κυρίως στην </a:t>
            </a:r>
            <a:r>
              <a:rPr lang="el-GR" sz="2400" b="1" i="1" u="sng" dirty="0">
                <a:solidFill>
                  <a:srgbClr val="FF0000"/>
                </a:solidFill>
                <a:highlight>
                  <a:srgbClr val="FFFF00"/>
                </a:highlight>
              </a:rPr>
              <a:t>τάξη</a:t>
            </a:r>
            <a:r>
              <a:rPr lang="el-GR" sz="2400" b="1" i="1" u="sng" dirty="0">
                <a:solidFill>
                  <a:srgbClr val="FF0000"/>
                </a:solidFill>
              </a:rPr>
              <a:t> και όχι στο εργαστήριο.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ΠΑΡΑΔΕΙΓΜΑ ΕΓΑΡΜΟΓΗΣ ΤΗΣ ΘΕΩΡΙΑΣ ΤΟΥ </a:t>
            </a:r>
            <a:r>
              <a:rPr lang="en-US" dirty="0"/>
              <a:t>AUSUBEL</a:t>
            </a:r>
            <a:endParaRPr lang="el-GR" dirty="0"/>
          </a:p>
        </p:txBody>
      </p:sp>
      <p:sp>
        <p:nvSpPr>
          <p:cNvPr id="3" name="2 - Θέση περιεχομένου"/>
          <p:cNvSpPr>
            <a:spLocks noGrp="1"/>
          </p:cNvSpPr>
          <p:nvPr>
            <p:ph idx="1"/>
          </p:nvPr>
        </p:nvSpPr>
        <p:spPr/>
        <p:txBody>
          <a:bodyPr/>
          <a:lstStyle/>
          <a:p>
            <a:pPr>
              <a:buNone/>
            </a:pPr>
            <a:r>
              <a:rPr lang="en-US" dirty="0"/>
              <a:t>    </a:t>
            </a:r>
            <a:endParaRPr lang="el-GR" dirty="0"/>
          </a:p>
          <a:p>
            <a:pPr>
              <a:buNone/>
            </a:pPr>
            <a:r>
              <a:rPr lang="el-GR" dirty="0"/>
              <a:t>Ο κύκλος  μαθημάτων της  </a:t>
            </a:r>
            <a:r>
              <a:rPr lang="en-US" dirty="0"/>
              <a:t>Physical Science Study Committee</a:t>
            </a:r>
            <a:r>
              <a:rPr lang="el-GR" dirty="0"/>
              <a:t>, η οποία οργανώνει το υλικό ανάλογα με τις </a:t>
            </a:r>
            <a:r>
              <a:rPr lang="el-GR" b="1" dirty="0"/>
              <a:t>βασικές ιδέες της φυσικής αντί για μια κομματιασμένη συζήτηση πάνω  </a:t>
            </a:r>
            <a:r>
              <a:rPr lang="el-GR" dirty="0"/>
              <a:t>στις αρχές  ή </a:t>
            </a:r>
            <a:r>
              <a:rPr lang="el-GR" b="1" dirty="0"/>
              <a:t>στα φαινόμενα</a:t>
            </a:r>
          </a:p>
          <a:p>
            <a:pPr>
              <a:buNone/>
            </a:pPr>
            <a:r>
              <a:rPr lang="el-GR" dirty="0"/>
              <a:t>.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A8D55-843B-40CC-9026-DE607A276E23}"/>
              </a:ext>
            </a:extLst>
          </p:cNvPr>
          <p:cNvSpPr>
            <a:spLocks noGrp="1"/>
          </p:cNvSpPr>
          <p:nvPr>
            <p:ph type="title"/>
          </p:nvPr>
        </p:nvSpPr>
        <p:spPr/>
        <p:txBody>
          <a:bodyPr>
            <a:noAutofit/>
          </a:bodyPr>
          <a:lstStyle/>
          <a:p>
            <a:r>
              <a:rPr lang="el-GR" sz="3600" dirty="0"/>
              <a:t>ΜΟΡΦΗ ΛΟΓΙΣΜΙΚΩΝ</a:t>
            </a:r>
            <a:endParaRPr lang="en-US" sz="3600" dirty="0"/>
          </a:p>
        </p:txBody>
      </p:sp>
      <p:sp>
        <p:nvSpPr>
          <p:cNvPr id="3" name="Θέση περιεχομένου 2">
            <a:extLst>
              <a:ext uri="{FF2B5EF4-FFF2-40B4-BE49-F238E27FC236}">
                <a16:creationId xmlns:a16="http://schemas.microsoft.com/office/drawing/2014/main" id="{800A59C2-63A4-475E-A17D-BAA37DEA6F11}"/>
              </a:ext>
            </a:extLst>
          </p:cNvPr>
          <p:cNvSpPr>
            <a:spLocks noGrp="1"/>
          </p:cNvSpPr>
          <p:nvPr>
            <p:ph idx="1"/>
          </p:nvPr>
        </p:nvSpPr>
        <p:spPr/>
        <p:txBody>
          <a:bodyPr>
            <a:normAutofit fontScale="85000" lnSpcReduction="10000"/>
          </a:bodyPr>
          <a:lstStyle/>
          <a:p>
            <a:r>
              <a:rPr lang="el-GR" dirty="0" err="1"/>
              <a:t>Σύµφωνα</a:t>
            </a:r>
            <a:r>
              <a:rPr lang="el-GR" dirty="0"/>
              <a:t> µε µ</a:t>
            </a:r>
            <a:r>
              <a:rPr lang="el-GR" dirty="0" err="1"/>
              <a:t>ια</a:t>
            </a:r>
            <a:r>
              <a:rPr lang="el-GR" dirty="0"/>
              <a:t> από τις κυριότερες απόψεις του </a:t>
            </a:r>
            <a:r>
              <a:rPr lang="el-GR" dirty="0" err="1"/>
              <a:t>εποικοδοµισµού</a:t>
            </a:r>
            <a:r>
              <a:rPr lang="el-GR" dirty="0"/>
              <a:t>: «</a:t>
            </a:r>
            <a:r>
              <a:rPr lang="el-GR" b="1" dirty="0"/>
              <a:t>οι πληροφορίες θα πρέπει να παρουσιάζονται στον µ</a:t>
            </a:r>
            <a:r>
              <a:rPr lang="el-GR" b="1" dirty="0" err="1"/>
              <a:t>αθητή</a:t>
            </a:r>
            <a:r>
              <a:rPr lang="el-GR" b="1" dirty="0"/>
              <a:t> µε ποικίλους τρόπους».</a:t>
            </a:r>
            <a:endParaRPr lang="en-US" b="1" dirty="0"/>
          </a:p>
          <a:p>
            <a:r>
              <a:rPr lang="el-GR" dirty="0"/>
              <a:t>Στο </a:t>
            </a:r>
            <a:r>
              <a:rPr lang="el-GR" b="1" dirty="0" err="1"/>
              <a:t>λογισµικό</a:t>
            </a:r>
            <a:r>
              <a:rPr lang="el-GR" b="1" dirty="0"/>
              <a:t>, </a:t>
            </a:r>
            <a:r>
              <a:rPr lang="el-GR" dirty="0"/>
              <a:t>η αρχή αυτή υποστηρίζεται από την δυνατότητα του χρήστη να διαβάσει από µόνος του το </a:t>
            </a:r>
            <a:r>
              <a:rPr lang="el-GR" dirty="0" err="1"/>
              <a:t>κείµενο</a:t>
            </a:r>
            <a:r>
              <a:rPr lang="el-GR" dirty="0"/>
              <a:t>, να επιλέξει να το ακούσει να του το αφηγούνται ή και σε µ</a:t>
            </a:r>
            <a:r>
              <a:rPr lang="el-GR" dirty="0" err="1"/>
              <a:t>ερικές</a:t>
            </a:r>
            <a:r>
              <a:rPr lang="el-GR" dirty="0"/>
              <a:t> περιπτώσεις, να </a:t>
            </a:r>
            <a:r>
              <a:rPr lang="el-GR" b="1" dirty="0"/>
              <a:t>παρακολουθήσει ένα σχετικό βίντεο </a:t>
            </a:r>
            <a:r>
              <a:rPr lang="el-GR" dirty="0"/>
              <a:t>που θα παρουσιάζει τις κυριότερες ιδέες που διατυπώνονται καθώς και πως αυτές </a:t>
            </a:r>
            <a:r>
              <a:rPr lang="el-GR" dirty="0" err="1"/>
              <a:t>εφαρµόζονται</a:t>
            </a:r>
            <a:r>
              <a:rPr lang="el-GR" dirty="0"/>
              <a:t> στην πράξη. </a:t>
            </a:r>
            <a:endParaRPr lang="en-US" dirty="0"/>
          </a:p>
        </p:txBody>
      </p:sp>
      <p:sp>
        <p:nvSpPr>
          <p:cNvPr id="4" name="Θέση αριθμού διαφάνειας 3">
            <a:extLst>
              <a:ext uri="{FF2B5EF4-FFF2-40B4-BE49-F238E27FC236}">
                <a16:creationId xmlns:a16="http://schemas.microsoft.com/office/drawing/2014/main" id="{72A27432-A6DC-42A9-B5C4-267191C1C809}"/>
              </a:ext>
            </a:extLst>
          </p:cNvPr>
          <p:cNvSpPr>
            <a:spLocks noGrp="1"/>
          </p:cNvSpPr>
          <p:nvPr>
            <p:ph type="sldNum" sz="quarter" idx="12"/>
          </p:nvPr>
        </p:nvSpPr>
        <p:spPr/>
        <p:txBody>
          <a:bodyPr/>
          <a:lstStyle/>
          <a:p>
            <a:fld id="{86AAA6DD-A541-4490-A3CA-83A4F81B28A8}" type="slidenum">
              <a:rPr lang="el-GR" smtClean="0"/>
              <a:pPr/>
              <a:t>15</a:t>
            </a:fld>
            <a:endParaRPr lang="el-GR"/>
          </a:p>
        </p:txBody>
      </p:sp>
    </p:spTree>
    <p:extLst>
      <p:ext uri="{BB962C8B-B14F-4D97-AF65-F5344CB8AC3E}">
        <p14:creationId xmlns:p14="http://schemas.microsoft.com/office/powerpoint/2010/main" val="66835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754A8-885A-47F0-A718-18B0B291BDA7}"/>
              </a:ext>
            </a:extLst>
          </p:cNvPr>
          <p:cNvSpPr>
            <a:spLocks noGrp="1"/>
          </p:cNvSpPr>
          <p:nvPr>
            <p:ph type="title"/>
          </p:nvPr>
        </p:nvSpPr>
        <p:spPr/>
        <p:txBody>
          <a:bodyPr>
            <a:normAutofit/>
          </a:bodyPr>
          <a:lstStyle/>
          <a:p>
            <a:r>
              <a:rPr lang="en-US" sz="3200" dirty="0">
                <a:hlinkClick r:id="rId2"/>
              </a:rPr>
              <a:t>https://ts.sch.gr/repo/online-packages/dim-mathimatika-c-d/d05-web</a:t>
            </a:r>
            <a:endParaRPr lang="en-US" sz="3200"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D1E9DAC3-4FCA-4E95-8E8F-A0E350B1C4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957" y="1600200"/>
            <a:ext cx="8050085" cy="4525963"/>
          </a:xfrm>
        </p:spPr>
      </p:pic>
      <p:sp>
        <p:nvSpPr>
          <p:cNvPr id="4" name="Θέση αριθμού διαφάνειας 3">
            <a:extLst>
              <a:ext uri="{FF2B5EF4-FFF2-40B4-BE49-F238E27FC236}">
                <a16:creationId xmlns:a16="http://schemas.microsoft.com/office/drawing/2014/main" id="{189757DB-936D-4D72-B1B8-BDE816017256}"/>
              </a:ext>
            </a:extLst>
          </p:cNvPr>
          <p:cNvSpPr>
            <a:spLocks noGrp="1"/>
          </p:cNvSpPr>
          <p:nvPr>
            <p:ph type="sldNum" sz="quarter" idx="12"/>
          </p:nvPr>
        </p:nvSpPr>
        <p:spPr/>
        <p:txBody>
          <a:bodyPr/>
          <a:lstStyle/>
          <a:p>
            <a:fld id="{86AAA6DD-A541-4490-A3CA-83A4F81B28A8}" type="slidenum">
              <a:rPr lang="el-GR" smtClean="0"/>
              <a:pPr/>
              <a:t>16</a:t>
            </a:fld>
            <a:endParaRPr lang="el-GR"/>
          </a:p>
        </p:txBody>
      </p:sp>
    </p:spTree>
    <p:extLst>
      <p:ext uri="{BB962C8B-B14F-4D97-AF65-F5344CB8AC3E}">
        <p14:creationId xmlns:p14="http://schemas.microsoft.com/office/powerpoint/2010/main" val="2963303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A20387-A502-476D-A645-661D795EFFEE}"/>
              </a:ext>
            </a:extLst>
          </p:cNvPr>
          <p:cNvSpPr>
            <a:spLocks noGrp="1"/>
          </p:cNvSpPr>
          <p:nvPr>
            <p:ph type="title"/>
          </p:nvPr>
        </p:nvSpPr>
        <p:spPr/>
        <p:txBody>
          <a:bodyPr>
            <a:normAutofit fontScale="90000"/>
          </a:bodyPr>
          <a:lstStyle/>
          <a:p>
            <a:r>
              <a:rPr lang="el-GR" dirty="0"/>
              <a:t>ΛΟΓΙΣΜΙΚΑ ΒΑΣΙΣΜΕΝΑ ΣΤΙΣ ΓΝΩΣΤΙΚΕΣ Θ ΜΑΘΗΣΗΣ</a:t>
            </a:r>
            <a:endParaRPr lang="en-US" dirty="0"/>
          </a:p>
        </p:txBody>
      </p:sp>
      <p:sp>
        <p:nvSpPr>
          <p:cNvPr id="4" name="Θέση αριθμού διαφάνειας 3">
            <a:extLst>
              <a:ext uri="{FF2B5EF4-FFF2-40B4-BE49-F238E27FC236}">
                <a16:creationId xmlns:a16="http://schemas.microsoft.com/office/drawing/2014/main" id="{656EFA9D-C350-4DFC-B216-CC2292EF793B}"/>
              </a:ext>
            </a:extLst>
          </p:cNvPr>
          <p:cNvSpPr>
            <a:spLocks noGrp="1"/>
          </p:cNvSpPr>
          <p:nvPr>
            <p:ph type="sldNum" sz="quarter" idx="12"/>
          </p:nvPr>
        </p:nvSpPr>
        <p:spPr/>
        <p:txBody>
          <a:bodyPr/>
          <a:lstStyle/>
          <a:p>
            <a:fld id="{86AAA6DD-A541-4490-A3CA-83A4F81B28A8}" type="slidenum">
              <a:rPr lang="el-GR" smtClean="0"/>
              <a:pPr/>
              <a:t>17</a:t>
            </a:fld>
            <a:endParaRPr lang="el-GR"/>
          </a:p>
        </p:txBody>
      </p:sp>
      <p:sp>
        <p:nvSpPr>
          <p:cNvPr id="5" name="4 - Ορθογώνιο">
            <a:extLst>
              <a:ext uri="{FF2B5EF4-FFF2-40B4-BE49-F238E27FC236}">
                <a16:creationId xmlns:a16="http://schemas.microsoft.com/office/drawing/2014/main" id="{50F573DD-A8EF-4F82-9C5A-CE045BF7A0EB}"/>
              </a:ext>
            </a:extLst>
          </p:cNvPr>
          <p:cNvSpPr>
            <a:spLocks noGrp="1"/>
          </p:cNvSpPr>
          <p:nvPr>
            <p:ph idx="1"/>
          </p:nvPr>
        </p:nvSpPr>
        <p:spPr>
          <a:xfrm>
            <a:off x="457200" y="1600200"/>
            <a:ext cx="8229600" cy="452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Βάσεις δεδομένων,</a:t>
            </a:r>
            <a:endParaRPr lang="en-US" dirty="0"/>
          </a:p>
          <a:p>
            <a:pPr algn="ctr"/>
            <a:r>
              <a:rPr lang="el-GR" dirty="0"/>
              <a:t> μηχανές αναζήτησης, </a:t>
            </a:r>
            <a:endParaRPr lang="en-US" dirty="0"/>
          </a:p>
          <a:p>
            <a:pPr algn="ctr"/>
            <a:r>
              <a:rPr lang="el-GR" dirty="0"/>
              <a:t>λογισμικά γενικής χρήσης (π.χ. παρουσίασης)</a:t>
            </a:r>
            <a:endParaRPr lang="en-US" dirty="0"/>
          </a:p>
          <a:p>
            <a:pPr algn="ctr"/>
            <a:r>
              <a:rPr lang="el-GR" dirty="0"/>
              <a:t>προσομοιώσεις, </a:t>
            </a:r>
            <a:endParaRPr lang="en-US" dirty="0"/>
          </a:p>
          <a:p>
            <a:pPr algn="ctr"/>
            <a:r>
              <a:rPr lang="el-GR" dirty="0"/>
              <a:t>λογισμικά εννοιολογικής χαρτογράφησης,</a:t>
            </a:r>
            <a:endParaRPr lang="en-US" dirty="0"/>
          </a:p>
          <a:p>
            <a:pPr algn="ctr"/>
            <a:r>
              <a:rPr lang="el-GR" dirty="0"/>
              <a:t> εργαλεία μοντελοποίησης </a:t>
            </a:r>
          </a:p>
        </p:txBody>
      </p:sp>
    </p:spTree>
    <p:extLst>
      <p:ext uri="{BB962C8B-B14F-4D97-AF65-F5344CB8AC3E}">
        <p14:creationId xmlns:p14="http://schemas.microsoft.com/office/powerpoint/2010/main" val="190045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KANTE TO TEST</a:t>
            </a:r>
            <a:endParaRPr lang="el-GR" dirty="0"/>
          </a:p>
        </p:txBody>
      </p:sp>
      <p:sp>
        <p:nvSpPr>
          <p:cNvPr id="3" name="2 - Θέση περιεχομένου"/>
          <p:cNvSpPr>
            <a:spLocks noGrp="1"/>
          </p:cNvSpPr>
          <p:nvPr>
            <p:ph idx="1"/>
          </p:nvPr>
        </p:nvSpPr>
        <p:spPr/>
        <p:txBody>
          <a:bodyPr/>
          <a:lstStyle/>
          <a:p>
            <a:r>
              <a:rPr lang="en-US" dirty="0">
                <a:hlinkClick r:id="rId2"/>
              </a:rPr>
              <a:t>http://users.sch.gr/misailidis/test_theories_math/Ausebel.htm</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138238" y="995363"/>
            <a:ext cx="6867525" cy="486727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04800" y="-27384"/>
            <a:ext cx="8839200" cy="762000"/>
          </a:xfrm>
        </p:spPr>
        <p:txBody>
          <a:bodyPr/>
          <a:lstStyle/>
          <a:p>
            <a:r>
              <a:rPr lang="el-GR" sz="3600" dirty="0">
                <a:solidFill>
                  <a:srgbClr val="0070C0"/>
                </a:solidFill>
              </a:rPr>
              <a:t>Νοηματική - </a:t>
            </a:r>
            <a:r>
              <a:rPr lang="el-GR" sz="3600" dirty="0" err="1">
                <a:solidFill>
                  <a:srgbClr val="0070C0"/>
                </a:solidFill>
              </a:rPr>
              <a:t>Προσληπτική</a:t>
            </a:r>
            <a:r>
              <a:rPr lang="el-GR" sz="3600" dirty="0">
                <a:solidFill>
                  <a:srgbClr val="0070C0"/>
                </a:solidFill>
              </a:rPr>
              <a:t> Μάθηση (</a:t>
            </a:r>
            <a:r>
              <a:rPr lang="en-US" sz="3600" dirty="0" err="1">
                <a:solidFill>
                  <a:srgbClr val="0070C0"/>
                </a:solidFill>
              </a:rPr>
              <a:t>Ausubel</a:t>
            </a:r>
            <a:r>
              <a:rPr lang="el-GR" sz="3600" dirty="0">
                <a:solidFill>
                  <a:srgbClr val="0070C0"/>
                </a:solidFill>
              </a:rPr>
              <a:t>)</a:t>
            </a:r>
            <a:endParaRPr lang="en-GB" sz="3600" dirty="0">
              <a:solidFill>
                <a:srgbClr val="0070C0"/>
              </a:solidFill>
            </a:endParaRPr>
          </a:p>
        </p:txBody>
      </p:sp>
      <p:sp>
        <p:nvSpPr>
          <p:cNvPr id="110612" name="Rectangle 20"/>
          <p:cNvSpPr>
            <a:spLocks noChangeArrowheads="1"/>
          </p:cNvSpPr>
          <p:nvPr/>
        </p:nvSpPr>
        <p:spPr bwMode="auto">
          <a:xfrm>
            <a:off x="251520" y="1124744"/>
            <a:ext cx="2438400" cy="1066800"/>
          </a:xfrm>
          <a:prstGeom prst="rect">
            <a:avLst/>
          </a:prstGeom>
          <a:solidFill>
            <a:schemeClr val="accent2">
              <a:lumMod val="40000"/>
              <a:lumOff val="60000"/>
            </a:schemeClr>
          </a:solidFill>
          <a:ln w="9525">
            <a:noFill/>
            <a:miter lim="800000"/>
            <a:headEnd/>
            <a:tailEnd/>
          </a:ln>
          <a:effectLst/>
        </p:spPr>
        <p:txBody>
          <a:bodyPr wrap="none" lIns="0" tIns="46038" rIns="0" bIns="46038" anchor="ctr"/>
          <a:lstStyle/>
          <a:p>
            <a:pPr>
              <a:spcBef>
                <a:spcPct val="20000"/>
              </a:spcBef>
            </a:pPr>
            <a:r>
              <a:rPr kumimoji="0" lang="el-GR" sz="2800" b="1" dirty="0"/>
              <a:t>Πληροφορία</a:t>
            </a:r>
            <a:endParaRPr kumimoji="0" lang="en-GB" sz="3200" b="1" dirty="0"/>
          </a:p>
        </p:txBody>
      </p:sp>
      <p:sp>
        <p:nvSpPr>
          <p:cNvPr id="110613" name="Rectangle 21"/>
          <p:cNvSpPr>
            <a:spLocks noChangeArrowheads="1"/>
          </p:cNvSpPr>
          <p:nvPr/>
        </p:nvSpPr>
        <p:spPr bwMode="auto">
          <a:xfrm>
            <a:off x="251520" y="2708920"/>
            <a:ext cx="2514600" cy="914400"/>
          </a:xfrm>
          <a:prstGeom prst="rect">
            <a:avLst/>
          </a:prstGeom>
          <a:solidFill>
            <a:schemeClr val="accent2">
              <a:lumMod val="40000"/>
              <a:lumOff val="60000"/>
            </a:schemeClr>
          </a:solidFill>
          <a:ln w="9525">
            <a:noFill/>
            <a:miter lim="800000"/>
            <a:headEnd/>
            <a:tailEnd/>
          </a:ln>
          <a:effectLst/>
        </p:spPr>
        <p:txBody>
          <a:bodyPr wrap="none" lIns="0" tIns="46038" rIns="0" bIns="46038" anchor="ctr"/>
          <a:lstStyle/>
          <a:p>
            <a:pPr>
              <a:spcBef>
                <a:spcPct val="20000"/>
              </a:spcBef>
            </a:pPr>
            <a:r>
              <a:rPr kumimoji="0" lang="el-GR" sz="2800" b="1" dirty="0"/>
              <a:t>Προϋπάρχουσες</a:t>
            </a:r>
          </a:p>
          <a:p>
            <a:pPr>
              <a:spcBef>
                <a:spcPct val="20000"/>
              </a:spcBef>
            </a:pPr>
            <a:r>
              <a:rPr kumimoji="0" lang="el-GR" sz="2800" b="1" dirty="0"/>
              <a:t>Γνωστικές δομές</a:t>
            </a:r>
            <a:endParaRPr kumimoji="0" lang="en-GB" sz="2800" b="1" dirty="0"/>
          </a:p>
        </p:txBody>
      </p:sp>
      <p:sp>
        <p:nvSpPr>
          <p:cNvPr id="110614" name="AutoShape 22"/>
          <p:cNvSpPr>
            <a:spLocks/>
          </p:cNvSpPr>
          <p:nvPr/>
        </p:nvSpPr>
        <p:spPr bwMode="auto">
          <a:xfrm>
            <a:off x="3203848" y="1412776"/>
            <a:ext cx="381000" cy="1828800"/>
          </a:xfrm>
          <a:prstGeom prst="rightBrace">
            <a:avLst>
              <a:gd name="adj1" fmla="val 120000"/>
              <a:gd name="adj2" fmla="val 50000"/>
            </a:avLst>
          </a:prstGeom>
          <a:solidFill>
            <a:schemeClr val="accent2">
              <a:lumMod val="40000"/>
              <a:lumOff val="60000"/>
            </a:schemeClr>
          </a:solidFill>
          <a:ln w="9525">
            <a:noFill/>
            <a:round/>
            <a:headEnd/>
            <a:tailEnd/>
          </a:ln>
          <a:effectLst/>
        </p:spPr>
        <p:txBody>
          <a:bodyPr wrap="none" lIns="0" tIns="46038" rIns="0" bIns="46038" anchor="ctr"/>
          <a:lstStyle/>
          <a:p>
            <a:endParaRPr lang="el-GR"/>
          </a:p>
        </p:txBody>
      </p:sp>
      <p:sp>
        <p:nvSpPr>
          <p:cNvPr id="110615" name="AutoShape 23"/>
          <p:cNvSpPr>
            <a:spLocks noChangeArrowheads="1"/>
          </p:cNvSpPr>
          <p:nvPr/>
        </p:nvSpPr>
        <p:spPr bwMode="auto">
          <a:xfrm>
            <a:off x="3352800" y="4495800"/>
            <a:ext cx="990600" cy="1066800"/>
          </a:xfrm>
          <a:prstGeom prst="bracePair">
            <a:avLst>
              <a:gd name="adj" fmla="val 8333"/>
            </a:avLst>
          </a:prstGeom>
          <a:noFill/>
          <a:ln w="9525">
            <a:noFill/>
            <a:round/>
            <a:headEnd/>
            <a:tailEnd/>
          </a:ln>
          <a:effectLst/>
        </p:spPr>
        <p:txBody>
          <a:bodyPr wrap="none" lIns="0" tIns="46038" rIns="0" bIns="46038" anchor="ctr"/>
          <a:lstStyle/>
          <a:p>
            <a:endParaRPr lang="el-GR"/>
          </a:p>
        </p:txBody>
      </p:sp>
      <p:sp>
        <p:nvSpPr>
          <p:cNvPr id="110616" name="AutoShape 24"/>
          <p:cNvSpPr>
            <a:spLocks noChangeArrowheads="1"/>
          </p:cNvSpPr>
          <p:nvPr/>
        </p:nvSpPr>
        <p:spPr bwMode="auto">
          <a:xfrm>
            <a:off x="3779912" y="2204864"/>
            <a:ext cx="990600" cy="304800"/>
          </a:xfrm>
          <a:prstGeom prst="rightArrow">
            <a:avLst>
              <a:gd name="adj1" fmla="val 50000"/>
              <a:gd name="adj2" fmla="val 81250"/>
            </a:avLst>
          </a:prstGeom>
          <a:solidFill>
            <a:schemeClr val="accent2">
              <a:lumMod val="40000"/>
              <a:lumOff val="60000"/>
            </a:schemeClr>
          </a:solidFill>
          <a:ln w="9525">
            <a:noFill/>
            <a:miter lim="800000"/>
            <a:headEnd/>
            <a:tailEnd/>
          </a:ln>
          <a:effectLst/>
        </p:spPr>
        <p:txBody>
          <a:bodyPr wrap="none" lIns="0" tIns="46038" rIns="0" bIns="46038" anchor="ctr"/>
          <a:lstStyle/>
          <a:p>
            <a:endParaRPr lang="el-GR"/>
          </a:p>
        </p:txBody>
      </p:sp>
      <p:sp>
        <p:nvSpPr>
          <p:cNvPr id="110617" name="Rectangle 25"/>
          <p:cNvSpPr>
            <a:spLocks noChangeArrowheads="1"/>
          </p:cNvSpPr>
          <p:nvPr/>
        </p:nvSpPr>
        <p:spPr bwMode="auto">
          <a:xfrm>
            <a:off x="4860032" y="1916832"/>
            <a:ext cx="1981200" cy="1066800"/>
          </a:xfrm>
          <a:prstGeom prst="rect">
            <a:avLst/>
          </a:prstGeom>
          <a:solidFill>
            <a:schemeClr val="accent2">
              <a:lumMod val="40000"/>
              <a:lumOff val="60000"/>
            </a:schemeClr>
          </a:solidFill>
          <a:ln w="9525">
            <a:noFill/>
            <a:miter lim="800000"/>
            <a:headEnd/>
            <a:tailEnd/>
          </a:ln>
          <a:effectLst/>
        </p:spPr>
        <p:txBody>
          <a:bodyPr wrap="none" lIns="0" tIns="46038" rIns="0" bIns="46038" anchor="ctr"/>
          <a:lstStyle/>
          <a:p>
            <a:pPr>
              <a:spcBef>
                <a:spcPct val="20000"/>
              </a:spcBef>
            </a:pPr>
            <a:r>
              <a:rPr kumimoji="0" lang="el-GR" sz="2800" b="1" dirty="0"/>
              <a:t>Επεξεργασία</a:t>
            </a:r>
            <a:endParaRPr kumimoji="0" lang="en-GB" b="1" dirty="0"/>
          </a:p>
        </p:txBody>
      </p:sp>
      <p:sp>
        <p:nvSpPr>
          <p:cNvPr id="110618" name="AutoShape 26"/>
          <p:cNvSpPr>
            <a:spLocks noChangeArrowheads="1"/>
          </p:cNvSpPr>
          <p:nvPr/>
        </p:nvSpPr>
        <p:spPr bwMode="auto">
          <a:xfrm>
            <a:off x="6948264" y="2132856"/>
            <a:ext cx="457200" cy="533400"/>
          </a:xfrm>
          <a:prstGeom prst="rightArrow">
            <a:avLst>
              <a:gd name="adj1" fmla="val 50000"/>
              <a:gd name="adj2" fmla="val 25000"/>
            </a:avLst>
          </a:prstGeom>
          <a:solidFill>
            <a:schemeClr val="accent2">
              <a:lumMod val="40000"/>
              <a:lumOff val="60000"/>
            </a:schemeClr>
          </a:solidFill>
          <a:ln w="9525">
            <a:noFill/>
            <a:miter lim="800000"/>
            <a:headEnd/>
            <a:tailEnd/>
          </a:ln>
          <a:effectLst/>
        </p:spPr>
        <p:txBody>
          <a:bodyPr wrap="none" lIns="0" tIns="46038" rIns="0" bIns="46038" anchor="ctr"/>
          <a:lstStyle/>
          <a:p>
            <a:endParaRPr lang="el-GR"/>
          </a:p>
        </p:txBody>
      </p:sp>
      <p:sp>
        <p:nvSpPr>
          <p:cNvPr id="110619" name="AutoShape 27"/>
          <p:cNvSpPr>
            <a:spLocks noChangeArrowheads="1"/>
          </p:cNvSpPr>
          <p:nvPr/>
        </p:nvSpPr>
        <p:spPr bwMode="auto">
          <a:xfrm>
            <a:off x="7452320" y="1484784"/>
            <a:ext cx="1600200" cy="1828800"/>
          </a:xfrm>
          <a:prstGeom prst="octagon">
            <a:avLst>
              <a:gd name="adj" fmla="val 29287"/>
            </a:avLst>
          </a:prstGeom>
          <a:solidFill>
            <a:schemeClr val="accent2">
              <a:lumMod val="40000"/>
              <a:lumOff val="60000"/>
            </a:schemeClr>
          </a:solidFill>
          <a:ln w="9525">
            <a:noFill/>
            <a:miter lim="800000"/>
            <a:headEnd/>
            <a:tailEnd/>
          </a:ln>
          <a:effectLst/>
        </p:spPr>
        <p:txBody>
          <a:bodyPr wrap="none" lIns="0" tIns="46038" rIns="0" bIns="46038" anchor="ctr"/>
          <a:lstStyle/>
          <a:p>
            <a:pPr>
              <a:spcBef>
                <a:spcPct val="20000"/>
              </a:spcBef>
            </a:pPr>
            <a:r>
              <a:rPr kumimoji="0" lang="el-GR" sz="2800" b="1" dirty="0"/>
              <a:t>Μάθηση</a:t>
            </a:r>
            <a:endParaRPr kumimoji="0" lang="en-GB" b="1" dirty="0"/>
          </a:p>
        </p:txBody>
      </p:sp>
      <p:sp>
        <p:nvSpPr>
          <p:cNvPr id="110620" name="Text Box 28"/>
          <p:cNvSpPr txBox="1">
            <a:spLocks noChangeArrowheads="1"/>
          </p:cNvSpPr>
          <p:nvPr/>
        </p:nvSpPr>
        <p:spPr bwMode="auto">
          <a:xfrm>
            <a:off x="342900" y="4077072"/>
            <a:ext cx="8458200" cy="2555188"/>
          </a:xfrm>
          <a:prstGeom prst="rect">
            <a:avLst/>
          </a:prstGeom>
          <a:solidFill>
            <a:schemeClr val="accent3">
              <a:lumMod val="40000"/>
              <a:lumOff val="60000"/>
            </a:schemeClr>
          </a:solidFill>
          <a:ln w="9525">
            <a:noFill/>
            <a:miter lim="800000"/>
            <a:headEnd/>
            <a:tailEnd/>
          </a:ln>
          <a:effectLst/>
        </p:spPr>
        <p:txBody>
          <a:bodyPr lIns="0" tIns="46038" rIns="0" bIns="46038">
            <a:spAutoFit/>
          </a:bodyPr>
          <a:lstStyle/>
          <a:p>
            <a:r>
              <a:rPr kumimoji="0" lang="el-GR" sz="3200" dirty="0"/>
              <a:t>Προϋπόθεση μάθησης σύμφωνα με τον </a:t>
            </a:r>
            <a:r>
              <a:rPr kumimoji="0" lang="en-US" sz="3200" dirty="0" err="1"/>
              <a:t>Ausubel</a:t>
            </a:r>
            <a:r>
              <a:rPr kumimoji="0" lang="en-US" sz="3200" dirty="0"/>
              <a:t>:</a:t>
            </a:r>
          </a:p>
          <a:p>
            <a:pPr algn="l">
              <a:buFontTx/>
              <a:buChar char="•"/>
            </a:pPr>
            <a:endParaRPr kumimoji="0" lang="el-GR" sz="3200" dirty="0">
              <a:solidFill>
                <a:srgbClr val="002060"/>
              </a:solidFill>
            </a:endParaRPr>
          </a:p>
          <a:p>
            <a:pPr algn="l">
              <a:buFontTx/>
              <a:buChar char="•"/>
            </a:pPr>
            <a:r>
              <a:rPr kumimoji="0" lang="el-GR" sz="3200" dirty="0">
                <a:solidFill>
                  <a:srgbClr val="002060"/>
                </a:solidFill>
              </a:rPr>
              <a:t>Σχετική </a:t>
            </a:r>
            <a:r>
              <a:rPr kumimoji="0" lang="el-GR" sz="3200" dirty="0" err="1">
                <a:solidFill>
                  <a:srgbClr val="002060"/>
                </a:solidFill>
              </a:rPr>
              <a:t>προϋπάρχουσα</a:t>
            </a:r>
            <a:r>
              <a:rPr kumimoji="0" lang="el-GR" sz="3200" dirty="0">
                <a:solidFill>
                  <a:srgbClr val="002060"/>
                </a:solidFill>
              </a:rPr>
              <a:t> γνώση</a:t>
            </a:r>
            <a:r>
              <a:rPr kumimoji="0" lang="en-US" sz="3200" dirty="0">
                <a:solidFill>
                  <a:srgbClr val="002060"/>
                </a:solidFill>
              </a:rPr>
              <a:t>,</a:t>
            </a:r>
            <a:r>
              <a:rPr kumimoji="0" lang="el-GR" sz="3200" dirty="0">
                <a:solidFill>
                  <a:srgbClr val="002060"/>
                </a:solidFill>
              </a:rPr>
              <a:t>παραγωγική επεξεργα</a:t>
            </a:r>
            <a:r>
              <a:rPr lang="el-GR" sz="3200" dirty="0">
                <a:solidFill>
                  <a:srgbClr val="002060"/>
                </a:solidFill>
              </a:rPr>
              <a:t>σία</a:t>
            </a:r>
            <a:endParaRPr kumimoji="0" lang="el-GR" sz="3200" dirty="0">
              <a:solidFill>
                <a:srgbClr val="002060"/>
              </a:solidFill>
            </a:endParaRPr>
          </a:p>
          <a:p>
            <a:pPr algn="l">
              <a:buFontTx/>
              <a:buChar char="•"/>
            </a:pPr>
            <a:endParaRPr kumimoji="0" lang="en-US" sz="32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ΠΩΣ ΜΑΘΑΙΝΕΙ Ο ΜΑΘΗΤΗΣ ΚΑΤΑ </a:t>
            </a:r>
            <a:r>
              <a:rPr lang="en-US" dirty="0"/>
              <a:t>GAGNE</a:t>
            </a:r>
            <a:endParaRPr lang="el-GR" dirty="0"/>
          </a:p>
        </p:txBody>
      </p:sp>
      <p:sp>
        <p:nvSpPr>
          <p:cNvPr id="3" name="2 - Θέση περιεχομένου"/>
          <p:cNvSpPr>
            <a:spLocks noGrp="1"/>
          </p:cNvSpPr>
          <p:nvPr>
            <p:ph idx="1"/>
          </p:nvPr>
        </p:nvSpPr>
        <p:spPr/>
        <p:txBody>
          <a:bodyPr>
            <a:normAutofit lnSpcReduction="10000"/>
          </a:bodyPr>
          <a:lstStyle/>
          <a:p>
            <a:r>
              <a:rPr lang="el-GR" dirty="0"/>
              <a:t>Η μέθοδος στηρίζεται στην ερώτηση: «</a:t>
            </a:r>
            <a:r>
              <a:rPr lang="el-GR" b="1" dirty="0"/>
              <a:t>Τι</a:t>
            </a:r>
            <a:r>
              <a:rPr lang="el-GR" dirty="0"/>
              <a:t> </a:t>
            </a:r>
            <a:r>
              <a:rPr lang="el-GR" b="1" dirty="0"/>
              <a:t>πρέπει</a:t>
            </a:r>
            <a:r>
              <a:rPr lang="el-GR" dirty="0"/>
              <a:t> </a:t>
            </a:r>
            <a:r>
              <a:rPr lang="el-GR" b="1" dirty="0"/>
              <a:t>να</a:t>
            </a:r>
            <a:r>
              <a:rPr lang="el-GR" dirty="0"/>
              <a:t> </a:t>
            </a:r>
            <a:r>
              <a:rPr lang="el-GR" b="1" dirty="0"/>
              <a:t>γνωρίζει</a:t>
            </a:r>
            <a:r>
              <a:rPr lang="el-GR" dirty="0"/>
              <a:t> κάθε φορά </a:t>
            </a:r>
            <a:r>
              <a:rPr lang="el-GR" b="1" dirty="0"/>
              <a:t>ο</a:t>
            </a:r>
            <a:r>
              <a:rPr lang="el-GR" dirty="0"/>
              <a:t> </a:t>
            </a:r>
            <a:r>
              <a:rPr lang="el-GR" b="1" dirty="0"/>
              <a:t>μαθητής</a:t>
            </a:r>
            <a:r>
              <a:rPr lang="el-GR" dirty="0"/>
              <a:t>, </a:t>
            </a:r>
            <a:r>
              <a:rPr lang="el-GR" b="1" dirty="0"/>
              <a:t>για</a:t>
            </a:r>
            <a:r>
              <a:rPr lang="el-GR" dirty="0"/>
              <a:t> </a:t>
            </a:r>
            <a:r>
              <a:rPr lang="el-GR" b="1" dirty="0"/>
              <a:t>να</a:t>
            </a:r>
            <a:r>
              <a:rPr lang="el-GR" dirty="0"/>
              <a:t> </a:t>
            </a:r>
            <a:r>
              <a:rPr lang="el-GR" b="1" dirty="0"/>
              <a:t>φθάσει</a:t>
            </a:r>
            <a:r>
              <a:rPr lang="el-GR" dirty="0"/>
              <a:t> </a:t>
            </a:r>
            <a:r>
              <a:rPr lang="el-GR" b="1" dirty="0"/>
              <a:t>στο</a:t>
            </a:r>
            <a:r>
              <a:rPr lang="el-GR" dirty="0"/>
              <a:t> </a:t>
            </a:r>
            <a:r>
              <a:rPr lang="el-GR" b="1" dirty="0"/>
              <a:t>στόχο</a:t>
            </a:r>
            <a:r>
              <a:rPr lang="el-GR" dirty="0"/>
              <a:t> του;» </a:t>
            </a:r>
          </a:p>
          <a:p>
            <a:r>
              <a:rPr lang="el-GR" dirty="0"/>
              <a:t>Αυτή η τεχνική μάθησης, όταν εφαρμόζεται σωστά, είναι αποτελεσματική, αφού </a:t>
            </a:r>
            <a:r>
              <a:rPr lang="el-GR" dirty="0">
                <a:solidFill>
                  <a:srgbClr val="FF0000"/>
                </a:solidFill>
              </a:rPr>
              <a:t>παρεμποδίζει</a:t>
            </a:r>
            <a:r>
              <a:rPr lang="el-GR" dirty="0"/>
              <a:t> </a:t>
            </a:r>
            <a:r>
              <a:rPr lang="el-GR" dirty="0">
                <a:solidFill>
                  <a:srgbClr val="FF0000"/>
                </a:solidFill>
              </a:rPr>
              <a:t>τη</a:t>
            </a:r>
            <a:r>
              <a:rPr lang="el-GR" dirty="0"/>
              <a:t> </a:t>
            </a:r>
            <a:r>
              <a:rPr lang="el-GR" dirty="0">
                <a:solidFill>
                  <a:srgbClr val="FF0000"/>
                </a:solidFill>
              </a:rPr>
              <a:t>δημιουργία</a:t>
            </a:r>
            <a:r>
              <a:rPr lang="el-GR" dirty="0"/>
              <a:t> </a:t>
            </a:r>
            <a:r>
              <a:rPr lang="el-GR" dirty="0">
                <a:solidFill>
                  <a:srgbClr val="FF0000"/>
                </a:solidFill>
              </a:rPr>
              <a:t>κενών</a:t>
            </a:r>
            <a:r>
              <a:rPr lang="el-GR" dirty="0"/>
              <a:t> στο μαθητή. </a:t>
            </a:r>
          </a:p>
          <a:p>
            <a:r>
              <a:rPr lang="el-GR" dirty="0"/>
              <a:t>Απότοκος του αθροιστικού μοντέλου κατά </a:t>
            </a:r>
            <a:r>
              <a:rPr lang="el-GR" dirty="0" err="1"/>
              <a:t>Gagné</a:t>
            </a:r>
            <a:r>
              <a:rPr lang="el-GR" dirty="0"/>
              <a:t> είναι ο Διδακτικός</a:t>
            </a:r>
            <a:r>
              <a:rPr lang="en-US" dirty="0"/>
              <a:t> </a:t>
            </a:r>
            <a:r>
              <a:rPr lang="el-GR" dirty="0"/>
              <a:t>Σχεδιασμός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spcAft>
                <a:spcPts val="600"/>
              </a:spcAft>
            </a:pPr>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(1/9)</a:t>
            </a:r>
            <a:r>
              <a:rPr lang="en-US" b="1" dirty="0"/>
              <a:t> </a:t>
            </a:r>
            <a:endParaRPr lang="el-GR" b="1" dirty="0"/>
          </a:p>
        </p:txBody>
      </p:sp>
      <p:sp>
        <p:nvSpPr>
          <p:cNvPr id="27651" name="Rectangle 3"/>
          <p:cNvSpPr>
            <a:spLocks noGrp="1" noChangeArrowheads="1"/>
          </p:cNvSpPr>
          <p:nvPr>
            <p:ph type="body" idx="1"/>
          </p:nvPr>
        </p:nvSpPr>
        <p:spPr/>
        <p:txBody>
          <a:bodyPr/>
          <a:lstStyle/>
          <a:p>
            <a:pPr algn="just">
              <a:spcAft>
                <a:spcPts val="600"/>
              </a:spcAft>
              <a:buNone/>
            </a:pPr>
            <a:r>
              <a:rPr lang="el-GR" b="1" dirty="0"/>
              <a:t>1.</a:t>
            </a:r>
            <a:r>
              <a:rPr lang="en-US" b="1" dirty="0"/>
              <a:t> </a:t>
            </a:r>
            <a:r>
              <a:rPr lang="el-GR" b="1" dirty="0"/>
              <a:t>Εξασφάλιση της προσοχής</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21</a:t>
            </a:fld>
            <a:endParaRPr lang="el-GR"/>
          </a:p>
        </p:txBody>
      </p:sp>
      <p:sp>
        <p:nvSpPr>
          <p:cNvPr id="5" name="4 - Ορθογώνιο"/>
          <p:cNvSpPr/>
          <p:nvPr/>
        </p:nvSpPr>
        <p:spPr>
          <a:xfrm>
            <a:off x="642910" y="2413338"/>
            <a:ext cx="7572428" cy="2954655"/>
          </a:xfrm>
          <a:prstGeom prst="rect">
            <a:avLst/>
          </a:prstGeom>
        </p:spPr>
        <p:txBody>
          <a:bodyPr wrap="square">
            <a:spAutoFit/>
          </a:bodyPr>
          <a:lstStyle/>
          <a:p>
            <a:endParaRPr lang="el-GR" dirty="0"/>
          </a:p>
          <a:p>
            <a:r>
              <a:rPr lang="el-GR" sz="2400" dirty="0"/>
              <a:t>θα πρέπει να εξασφαλιστεί η προσοχή του μαθητευόμενου, προκειμένου να υπάρξουν κατάλληλες συνθήκες για μάθηση. </a:t>
            </a:r>
          </a:p>
          <a:p>
            <a:endParaRPr lang="el-GR" sz="2400" dirty="0"/>
          </a:p>
          <a:p>
            <a:r>
              <a:rPr lang="el-GR" sz="2400" dirty="0"/>
              <a:t>Αυτό γίνεται με την </a:t>
            </a:r>
            <a:r>
              <a:rPr lang="el-GR" sz="2400" b="1" dirty="0"/>
              <a:t>πρόκληση ενδιαφέροντος</a:t>
            </a:r>
            <a:r>
              <a:rPr lang="el-GR" sz="2400" dirty="0"/>
              <a:t>, κινήτρων και περιέργειας, παρέχοντας </a:t>
            </a:r>
            <a:r>
              <a:rPr lang="el-GR" sz="2400" b="1" dirty="0"/>
              <a:t>βασική πληροφορία που έχει εγκυρότητα</a:t>
            </a:r>
            <a:r>
              <a:rPr lang="el-GR" sz="24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(2/9)</a:t>
            </a:r>
            <a:r>
              <a:rPr lang="en-US" b="1" dirty="0"/>
              <a:t> </a:t>
            </a:r>
            <a:endParaRPr lang="el-GR" dirty="0"/>
          </a:p>
        </p:txBody>
      </p:sp>
      <p:sp>
        <p:nvSpPr>
          <p:cNvPr id="3" name="2 - Θέση περιεχομένου"/>
          <p:cNvSpPr>
            <a:spLocks noGrp="1"/>
          </p:cNvSpPr>
          <p:nvPr>
            <p:ph idx="1"/>
          </p:nvPr>
        </p:nvSpPr>
        <p:spPr/>
        <p:txBody>
          <a:bodyPr/>
          <a:lstStyle/>
          <a:p>
            <a:pPr>
              <a:buNone/>
            </a:pPr>
            <a:r>
              <a:rPr lang="el-GR" b="1" dirty="0"/>
              <a:t>2.πληροφόρηση του μαθητευόμενου για τους αντικειμενικούς στόχους</a:t>
            </a:r>
          </a:p>
          <a:p>
            <a:pPr>
              <a:buNone/>
            </a:pPr>
            <a:endParaRPr lang="el-GR" dirty="0"/>
          </a:p>
          <a:p>
            <a:pPr>
              <a:buNone/>
            </a:pPr>
            <a:r>
              <a:rPr lang="el-GR" dirty="0"/>
              <a:t>ο εκπαιδευτικός ενημερώνει τους μαθητές του σχετικά </a:t>
            </a:r>
            <a:r>
              <a:rPr lang="el-GR" b="1" dirty="0"/>
              <a:t>με το τι πρέπει να περιμένουν </a:t>
            </a:r>
            <a:r>
              <a:rPr lang="el-GR" dirty="0"/>
              <a:t>και </a:t>
            </a:r>
            <a:r>
              <a:rPr lang="el-GR" b="1" dirty="0"/>
              <a:t>τους προετοιμάζει να δεχθούν πληροφορίες</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(3/9)</a:t>
            </a:r>
            <a:endParaRPr lang="el-GR" dirty="0"/>
          </a:p>
        </p:txBody>
      </p:sp>
      <p:sp>
        <p:nvSpPr>
          <p:cNvPr id="3" name="2 - Θέση περιεχομένου"/>
          <p:cNvSpPr>
            <a:spLocks noGrp="1"/>
          </p:cNvSpPr>
          <p:nvPr>
            <p:ph idx="1"/>
          </p:nvPr>
        </p:nvSpPr>
        <p:spPr/>
        <p:txBody>
          <a:bodyPr/>
          <a:lstStyle/>
          <a:p>
            <a:pPr>
              <a:buNone/>
            </a:pPr>
            <a:r>
              <a:rPr lang="el-GR" dirty="0"/>
              <a:t>3. </a:t>
            </a:r>
            <a:r>
              <a:rPr lang="el-GR" b="1" dirty="0"/>
              <a:t>πρόκληση ανάκλησης προηγούμενης γνώσης</a:t>
            </a:r>
          </a:p>
          <a:p>
            <a:pPr>
              <a:buNone/>
            </a:pPr>
            <a:endParaRPr lang="el-GR" b="1" dirty="0"/>
          </a:p>
          <a:p>
            <a:pPr>
              <a:buNone/>
            </a:pPr>
            <a:r>
              <a:rPr lang="el-GR" dirty="0"/>
              <a:t>η </a:t>
            </a:r>
            <a:r>
              <a:rPr lang="el-GR" b="1" dirty="0"/>
              <a:t>πρόσβαση σε προϋπάρχουσα γνώση </a:t>
            </a:r>
            <a:r>
              <a:rPr lang="el-GR" dirty="0"/>
              <a:t>είναι βασικός παράγοντας κατά την διαδικασία εκμάθησης νέας γνώσης.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(4/9)</a:t>
            </a:r>
            <a:endParaRPr lang="el-GR" dirty="0"/>
          </a:p>
        </p:txBody>
      </p:sp>
      <p:sp>
        <p:nvSpPr>
          <p:cNvPr id="3" name="2 - Θέση περιεχομένου"/>
          <p:cNvSpPr>
            <a:spLocks noGrp="1"/>
          </p:cNvSpPr>
          <p:nvPr>
            <p:ph idx="1"/>
          </p:nvPr>
        </p:nvSpPr>
        <p:spPr/>
        <p:txBody>
          <a:bodyPr/>
          <a:lstStyle/>
          <a:p>
            <a:pPr>
              <a:buNone/>
            </a:pPr>
            <a:r>
              <a:rPr lang="el-GR" b="1" dirty="0"/>
              <a:t>4.παρουσίαση του νέου περιεχομένου</a:t>
            </a:r>
          </a:p>
          <a:p>
            <a:endParaRPr lang="el-GR" b="1" dirty="0"/>
          </a:p>
          <a:p>
            <a:endParaRPr lang="el-GR" b="1" dirty="0"/>
          </a:p>
          <a:p>
            <a:pPr>
              <a:buNone/>
            </a:pPr>
            <a:r>
              <a:rPr lang="el-GR" b="1" dirty="0"/>
              <a:t> </a:t>
            </a:r>
            <a:r>
              <a:rPr lang="el-GR" dirty="0"/>
              <a:t>παρουσιάζεται το νέο υλικό με στόχο φυσικά την απόκτηση και εκμάθηση της πληροφορίας.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(5/9)</a:t>
            </a:r>
            <a:endParaRPr lang="el-GR" dirty="0"/>
          </a:p>
        </p:txBody>
      </p:sp>
      <p:sp>
        <p:nvSpPr>
          <p:cNvPr id="3" name="2 - Θέση περιεχομένου"/>
          <p:cNvSpPr>
            <a:spLocks noGrp="1"/>
          </p:cNvSpPr>
          <p:nvPr>
            <p:ph idx="1"/>
          </p:nvPr>
        </p:nvSpPr>
        <p:spPr/>
        <p:txBody>
          <a:bodyPr>
            <a:normAutofit/>
          </a:bodyPr>
          <a:lstStyle/>
          <a:p>
            <a:pPr>
              <a:buNone/>
            </a:pPr>
            <a:r>
              <a:rPr lang="el-GR" b="1" dirty="0"/>
              <a:t>5.παροχή καθοδήγησης στον μαθητή</a:t>
            </a:r>
          </a:p>
          <a:p>
            <a:pPr>
              <a:buNone/>
            </a:pPr>
            <a:endParaRPr lang="el-GR" b="1" dirty="0"/>
          </a:p>
          <a:p>
            <a:pPr>
              <a:buNone/>
            </a:pPr>
            <a:r>
              <a:rPr lang="el-GR" dirty="0"/>
              <a:t>ο εκπαιδευτικός κατευθύνει το μαθητή με </a:t>
            </a:r>
            <a:r>
              <a:rPr lang="el-GR" dirty="0" err="1"/>
              <a:t>ανακαλυπτική</a:t>
            </a:r>
            <a:r>
              <a:rPr lang="el-GR" dirty="0"/>
              <a:t> μάθηση, εργαστήρια, παραδείγματα, </a:t>
            </a:r>
            <a:r>
              <a:rPr lang="el-GR" dirty="0" err="1"/>
              <a:t>αναστοχαστικές</a:t>
            </a:r>
            <a:r>
              <a:rPr lang="el-GR" dirty="0"/>
              <a:t> ερωτήσεις και άλλες τεχνικές, προκειμένου ο μαθητής να </a:t>
            </a:r>
            <a:r>
              <a:rPr lang="el-GR" b="1" dirty="0"/>
              <a:t>κωδικοποιήσει νοηματικά το νέο περιεχόμενο.</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25</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(6/9)</a:t>
            </a:r>
            <a:endParaRPr lang="el-GR" dirty="0"/>
          </a:p>
        </p:txBody>
      </p:sp>
      <p:sp>
        <p:nvSpPr>
          <p:cNvPr id="3" name="2 - Θέση περιεχομένου"/>
          <p:cNvSpPr>
            <a:spLocks noGrp="1"/>
          </p:cNvSpPr>
          <p:nvPr>
            <p:ph idx="1"/>
          </p:nvPr>
        </p:nvSpPr>
        <p:spPr/>
        <p:txBody>
          <a:bodyPr>
            <a:normAutofit/>
          </a:bodyPr>
          <a:lstStyle/>
          <a:p>
            <a:pPr>
              <a:buNone/>
            </a:pPr>
            <a:r>
              <a:rPr lang="el-GR" b="1" dirty="0"/>
              <a:t>6.απόσπαση απαντήσεων/εκτέλεση έργου</a:t>
            </a:r>
          </a:p>
          <a:p>
            <a:pPr>
              <a:buNone/>
            </a:pPr>
            <a:endParaRPr lang="el-GR" dirty="0"/>
          </a:p>
          <a:p>
            <a:pPr>
              <a:buNone/>
            </a:pPr>
            <a:r>
              <a:rPr lang="el-GR" dirty="0"/>
              <a:t>ο μαθητής </a:t>
            </a:r>
            <a:r>
              <a:rPr lang="el-GR" b="1" dirty="0"/>
              <a:t>απαντάει σε ερωτήσεις πάνω σε αυτό που έχει διδαχθεί</a:t>
            </a:r>
            <a:r>
              <a:rPr lang="el-GR" dirty="0"/>
              <a:t>, ώστε μέσω της απόδοσής του να </a:t>
            </a:r>
            <a:r>
              <a:rPr lang="el-GR" b="1" dirty="0"/>
              <a:t>επιβεβαιωθεί η μάθησή </a:t>
            </a:r>
            <a:r>
              <a:rPr lang="el-GR" dirty="0"/>
              <a:t>του.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26</a:t>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(7/9)</a:t>
            </a:r>
            <a:endParaRPr lang="el-GR" dirty="0"/>
          </a:p>
        </p:txBody>
      </p:sp>
      <p:sp>
        <p:nvSpPr>
          <p:cNvPr id="3" name="2 - Θέση περιεχομένου"/>
          <p:cNvSpPr>
            <a:spLocks noGrp="1"/>
          </p:cNvSpPr>
          <p:nvPr>
            <p:ph idx="1"/>
          </p:nvPr>
        </p:nvSpPr>
        <p:spPr/>
        <p:txBody>
          <a:bodyPr/>
          <a:lstStyle/>
          <a:p>
            <a:pPr>
              <a:buNone/>
            </a:pPr>
            <a:r>
              <a:rPr lang="el-GR" b="1" dirty="0"/>
              <a:t>7.παροχή ανατροφοδότησης</a:t>
            </a:r>
          </a:p>
          <a:p>
            <a:pPr>
              <a:buNone/>
            </a:pPr>
            <a:endParaRPr lang="el-GR" b="1" dirty="0"/>
          </a:p>
          <a:p>
            <a:pPr>
              <a:buNone/>
            </a:pPr>
            <a:r>
              <a:rPr lang="el-GR" sz="2800" b="1" dirty="0"/>
              <a:t>στο τέλος </a:t>
            </a:r>
            <a:r>
              <a:rPr lang="el-GR" sz="2800" dirty="0"/>
              <a:t>κάθε δραστηριότητας ο εκπαιδευτικός παρέχει </a:t>
            </a:r>
            <a:r>
              <a:rPr lang="el-GR" sz="2800" b="1" dirty="0"/>
              <a:t>άμεση ανατροφοδότηση </a:t>
            </a:r>
            <a:r>
              <a:rPr lang="el-GR" sz="2800" dirty="0"/>
              <a:t>(</a:t>
            </a:r>
            <a:r>
              <a:rPr lang="el-GR" sz="2800" dirty="0" err="1"/>
              <a:t>feedback</a:t>
            </a:r>
            <a:r>
              <a:rPr lang="el-GR" sz="2800" dirty="0"/>
              <a:t>) στον μαθητευόμενο, </a:t>
            </a:r>
            <a:r>
              <a:rPr lang="el-GR" sz="2800" b="1" dirty="0"/>
              <a:t>διορθώνοντας και ενισχύοντας  την απόδοσή του.</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(8/9)</a:t>
            </a:r>
            <a:endParaRPr lang="el-GR" dirty="0"/>
          </a:p>
        </p:txBody>
      </p:sp>
      <p:sp>
        <p:nvSpPr>
          <p:cNvPr id="3" name="2 - Θέση περιεχομένου"/>
          <p:cNvSpPr>
            <a:spLocks noGrp="1"/>
          </p:cNvSpPr>
          <p:nvPr>
            <p:ph idx="1"/>
          </p:nvPr>
        </p:nvSpPr>
        <p:spPr/>
        <p:txBody>
          <a:bodyPr/>
          <a:lstStyle/>
          <a:p>
            <a:pPr>
              <a:buNone/>
            </a:pPr>
            <a:r>
              <a:rPr lang="el-GR" b="1" dirty="0"/>
              <a:t>8.αξιολόγηση απόδοσης</a:t>
            </a:r>
          </a:p>
          <a:p>
            <a:pPr>
              <a:buNone/>
            </a:pPr>
            <a:endParaRPr lang="el-GR" b="1" dirty="0"/>
          </a:p>
          <a:p>
            <a:pPr>
              <a:buNone/>
            </a:pPr>
            <a:r>
              <a:rPr lang="el-GR" dirty="0"/>
              <a:t>  Ο εκπαιδευτικός μπορεί έτσι να ελέγξει </a:t>
            </a:r>
            <a:r>
              <a:rPr lang="el-GR" u="sng" dirty="0"/>
              <a:t>αν </a:t>
            </a:r>
            <a:r>
              <a:rPr lang="el-GR" dirty="0"/>
              <a:t>οι </a:t>
            </a:r>
            <a:r>
              <a:rPr lang="el-GR" u="sng" dirty="0"/>
              <a:t>μαθησιακοί στόχοι </a:t>
            </a:r>
            <a:r>
              <a:rPr lang="el-GR" dirty="0"/>
              <a:t>έχουν </a:t>
            </a:r>
            <a:r>
              <a:rPr lang="el-GR" u="sng" dirty="0"/>
              <a:t>επιτευχθεί </a:t>
            </a:r>
            <a:r>
              <a:rPr lang="el-GR" dirty="0"/>
              <a:t>και σε ποιον βαθμό.</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(9/9)</a:t>
            </a:r>
            <a:endParaRPr lang="el-GR" dirty="0"/>
          </a:p>
        </p:txBody>
      </p:sp>
      <p:sp>
        <p:nvSpPr>
          <p:cNvPr id="3" name="2 - Θέση περιεχομένου"/>
          <p:cNvSpPr>
            <a:spLocks noGrp="1"/>
          </p:cNvSpPr>
          <p:nvPr>
            <p:ph idx="1"/>
          </p:nvPr>
        </p:nvSpPr>
        <p:spPr/>
        <p:txBody>
          <a:bodyPr>
            <a:normAutofit fontScale="92500"/>
          </a:bodyPr>
          <a:lstStyle/>
          <a:p>
            <a:pPr>
              <a:buNone/>
            </a:pPr>
            <a:r>
              <a:rPr lang="el-GR" b="1" dirty="0"/>
              <a:t>9.Ενίσχυση της συγκράτησης και της μεταφοράς</a:t>
            </a:r>
          </a:p>
          <a:p>
            <a:pPr>
              <a:buNone/>
            </a:pPr>
            <a:r>
              <a:rPr lang="el-GR" dirty="0"/>
              <a:t> η κατάκτηση της ενός γνωστικού τομέα προϋποθέτει την </a:t>
            </a:r>
            <a:r>
              <a:rPr lang="el-GR" b="1" dirty="0"/>
              <a:t>εφαρμογή της γνώσης σε καταστάσεις της πραγματικής ζωής</a:t>
            </a:r>
            <a:r>
              <a:rPr lang="el-GR" dirty="0"/>
              <a:t>.</a:t>
            </a:r>
          </a:p>
          <a:p>
            <a:pPr>
              <a:buNone/>
            </a:pPr>
            <a:r>
              <a:rPr lang="el-GR" dirty="0"/>
              <a:t> Ο εκπαιδευτικός ζητάει από τον εκπαιδευόμενο να γενικεύσει αυτό που έμαθε και να το εφαρμόσει σε νέες δραστηριότητες και νέα πλαίσια , ώστε να διατηρηθεί στην μακρόχρονη μνήμη (</a:t>
            </a:r>
            <a:r>
              <a:rPr lang="el-GR" dirty="0" err="1"/>
              <a:t>long-term</a:t>
            </a:r>
            <a:r>
              <a:rPr lang="el-GR" dirty="0"/>
              <a:t> memory).</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4 διδακτικές αρχές του Α</a:t>
            </a:r>
            <a:r>
              <a:rPr lang="en-US" dirty="0"/>
              <a:t>USUBEL</a:t>
            </a:r>
            <a:endParaRPr lang="el-GR" dirty="0"/>
          </a:p>
        </p:txBody>
      </p:sp>
      <p:sp>
        <p:nvSpPr>
          <p:cNvPr id="3" name="2 - Θέση περιεχομένου"/>
          <p:cNvSpPr>
            <a:spLocks noGrp="1"/>
          </p:cNvSpPr>
          <p:nvPr>
            <p:ph idx="1"/>
          </p:nvPr>
        </p:nvSpPr>
        <p:spPr>
          <a:xfrm>
            <a:off x="714348" y="1600200"/>
            <a:ext cx="8318815" cy="4525963"/>
          </a:xfrm>
        </p:spPr>
        <p:txBody>
          <a:bodyPr>
            <a:normAutofit lnSpcReduction="10000"/>
          </a:bodyPr>
          <a:lstStyle/>
          <a:p>
            <a:pPr marL="514350" indent="-514350">
              <a:buAutoNum type="arabicPeriod"/>
            </a:pPr>
            <a:r>
              <a:rPr lang="el-GR" b="1" dirty="0"/>
              <a:t>ΑΡΧΗ ΤΗΣ ΠΡΟΟΔΕΥΤΙΚΗΣ ΔΙΑΦΟΡΟΠΟΙΗΣΗΣ</a:t>
            </a:r>
            <a:r>
              <a:rPr lang="el-GR" dirty="0"/>
              <a:t>(πρώτα παρουσιάζω την γενική εικόνα και μετά τις λεπτομέρειες)</a:t>
            </a:r>
          </a:p>
          <a:p>
            <a:pPr marL="514350" indent="-514350">
              <a:buAutoNum type="arabicPeriod"/>
            </a:pPr>
            <a:r>
              <a:rPr lang="el-GR" b="1" dirty="0"/>
              <a:t>ΑΡΧΗ ΤΗΣ ΕΝΣΩΜΑΤΩΜΕΝΗΣ ΣΥΣΧΕΤΙΣΗΣ</a:t>
            </a:r>
            <a:r>
              <a:rPr lang="el-GR" dirty="0"/>
              <a:t>(Ο</a:t>
            </a:r>
            <a:r>
              <a:rPr lang="el-GR" b="1" dirty="0"/>
              <a:t> </a:t>
            </a:r>
            <a:r>
              <a:rPr lang="el-GR" dirty="0"/>
              <a:t>μαθητής βρίσκει σχέσεις &amp; διασυνδέσεις ανάμεσα στα διάφορα μαθήματα)</a:t>
            </a:r>
          </a:p>
          <a:p>
            <a:pPr marL="514350" indent="-514350">
              <a:buAutoNum type="arabicPeriod"/>
            </a:pPr>
            <a:r>
              <a:rPr lang="el-GR" b="1" dirty="0"/>
              <a:t>ΑΡΧΗ ΤΗΣ ΧΡΗΣΗΣ ΤΩΝ ΠΡΟΚΑΤΑΒΟΛΙΚΩΝ ΟΡΓΑΝΩΤΩΝ(</a:t>
            </a:r>
            <a:r>
              <a:rPr lang="en-US" b="1" dirty="0"/>
              <a:t>advance organizer)</a:t>
            </a:r>
            <a:endParaRPr lang="el-GR" b="1" dirty="0"/>
          </a:p>
          <a:p>
            <a:pPr marL="514350" indent="-514350">
              <a:buAutoNum type="arabicPeriod"/>
            </a:pPr>
            <a:r>
              <a:rPr lang="el-GR" b="1" dirty="0"/>
              <a:t>ΑΡΧΗ</a:t>
            </a:r>
            <a:r>
              <a:rPr lang="el-GR" dirty="0"/>
              <a:t> </a:t>
            </a:r>
            <a:r>
              <a:rPr lang="el-GR" b="1" dirty="0"/>
              <a:t>ΤΗΣ</a:t>
            </a:r>
            <a:r>
              <a:rPr lang="el-GR" dirty="0"/>
              <a:t> </a:t>
            </a:r>
            <a:r>
              <a:rPr lang="el-GR" b="1" dirty="0"/>
              <a:t>ΣΤΑΘΕΡΟΠΟΙΗΣΗΣ</a:t>
            </a:r>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E20A6F-A7BD-4C5E-BAFF-B6BA75FCA987}"/>
              </a:ext>
            </a:extLst>
          </p:cNvPr>
          <p:cNvSpPr>
            <a:spLocks noGrp="1"/>
          </p:cNvSpPr>
          <p:nvPr>
            <p:ph type="title"/>
          </p:nvPr>
        </p:nvSpPr>
        <p:spPr/>
        <p:txBody>
          <a:bodyPr/>
          <a:lstStyle/>
          <a:p>
            <a:r>
              <a:rPr lang="el-GR" dirty="0"/>
              <a:t>ΑΣΚΗΣΗ ΓΙΑ ΤΗΝ ΤΑΞΗ</a:t>
            </a:r>
            <a:endParaRPr lang="en-US" dirty="0"/>
          </a:p>
        </p:txBody>
      </p:sp>
      <p:sp>
        <p:nvSpPr>
          <p:cNvPr id="3" name="Θέση περιεχομένου 2">
            <a:extLst>
              <a:ext uri="{FF2B5EF4-FFF2-40B4-BE49-F238E27FC236}">
                <a16:creationId xmlns:a16="http://schemas.microsoft.com/office/drawing/2014/main" id="{F84384D5-9720-485A-84EC-565CAF3EA627}"/>
              </a:ext>
            </a:extLst>
          </p:cNvPr>
          <p:cNvSpPr>
            <a:spLocks noGrp="1"/>
          </p:cNvSpPr>
          <p:nvPr>
            <p:ph idx="1"/>
          </p:nvPr>
        </p:nvSpPr>
        <p:spPr/>
        <p:txBody>
          <a:bodyPr/>
          <a:lstStyle/>
          <a:p>
            <a:r>
              <a:rPr lang="el-GR" dirty="0"/>
              <a:t>ΕΧΕΤΕ ΜΑΘΗΜΑ ΤΟ ΙΣΟΠΛΕΥΡΟ ΤΡΙΓΩΝΟ ΚΑΙ ΘΕΛΕΤΕ ΝΑ ΕΦΑΡΜΟΣΕΤΕ ΤΑ 9 ΒΗΜΑΤΑ ΤΟΥ ΔΙΔΑΚΤΙΚΟΥ ΣΧΕΔΙΑΣΜΟΥ</a:t>
            </a:r>
          </a:p>
          <a:p>
            <a:endParaRPr lang="el-GR" dirty="0"/>
          </a:p>
          <a:p>
            <a:r>
              <a:rPr lang="el-GR" dirty="0"/>
              <a:t>ΠΩΣ ΘΑ ΤΑ ΕΦΑΡΜΟΖΑΤΕ?</a:t>
            </a:r>
            <a:endParaRPr lang="en-US" dirty="0"/>
          </a:p>
        </p:txBody>
      </p:sp>
      <p:sp>
        <p:nvSpPr>
          <p:cNvPr id="4" name="Θέση αριθμού διαφάνειας 3">
            <a:extLst>
              <a:ext uri="{FF2B5EF4-FFF2-40B4-BE49-F238E27FC236}">
                <a16:creationId xmlns:a16="http://schemas.microsoft.com/office/drawing/2014/main" id="{DFB94125-5AF8-410E-9310-D1B9EF5E2F16}"/>
              </a:ext>
            </a:extLst>
          </p:cNvPr>
          <p:cNvSpPr>
            <a:spLocks noGrp="1"/>
          </p:cNvSpPr>
          <p:nvPr>
            <p:ph type="sldNum" sz="quarter" idx="12"/>
          </p:nvPr>
        </p:nvSpPr>
        <p:spPr/>
        <p:txBody>
          <a:bodyPr/>
          <a:lstStyle/>
          <a:p>
            <a:fld id="{86AAA6DD-A541-4490-A3CA-83A4F81B28A8}" type="slidenum">
              <a:rPr lang="el-GR" smtClean="0"/>
              <a:pPr/>
              <a:t>30</a:t>
            </a:fld>
            <a:endParaRPr lang="el-GR"/>
          </a:p>
        </p:txBody>
      </p:sp>
    </p:spTree>
    <p:extLst>
      <p:ext uri="{BB962C8B-B14F-4D97-AF65-F5344CB8AC3E}">
        <p14:creationId xmlns:p14="http://schemas.microsoft.com/office/powerpoint/2010/main" val="162321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EB14B9-50BF-4B41-8887-6817D4B59F79}"/>
              </a:ext>
            </a:extLst>
          </p:cNvPr>
          <p:cNvSpPr>
            <a:spLocks noGrp="1"/>
          </p:cNvSpPr>
          <p:nvPr>
            <p:ph type="title"/>
          </p:nvPr>
        </p:nvSpPr>
        <p:spPr>
          <a:xfrm>
            <a:off x="457200" y="273050"/>
            <a:ext cx="3008313" cy="1162050"/>
          </a:xfrm>
        </p:spPr>
        <p:txBody>
          <a:bodyPr anchor="b">
            <a:normAutofit/>
          </a:bodyPr>
          <a:lstStyle/>
          <a:p>
            <a:r>
              <a:rPr lang="el-GR" dirty="0"/>
              <a:t>ΜΟΝΤΕΛΟ ΕΠΕΞΕΡΓΑΣΙΑΣ ΠΛΗΡΟΦΟΡΙΩΝ</a:t>
            </a:r>
            <a:endParaRPr lang="en-US" dirty="0"/>
          </a:p>
        </p:txBody>
      </p:sp>
      <p:pic>
        <p:nvPicPr>
          <p:cNvPr id="1026" name="Picture 2" descr="Πότε συγκρατούμε καλύτερα πληροφορίες; - Ψυχο-γραφήματα">
            <a:extLst>
              <a:ext uri="{FF2B5EF4-FFF2-40B4-BE49-F238E27FC236}">
                <a16:creationId xmlns:a16="http://schemas.microsoft.com/office/drawing/2014/main" id="{292E25DE-9400-4314-8C08-B2C3071EF7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5050" y="643731"/>
            <a:ext cx="5111750" cy="5111750"/>
          </a:xfrm>
          <a:prstGeom prst="rect">
            <a:avLst/>
          </a:prstGeom>
          <a:solidFill>
            <a:srgbClr val="FFFFFF"/>
          </a:solidFill>
        </p:spPr>
      </p:pic>
      <p:sp>
        <p:nvSpPr>
          <p:cNvPr id="1031" name="Text Placeholder 3">
            <a:extLst>
              <a:ext uri="{FF2B5EF4-FFF2-40B4-BE49-F238E27FC236}">
                <a16:creationId xmlns:a16="http://schemas.microsoft.com/office/drawing/2014/main" id="{D2CABB05-2C46-33B2-C70B-BD7252F24041}"/>
              </a:ext>
            </a:extLst>
          </p:cNvPr>
          <p:cNvSpPr>
            <a:spLocks noGrp="1"/>
          </p:cNvSpPr>
          <p:nvPr>
            <p:ph type="body" sz="half" idx="2"/>
          </p:nvPr>
        </p:nvSpPr>
        <p:spPr>
          <a:xfrm>
            <a:off x="457200" y="1435100"/>
            <a:ext cx="3008313" cy="4691063"/>
          </a:xfrm>
        </p:spPr>
        <p:txBody>
          <a:bodyPr>
            <a:normAutofit/>
          </a:bodyPr>
          <a:lstStyle/>
          <a:p>
            <a:pPr algn="l"/>
            <a:r>
              <a:rPr lang="el-GR" sz="2000" b="0" i="1" u="none" strike="noStrike" baseline="0" dirty="0">
                <a:highlight>
                  <a:srgbClr val="FFFF00"/>
                </a:highlight>
                <a:latin typeface="CenturySchoolbook-Italic"/>
              </a:rPr>
              <a:t>Η  διαδικασία συγκράτησης</a:t>
            </a:r>
          </a:p>
          <a:p>
            <a:pPr algn="l"/>
            <a:r>
              <a:rPr lang="el-GR" sz="2000" b="0" i="1" u="none" strike="noStrike" baseline="0" dirty="0">
                <a:highlight>
                  <a:srgbClr val="FFFF00"/>
                </a:highlight>
                <a:latin typeface="CenturySchoolbook-Italic"/>
              </a:rPr>
              <a:t>των πληροφοριών</a:t>
            </a:r>
            <a:r>
              <a:rPr lang="el-GR" sz="2000" b="0" i="1" u="none" strike="noStrike" baseline="0" dirty="0">
                <a:latin typeface="CenturySchoolbook-Italic"/>
              </a:rPr>
              <a:t> </a:t>
            </a:r>
          </a:p>
          <a:p>
            <a:pPr algn="l"/>
            <a:r>
              <a:rPr lang="el-GR" sz="2000" b="0" i="1" u="none" strike="noStrike" baseline="0" dirty="0">
                <a:latin typeface="CenturySchoolbook-Italic"/>
              </a:rPr>
              <a:t>και πώς οι εκπαιδευτικοί</a:t>
            </a:r>
          </a:p>
          <a:p>
            <a:pPr algn="l"/>
            <a:r>
              <a:rPr lang="el-GR" sz="2000" b="0" i="1" u="none" strike="noStrike" baseline="0" dirty="0">
                <a:latin typeface="CenturySchoolbook-Italic"/>
              </a:rPr>
              <a:t>μπορούν να την αξιοποιήσουν για να</a:t>
            </a:r>
          </a:p>
          <a:p>
            <a:pPr algn="l"/>
            <a:r>
              <a:rPr lang="el-GR" sz="2000" b="0" i="1" u="none" strike="noStrike" baseline="0" dirty="0">
                <a:latin typeface="CenturySchoolbook-Italic"/>
              </a:rPr>
              <a:t>βοηθήσουν τους μαθητές τους να</a:t>
            </a:r>
          </a:p>
          <a:p>
            <a:pPr algn="l"/>
            <a:r>
              <a:rPr lang="el-GR" sz="2000" b="0" i="1" u="none" strike="noStrike" baseline="0" dirty="0">
                <a:latin typeface="CenturySchoolbook-Italic"/>
              </a:rPr>
              <a:t>συγκρατήσουν πληροφορίες και δεξιότητες</a:t>
            </a:r>
            <a:endParaRPr lang="en-US" sz="2000" dirty="0"/>
          </a:p>
        </p:txBody>
      </p:sp>
      <p:sp>
        <p:nvSpPr>
          <p:cNvPr id="4" name="Θέση αριθμού διαφάνειας 3">
            <a:extLst>
              <a:ext uri="{FF2B5EF4-FFF2-40B4-BE49-F238E27FC236}">
                <a16:creationId xmlns:a16="http://schemas.microsoft.com/office/drawing/2014/main" id="{C4734423-9E2D-4A84-B551-84C0C9E46DD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31</a:t>
            </a:fld>
            <a:endParaRPr lang="el-GR"/>
          </a:p>
        </p:txBody>
      </p:sp>
    </p:spTree>
    <p:extLst>
      <p:ext uri="{BB962C8B-B14F-4D97-AF65-F5344CB8AC3E}">
        <p14:creationId xmlns:p14="http://schemas.microsoft.com/office/powerpoint/2010/main" val="405363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ΜΟΝΤΕΛΟ ΕΠΕΞΕΡΓΑΣΙΑΣ ΤΗΣ ΠΛΗΡΟΦΟΡΙΑΣ</a:t>
            </a:r>
          </a:p>
        </p:txBody>
      </p:sp>
      <p:sp>
        <p:nvSpPr>
          <p:cNvPr id="3" name="2 - Θέση περιεχομένου"/>
          <p:cNvSpPr>
            <a:spLocks noGrp="1"/>
          </p:cNvSpPr>
          <p:nvPr>
            <p:ph idx="1"/>
          </p:nvPr>
        </p:nvSpPr>
        <p:spPr/>
        <p:txBody>
          <a:bodyPr>
            <a:normAutofit lnSpcReduction="10000"/>
          </a:bodyPr>
          <a:lstStyle/>
          <a:p>
            <a:r>
              <a:rPr lang="el-GR" dirty="0"/>
              <a:t>Η σκέψη του υποκειμένου</a:t>
            </a:r>
            <a:r>
              <a:rPr lang="en-US" dirty="0">
                <a:latin typeface="Corbel" pitchFamily="34" charset="0"/>
              </a:rPr>
              <a:t> </a:t>
            </a:r>
            <a:r>
              <a:rPr lang="el-GR" dirty="0">
                <a:latin typeface="Arial" charset="0"/>
              </a:rPr>
              <a:t>αποτελεί</a:t>
            </a:r>
            <a:br>
              <a:rPr lang="el-GR" dirty="0">
                <a:latin typeface="Arial" charset="0"/>
              </a:rPr>
            </a:br>
            <a:r>
              <a:rPr lang="el-GR" dirty="0"/>
              <a:t> </a:t>
            </a:r>
            <a:r>
              <a:rPr lang="el-GR" b="1" i="1" dirty="0"/>
              <a:t>μέσο επεξεργασίας της πληροφορίας</a:t>
            </a:r>
            <a:r>
              <a:rPr lang="el-GR" b="1" dirty="0"/>
              <a:t> </a:t>
            </a:r>
            <a:r>
              <a:rPr lang="el-GR" dirty="0"/>
              <a:t>(</a:t>
            </a:r>
            <a:r>
              <a:rPr lang="el-GR" dirty="0" err="1"/>
              <a:t>information</a:t>
            </a:r>
            <a:r>
              <a:rPr lang="el-GR" dirty="0"/>
              <a:t> </a:t>
            </a:r>
            <a:r>
              <a:rPr lang="el-GR" dirty="0" err="1"/>
              <a:t>processing</a:t>
            </a:r>
            <a:r>
              <a:rPr lang="el-GR" dirty="0"/>
              <a:t>). </a:t>
            </a:r>
          </a:p>
          <a:p>
            <a:endParaRPr lang="el-GR" sz="2400" dirty="0"/>
          </a:p>
          <a:p>
            <a:r>
              <a:rPr lang="el-GR" dirty="0"/>
              <a:t>Ρεύμα της </a:t>
            </a:r>
            <a:r>
              <a:rPr lang="el-GR" b="1" i="1" dirty="0">
                <a:solidFill>
                  <a:srgbClr val="FF0000"/>
                </a:solidFill>
                <a:effectLst>
                  <a:outerShdw blurRad="38100" dist="38100" dir="2700000" algn="tl">
                    <a:srgbClr val="C0C0C0"/>
                  </a:outerShdw>
                </a:effectLst>
              </a:rPr>
              <a:t>γνωστικής ψυχολογίας</a:t>
            </a:r>
            <a:r>
              <a:rPr lang="el-GR" i="1" dirty="0"/>
              <a:t> </a:t>
            </a:r>
            <a:r>
              <a:rPr lang="el-GR" dirty="0"/>
              <a:t>που έχει </a:t>
            </a:r>
            <a:br>
              <a:rPr lang="el-GR" dirty="0">
                <a:latin typeface="Arial" charset="0"/>
              </a:rPr>
            </a:br>
            <a:r>
              <a:rPr lang="el-GR" dirty="0"/>
              <a:t>τις απαρχές του στο αναλογικό παράδειγμα </a:t>
            </a:r>
            <a:br>
              <a:rPr lang="el-GR" dirty="0">
                <a:latin typeface="Arial" charset="0"/>
              </a:rPr>
            </a:br>
            <a:r>
              <a:rPr lang="el-GR" dirty="0"/>
              <a:t>του ανθρώπου που λειτουργεί όπως ο ψηφιακός υπολογιστής (</a:t>
            </a:r>
            <a:r>
              <a:rPr lang="el-GR" dirty="0" err="1"/>
              <a:t>Newell</a:t>
            </a:r>
            <a:r>
              <a:rPr lang="el-GR" dirty="0"/>
              <a:t> &amp; </a:t>
            </a:r>
            <a:r>
              <a:rPr lang="el-GR" dirty="0" err="1"/>
              <a:t>Simon</a:t>
            </a:r>
            <a:r>
              <a:rPr lang="el-GR" dirty="0"/>
              <a:t>, 1972).</a:t>
            </a:r>
            <a:r>
              <a:rPr lang="el-GR" sz="2800" dirty="0"/>
              <a:t> </a:t>
            </a:r>
            <a:endParaRPr lang="en-GB" sz="2800"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32</a:t>
            </a:fld>
            <a:endParaRPr lang="el-GR"/>
          </a:p>
        </p:txBody>
      </p:sp>
    </p:spTree>
    <p:extLst>
      <p:ext uri="{BB962C8B-B14F-4D97-AF65-F5344CB8AC3E}">
        <p14:creationId xmlns:p14="http://schemas.microsoft.com/office/powerpoint/2010/main" val="2986255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28604"/>
            <a:ext cx="7499350" cy="1143000"/>
          </a:xfrm>
        </p:spPr>
        <p:txBody>
          <a:bodyPr vert="horz" wrap="square" lIns="91440" tIns="45720" rIns="91440" bIns="45720" numCol="1" anchorCtr="0" compatLnSpc="1">
            <a:prstTxWarp prst="textNoShape">
              <a:avLst/>
            </a:prstTxWarp>
          </a:bodyPr>
          <a:lstStyle/>
          <a:p>
            <a:r>
              <a:rPr lang="el-GR" b="1" dirty="0">
                <a:effectLst>
                  <a:outerShdw blurRad="38100" dist="38100" dir="2700000" algn="tl">
                    <a:srgbClr val="C0C0C0"/>
                  </a:outerShdw>
                </a:effectLst>
              </a:rPr>
              <a:t>Μυαλό = Υπολογιστής;</a:t>
            </a:r>
            <a:endParaRPr lang="en-GB" b="1" dirty="0">
              <a:effectLst>
                <a:outerShdw blurRad="38100" dist="38100" dir="2700000" algn="tl">
                  <a:srgbClr val="C0C0C0"/>
                </a:outerShdw>
              </a:effectLst>
            </a:endParaRPr>
          </a:p>
        </p:txBody>
      </p:sp>
      <p:sp>
        <p:nvSpPr>
          <p:cNvPr id="23559" name="TextBox 7"/>
          <p:cNvSpPr txBox="1">
            <a:spLocks noChangeArrowheads="1"/>
          </p:cNvSpPr>
          <p:nvPr/>
        </p:nvSpPr>
        <p:spPr bwMode="auto">
          <a:xfrm>
            <a:off x="1017588" y="3357563"/>
            <a:ext cx="3986212" cy="396875"/>
          </a:xfrm>
          <a:prstGeom prst="rect">
            <a:avLst/>
          </a:prstGeom>
          <a:noFill/>
          <a:ln w="9525">
            <a:noFill/>
            <a:miter lim="800000"/>
            <a:headEnd/>
            <a:tailEnd/>
          </a:ln>
        </p:spPr>
        <p:txBody>
          <a:bodyPr>
            <a:spAutoFit/>
          </a:bodyPr>
          <a:lstStyle/>
          <a:p>
            <a:r>
              <a:rPr lang="el-GR" sz="2000" b="1" dirty="0"/>
              <a:t>Μοντέλο ανθρώπινης σκέψης</a:t>
            </a:r>
            <a:endParaRPr lang="en-GB" sz="2000" dirty="0"/>
          </a:p>
        </p:txBody>
      </p:sp>
      <p:sp>
        <p:nvSpPr>
          <p:cNvPr id="23560" name="TextBox 8"/>
          <p:cNvSpPr txBox="1">
            <a:spLocks noChangeArrowheads="1"/>
          </p:cNvSpPr>
          <p:nvPr/>
        </p:nvSpPr>
        <p:spPr bwMode="auto">
          <a:xfrm>
            <a:off x="5500688" y="3357563"/>
            <a:ext cx="3429000" cy="701675"/>
          </a:xfrm>
          <a:prstGeom prst="rect">
            <a:avLst/>
          </a:prstGeom>
          <a:noFill/>
          <a:ln w="9525">
            <a:noFill/>
            <a:miter lim="800000"/>
            <a:headEnd/>
            <a:tailEnd/>
          </a:ln>
        </p:spPr>
        <p:txBody>
          <a:bodyPr>
            <a:spAutoFit/>
          </a:bodyPr>
          <a:lstStyle/>
          <a:p>
            <a:r>
              <a:rPr lang="el-GR" sz="2000" b="1"/>
              <a:t>Μοντέλο υπολογιστή</a:t>
            </a:r>
          </a:p>
          <a:p>
            <a:endParaRPr lang="en-GB" sz="2000"/>
          </a:p>
        </p:txBody>
      </p:sp>
      <p:sp>
        <p:nvSpPr>
          <p:cNvPr id="10" name="Equal 9"/>
          <p:cNvSpPr/>
          <p:nvPr/>
        </p:nvSpPr>
        <p:spPr>
          <a:xfrm>
            <a:off x="4792663" y="3357563"/>
            <a:ext cx="642937" cy="4286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562" name="TextBox 10"/>
          <p:cNvSpPr txBox="1">
            <a:spLocks noChangeArrowheads="1"/>
          </p:cNvSpPr>
          <p:nvPr/>
        </p:nvSpPr>
        <p:spPr bwMode="auto">
          <a:xfrm>
            <a:off x="1055688" y="4076700"/>
            <a:ext cx="1428750" cy="366713"/>
          </a:xfrm>
          <a:prstGeom prst="rect">
            <a:avLst/>
          </a:prstGeom>
          <a:noFill/>
          <a:ln w="9525">
            <a:noFill/>
            <a:miter lim="800000"/>
            <a:headEnd/>
            <a:tailEnd/>
          </a:ln>
        </p:spPr>
        <p:txBody>
          <a:bodyPr>
            <a:spAutoFit/>
          </a:bodyPr>
          <a:lstStyle/>
          <a:p>
            <a:r>
              <a:rPr lang="el-GR" b="1"/>
              <a:t>Αισθήσεις</a:t>
            </a:r>
            <a:endParaRPr lang="en-GB" sz="1600"/>
          </a:p>
        </p:txBody>
      </p:sp>
      <p:sp>
        <p:nvSpPr>
          <p:cNvPr id="23563" name="TextBox 11"/>
          <p:cNvSpPr txBox="1">
            <a:spLocks noChangeArrowheads="1"/>
          </p:cNvSpPr>
          <p:nvPr/>
        </p:nvSpPr>
        <p:spPr bwMode="auto">
          <a:xfrm>
            <a:off x="1285875" y="4929188"/>
            <a:ext cx="2143125" cy="923925"/>
          </a:xfrm>
          <a:prstGeom prst="rect">
            <a:avLst/>
          </a:prstGeom>
          <a:noFill/>
          <a:ln w="9525">
            <a:noFill/>
            <a:miter lim="800000"/>
            <a:headEnd/>
            <a:tailEnd/>
          </a:ln>
        </p:spPr>
        <p:txBody>
          <a:bodyPr>
            <a:spAutoFit/>
          </a:bodyPr>
          <a:lstStyle/>
          <a:p>
            <a:pPr algn="ctr"/>
            <a:r>
              <a:rPr lang="el-GR" b="1"/>
              <a:t>Βραχυπρόθεσμη μνήμη</a:t>
            </a:r>
          </a:p>
          <a:p>
            <a:pPr algn="ctr"/>
            <a:endParaRPr lang="en-GB"/>
          </a:p>
        </p:txBody>
      </p:sp>
      <p:sp>
        <p:nvSpPr>
          <p:cNvPr id="23564" name="TextBox 12"/>
          <p:cNvSpPr txBox="1">
            <a:spLocks noChangeArrowheads="1"/>
          </p:cNvSpPr>
          <p:nvPr/>
        </p:nvSpPr>
        <p:spPr bwMode="auto">
          <a:xfrm>
            <a:off x="2357438" y="5715000"/>
            <a:ext cx="2214562" cy="923925"/>
          </a:xfrm>
          <a:prstGeom prst="rect">
            <a:avLst/>
          </a:prstGeom>
          <a:noFill/>
          <a:ln w="9525">
            <a:noFill/>
            <a:miter lim="800000"/>
            <a:headEnd/>
            <a:tailEnd/>
          </a:ln>
        </p:spPr>
        <p:txBody>
          <a:bodyPr>
            <a:spAutoFit/>
          </a:bodyPr>
          <a:lstStyle/>
          <a:p>
            <a:pPr algn="ctr"/>
            <a:r>
              <a:rPr lang="el-GR" b="1"/>
              <a:t>Μακροπρόθεσμη μνήμη</a:t>
            </a:r>
          </a:p>
          <a:p>
            <a:pPr algn="ctr"/>
            <a:endParaRPr lang="en-GB"/>
          </a:p>
        </p:txBody>
      </p:sp>
      <p:pic>
        <p:nvPicPr>
          <p:cNvPr id="23565" name="Picture 2"/>
          <p:cNvPicPr>
            <a:picLocks noChangeAspect="1" noChangeArrowheads="1"/>
          </p:cNvPicPr>
          <p:nvPr/>
        </p:nvPicPr>
        <p:blipFill>
          <a:blip r:embed="rId3"/>
          <a:srcRect/>
          <a:stretch>
            <a:fillRect/>
          </a:stretch>
        </p:blipFill>
        <p:spPr bwMode="auto">
          <a:xfrm>
            <a:off x="5024438" y="4076700"/>
            <a:ext cx="555625" cy="649288"/>
          </a:xfrm>
          <a:prstGeom prst="rect">
            <a:avLst/>
          </a:prstGeom>
          <a:noFill/>
          <a:ln w="9525">
            <a:noFill/>
            <a:miter lim="800000"/>
            <a:headEnd/>
            <a:tailEnd/>
          </a:ln>
        </p:spPr>
      </p:pic>
      <p:sp>
        <p:nvSpPr>
          <p:cNvPr id="23566" name="TextBox 14"/>
          <p:cNvSpPr txBox="1">
            <a:spLocks noChangeArrowheads="1"/>
          </p:cNvSpPr>
          <p:nvPr/>
        </p:nvSpPr>
        <p:spPr bwMode="auto">
          <a:xfrm>
            <a:off x="5657850" y="4076700"/>
            <a:ext cx="2143125" cy="611188"/>
          </a:xfrm>
          <a:prstGeom prst="rect">
            <a:avLst/>
          </a:prstGeom>
          <a:noFill/>
          <a:ln w="9525">
            <a:noFill/>
            <a:miter lim="800000"/>
            <a:headEnd/>
            <a:tailEnd/>
          </a:ln>
        </p:spPr>
        <p:txBody>
          <a:bodyPr>
            <a:spAutoFit/>
          </a:bodyPr>
          <a:lstStyle/>
          <a:p>
            <a:r>
              <a:rPr lang="el-GR" b="1"/>
              <a:t>Μονάδες εισόδου</a:t>
            </a:r>
            <a:endParaRPr lang="el-GR" sz="1600" b="1"/>
          </a:p>
          <a:p>
            <a:endParaRPr lang="en-GB" sz="1600"/>
          </a:p>
        </p:txBody>
      </p:sp>
      <p:sp>
        <p:nvSpPr>
          <p:cNvPr id="16" name="Left-Right Arrow 15"/>
          <p:cNvSpPr>
            <a:spLocks noChangeArrowheads="1"/>
          </p:cNvSpPr>
          <p:nvPr/>
        </p:nvSpPr>
        <p:spPr bwMode="auto">
          <a:xfrm flipV="1">
            <a:off x="2357438" y="4265613"/>
            <a:ext cx="2571750" cy="46037"/>
          </a:xfrm>
          <a:prstGeom prst="leftRightArrow">
            <a:avLst>
              <a:gd name="adj1" fmla="val 50000"/>
              <a:gd name="adj2" fmla="val 49914"/>
            </a:avLst>
          </a:prstGeom>
          <a:solidFill>
            <a:schemeClr val="accent1"/>
          </a:solidFill>
          <a:ln w="25400" algn="ctr">
            <a:solidFill>
              <a:srgbClr val="26697A"/>
            </a:solidFill>
            <a:miter lim="800000"/>
            <a:headEnd/>
            <a:tailEnd/>
          </a:ln>
        </p:spPr>
        <p:txBody>
          <a:bodyPr rot="10800000" anchor="ctr"/>
          <a:lstStyle/>
          <a:p>
            <a:pPr algn="ctr">
              <a:defRPr/>
            </a:pPr>
            <a:endParaRPr lang="en-GB">
              <a:solidFill>
                <a:schemeClr val="lt1"/>
              </a:solidFill>
              <a:latin typeface="+mn-lt"/>
            </a:endParaRPr>
          </a:p>
        </p:txBody>
      </p:sp>
      <p:sp>
        <p:nvSpPr>
          <p:cNvPr id="23568" name="TextBox 16"/>
          <p:cNvSpPr txBox="1">
            <a:spLocks noChangeArrowheads="1"/>
          </p:cNvSpPr>
          <p:nvPr/>
        </p:nvSpPr>
        <p:spPr bwMode="auto">
          <a:xfrm>
            <a:off x="5929313" y="4857750"/>
            <a:ext cx="2143125" cy="892175"/>
          </a:xfrm>
          <a:prstGeom prst="rect">
            <a:avLst/>
          </a:prstGeom>
          <a:noFill/>
          <a:ln w="9525">
            <a:noFill/>
            <a:miter lim="800000"/>
            <a:headEnd/>
            <a:tailEnd/>
          </a:ln>
        </p:spPr>
        <p:txBody>
          <a:bodyPr>
            <a:spAutoFit/>
          </a:bodyPr>
          <a:lstStyle/>
          <a:p>
            <a:pPr algn="ctr"/>
            <a:r>
              <a:rPr lang="el-GR" b="1"/>
              <a:t>Κεντρική μονάδα επεξεργασίας</a:t>
            </a:r>
            <a:endParaRPr lang="el-GR" sz="1600" b="1"/>
          </a:p>
          <a:p>
            <a:pPr algn="ctr"/>
            <a:endParaRPr lang="en-GB" sz="1600"/>
          </a:p>
        </p:txBody>
      </p:sp>
      <p:pic>
        <p:nvPicPr>
          <p:cNvPr id="23569" name="Picture 3"/>
          <p:cNvPicPr>
            <a:picLocks noChangeAspect="1" noChangeArrowheads="1"/>
          </p:cNvPicPr>
          <p:nvPr/>
        </p:nvPicPr>
        <p:blipFill>
          <a:blip r:embed="rId4"/>
          <a:srcRect/>
          <a:stretch>
            <a:fillRect/>
          </a:stretch>
        </p:blipFill>
        <p:spPr bwMode="auto">
          <a:xfrm>
            <a:off x="5286375" y="4857750"/>
            <a:ext cx="714375" cy="803275"/>
          </a:xfrm>
          <a:prstGeom prst="rect">
            <a:avLst/>
          </a:prstGeom>
          <a:noFill/>
          <a:ln w="9525">
            <a:noFill/>
            <a:miter lim="800000"/>
            <a:headEnd/>
            <a:tailEnd/>
          </a:ln>
        </p:spPr>
      </p:pic>
      <p:sp>
        <p:nvSpPr>
          <p:cNvPr id="23570" name="TextBox 18"/>
          <p:cNvSpPr txBox="1">
            <a:spLocks noChangeArrowheads="1"/>
          </p:cNvSpPr>
          <p:nvPr/>
        </p:nvSpPr>
        <p:spPr bwMode="auto">
          <a:xfrm>
            <a:off x="6500813" y="5786438"/>
            <a:ext cx="2143125" cy="615950"/>
          </a:xfrm>
          <a:prstGeom prst="rect">
            <a:avLst/>
          </a:prstGeom>
          <a:noFill/>
          <a:ln w="9525">
            <a:noFill/>
            <a:miter lim="800000"/>
            <a:headEnd/>
            <a:tailEnd/>
          </a:ln>
        </p:spPr>
        <p:txBody>
          <a:bodyPr>
            <a:spAutoFit/>
          </a:bodyPr>
          <a:lstStyle/>
          <a:p>
            <a:pPr algn="ctr"/>
            <a:r>
              <a:rPr lang="el-GR" b="1"/>
              <a:t>Σκληρός δίσκος</a:t>
            </a:r>
            <a:endParaRPr lang="el-GR" sz="1600" b="1"/>
          </a:p>
          <a:p>
            <a:pPr algn="ctr"/>
            <a:endParaRPr lang="en-GB" sz="1600"/>
          </a:p>
        </p:txBody>
      </p:sp>
      <p:sp>
        <p:nvSpPr>
          <p:cNvPr id="20" name="Left-Right Arrow 19"/>
          <p:cNvSpPr/>
          <p:nvPr/>
        </p:nvSpPr>
        <p:spPr>
          <a:xfrm>
            <a:off x="3500438" y="5214938"/>
            <a:ext cx="1581150"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572" name="Picture 4"/>
          <p:cNvPicPr>
            <a:picLocks noChangeAspect="1" noChangeArrowheads="1"/>
          </p:cNvPicPr>
          <p:nvPr/>
        </p:nvPicPr>
        <p:blipFill>
          <a:blip r:embed="rId5"/>
          <a:srcRect/>
          <a:stretch>
            <a:fillRect/>
          </a:stretch>
        </p:blipFill>
        <p:spPr bwMode="auto">
          <a:xfrm>
            <a:off x="5580063" y="5786438"/>
            <a:ext cx="1030287" cy="636587"/>
          </a:xfrm>
          <a:prstGeom prst="rect">
            <a:avLst/>
          </a:prstGeom>
          <a:noFill/>
          <a:ln w="9525">
            <a:noFill/>
            <a:miter lim="800000"/>
            <a:headEnd/>
            <a:tailEnd/>
          </a:ln>
        </p:spPr>
      </p:pic>
      <p:sp>
        <p:nvSpPr>
          <p:cNvPr id="24" name="Left-Right Arrow 23"/>
          <p:cNvSpPr/>
          <p:nvPr/>
        </p:nvSpPr>
        <p:spPr>
          <a:xfrm>
            <a:off x="4427538" y="6072188"/>
            <a:ext cx="1152525"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76" name="AutoShape 24"/>
          <p:cNvSpPr>
            <a:spLocks noChangeArrowheads="1"/>
          </p:cNvSpPr>
          <p:nvPr/>
        </p:nvSpPr>
        <p:spPr bwMode="auto">
          <a:xfrm>
            <a:off x="1571604" y="714356"/>
            <a:ext cx="2520950" cy="576263"/>
          </a:xfrm>
          <a:prstGeom prst="cloudCallout">
            <a:avLst>
              <a:gd name="adj1" fmla="val -96537"/>
              <a:gd name="adj2" fmla="val -70111"/>
            </a:avLst>
          </a:prstGeom>
          <a:noFill/>
          <a:ln w="9525">
            <a:solidFill>
              <a:schemeClr val="tx1"/>
            </a:solidFill>
            <a:round/>
            <a:headEnd/>
            <a:tailEnd/>
          </a:ln>
          <a:effectLst/>
        </p:spPr>
        <p:txBody>
          <a:bodyPr/>
          <a:lstStyle/>
          <a:p>
            <a:pPr algn="ctr"/>
            <a:endParaRPr lang="el-GR" sz="1400" b="1" dirty="0">
              <a:solidFill>
                <a:srgbClr val="FF0000"/>
              </a:solidFill>
              <a:effectLst>
                <a:outerShdw blurRad="38100" dist="38100" dir="2700000" algn="tl">
                  <a:srgbClr val="C0C0C0"/>
                </a:outerShdw>
              </a:effectLst>
            </a:endParaRPr>
          </a:p>
        </p:txBody>
      </p:sp>
      <p:sp>
        <p:nvSpPr>
          <p:cNvPr id="19" name="18 - Θέση αριθμού διαφάνειας"/>
          <p:cNvSpPr>
            <a:spLocks noGrp="1"/>
          </p:cNvSpPr>
          <p:nvPr>
            <p:ph type="sldNum" sz="quarter" idx="12"/>
          </p:nvPr>
        </p:nvSpPr>
        <p:spPr/>
        <p:txBody>
          <a:bodyPr/>
          <a:lstStyle/>
          <a:p>
            <a:fld id="{86AAA6DD-A541-4490-A3CA-83A4F81B28A8}" type="slidenum">
              <a:rPr lang="el-GR" smtClean="0"/>
              <a:pPr/>
              <a:t>33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355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356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356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35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5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5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5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5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5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59" grpId="1"/>
      <p:bldP spid="23560" grpId="0"/>
      <p:bldP spid="23560" grpId="1"/>
      <p:bldP spid="10" grpId="0" animBg="1"/>
      <p:bldP spid="10" grpId="1" animBg="1"/>
      <p:bldP spid="23562" grpId="0"/>
      <p:bldP spid="23562" grpId="1"/>
      <p:bldP spid="23563" grpId="0"/>
      <p:bldP spid="23564" grpId="0"/>
      <p:bldP spid="23566" grpId="0"/>
      <p:bldP spid="23566" grpId="1"/>
      <p:bldP spid="16" grpId="0" animBg="1"/>
      <p:bldP spid="16" grpId="1" animBg="1"/>
      <p:bldP spid="23568" grpId="0"/>
      <p:bldP spid="23570" grpId="0"/>
      <p:bldP spid="20" grpId="0" animBg="1"/>
      <p:bldP spid="24" grpId="0" animBg="1"/>
      <p:bldP spid="235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23950" y="990600"/>
            <a:ext cx="6896100" cy="487680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388" y="0"/>
            <a:ext cx="8964612" cy="1052513"/>
          </a:xfrm>
        </p:spPr>
        <p:txBody>
          <a:bodyPr/>
          <a:lstStyle/>
          <a:p>
            <a:br>
              <a:rPr lang="en-CA" sz="2000" dirty="0"/>
            </a:br>
            <a:r>
              <a:rPr lang="el-GR" sz="2000" dirty="0"/>
              <a:t>Μνημονικό μοντέλο μάθησης</a:t>
            </a:r>
            <a:endParaRPr lang="en-CA" sz="2000" dirty="0"/>
          </a:p>
        </p:txBody>
      </p:sp>
      <p:sp>
        <p:nvSpPr>
          <p:cNvPr id="5123" name="Content Placeholder 2"/>
          <p:cNvSpPr>
            <a:spLocks noGrp="1"/>
          </p:cNvSpPr>
          <p:nvPr>
            <p:ph idx="1"/>
          </p:nvPr>
        </p:nvSpPr>
        <p:spPr>
          <a:xfrm>
            <a:off x="323850" y="1052513"/>
            <a:ext cx="8820150" cy="5805487"/>
          </a:xfrm>
        </p:spPr>
        <p:txBody>
          <a:bodyPr/>
          <a:lstStyle/>
          <a:p>
            <a:pPr>
              <a:buFont typeface="Arial" charset="0"/>
              <a:buNone/>
            </a:pPr>
            <a:endParaRPr lang="en-CA" dirty="0"/>
          </a:p>
        </p:txBody>
      </p:sp>
      <p:sp>
        <p:nvSpPr>
          <p:cNvPr id="4" name="Rounded Rectangle 3"/>
          <p:cNvSpPr/>
          <p:nvPr/>
        </p:nvSpPr>
        <p:spPr>
          <a:xfrm>
            <a:off x="395288" y="3141663"/>
            <a:ext cx="1439862"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Εξωτερικό ερέθισμα</a:t>
            </a:r>
            <a:endParaRPr lang="en-CA" dirty="0"/>
          </a:p>
        </p:txBody>
      </p:sp>
      <p:cxnSp>
        <p:nvCxnSpPr>
          <p:cNvPr id="6" name="Straight Arrow Connector 5"/>
          <p:cNvCxnSpPr>
            <a:stCxn id="4" idx="3"/>
            <a:endCxn id="11" idx="1"/>
          </p:cNvCxnSpPr>
          <p:nvPr/>
        </p:nvCxnSpPr>
        <p:spPr>
          <a:xfrm>
            <a:off x="1847850" y="3538538"/>
            <a:ext cx="6238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484438" y="3141663"/>
            <a:ext cx="1727200"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Αισθητηριακή καταγραφή</a:t>
            </a:r>
            <a:endParaRPr lang="en-CA" dirty="0"/>
          </a:p>
        </p:txBody>
      </p:sp>
      <p:sp>
        <p:nvSpPr>
          <p:cNvPr id="12" name="Rounded Rectangle 11"/>
          <p:cNvSpPr/>
          <p:nvPr/>
        </p:nvSpPr>
        <p:spPr>
          <a:xfrm>
            <a:off x="5076825" y="2997200"/>
            <a:ext cx="1582738" cy="10080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l-GR" dirty="0"/>
              <a:t>Αρχική επεξεργασία</a:t>
            </a:r>
            <a:endParaRPr lang="en-CA" dirty="0"/>
          </a:p>
        </p:txBody>
      </p:sp>
      <p:sp>
        <p:nvSpPr>
          <p:cNvPr id="13" name="Rounded Rectangle 12"/>
          <p:cNvSpPr/>
          <p:nvPr/>
        </p:nvSpPr>
        <p:spPr>
          <a:xfrm>
            <a:off x="6948488" y="5013325"/>
            <a:ext cx="1655762" cy="1008063"/>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r>
              <a:rPr lang="el-GR" dirty="0">
                <a:solidFill>
                  <a:srgbClr val="FFFFFF"/>
                </a:solidFill>
                <a:cs typeface="Arial" charset="0"/>
              </a:rPr>
              <a:t> βραχυπρόθεσμη μνήμη</a:t>
            </a:r>
            <a:endParaRPr lang="en-CA" dirty="0">
              <a:solidFill>
                <a:srgbClr val="FFFFFF"/>
              </a:solidFill>
              <a:cs typeface="Arial" charset="0"/>
            </a:endParaRPr>
          </a:p>
        </p:txBody>
      </p:sp>
      <p:sp>
        <p:nvSpPr>
          <p:cNvPr id="14" name="Rounded Rectangle 13"/>
          <p:cNvSpPr/>
          <p:nvPr/>
        </p:nvSpPr>
        <p:spPr>
          <a:xfrm>
            <a:off x="7019925" y="1989138"/>
            <a:ext cx="1728788" cy="935037"/>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r>
              <a:rPr lang="el-GR" dirty="0">
                <a:solidFill>
                  <a:srgbClr val="FFFFFF"/>
                </a:solidFill>
                <a:cs typeface="Arial" charset="0"/>
              </a:rPr>
              <a:t>Μακροπρόθεσμη  μνήμη</a:t>
            </a:r>
            <a:endParaRPr lang="en-CA" dirty="0">
              <a:solidFill>
                <a:srgbClr val="FFFFFF"/>
              </a:solidFill>
              <a:cs typeface="Arial" charset="0"/>
            </a:endParaRPr>
          </a:p>
        </p:txBody>
      </p:sp>
      <p:cxnSp>
        <p:nvCxnSpPr>
          <p:cNvPr id="17" name="Straight Arrow Connector 16"/>
          <p:cNvCxnSpPr/>
          <p:nvPr/>
        </p:nvCxnSpPr>
        <p:spPr>
          <a:xfrm>
            <a:off x="4284663" y="3500438"/>
            <a:ext cx="7191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157119" y="4004469"/>
            <a:ext cx="20161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6840538" y="3968750"/>
            <a:ext cx="19446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452519" y="4004469"/>
            <a:ext cx="20161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p:cNvCxnSpPr>
          <p:nvPr/>
        </p:nvCxnSpPr>
        <p:spPr>
          <a:xfrm>
            <a:off x="6659563" y="3500438"/>
            <a:ext cx="504825"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Down Arrow 51"/>
          <p:cNvSpPr/>
          <p:nvPr/>
        </p:nvSpPr>
        <p:spPr>
          <a:xfrm>
            <a:off x="7380288" y="6021388"/>
            <a:ext cx="46037"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4" name="Bent-Up Arrow 53"/>
          <p:cNvSpPr/>
          <p:nvPr/>
        </p:nvSpPr>
        <p:spPr>
          <a:xfrm>
            <a:off x="8532813" y="5805488"/>
            <a:ext cx="360362" cy="792162"/>
          </a:xfrm>
          <a:prstGeom prst="bentUpArrow">
            <a:avLst>
              <a:gd name="adj1" fmla="val 1718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5" name="Down Arrow 54"/>
          <p:cNvSpPr/>
          <p:nvPr/>
        </p:nvSpPr>
        <p:spPr>
          <a:xfrm>
            <a:off x="8459788" y="6021388"/>
            <a:ext cx="73025"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138" name="TextBox 55"/>
          <p:cNvSpPr txBox="1">
            <a:spLocks noChangeArrowheads="1"/>
          </p:cNvSpPr>
          <p:nvPr/>
        </p:nvSpPr>
        <p:spPr bwMode="auto">
          <a:xfrm>
            <a:off x="6588125" y="6308725"/>
            <a:ext cx="720725" cy="369888"/>
          </a:xfrm>
          <a:prstGeom prst="rect">
            <a:avLst/>
          </a:prstGeom>
          <a:noFill/>
          <a:ln w="9525">
            <a:noFill/>
            <a:miter lim="800000"/>
            <a:headEnd/>
            <a:tailEnd/>
          </a:ln>
        </p:spPr>
        <p:txBody>
          <a:bodyPr>
            <a:spAutoFit/>
          </a:bodyPr>
          <a:lstStyle/>
          <a:p>
            <a:r>
              <a:rPr lang="el-GR"/>
              <a:t>Λήθη</a:t>
            </a:r>
            <a:endParaRPr lang="en-CA"/>
          </a:p>
        </p:txBody>
      </p:sp>
      <p:sp>
        <p:nvSpPr>
          <p:cNvPr id="5139" name="TextBox 57"/>
          <p:cNvSpPr txBox="1">
            <a:spLocks noChangeArrowheads="1"/>
          </p:cNvSpPr>
          <p:nvPr/>
        </p:nvSpPr>
        <p:spPr bwMode="auto">
          <a:xfrm>
            <a:off x="7704138" y="6488113"/>
            <a:ext cx="1439862" cy="369887"/>
          </a:xfrm>
          <a:prstGeom prst="rect">
            <a:avLst/>
          </a:prstGeom>
          <a:noFill/>
          <a:ln w="9525">
            <a:noFill/>
            <a:miter lim="800000"/>
            <a:headEnd/>
            <a:tailEnd/>
          </a:ln>
        </p:spPr>
        <p:txBody>
          <a:bodyPr>
            <a:spAutoFit/>
          </a:bodyPr>
          <a:lstStyle/>
          <a:p>
            <a:r>
              <a:rPr lang="el-GR"/>
              <a:t>Επανάληψη</a:t>
            </a:r>
            <a:endParaRPr lang="en-CA"/>
          </a:p>
        </p:txBody>
      </p:sp>
      <p:sp>
        <p:nvSpPr>
          <p:cNvPr id="5140" name="TextBox 58"/>
          <p:cNvSpPr txBox="1">
            <a:spLocks noChangeArrowheads="1"/>
          </p:cNvSpPr>
          <p:nvPr/>
        </p:nvSpPr>
        <p:spPr bwMode="auto">
          <a:xfrm>
            <a:off x="7885113" y="3284538"/>
            <a:ext cx="1258887" cy="369887"/>
          </a:xfrm>
          <a:prstGeom prst="rect">
            <a:avLst/>
          </a:prstGeom>
          <a:noFill/>
          <a:ln w="9525">
            <a:noFill/>
            <a:miter lim="800000"/>
            <a:headEnd/>
            <a:tailEnd/>
          </a:ln>
        </p:spPr>
        <p:txBody>
          <a:bodyPr>
            <a:spAutoFit/>
          </a:bodyPr>
          <a:lstStyle/>
          <a:p>
            <a:r>
              <a:rPr lang="el-GR"/>
              <a:t>Ανάσυρση</a:t>
            </a:r>
            <a:endParaRPr lang="en-CA"/>
          </a:p>
        </p:txBody>
      </p:sp>
      <p:sp>
        <p:nvSpPr>
          <p:cNvPr id="5141" name="TextBox 59"/>
          <p:cNvSpPr txBox="1">
            <a:spLocks noChangeArrowheads="1"/>
          </p:cNvSpPr>
          <p:nvPr/>
        </p:nvSpPr>
        <p:spPr bwMode="auto">
          <a:xfrm>
            <a:off x="7164388" y="3789363"/>
            <a:ext cx="1439862" cy="522287"/>
          </a:xfrm>
          <a:prstGeom prst="rect">
            <a:avLst/>
          </a:prstGeom>
          <a:noFill/>
          <a:ln w="9525">
            <a:noFill/>
            <a:miter lim="800000"/>
            <a:headEnd/>
            <a:tailEnd/>
          </a:ln>
        </p:spPr>
        <p:txBody>
          <a:bodyPr>
            <a:spAutoFit/>
          </a:bodyPr>
          <a:lstStyle/>
          <a:p>
            <a:r>
              <a:rPr lang="el-GR" sz="1400"/>
              <a:t>Επανάληψη &amp; κωδικοποίηση</a:t>
            </a:r>
            <a:endParaRPr lang="en-CA" sz="1400"/>
          </a:p>
        </p:txBody>
      </p:sp>
      <p:sp>
        <p:nvSpPr>
          <p:cNvPr id="62" name="Down Arrow 61"/>
          <p:cNvSpPr/>
          <p:nvPr/>
        </p:nvSpPr>
        <p:spPr>
          <a:xfrm>
            <a:off x="3276600" y="3933825"/>
            <a:ext cx="71438" cy="1079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143" name="TextBox 62"/>
          <p:cNvSpPr txBox="1">
            <a:spLocks noChangeArrowheads="1"/>
          </p:cNvSpPr>
          <p:nvPr/>
        </p:nvSpPr>
        <p:spPr bwMode="auto">
          <a:xfrm>
            <a:off x="2987675" y="5084763"/>
            <a:ext cx="720725" cy="369887"/>
          </a:xfrm>
          <a:prstGeom prst="rect">
            <a:avLst/>
          </a:prstGeom>
          <a:noFill/>
          <a:ln w="9525">
            <a:noFill/>
            <a:miter lim="800000"/>
            <a:headEnd/>
            <a:tailEnd/>
          </a:ln>
        </p:spPr>
        <p:txBody>
          <a:bodyPr>
            <a:spAutoFit/>
          </a:bodyPr>
          <a:lstStyle/>
          <a:p>
            <a:r>
              <a:rPr lang="el-GR"/>
              <a:t>Λήθη</a:t>
            </a:r>
            <a:endParaRPr lang="en-CA"/>
          </a:p>
        </p:txBody>
      </p:sp>
      <p:sp>
        <p:nvSpPr>
          <p:cNvPr id="67" name="Horizontal Scroll 66"/>
          <p:cNvSpPr/>
          <p:nvPr/>
        </p:nvSpPr>
        <p:spPr>
          <a:xfrm>
            <a:off x="0" y="5445125"/>
            <a:ext cx="4643438" cy="162877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b="1" dirty="0">
                <a:solidFill>
                  <a:srgbClr val="FFFFFF"/>
                </a:solidFill>
                <a:cs typeface="Arial" charset="0"/>
              </a:rPr>
              <a:t>Βραχυπρόθεσμη  μνήμη</a:t>
            </a:r>
          </a:p>
          <a:p>
            <a:pPr algn="ctr"/>
            <a:r>
              <a:rPr lang="el-GR" dirty="0">
                <a:solidFill>
                  <a:srgbClr val="FFFFFF"/>
                </a:solidFill>
                <a:cs typeface="Arial" charset="0"/>
              </a:rPr>
              <a:t>Σύστημα αποθήκευσης που διατηρεί μια μικρή ποσότητα πληροφοριών για λίγα δευτερόλεπτα</a:t>
            </a:r>
            <a:endParaRPr lang="en-CA" dirty="0">
              <a:solidFill>
                <a:srgbClr val="FFFFFF"/>
              </a:solidFill>
              <a:cs typeface="Arial" charset="0"/>
            </a:endParaRPr>
          </a:p>
        </p:txBody>
      </p:sp>
      <p:sp>
        <p:nvSpPr>
          <p:cNvPr id="69" name="Horizontal Scroll 68"/>
          <p:cNvSpPr/>
          <p:nvPr/>
        </p:nvSpPr>
        <p:spPr>
          <a:xfrm>
            <a:off x="323850" y="981075"/>
            <a:ext cx="4643438" cy="13684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b="1" dirty="0">
                <a:solidFill>
                  <a:srgbClr val="FFFFFF"/>
                </a:solidFill>
                <a:cs typeface="Arial" charset="0"/>
              </a:rPr>
              <a:t>Μακροπρόθεσμη μνήμη</a:t>
            </a:r>
          </a:p>
          <a:p>
            <a:pPr algn="ctr"/>
            <a:r>
              <a:rPr lang="el-GR" dirty="0">
                <a:solidFill>
                  <a:srgbClr val="FFFFFF"/>
                </a:solidFill>
                <a:cs typeface="Arial" charset="0"/>
              </a:rPr>
              <a:t>Χώρος αποθήκευσης αναμνήσεων πολύ μεγάλης χωρητικότητας και διάρκειας</a:t>
            </a:r>
            <a:endParaRPr lang="en-CA" dirty="0">
              <a:solidFill>
                <a:srgbClr val="FFFFFF"/>
              </a:solidFill>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138238" y="1023938"/>
            <a:ext cx="6867525" cy="481012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2FFBF-F448-442E-9024-B1E2702EA045}"/>
              </a:ext>
            </a:extLst>
          </p:cNvPr>
          <p:cNvSpPr>
            <a:spLocks noGrp="1"/>
          </p:cNvSpPr>
          <p:nvPr>
            <p:ph type="title"/>
          </p:nvPr>
        </p:nvSpPr>
        <p:spPr/>
        <p:txBody>
          <a:bodyPr>
            <a:normAutofit fontScale="90000"/>
          </a:bodyPr>
          <a:lstStyle/>
          <a:p>
            <a:r>
              <a:rPr lang="el-GR" dirty="0"/>
              <a:t>Το μνημονικό σύστημα σύμφωνα με ΜΕΠ</a:t>
            </a:r>
            <a:endParaRPr lang="en-US" dirty="0"/>
          </a:p>
        </p:txBody>
      </p:sp>
      <p:pic>
        <p:nvPicPr>
          <p:cNvPr id="6" name="Θέση περιεχομένου 5">
            <a:extLst>
              <a:ext uri="{FF2B5EF4-FFF2-40B4-BE49-F238E27FC236}">
                <a16:creationId xmlns:a16="http://schemas.microsoft.com/office/drawing/2014/main" id="{72D7BCD9-1BD3-4403-A628-6D7E8B5100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950" y="1686719"/>
            <a:ext cx="6896100" cy="4352925"/>
          </a:xfrm>
        </p:spPr>
      </p:pic>
      <p:sp>
        <p:nvSpPr>
          <p:cNvPr id="4" name="Θέση αριθμού διαφάνειας 3">
            <a:extLst>
              <a:ext uri="{FF2B5EF4-FFF2-40B4-BE49-F238E27FC236}">
                <a16:creationId xmlns:a16="http://schemas.microsoft.com/office/drawing/2014/main" id="{5578A4C6-9C43-4038-9F15-E2AEE9A1DBC2}"/>
              </a:ext>
            </a:extLst>
          </p:cNvPr>
          <p:cNvSpPr>
            <a:spLocks noGrp="1"/>
          </p:cNvSpPr>
          <p:nvPr>
            <p:ph type="sldNum" sz="quarter" idx="12"/>
          </p:nvPr>
        </p:nvSpPr>
        <p:spPr/>
        <p:txBody>
          <a:bodyPr/>
          <a:lstStyle/>
          <a:p>
            <a:fld id="{86AAA6DD-A541-4490-A3CA-83A4F81B28A8}" type="slidenum">
              <a:rPr lang="el-GR" smtClean="0"/>
              <a:pPr/>
              <a:t>37</a:t>
            </a:fld>
            <a:endParaRPr lang="el-GR"/>
          </a:p>
        </p:txBody>
      </p:sp>
    </p:spTree>
    <p:extLst>
      <p:ext uri="{BB962C8B-B14F-4D97-AF65-F5344CB8AC3E}">
        <p14:creationId xmlns:p14="http://schemas.microsoft.com/office/powerpoint/2010/main" val="2725115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25EF01-B73A-49EA-A2AD-FB665AC495D7}"/>
              </a:ext>
            </a:extLst>
          </p:cNvPr>
          <p:cNvSpPr>
            <a:spLocks noGrp="1"/>
          </p:cNvSpPr>
          <p:nvPr>
            <p:ph type="title"/>
          </p:nvPr>
        </p:nvSpPr>
        <p:spPr/>
        <p:txBody>
          <a:bodyPr>
            <a:normAutofit fontScale="90000"/>
          </a:bodyPr>
          <a:lstStyle/>
          <a:p>
            <a:r>
              <a:rPr lang="el-GR" dirty="0"/>
              <a:t>Το μνημονικό σύστημα σύμφωνα με ΜΕΠ</a:t>
            </a:r>
            <a:endParaRPr lang="en-US" dirty="0"/>
          </a:p>
        </p:txBody>
      </p:sp>
      <p:pic>
        <p:nvPicPr>
          <p:cNvPr id="6" name="Θέση περιεχομένου 5">
            <a:extLst>
              <a:ext uri="{FF2B5EF4-FFF2-40B4-BE49-F238E27FC236}">
                <a16:creationId xmlns:a16="http://schemas.microsoft.com/office/drawing/2014/main" id="{5B3D3AB1-5AC6-42B3-911E-C9B6E7A4CF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62906"/>
            <a:ext cx="6858000" cy="4400550"/>
          </a:xfrm>
        </p:spPr>
      </p:pic>
      <p:sp>
        <p:nvSpPr>
          <p:cNvPr id="4" name="Θέση αριθμού διαφάνειας 3">
            <a:extLst>
              <a:ext uri="{FF2B5EF4-FFF2-40B4-BE49-F238E27FC236}">
                <a16:creationId xmlns:a16="http://schemas.microsoft.com/office/drawing/2014/main" id="{E38E8B0B-2DA4-4432-9BEC-2550E2D45F25}"/>
              </a:ext>
            </a:extLst>
          </p:cNvPr>
          <p:cNvSpPr>
            <a:spLocks noGrp="1"/>
          </p:cNvSpPr>
          <p:nvPr>
            <p:ph type="sldNum" sz="quarter" idx="12"/>
          </p:nvPr>
        </p:nvSpPr>
        <p:spPr/>
        <p:txBody>
          <a:bodyPr/>
          <a:lstStyle/>
          <a:p>
            <a:fld id="{86AAA6DD-A541-4490-A3CA-83A4F81B28A8}" type="slidenum">
              <a:rPr lang="el-GR" smtClean="0"/>
              <a:pPr/>
              <a:t>38</a:t>
            </a:fld>
            <a:endParaRPr lang="el-GR"/>
          </a:p>
        </p:txBody>
      </p:sp>
    </p:spTree>
    <p:extLst>
      <p:ext uri="{BB962C8B-B14F-4D97-AF65-F5344CB8AC3E}">
        <p14:creationId xmlns:p14="http://schemas.microsoft.com/office/powerpoint/2010/main" val="2862456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effectLst>
                  <a:outerShdw blurRad="38100" dist="38100" dir="2700000" algn="tl">
                    <a:srgbClr val="C0C0C0"/>
                  </a:outerShdw>
                </a:effectLst>
                <a:latin typeface="Arial" charset="0"/>
              </a:rPr>
              <a:t>Βασικές κ</a:t>
            </a:r>
            <a:r>
              <a:rPr lang="el-GR" b="1" dirty="0">
                <a:effectLst>
                  <a:outerShdw blurRad="38100" dist="38100" dir="2700000" algn="tl">
                    <a:srgbClr val="C0C0C0"/>
                  </a:outerShdw>
                </a:effectLst>
              </a:rPr>
              <a:t>ατηγορίες </a:t>
            </a:r>
            <a:r>
              <a:rPr lang="el-GR" b="1" dirty="0">
                <a:effectLst>
                  <a:outerShdw blurRad="38100" dist="38100" dir="2700000" algn="tl">
                    <a:srgbClr val="C0C0C0"/>
                  </a:outerShdw>
                </a:effectLst>
                <a:latin typeface="Arial" charset="0"/>
              </a:rPr>
              <a:t>των </a:t>
            </a:r>
            <a:r>
              <a:rPr lang="el-GR" b="1" dirty="0">
                <a:effectLst>
                  <a:outerShdw blurRad="38100" dist="38100" dir="2700000" algn="tl">
                    <a:srgbClr val="C0C0C0"/>
                  </a:outerShdw>
                </a:effectLst>
              </a:rPr>
              <a:t>γνώσεων</a:t>
            </a:r>
            <a:endParaRPr lang="el-GR" dirty="0"/>
          </a:p>
        </p:txBody>
      </p:sp>
      <p:sp>
        <p:nvSpPr>
          <p:cNvPr id="3" name="2 - Θέση περιεχομένου"/>
          <p:cNvSpPr>
            <a:spLocks noGrp="1"/>
          </p:cNvSpPr>
          <p:nvPr>
            <p:ph idx="1"/>
          </p:nvPr>
        </p:nvSpPr>
        <p:spPr/>
        <p:txBody>
          <a:bodyPr>
            <a:normAutofit fontScale="92500"/>
          </a:bodyPr>
          <a:lstStyle/>
          <a:p>
            <a:r>
              <a:rPr lang="el-GR" dirty="0"/>
              <a:t>οι </a:t>
            </a:r>
            <a:r>
              <a:rPr lang="el-GR" b="1" i="1" dirty="0">
                <a:effectLst>
                  <a:outerShdw blurRad="38100" dist="38100" dir="2700000" algn="tl">
                    <a:srgbClr val="C0C0C0"/>
                  </a:outerShdw>
                </a:effectLst>
              </a:rPr>
              <a:t>δηλωτικές γνώσεις</a:t>
            </a:r>
            <a:r>
              <a:rPr lang="el-GR" b="1" dirty="0"/>
              <a:t> </a:t>
            </a:r>
            <a:r>
              <a:rPr lang="el-GR" dirty="0"/>
              <a:t>(</a:t>
            </a:r>
            <a:r>
              <a:rPr lang="en-US" dirty="0"/>
              <a:t>declarative knowledge</a:t>
            </a:r>
            <a:r>
              <a:rPr lang="el-GR" dirty="0"/>
              <a:t>), που αφορούν το περιεχόμενο και συνίστανται από τα </a:t>
            </a:r>
            <a:r>
              <a:rPr lang="el-GR" dirty="0">
                <a:solidFill>
                  <a:srgbClr val="FF0000"/>
                </a:solidFill>
              </a:rPr>
              <a:t>γεγονότα</a:t>
            </a:r>
            <a:r>
              <a:rPr lang="el-GR" dirty="0"/>
              <a:t> και τους </a:t>
            </a:r>
            <a:r>
              <a:rPr lang="el-GR" dirty="0">
                <a:solidFill>
                  <a:srgbClr val="FF0000"/>
                </a:solidFill>
              </a:rPr>
              <a:t>ορισμούς</a:t>
            </a:r>
            <a:r>
              <a:rPr lang="el-GR" dirty="0"/>
              <a:t> που ξέρουμε ή τις </a:t>
            </a:r>
            <a:r>
              <a:rPr lang="el-GR" dirty="0">
                <a:solidFill>
                  <a:srgbClr val="FF0000"/>
                </a:solidFill>
              </a:rPr>
              <a:t>επεξηγήσεις</a:t>
            </a:r>
            <a:r>
              <a:rPr lang="el-GR" dirty="0"/>
              <a:t> που δίνουμε (το </a:t>
            </a:r>
            <a:r>
              <a:rPr lang="el-GR" sz="4000" b="1" i="1" dirty="0"/>
              <a:t>τι</a:t>
            </a:r>
            <a:r>
              <a:rPr lang="el-GR" dirty="0"/>
              <a:t>)</a:t>
            </a:r>
            <a:br>
              <a:rPr lang="en-US" dirty="0">
                <a:latin typeface="Corbel" pitchFamily="34" charset="0"/>
              </a:rPr>
            </a:br>
            <a:endParaRPr lang="el-GR" sz="900" u="sng" dirty="0"/>
          </a:p>
          <a:p>
            <a:r>
              <a:rPr lang="el-GR" dirty="0"/>
              <a:t>οι </a:t>
            </a:r>
            <a:r>
              <a:rPr lang="el-GR" b="1" i="1" dirty="0" err="1">
                <a:effectLst>
                  <a:outerShdw blurRad="38100" dist="38100" dir="2700000" algn="tl">
                    <a:srgbClr val="C0C0C0"/>
                  </a:outerShdw>
                </a:effectLst>
              </a:rPr>
              <a:t>διαδικασιακές</a:t>
            </a:r>
            <a:r>
              <a:rPr lang="el-GR" b="1" i="1" dirty="0">
                <a:effectLst>
                  <a:outerShdw blurRad="38100" dist="38100" dir="2700000" algn="tl">
                    <a:srgbClr val="C0C0C0"/>
                  </a:outerShdw>
                </a:effectLst>
              </a:rPr>
              <a:t> γνώσεις</a:t>
            </a:r>
            <a:r>
              <a:rPr lang="el-GR" b="1" dirty="0"/>
              <a:t> </a:t>
            </a:r>
            <a:r>
              <a:rPr lang="el-GR" dirty="0"/>
              <a:t>(</a:t>
            </a:r>
            <a:r>
              <a:rPr lang="en-US" dirty="0"/>
              <a:t>procedural knowledge</a:t>
            </a:r>
            <a:r>
              <a:rPr lang="el-GR" dirty="0"/>
              <a:t>) που σχετίζονται και χαρακτηρίζουν </a:t>
            </a:r>
            <a:br>
              <a:rPr lang="el-GR" dirty="0">
                <a:latin typeface="Arial" charset="0"/>
              </a:rPr>
            </a:br>
            <a:r>
              <a:rPr lang="el-GR" dirty="0"/>
              <a:t>τις </a:t>
            </a:r>
            <a:r>
              <a:rPr lang="el-GR" dirty="0">
                <a:solidFill>
                  <a:srgbClr val="FF0000"/>
                </a:solidFill>
              </a:rPr>
              <a:t>νοητικές</a:t>
            </a:r>
            <a:r>
              <a:rPr lang="el-GR" dirty="0"/>
              <a:t> ή </a:t>
            </a:r>
            <a:r>
              <a:rPr lang="el-GR" dirty="0" err="1">
                <a:solidFill>
                  <a:srgbClr val="FF0000"/>
                </a:solidFill>
              </a:rPr>
              <a:t>πραξιακές</a:t>
            </a:r>
            <a:r>
              <a:rPr lang="el-GR" dirty="0">
                <a:solidFill>
                  <a:srgbClr val="FF0000"/>
                </a:solidFill>
              </a:rPr>
              <a:t> τεχνικές</a:t>
            </a:r>
            <a:r>
              <a:rPr lang="el-GR" dirty="0"/>
              <a:t> που ξέρουμε να εφαρμόζουμε (το </a:t>
            </a:r>
            <a:r>
              <a:rPr lang="el-GR" sz="4000" b="1" dirty="0"/>
              <a:t>πώς</a:t>
            </a:r>
            <a:r>
              <a:rPr lang="el-GR" dirty="0"/>
              <a:t>)</a:t>
            </a:r>
            <a:endParaRPr lang="en-GB" sz="4000"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a:t>
            </a:r>
            <a:r>
              <a:rPr lang="el-GR" dirty="0" err="1"/>
              <a:t>dvance</a:t>
            </a:r>
            <a:r>
              <a:rPr lang="el-GR" dirty="0"/>
              <a:t> </a:t>
            </a:r>
            <a:r>
              <a:rPr lang="el-GR" dirty="0" err="1"/>
              <a:t>organizer</a:t>
            </a:r>
            <a:r>
              <a:rPr lang="el-GR" dirty="0"/>
              <a:t>- </a:t>
            </a:r>
            <a:r>
              <a:rPr lang="el-GR" dirty="0" err="1"/>
              <a:t>Προοργανωτής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a:t>O</a:t>
            </a:r>
            <a:r>
              <a:rPr lang="el-GR" dirty="0"/>
              <a:t>λα τα μέτρα τα οποία λαμβάνει ο εκπαιδευτικός πριν από την διδασκαλία, ώστε να γεφυρωθεί το χάσμα ανάμεσα στο νέο υλικό και στην υφιστάμενη δομή των γνώσεων του μαθητή.</a:t>
            </a:r>
          </a:p>
          <a:p>
            <a:r>
              <a:rPr lang="el-GR" dirty="0"/>
              <a:t> Τα </a:t>
            </a:r>
            <a:r>
              <a:rPr lang="el-GR" b="1" dirty="0"/>
              <a:t>μέτρα αυτά έχουν ως σκοπό να προετοιμάσουν τον μαθητή να υποδεχθεί τα νέο υλικό</a:t>
            </a:r>
            <a:r>
              <a:rPr lang="el-GR" dirty="0"/>
              <a:t>. </a:t>
            </a:r>
          </a:p>
          <a:p>
            <a:r>
              <a:rPr lang="el-GR" dirty="0"/>
              <a:t>Στην αρχή της διδακτικής ώρας λοιπόν κάνει ο εκπαιδευτικός </a:t>
            </a:r>
            <a:r>
              <a:rPr lang="el-GR" u="sng" dirty="0"/>
              <a:t>μια γενική επισκόπηση των νέων πληροφοριών που πρόκειται να διδάξει </a:t>
            </a:r>
            <a:r>
              <a:rPr lang="el-GR" dirty="0"/>
              <a:t>στους μαθητές, η οποία γίνεται πριν από την ουσιαστική διδασκαλία, δηλ. πριν από την φάση της επεξεργασίας. </a:t>
            </a:r>
            <a:endParaRPr lang="en-US" dirty="0"/>
          </a:p>
          <a:p>
            <a:r>
              <a:rPr lang="el-GR" dirty="0"/>
              <a:t>Αυτή η εισαγωγική επισκόπηση γίνεται με σκοπό να βοηθήσει τους μαθητές </a:t>
            </a:r>
            <a:r>
              <a:rPr lang="el-GR" b="1" dirty="0"/>
              <a:t>να οργανώσουν τις γνωστικές δομές τους</a:t>
            </a:r>
            <a:r>
              <a:rPr lang="el-GR" dirty="0"/>
              <a:t>, ώστε να </a:t>
            </a:r>
            <a:r>
              <a:rPr lang="el-GR" b="1" dirty="0"/>
              <a:t>ενσωματώσουν ευκολότερα </a:t>
            </a:r>
            <a:r>
              <a:rPr lang="el-GR" dirty="0"/>
              <a:t>και καλύτερα </a:t>
            </a:r>
            <a:r>
              <a:rPr lang="el-GR" b="1" dirty="0"/>
              <a:t>το προς μάθηση υλικό.</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ΔΗΛΩΤΙΚΗ-ΔΙΑΔΙΚΑΣΤΙΚΗ ΓΝΩΣΗ</a:t>
            </a:r>
          </a:p>
        </p:txBody>
      </p:sp>
      <p:pic>
        <p:nvPicPr>
          <p:cNvPr id="4" name="Picture 2" descr="C:\Documents and Settings\vkomis\My Documents\Τρέχοντα\2. Courses\2. ΠΤΝ Β' έτος\1. Τεχνολογίες της Πληροφορίας και των Επικοινωνιών στην Εκπαίδευση\Images\LongTermMemory.jpg"/>
          <p:cNvPicPr>
            <a:picLocks noGrp="1" noChangeAspect="1" noChangeArrowheads="1"/>
          </p:cNvPicPr>
          <p:nvPr>
            <p:ph idx="1"/>
          </p:nvPr>
        </p:nvPicPr>
        <p:blipFill>
          <a:blip r:embed="rId2"/>
          <a:srcRect/>
          <a:stretch>
            <a:fillRect/>
          </a:stretch>
        </p:blipFill>
        <p:spPr bwMode="auto">
          <a:xfrm>
            <a:off x="1930400" y="1964531"/>
            <a:ext cx="5283200" cy="37973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143000" y="1019175"/>
            <a:ext cx="6858000" cy="481965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028700"/>
            <a:ext cx="6858000" cy="480060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143000" y="1014413"/>
            <a:ext cx="6858000" cy="482917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133475" y="981075"/>
            <a:ext cx="6877050" cy="489585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44</a:t>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2.ΟΡΓΑΝΩΣΗ ΤΟΥ ΥΛΙΚΟΥ</a:t>
            </a:r>
          </a:p>
        </p:txBody>
      </p:sp>
      <p:sp>
        <p:nvSpPr>
          <p:cNvPr id="3" name="2 - Θέση περιεχομένου"/>
          <p:cNvSpPr>
            <a:spLocks noGrp="1"/>
          </p:cNvSpPr>
          <p:nvPr>
            <p:ph idx="1"/>
          </p:nvPr>
        </p:nvSpPr>
        <p:spPr>
          <a:solidFill>
            <a:schemeClr val="tx2"/>
          </a:solidFill>
        </p:spPr>
        <p:txBody>
          <a:bodyPr>
            <a:normAutofit lnSpcReduction="10000"/>
          </a:bodyPr>
          <a:lstStyle/>
          <a:p>
            <a:pPr>
              <a:buNone/>
            </a:pPr>
            <a:r>
              <a:rPr lang="el-GR" dirty="0">
                <a:solidFill>
                  <a:schemeClr val="bg1"/>
                </a:solidFill>
              </a:rPr>
              <a:t>Απομνημονεύω ευκολότερα ιδέες , νοήματα ,γεγονότα και ελάχιστα υλικό χωρίς νόημα</a:t>
            </a:r>
          </a:p>
          <a:p>
            <a:pPr>
              <a:buNone/>
            </a:pPr>
            <a:r>
              <a:rPr lang="el-GR" dirty="0">
                <a:solidFill>
                  <a:schemeClr val="bg1"/>
                </a:solidFill>
              </a:rPr>
              <a:t>ΜΕΘΟΔΟΣ</a:t>
            </a:r>
          </a:p>
          <a:p>
            <a:pPr>
              <a:buNone/>
            </a:pPr>
            <a:r>
              <a:rPr lang="el-GR" dirty="0">
                <a:solidFill>
                  <a:schemeClr val="bg1"/>
                </a:solidFill>
              </a:rPr>
              <a:t>Συνδυάζω το υλικό χωρίς νόημα  όπως πχ την απομνημόνευση ενός τηλεφώνου πχ  453789 με γεγονότα . Συγκεκριμένα:</a:t>
            </a:r>
          </a:p>
          <a:p>
            <a:pPr>
              <a:buNone/>
            </a:pPr>
            <a:r>
              <a:rPr lang="el-GR" dirty="0">
                <a:solidFill>
                  <a:schemeClr val="bg1"/>
                </a:solidFill>
              </a:rPr>
              <a:t>Τα 3 πρώτα νούμερα τα συνδυάζω με την πτώση της Πόλης και τα 3 τελευταία με την Γαλλική επανάσταση</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5602" name="Picture 2"/>
          <p:cNvPicPr>
            <a:picLocks noChangeAspect="1" noChangeArrowheads="1"/>
          </p:cNvPicPr>
          <p:nvPr/>
        </p:nvPicPr>
        <p:blipFill>
          <a:blip r:embed="rId2" cstate="print"/>
          <a:srcRect/>
          <a:stretch>
            <a:fillRect/>
          </a:stretch>
        </p:blipFill>
        <p:spPr bwMode="auto">
          <a:xfrm>
            <a:off x="1619672" y="1700808"/>
            <a:ext cx="6000750" cy="4181475"/>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3.ΕΠΟΠΤΙΚΟΤΗΤΑ ΥΛΙΚΟΥ</a:t>
            </a:r>
          </a:p>
        </p:txBody>
      </p:sp>
      <p:sp>
        <p:nvSpPr>
          <p:cNvPr id="3" name="2 - Θέση περιεχομένου"/>
          <p:cNvSpPr>
            <a:spLocks noGrp="1"/>
          </p:cNvSpPr>
          <p:nvPr>
            <p:ph idx="1"/>
          </p:nvPr>
        </p:nvSpPr>
        <p:spPr>
          <a:solidFill>
            <a:schemeClr val="tx2"/>
          </a:solidFill>
        </p:spPr>
        <p:txBody>
          <a:bodyPr/>
          <a:lstStyle/>
          <a:p>
            <a:pPr algn="ctr">
              <a:buNone/>
            </a:pPr>
            <a:r>
              <a:rPr lang="el-GR" sz="2000" dirty="0">
                <a:solidFill>
                  <a:schemeClr val="bg1"/>
                </a:solidFill>
              </a:rPr>
              <a:t>Είναι ένας σημαντικός παράγοντας για την απομνημόνευση</a:t>
            </a:r>
          </a:p>
          <a:p>
            <a:pPr>
              <a:buNone/>
            </a:pPr>
            <a:r>
              <a:rPr lang="el-GR" sz="2000" dirty="0">
                <a:solidFill>
                  <a:schemeClr val="bg1"/>
                </a:solidFill>
              </a:rPr>
              <a:t>ΠΕΙΡΑΜΑ</a:t>
            </a:r>
          </a:p>
          <a:p>
            <a:pPr>
              <a:buNone/>
            </a:pPr>
            <a:r>
              <a:rPr lang="el-GR" sz="2000" dirty="0">
                <a:solidFill>
                  <a:schemeClr val="bg1"/>
                </a:solidFill>
              </a:rPr>
              <a:t>Χωρίστηκαν οι μαθητές μιας τάξης σε 4 ομάδες και παρακολούθησαν ένα μάθημα ζωολογίας</a:t>
            </a:r>
          </a:p>
          <a:p>
            <a:pPr>
              <a:buNone/>
            </a:pPr>
            <a:r>
              <a:rPr lang="el-GR" sz="2000" dirty="0">
                <a:solidFill>
                  <a:schemeClr val="bg1"/>
                </a:solidFill>
              </a:rPr>
              <a:t>Στην α ομάδα διαβάστηκε μόνο κείμενο</a:t>
            </a:r>
          </a:p>
          <a:p>
            <a:pPr>
              <a:buNone/>
            </a:pPr>
            <a:r>
              <a:rPr lang="el-GR" sz="2000" dirty="0">
                <a:solidFill>
                  <a:schemeClr val="bg1"/>
                </a:solidFill>
              </a:rPr>
              <a:t>Στην β ομάδα παράλληλα έδειξαν και την εικόνα του ζώου</a:t>
            </a:r>
          </a:p>
          <a:p>
            <a:pPr>
              <a:buNone/>
            </a:pPr>
            <a:r>
              <a:rPr lang="el-GR" sz="2000" dirty="0">
                <a:solidFill>
                  <a:schemeClr val="bg1"/>
                </a:solidFill>
              </a:rPr>
              <a:t>Στην γ ομάδα  παράλληλα με το κείμενο έδειξαν και το πρόπλασμα του ζώου</a:t>
            </a:r>
          </a:p>
          <a:p>
            <a:pPr>
              <a:buNone/>
            </a:pPr>
            <a:r>
              <a:rPr lang="el-GR" sz="2000" dirty="0">
                <a:solidFill>
                  <a:schemeClr val="bg1"/>
                </a:solidFill>
              </a:rPr>
              <a:t>Στην δ ομάδα  παράλληλα με το κείμενο έδειξαν και το βαλσαμωμένο ζώο</a:t>
            </a:r>
          </a:p>
          <a:p>
            <a:pPr>
              <a:buNone/>
            </a:pPr>
            <a:r>
              <a:rPr lang="el-GR" sz="2000" dirty="0">
                <a:solidFill>
                  <a:schemeClr val="bg1"/>
                </a:solidFill>
              </a:rPr>
              <a:t>Στην συνέχεια τους έκαναν 20 ερωτήσεις που δεν αφορούσαν μόνο στα εξωτερικά χαρακτηριστικά του ζώου .Παρατηρείστε τον Μ.Ο σωστών απαντήσεων ανά ομάδα</a:t>
            </a:r>
          </a:p>
          <a:p>
            <a:pPr>
              <a:buNone/>
            </a:pPr>
            <a:r>
              <a:rPr lang="el-GR" sz="2000" dirty="0">
                <a:solidFill>
                  <a:schemeClr val="bg1"/>
                </a:solidFill>
              </a:rPr>
              <a:t>α)11  β)13  γ)14  δ)17  !!!!</a:t>
            </a:r>
          </a:p>
          <a:p>
            <a:pPr>
              <a:buNone/>
            </a:pPr>
            <a:endParaRPr lang="el-GR" sz="2000" dirty="0"/>
          </a:p>
          <a:p>
            <a:pPr>
              <a:buNone/>
            </a:pPr>
            <a:endParaRPr lang="el-GR" dirty="0"/>
          </a:p>
          <a:p>
            <a:pPr>
              <a:buNone/>
            </a:pPr>
            <a:endParaRPr lang="el-GR" dirty="0"/>
          </a:p>
          <a:p>
            <a:pPr>
              <a:buNone/>
            </a:pP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47</a:t>
            </a:fld>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Νοημοσύνη-Μαθηση</a:t>
            </a:r>
          </a:p>
        </p:txBody>
      </p:sp>
      <p:sp>
        <p:nvSpPr>
          <p:cNvPr id="3" name="2 - Θέση περιεχομένου"/>
          <p:cNvSpPr>
            <a:spLocks noGrp="1"/>
          </p:cNvSpPr>
          <p:nvPr>
            <p:ph idx="1"/>
          </p:nvPr>
        </p:nvSpPr>
        <p:spPr/>
        <p:txBody>
          <a:bodyPr>
            <a:normAutofit fontScale="92500" lnSpcReduction="20000"/>
          </a:bodyPr>
          <a:lstStyle/>
          <a:p>
            <a:pPr defTabSz="1574800" eaLnBrk="0" hangingPunct="0">
              <a:buFont typeface="Wingdings" pitchFamily="2" charset="2"/>
              <a:buNone/>
            </a:pPr>
            <a:endParaRPr lang="el-GR" b="1" dirty="0">
              <a:effectLst>
                <a:outerShdw blurRad="38100" dist="38100" dir="2700000" algn="tl">
                  <a:srgbClr val="C0C0C0"/>
                </a:outerShdw>
              </a:effectLst>
              <a:latin typeface="Corbel" pitchFamily="34" charset="0"/>
              <a:sym typeface="Wingdings 2" pitchFamily="18" charset="2"/>
            </a:endParaRPr>
          </a:p>
          <a:p>
            <a:pPr defTabSz="1574800" eaLnBrk="0" hangingPunct="0">
              <a:buFont typeface="Wingdings" pitchFamily="2" charset="2"/>
              <a:buNone/>
            </a:pPr>
            <a:r>
              <a:rPr lang="el-GR" b="1" u="sng" dirty="0">
                <a:solidFill>
                  <a:srgbClr val="FF0000"/>
                </a:solidFill>
                <a:effectLst>
                  <a:outerShdw blurRad="38100" dist="38100" dir="2700000" algn="tl">
                    <a:srgbClr val="C0C0C0"/>
                  </a:outerShdw>
                </a:effectLst>
                <a:latin typeface="Corbel" pitchFamily="34" charset="0"/>
                <a:sym typeface="Wingdings 2" pitchFamily="18" charset="2"/>
              </a:rPr>
              <a:t>Νοημοσύνη</a:t>
            </a:r>
            <a:r>
              <a:rPr lang="el-GR" b="1" dirty="0">
                <a:solidFill>
                  <a:schemeClr val="bg2"/>
                </a:solidFill>
                <a:effectLst>
                  <a:outerShdw blurRad="38100" dist="38100" dir="2700000" algn="tl">
                    <a:srgbClr val="C0C0C0"/>
                  </a:outerShdw>
                </a:effectLst>
                <a:latin typeface="Corbel" pitchFamily="34" charset="0"/>
                <a:sym typeface="Wingdings 2" pitchFamily="18" charset="2"/>
              </a:rPr>
              <a:t> </a:t>
            </a:r>
            <a:r>
              <a:rPr lang="el-GR" b="1" dirty="0">
                <a:effectLst>
                  <a:outerShdw blurRad="38100" dist="38100" dir="2700000" algn="tl">
                    <a:srgbClr val="C0C0C0"/>
                  </a:outerShdw>
                </a:effectLst>
                <a:latin typeface="Corbel" pitchFamily="34" charset="0"/>
                <a:sym typeface="Wingdings 2" pitchFamily="18" charset="2"/>
              </a:rPr>
              <a:t>σημαίνει αποδοτικότητα της λειτουργίας </a:t>
            </a:r>
            <a:br>
              <a:rPr lang="el-GR" b="1" dirty="0">
                <a:effectLst>
                  <a:outerShdw blurRad="38100" dist="38100" dir="2700000" algn="tl">
                    <a:srgbClr val="C0C0C0"/>
                  </a:outerShdw>
                </a:effectLst>
                <a:latin typeface="Corbel" pitchFamily="34" charset="0"/>
                <a:sym typeface="Wingdings 2" pitchFamily="18" charset="2"/>
              </a:rPr>
            </a:br>
            <a:r>
              <a:rPr lang="el-GR" b="1" dirty="0">
                <a:effectLst>
                  <a:outerShdw blurRad="38100" dist="38100" dir="2700000" algn="tl">
                    <a:srgbClr val="C0C0C0"/>
                  </a:outerShdw>
                </a:effectLst>
                <a:latin typeface="Corbel" pitchFamily="34" charset="0"/>
                <a:sym typeface="Wingdings 2" pitchFamily="18" charset="2"/>
              </a:rPr>
              <a:t>της σκέψης η οποία κρίνεται από την ικανότητα επίλυσης προβλημάτων</a:t>
            </a:r>
          </a:p>
          <a:p>
            <a:pPr defTabSz="1574800" eaLnBrk="0" hangingPunct="0">
              <a:buFont typeface="Wingdings" pitchFamily="2" charset="2"/>
              <a:buNone/>
            </a:pPr>
            <a:endParaRPr lang="el-GR" b="1" dirty="0">
              <a:effectLst>
                <a:outerShdw blurRad="38100" dist="38100" dir="2700000" algn="tl">
                  <a:srgbClr val="C0C0C0"/>
                </a:outerShdw>
              </a:effectLst>
              <a:latin typeface="Corbel" pitchFamily="34" charset="0"/>
              <a:sym typeface="Wingdings 2" pitchFamily="18" charset="2"/>
            </a:endParaRPr>
          </a:p>
          <a:p>
            <a:pPr defTabSz="1574800" eaLnBrk="0" hangingPunct="0">
              <a:buFont typeface="Wingdings" pitchFamily="2" charset="2"/>
              <a:buNone/>
            </a:pPr>
            <a:r>
              <a:rPr lang="en-US" b="1" dirty="0">
                <a:latin typeface="Corbel" pitchFamily="34" charset="0"/>
                <a:sym typeface="Wingdings 2" pitchFamily="18" charset="2"/>
              </a:rPr>
              <a:t> Bloom: </a:t>
            </a:r>
            <a:r>
              <a:rPr lang="el-GR" b="1" u="sng" dirty="0">
                <a:latin typeface="Corbel" pitchFamily="34" charset="0"/>
                <a:sym typeface="Wingdings 2" pitchFamily="18" charset="2"/>
              </a:rPr>
              <a:t>η νοημοσύνη είναι ο σημαντικότερος γνωστικός παράγοντας μάθησης</a:t>
            </a:r>
          </a:p>
          <a:p>
            <a:pPr defTabSz="1574800" eaLnBrk="0" hangingPunct="0">
              <a:buFont typeface="Wingdings" pitchFamily="2" charset="2"/>
              <a:buNone/>
            </a:pPr>
            <a:endParaRPr lang="el-GR" sz="2000" b="1" u="sng" dirty="0">
              <a:latin typeface="Corbel" pitchFamily="34" charset="0"/>
              <a:sym typeface="Wingdings 2" pitchFamily="18" charset="2"/>
            </a:endParaRPr>
          </a:p>
          <a:p>
            <a:pPr defTabSz="1574800" eaLnBrk="0" hangingPunct="0">
              <a:buFont typeface="Wingdings" pitchFamily="2" charset="2"/>
              <a:buNone/>
            </a:pPr>
            <a:r>
              <a:rPr lang="el-GR" b="1" dirty="0">
                <a:latin typeface="Corbel" pitchFamily="34" charset="0"/>
                <a:sym typeface="Wingdings" pitchFamily="2" charset="2"/>
              </a:rPr>
              <a:t> </a:t>
            </a:r>
            <a:r>
              <a:rPr lang="el-GR" b="1" dirty="0">
                <a:solidFill>
                  <a:srgbClr val="FF0000"/>
                </a:solidFill>
                <a:latin typeface="Corbel" pitchFamily="34" charset="0"/>
                <a:sym typeface="Wingdings 2" pitchFamily="18" charset="2"/>
              </a:rPr>
              <a:t>Νοημοσύνη = Μάθηση </a:t>
            </a:r>
            <a:r>
              <a:rPr lang="el-GR" b="1" dirty="0">
                <a:latin typeface="Corbel" pitchFamily="34" charset="0"/>
                <a:sym typeface="Wingdings" pitchFamily="2" charset="2"/>
              </a:rPr>
              <a:t> ικανότητα στην επιτυχία επίλυσης προβλημάτων</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effectLst>
                  <a:outerShdw blurRad="38100" dist="38100" dir="2700000" algn="tl">
                    <a:srgbClr val="C0C0C0"/>
                  </a:outerShdw>
                </a:effectLst>
              </a:rPr>
              <a:t>Βασική εφαρμογή της γνωστικής Προσέγγισης: Τεχνητή Νοημοσύνη</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a:t>Στα μέσα του 20</a:t>
            </a:r>
            <a:r>
              <a:rPr lang="el-GR" baseline="30000" dirty="0"/>
              <a:t>ου</a:t>
            </a:r>
            <a:r>
              <a:rPr lang="el-GR" dirty="0"/>
              <a:t> αιώνα, </a:t>
            </a:r>
          </a:p>
          <a:p>
            <a:r>
              <a:rPr lang="el-GR" dirty="0"/>
              <a:t>ο Άγγλος μαθηματικός </a:t>
            </a:r>
            <a:r>
              <a:rPr lang="en-GB" dirty="0">
                <a:solidFill>
                  <a:srgbClr val="FF0000"/>
                </a:solidFill>
              </a:rPr>
              <a:t>Alan Turing</a:t>
            </a:r>
            <a:r>
              <a:rPr lang="en-GB" dirty="0"/>
              <a:t> </a:t>
            </a:r>
            <a:r>
              <a:rPr lang="el-GR" dirty="0"/>
              <a:t>διατύπωσε πρώτος </a:t>
            </a:r>
            <a:br>
              <a:rPr lang="en-US" dirty="0">
                <a:latin typeface="Corbel" pitchFamily="34" charset="0"/>
              </a:rPr>
            </a:br>
            <a:r>
              <a:rPr lang="el-GR" dirty="0"/>
              <a:t>ότι ένας ψηφιακός υπολογιστής, προγραμματισμένος </a:t>
            </a:r>
            <a:br>
              <a:rPr lang="el-GR" dirty="0">
                <a:latin typeface="Arial" charset="0"/>
              </a:rPr>
            </a:br>
            <a:r>
              <a:rPr lang="el-GR" dirty="0"/>
              <a:t>με κανόνες και γεγονότα, θα μπορούσε να επιδείξει «</a:t>
            </a:r>
            <a:r>
              <a:rPr lang="el-GR" u="sng" dirty="0"/>
              <a:t>νοήμονα» συμπεριφορά</a:t>
            </a:r>
            <a:r>
              <a:rPr lang="el-GR" dirty="0"/>
              <a:t>. </a:t>
            </a:r>
          </a:p>
          <a:p>
            <a:endParaRPr lang="el-GR" dirty="0"/>
          </a:p>
          <a:p>
            <a:pPr>
              <a:buNone/>
            </a:pPr>
            <a:r>
              <a:rPr lang="el-GR" dirty="0"/>
              <a:t>                                            </a:t>
            </a:r>
          </a:p>
          <a:p>
            <a:endParaRPr lang="el-GR" dirty="0"/>
          </a:p>
          <a:p>
            <a:endParaRPr lang="el-GR" dirty="0"/>
          </a:p>
          <a:p>
            <a:r>
              <a:rPr lang="el-GR" dirty="0"/>
              <a:t>Ο </a:t>
            </a:r>
            <a:r>
              <a:rPr lang="en-GB" dirty="0"/>
              <a:t>Alan Turing </a:t>
            </a:r>
            <a:r>
              <a:rPr lang="el-GR" dirty="0"/>
              <a:t>έθεσε τις βάσεις του επιστημονικού πεδίου που στη συνέχεια ονομάστηκε </a:t>
            </a:r>
            <a:r>
              <a:rPr lang="el-GR" b="1" i="1" dirty="0">
                <a:solidFill>
                  <a:srgbClr val="FF0000"/>
                </a:solidFill>
                <a:effectLst>
                  <a:outerShdw blurRad="38100" dist="38100" dir="2700000" algn="tl">
                    <a:srgbClr val="C0C0C0"/>
                  </a:outerShdw>
                </a:effectLst>
              </a:rPr>
              <a:t>Τεχνητή Νοημοσύνη</a:t>
            </a:r>
            <a:r>
              <a:rPr lang="el-GR" dirty="0"/>
              <a:t> </a:t>
            </a:r>
            <a:br>
              <a:rPr lang="el-GR" dirty="0"/>
            </a:br>
            <a:r>
              <a:rPr lang="el-GR" dirty="0"/>
              <a:t>(</a:t>
            </a:r>
            <a:r>
              <a:rPr lang="en-GB" dirty="0"/>
              <a:t>Artificial Intelligence</a:t>
            </a:r>
            <a:r>
              <a:rPr lang="el-GR" dirty="0"/>
              <a:t>). </a:t>
            </a:r>
            <a:endParaRPr lang="en-GB" dirty="0"/>
          </a:p>
          <a:p>
            <a:endParaRPr lang="el-GR" dirty="0"/>
          </a:p>
        </p:txBody>
      </p:sp>
      <p:pic>
        <p:nvPicPr>
          <p:cNvPr id="5" name="Picture 2"/>
          <p:cNvPicPr>
            <a:picLocks noChangeAspect="1" noChangeArrowheads="1"/>
          </p:cNvPicPr>
          <p:nvPr/>
        </p:nvPicPr>
        <p:blipFill>
          <a:blip r:embed="rId2"/>
          <a:srcRect/>
          <a:stretch>
            <a:fillRect/>
          </a:stretch>
        </p:blipFill>
        <p:spPr bwMode="auto">
          <a:xfrm>
            <a:off x="642910" y="3214686"/>
            <a:ext cx="1247775" cy="1562100"/>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49</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br>
              <a:rPr lang="el-GR" sz="2000" b="1" dirty="0"/>
            </a:br>
            <a:br>
              <a:rPr lang="el-GR" sz="2000" b="1" dirty="0"/>
            </a:br>
            <a:r>
              <a:rPr lang="en-US" sz="2000" b="1" dirty="0"/>
              <a:t>O </a:t>
            </a:r>
            <a:r>
              <a:rPr lang="el-GR" sz="2000" b="1" dirty="0"/>
              <a:t>μαθητής μαθαίνει καλυτέρα αν έχει από πριν  μια οργανωμένη εικόνα του τι θα «μάθει» </a:t>
            </a:r>
            <a:br>
              <a:rPr lang="el-GR" sz="3200" b="1" dirty="0"/>
            </a:br>
            <a:r>
              <a:rPr lang="el-GR" sz="2000" b="1" dirty="0" err="1"/>
              <a:t>γενικό</a:t>
            </a:r>
            <a:r>
              <a:rPr lang="el-GR" sz="2000" b="1" dirty="0" err="1">
                <a:sym typeface="Wingdings" pitchFamily="2" charset="2"/>
              </a:rPr>
              <a:t>ειδικό</a:t>
            </a:r>
            <a:r>
              <a:rPr lang="el-GR" sz="2000" b="1" dirty="0">
                <a:sym typeface="Wingdings" pitchFamily="2" charset="2"/>
              </a:rPr>
              <a:t>(ερμηνευτικός οργανωτής)</a:t>
            </a:r>
            <a:br>
              <a:rPr lang="el-GR" sz="2000" b="1" dirty="0">
                <a:sym typeface="Wingdings" pitchFamily="2" charset="2"/>
              </a:rPr>
            </a:br>
            <a:br>
              <a:rPr lang="el-GR" sz="2000" b="1" dirty="0">
                <a:sym typeface="Wingdings" pitchFamily="2" charset="2"/>
              </a:rPr>
            </a:br>
            <a:br>
              <a:rPr lang="el-GR" sz="2000" b="1" dirty="0">
                <a:sym typeface="Wingdings" pitchFamily="2" charset="2"/>
              </a:rPr>
            </a:br>
            <a:r>
              <a:rPr lang="en-US" sz="3200" b="1" dirty="0">
                <a:sym typeface="Wingdings" pitchFamily="2" charset="2"/>
                <a:hlinkClick r:id="rId2"/>
              </a:rPr>
              <a:t>http://photodentro.edu.gr/v/item/ds/8521/3423</a:t>
            </a:r>
            <a:endParaRPr lang="el-GR" sz="3200" b="1" dirty="0"/>
          </a:p>
        </p:txBody>
      </p:sp>
      <p:pic>
        <p:nvPicPr>
          <p:cNvPr id="4" name="3 - Θέση περιεχομένου" descr="Graphic_Organizer.jpg"/>
          <p:cNvPicPr>
            <a:picLocks noGrp="1" noChangeAspect="1"/>
          </p:cNvPicPr>
          <p:nvPr>
            <p:ph idx="1"/>
          </p:nvPr>
        </p:nvPicPr>
        <p:blipFill>
          <a:blip r:embed="rId3"/>
          <a:stretch>
            <a:fillRect/>
          </a:stretch>
        </p:blipFill>
        <p:spPr>
          <a:xfrm>
            <a:off x="827600" y="2286816"/>
            <a:ext cx="7488799" cy="4525963"/>
          </a:xfrm>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effectLst>
                  <a:outerShdw blurRad="38100" dist="38100" dir="2700000" algn="tl">
                    <a:srgbClr val="C0C0C0"/>
                  </a:outerShdw>
                </a:effectLst>
              </a:rPr>
              <a:t>Μπορεί ένας υπολογιστής </a:t>
            </a:r>
            <a:br>
              <a:rPr lang="el-GR" b="1" dirty="0">
                <a:effectLst>
                  <a:outerShdw blurRad="38100" dist="38100" dir="2700000" algn="tl">
                    <a:srgbClr val="C0C0C0"/>
                  </a:outerShdw>
                </a:effectLst>
                <a:latin typeface="Arial" charset="0"/>
              </a:rPr>
            </a:br>
            <a:r>
              <a:rPr lang="el-GR" b="1" dirty="0">
                <a:effectLst>
                  <a:outerShdw blurRad="38100" dist="38100" dir="2700000" algn="tl">
                    <a:srgbClr val="C0C0C0"/>
                  </a:outerShdw>
                </a:effectLst>
              </a:rPr>
              <a:t>να έχει «νοημοσύνη» και πώς;</a:t>
            </a:r>
            <a:endParaRPr lang="el-GR" dirty="0"/>
          </a:p>
        </p:txBody>
      </p:sp>
      <p:sp>
        <p:nvSpPr>
          <p:cNvPr id="3" name="2 - Θέση περιεχομένου"/>
          <p:cNvSpPr>
            <a:spLocks noGrp="1"/>
          </p:cNvSpPr>
          <p:nvPr>
            <p:ph idx="1"/>
          </p:nvPr>
        </p:nvSpPr>
        <p:spPr/>
        <p:txBody>
          <a:bodyPr>
            <a:normAutofit lnSpcReduction="10000"/>
          </a:bodyPr>
          <a:lstStyle/>
          <a:p>
            <a:pPr>
              <a:buFont typeface="Wingdings 2" pitchFamily="18" charset="2"/>
              <a:buNone/>
            </a:pPr>
            <a:r>
              <a:rPr lang="el-GR" b="1" dirty="0">
                <a:solidFill>
                  <a:srgbClr val="FF0000"/>
                </a:solidFill>
                <a:effectLst>
                  <a:outerShdw blurRad="38100" dist="38100" dir="2700000" algn="tl">
                    <a:srgbClr val="C0C0C0"/>
                  </a:outerShdw>
                </a:effectLst>
              </a:rPr>
              <a:t>Το τεστ του </a:t>
            </a:r>
            <a:r>
              <a:rPr lang="en-GB" b="1" dirty="0">
                <a:solidFill>
                  <a:srgbClr val="FF0000"/>
                </a:solidFill>
                <a:effectLst>
                  <a:outerShdw blurRad="38100" dist="38100" dir="2700000" algn="tl">
                    <a:srgbClr val="C0C0C0"/>
                  </a:outerShdw>
                </a:effectLst>
                <a:latin typeface="Corbel" pitchFamily="34" charset="0"/>
              </a:rPr>
              <a:t>Turing</a:t>
            </a:r>
            <a:r>
              <a:rPr lang="el-GR" dirty="0">
                <a:solidFill>
                  <a:srgbClr val="FF0000"/>
                </a:solidFill>
              </a:rPr>
              <a:t>: </a:t>
            </a:r>
          </a:p>
          <a:p>
            <a:pPr>
              <a:lnSpc>
                <a:spcPct val="80000"/>
              </a:lnSpc>
            </a:pPr>
            <a:r>
              <a:rPr lang="el-GR" dirty="0"/>
              <a:t>Το τεστ βασίζεται σε ένα σύνολο ερωτήσεων που υποβάλλει κάποιος ταυτόχρονα σε έναν άνθρωπο και μια μηχανή χωρίς να γνωρίζει εκ των προτέρων ποιος είναι τι.</a:t>
            </a:r>
            <a:br>
              <a:rPr lang="el-GR" dirty="0">
                <a:latin typeface="Arial" charset="0"/>
              </a:rPr>
            </a:br>
            <a:r>
              <a:rPr lang="el-GR" dirty="0"/>
              <a:t> </a:t>
            </a:r>
          </a:p>
          <a:p>
            <a:pPr>
              <a:lnSpc>
                <a:spcPct val="80000"/>
              </a:lnSpc>
            </a:pPr>
            <a:r>
              <a:rPr lang="el-GR" dirty="0"/>
              <a:t>Εάν μετά το πέρας της δοκιμασίας δεν μπορεί να αποφανθεί για το ποιος είναι </a:t>
            </a:r>
            <a:br>
              <a:rPr lang="el-GR" dirty="0"/>
            </a:br>
            <a:r>
              <a:rPr lang="el-GR" dirty="0"/>
              <a:t>ο άνθρωπος και ποια </a:t>
            </a:r>
            <a:br>
              <a:rPr lang="el-GR" dirty="0"/>
            </a:br>
            <a:r>
              <a:rPr lang="el-GR" dirty="0"/>
              <a:t>η μηχανή, τότε ευνόητα η μηχανή έχει πετύχει στη δοκιμασία και μπορεί να χαρακτηριστεί ως ευφυής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50</a:t>
            </a:fld>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effectLst>
                  <a:outerShdw blurRad="38100" dist="38100" dir="2700000" algn="tl">
                    <a:srgbClr val="C0C0C0"/>
                  </a:outerShdw>
                </a:effectLst>
              </a:rPr>
              <a:t>Εφαρμογές της Τεχνητής Νοημοσύνης στην Εκπαίδευση</a:t>
            </a:r>
            <a:endParaRPr lang="el-GR" dirty="0"/>
          </a:p>
        </p:txBody>
      </p:sp>
      <p:sp>
        <p:nvSpPr>
          <p:cNvPr id="3" name="2 - Θέση περιεχομένου"/>
          <p:cNvSpPr>
            <a:spLocks noGrp="1"/>
          </p:cNvSpPr>
          <p:nvPr>
            <p:ph idx="1"/>
          </p:nvPr>
        </p:nvSpPr>
        <p:spPr/>
        <p:txBody>
          <a:bodyPr>
            <a:normAutofit fontScale="92500" lnSpcReduction="10000"/>
          </a:bodyPr>
          <a:lstStyle/>
          <a:p>
            <a:pPr lvl="1" algn="ctr">
              <a:lnSpc>
                <a:spcPct val="95000"/>
              </a:lnSpc>
              <a:spcBef>
                <a:spcPts val="600"/>
              </a:spcBef>
              <a:buNone/>
            </a:pPr>
            <a:r>
              <a:rPr lang="el-GR" sz="3900" b="1" u="sng" dirty="0">
                <a:solidFill>
                  <a:srgbClr val="FF0000"/>
                </a:solidFill>
              </a:rPr>
              <a:t>     Τα έμπειρα διδακτικά συστήματα</a:t>
            </a:r>
          </a:p>
          <a:p>
            <a:pPr lvl="1">
              <a:lnSpc>
                <a:spcPct val="95000"/>
              </a:lnSpc>
              <a:spcBef>
                <a:spcPts val="600"/>
              </a:spcBef>
            </a:pPr>
            <a:endParaRPr lang="el-GR" sz="2600" dirty="0">
              <a:latin typeface="Arial" charset="0"/>
            </a:endParaRPr>
          </a:p>
          <a:p>
            <a:pPr lvl="1">
              <a:lnSpc>
                <a:spcPct val="95000"/>
              </a:lnSpc>
              <a:spcBef>
                <a:spcPts val="600"/>
              </a:spcBef>
              <a:buFont typeface="Verdana" pitchFamily="34" charset="0"/>
              <a:buNone/>
            </a:pPr>
            <a:r>
              <a:rPr lang="el-GR" sz="3000" dirty="0">
                <a:latin typeface="Arial" charset="0"/>
              </a:rPr>
              <a:t>Διαθέτουν:</a:t>
            </a:r>
          </a:p>
          <a:p>
            <a:pPr lvl="1">
              <a:lnSpc>
                <a:spcPct val="95000"/>
              </a:lnSpc>
              <a:spcBef>
                <a:spcPts val="600"/>
              </a:spcBef>
            </a:pPr>
            <a:r>
              <a:rPr lang="el-GR" sz="2600" b="1" dirty="0">
                <a:latin typeface="Arial" charset="0"/>
              </a:rPr>
              <a:t>1. Β</a:t>
            </a:r>
            <a:r>
              <a:rPr lang="el-GR" sz="2600" b="1" dirty="0"/>
              <a:t>άση γνώσεων</a:t>
            </a:r>
            <a:r>
              <a:rPr lang="el-GR" sz="2600" dirty="0"/>
              <a:t> (</a:t>
            </a:r>
            <a:r>
              <a:rPr lang="el-GR" sz="2600" dirty="0" err="1"/>
              <a:t>knowledge</a:t>
            </a:r>
            <a:r>
              <a:rPr lang="el-GR" sz="2600" dirty="0"/>
              <a:t> </a:t>
            </a:r>
            <a:r>
              <a:rPr lang="el-GR" sz="2600" dirty="0" err="1"/>
              <a:t>base</a:t>
            </a:r>
            <a:r>
              <a:rPr lang="el-GR" sz="2600" dirty="0"/>
              <a:t>) που περιέχει όλες τις σχετικές με ένα γνωστικό τομέα γνώσεις</a:t>
            </a:r>
            <a:endParaRPr lang="el-GR" sz="2600" dirty="0">
              <a:latin typeface="Arial" charset="0"/>
            </a:endParaRPr>
          </a:p>
          <a:p>
            <a:pPr lvl="1">
              <a:lnSpc>
                <a:spcPct val="95000"/>
              </a:lnSpc>
              <a:spcBef>
                <a:spcPts val="600"/>
              </a:spcBef>
              <a:buFont typeface="Verdana" pitchFamily="34" charset="0"/>
              <a:buNone/>
            </a:pPr>
            <a:endParaRPr lang="el-GR" sz="1200" dirty="0">
              <a:latin typeface="Arial" charset="0"/>
            </a:endParaRPr>
          </a:p>
          <a:p>
            <a:pPr lvl="1">
              <a:lnSpc>
                <a:spcPct val="95000"/>
              </a:lnSpc>
              <a:spcBef>
                <a:spcPts val="600"/>
              </a:spcBef>
            </a:pPr>
            <a:r>
              <a:rPr lang="el-GR" sz="2600" b="1" dirty="0">
                <a:latin typeface="Arial" charset="0"/>
              </a:rPr>
              <a:t>2. Β</a:t>
            </a:r>
            <a:r>
              <a:rPr lang="el-GR" sz="2600" b="1" dirty="0"/>
              <a:t>άση γεγονότων </a:t>
            </a:r>
            <a:r>
              <a:rPr lang="el-GR" sz="2600" dirty="0"/>
              <a:t>περιέχει τα σχετικά με το προς λύση πρόβλημα δεδομένα</a:t>
            </a:r>
            <a:endParaRPr lang="el-GR" sz="2600" dirty="0">
              <a:latin typeface="Arial" charset="0"/>
            </a:endParaRPr>
          </a:p>
          <a:p>
            <a:pPr lvl="1">
              <a:lnSpc>
                <a:spcPct val="95000"/>
              </a:lnSpc>
              <a:spcBef>
                <a:spcPts val="600"/>
              </a:spcBef>
              <a:buFont typeface="Verdana" pitchFamily="34" charset="0"/>
              <a:buNone/>
            </a:pPr>
            <a:endParaRPr lang="el-GR" sz="1200" b="1" dirty="0">
              <a:latin typeface="Arial" charset="0"/>
            </a:endParaRPr>
          </a:p>
          <a:p>
            <a:pPr lvl="1">
              <a:lnSpc>
                <a:spcPct val="95000"/>
              </a:lnSpc>
              <a:spcBef>
                <a:spcPts val="600"/>
              </a:spcBef>
            </a:pPr>
            <a:r>
              <a:rPr lang="el-GR" sz="2600" b="1" dirty="0">
                <a:latin typeface="Arial" charset="0"/>
              </a:rPr>
              <a:t>3. Μ</a:t>
            </a:r>
            <a:r>
              <a:rPr lang="el-GR" sz="2600" b="1" dirty="0"/>
              <a:t>ηχανή συμπερασμάτων </a:t>
            </a:r>
            <a:r>
              <a:rPr lang="el-GR" sz="2600" dirty="0"/>
              <a:t>(</a:t>
            </a:r>
            <a:r>
              <a:rPr lang="el-GR" sz="2600" dirty="0" err="1"/>
              <a:t>inference</a:t>
            </a:r>
            <a:r>
              <a:rPr lang="el-GR" sz="2600" dirty="0"/>
              <a:t> </a:t>
            </a:r>
            <a:r>
              <a:rPr lang="el-GR" sz="2600" dirty="0" err="1"/>
              <a:t>engine</a:t>
            </a:r>
            <a:r>
              <a:rPr lang="el-GR" sz="2600" dirty="0"/>
              <a:t>)</a:t>
            </a:r>
            <a:endParaRPr lang="el-GR" sz="2600" dirty="0">
              <a:latin typeface="Arial" charset="0"/>
            </a:endParaRPr>
          </a:p>
          <a:p>
            <a:pPr lvl="1">
              <a:lnSpc>
                <a:spcPct val="95000"/>
              </a:lnSpc>
              <a:spcBef>
                <a:spcPts val="600"/>
              </a:spcBef>
              <a:buFont typeface="Verdana" pitchFamily="34" charset="0"/>
              <a:buNone/>
            </a:pPr>
            <a:r>
              <a:rPr lang="el-GR" sz="1200" dirty="0"/>
              <a:t> </a:t>
            </a:r>
            <a:endParaRPr lang="en-US" sz="1200" dirty="0"/>
          </a:p>
          <a:p>
            <a:pPr lvl="1">
              <a:lnSpc>
                <a:spcPct val="95000"/>
              </a:lnSpc>
              <a:spcBef>
                <a:spcPts val="600"/>
              </a:spcBef>
            </a:pPr>
            <a:r>
              <a:rPr lang="el-GR" sz="2600" b="1" dirty="0"/>
              <a:t>4. </a:t>
            </a:r>
            <a:r>
              <a:rPr lang="el-GR" sz="2600" b="1" dirty="0" err="1"/>
              <a:t>Διεπιφάνεια</a:t>
            </a:r>
            <a:r>
              <a:rPr lang="el-GR" sz="2600" b="1" dirty="0"/>
              <a:t> Χρήστη</a:t>
            </a:r>
            <a:r>
              <a:rPr lang="fr-FR" sz="2600" b="1" dirty="0"/>
              <a:t> </a:t>
            </a:r>
            <a:r>
              <a:rPr lang="el-GR" sz="2600" dirty="0"/>
              <a:t>που επιτρέπει στους χρήστες να θέτουν ερωτήματα στο πρόγραμμα</a:t>
            </a:r>
            <a:endParaRPr lang="el-GR" sz="2600" b="1"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51</a:t>
            </a:fld>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4BC955-36CA-429E-9067-40656A24E990}"/>
              </a:ext>
            </a:extLst>
          </p:cNvPr>
          <p:cNvSpPr>
            <a:spLocks noGrp="1"/>
          </p:cNvSpPr>
          <p:nvPr>
            <p:ph type="title"/>
          </p:nvPr>
        </p:nvSpPr>
        <p:spPr/>
        <p:txBody>
          <a:bodyPr/>
          <a:lstStyle/>
          <a:p>
            <a:r>
              <a:rPr lang="en-US" dirty="0"/>
              <a:t>Facts ,rules </a:t>
            </a:r>
            <a:r>
              <a:rPr lang="el-GR" dirty="0"/>
              <a:t>σε Ε</a:t>
            </a:r>
            <a:r>
              <a:rPr lang="en-US" dirty="0"/>
              <a:t>S</a:t>
            </a:r>
          </a:p>
        </p:txBody>
      </p:sp>
      <p:sp>
        <p:nvSpPr>
          <p:cNvPr id="3" name="Θέση περιεχομένου 2">
            <a:extLst>
              <a:ext uri="{FF2B5EF4-FFF2-40B4-BE49-F238E27FC236}">
                <a16:creationId xmlns:a16="http://schemas.microsoft.com/office/drawing/2014/main" id="{6C982D32-0D1B-4EC8-80AC-250C750C7DDC}"/>
              </a:ext>
            </a:extLst>
          </p:cNvPr>
          <p:cNvSpPr>
            <a:spLocks noGrp="1"/>
          </p:cNvSpPr>
          <p:nvPr>
            <p:ph idx="1"/>
          </p:nvPr>
        </p:nvSpPr>
        <p:spPr/>
        <p:txBody>
          <a:bodyPr/>
          <a:lstStyle/>
          <a:p>
            <a:r>
              <a:rPr lang="en-US" dirty="0"/>
              <a:t>FACT</a:t>
            </a:r>
          </a:p>
          <a:p>
            <a:r>
              <a:rPr lang="en-US" dirty="0"/>
              <a:t>Pateras(</a:t>
            </a:r>
            <a:r>
              <a:rPr lang="en-US" dirty="0" err="1"/>
              <a:t>xristos,giorgos</a:t>
            </a:r>
            <a:r>
              <a:rPr lang="en-US" dirty="0"/>
              <a:t>)</a:t>
            </a:r>
          </a:p>
          <a:p>
            <a:r>
              <a:rPr lang="en-US" dirty="0" err="1"/>
              <a:t>gios</a:t>
            </a:r>
            <a:r>
              <a:rPr lang="en-US" dirty="0"/>
              <a:t>(</a:t>
            </a:r>
            <a:r>
              <a:rPr lang="en-US" dirty="0" err="1"/>
              <a:t>kostas,Giannis</a:t>
            </a:r>
            <a:r>
              <a:rPr lang="en-US" dirty="0"/>
              <a:t>)</a:t>
            </a:r>
          </a:p>
          <a:p>
            <a:endParaRPr lang="en-US" dirty="0"/>
          </a:p>
          <a:p>
            <a:r>
              <a:rPr lang="en-US" dirty="0"/>
              <a:t>RULE</a:t>
            </a:r>
          </a:p>
          <a:p>
            <a:r>
              <a:rPr lang="en-US" dirty="0"/>
              <a:t>Pateras(</a:t>
            </a:r>
            <a:r>
              <a:rPr lang="en-US" dirty="0" err="1"/>
              <a:t>x,y</a:t>
            </a:r>
            <a:r>
              <a:rPr lang="en-US" dirty="0"/>
              <a:t>):</a:t>
            </a:r>
            <a:r>
              <a:rPr lang="en-US" dirty="0" err="1"/>
              <a:t>gios</a:t>
            </a:r>
            <a:r>
              <a:rPr lang="en-US" dirty="0"/>
              <a:t>(</a:t>
            </a:r>
            <a:r>
              <a:rPr lang="en-US" dirty="0" err="1"/>
              <a:t>y,x</a:t>
            </a:r>
            <a:r>
              <a:rPr lang="en-US" dirty="0"/>
              <a:t>)</a:t>
            </a:r>
          </a:p>
        </p:txBody>
      </p:sp>
      <p:sp>
        <p:nvSpPr>
          <p:cNvPr id="4" name="Θέση αριθμού διαφάνειας 3">
            <a:extLst>
              <a:ext uri="{FF2B5EF4-FFF2-40B4-BE49-F238E27FC236}">
                <a16:creationId xmlns:a16="http://schemas.microsoft.com/office/drawing/2014/main" id="{9B879255-2715-4FCF-943D-AB23D794B186}"/>
              </a:ext>
            </a:extLst>
          </p:cNvPr>
          <p:cNvSpPr>
            <a:spLocks noGrp="1"/>
          </p:cNvSpPr>
          <p:nvPr>
            <p:ph type="sldNum" sz="quarter" idx="12"/>
          </p:nvPr>
        </p:nvSpPr>
        <p:spPr/>
        <p:txBody>
          <a:bodyPr/>
          <a:lstStyle/>
          <a:p>
            <a:fld id="{86AAA6DD-A541-4490-A3CA-83A4F81B28A8}" type="slidenum">
              <a:rPr lang="el-GR" smtClean="0"/>
              <a:pPr/>
              <a:t>52</a:t>
            </a:fld>
            <a:endParaRPr lang="el-GR"/>
          </a:p>
        </p:txBody>
      </p:sp>
    </p:spTree>
    <p:extLst>
      <p:ext uri="{BB962C8B-B14F-4D97-AF65-F5344CB8AC3E}">
        <p14:creationId xmlns:p14="http://schemas.microsoft.com/office/powerpoint/2010/main" val="509358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304800"/>
            <a:ext cx="8382000" cy="609600"/>
          </a:xfrm>
        </p:spPr>
        <p:txBody>
          <a:bodyPr rtlCol="0">
            <a:normAutofit fontScale="90000"/>
          </a:bodyPr>
          <a:lstStyle/>
          <a:p>
            <a:pPr fontAlgn="auto">
              <a:spcAft>
                <a:spcPts val="0"/>
              </a:spcAft>
              <a:defRPr/>
            </a:pPr>
            <a:r>
              <a:rPr lang="el-GR" sz="2400" b="1" dirty="0"/>
              <a:t>Μοντέλο Επεξεργασίας </a:t>
            </a:r>
            <a:r>
              <a:rPr lang="el-GR" sz="2400" b="1"/>
              <a:t>Πληροφοριών (Μ.Ε.Π</a:t>
            </a:r>
            <a:r>
              <a:rPr lang="el-GR" sz="2400" b="1" dirty="0"/>
              <a:t>) </a:t>
            </a:r>
            <a:r>
              <a:rPr lang="en-US" sz="2400" b="1" dirty="0"/>
              <a:t>VS PIAGET</a:t>
            </a:r>
            <a:br>
              <a:rPr lang="en-US" sz="2400" b="1" dirty="0"/>
            </a:br>
            <a:endParaRPr lang="el-GR" sz="2400" dirty="0"/>
          </a:p>
        </p:txBody>
      </p:sp>
      <p:sp>
        <p:nvSpPr>
          <p:cNvPr id="2051" name="Rectangle 3"/>
          <p:cNvSpPr>
            <a:spLocks noGrp="1" noChangeArrowheads="1"/>
          </p:cNvSpPr>
          <p:nvPr>
            <p:ph idx="1"/>
          </p:nvPr>
        </p:nvSpPr>
        <p:spPr>
          <a:xfrm>
            <a:off x="457200" y="1143000"/>
            <a:ext cx="8229600" cy="4983163"/>
          </a:xfrm>
        </p:spPr>
        <p:txBody>
          <a:bodyPr/>
          <a:lstStyle/>
          <a:p>
            <a:pPr>
              <a:lnSpc>
                <a:spcPct val="90000"/>
              </a:lnSpc>
            </a:pPr>
            <a:r>
              <a:rPr lang="el-GR" sz="2400" dirty="0"/>
              <a:t>Η προσέγγιση αυτή (Μ.Ε.Π)τονίζει ότι ο </a:t>
            </a:r>
            <a:r>
              <a:rPr lang="el-GR" sz="2400" dirty="0" err="1"/>
              <a:t>Πιαζέ</a:t>
            </a:r>
            <a:r>
              <a:rPr lang="el-GR" sz="2400" dirty="0"/>
              <a:t> υποτιμούσε την ικανότητα των μικρών παιδιών με τα συγκεκριμένα στάδια που πρότεινε</a:t>
            </a:r>
            <a:endParaRPr lang="el-GR" sz="2400" b="1" dirty="0"/>
          </a:p>
          <a:p>
            <a:pPr>
              <a:lnSpc>
                <a:spcPct val="90000"/>
              </a:lnSpc>
            </a:pPr>
            <a:endParaRPr lang="el-GR" sz="2400" dirty="0"/>
          </a:p>
          <a:p>
            <a:pPr>
              <a:lnSpc>
                <a:spcPct val="90000"/>
              </a:lnSpc>
            </a:pPr>
            <a:endParaRPr lang="el-GR" sz="2400" dirty="0"/>
          </a:p>
          <a:p>
            <a:pPr>
              <a:lnSpc>
                <a:spcPct val="90000"/>
              </a:lnSpc>
            </a:pPr>
            <a:endParaRPr lang="el-GR" sz="2400" dirty="0"/>
          </a:p>
          <a:p>
            <a:pPr>
              <a:lnSpc>
                <a:spcPct val="90000"/>
              </a:lnSpc>
            </a:pPr>
            <a:r>
              <a:rPr lang="el-GR" sz="2400" dirty="0"/>
              <a:t>Το μοντέλο ΕΠ ασχολείται με το </a:t>
            </a:r>
            <a:r>
              <a:rPr lang="el-GR" sz="2400" dirty="0">
                <a:solidFill>
                  <a:srgbClr val="FF0000"/>
                </a:solidFill>
              </a:rPr>
              <a:t>πώς</a:t>
            </a:r>
            <a:r>
              <a:rPr lang="el-GR" sz="2400" dirty="0"/>
              <a:t> τα παιδιά </a:t>
            </a:r>
            <a:r>
              <a:rPr lang="el-GR" sz="2400" dirty="0">
                <a:solidFill>
                  <a:srgbClr val="FF0000"/>
                </a:solidFill>
              </a:rPr>
              <a:t>αναγνωρίζουν</a:t>
            </a:r>
            <a:r>
              <a:rPr lang="el-GR" sz="2400" dirty="0"/>
              <a:t>, </a:t>
            </a:r>
            <a:r>
              <a:rPr lang="el-GR" sz="2400" dirty="0">
                <a:solidFill>
                  <a:srgbClr val="FF0000"/>
                </a:solidFill>
              </a:rPr>
              <a:t>κωδικοποιούν</a:t>
            </a:r>
            <a:r>
              <a:rPr lang="el-GR" sz="2400" dirty="0"/>
              <a:t>, </a:t>
            </a:r>
            <a:r>
              <a:rPr lang="el-GR" sz="2400" dirty="0">
                <a:solidFill>
                  <a:srgbClr val="FF0000"/>
                </a:solidFill>
              </a:rPr>
              <a:t>αποθηκεύουν</a:t>
            </a:r>
            <a:r>
              <a:rPr lang="el-GR" sz="2400" dirty="0"/>
              <a:t> και </a:t>
            </a:r>
            <a:r>
              <a:rPr lang="el-GR" sz="2400" dirty="0">
                <a:solidFill>
                  <a:srgbClr val="FF0000"/>
                </a:solidFill>
              </a:rPr>
              <a:t>ξαναβρίσκουν</a:t>
            </a:r>
            <a:r>
              <a:rPr lang="el-GR" sz="2400" dirty="0"/>
              <a:t> τις </a:t>
            </a:r>
            <a:r>
              <a:rPr lang="el-GR" sz="2400" b="1" dirty="0">
                <a:solidFill>
                  <a:srgbClr val="C00000"/>
                </a:solidFill>
              </a:rPr>
              <a:t>πληροφορίες</a:t>
            </a:r>
            <a:r>
              <a:rPr lang="el-GR" sz="2400" dirty="0"/>
              <a:t> που τους χρειάζονται για να λύσουν γνωστικά προβλήματα. ΘΕΩΡΕΙ ΌΤΙ Η ΑΝΑΠΤΥΞΗ ΕΊΝΑΙ ΣΥΝΕΧΗΣ ΔΙΑΔΙΚΑΣΙΑ</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a:p>
        </p:txBody>
      </p:sp>
      <p:pic>
        <p:nvPicPr>
          <p:cNvPr id="4" name="Picture 2"/>
          <p:cNvPicPr>
            <a:picLocks noChangeAspect="1" noChangeArrowheads="1"/>
          </p:cNvPicPr>
          <p:nvPr/>
        </p:nvPicPr>
        <p:blipFill>
          <a:blip r:embed="rId2" cstate="print"/>
          <a:srcRect/>
          <a:stretch>
            <a:fillRect/>
          </a:stretch>
        </p:blipFill>
        <p:spPr bwMode="auto">
          <a:xfrm>
            <a:off x="1147763" y="980728"/>
            <a:ext cx="6848475" cy="484822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18E8B201-904D-44DA-B700-5671A037D0D5}" type="slidenum">
              <a:rPr lang="el-GR" smtClean="0"/>
              <a:pPr/>
              <a:t>54</a:t>
            </a:fld>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28713" y="985838"/>
            <a:ext cx="6886575" cy="488632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18E8B201-904D-44DA-B700-5671A037D0D5}" type="slidenum">
              <a:rPr lang="el-GR" smtClean="0"/>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C048BE-433F-44BA-8658-2E0627C89F0A}"/>
              </a:ext>
            </a:extLst>
          </p:cNvPr>
          <p:cNvSpPr>
            <a:spLocks noGrp="1"/>
          </p:cNvSpPr>
          <p:nvPr>
            <p:ph type="title"/>
          </p:nvPr>
        </p:nvSpPr>
        <p:spPr/>
        <p:txBody>
          <a:bodyPr/>
          <a:lstStyle/>
          <a:p>
            <a:r>
              <a:rPr lang="en-US" dirty="0"/>
              <a:t>bobo doll experiment</a:t>
            </a:r>
          </a:p>
        </p:txBody>
      </p:sp>
      <p:sp>
        <p:nvSpPr>
          <p:cNvPr id="3" name="Θέση περιεχομένου 2">
            <a:extLst>
              <a:ext uri="{FF2B5EF4-FFF2-40B4-BE49-F238E27FC236}">
                <a16:creationId xmlns:a16="http://schemas.microsoft.com/office/drawing/2014/main" id="{3C07C8A7-5901-4569-B6A2-1CEC1A8B2157}"/>
              </a:ext>
            </a:extLst>
          </p:cNvPr>
          <p:cNvSpPr>
            <a:spLocks noGrp="1"/>
          </p:cNvSpPr>
          <p:nvPr>
            <p:ph idx="1"/>
          </p:nvPr>
        </p:nvSpPr>
        <p:spPr/>
        <p:txBody>
          <a:bodyPr>
            <a:normAutofit fontScale="92500" lnSpcReduction="10000"/>
          </a:bodyPr>
          <a:lstStyle/>
          <a:p>
            <a:endParaRPr lang="en-US" dirty="0"/>
          </a:p>
          <a:p>
            <a:pPr marL="0" indent="0">
              <a:buNone/>
            </a:pPr>
            <a:r>
              <a:rPr lang="el-GR" dirty="0"/>
              <a:t>Στο πείραμα πήραν μέρος 3 ομάδες 24 παιδιών(12αγόρια+12κορίτσια)</a:t>
            </a:r>
          </a:p>
          <a:p>
            <a:r>
              <a:rPr lang="el-GR" dirty="0"/>
              <a:t>Η 1</a:t>
            </a:r>
            <a:r>
              <a:rPr lang="el-GR" baseline="30000" dirty="0"/>
              <a:t>η</a:t>
            </a:r>
            <a:r>
              <a:rPr lang="el-GR" dirty="0"/>
              <a:t> ομάδα παρακολούθησε έναν ενήλικα να συμπεριφέρεται επιθετικά στην</a:t>
            </a:r>
            <a:r>
              <a:rPr lang="en-US" dirty="0"/>
              <a:t> bobo doll </a:t>
            </a:r>
            <a:endParaRPr lang="el-GR" dirty="0"/>
          </a:p>
          <a:p>
            <a:r>
              <a:rPr lang="el-GR" dirty="0"/>
              <a:t>Η 2</a:t>
            </a:r>
            <a:r>
              <a:rPr lang="el-GR" baseline="30000" dirty="0"/>
              <a:t>η</a:t>
            </a:r>
            <a:r>
              <a:rPr lang="el-GR" dirty="0"/>
              <a:t> ομάδα παρακολούθησε έναν ενήλικα να παίζει ήρεμα με την </a:t>
            </a:r>
            <a:r>
              <a:rPr lang="en-US" dirty="0"/>
              <a:t>bobo doll </a:t>
            </a:r>
            <a:endParaRPr lang="el-GR" dirty="0"/>
          </a:p>
          <a:p>
            <a:r>
              <a:rPr lang="el-GR" dirty="0"/>
              <a:t>Η 3</a:t>
            </a:r>
            <a:r>
              <a:rPr lang="el-GR" baseline="30000" dirty="0"/>
              <a:t>η</a:t>
            </a:r>
            <a:r>
              <a:rPr lang="el-GR" dirty="0"/>
              <a:t> ομάδα (ομάδα ελέγχου)δεν παρακολούθησε κανέναν ενήλικα να ασχολείται με την κούκλα</a:t>
            </a:r>
            <a:endParaRPr lang="en-US" dirty="0"/>
          </a:p>
          <a:p>
            <a:endParaRPr lang="en-US" dirty="0"/>
          </a:p>
          <a:p>
            <a:endParaRPr lang="en-US" dirty="0"/>
          </a:p>
        </p:txBody>
      </p:sp>
      <p:sp>
        <p:nvSpPr>
          <p:cNvPr id="4" name="Θέση αριθμού διαφάνειας 3">
            <a:extLst>
              <a:ext uri="{FF2B5EF4-FFF2-40B4-BE49-F238E27FC236}">
                <a16:creationId xmlns:a16="http://schemas.microsoft.com/office/drawing/2014/main" id="{ED876B46-B137-4631-84ED-34A3CAC305DB}"/>
              </a:ext>
            </a:extLst>
          </p:cNvPr>
          <p:cNvSpPr>
            <a:spLocks noGrp="1"/>
          </p:cNvSpPr>
          <p:nvPr>
            <p:ph type="sldNum" sz="quarter" idx="12"/>
          </p:nvPr>
        </p:nvSpPr>
        <p:spPr/>
        <p:txBody>
          <a:bodyPr/>
          <a:lstStyle/>
          <a:p>
            <a:fld id="{18E8B201-904D-44DA-B700-5671A037D0D5}" type="slidenum">
              <a:rPr lang="el-GR" smtClean="0"/>
              <a:pPr/>
              <a:t>56</a:t>
            </a:fld>
            <a:endParaRPr lang="el-GR"/>
          </a:p>
        </p:txBody>
      </p:sp>
    </p:spTree>
    <p:extLst>
      <p:ext uri="{BB962C8B-B14F-4D97-AF65-F5344CB8AC3E}">
        <p14:creationId xmlns:p14="http://schemas.microsoft.com/office/powerpoint/2010/main" val="3551745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AC756A-F44C-4D4B-83DA-53C75487B7A9}"/>
              </a:ext>
            </a:extLst>
          </p:cNvPr>
          <p:cNvSpPr>
            <a:spLocks noGrp="1"/>
          </p:cNvSpPr>
          <p:nvPr>
            <p:ph type="title"/>
          </p:nvPr>
        </p:nvSpPr>
        <p:spPr/>
        <p:txBody>
          <a:bodyPr/>
          <a:lstStyle/>
          <a:p>
            <a:r>
              <a:rPr lang="el-GR" dirty="0"/>
              <a:t>Συμπέρασμα</a:t>
            </a:r>
            <a:endParaRPr lang="en-US" dirty="0"/>
          </a:p>
        </p:txBody>
      </p:sp>
      <p:sp>
        <p:nvSpPr>
          <p:cNvPr id="3" name="Θέση περιεχομένου 2">
            <a:extLst>
              <a:ext uri="{FF2B5EF4-FFF2-40B4-BE49-F238E27FC236}">
                <a16:creationId xmlns:a16="http://schemas.microsoft.com/office/drawing/2014/main" id="{AAB2D620-CB34-483A-9DA5-242D23D5B817}"/>
              </a:ext>
            </a:extLst>
          </p:cNvPr>
          <p:cNvSpPr>
            <a:spLocks noGrp="1"/>
          </p:cNvSpPr>
          <p:nvPr>
            <p:ph idx="1"/>
          </p:nvPr>
        </p:nvSpPr>
        <p:spPr/>
        <p:txBody>
          <a:bodyPr>
            <a:normAutofit/>
          </a:bodyPr>
          <a:lstStyle/>
          <a:p>
            <a:endParaRPr lang="el-GR" dirty="0"/>
          </a:p>
          <a:p>
            <a:r>
              <a:rPr lang="el-GR" dirty="0"/>
              <a:t>ΤΑ ΠΑΙΔΙΑ ΤΗΣ 1</a:t>
            </a:r>
            <a:r>
              <a:rPr lang="el-GR" baseline="30000" dirty="0"/>
              <a:t>ης</a:t>
            </a:r>
            <a:r>
              <a:rPr lang="el-GR" dirty="0"/>
              <a:t> ΟΜΑΔΑΣ ΜΟΛΙΣ ΒΡΕΘΗΚΑΝ ΣΤΟΝ ΙΔΙΟ ΧΩΡΟ ΜΕ ΤΗΝ ΚΟΥΚΛΑ ΠΡΟΧΩΡΗΣΑΝ ΣΕ ΒΙΑΙΕΣ ΑΝΤΙΔΡΑΣΕΙΣ</a:t>
            </a:r>
          </a:p>
          <a:p>
            <a:r>
              <a:rPr lang="el-GR" dirty="0"/>
              <a:t>ΕΧΟΥΜΕ ΜΑΘΗΣΗ ΕΠΙΘΕΤΙΚΟΤΗΤΑΣ ΜΕΣΩ ΜΙΜΗΣΗΣ ΠΡΟΤΥΠΩΝ?</a:t>
            </a:r>
          </a:p>
        </p:txBody>
      </p:sp>
      <p:sp>
        <p:nvSpPr>
          <p:cNvPr id="4" name="Θέση αριθμού διαφάνειας 3">
            <a:extLst>
              <a:ext uri="{FF2B5EF4-FFF2-40B4-BE49-F238E27FC236}">
                <a16:creationId xmlns:a16="http://schemas.microsoft.com/office/drawing/2014/main" id="{8A307071-7BB5-44BB-B038-902C0632F5FF}"/>
              </a:ext>
            </a:extLst>
          </p:cNvPr>
          <p:cNvSpPr>
            <a:spLocks noGrp="1"/>
          </p:cNvSpPr>
          <p:nvPr>
            <p:ph type="sldNum" sz="quarter" idx="12"/>
          </p:nvPr>
        </p:nvSpPr>
        <p:spPr/>
        <p:txBody>
          <a:bodyPr/>
          <a:lstStyle/>
          <a:p>
            <a:fld id="{18E8B201-904D-44DA-B700-5671A037D0D5}" type="slidenum">
              <a:rPr lang="el-GR" smtClean="0"/>
              <a:pPr/>
              <a:t>57</a:t>
            </a:fld>
            <a:endParaRPr lang="el-GR"/>
          </a:p>
        </p:txBody>
      </p:sp>
    </p:spTree>
    <p:extLst>
      <p:ext uri="{BB962C8B-B14F-4D97-AF65-F5344CB8AC3E}">
        <p14:creationId xmlns:p14="http://schemas.microsoft.com/office/powerpoint/2010/main" val="1529484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6735CDE-FDD3-61D6-4775-F664F993233C}"/>
              </a:ext>
            </a:extLst>
          </p:cNvPr>
          <p:cNvSpPr>
            <a:spLocks noGrp="1"/>
          </p:cNvSpPr>
          <p:nvPr>
            <p:ph type="title"/>
          </p:nvPr>
        </p:nvSpPr>
        <p:spPr>
          <a:xfrm>
            <a:off x="457200" y="274638"/>
            <a:ext cx="8229600" cy="1143000"/>
          </a:xfrm>
        </p:spPr>
        <p:txBody>
          <a:bodyPr/>
          <a:lstStyle/>
          <a:p>
            <a:endParaRPr lang="en-US"/>
          </a:p>
        </p:txBody>
      </p:sp>
      <p:pic>
        <p:nvPicPr>
          <p:cNvPr id="6" name="Θέση περιεχομένου 5">
            <a:extLst>
              <a:ext uri="{FF2B5EF4-FFF2-40B4-BE49-F238E27FC236}">
                <a16:creationId xmlns:a16="http://schemas.microsoft.com/office/drawing/2014/main" id="{2BA91DD4-2DEB-46A3-9FBC-0382AE5541FE}"/>
              </a:ext>
            </a:extLst>
          </p:cNvPr>
          <p:cNvPicPr>
            <a:picLocks noGrp="1" noChangeAspect="1"/>
          </p:cNvPicPr>
          <p:nvPr>
            <p:ph idx="1"/>
          </p:nvPr>
        </p:nvPicPr>
        <p:blipFill>
          <a:blip r:embed="rId2"/>
          <a:stretch>
            <a:fillRect/>
          </a:stretch>
        </p:blipFill>
        <p:spPr>
          <a:xfrm>
            <a:off x="457200" y="1700808"/>
            <a:ext cx="8229600" cy="4655542"/>
          </a:xfrm>
          <a:noFill/>
        </p:spPr>
      </p:pic>
      <p:sp>
        <p:nvSpPr>
          <p:cNvPr id="4" name="Θέση αριθμού διαφάνειας 3">
            <a:extLst>
              <a:ext uri="{FF2B5EF4-FFF2-40B4-BE49-F238E27FC236}">
                <a16:creationId xmlns:a16="http://schemas.microsoft.com/office/drawing/2014/main" id="{20FDE146-AE1B-4185-AF50-4A8670FFF219}"/>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58</a:t>
            </a:fld>
            <a:endParaRPr lang="el-GR"/>
          </a:p>
        </p:txBody>
      </p:sp>
    </p:spTree>
    <p:extLst>
      <p:ext uri="{BB962C8B-B14F-4D97-AF65-F5344CB8AC3E}">
        <p14:creationId xmlns:p14="http://schemas.microsoft.com/office/powerpoint/2010/main" val="3121673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πείραμα..</a:t>
            </a:r>
          </a:p>
        </p:txBody>
      </p:sp>
      <p:sp>
        <p:nvSpPr>
          <p:cNvPr id="3" name="2 - Θέση περιεχομένου"/>
          <p:cNvSpPr>
            <a:spLocks noGrp="1"/>
          </p:cNvSpPr>
          <p:nvPr>
            <p:ph idx="1"/>
          </p:nvPr>
        </p:nvSpPr>
        <p:spPr>
          <a:solidFill>
            <a:schemeClr val="accent6">
              <a:lumMod val="50000"/>
            </a:schemeClr>
          </a:solidFill>
        </p:spPr>
        <p:txBody>
          <a:bodyPr/>
          <a:lstStyle/>
          <a:p>
            <a:r>
              <a:rPr lang="en-US" dirty="0">
                <a:hlinkClick r:id="rId2"/>
              </a:rPr>
              <a:t>https://www.youtube.com/watch?v=dmBqwWlJg8U</a:t>
            </a:r>
            <a:endParaRPr lang="el-GR" dirty="0"/>
          </a:p>
        </p:txBody>
      </p:sp>
      <p:sp>
        <p:nvSpPr>
          <p:cNvPr id="4" name="3 - Θέση αριθμού διαφάνειας"/>
          <p:cNvSpPr>
            <a:spLocks noGrp="1"/>
          </p:cNvSpPr>
          <p:nvPr>
            <p:ph type="sldNum" sz="quarter" idx="12"/>
          </p:nvPr>
        </p:nvSpPr>
        <p:spPr/>
        <p:txBody>
          <a:bodyPr/>
          <a:lstStyle/>
          <a:p>
            <a:fld id="{18E8B201-904D-44DA-B700-5671A037D0D5}" type="slidenum">
              <a:rPr lang="el-GR" smtClean="0"/>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a:t>Ο μαθητής μαθαίνει καλύτερα αν συνδέσουμε την παλαιότερη γνώση με την νέα(ενσωματωμένη συσχέτιση)</a:t>
            </a:r>
          </a:p>
        </p:txBody>
      </p:sp>
      <p:sp>
        <p:nvSpPr>
          <p:cNvPr id="3" name="2 - Θέση περιεχομένου"/>
          <p:cNvSpPr>
            <a:spLocks noGrp="1"/>
          </p:cNvSpPr>
          <p:nvPr>
            <p:ph idx="1"/>
          </p:nvPr>
        </p:nvSpPr>
        <p:spPr/>
        <p:txBody>
          <a:bodyPr/>
          <a:lstStyle/>
          <a:p>
            <a:r>
              <a:rPr lang="el-GR" dirty="0"/>
              <a:t>Παλαιότερη γνώση</a:t>
            </a:r>
            <a:r>
              <a:rPr lang="en-US" dirty="0"/>
              <a:t> </a:t>
            </a:r>
            <a:r>
              <a:rPr lang="el-GR" dirty="0"/>
              <a:t>=βάτραχος(</a:t>
            </a:r>
            <a:r>
              <a:rPr lang="en-US" dirty="0"/>
              <a:t>frog)</a:t>
            </a:r>
          </a:p>
          <a:p>
            <a:endParaRPr lang="en-US" dirty="0"/>
          </a:p>
          <a:p>
            <a:endParaRPr lang="en-US" dirty="0"/>
          </a:p>
          <a:p>
            <a:r>
              <a:rPr lang="en-US" dirty="0"/>
              <a:t>N</a:t>
            </a:r>
            <a:r>
              <a:rPr lang="el-GR" dirty="0"/>
              <a:t>εα γνώση= φρύνος(</a:t>
            </a:r>
            <a:r>
              <a:rPr lang="en-US" dirty="0"/>
              <a:t>toad)</a:t>
            </a:r>
            <a:endParaRPr lang="el-GR" dirty="0"/>
          </a:p>
        </p:txBody>
      </p:sp>
      <p:pic>
        <p:nvPicPr>
          <p:cNvPr id="4" name="3 - Εικόνα" descr="frog.jpg"/>
          <p:cNvPicPr>
            <a:picLocks noChangeAspect="1"/>
          </p:cNvPicPr>
          <p:nvPr/>
        </p:nvPicPr>
        <p:blipFill>
          <a:blip r:embed="rId2"/>
          <a:stretch>
            <a:fillRect/>
          </a:stretch>
        </p:blipFill>
        <p:spPr>
          <a:xfrm>
            <a:off x="5500694" y="2214554"/>
            <a:ext cx="2286000" cy="1357322"/>
          </a:xfrm>
          <a:prstGeom prst="rect">
            <a:avLst/>
          </a:prstGeom>
        </p:spPr>
      </p:pic>
      <p:pic>
        <p:nvPicPr>
          <p:cNvPr id="5" name="4 - Εικόνα" descr="toad.jpg"/>
          <p:cNvPicPr>
            <a:picLocks noChangeAspect="1"/>
          </p:cNvPicPr>
          <p:nvPr/>
        </p:nvPicPr>
        <p:blipFill>
          <a:blip r:embed="rId3"/>
          <a:stretch>
            <a:fillRect/>
          </a:stretch>
        </p:blipFill>
        <p:spPr>
          <a:xfrm>
            <a:off x="3000364" y="4214818"/>
            <a:ext cx="2857500" cy="1600200"/>
          </a:xfrm>
          <a:prstGeom prst="rect">
            <a:avLst/>
          </a:prstGeom>
        </p:spPr>
      </p:pic>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38238" y="985838"/>
            <a:ext cx="6867525" cy="488632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18E8B201-904D-44DA-B700-5671A037D0D5}" type="slidenum">
              <a:rPr lang="el-GR" smtClean="0"/>
              <a:pPr/>
              <a:t>60</a:t>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Θεωρία</a:t>
            </a:r>
            <a:r>
              <a:rPr lang="en-US" dirty="0"/>
              <a:t> Bandura</a:t>
            </a:r>
            <a:r>
              <a:rPr lang="el-GR" dirty="0"/>
              <a:t>:ΚΟΙΝΩΝΙΚΗ ΜΑΘΗΣΗ</a:t>
            </a:r>
          </a:p>
        </p:txBody>
      </p:sp>
      <p:sp>
        <p:nvSpPr>
          <p:cNvPr id="3" name="2 - Θέση περιεχομένου"/>
          <p:cNvSpPr>
            <a:spLocks noGrp="1"/>
          </p:cNvSpPr>
          <p:nvPr>
            <p:ph idx="1"/>
          </p:nvPr>
        </p:nvSpPr>
        <p:spPr/>
        <p:txBody>
          <a:bodyPr/>
          <a:lstStyle/>
          <a:p>
            <a:pPr lvl="0">
              <a:buNone/>
            </a:pPr>
            <a:r>
              <a:rPr lang="el-GR" sz="2800" dirty="0"/>
              <a:t> Η </a:t>
            </a:r>
            <a:r>
              <a:rPr lang="el-GR" sz="2800" u="sng" dirty="0">
                <a:solidFill>
                  <a:srgbClr val="FF0000"/>
                </a:solidFill>
              </a:rPr>
              <a:t>συμπεριφορά</a:t>
            </a:r>
            <a:r>
              <a:rPr lang="el-GR" sz="2800" dirty="0"/>
              <a:t> του ατόμου διαμορφώνεται από :</a:t>
            </a:r>
            <a:endParaRPr lang="en-US" sz="2800" dirty="0"/>
          </a:p>
          <a:p>
            <a:pPr lvl="0"/>
            <a:r>
              <a:rPr lang="el-GR" b="1" dirty="0"/>
              <a:t>Εξωτερικούς</a:t>
            </a:r>
            <a:r>
              <a:rPr lang="el-GR" dirty="0"/>
              <a:t> παράγοντες</a:t>
            </a:r>
            <a:endParaRPr lang="en-US" dirty="0"/>
          </a:p>
          <a:p>
            <a:pPr lvl="0">
              <a:buNone/>
            </a:pPr>
            <a:r>
              <a:rPr lang="en-US" dirty="0"/>
              <a:t>   </a:t>
            </a:r>
            <a:r>
              <a:rPr lang="el-GR" dirty="0"/>
              <a:t> </a:t>
            </a:r>
            <a:r>
              <a:rPr lang="el-GR" dirty="0">
                <a:solidFill>
                  <a:srgbClr val="FF0000"/>
                </a:solidFill>
              </a:rPr>
              <a:t>μίμηση</a:t>
            </a:r>
            <a:r>
              <a:rPr lang="el-GR" dirty="0"/>
              <a:t> </a:t>
            </a:r>
          </a:p>
          <a:p>
            <a:pPr lvl="0">
              <a:buNone/>
            </a:pPr>
            <a:endParaRPr lang="en-US" dirty="0"/>
          </a:p>
          <a:p>
            <a:r>
              <a:rPr lang="en-US" dirty="0"/>
              <a:t> </a:t>
            </a:r>
            <a:r>
              <a:rPr lang="el-GR" b="1" dirty="0"/>
              <a:t>Εσωτερικούς</a:t>
            </a:r>
            <a:r>
              <a:rPr lang="el-GR" dirty="0"/>
              <a:t> παράγοντες</a:t>
            </a:r>
            <a:endParaRPr lang="en-US" dirty="0"/>
          </a:p>
          <a:p>
            <a:pPr lvl="0">
              <a:buNone/>
            </a:pPr>
            <a:r>
              <a:rPr lang="el-GR" dirty="0"/>
              <a:t> </a:t>
            </a:r>
            <a:r>
              <a:rPr lang="en-US" dirty="0"/>
              <a:t>   </a:t>
            </a:r>
            <a:r>
              <a:rPr lang="el-GR" dirty="0" err="1">
                <a:solidFill>
                  <a:srgbClr val="FF0000"/>
                </a:solidFill>
              </a:rPr>
              <a:t>αυτοαξιολόγηση</a:t>
            </a:r>
            <a:endParaRPr lang="en-US" dirty="0">
              <a:solidFill>
                <a:srgbClr val="FF0000"/>
              </a:solidFill>
            </a:endParaRPr>
          </a:p>
          <a:p>
            <a:pPr lvl="0">
              <a:buNone/>
            </a:pPr>
            <a:r>
              <a:rPr lang="en-US" dirty="0"/>
              <a:t>   </a:t>
            </a:r>
            <a:r>
              <a:rPr lang="el-GR" dirty="0"/>
              <a:t> </a:t>
            </a:r>
            <a:r>
              <a:rPr lang="el-GR" dirty="0" err="1">
                <a:solidFill>
                  <a:srgbClr val="FF0000"/>
                </a:solidFill>
              </a:rPr>
              <a:t>αυτορύθμιση</a:t>
            </a:r>
            <a:r>
              <a:rPr lang="el-GR" dirty="0"/>
              <a:t> (είμαστε ικανοί να κατανοούμε πότε κάνουμε λάθη και να τα διορθώνουμε)</a:t>
            </a:r>
            <a:endParaRPr lang="en-US" dirty="0"/>
          </a:p>
          <a:p>
            <a:pPr lvl="0">
              <a:buNone/>
            </a:pPr>
            <a:endParaRPr lang="el-GR" b="1" dirty="0"/>
          </a:p>
          <a:p>
            <a:endParaRPr lang="el-GR" dirty="0"/>
          </a:p>
        </p:txBody>
      </p:sp>
      <p:sp>
        <p:nvSpPr>
          <p:cNvPr id="4" name="3 - Θέση αριθμού διαφάνειας"/>
          <p:cNvSpPr>
            <a:spLocks noGrp="1"/>
          </p:cNvSpPr>
          <p:nvPr>
            <p:ph type="sldNum" sz="quarter" idx="12"/>
          </p:nvPr>
        </p:nvSpPr>
        <p:spPr/>
        <p:txBody>
          <a:bodyPr/>
          <a:lstStyle/>
          <a:p>
            <a:fld id="{18E8B201-904D-44DA-B700-5671A037D0D5}" type="slidenum">
              <a:rPr lang="el-GR" smtClean="0"/>
              <a:pPr/>
              <a:t>61</a:t>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23E710-287F-4A7A-80A4-54F772157CF8}"/>
              </a:ext>
            </a:extLst>
          </p:cNvPr>
          <p:cNvSpPr>
            <a:spLocks noGrp="1"/>
          </p:cNvSpPr>
          <p:nvPr>
            <p:ph type="title"/>
          </p:nvPr>
        </p:nvSpPr>
        <p:spPr/>
        <p:txBody>
          <a:bodyPr/>
          <a:lstStyle/>
          <a:p>
            <a:r>
              <a:rPr lang="el-GR" dirty="0"/>
              <a:t>Κοινωνική μάθηση</a:t>
            </a:r>
            <a:endParaRPr lang="en-US" dirty="0"/>
          </a:p>
        </p:txBody>
      </p:sp>
      <p:sp>
        <p:nvSpPr>
          <p:cNvPr id="3" name="Θέση περιεχομένου 2">
            <a:extLst>
              <a:ext uri="{FF2B5EF4-FFF2-40B4-BE49-F238E27FC236}">
                <a16:creationId xmlns:a16="http://schemas.microsoft.com/office/drawing/2014/main" id="{4A9D8E0D-D24E-4B67-830B-960C920626F6}"/>
              </a:ext>
            </a:extLst>
          </p:cNvPr>
          <p:cNvSpPr>
            <a:spLocks noGrp="1"/>
          </p:cNvSpPr>
          <p:nvPr>
            <p:ph idx="1"/>
          </p:nvPr>
        </p:nvSpPr>
        <p:spPr/>
        <p:txBody>
          <a:bodyPr>
            <a:normAutofit fontScale="85000" lnSpcReduction="20000"/>
          </a:bodyPr>
          <a:lstStyle/>
          <a:p>
            <a:pPr algn="just" fontAlgn="base"/>
            <a:r>
              <a:rPr lang="el-GR" b="0" i="0" dirty="0">
                <a:effectLst/>
                <a:latin typeface="Roboto" panose="02000000000000000000" pitchFamily="2" charset="0"/>
              </a:rPr>
              <a:t>Η απόκτηση πολλών βασικών ανθρώπινων ικανοτήτων βασίζεται στη μίμηση, η πρώτη εξ αυτών είναι η γλώσσα. </a:t>
            </a:r>
          </a:p>
          <a:p>
            <a:pPr algn="just" fontAlgn="base"/>
            <a:endParaRPr lang="el-GR" b="0" i="0" dirty="0">
              <a:effectLst/>
              <a:latin typeface="Roboto" panose="02000000000000000000" pitchFamily="2" charset="0"/>
            </a:endParaRPr>
          </a:p>
          <a:p>
            <a:pPr algn="just" fontAlgn="base"/>
            <a:r>
              <a:rPr lang="el-GR" b="0" i="0" dirty="0">
                <a:effectLst/>
                <a:latin typeface="Roboto" panose="02000000000000000000" pitchFamily="2" charset="0"/>
              </a:rPr>
              <a:t> Το ανθρώπινο βρέφος έχει την ικανότητα να μιμείται απλές αρχικά συμπεριφορές.</a:t>
            </a:r>
          </a:p>
          <a:p>
            <a:pPr algn="just" fontAlgn="base"/>
            <a:endParaRPr lang="el-GR" b="0" i="0" dirty="0">
              <a:effectLst/>
              <a:latin typeface="Roboto" panose="02000000000000000000" pitchFamily="2" charset="0"/>
            </a:endParaRPr>
          </a:p>
          <a:p>
            <a:pPr algn="just" fontAlgn="base"/>
            <a:r>
              <a:rPr lang="el-GR" b="0" i="0" dirty="0">
                <a:effectLst/>
                <a:latin typeface="Roboto" panose="02000000000000000000" pitchFamily="2" charset="0"/>
              </a:rPr>
              <a:t>Οι προσπάθειες αυτές ενισχύονται από τις αντιδράσεις</a:t>
            </a:r>
            <a:r>
              <a:rPr lang="en-US" b="0" i="0" dirty="0">
                <a:effectLst/>
                <a:latin typeface="Roboto" panose="02000000000000000000" pitchFamily="2" charset="0"/>
              </a:rPr>
              <a:t> </a:t>
            </a:r>
            <a:r>
              <a:rPr lang="el-GR" b="0" i="0" dirty="0">
                <a:effectLst/>
                <a:latin typeface="Roboto" panose="02000000000000000000" pitchFamily="2" charset="0"/>
              </a:rPr>
              <a:t>του</a:t>
            </a:r>
            <a:r>
              <a:rPr lang="en-US" b="0" i="0" dirty="0">
                <a:effectLst/>
                <a:latin typeface="Roboto" panose="02000000000000000000" pitchFamily="2" charset="0"/>
              </a:rPr>
              <a:t> </a:t>
            </a:r>
            <a:r>
              <a:rPr lang="el-GR" b="0" i="0" dirty="0">
                <a:effectLst/>
                <a:latin typeface="Roboto" panose="02000000000000000000" pitchFamily="2" charset="0"/>
              </a:rPr>
              <a:t>περιβάλλοντος  (επιφωνήματα, αγκαλιές, φιλιά </a:t>
            </a:r>
            <a:r>
              <a:rPr lang="el-GR" b="0" i="0" dirty="0" err="1">
                <a:effectLst/>
                <a:latin typeface="Roboto" panose="02000000000000000000" pitchFamily="2" charset="0"/>
              </a:rPr>
              <a:t>κ.ο.κ</a:t>
            </a:r>
            <a:r>
              <a:rPr lang="el-GR" dirty="0">
                <a:latin typeface="Roboto" panose="02000000000000000000" pitchFamily="2" charset="0"/>
              </a:rPr>
              <a:t> –μια μορφή</a:t>
            </a:r>
            <a:r>
              <a:rPr lang="el-GR" b="0" i="0" dirty="0">
                <a:effectLst/>
                <a:latin typeface="Roboto" panose="02000000000000000000" pitchFamily="2" charset="0"/>
              </a:rPr>
              <a:t> επιβράβευσης)</a:t>
            </a:r>
          </a:p>
          <a:p>
            <a:pPr marL="0" indent="0">
              <a:buNone/>
            </a:pPr>
            <a:r>
              <a:rPr lang="el-GR" dirty="0">
                <a:hlinkClick r:id="rId2"/>
              </a:rPr>
              <a:t>     </a:t>
            </a:r>
            <a:r>
              <a:rPr lang="en-US" dirty="0">
                <a:hlinkClick r:id="rId2"/>
              </a:rPr>
              <a:t>https://www.youtube.com/watch?v=bivV9RT4MKk</a:t>
            </a:r>
            <a:br>
              <a:rPr lang="el-GR" dirty="0"/>
            </a:br>
            <a:endParaRPr lang="en-US" dirty="0"/>
          </a:p>
        </p:txBody>
      </p:sp>
      <p:sp>
        <p:nvSpPr>
          <p:cNvPr id="4" name="Θέση αριθμού διαφάνειας 3">
            <a:extLst>
              <a:ext uri="{FF2B5EF4-FFF2-40B4-BE49-F238E27FC236}">
                <a16:creationId xmlns:a16="http://schemas.microsoft.com/office/drawing/2014/main" id="{F8BAD9A4-E4F3-4803-9F99-B9E3EC0CBA10}"/>
              </a:ext>
            </a:extLst>
          </p:cNvPr>
          <p:cNvSpPr>
            <a:spLocks noGrp="1"/>
          </p:cNvSpPr>
          <p:nvPr>
            <p:ph type="sldNum" sz="quarter" idx="12"/>
          </p:nvPr>
        </p:nvSpPr>
        <p:spPr/>
        <p:txBody>
          <a:bodyPr/>
          <a:lstStyle/>
          <a:p>
            <a:fld id="{18E8B201-904D-44DA-B700-5671A037D0D5}" type="slidenum">
              <a:rPr lang="el-GR" smtClean="0"/>
              <a:pPr/>
              <a:t>62</a:t>
            </a:fld>
            <a:endParaRPr lang="el-GR"/>
          </a:p>
        </p:txBody>
      </p:sp>
    </p:spTree>
    <p:extLst>
      <p:ext uri="{BB962C8B-B14F-4D97-AF65-F5344CB8AC3E}">
        <p14:creationId xmlns:p14="http://schemas.microsoft.com/office/powerpoint/2010/main" val="285685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8113C-77F8-4B3E-862C-911FD3A76985}"/>
              </a:ext>
            </a:extLst>
          </p:cNvPr>
          <p:cNvSpPr>
            <a:spLocks noGrp="1"/>
          </p:cNvSpPr>
          <p:nvPr>
            <p:ph type="title"/>
          </p:nvPr>
        </p:nvSpPr>
        <p:spPr/>
        <p:txBody>
          <a:bodyPr/>
          <a:lstStyle/>
          <a:p>
            <a:r>
              <a:rPr lang="el-GR" dirty="0"/>
              <a:t>Κοινωνική μάθηση</a:t>
            </a:r>
            <a:endParaRPr lang="en-US" dirty="0"/>
          </a:p>
        </p:txBody>
      </p:sp>
      <p:sp>
        <p:nvSpPr>
          <p:cNvPr id="3" name="Θέση περιεχομένου 2">
            <a:extLst>
              <a:ext uri="{FF2B5EF4-FFF2-40B4-BE49-F238E27FC236}">
                <a16:creationId xmlns:a16="http://schemas.microsoft.com/office/drawing/2014/main" id="{EC701713-C3C5-42C0-B55B-82A7C4BE7750}"/>
              </a:ext>
            </a:extLst>
          </p:cNvPr>
          <p:cNvSpPr>
            <a:spLocks noGrp="1"/>
          </p:cNvSpPr>
          <p:nvPr>
            <p:ph idx="1"/>
          </p:nvPr>
        </p:nvSpPr>
        <p:spPr/>
        <p:txBody>
          <a:bodyPr>
            <a:normAutofit fontScale="92500" lnSpcReduction="10000"/>
          </a:bodyPr>
          <a:lstStyle/>
          <a:p>
            <a:r>
              <a:rPr lang="el-GR" dirty="0">
                <a:solidFill>
                  <a:srgbClr val="444444"/>
                </a:solidFill>
                <a:latin typeface="Ubuntu"/>
              </a:rPr>
              <a:t>Η</a:t>
            </a:r>
            <a:r>
              <a:rPr lang="el-GR" b="0" i="0" dirty="0">
                <a:solidFill>
                  <a:srgbClr val="444444"/>
                </a:solidFill>
                <a:effectLst/>
                <a:latin typeface="Ubuntu"/>
              </a:rPr>
              <a:t> θεωρία κοινωνικής μάθησης υπογραμμίζει το γεγονός πως η μάθηση μέσω της παρατήρησης που αναφέρθηκε προηγουμένως </a:t>
            </a:r>
            <a:r>
              <a:rPr lang="el-GR" b="1" i="0" dirty="0">
                <a:solidFill>
                  <a:srgbClr val="444444"/>
                </a:solidFill>
                <a:effectLst/>
                <a:latin typeface="Ubuntu"/>
              </a:rPr>
              <a:t>μπορεί να εφαρμοστεί μόνο με τη συμβολή και των γνωσιακών διαδικασιών</a:t>
            </a:r>
            <a:r>
              <a:rPr lang="el-GR" b="0" i="0" dirty="0">
                <a:solidFill>
                  <a:srgbClr val="444444"/>
                </a:solidFill>
                <a:effectLst/>
                <a:latin typeface="Ubuntu"/>
              </a:rPr>
              <a:t>. </a:t>
            </a:r>
          </a:p>
          <a:p>
            <a:r>
              <a:rPr lang="el-GR" b="0" i="0" dirty="0">
                <a:solidFill>
                  <a:srgbClr val="444444"/>
                </a:solidFill>
                <a:effectLst/>
                <a:latin typeface="Ubuntu"/>
              </a:rPr>
              <a:t>Τα άτομα δηλαδή δεν παρατηρούν απλά μια συμπεριφορά και αυτόματα τη μιμούνται, αλλά </a:t>
            </a:r>
            <a:r>
              <a:rPr lang="el-GR" b="0" i="0" dirty="0">
                <a:solidFill>
                  <a:srgbClr val="444444"/>
                </a:solidFill>
                <a:effectLst/>
                <a:highlight>
                  <a:srgbClr val="FFFF00"/>
                </a:highlight>
                <a:latin typeface="Ubuntu"/>
              </a:rPr>
              <a:t>προηγούνται κάποιες διαδικασίες σκέψης πριν τη μίμηση.</a:t>
            </a:r>
            <a:endParaRPr lang="en-US" dirty="0">
              <a:highlight>
                <a:srgbClr val="FFFF00"/>
              </a:highlight>
            </a:endParaRPr>
          </a:p>
        </p:txBody>
      </p:sp>
      <p:sp>
        <p:nvSpPr>
          <p:cNvPr id="4" name="Θέση αριθμού διαφάνειας 3">
            <a:extLst>
              <a:ext uri="{FF2B5EF4-FFF2-40B4-BE49-F238E27FC236}">
                <a16:creationId xmlns:a16="http://schemas.microsoft.com/office/drawing/2014/main" id="{F13C5DFD-F48C-4407-8D2C-77AB64984EBF}"/>
              </a:ext>
            </a:extLst>
          </p:cNvPr>
          <p:cNvSpPr>
            <a:spLocks noGrp="1"/>
          </p:cNvSpPr>
          <p:nvPr>
            <p:ph type="sldNum" sz="quarter" idx="12"/>
          </p:nvPr>
        </p:nvSpPr>
        <p:spPr/>
        <p:txBody>
          <a:bodyPr/>
          <a:lstStyle/>
          <a:p>
            <a:fld id="{18E8B201-904D-44DA-B700-5671A037D0D5}" type="slidenum">
              <a:rPr lang="el-GR" smtClean="0"/>
              <a:pPr/>
              <a:t>63</a:t>
            </a:fld>
            <a:endParaRPr lang="el-GR"/>
          </a:p>
        </p:txBody>
      </p:sp>
    </p:spTree>
    <p:extLst>
      <p:ext uri="{BB962C8B-B14F-4D97-AF65-F5344CB8AC3E}">
        <p14:creationId xmlns:p14="http://schemas.microsoft.com/office/powerpoint/2010/main" val="3799337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9F276-B538-41A3-8C60-847E16587E42}"/>
              </a:ext>
            </a:extLst>
          </p:cNvPr>
          <p:cNvSpPr>
            <a:spLocks noGrp="1"/>
          </p:cNvSpPr>
          <p:nvPr>
            <p:ph type="title"/>
          </p:nvPr>
        </p:nvSpPr>
        <p:spPr>
          <a:xfrm>
            <a:off x="251520" y="-255239"/>
            <a:ext cx="8229600" cy="1417638"/>
          </a:xfrm>
        </p:spPr>
        <p:txBody>
          <a:bodyPr>
            <a:noAutofit/>
          </a:bodyPr>
          <a:lstStyle/>
          <a:p>
            <a:r>
              <a:rPr lang="el-GR" sz="2800" dirty="0">
                <a:solidFill>
                  <a:srgbClr val="444444"/>
                </a:solidFill>
                <a:highlight>
                  <a:srgbClr val="FFFF00"/>
                </a:highlight>
                <a:latin typeface="Ubuntu"/>
              </a:rPr>
              <a:t>Δ</a:t>
            </a:r>
            <a:r>
              <a:rPr lang="el-GR" sz="2800" b="0" i="0" dirty="0">
                <a:solidFill>
                  <a:srgbClr val="444444"/>
                </a:solidFill>
                <a:effectLst/>
                <a:highlight>
                  <a:srgbClr val="FFFF00"/>
                </a:highlight>
                <a:latin typeface="Ubuntu"/>
              </a:rPr>
              <a:t>ιαδικασίες </a:t>
            </a:r>
            <a:r>
              <a:rPr lang="el-GR" sz="2800" dirty="0">
                <a:solidFill>
                  <a:srgbClr val="444444"/>
                </a:solidFill>
                <a:highlight>
                  <a:srgbClr val="FFFF00"/>
                </a:highlight>
                <a:latin typeface="Ubuntu"/>
              </a:rPr>
              <a:t>σκέψης</a:t>
            </a:r>
            <a:r>
              <a:rPr lang="el-GR" sz="2800" dirty="0">
                <a:solidFill>
                  <a:srgbClr val="444444"/>
                </a:solidFill>
                <a:latin typeface="Ubuntu"/>
              </a:rPr>
              <a:t>: </a:t>
            </a:r>
            <a:r>
              <a:rPr lang="el-GR" sz="2800" b="0" i="0" dirty="0">
                <a:solidFill>
                  <a:srgbClr val="444444"/>
                </a:solidFill>
                <a:effectLst/>
                <a:latin typeface="Ubuntu"/>
              </a:rPr>
              <a:t>διαμεσολαβητικές γνωσιακές διαδικασίες</a:t>
            </a:r>
            <a:endParaRPr lang="en-US" sz="2800" dirty="0"/>
          </a:p>
        </p:txBody>
      </p:sp>
      <p:sp>
        <p:nvSpPr>
          <p:cNvPr id="3" name="Θέση περιεχομένου 2">
            <a:extLst>
              <a:ext uri="{FF2B5EF4-FFF2-40B4-BE49-F238E27FC236}">
                <a16:creationId xmlns:a16="http://schemas.microsoft.com/office/drawing/2014/main" id="{30741024-BCDC-4F50-915F-65E861DD1749}"/>
              </a:ext>
            </a:extLst>
          </p:cNvPr>
          <p:cNvSpPr>
            <a:spLocks noGrp="1"/>
          </p:cNvSpPr>
          <p:nvPr>
            <p:ph idx="1"/>
          </p:nvPr>
        </p:nvSpPr>
        <p:spPr>
          <a:xfrm>
            <a:off x="457200" y="1417638"/>
            <a:ext cx="8229600" cy="4708525"/>
          </a:xfrm>
        </p:spPr>
        <p:txBody>
          <a:bodyPr>
            <a:normAutofit fontScale="47500" lnSpcReduction="20000"/>
          </a:bodyPr>
          <a:lstStyle/>
          <a:p>
            <a:pPr algn="l">
              <a:buFont typeface="Arial" panose="020B0604020202020204" pitchFamily="34" charset="0"/>
              <a:buChar char="•"/>
            </a:pPr>
            <a:r>
              <a:rPr lang="el-GR" sz="3800" b="1" i="0" dirty="0">
                <a:solidFill>
                  <a:srgbClr val="444444"/>
                </a:solidFill>
                <a:effectLst/>
                <a:latin typeface="Ubuntu"/>
              </a:rPr>
              <a:t>Προσοχή</a:t>
            </a:r>
            <a:r>
              <a:rPr lang="el-GR" sz="3800" b="0" i="0" dirty="0">
                <a:solidFill>
                  <a:srgbClr val="444444"/>
                </a:solidFill>
                <a:effectLst/>
                <a:latin typeface="Ubuntu"/>
              </a:rPr>
              <a:t>: Προκειμένου ένα άτομο να μιμηθεί μια συμπεριφορά πρέπει να της δώσει την απαραίτητη σημασία. Με άλλα λόγια το άτομο πρέπει να προσέξει μια συμπεριφορά και τα αποτελέσματά της και να σχηματίσει μια εσωτερική αναπαράσταση αυτής της συμπεριφοράς. Έτσι </a:t>
            </a:r>
            <a:r>
              <a:rPr lang="el-GR" sz="3800" b="0" i="0" dirty="0">
                <a:solidFill>
                  <a:srgbClr val="444444"/>
                </a:solidFill>
                <a:effectLst/>
                <a:highlight>
                  <a:srgbClr val="FFFF00"/>
                </a:highlight>
                <a:latin typeface="Ubuntu"/>
              </a:rPr>
              <a:t>η προσοχή είναι πολύ σημαντικό στοιχείο για το αν η συμπεριφορά θα γίνει αντικείμενο μίμησης </a:t>
            </a:r>
            <a:r>
              <a:rPr lang="el-GR" sz="3800" b="0" i="0" dirty="0">
                <a:solidFill>
                  <a:srgbClr val="444444"/>
                </a:solidFill>
                <a:effectLst/>
                <a:latin typeface="Ubuntu"/>
              </a:rPr>
              <a:t>ή όχι.</a:t>
            </a:r>
          </a:p>
          <a:p>
            <a:pPr algn="l">
              <a:buFont typeface="Arial" panose="020B0604020202020204" pitchFamily="34" charset="0"/>
              <a:buChar char="•"/>
            </a:pPr>
            <a:r>
              <a:rPr lang="el-GR" sz="3800" b="1" i="0" dirty="0">
                <a:solidFill>
                  <a:srgbClr val="444444"/>
                </a:solidFill>
                <a:effectLst/>
                <a:latin typeface="Ubuntu"/>
              </a:rPr>
              <a:t>Μνήμη</a:t>
            </a:r>
            <a:r>
              <a:rPr lang="el-GR" sz="3800" b="0" i="0" dirty="0">
                <a:solidFill>
                  <a:srgbClr val="444444"/>
                </a:solidFill>
                <a:effectLst/>
                <a:latin typeface="Ubuntu"/>
              </a:rPr>
              <a:t>: Ακόμα και αν μια συμπεριφορά παρατηρηθεί, είναι απαραίτητο να </a:t>
            </a:r>
            <a:r>
              <a:rPr lang="el-GR" sz="3800" b="0" i="0" dirty="0">
                <a:solidFill>
                  <a:srgbClr val="444444"/>
                </a:solidFill>
                <a:effectLst/>
                <a:highlight>
                  <a:srgbClr val="FFFF00"/>
                </a:highlight>
                <a:latin typeface="Ubuntu"/>
              </a:rPr>
              <a:t>απομνημονευτεί ώστε να μπορεί να εκτελεστεί στο μέλλον</a:t>
            </a:r>
            <a:r>
              <a:rPr lang="el-GR" sz="3800" b="0" i="0" dirty="0">
                <a:solidFill>
                  <a:srgbClr val="444444"/>
                </a:solidFill>
                <a:effectLst/>
                <a:latin typeface="Ubuntu"/>
              </a:rPr>
              <a:t>. Οι διαδικασίες που συντελούν στην απομνημόνευση είναι οπτικές και λεκτικές και σχετίζονται με τα χαρακτηριστικά και τις γνωσιακές ικανότητες του παρατηρητή.</a:t>
            </a:r>
          </a:p>
          <a:p>
            <a:pPr algn="l">
              <a:buFont typeface="Arial" panose="020B0604020202020204" pitchFamily="34" charset="0"/>
              <a:buChar char="•"/>
            </a:pPr>
            <a:r>
              <a:rPr lang="el-GR" sz="3800" b="1" i="0" dirty="0">
                <a:solidFill>
                  <a:srgbClr val="444444"/>
                </a:solidFill>
                <a:effectLst/>
                <a:latin typeface="Ubuntu"/>
              </a:rPr>
              <a:t>Αναπαραγωγή</a:t>
            </a:r>
            <a:r>
              <a:rPr lang="el-GR" sz="3800" b="0" i="0" dirty="0">
                <a:solidFill>
                  <a:srgbClr val="444444"/>
                </a:solidFill>
                <a:effectLst/>
                <a:latin typeface="Ubuntu"/>
              </a:rPr>
              <a:t>: Πρόκειται για </a:t>
            </a:r>
            <a:r>
              <a:rPr lang="el-GR" sz="3800" b="0" i="0" dirty="0">
                <a:solidFill>
                  <a:srgbClr val="444444"/>
                </a:solidFill>
                <a:effectLst/>
                <a:highlight>
                  <a:srgbClr val="FFFF00"/>
                </a:highlight>
                <a:latin typeface="Ubuntu"/>
              </a:rPr>
              <a:t>την ικανότητα να εφαρμοστεί η συμπεριφορά </a:t>
            </a:r>
            <a:r>
              <a:rPr lang="el-GR" sz="3800" b="0" i="0" dirty="0">
                <a:solidFill>
                  <a:srgbClr val="444444"/>
                </a:solidFill>
                <a:effectLst/>
                <a:latin typeface="Ubuntu"/>
              </a:rPr>
              <a:t>που επέδειξε το πρότυπο, λαμβάνοντας ωστόσο υπόψιν και περιορισμούς του κάθε ατόμου-μιμητή όπως </a:t>
            </a:r>
            <a:r>
              <a:rPr lang="el-GR" sz="3800" b="1" i="0" dirty="0">
                <a:solidFill>
                  <a:srgbClr val="444444"/>
                </a:solidFill>
                <a:effectLst/>
                <a:latin typeface="Ubuntu"/>
              </a:rPr>
              <a:t>για παράδειγμα τη φυσική του ικανότητα.</a:t>
            </a:r>
          </a:p>
          <a:p>
            <a:pPr algn="l">
              <a:buFont typeface="Arial" panose="020B0604020202020204" pitchFamily="34" charset="0"/>
              <a:buChar char="•"/>
            </a:pPr>
            <a:r>
              <a:rPr lang="el-GR" sz="3800" b="1" i="0" dirty="0">
                <a:solidFill>
                  <a:srgbClr val="444444"/>
                </a:solidFill>
                <a:effectLst/>
                <a:latin typeface="Ubuntu"/>
              </a:rPr>
              <a:t>Κίνητρο</a:t>
            </a:r>
            <a:r>
              <a:rPr lang="el-GR" sz="3800" b="0" i="0" dirty="0">
                <a:solidFill>
                  <a:srgbClr val="444444"/>
                </a:solidFill>
                <a:effectLst/>
                <a:latin typeface="Ubuntu"/>
              </a:rPr>
              <a:t>: Ιδιαίτερα σημαντική είναι και η θέληση προκειμένου να εκτελεστεί μία συμπεριφορά</a:t>
            </a:r>
            <a:r>
              <a:rPr lang="el-GR" sz="3800" b="0" i="0" dirty="0">
                <a:solidFill>
                  <a:srgbClr val="444444"/>
                </a:solidFill>
                <a:effectLst/>
                <a:highlight>
                  <a:srgbClr val="FFFF00"/>
                </a:highlight>
                <a:latin typeface="Ubuntu"/>
              </a:rPr>
              <a:t>. Η ανταμοιβή ή η τιμωρία που συνοδεύουν μια συμπεριφορά θα υπολογιστούν από τον παρατηρητή</a:t>
            </a:r>
            <a:r>
              <a:rPr lang="el-GR" sz="3800" b="0" i="0" dirty="0">
                <a:solidFill>
                  <a:srgbClr val="444444"/>
                </a:solidFill>
                <a:effectLst/>
                <a:latin typeface="Ubuntu"/>
              </a:rPr>
              <a:t>. Έτσι αν τα οφέλη είναι περισσότερα από τις αρνητικές συνέπειες, τότε η συμπεριφορά είναι πιο πιθανό να μιμηθεί από τον παρατηρητή.</a:t>
            </a:r>
          </a:p>
          <a:p>
            <a:endParaRPr lang="en-US" dirty="0"/>
          </a:p>
        </p:txBody>
      </p:sp>
      <p:sp>
        <p:nvSpPr>
          <p:cNvPr id="4" name="Θέση αριθμού διαφάνειας 3">
            <a:extLst>
              <a:ext uri="{FF2B5EF4-FFF2-40B4-BE49-F238E27FC236}">
                <a16:creationId xmlns:a16="http://schemas.microsoft.com/office/drawing/2014/main" id="{CDF3CC5F-9F56-4081-A287-89EE37289B00}"/>
              </a:ext>
            </a:extLst>
          </p:cNvPr>
          <p:cNvSpPr>
            <a:spLocks noGrp="1"/>
          </p:cNvSpPr>
          <p:nvPr>
            <p:ph type="sldNum" sz="quarter" idx="12"/>
          </p:nvPr>
        </p:nvSpPr>
        <p:spPr/>
        <p:txBody>
          <a:bodyPr/>
          <a:lstStyle/>
          <a:p>
            <a:fld id="{18E8B201-904D-44DA-B700-5671A037D0D5}" type="slidenum">
              <a:rPr lang="el-GR" smtClean="0"/>
              <a:pPr/>
              <a:t>64</a:t>
            </a:fld>
            <a:endParaRPr lang="el-GR"/>
          </a:p>
        </p:txBody>
      </p:sp>
    </p:spTree>
    <p:extLst>
      <p:ext uri="{BB962C8B-B14F-4D97-AF65-F5344CB8AC3E}">
        <p14:creationId xmlns:p14="http://schemas.microsoft.com/office/powerpoint/2010/main" val="59278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48B564-33B9-46B2-A761-A35AF44CB677}"/>
              </a:ext>
            </a:extLst>
          </p:cNvPr>
          <p:cNvSpPr>
            <a:spLocks noGrp="1"/>
          </p:cNvSpPr>
          <p:nvPr>
            <p:ph type="title"/>
          </p:nvPr>
        </p:nvSpPr>
        <p:spPr/>
        <p:txBody>
          <a:bodyPr>
            <a:normAutofit fontScale="90000"/>
          </a:bodyPr>
          <a:lstStyle/>
          <a:p>
            <a:r>
              <a:rPr lang="el-GR" dirty="0"/>
              <a:t>Κοινωνική μάθηση και αλλαγή συμπεριφοράς</a:t>
            </a:r>
            <a:endParaRPr lang="en-US" dirty="0"/>
          </a:p>
        </p:txBody>
      </p:sp>
      <p:sp>
        <p:nvSpPr>
          <p:cNvPr id="3" name="Θέση περιεχομένου 2">
            <a:extLst>
              <a:ext uri="{FF2B5EF4-FFF2-40B4-BE49-F238E27FC236}">
                <a16:creationId xmlns:a16="http://schemas.microsoft.com/office/drawing/2014/main" id="{70FB3C35-AF1F-4282-AE42-D0F2A0B7261F}"/>
              </a:ext>
            </a:extLst>
          </p:cNvPr>
          <p:cNvSpPr>
            <a:spLocks noGrp="1"/>
          </p:cNvSpPr>
          <p:nvPr>
            <p:ph idx="1"/>
          </p:nvPr>
        </p:nvSpPr>
        <p:spPr/>
        <p:txBody>
          <a:bodyPr>
            <a:normAutofit fontScale="77500" lnSpcReduction="20000"/>
          </a:bodyPr>
          <a:lstStyle/>
          <a:p>
            <a:pPr algn="just"/>
            <a:r>
              <a:rPr lang="el-GR" b="0" i="0" dirty="0">
                <a:solidFill>
                  <a:srgbClr val="444444"/>
                </a:solidFill>
                <a:effectLst/>
                <a:latin typeface="Ubuntu"/>
              </a:rPr>
              <a:t>Τέλος, αξίζει να αναφερθεί και η σημασία που προσδίδει η θεωρία κοινωνικής μάθησης στο γεγονός πως </a:t>
            </a:r>
            <a:r>
              <a:rPr lang="el-GR" b="0" i="1" dirty="0">
                <a:solidFill>
                  <a:srgbClr val="C00000"/>
                </a:solidFill>
                <a:effectLst/>
                <a:latin typeface="Ubuntu"/>
              </a:rPr>
              <a:t>μάθηση δεν συνεπάγεται και αλλαγή της συμπεριφοράς</a:t>
            </a:r>
            <a:r>
              <a:rPr lang="el-GR" b="0" i="0" dirty="0">
                <a:solidFill>
                  <a:srgbClr val="C00000"/>
                </a:solidFill>
                <a:effectLst/>
                <a:latin typeface="Ubuntu"/>
              </a:rPr>
              <a:t>.</a:t>
            </a:r>
          </a:p>
          <a:p>
            <a:pPr algn="just"/>
            <a:r>
              <a:rPr lang="el-GR" b="0" i="0" dirty="0">
                <a:solidFill>
                  <a:srgbClr val="444444"/>
                </a:solidFill>
                <a:effectLst/>
                <a:latin typeface="Ubuntu"/>
              </a:rPr>
              <a:t> Τα άτομα μπορούν να μαθαίνουν καινούρια πράγματα, ακόμα και αν η μάθηση αυτή δεν φαίνεται άμεσα στη συμπεριφορά τους.</a:t>
            </a:r>
          </a:p>
          <a:p>
            <a:pPr algn="just"/>
            <a:r>
              <a:rPr lang="el-GR" b="0" i="0" dirty="0">
                <a:solidFill>
                  <a:srgbClr val="444444"/>
                </a:solidFill>
                <a:effectLst/>
                <a:latin typeface="Ubuntu"/>
              </a:rPr>
              <a:t>Αντίθετα με το συμπεριφορισμό λοιπόν ο οποίος υποστήριζε πως η μάθηση οδηγεί σε μία μόνιμη αλλαγή </a:t>
            </a:r>
            <a:r>
              <a:rPr lang="el-GR" dirty="0">
                <a:latin typeface="Ubuntu"/>
              </a:rPr>
              <a:t>συμπεριφοράς</a:t>
            </a:r>
            <a:r>
              <a:rPr lang="el-GR" b="0" i="0" dirty="0">
                <a:solidFill>
                  <a:srgbClr val="444444"/>
                </a:solidFill>
                <a:effectLst/>
                <a:latin typeface="Ubuntu"/>
              </a:rPr>
              <a:t>, η παρατήρηση μέσω μάθησης απέδειξε πως τα άτομα </a:t>
            </a:r>
            <a:r>
              <a:rPr lang="el-GR" b="0" i="0" dirty="0">
                <a:solidFill>
                  <a:srgbClr val="C00000"/>
                </a:solidFill>
                <a:effectLst/>
                <a:latin typeface="Ubuntu"/>
              </a:rPr>
              <a:t>μπορούν να αποκτήσουν καινούριες γνώσεις χωρίς να επιδεικνύουν καινούριες συμπεριφορές.</a:t>
            </a:r>
          </a:p>
          <a:p>
            <a:endParaRPr lang="en-US" dirty="0"/>
          </a:p>
        </p:txBody>
      </p:sp>
      <p:sp>
        <p:nvSpPr>
          <p:cNvPr id="4" name="Θέση αριθμού διαφάνειας 3">
            <a:extLst>
              <a:ext uri="{FF2B5EF4-FFF2-40B4-BE49-F238E27FC236}">
                <a16:creationId xmlns:a16="http://schemas.microsoft.com/office/drawing/2014/main" id="{652AC5F0-03E3-4688-9436-539A3A06122B}"/>
              </a:ext>
            </a:extLst>
          </p:cNvPr>
          <p:cNvSpPr>
            <a:spLocks noGrp="1"/>
          </p:cNvSpPr>
          <p:nvPr>
            <p:ph type="sldNum" sz="quarter" idx="12"/>
          </p:nvPr>
        </p:nvSpPr>
        <p:spPr/>
        <p:txBody>
          <a:bodyPr/>
          <a:lstStyle/>
          <a:p>
            <a:fld id="{18E8B201-904D-44DA-B700-5671A037D0D5}" type="slidenum">
              <a:rPr lang="el-GR" smtClean="0"/>
              <a:pPr/>
              <a:t>65</a:t>
            </a:fld>
            <a:endParaRPr lang="el-GR"/>
          </a:p>
        </p:txBody>
      </p:sp>
    </p:spTree>
    <p:extLst>
      <p:ext uri="{BB962C8B-B14F-4D97-AF65-F5344CB8AC3E}">
        <p14:creationId xmlns:p14="http://schemas.microsoft.com/office/powerpoint/2010/main" val="1038978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F33373-3F05-45A3-98AD-145A2C77B0B6}"/>
              </a:ext>
            </a:extLst>
          </p:cNvPr>
          <p:cNvSpPr>
            <a:spLocks noGrp="1"/>
          </p:cNvSpPr>
          <p:nvPr>
            <p:ph type="title"/>
          </p:nvPr>
        </p:nvSpPr>
        <p:spPr/>
        <p:txBody>
          <a:bodyPr>
            <a:normAutofit fontScale="90000"/>
          </a:bodyPr>
          <a:lstStyle/>
          <a:p>
            <a:r>
              <a:rPr lang="el-GR" dirty="0"/>
              <a:t>Είδη ενίσχυσης στην κοινωνική μάθηση</a:t>
            </a:r>
            <a:endParaRPr lang="en-US" dirty="0"/>
          </a:p>
        </p:txBody>
      </p:sp>
      <p:sp>
        <p:nvSpPr>
          <p:cNvPr id="3" name="Θέση περιεχομένου 2">
            <a:extLst>
              <a:ext uri="{FF2B5EF4-FFF2-40B4-BE49-F238E27FC236}">
                <a16:creationId xmlns:a16="http://schemas.microsoft.com/office/drawing/2014/main" id="{EE2ECDAE-9EEC-44C7-B2AC-2A185BDBD2E1}"/>
              </a:ext>
            </a:extLst>
          </p:cNvPr>
          <p:cNvSpPr>
            <a:spLocks noGrp="1"/>
          </p:cNvSpPr>
          <p:nvPr>
            <p:ph idx="1"/>
          </p:nvPr>
        </p:nvSpPr>
        <p:spPr/>
        <p:txBody>
          <a:bodyPr>
            <a:normAutofit fontScale="62500" lnSpcReduction="20000"/>
          </a:bodyPr>
          <a:lstStyle/>
          <a:p>
            <a:pPr algn="l"/>
            <a:r>
              <a:rPr lang="el-GR" b="0" i="0" dirty="0">
                <a:solidFill>
                  <a:srgbClr val="4F5254"/>
                </a:solidFill>
                <a:effectLst/>
                <a:latin typeface="Roboto" panose="02000000000000000000" pitchFamily="2" charset="0"/>
              </a:rPr>
              <a:t>Η παρακολούθηση των ενεργειών κάποιου άλλου δεν είναι πάντα όπως είδαμε αρκετή για να οδηγήσει στη μάθηση. </a:t>
            </a:r>
            <a:r>
              <a:rPr lang="el-GR" b="1" i="0" dirty="0">
                <a:solidFill>
                  <a:srgbClr val="4F5254"/>
                </a:solidFill>
                <a:effectLst/>
                <a:highlight>
                  <a:srgbClr val="FFFF00"/>
                </a:highlight>
                <a:latin typeface="Roboto" panose="02000000000000000000" pitchFamily="2" charset="0"/>
              </a:rPr>
              <a:t>Η διανοητική κατάσταση </a:t>
            </a:r>
            <a:r>
              <a:rPr lang="el-GR" b="0" i="0" dirty="0">
                <a:solidFill>
                  <a:srgbClr val="4F5254"/>
                </a:solidFill>
                <a:effectLst/>
                <a:highlight>
                  <a:srgbClr val="FFFF00"/>
                </a:highlight>
                <a:latin typeface="Roboto" panose="02000000000000000000" pitchFamily="2" charset="0"/>
              </a:rPr>
              <a:t>των παιδιών και τα κίνητρα διαδραματίζουν σημαντικό ρόλο στην μάθηση μιας συμπεριφοράς</a:t>
            </a:r>
          </a:p>
          <a:p>
            <a:pPr algn="l"/>
            <a:endParaRPr lang="el-GR" i="0" dirty="0">
              <a:solidFill>
                <a:srgbClr val="4F5254"/>
              </a:solidFill>
              <a:effectLst/>
              <a:latin typeface="Roboto" panose="02000000000000000000" pitchFamily="2" charset="0"/>
            </a:endParaRPr>
          </a:p>
          <a:p>
            <a:pPr algn="l"/>
            <a:r>
              <a:rPr lang="el-GR" b="0" i="0" dirty="0">
                <a:solidFill>
                  <a:srgbClr val="4F5254"/>
                </a:solidFill>
                <a:effectLst/>
                <a:latin typeface="Roboto" panose="02000000000000000000" pitchFamily="2" charset="0"/>
              </a:rPr>
              <a:t>Ενώ οι θεωρίες συμπεριφοράς της μάθησης έδειξαν ότι ήταν η εξωτερική ενίσχυση που δημιούργησε την  μάθηση, ο </a:t>
            </a:r>
            <a:r>
              <a:rPr lang="el-GR" b="0" i="0" dirty="0" err="1">
                <a:solidFill>
                  <a:srgbClr val="4F5254"/>
                </a:solidFill>
                <a:effectLst/>
                <a:latin typeface="Roboto" panose="02000000000000000000" pitchFamily="2" charset="0"/>
              </a:rPr>
              <a:t>Bandura</a:t>
            </a:r>
            <a:r>
              <a:rPr lang="el-GR" b="0" i="0" dirty="0">
                <a:solidFill>
                  <a:srgbClr val="4F5254"/>
                </a:solidFill>
                <a:effectLst/>
                <a:latin typeface="Roboto" panose="02000000000000000000" pitchFamily="2" charset="0"/>
              </a:rPr>
              <a:t> συνειδητοποίησε ότι η ενίσχυση δεν προέρχεται πάντα από εξωτερικές πηγές.</a:t>
            </a:r>
          </a:p>
          <a:p>
            <a:pPr algn="l"/>
            <a:endParaRPr lang="el-GR" b="0" i="0" dirty="0">
              <a:solidFill>
                <a:srgbClr val="4F5254"/>
              </a:solidFill>
              <a:effectLst/>
              <a:latin typeface="Roboto" panose="02000000000000000000" pitchFamily="2" charset="0"/>
            </a:endParaRPr>
          </a:p>
          <a:p>
            <a:pPr algn="l"/>
            <a:r>
              <a:rPr lang="el-GR" b="0" i="0" dirty="0">
                <a:solidFill>
                  <a:srgbClr val="4F5254"/>
                </a:solidFill>
                <a:effectLst/>
                <a:latin typeface="Roboto" panose="02000000000000000000" pitchFamily="2" charset="0"/>
              </a:rPr>
              <a:t>Ο </a:t>
            </a:r>
            <a:r>
              <a:rPr lang="el-GR" b="0" i="0" dirty="0" err="1">
                <a:solidFill>
                  <a:srgbClr val="4F5254"/>
                </a:solidFill>
                <a:effectLst/>
                <a:latin typeface="Roboto" panose="02000000000000000000" pitchFamily="2" charset="0"/>
              </a:rPr>
              <a:t>Bandura</a:t>
            </a:r>
            <a:r>
              <a:rPr lang="el-GR" b="0" i="0" dirty="0">
                <a:solidFill>
                  <a:srgbClr val="4F5254"/>
                </a:solidFill>
                <a:effectLst/>
                <a:latin typeface="Roboto" panose="02000000000000000000" pitchFamily="2" charset="0"/>
              </a:rPr>
              <a:t> σημείωσε ότι η </a:t>
            </a:r>
            <a:r>
              <a:rPr lang="el-GR" b="1" i="0" dirty="0">
                <a:effectLst/>
                <a:highlight>
                  <a:srgbClr val="FFFF00"/>
                </a:highlight>
                <a:latin typeface="Roboto" panose="02000000000000000000" pitchFamily="2" charset="0"/>
              </a:rPr>
              <a:t>εξωτερική </a:t>
            </a:r>
            <a:r>
              <a:rPr lang="el-GR" b="1" dirty="0">
                <a:highlight>
                  <a:srgbClr val="FFFF00"/>
                </a:highlight>
                <a:latin typeface="Roboto" panose="02000000000000000000" pitchFamily="2" charset="0"/>
              </a:rPr>
              <a:t>ενίσχυση </a:t>
            </a:r>
            <a:r>
              <a:rPr lang="el-GR" b="1" i="0" u="none" strike="noStrike" dirty="0">
                <a:effectLst/>
                <a:latin typeface="Roboto" panose="02000000000000000000" pitchFamily="2" charset="0"/>
              </a:rPr>
              <a:t>του</a:t>
            </a:r>
            <a:r>
              <a:rPr lang="el-GR" b="1" i="0" dirty="0">
                <a:effectLst/>
                <a:latin typeface="Roboto" panose="02000000000000000000" pitchFamily="2" charset="0"/>
              </a:rPr>
              <a:t> περιβάλλοντος</a:t>
            </a:r>
            <a:r>
              <a:rPr lang="en-US" b="1" i="0" dirty="0">
                <a:effectLst/>
                <a:latin typeface="Roboto" panose="02000000000000000000" pitchFamily="2" charset="0"/>
              </a:rPr>
              <a:t>(</a:t>
            </a:r>
            <a:r>
              <a:rPr lang="el-GR" b="1" i="0" dirty="0">
                <a:effectLst/>
                <a:latin typeface="Roboto" panose="02000000000000000000" pitchFamily="2" charset="0"/>
              </a:rPr>
              <a:t>επιβράβευση της παρατηρούμενης συμπεριφοράς) </a:t>
            </a:r>
            <a:r>
              <a:rPr lang="el-GR" b="0" i="0" dirty="0">
                <a:solidFill>
                  <a:srgbClr val="4F5254"/>
                </a:solidFill>
                <a:effectLst/>
                <a:latin typeface="Roboto" panose="02000000000000000000" pitchFamily="2" charset="0"/>
              </a:rPr>
              <a:t>δεν ήταν ο μόνος παράγοντας που </a:t>
            </a:r>
            <a:r>
              <a:rPr lang="el-GR" b="0" i="0" dirty="0" err="1">
                <a:solidFill>
                  <a:srgbClr val="4F5254"/>
                </a:solidFill>
                <a:effectLst/>
                <a:latin typeface="Roboto" panose="02000000000000000000" pitchFamily="2" charset="0"/>
              </a:rPr>
              <a:t>επηρεαζει</a:t>
            </a:r>
            <a:r>
              <a:rPr lang="en-US" b="0" i="0" dirty="0">
                <a:solidFill>
                  <a:srgbClr val="4F5254"/>
                </a:solidFill>
                <a:effectLst/>
                <a:latin typeface="Roboto" panose="02000000000000000000" pitchFamily="2" charset="0"/>
              </a:rPr>
              <a:t> </a:t>
            </a:r>
            <a:r>
              <a:rPr lang="el-GR" b="0" i="0" dirty="0">
                <a:solidFill>
                  <a:srgbClr val="4F5254"/>
                </a:solidFill>
                <a:effectLst/>
                <a:latin typeface="Roboto" panose="02000000000000000000" pitchFamily="2" charset="0"/>
              </a:rPr>
              <a:t>τη μάθηση και τη συμπεριφορά. Περιέγραψε την </a:t>
            </a:r>
            <a:r>
              <a:rPr lang="el-GR" b="1" i="0" u="none" strike="noStrike" dirty="0">
                <a:effectLst/>
                <a:highlight>
                  <a:srgbClr val="FFFF00"/>
                </a:highlight>
                <a:latin typeface="Roboto" panose="02000000000000000000" pitchFamily="2" charset="0"/>
              </a:rPr>
              <a:t>εγγενή ενίσχυση </a:t>
            </a:r>
            <a:r>
              <a:rPr lang="el-GR" b="0" i="0" dirty="0">
                <a:solidFill>
                  <a:srgbClr val="4F5254"/>
                </a:solidFill>
                <a:effectLst/>
                <a:latin typeface="Roboto" panose="02000000000000000000" pitchFamily="2" charset="0"/>
              </a:rPr>
              <a:t>ως μορφή εσωτερικής ανταμοιβής, όπως η υπερηφάνεια, η ικανοποίηση και η αίσθηση ολοκλήρωσης.</a:t>
            </a:r>
          </a:p>
          <a:p>
            <a:endParaRPr lang="en-US" dirty="0"/>
          </a:p>
        </p:txBody>
      </p:sp>
      <p:sp>
        <p:nvSpPr>
          <p:cNvPr id="4" name="Θέση αριθμού διαφάνειας 3">
            <a:extLst>
              <a:ext uri="{FF2B5EF4-FFF2-40B4-BE49-F238E27FC236}">
                <a16:creationId xmlns:a16="http://schemas.microsoft.com/office/drawing/2014/main" id="{6CBF49BC-616D-4A6A-B0A4-3A5AFCF8B4E9}"/>
              </a:ext>
            </a:extLst>
          </p:cNvPr>
          <p:cNvSpPr>
            <a:spLocks noGrp="1"/>
          </p:cNvSpPr>
          <p:nvPr>
            <p:ph type="sldNum" sz="quarter" idx="12"/>
          </p:nvPr>
        </p:nvSpPr>
        <p:spPr/>
        <p:txBody>
          <a:bodyPr/>
          <a:lstStyle/>
          <a:p>
            <a:fld id="{18E8B201-904D-44DA-B700-5671A037D0D5}" type="slidenum">
              <a:rPr lang="el-GR" smtClean="0"/>
              <a:pPr/>
              <a:t>66</a:t>
            </a:fld>
            <a:endParaRPr lang="el-GR"/>
          </a:p>
        </p:txBody>
      </p:sp>
    </p:spTree>
    <p:extLst>
      <p:ext uri="{BB962C8B-B14F-4D97-AF65-F5344CB8AC3E}">
        <p14:creationId xmlns:p14="http://schemas.microsoft.com/office/powerpoint/2010/main" val="2100687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4122FA-955C-4627-88AE-93288306B507}"/>
              </a:ext>
            </a:extLst>
          </p:cNvPr>
          <p:cNvSpPr>
            <a:spLocks noGrp="1"/>
          </p:cNvSpPr>
          <p:nvPr>
            <p:ph type="title"/>
          </p:nvPr>
        </p:nvSpPr>
        <p:spPr/>
        <p:txBody>
          <a:bodyPr/>
          <a:lstStyle/>
          <a:p>
            <a:r>
              <a:rPr lang="el-GR" dirty="0"/>
              <a:t>Εφαρμογές στην εκπαίδευση(1/4)</a:t>
            </a:r>
            <a:endParaRPr lang="en-US" dirty="0"/>
          </a:p>
        </p:txBody>
      </p:sp>
      <p:sp>
        <p:nvSpPr>
          <p:cNvPr id="4" name="Θέση αριθμού διαφάνειας 3">
            <a:extLst>
              <a:ext uri="{FF2B5EF4-FFF2-40B4-BE49-F238E27FC236}">
                <a16:creationId xmlns:a16="http://schemas.microsoft.com/office/drawing/2014/main" id="{92B86D68-109B-4F5C-AF57-76C78A4ECB4C}"/>
              </a:ext>
            </a:extLst>
          </p:cNvPr>
          <p:cNvSpPr>
            <a:spLocks noGrp="1"/>
          </p:cNvSpPr>
          <p:nvPr>
            <p:ph type="sldNum" sz="quarter" idx="12"/>
          </p:nvPr>
        </p:nvSpPr>
        <p:spPr/>
        <p:txBody>
          <a:bodyPr/>
          <a:lstStyle/>
          <a:p>
            <a:fld id="{18E8B201-904D-44DA-B700-5671A037D0D5}" type="slidenum">
              <a:rPr lang="el-GR" smtClean="0"/>
              <a:pPr/>
              <a:t>67</a:t>
            </a:fld>
            <a:endParaRPr lang="el-GR"/>
          </a:p>
        </p:txBody>
      </p:sp>
      <p:pic>
        <p:nvPicPr>
          <p:cNvPr id="8" name="Θέση περιεχομένου 7" descr="Εικόνα που περιέχει πίνακας&#10;&#10;Περιγραφή που δημιουργήθηκε αυτόματα">
            <a:extLst>
              <a:ext uri="{FF2B5EF4-FFF2-40B4-BE49-F238E27FC236}">
                <a16:creationId xmlns:a16="http://schemas.microsoft.com/office/drawing/2014/main" id="{61A8A162-7F98-402B-9098-84BC8EC207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2431"/>
            <a:ext cx="8229600" cy="4381500"/>
          </a:xfrm>
        </p:spPr>
      </p:pic>
    </p:spTree>
    <p:extLst>
      <p:ext uri="{BB962C8B-B14F-4D97-AF65-F5344CB8AC3E}">
        <p14:creationId xmlns:p14="http://schemas.microsoft.com/office/powerpoint/2010/main" val="3742943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37276-1BF7-4AA3-9558-6A6A9FA25468}"/>
              </a:ext>
            </a:extLst>
          </p:cNvPr>
          <p:cNvSpPr>
            <a:spLocks noGrp="1"/>
          </p:cNvSpPr>
          <p:nvPr>
            <p:ph type="title"/>
          </p:nvPr>
        </p:nvSpPr>
        <p:spPr/>
        <p:txBody>
          <a:bodyPr/>
          <a:lstStyle/>
          <a:p>
            <a:r>
              <a:rPr lang="el-GR" dirty="0"/>
              <a:t>Εφαρμογές στην εκπαίδευση(2/4)</a:t>
            </a:r>
            <a:endParaRPr lang="en-US"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D6E79556-CE76-482D-91A4-52226BAFA7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1487"/>
            <a:ext cx="8229600" cy="4083389"/>
          </a:xfrm>
        </p:spPr>
      </p:pic>
      <p:sp>
        <p:nvSpPr>
          <p:cNvPr id="4" name="Θέση αριθμού διαφάνειας 3">
            <a:extLst>
              <a:ext uri="{FF2B5EF4-FFF2-40B4-BE49-F238E27FC236}">
                <a16:creationId xmlns:a16="http://schemas.microsoft.com/office/drawing/2014/main" id="{83B2DE7B-1FA0-406F-AD49-E05B53240661}"/>
              </a:ext>
            </a:extLst>
          </p:cNvPr>
          <p:cNvSpPr>
            <a:spLocks noGrp="1"/>
          </p:cNvSpPr>
          <p:nvPr>
            <p:ph type="sldNum" sz="quarter" idx="12"/>
          </p:nvPr>
        </p:nvSpPr>
        <p:spPr/>
        <p:txBody>
          <a:bodyPr/>
          <a:lstStyle/>
          <a:p>
            <a:fld id="{18E8B201-904D-44DA-B700-5671A037D0D5}" type="slidenum">
              <a:rPr lang="el-GR" smtClean="0"/>
              <a:pPr/>
              <a:t>68</a:t>
            </a:fld>
            <a:endParaRPr lang="el-GR"/>
          </a:p>
        </p:txBody>
      </p:sp>
    </p:spTree>
    <p:extLst>
      <p:ext uri="{BB962C8B-B14F-4D97-AF65-F5344CB8AC3E}">
        <p14:creationId xmlns:p14="http://schemas.microsoft.com/office/powerpoint/2010/main" val="28161297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67CFF9-599B-4FD0-9BFA-BE3DE6C8C7F0}"/>
              </a:ext>
            </a:extLst>
          </p:cNvPr>
          <p:cNvSpPr>
            <a:spLocks noGrp="1"/>
          </p:cNvSpPr>
          <p:nvPr>
            <p:ph type="title"/>
          </p:nvPr>
        </p:nvSpPr>
        <p:spPr/>
        <p:txBody>
          <a:bodyPr/>
          <a:lstStyle/>
          <a:p>
            <a:r>
              <a:rPr lang="el-GR" dirty="0"/>
              <a:t>Εφαρμογές στην εκπαίδευση(3/4)</a:t>
            </a:r>
            <a:endParaRPr lang="en-US"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FA47E76D-DA07-4706-BEC4-CF218F49D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528" y="1600200"/>
            <a:ext cx="8130944" cy="4525963"/>
          </a:xfrm>
        </p:spPr>
      </p:pic>
      <p:sp>
        <p:nvSpPr>
          <p:cNvPr id="4" name="Θέση αριθμού διαφάνειας 3">
            <a:extLst>
              <a:ext uri="{FF2B5EF4-FFF2-40B4-BE49-F238E27FC236}">
                <a16:creationId xmlns:a16="http://schemas.microsoft.com/office/drawing/2014/main" id="{EA9AEB4B-F316-4AF5-941B-558D996B6C28}"/>
              </a:ext>
            </a:extLst>
          </p:cNvPr>
          <p:cNvSpPr>
            <a:spLocks noGrp="1"/>
          </p:cNvSpPr>
          <p:nvPr>
            <p:ph type="sldNum" sz="quarter" idx="12"/>
          </p:nvPr>
        </p:nvSpPr>
        <p:spPr/>
        <p:txBody>
          <a:bodyPr/>
          <a:lstStyle/>
          <a:p>
            <a:fld id="{18E8B201-904D-44DA-B700-5671A037D0D5}" type="slidenum">
              <a:rPr lang="el-GR" smtClean="0"/>
              <a:pPr/>
              <a:t>69</a:t>
            </a:fld>
            <a:endParaRPr lang="el-GR"/>
          </a:p>
        </p:txBody>
      </p:sp>
    </p:spTree>
    <p:extLst>
      <p:ext uri="{BB962C8B-B14F-4D97-AF65-F5344CB8AC3E}">
        <p14:creationId xmlns:p14="http://schemas.microsoft.com/office/powerpoint/2010/main" val="393461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Προηγμένος οργανωτής(συγκριτικός) </a:t>
            </a:r>
          </a:p>
        </p:txBody>
      </p:sp>
      <p:pic>
        <p:nvPicPr>
          <p:cNvPr id="4" name="3 - Θέση περιεχομένου" descr="venn-diagram-example (1).jpg"/>
          <p:cNvPicPr>
            <a:picLocks noGrp="1" noChangeAspect="1"/>
          </p:cNvPicPr>
          <p:nvPr>
            <p:ph idx="1"/>
          </p:nvPr>
        </p:nvPicPr>
        <p:blipFill>
          <a:blip r:embed="rId2"/>
          <a:stretch>
            <a:fillRect/>
          </a:stretch>
        </p:blipFill>
        <p:spPr>
          <a:xfrm>
            <a:off x="2000232" y="2571744"/>
            <a:ext cx="4452942" cy="2871003"/>
          </a:xfrm>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E713A1-BFF4-40FA-89C8-A5FC614727A7}"/>
              </a:ext>
            </a:extLst>
          </p:cNvPr>
          <p:cNvSpPr>
            <a:spLocks noGrp="1"/>
          </p:cNvSpPr>
          <p:nvPr>
            <p:ph type="title"/>
          </p:nvPr>
        </p:nvSpPr>
        <p:spPr/>
        <p:txBody>
          <a:bodyPr/>
          <a:lstStyle/>
          <a:p>
            <a:r>
              <a:rPr lang="el-GR" dirty="0"/>
              <a:t>Εφαρμογές στην εκπαίδευση(4/4)</a:t>
            </a:r>
            <a:endParaRPr lang="en-US" dirty="0"/>
          </a:p>
        </p:txBody>
      </p:sp>
      <p:pic>
        <p:nvPicPr>
          <p:cNvPr id="6" name="Θέση περιεχομένου 5" descr="Εικόνα που περιέχει κείμενο, πίνακας&#10;&#10;Περιγραφή που δημιουργήθηκε αυτόματα">
            <a:extLst>
              <a:ext uri="{FF2B5EF4-FFF2-40B4-BE49-F238E27FC236}">
                <a16:creationId xmlns:a16="http://schemas.microsoft.com/office/drawing/2014/main" id="{C2549877-3FF6-4BDC-A9AB-F9EE3D8C9C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73017"/>
            <a:ext cx="8229600" cy="3980329"/>
          </a:xfrm>
        </p:spPr>
      </p:pic>
      <p:sp>
        <p:nvSpPr>
          <p:cNvPr id="4" name="Θέση αριθμού διαφάνειας 3">
            <a:extLst>
              <a:ext uri="{FF2B5EF4-FFF2-40B4-BE49-F238E27FC236}">
                <a16:creationId xmlns:a16="http://schemas.microsoft.com/office/drawing/2014/main" id="{1774942E-1EC5-4D74-980B-4D3E2F53076D}"/>
              </a:ext>
            </a:extLst>
          </p:cNvPr>
          <p:cNvSpPr>
            <a:spLocks noGrp="1"/>
          </p:cNvSpPr>
          <p:nvPr>
            <p:ph type="sldNum" sz="quarter" idx="12"/>
          </p:nvPr>
        </p:nvSpPr>
        <p:spPr/>
        <p:txBody>
          <a:bodyPr/>
          <a:lstStyle/>
          <a:p>
            <a:fld id="{18E8B201-904D-44DA-B700-5671A037D0D5}" type="slidenum">
              <a:rPr lang="el-GR" smtClean="0"/>
              <a:pPr/>
              <a:t>70</a:t>
            </a:fld>
            <a:endParaRPr lang="el-GR"/>
          </a:p>
        </p:txBody>
      </p:sp>
    </p:spTree>
    <p:extLst>
      <p:ext uri="{BB962C8B-B14F-4D97-AF65-F5344CB8AC3E}">
        <p14:creationId xmlns:p14="http://schemas.microsoft.com/office/powerpoint/2010/main" val="1805583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54C0BC-8994-4C70-8CAC-CD593314442F}"/>
              </a:ext>
            </a:extLst>
          </p:cNvPr>
          <p:cNvSpPr>
            <a:spLocks noGrp="1"/>
          </p:cNvSpPr>
          <p:nvPr>
            <p:ph type="title"/>
          </p:nvPr>
        </p:nvSpPr>
        <p:spPr/>
        <p:txBody>
          <a:bodyPr>
            <a:normAutofit fontScale="90000"/>
          </a:bodyPr>
          <a:lstStyle/>
          <a:p>
            <a:r>
              <a:rPr lang="el-GR" b="0" i="0" dirty="0">
                <a:solidFill>
                  <a:srgbClr val="292929"/>
                </a:solidFill>
                <a:effectLst/>
                <a:latin typeface="Lora" panose="020B0604020202020204" pitchFamily="2" charset="0"/>
              </a:rPr>
              <a:t> </a:t>
            </a:r>
            <a:r>
              <a:rPr lang="el-GR" b="0" i="0" dirty="0" err="1">
                <a:solidFill>
                  <a:srgbClr val="292929"/>
                </a:solidFill>
                <a:effectLst/>
                <a:latin typeface="Lora" panose="020B0604020202020204" pitchFamily="2" charset="0"/>
              </a:rPr>
              <a:t>Αυτοαποτελεσματικότητα</a:t>
            </a:r>
            <a:r>
              <a:rPr lang="el-GR" b="0" i="0" dirty="0">
                <a:solidFill>
                  <a:srgbClr val="292929"/>
                </a:solidFill>
                <a:effectLst/>
                <a:latin typeface="Lora" panose="020B0604020202020204" pitchFamily="2" charset="0"/>
              </a:rPr>
              <a:t> (</a:t>
            </a:r>
            <a:r>
              <a:rPr lang="en-US" b="0" i="0" dirty="0">
                <a:solidFill>
                  <a:srgbClr val="292929"/>
                </a:solidFill>
                <a:effectLst/>
                <a:latin typeface="Lora" panose="020B0604020202020204" pitchFamily="2" charset="0"/>
              </a:rPr>
              <a:t>self-efficacy) </a:t>
            </a:r>
            <a:r>
              <a:rPr lang="el-GR" b="0" i="0" dirty="0">
                <a:solidFill>
                  <a:srgbClr val="292929"/>
                </a:solidFill>
                <a:effectLst/>
                <a:latin typeface="Lora" panose="020B0604020202020204" pitchFamily="2" charset="0"/>
              </a:rPr>
              <a:t>του </a:t>
            </a:r>
            <a:r>
              <a:rPr lang="en-US" b="0" i="0" dirty="0">
                <a:solidFill>
                  <a:srgbClr val="292929"/>
                </a:solidFill>
                <a:effectLst/>
                <a:latin typeface="Lora" panose="020B0604020202020204" pitchFamily="2" charset="0"/>
              </a:rPr>
              <a:t>Bandura </a:t>
            </a:r>
            <a:r>
              <a:rPr lang="el-GR" b="0" i="0" dirty="0">
                <a:solidFill>
                  <a:srgbClr val="292929"/>
                </a:solidFill>
                <a:effectLst/>
                <a:latin typeface="Lora" panose="020B0604020202020204" pitchFamily="2" charset="0"/>
              </a:rPr>
              <a:t>(1/4)</a:t>
            </a:r>
            <a:endParaRPr lang="en-US" dirty="0"/>
          </a:p>
        </p:txBody>
      </p:sp>
      <p:sp>
        <p:nvSpPr>
          <p:cNvPr id="3" name="Θέση περιεχομένου 2">
            <a:extLst>
              <a:ext uri="{FF2B5EF4-FFF2-40B4-BE49-F238E27FC236}">
                <a16:creationId xmlns:a16="http://schemas.microsoft.com/office/drawing/2014/main" id="{84AC9006-AA1F-4BD9-A431-CE4C440DEAE4}"/>
              </a:ext>
            </a:extLst>
          </p:cNvPr>
          <p:cNvSpPr>
            <a:spLocks noGrp="1"/>
          </p:cNvSpPr>
          <p:nvPr>
            <p:ph idx="1"/>
          </p:nvPr>
        </p:nvSpPr>
        <p:spPr/>
        <p:txBody>
          <a:bodyPr>
            <a:normAutofit fontScale="77500" lnSpcReduction="20000"/>
          </a:bodyPr>
          <a:lstStyle/>
          <a:p>
            <a:pPr marL="0" indent="0">
              <a:buNone/>
            </a:pPr>
            <a:r>
              <a:rPr lang="el-GR" sz="2900" b="0" i="0" dirty="0">
                <a:solidFill>
                  <a:srgbClr val="292929"/>
                </a:solidFill>
                <a:effectLst/>
                <a:latin typeface="Lora" pitchFamily="2" charset="0"/>
              </a:rPr>
              <a:t>Ο </a:t>
            </a:r>
            <a:r>
              <a:rPr lang="el-GR" sz="2900" b="0" i="0" dirty="0" err="1">
                <a:solidFill>
                  <a:srgbClr val="292929"/>
                </a:solidFill>
                <a:effectLst/>
                <a:latin typeface="Lora" pitchFamily="2" charset="0"/>
              </a:rPr>
              <a:t>Bandura</a:t>
            </a:r>
            <a:r>
              <a:rPr lang="el-GR" sz="2900" b="0" i="0" dirty="0">
                <a:solidFill>
                  <a:srgbClr val="292929"/>
                </a:solidFill>
                <a:effectLst/>
                <a:latin typeface="Lora" pitchFamily="2" charset="0"/>
              </a:rPr>
              <a:t> εισήγαγε και τον ορισμό της </a:t>
            </a:r>
            <a:r>
              <a:rPr lang="el-GR" sz="2900" b="1" i="0" dirty="0" err="1">
                <a:solidFill>
                  <a:srgbClr val="292929"/>
                </a:solidFill>
                <a:effectLst/>
                <a:latin typeface="Lora" pitchFamily="2" charset="0"/>
              </a:rPr>
              <a:t>αυτοαποτελεσματικότητας</a:t>
            </a:r>
            <a:r>
              <a:rPr lang="el-GR" sz="2900" b="1" i="0" dirty="0">
                <a:solidFill>
                  <a:srgbClr val="292929"/>
                </a:solidFill>
                <a:effectLst/>
                <a:latin typeface="Lora" pitchFamily="2" charset="0"/>
              </a:rPr>
              <a:t>=</a:t>
            </a:r>
            <a:r>
              <a:rPr lang="el-GR" sz="2900" dirty="0">
                <a:solidFill>
                  <a:srgbClr val="292929"/>
                </a:solidFill>
                <a:latin typeface="Lora" pitchFamily="2" charset="0"/>
              </a:rPr>
              <a:t> Η</a:t>
            </a:r>
            <a:r>
              <a:rPr lang="el-GR" sz="2900" b="0" i="0" dirty="0">
                <a:solidFill>
                  <a:srgbClr val="292929"/>
                </a:solidFill>
                <a:effectLst/>
                <a:latin typeface="Lora" pitchFamily="2" charset="0"/>
              </a:rPr>
              <a:t> </a:t>
            </a:r>
            <a:r>
              <a:rPr lang="el-GR" sz="2900" b="0" i="0" u="sng" dirty="0">
                <a:solidFill>
                  <a:srgbClr val="292929"/>
                </a:solidFill>
                <a:effectLst/>
                <a:latin typeface="Lora" pitchFamily="2" charset="0"/>
              </a:rPr>
              <a:t>πίστη</a:t>
            </a:r>
            <a:r>
              <a:rPr lang="el-GR" sz="2900" b="0" i="0" dirty="0">
                <a:solidFill>
                  <a:srgbClr val="292929"/>
                </a:solidFill>
                <a:effectLst/>
                <a:latin typeface="Lora" pitchFamily="2" charset="0"/>
              </a:rPr>
              <a:t> που έχει ένα άτομο ότι διαθέτει τις </a:t>
            </a:r>
            <a:r>
              <a:rPr lang="el-GR" sz="2900" b="0" i="0" u="sng" dirty="0">
                <a:solidFill>
                  <a:srgbClr val="292929"/>
                </a:solidFill>
                <a:effectLst/>
                <a:latin typeface="Lora" pitchFamily="2" charset="0"/>
              </a:rPr>
              <a:t>ικανότητες</a:t>
            </a:r>
            <a:r>
              <a:rPr lang="el-GR" sz="2900" b="0" i="0" dirty="0">
                <a:solidFill>
                  <a:srgbClr val="292929"/>
                </a:solidFill>
                <a:effectLst/>
                <a:latin typeface="Lora" pitchFamily="2" charset="0"/>
              </a:rPr>
              <a:t> να εκτελέσει ένα </a:t>
            </a:r>
            <a:r>
              <a:rPr lang="el-GR" sz="2900" b="0" i="0" u="sng" dirty="0">
                <a:solidFill>
                  <a:srgbClr val="292929"/>
                </a:solidFill>
                <a:effectLst/>
                <a:latin typeface="Lora" pitchFamily="2" charset="0"/>
              </a:rPr>
              <a:t>συγκεκριμένο</a:t>
            </a:r>
            <a:r>
              <a:rPr lang="el-GR" sz="2900" b="0" i="0" dirty="0">
                <a:solidFill>
                  <a:srgbClr val="292929"/>
                </a:solidFill>
                <a:effectLst/>
                <a:latin typeface="Lora" pitchFamily="2" charset="0"/>
              </a:rPr>
              <a:t> έργο υπό </a:t>
            </a:r>
            <a:r>
              <a:rPr lang="el-GR" sz="2900" b="0" i="0" u="sng" dirty="0">
                <a:solidFill>
                  <a:srgbClr val="292929"/>
                </a:solidFill>
                <a:effectLst/>
                <a:latin typeface="Lora" pitchFamily="2" charset="0"/>
              </a:rPr>
              <a:t>συγκεκριμένες</a:t>
            </a:r>
            <a:r>
              <a:rPr lang="el-GR" sz="2900" b="0" i="0" dirty="0">
                <a:solidFill>
                  <a:srgbClr val="292929"/>
                </a:solidFill>
                <a:effectLst/>
                <a:latin typeface="Lora" pitchFamily="2" charset="0"/>
              </a:rPr>
              <a:t> συνθήκες. </a:t>
            </a:r>
          </a:p>
          <a:p>
            <a:endParaRPr lang="el-GR" sz="2900" b="0" i="0" dirty="0">
              <a:solidFill>
                <a:srgbClr val="292929"/>
              </a:solidFill>
              <a:effectLst/>
              <a:latin typeface="Lora" pitchFamily="2" charset="0"/>
            </a:endParaRPr>
          </a:p>
          <a:p>
            <a:pPr marL="0" indent="0">
              <a:buNone/>
            </a:pPr>
            <a:r>
              <a:rPr lang="el-GR" sz="2900" b="0" i="0" dirty="0">
                <a:solidFill>
                  <a:srgbClr val="292929"/>
                </a:solidFill>
                <a:effectLst/>
                <a:latin typeface="Lora" pitchFamily="2" charset="0"/>
              </a:rPr>
              <a:t>Η έννοια της </a:t>
            </a:r>
            <a:r>
              <a:rPr lang="el-GR" sz="2900" b="0" i="0" dirty="0" err="1">
                <a:solidFill>
                  <a:srgbClr val="292929"/>
                </a:solidFill>
                <a:effectLst/>
                <a:latin typeface="Lora" pitchFamily="2" charset="0"/>
              </a:rPr>
              <a:t>αυτοαποτελεσματικότητας</a:t>
            </a:r>
            <a:r>
              <a:rPr lang="el-GR" sz="2900" b="0" i="0" dirty="0">
                <a:solidFill>
                  <a:srgbClr val="292929"/>
                </a:solidFill>
                <a:effectLst/>
                <a:latin typeface="Lora" pitchFamily="2" charset="0"/>
              </a:rPr>
              <a:t> δεν υποδηλώνει τις πραγματικές ικανότητες που μπορεί να έχει ένα άτομο, αλλά το </a:t>
            </a:r>
            <a:r>
              <a:rPr lang="el-GR" sz="2900" b="1" i="0" dirty="0">
                <a:solidFill>
                  <a:srgbClr val="292929"/>
                </a:solidFill>
                <a:effectLst/>
                <a:latin typeface="Lora" pitchFamily="2" charset="0"/>
              </a:rPr>
              <a:t>βαθμό της πίστης του ατόμου στις ικανότητές του.</a:t>
            </a:r>
          </a:p>
          <a:p>
            <a:endParaRPr lang="el-GR" sz="2900" b="1" dirty="0">
              <a:solidFill>
                <a:srgbClr val="292929"/>
              </a:solidFill>
              <a:latin typeface="Lora" pitchFamily="2" charset="0"/>
            </a:endParaRPr>
          </a:p>
          <a:p>
            <a:pPr marL="0" indent="0">
              <a:buNone/>
            </a:pPr>
            <a:r>
              <a:rPr lang="el-GR" sz="2900" b="0" i="0" dirty="0">
                <a:solidFill>
                  <a:srgbClr val="292929"/>
                </a:solidFill>
                <a:effectLst/>
                <a:latin typeface="Lora" pitchFamily="2" charset="0"/>
              </a:rPr>
              <a:t>Ο όρος συγκεκριμένο έργο δεν αναφέρεται σε κάποιο μάθημα, όπως η Γλώσσα ή τα Μαθηματικά, αλλά σε μια ιδιαίτερη δραστηριότητα: λόγου χάρη στην εύρεση του υποκειμένου σε μια πρόταση</a:t>
            </a:r>
            <a:endParaRPr lang="en-US" sz="2900" dirty="0"/>
          </a:p>
        </p:txBody>
      </p:sp>
      <p:sp>
        <p:nvSpPr>
          <p:cNvPr id="4" name="Θέση αριθμού διαφάνειας 3">
            <a:extLst>
              <a:ext uri="{FF2B5EF4-FFF2-40B4-BE49-F238E27FC236}">
                <a16:creationId xmlns:a16="http://schemas.microsoft.com/office/drawing/2014/main" id="{BFD37F48-E016-43DC-80D1-3EF6CBE512E4}"/>
              </a:ext>
            </a:extLst>
          </p:cNvPr>
          <p:cNvSpPr>
            <a:spLocks noGrp="1"/>
          </p:cNvSpPr>
          <p:nvPr>
            <p:ph type="sldNum" sz="quarter" idx="12"/>
          </p:nvPr>
        </p:nvSpPr>
        <p:spPr/>
        <p:txBody>
          <a:bodyPr/>
          <a:lstStyle/>
          <a:p>
            <a:fld id="{18E8B201-904D-44DA-B700-5671A037D0D5}" type="slidenum">
              <a:rPr lang="el-GR" smtClean="0"/>
              <a:pPr/>
              <a:t>71</a:t>
            </a:fld>
            <a:endParaRPr lang="el-GR"/>
          </a:p>
        </p:txBody>
      </p:sp>
    </p:spTree>
    <p:extLst>
      <p:ext uri="{BB962C8B-B14F-4D97-AF65-F5344CB8AC3E}">
        <p14:creationId xmlns:p14="http://schemas.microsoft.com/office/powerpoint/2010/main" val="2667121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2B78A-A3F7-485D-880E-67B032A75C4C}"/>
              </a:ext>
            </a:extLst>
          </p:cNvPr>
          <p:cNvSpPr>
            <a:spLocks noGrp="1"/>
          </p:cNvSpPr>
          <p:nvPr>
            <p:ph type="title"/>
          </p:nvPr>
        </p:nvSpPr>
        <p:spPr/>
        <p:txBody>
          <a:bodyPr/>
          <a:lstStyle/>
          <a:p>
            <a:r>
              <a:rPr lang="en-US" b="0" i="0" dirty="0">
                <a:solidFill>
                  <a:srgbClr val="292929"/>
                </a:solidFill>
                <a:effectLst/>
                <a:latin typeface="Lora" panose="020B0604020202020204" pitchFamily="2" charset="0"/>
              </a:rPr>
              <a:t>self-efficacy</a:t>
            </a:r>
            <a:r>
              <a:rPr lang="el-GR" b="0" i="0" dirty="0">
                <a:solidFill>
                  <a:srgbClr val="292929"/>
                </a:solidFill>
                <a:effectLst/>
                <a:latin typeface="Lora" panose="020B0604020202020204" pitchFamily="2" charset="0"/>
              </a:rPr>
              <a:t>(2/4)</a:t>
            </a:r>
            <a:endParaRPr lang="en-US" dirty="0"/>
          </a:p>
        </p:txBody>
      </p:sp>
      <p:sp>
        <p:nvSpPr>
          <p:cNvPr id="3" name="Θέση περιεχομένου 2">
            <a:extLst>
              <a:ext uri="{FF2B5EF4-FFF2-40B4-BE49-F238E27FC236}">
                <a16:creationId xmlns:a16="http://schemas.microsoft.com/office/drawing/2014/main" id="{9716EAAB-D518-40D7-8BAF-9D8E0F87B306}"/>
              </a:ext>
            </a:extLst>
          </p:cNvPr>
          <p:cNvSpPr>
            <a:spLocks noGrp="1"/>
          </p:cNvSpPr>
          <p:nvPr>
            <p:ph idx="1"/>
          </p:nvPr>
        </p:nvSpPr>
        <p:spPr/>
        <p:txBody>
          <a:bodyPr>
            <a:normAutofit fontScale="85000" lnSpcReduction="10000"/>
          </a:bodyPr>
          <a:lstStyle/>
          <a:p>
            <a:r>
              <a:rPr lang="el-GR" b="0" i="0" dirty="0">
                <a:solidFill>
                  <a:srgbClr val="292929"/>
                </a:solidFill>
                <a:effectLst/>
                <a:latin typeface="Lora" pitchFamily="2" charset="0"/>
              </a:rPr>
              <a:t>Οι συγκεκριμένες συνθήκες δεν είναι τίποτε άλλο παρά το πλαίσιο μέσα στο οποίο παρουσιάζεται η δραστηριότητα. Αυτό αποτελείται από το δάσκαλο, την τάξη, τους μαθητές, την παρουσία τρίτων προσώπων κ.λπ. </a:t>
            </a:r>
          </a:p>
          <a:p>
            <a:r>
              <a:rPr lang="el-GR" b="1" i="0" dirty="0">
                <a:solidFill>
                  <a:srgbClr val="292929"/>
                </a:solidFill>
                <a:effectLst/>
                <a:latin typeface="Lora" pitchFamily="2" charset="0"/>
              </a:rPr>
              <a:t>Το πλαίσιο παίζει σημαντικό ρόλο</a:t>
            </a:r>
            <a:r>
              <a:rPr lang="el-GR" b="0" i="0" dirty="0">
                <a:solidFill>
                  <a:srgbClr val="292929"/>
                </a:solidFill>
                <a:effectLst/>
                <a:latin typeface="Lora" pitchFamily="2" charset="0"/>
              </a:rPr>
              <a:t>, γιατί ένας μαθητής μπορεί να εκτελεί με ευκολία την πράξη της διαίρεσης μέσα στην τάξη με τους συμμαθητές και το δάσκαλό του, αλλά με την παρουσία κάποιου τρίτου προσώπου να δυσκολεύεται. </a:t>
            </a:r>
            <a:endParaRPr lang="en-US" dirty="0"/>
          </a:p>
        </p:txBody>
      </p:sp>
      <p:sp>
        <p:nvSpPr>
          <p:cNvPr id="4" name="Θέση αριθμού διαφάνειας 3">
            <a:extLst>
              <a:ext uri="{FF2B5EF4-FFF2-40B4-BE49-F238E27FC236}">
                <a16:creationId xmlns:a16="http://schemas.microsoft.com/office/drawing/2014/main" id="{20F3CCF4-E807-459C-A746-0281A064A6FE}"/>
              </a:ext>
            </a:extLst>
          </p:cNvPr>
          <p:cNvSpPr>
            <a:spLocks noGrp="1"/>
          </p:cNvSpPr>
          <p:nvPr>
            <p:ph type="sldNum" sz="quarter" idx="12"/>
          </p:nvPr>
        </p:nvSpPr>
        <p:spPr/>
        <p:txBody>
          <a:bodyPr/>
          <a:lstStyle/>
          <a:p>
            <a:fld id="{18E8B201-904D-44DA-B700-5671A037D0D5}" type="slidenum">
              <a:rPr lang="el-GR" smtClean="0"/>
              <a:pPr/>
              <a:t>72</a:t>
            </a:fld>
            <a:endParaRPr lang="el-GR"/>
          </a:p>
        </p:txBody>
      </p:sp>
    </p:spTree>
    <p:extLst>
      <p:ext uri="{BB962C8B-B14F-4D97-AF65-F5344CB8AC3E}">
        <p14:creationId xmlns:p14="http://schemas.microsoft.com/office/powerpoint/2010/main" val="3987420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AC5C22-B7BA-40CC-B678-835BDD886E2E}"/>
              </a:ext>
            </a:extLst>
          </p:cNvPr>
          <p:cNvSpPr>
            <a:spLocks noGrp="1"/>
          </p:cNvSpPr>
          <p:nvPr>
            <p:ph type="title"/>
          </p:nvPr>
        </p:nvSpPr>
        <p:spPr/>
        <p:txBody>
          <a:bodyPr/>
          <a:lstStyle/>
          <a:p>
            <a:r>
              <a:rPr lang="en-US" b="0" i="0" dirty="0">
                <a:solidFill>
                  <a:srgbClr val="292929"/>
                </a:solidFill>
                <a:effectLst/>
                <a:latin typeface="Lora" panose="020B0604020202020204" pitchFamily="2" charset="0"/>
              </a:rPr>
              <a:t>self-efficacy</a:t>
            </a:r>
            <a:r>
              <a:rPr lang="el-GR" b="0" i="0" dirty="0">
                <a:solidFill>
                  <a:srgbClr val="292929"/>
                </a:solidFill>
                <a:effectLst/>
                <a:latin typeface="Lora" panose="020B0604020202020204" pitchFamily="2" charset="0"/>
              </a:rPr>
              <a:t>(3/4)</a:t>
            </a:r>
            <a:endParaRPr lang="en-US" dirty="0"/>
          </a:p>
        </p:txBody>
      </p:sp>
      <p:sp>
        <p:nvSpPr>
          <p:cNvPr id="3" name="Θέση περιεχομένου 2">
            <a:extLst>
              <a:ext uri="{FF2B5EF4-FFF2-40B4-BE49-F238E27FC236}">
                <a16:creationId xmlns:a16="http://schemas.microsoft.com/office/drawing/2014/main" id="{A5F9D944-F239-4A60-982A-131DD10FC2C2}"/>
              </a:ext>
            </a:extLst>
          </p:cNvPr>
          <p:cNvSpPr>
            <a:spLocks noGrp="1"/>
          </p:cNvSpPr>
          <p:nvPr>
            <p:ph idx="1"/>
          </p:nvPr>
        </p:nvSpPr>
        <p:spPr/>
        <p:txBody>
          <a:bodyPr>
            <a:normAutofit fontScale="92500" lnSpcReduction="10000"/>
          </a:bodyPr>
          <a:lstStyle/>
          <a:p>
            <a:r>
              <a:rPr lang="el-GR" b="0" i="0" dirty="0">
                <a:solidFill>
                  <a:srgbClr val="292929"/>
                </a:solidFill>
                <a:effectLst/>
                <a:latin typeface="Lora" pitchFamily="2" charset="0"/>
              </a:rPr>
              <a:t>Ο </a:t>
            </a:r>
            <a:r>
              <a:rPr lang="el-GR" b="0" i="0" dirty="0" err="1">
                <a:solidFill>
                  <a:srgbClr val="292929"/>
                </a:solidFill>
                <a:effectLst/>
                <a:latin typeface="Lora" pitchFamily="2" charset="0"/>
              </a:rPr>
              <a:t>Bandura</a:t>
            </a:r>
            <a:r>
              <a:rPr lang="el-GR" b="0" i="0" dirty="0">
                <a:solidFill>
                  <a:srgbClr val="292929"/>
                </a:solidFill>
                <a:effectLst/>
                <a:latin typeface="Lora" pitchFamily="2" charset="0"/>
              </a:rPr>
              <a:t> υποστηρίζει πως η </a:t>
            </a:r>
            <a:r>
              <a:rPr lang="el-GR" b="1" i="0" dirty="0">
                <a:solidFill>
                  <a:srgbClr val="292929"/>
                </a:solidFill>
                <a:effectLst/>
                <a:latin typeface="Lora" pitchFamily="2" charset="0"/>
              </a:rPr>
              <a:t>αυτοαποτελεσματικότητα κάποιου μαθητή καθορίζει σε μεγάλο βαθμό την επίδοσή του </a:t>
            </a:r>
            <a:r>
              <a:rPr lang="el-GR" b="0" i="0" dirty="0">
                <a:solidFill>
                  <a:srgbClr val="292929"/>
                </a:solidFill>
                <a:effectLst/>
                <a:latin typeface="Lora" pitchFamily="2" charset="0"/>
              </a:rPr>
              <a:t>στο σχολείο, καθώς και τη συμμετοχή του στο μάθημα.</a:t>
            </a:r>
          </a:p>
          <a:p>
            <a:r>
              <a:rPr lang="el-GR" dirty="0">
                <a:solidFill>
                  <a:srgbClr val="292929"/>
                </a:solidFill>
                <a:latin typeface="Lora" pitchFamily="2" charset="0"/>
              </a:rPr>
              <a:t>Σ</a:t>
            </a:r>
            <a:r>
              <a:rPr lang="el-GR" b="0" i="0" dirty="0">
                <a:solidFill>
                  <a:srgbClr val="292929"/>
                </a:solidFill>
                <a:effectLst/>
                <a:latin typeface="Lora" pitchFamily="2" charset="0"/>
              </a:rPr>
              <a:t>ε περίπτωση που θα συναντήσουν δυσκολίες</a:t>
            </a:r>
            <a:r>
              <a:rPr lang="en-US" b="0" i="0" dirty="0">
                <a:solidFill>
                  <a:srgbClr val="292929"/>
                </a:solidFill>
                <a:effectLst/>
                <a:latin typeface="Lora" pitchFamily="2" charset="0"/>
              </a:rPr>
              <a:t> </a:t>
            </a:r>
            <a:r>
              <a:rPr lang="el-GR" b="0" i="0" dirty="0">
                <a:solidFill>
                  <a:srgbClr val="292929"/>
                </a:solidFill>
                <a:effectLst/>
                <a:latin typeface="Lora" pitchFamily="2" charset="0"/>
              </a:rPr>
              <a:t>,</a:t>
            </a:r>
            <a:r>
              <a:rPr lang="en-US" b="0" i="0" dirty="0">
                <a:solidFill>
                  <a:srgbClr val="292929"/>
                </a:solidFill>
                <a:effectLst/>
                <a:latin typeface="Lora" pitchFamily="2" charset="0"/>
              </a:rPr>
              <a:t> </a:t>
            </a:r>
            <a:r>
              <a:rPr lang="el-GR" b="0" i="0" dirty="0">
                <a:solidFill>
                  <a:srgbClr val="292929"/>
                </a:solidFill>
                <a:effectLst/>
                <a:latin typeface="Lora" pitchFamily="2" charset="0"/>
              </a:rPr>
              <a:t>οι μαθητές που έχουν υψηλή </a:t>
            </a:r>
            <a:r>
              <a:rPr lang="el-GR" b="0" i="0" dirty="0" err="1">
                <a:solidFill>
                  <a:srgbClr val="292929"/>
                </a:solidFill>
                <a:effectLst/>
                <a:latin typeface="Lora" pitchFamily="2" charset="0"/>
              </a:rPr>
              <a:t>αυτοαποτελεσματικότητα</a:t>
            </a:r>
            <a:r>
              <a:rPr lang="el-GR" b="0" i="0" dirty="0">
                <a:solidFill>
                  <a:srgbClr val="292929"/>
                </a:solidFill>
                <a:effectLst/>
                <a:latin typeface="Lora" pitchFamily="2" charset="0"/>
              </a:rPr>
              <a:t> ,θα αναζητήσουν χωρίς αναστολές βοήθεια από τους συμμαθητές ή το δάσκαλό τους. </a:t>
            </a:r>
            <a:endParaRPr lang="en-US" dirty="0"/>
          </a:p>
        </p:txBody>
      </p:sp>
      <p:sp>
        <p:nvSpPr>
          <p:cNvPr id="4" name="Θέση αριθμού διαφάνειας 3">
            <a:extLst>
              <a:ext uri="{FF2B5EF4-FFF2-40B4-BE49-F238E27FC236}">
                <a16:creationId xmlns:a16="http://schemas.microsoft.com/office/drawing/2014/main" id="{5E521BF9-D57D-44B9-83F9-424B33E1BD5B}"/>
              </a:ext>
            </a:extLst>
          </p:cNvPr>
          <p:cNvSpPr>
            <a:spLocks noGrp="1"/>
          </p:cNvSpPr>
          <p:nvPr>
            <p:ph type="sldNum" sz="quarter" idx="12"/>
          </p:nvPr>
        </p:nvSpPr>
        <p:spPr/>
        <p:txBody>
          <a:bodyPr/>
          <a:lstStyle/>
          <a:p>
            <a:fld id="{18E8B201-904D-44DA-B700-5671A037D0D5}" type="slidenum">
              <a:rPr lang="el-GR" smtClean="0"/>
              <a:pPr/>
              <a:t>73</a:t>
            </a:fld>
            <a:endParaRPr lang="el-GR"/>
          </a:p>
        </p:txBody>
      </p:sp>
    </p:spTree>
    <p:extLst>
      <p:ext uri="{BB962C8B-B14F-4D97-AF65-F5344CB8AC3E}">
        <p14:creationId xmlns:p14="http://schemas.microsoft.com/office/powerpoint/2010/main" val="4263670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C7648-AA7E-404C-8456-C40B91272821}"/>
              </a:ext>
            </a:extLst>
          </p:cNvPr>
          <p:cNvSpPr>
            <a:spLocks noGrp="1"/>
          </p:cNvSpPr>
          <p:nvPr>
            <p:ph type="title"/>
          </p:nvPr>
        </p:nvSpPr>
        <p:spPr/>
        <p:txBody>
          <a:bodyPr/>
          <a:lstStyle/>
          <a:p>
            <a:r>
              <a:rPr lang="en-US" b="0" i="0" dirty="0">
                <a:solidFill>
                  <a:srgbClr val="292929"/>
                </a:solidFill>
                <a:effectLst/>
                <a:latin typeface="Lora" panose="020B0604020202020204" pitchFamily="2" charset="0"/>
              </a:rPr>
              <a:t>self-efficacy</a:t>
            </a:r>
            <a:r>
              <a:rPr lang="el-GR" b="0" i="0" dirty="0">
                <a:solidFill>
                  <a:srgbClr val="292929"/>
                </a:solidFill>
                <a:effectLst/>
                <a:latin typeface="Lora" panose="020B0604020202020204" pitchFamily="2" charset="0"/>
              </a:rPr>
              <a:t>(4/4)</a:t>
            </a:r>
            <a:endParaRPr lang="en-US" dirty="0"/>
          </a:p>
        </p:txBody>
      </p:sp>
      <p:sp>
        <p:nvSpPr>
          <p:cNvPr id="3" name="Θέση περιεχομένου 2">
            <a:extLst>
              <a:ext uri="{FF2B5EF4-FFF2-40B4-BE49-F238E27FC236}">
                <a16:creationId xmlns:a16="http://schemas.microsoft.com/office/drawing/2014/main" id="{07D53824-8CEB-4502-A4E1-6A8C70F10E4D}"/>
              </a:ext>
            </a:extLst>
          </p:cNvPr>
          <p:cNvSpPr>
            <a:spLocks noGrp="1"/>
          </p:cNvSpPr>
          <p:nvPr>
            <p:ph idx="1"/>
          </p:nvPr>
        </p:nvSpPr>
        <p:spPr/>
        <p:txBody>
          <a:bodyPr>
            <a:normAutofit fontScale="85000" lnSpcReduction="10000"/>
          </a:bodyPr>
          <a:lstStyle/>
          <a:p>
            <a:r>
              <a:rPr lang="el-GR" dirty="0">
                <a:solidFill>
                  <a:srgbClr val="292929"/>
                </a:solidFill>
                <a:latin typeface="Lora" pitchFamily="2" charset="0"/>
              </a:rPr>
              <a:t>0</a:t>
            </a:r>
            <a:r>
              <a:rPr lang="el-GR" b="0" i="0" dirty="0">
                <a:solidFill>
                  <a:srgbClr val="292929"/>
                </a:solidFill>
                <a:effectLst/>
                <a:latin typeface="Lora" pitchFamily="2" charset="0"/>
              </a:rPr>
              <a:t>ι μαθητές που έχουν χαμηλή αυτοαποτελεσματικότητα (δηλαδή αυτοί που δεν πιστεύουν ότι μπορούν να φέρουν σε πέρας κάποια δραστηριότητα) προσπαθούν να ξεφύγουν από το μαθησιακό έργο με κάθε δυνατό τρόπο. </a:t>
            </a:r>
          </a:p>
          <a:p>
            <a:r>
              <a:rPr lang="el-GR" b="0" i="0" dirty="0">
                <a:solidFill>
                  <a:srgbClr val="292929"/>
                </a:solidFill>
                <a:effectLst/>
                <a:latin typeface="Lora" pitchFamily="2" charset="0"/>
              </a:rPr>
              <a:t>Έτσι, αποφεύγουν κάθε εμπλοκή τους σε αυτό, φλυαρούν με τους συμμαθητές τους, βαριούνται, χαζεύουν κ.α</a:t>
            </a:r>
            <a:r>
              <a:rPr lang="el-GR" b="0" i="0" dirty="0">
                <a:solidFill>
                  <a:srgbClr val="292929"/>
                </a:solidFill>
                <a:effectLst/>
                <a:highlight>
                  <a:srgbClr val="FFFF00"/>
                </a:highlight>
                <a:latin typeface="Lora" pitchFamily="2" charset="0"/>
              </a:rPr>
              <a:t>. προκειμένου να φανεί ότι δεν τα κατάφεραν επειδή δεν προσπάθησαν, κι όχι επειδή δεν μπορούσαν να τα καταφέρουν.</a:t>
            </a:r>
            <a:endParaRPr lang="en-US" dirty="0">
              <a:highlight>
                <a:srgbClr val="FFFF00"/>
              </a:highlight>
            </a:endParaRPr>
          </a:p>
        </p:txBody>
      </p:sp>
      <p:sp>
        <p:nvSpPr>
          <p:cNvPr id="4" name="Θέση αριθμού διαφάνειας 3">
            <a:extLst>
              <a:ext uri="{FF2B5EF4-FFF2-40B4-BE49-F238E27FC236}">
                <a16:creationId xmlns:a16="http://schemas.microsoft.com/office/drawing/2014/main" id="{06DA6148-00A7-47F8-AB72-2141ADE4D16D}"/>
              </a:ext>
            </a:extLst>
          </p:cNvPr>
          <p:cNvSpPr>
            <a:spLocks noGrp="1"/>
          </p:cNvSpPr>
          <p:nvPr>
            <p:ph type="sldNum" sz="quarter" idx="12"/>
          </p:nvPr>
        </p:nvSpPr>
        <p:spPr/>
        <p:txBody>
          <a:bodyPr/>
          <a:lstStyle/>
          <a:p>
            <a:fld id="{18E8B201-904D-44DA-B700-5671A037D0D5}" type="slidenum">
              <a:rPr lang="el-GR" smtClean="0"/>
              <a:pPr/>
              <a:t>74</a:t>
            </a:fld>
            <a:endParaRPr lang="el-GR"/>
          </a:p>
        </p:txBody>
      </p:sp>
    </p:spTree>
    <p:extLst>
      <p:ext uri="{BB962C8B-B14F-4D97-AF65-F5344CB8AC3E}">
        <p14:creationId xmlns:p14="http://schemas.microsoft.com/office/powerpoint/2010/main" val="2124008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4260A2-342A-4628-B195-DE9CB888E42F}"/>
              </a:ext>
            </a:extLst>
          </p:cNvPr>
          <p:cNvSpPr>
            <a:spLocks noGrp="1"/>
          </p:cNvSpPr>
          <p:nvPr>
            <p:ph type="title"/>
          </p:nvPr>
        </p:nvSpPr>
        <p:spPr/>
        <p:txBody>
          <a:bodyPr>
            <a:normAutofit fontScale="90000"/>
          </a:bodyPr>
          <a:lstStyle/>
          <a:p>
            <a:r>
              <a:rPr lang="el-GR" dirty="0"/>
              <a:t>Μπορεί να αλλάξει η</a:t>
            </a:r>
            <a:r>
              <a:rPr lang="el-GR" b="0" i="0" dirty="0">
                <a:solidFill>
                  <a:srgbClr val="292929"/>
                </a:solidFill>
                <a:effectLst/>
                <a:latin typeface="Lora" pitchFamily="2" charset="0"/>
              </a:rPr>
              <a:t> αυτοαποτελεσματικότητα?</a:t>
            </a:r>
            <a:endParaRPr lang="en-US" dirty="0"/>
          </a:p>
        </p:txBody>
      </p:sp>
      <p:sp>
        <p:nvSpPr>
          <p:cNvPr id="3" name="Θέση περιεχομένου 2">
            <a:extLst>
              <a:ext uri="{FF2B5EF4-FFF2-40B4-BE49-F238E27FC236}">
                <a16:creationId xmlns:a16="http://schemas.microsoft.com/office/drawing/2014/main" id="{798189E3-6165-4848-8131-10C23A268B0A}"/>
              </a:ext>
            </a:extLst>
          </p:cNvPr>
          <p:cNvSpPr>
            <a:spLocks noGrp="1"/>
          </p:cNvSpPr>
          <p:nvPr>
            <p:ph idx="1"/>
          </p:nvPr>
        </p:nvSpPr>
        <p:spPr/>
        <p:txBody>
          <a:bodyPr>
            <a:normAutofit fontScale="92500" lnSpcReduction="10000"/>
          </a:bodyPr>
          <a:lstStyle/>
          <a:p>
            <a:pPr algn="just"/>
            <a:r>
              <a:rPr lang="el-GR" b="0" i="0" dirty="0">
                <a:solidFill>
                  <a:srgbClr val="292929"/>
                </a:solidFill>
                <a:effectLst/>
                <a:latin typeface="Lora" pitchFamily="2" charset="0"/>
              </a:rPr>
              <a:t>Η αυτοαποτελεσματικότητα ενός μαθητή κατά τον </a:t>
            </a:r>
            <a:r>
              <a:rPr lang="el-GR" b="0" i="0" dirty="0" err="1">
                <a:solidFill>
                  <a:srgbClr val="292929"/>
                </a:solidFill>
                <a:effectLst/>
                <a:latin typeface="Lora" pitchFamily="2" charset="0"/>
              </a:rPr>
              <a:t>Bandura</a:t>
            </a:r>
            <a:r>
              <a:rPr lang="el-GR" b="0" i="0" dirty="0">
                <a:solidFill>
                  <a:srgbClr val="292929"/>
                </a:solidFill>
                <a:effectLst/>
                <a:latin typeface="Lora" pitchFamily="2" charset="0"/>
              </a:rPr>
              <a:t> μπορεί να αλλάξει. </a:t>
            </a:r>
          </a:p>
          <a:p>
            <a:pPr algn="just"/>
            <a:r>
              <a:rPr lang="el-GR" b="0" i="0" dirty="0">
                <a:solidFill>
                  <a:srgbClr val="292929"/>
                </a:solidFill>
                <a:effectLst/>
                <a:latin typeface="Lora" pitchFamily="2" charset="0"/>
              </a:rPr>
              <a:t>Η αύξησή της θα επιφέρει και αύξηση τόσο στη συμμετοχή στο μάθημα όσο και στην επίδοση.</a:t>
            </a:r>
          </a:p>
          <a:p>
            <a:pPr algn="just"/>
            <a:r>
              <a:rPr lang="el-GR" b="0" i="0" dirty="0">
                <a:solidFill>
                  <a:srgbClr val="292929"/>
                </a:solidFill>
                <a:effectLst/>
                <a:latin typeface="Lora" pitchFamily="2" charset="0"/>
              </a:rPr>
              <a:t> Η μέθοδος για την αύξηση της είναι ότι ο μαθητής σε κάθε βήμα της διδασκαλίας θα πρέπει να γεύεται την επιτυχία. </a:t>
            </a:r>
          </a:p>
          <a:p>
            <a:pPr marL="0" indent="0">
              <a:buNone/>
            </a:pPr>
            <a:br>
              <a:rPr lang="el-GR" dirty="0"/>
            </a:br>
            <a:endParaRPr lang="en-US" dirty="0"/>
          </a:p>
        </p:txBody>
      </p:sp>
      <p:sp>
        <p:nvSpPr>
          <p:cNvPr id="4" name="Θέση αριθμού διαφάνειας 3">
            <a:extLst>
              <a:ext uri="{FF2B5EF4-FFF2-40B4-BE49-F238E27FC236}">
                <a16:creationId xmlns:a16="http://schemas.microsoft.com/office/drawing/2014/main" id="{558AC03E-7480-4E57-AE8D-C49B1BE61EDD}"/>
              </a:ext>
            </a:extLst>
          </p:cNvPr>
          <p:cNvSpPr>
            <a:spLocks noGrp="1"/>
          </p:cNvSpPr>
          <p:nvPr>
            <p:ph type="sldNum" sz="quarter" idx="12"/>
          </p:nvPr>
        </p:nvSpPr>
        <p:spPr/>
        <p:txBody>
          <a:bodyPr/>
          <a:lstStyle/>
          <a:p>
            <a:fld id="{18E8B201-904D-44DA-B700-5671A037D0D5}" type="slidenum">
              <a:rPr lang="el-GR" smtClean="0"/>
              <a:pPr/>
              <a:t>75</a:t>
            </a:fld>
            <a:endParaRPr lang="el-GR"/>
          </a:p>
        </p:txBody>
      </p:sp>
    </p:spTree>
    <p:extLst>
      <p:ext uri="{BB962C8B-B14F-4D97-AF65-F5344CB8AC3E}">
        <p14:creationId xmlns:p14="http://schemas.microsoft.com/office/powerpoint/2010/main" val="3582223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br>
              <a:rPr lang="el-GR" sz="2800" dirty="0"/>
            </a:br>
            <a:r>
              <a:rPr lang="el-GR" sz="2800" dirty="0"/>
              <a:t>Τι πρέπει να κάνει ο δάσκαλος σύμφωνα με την κοινωνική μάθηση για την αύξηση της </a:t>
            </a:r>
            <a:r>
              <a:rPr lang="el-GR" sz="2800" dirty="0" err="1"/>
              <a:t>αυτοαποτελεσματικότητας</a:t>
            </a:r>
            <a:r>
              <a:rPr lang="en-US" sz="2800" dirty="0"/>
              <a:t> </a:t>
            </a:r>
            <a:r>
              <a:rPr lang="el-GR" sz="2800" dirty="0"/>
              <a:t>και της αυτορρύθμισης</a:t>
            </a:r>
            <a:br>
              <a:rPr lang="el-GR" sz="2800" dirty="0"/>
            </a:br>
            <a:endParaRPr lang="el-GR" sz="2800" dirty="0"/>
          </a:p>
        </p:txBody>
      </p:sp>
      <p:sp>
        <p:nvSpPr>
          <p:cNvPr id="3" name="2 - Θέση περιεχομένου"/>
          <p:cNvSpPr>
            <a:spLocks noGrp="1"/>
          </p:cNvSpPr>
          <p:nvPr>
            <p:ph idx="1"/>
          </p:nvPr>
        </p:nvSpPr>
        <p:spPr/>
        <p:txBody>
          <a:bodyPr>
            <a:normAutofit fontScale="62500" lnSpcReduction="20000"/>
          </a:bodyPr>
          <a:lstStyle/>
          <a:p>
            <a:endParaRPr lang="el-GR" dirty="0"/>
          </a:p>
          <a:p>
            <a:pPr>
              <a:buNone/>
            </a:pPr>
            <a:r>
              <a:rPr lang="el-GR" dirty="0"/>
              <a:t>ΠΑΡΕΧΕΙ ΕΥΚΑΙΡΙΕΣ ΣΤΟΥΣ ΜΑΘΗΤΕΣ:</a:t>
            </a:r>
          </a:p>
          <a:p>
            <a:r>
              <a:rPr lang="el-GR" dirty="0"/>
              <a:t>1) να σχεδιάσουν </a:t>
            </a:r>
            <a:r>
              <a:rPr lang="el-GR" b="1" dirty="0"/>
              <a:t>πώς</a:t>
            </a:r>
            <a:r>
              <a:rPr lang="el-GR" dirty="0"/>
              <a:t> να </a:t>
            </a:r>
            <a:r>
              <a:rPr lang="el-GR" b="1" dirty="0"/>
              <a:t>λύνουν</a:t>
            </a:r>
            <a:r>
              <a:rPr lang="el-GR" dirty="0"/>
              <a:t> </a:t>
            </a:r>
            <a:r>
              <a:rPr lang="el-GR" b="1" dirty="0" err="1"/>
              <a:t>προβλήµατα</a:t>
            </a:r>
            <a:r>
              <a:rPr lang="el-GR" dirty="0"/>
              <a:t>, να οργανώνουν </a:t>
            </a:r>
            <a:r>
              <a:rPr lang="el-GR" dirty="0" err="1"/>
              <a:t>πειράµατα</a:t>
            </a:r>
            <a:r>
              <a:rPr lang="el-GR" dirty="0"/>
              <a:t>, να διαβάζουν βιβλία κλπ.</a:t>
            </a:r>
          </a:p>
          <a:p>
            <a:r>
              <a:rPr lang="el-GR" dirty="0"/>
              <a:t> 2) να </a:t>
            </a:r>
            <a:r>
              <a:rPr lang="el-GR" b="1" dirty="0"/>
              <a:t>αξιολογούν</a:t>
            </a:r>
            <a:r>
              <a:rPr lang="el-GR" dirty="0"/>
              <a:t> τις προτάσεις, τα </a:t>
            </a:r>
            <a:r>
              <a:rPr lang="el-GR" b="1" dirty="0" err="1"/>
              <a:t>επιχειρήµατα</a:t>
            </a:r>
            <a:r>
              <a:rPr lang="el-GR" dirty="0"/>
              <a:t>, τις </a:t>
            </a:r>
            <a:r>
              <a:rPr lang="el-GR" b="1" dirty="0"/>
              <a:t>λύσεις</a:t>
            </a:r>
            <a:r>
              <a:rPr lang="el-GR" dirty="0"/>
              <a:t> </a:t>
            </a:r>
            <a:r>
              <a:rPr lang="el-GR" dirty="0" err="1"/>
              <a:t>προβληµάτων</a:t>
            </a:r>
            <a:r>
              <a:rPr lang="el-GR" dirty="0"/>
              <a:t> κλπ. των άλλων ή των ίδιων</a:t>
            </a:r>
          </a:p>
          <a:p>
            <a:r>
              <a:rPr lang="el-GR" dirty="0"/>
              <a:t> 3) να ελέγχουν τον τρόπο σκέψης τους και να θέτουν </a:t>
            </a:r>
            <a:r>
              <a:rPr lang="el-GR" b="1" dirty="0"/>
              <a:t>ερωτήματα</a:t>
            </a:r>
            <a:r>
              <a:rPr lang="el-GR" dirty="0"/>
              <a:t> </a:t>
            </a:r>
            <a:r>
              <a:rPr lang="el-GR" b="1" dirty="0"/>
              <a:t>στον</a:t>
            </a:r>
            <a:r>
              <a:rPr lang="el-GR" dirty="0"/>
              <a:t> </a:t>
            </a:r>
            <a:r>
              <a:rPr lang="el-GR" b="1" dirty="0"/>
              <a:t>εαυτό</a:t>
            </a:r>
            <a:r>
              <a:rPr lang="el-GR" dirty="0"/>
              <a:t> τους για την κατανόησή τους (</a:t>
            </a:r>
            <a:r>
              <a:rPr lang="el-GR" dirty="0">
                <a:solidFill>
                  <a:srgbClr val="FF0000"/>
                </a:solidFill>
              </a:rPr>
              <a:t>Γιατί</a:t>
            </a:r>
            <a:r>
              <a:rPr lang="el-GR" dirty="0"/>
              <a:t> </a:t>
            </a:r>
            <a:r>
              <a:rPr lang="el-GR" dirty="0">
                <a:solidFill>
                  <a:srgbClr val="FF0000"/>
                </a:solidFill>
              </a:rPr>
              <a:t>κάνω</a:t>
            </a:r>
            <a:r>
              <a:rPr lang="el-GR" dirty="0"/>
              <a:t> </a:t>
            </a:r>
            <a:r>
              <a:rPr lang="el-GR" dirty="0">
                <a:solidFill>
                  <a:srgbClr val="FF0000"/>
                </a:solidFill>
              </a:rPr>
              <a:t>αυτό</a:t>
            </a:r>
            <a:r>
              <a:rPr lang="el-GR" dirty="0"/>
              <a:t> που κάνω; </a:t>
            </a:r>
            <a:r>
              <a:rPr lang="el-GR" dirty="0">
                <a:solidFill>
                  <a:srgbClr val="FF0000"/>
                </a:solidFill>
              </a:rPr>
              <a:t>Πόσο</a:t>
            </a:r>
            <a:r>
              <a:rPr lang="el-GR" dirty="0"/>
              <a:t> </a:t>
            </a:r>
            <a:r>
              <a:rPr lang="el-GR" dirty="0">
                <a:solidFill>
                  <a:srgbClr val="FF0000"/>
                </a:solidFill>
              </a:rPr>
              <a:t>καλά</a:t>
            </a:r>
            <a:r>
              <a:rPr lang="el-GR" dirty="0"/>
              <a:t> </a:t>
            </a:r>
            <a:r>
              <a:rPr lang="el-GR" dirty="0">
                <a:solidFill>
                  <a:srgbClr val="FF0000"/>
                </a:solidFill>
              </a:rPr>
              <a:t>το</a:t>
            </a:r>
            <a:r>
              <a:rPr lang="el-GR" dirty="0"/>
              <a:t> </a:t>
            </a:r>
            <a:r>
              <a:rPr lang="el-GR" dirty="0">
                <a:solidFill>
                  <a:srgbClr val="FF0000"/>
                </a:solidFill>
              </a:rPr>
              <a:t>κάνω</a:t>
            </a:r>
            <a:r>
              <a:rPr lang="el-GR" dirty="0"/>
              <a:t>; </a:t>
            </a:r>
            <a:r>
              <a:rPr lang="el-GR" dirty="0">
                <a:solidFill>
                  <a:srgbClr val="FF0000"/>
                </a:solidFill>
              </a:rPr>
              <a:t>Τι</a:t>
            </a:r>
            <a:r>
              <a:rPr lang="el-GR" dirty="0"/>
              <a:t> </a:t>
            </a:r>
            <a:r>
              <a:rPr lang="el-GR" dirty="0" err="1">
                <a:solidFill>
                  <a:srgbClr val="FF0000"/>
                </a:solidFill>
              </a:rPr>
              <a:t>αποµένει</a:t>
            </a:r>
            <a:r>
              <a:rPr lang="el-GR" dirty="0"/>
              <a:t> </a:t>
            </a:r>
            <a:r>
              <a:rPr lang="el-GR" dirty="0">
                <a:solidFill>
                  <a:srgbClr val="FF0000"/>
                </a:solidFill>
              </a:rPr>
              <a:t>να</a:t>
            </a:r>
            <a:r>
              <a:rPr lang="el-GR" dirty="0"/>
              <a:t> </a:t>
            </a:r>
            <a:r>
              <a:rPr lang="el-GR" dirty="0">
                <a:solidFill>
                  <a:srgbClr val="FF0000"/>
                </a:solidFill>
              </a:rPr>
              <a:t>κάνω</a:t>
            </a:r>
            <a:r>
              <a:rPr lang="el-GR" dirty="0"/>
              <a:t>; κλπ.) </a:t>
            </a:r>
          </a:p>
          <a:p>
            <a:r>
              <a:rPr lang="el-GR" dirty="0"/>
              <a:t>4) να αναπτύσσουν </a:t>
            </a:r>
            <a:r>
              <a:rPr lang="el-GR" b="1" dirty="0"/>
              <a:t>ρεαλιστικές</a:t>
            </a:r>
            <a:r>
              <a:rPr lang="el-GR" dirty="0"/>
              <a:t> </a:t>
            </a:r>
            <a:r>
              <a:rPr lang="el-GR" b="1" dirty="0"/>
              <a:t>γνώσεις</a:t>
            </a:r>
            <a:r>
              <a:rPr lang="el-GR" dirty="0"/>
              <a:t> </a:t>
            </a:r>
            <a:r>
              <a:rPr lang="el-GR" b="1" dirty="0"/>
              <a:t>για</a:t>
            </a:r>
            <a:r>
              <a:rPr lang="el-GR" dirty="0"/>
              <a:t> </a:t>
            </a:r>
            <a:r>
              <a:rPr lang="el-GR" b="1" dirty="0"/>
              <a:t>τον</a:t>
            </a:r>
            <a:r>
              <a:rPr lang="el-GR" dirty="0"/>
              <a:t> </a:t>
            </a:r>
            <a:r>
              <a:rPr lang="el-GR" b="1" dirty="0"/>
              <a:t>εαυτό</a:t>
            </a:r>
            <a:r>
              <a:rPr lang="el-GR" dirty="0"/>
              <a:t> τους ως µ</a:t>
            </a:r>
            <a:r>
              <a:rPr lang="el-GR" dirty="0" err="1"/>
              <a:t>αθητές</a:t>
            </a:r>
            <a:r>
              <a:rPr lang="el-GR" dirty="0"/>
              <a:t> (</a:t>
            </a:r>
            <a:r>
              <a:rPr lang="el-GR" dirty="0" err="1"/>
              <a:t>Είµαι</a:t>
            </a:r>
            <a:r>
              <a:rPr lang="el-GR" dirty="0"/>
              <a:t> καλός στη Γλώσσα, αλλά </a:t>
            </a:r>
            <a:r>
              <a:rPr lang="el-GR" dirty="0" err="1"/>
              <a:t>χρειάζοµαι</a:t>
            </a:r>
            <a:r>
              <a:rPr lang="el-GR" dirty="0"/>
              <a:t> δουλειά στα </a:t>
            </a:r>
            <a:r>
              <a:rPr lang="el-GR" dirty="0" err="1"/>
              <a:t>Μαθηµατικά</a:t>
            </a:r>
            <a:r>
              <a:rPr lang="el-GR" dirty="0"/>
              <a:t>),</a:t>
            </a:r>
          </a:p>
          <a:p>
            <a:r>
              <a:rPr lang="el-GR" dirty="0"/>
              <a:t> 5) να θέτουν τους </a:t>
            </a:r>
            <a:r>
              <a:rPr lang="el-GR" b="1" dirty="0"/>
              <a:t>δικούς</a:t>
            </a:r>
            <a:r>
              <a:rPr lang="el-GR" dirty="0"/>
              <a:t> </a:t>
            </a:r>
            <a:r>
              <a:rPr lang="el-GR" b="1" dirty="0"/>
              <a:t>τους</a:t>
            </a:r>
            <a:r>
              <a:rPr lang="el-GR" dirty="0"/>
              <a:t> </a:t>
            </a:r>
            <a:r>
              <a:rPr lang="el-GR" b="1" dirty="0"/>
              <a:t>µ</a:t>
            </a:r>
            <a:r>
              <a:rPr lang="el-GR" b="1" dirty="0" err="1"/>
              <a:t>αθησιακούς</a:t>
            </a:r>
            <a:r>
              <a:rPr lang="el-GR" dirty="0"/>
              <a:t> </a:t>
            </a:r>
            <a:r>
              <a:rPr lang="el-GR" b="1" dirty="0"/>
              <a:t>στόχους</a:t>
            </a:r>
            <a:r>
              <a:rPr lang="el-GR" dirty="0"/>
              <a:t> και</a:t>
            </a:r>
          </a:p>
          <a:p>
            <a:r>
              <a:rPr lang="el-GR" dirty="0"/>
              <a:t> 6) να γνωρίζουν ποιες είναι οι πιο </a:t>
            </a:r>
            <a:r>
              <a:rPr lang="el-GR" b="1" dirty="0" err="1"/>
              <a:t>αποτελεσµατικές</a:t>
            </a:r>
            <a:r>
              <a:rPr lang="el-GR" dirty="0"/>
              <a:t> </a:t>
            </a:r>
            <a:r>
              <a:rPr lang="el-GR" b="1" dirty="0"/>
              <a:t>στρατηγικές</a:t>
            </a:r>
            <a:r>
              <a:rPr lang="el-GR" dirty="0"/>
              <a:t> </a:t>
            </a:r>
            <a:r>
              <a:rPr lang="el-GR" dirty="0">
                <a:solidFill>
                  <a:srgbClr val="FF0000"/>
                </a:solidFill>
              </a:rPr>
              <a:t>που</a:t>
            </a:r>
            <a:r>
              <a:rPr lang="el-GR" dirty="0"/>
              <a:t> </a:t>
            </a:r>
            <a:r>
              <a:rPr lang="el-GR" dirty="0">
                <a:solidFill>
                  <a:srgbClr val="FF0000"/>
                </a:solidFill>
              </a:rPr>
              <a:t>πρέπει</a:t>
            </a:r>
            <a:r>
              <a:rPr lang="el-GR" dirty="0"/>
              <a:t> </a:t>
            </a:r>
            <a:r>
              <a:rPr lang="el-GR" dirty="0">
                <a:solidFill>
                  <a:srgbClr val="FF0000"/>
                </a:solidFill>
              </a:rPr>
              <a:t>να</a:t>
            </a:r>
            <a:r>
              <a:rPr lang="el-GR" dirty="0"/>
              <a:t> </a:t>
            </a:r>
            <a:r>
              <a:rPr lang="el-GR" dirty="0" err="1">
                <a:solidFill>
                  <a:srgbClr val="FF0000"/>
                </a:solidFill>
              </a:rPr>
              <a:t>χρησιµοποιήσουν</a:t>
            </a:r>
            <a:r>
              <a:rPr lang="el-GR" dirty="0"/>
              <a:t> και </a:t>
            </a:r>
            <a:r>
              <a:rPr lang="el-GR" dirty="0">
                <a:solidFill>
                  <a:srgbClr val="FF0000"/>
                </a:solidFill>
              </a:rPr>
              <a:t>πότε</a:t>
            </a:r>
            <a:r>
              <a:rPr lang="el-GR" dirty="0"/>
              <a:t> </a:t>
            </a:r>
            <a:r>
              <a:rPr lang="el-GR" dirty="0">
                <a:solidFill>
                  <a:srgbClr val="FF0000"/>
                </a:solidFill>
              </a:rPr>
              <a:t>να</a:t>
            </a:r>
            <a:r>
              <a:rPr lang="el-GR" dirty="0"/>
              <a:t> </a:t>
            </a:r>
            <a:r>
              <a:rPr lang="el-GR" dirty="0">
                <a:solidFill>
                  <a:srgbClr val="FF0000"/>
                </a:solidFill>
              </a:rPr>
              <a:t>τις</a:t>
            </a:r>
            <a:r>
              <a:rPr lang="el-GR" dirty="0"/>
              <a:t> </a:t>
            </a:r>
            <a:r>
              <a:rPr lang="el-GR" dirty="0" err="1">
                <a:solidFill>
                  <a:srgbClr val="FF0000"/>
                </a:solidFill>
              </a:rPr>
              <a:t>χρησιµοποιήσουν</a:t>
            </a:r>
            <a:r>
              <a:rPr lang="el-GR" dirty="0"/>
              <a:t>.</a:t>
            </a:r>
          </a:p>
          <a:p>
            <a:endParaRPr lang="el-GR" dirty="0"/>
          </a:p>
        </p:txBody>
      </p:sp>
      <p:sp>
        <p:nvSpPr>
          <p:cNvPr id="4" name="3 - Θέση αριθμού διαφάνειας"/>
          <p:cNvSpPr>
            <a:spLocks noGrp="1"/>
          </p:cNvSpPr>
          <p:nvPr>
            <p:ph type="sldNum" sz="quarter" idx="12"/>
          </p:nvPr>
        </p:nvSpPr>
        <p:spPr/>
        <p:txBody>
          <a:bodyPr/>
          <a:lstStyle/>
          <a:p>
            <a:fld id="{18E8B201-904D-44DA-B700-5671A037D0D5}" type="slidenum">
              <a:rPr lang="el-GR" smtClean="0"/>
              <a:pPr/>
              <a:t>76</a:t>
            </a:fld>
            <a:endParaRPr lang="el-G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ΤΕΣΤ</a:t>
            </a:r>
          </a:p>
        </p:txBody>
      </p:sp>
      <p:sp>
        <p:nvSpPr>
          <p:cNvPr id="3" name="2 - Θέση περιεχομένου"/>
          <p:cNvSpPr>
            <a:spLocks noGrp="1"/>
          </p:cNvSpPr>
          <p:nvPr>
            <p:ph idx="1"/>
          </p:nvPr>
        </p:nvSpPr>
        <p:spPr/>
        <p:txBody>
          <a:bodyPr/>
          <a:lstStyle/>
          <a:p>
            <a:r>
              <a:rPr lang="en-US" dirty="0">
                <a:hlinkClick r:id="rId2"/>
              </a:rPr>
              <a:t>http://users.sch.gr/misailidis/test_theories_math/Bandura.htm</a:t>
            </a:r>
            <a:endParaRPr lang="el-GR" dirty="0"/>
          </a:p>
        </p:txBody>
      </p:sp>
      <p:sp>
        <p:nvSpPr>
          <p:cNvPr id="4" name="3 - Θέση αριθμού διαφάνειας"/>
          <p:cNvSpPr>
            <a:spLocks noGrp="1"/>
          </p:cNvSpPr>
          <p:nvPr>
            <p:ph type="sldNum" sz="quarter" idx="12"/>
          </p:nvPr>
        </p:nvSpPr>
        <p:spPr/>
        <p:txBody>
          <a:bodyPr/>
          <a:lstStyle/>
          <a:p>
            <a:fld id="{18E8B201-904D-44DA-B700-5671A037D0D5}" type="slidenum">
              <a:rPr lang="el-GR" smtClean="0"/>
              <a:pPr/>
              <a:t>77</a:t>
            </a:fld>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685800" y="928670"/>
            <a:ext cx="7772400" cy="2671781"/>
          </a:xfrm>
          <a:noFill/>
          <a:ln>
            <a:solidFill>
              <a:schemeClr val="tx2">
                <a:lumMod val="60000"/>
                <a:lumOff val="40000"/>
              </a:schemeClr>
            </a:solidFill>
          </a:ln>
        </p:spPr>
        <p:txBody>
          <a:bodyPr>
            <a:normAutofit/>
          </a:bodyPr>
          <a:lstStyle/>
          <a:p>
            <a:r>
              <a:rPr lang="el-GR" b="1" dirty="0"/>
              <a:t>Θεωρίες Μάθησης</a:t>
            </a:r>
            <a:br>
              <a:rPr lang="en-US" b="1" dirty="0"/>
            </a:br>
            <a:r>
              <a:rPr lang="en-US" b="1" dirty="0"/>
              <a:t>http://users.sch.gr/misailidis/theories_mathisis.htm</a:t>
            </a:r>
            <a:endParaRPr lang="el-GR" b="1" dirty="0"/>
          </a:p>
        </p:txBody>
      </p:sp>
      <p:sp>
        <p:nvSpPr>
          <p:cNvPr id="3075" name="6 - Υπότιτλος"/>
          <p:cNvSpPr>
            <a:spLocks noGrp="1"/>
          </p:cNvSpPr>
          <p:nvPr>
            <p:ph type="subTitle" idx="1"/>
          </p:nvPr>
        </p:nvSpPr>
        <p:spPr>
          <a:noFill/>
        </p:spPr>
        <p:txBody>
          <a:bodyPr/>
          <a:lstStyle/>
          <a:p>
            <a:endParaRPr lang="el-GR"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Διαφορετικό παράδειγμα Συγκριτικού προηγμένου οργανωτή</a:t>
            </a:r>
          </a:p>
        </p:txBody>
      </p:sp>
      <p:sp>
        <p:nvSpPr>
          <p:cNvPr id="3" name="2 - Θέση περιεχομένου"/>
          <p:cNvSpPr>
            <a:spLocks noGrp="1"/>
          </p:cNvSpPr>
          <p:nvPr>
            <p:ph idx="1"/>
          </p:nvPr>
        </p:nvSpPr>
        <p:spPr/>
        <p:txBody>
          <a:bodyPr>
            <a:normAutofit lnSpcReduction="10000"/>
          </a:bodyPr>
          <a:lstStyle/>
          <a:p>
            <a:pPr>
              <a:buNone/>
            </a:pPr>
            <a:r>
              <a:rPr lang="el-GR" dirty="0"/>
              <a:t>παράδειγμα</a:t>
            </a:r>
            <a:endParaRPr lang="en-US" dirty="0"/>
          </a:p>
          <a:p>
            <a:pPr>
              <a:buNone/>
            </a:pPr>
            <a:r>
              <a:rPr lang="el-GR" dirty="0"/>
              <a:t> πριν τη συζήτηση της ορθογραφίας των λέξεων σε –με ή –</a:t>
            </a:r>
            <a:r>
              <a:rPr lang="el-GR" dirty="0" err="1"/>
              <a:t>μαι</a:t>
            </a:r>
            <a:r>
              <a:rPr lang="el-GR" dirty="0"/>
              <a:t> συγκρίνουμε τις δύο καταλήξεις και λέμε εκ των προτέρων ότι στον πληθυντικό γράφουμε με «ε» και στον ενικό με «αι». Αυτό είναι ο συγκριτικός προκαταβολικός οργανωτής.</a:t>
            </a:r>
          </a:p>
          <a:p>
            <a:br>
              <a:rPr lang="el-GR" dirty="0"/>
            </a:b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a:t>Παράδειγμα</a:t>
            </a:r>
            <a:br>
              <a:rPr lang="el-GR" sz="3600" b="1" dirty="0"/>
            </a:br>
            <a:r>
              <a:rPr lang="en-US" sz="3600" b="1" dirty="0"/>
              <a:t>X</a:t>
            </a:r>
            <a:r>
              <a:rPr lang="el-GR" sz="3600" b="1" dirty="0"/>
              <a:t>ΡΗΣΗΣ ΠΡΟΗΓΜΕΝΟΥ ΟΡΓΑΝΩΤΗ(1/3)</a:t>
            </a:r>
            <a:endParaRPr lang="el-GR" sz="3600" dirty="0"/>
          </a:p>
        </p:txBody>
      </p:sp>
      <p:sp>
        <p:nvSpPr>
          <p:cNvPr id="3" name="2 - Θέση περιεχομένου"/>
          <p:cNvSpPr>
            <a:spLocks noGrp="1"/>
          </p:cNvSpPr>
          <p:nvPr>
            <p:ph idx="1"/>
          </p:nvPr>
        </p:nvSpPr>
        <p:spPr/>
        <p:txBody>
          <a:bodyPr>
            <a:normAutofit fontScale="85000" lnSpcReduction="10000"/>
          </a:bodyPr>
          <a:lstStyle/>
          <a:p>
            <a:pPr>
              <a:buNone/>
            </a:pPr>
            <a:r>
              <a:rPr lang="en-US" dirty="0"/>
              <a:t> </a:t>
            </a:r>
            <a:r>
              <a:rPr lang="en-US" sz="2100" dirty="0"/>
              <a:t> MA</a:t>
            </a:r>
            <a:r>
              <a:rPr lang="el-GR" sz="2100" dirty="0"/>
              <a:t>ΘΗΜΑ ΣΧΕΤΙΚΑ  ΜΕ ΤΙΣ ΓΕΩΓΡΑΦΙΚΕΣ ΣΥΝΤΕΤΑΓΜΕΝΕΣ /ΧΡΗΣΗ </a:t>
            </a:r>
            <a:r>
              <a:rPr lang="en-US" sz="2100" dirty="0"/>
              <a:t>GOOGLE EARTH</a:t>
            </a:r>
            <a:endParaRPr lang="el-GR" sz="2100" dirty="0"/>
          </a:p>
          <a:p>
            <a:pPr>
              <a:buNone/>
            </a:pPr>
            <a:r>
              <a:rPr lang="el-GR" b="1" dirty="0"/>
              <a:t>1. ΚΕΝΤΡΙΖΟΥΜΕ ΤΟ ΕΝΔΙΑΦΕΡΟΝ ΤΩΝ ΜΑΘΗΤΩΝ</a:t>
            </a:r>
          </a:p>
          <a:p>
            <a:pPr>
              <a:buNone/>
            </a:pPr>
            <a:r>
              <a:rPr lang="el-GR" dirty="0"/>
              <a:t>     Η επιλογή εναπόκειται στη φαντασία του εκπαιδευτικού. Ένα παράδειγμα θα μπορούσε να είναι το παρακάτω: «Είναι μια συννεφιασμένη νύχτα και ο πιλότος ενός ελικοπτέρου που βρίσκεται πάνω από τη θάλασσα βλέπει </a:t>
            </a:r>
            <a:r>
              <a:rPr lang="el-GR" dirty="0" err="1"/>
              <a:t>οτι</a:t>
            </a:r>
            <a:r>
              <a:rPr lang="el-GR" dirty="0"/>
              <a:t> του τελειώνουν τα καύσιμα και πρέπει επειγόντως να εντοπίσει τη θέση ενός μικρού νησιού για να προσγειωθεί. </a:t>
            </a:r>
            <a:r>
              <a:rPr lang="el-GR" b="1" dirty="0"/>
              <a:t>Πως θα βρει το νησάκι μέσα στη</a:t>
            </a:r>
            <a:r>
              <a:rPr lang="el-GR" dirty="0"/>
              <a:t> </a:t>
            </a:r>
            <a:r>
              <a:rPr lang="el-GR" b="1" dirty="0"/>
              <a:t>νύχτα;»</a:t>
            </a:r>
            <a:r>
              <a:rPr lang="el-GR" dirty="0"/>
              <a:t>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3623</TotalTime>
  <Words>3415</Words>
  <Application>Microsoft Office PowerPoint</Application>
  <PresentationFormat>Προβολή στην οθόνη (4:3)</PresentationFormat>
  <Paragraphs>396</Paragraphs>
  <Slides>78</Slides>
  <Notes>4</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78</vt:i4>
      </vt:variant>
    </vt:vector>
  </HeadingPairs>
  <TitlesOfParts>
    <vt:vector size="89" baseType="lpstr">
      <vt:lpstr>Arial</vt:lpstr>
      <vt:lpstr>Calibri</vt:lpstr>
      <vt:lpstr>CenturySchoolbook-Italic</vt:lpstr>
      <vt:lpstr>Corbel</vt:lpstr>
      <vt:lpstr>Lora</vt:lpstr>
      <vt:lpstr>Roboto</vt:lpstr>
      <vt:lpstr>Ubuntu</vt:lpstr>
      <vt:lpstr>Verdana</vt:lpstr>
      <vt:lpstr>Wingdings</vt:lpstr>
      <vt:lpstr>Wingdings 2</vt:lpstr>
      <vt:lpstr>Θέμα του Office</vt:lpstr>
      <vt:lpstr>Παρουσίαση του PowerPoint</vt:lpstr>
      <vt:lpstr>Νοηματική - Προσληπτική Μάθηση (Ausubel)</vt:lpstr>
      <vt:lpstr>Οι 4 διδακτικές αρχές του ΑUSUBEL</vt:lpstr>
      <vt:lpstr>Advance organizer- Προοργανωτής</vt:lpstr>
      <vt:lpstr>  O μαθητής μαθαίνει καλυτέρα αν έχει από πριν  μια οργανωμένη εικόνα του τι θα «μάθει»  γενικόειδικό(ερμηνευτικός οργανωτής)   http://photodentro.edu.gr/v/item/ds/8521/3423</vt:lpstr>
      <vt:lpstr>Ο μαθητής μαθαίνει καλύτερα αν συνδέσουμε την παλαιότερη γνώση με την νέα(ενσωματωμένη συσχέτιση)</vt:lpstr>
      <vt:lpstr>Προηγμένος οργανωτής(συγκριτικός) </vt:lpstr>
      <vt:lpstr>Διαφορετικό παράδειγμα Συγκριτικού προηγμένου οργανωτή</vt:lpstr>
      <vt:lpstr>Παράδειγμα XΡΗΣΗΣ ΠΡΟΗΓΜΕΝΟΥ ΟΡΓΑΝΩΤΗ(1/3)</vt:lpstr>
      <vt:lpstr>  Παράδειγμα XΡΗΣΗΣ ΠΡΟΗΓΜΕΝΟΥ ΟΡΓΑΝΩΤΗ(2/3)</vt:lpstr>
      <vt:lpstr> Παράδειγμα  XΡΗΣΗΣ ΠΡΟΗΓΜΕΝΟΥ ΟΡΓΑΝΩΤΗ(3/3)</vt:lpstr>
      <vt:lpstr>Τα 4 ήδη μάθησης κατά Ausubel</vt:lpstr>
      <vt:lpstr>Συμπερασματικά : Βασικές αρχές της θεωρίας του  Ausubel </vt:lpstr>
      <vt:lpstr>ΠΑΡΑΔΕΙΓΜΑ ΕΓΑΡΜΟΓΗΣ ΤΗΣ ΘΕΩΡΙΑΣ ΤΟΥ AUSUBEL</vt:lpstr>
      <vt:lpstr>ΜΟΡΦΗ ΛΟΓΙΣΜΙΚΩΝ</vt:lpstr>
      <vt:lpstr>https://ts.sch.gr/repo/online-packages/dim-mathimatika-c-d/d05-web</vt:lpstr>
      <vt:lpstr>ΛΟΓΙΣΜΙΚΑ ΒΑΣΙΣΜΕΝΑ ΣΤΙΣ ΓΝΩΣΤΙΚΕΣ Θ ΜΑΘΗΣΗΣ</vt:lpstr>
      <vt:lpstr>KANTE TO TEST</vt:lpstr>
      <vt:lpstr>Παρουσίαση του PowerPoint</vt:lpstr>
      <vt:lpstr>ΠΩΣ ΜΑΘΑΙΝΕΙ Ο ΜΑΘΗΤΗΣ ΚΑΤΑ GAGNE</vt:lpstr>
      <vt:lpstr>Aρχές του Διδακτικού Σχεδιασμού(1/9) </vt:lpstr>
      <vt:lpstr>Aρχές του Διδακτικού Σχεδιασμού(2/9) </vt:lpstr>
      <vt:lpstr>Aρχές του Διδακτικού Σχεδιασμού(3/9)</vt:lpstr>
      <vt:lpstr>Aρχές του Διδακτικού Σχεδιασμού(4/9)</vt:lpstr>
      <vt:lpstr>Aρχές του Διδακτικού Σχεδιασμού(5/9)</vt:lpstr>
      <vt:lpstr>Aρχές του Διδακτικού Σχεδιασμού(6/9)</vt:lpstr>
      <vt:lpstr>Aρχές του Διδακτικού Σχεδιασμού(7/9)</vt:lpstr>
      <vt:lpstr>Aρχές του Διδακτικού Σχεδιασμού(8/9)</vt:lpstr>
      <vt:lpstr>Aρχές του Διδακτικού Σχεδιασμού(9/9)</vt:lpstr>
      <vt:lpstr>ΑΣΚΗΣΗ ΓΙΑ ΤΗΝ ΤΑΞΗ</vt:lpstr>
      <vt:lpstr>ΜΟΝΤΕΛΟ ΕΠΕΞΕΡΓΑΣΙΑΣ ΠΛΗΡΟΦΟΡΙΩΝ</vt:lpstr>
      <vt:lpstr>ΜΟΝΤΕΛΟ ΕΠΕΞΕΡΓΑΣΙΑΣ ΤΗΣ ΠΛΗΡΟΦΟΡΙΑΣ</vt:lpstr>
      <vt:lpstr>Μυαλό = Υπολογιστής;</vt:lpstr>
      <vt:lpstr>Παρουσίαση του PowerPoint</vt:lpstr>
      <vt:lpstr> Μνημονικό μοντέλο μάθησης</vt:lpstr>
      <vt:lpstr>Παρουσίαση του PowerPoint</vt:lpstr>
      <vt:lpstr>Το μνημονικό σύστημα σύμφωνα με ΜΕΠ</vt:lpstr>
      <vt:lpstr>Το μνημονικό σύστημα σύμφωνα με ΜΕΠ</vt:lpstr>
      <vt:lpstr>Βασικές κατηγορίες των γνώσεων</vt:lpstr>
      <vt:lpstr>ΔΗΛΩΤΙΚΗ-ΔΙΑΔΙΚΑΣΤΙΚΗ ΓΝΩΣΗ</vt:lpstr>
      <vt:lpstr>Παρουσίαση του PowerPoint</vt:lpstr>
      <vt:lpstr>Παρουσίαση του PowerPoint</vt:lpstr>
      <vt:lpstr>Παρουσίαση του PowerPoint</vt:lpstr>
      <vt:lpstr>Παρουσίαση του PowerPoint</vt:lpstr>
      <vt:lpstr>2.ΟΡΓΑΝΩΣΗ ΤΟΥ ΥΛΙΚΟΥ</vt:lpstr>
      <vt:lpstr>Παρουσίαση του PowerPoint</vt:lpstr>
      <vt:lpstr>3.ΕΠΟΠΤΙΚΟΤΗΤΑ ΥΛΙΚΟΥ</vt:lpstr>
      <vt:lpstr>Νοημοσύνη-Μαθηση</vt:lpstr>
      <vt:lpstr>Βασική εφαρμογή της γνωστικής Προσέγγισης: Τεχνητή Νοημοσύνη</vt:lpstr>
      <vt:lpstr>Μπορεί ένας υπολογιστής  να έχει «νοημοσύνη» και πώς;</vt:lpstr>
      <vt:lpstr>Εφαρμογές της Τεχνητής Νοημοσύνης στην Εκπαίδευση</vt:lpstr>
      <vt:lpstr>Facts ,rules σε ΕS</vt:lpstr>
      <vt:lpstr>Μοντέλο Επεξεργασίας Πληροφοριών (Μ.Ε.Π) VS PIAGET </vt:lpstr>
      <vt:lpstr>Παρουσίαση του PowerPoint</vt:lpstr>
      <vt:lpstr>Παρουσίαση του PowerPoint</vt:lpstr>
      <vt:lpstr>bobo doll experiment</vt:lpstr>
      <vt:lpstr>Συμπέρασμα</vt:lpstr>
      <vt:lpstr>Παρουσίαση του PowerPoint</vt:lpstr>
      <vt:lpstr>Το πείραμα..</vt:lpstr>
      <vt:lpstr>Παρουσίαση του PowerPoint</vt:lpstr>
      <vt:lpstr>Θεωρία Bandura:ΚΟΙΝΩΝΙΚΗ ΜΑΘΗΣΗ</vt:lpstr>
      <vt:lpstr>Κοινωνική μάθηση</vt:lpstr>
      <vt:lpstr>Κοινωνική μάθηση</vt:lpstr>
      <vt:lpstr>Διαδικασίες σκέψης: διαμεσολαβητικές γνωσιακές διαδικασίες</vt:lpstr>
      <vt:lpstr>Κοινωνική μάθηση και αλλαγή συμπεριφοράς</vt:lpstr>
      <vt:lpstr>Είδη ενίσχυσης στην κοινωνική μάθηση</vt:lpstr>
      <vt:lpstr>Εφαρμογές στην εκπαίδευση(1/4)</vt:lpstr>
      <vt:lpstr>Εφαρμογές στην εκπαίδευση(2/4)</vt:lpstr>
      <vt:lpstr>Εφαρμογές στην εκπαίδευση(3/4)</vt:lpstr>
      <vt:lpstr>Εφαρμογές στην εκπαίδευση(4/4)</vt:lpstr>
      <vt:lpstr> Αυτοαποτελεσματικότητα (self-efficacy) του Bandura (1/4)</vt:lpstr>
      <vt:lpstr>self-efficacy(2/4)</vt:lpstr>
      <vt:lpstr>self-efficacy(3/4)</vt:lpstr>
      <vt:lpstr>self-efficacy(4/4)</vt:lpstr>
      <vt:lpstr>Μπορεί να αλλάξει η αυτοαποτελεσματικότητα?</vt:lpstr>
      <vt:lpstr> Τι πρέπει να κάνει ο δάσκαλος σύμφωνα με την κοινωνική μάθηση για την αύξηση της αυτοαποτελεσματικότητας και της αυτορρύθμισης </vt:lpstr>
      <vt:lpstr>ΤΕΣΤ</vt:lpstr>
      <vt:lpstr>Θεωρίες Μάθησης http://users.sch.gr/misailidis/theories_mathisis.htm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Εποικοδομισμός</dc:title>
  <dc:creator>ΗΡΑ</dc:creator>
  <cp:lastModifiedBy>Αντωνοπούλου Σωτηρία Ήρα</cp:lastModifiedBy>
  <cp:revision>173</cp:revision>
  <dcterms:created xsi:type="dcterms:W3CDTF">2018-04-21T16:53:07Z</dcterms:created>
  <dcterms:modified xsi:type="dcterms:W3CDTF">2022-11-25T20:33:07Z</dcterms:modified>
</cp:coreProperties>
</file>