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21"/>
  </p:notesMasterIdLst>
  <p:sldIdLst>
    <p:sldId id="269" r:id="rId2"/>
    <p:sldId id="256" r:id="rId3"/>
    <p:sldId id="258" r:id="rId4"/>
    <p:sldId id="270" r:id="rId5"/>
    <p:sldId id="267" r:id="rId6"/>
    <p:sldId id="265" r:id="rId7"/>
    <p:sldId id="259" r:id="rId8"/>
    <p:sldId id="260" r:id="rId9"/>
    <p:sldId id="271" r:id="rId10"/>
    <p:sldId id="272" r:id="rId11"/>
    <p:sldId id="273" r:id="rId12"/>
    <p:sldId id="274" r:id="rId13"/>
    <p:sldId id="263" r:id="rId14"/>
    <p:sldId id="264" r:id="rId15"/>
    <p:sldId id="275" r:id="rId16"/>
    <p:sldId id="276" r:id="rId17"/>
    <p:sldId id="262" r:id="rId18"/>
    <p:sldId id="277" r:id="rId19"/>
    <p:sldId id="268" r:id="rId2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488B"/>
    <a:srgbClr val="BEE395"/>
    <a:srgbClr val="11128B"/>
    <a:srgbClr val="A7D97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8235" autoAdjust="0"/>
  </p:normalViewPr>
  <p:slideViewPr>
    <p:cSldViewPr>
      <p:cViewPr varScale="1">
        <p:scale>
          <a:sx n="64" d="100"/>
          <a:sy n="64" d="100"/>
        </p:scale>
        <p:origin x="-8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32D1F7-3D8D-45B9-B1F9-90DD60EA8090}" type="datetimeFigureOut">
              <a:rPr lang="el-GR"/>
              <a:pPr>
                <a:defRPr/>
              </a:pPr>
              <a:t>12/1/2015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AB5D9EB-91AC-4271-8966-421DEBF4458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2355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C4A021-7A42-43B6-9EF1-C4EC47ACBFD8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27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2251E9-3877-47B3-B29F-780E3B64E7BC}" type="slidenum">
              <a:rPr lang="el-GR" smtClean="0"/>
              <a:pPr/>
              <a:t>10</a:t>
            </a:fld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379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4FA1D-6C1D-4597-A64A-25461BFE3E71}" type="slidenum">
              <a:rPr lang="el-GR" smtClean="0"/>
              <a:pPr/>
              <a:t>11</a:t>
            </a:fld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482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4B8E94-3B60-4450-97A0-1FCC3FB34D8F}" type="slidenum">
              <a:rPr lang="el-GR" smtClean="0"/>
              <a:pPr/>
              <a:t>12</a:t>
            </a:fld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584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0193A8-4D8B-456A-819E-7AD33590971A}" type="slidenum">
              <a:rPr lang="el-GR" smtClean="0"/>
              <a:pPr/>
              <a:t>13</a:t>
            </a:fld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  <a:p>
            <a:pPr eaLnBrk="1" hangingPunct="1">
              <a:spcBef>
                <a:spcPct val="0"/>
              </a:spcBef>
            </a:pPr>
            <a:endParaRPr lang="el-GR" smtClean="0"/>
          </a:p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686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F6740F-37D6-4789-9B13-AAC55872B16D}" type="slidenum">
              <a:rPr lang="el-GR" smtClean="0"/>
              <a:pPr/>
              <a:t>14</a:t>
            </a:fld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789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012A93-DE79-4ECC-8E97-50C7347B1ADE}" type="slidenum">
              <a:rPr lang="el-GR" smtClean="0"/>
              <a:pPr/>
              <a:t>15</a:t>
            </a:fld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89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8CA7AE-1B6F-4251-87A1-93C83C0D2656}" type="slidenum">
              <a:rPr lang="el-GR" smtClean="0"/>
              <a:pPr/>
              <a:t>16</a:t>
            </a:fld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994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89F8E0-6E37-498B-BDFA-B1AB21E7D225}" type="slidenum">
              <a:rPr lang="el-GR" smtClean="0"/>
              <a:pPr/>
              <a:t>17</a:t>
            </a:fld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4096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009265-B19F-4E28-AA8C-68E38E2136C6}" type="slidenum">
              <a:rPr lang="el-GR" smtClean="0"/>
              <a:pPr/>
              <a:t>18</a:t>
            </a:fld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4198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94B753-AE05-4990-BD92-529BA3422E60}" type="slidenum">
              <a:rPr lang="el-GR" smtClean="0"/>
              <a:pPr/>
              <a:t>19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458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37EE1C-3A54-4FBA-AF47-CDAF0C99ED26}" type="slidenum">
              <a:rPr lang="el-GR" smtClean="0"/>
              <a:pPr/>
              <a:t>2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560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8ADA17-CA91-4A0C-AFC3-04D83323E428}" type="slidenum">
              <a:rPr lang="el-GR" smtClean="0"/>
              <a:pPr/>
              <a:t>3</a:t>
            </a:fld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2662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B22ECE-23E1-408B-94D7-809615EDA2FB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>
              <a:latin typeface="Arial" charset="0"/>
            </a:endParaRPr>
          </a:p>
        </p:txBody>
      </p:sp>
      <p:sp>
        <p:nvSpPr>
          <p:cNvPr id="2765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EE29AD-F48F-461E-A21C-819271F56055}" type="slidenum">
              <a:rPr lang="el-GR" smtClean="0"/>
              <a:pPr/>
              <a:t>5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867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204037-DC39-4117-B15A-5121C55A8A4B}" type="slidenum">
              <a:rPr lang="el-GR" smtClean="0"/>
              <a:pPr/>
              <a:t>6</a:t>
            </a:fld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97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03C291-7952-45B4-941D-C2E1F7C58400}" type="slidenum">
              <a:rPr lang="el-GR" smtClean="0"/>
              <a:pPr/>
              <a:t>7</a:t>
            </a:fld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072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4AD019-A8C3-4983-846A-494F86DD3F07}" type="slidenum">
              <a:rPr lang="el-GR" smtClean="0"/>
              <a:pPr/>
              <a:t>8</a:t>
            </a:fld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174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6CBAB1-868F-4DA2-934F-10644508C46D}" type="slidenum">
              <a:rPr lang="el-GR" smtClean="0"/>
              <a:pPr/>
              <a:t>9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AA1A43-1D0F-420A-B4D5-8AB681B462C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1/12/2015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7406640" cy="2088232"/>
          </a:xfrm>
          <a:solidFill>
            <a:srgbClr val="BEE395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l-GR" dirty="0" smtClean="0">
                <a:solidFill>
                  <a:srgbClr val="11488B"/>
                </a:solidFill>
              </a:rPr>
              <a:t>Εκπαιδευτικό σενάριο</a:t>
            </a:r>
            <a:endParaRPr lang="el-GR" dirty="0">
              <a:solidFill>
                <a:srgbClr val="11488B"/>
              </a:solidFill>
            </a:endParaRPr>
          </a:p>
        </p:txBody>
      </p:sp>
      <p:sp>
        <p:nvSpPr>
          <p:cNvPr id="3074" name="2 - Υπότιτλος"/>
          <p:cNvSpPr>
            <a:spLocks noGrp="1"/>
          </p:cNvSpPr>
          <p:nvPr>
            <p:ph type="subTitle" idx="1"/>
          </p:nvPr>
        </p:nvSpPr>
        <p:spPr>
          <a:xfrm>
            <a:off x="1042988" y="3644900"/>
            <a:ext cx="7407275" cy="1439863"/>
          </a:xfrm>
        </p:spPr>
        <p:txBody>
          <a:bodyPr/>
          <a:lstStyle/>
          <a:p>
            <a:r>
              <a:rPr lang="el-GR" sz="3200" smtClean="0">
                <a:solidFill>
                  <a:srgbClr val="E46C0A"/>
                </a:solidFill>
              </a:rPr>
              <a:t>Οδηγίες παρουσίασης σεναρίου</a:t>
            </a:r>
          </a:p>
          <a:p>
            <a:endParaRPr lang="el-GR" sz="3200" smtClean="0">
              <a:solidFill>
                <a:srgbClr val="E46C0A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Δραστηριότητες αξιολόγησης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000" smtClean="0"/>
              <a:t>Τρόποι αξιολόγησης (πχ. Ερωτήσεις, χρήση λογισμικού κλπ)</a:t>
            </a:r>
          </a:p>
          <a:p>
            <a:r>
              <a:rPr lang="el-GR" sz="2000" smtClean="0"/>
              <a:t>Δώστε παραδείγματα ερωτήσεων</a:t>
            </a:r>
          </a:p>
          <a:p>
            <a:r>
              <a:rPr lang="el-GR" sz="2000" smtClean="0"/>
              <a:t>Αιτιολόγηση τρόπων αξιολόγησης</a:t>
            </a:r>
            <a:endParaRPr lang="en-GB" sz="2000" smtClean="0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Γνωστικές συγκρούσεις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000" smtClean="0">
                <a:solidFill>
                  <a:srgbClr val="FF0000"/>
                </a:solidFill>
              </a:rPr>
              <a:t>Αφορά στις ομάδες οι οποίες έχουν συμπεριλάβει αυτή τη διδακτική στρατηγική</a:t>
            </a:r>
          </a:p>
          <a:p>
            <a:r>
              <a:rPr lang="el-GR" sz="2000" smtClean="0"/>
              <a:t>Αναφορά σε συγκεκριμένο παράδειγμα γνωστικής σύγκρουσης</a:t>
            </a:r>
          </a:p>
          <a:p>
            <a:r>
              <a:rPr lang="el-GR" sz="2000" smtClean="0"/>
              <a:t>Πώς αντιμετωπίζετε τη γνωστική σύγκρουση με τη χρήση του λογισμικού ή του εκπαιδευτικού υλικού;</a:t>
            </a: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Πειραματισμός, ανακάλυψη, διερεύνηση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000" smtClean="0"/>
              <a:t>Αναφορά σε συγκεκριμένο παράδειγμα, πειραματισμού, ανακάλυψης, διερεύνησης</a:t>
            </a:r>
          </a:p>
          <a:p>
            <a:r>
              <a:rPr lang="el-GR" sz="2000" smtClean="0"/>
              <a:t>Πώς έχει χρησιμοποιηθεί το  λογισμικό ή το εκπαιδευτικό υλικό προκειμένου να προωθηθεί &amp; να ενισχυθεί ο  πειραματισμός, η ανακάλυψη &amp; η διερεύνηση;</a:t>
            </a:r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Σύγκριση / Προστιθέμενη Αξία χρήσης των ΤΠΕ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sz="2000" smtClean="0"/>
              <a:t>(πόσο διαφορετικό έγινε το μάθημα σε σχέση με το πώς θα γινόταν με τα συμβατικά μέσα διδασκαλίας;)</a:t>
            </a:r>
            <a:endParaRPr lang="en-GB" sz="2000" smtClean="0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Αξιολόγηση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412776"/>
            <a:ext cx="7740352" cy="432048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sz="2000" dirty="0" smtClean="0"/>
              <a:t>Επιτεύχθηκαν ο/οι στόχος/οι σας;</a:t>
            </a:r>
          </a:p>
          <a:p>
            <a:pPr eaLnBrk="1" hangingPunct="1">
              <a:spcBef>
                <a:spcPct val="0"/>
              </a:spcBef>
            </a:pPr>
            <a:r>
              <a:rPr lang="el-GR" sz="2000" dirty="0" smtClean="0"/>
              <a:t>Ποιες δυσκολίες συναντήσατε σχετικά με την υλικοτεχνική υποδομή;</a:t>
            </a:r>
          </a:p>
          <a:p>
            <a:pPr eaLnBrk="1" hangingPunct="1">
              <a:spcBef>
                <a:spcPct val="0"/>
              </a:spcBef>
            </a:pPr>
            <a:r>
              <a:rPr lang="el-GR" sz="2000" dirty="0" smtClean="0"/>
              <a:t>Ποιες δυσκολίες συναντήσατε σχετικά με την οργάνωση της τάξης;</a:t>
            </a:r>
          </a:p>
          <a:p>
            <a:pPr eaLnBrk="1" hangingPunct="1">
              <a:spcBef>
                <a:spcPct val="0"/>
              </a:spcBef>
            </a:pPr>
            <a:r>
              <a:rPr lang="el-GR" sz="2000" dirty="0" smtClean="0"/>
              <a:t>Θα προχωρούσατε σε κάποια/ες τροποποιήσεις με βάση τον αρχικό σχεδιασμό;</a:t>
            </a:r>
            <a:endParaRPr lang="en-GB" sz="2000" dirty="0" smtClean="0"/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Αναστοχασμός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 smtClean="0"/>
              <a:t>Τι σας δυσκόλεψε &amp; γιατί;</a:t>
            </a:r>
          </a:p>
          <a:p>
            <a:r>
              <a:rPr lang="el-GR" sz="2000" dirty="0" smtClean="0"/>
              <a:t>Τι κερδίσατε από τη σχεδίαση του εκπαιδευτικού σεναρίου;</a:t>
            </a:r>
          </a:p>
          <a:p>
            <a:r>
              <a:rPr lang="el-GR" sz="2000" dirty="0" smtClean="0"/>
              <a:t>Σας βοήθησαν τα σχόλια που σας έθεταν οι άλλες ομάδες στο </a:t>
            </a:r>
            <a:r>
              <a:rPr lang="en-US" sz="2000" dirty="0" smtClean="0"/>
              <a:t>wiki </a:t>
            </a:r>
            <a:r>
              <a:rPr lang="el-GR" sz="2000" dirty="0" smtClean="0"/>
              <a:t>σας</a:t>
            </a:r>
            <a:r>
              <a:rPr lang="el-GR" sz="2000" dirty="0" smtClean="0"/>
              <a:t>;</a:t>
            </a: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Βιβλιογραφία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000" smtClean="0"/>
              <a:t>Γραμμένη όπως στα παραδείγματα που έχουν δοθεί</a:t>
            </a:r>
            <a:endParaRPr lang="en-US" sz="2000" smtClean="0"/>
          </a:p>
          <a:p>
            <a:r>
              <a:rPr lang="el-GR" sz="2000" smtClean="0"/>
              <a:t>Αν κάτι δεν υπάρχει στο παράδειγμα μπορείτε να αναζητήσετε περαιτέρω πληροφορίες στο διαδίκτυο (πχ. πώς γράφω βιβλιογραφία από 1 περιοδικό;)</a:t>
            </a:r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Παραδείγματα από την Εφαρμογή στην Τάξη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945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sz="2400" dirty="0" smtClean="0"/>
              <a:t>(βάλτε εδώ εικόνες/</a:t>
            </a:r>
            <a:r>
              <a:rPr lang="en-US" sz="2400" dirty="0" smtClean="0"/>
              <a:t>screenshots</a:t>
            </a:r>
            <a:r>
              <a:rPr lang="el-GR" sz="2400" dirty="0" smtClean="0"/>
              <a:t>– </a:t>
            </a:r>
            <a:r>
              <a:rPr lang="el-GR" sz="2400" dirty="0" smtClean="0"/>
              <a:t>χρησιμοποιήστε περισσότερα </a:t>
            </a:r>
            <a:r>
              <a:rPr lang="en-US" sz="2400" dirty="0" smtClean="0"/>
              <a:t>slides </a:t>
            </a:r>
            <a:r>
              <a:rPr lang="el-GR" sz="2400" dirty="0" smtClean="0"/>
              <a:t>αν χρειάζεται)</a:t>
            </a:r>
            <a:endParaRPr lang="en-GB" sz="2400" dirty="0" smtClean="0"/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Γενικές οδηγίες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2048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400" smtClean="0"/>
              <a:t>Χρησιμοποιείστε λέξεις – κλειδιά </a:t>
            </a:r>
            <a:r>
              <a:rPr lang="el-GR" sz="2400" smtClean="0">
                <a:sym typeface="Wingdings" pitchFamily="2" charset="2"/>
              </a:rPr>
              <a:t></a:t>
            </a:r>
            <a:endParaRPr lang="el-GR" sz="2400" smtClean="0"/>
          </a:p>
          <a:p>
            <a:r>
              <a:rPr lang="el-GR" sz="2400" smtClean="0"/>
              <a:t>Αποφυγή πυκνογραμμένων διαφανειών</a:t>
            </a:r>
          </a:p>
          <a:p>
            <a:r>
              <a:rPr lang="el-GR" sz="2400" smtClean="0"/>
              <a:t>Χρόνος παρουσίασης: 15-20 λεπτά ανά ομάδα</a:t>
            </a:r>
          </a:p>
          <a:p>
            <a:r>
              <a:rPr lang="el-GR" sz="2400" smtClean="0"/>
              <a:t>Όνομα αρχείου: </a:t>
            </a:r>
            <a:r>
              <a:rPr lang="en-US" sz="2400" smtClean="0"/>
              <a:t>omada…_parousiasi_senariou_1.ppt(x)</a:t>
            </a:r>
            <a:endParaRPr lang="el-GR" sz="2400" smtClean="0"/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2800" smtClean="0">
                <a:solidFill>
                  <a:srgbClr val="11488B"/>
                </a:solidFill>
              </a:rPr>
              <a:t>Αν χρειαστεί μπορείτε να προσθέσετε επί πλέον διαφάνειες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sz="3200" dirty="0" smtClean="0">
                <a:solidFill>
                  <a:srgbClr val="11488B"/>
                </a:solidFill>
              </a:rPr>
              <a:t>Τίτλος Εκπαιδευτικού Σεναρίου</a:t>
            </a:r>
            <a:endParaRPr lang="en-GB" sz="3200" dirty="0" smtClean="0">
              <a:solidFill>
                <a:srgbClr val="11488B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789363"/>
            <a:ext cx="6473825" cy="2087562"/>
          </a:xfrm>
        </p:spPr>
        <p:txBody>
          <a:bodyPr anchor="ctr">
            <a:noAutofit/>
          </a:bodyPr>
          <a:lstStyle/>
          <a:p>
            <a:pPr algn="r" eaLnBrk="1" hangingPunct="1">
              <a:lnSpc>
                <a:spcPct val="50000"/>
              </a:lnSpc>
            </a:pPr>
            <a:r>
              <a:rPr lang="el-GR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Όνομα</a:t>
            </a:r>
            <a:r>
              <a:rPr lang="en-US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τα </a:t>
            </a:r>
            <a:r>
              <a:rPr lang="el-GR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Φοιτητριών</a:t>
            </a:r>
            <a:r>
              <a:rPr lang="en-US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l-GR" sz="2200" b="1" dirty="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endParaRPr lang="el-GR" sz="800" b="1" dirty="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r>
              <a:rPr lang="el-GR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Σχολείο/α</a:t>
            </a:r>
            <a:r>
              <a:rPr lang="en-US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l-GR" sz="2200" b="1" dirty="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endParaRPr lang="el-GR" sz="800" b="1" dirty="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r>
              <a:rPr lang="el-GR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Τάξη</a:t>
            </a:r>
            <a:r>
              <a:rPr lang="en-US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l-GR" sz="2200" b="1" dirty="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endParaRPr lang="en-US" sz="800" b="1" dirty="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r>
              <a:rPr lang="el-GR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Αριθμός Μαθητών:</a:t>
            </a:r>
          </a:p>
          <a:p>
            <a:pPr algn="r" eaLnBrk="1" hangingPunct="1">
              <a:lnSpc>
                <a:spcPct val="50000"/>
              </a:lnSpc>
            </a:pPr>
            <a:endParaRPr lang="el-GR" sz="800" b="1" dirty="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r>
              <a:rPr lang="el-GR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Τμήμα 1ο:</a:t>
            </a:r>
          </a:p>
          <a:p>
            <a:pPr algn="r" eaLnBrk="1" hangingPunct="1">
              <a:lnSpc>
                <a:spcPct val="50000"/>
              </a:lnSpc>
            </a:pPr>
            <a:endParaRPr lang="el-GR" sz="800" b="1" dirty="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r>
              <a:rPr lang="el-GR" sz="22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Τμήμα 2ο: </a:t>
            </a:r>
            <a:endParaRPr lang="en-US" sz="2200" b="1" dirty="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endParaRPr lang="en-GB" sz="2200" b="1" dirty="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323528" y="332656"/>
            <a:ext cx="4320480" cy="5688632"/>
          </a:xfrm>
        </p:spPr>
        <p:txBody>
          <a:bodyPr>
            <a:normAutofit/>
          </a:bodyPr>
          <a:lstStyle/>
          <a:p>
            <a:pPr algn="r" eaLnBrk="1" hangingPunct="1">
              <a:buFontTx/>
              <a:buNone/>
            </a:pPr>
            <a:r>
              <a:rPr lang="el-GR" sz="3200" b="1" dirty="0" smtClean="0">
                <a:solidFill>
                  <a:srgbClr val="11488B"/>
                </a:solidFill>
                <a:latin typeface="Calibri" pitchFamily="34" charset="0"/>
              </a:rPr>
              <a:t>Γνωστικό  Αντικείμενο</a:t>
            </a:r>
            <a:r>
              <a:rPr lang="el-GR" sz="3200" dirty="0" smtClean="0">
                <a:solidFill>
                  <a:srgbClr val="11488B"/>
                </a:solidFill>
                <a:latin typeface="Calibri" pitchFamily="34" charset="0"/>
              </a:rPr>
              <a:t>:</a:t>
            </a:r>
          </a:p>
          <a:p>
            <a:pPr algn="r" eaLnBrk="1" hangingPunct="1">
              <a:buFontTx/>
              <a:buNone/>
            </a:pPr>
            <a:endParaRPr lang="el-GR" sz="3200" dirty="0" smtClean="0">
              <a:latin typeface="Calibri" pitchFamily="34" charset="0"/>
            </a:endParaRPr>
          </a:p>
          <a:p>
            <a:pPr algn="r" eaLnBrk="1" hangingPunct="1">
              <a:buFontTx/>
              <a:buNone/>
            </a:pPr>
            <a:r>
              <a:rPr lang="el-GR" sz="3200" b="1" dirty="0" smtClean="0">
                <a:solidFill>
                  <a:srgbClr val="11488B"/>
                </a:solidFill>
                <a:latin typeface="Calibri" pitchFamily="34" charset="0"/>
              </a:rPr>
              <a:t>Διάρκεια:</a:t>
            </a:r>
          </a:p>
          <a:p>
            <a:pPr algn="r" eaLnBrk="1" hangingPunct="1">
              <a:buFontTx/>
              <a:buNone/>
            </a:pPr>
            <a:endParaRPr lang="el-GR" sz="3200" b="1" dirty="0" smtClean="0">
              <a:latin typeface="Calibri" pitchFamily="34" charset="0"/>
            </a:endParaRPr>
          </a:p>
          <a:p>
            <a:pPr algn="r" eaLnBrk="1" hangingPunct="1">
              <a:buFontTx/>
              <a:buNone/>
            </a:pPr>
            <a:r>
              <a:rPr lang="el-GR" sz="3200" b="1" dirty="0" smtClean="0">
                <a:solidFill>
                  <a:srgbClr val="11488B"/>
                </a:solidFill>
                <a:latin typeface="Calibri" pitchFamily="34" charset="0"/>
              </a:rPr>
              <a:t>Είδος Δραστηριότητας/ων</a:t>
            </a:r>
          </a:p>
          <a:p>
            <a:pPr algn="r" eaLnBrk="1" hangingPunct="1">
              <a:buFontTx/>
              <a:buNone/>
            </a:pPr>
            <a:r>
              <a:rPr lang="el-GR" sz="3200" dirty="0" smtClean="0">
                <a:latin typeface="Calibri" pitchFamily="34" charset="0"/>
              </a:rPr>
              <a:t/>
            </a:r>
            <a:br>
              <a:rPr lang="el-GR" sz="3200" dirty="0" smtClean="0">
                <a:latin typeface="Calibri" pitchFamily="34" charset="0"/>
              </a:rPr>
            </a:br>
            <a:endParaRPr lang="el-GR" sz="3200" dirty="0" smtClean="0">
              <a:latin typeface="Calibri" pitchFamily="34" charset="0"/>
            </a:endParaRPr>
          </a:p>
          <a:p>
            <a:pPr algn="r" eaLnBrk="1" hangingPunct="1">
              <a:buFontTx/>
              <a:buNone/>
            </a:pPr>
            <a:endParaRPr lang="el-GR" sz="3200" dirty="0" smtClean="0">
              <a:latin typeface="Calibri" pitchFamily="34" charset="0"/>
            </a:endParaRPr>
          </a:p>
          <a:p>
            <a:pPr algn="r" eaLnBrk="1" hangingPunct="1">
              <a:buFontTx/>
              <a:buNone/>
            </a:pPr>
            <a:endParaRPr lang="el-GR" sz="3200" dirty="0" smtClean="0">
              <a:latin typeface="Calibri" pitchFamily="34" charset="0"/>
            </a:endParaRPr>
          </a:p>
          <a:p>
            <a:pPr algn="r" eaLnBrk="1" hangingPunct="1">
              <a:buFontTx/>
              <a:buNone/>
            </a:pPr>
            <a:endParaRPr lang="el-GR" sz="3200" dirty="0" smtClean="0">
              <a:latin typeface="Calibri" pitchFamily="34" charset="0"/>
            </a:endParaRPr>
          </a:p>
          <a:p>
            <a:pPr algn="r" eaLnBrk="1" hangingPunct="1">
              <a:buFontTx/>
              <a:buNone/>
            </a:pPr>
            <a:endParaRPr lang="en-GB" sz="3200" dirty="0" smtClean="0">
              <a:latin typeface="Calibri" pitchFamily="34" charset="0"/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716016" y="0"/>
            <a:ext cx="4139952" cy="529208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l-GR" sz="2400" dirty="0" smtClean="0"/>
          </a:p>
          <a:p>
            <a:pPr eaLnBrk="1" hangingPunct="1">
              <a:buFontTx/>
              <a:buNone/>
            </a:pPr>
            <a:r>
              <a:rPr lang="el-GR" sz="2400" dirty="0" smtClean="0"/>
              <a:t>(Ποιο το αντικείμενο διδασκαλίας;)</a:t>
            </a:r>
          </a:p>
          <a:p>
            <a:pPr eaLnBrk="1" hangingPunct="1">
              <a:buFontTx/>
              <a:buNone/>
            </a:pPr>
            <a:endParaRPr lang="el-GR" sz="2400" dirty="0" smtClean="0"/>
          </a:p>
          <a:p>
            <a:pPr eaLnBrk="1" hangingPunct="1">
              <a:buFontTx/>
              <a:buNone/>
            </a:pPr>
            <a:r>
              <a:rPr lang="el-GR" sz="2400" dirty="0" smtClean="0"/>
              <a:t>(Ώρες)</a:t>
            </a:r>
          </a:p>
          <a:p>
            <a:pPr eaLnBrk="1" hangingPunct="1">
              <a:buFontTx/>
              <a:buNone/>
            </a:pPr>
            <a:endParaRPr lang="el-GR" sz="2400" dirty="0" smtClean="0"/>
          </a:p>
          <a:p>
            <a:pPr eaLnBrk="1" hangingPunct="1">
              <a:buFont typeface="Arial" charset="0"/>
              <a:buNone/>
            </a:pPr>
            <a:r>
              <a:rPr lang="el-GR" sz="2000" dirty="0" smtClean="0"/>
              <a:t>(Ψυχολογικής και Γνωστικής προετοιμασίας, Διδασκαλίας – Εμπέδωσης – Γενίκευσης – Αξιολόγησης του </a:t>
            </a:r>
            <a:r>
              <a:rPr lang="el-GR" sz="2000" dirty="0" err="1" smtClean="0"/>
              <a:t>Γνωστ</a:t>
            </a:r>
            <a:r>
              <a:rPr lang="el-GR" sz="2000" dirty="0" smtClean="0"/>
              <a:t>. Αντικειμένου – </a:t>
            </a:r>
            <a:r>
              <a:rPr lang="el-GR" sz="2000" dirty="0" err="1" smtClean="0"/>
              <a:t>Μεταγνωστική</a:t>
            </a:r>
            <a:r>
              <a:rPr lang="el-GR" sz="2000" dirty="0" smtClean="0"/>
              <a:t> Δραστηριότητα) </a:t>
            </a:r>
          </a:p>
          <a:p>
            <a:pPr eaLnBrk="1" hangingPunct="1">
              <a:buFontTx/>
              <a:buNone/>
            </a:pPr>
            <a:endParaRPr lang="el-GR" sz="2400" dirty="0" smtClean="0"/>
          </a:p>
          <a:p>
            <a:pPr eaLnBrk="1" hangingPunct="1">
              <a:buFontTx/>
              <a:buNone/>
            </a:pPr>
            <a:endParaRPr lang="en-GB" sz="2400" dirty="0" smtClean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49935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>
                <a:solidFill>
                  <a:srgbClr val="11488B"/>
                </a:solidFill>
              </a:rPr>
              <a:t>Προαπαιτούμενες &amp; Πρότερες γνώσεις</a:t>
            </a:r>
            <a:endParaRPr lang="el-GR" dirty="0">
              <a:solidFill>
                <a:srgbClr val="11488B"/>
              </a:solidFill>
            </a:endParaRPr>
          </a:p>
        </p:txBody>
      </p:sp>
      <p:sp>
        <p:nvSpPr>
          <p:cNvPr id="6147" name="2 - Θέση περιεχομένου"/>
          <p:cNvSpPr>
            <a:spLocks noGrp="1"/>
          </p:cNvSpPr>
          <p:nvPr>
            <p:ph idx="1"/>
          </p:nvPr>
        </p:nvSpPr>
        <p:spPr>
          <a:xfrm>
            <a:off x="1116013" y="1557338"/>
            <a:ext cx="7499350" cy="4392612"/>
          </a:xfrm>
        </p:spPr>
        <p:txBody>
          <a:bodyPr/>
          <a:lstStyle/>
          <a:p>
            <a:r>
              <a:rPr lang="el-GR" sz="2000" b="1" smtClean="0"/>
              <a:t>Προαπαιτούμενες γνώσεις</a:t>
            </a:r>
          </a:p>
          <a:p>
            <a:pPr lvl="1"/>
            <a:r>
              <a:rPr lang="el-GR" sz="2000" smtClean="0"/>
              <a:t>Ποιες γνώσεις κρίνετε ότι πρέπει να διαθέτουν οι μαθητές προκειμένου να συμμετέχουν στο παρόν εκπαιδευτικό σενάριο;</a:t>
            </a:r>
          </a:p>
          <a:p>
            <a:r>
              <a:rPr lang="el-GR" sz="2000" b="1" smtClean="0"/>
              <a:t>Πρότερες γνώσεις &amp; Γνωστικές δυσκολίες</a:t>
            </a:r>
          </a:p>
          <a:p>
            <a:pPr lvl="1"/>
            <a:r>
              <a:rPr lang="el-GR" sz="2000" smtClean="0"/>
              <a:t>Ποιες είναι;</a:t>
            </a:r>
          </a:p>
          <a:p>
            <a:pPr lvl="1"/>
            <a:r>
              <a:rPr lang="el-GR" sz="2000" smtClean="0"/>
              <a:t>Τι ενέργειες πραγματοποιήσατε προκειμένου να τις βρείτε; (πχ. βιβλιογραφία)</a:t>
            </a:r>
          </a:p>
          <a:p>
            <a:pPr lvl="1"/>
            <a:r>
              <a:rPr lang="el-GR" sz="2000" smtClean="0"/>
              <a:t>Πώς τις λάβατε υπόψη  στο εκπαιδευτικό σας σενάριο;</a:t>
            </a:r>
          </a:p>
          <a:p>
            <a:pPr lvl="1"/>
            <a:r>
              <a:rPr lang="el-GR" sz="2000" smtClean="0"/>
              <a:t>Τι ενέργειες πραγματοποιήσατε προκειμένου να τις αξιοποιήσετε;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Σκοπός / Στόχοι</a:t>
            </a:r>
          </a:p>
        </p:txBody>
      </p:sp>
      <p:sp>
        <p:nvSpPr>
          <p:cNvPr id="7170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1115616" y="1628800"/>
            <a:ext cx="6977063" cy="4572000"/>
          </a:xfrm>
        </p:spPr>
        <p:txBody>
          <a:bodyPr/>
          <a:lstStyle/>
          <a:p>
            <a:r>
              <a:rPr lang="el-GR" sz="2400" dirty="0" smtClean="0"/>
              <a:t>Σκοπός εκπαιδευτικού σεναρίου</a:t>
            </a:r>
          </a:p>
          <a:p>
            <a:r>
              <a:rPr lang="el-GR" sz="2400" dirty="0" smtClean="0"/>
              <a:t>Στόχοι </a:t>
            </a:r>
          </a:p>
          <a:p>
            <a:pPr lvl="1"/>
            <a:r>
              <a:rPr lang="el-GR" sz="2000" dirty="0" smtClean="0"/>
              <a:t>υψηλού &amp; χαμηλού επιπέδου </a:t>
            </a:r>
          </a:p>
          <a:p>
            <a:pPr lvl="1"/>
            <a:r>
              <a:rPr lang="el-GR" sz="2000" dirty="0" smtClean="0"/>
              <a:t> γνωστικά αντικείμενα</a:t>
            </a:r>
          </a:p>
          <a:p>
            <a:r>
              <a:rPr lang="el-GR" sz="2400" dirty="0" smtClean="0"/>
              <a:t>Σύνδεση με Πρόγραμμα Σπουδών 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Χρήση λογισμικών</a:t>
            </a:r>
          </a:p>
        </p:txBody>
      </p:sp>
      <p:sp>
        <p:nvSpPr>
          <p:cNvPr id="8194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1785938" y="1524000"/>
            <a:ext cx="6977062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sz="2400" smtClean="0"/>
              <a:t>Ποιο/ποια λογισμικό/α χρησιμοποιήσατε;</a:t>
            </a:r>
          </a:p>
          <a:p>
            <a:pPr eaLnBrk="1" hangingPunct="1">
              <a:buFontTx/>
              <a:buNone/>
            </a:pPr>
            <a:endParaRPr lang="en-GB" sz="2400" smtClean="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Διδακτικές Προσεγγίσεις</a:t>
            </a:r>
            <a:r>
              <a:rPr lang="el-GR" sz="3600" smtClean="0">
                <a:solidFill>
                  <a:srgbClr val="11488B"/>
                </a:solidFill>
              </a:rPr>
              <a:t/>
            </a:r>
            <a:br>
              <a:rPr lang="el-GR" sz="3600" smtClean="0">
                <a:solidFill>
                  <a:srgbClr val="11488B"/>
                </a:solidFill>
              </a:rPr>
            </a:br>
            <a:r>
              <a:rPr lang="el-GR" sz="2400" smtClean="0">
                <a:solidFill>
                  <a:srgbClr val="11488B"/>
                </a:solidFill>
              </a:rPr>
              <a:t>Θεωρητική - Μεθοδολογική Προσέγγιση</a:t>
            </a:r>
            <a:endParaRPr lang="en-GB" sz="2400" smtClean="0">
              <a:solidFill>
                <a:srgbClr val="11488B"/>
              </a:solidFill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sz="2400" smtClean="0"/>
              <a:t>(Επιλογή διδακτικής στρατηγικής - Πώς προετοιμαστήκατε;) </a:t>
            </a:r>
            <a:endParaRPr lang="en-GB" sz="2400" smtClean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Δραστηριότητες ψυχολογικής &amp; γνωστικής προετοιμασίας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000" smtClean="0"/>
              <a:t>Χρησιμοποιούμενες διδακτικές στρατηγικές</a:t>
            </a:r>
          </a:p>
          <a:p>
            <a:r>
              <a:rPr lang="el-GR" sz="2000" smtClean="0"/>
              <a:t>Τρόποι ανίχνευσης (πχ. ερωτήσεις, παιδικό σχέδιο)</a:t>
            </a:r>
          </a:p>
          <a:p>
            <a:r>
              <a:rPr lang="el-GR" sz="2000" smtClean="0"/>
              <a:t>Δώστε παραδείγματα ερωτήσεων</a:t>
            </a:r>
          </a:p>
          <a:p>
            <a:r>
              <a:rPr lang="el-GR" sz="2000" smtClean="0"/>
              <a:t>Αιτιολόγηση τρόπων ανίχνευσης</a:t>
            </a:r>
            <a:endParaRPr lang="en-GB" sz="2000" smtClean="0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Δραστηριότητες διδασκαλίας &amp; Εμπέδωσης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000" smtClean="0"/>
              <a:t>Πώς λαμβάνετε υπόψη τις γνωστικές δυσκολίες των μαθητών; (ενδεικτικά παραδείγματα)</a:t>
            </a:r>
          </a:p>
          <a:p>
            <a:r>
              <a:rPr lang="el-GR" sz="2000" smtClean="0"/>
              <a:t>Χρησιμοποιούμενες διδακτικές στρατηγικές</a:t>
            </a:r>
          </a:p>
          <a:p>
            <a:r>
              <a:rPr lang="el-GR" sz="2000" smtClean="0"/>
              <a:t>Προστιθέμενη αξία λογισμικού/ Γνωστικό εργαλείο</a:t>
            </a:r>
          </a:p>
          <a:p>
            <a:r>
              <a:rPr lang="el-GR" sz="2000" smtClean="0"/>
              <a:t>Πώς αξιοποιήθηκαν οι δυνατότητες του λογισμικού;</a:t>
            </a:r>
          </a:p>
          <a:p>
            <a:r>
              <a:rPr lang="el-GR" sz="2000" smtClean="0"/>
              <a:t>Ρόλος εκπαιδευτικού – Διδακτικές βοήθειες (ενδεικτικά παραδείγματα) </a:t>
            </a:r>
          </a:p>
          <a:p>
            <a:endParaRPr lang="en-GB" sz="2000" smtClean="0"/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270</TotalTime>
  <Words>508</Words>
  <Application>Microsoft Office PowerPoint</Application>
  <PresentationFormat>Προβολή στην οθόνη (4:3)</PresentationFormat>
  <Paragraphs>110</Paragraphs>
  <Slides>19</Slides>
  <Notes>19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4" baseType="lpstr">
      <vt:lpstr>Arial</vt:lpstr>
      <vt:lpstr>Calibri</vt:lpstr>
      <vt:lpstr>Verdana</vt:lpstr>
      <vt:lpstr>Wingdings</vt:lpstr>
      <vt:lpstr>Ηλιοστάσιο</vt:lpstr>
      <vt:lpstr>Εκπαιδευτικό σενάριο</vt:lpstr>
      <vt:lpstr>Τίτλος Εκπαιδευτικού Σεναρίου</vt:lpstr>
      <vt:lpstr>Διαφάνεια 3</vt:lpstr>
      <vt:lpstr>Προαπαιτούμενες &amp; Πρότερες γνώσεις</vt:lpstr>
      <vt:lpstr>Σκοπός / Στόχοι</vt:lpstr>
      <vt:lpstr>Χρήση λογισμικών</vt:lpstr>
      <vt:lpstr>Διδακτικές Προσεγγίσεις Θεωρητική - Μεθοδολογική Προσέγγιση</vt:lpstr>
      <vt:lpstr>Δραστηριότητες ψυχολογικής &amp; γνωστικής προετοιμασίας</vt:lpstr>
      <vt:lpstr>Δραστηριότητες διδασκαλίας &amp; Εμπέδωσης</vt:lpstr>
      <vt:lpstr>Δραστηριότητες αξιολόγησης</vt:lpstr>
      <vt:lpstr>Γνωστικές συγκρούσεις</vt:lpstr>
      <vt:lpstr>Πειραματισμός, ανακάλυψη, διερεύνηση</vt:lpstr>
      <vt:lpstr>Σύγκριση / Προστιθέμενη Αξία χρήσης των ΤΠΕ</vt:lpstr>
      <vt:lpstr>Αξιολόγηση</vt:lpstr>
      <vt:lpstr>Αναστοχασμός</vt:lpstr>
      <vt:lpstr>Βιβλιογραφία</vt:lpstr>
      <vt:lpstr>Παραδείγματα από την Εφαρμογή στην Τάξη</vt:lpstr>
      <vt:lpstr>Γενικές οδηγίες</vt:lpstr>
      <vt:lpstr>Αν χρειαστεί μπορείτε να προσθέσετε επί πλέον διαφάνειες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εφαρμογής/μαθήματος</dc:title>
  <dc:creator>user</dc:creator>
  <cp:lastModifiedBy>Andromahi</cp:lastModifiedBy>
  <cp:revision>39</cp:revision>
  <dcterms:created xsi:type="dcterms:W3CDTF">2005-03-23T11:08:10Z</dcterms:created>
  <dcterms:modified xsi:type="dcterms:W3CDTF">2015-01-12T15:42:47Z</dcterms:modified>
</cp:coreProperties>
</file>