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1" r:id="rId3"/>
    <p:sldId id="312" r:id="rId4"/>
    <p:sldId id="289" r:id="rId5"/>
    <p:sldId id="291" r:id="rId6"/>
    <p:sldId id="292" r:id="rId7"/>
    <p:sldId id="293" r:id="rId8"/>
    <p:sldId id="294" r:id="rId9"/>
    <p:sldId id="295" r:id="rId10"/>
    <p:sldId id="297" r:id="rId11"/>
    <p:sldId id="305" r:id="rId12"/>
    <p:sldId id="306" r:id="rId13"/>
    <p:sldId id="261" r:id="rId14"/>
    <p:sldId id="262" r:id="rId15"/>
    <p:sldId id="263" r:id="rId16"/>
    <p:sldId id="265" r:id="rId17"/>
    <p:sldId id="266" r:id="rId18"/>
    <p:sldId id="267" r:id="rId19"/>
    <p:sldId id="257" r:id="rId20"/>
    <p:sldId id="258" r:id="rId21"/>
    <p:sldId id="259" r:id="rId22"/>
    <p:sldId id="260" r:id="rId23"/>
    <p:sldId id="268" r:id="rId24"/>
    <p:sldId id="269" r:id="rId25"/>
    <p:sldId id="307" r:id="rId26"/>
    <p:sldId id="308" r:id="rId27"/>
    <p:sldId id="309" r:id="rId28"/>
    <p:sldId id="270" r:id="rId29"/>
    <p:sldId id="272" r:id="rId30"/>
    <p:sldId id="310" r:id="rId31"/>
    <p:sldId id="274" r:id="rId32"/>
    <p:sldId id="276" r:id="rId33"/>
    <p:sldId id="277" r:id="rId34"/>
    <p:sldId id="280" r:id="rId35"/>
    <p:sldId id="281" r:id="rId36"/>
    <p:sldId id="282" r:id="rId37"/>
    <p:sldId id="284" r:id="rId38"/>
    <p:sldId id="285" r:id="rId39"/>
    <p:sldId id="286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8024-E134-4CD6-9D8C-30A6E249510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827F-39DE-4346-9A92-8A5B4D613D5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32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τρα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3827F-39DE-4346-9A92-8A5B4D613D51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3827F-39DE-4346-9A92-8A5B4D613D51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3827F-39DE-4346-9A92-8A5B4D613D51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FC92-9319-4451-98B5-E5ECC3A6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0289-2187-4620-94A6-793E0C36CD85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C83A-72C5-4720-8964-6E7668CA75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504" y="714356"/>
            <a:ext cx="8825064" cy="1470025"/>
          </a:xfrm>
        </p:spPr>
        <p:txBody>
          <a:bodyPr>
            <a:normAutofit fontScale="90000"/>
          </a:bodyPr>
          <a:lstStyle/>
          <a:p>
            <a:r>
              <a:rPr lang="el-GR" cap="all" dirty="0" smtClean="0"/>
              <a:t>ΠΟΛΥΤΡΑΥΜΑΤΙΑΣ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US" dirty="0" smtClean="0"/>
              <a:t>DAMAGE CONTROLL IN ORTHOPAEDICS</a:t>
            </a:r>
            <a:endParaRPr lang="el-GR" dirty="0"/>
          </a:p>
        </p:txBody>
      </p:sp>
      <p:pic>
        <p:nvPicPr>
          <p:cNvPr id="4" name="Picture 4" descr="damage 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05" y="2705114"/>
            <a:ext cx="2257425" cy="2724150"/>
          </a:xfrm>
          <a:prstGeom prst="rect">
            <a:avLst/>
          </a:prstGeom>
          <a:noFill/>
        </p:spPr>
      </p:pic>
      <p:pic>
        <p:nvPicPr>
          <p:cNvPr id="5" name="Picture 5" descr="metal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514"/>
            <a:ext cx="1785938" cy="2452688"/>
          </a:xfrm>
          <a:prstGeom prst="rect">
            <a:avLst/>
          </a:prstGeom>
          <a:noFill/>
        </p:spPr>
      </p:pic>
    </p:spTree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44513"/>
            <a:ext cx="8597900" cy="914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Ασθενής</a:t>
            </a:r>
            <a:r>
              <a:rPr lang="en-AU" dirty="0" smtClean="0"/>
              <a:t>—</a:t>
            </a:r>
            <a:r>
              <a:rPr lang="el-GR" dirty="0" smtClean="0"/>
              <a:t> Συστηματικοί παράγοντες</a:t>
            </a:r>
            <a:endParaRPr lang="en-AU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6100" y="1554163"/>
            <a:ext cx="6099175" cy="2705100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  <a:tabLst>
                <a:tab pos="2865438" algn="l"/>
              </a:tabLst>
            </a:pPr>
            <a:r>
              <a:rPr lang="en-AU" dirty="0" smtClean="0"/>
              <a:t>- </a:t>
            </a:r>
            <a:r>
              <a:rPr lang="el-GR" sz="2400" dirty="0" smtClean="0"/>
              <a:t>Άλλα συστήματα</a:t>
            </a:r>
            <a:r>
              <a:rPr lang="en-AU" sz="2400" dirty="0" smtClean="0"/>
              <a:t>:	- </a:t>
            </a:r>
            <a:r>
              <a:rPr lang="el-GR" sz="2400" dirty="0" smtClean="0"/>
              <a:t>ΚΕΚ</a:t>
            </a:r>
            <a:endParaRPr lang="en-AU" sz="2400" dirty="0" smtClean="0"/>
          </a:p>
          <a:p>
            <a:pPr>
              <a:buFontTx/>
              <a:buNone/>
              <a:tabLst>
                <a:tab pos="2865438" algn="l"/>
              </a:tabLst>
            </a:pPr>
            <a:r>
              <a:rPr lang="en-AU" sz="2400" dirty="0" smtClean="0"/>
              <a:t>		- </a:t>
            </a:r>
            <a:r>
              <a:rPr lang="el-GR" sz="2400" dirty="0" smtClean="0"/>
              <a:t> Θώρακας</a:t>
            </a:r>
            <a:endParaRPr lang="en-AU" sz="2400" dirty="0" smtClean="0"/>
          </a:p>
          <a:p>
            <a:pPr>
              <a:buFontTx/>
              <a:buNone/>
              <a:tabLst>
                <a:tab pos="2865438" algn="l"/>
              </a:tabLst>
            </a:pPr>
            <a:r>
              <a:rPr lang="en-AU" sz="2400" dirty="0" smtClean="0"/>
              <a:t>		- </a:t>
            </a:r>
            <a:r>
              <a:rPr lang="el-GR" sz="2400" dirty="0" smtClean="0"/>
              <a:t> Κοιλιακή χώρα</a:t>
            </a:r>
            <a:endParaRPr lang="en-AU" sz="2400" dirty="0" smtClean="0"/>
          </a:p>
          <a:p>
            <a:pPr>
              <a:buFontTx/>
              <a:buNone/>
              <a:tabLst>
                <a:tab pos="2865438" algn="l"/>
              </a:tabLst>
            </a:pPr>
            <a:r>
              <a:rPr lang="en-AU" sz="2400" dirty="0" smtClean="0"/>
              <a:t>	</a:t>
            </a:r>
          </a:p>
          <a:p>
            <a:pPr>
              <a:buFontTx/>
              <a:buNone/>
              <a:tabLst>
                <a:tab pos="2865438" algn="l"/>
              </a:tabLst>
            </a:pPr>
            <a:endParaRPr lang="en-AU" sz="2400" dirty="0" smtClean="0"/>
          </a:p>
          <a:p>
            <a:pPr>
              <a:buFontTx/>
              <a:buNone/>
              <a:tabLst>
                <a:tab pos="2865438" algn="l"/>
              </a:tabLst>
            </a:pPr>
            <a:r>
              <a:rPr lang="en-AU" sz="2400" dirty="0" smtClean="0"/>
              <a:t>- </a:t>
            </a:r>
            <a:r>
              <a:rPr lang="el-GR" sz="2400" dirty="0" err="1" smtClean="0"/>
              <a:t>Πολυτραυματίας</a:t>
            </a:r>
            <a:r>
              <a:rPr lang="en-AU" sz="2400" dirty="0" smtClean="0"/>
              <a:t>  ISS &gt;16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i="1" dirty="0">
                <a:solidFill>
                  <a:schemeClr val="accent6"/>
                </a:solidFill>
                <a:ea typeface="+mn-ea"/>
              </a:rPr>
              <a:t>Life</a:t>
            </a:r>
            <a:r>
              <a:rPr lang="en-AU" sz="3200" b="1" dirty="0">
                <a:ea typeface="+mn-ea"/>
              </a:rPr>
              <a:t> </a:t>
            </a:r>
            <a:r>
              <a:rPr lang="en-AU" sz="3200" dirty="0">
                <a:ea typeface="+mn-ea"/>
              </a:rPr>
              <a:t>before </a:t>
            </a:r>
            <a:r>
              <a:rPr lang="en-AU" sz="3200" b="1" i="1" dirty="0">
                <a:solidFill>
                  <a:schemeClr val="accent6"/>
                </a:solidFill>
                <a:ea typeface="+mn-ea"/>
              </a:rPr>
              <a:t>limb</a:t>
            </a:r>
            <a:r>
              <a:rPr lang="en-AU" sz="3200" dirty="0">
                <a:ea typeface="+mn-ea"/>
              </a:rPr>
              <a:t> before </a:t>
            </a:r>
            <a:r>
              <a:rPr lang="en-AU" sz="3200" b="1" i="1" dirty="0">
                <a:solidFill>
                  <a:schemeClr val="accent6"/>
                </a:solidFill>
                <a:ea typeface="+mn-ea"/>
              </a:rPr>
              <a:t>fracture!</a:t>
            </a:r>
            <a:endParaRPr lang="en-US" sz="3200" i="1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175000" y="1244600"/>
            <a:ext cx="50133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CH" sz="2000" dirty="0">
                <a:cs typeface="Arial" pitchFamily="34" charset="0"/>
              </a:rPr>
              <a:t> </a:t>
            </a:r>
            <a:r>
              <a:rPr lang="de-CH" sz="2000" b="1" dirty="0">
                <a:cs typeface="Arial" pitchFamily="34" charset="0"/>
              </a:rPr>
              <a:t>LIFE</a:t>
            </a:r>
          </a:p>
          <a:p>
            <a:pPr marL="182563" indent="-182563"/>
            <a:r>
              <a:rPr lang="en-AU" sz="2000" dirty="0">
                <a:cs typeface="Arial" pitchFamily="34" charset="0"/>
              </a:rPr>
              <a:t>	 ATLS (</a:t>
            </a:r>
            <a:r>
              <a:rPr lang="en-US" sz="2000" dirty="0">
                <a:cs typeface="Arial" pitchFamily="34" charset="0"/>
              </a:rPr>
              <a:t>Advanced Trauma Life Support</a:t>
            </a:r>
            <a:r>
              <a:rPr lang="en-US" sz="2000" baseline="30000" dirty="0">
                <a:cs typeface="Arial" pitchFamily="34" charset="0"/>
              </a:rPr>
              <a:t>©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AU" sz="2000" dirty="0">
                <a:cs typeface="Arial" pitchFamily="34" charset="0"/>
              </a:rPr>
              <a:t> Airway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AU" sz="2000" dirty="0">
                <a:cs typeface="Arial" pitchFamily="34" charset="0"/>
              </a:rPr>
              <a:t> Breathing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AU" sz="2000" dirty="0">
                <a:cs typeface="Arial" pitchFamily="34" charset="0"/>
              </a:rPr>
              <a:t> Circulation - BLEEDING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AU" sz="2000" dirty="0">
                <a:cs typeface="Arial" pitchFamily="34" charset="0"/>
              </a:rPr>
              <a:t> Disability = neurological status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AU" sz="2000" dirty="0">
                <a:cs typeface="Arial" pitchFamily="34" charset="0"/>
              </a:rPr>
              <a:t> Environment = TEMPERATURE</a:t>
            </a:r>
          </a:p>
          <a:p>
            <a:pPr marL="182563" indent="-182563">
              <a:spcBef>
                <a:spcPct val="10000"/>
              </a:spcBef>
              <a:buFontTx/>
              <a:buChar char="•"/>
            </a:pPr>
            <a:r>
              <a:rPr lang="de-CH" sz="2000" dirty="0">
                <a:cs typeface="Arial" pitchFamily="34" charset="0"/>
              </a:rPr>
              <a:t> </a:t>
            </a:r>
            <a:r>
              <a:rPr lang="de-CH" sz="2000" b="1" dirty="0">
                <a:cs typeface="Arial" pitchFamily="34" charset="0"/>
              </a:rPr>
              <a:t>LIMB</a:t>
            </a:r>
          </a:p>
          <a:p>
            <a:pPr marL="182563" indent="-182563">
              <a:lnSpc>
                <a:spcPct val="120000"/>
              </a:lnSpc>
            </a:pPr>
            <a:r>
              <a:rPr lang="en-AU" sz="2000" dirty="0">
                <a:cs typeface="Arial" pitchFamily="34" charset="0"/>
              </a:rPr>
              <a:t>	     - Arterial Repair</a:t>
            </a:r>
          </a:p>
          <a:p>
            <a:pPr marL="182563" indent="-182563">
              <a:lnSpc>
                <a:spcPct val="120000"/>
              </a:lnSpc>
            </a:pPr>
            <a:r>
              <a:rPr lang="en-AU" sz="2000" dirty="0">
                <a:cs typeface="Arial" pitchFamily="34" charset="0"/>
              </a:rPr>
              <a:t>       - </a:t>
            </a:r>
            <a:r>
              <a:rPr lang="en-AU" sz="2000" dirty="0" err="1">
                <a:cs typeface="Arial" pitchFamily="34" charset="0"/>
              </a:rPr>
              <a:t>Fasciotomy</a:t>
            </a:r>
            <a:endParaRPr lang="en-AU" sz="2000" dirty="0">
              <a:cs typeface="Arial" pitchFamily="34" charset="0"/>
            </a:endParaRPr>
          </a:p>
          <a:p>
            <a:pPr marL="182563" indent="-182563">
              <a:spcBef>
                <a:spcPct val="10000"/>
              </a:spcBef>
              <a:buFontTx/>
              <a:buChar char="•"/>
            </a:pPr>
            <a:r>
              <a:rPr lang="de-CH" sz="2000" b="1" dirty="0">
                <a:cs typeface="Arial" pitchFamily="34" charset="0"/>
              </a:rPr>
              <a:t>FRACTURE</a:t>
            </a:r>
          </a:p>
          <a:p>
            <a:pPr marL="182563" indent="-182563">
              <a:lnSpc>
                <a:spcPct val="120000"/>
              </a:lnSpc>
            </a:pPr>
            <a:r>
              <a:rPr lang="de-CH" sz="2000" dirty="0">
                <a:cs typeface="Arial" pitchFamily="34" charset="0"/>
              </a:rPr>
              <a:t>       - </a:t>
            </a:r>
            <a:r>
              <a:rPr lang="de-CH" sz="2000" dirty="0" err="1">
                <a:cs typeface="Arial" pitchFamily="34" charset="0"/>
              </a:rPr>
              <a:t>Debride</a:t>
            </a:r>
            <a:r>
              <a:rPr lang="de-CH" sz="2000" dirty="0">
                <a:cs typeface="Arial" pitchFamily="34" charset="0"/>
              </a:rPr>
              <a:t> open </a:t>
            </a:r>
            <a:r>
              <a:rPr lang="de-CH" sz="2000" dirty="0" err="1">
                <a:cs typeface="Arial" pitchFamily="34" charset="0"/>
              </a:rPr>
              <a:t>wounds</a:t>
            </a:r>
            <a:endParaRPr lang="de-CH" sz="2000" dirty="0">
              <a:cs typeface="Arial" pitchFamily="34" charset="0"/>
            </a:endParaRPr>
          </a:p>
          <a:p>
            <a:pPr marL="182563" indent="-182563">
              <a:lnSpc>
                <a:spcPct val="120000"/>
              </a:lnSpc>
            </a:pPr>
            <a:r>
              <a:rPr lang="de-CH" sz="2000" dirty="0">
                <a:cs typeface="Arial" pitchFamily="34" charset="0"/>
              </a:rPr>
              <a:t>       - </a:t>
            </a:r>
            <a:r>
              <a:rPr lang="de-CH" sz="2000" dirty="0" err="1">
                <a:cs typeface="Arial" pitchFamily="34" charset="0"/>
              </a:rPr>
              <a:t>Reduce</a:t>
            </a:r>
            <a:r>
              <a:rPr lang="de-CH" sz="2000" dirty="0">
                <a:cs typeface="Arial" pitchFamily="34" charset="0"/>
              </a:rPr>
              <a:t> &amp; </a:t>
            </a:r>
            <a:r>
              <a:rPr lang="de-CH" sz="2000" dirty="0" err="1">
                <a:cs typeface="Arial" pitchFamily="34" charset="0"/>
              </a:rPr>
              <a:t>stabilize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6100" y="274638"/>
            <a:ext cx="7546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AU" sz="2400" b="1" dirty="0" smtClean="0"/>
              <a:t>Multiply Injured Patient</a:t>
            </a:r>
            <a:endParaRPr lang="en-AU" sz="2400" b="1" dirty="0"/>
          </a:p>
        </p:txBody>
      </p:sp>
      <p:pic>
        <p:nvPicPr>
          <p:cNvPr id="22532" name="Picture 6" descr="PIC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244600"/>
            <a:ext cx="23161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		POLYTRAUMA 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/>
              <a:t>Damage Control</a:t>
            </a:r>
          </a:p>
          <a:p>
            <a:pPr>
              <a:buFontTx/>
              <a:buNone/>
            </a:pPr>
            <a:r>
              <a:rPr lang="en-US" b="1" smtClean="0"/>
              <a:t>Orthopaedics  (DCO)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/>
              <a:t>   Early total care  (ETC)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590800" y="10668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06680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Damage Control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642" y="1524000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«Η λιγότερο</a:t>
            </a:r>
            <a:r>
              <a:rPr kumimoji="0" lang="el-GR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κατανοητή έννοια της δεκαετίας»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Απλά σημαίνει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Εάν ο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πολυτραυματίας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ασθενής οδηγηθεί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 χειρουργείο πρέπει να γίνει κάτι για τα κατάγματα των μακρών οστών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Εάν αυτό δεν είναι δυνατό, τότε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η αντιμετώπιση πραγματοποιείται όταν το επιτρέψει η γενική κατάσταση του ασθενούς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Προστασία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ΚΝΣ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l-GR" sz="6000" u="sng" dirty="0" smtClean="0"/>
              <a:t>Αρχές </a:t>
            </a:r>
            <a:r>
              <a:rPr lang="el-GR" sz="6000" u="sng" dirty="0" err="1" smtClean="0"/>
              <a:t>ορθοπαιδικής</a:t>
            </a:r>
            <a:r>
              <a:rPr lang="el-GR" sz="6000" u="sng" dirty="0" smtClean="0"/>
              <a:t> τακτικής</a:t>
            </a:r>
            <a:endParaRPr lang="en-US" u="sng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914400" y="2057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Χρειάζεται χειρουργική επέμβαση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Πότε πρέπει</a:t>
            </a:r>
            <a:r>
              <a:rPr kumimoji="0" lang="el-G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να πραγματοποιηθεί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Τι ακριβώς επέμβαση απαιτείται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28" descr="BB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20367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9" descr="BB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38688"/>
            <a:ext cx="4191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ΠΡΩΙΜΗ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ΕΣΩΤΕΡΙΚΗ ΟΣΤΕΟΣΥΝΘΕΣΗ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1676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wks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48 hrs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24 hrs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femur 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1584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emur 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27638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77724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l-GR" dirty="0" smtClean="0"/>
              <a:t>ΠΡΩΙΜΗ ΕΣΩΤΕΡΙΚΗ ΟΣΤΕΟΣΥΝΘΕΣΗ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Λιγότερες ημέρες ΜΕΘ</a:t>
            </a:r>
            <a:endParaRPr lang="el-GR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Λοίμωξη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Επιπλοκές κατάγματος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Νοσοκομειακή νοσηλεία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Θνησιμότητα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Καλύτερη αποκατάσταση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Ευκολότερη φροντίδα ασθενούς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/>
              <a:t>Κατακλίσεις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latetib&amp;fe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192087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2481455" y="2590587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1981389" y="3019216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3980859" y="3480801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4266611" y="3947909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2838645" y="4305099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2767207" y="5695379"/>
            <a:ext cx="32423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00042"/>
            <a:ext cx="8029604" cy="1143000"/>
          </a:xfrm>
        </p:spPr>
        <p:txBody>
          <a:bodyPr>
            <a:normAutofit fontScale="90000"/>
          </a:bodyPr>
          <a:lstStyle/>
          <a:p>
            <a:r>
              <a:rPr lang="el-GR" sz="5400" dirty="0" smtClean="0"/>
              <a:t>ΠΟΛΥΚΑΤΑΓΜΑΤΙΑΣ-ΑΡΧΙΚΗ ΑΝΤΙΜΕΤΩΜΙΣΗ</a:t>
            </a:r>
            <a:endParaRPr lang="en-US" dirty="0" smtClean="0"/>
          </a:p>
        </p:txBody>
      </p:sp>
      <p:pic>
        <p:nvPicPr>
          <p:cNvPr id="5" name="Picture 2051" descr="metal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897188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71438" y="4714884"/>
            <a:ext cx="58578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 smtClean="0">
                <a:latin typeface="Arial" charset="0"/>
              </a:rPr>
              <a:t>Παράταση χειρ. χρόνου</a:t>
            </a:r>
          </a:p>
          <a:p>
            <a:pPr>
              <a:spcBef>
                <a:spcPct val="50000"/>
              </a:spcBef>
            </a:pPr>
            <a:r>
              <a:rPr lang="el-GR" sz="3200" dirty="0" smtClean="0">
                <a:latin typeface="Arial" charset="0"/>
              </a:rPr>
              <a:t>Απώλεια αίματος</a:t>
            </a:r>
          </a:p>
          <a:p>
            <a:pPr>
              <a:spcBef>
                <a:spcPct val="50000"/>
              </a:spcBef>
            </a:pPr>
            <a:r>
              <a:rPr lang="el-GR" sz="3200" dirty="0" smtClean="0">
                <a:latin typeface="Arial" charset="0"/>
              </a:rPr>
              <a:t>Πτώση θερμοκρασίας</a:t>
            </a:r>
            <a:endParaRPr lang="en-US" sz="3200" dirty="0"/>
          </a:p>
        </p:txBody>
      </p:sp>
      <p:sp>
        <p:nvSpPr>
          <p:cNvPr id="7" name="Rectangle 2053"/>
          <p:cNvSpPr txBox="1">
            <a:spLocks noChangeArrowheads="1"/>
          </p:cNvSpPr>
          <p:nvPr/>
        </p:nvSpPr>
        <p:spPr>
          <a:xfrm>
            <a:off x="85748" y="1857364"/>
            <a:ext cx="5986450" cy="266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Αντιμετώπιση τραυμάτων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Οστεοσύνθεση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κάτω άκρων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Οστεοσύνθεση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άνω άκρων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Οστεοσύνθεση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όπου</a:t>
            </a:r>
            <a:r>
              <a:rPr kumimoji="0" lang="el-GR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χρειάζεται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2357422" y="4143380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Βαρύ τραύμα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2057400"/>
            <a:ext cx="4214842" cy="374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Ομάδα ασθενών ακατάλληλοι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πλήρη 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ορθοπαιδική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αποκατάσταση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Εξωτερική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οστεοσύνθεση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Andrew Burgess, Baltimore Shock Trauma 1984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2989263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791200" y="3276600"/>
            <a:ext cx="1219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67400" y="3886200"/>
            <a:ext cx="106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791200" y="5867400"/>
            <a:ext cx="106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791200" y="5334000"/>
            <a:ext cx="106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943600" y="2971800"/>
            <a:ext cx="0" cy="3124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867400" y="5715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867400" y="5181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867400" y="3733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CONTROLL SURGERY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5433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Αρχική περιγραφή σε ασθενείς με τραύμα κοιλίας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Ταχεία αντιμετώπιση της αιμορραγίας και της λοίμωξης, αλλά όχι τελική θεραπεία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10% των ασθενών με τραύμα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Πολυτραυματίας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168478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l-GR" dirty="0" smtClean="0"/>
              <a:t>Ασθενής με κακώσεις απειλητικές για τη ζωή, σε τουλάχιστον δύο συστήματα οργάνων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CONTROLL SURGERY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28289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Υποθερμία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Οξέωση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Ενδαγγειακή</a:t>
            </a:r>
            <a:r>
              <a:rPr lang="el-GR" dirty="0" smtClean="0"/>
              <a:t> πήξη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84023" y="2071678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u="sng" dirty="0" smtClean="0"/>
              <a:t>ΚΡΙΤΙΚΗ ΤΡΙΑΔΑ</a:t>
            </a:r>
            <a:endParaRPr lang="el-G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CONTROLL SURGERY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829196"/>
          </a:xfrm>
        </p:spPr>
        <p:txBody>
          <a:bodyPr>
            <a:noAutofit/>
          </a:bodyPr>
          <a:lstStyle/>
          <a:p>
            <a:pPr algn="just"/>
            <a:r>
              <a:rPr lang="el-GR" dirty="0" smtClean="0"/>
              <a:t>Το τραύμα της λαπαροτομίας παραμένει ανοικτό</a:t>
            </a:r>
          </a:p>
          <a:p>
            <a:pPr algn="just"/>
            <a:r>
              <a:rPr lang="el-GR" dirty="0" smtClean="0"/>
              <a:t>Προσωρινή επίδεση και μεταφορά στην ΜΕΘ</a:t>
            </a:r>
          </a:p>
          <a:p>
            <a:pPr algn="just"/>
            <a:r>
              <a:rPr lang="el-GR" dirty="0" smtClean="0"/>
              <a:t>Αιμοδυναμική υποστήριξη</a:t>
            </a:r>
          </a:p>
          <a:p>
            <a:pPr algn="just"/>
            <a:r>
              <a:rPr lang="el-GR" dirty="0" smtClean="0"/>
              <a:t>Αναπνευστική υποστήριξη</a:t>
            </a:r>
          </a:p>
          <a:p>
            <a:pPr algn="just"/>
            <a:r>
              <a:rPr lang="el-GR" dirty="0" smtClean="0"/>
              <a:t>Διόρθωση παραγόντων πήξης, υποθερμίας</a:t>
            </a:r>
          </a:p>
          <a:p>
            <a:pPr algn="just"/>
            <a:r>
              <a:rPr lang="el-GR" dirty="0" smtClean="0"/>
              <a:t>Τελική αποκατάσταση μετά τη σταθεροποίηση του ασθενούς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CONTROLL ORTHOPAEDICS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Η ίδια μεθοδολογία και για τον </a:t>
            </a:r>
            <a:r>
              <a:rPr lang="el-GR" dirty="0" err="1" smtClean="0"/>
              <a:t>ορθοπαιδικό</a:t>
            </a:r>
            <a:r>
              <a:rPr lang="el-GR" dirty="0" smtClean="0"/>
              <a:t> </a:t>
            </a:r>
            <a:r>
              <a:rPr lang="el-GR" dirty="0" err="1" smtClean="0"/>
              <a:t>πολυτραυματία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Γρήγορη σταθεροποίηση των καταγμάτων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Χειρουργικός καθαρισμός τραυμάτων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Διόρθωση οξέωσης, υποθερμίας, </a:t>
            </a:r>
            <a:r>
              <a:rPr lang="el-GR" dirty="0" err="1" smtClean="0"/>
              <a:t>ενδαγγειακής</a:t>
            </a:r>
            <a:r>
              <a:rPr lang="el-GR" dirty="0" smtClean="0"/>
              <a:t> πήξης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CONTROLL ORTHOPAEDICS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37576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Εξωτερική </a:t>
            </a:r>
            <a:r>
              <a:rPr lang="el-GR" dirty="0" err="1" smtClean="0"/>
              <a:t>οστεοσύνθεση</a:t>
            </a:r>
            <a:r>
              <a:rPr lang="el-GR" dirty="0" smtClean="0"/>
              <a:t> στα κατάγματα μακρών οστών αρχικά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Αποφεύγεται η μεγάλη απώλεια αίματος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Ταχεία μεταφορά σε ΜΕΘ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CONTROLL ORTHOPAEDICS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760557"/>
            <a:ext cx="8472518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u="sng" dirty="0" smtClean="0"/>
              <a:t>Ο στόχος είναι να μειωθεί η συστηματική φλεγμονώδης αντίδραση του οργανισμού, αποφεύγοντας την συστηματική αντίδραση που θα προκαλούσε μία πολύωρη </a:t>
            </a:r>
            <a:r>
              <a:rPr lang="el-GR" u="sng" dirty="0" err="1" smtClean="0"/>
              <a:t>ορθοπαιδική</a:t>
            </a:r>
            <a:r>
              <a:rPr lang="el-GR" u="sng" dirty="0" smtClean="0"/>
              <a:t> αποκατάσταση</a:t>
            </a:r>
            <a:endParaRPr lang="el-GR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CONTROLL ORTHOPAEDICS</a:t>
            </a:r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98728" cy="49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first-hit phenomenon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l-GR" dirty="0" smtClean="0"/>
              <a:t>Απελευθέρωση παραγόντων μετά από τραύμα</a:t>
            </a:r>
          </a:p>
          <a:p>
            <a:r>
              <a:rPr lang="el-GR" dirty="0" smtClean="0"/>
              <a:t>Μείωση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 και </a:t>
            </a:r>
            <a:r>
              <a:rPr lang="el-GR" dirty="0" err="1" smtClean="0"/>
              <a:t>ιντερφερόνης</a:t>
            </a:r>
            <a:endParaRPr lang="el-GR" dirty="0" smtClean="0"/>
          </a:p>
          <a:p>
            <a:r>
              <a:rPr lang="el-GR" dirty="0" smtClean="0"/>
              <a:t>Το τραύμα προκαλεί </a:t>
            </a:r>
            <a:r>
              <a:rPr lang="el-GR" dirty="0" err="1" smtClean="0"/>
              <a:t>ανοσοκαταστολή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Λοίμωξη</a:t>
            </a: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563888" y="3717032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Second-hit phenomenon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Χειρουργική επέμβαση</a:t>
            </a:r>
          </a:p>
          <a:p>
            <a:r>
              <a:rPr lang="el-GR" dirty="0" err="1" smtClean="0"/>
              <a:t>Ν</a:t>
            </a:r>
            <a:r>
              <a:rPr lang="en-US" smtClean="0"/>
              <a:t>eutrophil</a:t>
            </a:r>
            <a:r>
              <a:rPr lang="en-US" dirty="0" smtClean="0"/>
              <a:t> </a:t>
            </a:r>
            <a:r>
              <a:rPr lang="en-US" dirty="0" err="1" smtClean="0"/>
              <a:t>elastase</a:t>
            </a:r>
            <a:r>
              <a:rPr lang="en-US" dirty="0" smtClean="0"/>
              <a:t> and C-reactive protein levels and a</a:t>
            </a:r>
            <a:r>
              <a:rPr lang="en-US" baseline="30000" dirty="0" smtClean="0"/>
              <a:t> </a:t>
            </a:r>
            <a:r>
              <a:rPr lang="en-US" dirty="0" smtClean="0"/>
              <a:t>reduction in the platelet </a:t>
            </a:r>
            <a:endParaRPr lang="el-GR" dirty="0" smtClean="0"/>
          </a:p>
          <a:p>
            <a:r>
              <a:rPr lang="en-US" dirty="0" smtClean="0"/>
              <a:t>Abnormality of those three parameters</a:t>
            </a:r>
            <a:r>
              <a:rPr lang="en-US" baseline="30000" dirty="0" smtClean="0"/>
              <a:t> </a:t>
            </a:r>
            <a:r>
              <a:rPr lang="en-US" dirty="0" smtClean="0"/>
              <a:t>predicted postoperative organ failure with an accuracy of 79%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CONTROLL ORTHOPAEDICS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61488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Δεν φαίνεται να υπάρχει ένδειξη ότι ή </a:t>
            </a:r>
            <a:r>
              <a:rPr lang="el-GR" dirty="0" err="1" smtClean="0"/>
              <a:t>πρώϊμη</a:t>
            </a:r>
            <a:r>
              <a:rPr lang="el-GR" dirty="0" smtClean="0"/>
              <a:t> </a:t>
            </a:r>
            <a:r>
              <a:rPr lang="el-GR" dirty="0" err="1" smtClean="0"/>
              <a:t>οστεοσύνθεση</a:t>
            </a:r>
            <a:r>
              <a:rPr lang="el-GR" dirty="0" smtClean="0"/>
              <a:t> των καταγμάτων βελτιώνει ή επιδεινώνει ασθενείς με ΚΕΚ ή πνευμονική βλάβη</a:t>
            </a:r>
          </a:p>
          <a:p>
            <a:pPr algn="just"/>
            <a:r>
              <a:rPr lang="el-GR" dirty="0" smtClean="0"/>
              <a:t>Η αντιμετώπιση εξατομικεύεται ανά ασθενή</a:t>
            </a:r>
          </a:p>
          <a:p>
            <a:pPr algn="just"/>
            <a:r>
              <a:rPr lang="el-GR" dirty="0" smtClean="0"/>
              <a:t>Εάν υπάρχει αυξημένη </a:t>
            </a:r>
            <a:r>
              <a:rPr lang="el-GR" dirty="0" err="1" smtClean="0"/>
              <a:t>ενδοκράνια</a:t>
            </a:r>
            <a:r>
              <a:rPr lang="el-GR" dirty="0" smtClean="0"/>
              <a:t> πίεση, σοβαρή πνευμονική δυσλειτουργία ή αιμοδυναμική αστάθεια τότε η τελική αντιμετώπιση των καταγμάτων πρέπει να καθυστερεί μέχρι να σταθεροποιηθεί ο ασθενής.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090125" y="6072206"/>
            <a:ext cx="2553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Dunham et al 2001</a:t>
            </a:r>
            <a:endParaRPr lang="el-G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</a:t>
            </a:r>
            <a:r>
              <a:rPr lang="en-US" dirty="0" smtClean="0"/>
              <a:t> - </a:t>
            </a:r>
            <a:r>
              <a:rPr lang="el-GR" dirty="0" smtClean="0"/>
              <a:t>200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Εξωτερική </a:t>
            </a:r>
            <a:r>
              <a:rPr lang="el-GR" dirty="0" err="1" smtClean="0"/>
              <a:t>οστεοσύνθεση</a:t>
            </a:r>
            <a:r>
              <a:rPr lang="el-GR" dirty="0" smtClean="0"/>
              <a:t> αρχικά σε </a:t>
            </a:r>
            <a:r>
              <a:rPr lang="el-GR" dirty="0" err="1" smtClean="0"/>
              <a:t>πολυτραυματίες</a:t>
            </a:r>
            <a:r>
              <a:rPr lang="el-GR" dirty="0" smtClean="0"/>
              <a:t> ασθενείς </a:t>
            </a:r>
          </a:p>
          <a:p>
            <a:pPr algn="just"/>
            <a:r>
              <a:rPr lang="el-GR" dirty="0" smtClean="0"/>
              <a:t>Η </a:t>
            </a:r>
            <a:r>
              <a:rPr lang="el-GR" dirty="0" err="1" smtClean="0"/>
              <a:t>ενδομυελική</a:t>
            </a:r>
            <a:r>
              <a:rPr lang="el-GR" dirty="0" smtClean="0"/>
              <a:t> </a:t>
            </a:r>
            <a:r>
              <a:rPr lang="el-GR" dirty="0" err="1" smtClean="0"/>
              <a:t>ήλωση</a:t>
            </a:r>
            <a:r>
              <a:rPr lang="el-GR" dirty="0" smtClean="0"/>
              <a:t> προκαλεί σοβαρή φλεγμονώδη αντίδραση, που μετρήθηκε με αιματολογικούς δείκτες</a:t>
            </a:r>
          </a:p>
          <a:p>
            <a:pPr algn="just"/>
            <a:r>
              <a:rPr lang="el-GR" dirty="0" smtClean="0"/>
              <a:t>Η σε δεύτερο χρόνο </a:t>
            </a:r>
            <a:r>
              <a:rPr lang="el-GR" dirty="0" err="1" smtClean="0"/>
              <a:t>ενδομυελική</a:t>
            </a:r>
            <a:r>
              <a:rPr lang="el-GR" dirty="0" smtClean="0"/>
              <a:t> </a:t>
            </a:r>
            <a:r>
              <a:rPr lang="el-GR" dirty="0" err="1" smtClean="0"/>
              <a:t>ήλωση</a:t>
            </a:r>
            <a:r>
              <a:rPr lang="el-GR" dirty="0" smtClean="0"/>
              <a:t> δημιουργεί μικρότερη φλεγμονώδη αντίδραση</a:t>
            </a:r>
            <a:r>
              <a:rPr lang="en-US" dirty="0" smtClean="0"/>
              <a:t> (</a:t>
            </a:r>
            <a:r>
              <a:rPr lang="el-GR" dirty="0" smtClean="0"/>
              <a:t>μετά την </a:t>
            </a:r>
            <a:r>
              <a:rPr lang="el-GR" smtClean="0"/>
              <a:t>5</a:t>
            </a:r>
            <a:r>
              <a:rPr lang="el-GR" baseline="30000" smtClean="0"/>
              <a:t>η</a:t>
            </a:r>
            <a:r>
              <a:rPr lang="el-GR" smtClean="0"/>
              <a:t> ημέρα)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908720"/>
            <a:ext cx="4680520" cy="43691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 smtClean="0"/>
              <a:t>Abbreviated Injury Scale</a:t>
            </a:r>
            <a:r>
              <a:rPr lang="el-GR" sz="3200" dirty="0" smtClean="0"/>
              <a:t> </a:t>
            </a:r>
            <a:r>
              <a:rPr lang="en-US" sz="3200" dirty="0" smtClean="0"/>
              <a:t>(AIS)</a:t>
            </a:r>
            <a:endParaRPr lang="el-GR" sz="3200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5630"/>
            <a:ext cx="8382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- Ομάδα"/>
          <p:cNvGrpSpPr/>
          <p:nvPr/>
        </p:nvGrpSpPr>
        <p:grpSpPr>
          <a:xfrm>
            <a:off x="144016" y="3564304"/>
            <a:ext cx="8820472" cy="2673008"/>
            <a:chOff x="144016" y="3564304"/>
            <a:chExt cx="8820472" cy="2673008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16" y="4108542"/>
              <a:ext cx="8820472" cy="212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- TextBox"/>
            <p:cNvSpPr txBox="1"/>
            <p:nvPr/>
          </p:nvSpPr>
          <p:spPr>
            <a:xfrm>
              <a:off x="2411760" y="3564304"/>
              <a:ext cx="4392488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Injury Severity Score (ISS)</a:t>
              </a:r>
              <a:endParaRPr lang="el-GR" sz="32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358" y="116632"/>
            <a:ext cx="648500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08163" y="317500"/>
            <a:ext cx="572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3600"/>
              <a:t>Polytrauma Patient + fracture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1463" y="1873250"/>
            <a:ext cx="118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2800"/>
              <a:t>Stable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67013" y="1873250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2800" dirty="0"/>
              <a:t>Borderline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9063" y="1873250"/>
            <a:ext cx="1477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800"/>
              <a:t>Unstable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99263" y="1873250"/>
            <a:ext cx="188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2800"/>
              <a:t>In extremis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95263" y="2354262"/>
            <a:ext cx="8948737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308100" y="855663"/>
            <a:ext cx="2763838" cy="1074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611563" y="855663"/>
            <a:ext cx="460375" cy="1074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071938" y="855663"/>
            <a:ext cx="1882775" cy="1074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071938" y="855663"/>
            <a:ext cx="3533775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69938" y="2354263"/>
            <a:ext cx="0" cy="3148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8600" y="5580063"/>
            <a:ext cx="1003300" cy="646331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00"/>
              </a:buClr>
            </a:pPr>
            <a:r>
              <a:rPr lang="en-US"/>
              <a:t>OR for ETC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74863" y="2584450"/>
            <a:ext cx="30353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2800" dirty="0"/>
              <a:t>If in shock&amp;/or need chest decompression + hypoxia, urine </a:t>
            </a:r>
            <a:r>
              <a:rPr lang="en-US" sz="2800" dirty="0" smtClean="0"/>
              <a:t>output</a:t>
            </a:r>
            <a:endParaRPr lang="en-US" sz="2800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190750" y="4887913"/>
            <a:ext cx="0" cy="3841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46250" y="5184775"/>
            <a:ext cx="765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dirty="0"/>
              <a:t>Stable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268413" y="5618163"/>
            <a:ext cx="730250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113213" y="4887913"/>
            <a:ext cx="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81388" y="5240338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/>
              <a:t>Uncertain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687763" y="5694366"/>
            <a:ext cx="922337" cy="831850"/>
            <a:chOff x="2323" y="3587"/>
            <a:chExt cx="581" cy="524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0" y="3587"/>
              <a:ext cx="0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323" y="3878"/>
              <a:ext cx="58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</a:pPr>
              <a:r>
                <a:rPr lang="en-US" b="1"/>
                <a:t>DCO</a:t>
              </a:r>
            </a:p>
          </p:txBody>
        </p:sp>
      </p:grp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954713" y="2354263"/>
            <a:ext cx="0" cy="3148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340350" y="5645150"/>
            <a:ext cx="1289050" cy="36933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00"/>
              </a:buClr>
            </a:pPr>
            <a:r>
              <a:rPr lang="en-US" b="1" dirty="0"/>
              <a:t>OR for DCO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315200" y="2514600"/>
            <a:ext cx="1447800" cy="2579972"/>
            <a:chOff x="4621" y="1677"/>
            <a:chExt cx="557" cy="1666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888" y="1677"/>
              <a:ext cx="0" cy="14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4621" y="3105"/>
              <a:ext cx="557" cy="2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CC00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ICU for DCO</a:t>
              </a:r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723063" y="6435725"/>
            <a:ext cx="242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1800"/>
              <a:t>Pape AJSurg 183 2002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105400" y="1905000"/>
            <a:ext cx="1600200" cy="6096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6477000" y="2590800"/>
            <a:ext cx="1066800" cy="1905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1219200" y="4724400"/>
            <a:ext cx="6172200" cy="2133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Περίπτωση 1</a:t>
            </a:r>
            <a:endParaRPr lang="en-US" dirty="0" smtClean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4351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26 </a:t>
            </a:r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l-GR" sz="2800" dirty="0" smtClean="0"/>
              <a:t>άνδρας</a:t>
            </a:r>
            <a:r>
              <a:rPr lang="en-US" sz="2800" dirty="0" smtClean="0"/>
              <a:t>, </a:t>
            </a:r>
            <a:r>
              <a:rPr lang="el-GR" sz="2800" dirty="0" err="1" smtClean="0"/>
              <a:t>πολυτραυματίας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AIREVAC</a:t>
            </a:r>
          </a:p>
          <a:p>
            <a:pPr lvl="1">
              <a:defRPr/>
            </a:pPr>
            <a:r>
              <a:rPr lang="el-GR" sz="2800" dirty="0" err="1" smtClean="0"/>
              <a:t>Πνευμοθώραξ</a:t>
            </a:r>
            <a:endParaRPr lang="en-US" sz="2800" dirty="0" smtClean="0"/>
          </a:p>
          <a:p>
            <a:pPr lvl="1">
              <a:defRPr/>
            </a:pPr>
            <a:r>
              <a:rPr lang="el-GR" sz="2800" dirty="0" smtClean="0"/>
              <a:t>ΑΠ συστολική </a:t>
            </a:r>
            <a:r>
              <a:rPr lang="en-US" sz="2800" dirty="0" smtClean="0"/>
              <a:t>&lt;90</a:t>
            </a:r>
          </a:p>
          <a:p>
            <a:pPr lvl="1">
              <a:defRPr/>
            </a:pPr>
            <a:r>
              <a:rPr lang="en-US" sz="2800" dirty="0" smtClean="0"/>
              <a:t>GCS 9</a:t>
            </a:r>
          </a:p>
          <a:p>
            <a:pPr lvl="1">
              <a:defRPr/>
            </a:pPr>
            <a:r>
              <a:rPr lang="el-GR" sz="2800" dirty="0" smtClean="0"/>
              <a:t># ανοικτό κνήμης</a:t>
            </a:r>
            <a:endParaRPr lang="en-US" sz="2800" dirty="0" smtClean="0"/>
          </a:p>
          <a:p>
            <a:pPr lvl="1">
              <a:defRPr/>
            </a:pPr>
            <a:r>
              <a:rPr lang="el-GR" sz="2800" dirty="0" smtClean="0"/>
              <a:t># μηριαίου</a:t>
            </a:r>
            <a:endParaRPr lang="en-US" sz="2800" dirty="0" smtClean="0"/>
          </a:p>
          <a:p>
            <a:pPr lvl="1">
              <a:defRPr/>
            </a:pPr>
            <a:r>
              <a:rPr lang="el-GR" sz="2800" dirty="0" smtClean="0"/>
              <a:t># πυέλου</a:t>
            </a:r>
            <a:endParaRPr lang="en-US" sz="2800" dirty="0" smtClean="0"/>
          </a:p>
        </p:txBody>
      </p:sp>
      <p:pic>
        <p:nvPicPr>
          <p:cNvPr id="34820" name="Picture 4" descr="MIP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94" y="1803400"/>
            <a:ext cx="35052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Grade 3B ti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43399"/>
            <a:ext cx="3357586" cy="222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 smtClean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dirty="0" smtClean="0"/>
              <a:t>Διασωλήνωση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Πνευμονική παροχέτευση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Αιμάτωμα πρωκτού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Αστάθεια πυέλου</a:t>
            </a:r>
            <a:endParaRPr lang="en-US" dirty="0" smtClean="0"/>
          </a:p>
        </p:txBody>
      </p:sp>
      <p:pic>
        <p:nvPicPr>
          <p:cNvPr id="35844" name="Picture 6" descr="femur f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0765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IP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938213"/>
            <a:ext cx="762158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30438" y="3255963"/>
            <a:ext cx="4876800" cy="7112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4000" dirty="0">
                <a:solidFill>
                  <a:schemeClr val="bg1"/>
                </a:solidFill>
              </a:rPr>
              <a:t>CT </a:t>
            </a:r>
            <a:r>
              <a:rPr lang="en-US" sz="4000" dirty="0" smtClean="0">
                <a:solidFill>
                  <a:schemeClr val="bg1"/>
                </a:solidFill>
              </a:rPr>
              <a:t>– </a:t>
            </a:r>
            <a:r>
              <a:rPr lang="el-GR" sz="4000" dirty="0" smtClean="0">
                <a:solidFill>
                  <a:schemeClr val="bg1"/>
                </a:solidFill>
              </a:rPr>
              <a:t>διάχυτο οίδημα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edward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477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7010400" y="4572000"/>
            <a:ext cx="685800" cy="91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MIP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114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l-GR" dirty="0" smtClean="0"/>
              <a:t>Αντιμετώπιση</a:t>
            </a:r>
            <a:endParaRPr lang="en-US" dirty="0" smtClean="0"/>
          </a:p>
        </p:txBody>
      </p:sp>
      <p:pic>
        <p:nvPicPr>
          <p:cNvPr id="40964" name="Picture 5" descr="edwar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576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femur f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143000"/>
            <a:ext cx="2554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Grade 3B tib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0"/>
            <a:ext cx="36766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MIP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64025"/>
            <a:ext cx="3733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el-GR" dirty="0" smtClean="0"/>
              <a:t>Εξωτερική </a:t>
            </a:r>
            <a:r>
              <a:rPr lang="el-GR" dirty="0" err="1" smtClean="0"/>
              <a:t>οστεοσύνθεση</a:t>
            </a:r>
            <a:endParaRPr lang="en-US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0298" y="2500306"/>
          <a:ext cx="4929222" cy="3672473"/>
        </p:xfrm>
        <a:graphic>
          <a:graphicData uri="http://schemas.openxmlformats.org/presentationml/2006/ole">
            <p:oleObj spid="_x0000_s3075" name="CorelPhotoPaint.Image.7" r:id="rId3" imgW="9000000" imgH="6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Περίπτωση 2</a:t>
            </a:r>
            <a:endParaRPr lang="en-US" dirty="0" smtClean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 </a:t>
            </a:r>
            <a:r>
              <a:rPr lang="el-GR" dirty="0" smtClean="0"/>
              <a:t>ετών</a:t>
            </a:r>
            <a:r>
              <a:rPr lang="en-US" dirty="0" smtClean="0"/>
              <a:t> </a:t>
            </a:r>
            <a:r>
              <a:rPr lang="el-GR" dirty="0" smtClean="0"/>
              <a:t>τροχαίο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GCS 7</a:t>
            </a:r>
          </a:p>
          <a:p>
            <a:pPr>
              <a:defRPr/>
            </a:pPr>
            <a:r>
              <a:rPr lang="el-GR" dirty="0" smtClean="0"/>
              <a:t>ΑΠ</a:t>
            </a:r>
            <a:r>
              <a:rPr lang="en-US" dirty="0" smtClean="0"/>
              <a:t> &gt; 90</a:t>
            </a:r>
          </a:p>
          <a:p>
            <a:pPr>
              <a:defRPr/>
            </a:pPr>
            <a:r>
              <a:rPr lang="el-GR" dirty="0" err="1" smtClean="0"/>
              <a:t>Σφύξεις</a:t>
            </a:r>
            <a:r>
              <a:rPr lang="en-US" dirty="0" smtClean="0"/>
              <a:t> 100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4036" name="Picture 6" descr="MIP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2200"/>
            <a:ext cx="44958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κακώσεις</a:t>
            </a:r>
            <a:endParaRPr lang="en-US" dirty="0" smtClean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# μηριαίου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Ανοικτό # αντιβραχίου</a:t>
            </a:r>
            <a:endParaRPr lang="en-US" dirty="0" smtClean="0"/>
          </a:p>
        </p:txBody>
      </p:sp>
      <p:pic>
        <p:nvPicPr>
          <p:cNvPr id="45060" name="Picture 4" descr="segmental fe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16144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BB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4191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838200"/>
            <a:ext cx="3979863" cy="914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Αντιμετώπιση κατάγματος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2074863"/>
            <a:ext cx="7885113" cy="3468687"/>
          </a:xfrm>
        </p:spPr>
        <p:txBody>
          <a:bodyPr/>
          <a:lstStyle/>
          <a:p>
            <a:pPr marL="182563" indent="-182563">
              <a:buFontTx/>
              <a:buNone/>
            </a:pPr>
            <a:r>
              <a:rPr lang="el-GR" sz="2800" dirty="0" smtClean="0"/>
              <a:t>Συνήθως ο </a:t>
            </a:r>
            <a:r>
              <a:rPr lang="el-GR" sz="2800" dirty="0" err="1" smtClean="0"/>
              <a:t>ορθοπαιδικός</a:t>
            </a:r>
            <a:r>
              <a:rPr lang="el-GR" sz="2800" dirty="0" smtClean="0"/>
              <a:t> χειρουργός επικεντρώνεται στο κάταγμα </a:t>
            </a:r>
            <a:r>
              <a:rPr lang="en-US" sz="2800" dirty="0" smtClean="0"/>
              <a:t>……….</a:t>
            </a:r>
          </a:p>
          <a:p>
            <a:pPr marL="182563" indent="-182563">
              <a:buFontTx/>
              <a:buNone/>
            </a:pPr>
            <a:endParaRPr lang="en-US" sz="2800" dirty="0" smtClean="0"/>
          </a:p>
          <a:p>
            <a:pPr marL="182563" indent="-182563">
              <a:buFontTx/>
              <a:buNone/>
            </a:pPr>
            <a:r>
              <a:rPr lang="en-US" sz="2800" dirty="0" smtClean="0"/>
              <a:t> …………..</a:t>
            </a:r>
            <a:r>
              <a:rPr lang="el-GR" sz="2800" dirty="0" smtClean="0"/>
              <a:t>αλλά</a:t>
            </a:r>
            <a:r>
              <a:rPr lang="en-US" sz="2800" dirty="0" smtClean="0"/>
              <a:t>….</a:t>
            </a:r>
          </a:p>
          <a:p>
            <a:pPr marL="182563" indent="-182563">
              <a:buFontTx/>
              <a:buNone/>
            </a:pPr>
            <a:endParaRPr lang="en-US" sz="2400" dirty="0" smtClean="0"/>
          </a:p>
          <a:p>
            <a:pPr marL="182563" indent="-182563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		</a:t>
            </a:r>
            <a:r>
              <a:rPr lang="el-GR" dirty="0" smtClean="0"/>
              <a:t>ΠΡΟΣΟΧΗ</a:t>
            </a:r>
            <a:r>
              <a:rPr lang="en-US" dirty="0" smtClean="0"/>
              <a:t> !!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 dirty="0" smtClean="0"/>
              <a:t>Είναι σημαντικό να γίνει αντιληπτό ότι υπάρχουν και άλλοι παράγοντες που παίζουν ρόλο στην αντιμετώπιση του κατάγματος</a:t>
            </a:r>
            <a:r>
              <a:rPr lang="en-US" sz="2800" dirty="0" smtClean="0"/>
              <a:t>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84238" y="32004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–"/>
            </a:pPr>
            <a:r>
              <a:rPr lang="el-GR" sz="2000" dirty="0" smtClean="0"/>
              <a:t>Κάκωση</a:t>
            </a:r>
            <a:endParaRPr lang="en-US" sz="2000" dirty="0"/>
          </a:p>
          <a:p>
            <a:pPr>
              <a:spcBef>
                <a:spcPct val="20000"/>
              </a:spcBef>
              <a:buFontTx/>
              <a:buChar char="–"/>
            </a:pPr>
            <a:r>
              <a:rPr lang="el-GR" sz="2000" dirty="0" smtClean="0"/>
              <a:t>Ασθενής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l-GR" sz="2000" dirty="0" smtClean="0"/>
              <a:t>Ομάδα τραύματος</a:t>
            </a:r>
            <a:endParaRPr lang="en-US" sz="2000" dirty="0"/>
          </a:p>
          <a:p>
            <a:pPr>
              <a:spcBef>
                <a:spcPct val="20000"/>
              </a:spcBef>
              <a:buFontTx/>
              <a:buChar char="–"/>
            </a:pPr>
            <a:r>
              <a:rPr lang="el-GR" sz="2000" dirty="0" smtClean="0"/>
              <a:t>Υποδομή</a:t>
            </a:r>
            <a:endParaRPr lang="en-US" sz="2000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01650" y="546100"/>
            <a:ext cx="2617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 smtClean="0">
                <a:cs typeface="Arial" pitchFamily="34" charset="0"/>
              </a:rPr>
              <a:t>Άλλοι παράγοντες</a:t>
            </a:r>
            <a:r>
              <a:rPr lang="en-US" sz="2400" b="1" dirty="0" smtClean="0">
                <a:cs typeface="Arial" pitchFamily="34" charset="0"/>
              </a:rPr>
              <a:t>: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748963" y="1772816"/>
            <a:ext cx="42947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b="1" dirty="0" smtClean="0">
                <a:cs typeface="Arial" pitchFamily="34" charset="0"/>
              </a:rPr>
              <a:t>Όχι μόνον ο τύπος του κατάγματος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3246438"/>
            <a:ext cx="1149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 descr="P1010002"/>
          <p:cNvSpPr>
            <a:spLocks noChangeArrowheads="1"/>
          </p:cNvSpPr>
          <p:nvPr/>
        </p:nvSpPr>
        <p:spPr bwMode="auto">
          <a:xfrm>
            <a:off x="2895600" y="2819400"/>
            <a:ext cx="3200400" cy="31242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3505200" cy="2232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cs typeface="Arial" pitchFamily="34" charset="0"/>
              </a:rPr>
              <a:t>Κάκωση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Κάταγμα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Αγγεική</a:t>
            </a:r>
            <a:r>
              <a:rPr lang="el-GR" dirty="0" smtClean="0">
                <a:cs typeface="Arial" pitchFamily="34" charset="0"/>
              </a:rPr>
              <a:t> βλάβη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Σύνδρομο διαμερίσματος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Ανοικτό τραύμα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Μώλωπες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Νεύρα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867400" y="381000"/>
            <a:ext cx="2971800" cy="19943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el-GR" sz="2800" b="1" dirty="0" smtClean="0">
                <a:cs typeface="Arial" pitchFamily="34" charset="0"/>
              </a:rPr>
              <a:t>Ασθενής</a:t>
            </a:r>
            <a:endParaRPr lang="en-US" sz="2800" b="1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Ιστορικό</a:t>
            </a:r>
            <a:endParaRPr lang="en-US" dirty="0"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Ηλικία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Διάγνωση</a:t>
            </a:r>
            <a:endParaRPr lang="en-US" dirty="0"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Φαρμακευτική αγωγή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Συνοδές</a:t>
            </a:r>
            <a:r>
              <a:rPr lang="el-GR" dirty="0" smtClean="0">
                <a:cs typeface="Arial" pitchFamily="34" charset="0"/>
              </a:rPr>
              <a:t> κακώσεις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04800" y="3468688"/>
            <a:ext cx="2514600" cy="21175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cs typeface="Arial" pitchFamily="34" charset="0"/>
              </a:rPr>
              <a:t>Χειρουργική ομάδα</a:t>
            </a:r>
            <a:endParaRPr lang="en-US" sz="2800" b="1" dirty="0"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</a:pPr>
            <a:r>
              <a:rPr lang="el-GR" dirty="0" smtClean="0">
                <a:cs typeface="Arial" pitchFamily="34" charset="0"/>
              </a:rPr>
              <a:t> Χειρουργός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</a:pPr>
            <a:r>
              <a:rPr lang="el-GR" dirty="0" smtClean="0">
                <a:cs typeface="Arial" pitchFamily="34" charset="0"/>
              </a:rPr>
              <a:t> Αναισθησία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</a:pPr>
            <a:r>
              <a:rPr lang="el-GR" dirty="0" smtClean="0">
                <a:cs typeface="Arial" pitchFamily="34" charset="0"/>
              </a:rPr>
              <a:t> Υποστήριξη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</a:pPr>
            <a:r>
              <a:rPr lang="el-GR" dirty="0" smtClean="0">
                <a:cs typeface="Arial" pitchFamily="34" charset="0"/>
              </a:rPr>
              <a:t> Αποκατάσταση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324600" y="3352800"/>
            <a:ext cx="2473325" cy="21852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cs typeface="Arial" pitchFamily="34" charset="0"/>
              </a:rPr>
              <a:t>Υποδομή</a:t>
            </a:r>
            <a:endParaRPr lang="en-US" sz="2800" b="1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l-GR" dirty="0" smtClean="0">
                <a:cs typeface="Arial" pitchFamily="34" charset="0"/>
              </a:rPr>
              <a:t> Χειρουργική υποδομή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l-GR" dirty="0" smtClean="0">
                <a:cs typeface="Arial" pitchFamily="34" charset="0"/>
              </a:rPr>
              <a:t> Υλικά </a:t>
            </a:r>
            <a:r>
              <a:rPr lang="el-GR" dirty="0" err="1" smtClean="0">
                <a:cs typeface="Arial" pitchFamily="34" charset="0"/>
              </a:rPr>
              <a:t>οστεοσύνθεσης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l-GR" dirty="0" smtClean="0">
                <a:cs typeface="Arial" pitchFamily="34" charset="0"/>
              </a:rPr>
              <a:t> Απεικόνιση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l-GR" dirty="0" smtClean="0">
                <a:cs typeface="Arial" pitchFamily="34" charset="0"/>
              </a:rPr>
              <a:t> ΜΕΘ</a:t>
            </a:r>
            <a:endParaRPr lang="en-US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“</a:t>
            </a:r>
            <a:r>
              <a:rPr lang="el-GR" dirty="0" smtClean="0"/>
              <a:t>Προσωπικότητα της κάκωσης</a:t>
            </a:r>
            <a:r>
              <a:rPr lang="en-US" dirty="0" smtClean="0"/>
              <a:t>”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57401" y="2057400"/>
            <a:ext cx="5826968" cy="2523728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l-GR" sz="3600" dirty="0" smtClean="0"/>
              <a:t>Ασθενής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l-GR" sz="3600" dirty="0" smtClean="0"/>
              <a:t>Κάκωση μαλακών μορίων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l-GR" sz="3600" dirty="0" smtClean="0"/>
              <a:t>Κάταγμα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44513"/>
            <a:ext cx="8346380" cy="6397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Ασθενής</a:t>
            </a:r>
            <a:r>
              <a:rPr lang="en-AU" dirty="0" smtClean="0"/>
              <a:t>—</a:t>
            </a:r>
            <a:r>
              <a:rPr lang="el-GR" dirty="0" smtClean="0"/>
              <a:t> Συστηματικοί παράγοντες</a:t>
            </a:r>
            <a:endParaRPr lang="en-AU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4581872" cy="434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AU" dirty="0" smtClean="0"/>
              <a:t>- </a:t>
            </a:r>
            <a:r>
              <a:rPr lang="el-GR" sz="2400" dirty="0" smtClean="0"/>
              <a:t>Οξυγόνωση</a:t>
            </a:r>
            <a:endParaRPr lang="en-AU" sz="2400" dirty="0" smtClean="0"/>
          </a:p>
          <a:p>
            <a:pPr>
              <a:buFontTx/>
              <a:buNone/>
            </a:pPr>
            <a:endParaRPr lang="en-AU" sz="2400" dirty="0" smtClean="0"/>
          </a:p>
          <a:p>
            <a:pPr>
              <a:buFontTx/>
              <a:buNone/>
            </a:pPr>
            <a:r>
              <a:rPr lang="en-AU" sz="2400" dirty="0" smtClean="0"/>
              <a:t>- </a:t>
            </a:r>
            <a:r>
              <a:rPr lang="el-GR" sz="2400" dirty="0" smtClean="0"/>
              <a:t>Εργαστηριακός έλεγχος</a:t>
            </a:r>
            <a:endParaRPr lang="en-AU" sz="2400" dirty="0" smtClean="0"/>
          </a:p>
          <a:p>
            <a:pPr>
              <a:buFontTx/>
              <a:buNone/>
            </a:pPr>
            <a:endParaRPr lang="en-AU" sz="2400" dirty="0" smtClean="0"/>
          </a:p>
          <a:p>
            <a:pPr>
              <a:buFontTx/>
              <a:buNone/>
            </a:pPr>
            <a:r>
              <a:rPr lang="en-AU" sz="2400" dirty="0" smtClean="0"/>
              <a:t>- </a:t>
            </a:r>
            <a:r>
              <a:rPr lang="el-GR" sz="2400" dirty="0" err="1" smtClean="0"/>
              <a:t>Καρδιοαναπνευστική</a:t>
            </a:r>
            <a:r>
              <a:rPr lang="el-GR" sz="2400" dirty="0" smtClean="0"/>
              <a:t> λειτουργία</a:t>
            </a:r>
            <a:endParaRPr lang="en-AU" sz="2400" dirty="0" smtClean="0"/>
          </a:p>
          <a:p>
            <a:pPr>
              <a:buFontTx/>
              <a:buNone/>
            </a:pPr>
            <a:endParaRPr lang="en-AU" sz="2400" dirty="0" smtClean="0"/>
          </a:p>
          <a:p>
            <a:pPr>
              <a:buFontTx/>
              <a:buNone/>
            </a:pPr>
            <a:r>
              <a:rPr lang="en-AU" sz="2400" dirty="0" smtClean="0"/>
              <a:t>- </a:t>
            </a:r>
            <a:r>
              <a:rPr lang="el-GR" sz="2400" dirty="0" smtClean="0"/>
              <a:t>Αρτηριακή πίεση</a:t>
            </a:r>
            <a:endParaRPr lang="en-AU" sz="2400" dirty="0" smtClean="0"/>
          </a:p>
          <a:p>
            <a:pPr>
              <a:lnSpc>
                <a:spcPct val="140000"/>
              </a:lnSpc>
              <a:buFontTx/>
              <a:buNone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699</Words>
  <Application>Microsoft Office PowerPoint</Application>
  <PresentationFormat>Προβολή στην οθόνη (4:3)</PresentationFormat>
  <Paragraphs>209</Paragraphs>
  <Slides>39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Θέμα του Office</vt:lpstr>
      <vt:lpstr>CorelPhotoPaint.Image.7</vt:lpstr>
      <vt:lpstr>ΠΟΛΥΤΡΑΥΜΑΤΙΑΣ DAMAGE CONTROLL IN ORTHOPAEDICS</vt:lpstr>
      <vt:lpstr>Πολυτραυματίας</vt:lpstr>
      <vt:lpstr>Abbreviated Injury Scale (AIS)</vt:lpstr>
      <vt:lpstr>Αντιμετώπιση κατάγματος</vt:lpstr>
      <vt:lpstr>     ΠΡΟΣΟΧΗ !!</vt:lpstr>
      <vt:lpstr>Διαφάνεια 6</vt:lpstr>
      <vt:lpstr>Διαφάνεια 7</vt:lpstr>
      <vt:lpstr> “Προσωπικότητα της κάκωσης”</vt:lpstr>
      <vt:lpstr>Ασθενής— Συστηματικοί παράγοντες</vt:lpstr>
      <vt:lpstr>Ασθενής— Συστηματικοί παράγοντες</vt:lpstr>
      <vt:lpstr>Διαφάνεια 11</vt:lpstr>
      <vt:lpstr>   POLYTRAUMA </vt:lpstr>
      <vt:lpstr>Damage Control</vt:lpstr>
      <vt:lpstr>Αρχές ορθοπαιδικής τακτικής</vt:lpstr>
      <vt:lpstr>Διαφάνεια 15</vt:lpstr>
      <vt:lpstr>ΠΡΩΙΜΗ ΕΣΩΤΕΡΙΚΗ ΟΣΤΕΟΣΥΝΘΕΣΗ</vt:lpstr>
      <vt:lpstr>ΠΟΛΥΚΑΤΑΓΜΑΤΙΑΣ-ΑΡΧΙΚΗ ΑΝΤΙΜΕΤΩΜΙΣΗ</vt:lpstr>
      <vt:lpstr>Βαρύ τραύμα</vt:lpstr>
      <vt:lpstr>DAMAGE CONTROLL SURGERY</vt:lpstr>
      <vt:lpstr>DAMAGE CONTROLL SURGERY</vt:lpstr>
      <vt:lpstr>DAMAGE CONTROLL SURGERY</vt:lpstr>
      <vt:lpstr>DAMAGE CONTROLL ORTHOPAEDICS</vt:lpstr>
      <vt:lpstr>DAMAGE CONTROLL ORTHOPAEDICS</vt:lpstr>
      <vt:lpstr>DAMAGE CONTROLL ORTHOPAEDICS</vt:lpstr>
      <vt:lpstr>DAMAGE CONTROLL ORTHOPAEDICS</vt:lpstr>
      <vt:lpstr>first-hit phenomenon</vt:lpstr>
      <vt:lpstr>Second-hit phenomenon</vt:lpstr>
      <vt:lpstr>DAMAGE CONTROLL ORTHOPAEDICS</vt:lpstr>
      <vt:lpstr>Pape - 2003</vt:lpstr>
      <vt:lpstr>Διαφάνεια 30</vt:lpstr>
      <vt:lpstr>Διαφάνεια 31</vt:lpstr>
      <vt:lpstr>Περίπτωση 1</vt:lpstr>
      <vt:lpstr>Εισαγωγή</vt:lpstr>
      <vt:lpstr>Διαφάνεια 34</vt:lpstr>
      <vt:lpstr>Διαφάνεια 35</vt:lpstr>
      <vt:lpstr>Αντιμετώπιση</vt:lpstr>
      <vt:lpstr>Εξωτερική οστεοσύνθεση</vt:lpstr>
      <vt:lpstr>Περίπτωση 2</vt:lpstr>
      <vt:lpstr>Άλλες κακώσεις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DAMAGE CONTROLL ORTHOPAEDICS</dc:title>
  <dc:creator>User</dc:creator>
  <cp:lastModifiedBy>gliatis</cp:lastModifiedBy>
  <cp:revision>78</cp:revision>
  <dcterms:created xsi:type="dcterms:W3CDTF">2011-01-08T11:16:29Z</dcterms:created>
  <dcterms:modified xsi:type="dcterms:W3CDTF">2019-11-21T10:50:16Z</dcterms:modified>
</cp:coreProperties>
</file>