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24"/>
  </p:notesMasterIdLst>
  <p:sldIdLst>
    <p:sldId id="256" r:id="rId2"/>
    <p:sldId id="257" r:id="rId3"/>
    <p:sldId id="260" r:id="rId4"/>
    <p:sldId id="258" r:id="rId5"/>
    <p:sldId id="266" r:id="rId6"/>
    <p:sldId id="276" r:id="rId7"/>
    <p:sldId id="277" r:id="rId8"/>
    <p:sldId id="259" r:id="rId9"/>
    <p:sldId id="271" r:id="rId10"/>
    <p:sldId id="272" r:id="rId11"/>
    <p:sldId id="262" r:id="rId12"/>
    <p:sldId id="265" r:id="rId13"/>
    <p:sldId id="263" r:id="rId14"/>
    <p:sldId id="278" r:id="rId15"/>
    <p:sldId id="267" r:id="rId16"/>
    <p:sldId id="268" r:id="rId17"/>
    <p:sldId id="269" r:id="rId18"/>
    <p:sldId id="270" r:id="rId19"/>
    <p:sldId id="274" r:id="rId20"/>
    <p:sldId id="280" r:id="rId21"/>
    <p:sldId id="275" r:id="rId22"/>
    <p:sldId id="279"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94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27A70B-DDF4-4EBA-ADCF-D3933BFC46A9}" type="doc">
      <dgm:prSet loTypeId="urn:microsoft.com/office/officeart/2008/layout/SquareAccentList" loCatId="list" qsTypeId="urn:microsoft.com/office/officeart/2005/8/quickstyle/simple1" qsCatId="simple" csTypeId="urn:microsoft.com/office/officeart/2005/8/colors/colorful5" csCatId="colorful" phldr="1"/>
      <dgm:spPr/>
      <dgm:t>
        <a:bodyPr/>
        <a:lstStyle/>
        <a:p>
          <a:endParaRPr lang="el-GR"/>
        </a:p>
      </dgm:t>
    </dgm:pt>
    <dgm:pt modelId="{9BB80320-DB02-4316-9CDF-D54DEB21F531}">
      <dgm:prSet phldrT="[Text]"/>
      <dgm:spPr/>
      <dgm:t>
        <a:bodyPr/>
        <a:lstStyle/>
        <a:p>
          <a:r>
            <a:rPr lang="el-GR" dirty="0"/>
            <a:t>Αναπτυξιακές παράμετροι</a:t>
          </a:r>
        </a:p>
      </dgm:t>
    </dgm:pt>
    <dgm:pt modelId="{8A95BE4C-0153-4D84-9216-ECC91E9C3DB3}" type="parTrans" cxnId="{200EDB38-2E8C-406F-971C-6E8D8B5189BC}">
      <dgm:prSet/>
      <dgm:spPr/>
      <dgm:t>
        <a:bodyPr/>
        <a:lstStyle/>
        <a:p>
          <a:endParaRPr lang="el-GR"/>
        </a:p>
      </dgm:t>
    </dgm:pt>
    <dgm:pt modelId="{FD54B7E1-2C55-4211-BE24-134B84F88324}" type="sibTrans" cxnId="{200EDB38-2E8C-406F-971C-6E8D8B5189BC}">
      <dgm:prSet/>
      <dgm:spPr/>
      <dgm:t>
        <a:bodyPr/>
        <a:lstStyle/>
        <a:p>
          <a:endParaRPr lang="el-GR"/>
        </a:p>
      </dgm:t>
    </dgm:pt>
    <dgm:pt modelId="{D6ABCB60-FC82-41DF-8C6C-DF9344193EC0}">
      <dgm:prSet phldrT="[Text]"/>
      <dgm:spPr/>
      <dgm:t>
        <a:bodyPr/>
        <a:lstStyle/>
        <a:p>
          <a:r>
            <a:rPr lang="el-GR" dirty="0"/>
            <a:t>Φαρμακοκινητική και φαρμακοδυναμική</a:t>
          </a:r>
        </a:p>
      </dgm:t>
    </dgm:pt>
    <dgm:pt modelId="{DFE99188-9533-41B9-8991-A53ADF562E5B}" type="parTrans" cxnId="{CA639131-A0C1-407F-847C-2336A9E61FC2}">
      <dgm:prSet/>
      <dgm:spPr/>
      <dgm:t>
        <a:bodyPr/>
        <a:lstStyle/>
        <a:p>
          <a:endParaRPr lang="el-GR"/>
        </a:p>
      </dgm:t>
    </dgm:pt>
    <dgm:pt modelId="{0737BBDC-87D8-4C74-83FD-4A3679CAC16C}" type="sibTrans" cxnId="{CA639131-A0C1-407F-847C-2336A9E61FC2}">
      <dgm:prSet/>
      <dgm:spPr/>
      <dgm:t>
        <a:bodyPr/>
        <a:lstStyle/>
        <a:p>
          <a:endParaRPr lang="el-GR"/>
        </a:p>
      </dgm:t>
    </dgm:pt>
    <dgm:pt modelId="{D9A91E36-08A9-4877-8822-AE9643DC6DF7}">
      <dgm:prSet phldrT="[Text]"/>
      <dgm:spPr/>
      <dgm:t>
        <a:bodyPr/>
        <a:lstStyle/>
        <a:p>
          <a:r>
            <a:rPr lang="el-GR" dirty="0"/>
            <a:t>Μακροπρόθεσμη επίδραση</a:t>
          </a:r>
        </a:p>
      </dgm:t>
    </dgm:pt>
    <dgm:pt modelId="{D8CAADE0-3E78-46A4-8757-BA7E680CA23C}" type="parTrans" cxnId="{0489CA33-BE58-4A93-88B0-B05E8A712FF6}">
      <dgm:prSet/>
      <dgm:spPr/>
      <dgm:t>
        <a:bodyPr/>
        <a:lstStyle/>
        <a:p>
          <a:endParaRPr lang="el-GR"/>
        </a:p>
      </dgm:t>
    </dgm:pt>
    <dgm:pt modelId="{80955AA4-DE07-4E0D-B6E7-186901CB9669}" type="sibTrans" cxnId="{0489CA33-BE58-4A93-88B0-B05E8A712FF6}">
      <dgm:prSet/>
      <dgm:spPr/>
      <dgm:t>
        <a:bodyPr/>
        <a:lstStyle/>
        <a:p>
          <a:endParaRPr lang="el-GR"/>
        </a:p>
      </dgm:t>
    </dgm:pt>
    <dgm:pt modelId="{056E9235-6A44-4C30-AD85-DADECF0B8893}">
      <dgm:prSet phldrT="[Text]"/>
      <dgm:spPr/>
      <dgm:t>
        <a:bodyPr/>
        <a:lstStyle/>
        <a:p>
          <a:r>
            <a:rPr lang="el-GR" dirty="0"/>
            <a:t>Γενίκευση δεδομένων από ενήλικες</a:t>
          </a:r>
        </a:p>
      </dgm:t>
    </dgm:pt>
    <dgm:pt modelId="{F393FD6F-9342-4848-8E09-138D0C7D9352}" type="parTrans" cxnId="{B35AB849-2AE9-4019-B423-0E6BAE0A4F05}">
      <dgm:prSet/>
      <dgm:spPr/>
      <dgm:t>
        <a:bodyPr/>
        <a:lstStyle/>
        <a:p>
          <a:endParaRPr lang="el-GR"/>
        </a:p>
      </dgm:t>
    </dgm:pt>
    <dgm:pt modelId="{16898DB1-F555-4B9D-891E-A92C1F3B8FDF}" type="sibTrans" cxnId="{B35AB849-2AE9-4019-B423-0E6BAE0A4F05}">
      <dgm:prSet/>
      <dgm:spPr/>
      <dgm:t>
        <a:bodyPr/>
        <a:lstStyle/>
        <a:p>
          <a:endParaRPr lang="el-GR"/>
        </a:p>
      </dgm:t>
    </dgm:pt>
    <dgm:pt modelId="{187520C2-7D5F-4D54-8AC9-CEDD8AE254A2}">
      <dgm:prSet phldrT="[Text]"/>
      <dgm:spPr/>
      <dgm:t>
        <a:bodyPr/>
        <a:lstStyle/>
        <a:p>
          <a:r>
            <a:rPr lang="el-GR" dirty="0"/>
            <a:t>Ενημέρωση-συγκατάθεση</a:t>
          </a:r>
        </a:p>
      </dgm:t>
    </dgm:pt>
    <dgm:pt modelId="{3014E943-2DB0-4966-9411-5326521CF760}" type="parTrans" cxnId="{18B70985-3788-4694-858E-E48AEB77383D}">
      <dgm:prSet/>
      <dgm:spPr/>
      <dgm:t>
        <a:bodyPr/>
        <a:lstStyle/>
        <a:p>
          <a:endParaRPr lang="el-GR"/>
        </a:p>
      </dgm:t>
    </dgm:pt>
    <dgm:pt modelId="{0C2E5976-BCC7-49E8-83C2-DD967B467974}" type="sibTrans" cxnId="{18B70985-3788-4694-858E-E48AEB77383D}">
      <dgm:prSet/>
      <dgm:spPr/>
      <dgm:t>
        <a:bodyPr/>
        <a:lstStyle/>
        <a:p>
          <a:endParaRPr lang="el-GR"/>
        </a:p>
      </dgm:t>
    </dgm:pt>
    <dgm:pt modelId="{9EA9C600-67E6-458C-8901-0424036E2CC0}">
      <dgm:prSet phldrT="[Text]"/>
      <dgm:spPr/>
      <dgm:t>
        <a:bodyPr/>
        <a:lstStyle/>
        <a:p>
          <a:r>
            <a:rPr lang="el-GR" dirty="0"/>
            <a:t>Αδυναμία κατανόησης και σωστής ενημέρωσης</a:t>
          </a:r>
        </a:p>
      </dgm:t>
    </dgm:pt>
    <dgm:pt modelId="{78D4314E-6BA7-46D2-BD99-DB67A2307459}" type="parTrans" cxnId="{56773626-3AC9-4047-83FC-EE38A21496C6}">
      <dgm:prSet/>
      <dgm:spPr/>
      <dgm:t>
        <a:bodyPr/>
        <a:lstStyle/>
        <a:p>
          <a:endParaRPr lang="el-GR"/>
        </a:p>
      </dgm:t>
    </dgm:pt>
    <dgm:pt modelId="{314FCF01-258C-4304-8722-07BD460D4EA7}" type="sibTrans" cxnId="{56773626-3AC9-4047-83FC-EE38A21496C6}">
      <dgm:prSet/>
      <dgm:spPr/>
      <dgm:t>
        <a:bodyPr/>
        <a:lstStyle/>
        <a:p>
          <a:endParaRPr lang="el-GR"/>
        </a:p>
      </dgm:t>
    </dgm:pt>
    <dgm:pt modelId="{928AA34F-37A5-41E4-9D23-0C911A76C71A}">
      <dgm:prSet phldrT="[Text]"/>
      <dgm:spPr/>
      <dgm:t>
        <a:bodyPr/>
        <a:lstStyle/>
        <a:p>
          <a:r>
            <a:rPr lang="el-GR" dirty="0"/>
            <a:t>Το δικαίωμα απόφασης έγκειται στους γονείς/κηδεμόνες</a:t>
          </a:r>
        </a:p>
      </dgm:t>
    </dgm:pt>
    <dgm:pt modelId="{63804875-F0D6-4EEB-AEB8-67A9743466A5}" type="parTrans" cxnId="{477FCC89-BABD-4274-A627-E5C1F294CF48}">
      <dgm:prSet/>
      <dgm:spPr/>
      <dgm:t>
        <a:bodyPr/>
        <a:lstStyle/>
        <a:p>
          <a:endParaRPr lang="el-GR"/>
        </a:p>
      </dgm:t>
    </dgm:pt>
    <dgm:pt modelId="{70E9F3D9-B654-4426-BB66-00068784AE91}" type="sibTrans" cxnId="{477FCC89-BABD-4274-A627-E5C1F294CF48}">
      <dgm:prSet/>
      <dgm:spPr/>
      <dgm:t>
        <a:bodyPr/>
        <a:lstStyle/>
        <a:p>
          <a:endParaRPr lang="el-GR"/>
        </a:p>
      </dgm:t>
    </dgm:pt>
    <dgm:pt modelId="{4DB62D78-C48F-40CE-86C4-6A235B9A2AC3}" type="pres">
      <dgm:prSet presAssocID="{D627A70B-DDF4-4EBA-ADCF-D3933BFC46A9}" presName="layout" presStyleCnt="0">
        <dgm:presLayoutVars>
          <dgm:chMax/>
          <dgm:chPref/>
          <dgm:dir/>
          <dgm:resizeHandles/>
        </dgm:presLayoutVars>
      </dgm:prSet>
      <dgm:spPr/>
    </dgm:pt>
    <dgm:pt modelId="{AFF9DCF6-4D41-4AF0-A3F4-906CFC32DAA1}" type="pres">
      <dgm:prSet presAssocID="{9BB80320-DB02-4316-9CDF-D54DEB21F531}" presName="root" presStyleCnt="0">
        <dgm:presLayoutVars>
          <dgm:chMax/>
          <dgm:chPref/>
        </dgm:presLayoutVars>
      </dgm:prSet>
      <dgm:spPr/>
    </dgm:pt>
    <dgm:pt modelId="{7CBC8E86-EDB3-4DAE-815A-A34F47B9D6E6}" type="pres">
      <dgm:prSet presAssocID="{9BB80320-DB02-4316-9CDF-D54DEB21F531}" presName="rootComposite" presStyleCnt="0">
        <dgm:presLayoutVars/>
      </dgm:prSet>
      <dgm:spPr/>
    </dgm:pt>
    <dgm:pt modelId="{466055CF-E377-4151-AAC2-9C63D9C75553}" type="pres">
      <dgm:prSet presAssocID="{9BB80320-DB02-4316-9CDF-D54DEB21F531}" presName="ParentAccent" presStyleLbl="alignNode1" presStyleIdx="0" presStyleCnt="2"/>
      <dgm:spPr/>
    </dgm:pt>
    <dgm:pt modelId="{31F991CD-9769-4D0B-920A-2A626F7DBE29}" type="pres">
      <dgm:prSet presAssocID="{9BB80320-DB02-4316-9CDF-D54DEB21F531}" presName="ParentSmallAccent" presStyleLbl="fgAcc1" presStyleIdx="0" presStyleCnt="2"/>
      <dgm:spPr/>
    </dgm:pt>
    <dgm:pt modelId="{DB154C60-F406-46E8-9955-A22C3D3069FC}" type="pres">
      <dgm:prSet presAssocID="{9BB80320-DB02-4316-9CDF-D54DEB21F531}" presName="Parent" presStyleLbl="revTx" presStyleIdx="0" presStyleCnt="7" custScaleY="49199">
        <dgm:presLayoutVars>
          <dgm:chMax/>
          <dgm:chPref val="4"/>
          <dgm:bulletEnabled val="1"/>
        </dgm:presLayoutVars>
      </dgm:prSet>
      <dgm:spPr/>
    </dgm:pt>
    <dgm:pt modelId="{AC2C70E5-A07C-40D2-96C2-BB991947B63C}" type="pres">
      <dgm:prSet presAssocID="{9BB80320-DB02-4316-9CDF-D54DEB21F531}" presName="childShape" presStyleCnt="0">
        <dgm:presLayoutVars>
          <dgm:chMax val="0"/>
          <dgm:chPref val="0"/>
        </dgm:presLayoutVars>
      </dgm:prSet>
      <dgm:spPr/>
    </dgm:pt>
    <dgm:pt modelId="{19B0C965-E152-4BE8-971E-44EC91115A14}" type="pres">
      <dgm:prSet presAssocID="{D6ABCB60-FC82-41DF-8C6C-DF9344193EC0}" presName="childComposite" presStyleCnt="0">
        <dgm:presLayoutVars>
          <dgm:chMax val="0"/>
          <dgm:chPref val="0"/>
        </dgm:presLayoutVars>
      </dgm:prSet>
      <dgm:spPr/>
    </dgm:pt>
    <dgm:pt modelId="{369B1E09-2CA9-4435-9C36-FCE99715076A}" type="pres">
      <dgm:prSet presAssocID="{D6ABCB60-FC82-41DF-8C6C-DF9344193EC0}" presName="ChildAccent" presStyleLbl="solidFgAcc1" presStyleIdx="0" presStyleCnt="5"/>
      <dgm:spPr/>
    </dgm:pt>
    <dgm:pt modelId="{6B730F4A-26DE-4657-831F-D9AFD9B72A44}" type="pres">
      <dgm:prSet presAssocID="{D6ABCB60-FC82-41DF-8C6C-DF9344193EC0}" presName="Child" presStyleLbl="revTx" presStyleIdx="1" presStyleCnt="7">
        <dgm:presLayoutVars>
          <dgm:chMax val="0"/>
          <dgm:chPref val="0"/>
          <dgm:bulletEnabled val="1"/>
        </dgm:presLayoutVars>
      </dgm:prSet>
      <dgm:spPr/>
    </dgm:pt>
    <dgm:pt modelId="{0A236DBD-8D67-4E64-9AF9-AEB5CF7136DE}" type="pres">
      <dgm:prSet presAssocID="{D9A91E36-08A9-4877-8822-AE9643DC6DF7}" presName="childComposite" presStyleCnt="0">
        <dgm:presLayoutVars>
          <dgm:chMax val="0"/>
          <dgm:chPref val="0"/>
        </dgm:presLayoutVars>
      </dgm:prSet>
      <dgm:spPr/>
    </dgm:pt>
    <dgm:pt modelId="{8B92E426-6198-4860-A345-82962F0EEFFD}" type="pres">
      <dgm:prSet presAssocID="{D9A91E36-08A9-4877-8822-AE9643DC6DF7}" presName="ChildAccent" presStyleLbl="solidFgAcc1" presStyleIdx="1" presStyleCnt="5"/>
      <dgm:spPr/>
    </dgm:pt>
    <dgm:pt modelId="{BA465055-9512-492B-B5B6-1ECA51D3E7A7}" type="pres">
      <dgm:prSet presAssocID="{D9A91E36-08A9-4877-8822-AE9643DC6DF7}" presName="Child" presStyleLbl="revTx" presStyleIdx="2" presStyleCnt="7">
        <dgm:presLayoutVars>
          <dgm:chMax val="0"/>
          <dgm:chPref val="0"/>
          <dgm:bulletEnabled val="1"/>
        </dgm:presLayoutVars>
      </dgm:prSet>
      <dgm:spPr/>
    </dgm:pt>
    <dgm:pt modelId="{2770D4EF-8721-4215-9780-CB821A9D2743}" type="pres">
      <dgm:prSet presAssocID="{056E9235-6A44-4C30-AD85-DADECF0B8893}" presName="childComposite" presStyleCnt="0">
        <dgm:presLayoutVars>
          <dgm:chMax val="0"/>
          <dgm:chPref val="0"/>
        </dgm:presLayoutVars>
      </dgm:prSet>
      <dgm:spPr/>
    </dgm:pt>
    <dgm:pt modelId="{AE52B38B-9EA7-4B95-A641-0F0FC69FF60F}" type="pres">
      <dgm:prSet presAssocID="{056E9235-6A44-4C30-AD85-DADECF0B8893}" presName="ChildAccent" presStyleLbl="solidFgAcc1" presStyleIdx="2" presStyleCnt="5"/>
      <dgm:spPr/>
    </dgm:pt>
    <dgm:pt modelId="{16C98E23-34AC-456E-987F-E4584336B77C}" type="pres">
      <dgm:prSet presAssocID="{056E9235-6A44-4C30-AD85-DADECF0B8893}" presName="Child" presStyleLbl="revTx" presStyleIdx="3" presStyleCnt="7">
        <dgm:presLayoutVars>
          <dgm:chMax val="0"/>
          <dgm:chPref val="0"/>
          <dgm:bulletEnabled val="1"/>
        </dgm:presLayoutVars>
      </dgm:prSet>
      <dgm:spPr/>
    </dgm:pt>
    <dgm:pt modelId="{0416E6B5-2A72-46B8-AFAC-2772ABDAD2E4}" type="pres">
      <dgm:prSet presAssocID="{187520C2-7D5F-4D54-8AC9-CEDD8AE254A2}" presName="root" presStyleCnt="0">
        <dgm:presLayoutVars>
          <dgm:chMax/>
          <dgm:chPref/>
        </dgm:presLayoutVars>
      </dgm:prSet>
      <dgm:spPr/>
    </dgm:pt>
    <dgm:pt modelId="{7A0B676B-05D4-4635-9FBC-E4EA28D42D5E}" type="pres">
      <dgm:prSet presAssocID="{187520C2-7D5F-4D54-8AC9-CEDD8AE254A2}" presName="rootComposite" presStyleCnt="0">
        <dgm:presLayoutVars/>
      </dgm:prSet>
      <dgm:spPr/>
    </dgm:pt>
    <dgm:pt modelId="{3DA30524-4560-4446-9229-36D941E77133}" type="pres">
      <dgm:prSet presAssocID="{187520C2-7D5F-4D54-8AC9-CEDD8AE254A2}" presName="ParentAccent" presStyleLbl="alignNode1" presStyleIdx="1" presStyleCnt="2"/>
      <dgm:spPr/>
    </dgm:pt>
    <dgm:pt modelId="{5E9DDBFD-0E9B-4293-97E5-5B1D38CDFA62}" type="pres">
      <dgm:prSet presAssocID="{187520C2-7D5F-4D54-8AC9-CEDD8AE254A2}" presName="ParentSmallAccent" presStyleLbl="fgAcc1" presStyleIdx="1" presStyleCnt="2"/>
      <dgm:spPr/>
    </dgm:pt>
    <dgm:pt modelId="{56D56D99-3DAF-4BF7-A386-09D92DB9683D}" type="pres">
      <dgm:prSet presAssocID="{187520C2-7D5F-4D54-8AC9-CEDD8AE254A2}" presName="Parent" presStyleLbl="revTx" presStyleIdx="4" presStyleCnt="7">
        <dgm:presLayoutVars>
          <dgm:chMax/>
          <dgm:chPref val="4"/>
          <dgm:bulletEnabled val="1"/>
        </dgm:presLayoutVars>
      </dgm:prSet>
      <dgm:spPr/>
    </dgm:pt>
    <dgm:pt modelId="{BADFC563-3EE4-4603-A688-99CBBC53BA33}" type="pres">
      <dgm:prSet presAssocID="{187520C2-7D5F-4D54-8AC9-CEDD8AE254A2}" presName="childShape" presStyleCnt="0">
        <dgm:presLayoutVars>
          <dgm:chMax val="0"/>
          <dgm:chPref val="0"/>
        </dgm:presLayoutVars>
      </dgm:prSet>
      <dgm:spPr/>
    </dgm:pt>
    <dgm:pt modelId="{C3CD68D7-19FA-4B76-B0DD-38712A93D47F}" type="pres">
      <dgm:prSet presAssocID="{9EA9C600-67E6-458C-8901-0424036E2CC0}" presName="childComposite" presStyleCnt="0">
        <dgm:presLayoutVars>
          <dgm:chMax val="0"/>
          <dgm:chPref val="0"/>
        </dgm:presLayoutVars>
      </dgm:prSet>
      <dgm:spPr/>
    </dgm:pt>
    <dgm:pt modelId="{3CAE8E1E-9FDB-43B0-9FE1-8F8FE9481EA0}" type="pres">
      <dgm:prSet presAssocID="{9EA9C600-67E6-458C-8901-0424036E2CC0}" presName="ChildAccent" presStyleLbl="solidFgAcc1" presStyleIdx="3" presStyleCnt="5"/>
      <dgm:spPr/>
    </dgm:pt>
    <dgm:pt modelId="{B31A9CE6-02ED-4C00-9419-F154A2E4C710}" type="pres">
      <dgm:prSet presAssocID="{9EA9C600-67E6-458C-8901-0424036E2CC0}" presName="Child" presStyleLbl="revTx" presStyleIdx="5" presStyleCnt="7">
        <dgm:presLayoutVars>
          <dgm:chMax val="0"/>
          <dgm:chPref val="0"/>
          <dgm:bulletEnabled val="1"/>
        </dgm:presLayoutVars>
      </dgm:prSet>
      <dgm:spPr/>
    </dgm:pt>
    <dgm:pt modelId="{7DC27603-AF83-4843-9AC4-A96AA74FB53C}" type="pres">
      <dgm:prSet presAssocID="{928AA34F-37A5-41E4-9D23-0C911A76C71A}" presName="childComposite" presStyleCnt="0">
        <dgm:presLayoutVars>
          <dgm:chMax val="0"/>
          <dgm:chPref val="0"/>
        </dgm:presLayoutVars>
      </dgm:prSet>
      <dgm:spPr/>
    </dgm:pt>
    <dgm:pt modelId="{D919BE87-17B4-4E3E-921D-50C8F543849F}" type="pres">
      <dgm:prSet presAssocID="{928AA34F-37A5-41E4-9D23-0C911A76C71A}" presName="ChildAccent" presStyleLbl="solidFgAcc1" presStyleIdx="4" presStyleCnt="5"/>
      <dgm:spPr/>
    </dgm:pt>
    <dgm:pt modelId="{C0FC98AE-CBAB-4E65-A69D-2FF9D3CAAC2C}" type="pres">
      <dgm:prSet presAssocID="{928AA34F-37A5-41E4-9D23-0C911A76C71A}" presName="Child" presStyleLbl="revTx" presStyleIdx="6" presStyleCnt="7">
        <dgm:presLayoutVars>
          <dgm:chMax val="0"/>
          <dgm:chPref val="0"/>
          <dgm:bulletEnabled val="1"/>
        </dgm:presLayoutVars>
      </dgm:prSet>
      <dgm:spPr/>
    </dgm:pt>
  </dgm:ptLst>
  <dgm:cxnLst>
    <dgm:cxn modelId="{46F49E15-AAFE-4829-BAC6-7C92218222F4}" type="presOf" srcId="{187520C2-7D5F-4D54-8AC9-CEDD8AE254A2}" destId="{56D56D99-3DAF-4BF7-A386-09D92DB9683D}" srcOrd="0" destOrd="0" presId="urn:microsoft.com/office/officeart/2008/layout/SquareAccentList"/>
    <dgm:cxn modelId="{56773626-3AC9-4047-83FC-EE38A21496C6}" srcId="{187520C2-7D5F-4D54-8AC9-CEDD8AE254A2}" destId="{9EA9C600-67E6-458C-8901-0424036E2CC0}" srcOrd="0" destOrd="0" parTransId="{78D4314E-6BA7-46D2-BD99-DB67A2307459}" sibTransId="{314FCF01-258C-4304-8722-07BD460D4EA7}"/>
    <dgm:cxn modelId="{CA639131-A0C1-407F-847C-2336A9E61FC2}" srcId="{9BB80320-DB02-4316-9CDF-D54DEB21F531}" destId="{D6ABCB60-FC82-41DF-8C6C-DF9344193EC0}" srcOrd="0" destOrd="0" parTransId="{DFE99188-9533-41B9-8991-A53ADF562E5B}" sibTransId="{0737BBDC-87D8-4C74-83FD-4A3679CAC16C}"/>
    <dgm:cxn modelId="{0489CA33-BE58-4A93-88B0-B05E8A712FF6}" srcId="{9BB80320-DB02-4316-9CDF-D54DEB21F531}" destId="{D9A91E36-08A9-4877-8822-AE9643DC6DF7}" srcOrd="1" destOrd="0" parTransId="{D8CAADE0-3E78-46A4-8757-BA7E680CA23C}" sibTransId="{80955AA4-DE07-4E0D-B6E7-186901CB9669}"/>
    <dgm:cxn modelId="{200EDB38-2E8C-406F-971C-6E8D8B5189BC}" srcId="{D627A70B-DDF4-4EBA-ADCF-D3933BFC46A9}" destId="{9BB80320-DB02-4316-9CDF-D54DEB21F531}" srcOrd="0" destOrd="0" parTransId="{8A95BE4C-0153-4D84-9216-ECC91E9C3DB3}" sibTransId="{FD54B7E1-2C55-4211-BE24-134B84F88324}"/>
    <dgm:cxn modelId="{43268A43-4764-4C4D-9B20-0FCBA5C6FCA2}" type="presOf" srcId="{9EA9C600-67E6-458C-8901-0424036E2CC0}" destId="{B31A9CE6-02ED-4C00-9419-F154A2E4C710}" srcOrd="0" destOrd="0" presId="urn:microsoft.com/office/officeart/2008/layout/SquareAccentList"/>
    <dgm:cxn modelId="{188D4F46-B515-4131-B493-001DB57811C3}" type="presOf" srcId="{D6ABCB60-FC82-41DF-8C6C-DF9344193EC0}" destId="{6B730F4A-26DE-4657-831F-D9AFD9B72A44}" srcOrd="0" destOrd="0" presId="urn:microsoft.com/office/officeart/2008/layout/SquareAccentList"/>
    <dgm:cxn modelId="{B35AB849-2AE9-4019-B423-0E6BAE0A4F05}" srcId="{9BB80320-DB02-4316-9CDF-D54DEB21F531}" destId="{056E9235-6A44-4C30-AD85-DADECF0B8893}" srcOrd="2" destOrd="0" parTransId="{F393FD6F-9342-4848-8E09-138D0C7D9352}" sibTransId="{16898DB1-F555-4B9D-891E-A92C1F3B8FDF}"/>
    <dgm:cxn modelId="{6CFD9554-8D2D-4347-931E-E7AE35A13CCD}" type="presOf" srcId="{928AA34F-37A5-41E4-9D23-0C911A76C71A}" destId="{C0FC98AE-CBAB-4E65-A69D-2FF9D3CAAC2C}" srcOrd="0" destOrd="0" presId="urn:microsoft.com/office/officeart/2008/layout/SquareAccentList"/>
    <dgm:cxn modelId="{18B70985-3788-4694-858E-E48AEB77383D}" srcId="{D627A70B-DDF4-4EBA-ADCF-D3933BFC46A9}" destId="{187520C2-7D5F-4D54-8AC9-CEDD8AE254A2}" srcOrd="1" destOrd="0" parTransId="{3014E943-2DB0-4966-9411-5326521CF760}" sibTransId="{0C2E5976-BCC7-49E8-83C2-DD967B467974}"/>
    <dgm:cxn modelId="{477FCC89-BABD-4274-A627-E5C1F294CF48}" srcId="{187520C2-7D5F-4D54-8AC9-CEDD8AE254A2}" destId="{928AA34F-37A5-41E4-9D23-0C911A76C71A}" srcOrd="1" destOrd="0" parTransId="{63804875-F0D6-4EEB-AEB8-67A9743466A5}" sibTransId="{70E9F3D9-B654-4426-BB66-00068784AE91}"/>
    <dgm:cxn modelId="{D8294794-3E65-4F4D-ABF9-9B039A6D6D92}" type="presOf" srcId="{056E9235-6A44-4C30-AD85-DADECF0B8893}" destId="{16C98E23-34AC-456E-987F-E4584336B77C}" srcOrd="0" destOrd="0" presId="urn:microsoft.com/office/officeart/2008/layout/SquareAccentList"/>
    <dgm:cxn modelId="{E6B44CA1-430F-462F-A176-668EAA04D88D}" type="presOf" srcId="{D9A91E36-08A9-4877-8822-AE9643DC6DF7}" destId="{BA465055-9512-492B-B5B6-1ECA51D3E7A7}" srcOrd="0" destOrd="0" presId="urn:microsoft.com/office/officeart/2008/layout/SquareAccentList"/>
    <dgm:cxn modelId="{D1E867BD-3025-4F70-921B-4F5EE438C47A}" type="presOf" srcId="{9BB80320-DB02-4316-9CDF-D54DEB21F531}" destId="{DB154C60-F406-46E8-9955-A22C3D3069FC}" srcOrd="0" destOrd="0" presId="urn:microsoft.com/office/officeart/2008/layout/SquareAccentList"/>
    <dgm:cxn modelId="{CE4849E7-18AA-4B73-BFB3-FE5D67D0CCCE}" type="presOf" srcId="{D627A70B-DDF4-4EBA-ADCF-D3933BFC46A9}" destId="{4DB62D78-C48F-40CE-86C4-6A235B9A2AC3}" srcOrd="0" destOrd="0" presId="urn:microsoft.com/office/officeart/2008/layout/SquareAccentList"/>
    <dgm:cxn modelId="{BA397D6F-BB2C-4B90-8CB6-F04AA7DA7F08}" type="presParOf" srcId="{4DB62D78-C48F-40CE-86C4-6A235B9A2AC3}" destId="{AFF9DCF6-4D41-4AF0-A3F4-906CFC32DAA1}" srcOrd="0" destOrd="0" presId="urn:microsoft.com/office/officeart/2008/layout/SquareAccentList"/>
    <dgm:cxn modelId="{1725A7D9-D08A-4F54-AA31-8D75576CF346}" type="presParOf" srcId="{AFF9DCF6-4D41-4AF0-A3F4-906CFC32DAA1}" destId="{7CBC8E86-EDB3-4DAE-815A-A34F47B9D6E6}" srcOrd="0" destOrd="0" presId="urn:microsoft.com/office/officeart/2008/layout/SquareAccentList"/>
    <dgm:cxn modelId="{1459283D-C104-4259-AB52-9DE2821CAB7B}" type="presParOf" srcId="{7CBC8E86-EDB3-4DAE-815A-A34F47B9D6E6}" destId="{466055CF-E377-4151-AAC2-9C63D9C75553}" srcOrd="0" destOrd="0" presId="urn:microsoft.com/office/officeart/2008/layout/SquareAccentList"/>
    <dgm:cxn modelId="{01E45D78-57C5-4B2B-BCBA-9CE6342AC6A3}" type="presParOf" srcId="{7CBC8E86-EDB3-4DAE-815A-A34F47B9D6E6}" destId="{31F991CD-9769-4D0B-920A-2A626F7DBE29}" srcOrd="1" destOrd="0" presId="urn:microsoft.com/office/officeart/2008/layout/SquareAccentList"/>
    <dgm:cxn modelId="{DF657D4B-2CD3-4428-997D-B544CEF77006}" type="presParOf" srcId="{7CBC8E86-EDB3-4DAE-815A-A34F47B9D6E6}" destId="{DB154C60-F406-46E8-9955-A22C3D3069FC}" srcOrd="2" destOrd="0" presId="urn:microsoft.com/office/officeart/2008/layout/SquareAccentList"/>
    <dgm:cxn modelId="{663A96BB-F5C1-4740-B118-A3A8983D6703}" type="presParOf" srcId="{AFF9DCF6-4D41-4AF0-A3F4-906CFC32DAA1}" destId="{AC2C70E5-A07C-40D2-96C2-BB991947B63C}" srcOrd="1" destOrd="0" presId="urn:microsoft.com/office/officeart/2008/layout/SquareAccentList"/>
    <dgm:cxn modelId="{B69E3E4B-87A3-4839-8529-4CD21CFD156D}" type="presParOf" srcId="{AC2C70E5-A07C-40D2-96C2-BB991947B63C}" destId="{19B0C965-E152-4BE8-971E-44EC91115A14}" srcOrd="0" destOrd="0" presId="urn:microsoft.com/office/officeart/2008/layout/SquareAccentList"/>
    <dgm:cxn modelId="{F007D327-7843-48FE-9DC6-7B7FB60E8B7F}" type="presParOf" srcId="{19B0C965-E152-4BE8-971E-44EC91115A14}" destId="{369B1E09-2CA9-4435-9C36-FCE99715076A}" srcOrd="0" destOrd="0" presId="urn:microsoft.com/office/officeart/2008/layout/SquareAccentList"/>
    <dgm:cxn modelId="{6F4D2C9E-E990-42C9-AADF-F131C96C26E5}" type="presParOf" srcId="{19B0C965-E152-4BE8-971E-44EC91115A14}" destId="{6B730F4A-26DE-4657-831F-D9AFD9B72A44}" srcOrd="1" destOrd="0" presId="urn:microsoft.com/office/officeart/2008/layout/SquareAccentList"/>
    <dgm:cxn modelId="{EC4DAF60-D857-4790-A28C-C493A57DC840}" type="presParOf" srcId="{AC2C70E5-A07C-40D2-96C2-BB991947B63C}" destId="{0A236DBD-8D67-4E64-9AF9-AEB5CF7136DE}" srcOrd="1" destOrd="0" presId="urn:microsoft.com/office/officeart/2008/layout/SquareAccentList"/>
    <dgm:cxn modelId="{26862C7E-95C4-438E-AE05-67817D088F5D}" type="presParOf" srcId="{0A236DBD-8D67-4E64-9AF9-AEB5CF7136DE}" destId="{8B92E426-6198-4860-A345-82962F0EEFFD}" srcOrd="0" destOrd="0" presId="urn:microsoft.com/office/officeart/2008/layout/SquareAccentList"/>
    <dgm:cxn modelId="{612B6DF8-F973-4A65-A4FB-EC4DB5415F2D}" type="presParOf" srcId="{0A236DBD-8D67-4E64-9AF9-AEB5CF7136DE}" destId="{BA465055-9512-492B-B5B6-1ECA51D3E7A7}" srcOrd="1" destOrd="0" presId="urn:microsoft.com/office/officeart/2008/layout/SquareAccentList"/>
    <dgm:cxn modelId="{00BAB556-5CF1-4436-ABE7-0480FB834438}" type="presParOf" srcId="{AC2C70E5-A07C-40D2-96C2-BB991947B63C}" destId="{2770D4EF-8721-4215-9780-CB821A9D2743}" srcOrd="2" destOrd="0" presId="urn:microsoft.com/office/officeart/2008/layout/SquareAccentList"/>
    <dgm:cxn modelId="{C1B5A80E-AA2D-41F8-AC2C-C4FF7FF83A44}" type="presParOf" srcId="{2770D4EF-8721-4215-9780-CB821A9D2743}" destId="{AE52B38B-9EA7-4B95-A641-0F0FC69FF60F}" srcOrd="0" destOrd="0" presId="urn:microsoft.com/office/officeart/2008/layout/SquareAccentList"/>
    <dgm:cxn modelId="{5D122B7A-86A6-4E3C-910D-0CDEC788057C}" type="presParOf" srcId="{2770D4EF-8721-4215-9780-CB821A9D2743}" destId="{16C98E23-34AC-456E-987F-E4584336B77C}" srcOrd="1" destOrd="0" presId="urn:microsoft.com/office/officeart/2008/layout/SquareAccentList"/>
    <dgm:cxn modelId="{72376766-46AF-4F80-9D74-2CBE6D1E40A5}" type="presParOf" srcId="{4DB62D78-C48F-40CE-86C4-6A235B9A2AC3}" destId="{0416E6B5-2A72-46B8-AFAC-2772ABDAD2E4}" srcOrd="1" destOrd="0" presId="urn:microsoft.com/office/officeart/2008/layout/SquareAccentList"/>
    <dgm:cxn modelId="{EAB14CD2-FE84-42D8-9CCA-EEAD1007E11B}" type="presParOf" srcId="{0416E6B5-2A72-46B8-AFAC-2772ABDAD2E4}" destId="{7A0B676B-05D4-4635-9FBC-E4EA28D42D5E}" srcOrd="0" destOrd="0" presId="urn:microsoft.com/office/officeart/2008/layout/SquareAccentList"/>
    <dgm:cxn modelId="{5C05757A-B382-4EA2-B1A9-8AC95111B409}" type="presParOf" srcId="{7A0B676B-05D4-4635-9FBC-E4EA28D42D5E}" destId="{3DA30524-4560-4446-9229-36D941E77133}" srcOrd="0" destOrd="0" presId="urn:microsoft.com/office/officeart/2008/layout/SquareAccentList"/>
    <dgm:cxn modelId="{4CED5F29-081F-43CA-9B26-3735E7BBF0E2}" type="presParOf" srcId="{7A0B676B-05D4-4635-9FBC-E4EA28D42D5E}" destId="{5E9DDBFD-0E9B-4293-97E5-5B1D38CDFA62}" srcOrd="1" destOrd="0" presId="urn:microsoft.com/office/officeart/2008/layout/SquareAccentList"/>
    <dgm:cxn modelId="{4E8806E3-FAD6-4364-9571-BD69BA2C76CB}" type="presParOf" srcId="{7A0B676B-05D4-4635-9FBC-E4EA28D42D5E}" destId="{56D56D99-3DAF-4BF7-A386-09D92DB9683D}" srcOrd="2" destOrd="0" presId="urn:microsoft.com/office/officeart/2008/layout/SquareAccentList"/>
    <dgm:cxn modelId="{848B3544-4F9C-4167-A1AB-28565E2F11D0}" type="presParOf" srcId="{0416E6B5-2A72-46B8-AFAC-2772ABDAD2E4}" destId="{BADFC563-3EE4-4603-A688-99CBBC53BA33}" srcOrd="1" destOrd="0" presId="urn:microsoft.com/office/officeart/2008/layout/SquareAccentList"/>
    <dgm:cxn modelId="{2DA5AA21-618F-43C9-BFEF-E6CC7227C062}" type="presParOf" srcId="{BADFC563-3EE4-4603-A688-99CBBC53BA33}" destId="{C3CD68D7-19FA-4B76-B0DD-38712A93D47F}" srcOrd="0" destOrd="0" presId="urn:microsoft.com/office/officeart/2008/layout/SquareAccentList"/>
    <dgm:cxn modelId="{A0D3DEE4-A8F3-495E-AF49-9B6FC64A11CE}" type="presParOf" srcId="{C3CD68D7-19FA-4B76-B0DD-38712A93D47F}" destId="{3CAE8E1E-9FDB-43B0-9FE1-8F8FE9481EA0}" srcOrd="0" destOrd="0" presId="urn:microsoft.com/office/officeart/2008/layout/SquareAccentList"/>
    <dgm:cxn modelId="{B640366E-E927-4803-BD08-54111475DBF7}" type="presParOf" srcId="{C3CD68D7-19FA-4B76-B0DD-38712A93D47F}" destId="{B31A9CE6-02ED-4C00-9419-F154A2E4C710}" srcOrd="1" destOrd="0" presId="urn:microsoft.com/office/officeart/2008/layout/SquareAccentList"/>
    <dgm:cxn modelId="{14AD69EF-265B-4221-B19D-93FDCBC04186}" type="presParOf" srcId="{BADFC563-3EE4-4603-A688-99CBBC53BA33}" destId="{7DC27603-AF83-4843-9AC4-A96AA74FB53C}" srcOrd="1" destOrd="0" presId="urn:microsoft.com/office/officeart/2008/layout/SquareAccentList"/>
    <dgm:cxn modelId="{7173B652-CEFB-455E-ABA2-4F66D695D75A}" type="presParOf" srcId="{7DC27603-AF83-4843-9AC4-A96AA74FB53C}" destId="{D919BE87-17B4-4E3E-921D-50C8F543849F}" srcOrd="0" destOrd="0" presId="urn:microsoft.com/office/officeart/2008/layout/SquareAccentList"/>
    <dgm:cxn modelId="{29833935-5392-488E-A657-42514D2182FE}" type="presParOf" srcId="{7DC27603-AF83-4843-9AC4-A96AA74FB53C}" destId="{C0FC98AE-CBAB-4E65-A69D-2FF9D3CAAC2C}"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6927B7-40EE-4A13-8FBF-844F5E245DCB}" type="doc">
      <dgm:prSet loTypeId="urn:microsoft.com/office/officeart/2005/8/layout/arrow5" loCatId="relationship" qsTypeId="urn:microsoft.com/office/officeart/2005/8/quickstyle/simple1" qsCatId="simple" csTypeId="urn:microsoft.com/office/officeart/2005/8/colors/accent3_3" csCatId="accent3" phldr="1"/>
      <dgm:spPr/>
      <dgm:t>
        <a:bodyPr/>
        <a:lstStyle/>
        <a:p>
          <a:endParaRPr lang="el-GR"/>
        </a:p>
      </dgm:t>
    </dgm:pt>
    <dgm:pt modelId="{C14B16A5-A75F-4C9D-AFB0-0128790941DD}">
      <dgm:prSet phldrT="[Text]" custT="1"/>
      <dgm:spPr/>
      <dgm:t>
        <a:bodyPr/>
        <a:lstStyle/>
        <a:p>
          <a:r>
            <a:rPr lang="el-GR" sz="1600" b="1" dirty="0">
              <a:solidFill>
                <a:schemeClr val="tx1"/>
              </a:solidFill>
            </a:rPr>
            <a:t>Αυτονομία</a:t>
          </a:r>
        </a:p>
      </dgm:t>
    </dgm:pt>
    <dgm:pt modelId="{9637AD3E-7CE4-4A96-B0AA-8D8F1EEF9C2E}" type="parTrans" cxnId="{217D446B-6B76-48AC-AC83-3EA545391202}">
      <dgm:prSet/>
      <dgm:spPr/>
      <dgm:t>
        <a:bodyPr/>
        <a:lstStyle/>
        <a:p>
          <a:endParaRPr lang="el-GR"/>
        </a:p>
      </dgm:t>
    </dgm:pt>
    <dgm:pt modelId="{64BC9C20-2161-419B-9604-AD00B9F8B066}" type="sibTrans" cxnId="{217D446B-6B76-48AC-AC83-3EA545391202}">
      <dgm:prSet/>
      <dgm:spPr/>
      <dgm:t>
        <a:bodyPr/>
        <a:lstStyle/>
        <a:p>
          <a:endParaRPr lang="el-GR"/>
        </a:p>
      </dgm:t>
    </dgm:pt>
    <dgm:pt modelId="{10E974CB-92A8-4536-8882-4749D597DC03}">
      <dgm:prSet phldrT="[Text]" custT="1"/>
      <dgm:spPr/>
      <dgm:t>
        <a:bodyPr/>
        <a:lstStyle/>
        <a:p>
          <a:r>
            <a:rPr lang="el-GR" sz="1600" b="1" dirty="0">
              <a:solidFill>
                <a:schemeClr val="tx1"/>
              </a:solidFill>
            </a:rPr>
            <a:t>Ωφέλεια</a:t>
          </a:r>
        </a:p>
      </dgm:t>
    </dgm:pt>
    <dgm:pt modelId="{1276E597-247C-42FC-84FF-846B14A283C9}" type="parTrans" cxnId="{1B52A31B-AF80-42FF-8DB0-0194E49CD598}">
      <dgm:prSet/>
      <dgm:spPr/>
      <dgm:t>
        <a:bodyPr/>
        <a:lstStyle/>
        <a:p>
          <a:endParaRPr lang="el-GR"/>
        </a:p>
      </dgm:t>
    </dgm:pt>
    <dgm:pt modelId="{AF298E3C-FC19-4C5E-A380-57CDFF5E5E08}" type="sibTrans" cxnId="{1B52A31B-AF80-42FF-8DB0-0194E49CD598}">
      <dgm:prSet/>
      <dgm:spPr/>
      <dgm:t>
        <a:bodyPr/>
        <a:lstStyle/>
        <a:p>
          <a:endParaRPr lang="el-GR"/>
        </a:p>
      </dgm:t>
    </dgm:pt>
    <dgm:pt modelId="{F633E2D7-DAE1-44B9-8C5B-B25E550D5978}" type="pres">
      <dgm:prSet presAssocID="{346927B7-40EE-4A13-8FBF-844F5E245DCB}" presName="diagram" presStyleCnt="0">
        <dgm:presLayoutVars>
          <dgm:dir/>
          <dgm:resizeHandles val="exact"/>
        </dgm:presLayoutVars>
      </dgm:prSet>
      <dgm:spPr/>
    </dgm:pt>
    <dgm:pt modelId="{D2F609A0-F206-412E-BCCE-07A894905B3F}" type="pres">
      <dgm:prSet presAssocID="{C14B16A5-A75F-4C9D-AFB0-0128790941DD}" presName="arrow" presStyleLbl="node1" presStyleIdx="0" presStyleCnt="2">
        <dgm:presLayoutVars>
          <dgm:bulletEnabled val="1"/>
        </dgm:presLayoutVars>
      </dgm:prSet>
      <dgm:spPr/>
    </dgm:pt>
    <dgm:pt modelId="{ACAA3FA6-F99B-4A61-9E16-8893137378B4}" type="pres">
      <dgm:prSet presAssocID="{10E974CB-92A8-4536-8882-4749D597DC03}" presName="arrow" presStyleLbl="node1" presStyleIdx="1" presStyleCnt="2">
        <dgm:presLayoutVars>
          <dgm:bulletEnabled val="1"/>
        </dgm:presLayoutVars>
      </dgm:prSet>
      <dgm:spPr/>
    </dgm:pt>
  </dgm:ptLst>
  <dgm:cxnLst>
    <dgm:cxn modelId="{97F63E0F-4349-444F-94B2-C5335417DBC0}" type="presOf" srcId="{10E974CB-92A8-4536-8882-4749D597DC03}" destId="{ACAA3FA6-F99B-4A61-9E16-8893137378B4}" srcOrd="0" destOrd="0" presId="urn:microsoft.com/office/officeart/2005/8/layout/arrow5"/>
    <dgm:cxn modelId="{B0A4B516-DA7A-4A47-A921-FABB15C94FD1}" type="presOf" srcId="{346927B7-40EE-4A13-8FBF-844F5E245DCB}" destId="{F633E2D7-DAE1-44B9-8C5B-B25E550D5978}" srcOrd="0" destOrd="0" presId="urn:microsoft.com/office/officeart/2005/8/layout/arrow5"/>
    <dgm:cxn modelId="{1B52A31B-AF80-42FF-8DB0-0194E49CD598}" srcId="{346927B7-40EE-4A13-8FBF-844F5E245DCB}" destId="{10E974CB-92A8-4536-8882-4749D597DC03}" srcOrd="1" destOrd="0" parTransId="{1276E597-247C-42FC-84FF-846B14A283C9}" sibTransId="{AF298E3C-FC19-4C5E-A380-57CDFF5E5E08}"/>
    <dgm:cxn modelId="{217D446B-6B76-48AC-AC83-3EA545391202}" srcId="{346927B7-40EE-4A13-8FBF-844F5E245DCB}" destId="{C14B16A5-A75F-4C9D-AFB0-0128790941DD}" srcOrd="0" destOrd="0" parTransId="{9637AD3E-7CE4-4A96-B0AA-8D8F1EEF9C2E}" sibTransId="{64BC9C20-2161-419B-9604-AD00B9F8B066}"/>
    <dgm:cxn modelId="{369EC858-99D9-4B97-A9B0-54499608C861}" type="presOf" srcId="{C14B16A5-A75F-4C9D-AFB0-0128790941DD}" destId="{D2F609A0-F206-412E-BCCE-07A894905B3F}" srcOrd="0" destOrd="0" presId="urn:microsoft.com/office/officeart/2005/8/layout/arrow5"/>
    <dgm:cxn modelId="{0C74F907-77AD-461E-8228-10DE24608B99}" type="presParOf" srcId="{F633E2D7-DAE1-44B9-8C5B-B25E550D5978}" destId="{D2F609A0-F206-412E-BCCE-07A894905B3F}" srcOrd="0" destOrd="0" presId="urn:microsoft.com/office/officeart/2005/8/layout/arrow5"/>
    <dgm:cxn modelId="{FBA37842-888F-4D2D-AA82-A239C2E709CE}" type="presParOf" srcId="{F633E2D7-DAE1-44B9-8C5B-B25E550D5978}" destId="{ACAA3FA6-F99B-4A61-9E16-8893137378B4}"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B0AD9E-2217-430F-BE61-FF6CDDECA251}" type="doc">
      <dgm:prSet loTypeId="urn:microsoft.com/office/officeart/2005/8/layout/arrow5" loCatId="relationship" qsTypeId="urn:microsoft.com/office/officeart/2005/8/quickstyle/simple1" qsCatId="simple" csTypeId="urn:microsoft.com/office/officeart/2005/8/colors/colorful2" csCatId="colorful" phldr="1"/>
      <dgm:spPr/>
      <dgm:t>
        <a:bodyPr/>
        <a:lstStyle/>
        <a:p>
          <a:endParaRPr lang="el-GR"/>
        </a:p>
      </dgm:t>
    </dgm:pt>
    <dgm:pt modelId="{9AC35360-D287-4DD5-8967-DF90305F9FA1}">
      <dgm:prSet phldrT="[Text]"/>
      <dgm:spPr/>
      <dgm:t>
        <a:bodyPr/>
        <a:lstStyle/>
        <a:p>
          <a:r>
            <a:rPr lang="el-GR" b="1" dirty="0">
              <a:solidFill>
                <a:srgbClr val="0070C0"/>
              </a:solidFill>
            </a:rPr>
            <a:t>Όφελος παιδιού</a:t>
          </a:r>
        </a:p>
      </dgm:t>
    </dgm:pt>
    <dgm:pt modelId="{384B901B-10FF-4B4F-B8C1-0E5F0069958E}" type="parTrans" cxnId="{DB611135-7D7F-45EB-B731-40DADE97FD30}">
      <dgm:prSet/>
      <dgm:spPr/>
      <dgm:t>
        <a:bodyPr/>
        <a:lstStyle/>
        <a:p>
          <a:endParaRPr lang="el-GR"/>
        </a:p>
      </dgm:t>
    </dgm:pt>
    <dgm:pt modelId="{44F591BE-334E-4818-866A-3CDF24438A03}" type="sibTrans" cxnId="{DB611135-7D7F-45EB-B731-40DADE97FD30}">
      <dgm:prSet/>
      <dgm:spPr/>
      <dgm:t>
        <a:bodyPr/>
        <a:lstStyle/>
        <a:p>
          <a:endParaRPr lang="el-GR"/>
        </a:p>
      </dgm:t>
    </dgm:pt>
    <dgm:pt modelId="{7CB7E834-6D43-47E3-A815-AA42C0ECB675}">
      <dgm:prSet phldrT="[Text]"/>
      <dgm:spPr/>
      <dgm:t>
        <a:bodyPr/>
        <a:lstStyle/>
        <a:p>
          <a:r>
            <a:rPr lang="el-GR" b="1" dirty="0">
              <a:solidFill>
                <a:srgbClr val="0070C0"/>
              </a:solidFill>
            </a:rPr>
            <a:t>Αρχή οικογένειας</a:t>
          </a:r>
        </a:p>
      </dgm:t>
    </dgm:pt>
    <dgm:pt modelId="{890F126D-3359-4BE0-9371-CEEBC18EF4F2}" type="parTrans" cxnId="{BB3F682F-FCB5-4D06-BDFA-2B55C5DB3F6B}">
      <dgm:prSet/>
      <dgm:spPr/>
      <dgm:t>
        <a:bodyPr/>
        <a:lstStyle/>
        <a:p>
          <a:endParaRPr lang="el-GR"/>
        </a:p>
      </dgm:t>
    </dgm:pt>
    <dgm:pt modelId="{DD94AE67-6CAA-4538-B66F-AD16068FBA7C}" type="sibTrans" cxnId="{BB3F682F-FCB5-4D06-BDFA-2B55C5DB3F6B}">
      <dgm:prSet/>
      <dgm:spPr/>
      <dgm:t>
        <a:bodyPr/>
        <a:lstStyle/>
        <a:p>
          <a:endParaRPr lang="el-GR"/>
        </a:p>
      </dgm:t>
    </dgm:pt>
    <dgm:pt modelId="{83CC73B0-203B-4C87-936D-7336B20531AE}" type="pres">
      <dgm:prSet presAssocID="{7CB0AD9E-2217-430F-BE61-FF6CDDECA251}" presName="diagram" presStyleCnt="0">
        <dgm:presLayoutVars>
          <dgm:dir/>
          <dgm:resizeHandles val="exact"/>
        </dgm:presLayoutVars>
      </dgm:prSet>
      <dgm:spPr/>
    </dgm:pt>
    <dgm:pt modelId="{B7DB0BF1-26E1-49CA-924E-EF04FB714E5B}" type="pres">
      <dgm:prSet presAssocID="{9AC35360-D287-4DD5-8967-DF90305F9FA1}" presName="arrow" presStyleLbl="node1" presStyleIdx="0" presStyleCnt="2">
        <dgm:presLayoutVars>
          <dgm:bulletEnabled val="1"/>
        </dgm:presLayoutVars>
      </dgm:prSet>
      <dgm:spPr/>
    </dgm:pt>
    <dgm:pt modelId="{6178BD45-3856-4BEC-830A-E8909573F6A1}" type="pres">
      <dgm:prSet presAssocID="{7CB7E834-6D43-47E3-A815-AA42C0ECB675}" presName="arrow" presStyleLbl="node1" presStyleIdx="1" presStyleCnt="2">
        <dgm:presLayoutVars>
          <dgm:bulletEnabled val="1"/>
        </dgm:presLayoutVars>
      </dgm:prSet>
      <dgm:spPr/>
    </dgm:pt>
  </dgm:ptLst>
  <dgm:cxnLst>
    <dgm:cxn modelId="{BB3F682F-FCB5-4D06-BDFA-2B55C5DB3F6B}" srcId="{7CB0AD9E-2217-430F-BE61-FF6CDDECA251}" destId="{7CB7E834-6D43-47E3-A815-AA42C0ECB675}" srcOrd="1" destOrd="0" parTransId="{890F126D-3359-4BE0-9371-CEEBC18EF4F2}" sibTransId="{DD94AE67-6CAA-4538-B66F-AD16068FBA7C}"/>
    <dgm:cxn modelId="{DB611135-7D7F-45EB-B731-40DADE97FD30}" srcId="{7CB0AD9E-2217-430F-BE61-FF6CDDECA251}" destId="{9AC35360-D287-4DD5-8967-DF90305F9FA1}" srcOrd="0" destOrd="0" parTransId="{384B901B-10FF-4B4F-B8C1-0E5F0069958E}" sibTransId="{44F591BE-334E-4818-866A-3CDF24438A03}"/>
    <dgm:cxn modelId="{0840A777-1EA2-48A0-9E7A-53BAD29879B5}" type="presOf" srcId="{9AC35360-D287-4DD5-8967-DF90305F9FA1}" destId="{B7DB0BF1-26E1-49CA-924E-EF04FB714E5B}" srcOrd="0" destOrd="0" presId="urn:microsoft.com/office/officeart/2005/8/layout/arrow5"/>
    <dgm:cxn modelId="{810728C1-BE35-4671-A3F4-9659EA088BCB}" type="presOf" srcId="{7CB0AD9E-2217-430F-BE61-FF6CDDECA251}" destId="{83CC73B0-203B-4C87-936D-7336B20531AE}" srcOrd="0" destOrd="0" presId="urn:microsoft.com/office/officeart/2005/8/layout/arrow5"/>
    <dgm:cxn modelId="{BBE328F3-E553-4D82-B48F-37B93E6D537F}" type="presOf" srcId="{7CB7E834-6D43-47E3-A815-AA42C0ECB675}" destId="{6178BD45-3856-4BEC-830A-E8909573F6A1}" srcOrd="0" destOrd="0" presId="urn:microsoft.com/office/officeart/2005/8/layout/arrow5"/>
    <dgm:cxn modelId="{7B0EC442-AA26-443E-BEF5-BD433A588C15}" type="presParOf" srcId="{83CC73B0-203B-4C87-936D-7336B20531AE}" destId="{B7DB0BF1-26E1-49CA-924E-EF04FB714E5B}" srcOrd="0" destOrd="0" presId="urn:microsoft.com/office/officeart/2005/8/layout/arrow5"/>
    <dgm:cxn modelId="{5931EF14-E12B-4494-9373-96B755D68095}" type="presParOf" srcId="{83CC73B0-203B-4C87-936D-7336B20531AE}" destId="{6178BD45-3856-4BEC-830A-E8909573F6A1}" srcOrd="1" destOrd="0" presId="urn:microsoft.com/office/officeart/2005/8/layout/arrow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5BE106-0068-488F-8235-1FB51A972560}"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l-GR"/>
        </a:p>
      </dgm:t>
    </dgm:pt>
    <dgm:pt modelId="{CD109BE5-3251-4956-BD2E-7CE4BC0ADC43}">
      <dgm:prSet phldrT="[Κείμενο]"/>
      <dgm:spPr/>
      <dgm:t>
        <a:bodyPr/>
        <a:lstStyle/>
        <a:p>
          <a:r>
            <a:rPr lang="el-GR" dirty="0"/>
            <a:t>Προστασία δικαιωμάτων</a:t>
          </a:r>
        </a:p>
      </dgm:t>
    </dgm:pt>
    <dgm:pt modelId="{16104C01-9D71-4EF0-8952-704D77338DA4}" type="parTrans" cxnId="{D3FBF473-6C9F-4C18-8B40-2CD3C11FCFB1}">
      <dgm:prSet/>
      <dgm:spPr/>
      <dgm:t>
        <a:bodyPr/>
        <a:lstStyle/>
        <a:p>
          <a:endParaRPr lang="el-GR"/>
        </a:p>
      </dgm:t>
    </dgm:pt>
    <dgm:pt modelId="{A95C37F1-E515-48DE-8D48-9713FF90E378}" type="sibTrans" cxnId="{D3FBF473-6C9F-4C18-8B40-2CD3C11FCFB1}">
      <dgm:prSet/>
      <dgm:spPr/>
      <dgm:t>
        <a:bodyPr/>
        <a:lstStyle/>
        <a:p>
          <a:endParaRPr lang="el-GR"/>
        </a:p>
      </dgm:t>
    </dgm:pt>
    <dgm:pt modelId="{22195AEB-09F7-4E86-8525-EA81A8202C1A}">
      <dgm:prSet phldrT="[Κείμενο]"/>
      <dgm:spPr/>
      <dgm:t>
        <a:bodyPr/>
        <a:lstStyle/>
        <a:p>
          <a:r>
            <a:rPr lang="el-GR" dirty="0"/>
            <a:t>Αποκλεισμός από την έρευνα/λιγότερο τεκμηριωμένη κλινική πρακτική</a:t>
          </a:r>
        </a:p>
      </dgm:t>
    </dgm:pt>
    <dgm:pt modelId="{F2E20923-C051-4388-81E4-3C63CF7C64F3}" type="parTrans" cxnId="{96476F73-0985-4D89-A005-CBF3F10D841B}">
      <dgm:prSet/>
      <dgm:spPr/>
      <dgm:t>
        <a:bodyPr/>
        <a:lstStyle/>
        <a:p>
          <a:endParaRPr lang="el-GR"/>
        </a:p>
      </dgm:t>
    </dgm:pt>
    <dgm:pt modelId="{FF675212-A24C-4763-B192-B1A67410C365}" type="sibTrans" cxnId="{96476F73-0985-4D89-A005-CBF3F10D841B}">
      <dgm:prSet/>
      <dgm:spPr/>
      <dgm:t>
        <a:bodyPr/>
        <a:lstStyle/>
        <a:p>
          <a:endParaRPr lang="el-GR"/>
        </a:p>
      </dgm:t>
    </dgm:pt>
    <dgm:pt modelId="{B4CB748B-D067-4F2A-936C-88B7EEAF3667}" type="pres">
      <dgm:prSet presAssocID="{445BE106-0068-488F-8235-1FB51A972560}" presName="compositeShape" presStyleCnt="0">
        <dgm:presLayoutVars>
          <dgm:chMax val="2"/>
          <dgm:dir/>
          <dgm:resizeHandles val="exact"/>
        </dgm:presLayoutVars>
      </dgm:prSet>
      <dgm:spPr/>
    </dgm:pt>
    <dgm:pt modelId="{605D2CC5-2100-4DB5-92FD-68335D6C1312}" type="pres">
      <dgm:prSet presAssocID="{445BE106-0068-488F-8235-1FB51A972560}" presName="divider" presStyleLbl="fgShp" presStyleIdx="0" presStyleCnt="1"/>
      <dgm:spPr/>
    </dgm:pt>
    <dgm:pt modelId="{D624A42F-D6AF-43A3-9644-3A55E382AA15}" type="pres">
      <dgm:prSet presAssocID="{CD109BE5-3251-4956-BD2E-7CE4BC0ADC43}" presName="downArrow" presStyleLbl="node1" presStyleIdx="0" presStyleCnt="2"/>
      <dgm:spPr/>
    </dgm:pt>
    <dgm:pt modelId="{C38C11B3-A4D9-405F-A77F-2CAE9646950E}" type="pres">
      <dgm:prSet presAssocID="{CD109BE5-3251-4956-BD2E-7CE4BC0ADC43}" presName="downArrowText" presStyleLbl="revTx" presStyleIdx="0" presStyleCnt="2">
        <dgm:presLayoutVars>
          <dgm:bulletEnabled val="1"/>
        </dgm:presLayoutVars>
      </dgm:prSet>
      <dgm:spPr/>
    </dgm:pt>
    <dgm:pt modelId="{5D754238-FAEA-4120-9699-50A9F876CF42}" type="pres">
      <dgm:prSet presAssocID="{22195AEB-09F7-4E86-8525-EA81A8202C1A}" presName="upArrow" presStyleLbl="node1" presStyleIdx="1" presStyleCnt="2"/>
      <dgm:spPr>
        <a:solidFill>
          <a:srgbClr val="FF0000"/>
        </a:solidFill>
      </dgm:spPr>
    </dgm:pt>
    <dgm:pt modelId="{B2B0A9AB-B522-441E-AEA8-F95B8561AB23}" type="pres">
      <dgm:prSet presAssocID="{22195AEB-09F7-4E86-8525-EA81A8202C1A}" presName="upArrowText" presStyleLbl="revTx" presStyleIdx="1" presStyleCnt="2">
        <dgm:presLayoutVars>
          <dgm:bulletEnabled val="1"/>
        </dgm:presLayoutVars>
      </dgm:prSet>
      <dgm:spPr/>
    </dgm:pt>
  </dgm:ptLst>
  <dgm:cxnLst>
    <dgm:cxn modelId="{3DA85700-0CA2-4986-8903-FECD5DAEC4C1}" type="presOf" srcId="{445BE106-0068-488F-8235-1FB51A972560}" destId="{B4CB748B-D067-4F2A-936C-88B7EEAF3667}" srcOrd="0" destOrd="0" presId="urn:microsoft.com/office/officeart/2005/8/layout/arrow3"/>
    <dgm:cxn modelId="{96476F73-0985-4D89-A005-CBF3F10D841B}" srcId="{445BE106-0068-488F-8235-1FB51A972560}" destId="{22195AEB-09F7-4E86-8525-EA81A8202C1A}" srcOrd="1" destOrd="0" parTransId="{F2E20923-C051-4388-81E4-3C63CF7C64F3}" sibTransId="{FF675212-A24C-4763-B192-B1A67410C365}"/>
    <dgm:cxn modelId="{D3FBF473-6C9F-4C18-8B40-2CD3C11FCFB1}" srcId="{445BE106-0068-488F-8235-1FB51A972560}" destId="{CD109BE5-3251-4956-BD2E-7CE4BC0ADC43}" srcOrd="0" destOrd="0" parTransId="{16104C01-9D71-4EF0-8952-704D77338DA4}" sibTransId="{A95C37F1-E515-48DE-8D48-9713FF90E378}"/>
    <dgm:cxn modelId="{7D92D3AC-4A3F-475C-AC30-BE2AE7400D57}" type="presOf" srcId="{CD109BE5-3251-4956-BD2E-7CE4BC0ADC43}" destId="{C38C11B3-A4D9-405F-A77F-2CAE9646950E}" srcOrd="0" destOrd="0" presId="urn:microsoft.com/office/officeart/2005/8/layout/arrow3"/>
    <dgm:cxn modelId="{AC28B4E5-7913-469C-A6C7-9E244ABF067E}" type="presOf" srcId="{22195AEB-09F7-4E86-8525-EA81A8202C1A}" destId="{B2B0A9AB-B522-441E-AEA8-F95B8561AB23}" srcOrd="0" destOrd="0" presId="urn:microsoft.com/office/officeart/2005/8/layout/arrow3"/>
    <dgm:cxn modelId="{3A87F658-2098-4921-967E-916B703976F1}" type="presParOf" srcId="{B4CB748B-D067-4F2A-936C-88B7EEAF3667}" destId="{605D2CC5-2100-4DB5-92FD-68335D6C1312}" srcOrd="0" destOrd="0" presId="urn:microsoft.com/office/officeart/2005/8/layout/arrow3"/>
    <dgm:cxn modelId="{0649DEEE-5ADA-4203-B050-3F7FE6E2686E}" type="presParOf" srcId="{B4CB748B-D067-4F2A-936C-88B7EEAF3667}" destId="{D624A42F-D6AF-43A3-9644-3A55E382AA15}" srcOrd="1" destOrd="0" presId="urn:microsoft.com/office/officeart/2005/8/layout/arrow3"/>
    <dgm:cxn modelId="{73C9B395-A14B-4FAA-A6A6-499EAFDF6EA0}" type="presParOf" srcId="{B4CB748B-D067-4F2A-936C-88B7EEAF3667}" destId="{C38C11B3-A4D9-405F-A77F-2CAE9646950E}" srcOrd="2" destOrd="0" presId="urn:microsoft.com/office/officeart/2005/8/layout/arrow3"/>
    <dgm:cxn modelId="{39B7399B-D7D0-4A26-81E7-69060A29861F}" type="presParOf" srcId="{B4CB748B-D067-4F2A-936C-88B7EEAF3667}" destId="{5D754238-FAEA-4120-9699-50A9F876CF42}" srcOrd="3" destOrd="0" presId="urn:microsoft.com/office/officeart/2005/8/layout/arrow3"/>
    <dgm:cxn modelId="{677BB69A-7058-467E-AFCE-036D3EEBE54C}" type="presParOf" srcId="{B4CB748B-D067-4F2A-936C-88B7EEAF3667}" destId="{B2B0A9AB-B522-441E-AEA8-F95B8561AB23}"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7B3C46E-20E4-40E2-B98B-2D6B7A7C00BF}"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l-GR"/>
        </a:p>
      </dgm:t>
    </dgm:pt>
    <dgm:pt modelId="{50590FBC-7F0E-4639-8FA4-3B692DFD4A43}">
      <dgm:prSet phldrT="[Text]" custT="1"/>
      <dgm:spPr/>
      <dgm:t>
        <a:bodyPr/>
        <a:lstStyle/>
        <a:p>
          <a:pPr>
            <a:lnSpc>
              <a:spcPct val="150000"/>
            </a:lnSpc>
          </a:pPr>
          <a:r>
            <a:rPr lang="el-GR" sz="1600" b="1" dirty="0">
              <a:solidFill>
                <a:schemeClr val="tx1"/>
              </a:solidFill>
            </a:rPr>
            <a:t>Ενημέρωση γονέων αλλά και των ίδιων των παιδιών με τρόπο συμβατό ως προς το αναπτυξιακό τους επίπεδο: οφέλη, κίνδυνοι, εναλλακτικές θεραπείες</a:t>
          </a:r>
        </a:p>
      </dgm:t>
    </dgm:pt>
    <dgm:pt modelId="{023D6313-CC00-4B51-A7B5-0E7AA23EA99D}" type="parTrans" cxnId="{2242532E-BE6D-42F3-B63F-34054E4C929D}">
      <dgm:prSet/>
      <dgm:spPr/>
      <dgm:t>
        <a:bodyPr/>
        <a:lstStyle/>
        <a:p>
          <a:endParaRPr lang="el-GR"/>
        </a:p>
      </dgm:t>
    </dgm:pt>
    <dgm:pt modelId="{72D1EFA0-305E-4CC8-8722-429B641F6604}" type="sibTrans" cxnId="{2242532E-BE6D-42F3-B63F-34054E4C929D}">
      <dgm:prSet/>
      <dgm:spPr/>
      <dgm:t>
        <a:bodyPr/>
        <a:lstStyle/>
        <a:p>
          <a:endParaRPr lang="el-GR"/>
        </a:p>
      </dgm:t>
    </dgm:pt>
    <dgm:pt modelId="{CB288886-28F2-4661-A9B5-7D39C67E36C2}">
      <dgm:prSet phldrT="[Text]" custT="1"/>
      <dgm:spPr/>
      <dgm:t>
        <a:bodyPr/>
        <a:lstStyle/>
        <a:p>
          <a:r>
            <a:rPr lang="el-GR" sz="1600" b="1" dirty="0">
              <a:solidFill>
                <a:schemeClr val="tx1"/>
              </a:solidFill>
            </a:rPr>
            <a:t>Θεραπευτική συμμαχία</a:t>
          </a:r>
        </a:p>
      </dgm:t>
    </dgm:pt>
    <dgm:pt modelId="{989AD3C7-D1D0-4ABA-BBEA-4DA5B8D1184C}" type="parTrans" cxnId="{E4F5F615-C164-4412-B12D-27CF98F8DFF3}">
      <dgm:prSet/>
      <dgm:spPr/>
      <dgm:t>
        <a:bodyPr/>
        <a:lstStyle/>
        <a:p>
          <a:endParaRPr lang="el-GR"/>
        </a:p>
      </dgm:t>
    </dgm:pt>
    <dgm:pt modelId="{47BE7AFE-3FEA-425A-B524-04629EC122BF}" type="sibTrans" cxnId="{E4F5F615-C164-4412-B12D-27CF98F8DFF3}">
      <dgm:prSet/>
      <dgm:spPr/>
      <dgm:t>
        <a:bodyPr/>
        <a:lstStyle/>
        <a:p>
          <a:endParaRPr lang="el-GR"/>
        </a:p>
      </dgm:t>
    </dgm:pt>
    <dgm:pt modelId="{D35A625F-8A54-4B4C-8F9D-29AF17C985A8}">
      <dgm:prSet phldrT="[Text]" custT="1"/>
      <dgm:spPr/>
      <dgm:t>
        <a:bodyPr/>
        <a:lstStyle/>
        <a:p>
          <a:pPr>
            <a:lnSpc>
              <a:spcPct val="150000"/>
            </a:lnSpc>
          </a:pPr>
          <a:r>
            <a:rPr lang="el-GR" sz="1600" b="1" dirty="0">
              <a:solidFill>
                <a:schemeClr val="tx1"/>
              </a:solidFill>
            </a:rPr>
            <a:t>Έρευνα σε παιδιατρικούς πληθυσμούς: </a:t>
          </a:r>
        </a:p>
        <a:p>
          <a:pPr>
            <a:lnSpc>
              <a:spcPct val="150000"/>
            </a:lnSpc>
          </a:pPr>
          <a:r>
            <a:rPr lang="el-GR" sz="1400" b="1" i="1" dirty="0">
              <a:solidFill>
                <a:schemeClr val="tx1"/>
              </a:solidFill>
            </a:rPr>
            <a:t>Επιστημονικώς άρτια μεθοδολογία</a:t>
          </a:r>
        </a:p>
        <a:p>
          <a:pPr>
            <a:lnSpc>
              <a:spcPct val="150000"/>
            </a:lnSpc>
          </a:pPr>
          <a:r>
            <a:rPr lang="el-GR" sz="1400" b="1" i="1" dirty="0">
              <a:solidFill>
                <a:schemeClr val="tx1"/>
              </a:solidFill>
            </a:rPr>
            <a:t>Προοπτική άμεσου οφέλους</a:t>
          </a:r>
        </a:p>
        <a:p>
          <a:pPr>
            <a:lnSpc>
              <a:spcPct val="150000"/>
            </a:lnSpc>
          </a:pPr>
          <a:r>
            <a:rPr lang="el-GR" sz="1400" b="1" i="1" dirty="0">
              <a:solidFill>
                <a:schemeClr val="tx1"/>
              </a:solidFill>
            </a:rPr>
            <a:t>Το όφελος υπερβαίνει τον κίνδυνο</a:t>
          </a:r>
        </a:p>
        <a:p>
          <a:pPr>
            <a:lnSpc>
              <a:spcPct val="150000"/>
            </a:lnSpc>
          </a:pPr>
          <a:r>
            <a:rPr lang="el-GR" sz="1400" b="1" i="1" dirty="0">
              <a:solidFill>
                <a:schemeClr val="tx1"/>
              </a:solidFill>
            </a:rPr>
            <a:t>Ελάχιστος δυνατός κίνδυνος</a:t>
          </a:r>
          <a:endParaRPr lang="el-GR" sz="1400" dirty="0">
            <a:solidFill>
              <a:schemeClr val="tx1"/>
            </a:solidFill>
          </a:endParaRPr>
        </a:p>
      </dgm:t>
    </dgm:pt>
    <dgm:pt modelId="{37BAD174-16E0-4202-BD85-BE4CDD833925}" type="parTrans" cxnId="{5FC16888-FAB2-49B7-B9E4-B46C936F81E7}">
      <dgm:prSet/>
      <dgm:spPr/>
      <dgm:t>
        <a:bodyPr/>
        <a:lstStyle/>
        <a:p>
          <a:endParaRPr lang="el-GR"/>
        </a:p>
      </dgm:t>
    </dgm:pt>
    <dgm:pt modelId="{1D71CC81-D625-4052-92CA-2BC1BC046091}" type="sibTrans" cxnId="{5FC16888-FAB2-49B7-B9E4-B46C936F81E7}">
      <dgm:prSet/>
      <dgm:spPr/>
      <dgm:t>
        <a:bodyPr/>
        <a:lstStyle/>
        <a:p>
          <a:endParaRPr lang="el-GR"/>
        </a:p>
      </dgm:t>
    </dgm:pt>
    <dgm:pt modelId="{6127F70D-DB2B-41FE-98F3-29B7F9163989}">
      <dgm:prSet phldrT="[Text]" custT="1"/>
      <dgm:spPr/>
      <dgm:t>
        <a:bodyPr/>
        <a:lstStyle/>
        <a:p>
          <a:pPr>
            <a:lnSpc>
              <a:spcPct val="150000"/>
            </a:lnSpc>
          </a:pPr>
          <a:r>
            <a:rPr lang="el-GR" sz="1600" b="1" dirty="0">
              <a:solidFill>
                <a:schemeClr val="tx1"/>
              </a:solidFill>
            </a:rPr>
            <a:t>Βιοψυχοκοινωνικό μοντέλο: η φαρμακευτική αγωγή πρεπει να εντάσσεται σε ένα ευρύτερο πλαίσιο ολιστικής και συνεργατικής αντιμετώπισης</a:t>
          </a:r>
        </a:p>
      </dgm:t>
    </dgm:pt>
    <dgm:pt modelId="{B907E7E3-1B8C-4612-8AA4-59B2EE98652F}" type="parTrans" cxnId="{BA5EF785-2E81-4F69-B515-68A6ED13E978}">
      <dgm:prSet/>
      <dgm:spPr/>
      <dgm:t>
        <a:bodyPr/>
        <a:lstStyle/>
        <a:p>
          <a:endParaRPr lang="el-GR"/>
        </a:p>
      </dgm:t>
    </dgm:pt>
    <dgm:pt modelId="{04606020-6152-48F4-80B4-7C14F0A6C7BE}" type="sibTrans" cxnId="{BA5EF785-2E81-4F69-B515-68A6ED13E978}">
      <dgm:prSet/>
      <dgm:spPr/>
      <dgm:t>
        <a:bodyPr/>
        <a:lstStyle/>
        <a:p>
          <a:endParaRPr lang="el-GR"/>
        </a:p>
      </dgm:t>
    </dgm:pt>
    <dgm:pt modelId="{8E87543A-706A-4A17-8A2D-7BB508992B22}" type="pres">
      <dgm:prSet presAssocID="{07B3C46E-20E4-40E2-B98B-2D6B7A7C00BF}" presName="linear" presStyleCnt="0">
        <dgm:presLayoutVars>
          <dgm:animLvl val="lvl"/>
          <dgm:resizeHandles val="exact"/>
        </dgm:presLayoutVars>
      </dgm:prSet>
      <dgm:spPr/>
    </dgm:pt>
    <dgm:pt modelId="{3FC81C94-9253-4C79-B9BB-BAAB274DFAFD}" type="pres">
      <dgm:prSet presAssocID="{50590FBC-7F0E-4639-8FA4-3B692DFD4A43}" presName="parentText" presStyleLbl="node1" presStyleIdx="0" presStyleCnt="4" custScaleY="76482">
        <dgm:presLayoutVars>
          <dgm:chMax val="0"/>
          <dgm:bulletEnabled val="1"/>
        </dgm:presLayoutVars>
      </dgm:prSet>
      <dgm:spPr/>
    </dgm:pt>
    <dgm:pt modelId="{D61C4FE9-E9B5-4007-AAD1-9078A7B74BCA}" type="pres">
      <dgm:prSet presAssocID="{72D1EFA0-305E-4CC8-8722-429B641F6604}" presName="spacer" presStyleCnt="0"/>
      <dgm:spPr/>
    </dgm:pt>
    <dgm:pt modelId="{5F1ADB00-58B3-4E90-9562-4B4E3B04DE61}" type="pres">
      <dgm:prSet presAssocID="{6127F70D-DB2B-41FE-98F3-29B7F9163989}" presName="parentText" presStyleLbl="node1" presStyleIdx="1" presStyleCnt="4" custScaleY="75235">
        <dgm:presLayoutVars>
          <dgm:chMax val="0"/>
          <dgm:bulletEnabled val="1"/>
        </dgm:presLayoutVars>
      </dgm:prSet>
      <dgm:spPr/>
    </dgm:pt>
    <dgm:pt modelId="{78240836-D9EC-49C8-A731-B7771297218B}" type="pres">
      <dgm:prSet presAssocID="{04606020-6152-48F4-80B4-7C14F0A6C7BE}" presName="spacer" presStyleCnt="0"/>
      <dgm:spPr/>
    </dgm:pt>
    <dgm:pt modelId="{4003DAF0-E917-4526-BFB7-1C1721FD7186}" type="pres">
      <dgm:prSet presAssocID="{CB288886-28F2-4661-A9B5-7D39C67E36C2}" presName="parentText" presStyleLbl="node1" presStyleIdx="2" presStyleCnt="4" custScaleY="31226" custLinFactY="-2397" custLinFactNeighborX="-1001" custLinFactNeighborY="-100000">
        <dgm:presLayoutVars>
          <dgm:chMax val="0"/>
          <dgm:bulletEnabled val="1"/>
        </dgm:presLayoutVars>
      </dgm:prSet>
      <dgm:spPr/>
    </dgm:pt>
    <dgm:pt modelId="{B4659E5E-2A45-43C6-8166-2C0654DF2A0C}" type="pres">
      <dgm:prSet presAssocID="{47BE7AFE-3FEA-425A-B524-04629EC122BF}" presName="spacer" presStyleCnt="0"/>
      <dgm:spPr/>
    </dgm:pt>
    <dgm:pt modelId="{F96880A3-9452-42D1-BA43-FD42106FF904}" type="pres">
      <dgm:prSet presAssocID="{D35A625F-8A54-4B4C-8F9D-29AF17C985A8}" presName="parentText" presStyleLbl="node1" presStyleIdx="3" presStyleCnt="4" custScaleY="111794">
        <dgm:presLayoutVars>
          <dgm:chMax val="0"/>
          <dgm:bulletEnabled val="1"/>
        </dgm:presLayoutVars>
      </dgm:prSet>
      <dgm:spPr/>
    </dgm:pt>
  </dgm:ptLst>
  <dgm:cxnLst>
    <dgm:cxn modelId="{5FA8920B-18DD-4765-8C08-998CE4E06643}" type="presOf" srcId="{50590FBC-7F0E-4639-8FA4-3B692DFD4A43}" destId="{3FC81C94-9253-4C79-B9BB-BAAB274DFAFD}" srcOrd="0" destOrd="0" presId="urn:microsoft.com/office/officeart/2005/8/layout/vList2"/>
    <dgm:cxn modelId="{E4F5F615-C164-4412-B12D-27CF98F8DFF3}" srcId="{07B3C46E-20E4-40E2-B98B-2D6B7A7C00BF}" destId="{CB288886-28F2-4661-A9B5-7D39C67E36C2}" srcOrd="2" destOrd="0" parTransId="{989AD3C7-D1D0-4ABA-BBEA-4DA5B8D1184C}" sibTransId="{47BE7AFE-3FEA-425A-B524-04629EC122BF}"/>
    <dgm:cxn modelId="{09060922-E525-45D5-BEF7-D0750B14AD7A}" type="presOf" srcId="{6127F70D-DB2B-41FE-98F3-29B7F9163989}" destId="{5F1ADB00-58B3-4E90-9562-4B4E3B04DE61}" srcOrd="0" destOrd="0" presId="urn:microsoft.com/office/officeart/2005/8/layout/vList2"/>
    <dgm:cxn modelId="{2242532E-BE6D-42F3-B63F-34054E4C929D}" srcId="{07B3C46E-20E4-40E2-B98B-2D6B7A7C00BF}" destId="{50590FBC-7F0E-4639-8FA4-3B692DFD4A43}" srcOrd="0" destOrd="0" parTransId="{023D6313-CC00-4B51-A7B5-0E7AA23EA99D}" sibTransId="{72D1EFA0-305E-4CC8-8722-429B641F6604}"/>
    <dgm:cxn modelId="{5BAF0B6B-10FE-4F4B-B602-42901FD426E1}" type="presOf" srcId="{D35A625F-8A54-4B4C-8F9D-29AF17C985A8}" destId="{F96880A3-9452-42D1-BA43-FD42106FF904}" srcOrd="0" destOrd="0" presId="urn:microsoft.com/office/officeart/2005/8/layout/vList2"/>
    <dgm:cxn modelId="{BA5EF785-2E81-4F69-B515-68A6ED13E978}" srcId="{07B3C46E-20E4-40E2-B98B-2D6B7A7C00BF}" destId="{6127F70D-DB2B-41FE-98F3-29B7F9163989}" srcOrd="1" destOrd="0" parTransId="{B907E7E3-1B8C-4612-8AA4-59B2EE98652F}" sibTransId="{04606020-6152-48F4-80B4-7C14F0A6C7BE}"/>
    <dgm:cxn modelId="{5FC16888-FAB2-49B7-B9E4-B46C936F81E7}" srcId="{07B3C46E-20E4-40E2-B98B-2D6B7A7C00BF}" destId="{D35A625F-8A54-4B4C-8F9D-29AF17C985A8}" srcOrd="3" destOrd="0" parTransId="{37BAD174-16E0-4202-BD85-BE4CDD833925}" sibTransId="{1D71CC81-D625-4052-92CA-2BC1BC046091}"/>
    <dgm:cxn modelId="{4E73B0E4-E27D-48DB-ACF4-F67D421E55DA}" type="presOf" srcId="{CB288886-28F2-4661-A9B5-7D39C67E36C2}" destId="{4003DAF0-E917-4526-BFB7-1C1721FD7186}" srcOrd="0" destOrd="0" presId="urn:microsoft.com/office/officeart/2005/8/layout/vList2"/>
    <dgm:cxn modelId="{C06AACE7-BF9E-4610-8FB8-64DAA38B6BC7}" type="presOf" srcId="{07B3C46E-20E4-40E2-B98B-2D6B7A7C00BF}" destId="{8E87543A-706A-4A17-8A2D-7BB508992B22}" srcOrd="0" destOrd="0" presId="urn:microsoft.com/office/officeart/2005/8/layout/vList2"/>
    <dgm:cxn modelId="{011C5D42-2848-4F00-9886-EC71B5A2739A}" type="presParOf" srcId="{8E87543A-706A-4A17-8A2D-7BB508992B22}" destId="{3FC81C94-9253-4C79-B9BB-BAAB274DFAFD}" srcOrd="0" destOrd="0" presId="urn:microsoft.com/office/officeart/2005/8/layout/vList2"/>
    <dgm:cxn modelId="{806CA3B3-32FB-4C70-B312-54D26D8A8F1B}" type="presParOf" srcId="{8E87543A-706A-4A17-8A2D-7BB508992B22}" destId="{D61C4FE9-E9B5-4007-AAD1-9078A7B74BCA}" srcOrd="1" destOrd="0" presId="urn:microsoft.com/office/officeart/2005/8/layout/vList2"/>
    <dgm:cxn modelId="{09B2A0F4-F98E-4DC0-B424-1B5A610FC3E1}" type="presParOf" srcId="{8E87543A-706A-4A17-8A2D-7BB508992B22}" destId="{5F1ADB00-58B3-4E90-9562-4B4E3B04DE61}" srcOrd="2" destOrd="0" presId="urn:microsoft.com/office/officeart/2005/8/layout/vList2"/>
    <dgm:cxn modelId="{E7587A21-D4D8-4EED-A304-7145F640D4C2}" type="presParOf" srcId="{8E87543A-706A-4A17-8A2D-7BB508992B22}" destId="{78240836-D9EC-49C8-A731-B7771297218B}" srcOrd="3" destOrd="0" presId="urn:microsoft.com/office/officeart/2005/8/layout/vList2"/>
    <dgm:cxn modelId="{CF655389-0673-4661-9896-DFB034ADFA87}" type="presParOf" srcId="{8E87543A-706A-4A17-8A2D-7BB508992B22}" destId="{4003DAF0-E917-4526-BFB7-1C1721FD7186}" srcOrd="4" destOrd="0" presId="urn:microsoft.com/office/officeart/2005/8/layout/vList2"/>
    <dgm:cxn modelId="{57EE327C-2563-490F-AE8E-425A99E9F772}" type="presParOf" srcId="{8E87543A-706A-4A17-8A2D-7BB508992B22}" destId="{B4659E5E-2A45-43C6-8166-2C0654DF2A0C}" srcOrd="5" destOrd="0" presId="urn:microsoft.com/office/officeart/2005/8/layout/vList2"/>
    <dgm:cxn modelId="{3761B2A0-6E7B-487E-8C4E-C4F754541421}" type="presParOf" srcId="{8E87543A-706A-4A17-8A2D-7BB508992B22}" destId="{F96880A3-9452-42D1-BA43-FD42106FF904}"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1089C0B-B4DE-4E93-A9E8-1D84A85D1D7E}" type="doc">
      <dgm:prSet loTypeId="urn:microsoft.com/office/officeart/2005/8/layout/funnel1" loCatId="process" qsTypeId="urn:microsoft.com/office/officeart/2005/8/quickstyle/3d3" qsCatId="3D" csTypeId="urn:microsoft.com/office/officeart/2005/8/colors/colorful4" csCatId="colorful" phldr="1"/>
      <dgm:spPr/>
      <dgm:t>
        <a:bodyPr/>
        <a:lstStyle/>
        <a:p>
          <a:endParaRPr lang="el-GR"/>
        </a:p>
      </dgm:t>
    </dgm:pt>
    <dgm:pt modelId="{8038EB21-B453-42C3-B766-5D281330F064}">
      <dgm:prSet phldrT="[Text]" custT="1"/>
      <dgm:spPr/>
      <dgm:t>
        <a:bodyPr/>
        <a:lstStyle/>
        <a:p>
          <a:r>
            <a:rPr lang="el-GR" sz="1400" b="1" dirty="0"/>
            <a:t>Επικοινωνία, συνεργασία</a:t>
          </a:r>
        </a:p>
      </dgm:t>
    </dgm:pt>
    <dgm:pt modelId="{5CC1B683-20FF-40E4-9CFD-98350AF7F33E}" type="parTrans" cxnId="{986322EF-4951-4888-8AF3-0AC42BE8DECE}">
      <dgm:prSet/>
      <dgm:spPr/>
      <dgm:t>
        <a:bodyPr/>
        <a:lstStyle/>
        <a:p>
          <a:endParaRPr lang="el-GR"/>
        </a:p>
      </dgm:t>
    </dgm:pt>
    <dgm:pt modelId="{99277C03-F582-429B-851F-15EB143FC1F4}" type="sibTrans" cxnId="{986322EF-4951-4888-8AF3-0AC42BE8DECE}">
      <dgm:prSet/>
      <dgm:spPr/>
      <dgm:t>
        <a:bodyPr/>
        <a:lstStyle/>
        <a:p>
          <a:endParaRPr lang="el-GR"/>
        </a:p>
      </dgm:t>
    </dgm:pt>
    <dgm:pt modelId="{04ABB7B8-EE30-4275-B501-FC45B18DA07C}">
      <dgm:prSet phldrT="[Text]" custT="1"/>
      <dgm:spPr/>
      <dgm:t>
        <a:bodyPr/>
        <a:lstStyle/>
        <a:p>
          <a:r>
            <a:rPr lang="el-GR" sz="1400" b="1" dirty="0"/>
            <a:t>Το συμφέρον του παιδιού</a:t>
          </a:r>
        </a:p>
      </dgm:t>
    </dgm:pt>
    <dgm:pt modelId="{470AE0E3-007E-4C03-BC0D-B6C640B03D4A}" type="parTrans" cxnId="{910035C4-EEDA-462E-BA1B-5E04DBCDC2F9}">
      <dgm:prSet/>
      <dgm:spPr/>
      <dgm:t>
        <a:bodyPr/>
        <a:lstStyle/>
        <a:p>
          <a:endParaRPr lang="el-GR"/>
        </a:p>
      </dgm:t>
    </dgm:pt>
    <dgm:pt modelId="{49463B21-D64A-4F3E-A91F-11D8228E86BD}" type="sibTrans" cxnId="{910035C4-EEDA-462E-BA1B-5E04DBCDC2F9}">
      <dgm:prSet/>
      <dgm:spPr/>
      <dgm:t>
        <a:bodyPr/>
        <a:lstStyle/>
        <a:p>
          <a:endParaRPr lang="el-GR"/>
        </a:p>
      </dgm:t>
    </dgm:pt>
    <dgm:pt modelId="{B017F96F-8B45-4510-86E8-C9436AFC02EA}">
      <dgm:prSet phldrT="[Text]" custT="1"/>
      <dgm:spPr/>
      <dgm:t>
        <a:bodyPr/>
        <a:lstStyle/>
        <a:p>
          <a:r>
            <a:rPr lang="el-GR" sz="1400" b="1" dirty="0"/>
            <a:t>Επιστημονική τεκμηρίωση</a:t>
          </a:r>
        </a:p>
      </dgm:t>
    </dgm:pt>
    <dgm:pt modelId="{19B82D85-7356-4C1C-9B08-469E7DAF5383}" type="parTrans" cxnId="{73276EB1-05E5-4DB1-82B3-F8618E928296}">
      <dgm:prSet/>
      <dgm:spPr/>
      <dgm:t>
        <a:bodyPr/>
        <a:lstStyle/>
        <a:p>
          <a:endParaRPr lang="el-GR"/>
        </a:p>
      </dgm:t>
    </dgm:pt>
    <dgm:pt modelId="{AE80A271-1DF7-4EE5-AEF3-21D700DA9251}" type="sibTrans" cxnId="{73276EB1-05E5-4DB1-82B3-F8618E928296}">
      <dgm:prSet/>
      <dgm:spPr/>
      <dgm:t>
        <a:bodyPr/>
        <a:lstStyle/>
        <a:p>
          <a:endParaRPr lang="el-GR"/>
        </a:p>
      </dgm:t>
    </dgm:pt>
    <dgm:pt modelId="{BDE9FAB4-25A8-4FA1-A445-E9C6F7E34685}">
      <dgm:prSet phldrT="[Text]"/>
      <dgm:spPr/>
      <dgm:t>
        <a:bodyPr/>
        <a:lstStyle/>
        <a:p>
          <a:pPr>
            <a:lnSpc>
              <a:spcPct val="150000"/>
            </a:lnSpc>
          </a:pPr>
          <a:r>
            <a:rPr lang="el-GR" b="1" dirty="0"/>
            <a:t>Υγεία και ευημερία παιδιού και οικογένειας</a:t>
          </a:r>
        </a:p>
      </dgm:t>
    </dgm:pt>
    <dgm:pt modelId="{CF652FEA-0F73-47F1-BF02-F3371269081E}" type="parTrans" cxnId="{98B03572-4CD5-49A6-8124-9C84B873EB6A}">
      <dgm:prSet/>
      <dgm:spPr/>
      <dgm:t>
        <a:bodyPr/>
        <a:lstStyle/>
        <a:p>
          <a:endParaRPr lang="el-GR"/>
        </a:p>
      </dgm:t>
    </dgm:pt>
    <dgm:pt modelId="{F0CC5D3C-E314-4FA2-ACF0-54C8311F6A4F}" type="sibTrans" cxnId="{98B03572-4CD5-49A6-8124-9C84B873EB6A}">
      <dgm:prSet/>
      <dgm:spPr/>
      <dgm:t>
        <a:bodyPr/>
        <a:lstStyle/>
        <a:p>
          <a:endParaRPr lang="el-GR"/>
        </a:p>
      </dgm:t>
    </dgm:pt>
    <dgm:pt modelId="{9B01A03B-2B14-4891-AB6D-CEE0C960E9E5}" type="pres">
      <dgm:prSet presAssocID="{81089C0B-B4DE-4E93-A9E8-1D84A85D1D7E}" presName="Name0" presStyleCnt="0">
        <dgm:presLayoutVars>
          <dgm:chMax val="4"/>
          <dgm:resizeHandles val="exact"/>
        </dgm:presLayoutVars>
      </dgm:prSet>
      <dgm:spPr/>
    </dgm:pt>
    <dgm:pt modelId="{5F78324D-80DE-4925-A3CC-02E05956396F}" type="pres">
      <dgm:prSet presAssocID="{81089C0B-B4DE-4E93-A9E8-1D84A85D1D7E}" presName="ellipse" presStyleLbl="trBgShp" presStyleIdx="0" presStyleCnt="1"/>
      <dgm:spPr/>
    </dgm:pt>
    <dgm:pt modelId="{4FDBCA69-61C0-4AFE-9F3E-31AB25AD0E17}" type="pres">
      <dgm:prSet presAssocID="{81089C0B-B4DE-4E93-A9E8-1D84A85D1D7E}" presName="arrow1" presStyleLbl="fgShp" presStyleIdx="0" presStyleCnt="1"/>
      <dgm:spPr/>
    </dgm:pt>
    <dgm:pt modelId="{614D149B-A623-4E1C-A858-1E640A252BB3}" type="pres">
      <dgm:prSet presAssocID="{81089C0B-B4DE-4E93-A9E8-1D84A85D1D7E}" presName="rectangle" presStyleLbl="revTx" presStyleIdx="0" presStyleCnt="1">
        <dgm:presLayoutVars>
          <dgm:bulletEnabled val="1"/>
        </dgm:presLayoutVars>
      </dgm:prSet>
      <dgm:spPr/>
    </dgm:pt>
    <dgm:pt modelId="{A5B8389C-D286-49E4-ADCC-138C1FCD5595}" type="pres">
      <dgm:prSet presAssocID="{04ABB7B8-EE30-4275-B501-FC45B18DA07C}" presName="item1" presStyleLbl="node1" presStyleIdx="0" presStyleCnt="3" custScaleX="113431">
        <dgm:presLayoutVars>
          <dgm:bulletEnabled val="1"/>
        </dgm:presLayoutVars>
      </dgm:prSet>
      <dgm:spPr/>
    </dgm:pt>
    <dgm:pt modelId="{F4A529F2-4A07-4ADE-874F-97AE6ACE25B3}" type="pres">
      <dgm:prSet presAssocID="{B017F96F-8B45-4510-86E8-C9436AFC02EA}" presName="item2" presStyleLbl="node1" presStyleIdx="1" presStyleCnt="3" custScaleX="116438">
        <dgm:presLayoutVars>
          <dgm:bulletEnabled val="1"/>
        </dgm:presLayoutVars>
      </dgm:prSet>
      <dgm:spPr/>
    </dgm:pt>
    <dgm:pt modelId="{A071F8B5-F446-4F26-B118-8601F35CCC99}" type="pres">
      <dgm:prSet presAssocID="{BDE9FAB4-25A8-4FA1-A445-E9C6F7E34685}" presName="item3" presStyleLbl="node1" presStyleIdx="2" presStyleCnt="3" custScaleX="107732">
        <dgm:presLayoutVars>
          <dgm:bulletEnabled val="1"/>
        </dgm:presLayoutVars>
      </dgm:prSet>
      <dgm:spPr/>
    </dgm:pt>
    <dgm:pt modelId="{2ADE2375-EF06-4220-97E4-E0CA119B77AA}" type="pres">
      <dgm:prSet presAssocID="{81089C0B-B4DE-4E93-A9E8-1D84A85D1D7E}" presName="funnel" presStyleLbl="trAlignAcc1" presStyleIdx="0" presStyleCnt="1" custLinFactNeighborX="685" custLinFactNeighborY="1064"/>
      <dgm:spPr/>
    </dgm:pt>
  </dgm:ptLst>
  <dgm:cxnLst>
    <dgm:cxn modelId="{58F9FA46-CCA1-4928-8936-5D2806593276}" type="presOf" srcId="{8038EB21-B453-42C3-B766-5D281330F064}" destId="{A071F8B5-F446-4F26-B118-8601F35CCC99}" srcOrd="0" destOrd="0" presId="urn:microsoft.com/office/officeart/2005/8/layout/funnel1"/>
    <dgm:cxn modelId="{C68BD370-3A8E-425D-9629-787A4076EB0D}" type="presOf" srcId="{81089C0B-B4DE-4E93-A9E8-1D84A85D1D7E}" destId="{9B01A03B-2B14-4891-AB6D-CEE0C960E9E5}" srcOrd="0" destOrd="0" presId="urn:microsoft.com/office/officeart/2005/8/layout/funnel1"/>
    <dgm:cxn modelId="{98B03572-4CD5-49A6-8124-9C84B873EB6A}" srcId="{81089C0B-B4DE-4E93-A9E8-1D84A85D1D7E}" destId="{BDE9FAB4-25A8-4FA1-A445-E9C6F7E34685}" srcOrd="3" destOrd="0" parTransId="{CF652FEA-0F73-47F1-BF02-F3371269081E}" sibTransId="{F0CC5D3C-E314-4FA2-ACF0-54C8311F6A4F}"/>
    <dgm:cxn modelId="{95EED7A3-8CED-4FDB-9769-374D35094B65}" type="presOf" srcId="{04ABB7B8-EE30-4275-B501-FC45B18DA07C}" destId="{F4A529F2-4A07-4ADE-874F-97AE6ACE25B3}" srcOrd="0" destOrd="0" presId="urn:microsoft.com/office/officeart/2005/8/layout/funnel1"/>
    <dgm:cxn modelId="{73276EB1-05E5-4DB1-82B3-F8618E928296}" srcId="{81089C0B-B4DE-4E93-A9E8-1D84A85D1D7E}" destId="{B017F96F-8B45-4510-86E8-C9436AFC02EA}" srcOrd="2" destOrd="0" parTransId="{19B82D85-7356-4C1C-9B08-469E7DAF5383}" sibTransId="{AE80A271-1DF7-4EE5-AEF3-21D700DA9251}"/>
    <dgm:cxn modelId="{9FEF88BF-C82C-4F88-80B9-E975C5616BB2}" type="presOf" srcId="{BDE9FAB4-25A8-4FA1-A445-E9C6F7E34685}" destId="{614D149B-A623-4E1C-A858-1E640A252BB3}" srcOrd="0" destOrd="0" presId="urn:microsoft.com/office/officeart/2005/8/layout/funnel1"/>
    <dgm:cxn modelId="{910035C4-EEDA-462E-BA1B-5E04DBCDC2F9}" srcId="{81089C0B-B4DE-4E93-A9E8-1D84A85D1D7E}" destId="{04ABB7B8-EE30-4275-B501-FC45B18DA07C}" srcOrd="1" destOrd="0" parTransId="{470AE0E3-007E-4C03-BC0D-B6C640B03D4A}" sibTransId="{49463B21-D64A-4F3E-A91F-11D8228E86BD}"/>
    <dgm:cxn modelId="{C44FF5E0-44A5-48C6-893F-39D4DA2CEBF8}" type="presOf" srcId="{B017F96F-8B45-4510-86E8-C9436AFC02EA}" destId="{A5B8389C-D286-49E4-ADCC-138C1FCD5595}" srcOrd="0" destOrd="0" presId="urn:microsoft.com/office/officeart/2005/8/layout/funnel1"/>
    <dgm:cxn modelId="{986322EF-4951-4888-8AF3-0AC42BE8DECE}" srcId="{81089C0B-B4DE-4E93-A9E8-1D84A85D1D7E}" destId="{8038EB21-B453-42C3-B766-5D281330F064}" srcOrd="0" destOrd="0" parTransId="{5CC1B683-20FF-40E4-9CFD-98350AF7F33E}" sibTransId="{99277C03-F582-429B-851F-15EB143FC1F4}"/>
    <dgm:cxn modelId="{67BFB694-7371-460D-A249-F1F86D24BD58}" type="presParOf" srcId="{9B01A03B-2B14-4891-AB6D-CEE0C960E9E5}" destId="{5F78324D-80DE-4925-A3CC-02E05956396F}" srcOrd="0" destOrd="0" presId="urn:microsoft.com/office/officeart/2005/8/layout/funnel1"/>
    <dgm:cxn modelId="{4D86C405-BDCA-45CD-94D3-9BFAD6AE35A1}" type="presParOf" srcId="{9B01A03B-2B14-4891-AB6D-CEE0C960E9E5}" destId="{4FDBCA69-61C0-4AFE-9F3E-31AB25AD0E17}" srcOrd="1" destOrd="0" presId="urn:microsoft.com/office/officeart/2005/8/layout/funnel1"/>
    <dgm:cxn modelId="{71654483-4001-4FC7-9D5A-C92AEBE0824C}" type="presParOf" srcId="{9B01A03B-2B14-4891-AB6D-CEE0C960E9E5}" destId="{614D149B-A623-4E1C-A858-1E640A252BB3}" srcOrd="2" destOrd="0" presId="urn:microsoft.com/office/officeart/2005/8/layout/funnel1"/>
    <dgm:cxn modelId="{2806AFCD-F8B0-4702-87FE-4CB07841267E}" type="presParOf" srcId="{9B01A03B-2B14-4891-AB6D-CEE0C960E9E5}" destId="{A5B8389C-D286-49E4-ADCC-138C1FCD5595}" srcOrd="3" destOrd="0" presId="urn:microsoft.com/office/officeart/2005/8/layout/funnel1"/>
    <dgm:cxn modelId="{5FC90953-ED62-4F66-AB9D-085F40113438}" type="presParOf" srcId="{9B01A03B-2B14-4891-AB6D-CEE0C960E9E5}" destId="{F4A529F2-4A07-4ADE-874F-97AE6ACE25B3}" srcOrd="4" destOrd="0" presId="urn:microsoft.com/office/officeart/2005/8/layout/funnel1"/>
    <dgm:cxn modelId="{F8048462-80A0-404F-B1AC-A538B6029928}" type="presParOf" srcId="{9B01A03B-2B14-4891-AB6D-CEE0C960E9E5}" destId="{A071F8B5-F446-4F26-B118-8601F35CCC99}" srcOrd="5" destOrd="0" presId="urn:microsoft.com/office/officeart/2005/8/layout/funnel1"/>
    <dgm:cxn modelId="{D1FAA88E-88AD-4E6F-8557-D9E68073ADB9}" type="presParOf" srcId="{9B01A03B-2B14-4891-AB6D-CEE0C960E9E5}" destId="{2ADE2375-EF06-4220-97E4-E0CA119B77AA}"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6055CF-E377-4151-AAC2-9C63D9C75553}">
      <dsp:nvSpPr>
        <dsp:cNvPr id="0" name=""/>
        <dsp:cNvSpPr/>
      </dsp:nvSpPr>
      <dsp:spPr>
        <a:xfrm>
          <a:off x="5738" y="597219"/>
          <a:ext cx="3787993" cy="445646"/>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F991CD-9769-4D0B-920A-2A626F7DBE29}">
      <dsp:nvSpPr>
        <dsp:cNvPr id="0" name=""/>
        <dsp:cNvSpPr/>
      </dsp:nvSpPr>
      <dsp:spPr>
        <a:xfrm>
          <a:off x="5738" y="764586"/>
          <a:ext cx="278279" cy="278279"/>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154C60-F406-46E8-9955-A22C3D3069FC}">
      <dsp:nvSpPr>
        <dsp:cNvPr id="0" name=""/>
        <dsp:cNvSpPr/>
      </dsp:nvSpPr>
      <dsp:spPr>
        <a:xfrm>
          <a:off x="5738" y="0"/>
          <a:ext cx="3787993" cy="3938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l" defTabSz="1022350">
            <a:lnSpc>
              <a:spcPct val="90000"/>
            </a:lnSpc>
            <a:spcBef>
              <a:spcPct val="0"/>
            </a:spcBef>
            <a:spcAft>
              <a:spcPct val="35000"/>
            </a:spcAft>
            <a:buNone/>
          </a:pPr>
          <a:r>
            <a:rPr lang="el-GR" sz="2300" kern="1200" dirty="0"/>
            <a:t>Αναπτυξιακές παράμετροι</a:t>
          </a:r>
        </a:p>
      </dsp:txBody>
      <dsp:txXfrm>
        <a:off x="5738" y="0"/>
        <a:ext cx="3787993" cy="393871"/>
      </dsp:txXfrm>
    </dsp:sp>
    <dsp:sp modelId="{369B1E09-2CA9-4435-9C36-FCE99715076A}">
      <dsp:nvSpPr>
        <dsp:cNvPr id="0" name=""/>
        <dsp:cNvSpPr/>
      </dsp:nvSpPr>
      <dsp:spPr>
        <a:xfrm>
          <a:off x="5738" y="1413247"/>
          <a:ext cx="278272" cy="278272"/>
        </a:xfrm>
        <a:prstGeom prst="rect">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730F4A-26DE-4657-831F-D9AFD9B72A44}">
      <dsp:nvSpPr>
        <dsp:cNvPr id="0" name=""/>
        <dsp:cNvSpPr/>
      </dsp:nvSpPr>
      <dsp:spPr>
        <a:xfrm>
          <a:off x="270898" y="1228056"/>
          <a:ext cx="3522833" cy="648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666750">
            <a:lnSpc>
              <a:spcPct val="90000"/>
            </a:lnSpc>
            <a:spcBef>
              <a:spcPct val="0"/>
            </a:spcBef>
            <a:spcAft>
              <a:spcPct val="35000"/>
            </a:spcAft>
            <a:buNone/>
          </a:pPr>
          <a:r>
            <a:rPr lang="el-GR" sz="1500" kern="1200" dirty="0"/>
            <a:t>Φαρμακοκινητική και φαρμακοδυναμική</a:t>
          </a:r>
        </a:p>
      </dsp:txBody>
      <dsp:txXfrm>
        <a:off x="270898" y="1228056"/>
        <a:ext cx="3522833" cy="648654"/>
      </dsp:txXfrm>
    </dsp:sp>
    <dsp:sp modelId="{8B92E426-6198-4860-A345-82962F0EEFFD}">
      <dsp:nvSpPr>
        <dsp:cNvPr id="0" name=""/>
        <dsp:cNvSpPr/>
      </dsp:nvSpPr>
      <dsp:spPr>
        <a:xfrm>
          <a:off x="5738" y="2061902"/>
          <a:ext cx="278272" cy="278272"/>
        </a:xfrm>
        <a:prstGeom prst="rect">
          <a:avLst/>
        </a:prstGeom>
        <a:solidFill>
          <a:schemeClr val="lt1">
            <a:hueOff val="0"/>
            <a:satOff val="0"/>
            <a:lumOff val="0"/>
            <a:alphaOff val="0"/>
          </a:schemeClr>
        </a:solidFill>
        <a:ln w="25400" cap="flat" cmpd="sng" algn="ctr">
          <a:solidFill>
            <a:schemeClr val="accent5">
              <a:hueOff val="-459284"/>
              <a:satOff val="68"/>
              <a:lumOff val="-1618"/>
              <a:alphaOff val="0"/>
            </a:schemeClr>
          </a:solidFill>
          <a:prstDash val="solid"/>
        </a:ln>
        <a:effectLst/>
      </dsp:spPr>
      <dsp:style>
        <a:lnRef idx="2">
          <a:scrgbClr r="0" g="0" b="0"/>
        </a:lnRef>
        <a:fillRef idx="1">
          <a:scrgbClr r="0" g="0" b="0"/>
        </a:fillRef>
        <a:effectRef idx="0">
          <a:scrgbClr r="0" g="0" b="0"/>
        </a:effectRef>
        <a:fontRef idx="minor"/>
      </dsp:style>
    </dsp:sp>
    <dsp:sp modelId="{BA465055-9512-492B-B5B6-1ECA51D3E7A7}">
      <dsp:nvSpPr>
        <dsp:cNvPr id="0" name=""/>
        <dsp:cNvSpPr/>
      </dsp:nvSpPr>
      <dsp:spPr>
        <a:xfrm>
          <a:off x="270898" y="1876711"/>
          <a:ext cx="3522833" cy="648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666750">
            <a:lnSpc>
              <a:spcPct val="90000"/>
            </a:lnSpc>
            <a:spcBef>
              <a:spcPct val="0"/>
            </a:spcBef>
            <a:spcAft>
              <a:spcPct val="35000"/>
            </a:spcAft>
            <a:buNone/>
          </a:pPr>
          <a:r>
            <a:rPr lang="el-GR" sz="1500" kern="1200" dirty="0"/>
            <a:t>Μακροπρόθεσμη επίδραση</a:t>
          </a:r>
        </a:p>
      </dsp:txBody>
      <dsp:txXfrm>
        <a:off x="270898" y="1876711"/>
        <a:ext cx="3522833" cy="648654"/>
      </dsp:txXfrm>
    </dsp:sp>
    <dsp:sp modelId="{AE52B38B-9EA7-4B95-A641-0F0FC69FF60F}">
      <dsp:nvSpPr>
        <dsp:cNvPr id="0" name=""/>
        <dsp:cNvSpPr/>
      </dsp:nvSpPr>
      <dsp:spPr>
        <a:xfrm>
          <a:off x="5738" y="2710557"/>
          <a:ext cx="278272" cy="278272"/>
        </a:xfrm>
        <a:prstGeom prst="rect">
          <a:avLst/>
        </a:prstGeom>
        <a:solidFill>
          <a:schemeClr val="lt1">
            <a:hueOff val="0"/>
            <a:satOff val="0"/>
            <a:lumOff val="0"/>
            <a:alphaOff val="0"/>
          </a:schemeClr>
        </a:solidFill>
        <a:ln w="25400" cap="flat" cmpd="sng" algn="ctr">
          <a:solidFill>
            <a:schemeClr val="accent5">
              <a:hueOff val="-918568"/>
              <a:satOff val="135"/>
              <a:lumOff val="-3236"/>
              <a:alphaOff val="0"/>
            </a:schemeClr>
          </a:solidFill>
          <a:prstDash val="solid"/>
        </a:ln>
        <a:effectLst/>
      </dsp:spPr>
      <dsp:style>
        <a:lnRef idx="2">
          <a:scrgbClr r="0" g="0" b="0"/>
        </a:lnRef>
        <a:fillRef idx="1">
          <a:scrgbClr r="0" g="0" b="0"/>
        </a:fillRef>
        <a:effectRef idx="0">
          <a:scrgbClr r="0" g="0" b="0"/>
        </a:effectRef>
        <a:fontRef idx="minor"/>
      </dsp:style>
    </dsp:sp>
    <dsp:sp modelId="{16C98E23-34AC-456E-987F-E4584336B77C}">
      <dsp:nvSpPr>
        <dsp:cNvPr id="0" name=""/>
        <dsp:cNvSpPr/>
      </dsp:nvSpPr>
      <dsp:spPr>
        <a:xfrm>
          <a:off x="270898" y="2525366"/>
          <a:ext cx="3522833" cy="648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666750">
            <a:lnSpc>
              <a:spcPct val="90000"/>
            </a:lnSpc>
            <a:spcBef>
              <a:spcPct val="0"/>
            </a:spcBef>
            <a:spcAft>
              <a:spcPct val="35000"/>
            </a:spcAft>
            <a:buNone/>
          </a:pPr>
          <a:r>
            <a:rPr lang="el-GR" sz="1500" kern="1200" dirty="0"/>
            <a:t>Γενίκευση δεδομένων από ενήλικες</a:t>
          </a:r>
        </a:p>
      </dsp:txBody>
      <dsp:txXfrm>
        <a:off x="270898" y="2525366"/>
        <a:ext cx="3522833" cy="648654"/>
      </dsp:txXfrm>
    </dsp:sp>
    <dsp:sp modelId="{3DA30524-4560-4446-9229-36D941E77133}">
      <dsp:nvSpPr>
        <dsp:cNvPr id="0" name=""/>
        <dsp:cNvSpPr/>
      </dsp:nvSpPr>
      <dsp:spPr>
        <a:xfrm>
          <a:off x="3983131" y="800568"/>
          <a:ext cx="3787993" cy="445646"/>
        </a:xfrm>
        <a:prstGeom prst="rect">
          <a:avLst/>
        </a:prstGeom>
        <a:solidFill>
          <a:schemeClr val="accent5">
            <a:hueOff val="-1837137"/>
            <a:satOff val="270"/>
            <a:lumOff val="-6471"/>
            <a:alphaOff val="0"/>
          </a:schemeClr>
        </a:solidFill>
        <a:ln w="25400" cap="flat" cmpd="sng" algn="ctr">
          <a:solidFill>
            <a:schemeClr val="accent5">
              <a:hueOff val="-1837137"/>
              <a:satOff val="270"/>
              <a:lumOff val="-6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9DDBFD-0E9B-4293-97E5-5B1D38CDFA62}">
      <dsp:nvSpPr>
        <dsp:cNvPr id="0" name=""/>
        <dsp:cNvSpPr/>
      </dsp:nvSpPr>
      <dsp:spPr>
        <a:xfrm>
          <a:off x="3983131" y="967934"/>
          <a:ext cx="278279" cy="278279"/>
        </a:xfrm>
        <a:prstGeom prst="rect">
          <a:avLst/>
        </a:prstGeom>
        <a:solidFill>
          <a:schemeClr val="lt1">
            <a:alpha val="90000"/>
            <a:hueOff val="0"/>
            <a:satOff val="0"/>
            <a:lumOff val="0"/>
            <a:alphaOff val="0"/>
          </a:schemeClr>
        </a:solidFill>
        <a:ln w="25400" cap="flat" cmpd="sng" algn="ctr">
          <a:solidFill>
            <a:schemeClr val="accent5">
              <a:hueOff val="-1837137"/>
              <a:satOff val="270"/>
              <a:lumOff val="-6471"/>
              <a:alphaOff val="0"/>
            </a:schemeClr>
          </a:solidFill>
          <a:prstDash val="solid"/>
        </a:ln>
        <a:effectLst/>
      </dsp:spPr>
      <dsp:style>
        <a:lnRef idx="2">
          <a:scrgbClr r="0" g="0" b="0"/>
        </a:lnRef>
        <a:fillRef idx="1">
          <a:scrgbClr r="0" g="0" b="0"/>
        </a:fillRef>
        <a:effectRef idx="0">
          <a:scrgbClr r="0" g="0" b="0"/>
        </a:effectRef>
        <a:fontRef idx="minor"/>
      </dsp:style>
    </dsp:sp>
    <dsp:sp modelId="{56D56D99-3DAF-4BF7-A386-09D92DB9683D}">
      <dsp:nvSpPr>
        <dsp:cNvPr id="0" name=""/>
        <dsp:cNvSpPr/>
      </dsp:nvSpPr>
      <dsp:spPr>
        <a:xfrm>
          <a:off x="3983131" y="0"/>
          <a:ext cx="3787993" cy="800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l" defTabSz="1022350">
            <a:lnSpc>
              <a:spcPct val="90000"/>
            </a:lnSpc>
            <a:spcBef>
              <a:spcPct val="0"/>
            </a:spcBef>
            <a:spcAft>
              <a:spcPct val="35000"/>
            </a:spcAft>
            <a:buNone/>
          </a:pPr>
          <a:r>
            <a:rPr lang="el-GR" sz="2300" kern="1200" dirty="0"/>
            <a:t>Ενημέρωση-συγκατάθεση</a:t>
          </a:r>
        </a:p>
      </dsp:txBody>
      <dsp:txXfrm>
        <a:off x="3983131" y="0"/>
        <a:ext cx="3787993" cy="800568"/>
      </dsp:txXfrm>
    </dsp:sp>
    <dsp:sp modelId="{3CAE8E1E-9FDB-43B0-9FE1-8F8FE9481EA0}">
      <dsp:nvSpPr>
        <dsp:cNvPr id="0" name=""/>
        <dsp:cNvSpPr/>
      </dsp:nvSpPr>
      <dsp:spPr>
        <a:xfrm>
          <a:off x="3983131" y="1616596"/>
          <a:ext cx="278272" cy="278272"/>
        </a:xfrm>
        <a:prstGeom prst="rect">
          <a:avLst/>
        </a:prstGeom>
        <a:solidFill>
          <a:schemeClr val="lt1">
            <a:hueOff val="0"/>
            <a:satOff val="0"/>
            <a:lumOff val="0"/>
            <a:alphaOff val="0"/>
          </a:schemeClr>
        </a:solidFill>
        <a:ln w="25400" cap="flat" cmpd="sng" algn="ctr">
          <a:solidFill>
            <a:schemeClr val="accent5">
              <a:hueOff val="-1377853"/>
              <a:satOff val="203"/>
              <a:lumOff val="-4853"/>
              <a:alphaOff val="0"/>
            </a:schemeClr>
          </a:solidFill>
          <a:prstDash val="solid"/>
        </a:ln>
        <a:effectLst/>
      </dsp:spPr>
      <dsp:style>
        <a:lnRef idx="2">
          <a:scrgbClr r="0" g="0" b="0"/>
        </a:lnRef>
        <a:fillRef idx="1">
          <a:scrgbClr r="0" g="0" b="0"/>
        </a:fillRef>
        <a:effectRef idx="0">
          <a:scrgbClr r="0" g="0" b="0"/>
        </a:effectRef>
        <a:fontRef idx="minor"/>
      </dsp:style>
    </dsp:sp>
    <dsp:sp modelId="{B31A9CE6-02ED-4C00-9419-F154A2E4C710}">
      <dsp:nvSpPr>
        <dsp:cNvPr id="0" name=""/>
        <dsp:cNvSpPr/>
      </dsp:nvSpPr>
      <dsp:spPr>
        <a:xfrm>
          <a:off x="4248291" y="1431405"/>
          <a:ext cx="3522833" cy="648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666750">
            <a:lnSpc>
              <a:spcPct val="90000"/>
            </a:lnSpc>
            <a:spcBef>
              <a:spcPct val="0"/>
            </a:spcBef>
            <a:spcAft>
              <a:spcPct val="35000"/>
            </a:spcAft>
            <a:buNone/>
          </a:pPr>
          <a:r>
            <a:rPr lang="el-GR" sz="1500" kern="1200" dirty="0"/>
            <a:t>Αδυναμία κατανόησης και σωστής ενημέρωσης</a:t>
          </a:r>
        </a:p>
      </dsp:txBody>
      <dsp:txXfrm>
        <a:off x="4248291" y="1431405"/>
        <a:ext cx="3522833" cy="648654"/>
      </dsp:txXfrm>
    </dsp:sp>
    <dsp:sp modelId="{D919BE87-17B4-4E3E-921D-50C8F543849F}">
      <dsp:nvSpPr>
        <dsp:cNvPr id="0" name=""/>
        <dsp:cNvSpPr/>
      </dsp:nvSpPr>
      <dsp:spPr>
        <a:xfrm>
          <a:off x="3983131" y="2265250"/>
          <a:ext cx="278272" cy="278272"/>
        </a:xfrm>
        <a:prstGeom prst="rect">
          <a:avLst/>
        </a:prstGeom>
        <a:solidFill>
          <a:schemeClr val="lt1">
            <a:hueOff val="0"/>
            <a:satOff val="0"/>
            <a:lumOff val="0"/>
            <a:alphaOff val="0"/>
          </a:schemeClr>
        </a:solidFill>
        <a:ln w="25400" cap="flat" cmpd="sng" algn="ctr">
          <a:solidFill>
            <a:schemeClr val="accent5">
              <a:hueOff val="-1837137"/>
              <a:satOff val="270"/>
              <a:lumOff val="-6471"/>
              <a:alphaOff val="0"/>
            </a:schemeClr>
          </a:solidFill>
          <a:prstDash val="solid"/>
        </a:ln>
        <a:effectLst/>
      </dsp:spPr>
      <dsp:style>
        <a:lnRef idx="2">
          <a:scrgbClr r="0" g="0" b="0"/>
        </a:lnRef>
        <a:fillRef idx="1">
          <a:scrgbClr r="0" g="0" b="0"/>
        </a:fillRef>
        <a:effectRef idx="0">
          <a:scrgbClr r="0" g="0" b="0"/>
        </a:effectRef>
        <a:fontRef idx="minor"/>
      </dsp:style>
    </dsp:sp>
    <dsp:sp modelId="{C0FC98AE-CBAB-4E65-A69D-2FF9D3CAAC2C}">
      <dsp:nvSpPr>
        <dsp:cNvPr id="0" name=""/>
        <dsp:cNvSpPr/>
      </dsp:nvSpPr>
      <dsp:spPr>
        <a:xfrm>
          <a:off x="4248291" y="2080059"/>
          <a:ext cx="3522833" cy="648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666750">
            <a:lnSpc>
              <a:spcPct val="90000"/>
            </a:lnSpc>
            <a:spcBef>
              <a:spcPct val="0"/>
            </a:spcBef>
            <a:spcAft>
              <a:spcPct val="35000"/>
            </a:spcAft>
            <a:buNone/>
          </a:pPr>
          <a:r>
            <a:rPr lang="el-GR" sz="1500" kern="1200" dirty="0"/>
            <a:t>Το δικαίωμα απόφασης έγκειται στους γονείς/κηδεμόνες</a:t>
          </a:r>
        </a:p>
      </dsp:txBody>
      <dsp:txXfrm>
        <a:off x="4248291" y="2080059"/>
        <a:ext cx="3522833" cy="6486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F609A0-F206-412E-BCCE-07A894905B3F}">
      <dsp:nvSpPr>
        <dsp:cNvPr id="0" name=""/>
        <dsp:cNvSpPr/>
      </dsp:nvSpPr>
      <dsp:spPr>
        <a:xfrm rot="16200000">
          <a:off x="538" y="508287"/>
          <a:ext cx="1591489" cy="1591489"/>
        </a:xfrm>
        <a:prstGeom prst="downArrow">
          <a:avLst>
            <a:gd name="adj1" fmla="val 50000"/>
            <a:gd name="adj2" fmla="val 35000"/>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l-GR" sz="1600" b="1" kern="1200" dirty="0">
              <a:solidFill>
                <a:schemeClr val="tx1"/>
              </a:solidFill>
            </a:rPr>
            <a:t>Αυτονομία</a:t>
          </a:r>
        </a:p>
      </dsp:txBody>
      <dsp:txXfrm rot="5400000">
        <a:off x="539" y="906159"/>
        <a:ext cx="1312978" cy="795745"/>
      </dsp:txXfrm>
    </dsp:sp>
    <dsp:sp modelId="{ACAA3FA6-F99B-4A61-9E16-8893137378B4}">
      <dsp:nvSpPr>
        <dsp:cNvPr id="0" name=""/>
        <dsp:cNvSpPr/>
      </dsp:nvSpPr>
      <dsp:spPr>
        <a:xfrm rot="5400000">
          <a:off x="1720339" y="508287"/>
          <a:ext cx="1591489" cy="1591489"/>
        </a:xfrm>
        <a:prstGeom prst="downArrow">
          <a:avLst>
            <a:gd name="adj1" fmla="val 50000"/>
            <a:gd name="adj2" fmla="val 35000"/>
          </a:avLst>
        </a:prstGeom>
        <a:solidFill>
          <a:schemeClr val="accent3">
            <a:shade val="80000"/>
            <a:hueOff val="103952"/>
            <a:satOff val="-30572"/>
            <a:lumOff val="339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l-GR" sz="1600" b="1" kern="1200" dirty="0">
              <a:solidFill>
                <a:schemeClr val="tx1"/>
              </a:solidFill>
            </a:rPr>
            <a:t>Ωφέλεια</a:t>
          </a:r>
        </a:p>
      </dsp:txBody>
      <dsp:txXfrm rot="-5400000">
        <a:off x="1998851" y="906159"/>
        <a:ext cx="1312978" cy="7957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DB0BF1-26E1-49CA-924E-EF04FB714E5B}">
      <dsp:nvSpPr>
        <dsp:cNvPr id="0" name=""/>
        <dsp:cNvSpPr/>
      </dsp:nvSpPr>
      <dsp:spPr>
        <a:xfrm rot="16200000">
          <a:off x="500" y="563822"/>
          <a:ext cx="1624434" cy="1624434"/>
        </a:xfrm>
        <a:prstGeom prst="downArrow">
          <a:avLst>
            <a:gd name="adj1" fmla="val 50000"/>
            <a:gd name="adj2" fmla="val 3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l-GR" sz="1600" b="1" kern="1200" dirty="0">
              <a:solidFill>
                <a:srgbClr val="0070C0"/>
              </a:solidFill>
            </a:rPr>
            <a:t>Όφελος παιδιού</a:t>
          </a:r>
        </a:p>
      </dsp:txBody>
      <dsp:txXfrm rot="5400000">
        <a:off x="501" y="969930"/>
        <a:ext cx="1340158" cy="812217"/>
      </dsp:txXfrm>
    </dsp:sp>
    <dsp:sp modelId="{6178BD45-3856-4BEC-830A-E8909573F6A1}">
      <dsp:nvSpPr>
        <dsp:cNvPr id="0" name=""/>
        <dsp:cNvSpPr/>
      </dsp:nvSpPr>
      <dsp:spPr>
        <a:xfrm rot="5400000">
          <a:off x="1759441" y="563822"/>
          <a:ext cx="1624434" cy="1624434"/>
        </a:xfrm>
        <a:prstGeom prst="downArrow">
          <a:avLst>
            <a:gd name="adj1" fmla="val 50000"/>
            <a:gd name="adj2" fmla="val 35000"/>
          </a:avLst>
        </a:prstGeom>
        <a:solidFill>
          <a:schemeClr val="accent2">
            <a:hueOff val="-838123"/>
            <a:satOff val="-9658"/>
            <a:lumOff val="21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l-GR" sz="1600" b="1" kern="1200" dirty="0">
              <a:solidFill>
                <a:srgbClr val="0070C0"/>
              </a:solidFill>
            </a:rPr>
            <a:t>Αρχή οικογένειας</a:t>
          </a:r>
        </a:p>
      </dsp:txBody>
      <dsp:txXfrm rot="-5400000">
        <a:off x="2043718" y="969931"/>
        <a:ext cx="1340158" cy="8122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D2CC5-2100-4DB5-92FD-68335D6C1312}">
      <dsp:nvSpPr>
        <dsp:cNvPr id="0" name=""/>
        <dsp:cNvSpPr/>
      </dsp:nvSpPr>
      <dsp:spPr>
        <a:xfrm rot="21300000">
          <a:off x="18706" y="1685100"/>
          <a:ext cx="6058586" cy="693799"/>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24A42F-D6AF-43A3-9644-3A55E382AA15}">
      <dsp:nvSpPr>
        <dsp:cNvPr id="0" name=""/>
        <dsp:cNvSpPr/>
      </dsp:nvSpPr>
      <dsp:spPr>
        <a:xfrm>
          <a:off x="731520" y="203200"/>
          <a:ext cx="1828800" cy="1625600"/>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8C11B3-A4D9-405F-A77F-2CAE9646950E}">
      <dsp:nvSpPr>
        <dsp:cNvPr id="0" name=""/>
        <dsp:cNvSpPr/>
      </dsp:nvSpPr>
      <dsp:spPr>
        <a:xfrm>
          <a:off x="3230880" y="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l-GR" sz="1800" kern="1200" dirty="0"/>
            <a:t>Προστασία δικαιωμάτων</a:t>
          </a:r>
        </a:p>
      </dsp:txBody>
      <dsp:txXfrm>
        <a:off x="3230880" y="0"/>
        <a:ext cx="1950720" cy="1706880"/>
      </dsp:txXfrm>
    </dsp:sp>
    <dsp:sp modelId="{5D754238-FAEA-4120-9699-50A9F876CF42}">
      <dsp:nvSpPr>
        <dsp:cNvPr id="0" name=""/>
        <dsp:cNvSpPr/>
      </dsp:nvSpPr>
      <dsp:spPr>
        <a:xfrm>
          <a:off x="3535680" y="2235200"/>
          <a:ext cx="1828800" cy="1625600"/>
        </a:xfrm>
        <a:prstGeom prst="upArrow">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B0A9AB-B522-441E-AEA8-F95B8561AB23}">
      <dsp:nvSpPr>
        <dsp:cNvPr id="0" name=""/>
        <dsp:cNvSpPr/>
      </dsp:nvSpPr>
      <dsp:spPr>
        <a:xfrm>
          <a:off x="914400" y="235712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l-GR" sz="1800" kern="1200" dirty="0"/>
            <a:t>Αποκλεισμός από την έρευνα/λιγότερο τεκμηριωμένη κλινική πρακτική</a:t>
          </a:r>
        </a:p>
      </dsp:txBody>
      <dsp:txXfrm>
        <a:off x="914400" y="2357120"/>
        <a:ext cx="1950720" cy="17068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C81C94-9253-4C79-B9BB-BAAB274DFAFD}">
      <dsp:nvSpPr>
        <dsp:cNvPr id="0" name=""/>
        <dsp:cNvSpPr/>
      </dsp:nvSpPr>
      <dsp:spPr>
        <a:xfrm>
          <a:off x="0" y="3427"/>
          <a:ext cx="7129412" cy="147195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50000"/>
            </a:lnSpc>
            <a:spcBef>
              <a:spcPct val="0"/>
            </a:spcBef>
            <a:spcAft>
              <a:spcPct val="35000"/>
            </a:spcAft>
            <a:buNone/>
          </a:pPr>
          <a:r>
            <a:rPr lang="el-GR" sz="1600" b="1" kern="1200" dirty="0">
              <a:solidFill>
                <a:schemeClr val="tx1"/>
              </a:solidFill>
            </a:rPr>
            <a:t>Ενημέρωση γονέων αλλά και των ίδιων των παιδιών με τρόπο συμβατό ως προς το αναπτυξιακό τους επίπεδο: οφέλη, κίνδυνοι, εναλλακτικές θεραπείες</a:t>
          </a:r>
        </a:p>
      </dsp:txBody>
      <dsp:txXfrm>
        <a:off x="71855" y="75282"/>
        <a:ext cx="6985702" cy="1328240"/>
      </dsp:txXfrm>
    </dsp:sp>
    <dsp:sp modelId="{5F1ADB00-58B3-4E90-9562-4B4E3B04DE61}">
      <dsp:nvSpPr>
        <dsp:cNvPr id="0" name=""/>
        <dsp:cNvSpPr/>
      </dsp:nvSpPr>
      <dsp:spPr>
        <a:xfrm>
          <a:off x="0" y="1478496"/>
          <a:ext cx="7129412" cy="144795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50000"/>
            </a:lnSpc>
            <a:spcBef>
              <a:spcPct val="0"/>
            </a:spcBef>
            <a:spcAft>
              <a:spcPct val="35000"/>
            </a:spcAft>
            <a:buNone/>
          </a:pPr>
          <a:r>
            <a:rPr lang="el-GR" sz="1600" b="1" kern="1200" dirty="0">
              <a:solidFill>
                <a:schemeClr val="tx1"/>
              </a:solidFill>
            </a:rPr>
            <a:t>Βιοψυχοκοινωνικό μοντέλο: η φαρμακευτική αγωγή πρεπει να εντάσσεται σε ένα ευρύτερο πλαίσιο ολιστικής και συνεργατικής αντιμετώπισης</a:t>
          </a:r>
        </a:p>
      </dsp:txBody>
      <dsp:txXfrm>
        <a:off x="70683" y="1549179"/>
        <a:ext cx="6988046" cy="1306584"/>
      </dsp:txXfrm>
    </dsp:sp>
    <dsp:sp modelId="{4003DAF0-E917-4526-BFB7-1C1721FD7186}">
      <dsp:nvSpPr>
        <dsp:cNvPr id="0" name=""/>
        <dsp:cNvSpPr/>
      </dsp:nvSpPr>
      <dsp:spPr>
        <a:xfrm>
          <a:off x="0" y="2880314"/>
          <a:ext cx="7129412" cy="60096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b="1" kern="1200" dirty="0">
              <a:solidFill>
                <a:schemeClr val="tx1"/>
              </a:solidFill>
            </a:rPr>
            <a:t>Θεραπευτική συμμαχία</a:t>
          </a:r>
        </a:p>
      </dsp:txBody>
      <dsp:txXfrm>
        <a:off x="29337" y="2909651"/>
        <a:ext cx="7070738" cy="542292"/>
      </dsp:txXfrm>
    </dsp:sp>
    <dsp:sp modelId="{F96880A3-9452-42D1-BA43-FD42106FF904}">
      <dsp:nvSpPr>
        <dsp:cNvPr id="0" name=""/>
        <dsp:cNvSpPr/>
      </dsp:nvSpPr>
      <dsp:spPr>
        <a:xfrm>
          <a:off x="0" y="3533649"/>
          <a:ext cx="7129412" cy="215155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50000"/>
            </a:lnSpc>
            <a:spcBef>
              <a:spcPct val="0"/>
            </a:spcBef>
            <a:spcAft>
              <a:spcPct val="35000"/>
            </a:spcAft>
            <a:buNone/>
          </a:pPr>
          <a:r>
            <a:rPr lang="el-GR" sz="1600" b="1" kern="1200" dirty="0">
              <a:solidFill>
                <a:schemeClr val="tx1"/>
              </a:solidFill>
            </a:rPr>
            <a:t>Έρευνα σε παιδιατρικούς πληθυσμούς: </a:t>
          </a:r>
        </a:p>
        <a:p>
          <a:pPr marL="0" lvl="0" indent="0" algn="l" defTabSz="711200">
            <a:lnSpc>
              <a:spcPct val="150000"/>
            </a:lnSpc>
            <a:spcBef>
              <a:spcPct val="0"/>
            </a:spcBef>
            <a:spcAft>
              <a:spcPct val="35000"/>
            </a:spcAft>
            <a:buNone/>
          </a:pPr>
          <a:r>
            <a:rPr lang="el-GR" sz="1400" b="1" i="1" kern="1200" dirty="0">
              <a:solidFill>
                <a:schemeClr val="tx1"/>
              </a:solidFill>
            </a:rPr>
            <a:t>Επιστημονικώς άρτια μεθοδολογία</a:t>
          </a:r>
        </a:p>
        <a:p>
          <a:pPr marL="0" lvl="0" indent="0" algn="l" defTabSz="711200">
            <a:lnSpc>
              <a:spcPct val="150000"/>
            </a:lnSpc>
            <a:spcBef>
              <a:spcPct val="0"/>
            </a:spcBef>
            <a:spcAft>
              <a:spcPct val="35000"/>
            </a:spcAft>
            <a:buNone/>
          </a:pPr>
          <a:r>
            <a:rPr lang="el-GR" sz="1400" b="1" i="1" kern="1200" dirty="0">
              <a:solidFill>
                <a:schemeClr val="tx1"/>
              </a:solidFill>
            </a:rPr>
            <a:t>Προοπτική άμεσου οφέλους</a:t>
          </a:r>
        </a:p>
        <a:p>
          <a:pPr marL="0" lvl="0" indent="0" algn="l" defTabSz="711200">
            <a:lnSpc>
              <a:spcPct val="150000"/>
            </a:lnSpc>
            <a:spcBef>
              <a:spcPct val="0"/>
            </a:spcBef>
            <a:spcAft>
              <a:spcPct val="35000"/>
            </a:spcAft>
            <a:buNone/>
          </a:pPr>
          <a:r>
            <a:rPr lang="el-GR" sz="1400" b="1" i="1" kern="1200" dirty="0">
              <a:solidFill>
                <a:schemeClr val="tx1"/>
              </a:solidFill>
            </a:rPr>
            <a:t>Το όφελος υπερβαίνει τον κίνδυνο</a:t>
          </a:r>
        </a:p>
        <a:p>
          <a:pPr marL="0" lvl="0" indent="0" algn="l" defTabSz="711200">
            <a:lnSpc>
              <a:spcPct val="150000"/>
            </a:lnSpc>
            <a:spcBef>
              <a:spcPct val="0"/>
            </a:spcBef>
            <a:spcAft>
              <a:spcPct val="35000"/>
            </a:spcAft>
            <a:buNone/>
          </a:pPr>
          <a:r>
            <a:rPr lang="el-GR" sz="1400" b="1" i="1" kern="1200" dirty="0">
              <a:solidFill>
                <a:schemeClr val="tx1"/>
              </a:solidFill>
            </a:rPr>
            <a:t>Ελάχιστος δυνατός κίνδυνος</a:t>
          </a:r>
          <a:endParaRPr lang="el-GR" sz="1400" kern="1200" dirty="0">
            <a:solidFill>
              <a:schemeClr val="tx1"/>
            </a:solidFill>
          </a:endParaRPr>
        </a:p>
      </dsp:txBody>
      <dsp:txXfrm>
        <a:off x="105030" y="3638679"/>
        <a:ext cx="6919352" cy="19414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78324D-80DE-4925-A3CC-02E05956396F}">
      <dsp:nvSpPr>
        <dsp:cNvPr id="0" name=""/>
        <dsp:cNvSpPr/>
      </dsp:nvSpPr>
      <dsp:spPr>
        <a:xfrm>
          <a:off x="1366756" y="213548"/>
          <a:ext cx="4238120" cy="1471843"/>
        </a:xfrm>
        <a:prstGeom prst="ellipse">
          <a:avLst/>
        </a:prstGeom>
        <a:solidFill>
          <a:schemeClr val="accent4">
            <a:tint val="50000"/>
            <a:alpha val="40000"/>
            <a:hueOff val="0"/>
            <a:satOff val="0"/>
            <a:lumOff val="0"/>
            <a:alphaOff val="0"/>
          </a:schemeClr>
        </a:solidFill>
        <a:ln w="9525" cap="flat" cmpd="sng"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52400" prstMaterial="matte"/>
      </dsp:spPr>
      <dsp:style>
        <a:lnRef idx="1">
          <a:scrgbClr r="0" g="0" b="0"/>
        </a:lnRef>
        <a:fillRef idx="1">
          <a:scrgbClr r="0" g="0" b="0"/>
        </a:fillRef>
        <a:effectRef idx="0">
          <a:scrgbClr r="0" g="0" b="0"/>
        </a:effectRef>
        <a:fontRef idx="minor"/>
      </dsp:style>
    </dsp:sp>
    <dsp:sp modelId="{4FDBCA69-61C0-4AFE-9F3E-31AB25AD0E17}">
      <dsp:nvSpPr>
        <dsp:cNvPr id="0" name=""/>
        <dsp:cNvSpPr/>
      </dsp:nvSpPr>
      <dsp:spPr>
        <a:xfrm>
          <a:off x="3081717" y="3817594"/>
          <a:ext cx="821341" cy="525658"/>
        </a:xfrm>
        <a:prstGeom prst="downArrow">
          <a:avLst/>
        </a:prstGeom>
        <a:solidFill>
          <a:schemeClr val="accent4">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614D149B-A623-4E1C-A858-1E640A252BB3}">
      <dsp:nvSpPr>
        <dsp:cNvPr id="0" name=""/>
        <dsp:cNvSpPr/>
      </dsp:nvSpPr>
      <dsp:spPr>
        <a:xfrm>
          <a:off x="1521168" y="4238120"/>
          <a:ext cx="3942438" cy="985609"/>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150000"/>
            </a:lnSpc>
            <a:spcBef>
              <a:spcPct val="0"/>
            </a:spcBef>
            <a:spcAft>
              <a:spcPct val="35000"/>
            </a:spcAft>
            <a:buNone/>
          </a:pPr>
          <a:r>
            <a:rPr lang="el-GR" sz="1600" b="1" kern="1200" dirty="0"/>
            <a:t>Υγεία και ευημερία παιδιού και οικογένειας</a:t>
          </a:r>
        </a:p>
      </dsp:txBody>
      <dsp:txXfrm>
        <a:off x="1521168" y="4238120"/>
        <a:ext cx="3942438" cy="985609"/>
      </dsp:txXfrm>
    </dsp:sp>
    <dsp:sp modelId="{A5B8389C-D286-49E4-ADCC-138C1FCD5595}">
      <dsp:nvSpPr>
        <dsp:cNvPr id="0" name=""/>
        <dsp:cNvSpPr/>
      </dsp:nvSpPr>
      <dsp:spPr>
        <a:xfrm>
          <a:off x="2808310" y="1799065"/>
          <a:ext cx="1676980" cy="1478414"/>
        </a:xfrm>
        <a:prstGeom prst="ellipse">
          <a:avLst/>
        </a:prstGeom>
        <a:solidFill>
          <a:schemeClr val="accent4">
            <a:hueOff val="0"/>
            <a:satOff val="0"/>
            <a:lumOff val="0"/>
            <a:alphaOff val="0"/>
          </a:schemeClr>
        </a:solidFill>
        <a:ln>
          <a:noFill/>
        </a:ln>
        <a:effectLst>
          <a:outerShdw blurRad="57150" dist="38100" dir="5400000" algn="ctr" rotWithShape="0">
            <a:schemeClr val="accent4">
              <a:hueOff val="0"/>
              <a:satOff val="0"/>
              <a:lumOff val="0"/>
              <a:alphaOff val="0"/>
              <a:shade val="9000"/>
              <a:alpha val="48000"/>
              <a:satMod val="105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l-GR" sz="1400" b="1" kern="1200" dirty="0"/>
            <a:t>Επιστημονική τεκμηρίωση</a:t>
          </a:r>
        </a:p>
      </dsp:txBody>
      <dsp:txXfrm>
        <a:off x="3053898" y="2015574"/>
        <a:ext cx="1185804" cy="1045396"/>
      </dsp:txXfrm>
    </dsp:sp>
    <dsp:sp modelId="{F4A529F2-4A07-4ADE-874F-97AE6ACE25B3}">
      <dsp:nvSpPr>
        <dsp:cNvPr id="0" name=""/>
        <dsp:cNvSpPr/>
      </dsp:nvSpPr>
      <dsp:spPr>
        <a:xfrm>
          <a:off x="1728194" y="689926"/>
          <a:ext cx="1721435" cy="1478414"/>
        </a:xfrm>
        <a:prstGeom prst="ellipse">
          <a:avLst/>
        </a:prstGeom>
        <a:solidFill>
          <a:schemeClr val="accent4">
            <a:hueOff val="-1759972"/>
            <a:satOff val="-18065"/>
            <a:lumOff val="7550"/>
            <a:alphaOff val="0"/>
          </a:schemeClr>
        </a:solidFill>
        <a:ln>
          <a:noFill/>
        </a:ln>
        <a:effectLst>
          <a:outerShdw blurRad="57150" dist="38100" dir="5400000" algn="ctr" rotWithShape="0">
            <a:schemeClr val="accent4">
              <a:hueOff val="-1759972"/>
              <a:satOff val="-18065"/>
              <a:lumOff val="7550"/>
              <a:alphaOff val="0"/>
              <a:shade val="9000"/>
              <a:alpha val="48000"/>
              <a:satMod val="105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l-GR" sz="1400" b="1" kern="1200" dirty="0"/>
            <a:t>Το συμφέρον του παιδιού</a:t>
          </a:r>
        </a:p>
      </dsp:txBody>
      <dsp:txXfrm>
        <a:off x="1980292" y="906435"/>
        <a:ext cx="1217239" cy="1045396"/>
      </dsp:txXfrm>
    </dsp:sp>
    <dsp:sp modelId="{A071F8B5-F446-4F26-B118-8601F35CCC99}">
      <dsp:nvSpPr>
        <dsp:cNvPr id="0" name=""/>
        <dsp:cNvSpPr/>
      </dsp:nvSpPr>
      <dsp:spPr>
        <a:xfrm>
          <a:off x="3303817" y="332478"/>
          <a:ext cx="1592725" cy="1478414"/>
        </a:xfrm>
        <a:prstGeom prst="ellipse">
          <a:avLst/>
        </a:prstGeom>
        <a:solidFill>
          <a:schemeClr val="accent4">
            <a:hueOff val="-3519944"/>
            <a:satOff val="-36129"/>
            <a:lumOff val="15099"/>
            <a:alphaOff val="0"/>
          </a:schemeClr>
        </a:solidFill>
        <a:ln>
          <a:noFill/>
        </a:ln>
        <a:effectLst>
          <a:outerShdw blurRad="57150" dist="38100" dir="5400000" algn="ctr" rotWithShape="0">
            <a:schemeClr val="accent4">
              <a:hueOff val="-3519944"/>
              <a:satOff val="-36129"/>
              <a:lumOff val="15099"/>
              <a:alphaOff val="0"/>
              <a:shade val="9000"/>
              <a:alpha val="48000"/>
              <a:satMod val="105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l-GR" sz="1400" b="1" kern="1200" dirty="0"/>
            <a:t>Επικοινωνία, συνεργασία</a:t>
          </a:r>
        </a:p>
      </dsp:txBody>
      <dsp:txXfrm>
        <a:off x="3537066" y="548987"/>
        <a:ext cx="1126227" cy="1045396"/>
      </dsp:txXfrm>
    </dsp:sp>
    <dsp:sp modelId="{2ADE2375-EF06-4220-97E4-E0CA119B77AA}">
      <dsp:nvSpPr>
        <dsp:cNvPr id="0" name=""/>
        <dsp:cNvSpPr/>
      </dsp:nvSpPr>
      <dsp:spPr>
        <a:xfrm>
          <a:off x="1224139" y="72004"/>
          <a:ext cx="4599511" cy="3679608"/>
        </a:xfrm>
        <a:prstGeom prst="funnel">
          <a:avLst/>
        </a:prstGeom>
        <a:solidFill>
          <a:schemeClr val="lt1">
            <a:alpha val="40000"/>
            <a:hueOff val="0"/>
            <a:satOff val="0"/>
            <a:lumOff val="0"/>
            <a:alphaOff val="0"/>
          </a:schemeClr>
        </a:solidFill>
        <a:ln>
          <a:noFill/>
        </a:ln>
        <a:effectLst>
          <a:outerShdw blurRad="57150" dist="38100" dir="5400000" algn="ctr" rotWithShape="0">
            <a:schemeClr val="lt1">
              <a:alpha val="40000"/>
              <a:hueOff val="0"/>
              <a:satOff val="0"/>
              <a:lumOff val="0"/>
              <a:alphaOff val="0"/>
              <a:shade val="9000"/>
              <a:alpha val="48000"/>
              <a:satMod val="105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0B6B0F-0A65-424B-A849-53B1948DD1FC}" type="datetimeFigureOut">
              <a:rPr lang="el-GR" smtClean="0"/>
              <a:t>22/12/2021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6E4D1B-1544-4BA1-9251-3A7063E3E4C6}" type="slidenum">
              <a:rPr lang="el-GR" smtClean="0"/>
              <a:t>‹#›</a:t>
            </a:fld>
            <a:endParaRPr lang="el-GR"/>
          </a:p>
        </p:txBody>
      </p:sp>
    </p:spTree>
    <p:extLst>
      <p:ext uri="{BB962C8B-B14F-4D97-AF65-F5344CB8AC3E}">
        <p14:creationId xmlns:p14="http://schemas.microsoft.com/office/powerpoint/2010/main" val="1674398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CE6E4D1B-1544-4BA1-9251-3A7063E3E4C6}" type="slidenum">
              <a:rPr lang="el-GR" smtClean="0"/>
              <a:t>18</a:t>
            </a:fld>
            <a:endParaRPr lang="el-GR"/>
          </a:p>
        </p:txBody>
      </p:sp>
    </p:spTree>
    <p:extLst>
      <p:ext uri="{BB962C8B-B14F-4D97-AF65-F5344CB8AC3E}">
        <p14:creationId xmlns:p14="http://schemas.microsoft.com/office/powerpoint/2010/main" val="754200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58C63DB-6BFB-4D2E-9FEB-2B25A49BB695}" type="datetimeFigureOut">
              <a:rPr lang="el-GR" smtClean="0"/>
              <a:t>22/12/2021</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B494F734-D535-4895-853D-5CEBB4DBD939}"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58C63DB-6BFB-4D2E-9FEB-2B25A49BB695}" type="datetimeFigureOut">
              <a:rPr lang="el-GR" smtClean="0"/>
              <a:t>22/12/2021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494F734-D535-4895-853D-5CEBB4DBD939}"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58C63DB-6BFB-4D2E-9FEB-2B25A49BB695}" type="datetimeFigureOut">
              <a:rPr lang="el-GR" smtClean="0"/>
              <a:t>22/12/2021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494F734-D535-4895-853D-5CEBB4DBD939}"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58C63DB-6BFB-4D2E-9FEB-2B25A49BB695}" type="datetimeFigureOut">
              <a:rPr lang="el-GR" smtClean="0"/>
              <a:t>22/12/2021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494F734-D535-4895-853D-5CEBB4DBD939}"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58C63DB-6BFB-4D2E-9FEB-2B25A49BB695}" type="datetimeFigureOut">
              <a:rPr lang="el-GR" smtClean="0"/>
              <a:t>22/12/2021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494F734-D535-4895-853D-5CEBB4DBD939}"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58C63DB-6BFB-4D2E-9FEB-2B25A49BB695}" type="datetimeFigureOut">
              <a:rPr lang="el-GR" smtClean="0"/>
              <a:t>22/12/2021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494F734-D535-4895-853D-5CEBB4DBD939}"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58C63DB-6BFB-4D2E-9FEB-2B25A49BB695}" type="datetimeFigureOut">
              <a:rPr lang="el-GR" smtClean="0"/>
              <a:t>22/12/2021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494F734-D535-4895-853D-5CEBB4DBD939}"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58C63DB-6BFB-4D2E-9FEB-2B25A49BB695}" type="datetimeFigureOut">
              <a:rPr lang="el-GR" smtClean="0"/>
              <a:t>22/12/2021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494F734-D535-4895-853D-5CEBB4DBD939}"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8C63DB-6BFB-4D2E-9FEB-2B25A49BB695}" type="datetimeFigureOut">
              <a:rPr lang="el-GR" smtClean="0"/>
              <a:t>22/12/2021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494F734-D535-4895-853D-5CEBB4DBD939}"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58C63DB-6BFB-4D2E-9FEB-2B25A49BB695}" type="datetimeFigureOut">
              <a:rPr lang="el-GR" smtClean="0"/>
              <a:t>22/12/2021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494F734-D535-4895-853D-5CEBB4DBD939}"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58C63DB-6BFB-4D2E-9FEB-2B25A49BB695}" type="datetimeFigureOut">
              <a:rPr lang="el-GR" smtClean="0"/>
              <a:t>22/12/2021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B494F734-D535-4895-853D-5CEBB4DBD939}" type="slidenum">
              <a:rPr lang="el-GR" smtClean="0"/>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58C63DB-6BFB-4D2E-9FEB-2B25A49BB695}" type="datetimeFigureOut">
              <a:rPr lang="el-GR" smtClean="0"/>
              <a:t>22/12/2021</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494F734-D535-4895-853D-5CEBB4DBD939}" type="slidenum">
              <a:rPr lang="el-GR" smtClean="0"/>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12"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94" y="1484784"/>
            <a:ext cx="8880585" cy="1512168"/>
          </a:xfrm>
        </p:spPr>
        <p:txBody>
          <a:bodyPr>
            <a:noAutofit/>
          </a:bodyPr>
          <a:lstStyle/>
          <a:p>
            <a:pPr algn="ctr">
              <a:lnSpc>
                <a:spcPct val="150000"/>
              </a:lnSpc>
            </a:pPr>
            <a:r>
              <a:rPr lang="el-GR" sz="3200" b="1" dirty="0">
                <a:solidFill>
                  <a:schemeClr val="bg1"/>
                </a:solidFill>
                <a:latin typeface="Century Gothic" pitchFamily="34" charset="0"/>
              </a:rPr>
              <a:t>Ζητήματα βιοηθικής στη χορήγηση ψυχότροπων φαρμάκων σε παιδιατρικούς πληθυσμούς</a:t>
            </a:r>
          </a:p>
        </p:txBody>
      </p:sp>
      <p:sp>
        <p:nvSpPr>
          <p:cNvPr id="3" name="Subtitle 2"/>
          <p:cNvSpPr>
            <a:spLocks noGrp="1"/>
          </p:cNvSpPr>
          <p:nvPr>
            <p:ph type="subTitle" idx="1"/>
          </p:nvPr>
        </p:nvSpPr>
        <p:spPr>
          <a:xfrm>
            <a:off x="827585" y="3861048"/>
            <a:ext cx="7215584" cy="2160240"/>
          </a:xfrm>
        </p:spPr>
        <p:txBody>
          <a:bodyPr>
            <a:normAutofit fontScale="92500" lnSpcReduction="20000"/>
          </a:bodyPr>
          <a:lstStyle/>
          <a:p>
            <a:pPr algn="ctr">
              <a:lnSpc>
                <a:spcPct val="150000"/>
              </a:lnSpc>
            </a:pPr>
            <a:r>
              <a:rPr lang="el-GR" sz="2400" b="1" i="1" dirty="0">
                <a:latin typeface="Monotype Corsiva" pitchFamily="66" charset="0"/>
              </a:rPr>
              <a:t>Καραϊβάζογλου Κατερίνα</a:t>
            </a:r>
          </a:p>
          <a:p>
            <a:pPr algn="ctr">
              <a:lnSpc>
                <a:spcPct val="150000"/>
              </a:lnSpc>
            </a:pPr>
            <a:r>
              <a:rPr lang="el-GR" sz="2400" b="1" i="1" dirty="0">
                <a:latin typeface="Monotype Corsiva" pitchFamily="66" charset="0"/>
              </a:rPr>
              <a:t>Ψυχιατρική Κλινική Πανεπιστημίου Πατρών</a:t>
            </a:r>
            <a:endParaRPr lang="en-US" sz="2400" b="1" i="1" dirty="0">
              <a:latin typeface="Monotype Corsiva" pitchFamily="66" charset="0"/>
            </a:endParaRPr>
          </a:p>
          <a:p>
            <a:pPr algn="ctr">
              <a:lnSpc>
                <a:spcPct val="150000"/>
              </a:lnSpc>
            </a:pPr>
            <a:endParaRPr lang="en-US" sz="2400" b="1" i="1" dirty="0">
              <a:latin typeface="Monotype Corsiva" pitchFamily="66" charset="0"/>
            </a:endParaRPr>
          </a:p>
          <a:p>
            <a:pPr algn="ctr">
              <a:lnSpc>
                <a:spcPct val="150000"/>
              </a:lnSpc>
            </a:pPr>
            <a:r>
              <a:rPr lang="el-GR" sz="2400" b="1" i="1" dirty="0">
                <a:latin typeface="Monotype Corsiva" pitchFamily="66" charset="0"/>
              </a:rPr>
              <a:t>Μάθημα «Βιοηθική», </a:t>
            </a:r>
            <a:r>
              <a:rPr lang="en-US" sz="2400" b="1" i="1" dirty="0">
                <a:latin typeface="Monotype Corsiva" pitchFamily="66" charset="0"/>
              </a:rPr>
              <a:t> </a:t>
            </a:r>
            <a:r>
              <a:rPr lang="el-GR" sz="2400" b="1" i="1" dirty="0">
                <a:latin typeface="Monotype Corsiva" pitchFamily="66" charset="0"/>
              </a:rPr>
              <a:t>ακαδημαϊκό έτος 20</a:t>
            </a:r>
            <a:r>
              <a:rPr lang="en-US" sz="2400" b="1" i="1" dirty="0">
                <a:latin typeface="Monotype Corsiva" pitchFamily="66" charset="0"/>
              </a:rPr>
              <a:t>21</a:t>
            </a:r>
            <a:r>
              <a:rPr lang="el-GR" sz="2400" b="1" i="1" dirty="0">
                <a:latin typeface="Monotype Corsiva" pitchFamily="66" charset="0"/>
              </a:rPr>
              <a:t>-20</a:t>
            </a:r>
            <a:r>
              <a:rPr lang="en-US" sz="2400" b="1" i="1" dirty="0">
                <a:latin typeface="Monotype Corsiva" pitchFamily="66" charset="0"/>
              </a:rPr>
              <a:t>22</a:t>
            </a:r>
          </a:p>
          <a:p>
            <a:pPr>
              <a:lnSpc>
                <a:spcPct val="150000"/>
              </a:lnSpc>
            </a:pPr>
            <a:endParaRPr lang="en-US" sz="1600" b="1" i="1" dirty="0">
              <a:latin typeface="Monotype Corsiva" pitchFamily="66" charset="0"/>
            </a:endParaRPr>
          </a:p>
          <a:p>
            <a:pPr>
              <a:lnSpc>
                <a:spcPct val="150000"/>
              </a:lnSpc>
            </a:pPr>
            <a:endParaRPr lang="el-GR" sz="1600" b="1" i="1" dirty="0">
              <a:latin typeface="Monotype Corsiva" pitchFamily="66" charset="0"/>
            </a:endParaRPr>
          </a:p>
        </p:txBody>
      </p:sp>
    </p:spTree>
    <p:extLst>
      <p:ext uri="{BB962C8B-B14F-4D97-AF65-F5344CB8AC3E}">
        <p14:creationId xmlns:p14="http://schemas.microsoft.com/office/powerpoint/2010/main" val="3492176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836712"/>
            <a:ext cx="7488832" cy="936104"/>
          </a:xfrm>
        </p:spPr>
        <p:txBody>
          <a:bodyPr>
            <a:noAutofit/>
          </a:bodyPr>
          <a:lstStyle/>
          <a:p>
            <a:r>
              <a:rPr lang="el-GR" sz="3200" b="1" dirty="0"/>
              <a:t>Χορήγηση ψυχότροπων φαρμάκων στην Ευρώπη 2004-2014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23940" y="1935163"/>
            <a:ext cx="3096120" cy="4389437"/>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505" y="1772816"/>
            <a:ext cx="4657725" cy="4648200"/>
          </a:xfrm>
          <a:prstGeom prst="rect">
            <a:avLst/>
          </a:prstGeom>
        </p:spPr>
      </p:pic>
    </p:spTree>
    <p:extLst>
      <p:ext uri="{BB962C8B-B14F-4D97-AF65-F5344CB8AC3E}">
        <p14:creationId xmlns:p14="http://schemas.microsoft.com/office/powerpoint/2010/main" val="3014719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9672" y="807854"/>
            <a:ext cx="5400600" cy="5709797"/>
          </a:xfrm>
        </p:spPr>
      </p:pic>
    </p:spTree>
    <p:extLst>
      <p:ext uri="{BB962C8B-B14F-4D97-AF65-F5344CB8AC3E}">
        <p14:creationId xmlns:p14="http://schemas.microsoft.com/office/powerpoint/2010/main" val="2534258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a:xfrm>
            <a:off x="457200" y="1196752"/>
            <a:ext cx="8229600" cy="5127848"/>
          </a:xfrm>
        </p:spPr>
        <p:txBody>
          <a:bodyPr>
            <a:normAutofit/>
          </a:bodyPr>
          <a:lstStyle/>
          <a:p>
            <a:pPr>
              <a:lnSpc>
                <a:spcPct val="150000"/>
              </a:lnSpc>
            </a:pPr>
            <a:r>
              <a:rPr lang="el-GR" dirty="0"/>
              <a:t>Τα τελευταία χρόνια σημαντική έρευνα, πιο τεκμηριωμένα δεδομένα</a:t>
            </a:r>
          </a:p>
          <a:p>
            <a:pPr>
              <a:lnSpc>
                <a:spcPct val="150000"/>
              </a:lnSpc>
            </a:pPr>
            <a:r>
              <a:rPr lang="el-GR" dirty="0"/>
              <a:t>ΜΤΑ (ΔΕΠΥ) και </a:t>
            </a:r>
            <a:r>
              <a:rPr lang="en-US" dirty="0"/>
              <a:t>TADS</a:t>
            </a:r>
            <a:r>
              <a:rPr lang="el-GR" dirty="0"/>
              <a:t> (εφηβική κατάθλιψη)</a:t>
            </a:r>
            <a:r>
              <a:rPr lang="en-US" dirty="0"/>
              <a:t> </a:t>
            </a:r>
            <a:r>
              <a:rPr lang="el-GR" dirty="0"/>
              <a:t>μελέτες</a:t>
            </a:r>
          </a:p>
          <a:p>
            <a:pPr>
              <a:lnSpc>
                <a:spcPct val="150000"/>
              </a:lnSpc>
            </a:pPr>
            <a:r>
              <a:rPr lang="el-GR" dirty="0"/>
              <a:t>Παραμένουν αρκετά κενά, ιδιαίτερα σχετικά με τις μακροπρόθεσμες επιπτώσεις</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0398" y="5013176"/>
            <a:ext cx="3286125"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989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60032" y="1581125"/>
            <a:ext cx="3410920" cy="3508375"/>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620688"/>
            <a:ext cx="3657600" cy="5429250"/>
          </a:xfrm>
          <a:prstGeom prst="rect">
            <a:avLst/>
          </a:prstGeom>
        </p:spPr>
      </p:pic>
    </p:spTree>
    <p:extLst>
      <p:ext uri="{BB962C8B-B14F-4D97-AF65-F5344CB8AC3E}">
        <p14:creationId xmlns:p14="http://schemas.microsoft.com/office/powerpoint/2010/main" val="4001743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FDD9C0-1481-4A4F-88A1-504077D68E4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1019449-E330-4F55-8D22-12A1D184E45F}"/>
              </a:ext>
            </a:extLst>
          </p:cNvPr>
          <p:cNvSpPr>
            <a:spLocks noGrp="1"/>
          </p:cNvSpPr>
          <p:nvPr>
            <p:ph idx="1"/>
          </p:nvPr>
        </p:nvSpPr>
        <p:spPr>
          <a:xfrm>
            <a:off x="457200" y="1412776"/>
            <a:ext cx="8229600" cy="5184576"/>
          </a:xfrm>
        </p:spPr>
        <p:txBody>
          <a:bodyPr>
            <a:normAutofit fontScale="85000" lnSpcReduction="20000"/>
          </a:bodyPr>
          <a:lstStyle/>
          <a:p>
            <a:pPr>
              <a:lnSpc>
                <a:spcPct val="160000"/>
              </a:lnSpc>
            </a:pPr>
            <a:r>
              <a:rPr lang="el-GR" dirty="0"/>
              <a:t>Οι </a:t>
            </a:r>
            <a:r>
              <a:rPr lang="el-GR" dirty="0" err="1"/>
              <a:t>ψυχότροπες</a:t>
            </a:r>
            <a:r>
              <a:rPr lang="el-GR" dirty="0"/>
              <a:t> ουσίες χορηγούνται με στόχο τη βελτίωση της </a:t>
            </a:r>
            <a:r>
              <a:rPr lang="el-GR" b="1" dirty="0"/>
              <a:t>συναισθηματικής και </a:t>
            </a:r>
            <a:r>
              <a:rPr lang="el-GR" b="1" dirty="0" err="1"/>
              <a:t>συμπεριφορικής</a:t>
            </a:r>
            <a:r>
              <a:rPr lang="el-GR" b="1" dirty="0"/>
              <a:t> υγείας </a:t>
            </a:r>
            <a:r>
              <a:rPr lang="el-GR" dirty="0"/>
              <a:t>ενός παιδιού ή εφήβου με </a:t>
            </a:r>
            <a:r>
              <a:rPr lang="el-GR" b="1" dirty="0" err="1"/>
              <a:t>διεγνωσμένη</a:t>
            </a:r>
            <a:r>
              <a:rPr lang="el-GR" b="1" dirty="0"/>
              <a:t> ψυχική νόσο</a:t>
            </a:r>
          </a:p>
          <a:p>
            <a:pPr>
              <a:lnSpc>
                <a:spcPct val="160000"/>
              </a:lnSpc>
            </a:pPr>
            <a:r>
              <a:rPr lang="el-GR" dirty="0"/>
              <a:t>Κατάλληλα </a:t>
            </a:r>
            <a:r>
              <a:rPr lang="el-GR" b="1" dirty="0"/>
              <a:t>εκπαιδευμένος</a:t>
            </a:r>
            <a:r>
              <a:rPr lang="el-GR" dirty="0"/>
              <a:t> και βιβλιογραφικά ενημερωμένος επαγγελματίας</a:t>
            </a:r>
          </a:p>
          <a:p>
            <a:pPr>
              <a:lnSpc>
                <a:spcPct val="160000"/>
              </a:lnSpc>
            </a:pPr>
            <a:r>
              <a:rPr lang="el-GR" dirty="0"/>
              <a:t>Συνεκτικό και εξατομικευμένο </a:t>
            </a:r>
            <a:r>
              <a:rPr lang="el-GR" b="1" dirty="0" err="1"/>
              <a:t>βιοψυχοκοινωνικό</a:t>
            </a:r>
            <a:r>
              <a:rPr lang="el-GR" b="1" dirty="0"/>
              <a:t> </a:t>
            </a:r>
            <a:r>
              <a:rPr lang="el-GR" dirty="0"/>
              <a:t>θεραπευτικό σχέδιο</a:t>
            </a:r>
          </a:p>
          <a:p>
            <a:pPr>
              <a:lnSpc>
                <a:spcPct val="160000"/>
              </a:lnSpc>
            </a:pPr>
            <a:r>
              <a:rPr lang="el-GR" dirty="0"/>
              <a:t>Χρειάζονται περισσότερα </a:t>
            </a:r>
            <a:r>
              <a:rPr lang="el-GR" b="1" dirty="0"/>
              <a:t>ερευνητικά δεδομένα</a:t>
            </a:r>
          </a:p>
          <a:p>
            <a:pPr>
              <a:lnSpc>
                <a:spcPct val="160000"/>
              </a:lnSpc>
            </a:pPr>
            <a:r>
              <a:rPr lang="el-GR" dirty="0"/>
              <a:t>Απαραίτητη η σταθερή εφαρμογή των </a:t>
            </a:r>
            <a:r>
              <a:rPr lang="el-GR" b="1" dirty="0"/>
              <a:t>βασικών αρχών </a:t>
            </a:r>
            <a:r>
              <a:rPr lang="el-GR" dirty="0"/>
              <a:t>της βιοηθικής σε κάθε εξατομικευμένη περίπτωση</a:t>
            </a:r>
          </a:p>
          <a:p>
            <a:endParaRPr lang="el-GR" dirty="0"/>
          </a:p>
        </p:txBody>
      </p:sp>
    </p:spTree>
    <p:extLst>
      <p:ext uri="{BB962C8B-B14F-4D97-AF65-F5344CB8AC3E}">
        <p14:creationId xmlns:p14="http://schemas.microsoft.com/office/powerpoint/2010/main" val="4109199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283" y="836712"/>
            <a:ext cx="7024744" cy="601136"/>
          </a:xfrm>
        </p:spPr>
        <p:txBody>
          <a:bodyPr>
            <a:normAutofit/>
          </a:bodyPr>
          <a:lstStyle/>
          <a:p>
            <a:r>
              <a:rPr lang="el-GR" sz="3200" b="1" dirty="0"/>
              <a:t>Κλινικά περιστατικά</a:t>
            </a:r>
          </a:p>
        </p:txBody>
      </p:sp>
      <p:sp>
        <p:nvSpPr>
          <p:cNvPr id="3" name="Content Placeholder 2"/>
          <p:cNvSpPr>
            <a:spLocks noGrp="1"/>
          </p:cNvSpPr>
          <p:nvPr>
            <p:ph idx="1"/>
          </p:nvPr>
        </p:nvSpPr>
        <p:spPr>
          <a:xfrm>
            <a:off x="1043492" y="1988840"/>
            <a:ext cx="6777317" cy="4248472"/>
          </a:xfrm>
        </p:spPr>
        <p:txBody>
          <a:bodyPr/>
          <a:lstStyle/>
          <a:p>
            <a:pPr marL="68580" indent="0">
              <a:buNone/>
            </a:pPr>
            <a:endParaRPr lang="el-GR" dirty="0"/>
          </a:p>
        </p:txBody>
      </p:sp>
      <p:sp>
        <p:nvSpPr>
          <p:cNvPr id="4" name="Horizontal Scroll 3"/>
          <p:cNvSpPr/>
          <p:nvPr/>
        </p:nvSpPr>
        <p:spPr>
          <a:xfrm>
            <a:off x="755576" y="1340768"/>
            <a:ext cx="7560840" cy="5040560"/>
          </a:xfrm>
          <a:prstGeom prst="horizontalScroll">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l-GR" sz="1400" b="1" dirty="0">
                <a:solidFill>
                  <a:schemeClr val="tx1"/>
                </a:solidFill>
              </a:rPr>
              <a:t>Η Ρίτα πρόσφατα βγήκε από μια κακοποιητική σχέση και ζει με τους σταθερούς αλλά συναισθηματικά αμέτοχους και μη υποστηρικτικούς γονείς της. Προσέρχεται στα ιατρεία με την 7χρονη κόρη της Άννα, αναφέροντας ότι η Άννα είναι επιθετική και «τρελή σαν τον πρώην σύζυγο». Η Ρίτα παραδέχεται ότι στην εγκυμοσύνη κάπνιζε, ήταν σε κατάθλιψη και συχνά δεν τρεφόταν σωστά. Η Άννα δεν είχε υποστεί κακοποίηση αλλά συχνά ήταν μάρτυρας ενδο-οικογενειακής βίας</a:t>
            </a:r>
            <a:r>
              <a:rPr lang="en-US" sz="1400" b="1" dirty="0">
                <a:solidFill>
                  <a:schemeClr val="tx1"/>
                </a:solidFill>
              </a:rPr>
              <a:t>.</a:t>
            </a:r>
            <a:r>
              <a:rPr lang="el-GR" sz="1400" b="1" dirty="0">
                <a:solidFill>
                  <a:schemeClr val="tx1"/>
                </a:solidFill>
              </a:rPr>
              <a:t> </a:t>
            </a:r>
            <a:r>
              <a:rPr lang="en-US" sz="1400" b="1" dirty="0">
                <a:solidFill>
                  <a:schemeClr val="tx1"/>
                </a:solidFill>
              </a:rPr>
              <a:t> </a:t>
            </a:r>
            <a:r>
              <a:rPr lang="el-GR" sz="1400" b="1" dirty="0">
                <a:solidFill>
                  <a:schemeClr val="tx1"/>
                </a:solidFill>
              </a:rPr>
              <a:t>Κατά  την παρούσα φάση, βιώνει σχολική αποτυχία</a:t>
            </a:r>
            <a:r>
              <a:rPr lang="en-US" sz="1400" b="1" dirty="0">
                <a:solidFill>
                  <a:schemeClr val="tx1"/>
                </a:solidFill>
              </a:rPr>
              <a:t>.</a:t>
            </a:r>
            <a:endParaRPr lang="el-GR" sz="1400" b="1" dirty="0">
              <a:solidFill>
                <a:schemeClr val="tx1"/>
              </a:solidFill>
            </a:endParaRPr>
          </a:p>
        </p:txBody>
      </p:sp>
    </p:spTree>
    <p:extLst>
      <p:ext uri="{BB962C8B-B14F-4D97-AF65-F5344CB8AC3E}">
        <p14:creationId xmlns:p14="http://schemas.microsoft.com/office/powerpoint/2010/main" val="2863031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283" y="836712"/>
            <a:ext cx="7024744" cy="601136"/>
          </a:xfrm>
        </p:spPr>
        <p:txBody>
          <a:bodyPr>
            <a:normAutofit/>
          </a:bodyPr>
          <a:lstStyle/>
          <a:p>
            <a:r>
              <a:rPr lang="el-GR" sz="3200" b="1" dirty="0"/>
              <a:t>Κλινικά περιστατικά</a:t>
            </a:r>
          </a:p>
        </p:txBody>
      </p:sp>
      <p:sp>
        <p:nvSpPr>
          <p:cNvPr id="3" name="Content Placeholder 2"/>
          <p:cNvSpPr>
            <a:spLocks noGrp="1"/>
          </p:cNvSpPr>
          <p:nvPr>
            <p:ph idx="1"/>
          </p:nvPr>
        </p:nvSpPr>
        <p:spPr>
          <a:xfrm>
            <a:off x="1043492" y="1988840"/>
            <a:ext cx="6777317" cy="4248472"/>
          </a:xfrm>
        </p:spPr>
        <p:txBody>
          <a:bodyPr/>
          <a:lstStyle/>
          <a:p>
            <a:pPr marL="68580" indent="0">
              <a:buNone/>
            </a:pPr>
            <a:endParaRPr lang="el-GR" dirty="0"/>
          </a:p>
        </p:txBody>
      </p:sp>
      <p:sp>
        <p:nvSpPr>
          <p:cNvPr id="4" name="Horizontal Scroll 3"/>
          <p:cNvSpPr/>
          <p:nvPr/>
        </p:nvSpPr>
        <p:spPr>
          <a:xfrm>
            <a:off x="561612" y="1052736"/>
            <a:ext cx="7992888" cy="5688632"/>
          </a:xfrm>
          <a:prstGeom prst="horizontalScroll">
            <a:avLst/>
          </a:prstGeom>
          <a:solidFill>
            <a:srgbClr val="E9941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l-GR" sz="1400" b="1" dirty="0">
                <a:solidFill>
                  <a:schemeClr val="tx1"/>
                </a:solidFill>
              </a:rPr>
              <a:t>Ο </a:t>
            </a:r>
            <a:r>
              <a:rPr lang="en-US" sz="1400" b="1" dirty="0">
                <a:solidFill>
                  <a:schemeClr val="tx1"/>
                </a:solidFill>
              </a:rPr>
              <a:t>Brendan </a:t>
            </a:r>
            <a:r>
              <a:rPr lang="el-GR" sz="1400" b="1" dirty="0">
                <a:solidFill>
                  <a:schemeClr val="tx1"/>
                </a:solidFill>
              </a:rPr>
              <a:t>είναι ένα 13χρονο αγόρι που αντιμετωπίζει προβλήματα στο σχολείο από το νηπιαγωγείο. Οι δάσκαλοι έχουν επανειλημμένα πει στους γονείς του ότι είναι έξυπνος αλλά πιθανώς έχει ΔΕΠΥ. Οι γονείς του διαφωνούσαν και έχουν αλλάξει αρκετές φορές σχολείο. Παρακολουθεί μια τάξη για παιδιά με «σοβαρή συναισθηματική διαταραχή» που δεν ανταποκρίνεται στις ακαδημαϊκές του ανάγκες. Ο </a:t>
            </a:r>
            <a:r>
              <a:rPr lang="en-US" sz="1400" b="1" dirty="0">
                <a:solidFill>
                  <a:schemeClr val="tx1"/>
                </a:solidFill>
              </a:rPr>
              <a:t>Brendan</a:t>
            </a:r>
            <a:r>
              <a:rPr lang="el-GR" sz="1400" b="1" dirty="0">
                <a:solidFill>
                  <a:schemeClr val="tx1"/>
                </a:solidFill>
              </a:rPr>
              <a:t> προσέρχεται τώρα για ψυχιατρική αξιολόγηση λόγω καταθλιπτικής διάθεσης και αυτοκτονικού ιδεασμού.΄Έψαξε πληροφορίες για τη ΔΕΠΥ και είναι πεπεισμένος ότι αν λάμβανε φάρμακο και θεραπεία θα παρακολουθούσε κανονική τάξη και θα είχε καλύτερη ζωή. Είναι θυμωμένος και αποξενωμένος από τους γονείς του, οι οποίοι επιμένουν ότι απλώς είναι «κακός»</a:t>
            </a:r>
            <a:r>
              <a:rPr lang="en-US" sz="1400" b="1" dirty="0">
                <a:solidFill>
                  <a:schemeClr val="tx1"/>
                </a:solidFill>
              </a:rPr>
              <a:t>. </a:t>
            </a:r>
            <a:endParaRPr lang="el-GR" sz="1400" b="1" dirty="0">
              <a:solidFill>
                <a:schemeClr val="tx1"/>
              </a:solidFill>
            </a:endParaRPr>
          </a:p>
        </p:txBody>
      </p:sp>
    </p:spTree>
    <p:extLst>
      <p:ext uri="{BB962C8B-B14F-4D97-AF65-F5344CB8AC3E}">
        <p14:creationId xmlns:p14="http://schemas.microsoft.com/office/powerpoint/2010/main" val="1496598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20688"/>
            <a:ext cx="7328796" cy="601136"/>
          </a:xfrm>
        </p:spPr>
        <p:txBody>
          <a:bodyPr>
            <a:normAutofit/>
          </a:bodyPr>
          <a:lstStyle/>
          <a:p>
            <a:r>
              <a:rPr lang="el-GR" sz="3200" b="1" dirty="0"/>
              <a:t>Κλινικά περιστατικά</a:t>
            </a:r>
            <a:endParaRPr lang="el-GR" sz="3200" dirty="0"/>
          </a:p>
        </p:txBody>
      </p:sp>
      <p:sp>
        <p:nvSpPr>
          <p:cNvPr id="3" name="Content Placeholder 2"/>
          <p:cNvSpPr>
            <a:spLocks noGrp="1"/>
          </p:cNvSpPr>
          <p:nvPr>
            <p:ph idx="1"/>
          </p:nvPr>
        </p:nvSpPr>
        <p:spPr>
          <a:xfrm>
            <a:off x="1043492" y="2204864"/>
            <a:ext cx="6777317" cy="3627765"/>
          </a:xfrm>
        </p:spPr>
        <p:txBody>
          <a:bodyPr/>
          <a:lstStyle/>
          <a:p>
            <a:endParaRPr lang="el-GR" dirty="0"/>
          </a:p>
        </p:txBody>
      </p:sp>
      <p:sp>
        <p:nvSpPr>
          <p:cNvPr id="4" name="Horizontal Scroll 3"/>
          <p:cNvSpPr/>
          <p:nvPr/>
        </p:nvSpPr>
        <p:spPr>
          <a:xfrm>
            <a:off x="539552" y="836712"/>
            <a:ext cx="8064896" cy="6021288"/>
          </a:xfrm>
          <a:prstGeom prst="horizontalScroll">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1400" b="1" dirty="0">
                <a:solidFill>
                  <a:schemeClr val="tx1"/>
                </a:solidFill>
              </a:rPr>
              <a:t>H Danielle </a:t>
            </a:r>
            <a:r>
              <a:rPr lang="el-GR" sz="1400" b="1" dirty="0">
                <a:solidFill>
                  <a:schemeClr val="tx1"/>
                </a:solidFill>
              </a:rPr>
              <a:t>είναι 12 ετών και μετακόμισε πρόσφατα. Λαμβάνει 5 φάρμακα για διπολική διαταραχή. Η οικογένεια αναφέρει ότι όλα αυτά είναι απολύτως απαραίτητα και ότι η συμπεριφορά της πριν την αγωγή ήταν αποδιοργανωμένη και επιθετική. Έχουν οικονομικά προβλήματα και είναι δύσκολο να την πηγαίνουν</a:t>
            </a:r>
            <a:r>
              <a:rPr lang="en-US" sz="1400" b="1" dirty="0">
                <a:solidFill>
                  <a:schemeClr val="tx1"/>
                </a:solidFill>
              </a:rPr>
              <a:t> </a:t>
            </a:r>
            <a:r>
              <a:rPr lang="el-GR" sz="1400" b="1" dirty="0">
                <a:solidFill>
                  <a:schemeClr val="tx1"/>
                </a:solidFill>
              </a:rPr>
              <a:t>σε εβδομαδιαίες συνεδρίες. Η </a:t>
            </a:r>
            <a:r>
              <a:rPr lang="en-US" sz="1400" b="1" dirty="0">
                <a:solidFill>
                  <a:schemeClr val="tx1"/>
                </a:solidFill>
              </a:rPr>
              <a:t>Danielle </a:t>
            </a:r>
            <a:r>
              <a:rPr lang="el-GR" sz="1400" b="1" dirty="0">
                <a:solidFill>
                  <a:schemeClr val="tx1"/>
                </a:solidFill>
              </a:rPr>
              <a:t>έλαβε αρχικά θεραπεία για ΔΕΠΥ αλλά δεν ανταποκρίθηκε. Διαφορετικά φαρμάκα προστέθηκαν από τον παιδίατρο ο οποίος δε συζήτησε εναλλακτικές θεραπείες ή πιθανούς κινδύνους που σχετίζονται με κάθε φάρμακο. Δεν έκανε ΗΚΓ ή εργαστηριακό έλεγχο, είναι παχύσαρκη και κοινωνικά απομονωμένη και έχει χαμηλή σχολική επίδοση. Η οικογένειά της φοβάται ότι ο παιδοψυχίατρος θα προσπαθήσει να αλλάξει την αγωγή της. Εκτός από τη παχυσαρκία δεν αναγνωρίζουν κάποια άλλη παρενέργεια και δεν τους απασχολεί η κακή σχολική επίδοση. Είναι στοργικοί προς την </a:t>
            </a:r>
            <a:r>
              <a:rPr lang="en-US" sz="1400" b="1" dirty="0">
                <a:solidFill>
                  <a:schemeClr val="tx1"/>
                </a:solidFill>
              </a:rPr>
              <a:t>Danielle</a:t>
            </a:r>
            <a:r>
              <a:rPr lang="el-GR" sz="1400" b="1" dirty="0">
                <a:solidFill>
                  <a:schemeClr val="tx1"/>
                </a:solidFill>
              </a:rPr>
              <a:t>, αν και η αντίληψή τους για το τι είναι αναπτυξιακά κατάλληλο διαφέρει από του παιδοψυχιάτρου.</a:t>
            </a:r>
            <a:r>
              <a:rPr lang="en-US" sz="1400" b="1" dirty="0">
                <a:solidFill>
                  <a:schemeClr val="tx1"/>
                </a:solidFill>
              </a:rPr>
              <a:t> </a:t>
            </a:r>
            <a:endParaRPr lang="el-GR" sz="1400" b="1" dirty="0">
              <a:solidFill>
                <a:schemeClr val="tx1"/>
              </a:solidFill>
            </a:endParaRPr>
          </a:p>
        </p:txBody>
      </p:sp>
    </p:spTree>
    <p:extLst>
      <p:ext uri="{BB962C8B-B14F-4D97-AF65-F5344CB8AC3E}">
        <p14:creationId xmlns:p14="http://schemas.microsoft.com/office/powerpoint/2010/main" val="3931730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61962141"/>
              </p:ext>
            </p:extLst>
          </p:nvPr>
        </p:nvGraphicFramePr>
        <p:xfrm>
          <a:off x="1042988" y="836712"/>
          <a:ext cx="7129412" cy="5688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66743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809891792"/>
              </p:ext>
            </p:extLst>
          </p:nvPr>
        </p:nvGraphicFramePr>
        <p:xfrm>
          <a:off x="1115616" y="908720"/>
          <a:ext cx="6984776"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0747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961176"/>
          </a:xfrm>
        </p:spPr>
        <p:txBody>
          <a:bodyPr>
            <a:normAutofit/>
          </a:bodyPr>
          <a:lstStyle/>
          <a:p>
            <a:r>
              <a:rPr lang="el-GR" sz="3200" b="1" dirty="0"/>
              <a:t>Βασικές αρχές βιοηθικής</a:t>
            </a:r>
          </a:p>
        </p:txBody>
      </p:sp>
      <p:sp>
        <p:nvSpPr>
          <p:cNvPr id="3" name="Content Placeholder 2"/>
          <p:cNvSpPr>
            <a:spLocks noGrp="1"/>
          </p:cNvSpPr>
          <p:nvPr>
            <p:ph idx="1"/>
          </p:nvPr>
        </p:nvSpPr>
        <p:spPr>
          <a:xfrm>
            <a:off x="457200" y="2276872"/>
            <a:ext cx="8229600" cy="4047728"/>
          </a:xfrm>
        </p:spPr>
        <p:txBody>
          <a:bodyPr/>
          <a:lstStyle/>
          <a:p>
            <a:pPr>
              <a:lnSpc>
                <a:spcPct val="150000"/>
              </a:lnSpc>
            </a:pPr>
            <a:r>
              <a:rPr lang="el-GR" dirty="0"/>
              <a:t>Μη βλάβη (</a:t>
            </a:r>
            <a:r>
              <a:rPr lang="en-US" dirty="0"/>
              <a:t>non</a:t>
            </a:r>
            <a:r>
              <a:rPr lang="el-GR" dirty="0"/>
              <a:t>-</a:t>
            </a:r>
            <a:r>
              <a:rPr lang="en-US" dirty="0"/>
              <a:t>maleficence)</a:t>
            </a:r>
          </a:p>
          <a:p>
            <a:pPr>
              <a:lnSpc>
                <a:spcPct val="150000"/>
              </a:lnSpc>
            </a:pPr>
            <a:r>
              <a:rPr lang="el-GR" dirty="0"/>
              <a:t>Δικαιοσύνη (</a:t>
            </a:r>
            <a:r>
              <a:rPr lang="en-US" dirty="0"/>
              <a:t>justice)</a:t>
            </a:r>
          </a:p>
          <a:p>
            <a:pPr>
              <a:lnSpc>
                <a:spcPct val="150000"/>
              </a:lnSpc>
            </a:pPr>
            <a:r>
              <a:rPr lang="el-GR" dirty="0"/>
              <a:t>Ωφέλεια (</a:t>
            </a:r>
            <a:r>
              <a:rPr lang="en-US" dirty="0"/>
              <a:t>beneficence)</a:t>
            </a:r>
          </a:p>
          <a:p>
            <a:pPr>
              <a:lnSpc>
                <a:spcPct val="150000"/>
              </a:lnSpc>
            </a:pPr>
            <a:r>
              <a:rPr lang="el-GR" dirty="0"/>
              <a:t>Αυτονομία (</a:t>
            </a:r>
            <a:r>
              <a:rPr lang="en-US" dirty="0"/>
              <a:t>autonomy)</a:t>
            </a:r>
            <a:endParaRPr lang="el-GR" dirty="0"/>
          </a:p>
          <a:p>
            <a:endParaRPr lang="el-GR" dirty="0"/>
          </a:p>
        </p:txBody>
      </p:sp>
    </p:spTree>
    <p:extLst>
      <p:ext uri="{BB962C8B-B14F-4D97-AF65-F5344CB8AC3E}">
        <p14:creationId xmlns:p14="http://schemas.microsoft.com/office/powerpoint/2010/main" val="2023305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Πάπυρος: Οριζόντιος 1">
            <a:extLst>
              <a:ext uri="{FF2B5EF4-FFF2-40B4-BE49-F238E27FC236}">
                <a16:creationId xmlns:a16="http://schemas.microsoft.com/office/drawing/2014/main" id="{2CF8AAF3-2C0B-449A-95C9-6FA9C9B5CEE3}"/>
              </a:ext>
            </a:extLst>
          </p:cNvPr>
          <p:cNvSpPr/>
          <p:nvPr/>
        </p:nvSpPr>
        <p:spPr>
          <a:xfrm>
            <a:off x="899592" y="1484784"/>
            <a:ext cx="7272808" cy="4608512"/>
          </a:xfrm>
          <a:prstGeom prst="horizontalScroll">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l-GR" sz="2800" dirty="0"/>
              <a:t>Αποτελεί χρέος του ιατρού να προστατέψει τη ζωή, την υγεία, την </a:t>
            </a:r>
            <a:r>
              <a:rPr lang="el-GR" sz="2800" dirty="0" err="1"/>
              <a:t>ιδιωτικότητα</a:t>
            </a:r>
            <a:r>
              <a:rPr lang="el-GR" sz="2800" dirty="0"/>
              <a:t> και την αξιοπρέπεια του ασθενούς του</a:t>
            </a:r>
          </a:p>
        </p:txBody>
      </p:sp>
    </p:spTree>
    <p:extLst>
      <p:ext uri="{BB962C8B-B14F-4D97-AF65-F5344CB8AC3E}">
        <p14:creationId xmlns:p14="http://schemas.microsoft.com/office/powerpoint/2010/main" val="1730761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0895" y="2060848"/>
            <a:ext cx="6211763"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1896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EDF22C-3B9B-469A-8652-2A87BF223EF2}"/>
              </a:ext>
            </a:extLst>
          </p:cNvPr>
          <p:cNvSpPr>
            <a:spLocks noGrp="1"/>
          </p:cNvSpPr>
          <p:nvPr>
            <p:ph type="title"/>
          </p:nvPr>
        </p:nvSpPr>
        <p:spPr/>
        <p:txBody>
          <a:bodyPr/>
          <a:lstStyle/>
          <a:p>
            <a:r>
              <a:rPr lang="el-GR" dirty="0"/>
              <a:t>Βιβλιογραφία</a:t>
            </a:r>
          </a:p>
        </p:txBody>
      </p:sp>
      <p:sp>
        <p:nvSpPr>
          <p:cNvPr id="3" name="Θέση περιεχομένου 2">
            <a:extLst>
              <a:ext uri="{FF2B5EF4-FFF2-40B4-BE49-F238E27FC236}">
                <a16:creationId xmlns:a16="http://schemas.microsoft.com/office/drawing/2014/main" id="{C26C412F-4802-459B-AB32-E5F5508DC91B}"/>
              </a:ext>
            </a:extLst>
          </p:cNvPr>
          <p:cNvSpPr>
            <a:spLocks noGrp="1"/>
          </p:cNvSpPr>
          <p:nvPr>
            <p:ph idx="1"/>
          </p:nvPr>
        </p:nvSpPr>
        <p:spPr>
          <a:xfrm>
            <a:off x="457200" y="1935480"/>
            <a:ext cx="8229600" cy="4922520"/>
          </a:xfrm>
        </p:spPr>
        <p:txBody>
          <a:bodyPr>
            <a:normAutofit fontScale="70000" lnSpcReduction="20000"/>
          </a:bodyPr>
          <a:lstStyle/>
          <a:p>
            <a:pPr>
              <a:lnSpc>
                <a:spcPct val="170000"/>
              </a:lnSpc>
            </a:pPr>
            <a:r>
              <a:rPr lang="en-US" dirty="0">
                <a:latin typeface="Calibri" panose="020F0502020204030204" pitchFamily="34" charset="0"/>
                <a:cs typeface="Calibri" panose="020F0502020204030204" pitchFamily="34" charset="0"/>
              </a:rPr>
              <a:t>Burke M. Applying Bioethics to Pediatric Psychopharmacology A Guide for Clinicians with Case Studies and Handouts. 1.1.2012 </a:t>
            </a:r>
            <a:r>
              <a:rPr lang="en-US" i="1" dirty="0">
                <a:latin typeface="Calibri" panose="020F0502020204030204" pitchFamily="34" charset="0"/>
                <a:cs typeface="Calibri" panose="020F0502020204030204" pitchFamily="34" charset="0"/>
              </a:rPr>
              <a:t>AACAP</a:t>
            </a:r>
          </a:p>
          <a:p>
            <a:pPr>
              <a:lnSpc>
                <a:spcPct val="170000"/>
              </a:lnSpc>
            </a:pPr>
            <a:r>
              <a:rPr lang="en-US" dirty="0">
                <a:latin typeface="Calibri" panose="020F0502020204030204" pitchFamily="34" charset="0"/>
                <a:cs typeface="Calibri" panose="020F0502020204030204" pitchFamily="34" charset="0"/>
              </a:rPr>
              <a:t>AACAP. A Guide for Community Child Serving Agencies on Psychotropic Medications for Children and Adolescents  </a:t>
            </a:r>
          </a:p>
          <a:p>
            <a:pPr>
              <a:lnSpc>
                <a:spcPct val="170000"/>
              </a:lnSpc>
            </a:pPr>
            <a:r>
              <a:rPr lang="en-US" dirty="0">
                <a:latin typeface="Calibri" panose="020F0502020204030204" pitchFamily="34" charset="0"/>
                <a:cs typeface="Calibri" panose="020F0502020204030204" pitchFamily="34" charset="0"/>
              </a:rPr>
              <a:t>Sandra Lopez-Leon1 &amp; Manuel I. Lopez-Gomez &amp; Barbara Warner &amp; Leon Ruiter-Lopez/ Psychotropic medication in children and adolescents in the United States in the year 2004 vs 2014. </a:t>
            </a:r>
            <a:r>
              <a:rPr lang="en-US" i="1" dirty="0">
                <a:latin typeface="Calibri" panose="020F0502020204030204" pitchFamily="34" charset="0"/>
                <a:cs typeface="Calibri" panose="020F0502020204030204" pitchFamily="34" charset="0"/>
              </a:rPr>
              <a:t>Journal of Pharmaceutical Sciences (2018) 26:5–10 https://doi.org/10.1007/s40199-018-0204-6</a:t>
            </a:r>
          </a:p>
          <a:p>
            <a:pPr>
              <a:lnSpc>
                <a:spcPct val="170000"/>
              </a:lnSpc>
            </a:pPr>
            <a:r>
              <a:rPr lang="en-US" i="1" dirty="0">
                <a:latin typeface="Calibri" panose="020F0502020204030204" pitchFamily="34" charset="0"/>
                <a:cs typeface="Calibri" panose="020F0502020204030204" pitchFamily="34" charset="0"/>
              </a:rPr>
              <a:t> </a:t>
            </a:r>
            <a:r>
              <a:rPr lang="en-US" b="0" i="0" dirty="0">
                <a:solidFill>
                  <a:srgbClr val="333333"/>
                </a:solidFill>
                <a:effectLst/>
                <a:latin typeface="Calibri" panose="020F0502020204030204" pitchFamily="34" charset="0"/>
                <a:cs typeface="Calibri" panose="020F0502020204030204" pitchFamily="34" charset="0"/>
              </a:rPr>
              <a:t>Tan, J.O., </a:t>
            </a:r>
            <a:r>
              <a:rPr lang="en-US" b="0" i="0" dirty="0" err="1">
                <a:solidFill>
                  <a:srgbClr val="333333"/>
                </a:solidFill>
                <a:effectLst/>
                <a:latin typeface="Calibri" panose="020F0502020204030204" pitchFamily="34" charset="0"/>
                <a:cs typeface="Calibri" panose="020F0502020204030204" pitchFamily="34" charset="0"/>
              </a:rPr>
              <a:t>Koelch</a:t>
            </a:r>
            <a:r>
              <a:rPr lang="en-US" b="0" i="0" dirty="0">
                <a:solidFill>
                  <a:srgbClr val="333333"/>
                </a:solidFill>
                <a:effectLst/>
                <a:latin typeface="Calibri" panose="020F0502020204030204" pitchFamily="34" charset="0"/>
                <a:cs typeface="Calibri" panose="020F0502020204030204" pitchFamily="34" charset="0"/>
              </a:rPr>
              <a:t>, M. The ethics of psychopharmacological research in legal minors. </a:t>
            </a:r>
            <a:r>
              <a:rPr lang="en-US" b="0" i="1" dirty="0">
                <a:solidFill>
                  <a:srgbClr val="333333"/>
                </a:solidFill>
                <a:effectLst/>
                <a:latin typeface="Calibri" panose="020F0502020204030204" pitchFamily="34" charset="0"/>
                <a:cs typeface="Calibri" panose="020F0502020204030204" pitchFamily="34" charset="0"/>
              </a:rPr>
              <a:t>Child </a:t>
            </a:r>
            <a:r>
              <a:rPr lang="en-US" b="0" i="1" dirty="0" err="1">
                <a:solidFill>
                  <a:srgbClr val="333333"/>
                </a:solidFill>
                <a:effectLst/>
                <a:latin typeface="Calibri" panose="020F0502020204030204" pitchFamily="34" charset="0"/>
                <a:cs typeface="Calibri" panose="020F0502020204030204" pitchFamily="34" charset="0"/>
              </a:rPr>
              <a:t>Adolesc</a:t>
            </a:r>
            <a:r>
              <a:rPr lang="en-US" b="0" i="1" dirty="0">
                <a:solidFill>
                  <a:srgbClr val="333333"/>
                </a:solidFill>
                <a:effectLst/>
                <a:latin typeface="Calibri" panose="020F0502020204030204" pitchFamily="34" charset="0"/>
                <a:cs typeface="Calibri" panose="020F0502020204030204" pitchFamily="34" charset="0"/>
              </a:rPr>
              <a:t> Psychiatry </a:t>
            </a:r>
            <a:r>
              <a:rPr lang="en-US" b="0" i="1" dirty="0" err="1">
                <a:solidFill>
                  <a:srgbClr val="333333"/>
                </a:solidFill>
                <a:effectLst/>
                <a:latin typeface="Calibri" panose="020F0502020204030204" pitchFamily="34" charset="0"/>
                <a:cs typeface="Calibri" panose="020F0502020204030204" pitchFamily="34" charset="0"/>
              </a:rPr>
              <a:t>Ment</a:t>
            </a:r>
            <a:r>
              <a:rPr lang="en-US" b="0" i="1" dirty="0">
                <a:solidFill>
                  <a:srgbClr val="333333"/>
                </a:solidFill>
                <a:effectLst/>
                <a:latin typeface="Calibri" panose="020F0502020204030204" pitchFamily="34" charset="0"/>
                <a:cs typeface="Calibri" panose="020F0502020204030204" pitchFamily="34" charset="0"/>
              </a:rPr>
              <a:t> Health</a:t>
            </a:r>
            <a:r>
              <a:rPr lang="en-US" b="0" i="0" dirty="0">
                <a:solidFill>
                  <a:srgbClr val="333333"/>
                </a:solidFill>
                <a:effectLst/>
                <a:latin typeface="Calibri" panose="020F0502020204030204" pitchFamily="34" charset="0"/>
                <a:cs typeface="Calibri" panose="020F0502020204030204" pitchFamily="34" charset="0"/>
              </a:rPr>
              <a:t> </a:t>
            </a:r>
            <a:r>
              <a:rPr lang="en-US" b="1" i="0" dirty="0">
                <a:solidFill>
                  <a:srgbClr val="333333"/>
                </a:solidFill>
                <a:effectLst/>
                <a:latin typeface="Calibri" panose="020F0502020204030204" pitchFamily="34" charset="0"/>
                <a:cs typeface="Calibri" panose="020F0502020204030204" pitchFamily="34" charset="0"/>
              </a:rPr>
              <a:t>2, </a:t>
            </a:r>
            <a:r>
              <a:rPr lang="en-US" b="0" i="0" dirty="0">
                <a:solidFill>
                  <a:srgbClr val="333333"/>
                </a:solidFill>
                <a:effectLst/>
                <a:latin typeface="Calibri" panose="020F0502020204030204" pitchFamily="34" charset="0"/>
                <a:cs typeface="Calibri" panose="020F0502020204030204" pitchFamily="34" charset="0"/>
              </a:rPr>
              <a:t>39 (2008). https://doi.org/10.1186/1753-2000-2-39</a:t>
            </a:r>
            <a:endParaRPr lang="el-GR"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7897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50000"/>
              </a:lnSpc>
            </a:pPr>
            <a:r>
              <a:rPr lang="el-GR" sz="3200" b="1" dirty="0"/>
              <a:t>Σημεία (άξονες) λήψης αποφάσεων</a:t>
            </a:r>
          </a:p>
        </p:txBody>
      </p:sp>
      <p:sp>
        <p:nvSpPr>
          <p:cNvPr id="3" name="Content Placeholder 2"/>
          <p:cNvSpPr>
            <a:spLocks noGrp="1"/>
          </p:cNvSpPr>
          <p:nvPr>
            <p:ph idx="1"/>
          </p:nvPr>
        </p:nvSpPr>
        <p:spPr>
          <a:xfrm>
            <a:off x="1043492" y="2492896"/>
            <a:ext cx="6777317" cy="3339733"/>
          </a:xfrm>
        </p:spPr>
        <p:txBody>
          <a:bodyPr>
            <a:normAutofit/>
          </a:bodyPr>
          <a:lstStyle/>
          <a:p>
            <a:pPr>
              <a:lnSpc>
                <a:spcPct val="150000"/>
              </a:lnSpc>
            </a:pPr>
            <a:r>
              <a:rPr lang="el-GR" dirty="0"/>
              <a:t>Ιατρικές ενδείξεις</a:t>
            </a:r>
          </a:p>
          <a:p>
            <a:pPr>
              <a:lnSpc>
                <a:spcPct val="150000"/>
              </a:lnSpc>
            </a:pPr>
            <a:r>
              <a:rPr lang="el-GR" dirty="0"/>
              <a:t>Προτίμηση του ασθενούς</a:t>
            </a:r>
          </a:p>
          <a:p>
            <a:pPr>
              <a:lnSpc>
                <a:spcPct val="150000"/>
              </a:lnSpc>
            </a:pPr>
            <a:r>
              <a:rPr lang="el-GR" dirty="0"/>
              <a:t>Ποιότητα ζωής</a:t>
            </a:r>
          </a:p>
          <a:p>
            <a:pPr>
              <a:lnSpc>
                <a:spcPct val="150000"/>
              </a:lnSpc>
            </a:pPr>
            <a:r>
              <a:rPr lang="el-GR" dirty="0"/>
              <a:t>Χαρακτηριστικά του πλαισίου</a:t>
            </a:r>
          </a:p>
          <a:p>
            <a:pPr>
              <a:lnSpc>
                <a:spcPct val="150000"/>
              </a:lnSpc>
            </a:pPr>
            <a:r>
              <a:rPr lang="el-GR" dirty="0"/>
              <a:t>Αμοιβαιότητα</a:t>
            </a:r>
          </a:p>
        </p:txBody>
      </p:sp>
    </p:spTree>
    <p:extLst>
      <p:ext uri="{BB962C8B-B14F-4D97-AF65-F5344CB8AC3E}">
        <p14:creationId xmlns:p14="http://schemas.microsoft.com/office/powerpoint/2010/main" val="1681908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027664"/>
            <a:ext cx="7848872" cy="1537240"/>
          </a:xfrm>
        </p:spPr>
        <p:txBody>
          <a:bodyPr>
            <a:noAutofit/>
          </a:bodyPr>
          <a:lstStyle/>
          <a:p>
            <a:pPr>
              <a:lnSpc>
                <a:spcPct val="150000"/>
              </a:lnSpc>
            </a:pPr>
            <a:r>
              <a:rPr lang="el-GR" sz="2800" b="1" dirty="0"/>
              <a:t>Γιατί η χορήγηση ψυχότροπων φαρμάκων σε παιδιά και εφήβους συνιστά ξεχωριστό ζήτημα βιοηθικής;</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92392442"/>
              </p:ext>
            </p:extLst>
          </p:nvPr>
        </p:nvGraphicFramePr>
        <p:xfrm>
          <a:off x="683568" y="2780928"/>
          <a:ext cx="7776864" cy="4077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7546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024744" cy="673144"/>
          </a:xfrm>
        </p:spPr>
        <p:txBody>
          <a:bodyPr>
            <a:normAutofit/>
          </a:bodyPr>
          <a:lstStyle/>
          <a:p>
            <a:pPr algn="ctr"/>
            <a:r>
              <a:rPr lang="el-GR" sz="3200" b="1" dirty="0"/>
              <a:t>Μείζον πεδίο αντιπαράθεσης</a:t>
            </a:r>
          </a:p>
        </p:txBody>
      </p:sp>
      <p:sp>
        <p:nvSpPr>
          <p:cNvPr id="3" name="Content Placeholder 2"/>
          <p:cNvSpPr>
            <a:spLocks noGrp="1"/>
          </p:cNvSpPr>
          <p:nvPr>
            <p:ph idx="1"/>
          </p:nvPr>
        </p:nvSpPr>
        <p:spPr>
          <a:xfrm>
            <a:off x="1043493" y="1988840"/>
            <a:ext cx="5544732" cy="3843789"/>
          </a:xfrm>
        </p:spPr>
        <p:txBody>
          <a:bodyPr>
            <a:normAutofit/>
          </a:bodyPr>
          <a:lstStyle/>
          <a:p>
            <a:pPr>
              <a:lnSpc>
                <a:spcPct val="150000"/>
              </a:lnSpc>
            </a:pPr>
            <a:r>
              <a:rPr lang="el-GR" sz="2200" dirty="0"/>
              <a:t>Κοινωνικοί, πολιτισμικοί, φιλοσοφικοί παράγοντες</a:t>
            </a:r>
          </a:p>
          <a:p>
            <a:pPr>
              <a:lnSpc>
                <a:spcPct val="150000"/>
              </a:lnSpc>
            </a:pPr>
            <a:r>
              <a:rPr lang="el-GR" sz="2200" dirty="0"/>
              <a:t>Σύγκρουση αρχών:</a:t>
            </a:r>
          </a:p>
        </p:txBody>
      </p:sp>
      <p:graphicFrame>
        <p:nvGraphicFramePr>
          <p:cNvPr id="4" name="Diagram 3"/>
          <p:cNvGraphicFramePr/>
          <p:nvPr>
            <p:extLst>
              <p:ext uri="{D42A27DB-BD31-4B8C-83A1-F6EECF244321}">
                <p14:modId xmlns:p14="http://schemas.microsoft.com/office/powerpoint/2010/main" val="2143392827"/>
              </p:ext>
            </p:extLst>
          </p:nvPr>
        </p:nvGraphicFramePr>
        <p:xfrm>
          <a:off x="827584" y="3645024"/>
          <a:ext cx="3312368" cy="2608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4107241594"/>
              </p:ext>
            </p:extLst>
          </p:nvPr>
        </p:nvGraphicFramePr>
        <p:xfrm>
          <a:off x="4860032" y="3573016"/>
          <a:ext cx="3384376" cy="27520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2050"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78236" y="1844824"/>
            <a:ext cx="22193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1118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721854-E4AE-49D9-B325-857E3323AEC4}"/>
              </a:ext>
            </a:extLst>
          </p:cNvPr>
          <p:cNvSpPr>
            <a:spLocks noGrp="1"/>
          </p:cNvSpPr>
          <p:nvPr>
            <p:ph type="title"/>
          </p:nvPr>
        </p:nvSpPr>
        <p:spPr>
          <a:xfrm>
            <a:off x="457200" y="704088"/>
            <a:ext cx="8229600" cy="996720"/>
          </a:xfrm>
        </p:spPr>
        <p:txBody>
          <a:bodyPr>
            <a:noAutofit/>
          </a:bodyPr>
          <a:lstStyle/>
          <a:p>
            <a:pPr algn="ctr"/>
            <a:r>
              <a:rPr lang="el-GR" sz="3600" dirty="0"/>
              <a:t>Ιατρική έρευνα σε παιδιατρικούς πληθυσμούς</a:t>
            </a:r>
          </a:p>
        </p:txBody>
      </p:sp>
      <p:sp>
        <p:nvSpPr>
          <p:cNvPr id="3" name="Θέση περιεχομένου 2">
            <a:extLst>
              <a:ext uri="{FF2B5EF4-FFF2-40B4-BE49-F238E27FC236}">
                <a16:creationId xmlns:a16="http://schemas.microsoft.com/office/drawing/2014/main" id="{CC008907-5A05-43AF-AD17-7F3F839147F4}"/>
              </a:ext>
            </a:extLst>
          </p:cNvPr>
          <p:cNvSpPr>
            <a:spLocks noGrp="1"/>
          </p:cNvSpPr>
          <p:nvPr>
            <p:ph idx="1"/>
          </p:nvPr>
        </p:nvSpPr>
        <p:spPr/>
        <p:txBody>
          <a:bodyPr>
            <a:normAutofit fontScale="62500" lnSpcReduction="20000"/>
          </a:bodyPr>
          <a:lstStyle/>
          <a:p>
            <a:pPr marL="0" indent="0">
              <a:buNone/>
            </a:pPr>
            <a:r>
              <a:rPr lang="el-GR" sz="3200" b="1" dirty="0"/>
              <a:t>Βασικές αρχές</a:t>
            </a:r>
          </a:p>
          <a:p>
            <a:pPr>
              <a:lnSpc>
                <a:spcPct val="170000"/>
              </a:lnSpc>
            </a:pPr>
            <a:r>
              <a:rPr lang="el-GR" dirty="0"/>
              <a:t>Ο ιατρός έχει καθήκον να προσφέρει την αποτελεσματικότερη και ασφαλέστερη θεραπεία</a:t>
            </a:r>
          </a:p>
          <a:p>
            <a:pPr>
              <a:lnSpc>
                <a:spcPct val="170000"/>
              </a:lnSpc>
            </a:pPr>
            <a:r>
              <a:rPr lang="el-GR" dirty="0"/>
              <a:t>Η επιστημονική έρευνα είναι απαραίτητη για να παρέχει τεκμηριωμένη γνώση</a:t>
            </a:r>
          </a:p>
          <a:p>
            <a:pPr>
              <a:lnSpc>
                <a:spcPct val="170000"/>
              </a:lnSpc>
            </a:pPr>
            <a:r>
              <a:rPr lang="el-GR" dirty="0"/>
              <a:t>Όταν είναι εφικτό η ιατρική έρευνα θα πρέπει να διεξάγεται χωρίς τη συμμετοχή ανθρώπων</a:t>
            </a:r>
          </a:p>
          <a:p>
            <a:pPr>
              <a:lnSpc>
                <a:spcPct val="170000"/>
              </a:lnSpc>
            </a:pPr>
            <a:r>
              <a:rPr lang="el-GR" dirty="0"/>
              <a:t>Αν είναι απαραίτητο να συμμετέχουν ασθενείς, επιτρέπεται να συμμετέχουν ευάλωτοι ασθενείς (ανήλικοι, ψυχικά ασθενείς, μειονότητες, φυλακισμένοι) μόνο αν δεν μπορεί να χρησιμοποιηθεί εναλλακτικός πληθυσμός και η έρευνα είναι απαραίτητη</a:t>
            </a:r>
          </a:p>
          <a:p>
            <a:pPr>
              <a:lnSpc>
                <a:spcPct val="170000"/>
              </a:lnSpc>
            </a:pPr>
            <a:r>
              <a:rPr lang="el-GR" dirty="0"/>
              <a:t>Στην περίπτωση των ευάλωτων ασθενών, η έρευνα θα διεξάγεται μόνο αν   δεν προκαλεί κάτι περισσότερο από ελάσσονα βλάβη ή δυσφορία και δυνητικά θα παράγει όφελος για το άτομο και τους </a:t>
            </a:r>
            <a:r>
              <a:rPr lang="el-GR" dirty="0" err="1"/>
              <a:t>συνασθενείς</a:t>
            </a:r>
            <a:r>
              <a:rPr lang="el-GR" dirty="0"/>
              <a:t> τους σημαντικότερο από τις υπάρχουσες θεραπείες</a:t>
            </a:r>
          </a:p>
          <a:p>
            <a:endParaRPr lang="el-GR" dirty="0"/>
          </a:p>
        </p:txBody>
      </p:sp>
    </p:spTree>
    <p:extLst>
      <p:ext uri="{BB962C8B-B14F-4D97-AF65-F5344CB8AC3E}">
        <p14:creationId xmlns:p14="http://schemas.microsoft.com/office/powerpoint/2010/main" val="141432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A8FBCE-0C31-4D9B-8B43-3A95C00618B7}"/>
              </a:ext>
            </a:extLst>
          </p:cNvPr>
          <p:cNvSpPr>
            <a:spLocks noGrp="1"/>
          </p:cNvSpPr>
          <p:nvPr>
            <p:ph type="title"/>
          </p:nvPr>
        </p:nvSpPr>
        <p:spPr/>
        <p:txBody>
          <a:bodyPr>
            <a:normAutofit/>
          </a:bodyPr>
          <a:lstStyle/>
          <a:p>
            <a:r>
              <a:rPr lang="el-GR" sz="3600" dirty="0"/>
              <a:t>Έρευνα σε παιδιατρικούς πληθυσμούς</a:t>
            </a:r>
          </a:p>
        </p:txBody>
      </p:sp>
      <p:sp>
        <p:nvSpPr>
          <p:cNvPr id="3" name="Θέση περιεχομένου 2">
            <a:extLst>
              <a:ext uri="{FF2B5EF4-FFF2-40B4-BE49-F238E27FC236}">
                <a16:creationId xmlns:a16="http://schemas.microsoft.com/office/drawing/2014/main" id="{40A1EBE0-F8F9-495A-B037-0B39E0D53774}"/>
              </a:ext>
            </a:extLst>
          </p:cNvPr>
          <p:cNvSpPr>
            <a:spLocks noGrp="1"/>
          </p:cNvSpPr>
          <p:nvPr>
            <p:ph idx="1"/>
          </p:nvPr>
        </p:nvSpPr>
        <p:spPr/>
        <p:txBody>
          <a:bodyPr/>
          <a:lstStyle/>
          <a:p>
            <a:r>
              <a:rPr lang="el-GR" dirty="0"/>
              <a:t>Αυστηροί κανονισμοί </a:t>
            </a:r>
          </a:p>
          <a:p>
            <a:pPr marL="0" indent="0">
              <a:buNone/>
            </a:pPr>
            <a:endParaRPr lang="el-GR" dirty="0"/>
          </a:p>
        </p:txBody>
      </p:sp>
      <p:graphicFrame>
        <p:nvGraphicFramePr>
          <p:cNvPr id="4" name="Διάγραμμα 3">
            <a:extLst>
              <a:ext uri="{FF2B5EF4-FFF2-40B4-BE49-F238E27FC236}">
                <a16:creationId xmlns:a16="http://schemas.microsoft.com/office/drawing/2014/main" id="{308016E3-459D-4FD1-9414-C9596DD2B1B6}"/>
              </a:ext>
            </a:extLst>
          </p:cNvPr>
          <p:cNvGraphicFramePr/>
          <p:nvPr>
            <p:extLst>
              <p:ext uri="{D42A27DB-BD31-4B8C-83A1-F6EECF244321}">
                <p14:modId xmlns:p14="http://schemas.microsoft.com/office/powerpoint/2010/main" val="4261395078"/>
              </p:ext>
            </p:extLst>
          </p:nvPr>
        </p:nvGraphicFramePr>
        <p:xfrm>
          <a:off x="1403648" y="263691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3962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836712"/>
            <a:ext cx="7488832" cy="648072"/>
          </a:xfrm>
        </p:spPr>
        <p:txBody>
          <a:bodyPr>
            <a:noAutofit/>
          </a:bodyPr>
          <a:lstStyle/>
          <a:p>
            <a:pPr>
              <a:lnSpc>
                <a:spcPct val="150000"/>
              </a:lnSpc>
            </a:pPr>
            <a:r>
              <a:rPr lang="el-GR" sz="3200" b="1" dirty="0"/>
              <a:t>Ιστορικά και επιδημιολογικά στοιχεία</a:t>
            </a:r>
          </a:p>
        </p:txBody>
      </p:sp>
      <p:sp>
        <p:nvSpPr>
          <p:cNvPr id="3" name="Content Placeholder 2"/>
          <p:cNvSpPr>
            <a:spLocks noGrp="1"/>
          </p:cNvSpPr>
          <p:nvPr>
            <p:ph idx="1"/>
          </p:nvPr>
        </p:nvSpPr>
        <p:spPr>
          <a:xfrm>
            <a:off x="755576" y="1700808"/>
            <a:ext cx="7560840" cy="4824536"/>
          </a:xfrm>
        </p:spPr>
        <p:txBody>
          <a:bodyPr>
            <a:normAutofit fontScale="62500" lnSpcReduction="20000"/>
          </a:bodyPr>
          <a:lstStyle/>
          <a:p>
            <a:pPr>
              <a:lnSpc>
                <a:spcPct val="160000"/>
              </a:lnSpc>
            </a:pPr>
            <a:r>
              <a:rPr lang="el-GR" dirty="0"/>
              <a:t>Το 1937 ο </a:t>
            </a:r>
            <a:r>
              <a:rPr lang="en-US" dirty="0"/>
              <a:t>Bradley </a:t>
            </a:r>
            <a:r>
              <a:rPr lang="el-GR" dirty="0"/>
              <a:t>πρώτος χορήγησε αμφεταμίνη σε παιδιά και παρατήρησε βελτίωση των συμπτωμάτων ΔΕΠΥ</a:t>
            </a:r>
          </a:p>
          <a:p>
            <a:pPr>
              <a:lnSpc>
                <a:spcPct val="160000"/>
              </a:lnSpc>
            </a:pPr>
            <a:r>
              <a:rPr lang="el-GR" dirty="0"/>
              <a:t>Από το 1980 έχει αυξηθεί δραματικά η χρήση ψυχότροπων ουσιών σε παιδιατρικούς πληθυσμούς</a:t>
            </a:r>
          </a:p>
          <a:p>
            <a:pPr>
              <a:lnSpc>
                <a:spcPct val="160000"/>
              </a:lnSpc>
            </a:pPr>
            <a:r>
              <a:rPr lang="el-GR" dirty="0"/>
              <a:t>Τα τελευταία χρόνια έχει αυξηθεί η χρήση άτυπων αντιψυχωτικών φαρμάκων σε μη ψυχωτικά παιδιά</a:t>
            </a:r>
          </a:p>
          <a:p>
            <a:pPr>
              <a:lnSpc>
                <a:spcPct val="160000"/>
              </a:lnSpc>
            </a:pPr>
            <a:r>
              <a:rPr lang="el-GR" dirty="0"/>
              <a:t>Τα παιδιά ανάδοχων οικογενειών εμφανίζουν αυξημένη πιθανότητα να λάβουν φαρμακευτική αγωγή και μάλιστα πολλαπλή</a:t>
            </a:r>
          </a:p>
          <a:p>
            <a:pPr>
              <a:lnSpc>
                <a:spcPct val="160000"/>
              </a:lnSpc>
            </a:pPr>
            <a:r>
              <a:rPr lang="el-GR" dirty="0"/>
              <a:t>Κοινωνικο-πολιτισμικές διαφορές π.χ.  στη Β. Αμερική 2-3 πιο συχνή χοηρήγηση φαρμάκων σε παιδιά σε σύγκριση με τη Δ. Ευρώπη. Περίπου το 80% της παγκόσμιας συνταγογράφησης ψυχοδιεγερτικών αφορούν τις ΗΠΑ.</a:t>
            </a:r>
          </a:p>
        </p:txBody>
      </p:sp>
    </p:spTree>
    <p:extLst>
      <p:ext uri="{BB962C8B-B14F-4D97-AF65-F5344CB8AC3E}">
        <p14:creationId xmlns:p14="http://schemas.microsoft.com/office/powerpoint/2010/main" val="104888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t>Χορήγηση ψυχότροπων φαρμάκων στις ΗΠΑ 2004-2014</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8175" y="2682081"/>
            <a:ext cx="7867650" cy="2895600"/>
          </a:xfrm>
        </p:spPr>
      </p:pic>
    </p:spTree>
    <p:extLst>
      <p:ext uri="{BB962C8B-B14F-4D97-AF65-F5344CB8AC3E}">
        <p14:creationId xmlns:p14="http://schemas.microsoft.com/office/powerpoint/2010/main" val="25829089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1509</TotalTime>
  <Words>1029</Words>
  <Application>Microsoft Office PowerPoint</Application>
  <PresentationFormat>Προβολή στην οθόνη (4:3)</PresentationFormat>
  <Paragraphs>83</Paragraphs>
  <Slides>22</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22</vt:i4>
      </vt:variant>
    </vt:vector>
  </HeadingPairs>
  <TitlesOfParts>
    <vt:vector size="28" baseType="lpstr">
      <vt:lpstr>Calibri</vt:lpstr>
      <vt:lpstr>Century Gothic</vt:lpstr>
      <vt:lpstr>Constantia</vt:lpstr>
      <vt:lpstr>Monotype Corsiva</vt:lpstr>
      <vt:lpstr>Wingdings 2</vt:lpstr>
      <vt:lpstr>Flow</vt:lpstr>
      <vt:lpstr>Ζητήματα βιοηθικής στη χορήγηση ψυχότροπων φαρμάκων σε παιδιατρικούς πληθυσμούς</vt:lpstr>
      <vt:lpstr>Βασικές αρχές βιοηθικής</vt:lpstr>
      <vt:lpstr>Σημεία (άξονες) λήψης αποφάσεων</vt:lpstr>
      <vt:lpstr>Γιατί η χορήγηση ψυχότροπων φαρμάκων σε παιδιά και εφήβους συνιστά ξεχωριστό ζήτημα βιοηθικής;</vt:lpstr>
      <vt:lpstr>Μείζον πεδίο αντιπαράθεσης</vt:lpstr>
      <vt:lpstr>Ιατρική έρευνα σε παιδιατρικούς πληθυσμούς</vt:lpstr>
      <vt:lpstr>Έρευνα σε παιδιατρικούς πληθυσμούς</vt:lpstr>
      <vt:lpstr>Ιστορικά και επιδημιολογικά στοιχεία</vt:lpstr>
      <vt:lpstr>Χορήγηση ψυχότροπων φαρμάκων στις ΗΠΑ 2004-2014</vt:lpstr>
      <vt:lpstr>Χορήγηση ψυχότροπων φαρμάκων στην Ευρώπη 2004-2014 </vt:lpstr>
      <vt:lpstr>Παρουσίαση του PowerPoint</vt:lpstr>
      <vt:lpstr>Παρουσίαση του PowerPoint</vt:lpstr>
      <vt:lpstr>Παρουσίαση του PowerPoint</vt:lpstr>
      <vt:lpstr>Παρουσίαση του PowerPoint</vt:lpstr>
      <vt:lpstr>Κλινικά περιστατικά</vt:lpstr>
      <vt:lpstr>Κλινικά περιστατικά</vt:lpstr>
      <vt:lpstr>Κλινικά περιστατικά</vt:lpstr>
      <vt:lpstr>Παρουσίαση του PowerPoint</vt:lpstr>
      <vt:lpstr>Παρουσίαση του PowerPoint</vt:lpstr>
      <vt:lpstr>Παρουσίαση του PowerPoint</vt:lpstr>
      <vt:lpstr>Παρουσίαση του PowerPoint</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Ζητήματα βιοηθικής στη χορήγηση ψυχότροπων φαρμάκων σε παιδιατρικούς πληθυσμούς</dc:title>
  <dc:creator>Panos</dc:creator>
  <cp:lastModifiedBy>ΛΕΜΟΝΙΑ ΜΑΝΘΟΥ</cp:lastModifiedBy>
  <cp:revision>45</cp:revision>
  <dcterms:created xsi:type="dcterms:W3CDTF">2018-12-30T19:42:45Z</dcterms:created>
  <dcterms:modified xsi:type="dcterms:W3CDTF">2021-12-22T10:32:31Z</dcterms:modified>
</cp:coreProperties>
</file>