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358" r:id="rId2"/>
    <p:sldId id="731" r:id="rId3"/>
    <p:sldId id="765" r:id="rId4"/>
    <p:sldId id="488" r:id="rId5"/>
    <p:sldId id="491" r:id="rId6"/>
    <p:sldId id="391" r:id="rId7"/>
    <p:sldId id="493" r:id="rId8"/>
    <p:sldId id="376" r:id="rId9"/>
    <p:sldId id="494" r:id="rId10"/>
    <p:sldId id="495" r:id="rId11"/>
    <p:sldId id="498" r:id="rId12"/>
    <p:sldId id="382" r:id="rId13"/>
    <p:sldId id="507" r:id="rId14"/>
    <p:sldId id="536" r:id="rId15"/>
    <p:sldId id="840" r:id="rId16"/>
    <p:sldId id="681" r:id="rId17"/>
    <p:sldId id="682" r:id="rId18"/>
    <p:sldId id="683" r:id="rId19"/>
    <p:sldId id="684" r:id="rId20"/>
    <p:sldId id="685" r:id="rId21"/>
    <p:sldId id="859" r:id="rId22"/>
    <p:sldId id="860" r:id="rId23"/>
    <p:sldId id="752" r:id="rId24"/>
    <p:sldId id="756" r:id="rId25"/>
    <p:sldId id="700" r:id="rId26"/>
    <p:sldId id="701" r:id="rId27"/>
    <p:sldId id="702" r:id="rId28"/>
    <p:sldId id="703" r:id="rId29"/>
    <p:sldId id="706" r:id="rId30"/>
    <p:sldId id="707" r:id="rId31"/>
    <p:sldId id="708" r:id="rId32"/>
    <p:sldId id="709" r:id="rId33"/>
    <p:sldId id="710" r:id="rId34"/>
    <p:sldId id="711" r:id="rId35"/>
    <p:sldId id="714" r:id="rId36"/>
    <p:sldId id="715" r:id="rId37"/>
    <p:sldId id="717" r:id="rId38"/>
    <p:sldId id="728" r:id="rId39"/>
    <p:sldId id="734" r:id="rId40"/>
    <p:sldId id="743" r:id="rId41"/>
    <p:sldId id="744" r:id="rId42"/>
    <p:sldId id="770" r:id="rId43"/>
    <p:sldId id="771" r:id="rId44"/>
    <p:sldId id="775" r:id="rId45"/>
    <p:sldId id="777" r:id="rId46"/>
    <p:sldId id="781" r:id="rId47"/>
    <p:sldId id="782" r:id="rId48"/>
    <p:sldId id="783" r:id="rId49"/>
    <p:sldId id="784" r:id="rId50"/>
    <p:sldId id="791" r:id="rId51"/>
    <p:sldId id="801" r:id="rId52"/>
    <p:sldId id="802" r:id="rId53"/>
    <p:sldId id="803" r:id="rId54"/>
    <p:sldId id="807" r:id="rId55"/>
    <p:sldId id="769" r:id="rId56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CF4B29E-A4F0-43A5-AEDC-824468ED188F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275785B-3FF5-48BC-88C5-BB9C12B11C4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9809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E3E756-D238-4652-BFA1-3555670C836A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0267D2-5CFB-469A-B7AC-D52670194DC3}" type="slidenum">
              <a:rPr lang="en-GB" smtClean="0">
                <a:latin typeface="Arial" pitchFamily="34" charset="0"/>
              </a:rPr>
              <a:pPr/>
              <a:t>11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1211263" y="693738"/>
            <a:ext cx="4435475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l-GR"/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87988" cy="4033837"/>
          </a:xfrm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2088" indent="-192088" eaLnBrk="1" hangingPunct="1">
              <a:lnSpc>
                <a:spcPct val="95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  <a:tab pos="5195888" algn="l"/>
              </a:tabLst>
            </a:pPr>
            <a:endParaRPr lang="el-GR" sz="1300" smtClean="0">
              <a:latin typeface="DejaVu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16C94-7049-466C-8F67-C644FC70A2E5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D4FBB-48C6-4D1D-8451-CDF98AE2ED3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CA00F-08C9-42C9-83AD-3CAC1F7C50C0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CA3D4-E16F-456E-83E0-B21889B6FC3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2A1C7-378A-43E9-981A-39DD8DC277E6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50D2C-493E-4F81-A483-DCB3A3C7B34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583F1-E549-4199-AED6-688BB6290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754" y="100769"/>
            <a:ext cx="8227871" cy="701060"/>
          </a:xfr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03327" y="1206341"/>
            <a:ext cx="4171554" cy="4764899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3164" y="1206341"/>
            <a:ext cx="4172995" cy="47648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D7A82-D7A4-4E17-998B-F30E90BACF1B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F219-87E8-4AF8-A03F-2E79DE76195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53035-879C-4BBC-A7EF-4FBFF58136DF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5CE24-D179-4045-9AE5-9AC1BBD89BC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1F580-5C49-47AB-85D6-D4D27F73D1C0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980BD-12B2-4139-B289-2F7F720BD46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C52E5-072D-4201-8243-1EF846867F51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8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88BA5-A654-4E41-8211-7C2D8A6BCB0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0848A-E2F9-45CD-805F-83318DEF149E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8A259-91C4-493B-818E-1AF46F88D41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64E63-0A05-4749-A827-0848E43EE0CD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EA260-AA58-49F2-84EF-22639E3371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137E1-5161-49FB-A97C-16B03CBB57DB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B12AF-9F09-45BE-8367-CA607C4B473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AF8E-8527-4990-83E1-FB89666515F8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92F78-5F94-47AE-A51E-3E2662151DA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1027" name="1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336DB1-0733-4EEE-AE91-B48D0F752D2E}" type="datetimeFigureOut">
              <a:rPr lang="el-GR"/>
              <a:pPr>
                <a:defRPr/>
              </a:pPr>
              <a:t>22/2/2018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A864B0-0269-4BF3-BD16-FF1CFEDEB7B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80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1" r:id="rId12"/>
    <p:sldLayoutId id="214748388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8.png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graphics.rsnajnls.org/cgi/content/full/20/1/9/F4A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radiographics.rsnajnls.org/cgi/content/full/20/1/9/F4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adiographics.rsnajnls.org/cgi/content/full/20/1/9/F4C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radiographics.rsnajnls.org/cgi/content/full/20/1/9/F4B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571480"/>
            <a:ext cx="9144000" cy="1828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4400" dirty="0" smtClean="0">
                <a:solidFill>
                  <a:srgbClr val="FFC000"/>
                </a:solidFill>
              </a:rPr>
              <a:t>Επεμβατικη</a:t>
            </a:r>
            <a:r>
              <a:rPr lang="en-GB" sz="4400" smtClean="0">
                <a:solidFill>
                  <a:srgbClr val="FFC000"/>
                </a:solidFill>
              </a:rPr>
              <a:t/>
            </a:r>
            <a:br>
              <a:rPr lang="en-GB" sz="4400" smtClean="0">
                <a:solidFill>
                  <a:srgbClr val="FFC000"/>
                </a:solidFill>
              </a:rPr>
            </a:br>
            <a:r>
              <a:rPr lang="el-GR" sz="4400" smtClean="0">
                <a:solidFill>
                  <a:srgbClr val="FFC000"/>
                </a:solidFill>
              </a:rPr>
              <a:t>ογκολογια</a:t>
            </a:r>
            <a:endParaRPr lang="el-GR" sz="4400" dirty="0">
              <a:solidFill>
                <a:srgbClr val="FFC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57158" y="3332584"/>
            <a:ext cx="8358246" cy="1752600"/>
          </a:xfrm>
        </p:spPr>
        <p:txBody>
          <a:bodyPr/>
          <a:lstStyle/>
          <a:p>
            <a:pPr>
              <a:defRPr/>
            </a:pPr>
            <a:r>
              <a:rPr lang="el-GR" sz="3200" b="1" dirty="0" smtClean="0">
                <a:solidFill>
                  <a:srgbClr val="FFFF00"/>
                </a:solidFill>
                <a:latin typeface="+mj-lt"/>
              </a:rPr>
              <a:t>Κωνσταντίνος Κατσάνος, 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MD, </a:t>
            </a:r>
            <a:r>
              <a:rPr lang="el-GR" sz="2400" b="1" dirty="0" smtClean="0">
                <a:solidFill>
                  <a:srgbClr val="FFFF00"/>
                </a:solidFill>
                <a:latin typeface="+mj-lt"/>
              </a:rPr>
              <a:t>MSc, 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PhD</a:t>
            </a:r>
            <a:r>
              <a:rPr lang="el-GR" sz="2400" b="1" dirty="0" smtClean="0">
                <a:solidFill>
                  <a:srgbClr val="FFFF00"/>
                </a:solidFill>
                <a:latin typeface="+mj-lt"/>
              </a:rPr>
              <a:t>, </a:t>
            </a:r>
            <a:r>
              <a:rPr lang="en-GB" sz="2400" b="1" dirty="0" smtClean="0">
                <a:solidFill>
                  <a:srgbClr val="FFFF00"/>
                </a:solidFill>
                <a:latin typeface="+mj-lt"/>
              </a:rPr>
              <a:t>EBIR</a:t>
            </a:r>
            <a:endParaRPr lang="en-US" sz="2400" b="1" dirty="0" smtClean="0">
              <a:solidFill>
                <a:srgbClr val="FFFF00"/>
              </a:solidFill>
              <a:latin typeface="+mj-lt"/>
            </a:endParaRPr>
          </a:p>
          <a:p>
            <a:pPr>
              <a:defRPr/>
            </a:pPr>
            <a:endParaRPr lang="el-GR" dirty="0" smtClean="0">
              <a:latin typeface="+mj-lt"/>
            </a:endParaRPr>
          </a:p>
          <a:p>
            <a:pPr>
              <a:defRPr/>
            </a:pPr>
            <a:r>
              <a:rPr lang="el-GR" sz="2400" dirty="0" smtClean="0">
                <a:latin typeface="+mj-lt"/>
              </a:rPr>
              <a:t>Επίκουρος Καθηγητής</a:t>
            </a:r>
          </a:p>
          <a:p>
            <a:pPr>
              <a:defRPr/>
            </a:pPr>
            <a:r>
              <a:rPr lang="el-GR" sz="2400" dirty="0" smtClean="0">
                <a:latin typeface="+mj-lt"/>
              </a:rPr>
              <a:t>Κλινικό Εργαστήριο Ακτινολογίας</a:t>
            </a:r>
          </a:p>
          <a:p>
            <a:pPr>
              <a:defRPr/>
            </a:pPr>
            <a:r>
              <a:rPr lang="el-GR" sz="2400" dirty="0" smtClean="0">
                <a:latin typeface="+mj-lt"/>
              </a:rPr>
              <a:t>Πανεπιστημιακό Νοσοκομείο Πατρών</a:t>
            </a:r>
          </a:p>
          <a:p>
            <a:pPr>
              <a:defRPr/>
            </a:pPr>
            <a:r>
              <a:rPr lang="el-GR" sz="2400" dirty="0" smtClean="0">
                <a:latin typeface="+mj-lt"/>
              </a:rPr>
              <a:t>Δ/ντης Καθ. </a:t>
            </a:r>
            <a:r>
              <a:rPr lang="el-GR" sz="2400" dirty="0">
                <a:latin typeface="+mj-lt"/>
              </a:rPr>
              <a:t>Θ</a:t>
            </a:r>
            <a:r>
              <a:rPr lang="el-GR" sz="2400" dirty="0" smtClean="0">
                <a:latin typeface="+mj-lt"/>
              </a:rPr>
              <a:t>. Πέτσας</a:t>
            </a:r>
            <a:endParaRPr lang="el-GR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C000"/>
                </a:solidFill>
              </a:rPr>
              <a:t>Καθοδήγηση με CT</a:t>
            </a:r>
            <a:endParaRPr lang="el-GR" dirty="0">
              <a:solidFill>
                <a:srgbClr val="FFC000"/>
              </a:solidFill>
            </a:endParaRPr>
          </a:p>
        </p:txBody>
      </p:sp>
      <p:graphicFrame>
        <p:nvGraphicFramePr>
          <p:cNvPr id="307203" name="Object 2"/>
          <p:cNvGraphicFramePr>
            <a:graphicFrameLocks noChangeAspect="1"/>
          </p:cNvGraphicFramePr>
          <p:nvPr/>
        </p:nvGraphicFramePr>
        <p:xfrm>
          <a:off x="285721" y="1374896"/>
          <a:ext cx="4357717" cy="326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3" name="Photo Editor Photo" r:id="rId3" imgW="15238095" imgH="11428571" progId="">
                  <p:embed/>
                </p:oleObj>
              </mc:Choice>
              <mc:Fallback>
                <p:oleObj name="Photo Editor Photo" r:id="rId3" imgW="15238095" imgH="11428571" progId="">
                  <p:embed/>
                  <p:pic>
                    <p:nvPicPr>
                      <p:cNvPr id="0" name="Picture 2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082" r="2040" b="681"/>
                      <a:stretch>
                        <a:fillRect/>
                      </a:stretch>
                    </p:blipFill>
                    <p:spPr bwMode="auto">
                      <a:xfrm>
                        <a:off x="285721" y="1374896"/>
                        <a:ext cx="4357717" cy="32685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04" name="Object 2"/>
          <p:cNvGraphicFramePr>
            <a:graphicFrameLocks noChangeAspect="1"/>
          </p:cNvGraphicFramePr>
          <p:nvPr/>
        </p:nvGraphicFramePr>
        <p:xfrm>
          <a:off x="4734582" y="3357562"/>
          <a:ext cx="4237961" cy="3265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4" name="Photo Editor Photo" r:id="rId5" imgW="15238095" imgH="11428571" progId="">
                  <p:embed/>
                </p:oleObj>
              </mc:Choice>
              <mc:Fallback>
                <p:oleObj name="Photo Editor Photo" r:id="rId5" imgW="15238095" imgH="11428571" progId="">
                  <p:embed/>
                  <p:pic>
                    <p:nvPicPr>
                      <p:cNvPr id="0" name="Picture 2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280" t="14850" r="4807"/>
                      <a:stretch>
                        <a:fillRect/>
                      </a:stretch>
                    </p:blipFill>
                    <p:spPr bwMode="auto">
                      <a:xfrm>
                        <a:off x="4734582" y="3357562"/>
                        <a:ext cx="4237961" cy="326548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image_flex"/>
          <p:cNvPicPr>
            <a:picLocks noChangeAspect="1" noChangeArrowheads="1"/>
          </p:cNvPicPr>
          <p:nvPr/>
        </p:nvPicPr>
        <p:blipFill>
          <a:blip r:embed="rId7" cstate="print"/>
          <a:srcRect l="13374" t="2504" r="2713" b="11111"/>
          <a:stretch>
            <a:fillRect/>
          </a:stretch>
        </p:blipFill>
        <p:spPr bwMode="auto">
          <a:xfrm>
            <a:off x="2786050" y="4786322"/>
            <a:ext cx="1822441" cy="181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9754" y="391902"/>
            <a:ext cx="8229312" cy="893958"/>
          </a:xfrm>
        </p:spPr>
        <p:txBody>
          <a:bodyPr lIns="82945" tIns="41473" rIns="82945" bIns="4147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l-GR" sz="3600" dirty="0" smtClean="0">
                <a:solidFill>
                  <a:srgbClr val="FFC000"/>
                </a:solidFill>
              </a:rPr>
              <a:t>Θερμοκαυτηριασμός με μικροκύματα</a:t>
            </a:r>
            <a:endParaRPr lang="en-GB" sz="3600" dirty="0">
              <a:solidFill>
                <a:srgbClr val="FFC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3419" y="1472949"/>
            <a:ext cx="2689109" cy="3099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119" y="1468191"/>
            <a:ext cx="5253327" cy="3103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2 - Θέση περιεχομένου"/>
          <p:cNvSpPr txBox="1">
            <a:spLocks/>
          </p:cNvSpPr>
          <p:nvPr/>
        </p:nvSpPr>
        <p:spPr bwMode="auto">
          <a:xfrm>
            <a:off x="285720" y="4143375"/>
            <a:ext cx="857252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7688" indent="-411163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r>
              <a:rPr lang="en-US" sz="2400" b="1" i="1" dirty="0">
                <a:latin typeface="+mj-lt"/>
              </a:rPr>
              <a:t>	</a:t>
            </a:r>
            <a:endParaRPr lang="el-GR" sz="2400" dirty="0">
              <a:latin typeface="+mj-lt"/>
            </a:endParaRPr>
          </a:p>
          <a:p>
            <a:pPr marL="547688" indent="-411163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n-US" sz="2800" b="1" i="1" dirty="0">
                <a:latin typeface="+mj-lt"/>
              </a:rPr>
              <a:t>&gt;900MHz</a:t>
            </a:r>
            <a:r>
              <a:rPr lang="el-GR" sz="2800" b="1" i="1" dirty="0">
                <a:latin typeface="+mj-lt"/>
              </a:rPr>
              <a:t> </a:t>
            </a:r>
            <a:r>
              <a:rPr lang="el-GR" sz="2800" i="1" dirty="0" err="1">
                <a:latin typeface="+mj-lt"/>
              </a:rPr>
              <a:t>vs</a:t>
            </a:r>
            <a:r>
              <a:rPr lang="el-GR" sz="2800" i="1" dirty="0">
                <a:latin typeface="+mj-lt"/>
              </a:rPr>
              <a:t>.</a:t>
            </a:r>
            <a:r>
              <a:rPr lang="en-US" sz="2800" b="1" i="1" dirty="0">
                <a:latin typeface="+mj-lt"/>
              </a:rPr>
              <a:t>500KHz</a:t>
            </a:r>
            <a:endParaRPr lang="el-GR" sz="2800" b="1" i="1" dirty="0">
              <a:latin typeface="+mj-lt"/>
            </a:endParaRPr>
          </a:p>
          <a:p>
            <a:pPr marL="547688" indent="-411163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l-GR" sz="2800" dirty="0">
                <a:cs typeface="Arial" pitchFamily="34" charset="0"/>
              </a:rPr>
              <a:t>ΟΧΙ ηλεκτρικό κύκλωμα </a:t>
            </a:r>
            <a:r>
              <a:rPr lang="el-GR" sz="2800" i="1" dirty="0">
                <a:cs typeface="Arial" pitchFamily="34" charset="0"/>
              </a:rPr>
              <a:t>(</a:t>
            </a:r>
            <a:r>
              <a:rPr lang="el-GR" sz="2800" i="1" dirty="0" err="1">
                <a:cs typeface="Arial" pitchFamily="34" charset="0"/>
              </a:rPr>
              <a:t>antenna</a:t>
            </a:r>
            <a:r>
              <a:rPr lang="el-GR" sz="2800" i="1" dirty="0">
                <a:cs typeface="Arial" pitchFamily="34" charset="0"/>
              </a:rPr>
              <a:t>)</a:t>
            </a:r>
            <a:endParaRPr lang="en-US" sz="2800" i="1" dirty="0">
              <a:cs typeface="Arial" pitchFamily="34" charset="0"/>
            </a:endParaRPr>
          </a:p>
          <a:p>
            <a:pPr marL="547688" indent="-411163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l-GR" sz="2800" dirty="0">
                <a:latin typeface="+mj-lt"/>
              </a:rPr>
              <a:t>Ταλάντωση </a:t>
            </a:r>
            <a:r>
              <a:rPr lang="el-GR" sz="2800" dirty="0"/>
              <a:t>μορίων H</a:t>
            </a:r>
            <a:r>
              <a:rPr lang="el-GR" sz="2800" baseline="-25000" dirty="0"/>
              <a:t>2</a:t>
            </a:r>
            <a:r>
              <a:rPr lang="el-GR" sz="2800" dirty="0"/>
              <a:t>O </a:t>
            </a:r>
            <a:r>
              <a:rPr lang="el-GR" sz="2800" i="1" dirty="0" err="1"/>
              <a:t>vs</a:t>
            </a:r>
            <a:r>
              <a:rPr lang="el-GR" sz="2800" i="1" dirty="0"/>
              <a:t>. </a:t>
            </a:r>
            <a:r>
              <a:rPr lang="el-GR" sz="2800" dirty="0" smtClean="0"/>
              <a:t>Ιόντων</a:t>
            </a:r>
          </a:p>
          <a:p>
            <a:pPr marL="547688" indent="-411163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n-US" sz="2800" dirty="0" smtClean="0">
                <a:latin typeface="+mj-lt"/>
              </a:rPr>
              <a:t>Heating throughout field vs. Heat convection</a:t>
            </a:r>
          </a:p>
          <a:p>
            <a:pPr marL="547688" indent="-411163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endParaRPr lang="el-GR" sz="2800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defRPr/>
            </a:pPr>
            <a:r>
              <a:rPr lang="el-GR" dirty="0" smtClean="0">
                <a:solidFill>
                  <a:srgbClr val="FFC000"/>
                </a:solidFill>
              </a:rPr>
              <a:t>Μειωμένη απαγωγή θερμότητας (</a:t>
            </a:r>
            <a:r>
              <a:rPr lang="en-US" dirty="0" smtClean="0">
                <a:solidFill>
                  <a:srgbClr val="FFC000"/>
                </a:solidFill>
              </a:rPr>
              <a:t>Heat-Sink effect</a:t>
            </a:r>
            <a:r>
              <a:rPr lang="el-GR" dirty="0" smtClean="0">
                <a:solidFill>
                  <a:srgbClr val="FFC000"/>
                </a:solidFill>
              </a:rPr>
              <a:t>)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13897"/>
          <a:stretch>
            <a:fillRect/>
          </a:stretch>
        </p:blipFill>
        <p:spPr bwMode="auto">
          <a:xfrm>
            <a:off x="0" y="1643050"/>
            <a:ext cx="3260512" cy="3589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14313" y="6047922"/>
            <a:ext cx="8929687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indent="-228600" algn="r">
              <a:defRPr/>
            </a:pPr>
            <a:r>
              <a:rPr lang="en-GB" sz="1050" dirty="0">
                <a:latin typeface="Arial" charset="0"/>
              </a:rPr>
              <a:t>Lu DS, Raman SS, </a:t>
            </a:r>
            <a:r>
              <a:rPr lang="en-GB" sz="1050" dirty="0" err="1">
                <a:latin typeface="Arial" charset="0"/>
              </a:rPr>
              <a:t>Vodopich</a:t>
            </a:r>
            <a:r>
              <a:rPr lang="en-GB" sz="1050" dirty="0">
                <a:latin typeface="Arial" charset="0"/>
              </a:rPr>
              <a:t> DJ, Wang M, Sayre J, </a:t>
            </a:r>
            <a:r>
              <a:rPr lang="en-GB" sz="1050" dirty="0" err="1">
                <a:latin typeface="Arial" charset="0"/>
              </a:rPr>
              <a:t>Lassman</a:t>
            </a:r>
            <a:r>
              <a:rPr lang="en-GB" sz="1050" dirty="0">
                <a:latin typeface="Arial" charset="0"/>
              </a:rPr>
              <a:t> C. Effect of vessel size on creation of hepatic radiofrequency lesions in pigs: assessment of the "heat sink" effect. AJR Am J </a:t>
            </a:r>
            <a:r>
              <a:rPr lang="en-GB" sz="1050" dirty="0" err="1">
                <a:latin typeface="Arial" charset="0"/>
              </a:rPr>
              <a:t>Roentgenol</a:t>
            </a:r>
            <a:r>
              <a:rPr lang="en-GB" sz="1050" dirty="0">
                <a:latin typeface="Arial" charset="0"/>
              </a:rPr>
              <a:t>. 2002 Jan;178(1):47-51.</a:t>
            </a:r>
            <a:endParaRPr lang="el-GR" sz="1050" dirty="0">
              <a:latin typeface="Arial" charset="0"/>
            </a:endParaRPr>
          </a:p>
          <a:p>
            <a:pPr marL="228600" indent="-228600" algn="r">
              <a:defRPr/>
            </a:pPr>
            <a:r>
              <a:rPr lang="en-US" sz="1050" dirty="0">
                <a:latin typeface="Arial" charset="0"/>
              </a:rPr>
              <a:t>Yu NC, Raman SS, Kim YJ, </a:t>
            </a:r>
            <a:r>
              <a:rPr lang="en-US" sz="1050" dirty="0" err="1">
                <a:latin typeface="Arial" charset="0"/>
              </a:rPr>
              <a:t>Lassman</a:t>
            </a:r>
            <a:r>
              <a:rPr lang="en-US" sz="1050" dirty="0">
                <a:latin typeface="Arial" charset="0"/>
              </a:rPr>
              <a:t> C, Chang X, Lu DS.</a:t>
            </a:r>
            <a:r>
              <a:rPr lang="el-GR" sz="1050" dirty="0">
                <a:latin typeface="Arial" charset="0"/>
              </a:rPr>
              <a:t> </a:t>
            </a:r>
            <a:r>
              <a:rPr lang="en-US" sz="1050" dirty="0">
                <a:latin typeface="Arial" charset="0"/>
              </a:rPr>
              <a:t>Microwave liver ablation: influence of hepatic vein size on heat-sink effect in a porcine model. J </a:t>
            </a:r>
            <a:r>
              <a:rPr lang="en-US" sz="1050" dirty="0" err="1">
                <a:latin typeface="Arial" charset="0"/>
              </a:rPr>
              <a:t>Vasc</a:t>
            </a:r>
            <a:r>
              <a:rPr lang="en-US" sz="1050" dirty="0">
                <a:latin typeface="Arial" charset="0"/>
              </a:rPr>
              <a:t> </a:t>
            </a:r>
            <a:r>
              <a:rPr lang="en-US" sz="1050" dirty="0" err="1">
                <a:latin typeface="Arial" charset="0"/>
              </a:rPr>
              <a:t>Interv</a:t>
            </a:r>
            <a:r>
              <a:rPr lang="en-US" sz="1050" dirty="0">
                <a:latin typeface="Arial" charset="0"/>
              </a:rPr>
              <a:t> </a:t>
            </a:r>
            <a:r>
              <a:rPr lang="en-US" sz="1050" dirty="0" err="1">
                <a:latin typeface="Arial" charset="0"/>
              </a:rPr>
              <a:t>Radiol</a:t>
            </a:r>
            <a:r>
              <a:rPr lang="en-US" sz="1050" dirty="0">
                <a:latin typeface="Arial" charset="0"/>
              </a:rPr>
              <a:t>. 2008 Jul;19(7):1087-92</a:t>
            </a:r>
            <a:r>
              <a:rPr lang="en-US" sz="1050" dirty="0" smtClean="0">
                <a:latin typeface="Arial" charset="0"/>
              </a:rPr>
              <a:t>.</a:t>
            </a:r>
            <a:endParaRPr lang="en-US" sz="1050" dirty="0">
              <a:latin typeface="Arial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428992" y="1636414"/>
            <a:ext cx="3000395" cy="300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885241" y="2786081"/>
            <a:ext cx="3258791" cy="307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10 - TextBox"/>
          <p:cNvSpPr txBox="1"/>
          <p:nvPr/>
        </p:nvSpPr>
        <p:spPr>
          <a:xfrm>
            <a:off x="357158" y="3272853"/>
            <a:ext cx="1058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C00000"/>
                </a:solidFill>
                <a:latin typeface="Arial Black" pitchFamily="34" charset="0"/>
              </a:rPr>
              <a:t>RFA</a:t>
            </a:r>
            <a:endParaRPr lang="el-GR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6572264" y="2119962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  <a:latin typeface="Arial Black" pitchFamily="34" charset="0"/>
              </a:rPr>
              <a:t>MWA</a:t>
            </a:r>
            <a:endParaRPr lang="el-GR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C000"/>
                </a:solidFill>
              </a:rPr>
              <a:t>HCC </a:t>
            </a:r>
            <a:r>
              <a:rPr lang="el-GR" dirty="0" err="1" smtClean="0">
                <a:solidFill>
                  <a:srgbClr val="FFC000"/>
                </a:solidFill>
              </a:rPr>
              <a:t>Microwave</a:t>
            </a:r>
            <a:r>
              <a:rPr lang="el-GR" dirty="0" smtClean="0">
                <a:solidFill>
                  <a:srgbClr val="FFC000"/>
                </a:solidFill>
              </a:rPr>
              <a:t> </a:t>
            </a:r>
            <a:r>
              <a:rPr lang="el-GR" dirty="0" err="1" smtClean="0">
                <a:solidFill>
                  <a:srgbClr val="FFC000"/>
                </a:solidFill>
              </a:rPr>
              <a:t>ablation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439298" name="Picture 2" descr="C:\Users\katsanos\Desktop\6.jpg"/>
          <p:cNvPicPr>
            <a:picLocks noChangeAspect="1" noChangeArrowheads="1"/>
          </p:cNvPicPr>
          <p:nvPr/>
        </p:nvPicPr>
        <p:blipFill>
          <a:blip r:embed="rId2" cstate="print"/>
          <a:srcRect l="11718" t="26367" r="12109" b="12109"/>
          <a:stretch>
            <a:fillRect/>
          </a:stretch>
        </p:blipFill>
        <p:spPr bwMode="auto">
          <a:xfrm>
            <a:off x="214282" y="1928802"/>
            <a:ext cx="4488688" cy="362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9299" name="Picture 3" descr="C:\Users\katsanos\Desktop\7.jpg"/>
          <p:cNvPicPr>
            <a:picLocks noChangeAspect="1" noChangeArrowheads="1"/>
          </p:cNvPicPr>
          <p:nvPr/>
        </p:nvPicPr>
        <p:blipFill>
          <a:blip r:embed="rId3" cstate="print"/>
          <a:srcRect l="14649" t="24903" r="15038" b="16503"/>
          <a:stretch>
            <a:fillRect/>
          </a:stretch>
        </p:blipFill>
        <p:spPr bwMode="auto">
          <a:xfrm>
            <a:off x="4714876" y="1976427"/>
            <a:ext cx="4143404" cy="345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- Έλλειψη"/>
          <p:cNvSpPr/>
          <p:nvPr/>
        </p:nvSpPr>
        <p:spPr>
          <a:xfrm>
            <a:off x="500034" y="2857496"/>
            <a:ext cx="928694" cy="928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Έλλειψη"/>
          <p:cNvSpPr/>
          <p:nvPr/>
        </p:nvSpPr>
        <p:spPr>
          <a:xfrm>
            <a:off x="4857752" y="2857496"/>
            <a:ext cx="928694" cy="928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C000"/>
                </a:solidFill>
              </a:rPr>
              <a:t>HCC MW: επανέλεγχος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440322" name="Picture 2" descr="C:\Users\katsanos\Desktop\3.jpg"/>
          <p:cNvPicPr>
            <a:picLocks noChangeAspect="1" noChangeArrowheads="1"/>
          </p:cNvPicPr>
          <p:nvPr/>
        </p:nvPicPr>
        <p:blipFill>
          <a:blip r:embed="rId2" cstate="print"/>
          <a:srcRect l="7324"/>
          <a:stretch>
            <a:fillRect/>
          </a:stretch>
        </p:blipFill>
        <p:spPr bwMode="auto">
          <a:xfrm>
            <a:off x="133368" y="1500174"/>
            <a:ext cx="4519642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23" name="Picture 3" descr="C:\Users\katsanos\Desktop\4.jpg"/>
          <p:cNvPicPr>
            <a:picLocks noChangeAspect="1" noChangeArrowheads="1"/>
          </p:cNvPicPr>
          <p:nvPr/>
        </p:nvPicPr>
        <p:blipFill>
          <a:blip r:embed="rId3" cstate="print"/>
          <a:srcRect l="11914"/>
          <a:stretch>
            <a:fillRect/>
          </a:stretch>
        </p:blipFill>
        <p:spPr bwMode="auto">
          <a:xfrm>
            <a:off x="4705368" y="1500174"/>
            <a:ext cx="4295788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- Έλλειψη"/>
          <p:cNvSpPr/>
          <p:nvPr/>
        </p:nvSpPr>
        <p:spPr>
          <a:xfrm>
            <a:off x="4929190" y="3071810"/>
            <a:ext cx="1428760" cy="135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642910" y="3071810"/>
            <a:ext cx="1428760" cy="135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HCC case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1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katsanos\Desktop\11.jpg"/>
          <p:cNvPicPr>
            <a:picLocks noChangeAspect="1" noChangeArrowheads="1"/>
          </p:cNvPicPr>
          <p:nvPr/>
        </p:nvPicPr>
        <p:blipFill>
          <a:blip r:embed="rId2"/>
          <a:srcRect l="19760" t="23540" r="22642" b="26060"/>
          <a:stretch>
            <a:fillRect/>
          </a:stretch>
        </p:blipFill>
        <p:spPr bwMode="auto">
          <a:xfrm>
            <a:off x="539552" y="548680"/>
            <a:ext cx="3816424" cy="2880320"/>
          </a:xfrm>
          <a:prstGeom prst="rect">
            <a:avLst/>
          </a:prstGeom>
          <a:noFill/>
        </p:spPr>
      </p:pic>
      <p:pic>
        <p:nvPicPr>
          <p:cNvPr id="16387" name="Picture 3" descr="C:\Users\katsanos\Desktop\12.jpg"/>
          <p:cNvPicPr>
            <a:picLocks noChangeAspect="1" noChangeArrowheads="1"/>
          </p:cNvPicPr>
          <p:nvPr/>
        </p:nvPicPr>
        <p:blipFill>
          <a:blip r:embed="rId3"/>
          <a:srcRect l="23540" t="32360" r="23540" b="26060"/>
          <a:stretch>
            <a:fillRect/>
          </a:stretch>
        </p:blipFill>
        <p:spPr bwMode="auto">
          <a:xfrm>
            <a:off x="4644008" y="548680"/>
            <a:ext cx="4025902" cy="2880320"/>
          </a:xfrm>
          <a:prstGeom prst="rect">
            <a:avLst/>
          </a:prstGeom>
          <a:noFill/>
        </p:spPr>
      </p:pic>
      <p:pic>
        <p:nvPicPr>
          <p:cNvPr id="16388" name="Picture 4" descr="C:\Users\katsanos\Desktop\15.jpg"/>
          <p:cNvPicPr>
            <a:picLocks noChangeAspect="1" noChangeArrowheads="1"/>
          </p:cNvPicPr>
          <p:nvPr/>
        </p:nvPicPr>
        <p:blipFill>
          <a:blip r:embed="rId4"/>
          <a:srcRect l="21020" t="31100" r="24342" b="18501"/>
          <a:stretch>
            <a:fillRect/>
          </a:stretch>
        </p:blipFill>
        <p:spPr bwMode="auto">
          <a:xfrm>
            <a:off x="539552" y="3645024"/>
            <a:ext cx="3816424" cy="2852936"/>
          </a:xfrm>
          <a:prstGeom prst="rect">
            <a:avLst/>
          </a:prstGeom>
          <a:noFill/>
        </p:spPr>
      </p:pic>
      <p:pic>
        <p:nvPicPr>
          <p:cNvPr id="16389" name="Picture 5" descr="C:\Users\katsanos\Desktop\16.jpg"/>
          <p:cNvPicPr>
            <a:picLocks noChangeAspect="1" noChangeArrowheads="1"/>
          </p:cNvPicPr>
          <p:nvPr/>
        </p:nvPicPr>
        <p:blipFill>
          <a:blip r:embed="rId5"/>
          <a:srcRect l="19760" t="39920" r="19761" b="17240"/>
          <a:stretch>
            <a:fillRect/>
          </a:stretch>
        </p:blipFill>
        <p:spPr bwMode="auto">
          <a:xfrm>
            <a:off x="4648782" y="3645024"/>
            <a:ext cx="4027674" cy="2852936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899592" y="1412776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99592" y="4509120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5580112" y="4661520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580112" y="1628800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94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0994" t="5481" r="12136" b="21343"/>
          <a:stretch>
            <a:fillRect/>
          </a:stretch>
        </p:blipFill>
        <p:spPr bwMode="auto">
          <a:xfrm>
            <a:off x="0" y="1268760"/>
            <a:ext cx="4067944" cy="392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4638" t="25770" r="19257" b="6627"/>
          <a:stretch>
            <a:fillRect/>
          </a:stretch>
        </p:blipFill>
        <p:spPr bwMode="auto">
          <a:xfrm>
            <a:off x="4168210" y="1268760"/>
            <a:ext cx="506967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796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8150" t="43133" r="43894" b="19326"/>
          <a:stretch>
            <a:fillRect/>
          </a:stretch>
        </p:blipFill>
        <p:spPr bwMode="auto">
          <a:xfrm>
            <a:off x="0" y="1772816"/>
            <a:ext cx="448049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http://10.1.10.100:8080/zeroweb/Image.do?study=1.2.840.113619.2.55.3.17458471.478.1504019072.263&amp;series=1.2.840.113619.2.55.3.17458471.478.1504019072.291&amp;object=1.2.840.113619.2.55.3.17458471.478.1504019072.353.73&amp;rows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l="28738" t="44400" r="43714" b="19200"/>
          <a:stretch>
            <a:fillRect/>
          </a:stretch>
        </p:blipFill>
        <p:spPr bwMode="auto">
          <a:xfrm>
            <a:off x="4594257" y="1772816"/>
            <a:ext cx="455352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0968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8544" t="41033" r="44288" b="16967"/>
          <a:stretch>
            <a:fillRect/>
          </a:stretch>
        </p:blipFill>
        <p:spPr bwMode="auto">
          <a:xfrm>
            <a:off x="0" y="1412776"/>
            <a:ext cx="4572000" cy="397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l="28738" t="39500" r="43700" b="16667"/>
          <a:stretch>
            <a:fillRect/>
          </a:stretch>
        </p:blipFill>
        <p:spPr bwMode="auto">
          <a:xfrm>
            <a:off x="4753299" y="1412776"/>
            <a:ext cx="442721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6162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Interventional </a:t>
            </a:r>
            <a:r>
              <a:rPr lang="en-GB" dirty="0" smtClean="0">
                <a:solidFill>
                  <a:srgbClr val="FFC000"/>
                </a:solidFill>
              </a:rPr>
              <a:t>Radiology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08525"/>
          </a:xfrm>
        </p:spPr>
        <p:txBody>
          <a:bodyPr/>
          <a:lstStyle/>
          <a:p>
            <a:pPr marL="136525" indent="0" algn="ctr">
              <a:buNone/>
            </a:pPr>
            <a:r>
              <a:rPr lang="en-GB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Imaging:</a:t>
            </a:r>
          </a:p>
          <a:p>
            <a:pPr marL="136525" indent="0" algn="ctr">
              <a:buNone/>
            </a:pP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0875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Disease diagnosis</a:t>
            </a:r>
          </a:p>
          <a:p>
            <a:pPr marL="650875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Guidance to treat</a:t>
            </a:r>
          </a:p>
          <a:p>
            <a:pPr marL="650875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 treatment result</a:t>
            </a:r>
          </a:p>
          <a:p>
            <a:pPr marL="650875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Follow-up treatment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5787" t="32633" r="38776" b="14867"/>
          <a:stretch>
            <a:fillRect/>
          </a:stretch>
        </p:blipFill>
        <p:spPr bwMode="auto">
          <a:xfrm>
            <a:off x="-36512" y="1623222"/>
            <a:ext cx="4499992" cy="374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27012" t="38100" r="39520" b="14301"/>
          <a:stretch>
            <a:fillRect/>
          </a:stretch>
        </p:blipFill>
        <p:spPr bwMode="auto">
          <a:xfrm>
            <a:off x="4572000" y="1628800"/>
            <a:ext cx="468052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6693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Residual tumour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4" t="-1" b="2585"/>
          <a:stretch/>
        </p:blipFill>
        <p:spPr bwMode="auto">
          <a:xfrm>
            <a:off x="4686298" y="1772816"/>
            <a:ext cx="4228582" cy="398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5"/>
            <a:ext cx="4074646" cy="398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209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Post-ablation recurrence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14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t="11880" r="6623" b="16272"/>
          <a:stretch/>
        </p:blipFill>
        <p:spPr bwMode="auto">
          <a:xfrm>
            <a:off x="35496" y="1853746"/>
            <a:ext cx="4536504" cy="385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13595" r="6577" b="15756"/>
          <a:stretch/>
        </p:blipFill>
        <p:spPr bwMode="auto">
          <a:xfrm>
            <a:off x="4644008" y="1853746"/>
            <a:ext cx="4439103" cy="385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396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C000"/>
                </a:solidFill>
              </a:rPr>
              <a:t>Επεμβατική ογκολογία ήπατος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l-GR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Διαδερμικός θερμοκαυτηριασμός</a:t>
            </a:r>
          </a:p>
          <a:p>
            <a:pPr>
              <a:lnSpc>
                <a:spcPct val="200000"/>
              </a:lnSpc>
            </a:pPr>
            <a:r>
              <a:rPr lang="el-GR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Διαδερμικός χημειοεμβολισμός</a:t>
            </a:r>
          </a:p>
          <a:p>
            <a:pPr>
              <a:lnSpc>
                <a:spcPct val="200000"/>
              </a:lnSpc>
            </a:pPr>
            <a:r>
              <a:rPr lang="el-GR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Διαδερμικός ραδιοεμβολισμός</a:t>
            </a:r>
          </a:p>
          <a:p>
            <a:pPr>
              <a:lnSpc>
                <a:spcPct val="200000"/>
              </a:lnSpc>
            </a:pPr>
            <a:endParaRPr lang="en-GB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87624" y="1700808"/>
            <a:ext cx="6696744" cy="4392488"/>
          </a:xfrm>
          <a:prstGeom prst="round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FFC000"/>
                </a:solidFill>
              </a:rPr>
              <a:t>Ηπατική &amp; πυλαία κυκλοφορία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1071563" y="1857375"/>
            <a:ext cx="72421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943350" marR="0" lvl="0" indent="-3943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l-GR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Αιμάτωση συμπαγών </a:t>
            </a:r>
            <a:r>
              <a:rPr lang="el-GR" sz="2800" b="1" u="sng" kern="0" noProof="0" dirty="0" smtClean="0">
                <a:solidFill>
                  <a:srgbClr val="FFFF00"/>
                </a:solidFill>
                <a:latin typeface="Arial"/>
              </a:rPr>
              <a:t>νεοπλασιών</a:t>
            </a:r>
            <a:r>
              <a:rPr kumimoji="0" 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3943350" marR="0" lvl="0" indent="-3943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l-G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Ηπατική αρτηρία   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</a:t>
            </a:r>
            <a:r>
              <a:rPr kumimoji="0" lang="el-G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3943350" marR="0" lvl="0" indent="-3943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l-G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Πυλαία         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l-G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</a:t>
            </a:r>
            <a:r>
              <a:rPr kumimoji="0" lang="el-G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943350" marR="0" lvl="0" indent="-3943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943350" marR="0" lvl="0" indent="-39433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l-GR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Αιμάτωση φυσιολογικού ήπατος:</a:t>
            </a:r>
            <a:r>
              <a:rPr kumimoji="0" lang="el-G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943350" marR="0" lvl="0" indent="-3943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l-G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Ηπατική αρτηρία          25%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943350" marR="0" lvl="0" indent="-3943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l-G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Πυλαία                          75%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7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i="1" dirty="0" err="1">
                <a:solidFill>
                  <a:srgbClr val="FFC000"/>
                </a:solidFill>
              </a:rPr>
              <a:t>Breedis</a:t>
            </a:r>
            <a:r>
              <a:rPr lang="en-US" sz="2200" i="1" dirty="0">
                <a:solidFill>
                  <a:srgbClr val="FFC000"/>
                </a:solidFill>
              </a:rPr>
              <a:t> C, Young G. The blood supply of neoplasms in the liver.</a:t>
            </a:r>
            <a:r>
              <a:rPr lang="el-GR" sz="2200" i="1" dirty="0">
                <a:solidFill>
                  <a:srgbClr val="FFC000"/>
                </a:solidFill>
              </a:rPr>
              <a:t> </a:t>
            </a:r>
            <a:r>
              <a:rPr lang="en-US" sz="2200" i="1" dirty="0">
                <a:solidFill>
                  <a:srgbClr val="FFC000"/>
                </a:solidFill>
              </a:rPr>
              <a:t>Am J </a:t>
            </a:r>
            <a:r>
              <a:rPr lang="en-US" sz="2200" i="1" dirty="0" err="1">
                <a:solidFill>
                  <a:srgbClr val="FFC000"/>
                </a:solidFill>
              </a:rPr>
              <a:t>Pathol</a:t>
            </a:r>
            <a:r>
              <a:rPr lang="en-US" sz="2200" i="1" dirty="0">
                <a:solidFill>
                  <a:srgbClr val="FFC000"/>
                </a:solidFill>
              </a:rPr>
              <a:t>. 1954;30:969-977.</a:t>
            </a:r>
            <a:r>
              <a:rPr lang="el-GR" sz="2200" i="1" dirty="0">
                <a:solidFill>
                  <a:srgbClr val="FFC000"/>
                </a:solidFill>
              </a:rPr>
              <a:t/>
            </a:r>
            <a:br>
              <a:rPr lang="el-GR" sz="2200" i="1" dirty="0">
                <a:solidFill>
                  <a:srgbClr val="FFC000"/>
                </a:solidFill>
              </a:rPr>
            </a:br>
            <a:endParaRPr lang="en-GB" i="1" dirty="0">
              <a:solidFill>
                <a:srgbClr val="FFC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/>
          <a:stretch>
            <a:fillRect/>
          </a:stretch>
        </p:blipFill>
        <p:spPr bwMode="auto">
          <a:xfrm>
            <a:off x="2123728" y="978790"/>
            <a:ext cx="4211960" cy="288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r="5090"/>
          <a:stretch>
            <a:fillRect/>
          </a:stretch>
        </p:blipFill>
        <p:spPr bwMode="auto">
          <a:xfrm>
            <a:off x="2135890" y="3933056"/>
            <a:ext cx="538388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220072" y="1484784"/>
            <a:ext cx="936104" cy="2160240"/>
          </a:xfrm>
          <a:prstGeom prst="round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5652120" y="4437112"/>
            <a:ext cx="1656184" cy="1944216"/>
          </a:xfrm>
          <a:prstGeom prst="round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07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FFC000"/>
                </a:solidFill>
              </a:rPr>
              <a:t>Εκλεκτικός Ενδαρτηριακός Χημειοεμβολισμός 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>
                <a:latin typeface="Arial" pitchFamily="34" charset="0"/>
                <a:cs typeface="Arial" pitchFamily="34" charset="0"/>
              </a:rPr>
              <a:t>Τοπική ενδαρτηριακή έγχυση μίγματος </a:t>
            </a:r>
            <a:r>
              <a:rPr lang="el-GR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χημειοθεραπευτικών φαρμάκων με ελαιώδες σκιαγραφικό σε συνδυασμό με μερικό εμβολισμό των αρτηριών που παρέχουν αιμάτωση στον όγκο</a:t>
            </a:r>
          </a:p>
          <a:p>
            <a:r>
              <a:rPr lang="el-GR" sz="2400" dirty="0">
                <a:latin typeface="Arial" pitchFamily="34" charset="0"/>
                <a:cs typeface="Arial" pitchFamily="34" charset="0"/>
              </a:rPr>
              <a:t>Πρώτη περιγραφή από τον Kato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et al. 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>το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1981 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075655" y="3717032"/>
            <a:ext cx="5016625" cy="2880320"/>
            <a:chOff x="3696" y="2840"/>
            <a:chExt cx="1951" cy="104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2840"/>
              <a:ext cx="802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68" y="2840"/>
              <a:ext cx="1179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57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FFC000"/>
                </a:solidFill>
              </a:rPr>
              <a:t>Πλεονεκτήματα χημειοεμβολισμού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Arial" pitchFamily="34" charset="0"/>
                <a:cs typeface="Arial" pitchFamily="34" charset="0"/>
              </a:rPr>
              <a:t>Tοπικές συγκεντρώσεις ΧΜΘ 10-100 φορές μεγαλύτερες της συστηματικής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ΧΜΘ</a:t>
            </a:r>
          </a:p>
          <a:p>
            <a:endParaRPr lang="el-GR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l-GR" dirty="0" smtClean="0">
                <a:latin typeface="Arial" pitchFamily="34" charset="0"/>
                <a:cs typeface="Arial" pitchFamily="34" charset="0"/>
              </a:rPr>
              <a:t>85</a:t>
            </a:r>
            <a:r>
              <a:rPr lang="el-GR" dirty="0">
                <a:latin typeface="Arial" pitchFamily="34" charset="0"/>
                <a:cs typeface="Arial" pitchFamily="34" charset="0"/>
              </a:rPr>
              <a:t>% του φαρμάκου παραμένει εντός του ήπατος με συνέπεια την μείωση της συστηματικής τοξικότητας</a:t>
            </a:r>
          </a:p>
          <a:p>
            <a:pPr marL="136525" indent="0">
              <a:buNone/>
            </a:pPr>
            <a:endParaRPr lang="el-GR" sz="1200" dirty="0">
              <a:latin typeface="Arial" pitchFamily="34" charset="0"/>
              <a:cs typeface="Arial" pitchFamily="34" charset="0"/>
            </a:endParaRPr>
          </a:p>
          <a:p>
            <a:r>
              <a:rPr lang="el-GR" dirty="0">
                <a:latin typeface="Arial" pitchFamily="34" charset="0"/>
                <a:cs typeface="Arial" pitchFamily="34" charset="0"/>
              </a:rPr>
              <a:t>Προκαλεί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ισχαιμική νέκρωση του όγκου</a:t>
            </a:r>
          </a:p>
          <a:p>
            <a:endParaRPr lang="el-GR" sz="1200" dirty="0">
              <a:latin typeface="Arial" pitchFamily="34" charset="0"/>
              <a:cs typeface="Arial" pitchFamily="34" charset="0"/>
            </a:endParaRPr>
          </a:p>
          <a:p>
            <a:r>
              <a:rPr lang="el-GR" dirty="0">
                <a:latin typeface="Arial" pitchFamily="34" charset="0"/>
                <a:cs typeface="Arial" pitchFamily="34" charset="0"/>
              </a:rPr>
              <a:t>Μείωση της αιματικής ροής εντός του όγκου και αύξηση του χρόνου επαφής του φαρμάκου με τον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όγκο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16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C000"/>
                </a:solidFill>
              </a:rPr>
              <a:t>Διαδερμικός χημειοεμβολισμός</a:t>
            </a:r>
            <a:endParaRPr lang="en-GB" dirty="0">
              <a:solidFill>
                <a:srgbClr val="FFC000"/>
              </a:solidFill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71500" y="1659979"/>
            <a:ext cx="7948613" cy="4505325"/>
            <a:chOff x="528" y="672"/>
            <a:chExt cx="3408" cy="1634"/>
          </a:xfrm>
        </p:grpSpPr>
        <p:pic>
          <p:nvPicPr>
            <p:cNvPr id="4" name="Picture 5" descr="image_200629131218"/>
            <p:cNvPicPr>
              <a:picLocks noChangeAspect="1" noChangeArrowheads="1"/>
            </p:cNvPicPr>
            <p:nvPr/>
          </p:nvPicPr>
          <p:blipFill>
            <a:blip r:embed="rId2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11667" r="33749" b="28333"/>
            <a:stretch>
              <a:fillRect/>
            </a:stretch>
          </p:blipFill>
          <p:spPr bwMode="auto">
            <a:xfrm>
              <a:off x="2256" y="672"/>
              <a:ext cx="1680" cy="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 descr="image_20062913126"/>
            <p:cNvPicPr>
              <a:picLocks noChangeAspect="1" noChangeArrowheads="1"/>
            </p:cNvPicPr>
            <p:nvPr/>
          </p:nvPicPr>
          <p:blipFill>
            <a:blip r:embed="rId3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14999" r="33749" b="21667"/>
            <a:stretch>
              <a:fillRect/>
            </a:stretch>
          </p:blipFill>
          <p:spPr bwMode="auto">
            <a:xfrm>
              <a:off x="528" y="672"/>
              <a:ext cx="1589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Oval 5"/>
          <p:cNvSpPr/>
          <p:nvPr/>
        </p:nvSpPr>
        <p:spPr>
          <a:xfrm>
            <a:off x="1115616" y="1916832"/>
            <a:ext cx="2088232" cy="1995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364088" y="1916832"/>
            <a:ext cx="2088232" cy="1995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274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C000"/>
                </a:solidFill>
              </a:rPr>
              <a:t>Παράδειγμα ΗΚΚ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11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21195" r="12216" b="23975"/>
          <a:stretch/>
        </p:blipFill>
        <p:spPr bwMode="auto">
          <a:xfrm>
            <a:off x="5427030" y="1412776"/>
            <a:ext cx="3726873" cy="267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3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8870" r="11545" b="21471"/>
          <a:stretch/>
        </p:blipFill>
        <p:spPr bwMode="auto">
          <a:xfrm>
            <a:off x="2704" y="1311633"/>
            <a:ext cx="3810000" cy="290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2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1259" r="11035" b="22773"/>
          <a:stretch/>
        </p:blipFill>
        <p:spPr bwMode="auto">
          <a:xfrm>
            <a:off x="2634743" y="4005064"/>
            <a:ext cx="3881473" cy="27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Interventional </a:t>
            </a:r>
            <a:r>
              <a:rPr lang="en-GB" dirty="0" smtClean="0">
                <a:solidFill>
                  <a:srgbClr val="FFC000"/>
                </a:solidFill>
              </a:rPr>
              <a:t>Radiology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16819"/>
            <a:ext cx="8229600" cy="4708525"/>
          </a:xfrm>
        </p:spPr>
        <p:txBody>
          <a:bodyPr/>
          <a:lstStyle/>
          <a:p>
            <a:pPr marL="650875" indent="-514350">
              <a:lnSpc>
                <a:spcPct val="250000"/>
              </a:lnSpc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Biopsies &amp; drainages</a:t>
            </a:r>
          </a:p>
          <a:p>
            <a:pPr marL="650875" indent="-514350">
              <a:lnSpc>
                <a:spcPct val="250000"/>
              </a:lnSpc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Endovascular procedures</a:t>
            </a:r>
          </a:p>
          <a:p>
            <a:pPr marL="650875" indent="-514350">
              <a:lnSpc>
                <a:spcPct val="250000"/>
              </a:lnSpc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Interventional Oncology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0875" indent="-514350">
              <a:lnSpc>
                <a:spcPct val="250000"/>
              </a:lnSpc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Spine and pain management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3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C000"/>
                </a:solidFill>
              </a:rPr>
              <a:t>Χημειοεμβολισμός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110" r="15659" b="28846"/>
          <a:stretch/>
        </p:blipFill>
        <p:spPr bwMode="auto">
          <a:xfrm>
            <a:off x="202348" y="2038609"/>
            <a:ext cx="4225636" cy="381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23258" r="15073" b="12241"/>
          <a:stretch/>
        </p:blipFill>
        <p:spPr bwMode="auto">
          <a:xfrm>
            <a:off x="4605362" y="2038609"/>
            <a:ext cx="4359126" cy="381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60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C000"/>
                </a:solidFill>
              </a:rPr>
              <a:t>Λιπιοδόλη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27314" r="15223" b="15867"/>
          <a:stretch/>
        </p:blipFill>
        <p:spPr bwMode="auto">
          <a:xfrm>
            <a:off x="179512" y="1844824"/>
            <a:ext cx="4402034" cy="341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33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27053" r="15909" b="16697"/>
          <a:stretch/>
        </p:blipFill>
        <p:spPr bwMode="auto">
          <a:xfrm>
            <a:off x="4716016" y="1844824"/>
            <a:ext cx="4248472" cy="337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263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C000"/>
                </a:solidFill>
              </a:rPr>
              <a:t>Αποτέλεσμα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4569024" cy="456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80" y="1484784"/>
            <a:ext cx="4569024" cy="456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483768" y="3140968"/>
            <a:ext cx="1296144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948264" y="3140968"/>
            <a:ext cx="1296144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125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C000"/>
                </a:solidFill>
              </a:rPr>
              <a:t>Λιπιοδόλη</a:t>
            </a:r>
            <a:endParaRPr lang="en-GB" dirty="0"/>
          </a:p>
        </p:txBody>
      </p:sp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4" y="1556792"/>
            <a:ext cx="4497016" cy="449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497016" cy="449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881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FFC000"/>
                </a:solidFill>
              </a:rPr>
              <a:t>Μικροσφαιρίδια που εκλύουν </a:t>
            </a:r>
            <a:r>
              <a:rPr lang="en-GB" dirty="0" smtClean="0">
                <a:solidFill>
                  <a:srgbClr val="FFC000"/>
                </a:solidFill>
              </a:rPr>
              <a:t>Doxorubicin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" name="Picture 3" descr="dox beads in v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6012" b="1714"/>
          <a:stretch>
            <a:fillRect/>
          </a:stretch>
        </p:blipFill>
        <p:spPr bwMode="auto">
          <a:xfrm>
            <a:off x="5488756" y="2799928"/>
            <a:ext cx="31877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107682"/>
              </p:ext>
            </p:extLst>
          </p:nvPr>
        </p:nvGraphicFramePr>
        <p:xfrm>
          <a:off x="523056" y="1902990"/>
          <a:ext cx="2514600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08" r:id="rId4" imgW="8430802" imgH="8000000" progId="PBrush">
                  <p:embed/>
                </p:oleObj>
              </mc:Choice>
              <mc:Fallback>
                <p:oleObj r:id="rId4" imgW="8430802" imgH="8000000" progId="PBrush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56" y="1902990"/>
                        <a:ext cx="2514600" cy="238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194800"/>
              </p:ext>
            </p:extLst>
          </p:nvPr>
        </p:nvGraphicFramePr>
        <p:xfrm>
          <a:off x="3425006" y="1902990"/>
          <a:ext cx="1670050" cy="361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09" r:id="rId6" imgW="2867046" imgH="6210345" progId="PBrush">
                  <p:embed/>
                </p:oleObj>
              </mc:Choice>
              <mc:Fallback>
                <p:oleObj r:id="rId6" imgW="2867046" imgH="6210345" progId="PBrush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006" y="1902990"/>
                        <a:ext cx="1670050" cy="361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20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74898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- Ορθογώνιο"/>
          <p:cNvSpPr>
            <a:spLocks noChangeArrowheads="1"/>
          </p:cNvSpPr>
          <p:nvPr/>
        </p:nvSpPr>
        <p:spPr bwMode="auto">
          <a:xfrm>
            <a:off x="5724525" y="1557338"/>
            <a:ext cx="2573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Cancer 1965; 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18:375.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4762"/>
          <a:stretch>
            <a:fillRect/>
          </a:stretch>
        </p:blipFill>
        <p:spPr bwMode="auto">
          <a:xfrm>
            <a:off x="2447925" y="1981026"/>
            <a:ext cx="424815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246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000"/>
                </a:solidFill>
              </a:rPr>
              <a:t>Yttrium 90 – Y90</a:t>
            </a:r>
            <a:endParaRPr lang="en-GB" dirty="0" smtClean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7638"/>
            <a:ext cx="6781800" cy="45259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Glass or Resin microspheres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Diameter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approx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30 microns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Half life 64 hours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Beta 0.93 MeV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Penetrates 2.5mm tissue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(max 11mm)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Dose 100-1000+Gy to tumour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1" t="68394" r="16180" b="4692"/>
          <a:stretch>
            <a:fillRect/>
          </a:stretch>
        </p:blipFill>
        <p:spPr bwMode="auto">
          <a:xfrm>
            <a:off x="6858000" y="4533900"/>
            <a:ext cx="21336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8" t="19382" r="10693" b="48889"/>
          <a:stretch>
            <a:fillRect/>
          </a:stretch>
        </p:blipFill>
        <p:spPr bwMode="auto">
          <a:xfrm>
            <a:off x="6858000" y="1079500"/>
            <a:ext cx="21336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332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Y90 </a:t>
            </a:r>
            <a:r>
              <a:rPr lang="el-GR" dirty="0" smtClean="0">
                <a:solidFill>
                  <a:srgbClr val="FFC000"/>
                </a:solidFill>
              </a:rPr>
              <a:t>ύττριο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3" t="28397" r="32500" b="16049"/>
          <a:stretch>
            <a:fillRect/>
          </a:stretch>
        </p:blipFill>
        <p:spPr bwMode="auto">
          <a:xfrm>
            <a:off x="1684338" y="1295400"/>
            <a:ext cx="584676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288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99mTc Work-up &amp; Y90 SPECT/CT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" name="Picture 2" descr="F:\SIRT DIKO MOY-1\SPHIRIS\THERAPY 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21336" r="5112"/>
          <a:stretch>
            <a:fillRect/>
          </a:stretch>
        </p:blipFill>
        <p:spPr bwMode="auto">
          <a:xfrm>
            <a:off x="4544796" y="1988840"/>
            <a:ext cx="4568581" cy="34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:\SIRT DIKO MOY-1\SPHIRIS\WORK UP 5Tif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t="20660" r="6467"/>
          <a:stretch>
            <a:fillRect/>
          </a:stretch>
        </p:blipFill>
        <p:spPr bwMode="auto">
          <a:xfrm>
            <a:off x="12901" y="1988840"/>
            <a:ext cx="4579275" cy="357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9 - TextBox"/>
          <p:cNvSpPr txBox="1">
            <a:spLocks noChangeArrowheads="1"/>
          </p:cNvSpPr>
          <p:nvPr/>
        </p:nvSpPr>
        <p:spPr bwMode="auto">
          <a:xfrm>
            <a:off x="1331615" y="5610572"/>
            <a:ext cx="1800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MAA  SPECT/CT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6" name="3 - Ορθογώνιο"/>
          <p:cNvSpPr>
            <a:spLocks noChangeArrowheads="1"/>
          </p:cNvSpPr>
          <p:nvPr/>
        </p:nvSpPr>
        <p:spPr bwMode="auto">
          <a:xfrm>
            <a:off x="5070822" y="5363935"/>
            <a:ext cx="1949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1600" dirty="0"/>
              <a:t>Β</a:t>
            </a:r>
            <a:r>
              <a:rPr lang="en-US" sz="1600" dirty="0" err="1"/>
              <a:t>remsstrahlung</a:t>
            </a:r>
            <a:r>
              <a:rPr lang="el-GR" sz="1600" dirty="0"/>
              <a:t> </a:t>
            </a:r>
            <a:r>
              <a:rPr lang="en-US" sz="1600" dirty="0"/>
              <a:t>SPECT/CT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4099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CT liver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8040" r="8807" b="15767"/>
          <a:stretch/>
        </p:blipFill>
        <p:spPr bwMode="auto">
          <a:xfrm>
            <a:off x="107504" y="1671144"/>
            <a:ext cx="4215399" cy="354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18324" r="8239" b="18040"/>
          <a:stretch/>
        </p:blipFill>
        <p:spPr bwMode="auto">
          <a:xfrm>
            <a:off x="4499992" y="1671144"/>
            <a:ext cx="4479745" cy="354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5642782"/>
            <a:ext cx="4800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Μονήρης </a:t>
            </a:r>
            <a:r>
              <a:rPr lang="en-GB" sz="2400" dirty="0" smtClean="0"/>
              <a:t>5x6</a:t>
            </a:r>
            <a:r>
              <a:rPr lang="el-GR" sz="2400" dirty="0" smtClean="0"/>
              <a:t>εκ. τμήματα </a:t>
            </a:r>
            <a:r>
              <a:rPr lang="en-GB" sz="2400" dirty="0" err="1" smtClean="0"/>
              <a:t>VIII+IVa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609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/>
          </a:bodyPr>
          <a:lstStyle/>
          <a:p>
            <a:r>
              <a:rPr lang="el-GR" sz="4400" dirty="0" err="1" smtClean="0">
                <a:solidFill>
                  <a:srgbClr val="FFC000"/>
                </a:solidFill>
              </a:rPr>
              <a:t>Θερμοκαυτηριασμός</a:t>
            </a:r>
            <a:r>
              <a:rPr lang="el-GR" sz="4400" dirty="0" smtClean="0">
                <a:solidFill>
                  <a:srgbClr val="FFC000"/>
                </a:solidFill>
              </a:rPr>
              <a:t> όγκων</a:t>
            </a:r>
            <a:endParaRPr lang="el-GR" sz="4400" dirty="0">
              <a:solidFill>
                <a:srgbClr val="FFC000"/>
              </a:solidFill>
            </a:endParaRPr>
          </a:p>
        </p:txBody>
      </p:sp>
      <p:sp>
        <p:nvSpPr>
          <p:cNvPr id="3" name="2 - Θέση περιεχομένου"/>
          <p:cNvSpPr txBox="1">
            <a:spLocks/>
          </p:cNvSpPr>
          <p:nvPr/>
        </p:nvSpPr>
        <p:spPr>
          <a:xfrm>
            <a:off x="571472" y="1714520"/>
            <a:ext cx="7786742" cy="4643438"/>
          </a:xfrm>
          <a:prstGeom prst="rect">
            <a:avLst/>
          </a:prstGeom>
        </p:spPr>
        <p:txBody>
          <a:bodyPr/>
          <a:lstStyle/>
          <a:p>
            <a:pPr marL="547688" lvl="0" indent="-411163">
              <a:lnSpc>
                <a:spcPts val="454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l-GR" sz="2800" dirty="0" smtClean="0">
                <a:latin typeface="+mj-lt"/>
              </a:rPr>
              <a:t>Ίδια βάση αντιμετώπισης του όγκου με τη χειρουργική</a:t>
            </a:r>
          </a:p>
          <a:p>
            <a:pPr marL="547688" lvl="0" indent="-411163">
              <a:lnSpc>
                <a:spcPts val="454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l-GR" sz="2800" dirty="0" smtClean="0">
                <a:latin typeface="+mj-lt"/>
              </a:rPr>
              <a:t>Ολική καταστροφή και δυνητική ίαση (ισοδυναμεί  με αφαίρεση του όγκου) </a:t>
            </a:r>
          </a:p>
          <a:p>
            <a:pPr marL="547688" lvl="0" indent="-411163">
              <a:lnSpc>
                <a:spcPts val="454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l-GR" sz="2800" dirty="0" smtClean="0">
                <a:latin typeface="+mj-lt"/>
              </a:rPr>
              <a:t>Η </a:t>
            </a:r>
            <a:r>
              <a:rPr lang="el-GR" sz="2800" dirty="0" err="1" smtClean="0">
                <a:latin typeface="+mj-lt"/>
              </a:rPr>
              <a:t>κυτταρομείωση</a:t>
            </a:r>
            <a:r>
              <a:rPr lang="el-GR" sz="2800" dirty="0" smtClean="0">
                <a:latin typeface="+mj-lt"/>
              </a:rPr>
              <a:t> του όγκου μπορεί να οδηγήσει σε περιορισμό των συμπτωμάτων και δυνητικά μακρύτερη επιβίωση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7688" marR="0" lvl="0" indent="-4111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7688" marR="0" lvl="0" indent="-4111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7688" marR="0" lvl="0" indent="-4111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t="70911" r="25358"/>
          <a:stretch/>
        </p:blipFill>
        <p:spPr bwMode="auto">
          <a:xfrm>
            <a:off x="0" y="2053208"/>
            <a:ext cx="9108504" cy="317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Y90 </a:t>
            </a:r>
            <a:r>
              <a:rPr lang="en-GB" dirty="0" err="1" smtClean="0">
                <a:solidFill>
                  <a:srgbClr val="FFC000"/>
                </a:solidFill>
              </a:rPr>
              <a:t>Bremstrahlung</a:t>
            </a:r>
            <a:r>
              <a:rPr lang="en-GB" dirty="0" smtClean="0">
                <a:solidFill>
                  <a:srgbClr val="FFC000"/>
                </a:solidFill>
              </a:rPr>
              <a:t> (24h)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5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3 </a:t>
            </a:r>
            <a:r>
              <a:rPr lang="el-GR" dirty="0" smtClean="0">
                <a:solidFill>
                  <a:srgbClr val="FFC000"/>
                </a:solidFill>
              </a:rPr>
              <a:t>μήνες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6" t="5262" r="25639" b="37778"/>
          <a:stretch/>
        </p:blipFill>
        <p:spPr bwMode="auto">
          <a:xfrm>
            <a:off x="4523016" y="1556792"/>
            <a:ext cx="4369464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05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19808" r="12970" b="18002"/>
          <a:stretch/>
        </p:blipFill>
        <p:spPr bwMode="auto">
          <a:xfrm>
            <a:off x="216201" y="3017409"/>
            <a:ext cx="4211783" cy="343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38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Small renal masses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2FFF5"/>
                </a:solidFill>
              </a:rPr>
              <a:t>Any mass enhancement </a:t>
            </a:r>
            <a:r>
              <a:rPr lang="en-GB" dirty="0" smtClean="0">
                <a:solidFill>
                  <a:srgbClr val="FFFF00"/>
                </a:solidFill>
              </a:rPr>
              <a:t>&gt;15HU </a:t>
            </a:r>
            <a:r>
              <a:rPr lang="en-GB" dirty="0" smtClean="0">
                <a:solidFill>
                  <a:srgbClr val="F2FFF5"/>
                </a:solidFill>
              </a:rPr>
              <a:t>considered RCC until proven otherwise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10-20%</a:t>
            </a:r>
            <a:r>
              <a:rPr lang="en-GB" dirty="0" smtClean="0">
                <a:solidFill>
                  <a:srgbClr val="F2FFF5"/>
                </a:solidFill>
              </a:rPr>
              <a:t> of enhancing masses suggestive of RCC prove </a:t>
            </a:r>
            <a:r>
              <a:rPr lang="en-GB" dirty="0" smtClean="0">
                <a:solidFill>
                  <a:srgbClr val="FFFF00"/>
                </a:solidFill>
              </a:rPr>
              <a:t>benign</a:t>
            </a:r>
            <a:r>
              <a:rPr lang="en-GB" dirty="0" smtClean="0">
                <a:solidFill>
                  <a:srgbClr val="F2FFF5"/>
                </a:solidFill>
              </a:rPr>
              <a:t> on biopsy or excision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Growth</a:t>
            </a:r>
            <a:r>
              <a:rPr lang="en-GB" dirty="0" smtClean="0">
                <a:solidFill>
                  <a:srgbClr val="F2FFF5"/>
                </a:solidFill>
              </a:rPr>
              <a:t> </a:t>
            </a:r>
            <a:r>
              <a:rPr lang="en-GB" dirty="0">
                <a:solidFill>
                  <a:srgbClr val="F2FFF5"/>
                </a:solidFill>
              </a:rPr>
              <a:t>rate of SRM: </a:t>
            </a:r>
            <a:r>
              <a:rPr lang="en-GB" dirty="0" smtClean="0">
                <a:solidFill>
                  <a:srgbClr val="FFFF00"/>
                </a:solidFill>
              </a:rPr>
              <a:t>0.5-1.0cm/year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≈20% </a:t>
            </a:r>
            <a:r>
              <a:rPr lang="en-GB" dirty="0">
                <a:solidFill>
                  <a:srgbClr val="F2FFF5"/>
                </a:solidFill>
              </a:rPr>
              <a:t>SRM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>
                <a:solidFill>
                  <a:srgbClr val="F2FFF5"/>
                </a:solidFill>
              </a:rPr>
              <a:t>show</a:t>
            </a:r>
            <a:r>
              <a:rPr lang="en-GB" dirty="0">
                <a:solidFill>
                  <a:srgbClr val="FFFF00"/>
                </a:solidFill>
              </a:rPr>
              <a:t> aggressive growth </a:t>
            </a:r>
            <a:r>
              <a:rPr lang="en-GB" dirty="0" smtClean="0">
                <a:solidFill>
                  <a:srgbClr val="F2FFF5"/>
                </a:solidFill>
              </a:rPr>
              <a:t>rates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Localised</a:t>
            </a:r>
            <a:r>
              <a:rPr lang="en-GB" dirty="0" smtClean="0">
                <a:solidFill>
                  <a:srgbClr val="F2FFF5"/>
                </a:solidFill>
              </a:rPr>
              <a:t> RCC: 5-year survival </a:t>
            </a:r>
            <a:r>
              <a:rPr lang="en-GB" dirty="0">
                <a:solidFill>
                  <a:srgbClr val="FFFF00"/>
                </a:solidFill>
              </a:rPr>
              <a:t>&gt;90%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Advanced</a:t>
            </a:r>
            <a:r>
              <a:rPr lang="en-GB" dirty="0" smtClean="0">
                <a:solidFill>
                  <a:srgbClr val="F2FFF5"/>
                </a:solidFill>
              </a:rPr>
              <a:t> RCC: 5-year survival </a:t>
            </a:r>
            <a:r>
              <a:rPr lang="en-GB" dirty="0" smtClean="0">
                <a:solidFill>
                  <a:srgbClr val="FFFF00"/>
                </a:solidFill>
              </a:rPr>
              <a:t>≈10</a:t>
            </a:r>
            <a:r>
              <a:rPr lang="en-GB" dirty="0">
                <a:solidFill>
                  <a:srgbClr val="FFFF00"/>
                </a:solidFill>
              </a:rPr>
              <a:t>% </a:t>
            </a:r>
            <a:endParaRPr lang="en-GB" dirty="0">
              <a:solidFill>
                <a:srgbClr val="F2FFF5"/>
              </a:solidFill>
            </a:endParaRPr>
          </a:p>
          <a:p>
            <a:endParaRPr lang="en-GB" dirty="0" smtClean="0">
              <a:solidFill>
                <a:srgbClr val="F2FFF5"/>
              </a:solidFill>
            </a:endParaRPr>
          </a:p>
          <a:p>
            <a:endParaRPr lang="en-GB" dirty="0">
              <a:solidFill>
                <a:srgbClr val="F2FF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C000"/>
                </a:solidFill>
              </a:rPr>
              <a:t>Renal Cell Carcinoma (RCC)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17" name="Rectangle 11"/>
          <p:cNvSpPr txBox="1">
            <a:spLocks noChangeArrowheads="1"/>
          </p:cNvSpPr>
          <p:nvPr/>
        </p:nvSpPr>
        <p:spPr>
          <a:xfrm>
            <a:off x="1013792" y="4221088"/>
            <a:ext cx="7086600" cy="1263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indent="0">
              <a:lnSpc>
                <a:spcPct val="90000"/>
              </a:lnSpc>
              <a:buSzPct val="75000"/>
              <a:buNone/>
            </a:pPr>
            <a:endParaRPr lang="el-GR" altLang="el-GR" sz="2800" dirty="0">
              <a:solidFill>
                <a:schemeClr val="bg2"/>
              </a:solidFill>
              <a:cs typeface="Arial" pitchFamily="34" charset="0"/>
            </a:endParaRPr>
          </a:p>
        </p:txBody>
      </p:sp>
      <p:pic>
        <p:nvPicPr>
          <p:cNvPr id="9" name="Picture 8" descr="Graphic_Histology_10.5.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1" b="21204"/>
          <a:stretch/>
        </p:blipFill>
        <p:spPr>
          <a:xfrm>
            <a:off x="1191468" y="4835805"/>
            <a:ext cx="6692900" cy="197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87624" y="1484784"/>
            <a:ext cx="2376264" cy="25978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RCC Vancouver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Pathology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classification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17848" y="5589240"/>
            <a:ext cx="1080120" cy="1296144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  <a:alpha val="0"/>
                </a:schemeClr>
              </a:gs>
              <a:gs pos="80000">
                <a:schemeClr val="accent2">
                  <a:shade val="93000"/>
                  <a:satMod val="130000"/>
                  <a:alpha val="0"/>
                </a:schemeClr>
              </a:gs>
              <a:gs pos="100000">
                <a:schemeClr val="accent2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38100" cmpd="sng">
                <a:solidFill>
                  <a:srgbClr val="00009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23090" r="56760" b="16493"/>
          <a:stretch/>
        </p:blipFill>
        <p:spPr bwMode="auto">
          <a:xfrm>
            <a:off x="3481536" y="884478"/>
            <a:ext cx="4474840" cy="3912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7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C000"/>
                </a:solidFill>
              </a:rPr>
              <a:t>Partial nephrectomy for SRMs</a:t>
            </a:r>
            <a:endParaRPr lang="el-GR" dirty="0">
              <a:solidFill>
                <a:srgbClr val="FFC000"/>
              </a:solidFill>
            </a:endParaRPr>
          </a:p>
        </p:txBody>
      </p:sp>
      <p:cxnSp>
        <p:nvCxnSpPr>
          <p:cNvPr id="7" name="Ευθεία γραμμή σύνδεσης 6"/>
          <p:cNvCxnSpPr/>
          <p:nvPr/>
        </p:nvCxnSpPr>
        <p:spPr>
          <a:xfrm flipH="1">
            <a:off x="1907704" y="3284984"/>
            <a:ext cx="648072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1520" y="1052736"/>
            <a:ext cx="468052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fontAlgn="auto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GB" sz="3200" u="sng" dirty="0" smtClean="0">
                <a:solidFill>
                  <a:srgbClr val="EEECE1"/>
                </a:solidFill>
              </a:rPr>
              <a:t>Initial Selection:</a:t>
            </a:r>
          </a:p>
          <a:p>
            <a:pPr marL="137160" fontAlgn="auto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GB" sz="1100" u="sng" dirty="0" smtClean="0">
              <a:solidFill>
                <a:srgbClr val="EEECE1"/>
              </a:solidFill>
            </a:endParaRPr>
          </a:p>
          <a:p>
            <a:pPr marL="594360" indent="-457200" fontAlgn="auto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en-GB" sz="2800" dirty="0" smtClean="0">
                <a:solidFill>
                  <a:srgbClr val="EEECE1"/>
                </a:solidFill>
              </a:rPr>
              <a:t>T1 lesions (&lt;7cm)</a:t>
            </a:r>
            <a:endParaRPr lang="en-GB" sz="2800" dirty="0">
              <a:solidFill>
                <a:srgbClr val="EEECE1"/>
              </a:solidFill>
            </a:endParaRPr>
          </a:p>
          <a:p>
            <a:pPr marL="594360" indent="-457200" fontAlgn="auto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en-GB" sz="2800" dirty="0">
                <a:solidFill>
                  <a:srgbClr val="EEECE1"/>
                </a:solidFill>
              </a:rPr>
              <a:t>Low </a:t>
            </a:r>
            <a:r>
              <a:rPr lang="en-GB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PADUA </a:t>
            </a:r>
            <a:r>
              <a:rPr lang="en-GB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score</a:t>
            </a:r>
          </a:p>
          <a:p>
            <a:pPr marL="594360" indent="-457200" fontAlgn="auto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en-GB" sz="2800" dirty="0">
                <a:solidFill>
                  <a:srgbClr val="EEECE1"/>
                </a:solidFill>
              </a:rPr>
              <a:t>Exophytic </a:t>
            </a:r>
            <a:r>
              <a:rPr lang="en-GB" sz="2800" dirty="0" smtClean="0">
                <a:solidFill>
                  <a:srgbClr val="EEECE1"/>
                </a:solidFill>
              </a:rPr>
              <a:t>masses</a:t>
            </a:r>
          </a:p>
          <a:p>
            <a:pPr marL="594360" indent="-457200" fontAlgn="auto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en-US" sz="2800" dirty="0" smtClean="0">
                <a:solidFill>
                  <a:srgbClr val="EEECE1"/>
                </a:solidFill>
              </a:rPr>
              <a:t>No solitary kidneys</a:t>
            </a:r>
            <a:endParaRPr lang="en-GB" sz="2800" dirty="0" smtClean="0">
              <a:solidFill>
                <a:srgbClr val="EEECE1"/>
              </a:solidFill>
            </a:endParaRPr>
          </a:p>
          <a:p>
            <a:pPr marL="594360" indent="-457200" fontAlgn="auto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en-GB" sz="2800" dirty="0" smtClean="0">
                <a:solidFill>
                  <a:srgbClr val="EEECE1"/>
                </a:solidFill>
              </a:rPr>
              <a:t>Good/fair </a:t>
            </a:r>
            <a:r>
              <a:rPr lang="en-GB" sz="2800" dirty="0" err="1" smtClean="0">
                <a:solidFill>
                  <a:srgbClr val="EEECE1"/>
                </a:solidFill>
              </a:rPr>
              <a:t>eGFR</a:t>
            </a:r>
            <a:endParaRPr lang="en-GB" sz="2800" dirty="0" smtClean="0">
              <a:solidFill>
                <a:srgbClr val="EEECE1"/>
              </a:solidFill>
            </a:endParaRPr>
          </a:p>
          <a:p>
            <a:pPr marL="594360" indent="-457200" fontAlgn="auto">
              <a:lnSpc>
                <a:spcPct val="150000"/>
              </a:lnSpc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en-GB" sz="2800" dirty="0" smtClean="0">
                <a:solidFill>
                  <a:srgbClr val="EEECE1"/>
                </a:solidFill>
              </a:rPr>
              <a:t>Open or Robotic or laparoscopic</a:t>
            </a:r>
            <a:endParaRPr lang="en-GB" sz="2800" dirty="0">
              <a:solidFill>
                <a:srgbClr val="EEECE1"/>
              </a:solidFill>
            </a:endParaRPr>
          </a:p>
          <a:p>
            <a:pPr marL="548640" indent="-411480" fontAlgn="auto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GB" sz="28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25233" t="14027" r="24908" b="16299"/>
          <a:stretch>
            <a:fillRect/>
          </a:stretch>
        </p:blipFill>
        <p:spPr bwMode="auto">
          <a:xfrm>
            <a:off x="4644008" y="1253000"/>
            <a:ext cx="4499992" cy="294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Ben May 2013 37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2" r="20988" b="27408"/>
          <a:stretch/>
        </p:blipFill>
        <p:spPr>
          <a:xfrm>
            <a:off x="4644008" y="4119654"/>
            <a:ext cx="4499992" cy="2738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8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Ablation for SRM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48680"/>
            <a:ext cx="4680520" cy="633670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400" u="sng" dirty="0" smtClean="0">
              <a:solidFill>
                <a:srgbClr val="EEECE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u="sng" dirty="0" smtClean="0">
                <a:solidFill>
                  <a:srgbClr val="EEECE1"/>
                </a:solidFill>
              </a:rPr>
              <a:t>Indications: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800" u="sng" dirty="0" smtClean="0">
              <a:solidFill>
                <a:srgbClr val="EEECE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EEECE1"/>
                </a:solidFill>
              </a:rPr>
              <a:t>Patients unfit for surgery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EEECE1"/>
                </a:solidFill>
              </a:rPr>
              <a:t>E</a:t>
            </a:r>
            <a:r>
              <a:rPr lang="en-US" sz="2800" dirty="0" smtClean="0">
                <a:solidFill>
                  <a:srgbClr val="EEECE1"/>
                </a:solidFill>
              </a:rPr>
              <a:t>lderly patients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EEECE1"/>
                </a:solidFill>
              </a:rPr>
              <a:t>H</a:t>
            </a:r>
            <a:r>
              <a:rPr lang="en-US" sz="2800" dirty="0" smtClean="0">
                <a:solidFill>
                  <a:srgbClr val="EEECE1"/>
                </a:solidFill>
              </a:rPr>
              <a:t>igher ASA score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EEECE1"/>
                </a:solidFill>
              </a:rPr>
              <a:t>Single kidney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EEECE1"/>
                </a:solidFill>
              </a:rPr>
              <a:t>Bilateral </a:t>
            </a:r>
            <a:r>
              <a:rPr lang="en-US" sz="2800" dirty="0" err="1" smtClean="0">
                <a:solidFill>
                  <a:srgbClr val="EEECE1"/>
                </a:solidFill>
              </a:rPr>
              <a:t>tumours</a:t>
            </a:r>
            <a:endParaRPr lang="en-US" sz="2800" dirty="0" smtClean="0">
              <a:solidFill>
                <a:srgbClr val="EEECE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EEECE1"/>
                </a:solidFill>
              </a:rPr>
              <a:t>Genetic predisposition to multiple </a:t>
            </a:r>
            <a:r>
              <a:rPr lang="en-US" sz="2800" dirty="0" err="1" smtClean="0">
                <a:solidFill>
                  <a:srgbClr val="EEECE1"/>
                </a:solidFill>
              </a:rPr>
              <a:t>tumours</a:t>
            </a:r>
            <a:endParaRPr lang="en-US" sz="2800" dirty="0" smtClean="0">
              <a:solidFill>
                <a:srgbClr val="EEECE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EEECE1"/>
                </a:solidFill>
              </a:rPr>
              <a:t>Impaired renal function</a:t>
            </a:r>
          </a:p>
          <a:p>
            <a:pPr>
              <a:lnSpc>
                <a:spcPct val="120000"/>
              </a:lnSpc>
            </a:pPr>
            <a:endParaRPr lang="en-US" sz="2800" dirty="0">
              <a:solidFill>
                <a:srgbClr val="EEECE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35081" t="38094" r="35419" b="32756"/>
          <a:stretch>
            <a:fillRect/>
          </a:stretch>
        </p:blipFill>
        <p:spPr bwMode="auto">
          <a:xfrm>
            <a:off x="4572000" y="1124744"/>
            <a:ext cx="457200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942304"/>
            <a:ext cx="3646726" cy="2906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2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My Documents\IMAGES\RF Diagrams and Photos\PhP 4 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602" y="1268760"/>
            <a:ext cx="4303398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RFA technique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4896544" cy="525658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 smtClean="0">
                <a:solidFill>
                  <a:schemeClr val="bg2"/>
                </a:solidFill>
              </a:rPr>
              <a:t>Grounding pads</a:t>
            </a:r>
          </a:p>
          <a:p>
            <a:pPr>
              <a:lnSpc>
                <a:spcPct val="170000"/>
              </a:lnSpc>
            </a:pPr>
            <a:r>
              <a:rPr lang="en-US" dirty="0" smtClean="0">
                <a:solidFill>
                  <a:schemeClr val="bg2"/>
                </a:solidFill>
              </a:rPr>
              <a:t>Local anaesthesia, sedation</a:t>
            </a:r>
          </a:p>
          <a:p>
            <a:pPr>
              <a:lnSpc>
                <a:spcPct val="170000"/>
              </a:lnSpc>
            </a:pPr>
            <a:r>
              <a:rPr lang="en-US" dirty="0" smtClean="0">
                <a:solidFill>
                  <a:schemeClr val="bg2"/>
                </a:solidFill>
              </a:rPr>
              <a:t>CT guided biopsy</a:t>
            </a:r>
          </a:p>
          <a:p>
            <a:pPr>
              <a:lnSpc>
                <a:spcPct val="170000"/>
              </a:lnSpc>
            </a:pPr>
            <a:r>
              <a:rPr lang="en-US" dirty="0" smtClean="0">
                <a:solidFill>
                  <a:schemeClr val="bg2"/>
                </a:solidFill>
              </a:rPr>
              <a:t>Percutaneous approach</a:t>
            </a:r>
          </a:p>
          <a:p>
            <a:pPr>
              <a:lnSpc>
                <a:spcPct val="170000"/>
              </a:lnSpc>
            </a:pPr>
            <a:r>
              <a:rPr lang="en-US" dirty="0" smtClean="0">
                <a:solidFill>
                  <a:schemeClr val="bg2"/>
                </a:solidFill>
              </a:rPr>
              <a:t>Ablation  zone area (+0.5-1.0cm)</a:t>
            </a:r>
          </a:p>
          <a:p>
            <a:pPr>
              <a:lnSpc>
                <a:spcPct val="170000"/>
              </a:lnSpc>
            </a:pPr>
            <a:r>
              <a:rPr lang="en-US" dirty="0" smtClean="0">
                <a:solidFill>
                  <a:schemeClr val="bg2"/>
                </a:solidFill>
              </a:rPr>
              <a:t>Ablation time: up </a:t>
            </a:r>
            <a:r>
              <a:rPr lang="en-US" dirty="0" smtClean="0">
                <a:solidFill>
                  <a:srgbClr val="EEECE1"/>
                </a:solidFill>
              </a:rPr>
              <a:t>to 12 mins</a:t>
            </a:r>
          </a:p>
          <a:p>
            <a:pPr>
              <a:lnSpc>
                <a:spcPct val="170000"/>
              </a:lnSpc>
            </a:pPr>
            <a:r>
              <a:rPr lang="en-US" dirty="0" smtClean="0">
                <a:solidFill>
                  <a:srgbClr val="EEECE1"/>
                </a:solidFill>
              </a:rPr>
              <a:t>Mostly day cases</a:t>
            </a:r>
          </a:p>
          <a:p>
            <a:pPr>
              <a:lnSpc>
                <a:spcPct val="170000"/>
              </a:lnSpc>
            </a:pPr>
            <a:r>
              <a:rPr lang="en-US" dirty="0" smtClean="0">
                <a:solidFill>
                  <a:srgbClr val="EEECE1"/>
                </a:solidFill>
              </a:rPr>
              <a:t>Hydro- Carbon- dissection</a:t>
            </a:r>
          </a:p>
          <a:p>
            <a:pPr>
              <a:lnSpc>
                <a:spcPct val="170000"/>
              </a:lnSpc>
            </a:pPr>
            <a:endParaRPr lang="en-US" dirty="0" smtClean="0"/>
          </a:p>
          <a:p>
            <a:pPr>
              <a:lnSpc>
                <a:spcPct val="170000"/>
              </a:lnSpc>
            </a:pPr>
            <a:endParaRPr lang="en-US" dirty="0" smtClean="0"/>
          </a:p>
          <a:p>
            <a:pPr>
              <a:lnSpc>
                <a:spcPct val="170000"/>
              </a:lnSpc>
            </a:pPr>
            <a:endParaRPr lang="en-US" dirty="0" smtClean="0"/>
          </a:p>
          <a:p>
            <a:pPr marL="0" indent="0">
              <a:lnSpc>
                <a:spcPct val="170000"/>
              </a:lnSpc>
              <a:buNone/>
            </a:pPr>
            <a:endParaRPr lang="en-US" dirty="0"/>
          </a:p>
        </p:txBody>
      </p:sp>
      <p:pic>
        <p:nvPicPr>
          <p:cNvPr id="7" name="Picture 8" descr="Cool-tip Sys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149080"/>
            <a:ext cx="4283968" cy="271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52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800" dirty="0" smtClean="0">
                <a:solidFill>
                  <a:srgbClr val="FFC000"/>
                </a:solidFill>
              </a:rPr>
              <a:t>Peripheral lower pole tumour</a:t>
            </a:r>
            <a:endParaRPr lang="en-GB" sz="4800" dirty="0">
              <a:solidFill>
                <a:srgbClr val="FFC000"/>
              </a:solidFill>
            </a:endParaRPr>
          </a:p>
        </p:txBody>
      </p:sp>
      <p:pic>
        <p:nvPicPr>
          <p:cNvPr id="11266" name="Picture 2" descr="C:\Users\T450\Desktop\Kidney ablation figures\HANNAFORD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7" t="26838" r="24081" b="27390"/>
          <a:stretch/>
        </p:blipFill>
        <p:spPr bwMode="auto">
          <a:xfrm>
            <a:off x="35496" y="1484784"/>
            <a:ext cx="474732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T450\Desktop\Kidney ablation figures\HANNAFORD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 r="2703" b="4780"/>
          <a:stretch/>
        </p:blipFill>
        <p:spPr bwMode="auto">
          <a:xfrm>
            <a:off x="4751466" y="1484784"/>
            <a:ext cx="4284958" cy="507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7452320" y="4094674"/>
            <a:ext cx="360040" cy="4144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02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err="1" smtClean="0">
                <a:solidFill>
                  <a:srgbClr val="FFC000"/>
                </a:solidFill>
              </a:rPr>
              <a:t>Hydrodissection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12290" name="Picture 2" descr="C:\Users\T450\Desktop\Kidney ablation figures\HANNAFORD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18015" r="9742" b="10018"/>
          <a:stretch/>
        </p:blipFill>
        <p:spPr bwMode="auto">
          <a:xfrm>
            <a:off x="1547664" y="1556791"/>
            <a:ext cx="6192688" cy="52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6012160" y="2564904"/>
            <a:ext cx="432048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72200" y="2132856"/>
            <a:ext cx="1949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RFA electrode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644008" y="2276872"/>
            <a:ext cx="504056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95736" y="1887215"/>
            <a:ext cx="2511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Dextrose injection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solidFill>
                  <a:srgbClr val="FFC000"/>
                </a:solidFill>
              </a:rPr>
              <a:t>Immediate result</a:t>
            </a:r>
            <a:endParaRPr lang="en-GB" sz="4800" dirty="0">
              <a:solidFill>
                <a:srgbClr val="FFC000"/>
              </a:solidFill>
            </a:endParaRPr>
          </a:p>
        </p:txBody>
      </p:sp>
      <p:pic>
        <p:nvPicPr>
          <p:cNvPr id="13314" name="Picture 2" descr="C:\Users\T450\Desktop\Kidney ablation figures\HANNAFORD\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23661" r="25558" b="22296"/>
          <a:stretch/>
        </p:blipFill>
        <p:spPr bwMode="auto">
          <a:xfrm>
            <a:off x="4722522" y="1988840"/>
            <a:ext cx="4421477" cy="43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T450\Desktop\Kidney ablation figures\HANNAFORD\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0" t="23096" r="5105" b="22860"/>
          <a:stretch/>
        </p:blipFill>
        <p:spPr bwMode="auto">
          <a:xfrm>
            <a:off x="503012" y="1995807"/>
            <a:ext cx="3911037" cy="433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339752" y="5661248"/>
            <a:ext cx="0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524328" y="5576120"/>
            <a:ext cx="0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2057400" y="4952871"/>
            <a:ext cx="632012" cy="420345"/>
          </a:xfrm>
          <a:custGeom>
            <a:avLst/>
            <a:gdLst>
              <a:gd name="connsiteX0" fmla="*/ 0 w 632012"/>
              <a:gd name="connsiteY0" fmla="*/ 420345 h 420345"/>
              <a:gd name="connsiteX1" fmla="*/ 53788 w 632012"/>
              <a:gd name="connsiteY1" fmla="*/ 232086 h 420345"/>
              <a:gd name="connsiteX2" fmla="*/ 147918 w 632012"/>
              <a:gd name="connsiteY2" fmla="*/ 43828 h 420345"/>
              <a:gd name="connsiteX3" fmla="*/ 376518 w 632012"/>
              <a:gd name="connsiteY3" fmla="*/ 16933 h 420345"/>
              <a:gd name="connsiteX4" fmla="*/ 605118 w 632012"/>
              <a:gd name="connsiteY4" fmla="*/ 258980 h 420345"/>
              <a:gd name="connsiteX5" fmla="*/ 618565 w 632012"/>
              <a:gd name="connsiteY5" fmla="*/ 366557 h 42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012" h="420345">
                <a:moveTo>
                  <a:pt x="0" y="420345"/>
                </a:moveTo>
                <a:cubicBezTo>
                  <a:pt x="14567" y="357592"/>
                  <a:pt x="29135" y="294839"/>
                  <a:pt x="53788" y="232086"/>
                </a:cubicBezTo>
                <a:cubicBezTo>
                  <a:pt x="78441" y="169333"/>
                  <a:pt x="94130" y="79687"/>
                  <a:pt x="147918" y="43828"/>
                </a:cubicBezTo>
                <a:cubicBezTo>
                  <a:pt x="201706" y="7969"/>
                  <a:pt x="300318" y="-18926"/>
                  <a:pt x="376518" y="16933"/>
                </a:cubicBezTo>
                <a:cubicBezTo>
                  <a:pt x="452718" y="52792"/>
                  <a:pt x="564777" y="200709"/>
                  <a:pt x="605118" y="258980"/>
                </a:cubicBezTo>
                <a:cubicBezTo>
                  <a:pt x="645459" y="317251"/>
                  <a:pt x="632012" y="341904"/>
                  <a:pt x="618565" y="366557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 rot="1748520">
            <a:off x="7334024" y="4897596"/>
            <a:ext cx="632012" cy="420345"/>
          </a:xfrm>
          <a:custGeom>
            <a:avLst/>
            <a:gdLst>
              <a:gd name="connsiteX0" fmla="*/ 0 w 632012"/>
              <a:gd name="connsiteY0" fmla="*/ 420345 h 420345"/>
              <a:gd name="connsiteX1" fmla="*/ 53788 w 632012"/>
              <a:gd name="connsiteY1" fmla="*/ 232086 h 420345"/>
              <a:gd name="connsiteX2" fmla="*/ 147918 w 632012"/>
              <a:gd name="connsiteY2" fmla="*/ 43828 h 420345"/>
              <a:gd name="connsiteX3" fmla="*/ 376518 w 632012"/>
              <a:gd name="connsiteY3" fmla="*/ 16933 h 420345"/>
              <a:gd name="connsiteX4" fmla="*/ 605118 w 632012"/>
              <a:gd name="connsiteY4" fmla="*/ 258980 h 420345"/>
              <a:gd name="connsiteX5" fmla="*/ 618565 w 632012"/>
              <a:gd name="connsiteY5" fmla="*/ 366557 h 42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012" h="420345">
                <a:moveTo>
                  <a:pt x="0" y="420345"/>
                </a:moveTo>
                <a:cubicBezTo>
                  <a:pt x="14567" y="357592"/>
                  <a:pt x="29135" y="294839"/>
                  <a:pt x="53788" y="232086"/>
                </a:cubicBezTo>
                <a:cubicBezTo>
                  <a:pt x="78441" y="169333"/>
                  <a:pt x="94130" y="79687"/>
                  <a:pt x="147918" y="43828"/>
                </a:cubicBezTo>
                <a:cubicBezTo>
                  <a:pt x="201706" y="7969"/>
                  <a:pt x="300318" y="-18926"/>
                  <a:pt x="376518" y="16933"/>
                </a:cubicBezTo>
                <a:cubicBezTo>
                  <a:pt x="452718" y="52792"/>
                  <a:pt x="564777" y="200709"/>
                  <a:pt x="605118" y="258980"/>
                </a:cubicBezTo>
                <a:cubicBezTo>
                  <a:pt x="645459" y="317251"/>
                  <a:pt x="632012" y="341904"/>
                  <a:pt x="618565" y="366557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8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C000"/>
                </a:solidFill>
              </a:rPr>
              <a:t>Βασικές αρχές: R0 </a:t>
            </a:r>
            <a:r>
              <a:rPr lang="el-GR" dirty="0" err="1" smtClean="0">
                <a:solidFill>
                  <a:srgbClr val="FFC000"/>
                </a:solidFill>
              </a:rPr>
              <a:t>εκτομή</a:t>
            </a:r>
            <a:endParaRPr lang="el-GR" dirty="0">
              <a:solidFill>
                <a:srgbClr val="FFC000"/>
              </a:solidFill>
            </a:endParaRPr>
          </a:p>
        </p:txBody>
      </p:sp>
      <p:pic>
        <p:nvPicPr>
          <p:cNvPr id="3" name="Picture 4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8031"/>
            <a:ext cx="3214678" cy="2906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569214"/>
            <a:ext cx="3143272" cy="286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 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7977" y="3929066"/>
            <a:ext cx="3198837" cy="292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4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800" dirty="0" smtClean="0">
                <a:solidFill>
                  <a:srgbClr val="FFC000"/>
                </a:solidFill>
              </a:rPr>
              <a:t>Thermal     </a:t>
            </a:r>
            <a:r>
              <a:rPr lang="en-GB" sz="4800" dirty="0" err="1" smtClean="0">
                <a:solidFill>
                  <a:srgbClr val="FFC000"/>
                </a:solidFill>
              </a:rPr>
              <a:t>vs</a:t>
            </a:r>
            <a:r>
              <a:rPr lang="en-GB" sz="4800" dirty="0" smtClean="0">
                <a:solidFill>
                  <a:srgbClr val="FFC000"/>
                </a:solidFill>
              </a:rPr>
              <a:t>    </a:t>
            </a:r>
            <a:r>
              <a:rPr lang="en-GB" sz="4800" dirty="0" err="1" smtClean="0">
                <a:solidFill>
                  <a:srgbClr val="FFC000"/>
                </a:solidFill>
              </a:rPr>
              <a:t>Cryoablation</a:t>
            </a:r>
            <a:r>
              <a:rPr lang="en-GB" sz="4800" dirty="0" smtClean="0">
                <a:solidFill>
                  <a:srgbClr val="FFC000"/>
                </a:solidFill>
              </a:rPr>
              <a:t> 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3" t="28830" r="21854" b="31250"/>
          <a:stretch/>
        </p:blipFill>
        <p:spPr bwMode="auto">
          <a:xfrm>
            <a:off x="750494" y="3933057"/>
            <a:ext cx="3241577" cy="292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3" t="46875" r="23852" b="14338"/>
          <a:stretch/>
        </p:blipFill>
        <p:spPr bwMode="auto">
          <a:xfrm>
            <a:off x="5142478" y="3933056"/>
            <a:ext cx="3363646" cy="292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32905" r="60656" b="19118"/>
          <a:stretch/>
        </p:blipFill>
        <p:spPr bwMode="auto">
          <a:xfrm>
            <a:off x="750494" y="994289"/>
            <a:ext cx="3241577" cy="29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4" t="32905" r="26540" b="19118"/>
          <a:stretch/>
        </p:blipFill>
        <p:spPr bwMode="auto">
          <a:xfrm>
            <a:off x="5142478" y="994289"/>
            <a:ext cx="3389962" cy="29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5867" y="3913892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Cavitation</a:t>
            </a:r>
            <a:endParaRPr lang="en-GB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0363" y="6021288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Iceball</a:t>
            </a:r>
            <a:endParaRPr lang="en-GB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800" dirty="0" smtClean="0">
                <a:solidFill>
                  <a:srgbClr val="FFC000"/>
                </a:solidFill>
              </a:rPr>
              <a:t>Stage T1b (&gt;4cm) tumours</a:t>
            </a:r>
            <a:endParaRPr lang="en-GB" sz="4800" dirty="0">
              <a:solidFill>
                <a:srgbClr val="FFC000"/>
              </a:solidFill>
            </a:endParaRPr>
          </a:p>
        </p:txBody>
      </p:sp>
      <p:pic>
        <p:nvPicPr>
          <p:cNvPr id="25602" name="Picture 2" descr="C:\Users\T450\Desktop\Kidney ablation figures\REGINALD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27143" r="23384" b="10846"/>
          <a:stretch/>
        </p:blipFill>
        <p:spPr bwMode="auto">
          <a:xfrm>
            <a:off x="179512" y="1825888"/>
            <a:ext cx="4171201" cy="39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T450\Desktop\Kidney ablation figures\REGINALD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18101" r="21939" b="22340"/>
          <a:stretch/>
        </p:blipFill>
        <p:spPr bwMode="auto">
          <a:xfrm>
            <a:off x="4572000" y="2180618"/>
            <a:ext cx="4446813" cy="38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8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800" dirty="0" smtClean="0">
                <a:solidFill>
                  <a:srgbClr val="FFC000"/>
                </a:solidFill>
              </a:rPr>
              <a:t>Microwave ablation 10min</a:t>
            </a:r>
            <a:endParaRPr lang="en-GB" sz="4800" dirty="0">
              <a:solidFill>
                <a:srgbClr val="FFC000"/>
              </a:solidFill>
            </a:endParaRPr>
          </a:p>
        </p:txBody>
      </p:sp>
      <p:pic>
        <p:nvPicPr>
          <p:cNvPr id="26626" name="Picture 2" descr="C:\Users\T450\Desktop\Kidney ablation figures\REGINALD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36765" r="6433" b="37316"/>
          <a:stretch/>
        </p:blipFill>
        <p:spPr bwMode="auto">
          <a:xfrm>
            <a:off x="683568" y="1700808"/>
            <a:ext cx="7533262" cy="22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T450\Desktop\Kidney ablation figures\REGINALD\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35938" r="4503" b="36213"/>
          <a:stretch/>
        </p:blipFill>
        <p:spPr bwMode="auto">
          <a:xfrm>
            <a:off x="683568" y="3977744"/>
            <a:ext cx="7567715" cy="240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2699792" y="5661248"/>
            <a:ext cx="0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17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solidFill>
                  <a:srgbClr val="FFC000"/>
                </a:solidFill>
              </a:rPr>
              <a:t>1 year result</a:t>
            </a:r>
            <a:endParaRPr lang="en-GB" sz="4800" dirty="0">
              <a:solidFill>
                <a:srgbClr val="FFC000"/>
              </a:solidFill>
            </a:endParaRPr>
          </a:p>
        </p:txBody>
      </p:sp>
      <p:pic>
        <p:nvPicPr>
          <p:cNvPr id="27650" name="Picture 2" descr="C:\Users\T450\Desktop\Kidney ablation figures\REGINALD\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7739" r="18842" b="19945"/>
          <a:stretch/>
        </p:blipFill>
        <p:spPr bwMode="auto">
          <a:xfrm>
            <a:off x="0" y="1772816"/>
            <a:ext cx="452758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T450\Desktop\Kidney ablation figures\REGINALD\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t="29780" r="18966" b="17830"/>
          <a:stretch/>
        </p:blipFill>
        <p:spPr bwMode="auto">
          <a:xfrm>
            <a:off x="4716015" y="2564904"/>
            <a:ext cx="4401411" cy="338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1237129" y="4222376"/>
            <a:ext cx="272735" cy="793377"/>
          </a:xfrm>
          <a:custGeom>
            <a:avLst/>
            <a:gdLst>
              <a:gd name="connsiteX0" fmla="*/ 174812 w 272735"/>
              <a:gd name="connsiteY0" fmla="*/ 0 h 793377"/>
              <a:gd name="connsiteX1" fmla="*/ 268942 w 272735"/>
              <a:gd name="connsiteY1" fmla="*/ 215153 h 793377"/>
              <a:gd name="connsiteX2" fmla="*/ 228600 w 272735"/>
              <a:gd name="connsiteY2" fmla="*/ 510989 h 793377"/>
              <a:gd name="connsiteX3" fmla="*/ 0 w 272735"/>
              <a:gd name="connsiteY3" fmla="*/ 793377 h 79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735" h="793377">
                <a:moveTo>
                  <a:pt x="174812" y="0"/>
                </a:moveTo>
                <a:cubicBezTo>
                  <a:pt x="217394" y="64994"/>
                  <a:pt x="259977" y="129988"/>
                  <a:pt x="268942" y="215153"/>
                </a:cubicBezTo>
                <a:cubicBezTo>
                  <a:pt x="277907" y="300318"/>
                  <a:pt x="273424" y="414618"/>
                  <a:pt x="228600" y="510989"/>
                </a:cubicBezTo>
                <a:cubicBezTo>
                  <a:pt x="183776" y="607360"/>
                  <a:pt x="91888" y="700368"/>
                  <a:pt x="0" y="793377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5446059" y="3966882"/>
            <a:ext cx="820270" cy="753318"/>
          </a:xfrm>
          <a:custGeom>
            <a:avLst/>
            <a:gdLst>
              <a:gd name="connsiteX0" fmla="*/ 806823 w 820270"/>
              <a:gd name="connsiteY0" fmla="*/ 0 h 753318"/>
              <a:gd name="connsiteX1" fmla="*/ 793376 w 820270"/>
              <a:gd name="connsiteY1" fmla="*/ 336177 h 753318"/>
              <a:gd name="connsiteX2" fmla="*/ 564776 w 820270"/>
              <a:gd name="connsiteY2" fmla="*/ 685800 h 753318"/>
              <a:gd name="connsiteX3" fmla="*/ 0 w 820270"/>
              <a:gd name="connsiteY3" fmla="*/ 753036 h 75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270" h="753318">
                <a:moveTo>
                  <a:pt x="806823" y="0"/>
                </a:moveTo>
                <a:cubicBezTo>
                  <a:pt x="820270" y="110938"/>
                  <a:pt x="833717" y="221877"/>
                  <a:pt x="793376" y="336177"/>
                </a:cubicBezTo>
                <a:cubicBezTo>
                  <a:pt x="753035" y="450477"/>
                  <a:pt x="697005" y="616324"/>
                  <a:pt x="564776" y="685800"/>
                </a:cubicBezTo>
                <a:cubicBezTo>
                  <a:pt x="432547" y="755276"/>
                  <a:pt x="216273" y="754156"/>
                  <a:pt x="0" y="753036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92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 smtClean="0">
                <a:solidFill>
                  <a:srgbClr val="FFC000"/>
                </a:solidFill>
              </a:rPr>
              <a:t>Hippocrates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03648" y="1999381"/>
            <a:ext cx="648072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3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“Those diseases which medicine cannot  cure, the knife cures; </a:t>
            </a:r>
            <a:endParaRPr lang="en-GB" altLang="en-US" sz="3600" i="1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endParaRPr lang="en-GB" altLang="en-US" sz="3600" i="1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r>
              <a:rPr lang="en-GB" altLang="en-US" sz="3600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 </a:t>
            </a:r>
            <a:r>
              <a:rPr lang="en-GB" altLang="en-US" sz="36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Those which the knife cannot cure, fire cures.”</a:t>
            </a:r>
          </a:p>
          <a:p>
            <a:endParaRPr lang="en-GB" sz="3600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9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4400" dirty="0" smtClean="0">
                <a:solidFill>
                  <a:srgbClr val="FFC000"/>
                </a:solidFill>
              </a:rPr>
              <a:t>Συμπέρασμα</a:t>
            </a:r>
            <a:endParaRPr lang="el-GR" sz="4000" dirty="0">
              <a:solidFill>
                <a:srgbClr val="FFC000"/>
              </a:solidFill>
            </a:endParaRPr>
          </a:p>
        </p:txBody>
      </p:sp>
      <p:pic>
        <p:nvPicPr>
          <p:cNvPr id="5" name="Picture 3" descr="TheScr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500174"/>
            <a:ext cx="3786214" cy="499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2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186766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4400" dirty="0" smtClean="0">
                <a:solidFill>
                  <a:srgbClr val="FFC000"/>
                </a:solidFill>
              </a:rPr>
              <a:t>Περιθώρια </a:t>
            </a:r>
            <a:r>
              <a:rPr lang="el-GR" sz="4400" dirty="0" err="1" smtClean="0">
                <a:solidFill>
                  <a:srgbClr val="FFC000"/>
                </a:solidFill>
              </a:rPr>
              <a:t>θερμοκαυτηριασμού</a:t>
            </a:r>
            <a:r>
              <a:rPr lang="el-GR" sz="4400" dirty="0" smtClean="0">
                <a:solidFill>
                  <a:srgbClr val="FFC000"/>
                </a:solidFill>
              </a:rPr>
              <a:t> = 0,5-1εκ. </a:t>
            </a:r>
            <a:endParaRPr lang="el-GR" sz="44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-32000" contrast="8000"/>
          </a:blip>
          <a:srcRect r="33488"/>
          <a:stretch>
            <a:fillRect/>
          </a:stretch>
        </p:blipFill>
        <p:spPr bwMode="auto">
          <a:xfrm>
            <a:off x="928663" y="1834042"/>
            <a:ext cx="3500462" cy="4604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lum bright="-20000" contrast="8000"/>
          </a:blip>
          <a:srcRect r="34660"/>
          <a:stretch>
            <a:fillRect/>
          </a:stretch>
        </p:blipFill>
        <p:spPr bwMode="auto">
          <a:xfrm>
            <a:off x="4643438" y="1770253"/>
            <a:ext cx="3714776" cy="4659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>
            <a:noAutofit/>
          </a:bodyPr>
          <a:lstStyle/>
          <a:p>
            <a:r>
              <a:rPr lang="el-GR" sz="3200" dirty="0" smtClean="0">
                <a:solidFill>
                  <a:srgbClr val="FFC000"/>
                </a:solidFill>
              </a:rPr>
              <a:t>Εξίσωση εναπόθεσης θερμικής ενέργειας (</a:t>
            </a:r>
            <a:r>
              <a:rPr lang="el-GR" sz="3200" dirty="0" err="1" smtClean="0">
                <a:solidFill>
                  <a:srgbClr val="FFC000"/>
                </a:solidFill>
              </a:rPr>
              <a:t>Pennes</a:t>
            </a:r>
            <a:r>
              <a:rPr lang="el-GR" sz="3200" dirty="0" smtClean="0">
                <a:solidFill>
                  <a:srgbClr val="FFC000"/>
                </a:solidFill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</a:rPr>
              <a:t>bioheat</a:t>
            </a:r>
            <a:r>
              <a:rPr lang="en-US" sz="3200" dirty="0" smtClean="0">
                <a:solidFill>
                  <a:srgbClr val="FFC000"/>
                </a:solidFill>
              </a:rPr>
              <a:t> equation)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pPr lvl="1" algn="ctr">
              <a:buNone/>
            </a:pPr>
            <a:r>
              <a:rPr lang="en-US" sz="2800" b="1" dirty="0">
                <a:solidFill>
                  <a:srgbClr val="FFFF00"/>
                </a:solidFill>
                <a:latin typeface="+mj-lt"/>
              </a:rPr>
              <a:t>Lesion </a:t>
            </a:r>
            <a:r>
              <a:rPr lang="el-GR" sz="2800" b="1" dirty="0" smtClean="0">
                <a:solidFill>
                  <a:srgbClr val="FFFF00"/>
                </a:solidFill>
                <a:latin typeface="+mj-lt"/>
                <a:sym typeface="Symbol" pitchFamily="18" charset="2"/>
              </a:rPr>
              <a:t>=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sym typeface="Symbol" pitchFamily="18" charset="2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+mj-lt"/>
                <a:sym typeface="Symbol" pitchFamily="18" charset="2"/>
              </a:rPr>
              <a:t>(Energy Applied x Local Tissue Factors) – Energy Lost</a:t>
            </a:r>
          </a:p>
        </p:txBody>
      </p:sp>
      <p:sp>
        <p:nvSpPr>
          <p:cNvPr id="236549" name="Rectangle 5"/>
          <p:cNvSpPr>
            <a:spLocks noChangeArrowheads="1"/>
          </p:cNvSpPr>
          <p:nvPr/>
        </p:nvSpPr>
        <p:spPr bwMode="auto">
          <a:xfrm>
            <a:off x="0" y="3286124"/>
            <a:ext cx="9144000" cy="143827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graphicFrame>
        <p:nvGraphicFramePr>
          <p:cNvPr id="236550" name="Object 6"/>
          <p:cNvGraphicFramePr>
            <a:graphicFrameLocks noChangeAspect="1"/>
          </p:cNvGraphicFramePr>
          <p:nvPr/>
        </p:nvGraphicFramePr>
        <p:xfrm>
          <a:off x="1168424" y="3500438"/>
          <a:ext cx="6904038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323" name="Εξίσωση" r:id="rId3" imgW="2565400" imgH="393700" progId="Equation.3">
                  <p:embed/>
                </p:oleObj>
              </mc:Choice>
              <mc:Fallback>
                <p:oleObj name="Εξίσωση" r:id="rId3" imgW="2565400" imgH="393700" progId="Equation.3">
                  <p:embed/>
                  <p:pic>
                    <p:nvPicPr>
                      <p:cNvPr id="0" name="Picture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24" y="3500438"/>
                        <a:ext cx="6904038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51" name="Text Box 7"/>
          <p:cNvSpPr txBox="1">
            <a:spLocks noChangeArrowheads="1"/>
          </p:cNvSpPr>
          <p:nvPr/>
        </p:nvSpPr>
        <p:spPr bwMode="auto">
          <a:xfrm>
            <a:off x="20033" y="4935692"/>
            <a:ext cx="16230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Temperature</a:t>
            </a:r>
            <a:br>
              <a:rPr lang="en-US" sz="2000" dirty="0"/>
            </a:br>
            <a:r>
              <a:rPr lang="en-US" sz="2000" dirty="0"/>
              <a:t>Change</a:t>
            </a: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1525562" y="4953000"/>
            <a:ext cx="297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Thermal Conductivity</a:t>
            </a:r>
            <a:br>
              <a:rPr lang="en-US" sz="2000" dirty="0"/>
            </a:br>
            <a:r>
              <a:rPr lang="en-US" sz="2000" dirty="0"/>
              <a:t>and heat constant</a:t>
            </a:r>
          </a:p>
        </p:txBody>
      </p:sp>
      <p:sp>
        <p:nvSpPr>
          <p:cNvPr id="236553" name="Text Box 9"/>
          <p:cNvSpPr txBox="1">
            <a:spLocks noChangeArrowheads="1"/>
          </p:cNvSpPr>
          <p:nvPr/>
        </p:nvSpPr>
        <p:spPr bwMode="auto">
          <a:xfrm>
            <a:off x="3700458" y="4953000"/>
            <a:ext cx="358618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Current Density </a:t>
            </a:r>
            <a:br>
              <a:rPr lang="en-US" sz="2000" dirty="0"/>
            </a:br>
            <a:r>
              <a:rPr lang="en-US" sz="2000" dirty="0"/>
              <a:t>* </a:t>
            </a:r>
            <a:br>
              <a:rPr lang="en-US" sz="2000" dirty="0"/>
            </a:br>
            <a:r>
              <a:rPr lang="en-US" sz="2000" dirty="0"/>
              <a:t>Electric Field Constant</a:t>
            </a:r>
          </a:p>
        </p:txBody>
      </p:sp>
      <p:sp>
        <p:nvSpPr>
          <p:cNvPr id="236554" name="Text Box 10"/>
          <p:cNvSpPr txBox="1">
            <a:spLocks noChangeArrowheads="1"/>
          </p:cNvSpPr>
          <p:nvPr/>
        </p:nvSpPr>
        <p:spPr bwMode="auto">
          <a:xfrm>
            <a:off x="6929454" y="4985105"/>
            <a:ext cx="20002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Heat loss through </a:t>
            </a:r>
            <a:br>
              <a:rPr lang="en-US" sz="2000" dirty="0"/>
            </a:br>
            <a:r>
              <a:rPr lang="en-US" sz="2000" dirty="0"/>
              <a:t>blood flow</a:t>
            </a:r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 flipV="1">
            <a:off x="1071538" y="4429132"/>
            <a:ext cx="571504" cy="571504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V="1">
            <a:off x="3000364" y="4357694"/>
            <a:ext cx="285752" cy="676276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 flipH="1" flipV="1">
            <a:off x="4643438" y="4357694"/>
            <a:ext cx="385762" cy="595306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236558" name="Line 14"/>
          <p:cNvSpPr>
            <a:spLocks noChangeShapeType="1"/>
          </p:cNvSpPr>
          <p:nvPr/>
        </p:nvSpPr>
        <p:spPr bwMode="auto">
          <a:xfrm flipH="1" flipV="1">
            <a:off x="7572396" y="4357694"/>
            <a:ext cx="214314" cy="571504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0" y="214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pic>
        <p:nvPicPr>
          <p:cNvPr id="46089" name="Picture 9" descr="Cool-tip electrodes"/>
          <p:cNvPicPr>
            <a:picLocks noChangeAspect="1" noChangeArrowheads="1"/>
          </p:cNvPicPr>
          <p:nvPr/>
        </p:nvPicPr>
        <p:blipFill>
          <a:blip r:embed="rId2" cstate="print"/>
          <a:srcRect r="28000"/>
          <a:stretch>
            <a:fillRect/>
          </a:stretch>
        </p:blipFill>
        <p:spPr bwMode="auto">
          <a:xfrm rot="16200000">
            <a:off x="6254293" y="1539396"/>
            <a:ext cx="2928960" cy="2136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088" name="Picture 8" descr="Cool-tip Sys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261" y="1142985"/>
            <a:ext cx="3561564" cy="2919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087" name="Picture 7" descr="cut-away picture of end of electrode showing water cooling"/>
          <p:cNvPicPr>
            <a:picLocks noChangeAspect="1" noChangeArrowheads="1"/>
          </p:cNvPicPr>
          <p:nvPr/>
        </p:nvPicPr>
        <p:blipFill>
          <a:blip r:embed="rId4" cstate="print"/>
          <a:srcRect r="36000"/>
          <a:stretch>
            <a:fillRect/>
          </a:stretch>
        </p:blipFill>
        <p:spPr bwMode="auto">
          <a:xfrm>
            <a:off x="305054" y="1142985"/>
            <a:ext cx="2530725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l="20503" t="18240" r="11081" b="14012"/>
          <a:stretch>
            <a:fillRect/>
          </a:stretch>
        </p:blipFill>
        <p:spPr bwMode="auto">
          <a:xfrm>
            <a:off x="5500694" y="4214820"/>
            <a:ext cx="3286148" cy="2441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214821"/>
            <a:ext cx="5072098" cy="2473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1 - Τίτλος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600" dirty="0" smtClean="0">
                <a:solidFill>
                  <a:srgbClr val="FFC000"/>
                </a:solidFill>
              </a:rPr>
              <a:t>Καυτηριασμός με ραδιοσυχνότητες</a:t>
            </a:r>
            <a:endParaRPr lang="el-GR" sz="3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/>
          </a:bodyPr>
          <a:lstStyle/>
          <a:p>
            <a:r>
              <a:rPr lang="el-GR" sz="4400" dirty="0" smtClean="0">
                <a:solidFill>
                  <a:srgbClr val="FFC000"/>
                </a:solidFill>
              </a:rPr>
              <a:t>Απεικονιστική καθοδήγηση</a:t>
            </a:r>
            <a:endParaRPr lang="el-GR" sz="4400" dirty="0">
              <a:solidFill>
                <a:srgbClr val="FFC000"/>
              </a:solidFill>
            </a:endParaRPr>
          </a:p>
        </p:txBody>
      </p:sp>
      <p:sp>
        <p:nvSpPr>
          <p:cNvPr id="3" name="2 - Θέση περιεχομένου"/>
          <p:cNvSpPr txBox="1">
            <a:spLocks/>
          </p:cNvSpPr>
          <p:nvPr/>
        </p:nvSpPr>
        <p:spPr>
          <a:xfrm>
            <a:off x="642910" y="1643050"/>
            <a:ext cx="8072494" cy="4643438"/>
          </a:xfrm>
          <a:prstGeom prst="rect">
            <a:avLst/>
          </a:prstGeom>
        </p:spPr>
        <p:txBody>
          <a:bodyPr/>
          <a:lstStyle/>
          <a:p>
            <a:pPr marL="547688" lvl="0" indent="-411163">
              <a:lnSpc>
                <a:spcPts val="454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l-GR" sz="2800" b="1" i="1" dirty="0" err="1" smtClean="0">
                <a:solidFill>
                  <a:srgbClr val="FFFF66"/>
                </a:solidFill>
              </a:rPr>
              <a:t>Υπερηχοτομογραφία</a:t>
            </a:r>
            <a:r>
              <a:rPr lang="el-GR" sz="2800" b="1" i="1" dirty="0" smtClean="0">
                <a:solidFill>
                  <a:srgbClr val="FFFF66"/>
                </a:solidFill>
              </a:rPr>
              <a:t> (</a:t>
            </a:r>
            <a:r>
              <a:rPr lang="en-US" sz="2800" b="1" i="1" dirty="0" smtClean="0">
                <a:solidFill>
                  <a:srgbClr val="FFFF66"/>
                </a:solidFill>
              </a:rPr>
              <a:t>U/S</a:t>
            </a:r>
            <a:r>
              <a:rPr lang="el-GR" sz="2800" b="1" i="1" dirty="0" smtClean="0">
                <a:solidFill>
                  <a:srgbClr val="FFFF66"/>
                </a:solidFill>
              </a:rPr>
              <a:t>)</a:t>
            </a:r>
            <a:r>
              <a:rPr lang="en-US" sz="2800" b="1" i="1" dirty="0" smtClean="0">
                <a:solidFill>
                  <a:srgbClr val="FFFF66"/>
                </a:solidFill>
              </a:rPr>
              <a:t>:</a:t>
            </a:r>
            <a:r>
              <a:rPr lang="el-GR" sz="2800" b="1" i="1" dirty="0" smtClean="0">
                <a:solidFill>
                  <a:srgbClr val="FFFF66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real time</a:t>
            </a:r>
            <a:r>
              <a:rPr lang="el-GR" sz="2800" dirty="0" smtClean="0">
                <a:solidFill>
                  <a:srgbClr val="FFFFFF"/>
                </a:solidFill>
              </a:rPr>
              <a:t> καθοδήγηση - ανάδειξη αγγείων </a:t>
            </a:r>
          </a:p>
          <a:p>
            <a:pPr marL="547688" lvl="0" indent="-411163">
              <a:lnSpc>
                <a:spcPts val="454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l-GR" sz="2800" b="1" i="1" dirty="0" smtClean="0">
                <a:solidFill>
                  <a:srgbClr val="FFFF66"/>
                </a:solidFill>
              </a:rPr>
              <a:t>Αξονική τομογραφία (</a:t>
            </a:r>
            <a:r>
              <a:rPr lang="en-US" sz="2800" b="1" i="1" dirty="0" smtClean="0">
                <a:solidFill>
                  <a:srgbClr val="FFFF66"/>
                </a:solidFill>
              </a:rPr>
              <a:t>CT</a:t>
            </a:r>
            <a:r>
              <a:rPr lang="el-GR" sz="2800" b="1" i="1" dirty="0" smtClean="0">
                <a:solidFill>
                  <a:srgbClr val="FFFF66"/>
                </a:solidFill>
              </a:rPr>
              <a:t>): </a:t>
            </a:r>
            <a:r>
              <a:rPr lang="el-GR" sz="2800" dirty="0" smtClean="0">
                <a:solidFill>
                  <a:srgbClr val="FFFFFF"/>
                </a:solidFill>
              </a:rPr>
              <a:t>καλύτερη στόχευση σε </a:t>
            </a:r>
            <a:r>
              <a:rPr lang="en-US" sz="2800" dirty="0" smtClean="0">
                <a:solidFill>
                  <a:srgbClr val="FFFFFF"/>
                </a:solidFill>
              </a:rPr>
              <a:t>“</a:t>
            </a:r>
            <a:r>
              <a:rPr lang="el-GR" sz="2800" dirty="0" smtClean="0">
                <a:solidFill>
                  <a:srgbClr val="FFFFFF"/>
                </a:solidFill>
              </a:rPr>
              <a:t>τυφλές</a:t>
            </a:r>
            <a:r>
              <a:rPr lang="en-US" sz="2800" dirty="0" smtClean="0">
                <a:solidFill>
                  <a:srgbClr val="FFFFFF"/>
                </a:solidFill>
              </a:rPr>
              <a:t>” </a:t>
            </a:r>
            <a:r>
              <a:rPr lang="el-GR" sz="2800" dirty="0" smtClean="0">
                <a:solidFill>
                  <a:srgbClr val="FFFFFF"/>
                </a:solidFill>
              </a:rPr>
              <a:t>περιοχές (παχύσαρκοι ασθενείς καλύτερη ανάδειξη του ηλεκτροδίου)</a:t>
            </a:r>
          </a:p>
          <a:p>
            <a:pPr marL="547688" indent="-411163">
              <a:lnSpc>
                <a:spcPts val="454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l-GR" sz="2800" b="1" i="1" dirty="0" err="1" smtClean="0">
                <a:solidFill>
                  <a:srgbClr val="FFFF66"/>
                </a:solidFill>
              </a:rPr>
              <a:t>Hybrid</a:t>
            </a:r>
            <a:r>
              <a:rPr lang="el-GR" sz="2800" b="1" i="1" dirty="0" smtClean="0">
                <a:solidFill>
                  <a:srgbClr val="FFFF66"/>
                </a:solidFill>
              </a:rPr>
              <a:t> </a:t>
            </a:r>
            <a:r>
              <a:rPr lang="el-GR" sz="2800" b="1" i="1" dirty="0" err="1" smtClean="0">
                <a:solidFill>
                  <a:srgbClr val="FFFF66"/>
                </a:solidFill>
              </a:rPr>
              <a:t>imaging</a:t>
            </a:r>
            <a:r>
              <a:rPr lang="el-GR" sz="2800" b="1" i="1" dirty="0" smtClean="0">
                <a:solidFill>
                  <a:srgbClr val="FFFF66"/>
                </a:solidFill>
              </a:rPr>
              <a:t>: CT και US (MR)</a:t>
            </a:r>
          </a:p>
          <a:p>
            <a:pPr marL="547688" indent="-411163">
              <a:lnSpc>
                <a:spcPts val="454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r>
              <a:rPr lang="el-GR" sz="2800" b="1" i="1" dirty="0" err="1" smtClean="0">
                <a:solidFill>
                  <a:srgbClr val="FFFF66"/>
                </a:solidFill>
              </a:rPr>
              <a:t>Διεγχειρητικό</a:t>
            </a:r>
            <a:r>
              <a:rPr lang="el-GR" sz="2800" b="1" i="1" dirty="0" smtClean="0">
                <a:solidFill>
                  <a:srgbClr val="FFFF66"/>
                </a:solidFill>
              </a:rPr>
              <a:t> υπερηχογράφημα</a:t>
            </a:r>
          </a:p>
          <a:p>
            <a:pPr marL="547688" lvl="0" indent="-411163">
              <a:lnSpc>
                <a:spcPts val="454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/>
            </a:pPr>
            <a:endParaRPr kumimoji="0" lang="en-US" sz="2800" b="0" i="0" u="none" strike="noStrike" kern="1200" cap="none" spc="0" normalizeH="0" baseline="3000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7688" marR="0" lvl="0" indent="-4111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7688" marR="0" lvl="0" indent="-4111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8|3.6|4.3|8.5|1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2667</TotalTime>
  <Words>722</Words>
  <Application>Microsoft Office PowerPoint</Application>
  <PresentationFormat>On-screen Show (4:3)</PresentationFormat>
  <Paragraphs>164</Paragraphs>
  <Slides>55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Αποκορύφωμα</vt:lpstr>
      <vt:lpstr>Εξίσωση</vt:lpstr>
      <vt:lpstr>Photo Editor Photo</vt:lpstr>
      <vt:lpstr>Επεμβατικη ογκολογια</vt:lpstr>
      <vt:lpstr>Interventional Radiology</vt:lpstr>
      <vt:lpstr>Interventional Radiology</vt:lpstr>
      <vt:lpstr>Θερμοκαυτηριασμός όγκων</vt:lpstr>
      <vt:lpstr>Βασικές αρχές: R0 εκτομή</vt:lpstr>
      <vt:lpstr>Περιθώρια θερμοκαυτηριασμού = 0,5-1εκ. </vt:lpstr>
      <vt:lpstr>Εξίσωση εναπόθεσης θερμικής ενέργειας (Pennes bioheat equation)</vt:lpstr>
      <vt:lpstr>Καυτηριασμός με ραδιοσυχνότητες</vt:lpstr>
      <vt:lpstr>Απεικονιστική καθοδήγηση</vt:lpstr>
      <vt:lpstr>Καθοδήγηση με CT</vt:lpstr>
      <vt:lpstr>Θερμοκαυτηριασμός με μικροκύματα</vt:lpstr>
      <vt:lpstr>Μειωμένη απαγωγή θερμότητας (Heat-Sink effect)</vt:lpstr>
      <vt:lpstr>HCC Microwave ablation</vt:lpstr>
      <vt:lpstr>HCC MW: επανέλεγχος</vt:lpstr>
      <vt:lpstr>HCC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Residual tumour</vt:lpstr>
      <vt:lpstr>Post-ablation recurrence</vt:lpstr>
      <vt:lpstr>Επεμβατική ογκολογία ήπατος</vt:lpstr>
      <vt:lpstr>Ηπατική &amp; πυλαία κυκλοφορία</vt:lpstr>
      <vt:lpstr>Breedis C, Young G. The blood supply of neoplasms in the liver. Am J Pathol. 1954;30:969-977. </vt:lpstr>
      <vt:lpstr>Εκλεκτικός Ενδαρτηριακός Χημειοεμβολισμός </vt:lpstr>
      <vt:lpstr>Πλεονεκτήματα χημειοεμβολισμού</vt:lpstr>
      <vt:lpstr>Διαδερμικός χημειοεμβολισμός</vt:lpstr>
      <vt:lpstr>Παράδειγμα ΗΚΚ</vt:lpstr>
      <vt:lpstr>Χημειοεμβολισμός</vt:lpstr>
      <vt:lpstr>Λιπιοδόλη</vt:lpstr>
      <vt:lpstr>Αποτέλεσμα</vt:lpstr>
      <vt:lpstr>Λιπιοδόλη</vt:lpstr>
      <vt:lpstr>Μικροσφαιρίδια που εκλύουν Doxorubicin</vt:lpstr>
      <vt:lpstr>PowerPoint Presentation</vt:lpstr>
      <vt:lpstr>Yttrium 90 – Y90</vt:lpstr>
      <vt:lpstr>Y90 ύττριο</vt:lpstr>
      <vt:lpstr>99mTc Work-up &amp; Y90 SPECT/CT</vt:lpstr>
      <vt:lpstr>CT liver</vt:lpstr>
      <vt:lpstr>Y90 Bremstrahlung (24h)</vt:lpstr>
      <vt:lpstr>3 μήνες</vt:lpstr>
      <vt:lpstr>Small renal masses</vt:lpstr>
      <vt:lpstr>PowerPoint Presentation</vt:lpstr>
      <vt:lpstr>PowerPoint Presentation</vt:lpstr>
      <vt:lpstr>Ablation for SRM</vt:lpstr>
      <vt:lpstr>RFA technique</vt:lpstr>
      <vt:lpstr>Peripheral lower pole tumour</vt:lpstr>
      <vt:lpstr>Hydrodissection</vt:lpstr>
      <vt:lpstr>Immediate result</vt:lpstr>
      <vt:lpstr>Thermal     vs    Cryoablation </vt:lpstr>
      <vt:lpstr>Stage T1b (&gt;4cm) tumours</vt:lpstr>
      <vt:lpstr>Microwave ablation 10min</vt:lpstr>
      <vt:lpstr>1 year result</vt:lpstr>
      <vt:lpstr>Hippocrates</vt:lpstr>
      <vt:lpstr>Συμπέρασμα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Intraabdominal Hemorrhage following intraoperative radiofrequency ablation of the pancreas</dc:title>
  <dc:creator>katsanos</dc:creator>
  <cp:lastModifiedBy>T450</cp:lastModifiedBy>
  <cp:revision>374</cp:revision>
  <dcterms:modified xsi:type="dcterms:W3CDTF">2018-02-22T21:14:04Z</dcterms:modified>
</cp:coreProperties>
</file>