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7"/>
  </p:notesMasterIdLst>
  <p:sldIdLst>
    <p:sldId id="257" r:id="rId2"/>
    <p:sldId id="258" r:id="rId3"/>
    <p:sldId id="259"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411" r:id="rId41"/>
    <p:sldId id="412" r:id="rId42"/>
    <p:sldId id="413" r:id="rId43"/>
    <p:sldId id="414" r:id="rId44"/>
    <p:sldId id="415" r:id="rId45"/>
    <p:sldId id="416" r:id="rId46"/>
    <p:sldId id="417" r:id="rId47"/>
    <p:sldId id="418" r:id="rId48"/>
    <p:sldId id="419" r:id="rId49"/>
    <p:sldId id="420" r:id="rId50"/>
    <p:sldId id="421" r:id="rId51"/>
    <p:sldId id="422" r:id="rId52"/>
    <p:sldId id="423" r:id="rId53"/>
    <p:sldId id="424" r:id="rId54"/>
    <p:sldId id="425" r:id="rId55"/>
    <p:sldId id="426" r:id="rId56"/>
    <p:sldId id="427" r:id="rId57"/>
    <p:sldId id="428" r:id="rId58"/>
    <p:sldId id="429" r:id="rId59"/>
    <p:sldId id="430" r:id="rId60"/>
    <p:sldId id="431" r:id="rId61"/>
    <p:sldId id="433" r:id="rId62"/>
    <p:sldId id="434" r:id="rId63"/>
    <p:sldId id="435" r:id="rId64"/>
    <p:sldId id="436" r:id="rId65"/>
    <p:sldId id="432" r:id="rId66"/>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09" autoAdjust="0"/>
    <p:restoredTop sz="94660"/>
  </p:normalViewPr>
  <p:slideViewPr>
    <p:cSldViewPr>
      <p:cViewPr>
        <p:scale>
          <a:sx n="81" d="100"/>
          <a:sy n="81" d="100"/>
        </p:scale>
        <p:origin x="-396" y="-6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7/21/2015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0B971EB1-98C7-4685-BFB0-9F89C3934AFD}" type="slidenum">
              <a:rPr lang="en-GB" smtClean="0"/>
              <a:pPr>
                <a:defRPr/>
              </a:pPr>
              <a:t>13</a:t>
            </a:fld>
            <a:endParaRPr lang="en-GB"/>
          </a:p>
        </p:txBody>
      </p:sp>
    </p:spTree>
    <p:extLst>
      <p:ext uri="{BB962C8B-B14F-4D97-AF65-F5344CB8AC3E}">
        <p14:creationId xmlns:p14="http://schemas.microsoft.com/office/powerpoint/2010/main" val="237246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Είναι σκόπιμο να πούμε λίγα λόγια για τα υπολογιστικά εργαλεία και τις χρήσεις τους. </a:t>
            </a:r>
          </a:p>
          <a:p>
            <a:r>
              <a:rPr lang="el-GR" smtClean="0"/>
              <a:t>Όλη η ανθρώπινη ιστορία καταδεικνύει ότι η χρήση των εργαλείων δεν τροποποιεί μόνο τον κόσμο που μας περιβάλει αλλά αλλάζει επίσης τα ανθρώπινα υποκείμενα που χρησιμοποιούν τα εν λόγω εργαλεία.</a:t>
            </a:r>
          </a:p>
          <a:p>
            <a:r>
              <a:rPr lang="el-GR" smtClean="0"/>
              <a:t>Οι αλλαγές αυτές όμως δεν είναι απλώς απόρροια του τεχνολογικού πλαισίου αλλά σημαίνοντα ρόλο επίσης παίζει το ανθρώπινο πλαίσιο και οι επιμέρους τρόποι χρήσης των εργαλείων. </a:t>
            </a:r>
          </a:p>
          <a:p>
            <a:r>
              <a:rPr lang="el-GR" smtClean="0"/>
              <a:t>Θεωρούμε ότι κάθε υπολογιστικό περιβάλλον που χρησιμοποιούμε σε μια μαθησιακή κατάσταση διαθέτει ένα γνωστικό δυναμικό το οποίο συναρτάται άμεσα με τα επιμέρους χαρακτηριστικά και τις λειτουργίες του. </a:t>
            </a:r>
          </a:p>
          <a:p>
            <a:r>
              <a:rPr lang="el-GR" smtClean="0"/>
              <a:t>Ένα υπολογιστικό περιβάλλον είναι συνεπώς ένα εν δυνάμει γνωστικό εργαλείο, ικανό να οδηγήσει σε θετικά γνωστικά αποτελέσματα, </a:t>
            </a:r>
            <a:r>
              <a:rPr lang="el-GR" b="1" smtClean="0"/>
              <a:t>όταν λάβουν χώρα </a:t>
            </a:r>
            <a:r>
              <a:rPr lang="el-GR" smtClean="0"/>
              <a:t>συγκεκριμένες παιδαγωγικές χρήσεις του.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2363C9-BD68-4794-8B2F-1001550B288C}" type="slidenum">
              <a:rPr lang="en-GB" smtClean="0"/>
              <a:pPr>
                <a:spcBef>
                  <a:spcPct val="0"/>
                </a:spcBef>
              </a:pPr>
              <a:t>15</a:t>
            </a:fld>
            <a:endParaRPr lang="en-GB" smtClean="0"/>
          </a:p>
        </p:txBody>
      </p:sp>
    </p:spTree>
    <p:extLst>
      <p:ext uri="{BB962C8B-B14F-4D97-AF65-F5344CB8AC3E}">
        <p14:creationId xmlns:p14="http://schemas.microsoft.com/office/powerpoint/2010/main" val="3714087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67B6A1-6242-48C3-AA2C-FECBD899A38D}" type="slidenum">
              <a:rPr lang="en-GB" smtClean="0"/>
              <a:pPr>
                <a:spcBef>
                  <a:spcPct val="0"/>
                </a:spcBef>
              </a:pPr>
              <a:t>21</a:t>
            </a:fld>
            <a:endParaRPr lang="en-GB" smtClean="0"/>
          </a:p>
        </p:txBody>
      </p:sp>
    </p:spTree>
    <p:extLst>
      <p:ext uri="{BB962C8B-B14F-4D97-AF65-F5344CB8AC3E}">
        <p14:creationId xmlns:p14="http://schemas.microsoft.com/office/powerpoint/2010/main" val="4051794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496151-6EB7-43BB-B814-7881C361530C}" type="slidenum">
              <a:rPr lang="en-GB" smtClean="0"/>
              <a:pPr>
                <a:spcBef>
                  <a:spcPct val="0"/>
                </a:spcBef>
              </a:pPr>
              <a:t>22</a:t>
            </a:fld>
            <a:endParaRPr lang="en-GB" smtClean="0"/>
          </a:p>
        </p:txBody>
      </p:sp>
    </p:spTree>
    <p:extLst>
      <p:ext uri="{BB962C8B-B14F-4D97-AF65-F5344CB8AC3E}">
        <p14:creationId xmlns:p14="http://schemas.microsoft.com/office/powerpoint/2010/main" val="3992472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3EDCD6-5616-4AA0-9D2E-88F046075265}" type="slidenum">
              <a:rPr lang="en-GB" smtClean="0"/>
              <a:pPr>
                <a:spcBef>
                  <a:spcPct val="0"/>
                </a:spcBef>
              </a:pPr>
              <a:t>23</a:t>
            </a:fld>
            <a:endParaRPr lang="en-GB" smtClean="0"/>
          </a:p>
        </p:txBody>
      </p:sp>
    </p:spTree>
    <p:extLst>
      <p:ext uri="{BB962C8B-B14F-4D97-AF65-F5344CB8AC3E}">
        <p14:creationId xmlns:p14="http://schemas.microsoft.com/office/powerpoint/2010/main" val="3536628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8F0478-4C01-4BB0-9AAB-0312B6B7F49C}" type="slidenum">
              <a:rPr lang="en-GB" smtClean="0"/>
              <a:pPr>
                <a:spcBef>
                  <a:spcPct val="0"/>
                </a:spcBef>
              </a:pPr>
              <a:t>24</a:t>
            </a:fld>
            <a:endParaRPr lang="en-GB" smtClean="0"/>
          </a:p>
        </p:txBody>
      </p:sp>
    </p:spTree>
    <p:extLst>
      <p:ext uri="{BB962C8B-B14F-4D97-AF65-F5344CB8AC3E}">
        <p14:creationId xmlns:p14="http://schemas.microsoft.com/office/powerpoint/2010/main" val="3136412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3894FA-843A-48DC-B3FF-4561600F4B74}" type="slidenum">
              <a:rPr lang="en-GB" smtClean="0">
                <a:latin typeface="Arial" panose="020B0604020202020204" pitchFamily="34" charset="0"/>
                <a:cs typeface="Arial" panose="020B0604020202020204" pitchFamily="34" charset="0"/>
              </a:rPr>
              <a:pPr>
                <a:spcBef>
                  <a:spcPct val="0"/>
                </a:spcBef>
              </a:pPr>
              <a:t>25</a:t>
            </a:fld>
            <a:endParaRPr lang="en-GB" smtClean="0">
              <a:latin typeface="Arial" panose="020B0604020202020204" pitchFamily="34" charset="0"/>
              <a:cs typeface="Arial" panose="020B0604020202020204"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762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6492F0-9981-46AF-BEC5-2B18B2806FF7}" type="slidenum">
              <a:rPr lang="en-GB" smtClean="0">
                <a:latin typeface="Arial" panose="020B0604020202020204" pitchFamily="34" charset="0"/>
                <a:cs typeface="Arial" panose="020B0604020202020204" pitchFamily="34" charset="0"/>
              </a:rPr>
              <a:pPr>
                <a:spcBef>
                  <a:spcPct val="0"/>
                </a:spcBef>
              </a:pPr>
              <a:t>26</a:t>
            </a:fld>
            <a:endParaRPr lang="en-GB" smtClean="0">
              <a:latin typeface="Arial" panose="020B0604020202020204" pitchFamily="34" charset="0"/>
              <a:cs typeface="Arial" panose="020B060402020202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173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6492F0-9981-46AF-BEC5-2B18B2806FF7}" type="slidenum">
              <a:rPr lang="en-GB" smtClean="0">
                <a:latin typeface="Arial" panose="020B0604020202020204" pitchFamily="34" charset="0"/>
                <a:cs typeface="Arial" panose="020B0604020202020204" pitchFamily="34" charset="0"/>
              </a:rPr>
              <a:pPr>
                <a:spcBef>
                  <a:spcPct val="0"/>
                </a:spcBef>
              </a:pPr>
              <a:t>27</a:t>
            </a:fld>
            <a:endParaRPr lang="en-GB" smtClean="0">
              <a:latin typeface="Arial" panose="020B0604020202020204" pitchFamily="34" charset="0"/>
              <a:cs typeface="Arial" panose="020B060402020202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353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0F40EC-C4DA-438C-ACD3-C10C5F2C641C}" type="slidenum">
              <a:rPr lang="en-GB" smtClean="0"/>
              <a:pPr>
                <a:spcBef>
                  <a:spcPct val="0"/>
                </a:spcBef>
              </a:pPr>
              <a:t>28</a:t>
            </a:fld>
            <a:endParaRPr lang="en-GB" smtClean="0"/>
          </a:p>
        </p:txBody>
      </p:sp>
    </p:spTree>
    <p:extLst>
      <p:ext uri="{BB962C8B-B14F-4D97-AF65-F5344CB8AC3E}">
        <p14:creationId xmlns:p14="http://schemas.microsoft.com/office/powerpoint/2010/main" val="81197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0A8243-C56F-4436-9506-DFBD79AE2E9D}" type="slidenum">
              <a:rPr lang="en-GB" smtClean="0"/>
              <a:pPr>
                <a:spcBef>
                  <a:spcPct val="0"/>
                </a:spcBef>
              </a:pPr>
              <a:t>29</a:t>
            </a:fld>
            <a:endParaRPr lang="en-GB" smtClean="0"/>
          </a:p>
        </p:txBody>
      </p:sp>
    </p:spTree>
    <p:extLst>
      <p:ext uri="{BB962C8B-B14F-4D97-AF65-F5344CB8AC3E}">
        <p14:creationId xmlns:p14="http://schemas.microsoft.com/office/powerpoint/2010/main" val="3572803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9A2717-62B8-4F07-B108-2002B3050923}" type="slidenum">
              <a:rPr lang="en-GB" smtClean="0"/>
              <a:pPr>
                <a:spcBef>
                  <a:spcPct val="0"/>
                </a:spcBef>
              </a:pPr>
              <a:t>30</a:t>
            </a:fld>
            <a:endParaRPr lang="en-GB" smtClean="0"/>
          </a:p>
        </p:txBody>
      </p:sp>
    </p:spTree>
    <p:extLst>
      <p:ext uri="{BB962C8B-B14F-4D97-AF65-F5344CB8AC3E}">
        <p14:creationId xmlns:p14="http://schemas.microsoft.com/office/powerpoint/2010/main" val="3561471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BEEFC6-DA19-40DB-8611-99FCBF03F29F}" type="slidenum">
              <a:rPr lang="en-GB" smtClean="0"/>
              <a:pPr>
                <a:spcBef>
                  <a:spcPct val="0"/>
                </a:spcBef>
              </a:pPr>
              <a:t>31</a:t>
            </a:fld>
            <a:endParaRPr lang="en-GB" smtClean="0"/>
          </a:p>
        </p:txBody>
      </p:sp>
    </p:spTree>
    <p:extLst>
      <p:ext uri="{BB962C8B-B14F-4D97-AF65-F5344CB8AC3E}">
        <p14:creationId xmlns:p14="http://schemas.microsoft.com/office/powerpoint/2010/main" val="340798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0E931F-43EF-4590-8966-A95FA75C72C6}" type="slidenum">
              <a:rPr lang="en-GB" smtClean="0"/>
              <a:pPr>
                <a:spcBef>
                  <a:spcPct val="0"/>
                </a:spcBef>
              </a:pPr>
              <a:t>32</a:t>
            </a:fld>
            <a:endParaRPr lang="en-GB" smtClean="0"/>
          </a:p>
        </p:txBody>
      </p:sp>
    </p:spTree>
    <p:extLst>
      <p:ext uri="{BB962C8B-B14F-4D97-AF65-F5344CB8AC3E}">
        <p14:creationId xmlns:p14="http://schemas.microsoft.com/office/powerpoint/2010/main" val="3114819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57122A-7E84-4A7B-8632-6AD397DE0C9C}" type="slidenum">
              <a:rPr lang="en-GB" smtClean="0"/>
              <a:pPr>
                <a:spcBef>
                  <a:spcPct val="0"/>
                </a:spcBef>
              </a:pPr>
              <a:t>33</a:t>
            </a:fld>
            <a:endParaRPr lang="en-GB" smtClean="0"/>
          </a:p>
        </p:txBody>
      </p:sp>
    </p:spTree>
    <p:extLst>
      <p:ext uri="{BB962C8B-B14F-4D97-AF65-F5344CB8AC3E}">
        <p14:creationId xmlns:p14="http://schemas.microsoft.com/office/powerpoint/2010/main" val="4039866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8E688B-A8D6-4C3A-B887-D0A7B1AF83CA}" type="slidenum">
              <a:rPr lang="en-GB" smtClean="0"/>
              <a:pPr>
                <a:spcBef>
                  <a:spcPct val="0"/>
                </a:spcBef>
              </a:pPr>
              <a:t>34</a:t>
            </a:fld>
            <a:endParaRPr lang="en-GB" smtClean="0"/>
          </a:p>
        </p:txBody>
      </p:sp>
    </p:spTree>
    <p:extLst>
      <p:ext uri="{BB962C8B-B14F-4D97-AF65-F5344CB8AC3E}">
        <p14:creationId xmlns:p14="http://schemas.microsoft.com/office/powerpoint/2010/main" val="4262045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900E60-8FE6-474D-9F9C-19C12DD59697}" type="slidenum">
              <a:rPr lang="en-GB" smtClean="0"/>
              <a:pPr>
                <a:spcBef>
                  <a:spcPct val="0"/>
                </a:spcBef>
              </a:pPr>
              <a:t>35</a:t>
            </a:fld>
            <a:endParaRPr lang="en-GB" smtClean="0"/>
          </a:p>
        </p:txBody>
      </p:sp>
    </p:spTree>
    <p:extLst>
      <p:ext uri="{BB962C8B-B14F-4D97-AF65-F5344CB8AC3E}">
        <p14:creationId xmlns:p14="http://schemas.microsoft.com/office/powerpoint/2010/main" val="4077061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6BDDBC-9133-4614-9F01-81BCABDBB6E4}" type="slidenum">
              <a:rPr lang="en-GB" smtClean="0"/>
              <a:pPr>
                <a:spcBef>
                  <a:spcPct val="0"/>
                </a:spcBef>
              </a:pPr>
              <a:t>36</a:t>
            </a:fld>
            <a:endParaRPr lang="en-GB" smtClean="0"/>
          </a:p>
        </p:txBody>
      </p:sp>
    </p:spTree>
    <p:extLst>
      <p:ext uri="{BB962C8B-B14F-4D97-AF65-F5344CB8AC3E}">
        <p14:creationId xmlns:p14="http://schemas.microsoft.com/office/powerpoint/2010/main" val="445066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25743B-2A16-4D45-8C35-E684DC1D6D81}" type="slidenum">
              <a:rPr lang="en-GB" smtClean="0"/>
              <a:pPr>
                <a:spcBef>
                  <a:spcPct val="0"/>
                </a:spcBef>
              </a:pPr>
              <a:t>37</a:t>
            </a:fld>
            <a:endParaRPr lang="en-GB" smtClean="0"/>
          </a:p>
        </p:txBody>
      </p:sp>
    </p:spTree>
    <p:extLst>
      <p:ext uri="{BB962C8B-B14F-4D97-AF65-F5344CB8AC3E}">
        <p14:creationId xmlns:p14="http://schemas.microsoft.com/office/powerpoint/2010/main" val="688301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260A0F-ADB9-4314-A246-7EBDA32D621D}" type="slidenum">
              <a:rPr lang="en-GB" smtClean="0"/>
              <a:pPr>
                <a:spcBef>
                  <a:spcPct val="0"/>
                </a:spcBef>
              </a:pPr>
              <a:t>38</a:t>
            </a:fld>
            <a:endParaRPr lang="en-GB" smtClean="0"/>
          </a:p>
        </p:txBody>
      </p:sp>
    </p:spTree>
    <p:extLst>
      <p:ext uri="{BB962C8B-B14F-4D97-AF65-F5344CB8AC3E}">
        <p14:creationId xmlns:p14="http://schemas.microsoft.com/office/powerpoint/2010/main" val="275519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2DFFA4-8ABC-4E05-9A3C-7034785C267E}" type="slidenum">
              <a:rPr lang="en-GB" smtClean="0"/>
              <a:pPr>
                <a:spcBef>
                  <a:spcPct val="0"/>
                </a:spcBef>
              </a:pPr>
              <a:t>39</a:t>
            </a:fld>
            <a:endParaRPr lang="en-GB" smtClean="0"/>
          </a:p>
        </p:txBody>
      </p:sp>
    </p:spTree>
    <p:extLst>
      <p:ext uri="{BB962C8B-B14F-4D97-AF65-F5344CB8AC3E}">
        <p14:creationId xmlns:p14="http://schemas.microsoft.com/office/powerpoint/2010/main" val="699589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D9F8C5-B197-4169-B5A3-08F3BB65F32E}" type="slidenum">
              <a:rPr lang="en-GB" smtClean="0"/>
              <a:pPr>
                <a:spcBef>
                  <a:spcPct val="0"/>
                </a:spcBef>
              </a:pPr>
              <a:t>40</a:t>
            </a:fld>
            <a:endParaRPr lang="en-GB" smtClean="0"/>
          </a:p>
        </p:txBody>
      </p:sp>
    </p:spTree>
    <p:extLst>
      <p:ext uri="{BB962C8B-B14F-4D97-AF65-F5344CB8AC3E}">
        <p14:creationId xmlns:p14="http://schemas.microsoft.com/office/powerpoint/2010/main" val="699093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8EBFB1-43F0-4D1E-880D-2738C04AF675}" type="slidenum">
              <a:rPr lang="en-GB" smtClean="0"/>
              <a:pPr>
                <a:spcBef>
                  <a:spcPct val="0"/>
                </a:spcBef>
              </a:pPr>
              <a:t>41</a:t>
            </a:fld>
            <a:endParaRPr lang="en-GB" smtClean="0"/>
          </a:p>
        </p:txBody>
      </p:sp>
    </p:spTree>
    <p:extLst>
      <p:ext uri="{BB962C8B-B14F-4D97-AF65-F5344CB8AC3E}">
        <p14:creationId xmlns:p14="http://schemas.microsoft.com/office/powerpoint/2010/main" val="1571627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756094-DF0C-40F9-9B60-CA341AD249A5}" type="slidenum">
              <a:rPr lang="en-GB" smtClean="0"/>
              <a:pPr>
                <a:spcBef>
                  <a:spcPct val="0"/>
                </a:spcBef>
              </a:pPr>
              <a:t>42</a:t>
            </a:fld>
            <a:endParaRPr lang="en-GB" smtClean="0"/>
          </a:p>
        </p:txBody>
      </p:sp>
    </p:spTree>
    <p:extLst>
      <p:ext uri="{BB962C8B-B14F-4D97-AF65-F5344CB8AC3E}">
        <p14:creationId xmlns:p14="http://schemas.microsoft.com/office/powerpoint/2010/main" val="1624419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4D49A7-334D-4B44-9CC0-3381E85B4718}" type="slidenum">
              <a:rPr lang="en-GB" smtClean="0"/>
              <a:pPr>
                <a:spcBef>
                  <a:spcPct val="0"/>
                </a:spcBef>
              </a:pPr>
              <a:t>43</a:t>
            </a:fld>
            <a:endParaRPr lang="en-GB" smtClean="0"/>
          </a:p>
        </p:txBody>
      </p:sp>
    </p:spTree>
    <p:extLst>
      <p:ext uri="{BB962C8B-B14F-4D97-AF65-F5344CB8AC3E}">
        <p14:creationId xmlns:p14="http://schemas.microsoft.com/office/powerpoint/2010/main" val="3306529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F3FFCA-1E3F-426A-AD57-F970B9DC1C27}" type="slidenum">
              <a:rPr lang="en-GB" smtClean="0"/>
              <a:pPr>
                <a:spcBef>
                  <a:spcPct val="0"/>
                </a:spcBef>
              </a:pPr>
              <a:t>44</a:t>
            </a:fld>
            <a:endParaRPr lang="en-GB" smtClean="0"/>
          </a:p>
        </p:txBody>
      </p:sp>
    </p:spTree>
    <p:extLst>
      <p:ext uri="{BB962C8B-B14F-4D97-AF65-F5344CB8AC3E}">
        <p14:creationId xmlns:p14="http://schemas.microsoft.com/office/powerpoint/2010/main" val="3875086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9B263E-CF9C-474D-947E-84D4FC7A9E8E}" type="slidenum">
              <a:rPr lang="en-GB" smtClean="0"/>
              <a:pPr>
                <a:spcBef>
                  <a:spcPct val="0"/>
                </a:spcBef>
              </a:pPr>
              <a:t>45</a:t>
            </a:fld>
            <a:endParaRPr lang="en-GB" smtClean="0"/>
          </a:p>
        </p:txBody>
      </p:sp>
    </p:spTree>
    <p:extLst>
      <p:ext uri="{BB962C8B-B14F-4D97-AF65-F5344CB8AC3E}">
        <p14:creationId xmlns:p14="http://schemas.microsoft.com/office/powerpoint/2010/main" val="1057157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A72793-3ED0-4B4D-BCA9-AA5E808D1286}" type="slidenum">
              <a:rPr lang="en-GB" smtClean="0"/>
              <a:pPr>
                <a:spcBef>
                  <a:spcPct val="0"/>
                </a:spcBef>
              </a:pPr>
              <a:t>46</a:t>
            </a:fld>
            <a:endParaRPr lang="en-GB" smtClean="0"/>
          </a:p>
        </p:txBody>
      </p:sp>
    </p:spTree>
    <p:extLst>
      <p:ext uri="{BB962C8B-B14F-4D97-AF65-F5344CB8AC3E}">
        <p14:creationId xmlns:p14="http://schemas.microsoft.com/office/powerpoint/2010/main" val="40952982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02A1E4-B2BE-46CD-A030-01944EECC600}" type="slidenum">
              <a:rPr lang="en-GB" smtClean="0"/>
              <a:pPr>
                <a:spcBef>
                  <a:spcPct val="0"/>
                </a:spcBef>
              </a:pPr>
              <a:t>47</a:t>
            </a:fld>
            <a:endParaRPr lang="en-GB" smtClean="0"/>
          </a:p>
        </p:txBody>
      </p:sp>
    </p:spTree>
    <p:extLst>
      <p:ext uri="{BB962C8B-B14F-4D97-AF65-F5344CB8AC3E}">
        <p14:creationId xmlns:p14="http://schemas.microsoft.com/office/powerpoint/2010/main" val="4175587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B3602A-F0AB-4F38-9DE2-314119A4D537}" type="slidenum">
              <a:rPr lang="en-GB" smtClean="0"/>
              <a:pPr>
                <a:spcBef>
                  <a:spcPct val="0"/>
                </a:spcBef>
              </a:pPr>
              <a:t>48</a:t>
            </a:fld>
            <a:endParaRPr lang="en-GB" smtClean="0"/>
          </a:p>
        </p:txBody>
      </p:sp>
    </p:spTree>
    <p:extLst>
      <p:ext uri="{BB962C8B-B14F-4D97-AF65-F5344CB8AC3E}">
        <p14:creationId xmlns:p14="http://schemas.microsoft.com/office/powerpoint/2010/main" val="2752838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A35086-BB11-48C6-9ED7-208C8B21F9D7}" type="slidenum">
              <a:rPr lang="en-GB" smtClean="0"/>
              <a:pPr>
                <a:spcBef>
                  <a:spcPct val="0"/>
                </a:spcBef>
              </a:pPr>
              <a:t>4</a:t>
            </a:fld>
            <a:endParaRPr lang="en-GB" smtClean="0"/>
          </a:p>
        </p:txBody>
      </p:sp>
    </p:spTree>
    <p:extLst>
      <p:ext uri="{BB962C8B-B14F-4D97-AF65-F5344CB8AC3E}">
        <p14:creationId xmlns:p14="http://schemas.microsoft.com/office/powerpoint/2010/main" val="3276766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071A16-FCC3-49FE-A8FA-602128937BDA}" type="slidenum">
              <a:rPr lang="en-GB" smtClean="0"/>
              <a:pPr>
                <a:spcBef>
                  <a:spcPct val="0"/>
                </a:spcBef>
              </a:pPr>
              <a:t>49</a:t>
            </a:fld>
            <a:endParaRPr lang="en-GB" smtClean="0"/>
          </a:p>
        </p:txBody>
      </p:sp>
    </p:spTree>
    <p:extLst>
      <p:ext uri="{BB962C8B-B14F-4D97-AF65-F5344CB8AC3E}">
        <p14:creationId xmlns:p14="http://schemas.microsoft.com/office/powerpoint/2010/main" val="27303830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BB1ABD-BA5E-44A2-BC73-725C3E59D66B}" type="slidenum">
              <a:rPr lang="en-GB" smtClean="0"/>
              <a:pPr>
                <a:spcBef>
                  <a:spcPct val="0"/>
                </a:spcBef>
              </a:pPr>
              <a:t>50</a:t>
            </a:fld>
            <a:endParaRPr lang="en-GB" smtClean="0"/>
          </a:p>
        </p:txBody>
      </p:sp>
    </p:spTree>
    <p:extLst>
      <p:ext uri="{BB962C8B-B14F-4D97-AF65-F5344CB8AC3E}">
        <p14:creationId xmlns:p14="http://schemas.microsoft.com/office/powerpoint/2010/main" val="951012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71643A-2910-4DB4-ACB2-7D4EAF8A903E}" type="slidenum">
              <a:rPr lang="en-GB" smtClean="0"/>
              <a:pPr>
                <a:spcBef>
                  <a:spcPct val="0"/>
                </a:spcBef>
              </a:pPr>
              <a:t>51</a:t>
            </a:fld>
            <a:endParaRPr lang="en-GB" smtClean="0"/>
          </a:p>
        </p:txBody>
      </p:sp>
    </p:spTree>
    <p:extLst>
      <p:ext uri="{BB962C8B-B14F-4D97-AF65-F5344CB8AC3E}">
        <p14:creationId xmlns:p14="http://schemas.microsoft.com/office/powerpoint/2010/main" val="2038502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3AC944-02B2-4B30-967B-9B64D404CB6E}" type="slidenum">
              <a:rPr lang="en-GB" smtClean="0"/>
              <a:pPr>
                <a:spcBef>
                  <a:spcPct val="0"/>
                </a:spcBef>
              </a:pPr>
              <a:t>52</a:t>
            </a:fld>
            <a:endParaRPr lang="en-GB" smtClean="0"/>
          </a:p>
        </p:txBody>
      </p:sp>
    </p:spTree>
    <p:extLst>
      <p:ext uri="{BB962C8B-B14F-4D97-AF65-F5344CB8AC3E}">
        <p14:creationId xmlns:p14="http://schemas.microsoft.com/office/powerpoint/2010/main" val="18934261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498D0A-26A6-4E0B-B6E4-FA8B28060410}" type="slidenum">
              <a:rPr lang="en-GB" smtClean="0"/>
              <a:pPr>
                <a:spcBef>
                  <a:spcPct val="0"/>
                </a:spcBef>
              </a:pPr>
              <a:t>53</a:t>
            </a:fld>
            <a:endParaRPr lang="en-GB" smtClean="0"/>
          </a:p>
        </p:txBody>
      </p:sp>
    </p:spTree>
    <p:extLst>
      <p:ext uri="{BB962C8B-B14F-4D97-AF65-F5344CB8AC3E}">
        <p14:creationId xmlns:p14="http://schemas.microsoft.com/office/powerpoint/2010/main" val="1885835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E7A8FA-BB1C-4197-B281-4264AA86F806}" type="slidenum">
              <a:rPr lang="en-GB" smtClean="0"/>
              <a:pPr>
                <a:spcBef>
                  <a:spcPct val="0"/>
                </a:spcBef>
              </a:pPr>
              <a:t>54</a:t>
            </a:fld>
            <a:endParaRPr lang="en-GB" smtClean="0"/>
          </a:p>
        </p:txBody>
      </p:sp>
    </p:spTree>
    <p:extLst>
      <p:ext uri="{BB962C8B-B14F-4D97-AF65-F5344CB8AC3E}">
        <p14:creationId xmlns:p14="http://schemas.microsoft.com/office/powerpoint/2010/main" val="23890773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E11C61-9D5D-45EF-A271-69777D03FC23}" type="slidenum">
              <a:rPr lang="en-GB" smtClean="0"/>
              <a:pPr>
                <a:spcBef>
                  <a:spcPct val="0"/>
                </a:spcBef>
              </a:pPr>
              <a:t>55</a:t>
            </a:fld>
            <a:endParaRPr lang="en-GB" smtClean="0"/>
          </a:p>
        </p:txBody>
      </p:sp>
    </p:spTree>
    <p:extLst>
      <p:ext uri="{BB962C8B-B14F-4D97-AF65-F5344CB8AC3E}">
        <p14:creationId xmlns:p14="http://schemas.microsoft.com/office/powerpoint/2010/main" val="33568560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7F2315-CAC9-4440-A222-BD50BBAF551E}" type="slidenum">
              <a:rPr lang="en-GB" smtClean="0"/>
              <a:pPr>
                <a:spcBef>
                  <a:spcPct val="0"/>
                </a:spcBef>
              </a:pPr>
              <a:t>56</a:t>
            </a:fld>
            <a:endParaRPr lang="en-GB" smtClean="0"/>
          </a:p>
        </p:txBody>
      </p:sp>
    </p:spTree>
    <p:extLst>
      <p:ext uri="{BB962C8B-B14F-4D97-AF65-F5344CB8AC3E}">
        <p14:creationId xmlns:p14="http://schemas.microsoft.com/office/powerpoint/2010/main" val="593377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7B6E36-68B3-4057-8C77-0BE536465BA4}" type="slidenum">
              <a:rPr lang="en-GB" smtClean="0"/>
              <a:pPr>
                <a:spcBef>
                  <a:spcPct val="0"/>
                </a:spcBef>
              </a:pPr>
              <a:t>57</a:t>
            </a:fld>
            <a:endParaRPr lang="en-GB" smtClean="0"/>
          </a:p>
        </p:txBody>
      </p:sp>
    </p:spTree>
    <p:extLst>
      <p:ext uri="{BB962C8B-B14F-4D97-AF65-F5344CB8AC3E}">
        <p14:creationId xmlns:p14="http://schemas.microsoft.com/office/powerpoint/2010/main" val="42608864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A3B53E-EF8F-4E0A-B845-393A6292056D}" type="slidenum">
              <a:rPr lang="en-GB" smtClean="0"/>
              <a:pPr>
                <a:spcBef>
                  <a:spcPct val="0"/>
                </a:spcBef>
              </a:pPr>
              <a:t>58</a:t>
            </a:fld>
            <a:endParaRPr lang="en-GB" smtClean="0"/>
          </a:p>
        </p:txBody>
      </p:sp>
    </p:spTree>
    <p:extLst>
      <p:ext uri="{BB962C8B-B14F-4D97-AF65-F5344CB8AC3E}">
        <p14:creationId xmlns:p14="http://schemas.microsoft.com/office/powerpoint/2010/main" val="2654341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BFA6C4-0737-469D-9E4A-439131CAC0FD}" type="slidenum">
              <a:rPr lang="en-GB" smtClean="0"/>
              <a:pPr>
                <a:spcBef>
                  <a:spcPct val="0"/>
                </a:spcBef>
              </a:pPr>
              <a:t>5</a:t>
            </a:fld>
            <a:endParaRPr lang="en-GB" smtClean="0"/>
          </a:p>
        </p:txBody>
      </p:sp>
    </p:spTree>
    <p:extLst>
      <p:ext uri="{BB962C8B-B14F-4D97-AF65-F5344CB8AC3E}">
        <p14:creationId xmlns:p14="http://schemas.microsoft.com/office/powerpoint/2010/main" val="1809839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72C22D-A330-4B51-BF8E-E667FBD02893}" type="slidenum">
              <a:rPr lang="en-GB" smtClean="0"/>
              <a:pPr>
                <a:spcBef>
                  <a:spcPct val="0"/>
                </a:spcBef>
              </a:pPr>
              <a:t>59</a:t>
            </a:fld>
            <a:endParaRPr lang="en-GB" smtClean="0"/>
          </a:p>
        </p:txBody>
      </p:sp>
    </p:spTree>
    <p:extLst>
      <p:ext uri="{BB962C8B-B14F-4D97-AF65-F5344CB8AC3E}">
        <p14:creationId xmlns:p14="http://schemas.microsoft.com/office/powerpoint/2010/main" val="12857562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685012-2EAF-4823-8855-CD1716DEC82A}" type="slidenum">
              <a:rPr lang="en-GB" smtClean="0"/>
              <a:pPr>
                <a:spcBef>
                  <a:spcPct val="0"/>
                </a:spcBef>
              </a:pPr>
              <a:t>60</a:t>
            </a:fld>
            <a:endParaRPr lang="en-GB" smtClean="0"/>
          </a:p>
        </p:txBody>
      </p:sp>
    </p:spTree>
    <p:extLst>
      <p:ext uri="{BB962C8B-B14F-4D97-AF65-F5344CB8AC3E}">
        <p14:creationId xmlns:p14="http://schemas.microsoft.com/office/powerpoint/2010/main" val="15354651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65</a:t>
            </a:fld>
            <a:endParaRPr lang="el-GR"/>
          </a:p>
        </p:txBody>
      </p:sp>
    </p:spTree>
    <p:extLst>
      <p:ext uri="{BB962C8B-B14F-4D97-AF65-F5344CB8AC3E}">
        <p14:creationId xmlns:p14="http://schemas.microsoft.com/office/powerpoint/2010/main" val="400310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229443-8C2F-4C88-B75B-33CD55A8F1DB}" type="slidenum">
              <a:rPr lang="en-GB" smtClean="0"/>
              <a:pPr>
                <a:spcBef>
                  <a:spcPct val="0"/>
                </a:spcBef>
              </a:pPr>
              <a:t>6</a:t>
            </a:fld>
            <a:endParaRPr lang="en-GB" smtClean="0"/>
          </a:p>
        </p:txBody>
      </p:sp>
    </p:spTree>
    <p:extLst>
      <p:ext uri="{BB962C8B-B14F-4D97-AF65-F5344CB8AC3E}">
        <p14:creationId xmlns:p14="http://schemas.microsoft.com/office/powerpoint/2010/main" val="3508152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229443-8C2F-4C88-B75B-33CD55A8F1DB}" type="slidenum">
              <a:rPr lang="en-GB" smtClean="0"/>
              <a:pPr>
                <a:spcBef>
                  <a:spcPct val="0"/>
                </a:spcBef>
              </a:pPr>
              <a:t>7</a:t>
            </a:fld>
            <a:endParaRPr lang="en-GB" smtClean="0"/>
          </a:p>
        </p:txBody>
      </p:sp>
    </p:spTree>
    <p:extLst>
      <p:ext uri="{BB962C8B-B14F-4D97-AF65-F5344CB8AC3E}">
        <p14:creationId xmlns:p14="http://schemas.microsoft.com/office/powerpoint/2010/main" val="3239858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229443-8C2F-4C88-B75B-33CD55A8F1DB}" type="slidenum">
              <a:rPr lang="en-GB" smtClean="0"/>
              <a:pPr>
                <a:spcBef>
                  <a:spcPct val="0"/>
                </a:spcBef>
              </a:pPr>
              <a:t>8</a:t>
            </a:fld>
            <a:endParaRPr lang="en-GB" smtClean="0"/>
          </a:p>
        </p:txBody>
      </p:sp>
    </p:spTree>
    <p:extLst>
      <p:ext uri="{BB962C8B-B14F-4D97-AF65-F5344CB8AC3E}">
        <p14:creationId xmlns:p14="http://schemas.microsoft.com/office/powerpoint/2010/main" val="79485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0C1AB5-2A1E-4420-BA7D-20435C872D25}" type="slidenum">
              <a:rPr lang="en-GB" smtClean="0"/>
              <a:pPr>
                <a:spcBef>
                  <a:spcPct val="0"/>
                </a:spcBef>
              </a:pPr>
              <a:t>9</a:t>
            </a:fld>
            <a:endParaRPr lang="en-GB" smtClean="0"/>
          </a:p>
        </p:txBody>
      </p:sp>
    </p:spTree>
    <p:extLst>
      <p:ext uri="{BB962C8B-B14F-4D97-AF65-F5344CB8AC3E}">
        <p14:creationId xmlns:p14="http://schemas.microsoft.com/office/powerpoint/2010/main" val="146330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dt" sz="half" idx="10"/>
          </p:nvPr>
        </p:nvSpPr>
        <p:spPr>
          <a:xfrm>
            <a:off x="3581400" y="6305550"/>
            <a:ext cx="2133600" cy="476250"/>
          </a:xfrm>
          <a:prstGeom prst="rect">
            <a:avLst/>
          </a:prstGeom>
        </p:spPr>
        <p:txBody>
          <a:bodyPr/>
          <a:lstStyle>
            <a:lvl1pPr>
              <a:defRPr/>
            </a:lvl1pPr>
          </a:lstStyle>
          <a:p>
            <a:pPr>
              <a:defRPr/>
            </a:pPr>
            <a:fld id="{6D4B8FF4-EB6C-4ED8-972F-363D9DEC7E9D}" type="datetime1">
              <a:rPr lang="en-US" smtClean="0"/>
              <a:t>7/21/2015</a:t>
            </a:fld>
            <a:endParaRPr lang="en-GB"/>
          </a:p>
        </p:txBody>
      </p:sp>
      <p:sp>
        <p:nvSpPr>
          <p:cNvPr id="6" name="Rectangle 12"/>
          <p:cNvSpPr>
            <a:spLocks noGrp="1" noChangeArrowheads="1"/>
          </p:cNvSpPr>
          <p:nvPr>
            <p:ph type="ftr" sz="quarter" idx="11"/>
          </p:nvPr>
        </p:nvSpPr>
        <p:spPr>
          <a:xfrm>
            <a:off x="5715000" y="6305550"/>
            <a:ext cx="2895600" cy="476250"/>
          </a:xfrm>
          <a:prstGeom prst="rect">
            <a:avLst/>
          </a:prstGeom>
        </p:spPr>
        <p:txBody>
          <a:bodyPr/>
          <a:lstStyle>
            <a:lvl1pPr>
              <a:defRPr/>
            </a:lvl1pPr>
          </a:lstStyle>
          <a:p>
            <a:pPr>
              <a:defRPr/>
            </a:pPr>
            <a:r>
              <a:rPr lang="el-GR" smtClean="0"/>
              <a:t>ΤΠΕ και Εκπαίδευση, Β. Κόμης</a:t>
            </a:r>
            <a:endParaRPr lang="en-GB"/>
          </a:p>
        </p:txBody>
      </p:sp>
      <p:sp>
        <p:nvSpPr>
          <p:cNvPr id="7" name="Rectangle 13"/>
          <p:cNvSpPr>
            <a:spLocks noGrp="1" noChangeArrowheads="1"/>
          </p:cNvSpPr>
          <p:nvPr>
            <p:ph type="sldNum" sz="quarter" idx="12"/>
          </p:nvPr>
        </p:nvSpPr>
        <p:spPr>
          <a:xfrm>
            <a:off x="8613775" y="6305550"/>
            <a:ext cx="457200" cy="476250"/>
          </a:xfrm>
          <a:prstGeom prst="rect">
            <a:avLst/>
          </a:prstGeom>
        </p:spPr>
        <p:txBody>
          <a:bodyPr/>
          <a:lstStyle>
            <a:lvl1pPr>
              <a:defRPr/>
            </a:lvl1pPr>
          </a:lstStyle>
          <a:p>
            <a:pPr>
              <a:defRPr/>
            </a:pPr>
            <a:fld id="{6CB1A636-0FE1-45C2-AA0F-40F9D600C000}" type="slidenum">
              <a:rPr lang="en-GB"/>
              <a:pPr>
                <a:defRPr/>
              </a:pPr>
              <a:t>‹#›</a:t>
            </a:fld>
            <a:endParaRPr lang="en-GB"/>
          </a:p>
        </p:txBody>
      </p:sp>
    </p:spTree>
    <p:extLst>
      <p:ext uri="{BB962C8B-B14F-4D97-AF65-F5344CB8AC3E}">
        <p14:creationId xmlns:p14="http://schemas.microsoft.com/office/powerpoint/2010/main" val="362480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pic>
        <p:nvPicPr>
          <p:cNvPr id="7" name="Picture 2" descr="D:\PhD Files\ecedu.voulgari.gr\archive\icte_logo_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Media_(communic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reek-language.g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greek-language.g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het.colorado.edu/el/simulation/projectile-mot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hyperlink" Target="http://www.ecedu.upatras.gr/moodle/mod/glossary/showentry.php?courseid=10&amp;concept=%CE%94%CE%B9%CE%B4%CE%B1%CE%BA%CF%84%CE%B9%CE%BA%CE%AE+%CF%83%CF%84%CF%81%CE%B1%CF%84%CE%B7%CE%B3%CE%B9%CE%BA%CE%A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ecedu.upatras.gr/moodle/mod/glossary/showentry.php?courseid=10&amp;concept=%CE%94%CE%B9%CE%B4%CE%B1%CE%BA%CF%84%CE%B9%CE%BA%CE%AE+%CF%83%CF%84%CF%81%CE%B1%CF%84%CE%B7%CE%B3%CE%B9%CE%BA%CE%A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958975"/>
            <a:ext cx="7772400" cy="1470025"/>
          </a:xfrm>
        </p:spPr>
        <p:txBody>
          <a:bodyPr/>
          <a:lstStyle/>
          <a:p>
            <a:r>
              <a:rPr lang="el-GR" dirty="0" smtClean="0"/>
              <a:t>Τίτλος Μαθήματος</a:t>
            </a:r>
            <a:endParaRPr lang="el-GR" dirty="0"/>
          </a:p>
        </p:txBody>
      </p:sp>
      <p:sp>
        <p:nvSpPr>
          <p:cNvPr id="3" name="Υπότιτλος 2"/>
          <p:cNvSpPr>
            <a:spLocks noGrp="1"/>
          </p:cNvSpPr>
          <p:nvPr>
            <p:ph type="subTitle" idx="1"/>
          </p:nvPr>
        </p:nvSpPr>
        <p:spPr>
          <a:xfrm>
            <a:off x="683568" y="3124200"/>
            <a:ext cx="7776864" cy="2467494"/>
          </a:xfrm>
        </p:spPr>
        <p:txBody>
          <a:bodyPr>
            <a:noAutofit/>
          </a:bodyPr>
          <a:lstStyle/>
          <a:p>
            <a:r>
              <a:rPr lang="el-GR" sz="2800" b="1" dirty="0"/>
              <a:t>Ενότητα </a:t>
            </a:r>
            <a:r>
              <a:rPr lang="el-GR" sz="2800" b="1" dirty="0" smtClean="0"/>
              <a:t>06</a:t>
            </a:r>
            <a:r>
              <a:rPr lang="en-US" sz="2800" b="1" dirty="0" smtClean="0"/>
              <a:t> </a:t>
            </a:r>
            <a:r>
              <a:rPr lang="el-GR" sz="2800" b="1" dirty="0" smtClean="0"/>
              <a:t>:</a:t>
            </a:r>
            <a:r>
              <a:rPr lang="en-US" sz="2800" dirty="0" smtClean="0"/>
              <a:t> </a:t>
            </a:r>
            <a:r>
              <a:rPr lang="el-GR" sz="2800" dirty="0" smtClean="0"/>
              <a:t> Θεωρίες Μάθησης και ΤΠΕ: </a:t>
            </a:r>
          </a:p>
          <a:p>
            <a:r>
              <a:rPr lang="el-GR" sz="2800" dirty="0" err="1" smtClean="0"/>
              <a:t>Εποικοδομισμός</a:t>
            </a:r>
            <a:r>
              <a:rPr lang="el-GR" sz="2800" dirty="0" smtClean="0"/>
              <a:t> (Μέρος Α)</a:t>
            </a:r>
            <a:endParaRPr lang="en-US" sz="2800" dirty="0" smtClean="0"/>
          </a:p>
          <a:p>
            <a:endParaRPr lang="el-GR" sz="2800" dirty="0" smtClean="0"/>
          </a:p>
          <a:p>
            <a:r>
              <a:rPr lang="el-GR" sz="2800" dirty="0" smtClean="0"/>
              <a:t>Βασίλειος 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733800" y="56035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6011541"/>
            <a:ext cx="1575955" cy="60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274638"/>
            <a:ext cx="8248650" cy="1143000"/>
          </a:xfrm>
        </p:spPr>
        <p:txBody>
          <a:bodyPr>
            <a:normAutofit/>
          </a:bodyPr>
          <a:lstStyle/>
          <a:p>
            <a:pPr>
              <a:defRPr/>
            </a:pPr>
            <a:r>
              <a:rPr lang="el-GR" b="1" dirty="0" smtClean="0"/>
              <a:t>Μέσα και Εργαλεία</a:t>
            </a:r>
            <a:endParaRPr lang="el-GR" b="1" dirty="0"/>
          </a:p>
        </p:txBody>
      </p:sp>
      <p:sp>
        <p:nvSpPr>
          <p:cNvPr id="34819" name="Θέση περιεχομένου 2"/>
          <p:cNvSpPr>
            <a:spLocks noGrp="1"/>
          </p:cNvSpPr>
          <p:nvPr>
            <p:ph idx="1"/>
          </p:nvPr>
        </p:nvSpPr>
        <p:spPr>
          <a:xfrm>
            <a:off x="990600" y="1417638"/>
            <a:ext cx="7767638" cy="4800600"/>
          </a:xfrm>
        </p:spPr>
        <p:txBody>
          <a:bodyPr>
            <a:normAutofit lnSpcReduction="10000"/>
          </a:bodyPr>
          <a:lstStyle/>
          <a:p>
            <a:r>
              <a:rPr lang="el-GR" sz="2800" b="1" dirty="0" smtClean="0"/>
              <a:t>Μέσο</a:t>
            </a:r>
            <a:r>
              <a:rPr lang="el-GR" sz="2800" dirty="0" smtClean="0"/>
              <a:t>: καθετί που χρησιμοποιείται για την πραγματοποίηση ενός σκοπού</a:t>
            </a:r>
          </a:p>
          <a:p>
            <a:r>
              <a:rPr lang="el-GR" sz="2800" dirty="0" smtClean="0"/>
              <a:t>Διδακτικά και εποπτικά μέσα</a:t>
            </a:r>
          </a:p>
          <a:p>
            <a:r>
              <a:rPr lang="el-GR" sz="2800" dirty="0" smtClean="0"/>
              <a:t>Μέσα μετάδοσης</a:t>
            </a:r>
          </a:p>
          <a:p>
            <a:pPr lvl="1"/>
            <a:r>
              <a:rPr lang="el-GR" sz="2400" dirty="0" smtClean="0"/>
              <a:t>Η πληροφορία μεταδίδεται  </a:t>
            </a:r>
          </a:p>
          <a:p>
            <a:r>
              <a:rPr lang="el-GR" sz="2800" b="1" dirty="0" smtClean="0"/>
              <a:t>Εργαλείο</a:t>
            </a:r>
            <a:r>
              <a:rPr lang="el-GR" sz="2800" dirty="0" smtClean="0"/>
              <a:t>: τεχνητό αντικείμενο για την εκτέλεση ορισμένης εργασίας</a:t>
            </a:r>
          </a:p>
          <a:p>
            <a:r>
              <a:rPr lang="el-GR" sz="2800" dirty="0" smtClean="0"/>
              <a:t>Φυσικά και γνωστικά εργαλεία </a:t>
            </a:r>
          </a:p>
          <a:p>
            <a:r>
              <a:rPr lang="el-GR" sz="2800" dirty="0" smtClean="0"/>
              <a:t>Εργαλεία οικοδόμησης</a:t>
            </a:r>
          </a:p>
          <a:p>
            <a:pPr lvl="1"/>
            <a:r>
              <a:rPr lang="el-GR" sz="2400" dirty="0" smtClean="0"/>
              <a:t>Η γνώση κτίζεται  </a:t>
            </a:r>
          </a:p>
        </p:txBody>
      </p:sp>
      <p:sp>
        <p:nvSpPr>
          <p:cNvPr id="34821"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58F65C2-E1E6-4535-B239-CF1F386E6D93}" type="slidenum">
              <a:rPr lang="en-US" sz="1200" smtClean="0">
                <a:solidFill>
                  <a:srgbClr val="B5A788"/>
                </a:solidFill>
              </a:rPr>
              <a:pPr>
                <a:spcBef>
                  <a:spcPct val="0"/>
                </a:spcBef>
                <a:buClrTx/>
                <a:buSzTx/>
                <a:buFontTx/>
                <a:buNone/>
              </a:pPr>
              <a:t>10</a:t>
            </a:fld>
            <a:endParaRPr lang="en-US" sz="1200" smtClean="0">
              <a:solidFill>
                <a:srgbClr val="B5A788"/>
              </a:solidFill>
            </a:endParaRPr>
          </a:p>
        </p:txBody>
      </p:sp>
    </p:spTree>
    <p:extLst>
      <p:ext uri="{BB962C8B-B14F-4D97-AF65-F5344CB8AC3E}">
        <p14:creationId xmlns:p14="http://schemas.microsoft.com/office/powerpoint/2010/main" val="3598331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Η έννοια του μέσου</a:t>
            </a:r>
            <a:r>
              <a:rPr lang="en-US" dirty="0" smtClean="0"/>
              <a:t> (medium)</a:t>
            </a:r>
            <a:endParaRPr lang="el-GR" dirty="0"/>
          </a:p>
        </p:txBody>
      </p:sp>
      <p:sp>
        <p:nvSpPr>
          <p:cNvPr id="35843" name="Θέση κειμένου 2"/>
          <p:cNvSpPr>
            <a:spLocks noGrp="1"/>
          </p:cNvSpPr>
          <p:nvPr>
            <p:ph idx="1"/>
          </p:nvPr>
        </p:nvSpPr>
        <p:spPr>
          <a:xfrm>
            <a:off x="612775" y="1292225"/>
            <a:ext cx="8458200" cy="4800600"/>
          </a:xfrm>
        </p:spPr>
        <p:txBody>
          <a:bodyPr>
            <a:normAutofit/>
          </a:bodyPr>
          <a:lstStyle/>
          <a:p>
            <a:r>
              <a:rPr lang="el-GR" sz="2800" b="1" dirty="0" smtClean="0"/>
              <a:t>Μέσο</a:t>
            </a:r>
            <a:r>
              <a:rPr lang="el-GR" sz="2800" dirty="0" smtClean="0"/>
              <a:t>: καθετί που χρησιμοποιείται για την πραγματοποίηση ενός σκοπού</a:t>
            </a:r>
          </a:p>
          <a:p>
            <a:r>
              <a:rPr lang="el-GR" sz="2800" dirty="0" smtClean="0"/>
              <a:t>Στην επικοινωνία χρησιμοποιείται στον πληθυντικό: μέσα (</a:t>
            </a:r>
            <a:r>
              <a:rPr lang="en-US" sz="2800" b="1" dirty="0" smtClean="0"/>
              <a:t>media</a:t>
            </a:r>
            <a:r>
              <a:rPr lang="el-GR" sz="2800" dirty="0" smtClean="0"/>
              <a:t>) </a:t>
            </a:r>
          </a:p>
          <a:p>
            <a:pPr marL="822325" lvl="3" indent="-282575">
              <a:spcBef>
                <a:spcPts val="600"/>
              </a:spcBef>
              <a:buClr>
                <a:schemeClr val="accent1"/>
              </a:buClr>
              <a:buSzPct val="80000"/>
              <a:buFont typeface="Wingdings 2" panose="05020102010507070707" pitchFamily="18" charset="2"/>
              <a:buChar char=""/>
            </a:pPr>
            <a:r>
              <a:rPr lang="en-US" dirty="0" smtClean="0">
                <a:hlinkClick r:id="rId2" tooltip="WIKIPEDIA- Ορισμός των MEDIA"/>
              </a:rPr>
              <a:t>http://en.wikipedia.org/wiki/Media_</a:t>
            </a:r>
            <a:r>
              <a:rPr lang="el-GR" dirty="0" smtClean="0">
                <a:hlinkClick r:id="rId2" tooltip="WIKIPEDIA- Ορισμός των MEDIA"/>
              </a:rPr>
              <a:t>(</a:t>
            </a:r>
            <a:r>
              <a:rPr lang="en-US" dirty="0" smtClean="0">
                <a:hlinkClick r:id="rId2" tooltip="WIKIPEDIA- Ορισμός των MEDIA"/>
              </a:rPr>
              <a:t>communication</a:t>
            </a:r>
            <a:r>
              <a:rPr lang="el-GR" dirty="0" smtClean="0">
                <a:hlinkClick r:id="rId2" tooltip="WIKIPEDIA- Ορισμός των MEDIA"/>
              </a:rPr>
              <a:t>)</a:t>
            </a:r>
            <a:r>
              <a:rPr lang="el-GR" dirty="0" smtClean="0"/>
              <a:t>  </a:t>
            </a:r>
            <a:endParaRPr lang="en-US" dirty="0" smtClean="0"/>
          </a:p>
          <a:p>
            <a:r>
              <a:rPr lang="el-GR" sz="2800" dirty="0" smtClean="0"/>
              <a:t>Ένα μέσο </a:t>
            </a:r>
          </a:p>
          <a:p>
            <a:pPr lvl="1"/>
            <a:r>
              <a:rPr lang="el-GR" sz="2400" dirty="0" smtClean="0"/>
              <a:t>είναι ένα κανάλι επικοινωνίας, ένας φορέας πληροφορίας μεταξύ ενός πομπού και ενός δέκτη</a:t>
            </a:r>
          </a:p>
          <a:p>
            <a:pPr lvl="2"/>
            <a:r>
              <a:rPr lang="el-GR" sz="2000" dirty="0" smtClean="0"/>
              <a:t>Φυσική Γλώσσα </a:t>
            </a:r>
          </a:p>
          <a:p>
            <a:pPr lvl="2"/>
            <a:r>
              <a:rPr lang="el-GR" sz="2000" dirty="0" smtClean="0"/>
              <a:t>Γραπτός λόγος </a:t>
            </a:r>
          </a:p>
          <a:p>
            <a:pPr lvl="2"/>
            <a:endParaRPr lang="el-GR" sz="2000" dirty="0" smtClean="0"/>
          </a:p>
          <a:p>
            <a:pPr lvl="1"/>
            <a:endParaRPr lang="el-GR" sz="2400" dirty="0" smtClean="0"/>
          </a:p>
        </p:txBody>
      </p:sp>
      <p:sp>
        <p:nvSpPr>
          <p:cNvPr id="35845" name="Θέση αριθμού διαφάνειας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42E16B6-23B1-46CF-A21D-CC00EB215EFC}" type="slidenum">
              <a:rPr lang="en-GB" sz="1200" smtClean="0">
                <a:solidFill>
                  <a:srgbClr val="B5A788"/>
                </a:solidFill>
              </a:rPr>
              <a:pPr>
                <a:spcBef>
                  <a:spcPct val="0"/>
                </a:spcBef>
                <a:buClrTx/>
                <a:buSzTx/>
                <a:buFontTx/>
                <a:buNone/>
              </a:pPr>
              <a:t>11</a:t>
            </a:fld>
            <a:endParaRPr lang="en-GB" sz="1200" smtClean="0">
              <a:solidFill>
                <a:srgbClr val="B5A788"/>
              </a:solidFill>
            </a:endParaRPr>
          </a:p>
        </p:txBody>
      </p:sp>
      <p:sp>
        <p:nvSpPr>
          <p:cNvPr id="35846" name="AutoShape 7"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155575" y="-9667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35847" name="AutoShape 9"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307975" y="-8143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35848" name="AutoShape 11"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460375" y="-6619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35849" name="AutoShape 13"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612775" y="-5095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Tree>
    <p:extLst>
      <p:ext uri="{BB962C8B-B14F-4D97-AF65-F5344CB8AC3E}">
        <p14:creationId xmlns:p14="http://schemas.microsoft.com/office/powerpoint/2010/main" val="1065962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Τα μέσα στην Εκπαίδευση </a:t>
            </a:r>
            <a:endParaRPr lang="el-GR" dirty="0"/>
          </a:p>
        </p:txBody>
      </p:sp>
      <p:sp>
        <p:nvSpPr>
          <p:cNvPr id="36867" name="Θέση κειμένου 2"/>
          <p:cNvSpPr>
            <a:spLocks noGrp="1"/>
          </p:cNvSpPr>
          <p:nvPr>
            <p:ph idx="1"/>
          </p:nvPr>
        </p:nvSpPr>
        <p:spPr>
          <a:xfrm>
            <a:off x="762000" y="1292225"/>
            <a:ext cx="8308975" cy="4800600"/>
          </a:xfrm>
        </p:spPr>
        <p:txBody>
          <a:bodyPr/>
          <a:lstStyle/>
          <a:p>
            <a:pPr marL="365125" lvl="1" indent="-282575">
              <a:spcBef>
                <a:spcPts val="600"/>
              </a:spcBef>
              <a:buSzPct val="80000"/>
              <a:buFont typeface="Wingdings 2" panose="05020102010507070707" pitchFamily="18" charset="2"/>
              <a:buChar char=""/>
            </a:pPr>
            <a:r>
              <a:rPr lang="el-GR" dirty="0"/>
              <a:t>Τα μέσα στην εκπαίδευση </a:t>
            </a:r>
            <a:r>
              <a:rPr lang="el-GR" dirty="0" smtClean="0"/>
              <a:t>χρησιμεύουν στην επικοινωνία ανάμεσα σε δασκάλους και μαθητές </a:t>
            </a:r>
            <a:endParaRPr lang="el-GR" dirty="0"/>
          </a:p>
          <a:p>
            <a:r>
              <a:rPr lang="el-GR" sz="2800" dirty="0" smtClean="0"/>
              <a:t>Ένα διδακτικό ή ένα εποπτικό μέσο </a:t>
            </a:r>
          </a:p>
          <a:p>
            <a:pPr lvl="1"/>
            <a:r>
              <a:rPr lang="el-GR" sz="2400" dirty="0" smtClean="0"/>
              <a:t>είναι ένα κανάλι επικοινωνίας, ένας φορέας πληροφορίας μεταξύ ενός πομπού (π.χ. δάσκαλος ή βιβλίο) και ενός δέκτη (π.χ. μαθητής) </a:t>
            </a:r>
          </a:p>
          <a:p>
            <a:pPr lvl="1"/>
            <a:r>
              <a:rPr lang="el-GR" sz="2400" dirty="0" smtClean="0"/>
              <a:t>Μεταφέρει μηνύματα που αφορούν ένα διδακτικό σκοπό</a:t>
            </a:r>
            <a:endParaRPr lang="el-GR" dirty="0" smtClean="0"/>
          </a:p>
          <a:p>
            <a:pPr lvl="1"/>
            <a:r>
              <a:rPr lang="el-GR" sz="2400" dirty="0" smtClean="0"/>
              <a:t>Μέσα που χρησιμοποιούνται στην εκπαίδευση</a:t>
            </a:r>
          </a:p>
          <a:p>
            <a:pPr lvl="1"/>
            <a:r>
              <a:rPr lang="el-GR" sz="2400" b="1" dirty="0" smtClean="0">
                <a:solidFill>
                  <a:srgbClr val="FF0000"/>
                </a:solidFill>
              </a:rPr>
              <a:t>Το μέσο επηρεάζει τη διαδικασία;;</a:t>
            </a:r>
          </a:p>
        </p:txBody>
      </p:sp>
      <p:sp>
        <p:nvSpPr>
          <p:cNvPr id="36869" name="Θέση αριθμού διαφάνειας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A91357B-E3A9-48FF-9350-4B07E559EBC8}" type="slidenum">
              <a:rPr lang="en-GB" sz="1200" smtClean="0">
                <a:solidFill>
                  <a:srgbClr val="B5A788"/>
                </a:solidFill>
              </a:rPr>
              <a:pPr>
                <a:spcBef>
                  <a:spcPct val="0"/>
                </a:spcBef>
                <a:buClrTx/>
                <a:buSzTx/>
                <a:buFontTx/>
                <a:buNone/>
              </a:pPr>
              <a:t>12</a:t>
            </a:fld>
            <a:endParaRPr lang="en-GB" sz="1200" smtClean="0">
              <a:solidFill>
                <a:srgbClr val="B5A788"/>
              </a:solidFill>
            </a:endParaRPr>
          </a:p>
        </p:txBody>
      </p:sp>
      <p:sp>
        <p:nvSpPr>
          <p:cNvPr id="36870" name="AutoShape 7"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155575" y="-9667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36871" name="AutoShape 9"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307975" y="-8143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36872" name="AutoShape 11"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460375" y="-6619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36873" name="AutoShape 13" descr="data:image/jpeg;base64,/9j/4AAQSkZJRgABAQAAAQABAAD/2wCEAAkGBhQQEBQUEhQVFBQUFxUYGBYVGBgVFhcWFBQVFRYYGBcaHCcfGBojGhQUHy8gIycpLC0sFR4xNTAqNSYrLCkBCQoKDgwOGg8PGikkHxwvNSksKSkpKSwsKSwsMjIsLCwpLC0sKSwpKS0pKSkpLCwvKSksLCkpKikpKSksKSkpLP/AABEIANQA7gMBIgACEQEDEQH/xAAcAAABBQEBAQAAAAAAAAAAAAAAAwQFBgcCAQj/xABGEAACAQIBBggKCAUFAQEBAAABAgMAEQQFEiExQWEGEyIyUXGBkQczNVJicnOSobEUFSNCgoPBwlNjotHwFkOTsuE0s6P/xAAaAQEAAwEBAQAAAAAAAAAAAAAAAQIDBgQF/8QAKBEBAAIBAwMEAgIDAAAAAAAAAAECAwQRMRIhcTIzQVEFE2GRQrHR/9oADAMBAAIRAxEAPwDcahOG3k7Fexf5VN1CcNvJ2K9i/wAqS0xeuvl8/wBFFFZOpFFFFSCiiigKKKKAooooCiiigKKKKAoopbC4R5WzY0Z281FLHuFDgjRVtyb4L8bNpZFhH8xtPurc99qsuC8DKC3HYhj0iNAvxYt8qbS819Xhpzb+u7LaK2zDeCvAprSST15G/bm0+j4AYBdWGjPXnN8yanpeefyOL4iWC0VtHC7gJh2wUv0eBElRc9SigMSnKK77gEW6SKw7CY8SEgC1unaKiY2b4dVTLx2n6OaKKKPUKKKKDZ/BL5P/ADZP21dKpfgl8n/myftq6VeOHNan3reRUJw28nYr2L/KpuoTht5OxXsX+VTLPF66+Xz/AEUUVk6kUUUVIKKKKAooooCiiigKKKcYHASTuI4kLudQHzOwDedFCZiO8m9TGQuCmJxp+xjObtkbkxj8W3qFzV84MeDGOOz4q0r6+LHi169rn4bjWgQqFAAAAGgACwA6ANgq0VfMzfkIr2x9/wCVIyH4JII7NiWMzeaLpGO7lN3jqq7YLJ8cK5sSJGvQihR3ClxXtW2fKyZr5PVIorxmAFybAVGvwihuQjGVhshVpe8oCB2kUZJOiov6xnbmYYgdMsiJ8Ezz8KAuLb72Hj6lkl+OcnyoJSvmrh1kT6uypIgFo3PGJ0cXKSbD1Wzl/CK+lBWaeHLg7x2ETEqOXh2s2+KQgHubMPUWqJa4rzW0TDMKKa5Onzox0jQezV8KdVR01LRasWj5FFFFFmz+CXyf+bJ+2rpVL8Evk/8ANk/bV0q8cOa1PvW8ioTht5OxXsX+VTdQnDbydivYv8qmWeL118vn+iiisnUiiiipBRRRQFFA6NtPsNkLEScyCZt6xuR32oiZiOTGipyPgRjm1YWXtAX5kU6wfAPEB1+kxtDH0kqS1tgsTY7zSImWVs+OsbzaP7MOD/BuTGPZeSgPKkI0DcB95t3fatZyDkWLCJmRLa/OY6WY9LH9NQprk+FY0VEAVV0ADVUpC1bRXZ8PUaq2aduI+v8AqRjanCGo58UsalnYKo1kmwpJJpp+ZeCPz2H2rD0UOiMb2ufRFHkSWLypHDYO3KbmoAWdvVQXJ7qbcdiZuaq4dPOktJL2IpzV7WPVS+AybHDfMXlNznJLO3rOdJpKbLqZxSFWncaCI7FVPQ0hIReq991QBeD8ZN5S07dMxzl7IxZB2LT2SVIluxVFHSQqjv0CmH0XES+MkWFfNhGc/bK4t3KOulYMgwoc7Mz38+QmR+xnJI7LUCf+ooj4vPm9kjOvv2zPjR9YztzMMRvlkRPgmeaeYrHxxC8jog9Jgvdc0z/1DGfFrLL7OJyvvkBfjQOsE0pvxqxrqsEZn6b3LKu6usoYFZ4pIpBdJFZGHSrAg/A01GUpmIthnA6XeJdHUrMakqgfK8mBfB4uXDyc5HZDvKnkt1EWI9YU9q3+HXg9xc8WMQWEo4tyNkiC6E7ylx+XVMw8ueobpHx21SX3dDl6q9P0UoooqH0Gz+CXyf8Amyftq6VS/BL5P/Nk/bV0q8cOa1PvW8ioTht5OxXsX+VTdQnDbydivYv8qmWeL118vn+iipDI+QZsW+ZBGXI1nUq+sx0D51m6iZisbyj6eZNyPNiWzYInkO3NFwOttS9prT+D3gnhjs2Kbjn8wXWIfuftsN1XvDYVI1CxqqKNSqAoHUBU9L52X8hWvakb/wCmU5J8D8z2OIlWIean2j9+hR8at2TvBfgoucjSnpkYke6tl+FW2irbQ+dfV5b/ADt47GuDyVDDoiijj9RFX5CnVFFS80zM8imGW8HxkLAa15Q6xs7RcU+vXtEKPh3pzLjsywCl3a+ao221knUqi4uT8aTyjhuJmZdh5S9R/sbjspWCStUF8HgLsJJiHkHNH3I/UU7fSOnq1U8xGVFRsxQZJCLiNLZ1ulidCLva269RceLefRCc2PbLa5O6IHQfXOjovUpgcMkKkKM0a2Ym5J2s7HSTvNVS9TJrzacQ/J/gxkiPqdtDSfBd1SJkjgj0lI416kUfoKi0ym82jDKCv8Z78X+BdcvWLLvNOsLkZAweQmaQanksc31FHJTsF95qsjkZXeX/AOeIsP4kl4o+sXGe3Ytt9e/VUknjp2t5kP2K+8CZD7w6qcY3K0UJAduUdSKC0jdSLdj3U2GJxMvMjWFfOmOc/ZEhsO1x1UDjCZHhiN0jUN51ruetzyj311isqwxeMlRD0MwB7r3NNvqLP8dLLLuzuLT3I7XHrE06wmTYofFxonqqAe0gaaBr/qGM8xZpPUikI94qF+NPMHijICTG8em1nCgnfYMdHX0UnicsQRmzyxqeguoPde9JQ5didgEz2ubXEUhXtbNzQN96Blw44PfT8BNB98rnR7pE5SdVyLHcxr5wyRLbOQ6DrsdY2EV9W186+FLIf0HKjOotHP8AbL0XYkSr71z1OKpL1aXL+u8SjqKAb0VV0bZ/BL5P/Nk/bV0ql+CXyf8Amyftq6VeOHNan3reRUJw28nYr2T/ACqZkkCgkmwG01C4rKnGaF0L8TVtt2NbdNon6ZxwW8HLS2kxV0TWIxodvWP3Bu19Vahk/CJCgSJVRBqVRYf+nfTeJqdxtTbZrm1F8072/o7U0oKY4nHpCudIwUHQNpY9CqNLHcBTdZsRNzB9HTzpAGlPVHzU/ESfRowSWJxSRrnOyoo2sQo7zUf9eF/EQyS+kRxcfvPYkb1BpXDZDiRs9gZJP4kpz2HVfQnUoApXGZVihsJHUE6l1uepBdj2CgbcTin1vFCOhFMre+9h/RXv1EG8ZNPJ1yFB3RZorz60lfxWHa3nTEQr7ti/eoo+i4l+dMke6KO59+QkH3aDuHg/h0YMIkzgbhmGcwI1EM1zffUjUZ9RA8+bEP8AmFB3RZop5hMGsS5qXtcnSzMbnexJqBF8J8JdBINaHT6p/wDbd5qEgarnNEHUqdTAg9tUniyjsh1qSO7bWlZ7IPXxyxAXuSdCoouzHoUf4BuruHAtMQ2ItbWIQboOguf9xv6R0HXSUCLnZ1hnWtfba97X6L139YM5KQWJGhpG0oh6PTf0RoG0jVRKVxGUUhAzzpOhVALMx6FUaT2UmqTz84nDx+apBmYek+lY+pbneK5ydk9YyW0vI3OkfS53eivoiwrt8sXYpCvHONBsbRofTk1A+iLtuqof4HJscIPFqFvrOtm3sx0sd5NNpMvR3KxBp3GgiIZwB6GckIvab0muR2l04l+M/lLdIR1re8n4iRuFSDyRwJclI0Xpsij9BUBjm4qTWY4B0KOOk7zZAexq9/09G3jWkm9o5K/8a2T+mvProyeIieT02+yj95hnMN6qa9+iYmTnzLEPNhUE/wDJJe/YooHmGwEcQ+zjRPVUL8hSeIyxBHoeaJT0M6g9xNN/9OQnxmfKf5rvIPdJzR2CnmHwEcfMjRPVUL8hUDrCYxJVzo2DLpFxq0aDVH8M3B36Tk8yqLyYU8YOnizolHdZvy6vP0tM4LnrnHUucLnbq111NCHUqwBVgQQdRBFiD2UTE7Tu+W8lz5yW2ro7Nn+bqeUhlfJJyflCXDtqRyoJ2o3Kjb3Svxpes5dHpcnXjj+Gz+CXyf8Amyftq6VS/BL5P/Nk/bV0q8cPh6n3reVc4TSuHQX5BFwPSB036dYpjA9ZZNiJcBlyRJ5HkDOUz5GLExSENE1z0XTqs1aZh3rWs7wwtGyXhakxlFpSVw4BtoaVtManaFA8Y24aBtOymUmGMpszWitpVbgudoY7F3DXt6KkWxaQoC1lUWCgDWdiqo0k7hRB1gMmLG2eSXlOgyPpa3QuxF9FQBSk+WVViiBpZRrSOxzfXY8lO036AaYRxS4jnloY/MU2lYem45g9FdPpbKlII44I7ALHGunYqjpJP6mqyEBgZ5tM0nFr/DgJB/FMRnH8IWneCyZFD4tFUnWRzj6zHS3aaZjKzy//ADR5w/iyXSPrUWzpOwAelXv1HxmnESNN6Hi4v+NTyh65aoCk+XoVYqG4xx9yIGVh1hAc3ttXH07EP4uAIOmZwv8ATGGPeRT5ESFLALGi9FlUfoKYnhDEdEQeY/ylLr7+hP6qA+h4ludOiboohf3pGb5UrBksq4Zp5ntsZlCnRbSqKAaS+l4l+bCkY6ZZLn3YwR/VQcJiW508a+zi/V3PyoJSq1wmwua6yDU2g9Y1fD/rVgw0RVQGYuRrYhQTp6FAHw2UjlTB8bEy7bXHrDSP7dtInaRVkAZSpvYixsSDp3jSKdrOkEYvZEWwAA7gANZ3DTUfh3p1DhlMgkNywFlvpC9OaNhO0660lBeOKTEeMzoov4YNpHH8xhzB6K6ek7KlQ8cEenMjjQblUVFyZSs3Fxrxkm0XsqA6jI33erWdgpzhMmcoSStxsg1EiyJ7NNS+sbtvqspKjGTT+JXik/iyg5x3pFoPa9uo04w2Q41YO95ZB9+U5xHqjmp+ECucTlZIyF0vIdIjQZznfbUo9JiBvpMYaefxj8QnmRG8h9aW2jqQD1qqHmMyrFCQHcBjqUXZ29VBdj2Cmv1jPJ4qDNHnTtmdyLnN2HNp3gsmRw34tApOs62b1mPKbtNITZfiDFVJlca0iBkI67aF/ERQcfV07+MxBHowosY95s5u4ivf9OQnnq0h/mu8nwZiPhXn0nEyc2JIh0ytnt7kej+uj6qlbxmJk6olSId9mb+qgdYfJkUZvHFGh6VRV+Qp1UYeDkJ54eT2kkj/AAZrfCn+Hw6xqFRQqjUBoAqBknh44O6IcYg1fYyW6Ddoj356/iWs9wk+egO3b1jXX0dwlyIuNwk2Hb/cQgHzW1o3YwU9lfMuTw0UjxOM1lJBB2OhIYfA91Vl9LQZem3TPy3nwS+T/wA2T9tXSqX4JfJ/5sn7aulTHDy6n3reWSeHjg7dIcYg0p9lIR5rEmM9jZw/GKW4H5Y+k4WNyeVbNf110Hv0H8VaJwhyMuMws2HfVKhW/Qdat1hgD2VhHg8xrYbFS4WXkklhY7JYiQw7QD7gq1Z2llzXw1cSsFOaAzbATYX3nopfAYKzZ7nPk87UFB+6g+6Pidppph3pRuMkYqCY4xrcHltuTzR0tr6OmtJZpCXKnKMcS8ZINYvZE9o/3fVF2PRtpbD5JzmDztxzjSARaJD6Eeq/pNc7xScHFwR6M2NF0nYB0kk7d50mvI8TLP4u8Mf8Rh9ow/loeaPSf3dtVSk8ZlSOG2e3KbmoAWdvVQXY91N+MxM3NAw6dL2klPUgOYnaW6qVyfk2OG5Ucpuc7EtI3rOdJ6tW6uJcuLnFIVadxoIjtmqfTkPJXqvfdVR7HwfiuGkzpnH3pjn26l5q/hAp3icZHCt5HVF6WIUdl6Y/Q8RL42URL5kGlu2Vhf3VXrpfC5FhiOcqAv57XeQ/ja7fGgRGX1bxUc0u9UKr78map7CaPpOKbmwxp7SUk+6iEf1U5xmVoYdEkiKdgJGcepdZ7BTb68zvFwzyb8zix3ylaBfCRz515XiK25qIwN9nKLn5U9qMGLxLaoI19pNp7kRvnUhDnZozrZ1hfNuRfba+m1QKnlnC8VObc1+UO3WO+/eKTsWUgMVJ+8LXHTa+222p3hJhM+LOGuPT+E879D2VX8O9axO8IP8ACokKaLIouSSe9mY6zvNexzyYjxd4ov4hH2jj0FPMHpML9A201TB5750hzgpBRLckekR95t50DYNtPp8pLGQti8jc2NdLHf0KvpGwqEpDA4NIVIQBQdLE6WY7WZjpY7yaS+uTIbYZON2cYTmwj8drv1ID1im0eTWm04khhshW/FD1tsp6+TuqSxGOjhUF2CjUo2k7FVRpY7gKqEBkQyacTI0v8tbxwjdmA3f8ZPVT4COFPuRovUigfIUwGIxE3i1ECefKM6Q+rEDZfxG/o0pFkGO4aTOmcfelOfb1V5qfhAqBz9fo3iUkn3xryP8AkchD2E0Z+KfUsMI9ItM3cMwDvNSlqKgRf1TK3PxMvVGI4x/1Lf1U4wmSljbODSsbWu8sjjT6JbN2dFPKKArAfDJkE4XKInQWTEjP3callkHaM1vxmt+qneFbg79MybJmi8kH2ydJzAc9e1C2jptUSvS3Tbcl4Invk4EajJIf+tXasu8A+W1fCy4Y8+J88b0l29jKfeWtRpC2a3VebfYrCfDBkhsFlKPFxCwms+7jorBh+Jcw77tW7VTvCxkVcTkuYnnQjjkO9OcO1Sw7RUq0nujclY5Zo0kXmuoYdRF//OypNsTmLcKzHQAqjSSdW4DedArOfBhlfOieAnTEc5fUc6e5r++K0SB61id43UtG07F8Lgi7B5yGYaVQeLj6gec3pHsAp/iMqLGQti8jaVjTS53nYq+kxAqL+lvISkXJANmlIuFI1hAec2/UN+qpPJ+ESIHN1nSzMbsx6WY6/kN1RI9TJ7zf/Q1l/gxkhPzH0NJ1aF3GpIyRwR6Skca9SKP0FRa5UaXRhlDDUZnvxQ9W2mU9Vh6VOsLkdQweQmaQanktyfUQclOwX6SarI5+tpJf/niJH8SW8adYW2e/cBvr36neTx8zt6Ef2Mf9Jzz2tTnG5WjhIVmu51IoLyN1Itz26qbcfiZeYiwL50v2kn/GpzR2seqoDzB5Nih8XGidOaACes6z20jicuwRmzSpneaDnP7q3b4Ul9QK/jnkn3O1k/40sveDT6DDJEtkVUUbFAUfCgZfXed4uCd9+ZxY/wD6laXweKkdjnwmNbaCXViT0WW9u+kpeEOHU241GbzUPGN7qXNcnLoPMhxD/lFP/wBCtBJOoIIOkHR31SZoDFIyH7p0bxrB7rVdlOjoqv8ACfCWKyD1W+an5juqayI9mcraMqCSNLabDaQNp3aKeZPwixg2uWbSztpZj0sf01DZTHDvXq4ZpieN0Rg6IwefbbIRs9AaOm+qryg+XKLzG2HtbUZm0oPUH+4e5d51U/wGTEjbPN3kOgyPpe3QNiL6KgCuYTYADQBsFO0aqSk5U13SSmo/G8I4o9AOe3QurtbV86jYStJT4lUF3YL1kCqdlDhXIfvCMdC87v191qiGxTubhSb/AHnNv7k1aKC7z8J4V1Fm9UfqbUxl4X+bH3t+gH61VhEx1t2KLfE3NeMqDWQT6Rzj3GrdMITz8MJNnFjvP7qTPCmY7V92ohZBsB7AR87V1nHoPw/vU7QKBkPHfVGWwTyYWbNbYOJnOjsRs0/l19EVgnhKyVnwpOBpjOa3qOdHc3/c1p/gx4R/TcnRMxvJF9lJ050YABPrKUbrJrKY2nZpbvEStlQnDbydivYv8qm6hOG3k7Fexf5VEpxeuvl87ZEx/wBCxyPqQmzezfQe7X+Gtqw71h+V4LqG83X1H/351pnAPLH0jCJc3eP7NvwgZp7Vze29Tjn4ejWYui64PjVjW7HcANLMTqCjWTurqLCtPpn0JshB0H2pHOPojk9dJwkG27VurtsoMWMcIDOOcx5kfrEa29Eaem1XeNLTY5IVBc2GpQBcsdioo0k7gKTRZ59ZOHj6BYzMN7aVj6hc7xSeT8nhDnkmSQixkbXboUakX0R23paXK/KKRKZZBrCmyJ7R9S9Wlt1VD7A5PjhB4tQt9LHWzHpZjpY7yabyZeQkrCGnYaCIrFQfSkJCL1XvupJckGXTiX4wfwlusI6xrk/EbbhUhLNHAl2KRoujTZVG4bOyoDLicTLznSBeiMcY/vuM0diHrrpeDsJ0yBpj0zMZP6TyR2AVz9cPJ4iFnHnyfYx9lxnt2LbfXv1fPJ42fNHmwKE/rfOY9YzaB+qJGugKijosoH6Uyk4RYcG3HIx6EOee5LmhODsAN2jEjedKTKe9ybdlSEcYUWUADoGgd1QEMHlBZb5ofRbS0bxg3vqz1F9WyusdhRLGyHaO47D32peigosJINjoINj1jXUjA9c5fwvFzZw1Pp/ENDfoe2koJK15QlYmrnGZYSEaTdtijX29Aqt5R4TWusRG99g9X+9V76a0hITtc02FgypwkZ9DNmg6kXb17T26Kj14x/5a97H+1NkzItfKc9rH+1Lqjyc45i9A5x6zsqw6HFxnpb3mNdhnbUAg9LSe4aKY5Qy3hsGLO4VvNXlSHsGntNhVSyn4TXNxh4wg86TlN7o0DtvUTaIWisyvv0a/OLN1mw7hoplicv4WDQ00SnoBBPurc1k2Py5PP42V2HRey+6LD4UxrOcn00jF9tRxHhHwq83jH9VLD+oimEvhRT7sDn1nUfIGs9p1Bk122Zo6T/aq/slrTB1TtEbrXjvCOJo3jbDDNdSp+02EW8zXt7KkPA5lmfDST5mHmnhdBncUhYCRGGab6hyWe416B0VYfBd4OsHNh/pE6cc+eygOfsxm2tyBoOv7161eGBUUKihVAsFUAADoAGgU3meWd46JmmxSoTht5OxXsX+VTdQnDbydivYv8qSri9dfL5+kQEEHUdFOPB7lM4fGGJjyZeT+NblD28ofiFIVGZSUo6yKbEEEHoZdIPw+FUrO0vt63F1U6vpvGHkp1FIkKX5KIunoAufmT31BZByoMRBHKPvqCR0HUw7CCOyphIVZlZhcrpW+oE7bar79lehz5eMSYjXnRRdA5Mrjedca7hyjuqViMcEf3Y40G5VH+fGoyXKWacxBxkhFwgNrDznb7i/E7AaXwuTbsHnPGONKi1o4/UQ7fSNz1aqqkuuNln8SvFp/FlBuR0xxaCetrDcac4XIkasHa8sg/wByU5zD1RzU/CBThDSymqyO6KKaYvKsUXOcX6BpPcKgO6KruJ4XD/bS+9jb4D+9Rk/CKZvvZvqgD4m5q3TIutcNKBrIHWbVQJcW7c52PWxNINIBrI7SKt0C45fKSQmzpnJyhyhs1jX0XrM8rcJM4FVNoxrO1v8AzdtqXOKTzl7xVHx2EzZ3ziOKU3W2oqdI/t2VaI2QewEzaTyYx8afxYktyIhYD72wdVRWHczGw5KD40hljhamHHFwAM40E61Q7/Obd39FJnZMRM8LDiMdDg0z5WsT06XY+iP83mqZlvh/NNdYfsU6R4w9bfd/D31W8Vi3lcvIxZjrJ/zQNwpGsrXmeG9aRHL1mubnSTrJ1nrryl4ME76ho6ToFSEGSFHOOd8BWb149Pe/EIqOMsbAE9VP4Mjk8423DSf7VKIgAsAAN1e1G73Y9HWPV3Iw4RU1DT06z30tRRR7IrFY2hs/gl8n/myftq6VS/BL5P8AzZP21dKvHDm9T71vIqE4beTsV7F/lU3UJw28nYr2L/Kplni9dfL5/pHGQZ6EbdnWNVLUVm6i0RaNp+U54Lsr+Mw7HV9onUbBx35p7TWlwtorCsLjDg8Yko1BrkdKnQ47ifhW24SYMAQbggEHpB0g1vSd4cxnpNLzEpPJ+HWMWXabknSzHpY7TUnE1RkD04lxqxLnObD4ncBtNSySqGmmNy/HFovnt5q7Os6hVZx3CF5dC8hN3OPWf0HxqNbEBes6gNJPZTp+xM43L8sui+avQujvOs1FyzqvOIFI2d9uYN2lu/UK7jwirptc9J0nvNXhBP6YTzEY7zyRXnFytrZV6hc0viMSsa5zsqL0sQo7zVex/hBwsehWaU+gNHvNYd16TMRymImeEz9XX5zu3bXoyXH0HvNUbF+FCQ+KhRd7sXPcM2oqfh7jH/3AnqIo+JBPxqnXVeMctQ+r4/N+J/vUJwoyKpVHXQFPKGnSDqPYf+1Z5JwnxTa8RL2OR8rUhJlidwVaaVgdBBkcg7iL6aj9kJ/VKVyvwi0cXCbDUWG3cvQN/wDhr6qToAud1O8Lkxm0tyRv1nqFS8UKqLKAKym276GDR2tHftCKgySx53JHee6pCDJ6Jsuek6acUVV9LHp8dOIFFFFG4ooooCiiig2fwS+T/wA2T9tXSqX4JfJ/5sn7aulXjhzWp963kVCcNvJ2K9i/yqbqE4beTsV7F/lUyzxeuvl8/wBFFFZOpM8qwZyX2rp7Nv8Am6r/AODjLHHYUITyoTmfhOlD3XX8NUwi+ukODOV2wWKIGkOChvq06UbsNu81pSdpfJ/IYv8AOGyY3LKwDpY6l/U9AqAmx7StnOb/AAAG7oFQgxRYlmJJOs7TTyDTr7tn/pr07PjpGOQtq0Dp2nqH6mnUEYXV2nWT1mmRxKopZ2CqNJJNgO2qhlzwgMbphuSP4hGk+qp1dZ07hVZmI5WiszwuuVMvQ4UXlcKdijS56lGnt1b6pGV/CTK9xh1ES+c1mfu5q/HrqoSyl2LMSzHSSTck7yddcVlN5ltGOILYvGvK2dI7O3SxJPZfVSNdxwljZQT1U/gyOfvm24f3rN6MeG9/TCNp3Bkx218kb9fdUtDhVTmi2/b30rUbvfj0UR3vJpBkxF18o79XdTlYwNQA6hauqKPZXHWvpgUUUUXFFFFAUUUUBRRRQFFFFBs/gl8n/myftq6VS/BL5P8AzZP21dKvHDmtT71vIqE4beTsV7F/lU3UJw28nYr2L/Kplni9dfL5/ooorJ1IqMyvDqcdR/T9ak6TxEOepXpHx2VLLNTrpNUrkfF8ZGrbbWPWNB/zfT/GZXTDpnOepRrY9A/vVMyTlbiA4IJ2gelqIPQP7UzxGIeZ85rsx2DYOgDYK3/Z2c5GOZsdZXy7JiW5Zso5qDmj+53n4VHU/gySx5xzfiakIMCiahp6TpNYzL6GPSXt/EIiDAO+oWHSdFSEGSVHO5R7hT6ioe7HpcdOe7xVAFgLDdXtFFHqFFFFAUUUUBRRRQFFFFAUUUUBRRRQFFFFBs/gl8n/AJsn7aulUvwS+T/zZP21dKvHDmtT71vIqE4beTsV7F/lRRUyzxeuvl8/0UUVk6kUUUVIYHAq0rXvsNt5FPY4gosoA6qKKMsdKxvMR8y6oooo1FFFFAUUUUBRRRQFFFFAUUUUBRRRQFFFFAUUUUBRRRQbP4JfJ/5sn7aulFFXjhzWp963l//Z"/>
          <p:cNvSpPr>
            <a:spLocks noChangeAspect="1" noChangeArrowheads="1"/>
          </p:cNvSpPr>
          <p:nvPr/>
        </p:nvSpPr>
        <p:spPr bwMode="auto">
          <a:xfrm>
            <a:off x="612775" y="-509588"/>
            <a:ext cx="226695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Tree>
    <p:extLst>
      <p:ext uri="{BB962C8B-B14F-4D97-AF65-F5344CB8AC3E}">
        <p14:creationId xmlns:p14="http://schemas.microsoft.com/office/powerpoint/2010/main" val="3556613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Εργαλείο</a:t>
            </a:r>
            <a:endParaRPr lang="el-GR" dirty="0"/>
          </a:p>
        </p:txBody>
      </p:sp>
      <p:sp>
        <p:nvSpPr>
          <p:cNvPr id="49155" name="Θέση περιεχομένου 2"/>
          <p:cNvSpPr>
            <a:spLocks noGrp="1"/>
          </p:cNvSpPr>
          <p:nvPr>
            <p:ph idx="1"/>
          </p:nvPr>
        </p:nvSpPr>
        <p:spPr/>
        <p:txBody>
          <a:bodyPr>
            <a:normAutofit lnSpcReduction="10000"/>
          </a:bodyPr>
          <a:lstStyle/>
          <a:p>
            <a:pPr>
              <a:defRPr/>
            </a:pPr>
            <a:r>
              <a:rPr lang="el-GR" sz="2800" b="1" dirty="0" smtClean="0"/>
              <a:t>Εργαλείο</a:t>
            </a:r>
            <a:r>
              <a:rPr lang="el-GR" sz="2800" dirty="0" smtClean="0"/>
              <a:t>: τεχνητό αντικείμενο για την εκτέλεση ορισμένης εργασίας</a:t>
            </a:r>
          </a:p>
          <a:p>
            <a:pPr lvl="1">
              <a:defRPr/>
            </a:pPr>
            <a:r>
              <a:rPr lang="el-GR" sz="2400" dirty="0" smtClean="0"/>
              <a:t>Με τον όρο </a:t>
            </a:r>
            <a:r>
              <a:rPr lang="el-GR" sz="2400" b="1" dirty="0" smtClean="0"/>
              <a:t>εργαλείο</a:t>
            </a:r>
            <a:r>
              <a:rPr lang="el-GR" sz="2400" dirty="0" smtClean="0"/>
              <a:t> εννοείται μια συσκευή που παρέχει φυσική ή νοητική υποστήριξη στην εκπλήρωση ενός έργου</a:t>
            </a:r>
          </a:p>
          <a:p>
            <a:pPr>
              <a:defRPr/>
            </a:pPr>
            <a:r>
              <a:rPr lang="el-GR" sz="2800" b="1" dirty="0" smtClean="0"/>
              <a:t>Όργανο</a:t>
            </a:r>
            <a:r>
              <a:rPr lang="el-GR" sz="2800" dirty="0" smtClean="0"/>
              <a:t> (</a:t>
            </a:r>
            <a:r>
              <a:rPr lang="en-US" sz="2800" dirty="0" smtClean="0"/>
              <a:t>Instrument</a:t>
            </a:r>
            <a:r>
              <a:rPr lang="el-GR" sz="2800" dirty="0" smtClean="0"/>
              <a:t>): κάθε φυσικό ή τεχνητό αντικείμενο που χρησιμοποιείται ως βοηθητικό στοιχείο για την πραγματοποίηση κάποιου σκοπού</a:t>
            </a:r>
          </a:p>
          <a:p>
            <a:pPr lvl="2" algn="r">
              <a:defRPr/>
            </a:pPr>
            <a:r>
              <a:rPr lang="en-US" sz="2000" dirty="0" smtClean="0">
                <a:hlinkClick r:id="rId3" tooltip="Διαδικτυακή Πύλη- Η Ελληνική Γλώσσα"/>
              </a:rPr>
              <a:t>http://www.greek-language.gr/</a:t>
            </a:r>
            <a:endParaRPr lang="el-GR" dirty="0" smtClean="0"/>
          </a:p>
          <a:p>
            <a:pPr>
              <a:defRPr/>
            </a:pPr>
            <a:endParaRPr lang="el-GR" sz="2800" dirty="0" smtClean="0"/>
          </a:p>
          <a:p>
            <a:pPr marL="82550" indent="0">
              <a:buFont typeface="Wingdings 2" panose="05020102010507070707" pitchFamily="18" charset="2"/>
              <a:buNone/>
              <a:defRPr/>
            </a:pPr>
            <a:r>
              <a:rPr lang="el-GR" dirty="0" smtClean="0"/>
              <a:t>  </a:t>
            </a:r>
          </a:p>
          <a:p>
            <a:pPr>
              <a:defRPr/>
            </a:pPr>
            <a:endParaRPr lang="el-GR" dirty="0" smtClean="0"/>
          </a:p>
        </p:txBody>
      </p:sp>
      <p:sp>
        <p:nvSpPr>
          <p:cNvPr id="40965"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3972AD2-9D8D-47FC-9516-095B58BE6A96}" type="slidenum">
              <a:rPr lang="en-US" sz="1200" smtClean="0">
                <a:solidFill>
                  <a:srgbClr val="B5A788"/>
                </a:solidFill>
              </a:rPr>
              <a:pPr>
                <a:spcBef>
                  <a:spcPct val="0"/>
                </a:spcBef>
                <a:buClrTx/>
                <a:buSzTx/>
                <a:buFontTx/>
                <a:buNone/>
              </a:pPr>
              <a:t>13</a:t>
            </a:fld>
            <a:endParaRPr lang="en-US" sz="1200" smtClean="0">
              <a:solidFill>
                <a:srgbClr val="B5A788"/>
              </a:solidFill>
            </a:endParaRPr>
          </a:p>
        </p:txBody>
      </p:sp>
    </p:spTree>
    <p:extLst>
      <p:ext uri="{BB962C8B-B14F-4D97-AF65-F5344CB8AC3E}">
        <p14:creationId xmlns:p14="http://schemas.microsoft.com/office/powerpoint/2010/main" val="3482349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Τεχνούργημα</a:t>
            </a:r>
            <a:endParaRPr lang="el-GR" dirty="0"/>
          </a:p>
        </p:txBody>
      </p:sp>
      <p:sp>
        <p:nvSpPr>
          <p:cNvPr id="28675" name="Θέση κειμένου 2"/>
          <p:cNvSpPr>
            <a:spLocks noGrp="1"/>
          </p:cNvSpPr>
          <p:nvPr>
            <p:ph idx="1"/>
          </p:nvPr>
        </p:nvSpPr>
        <p:spPr/>
        <p:txBody>
          <a:bodyPr>
            <a:normAutofit lnSpcReduction="10000"/>
          </a:bodyPr>
          <a:lstStyle/>
          <a:p>
            <a:pPr>
              <a:defRPr/>
            </a:pPr>
            <a:r>
              <a:rPr lang="el-GR" sz="2400" b="1" dirty="0" smtClean="0"/>
              <a:t>Τεχνούργημα (</a:t>
            </a:r>
            <a:r>
              <a:rPr lang="en-US" sz="2400" b="1" dirty="0" smtClean="0"/>
              <a:t>artifact</a:t>
            </a:r>
            <a:r>
              <a:rPr lang="el-GR" sz="2400" b="1" dirty="0" smtClean="0"/>
              <a:t>): </a:t>
            </a:r>
            <a:r>
              <a:rPr lang="el-GR" sz="2400" dirty="0" smtClean="0"/>
              <a:t>ανθρώπινη κατασκευή με συγκεκριμένες και καλώς προσδιορισμένες χρήσεις από τους κατασκευαστές του</a:t>
            </a:r>
          </a:p>
          <a:p>
            <a:pPr lvl="1">
              <a:defRPr/>
            </a:pPr>
            <a:r>
              <a:rPr lang="el-GR" sz="2400" dirty="0" smtClean="0"/>
              <a:t>Τεχνούργημα: αντικείμενο κατασκευασμένο με ιδιαίτερη φροντίδα και τέχνη </a:t>
            </a:r>
          </a:p>
          <a:p>
            <a:pPr algn="r">
              <a:defRPr/>
            </a:pPr>
            <a:r>
              <a:rPr lang="en-US" sz="1800" dirty="0" smtClean="0">
                <a:hlinkClick r:id="rId2" tooltip="Διαδικτυακή Πύλη- Η Ελληνική Γλώσσα"/>
              </a:rPr>
              <a:t>http://www.greek-language.gr/</a:t>
            </a:r>
            <a:endParaRPr lang="el-GR" sz="2400" dirty="0" smtClean="0"/>
          </a:p>
          <a:p>
            <a:pPr>
              <a:defRPr/>
            </a:pPr>
            <a:r>
              <a:rPr lang="el-GR" sz="2400" dirty="0" smtClean="0"/>
              <a:t>Τεχνικό αντικείμενο</a:t>
            </a:r>
          </a:p>
          <a:p>
            <a:pPr>
              <a:defRPr/>
            </a:pPr>
            <a:r>
              <a:rPr lang="el-GR" sz="2400" dirty="0" smtClean="0"/>
              <a:t>«Ουδέτερο» - «Καθολικό»</a:t>
            </a:r>
          </a:p>
          <a:p>
            <a:pPr marL="0" indent="0">
              <a:buNone/>
              <a:defRPr/>
            </a:pPr>
            <a:endParaRPr lang="el-GR" sz="2400" dirty="0" smtClean="0"/>
          </a:p>
          <a:p>
            <a:pPr marL="82550" indent="0">
              <a:buFont typeface="Wingdings 2" panose="05020102010507070707" pitchFamily="18" charset="2"/>
              <a:buNone/>
              <a:defRPr/>
            </a:pPr>
            <a:r>
              <a:rPr lang="el-GR" sz="2400" b="1" dirty="0" smtClean="0"/>
              <a:t>Παραδείγματα  τεχνουργημάτων ΤΠΕ</a:t>
            </a:r>
            <a:r>
              <a:rPr lang="el-GR" sz="2400" dirty="0" smtClean="0"/>
              <a:t>: </a:t>
            </a:r>
            <a:r>
              <a:rPr lang="en-US" sz="2400" dirty="0" smtClean="0"/>
              <a:t>tablet PC, </a:t>
            </a:r>
            <a:r>
              <a:rPr lang="el-GR" sz="2400" dirty="0" smtClean="0"/>
              <a:t>κειμενογράφος, λογιστικό φύλλο, </a:t>
            </a:r>
            <a:r>
              <a:rPr lang="el-GR" sz="2400" dirty="0" err="1" smtClean="0"/>
              <a:t>φυλλομετρητής</a:t>
            </a:r>
            <a:r>
              <a:rPr lang="el-GR" sz="2400" dirty="0" smtClean="0"/>
              <a:t>, μηχανή αναζήτησης, </a:t>
            </a:r>
            <a:r>
              <a:rPr lang="en-US" sz="2400" dirty="0" err="1" smtClean="0"/>
              <a:t>skype</a:t>
            </a:r>
            <a:r>
              <a:rPr lang="en-US" sz="2400" dirty="0" smtClean="0"/>
              <a:t>, </a:t>
            </a:r>
            <a:r>
              <a:rPr lang="el-GR" sz="2400" dirty="0" smtClean="0"/>
              <a:t>πληκτρολόγιο, κλπ. </a:t>
            </a:r>
          </a:p>
        </p:txBody>
      </p:sp>
      <p:sp>
        <p:nvSpPr>
          <p:cNvPr id="41989" name="Θέση αριθμού διαφάνειας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B7E0A9F-3A4E-4F46-B082-4FA7CD097C66}" type="slidenum">
              <a:rPr lang="en-GB" sz="1200" smtClean="0">
                <a:solidFill>
                  <a:srgbClr val="B5A788"/>
                </a:solidFill>
              </a:rPr>
              <a:pPr>
                <a:spcBef>
                  <a:spcPct val="0"/>
                </a:spcBef>
                <a:buClrTx/>
                <a:buSzTx/>
                <a:buFontTx/>
                <a:buNone/>
              </a:pPr>
              <a:t>14</a:t>
            </a:fld>
            <a:endParaRPr lang="en-GB" sz="1200" smtClean="0">
              <a:solidFill>
                <a:srgbClr val="B5A788"/>
              </a:solidFill>
            </a:endParaRPr>
          </a:p>
        </p:txBody>
      </p:sp>
    </p:spTree>
    <p:extLst>
      <p:ext uri="{BB962C8B-B14F-4D97-AF65-F5344CB8AC3E}">
        <p14:creationId xmlns:p14="http://schemas.microsoft.com/office/powerpoint/2010/main" val="1527757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214313"/>
            <a:ext cx="7499350" cy="1143000"/>
          </a:xfrm>
        </p:spPr>
        <p:txBody>
          <a:bodyPr/>
          <a:lstStyle/>
          <a:p>
            <a:pPr>
              <a:defRPr/>
            </a:pPr>
            <a:r>
              <a:rPr lang="el-GR" dirty="0" smtClean="0"/>
              <a:t>Ο ρόλος των εργαλείων … </a:t>
            </a:r>
            <a:endParaRPr lang="el-GR" dirty="0"/>
          </a:p>
        </p:txBody>
      </p:sp>
      <p:sp>
        <p:nvSpPr>
          <p:cNvPr id="43012"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B6604CF-207D-4FA6-8618-FCEFB622E7A1}" type="slidenum">
              <a:rPr lang="en-US" sz="1200" smtClean="0">
                <a:solidFill>
                  <a:srgbClr val="B5A788"/>
                </a:solidFill>
              </a:rPr>
              <a:pPr>
                <a:spcBef>
                  <a:spcPct val="0"/>
                </a:spcBef>
                <a:buClrTx/>
                <a:buSzTx/>
                <a:buFontTx/>
                <a:buNone/>
              </a:pPr>
              <a:t>15</a:t>
            </a:fld>
            <a:endParaRPr lang="en-US" sz="1200" smtClean="0">
              <a:solidFill>
                <a:srgbClr val="B5A788"/>
              </a:solidFill>
            </a:endParaRPr>
          </a:p>
        </p:txBody>
      </p:sp>
      <p:pic>
        <p:nvPicPr>
          <p:cNvPr id="43013" name="Picture 6" descr="C:\Documents and Settings\macbook\Desktop\Εικόνες\Images\connectedsadh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143125"/>
            <a:ext cx="18573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71688"/>
            <a:ext cx="20002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9" descr="C:\Documents and Settings\macbook\Desktop\Εικόνες\pict_20061127PHT00578.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4214813" y="3571875"/>
            <a:ext cx="1785937" cy="2586038"/>
          </a:xfrm>
          <a:noFill/>
        </p:spPr>
      </p:pic>
      <p:sp>
        <p:nvSpPr>
          <p:cNvPr id="43017" name="TextBox 2"/>
          <p:cNvSpPr txBox="1">
            <a:spLocks noChangeArrowheads="1"/>
          </p:cNvSpPr>
          <p:nvPr/>
        </p:nvSpPr>
        <p:spPr bwMode="auto">
          <a:xfrm>
            <a:off x="4227513" y="1381125"/>
            <a:ext cx="4156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t>Από τα τεχνουργήματα στα εργαλεία …</a:t>
            </a:r>
          </a:p>
        </p:txBody>
      </p:sp>
    </p:spTree>
    <p:extLst>
      <p:ext uri="{BB962C8B-B14F-4D97-AF65-F5344CB8AC3E}">
        <p14:creationId xmlns:p14="http://schemas.microsoft.com/office/powerpoint/2010/main" val="530332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2775" y="2438400"/>
            <a:ext cx="8229600" cy="1143000"/>
          </a:xfrm>
        </p:spPr>
        <p:txBody>
          <a:bodyPr>
            <a:normAutofit fontScale="90000"/>
          </a:bodyPr>
          <a:lstStyle/>
          <a:p>
            <a:pPr>
              <a:defRPr/>
            </a:pPr>
            <a:r>
              <a:rPr lang="el-GR" dirty="0" smtClean="0"/>
              <a:t>Πότε ένα τεχνούργημα γίνεται εργαλείο;</a:t>
            </a:r>
            <a:endParaRPr lang="el-GR" dirty="0"/>
          </a:p>
        </p:txBody>
      </p:sp>
      <p:sp>
        <p:nvSpPr>
          <p:cNvPr id="45061"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467B1C2-7464-4A4E-AACA-4CD5E8744498}" type="slidenum">
              <a:rPr lang="en-US" sz="1200" smtClean="0">
                <a:solidFill>
                  <a:srgbClr val="B5A788"/>
                </a:solidFill>
              </a:rPr>
              <a:pPr>
                <a:spcBef>
                  <a:spcPct val="0"/>
                </a:spcBef>
                <a:buClrTx/>
                <a:buSzTx/>
                <a:buFontTx/>
                <a:buNone/>
              </a:pPr>
              <a:t>16</a:t>
            </a:fld>
            <a:endParaRPr lang="en-US" sz="1200" smtClean="0">
              <a:solidFill>
                <a:srgbClr val="B5A788"/>
              </a:solidFill>
            </a:endParaRPr>
          </a:p>
        </p:txBody>
      </p:sp>
    </p:spTree>
    <p:extLst>
      <p:ext uri="{BB962C8B-B14F-4D97-AF65-F5344CB8AC3E}">
        <p14:creationId xmlns:p14="http://schemas.microsoft.com/office/powerpoint/2010/main" val="3159259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14313"/>
            <a:ext cx="8486775" cy="1462087"/>
          </a:xfrm>
        </p:spPr>
        <p:txBody>
          <a:bodyPr/>
          <a:lstStyle/>
          <a:p>
            <a:pPr>
              <a:defRPr/>
            </a:pPr>
            <a:r>
              <a:rPr lang="el-GR" dirty="0" smtClean="0"/>
              <a:t>Από το τεχνούργημα στο εργαλείο</a:t>
            </a:r>
            <a:endParaRPr lang="el-GR" dirty="0"/>
          </a:p>
        </p:txBody>
      </p:sp>
      <p:sp>
        <p:nvSpPr>
          <p:cNvPr id="46083" name="Θέση κειμένου 2"/>
          <p:cNvSpPr>
            <a:spLocks noGrp="1"/>
          </p:cNvSpPr>
          <p:nvPr>
            <p:ph type="body" sz="half" idx="1"/>
          </p:nvPr>
        </p:nvSpPr>
        <p:spPr>
          <a:xfrm>
            <a:off x="762000" y="1750127"/>
            <a:ext cx="3954463" cy="4535487"/>
          </a:xfrm>
        </p:spPr>
        <p:txBody>
          <a:bodyPr/>
          <a:lstStyle/>
          <a:p>
            <a:r>
              <a:rPr lang="el-GR" sz="2400" b="1" dirty="0" smtClean="0"/>
              <a:t>Τεχνούργημα (</a:t>
            </a:r>
            <a:r>
              <a:rPr lang="en-US" sz="2400" b="1" dirty="0" smtClean="0"/>
              <a:t>artifact</a:t>
            </a:r>
            <a:r>
              <a:rPr lang="el-GR" sz="2400" b="1" dirty="0" smtClean="0"/>
              <a:t>): </a:t>
            </a:r>
            <a:r>
              <a:rPr lang="el-GR" sz="2400" dirty="0" smtClean="0"/>
              <a:t>ανθρώπινη κατασκευή με συγκεκριμένες και καλώς προσδιορισμένες χρήσεις από τους κατασκευαστές του</a:t>
            </a:r>
          </a:p>
          <a:p>
            <a:r>
              <a:rPr lang="el-GR" sz="2400" dirty="0" smtClean="0"/>
              <a:t>Τεχνητό αντικείμενο</a:t>
            </a:r>
          </a:p>
          <a:p>
            <a:r>
              <a:rPr lang="el-GR" sz="2400" dirty="0" smtClean="0"/>
              <a:t>Φυσικό ή συμβολικό</a:t>
            </a:r>
          </a:p>
          <a:p>
            <a:r>
              <a:rPr lang="el-GR" sz="2400" dirty="0" smtClean="0"/>
              <a:t>«Ουδέτερο»</a:t>
            </a:r>
          </a:p>
          <a:p>
            <a:r>
              <a:rPr lang="el-GR" sz="2400" dirty="0" smtClean="0"/>
              <a:t>«Καθολικό»</a:t>
            </a:r>
          </a:p>
        </p:txBody>
      </p:sp>
      <p:sp>
        <p:nvSpPr>
          <p:cNvPr id="46084" name="Θέση περιεχομένου 3"/>
          <p:cNvSpPr>
            <a:spLocks noGrp="1"/>
          </p:cNvSpPr>
          <p:nvPr>
            <p:ph sz="half" idx="2"/>
          </p:nvPr>
        </p:nvSpPr>
        <p:spPr>
          <a:xfrm>
            <a:off x="4716463" y="1773238"/>
            <a:ext cx="4238625" cy="4359275"/>
          </a:xfrm>
        </p:spPr>
        <p:txBody>
          <a:bodyPr/>
          <a:lstStyle/>
          <a:p>
            <a:r>
              <a:rPr lang="el-GR" sz="2400" b="1" dirty="0" smtClean="0"/>
              <a:t>Εργαλείο (</a:t>
            </a:r>
            <a:r>
              <a:rPr lang="en-US" sz="2400" b="1" dirty="0" smtClean="0"/>
              <a:t>instrument</a:t>
            </a:r>
            <a:r>
              <a:rPr lang="el-GR" sz="2400" b="1" dirty="0" smtClean="0"/>
              <a:t>)</a:t>
            </a:r>
            <a:r>
              <a:rPr lang="el-GR" sz="2400" dirty="0" smtClean="0"/>
              <a:t>: το τεχνούργημα σε ένα πλαίσιο χρήσης </a:t>
            </a:r>
          </a:p>
          <a:p>
            <a:r>
              <a:rPr lang="el-GR" sz="2400" dirty="0" smtClean="0"/>
              <a:t>«Μη ουδέτερο»</a:t>
            </a:r>
          </a:p>
          <a:p>
            <a:r>
              <a:rPr lang="el-GR" sz="2400" dirty="0" smtClean="0"/>
              <a:t>Συνυφασμένο με συγκεκριμένες χρήσεις </a:t>
            </a:r>
          </a:p>
          <a:p>
            <a:r>
              <a:rPr lang="el-GR" sz="2400" dirty="0" smtClean="0"/>
              <a:t>«Διαφορετικό» ανάλογα με τον χρήστη και τις χρήσεις</a:t>
            </a:r>
          </a:p>
          <a:p>
            <a:endParaRPr lang="el-GR" sz="2400" dirty="0" smtClean="0"/>
          </a:p>
        </p:txBody>
      </p:sp>
      <p:sp>
        <p:nvSpPr>
          <p:cNvPr id="46086" name="Θέση αριθμού διαφάνειας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B4551D2-0457-4BA1-83A0-B1250765A799}" type="slidenum">
              <a:rPr lang="en-GB" sz="1200" smtClean="0">
                <a:solidFill>
                  <a:srgbClr val="B5A788"/>
                </a:solidFill>
              </a:rPr>
              <a:pPr>
                <a:spcBef>
                  <a:spcPct val="0"/>
                </a:spcBef>
                <a:buClrTx/>
                <a:buSzTx/>
                <a:buFontTx/>
                <a:buNone/>
              </a:pPr>
              <a:t>17</a:t>
            </a:fld>
            <a:endParaRPr lang="en-GB" sz="1200" smtClean="0">
              <a:solidFill>
                <a:srgbClr val="B5A788"/>
              </a:solidFill>
            </a:endParaRPr>
          </a:p>
        </p:txBody>
      </p:sp>
    </p:spTree>
    <p:extLst>
      <p:ext uri="{BB962C8B-B14F-4D97-AF65-F5344CB8AC3E}">
        <p14:creationId xmlns:p14="http://schemas.microsoft.com/office/powerpoint/2010/main" val="536925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Η έννοια του εργαλείου</a:t>
            </a:r>
            <a:endParaRPr lang="el-GR" dirty="0"/>
          </a:p>
        </p:txBody>
      </p:sp>
      <p:sp>
        <p:nvSpPr>
          <p:cNvPr id="47107" name="Θέση περιεχομένου 2"/>
          <p:cNvSpPr>
            <a:spLocks noGrp="1"/>
          </p:cNvSpPr>
          <p:nvPr>
            <p:ph idx="1"/>
          </p:nvPr>
        </p:nvSpPr>
        <p:spPr/>
        <p:txBody>
          <a:bodyPr/>
          <a:lstStyle/>
          <a:p>
            <a:pPr lvl="1"/>
            <a:r>
              <a:rPr lang="el-GR" dirty="0" smtClean="0"/>
              <a:t>Με τον όρο </a:t>
            </a:r>
            <a:r>
              <a:rPr lang="el-GR" b="1" dirty="0" smtClean="0"/>
              <a:t>εργαλείο</a:t>
            </a:r>
            <a:r>
              <a:rPr lang="el-GR" dirty="0" smtClean="0"/>
              <a:t> εννοείται μια συσκευή που παρέχει φυσική ή νοητική υποστήριξη στην εκπλήρωση ενός έργου</a:t>
            </a:r>
          </a:p>
          <a:p>
            <a:pPr lvl="1"/>
            <a:r>
              <a:rPr lang="el-GR" dirty="0" smtClean="0"/>
              <a:t>Ο χρήστης του εργαλείου πρέπει να διαθέτει νοητικά σχήματα (μοντέλα χρήσης) για το πώς το τεχνούργημα εμπλέκεται στην εκπλήρωση του έργου</a:t>
            </a:r>
          </a:p>
          <a:p>
            <a:r>
              <a:rPr lang="el-GR" b="1" dirty="0" smtClean="0"/>
              <a:t>Εργαλείο</a:t>
            </a:r>
            <a:r>
              <a:rPr lang="el-GR" dirty="0" smtClean="0"/>
              <a:t> = τεχνούργημα + μοντέλα χρήσης </a:t>
            </a:r>
          </a:p>
        </p:txBody>
      </p:sp>
      <p:sp>
        <p:nvSpPr>
          <p:cNvPr id="47109" name="Θέση αριθμού διαφάνειας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05DAC8C-61E7-4A10-A4BB-D8E8DFD511A8}" type="slidenum">
              <a:rPr lang="en-GB" sz="1200" smtClean="0">
                <a:solidFill>
                  <a:srgbClr val="B5A788"/>
                </a:solidFill>
              </a:rPr>
              <a:pPr>
                <a:spcBef>
                  <a:spcPct val="0"/>
                </a:spcBef>
                <a:buClrTx/>
                <a:buSzTx/>
                <a:buFontTx/>
                <a:buNone/>
              </a:pPr>
              <a:t>18</a:t>
            </a:fld>
            <a:endParaRPr lang="en-GB" sz="1200" smtClean="0">
              <a:solidFill>
                <a:srgbClr val="B5A788"/>
              </a:solidFill>
            </a:endParaRPr>
          </a:p>
        </p:txBody>
      </p:sp>
    </p:spTree>
    <p:extLst>
      <p:ext uri="{BB962C8B-B14F-4D97-AF65-F5344CB8AC3E}">
        <p14:creationId xmlns:p14="http://schemas.microsoft.com/office/powerpoint/2010/main" val="2548794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defRPr/>
            </a:pPr>
            <a:r>
              <a:rPr lang="el-GR" dirty="0" smtClean="0"/>
              <a:t>Εννοιολογικό μοντέλο – νοητικό μοντέλο</a:t>
            </a:r>
            <a:endParaRPr lang="el-GR" dirty="0"/>
          </a:p>
        </p:txBody>
      </p:sp>
      <p:sp>
        <p:nvSpPr>
          <p:cNvPr id="48131" name="Θέση περιεχομένου 2"/>
          <p:cNvSpPr>
            <a:spLocks noGrp="1"/>
          </p:cNvSpPr>
          <p:nvPr>
            <p:ph idx="1"/>
          </p:nvPr>
        </p:nvSpPr>
        <p:spPr/>
        <p:txBody>
          <a:bodyPr/>
          <a:lstStyle/>
          <a:p>
            <a:r>
              <a:rPr lang="el-GR" dirty="0" smtClean="0"/>
              <a:t>Εργαλείο = τεχνούργημα + μοντέλα χρήσης </a:t>
            </a:r>
          </a:p>
          <a:p>
            <a:r>
              <a:rPr lang="el-GR" dirty="0" smtClean="0"/>
              <a:t>Χρήστης: Νοητικό μοντέλο </a:t>
            </a:r>
          </a:p>
          <a:p>
            <a:r>
              <a:rPr lang="el-GR" dirty="0" smtClean="0"/>
              <a:t>Κατασκευαστής: Εννοιολογικό μοντέλο </a:t>
            </a:r>
          </a:p>
        </p:txBody>
      </p:sp>
      <p:sp>
        <p:nvSpPr>
          <p:cNvPr id="48133" name="Θέση αριθμού διαφάνειας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B3C6452-7F93-4445-BA90-92CC95043C0D}" type="slidenum">
              <a:rPr lang="en-GB" sz="1200" smtClean="0">
                <a:solidFill>
                  <a:srgbClr val="B5A788"/>
                </a:solidFill>
              </a:rPr>
              <a:pPr>
                <a:spcBef>
                  <a:spcPct val="0"/>
                </a:spcBef>
                <a:buClrTx/>
                <a:buSzTx/>
                <a:buFontTx/>
                <a:buNone/>
              </a:pPr>
              <a:t>19</a:t>
            </a:fld>
            <a:endParaRPr lang="en-GB" sz="1200" smtClean="0">
              <a:solidFill>
                <a:srgbClr val="B5A788"/>
              </a:solidFill>
            </a:endParaRPr>
          </a:p>
        </p:txBody>
      </p:sp>
    </p:spTree>
    <p:extLst>
      <p:ext uri="{BB962C8B-B14F-4D97-AF65-F5344CB8AC3E}">
        <p14:creationId xmlns:p14="http://schemas.microsoft.com/office/powerpoint/2010/main" val="1952424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495800"/>
            <a:ext cx="1575955" cy="60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3400" y="214313"/>
            <a:ext cx="8410575" cy="1462087"/>
          </a:xfrm>
        </p:spPr>
        <p:txBody>
          <a:bodyPr/>
          <a:lstStyle/>
          <a:p>
            <a:pPr>
              <a:defRPr/>
            </a:pPr>
            <a:r>
              <a:rPr lang="el-GR" dirty="0" smtClean="0"/>
              <a:t>Διπλή χρήση των εργαλείων</a:t>
            </a:r>
            <a:r>
              <a:rPr lang="en-US" dirty="0"/>
              <a:t> </a:t>
            </a:r>
            <a:r>
              <a:rPr lang="el-GR" dirty="0" smtClean="0"/>
              <a:t>στην εκπαίδευση </a:t>
            </a:r>
            <a:r>
              <a:rPr lang="en-US" dirty="0" err="1" smtClean="0"/>
              <a:t>Rabardel</a:t>
            </a:r>
            <a:endParaRPr lang="el-GR" dirty="0"/>
          </a:p>
        </p:txBody>
      </p:sp>
      <p:sp>
        <p:nvSpPr>
          <p:cNvPr id="3" name="Θέση κειμένου 2"/>
          <p:cNvSpPr>
            <a:spLocks noGrp="1"/>
          </p:cNvSpPr>
          <p:nvPr>
            <p:ph type="body" sz="half" idx="1"/>
          </p:nvPr>
        </p:nvSpPr>
        <p:spPr>
          <a:xfrm>
            <a:off x="685800" y="2017713"/>
            <a:ext cx="4306888" cy="4114800"/>
          </a:xfrm>
        </p:spPr>
        <p:txBody>
          <a:bodyPr>
            <a:normAutofit/>
          </a:bodyPr>
          <a:lstStyle/>
          <a:p>
            <a:pPr>
              <a:defRPr/>
            </a:pPr>
            <a:r>
              <a:rPr lang="el-GR" sz="2800" b="1" dirty="0" smtClean="0"/>
              <a:t>Μαθητές</a:t>
            </a:r>
          </a:p>
          <a:p>
            <a:pPr marL="82550" indent="0">
              <a:buFont typeface="Wingdings 2" panose="05020102010507070707" pitchFamily="18" charset="2"/>
              <a:buNone/>
              <a:defRPr/>
            </a:pPr>
            <a:r>
              <a:rPr lang="el-GR" sz="2800" dirty="0" smtClean="0"/>
              <a:t>Τα εργαλεία επηρεάζουν σε βάθος την οικοδόμηση της γνώσης και τις διαδικασίες κατανόησης των εννοιών (</a:t>
            </a:r>
            <a:r>
              <a:rPr lang="el-GR" sz="2800" dirty="0" err="1" smtClean="0"/>
              <a:t>εννοιοποίηση</a:t>
            </a:r>
            <a:r>
              <a:rPr lang="el-GR" sz="2800" dirty="0" smtClean="0"/>
              <a:t>) </a:t>
            </a:r>
            <a:endParaRPr lang="el-GR" sz="2800" dirty="0"/>
          </a:p>
        </p:txBody>
      </p:sp>
      <p:sp>
        <p:nvSpPr>
          <p:cNvPr id="4" name="Θέση περιεχομένου 3"/>
          <p:cNvSpPr>
            <a:spLocks noGrp="1"/>
          </p:cNvSpPr>
          <p:nvPr>
            <p:ph sz="half" idx="2"/>
          </p:nvPr>
        </p:nvSpPr>
        <p:spPr>
          <a:xfrm>
            <a:off x="4800600" y="2017713"/>
            <a:ext cx="4154488" cy="4114800"/>
          </a:xfrm>
        </p:spPr>
        <p:txBody>
          <a:bodyPr>
            <a:normAutofit/>
          </a:bodyPr>
          <a:lstStyle/>
          <a:p>
            <a:pPr>
              <a:defRPr/>
            </a:pPr>
            <a:r>
              <a:rPr lang="el-GR" sz="2800" b="1" dirty="0" smtClean="0"/>
              <a:t>Εκπαιδευτικοί</a:t>
            </a:r>
          </a:p>
          <a:p>
            <a:pPr marL="82550" indent="0">
              <a:buFont typeface="Wingdings 2" panose="05020102010507070707" pitchFamily="18" charset="2"/>
              <a:buNone/>
              <a:defRPr/>
            </a:pPr>
            <a:r>
              <a:rPr lang="el-GR" sz="2800" dirty="0" smtClean="0"/>
              <a:t>Τα εργαλεία χρησιμοποιούνται ως μεταβλητές πάνω στις οποίες μπορούμε να επιδράσουμε ώστε να σχεδιάσουμε και να ελέγξουμε παιδαγωγικές καταστάσεις </a:t>
            </a:r>
            <a:endParaRPr lang="el-GR" sz="2800" dirty="0"/>
          </a:p>
        </p:txBody>
      </p:sp>
      <p:sp>
        <p:nvSpPr>
          <p:cNvPr id="66566" name="Θέση αριθμού διαφάνειας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C6E7D3B-6AF3-49C3-8F73-F87141E63FBA}" type="slidenum">
              <a:rPr lang="en-GB" sz="1200" smtClean="0">
                <a:solidFill>
                  <a:srgbClr val="B5A788"/>
                </a:solidFill>
              </a:rPr>
              <a:pPr>
                <a:spcBef>
                  <a:spcPct val="0"/>
                </a:spcBef>
                <a:buClrTx/>
                <a:buSzTx/>
                <a:buFontTx/>
                <a:buNone/>
              </a:pPr>
              <a:t>20</a:t>
            </a:fld>
            <a:endParaRPr lang="en-GB" sz="1200" smtClean="0">
              <a:solidFill>
                <a:srgbClr val="B5A788"/>
              </a:solidFill>
            </a:endParaRPr>
          </a:p>
        </p:txBody>
      </p:sp>
    </p:spTree>
    <p:extLst>
      <p:ext uri="{BB962C8B-B14F-4D97-AF65-F5344CB8AC3E}">
        <p14:creationId xmlns:p14="http://schemas.microsoft.com/office/powerpoint/2010/main" val="3973442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4313"/>
            <a:ext cx="8334375" cy="1462087"/>
          </a:xfrm>
        </p:spPr>
        <p:txBody>
          <a:bodyPr/>
          <a:lstStyle/>
          <a:p>
            <a:pPr>
              <a:defRPr/>
            </a:pPr>
            <a:r>
              <a:rPr lang="el-GR" dirty="0" smtClean="0"/>
              <a:t>Οι ΤΠΕ ως εργαλεία</a:t>
            </a:r>
            <a:endParaRPr lang="en-GB" dirty="0"/>
          </a:p>
        </p:txBody>
      </p:sp>
      <p:sp>
        <p:nvSpPr>
          <p:cNvPr id="67587" name="Text Placeholder 2"/>
          <p:cNvSpPr>
            <a:spLocks noGrp="1"/>
          </p:cNvSpPr>
          <p:nvPr>
            <p:ph type="body" sz="half" idx="1"/>
          </p:nvPr>
        </p:nvSpPr>
        <p:spPr>
          <a:xfrm>
            <a:off x="785813" y="2000250"/>
            <a:ext cx="3929062" cy="2652713"/>
          </a:xfrm>
        </p:spPr>
        <p:txBody>
          <a:bodyPr/>
          <a:lstStyle/>
          <a:p>
            <a:r>
              <a:rPr lang="el-GR" dirty="0" smtClean="0"/>
              <a:t>Οι ΤΠΕ ως φυσικά εργαλεία</a:t>
            </a:r>
          </a:p>
          <a:p>
            <a:r>
              <a:rPr lang="el-GR" dirty="0" smtClean="0"/>
              <a:t>Εργαλεία παραγωγικότητας</a:t>
            </a:r>
            <a:endParaRPr lang="en-GB" dirty="0" smtClean="0"/>
          </a:p>
        </p:txBody>
      </p:sp>
      <p:sp>
        <p:nvSpPr>
          <p:cNvPr id="67588" name="Content Placeholder 3"/>
          <p:cNvSpPr>
            <a:spLocks noGrp="1"/>
          </p:cNvSpPr>
          <p:nvPr>
            <p:ph sz="half" idx="2"/>
          </p:nvPr>
        </p:nvSpPr>
        <p:spPr>
          <a:xfrm>
            <a:off x="4643438" y="2000250"/>
            <a:ext cx="4095750" cy="2266950"/>
          </a:xfrm>
        </p:spPr>
        <p:txBody>
          <a:bodyPr/>
          <a:lstStyle/>
          <a:p>
            <a:r>
              <a:rPr lang="el-GR" dirty="0" smtClean="0"/>
              <a:t>Οι ΤΠΕ ως γνωστικά εργαλεία</a:t>
            </a:r>
          </a:p>
          <a:p>
            <a:r>
              <a:rPr lang="el-GR" dirty="0" smtClean="0"/>
              <a:t>Εργαλεία μάθησης</a:t>
            </a:r>
            <a:endParaRPr lang="en-GB" dirty="0" smtClean="0"/>
          </a:p>
        </p:txBody>
      </p:sp>
      <p:sp>
        <p:nvSpPr>
          <p:cNvPr id="675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BC8B240-D3FF-4967-A6A9-A0D6250D0417}" type="slidenum">
              <a:rPr lang="en-GB" sz="1200" smtClean="0">
                <a:solidFill>
                  <a:srgbClr val="B5A788"/>
                </a:solidFill>
              </a:rPr>
              <a:pPr>
                <a:spcBef>
                  <a:spcPct val="0"/>
                </a:spcBef>
                <a:buClrTx/>
                <a:buSzTx/>
                <a:buFontTx/>
                <a:buNone/>
              </a:pPr>
              <a:t>21</a:t>
            </a:fld>
            <a:endParaRPr lang="en-GB" sz="1200" smtClean="0">
              <a:solidFill>
                <a:srgbClr val="B5A788"/>
              </a:solidFill>
            </a:endParaRPr>
          </a:p>
        </p:txBody>
      </p:sp>
      <p:sp>
        <p:nvSpPr>
          <p:cNvPr id="67591" name="TextBox 2"/>
          <p:cNvSpPr txBox="1">
            <a:spLocks noChangeArrowheads="1"/>
          </p:cNvSpPr>
          <p:nvPr/>
        </p:nvSpPr>
        <p:spPr bwMode="auto">
          <a:xfrm>
            <a:off x="1619250" y="4868863"/>
            <a:ext cx="6118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2800">
                <a:latin typeface="Arial" panose="020B0604020202020204" pitchFamily="34" charset="0"/>
              </a:rPr>
              <a:t>Το εργαλείο επηρεάζει τη διαδικασία;</a:t>
            </a:r>
          </a:p>
        </p:txBody>
      </p:sp>
    </p:spTree>
    <p:extLst>
      <p:ext uri="{BB962C8B-B14F-4D97-AF65-F5344CB8AC3E}">
        <p14:creationId xmlns:p14="http://schemas.microsoft.com/office/powerpoint/2010/main" val="3549377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 όρος Γνωστικό Εργαλείο</a:t>
            </a:r>
            <a:endParaRPr lang="en-GB" dirty="0"/>
          </a:p>
        </p:txBody>
      </p:sp>
      <p:sp>
        <p:nvSpPr>
          <p:cNvPr id="69635" name="Content Placeholder 2"/>
          <p:cNvSpPr>
            <a:spLocks noGrp="1"/>
          </p:cNvSpPr>
          <p:nvPr>
            <p:ph idx="1"/>
          </p:nvPr>
        </p:nvSpPr>
        <p:spPr/>
        <p:txBody>
          <a:bodyPr>
            <a:normAutofit/>
          </a:bodyPr>
          <a:lstStyle/>
          <a:p>
            <a:r>
              <a:rPr lang="en-US" dirty="0" smtClean="0"/>
              <a:t>Cognitive tool </a:t>
            </a:r>
            <a:r>
              <a:rPr lang="el-GR" dirty="0" smtClean="0"/>
              <a:t>ή </a:t>
            </a:r>
            <a:r>
              <a:rPr lang="en-US" dirty="0" err="1" smtClean="0"/>
              <a:t>mindtool</a:t>
            </a:r>
            <a:r>
              <a:rPr lang="en-US" dirty="0" smtClean="0"/>
              <a:t> </a:t>
            </a:r>
            <a:endParaRPr lang="el-GR" dirty="0" smtClean="0"/>
          </a:p>
          <a:p>
            <a:r>
              <a:rPr lang="el-GR" dirty="0" smtClean="0"/>
              <a:t>Είναι ένα εργαλείο που </a:t>
            </a:r>
          </a:p>
          <a:p>
            <a:pPr lvl="1"/>
            <a:r>
              <a:rPr lang="el-GR" dirty="0" smtClean="0"/>
              <a:t>υποστηρίζει,</a:t>
            </a:r>
          </a:p>
          <a:p>
            <a:pPr lvl="1"/>
            <a:r>
              <a:rPr lang="el-GR" dirty="0" smtClean="0"/>
              <a:t>ενισχύει  ή</a:t>
            </a:r>
          </a:p>
          <a:p>
            <a:pPr lvl="1"/>
            <a:r>
              <a:rPr lang="el-GR" dirty="0" smtClean="0"/>
              <a:t>επεκτείνει </a:t>
            </a:r>
          </a:p>
          <a:p>
            <a:pPr lvl="1"/>
            <a:r>
              <a:rPr lang="el-GR" dirty="0" smtClean="0"/>
              <a:t>τις ανθρώπινες γνωστικές ικανότητες</a:t>
            </a:r>
          </a:p>
          <a:p>
            <a:pPr lvl="1"/>
            <a:r>
              <a:rPr lang="el-GR" dirty="0" smtClean="0"/>
              <a:t>Τη σκέψη, τη νόηση, τη δυνατότητα επίλυσης προβλήματος, την κριτική σκέψη  </a:t>
            </a:r>
          </a:p>
        </p:txBody>
      </p:sp>
      <p:sp>
        <p:nvSpPr>
          <p:cNvPr id="6963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94F5FCD-A2E2-4898-9967-0F7199C1A94F}" type="slidenum">
              <a:rPr lang="en-US" sz="1200" smtClean="0">
                <a:solidFill>
                  <a:srgbClr val="B5A788"/>
                </a:solidFill>
              </a:rPr>
              <a:pPr>
                <a:spcBef>
                  <a:spcPct val="0"/>
                </a:spcBef>
                <a:buClrTx/>
                <a:buSzTx/>
                <a:buFontTx/>
                <a:buNone/>
              </a:pPr>
              <a:t>22</a:t>
            </a:fld>
            <a:endParaRPr lang="en-US" sz="1200" smtClean="0">
              <a:solidFill>
                <a:srgbClr val="B5A788"/>
              </a:solidFill>
            </a:endParaRPr>
          </a:p>
        </p:txBody>
      </p:sp>
    </p:spTree>
    <p:extLst>
      <p:ext uri="{BB962C8B-B14F-4D97-AF65-F5344CB8AC3E}">
        <p14:creationId xmlns:p14="http://schemas.microsoft.com/office/powerpoint/2010/main" val="1893712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Φυσικά &amp; γνωστικά εργαλεία (1)	</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5871627"/>
              </p:ext>
            </p:extLst>
          </p:nvPr>
        </p:nvGraphicFramePr>
        <p:xfrm>
          <a:off x="609599" y="1417639"/>
          <a:ext cx="8253414" cy="4722257"/>
        </p:xfrm>
        <a:graphic>
          <a:graphicData uri="http://schemas.openxmlformats.org/drawingml/2006/table">
            <a:tbl>
              <a:tblPr firstRow="1" bandRow="1">
                <a:tableStyleId>{5C22544A-7EE6-4342-B048-85BDC9FD1C3A}</a:tableStyleId>
              </a:tblPr>
              <a:tblGrid>
                <a:gridCol w="4126707"/>
                <a:gridCol w="4126707"/>
              </a:tblGrid>
              <a:tr h="1144813">
                <a:tc>
                  <a:txBody>
                    <a:bodyPr/>
                    <a:lstStyle/>
                    <a:p>
                      <a:pPr algn="ctr"/>
                      <a:r>
                        <a:rPr lang="el-GR" sz="2400" dirty="0" smtClean="0"/>
                        <a:t>Φυσικά εργαλεία</a:t>
                      </a:r>
                    </a:p>
                    <a:p>
                      <a:pPr algn="ctr"/>
                      <a:r>
                        <a:rPr lang="el-GR" sz="2400" dirty="0" smtClean="0"/>
                        <a:t>(ιδιότητες &amp; παραδείγματα)</a:t>
                      </a:r>
                      <a:endParaRPr lang="en-GB" sz="2400" dirty="0"/>
                    </a:p>
                  </a:txBody>
                  <a:tcPr marT="45715" marB="45715"/>
                </a:tc>
                <a:tc>
                  <a:txBody>
                    <a:bodyPr/>
                    <a:lstStyle/>
                    <a:p>
                      <a:pPr algn="ctr"/>
                      <a:r>
                        <a:rPr lang="el-GR" sz="2400" dirty="0" smtClean="0"/>
                        <a:t>Γνωστικά εργαλεία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smtClean="0"/>
                        <a:t>(ιδιότητες &amp; παραδείγματα)</a:t>
                      </a:r>
                      <a:endParaRPr lang="en-GB" sz="2400" dirty="0" smtClean="0"/>
                    </a:p>
                    <a:p>
                      <a:pPr algn="ctr"/>
                      <a:endParaRPr lang="en-GB" sz="2400" dirty="0"/>
                    </a:p>
                  </a:txBody>
                  <a:tcPr marT="45715" marB="45715"/>
                </a:tc>
              </a:tr>
              <a:tr h="908627">
                <a:tc>
                  <a:txBody>
                    <a:bodyPr/>
                    <a:lstStyle/>
                    <a:p>
                      <a:pPr algn="l"/>
                      <a:r>
                        <a:rPr lang="el-GR" sz="2400" dirty="0" smtClean="0">
                          <a:solidFill>
                            <a:srgbClr val="FF0000"/>
                          </a:solidFill>
                        </a:rPr>
                        <a:t>Υποστήριξη</a:t>
                      </a:r>
                      <a:r>
                        <a:rPr lang="el-GR" sz="2400" dirty="0" smtClean="0"/>
                        <a:t>: </a:t>
                      </a:r>
                      <a:r>
                        <a:rPr lang="el-GR" sz="2400" dirty="0" err="1" smtClean="0"/>
                        <a:t>σκαλίδα</a:t>
                      </a:r>
                      <a:r>
                        <a:rPr lang="el-GR" sz="2400" baseline="0" dirty="0" smtClean="0"/>
                        <a:t> για σκάψιμο (φυσική δύναμη)</a:t>
                      </a:r>
                      <a:endParaRPr lang="en-GB" sz="2400" dirty="0"/>
                    </a:p>
                  </a:txBody>
                  <a:tcPr marT="45715" marB="45715"/>
                </a:tc>
                <a:tc>
                  <a:txBody>
                    <a:bodyPr/>
                    <a:lstStyle/>
                    <a:p>
                      <a:pPr algn="l"/>
                      <a:r>
                        <a:rPr lang="el-GR" sz="2400" dirty="0" smtClean="0">
                          <a:solidFill>
                            <a:srgbClr val="FF0000"/>
                          </a:solidFill>
                        </a:rPr>
                        <a:t>Υποστήριξη: </a:t>
                      </a:r>
                      <a:r>
                        <a:rPr lang="el-GR" sz="2400" dirty="0" smtClean="0">
                          <a:solidFill>
                            <a:schemeClr val="tx1"/>
                          </a:solidFill>
                        </a:rPr>
                        <a:t>μολύβι (μνήμη) </a:t>
                      </a:r>
                      <a:endParaRPr lang="en-GB" sz="2400" dirty="0">
                        <a:solidFill>
                          <a:schemeClr val="tx1"/>
                        </a:solidFill>
                      </a:endParaRPr>
                    </a:p>
                  </a:txBody>
                  <a:tcPr marT="45715" marB="45715"/>
                </a:tc>
              </a:tr>
              <a:tr h="1312460">
                <a:tc>
                  <a:txBody>
                    <a:bodyPr/>
                    <a:lstStyle/>
                    <a:p>
                      <a:pPr algn="l"/>
                      <a:r>
                        <a:rPr lang="el-GR" sz="2400" dirty="0" smtClean="0">
                          <a:solidFill>
                            <a:srgbClr val="FF0000"/>
                          </a:solidFill>
                        </a:rPr>
                        <a:t>Ενίσχυση</a:t>
                      </a:r>
                      <a:r>
                        <a:rPr lang="el-GR" sz="2400" dirty="0" smtClean="0"/>
                        <a:t>: τρακτέρ (</a:t>
                      </a:r>
                      <a:r>
                        <a:rPr lang="el-GR" sz="2400" baseline="0" dirty="0" smtClean="0"/>
                        <a:t>φυσική δύναμη</a:t>
                      </a:r>
                      <a:r>
                        <a:rPr lang="el-GR" sz="2400" dirty="0" smtClean="0"/>
                        <a:t>)</a:t>
                      </a:r>
                      <a:endParaRPr lang="en-GB" sz="2400" dirty="0"/>
                    </a:p>
                  </a:txBody>
                  <a:tcPr marT="45715" marB="45715"/>
                </a:tc>
                <a:tc>
                  <a:txBody>
                    <a:bodyPr/>
                    <a:lstStyle/>
                    <a:p>
                      <a:pPr algn="l"/>
                      <a:r>
                        <a:rPr lang="el-GR" sz="2400" dirty="0" smtClean="0">
                          <a:solidFill>
                            <a:srgbClr val="FF0000"/>
                          </a:solidFill>
                        </a:rPr>
                        <a:t>Ενίσχυση: </a:t>
                      </a:r>
                      <a:r>
                        <a:rPr lang="el-GR" sz="2400" dirty="0" smtClean="0">
                          <a:solidFill>
                            <a:schemeClr val="tx1"/>
                          </a:solidFill>
                        </a:rPr>
                        <a:t>υπολογιστής</a:t>
                      </a:r>
                      <a:r>
                        <a:rPr lang="el-GR" sz="2400" baseline="0" dirty="0" smtClean="0">
                          <a:solidFill>
                            <a:schemeClr val="tx1"/>
                          </a:solidFill>
                        </a:rPr>
                        <a:t> τσέπης (δυνατότητα υπολογισμών)</a:t>
                      </a:r>
                      <a:r>
                        <a:rPr lang="el-GR" sz="2400" dirty="0" smtClean="0">
                          <a:solidFill>
                            <a:schemeClr val="tx1"/>
                          </a:solidFill>
                        </a:rPr>
                        <a:t> </a:t>
                      </a:r>
                      <a:endParaRPr lang="en-GB" sz="2400" dirty="0">
                        <a:solidFill>
                          <a:schemeClr val="tx1"/>
                        </a:solidFill>
                      </a:endParaRPr>
                    </a:p>
                  </a:txBody>
                  <a:tcPr marT="45715" marB="45715"/>
                </a:tc>
              </a:tr>
              <a:tr h="1312460">
                <a:tc>
                  <a:txBody>
                    <a:bodyPr/>
                    <a:lstStyle/>
                    <a:p>
                      <a:pPr algn="l"/>
                      <a:r>
                        <a:rPr lang="el-GR" sz="2400" dirty="0" smtClean="0">
                          <a:solidFill>
                            <a:srgbClr val="FF0000"/>
                          </a:solidFill>
                        </a:rPr>
                        <a:t>Επέκταση</a:t>
                      </a:r>
                      <a:r>
                        <a:rPr lang="el-GR" sz="2400" dirty="0" smtClean="0"/>
                        <a:t>: τηλεσκόπιο ή μικροσκόπιο (επέκταση της όρασης)</a:t>
                      </a:r>
                      <a:endParaRPr lang="en-GB" sz="2400" dirty="0"/>
                    </a:p>
                  </a:txBody>
                  <a:tcPr marT="45715" marB="45715"/>
                </a:tc>
                <a:tc>
                  <a:txBody>
                    <a:bodyPr/>
                    <a:lstStyle/>
                    <a:p>
                      <a:pPr algn="l"/>
                      <a:r>
                        <a:rPr lang="el-GR" sz="2400" dirty="0" smtClean="0">
                          <a:solidFill>
                            <a:srgbClr val="FF0000"/>
                          </a:solidFill>
                        </a:rPr>
                        <a:t>Επέκταση: </a:t>
                      </a:r>
                      <a:r>
                        <a:rPr lang="el-GR" sz="2400" dirty="0" smtClean="0">
                          <a:solidFill>
                            <a:schemeClr val="accent3">
                              <a:lumMod val="75000"/>
                            </a:schemeClr>
                          </a:solidFill>
                        </a:rPr>
                        <a:t>να</a:t>
                      </a:r>
                      <a:r>
                        <a:rPr lang="el-GR" sz="2400" baseline="0" dirty="0" smtClean="0">
                          <a:solidFill>
                            <a:schemeClr val="accent3">
                              <a:lumMod val="75000"/>
                            </a:schemeClr>
                          </a:solidFill>
                        </a:rPr>
                        <a:t> συμπληρωθεί από τους φοιτητές</a:t>
                      </a:r>
                      <a:endParaRPr lang="en-GB" sz="2400" dirty="0">
                        <a:solidFill>
                          <a:schemeClr val="accent3">
                            <a:lumMod val="75000"/>
                          </a:schemeClr>
                        </a:solidFill>
                      </a:endParaRPr>
                    </a:p>
                  </a:txBody>
                  <a:tcPr marT="45715" marB="45715"/>
                </a:tc>
              </a:tr>
            </a:tbl>
          </a:graphicData>
        </a:graphic>
      </p:graphicFrame>
      <p:sp>
        <p:nvSpPr>
          <p:cNvPr id="7170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C27BDF8-EE5C-49E5-A085-C0CF4ADFB0B4}" type="slidenum">
              <a:rPr lang="en-US" sz="1200" smtClean="0">
                <a:solidFill>
                  <a:srgbClr val="B5A788"/>
                </a:solidFill>
              </a:rPr>
              <a:pPr>
                <a:spcBef>
                  <a:spcPct val="0"/>
                </a:spcBef>
                <a:buClrTx/>
                <a:buSzTx/>
                <a:buFontTx/>
                <a:buNone/>
              </a:pPr>
              <a:t>23</a:t>
            </a:fld>
            <a:endParaRPr lang="en-US" sz="1200" smtClean="0">
              <a:solidFill>
                <a:srgbClr val="B5A788"/>
              </a:solidFill>
            </a:endParaRPr>
          </a:p>
        </p:txBody>
      </p:sp>
    </p:spTree>
    <p:extLst>
      <p:ext uri="{BB962C8B-B14F-4D97-AF65-F5344CB8AC3E}">
        <p14:creationId xmlns:p14="http://schemas.microsoft.com/office/powerpoint/2010/main" val="1706458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Φυσικά &amp; γνωστικά εργαλεία (2)	</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7943605"/>
              </p:ext>
            </p:extLst>
          </p:nvPr>
        </p:nvGraphicFramePr>
        <p:xfrm>
          <a:off x="609599" y="1417639"/>
          <a:ext cx="8253414" cy="4664704"/>
        </p:xfrm>
        <a:graphic>
          <a:graphicData uri="http://schemas.openxmlformats.org/drawingml/2006/table">
            <a:tbl>
              <a:tblPr firstRow="1" bandRow="1">
                <a:tableStyleId>{5C22544A-7EE6-4342-B048-85BDC9FD1C3A}</a:tableStyleId>
              </a:tblPr>
              <a:tblGrid>
                <a:gridCol w="4126707"/>
                <a:gridCol w="4126707"/>
              </a:tblGrid>
              <a:tr h="1126166">
                <a:tc>
                  <a:txBody>
                    <a:bodyPr/>
                    <a:lstStyle/>
                    <a:p>
                      <a:pPr algn="ctr"/>
                      <a:r>
                        <a:rPr lang="el-GR" sz="2400" dirty="0" smtClean="0"/>
                        <a:t>Φυσικά εργαλεία</a:t>
                      </a:r>
                    </a:p>
                    <a:p>
                      <a:pPr algn="ctr"/>
                      <a:r>
                        <a:rPr lang="el-GR" sz="2400" dirty="0" smtClean="0"/>
                        <a:t>(ιδιότητες &amp; παραδείγματα)</a:t>
                      </a:r>
                      <a:endParaRPr lang="en-GB" sz="2400" dirty="0"/>
                    </a:p>
                  </a:txBody>
                  <a:tcPr marT="45715" marB="45715"/>
                </a:tc>
                <a:tc>
                  <a:txBody>
                    <a:bodyPr/>
                    <a:lstStyle/>
                    <a:p>
                      <a:pPr algn="ctr"/>
                      <a:r>
                        <a:rPr lang="el-GR" sz="2400" dirty="0" smtClean="0"/>
                        <a:t>Γνωστικά εργαλεία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smtClean="0"/>
                        <a:t>(ιδιότητες &amp; παραδείγματα)</a:t>
                      </a:r>
                      <a:endParaRPr lang="en-GB" sz="2400" dirty="0" smtClean="0"/>
                    </a:p>
                    <a:p>
                      <a:pPr algn="ctr"/>
                      <a:endParaRPr lang="en-GB" sz="2400" dirty="0"/>
                    </a:p>
                  </a:txBody>
                  <a:tcPr marT="45715" marB="45715"/>
                </a:tc>
              </a:tr>
              <a:tr h="893828">
                <a:tc>
                  <a:txBody>
                    <a:bodyPr/>
                    <a:lstStyle/>
                    <a:p>
                      <a:pPr algn="l"/>
                      <a:r>
                        <a:rPr lang="el-GR" sz="2400" dirty="0" smtClean="0">
                          <a:solidFill>
                            <a:srgbClr val="FF0000"/>
                          </a:solidFill>
                        </a:rPr>
                        <a:t>Υποστήριξη</a:t>
                      </a:r>
                      <a:r>
                        <a:rPr lang="el-GR" sz="2400" dirty="0" smtClean="0"/>
                        <a:t>: μολύβι</a:t>
                      </a:r>
                      <a:r>
                        <a:rPr lang="el-GR" sz="2400" baseline="0" dirty="0" smtClean="0"/>
                        <a:t> (γραφή)</a:t>
                      </a:r>
                      <a:endParaRPr lang="en-GB" sz="2400" dirty="0"/>
                    </a:p>
                  </a:txBody>
                  <a:tcPr marT="45715" marB="45715"/>
                </a:tc>
                <a:tc>
                  <a:txBody>
                    <a:bodyPr/>
                    <a:lstStyle/>
                    <a:p>
                      <a:pPr algn="l"/>
                      <a:r>
                        <a:rPr lang="el-GR" sz="2400" dirty="0" smtClean="0">
                          <a:solidFill>
                            <a:srgbClr val="FF0000"/>
                          </a:solidFill>
                        </a:rPr>
                        <a:t>Υποστήριξη: </a:t>
                      </a:r>
                      <a:r>
                        <a:rPr lang="el-GR" sz="2400" dirty="0" smtClean="0">
                          <a:solidFill>
                            <a:schemeClr val="tx1"/>
                          </a:solidFill>
                        </a:rPr>
                        <a:t>μολύβι (μνήμη) </a:t>
                      </a:r>
                      <a:endParaRPr lang="en-GB" sz="2400" dirty="0">
                        <a:solidFill>
                          <a:schemeClr val="tx1"/>
                        </a:solidFill>
                      </a:endParaRPr>
                    </a:p>
                  </a:txBody>
                  <a:tcPr marT="45715" marB="45715"/>
                </a:tc>
              </a:tr>
              <a:tr h="1291083">
                <a:tc>
                  <a:txBody>
                    <a:bodyPr/>
                    <a:lstStyle/>
                    <a:p>
                      <a:pPr algn="l"/>
                      <a:r>
                        <a:rPr lang="el-GR" sz="2400" dirty="0" smtClean="0">
                          <a:solidFill>
                            <a:srgbClr val="FF0000"/>
                          </a:solidFill>
                        </a:rPr>
                        <a:t>Ενίσχυση</a:t>
                      </a:r>
                      <a:r>
                        <a:rPr lang="el-GR" sz="2400" dirty="0" smtClean="0"/>
                        <a:t>: υπολογιστής (</a:t>
                      </a:r>
                      <a:r>
                        <a:rPr lang="el-GR" sz="2400" baseline="0" dirty="0" smtClean="0"/>
                        <a:t>δυνατότητα απλών υπολογιστών</a:t>
                      </a:r>
                      <a:r>
                        <a:rPr lang="el-GR" sz="2400" dirty="0" smtClean="0"/>
                        <a:t>)</a:t>
                      </a:r>
                      <a:endParaRPr lang="en-GB" sz="2400" dirty="0"/>
                    </a:p>
                  </a:txBody>
                  <a:tcPr marT="45715" marB="45715"/>
                </a:tc>
                <a:tc>
                  <a:txBody>
                    <a:bodyPr/>
                    <a:lstStyle/>
                    <a:p>
                      <a:pPr algn="l"/>
                      <a:r>
                        <a:rPr lang="el-GR" sz="2400" dirty="0" smtClean="0">
                          <a:solidFill>
                            <a:srgbClr val="FF0000"/>
                          </a:solidFill>
                        </a:rPr>
                        <a:t>Ενίσχυση: </a:t>
                      </a:r>
                      <a:r>
                        <a:rPr lang="el-GR" sz="2400" dirty="0" smtClean="0">
                          <a:solidFill>
                            <a:schemeClr val="tx1"/>
                          </a:solidFill>
                        </a:rPr>
                        <a:t>υπολογιστής</a:t>
                      </a:r>
                      <a:r>
                        <a:rPr lang="el-GR" sz="2400" baseline="0" dirty="0" smtClean="0">
                          <a:solidFill>
                            <a:schemeClr val="tx1"/>
                          </a:solidFill>
                        </a:rPr>
                        <a:t> τσέπης (δυνατότητα σύνθετων υπολογισμών)</a:t>
                      </a:r>
                      <a:r>
                        <a:rPr lang="el-GR" sz="2400" dirty="0" smtClean="0">
                          <a:solidFill>
                            <a:schemeClr val="tx1"/>
                          </a:solidFill>
                        </a:rPr>
                        <a:t> </a:t>
                      </a:r>
                      <a:endParaRPr lang="en-GB" sz="2400" dirty="0">
                        <a:solidFill>
                          <a:schemeClr val="tx1"/>
                        </a:solidFill>
                      </a:endParaRPr>
                    </a:p>
                  </a:txBody>
                  <a:tcPr marT="45715" marB="45715"/>
                </a:tc>
              </a:tr>
              <a:tr h="1291083">
                <a:tc>
                  <a:txBody>
                    <a:bodyPr/>
                    <a:lstStyle/>
                    <a:p>
                      <a:pPr algn="l"/>
                      <a:r>
                        <a:rPr lang="el-GR" sz="2400" dirty="0" smtClean="0">
                          <a:solidFill>
                            <a:srgbClr val="FF0000"/>
                          </a:solidFill>
                        </a:rPr>
                        <a:t>Επέκταση</a:t>
                      </a:r>
                      <a:r>
                        <a:rPr lang="el-GR" sz="2400" dirty="0" smtClean="0"/>
                        <a:t>: τηλεσκόπιο ή μικροσκόπιο (επέκταση της όρασης)</a:t>
                      </a:r>
                      <a:endParaRPr lang="en-GB" sz="2400" dirty="0"/>
                    </a:p>
                  </a:txBody>
                  <a:tcPr marT="45715" marB="45715"/>
                </a:tc>
                <a:tc>
                  <a:txBody>
                    <a:bodyPr/>
                    <a:lstStyle/>
                    <a:p>
                      <a:pPr algn="l"/>
                      <a:r>
                        <a:rPr lang="el-GR" sz="2400" dirty="0" smtClean="0">
                          <a:solidFill>
                            <a:srgbClr val="FF0000"/>
                          </a:solidFill>
                        </a:rPr>
                        <a:t>Επέκταση: </a:t>
                      </a:r>
                      <a:r>
                        <a:rPr lang="el-GR" sz="2400" dirty="0" smtClean="0"/>
                        <a:t>τηλεσκόπιο ή μικροσκόπιο (??????)</a:t>
                      </a:r>
                      <a:endParaRPr lang="en-GB" sz="2400" dirty="0"/>
                    </a:p>
                  </a:txBody>
                  <a:tcPr marT="45715" marB="45715"/>
                </a:tc>
              </a:tr>
            </a:tbl>
          </a:graphicData>
        </a:graphic>
      </p:graphicFrame>
      <p:sp>
        <p:nvSpPr>
          <p:cNvPr id="7374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AF0D7D4-4081-488D-91D8-027957BE7BD2}" type="slidenum">
              <a:rPr lang="en-US" sz="1200" smtClean="0">
                <a:solidFill>
                  <a:srgbClr val="B5A788"/>
                </a:solidFill>
              </a:rPr>
              <a:pPr>
                <a:spcBef>
                  <a:spcPct val="0"/>
                </a:spcBef>
                <a:buClrTx/>
                <a:buSzTx/>
                <a:buFontTx/>
                <a:buNone/>
              </a:pPr>
              <a:t>24</a:t>
            </a:fld>
            <a:endParaRPr lang="en-US" sz="1200" smtClean="0">
              <a:solidFill>
                <a:srgbClr val="B5A788"/>
              </a:solidFill>
            </a:endParaRPr>
          </a:p>
        </p:txBody>
      </p:sp>
    </p:spTree>
    <p:extLst>
      <p:ext uri="{BB962C8B-B14F-4D97-AF65-F5344CB8AC3E}">
        <p14:creationId xmlns:p14="http://schemas.microsoft.com/office/powerpoint/2010/main" val="3349210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defRPr/>
            </a:pPr>
            <a:r>
              <a:rPr lang="el-GR" dirty="0" smtClean="0"/>
              <a:t>Γνωστικό εργαλείο (1)</a:t>
            </a:r>
            <a:endParaRPr lang="en-GB" dirty="0" smtClean="0"/>
          </a:p>
        </p:txBody>
      </p:sp>
      <p:sp>
        <p:nvSpPr>
          <p:cNvPr id="32771" name="Rectangle 3"/>
          <p:cNvSpPr>
            <a:spLocks noGrp="1" noChangeArrowheads="1"/>
          </p:cNvSpPr>
          <p:nvPr>
            <p:ph type="body" idx="1"/>
          </p:nvPr>
        </p:nvSpPr>
        <p:spPr>
          <a:xfrm>
            <a:off x="685801" y="1447800"/>
            <a:ext cx="8248650" cy="4724400"/>
          </a:xfrm>
        </p:spPr>
        <p:txBody>
          <a:bodyPr>
            <a:normAutofit/>
          </a:bodyPr>
          <a:lstStyle/>
          <a:p>
            <a:pPr eaLnBrk="1" hangingPunct="1"/>
            <a:r>
              <a:rPr lang="en-US" dirty="0" smtClean="0"/>
              <a:t>Cognitive tool </a:t>
            </a:r>
            <a:r>
              <a:rPr lang="el-GR" dirty="0" smtClean="0"/>
              <a:t>ή </a:t>
            </a:r>
            <a:r>
              <a:rPr lang="en-US" dirty="0" err="1" smtClean="0"/>
              <a:t>mindtool</a:t>
            </a:r>
            <a:r>
              <a:rPr lang="en-US" dirty="0" smtClean="0"/>
              <a:t> </a:t>
            </a:r>
            <a:endParaRPr lang="el-GR" dirty="0" smtClean="0"/>
          </a:p>
          <a:p>
            <a:pPr eaLnBrk="1" hangingPunct="1"/>
            <a:r>
              <a:rPr lang="el-GR" dirty="0" smtClean="0"/>
              <a:t>Εφαρμογές και περιβάλλοντα που έχουν δημιουργηθεί ή προσαρμοστεί έτσι ώστε </a:t>
            </a:r>
            <a:endParaRPr lang="en-US" dirty="0" smtClean="0"/>
          </a:p>
          <a:p>
            <a:pPr lvl="1" eaLnBrk="1" hangingPunct="1"/>
            <a:r>
              <a:rPr lang="el-GR" dirty="0" smtClean="0"/>
              <a:t>να λειτουργούν – στο κατάλληλο παιδαγωγικό πλαίσιο – ως </a:t>
            </a:r>
            <a:r>
              <a:rPr lang="el-GR" b="1" dirty="0" smtClean="0"/>
              <a:t>διανοητικοί συνεργάτες </a:t>
            </a:r>
            <a:r>
              <a:rPr lang="el-GR" dirty="0" smtClean="0"/>
              <a:t>του μαθητή </a:t>
            </a:r>
            <a:endParaRPr lang="en-US" dirty="0" smtClean="0"/>
          </a:p>
          <a:p>
            <a:pPr lvl="1" eaLnBrk="1" hangingPunct="1"/>
            <a:r>
              <a:rPr lang="el-GR" dirty="0" smtClean="0"/>
              <a:t>υποστηρίζοντας την επίλυση προβλημάτων και ενισχύοντας την κριτική σκέψη, τη λήψη αποφάσεων και γενικότερα την ανάπτυξη γνώσεων και </a:t>
            </a:r>
            <a:r>
              <a:rPr lang="el-GR" b="1" dirty="0" smtClean="0"/>
              <a:t>δεξιοτήτων υψηλού επιπέδου</a:t>
            </a:r>
            <a:endParaRPr lang="en-GB" b="1" dirty="0" smtClean="0"/>
          </a:p>
        </p:txBody>
      </p:sp>
      <p:sp>
        <p:nvSpPr>
          <p:cNvPr id="7578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B0C7BC8-87E3-404E-B668-C9B8BEA48EFE}" type="slidenum">
              <a:rPr lang="en-US" sz="1200" smtClean="0">
                <a:solidFill>
                  <a:srgbClr val="B5A788"/>
                </a:solidFill>
              </a:rPr>
              <a:pPr>
                <a:spcBef>
                  <a:spcPct val="0"/>
                </a:spcBef>
                <a:buClrTx/>
                <a:buSzTx/>
                <a:buFontTx/>
                <a:buNone/>
              </a:pPr>
              <a:t>25</a:t>
            </a:fld>
            <a:endParaRPr lang="en-US" sz="1200" smtClean="0">
              <a:solidFill>
                <a:srgbClr val="B5A788"/>
              </a:solidFill>
            </a:endParaRPr>
          </a:p>
        </p:txBody>
      </p:sp>
    </p:spTree>
    <p:extLst>
      <p:ext uri="{BB962C8B-B14F-4D97-AF65-F5344CB8AC3E}">
        <p14:creationId xmlns:p14="http://schemas.microsoft.com/office/powerpoint/2010/main" val="2313674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defRPr/>
            </a:pPr>
            <a:r>
              <a:rPr lang="el-GR" dirty="0" smtClean="0"/>
              <a:t>Γνωστικό εργαλείο (2)</a:t>
            </a:r>
            <a:endParaRPr lang="en-GB" dirty="0" smtClean="0"/>
          </a:p>
        </p:txBody>
      </p:sp>
      <p:sp>
        <p:nvSpPr>
          <p:cNvPr id="33795" name="Rectangle 3"/>
          <p:cNvSpPr>
            <a:spLocks noGrp="1" noChangeArrowheads="1"/>
          </p:cNvSpPr>
          <p:nvPr>
            <p:ph type="body" idx="1"/>
          </p:nvPr>
        </p:nvSpPr>
        <p:spPr>
          <a:xfrm>
            <a:off x="457200" y="1600200"/>
            <a:ext cx="8382000" cy="4525963"/>
          </a:xfrm>
        </p:spPr>
        <p:txBody>
          <a:bodyPr/>
          <a:lstStyle/>
          <a:p>
            <a:pPr eaLnBrk="1" hangingPunct="1"/>
            <a:r>
              <a:rPr lang="el-GR" dirty="0" smtClean="0"/>
              <a:t>Τα γνωστικά εργαλεία λειτουργούν και ως πολιτισμικοί ενισχυτές, οι οποίοι χορηγούν τα μέσα της μάθησης και ενισχύουν τις διανοητικές ικανότητες του ατόμου</a:t>
            </a:r>
          </a:p>
          <a:p>
            <a:pPr eaLnBrk="1" hangingPunct="1"/>
            <a:r>
              <a:rPr lang="el-GR" dirty="0" smtClean="0"/>
              <a:t>Παραδείγματα γνωστικών εργαλείων;</a:t>
            </a:r>
          </a:p>
          <a:p>
            <a:pPr eaLnBrk="1" hangingPunct="1"/>
            <a:r>
              <a:rPr lang="el-GR" b="1" dirty="0" smtClean="0"/>
              <a:t>Αλλάξει το πλαίσιο διδασκαλίας και μάθησης;</a:t>
            </a:r>
            <a:endParaRPr lang="en-GB" b="1" dirty="0" smtClean="0"/>
          </a:p>
        </p:txBody>
      </p:sp>
      <p:sp>
        <p:nvSpPr>
          <p:cNvPr id="7782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3442362-EBD7-48F2-A1E3-6BB1FC82C074}" type="slidenum">
              <a:rPr lang="en-US" sz="1200" smtClean="0">
                <a:solidFill>
                  <a:srgbClr val="B5A788"/>
                </a:solidFill>
              </a:rPr>
              <a:pPr>
                <a:spcBef>
                  <a:spcPct val="0"/>
                </a:spcBef>
                <a:buClrTx/>
                <a:buSzTx/>
                <a:buFontTx/>
                <a:buNone/>
              </a:pPr>
              <a:t>26</a:t>
            </a:fld>
            <a:endParaRPr lang="en-US" sz="1200" smtClean="0">
              <a:solidFill>
                <a:srgbClr val="B5A788"/>
              </a:solidFill>
            </a:endParaRPr>
          </a:p>
        </p:txBody>
      </p:sp>
    </p:spTree>
    <p:extLst>
      <p:ext uri="{BB962C8B-B14F-4D97-AF65-F5344CB8AC3E}">
        <p14:creationId xmlns:p14="http://schemas.microsoft.com/office/powerpoint/2010/main" val="2857095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fontScale="90000"/>
          </a:bodyPr>
          <a:lstStyle/>
          <a:p>
            <a:pPr eaLnBrk="1" hangingPunct="1">
              <a:defRPr/>
            </a:pPr>
            <a:r>
              <a:rPr lang="el-GR" dirty="0" smtClean="0"/>
              <a:t>Παράδειγμα γνωστικού εργαλείου</a:t>
            </a:r>
            <a:endParaRPr lang="en-GB" dirty="0" smtClean="0"/>
          </a:p>
        </p:txBody>
      </p:sp>
      <p:sp>
        <p:nvSpPr>
          <p:cNvPr id="33795" name="Rectangle 3"/>
          <p:cNvSpPr>
            <a:spLocks noGrp="1" noChangeArrowheads="1"/>
          </p:cNvSpPr>
          <p:nvPr>
            <p:ph type="body" idx="1"/>
          </p:nvPr>
        </p:nvSpPr>
        <p:spPr/>
        <p:txBody>
          <a:bodyPr/>
          <a:lstStyle/>
          <a:p>
            <a:pPr eaLnBrk="1" hangingPunct="1"/>
            <a:r>
              <a:rPr lang="el-GR" dirty="0" smtClean="0"/>
              <a:t>Το λογισμικό προσομοίωσης </a:t>
            </a:r>
          </a:p>
          <a:p>
            <a:pPr eaLnBrk="1" hangingPunct="1"/>
            <a:r>
              <a:rPr lang="el-GR" dirty="0" smtClean="0"/>
              <a:t>Η βολή</a:t>
            </a:r>
          </a:p>
          <a:p>
            <a:pPr eaLnBrk="1" hangingPunct="1"/>
            <a:r>
              <a:rPr lang="en-GB" sz="2000" u="sng" dirty="0" smtClean="0">
                <a:hlinkClick r:id="rId3" tooltip="Διαδικτυακός Τόποσ PHET"/>
              </a:rPr>
              <a:t>https</a:t>
            </a:r>
            <a:r>
              <a:rPr lang="en-GB" sz="2000" u="sng" dirty="0">
                <a:hlinkClick r:id="rId3" tooltip="Διαδικτυακός Τόποσ PHET"/>
              </a:rPr>
              <a:t>://</a:t>
            </a:r>
            <a:r>
              <a:rPr lang="en-GB" sz="2000" u="sng" dirty="0" smtClean="0">
                <a:hlinkClick r:id="rId3" tooltip="Διαδικτυακός Τόποσ PHET"/>
              </a:rPr>
              <a:t>phet.colorado.edu/el/simulation/projectile-motion</a:t>
            </a:r>
            <a:r>
              <a:rPr lang="el-GR" sz="2000" u="sng" dirty="0" smtClean="0"/>
              <a:t> </a:t>
            </a:r>
          </a:p>
          <a:p>
            <a:pPr eaLnBrk="1" hangingPunct="1"/>
            <a:endParaRPr lang="en-GB" sz="2000" u="sng" dirty="0" smtClean="0"/>
          </a:p>
        </p:txBody>
      </p:sp>
      <p:sp>
        <p:nvSpPr>
          <p:cNvPr id="7782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3442362-EBD7-48F2-A1E3-6BB1FC82C074}" type="slidenum">
              <a:rPr lang="en-US" sz="1200" smtClean="0">
                <a:solidFill>
                  <a:srgbClr val="B5A788"/>
                </a:solidFill>
              </a:rPr>
              <a:pPr>
                <a:spcBef>
                  <a:spcPct val="0"/>
                </a:spcBef>
                <a:buClrTx/>
                <a:buSzTx/>
                <a:buFontTx/>
                <a:buNone/>
              </a:pPr>
              <a:t>27</a:t>
            </a:fld>
            <a:endParaRPr lang="en-US" sz="1200" smtClean="0">
              <a:solidFill>
                <a:srgbClr val="B5A788"/>
              </a:solidFill>
            </a:endParaRPr>
          </a:p>
        </p:txBody>
      </p:sp>
      <p:pic>
        <p:nvPicPr>
          <p:cNvPr id="2" name="Εικόνα 1" descr="Απεικονίζεται ένα κανόνι που έχει τη δύνατότητα εκτόξευσης βλημάτων. Ο σκοπός εδώ είναι να βρούμε τη σωστή κλίση του κανονιού ώστε οτ βλήμα να πετύχει ένα στόχο που βρίσκεται στο έδαφος. Στην εικόνα φαίνεται να διαγράφονται οι βολές του βλήματος καθώς και ένας πίνακας που καταγράφει διάφορες μετρήσεις που αφορούν την βολή πχ. την κλίση του κανονιού, το βεληνεκές την ρήψης και αλλα." title="Στιγιότυπο απο Λογισμικό Προσομοίωσης"/>
          <p:cNvPicPr>
            <a:picLocks noChangeAspect="1"/>
          </p:cNvPicPr>
          <p:nvPr/>
        </p:nvPicPr>
        <p:blipFill>
          <a:blip r:embed="rId4"/>
          <a:stretch>
            <a:fillRect/>
          </a:stretch>
        </p:blipFill>
        <p:spPr>
          <a:xfrm>
            <a:off x="3131840" y="3068960"/>
            <a:ext cx="3285714" cy="3000000"/>
          </a:xfrm>
          <a:prstGeom prst="rect">
            <a:avLst/>
          </a:prstGeom>
        </p:spPr>
      </p:pic>
    </p:spTree>
    <p:extLst>
      <p:ext uri="{BB962C8B-B14F-4D97-AF65-F5344CB8AC3E}">
        <p14:creationId xmlns:p14="http://schemas.microsoft.com/office/powerpoint/2010/main" val="4273493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err="1" smtClean="0"/>
              <a:t>Εποικοδομισμός</a:t>
            </a:r>
            <a:endParaRPr lang="en-GB" dirty="0"/>
          </a:p>
        </p:txBody>
      </p:sp>
      <p:sp>
        <p:nvSpPr>
          <p:cNvPr id="28675" name="Content Placeholder 2"/>
          <p:cNvSpPr>
            <a:spLocks noGrp="1"/>
          </p:cNvSpPr>
          <p:nvPr>
            <p:ph idx="1"/>
          </p:nvPr>
        </p:nvSpPr>
        <p:spPr>
          <a:xfrm>
            <a:off x="609601" y="1447800"/>
            <a:ext cx="8324850" cy="4800600"/>
          </a:xfrm>
        </p:spPr>
        <p:txBody>
          <a:bodyPr/>
          <a:lstStyle/>
          <a:p>
            <a:r>
              <a:rPr lang="el-GR" b="1" dirty="0" smtClean="0"/>
              <a:t>Μάθηση</a:t>
            </a:r>
            <a:r>
              <a:rPr lang="el-GR" dirty="0" smtClean="0"/>
              <a:t>: η τροποποίηση του </a:t>
            </a:r>
            <a:r>
              <a:rPr lang="el-GR" dirty="0" err="1" smtClean="0"/>
              <a:t>προϋπαρχουσών</a:t>
            </a:r>
            <a:r>
              <a:rPr lang="el-GR" dirty="0" smtClean="0"/>
              <a:t> γνώσεων</a:t>
            </a:r>
          </a:p>
          <a:p>
            <a:r>
              <a:rPr lang="el-GR" dirty="0" smtClean="0"/>
              <a:t>Στόχος της </a:t>
            </a:r>
            <a:r>
              <a:rPr lang="el-GR" b="1" dirty="0" smtClean="0"/>
              <a:t>διδασκαλίας</a:t>
            </a:r>
            <a:r>
              <a:rPr lang="el-GR" dirty="0" smtClean="0"/>
              <a:t>: η δημιουργία κατάλληλου και πλούσιου περιβάλλοντος με το οποίο </a:t>
            </a:r>
            <a:r>
              <a:rPr lang="el-GR" dirty="0" err="1" smtClean="0"/>
              <a:t>αλληλεπιδρά</a:t>
            </a:r>
            <a:r>
              <a:rPr lang="el-GR" dirty="0" smtClean="0"/>
              <a:t> ο μαθητής</a:t>
            </a:r>
            <a:endParaRPr lang="en-US" dirty="0" smtClean="0"/>
          </a:p>
          <a:p>
            <a:r>
              <a:rPr lang="en-US" b="1" dirty="0" smtClean="0"/>
              <a:t>                  </a:t>
            </a:r>
            <a:r>
              <a:rPr lang="el-GR" b="1" dirty="0" smtClean="0"/>
              <a:t>Βασικοί εκπρόσωποι</a:t>
            </a:r>
          </a:p>
          <a:p>
            <a:r>
              <a:rPr lang="en-GB" dirty="0" smtClean="0"/>
              <a:t>Piaget		</a:t>
            </a:r>
            <a:r>
              <a:rPr lang="en-GB" dirty="0"/>
              <a:t> </a:t>
            </a:r>
            <a:r>
              <a:rPr lang="en-US" dirty="0" smtClean="0"/>
              <a:t>Bruner</a:t>
            </a:r>
            <a:r>
              <a:rPr lang="en-GB" dirty="0" smtClean="0"/>
              <a:t> 		</a:t>
            </a:r>
            <a:r>
              <a:rPr lang="en-GB" dirty="0" err="1" smtClean="0"/>
              <a:t>Papert</a:t>
            </a:r>
            <a:endParaRPr lang="en-GB" dirty="0" smtClean="0"/>
          </a:p>
          <a:p>
            <a:pPr marL="0" indent="0">
              <a:buNone/>
            </a:pPr>
            <a:endParaRPr lang="en-GB" dirty="0" smtClean="0"/>
          </a:p>
        </p:txBody>
      </p:sp>
      <p:sp>
        <p:nvSpPr>
          <p:cNvPr id="2867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36FBDF1-D73C-421F-8A45-49BF8CBD7CCA}" type="slidenum">
              <a:rPr lang="en-US" sz="1200" smtClean="0">
                <a:solidFill>
                  <a:srgbClr val="B5A788"/>
                </a:solidFill>
              </a:rPr>
              <a:pPr>
                <a:spcBef>
                  <a:spcPct val="0"/>
                </a:spcBef>
                <a:buClrTx/>
                <a:buSzTx/>
                <a:buFontTx/>
                <a:buNone/>
              </a:pPr>
              <a:t>28</a:t>
            </a:fld>
            <a:endParaRPr lang="en-US" sz="1200" smtClean="0">
              <a:solidFill>
                <a:srgbClr val="B5A788"/>
              </a:solidFill>
            </a:endParaRPr>
          </a:p>
        </p:txBody>
      </p:sp>
      <p:pic>
        <p:nvPicPr>
          <p:cNvPr id="28678" name="Picture 3" title="Εικόνα Πιαζ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214938"/>
            <a:ext cx="11334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title="Εικόνα του Μπρούνε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5" y="5143500"/>
            <a:ext cx="8477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5" title="Εικόνα του Παπερ"/>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176837"/>
            <a:ext cx="928687"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286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686800" cy="1143000"/>
          </a:xfrm>
        </p:spPr>
        <p:txBody>
          <a:bodyPr/>
          <a:lstStyle/>
          <a:p>
            <a:pPr>
              <a:defRPr/>
            </a:pPr>
            <a:r>
              <a:rPr lang="el-GR" dirty="0" smtClean="0"/>
              <a:t>Βασική αρχή του εποικοδομισμού</a:t>
            </a:r>
            <a:endParaRPr lang="en-GB" dirty="0"/>
          </a:p>
        </p:txBody>
      </p:sp>
      <p:sp>
        <p:nvSpPr>
          <p:cNvPr id="30723" name="Content Placeholder 2"/>
          <p:cNvSpPr>
            <a:spLocks noGrp="1"/>
          </p:cNvSpPr>
          <p:nvPr>
            <p:ph idx="1"/>
          </p:nvPr>
        </p:nvSpPr>
        <p:spPr>
          <a:xfrm>
            <a:off x="762000" y="1447800"/>
            <a:ext cx="7881938" cy="3124200"/>
          </a:xfrm>
        </p:spPr>
        <p:txBody>
          <a:bodyPr/>
          <a:lstStyle/>
          <a:p>
            <a:r>
              <a:rPr lang="el-GR" dirty="0" smtClean="0"/>
              <a:t>Η </a:t>
            </a:r>
            <a:r>
              <a:rPr lang="el-GR" b="1" dirty="0" smtClean="0"/>
              <a:t>μάθηση</a:t>
            </a:r>
            <a:r>
              <a:rPr lang="el-GR" dirty="0" smtClean="0"/>
              <a:t> είναι ατομική διαδικασία οικοδόμησης γνώσεων</a:t>
            </a:r>
          </a:p>
          <a:p>
            <a:r>
              <a:rPr lang="el-GR" dirty="0" smtClean="0"/>
              <a:t>Το νόημα αποκτάται μέσω εμπειριών</a:t>
            </a:r>
          </a:p>
          <a:p>
            <a:r>
              <a:rPr lang="el-GR" dirty="0" smtClean="0"/>
              <a:t>Η μάθηση δεν είναι αποστήθιση εννοιών ή γεγονότων </a:t>
            </a:r>
          </a:p>
          <a:p>
            <a:endParaRPr lang="en-GB" dirty="0" smtClean="0"/>
          </a:p>
        </p:txBody>
      </p:sp>
      <p:sp>
        <p:nvSpPr>
          <p:cNvPr id="3072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773FA3E-DCA7-4EAE-87D7-B7B26E6452FE}" type="slidenum">
              <a:rPr lang="en-US" sz="1200" smtClean="0">
                <a:solidFill>
                  <a:srgbClr val="B5A788"/>
                </a:solidFill>
              </a:rPr>
              <a:pPr>
                <a:spcBef>
                  <a:spcPct val="0"/>
                </a:spcBef>
                <a:buClrTx/>
                <a:buSzTx/>
                <a:buFontTx/>
                <a:buNone/>
              </a:pPr>
              <a:t>29</a:t>
            </a:fld>
            <a:endParaRPr lang="en-US" sz="1200" smtClean="0">
              <a:solidFill>
                <a:srgbClr val="B5A788"/>
              </a:solidFill>
            </a:endParaRPr>
          </a:p>
        </p:txBody>
      </p:sp>
    </p:spTree>
    <p:extLst>
      <p:ext uri="{BB962C8B-B14F-4D97-AF65-F5344CB8AC3E}">
        <p14:creationId xmlns:p14="http://schemas.microsoft.com/office/powerpoint/2010/main" val="2399619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0952" y="5163312"/>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Ο δομικός </a:t>
            </a:r>
            <a:r>
              <a:rPr lang="el-GR" dirty="0" err="1" smtClean="0"/>
              <a:t>εποικοδομισμός</a:t>
            </a:r>
            <a:r>
              <a:rPr lang="el-GR" dirty="0" smtClean="0"/>
              <a:t> του </a:t>
            </a:r>
            <a:r>
              <a:rPr lang="en-GB" dirty="0" smtClean="0"/>
              <a:t>Piaget </a:t>
            </a:r>
            <a:r>
              <a:rPr lang="el-GR" dirty="0" smtClean="0"/>
              <a:t>(1)</a:t>
            </a:r>
            <a:endParaRPr lang="en-GB" dirty="0"/>
          </a:p>
        </p:txBody>
      </p:sp>
      <p:sp>
        <p:nvSpPr>
          <p:cNvPr id="32771" name="Content Placeholder 2"/>
          <p:cNvSpPr>
            <a:spLocks noGrp="1"/>
          </p:cNvSpPr>
          <p:nvPr>
            <p:ph idx="1"/>
          </p:nvPr>
        </p:nvSpPr>
        <p:spPr>
          <a:xfrm>
            <a:off x="609600" y="1571625"/>
            <a:ext cx="8177213" cy="3609975"/>
          </a:xfrm>
        </p:spPr>
        <p:txBody>
          <a:bodyPr/>
          <a:lstStyle/>
          <a:p>
            <a:r>
              <a:rPr lang="el-GR" sz="2800" dirty="0" smtClean="0"/>
              <a:t>Ο </a:t>
            </a:r>
            <a:r>
              <a:rPr lang="el-GR" sz="2800" i="1" dirty="0" err="1" smtClean="0"/>
              <a:t>εποικοδομισμός</a:t>
            </a:r>
            <a:r>
              <a:rPr lang="el-GR" sz="2800" i="1" dirty="0" smtClean="0"/>
              <a:t> ή </a:t>
            </a:r>
            <a:r>
              <a:rPr lang="el-GR" sz="2800" i="1" dirty="0" err="1" smtClean="0"/>
              <a:t>οικοδομισμός</a:t>
            </a:r>
            <a:r>
              <a:rPr lang="el-GR" sz="2800" dirty="0" smtClean="0"/>
              <a:t> (</a:t>
            </a:r>
            <a:r>
              <a:rPr lang="en-US" sz="2800" dirty="0" smtClean="0"/>
              <a:t>constructivism</a:t>
            </a:r>
            <a:r>
              <a:rPr lang="el-GR" sz="2800" dirty="0" smtClean="0"/>
              <a:t>) ως θεωρία μάθησης εδράζεται σε μεγάλο βαθμό στις απόψεις του Ελβετού ψυχολόγου </a:t>
            </a:r>
            <a:r>
              <a:rPr lang="en-US" sz="2800" dirty="0" smtClean="0"/>
              <a:t>Jean Piaget</a:t>
            </a:r>
            <a:r>
              <a:rPr lang="el-GR" sz="2800" dirty="0" smtClean="0"/>
              <a:t>. </a:t>
            </a:r>
          </a:p>
          <a:p>
            <a:r>
              <a:rPr lang="el-GR" sz="2800" dirty="0" smtClean="0"/>
              <a:t>Οι θέσεις του </a:t>
            </a:r>
            <a:r>
              <a:rPr lang="fr-FR" sz="2800" dirty="0" smtClean="0"/>
              <a:t>Piaget </a:t>
            </a:r>
            <a:r>
              <a:rPr lang="el-GR" sz="2800" dirty="0" smtClean="0"/>
              <a:t>έχουν επηρεάσει σημαντικά το σχεδιασμό εκπαιδευτικών εφαρμογών των ΤΠΕ, </a:t>
            </a:r>
          </a:p>
          <a:p>
            <a:pPr lvl="1"/>
            <a:r>
              <a:rPr lang="el-GR" sz="2400" dirty="0" smtClean="0"/>
              <a:t>Το πιο χαρακτηριστικό παράδειγμα το παιδαγωγικό ρεύμα της </a:t>
            </a:r>
            <a:r>
              <a:rPr lang="el-GR" sz="2400" b="1" i="1" dirty="0" smtClean="0"/>
              <a:t>γλώσσας προγραμματισμού </a:t>
            </a:r>
            <a:r>
              <a:rPr lang="en-US" sz="2400" b="1" i="1" dirty="0" smtClean="0"/>
              <a:t>Logo</a:t>
            </a:r>
            <a:r>
              <a:rPr lang="el-GR" sz="2400" b="1" dirty="0" smtClean="0"/>
              <a:t> </a:t>
            </a:r>
            <a:r>
              <a:rPr lang="el-GR" sz="2400" dirty="0" smtClean="0"/>
              <a:t>(</a:t>
            </a:r>
            <a:r>
              <a:rPr lang="en-US" sz="2400" dirty="0" err="1" smtClean="0"/>
              <a:t>Papert</a:t>
            </a:r>
            <a:r>
              <a:rPr lang="el-GR" sz="2400" dirty="0" smtClean="0"/>
              <a:t>, 1980). </a:t>
            </a:r>
            <a:endParaRPr lang="en-GB" sz="2400" dirty="0" smtClean="0"/>
          </a:p>
          <a:p>
            <a:endParaRPr lang="en-GB" sz="2800" dirty="0" smtClean="0"/>
          </a:p>
        </p:txBody>
      </p:sp>
      <p:sp>
        <p:nvSpPr>
          <p:cNvPr id="3277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4DB7FCE-117C-4082-919E-E4EE59AF2D6A}" type="slidenum">
              <a:rPr lang="en-US" sz="1200" smtClean="0">
                <a:solidFill>
                  <a:srgbClr val="B5A788"/>
                </a:solidFill>
              </a:rPr>
              <a:pPr>
                <a:spcBef>
                  <a:spcPct val="0"/>
                </a:spcBef>
                <a:buClrTx/>
                <a:buSzTx/>
                <a:buFontTx/>
                <a:buNone/>
              </a:pPr>
              <a:t>30</a:t>
            </a:fld>
            <a:endParaRPr lang="en-US" sz="1200" smtClean="0">
              <a:solidFill>
                <a:srgbClr val="B5A788"/>
              </a:solidFill>
            </a:endParaRPr>
          </a:p>
        </p:txBody>
      </p:sp>
    </p:spTree>
    <p:extLst>
      <p:ext uri="{BB962C8B-B14F-4D97-AF65-F5344CB8AC3E}">
        <p14:creationId xmlns:p14="http://schemas.microsoft.com/office/powerpoint/2010/main" val="1916135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Ο δομικός </a:t>
            </a:r>
            <a:r>
              <a:rPr lang="el-GR" dirty="0" err="1" smtClean="0"/>
              <a:t>εποικοδομισμός</a:t>
            </a:r>
            <a:r>
              <a:rPr lang="el-GR" dirty="0" smtClean="0"/>
              <a:t> του </a:t>
            </a:r>
            <a:r>
              <a:rPr lang="en-GB" dirty="0" smtClean="0"/>
              <a:t>Piaget </a:t>
            </a:r>
            <a:r>
              <a:rPr lang="el-GR" dirty="0" smtClean="0"/>
              <a:t>(2)</a:t>
            </a:r>
            <a:endParaRPr lang="en-GB" dirty="0"/>
          </a:p>
        </p:txBody>
      </p:sp>
      <p:sp>
        <p:nvSpPr>
          <p:cNvPr id="34819" name="Content Placeholder 2"/>
          <p:cNvSpPr>
            <a:spLocks noGrp="1"/>
          </p:cNvSpPr>
          <p:nvPr>
            <p:ph idx="1"/>
          </p:nvPr>
        </p:nvSpPr>
        <p:spPr>
          <a:xfrm>
            <a:off x="152401" y="2438400"/>
            <a:ext cx="7438190" cy="4105275"/>
          </a:xfrm>
        </p:spPr>
        <p:txBody>
          <a:bodyPr>
            <a:normAutofit lnSpcReduction="10000"/>
          </a:bodyPr>
          <a:lstStyle/>
          <a:p>
            <a:pPr lvl="1"/>
            <a:r>
              <a:rPr lang="el-GR" sz="2400" b="1" dirty="0" smtClean="0">
                <a:solidFill>
                  <a:srgbClr val="FF0000"/>
                </a:solidFill>
              </a:rPr>
              <a:t>μέχρι 2 ετών το </a:t>
            </a:r>
            <a:r>
              <a:rPr lang="el-GR" sz="2400" b="1" i="1" dirty="0" err="1" smtClean="0">
                <a:solidFill>
                  <a:srgbClr val="FF0000"/>
                </a:solidFill>
              </a:rPr>
              <a:t>αισθησιοκινητικό</a:t>
            </a:r>
            <a:r>
              <a:rPr lang="el-GR" sz="2400" b="1" dirty="0" smtClean="0">
                <a:solidFill>
                  <a:srgbClr val="FF0000"/>
                </a:solidFill>
              </a:rPr>
              <a:t>, </a:t>
            </a:r>
          </a:p>
          <a:p>
            <a:pPr lvl="1"/>
            <a:endParaRPr lang="el-GR" sz="2400" b="1" dirty="0" smtClean="0">
              <a:solidFill>
                <a:srgbClr val="FF0000"/>
              </a:solidFill>
            </a:endParaRPr>
          </a:p>
          <a:p>
            <a:pPr lvl="1"/>
            <a:r>
              <a:rPr lang="el-GR" sz="2400" b="1" dirty="0" smtClean="0">
                <a:solidFill>
                  <a:srgbClr val="FF0000"/>
                </a:solidFill>
              </a:rPr>
              <a:t>από 2 έως 7 ετών το στάδιο της </a:t>
            </a:r>
            <a:r>
              <a:rPr lang="el-GR" sz="2400" b="1" i="1" dirty="0" smtClean="0">
                <a:solidFill>
                  <a:srgbClr val="FF0000"/>
                </a:solidFill>
              </a:rPr>
              <a:t>προλογικής σκέψης</a:t>
            </a:r>
            <a:r>
              <a:rPr lang="el-GR" sz="2400" b="1" dirty="0" smtClean="0">
                <a:solidFill>
                  <a:srgbClr val="FF0000"/>
                </a:solidFill>
              </a:rPr>
              <a:t>, </a:t>
            </a:r>
          </a:p>
          <a:p>
            <a:pPr lvl="1"/>
            <a:endParaRPr lang="el-GR" sz="2400" b="1" dirty="0" smtClean="0">
              <a:solidFill>
                <a:srgbClr val="FF0000"/>
              </a:solidFill>
            </a:endParaRPr>
          </a:p>
          <a:p>
            <a:pPr lvl="1"/>
            <a:r>
              <a:rPr lang="el-GR" sz="2400" b="1" dirty="0" smtClean="0">
                <a:solidFill>
                  <a:srgbClr val="FF0000"/>
                </a:solidFill>
              </a:rPr>
              <a:t>από 7 έως 12 ετών το στάδιο των </a:t>
            </a:r>
            <a:r>
              <a:rPr lang="el-GR" sz="2400" b="1" i="1" dirty="0" smtClean="0">
                <a:solidFill>
                  <a:srgbClr val="FF0000"/>
                </a:solidFill>
              </a:rPr>
              <a:t>συγκεκριμένων πράξεων</a:t>
            </a:r>
            <a:r>
              <a:rPr lang="el-GR" sz="2400" b="1" dirty="0" smtClean="0">
                <a:solidFill>
                  <a:srgbClr val="FF0000"/>
                </a:solidFill>
              </a:rPr>
              <a:t> </a:t>
            </a:r>
          </a:p>
          <a:p>
            <a:pPr lvl="1"/>
            <a:endParaRPr lang="el-GR" sz="2400" b="1" dirty="0" smtClean="0">
              <a:solidFill>
                <a:srgbClr val="FF0000"/>
              </a:solidFill>
            </a:endParaRPr>
          </a:p>
          <a:p>
            <a:pPr lvl="1"/>
            <a:r>
              <a:rPr lang="el-GR" sz="2400" b="1" dirty="0" smtClean="0">
                <a:solidFill>
                  <a:srgbClr val="FF0000"/>
                </a:solidFill>
              </a:rPr>
              <a:t>από 12 ετών το στάδιο των </a:t>
            </a:r>
            <a:r>
              <a:rPr lang="el-GR" sz="2400" b="1" i="1" dirty="0" smtClean="0">
                <a:solidFill>
                  <a:srgbClr val="FF0000"/>
                </a:solidFill>
              </a:rPr>
              <a:t>λογικών τυπικών πράξεων</a:t>
            </a:r>
            <a:r>
              <a:rPr lang="el-GR" sz="2400" b="1" dirty="0" smtClean="0"/>
              <a:t>. </a:t>
            </a:r>
            <a:endParaRPr lang="en-GB" sz="2400" b="1" dirty="0" smtClean="0"/>
          </a:p>
          <a:p>
            <a:endParaRPr lang="en-GB" sz="3600" dirty="0" smtClean="0"/>
          </a:p>
        </p:txBody>
      </p:sp>
      <p:sp>
        <p:nvSpPr>
          <p:cNvPr id="3482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59CF7EA-7EDF-48C7-B910-A003A0A3C6AB}" type="slidenum">
              <a:rPr lang="en-US" sz="1200" smtClean="0">
                <a:solidFill>
                  <a:srgbClr val="B5A788"/>
                </a:solidFill>
              </a:rPr>
              <a:pPr>
                <a:spcBef>
                  <a:spcPct val="0"/>
                </a:spcBef>
                <a:buClrTx/>
                <a:buSzTx/>
                <a:buFontTx/>
                <a:buNone/>
              </a:pPr>
              <a:t>31</a:t>
            </a:fld>
            <a:endParaRPr lang="en-US" sz="1200" smtClean="0">
              <a:solidFill>
                <a:srgbClr val="B5A788"/>
              </a:solidFill>
            </a:endParaRPr>
          </a:p>
        </p:txBody>
      </p:sp>
      <p:pic>
        <p:nvPicPr>
          <p:cNvPr id="34822" name="Picture 7" descr="C:\Documents and Settings\vkomis\My Documents\Τρέχοντα\2. Courses\2. ΠΤΝ Β' έτος\1. Τεχνολογίες της Πληροφορίας και των Επικοινωνιών στην Εκπαίδευση\Images\Piag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621" y="2362200"/>
            <a:ext cx="9286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7"/>
          <p:cNvSpPr>
            <a:spLocks noChangeArrowheads="1"/>
          </p:cNvSpPr>
          <p:nvPr/>
        </p:nvSpPr>
        <p:spPr bwMode="auto">
          <a:xfrm>
            <a:off x="457201" y="1428750"/>
            <a:ext cx="8686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2800" dirty="0">
                <a:latin typeface="Arial" panose="020B0604020202020204" pitchFamily="34" charset="0"/>
              </a:rPr>
              <a:t>Πως αναπτύσσεται η λογική σκέψη του παιδιού</a:t>
            </a:r>
          </a:p>
          <a:p>
            <a:pPr eaLnBrk="1" hangingPunct="1">
              <a:spcBef>
                <a:spcPct val="0"/>
              </a:spcBef>
              <a:buClrTx/>
              <a:buSzTx/>
              <a:buFontTx/>
              <a:buNone/>
            </a:pPr>
            <a:r>
              <a:rPr lang="el-GR" sz="2400" dirty="0">
                <a:solidFill>
                  <a:srgbClr val="FF0000"/>
                </a:solidFill>
                <a:latin typeface="Arial" panose="020B0604020202020204" pitchFamily="34" charset="0"/>
              </a:rPr>
              <a:t>Εξελικτική θεωρία των σταδίων της γνωστικής ανάπτυξης:</a:t>
            </a:r>
            <a:r>
              <a:rPr lang="el-GR" dirty="0">
                <a:latin typeface="Arial" panose="020B0604020202020204" pitchFamily="34" charset="0"/>
              </a:rPr>
              <a:t> </a:t>
            </a:r>
          </a:p>
          <a:p>
            <a:pPr eaLnBrk="1" hangingPunct="1">
              <a:spcBef>
                <a:spcPct val="0"/>
              </a:spcBef>
              <a:buClrTx/>
              <a:buSzTx/>
              <a:buFontTx/>
              <a:buNone/>
            </a:pPr>
            <a:r>
              <a:rPr lang="el-GR" sz="2800" dirty="0">
                <a:latin typeface="Arial" panose="020B0604020202020204" pitchFamily="34" charset="0"/>
              </a:rPr>
              <a:t> </a:t>
            </a:r>
          </a:p>
        </p:txBody>
      </p:sp>
      <p:pic>
        <p:nvPicPr>
          <p:cNvPr id="34824" name="Picture 8" descr="C:\Documents and Settings\vkomis\My Documents\Τρέχοντα\2. Courses\2. ΠΤΝ Β' έτος\1. Τεχνολογίες της Πληροφορίας και των Επικοινωνιών στην Εκπαίδευση\Images\Piage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883" y="3218567"/>
            <a:ext cx="8382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C:\Documents and Settings\vkomis\My Documents\Τρέχοντα\2. Courses\2. ΠΤΝ Β' έτος\1. Τεχνολογίες της Πληροφορίας και των Επικοινωνιών στην Εκπαίδευση\Images\Piaget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0591" y="4133190"/>
            <a:ext cx="9334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descr="C:\Documents and Settings\vkomis\My Documents\Τρέχοντα\2. Courses\2. ΠΤΝ Β' έτος\1. Τεχνολογίες της Πληροφορίας και των Επικοινωνιών στην Εκπαίδευση\Images\Piaget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7556" y="5148173"/>
            <a:ext cx="100488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640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Ο δομικός </a:t>
            </a:r>
            <a:r>
              <a:rPr lang="el-GR" dirty="0" err="1" smtClean="0"/>
              <a:t>εποικοδομισμός</a:t>
            </a:r>
            <a:r>
              <a:rPr lang="el-GR" dirty="0" smtClean="0"/>
              <a:t> του </a:t>
            </a:r>
            <a:r>
              <a:rPr lang="en-GB" dirty="0" smtClean="0"/>
              <a:t>Piaget </a:t>
            </a:r>
            <a:r>
              <a:rPr lang="el-GR" dirty="0" smtClean="0"/>
              <a:t>(3)</a:t>
            </a:r>
            <a:endParaRPr lang="en-GB" dirty="0"/>
          </a:p>
        </p:txBody>
      </p:sp>
      <p:sp>
        <p:nvSpPr>
          <p:cNvPr id="36867" name="Content Placeholder 2"/>
          <p:cNvSpPr>
            <a:spLocks noGrp="1"/>
          </p:cNvSpPr>
          <p:nvPr>
            <p:ph idx="1"/>
          </p:nvPr>
        </p:nvSpPr>
        <p:spPr>
          <a:xfrm>
            <a:off x="685800" y="1571625"/>
            <a:ext cx="8101013" cy="4676775"/>
          </a:xfrm>
        </p:spPr>
        <p:txBody>
          <a:bodyPr/>
          <a:lstStyle/>
          <a:p>
            <a:r>
              <a:rPr lang="el-GR" sz="2800" dirty="0" smtClean="0"/>
              <a:t>Πως αναπτύσσεται η λογική σκέψη του παιδιού </a:t>
            </a:r>
          </a:p>
          <a:p>
            <a:pPr lvl="1"/>
            <a:r>
              <a:rPr lang="el-GR" b="1" dirty="0" smtClean="0">
                <a:solidFill>
                  <a:srgbClr val="FF0000"/>
                </a:solidFill>
              </a:rPr>
              <a:t>η αφομοίωση, </a:t>
            </a:r>
            <a:endParaRPr lang="en-GB" b="1" dirty="0" smtClean="0">
              <a:solidFill>
                <a:srgbClr val="FF0000"/>
              </a:solidFill>
            </a:endParaRPr>
          </a:p>
          <a:p>
            <a:pPr lvl="1"/>
            <a:r>
              <a:rPr lang="el-GR" b="1" dirty="0" smtClean="0">
                <a:solidFill>
                  <a:srgbClr val="FF0000"/>
                </a:solidFill>
              </a:rPr>
              <a:t>η συμμόρφωση, </a:t>
            </a:r>
            <a:endParaRPr lang="en-GB" b="1" dirty="0" smtClean="0">
              <a:solidFill>
                <a:srgbClr val="FF0000"/>
              </a:solidFill>
            </a:endParaRPr>
          </a:p>
          <a:p>
            <a:pPr lvl="1"/>
            <a:r>
              <a:rPr lang="el-GR" b="1" dirty="0" smtClean="0">
                <a:solidFill>
                  <a:srgbClr val="FF0000"/>
                </a:solidFill>
              </a:rPr>
              <a:t>η προσαρμογή </a:t>
            </a:r>
            <a:endParaRPr lang="en-GB" b="1" dirty="0" smtClean="0">
              <a:solidFill>
                <a:srgbClr val="FF0000"/>
              </a:solidFill>
            </a:endParaRPr>
          </a:p>
          <a:p>
            <a:pPr lvl="1"/>
            <a:r>
              <a:rPr lang="el-GR" b="1" dirty="0" smtClean="0">
                <a:solidFill>
                  <a:srgbClr val="C00000"/>
                </a:solidFill>
              </a:rPr>
              <a:t>το σχήμα</a:t>
            </a:r>
          </a:p>
          <a:p>
            <a:pPr lvl="2"/>
            <a:r>
              <a:rPr lang="el-GR" dirty="0" smtClean="0"/>
              <a:t>Το σχήμα αποτελεί κατά κάποιο τρόπο ένα είδος μονάδας μάθησης: πρόκειται για την προσαρμογή με τη χρησιμοποίηση της αφομοίωσης και της συμμόρφωσης ύστερα από μια σειρά δραστηριοτήτων</a:t>
            </a:r>
            <a:endParaRPr lang="en-GB" dirty="0" smtClean="0"/>
          </a:p>
          <a:p>
            <a:endParaRPr lang="en-GB" sz="2800" dirty="0" smtClean="0"/>
          </a:p>
        </p:txBody>
      </p:sp>
      <p:sp>
        <p:nvSpPr>
          <p:cNvPr id="3686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ECB4AC7-2EB8-4934-91B3-13D7D0ABB2F0}" type="slidenum">
              <a:rPr lang="en-US" sz="1200" smtClean="0">
                <a:solidFill>
                  <a:srgbClr val="B5A788"/>
                </a:solidFill>
              </a:rPr>
              <a:pPr>
                <a:spcBef>
                  <a:spcPct val="0"/>
                </a:spcBef>
                <a:buClrTx/>
                <a:buSzTx/>
                <a:buFontTx/>
                <a:buNone/>
              </a:pPr>
              <a:t>32</a:t>
            </a:fld>
            <a:endParaRPr lang="en-US" sz="1200" smtClean="0">
              <a:solidFill>
                <a:srgbClr val="B5A788"/>
              </a:solidFill>
            </a:endParaRPr>
          </a:p>
        </p:txBody>
      </p:sp>
    </p:spTree>
    <p:extLst>
      <p:ext uri="{BB962C8B-B14F-4D97-AF65-F5344CB8AC3E}">
        <p14:creationId xmlns:p14="http://schemas.microsoft.com/office/powerpoint/2010/main" val="2829804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Ο δομικός </a:t>
            </a:r>
            <a:r>
              <a:rPr lang="el-GR" dirty="0" err="1" smtClean="0"/>
              <a:t>εποικοδομισμός</a:t>
            </a:r>
            <a:r>
              <a:rPr lang="el-GR" dirty="0" smtClean="0"/>
              <a:t> του </a:t>
            </a:r>
            <a:r>
              <a:rPr lang="en-GB" dirty="0" smtClean="0"/>
              <a:t>Piaget </a:t>
            </a:r>
            <a:r>
              <a:rPr lang="el-GR" dirty="0" smtClean="0"/>
              <a:t>(4)</a:t>
            </a:r>
            <a:endParaRPr lang="en-GB" dirty="0"/>
          </a:p>
        </p:txBody>
      </p:sp>
      <p:sp>
        <p:nvSpPr>
          <p:cNvPr id="38915" name="Content Placeholder 2"/>
          <p:cNvSpPr>
            <a:spLocks noGrp="1"/>
          </p:cNvSpPr>
          <p:nvPr>
            <p:ph idx="1"/>
          </p:nvPr>
        </p:nvSpPr>
        <p:spPr>
          <a:xfrm>
            <a:off x="838201" y="1571625"/>
            <a:ext cx="7734300" cy="4143375"/>
          </a:xfrm>
        </p:spPr>
        <p:txBody>
          <a:bodyPr/>
          <a:lstStyle/>
          <a:p>
            <a:r>
              <a:rPr lang="el-GR" sz="2800" dirty="0" smtClean="0"/>
              <a:t>Βασικές έννοιες της θεωρίας του </a:t>
            </a:r>
            <a:r>
              <a:rPr lang="en-GB" sz="2800" dirty="0" smtClean="0"/>
              <a:t>Piaget</a:t>
            </a:r>
            <a:r>
              <a:rPr lang="el-GR" sz="2800" dirty="0" smtClean="0"/>
              <a:t> &amp; ΤΠΕ</a:t>
            </a:r>
          </a:p>
          <a:p>
            <a:pPr lvl="1"/>
            <a:r>
              <a:rPr lang="el-GR" sz="2400" dirty="0" smtClean="0"/>
              <a:t>Το παιδί </a:t>
            </a:r>
            <a:r>
              <a:rPr lang="el-GR" sz="2400" dirty="0" err="1" smtClean="0"/>
              <a:t>οικοδομεί</a:t>
            </a:r>
            <a:r>
              <a:rPr lang="el-GR" sz="2400" dirty="0" smtClean="0"/>
              <a:t> με ατομικό και ενεργητικό τρόπο τις γνώσεις του για τον κόσμο</a:t>
            </a:r>
          </a:p>
          <a:p>
            <a:r>
              <a:rPr lang="el-GR" sz="2800" dirty="0" smtClean="0"/>
              <a:t>Τα στάδια του </a:t>
            </a:r>
            <a:r>
              <a:rPr lang="en-US" sz="2800" dirty="0" smtClean="0"/>
              <a:t>Piaget</a:t>
            </a:r>
            <a:r>
              <a:rPr lang="el-GR" sz="2800" dirty="0" smtClean="0"/>
              <a:t> προσδιορίζουν το περιεχόμενο των εννοιών και των δραστηριοτήτων που ένα εκπαιδευτικό λογισμικό μπορεί να περιέχει σε σχέση με την ηλικιακή ομάδα στην οποία απευθύνεται.</a:t>
            </a:r>
            <a:endParaRPr lang="en-GB" sz="2800" dirty="0" smtClean="0"/>
          </a:p>
          <a:p>
            <a:endParaRPr lang="el-GR" sz="2800" dirty="0" smtClean="0"/>
          </a:p>
          <a:p>
            <a:endParaRPr lang="en-GB" sz="2800" dirty="0" smtClean="0"/>
          </a:p>
        </p:txBody>
      </p:sp>
      <p:sp>
        <p:nvSpPr>
          <p:cNvPr id="3891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A11B839-0FCA-42F1-A9D3-A28357576013}" type="slidenum">
              <a:rPr lang="en-US" sz="1200" smtClean="0">
                <a:solidFill>
                  <a:srgbClr val="B5A788"/>
                </a:solidFill>
              </a:rPr>
              <a:pPr>
                <a:spcBef>
                  <a:spcPct val="0"/>
                </a:spcBef>
                <a:buClrTx/>
                <a:buSzTx/>
                <a:buFontTx/>
                <a:buNone/>
              </a:pPr>
              <a:t>33</a:t>
            </a:fld>
            <a:endParaRPr lang="en-US" sz="1200" smtClean="0">
              <a:solidFill>
                <a:srgbClr val="B5A788"/>
              </a:solidFill>
            </a:endParaRPr>
          </a:p>
        </p:txBody>
      </p:sp>
    </p:spTree>
    <p:extLst>
      <p:ext uri="{BB962C8B-B14F-4D97-AF65-F5344CB8AC3E}">
        <p14:creationId xmlns:p14="http://schemas.microsoft.com/office/powerpoint/2010/main" val="2384149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Ο δομικός </a:t>
            </a:r>
            <a:r>
              <a:rPr lang="el-GR" dirty="0" err="1" smtClean="0"/>
              <a:t>εποικοδομισμός</a:t>
            </a:r>
            <a:r>
              <a:rPr lang="el-GR" dirty="0" smtClean="0"/>
              <a:t> του </a:t>
            </a:r>
            <a:r>
              <a:rPr lang="en-GB" dirty="0" smtClean="0"/>
              <a:t>Piaget </a:t>
            </a:r>
            <a:r>
              <a:rPr lang="el-GR" dirty="0" smtClean="0"/>
              <a:t>(5)</a:t>
            </a:r>
            <a:endParaRPr lang="en-GB" dirty="0"/>
          </a:p>
        </p:txBody>
      </p:sp>
      <p:sp>
        <p:nvSpPr>
          <p:cNvPr id="40963" name="Content Placeholder 2"/>
          <p:cNvSpPr>
            <a:spLocks noGrp="1"/>
          </p:cNvSpPr>
          <p:nvPr>
            <p:ph idx="1"/>
          </p:nvPr>
        </p:nvSpPr>
        <p:spPr>
          <a:xfrm>
            <a:off x="762000" y="1447800"/>
            <a:ext cx="8172450" cy="4800600"/>
          </a:xfrm>
        </p:spPr>
        <p:txBody>
          <a:bodyPr>
            <a:normAutofit lnSpcReduction="10000"/>
          </a:bodyPr>
          <a:lstStyle/>
          <a:p>
            <a:r>
              <a:rPr lang="el-GR" sz="2800" dirty="0" smtClean="0"/>
              <a:t>οι εκπαιδευτικές εφαρμογές των ΤΠΕ πρέπει </a:t>
            </a:r>
          </a:p>
          <a:p>
            <a:r>
              <a:rPr lang="el-GR" sz="2400" dirty="0" smtClean="0"/>
              <a:t>να υποστηρίζουν την οικοδόμηση της γνώσης (αναπαριστώντας τις ιδέες, την κατανόηση και τις παραστάσεις των μαθητών), </a:t>
            </a:r>
          </a:p>
          <a:p>
            <a:r>
              <a:rPr lang="el-GR" sz="2400" dirty="0" smtClean="0"/>
              <a:t>να επιτρέπουν διερευνήσεις (για πρόσβαση στην απαιτούμενη πληροφορία, για σύγκριση με άλλες προοπτικές και όψεις του κόσμου), </a:t>
            </a:r>
          </a:p>
          <a:p>
            <a:r>
              <a:rPr lang="el-GR" sz="2400" dirty="0" smtClean="0"/>
              <a:t>να υποστηρίζουν τη μάθηση μέσω πράξης (προσομοιώνοντας πραγματικά προβλήματα και καταστάσεις) </a:t>
            </a:r>
          </a:p>
          <a:p>
            <a:r>
              <a:rPr lang="el-GR" sz="2400" dirty="0" smtClean="0"/>
              <a:t>να αποτελούν νοητικούς συνεργάτες (υποστηρίζοντας την έκφραση και τη σύνδεση των γνώσεων).     </a:t>
            </a:r>
            <a:endParaRPr lang="en-GB" sz="2400" dirty="0" smtClean="0"/>
          </a:p>
          <a:p>
            <a:endParaRPr lang="en-GB" sz="2000" dirty="0" smtClean="0"/>
          </a:p>
        </p:txBody>
      </p:sp>
      <p:sp>
        <p:nvSpPr>
          <p:cNvPr id="4096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43D04CD-0024-4DFB-BE46-FABE8B3E9021}" type="slidenum">
              <a:rPr lang="en-US" sz="1200" smtClean="0">
                <a:solidFill>
                  <a:srgbClr val="B5A788"/>
                </a:solidFill>
              </a:rPr>
              <a:pPr>
                <a:spcBef>
                  <a:spcPct val="0"/>
                </a:spcBef>
                <a:buClrTx/>
                <a:buSzTx/>
                <a:buFontTx/>
                <a:buNone/>
              </a:pPr>
              <a:t>34</a:t>
            </a:fld>
            <a:endParaRPr lang="en-US" sz="1200" smtClean="0">
              <a:solidFill>
                <a:srgbClr val="B5A788"/>
              </a:solidFill>
            </a:endParaRPr>
          </a:p>
        </p:txBody>
      </p:sp>
    </p:spTree>
    <p:extLst>
      <p:ext uri="{BB962C8B-B14F-4D97-AF65-F5344CB8AC3E}">
        <p14:creationId xmlns:p14="http://schemas.microsoft.com/office/powerpoint/2010/main" val="3358536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Η προσέγγιση του </a:t>
            </a:r>
            <a:r>
              <a:rPr lang="en-GB" dirty="0" smtClean="0"/>
              <a:t>Bruner</a:t>
            </a:r>
            <a:endParaRPr lang="en-GB" dirty="0"/>
          </a:p>
        </p:txBody>
      </p:sp>
      <p:sp>
        <p:nvSpPr>
          <p:cNvPr id="43011" name="Content Placeholder 2"/>
          <p:cNvSpPr>
            <a:spLocks noGrp="1"/>
          </p:cNvSpPr>
          <p:nvPr>
            <p:ph idx="1"/>
          </p:nvPr>
        </p:nvSpPr>
        <p:spPr>
          <a:xfrm>
            <a:off x="685800" y="1447800"/>
            <a:ext cx="8248650" cy="4800600"/>
          </a:xfrm>
        </p:spPr>
        <p:txBody>
          <a:bodyPr/>
          <a:lstStyle/>
          <a:p>
            <a:r>
              <a:rPr lang="el-GR" dirty="0" smtClean="0"/>
              <a:t>Η </a:t>
            </a:r>
            <a:r>
              <a:rPr lang="el-GR" i="1" dirty="0" err="1" smtClean="0"/>
              <a:t>ανακαλυπτική</a:t>
            </a:r>
            <a:r>
              <a:rPr lang="el-GR" i="1" dirty="0" smtClean="0"/>
              <a:t> μάθηση</a:t>
            </a:r>
            <a:endParaRPr lang="en-GB" dirty="0" smtClean="0"/>
          </a:p>
          <a:p>
            <a:pPr lvl="1"/>
            <a:r>
              <a:rPr lang="el-GR" sz="2400" dirty="0" smtClean="0"/>
              <a:t>Έμφαση στην κατανόηση των δομών και των επιστημονικών αρχών ενός γνωστικού αντικειμένου</a:t>
            </a:r>
            <a:endParaRPr lang="en-GB" sz="2400" dirty="0" smtClean="0"/>
          </a:p>
          <a:p>
            <a:pPr lvl="1"/>
            <a:r>
              <a:rPr lang="el-GR" sz="2400" dirty="0" smtClean="0"/>
              <a:t>οι μαθητές ανακαλύπτουν αρχές ή αναπτύσσουν δεξιότητες μέσω πειραματισμού και πρακτικής</a:t>
            </a:r>
            <a:endParaRPr lang="en-GB" sz="2400" dirty="0" smtClean="0"/>
          </a:p>
          <a:p>
            <a:pPr lvl="1"/>
            <a:r>
              <a:rPr lang="el-GR" sz="2400" dirty="0" smtClean="0"/>
              <a:t>οι μαθητές οικοδομούν τις γνώσεις τους πειραματιζόμενοι σε ένα χώρο και εξαγάγουν κανόνες και συμπεράσματα από τα αποτελέσματα αυτών των εμπειριών</a:t>
            </a:r>
          </a:p>
          <a:p>
            <a:r>
              <a:rPr lang="el-GR" sz="2800" dirty="0" smtClean="0"/>
              <a:t>Η γνωστική ανάπτυξη σχετίζεται με την οικοδόμηση αναπαραστάσεων</a:t>
            </a:r>
            <a:endParaRPr lang="en-GB" sz="2800" dirty="0" smtClean="0"/>
          </a:p>
        </p:txBody>
      </p:sp>
      <p:sp>
        <p:nvSpPr>
          <p:cNvPr id="4301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7A04DC0-4C7A-45C6-AFFF-F311C5B92A35}" type="slidenum">
              <a:rPr lang="en-US" sz="1200" smtClean="0">
                <a:solidFill>
                  <a:srgbClr val="B5A788"/>
                </a:solidFill>
              </a:rPr>
              <a:pPr>
                <a:spcBef>
                  <a:spcPct val="0"/>
                </a:spcBef>
                <a:buClrTx/>
                <a:buSzTx/>
                <a:buFontTx/>
                <a:buNone/>
              </a:pPr>
              <a:t>35</a:t>
            </a:fld>
            <a:endParaRPr lang="en-US" sz="1200" smtClean="0">
              <a:solidFill>
                <a:srgbClr val="B5A788"/>
              </a:solidFill>
            </a:endParaRPr>
          </a:p>
        </p:txBody>
      </p:sp>
    </p:spTree>
    <p:extLst>
      <p:ext uri="{BB962C8B-B14F-4D97-AF65-F5344CB8AC3E}">
        <p14:creationId xmlns:p14="http://schemas.microsoft.com/office/powerpoint/2010/main" val="3351655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Οι αναπαραστάσεις (</a:t>
            </a:r>
            <a:r>
              <a:rPr lang="en-GB" dirty="0" smtClean="0"/>
              <a:t>Bruner</a:t>
            </a:r>
            <a:r>
              <a:rPr lang="el-GR" dirty="0" smtClean="0"/>
              <a:t>) (1)</a:t>
            </a:r>
            <a:endParaRPr lang="en-GB" dirty="0"/>
          </a:p>
        </p:txBody>
      </p:sp>
      <p:sp>
        <p:nvSpPr>
          <p:cNvPr id="45059" name="Content Placeholder 2"/>
          <p:cNvSpPr>
            <a:spLocks noGrp="1"/>
          </p:cNvSpPr>
          <p:nvPr>
            <p:ph idx="1"/>
          </p:nvPr>
        </p:nvSpPr>
        <p:spPr>
          <a:xfrm>
            <a:off x="685800" y="1357313"/>
            <a:ext cx="8177213" cy="5053012"/>
          </a:xfrm>
        </p:spPr>
        <p:txBody>
          <a:bodyPr/>
          <a:lstStyle/>
          <a:p>
            <a:r>
              <a:rPr lang="el-GR" sz="2400" dirty="0" smtClean="0"/>
              <a:t>Α. </a:t>
            </a:r>
            <a:r>
              <a:rPr lang="el-GR" sz="2400" b="1" i="1" dirty="0" smtClean="0"/>
              <a:t>Έμπρακτες (ή </a:t>
            </a:r>
            <a:r>
              <a:rPr lang="el-GR" sz="2400" b="1" i="1" dirty="0" err="1" smtClean="0"/>
              <a:t>πραξιακές</a:t>
            </a:r>
            <a:r>
              <a:rPr lang="el-GR" sz="2400" b="1" i="1" dirty="0" smtClean="0"/>
              <a:t>) αναπαραστάσεις: </a:t>
            </a:r>
            <a:r>
              <a:rPr lang="el-GR" sz="2400" dirty="0" smtClean="0"/>
              <a:t>σχετίζονται με την εκτέλεση δράσεων σύμφωνα με τις λειτουργίες της </a:t>
            </a:r>
            <a:r>
              <a:rPr lang="el-GR" sz="2400" dirty="0" err="1" smtClean="0"/>
              <a:t>ψυχοκινητικότητας</a:t>
            </a:r>
            <a:r>
              <a:rPr lang="el-GR" sz="2400" dirty="0" smtClean="0"/>
              <a:t> και αναπτύσσονται κυρίως στις πολύ μικρές ηλικίες.</a:t>
            </a:r>
          </a:p>
          <a:p>
            <a:pPr lvl="1"/>
            <a:r>
              <a:rPr lang="el-GR" sz="1800" dirty="0" smtClean="0"/>
              <a:t>Τέτοιου τύπου αναπαραστάσεις σχετίζονται, για παράδειγμα, με την χρήση τυφλού συστήματος πληκτρολόγησης και με την αλλαγή ταχυτήτων κατά την οδήγηση. </a:t>
            </a:r>
            <a:endParaRPr lang="en-GB" sz="1800" dirty="0" smtClean="0"/>
          </a:p>
          <a:p>
            <a:endParaRPr lang="en-GB" sz="2400" dirty="0" smtClean="0"/>
          </a:p>
        </p:txBody>
      </p:sp>
      <p:sp>
        <p:nvSpPr>
          <p:cNvPr id="4506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BED1934-CABD-40BE-8118-0C7F04DC59CD}" type="slidenum">
              <a:rPr lang="en-US" sz="1200" smtClean="0">
                <a:solidFill>
                  <a:srgbClr val="B5A788"/>
                </a:solidFill>
              </a:rPr>
              <a:pPr>
                <a:spcBef>
                  <a:spcPct val="0"/>
                </a:spcBef>
                <a:buClrTx/>
                <a:buSzTx/>
                <a:buFontTx/>
                <a:buNone/>
              </a:pPr>
              <a:t>36</a:t>
            </a:fld>
            <a:endParaRPr lang="en-US" sz="1200" smtClean="0">
              <a:solidFill>
                <a:srgbClr val="B5A788"/>
              </a:solidFill>
            </a:endParaRPr>
          </a:p>
        </p:txBody>
      </p:sp>
      <p:pic>
        <p:nvPicPr>
          <p:cNvPr id="450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4429125"/>
            <a:ext cx="142875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4786313"/>
            <a:ext cx="21431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descr="C:\Documents and Settings\vkomis\My Documents\Τρέχοντα\2. Courses\2. ΠΤΝ Β' έτος\1. Τεχνολογίες της Πληροφορίας και των Επικοινωνιών στην Εκπαίδευση\Images\vites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4429125"/>
            <a:ext cx="857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123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Οι αναπαραστάσεις (</a:t>
            </a:r>
            <a:r>
              <a:rPr lang="en-GB" dirty="0" smtClean="0"/>
              <a:t>Bruner</a:t>
            </a:r>
            <a:r>
              <a:rPr lang="el-GR" dirty="0" smtClean="0"/>
              <a:t>) (2)</a:t>
            </a:r>
            <a:endParaRPr lang="en-GB" dirty="0"/>
          </a:p>
        </p:txBody>
      </p:sp>
      <p:sp>
        <p:nvSpPr>
          <p:cNvPr id="47107" name="Content Placeholder 2"/>
          <p:cNvSpPr>
            <a:spLocks noGrp="1"/>
          </p:cNvSpPr>
          <p:nvPr>
            <p:ph idx="1"/>
          </p:nvPr>
        </p:nvSpPr>
        <p:spPr>
          <a:xfrm>
            <a:off x="762000" y="1571625"/>
            <a:ext cx="8101013" cy="4838700"/>
          </a:xfrm>
        </p:spPr>
        <p:txBody>
          <a:bodyPr/>
          <a:lstStyle/>
          <a:p>
            <a:r>
              <a:rPr lang="el-GR" sz="2400" dirty="0" smtClean="0"/>
              <a:t>Β. </a:t>
            </a:r>
            <a:r>
              <a:rPr lang="el-GR" sz="2400" b="1" i="1" dirty="0" smtClean="0"/>
              <a:t>Εικονικές αναπαραστάσεις: </a:t>
            </a:r>
            <a:r>
              <a:rPr lang="el-GR" sz="2400" dirty="0" smtClean="0"/>
              <a:t>αντιστοιχούν στις δομές του χώρου και είναι σχετικά ανεξάρτητες της δράσης. </a:t>
            </a:r>
          </a:p>
          <a:p>
            <a:pPr lvl="1"/>
            <a:r>
              <a:rPr lang="el-GR" sz="1800" dirty="0" smtClean="0"/>
              <a:t>Οι αναπαραστάσεις αυτές σχετίζονται με την οπτική αντίληψη και αποτελούν εσωτερικές νοητικές εικόνες ή νοερά μοντέλα. </a:t>
            </a:r>
            <a:endParaRPr lang="en-GB" sz="1800" dirty="0" smtClean="0"/>
          </a:p>
          <a:p>
            <a:endParaRPr lang="en-GB" sz="2400" dirty="0" smtClean="0"/>
          </a:p>
        </p:txBody>
      </p:sp>
      <p:sp>
        <p:nvSpPr>
          <p:cNvPr id="4710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188E4B5-B114-4125-A76A-1376C6A8C307}" type="slidenum">
              <a:rPr lang="en-US" sz="1200" smtClean="0">
                <a:solidFill>
                  <a:srgbClr val="B5A788"/>
                </a:solidFill>
              </a:rPr>
              <a:pPr>
                <a:spcBef>
                  <a:spcPct val="0"/>
                </a:spcBef>
                <a:buClrTx/>
                <a:buSzTx/>
                <a:buFontTx/>
                <a:buNone/>
              </a:pPr>
              <a:t>37</a:t>
            </a:fld>
            <a:endParaRPr lang="en-US" sz="1200" smtClean="0">
              <a:solidFill>
                <a:srgbClr val="B5A788"/>
              </a:solidFill>
            </a:endParaRPr>
          </a:p>
        </p:txBody>
      </p:sp>
      <p:pic>
        <p:nvPicPr>
          <p:cNvPr id="471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4143375"/>
            <a:ext cx="1924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3929063"/>
            <a:ext cx="20478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3357563"/>
            <a:ext cx="152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651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Οι αναπαραστάσεις (</a:t>
            </a:r>
            <a:r>
              <a:rPr lang="en-GB" dirty="0" smtClean="0"/>
              <a:t>Bruner</a:t>
            </a:r>
            <a:r>
              <a:rPr lang="el-GR" dirty="0" smtClean="0"/>
              <a:t>) (3)</a:t>
            </a:r>
            <a:endParaRPr lang="en-GB" dirty="0"/>
          </a:p>
        </p:txBody>
      </p:sp>
      <p:sp>
        <p:nvSpPr>
          <p:cNvPr id="49155" name="Content Placeholder 2"/>
          <p:cNvSpPr>
            <a:spLocks noGrp="1"/>
          </p:cNvSpPr>
          <p:nvPr>
            <p:ph idx="1"/>
          </p:nvPr>
        </p:nvSpPr>
        <p:spPr>
          <a:xfrm>
            <a:off x="642938" y="1357313"/>
            <a:ext cx="8220075" cy="5053012"/>
          </a:xfrm>
        </p:spPr>
        <p:txBody>
          <a:bodyPr/>
          <a:lstStyle/>
          <a:p>
            <a:r>
              <a:rPr lang="el-GR" sz="2400" dirty="0" smtClean="0"/>
              <a:t>Γ. </a:t>
            </a:r>
            <a:r>
              <a:rPr lang="el-GR" sz="2400" b="1" i="1" dirty="0" smtClean="0"/>
              <a:t>Συμβολικές αναπαραστάσεις: </a:t>
            </a:r>
            <a:r>
              <a:rPr lang="el-GR" sz="2400" dirty="0" smtClean="0"/>
              <a:t>δεν έχουν εικονική (αναλογική) σχέση με αυτό που </a:t>
            </a:r>
            <a:r>
              <a:rPr lang="el-GR" sz="2400" dirty="0" err="1" smtClean="0"/>
              <a:t>αναπαριστάται</a:t>
            </a:r>
            <a:r>
              <a:rPr lang="el-GR" sz="2400" dirty="0" smtClean="0"/>
              <a:t> (αναπαράσταση σχέσεων με αφηρημένα σύμβολα, με δυνατότητα διαφόρων συσχετισμών και διατύπωσης θεωριών). </a:t>
            </a:r>
          </a:p>
          <a:p>
            <a:pPr lvl="1"/>
            <a:r>
              <a:rPr lang="el-GR" sz="2000" dirty="0" smtClean="0"/>
              <a:t>Κάθε συμβολική αναπαράσταση οικοδομείται κυρίως πολιτισμικά και επιτρέπει στο παιδί την ευρεία χρησιμοποίηση των αντιληπτικών χαρακτηριστικών του κόσμου ώστε να αναπτύσσει δραστηριότητες κατηγοριοποίησης και </a:t>
            </a:r>
            <a:r>
              <a:rPr lang="el-GR" sz="2000" dirty="0" err="1" smtClean="0"/>
              <a:t>εννοιοποίησης</a:t>
            </a:r>
            <a:r>
              <a:rPr lang="el-GR" sz="2000" dirty="0" smtClean="0"/>
              <a:t> για την καλύτερη επίτευξη των </a:t>
            </a:r>
            <a:r>
              <a:rPr lang="el-GR" sz="2000" dirty="0" err="1" smtClean="0"/>
              <a:t>πράξεών</a:t>
            </a:r>
            <a:r>
              <a:rPr lang="el-GR" sz="2000" dirty="0" smtClean="0"/>
              <a:t> του. </a:t>
            </a:r>
          </a:p>
          <a:p>
            <a:pPr lvl="1"/>
            <a:endParaRPr lang="el-GR" sz="1800" dirty="0" smtClean="0"/>
          </a:p>
          <a:p>
            <a:pPr lvl="1"/>
            <a:r>
              <a:rPr lang="el-GR" sz="2400" dirty="0" smtClean="0">
                <a:solidFill>
                  <a:srgbClr val="FF0000"/>
                </a:solidFill>
              </a:rPr>
              <a:t>Οι δύο προηγούμενες φράσεις είναι παραδείγματα συμβολικών αναπαραστάσεων </a:t>
            </a:r>
            <a:endParaRPr lang="en-GB" sz="2400" dirty="0" smtClean="0">
              <a:solidFill>
                <a:srgbClr val="FF0000"/>
              </a:solidFill>
            </a:endParaRPr>
          </a:p>
          <a:p>
            <a:endParaRPr lang="en-GB" sz="2400" dirty="0" smtClean="0"/>
          </a:p>
        </p:txBody>
      </p:sp>
      <p:sp>
        <p:nvSpPr>
          <p:cNvPr id="4915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0F7FAB2-C693-4597-8F40-BD56E26BF022}" type="slidenum">
              <a:rPr lang="en-US" sz="1200" smtClean="0">
                <a:solidFill>
                  <a:srgbClr val="B5A788"/>
                </a:solidFill>
              </a:rPr>
              <a:pPr>
                <a:spcBef>
                  <a:spcPct val="0"/>
                </a:spcBef>
                <a:buClrTx/>
                <a:buSzTx/>
                <a:buFontTx/>
                <a:buNone/>
              </a:pPr>
              <a:t>38</a:t>
            </a:fld>
            <a:endParaRPr lang="en-US" sz="1200" smtClean="0">
              <a:solidFill>
                <a:srgbClr val="B5A788"/>
              </a:solidFill>
            </a:endParaRPr>
          </a:p>
        </p:txBody>
      </p:sp>
    </p:spTree>
    <p:extLst>
      <p:ext uri="{BB962C8B-B14F-4D97-AF65-F5344CB8AC3E}">
        <p14:creationId xmlns:p14="http://schemas.microsoft.com/office/powerpoint/2010/main" val="2193664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Σύμφωνα με τον </a:t>
            </a:r>
            <a:r>
              <a:rPr lang="en-GB" dirty="0" smtClean="0"/>
              <a:t>Bruner</a:t>
            </a:r>
            <a:endParaRPr lang="en-GB" dirty="0"/>
          </a:p>
        </p:txBody>
      </p:sp>
      <p:sp>
        <p:nvSpPr>
          <p:cNvPr id="51203" name="Content Placeholder 2"/>
          <p:cNvSpPr>
            <a:spLocks noGrp="1"/>
          </p:cNvSpPr>
          <p:nvPr>
            <p:ph idx="1"/>
          </p:nvPr>
        </p:nvSpPr>
        <p:spPr>
          <a:xfrm>
            <a:off x="838201" y="1447800"/>
            <a:ext cx="8096250" cy="4800600"/>
          </a:xfrm>
        </p:spPr>
        <p:txBody>
          <a:bodyPr>
            <a:normAutofit lnSpcReduction="10000"/>
          </a:bodyPr>
          <a:lstStyle/>
          <a:p>
            <a:r>
              <a:rPr lang="el-GR" sz="2800" dirty="0" smtClean="0"/>
              <a:t>ο μαθητής πρέπει να έρχεται αντιμέτωπος με προβληματικές καταστάσεις, </a:t>
            </a:r>
            <a:endParaRPr lang="en-GB" sz="2800" dirty="0" smtClean="0"/>
          </a:p>
          <a:p>
            <a:r>
              <a:rPr lang="el-GR" sz="2800" dirty="0" smtClean="0"/>
              <a:t>το αναλυτικό πρόγραμμα πρέπει να οργανώνεται σε σπειροειδή μορφή </a:t>
            </a:r>
            <a:endParaRPr lang="en-GB" sz="2800" dirty="0" smtClean="0"/>
          </a:p>
          <a:p>
            <a:r>
              <a:rPr lang="el-GR" sz="2800" dirty="0" smtClean="0"/>
              <a:t>ο δάσκαλος πρέπει να έχει ρόλο </a:t>
            </a:r>
            <a:r>
              <a:rPr lang="el-GR" sz="2800" dirty="0" err="1" smtClean="0"/>
              <a:t>διευκολυντή</a:t>
            </a:r>
            <a:r>
              <a:rPr lang="el-GR" sz="2800" dirty="0" smtClean="0"/>
              <a:t>, εμψυχωτή και συντονιστή στη διαδικασία της μάθησης. </a:t>
            </a:r>
            <a:endParaRPr lang="en-GB" sz="2800" dirty="0" smtClean="0"/>
          </a:p>
          <a:p>
            <a:r>
              <a:rPr lang="el-GR" sz="2800" dirty="0" smtClean="0"/>
              <a:t>Οι εκπαιδευτικές εφαρμογές με ΤΠΕ:</a:t>
            </a:r>
          </a:p>
          <a:p>
            <a:pPr lvl="1"/>
            <a:r>
              <a:rPr lang="el-GR" sz="2400" dirty="0" smtClean="0"/>
              <a:t>μορφή συστημάτων </a:t>
            </a:r>
            <a:r>
              <a:rPr lang="el-GR" sz="2400" b="1" dirty="0" smtClean="0"/>
              <a:t>προσομοίωσης</a:t>
            </a:r>
            <a:r>
              <a:rPr lang="el-GR" sz="2400" dirty="0" smtClean="0"/>
              <a:t> και </a:t>
            </a:r>
            <a:r>
              <a:rPr lang="el-GR" sz="2400" b="1" dirty="0" err="1" smtClean="0"/>
              <a:t>υπερμέσων</a:t>
            </a:r>
            <a:r>
              <a:rPr lang="el-GR" sz="2400" b="1" dirty="0" smtClean="0"/>
              <a:t> </a:t>
            </a:r>
          </a:p>
          <a:p>
            <a:pPr lvl="1"/>
            <a:r>
              <a:rPr lang="el-GR" sz="2400" dirty="0" smtClean="0"/>
              <a:t>προώθηση ανοικτού τύπου δραστηριοτήτων με επίλυση προβλημάτων καθημερινής ζωής </a:t>
            </a:r>
            <a:endParaRPr lang="en-GB" sz="2400" dirty="0" smtClean="0"/>
          </a:p>
        </p:txBody>
      </p:sp>
      <p:sp>
        <p:nvSpPr>
          <p:cNvPr id="5120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BFEDD99-9154-46E7-83C4-B18F492F034D}" type="slidenum">
              <a:rPr lang="en-US" sz="1200" smtClean="0">
                <a:solidFill>
                  <a:srgbClr val="B5A788"/>
                </a:solidFill>
              </a:rPr>
              <a:pPr>
                <a:spcBef>
                  <a:spcPct val="0"/>
                </a:spcBef>
                <a:buClrTx/>
                <a:buSzTx/>
                <a:buFontTx/>
                <a:buNone/>
              </a:pPr>
              <a:t>39</a:t>
            </a:fld>
            <a:endParaRPr lang="en-US" sz="1200" smtClean="0">
              <a:solidFill>
                <a:srgbClr val="B5A788"/>
              </a:solidFill>
            </a:endParaRPr>
          </a:p>
        </p:txBody>
      </p:sp>
    </p:spTree>
    <p:extLst>
      <p:ext uri="{BB962C8B-B14F-4D97-AF65-F5344CB8AC3E}">
        <p14:creationId xmlns:p14="http://schemas.microsoft.com/office/powerpoint/2010/main" val="2199330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a:t>Σκοποί  ενότητας</a:t>
            </a:r>
            <a:r>
              <a:rPr lang="en-GB" b="1" dirty="0" smtClean="0">
                <a:solidFill>
                  <a:schemeClr val="tx2">
                    <a:satMod val="130000"/>
                  </a:schemeClr>
                </a:solidFill>
              </a:rPr>
              <a:t/>
            </a:r>
            <a:br>
              <a:rPr lang="en-GB" b="1" dirty="0" smtClean="0">
                <a:solidFill>
                  <a:schemeClr val="tx2">
                    <a:satMod val="130000"/>
                  </a:schemeClr>
                </a:solidFill>
              </a:rPr>
            </a:br>
            <a:endParaRPr lang="en-GB" dirty="0">
              <a:solidFill>
                <a:schemeClr val="tx2">
                  <a:satMod val="130000"/>
                </a:schemeClr>
              </a:solidFill>
            </a:endParaRPr>
          </a:p>
        </p:txBody>
      </p:sp>
      <p:sp>
        <p:nvSpPr>
          <p:cNvPr id="3" name="Content Placeholder 2"/>
          <p:cNvSpPr>
            <a:spLocks noGrp="1"/>
          </p:cNvSpPr>
          <p:nvPr>
            <p:ph idx="1"/>
          </p:nvPr>
        </p:nvSpPr>
        <p:spPr>
          <a:xfrm>
            <a:off x="685801" y="1071563"/>
            <a:ext cx="8248650" cy="5176837"/>
          </a:xfrm>
        </p:spPr>
        <p:txBody>
          <a:bodyPr/>
          <a:lstStyle/>
          <a:p>
            <a:pPr eaLnBrk="1" hangingPunct="1"/>
            <a:r>
              <a:rPr lang="el-GR" sz="2800" dirty="0" smtClean="0"/>
              <a:t>Η συνοπτική παρουσίαση </a:t>
            </a:r>
          </a:p>
          <a:p>
            <a:pPr lvl="1" eaLnBrk="1" hangingPunct="1"/>
            <a:r>
              <a:rPr lang="el-GR" sz="2400" dirty="0" smtClean="0"/>
              <a:t>των βασικών αρχών της </a:t>
            </a:r>
            <a:r>
              <a:rPr lang="el-GR" sz="2400" dirty="0" err="1" smtClean="0"/>
              <a:t>εποικοδομιστικής</a:t>
            </a:r>
            <a:r>
              <a:rPr lang="el-GR" sz="2400" dirty="0" smtClean="0"/>
              <a:t> θεωρίας και των πιο γνωστών της μοντέλων</a:t>
            </a:r>
          </a:p>
          <a:p>
            <a:pPr lvl="1" eaLnBrk="1" hangingPunct="1"/>
            <a:r>
              <a:rPr lang="el-GR" sz="2400" dirty="0" smtClean="0"/>
              <a:t>και το πως επηρεάζει την ένταξη των ΤΠΕ στην εκπαίδευση και τη σχεδίαση εκπαιδευτικών εφαρμογών. </a:t>
            </a:r>
          </a:p>
          <a:p>
            <a:pPr eaLnBrk="1" hangingPunct="1"/>
            <a:r>
              <a:rPr lang="el-GR" sz="2800" dirty="0" smtClean="0"/>
              <a:t>Η έμφαση δίνεται </a:t>
            </a:r>
          </a:p>
          <a:p>
            <a:pPr lvl="1" eaLnBrk="1" hangingPunct="1"/>
            <a:r>
              <a:rPr lang="el-GR" sz="2400" dirty="0" smtClean="0"/>
              <a:t>στο πως η </a:t>
            </a:r>
            <a:r>
              <a:rPr lang="el-GR" sz="2400" dirty="0" err="1" smtClean="0"/>
              <a:t>εποικοδομιστική</a:t>
            </a:r>
            <a:r>
              <a:rPr lang="el-GR" sz="2400" dirty="0" smtClean="0"/>
              <a:t> θεωρία επιδρά στο σχεδιασμό και την ανάπτυξη μαθησιακών περιβαλλόντων με τη χρήση υπολογιστικών και δικτυακών τεχνολογιών υπό το πρίσμα των γνωστικών εργαλείων </a:t>
            </a:r>
          </a:p>
          <a:p>
            <a:pPr eaLnBrk="1" hangingPunct="1"/>
            <a:endParaRPr lang="en-GB" dirty="0" smtClean="0"/>
          </a:p>
        </p:txBody>
      </p:sp>
      <p:sp>
        <p:nvSpPr>
          <p:cNvPr id="1638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09E16A9-FC32-4383-A55A-EAF76E9A513D}" type="slidenum">
              <a:rPr lang="en-US" sz="1200" smtClean="0">
                <a:solidFill>
                  <a:srgbClr val="B5A788"/>
                </a:solidFill>
              </a:rPr>
              <a:pPr>
                <a:spcBef>
                  <a:spcPct val="0"/>
                </a:spcBef>
                <a:buClrTx/>
                <a:buSzTx/>
                <a:buFontTx/>
                <a:buNone/>
              </a:pPr>
              <a:t>4</a:t>
            </a:fld>
            <a:endParaRPr lang="en-US" sz="1200" smtClean="0">
              <a:solidFill>
                <a:srgbClr val="B5A788"/>
              </a:solidFill>
            </a:endParaRPr>
          </a:p>
        </p:txBody>
      </p:sp>
    </p:spTree>
    <p:extLst>
      <p:ext uri="{BB962C8B-B14F-4D97-AF65-F5344CB8AC3E}">
        <p14:creationId xmlns:p14="http://schemas.microsoft.com/office/powerpoint/2010/main" val="1806859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Η μάθηση στον </a:t>
            </a:r>
            <a:r>
              <a:rPr lang="el-GR" dirty="0" err="1" smtClean="0"/>
              <a:t>εποικοδομισμό</a:t>
            </a:r>
            <a:endParaRPr lang="en-GB" dirty="0"/>
          </a:p>
        </p:txBody>
      </p:sp>
      <p:sp>
        <p:nvSpPr>
          <p:cNvPr id="53251" name="Content Placeholder 2"/>
          <p:cNvSpPr>
            <a:spLocks noGrp="1"/>
          </p:cNvSpPr>
          <p:nvPr>
            <p:ph idx="1"/>
          </p:nvPr>
        </p:nvSpPr>
        <p:spPr>
          <a:xfrm>
            <a:off x="457200" y="1447800"/>
            <a:ext cx="8477250" cy="4800600"/>
          </a:xfrm>
        </p:spPr>
        <p:txBody>
          <a:bodyPr/>
          <a:lstStyle/>
          <a:p>
            <a:r>
              <a:rPr lang="el-GR" sz="2800" dirty="0" smtClean="0"/>
              <a:t>Ενδιαφέρον στο εσωτερικό του γνωστικού συστήματος, και ειδικότερα στη δομή και τη λειτουργία του: </a:t>
            </a:r>
          </a:p>
          <a:p>
            <a:pPr lvl="1"/>
            <a:r>
              <a:rPr lang="el-GR" sz="2400" dirty="0" smtClean="0"/>
              <a:t>η </a:t>
            </a:r>
            <a:r>
              <a:rPr lang="el-GR" sz="2400" i="1" dirty="0" smtClean="0"/>
              <a:t>μάθηση</a:t>
            </a:r>
            <a:r>
              <a:rPr lang="el-GR" sz="2400" dirty="0" smtClean="0"/>
              <a:t> συνίσταται στην </a:t>
            </a:r>
            <a:r>
              <a:rPr lang="el-GR" sz="2400" i="1" dirty="0" smtClean="0"/>
              <a:t>τροποποίηση των γνώσεων</a:t>
            </a:r>
            <a:r>
              <a:rPr lang="el-GR" sz="2400" dirty="0" smtClean="0"/>
              <a:t> και εξαρτάται άμεσα από τις </a:t>
            </a:r>
            <a:r>
              <a:rPr lang="el-GR" sz="2400" dirty="0" err="1" smtClean="0"/>
              <a:t>προϋπάρχουσες</a:t>
            </a:r>
            <a:r>
              <a:rPr lang="el-GR" sz="2400" dirty="0" smtClean="0"/>
              <a:t> γνώσεις. </a:t>
            </a:r>
          </a:p>
          <a:p>
            <a:pPr lvl="1"/>
            <a:r>
              <a:rPr lang="el-GR" sz="2400" dirty="0" smtClean="0"/>
              <a:t>η μάθηση συνιστά μια ενεργή ατομική διαδικασία οικοδόμησης νοήματος μέσω εμπειριών </a:t>
            </a:r>
          </a:p>
          <a:p>
            <a:pPr lvl="1"/>
            <a:r>
              <a:rPr lang="el-GR" sz="2400" dirty="0" smtClean="0"/>
              <a:t>η μάθηση </a:t>
            </a:r>
            <a:r>
              <a:rPr lang="el-GR" sz="2400" b="1" dirty="0" smtClean="0"/>
              <a:t>δεν είναι </a:t>
            </a:r>
            <a:r>
              <a:rPr lang="el-GR" sz="2400" dirty="0" smtClean="0"/>
              <a:t>απομνημόνευση εννοιών, γεγονότων και καθολικών αληθειών </a:t>
            </a:r>
            <a:endParaRPr lang="en-GB" sz="2400" b="1" dirty="0" smtClean="0"/>
          </a:p>
          <a:p>
            <a:endParaRPr lang="en-GB" sz="2800" dirty="0" smtClean="0"/>
          </a:p>
        </p:txBody>
      </p:sp>
      <p:sp>
        <p:nvSpPr>
          <p:cNvPr id="5325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D783E87-56AB-4411-9CFD-C0B322A066E2}" type="slidenum">
              <a:rPr lang="en-US" sz="1200" smtClean="0">
                <a:solidFill>
                  <a:srgbClr val="B5A788"/>
                </a:solidFill>
              </a:rPr>
              <a:pPr>
                <a:spcBef>
                  <a:spcPct val="0"/>
                </a:spcBef>
                <a:buClrTx/>
                <a:buSzTx/>
                <a:buFontTx/>
                <a:buNone/>
              </a:pPr>
              <a:t>40</a:t>
            </a:fld>
            <a:endParaRPr lang="en-US" sz="1200" smtClean="0">
              <a:solidFill>
                <a:srgbClr val="B5A788"/>
              </a:solidFill>
            </a:endParaRPr>
          </a:p>
        </p:txBody>
      </p:sp>
    </p:spTree>
    <p:extLst>
      <p:ext uri="{BB962C8B-B14F-4D97-AF65-F5344CB8AC3E}">
        <p14:creationId xmlns:p14="http://schemas.microsoft.com/office/powerpoint/2010/main" val="2696286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7250" cy="1143000"/>
          </a:xfrm>
        </p:spPr>
        <p:txBody>
          <a:bodyPr>
            <a:normAutofit fontScale="90000"/>
          </a:bodyPr>
          <a:lstStyle/>
          <a:p>
            <a:pPr>
              <a:defRPr/>
            </a:pPr>
            <a:r>
              <a:rPr lang="el-GR" dirty="0" err="1" smtClean="0"/>
              <a:t>Εποικοδομισμός</a:t>
            </a:r>
            <a:r>
              <a:rPr lang="el-GR" dirty="0" smtClean="0"/>
              <a:t>: αλληλεπίδραση με το περιβάλλον</a:t>
            </a:r>
            <a:endParaRPr lang="en-GB" dirty="0"/>
          </a:p>
        </p:txBody>
      </p:sp>
      <p:pic>
        <p:nvPicPr>
          <p:cNvPr id="55299"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442544" y="4759325"/>
            <a:ext cx="1304925" cy="981075"/>
          </a:xfrm>
          <a:noFill/>
        </p:spPr>
      </p:pic>
      <p:sp>
        <p:nvSpPr>
          <p:cNvPr id="55300" name="Content Placeholder 9"/>
          <p:cNvSpPr>
            <a:spLocks noGrp="1"/>
          </p:cNvSpPr>
          <p:nvPr>
            <p:ph sz="half" idx="2"/>
          </p:nvPr>
        </p:nvSpPr>
        <p:spPr>
          <a:xfrm>
            <a:off x="503926" y="1729179"/>
            <a:ext cx="5429250" cy="4664075"/>
          </a:xfrm>
        </p:spPr>
        <p:txBody>
          <a:bodyPr/>
          <a:lstStyle/>
          <a:p>
            <a:r>
              <a:rPr lang="el-GR" dirty="0" smtClean="0"/>
              <a:t>Η μάθηση λαμβάνει χώρα μέσα από δραστηριότητες </a:t>
            </a:r>
          </a:p>
          <a:p>
            <a:r>
              <a:rPr lang="el-GR" dirty="0" smtClean="0"/>
              <a:t>διερεύνησης, </a:t>
            </a:r>
          </a:p>
          <a:p>
            <a:r>
              <a:rPr lang="el-GR" dirty="0" smtClean="0"/>
              <a:t>ανακάλυψης, </a:t>
            </a:r>
          </a:p>
          <a:p>
            <a:r>
              <a:rPr lang="el-GR" dirty="0" smtClean="0"/>
              <a:t>έρευνας &amp; πειραματισμού </a:t>
            </a:r>
          </a:p>
          <a:p>
            <a:r>
              <a:rPr lang="el-GR" dirty="0" smtClean="0"/>
              <a:t>και επίλυσης προβλήματος</a:t>
            </a:r>
            <a:endParaRPr lang="en-GB" dirty="0" smtClean="0"/>
          </a:p>
          <a:p>
            <a:endParaRPr lang="en-GB" dirty="0" smtClean="0"/>
          </a:p>
        </p:txBody>
      </p:sp>
      <p:sp>
        <p:nvSpPr>
          <p:cNvPr id="55302"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8911209-E734-4990-AC4E-9F601EEBA7C4}" type="slidenum">
              <a:rPr lang="en-US" sz="1200" smtClean="0">
                <a:solidFill>
                  <a:srgbClr val="B5A788"/>
                </a:solidFill>
              </a:rPr>
              <a:pPr>
                <a:spcBef>
                  <a:spcPct val="0"/>
                </a:spcBef>
                <a:buClrTx/>
                <a:buSzTx/>
                <a:buFontTx/>
                <a:buNone/>
              </a:pPr>
              <a:t>41</a:t>
            </a:fld>
            <a:endParaRPr lang="en-US" sz="1200" smtClean="0">
              <a:solidFill>
                <a:srgbClr val="B5A788"/>
              </a:solidFill>
            </a:endParaRPr>
          </a:p>
        </p:txBody>
      </p:sp>
      <p:pic>
        <p:nvPicPr>
          <p:cNvPr id="553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928688"/>
            <a:ext cx="1643063"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1944" y="2757488"/>
            <a:ext cx="1643063"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5958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Διερεύνηση</a:t>
            </a:r>
            <a:r>
              <a:rPr lang="en-GB" dirty="0" smtClean="0"/>
              <a:t> </a:t>
            </a:r>
            <a:r>
              <a:rPr lang="el-GR" dirty="0" smtClean="0"/>
              <a:t>(διερευνητική μάθηση)</a:t>
            </a:r>
            <a:endParaRPr lang="en-GB" dirty="0"/>
          </a:p>
        </p:txBody>
      </p:sp>
      <p:sp>
        <p:nvSpPr>
          <p:cNvPr id="57347" name="Content Placeholder 2"/>
          <p:cNvSpPr>
            <a:spLocks noGrp="1"/>
          </p:cNvSpPr>
          <p:nvPr>
            <p:ph idx="1"/>
          </p:nvPr>
        </p:nvSpPr>
        <p:spPr>
          <a:xfrm>
            <a:off x="533400" y="1500188"/>
            <a:ext cx="8251825" cy="4800600"/>
          </a:xfrm>
        </p:spPr>
        <p:txBody>
          <a:bodyPr/>
          <a:lstStyle/>
          <a:p>
            <a:r>
              <a:rPr lang="el-GR" sz="2800" dirty="0" smtClean="0"/>
              <a:t>H διερευνητική μάθηση (</a:t>
            </a:r>
            <a:r>
              <a:rPr lang="el-GR" sz="2800" dirty="0" err="1" smtClean="0"/>
              <a:t>exploratory</a:t>
            </a:r>
            <a:r>
              <a:rPr lang="el-GR" sz="2800" dirty="0" smtClean="0"/>
              <a:t> </a:t>
            </a:r>
            <a:r>
              <a:rPr lang="el-GR" sz="2800" dirty="0" err="1" smtClean="0"/>
              <a:t>learning</a:t>
            </a:r>
            <a:r>
              <a:rPr lang="el-GR" sz="2800" dirty="0" smtClean="0"/>
              <a:t>) </a:t>
            </a:r>
          </a:p>
          <a:p>
            <a:r>
              <a:rPr lang="el-GR" sz="2800" dirty="0" smtClean="0"/>
              <a:t>μια </a:t>
            </a:r>
            <a:r>
              <a:rPr lang="el-GR" sz="2800" dirty="0" smtClean="0">
                <a:hlinkClick r:id="rId3" tooltip="Γλωσσάρι: Διδακτική στρατηγική"/>
              </a:rPr>
              <a:t>διδακτική στρατηγική</a:t>
            </a:r>
            <a:r>
              <a:rPr lang="el-GR" sz="2800" dirty="0" smtClean="0"/>
              <a:t> </a:t>
            </a:r>
          </a:p>
          <a:p>
            <a:r>
              <a:rPr lang="el-GR" sz="2800" dirty="0" smtClean="0"/>
              <a:t>ενθαρρύνει το μαθητή να εξερευνά και να πειραματίζεται με στόχο να ανακαλύπτει σχέσεις ανάμεσα σε έννοιες και γεγονότα. </a:t>
            </a:r>
          </a:p>
          <a:p>
            <a:pPr lvl="1"/>
            <a:r>
              <a:rPr lang="el-GR" sz="2400" dirty="0" smtClean="0"/>
              <a:t>Προσέγγιση μάθησης που σχετίζεται περισσότερο με γενικού τύπου μηχανισμούς σκέψης και υψηλού επιπέδου γνωστικές δεξιότητες, που αφορούν στην επίλυση προβλήματος και στη λήψη αποφάσεων.</a:t>
            </a:r>
          </a:p>
        </p:txBody>
      </p:sp>
      <p:sp>
        <p:nvSpPr>
          <p:cNvPr id="57349"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9D66F75-61A6-465B-923F-7D9F9A5F8E0F}" type="slidenum">
              <a:rPr lang="en-US" sz="1200" smtClean="0">
                <a:solidFill>
                  <a:srgbClr val="B5A788"/>
                </a:solidFill>
              </a:rPr>
              <a:pPr>
                <a:spcBef>
                  <a:spcPct val="0"/>
                </a:spcBef>
                <a:buClrTx/>
                <a:buSzTx/>
                <a:buFontTx/>
                <a:buNone/>
              </a:pPr>
              <a:t>42</a:t>
            </a:fld>
            <a:endParaRPr lang="en-US" sz="1200" smtClean="0">
              <a:solidFill>
                <a:srgbClr val="B5A788"/>
              </a:solidFill>
            </a:endParaRPr>
          </a:p>
        </p:txBody>
      </p:sp>
    </p:spTree>
    <p:extLst>
      <p:ext uri="{BB962C8B-B14F-4D97-AF65-F5344CB8AC3E}">
        <p14:creationId xmlns:p14="http://schemas.microsoft.com/office/powerpoint/2010/main" val="19617356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Ανακάλυψη (ανακαλυπτική μάθηση) (1)</a:t>
            </a:r>
            <a:endParaRPr lang="en-GB" dirty="0"/>
          </a:p>
        </p:txBody>
      </p:sp>
      <p:sp>
        <p:nvSpPr>
          <p:cNvPr id="59395" name="Content Placeholder 2"/>
          <p:cNvSpPr>
            <a:spLocks noGrp="1"/>
          </p:cNvSpPr>
          <p:nvPr>
            <p:ph idx="1"/>
          </p:nvPr>
        </p:nvSpPr>
        <p:spPr/>
        <p:txBody>
          <a:bodyPr/>
          <a:lstStyle/>
          <a:p>
            <a:r>
              <a:rPr lang="el-GR" sz="2400" dirty="0" smtClean="0"/>
              <a:t>Η </a:t>
            </a:r>
            <a:r>
              <a:rPr lang="el-GR" sz="2400" dirty="0" err="1" smtClean="0"/>
              <a:t>ανακαλυπτική</a:t>
            </a:r>
            <a:r>
              <a:rPr lang="el-GR" sz="2400" dirty="0" smtClean="0"/>
              <a:t> μάθηση (</a:t>
            </a:r>
            <a:r>
              <a:rPr lang="el-GR" sz="2400" dirty="0" err="1" smtClean="0"/>
              <a:t>discovery</a:t>
            </a:r>
            <a:r>
              <a:rPr lang="el-GR" sz="2400" dirty="0" smtClean="0"/>
              <a:t> </a:t>
            </a:r>
            <a:r>
              <a:rPr lang="el-GR" sz="2400" dirty="0" err="1" smtClean="0"/>
              <a:t>learning</a:t>
            </a:r>
            <a:r>
              <a:rPr lang="el-GR" sz="2400" dirty="0" smtClean="0"/>
              <a:t>) </a:t>
            </a:r>
          </a:p>
          <a:p>
            <a:r>
              <a:rPr lang="el-GR" sz="2400" dirty="0" smtClean="0"/>
              <a:t>ψυχολογική προσέγγιση και </a:t>
            </a:r>
            <a:r>
              <a:rPr lang="el-GR" sz="2400" dirty="0" smtClean="0">
                <a:hlinkClick r:id="rId3" tooltip="Γλωσσάρι: Διδακτική στρατηγική"/>
              </a:rPr>
              <a:t>διδακτική στρατηγική</a:t>
            </a:r>
            <a:r>
              <a:rPr lang="el-GR" sz="2400" dirty="0" smtClean="0"/>
              <a:t> </a:t>
            </a:r>
          </a:p>
          <a:p>
            <a:r>
              <a:rPr lang="el-GR" sz="2400" dirty="0" smtClean="0"/>
              <a:t>δίνει έμφαση </a:t>
            </a:r>
          </a:p>
          <a:p>
            <a:pPr lvl="1"/>
            <a:r>
              <a:rPr lang="el-GR" sz="2400" dirty="0" smtClean="0"/>
              <a:t>στη διευκόλυνση της μάθησης μέσω της κατανόησης των δομών και των επιστημονικών αρχών ενός γνωστικού αντικειμένου, </a:t>
            </a:r>
          </a:p>
          <a:p>
            <a:pPr lvl="1"/>
            <a:r>
              <a:rPr lang="el-GR" sz="2400" dirty="0" smtClean="0"/>
              <a:t>καθώς και στην υιοθέτηση της </a:t>
            </a:r>
            <a:r>
              <a:rPr lang="el-GR" sz="2400" dirty="0" err="1" smtClean="0"/>
              <a:t>ανακαλυπτικής</a:t>
            </a:r>
            <a:r>
              <a:rPr lang="el-GR" sz="2400" dirty="0" smtClean="0"/>
              <a:t> μεθόδου </a:t>
            </a:r>
          </a:p>
          <a:p>
            <a:pPr lvl="1"/>
            <a:r>
              <a:rPr lang="el-GR" sz="2400" dirty="0" smtClean="0"/>
              <a:t>ή της καθοδηγούμενης ανακάλυψης με την ανάπτυξη εσωτερικών κινήτρων μάθησης από το μαθητή</a:t>
            </a:r>
            <a:r>
              <a:rPr lang="el-GR" sz="2000" dirty="0" smtClean="0"/>
              <a:t>.</a:t>
            </a:r>
            <a:endParaRPr lang="en-GB" sz="2000" dirty="0" smtClean="0"/>
          </a:p>
        </p:txBody>
      </p:sp>
      <p:sp>
        <p:nvSpPr>
          <p:cNvPr id="59397"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6896763-C161-469A-B0FD-858A9FDDCDC7}" type="slidenum">
              <a:rPr lang="en-US" sz="1200" smtClean="0">
                <a:solidFill>
                  <a:srgbClr val="B5A788"/>
                </a:solidFill>
              </a:rPr>
              <a:pPr>
                <a:spcBef>
                  <a:spcPct val="0"/>
                </a:spcBef>
                <a:buClrTx/>
                <a:buSzTx/>
                <a:buFontTx/>
                <a:buNone/>
              </a:pPr>
              <a:t>43</a:t>
            </a:fld>
            <a:endParaRPr lang="en-US" sz="1200" smtClean="0">
              <a:solidFill>
                <a:srgbClr val="B5A788"/>
              </a:solidFill>
            </a:endParaRPr>
          </a:p>
        </p:txBody>
      </p:sp>
    </p:spTree>
    <p:extLst>
      <p:ext uri="{BB962C8B-B14F-4D97-AF65-F5344CB8AC3E}">
        <p14:creationId xmlns:p14="http://schemas.microsoft.com/office/powerpoint/2010/main" val="8201180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Ανακάλυψη (ανακαλυπτική μάθηση) (2)</a:t>
            </a:r>
            <a:endParaRPr lang="en-GB" dirty="0"/>
          </a:p>
        </p:txBody>
      </p:sp>
      <p:sp>
        <p:nvSpPr>
          <p:cNvPr id="61443" name="Content Placeholder 2"/>
          <p:cNvSpPr>
            <a:spLocks noGrp="1"/>
          </p:cNvSpPr>
          <p:nvPr>
            <p:ph idx="1"/>
          </p:nvPr>
        </p:nvSpPr>
        <p:spPr>
          <a:xfrm>
            <a:off x="762000" y="1571625"/>
            <a:ext cx="8101013" cy="4657725"/>
          </a:xfrm>
        </p:spPr>
        <p:txBody>
          <a:bodyPr/>
          <a:lstStyle/>
          <a:p>
            <a:r>
              <a:rPr lang="el-GR" sz="2400" dirty="0" smtClean="0"/>
              <a:t>Αντιτίθεται στη μάθηση μέσω μετάδοσης των γνώσεων</a:t>
            </a:r>
          </a:p>
          <a:p>
            <a:r>
              <a:rPr lang="el-GR" sz="2400" dirty="0" smtClean="0"/>
              <a:t>Στην </a:t>
            </a:r>
            <a:r>
              <a:rPr lang="el-GR" sz="2400" dirty="0" err="1" smtClean="0"/>
              <a:t>ανακαλυπτική</a:t>
            </a:r>
            <a:r>
              <a:rPr lang="el-GR" sz="2400" dirty="0" smtClean="0"/>
              <a:t> μάθηση ο μαθητής εργάζεται με στόχο να ανακαλύψει το αντικείμενο προς μάθηση. </a:t>
            </a:r>
          </a:p>
          <a:p>
            <a:pPr lvl="1"/>
            <a:r>
              <a:rPr lang="el-GR" sz="2400" dirty="0" smtClean="0"/>
              <a:t>Σε αντίθεση με τις τυπικές σχολικές γνώσεις που κατά κανόνα αποκτούνται μέσω μετάδοσης, </a:t>
            </a:r>
            <a:r>
              <a:rPr lang="el-GR" sz="2400" b="1" dirty="0" smtClean="0"/>
              <a:t>μεγάλο μέρος των γνώσεων που αποκτούμε στην καθημερινή μας ζωή </a:t>
            </a:r>
            <a:r>
              <a:rPr lang="el-GR" sz="2400" dirty="0" smtClean="0"/>
              <a:t>είναι απόρροια της </a:t>
            </a:r>
            <a:r>
              <a:rPr lang="el-GR" sz="2400" dirty="0" err="1" smtClean="0"/>
              <a:t>ανακαλυπτικής</a:t>
            </a:r>
            <a:r>
              <a:rPr lang="el-GR" sz="2400" dirty="0" smtClean="0"/>
              <a:t> μάθησης. </a:t>
            </a:r>
          </a:p>
          <a:p>
            <a:pPr lvl="1"/>
            <a:r>
              <a:rPr lang="el-GR" sz="2400" dirty="0" smtClean="0"/>
              <a:t>Η </a:t>
            </a:r>
            <a:r>
              <a:rPr lang="el-GR" sz="2400" dirty="0" err="1" smtClean="0"/>
              <a:t>ανακαλυπτική</a:t>
            </a:r>
            <a:r>
              <a:rPr lang="el-GR" sz="2400" dirty="0" smtClean="0"/>
              <a:t> μάθηση </a:t>
            </a:r>
            <a:r>
              <a:rPr lang="el-GR" sz="2400" b="1" dirty="0" smtClean="0"/>
              <a:t>συνδέεται άμεσα με τις εμπειρίες μας</a:t>
            </a:r>
            <a:r>
              <a:rPr lang="el-GR" sz="2400" dirty="0" smtClean="0"/>
              <a:t>, προκύπτει και επηρεάζεται από το πλαίσιο μέσα στο οποίο λαμβάνει χώρα, απορρέει από τον πειραματισμό και την πρακτική.</a:t>
            </a:r>
            <a:endParaRPr lang="en-GB" sz="2400" dirty="0" smtClean="0"/>
          </a:p>
        </p:txBody>
      </p:sp>
      <p:sp>
        <p:nvSpPr>
          <p:cNvPr id="61445"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CA3B511-F20B-47F7-AE12-091EE0796384}" type="slidenum">
              <a:rPr lang="en-US" sz="1200" smtClean="0">
                <a:solidFill>
                  <a:srgbClr val="B5A788"/>
                </a:solidFill>
              </a:rPr>
              <a:pPr>
                <a:spcBef>
                  <a:spcPct val="0"/>
                </a:spcBef>
                <a:buClrTx/>
                <a:buSzTx/>
                <a:buFontTx/>
                <a:buNone/>
              </a:pPr>
              <a:t>44</a:t>
            </a:fld>
            <a:endParaRPr lang="en-US" sz="1200" smtClean="0">
              <a:solidFill>
                <a:srgbClr val="B5A788"/>
              </a:solidFill>
            </a:endParaRPr>
          </a:p>
        </p:txBody>
      </p:sp>
    </p:spTree>
    <p:extLst>
      <p:ext uri="{BB962C8B-B14F-4D97-AF65-F5344CB8AC3E}">
        <p14:creationId xmlns:p14="http://schemas.microsoft.com/office/powerpoint/2010/main" val="25577359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Έρευνα - Πειραματισμός</a:t>
            </a:r>
            <a:endParaRPr lang="en-GB" dirty="0"/>
          </a:p>
        </p:txBody>
      </p:sp>
      <p:sp>
        <p:nvSpPr>
          <p:cNvPr id="63491" name="Content Placeholder 6"/>
          <p:cNvSpPr>
            <a:spLocks noGrp="1"/>
          </p:cNvSpPr>
          <p:nvPr>
            <p:ph idx="1"/>
          </p:nvPr>
        </p:nvSpPr>
        <p:spPr/>
        <p:txBody>
          <a:bodyPr/>
          <a:lstStyle/>
          <a:p>
            <a:r>
              <a:rPr lang="el-GR" dirty="0" smtClean="0"/>
              <a:t>Η έρευνα και ο πειραματισμός αποτελούν βασικά συστατικά της επιστημονικής μεθόδου</a:t>
            </a:r>
          </a:p>
          <a:p>
            <a:pPr lvl="1"/>
            <a:r>
              <a:rPr lang="el-GR" dirty="0" smtClean="0"/>
              <a:t>Επιστημονική μέθοδος</a:t>
            </a:r>
          </a:p>
          <a:p>
            <a:pPr lvl="2"/>
            <a:r>
              <a:rPr lang="el-GR" dirty="0" smtClean="0"/>
              <a:t>Παρατήρηση</a:t>
            </a:r>
          </a:p>
          <a:p>
            <a:pPr lvl="2"/>
            <a:r>
              <a:rPr lang="el-GR" dirty="0" smtClean="0"/>
              <a:t>Υπόθεση</a:t>
            </a:r>
          </a:p>
          <a:p>
            <a:pPr lvl="2"/>
            <a:r>
              <a:rPr lang="el-GR" dirty="0" smtClean="0"/>
              <a:t>Πειραματισμός </a:t>
            </a:r>
          </a:p>
          <a:p>
            <a:pPr lvl="1"/>
            <a:endParaRPr lang="en-GB" dirty="0" smtClean="0"/>
          </a:p>
        </p:txBody>
      </p:sp>
      <p:sp>
        <p:nvSpPr>
          <p:cNvPr id="63493"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0180C41-7C9C-421D-A78A-F90F9B96C136}" type="slidenum">
              <a:rPr lang="en-US" sz="1200" smtClean="0">
                <a:solidFill>
                  <a:srgbClr val="B5A788"/>
                </a:solidFill>
              </a:rPr>
              <a:pPr>
                <a:spcBef>
                  <a:spcPct val="0"/>
                </a:spcBef>
                <a:buClrTx/>
                <a:buSzTx/>
                <a:buFontTx/>
                <a:buNone/>
              </a:pPr>
              <a:t>45</a:t>
            </a:fld>
            <a:endParaRPr lang="en-US" sz="1200" smtClean="0">
              <a:solidFill>
                <a:srgbClr val="B5A788"/>
              </a:solidFill>
            </a:endParaRPr>
          </a:p>
        </p:txBody>
      </p:sp>
    </p:spTree>
    <p:extLst>
      <p:ext uri="{BB962C8B-B14F-4D97-AF65-F5344CB8AC3E}">
        <p14:creationId xmlns:p14="http://schemas.microsoft.com/office/powerpoint/2010/main" val="9280233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Επίλυση προβλήματος (1)</a:t>
            </a:r>
            <a:endParaRPr lang="en-GB" dirty="0"/>
          </a:p>
        </p:txBody>
      </p:sp>
      <p:sp>
        <p:nvSpPr>
          <p:cNvPr id="7" name="Content Placeholder 6"/>
          <p:cNvSpPr>
            <a:spLocks noGrp="1"/>
          </p:cNvSpPr>
          <p:nvPr>
            <p:ph idx="1"/>
          </p:nvPr>
        </p:nvSpPr>
        <p:spPr>
          <a:xfrm>
            <a:off x="685800" y="1357313"/>
            <a:ext cx="8458200" cy="3000375"/>
          </a:xfrm>
        </p:spPr>
        <p:txBody>
          <a:bodyPr/>
          <a:lstStyle/>
          <a:p>
            <a:r>
              <a:rPr lang="el-GR" sz="2800" dirty="0" smtClean="0"/>
              <a:t>Ανώτερου επιπέδου γνωστική διεργασία</a:t>
            </a:r>
          </a:p>
          <a:p>
            <a:pPr lvl="1"/>
            <a:r>
              <a:rPr lang="el-GR" sz="2400" dirty="0" smtClean="0"/>
              <a:t>εμπερικλείει το συντονισμό ενός συνόλου από απαιτητικές και αλληλοσυνδεόμενες δεξιότητες</a:t>
            </a:r>
          </a:p>
          <a:p>
            <a:r>
              <a:rPr lang="el-GR" sz="2800" dirty="0" smtClean="0"/>
              <a:t>Πότε απαιτείται να λύσω ένα πρόβλημα; </a:t>
            </a:r>
          </a:p>
          <a:p>
            <a:pPr lvl="1"/>
            <a:r>
              <a:rPr lang="el-GR" sz="2400" dirty="0" smtClean="0"/>
              <a:t>Όταν δεν γνωρίζω εκ των προτέρων το πώς από μια αρχική κατάσταση θα οδηγηθώ σε μια τελική κατάσταση</a:t>
            </a:r>
          </a:p>
          <a:p>
            <a:pPr lvl="1"/>
            <a:endParaRPr lang="el-GR" sz="2400" dirty="0" smtClean="0"/>
          </a:p>
          <a:p>
            <a:pPr lvl="1"/>
            <a:endParaRPr lang="el-GR" sz="2400" dirty="0" smtClean="0"/>
          </a:p>
          <a:p>
            <a:endParaRPr lang="el-GR" sz="2800" dirty="0" smtClean="0"/>
          </a:p>
        </p:txBody>
      </p:sp>
      <p:sp>
        <p:nvSpPr>
          <p:cNvPr id="65541"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A31DECF-0AD4-461E-BAA9-1A1884E29452}" type="slidenum">
              <a:rPr lang="en-US" sz="1200" smtClean="0">
                <a:solidFill>
                  <a:srgbClr val="B5A788"/>
                </a:solidFill>
              </a:rPr>
              <a:pPr>
                <a:spcBef>
                  <a:spcPct val="0"/>
                </a:spcBef>
                <a:buClrTx/>
                <a:buSzTx/>
                <a:buFontTx/>
                <a:buNone/>
              </a:pPr>
              <a:t>46</a:t>
            </a:fld>
            <a:endParaRPr lang="en-US" sz="1200" smtClean="0">
              <a:solidFill>
                <a:srgbClr val="B5A788"/>
              </a:solidFill>
            </a:endParaRPr>
          </a:p>
        </p:txBody>
      </p:sp>
      <p:pic>
        <p:nvPicPr>
          <p:cNvPr id="36873" name="Picture 9" descr="C:\Documents and Settings\vkomis\My Documents\Τρέχοντα\2. Courses\2. ΠΤΝ Β' έτος\1. Τεχνολογίες της Πληροφορίας και των Επικοινωνιών στην Εκπαίδευση\Images\reflection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4714875"/>
            <a:ext cx="14287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0" descr="C:\Documents and Settings\vkomis\My Documents\Τρέχοντα\2. Courses\2. ΠΤΝ Β' έτος\1. Τεχνολογίες της Πληροφορίας και των Επικοινωνιών στην Εκπαίδευση\Images\PUZZLE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88" y="4572000"/>
            <a:ext cx="135731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1" descr="C:\Documents and Settings\vkomis\My Documents\Τρέχοντα\2. Courses\2. ΠΤΝ Β' έτος\1. Τεχνολογίες της Πληροφορίας και των Επικοινωνιών στην Εκπαίδευση\Images\thinking_ide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786313"/>
            <a:ext cx="6429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4"/>
          <p:cNvGrpSpPr>
            <a:grpSpLocks/>
          </p:cNvGrpSpPr>
          <p:nvPr/>
        </p:nvGrpSpPr>
        <p:grpSpPr bwMode="auto">
          <a:xfrm>
            <a:off x="285750" y="4071938"/>
            <a:ext cx="8596313" cy="1928812"/>
            <a:chOff x="285750" y="4071938"/>
            <a:chExt cx="8596368" cy="1928812"/>
          </a:xfrm>
        </p:grpSpPr>
        <p:pic>
          <p:nvPicPr>
            <p:cNvPr id="65546" name="Picture 7" descr="C:\Documents and Settings\vkomis\My Documents\Τρέχοντα\2. Courses\2. ΠΤΝ Β' έτος\1. Τεχνολογίες της Πληροφορίας και των Επικοινωνιών στην Εκπαίδευση\Images\Problem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4572000"/>
              <a:ext cx="13573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rved Down Arrow 13"/>
            <p:cNvSpPr/>
            <p:nvPr/>
          </p:nvSpPr>
          <p:spPr>
            <a:xfrm>
              <a:off x="1285881" y="4071938"/>
              <a:ext cx="5572161" cy="7858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grpSp>
          <p:nvGrpSpPr>
            <p:cNvPr id="65548" name="Group 12"/>
            <p:cNvGrpSpPr>
              <a:grpSpLocks/>
            </p:cNvGrpSpPr>
            <p:nvPr/>
          </p:nvGrpSpPr>
          <p:grpSpPr bwMode="auto">
            <a:xfrm>
              <a:off x="7072313" y="4357694"/>
              <a:ext cx="1809805" cy="1643056"/>
              <a:chOff x="7072313" y="4357694"/>
              <a:chExt cx="1809805" cy="1643056"/>
            </a:xfrm>
          </p:grpSpPr>
          <p:pic>
            <p:nvPicPr>
              <p:cNvPr id="6554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2313" y="4714875"/>
                <a:ext cx="11906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0" name="Picture 12" descr="C:\Documents and Settings\vkomis\My Documents\Τρέχοντα\2. Courses\2. ΠΤΝ Β' έτος\1. Τεχνολογίες της Πληροφορίας και των Επικοινωνιών στην Εκπαίδευση\Images\Typakos.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5338" y="4357694"/>
                <a:ext cx="666780" cy="135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690933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68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8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Επίλυση προβλήματος (2)</a:t>
            </a:r>
            <a:endParaRPr lang="en-GB" dirty="0"/>
          </a:p>
        </p:txBody>
      </p:sp>
      <p:sp>
        <p:nvSpPr>
          <p:cNvPr id="67587" name="Content Placeholder 6"/>
          <p:cNvSpPr>
            <a:spLocks noGrp="1"/>
          </p:cNvSpPr>
          <p:nvPr>
            <p:ph idx="1"/>
          </p:nvPr>
        </p:nvSpPr>
        <p:spPr>
          <a:xfrm>
            <a:off x="762000" y="1447800"/>
            <a:ext cx="8172450" cy="4800600"/>
          </a:xfrm>
        </p:spPr>
        <p:txBody>
          <a:bodyPr/>
          <a:lstStyle/>
          <a:p>
            <a:r>
              <a:rPr lang="el-GR" dirty="0" smtClean="0"/>
              <a:t>Βήματα για την επίλυση προβλήματος</a:t>
            </a:r>
          </a:p>
          <a:p>
            <a:r>
              <a:rPr lang="el-GR" sz="2400" dirty="0" smtClean="0"/>
              <a:t>Κατανόηση και αναπαράσταση του προβλήματος </a:t>
            </a:r>
            <a:r>
              <a:rPr lang="el-GR" sz="2000" dirty="0" smtClean="0"/>
              <a:t>(συμπεριλαμβανομένου και του προσδιορισμού των ειδών της πληροφορίας που απαιτείται για τη λύση του) </a:t>
            </a:r>
            <a:endParaRPr lang="el-GR" sz="2400" dirty="0" smtClean="0"/>
          </a:p>
          <a:p>
            <a:r>
              <a:rPr lang="el-GR" sz="2400" dirty="0" smtClean="0"/>
              <a:t>Συλλογή και οργάνωση της κατάλληλης και ουσιώδους πληροφορίας</a:t>
            </a:r>
          </a:p>
          <a:p>
            <a:r>
              <a:rPr lang="el-GR" sz="2400" dirty="0" smtClean="0"/>
              <a:t>Κατασκευή και διαχείριση ενός σχεδίου δράσης ή μιας στρατηγικής</a:t>
            </a:r>
          </a:p>
          <a:p>
            <a:r>
              <a:rPr lang="el-GR" sz="2400" dirty="0" smtClean="0"/>
              <a:t>Χρήση διαφόρων εργαλείων επίλυσης προβλήματος</a:t>
            </a:r>
          </a:p>
          <a:p>
            <a:r>
              <a:rPr lang="el-GR" sz="2400" dirty="0" smtClean="0"/>
              <a:t>Συλλογισμός, έλεγχος υποθέσεων και λήψη απόφασης.</a:t>
            </a:r>
            <a:r>
              <a:rPr lang="el-GR" dirty="0" smtClean="0"/>
              <a:t>  </a:t>
            </a:r>
          </a:p>
          <a:p>
            <a:pPr lvl="1"/>
            <a:endParaRPr lang="el-GR" dirty="0" smtClean="0"/>
          </a:p>
          <a:p>
            <a:pPr lvl="1"/>
            <a:endParaRPr lang="el-GR" dirty="0" smtClean="0"/>
          </a:p>
          <a:p>
            <a:endParaRPr lang="el-GR" dirty="0" smtClean="0"/>
          </a:p>
        </p:txBody>
      </p:sp>
      <p:sp>
        <p:nvSpPr>
          <p:cNvPr id="67589"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31B79ED-A4F0-4DCA-896A-C8A538F52D31}" type="slidenum">
              <a:rPr lang="en-US" sz="1200" smtClean="0">
                <a:solidFill>
                  <a:srgbClr val="B5A788"/>
                </a:solidFill>
              </a:rPr>
              <a:pPr>
                <a:spcBef>
                  <a:spcPct val="0"/>
                </a:spcBef>
                <a:buClrTx/>
                <a:buSzTx/>
                <a:buFontTx/>
                <a:buNone/>
              </a:pPr>
              <a:t>47</a:t>
            </a:fld>
            <a:endParaRPr lang="en-US" sz="1200" smtClean="0">
              <a:solidFill>
                <a:srgbClr val="B5A788"/>
              </a:solidFill>
            </a:endParaRPr>
          </a:p>
        </p:txBody>
      </p:sp>
    </p:spTree>
    <p:extLst>
      <p:ext uri="{BB962C8B-B14F-4D97-AF65-F5344CB8AC3E}">
        <p14:creationId xmlns:p14="http://schemas.microsoft.com/office/powerpoint/2010/main" val="22187335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3450" cy="1143000"/>
          </a:xfrm>
        </p:spPr>
        <p:txBody>
          <a:bodyPr>
            <a:noAutofit/>
          </a:bodyPr>
          <a:lstStyle/>
          <a:p>
            <a:pPr>
              <a:defRPr/>
            </a:pPr>
            <a:r>
              <a:rPr lang="el-GR" sz="3600" dirty="0" smtClean="0"/>
              <a:t>Μάθηση μέσω επίλυσης προβλήματος</a:t>
            </a:r>
            <a:endParaRPr lang="en-GB" sz="4800" dirty="0"/>
          </a:p>
        </p:txBody>
      </p:sp>
      <p:sp>
        <p:nvSpPr>
          <p:cNvPr id="69635" name="Content Placeholder 2"/>
          <p:cNvSpPr>
            <a:spLocks noGrp="1"/>
          </p:cNvSpPr>
          <p:nvPr>
            <p:ph idx="1"/>
          </p:nvPr>
        </p:nvSpPr>
        <p:spPr>
          <a:xfrm>
            <a:off x="228600" y="1447800"/>
            <a:ext cx="8705850" cy="4800600"/>
          </a:xfrm>
        </p:spPr>
        <p:txBody>
          <a:bodyPr/>
          <a:lstStyle/>
          <a:p>
            <a:pPr lvl="1"/>
            <a:r>
              <a:rPr lang="el-GR" dirty="0" smtClean="0"/>
              <a:t>Επίλυση προβλήματος: διδακτική στρατηγική </a:t>
            </a:r>
            <a:r>
              <a:rPr lang="el-GR" dirty="0" err="1" smtClean="0"/>
              <a:t>εποικοδομιστικού</a:t>
            </a:r>
            <a:r>
              <a:rPr lang="el-GR" dirty="0" smtClean="0"/>
              <a:t> τύπου</a:t>
            </a:r>
          </a:p>
          <a:p>
            <a:pPr lvl="2"/>
            <a:r>
              <a:rPr lang="el-GR" dirty="0" smtClean="0"/>
              <a:t>Η μάθηση λαμβάνει χώρα στο πλαίσιο ουσιαστικών και ανοικτού τύπου προβλημάτων</a:t>
            </a:r>
          </a:p>
          <a:p>
            <a:pPr lvl="2"/>
            <a:r>
              <a:rPr lang="el-GR" dirty="0" smtClean="0"/>
              <a:t>Το πρόβλημα οδηγεί τη μάθηση: οι νέες γνώσεις αποκτούνται μέσα από την επίλυση του προβλήματος</a:t>
            </a:r>
          </a:p>
          <a:p>
            <a:pPr lvl="2"/>
            <a:r>
              <a:rPr lang="el-GR" dirty="0" smtClean="0"/>
              <a:t>Οι μαθητές δουλεύουν σε μικρές ομάδες</a:t>
            </a:r>
          </a:p>
          <a:p>
            <a:pPr lvl="2"/>
            <a:r>
              <a:rPr lang="el-GR" dirty="0" smtClean="0"/>
              <a:t>Οι δάσκαλοι έχουν το ρόλο του «</a:t>
            </a:r>
            <a:r>
              <a:rPr lang="el-GR" dirty="0" err="1" smtClean="0"/>
              <a:t>διευκολυντή</a:t>
            </a:r>
            <a:r>
              <a:rPr lang="el-GR" dirty="0" smtClean="0"/>
              <a:t>» της μάθησης</a:t>
            </a:r>
            <a:endParaRPr lang="en-GB" sz="2800" dirty="0" smtClean="0"/>
          </a:p>
          <a:p>
            <a:pPr lvl="1"/>
            <a:endParaRPr lang="en-GB" sz="3200" dirty="0" smtClean="0"/>
          </a:p>
        </p:txBody>
      </p:sp>
      <p:sp>
        <p:nvSpPr>
          <p:cNvPr id="6963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7D75C7C-F239-4C7E-AE8F-C5042D8D2ECF}" type="slidenum">
              <a:rPr lang="en-US" sz="1200" smtClean="0">
                <a:solidFill>
                  <a:srgbClr val="B5A788"/>
                </a:solidFill>
              </a:rPr>
              <a:pPr>
                <a:spcBef>
                  <a:spcPct val="0"/>
                </a:spcBef>
                <a:buClrTx/>
                <a:buSzTx/>
                <a:buFontTx/>
                <a:buNone/>
              </a:pPr>
              <a:t>48</a:t>
            </a:fld>
            <a:endParaRPr lang="en-US" sz="1200" smtClean="0">
              <a:solidFill>
                <a:srgbClr val="B5A788"/>
              </a:solidFill>
            </a:endParaRPr>
          </a:p>
        </p:txBody>
      </p:sp>
    </p:spTree>
    <p:extLst>
      <p:ext uri="{BB962C8B-B14F-4D97-AF65-F5344CB8AC3E}">
        <p14:creationId xmlns:p14="http://schemas.microsoft.com/office/powerpoint/2010/main" val="24498933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Λογισμικά «ανοικτού» τύπου (1)</a:t>
            </a:r>
            <a:endParaRPr lang="en-GB" dirty="0"/>
          </a:p>
        </p:txBody>
      </p:sp>
      <p:sp>
        <p:nvSpPr>
          <p:cNvPr id="71683" name="Content Placeholder 2"/>
          <p:cNvSpPr>
            <a:spLocks noGrp="1"/>
          </p:cNvSpPr>
          <p:nvPr>
            <p:ph idx="1"/>
          </p:nvPr>
        </p:nvSpPr>
        <p:spPr>
          <a:xfrm>
            <a:off x="1000125" y="1447800"/>
            <a:ext cx="7934325" cy="4800600"/>
          </a:xfrm>
        </p:spPr>
        <p:txBody>
          <a:bodyPr/>
          <a:lstStyle/>
          <a:p>
            <a:r>
              <a:rPr lang="el-GR" dirty="0" smtClean="0"/>
              <a:t>Περιβάλλοντα </a:t>
            </a:r>
            <a:r>
              <a:rPr lang="el-GR" dirty="0" err="1" smtClean="0"/>
              <a:t>υπερμέσων</a:t>
            </a:r>
            <a:r>
              <a:rPr lang="el-GR" dirty="0" smtClean="0"/>
              <a:t>, προσομοίωσης</a:t>
            </a:r>
          </a:p>
          <a:p>
            <a:r>
              <a:rPr lang="el-GR" dirty="0" smtClean="0"/>
              <a:t>Θεωρία μάθησης: </a:t>
            </a:r>
            <a:r>
              <a:rPr lang="el-GR" b="1" dirty="0" err="1" smtClean="0">
                <a:solidFill>
                  <a:srgbClr val="FF0000"/>
                </a:solidFill>
              </a:rPr>
              <a:t>Εποικοδομισμός</a:t>
            </a:r>
            <a:endParaRPr lang="el-GR" b="1" dirty="0" smtClean="0">
              <a:solidFill>
                <a:srgbClr val="FF0000"/>
              </a:solidFill>
            </a:endParaRPr>
          </a:p>
          <a:p>
            <a:r>
              <a:rPr lang="el-GR" dirty="0" smtClean="0"/>
              <a:t>Διδακτικό μοντέλο: </a:t>
            </a:r>
            <a:r>
              <a:rPr lang="el-GR" b="1" dirty="0" smtClean="0"/>
              <a:t>η γνώση οικοδομείται από τον ίδιο το μαθητή</a:t>
            </a:r>
          </a:p>
          <a:p>
            <a:r>
              <a:rPr lang="el-GR" dirty="0" smtClean="0"/>
              <a:t>Ο υπολογιστής είναι εργαλείο για το μαθητή</a:t>
            </a:r>
          </a:p>
          <a:p>
            <a:r>
              <a:rPr lang="el-GR" dirty="0" smtClean="0"/>
              <a:t>Ο δάσκαλος είναι σύμβουλος ή βοηθός</a:t>
            </a:r>
          </a:p>
          <a:p>
            <a:r>
              <a:rPr lang="el-GR" dirty="0" smtClean="0"/>
              <a:t>Η προσέγγιση είναι </a:t>
            </a:r>
            <a:r>
              <a:rPr lang="el-GR" dirty="0" err="1" smtClean="0"/>
              <a:t>μαθητοκεντρική</a:t>
            </a:r>
            <a:r>
              <a:rPr lang="el-GR" dirty="0" smtClean="0"/>
              <a:t> </a:t>
            </a:r>
          </a:p>
          <a:p>
            <a:endParaRPr lang="en-GB" dirty="0" smtClean="0"/>
          </a:p>
        </p:txBody>
      </p:sp>
      <p:sp>
        <p:nvSpPr>
          <p:cNvPr id="7168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9FF8C74-49B4-4D72-8A97-01DD80A65E41}" type="slidenum">
              <a:rPr lang="en-US" sz="1200" smtClean="0">
                <a:solidFill>
                  <a:srgbClr val="B5A788"/>
                </a:solidFill>
              </a:rPr>
              <a:pPr>
                <a:spcBef>
                  <a:spcPct val="0"/>
                </a:spcBef>
                <a:buClrTx/>
                <a:buSzTx/>
                <a:buFontTx/>
                <a:buNone/>
              </a:pPr>
              <a:t>49</a:t>
            </a:fld>
            <a:endParaRPr lang="en-US" sz="1200" smtClean="0">
              <a:solidFill>
                <a:srgbClr val="B5A788"/>
              </a:solidFill>
            </a:endParaRPr>
          </a:p>
        </p:txBody>
      </p:sp>
    </p:spTree>
    <p:extLst>
      <p:ext uri="{BB962C8B-B14F-4D97-AF65-F5344CB8AC3E}">
        <p14:creationId xmlns:p14="http://schemas.microsoft.com/office/powerpoint/2010/main" val="1638209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l-GR" dirty="0" smtClean="0"/>
              <a:t>Έννοιες – Κλειδιά</a:t>
            </a:r>
            <a:endParaRPr lang="en-GB" dirty="0"/>
          </a:p>
        </p:txBody>
      </p:sp>
      <p:graphicFrame>
        <p:nvGraphicFramePr>
          <p:cNvPr id="8" name="Content Placeholder 7"/>
          <p:cNvGraphicFramePr>
            <a:graphicFrameLocks noGrp="1"/>
          </p:cNvGraphicFramePr>
          <p:nvPr>
            <p:ph idx="1"/>
            <p:extLst/>
          </p:nvPr>
        </p:nvGraphicFramePr>
        <p:xfrm>
          <a:off x="1071563" y="1184275"/>
          <a:ext cx="7862888" cy="5121275"/>
        </p:xfrm>
        <a:graphic>
          <a:graphicData uri="http://schemas.openxmlformats.org/drawingml/2006/table">
            <a:tbl>
              <a:tblPr firstRow="1" bandRow="1">
                <a:tableStyleId>{8A107856-5554-42FB-B03E-39F5DBC370BA}</a:tableStyleId>
              </a:tblPr>
              <a:tblGrid>
                <a:gridCol w="3931444"/>
                <a:gridCol w="3931444"/>
              </a:tblGrid>
              <a:tr h="5121275">
                <a:tc>
                  <a:txBody>
                    <a:bodyPr/>
                    <a:lstStyle/>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Εκπαιδευτικό λογισμικό</a:t>
                      </a:r>
                    </a:p>
                    <a:p>
                      <a:pPr lvl="0">
                        <a:lnSpc>
                          <a:spcPct val="150000"/>
                        </a:lnSpc>
                        <a:buFont typeface="Arial" pitchFamily="34" charset="0"/>
                        <a:buChar char="•"/>
                      </a:pPr>
                      <a:r>
                        <a:rPr lang="el-GR" sz="2000" dirty="0" smtClean="0"/>
                        <a:t>Λογισμικό ανοικτού</a:t>
                      </a:r>
                      <a:r>
                        <a:rPr lang="el-GR" sz="2000" baseline="0" dirty="0" smtClean="0"/>
                        <a:t> τύπου</a:t>
                      </a:r>
                    </a:p>
                    <a:p>
                      <a:pPr lvl="0">
                        <a:lnSpc>
                          <a:spcPct val="150000"/>
                        </a:lnSpc>
                        <a:buFont typeface="Arial" pitchFamily="34" charset="0"/>
                        <a:buChar char="•"/>
                      </a:pPr>
                      <a:r>
                        <a:rPr lang="el-GR" sz="2000" baseline="0" dirty="0" smtClean="0"/>
                        <a:t>Λογισμικό </a:t>
                      </a:r>
                      <a:r>
                        <a:rPr lang="el-GR" sz="2000" baseline="0" dirty="0" err="1" smtClean="0"/>
                        <a:t>υπερμέσων</a:t>
                      </a:r>
                      <a:endParaRPr lang="el-GR" sz="2000" baseline="0" dirty="0" smtClean="0"/>
                    </a:p>
                    <a:p>
                      <a:pPr lvl="0">
                        <a:lnSpc>
                          <a:spcPct val="150000"/>
                        </a:lnSpc>
                        <a:buFont typeface="Arial" pitchFamily="34" charset="0"/>
                        <a:buChar char="•"/>
                      </a:pPr>
                      <a:r>
                        <a:rPr lang="el-GR" sz="2000" baseline="0" dirty="0" smtClean="0"/>
                        <a:t>Προσομοιώσεις</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smtClean="0">
                          <a:solidFill>
                            <a:schemeClr val="dk1"/>
                          </a:solidFill>
                          <a:latin typeface="+mn-lt"/>
                          <a:ea typeface="+mn-ea"/>
                          <a:cs typeface="+mn-cs"/>
                        </a:rPr>
                        <a:t>Γνωστικές θεωρίες </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err="1" smtClean="0">
                          <a:solidFill>
                            <a:schemeClr val="dk1"/>
                          </a:solidFill>
                          <a:latin typeface="+mn-lt"/>
                          <a:ea typeface="+mn-ea"/>
                          <a:cs typeface="+mn-cs"/>
                        </a:rPr>
                        <a:t>Εποικοδομισμός</a:t>
                      </a:r>
                      <a:r>
                        <a:rPr kumimoji="0" lang="el-GR" sz="2000" b="1" kern="1200" dirty="0" smtClean="0">
                          <a:solidFill>
                            <a:schemeClr val="dk1"/>
                          </a:solidFill>
                          <a:latin typeface="+mn-lt"/>
                          <a:ea typeface="+mn-ea"/>
                          <a:cs typeface="+mn-cs"/>
                        </a:rPr>
                        <a:t>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Κοινωνικός </a:t>
                      </a:r>
                      <a:r>
                        <a:rPr kumimoji="0" lang="el-GR" sz="2000" b="1" kern="1200" dirty="0" err="1" smtClean="0">
                          <a:solidFill>
                            <a:schemeClr val="dk1"/>
                          </a:solidFill>
                          <a:latin typeface="+mn-lt"/>
                          <a:ea typeface="+mn-ea"/>
                          <a:cs typeface="+mn-cs"/>
                        </a:rPr>
                        <a:t>εποικοδομισμός</a:t>
                      </a:r>
                      <a:r>
                        <a:rPr kumimoji="0" lang="el-GR" sz="2000" b="1" kern="1200" dirty="0" smtClean="0">
                          <a:solidFill>
                            <a:schemeClr val="dk1"/>
                          </a:solidFill>
                          <a:latin typeface="+mn-lt"/>
                          <a:ea typeface="+mn-ea"/>
                          <a:cs typeface="+mn-cs"/>
                        </a:rPr>
                        <a:t>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2000" b="0" kern="1200" dirty="0" smtClean="0">
                          <a:solidFill>
                            <a:schemeClr val="dk1"/>
                          </a:solidFill>
                          <a:latin typeface="+mn-lt"/>
                          <a:ea typeface="+mn-ea"/>
                          <a:cs typeface="+mn-cs"/>
                        </a:rPr>
                        <a:t>Piaget – Bruner</a:t>
                      </a:r>
                      <a:r>
                        <a:rPr kumimoji="0" lang="el-GR" sz="2000" b="0" kern="1200" dirty="0" smtClean="0">
                          <a:solidFill>
                            <a:schemeClr val="dk1"/>
                          </a:solidFill>
                          <a:latin typeface="+mn-lt"/>
                          <a:ea typeface="+mn-ea"/>
                          <a:cs typeface="+mn-cs"/>
                        </a:rPr>
                        <a:t> – </a:t>
                      </a:r>
                      <a:r>
                        <a:rPr kumimoji="0" lang="en-US" sz="2000" b="0" kern="1200" dirty="0" err="1" smtClean="0">
                          <a:solidFill>
                            <a:schemeClr val="dk1"/>
                          </a:solidFill>
                          <a:latin typeface="+mn-lt"/>
                          <a:ea typeface="+mn-ea"/>
                          <a:cs typeface="+mn-cs"/>
                        </a:rPr>
                        <a:t>Papert</a:t>
                      </a:r>
                      <a:r>
                        <a:rPr kumimoji="0" lang="en-US" sz="2000" b="0" kern="1200" baseline="0" dirty="0" smtClean="0">
                          <a:solidFill>
                            <a:schemeClr val="dk1"/>
                          </a:solidFill>
                          <a:latin typeface="+mn-lt"/>
                          <a:ea typeface="+mn-ea"/>
                          <a:cs typeface="+mn-cs"/>
                        </a:rPr>
                        <a:t> </a:t>
                      </a:r>
                      <a:r>
                        <a:rPr kumimoji="0" lang="en-US" sz="2000" b="0" kern="1200" dirty="0" smtClean="0">
                          <a:solidFill>
                            <a:schemeClr val="dk1"/>
                          </a:solidFill>
                          <a:latin typeface="+mn-lt"/>
                          <a:ea typeface="+mn-ea"/>
                          <a:cs typeface="+mn-cs"/>
                        </a:rPr>
                        <a:t>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Αναπαραστάσεις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Γνωστικές αναπαραστάσεις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Σχήμα</a:t>
                      </a:r>
                      <a:r>
                        <a:rPr kumimoji="0" lang="en-US" sz="2000" b="1" kern="1200" dirty="0" smtClean="0">
                          <a:solidFill>
                            <a:schemeClr val="dk1"/>
                          </a:solidFill>
                          <a:latin typeface="+mn-lt"/>
                          <a:ea typeface="+mn-ea"/>
                          <a:cs typeface="+mn-cs"/>
                        </a:rPr>
                        <a:t> – </a:t>
                      </a:r>
                      <a:r>
                        <a:rPr kumimoji="0" lang="el-GR" sz="2000" b="1" kern="1200" dirty="0" smtClean="0">
                          <a:solidFill>
                            <a:schemeClr val="dk1"/>
                          </a:solidFill>
                          <a:latin typeface="+mn-lt"/>
                          <a:ea typeface="+mn-ea"/>
                          <a:cs typeface="+mn-cs"/>
                        </a:rPr>
                        <a:t>γνωστικό σχήμα </a:t>
                      </a:r>
                    </a:p>
                  </a:txBody>
                  <a:tcPr marT="45726" marB="45726"/>
                </a:tc>
                <a:tc>
                  <a:txBody>
                    <a:bodyPr/>
                    <a:lstStyle/>
                    <a:p>
                      <a:pPr lvl="0">
                        <a:lnSpc>
                          <a:spcPct val="150000"/>
                        </a:lnSpc>
                        <a:buFont typeface="Arial" pitchFamily="34" charset="0"/>
                        <a:buChar char="•"/>
                      </a:pPr>
                      <a:r>
                        <a:rPr lang="el-GR" sz="2000" dirty="0" smtClean="0"/>
                        <a:t>Μέσο διδασκαλίας </a:t>
                      </a:r>
                    </a:p>
                    <a:p>
                      <a:pPr lvl="0">
                        <a:lnSpc>
                          <a:spcPct val="150000"/>
                        </a:lnSpc>
                        <a:buFont typeface="Arial" pitchFamily="34" charset="0"/>
                        <a:buChar char="•"/>
                      </a:pPr>
                      <a:r>
                        <a:rPr lang="el-GR" sz="2000" dirty="0" smtClean="0"/>
                        <a:t>Διδακτικό</a:t>
                      </a:r>
                      <a:r>
                        <a:rPr lang="el-GR" sz="2000" baseline="0" dirty="0" smtClean="0"/>
                        <a:t> μέσο </a:t>
                      </a:r>
                    </a:p>
                    <a:p>
                      <a:pPr lvl="0">
                        <a:lnSpc>
                          <a:spcPct val="150000"/>
                        </a:lnSpc>
                        <a:buFont typeface="Arial" pitchFamily="34" charset="0"/>
                        <a:buChar char="•"/>
                      </a:pPr>
                      <a:r>
                        <a:rPr lang="el-GR" sz="2000" dirty="0" smtClean="0"/>
                        <a:t>Εποπτικό μέσο </a:t>
                      </a:r>
                    </a:p>
                    <a:p>
                      <a:pPr lvl="0">
                        <a:lnSpc>
                          <a:spcPct val="150000"/>
                        </a:lnSpc>
                        <a:buFont typeface="Arial" pitchFamily="34" charset="0"/>
                        <a:buChar char="•"/>
                      </a:pPr>
                      <a:r>
                        <a:rPr lang="el-GR" sz="2000" dirty="0" smtClean="0"/>
                        <a:t>Τεχνούργημα </a:t>
                      </a:r>
                    </a:p>
                    <a:p>
                      <a:pPr lvl="0">
                        <a:lnSpc>
                          <a:spcPct val="150000"/>
                        </a:lnSpc>
                        <a:buFont typeface="Arial" pitchFamily="34" charset="0"/>
                        <a:buChar char="•"/>
                      </a:pPr>
                      <a:r>
                        <a:rPr lang="el-GR" sz="2000" dirty="0" smtClean="0"/>
                        <a:t>Εργαλείο </a:t>
                      </a:r>
                    </a:p>
                    <a:p>
                      <a:pPr lvl="0">
                        <a:lnSpc>
                          <a:spcPct val="150000"/>
                        </a:lnSpc>
                        <a:buFont typeface="Arial" pitchFamily="34" charset="0"/>
                        <a:buChar char="•"/>
                      </a:pPr>
                      <a:r>
                        <a:rPr lang="el-GR" sz="2000" dirty="0" smtClean="0"/>
                        <a:t>Φυσικό εργαλείο</a:t>
                      </a:r>
                      <a:r>
                        <a:rPr lang="el-GR" sz="2000" baseline="0" dirty="0" smtClean="0"/>
                        <a:t> </a:t>
                      </a:r>
                    </a:p>
                    <a:p>
                      <a:pPr lvl="0">
                        <a:lnSpc>
                          <a:spcPct val="150000"/>
                        </a:lnSpc>
                        <a:buFont typeface="Arial" pitchFamily="34" charset="0"/>
                        <a:buChar char="•"/>
                      </a:pPr>
                      <a:r>
                        <a:rPr lang="el-GR" sz="2000" dirty="0" smtClean="0"/>
                        <a:t>Γνωστικό</a:t>
                      </a:r>
                      <a:r>
                        <a:rPr lang="el-GR" sz="2000" baseline="0" dirty="0" smtClean="0"/>
                        <a:t> εργαλείο </a:t>
                      </a:r>
                    </a:p>
                    <a:p>
                      <a:pPr marL="0" marR="0" lvl="0" indent="0" algn="l" defTabSz="914400" rtl="0" eaLnBrk="1" fontAlgn="auto" latinLnBrk="0" hangingPunct="1">
                        <a:lnSpc>
                          <a:spcPct val="150000"/>
                        </a:lnSpc>
                        <a:spcBef>
                          <a:spcPts val="0"/>
                        </a:spcBef>
                        <a:spcAft>
                          <a:spcPts val="0"/>
                        </a:spcAft>
                        <a:buClrTx/>
                        <a:buSzTx/>
                        <a:buFont typeface="Arial" pitchFamily="34" charset="0"/>
                        <a:buNone/>
                        <a:tabLst/>
                        <a:defRPr/>
                      </a:pPr>
                      <a:endParaRPr kumimoji="0" lang="en-GB" sz="2000" b="0" kern="1200" dirty="0" smtClean="0">
                        <a:solidFill>
                          <a:schemeClr val="dk1"/>
                        </a:solidFill>
                        <a:latin typeface="+mn-lt"/>
                        <a:ea typeface="+mn-ea"/>
                        <a:cs typeface="+mn-cs"/>
                      </a:endParaRPr>
                    </a:p>
                  </a:txBody>
                  <a:tcPr marT="45726" marB="45726"/>
                </a:tc>
              </a:tr>
            </a:tbl>
          </a:graphicData>
        </a:graphic>
      </p:graphicFrame>
      <p:sp>
        <p:nvSpPr>
          <p:cNvPr id="18444"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97A1C8C-7B42-44B2-B237-418263BCE307}" type="slidenum">
              <a:rPr lang="en-US" sz="1200" smtClean="0">
                <a:solidFill>
                  <a:srgbClr val="B5A788"/>
                </a:solidFill>
              </a:rPr>
              <a:pPr>
                <a:spcBef>
                  <a:spcPct val="0"/>
                </a:spcBef>
                <a:buClrTx/>
                <a:buSzTx/>
                <a:buFontTx/>
                <a:buNone/>
              </a:pPr>
              <a:t>5</a:t>
            </a:fld>
            <a:endParaRPr lang="en-US" sz="1200" smtClean="0">
              <a:solidFill>
                <a:srgbClr val="B5A788"/>
              </a:solidFill>
            </a:endParaRPr>
          </a:p>
        </p:txBody>
      </p:sp>
    </p:spTree>
    <p:extLst>
      <p:ext uri="{BB962C8B-B14F-4D97-AF65-F5344CB8AC3E}">
        <p14:creationId xmlns:p14="http://schemas.microsoft.com/office/powerpoint/2010/main" val="33846370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Λογισμικά «ανοικτού» τύπου (2)</a:t>
            </a:r>
            <a:endParaRPr lang="en-GB" dirty="0"/>
          </a:p>
        </p:txBody>
      </p:sp>
      <p:sp>
        <p:nvSpPr>
          <p:cNvPr id="73731" name="Content Placeholder 2"/>
          <p:cNvSpPr>
            <a:spLocks noGrp="1"/>
          </p:cNvSpPr>
          <p:nvPr>
            <p:ph idx="1"/>
          </p:nvPr>
        </p:nvSpPr>
        <p:spPr>
          <a:xfrm>
            <a:off x="609601" y="1447800"/>
            <a:ext cx="8324850" cy="4800600"/>
          </a:xfrm>
        </p:spPr>
        <p:txBody>
          <a:bodyPr/>
          <a:lstStyle/>
          <a:p>
            <a:r>
              <a:rPr lang="el-GR" sz="2800" dirty="0" smtClean="0"/>
              <a:t>Πρόκειται για υπολογιστικά περιβάλλοντα μάθησης τα οποία ευνοούν τη </a:t>
            </a:r>
            <a:r>
              <a:rPr lang="el-GR" sz="2800" b="1" dirty="0" smtClean="0">
                <a:solidFill>
                  <a:srgbClr val="FF0000"/>
                </a:solidFill>
              </a:rPr>
              <a:t>διερεύνηση</a:t>
            </a:r>
            <a:r>
              <a:rPr lang="el-GR" sz="2800" dirty="0" smtClean="0"/>
              <a:t>,  την </a:t>
            </a:r>
            <a:r>
              <a:rPr lang="el-GR" sz="2800" b="1" dirty="0" smtClean="0">
                <a:solidFill>
                  <a:srgbClr val="FF0000"/>
                </a:solidFill>
              </a:rPr>
              <a:t>ανακάλυψη</a:t>
            </a:r>
            <a:r>
              <a:rPr lang="el-GR" sz="2800" dirty="0" smtClean="0"/>
              <a:t> και την </a:t>
            </a:r>
            <a:r>
              <a:rPr lang="el-GR" sz="2800" b="1" dirty="0" smtClean="0">
                <a:solidFill>
                  <a:srgbClr val="FF0000"/>
                </a:solidFill>
              </a:rPr>
              <a:t>οικοδόμηση</a:t>
            </a:r>
            <a:r>
              <a:rPr lang="el-GR" sz="2800" dirty="0" smtClean="0"/>
              <a:t> της γνώσης</a:t>
            </a:r>
          </a:p>
          <a:p>
            <a:r>
              <a:rPr lang="el-GR" sz="2800" dirty="0" smtClean="0"/>
              <a:t>Ο μαθητής χρησιμοποιεί το περιβάλλον ως εργαλείο, διερευνώντας τα «αντικείμενα» που περιέχει </a:t>
            </a:r>
          </a:p>
          <a:p>
            <a:r>
              <a:rPr lang="el-GR" sz="2800" dirty="0" smtClean="0"/>
              <a:t>και ανακαλύπτει πληροφορίες και γεγονότα, κατανοεί έννοιες και τις συσχετίζει μεταξύ τους, με άλλα λόγια </a:t>
            </a:r>
            <a:r>
              <a:rPr lang="el-GR" sz="2800" dirty="0" err="1" smtClean="0"/>
              <a:t>οικοδομεί</a:t>
            </a:r>
            <a:r>
              <a:rPr lang="el-GR" sz="2800" dirty="0" smtClean="0"/>
              <a:t> γνώσεις μέσω </a:t>
            </a:r>
            <a:r>
              <a:rPr lang="el-GR" sz="2800" b="1" dirty="0" smtClean="0">
                <a:solidFill>
                  <a:srgbClr val="FF0000"/>
                </a:solidFill>
              </a:rPr>
              <a:t>πειραματισμού</a:t>
            </a:r>
            <a:r>
              <a:rPr lang="el-GR" sz="2800" dirty="0" smtClean="0"/>
              <a:t> και </a:t>
            </a:r>
            <a:r>
              <a:rPr lang="el-GR" sz="2800" b="1" dirty="0" smtClean="0">
                <a:solidFill>
                  <a:srgbClr val="FF0000"/>
                </a:solidFill>
              </a:rPr>
              <a:t>επίλυσης προβλημάτων</a:t>
            </a:r>
          </a:p>
        </p:txBody>
      </p:sp>
      <p:sp>
        <p:nvSpPr>
          <p:cNvPr id="7373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8F952AA-D69D-4DEA-BD6E-A16A207CAE51}" type="slidenum">
              <a:rPr lang="en-US" sz="1200" smtClean="0">
                <a:solidFill>
                  <a:srgbClr val="B5A788"/>
                </a:solidFill>
              </a:rPr>
              <a:pPr>
                <a:spcBef>
                  <a:spcPct val="0"/>
                </a:spcBef>
                <a:buClrTx/>
                <a:buSzTx/>
                <a:buFontTx/>
                <a:buNone/>
              </a:pPr>
              <a:t>50</a:t>
            </a:fld>
            <a:endParaRPr lang="en-US" sz="1200" smtClean="0">
              <a:solidFill>
                <a:srgbClr val="B5A788"/>
              </a:solidFill>
            </a:endParaRPr>
          </a:p>
        </p:txBody>
      </p:sp>
    </p:spTree>
    <p:extLst>
      <p:ext uri="{BB962C8B-B14F-4D97-AF65-F5344CB8AC3E}">
        <p14:creationId xmlns:p14="http://schemas.microsoft.com/office/powerpoint/2010/main" val="11310692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01050" cy="1143000"/>
          </a:xfrm>
        </p:spPr>
        <p:txBody>
          <a:bodyPr>
            <a:normAutofit fontScale="90000"/>
          </a:bodyPr>
          <a:lstStyle/>
          <a:p>
            <a:pPr>
              <a:defRPr/>
            </a:pPr>
            <a:r>
              <a:rPr lang="el-GR" dirty="0" smtClean="0"/>
              <a:t>Βασικές κατηγορίες λογισμικών «ανοικτού» τύπου</a:t>
            </a:r>
            <a:endParaRPr lang="en-GB" dirty="0"/>
          </a:p>
        </p:txBody>
      </p:sp>
      <p:sp>
        <p:nvSpPr>
          <p:cNvPr id="75779" name="Content Placeholder 2"/>
          <p:cNvSpPr>
            <a:spLocks noGrp="1"/>
          </p:cNvSpPr>
          <p:nvPr>
            <p:ph idx="1"/>
          </p:nvPr>
        </p:nvSpPr>
        <p:spPr>
          <a:xfrm>
            <a:off x="533401" y="1447800"/>
            <a:ext cx="8401050" cy="4800600"/>
          </a:xfrm>
        </p:spPr>
        <p:txBody>
          <a:bodyPr/>
          <a:lstStyle/>
          <a:p>
            <a:pPr lvl="1">
              <a:buFont typeface="Verdana" panose="020B0604030504040204" pitchFamily="34" charset="0"/>
              <a:buNone/>
            </a:pPr>
            <a:r>
              <a:rPr lang="el-GR" sz="2400" dirty="0" smtClean="0"/>
              <a:t>Πολλές κατηγορίες λογισμικού «ανοικτού» τύπου</a:t>
            </a:r>
          </a:p>
          <a:p>
            <a:pPr lvl="1"/>
            <a:r>
              <a:rPr lang="el-GR" dirty="0" err="1" smtClean="0"/>
              <a:t>Υπερμέσα</a:t>
            </a:r>
            <a:r>
              <a:rPr lang="el-GR" dirty="0" smtClean="0"/>
              <a:t> (π.χ. ψηφιακές εγκυκλοπαίδειες)</a:t>
            </a:r>
          </a:p>
          <a:p>
            <a:pPr lvl="2"/>
            <a:r>
              <a:rPr lang="el-GR" sz="2000" dirty="0" smtClean="0"/>
              <a:t>Κόμβοι πληροφοριών συνδεμένοι με πολλαπλούς τρόπους. Ο χρήστης </a:t>
            </a:r>
            <a:r>
              <a:rPr lang="el-GR" sz="2000" dirty="0" err="1" smtClean="0"/>
              <a:t>πλοηγείται</a:t>
            </a:r>
            <a:r>
              <a:rPr lang="el-GR" sz="2000" dirty="0" smtClean="0"/>
              <a:t> ανάμεσα στους κόμβους χρησιμοποιώντας τους συνδέσμους</a:t>
            </a:r>
          </a:p>
          <a:p>
            <a:pPr lvl="1"/>
            <a:r>
              <a:rPr lang="el-GR" dirty="0" smtClean="0"/>
              <a:t>Προσομοιώσεις </a:t>
            </a:r>
          </a:p>
          <a:p>
            <a:pPr lvl="2"/>
            <a:r>
              <a:rPr lang="el-GR" dirty="0" smtClean="0"/>
              <a:t>Μίμηση της συμπεριφοράς ενός συστήματος από άλλο σύστημα </a:t>
            </a:r>
          </a:p>
          <a:p>
            <a:pPr lvl="2"/>
            <a:r>
              <a:rPr lang="el-GR" sz="2000" dirty="0" smtClean="0"/>
              <a:t>ένα μοντέλο κάποιου φαινομένου ή κάποιας δραστηριότητας, το οποίο οι χρήστες χρησιμοποιούν και μαθαίνουν μέσω της αλληλεπίδρασης</a:t>
            </a:r>
          </a:p>
          <a:p>
            <a:pPr lvl="1"/>
            <a:r>
              <a:rPr lang="el-GR" dirty="0" smtClean="0"/>
              <a:t>Βασική χρήση: </a:t>
            </a:r>
            <a:r>
              <a:rPr lang="el-GR" b="1" dirty="0" smtClean="0">
                <a:solidFill>
                  <a:srgbClr val="FF0000"/>
                </a:solidFill>
              </a:rPr>
              <a:t>γνωστικά εργαλεία </a:t>
            </a:r>
          </a:p>
          <a:p>
            <a:pPr lvl="1"/>
            <a:endParaRPr lang="el-GR" dirty="0" smtClean="0"/>
          </a:p>
        </p:txBody>
      </p:sp>
      <p:sp>
        <p:nvSpPr>
          <p:cNvPr id="7578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9484FE9-9F49-43FF-AFCB-23A256254BF6}" type="slidenum">
              <a:rPr lang="en-US" sz="1200" smtClean="0">
                <a:solidFill>
                  <a:srgbClr val="B5A788"/>
                </a:solidFill>
              </a:rPr>
              <a:pPr>
                <a:spcBef>
                  <a:spcPct val="0"/>
                </a:spcBef>
                <a:buClrTx/>
                <a:buSzTx/>
                <a:buFontTx/>
                <a:buNone/>
              </a:pPr>
              <a:t>51</a:t>
            </a:fld>
            <a:endParaRPr lang="en-US" sz="1200" smtClean="0">
              <a:solidFill>
                <a:srgbClr val="B5A788"/>
              </a:solidFill>
            </a:endParaRPr>
          </a:p>
        </p:txBody>
      </p:sp>
    </p:spTree>
    <p:extLst>
      <p:ext uri="{BB962C8B-B14F-4D97-AF65-F5344CB8AC3E}">
        <p14:creationId xmlns:p14="http://schemas.microsoft.com/office/powerpoint/2010/main" val="21394164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Δεξιότητες υψηλού επιπέδου (1)</a:t>
            </a:r>
            <a:endParaRPr lang="en-GB" dirty="0"/>
          </a:p>
        </p:txBody>
      </p:sp>
      <p:sp>
        <p:nvSpPr>
          <p:cNvPr id="83971" name="Content Placeholder 2"/>
          <p:cNvSpPr>
            <a:spLocks noGrp="1"/>
          </p:cNvSpPr>
          <p:nvPr>
            <p:ph idx="1"/>
          </p:nvPr>
        </p:nvSpPr>
        <p:spPr>
          <a:xfrm>
            <a:off x="838200" y="1447800"/>
            <a:ext cx="8096250" cy="4800600"/>
          </a:xfrm>
        </p:spPr>
        <p:txBody>
          <a:bodyPr/>
          <a:lstStyle/>
          <a:p>
            <a:r>
              <a:rPr lang="el-GR" sz="2800" dirty="0" smtClean="0"/>
              <a:t>ικανότητα επίλυσης προβλημάτων, </a:t>
            </a:r>
            <a:endParaRPr lang="en-GB" sz="2800" dirty="0" smtClean="0"/>
          </a:p>
          <a:p>
            <a:r>
              <a:rPr lang="el-GR" sz="2800" dirty="0" smtClean="0"/>
              <a:t>ανάπτυξη της κριτικής σκέψης, </a:t>
            </a:r>
            <a:endParaRPr lang="en-GB" sz="2800" dirty="0" smtClean="0"/>
          </a:p>
          <a:p>
            <a:r>
              <a:rPr lang="el-GR" sz="2800" dirty="0" smtClean="0"/>
              <a:t>ικανότητα διερεύνησης και αναζήτησης πληροφοριών σε ένα ευρύ φάσμα δεδομένων,</a:t>
            </a:r>
            <a:endParaRPr lang="en-GB" sz="2800" dirty="0" smtClean="0"/>
          </a:p>
          <a:p>
            <a:r>
              <a:rPr lang="el-GR" sz="2800" dirty="0" smtClean="0"/>
              <a:t>ανάπτυξη δεξιοτήτων λήψης απόφασης, </a:t>
            </a:r>
            <a:endParaRPr lang="en-GB" sz="2800" dirty="0" smtClean="0"/>
          </a:p>
          <a:p>
            <a:r>
              <a:rPr lang="el-GR" sz="2800" dirty="0" smtClean="0"/>
              <a:t>δυνατότητα αναδιοργάνωσης των υπαρχουσών γνώσεων,</a:t>
            </a:r>
            <a:endParaRPr lang="en-GB" sz="2800" dirty="0" smtClean="0"/>
          </a:p>
          <a:p>
            <a:r>
              <a:rPr lang="el-GR" sz="2800" dirty="0" smtClean="0"/>
              <a:t>δυνατότητα </a:t>
            </a:r>
            <a:r>
              <a:rPr lang="el-GR" sz="2800" dirty="0" err="1" smtClean="0"/>
              <a:t>μοντελοποίησης</a:t>
            </a:r>
            <a:r>
              <a:rPr lang="el-GR" sz="2800" dirty="0" smtClean="0"/>
              <a:t> φαινομένων και καταστάσεων των πραγματικού κόσμου, </a:t>
            </a:r>
            <a:endParaRPr lang="en-GB" sz="2800" dirty="0" smtClean="0"/>
          </a:p>
          <a:p>
            <a:endParaRPr lang="en-GB" sz="2800" dirty="0" smtClean="0"/>
          </a:p>
        </p:txBody>
      </p:sp>
      <p:sp>
        <p:nvSpPr>
          <p:cNvPr id="8397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B541424-2C5F-407F-8C2F-43150222F58E}" type="slidenum">
              <a:rPr lang="en-US" sz="1200" smtClean="0">
                <a:solidFill>
                  <a:srgbClr val="B5A788"/>
                </a:solidFill>
              </a:rPr>
              <a:pPr>
                <a:spcBef>
                  <a:spcPct val="0"/>
                </a:spcBef>
                <a:buClrTx/>
                <a:buSzTx/>
                <a:buFontTx/>
                <a:buNone/>
              </a:pPr>
              <a:t>52</a:t>
            </a:fld>
            <a:endParaRPr lang="en-US" sz="1200" smtClean="0">
              <a:solidFill>
                <a:srgbClr val="B5A788"/>
              </a:solidFill>
            </a:endParaRPr>
          </a:p>
        </p:txBody>
      </p:sp>
    </p:spTree>
    <p:extLst>
      <p:ext uri="{BB962C8B-B14F-4D97-AF65-F5344CB8AC3E}">
        <p14:creationId xmlns:p14="http://schemas.microsoft.com/office/powerpoint/2010/main" val="23398392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Δεξιότητες υψηλού επιπέδου (2)</a:t>
            </a:r>
            <a:endParaRPr lang="en-GB" dirty="0"/>
          </a:p>
        </p:txBody>
      </p:sp>
      <p:sp>
        <p:nvSpPr>
          <p:cNvPr id="86019" name="Content Placeholder 2"/>
          <p:cNvSpPr>
            <a:spLocks noGrp="1"/>
          </p:cNvSpPr>
          <p:nvPr>
            <p:ph idx="1"/>
          </p:nvPr>
        </p:nvSpPr>
        <p:spPr>
          <a:xfrm>
            <a:off x="1143000" y="1447800"/>
            <a:ext cx="7791450" cy="4800600"/>
          </a:xfrm>
        </p:spPr>
        <p:txBody>
          <a:bodyPr/>
          <a:lstStyle/>
          <a:p>
            <a:r>
              <a:rPr lang="el-GR" sz="2800" smtClean="0"/>
              <a:t>ικανότητα συνεργασίας και από κοινού προσέγγισης και επίλυσης προβλημάτων,</a:t>
            </a:r>
            <a:endParaRPr lang="en-GB" sz="2800" smtClean="0"/>
          </a:p>
          <a:p>
            <a:r>
              <a:rPr lang="el-GR" sz="2800" smtClean="0"/>
              <a:t>διεπιστημονική προσέγγιση της γνώσης,</a:t>
            </a:r>
            <a:endParaRPr lang="en-GB" sz="2800" smtClean="0"/>
          </a:p>
          <a:p>
            <a:r>
              <a:rPr lang="el-GR" sz="2800" smtClean="0"/>
              <a:t>ικανότητα γνωστικής επίγνωσης,</a:t>
            </a:r>
            <a:endParaRPr lang="en-GB" sz="2800" smtClean="0"/>
          </a:p>
          <a:p>
            <a:r>
              <a:rPr lang="el-GR" sz="2800" smtClean="0"/>
              <a:t>ανάπτυξη δεξιοτήτων μεταφοράς γνώσεων από ένα πλαίσιο σε ένα άλλο,</a:t>
            </a:r>
            <a:endParaRPr lang="en-GB" sz="2800" smtClean="0"/>
          </a:p>
          <a:p>
            <a:r>
              <a:rPr lang="el-GR" sz="2800" smtClean="0"/>
              <a:t>ικανότητα μάθησης για τους τρόπους με τους οποίους μαθαίνουμε (μεταγνώση).  </a:t>
            </a:r>
            <a:endParaRPr lang="en-GB" sz="2800" smtClean="0"/>
          </a:p>
          <a:p>
            <a:endParaRPr lang="en-GB" sz="2800" smtClean="0"/>
          </a:p>
        </p:txBody>
      </p:sp>
      <p:sp>
        <p:nvSpPr>
          <p:cNvPr id="8602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61744E9-243C-4052-B39C-F83E7AE53866}" type="slidenum">
              <a:rPr lang="en-US" sz="1200" smtClean="0">
                <a:solidFill>
                  <a:srgbClr val="B5A788"/>
                </a:solidFill>
              </a:rPr>
              <a:pPr>
                <a:spcBef>
                  <a:spcPct val="0"/>
                </a:spcBef>
                <a:buClrTx/>
                <a:buSzTx/>
                <a:buFontTx/>
                <a:buNone/>
              </a:pPr>
              <a:t>53</a:t>
            </a:fld>
            <a:endParaRPr lang="en-US" sz="1200" smtClean="0">
              <a:solidFill>
                <a:srgbClr val="B5A788"/>
              </a:solidFill>
            </a:endParaRPr>
          </a:p>
        </p:txBody>
      </p:sp>
    </p:spTree>
    <p:extLst>
      <p:ext uri="{BB962C8B-B14F-4D97-AF65-F5344CB8AC3E}">
        <p14:creationId xmlns:p14="http://schemas.microsoft.com/office/powerpoint/2010/main" val="33472624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Γενικές προδιαγραφές λογισμικών ανοικτού τύπου (1)</a:t>
            </a:r>
            <a:endParaRPr lang="en-GB" dirty="0"/>
          </a:p>
        </p:txBody>
      </p:sp>
      <p:sp>
        <p:nvSpPr>
          <p:cNvPr id="90115" name="Content Placeholder 2"/>
          <p:cNvSpPr>
            <a:spLocks noGrp="1"/>
          </p:cNvSpPr>
          <p:nvPr>
            <p:ph idx="1"/>
          </p:nvPr>
        </p:nvSpPr>
        <p:spPr>
          <a:xfrm>
            <a:off x="838200" y="1643063"/>
            <a:ext cx="7953375" cy="4462462"/>
          </a:xfrm>
        </p:spPr>
        <p:txBody>
          <a:bodyPr>
            <a:normAutofit lnSpcReduction="10000"/>
          </a:bodyPr>
          <a:lstStyle/>
          <a:p>
            <a:r>
              <a:rPr lang="el-GR" sz="2400" dirty="0" smtClean="0"/>
              <a:t>προωθεί τις υπάρχουσες εμπειρίες των μαθητών και προσφέρει πολλαπλές προοπτικές της μαθησιακής κατάστασης καθώς και εργαλεία εκτίμησής της </a:t>
            </a:r>
            <a:endParaRPr lang="en-GB" sz="2400" b="1" dirty="0" smtClean="0"/>
          </a:p>
          <a:p>
            <a:r>
              <a:rPr lang="el-GR" sz="2400" dirty="0" smtClean="0"/>
              <a:t>παρέχει νέες καθώς και αυθεντικές εμπειρίες στους μαθητές σχετικά με τη διαδικασία οικοδόμησης της γνώσης </a:t>
            </a:r>
            <a:endParaRPr lang="en-GB" sz="2400" b="1" dirty="0" smtClean="0"/>
          </a:p>
          <a:p>
            <a:r>
              <a:rPr lang="el-GR" sz="2400" dirty="0" smtClean="0"/>
              <a:t>υποστηρίζει την ενσωμάτωση της μάθησης σε ρεαλιστικά περιβάλλοντα τα οποία σχετίζονται άμεσα (ή προσομοιάζουν) με τον πραγματικό κόσμο</a:t>
            </a:r>
          </a:p>
          <a:p>
            <a:r>
              <a:rPr lang="el-GR" sz="2400" dirty="0" smtClean="0"/>
              <a:t>ενθαρρύνει την έκφραση των απόψεων, των αντιλήψεων, των ιδεών και των νοητικών μοντέλων των μαθητών στο πλαίσιο της μαθησιακής διαδικασίας </a:t>
            </a:r>
            <a:endParaRPr lang="en-GB" sz="2400" b="1" dirty="0" smtClean="0"/>
          </a:p>
          <a:p>
            <a:pPr>
              <a:buFont typeface="Wingdings 2" panose="05020102010507070707" pitchFamily="18" charset="2"/>
              <a:buNone/>
            </a:pPr>
            <a:r>
              <a:rPr lang="el-GR" sz="2400" dirty="0" smtClean="0"/>
              <a:t> </a:t>
            </a:r>
            <a:endParaRPr lang="en-GB" sz="2400" b="1" dirty="0" smtClean="0"/>
          </a:p>
          <a:p>
            <a:endParaRPr lang="en-GB" sz="2400" dirty="0" smtClean="0"/>
          </a:p>
        </p:txBody>
      </p:sp>
      <p:sp>
        <p:nvSpPr>
          <p:cNvPr id="9011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D12FC93-CC85-440D-94E9-CAECFAB6B9A3}" type="slidenum">
              <a:rPr lang="en-US" sz="1200" smtClean="0">
                <a:solidFill>
                  <a:srgbClr val="B5A788"/>
                </a:solidFill>
              </a:rPr>
              <a:pPr>
                <a:spcBef>
                  <a:spcPct val="0"/>
                </a:spcBef>
                <a:buClrTx/>
                <a:buSzTx/>
                <a:buFontTx/>
                <a:buNone/>
              </a:pPr>
              <a:t>54</a:t>
            </a:fld>
            <a:endParaRPr lang="en-US" sz="1200" smtClean="0">
              <a:solidFill>
                <a:srgbClr val="B5A788"/>
              </a:solidFill>
            </a:endParaRPr>
          </a:p>
        </p:txBody>
      </p:sp>
    </p:spTree>
    <p:extLst>
      <p:ext uri="{BB962C8B-B14F-4D97-AF65-F5344CB8AC3E}">
        <p14:creationId xmlns:p14="http://schemas.microsoft.com/office/powerpoint/2010/main" val="28661315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Γενικές προδιαγραφές λογισμικών ανοικτού τύπου (2)</a:t>
            </a:r>
            <a:endParaRPr lang="en-GB" dirty="0"/>
          </a:p>
        </p:txBody>
      </p:sp>
      <p:sp>
        <p:nvSpPr>
          <p:cNvPr id="92163" name="Content Placeholder 2"/>
          <p:cNvSpPr>
            <a:spLocks noGrp="1"/>
          </p:cNvSpPr>
          <p:nvPr>
            <p:ph idx="1"/>
          </p:nvPr>
        </p:nvSpPr>
        <p:spPr>
          <a:xfrm>
            <a:off x="762001" y="1643063"/>
            <a:ext cx="8172450" cy="4605337"/>
          </a:xfrm>
        </p:spPr>
        <p:txBody>
          <a:bodyPr>
            <a:normAutofit/>
          </a:bodyPr>
          <a:lstStyle/>
          <a:p>
            <a:r>
              <a:rPr lang="el-GR" sz="2800" dirty="0" smtClean="0"/>
              <a:t>προσφέρει και ενθαρρύνει χρήσεις πολλαπλών και ταυτόχρονων μορφών αναπαράστασης της πραγματικότητας (διαισθητικού αλλά και συμβολικού ή φορμαλιστικού τύπου) </a:t>
            </a:r>
            <a:endParaRPr lang="en-GB" sz="2800" b="1" dirty="0" smtClean="0"/>
          </a:p>
          <a:p>
            <a:r>
              <a:rPr lang="el-GR" sz="2800" dirty="0" smtClean="0"/>
              <a:t>προωθεί την ενθάρρυνση της προσωπικής επίγνωσης στη διαδικασία οικοδόμησης της γνώσης</a:t>
            </a:r>
          </a:p>
          <a:p>
            <a:r>
              <a:rPr lang="el-GR" sz="2800" dirty="0" smtClean="0"/>
              <a:t>προωθεί την εμπέδωση της μάθησης μέσω κοινωνικής εμπειρίας και αλληλεπίδρασης </a:t>
            </a:r>
            <a:endParaRPr lang="el-GR" sz="2800" b="1" dirty="0" smtClean="0"/>
          </a:p>
          <a:p>
            <a:pPr lvl="1"/>
            <a:r>
              <a:rPr lang="el-GR" sz="2400" dirty="0" smtClean="0"/>
              <a:t>Στο σημείο αυτό η </a:t>
            </a:r>
            <a:r>
              <a:rPr lang="el-GR" sz="2400" dirty="0" err="1" smtClean="0"/>
              <a:t>εποικοδομιστική</a:t>
            </a:r>
            <a:r>
              <a:rPr lang="el-GR" sz="2400" dirty="0" smtClean="0"/>
              <a:t> προσέγγιση συναντά την </a:t>
            </a:r>
            <a:r>
              <a:rPr lang="el-GR" sz="2400" dirty="0" err="1" smtClean="0"/>
              <a:t>κοινωνικοπολιτισμική</a:t>
            </a:r>
            <a:r>
              <a:rPr lang="el-GR" sz="2400" dirty="0" smtClean="0"/>
              <a:t> προσέγγιση </a:t>
            </a:r>
            <a:endParaRPr lang="en-GB" sz="2400" dirty="0" smtClean="0"/>
          </a:p>
          <a:p>
            <a:endParaRPr lang="en-GB" sz="2400" dirty="0" smtClean="0"/>
          </a:p>
        </p:txBody>
      </p:sp>
      <p:sp>
        <p:nvSpPr>
          <p:cNvPr id="9216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3C30E61-0F91-4B3D-87C0-7435162EDC1D}" type="slidenum">
              <a:rPr lang="en-US" sz="1200" smtClean="0">
                <a:solidFill>
                  <a:srgbClr val="B5A788"/>
                </a:solidFill>
              </a:rPr>
              <a:pPr>
                <a:spcBef>
                  <a:spcPct val="0"/>
                </a:spcBef>
                <a:buClrTx/>
                <a:buSzTx/>
                <a:buFontTx/>
                <a:buNone/>
              </a:pPr>
              <a:t>55</a:t>
            </a:fld>
            <a:endParaRPr lang="en-US" sz="1200" smtClean="0">
              <a:solidFill>
                <a:srgbClr val="B5A788"/>
              </a:solidFill>
            </a:endParaRPr>
          </a:p>
        </p:txBody>
      </p:sp>
    </p:spTree>
    <p:extLst>
      <p:ext uri="{BB962C8B-B14F-4D97-AF65-F5344CB8AC3E}">
        <p14:creationId xmlns:p14="http://schemas.microsoft.com/office/powerpoint/2010/main" val="7331731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err="1" smtClean="0"/>
              <a:t>Κοινωνικοπολιτισμική</a:t>
            </a:r>
            <a:r>
              <a:rPr lang="el-GR" dirty="0" smtClean="0"/>
              <a:t> θεωρία</a:t>
            </a:r>
            <a:endParaRPr lang="en-GB" dirty="0"/>
          </a:p>
        </p:txBody>
      </p:sp>
      <p:sp>
        <p:nvSpPr>
          <p:cNvPr id="94211" name="Content Placeholder 2"/>
          <p:cNvSpPr>
            <a:spLocks noGrp="1"/>
          </p:cNvSpPr>
          <p:nvPr>
            <p:ph idx="1"/>
          </p:nvPr>
        </p:nvSpPr>
        <p:spPr>
          <a:xfrm>
            <a:off x="609600" y="1447800"/>
            <a:ext cx="8324850" cy="4800600"/>
          </a:xfrm>
        </p:spPr>
        <p:txBody>
          <a:bodyPr/>
          <a:lstStyle/>
          <a:p>
            <a:r>
              <a:rPr lang="el-GR" dirty="0" smtClean="0"/>
              <a:t>Ο </a:t>
            </a:r>
            <a:r>
              <a:rPr lang="el-GR" dirty="0" err="1" smtClean="0"/>
              <a:t>εποικοδομισμός</a:t>
            </a:r>
            <a:r>
              <a:rPr lang="el-GR" dirty="0" smtClean="0"/>
              <a:t> διακρίνεται από τις </a:t>
            </a:r>
            <a:r>
              <a:rPr lang="el-GR" dirty="0" err="1" smtClean="0"/>
              <a:t>κοινωνικοπολιτισμικές</a:t>
            </a:r>
            <a:r>
              <a:rPr lang="el-GR" dirty="0" smtClean="0"/>
              <a:t> θεωρίες για τη μάθηση</a:t>
            </a:r>
          </a:p>
          <a:p>
            <a:pPr lvl="1"/>
            <a:r>
              <a:rPr lang="el-GR" dirty="0" smtClean="0"/>
              <a:t>Η μάθηση, στο πλαίσιο των θεωριών αυτών, είναι ένα ιστορικό, κοινωνικό και πολιτιστικό φαινόμενο</a:t>
            </a:r>
          </a:p>
          <a:p>
            <a:pPr lvl="1"/>
            <a:r>
              <a:rPr lang="el-GR" dirty="0" smtClean="0"/>
              <a:t>Λαμβάνει χώρα σε ένα πλούσιο περιβάλλον από κοινωνικές αλληλεπιδράσεις</a:t>
            </a:r>
            <a:endParaRPr lang="en-GB" dirty="0" smtClean="0"/>
          </a:p>
        </p:txBody>
      </p:sp>
      <p:sp>
        <p:nvSpPr>
          <p:cNvPr id="9421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822EA94-94FC-4C69-B197-EF6A0273F57F}" type="slidenum">
              <a:rPr lang="en-US" sz="1200" smtClean="0">
                <a:solidFill>
                  <a:srgbClr val="B5A788"/>
                </a:solidFill>
              </a:rPr>
              <a:pPr>
                <a:spcBef>
                  <a:spcPct val="0"/>
                </a:spcBef>
                <a:buClrTx/>
                <a:buSzTx/>
                <a:buFontTx/>
                <a:buNone/>
              </a:pPr>
              <a:t>56</a:t>
            </a:fld>
            <a:endParaRPr lang="en-US" sz="1200" smtClean="0">
              <a:solidFill>
                <a:srgbClr val="B5A788"/>
              </a:solidFill>
            </a:endParaRPr>
          </a:p>
        </p:txBody>
      </p:sp>
    </p:spTree>
    <p:extLst>
      <p:ext uri="{BB962C8B-B14F-4D97-AF65-F5344CB8AC3E}">
        <p14:creationId xmlns:p14="http://schemas.microsoft.com/office/powerpoint/2010/main" val="29439618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Σύγχρονα περιβάλλοντα μάθησης</a:t>
            </a:r>
            <a:endParaRPr lang="en-GB" dirty="0"/>
          </a:p>
        </p:txBody>
      </p:sp>
      <p:sp>
        <p:nvSpPr>
          <p:cNvPr id="96259" name="Content Placeholder 2"/>
          <p:cNvSpPr>
            <a:spLocks noGrp="1"/>
          </p:cNvSpPr>
          <p:nvPr>
            <p:ph idx="1"/>
          </p:nvPr>
        </p:nvSpPr>
        <p:spPr>
          <a:xfrm>
            <a:off x="571500" y="1285875"/>
            <a:ext cx="8362950" cy="4800600"/>
          </a:xfrm>
        </p:spPr>
        <p:txBody>
          <a:bodyPr>
            <a:normAutofit lnSpcReduction="10000"/>
          </a:bodyPr>
          <a:lstStyle/>
          <a:p>
            <a:r>
              <a:rPr lang="el-GR" sz="2800" dirty="0" smtClean="0"/>
              <a:t>Η οικοδόμηση των γνώσεων από τα υποκείμενα που μαθαίνουν βασίζεται: </a:t>
            </a:r>
          </a:p>
          <a:p>
            <a:pPr lvl="1"/>
            <a:r>
              <a:rPr lang="el-GR" sz="2400" dirty="0" smtClean="0"/>
              <a:t>στην ίδια τη δραστηριότητα του μαθητευόμενου ως αυτόνομου όντος που μαθαίνει μέσα από την πράξη. </a:t>
            </a:r>
          </a:p>
          <a:p>
            <a:pPr lvl="1"/>
            <a:r>
              <a:rPr lang="el-GR" sz="2400" dirty="0" smtClean="0"/>
              <a:t>στην προσφορά ευνοϊκών για τη μάθηση καταστάσεων, την αναγκαιότητα δηλαδή της παιδαγωγικής και της διδακτικής. </a:t>
            </a:r>
            <a:endParaRPr lang="en-GB" sz="2400" dirty="0" smtClean="0"/>
          </a:p>
          <a:p>
            <a:pPr lvl="1"/>
            <a:r>
              <a:rPr lang="el-GR" sz="2400" dirty="0" smtClean="0"/>
              <a:t>Στη διαμεσολάβηση του ενήλικα και στο ρόλο του κοινωνικού περιβάλλοντος, αυτό δηλαδή που το παιδί δεν μπορεί να κάνει μόνο του αλλά το πετυχαίνει με τη βοήθεια του άλλου. </a:t>
            </a:r>
            <a:endParaRPr lang="en-GB" sz="2400" dirty="0" smtClean="0"/>
          </a:p>
          <a:p>
            <a:pPr lvl="1"/>
            <a:r>
              <a:rPr lang="el-GR" sz="2400" dirty="0" smtClean="0"/>
              <a:t>Στη χρήση γλωσσικών και συμβολικών μορφών για επικοινωνία και αναπαράσταση. </a:t>
            </a:r>
          </a:p>
        </p:txBody>
      </p:sp>
      <p:sp>
        <p:nvSpPr>
          <p:cNvPr id="9626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D411DFB-FBDA-4986-B8C4-F9C636E6DA18}" type="slidenum">
              <a:rPr lang="en-US" sz="1200" smtClean="0">
                <a:solidFill>
                  <a:srgbClr val="B5A788"/>
                </a:solidFill>
              </a:rPr>
              <a:pPr>
                <a:spcBef>
                  <a:spcPct val="0"/>
                </a:spcBef>
                <a:buClrTx/>
                <a:buSzTx/>
                <a:buFontTx/>
                <a:buNone/>
              </a:pPr>
              <a:t>57</a:t>
            </a:fld>
            <a:endParaRPr lang="en-US" sz="1200" smtClean="0">
              <a:solidFill>
                <a:srgbClr val="B5A788"/>
              </a:solidFill>
            </a:endParaRPr>
          </a:p>
        </p:txBody>
      </p:sp>
    </p:spTree>
    <p:extLst>
      <p:ext uri="{BB962C8B-B14F-4D97-AF65-F5344CB8AC3E}">
        <p14:creationId xmlns:p14="http://schemas.microsoft.com/office/powerpoint/2010/main" val="18340310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686800" cy="1143000"/>
          </a:xfrm>
        </p:spPr>
        <p:txBody>
          <a:bodyPr>
            <a:noAutofit/>
          </a:bodyPr>
          <a:lstStyle/>
          <a:p>
            <a:pPr>
              <a:defRPr/>
            </a:pPr>
            <a:r>
              <a:rPr lang="el-GR" sz="3900" dirty="0" smtClean="0"/>
              <a:t>Σύγχρονα υπολογιστικά περιβάλλοντα μάθησης</a:t>
            </a:r>
            <a:endParaRPr lang="en-GB" sz="3900" dirty="0"/>
          </a:p>
        </p:txBody>
      </p:sp>
      <p:sp>
        <p:nvSpPr>
          <p:cNvPr id="9830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B27EE77-CFDA-431B-9154-8CDC2C36F741}" type="slidenum">
              <a:rPr lang="en-US" sz="1200" smtClean="0">
                <a:solidFill>
                  <a:srgbClr val="B5A788"/>
                </a:solidFill>
              </a:rPr>
              <a:pPr>
                <a:spcBef>
                  <a:spcPct val="0"/>
                </a:spcBef>
                <a:buClrTx/>
                <a:buSzTx/>
                <a:buFontTx/>
                <a:buNone/>
              </a:pPr>
              <a:t>58</a:t>
            </a:fld>
            <a:endParaRPr lang="en-US" sz="1200" smtClean="0">
              <a:solidFill>
                <a:srgbClr val="B5A788"/>
              </a:solidFill>
            </a:endParaRPr>
          </a:p>
        </p:txBody>
      </p:sp>
      <p:sp>
        <p:nvSpPr>
          <p:cNvPr id="3" name="Content Placeholder 2"/>
          <p:cNvSpPr>
            <a:spLocks noGrp="1"/>
          </p:cNvSpPr>
          <p:nvPr>
            <p:ph idx="1"/>
          </p:nvPr>
        </p:nvSpPr>
        <p:spPr/>
        <p:txBody>
          <a:bodyPr>
            <a:normAutofit fontScale="92500" lnSpcReduction="10000"/>
          </a:bodyPr>
          <a:lstStyle/>
          <a:p>
            <a:r>
              <a:rPr lang="el-GR" sz="3000" dirty="0"/>
              <a:t>Τα υπολογιστικά μαθησιακά περιβάλλοντα πρέπει να είναι σχεδιασμένα ώστε να διευκολύνουν ενεργητικές &amp; συνεργατικές μαθησιακές διαδικασίες</a:t>
            </a:r>
            <a:endParaRPr lang="en-GB" sz="3000" dirty="0"/>
          </a:p>
          <a:p>
            <a:r>
              <a:rPr lang="el-GR" sz="3000" dirty="0"/>
              <a:t>οφείλουν συνεπώς να βοηθούν τους μαθητές </a:t>
            </a:r>
          </a:p>
          <a:p>
            <a:r>
              <a:rPr lang="el-GR" sz="3000" dirty="0"/>
              <a:t>να κατανοούν και όχι να απομνημονεύουν, </a:t>
            </a:r>
          </a:p>
          <a:p>
            <a:r>
              <a:rPr lang="el-GR" sz="3000" dirty="0"/>
              <a:t>να προάγουν την αλλαγή των ιδεών τους </a:t>
            </a:r>
          </a:p>
          <a:p>
            <a:r>
              <a:rPr lang="el-GR" sz="3000" dirty="0"/>
              <a:t>και να γεφυρώνουν το χάσμα που υπάρχει μεταξύ των δραστηριοτήτων που λαμβάνουν χώρα στο σχολείο και αυτών που συνιστούν αυθεντικές πολιτισμικές δραστηριότητες. </a:t>
            </a:r>
            <a:endParaRPr lang="en-GB" sz="3000" dirty="0"/>
          </a:p>
          <a:p>
            <a:endParaRPr lang="en-US" dirty="0"/>
          </a:p>
        </p:txBody>
      </p:sp>
    </p:spTree>
    <p:extLst>
      <p:ext uri="{BB962C8B-B14F-4D97-AF65-F5344CB8AC3E}">
        <p14:creationId xmlns:p14="http://schemas.microsoft.com/office/powerpoint/2010/main" val="6911047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b="1" dirty="0" smtClean="0"/>
              <a:t>Μοντέλα μάθησης </a:t>
            </a:r>
            <a:r>
              <a:rPr lang="en-GB" b="1" dirty="0" smtClean="0"/>
              <a:t>(</a:t>
            </a:r>
            <a:r>
              <a:rPr lang="el-GR" sz="4000" b="1" dirty="0" smtClean="0"/>
              <a:t>2</a:t>
            </a:r>
            <a:r>
              <a:rPr lang="en-GB" b="1" dirty="0" smtClean="0"/>
              <a:t>)</a:t>
            </a:r>
            <a:endParaRPr lang="en-GB" dirty="0"/>
          </a:p>
        </p:txBody>
      </p:sp>
      <p:sp>
        <p:nvSpPr>
          <p:cNvPr id="26628"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494669E-D457-4E11-B22A-C7DE1FD12F9D}" type="slidenum">
              <a:rPr lang="en-US" sz="1200" smtClean="0">
                <a:solidFill>
                  <a:srgbClr val="B5A788"/>
                </a:solidFill>
              </a:rPr>
              <a:pPr>
                <a:spcBef>
                  <a:spcPct val="0"/>
                </a:spcBef>
                <a:buClrTx/>
                <a:buSzTx/>
                <a:buFontTx/>
                <a:buNone/>
              </a:pPr>
              <a:t>59</a:t>
            </a:fld>
            <a:endParaRPr lang="en-US" sz="1200" smtClean="0">
              <a:solidFill>
                <a:srgbClr val="B5A788"/>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5639003"/>
              </p:ext>
            </p:extLst>
          </p:nvPr>
        </p:nvGraphicFramePr>
        <p:xfrm>
          <a:off x="428625" y="1219199"/>
          <a:ext cx="7953375" cy="5099822"/>
        </p:xfrm>
        <a:graphic>
          <a:graphicData uri="http://schemas.openxmlformats.org/drawingml/2006/table">
            <a:tbl>
              <a:tblPr/>
              <a:tblGrid>
                <a:gridCol w="2130453"/>
                <a:gridCol w="2681690"/>
                <a:gridCol w="3141232"/>
              </a:tblGrid>
              <a:tr h="708752">
                <a:tc>
                  <a:txBody>
                    <a:bodyPr/>
                    <a:lstStyle/>
                    <a:p>
                      <a:pPr marL="0" marR="0" lvl="0" indent="179388" algn="ctr" defTabSz="914400" rtl="0" eaLnBrk="1" fontAlgn="base" latinLnBrk="0" hangingPunct="1">
                        <a:lnSpc>
                          <a:spcPct val="150000"/>
                        </a:lnSpc>
                        <a:spcBef>
                          <a:spcPct val="0"/>
                        </a:spcBef>
                        <a:spcAft>
                          <a:spcPts val="600"/>
                        </a:spcAft>
                        <a:buClrTx/>
                        <a:buSzTx/>
                        <a:buFontTx/>
                        <a:buNone/>
                        <a:tabLst/>
                      </a:pPr>
                      <a:r>
                        <a:rPr kumimoji="0" lang="el-GR" sz="1600" b="1" i="0" u="none" strike="noStrike" cap="none" normalizeH="0" baseline="0" dirty="0" smtClean="0">
                          <a:ln>
                            <a:noFill/>
                          </a:ln>
                          <a:solidFill>
                            <a:schemeClr val="tx1"/>
                          </a:solidFill>
                          <a:effectLst/>
                          <a:latin typeface="Times New Roman" pitchFamily="18" charset="0"/>
                          <a:cs typeface="Times New Roman" pitchFamily="18" charset="0"/>
                        </a:rPr>
                        <a:t>Συμπεριφοριστικές θεωρίες</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ctr" defTabSz="914400" rtl="0" eaLnBrk="1" fontAlgn="base" latinLnBrk="0" hangingPunct="1">
                        <a:lnSpc>
                          <a:spcPct val="150000"/>
                        </a:lnSpc>
                        <a:spcBef>
                          <a:spcPct val="0"/>
                        </a:spcBef>
                        <a:spcAft>
                          <a:spcPts val="60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Γνωστικές θεωρίες</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ctr" defTabSz="914400" rtl="0" eaLnBrk="1" fontAlgn="base" latinLnBrk="0" hangingPunct="1">
                        <a:lnSpc>
                          <a:spcPct val="150000"/>
                        </a:lnSpc>
                        <a:spcBef>
                          <a:spcPct val="0"/>
                        </a:spcBef>
                        <a:spcAft>
                          <a:spcPts val="60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Κοινωνικοπολιτισμικές θεωρίες</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3991">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Γραμμική Οργάνωση Πληροφορίας (</a:t>
                      </a:r>
                      <a:r>
                        <a:rPr kumimoji="0" lang="el-GR" sz="1600" b="0" i="0" u="none" strike="noStrike" cap="none" normalizeH="0" baseline="0" dirty="0" err="1" smtClean="0">
                          <a:ln>
                            <a:noFill/>
                          </a:ln>
                          <a:solidFill>
                            <a:schemeClr val="tx1"/>
                          </a:solidFill>
                          <a:effectLst/>
                          <a:latin typeface="Times New Roman" pitchFamily="18" charset="0"/>
                          <a:cs typeface="Times New Roman" pitchFamily="18" charset="0"/>
                        </a:rPr>
                        <a:t>Skinner</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Δομικός εποικοδομισμός (Piaget)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Κοινωνικός εποικοδομισμός</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3991">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Μέθοδος πολλαπλών Επιλογών (Crowder)</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dirty="0" err="1" smtClean="0">
                          <a:ln>
                            <a:noFill/>
                          </a:ln>
                          <a:solidFill>
                            <a:schemeClr val="tx1"/>
                          </a:solidFill>
                          <a:effectLst/>
                          <a:latin typeface="Times New Roman" pitchFamily="18" charset="0"/>
                          <a:cs typeface="Times New Roman" pitchFamily="18" charset="0"/>
                        </a:rPr>
                        <a:t>Εποικοδομισμός</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 του </a:t>
                      </a:r>
                      <a:r>
                        <a:rPr kumimoji="0" lang="el-GR" sz="1600" b="0" i="0" u="none" strike="noStrike" cap="none" normalizeH="0" baseline="0" dirty="0" err="1" smtClean="0">
                          <a:ln>
                            <a:noFill/>
                          </a:ln>
                          <a:solidFill>
                            <a:schemeClr val="tx1"/>
                          </a:solidFill>
                          <a:effectLst/>
                          <a:latin typeface="Times New Roman" pitchFamily="18" charset="0"/>
                          <a:cs typeface="Times New Roman" pitchFamily="18" charset="0"/>
                        </a:rPr>
                        <a:t>Papert</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l-GR" sz="1600" b="0" i="0" u="none" strike="noStrike" cap="none" normalizeH="0" baseline="0" dirty="0" err="1" smtClean="0">
                          <a:ln>
                            <a:noFill/>
                          </a:ln>
                          <a:solidFill>
                            <a:schemeClr val="tx1"/>
                          </a:solidFill>
                          <a:effectLst/>
                          <a:latin typeface="Times New Roman" pitchFamily="18" charset="0"/>
                          <a:cs typeface="Times New Roman" pitchFamily="18" charset="0"/>
                        </a:rPr>
                        <a:t>constructionism</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Κοινωνικοπολιτισμική θεωρία του Vygotsky</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8752">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Διδακτικός Σχεδιασμός (</a:t>
                      </a:r>
                      <a:r>
                        <a:rPr kumimoji="0" lang="fr-FR" sz="1600" b="0" i="0" u="none" strike="noStrike" cap="none" normalizeH="0" baseline="0" smtClean="0">
                          <a:ln>
                            <a:noFill/>
                          </a:ln>
                          <a:solidFill>
                            <a:schemeClr val="tx1"/>
                          </a:solidFill>
                          <a:effectLst/>
                          <a:latin typeface="Times New Roman" pitchFamily="18" charset="0"/>
                          <a:cs typeface="Times New Roman" pitchFamily="18" charset="0"/>
                        </a:rPr>
                        <a:t>Gagné</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Ανακαλυπτική μάθηση (Bruner)</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Εγκαθιδρυμένη γνώση (situated cognition)</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3127">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Επεξεργασία της πληροφορίας (γνωστικοί ψυχολόγοι)</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Κατανεμημένη γνώση (distributed cognition)</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8752">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dirty="0" err="1" smtClean="0">
                          <a:ln>
                            <a:noFill/>
                          </a:ln>
                          <a:solidFill>
                            <a:schemeClr val="tx1"/>
                          </a:solidFill>
                          <a:effectLst/>
                          <a:latin typeface="Times New Roman" pitchFamily="18" charset="0"/>
                          <a:cs typeface="Times New Roman" pitchFamily="18" charset="0"/>
                        </a:rPr>
                        <a:t>Συνδεσιασμός</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(Varela,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Maturana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79388" algn="l" defTabSz="914400" rtl="0" eaLnBrk="1" fontAlgn="base" latinLnBrk="0" hangingPunct="1">
                        <a:lnSpc>
                          <a:spcPct val="150000"/>
                        </a:lnSpc>
                        <a:spcBef>
                          <a:spcPct val="0"/>
                        </a:spcBef>
                        <a:spcAft>
                          <a:spcPts val="60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Θεωρία της δραστηριότητας (επίγονοι της θεωρίας του </a:t>
                      </a:r>
                      <a:r>
                        <a:rPr kumimoji="0" lang="el-GR" sz="1600" b="0" i="0" u="none" strike="noStrike" cap="none" normalizeH="0" baseline="0" dirty="0" err="1" smtClean="0">
                          <a:ln>
                            <a:noFill/>
                          </a:ln>
                          <a:solidFill>
                            <a:schemeClr val="tx1"/>
                          </a:solidFill>
                          <a:effectLst/>
                          <a:latin typeface="Times New Roman" pitchFamily="18" charset="0"/>
                          <a:cs typeface="Times New Roman" pitchFamily="18" charset="0"/>
                        </a:rPr>
                        <a:t>Vygotsky</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6"/>
          <p:cNvSpPr/>
          <p:nvPr/>
        </p:nvSpPr>
        <p:spPr>
          <a:xfrm>
            <a:off x="2514600" y="1828800"/>
            <a:ext cx="2857500" cy="2714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srgbClr val="FF0000"/>
              </a:solidFill>
            </a:endParaRPr>
          </a:p>
        </p:txBody>
      </p:sp>
    </p:spTree>
    <p:extLst>
      <p:ext uri="{BB962C8B-B14F-4D97-AF65-F5344CB8AC3E}">
        <p14:creationId xmlns:p14="http://schemas.microsoft.com/office/powerpoint/2010/main" val="2119449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477250" cy="1143000"/>
          </a:xfrm>
        </p:spPr>
        <p:txBody>
          <a:bodyPr>
            <a:normAutofit fontScale="90000"/>
          </a:bodyPr>
          <a:lstStyle/>
          <a:p>
            <a:pPr>
              <a:defRPr/>
            </a:pPr>
            <a:r>
              <a:rPr lang="el-GR" sz="4400" b="1" dirty="0" smtClean="0"/>
              <a:t>Υπολογιστικό περιβάλλον για διδασκαλία και μάθηση</a:t>
            </a:r>
            <a:endParaRPr lang="en-GB" dirty="0"/>
          </a:p>
        </p:txBody>
      </p:sp>
      <p:sp>
        <p:nvSpPr>
          <p:cNvPr id="23555" name="Content Placeholder 2"/>
          <p:cNvSpPr>
            <a:spLocks noGrp="1"/>
          </p:cNvSpPr>
          <p:nvPr>
            <p:ph idx="1"/>
          </p:nvPr>
        </p:nvSpPr>
        <p:spPr>
          <a:xfrm>
            <a:off x="457200" y="1676400"/>
            <a:ext cx="8229600" cy="4525963"/>
          </a:xfrm>
        </p:spPr>
        <p:txBody>
          <a:bodyPr>
            <a:normAutofit fontScale="92500" lnSpcReduction="10000"/>
          </a:bodyPr>
          <a:lstStyle/>
          <a:p>
            <a:r>
              <a:rPr lang="el-GR" sz="2400" dirty="0" smtClean="0"/>
              <a:t>Η υπολογιστική υποστήριξη και ενίσχυση της διδασκαλίας και της μάθησης </a:t>
            </a:r>
          </a:p>
          <a:p>
            <a:r>
              <a:rPr lang="el-GR" sz="2400" dirty="0" err="1" smtClean="0"/>
              <a:t>διαμεσολαβείται</a:t>
            </a:r>
            <a:r>
              <a:rPr lang="el-GR" sz="2400" dirty="0" smtClean="0"/>
              <a:t> από κατάλληλες </a:t>
            </a:r>
            <a:r>
              <a:rPr lang="el-GR" sz="2400" i="1" dirty="0" smtClean="0"/>
              <a:t>εφαρμογές λογισμικού και υλικού υπολογιστών</a:t>
            </a:r>
            <a:r>
              <a:rPr lang="el-GR" sz="2400" dirty="0" smtClean="0"/>
              <a:t>, που </a:t>
            </a:r>
            <a:r>
              <a:rPr lang="el-GR" sz="2400" b="1" dirty="0" smtClean="0">
                <a:solidFill>
                  <a:srgbClr val="FF0000"/>
                </a:solidFill>
              </a:rPr>
              <a:t>αποκαλούνται </a:t>
            </a:r>
            <a:r>
              <a:rPr lang="el-GR" sz="2400" b="1" i="1" dirty="0" smtClean="0">
                <a:solidFill>
                  <a:srgbClr val="FF0000"/>
                </a:solidFill>
              </a:rPr>
              <a:t>πληροφορικά ή υπολογιστικά περιβάλλοντα για τη διδασκαλία και την ανθρώπινη μάθηση</a:t>
            </a:r>
            <a:r>
              <a:rPr lang="el-GR" sz="2400" b="1" dirty="0" smtClean="0"/>
              <a:t> </a:t>
            </a:r>
            <a:r>
              <a:rPr lang="el-GR" sz="2400" dirty="0" smtClean="0"/>
              <a:t>και για λόγους απλότητας και συντομίας, </a:t>
            </a:r>
            <a:r>
              <a:rPr lang="el-GR" sz="2400" b="1" i="1" dirty="0" smtClean="0">
                <a:solidFill>
                  <a:srgbClr val="FF0000"/>
                </a:solidFill>
              </a:rPr>
              <a:t>εκπαιδευτικά λογισμικά</a:t>
            </a:r>
            <a:r>
              <a:rPr lang="el-GR" sz="2400" b="1" dirty="0" smtClean="0">
                <a:solidFill>
                  <a:srgbClr val="FF0000"/>
                </a:solidFill>
              </a:rPr>
              <a:t> </a:t>
            </a:r>
            <a:endParaRPr lang="en-US" sz="2400" b="1" dirty="0" smtClean="0">
              <a:solidFill>
                <a:srgbClr val="FF0000"/>
              </a:solidFill>
            </a:endParaRPr>
          </a:p>
          <a:p>
            <a:endParaRPr lang="en-US" sz="2400" dirty="0" smtClean="0"/>
          </a:p>
          <a:p>
            <a:r>
              <a:rPr lang="el-GR" sz="2400" dirty="0" smtClean="0"/>
              <a:t>Σήμερα, συνήθως αντί του όρου «</a:t>
            </a:r>
            <a:r>
              <a:rPr lang="el-GR" sz="2400" b="1" dirty="0" smtClean="0"/>
              <a:t>εκπαιδευτικό λογισμικό</a:t>
            </a:r>
            <a:r>
              <a:rPr lang="el-GR" sz="2400" dirty="0" smtClean="0"/>
              <a:t>», χρησιμοποιείται ο όρος «</a:t>
            </a:r>
            <a:r>
              <a:rPr lang="el-GR" sz="2400" b="1" i="1" dirty="0" smtClean="0"/>
              <a:t>υπολογιστικό περιβάλλον για τη διδασκαλία και την ανθρώπινη μάθηση</a:t>
            </a:r>
            <a:r>
              <a:rPr lang="el-GR" sz="2400" dirty="0" smtClean="0"/>
              <a:t>»</a:t>
            </a:r>
            <a:endParaRPr lang="en-US" sz="2400" dirty="0" smtClean="0"/>
          </a:p>
          <a:p>
            <a:endParaRPr lang="el-GR" sz="2400" dirty="0" smtClean="0">
              <a:solidFill>
                <a:srgbClr val="FF0000"/>
              </a:solidFill>
            </a:endParaRPr>
          </a:p>
          <a:p>
            <a:pPr marL="82550" indent="0">
              <a:buNone/>
            </a:pPr>
            <a:r>
              <a:rPr lang="el-GR" sz="2400" dirty="0" smtClean="0"/>
              <a:t> </a:t>
            </a:r>
            <a:endParaRPr lang="en-GB" sz="2400" dirty="0" smtClean="0"/>
          </a:p>
          <a:p>
            <a:pPr marL="82550" indent="0">
              <a:buNone/>
            </a:pPr>
            <a:endParaRPr lang="en-GB" dirty="0" smtClean="0"/>
          </a:p>
        </p:txBody>
      </p:sp>
      <p:sp>
        <p:nvSpPr>
          <p:cNvPr id="2355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7C54564-5014-4611-B16E-D55057777761}" type="slidenum">
              <a:rPr lang="en-US" sz="1200" smtClean="0">
                <a:solidFill>
                  <a:srgbClr val="B5A788"/>
                </a:solidFill>
              </a:rPr>
              <a:pPr>
                <a:spcBef>
                  <a:spcPct val="0"/>
                </a:spcBef>
                <a:buClrTx/>
                <a:buSzTx/>
                <a:buFontTx/>
                <a:buNone/>
              </a:pPr>
              <a:t>6</a:t>
            </a:fld>
            <a:endParaRPr lang="en-US" sz="1200" smtClean="0">
              <a:solidFill>
                <a:srgbClr val="B5A788"/>
              </a:solidFill>
            </a:endParaRPr>
          </a:p>
        </p:txBody>
      </p:sp>
    </p:spTree>
    <p:extLst>
      <p:ext uri="{BB962C8B-B14F-4D97-AF65-F5344CB8AC3E}">
        <p14:creationId xmlns:p14="http://schemas.microsoft.com/office/powerpoint/2010/main" val="15992581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57188"/>
            <a:ext cx="8428038" cy="1014412"/>
          </a:xfrm>
        </p:spPr>
        <p:txBody>
          <a:bodyPr>
            <a:normAutofit fontScale="90000"/>
          </a:bodyPr>
          <a:lstStyle/>
          <a:p>
            <a:pPr>
              <a:defRPr/>
            </a:pPr>
            <a:r>
              <a:rPr lang="el-GR" sz="4400" dirty="0" smtClean="0"/>
              <a:t>Γενικές κατηγορίες εκπαιδευτικού λογισμικού &amp; Θεωρίες Μάθησης</a:t>
            </a:r>
            <a:r>
              <a:rPr lang="en-GB" sz="2800" dirty="0"/>
              <a:t/>
            </a:r>
            <a:br>
              <a:rPr lang="en-GB" sz="2800" dirty="0"/>
            </a:br>
            <a:endParaRPr lang="en-GB" kern="0" dirty="0" smtClean="0">
              <a:effectLst/>
            </a:endParaRPr>
          </a:p>
        </p:txBody>
      </p:sp>
      <p:sp>
        <p:nvSpPr>
          <p:cNvPr id="100356"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C8E1F5B-486A-43F1-859F-C866D4BACD63}" type="slidenum">
              <a:rPr lang="en-US" sz="1200" smtClean="0">
                <a:solidFill>
                  <a:srgbClr val="B5A788"/>
                </a:solidFill>
              </a:rPr>
              <a:pPr>
                <a:spcBef>
                  <a:spcPct val="0"/>
                </a:spcBef>
                <a:buClrTx/>
                <a:buSzTx/>
                <a:buFontTx/>
                <a:buNone/>
              </a:pPr>
              <a:t>60</a:t>
            </a:fld>
            <a:endParaRPr lang="en-US" sz="1200" smtClean="0">
              <a:solidFill>
                <a:srgbClr val="B5A788"/>
              </a:solidFill>
            </a:endParaRPr>
          </a:p>
        </p:txBody>
      </p:sp>
      <p:pic>
        <p:nvPicPr>
          <p:cNvPr id="100357"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79388" y="1371600"/>
            <a:ext cx="8964612" cy="5121275"/>
          </a:xfrm>
          <a:noFill/>
        </p:spPr>
      </p:pic>
      <p:sp>
        <p:nvSpPr>
          <p:cNvPr id="100358" name="TextBox 6"/>
          <p:cNvSpPr txBox="1">
            <a:spLocks noChangeArrowheads="1"/>
          </p:cNvSpPr>
          <p:nvPr/>
        </p:nvSpPr>
        <p:spPr bwMode="auto">
          <a:xfrm>
            <a:off x="428625" y="3000375"/>
            <a:ext cx="283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FF0000"/>
                </a:solidFill>
                <a:latin typeface="Arial" panose="020B0604020202020204" pitchFamily="34" charset="0"/>
              </a:rPr>
              <a:t>Λογισμικά κλειστού τύπου</a:t>
            </a:r>
            <a:endParaRPr lang="en-GB" sz="1800">
              <a:solidFill>
                <a:srgbClr val="FF0000"/>
              </a:solidFill>
              <a:latin typeface="Arial" panose="020B0604020202020204" pitchFamily="34" charset="0"/>
            </a:endParaRPr>
          </a:p>
        </p:txBody>
      </p:sp>
      <p:sp>
        <p:nvSpPr>
          <p:cNvPr id="100359" name="TextBox 7"/>
          <p:cNvSpPr txBox="1">
            <a:spLocks noChangeArrowheads="1"/>
          </p:cNvSpPr>
          <p:nvPr/>
        </p:nvSpPr>
        <p:spPr bwMode="auto">
          <a:xfrm>
            <a:off x="5286375" y="2928938"/>
            <a:ext cx="2849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FF0000"/>
                </a:solidFill>
                <a:latin typeface="Arial" panose="020B0604020202020204" pitchFamily="34" charset="0"/>
              </a:rPr>
              <a:t>Λογισμικά ανοικτού τύπου</a:t>
            </a:r>
            <a:endParaRPr lang="en-GB" sz="1800">
              <a:solidFill>
                <a:srgbClr val="FF0000"/>
              </a:solidFill>
              <a:latin typeface="Arial" panose="020B0604020202020204" pitchFamily="34" charset="0"/>
            </a:endParaRPr>
          </a:p>
        </p:txBody>
      </p:sp>
      <p:sp>
        <p:nvSpPr>
          <p:cNvPr id="8" name="Oval 7"/>
          <p:cNvSpPr/>
          <p:nvPr/>
        </p:nvSpPr>
        <p:spPr>
          <a:xfrm rot="1946959">
            <a:off x="4397375" y="3070225"/>
            <a:ext cx="4748213" cy="310673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6108680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3766703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2421882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lstStyle/>
          <a:p>
            <a:pPr marL="0" indent="0">
              <a:buNone/>
            </a:pPr>
            <a:r>
              <a:rPr lang="en-US" sz="2800" dirty="0" smtClean="0"/>
              <a:t>Copyright</a:t>
            </a:r>
            <a:r>
              <a:rPr lang="el-GR" sz="2800" dirty="0" smtClean="0"/>
              <a:t> Πανεπιστήμιο Πατρών, Βασίλειος Κόμης. «Τεχνολογία τη Πληροφορίας και των Επικοινωνιών στην Εκπαίδευση: </a:t>
            </a:r>
            <a:r>
              <a:rPr lang="el-GR" sz="2800" dirty="0"/>
              <a:t>Θεωρίες Μάθησης και </a:t>
            </a:r>
            <a:r>
              <a:rPr lang="el-GR" sz="2800" dirty="0" smtClean="0"/>
              <a:t>ΤΠΕ:</a:t>
            </a:r>
            <a:r>
              <a:rPr lang="en-US" sz="2800" dirty="0" smtClean="0"/>
              <a:t> </a:t>
            </a:r>
            <a:r>
              <a:rPr lang="el-GR" sz="2800" dirty="0" err="1" smtClean="0"/>
              <a:t>Εποικοδομισμός</a:t>
            </a:r>
            <a:r>
              <a:rPr lang="el-GR" sz="2800" dirty="0" smtClean="0"/>
              <a:t> </a:t>
            </a:r>
            <a:r>
              <a:rPr lang="el-GR" sz="2800" dirty="0"/>
              <a:t>(Μέρος Α</a:t>
            </a:r>
            <a:r>
              <a:rPr lang="el-GR" sz="2800" dirty="0" smtClean="0"/>
              <a:t>)</a:t>
            </a:r>
            <a:r>
              <a:rPr lang="el-GR" sz="2800" dirty="0" smtClean="0"/>
              <a:t>». </a:t>
            </a:r>
            <a:r>
              <a:rPr lang="el-GR" sz="2800" dirty="0" smtClean="0"/>
              <a:t>Έκδοση: 1.0. Πάτρα, 2015.</a:t>
            </a:r>
          </a:p>
          <a:p>
            <a:pPr marL="0" indent="0">
              <a:buNone/>
            </a:pPr>
            <a:endParaRPr lang="el-GR" sz="2800" dirty="0" smtClean="0"/>
          </a:p>
          <a:p>
            <a:pPr marL="0" indent="0">
              <a:buNone/>
            </a:pPr>
            <a:r>
              <a:rPr lang="el-GR" sz="2800" dirty="0" smtClean="0"/>
              <a:t>Διαθέσιμο από τη δικτυακή διεύθυνση:</a:t>
            </a:r>
          </a:p>
          <a:p>
            <a:pPr marL="0" indent="0">
              <a:buNone/>
            </a:pPr>
            <a:r>
              <a:rPr lang="en-US" sz="2800" dirty="0"/>
              <a:t>https://eclass.upatras.gr/courses/PN1400/</a:t>
            </a:r>
            <a:endParaRPr lang="el-GR" sz="2800" dirty="0" smtClean="0"/>
          </a:p>
          <a:p>
            <a:pPr marL="0" indent="0">
              <a:buNone/>
            </a:pPr>
            <a:endParaRPr lang="el-GR" dirty="0"/>
          </a:p>
        </p:txBody>
      </p:sp>
    </p:spTree>
    <p:extLst>
      <p:ext uri="{BB962C8B-B14F-4D97-AF65-F5344CB8AC3E}">
        <p14:creationId xmlns:p14="http://schemas.microsoft.com/office/powerpoint/2010/main" val="41787869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a:xfrm>
            <a:off x="467544" y="1628800"/>
            <a:ext cx="8229600" cy="4525963"/>
          </a:xfrm>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954" y="2784045"/>
            <a:ext cx="1302442" cy="50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5984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6</a:t>
            </a:r>
            <a:r>
              <a:rPr lang="el-GR" baseline="30000" dirty="0" smtClean="0"/>
              <a:t>ης</a:t>
            </a:r>
            <a:r>
              <a:rPr lang="el-GR" dirty="0" smtClean="0"/>
              <a:t>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744449" y="54864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651488"/>
            <a:ext cx="1575955" cy="60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152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8324850" cy="1143000"/>
          </a:xfrm>
        </p:spPr>
        <p:txBody>
          <a:bodyPr>
            <a:normAutofit fontScale="90000"/>
          </a:bodyPr>
          <a:lstStyle/>
          <a:p>
            <a:pPr>
              <a:defRPr/>
            </a:pPr>
            <a:r>
              <a:rPr lang="el-GR" sz="4400" b="1" dirty="0" smtClean="0"/>
              <a:t>Υπολογιστικό περιβάλλον για διδασκαλία </a:t>
            </a:r>
            <a:r>
              <a:rPr lang="en-US" sz="4400" b="1" dirty="0" smtClean="0"/>
              <a:t>…</a:t>
            </a:r>
            <a:r>
              <a:rPr lang="el-GR" sz="4400" b="1" dirty="0" smtClean="0"/>
              <a:t> (μέσο)</a:t>
            </a:r>
            <a:endParaRPr lang="en-GB" dirty="0"/>
          </a:p>
        </p:txBody>
      </p:sp>
      <p:sp>
        <p:nvSpPr>
          <p:cNvPr id="23555" name="Content Placeholder 2"/>
          <p:cNvSpPr>
            <a:spLocks noGrp="1"/>
          </p:cNvSpPr>
          <p:nvPr>
            <p:ph idx="1"/>
          </p:nvPr>
        </p:nvSpPr>
        <p:spPr>
          <a:xfrm>
            <a:off x="914400" y="1447800"/>
            <a:ext cx="8020050" cy="4800600"/>
          </a:xfrm>
        </p:spPr>
        <p:txBody>
          <a:bodyPr/>
          <a:lstStyle/>
          <a:p>
            <a:pPr>
              <a:lnSpc>
                <a:spcPct val="90000"/>
              </a:lnSpc>
            </a:pPr>
            <a:r>
              <a:rPr lang="el-GR" sz="2800" dirty="0" smtClean="0">
                <a:solidFill>
                  <a:srgbClr val="FF0000"/>
                </a:solidFill>
              </a:rPr>
              <a:t>Υποστήριξη του Δασκάλου </a:t>
            </a:r>
            <a:endParaRPr lang="en-US" sz="2800" dirty="0"/>
          </a:p>
          <a:p>
            <a:pPr>
              <a:lnSpc>
                <a:spcPct val="90000"/>
              </a:lnSpc>
            </a:pPr>
            <a:r>
              <a:rPr lang="el-GR" sz="2800" dirty="0" err="1" smtClean="0"/>
              <a:t>Yπολογιστική</a:t>
            </a:r>
            <a:r>
              <a:rPr lang="el-GR" sz="2800" dirty="0" smtClean="0"/>
              <a:t> Υποστήριξη της Διδασκαλίας</a:t>
            </a:r>
          </a:p>
          <a:p>
            <a:pPr lvl="1">
              <a:lnSpc>
                <a:spcPct val="90000"/>
              </a:lnSpc>
            </a:pPr>
            <a:r>
              <a:rPr lang="el-GR" dirty="0" smtClean="0"/>
              <a:t>Ο δάσκαλος χρησιμοποιεί το υπολογιστικό περιβάλλον για να δώσει βοήθεια </a:t>
            </a:r>
            <a:r>
              <a:rPr lang="el-GR" dirty="0"/>
              <a:t>σ</a:t>
            </a:r>
            <a:r>
              <a:rPr lang="el-GR" dirty="0" smtClean="0"/>
              <a:t>το μαθητή</a:t>
            </a:r>
          </a:p>
          <a:p>
            <a:pPr lvl="1">
              <a:lnSpc>
                <a:spcPct val="90000"/>
              </a:lnSpc>
            </a:pPr>
            <a:r>
              <a:rPr lang="el-GR" dirty="0" smtClean="0"/>
              <a:t>ώστε να προσεγγίσει και να οικοδομήσει μια προκαθορισμένη από το αναλυτικό πρόγραμμα ύλη (πληροφορίες)</a:t>
            </a:r>
          </a:p>
          <a:p>
            <a:pPr>
              <a:lnSpc>
                <a:spcPct val="90000"/>
              </a:lnSpc>
            </a:pPr>
            <a:r>
              <a:rPr lang="el-GR" sz="2800" dirty="0" smtClean="0"/>
              <a:t>Παράδειγμα: </a:t>
            </a:r>
          </a:p>
          <a:p>
            <a:pPr lvl="1">
              <a:lnSpc>
                <a:spcPct val="90000"/>
              </a:lnSpc>
            </a:pPr>
            <a:r>
              <a:rPr lang="el-GR" sz="2400" dirty="0" smtClean="0"/>
              <a:t>Λογισμικό παρουσίασης</a:t>
            </a:r>
          </a:p>
          <a:p>
            <a:pPr lvl="1">
              <a:lnSpc>
                <a:spcPct val="90000"/>
              </a:lnSpc>
            </a:pPr>
            <a:r>
              <a:rPr lang="el-GR" sz="2400" dirty="0" smtClean="0"/>
              <a:t>Λογισμικό πολυμέσων: Συνδυασμός πολλαπλών </a:t>
            </a:r>
            <a:r>
              <a:rPr lang="el-GR" sz="2400" b="1" dirty="0" smtClean="0"/>
              <a:t>εποπτικών μέσων</a:t>
            </a:r>
            <a:r>
              <a:rPr lang="el-GR" sz="2400" dirty="0" smtClean="0"/>
              <a:t>: ήχοι, εικόνες</a:t>
            </a:r>
          </a:p>
          <a:p>
            <a:endParaRPr lang="en-GB" sz="2800" dirty="0" smtClean="0"/>
          </a:p>
        </p:txBody>
      </p:sp>
      <p:sp>
        <p:nvSpPr>
          <p:cNvPr id="2355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7C54564-5014-4611-B16E-D55057777761}" type="slidenum">
              <a:rPr lang="en-US" sz="1200" smtClean="0">
                <a:solidFill>
                  <a:srgbClr val="B5A788"/>
                </a:solidFill>
              </a:rPr>
              <a:pPr>
                <a:spcBef>
                  <a:spcPct val="0"/>
                </a:spcBef>
                <a:buClrTx/>
                <a:buSzTx/>
                <a:buFontTx/>
                <a:buNone/>
              </a:pPr>
              <a:t>7</a:t>
            </a:fld>
            <a:endParaRPr lang="en-US" sz="1200" smtClean="0">
              <a:solidFill>
                <a:srgbClr val="B5A788"/>
              </a:solidFill>
            </a:endParaRPr>
          </a:p>
        </p:txBody>
      </p:sp>
    </p:spTree>
    <p:extLst>
      <p:ext uri="{BB962C8B-B14F-4D97-AF65-F5344CB8AC3E}">
        <p14:creationId xmlns:p14="http://schemas.microsoft.com/office/powerpoint/2010/main" val="1213348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8324850" cy="1143000"/>
          </a:xfrm>
        </p:spPr>
        <p:txBody>
          <a:bodyPr>
            <a:normAutofit fontScale="90000"/>
          </a:bodyPr>
          <a:lstStyle/>
          <a:p>
            <a:pPr>
              <a:defRPr/>
            </a:pPr>
            <a:r>
              <a:rPr lang="el-GR" sz="4400" b="1" dirty="0" smtClean="0"/>
              <a:t>Υπολογιστικό περιβάλλον για μάθηση (εργαλείο)</a:t>
            </a:r>
            <a:endParaRPr lang="en-GB" dirty="0"/>
          </a:p>
        </p:txBody>
      </p:sp>
      <p:sp>
        <p:nvSpPr>
          <p:cNvPr id="23555" name="Content Placeholder 2"/>
          <p:cNvSpPr>
            <a:spLocks noGrp="1"/>
          </p:cNvSpPr>
          <p:nvPr>
            <p:ph idx="1"/>
          </p:nvPr>
        </p:nvSpPr>
        <p:spPr/>
        <p:txBody>
          <a:bodyPr>
            <a:normAutofit lnSpcReduction="10000"/>
          </a:bodyPr>
          <a:lstStyle/>
          <a:p>
            <a:r>
              <a:rPr lang="el-GR" sz="2800" dirty="0" smtClean="0">
                <a:solidFill>
                  <a:srgbClr val="FF0000"/>
                </a:solidFill>
              </a:rPr>
              <a:t>Υποστήριξη του Μαθητή</a:t>
            </a:r>
            <a:endParaRPr lang="en-US" sz="2800" dirty="0" smtClean="0"/>
          </a:p>
          <a:p>
            <a:r>
              <a:rPr lang="el-GR" sz="2800" dirty="0"/>
              <a:t>Υ</a:t>
            </a:r>
            <a:r>
              <a:rPr lang="el-GR" sz="2800" dirty="0" smtClean="0"/>
              <a:t>πολογιστική υποστήριξη της μάθησης</a:t>
            </a:r>
          </a:p>
          <a:p>
            <a:pPr lvl="1"/>
            <a:r>
              <a:rPr lang="el-GR" dirty="0" smtClean="0"/>
              <a:t>Ο μαθητής χρησιμοποιεί το υπολογιστικό περιβάλλον για να αναπτύξει ικανότητες κυρίως υψηλού επιπέδου (γνώσεις) </a:t>
            </a:r>
          </a:p>
          <a:p>
            <a:pPr lvl="1"/>
            <a:r>
              <a:rPr lang="el-GR" sz="2400" dirty="0" smtClean="0"/>
              <a:t>Το λογισμικό χρησιμοποιείται από το μαθητή ως </a:t>
            </a:r>
            <a:r>
              <a:rPr lang="el-GR" sz="2400" b="1" dirty="0" smtClean="0"/>
              <a:t>γνωστικό</a:t>
            </a:r>
            <a:r>
              <a:rPr lang="el-GR" sz="2400" dirty="0" smtClean="0"/>
              <a:t> </a:t>
            </a:r>
            <a:r>
              <a:rPr lang="el-GR" sz="2400" b="1" dirty="0" smtClean="0"/>
              <a:t>εργαλείο</a:t>
            </a:r>
            <a:r>
              <a:rPr lang="el-GR" sz="2400" dirty="0" smtClean="0"/>
              <a:t> για την επίλυση προβλημάτων</a:t>
            </a:r>
          </a:p>
          <a:p>
            <a:r>
              <a:rPr lang="el-GR" sz="2800" dirty="0" smtClean="0"/>
              <a:t>Παράδειγμα</a:t>
            </a:r>
          </a:p>
          <a:p>
            <a:pPr lvl="1"/>
            <a:r>
              <a:rPr lang="el-GR" sz="2400" dirty="0"/>
              <a:t>Λογισμικό </a:t>
            </a:r>
            <a:r>
              <a:rPr lang="el-GR" sz="2400" dirty="0" smtClean="0"/>
              <a:t>επεξεργασίας κειμένου</a:t>
            </a:r>
            <a:endParaRPr lang="el-GR" sz="2400" dirty="0"/>
          </a:p>
          <a:p>
            <a:pPr lvl="1"/>
            <a:r>
              <a:rPr lang="el-GR" sz="2400" dirty="0" smtClean="0"/>
              <a:t>Λογισμικό προσομοίωσης</a:t>
            </a:r>
          </a:p>
          <a:p>
            <a:endParaRPr lang="el-GR" dirty="0" smtClean="0"/>
          </a:p>
        </p:txBody>
      </p:sp>
      <p:sp>
        <p:nvSpPr>
          <p:cNvPr id="2355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7C54564-5014-4611-B16E-D55057777761}" type="slidenum">
              <a:rPr lang="en-US" sz="1200" smtClean="0">
                <a:solidFill>
                  <a:srgbClr val="B5A788"/>
                </a:solidFill>
              </a:rPr>
              <a:pPr>
                <a:spcBef>
                  <a:spcPct val="0"/>
                </a:spcBef>
                <a:buClrTx/>
                <a:buSzTx/>
                <a:buFontTx/>
                <a:buNone/>
              </a:pPr>
              <a:t>8</a:t>
            </a:fld>
            <a:endParaRPr lang="en-US" sz="1200" smtClean="0">
              <a:solidFill>
                <a:srgbClr val="B5A788"/>
              </a:solidFill>
            </a:endParaRPr>
          </a:p>
        </p:txBody>
      </p:sp>
    </p:spTree>
    <p:extLst>
      <p:ext uri="{BB962C8B-B14F-4D97-AF65-F5344CB8AC3E}">
        <p14:creationId xmlns:p14="http://schemas.microsoft.com/office/powerpoint/2010/main" val="4049147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b="1" dirty="0" smtClean="0"/>
              <a:t>Μοντέλα μάθησης</a:t>
            </a:r>
            <a:endParaRPr lang="en-GB" dirty="0"/>
          </a:p>
        </p:txBody>
      </p:sp>
      <p:sp>
        <p:nvSpPr>
          <p:cNvPr id="25603" name="Content Placeholder 2"/>
          <p:cNvSpPr>
            <a:spLocks noGrp="1"/>
          </p:cNvSpPr>
          <p:nvPr>
            <p:ph idx="1"/>
          </p:nvPr>
        </p:nvSpPr>
        <p:spPr>
          <a:xfrm>
            <a:off x="1019251" y="1268760"/>
            <a:ext cx="7934325" cy="4910138"/>
          </a:xfrm>
        </p:spPr>
        <p:txBody>
          <a:bodyPr/>
          <a:lstStyle/>
          <a:p>
            <a:r>
              <a:rPr lang="el-GR" sz="2800" dirty="0" smtClean="0"/>
              <a:t>Στην ανάπτυξη εκπαιδευτικού λογισμικού επιδρούν  οι ακόλουθες ψυχολογικές θεωρίες</a:t>
            </a:r>
          </a:p>
          <a:p>
            <a:pPr lvl="1"/>
            <a:r>
              <a:rPr lang="el-GR" sz="2400" dirty="0" smtClean="0"/>
              <a:t>ο </a:t>
            </a:r>
            <a:r>
              <a:rPr lang="el-GR" sz="2400" b="1" i="1" dirty="0" smtClean="0"/>
              <a:t>συμπεριφορισμός</a:t>
            </a:r>
            <a:r>
              <a:rPr lang="el-GR" sz="2400" dirty="0" smtClean="0"/>
              <a:t> (</a:t>
            </a:r>
            <a:r>
              <a:rPr lang="el-GR" sz="2400" dirty="0" err="1" smtClean="0"/>
              <a:t>behaviorism</a:t>
            </a:r>
            <a:r>
              <a:rPr lang="el-GR" sz="2400" dirty="0" smtClean="0"/>
              <a:t>)</a:t>
            </a:r>
          </a:p>
          <a:p>
            <a:pPr lvl="2"/>
            <a:r>
              <a:rPr lang="en-GB" sz="2000" dirty="0" smtClean="0"/>
              <a:t>Pavlov, Skinner, Crowder</a:t>
            </a:r>
            <a:endParaRPr lang="el-GR" sz="2000" dirty="0" smtClean="0"/>
          </a:p>
          <a:p>
            <a:pPr lvl="1"/>
            <a:r>
              <a:rPr lang="el-GR" sz="2400" dirty="0" smtClean="0"/>
              <a:t>η </a:t>
            </a:r>
            <a:r>
              <a:rPr lang="el-GR" sz="2400" b="1" dirty="0" smtClean="0"/>
              <a:t>γνωστική ψυχολογία </a:t>
            </a:r>
            <a:r>
              <a:rPr lang="el-GR" sz="2400" dirty="0" smtClean="0"/>
              <a:t>(</a:t>
            </a:r>
            <a:r>
              <a:rPr lang="en-GB" sz="2400" dirty="0" smtClean="0"/>
              <a:t>cognitive psychology</a:t>
            </a:r>
            <a:r>
              <a:rPr lang="el-GR" sz="2400" dirty="0" smtClean="0"/>
              <a:t>)</a:t>
            </a:r>
            <a:endParaRPr lang="en-GB" sz="2400" dirty="0" smtClean="0"/>
          </a:p>
          <a:p>
            <a:pPr lvl="2"/>
            <a:r>
              <a:rPr lang="fr-FR" sz="2000" dirty="0" smtClean="0"/>
              <a:t>Gagné</a:t>
            </a:r>
            <a:r>
              <a:rPr lang="el-GR" sz="2000" dirty="0" smtClean="0"/>
              <a:t>, </a:t>
            </a:r>
            <a:r>
              <a:rPr lang="en-GB" sz="2000" dirty="0" smtClean="0"/>
              <a:t>Newell, Simon,  Anderson </a:t>
            </a:r>
          </a:p>
          <a:p>
            <a:pPr lvl="1"/>
            <a:r>
              <a:rPr lang="el-GR" sz="2400" b="1" dirty="0" smtClean="0">
                <a:solidFill>
                  <a:srgbClr val="FF0000"/>
                </a:solidFill>
              </a:rPr>
              <a:t>ο </a:t>
            </a:r>
            <a:r>
              <a:rPr lang="el-GR" sz="2400" b="1" i="1" dirty="0" err="1" smtClean="0">
                <a:solidFill>
                  <a:srgbClr val="FF0000"/>
                </a:solidFill>
              </a:rPr>
              <a:t>εποικοδομισμός</a:t>
            </a:r>
            <a:r>
              <a:rPr lang="el-GR" sz="2400" b="1" dirty="0" smtClean="0">
                <a:solidFill>
                  <a:srgbClr val="FF0000"/>
                </a:solidFill>
              </a:rPr>
              <a:t> (</a:t>
            </a:r>
            <a:r>
              <a:rPr lang="el-GR" sz="2400" b="1" dirty="0" err="1" smtClean="0">
                <a:solidFill>
                  <a:srgbClr val="FF0000"/>
                </a:solidFill>
              </a:rPr>
              <a:t>constructivism</a:t>
            </a:r>
            <a:r>
              <a:rPr lang="el-GR" sz="2400" b="1" dirty="0" smtClean="0">
                <a:solidFill>
                  <a:srgbClr val="FF0000"/>
                </a:solidFill>
              </a:rPr>
              <a:t>)</a:t>
            </a:r>
            <a:endParaRPr lang="fr-FR" sz="2400" b="1" dirty="0" smtClean="0">
              <a:solidFill>
                <a:srgbClr val="FF0000"/>
              </a:solidFill>
            </a:endParaRPr>
          </a:p>
          <a:p>
            <a:pPr lvl="2"/>
            <a:r>
              <a:rPr lang="fr-FR" sz="2000" b="1" dirty="0" smtClean="0">
                <a:solidFill>
                  <a:srgbClr val="FF0000"/>
                </a:solidFill>
              </a:rPr>
              <a:t>Piaget</a:t>
            </a:r>
            <a:r>
              <a:rPr lang="en-GB" sz="2000" b="1" dirty="0" smtClean="0">
                <a:solidFill>
                  <a:srgbClr val="FF0000"/>
                </a:solidFill>
              </a:rPr>
              <a:t>, </a:t>
            </a:r>
            <a:r>
              <a:rPr lang="en-GB" sz="2000" b="1" dirty="0" err="1" smtClean="0">
                <a:solidFill>
                  <a:srgbClr val="FF0000"/>
                </a:solidFill>
              </a:rPr>
              <a:t>Papert</a:t>
            </a:r>
            <a:r>
              <a:rPr lang="en-GB" sz="2000" b="1" dirty="0" smtClean="0">
                <a:solidFill>
                  <a:srgbClr val="FF0000"/>
                </a:solidFill>
              </a:rPr>
              <a:t>, Bruner</a:t>
            </a:r>
            <a:endParaRPr lang="el-GR" sz="2000" b="1" dirty="0" smtClean="0">
              <a:solidFill>
                <a:srgbClr val="FF0000"/>
              </a:solidFill>
            </a:endParaRPr>
          </a:p>
          <a:p>
            <a:pPr lvl="1"/>
            <a:r>
              <a:rPr lang="el-GR" dirty="0" smtClean="0"/>
              <a:t> </a:t>
            </a:r>
            <a:r>
              <a:rPr lang="el-GR" sz="2400" dirty="0" smtClean="0"/>
              <a:t>οι </a:t>
            </a:r>
            <a:r>
              <a:rPr lang="el-GR" sz="2400" b="1" i="1" dirty="0" err="1" smtClean="0"/>
              <a:t>κοινωνικοπολιτισμικές</a:t>
            </a:r>
            <a:r>
              <a:rPr lang="el-GR" sz="2400" b="1" dirty="0" smtClean="0"/>
              <a:t> </a:t>
            </a:r>
            <a:r>
              <a:rPr lang="el-GR" sz="2400" dirty="0" smtClean="0"/>
              <a:t>(</a:t>
            </a:r>
            <a:r>
              <a:rPr lang="en-US" sz="2400" dirty="0" smtClean="0"/>
              <a:t>sociocultural</a:t>
            </a:r>
            <a:r>
              <a:rPr lang="el-GR" sz="2400" dirty="0" smtClean="0"/>
              <a:t>) ή</a:t>
            </a:r>
            <a:r>
              <a:rPr lang="el-GR" sz="2400" b="1" dirty="0" smtClean="0"/>
              <a:t> </a:t>
            </a:r>
            <a:r>
              <a:rPr lang="el-GR" sz="2400" b="1" i="1" dirty="0" err="1" smtClean="0"/>
              <a:t>ιστορικοπολιτισμικές</a:t>
            </a:r>
            <a:r>
              <a:rPr lang="el-GR" sz="2400" b="1" dirty="0" smtClean="0"/>
              <a:t> </a:t>
            </a:r>
            <a:r>
              <a:rPr lang="el-GR" sz="2400" dirty="0" smtClean="0"/>
              <a:t>(</a:t>
            </a:r>
            <a:r>
              <a:rPr lang="en-US" sz="2400" dirty="0" err="1" smtClean="0"/>
              <a:t>historicocultural</a:t>
            </a:r>
            <a:r>
              <a:rPr lang="el-GR" sz="2400" dirty="0" smtClean="0"/>
              <a:t>) </a:t>
            </a:r>
            <a:r>
              <a:rPr lang="el-GR" sz="2400" b="1" i="1" dirty="0" smtClean="0"/>
              <a:t>προσεγγίσεις</a:t>
            </a:r>
            <a:r>
              <a:rPr lang="el-GR" sz="2400" dirty="0" smtClean="0"/>
              <a:t>.</a:t>
            </a:r>
            <a:endParaRPr lang="en-GB" sz="2400" dirty="0" smtClean="0"/>
          </a:p>
          <a:p>
            <a:pPr lvl="2"/>
            <a:r>
              <a:rPr lang="en-GB" sz="2000" dirty="0" smtClean="0"/>
              <a:t>Vygotsky, Luria,</a:t>
            </a:r>
            <a:r>
              <a:rPr lang="el-GR" sz="2000" dirty="0" smtClean="0"/>
              <a:t> </a:t>
            </a:r>
            <a:r>
              <a:rPr lang="en-GB" sz="2000" dirty="0" err="1" smtClean="0"/>
              <a:t>Leontiev</a:t>
            </a:r>
            <a:r>
              <a:rPr lang="en-GB" sz="2000" dirty="0" smtClean="0"/>
              <a:t>, Bruner</a:t>
            </a:r>
          </a:p>
        </p:txBody>
      </p:sp>
      <p:sp>
        <p:nvSpPr>
          <p:cNvPr id="2560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96ABD01-1635-4199-8AFE-8635B6BBFD11}" type="slidenum">
              <a:rPr lang="en-US" sz="1200" smtClean="0">
                <a:solidFill>
                  <a:srgbClr val="B5A788"/>
                </a:solidFill>
              </a:rPr>
              <a:pPr>
                <a:spcBef>
                  <a:spcPct val="0"/>
                </a:spcBef>
                <a:buClrTx/>
                <a:buSzTx/>
                <a:buFontTx/>
                <a:buNone/>
              </a:pPr>
              <a:t>9</a:t>
            </a:fld>
            <a:endParaRPr lang="en-US" sz="1200" smtClean="0">
              <a:solidFill>
                <a:srgbClr val="B5A788"/>
              </a:solidFill>
            </a:endParaRPr>
          </a:p>
        </p:txBody>
      </p:sp>
      <p:sp>
        <p:nvSpPr>
          <p:cNvPr id="3" name="TextBox 2"/>
          <p:cNvSpPr txBox="1"/>
          <p:nvPr/>
        </p:nvSpPr>
        <p:spPr>
          <a:xfrm>
            <a:off x="1265784" y="2283669"/>
            <a:ext cx="7344816" cy="1548000"/>
          </a:xfrm>
          <a:prstGeom prst="rect">
            <a:avLst/>
          </a:prstGeom>
          <a:noFill/>
          <a:ln w="38100">
            <a:solidFill>
              <a:schemeClr val="accent1"/>
            </a:solidFill>
          </a:ln>
        </p:spPr>
        <p:txBody>
          <a:bodyPr wrap="square" rtlCol="0">
            <a:spAutoFit/>
          </a:bodyPr>
          <a:lstStyle/>
          <a:p>
            <a:endParaRPr lang="el-GR" dirty="0"/>
          </a:p>
        </p:txBody>
      </p:sp>
      <p:sp>
        <p:nvSpPr>
          <p:cNvPr id="7" name="TextBox 6"/>
          <p:cNvSpPr txBox="1"/>
          <p:nvPr/>
        </p:nvSpPr>
        <p:spPr>
          <a:xfrm>
            <a:off x="1435100" y="3057669"/>
            <a:ext cx="7341616" cy="2988000"/>
          </a:xfrm>
          <a:prstGeom prst="rect">
            <a:avLst/>
          </a:prstGeom>
          <a:noFill/>
          <a:ln w="38100">
            <a:solidFill>
              <a:srgbClr val="FF0000"/>
            </a:solidFill>
          </a:ln>
        </p:spPr>
        <p:txBody>
          <a:bodyPr wrap="square" rtlCol="0">
            <a:spAutoFit/>
          </a:bodyPr>
          <a:lstStyle/>
          <a:p>
            <a:endParaRPr lang="el-GR" dirty="0"/>
          </a:p>
        </p:txBody>
      </p:sp>
      <p:sp>
        <p:nvSpPr>
          <p:cNvPr id="5" name="TextBox 4"/>
          <p:cNvSpPr txBox="1"/>
          <p:nvPr/>
        </p:nvSpPr>
        <p:spPr>
          <a:xfrm rot="16200000">
            <a:off x="227371" y="2873003"/>
            <a:ext cx="1168846" cy="369332"/>
          </a:xfrm>
          <a:prstGeom prst="rect">
            <a:avLst/>
          </a:prstGeom>
          <a:noFill/>
        </p:spPr>
        <p:txBody>
          <a:bodyPr wrap="none" rtlCol="0">
            <a:spAutoFit/>
          </a:bodyPr>
          <a:lstStyle/>
          <a:p>
            <a:r>
              <a:rPr lang="el-GR" dirty="0" smtClean="0">
                <a:solidFill>
                  <a:schemeClr val="accent6">
                    <a:lumMod val="75000"/>
                  </a:schemeClr>
                </a:solidFill>
              </a:rPr>
              <a:t>μετάδοση</a:t>
            </a:r>
            <a:endParaRPr lang="el-GR" dirty="0">
              <a:solidFill>
                <a:schemeClr val="accent6">
                  <a:lumMod val="75000"/>
                </a:schemeClr>
              </a:solidFill>
            </a:endParaRPr>
          </a:p>
        </p:txBody>
      </p:sp>
      <p:sp>
        <p:nvSpPr>
          <p:cNvPr id="9" name="TextBox 8"/>
          <p:cNvSpPr txBox="1"/>
          <p:nvPr/>
        </p:nvSpPr>
        <p:spPr>
          <a:xfrm rot="16200000">
            <a:off x="126332" y="4589263"/>
            <a:ext cx="1393715" cy="369332"/>
          </a:xfrm>
          <a:prstGeom prst="rect">
            <a:avLst/>
          </a:prstGeom>
          <a:noFill/>
        </p:spPr>
        <p:txBody>
          <a:bodyPr wrap="none" rtlCol="0">
            <a:spAutoFit/>
          </a:bodyPr>
          <a:lstStyle/>
          <a:p>
            <a:r>
              <a:rPr lang="el-GR" dirty="0" smtClean="0">
                <a:solidFill>
                  <a:srgbClr val="FF0000"/>
                </a:solidFill>
              </a:rPr>
              <a:t>οικοδόμηση</a:t>
            </a:r>
            <a:endParaRPr lang="el-GR" dirty="0">
              <a:solidFill>
                <a:srgbClr val="FF0000"/>
              </a:solidFill>
            </a:endParaRPr>
          </a:p>
        </p:txBody>
      </p:sp>
    </p:spTree>
    <p:extLst>
      <p:ext uri="{BB962C8B-B14F-4D97-AF65-F5344CB8AC3E}">
        <p14:creationId xmlns:p14="http://schemas.microsoft.com/office/powerpoint/2010/main" val="4092005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399</TotalTime>
  <Words>3540</Words>
  <Application>Microsoft Office PowerPoint</Application>
  <PresentationFormat>Προβολή στην οθόνη (4:3)</PresentationFormat>
  <Paragraphs>525</Paragraphs>
  <Slides>65</Slides>
  <Notes>52</Notes>
  <HiddenSlides>0</HiddenSlides>
  <MMClips>0</MMClips>
  <ScaleCrop>false</ScaleCrop>
  <HeadingPairs>
    <vt:vector size="4" baseType="variant">
      <vt:variant>
        <vt:lpstr>Θέμα</vt:lpstr>
      </vt:variant>
      <vt:variant>
        <vt:i4>1</vt:i4>
      </vt:variant>
      <vt:variant>
        <vt:lpstr>Τίτλοι διαφανειών</vt:lpstr>
      </vt:variant>
      <vt:variant>
        <vt:i4>65</vt:i4>
      </vt:variant>
    </vt:vector>
  </HeadingPairs>
  <TitlesOfParts>
    <vt:vector size="66" baseType="lpstr">
      <vt:lpstr>IV-ICTEGroup.GR.new</vt:lpstr>
      <vt:lpstr>Τίτλος Μαθήματος</vt:lpstr>
      <vt:lpstr>Άδειες Χρήσης</vt:lpstr>
      <vt:lpstr>Χρηματοδότηση</vt:lpstr>
      <vt:lpstr>Σκοποί  ενότητας </vt:lpstr>
      <vt:lpstr>Έννοιες – Κλειδιά</vt:lpstr>
      <vt:lpstr>Υπολογιστικό περιβάλλον για διδασκαλία και μάθηση</vt:lpstr>
      <vt:lpstr>Υπολογιστικό περιβάλλον για διδασκαλία … (μέσο)</vt:lpstr>
      <vt:lpstr>Υπολογιστικό περιβάλλον για μάθηση (εργαλείο)</vt:lpstr>
      <vt:lpstr>Μοντέλα μάθησης</vt:lpstr>
      <vt:lpstr>Μέσα και Εργαλεία</vt:lpstr>
      <vt:lpstr>Η έννοια του μέσου (medium)</vt:lpstr>
      <vt:lpstr>Τα μέσα στην Εκπαίδευση </vt:lpstr>
      <vt:lpstr>Εργαλείο</vt:lpstr>
      <vt:lpstr>Τεχνούργημα</vt:lpstr>
      <vt:lpstr>Ο ρόλος των εργαλείων … </vt:lpstr>
      <vt:lpstr>Πότε ένα τεχνούργημα γίνεται εργαλείο;</vt:lpstr>
      <vt:lpstr>Από το τεχνούργημα στο εργαλείο</vt:lpstr>
      <vt:lpstr>Η έννοια του εργαλείου</vt:lpstr>
      <vt:lpstr>Εννοιολογικό μοντέλο – νοητικό μοντέλο</vt:lpstr>
      <vt:lpstr>Διπλή χρήση των εργαλείων στην εκπαίδευση Rabardel</vt:lpstr>
      <vt:lpstr>Οι ΤΠΕ ως εργαλεία</vt:lpstr>
      <vt:lpstr>Ο όρος Γνωστικό Εργαλείο</vt:lpstr>
      <vt:lpstr>Φυσικά &amp; γνωστικά εργαλεία (1) </vt:lpstr>
      <vt:lpstr>Φυσικά &amp; γνωστικά εργαλεία (2) </vt:lpstr>
      <vt:lpstr>Γνωστικό εργαλείο (1)</vt:lpstr>
      <vt:lpstr>Γνωστικό εργαλείο (2)</vt:lpstr>
      <vt:lpstr>Παράδειγμα γνωστικού εργαλείου</vt:lpstr>
      <vt:lpstr>Εποικοδομισμός</vt:lpstr>
      <vt:lpstr>Βασική αρχή του εποικοδομισμού</vt:lpstr>
      <vt:lpstr>Ο δομικός εποικοδομισμός του Piaget (1)</vt:lpstr>
      <vt:lpstr>Ο δομικός εποικοδομισμός του Piaget (2)</vt:lpstr>
      <vt:lpstr>Ο δομικός εποικοδομισμός του Piaget (3)</vt:lpstr>
      <vt:lpstr>Ο δομικός εποικοδομισμός του Piaget (4)</vt:lpstr>
      <vt:lpstr>Ο δομικός εποικοδομισμός του Piaget (5)</vt:lpstr>
      <vt:lpstr>Η προσέγγιση του Bruner</vt:lpstr>
      <vt:lpstr>Οι αναπαραστάσεις (Bruner) (1)</vt:lpstr>
      <vt:lpstr>Οι αναπαραστάσεις (Bruner) (2)</vt:lpstr>
      <vt:lpstr>Οι αναπαραστάσεις (Bruner) (3)</vt:lpstr>
      <vt:lpstr>Σύμφωνα με τον Bruner</vt:lpstr>
      <vt:lpstr>Η μάθηση στον εποικοδομισμό</vt:lpstr>
      <vt:lpstr>Εποικοδομισμός: αλληλεπίδραση με το περιβάλλον</vt:lpstr>
      <vt:lpstr>Διερεύνηση (διερευνητική μάθηση)</vt:lpstr>
      <vt:lpstr>Ανακάλυψη (ανακαλυπτική μάθηση) (1)</vt:lpstr>
      <vt:lpstr>Ανακάλυψη (ανακαλυπτική μάθηση) (2)</vt:lpstr>
      <vt:lpstr>Έρευνα - Πειραματισμός</vt:lpstr>
      <vt:lpstr>Επίλυση προβλήματος (1)</vt:lpstr>
      <vt:lpstr>Επίλυση προβλήματος (2)</vt:lpstr>
      <vt:lpstr>Μάθηση μέσω επίλυσης προβλήματος</vt:lpstr>
      <vt:lpstr>Λογισμικά «ανοικτού» τύπου (1)</vt:lpstr>
      <vt:lpstr>Λογισμικά «ανοικτού» τύπου (2)</vt:lpstr>
      <vt:lpstr>Βασικές κατηγορίες λογισμικών «ανοικτού» τύπου</vt:lpstr>
      <vt:lpstr>Δεξιότητες υψηλού επιπέδου (1)</vt:lpstr>
      <vt:lpstr>Δεξιότητες υψηλού επιπέδου (2)</vt:lpstr>
      <vt:lpstr>Γενικές προδιαγραφές λογισμικών ανοικτού τύπου (1)</vt:lpstr>
      <vt:lpstr>Γενικές προδιαγραφές λογισμικών ανοικτού τύπου (2)</vt:lpstr>
      <vt:lpstr>Κοινωνικοπολιτισμική θεωρία</vt:lpstr>
      <vt:lpstr>Σύγχρονα περιβάλλοντα μάθησης</vt:lpstr>
      <vt:lpstr>Σύγχρονα υπολογιστικά περιβάλλοντα μάθησης</vt:lpstr>
      <vt:lpstr>Μοντέλα μάθησης (2)</vt:lpstr>
      <vt:lpstr>Γενικές κατηγορίες εκπαιδευτικού λογισμικού &amp; Θεωρίες Μάθησης </vt:lpstr>
      <vt:lpstr>Σημειωματα</vt:lpstr>
      <vt:lpstr>Σημείωμα Ιστορικού Εκδόσεων Έργου</vt:lpstr>
      <vt:lpstr>Σημείωμα Αναφοράς </vt:lpstr>
      <vt:lpstr>Σημείωμα Αδειοδότησης</vt:lpstr>
      <vt:lpstr>Τέλος 6ης Ενότητας</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AntonelouG</cp:lastModifiedBy>
  <cp:revision>103</cp:revision>
  <dcterms:created xsi:type="dcterms:W3CDTF">2014-12-10T08:52:23Z</dcterms:created>
  <dcterms:modified xsi:type="dcterms:W3CDTF">2015-07-21T07:18:06Z</dcterms:modified>
</cp:coreProperties>
</file>