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303" r:id="rId5"/>
    <p:sldId id="304" r:id="rId6"/>
    <p:sldId id="301" r:id="rId7"/>
    <p:sldId id="302" r:id="rId8"/>
    <p:sldId id="272" r:id="rId9"/>
    <p:sldId id="305" r:id="rId10"/>
    <p:sldId id="275" r:id="rId11"/>
    <p:sldId id="306" r:id="rId12"/>
    <p:sldId id="273" r:id="rId13"/>
    <p:sldId id="307" r:id="rId14"/>
    <p:sldId id="309" r:id="rId15"/>
    <p:sldId id="308" r:id="rId16"/>
    <p:sldId id="310" r:id="rId17"/>
    <p:sldId id="300" r:id="rId18"/>
    <p:sldId id="311" r:id="rId19"/>
    <p:sldId id="258" r:id="rId20"/>
    <p:sldId id="274" r:id="rId21"/>
    <p:sldId id="277" r:id="rId22"/>
    <p:sldId id="312" r:id="rId23"/>
    <p:sldId id="313" r:id="rId24"/>
    <p:sldId id="314" r:id="rId25"/>
    <p:sldId id="276" r:id="rId26"/>
    <p:sldId id="259" r:id="rId27"/>
    <p:sldId id="318" r:id="rId28"/>
    <p:sldId id="280" r:id="rId29"/>
    <p:sldId id="279" r:id="rId30"/>
    <p:sldId id="260" r:id="rId31"/>
    <p:sldId id="281" r:id="rId32"/>
    <p:sldId id="317" r:id="rId33"/>
    <p:sldId id="261" r:id="rId34"/>
    <p:sldId id="315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DF071A-3C49-4196-B321-D3AF9DAA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5A3F4E-0F25-45E7-B9F3-306A0608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12E0E2-A953-4059-8995-B1CB5B9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B31CAF-FDFB-4051-B487-9A64F30A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9707A5-E534-4F3E-9074-3D5B7B97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3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E3FBEF-C9C6-4FBE-BACB-6114C045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DCECE1A-5554-4C37-9D92-6388F66E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29E8F7-95A1-4085-87FE-77856520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9B838B-C6C7-4010-82EE-9DD4AFE8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595295-5CBC-4C8E-9D24-2E8E12C6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4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12F0E4-0B59-413B-A33D-7491307AE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644136-1581-42B1-9E68-56FFCF60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298D78-6432-437A-B4C7-CF4C0140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BF9D9-7435-4CF5-8136-D0E4550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4450DA-9B1D-4302-9EE3-00D0E21C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26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FCE16-1FB1-4C3B-A8B2-BBCEDF91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AE6789-92B3-44CD-BC5A-B87DF645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A71097-A3F9-4C1E-BBC1-234F20FF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BE74ED-4B67-4692-94F6-11CC7488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8A281F-D64F-4FF9-AE0D-6239D168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10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0280BC-C5B9-486B-A058-664B0037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09BECD-E0F8-443C-A416-E6F843DC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C38452-5026-4869-995E-F7ACD41A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665986-5B90-400A-A689-731E39E1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4403E0-C3DE-4307-87D9-19E4F064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5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F1BF6-DB46-428E-80FF-45F8E677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63112-1198-4606-B589-7CD8509B4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EDD1BF-476C-4003-B1E0-F027CF55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38A468F-10F4-416C-AA60-91097FBE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A1A66B-FAED-421D-BA91-BA7350BC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4C751F-657F-4F34-B0AD-DFFA0081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55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AA0972-8DB0-463E-92EE-7846A181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0BD471-ED21-48AA-85DB-40CBFE1D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D44950-4AB7-49E1-8CEF-050400F4B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66C7AD4-FF04-4A3E-9122-93E7AC474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8E52076-4F10-4B89-8C20-B4C262B25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B5A9384-F52F-4AE9-804D-6404A15A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82231D0-B2B6-4735-82CD-7BD67CF3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81D04BB-034C-40BA-800C-03D5FE72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4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23D5AA-5D5A-47FD-97F0-7AE95EAA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93EEDCF-21D8-4A94-BA61-9580AB7A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A5F14EA-06DE-43BE-9EAE-B19FDAD2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844ED5-3903-4BB6-94BD-7EF5418B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49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CC3A98-FA2C-4036-A4CF-FDA0411C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B2075D4-111D-4FEF-ADF0-FCA5A4C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C1690EF-90F0-452B-9570-DEF82B7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1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874144-8F1F-4B26-851D-33CFD221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EC3A5C-E394-43F0-B252-F9C41A5F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53FB7D-27C6-4B52-8C6E-ACB880BC1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13EF57-D1A9-4BEE-8D71-CD03C55C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3CFA62-1C9B-4278-8BF3-F0A9776A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A076278-1A68-4785-8DB0-97BE2FF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57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149553-6502-4E33-8A9B-D9E906A1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AA83265-A80E-466A-ADA9-37DB65EE4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96A9F29-FD43-4524-946D-8EB831BB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E5BC93-CCEB-4B0F-9447-B9470CD3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6460E8-4277-466D-880B-923AF2D3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C8213C-8E51-4169-A4FE-15D723DE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33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48690C-1B69-4FC6-A0D0-9A9F47A8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7BD1E5-D816-4B71-82A3-BDC18DF8B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58B14A-761B-4474-A4AE-C8F7E37C2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E116-04D8-4E67-827C-637F8115B56E}" type="datetimeFigureOut">
              <a:rPr lang="el-GR" smtClean="0"/>
              <a:t>14/12/2023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9317A1-FB68-4048-9979-85ECD8240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515D19-3030-4107-8D1A-24C75F2B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B651-69A1-409E-90FC-B80E52FC70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89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E71351-79BC-4F22-8BFC-374DD6422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113"/>
            <a:ext cx="9144000" cy="768626"/>
          </a:xfrm>
        </p:spPr>
        <p:txBody>
          <a:bodyPr>
            <a:normAutofit/>
          </a:bodyPr>
          <a:lstStyle/>
          <a:p>
            <a:r>
              <a:rPr lang="el-GR" sz="4400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F7BED3-5555-46C4-B9AA-CA9C1C365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9043"/>
            <a:ext cx="9144000" cy="4379844"/>
          </a:xfrm>
        </p:spPr>
        <p:txBody>
          <a:bodyPr/>
          <a:lstStyle/>
          <a:p>
            <a:pPr algn="l"/>
            <a:r>
              <a:rPr lang="en-US" dirty="0"/>
              <a:t>          </a:t>
            </a:r>
            <a:r>
              <a:rPr lang="el-GR" dirty="0"/>
              <a:t>ΒΙΒΛΙΟΓΡΑΦΙΑ: HARPER’S ΒΙΟΛΟΓΙΚΗ ΧΗΜΕΙΑ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ΚΕΦ. 23 ΒΙΟΣΥΝΘΕΣΗ ΤΩΝ ΛΙΠΑΡΩΝ ΟΞΕΩΝ ΚΑΙ ΕΙΚΟΣΑΝΟΕΙΔΩΝ</a:t>
            </a:r>
          </a:p>
          <a:p>
            <a:pPr algn="l"/>
            <a:r>
              <a:rPr lang="el-GR" dirty="0"/>
              <a:t>ΚΕΦ. 2</a:t>
            </a:r>
            <a:r>
              <a:rPr lang="en-US" dirty="0"/>
              <a:t>5</a:t>
            </a:r>
            <a:r>
              <a:rPr lang="el-GR" dirty="0"/>
              <a:t> ΜΕΤΑΦΟΡΑ ΚΑΙ ΑΠΟΘΗΚΕΥΣΗ ΛΙΠΙΔΙΩΝ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650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C1E155-3833-4127-9B7E-532FD6C9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66" y="17418"/>
            <a:ext cx="9144000" cy="6858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6887AE2-6D59-491A-A2C9-720CE704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07" y="4142639"/>
            <a:ext cx="1142793" cy="665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CEA8A-481C-4036-A4B6-D2125016596C}"/>
              </a:ext>
            </a:extLst>
          </p:cNvPr>
          <p:cNvSpPr txBox="1"/>
          <p:nvPr/>
        </p:nvSpPr>
        <p:spPr>
          <a:xfrm>
            <a:off x="3756139" y="4290577"/>
            <a:ext cx="5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val="16738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DA73D-AECB-4696-9881-CCC5C0C1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Σύνθεση λιπαρών οξέων</a:t>
            </a:r>
            <a:br>
              <a:rPr lang="el-GR" dirty="0"/>
            </a:br>
            <a:r>
              <a:rPr lang="el-GR" sz="3200" dirty="0"/>
              <a:t>(Αντιδράσεις συμπύκνωσης)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0014DC-82D4-4A20-AF93-7C455BBE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Αρχικά μεταφέρεται η </a:t>
            </a:r>
            <a:r>
              <a:rPr lang="el-GR" b="1" dirty="0" err="1"/>
              <a:t>ακετυλομάδα</a:t>
            </a:r>
            <a:r>
              <a:rPr lang="el-GR" dirty="0"/>
              <a:t> από 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στη –</a:t>
            </a:r>
            <a:r>
              <a:rPr lang="en-US" dirty="0"/>
              <a:t>SH</a:t>
            </a:r>
            <a:r>
              <a:rPr lang="el-GR" dirty="0"/>
              <a:t> της πρωτεΐνης </a:t>
            </a:r>
            <a:r>
              <a:rPr lang="en-US" dirty="0"/>
              <a:t>ACP </a:t>
            </a:r>
            <a:r>
              <a:rPr lang="el-GR" dirty="0"/>
              <a:t>του συμπλέγματος της </a:t>
            </a:r>
            <a:r>
              <a:rPr lang="el-GR" dirty="0" err="1"/>
              <a:t>συνθάσης</a:t>
            </a:r>
            <a:r>
              <a:rPr lang="el-GR" dirty="0"/>
              <a:t> και ακολούθως στη </a:t>
            </a:r>
            <a:r>
              <a:rPr lang="en-US" dirty="0"/>
              <a:t>–SH </a:t>
            </a:r>
            <a:r>
              <a:rPr lang="el-GR" dirty="0"/>
              <a:t>μιας γειτονικής </a:t>
            </a:r>
            <a:r>
              <a:rPr lang="en-US" dirty="0" err="1"/>
              <a:t>Cys</a:t>
            </a:r>
            <a:r>
              <a:rPr lang="en-US" dirty="0"/>
              <a:t> </a:t>
            </a:r>
            <a:r>
              <a:rPr lang="el-GR" dirty="0"/>
              <a:t>του συμπλέγματος (</a:t>
            </a:r>
            <a:r>
              <a:rPr lang="en-US" dirty="0"/>
              <a:t>KS) </a:t>
            </a:r>
            <a:r>
              <a:rPr lang="el-GR" dirty="0"/>
              <a:t>με τη δράση του ενζύμου </a:t>
            </a:r>
            <a:r>
              <a:rPr lang="el-GR" b="1" dirty="0" err="1"/>
              <a:t>τρανσακετυλάση</a:t>
            </a:r>
            <a:endParaRPr lang="el-GR" b="1" dirty="0"/>
          </a:p>
          <a:p>
            <a:r>
              <a:rPr lang="el-GR" dirty="0"/>
              <a:t>Στην ελεύθερη –</a:t>
            </a:r>
            <a:r>
              <a:rPr lang="en-US" dirty="0"/>
              <a:t>SH  </a:t>
            </a:r>
            <a:r>
              <a:rPr lang="el-GR" dirty="0"/>
              <a:t>της </a:t>
            </a:r>
            <a:r>
              <a:rPr lang="en-US" dirty="0"/>
              <a:t>ACP</a:t>
            </a:r>
            <a:r>
              <a:rPr lang="el-GR" dirty="0"/>
              <a:t> μεταφέρεται μια </a:t>
            </a:r>
            <a:r>
              <a:rPr lang="el-GR" b="1" dirty="0" err="1"/>
              <a:t>μηλονυλομάδα</a:t>
            </a:r>
            <a:r>
              <a:rPr lang="el-GR" dirty="0"/>
              <a:t> από το </a:t>
            </a:r>
            <a:r>
              <a:rPr lang="el-GR" dirty="0" err="1"/>
              <a:t>μηλόνυλο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με τη δράση του ενζύμου </a:t>
            </a:r>
            <a:r>
              <a:rPr lang="el-GR" b="1" dirty="0" err="1"/>
              <a:t>μηλονύλο-τρανφεράση</a:t>
            </a:r>
            <a:endParaRPr lang="el-GR" b="1" dirty="0"/>
          </a:p>
          <a:p>
            <a:r>
              <a:rPr lang="el-GR" dirty="0"/>
              <a:t>Ακολουθεί </a:t>
            </a:r>
            <a:r>
              <a:rPr lang="el-GR" u="sng" dirty="0"/>
              <a:t>συμπύκνωση</a:t>
            </a:r>
            <a:r>
              <a:rPr lang="el-GR" dirty="0"/>
              <a:t> των 2 γειτονικών </a:t>
            </a:r>
            <a:r>
              <a:rPr lang="el-GR" dirty="0" err="1"/>
              <a:t>ακυλίων</a:t>
            </a:r>
            <a:r>
              <a:rPr lang="el-GR" dirty="0"/>
              <a:t> (</a:t>
            </a:r>
            <a:r>
              <a:rPr lang="el-GR" dirty="0" err="1"/>
              <a:t>ακέτυλο</a:t>
            </a:r>
            <a:r>
              <a:rPr lang="el-GR" dirty="0"/>
              <a:t> και </a:t>
            </a:r>
            <a:r>
              <a:rPr lang="el-GR" dirty="0" err="1"/>
              <a:t>μηλόνυλο</a:t>
            </a:r>
            <a:r>
              <a:rPr lang="el-GR" dirty="0"/>
              <a:t>) προς σχηματισμό </a:t>
            </a:r>
            <a:r>
              <a:rPr lang="el-GR" b="1" dirty="0" err="1"/>
              <a:t>ακετοακετυλικής</a:t>
            </a:r>
            <a:r>
              <a:rPr lang="el-GR" dirty="0"/>
              <a:t> ομάδας και αποβολή </a:t>
            </a:r>
            <a:r>
              <a:rPr lang="en-US" dirty="0"/>
              <a:t>CO</a:t>
            </a:r>
            <a:r>
              <a:rPr lang="en-US" baseline="-25000" dirty="0"/>
              <a:t>2</a:t>
            </a:r>
          </a:p>
          <a:p>
            <a:r>
              <a:rPr lang="en-US" dirty="0"/>
              <a:t>H </a:t>
            </a:r>
            <a:r>
              <a:rPr lang="el-GR" dirty="0" err="1"/>
              <a:t>ακετοακετυλική</a:t>
            </a:r>
            <a:r>
              <a:rPr lang="el-GR" dirty="0"/>
              <a:t> ομάδα παραμένει συνδεδεμένη με την –</a:t>
            </a:r>
            <a:r>
              <a:rPr lang="en-US" dirty="0"/>
              <a:t>SH </a:t>
            </a:r>
            <a:r>
              <a:rPr lang="el-GR" dirty="0"/>
              <a:t>της </a:t>
            </a:r>
            <a:r>
              <a:rPr lang="en-US" dirty="0"/>
              <a:t>ACP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40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EF1BB62-2DE8-4A01-B0CD-6FCDEA17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97" y="165295"/>
            <a:ext cx="8923606" cy="66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3879BD-B020-4EC7-A53F-5524D7CD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Σύνθεση λιπαρών οξέων</a:t>
            </a:r>
            <a:br>
              <a:rPr lang="el-GR" dirty="0"/>
            </a:br>
            <a:r>
              <a:rPr lang="el-GR" sz="3200" dirty="0"/>
              <a:t>(Αντιδράσεις αναγωγής)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B14F26-1BD3-4F70-A4DF-8B04D75A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Την αντίδραση συμπύκνωσης ακολουθούν αντιδράσεις αναγωγής </a:t>
            </a:r>
          </a:p>
          <a:p>
            <a:r>
              <a:rPr lang="el-GR" dirty="0"/>
              <a:t>Με μια σειρά </a:t>
            </a:r>
            <a:r>
              <a:rPr lang="el-GR" b="1" dirty="0"/>
              <a:t>3 αντιδράσεων </a:t>
            </a:r>
            <a:r>
              <a:rPr lang="el-GR" dirty="0"/>
              <a:t>(αναγωγή-αφυδάτωση-αναγωγή), ακολουθεί αναγωγή της </a:t>
            </a:r>
            <a:r>
              <a:rPr lang="el-GR" dirty="0" err="1"/>
              <a:t>ακετοακετυλικής</a:t>
            </a:r>
            <a:r>
              <a:rPr lang="el-GR" dirty="0"/>
              <a:t> ομάδας (</a:t>
            </a:r>
            <a:r>
              <a:rPr lang="el-GR" dirty="0" err="1"/>
              <a:t>ακετοακέτυλο</a:t>
            </a:r>
            <a:r>
              <a:rPr lang="el-GR" dirty="0"/>
              <a:t>-</a:t>
            </a:r>
            <a:r>
              <a:rPr lang="en-US" dirty="0"/>
              <a:t>ACP) </a:t>
            </a:r>
            <a:r>
              <a:rPr lang="el-GR" dirty="0"/>
              <a:t>σε </a:t>
            </a:r>
            <a:r>
              <a:rPr lang="el-GR" dirty="0" err="1"/>
              <a:t>βουτυρυλική</a:t>
            </a:r>
            <a:r>
              <a:rPr lang="el-GR" dirty="0"/>
              <a:t> ομάδα (</a:t>
            </a:r>
            <a:r>
              <a:rPr lang="el-GR" dirty="0" err="1"/>
              <a:t>βουτυρύλο</a:t>
            </a:r>
            <a:r>
              <a:rPr lang="el-GR" dirty="0"/>
              <a:t>-</a:t>
            </a:r>
            <a:r>
              <a:rPr lang="en-US" dirty="0"/>
              <a:t>ACP</a:t>
            </a:r>
            <a:r>
              <a:rPr lang="el-GR" dirty="0"/>
              <a:t>)</a:t>
            </a:r>
          </a:p>
          <a:p>
            <a:r>
              <a:rPr lang="el-GR" dirty="0"/>
              <a:t>Τα ένζυμα της αναγωγής χρησιμοποιούν </a:t>
            </a:r>
            <a:r>
              <a:rPr lang="en-US" b="1" dirty="0"/>
              <a:t>NADPH</a:t>
            </a:r>
            <a:r>
              <a:rPr lang="en-US" dirty="0"/>
              <a:t> </a:t>
            </a:r>
            <a:r>
              <a:rPr lang="el-GR" dirty="0"/>
              <a:t>ως συνένζυμα</a:t>
            </a:r>
            <a:r>
              <a:rPr lang="en-US" dirty="0"/>
              <a:t> (</a:t>
            </a:r>
            <a:r>
              <a:rPr lang="el-GR" dirty="0"/>
              <a:t>κάθε κύκλος απαιτεί 2 μόρια </a:t>
            </a:r>
            <a:r>
              <a:rPr lang="en-US" dirty="0"/>
              <a:t>NADPH)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βουτυρυλική</a:t>
            </a:r>
            <a:r>
              <a:rPr lang="el-GR" dirty="0"/>
              <a:t> ομάδα μεταφέρεται ακολούθως σε μια γειτονική </a:t>
            </a:r>
            <a:r>
              <a:rPr lang="en-US" dirty="0"/>
              <a:t>–SH </a:t>
            </a:r>
            <a:r>
              <a:rPr lang="el-GR" dirty="0"/>
              <a:t>του συμπλέγματος και η </a:t>
            </a:r>
            <a:r>
              <a:rPr lang="en-US" dirty="0"/>
              <a:t>–SH </a:t>
            </a:r>
            <a:r>
              <a:rPr lang="el-GR" dirty="0"/>
              <a:t>της </a:t>
            </a:r>
            <a:r>
              <a:rPr lang="en-US" dirty="0"/>
              <a:t>ACP </a:t>
            </a:r>
            <a:r>
              <a:rPr lang="el-GR" dirty="0"/>
              <a:t>δέχεται μια νέα </a:t>
            </a:r>
            <a:r>
              <a:rPr lang="el-GR" dirty="0" err="1"/>
              <a:t>μηλονυλομάδα</a:t>
            </a:r>
            <a:endParaRPr lang="en-US" dirty="0"/>
          </a:p>
          <a:p>
            <a:r>
              <a:rPr lang="el-GR" dirty="0"/>
              <a:t>Ο κύκλος επαναλαμβάνεται μέχρι να συμπληρωθεί ο αριθμός ατόμων άνθρακα του λιπαρού οξέος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03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6D5237-681E-46F6-925E-68C519C9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41" y="82006"/>
            <a:ext cx="8925318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0AC90-8578-41FE-8CC4-476016D0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1"/>
            <a:ext cx="10515600" cy="1025594"/>
          </a:xfrm>
        </p:spPr>
        <p:txBody>
          <a:bodyPr/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04B4F3-516D-4E58-AAA8-58B222BD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1219199"/>
            <a:ext cx="11237844" cy="507558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τελικό αποτέλεσμα είναι η σύνθεση του </a:t>
            </a:r>
            <a:r>
              <a:rPr lang="el-GR" b="1" dirty="0" err="1"/>
              <a:t>παλμιτικού</a:t>
            </a:r>
            <a:r>
              <a:rPr lang="el-GR" b="1" dirty="0"/>
              <a:t> οξέος (C16) </a:t>
            </a:r>
            <a:r>
              <a:rPr lang="el-GR" dirty="0"/>
              <a:t>από </a:t>
            </a:r>
            <a:r>
              <a:rPr lang="en-US" dirty="0"/>
              <a:t>1 </a:t>
            </a:r>
            <a:r>
              <a:rPr lang="el-GR" dirty="0"/>
              <a:t>μόριο </a:t>
            </a:r>
            <a:r>
              <a:rPr lang="el-GR" dirty="0" err="1"/>
              <a:t>ακέτυλο-CoA</a:t>
            </a:r>
            <a:r>
              <a:rPr lang="el-GR" dirty="0"/>
              <a:t> και 7 μόρια </a:t>
            </a:r>
            <a:r>
              <a:rPr lang="el-GR" dirty="0" err="1"/>
              <a:t>μηλονυλο-CoA</a:t>
            </a:r>
            <a:r>
              <a:rPr lang="el-GR" dirty="0"/>
              <a:t> με συνεχή ανακύκλωση των βημάτων ώστε να </a:t>
            </a:r>
            <a:r>
              <a:rPr lang="el-GR" dirty="0" err="1"/>
              <a:t>συναρμολογηθεί</a:t>
            </a:r>
            <a:r>
              <a:rPr lang="el-GR" dirty="0"/>
              <a:t> η κορεσμένη αλυσίδα των 16 ατόμων άνθρακα του </a:t>
            </a:r>
            <a:r>
              <a:rPr lang="el-GR" dirty="0" err="1"/>
              <a:t>παλμιτικού</a:t>
            </a:r>
            <a:endParaRPr lang="el-GR" dirty="0"/>
          </a:p>
          <a:p>
            <a:r>
              <a:rPr lang="el-GR" dirty="0"/>
              <a:t>Για τη σύνθεση του </a:t>
            </a:r>
            <a:r>
              <a:rPr lang="el-GR" dirty="0" err="1"/>
              <a:t>παλμιτικού</a:t>
            </a:r>
            <a:r>
              <a:rPr lang="el-GR" dirty="0"/>
              <a:t> οξέος απαιτούνται </a:t>
            </a:r>
            <a:r>
              <a:rPr lang="el-GR" u="sng" dirty="0"/>
              <a:t>7 κύκλοι </a:t>
            </a:r>
            <a:r>
              <a:rPr lang="el-GR" dirty="0"/>
              <a:t>αντιδράσεων συμπυκνώσεως και αναγωγής: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l-GR" dirty="0"/>
              <a:t>1 κύκλος → </a:t>
            </a: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        </a:t>
            </a:r>
            <a:r>
              <a:rPr lang="el-GR" dirty="0"/>
              <a:t> </a:t>
            </a:r>
            <a:r>
              <a:rPr lang="en-US" dirty="0"/>
              <a:t>4 </a:t>
            </a:r>
            <a:r>
              <a:rPr lang="el-GR" dirty="0"/>
              <a:t>κύκλος</a:t>
            </a:r>
            <a:r>
              <a:rPr lang="en-US" dirty="0"/>
              <a:t> →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n-US" baseline="-25000" dirty="0"/>
              <a:t>10</a:t>
            </a:r>
            <a:r>
              <a:rPr lang="en-US" dirty="0"/>
              <a:t>            7 </a:t>
            </a:r>
            <a:r>
              <a:rPr lang="el-GR" dirty="0"/>
              <a:t>κύκλος</a:t>
            </a:r>
            <a:r>
              <a:rPr lang="en-US" dirty="0"/>
              <a:t> →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n-US" baseline="-25000" dirty="0"/>
              <a:t>16</a:t>
            </a:r>
          </a:p>
          <a:p>
            <a:pPr marL="0" indent="0">
              <a:buNone/>
            </a:pPr>
            <a:r>
              <a:rPr lang="en-US" dirty="0"/>
              <a:t>   2 </a:t>
            </a:r>
            <a:r>
              <a:rPr lang="el-GR" dirty="0"/>
              <a:t>κύκλος</a:t>
            </a:r>
            <a:r>
              <a:rPr lang="en-US" dirty="0"/>
              <a:t> →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n-US" baseline="-25000" dirty="0"/>
              <a:t>6 </a:t>
            </a:r>
            <a:r>
              <a:rPr lang="en-US" dirty="0"/>
              <a:t>        5 </a:t>
            </a:r>
            <a:r>
              <a:rPr lang="el-GR" dirty="0"/>
              <a:t>κύκλος</a:t>
            </a:r>
            <a:r>
              <a:rPr lang="en-US" dirty="0"/>
              <a:t> →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n-US" baseline="-25000" dirty="0"/>
              <a:t>12</a:t>
            </a:r>
          </a:p>
          <a:p>
            <a:pPr marL="0" indent="0">
              <a:buNone/>
            </a:pPr>
            <a:r>
              <a:rPr lang="en-US" dirty="0"/>
              <a:t>   3 </a:t>
            </a:r>
            <a:r>
              <a:rPr lang="el-GR" dirty="0"/>
              <a:t>κύκλος →</a:t>
            </a:r>
            <a:r>
              <a:rPr lang="en-US" dirty="0"/>
              <a:t> C</a:t>
            </a:r>
            <a:r>
              <a:rPr lang="en-US" baseline="-25000" dirty="0"/>
              <a:t>8</a:t>
            </a:r>
            <a:r>
              <a:rPr lang="en-US" dirty="0"/>
              <a:t>         6 </a:t>
            </a:r>
            <a:r>
              <a:rPr lang="el-GR" dirty="0"/>
              <a:t>κύκλος</a:t>
            </a:r>
            <a:r>
              <a:rPr lang="en-US" dirty="0"/>
              <a:t> →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n-US" baseline="-25000" dirty="0"/>
              <a:t>14</a:t>
            </a:r>
          </a:p>
          <a:p>
            <a:r>
              <a:rPr lang="el-GR" dirty="0"/>
              <a:t>Απαιτούνται επίσης </a:t>
            </a:r>
            <a:r>
              <a:rPr lang="el-GR" u="sng" dirty="0"/>
              <a:t>14 μόρια </a:t>
            </a:r>
            <a:r>
              <a:rPr lang="en-US" b="1" u="sng" dirty="0"/>
              <a:t>NADPH</a:t>
            </a:r>
            <a:endParaRPr lang="el-GR" b="1" u="sng" dirty="0"/>
          </a:p>
          <a:p>
            <a:pPr marL="0" indent="0">
              <a:buNone/>
            </a:pPr>
            <a:r>
              <a:rPr lang="el-GR" dirty="0"/>
              <a:t>       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+ 7 </a:t>
            </a:r>
            <a:r>
              <a:rPr lang="el-GR" dirty="0" err="1"/>
              <a:t>Μηλονύλο</a:t>
            </a:r>
            <a:r>
              <a:rPr lang="el-GR" dirty="0"/>
              <a:t>-</a:t>
            </a:r>
            <a:r>
              <a:rPr lang="en-US" dirty="0"/>
              <a:t>CoA + 14NADPH + 14H</a:t>
            </a:r>
            <a:r>
              <a:rPr lang="el-GR" baseline="30000" dirty="0"/>
              <a:t>+</a:t>
            </a:r>
            <a:r>
              <a:rPr lang="en-US" dirty="0"/>
              <a:t> → CH</a:t>
            </a:r>
            <a:r>
              <a:rPr lang="en-US" baseline="-25000" dirty="0"/>
              <a:t>3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baseline="-25000" dirty="0"/>
              <a:t>14</a:t>
            </a:r>
            <a:r>
              <a:rPr lang="en-US" dirty="0"/>
              <a:t>COOH +</a:t>
            </a:r>
          </a:p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l-GR" dirty="0"/>
              <a:t>         </a:t>
            </a:r>
            <a:r>
              <a:rPr lang="en-US" dirty="0"/>
              <a:t>14NADP</a:t>
            </a:r>
            <a:r>
              <a:rPr lang="en-US" baseline="30000" dirty="0"/>
              <a:t>+</a:t>
            </a:r>
            <a:r>
              <a:rPr lang="en-US" dirty="0"/>
              <a:t> + 7CO</a:t>
            </a:r>
            <a:r>
              <a:rPr lang="en-US" baseline="-25000" dirty="0"/>
              <a:t>2 </a:t>
            </a:r>
            <a:r>
              <a:rPr lang="en-US" dirty="0"/>
              <a:t>+ 8CoA + 6H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  <a:p>
            <a:endParaRPr lang="el-GR" b="1" u="sng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12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FD5EDA-1D76-4DFE-8076-BE9CCDB7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02AD1C-8BC8-4FA7-A7F4-7D356885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3957" cy="453541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b="1" dirty="0"/>
              <a:t>NADPH</a:t>
            </a:r>
            <a:r>
              <a:rPr lang="el-GR" dirty="0"/>
              <a:t> που απαιτείται προέρχεται από την </a:t>
            </a:r>
            <a:r>
              <a:rPr lang="el-GR" b="1" dirty="0"/>
              <a:t>οδό των φωσφορικών </a:t>
            </a:r>
            <a:r>
              <a:rPr lang="el-GR" b="1" dirty="0" err="1"/>
              <a:t>πεντοζών</a:t>
            </a:r>
            <a:r>
              <a:rPr lang="el-GR" b="1" dirty="0"/>
              <a:t> </a:t>
            </a:r>
            <a:r>
              <a:rPr lang="el-GR" dirty="0"/>
              <a:t>και από το </a:t>
            </a:r>
            <a:r>
              <a:rPr lang="el-GR" b="1" dirty="0"/>
              <a:t>κύκλο κιτρικού-</a:t>
            </a:r>
            <a:r>
              <a:rPr lang="el-GR" b="1" dirty="0" err="1"/>
              <a:t>πυροσταφυλικού</a:t>
            </a:r>
            <a:endParaRPr lang="el-G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dirty="0" err="1"/>
              <a:t>ακέτυλο-CoA</a:t>
            </a:r>
            <a:r>
              <a:rPr lang="el-GR" dirty="0"/>
              <a:t> που σχηματίζεται από την γλυκόζη μέσω της οξείδωσης του </a:t>
            </a:r>
            <a:r>
              <a:rPr lang="el-GR" dirty="0" err="1"/>
              <a:t>πυροσταφυλικού</a:t>
            </a:r>
            <a:r>
              <a:rPr lang="el-GR" dirty="0"/>
              <a:t> στο εσωτερικό των μιτοχονδρίων δεν διαχέεται εύκολα προς το κυτταρόπλασμα.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Αντιθέτως το </a:t>
            </a:r>
            <a:r>
              <a:rPr lang="el-GR" b="1" dirty="0"/>
              <a:t>κιτρικό</a:t>
            </a:r>
            <a:r>
              <a:rPr lang="el-GR" dirty="0"/>
              <a:t> που σχηματίζεται μπορεί εύκολα να εξέλθει και να μετατραπεί σε </a:t>
            </a:r>
            <a:r>
              <a:rPr lang="el-GR" dirty="0" err="1"/>
              <a:t>ακέτυλο-CoA</a:t>
            </a:r>
            <a:r>
              <a:rPr lang="el-GR" dirty="0"/>
              <a:t> από την κιτρική </a:t>
            </a:r>
            <a:r>
              <a:rPr lang="el-GR" dirty="0" err="1"/>
              <a:t>λυάση</a:t>
            </a:r>
            <a:r>
              <a:rPr lang="el-GR" dirty="0"/>
              <a:t>-ΑΤΡ ώστε τελικά με τη δράση της </a:t>
            </a:r>
            <a:r>
              <a:rPr lang="el-GR" u="sng" dirty="0" err="1"/>
              <a:t>καρβοξυλάσης</a:t>
            </a:r>
            <a:r>
              <a:rPr lang="el-GR" u="sng" dirty="0"/>
              <a:t> του </a:t>
            </a:r>
            <a:r>
              <a:rPr lang="el-GR" u="sng" dirty="0" err="1"/>
              <a:t>ακέτυλο</a:t>
            </a:r>
            <a:r>
              <a:rPr lang="el-GR" u="sng" dirty="0"/>
              <a:t>-</a:t>
            </a:r>
            <a:r>
              <a:rPr lang="en-US" u="sng" dirty="0"/>
              <a:t>CoA</a:t>
            </a:r>
            <a:r>
              <a:rPr lang="el-GR" u="sng" dirty="0"/>
              <a:t>  </a:t>
            </a:r>
            <a:r>
              <a:rPr lang="el-GR" dirty="0"/>
              <a:t>να διατεθεί για το σχηματισμό </a:t>
            </a:r>
            <a:r>
              <a:rPr lang="el-GR" dirty="0" err="1"/>
              <a:t>μηλονύλο-CoA</a:t>
            </a:r>
            <a:r>
              <a:rPr lang="el-GR" dirty="0"/>
              <a:t> </a:t>
            </a:r>
          </a:p>
          <a:p>
            <a:r>
              <a:rPr lang="el-GR" dirty="0"/>
              <a:t>Το </a:t>
            </a:r>
            <a:r>
              <a:rPr lang="el-GR" b="1" dirty="0" err="1"/>
              <a:t>οξαλοξικό</a:t>
            </a:r>
            <a:r>
              <a:rPr lang="el-GR" dirty="0"/>
              <a:t> που σχηματίζεται στο κυτταρόπλασμα ανάγεται αρχικά σε μηλικό και τελικά σε </a:t>
            </a:r>
            <a:r>
              <a:rPr lang="el-GR" dirty="0" err="1"/>
              <a:t>πυροσταφυλικό</a:t>
            </a:r>
            <a:r>
              <a:rPr lang="el-GR" dirty="0"/>
              <a:t> από τη </a:t>
            </a:r>
            <a:r>
              <a:rPr lang="el-GR" u="sng" dirty="0"/>
              <a:t>μηλική </a:t>
            </a:r>
            <a:r>
              <a:rPr lang="el-GR" u="sng" dirty="0" err="1"/>
              <a:t>αφυδρογονάση</a:t>
            </a:r>
            <a:r>
              <a:rPr lang="el-GR" u="sng" dirty="0"/>
              <a:t> </a:t>
            </a:r>
            <a:r>
              <a:rPr lang="el-GR" dirty="0"/>
              <a:t>παράγοντας </a:t>
            </a:r>
            <a:r>
              <a:rPr lang="en-US" b="1" dirty="0"/>
              <a:t>NADPH</a:t>
            </a:r>
            <a:r>
              <a:rPr lang="en-US" dirty="0"/>
              <a:t> </a:t>
            </a:r>
            <a:r>
              <a:rPr lang="el-GR" dirty="0"/>
              <a:t>που χρησιμοποιείται στη σύνθεση των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202548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2AC1528-4BBC-4B93-9FC9-3DE09EF6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86" y="643467"/>
            <a:ext cx="7684228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1" y="4101737"/>
            <a:ext cx="4173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Σύνθεση λιπαρών οξέων: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Δότης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το κιτρικό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Δότης </a:t>
            </a:r>
            <a:r>
              <a:rPr lang="en-US" dirty="0"/>
              <a:t>NADPH </a:t>
            </a:r>
            <a:r>
              <a:rPr lang="el-GR" dirty="0"/>
              <a:t>η μηλική </a:t>
            </a:r>
            <a:r>
              <a:rPr lang="el-GR" dirty="0" err="1"/>
              <a:t>αφυδρογονάση</a:t>
            </a:r>
            <a:endParaRPr lang="el-GR" dirty="0"/>
          </a:p>
          <a:p>
            <a:r>
              <a:rPr lang="el-GR" dirty="0"/>
              <a:t>     και η οδός των φωσφορικών </a:t>
            </a:r>
            <a:r>
              <a:rPr lang="el-GR" dirty="0" err="1"/>
              <a:t>πεντοζών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104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A2E7B-8F7C-45CD-AA14-40E362C9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43" y="86452"/>
            <a:ext cx="10515600" cy="1124040"/>
          </a:xfrm>
        </p:spPr>
        <p:txBody>
          <a:bodyPr/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F89D70-8E9D-44E9-9D83-99926868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1294401"/>
            <a:ext cx="10816046" cy="491481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Πόσα μόρια γλυκόζης και πόσα μόρια </a:t>
            </a:r>
            <a:r>
              <a:rPr lang="en-US" dirty="0"/>
              <a:t>NADPH, </a:t>
            </a:r>
            <a:r>
              <a:rPr lang="el-GR" dirty="0"/>
              <a:t>απαιτούνται για τη σύνθεση 1 μορίου </a:t>
            </a:r>
            <a:r>
              <a:rPr lang="el-GR" dirty="0" err="1"/>
              <a:t>παλμιτικού</a:t>
            </a:r>
            <a:r>
              <a:rPr lang="el-GR" dirty="0"/>
              <a:t> οξέος (</a:t>
            </a:r>
            <a:r>
              <a:rPr lang="en-US" dirty="0"/>
              <a:t>C</a:t>
            </a:r>
            <a:r>
              <a:rPr lang="en-US" baseline="-25000" dirty="0"/>
              <a:t>16</a:t>
            </a:r>
            <a:r>
              <a:rPr lang="en-US" dirty="0"/>
              <a:t>)</a:t>
            </a:r>
            <a:r>
              <a:rPr lang="el-GR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4 μόρια γλυκόζης αποδίδουν 8 μόρια </a:t>
            </a:r>
            <a:r>
              <a:rPr lang="el-GR" dirty="0" err="1"/>
              <a:t>πυροσταφυλικού</a:t>
            </a:r>
            <a:r>
              <a:rPr lang="el-GR" dirty="0"/>
              <a:t> οξέος τα οποία αποδίδουν 8 μόρια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στο κυτταρόπλασμα (δρόμος κιτρικού-</a:t>
            </a:r>
            <a:r>
              <a:rPr lang="el-GR" dirty="0" err="1"/>
              <a:t>πυροσταφυλικού</a:t>
            </a:r>
            <a:r>
              <a:rPr lang="el-GR" dirty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Μέσω του δρόμου κιτρικού-</a:t>
            </a:r>
            <a:r>
              <a:rPr lang="el-GR" dirty="0" err="1"/>
              <a:t>πυροσταφυλικού</a:t>
            </a:r>
            <a:r>
              <a:rPr lang="el-GR" dirty="0"/>
              <a:t> παράγονται επίσης και 8 μόρια </a:t>
            </a:r>
            <a:r>
              <a:rPr lang="en-US" dirty="0"/>
              <a:t>NADPH (</a:t>
            </a:r>
            <a:r>
              <a:rPr lang="el-GR" dirty="0"/>
              <a:t>μηλική </a:t>
            </a:r>
            <a:r>
              <a:rPr lang="el-GR" dirty="0" err="1"/>
              <a:t>αφυδρογονάση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υπόλοιπα 6 </a:t>
            </a:r>
            <a:r>
              <a:rPr lang="en-US" dirty="0"/>
              <a:t>NADPH </a:t>
            </a:r>
            <a:r>
              <a:rPr lang="el-GR" dirty="0"/>
              <a:t>παρέχονται από το δρόμο των φωσφορικών </a:t>
            </a:r>
            <a:r>
              <a:rPr lang="el-GR" dirty="0" err="1"/>
              <a:t>πεντοζών</a:t>
            </a:r>
            <a:r>
              <a:rPr lang="el-GR" dirty="0"/>
              <a:t> (σύνολο 14</a:t>
            </a:r>
            <a:r>
              <a:rPr lang="en-US" dirty="0"/>
              <a:t>NADPH).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+ 7 </a:t>
            </a:r>
            <a:r>
              <a:rPr lang="el-GR" dirty="0" err="1"/>
              <a:t>Μηλονύλο</a:t>
            </a:r>
            <a:r>
              <a:rPr lang="el-GR" dirty="0"/>
              <a:t>-</a:t>
            </a:r>
            <a:r>
              <a:rPr lang="en-US" dirty="0"/>
              <a:t>CoA + 14NADPH + 14H</a:t>
            </a:r>
            <a:r>
              <a:rPr lang="el-GR" baseline="30000" dirty="0"/>
              <a:t>+</a:t>
            </a:r>
            <a:r>
              <a:rPr lang="en-US" dirty="0"/>
              <a:t> → CH</a:t>
            </a:r>
            <a:r>
              <a:rPr lang="en-US" baseline="-25000" dirty="0"/>
              <a:t>3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baseline="-25000" dirty="0"/>
              <a:t>14</a:t>
            </a:r>
            <a:r>
              <a:rPr lang="en-US" dirty="0"/>
              <a:t>COOH +</a:t>
            </a:r>
          </a:p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l-GR" dirty="0"/>
              <a:t>         </a:t>
            </a:r>
            <a:r>
              <a:rPr lang="en-US" dirty="0"/>
              <a:t>14NADP</a:t>
            </a:r>
            <a:r>
              <a:rPr lang="en-US" baseline="30000" dirty="0"/>
              <a:t>+</a:t>
            </a:r>
            <a:r>
              <a:rPr lang="en-US" dirty="0"/>
              <a:t> + 7CO</a:t>
            </a:r>
            <a:r>
              <a:rPr lang="en-US" baseline="-25000" dirty="0"/>
              <a:t>2 </a:t>
            </a:r>
            <a:r>
              <a:rPr lang="en-US" dirty="0"/>
              <a:t>+ 8CoA + 6H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612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53EFC7-FD32-4A38-A749-31A24E71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1"/>
            <a:ext cx="10515600" cy="734805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Ρύθμιση της σύνθεσης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632E08-B399-41BB-BA96-5C58ECA8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9930"/>
            <a:ext cx="11208027" cy="548640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/>
              <a:t>Αλλοστερική</a:t>
            </a:r>
            <a:r>
              <a:rPr lang="el-GR" dirty="0"/>
              <a:t> ρύθμιση (ενεργοποίηση) της </a:t>
            </a:r>
            <a:r>
              <a:rPr lang="el-GR" b="1" dirty="0" err="1"/>
              <a:t>καρβοξυλάσης</a:t>
            </a:r>
            <a:r>
              <a:rPr lang="el-GR" b="1" dirty="0"/>
              <a:t> του </a:t>
            </a:r>
            <a:r>
              <a:rPr lang="el-GR" b="1" dirty="0" err="1"/>
              <a:t>ακετυλο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b="1" dirty="0"/>
              <a:t> </a:t>
            </a:r>
            <a:r>
              <a:rPr lang="el-GR" dirty="0"/>
              <a:t>από το </a:t>
            </a:r>
            <a:r>
              <a:rPr lang="el-GR" b="1" dirty="0"/>
              <a:t>κιτρικό</a:t>
            </a:r>
            <a:r>
              <a:rPr lang="el-GR" dirty="0"/>
              <a:t> (θετικός </a:t>
            </a:r>
            <a:r>
              <a:rPr lang="el-GR" dirty="0" err="1"/>
              <a:t>τροποποιητής</a:t>
            </a:r>
            <a:r>
              <a:rPr lang="el-GR" dirty="0"/>
              <a:t>) το οποίο αυξάνεται κατά την σίτιση. </a:t>
            </a:r>
          </a:p>
          <a:p>
            <a:r>
              <a:rPr lang="el-GR" dirty="0"/>
              <a:t>Το </a:t>
            </a:r>
            <a:r>
              <a:rPr lang="el-GR" b="1" dirty="0" err="1"/>
              <a:t>παλμιτύλο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dirty="0"/>
              <a:t> αποτελεί αρνητικό </a:t>
            </a:r>
            <a:r>
              <a:rPr lang="el-GR" dirty="0" err="1"/>
              <a:t>αλλοστερικό</a:t>
            </a:r>
            <a:r>
              <a:rPr lang="el-GR" dirty="0"/>
              <a:t> </a:t>
            </a:r>
            <a:r>
              <a:rPr lang="el-GR" dirty="0" err="1"/>
              <a:t>τροποποιητή</a:t>
            </a:r>
            <a:r>
              <a:rPr lang="el-GR" dirty="0"/>
              <a:t> της </a:t>
            </a:r>
            <a:r>
              <a:rPr lang="el-GR" dirty="0" err="1"/>
              <a:t>καρβοξυλάσης</a:t>
            </a:r>
            <a:r>
              <a:rPr lang="el-GR" dirty="0"/>
              <a:t> του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</a:t>
            </a:r>
          </a:p>
          <a:p>
            <a:r>
              <a:rPr lang="el-GR" dirty="0"/>
              <a:t>Ρύθμιση της </a:t>
            </a:r>
            <a:r>
              <a:rPr lang="el-GR" dirty="0" err="1"/>
              <a:t>καρβοξυλάσης</a:t>
            </a:r>
            <a:r>
              <a:rPr lang="el-GR" dirty="0"/>
              <a:t> του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από </a:t>
            </a:r>
            <a:r>
              <a:rPr lang="el-GR" b="1" dirty="0"/>
              <a:t>ορμόνε</a:t>
            </a:r>
            <a:r>
              <a:rPr lang="el-GR" dirty="0"/>
              <a:t>ς όπως η </a:t>
            </a:r>
            <a:r>
              <a:rPr lang="el-GR" u="sng" dirty="0" err="1"/>
              <a:t>γλυκαγόνη</a:t>
            </a:r>
            <a:r>
              <a:rPr lang="el-GR" dirty="0"/>
              <a:t>, η </a:t>
            </a:r>
            <a:r>
              <a:rPr lang="el-GR" u="sng" dirty="0" err="1"/>
              <a:t>επινεφρίνη</a:t>
            </a:r>
            <a:r>
              <a:rPr lang="el-GR" dirty="0"/>
              <a:t> μέσω </a:t>
            </a:r>
            <a:r>
              <a:rPr lang="el-GR" dirty="0" err="1"/>
              <a:t>φωσφορυλίωσης</a:t>
            </a:r>
            <a:r>
              <a:rPr lang="el-GR" dirty="0"/>
              <a:t> (αρνητική ρύθμιση-ανενεργό ένζυμο) από τη δράση </a:t>
            </a:r>
            <a:r>
              <a:rPr lang="el-GR" dirty="0" err="1"/>
              <a:t>κινάσης</a:t>
            </a:r>
            <a:r>
              <a:rPr lang="el-GR" dirty="0"/>
              <a:t> εξαρτώμενης από το </a:t>
            </a:r>
            <a:r>
              <a:rPr lang="en-US" dirty="0"/>
              <a:t>c</a:t>
            </a:r>
            <a:r>
              <a:rPr lang="el-GR" dirty="0"/>
              <a:t>ΑΜΡ. Η </a:t>
            </a:r>
            <a:r>
              <a:rPr lang="el-GR" u="sng" dirty="0"/>
              <a:t>ινσουλίνη</a:t>
            </a:r>
            <a:r>
              <a:rPr lang="el-GR" dirty="0"/>
              <a:t> οδηγεί σε αντίθετη δράση (θετική ρύθμιση-ενεργό ένζυμο) τόσο στην </a:t>
            </a:r>
            <a:r>
              <a:rPr lang="el-GR" dirty="0" err="1"/>
              <a:t>καρβοξυλάση</a:t>
            </a:r>
            <a:r>
              <a:rPr lang="el-GR" dirty="0"/>
              <a:t> όσο και στην κιτρική </a:t>
            </a:r>
            <a:r>
              <a:rPr lang="el-GR" dirty="0" err="1"/>
              <a:t>λυάση</a:t>
            </a:r>
            <a:endParaRPr lang="el-GR" dirty="0"/>
          </a:p>
          <a:p>
            <a:r>
              <a:rPr lang="el-GR" dirty="0"/>
              <a:t>Ρύθμιση της </a:t>
            </a:r>
            <a:r>
              <a:rPr lang="el-GR" b="1" dirty="0" err="1"/>
              <a:t>πυροσταφυλικής</a:t>
            </a:r>
            <a:r>
              <a:rPr lang="el-GR" b="1" dirty="0"/>
              <a:t> </a:t>
            </a:r>
            <a:r>
              <a:rPr lang="el-GR" b="1" dirty="0" err="1"/>
              <a:t>καρβοξυλάσης</a:t>
            </a:r>
            <a:r>
              <a:rPr lang="el-GR" b="1" dirty="0"/>
              <a:t> </a:t>
            </a:r>
            <a:r>
              <a:rPr lang="el-GR" dirty="0"/>
              <a:t>από το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στα μιτοχόνδρια προς σχηματισμό </a:t>
            </a:r>
            <a:r>
              <a:rPr lang="el-GR" dirty="0" err="1"/>
              <a:t>οξαλοξικού</a:t>
            </a:r>
            <a:endParaRPr lang="en-US" dirty="0"/>
          </a:p>
          <a:p>
            <a:r>
              <a:rPr lang="el-GR" dirty="0"/>
              <a:t>Η ινσουλίνη προκαλεί γονιδιακή έκφραση και επαγωγή της </a:t>
            </a:r>
            <a:r>
              <a:rPr lang="el-GR" dirty="0" err="1"/>
              <a:t>ενζυμικής</a:t>
            </a:r>
            <a:r>
              <a:rPr lang="el-GR" dirty="0"/>
              <a:t> βιοσύνθεσης της </a:t>
            </a:r>
            <a:r>
              <a:rPr lang="el-GR" b="1" dirty="0" err="1"/>
              <a:t>συνθάσης</a:t>
            </a:r>
            <a:r>
              <a:rPr lang="el-GR" b="1" dirty="0"/>
              <a:t> των λιπαρών οξέων</a:t>
            </a:r>
            <a:r>
              <a:rPr lang="el-GR" dirty="0"/>
              <a:t>, ενώ η </a:t>
            </a:r>
            <a:r>
              <a:rPr lang="el-GR" dirty="0" err="1"/>
              <a:t>γλυκαγόνη</a:t>
            </a:r>
            <a:r>
              <a:rPr lang="el-GR" dirty="0"/>
              <a:t> ανταγωνίζεται (μέσω </a:t>
            </a:r>
            <a:r>
              <a:rPr lang="en-US" dirty="0"/>
              <a:t>cAMP</a:t>
            </a:r>
            <a:r>
              <a:rPr lang="el-GR" dirty="0"/>
              <a:t>) αυτή τη δράση που εκδηλώνει η ινσουλίνη</a:t>
            </a:r>
          </a:p>
        </p:txBody>
      </p:sp>
    </p:spTree>
    <p:extLst>
      <p:ext uri="{BB962C8B-B14F-4D97-AF65-F5344CB8AC3E}">
        <p14:creationId xmlns:p14="http://schemas.microsoft.com/office/powerpoint/2010/main" val="145239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08275E-D25F-47E7-A666-DF8617DA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04882"/>
            <a:ext cx="10515600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CFA1E7-9DE2-4910-8D72-8887740F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8479971" cy="5579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Τα </a:t>
            </a:r>
            <a:r>
              <a:rPr lang="el-GR" b="1" dirty="0"/>
              <a:t>λιπαρά οξέα </a:t>
            </a:r>
            <a:r>
              <a:rPr lang="el-GR" dirty="0"/>
              <a:t>προέρχονται κατά ένα μέρος από τις τροφές και κατά ένα μέρος από την βιοσύνθεση τους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κύρια οδός σύνθεσης των λιπαρών οξέων βρίσκεται στο </a:t>
            </a:r>
            <a:r>
              <a:rPr lang="el-GR" b="1" dirty="0"/>
              <a:t>κυτταρόπλασμα</a:t>
            </a:r>
            <a:r>
              <a:rPr lang="el-GR" dirty="0"/>
              <a:t> των κυττάρων ιστών όπως, του </a:t>
            </a:r>
            <a:r>
              <a:rPr lang="el-GR" u="sng" dirty="0"/>
              <a:t>ήπατος</a:t>
            </a:r>
            <a:r>
              <a:rPr lang="el-GR" dirty="0"/>
              <a:t>, των </a:t>
            </a:r>
            <a:r>
              <a:rPr lang="el-GR" u="sng" dirty="0"/>
              <a:t>νεφρών</a:t>
            </a:r>
            <a:r>
              <a:rPr lang="el-GR" dirty="0"/>
              <a:t>, του </a:t>
            </a:r>
            <a:r>
              <a:rPr lang="el-GR" u="sng" dirty="0"/>
              <a:t>εγκεφάλου</a:t>
            </a:r>
            <a:r>
              <a:rPr lang="el-GR" dirty="0"/>
              <a:t>, των </a:t>
            </a:r>
            <a:r>
              <a:rPr lang="el-GR" u="sng" dirty="0"/>
              <a:t>πνευμόνων</a:t>
            </a:r>
            <a:r>
              <a:rPr lang="el-GR" dirty="0"/>
              <a:t>, του </a:t>
            </a:r>
            <a:r>
              <a:rPr lang="el-GR" u="sng" dirty="0"/>
              <a:t>λιπώδους ιστού </a:t>
            </a:r>
            <a:r>
              <a:rPr lang="el-GR" dirty="0"/>
              <a:t>και του </a:t>
            </a:r>
            <a:r>
              <a:rPr lang="el-GR" u="sng" dirty="0"/>
              <a:t>μαζικού αδένα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βιοσύνθεση των λιπαρών οξέων απαιτεί ως κύριο υλικό το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προέρχεται κυρίως από την γλυκόζη και κατά δεύτερο λόγο από τα αμινοξέα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195" y="1591744"/>
            <a:ext cx="3058634" cy="30586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04" y="5579745"/>
            <a:ext cx="55816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2D75DAE-D9D0-46A3-9F6A-F553DEFA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F226A6C-5C55-45A1-8564-92142AC3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23887"/>
            <a:ext cx="9144000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8149" y="2151017"/>
            <a:ext cx="440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Σύνθεση</a:t>
            </a:r>
            <a:r>
              <a:rPr lang="el-GR" sz="2800" b="1" dirty="0"/>
              <a:t> </a:t>
            </a:r>
            <a:r>
              <a:rPr lang="en-US" sz="2800" b="1" dirty="0"/>
              <a:t>VS </a:t>
            </a:r>
            <a:r>
              <a:rPr lang="el-GR" sz="2800" b="1" dirty="0">
                <a:solidFill>
                  <a:srgbClr val="FF0000"/>
                </a:solidFill>
              </a:rPr>
              <a:t>Αποικοδόμησης</a:t>
            </a:r>
          </a:p>
        </p:txBody>
      </p:sp>
    </p:spTree>
    <p:extLst>
      <p:ext uri="{BB962C8B-B14F-4D97-AF65-F5344CB8AC3E}">
        <p14:creationId xmlns:p14="http://schemas.microsoft.com/office/powerpoint/2010/main" val="370542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10CC7D-1A86-4C92-8E33-B777819A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Σύνθεση άλλων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4DD28-FE54-45EF-B947-047781BC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3226" cy="4351338"/>
          </a:xfrm>
        </p:spPr>
        <p:txBody>
          <a:bodyPr/>
          <a:lstStyle/>
          <a:p>
            <a:r>
              <a:rPr lang="el-GR" dirty="0"/>
              <a:t>Το τελικό προϊόν της σύνθεσης των λιπαρών οξέων είναι το </a:t>
            </a:r>
            <a:r>
              <a:rPr lang="el-GR" u="sng" dirty="0" err="1"/>
              <a:t>παλμιτικό</a:t>
            </a:r>
            <a:r>
              <a:rPr lang="el-GR" u="sng" dirty="0"/>
              <a:t> οξύ </a:t>
            </a:r>
            <a:r>
              <a:rPr lang="en-US" u="sng" dirty="0"/>
              <a:t>(C</a:t>
            </a:r>
            <a:r>
              <a:rPr lang="en-US" u="sng" baseline="-25000" dirty="0"/>
              <a:t>16</a:t>
            </a:r>
            <a:r>
              <a:rPr lang="en-US" u="sng" dirty="0"/>
              <a:t>)</a:t>
            </a:r>
            <a:endParaRPr lang="el-GR" u="sng" baseline="-25000" dirty="0"/>
          </a:p>
          <a:p>
            <a:r>
              <a:rPr lang="el-GR" dirty="0"/>
              <a:t>Άλλα </a:t>
            </a:r>
            <a:r>
              <a:rPr lang="el-GR" b="1" dirty="0"/>
              <a:t>κορεσμένα</a:t>
            </a:r>
            <a:r>
              <a:rPr lang="el-GR" dirty="0"/>
              <a:t> και </a:t>
            </a:r>
            <a:r>
              <a:rPr lang="el-GR" b="1" dirty="0"/>
              <a:t>ακόρεστα</a:t>
            </a:r>
            <a:r>
              <a:rPr lang="el-GR" dirty="0"/>
              <a:t> λιπαρά οξέα προέρχονται από </a:t>
            </a:r>
            <a:r>
              <a:rPr lang="el-GR" u="sng" dirty="0"/>
              <a:t>μετατροπή του </a:t>
            </a:r>
            <a:r>
              <a:rPr lang="el-GR" u="sng" dirty="0" err="1"/>
              <a:t>παλμιτικού</a:t>
            </a:r>
            <a:r>
              <a:rPr lang="el-GR" u="sng" dirty="0"/>
              <a:t> </a:t>
            </a:r>
            <a:r>
              <a:rPr lang="el-GR" dirty="0"/>
              <a:t>είτε από μετατροπή των λιπαρών από τις </a:t>
            </a:r>
            <a:r>
              <a:rPr lang="el-GR" u="sng" dirty="0"/>
              <a:t>τροφές</a:t>
            </a:r>
          </a:p>
          <a:p>
            <a:r>
              <a:rPr lang="el-GR" dirty="0"/>
              <a:t>Οι μετατροπές του </a:t>
            </a:r>
            <a:r>
              <a:rPr lang="el-GR" dirty="0" err="1"/>
              <a:t>παλμιτικού</a:t>
            </a:r>
            <a:r>
              <a:rPr lang="el-GR" dirty="0"/>
              <a:t> και των λιπαρών οξέων της τροφής είναι κυρίως 2 ειδών:</a:t>
            </a:r>
          </a:p>
          <a:p>
            <a:pPr marL="0" indent="0">
              <a:buNone/>
            </a:pPr>
            <a:r>
              <a:rPr lang="el-GR" b="1" dirty="0"/>
              <a:t>1. Επιμήκυνση αλυσίδας</a:t>
            </a:r>
          </a:p>
          <a:p>
            <a:pPr marL="0" indent="0">
              <a:buNone/>
            </a:pPr>
            <a:r>
              <a:rPr lang="el-GR" b="1" dirty="0"/>
              <a:t>2.</a:t>
            </a:r>
            <a:r>
              <a:rPr lang="el-GR" dirty="0"/>
              <a:t> </a:t>
            </a:r>
            <a:r>
              <a:rPr lang="el-GR" b="1" dirty="0"/>
              <a:t>Δημιουργία διπλών δεσμών</a:t>
            </a:r>
          </a:p>
        </p:txBody>
      </p:sp>
    </p:spTree>
    <p:extLst>
      <p:ext uri="{BB962C8B-B14F-4D97-AF65-F5344CB8AC3E}">
        <p14:creationId xmlns:p14="http://schemas.microsoft.com/office/powerpoint/2010/main" val="111702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31A949-04EB-4E23-A39D-67BBF5A9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Επιμήκυνση αλυσίδας και σύνθεση άλλων κορεσμένων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90BF4C-BB19-4B7D-A042-542EF6A2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Γίνεται με </a:t>
            </a:r>
            <a:r>
              <a:rPr lang="el-GR" b="1" dirty="0"/>
              <a:t>προσθήκη </a:t>
            </a:r>
            <a:r>
              <a:rPr lang="el-GR" b="1" dirty="0" err="1"/>
              <a:t>μηλονύλο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στο αντίστοιχο </a:t>
            </a:r>
            <a:r>
              <a:rPr lang="en-US" dirty="0"/>
              <a:t>CoA-</a:t>
            </a:r>
            <a:r>
              <a:rPr lang="el-GR" dirty="0"/>
              <a:t>παράγωγο του λιπαρού οξέος και αποβολή </a:t>
            </a:r>
            <a:r>
              <a:rPr lang="en-US" dirty="0"/>
              <a:t>CO</a:t>
            </a:r>
            <a:r>
              <a:rPr lang="en-US" baseline="-25000" dirty="0"/>
              <a:t>2</a:t>
            </a:r>
          </a:p>
          <a:p>
            <a:r>
              <a:rPr lang="el-GR" dirty="0"/>
              <a:t>Η αλληλουχία των αντιδράσεων είναι ίδια με αυτή της σύνθεσης του </a:t>
            </a:r>
            <a:r>
              <a:rPr lang="el-GR" dirty="0" err="1"/>
              <a:t>παλμιτικού</a:t>
            </a:r>
            <a:r>
              <a:rPr lang="el-GR" dirty="0"/>
              <a:t> οξέος</a:t>
            </a:r>
          </a:p>
          <a:p>
            <a:r>
              <a:rPr lang="el-GR" dirty="0"/>
              <a:t>Τα ένζυμα επιμήκυνσης της αλυσίδας </a:t>
            </a:r>
            <a:r>
              <a:rPr lang="el-GR" u="sng" dirty="0"/>
              <a:t>εντοπίζονται κυρίως στο ΕΔ </a:t>
            </a:r>
            <a:r>
              <a:rPr lang="el-GR" dirty="0"/>
              <a:t>και ένα μέρος στα </a:t>
            </a:r>
            <a:r>
              <a:rPr lang="el-GR" u="sng" dirty="0"/>
              <a:t>μιτοχόνδρια</a:t>
            </a:r>
          </a:p>
          <a:p>
            <a:r>
              <a:rPr lang="el-GR" dirty="0"/>
              <a:t>Κορεσμένες αλυσίδες λιπαρών οξέων </a:t>
            </a:r>
            <a:r>
              <a:rPr lang="el-GR" u="sng" dirty="0"/>
              <a:t>φτάνουν από 18 άτομα </a:t>
            </a:r>
            <a:r>
              <a:rPr lang="en-US" u="sng" dirty="0"/>
              <a:t>C (</a:t>
            </a:r>
            <a:r>
              <a:rPr lang="el-GR" u="sng" dirty="0"/>
              <a:t>στεατικό οξύ) έως και 24 άτομα </a:t>
            </a:r>
            <a:r>
              <a:rPr lang="en-US" u="sng" dirty="0"/>
              <a:t>C</a:t>
            </a:r>
          </a:p>
          <a:p>
            <a:r>
              <a:rPr lang="el-GR" dirty="0"/>
              <a:t>Στο </a:t>
            </a:r>
            <a:r>
              <a:rPr lang="el-GR" dirty="0" err="1"/>
              <a:t>μιτοχονδριακό</a:t>
            </a:r>
            <a:r>
              <a:rPr lang="el-GR" dirty="0"/>
              <a:t> σύστημα επιμήκυνσης μπορεί να προστίθεται και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endParaRPr lang="el-GR" u="sng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30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8D754F-283D-4C3F-A4D9-CC0BE485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Δημιουργία διπλών δεσμών στη σύνθεση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3FF092-4344-4320-A998-267CA7D73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ζωικοί οργανισμοί μπορούν να εισάγουν διπλούς δεσμούς με </a:t>
            </a:r>
            <a:r>
              <a:rPr lang="el-GR" dirty="0" err="1"/>
              <a:t>αποκορεσμούς</a:t>
            </a:r>
            <a:r>
              <a:rPr lang="el-GR" dirty="0"/>
              <a:t> μέχρι το </a:t>
            </a:r>
            <a:r>
              <a:rPr lang="en-US" dirty="0"/>
              <a:t>C-9 </a:t>
            </a:r>
            <a:r>
              <a:rPr lang="el-GR" dirty="0"/>
              <a:t>άτομο άνθρακα της αλύσου (πχ </a:t>
            </a:r>
            <a:r>
              <a:rPr lang="el-GR" dirty="0" err="1"/>
              <a:t>παλμιτελαϊκό</a:t>
            </a:r>
            <a:r>
              <a:rPr lang="el-GR" dirty="0"/>
              <a:t> 9-</a:t>
            </a:r>
            <a:r>
              <a:rPr lang="en-US" dirty="0"/>
              <a:t>C</a:t>
            </a:r>
            <a:r>
              <a:rPr lang="en-US" baseline="-25000" dirty="0"/>
              <a:t>16</a:t>
            </a:r>
            <a:r>
              <a:rPr lang="el-GR" baseline="-25000" dirty="0"/>
              <a:t>:1</a:t>
            </a:r>
            <a:r>
              <a:rPr lang="el-GR" dirty="0"/>
              <a:t>)</a:t>
            </a:r>
          </a:p>
          <a:p>
            <a:r>
              <a:rPr lang="el-GR" dirty="0"/>
              <a:t>Έτσι πρέπει με την τροφή τους να προσλάβουν πολλά απαραίτητα ακόρεστα λιπαρά οξέα</a:t>
            </a:r>
          </a:p>
          <a:p>
            <a:r>
              <a:rPr lang="el-GR" dirty="0"/>
              <a:t>Ο οργανισμός δεν μπορεί να συνθέσει το </a:t>
            </a:r>
            <a:r>
              <a:rPr lang="el-GR" b="1" dirty="0" err="1"/>
              <a:t>λινολεϊκό</a:t>
            </a:r>
            <a:r>
              <a:rPr lang="el-GR" b="1" dirty="0"/>
              <a:t> </a:t>
            </a:r>
            <a:r>
              <a:rPr lang="el-GR" dirty="0"/>
              <a:t>(9,12-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n-US" baseline="-25000" dirty="0"/>
              <a:t>18</a:t>
            </a:r>
            <a:r>
              <a:rPr lang="el-GR" baseline="-25000" dirty="0"/>
              <a:t>:2</a:t>
            </a:r>
            <a:r>
              <a:rPr lang="el-GR" dirty="0"/>
              <a:t>) και </a:t>
            </a:r>
            <a:r>
              <a:rPr lang="el-GR" b="1" dirty="0" err="1"/>
              <a:t>λινολενικό</a:t>
            </a:r>
            <a:r>
              <a:rPr lang="el-GR" b="1" dirty="0"/>
              <a:t> οξύ </a:t>
            </a:r>
            <a:r>
              <a:rPr lang="el-GR" dirty="0"/>
              <a:t>(9,12,15-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n-US" baseline="-25000" dirty="0"/>
              <a:t>18</a:t>
            </a:r>
            <a:r>
              <a:rPr lang="el-GR" baseline="-25000" dirty="0"/>
              <a:t>:3</a:t>
            </a:r>
            <a:r>
              <a:rPr lang="el-GR" dirty="0"/>
              <a:t>) </a:t>
            </a:r>
          </a:p>
          <a:p>
            <a:r>
              <a:rPr lang="el-GR" dirty="0"/>
              <a:t>Το </a:t>
            </a:r>
            <a:r>
              <a:rPr lang="el-GR" dirty="0" err="1"/>
              <a:t>λινολεϊκό</a:t>
            </a:r>
            <a:r>
              <a:rPr lang="el-GR" dirty="0"/>
              <a:t> και το </a:t>
            </a:r>
            <a:r>
              <a:rPr lang="el-GR" dirty="0" err="1"/>
              <a:t>λινολενικό</a:t>
            </a:r>
            <a:r>
              <a:rPr lang="el-GR" dirty="0"/>
              <a:t> οξύ είναι πρόδρομα μόρια που χρησιμοποιούνται στη σύνθεση του </a:t>
            </a:r>
            <a:r>
              <a:rPr lang="el-GR" u="sng" dirty="0" err="1"/>
              <a:t>αραχιδονικού</a:t>
            </a:r>
            <a:r>
              <a:rPr lang="el-GR" dirty="0"/>
              <a:t> και των </a:t>
            </a:r>
            <a:r>
              <a:rPr lang="en-US" u="sng" dirty="0"/>
              <a:t>C</a:t>
            </a:r>
            <a:r>
              <a:rPr lang="en-US" u="sng" baseline="-25000" dirty="0"/>
              <a:t>20</a:t>
            </a:r>
            <a:r>
              <a:rPr lang="en-US" u="sng" dirty="0"/>
              <a:t> </a:t>
            </a:r>
            <a:r>
              <a:rPr lang="el-GR" u="sng" dirty="0" err="1"/>
              <a:t>πολυακόρεστων</a:t>
            </a:r>
            <a:r>
              <a:rPr lang="el-GR" u="sng" dirty="0"/>
              <a:t> λιπαρών οξέων </a:t>
            </a:r>
            <a:r>
              <a:rPr lang="el-GR" dirty="0"/>
              <a:t>τα οποία χρησιμεύουν στη σύνθεση των </a:t>
            </a:r>
            <a:r>
              <a:rPr lang="el-GR" dirty="0" err="1"/>
              <a:t>προσταγλανδινών</a:t>
            </a:r>
            <a:r>
              <a:rPr lang="en-US" dirty="0"/>
              <a:t> </a:t>
            </a:r>
            <a:r>
              <a:rPr lang="el-GR" dirty="0"/>
              <a:t>και άλλων βιολογικών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val="422998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BA99D4F-F041-446B-B95E-FA3B346A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8722"/>
            <a:ext cx="8865704" cy="6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46591-E4AF-46AF-B909-C57C23F1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Διατροφικά απαραίτητα </a:t>
            </a:r>
            <a:r>
              <a:rPr lang="el-GR" sz="3200" dirty="0" err="1"/>
              <a:t>πολυακόρεστα</a:t>
            </a:r>
            <a:r>
              <a:rPr lang="el-GR" sz="3200" dirty="0"/>
              <a:t> λιπαρά οξέα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D1CAAD-AF51-4499-978A-600C4FAD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b="1" dirty="0" err="1"/>
              <a:t>λινελαϊκό</a:t>
            </a:r>
            <a:r>
              <a:rPr lang="el-GR" b="1" dirty="0"/>
              <a:t> ή </a:t>
            </a:r>
            <a:r>
              <a:rPr lang="el-GR" b="1" dirty="0" err="1"/>
              <a:t>λινολεϊκό</a:t>
            </a:r>
            <a:r>
              <a:rPr lang="el-GR" b="1" dirty="0"/>
              <a:t> οξύ (ω6) </a:t>
            </a:r>
            <a:r>
              <a:rPr lang="el-GR" dirty="0"/>
              <a:t>και το </a:t>
            </a:r>
            <a:r>
              <a:rPr lang="el-GR" b="1" dirty="0"/>
              <a:t>α-</a:t>
            </a:r>
            <a:r>
              <a:rPr lang="el-GR" b="1" dirty="0" err="1"/>
              <a:t>λινολενικό</a:t>
            </a:r>
            <a:r>
              <a:rPr lang="el-GR" b="1" dirty="0"/>
              <a:t> οξύ(ω3)</a:t>
            </a:r>
            <a:r>
              <a:rPr lang="el-GR" dirty="0"/>
              <a:t> είναι απαραίτητα διατροφικά λιπαρά οξέα  τα οποία και χρησιμοποιούνται από τον οργανισμό για την σύνθεση των άλλων μελών των οικογενειών ω6 και ω3, καθώς και του </a:t>
            </a:r>
            <a:r>
              <a:rPr lang="el-GR" b="1" dirty="0" err="1"/>
              <a:t>αραχιδονικού</a:t>
            </a:r>
            <a:r>
              <a:rPr lang="el-GR" b="1" dirty="0"/>
              <a:t> οξέος</a:t>
            </a:r>
            <a:r>
              <a:rPr lang="el-GR" dirty="0"/>
              <a:t>, χρησιμοποιώντας τα </a:t>
            </a:r>
            <a:r>
              <a:rPr lang="el-GR" dirty="0" err="1"/>
              <a:t>ενζυμικά</a:t>
            </a:r>
            <a:r>
              <a:rPr lang="el-GR" dirty="0"/>
              <a:t>  συστήματα της </a:t>
            </a:r>
            <a:r>
              <a:rPr lang="el-GR" b="1" dirty="0" err="1"/>
              <a:t>δεσατουράσης-ελονγκάσης</a:t>
            </a:r>
            <a:r>
              <a:rPr lang="el-GR" b="1" dirty="0"/>
              <a:t> του Ε.Δ</a:t>
            </a:r>
          </a:p>
          <a:p>
            <a:r>
              <a:rPr lang="el-GR" dirty="0"/>
              <a:t>Αυτά τα απαραίτητα λιπαρά οξέα απαιτούνται για το σχηματισμό </a:t>
            </a:r>
            <a:r>
              <a:rPr lang="el-GR" b="1" dirty="0" err="1"/>
              <a:t>προσταγλανδινών</a:t>
            </a:r>
            <a:r>
              <a:rPr lang="el-GR" b="1" dirty="0"/>
              <a:t>,</a:t>
            </a:r>
            <a:r>
              <a:rPr lang="el-GR" dirty="0"/>
              <a:t> </a:t>
            </a:r>
            <a:r>
              <a:rPr lang="el-GR" b="1" dirty="0" err="1"/>
              <a:t>θρομβοξανών</a:t>
            </a:r>
            <a:r>
              <a:rPr lang="el-GR" dirty="0"/>
              <a:t>, </a:t>
            </a:r>
            <a:r>
              <a:rPr lang="el-GR" b="1" dirty="0" err="1"/>
              <a:t>λευκοτριενίων</a:t>
            </a:r>
            <a:r>
              <a:rPr lang="el-GR" dirty="0"/>
              <a:t>, </a:t>
            </a:r>
            <a:r>
              <a:rPr lang="el-GR" b="1" dirty="0" err="1"/>
              <a:t>λιποξινών</a:t>
            </a:r>
            <a:r>
              <a:rPr lang="el-GR" dirty="0"/>
              <a:t> και αποτελούν δομικό στοιχείο των </a:t>
            </a:r>
            <a:r>
              <a:rPr lang="el-GR" dirty="0" err="1"/>
              <a:t>φωσφολιπιδίων</a:t>
            </a:r>
            <a:r>
              <a:rPr lang="el-GR" dirty="0"/>
              <a:t> των βιολογικών μεμβρανών</a:t>
            </a:r>
          </a:p>
          <a:p>
            <a:r>
              <a:rPr lang="el-GR" dirty="0"/>
              <a:t>Το </a:t>
            </a:r>
            <a:r>
              <a:rPr lang="el-GR" b="1" dirty="0" err="1"/>
              <a:t>εικοσιδυεξανοΐκό</a:t>
            </a:r>
            <a:r>
              <a:rPr lang="el-GR" b="1" dirty="0"/>
              <a:t> οξύ (</a:t>
            </a:r>
            <a:r>
              <a:rPr lang="en-US" b="1" dirty="0"/>
              <a:t>DHA) </a:t>
            </a:r>
            <a:r>
              <a:rPr lang="el-GR" b="1" dirty="0"/>
              <a:t>ω3 </a:t>
            </a:r>
            <a:r>
              <a:rPr lang="el-GR" dirty="0"/>
              <a:t>συντίθεται σε περιορισμένο βαθμό από το α-</a:t>
            </a:r>
            <a:r>
              <a:rPr lang="el-GR" dirty="0" err="1"/>
              <a:t>λινολενικό</a:t>
            </a:r>
            <a:r>
              <a:rPr lang="el-GR" dirty="0"/>
              <a:t> οξύ αλλά μπορεί να προσληφθεί σε μεγάλες ποσότητες από ιχθυέλαια. Είναι απαραίτητο για την ανάπτυξη του εγκεφάλου και του αμφιβληστροειδούς (στην </a:t>
            </a:r>
            <a:r>
              <a:rPr lang="el-GR" dirty="0" err="1"/>
              <a:t>μελαγχρωστική</a:t>
            </a:r>
            <a:r>
              <a:rPr lang="el-GR" dirty="0"/>
              <a:t> </a:t>
            </a:r>
            <a:r>
              <a:rPr lang="el-GR" dirty="0" err="1"/>
              <a:t>αμφιβληστροειδίτιδα</a:t>
            </a:r>
            <a:r>
              <a:rPr lang="el-GR" dirty="0"/>
              <a:t> ανευρίσκονται χαμηλά επίπεδα </a:t>
            </a:r>
            <a:r>
              <a:rPr lang="en-US" dirty="0"/>
              <a:t>DHA </a:t>
            </a:r>
            <a:r>
              <a:rPr lang="el-GR" dirty="0"/>
              <a:t>στο αίμα)</a:t>
            </a:r>
          </a:p>
        </p:txBody>
      </p:sp>
    </p:spTree>
    <p:extLst>
      <p:ext uri="{BB962C8B-B14F-4D97-AF65-F5344CB8AC3E}">
        <p14:creationId xmlns:p14="http://schemas.microsoft.com/office/powerpoint/2010/main" val="49212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00012"/>
            <a:ext cx="73818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8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4138A7-03DB-4E74-BC0D-4F2AE487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B700AA-7489-414E-AF69-CB45C06C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11" y="620077"/>
            <a:ext cx="3724275" cy="122872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C7B713-C11D-4A9C-80FE-23F48C6F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435" y="2437448"/>
            <a:ext cx="8248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E4471F-2072-4EC0-9984-2D4ADF92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FEA749-2BF8-4D25-A4ED-DD15A6B4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495" y="1176556"/>
            <a:ext cx="3074505" cy="137254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DD7AE00-E232-4428-82C2-EF15A0FCA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4957"/>
            <a:ext cx="3083454" cy="200189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1808"/>
            <a:ext cx="2780913" cy="250820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2806851"/>
            <a:ext cx="2414316" cy="9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6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A746BE-181A-4525-9E99-D4826052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693"/>
            <a:ext cx="10515600" cy="801066"/>
          </a:xfrm>
        </p:spPr>
        <p:txBody>
          <a:bodyPr/>
          <a:lstStyle/>
          <a:p>
            <a:pPr algn="ctr"/>
            <a:r>
              <a:rPr lang="el-GR" dirty="0" err="1"/>
              <a:t>Εικοσανοειδή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8100F9-633B-48AA-9D4C-641B82F0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2613"/>
            <a:ext cx="10797209" cy="547977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Περιλαμβάνουν τις </a:t>
            </a:r>
            <a:r>
              <a:rPr lang="el-GR" b="1" dirty="0" err="1"/>
              <a:t>προσταγλανδίνες</a:t>
            </a:r>
            <a:r>
              <a:rPr lang="el-GR" b="1" dirty="0"/>
              <a:t> (</a:t>
            </a:r>
            <a:r>
              <a:rPr lang="en-US" b="1" dirty="0"/>
              <a:t>PG)</a:t>
            </a:r>
            <a:r>
              <a:rPr lang="en-US" dirty="0"/>
              <a:t>, </a:t>
            </a:r>
            <a:r>
              <a:rPr lang="el-GR" dirty="0"/>
              <a:t>τις </a:t>
            </a:r>
            <a:r>
              <a:rPr lang="el-GR" b="1" dirty="0" err="1"/>
              <a:t>θρομβοξάνες</a:t>
            </a:r>
            <a:r>
              <a:rPr lang="el-GR" b="1" dirty="0"/>
              <a:t> (</a:t>
            </a:r>
            <a:r>
              <a:rPr lang="en-US" b="1" dirty="0"/>
              <a:t>TX), </a:t>
            </a:r>
            <a:r>
              <a:rPr lang="el-GR" dirty="0"/>
              <a:t>τα </a:t>
            </a:r>
            <a:r>
              <a:rPr lang="el-GR" b="1" dirty="0" err="1"/>
              <a:t>λευκοτριένια</a:t>
            </a:r>
            <a:r>
              <a:rPr lang="el-GR" b="1" dirty="0"/>
              <a:t> (</a:t>
            </a:r>
            <a:r>
              <a:rPr lang="en-US" b="1" dirty="0"/>
              <a:t>LT) </a:t>
            </a:r>
            <a:r>
              <a:rPr lang="el-GR" dirty="0"/>
              <a:t>και τις </a:t>
            </a:r>
            <a:r>
              <a:rPr lang="el-GR" b="1" dirty="0" err="1"/>
              <a:t>λιποξίνες</a:t>
            </a:r>
            <a:r>
              <a:rPr lang="en-US" b="1" dirty="0"/>
              <a:t> (LX), </a:t>
            </a:r>
            <a:r>
              <a:rPr lang="el-GR" dirty="0"/>
              <a:t>μόρια με τοπική ορμονική και φαρμακολογική δράση λόγω της σύνδεσης τους με </a:t>
            </a:r>
            <a:r>
              <a:rPr lang="en-US" dirty="0"/>
              <a:t>G </a:t>
            </a:r>
            <a:r>
              <a:rPr lang="el-GR" dirty="0"/>
              <a:t>πρωτεΐνες της κυτταρικής μεμβράνης.</a:t>
            </a:r>
          </a:p>
          <a:p>
            <a:r>
              <a:rPr lang="el-GR" dirty="0"/>
              <a:t>Περιλαμβάνουν </a:t>
            </a:r>
            <a:r>
              <a:rPr lang="el-GR" b="1" dirty="0"/>
              <a:t>2 κατηγορίες </a:t>
            </a:r>
            <a:r>
              <a:rPr lang="el-GR" dirty="0"/>
              <a:t>που προέρχονται </a:t>
            </a:r>
            <a:r>
              <a:rPr lang="el-GR" dirty="0" err="1"/>
              <a:t>βιοσυνθετικά</a:t>
            </a:r>
            <a:r>
              <a:rPr lang="el-GR" dirty="0"/>
              <a:t> από τα διαιτητικά λιπαρά οξέα </a:t>
            </a:r>
            <a:r>
              <a:rPr lang="el-GR" dirty="0" err="1"/>
              <a:t>λινολεϊκό</a:t>
            </a:r>
            <a:r>
              <a:rPr lang="el-GR" dirty="0"/>
              <a:t> και α-</a:t>
            </a:r>
            <a:r>
              <a:rPr lang="el-GR" dirty="0" err="1"/>
              <a:t>λινολενικό</a:t>
            </a:r>
            <a:r>
              <a:rPr lang="el-GR" dirty="0"/>
              <a:t> οξύ και μια ακόμα κατηγορία που προέρχεται </a:t>
            </a:r>
            <a:r>
              <a:rPr lang="el-GR" dirty="0" err="1"/>
              <a:t>βιοσυνθετικά</a:t>
            </a:r>
            <a:r>
              <a:rPr lang="el-GR" dirty="0"/>
              <a:t> από το </a:t>
            </a:r>
            <a:r>
              <a:rPr lang="el-GR" dirty="0" err="1"/>
              <a:t>αραχιδονικό</a:t>
            </a:r>
            <a:r>
              <a:rPr lang="el-GR" dirty="0"/>
              <a:t> οξύ.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σύνθεση των </a:t>
            </a:r>
            <a:r>
              <a:rPr lang="el-GR" u="sng" dirty="0" err="1"/>
              <a:t>προστανοειδών</a:t>
            </a:r>
            <a:r>
              <a:rPr lang="el-GR" u="sng" dirty="0"/>
              <a:t> </a:t>
            </a:r>
            <a:r>
              <a:rPr lang="en-US" u="sng" dirty="0"/>
              <a:t>PG2</a:t>
            </a:r>
            <a:r>
              <a:rPr lang="el-GR" u="sng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u="sng" dirty="0" err="1"/>
              <a:t>θρομβοξανών</a:t>
            </a:r>
            <a:r>
              <a:rPr lang="el-GR" u="sng" dirty="0"/>
              <a:t> </a:t>
            </a:r>
            <a:r>
              <a:rPr lang="en-US" u="sng" dirty="0"/>
              <a:t>TX2</a:t>
            </a:r>
            <a:r>
              <a:rPr lang="el-GR" u="sng" dirty="0"/>
              <a:t> </a:t>
            </a:r>
            <a:r>
              <a:rPr lang="el-GR" dirty="0"/>
              <a:t>από το </a:t>
            </a:r>
            <a:r>
              <a:rPr lang="el-GR" dirty="0" err="1"/>
              <a:t>αραχιδονικό</a:t>
            </a:r>
            <a:r>
              <a:rPr lang="el-GR" dirty="0"/>
              <a:t> οξύ καταλύεται από την </a:t>
            </a:r>
            <a:r>
              <a:rPr lang="el-GR" b="1" dirty="0" err="1"/>
              <a:t>κυκλοξυγενάση</a:t>
            </a:r>
            <a:r>
              <a:rPr lang="el-GR" b="1" dirty="0"/>
              <a:t> (</a:t>
            </a:r>
            <a:r>
              <a:rPr lang="en-US" b="1" dirty="0"/>
              <a:t>COX)</a:t>
            </a:r>
            <a:r>
              <a:rPr lang="el-GR" dirty="0"/>
              <a:t>, ένζυμο που βρίσκεται με τη μορφή 2 </a:t>
            </a:r>
            <a:r>
              <a:rPr lang="el-GR" dirty="0" err="1"/>
              <a:t>ισοενζύμων</a:t>
            </a:r>
            <a:r>
              <a:rPr lang="el-GR" dirty="0"/>
              <a:t> της </a:t>
            </a:r>
            <a:r>
              <a:rPr lang="en-US" dirty="0"/>
              <a:t>COX-1 </a:t>
            </a:r>
            <a:r>
              <a:rPr lang="el-GR" dirty="0"/>
              <a:t>και</a:t>
            </a:r>
            <a:r>
              <a:rPr lang="en-US" dirty="0"/>
              <a:t> COX-2</a:t>
            </a:r>
            <a:r>
              <a:rPr lang="el-GR" dirty="0"/>
              <a:t> σε διαφορετικούς κυτταρικούς τύπους.</a:t>
            </a:r>
          </a:p>
          <a:p>
            <a:pPr marL="0" indent="0">
              <a:buNone/>
            </a:pPr>
            <a:r>
              <a:rPr lang="el-GR" dirty="0"/>
              <a:t>   Η ασπιρίνη ως ΜΣΑΦ αναστέλλει την </a:t>
            </a:r>
            <a:r>
              <a:rPr lang="en-US" dirty="0"/>
              <a:t>COX-1 </a:t>
            </a:r>
            <a:r>
              <a:rPr lang="el-GR" dirty="0"/>
              <a:t>και </a:t>
            </a:r>
            <a:r>
              <a:rPr lang="en-US" dirty="0"/>
              <a:t> </a:t>
            </a:r>
            <a:r>
              <a:rPr lang="el-GR" dirty="0"/>
              <a:t>μεταβάλει την </a:t>
            </a:r>
            <a:r>
              <a:rPr lang="el-GR" dirty="0" err="1"/>
              <a:t>ενεργότητα</a:t>
            </a:r>
            <a:r>
              <a:rPr lang="el-GR" dirty="0"/>
              <a:t> του </a:t>
            </a:r>
            <a:r>
              <a:rPr lang="en-US" dirty="0"/>
              <a:t>COX-2</a:t>
            </a:r>
            <a:r>
              <a:rPr lang="el-GR" dirty="0"/>
              <a:t>. Η αναστολή της </a:t>
            </a:r>
            <a:r>
              <a:rPr lang="en-US" dirty="0"/>
              <a:t>COX-1 </a:t>
            </a:r>
            <a:r>
              <a:rPr lang="el-GR" dirty="0"/>
              <a:t>ερεθίζει το στομάχι, ενώ η ανάπτυξη άλλων ειδικών αναστολέων </a:t>
            </a:r>
            <a:r>
              <a:rPr lang="en-US" dirty="0"/>
              <a:t>COX-2 </a:t>
            </a:r>
            <a:r>
              <a:rPr lang="el-GR" dirty="0"/>
              <a:t>αποφεύγει αυτό το πρόβλημα έχοντας όμως άλλες παρενέργειες.</a:t>
            </a:r>
          </a:p>
          <a:p>
            <a:pPr marL="0" indent="0">
              <a:buNone/>
            </a:pPr>
            <a:r>
              <a:rPr lang="el-GR" dirty="0"/>
              <a:t>  Τα </a:t>
            </a:r>
            <a:r>
              <a:rPr lang="el-GR" dirty="0" err="1"/>
              <a:t>κορτικοστεροειδή</a:t>
            </a:r>
            <a:r>
              <a:rPr lang="el-GR" dirty="0"/>
              <a:t> αντιφλεγμονώδη δρουν με αναστολή της μεταγραφής της </a:t>
            </a:r>
            <a:r>
              <a:rPr lang="en-US" dirty="0"/>
              <a:t>COX-2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911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4FE4A8-BBDA-4DFE-97D2-E06ECD87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68" y="357051"/>
            <a:ext cx="8667932" cy="65009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979"/>
            <a:ext cx="3713219" cy="26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2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60" y="2217691"/>
            <a:ext cx="5726440" cy="34695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080"/>
            <a:ext cx="6463944" cy="4351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789" y="592183"/>
            <a:ext cx="683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/>
              <a:t>προσταγλανδίνες</a:t>
            </a:r>
            <a:r>
              <a:rPr lang="el-GR" sz="2800" b="1" dirty="0"/>
              <a:t> (</a:t>
            </a:r>
            <a:r>
              <a:rPr lang="en-US" sz="2800" b="1" dirty="0"/>
              <a:t>PG) </a:t>
            </a:r>
            <a:r>
              <a:rPr lang="el-GR" sz="2800" b="1" dirty="0"/>
              <a:t>και </a:t>
            </a:r>
            <a:r>
              <a:rPr lang="el-GR" sz="2800" b="1" dirty="0" err="1"/>
              <a:t>θρομβοξάνες</a:t>
            </a:r>
            <a:r>
              <a:rPr lang="el-GR" sz="2800" b="1" dirty="0"/>
              <a:t> (</a:t>
            </a:r>
            <a:r>
              <a:rPr lang="en-US" sz="2800" b="1" dirty="0"/>
              <a:t>TX)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313462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42E30-A3F6-462B-A039-6380B238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algn="ctr"/>
            <a:r>
              <a:rPr lang="el-GR" dirty="0" err="1"/>
              <a:t>Εικοσανοειδή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EC5920-2B21-4604-B04A-4EADDFA0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65"/>
            <a:ext cx="10515600" cy="456019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</a:t>
            </a:r>
            <a:r>
              <a:rPr lang="el-GR" b="1" dirty="0" err="1"/>
              <a:t>θρομβοξάνες</a:t>
            </a:r>
            <a:r>
              <a:rPr lang="el-GR" b="1" dirty="0"/>
              <a:t> (ΤΧ) </a:t>
            </a:r>
            <a:r>
              <a:rPr lang="el-GR" dirty="0"/>
              <a:t>παράγονται από τα αιμοπετάλια και προκαλούν </a:t>
            </a:r>
            <a:r>
              <a:rPr lang="el-GR" u="sng" dirty="0" err="1"/>
              <a:t>αγγειοσύσπαση</a:t>
            </a:r>
            <a:r>
              <a:rPr lang="el-GR" u="sng" dirty="0"/>
              <a:t> και συσσώρευση αιμοπεταλίων</a:t>
            </a:r>
            <a:r>
              <a:rPr lang="el-GR" dirty="0"/>
              <a:t>. Η σύνθεση τους αναστέλλεται από την ασπιρίνη </a:t>
            </a:r>
            <a:r>
              <a:rPr lang="en-US" dirty="0"/>
              <a:t>(COX1)</a:t>
            </a:r>
            <a:endParaRPr lang="el-GR" dirty="0"/>
          </a:p>
          <a:p>
            <a:r>
              <a:rPr lang="el-GR" dirty="0"/>
              <a:t>Οι </a:t>
            </a:r>
            <a:r>
              <a:rPr lang="el-GR" b="1" dirty="0" err="1"/>
              <a:t>προσταγλανδίνες</a:t>
            </a:r>
            <a:r>
              <a:rPr lang="el-GR" b="1" dirty="0"/>
              <a:t> (</a:t>
            </a:r>
            <a:r>
              <a:rPr lang="en-US" b="1" dirty="0"/>
              <a:t>PG) </a:t>
            </a:r>
            <a:r>
              <a:rPr lang="el-GR" dirty="0"/>
              <a:t>παράγονται από τα τοιχώματα των αιμοφόρων αγγείων και αποτελούν δραστικούς </a:t>
            </a:r>
            <a:r>
              <a:rPr lang="el-GR" u="sng" dirty="0"/>
              <a:t>αναστολείς της συσσώρευσης των αιμοπεταλίων</a:t>
            </a:r>
            <a:r>
              <a:rPr lang="el-GR" dirty="0"/>
              <a:t>. </a:t>
            </a:r>
            <a:r>
              <a:rPr lang="el-GR" dirty="0" err="1"/>
              <a:t>Δρούν</a:t>
            </a:r>
            <a:r>
              <a:rPr lang="el-GR" dirty="0"/>
              <a:t> στο τοκετό, την κύηση, στον έλεγχο της φλεγμονής και της αρτηριακής πίεσης, στην προαγωγή του ύπνου, στη ρύθμιση του </a:t>
            </a:r>
            <a:r>
              <a:rPr lang="en-US" dirty="0" err="1"/>
              <a:t>cAMP</a:t>
            </a:r>
            <a:r>
              <a:rPr lang="en-US" dirty="0"/>
              <a:t> </a:t>
            </a:r>
            <a:r>
              <a:rPr lang="el-GR" dirty="0" err="1"/>
              <a:t>κλπ</a:t>
            </a:r>
            <a:r>
              <a:rPr lang="en-US" dirty="0"/>
              <a:t>. </a:t>
            </a:r>
            <a:r>
              <a:rPr lang="el-GR" dirty="0" err="1"/>
              <a:t>Αναστέλονται</a:t>
            </a:r>
            <a:r>
              <a:rPr lang="el-GR" dirty="0"/>
              <a:t> από τους αναστολείς </a:t>
            </a:r>
            <a:r>
              <a:rPr lang="en-US" dirty="0"/>
              <a:t>COX2</a:t>
            </a:r>
            <a:endParaRPr lang="el-GR" dirty="0"/>
          </a:p>
          <a:p>
            <a:r>
              <a:rPr lang="el-GR" dirty="0"/>
              <a:t>Τα </a:t>
            </a:r>
            <a:r>
              <a:rPr lang="el-GR" b="1" dirty="0" err="1"/>
              <a:t>λευκοτριένια</a:t>
            </a:r>
            <a:r>
              <a:rPr lang="el-GR" b="1" dirty="0"/>
              <a:t> (</a:t>
            </a:r>
            <a:r>
              <a:rPr lang="en-US" b="1" dirty="0"/>
              <a:t>LT)</a:t>
            </a:r>
            <a:r>
              <a:rPr lang="el-GR" b="1" dirty="0"/>
              <a:t> </a:t>
            </a:r>
            <a:r>
              <a:rPr lang="el-GR" dirty="0"/>
              <a:t>παράγονται από το </a:t>
            </a:r>
            <a:r>
              <a:rPr lang="el-GR" dirty="0" err="1"/>
              <a:t>αραχιδονικό</a:t>
            </a:r>
            <a:r>
              <a:rPr lang="el-GR" dirty="0"/>
              <a:t>, με την οδό της </a:t>
            </a:r>
            <a:r>
              <a:rPr lang="el-GR" dirty="0" err="1"/>
              <a:t>λιποξυγενάσης</a:t>
            </a:r>
            <a:r>
              <a:rPr lang="el-GR" dirty="0"/>
              <a:t> και </a:t>
            </a:r>
            <a:r>
              <a:rPr lang="el-GR" dirty="0" err="1"/>
              <a:t>έμπλεκονται</a:t>
            </a:r>
            <a:r>
              <a:rPr lang="el-GR" dirty="0"/>
              <a:t> ως βραδέως δρώσες ουσίες της αναφυλαξίας, του άσθματος, των ανοσολογικών αποκρίσεων, στην έλξη και ενεργοποίηση λευκοκυττάρων, στην αγγειακή διαπερατότητα αλλά και στη ρύθμιση πολλών φλεγμονωδών νοσημάτων</a:t>
            </a:r>
          </a:p>
        </p:txBody>
      </p:sp>
    </p:spTree>
    <p:extLst>
      <p:ext uri="{BB962C8B-B14F-4D97-AF65-F5344CB8AC3E}">
        <p14:creationId xmlns:p14="http://schemas.microsoft.com/office/powerpoint/2010/main" val="188132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A69910D2-7003-4C4E-8DCB-1E667DE4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91" y="3001600"/>
            <a:ext cx="1504950" cy="11334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268" y="2156010"/>
            <a:ext cx="1993446" cy="6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8EA1DA-A533-4CCF-AC2D-766AF7C3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E565DA-9CE7-4CE0-907A-82DA7FDE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25625"/>
            <a:ext cx="11410121" cy="4351338"/>
          </a:xfrm>
        </p:spPr>
        <p:txBody>
          <a:bodyPr/>
          <a:lstStyle/>
          <a:p>
            <a:r>
              <a:rPr lang="el-GR" dirty="0"/>
              <a:t>Το τελικό προϊόν αυτής της σύνθεσης είναι στους περισσότερους οργανισμούς το </a:t>
            </a:r>
            <a:r>
              <a:rPr lang="el-GR" b="1" dirty="0" err="1"/>
              <a:t>παλμιτικό</a:t>
            </a:r>
            <a:r>
              <a:rPr lang="el-GR" b="1" dirty="0"/>
              <a:t> οξύ</a:t>
            </a:r>
            <a:r>
              <a:rPr lang="en-US" b="1" dirty="0"/>
              <a:t> (C</a:t>
            </a:r>
            <a:r>
              <a:rPr lang="en-US" b="1" baseline="-25000" dirty="0"/>
              <a:t>16</a:t>
            </a:r>
            <a:r>
              <a:rPr lang="en-US" b="1" dirty="0"/>
              <a:t>)</a:t>
            </a:r>
            <a:endParaRPr lang="el-GR" b="1" dirty="0"/>
          </a:p>
          <a:p>
            <a:r>
              <a:rPr lang="el-GR" dirty="0"/>
              <a:t>Η βιοσύνθεση του </a:t>
            </a:r>
            <a:r>
              <a:rPr lang="el-GR" dirty="0" err="1"/>
              <a:t>παλμιτικού</a:t>
            </a:r>
            <a:r>
              <a:rPr lang="el-GR" dirty="0"/>
              <a:t> γίνεται από το </a:t>
            </a:r>
            <a:r>
              <a:rPr lang="el-GR" dirty="0" err="1"/>
              <a:t>πολυενζυμικό</a:t>
            </a:r>
            <a:r>
              <a:rPr lang="el-GR" dirty="0"/>
              <a:t> σύστημα της </a:t>
            </a:r>
            <a:r>
              <a:rPr lang="el-GR" b="1" dirty="0" err="1"/>
              <a:t>συνθάσης</a:t>
            </a:r>
            <a:r>
              <a:rPr lang="el-GR" b="1" dirty="0"/>
              <a:t> των λιπαρών οξέων</a:t>
            </a:r>
          </a:p>
          <a:p>
            <a:r>
              <a:rPr lang="el-GR" dirty="0"/>
              <a:t>Το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χρησιμεύει ως αφετηρία της σύνθεσης</a:t>
            </a:r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+ 7 </a:t>
            </a:r>
            <a:r>
              <a:rPr lang="el-GR" dirty="0" err="1"/>
              <a:t>Μηλονύλο</a:t>
            </a:r>
            <a:r>
              <a:rPr lang="el-GR" dirty="0"/>
              <a:t>-</a:t>
            </a:r>
            <a:r>
              <a:rPr lang="en-US" dirty="0"/>
              <a:t>CoA + 14NADPH + 14H</a:t>
            </a:r>
            <a:r>
              <a:rPr lang="el-GR" baseline="30000" dirty="0"/>
              <a:t>+</a:t>
            </a:r>
            <a:r>
              <a:rPr lang="en-US" dirty="0"/>
              <a:t> → CH</a:t>
            </a:r>
            <a:r>
              <a:rPr lang="en-US" baseline="-25000" dirty="0"/>
              <a:t>3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baseline="-25000" dirty="0"/>
              <a:t>14</a:t>
            </a:r>
            <a:r>
              <a:rPr lang="en-US" dirty="0"/>
              <a:t>COOH +</a:t>
            </a:r>
          </a:p>
          <a:p>
            <a:pPr marL="0" indent="0">
              <a:buNone/>
            </a:pPr>
            <a:r>
              <a:rPr lang="en-US" dirty="0"/>
              <a:t>                                 14NADP</a:t>
            </a:r>
            <a:r>
              <a:rPr lang="en-US" baseline="30000" dirty="0"/>
              <a:t>+</a:t>
            </a:r>
            <a:r>
              <a:rPr lang="en-US" dirty="0"/>
              <a:t> + 7CO</a:t>
            </a:r>
            <a:r>
              <a:rPr lang="en-US" baseline="-25000" dirty="0"/>
              <a:t>2 </a:t>
            </a:r>
            <a:r>
              <a:rPr lang="en-US" dirty="0"/>
              <a:t>+ 8CoA + 6H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0113819-FAA0-4665-A3A9-D5D4C999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3" y="5088834"/>
            <a:ext cx="5922444" cy="16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3D4585-7E41-4FE3-9105-D3F4767F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algn="ctr"/>
            <a:r>
              <a:rPr lang="el-GR" dirty="0"/>
              <a:t>Προέλευση </a:t>
            </a:r>
            <a:r>
              <a:rPr lang="en-US" dirty="0"/>
              <a:t>A</a:t>
            </a:r>
            <a:r>
              <a:rPr lang="el-GR" dirty="0" err="1"/>
              <a:t>κέτυλο</a:t>
            </a:r>
            <a:r>
              <a:rPr lang="el-GR" dirty="0"/>
              <a:t>-</a:t>
            </a:r>
            <a:r>
              <a:rPr lang="en-US" dirty="0"/>
              <a:t>CoA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EE4F90-D93B-46F2-9791-FBC767A2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612900"/>
            <a:ext cx="11290852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χρησιμοποιείται για τη βιοσύνθεση των λιπαρών οξέων προέρχεται κυρίως από τη </a:t>
            </a:r>
            <a:r>
              <a:rPr lang="el-GR" b="1" dirty="0"/>
              <a:t>γλυκόζη</a:t>
            </a:r>
          </a:p>
          <a:p>
            <a:r>
              <a:rPr lang="el-GR" dirty="0"/>
              <a:t>Η γλυκόζη μέσω του δρόμου της </a:t>
            </a:r>
            <a:r>
              <a:rPr lang="el-GR" dirty="0" err="1"/>
              <a:t>γλυκόλυσης</a:t>
            </a:r>
            <a:r>
              <a:rPr lang="el-GR" dirty="0"/>
              <a:t> μετατρέπεται σε </a:t>
            </a:r>
            <a:r>
              <a:rPr lang="el-GR" dirty="0" err="1"/>
              <a:t>πυροσταφυλικό</a:t>
            </a:r>
            <a:r>
              <a:rPr lang="el-GR" dirty="0"/>
              <a:t> το οποίο εντός του μιτοχονδρίου μετατρέπεται σε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CoA. To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όμως που σχηματίζεται δεν μπορεί να εξέλθει του μιτοχονδρίου</a:t>
            </a:r>
          </a:p>
          <a:p>
            <a:r>
              <a:rPr lang="el-GR" dirty="0"/>
              <a:t>Το </a:t>
            </a:r>
            <a:r>
              <a:rPr lang="el-GR" b="1" dirty="0"/>
              <a:t>κιτρικό οξύ </a:t>
            </a:r>
            <a:r>
              <a:rPr lang="el-GR" dirty="0"/>
              <a:t>που παράγεται με τη κιτρική </a:t>
            </a:r>
            <a:r>
              <a:rPr lang="el-GR" dirty="0" err="1"/>
              <a:t>συνθάση</a:t>
            </a:r>
            <a:r>
              <a:rPr lang="el-GR" dirty="0"/>
              <a:t> στο κύκλο του </a:t>
            </a:r>
            <a:r>
              <a:rPr lang="en-US" dirty="0"/>
              <a:t>Krebs </a:t>
            </a:r>
            <a:r>
              <a:rPr lang="el-GR" dirty="0"/>
              <a:t>από το </a:t>
            </a:r>
            <a:r>
              <a:rPr lang="el-GR" dirty="0" err="1"/>
              <a:t>οξαλοξικό</a:t>
            </a:r>
            <a:r>
              <a:rPr lang="el-GR" dirty="0"/>
              <a:t> και 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, μπορεί να εξέλθει του μιτοχονδρίου μέσω του </a:t>
            </a:r>
            <a:r>
              <a:rPr lang="el-GR" b="1" dirty="0"/>
              <a:t>φορέα των </a:t>
            </a:r>
            <a:r>
              <a:rPr lang="el-GR" b="1" dirty="0" err="1"/>
              <a:t>τρικαρβοξυλικών</a:t>
            </a:r>
            <a:r>
              <a:rPr lang="el-GR" b="1" dirty="0"/>
              <a:t> οξέων</a:t>
            </a:r>
          </a:p>
          <a:p>
            <a:r>
              <a:rPr lang="el-GR" dirty="0"/>
              <a:t>Στο κυτταρόπλασμα με τη δράση της </a:t>
            </a:r>
            <a:r>
              <a:rPr lang="el-GR" b="1" dirty="0"/>
              <a:t>κιτρικής </a:t>
            </a:r>
            <a:r>
              <a:rPr lang="el-GR" b="1" dirty="0" err="1"/>
              <a:t>λυάσης</a:t>
            </a:r>
            <a:r>
              <a:rPr lang="el-GR" b="1" dirty="0"/>
              <a:t> </a:t>
            </a:r>
            <a:r>
              <a:rPr lang="el-GR" dirty="0"/>
              <a:t>το κιτρικό διασπάται σε </a:t>
            </a:r>
            <a:r>
              <a:rPr lang="el-GR" b="1" dirty="0" err="1"/>
              <a:t>οξαλοξικό</a:t>
            </a:r>
            <a:r>
              <a:rPr lang="el-GR" dirty="0"/>
              <a:t> και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</a:t>
            </a:r>
          </a:p>
          <a:p>
            <a:pPr marL="0" indent="0">
              <a:buNone/>
            </a:pPr>
            <a:r>
              <a:rPr lang="el-GR" dirty="0"/>
              <a:t>             Κιτρικό οξύ + </a:t>
            </a:r>
            <a:r>
              <a:rPr lang="en-US" dirty="0"/>
              <a:t>CoA + ATP →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n-US" dirty="0"/>
              <a:t>+ ADP + Pi + </a:t>
            </a:r>
            <a:r>
              <a:rPr lang="el-GR" dirty="0" err="1"/>
              <a:t>οξαλοξικό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60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8FD357-2741-4087-9A8A-83375AB0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0" y="1826625"/>
            <a:ext cx="11539835" cy="3915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2E9F9-73FF-4E0C-8C1D-C1B481BA50AC}"/>
              </a:ext>
            </a:extLst>
          </p:cNvPr>
          <p:cNvSpPr txBox="1"/>
          <p:nvPr/>
        </p:nvSpPr>
        <p:spPr>
          <a:xfrm>
            <a:off x="349842" y="450573"/>
            <a:ext cx="114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Στο κυτταρόπλασμα με τη δράση της κιτρικής </a:t>
            </a:r>
            <a:r>
              <a:rPr lang="el-GR" sz="2000" b="1" dirty="0" err="1"/>
              <a:t>λυάσης</a:t>
            </a:r>
            <a:r>
              <a:rPr lang="el-GR" sz="2000" b="1" dirty="0"/>
              <a:t> το κιτρικό διασπάται σε </a:t>
            </a:r>
            <a:r>
              <a:rPr lang="el-GR" sz="2000" b="1" dirty="0" err="1"/>
              <a:t>οξαλοξικό</a:t>
            </a:r>
            <a:r>
              <a:rPr lang="el-GR" sz="2000" b="1" dirty="0"/>
              <a:t> και </a:t>
            </a:r>
            <a:r>
              <a:rPr lang="el-GR" sz="2000" b="1" dirty="0" err="1"/>
              <a:t>ακέτυλο-CoA</a:t>
            </a:r>
            <a:endParaRPr lang="el-GR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80E24-7C7D-43C1-9016-068884604A38}"/>
              </a:ext>
            </a:extLst>
          </p:cNvPr>
          <p:cNvSpPr txBox="1"/>
          <p:nvPr/>
        </p:nvSpPr>
        <p:spPr>
          <a:xfrm>
            <a:off x="5043492" y="4178355"/>
            <a:ext cx="122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err="1"/>
              <a:t>πυροσταφυλική</a:t>
            </a:r>
            <a:endParaRPr lang="el-GR" sz="1200" b="1" dirty="0"/>
          </a:p>
          <a:p>
            <a:pPr algn="ctr"/>
            <a:r>
              <a:rPr lang="el-GR" sz="1200" b="1" dirty="0" err="1"/>
              <a:t>καρβοξυλάση</a:t>
            </a:r>
            <a:endParaRPr lang="el-GR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97FE9-454F-459D-B0FF-89BFA1F6AD2E}"/>
              </a:ext>
            </a:extLst>
          </p:cNvPr>
          <p:cNvSpPr txBox="1"/>
          <p:nvPr/>
        </p:nvSpPr>
        <p:spPr>
          <a:xfrm>
            <a:off x="9337448" y="3009321"/>
            <a:ext cx="1091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κιτρική </a:t>
            </a:r>
            <a:r>
              <a:rPr lang="el-GR" sz="1200" b="1" dirty="0" err="1"/>
              <a:t>λυάση</a:t>
            </a:r>
            <a:endParaRPr lang="el-GR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D334C-164F-47B0-AB1E-BE9333D259BF}"/>
              </a:ext>
            </a:extLst>
          </p:cNvPr>
          <p:cNvSpPr txBox="1"/>
          <p:nvPr/>
        </p:nvSpPr>
        <p:spPr>
          <a:xfrm>
            <a:off x="10814023" y="3932134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NAD</a:t>
            </a:r>
            <a:r>
              <a:rPr lang="en-US" sz="1000" b="1" baseline="30000" dirty="0"/>
              <a:t>+</a:t>
            </a:r>
            <a:endParaRPr lang="el-GR" sz="1000" b="1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76748-7761-494D-965C-6DFD7061E927}"/>
              </a:ext>
            </a:extLst>
          </p:cNvPr>
          <p:cNvSpPr txBox="1"/>
          <p:nvPr/>
        </p:nvSpPr>
        <p:spPr>
          <a:xfrm>
            <a:off x="10510093" y="4613843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NADP</a:t>
            </a:r>
            <a:r>
              <a:rPr lang="en-US" sz="1000" b="1" baseline="30000" dirty="0"/>
              <a:t>+</a:t>
            </a:r>
            <a:endParaRPr lang="el-GR" sz="1000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26A2B-D6B9-49CE-9878-874C96854A2F}"/>
              </a:ext>
            </a:extLst>
          </p:cNvPr>
          <p:cNvSpPr txBox="1"/>
          <p:nvPr/>
        </p:nvSpPr>
        <p:spPr>
          <a:xfrm>
            <a:off x="8846894" y="4389637"/>
            <a:ext cx="1679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μηλική </a:t>
            </a:r>
            <a:r>
              <a:rPr lang="el-GR" sz="1200" b="1" dirty="0" err="1"/>
              <a:t>αφυδρογονάση</a:t>
            </a:r>
            <a:endParaRPr lang="el-GR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E880B-8A62-4F6D-A238-1E84E18F00A2}"/>
              </a:ext>
            </a:extLst>
          </p:cNvPr>
          <p:cNvSpPr txBox="1"/>
          <p:nvPr/>
        </p:nvSpPr>
        <p:spPr>
          <a:xfrm>
            <a:off x="2046096" y="2406735"/>
            <a:ext cx="230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Πυροσταφυλικό</a:t>
            </a:r>
            <a:r>
              <a:rPr lang="el-GR" dirty="0"/>
              <a:t> ───→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CAAA1-BACE-46DF-84CB-81064EF2D378}"/>
              </a:ext>
            </a:extLst>
          </p:cNvPr>
          <p:cNvSpPr txBox="1"/>
          <p:nvPr/>
        </p:nvSpPr>
        <p:spPr>
          <a:xfrm>
            <a:off x="3429066" y="2099861"/>
            <a:ext cx="123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b="1" dirty="0" err="1"/>
              <a:t>Πυροσταφυλική</a:t>
            </a:r>
            <a:endParaRPr lang="el-GR" sz="1200" b="1" dirty="0"/>
          </a:p>
          <a:p>
            <a:pPr algn="ctr"/>
            <a:r>
              <a:rPr lang="el-GR" sz="1200" b="1" dirty="0" err="1"/>
              <a:t>αφυδρογονάση</a:t>
            </a:r>
            <a:endParaRPr lang="el-GR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0640" y="3286320"/>
            <a:ext cx="12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Κιτρική </a:t>
            </a:r>
            <a:r>
              <a:rPr lang="el-GR" sz="1200" b="1" dirty="0" err="1"/>
              <a:t>συνθάση</a:t>
            </a:r>
            <a:endParaRPr lang="el-GR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7234" y="5769953"/>
            <a:ext cx="3852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Κύκλος κιτρικού-</a:t>
            </a:r>
            <a:r>
              <a:rPr lang="el-GR" sz="2000" b="1" dirty="0" err="1"/>
              <a:t>πυροσταφυλικού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751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A82608-87A9-4899-843B-4CEBD954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8"/>
            <a:ext cx="10515600" cy="912676"/>
          </a:xfrm>
        </p:spPr>
        <p:txBody>
          <a:bodyPr/>
          <a:lstStyle/>
          <a:p>
            <a:pPr algn="ctr"/>
            <a:r>
              <a:rPr lang="el-GR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E4C3B4-285B-4F6E-B903-10C6572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" y="1271451"/>
            <a:ext cx="11808823" cy="5468983"/>
          </a:xfrm>
        </p:spPr>
        <p:txBody>
          <a:bodyPr>
            <a:normAutofit/>
          </a:bodyPr>
          <a:lstStyle/>
          <a:p>
            <a:r>
              <a:rPr lang="el-GR" sz="2400" dirty="0"/>
              <a:t>Το </a:t>
            </a:r>
            <a:r>
              <a:rPr lang="el-GR" sz="2400" b="1" dirty="0" err="1"/>
              <a:t>ακέτυλο</a:t>
            </a:r>
            <a:r>
              <a:rPr lang="el-GR" sz="2400" b="1" dirty="0"/>
              <a:t>-</a:t>
            </a:r>
            <a:r>
              <a:rPr lang="en-US" sz="2400" b="1" dirty="0"/>
              <a:t>CoA </a:t>
            </a:r>
            <a:r>
              <a:rPr lang="el-GR" sz="2400" dirty="0"/>
              <a:t>το οποίο ανακτάται στο κυτταρόπλασμα χρησιμοποιείται άμεσα (άτομα άνθρακα </a:t>
            </a:r>
            <a:r>
              <a:rPr lang="en-US" sz="2400" dirty="0"/>
              <a:t>C</a:t>
            </a:r>
            <a:r>
              <a:rPr lang="en-US" sz="2400" baseline="-25000" dirty="0"/>
              <a:t>16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C</a:t>
            </a:r>
            <a:r>
              <a:rPr lang="en-US" sz="2400" baseline="-25000" dirty="0"/>
              <a:t>15</a:t>
            </a:r>
            <a:r>
              <a:rPr lang="el-GR" sz="2400" dirty="0"/>
              <a:t> του </a:t>
            </a:r>
            <a:r>
              <a:rPr lang="el-GR" sz="2400" dirty="0" err="1"/>
              <a:t>παλμιτικού</a:t>
            </a:r>
            <a:r>
              <a:rPr lang="el-GR" sz="2400" dirty="0"/>
              <a:t>) αλλά και για το σχηματισμό του </a:t>
            </a:r>
            <a:r>
              <a:rPr lang="el-GR" sz="2400" b="1" dirty="0" err="1"/>
              <a:t>μηλονύλο</a:t>
            </a:r>
            <a:r>
              <a:rPr lang="el-GR" sz="2400" b="1" dirty="0"/>
              <a:t>-</a:t>
            </a:r>
            <a:r>
              <a:rPr lang="en-US" sz="2400" b="1" dirty="0"/>
              <a:t>CoA </a:t>
            </a:r>
            <a:r>
              <a:rPr lang="el-GR" sz="2400" dirty="0"/>
              <a:t>(άτομα άνθρακα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l-GR" sz="2400" baseline="-25000" dirty="0"/>
              <a:t>4</a:t>
            </a:r>
            <a:r>
              <a:rPr lang="en-US" sz="2400" baseline="-25000" dirty="0"/>
              <a:t> </a:t>
            </a:r>
            <a:r>
              <a:rPr lang="el-GR" sz="2400" dirty="0"/>
              <a:t>έως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l-GR" sz="2400" dirty="0"/>
              <a:t> του </a:t>
            </a:r>
            <a:r>
              <a:rPr lang="el-GR" sz="2400" dirty="0" err="1"/>
              <a:t>παλμιτικού</a:t>
            </a:r>
            <a:r>
              <a:rPr lang="el-GR" sz="2400" dirty="0"/>
              <a:t>) 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Αρχικό βήμα είναι η σύνθεση του </a:t>
            </a:r>
            <a:r>
              <a:rPr lang="el-GR" sz="2400" b="1" dirty="0" err="1"/>
              <a:t>μηλονύλο-CoA</a:t>
            </a:r>
            <a:r>
              <a:rPr lang="el-GR" sz="2400" dirty="0"/>
              <a:t> από τη δράση του ενζύμου </a:t>
            </a:r>
            <a:r>
              <a:rPr lang="el-GR" sz="2400" b="1" dirty="0" err="1"/>
              <a:t>καρβοξυλάση</a:t>
            </a:r>
            <a:r>
              <a:rPr lang="el-GR" sz="2400" b="1" dirty="0"/>
              <a:t> του </a:t>
            </a:r>
            <a:r>
              <a:rPr lang="el-GR" sz="2400" b="1" dirty="0" err="1"/>
              <a:t>ακέτυλο-CoA</a:t>
            </a:r>
            <a:r>
              <a:rPr lang="el-GR" sz="2400" b="1" dirty="0"/>
              <a:t> </a:t>
            </a:r>
            <a:r>
              <a:rPr lang="el-GR" sz="2400" dirty="0"/>
              <a:t>που </a:t>
            </a:r>
            <a:r>
              <a:rPr lang="el-GR" sz="2400" dirty="0" err="1"/>
              <a:t>καρβοξυλιώνει</a:t>
            </a:r>
            <a:r>
              <a:rPr lang="el-GR" sz="2400" dirty="0"/>
              <a:t> το </a:t>
            </a:r>
            <a:r>
              <a:rPr lang="el-GR" sz="2400" dirty="0" err="1"/>
              <a:t>ακέτυλο-CoA</a:t>
            </a:r>
            <a:r>
              <a:rPr lang="el-GR" sz="2400" dirty="0"/>
              <a:t> παρουσία </a:t>
            </a:r>
            <a:r>
              <a:rPr lang="el-GR" sz="2400" dirty="0" err="1"/>
              <a:t>δικαρβονικών</a:t>
            </a:r>
            <a:r>
              <a:rPr lang="el-GR" sz="2400" dirty="0"/>
              <a:t>, ΑΤΡ και της βιταμίνης </a:t>
            </a:r>
            <a:r>
              <a:rPr lang="el-GR" sz="2400" dirty="0" err="1"/>
              <a:t>βιοτίνης</a:t>
            </a:r>
            <a:r>
              <a:rPr lang="el-GR" sz="2400" dirty="0"/>
              <a:t> (συνένζυμο)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l-GR" sz="2400" dirty="0"/>
              <a:t>       </a:t>
            </a:r>
            <a:r>
              <a:rPr lang="en-US" sz="2400" dirty="0"/>
              <a:t> </a:t>
            </a:r>
            <a:r>
              <a:rPr lang="el-GR" sz="2400" dirty="0" err="1"/>
              <a:t>Ακέτυλο</a:t>
            </a:r>
            <a:r>
              <a:rPr lang="el-GR" sz="2400" dirty="0"/>
              <a:t>-</a:t>
            </a:r>
            <a:r>
              <a:rPr lang="en-US" sz="2400" dirty="0"/>
              <a:t>CoA + ATP + 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 → </a:t>
            </a:r>
            <a:r>
              <a:rPr lang="el-GR" sz="2400" dirty="0" err="1"/>
              <a:t>Μηλονύλο</a:t>
            </a:r>
            <a:r>
              <a:rPr lang="el-GR" sz="2400" dirty="0"/>
              <a:t>-</a:t>
            </a:r>
            <a:r>
              <a:rPr lang="en-US" sz="2400" dirty="0"/>
              <a:t>CoA </a:t>
            </a:r>
            <a:r>
              <a:rPr lang="el-GR" sz="2400" dirty="0"/>
              <a:t>+ </a:t>
            </a:r>
            <a:r>
              <a:rPr lang="en-US" sz="2400" dirty="0"/>
              <a:t>ADP + Pi + H</a:t>
            </a:r>
            <a:r>
              <a:rPr lang="en-US" sz="2400" baseline="30000" dirty="0"/>
              <a:t>+</a:t>
            </a:r>
            <a:endParaRPr lang="el-GR" sz="2400" baseline="30000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21" y="2320358"/>
            <a:ext cx="4160536" cy="129369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108" y="5349784"/>
            <a:ext cx="3286125" cy="13906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33" y="5478371"/>
            <a:ext cx="40195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CA2C906-86FF-4016-A32C-86C5BA0E1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71" y="294512"/>
            <a:ext cx="8503303" cy="65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69154B-B485-4BE0-96BF-22DCECA8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30320"/>
            <a:ext cx="3505495" cy="1622321"/>
          </a:xfrm>
        </p:spPr>
        <p:txBody>
          <a:bodyPr>
            <a:normAutofit/>
          </a:bodyPr>
          <a:lstStyle/>
          <a:p>
            <a:r>
              <a:rPr lang="el-GR" sz="4100" dirty="0"/>
              <a:t>Σύνθεση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B5FB34-C074-4CA6-BBC1-E9163675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881051"/>
            <a:ext cx="3799114" cy="4744833"/>
          </a:xfrm>
        </p:spPr>
        <p:txBody>
          <a:bodyPr>
            <a:normAutofit/>
          </a:bodyPr>
          <a:lstStyle/>
          <a:p>
            <a:r>
              <a:rPr lang="el-GR" sz="1900" dirty="0"/>
              <a:t>Τα επόμενα βήματα καταλύονται από το </a:t>
            </a:r>
            <a:r>
              <a:rPr lang="el-GR" sz="1900" dirty="0" err="1"/>
              <a:t>πολυενζυμικό</a:t>
            </a:r>
            <a:r>
              <a:rPr lang="el-GR" sz="1900" dirty="0"/>
              <a:t> σύστημα της </a:t>
            </a:r>
            <a:r>
              <a:rPr lang="el-GR" sz="1900" b="1" dirty="0" err="1"/>
              <a:t>συνθάσης</a:t>
            </a:r>
            <a:r>
              <a:rPr lang="el-GR" sz="1900" b="1" dirty="0"/>
              <a:t> των λιπαρών οξέων.</a:t>
            </a:r>
            <a:r>
              <a:rPr lang="el-GR" sz="1900" dirty="0"/>
              <a:t> Το σύμπλεγμα αποτελεί ένα διμερές 2 πανομοιότυπων </a:t>
            </a:r>
            <a:r>
              <a:rPr lang="el-GR" sz="1900" dirty="0" err="1"/>
              <a:t>ενζυμικών</a:t>
            </a:r>
            <a:r>
              <a:rPr lang="el-GR" sz="1900" dirty="0"/>
              <a:t> μονάδων. Κάθε μονάδα από  αποτελείται από 6 </a:t>
            </a:r>
            <a:r>
              <a:rPr lang="el-GR" sz="1900" dirty="0" err="1"/>
              <a:t>ενζυμικές</a:t>
            </a:r>
            <a:r>
              <a:rPr lang="el-GR" sz="1900" dirty="0"/>
              <a:t> δραστηριότητες και μια </a:t>
            </a:r>
            <a:r>
              <a:rPr lang="el-GR" sz="1900" b="1" dirty="0"/>
              <a:t>πρωτεΐνη μεταφορέα </a:t>
            </a:r>
            <a:r>
              <a:rPr lang="el-GR" sz="1900" b="1" dirty="0" err="1"/>
              <a:t>ακυλίων</a:t>
            </a:r>
            <a:r>
              <a:rPr lang="el-GR" sz="1900" b="1" dirty="0"/>
              <a:t> (ACP</a:t>
            </a:r>
            <a:r>
              <a:rPr lang="en-US" sz="1900" b="1" dirty="0"/>
              <a:t>, acyl carrier protein)</a:t>
            </a:r>
            <a:r>
              <a:rPr lang="el-GR" sz="1900" b="1" dirty="0"/>
              <a:t> </a:t>
            </a:r>
            <a:r>
              <a:rPr lang="el-GR" sz="1900" dirty="0"/>
              <a:t>σε μια μεγάλη </a:t>
            </a:r>
            <a:r>
              <a:rPr lang="el-GR" sz="1900" dirty="0" err="1"/>
              <a:t>πολυπεπτιδική</a:t>
            </a:r>
            <a:r>
              <a:rPr lang="el-GR" sz="1900" dirty="0"/>
              <a:t> αλυσίδα.</a:t>
            </a:r>
          </a:p>
          <a:p>
            <a:r>
              <a:rPr lang="el-GR" sz="1900" dirty="0"/>
              <a:t>Στη </a:t>
            </a:r>
            <a:r>
              <a:rPr lang="el-GR" sz="1900" b="1" dirty="0"/>
              <a:t>πρωτεΐνη (</a:t>
            </a:r>
            <a:r>
              <a:rPr lang="en-US" sz="1900" b="1" dirty="0"/>
              <a:t>ACP) </a:t>
            </a:r>
            <a:r>
              <a:rPr lang="el-GR" sz="1900" b="1" dirty="0"/>
              <a:t> </a:t>
            </a:r>
            <a:r>
              <a:rPr lang="el-GR" sz="1900" dirty="0"/>
              <a:t>είναι συνδεδεμένη μια ομάδα </a:t>
            </a:r>
            <a:r>
              <a:rPr lang="el-GR" sz="1900" u="sng" dirty="0"/>
              <a:t>4-φωσφοπαντεθείνης</a:t>
            </a:r>
            <a:r>
              <a:rPr lang="el-GR" sz="1900" dirty="0"/>
              <a:t> η οποία περιέχει μια ομάδα –</a:t>
            </a:r>
            <a:r>
              <a:rPr lang="en-US" sz="1900" dirty="0"/>
              <a:t>SH </a:t>
            </a:r>
            <a:r>
              <a:rPr lang="el-GR" sz="1900" dirty="0"/>
              <a:t>πάνω στην οποία μπορούν να συνδεθούν διάφορα </a:t>
            </a:r>
            <a:r>
              <a:rPr lang="el-GR" sz="1900" dirty="0" err="1"/>
              <a:t>ακύλια</a:t>
            </a:r>
            <a:endParaRPr lang="el-GR" sz="1900" dirty="0"/>
          </a:p>
          <a:p>
            <a:endParaRPr lang="el-GR" sz="1600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DC841E-256D-442D-9FB6-08B7353A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24" y="3462164"/>
            <a:ext cx="5785320" cy="2834807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4AF0E-6795-44D1-A591-1BDB6728E75E}"/>
              </a:ext>
            </a:extLst>
          </p:cNvPr>
          <p:cNvSpPr txBox="1"/>
          <p:nvPr/>
        </p:nvSpPr>
        <p:spPr>
          <a:xfrm>
            <a:off x="5254181" y="6296971"/>
            <a:ext cx="614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 συνένζυμο Α περιέχει επίσης μια ομάδα </a:t>
            </a:r>
            <a:r>
              <a:rPr lang="el-GR" dirty="0" err="1"/>
              <a:t>φωσφοπαντεθείνης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88" y="65484"/>
            <a:ext cx="3357150" cy="4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15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1823</Words>
  <Application>Microsoft Office PowerPoint</Application>
  <PresentationFormat>Ευρεία οθόνη</PresentationFormat>
  <Paragraphs>122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Θέμα του Office</vt:lpstr>
      <vt:lpstr>ΒΙΟΧΗΜΕΙΑ</vt:lpstr>
      <vt:lpstr>Σύνθεση λιπαρών οξέων</vt:lpstr>
      <vt:lpstr>Παρουσίαση του PowerPoint</vt:lpstr>
      <vt:lpstr>Σύνθεση λιπαρών οξέων</vt:lpstr>
      <vt:lpstr>Προέλευση Aκέτυλο-CoA</vt:lpstr>
      <vt:lpstr>Παρουσίαση του PowerPoint</vt:lpstr>
      <vt:lpstr>Σύνθεση λιπαρών οξέων</vt:lpstr>
      <vt:lpstr>Παρουσίαση του PowerPoint</vt:lpstr>
      <vt:lpstr>Σύνθεση λιπαρών οξέων</vt:lpstr>
      <vt:lpstr>Παρουσίαση του PowerPoint</vt:lpstr>
      <vt:lpstr>Σύνθεση λιπαρών οξέων (Αντιδράσεις συμπύκνωσης)</vt:lpstr>
      <vt:lpstr>Παρουσίαση του PowerPoint</vt:lpstr>
      <vt:lpstr>Σύνθεση λιπαρών οξέων (Αντιδράσεις αναγωγής)</vt:lpstr>
      <vt:lpstr>Παρουσίαση του PowerPoint</vt:lpstr>
      <vt:lpstr>Σύνθεση λιπαρών οξέων</vt:lpstr>
      <vt:lpstr>Σύνθεση λιπαρών οξέων</vt:lpstr>
      <vt:lpstr>Παρουσίαση του PowerPoint</vt:lpstr>
      <vt:lpstr>Σύνθεση λιπαρών οξέων</vt:lpstr>
      <vt:lpstr>Ρύθμιση της σύνθεσης των λιπαρών οξέων</vt:lpstr>
      <vt:lpstr>Παρουσίαση του PowerPoint</vt:lpstr>
      <vt:lpstr>Παρουσίαση του PowerPoint</vt:lpstr>
      <vt:lpstr>Σύνθεση άλλων λιπαρών οξέων</vt:lpstr>
      <vt:lpstr>Επιμήκυνση αλυσίδας και σύνθεση άλλων κορεσμένων λιπαρών οξέων</vt:lpstr>
      <vt:lpstr>Δημιουργία διπλών δεσμών στη σύνθεση των λιπαρών οξέων</vt:lpstr>
      <vt:lpstr>Παρουσίαση του PowerPoint</vt:lpstr>
      <vt:lpstr>Διατροφικά απαραίτητα πολυακόρεστα λιπαρά οξέα</vt:lpstr>
      <vt:lpstr>Παρουσίαση του PowerPoint</vt:lpstr>
      <vt:lpstr>Παρουσίαση του PowerPoint</vt:lpstr>
      <vt:lpstr>Παρουσίαση του PowerPoint</vt:lpstr>
      <vt:lpstr>Εικοσανοειδή</vt:lpstr>
      <vt:lpstr>Παρουσίαση του PowerPoint</vt:lpstr>
      <vt:lpstr>Παρουσίαση του PowerPoint</vt:lpstr>
      <vt:lpstr>Εικοσανοειδή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ΒΙΟΧΗΜΕΙΑ</dc:title>
  <dc:creator>Χριστόπουλος Θεόδωρος</dc:creator>
  <cp:lastModifiedBy>Χριστόπουλος Θεόδωρος</cp:lastModifiedBy>
  <cp:revision>226</cp:revision>
  <dcterms:created xsi:type="dcterms:W3CDTF">2020-12-03T18:20:15Z</dcterms:created>
  <dcterms:modified xsi:type="dcterms:W3CDTF">2023-12-14T21:32:17Z</dcterms:modified>
</cp:coreProperties>
</file>