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1" r:id="rId3"/>
    <p:sldId id="262" r:id="rId4"/>
    <p:sldId id="263" r:id="rId5"/>
    <p:sldId id="264" r:id="rId6"/>
    <p:sldId id="265" r:id="rId7"/>
    <p:sldId id="266" r:id="rId8"/>
    <p:sldId id="267" r:id="rId9"/>
    <p:sldId id="258"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82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1C8F1B-D13B-4EDC-A492-1A7FD1EC80A0}" type="datetimeFigureOut">
              <a:rPr lang="el-GR" smtClean="0"/>
              <a:pPr/>
              <a:t>22/3/2013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5A9A0C-8E98-4965-B9F0-81D4014791F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22/3/2013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22/3/2013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22/3/2013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22/3/2013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309B0B-C9E5-41DD-8C13-D0B93DF252C6}" type="datetimeFigureOut">
              <a:rPr lang="el-GR" smtClean="0"/>
              <a:pPr/>
              <a:t>22/3/2013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56309B0B-C9E5-41DD-8C13-D0B93DF252C6}" type="datetimeFigureOut">
              <a:rPr lang="el-GR" smtClean="0"/>
              <a:pPr/>
              <a:t>22/3/2013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6309B0B-C9E5-41DD-8C13-D0B93DF252C6}" type="datetimeFigureOut">
              <a:rPr lang="el-GR" smtClean="0"/>
              <a:pPr/>
              <a:t>22/3/2013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6309B0B-C9E5-41DD-8C13-D0B93DF252C6}" type="datetimeFigureOut">
              <a:rPr lang="el-GR" smtClean="0"/>
              <a:pPr/>
              <a:t>22/3/2013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09B0B-C9E5-41DD-8C13-D0B93DF252C6}" type="datetimeFigureOut">
              <a:rPr lang="el-GR" smtClean="0"/>
              <a:pPr/>
              <a:t>22/3/2013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09B0B-C9E5-41DD-8C13-D0B93DF252C6}" type="datetimeFigureOut">
              <a:rPr lang="el-GR" smtClean="0"/>
              <a:pPr/>
              <a:t>22/3/2013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09B0B-C9E5-41DD-8C13-D0B93DF252C6}" type="datetimeFigureOut">
              <a:rPr lang="el-GR" smtClean="0"/>
              <a:pPr/>
              <a:t>22/3/2013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09B0B-C9E5-41DD-8C13-D0B93DF252C6}" type="datetimeFigureOut">
              <a:rPr lang="el-GR" smtClean="0"/>
              <a:pPr/>
              <a:t>22/3/2013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7A6C2-C663-4443-8840-D4D3F2E594D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3352800"/>
          </a:xfrm>
          <a:solidFill>
            <a:schemeClr val="accent5">
              <a:lumMod val="40000"/>
              <a:lumOff val="60000"/>
            </a:schemeClr>
          </a:solidFill>
        </p:spPr>
        <p:txBody>
          <a:bodyPr>
            <a:normAutofit/>
          </a:bodyPr>
          <a:lstStyle/>
          <a:p>
            <a:r>
              <a:rPr lang="el-GR" sz="4000" dirty="0" smtClean="0">
                <a:latin typeface="Tahoma" pitchFamily="34" charset="0"/>
                <a:cs typeface="Tahoma" pitchFamily="34" charset="0"/>
              </a:rPr>
              <a:t/>
            </a:r>
            <a:br>
              <a:rPr lang="el-GR" sz="4000" dirty="0" smtClean="0">
                <a:latin typeface="Tahoma" pitchFamily="34" charset="0"/>
                <a:cs typeface="Tahoma" pitchFamily="34" charset="0"/>
              </a:rPr>
            </a:br>
            <a:r>
              <a:rPr lang="el-GR" sz="4000" dirty="0" smtClean="0">
                <a:latin typeface="Tahoma" pitchFamily="34" charset="0"/>
                <a:cs typeface="Tahoma" pitchFamily="34" charset="0"/>
              </a:rPr>
              <a:t>ΚΟΙΝΩΝΙΟΛΟΓΙΑ ΤΗΣ ΟΙΚΟΓΕΝΕΙΑΣ</a:t>
            </a:r>
            <a:endParaRPr lang="el-GR" sz="4000" dirty="0">
              <a:latin typeface="Tahoma" pitchFamily="34" charset="0"/>
              <a:cs typeface="Tahoma" pitchFamily="34" charset="0"/>
            </a:endParaRPr>
          </a:p>
        </p:txBody>
      </p:sp>
      <p:sp>
        <p:nvSpPr>
          <p:cNvPr id="6" name="TextBox 5"/>
          <p:cNvSpPr txBox="1"/>
          <p:nvPr/>
        </p:nvSpPr>
        <p:spPr>
          <a:xfrm>
            <a:off x="3505200" y="4503003"/>
            <a:ext cx="5638800" cy="707886"/>
          </a:xfrm>
          <a:prstGeom prst="rect">
            <a:avLst/>
          </a:prstGeom>
          <a:noFill/>
        </p:spPr>
        <p:txBody>
          <a:bodyPr wrap="square" rtlCol="0">
            <a:spAutoFit/>
          </a:bodyPr>
          <a:lstStyle/>
          <a:p>
            <a:pPr algn="ctr"/>
            <a:r>
              <a:rPr lang="el-GR" sz="2000" dirty="0" smtClean="0">
                <a:latin typeface="Tahoma" pitchFamily="34" charset="0"/>
                <a:cs typeface="Tahoma" pitchFamily="34" charset="0"/>
              </a:rPr>
              <a:t>ΑΝΤΙΓΟΝΗ-ΑΛΜΠΑ ΠΑΠΑΚΩΝΣΤΑΝΤΙΝΟΥ</a:t>
            </a:r>
            <a:endParaRPr lang="en-US" sz="2000" dirty="0" smtClean="0">
              <a:latin typeface="Tahoma" pitchFamily="34" charset="0"/>
              <a:cs typeface="Tahoma" pitchFamily="34" charset="0"/>
            </a:endParaRPr>
          </a:p>
          <a:p>
            <a:pPr algn="ctr"/>
            <a:r>
              <a:rPr lang="el-GR" sz="2000" dirty="0" smtClean="0">
                <a:latin typeface="Tahoma" pitchFamily="34" charset="0"/>
                <a:cs typeface="Tahoma" pitchFamily="34" charset="0"/>
              </a:rPr>
              <a:t>Διδάσκουσα Π.Δ. 407/80</a:t>
            </a:r>
            <a:endParaRPr lang="el-GR" sz="2000" dirty="0">
              <a:latin typeface="Tahoma" pitchFamily="34" charset="0"/>
              <a:cs typeface="Tahoma" pitchFamily="34" charset="0"/>
            </a:endParaRPr>
          </a:p>
        </p:txBody>
      </p:sp>
      <p:sp>
        <p:nvSpPr>
          <p:cNvPr id="5" name="TextBox 4"/>
          <p:cNvSpPr txBox="1"/>
          <p:nvPr/>
        </p:nvSpPr>
        <p:spPr>
          <a:xfrm>
            <a:off x="0" y="6183868"/>
            <a:ext cx="9144000" cy="369332"/>
          </a:xfrm>
          <a:prstGeom prst="rect">
            <a:avLst/>
          </a:prstGeom>
          <a:noFill/>
        </p:spPr>
        <p:txBody>
          <a:bodyPr wrap="square" rtlCol="0">
            <a:spAutoFit/>
          </a:bodyPr>
          <a:lstStyle/>
          <a:p>
            <a:pPr algn="ctr"/>
            <a:r>
              <a:rPr lang="el-GR" dirty="0" smtClean="0">
                <a:latin typeface="Tahoma" pitchFamily="34" charset="0"/>
                <a:cs typeface="Tahoma" pitchFamily="34" charset="0"/>
              </a:rPr>
              <a:t>ΜΑΘΗΜΑ </a:t>
            </a:r>
            <a:r>
              <a:rPr lang="en-US" dirty="0" smtClean="0">
                <a:latin typeface="Tahoma" pitchFamily="34" charset="0"/>
                <a:cs typeface="Tahoma" pitchFamily="34" charset="0"/>
              </a:rPr>
              <a:t>6</a:t>
            </a:r>
            <a:r>
              <a:rPr lang="el-GR" baseline="30000" dirty="0" smtClean="0">
                <a:latin typeface="Tahoma" pitchFamily="34" charset="0"/>
                <a:cs typeface="Tahoma" pitchFamily="34" charset="0"/>
              </a:rPr>
              <a:t>Ο</a:t>
            </a:r>
            <a:r>
              <a:rPr lang="el-GR" dirty="0" smtClean="0">
                <a:latin typeface="Tahoma" pitchFamily="34" charset="0"/>
                <a:cs typeface="Tahoma" pitchFamily="34" charset="0"/>
              </a:rPr>
              <a:t> (</a:t>
            </a:r>
            <a:r>
              <a:rPr lang="en-US" dirty="0" smtClean="0">
                <a:latin typeface="Tahoma" pitchFamily="34" charset="0"/>
                <a:cs typeface="Tahoma" pitchFamily="34" charset="0"/>
              </a:rPr>
              <a:t>22</a:t>
            </a:r>
            <a:r>
              <a:rPr lang="el-GR" dirty="0" smtClean="0">
                <a:latin typeface="Tahoma" pitchFamily="34" charset="0"/>
                <a:cs typeface="Tahoma" pitchFamily="34" charset="0"/>
              </a:rPr>
              <a:t>/0</a:t>
            </a:r>
            <a:r>
              <a:rPr lang="en-US" dirty="0" smtClean="0">
                <a:latin typeface="Tahoma" pitchFamily="34" charset="0"/>
                <a:cs typeface="Tahoma" pitchFamily="34" charset="0"/>
              </a:rPr>
              <a:t>3</a:t>
            </a:r>
            <a:r>
              <a:rPr lang="el-GR" dirty="0" smtClean="0">
                <a:latin typeface="Tahoma" pitchFamily="34" charset="0"/>
                <a:cs typeface="Tahoma" pitchFamily="34" charset="0"/>
              </a:rPr>
              <a:t>/2013): ΣΥΝΤΟΜΗ ΕΠΙΣΚΟΠΗΣΗ ΤΗΣ ΙΣΤΟΡΙΑΣ ΤΗΣ ΟΙΚΟΓΕΝΕΙΑΣ</a:t>
            </a:r>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ΣΥΝΤΟΜΗ ΕΠΙΣΚΟΠΗΣΗ ΤΗΣ ΙΣΤΟΡΙΑΣ ΤΗΣ ΟΙΚΟΓΕΝΕΙΑΣ</a:t>
            </a:r>
            <a:endParaRPr lang="el-GR" sz="3600" b="1" dirty="0">
              <a:latin typeface="Tahoma" pitchFamily="34" charset="0"/>
              <a:cs typeface="Tahoma" pitchFamily="34" charset="0"/>
            </a:endParaRPr>
          </a:p>
        </p:txBody>
      </p:sp>
      <p:sp>
        <p:nvSpPr>
          <p:cNvPr id="9" name="TextBox 8"/>
          <p:cNvSpPr txBox="1"/>
          <p:nvPr/>
        </p:nvSpPr>
        <p:spPr>
          <a:xfrm>
            <a:off x="0" y="3246075"/>
            <a:ext cx="9144000" cy="830997"/>
          </a:xfrm>
          <a:prstGeom prst="rect">
            <a:avLst/>
          </a:prstGeom>
          <a:noFill/>
        </p:spPr>
        <p:txBody>
          <a:bodyPr wrap="square" rtlCol="0">
            <a:spAutoFit/>
          </a:bodyPr>
          <a:lstStyle/>
          <a:p>
            <a:pPr indent="-182880" algn="just"/>
            <a:r>
              <a:rPr lang="el-GR" sz="2400" dirty="0" smtClean="0">
                <a:latin typeface="Tahoma" pitchFamily="34" charset="0"/>
                <a:cs typeface="Tahoma" pitchFamily="34" charset="0"/>
              </a:rPr>
              <a:t>Ιστορικά η οικογένεια έχει εξελιχθεί από εκτεταμένη ή ευρύτερη στη λεγόμενη πυρηνική</a:t>
            </a:r>
            <a:r>
              <a:rPr lang="en-US" sz="2400" dirty="0" smtClean="0">
                <a:latin typeface="Tahoma" pitchFamily="34" charset="0"/>
                <a:cs typeface="Tahoma" pitchFamily="34" charset="0"/>
              </a:rPr>
              <a:t>.</a:t>
            </a:r>
            <a:endParaRPr lang="el-GR" sz="2400" u="sng" dirty="0">
              <a:latin typeface="Tahoma" pitchFamily="34" charset="0"/>
              <a:ea typeface="Tahoma" pitchFamily="34" charset="0"/>
              <a:cs typeface="Tahoma" pitchFamily="34" charset="0"/>
            </a:endParaRPr>
          </a:p>
        </p:txBody>
      </p:sp>
      <p:sp>
        <p:nvSpPr>
          <p:cNvPr id="6" name="TextBox 5"/>
          <p:cNvSpPr txBox="1"/>
          <p:nvPr/>
        </p:nvSpPr>
        <p:spPr>
          <a:xfrm>
            <a:off x="3312368" y="3615407"/>
            <a:ext cx="5724128"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Οι μεταβολές ήταν ανάλογες με:</a:t>
            </a:r>
            <a:endParaRPr lang="el-GR" sz="2400" dirty="0">
              <a:latin typeface="Tahoma" pitchFamily="34" charset="0"/>
              <a:cs typeface="Tahoma" pitchFamily="34" charset="0"/>
            </a:endParaRPr>
          </a:p>
        </p:txBody>
      </p:sp>
      <p:sp>
        <p:nvSpPr>
          <p:cNvPr id="7" name="TextBox 6"/>
          <p:cNvSpPr txBox="1"/>
          <p:nvPr/>
        </p:nvSpPr>
        <p:spPr>
          <a:xfrm>
            <a:off x="0" y="5199583"/>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3. τα δεδομένα ασφάλειας που η κοινωνία παρείχε.</a:t>
            </a:r>
            <a:endParaRPr lang="el-GR" sz="2400" dirty="0">
              <a:latin typeface="Tahoma" pitchFamily="34" charset="0"/>
              <a:cs typeface="Tahoma" pitchFamily="34" charset="0"/>
            </a:endParaRPr>
          </a:p>
        </p:txBody>
      </p:sp>
      <p:sp>
        <p:nvSpPr>
          <p:cNvPr id="8" name="TextBox 7"/>
          <p:cNvSpPr txBox="1"/>
          <p:nvPr/>
        </p:nvSpPr>
        <p:spPr>
          <a:xfrm>
            <a:off x="0" y="1628800"/>
            <a:ext cx="9144000" cy="1569660"/>
          </a:xfrm>
          <a:prstGeom prst="rect">
            <a:avLst/>
          </a:prstGeom>
          <a:noFill/>
        </p:spPr>
        <p:txBody>
          <a:bodyPr wrap="square" rtlCol="0">
            <a:spAutoFit/>
          </a:bodyPr>
          <a:lstStyle/>
          <a:p>
            <a:pPr indent="-182880" algn="just"/>
            <a:r>
              <a:rPr lang="en-US" sz="2400" dirty="0" smtClean="0">
                <a:latin typeface="Tahoma" pitchFamily="34" charset="0"/>
                <a:cs typeface="Tahoma" pitchFamily="34" charset="0"/>
              </a:rPr>
              <a:t>O</a:t>
            </a:r>
            <a:r>
              <a:rPr lang="el-GR" sz="2400" dirty="0" smtClean="0">
                <a:latin typeface="Tahoma" pitchFamily="34" charset="0"/>
                <a:cs typeface="Tahoma" pitchFamily="34" charset="0"/>
              </a:rPr>
              <a:t>ι οικογενειακές μορφές αποτελούν πάντοτε ένα τμήμα της εκάστοτε κοινωνίας, καθρεφτίζουν τον τρόπο με τον οποίο είναι οργανωμένη και απορρέουν από τα όρια και τα περιθώρια που η κοινωνική δομή θέτει</a:t>
            </a:r>
            <a:r>
              <a:rPr lang="en-US" sz="2400" dirty="0" smtClean="0">
                <a:latin typeface="Tahoma" pitchFamily="34" charset="0"/>
                <a:cs typeface="Tahoma" pitchFamily="34" charset="0"/>
              </a:rPr>
              <a:t>.</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4659523"/>
            <a:ext cx="9144000" cy="461665"/>
          </a:xfrm>
          <a:prstGeom prst="rect">
            <a:avLst/>
          </a:prstGeom>
          <a:noFill/>
        </p:spPr>
        <p:txBody>
          <a:bodyPr wrap="square" rtlCol="0">
            <a:spAutoFit/>
          </a:bodyPr>
          <a:lstStyle/>
          <a:p>
            <a:pPr marL="274320" indent="-457200"/>
            <a:r>
              <a:rPr lang="el-GR" sz="2400" dirty="0" smtClean="0">
                <a:latin typeface="Tahoma" pitchFamily="34" charset="0"/>
                <a:ea typeface="Tahoma" pitchFamily="34" charset="0"/>
                <a:cs typeface="Tahoma" pitchFamily="34" charset="0"/>
              </a:rPr>
              <a:t>2. την οικονομική ζωή της κοινότητας.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5739643"/>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4. τις ηθικές επιταγές ή τους θρησκευτικούς περιορισμούς.</a:t>
            </a:r>
            <a:endParaRPr lang="el-GR" sz="2400" dirty="0">
              <a:latin typeface="Tahoma" pitchFamily="34" charset="0"/>
              <a:cs typeface="Tahoma" pitchFamily="34" charset="0"/>
            </a:endParaRPr>
          </a:p>
        </p:txBody>
      </p:sp>
      <p:sp>
        <p:nvSpPr>
          <p:cNvPr id="14" name="TextBox 13"/>
          <p:cNvSpPr txBox="1"/>
          <p:nvPr/>
        </p:nvSpPr>
        <p:spPr>
          <a:xfrm>
            <a:off x="0" y="6279703"/>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5. τους άγραφους κανόνες κληρονομιάς και κατοχής περιουσίας.</a:t>
            </a:r>
            <a:endParaRPr lang="el-GR" sz="2400" dirty="0">
              <a:latin typeface="Tahoma" pitchFamily="34" charset="0"/>
              <a:cs typeface="Tahoma" pitchFamily="34" charset="0"/>
            </a:endParaRPr>
          </a:p>
        </p:txBody>
      </p:sp>
      <p:sp>
        <p:nvSpPr>
          <p:cNvPr id="15" name="TextBox 14"/>
          <p:cNvSpPr txBox="1"/>
          <p:nvPr/>
        </p:nvSpPr>
        <p:spPr>
          <a:xfrm>
            <a:off x="-36512" y="4119463"/>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1. την ανθρώπινη φύση και διαδικασία αναπαραγωγής.</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Righ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trips(downRigh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lide(fromBottom)">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slide(fromBottom)">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slide(fromBottom)">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slide(fromBottom)">
                                      <p:cBhvr>
                                        <p:cTn id="4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7" grpId="0"/>
      <p:bldP spid="8" grpId="0"/>
      <p:bldP spid="10" grpId="0"/>
      <p:bldP spid="11"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ΣΥΝΤΟΜΗ ΕΠΙΣΚΟΠΗΣΗ ΤΗΣ ΙΣΤΟΡΙΑΣ ΤΗΣ ΟΙΚΟΓΕΝΕΙΑΣ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προϊστορική οικογένεια</a:t>
            </a:r>
          </a:p>
        </p:txBody>
      </p:sp>
      <p:sp>
        <p:nvSpPr>
          <p:cNvPr id="4" name="TextBox 3"/>
          <p:cNvSpPr txBox="1"/>
          <p:nvPr/>
        </p:nvSpPr>
        <p:spPr>
          <a:xfrm>
            <a:off x="0" y="2140803"/>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Τα δεδομένα που έχουμε στη διάθεσή μας για την μορφή, τη δομή και τις σχέσεις των μελών της προϊστορικής οικογένειας είναι ελάχιστα και σίγουρα μη επαρκή ώστε να δοθεί μια σαφής περιγραφή της</a:t>
            </a:r>
            <a:r>
              <a:rPr lang="el-GR" sz="2400" dirty="0" smtClean="0">
                <a:latin typeface="Tahoma" pitchFamily="34" charset="0"/>
                <a:ea typeface="Tahoma" pitchFamily="34" charset="0"/>
                <a:cs typeface="Tahoma" pitchFamily="34" charset="0"/>
              </a:rPr>
              <a:t>.</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3717032"/>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Ο </a:t>
            </a:r>
            <a:r>
              <a:rPr lang="en-US" sz="2400" dirty="0" smtClean="0">
                <a:latin typeface="Tahoma" pitchFamily="34" charset="0"/>
                <a:cs typeface="Tahoma" pitchFamily="34" charset="0"/>
              </a:rPr>
              <a:t>J</a:t>
            </a:r>
            <a:r>
              <a:rPr lang="el-GR" sz="2400" dirty="0" smtClean="0">
                <a:latin typeface="Tahoma" pitchFamily="34" charset="0"/>
                <a:cs typeface="Tahoma" pitchFamily="34" charset="0"/>
              </a:rPr>
              <a:t>.</a:t>
            </a:r>
            <a:r>
              <a:rPr lang="en-US" sz="2400" dirty="0" smtClean="0">
                <a:latin typeface="Tahoma" pitchFamily="34" charset="0"/>
                <a:cs typeface="Tahoma" pitchFamily="34" charset="0"/>
              </a:rPr>
              <a:t>J</a:t>
            </a:r>
            <a:r>
              <a:rPr lang="el-GR" sz="2400" dirty="0" smtClean="0">
                <a:latin typeface="Tahoma" pitchFamily="34" charset="0"/>
                <a:cs typeface="Tahoma" pitchFamily="34" charset="0"/>
              </a:rPr>
              <a:t>. </a:t>
            </a:r>
            <a:r>
              <a:rPr lang="en-US" sz="2400" dirty="0" err="1" smtClean="0">
                <a:latin typeface="Tahoma" pitchFamily="34" charset="0"/>
                <a:cs typeface="Tahoma" pitchFamily="34" charset="0"/>
              </a:rPr>
              <a:t>Bachofen</a:t>
            </a:r>
            <a:r>
              <a:rPr lang="el-GR" sz="2400" dirty="0" smtClean="0">
                <a:latin typeface="Tahoma" pitchFamily="34" charset="0"/>
                <a:cs typeface="Tahoma" pitchFamily="34" charset="0"/>
              </a:rPr>
              <a:t> υποστήριξε ότι στις πρωτόγονες κοινωνίες κυριαρχούσε το μητρικό δίκαιο και προσπάθησε να εξηγήσει τη μετάβαση από τον εταιρισμό στη μονογαμία ως συνέπεια της εξέλιξης των θρησκευτικών παραστάσεων.</a:t>
            </a:r>
            <a:endParaRPr lang="el-GR" sz="2400" dirty="0">
              <a:latin typeface="Tahoma" pitchFamily="34" charset="0"/>
              <a:ea typeface="Tahoma" pitchFamily="34" charset="0"/>
              <a:cs typeface="Tahoma" pitchFamily="34" charset="0"/>
            </a:endParaRPr>
          </a:p>
        </p:txBody>
      </p:sp>
      <p:sp>
        <p:nvSpPr>
          <p:cNvPr id="8" name="Rectangle 7"/>
          <p:cNvSpPr/>
          <p:nvPr/>
        </p:nvSpPr>
        <p:spPr>
          <a:xfrm>
            <a:off x="0" y="5415607"/>
            <a:ext cx="1763688" cy="461665"/>
          </a:xfrm>
          <a:prstGeom prst="rect">
            <a:avLst/>
          </a:prstGeom>
        </p:spPr>
        <p:txBody>
          <a:bodyPr wrap="square">
            <a:spAutoFit/>
          </a:bodyPr>
          <a:lstStyle/>
          <a:p>
            <a:r>
              <a:rPr lang="el-GR" sz="2400" dirty="0" smtClean="0">
                <a:latin typeface="Tahoma" pitchFamily="34" charset="0"/>
                <a:cs typeface="Tahoma" pitchFamily="34" charset="0"/>
              </a:rPr>
              <a:t>Εταιρισμός </a:t>
            </a:r>
            <a:endParaRPr lang="el-GR" sz="2400" dirty="0">
              <a:latin typeface="Tahoma" pitchFamily="34" charset="0"/>
              <a:cs typeface="Tahoma" pitchFamily="34" charset="0"/>
            </a:endParaRPr>
          </a:p>
        </p:txBody>
      </p:sp>
      <p:sp>
        <p:nvSpPr>
          <p:cNvPr id="9" name="Rectangle 8"/>
          <p:cNvSpPr/>
          <p:nvPr/>
        </p:nvSpPr>
        <p:spPr>
          <a:xfrm>
            <a:off x="1979712" y="5415607"/>
            <a:ext cx="2195736" cy="461665"/>
          </a:xfrm>
          <a:prstGeom prst="rect">
            <a:avLst/>
          </a:prstGeom>
        </p:spPr>
        <p:txBody>
          <a:bodyPr wrap="square">
            <a:spAutoFit/>
          </a:bodyPr>
          <a:lstStyle/>
          <a:p>
            <a:r>
              <a:rPr lang="el-GR" sz="2400" dirty="0" smtClean="0">
                <a:latin typeface="Tahoma" pitchFamily="34" charset="0"/>
                <a:cs typeface="Tahoma" pitchFamily="34" charset="0"/>
              </a:rPr>
              <a:t>Μητρικό δίκαιο </a:t>
            </a:r>
            <a:endParaRPr lang="el-GR" sz="2400" dirty="0">
              <a:latin typeface="Tahoma" pitchFamily="34" charset="0"/>
              <a:cs typeface="Tahoma" pitchFamily="34" charset="0"/>
            </a:endParaRPr>
          </a:p>
        </p:txBody>
      </p:sp>
      <p:sp>
        <p:nvSpPr>
          <p:cNvPr id="10" name="Rectangle 9"/>
          <p:cNvSpPr/>
          <p:nvPr/>
        </p:nvSpPr>
        <p:spPr>
          <a:xfrm>
            <a:off x="4608512" y="5415607"/>
            <a:ext cx="3995936" cy="461665"/>
          </a:xfrm>
          <a:prstGeom prst="rect">
            <a:avLst/>
          </a:prstGeom>
        </p:spPr>
        <p:txBody>
          <a:bodyPr wrap="square">
            <a:spAutoFit/>
          </a:bodyPr>
          <a:lstStyle/>
          <a:p>
            <a:r>
              <a:rPr lang="el-GR" sz="2400" dirty="0" smtClean="0">
                <a:latin typeface="Tahoma" pitchFamily="34" charset="0"/>
                <a:cs typeface="Tahoma" pitchFamily="34" charset="0"/>
              </a:rPr>
              <a:t>Θεοποίηση των γυναικών </a:t>
            </a:r>
            <a:endParaRPr lang="el-GR" sz="2400" dirty="0">
              <a:latin typeface="Tahoma" pitchFamily="34" charset="0"/>
              <a:cs typeface="Tahoma" pitchFamily="34" charset="0"/>
            </a:endParaRPr>
          </a:p>
        </p:txBody>
      </p:sp>
      <p:sp>
        <p:nvSpPr>
          <p:cNvPr id="11" name="Rectangle 10"/>
          <p:cNvSpPr/>
          <p:nvPr/>
        </p:nvSpPr>
        <p:spPr>
          <a:xfrm>
            <a:off x="0" y="6063679"/>
            <a:ext cx="1763688" cy="461665"/>
          </a:xfrm>
          <a:prstGeom prst="rect">
            <a:avLst/>
          </a:prstGeom>
        </p:spPr>
        <p:txBody>
          <a:bodyPr wrap="square">
            <a:spAutoFit/>
          </a:bodyPr>
          <a:lstStyle/>
          <a:p>
            <a:r>
              <a:rPr lang="el-GR" sz="2400" dirty="0" smtClean="0">
                <a:latin typeface="Tahoma" pitchFamily="34" charset="0"/>
                <a:cs typeface="Tahoma" pitchFamily="34" charset="0"/>
              </a:rPr>
              <a:t>Μονογαμία </a:t>
            </a:r>
            <a:endParaRPr lang="el-GR" sz="2400" dirty="0">
              <a:latin typeface="Tahoma" pitchFamily="34" charset="0"/>
              <a:cs typeface="Tahoma" pitchFamily="34" charset="0"/>
            </a:endParaRPr>
          </a:p>
        </p:txBody>
      </p:sp>
      <p:sp>
        <p:nvSpPr>
          <p:cNvPr id="12" name="Rectangle 11"/>
          <p:cNvSpPr/>
          <p:nvPr/>
        </p:nvSpPr>
        <p:spPr>
          <a:xfrm>
            <a:off x="2016224" y="6063679"/>
            <a:ext cx="2195736" cy="461665"/>
          </a:xfrm>
          <a:prstGeom prst="rect">
            <a:avLst/>
          </a:prstGeom>
        </p:spPr>
        <p:txBody>
          <a:bodyPr wrap="square">
            <a:spAutoFit/>
          </a:bodyPr>
          <a:lstStyle/>
          <a:p>
            <a:r>
              <a:rPr lang="el-GR" sz="2400" dirty="0" smtClean="0">
                <a:latin typeface="Tahoma" pitchFamily="34" charset="0"/>
                <a:cs typeface="Tahoma" pitchFamily="34" charset="0"/>
              </a:rPr>
              <a:t>Πατρικό δίκαιο </a:t>
            </a:r>
            <a:endParaRPr lang="el-GR" sz="2400" dirty="0">
              <a:latin typeface="Tahoma" pitchFamily="34" charset="0"/>
              <a:cs typeface="Tahoma" pitchFamily="34" charset="0"/>
            </a:endParaRPr>
          </a:p>
        </p:txBody>
      </p:sp>
      <p:sp>
        <p:nvSpPr>
          <p:cNvPr id="13" name="Rectangle 12"/>
          <p:cNvSpPr/>
          <p:nvPr/>
        </p:nvSpPr>
        <p:spPr>
          <a:xfrm>
            <a:off x="4644008" y="6063679"/>
            <a:ext cx="2195736" cy="461665"/>
          </a:xfrm>
          <a:prstGeom prst="rect">
            <a:avLst/>
          </a:prstGeom>
        </p:spPr>
        <p:txBody>
          <a:bodyPr wrap="square">
            <a:spAutoFit/>
          </a:bodyPr>
          <a:lstStyle/>
          <a:p>
            <a:r>
              <a:rPr lang="el-GR" sz="2400" dirty="0" smtClean="0">
                <a:latin typeface="Tahoma" pitchFamily="34" charset="0"/>
                <a:cs typeface="Tahoma" pitchFamily="34" charset="0"/>
              </a:rPr>
              <a:t>Πατέρας θεός </a:t>
            </a:r>
            <a:endParaRPr lang="el-GR" sz="2400" dirty="0">
              <a:latin typeface="Tahoma" pitchFamily="34" charset="0"/>
              <a:cs typeface="Tahoma" pitchFamily="34" charset="0"/>
            </a:endParaRPr>
          </a:p>
        </p:txBody>
      </p:sp>
      <p:sp>
        <p:nvSpPr>
          <p:cNvPr id="14" name="Rectangle 13"/>
          <p:cNvSpPr/>
          <p:nvPr/>
        </p:nvSpPr>
        <p:spPr>
          <a:xfrm>
            <a:off x="7056784" y="6063679"/>
            <a:ext cx="2195736" cy="461665"/>
          </a:xfrm>
          <a:prstGeom prst="rect">
            <a:avLst/>
          </a:prstGeom>
        </p:spPr>
        <p:txBody>
          <a:bodyPr wrap="square">
            <a:spAutoFit/>
          </a:bodyPr>
          <a:lstStyle/>
          <a:p>
            <a:r>
              <a:rPr lang="el-GR" sz="2400" dirty="0" smtClean="0">
                <a:latin typeface="Tahoma" pitchFamily="34" charset="0"/>
                <a:cs typeface="Tahoma" pitchFamily="34" charset="0"/>
              </a:rPr>
              <a:t>Ιερά πορνεία</a:t>
            </a:r>
            <a:endParaRPr lang="el-GR" sz="2400" dirty="0">
              <a:latin typeface="Tahoma" pitchFamily="34" charset="0"/>
              <a:cs typeface="Tahoma" pitchFamily="34" charset="0"/>
            </a:endParaRPr>
          </a:p>
        </p:txBody>
      </p:sp>
      <p:sp>
        <p:nvSpPr>
          <p:cNvPr id="15" name="Right Arrow 14"/>
          <p:cNvSpPr/>
          <p:nvPr/>
        </p:nvSpPr>
        <p:spPr>
          <a:xfrm>
            <a:off x="1619672" y="5517232"/>
            <a:ext cx="288032" cy="288032"/>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Right Arrow 16"/>
          <p:cNvSpPr/>
          <p:nvPr/>
        </p:nvSpPr>
        <p:spPr>
          <a:xfrm>
            <a:off x="4211960" y="5517232"/>
            <a:ext cx="288032" cy="288032"/>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Right Arrow 17"/>
          <p:cNvSpPr/>
          <p:nvPr/>
        </p:nvSpPr>
        <p:spPr>
          <a:xfrm>
            <a:off x="1619672" y="6165304"/>
            <a:ext cx="288032" cy="288032"/>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Right Arrow 18"/>
          <p:cNvSpPr/>
          <p:nvPr/>
        </p:nvSpPr>
        <p:spPr>
          <a:xfrm>
            <a:off x="4211960" y="6165304"/>
            <a:ext cx="288032" cy="288032"/>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Right Arrow 19"/>
          <p:cNvSpPr/>
          <p:nvPr/>
        </p:nvSpPr>
        <p:spPr>
          <a:xfrm>
            <a:off x="6660232" y="6165304"/>
            <a:ext cx="288032" cy="288032"/>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checkerboard(across)">
                                      <p:cBhvr>
                                        <p:cTn id="20" dur="500"/>
                                        <p:tgtEl>
                                          <p:spTgt spid="15"/>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checkerboard(across)">
                                      <p:cBhvr>
                                        <p:cTn id="23" dur="500"/>
                                        <p:tgtEl>
                                          <p:spTgt spid="9"/>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checkerboard(across)">
                                      <p:cBhvr>
                                        <p:cTn id="26" dur="500"/>
                                        <p:tgtEl>
                                          <p:spTgt spid="17"/>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checkerboard(across)">
                                      <p:cBhvr>
                                        <p:cTn id="29" dur="500"/>
                                        <p:tgtEl>
                                          <p:spTgt spid="10"/>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heckerboard(across)">
                                      <p:cBhvr>
                                        <p:cTn id="32" dur="500"/>
                                        <p:tgtEl>
                                          <p:spTgt spid="11"/>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checkerboard(across)">
                                      <p:cBhvr>
                                        <p:cTn id="35" dur="500"/>
                                        <p:tgtEl>
                                          <p:spTgt spid="18"/>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checkerboard(across)">
                                      <p:cBhvr>
                                        <p:cTn id="38" dur="500"/>
                                        <p:tgtEl>
                                          <p:spTgt spid="12"/>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checkerboard(across)">
                                      <p:cBhvr>
                                        <p:cTn id="41" dur="500"/>
                                        <p:tgtEl>
                                          <p:spTgt spid="19"/>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checkerboard(across)">
                                      <p:cBhvr>
                                        <p:cTn id="44" dur="500"/>
                                        <p:tgtEl>
                                          <p:spTgt spid="20"/>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checkerboard(across)">
                                      <p:cBhvr>
                                        <p:cTn id="47" dur="500"/>
                                        <p:tgtEl>
                                          <p:spTgt spid="13"/>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checkerboard(across)">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p:bldP spid="12" grpId="0"/>
      <p:bldP spid="13" grpId="0"/>
      <p:bldP spid="14" grpId="0"/>
      <p:bldP spid="15" grpId="0" animBg="1"/>
      <p:bldP spid="17" grpId="0" animBg="1"/>
      <p:bldP spid="18" grpId="0" animBg="1"/>
      <p:bldP spid="19" grpId="0" animBg="1"/>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ΣΥΝΤΟΜΗ ΕΠΙΣΚΟΠΗΣΗ ΤΗΣ ΙΣΤΟΡΙΑΣ ΤΗΣ ΟΙΚΟΓΕΝΕΙΑΣ</a:t>
            </a:r>
            <a:endParaRPr lang="el-GR" sz="3600" b="1" dirty="0">
              <a:latin typeface="Tahoma" pitchFamily="34" charset="0"/>
              <a:cs typeface="Tahoma" pitchFamily="34" charset="0"/>
            </a:endParaRPr>
          </a:p>
        </p:txBody>
      </p:sp>
      <p:sp>
        <p:nvSpPr>
          <p:cNvPr id="9" name="TextBox 8"/>
          <p:cNvSpPr txBox="1"/>
          <p:nvPr/>
        </p:nvSpPr>
        <p:spPr>
          <a:xfrm>
            <a:off x="0" y="3831431"/>
            <a:ext cx="9144000" cy="1200329"/>
          </a:xfrm>
          <a:prstGeom prst="rect">
            <a:avLst/>
          </a:prstGeom>
          <a:noFill/>
        </p:spPr>
        <p:txBody>
          <a:bodyPr wrap="square" rtlCol="0">
            <a:spAutoFit/>
          </a:bodyPr>
          <a:lstStyle/>
          <a:p>
            <a:pPr indent="-182880" algn="just"/>
            <a:r>
              <a:rPr lang="el-GR" sz="2400" u="sng" dirty="0" smtClean="0">
                <a:latin typeface="Tahoma" pitchFamily="34" charset="0"/>
                <a:cs typeface="Tahoma" pitchFamily="34" charset="0"/>
              </a:rPr>
              <a:t>Η αγριότητα</a:t>
            </a:r>
            <a:r>
              <a:rPr lang="el-GR" sz="2400" dirty="0" smtClean="0">
                <a:latin typeface="Tahoma" pitchFamily="34" charset="0"/>
                <a:cs typeface="Tahoma" pitchFamily="34" charset="0"/>
              </a:rPr>
              <a:t>: Ελεύθερες σεξουαλικές σχέσεις</a:t>
            </a:r>
            <a:endParaRPr lang="el-GR" sz="2400" u="sng" dirty="0">
              <a:latin typeface="Tahoma" pitchFamily="34" charset="0"/>
              <a:cs typeface="Tahoma" pitchFamily="34" charset="0"/>
            </a:endParaRPr>
          </a:p>
          <a:p>
            <a:pPr indent="-182880" algn="just"/>
            <a:r>
              <a:rPr lang="el-GR" sz="2400" dirty="0" smtClean="0">
                <a:latin typeface="Tahoma" pitchFamily="34" charset="0"/>
                <a:cs typeface="Tahoma" pitchFamily="34" charset="0"/>
              </a:rPr>
              <a:t>	          Αιματοσυγγενική οικογένεια</a:t>
            </a:r>
          </a:p>
          <a:p>
            <a:pPr indent="-182880" algn="just"/>
            <a:r>
              <a:rPr lang="el-GR" sz="2400" dirty="0" smtClean="0">
                <a:latin typeface="Tahoma" pitchFamily="34" charset="0"/>
                <a:cs typeface="Tahoma" pitchFamily="34" charset="0"/>
              </a:rPr>
              <a:t>	          Ομαδογαμική οικογένεια</a:t>
            </a:r>
          </a:p>
        </p:txBody>
      </p:sp>
      <p:sp>
        <p:nvSpPr>
          <p:cNvPr id="8" name="TextBox 7"/>
          <p:cNvSpPr txBox="1"/>
          <p:nvPr/>
        </p:nvSpPr>
        <p:spPr>
          <a:xfrm>
            <a:off x="0" y="1628800"/>
            <a:ext cx="9144000" cy="830997"/>
          </a:xfrm>
          <a:prstGeom prst="rect">
            <a:avLst/>
          </a:prstGeom>
          <a:noFill/>
        </p:spPr>
        <p:txBody>
          <a:bodyPr wrap="square" rtlCol="0">
            <a:spAutoFit/>
          </a:bodyPr>
          <a:lstStyle/>
          <a:p>
            <a:pPr indent="-182880" algn="just"/>
            <a:r>
              <a:rPr lang="en-US" sz="2400" dirty="0" smtClean="0">
                <a:latin typeface="Tahoma" pitchFamily="34" charset="0"/>
                <a:cs typeface="Tahoma" pitchFamily="34" charset="0"/>
              </a:rPr>
              <a:t>O Morgan</a:t>
            </a:r>
            <a:r>
              <a:rPr lang="el-GR" sz="2400" dirty="0" smtClean="0">
                <a:latin typeface="Tahoma" pitchFamily="34" charset="0"/>
                <a:cs typeface="Tahoma" pitchFamily="34" charset="0"/>
              </a:rPr>
              <a:t> τονίζει την επίδραση των κοινωνικών παραγόντων στον τρόπο οργάνωσης και λειτουργίας της οικογένειας.</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1016" y="5097958"/>
            <a:ext cx="9107488" cy="461665"/>
          </a:xfrm>
          <a:prstGeom prst="rect">
            <a:avLst/>
          </a:prstGeom>
          <a:noFill/>
        </p:spPr>
        <p:txBody>
          <a:bodyPr wrap="square" rtlCol="0">
            <a:spAutoFit/>
          </a:bodyPr>
          <a:lstStyle/>
          <a:p>
            <a:pPr indent="-182880" algn="just"/>
            <a:r>
              <a:rPr lang="el-GR" sz="2400" u="sng" dirty="0" smtClean="0">
                <a:latin typeface="Tahoma" pitchFamily="34" charset="0"/>
                <a:cs typeface="Tahoma" pitchFamily="34" charset="0"/>
              </a:rPr>
              <a:t>Η βαρβαρότητα</a:t>
            </a:r>
            <a:r>
              <a:rPr lang="el-GR" sz="2400" dirty="0" smtClean="0">
                <a:latin typeface="Tahoma" pitchFamily="34" charset="0"/>
                <a:cs typeface="Tahoma" pitchFamily="34" charset="0"/>
              </a:rPr>
              <a:t>: Ζευγαρωτή ή συνδυασμική οικογένεια</a:t>
            </a:r>
          </a:p>
        </p:txBody>
      </p:sp>
      <p:sp>
        <p:nvSpPr>
          <p:cNvPr id="13" name="TextBox 12"/>
          <p:cNvSpPr txBox="1"/>
          <p:nvPr/>
        </p:nvSpPr>
        <p:spPr>
          <a:xfrm>
            <a:off x="1016" y="5703639"/>
            <a:ext cx="9107488" cy="461665"/>
          </a:xfrm>
          <a:prstGeom prst="rect">
            <a:avLst/>
          </a:prstGeom>
          <a:noFill/>
        </p:spPr>
        <p:txBody>
          <a:bodyPr wrap="square" rtlCol="0">
            <a:spAutoFit/>
          </a:bodyPr>
          <a:lstStyle/>
          <a:p>
            <a:pPr indent="-182880" algn="just"/>
            <a:r>
              <a:rPr lang="el-GR" sz="2400" u="sng" dirty="0" smtClean="0">
                <a:latin typeface="Tahoma" pitchFamily="34" charset="0"/>
                <a:cs typeface="Tahoma" pitchFamily="34" charset="0"/>
              </a:rPr>
              <a:t>Ο πολιτισμός</a:t>
            </a:r>
            <a:r>
              <a:rPr lang="el-GR" sz="2400" dirty="0" smtClean="0">
                <a:latin typeface="Tahoma" pitchFamily="34" charset="0"/>
                <a:cs typeface="Tahoma" pitchFamily="34" charset="0"/>
              </a:rPr>
              <a:t>: Μονογαμική οικογένεια</a:t>
            </a:r>
          </a:p>
        </p:txBody>
      </p:sp>
      <p:sp>
        <p:nvSpPr>
          <p:cNvPr id="16" name="TextBox 15"/>
          <p:cNvSpPr txBox="1"/>
          <p:nvPr/>
        </p:nvSpPr>
        <p:spPr>
          <a:xfrm>
            <a:off x="6300192" y="4005064"/>
            <a:ext cx="1728192" cy="369332"/>
          </a:xfrm>
          <a:prstGeom prst="rect">
            <a:avLst/>
          </a:prstGeom>
          <a:noFill/>
        </p:spPr>
        <p:txBody>
          <a:bodyPr wrap="square" rtlCol="0">
            <a:spAutoFit/>
          </a:bodyPr>
          <a:lstStyle/>
          <a:p>
            <a:endParaRPr lang="el-GR" dirty="0"/>
          </a:p>
        </p:txBody>
      </p:sp>
      <p:sp>
        <p:nvSpPr>
          <p:cNvPr id="17" name="TextBox 16"/>
          <p:cNvSpPr txBox="1"/>
          <p:nvPr/>
        </p:nvSpPr>
        <p:spPr>
          <a:xfrm>
            <a:off x="0" y="2516703"/>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Υποστηρίζει ότι τα οικογενειακά σχήματα μεταβάλλονται ανάλογα με τις διαδοχικές φάσεις εξέλιξης από τις οποίες περνά ο άνθρωπος και είναι:</a:t>
            </a:r>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downRigh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up)">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ΣΥΝΤΟΜΗ ΕΠΙΣΚΟΠΗΣΗ ΤΗΣ ΙΣΤΟΡΙΑΣ ΤΗΣ ΟΙΚΟΓΕΝΕΙΑΣ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οικογένεια στην αρχαιότητα</a:t>
            </a:r>
          </a:p>
        </p:txBody>
      </p:sp>
      <p:sp>
        <p:nvSpPr>
          <p:cNvPr id="4" name="TextBox 3"/>
          <p:cNvSpPr txBox="1"/>
          <p:nvPr/>
        </p:nvSpPr>
        <p:spPr>
          <a:xfrm>
            <a:off x="0" y="2084655"/>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Απουσία συγγεκριμένου όρου για το γάμο. Αποδίδονταν περιφραστικά με εκφράσεις όπως «πήρε μια γυναίκα» ή «άνοιξε σπίτι», οι οποίες έχουν ως σημείο αναφοράς τον άντρα. </a:t>
            </a:r>
            <a:endParaRPr lang="el-GR" sz="2400" dirty="0">
              <a:latin typeface="Tahoma" pitchFamily="34" charset="0"/>
              <a:ea typeface="Tahoma" pitchFamily="34" charset="0"/>
              <a:cs typeface="Tahoma" pitchFamily="34" charset="0"/>
            </a:endParaRPr>
          </a:p>
        </p:txBody>
      </p:sp>
      <p:sp>
        <p:nvSpPr>
          <p:cNvPr id="8" name="Rectangle 7"/>
          <p:cNvSpPr/>
          <p:nvPr/>
        </p:nvSpPr>
        <p:spPr>
          <a:xfrm>
            <a:off x="0" y="3471391"/>
            <a:ext cx="9144000" cy="830997"/>
          </a:xfrm>
          <a:prstGeom prst="rect">
            <a:avLst/>
          </a:prstGeom>
        </p:spPr>
        <p:txBody>
          <a:bodyPr wrap="square">
            <a:spAutoFit/>
          </a:bodyPr>
          <a:lstStyle/>
          <a:p>
            <a:r>
              <a:rPr lang="el-GR" sz="2400" dirty="0" smtClean="0">
                <a:latin typeface="Tahoma" pitchFamily="34" charset="0"/>
                <a:cs typeface="Tahoma" pitchFamily="34" charset="0"/>
              </a:rPr>
              <a:t>Σουμέριοι: Δομή οικογένειας, σκοπός του γάμος, διαζύγιο, υιοθεσία</a:t>
            </a:r>
            <a:endParaRPr lang="el-GR" sz="2400" dirty="0">
              <a:latin typeface="Tahoma" pitchFamily="34" charset="0"/>
              <a:cs typeface="Tahoma" pitchFamily="34" charset="0"/>
            </a:endParaRPr>
          </a:p>
        </p:txBody>
      </p:sp>
      <p:sp>
        <p:nvSpPr>
          <p:cNvPr id="21" name="Rectangle 20"/>
          <p:cNvSpPr/>
          <p:nvPr/>
        </p:nvSpPr>
        <p:spPr>
          <a:xfrm>
            <a:off x="35496" y="4362587"/>
            <a:ext cx="9144000" cy="461665"/>
          </a:xfrm>
          <a:prstGeom prst="rect">
            <a:avLst/>
          </a:prstGeom>
        </p:spPr>
        <p:txBody>
          <a:bodyPr wrap="square">
            <a:spAutoFit/>
          </a:bodyPr>
          <a:lstStyle/>
          <a:p>
            <a:r>
              <a:rPr lang="el-GR" sz="2400" dirty="0" smtClean="0">
                <a:latin typeface="Tahoma" pitchFamily="34" charset="0"/>
                <a:cs typeface="Tahoma" pitchFamily="34" charset="0"/>
              </a:rPr>
              <a:t>Αιγύπτιοι: Αιτία γάμου, γάμος, δομή οικογένειας</a:t>
            </a:r>
            <a:endParaRPr lang="el-GR" sz="2400" dirty="0">
              <a:latin typeface="Tahoma" pitchFamily="34" charset="0"/>
              <a:cs typeface="Tahoma" pitchFamily="34" charset="0"/>
            </a:endParaRPr>
          </a:p>
        </p:txBody>
      </p:sp>
      <p:sp>
        <p:nvSpPr>
          <p:cNvPr id="22" name="Rectangle 21"/>
          <p:cNvSpPr/>
          <p:nvPr/>
        </p:nvSpPr>
        <p:spPr>
          <a:xfrm>
            <a:off x="36512" y="4884451"/>
            <a:ext cx="9144000" cy="830997"/>
          </a:xfrm>
          <a:prstGeom prst="rect">
            <a:avLst/>
          </a:prstGeom>
        </p:spPr>
        <p:txBody>
          <a:bodyPr wrap="square">
            <a:spAutoFit/>
          </a:bodyPr>
          <a:lstStyle/>
          <a:p>
            <a:r>
              <a:rPr lang="el-GR" sz="2400" dirty="0" smtClean="0">
                <a:latin typeface="Tahoma" pitchFamily="34" charset="0"/>
                <a:cs typeface="Tahoma" pitchFamily="34" charset="0"/>
              </a:rPr>
              <a:t>Έλληνες: Δομή οικογένειας, σκοπός του γάμου και </a:t>
            </a:r>
            <a:r>
              <a:rPr lang="el-GR" sz="2400" dirty="0" smtClean="0">
                <a:latin typeface="Tahoma" pitchFamily="34" charset="0"/>
                <a:cs typeface="Tahoma" pitchFamily="34" charset="0"/>
              </a:rPr>
              <a:t>προγαμιαίες, </a:t>
            </a:r>
            <a:r>
              <a:rPr lang="el-GR" sz="2400" dirty="0" smtClean="0">
                <a:latin typeface="Tahoma" pitchFamily="34" charset="0"/>
                <a:cs typeface="Tahoma" pitchFamily="34" charset="0"/>
              </a:rPr>
              <a:t>θεσμός της διαθήκης, θέση της γυναίκας</a:t>
            </a:r>
            <a:endParaRPr lang="el-GR" sz="2400" dirty="0">
              <a:latin typeface="Tahoma" pitchFamily="34" charset="0"/>
              <a:cs typeface="Tahoma" pitchFamily="34" charset="0"/>
            </a:endParaRPr>
          </a:p>
        </p:txBody>
      </p:sp>
      <p:sp>
        <p:nvSpPr>
          <p:cNvPr id="23" name="Rectangle 22"/>
          <p:cNvSpPr/>
          <p:nvPr/>
        </p:nvSpPr>
        <p:spPr>
          <a:xfrm>
            <a:off x="36512" y="5775647"/>
            <a:ext cx="9144000" cy="461665"/>
          </a:xfrm>
          <a:prstGeom prst="rect">
            <a:avLst/>
          </a:prstGeom>
        </p:spPr>
        <p:txBody>
          <a:bodyPr wrap="square">
            <a:spAutoFit/>
          </a:bodyPr>
          <a:lstStyle/>
          <a:p>
            <a:r>
              <a:rPr lang="el-GR" sz="2400" dirty="0" smtClean="0">
                <a:latin typeface="Tahoma" pitchFamily="34" charset="0"/>
                <a:cs typeface="Tahoma" pitchFamily="34" charset="0"/>
              </a:rPr>
              <a:t>Ρωμαίοι: Αιτία γάμου, δομή οικογένειας, κληρονομιά</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up)">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up)">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21" grpId="0"/>
      <p:bldP spid="22"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ΣΥΝΤΟΜΗ ΕΠΙΣΚΟΠΗΣΗ ΤΗΣ ΙΣΤΟΡΙΑΣ ΤΗΣ ΟΙΚΟΓΕΝΕΙΑΣ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οικογένεια μεσαιωνική Ευρώπη</a:t>
            </a:r>
          </a:p>
        </p:txBody>
      </p:sp>
      <p:sp>
        <p:nvSpPr>
          <p:cNvPr id="4" name="TextBox 3"/>
          <p:cNvSpPr txBox="1"/>
          <p:nvPr/>
        </p:nvSpPr>
        <p:spPr>
          <a:xfrm>
            <a:off x="0" y="2156663"/>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Η περιγραφή της οικογένειας καθίσταται δύσκολη εξαιτίας των ελάχιστων πηγών και των ασαφειών που υπάρχουν στα περισσότερα από τα γραπτά κείμενα εκείνης της περιόδου. </a:t>
            </a:r>
            <a:endParaRPr lang="el-GR" sz="2400" dirty="0">
              <a:latin typeface="Tahoma" pitchFamily="34" charset="0"/>
              <a:ea typeface="Tahoma" pitchFamily="34" charset="0"/>
              <a:cs typeface="Tahoma" pitchFamily="34" charset="0"/>
            </a:endParaRPr>
          </a:p>
        </p:txBody>
      </p:sp>
      <p:sp>
        <p:nvSpPr>
          <p:cNvPr id="8" name="Rectangle 7"/>
          <p:cNvSpPr/>
          <p:nvPr/>
        </p:nvSpPr>
        <p:spPr>
          <a:xfrm>
            <a:off x="0" y="3457453"/>
            <a:ext cx="9144000" cy="830997"/>
          </a:xfrm>
          <a:prstGeom prst="rect">
            <a:avLst/>
          </a:prstGeom>
        </p:spPr>
        <p:txBody>
          <a:bodyPr wrap="square">
            <a:spAutoFit/>
          </a:bodyPr>
          <a:lstStyle/>
          <a:p>
            <a:pPr algn="just"/>
            <a:r>
              <a:rPr lang="el-GR" sz="2400" dirty="0" smtClean="0">
                <a:latin typeface="Tahoma" pitchFamily="34" charset="0"/>
                <a:cs typeface="Tahoma" pitchFamily="34" charset="0"/>
              </a:rPr>
              <a:t>Οι βαρβαρικές φυλές που κατακτούν σταδιακά τη ρωμαϊκή αυτοκρατορία υιοθετούν τα οικογενειακά μοντέλα.</a:t>
            </a:r>
            <a:endParaRPr lang="el-GR" sz="2400" dirty="0">
              <a:latin typeface="Tahoma" pitchFamily="34" charset="0"/>
              <a:cs typeface="Tahoma" pitchFamily="34" charset="0"/>
            </a:endParaRPr>
          </a:p>
        </p:txBody>
      </p:sp>
      <p:sp>
        <p:nvSpPr>
          <p:cNvPr id="21" name="Rectangle 20"/>
          <p:cNvSpPr/>
          <p:nvPr/>
        </p:nvSpPr>
        <p:spPr>
          <a:xfrm>
            <a:off x="35496" y="4388911"/>
            <a:ext cx="9144000" cy="1200329"/>
          </a:xfrm>
          <a:prstGeom prst="rect">
            <a:avLst/>
          </a:prstGeom>
        </p:spPr>
        <p:txBody>
          <a:bodyPr wrap="square">
            <a:spAutoFit/>
          </a:bodyPr>
          <a:lstStyle/>
          <a:p>
            <a:pPr algn="just"/>
            <a:r>
              <a:rPr lang="el-GR" sz="2400" dirty="0" smtClean="0">
                <a:latin typeface="Tahoma" pitchFamily="34" charset="0"/>
                <a:cs typeface="Tahoma" pitchFamily="34" charset="0"/>
              </a:rPr>
              <a:t>Κύριο χαρακτηριστικό της μεσαιωνικής οικογένειας είναι η μεγάλη εξάρτηση από τις οικονομικές και κοινωνικές συνθήκες και κατ’επέκταση οι συνεχείς μεταβολές της.</a:t>
            </a:r>
            <a:endParaRPr lang="el-GR" sz="2400" dirty="0">
              <a:latin typeface="Tahoma" pitchFamily="34" charset="0"/>
              <a:cs typeface="Tahoma" pitchFamily="34" charset="0"/>
            </a:endParaRPr>
          </a:p>
        </p:txBody>
      </p:sp>
      <p:sp>
        <p:nvSpPr>
          <p:cNvPr id="23" name="Rectangle 22"/>
          <p:cNvSpPr/>
          <p:nvPr/>
        </p:nvSpPr>
        <p:spPr>
          <a:xfrm>
            <a:off x="1016" y="5805264"/>
            <a:ext cx="9107488" cy="830997"/>
          </a:xfrm>
          <a:prstGeom prst="rect">
            <a:avLst/>
          </a:prstGeom>
        </p:spPr>
        <p:txBody>
          <a:bodyPr wrap="square">
            <a:spAutoFit/>
          </a:bodyPr>
          <a:lstStyle/>
          <a:p>
            <a:pPr algn="ctr"/>
            <a:r>
              <a:rPr lang="el-GR" sz="2400" i="1" dirty="0" smtClean="0">
                <a:latin typeface="Tahoma" pitchFamily="34" charset="0"/>
                <a:cs typeface="Tahoma" pitchFamily="34" charset="0"/>
              </a:rPr>
              <a:t>Ποιος ο ρόλος της Εκκλησίας στη διαμόρφωση και τη λειτουργία των οικογενειών;</a:t>
            </a:r>
            <a:endParaRPr lang="el-GR" sz="2400" i="1"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slide(fromBottom)">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21"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ΣΥΝΤΟΜΗ ΕΠΙΣΚΟΠΗΣΗ ΤΗΣ ΙΣΤΟΡΙΑΣ ΤΗΣ ΟΙΚΟΓΕΝΕΙΑΣ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οικογένεια στους νεότερους χρόνους</a:t>
            </a:r>
          </a:p>
        </p:txBody>
      </p:sp>
      <p:sp>
        <p:nvSpPr>
          <p:cNvPr id="4" name="TextBox 3"/>
          <p:cNvSpPr txBox="1"/>
          <p:nvPr/>
        </p:nvSpPr>
        <p:spPr>
          <a:xfrm>
            <a:off x="755576" y="2156663"/>
            <a:ext cx="8388424"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Η αλλαγή της παραγωγικής διαδικασίας συνεπάγεται και αλλαγή της οικογενειακής δομής. </a:t>
            </a:r>
            <a:endParaRPr lang="el-GR" sz="2400" dirty="0">
              <a:latin typeface="Tahoma" pitchFamily="34" charset="0"/>
              <a:ea typeface="Tahoma" pitchFamily="34" charset="0"/>
              <a:cs typeface="Tahoma" pitchFamily="34" charset="0"/>
            </a:endParaRPr>
          </a:p>
        </p:txBody>
      </p:sp>
      <p:sp>
        <p:nvSpPr>
          <p:cNvPr id="8" name="Rectangle 7"/>
          <p:cNvSpPr/>
          <p:nvPr/>
        </p:nvSpPr>
        <p:spPr>
          <a:xfrm>
            <a:off x="0" y="4005064"/>
            <a:ext cx="9144000" cy="461665"/>
          </a:xfrm>
          <a:prstGeom prst="rect">
            <a:avLst/>
          </a:prstGeom>
        </p:spPr>
        <p:txBody>
          <a:bodyPr wrap="square">
            <a:spAutoFit/>
          </a:bodyPr>
          <a:lstStyle/>
          <a:p>
            <a:pPr algn="just"/>
            <a:r>
              <a:rPr lang="el-GR" sz="2400" dirty="0" smtClean="0">
                <a:latin typeface="Tahoma" pitchFamily="34" charset="0"/>
                <a:cs typeface="Tahoma" pitchFamily="34" charset="0"/>
              </a:rPr>
              <a:t>Χαρακτηριστικά της οικογένειας 15</a:t>
            </a:r>
            <a:r>
              <a:rPr lang="el-GR" sz="2400" baseline="30000" dirty="0" smtClean="0">
                <a:latin typeface="Tahoma" pitchFamily="34" charset="0"/>
                <a:cs typeface="Tahoma" pitchFamily="34" charset="0"/>
              </a:rPr>
              <a:t>ο</a:t>
            </a:r>
            <a:r>
              <a:rPr lang="el-GR" sz="2400" dirty="0" smtClean="0">
                <a:latin typeface="Tahoma" pitchFamily="34" charset="0"/>
                <a:cs typeface="Tahoma" pitchFamily="34" charset="0"/>
              </a:rPr>
              <a:t> – 18</a:t>
            </a:r>
            <a:r>
              <a:rPr lang="el-GR" sz="2400" baseline="30000" dirty="0" smtClean="0">
                <a:latin typeface="Tahoma" pitchFamily="34" charset="0"/>
                <a:cs typeface="Tahoma" pitchFamily="34" charset="0"/>
              </a:rPr>
              <a:t>ο</a:t>
            </a:r>
            <a:r>
              <a:rPr lang="el-GR" sz="2400" dirty="0" smtClean="0">
                <a:latin typeface="Tahoma" pitchFamily="34" charset="0"/>
                <a:cs typeface="Tahoma" pitchFamily="34" charset="0"/>
              </a:rPr>
              <a:t> αιώνα:</a:t>
            </a:r>
          </a:p>
        </p:txBody>
      </p:sp>
      <p:sp>
        <p:nvSpPr>
          <p:cNvPr id="21" name="Rectangle 20"/>
          <p:cNvSpPr/>
          <p:nvPr/>
        </p:nvSpPr>
        <p:spPr>
          <a:xfrm>
            <a:off x="35496" y="4509120"/>
            <a:ext cx="9144000" cy="830997"/>
          </a:xfrm>
          <a:prstGeom prst="rect">
            <a:avLst/>
          </a:prstGeom>
        </p:spPr>
        <p:txBody>
          <a:bodyPr wrap="square">
            <a:spAutoFit/>
          </a:bodyPr>
          <a:lstStyle/>
          <a:p>
            <a:pPr algn="just">
              <a:buFont typeface="Arial" pitchFamily="34" charset="0"/>
              <a:buChar char="•"/>
            </a:pPr>
            <a:r>
              <a:rPr lang="el-GR" sz="2400" dirty="0" smtClean="0">
                <a:latin typeface="Tahoma" pitchFamily="34" charset="0"/>
                <a:cs typeface="Tahoma" pitchFamily="34" charset="0"/>
              </a:rPr>
              <a:t> μεγαλύτερη ηλικία γάμου (μετά τον 17</a:t>
            </a:r>
            <a:r>
              <a:rPr lang="el-GR" sz="2400" baseline="30000" dirty="0" smtClean="0">
                <a:latin typeface="Tahoma" pitchFamily="34" charset="0"/>
                <a:cs typeface="Tahoma" pitchFamily="34" charset="0"/>
              </a:rPr>
              <a:t>ο</a:t>
            </a:r>
            <a:r>
              <a:rPr lang="el-GR" sz="2400" dirty="0" smtClean="0">
                <a:latin typeface="Tahoma" pitchFamily="34" charset="0"/>
                <a:cs typeface="Tahoma" pitchFamily="34" charset="0"/>
              </a:rPr>
              <a:t> αιώνα σύνδεση γάμου-συναισθήματος)</a:t>
            </a:r>
            <a:endParaRPr lang="el-GR" sz="2400" dirty="0">
              <a:latin typeface="Tahoma" pitchFamily="34" charset="0"/>
              <a:cs typeface="Tahoma" pitchFamily="34" charset="0"/>
            </a:endParaRPr>
          </a:p>
        </p:txBody>
      </p:sp>
      <p:sp>
        <p:nvSpPr>
          <p:cNvPr id="9" name="Rectangle 8"/>
          <p:cNvSpPr/>
          <p:nvPr/>
        </p:nvSpPr>
        <p:spPr>
          <a:xfrm>
            <a:off x="35496" y="5377862"/>
            <a:ext cx="9144000" cy="461665"/>
          </a:xfrm>
          <a:prstGeom prst="rect">
            <a:avLst/>
          </a:prstGeom>
        </p:spPr>
        <p:txBody>
          <a:bodyPr wrap="square">
            <a:spAutoFit/>
          </a:bodyPr>
          <a:lstStyle/>
          <a:p>
            <a:pPr algn="just">
              <a:buFont typeface="Arial" pitchFamily="34" charset="0"/>
              <a:buChar char="•"/>
            </a:pPr>
            <a:r>
              <a:rPr lang="el-GR" sz="2400" dirty="0" smtClean="0">
                <a:latin typeface="Tahoma" pitchFamily="34" charset="0"/>
                <a:cs typeface="Tahoma" pitchFamily="34" charset="0"/>
              </a:rPr>
              <a:t> διαφορετική κατοικία του νέου ζευγαριού</a:t>
            </a:r>
            <a:endParaRPr lang="el-GR" sz="2400" dirty="0">
              <a:latin typeface="Tahoma" pitchFamily="34" charset="0"/>
              <a:cs typeface="Tahoma" pitchFamily="34" charset="0"/>
            </a:endParaRPr>
          </a:p>
        </p:txBody>
      </p:sp>
      <p:sp>
        <p:nvSpPr>
          <p:cNvPr id="10" name="Rectangle 9"/>
          <p:cNvSpPr/>
          <p:nvPr/>
        </p:nvSpPr>
        <p:spPr>
          <a:xfrm>
            <a:off x="36512" y="5877272"/>
            <a:ext cx="9144000" cy="830997"/>
          </a:xfrm>
          <a:prstGeom prst="rect">
            <a:avLst/>
          </a:prstGeom>
        </p:spPr>
        <p:txBody>
          <a:bodyPr wrap="square">
            <a:spAutoFit/>
          </a:bodyPr>
          <a:lstStyle/>
          <a:p>
            <a:pPr algn="just">
              <a:buFont typeface="Arial" pitchFamily="34" charset="0"/>
              <a:buChar char="•"/>
            </a:pPr>
            <a:r>
              <a:rPr lang="el-GR" sz="2400" dirty="0" smtClean="0">
                <a:latin typeface="Tahoma" pitchFamily="34" charset="0"/>
                <a:cs typeface="Tahoma" pitchFamily="34" charset="0"/>
              </a:rPr>
              <a:t> παραμονή των παιδιών σε άλλη οικογένεια, μέχρι συνήθως το γάμο τους</a:t>
            </a:r>
            <a:endParaRPr lang="el-GR" sz="2400" dirty="0">
              <a:latin typeface="Tahoma" pitchFamily="34" charset="0"/>
              <a:cs typeface="Tahoma" pitchFamily="34" charset="0"/>
            </a:endParaRPr>
          </a:p>
        </p:txBody>
      </p:sp>
      <p:sp>
        <p:nvSpPr>
          <p:cNvPr id="11" name="Curved Right Arrow 10"/>
          <p:cNvSpPr/>
          <p:nvPr/>
        </p:nvSpPr>
        <p:spPr>
          <a:xfrm>
            <a:off x="0" y="2492896"/>
            <a:ext cx="683568" cy="936104"/>
          </a:xfrm>
          <a:prstGeom prst="curved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2" name="TextBox 11"/>
          <p:cNvSpPr txBox="1"/>
          <p:nvPr/>
        </p:nvSpPr>
        <p:spPr>
          <a:xfrm>
            <a:off x="755576" y="3030051"/>
            <a:ext cx="8388424"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Η </a:t>
            </a:r>
            <a:r>
              <a:rPr lang="el-GR" sz="2400" dirty="0" smtClean="0">
                <a:latin typeface="Tahoma" pitchFamily="34" charset="0"/>
                <a:cs typeface="Tahoma" pitchFamily="34" charset="0"/>
              </a:rPr>
              <a:t>οικογένεια </a:t>
            </a:r>
            <a:r>
              <a:rPr lang="el-GR" sz="2400" dirty="0" smtClean="0">
                <a:latin typeface="Tahoma" pitchFamily="34" charset="0"/>
                <a:cs typeface="Tahoma" pitchFamily="34" charset="0"/>
              </a:rPr>
              <a:t>χαρακτηρίζεται από εσωστρέφεια ενώ στο κέντρο της τοποθετείται το παιδί και η διαπαιδαγώγησή του.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up)">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up)">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21" grpId="0"/>
      <p:bldP spid="9" grpId="0"/>
      <p:bldP spid="10" grpId="0"/>
      <p:bldP spid="11"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ΣΥΝΤΟΜΗ ΕΠΙΣΚΟΠΗΣΗ ΤΗΣ ΙΣΤΟΡΙΑΣ ΤΗΣ ΟΙΚΟΓΕΝΕΙΑΣ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οικογένεια στους νεότερους χρόνους</a:t>
            </a:r>
          </a:p>
        </p:txBody>
      </p:sp>
      <p:sp>
        <p:nvSpPr>
          <p:cNvPr id="23" name="Rectangle 22"/>
          <p:cNvSpPr/>
          <p:nvPr/>
        </p:nvSpPr>
        <p:spPr>
          <a:xfrm>
            <a:off x="1016" y="2276872"/>
            <a:ext cx="9107488" cy="461665"/>
          </a:xfrm>
          <a:prstGeom prst="rect">
            <a:avLst/>
          </a:prstGeom>
        </p:spPr>
        <p:txBody>
          <a:bodyPr wrap="square">
            <a:spAutoFit/>
          </a:bodyPr>
          <a:lstStyle/>
          <a:p>
            <a:pPr algn="just"/>
            <a:r>
              <a:rPr lang="el-GR" sz="2400" dirty="0" smtClean="0">
                <a:latin typeface="Tahoma" pitchFamily="34" charset="0"/>
                <a:cs typeface="Tahoma" pitchFamily="34" charset="0"/>
              </a:rPr>
              <a:t>Ειδικά μ</a:t>
            </a:r>
            <a:r>
              <a:rPr lang="el-GR" sz="2400" dirty="0" smtClean="0">
                <a:latin typeface="Tahoma" pitchFamily="34" charset="0"/>
                <a:cs typeface="Tahoma" pitchFamily="34" charset="0"/>
              </a:rPr>
              <a:t>ετά </a:t>
            </a:r>
            <a:r>
              <a:rPr lang="el-GR" sz="2400" dirty="0" smtClean="0">
                <a:latin typeface="Tahoma" pitchFamily="34" charset="0"/>
                <a:cs typeface="Tahoma" pitchFamily="34" charset="0"/>
              </a:rPr>
              <a:t>τον 18</a:t>
            </a:r>
            <a:r>
              <a:rPr lang="el-GR" sz="2400" baseline="30000" dirty="0" smtClean="0">
                <a:latin typeface="Tahoma" pitchFamily="34" charset="0"/>
                <a:cs typeface="Tahoma" pitchFamily="34" charset="0"/>
              </a:rPr>
              <a:t>ο</a:t>
            </a:r>
            <a:r>
              <a:rPr lang="el-GR" sz="2400" dirty="0" smtClean="0">
                <a:latin typeface="Tahoma" pitchFamily="34" charset="0"/>
                <a:cs typeface="Tahoma" pitchFamily="34" charset="0"/>
              </a:rPr>
              <a:t> </a:t>
            </a:r>
            <a:r>
              <a:rPr lang="el-GR" sz="2400" dirty="0" smtClean="0">
                <a:latin typeface="Tahoma" pitchFamily="34" charset="0"/>
                <a:cs typeface="Tahoma" pitchFamily="34" charset="0"/>
              </a:rPr>
              <a:t>αιώνα:</a:t>
            </a:r>
            <a:endParaRPr lang="el-GR" sz="2400" dirty="0">
              <a:latin typeface="Tahoma" pitchFamily="34" charset="0"/>
              <a:cs typeface="Tahoma" pitchFamily="34" charset="0"/>
            </a:endParaRPr>
          </a:p>
        </p:txBody>
      </p:sp>
      <p:sp>
        <p:nvSpPr>
          <p:cNvPr id="11" name="Rectangle 10"/>
          <p:cNvSpPr/>
          <p:nvPr/>
        </p:nvSpPr>
        <p:spPr>
          <a:xfrm>
            <a:off x="35496" y="3678123"/>
            <a:ext cx="9107488" cy="830997"/>
          </a:xfrm>
          <a:prstGeom prst="rect">
            <a:avLst/>
          </a:prstGeom>
        </p:spPr>
        <p:txBody>
          <a:bodyPr wrap="square">
            <a:spAutoFit/>
          </a:bodyPr>
          <a:lstStyle/>
          <a:p>
            <a:pPr algn="just">
              <a:buFont typeface="Arial" pitchFamily="34" charset="0"/>
              <a:buChar char="•"/>
            </a:pPr>
            <a:r>
              <a:rPr lang="el-GR" sz="2400" dirty="0" smtClean="0">
                <a:latin typeface="Tahoma" pitchFamily="34" charset="0"/>
                <a:cs typeface="Tahoma" pitchFamily="34" charset="0"/>
              </a:rPr>
              <a:t> </a:t>
            </a:r>
            <a:r>
              <a:rPr lang="el-GR" sz="2400" dirty="0" smtClean="0">
                <a:latin typeface="Tahoma" pitchFamily="34" charset="0"/>
                <a:cs typeface="Tahoma" pitchFamily="34" charset="0"/>
              </a:rPr>
              <a:t>το </a:t>
            </a:r>
            <a:r>
              <a:rPr lang="el-GR" sz="2400" dirty="0" smtClean="0">
                <a:latin typeface="Tahoma" pitchFamily="34" charset="0"/>
                <a:cs typeface="Tahoma" pitchFamily="34" charset="0"/>
              </a:rPr>
              <a:t>παιδί μπαίνει στο κέντρο της </a:t>
            </a:r>
            <a:r>
              <a:rPr lang="el-GR" sz="2400" dirty="0" smtClean="0">
                <a:latin typeface="Tahoma" pitchFamily="34" charset="0"/>
                <a:cs typeface="Tahoma" pitchFamily="34" charset="0"/>
              </a:rPr>
              <a:t>οικογένειας και </a:t>
            </a:r>
            <a:r>
              <a:rPr lang="el-GR" sz="2400" dirty="0" smtClean="0">
                <a:latin typeface="Tahoma" pitchFamily="34" charset="0"/>
                <a:cs typeface="Tahoma" pitchFamily="34" charset="0"/>
              </a:rPr>
              <a:t>προστατεύεται από τις κακές επιρροές των ενηλίκων.</a:t>
            </a:r>
            <a:endParaRPr lang="el-GR" sz="2400" dirty="0">
              <a:latin typeface="Tahoma" pitchFamily="34" charset="0"/>
              <a:cs typeface="Tahoma" pitchFamily="34" charset="0"/>
            </a:endParaRPr>
          </a:p>
        </p:txBody>
      </p:sp>
      <p:sp>
        <p:nvSpPr>
          <p:cNvPr id="12" name="Rectangle 11"/>
          <p:cNvSpPr/>
          <p:nvPr/>
        </p:nvSpPr>
        <p:spPr>
          <a:xfrm>
            <a:off x="1016" y="2814027"/>
            <a:ext cx="9107488" cy="830997"/>
          </a:xfrm>
          <a:prstGeom prst="rect">
            <a:avLst/>
          </a:prstGeom>
        </p:spPr>
        <p:txBody>
          <a:bodyPr wrap="square">
            <a:spAutoFit/>
          </a:bodyPr>
          <a:lstStyle/>
          <a:p>
            <a:pPr algn="just">
              <a:buFont typeface="Arial" pitchFamily="34" charset="0"/>
              <a:buChar char="•"/>
            </a:pPr>
            <a:r>
              <a:rPr lang="el-GR" sz="2400" dirty="0" smtClean="0">
                <a:latin typeface="Tahoma" pitchFamily="34" charset="0"/>
                <a:cs typeface="Tahoma" pitchFamily="34" charset="0"/>
              </a:rPr>
              <a:t> </a:t>
            </a:r>
            <a:r>
              <a:rPr lang="el-GR" sz="2400" dirty="0" smtClean="0">
                <a:latin typeface="Tahoma" pitchFamily="34" charset="0"/>
                <a:cs typeface="Tahoma" pitchFamily="34" charset="0"/>
              </a:rPr>
              <a:t>Η οικογένεια αρχίζει </a:t>
            </a:r>
            <a:r>
              <a:rPr lang="el-GR" sz="2400" dirty="0" smtClean="0">
                <a:latin typeface="Tahoma" pitchFamily="34" charset="0"/>
                <a:cs typeface="Tahoma" pitchFamily="34" charset="0"/>
              </a:rPr>
              <a:t>να </a:t>
            </a:r>
            <a:r>
              <a:rPr lang="el-GR" sz="2400" dirty="0" smtClean="0">
                <a:latin typeface="Tahoma" pitchFamily="34" charset="0"/>
                <a:cs typeface="Tahoma" pitchFamily="34" charset="0"/>
              </a:rPr>
              <a:t>καταλαμβάνει μια πολύ σημαντική θέση στη συναισθηματική ζωή των </a:t>
            </a:r>
            <a:r>
              <a:rPr lang="el-GR" sz="2400" dirty="0" smtClean="0">
                <a:latin typeface="Tahoma" pitchFamily="34" charset="0"/>
                <a:cs typeface="Tahoma" pitchFamily="34" charset="0"/>
              </a:rPr>
              <a:t>ανθρώπων.</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219200"/>
          </a:xfrm>
          <a:prstGeom prst="rect">
            <a:avLst/>
          </a:prstGeom>
          <a:solidFill>
            <a:schemeClr val="accent5">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noProof="0" dirty="0" smtClean="0">
                <a:latin typeface="Tahoma" pitchFamily="34" charset="0"/>
                <a:ea typeface="+mj-ea"/>
                <a:cs typeface="Tahoma" pitchFamily="34" charset="0"/>
              </a:rPr>
              <a:t>ΒΙΒΛΙΟΓΡΑΦΙΑ ΜΑΘΗΜΑΤΟΣ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10" name="TextBox 9"/>
          <p:cNvSpPr txBox="1"/>
          <p:nvPr/>
        </p:nvSpPr>
        <p:spPr>
          <a:xfrm>
            <a:off x="0" y="1219200"/>
            <a:ext cx="9144000" cy="707886"/>
          </a:xfrm>
          <a:prstGeom prst="rect">
            <a:avLst/>
          </a:prstGeom>
          <a:noFill/>
        </p:spPr>
        <p:txBody>
          <a:bodyPr wrap="square" rtlCol="0">
            <a:spAutoFit/>
          </a:bodyPr>
          <a:lstStyle/>
          <a:p>
            <a:pPr>
              <a:spcAft>
                <a:spcPts val="1200"/>
              </a:spcAft>
            </a:pPr>
            <a:r>
              <a:rPr lang="el-GR" sz="2000" dirty="0" smtClean="0">
                <a:latin typeface="Tahoma" pitchFamily="34" charset="0"/>
                <a:ea typeface="Tahoma" pitchFamily="34" charset="0"/>
                <a:cs typeface="Tahoma" pitchFamily="34" charset="0"/>
              </a:rPr>
              <a:t>1. Νόβα-Καλτσούνη, Χ. (επ.), 2004, </a:t>
            </a:r>
            <a:r>
              <a:rPr lang="el-GR" sz="2000" i="1" dirty="0" smtClean="0">
                <a:latin typeface="Tahoma" pitchFamily="34" charset="0"/>
                <a:ea typeface="Tahoma" pitchFamily="34" charset="0"/>
                <a:cs typeface="Tahoma" pitchFamily="34" charset="0"/>
              </a:rPr>
              <a:t>Κείμενα κοινωνιολογίας του γάμου και της οικογένειας</a:t>
            </a:r>
            <a:r>
              <a:rPr lang="el-GR" sz="2000" dirty="0" smtClean="0">
                <a:latin typeface="Tahoma" pitchFamily="34" charset="0"/>
                <a:ea typeface="Tahoma" pitchFamily="34" charset="0"/>
                <a:cs typeface="Tahoma" pitchFamily="34" charset="0"/>
              </a:rPr>
              <a:t>, Αθήνα: Τυπωθήτω-Δαρδάνος</a:t>
            </a:r>
            <a:endParaRPr lang="el-GR" sz="20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TotalTime>
  <Words>616</Words>
  <Application>Microsoft Office PowerPoint</Application>
  <PresentationFormat>On-screen Show (4:3)</PresentationFormat>
  <Paragraphs>70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ΚΟΙΝΩΝΙΟΛΟΓΙΑ ΤΗΣ ΟΙΚΟΓΕΝΕΙΑΣ</vt:lpstr>
      <vt:lpstr> ΣΥΝΤΟΜΗ ΕΠΙΣΚΟΠΗΣΗ ΤΗΣ ΙΣΤΟΡΙΑΣ ΤΗΣ ΟΙΚΟΓΕΝΕΙΑΣ</vt:lpstr>
      <vt:lpstr>ΣΥΝΤΟΜΗ ΕΠΙΣΚΟΠΗΣΗ ΤΗΣ ΙΣΤΟΡΙΑΣ ΤΗΣ ΟΙΚΟΓΕΝΕΙΑΣ</vt:lpstr>
      <vt:lpstr> ΣΥΝΤΟΜΗ ΕΠΙΣΚΟΠΗΣΗ ΤΗΣ ΙΣΤΟΡΙΑΣ ΤΗΣ ΟΙΚΟΓΕΝΕΙΑΣ</vt:lpstr>
      <vt:lpstr>ΣΥΝΤΟΜΗ ΕΠΙΣΚΟΠΗΣΗ ΤΗΣ ΙΣΤΟΡΙΑΣ ΤΗΣ ΟΙΚΟΓΕΝΕΙΑΣ</vt:lpstr>
      <vt:lpstr>ΣΥΝΤΟΜΗ ΕΠΙΣΚΟΠΗΣΗ ΤΗΣ ΙΣΤΟΡΙΑΣ ΤΗΣ ΟΙΚΟΓΕΝΕΙΑΣ</vt:lpstr>
      <vt:lpstr>ΣΥΝΤΟΜΗ ΕΠΙΣΚΟΠΗΣΗ ΤΗΣ ΙΣΤΟΡΙΑΣ ΤΗΣ ΟΙΚΟΓΕΝΕΙΑΣ</vt:lpstr>
      <vt:lpstr>ΣΥΝΤΟΜΗ ΕΠΙΣΚΟΠΗΣΗ ΤΗΣ ΙΣΤΟΡΙΑΣ ΤΗΣ ΟΙΚΟΓΕΝΕΙΑΣ</vt:lpstr>
      <vt:lpstr>Slide 9</vt:lpstr>
    </vt:vector>
  </TitlesOfParts>
  <Company>Info-Quest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ΚΟΙΝΩΝΙΟΛΟΓΙΑ ΤΗΣ ΟΙΚΟΓΕΝΕΙΑΣ</dc:title>
  <dc:creator>user</dc:creator>
  <cp:lastModifiedBy>Valued Acer Customer</cp:lastModifiedBy>
  <cp:revision>57</cp:revision>
  <dcterms:created xsi:type="dcterms:W3CDTF">2013-03-14T09:37:04Z</dcterms:created>
  <dcterms:modified xsi:type="dcterms:W3CDTF">2013-03-22T12:54:30Z</dcterms:modified>
</cp:coreProperties>
</file>