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7"/>
  </p:notesMasterIdLst>
  <p:sldIdLst>
    <p:sldId id="256" r:id="rId2"/>
    <p:sldId id="257" r:id="rId3"/>
    <p:sldId id="266" r:id="rId4"/>
    <p:sldId id="272" r:id="rId5"/>
    <p:sldId id="273" r:id="rId6"/>
    <p:sldId id="292" r:id="rId7"/>
    <p:sldId id="294" r:id="rId8"/>
    <p:sldId id="322" r:id="rId9"/>
    <p:sldId id="274" r:id="rId10"/>
    <p:sldId id="323" r:id="rId11"/>
    <p:sldId id="324" r:id="rId12"/>
    <p:sldId id="347" r:id="rId13"/>
    <p:sldId id="348" r:id="rId14"/>
    <p:sldId id="349" r:id="rId15"/>
    <p:sldId id="350" r:id="rId16"/>
    <p:sldId id="295" r:id="rId17"/>
    <p:sldId id="302" r:id="rId18"/>
    <p:sldId id="303" r:id="rId19"/>
    <p:sldId id="304" r:id="rId20"/>
    <p:sldId id="305" r:id="rId21"/>
    <p:sldId id="325" r:id="rId22"/>
    <p:sldId id="326"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 id="346"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30" autoAdjust="0"/>
    <p:restoredTop sz="86387" autoAdjust="0"/>
  </p:normalViewPr>
  <p:slideViewPr>
    <p:cSldViewPr>
      <p:cViewPr varScale="1">
        <p:scale>
          <a:sx n="81" d="100"/>
          <a:sy n="81" d="100"/>
        </p:scale>
        <p:origin x="666" y="72"/>
      </p:cViewPr>
      <p:guideLst>
        <p:guide orient="horz" pos="2160"/>
        <p:guide pos="2880"/>
      </p:guideLst>
    </p:cSldViewPr>
  </p:slideViewPr>
  <p:outlineViewPr>
    <p:cViewPr>
      <p:scale>
        <a:sx n="33" d="100"/>
        <a:sy n="33" d="100"/>
      </p:scale>
      <p:origin x="0" y="7410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0EAE513-7F6B-405B-8696-B06C47D80FEE}" type="datetimeFigureOut">
              <a:rPr lang="en-US"/>
              <a:pPr>
                <a:defRPr/>
              </a:pPr>
              <a:t>4/6/2014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C8487FC-DC94-4B10-99FC-C1AD67B7F633}" type="slidenum">
              <a:rPr lang="en-GB"/>
              <a:pPr/>
              <a:t>‹#›</a:t>
            </a:fld>
            <a:endParaRPr lang="en-GB"/>
          </a:p>
        </p:txBody>
      </p:sp>
    </p:spTree>
    <p:extLst>
      <p:ext uri="{BB962C8B-B14F-4D97-AF65-F5344CB8AC3E}">
        <p14:creationId xmlns:p14="http://schemas.microsoft.com/office/powerpoint/2010/main" val="22960954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235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813D75-083C-4CB0-89E0-50A9D8BDE4BF}" type="slidenum">
              <a:rPr lang="en-GB">
                <a:latin typeface="Calibri" panose="020F0502020204030204" pitchFamily="34" charset="0"/>
              </a:rPr>
              <a:pPr eaLnBrk="1" hangingPunct="1"/>
              <a:t>1</a:t>
            </a:fld>
            <a:endParaRPr lang="en-GB">
              <a:latin typeface="Calibri" panose="020F0502020204030204" pitchFamily="34" charset="0"/>
            </a:endParaRPr>
          </a:p>
        </p:txBody>
      </p:sp>
    </p:spTree>
    <p:extLst>
      <p:ext uri="{BB962C8B-B14F-4D97-AF65-F5344CB8AC3E}">
        <p14:creationId xmlns:p14="http://schemas.microsoft.com/office/powerpoint/2010/main" val="416103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18DB84-714C-4B8D-A688-782DE8D899B5}" type="slidenum">
              <a:rPr lang="en-GB" smtClean="0"/>
              <a:pPr>
                <a:spcBef>
                  <a:spcPct val="0"/>
                </a:spcBef>
              </a:pPr>
              <a:t>10</a:t>
            </a:fld>
            <a:endParaRPr lang="en-GB" smtClean="0"/>
          </a:p>
        </p:txBody>
      </p:sp>
    </p:spTree>
    <p:extLst>
      <p:ext uri="{BB962C8B-B14F-4D97-AF65-F5344CB8AC3E}">
        <p14:creationId xmlns:p14="http://schemas.microsoft.com/office/powerpoint/2010/main" val="3378290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7FF484-356D-47E2-9BFA-A1A59B21CB63}" type="slidenum">
              <a:rPr lang="en-GB" smtClean="0"/>
              <a:pPr>
                <a:spcBef>
                  <a:spcPct val="0"/>
                </a:spcBef>
              </a:pPr>
              <a:t>11</a:t>
            </a:fld>
            <a:endParaRPr lang="en-GB" smtClean="0"/>
          </a:p>
        </p:txBody>
      </p:sp>
    </p:spTree>
    <p:extLst>
      <p:ext uri="{BB962C8B-B14F-4D97-AF65-F5344CB8AC3E}">
        <p14:creationId xmlns:p14="http://schemas.microsoft.com/office/powerpoint/2010/main" val="55089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3BCFDF-D6E0-4716-B234-BE733DBAD8B5}" type="slidenum">
              <a:rPr lang="en-GB" smtClean="0"/>
              <a:pPr>
                <a:spcBef>
                  <a:spcPct val="0"/>
                </a:spcBef>
              </a:pPr>
              <a:t>12</a:t>
            </a:fld>
            <a:endParaRPr lang="en-GB" smtClean="0"/>
          </a:p>
        </p:txBody>
      </p:sp>
    </p:spTree>
    <p:extLst>
      <p:ext uri="{BB962C8B-B14F-4D97-AF65-F5344CB8AC3E}">
        <p14:creationId xmlns:p14="http://schemas.microsoft.com/office/powerpoint/2010/main" val="1677527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D29AEF4-4D53-43E1-AA12-EA927E297CF2}" type="slidenum">
              <a:rPr lang="en-GB" smtClean="0"/>
              <a:pPr>
                <a:spcBef>
                  <a:spcPct val="0"/>
                </a:spcBef>
              </a:pPr>
              <a:t>13</a:t>
            </a:fld>
            <a:endParaRPr lang="en-GB" smtClean="0"/>
          </a:p>
        </p:txBody>
      </p:sp>
    </p:spTree>
    <p:extLst>
      <p:ext uri="{BB962C8B-B14F-4D97-AF65-F5344CB8AC3E}">
        <p14:creationId xmlns:p14="http://schemas.microsoft.com/office/powerpoint/2010/main" val="1440181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D7F682-E9D3-4369-A530-1BCAE9272561}" type="slidenum">
              <a:rPr lang="en-GB" smtClean="0"/>
              <a:pPr>
                <a:spcBef>
                  <a:spcPct val="0"/>
                </a:spcBef>
              </a:pPr>
              <a:t>14</a:t>
            </a:fld>
            <a:endParaRPr lang="en-GB" smtClean="0"/>
          </a:p>
        </p:txBody>
      </p:sp>
    </p:spTree>
    <p:extLst>
      <p:ext uri="{BB962C8B-B14F-4D97-AF65-F5344CB8AC3E}">
        <p14:creationId xmlns:p14="http://schemas.microsoft.com/office/powerpoint/2010/main" val="21688973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2C8E93-1C47-4C7C-B09A-01935445A0C2}" type="slidenum">
              <a:rPr lang="en-GB" smtClean="0"/>
              <a:pPr>
                <a:spcBef>
                  <a:spcPct val="0"/>
                </a:spcBef>
              </a:pPr>
              <a:t>15</a:t>
            </a:fld>
            <a:endParaRPr lang="en-GB" smtClean="0"/>
          </a:p>
        </p:txBody>
      </p:sp>
    </p:spTree>
    <p:extLst>
      <p:ext uri="{BB962C8B-B14F-4D97-AF65-F5344CB8AC3E}">
        <p14:creationId xmlns:p14="http://schemas.microsoft.com/office/powerpoint/2010/main" val="1911705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0DB69C-BEBB-46F1-A7C5-9753097159B0}" type="slidenum">
              <a:rPr lang="en-GB">
                <a:latin typeface="Calibri" panose="020F0502020204030204" pitchFamily="34" charset="0"/>
              </a:rPr>
              <a:pPr eaLnBrk="1" hangingPunct="1"/>
              <a:t>16</a:t>
            </a:fld>
            <a:endParaRPr lang="en-GB">
              <a:latin typeface="Calibri" panose="020F0502020204030204" pitchFamily="34" charset="0"/>
            </a:endParaRPr>
          </a:p>
        </p:txBody>
      </p:sp>
    </p:spTree>
    <p:extLst>
      <p:ext uri="{BB962C8B-B14F-4D97-AF65-F5344CB8AC3E}">
        <p14:creationId xmlns:p14="http://schemas.microsoft.com/office/powerpoint/2010/main" val="4362711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04A363-FA4B-46E1-87F8-9F3845F87353}" type="slidenum">
              <a:rPr lang="en-GB">
                <a:latin typeface="Calibri" panose="020F0502020204030204" pitchFamily="34" charset="0"/>
              </a:rPr>
              <a:pPr eaLnBrk="1" hangingPunct="1"/>
              <a:t>17</a:t>
            </a:fld>
            <a:endParaRPr lang="en-GB">
              <a:latin typeface="Calibri" panose="020F0502020204030204" pitchFamily="34" charset="0"/>
            </a:endParaRPr>
          </a:p>
        </p:txBody>
      </p:sp>
    </p:spTree>
    <p:extLst>
      <p:ext uri="{BB962C8B-B14F-4D97-AF65-F5344CB8AC3E}">
        <p14:creationId xmlns:p14="http://schemas.microsoft.com/office/powerpoint/2010/main" val="22461854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137C9F-C380-49AE-B795-C22B40EA3B70}" type="slidenum">
              <a:rPr lang="en-GB">
                <a:latin typeface="Calibri" panose="020F0502020204030204" pitchFamily="34" charset="0"/>
              </a:rPr>
              <a:pPr eaLnBrk="1" hangingPunct="1"/>
              <a:t>18</a:t>
            </a:fld>
            <a:endParaRPr lang="en-GB">
              <a:latin typeface="Calibri" panose="020F0502020204030204" pitchFamily="34" charset="0"/>
            </a:endParaRPr>
          </a:p>
        </p:txBody>
      </p:sp>
    </p:spTree>
    <p:extLst>
      <p:ext uri="{BB962C8B-B14F-4D97-AF65-F5344CB8AC3E}">
        <p14:creationId xmlns:p14="http://schemas.microsoft.com/office/powerpoint/2010/main" val="3889742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3EDD34-5B96-4630-9A12-78667A25DDAB}" type="slidenum">
              <a:rPr lang="en-GB">
                <a:latin typeface="Calibri" panose="020F0502020204030204" pitchFamily="34" charset="0"/>
              </a:rPr>
              <a:pPr eaLnBrk="1" hangingPunct="1"/>
              <a:t>19</a:t>
            </a:fld>
            <a:endParaRPr lang="en-GB">
              <a:latin typeface="Calibri" panose="020F0502020204030204" pitchFamily="34" charset="0"/>
            </a:endParaRPr>
          </a:p>
        </p:txBody>
      </p:sp>
    </p:spTree>
    <p:extLst>
      <p:ext uri="{BB962C8B-B14F-4D97-AF65-F5344CB8AC3E}">
        <p14:creationId xmlns:p14="http://schemas.microsoft.com/office/powerpoint/2010/main" val="160857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019671-5BF4-4324-837E-574EF09F76D4}" type="slidenum">
              <a:rPr lang="en-GB">
                <a:latin typeface="Calibri" panose="020F0502020204030204" pitchFamily="34" charset="0"/>
              </a:rPr>
              <a:pPr eaLnBrk="1" hangingPunct="1"/>
              <a:t>2</a:t>
            </a:fld>
            <a:endParaRPr lang="en-GB">
              <a:latin typeface="Calibri" panose="020F0502020204030204" pitchFamily="34" charset="0"/>
            </a:endParaRPr>
          </a:p>
        </p:txBody>
      </p:sp>
    </p:spTree>
    <p:extLst>
      <p:ext uri="{BB962C8B-B14F-4D97-AF65-F5344CB8AC3E}">
        <p14:creationId xmlns:p14="http://schemas.microsoft.com/office/powerpoint/2010/main" val="41804189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990EB14-78B5-46D1-A1B3-4C62FF023079}" type="slidenum">
              <a:rPr lang="en-GB">
                <a:latin typeface="Calibri" panose="020F0502020204030204" pitchFamily="34" charset="0"/>
              </a:rPr>
              <a:pPr eaLnBrk="1" hangingPunct="1"/>
              <a:t>20</a:t>
            </a:fld>
            <a:endParaRPr lang="en-GB">
              <a:latin typeface="Calibri" panose="020F0502020204030204" pitchFamily="34" charset="0"/>
            </a:endParaRPr>
          </a:p>
        </p:txBody>
      </p:sp>
    </p:spTree>
    <p:extLst>
      <p:ext uri="{BB962C8B-B14F-4D97-AF65-F5344CB8AC3E}">
        <p14:creationId xmlns:p14="http://schemas.microsoft.com/office/powerpoint/2010/main" val="34889083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F82265-9F0F-42A8-A85A-02ACF7F7C7A1}" type="slidenum">
              <a:rPr lang="en-GB" smtClean="0"/>
              <a:pPr>
                <a:spcBef>
                  <a:spcPct val="0"/>
                </a:spcBef>
              </a:pPr>
              <a:t>21</a:t>
            </a:fld>
            <a:endParaRPr lang="en-GB" smtClean="0"/>
          </a:p>
        </p:txBody>
      </p:sp>
    </p:spTree>
    <p:extLst>
      <p:ext uri="{BB962C8B-B14F-4D97-AF65-F5344CB8AC3E}">
        <p14:creationId xmlns:p14="http://schemas.microsoft.com/office/powerpoint/2010/main" val="19971376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8F2D1D-9E9B-4B5C-B1E3-D7B526D1E783}" type="slidenum">
              <a:rPr lang="en-GB" smtClean="0"/>
              <a:pPr>
                <a:spcBef>
                  <a:spcPct val="0"/>
                </a:spcBef>
              </a:pPr>
              <a:t>22</a:t>
            </a:fld>
            <a:endParaRPr lang="en-GB" smtClean="0"/>
          </a:p>
        </p:txBody>
      </p:sp>
    </p:spTree>
    <p:extLst>
      <p:ext uri="{BB962C8B-B14F-4D97-AF65-F5344CB8AC3E}">
        <p14:creationId xmlns:p14="http://schemas.microsoft.com/office/powerpoint/2010/main" val="9292432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1346C86-DCF6-49D3-B561-F4FE24E84224}" type="slidenum">
              <a:rPr lang="en-GB" smtClean="0"/>
              <a:pPr>
                <a:spcBef>
                  <a:spcPct val="0"/>
                </a:spcBef>
              </a:pPr>
              <a:t>23</a:t>
            </a:fld>
            <a:endParaRPr lang="en-GB" smtClean="0"/>
          </a:p>
        </p:txBody>
      </p:sp>
    </p:spTree>
    <p:extLst>
      <p:ext uri="{BB962C8B-B14F-4D97-AF65-F5344CB8AC3E}">
        <p14:creationId xmlns:p14="http://schemas.microsoft.com/office/powerpoint/2010/main" val="42366920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44DCDE9-B6BC-4841-820B-27386DFF0827}" type="slidenum">
              <a:rPr lang="en-GB" smtClean="0"/>
              <a:pPr>
                <a:spcBef>
                  <a:spcPct val="0"/>
                </a:spcBef>
              </a:pPr>
              <a:t>24</a:t>
            </a:fld>
            <a:endParaRPr lang="en-GB" smtClean="0"/>
          </a:p>
        </p:txBody>
      </p:sp>
    </p:spTree>
    <p:extLst>
      <p:ext uri="{BB962C8B-B14F-4D97-AF65-F5344CB8AC3E}">
        <p14:creationId xmlns:p14="http://schemas.microsoft.com/office/powerpoint/2010/main" val="25763285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0954B2-2442-4826-98E9-75743E2587B8}" type="slidenum">
              <a:rPr lang="en-GB" smtClean="0"/>
              <a:pPr>
                <a:spcBef>
                  <a:spcPct val="0"/>
                </a:spcBef>
              </a:pPr>
              <a:t>25</a:t>
            </a:fld>
            <a:endParaRPr lang="en-GB" smtClean="0"/>
          </a:p>
        </p:txBody>
      </p:sp>
    </p:spTree>
    <p:extLst>
      <p:ext uri="{BB962C8B-B14F-4D97-AF65-F5344CB8AC3E}">
        <p14:creationId xmlns:p14="http://schemas.microsoft.com/office/powerpoint/2010/main" val="28430439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69DF60-1756-411B-B8E2-05D17C644528}" type="slidenum">
              <a:rPr lang="en-GB" smtClean="0"/>
              <a:pPr>
                <a:spcBef>
                  <a:spcPct val="0"/>
                </a:spcBef>
              </a:pPr>
              <a:t>26</a:t>
            </a:fld>
            <a:endParaRPr lang="en-GB" smtClean="0"/>
          </a:p>
        </p:txBody>
      </p:sp>
    </p:spTree>
    <p:extLst>
      <p:ext uri="{BB962C8B-B14F-4D97-AF65-F5344CB8AC3E}">
        <p14:creationId xmlns:p14="http://schemas.microsoft.com/office/powerpoint/2010/main" val="26735837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4E7550-8363-4FF4-9EE1-6058DD94653B}" type="slidenum">
              <a:rPr lang="en-GB" smtClean="0"/>
              <a:pPr>
                <a:spcBef>
                  <a:spcPct val="0"/>
                </a:spcBef>
              </a:pPr>
              <a:t>27</a:t>
            </a:fld>
            <a:endParaRPr lang="en-GB" smtClean="0"/>
          </a:p>
        </p:txBody>
      </p:sp>
    </p:spTree>
    <p:extLst>
      <p:ext uri="{BB962C8B-B14F-4D97-AF65-F5344CB8AC3E}">
        <p14:creationId xmlns:p14="http://schemas.microsoft.com/office/powerpoint/2010/main" val="23506851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5CA36E-6C69-4156-B7D7-706D1A6F8C82}" type="slidenum">
              <a:rPr lang="en-GB" smtClean="0"/>
              <a:pPr>
                <a:spcBef>
                  <a:spcPct val="0"/>
                </a:spcBef>
              </a:pPr>
              <a:t>28</a:t>
            </a:fld>
            <a:endParaRPr lang="en-GB" smtClean="0"/>
          </a:p>
        </p:txBody>
      </p:sp>
    </p:spTree>
    <p:extLst>
      <p:ext uri="{BB962C8B-B14F-4D97-AF65-F5344CB8AC3E}">
        <p14:creationId xmlns:p14="http://schemas.microsoft.com/office/powerpoint/2010/main" val="34231368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E3F8A7-A298-4F58-A031-A37409893873}" type="slidenum">
              <a:rPr lang="en-GB" smtClean="0"/>
              <a:pPr>
                <a:spcBef>
                  <a:spcPct val="0"/>
                </a:spcBef>
              </a:pPr>
              <a:t>29</a:t>
            </a:fld>
            <a:endParaRPr lang="en-GB" smtClean="0"/>
          </a:p>
        </p:txBody>
      </p:sp>
    </p:spTree>
    <p:extLst>
      <p:ext uri="{BB962C8B-B14F-4D97-AF65-F5344CB8AC3E}">
        <p14:creationId xmlns:p14="http://schemas.microsoft.com/office/powerpoint/2010/main" val="2793771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2560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842056-5A85-4DDC-8A99-350ACD253FCD}" type="slidenum">
              <a:rPr lang="en-GB">
                <a:latin typeface="Calibri" panose="020F0502020204030204" pitchFamily="34" charset="0"/>
              </a:rPr>
              <a:pPr eaLnBrk="1" hangingPunct="1"/>
              <a:t>3</a:t>
            </a:fld>
            <a:endParaRPr lang="en-GB">
              <a:latin typeface="Calibri" panose="020F0502020204030204" pitchFamily="34" charset="0"/>
            </a:endParaRPr>
          </a:p>
        </p:txBody>
      </p:sp>
    </p:spTree>
    <p:extLst>
      <p:ext uri="{BB962C8B-B14F-4D97-AF65-F5344CB8AC3E}">
        <p14:creationId xmlns:p14="http://schemas.microsoft.com/office/powerpoint/2010/main" val="21659254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BEAAEE-29CC-4658-9580-D99FECA8706B}" type="slidenum">
              <a:rPr lang="en-GB" smtClean="0"/>
              <a:pPr>
                <a:spcBef>
                  <a:spcPct val="0"/>
                </a:spcBef>
              </a:pPr>
              <a:t>30</a:t>
            </a:fld>
            <a:endParaRPr lang="en-GB" smtClean="0"/>
          </a:p>
        </p:txBody>
      </p:sp>
    </p:spTree>
    <p:extLst>
      <p:ext uri="{BB962C8B-B14F-4D97-AF65-F5344CB8AC3E}">
        <p14:creationId xmlns:p14="http://schemas.microsoft.com/office/powerpoint/2010/main" val="39870146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126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33BBB1-ACBF-4C73-8BAC-3DB5360BE959}" type="slidenum">
              <a:rPr lang="en-GB" smtClean="0"/>
              <a:pPr>
                <a:spcBef>
                  <a:spcPct val="0"/>
                </a:spcBef>
              </a:pPr>
              <a:t>31</a:t>
            </a:fld>
            <a:endParaRPr lang="en-GB" smtClean="0"/>
          </a:p>
        </p:txBody>
      </p:sp>
    </p:spTree>
    <p:extLst>
      <p:ext uri="{BB962C8B-B14F-4D97-AF65-F5344CB8AC3E}">
        <p14:creationId xmlns:p14="http://schemas.microsoft.com/office/powerpoint/2010/main" val="6374570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D0BABD-94D9-452C-B22B-0582799BC587}" type="slidenum">
              <a:rPr lang="en-GB" smtClean="0"/>
              <a:pPr>
                <a:spcBef>
                  <a:spcPct val="0"/>
                </a:spcBef>
              </a:pPr>
              <a:t>32</a:t>
            </a:fld>
            <a:endParaRPr lang="en-GB" smtClean="0"/>
          </a:p>
        </p:txBody>
      </p:sp>
    </p:spTree>
    <p:extLst>
      <p:ext uri="{BB962C8B-B14F-4D97-AF65-F5344CB8AC3E}">
        <p14:creationId xmlns:p14="http://schemas.microsoft.com/office/powerpoint/2010/main" val="28079524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7D25255-32E2-49EB-82F6-24BCE3B2B0E8}" type="slidenum">
              <a:rPr lang="en-GB" smtClean="0"/>
              <a:pPr>
                <a:spcBef>
                  <a:spcPct val="0"/>
                </a:spcBef>
              </a:pPr>
              <a:t>33</a:t>
            </a:fld>
            <a:endParaRPr lang="en-GB" smtClean="0"/>
          </a:p>
        </p:txBody>
      </p:sp>
    </p:spTree>
    <p:extLst>
      <p:ext uri="{BB962C8B-B14F-4D97-AF65-F5344CB8AC3E}">
        <p14:creationId xmlns:p14="http://schemas.microsoft.com/office/powerpoint/2010/main" val="39496679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91AF59-FE0A-4031-8DC9-D8C7820915F2}" type="slidenum">
              <a:rPr lang="en-GB" smtClean="0"/>
              <a:pPr>
                <a:spcBef>
                  <a:spcPct val="0"/>
                </a:spcBef>
              </a:pPr>
              <a:t>34</a:t>
            </a:fld>
            <a:endParaRPr lang="en-GB" smtClean="0"/>
          </a:p>
        </p:txBody>
      </p:sp>
    </p:spTree>
    <p:extLst>
      <p:ext uri="{BB962C8B-B14F-4D97-AF65-F5344CB8AC3E}">
        <p14:creationId xmlns:p14="http://schemas.microsoft.com/office/powerpoint/2010/main" val="26753508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1208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CF236F-B699-41BF-A1A0-249B5100076F}" type="slidenum">
              <a:rPr lang="en-GB" smtClean="0"/>
              <a:pPr>
                <a:spcBef>
                  <a:spcPct val="0"/>
                </a:spcBef>
              </a:pPr>
              <a:t>35</a:t>
            </a:fld>
            <a:endParaRPr lang="en-GB" smtClean="0"/>
          </a:p>
        </p:txBody>
      </p:sp>
    </p:spTree>
    <p:extLst>
      <p:ext uri="{BB962C8B-B14F-4D97-AF65-F5344CB8AC3E}">
        <p14:creationId xmlns:p14="http://schemas.microsoft.com/office/powerpoint/2010/main" val="2668705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BF4488-1C98-4A4E-ACB5-B73D414122EA}" type="slidenum">
              <a:rPr lang="en-GB">
                <a:latin typeface="Calibri" panose="020F0502020204030204" pitchFamily="34" charset="0"/>
              </a:rPr>
              <a:pPr eaLnBrk="1" hangingPunct="1"/>
              <a:t>4</a:t>
            </a:fld>
            <a:endParaRPr lang="en-GB">
              <a:latin typeface="Calibri" panose="020F0502020204030204" pitchFamily="34" charset="0"/>
            </a:endParaRPr>
          </a:p>
        </p:txBody>
      </p:sp>
    </p:spTree>
    <p:extLst>
      <p:ext uri="{BB962C8B-B14F-4D97-AF65-F5344CB8AC3E}">
        <p14:creationId xmlns:p14="http://schemas.microsoft.com/office/powerpoint/2010/main" val="2019003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463FC7-6770-4C40-92A9-E2C26BD3930E}" type="slidenum">
              <a:rPr lang="en-GB">
                <a:latin typeface="Calibri" panose="020F0502020204030204" pitchFamily="34" charset="0"/>
              </a:rPr>
              <a:pPr eaLnBrk="1" hangingPunct="1"/>
              <a:t>5</a:t>
            </a:fld>
            <a:endParaRPr lang="en-GB">
              <a:latin typeface="Calibri" panose="020F0502020204030204" pitchFamily="34" charset="0"/>
            </a:endParaRPr>
          </a:p>
        </p:txBody>
      </p:sp>
    </p:spTree>
    <p:extLst>
      <p:ext uri="{BB962C8B-B14F-4D97-AF65-F5344CB8AC3E}">
        <p14:creationId xmlns:p14="http://schemas.microsoft.com/office/powerpoint/2010/main" val="2558490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67588"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99135C-3DDE-4D5B-9B27-F6F1C8614498}" type="slidenum">
              <a:rPr lang="en-GB">
                <a:latin typeface="Calibri" panose="020F0502020204030204" pitchFamily="34" charset="0"/>
              </a:rPr>
              <a:pPr eaLnBrk="1" hangingPunct="1"/>
              <a:t>6</a:t>
            </a:fld>
            <a:endParaRPr lang="en-GB">
              <a:latin typeface="Calibri" panose="020F0502020204030204" pitchFamily="34" charset="0"/>
            </a:endParaRPr>
          </a:p>
        </p:txBody>
      </p:sp>
    </p:spTree>
    <p:extLst>
      <p:ext uri="{BB962C8B-B14F-4D97-AF65-F5344CB8AC3E}">
        <p14:creationId xmlns:p14="http://schemas.microsoft.com/office/powerpoint/2010/main" val="1654920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68612"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DA5779-E7A7-4F10-BD7D-DBB0EA57198D}" type="slidenum">
              <a:rPr lang="en-GB">
                <a:latin typeface="Calibri" panose="020F0502020204030204" pitchFamily="34" charset="0"/>
              </a:rPr>
              <a:pPr eaLnBrk="1" hangingPunct="1"/>
              <a:t>7</a:t>
            </a:fld>
            <a:endParaRPr lang="en-GB">
              <a:latin typeface="Calibri" panose="020F0502020204030204" pitchFamily="34" charset="0"/>
            </a:endParaRPr>
          </a:p>
        </p:txBody>
      </p:sp>
    </p:spTree>
    <p:extLst>
      <p:ext uri="{BB962C8B-B14F-4D97-AF65-F5344CB8AC3E}">
        <p14:creationId xmlns:p14="http://schemas.microsoft.com/office/powerpoint/2010/main" val="1459951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793059F-B8E6-4F6A-B2F2-C4C1BBDEFDD7}" type="slidenum">
              <a:rPr lang="en-GB" smtClean="0"/>
              <a:pPr>
                <a:spcBef>
                  <a:spcPct val="0"/>
                </a:spcBef>
              </a:pPr>
              <a:t>8</a:t>
            </a:fld>
            <a:endParaRPr lang="en-GB" smtClean="0"/>
          </a:p>
        </p:txBody>
      </p:sp>
    </p:spTree>
    <p:extLst>
      <p:ext uri="{BB962C8B-B14F-4D97-AF65-F5344CB8AC3E}">
        <p14:creationId xmlns:p14="http://schemas.microsoft.com/office/powerpoint/2010/main" val="1082155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114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83BDB5-D127-4B31-98A3-ABB188AE05BE}" type="slidenum">
              <a:rPr lang="en-GB">
                <a:latin typeface="Calibri" panose="020F0502020204030204" pitchFamily="34" charset="0"/>
              </a:rPr>
              <a:pPr eaLnBrk="1" hangingPunct="1"/>
              <a:t>9</a:t>
            </a:fld>
            <a:endParaRPr lang="en-GB">
              <a:latin typeface="Calibri" panose="020F0502020204030204" pitchFamily="34" charset="0"/>
            </a:endParaRPr>
          </a:p>
        </p:txBody>
      </p:sp>
    </p:spTree>
    <p:extLst>
      <p:ext uri="{BB962C8B-B14F-4D97-AF65-F5344CB8AC3E}">
        <p14:creationId xmlns:p14="http://schemas.microsoft.com/office/powerpoint/2010/main" val="172162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13"/>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994CF331-8948-43D0-8BF1-F6ABBDB8F82C}" type="datetime1">
              <a:rPr lang="en-US"/>
              <a:pPr>
                <a:defRPr/>
              </a:pPr>
              <a:t>4/6/2014</a:t>
            </a:fld>
            <a:endParaRPr lang="en-US"/>
          </a:p>
        </p:txBody>
      </p:sp>
      <p:sp>
        <p:nvSpPr>
          <p:cNvPr id="7" name="Footer Placeholder 19"/>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8" name="Slide Number Placeholder 9"/>
          <p:cNvSpPr>
            <a:spLocks noGrp="1"/>
          </p:cNvSpPr>
          <p:nvPr>
            <p:ph type="sldNum" sz="quarter" idx="12"/>
          </p:nvPr>
        </p:nvSpPr>
        <p:spPr/>
        <p:txBody>
          <a:bodyPr/>
          <a:lstStyle>
            <a:lvl1pPr>
              <a:defRPr/>
            </a:lvl1pPr>
          </a:lstStyle>
          <a:p>
            <a:fld id="{D586CE39-8F99-442A-84E7-67393215BBC7}" type="slidenum">
              <a:rPr lang="en-US"/>
              <a:pPr/>
              <a:t>‹#›</a:t>
            </a:fld>
            <a:endParaRPr lang="en-US"/>
          </a:p>
        </p:txBody>
      </p:sp>
    </p:spTree>
    <p:extLst>
      <p:ext uri="{BB962C8B-B14F-4D97-AF65-F5344CB8AC3E}">
        <p14:creationId xmlns:p14="http://schemas.microsoft.com/office/powerpoint/2010/main" val="590308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fld id="{998542E9-881C-4AA8-A2C9-940DD2F34C43}" type="datetime1">
              <a:rPr lang="en-US"/>
              <a:pPr>
                <a:defRPr/>
              </a:pPr>
              <a:t>4/6/2014</a:t>
            </a:fld>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5"/>
          <p:cNvSpPr>
            <a:spLocks noGrp="1"/>
          </p:cNvSpPr>
          <p:nvPr>
            <p:ph type="sldNum" sz="quarter" idx="12"/>
          </p:nvPr>
        </p:nvSpPr>
        <p:spPr/>
        <p:txBody>
          <a:bodyPr/>
          <a:lstStyle>
            <a:lvl1pPr>
              <a:defRPr/>
            </a:lvl1pPr>
          </a:lstStyle>
          <a:p>
            <a:fld id="{E28876AF-6E40-4E6D-BA37-38C0ECE81A14}" type="slidenum">
              <a:rPr lang="en-US"/>
              <a:pPr/>
              <a:t>‹#›</a:t>
            </a:fld>
            <a:endParaRPr lang="en-US"/>
          </a:p>
        </p:txBody>
      </p:sp>
    </p:spTree>
    <p:extLst>
      <p:ext uri="{BB962C8B-B14F-4D97-AF65-F5344CB8AC3E}">
        <p14:creationId xmlns:p14="http://schemas.microsoft.com/office/powerpoint/2010/main" val="4097090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fld id="{BFA92A3F-3195-4DB6-97E5-610028D77502}" type="datetime1">
              <a:rPr lang="en-US"/>
              <a:pPr>
                <a:defRPr/>
              </a:pPr>
              <a:t>4/6/2014</a:t>
            </a:fld>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5"/>
          <p:cNvSpPr>
            <a:spLocks noGrp="1"/>
          </p:cNvSpPr>
          <p:nvPr>
            <p:ph type="sldNum" sz="quarter" idx="12"/>
          </p:nvPr>
        </p:nvSpPr>
        <p:spPr/>
        <p:txBody>
          <a:bodyPr/>
          <a:lstStyle>
            <a:lvl1pPr>
              <a:defRPr/>
            </a:lvl1pPr>
          </a:lstStyle>
          <a:p>
            <a:fld id="{B54E989C-DE4A-4DFB-931F-2F912790CF61}" type="slidenum">
              <a:rPr lang="en-US"/>
              <a:pPr/>
              <a:t>‹#›</a:t>
            </a:fld>
            <a:endParaRPr lang="en-US"/>
          </a:p>
        </p:txBody>
      </p:sp>
    </p:spTree>
    <p:extLst>
      <p:ext uri="{BB962C8B-B14F-4D97-AF65-F5344CB8AC3E}">
        <p14:creationId xmlns:p14="http://schemas.microsoft.com/office/powerpoint/2010/main" val="4113923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fld id="{FFB7DDB1-1A35-4693-9FBE-A044CD824F8A}" type="datetime1">
              <a:rPr lang="en-US"/>
              <a:pPr>
                <a:defRPr/>
              </a:pPr>
              <a:t>4/6/2014</a:t>
            </a:fld>
            <a:endParaRPr lang="en-US"/>
          </a:p>
        </p:txBody>
      </p:sp>
      <p:sp>
        <p:nvSpPr>
          <p:cNvPr id="5"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5"/>
          <p:cNvSpPr>
            <a:spLocks noGrp="1"/>
          </p:cNvSpPr>
          <p:nvPr>
            <p:ph type="sldNum" sz="quarter" idx="12"/>
          </p:nvPr>
        </p:nvSpPr>
        <p:spPr/>
        <p:txBody>
          <a:bodyPr/>
          <a:lstStyle>
            <a:lvl1pPr>
              <a:defRPr/>
            </a:lvl1pPr>
          </a:lstStyle>
          <a:p>
            <a:fld id="{1622F9D2-9AB7-4829-90DC-E98D68A27CB6}" type="slidenum">
              <a:rPr lang="en-US"/>
              <a:pPr/>
              <a:t>‹#›</a:t>
            </a:fld>
            <a:endParaRPr lang="en-US"/>
          </a:p>
        </p:txBody>
      </p:sp>
    </p:spTree>
    <p:extLst>
      <p:ext uri="{BB962C8B-B14F-4D97-AF65-F5344CB8AC3E}">
        <p14:creationId xmlns:p14="http://schemas.microsoft.com/office/powerpoint/2010/main" val="3847913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12"/>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1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DBEF9769-00AD-4EC8-909E-597BC4E9EFBA}" type="datetime1">
              <a:rPr lang="en-US"/>
              <a:pPr>
                <a:defRPr/>
              </a:pPr>
              <a:t>4/6/2014</a:t>
            </a:fld>
            <a:endParaRPr lang="en-US"/>
          </a:p>
        </p:txBody>
      </p:sp>
      <p:sp>
        <p:nvSpPr>
          <p:cNvPr id="9" name="Footer Placeholder 4"/>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10" name="Slide Number Placeholder 5"/>
          <p:cNvSpPr>
            <a:spLocks noGrp="1"/>
          </p:cNvSpPr>
          <p:nvPr>
            <p:ph type="sldNum" sz="quarter" idx="12"/>
          </p:nvPr>
        </p:nvSpPr>
        <p:spPr/>
        <p:txBody>
          <a:bodyPr/>
          <a:lstStyle>
            <a:lvl1pPr>
              <a:defRPr/>
            </a:lvl1pPr>
          </a:lstStyle>
          <a:p>
            <a:fld id="{4868506B-8A81-4CE8-A91F-1A0636645698}" type="slidenum">
              <a:rPr lang="en-US"/>
              <a:pPr/>
              <a:t>‹#›</a:t>
            </a:fld>
            <a:endParaRPr lang="en-US"/>
          </a:p>
        </p:txBody>
      </p:sp>
    </p:spTree>
    <p:extLst>
      <p:ext uri="{BB962C8B-B14F-4D97-AF65-F5344CB8AC3E}">
        <p14:creationId xmlns:p14="http://schemas.microsoft.com/office/powerpoint/2010/main" val="2509543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D19FC64B-D4AF-4110-B4FC-406F5C131D04}" type="datetime1">
              <a:rPr lang="en-US"/>
              <a:pPr>
                <a:defRPr/>
              </a:pPr>
              <a:t>4/6/2014</a:t>
            </a:fld>
            <a:endParaRPr lang="en-US"/>
          </a:p>
        </p:txBody>
      </p:sp>
      <p:sp>
        <p:nvSpPr>
          <p:cNvPr id="6"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7" name="Slide Number Placeholder 6"/>
          <p:cNvSpPr>
            <a:spLocks noGrp="1"/>
          </p:cNvSpPr>
          <p:nvPr>
            <p:ph type="sldNum" sz="quarter" idx="12"/>
          </p:nvPr>
        </p:nvSpPr>
        <p:spPr/>
        <p:txBody>
          <a:bodyPr/>
          <a:lstStyle>
            <a:lvl1pPr>
              <a:defRPr/>
            </a:lvl1pPr>
          </a:lstStyle>
          <a:p>
            <a:fld id="{1A3F95A3-51E1-4978-B969-03B9A9BCA5D6}" type="slidenum">
              <a:rPr lang="en-US"/>
              <a:pPr/>
              <a:t>‹#›</a:t>
            </a:fld>
            <a:endParaRPr lang="en-US"/>
          </a:p>
        </p:txBody>
      </p:sp>
    </p:spTree>
    <p:extLst>
      <p:ext uri="{BB962C8B-B14F-4D97-AF65-F5344CB8AC3E}">
        <p14:creationId xmlns:p14="http://schemas.microsoft.com/office/powerpoint/2010/main" val="4020893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8C9E679E-98CD-4857-99FB-ACAA81A154D9}" type="datetime1">
              <a:rPr lang="en-US"/>
              <a:pPr>
                <a:defRPr/>
              </a:pPr>
              <a:t>4/6/2014</a:t>
            </a:fld>
            <a:endParaRPr lang="en-US"/>
          </a:p>
        </p:txBody>
      </p:sp>
      <p:sp>
        <p:nvSpPr>
          <p:cNvPr id="8" name="Footer Placeholder 7"/>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9" name="Slide Number Placeholder 8"/>
          <p:cNvSpPr>
            <a:spLocks noGrp="1"/>
          </p:cNvSpPr>
          <p:nvPr>
            <p:ph type="sldNum" sz="quarter" idx="12"/>
          </p:nvPr>
        </p:nvSpPr>
        <p:spPr/>
        <p:txBody>
          <a:bodyPr/>
          <a:lstStyle>
            <a:lvl1pPr>
              <a:defRPr/>
            </a:lvl1pPr>
          </a:lstStyle>
          <a:p>
            <a:fld id="{700606C0-A595-41FF-9889-A8E814B9E711}" type="slidenum">
              <a:rPr lang="en-US"/>
              <a:pPr/>
              <a:t>‹#›</a:t>
            </a:fld>
            <a:endParaRPr lang="en-US"/>
          </a:p>
        </p:txBody>
      </p:sp>
    </p:spTree>
    <p:extLst>
      <p:ext uri="{BB962C8B-B14F-4D97-AF65-F5344CB8AC3E}">
        <p14:creationId xmlns:p14="http://schemas.microsoft.com/office/powerpoint/2010/main" val="3546443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1F001257-2C5F-403F-858A-BD0D1BDC120C}" type="datetime1">
              <a:rPr lang="en-US"/>
              <a:pPr>
                <a:defRPr/>
              </a:pPr>
              <a:t>4/6/2014</a:t>
            </a:fld>
            <a:endParaRPr lang="en-US"/>
          </a:p>
        </p:txBody>
      </p:sp>
      <p:sp>
        <p:nvSpPr>
          <p:cNvPr id="4" name="Footer Placeholder 3"/>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5" name="Slide Number Placeholder 4"/>
          <p:cNvSpPr>
            <a:spLocks noGrp="1"/>
          </p:cNvSpPr>
          <p:nvPr>
            <p:ph type="sldNum" sz="quarter" idx="12"/>
          </p:nvPr>
        </p:nvSpPr>
        <p:spPr/>
        <p:txBody>
          <a:bodyPr/>
          <a:lstStyle>
            <a:lvl1pPr>
              <a:defRPr/>
            </a:lvl1pPr>
          </a:lstStyle>
          <a:p>
            <a:fld id="{728FD6D2-E732-4439-96AC-E7F02221FECD}" type="slidenum">
              <a:rPr lang="en-US"/>
              <a:pPr/>
              <a:t>‹#›</a:t>
            </a:fld>
            <a:endParaRPr lang="en-US"/>
          </a:p>
        </p:txBody>
      </p:sp>
    </p:spTree>
    <p:extLst>
      <p:ext uri="{BB962C8B-B14F-4D97-AF65-F5344CB8AC3E}">
        <p14:creationId xmlns:p14="http://schemas.microsoft.com/office/powerpoint/2010/main" val="293014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13"/>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5E6BCBDE-6C4F-472A-9A7B-B1FBDE0371C8}" type="datetime1">
              <a:rPr lang="en-US"/>
              <a:pPr>
                <a:defRPr/>
              </a:pPr>
              <a:t>4/6/2014</a:t>
            </a:fld>
            <a:endParaRPr lang="en-US"/>
          </a:p>
        </p:txBody>
      </p:sp>
      <p:sp>
        <p:nvSpPr>
          <p:cNvPr id="5" name="Footer Placeholder 2"/>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6" name="Slide Number Placeholder 3"/>
          <p:cNvSpPr>
            <a:spLocks noGrp="1"/>
          </p:cNvSpPr>
          <p:nvPr>
            <p:ph type="sldNum" sz="quarter" idx="12"/>
          </p:nvPr>
        </p:nvSpPr>
        <p:spPr/>
        <p:txBody>
          <a:bodyPr/>
          <a:lstStyle>
            <a:lvl1pPr>
              <a:defRPr/>
            </a:lvl1pPr>
          </a:lstStyle>
          <a:p>
            <a:fld id="{9DE0E284-26FE-4DC8-90C1-2CAC7D3A6652}" type="slidenum">
              <a:rPr lang="en-US"/>
              <a:pPr/>
              <a:t>‹#›</a:t>
            </a:fld>
            <a:endParaRPr lang="en-US"/>
          </a:p>
        </p:txBody>
      </p:sp>
    </p:spTree>
    <p:extLst>
      <p:ext uri="{BB962C8B-B14F-4D97-AF65-F5344CB8AC3E}">
        <p14:creationId xmlns:p14="http://schemas.microsoft.com/office/powerpoint/2010/main" val="4099899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29E3EC78-8B63-46D8-BE63-BB946A80A107}" type="datetime1">
              <a:rPr lang="en-US"/>
              <a:pPr>
                <a:defRPr/>
              </a:pPr>
              <a:t>4/6/2014</a:t>
            </a:fld>
            <a:endParaRPr lang="en-US"/>
          </a:p>
        </p:txBody>
      </p:sp>
      <p:sp>
        <p:nvSpPr>
          <p:cNvPr id="6"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7" name="Slide Number Placeholder 6"/>
          <p:cNvSpPr>
            <a:spLocks noGrp="1"/>
          </p:cNvSpPr>
          <p:nvPr>
            <p:ph type="sldNum" sz="quarter" idx="12"/>
          </p:nvPr>
        </p:nvSpPr>
        <p:spPr/>
        <p:txBody>
          <a:bodyPr/>
          <a:lstStyle>
            <a:lvl1pPr>
              <a:defRPr/>
            </a:lvl1pPr>
          </a:lstStyle>
          <a:p>
            <a:fld id="{20BB4991-60F1-45C6-92F8-623C65DFA680}" type="slidenum">
              <a:rPr lang="en-US"/>
              <a:pPr/>
              <a:t>‹#›</a:t>
            </a:fld>
            <a:endParaRPr lang="en-US"/>
          </a:p>
        </p:txBody>
      </p:sp>
    </p:spTree>
    <p:extLst>
      <p:ext uri="{BB962C8B-B14F-4D97-AF65-F5344CB8AC3E}">
        <p14:creationId xmlns:p14="http://schemas.microsoft.com/office/powerpoint/2010/main" val="117184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13"/>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15"/>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B8B624E2-3584-4955-9FB4-5CE7FE54C10F}" type="datetime1">
              <a:rPr lang="en-US"/>
              <a:pPr>
                <a:defRPr/>
              </a:pPr>
              <a:t>4/6/2014</a:t>
            </a:fld>
            <a:endParaRPr lang="en-US"/>
          </a:p>
        </p:txBody>
      </p:sp>
      <p:sp>
        <p:nvSpPr>
          <p:cNvPr id="9" name="Footer Placeholder 5"/>
          <p:cNvSpPr>
            <a:spLocks noGrp="1"/>
          </p:cNvSpPr>
          <p:nvPr>
            <p:ph type="ftr" sz="quarter" idx="11"/>
          </p:nvPr>
        </p:nvSpPr>
        <p:spPr/>
        <p:txBody>
          <a:bodyPr/>
          <a:lstStyle>
            <a:lvl1pPr>
              <a:defRPr>
                <a:solidFill>
                  <a:schemeClr val="bg2">
                    <a:shade val="50000"/>
                    <a:satMod val="200000"/>
                  </a:schemeClr>
                </a:solidFill>
              </a:defRPr>
            </a:lvl1pPr>
            <a:extLst/>
          </a:lstStyle>
          <a:p>
            <a:pPr>
              <a:defRPr/>
            </a:pPr>
            <a:r>
              <a:rPr lang="el-GR"/>
              <a:t>ΤΠΕ και Εκπαίδευση, Β. Κόμης</a:t>
            </a:r>
            <a:endParaRPr lang="en-US"/>
          </a:p>
        </p:txBody>
      </p:sp>
      <p:sp>
        <p:nvSpPr>
          <p:cNvPr id="10" name="Slide Number Placeholder 6"/>
          <p:cNvSpPr>
            <a:spLocks noGrp="1"/>
          </p:cNvSpPr>
          <p:nvPr>
            <p:ph type="sldNum" sz="quarter" idx="12"/>
          </p:nvPr>
        </p:nvSpPr>
        <p:spPr/>
        <p:txBody>
          <a:bodyPr/>
          <a:lstStyle>
            <a:lvl1pPr>
              <a:defRPr/>
            </a:lvl1pPr>
          </a:lstStyle>
          <a:p>
            <a:fld id="{BD75CECD-825B-429D-8C79-50CBB283052D}" type="slidenum">
              <a:rPr lang="en-US"/>
              <a:pPr/>
              <a:t>‹#›</a:t>
            </a:fld>
            <a:endParaRPr lang="en-US"/>
          </a:p>
        </p:txBody>
      </p:sp>
    </p:spTree>
    <p:extLst>
      <p:ext uri="{BB962C8B-B14F-4D97-AF65-F5344CB8AC3E}">
        <p14:creationId xmlns:p14="http://schemas.microsoft.com/office/powerpoint/2010/main" val="24212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r="89000" b="90000"/>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5129"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F7E8F4C2-5C02-4379-9454-ADBDCF9ACFFC}" type="datetime1">
              <a:rPr lang="en-US"/>
              <a:pPr>
                <a:defRPr/>
              </a:pPr>
              <a:t>4/6/2014</a:t>
            </a:fld>
            <a:endParaRPr lang="en-US">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chemeClr>
                </a:solidFill>
                <a:effectLst/>
                <a:latin typeface="+mn-lt"/>
              </a:defRPr>
            </a:lvl1pPr>
            <a:extLst/>
          </a:lstStyle>
          <a:p>
            <a:pPr>
              <a:defRPr/>
            </a:pPr>
            <a:r>
              <a:rPr lang="el-GR"/>
              <a:t>ΤΠΕ και Εκπαίδευση, Β. Κόμης</a:t>
            </a: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latin typeface="Gill Sans MT" panose="020B0502020104020203" pitchFamily="34" charset="0"/>
              </a:defRPr>
            </a:lvl1pPr>
          </a:lstStyle>
          <a:p>
            <a:fld id="{C4368B5F-26E6-4CEE-9956-F269D0178FC0}" type="slidenum">
              <a:rPr lang="en-US"/>
              <a:pPr/>
              <a:t>‹#›</a:t>
            </a:fld>
            <a:endParaRPr lang="en-US">
              <a:solidFill>
                <a:srgbClr val="AAA393"/>
              </a:solidFill>
            </a:endParaRPr>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hf hd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png"/><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1268" y="692696"/>
            <a:ext cx="7407275" cy="1471612"/>
          </a:xfrm>
        </p:spPr>
        <p:txBody>
          <a:bodyPr>
            <a:normAutofit fontScale="90000"/>
          </a:bodyPr>
          <a:lstStyle/>
          <a:p>
            <a:pPr eaLnBrk="1" fontAlgn="auto" hangingPunct="1">
              <a:spcAft>
                <a:spcPts val="0"/>
              </a:spcAft>
              <a:defRPr/>
            </a:pPr>
            <a:r>
              <a:rPr lang="en-GB" b="1" dirty="0" smtClean="0">
                <a:solidFill>
                  <a:schemeClr val="tx2">
                    <a:satMod val="130000"/>
                  </a:schemeClr>
                </a:solidFill>
              </a:rPr>
              <a:t/>
            </a:r>
            <a:br>
              <a:rPr lang="en-GB" b="1" dirty="0" smtClean="0">
                <a:solidFill>
                  <a:schemeClr val="tx2">
                    <a:satMod val="130000"/>
                  </a:schemeClr>
                </a:solidFill>
              </a:rPr>
            </a:br>
            <a:r>
              <a:rPr lang="el-GR" sz="3600" b="1" dirty="0" smtClean="0">
                <a:solidFill>
                  <a:schemeClr val="tx2">
                    <a:satMod val="130000"/>
                  </a:schemeClr>
                </a:solidFill>
              </a:rPr>
              <a:t>Θεωρίες Μάθησης και ΤΠΕ</a:t>
            </a:r>
            <a:r>
              <a:rPr lang="en-US" sz="3600" b="1" dirty="0" smtClean="0">
                <a:solidFill>
                  <a:schemeClr val="tx2">
                    <a:satMod val="130000"/>
                  </a:schemeClr>
                </a:solidFill>
              </a:rPr>
              <a:t/>
            </a:r>
            <a:br>
              <a:rPr lang="en-US" sz="3600" b="1" dirty="0" smtClean="0">
                <a:solidFill>
                  <a:schemeClr val="tx2">
                    <a:satMod val="130000"/>
                  </a:schemeClr>
                </a:solidFill>
              </a:rPr>
            </a:br>
            <a:r>
              <a:rPr lang="el-GR" sz="3600" b="1" dirty="0" smtClean="0">
                <a:solidFill>
                  <a:schemeClr val="tx2">
                    <a:satMod val="130000"/>
                  </a:schemeClr>
                </a:solidFill>
              </a:rPr>
              <a:t>Συμπεριφορισμός – Λογισμικά Κλειστού Τύπου</a:t>
            </a:r>
            <a:endParaRPr lang="en-GB" sz="3600" dirty="0">
              <a:solidFill>
                <a:schemeClr val="tx2">
                  <a:satMod val="130000"/>
                </a:schemeClr>
              </a:solidFill>
            </a:endParaRPr>
          </a:p>
        </p:txBody>
      </p:sp>
      <p:sp>
        <p:nvSpPr>
          <p:cNvPr id="3" name="Subtitle 2"/>
          <p:cNvSpPr>
            <a:spLocks noGrp="1"/>
          </p:cNvSpPr>
          <p:nvPr>
            <p:ph type="subTitle" idx="1"/>
          </p:nvPr>
        </p:nvSpPr>
        <p:spPr>
          <a:xfrm>
            <a:off x="1071563" y="2928938"/>
            <a:ext cx="7786687" cy="1571625"/>
          </a:xfrm>
        </p:spPr>
        <p:txBody>
          <a:bodyPr>
            <a:normAutofit/>
          </a:bodyPr>
          <a:lstStyle/>
          <a:p>
            <a:pPr eaLnBrk="1" fontAlgn="auto" hangingPunct="1">
              <a:spcAft>
                <a:spcPts val="0"/>
              </a:spcAft>
              <a:buFont typeface="Wingdings 2"/>
              <a:buNone/>
              <a:defRPr/>
            </a:pPr>
            <a:r>
              <a:rPr lang="el-GR" b="1" i="1" baseline="30000" dirty="0" smtClean="0"/>
              <a:t>3ο</a:t>
            </a:r>
            <a:r>
              <a:rPr lang="el-GR" b="1" i="1" dirty="0" smtClean="0"/>
              <a:t> </a:t>
            </a:r>
            <a:r>
              <a:rPr lang="el-GR" b="1" dirty="0" smtClean="0"/>
              <a:t>Κεφάλαιο</a:t>
            </a:r>
            <a:endParaRPr lang="en-GB" dirty="0" smtClean="0"/>
          </a:p>
          <a:p>
            <a:pPr eaLnBrk="1" fontAlgn="auto" hangingPunct="1">
              <a:spcAft>
                <a:spcPts val="0"/>
              </a:spcAft>
              <a:buFont typeface="Wingdings 2"/>
              <a:buNone/>
              <a:defRPr/>
            </a:pPr>
            <a:r>
              <a:rPr lang="el-GR" dirty="0" smtClean="0"/>
              <a:t>Κόμης, Β. (2004), </a:t>
            </a:r>
            <a:r>
              <a:rPr lang="el-GR" i="1" dirty="0" smtClean="0"/>
              <a:t>Εισαγωγή στις Εφαρμογές των ΤΠΕ στην Εκπαίδευση, </a:t>
            </a:r>
            <a:r>
              <a:rPr lang="el-GR" dirty="0" smtClean="0"/>
              <a:t>Αθήνα, Εκδόσεις Νέων Τεχνολογιών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Εφαρμογές του συμπεριφορισμού στη διδασκαλία</a:t>
            </a:r>
            <a:endParaRPr lang="en-GB" dirty="0"/>
          </a:p>
        </p:txBody>
      </p:sp>
      <p:sp>
        <p:nvSpPr>
          <p:cNvPr id="46083" name="Content Placeholder 2"/>
          <p:cNvSpPr>
            <a:spLocks noGrp="1"/>
          </p:cNvSpPr>
          <p:nvPr>
            <p:ph idx="1"/>
          </p:nvPr>
        </p:nvSpPr>
        <p:spPr>
          <a:xfrm>
            <a:off x="1435100" y="1714500"/>
            <a:ext cx="7499350" cy="4533900"/>
          </a:xfrm>
        </p:spPr>
        <p:txBody>
          <a:bodyPr/>
          <a:lstStyle/>
          <a:p>
            <a:r>
              <a:rPr lang="el-GR" sz="2800" dirty="0" smtClean="0"/>
              <a:t>Προσπάθεια για μηχανοποίηση της εκπαίδευσης</a:t>
            </a:r>
          </a:p>
          <a:p>
            <a:r>
              <a:rPr lang="el-GR" sz="2800" dirty="0" smtClean="0"/>
              <a:t>Προγραμματισμένη Διδασκαλία </a:t>
            </a:r>
          </a:p>
          <a:p>
            <a:pPr lvl="1"/>
            <a:r>
              <a:rPr lang="el-GR" sz="2400" dirty="0" smtClean="0"/>
              <a:t>Δημιουργία </a:t>
            </a:r>
            <a:r>
              <a:rPr lang="el-GR" sz="2400" b="1" dirty="0" smtClean="0"/>
              <a:t>διδακτικών μηχανών </a:t>
            </a:r>
            <a:r>
              <a:rPr lang="el-GR" sz="2400" dirty="0" smtClean="0"/>
              <a:t>&amp; </a:t>
            </a:r>
            <a:r>
              <a:rPr lang="el-GR" sz="2400" b="1" dirty="0" smtClean="0"/>
              <a:t>προγραμματισμένων βιβλίων</a:t>
            </a:r>
            <a:endParaRPr lang="el-GR" sz="2400" dirty="0" smtClean="0"/>
          </a:p>
          <a:p>
            <a:r>
              <a:rPr lang="el-GR" sz="2800" dirty="0" smtClean="0"/>
              <a:t>Εκπαιδευτικό λογισμικό </a:t>
            </a:r>
          </a:p>
          <a:p>
            <a:pPr lvl="1"/>
            <a:r>
              <a:rPr lang="el-GR" sz="2400" dirty="0" smtClean="0"/>
              <a:t>Δημιουργία διδακτικού εκπαιδευτικού λογισμικού (</a:t>
            </a:r>
            <a:r>
              <a:rPr lang="el-GR" sz="2400" b="1" dirty="0" smtClean="0"/>
              <a:t>συστήματα καθοδήγησης &amp; συστήματα εξάσκησης και πρακτικής</a:t>
            </a:r>
            <a:r>
              <a:rPr lang="el-GR" sz="2400" dirty="0" smtClean="0"/>
              <a:t>)</a:t>
            </a:r>
            <a:endParaRPr lang="en-GB" sz="2400" dirty="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4608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7040E7F5-79A6-49CA-8051-B6F657CF7858}" type="slidenum">
              <a:rPr lang="en-US" sz="1200" smtClean="0">
                <a:solidFill>
                  <a:srgbClr val="B5A788"/>
                </a:solidFill>
              </a:rPr>
              <a:pPr>
                <a:spcBef>
                  <a:spcPct val="0"/>
                </a:spcBef>
                <a:buClrTx/>
                <a:buSzTx/>
                <a:buFontTx/>
                <a:buNone/>
              </a:pPr>
              <a:t>10</a:t>
            </a:fld>
            <a:endParaRPr lang="en-US" sz="1200" smtClean="0">
              <a:solidFill>
                <a:srgbClr val="B5A788"/>
              </a:solidFill>
            </a:endParaRPr>
          </a:p>
        </p:txBody>
      </p:sp>
    </p:spTree>
    <p:extLst>
      <p:ext uri="{BB962C8B-B14F-4D97-AF65-F5344CB8AC3E}">
        <p14:creationId xmlns:p14="http://schemas.microsoft.com/office/powerpoint/2010/main" val="1433626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l-GR" dirty="0" smtClean="0">
                <a:solidFill>
                  <a:schemeClr val="tx2">
                    <a:satMod val="130000"/>
                  </a:schemeClr>
                </a:solidFill>
              </a:rPr>
              <a:t>Προγραμματισμένη διδασκαλία</a:t>
            </a:r>
            <a:endParaRPr lang="en-GB" dirty="0">
              <a:solidFill>
                <a:schemeClr val="tx2">
                  <a:satMod val="130000"/>
                </a:schemeClr>
              </a:solidFill>
            </a:endParaRPr>
          </a:p>
        </p:txBody>
      </p:sp>
      <p:sp>
        <p:nvSpPr>
          <p:cNvPr id="58371" name="Content Placeholder 2"/>
          <p:cNvSpPr>
            <a:spLocks noGrp="1"/>
          </p:cNvSpPr>
          <p:nvPr>
            <p:ph idx="1"/>
          </p:nvPr>
        </p:nvSpPr>
        <p:spPr>
          <a:xfrm>
            <a:off x="1214438" y="1447800"/>
            <a:ext cx="7720012" cy="4800600"/>
          </a:xfrm>
        </p:spPr>
        <p:txBody>
          <a:bodyPr/>
          <a:lstStyle/>
          <a:p>
            <a:pPr eaLnBrk="1" hangingPunct="1"/>
            <a:r>
              <a:rPr lang="el-GR" sz="2400" dirty="0" smtClean="0"/>
              <a:t>Σχεδιασμένη διδασκαλία (ένα είδος διδακτικής στρατηγικής) </a:t>
            </a:r>
          </a:p>
          <a:p>
            <a:pPr lvl="1" eaLnBrk="1" hangingPunct="1"/>
            <a:r>
              <a:rPr lang="el-GR" sz="2400" dirty="0" smtClean="0"/>
              <a:t>που παρουσιάζει την πληροφορία με σειριακό (γραμμικό) τρόπο και μικρά βήματα καθένα από τα οποία απαιτεί μία απάντηση από το μαθητή.</a:t>
            </a:r>
          </a:p>
          <a:p>
            <a:pPr eaLnBrk="1" hangingPunct="1"/>
            <a:r>
              <a:rPr lang="el-GR" sz="2400" dirty="0" smtClean="0"/>
              <a:t>Χρησιμοποιεί </a:t>
            </a:r>
            <a:r>
              <a:rPr lang="el-GR" sz="2400" b="1" dirty="0" smtClean="0"/>
              <a:t>διδακτικές μηχανές </a:t>
            </a:r>
            <a:r>
              <a:rPr lang="el-GR" sz="2400" dirty="0" smtClean="0"/>
              <a:t>ή </a:t>
            </a:r>
            <a:r>
              <a:rPr lang="el-GR" sz="2400" b="1" dirty="0" smtClean="0"/>
              <a:t>προγραμματισμένα βιβλία  </a:t>
            </a:r>
          </a:p>
          <a:p>
            <a:pPr eaLnBrk="1" hangingPunct="1"/>
            <a:r>
              <a:rPr lang="el-GR" sz="2400" dirty="0" smtClean="0"/>
              <a:t>Βασική ιδέα: η </a:t>
            </a:r>
            <a:r>
              <a:rPr lang="el-GR" sz="2400" b="1" dirty="0" smtClean="0"/>
              <a:t>εξατομίκευση της διδασκαλίας</a:t>
            </a:r>
          </a:p>
          <a:p>
            <a:pPr eaLnBrk="1" hangingPunct="1"/>
            <a:r>
              <a:rPr lang="el-GR" sz="2400" dirty="0" smtClean="0"/>
              <a:t>Ψυχολογική θεωρία:</a:t>
            </a:r>
            <a:r>
              <a:rPr lang="el-GR" sz="2400" b="1" dirty="0" smtClean="0"/>
              <a:t> Σχολή της συμπεριφοράς ή συμπεριφορισμός</a:t>
            </a:r>
            <a:endParaRPr lang="en-GB" sz="2400" b="1" dirty="0" smtClean="0"/>
          </a:p>
        </p:txBody>
      </p:sp>
      <p:sp>
        <p:nvSpPr>
          <p:cNvPr id="4" name="Footer Placeholder 3"/>
          <p:cNvSpPr>
            <a:spLocks noGrp="1"/>
          </p:cNvSpPr>
          <p:nvPr>
            <p:ph type="ftr" sz="quarter" idx="11"/>
          </p:nvPr>
        </p:nvSpPr>
        <p:spPr/>
        <p:txBody>
          <a:bodyPr/>
          <a:lstStyle/>
          <a:p>
            <a:pPr>
              <a:defRPr/>
            </a:pPr>
            <a:r>
              <a:rPr lang="el-GR"/>
              <a:t>ΤΠΕ &amp; Εκπαίδευση, Βασίλης Κόμης</a:t>
            </a:r>
            <a:endParaRPr lang="en-US"/>
          </a:p>
        </p:txBody>
      </p:sp>
      <p:sp>
        <p:nvSpPr>
          <p:cNvPr id="583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D5838C45-F526-4516-A054-06E2B46A2500}" type="slidenum">
              <a:rPr lang="en-US" sz="1200" smtClean="0">
                <a:solidFill>
                  <a:srgbClr val="B5A788"/>
                </a:solidFill>
              </a:rPr>
              <a:pPr>
                <a:spcBef>
                  <a:spcPct val="0"/>
                </a:spcBef>
                <a:buClrTx/>
                <a:buSzTx/>
                <a:buFontTx/>
                <a:buNone/>
              </a:pPr>
              <a:t>11</a:t>
            </a:fld>
            <a:endParaRPr lang="en-US" sz="1200" smtClean="0">
              <a:solidFill>
                <a:srgbClr val="B5A788"/>
              </a:solidFill>
            </a:endParaRPr>
          </a:p>
        </p:txBody>
      </p:sp>
    </p:spTree>
    <p:extLst>
      <p:ext uri="{BB962C8B-B14F-4D97-AF65-F5344CB8AC3E}">
        <p14:creationId xmlns:p14="http://schemas.microsoft.com/office/powerpoint/2010/main" val="625707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3" y="274638"/>
            <a:ext cx="7862887" cy="1143000"/>
          </a:xfrm>
        </p:spPr>
        <p:txBody>
          <a:bodyPr>
            <a:normAutofit/>
          </a:bodyPr>
          <a:lstStyle/>
          <a:p>
            <a:pPr>
              <a:defRPr/>
            </a:pPr>
            <a:r>
              <a:rPr lang="el-GR" dirty="0" smtClean="0"/>
              <a:t>Λογισμικά «κλειστού» τύπου (1)</a:t>
            </a:r>
            <a:endParaRPr lang="en-GB" dirty="0"/>
          </a:p>
        </p:txBody>
      </p:sp>
      <p:sp>
        <p:nvSpPr>
          <p:cNvPr id="84995" name="Content Placeholder 2"/>
          <p:cNvSpPr>
            <a:spLocks noGrp="1"/>
          </p:cNvSpPr>
          <p:nvPr>
            <p:ph idx="1"/>
          </p:nvPr>
        </p:nvSpPr>
        <p:spPr>
          <a:xfrm>
            <a:off x="1000125" y="1504950"/>
            <a:ext cx="7934325" cy="4800600"/>
          </a:xfrm>
        </p:spPr>
        <p:txBody>
          <a:bodyPr/>
          <a:lstStyle/>
          <a:p>
            <a:r>
              <a:rPr lang="el-GR" sz="2800" dirty="0" smtClean="0"/>
              <a:t>Συστήματα εξάσκησης και διδασκαλίας με τη βοήθεια υπολογιστή ή καθοδηγούμενης από υπολογιστή διδασκαλίας</a:t>
            </a:r>
          </a:p>
          <a:p>
            <a:r>
              <a:rPr lang="el-GR" sz="2800" dirty="0" smtClean="0"/>
              <a:t>Θεωρία μάθησης: </a:t>
            </a:r>
            <a:r>
              <a:rPr lang="el-GR" sz="2800" b="1" dirty="0" smtClean="0">
                <a:solidFill>
                  <a:srgbClr val="FF0000"/>
                </a:solidFill>
              </a:rPr>
              <a:t>Συμπεριφορισμός</a:t>
            </a:r>
          </a:p>
          <a:p>
            <a:r>
              <a:rPr lang="el-GR" sz="2800" dirty="0" smtClean="0"/>
              <a:t>Διδακτικό μοντέλο: </a:t>
            </a:r>
            <a:r>
              <a:rPr lang="el-GR" sz="2800" u="sng" dirty="0" smtClean="0"/>
              <a:t>η γνώση μεταδίδεται</a:t>
            </a:r>
          </a:p>
          <a:p>
            <a:r>
              <a:rPr lang="el-GR" sz="2800" dirty="0" smtClean="0"/>
              <a:t>Ο υπολογιστής υποκαθιστά πλήρως ή εν μέρει το δάσκαλο</a:t>
            </a:r>
          </a:p>
          <a:p>
            <a:r>
              <a:rPr lang="el-GR" sz="2800" dirty="0" smtClean="0"/>
              <a:t>Το λογισμικό </a:t>
            </a:r>
            <a:r>
              <a:rPr lang="el-GR" sz="2800" u="sng" dirty="0" smtClean="0"/>
              <a:t>επιβραβεύει</a:t>
            </a:r>
            <a:r>
              <a:rPr lang="el-GR" sz="2800" dirty="0" smtClean="0"/>
              <a:t> θετικά ή αρνητικά το μαθητή </a:t>
            </a:r>
          </a:p>
          <a:p>
            <a:endParaRPr lang="en-GB" sz="2800" dirty="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8499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54A3B41D-0F91-4CC5-B608-BD25E07581F0}" type="slidenum">
              <a:rPr lang="en-US" sz="1200" smtClean="0">
                <a:solidFill>
                  <a:srgbClr val="B5A788"/>
                </a:solidFill>
              </a:rPr>
              <a:pPr>
                <a:spcBef>
                  <a:spcPct val="0"/>
                </a:spcBef>
                <a:buClrTx/>
                <a:buSzTx/>
                <a:buFontTx/>
                <a:buNone/>
              </a:pPr>
              <a:t>12</a:t>
            </a:fld>
            <a:endParaRPr lang="en-US" sz="1200" smtClean="0">
              <a:solidFill>
                <a:srgbClr val="B5A788"/>
              </a:solidFill>
            </a:endParaRPr>
          </a:p>
        </p:txBody>
      </p:sp>
    </p:spTree>
    <p:extLst>
      <p:ext uri="{BB962C8B-B14F-4D97-AF65-F5344CB8AC3E}">
        <p14:creationId xmlns:p14="http://schemas.microsoft.com/office/powerpoint/2010/main" val="654856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74638"/>
            <a:ext cx="7746826" cy="1143000"/>
          </a:xfrm>
        </p:spPr>
        <p:txBody>
          <a:bodyPr>
            <a:normAutofit/>
          </a:bodyPr>
          <a:lstStyle/>
          <a:p>
            <a:pPr>
              <a:defRPr/>
            </a:pPr>
            <a:r>
              <a:rPr lang="el-GR" dirty="0" smtClean="0"/>
              <a:t>Λογισμικά «κλειστού» τύπου (2)</a:t>
            </a:r>
            <a:endParaRPr lang="en-GB" dirty="0"/>
          </a:p>
        </p:txBody>
      </p:sp>
      <p:sp>
        <p:nvSpPr>
          <p:cNvPr id="87043" name="Content Placeholder 2"/>
          <p:cNvSpPr>
            <a:spLocks noGrp="1"/>
          </p:cNvSpPr>
          <p:nvPr>
            <p:ph idx="1"/>
          </p:nvPr>
        </p:nvSpPr>
        <p:spPr>
          <a:xfrm>
            <a:off x="1000125" y="1447800"/>
            <a:ext cx="7934325" cy="4800600"/>
          </a:xfrm>
        </p:spPr>
        <p:txBody>
          <a:bodyPr/>
          <a:lstStyle/>
          <a:p>
            <a:r>
              <a:rPr lang="el-GR" sz="2800" dirty="0" smtClean="0"/>
              <a:t>Εκπαιδευτικά λογισμικά που αναλαμβάνουν εν μέρει ή εξ ολοκλήρου </a:t>
            </a:r>
          </a:p>
          <a:p>
            <a:pPr lvl="1"/>
            <a:r>
              <a:rPr lang="el-GR" sz="2400" dirty="0" smtClean="0"/>
              <a:t>την </a:t>
            </a:r>
            <a:r>
              <a:rPr lang="el-GR" sz="2400" u="sng" dirty="0" smtClean="0"/>
              <a:t>παροχή πληροφοριών</a:t>
            </a:r>
            <a:r>
              <a:rPr lang="el-GR" sz="2400" dirty="0" smtClean="0"/>
              <a:t>, </a:t>
            </a:r>
          </a:p>
          <a:p>
            <a:pPr lvl="1"/>
            <a:r>
              <a:rPr lang="el-GR" sz="2400" dirty="0" smtClean="0"/>
              <a:t>τη </a:t>
            </a:r>
            <a:r>
              <a:rPr lang="el-GR" sz="2400" u="sng" dirty="0" smtClean="0"/>
              <a:t>διδασκαλία των εννοιών </a:t>
            </a:r>
          </a:p>
          <a:p>
            <a:pPr lvl="1"/>
            <a:r>
              <a:rPr lang="el-GR" sz="2400" dirty="0" smtClean="0"/>
              <a:t>και συνεπώς όλη την προσέγγιση της διδακτέας ύλης σε ένα συγκεκριμένο γνωστικό αντικείμενο. </a:t>
            </a:r>
          </a:p>
          <a:p>
            <a:r>
              <a:rPr lang="el-GR" sz="2800" dirty="0" smtClean="0"/>
              <a:t>Εμπεριέχουν, ως εγγενές τμήμα τους, </a:t>
            </a:r>
          </a:p>
          <a:p>
            <a:pPr lvl="1"/>
            <a:r>
              <a:rPr lang="el-GR" sz="2400" dirty="0" smtClean="0"/>
              <a:t>μια διαδικασία αξιολόγησης των γνώσεων και των δεξιοτήτων που αποκτήθηκαν από τους μαθητές μετά το πέρας της χρησιμοποίησής τους</a:t>
            </a:r>
          </a:p>
          <a:p>
            <a:pPr lvl="1"/>
            <a:r>
              <a:rPr lang="el-GR" sz="2400" dirty="0" smtClean="0"/>
              <a:t>θετική ή αρνητική επιβράβευση για το αποτέλεσμα</a:t>
            </a:r>
            <a:endParaRPr lang="en-GB" sz="2400" dirty="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8704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E0BF478D-C1AD-43BF-80FA-768A254D6993}" type="slidenum">
              <a:rPr lang="en-US" sz="1200" smtClean="0">
                <a:solidFill>
                  <a:srgbClr val="B5A788"/>
                </a:solidFill>
              </a:rPr>
              <a:pPr>
                <a:spcBef>
                  <a:spcPct val="0"/>
                </a:spcBef>
                <a:buClrTx/>
                <a:buSzTx/>
                <a:buFontTx/>
                <a:buNone/>
              </a:pPr>
              <a:t>13</a:t>
            </a:fld>
            <a:endParaRPr lang="en-US" sz="1200" smtClean="0">
              <a:solidFill>
                <a:srgbClr val="B5A788"/>
              </a:solidFill>
            </a:endParaRPr>
          </a:p>
        </p:txBody>
      </p:sp>
    </p:spTree>
    <p:extLst>
      <p:ext uri="{BB962C8B-B14F-4D97-AF65-F5344CB8AC3E}">
        <p14:creationId xmlns:p14="http://schemas.microsoft.com/office/powerpoint/2010/main" val="3407313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a:normAutofit fontScale="90000"/>
          </a:bodyPr>
          <a:lstStyle/>
          <a:p>
            <a:pPr>
              <a:defRPr/>
            </a:pPr>
            <a:r>
              <a:rPr lang="el-GR" dirty="0"/>
              <a:t>Κ</a:t>
            </a:r>
            <a:r>
              <a:rPr lang="el-GR" dirty="0" smtClean="0"/>
              <a:t>ατηγορίες λογισμικών «κλειστού» τύπου</a:t>
            </a:r>
            <a:endParaRPr lang="en-GB" dirty="0"/>
          </a:p>
        </p:txBody>
      </p:sp>
      <p:sp>
        <p:nvSpPr>
          <p:cNvPr id="89091" name="Content Placeholder 2"/>
          <p:cNvSpPr>
            <a:spLocks noGrp="1"/>
          </p:cNvSpPr>
          <p:nvPr>
            <p:ph idx="1"/>
          </p:nvPr>
        </p:nvSpPr>
        <p:spPr>
          <a:xfrm>
            <a:off x="857250" y="1447800"/>
            <a:ext cx="8077200" cy="4800600"/>
          </a:xfrm>
        </p:spPr>
        <p:txBody>
          <a:bodyPr/>
          <a:lstStyle/>
          <a:p>
            <a:r>
              <a:rPr lang="el-GR" sz="2400" b="1" dirty="0" smtClean="0"/>
              <a:t>Λογισμικό Καθοδήγησης ή Διδασκαλίας</a:t>
            </a:r>
          </a:p>
          <a:p>
            <a:pPr lvl="1"/>
            <a:r>
              <a:rPr lang="el-GR" sz="2000" dirty="0" smtClean="0"/>
              <a:t>Πλήρες σύστημα με παροχή πληροφοριών και γνώσεων και πρακτική εξάσκηση για την αξιολόγηση αυτών των γνώσεων</a:t>
            </a:r>
          </a:p>
          <a:p>
            <a:pPr lvl="2"/>
            <a:r>
              <a:rPr lang="el-GR" sz="2000" dirty="0" smtClean="0"/>
              <a:t>Π.χ. </a:t>
            </a:r>
            <a:r>
              <a:rPr lang="el-GR" sz="2000" dirty="0" smtClean="0">
                <a:solidFill>
                  <a:srgbClr val="FF0000"/>
                </a:solidFill>
              </a:rPr>
              <a:t>ηλεκτρονικό βιβλίο </a:t>
            </a:r>
            <a:r>
              <a:rPr lang="el-GR" sz="2000" dirty="0" smtClean="0"/>
              <a:t>με θεωρία και ερωτήσεις πάνω στη θεωρία</a:t>
            </a:r>
            <a:endParaRPr lang="en-GB" sz="2000" dirty="0" smtClean="0"/>
          </a:p>
          <a:p>
            <a:r>
              <a:rPr lang="el-GR" sz="2400" b="1" dirty="0" smtClean="0"/>
              <a:t>Λογισμικό Εξάσκησης και Πρακτικής</a:t>
            </a:r>
          </a:p>
          <a:p>
            <a:pPr lvl="1"/>
            <a:r>
              <a:rPr lang="el-GR" sz="2000" dirty="0" smtClean="0"/>
              <a:t>Περιέχει μόνο το μέρος της διαδικασίας αξιολόγησης των γνώσεων και των δεξιοτήτων </a:t>
            </a:r>
          </a:p>
          <a:p>
            <a:pPr lvl="2"/>
            <a:r>
              <a:rPr lang="el-GR" sz="2000" dirty="0" smtClean="0"/>
              <a:t>π.χ. </a:t>
            </a:r>
            <a:r>
              <a:rPr lang="el-GR" sz="2000" dirty="0" smtClean="0">
                <a:solidFill>
                  <a:srgbClr val="FF0000"/>
                </a:solidFill>
              </a:rPr>
              <a:t>τεστ γνώσεων </a:t>
            </a:r>
            <a:r>
              <a:rPr lang="el-GR" sz="2000" dirty="0" smtClean="0"/>
              <a:t>με ερωτήσεις σωστού/λάθους, συμπλήρωσης ή πολλαπλής επιλογής</a:t>
            </a:r>
          </a:p>
          <a:p>
            <a:r>
              <a:rPr lang="el-GR" sz="2400" b="1" dirty="0"/>
              <a:t>Λογισμικό </a:t>
            </a:r>
            <a:r>
              <a:rPr lang="el-GR" sz="2400" b="1" dirty="0" smtClean="0"/>
              <a:t>παρουσίασης με πολυμέσα</a:t>
            </a:r>
          </a:p>
          <a:p>
            <a:pPr lvl="1"/>
            <a:r>
              <a:rPr lang="el-GR" sz="2000" dirty="0"/>
              <a:t>Παρουσιάσεις </a:t>
            </a:r>
            <a:r>
              <a:rPr lang="el-GR" sz="2000" dirty="0" smtClean="0"/>
              <a:t>για υποστήριξη της διδασκαλίας με χρήση πολλαπλών μέσων </a:t>
            </a:r>
            <a:endParaRPr lang="el-GR" sz="2000" dirty="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8909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6EA82FBC-3BDE-45CC-BD81-CA2662D85956}" type="slidenum">
              <a:rPr lang="en-US" sz="1200" smtClean="0">
                <a:solidFill>
                  <a:srgbClr val="B5A788"/>
                </a:solidFill>
              </a:rPr>
              <a:pPr>
                <a:spcBef>
                  <a:spcPct val="0"/>
                </a:spcBef>
                <a:buClrTx/>
                <a:buSzTx/>
                <a:buFontTx/>
                <a:buNone/>
              </a:pPr>
              <a:t>14</a:t>
            </a:fld>
            <a:endParaRPr lang="en-US" sz="1200" smtClean="0">
              <a:solidFill>
                <a:srgbClr val="B5A788"/>
              </a:solidFill>
            </a:endParaRPr>
          </a:p>
        </p:txBody>
      </p:sp>
    </p:spTree>
    <p:extLst>
      <p:ext uri="{BB962C8B-B14F-4D97-AF65-F5344CB8AC3E}">
        <p14:creationId xmlns:p14="http://schemas.microsoft.com/office/powerpoint/2010/main" val="2194040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Κατηγορίες συμπεριφοριστικών λογισμικών &amp; κύριοι εκπρόσωποι </a:t>
            </a:r>
            <a:endParaRPr lang="en-GB" dirty="0"/>
          </a:p>
        </p:txBody>
      </p:sp>
      <p:sp>
        <p:nvSpPr>
          <p:cNvPr id="78851" name="Content Placeholder 2"/>
          <p:cNvSpPr>
            <a:spLocks noGrp="1"/>
          </p:cNvSpPr>
          <p:nvPr>
            <p:ph idx="1"/>
          </p:nvPr>
        </p:nvSpPr>
        <p:spPr/>
        <p:txBody>
          <a:bodyPr/>
          <a:lstStyle/>
          <a:p>
            <a:endParaRPr lang="en-GB"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7885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CF442956-2E93-4516-8826-EF7551E246E7}" type="slidenum">
              <a:rPr lang="en-US" sz="1200" smtClean="0">
                <a:solidFill>
                  <a:srgbClr val="B5A788"/>
                </a:solidFill>
              </a:rPr>
              <a:pPr>
                <a:spcBef>
                  <a:spcPct val="0"/>
                </a:spcBef>
                <a:buClrTx/>
                <a:buSzTx/>
                <a:buFontTx/>
                <a:buNone/>
              </a:pPr>
              <a:t>15</a:t>
            </a:fld>
            <a:endParaRPr lang="en-US" sz="1200" smtClean="0">
              <a:solidFill>
                <a:srgbClr val="B5A788"/>
              </a:solidFill>
            </a:endParaRPr>
          </a:p>
        </p:txBody>
      </p:sp>
      <p:pic>
        <p:nvPicPr>
          <p:cNvPr id="7885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25" y="1500188"/>
            <a:ext cx="7929563"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7173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Οργάνωση της π</a:t>
            </a:r>
            <a:r>
              <a:rPr lang="el-GR" dirty="0" smtClean="0"/>
              <a:t>ληροφορίας: </a:t>
            </a:r>
            <a:r>
              <a:rPr lang="el-GR" dirty="0" smtClean="0"/>
              <a:t>γραμμική </a:t>
            </a:r>
            <a:r>
              <a:rPr lang="el-GR" dirty="0" smtClean="0"/>
              <a:t>ή με </a:t>
            </a:r>
            <a:r>
              <a:rPr lang="el-GR" dirty="0" smtClean="0"/>
              <a:t>διακλαδώσεις; </a:t>
            </a:r>
            <a:endParaRPr lang="en-GB" dirty="0"/>
          </a:p>
        </p:txBody>
      </p:sp>
      <p:sp>
        <p:nvSpPr>
          <p:cNvPr id="33795" name="Content Placeholder 2"/>
          <p:cNvSpPr>
            <a:spLocks noGrp="1"/>
          </p:cNvSpPr>
          <p:nvPr>
            <p:ph idx="1"/>
          </p:nvPr>
        </p:nvSpPr>
        <p:spPr>
          <a:xfrm>
            <a:off x="928688" y="1571625"/>
            <a:ext cx="8005762" cy="4676775"/>
          </a:xfrm>
        </p:spPr>
        <p:txBody>
          <a:bodyPr/>
          <a:lstStyle/>
          <a:p>
            <a:pPr eaLnBrk="1" hangingPunct="1"/>
            <a:r>
              <a:rPr lang="el-GR" sz="2400" smtClean="0"/>
              <a:t>Οι διδακτικές μηχανές του B. Skinner ακολουθούν γραμμική οργάνωση της πληροφορίας</a:t>
            </a:r>
            <a:endParaRPr lang="en-US" sz="2400" smtClean="0"/>
          </a:p>
          <a:p>
            <a:pPr lvl="1" eaLnBrk="1" hangingPunct="1">
              <a:buFont typeface="Verdana" panose="020B0604030504040204" pitchFamily="34" charset="0"/>
              <a:buNone/>
            </a:pPr>
            <a:r>
              <a:rPr lang="el-GR" sz="2400" smtClean="0">
                <a:solidFill>
                  <a:srgbClr val="FF0000"/>
                </a:solidFill>
              </a:rPr>
              <a:t>Η πρωτεύουσα της Ελλάδας είναι η Αθήνα:</a:t>
            </a:r>
          </a:p>
          <a:p>
            <a:pPr lvl="1" eaLnBrk="1" hangingPunct="1">
              <a:lnSpc>
                <a:spcPct val="80000"/>
              </a:lnSpc>
              <a:buFont typeface="Wingdings" panose="05000000000000000000" pitchFamily="2" charset="2"/>
              <a:buChar char="q"/>
            </a:pPr>
            <a:r>
              <a:rPr lang="el-GR" sz="1800" smtClean="0">
                <a:solidFill>
                  <a:srgbClr val="FF0000"/>
                </a:solidFill>
              </a:rPr>
              <a:t>Σωστό  </a:t>
            </a:r>
          </a:p>
          <a:p>
            <a:pPr lvl="1" eaLnBrk="1" hangingPunct="1">
              <a:lnSpc>
                <a:spcPct val="80000"/>
              </a:lnSpc>
              <a:buFont typeface="Wingdings" panose="05000000000000000000" pitchFamily="2" charset="2"/>
              <a:buChar char="q"/>
            </a:pPr>
            <a:r>
              <a:rPr lang="el-GR" sz="1800" smtClean="0">
                <a:solidFill>
                  <a:srgbClr val="FF0000"/>
                </a:solidFill>
              </a:rPr>
              <a:t>Λάθος</a:t>
            </a:r>
          </a:p>
          <a:p>
            <a:pPr lvl="1" eaLnBrk="1" hangingPunct="1">
              <a:lnSpc>
                <a:spcPct val="80000"/>
              </a:lnSpc>
              <a:buFont typeface="Verdana" panose="020B0604030504040204" pitchFamily="34" charset="0"/>
              <a:buNone/>
            </a:pPr>
            <a:endParaRPr lang="el-GR" sz="1800" smtClean="0">
              <a:solidFill>
                <a:srgbClr val="FF0000"/>
              </a:solidFill>
            </a:endParaRPr>
          </a:p>
          <a:p>
            <a:pPr eaLnBrk="1" hangingPunct="1"/>
            <a:r>
              <a:rPr lang="el-GR" sz="2400" smtClean="0"/>
              <a:t>Οι διδακτικές μηχανές του </a:t>
            </a:r>
            <a:r>
              <a:rPr lang="en-GB" sz="2400" smtClean="0"/>
              <a:t>Crowder </a:t>
            </a:r>
            <a:r>
              <a:rPr lang="el-GR" sz="2400" smtClean="0"/>
              <a:t>ακολουθούν διακλαδωτή (ή με πολλαπλές επιλογές) οργάνωση της πληροφορίας</a:t>
            </a:r>
            <a:endParaRPr lang="en-US" sz="2400" smtClean="0"/>
          </a:p>
          <a:p>
            <a:pPr lvl="1" eaLnBrk="1" hangingPunct="1">
              <a:lnSpc>
                <a:spcPct val="80000"/>
              </a:lnSpc>
              <a:buFont typeface="Verdana" panose="020B0604030504040204" pitchFamily="34" charset="0"/>
              <a:buNone/>
            </a:pPr>
            <a:r>
              <a:rPr lang="el-GR" sz="2400" smtClean="0">
                <a:solidFill>
                  <a:srgbClr val="FF0000"/>
                </a:solidFill>
              </a:rPr>
              <a:t>Η Ελλάδα έχει πρωτεύουσα:</a:t>
            </a:r>
          </a:p>
          <a:p>
            <a:pPr lvl="1" eaLnBrk="1" hangingPunct="1">
              <a:lnSpc>
                <a:spcPct val="80000"/>
              </a:lnSpc>
              <a:buFont typeface="Wingdings" panose="05000000000000000000" pitchFamily="2" charset="2"/>
              <a:buChar char="q"/>
            </a:pPr>
            <a:r>
              <a:rPr lang="el-GR" sz="1800" smtClean="0">
                <a:solidFill>
                  <a:srgbClr val="FF0000"/>
                </a:solidFill>
              </a:rPr>
              <a:t>Αθήνα</a:t>
            </a:r>
          </a:p>
          <a:p>
            <a:pPr lvl="1" eaLnBrk="1" hangingPunct="1">
              <a:lnSpc>
                <a:spcPct val="80000"/>
              </a:lnSpc>
              <a:buFont typeface="Wingdings" panose="05000000000000000000" pitchFamily="2" charset="2"/>
              <a:buChar char="q"/>
            </a:pPr>
            <a:r>
              <a:rPr lang="el-GR" sz="1800" smtClean="0">
                <a:solidFill>
                  <a:srgbClr val="FF0000"/>
                </a:solidFill>
              </a:rPr>
              <a:t>Σπάρτη</a:t>
            </a:r>
          </a:p>
          <a:p>
            <a:pPr lvl="1" eaLnBrk="1" hangingPunct="1">
              <a:lnSpc>
                <a:spcPct val="80000"/>
              </a:lnSpc>
              <a:buFont typeface="Wingdings" panose="05000000000000000000" pitchFamily="2" charset="2"/>
              <a:buChar char="q"/>
            </a:pPr>
            <a:r>
              <a:rPr lang="el-GR" sz="1800" smtClean="0">
                <a:solidFill>
                  <a:srgbClr val="FF0000"/>
                </a:solidFill>
              </a:rPr>
              <a:t>Ναύπλιο</a:t>
            </a:r>
          </a:p>
          <a:p>
            <a:pPr lvl="1" eaLnBrk="1" hangingPunct="1">
              <a:lnSpc>
                <a:spcPct val="80000"/>
              </a:lnSpc>
              <a:buFont typeface="Wingdings" panose="05000000000000000000" pitchFamily="2" charset="2"/>
              <a:buChar char="q"/>
            </a:pPr>
            <a:r>
              <a:rPr lang="el-GR" sz="1800" smtClean="0">
                <a:solidFill>
                  <a:srgbClr val="FF0000"/>
                </a:solidFill>
              </a:rPr>
              <a:t>Παρίσι</a:t>
            </a:r>
          </a:p>
          <a:p>
            <a:pPr lvl="2" eaLnBrk="1" hangingPunct="1"/>
            <a:endParaRPr lang="en-GB" sz="2000" smtClean="0">
              <a:solidFill>
                <a:srgbClr val="FF0000"/>
              </a:solidFill>
            </a:endParaRPr>
          </a:p>
          <a:p>
            <a:pPr lvl="2" eaLnBrk="1" hangingPunct="1"/>
            <a:endParaRPr lang="en-GB" sz="2000" smtClean="0">
              <a:solidFill>
                <a:srgbClr val="FF0000"/>
              </a:solidFill>
            </a:endParaRPr>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53338D-7190-45D2-9739-1A3FF4771B3C}" type="slidenum">
              <a:rPr lang="en-US">
                <a:solidFill>
                  <a:srgbClr val="B5A788"/>
                </a:solidFill>
                <a:latin typeface="Gill Sans MT" panose="020B0502020104020203" pitchFamily="34" charset="0"/>
              </a:rPr>
              <a:pPr eaLnBrk="1" hangingPunct="1"/>
              <a:t>16</a:t>
            </a:fld>
            <a:endParaRPr lang="en-US">
              <a:solidFill>
                <a:srgbClr val="B5A788"/>
              </a:solidFill>
              <a:latin typeface="Gill Sans MT" panose="020B0502020104020203" pitchFamily="34" charset="0"/>
            </a:endParaRPr>
          </a:p>
        </p:txBody>
      </p:sp>
      <p:sp>
        <p:nvSpPr>
          <p:cNvPr id="6" name="TextBox 5"/>
          <p:cNvSpPr txBox="1"/>
          <p:nvPr/>
        </p:nvSpPr>
        <p:spPr>
          <a:xfrm>
            <a:off x="3643313" y="5429250"/>
            <a:ext cx="3771900" cy="584200"/>
          </a:xfrm>
          <a:prstGeom prst="rect">
            <a:avLst/>
          </a:prstGeom>
          <a:noFill/>
        </p:spPr>
        <p:txBody>
          <a:bodyPr wrap="none">
            <a:spAutoFit/>
          </a:bodyPr>
          <a:lstStyle/>
          <a:p>
            <a:pPr algn="ctr">
              <a:defRPr/>
            </a:pPr>
            <a:r>
              <a:rPr lang="el-GR" sz="1600" dirty="0">
                <a:solidFill>
                  <a:schemeClr val="accent4"/>
                </a:solidFill>
                <a:latin typeface="Arial" charset="0"/>
              </a:rPr>
              <a:t>Ανάλογα με την απάντηση ακολουθείται</a:t>
            </a:r>
          </a:p>
          <a:p>
            <a:pPr algn="ctr">
              <a:defRPr/>
            </a:pPr>
            <a:r>
              <a:rPr lang="el-GR" sz="1600" dirty="0">
                <a:solidFill>
                  <a:schemeClr val="accent4"/>
                </a:solidFill>
                <a:latin typeface="Arial" charset="0"/>
              </a:rPr>
              <a:t>άλλη μαθησιακή διαδρομή </a:t>
            </a:r>
            <a:endParaRPr lang="en-GB" sz="1600" dirty="0">
              <a:solidFill>
                <a:schemeClr val="accent4"/>
              </a:solidFill>
              <a:latin typeface="Arial" charset="0"/>
            </a:endParaRPr>
          </a:p>
        </p:txBody>
      </p:sp>
      <p:sp>
        <p:nvSpPr>
          <p:cNvPr id="7" name="TextBox 6"/>
          <p:cNvSpPr txBox="1"/>
          <p:nvPr/>
        </p:nvSpPr>
        <p:spPr>
          <a:xfrm>
            <a:off x="3143250" y="2928938"/>
            <a:ext cx="5141913" cy="584200"/>
          </a:xfrm>
          <a:prstGeom prst="rect">
            <a:avLst/>
          </a:prstGeom>
          <a:noFill/>
        </p:spPr>
        <p:txBody>
          <a:bodyPr wrap="none">
            <a:spAutoFit/>
          </a:bodyPr>
          <a:lstStyle/>
          <a:p>
            <a:pPr algn="ctr">
              <a:defRPr/>
            </a:pPr>
            <a:r>
              <a:rPr lang="el-GR" sz="1600" dirty="0">
                <a:solidFill>
                  <a:schemeClr val="accent4"/>
                </a:solidFill>
                <a:latin typeface="Arial" charset="0"/>
              </a:rPr>
              <a:t>Αν η απάντηση είναι ορθή συνεχίζεται η μαθησιακή </a:t>
            </a:r>
          </a:p>
          <a:p>
            <a:pPr algn="ctr">
              <a:defRPr/>
            </a:pPr>
            <a:r>
              <a:rPr lang="el-GR" sz="1600" dirty="0">
                <a:solidFill>
                  <a:schemeClr val="accent4"/>
                </a:solidFill>
                <a:latin typeface="Arial" charset="0"/>
              </a:rPr>
              <a:t>διαδρομή διαφορετικά δίνονται επιπλέον πληροφορίες </a:t>
            </a:r>
            <a:endParaRPr lang="en-GB" sz="1600" dirty="0">
              <a:solidFill>
                <a:schemeClr val="accent4"/>
              </a:solidFill>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Ομοιότητες και διαφορές</a:t>
            </a:r>
            <a:endParaRPr lang="en-GB" dirty="0"/>
          </a:p>
        </p:txBody>
      </p:sp>
      <p:sp>
        <p:nvSpPr>
          <p:cNvPr id="34819" name="Content Placeholder 2"/>
          <p:cNvSpPr>
            <a:spLocks noGrp="1"/>
          </p:cNvSpPr>
          <p:nvPr>
            <p:ph idx="1"/>
          </p:nvPr>
        </p:nvSpPr>
        <p:spPr>
          <a:xfrm>
            <a:off x="1214438" y="1447800"/>
            <a:ext cx="7720012" cy="4800600"/>
          </a:xfrm>
        </p:spPr>
        <p:txBody>
          <a:bodyPr/>
          <a:lstStyle/>
          <a:p>
            <a:pPr eaLnBrk="1" hangingPunct="1"/>
            <a:r>
              <a:rPr lang="el-GR" sz="2800" smtClean="0"/>
              <a:t>Ξεκάθαρη σχέση ανάμεσα στην απάντηση του μαθητή και στο μαθησιακό υλικό ή τη διορθωτική ενίσχυση που θα παρουσιαστεί </a:t>
            </a:r>
          </a:p>
          <a:p>
            <a:pPr eaLnBrk="1" hangingPunct="1"/>
            <a:r>
              <a:rPr lang="el-GR" sz="2800" smtClean="0"/>
              <a:t>Δυνατότητα πραγματοποίησης εξατομικευμένων ρυθμίσεων κατά τη μάθηση</a:t>
            </a:r>
          </a:p>
          <a:p>
            <a:pPr eaLnBrk="1" hangingPunct="1"/>
            <a:r>
              <a:rPr lang="el-GR" sz="2800" smtClean="0"/>
              <a:t>Δύο αντιλήψεις για το «λάθος»</a:t>
            </a:r>
          </a:p>
          <a:p>
            <a:pPr eaLnBrk="1" hangingPunct="1"/>
            <a:r>
              <a:rPr lang="el-GR" sz="2000" smtClean="0"/>
              <a:t>Η μέθοδος του Skinner πιστεύει ότι το πρόγραμμα πρέπει να είναι κατασκευασμένο με τέτοιο τρόπο ώστε να αποφεύγονται τα λάθη από τη μεριά του μαθητή</a:t>
            </a:r>
          </a:p>
          <a:p>
            <a:pPr eaLnBrk="1" hangingPunct="1"/>
            <a:r>
              <a:rPr lang="el-GR" sz="2000" smtClean="0"/>
              <a:t>η μέθοδος του Crowder πιστεύει ότι όταν ο μαθητής κάνει λάθος πρέπει να του παρέχονται περαιτέρω επεξηγήσεις ανάλογα με το λάθος</a:t>
            </a:r>
          </a:p>
          <a:p>
            <a:pPr eaLnBrk="1" hangingPunct="1"/>
            <a:endParaRPr lang="el-GR" sz="2800" smtClean="0"/>
          </a:p>
          <a:p>
            <a:endParaRPr lang="en-GB" sz="280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E544BF-7C18-4B2E-8A1A-5E9699468B65}" type="slidenum">
              <a:rPr lang="en-US">
                <a:solidFill>
                  <a:srgbClr val="B5A788"/>
                </a:solidFill>
                <a:latin typeface="Gill Sans MT" panose="020B0502020104020203" pitchFamily="34" charset="0"/>
              </a:rPr>
              <a:pPr eaLnBrk="1" hangingPunct="1"/>
              <a:t>17</a:t>
            </a:fld>
            <a:endParaRPr lang="en-US">
              <a:solidFill>
                <a:srgbClr val="B5A788"/>
              </a:solidFill>
              <a:latin typeface="Gill Sans MT" panose="020B0502020104020203"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Σύγχρονη εκδοχή του συμπεριφορισμού</a:t>
            </a:r>
            <a:endParaRPr lang="en-GB" dirty="0"/>
          </a:p>
        </p:txBody>
      </p:sp>
      <p:sp>
        <p:nvSpPr>
          <p:cNvPr id="35843" name="Content Placeholder 2"/>
          <p:cNvSpPr>
            <a:spLocks noGrp="1"/>
          </p:cNvSpPr>
          <p:nvPr>
            <p:ph idx="1"/>
          </p:nvPr>
        </p:nvSpPr>
        <p:spPr>
          <a:xfrm>
            <a:off x="1343025" y="1630363"/>
            <a:ext cx="7499350" cy="4462462"/>
          </a:xfrm>
        </p:spPr>
        <p:txBody>
          <a:bodyPr/>
          <a:lstStyle/>
          <a:p>
            <a:r>
              <a:rPr lang="el-GR" dirty="0" smtClean="0"/>
              <a:t>Διδασκαλία με τη βοήθεια Υπολογιστή</a:t>
            </a:r>
          </a:p>
          <a:p>
            <a:r>
              <a:rPr lang="el-GR" dirty="0" smtClean="0"/>
              <a:t>Λογισμικά «κλειστού» τύπου</a:t>
            </a:r>
          </a:p>
          <a:p>
            <a:pPr lvl="1"/>
            <a:r>
              <a:rPr lang="el-GR" dirty="0" smtClean="0"/>
              <a:t>Συστήματα καθοδήγησης και διδασκαλίας (με μορφή ηλεκτρονικού βιβλίου)</a:t>
            </a:r>
          </a:p>
          <a:p>
            <a:pPr lvl="1"/>
            <a:r>
              <a:rPr lang="el-GR" dirty="0" smtClean="0"/>
              <a:t>Συστήματα εξάσκησης και πρακτικής (συνήθως με μορφή τεστ)</a:t>
            </a:r>
          </a:p>
          <a:p>
            <a:pPr lvl="1"/>
            <a:r>
              <a:rPr lang="el-GR" dirty="0" smtClean="0"/>
              <a:t>Εκπαιδευτικά </a:t>
            </a:r>
            <a:r>
              <a:rPr lang="el-GR" dirty="0" smtClean="0"/>
              <a:t>λογισμικά πολυμέσων</a:t>
            </a:r>
            <a:endParaRPr lang="el-GR" dirty="0" smtClean="0"/>
          </a:p>
          <a:p>
            <a:r>
              <a:rPr lang="el-GR" dirty="0" smtClean="0"/>
              <a:t>Το μοντέλο του Διδακτικού Σχεδιασμού (</a:t>
            </a:r>
            <a:r>
              <a:rPr lang="en-GB" dirty="0" smtClean="0"/>
              <a:t>Instructional Design</a:t>
            </a:r>
            <a:r>
              <a:rPr lang="el-GR" dirty="0" smtClean="0"/>
              <a:t>)</a:t>
            </a:r>
            <a:r>
              <a:rPr lang="en-GB" dirty="0" smtClean="0"/>
              <a:t> </a:t>
            </a:r>
            <a:r>
              <a:rPr lang="el-GR" dirty="0" smtClean="0"/>
              <a:t>του </a:t>
            </a:r>
            <a:r>
              <a:rPr lang="fr-FR" dirty="0" smtClean="0"/>
              <a:t>Gagné</a:t>
            </a:r>
            <a:endParaRPr lang="en-GB" dirty="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9F666E-6B6F-4364-99D8-8EF276E9CA66}" type="slidenum">
              <a:rPr lang="en-US">
                <a:solidFill>
                  <a:srgbClr val="B5A788"/>
                </a:solidFill>
                <a:latin typeface="Gill Sans MT" panose="020B0502020104020203" pitchFamily="34" charset="0"/>
              </a:rPr>
              <a:pPr eaLnBrk="1" hangingPunct="1"/>
              <a:t>18</a:t>
            </a:fld>
            <a:endParaRPr lang="en-US">
              <a:solidFill>
                <a:srgbClr val="B5A788"/>
              </a:solidFill>
              <a:latin typeface="Gill Sans MT" panose="020B0502020104020203"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Διδακτικός σχεδιασμός</a:t>
            </a:r>
            <a:endParaRPr lang="en-GB" dirty="0"/>
          </a:p>
        </p:txBody>
      </p:sp>
      <p:sp>
        <p:nvSpPr>
          <p:cNvPr id="36867" name="Content Placeholder 2"/>
          <p:cNvSpPr>
            <a:spLocks noGrp="1"/>
          </p:cNvSpPr>
          <p:nvPr>
            <p:ph idx="1"/>
          </p:nvPr>
        </p:nvSpPr>
        <p:spPr>
          <a:xfrm>
            <a:off x="1071563" y="1285875"/>
            <a:ext cx="7791450" cy="1500188"/>
          </a:xfrm>
        </p:spPr>
        <p:txBody>
          <a:bodyPr/>
          <a:lstStyle/>
          <a:p>
            <a:r>
              <a:rPr lang="el-GR" sz="2400" smtClean="0"/>
              <a:t>Βασίζεται στη θεωρία του γνωστικού ψυχολόγου </a:t>
            </a:r>
            <a:r>
              <a:rPr lang="fr-FR" sz="2400" smtClean="0"/>
              <a:t>Gagné</a:t>
            </a:r>
            <a:r>
              <a:rPr lang="el-GR" sz="2400" smtClean="0"/>
              <a:t> </a:t>
            </a:r>
          </a:p>
          <a:p>
            <a:r>
              <a:rPr lang="el-GR" sz="2400" smtClean="0"/>
              <a:t>Συνδυάζει συμπεριφορισμό και θεωρία της επικοινωνίας</a:t>
            </a:r>
            <a:endParaRPr lang="en-GB" sz="240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C9FB8F-9716-42D6-8739-803EFBB922D7}" type="slidenum">
              <a:rPr lang="en-US">
                <a:solidFill>
                  <a:srgbClr val="B5A788"/>
                </a:solidFill>
                <a:latin typeface="Gill Sans MT" panose="020B0502020104020203" pitchFamily="34" charset="0"/>
              </a:rPr>
              <a:pPr eaLnBrk="1" hangingPunct="1"/>
              <a:t>19</a:t>
            </a:fld>
            <a:endParaRPr lang="en-US">
              <a:solidFill>
                <a:srgbClr val="B5A788"/>
              </a:solidFill>
              <a:latin typeface="Gill Sans MT" panose="020B0502020104020203" pitchFamily="34" charset="0"/>
            </a:endParaRPr>
          </a:p>
        </p:txBody>
      </p:sp>
      <p:pic>
        <p:nvPicPr>
          <p:cNvPr id="36870" name="Picture 2" descr="C:\Documents and Settings\vkomis\My Documents\Τρέχοντα\2. Courses\2. ΠΤΝ Β' έτος\1. Τεχνολογίες της Πληροφορίας και των Επικοινωνιών στην Εκπαίδευση\Images\Teche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7313" y="2500313"/>
            <a:ext cx="11525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1" name="Picture 3" descr="C:\Documents and Settings\vkomis\My Documents\Τρέχοντα\2. Courses\2. ΠΤΝ Β' έτος\1. Τεχνολογίες της Πληροφορίας και των Επικοινωνιών στην Εκπαίδευση\Images\studen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9125" y="4500563"/>
            <a:ext cx="8763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2"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6250" y="2571750"/>
            <a:ext cx="1200150"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3" name="TextBox 9"/>
          <p:cNvSpPr txBox="1">
            <a:spLocks noChangeArrowheads="1"/>
          </p:cNvSpPr>
          <p:nvPr/>
        </p:nvSpPr>
        <p:spPr bwMode="auto">
          <a:xfrm>
            <a:off x="1357313" y="3643313"/>
            <a:ext cx="13033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b="1"/>
              <a:t>Δάσκαλος</a:t>
            </a:r>
            <a:endParaRPr lang="en-GB" b="1"/>
          </a:p>
        </p:txBody>
      </p:sp>
      <p:sp>
        <p:nvSpPr>
          <p:cNvPr id="36874" name="TextBox 10"/>
          <p:cNvSpPr txBox="1">
            <a:spLocks noChangeArrowheads="1"/>
          </p:cNvSpPr>
          <p:nvPr/>
        </p:nvSpPr>
        <p:spPr bwMode="auto">
          <a:xfrm>
            <a:off x="4071938" y="3643313"/>
            <a:ext cx="1866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b="1"/>
              <a:t>Μήνυμα - Μέσο</a:t>
            </a:r>
            <a:endParaRPr lang="en-GB" b="1"/>
          </a:p>
        </p:txBody>
      </p:sp>
      <p:pic>
        <p:nvPicPr>
          <p:cNvPr id="36875" name="Picture 6" descr="C:\Documents and Settings\vkomis\My Documents\Τρέχοντα\2. Courses\2. ΠΤΝ Β' έτος\1. Τεχνολογίες της Πληροφορίας και των Επικοινωνιών στην Εκπαίδευση\Images\child5.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15188" y="2571750"/>
            <a:ext cx="647700"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6" name="TextBox 12"/>
          <p:cNvSpPr txBox="1">
            <a:spLocks noChangeArrowheads="1"/>
          </p:cNvSpPr>
          <p:nvPr/>
        </p:nvSpPr>
        <p:spPr bwMode="auto">
          <a:xfrm>
            <a:off x="6929438" y="3714750"/>
            <a:ext cx="1149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b="1"/>
              <a:t>Μαθητής</a:t>
            </a:r>
            <a:endParaRPr lang="en-GB" b="1"/>
          </a:p>
        </p:txBody>
      </p:sp>
      <p:sp>
        <p:nvSpPr>
          <p:cNvPr id="36877" name="TextBox 13"/>
          <p:cNvSpPr txBox="1">
            <a:spLocks noChangeArrowheads="1"/>
          </p:cNvSpPr>
          <p:nvPr/>
        </p:nvSpPr>
        <p:spPr bwMode="auto">
          <a:xfrm>
            <a:off x="3786188" y="5572125"/>
            <a:ext cx="22145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b="1"/>
              <a:t>Πρακτική</a:t>
            </a:r>
          </a:p>
          <a:p>
            <a:pPr algn="ctr" eaLnBrk="1" hangingPunct="1"/>
            <a:endParaRPr lang="el-GR"/>
          </a:p>
          <a:p>
            <a:pPr algn="ctr" eaLnBrk="1" hangingPunct="1"/>
            <a:r>
              <a:rPr lang="el-GR" b="1"/>
              <a:t>Ανατροφοδότηση</a:t>
            </a:r>
            <a:endParaRPr lang="en-GB" b="1"/>
          </a:p>
        </p:txBody>
      </p:sp>
      <p:sp>
        <p:nvSpPr>
          <p:cNvPr id="17" name="Right Arrow 16"/>
          <p:cNvSpPr/>
          <p:nvPr/>
        </p:nvSpPr>
        <p:spPr>
          <a:xfrm>
            <a:off x="2786063" y="3071813"/>
            <a:ext cx="1285875"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8" name="Right Arrow 17"/>
          <p:cNvSpPr/>
          <p:nvPr/>
        </p:nvSpPr>
        <p:spPr>
          <a:xfrm>
            <a:off x="5715000" y="3071813"/>
            <a:ext cx="1285875"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2" name="Right Arrow 21"/>
          <p:cNvSpPr/>
          <p:nvPr/>
        </p:nvSpPr>
        <p:spPr>
          <a:xfrm rot="12880650">
            <a:off x="2363788" y="4598988"/>
            <a:ext cx="1885950" cy="1079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3" name="Right Arrow 22"/>
          <p:cNvSpPr/>
          <p:nvPr/>
        </p:nvSpPr>
        <p:spPr>
          <a:xfrm rot="8642797">
            <a:off x="5297488" y="4586288"/>
            <a:ext cx="1790700" cy="114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7" name="Curved Right Arrow 26"/>
          <p:cNvSpPr/>
          <p:nvPr/>
        </p:nvSpPr>
        <p:spPr>
          <a:xfrm>
            <a:off x="3643313" y="5643563"/>
            <a:ext cx="214312" cy="642937"/>
          </a:xfrm>
          <a:prstGeom prst="curved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28" name="Curved Right Arrow 27"/>
          <p:cNvSpPr/>
          <p:nvPr/>
        </p:nvSpPr>
        <p:spPr>
          <a:xfrm rot="10800000">
            <a:off x="5929313" y="5643563"/>
            <a:ext cx="214312" cy="642937"/>
          </a:xfrm>
          <a:prstGeom prst="curved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l-GR" b="1" i="1" dirty="0" smtClean="0">
                <a:solidFill>
                  <a:schemeClr val="tx2">
                    <a:satMod val="130000"/>
                  </a:schemeClr>
                </a:solidFill>
              </a:rPr>
              <a:t>Σκοπός</a:t>
            </a:r>
            <a:r>
              <a:rPr lang="en-GB" b="1" dirty="0" smtClean="0">
                <a:solidFill>
                  <a:schemeClr val="tx2">
                    <a:satMod val="130000"/>
                  </a:schemeClr>
                </a:solidFill>
              </a:rPr>
              <a:t/>
            </a:r>
            <a:br>
              <a:rPr lang="en-GB" b="1" dirty="0" smtClean="0">
                <a:solidFill>
                  <a:schemeClr val="tx2">
                    <a:satMod val="130000"/>
                  </a:schemeClr>
                </a:solidFill>
              </a:rPr>
            </a:br>
            <a:endParaRPr lang="en-GB" dirty="0">
              <a:solidFill>
                <a:schemeClr val="tx2">
                  <a:satMod val="130000"/>
                </a:schemeClr>
              </a:solidFill>
            </a:endParaRPr>
          </a:p>
        </p:txBody>
      </p:sp>
      <p:sp>
        <p:nvSpPr>
          <p:cNvPr id="3" name="Content Placeholder 2"/>
          <p:cNvSpPr>
            <a:spLocks noGrp="1"/>
          </p:cNvSpPr>
          <p:nvPr>
            <p:ph idx="1"/>
          </p:nvPr>
        </p:nvSpPr>
        <p:spPr>
          <a:xfrm>
            <a:off x="1071563" y="1447800"/>
            <a:ext cx="7862887" cy="4800600"/>
          </a:xfrm>
        </p:spPr>
        <p:txBody>
          <a:bodyPr/>
          <a:lstStyle/>
          <a:p>
            <a:pPr eaLnBrk="1" hangingPunct="1"/>
            <a:r>
              <a:rPr lang="el-GR" dirty="0"/>
              <a:t>Η κατανόηση της έννοιας του εκπαιδευτικού λογισμικού κλειστού τύπου και η ένταξή του στους διδακτικούς στόχους του ΔΕΠΠΣ. </a:t>
            </a:r>
            <a:endParaRPr lang="en-US" dirty="0" smtClean="0"/>
          </a:p>
          <a:p>
            <a:pPr eaLnBrk="1" hangingPunct="1"/>
            <a:r>
              <a:rPr lang="el-GR" dirty="0" smtClean="0"/>
              <a:t>Η έμφαση δίνεται </a:t>
            </a:r>
          </a:p>
          <a:p>
            <a:pPr lvl="1" eaLnBrk="1" hangingPunct="1"/>
            <a:r>
              <a:rPr lang="el-GR" dirty="0" smtClean="0"/>
              <a:t>Στην αξιολόγηση εκπαιδευτικού λογισμικού κλειστού τύπου </a:t>
            </a:r>
          </a:p>
          <a:p>
            <a:pPr lvl="1" eaLnBrk="1" hangingPunct="1"/>
            <a:r>
              <a:rPr lang="el-GR" dirty="0" smtClean="0"/>
              <a:t>Στη σχεδίαση διδακτικής δραστηριότητας με λογισμικό κλειστού τύπου </a:t>
            </a:r>
            <a:endParaRPr lang="en-GB" dirty="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dirty="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9F37BF-7F21-47D5-A06F-1D908ADE9C6E}" type="slidenum">
              <a:rPr lang="en-US">
                <a:solidFill>
                  <a:srgbClr val="B5A788"/>
                </a:solidFill>
                <a:latin typeface="Gill Sans MT" panose="020B0502020104020203" pitchFamily="34" charset="0"/>
              </a:rPr>
              <a:pPr eaLnBrk="1" hangingPunct="1"/>
              <a:t>2</a:t>
            </a:fld>
            <a:endParaRPr lang="en-US">
              <a:solidFill>
                <a:srgbClr val="B5A788"/>
              </a:solidFill>
              <a:latin typeface="Gill Sans MT" panose="020B05020201040202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Στάδια διδακτικού σχεδιασμού</a:t>
            </a:r>
            <a:endParaRPr lang="en-GB" dirty="0"/>
          </a:p>
        </p:txBody>
      </p:sp>
      <p:sp>
        <p:nvSpPr>
          <p:cNvPr id="4" name="Footer Placeholder 3"/>
          <p:cNvSpPr>
            <a:spLocks noGrp="1"/>
          </p:cNvSpPr>
          <p:nvPr>
            <p:ph type="ftr" sz="quarter" idx="11"/>
          </p:nvPr>
        </p:nvSpPr>
        <p:spPr/>
        <p:txBody>
          <a:bodyPr/>
          <a:lstStyle/>
          <a:p>
            <a:pPr>
              <a:defRPr/>
            </a:pPr>
            <a:r>
              <a:rPr lang="el-GR" dirty="0"/>
              <a:t>ΤΠΕ και Εκπαίδευση, Β. Κόμης</a:t>
            </a:r>
            <a:endParaRPr lang="en-US" dirty="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3C1F1A8-FF07-4794-8D9A-2CF1E7C85570}" type="slidenum">
              <a:rPr lang="en-US">
                <a:solidFill>
                  <a:srgbClr val="B5A788"/>
                </a:solidFill>
                <a:latin typeface="Gill Sans MT" panose="020B0502020104020203" pitchFamily="34" charset="0"/>
              </a:rPr>
              <a:pPr eaLnBrk="1" hangingPunct="1"/>
              <a:t>20</a:t>
            </a:fld>
            <a:endParaRPr lang="en-US">
              <a:solidFill>
                <a:srgbClr val="B5A788"/>
              </a:solidFill>
              <a:latin typeface="Gill Sans MT" panose="020B0502020104020203" pitchFamily="34" charset="0"/>
            </a:endParaRPr>
          </a:p>
        </p:txBody>
      </p:sp>
      <p:sp>
        <p:nvSpPr>
          <p:cNvPr id="6" name="Rectangle 5"/>
          <p:cNvSpPr/>
          <p:nvPr/>
        </p:nvSpPr>
        <p:spPr>
          <a:xfrm>
            <a:off x="214313" y="3500438"/>
            <a:ext cx="1643062" cy="1000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t>Αξιολόγηση διδακτικών αναγκών</a:t>
            </a:r>
            <a:endParaRPr lang="en-GB" b="1" dirty="0"/>
          </a:p>
        </p:txBody>
      </p:sp>
      <p:sp>
        <p:nvSpPr>
          <p:cNvPr id="11" name="Rectangle 10"/>
          <p:cNvSpPr/>
          <p:nvPr/>
        </p:nvSpPr>
        <p:spPr>
          <a:xfrm>
            <a:off x="2428875" y="5286375"/>
            <a:ext cx="1643063" cy="1000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t>Σχεδιασμός &amp; ανάπτυξη της διδασκαλίας</a:t>
            </a:r>
            <a:endParaRPr lang="en-GB" b="1" dirty="0"/>
          </a:p>
        </p:txBody>
      </p:sp>
      <p:sp>
        <p:nvSpPr>
          <p:cNvPr id="12" name="Rectangle 11"/>
          <p:cNvSpPr/>
          <p:nvPr/>
        </p:nvSpPr>
        <p:spPr>
          <a:xfrm>
            <a:off x="2428875" y="4000500"/>
            <a:ext cx="1643063" cy="1000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t>Επιλογή &amp; οργάνωση περιεχομένου</a:t>
            </a:r>
            <a:endParaRPr lang="en-GB" b="1" dirty="0"/>
          </a:p>
        </p:txBody>
      </p:sp>
      <p:sp>
        <p:nvSpPr>
          <p:cNvPr id="13" name="Rectangle 12"/>
          <p:cNvSpPr/>
          <p:nvPr/>
        </p:nvSpPr>
        <p:spPr>
          <a:xfrm>
            <a:off x="2428875" y="2714625"/>
            <a:ext cx="1643063" cy="1000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t>Επιλογή στρατηγικών &amp; μεθόδων</a:t>
            </a:r>
            <a:endParaRPr lang="en-GB" b="1" dirty="0"/>
          </a:p>
        </p:txBody>
      </p:sp>
      <p:sp>
        <p:nvSpPr>
          <p:cNvPr id="14" name="Rectangle 13"/>
          <p:cNvSpPr/>
          <p:nvPr/>
        </p:nvSpPr>
        <p:spPr>
          <a:xfrm>
            <a:off x="2428875" y="1428750"/>
            <a:ext cx="1643063" cy="1000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t>Συσχέτιση σκοπών &amp; στόχων</a:t>
            </a:r>
            <a:endParaRPr lang="en-GB" b="1" dirty="0"/>
          </a:p>
        </p:txBody>
      </p:sp>
      <p:sp>
        <p:nvSpPr>
          <p:cNvPr id="15" name="Rectangle 14"/>
          <p:cNvSpPr/>
          <p:nvPr/>
        </p:nvSpPr>
        <p:spPr>
          <a:xfrm>
            <a:off x="4714875" y="3500438"/>
            <a:ext cx="1643063" cy="1000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t>Εφαρμογή της Διδασκαλίας</a:t>
            </a:r>
            <a:endParaRPr lang="en-GB" b="1" dirty="0"/>
          </a:p>
        </p:txBody>
      </p:sp>
      <p:sp>
        <p:nvSpPr>
          <p:cNvPr id="16" name="Rectangle 15"/>
          <p:cNvSpPr/>
          <p:nvPr/>
        </p:nvSpPr>
        <p:spPr>
          <a:xfrm>
            <a:off x="6786563" y="3500438"/>
            <a:ext cx="1643062" cy="1000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t>Αξιολόγηση του  μαθητή</a:t>
            </a:r>
            <a:endParaRPr lang="en-GB" b="1" dirty="0"/>
          </a:p>
        </p:txBody>
      </p:sp>
      <p:cxnSp>
        <p:nvCxnSpPr>
          <p:cNvPr id="22" name="Straight Connector 21"/>
          <p:cNvCxnSpPr/>
          <p:nvPr/>
        </p:nvCxnSpPr>
        <p:spPr>
          <a:xfrm rot="5400000">
            <a:off x="69850" y="3929063"/>
            <a:ext cx="4002087"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6" name="Right Arrow 25"/>
          <p:cNvSpPr/>
          <p:nvPr/>
        </p:nvSpPr>
        <p:spPr>
          <a:xfrm>
            <a:off x="1857375" y="4000500"/>
            <a:ext cx="214313"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7" name="Right Arrow 26"/>
          <p:cNvSpPr/>
          <p:nvPr/>
        </p:nvSpPr>
        <p:spPr>
          <a:xfrm>
            <a:off x="2071688" y="1928813"/>
            <a:ext cx="28575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8" name="Right Arrow 27"/>
          <p:cNvSpPr/>
          <p:nvPr/>
        </p:nvSpPr>
        <p:spPr>
          <a:xfrm>
            <a:off x="2071688" y="3214688"/>
            <a:ext cx="28575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0" name="Right Arrow 29"/>
          <p:cNvSpPr/>
          <p:nvPr/>
        </p:nvSpPr>
        <p:spPr>
          <a:xfrm>
            <a:off x="6415088" y="4000500"/>
            <a:ext cx="28575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1" name="Right Arrow 30"/>
          <p:cNvSpPr/>
          <p:nvPr/>
        </p:nvSpPr>
        <p:spPr>
          <a:xfrm>
            <a:off x="2071688" y="4500563"/>
            <a:ext cx="28575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2" name="Right Arrow 31"/>
          <p:cNvSpPr/>
          <p:nvPr/>
        </p:nvSpPr>
        <p:spPr>
          <a:xfrm>
            <a:off x="2071688" y="5929313"/>
            <a:ext cx="28575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33" name="Straight Connector 32"/>
          <p:cNvCxnSpPr/>
          <p:nvPr/>
        </p:nvCxnSpPr>
        <p:spPr>
          <a:xfrm rot="5400000">
            <a:off x="2356644" y="3929857"/>
            <a:ext cx="400208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4" name="Right Arrow 33"/>
          <p:cNvSpPr/>
          <p:nvPr/>
        </p:nvSpPr>
        <p:spPr>
          <a:xfrm>
            <a:off x="4071938" y="1928813"/>
            <a:ext cx="28575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5" name="Right Arrow 34"/>
          <p:cNvSpPr/>
          <p:nvPr/>
        </p:nvSpPr>
        <p:spPr>
          <a:xfrm>
            <a:off x="4071938" y="3214688"/>
            <a:ext cx="28575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6" name="Right Arrow 35"/>
          <p:cNvSpPr/>
          <p:nvPr/>
        </p:nvSpPr>
        <p:spPr>
          <a:xfrm>
            <a:off x="4086225" y="4500563"/>
            <a:ext cx="28575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7" name="Right Arrow 36"/>
          <p:cNvSpPr/>
          <p:nvPr/>
        </p:nvSpPr>
        <p:spPr>
          <a:xfrm>
            <a:off x="4086225" y="5929313"/>
            <a:ext cx="28575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8" name="Right Arrow 37"/>
          <p:cNvSpPr/>
          <p:nvPr/>
        </p:nvSpPr>
        <p:spPr>
          <a:xfrm>
            <a:off x="4386263" y="4000500"/>
            <a:ext cx="28575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43" name="Shape 42"/>
          <p:cNvCxnSpPr>
            <a:endCxn id="6" idx="2"/>
          </p:cNvCxnSpPr>
          <p:nvPr/>
        </p:nvCxnSpPr>
        <p:spPr>
          <a:xfrm rot="10800000" flipV="1">
            <a:off x="1035050" y="4071938"/>
            <a:ext cx="7680325" cy="428625"/>
          </a:xfrm>
          <a:prstGeom prst="bentConnector4">
            <a:avLst>
              <a:gd name="adj1" fmla="val -558"/>
              <a:gd name="adj2" fmla="val 556664"/>
            </a:avLst>
          </a:prstGeom>
          <a:ln w="25400">
            <a:prstDash val="sysDash"/>
            <a:tailEnd type="arrow"/>
          </a:ln>
        </p:spPr>
        <p:style>
          <a:lnRef idx="1">
            <a:schemeClr val="accent1"/>
          </a:lnRef>
          <a:fillRef idx="0">
            <a:schemeClr val="accent1"/>
          </a:fillRef>
          <a:effectRef idx="0">
            <a:schemeClr val="accent1"/>
          </a:effectRef>
          <a:fontRef idx="minor">
            <a:schemeClr val="tx1"/>
          </a:fontRef>
        </p:style>
      </p:cxnSp>
      <p:sp>
        <p:nvSpPr>
          <p:cNvPr id="55" name="Right Arrow 54"/>
          <p:cNvSpPr/>
          <p:nvPr/>
        </p:nvSpPr>
        <p:spPr>
          <a:xfrm>
            <a:off x="8429625" y="4000500"/>
            <a:ext cx="285750"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a:noAutofit/>
          </a:bodyPr>
          <a:lstStyle/>
          <a:p>
            <a:pPr eaLnBrk="1" fontAlgn="auto" hangingPunct="1">
              <a:spcAft>
                <a:spcPts val="0"/>
              </a:spcAft>
              <a:defRPr/>
            </a:pPr>
            <a:r>
              <a:rPr lang="el-GR" sz="3600" dirty="0" smtClean="0">
                <a:solidFill>
                  <a:schemeClr val="tx2">
                    <a:satMod val="130000"/>
                  </a:schemeClr>
                </a:solidFill>
              </a:rPr>
              <a:t>Πως λειτουργεί ένα λογισμικό κλειστού τύπου</a:t>
            </a:r>
            <a:r>
              <a:rPr lang="el-GR" sz="3600" dirty="0" smtClean="0">
                <a:solidFill>
                  <a:schemeClr val="tx2">
                    <a:satMod val="130000"/>
                  </a:schemeClr>
                </a:solidFill>
              </a:rPr>
              <a:t>; (μετωπική διδασκαλία)</a:t>
            </a:r>
            <a:endParaRPr lang="en-GB" sz="3600" dirty="0">
              <a:solidFill>
                <a:schemeClr val="tx2">
                  <a:satMod val="130000"/>
                </a:schemeClr>
              </a:solidFill>
            </a:endParaRPr>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grpSp>
        <p:nvGrpSpPr>
          <p:cNvPr id="3" name="Group 19"/>
          <p:cNvGrpSpPr>
            <a:grpSpLocks/>
          </p:cNvGrpSpPr>
          <p:nvPr/>
        </p:nvGrpSpPr>
        <p:grpSpPr bwMode="auto">
          <a:xfrm>
            <a:off x="5534025" y="3244850"/>
            <a:ext cx="1281113" cy="1409700"/>
            <a:chOff x="5533799" y="3245406"/>
            <a:chExt cx="1280657" cy="1408473"/>
          </a:xfrm>
        </p:grpSpPr>
        <p:sp>
          <p:nvSpPr>
            <p:cNvPr id="80915" name="Oval 3"/>
            <p:cNvSpPr>
              <a:spLocks noChangeArrowheads="1"/>
            </p:cNvSpPr>
            <p:nvPr/>
          </p:nvSpPr>
          <p:spPr bwMode="auto">
            <a:xfrm>
              <a:off x="5533799" y="3245406"/>
              <a:ext cx="1280657" cy="1408473"/>
            </a:xfrm>
            <a:prstGeom prst="ellipse">
              <a:avLst/>
            </a:prstGeom>
            <a:solidFill>
              <a:srgbClr val="FFFFFF"/>
            </a:solidFill>
            <a:ln w="19050">
              <a:solidFill>
                <a:srgbClr val="000000"/>
              </a:solidFill>
              <a:round/>
              <a:headEnd/>
              <a:tailEnd/>
            </a:ln>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eaLnBrk="1" hangingPunct="1">
                <a:spcBef>
                  <a:spcPct val="0"/>
                </a:spcBef>
                <a:buClrTx/>
                <a:buSzTx/>
                <a:buFontTx/>
                <a:buNone/>
              </a:pPr>
              <a:endParaRPr lang="en-GB" sz="1800"/>
            </a:p>
          </p:txBody>
        </p:sp>
        <p:sp>
          <p:nvSpPr>
            <p:cNvPr id="80916" name="Line 4"/>
            <p:cNvSpPr>
              <a:spLocks noChangeShapeType="1"/>
            </p:cNvSpPr>
            <p:nvPr/>
          </p:nvSpPr>
          <p:spPr bwMode="auto">
            <a:xfrm flipV="1">
              <a:off x="5716750" y="3245406"/>
              <a:ext cx="182951" cy="234746"/>
            </a:xfrm>
            <a:prstGeom prst="line">
              <a:avLst/>
            </a:prstGeom>
            <a:noFill/>
            <a:ln w="9525">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l-GR"/>
            </a:p>
          </p:txBody>
        </p:sp>
      </p:grpSp>
      <p:sp>
        <p:nvSpPr>
          <p:cNvPr id="32773" name="Text Box 5"/>
          <p:cNvSpPr txBox="1">
            <a:spLocks noChangeArrowheads="1"/>
          </p:cNvSpPr>
          <p:nvPr/>
        </p:nvSpPr>
        <p:spPr bwMode="auto">
          <a:xfrm>
            <a:off x="1143000" y="2071688"/>
            <a:ext cx="1828800" cy="938212"/>
          </a:xfrm>
          <a:prstGeom prst="rect">
            <a:avLst/>
          </a:prstGeom>
          <a:solidFill>
            <a:srgbClr val="FFFFFF"/>
          </a:solidFill>
          <a:ln w="9525">
            <a:solidFill>
              <a:srgbClr val="000000"/>
            </a:solidFill>
            <a:miter lim="800000"/>
            <a:headEnd/>
            <a:tailEnd/>
          </a:ln>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spcAft>
                <a:spcPts val="1000"/>
              </a:spcAft>
              <a:buClrTx/>
              <a:buSzTx/>
              <a:buFontTx/>
              <a:buNone/>
            </a:pPr>
            <a:r>
              <a:rPr lang="en-GB" sz="1800" b="1">
                <a:latin typeface="Calibri" panose="020F0502020204030204" pitchFamily="34" charset="0"/>
              </a:rPr>
              <a:t>1. Εισαγωγική ενότητα</a:t>
            </a:r>
            <a:endParaRPr lang="en-US" sz="1800">
              <a:latin typeface="Arial" panose="020B0604020202020204" pitchFamily="34" charset="0"/>
            </a:endParaRPr>
          </a:p>
        </p:txBody>
      </p:sp>
      <p:sp>
        <p:nvSpPr>
          <p:cNvPr id="32774" name="Text Box 6"/>
          <p:cNvSpPr txBox="1">
            <a:spLocks noChangeArrowheads="1"/>
          </p:cNvSpPr>
          <p:nvPr/>
        </p:nvSpPr>
        <p:spPr bwMode="auto">
          <a:xfrm>
            <a:off x="3887788" y="1643063"/>
            <a:ext cx="1828800" cy="1366837"/>
          </a:xfrm>
          <a:prstGeom prst="rect">
            <a:avLst/>
          </a:prstGeom>
          <a:solidFill>
            <a:srgbClr val="FFFFFF"/>
          </a:solidFill>
          <a:ln w="9525">
            <a:solidFill>
              <a:srgbClr val="000000"/>
            </a:solidFill>
            <a:miter lim="800000"/>
            <a:headEnd/>
            <a:tailEnd/>
          </a:ln>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spcAft>
                <a:spcPts val="1000"/>
              </a:spcAft>
              <a:buClrTx/>
              <a:buSzTx/>
              <a:buFontTx/>
              <a:buNone/>
            </a:pPr>
            <a:r>
              <a:rPr lang="en-GB" sz="1800" b="1">
                <a:latin typeface="Calibri" panose="020F0502020204030204" pitchFamily="34" charset="0"/>
              </a:rPr>
              <a:t>2. Παρουσίαση πληροφορίας</a:t>
            </a:r>
            <a:r>
              <a:rPr lang="el-GR" sz="1800" b="1">
                <a:latin typeface="Calibri" panose="020F0502020204030204" pitchFamily="34" charset="0"/>
              </a:rPr>
              <a:t> </a:t>
            </a:r>
            <a:r>
              <a:rPr lang="el-GR" sz="1800">
                <a:latin typeface="Calibri" panose="020F0502020204030204" pitchFamily="34" charset="0"/>
              </a:rPr>
              <a:t>(κείμενο, ήχος, εικόνες, βίντεο)</a:t>
            </a:r>
            <a:r>
              <a:rPr lang="en-GB" sz="1800">
                <a:latin typeface="Calibri" panose="020F0502020204030204" pitchFamily="34" charset="0"/>
              </a:rPr>
              <a:t> </a:t>
            </a:r>
            <a:endParaRPr lang="en-US" sz="1800">
              <a:latin typeface="Arial" panose="020B0604020202020204" pitchFamily="34" charset="0"/>
            </a:endParaRPr>
          </a:p>
        </p:txBody>
      </p:sp>
      <p:sp>
        <p:nvSpPr>
          <p:cNvPr id="32775" name="Text Box 7"/>
          <p:cNvSpPr txBox="1">
            <a:spLocks noChangeArrowheads="1"/>
          </p:cNvSpPr>
          <p:nvPr/>
        </p:nvSpPr>
        <p:spPr bwMode="auto">
          <a:xfrm>
            <a:off x="1143000" y="4991100"/>
            <a:ext cx="1828800" cy="1152525"/>
          </a:xfrm>
          <a:prstGeom prst="rect">
            <a:avLst/>
          </a:prstGeom>
          <a:solidFill>
            <a:srgbClr val="FFFFFF"/>
          </a:solidFill>
          <a:ln w="9525">
            <a:solidFill>
              <a:srgbClr val="000000"/>
            </a:solidFill>
            <a:miter lim="800000"/>
            <a:headEnd/>
            <a:tailEnd/>
          </a:ln>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spcAft>
                <a:spcPts val="1000"/>
              </a:spcAft>
              <a:buClrTx/>
              <a:buSzTx/>
              <a:buFontTx/>
              <a:buNone/>
            </a:pPr>
            <a:r>
              <a:rPr lang="en-GB" sz="1800" b="1">
                <a:latin typeface="Calibri" panose="020F0502020204030204" pitchFamily="34" charset="0"/>
              </a:rPr>
              <a:t>6. Τέλος ενότητας</a:t>
            </a:r>
            <a:endParaRPr lang="en-US" sz="1800">
              <a:latin typeface="Arial" panose="020B0604020202020204" pitchFamily="34" charset="0"/>
            </a:endParaRPr>
          </a:p>
        </p:txBody>
      </p:sp>
      <p:sp>
        <p:nvSpPr>
          <p:cNvPr id="32776" name="Text Box 8"/>
          <p:cNvSpPr txBox="1">
            <a:spLocks noChangeArrowheads="1"/>
          </p:cNvSpPr>
          <p:nvPr/>
        </p:nvSpPr>
        <p:spPr bwMode="auto">
          <a:xfrm>
            <a:off x="3703638" y="4991100"/>
            <a:ext cx="2379662" cy="1295400"/>
          </a:xfrm>
          <a:prstGeom prst="rect">
            <a:avLst/>
          </a:prstGeom>
          <a:solidFill>
            <a:srgbClr val="FFFFFF"/>
          </a:solidFill>
          <a:ln w="9525">
            <a:solidFill>
              <a:srgbClr val="000000"/>
            </a:solidFill>
            <a:miter lim="800000"/>
            <a:headEnd/>
            <a:tailEnd/>
          </a:ln>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spcAft>
                <a:spcPts val="1000"/>
              </a:spcAft>
              <a:buClrTx/>
              <a:buSzTx/>
              <a:buFontTx/>
              <a:buNone/>
            </a:pPr>
            <a:r>
              <a:rPr lang="en-GB" sz="1800" b="1">
                <a:latin typeface="Calibri" panose="020F0502020204030204" pitchFamily="34" charset="0"/>
              </a:rPr>
              <a:t>5. </a:t>
            </a:r>
            <a:r>
              <a:rPr lang="el-GR" sz="1800" b="1">
                <a:latin typeface="Calibri" panose="020F0502020204030204" pitchFamily="34" charset="0"/>
              </a:rPr>
              <a:t>Ανάδραση </a:t>
            </a:r>
            <a:r>
              <a:rPr lang="el-GR" sz="1800">
                <a:latin typeface="Calibri" panose="020F0502020204030204" pitchFamily="34" charset="0"/>
              </a:rPr>
              <a:t>από το λογισμικό</a:t>
            </a:r>
            <a:r>
              <a:rPr lang="el-GR" sz="1800" b="1">
                <a:latin typeface="Calibri" panose="020F0502020204030204" pitchFamily="34" charset="0"/>
              </a:rPr>
              <a:t> (θετική ή αρνητική) </a:t>
            </a:r>
            <a:r>
              <a:rPr lang="en-GB" sz="1800" b="1">
                <a:latin typeface="Calibri" panose="020F0502020204030204" pitchFamily="34" charset="0"/>
              </a:rPr>
              <a:t>ή </a:t>
            </a:r>
            <a:r>
              <a:rPr lang="en-GB" sz="1800">
                <a:latin typeface="Calibri" panose="020F0502020204030204" pitchFamily="34" charset="0"/>
              </a:rPr>
              <a:t>πρόσθετες πληροφορίες</a:t>
            </a:r>
            <a:endParaRPr lang="en-US" sz="1800">
              <a:latin typeface="Arial" panose="020B0604020202020204" pitchFamily="34" charset="0"/>
            </a:endParaRPr>
          </a:p>
        </p:txBody>
      </p:sp>
      <p:sp>
        <p:nvSpPr>
          <p:cNvPr id="32777" name="Text Box 9"/>
          <p:cNvSpPr txBox="1">
            <a:spLocks noChangeArrowheads="1"/>
          </p:cNvSpPr>
          <p:nvPr/>
        </p:nvSpPr>
        <p:spPr bwMode="auto">
          <a:xfrm>
            <a:off x="6815138" y="4991100"/>
            <a:ext cx="1828800" cy="1152525"/>
          </a:xfrm>
          <a:prstGeom prst="rect">
            <a:avLst/>
          </a:prstGeom>
          <a:solidFill>
            <a:srgbClr val="FFFFFF"/>
          </a:solidFill>
          <a:ln w="9525">
            <a:solidFill>
              <a:srgbClr val="000000"/>
            </a:solidFill>
            <a:miter lim="800000"/>
            <a:headEnd/>
            <a:tailEnd/>
          </a:ln>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spcAft>
                <a:spcPts val="1000"/>
              </a:spcAft>
              <a:buClrTx/>
              <a:buSzTx/>
              <a:buFontTx/>
              <a:buNone/>
            </a:pPr>
            <a:r>
              <a:rPr lang="en-GB" sz="1800" b="1">
                <a:latin typeface="Calibri" panose="020F0502020204030204" pitchFamily="34" charset="0"/>
              </a:rPr>
              <a:t>4. Έλεγχος απάντησης</a:t>
            </a:r>
            <a:r>
              <a:rPr lang="el-GR" sz="1800" b="1">
                <a:latin typeface="Calibri" panose="020F0502020204030204" pitchFamily="34" charset="0"/>
              </a:rPr>
              <a:t> </a:t>
            </a:r>
            <a:r>
              <a:rPr lang="el-GR" sz="1800">
                <a:latin typeface="Calibri" panose="020F0502020204030204" pitchFamily="34" charset="0"/>
              </a:rPr>
              <a:t>(λογισμικό)</a:t>
            </a:r>
            <a:endParaRPr lang="en-US" sz="1800">
              <a:latin typeface="Arial" panose="020B0604020202020204" pitchFamily="34" charset="0"/>
            </a:endParaRPr>
          </a:p>
        </p:txBody>
      </p:sp>
      <p:sp>
        <p:nvSpPr>
          <p:cNvPr id="32778" name="Line 10"/>
          <p:cNvSpPr>
            <a:spLocks noChangeShapeType="1"/>
          </p:cNvSpPr>
          <p:nvPr/>
        </p:nvSpPr>
        <p:spPr bwMode="auto">
          <a:xfrm>
            <a:off x="2970213" y="2541588"/>
            <a:ext cx="914400" cy="0"/>
          </a:xfrm>
          <a:prstGeom prst="line">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l-GR"/>
          </a:p>
        </p:txBody>
      </p:sp>
      <p:sp>
        <p:nvSpPr>
          <p:cNvPr id="32779" name="Line 11"/>
          <p:cNvSpPr>
            <a:spLocks noChangeShapeType="1"/>
          </p:cNvSpPr>
          <p:nvPr/>
        </p:nvSpPr>
        <p:spPr bwMode="auto">
          <a:xfrm>
            <a:off x="5716588" y="2541588"/>
            <a:ext cx="731837" cy="0"/>
          </a:xfrm>
          <a:prstGeom prst="line">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l-GR"/>
          </a:p>
        </p:txBody>
      </p:sp>
      <p:sp>
        <p:nvSpPr>
          <p:cNvPr id="32780" name="Line 12"/>
          <p:cNvSpPr>
            <a:spLocks noChangeShapeType="1"/>
          </p:cNvSpPr>
          <p:nvPr/>
        </p:nvSpPr>
        <p:spPr bwMode="auto">
          <a:xfrm>
            <a:off x="7729538" y="3009900"/>
            <a:ext cx="0" cy="1878013"/>
          </a:xfrm>
          <a:prstGeom prst="line">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l-GR"/>
          </a:p>
        </p:txBody>
      </p:sp>
      <p:sp>
        <p:nvSpPr>
          <p:cNvPr id="32781" name="Line 13"/>
          <p:cNvSpPr>
            <a:spLocks noChangeShapeType="1"/>
          </p:cNvSpPr>
          <p:nvPr/>
        </p:nvSpPr>
        <p:spPr bwMode="auto">
          <a:xfrm flipH="1">
            <a:off x="6083300" y="5357813"/>
            <a:ext cx="731838" cy="0"/>
          </a:xfrm>
          <a:prstGeom prst="line">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l-GR"/>
          </a:p>
        </p:txBody>
      </p:sp>
      <p:sp>
        <p:nvSpPr>
          <p:cNvPr id="32782" name="Line 14"/>
          <p:cNvSpPr>
            <a:spLocks noChangeShapeType="1"/>
          </p:cNvSpPr>
          <p:nvPr/>
        </p:nvSpPr>
        <p:spPr bwMode="auto">
          <a:xfrm flipH="1">
            <a:off x="2971800" y="5357813"/>
            <a:ext cx="731838" cy="0"/>
          </a:xfrm>
          <a:prstGeom prst="line">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l-GR"/>
          </a:p>
        </p:txBody>
      </p:sp>
      <p:sp>
        <p:nvSpPr>
          <p:cNvPr id="32783" name="Line 15"/>
          <p:cNvSpPr>
            <a:spLocks noChangeShapeType="1"/>
          </p:cNvSpPr>
          <p:nvPr/>
        </p:nvSpPr>
        <p:spPr bwMode="auto">
          <a:xfrm flipH="1" flipV="1">
            <a:off x="4802188" y="3009900"/>
            <a:ext cx="0" cy="1878013"/>
          </a:xfrm>
          <a:prstGeom prst="line">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a:lstStyle/>
          <a:p>
            <a:endParaRPr lang="el-GR"/>
          </a:p>
        </p:txBody>
      </p:sp>
      <p:sp>
        <p:nvSpPr>
          <p:cNvPr id="80912" name="Rectangle 16"/>
          <p:cNvSpPr>
            <a:spLocks noChangeArrowheads="1"/>
          </p:cNvSpPr>
          <p:nvPr/>
        </p:nvSpPr>
        <p:spPr bwMode="auto">
          <a:xfrm>
            <a:off x="5899150" y="3009900"/>
            <a:ext cx="731838" cy="7048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eaLnBrk="1" hangingPunct="1">
              <a:spcBef>
                <a:spcPct val="0"/>
              </a:spcBef>
              <a:buClrTx/>
              <a:buSzTx/>
              <a:buFontTx/>
              <a:buNone/>
            </a:pPr>
            <a:endParaRPr lang="en-GB" sz="1800"/>
          </a:p>
        </p:txBody>
      </p:sp>
      <p:sp>
        <p:nvSpPr>
          <p:cNvPr id="32785" name="Text Box 17"/>
          <p:cNvSpPr txBox="1">
            <a:spLocks noChangeArrowheads="1"/>
          </p:cNvSpPr>
          <p:nvPr/>
        </p:nvSpPr>
        <p:spPr bwMode="auto">
          <a:xfrm>
            <a:off x="6448425" y="1714500"/>
            <a:ext cx="2195513" cy="1295400"/>
          </a:xfrm>
          <a:prstGeom prst="rect">
            <a:avLst/>
          </a:prstGeom>
          <a:solidFill>
            <a:srgbClr val="FFFFFF"/>
          </a:solidFill>
          <a:ln w="9525">
            <a:solidFill>
              <a:srgbClr val="000000"/>
            </a:solidFill>
            <a:miter lim="800000"/>
            <a:headEnd/>
            <a:tailEnd/>
          </a:ln>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ctr" eaLnBrk="1" hangingPunct="1">
              <a:spcBef>
                <a:spcPct val="0"/>
              </a:spcBef>
              <a:spcAft>
                <a:spcPts val="1000"/>
              </a:spcAft>
              <a:buClrTx/>
              <a:buSzTx/>
              <a:buFontTx/>
              <a:buNone/>
            </a:pPr>
            <a:r>
              <a:rPr lang="en-GB" sz="1800" b="1">
                <a:latin typeface="Calibri" panose="020F0502020204030204" pitchFamily="34" charset="0"/>
              </a:rPr>
              <a:t>3. </a:t>
            </a:r>
            <a:r>
              <a:rPr lang="el-GR" sz="1800" b="1">
                <a:latin typeface="Calibri" panose="020F0502020204030204" pitchFamily="34" charset="0"/>
              </a:rPr>
              <a:t>Ε</a:t>
            </a:r>
            <a:r>
              <a:rPr lang="en-GB" sz="1800" b="1">
                <a:latin typeface="Calibri" panose="020F0502020204030204" pitchFamily="34" charset="0"/>
              </a:rPr>
              <a:t>ρώτηση</a:t>
            </a:r>
            <a:r>
              <a:rPr lang="el-GR" sz="1800" b="1">
                <a:latin typeface="Calibri" panose="020F0502020204030204" pitchFamily="34" charset="0"/>
              </a:rPr>
              <a:t> πάνω στην πληροφορία</a:t>
            </a:r>
            <a:r>
              <a:rPr lang="en-GB" sz="1800" b="1">
                <a:latin typeface="Calibri" panose="020F0502020204030204" pitchFamily="34" charset="0"/>
              </a:rPr>
              <a:t> </a:t>
            </a:r>
            <a:r>
              <a:rPr lang="en-GB" sz="1800">
                <a:latin typeface="Calibri" panose="020F0502020204030204" pitchFamily="34" charset="0"/>
              </a:rPr>
              <a:t>(</a:t>
            </a:r>
            <a:r>
              <a:rPr lang="el-GR" sz="1800">
                <a:latin typeface="Calibri" panose="020F0502020204030204" pitchFamily="34" charset="0"/>
              </a:rPr>
              <a:t>λογισμικό</a:t>
            </a:r>
            <a:r>
              <a:rPr lang="en-GB" sz="1800">
                <a:latin typeface="Calibri" panose="020F0502020204030204" pitchFamily="34" charset="0"/>
              </a:rPr>
              <a:t>) </a:t>
            </a:r>
            <a:r>
              <a:rPr lang="en-GB" sz="1800" b="1">
                <a:latin typeface="Calibri" panose="020F0502020204030204" pitchFamily="34" charset="0"/>
              </a:rPr>
              <a:t>&amp; </a:t>
            </a:r>
            <a:r>
              <a:rPr lang="el-GR" sz="1800" b="1">
                <a:solidFill>
                  <a:srgbClr val="FF0000"/>
                </a:solidFill>
                <a:latin typeface="Calibri" panose="020F0502020204030204" pitchFamily="34" charset="0"/>
              </a:rPr>
              <a:t>Α</a:t>
            </a:r>
            <a:r>
              <a:rPr lang="en-GB" sz="1800" b="1">
                <a:solidFill>
                  <a:srgbClr val="FF0000"/>
                </a:solidFill>
                <a:latin typeface="Calibri" panose="020F0502020204030204" pitchFamily="34" charset="0"/>
              </a:rPr>
              <a:t>πάντηση </a:t>
            </a:r>
            <a:r>
              <a:rPr lang="en-GB" sz="1800">
                <a:solidFill>
                  <a:srgbClr val="FF0000"/>
                </a:solidFill>
                <a:latin typeface="Calibri" panose="020F0502020204030204" pitchFamily="34" charset="0"/>
              </a:rPr>
              <a:t>(</a:t>
            </a:r>
            <a:r>
              <a:rPr lang="el-GR" sz="1800">
                <a:solidFill>
                  <a:srgbClr val="FF0000"/>
                </a:solidFill>
                <a:latin typeface="Calibri" panose="020F0502020204030204" pitchFamily="34" charset="0"/>
              </a:rPr>
              <a:t>μαθητής</a:t>
            </a:r>
            <a:r>
              <a:rPr lang="en-GB" sz="1800">
                <a:solidFill>
                  <a:srgbClr val="FF0000"/>
                </a:solidFill>
                <a:latin typeface="Calibri" panose="020F0502020204030204" pitchFamily="34" charset="0"/>
              </a:rPr>
              <a:t>)</a:t>
            </a:r>
            <a:endParaRPr lang="en-US" sz="1800">
              <a:solidFill>
                <a:srgbClr val="FF0000"/>
              </a:solidFill>
              <a:latin typeface="Arial" panose="020B0604020202020204" pitchFamily="34" charset="0"/>
            </a:endParaRPr>
          </a:p>
        </p:txBody>
      </p:sp>
      <p:sp>
        <p:nvSpPr>
          <p:cNvPr id="80914" name="Slide Number Placeholder 1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12B0F2AE-A808-4164-825C-45CFBABADCC2}" type="slidenum">
              <a:rPr lang="en-US" sz="1200" smtClean="0">
                <a:solidFill>
                  <a:srgbClr val="B5A788"/>
                </a:solidFill>
              </a:rPr>
              <a:pPr>
                <a:spcBef>
                  <a:spcPct val="0"/>
                </a:spcBef>
                <a:buClrTx/>
                <a:buSzTx/>
                <a:buFontTx/>
                <a:buNone/>
              </a:pPr>
              <a:t>21</a:t>
            </a:fld>
            <a:endParaRPr lang="en-US" sz="1200" smtClean="0">
              <a:solidFill>
                <a:srgbClr val="B5A788"/>
              </a:solidFill>
            </a:endParaRPr>
          </a:p>
        </p:txBody>
      </p:sp>
    </p:spTree>
    <p:extLst>
      <p:ext uri="{BB962C8B-B14F-4D97-AF65-F5344CB8AC3E}">
        <p14:creationId xmlns:p14="http://schemas.microsoft.com/office/powerpoint/2010/main" val="23606035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3"/>
                                        </p:tgtEl>
                                        <p:attrNameLst>
                                          <p:attrName>style.visibility</p:attrName>
                                        </p:attrNameLst>
                                      </p:cBhvr>
                                      <p:to>
                                        <p:strVal val="visible"/>
                                      </p:to>
                                    </p:set>
                                    <p:animEffect transition="in" filter="blinds(horizontal)">
                                      <p:cBhvr>
                                        <p:cTn id="7" dur="500"/>
                                        <p:tgtEl>
                                          <p:spTgt spid="327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78"/>
                                        </p:tgtEl>
                                        <p:attrNameLst>
                                          <p:attrName>style.visibility</p:attrName>
                                        </p:attrNameLst>
                                      </p:cBhvr>
                                      <p:to>
                                        <p:strVal val="visible"/>
                                      </p:to>
                                    </p:set>
                                    <p:animEffect transition="in" filter="blinds(horizontal)">
                                      <p:cBhvr>
                                        <p:cTn id="12" dur="500"/>
                                        <p:tgtEl>
                                          <p:spTgt spid="3277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2774"/>
                                        </p:tgtEl>
                                        <p:attrNameLst>
                                          <p:attrName>style.visibility</p:attrName>
                                        </p:attrNameLst>
                                      </p:cBhvr>
                                      <p:to>
                                        <p:strVal val="visible"/>
                                      </p:to>
                                    </p:set>
                                    <p:animEffect transition="in" filter="blinds(horizontal)">
                                      <p:cBhvr>
                                        <p:cTn id="15" dur="500"/>
                                        <p:tgtEl>
                                          <p:spTgt spid="3277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2779"/>
                                        </p:tgtEl>
                                        <p:attrNameLst>
                                          <p:attrName>style.visibility</p:attrName>
                                        </p:attrNameLst>
                                      </p:cBhvr>
                                      <p:to>
                                        <p:strVal val="visible"/>
                                      </p:to>
                                    </p:set>
                                    <p:animEffect transition="in" filter="blinds(horizontal)">
                                      <p:cBhvr>
                                        <p:cTn id="20" dur="500"/>
                                        <p:tgtEl>
                                          <p:spTgt spid="32779"/>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2785"/>
                                        </p:tgtEl>
                                        <p:attrNameLst>
                                          <p:attrName>style.visibility</p:attrName>
                                        </p:attrNameLst>
                                      </p:cBhvr>
                                      <p:to>
                                        <p:strVal val="visible"/>
                                      </p:to>
                                    </p:set>
                                    <p:animEffect transition="in" filter="blinds(horizontal)">
                                      <p:cBhvr>
                                        <p:cTn id="23" dur="500"/>
                                        <p:tgtEl>
                                          <p:spTgt spid="3278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2780"/>
                                        </p:tgtEl>
                                        <p:attrNameLst>
                                          <p:attrName>style.visibility</p:attrName>
                                        </p:attrNameLst>
                                      </p:cBhvr>
                                      <p:to>
                                        <p:strVal val="visible"/>
                                      </p:to>
                                    </p:set>
                                    <p:animEffect transition="in" filter="blinds(horizontal)">
                                      <p:cBhvr>
                                        <p:cTn id="28" dur="500"/>
                                        <p:tgtEl>
                                          <p:spTgt spid="32780"/>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2777"/>
                                        </p:tgtEl>
                                        <p:attrNameLst>
                                          <p:attrName>style.visibility</p:attrName>
                                        </p:attrNameLst>
                                      </p:cBhvr>
                                      <p:to>
                                        <p:strVal val="visible"/>
                                      </p:to>
                                    </p:set>
                                    <p:animEffect transition="in" filter="blinds(horizontal)">
                                      <p:cBhvr>
                                        <p:cTn id="31" dur="500"/>
                                        <p:tgtEl>
                                          <p:spTgt spid="3277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2781"/>
                                        </p:tgtEl>
                                        <p:attrNameLst>
                                          <p:attrName>style.visibility</p:attrName>
                                        </p:attrNameLst>
                                      </p:cBhvr>
                                      <p:to>
                                        <p:strVal val="visible"/>
                                      </p:to>
                                    </p:set>
                                    <p:animEffect transition="in" filter="blinds(horizontal)">
                                      <p:cBhvr>
                                        <p:cTn id="36" dur="500"/>
                                        <p:tgtEl>
                                          <p:spTgt spid="32781"/>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32776"/>
                                        </p:tgtEl>
                                        <p:attrNameLst>
                                          <p:attrName>style.visibility</p:attrName>
                                        </p:attrNameLst>
                                      </p:cBhvr>
                                      <p:to>
                                        <p:strVal val="visible"/>
                                      </p:to>
                                    </p:set>
                                    <p:animEffect transition="in" filter="blinds(horizontal)">
                                      <p:cBhvr>
                                        <p:cTn id="39" dur="500"/>
                                        <p:tgtEl>
                                          <p:spTgt spid="3277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32783"/>
                                        </p:tgtEl>
                                        <p:attrNameLst>
                                          <p:attrName>style.visibility</p:attrName>
                                        </p:attrNameLst>
                                      </p:cBhvr>
                                      <p:to>
                                        <p:strVal val="visible"/>
                                      </p:to>
                                    </p:set>
                                    <p:animEffect transition="in" filter="blinds(horizontal)">
                                      <p:cBhvr>
                                        <p:cTn id="44" dur="500"/>
                                        <p:tgtEl>
                                          <p:spTgt spid="3278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blinds(horizontal)">
                                      <p:cBhvr>
                                        <p:cTn id="49" dur="500"/>
                                        <p:tgtEl>
                                          <p:spTgt spid="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32782"/>
                                        </p:tgtEl>
                                        <p:attrNameLst>
                                          <p:attrName>style.visibility</p:attrName>
                                        </p:attrNameLst>
                                      </p:cBhvr>
                                      <p:to>
                                        <p:strVal val="visible"/>
                                      </p:to>
                                    </p:set>
                                    <p:animEffect transition="in" filter="blinds(horizontal)">
                                      <p:cBhvr>
                                        <p:cTn id="54" dur="500"/>
                                        <p:tgtEl>
                                          <p:spTgt spid="32782"/>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32775"/>
                                        </p:tgtEl>
                                        <p:attrNameLst>
                                          <p:attrName>style.visibility</p:attrName>
                                        </p:attrNameLst>
                                      </p:cBhvr>
                                      <p:to>
                                        <p:strVal val="visible"/>
                                      </p:to>
                                    </p:set>
                                    <p:animEffect transition="in" filter="blinds(horizontal)">
                                      <p:cBhvr>
                                        <p:cTn id="57" dur="500"/>
                                        <p:tgtEl>
                                          <p:spTgt spid="32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animBg="1"/>
      <p:bldP spid="32774" grpId="0" animBg="1"/>
      <p:bldP spid="32775" grpId="0" animBg="1"/>
      <p:bldP spid="32776" grpId="0" animBg="1"/>
      <p:bldP spid="32777" grpId="0" animBg="1"/>
      <p:bldP spid="32778" grpId="0" animBg="1"/>
      <p:bldP spid="32779" grpId="0" animBg="1"/>
      <p:bldP spid="32780" grpId="0" animBg="1"/>
      <p:bldP spid="32781" grpId="0" animBg="1"/>
      <p:bldP spid="32782" grpId="0" animBg="1"/>
      <p:bldP spid="32783" grpId="0" animBg="1"/>
      <p:bldP spid="3278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38" y="274638"/>
            <a:ext cx="7720012" cy="1143000"/>
          </a:xfrm>
        </p:spPr>
        <p:txBody>
          <a:bodyPr/>
          <a:lstStyle/>
          <a:p>
            <a:pPr>
              <a:defRPr/>
            </a:pPr>
            <a:r>
              <a:rPr lang="el-GR" dirty="0" smtClean="0"/>
              <a:t>Μετωπική </a:t>
            </a:r>
            <a:r>
              <a:rPr lang="el-GR" dirty="0" smtClean="0"/>
              <a:t>διδασκαλία</a:t>
            </a:r>
            <a:endParaRPr lang="en-GB" dirty="0"/>
          </a:p>
        </p:txBody>
      </p:sp>
      <p:sp>
        <p:nvSpPr>
          <p:cNvPr id="82947" name="Content Placeholder 2"/>
          <p:cNvSpPr>
            <a:spLocks noGrp="1"/>
          </p:cNvSpPr>
          <p:nvPr>
            <p:ph idx="1"/>
          </p:nvPr>
        </p:nvSpPr>
        <p:spPr>
          <a:xfrm>
            <a:off x="714375" y="1447800"/>
            <a:ext cx="8220075" cy="4981575"/>
          </a:xfrm>
        </p:spPr>
        <p:txBody>
          <a:bodyPr/>
          <a:lstStyle/>
          <a:p>
            <a:r>
              <a:rPr lang="el-GR" sz="2000" dirty="0" smtClean="0"/>
              <a:t>Α. Εισαγωγική ενότητα με παρουσίαση του σκοπού και των στόχων του μαθήματος καθώς και πιθανή σύνδεση με τα προηγούμενα μαθήματα </a:t>
            </a:r>
          </a:p>
          <a:p>
            <a:r>
              <a:rPr lang="el-GR" sz="2000" dirty="0" smtClean="0"/>
              <a:t>Β. </a:t>
            </a:r>
            <a:r>
              <a:rPr lang="el-GR" sz="2000" b="1" dirty="0" smtClean="0"/>
              <a:t>Παρουσίαση μίας πληροφορίας, ενός γεγονότος ή μιας έννοιας </a:t>
            </a:r>
            <a:r>
              <a:rPr lang="el-GR" sz="2000" dirty="0" smtClean="0"/>
              <a:t>(που αφορά σε συγκεκριμένο περιεχόμενο με σαφείς διδακτικούς στόχους) δομημένων κάτω από το πρίσμα συγκεκριμένων αρχών</a:t>
            </a:r>
          </a:p>
          <a:p>
            <a:r>
              <a:rPr lang="el-GR" sz="2000" dirty="0" smtClean="0"/>
              <a:t>Γ. </a:t>
            </a:r>
            <a:r>
              <a:rPr lang="el-GR" sz="2000" b="1" dirty="0" smtClean="0"/>
              <a:t>Ερώτηση ή ερωτήσεις </a:t>
            </a:r>
            <a:r>
              <a:rPr lang="el-GR" sz="2000" dirty="0" smtClean="0"/>
              <a:t>πάνω στις παρεχόμενες πληροφορίες, γεγονότα ή έννοιες. </a:t>
            </a:r>
          </a:p>
          <a:p>
            <a:r>
              <a:rPr lang="el-GR" sz="2000" dirty="0" smtClean="0"/>
              <a:t>Δ. </a:t>
            </a:r>
            <a:r>
              <a:rPr lang="el-GR" sz="2000" b="1" dirty="0" smtClean="0"/>
              <a:t>Απαίτηση για απάντηση </a:t>
            </a:r>
            <a:r>
              <a:rPr lang="el-GR" sz="2000" dirty="0" smtClean="0"/>
              <a:t>(στην τιθέμενη ερώτηση) από το μαθητή και υποχρέωσή του να χρησιμοποιήσει τις πληροφορίες που έχουν δοθεί στο μάθημα όταν απαντά σε ανάλογες ερωτήσεις.</a:t>
            </a:r>
          </a:p>
          <a:p>
            <a:r>
              <a:rPr lang="el-GR" sz="2000" dirty="0" smtClean="0"/>
              <a:t>Ε. </a:t>
            </a:r>
            <a:r>
              <a:rPr lang="el-GR" sz="2000" b="1" dirty="0" smtClean="0"/>
              <a:t>Εκτίμηση και αξιολόγηση </a:t>
            </a:r>
            <a:r>
              <a:rPr lang="el-GR" sz="2000" dirty="0" smtClean="0"/>
              <a:t>(της απάντησης του μαθητή με βάση τους διδακτικούς στόχους) και λήψη αποφάσεων αναφορικά με την ποιότητα των παρεχόμενων απαντήσεων.</a:t>
            </a:r>
          </a:p>
          <a:p>
            <a:r>
              <a:rPr lang="el-GR" sz="2000" dirty="0" smtClean="0"/>
              <a:t>ΣΤ. Κλείσιμο της ενότητας.</a:t>
            </a:r>
          </a:p>
          <a:p>
            <a:pPr>
              <a:buFont typeface="Wingdings 2" panose="05020102010507070707" pitchFamily="18" charset="2"/>
              <a:buNone/>
            </a:pPr>
            <a:endParaRPr lang="en-GB" sz="2000" dirty="0" smtClean="0"/>
          </a:p>
        </p:txBody>
      </p:sp>
      <p:sp>
        <p:nvSpPr>
          <p:cNvPr id="4" name="Footer Placeholder 3"/>
          <p:cNvSpPr>
            <a:spLocks noGrp="1"/>
          </p:cNvSpPr>
          <p:nvPr>
            <p:ph type="ftr" sz="quarter" idx="11"/>
          </p:nvPr>
        </p:nvSpPr>
        <p:spPr/>
        <p:txBody>
          <a:bodyPr/>
          <a:lstStyle/>
          <a:p>
            <a:pPr>
              <a:defRPr/>
            </a:pPr>
            <a:r>
              <a:rPr lang="el-GR" smtClean="0"/>
              <a:t>ΤΠΕ και Εκπαίδευση, Β. Κόμης</a:t>
            </a:r>
            <a:endParaRPr lang="en-US"/>
          </a:p>
        </p:txBody>
      </p:sp>
      <p:sp>
        <p:nvSpPr>
          <p:cNvPr id="829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13D6A48C-D2F5-4759-8AA3-8F04C56BEC1F}" type="slidenum">
              <a:rPr lang="en-US" sz="1200" smtClean="0">
                <a:solidFill>
                  <a:srgbClr val="B5A788"/>
                </a:solidFill>
              </a:rPr>
              <a:pPr>
                <a:spcBef>
                  <a:spcPct val="0"/>
                </a:spcBef>
                <a:buClrTx/>
                <a:buSzTx/>
                <a:buFontTx/>
                <a:buNone/>
              </a:pPr>
              <a:t>22</a:t>
            </a:fld>
            <a:endParaRPr lang="en-US" sz="1200" smtClean="0">
              <a:solidFill>
                <a:srgbClr val="B5A788"/>
              </a:solidFill>
            </a:endParaRPr>
          </a:p>
        </p:txBody>
      </p:sp>
    </p:spTree>
    <p:extLst>
      <p:ext uri="{BB962C8B-B14F-4D97-AF65-F5344CB8AC3E}">
        <p14:creationId xmlns:p14="http://schemas.microsoft.com/office/powerpoint/2010/main" val="3165687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Η συμβολή του συμπεριφορισμού στο σχεδιασμό εφαρμογών ΤΠΕ (1)</a:t>
            </a:r>
            <a:endParaRPr lang="en-GB" dirty="0"/>
          </a:p>
        </p:txBody>
      </p:sp>
      <p:sp>
        <p:nvSpPr>
          <p:cNvPr id="95235" name="Content Placeholder 2"/>
          <p:cNvSpPr>
            <a:spLocks noGrp="1"/>
          </p:cNvSpPr>
          <p:nvPr>
            <p:ph idx="1"/>
          </p:nvPr>
        </p:nvSpPr>
        <p:spPr>
          <a:xfrm>
            <a:off x="1143000" y="1571625"/>
            <a:ext cx="7791450" cy="4676775"/>
          </a:xfrm>
        </p:spPr>
        <p:txBody>
          <a:bodyPr/>
          <a:lstStyle/>
          <a:p>
            <a:r>
              <a:rPr lang="el-GR" sz="2200" dirty="0" smtClean="0"/>
              <a:t>Τα συμπεριφοριστικά συστήματα ήταν η πρώτη μεγάλη προσπάθεια εφαρμογής των υπολογιστών στην εκπαίδευση</a:t>
            </a:r>
          </a:p>
          <a:p>
            <a:pPr lvl="1"/>
            <a:r>
              <a:rPr lang="el-GR" sz="1800" dirty="0" smtClean="0"/>
              <a:t>Τελευταία οι συμπεριφοριστικές προσεγγίσεις δεν είναι στο προσκήνιο της ερευνητικής δραστηριότητας </a:t>
            </a:r>
          </a:p>
          <a:p>
            <a:r>
              <a:rPr lang="el-GR" sz="2200" dirty="0" smtClean="0"/>
              <a:t>Πολλές αρχές του πλαισίου αυτού εξακολουθούν να έχουν ισχύ και εγκυρότητα</a:t>
            </a:r>
          </a:p>
          <a:p>
            <a:pPr lvl="1"/>
            <a:r>
              <a:rPr lang="el-GR" sz="1800" dirty="0" smtClean="0"/>
              <a:t>Εξατομίκευση της μάθησης</a:t>
            </a:r>
          </a:p>
          <a:p>
            <a:pPr lvl="1"/>
            <a:r>
              <a:rPr lang="el-GR" sz="1800" dirty="0" smtClean="0"/>
              <a:t>Προσωπικός ρυθμός του μαθητή</a:t>
            </a:r>
          </a:p>
          <a:p>
            <a:pPr lvl="1"/>
            <a:r>
              <a:rPr lang="el-GR" sz="1800" dirty="0" smtClean="0"/>
              <a:t>Ανατροφοδότηση </a:t>
            </a:r>
          </a:p>
          <a:p>
            <a:pPr lvl="1"/>
            <a:r>
              <a:rPr lang="el-GR" sz="1800" dirty="0" smtClean="0"/>
              <a:t>Αξιολόγηση της επίδοσης του μαθητή </a:t>
            </a:r>
          </a:p>
          <a:p>
            <a:r>
              <a:rPr lang="el-GR" sz="2200" dirty="0" smtClean="0"/>
              <a:t>Η χρήση συμπεριφοριστικών λογισμικών είναι σκόπιμη και ωφέλιμη σε πολλές πτυχές της εκπαιδευτικής διαδικασίας, κυρίως όταν συνδυάζεται και με άλλου τύπου λογισμικά</a:t>
            </a:r>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9523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A17F309E-EE0A-4C1A-86FC-462E2FF4E4E5}" type="slidenum">
              <a:rPr lang="en-US" sz="1200" smtClean="0">
                <a:solidFill>
                  <a:srgbClr val="B5A788"/>
                </a:solidFill>
              </a:rPr>
              <a:pPr>
                <a:spcBef>
                  <a:spcPct val="0"/>
                </a:spcBef>
                <a:buClrTx/>
                <a:buSzTx/>
                <a:buFontTx/>
                <a:buNone/>
              </a:pPr>
              <a:t>23</a:t>
            </a:fld>
            <a:endParaRPr lang="en-US" sz="1200" smtClean="0">
              <a:solidFill>
                <a:srgbClr val="B5A788"/>
              </a:solidFill>
            </a:endParaRPr>
          </a:p>
        </p:txBody>
      </p:sp>
    </p:spTree>
    <p:extLst>
      <p:ext uri="{BB962C8B-B14F-4D97-AF65-F5344CB8AC3E}">
        <p14:creationId xmlns:p14="http://schemas.microsoft.com/office/powerpoint/2010/main" val="2014107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75" y="274638"/>
            <a:ext cx="7648575" cy="1143000"/>
          </a:xfrm>
        </p:spPr>
        <p:txBody>
          <a:bodyPr>
            <a:normAutofit fontScale="90000"/>
          </a:bodyPr>
          <a:lstStyle/>
          <a:p>
            <a:pPr>
              <a:defRPr/>
            </a:pPr>
            <a:r>
              <a:rPr lang="el-GR" dirty="0" smtClean="0"/>
              <a:t>Η συμβολή του συμπεριφορισμού στο σχεδιασμό εφαρμογών ΤΠΕ (2)</a:t>
            </a:r>
            <a:endParaRPr lang="en-GB" dirty="0"/>
          </a:p>
        </p:txBody>
      </p:sp>
      <p:sp>
        <p:nvSpPr>
          <p:cNvPr id="97283" name="Content Placeholder 2"/>
          <p:cNvSpPr>
            <a:spLocks noGrp="1"/>
          </p:cNvSpPr>
          <p:nvPr>
            <p:ph idx="1"/>
          </p:nvPr>
        </p:nvSpPr>
        <p:spPr>
          <a:xfrm>
            <a:off x="971600" y="1571625"/>
            <a:ext cx="7962850" cy="4786313"/>
          </a:xfrm>
        </p:spPr>
        <p:txBody>
          <a:bodyPr/>
          <a:lstStyle/>
          <a:p>
            <a:r>
              <a:rPr lang="el-GR" sz="2000" dirty="0" smtClean="0"/>
              <a:t>Ενεργή και διαρκής συμμετοχή του μαθητή κατά τη διαδικασία της μάθησης.</a:t>
            </a:r>
            <a:endParaRPr lang="en-GB" sz="2000" dirty="0" smtClean="0"/>
          </a:p>
          <a:p>
            <a:r>
              <a:rPr lang="el-GR" sz="2000" dirty="0" smtClean="0"/>
              <a:t>Κατανόηση του ρόλου της γρήγορης και διορθωτικής (εάν αυτό απαιτείται) ανατροφοδότησης σε κάθε ενέργεια του μαθητή.   </a:t>
            </a:r>
            <a:endParaRPr lang="en-GB" sz="2000" dirty="0" smtClean="0"/>
          </a:p>
          <a:p>
            <a:r>
              <a:rPr lang="el-GR" sz="2000" dirty="0" smtClean="0"/>
              <a:t>Ανάδειξη της σημασίας για μάθηση μέσω εξάσκησης και πρακτικής. </a:t>
            </a:r>
            <a:endParaRPr lang="en-GB" sz="2000" dirty="0" smtClean="0"/>
          </a:p>
          <a:p>
            <a:r>
              <a:rPr lang="el-GR" sz="2000" dirty="0" smtClean="0"/>
              <a:t>Μελέτη των αντικειμενικών συνθηκών μέσα στις οποίες λαμβάνει χώρα η διδακτική και μαθησιακή διαδικασία.</a:t>
            </a:r>
          </a:p>
          <a:p>
            <a:r>
              <a:rPr lang="el-GR" sz="2000" dirty="0" smtClean="0"/>
              <a:t>Καθορισμός ξεκάθαρου και λειτουργικού ορισμού των ακολουθούμενων διδακτικών στρατηγικών και των προς επίτευξη διδακτικών στόχων καθώς και της αξιολόγησής τους. </a:t>
            </a:r>
            <a:endParaRPr lang="en-GB" sz="2000" dirty="0" smtClean="0"/>
          </a:p>
          <a:p>
            <a:r>
              <a:rPr lang="el-GR" sz="2000" dirty="0" smtClean="0"/>
              <a:t>Έμφαση στην εστίαση πάνω στα (έκδηλα) μαθησιακά αποτελέσματα, τα οποία συνηγορούν για την αποτελεσματικότητα της διδακτικής στρατηγικής.                  </a:t>
            </a:r>
            <a:endParaRPr lang="en-GB" sz="2000" dirty="0" smtClean="0"/>
          </a:p>
          <a:p>
            <a:endParaRPr lang="el-GR" sz="2000" dirty="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9728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3A7140D7-1609-477E-B94B-894EFD913B1C}" type="slidenum">
              <a:rPr lang="en-US" sz="1200" smtClean="0">
                <a:solidFill>
                  <a:srgbClr val="B5A788"/>
                </a:solidFill>
              </a:rPr>
              <a:pPr>
                <a:spcBef>
                  <a:spcPct val="0"/>
                </a:spcBef>
                <a:buClrTx/>
                <a:buSzTx/>
                <a:buFontTx/>
                <a:buNone/>
              </a:pPr>
              <a:t>24</a:t>
            </a:fld>
            <a:endParaRPr lang="en-US" sz="1200" smtClean="0">
              <a:solidFill>
                <a:srgbClr val="B5A788"/>
              </a:solidFill>
            </a:endParaRPr>
          </a:p>
        </p:txBody>
      </p:sp>
    </p:spTree>
    <p:extLst>
      <p:ext uri="{BB962C8B-B14F-4D97-AF65-F5344CB8AC3E}">
        <p14:creationId xmlns:p14="http://schemas.microsoft.com/office/powerpoint/2010/main" val="28583438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Μορφές και τρόποι χρήσης συμπεριφοριστικών λογισμικών</a:t>
            </a:r>
            <a:endParaRPr lang="en-GB" dirty="0"/>
          </a:p>
        </p:txBody>
      </p:sp>
      <p:sp>
        <p:nvSpPr>
          <p:cNvPr id="99331" name="Content Placeholder 2"/>
          <p:cNvSpPr>
            <a:spLocks noGrp="1"/>
          </p:cNvSpPr>
          <p:nvPr>
            <p:ph idx="1"/>
          </p:nvPr>
        </p:nvSpPr>
        <p:spPr>
          <a:xfrm>
            <a:off x="1259632" y="1857375"/>
            <a:ext cx="7674818" cy="4391025"/>
          </a:xfrm>
        </p:spPr>
        <p:txBody>
          <a:bodyPr/>
          <a:lstStyle/>
          <a:p>
            <a:r>
              <a:rPr lang="el-GR" sz="2400" dirty="0" smtClean="0"/>
              <a:t>Τα συμπεριφοριστικά λογισμικά χρησιμοποιούνται </a:t>
            </a:r>
          </a:p>
          <a:p>
            <a:pPr lvl="1"/>
            <a:r>
              <a:rPr lang="el-GR" sz="2400" dirty="0" smtClean="0"/>
              <a:t>για παροχή εποπτικής διδασκαλίας</a:t>
            </a:r>
          </a:p>
          <a:p>
            <a:pPr lvl="1"/>
            <a:r>
              <a:rPr lang="el-GR" sz="2400" dirty="0" smtClean="0"/>
              <a:t>Σε ειδικές περιπτώσεις κατάρτισης στη χρήση συστημάτων ή εργαλείων</a:t>
            </a:r>
          </a:p>
          <a:p>
            <a:pPr lvl="1"/>
            <a:r>
              <a:rPr lang="el-GR" sz="2400" dirty="0" smtClean="0"/>
              <a:t>για εμπέδωση χαμηλού επιπέδου γνώσεων και δεξιοτήτων</a:t>
            </a:r>
          </a:p>
          <a:p>
            <a:pPr lvl="1"/>
            <a:r>
              <a:rPr lang="el-GR" sz="2400" dirty="0" smtClean="0"/>
              <a:t>για αξιολόγηση και προσωπική εργασία των μαθητών</a:t>
            </a:r>
          </a:p>
          <a:p>
            <a:pPr lvl="1"/>
            <a:r>
              <a:rPr lang="el-GR" sz="2400" dirty="0" smtClean="0"/>
              <a:t>στην προσχολική και την πρώτη σχολική ηλικία</a:t>
            </a:r>
          </a:p>
          <a:p>
            <a:pPr lvl="1"/>
            <a:r>
              <a:rPr lang="el-GR" sz="2400" dirty="0" smtClean="0"/>
              <a:t>στην ειδική αγωγή  </a:t>
            </a:r>
            <a:endParaRPr lang="en-GB" sz="2400" dirty="0" smtClean="0"/>
          </a:p>
          <a:p>
            <a:endParaRPr lang="en-GB" sz="3600" dirty="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9933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2E9B9170-C777-48D7-B2B3-F80D835105F0}" type="slidenum">
              <a:rPr lang="en-US" sz="1200" smtClean="0">
                <a:solidFill>
                  <a:srgbClr val="B5A788"/>
                </a:solidFill>
              </a:rPr>
              <a:pPr>
                <a:spcBef>
                  <a:spcPct val="0"/>
                </a:spcBef>
                <a:buClrTx/>
                <a:buSzTx/>
                <a:buFontTx/>
                <a:buNone/>
              </a:pPr>
              <a:t>25</a:t>
            </a:fld>
            <a:endParaRPr lang="en-US" sz="1200" smtClean="0">
              <a:solidFill>
                <a:srgbClr val="B5A788"/>
              </a:solidFill>
            </a:endParaRPr>
          </a:p>
        </p:txBody>
      </p:sp>
    </p:spTree>
    <p:extLst>
      <p:ext uri="{BB962C8B-B14F-4D97-AF65-F5344CB8AC3E}">
        <p14:creationId xmlns:p14="http://schemas.microsoft.com/office/powerpoint/2010/main" val="25888003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Γενικές προδιαγραφές συμπεριφοριστικών λογισμικών</a:t>
            </a:r>
            <a:endParaRPr lang="en-GB" dirty="0"/>
          </a:p>
        </p:txBody>
      </p:sp>
      <p:sp>
        <p:nvSpPr>
          <p:cNvPr id="101379" name="Content Placeholder 2"/>
          <p:cNvSpPr>
            <a:spLocks noGrp="1"/>
          </p:cNvSpPr>
          <p:nvPr>
            <p:ph idx="1"/>
          </p:nvPr>
        </p:nvSpPr>
        <p:spPr>
          <a:xfrm>
            <a:off x="928688" y="1785938"/>
            <a:ext cx="7929562" cy="4462462"/>
          </a:xfrm>
        </p:spPr>
        <p:txBody>
          <a:bodyPr/>
          <a:lstStyle/>
          <a:p>
            <a:r>
              <a:rPr lang="el-GR" sz="2400" smtClean="0"/>
              <a:t>Προσέλκυση προσοχής, πληροφόρηση για τους στόχους &amp; παροχή κινήτρων στο μαθητή</a:t>
            </a:r>
          </a:p>
          <a:p>
            <a:r>
              <a:rPr lang="el-GR" sz="2400" smtClean="0"/>
              <a:t>Διέγερση και ανάκληση πρότερων γνώσεων</a:t>
            </a:r>
          </a:p>
          <a:p>
            <a:r>
              <a:rPr lang="el-GR" sz="2400" smtClean="0"/>
              <a:t>Παρουσίαση και οργάνωση των πληροφοριών ή το περιεχόμενο της εξάσκησης με διακριτά χαρακτηριστικά</a:t>
            </a:r>
          </a:p>
          <a:p>
            <a:r>
              <a:rPr lang="el-GR" sz="2400" smtClean="0"/>
              <a:t>Ερωτήσεις που θέτει και απαντήσεις που επιδέχεται το σύστημα</a:t>
            </a:r>
          </a:p>
          <a:p>
            <a:r>
              <a:rPr lang="el-GR" sz="2400" smtClean="0"/>
              <a:t>Παροχή ανατροφοδότησης και τις πρόσθετες πληροφορίες</a:t>
            </a:r>
          </a:p>
          <a:p>
            <a:r>
              <a:rPr lang="el-GR" sz="2400" smtClean="0"/>
              <a:t>Τέλος ενότητας (ανάπτυξη μνήμης – μεταφορά μάθησης)</a:t>
            </a:r>
            <a:endParaRPr lang="en-GB" sz="240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10138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3E50E97D-12A1-4DC2-9AE2-A787A93809F4}" type="slidenum">
              <a:rPr lang="en-US" sz="1200" smtClean="0">
                <a:solidFill>
                  <a:srgbClr val="B5A788"/>
                </a:solidFill>
              </a:rPr>
              <a:pPr>
                <a:spcBef>
                  <a:spcPct val="0"/>
                </a:spcBef>
                <a:buClrTx/>
                <a:buSzTx/>
                <a:buFontTx/>
                <a:buNone/>
              </a:pPr>
              <a:t>26</a:t>
            </a:fld>
            <a:endParaRPr lang="en-US" sz="1200" smtClean="0">
              <a:solidFill>
                <a:srgbClr val="B5A788"/>
              </a:solidFill>
            </a:endParaRPr>
          </a:p>
        </p:txBody>
      </p:sp>
    </p:spTree>
    <p:extLst>
      <p:ext uri="{BB962C8B-B14F-4D97-AF65-F5344CB8AC3E}">
        <p14:creationId xmlns:p14="http://schemas.microsoft.com/office/powerpoint/2010/main" val="21881119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Παροχή κινήτρων στο μαθητή (1)</a:t>
            </a:r>
            <a:endParaRPr lang="en-GB" dirty="0"/>
          </a:p>
        </p:txBody>
      </p:sp>
      <p:sp>
        <p:nvSpPr>
          <p:cNvPr id="103427" name="Content Placeholder 2"/>
          <p:cNvSpPr>
            <a:spLocks noGrp="1"/>
          </p:cNvSpPr>
          <p:nvPr>
            <p:ph idx="1"/>
          </p:nvPr>
        </p:nvSpPr>
        <p:spPr>
          <a:xfrm>
            <a:off x="1038225" y="1484784"/>
            <a:ext cx="7572375" cy="4572000"/>
          </a:xfrm>
        </p:spPr>
        <p:txBody>
          <a:bodyPr/>
          <a:lstStyle/>
          <a:p>
            <a:r>
              <a:rPr lang="el-GR" sz="2400" dirty="0" smtClean="0"/>
              <a:t>Το σύστημα φροντίζει για την παροχή κινήτρων στο μαθητή και δίνει έμφαση στην εσωτερική παρότρυνση όταν αυτό είναι δυνατόν.</a:t>
            </a:r>
            <a:endParaRPr lang="en-GB" sz="2400" b="1" dirty="0" smtClean="0"/>
          </a:p>
          <a:p>
            <a:r>
              <a:rPr lang="el-GR" sz="2400" dirty="0" smtClean="0"/>
              <a:t>Η παρότρυνση είναι σε γενικό επίπεδο (να σχετίζεται δηλαδή με στρατηγικές) ή σε συγκεκριμένο επίπεδο (να σχετίζεται με τα χαρακτηριστικά του μαθήματος).</a:t>
            </a:r>
            <a:endParaRPr lang="en-GB" sz="2400" b="1" dirty="0" smtClean="0"/>
          </a:p>
          <a:p>
            <a:r>
              <a:rPr lang="el-GR" sz="2400" dirty="0" smtClean="0"/>
              <a:t>Το σύστημα εστιάζει στη διέγερση και την ανάκληση πρότερων γνώσεων.</a:t>
            </a:r>
            <a:endParaRPr lang="en-GB" sz="2400" b="1" dirty="0" smtClean="0"/>
          </a:p>
          <a:p>
            <a:r>
              <a:rPr lang="el-GR" sz="2400" dirty="0" smtClean="0"/>
              <a:t>Το σύστημα (όταν αυτό είναι δυνατόν) έχει παιγνιώδη μορφή και ενθαρρύνει την άμιλλα με τους άλλους και τον συναγωνισμό με τον εαυτό, με τους άλλους ή με τον υπολογιστή. </a:t>
            </a:r>
            <a:endParaRPr lang="en-GB" sz="2400" b="1" dirty="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10342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5DAC6EFE-FCEE-4CA3-8A12-8BEF36E999FD}" type="slidenum">
              <a:rPr lang="en-US" sz="1200" smtClean="0">
                <a:solidFill>
                  <a:srgbClr val="B5A788"/>
                </a:solidFill>
              </a:rPr>
              <a:pPr>
                <a:spcBef>
                  <a:spcPct val="0"/>
                </a:spcBef>
                <a:buClrTx/>
                <a:buSzTx/>
                <a:buFontTx/>
                <a:buNone/>
              </a:pPr>
              <a:t>27</a:t>
            </a:fld>
            <a:endParaRPr lang="en-US" sz="1200" smtClean="0">
              <a:solidFill>
                <a:srgbClr val="B5A788"/>
              </a:solidFill>
            </a:endParaRPr>
          </a:p>
        </p:txBody>
      </p:sp>
    </p:spTree>
    <p:extLst>
      <p:ext uri="{BB962C8B-B14F-4D97-AF65-F5344CB8AC3E}">
        <p14:creationId xmlns:p14="http://schemas.microsoft.com/office/powerpoint/2010/main" val="22435734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Παροχή κινήτρων στο μαθητή (2)</a:t>
            </a:r>
            <a:endParaRPr lang="en-GB" dirty="0"/>
          </a:p>
        </p:txBody>
      </p:sp>
      <p:sp>
        <p:nvSpPr>
          <p:cNvPr id="105475" name="Content Placeholder 2"/>
          <p:cNvSpPr>
            <a:spLocks noGrp="1"/>
          </p:cNvSpPr>
          <p:nvPr>
            <p:ph idx="1"/>
          </p:nvPr>
        </p:nvSpPr>
        <p:spPr>
          <a:xfrm>
            <a:off x="1143000" y="1571625"/>
            <a:ext cx="7500938" cy="4572000"/>
          </a:xfrm>
        </p:spPr>
        <p:txBody>
          <a:bodyPr/>
          <a:lstStyle/>
          <a:p>
            <a:r>
              <a:rPr lang="el-GR" sz="2400" smtClean="0"/>
              <a:t>Το σύστημα μεριμνεί για την παρουσίαση ερεθισμάτων με διακριτά χαρακτηριστικά, παρέχει ένα κατάλληλο επίπεδο «προκλήσεων» και αφυπνίζει και διατηρεί την περιέργεια.</a:t>
            </a:r>
            <a:endParaRPr lang="en-GB" sz="2400" b="1" smtClean="0"/>
          </a:p>
          <a:p>
            <a:r>
              <a:rPr lang="el-GR" sz="2400" smtClean="0"/>
              <a:t>Το σύστημα, όταν περιέχει επίπεδα δυσκολίας, επιτρέπει στους χρήστες να αλλάζουν εύκολα επίπεδο και δραστηριότητες. </a:t>
            </a:r>
            <a:endParaRPr lang="en-GB" sz="2400" b="1" smtClean="0"/>
          </a:p>
          <a:p>
            <a:r>
              <a:rPr lang="el-GR" sz="2400" smtClean="0"/>
              <a:t>Το σύστημα επιτρέπει στους χρήστες να εργάζονται ανεξάρτητα και να μην χρειάζονται υποστήριξη (εκτός ίσως από τις αρχικές δραστηριότητες).</a:t>
            </a:r>
            <a:endParaRPr lang="en-GB" sz="2400" b="1"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10547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D5908304-2A30-4914-A90C-5D2B9EF4D78D}" type="slidenum">
              <a:rPr lang="en-US" sz="1200" smtClean="0">
                <a:solidFill>
                  <a:srgbClr val="B5A788"/>
                </a:solidFill>
              </a:rPr>
              <a:pPr>
                <a:spcBef>
                  <a:spcPct val="0"/>
                </a:spcBef>
                <a:buClrTx/>
                <a:buSzTx/>
                <a:buFontTx/>
                <a:buNone/>
              </a:pPr>
              <a:t>28</a:t>
            </a:fld>
            <a:endParaRPr lang="en-US" sz="1200" smtClean="0">
              <a:solidFill>
                <a:srgbClr val="B5A788"/>
              </a:solidFill>
            </a:endParaRPr>
          </a:p>
        </p:txBody>
      </p:sp>
    </p:spTree>
    <p:extLst>
      <p:ext uri="{BB962C8B-B14F-4D97-AF65-F5344CB8AC3E}">
        <p14:creationId xmlns:p14="http://schemas.microsoft.com/office/powerpoint/2010/main" val="39960421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25" y="274638"/>
            <a:ext cx="8143875" cy="1143000"/>
          </a:xfrm>
        </p:spPr>
        <p:txBody>
          <a:bodyPr>
            <a:noAutofit/>
          </a:bodyPr>
          <a:lstStyle/>
          <a:p>
            <a:pPr>
              <a:defRPr/>
            </a:pPr>
            <a:r>
              <a:rPr lang="el-GR" sz="3600" dirty="0" smtClean="0"/>
              <a:t>Παρουσίαση &amp; οργάνωση πληροφοριών ή περιεχομένου της εξάσκησης (1)</a:t>
            </a:r>
            <a:endParaRPr lang="en-GB" sz="3600" dirty="0"/>
          </a:p>
        </p:txBody>
      </p:sp>
      <p:sp>
        <p:nvSpPr>
          <p:cNvPr id="107523" name="Content Placeholder 2"/>
          <p:cNvSpPr>
            <a:spLocks noGrp="1"/>
          </p:cNvSpPr>
          <p:nvPr>
            <p:ph idx="1"/>
          </p:nvPr>
        </p:nvSpPr>
        <p:spPr>
          <a:xfrm>
            <a:off x="857250" y="1500188"/>
            <a:ext cx="8077200" cy="4800600"/>
          </a:xfrm>
        </p:spPr>
        <p:txBody>
          <a:bodyPr/>
          <a:lstStyle/>
          <a:p>
            <a:r>
              <a:rPr lang="el-GR" sz="2000" smtClean="0"/>
              <a:t>Το σύστημα (όταν πρόκειται για σύστημα διδασκαλίας ή καθοδήγησης) διαθέτει έναν προέλεγχο στην εισαγωγική ενότητα ώστε να εξακριβώνει εάν είναι κατάλληλο για τον μαθητή. </a:t>
            </a:r>
            <a:endParaRPr lang="en-GB" sz="2000" b="1" smtClean="0"/>
          </a:p>
          <a:p>
            <a:r>
              <a:rPr lang="el-GR" sz="2000" smtClean="0"/>
              <a:t>Το σύστημα (όταν πρόκειται για σύστημα εξάσκησης και πρακτικής) εστιάζει στη δεξιότητα που επιδιώκεται να αποκτηθεί και εμπεριέχει ένα σχετικό εύρος από επίπεδα δυσκολίας που να καλύπτει το σύνολο των μαθητών.</a:t>
            </a:r>
            <a:endParaRPr lang="en-GB" sz="2000" b="1" smtClean="0"/>
          </a:p>
          <a:p>
            <a:r>
              <a:rPr lang="el-GR" sz="2000" smtClean="0"/>
              <a:t>Το σύστημα στοχεύει στην προσέλκυση προσοχής και στην πληροφόρηση για τους στόχους του μαθήματος. </a:t>
            </a:r>
            <a:endParaRPr lang="en-GB" sz="2000" b="1" smtClean="0"/>
          </a:p>
          <a:p>
            <a:r>
              <a:rPr lang="el-GR" sz="2000" smtClean="0"/>
              <a:t>Το σύστημα χρησιμοποιεί κατάλληλες μορφές παρουσίασης (π.χ. κείμενα, ήχος, εικόνες, βίντεο), τα κείμενα είναι λακωνικά, σαφή, καλά μορφοποιημένα και σε κατάλληλο επίπεδο ανάγνωσης, ενώ τα γραφικά και τα βίντεο χρησιμοποιούνται για τις σημαντικές πληροφορίες.</a:t>
            </a:r>
            <a:endParaRPr lang="en-GB" sz="2000" b="1" smtClean="0"/>
          </a:p>
          <a:p>
            <a:pPr>
              <a:buFont typeface="Wingdings 2" panose="05020102010507070707" pitchFamily="18" charset="2"/>
              <a:buNone/>
            </a:pPr>
            <a:endParaRPr lang="en-GB" sz="2000" b="1"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10752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DF4ACC57-0E21-4618-840C-4744342DC160}" type="slidenum">
              <a:rPr lang="en-US" sz="1200" smtClean="0">
                <a:solidFill>
                  <a:srgbClr val="B5A788"/>
                </a:solidFill>
              </a:rPr>
              <a:pPr>
                <a:spcBef>
                  <a:spcPct val="0"/>
                </a:spcBef>
                <a:buClrTx/>
                <a:buSzTx/>
                <a:buFontTx/>
                <a:buNone/>
              </a:pPr>
              <a:t>29</a:t>
            </a:fld>
            <a:endParaRPr lang="en-US" sz="1200" smtClean="0">
              <a:solidFill>
                <a:srgbClr val="B5A788"/>
              </a:solidFill>
            </a:endParaRPr>
          </a:p>
        </p:txBody>
      </p:sp>
    </p:spTree>
    <p:extLst>
      <p:ext uri="{BB962C8B-B14F-4D97-AF65-F5344CB8AC3E}">
        <p14:creationId xmlns:p14="http://schemas.microsoft.com/office/powerpoint/2010/main" val="822174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eaLnBrk="1" fontAlgn="auto" hangingPunct="1">
              <a:spcAft>
                <a:spcPts val="0"/>
              </a:spcAft>
              <a:defRPr/>
            </a:pPr>
            <a:r>
              <a:rPr lang="el-GR" i="1" dirty="0" smtClean="0">
                <a:solidFill>
                  <a:schemeClr val="tx2">
                    <a:satMod val="130000"/>
                  </a:schemeClr>
                </a:solidFill>
              </a:rPr>
              <a:t>Έννοιες – Κλειδιά</a:t>
            </a:r>
            <a:endParaRPr lang="en-GB" dirty="0">
              <a:solidFill>
                <a:schemeClr val="tx2">
                  <a:satMod val="130000"/>
                </a:schemeClr>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82210228"/>
              </p:ext>
            </p:extLst>
          </p:nvPr>
        </p:nvGraphicFramePr>
        <p:xfrm>
          <a:off x="1071563" y="1447800"/>
          <a:ext cx="7862888" cy="5121275"/>
        </p:xfrm>
        <a:graphic>
          <a:graphicData uri="http://schemas.openxmlformats.org/drawingml/2006/table">
            <a:tbl>
              <a:tblPr firstRow="1" bandRow="1">
                <a:tableStyleId>{8A107856-5554-42FB-B03E-39F5DBC370BA}</a:tableStyleId>
              </a:tblPr>
              <a:tblGrid>
                <a:gridCol w="3931444"/>
                <a:gridCol w="3931444"/>
              </a:tblGrid>
              <a:tr h="5121275">
                <a:tc>
                  <a:txBody>
                    <a:bodyPr/>
                    <a:lstStyle/>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el-GR" sz="2000" b="1" kern="1200" dirty="0" smtClean="0">
                          <a:solidFill>
                            <a:schemeClr val="dk1"/>
                          </a:solidFill>
                          <a:latin typeface="+mn-lt"/>
                          <a:ea typeface="+mn-ea"/>
                          <a:cs typeface="+mn-cs"/>
                        </a:rPr>
                        <a:t>Εκπαιδευτικό λογισμικό</a:t>
                      </a:r>
                      <a:endParaRPr kumimoji="0" lang="en-GB" sz="2000" b="1" kern="1200" dirty="0" smtClean="0">
                        <a:solidFill>
                          <a:schemeClr val="dk1"/>
                        </a:solidFill>
                        <a:latin typeface="+mn-lt"/>
                        <a:ea typeface="+mn-ea"/>
                        <a:cs typeface="+mn-cs"/>
                      </a:endParaRPr>
                    </a:p>
                    <a:p>
                      <a:pPr lvl="0">
                        <a:lnSpc>
                          <a:spcPct val="150000"/>
                        </a:lnSpc>
                        <a:buFont typeface="Arial" pitchFamily="34" charset="0"/>
                        <a:buChar char="•"/>
                      </a:pPr>
                      <a:r>
                        <a:rPr kumimoji="0" lang="el-GR" sz="2000" b="1" kern="1200" dirty="0" smtClean="0">
                          <a:solidFill>
                            <a:schemeClr val="dk1"/>
                          </a:solidFill>
                          <a:latin typeface="+mn-lt"/>
                          <a:ea typeface="+mn-ea"/>
                          <a:cs typeface="+mn-cs"/>
                        </a:rPr>
                        <a:t>Συμπεριφοριστική θεωρία</a:t>
                      </a:r>
                      <a:endParaRPr kumimoji="0" lang="en-GB" sz="2000" b="1" kern="1200" dirty="0" smtClean="0">
                        <a:solidFill>
                          <a:schemeClr val="dk1"/>
                        </a:solidFill>
                        <a:latin typeface="+mn-lt"/>
                        <a:ea typeface="+mn-ea"/>
                        <a:cs typeface="+mn-cs"/>
                      </a:endParaRPr>
                    </a:p>
                    <a:p>
                      <a:pPr lvl="0">
                        <a:lnSpc>
                          <a:spcPct val="150000"/>
                        </a:lnSpc>
                        <a:buFont typeface="Arial" pitchFamily="34" charset="0"/>
                        <a:buChar char="•"/>
                      </a:pPr>
                      <a:r>
                        <a:rPr kumimoji="0" lang="el-GR" sz="2000" b="1" kern="1200" dirty="0" smtClean="0">
                          <a:solidFill>
                            <a:schemeClr val="dk1"/>
                          </a:solidFill>
                          <a:latin typeface="+mn-lt"/>
                          <a:ea typeface="+mn-ea"/>
                          <a:cs typeface="+mn-cs"/>
                        </a:rPr>
                        <a:t>Προγραμματισμένο βιβλίο</a:t>
                      </a:r>
                      <a:endParaRPr kumimoji="0" lang="en-GB" sz="2000" b="1" kern="1200" dirty="0" smtClean="0">
                        <a:solidFill>
                          <a:schemeClr val="dk1"/>
                        </a:solidFill>
                        <a:latin typeface="+mn-lt"/>
                        <a:ea typeface="+mn-ea"/>
                        <a:cs typeface="+mn-cs"/>
                      </a:endParaRPr>
                    </a:p>
                    <a:p>
                      <a:pPr lvl="0">
                        <a:lnSpc>
                          <a:spcPct val="150000"/>
                        </a:lnSpc>
                        <a:buFont typeface="Arial" pitchFamily="34" charset="0"/>
                        <a:buChar char="•"/>
                      </a:pPr>
                      <a:r>
                        <a:rPr kumimoji="0" lang="el-GR" sz="2000" b="1" kern="1200" dirty="0" smtClean="0">
                          <a:solidFill>
                            <a:schemeClr val="dk1"/>
                          </a:solidFill>
                          <a:latin typeface="+mn-lt"/>
                          <a:ea typeface="+mn-ea"/>
                          <a:cs typeface="+mn-cs"/>
                        </a:rPr>
                        <a:t>Προγραμματισμένη διδασκαλία </a:t>
                      </a:r>
                      <a:endParaRPr kumimoji="0" lang="en-GB" sz="2000" b="1" kern="1200" dirty="0" smtClean="0">
                        <a:solidFill>
                          <a:schemeClr val="dk1"/>
                        </a:solidFill>
                        <a:latin typeface="+mn-lt"/>
                        <a:ea typeface="+mn-ea"/>
                        <a:cs typeface="+mn-cs"/>
                      </a:endParaRPr>
                    </a:p>
                    <a:p>
                      <a:pPr lvl="0">
                        <a:lnSpc>
                          <a:spcPct val="150000"/>
                        </a:lnSpc>
                        <a:buFont typeface="Arial" pitchFamily="34" charset="0"/>
                        <a:buChar char="•"/>
                      </a:pPr>
                      <a:r>
                        <a:rPr kumimoji="0" lang="el-GR" sz="2000" b="1" kern="1200" dirty="0" smtClean="0">
                          <a:solidFill>
                            <a:schemeClr val="dk1"/>
                          </a:solidFill>
                          <a:latin typeface="+mn-lt"/>
                          <a:ea typeface="+mn-ea"/>
                          <a:cs typeface="+mn-cs"/>
                        </a:rPr>
                        <a:t>Διδακτικός </a:t>
                      </a:r>
                      <a:r>
                        <a:rPr kumimoji="0" lang="el-GR" sz="2000" b="1" kern="1200" dirty="0" smtClean="0">
                          <a:solidFill>
                            <a:schemeClr val="dk1"/>
                          </a:solidFill>
                          <a:latin typeface="+mn-lt"/>
                          <a:ea typeface="+mn-ea"/>
                          <a:cs typeface="+mn-cs"/>
                        </a:rPr>
                        <a:t>σχεδιασμός</a:t>
                      </a:r>
                    </a:p>
                    <a:p>
                      <a:pPr lvl="0">
                        <a:lnSpc>
                          <a:spcPct val="150000"/>
                        </a:lnSpc>
                        <a:buFont typeface="Arial" pitchFamily="34" charset="0"/>
                        <a:buChar char="•"/>
                      </a:pPr>
                      <a:r>
                        <a:rPr kumimoji="0" lang="el-GR" sz="2000" b="1" kern="1200" dirty="0" smtClean="0">
                          <a:solidFill>
                            <a:schemeClr val="dk1"/>
                          </a:solidFill>
                          <a:latin typeface="+mn-lt"/>
                          <a:ea typeface="+mn-ea"/>
                          <a:cs typeface="+mn-cs"/>
                        </a:rPr>
                        <a:t>Λογισμικό</a:t>
                      </a:r>
                      <a:r>
                        <a:rPr kumimoji="0" lang="el-GR" sz="2000" b="1" kern="1200" baseline="0" dirty="0" smtClean="0">
                          <a:solidFill>
                            <a:schemeClr val="dk1"/>
                          </a:solidFill>
                          <a:latin typeface="+mn-lt"/>
                          <a:ea typeface="+mn-ea"/>
                          <a:cs typeface="+mn-cs"/>
                        </a:rPr>
                        <a:t> κλειστού τύπου</a:t>
                      </a:r>
                    </a:p>
                    <a:p>
                      <a:pPr lvl="0">
                        <a:lnSpc>
                          <a:spcPct val="150000"/>
                        </a:lnSpc>
                        <a:buFont typeface="Arial" pitchFamily="34" charset="0"/>
                        <a:buChar char="•"/>
                      </a:pPr>
                      <a:r>
                        <a:rPr kumimoji="0" lang="el-GR" sz="2000" b="1" kern="1200" baseline="0" dirty="0" smtClean="0">
                          <a:solidFill>
                            <a:schemeClr val="dk1"/>
                          </a:solidFill>
                          <a:latin typeface="+mn-lt"/>
                          <a:ea typeface="+mn-ea"/>
                          <a:cs typeface="+mn-cs"/>
                        </a:rPr>
                        <a:t>Λογισμικό καθοδήγησης </a:t>
                      </a:r>
                    </a:p>
                    <a:p>
                      <a:pPr lvl="0">
                        <a:lnSpc>
                          <a:spcPct val="150000"/>
                        </a:lnSpc>
                        <a:buFont typeface="Arial" pitchFamily="34" charset="0"/>
                        <a:buChar char="•"/>
                      </a:pPr>
                      <a:r>
                        <a:rPr kumimoji="0" lang="el-GR" sz="2000" b="1" kern="1200" baseline="0" dirty="0" smtClean="0">
                          <a:solidFill>
                            <a:schemeClr val="dk1"/>
                          </a:solidFill>
                          <a:latin typeface="+mn-lt"/>
                          <a:ea typeface="+mn-ea"/>
                          <a:cs typeface="+mn-cs"/>
                        </a:rPr>
                        <a:t>Λογισμικό εξάσκησης και πρακτικής </a:t>
                      </a:r>
                    </a:p>
                    <a:p>
                      <a:pPr lvl="0">
                        <a:lnSpc>
                          <a:spcPct val="150000"/>
                        </a:lnSpc>
                        <a:buFont typeface="Arial" pitchFamily="34" charset="0"/>
                        <a:buChar char="•"/>
                      </a:pPr>
                      <a:r>
                        <a:rPr kumimoji="0" lang="el-GR" sz="2000" b="1" kern="1200" baseline="0" dirty="0" smtClean="0">
                          <a:solidFill>
                            <a:schemeClr val="dk1"/>
                          </a:solidFill>
                          <a:latin typeface="+mn-lt"/>
                          <a:ea typeface="+mn-ea"/>
                          <a:cs typeface="+mn-cs"/>
                        </a:rPr>
                        <a:t>Λογισμικό πολυμέσων </a:t>
                      </a:r>
                      <a:endParaRPr kumimoji="0" lang="en-GB" sz="2000" b="1" kern="1200" dirty="0" smtClean="0">
                        <a:solidFill>
                          <a:schemeClr val="dk1"/>
                        </a:solidFill>
                        <a:latin typeface="+mn-lt"/>
                        <a:ea typeface="+mn-ea"/>
                        <a:cs typeface="+mn-cs"/>
                      </a:endParaRPr>
                    </a:p>
                    <a:p>
                      <a:pPr lvl="0">
                        <a:lnSpc>
                          <a:spcPct val="150000"/>
                        </a:lnSpc>
                        <a:buFont typeface="Arial" pitchFamily="34" charset="0"/>
                        <a:buChar char="•"/>
                      </a:pPr>
                      <a:endParaRPr lang="en-GB" sz="2000" dirty="0"/>
                    </a:p>
                  </a:txBody>
                  <a:tcPr marT="45726" marB="45726"/>
                </a:tc>
                <a:tc>
                  <a:txBody>
                    <a:bodyPr/>
                    <a:lstStyle/>
                    <a:p>
                      <a:pPr lvl="0">
                        <a:lnSpc>
                          <a:spcPct val="150000"/>
                        </a:lnSpc>
                        <a:buFont typeface="Arial" pitchFamily="34" charset="0"/>
                        <a:buChar char="•"/>
                      </a:pPr>
                      <a:r>
                        <a:rPr lang="el-GR" sz="2000" dirty="0" smtClean="0"/>
                        <a:t>ΔΕΠΠΣ</a:t>
                      </a:r>
                    </a:p>
                    <a:p>
                      <a:pPr lvl="0">
                        <a:lnSpc>
                          <a:spcPct val="150000"/>
                        </a:lnSpc>
                        <a:buFont typeface="Arial" pitchFamily="34" charset="0"/>
                        <a:buChar char="•"/>
                      </a:pPr>
                      <a:r>
                        <a:rPr lang="el-GR" sz="2000" dirty="0" smtClean="0"/>
                        <a:t>Γραμμική οργάνωσης της πληροφορίας</a:t>
                      </a:r>
                      <a:r>
                        <a:rPr lang="el-GR" sz="2000" baseline="0" dirty="0" smtClean="0"/>
                        <a:t> </a:t>
                      </a:r>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kumimoji="0" lang="el-GR" sz="2000" b="1" kern="1200" baseline="0" dirty="0" smtClean="0">
                          <a:solidFill>
                            <a:schemeClr val="dk1"/>
                          </a:solidFill>
                          <a:latin typeface="+mn-lt"/>
                          <a:ea typeface="+mn-ea"/>
                          <a:cs typeface="+mn-cs"/>
                        </a:rPr>
                        <a:t>Μέθοδος πολλαπλών επιλογών</a:t>
                      </a:r>
                      <a:endParaRPr kumimoji="0" lang="en-GB" sz="2000" b="1" kern="1200" dirty="0" smtClean="0">
                        <a:solidFill>
                          <a:schemeClr val="dk1"/>
                        </a:solidFill>
                        <a:latin typeface="+mn-lt"/>
                        <a:ea typeface="+mn-ea"/>
                        <a:cs typeface="+mn-cs"/>
                      </a:endParaRPr>
                    </a:p>
                    <a:p>
                      <a:pPr lvl="0">
                        <a:lnSpc>
                          <a:spcPct val="150000"/>
                        </a:lnSpc>
                        <a:buFont typeface="Arial" pitchFamily="34" charset="0"/>
                        <a:buChar char="•"/>
                      </a:pPr>
                      <a:r>
                        <a:rPr lang="el-GR" sz="2000" dirty="0" smtClean="0"/>
                        <a:t>Αξιολόγηση λογισμικού </a:t>
                      </a:r>
                    </a:p>
                    <a:p>
                      <a:pPr lvl="0">
                        <a:lnSpc>
                          <a:spcPct val="150000"/>
                        </a:lnSpc>
                        <a:buFont typeface="Arial" pitchFamily="34" charset="0"/>
                        <a:buChar char="•"/>
                      </a:pPr>
                      <a:r>
                        <a:rPr lang="el-GR" sz="2000" dirty="0" smtClean="0"/>
                        <a:t>Διδακτική δραστηριότητα </a:t>
                      </a:r>
                    </a:p>
                    <a:p>
                      <a:pPr lvl="0">
                        <a:lnSpc>
                          <a:spcPct val="150000"/>
                        </a:lnSpc>
                        <a:buFont typeface="Arial" pitchFamily="34" charset="0"/>
                        <a:buChar char="•"/>
                      </a:pPr>
                      <a:r>
                        <a:rPr lang="el-GR" sz="2000" dirty="0" smtClean="0"/>
                        <a:t>Κλίμακα</a:t>
                      </a:r>
                      <a:r>
                        <a:rPr lang="el-GR" sz="2000" baseline="0" dirty="0" smtClean="0"/>
                        <a:t> αξιολόγησης </a:t>
                      </a:r>
                    </a:p>
                    <a:p>
                      <a:pPr lvl="0">
                        <a:lnSpc>
                          <a:spcPct val="150000"/>
                        </a:lnSpc>
                        <a:buFont typeface="Arial" pitchFamily="34" charset="0"/>
                        <a:buNone/>
                      </a:pPr>
                      <a:endParaRPr lang="en-GB" sz="2000" dirty="0"/>
                    </a:p>
                  </a:txBody>
                  <a:tcPr marT="45726" marB="45726"/>
                </a:tc>
              </a:tr>
            </a:tbl>
          </a:graphicData>
        </a:graphic>
      </p:graphicFrame>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986ABF-0449-499C-AA24-DE041FCC4332}" type="slidenum">
              <a:rPr lang="en-US">
                <a:solidFill>
                  <a:srgbClr val="B5A788"/>
                </a:solidFill>
                <a:latin typeface="Gill Sans MT" panose="020B0502020104020203" pitchFamily="34" charset="0"/>
              </a:rPr>
              <a:pPr eaLnBrk="1" hangingPunct="1"/>
              <a:t>3</a:t>
            </a:fld>
            <a:endParaRPr lang="en-US">
              <a:solidFill>
                <a:srgbClr val="B5A788"/>
              </a:solidFill>
              <a:latin typeface="Gill Sans MT" panose="020B0502020104020203"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25" y="274638"/>
            <a:ext cx="8143875" cy="1143000"/>
          </a:xfrm>
        </p:spPr>
        <p:txBody>
          <a:bodyPr>
            <a:noAutofit/>
          </a:bodyPr>
          <a:lstStyle/>
          <a:p>
            <a:pPr>
              <a:defRPr/>
            </a:pPr>
            <a:r>
              <a:rPr lang="el-GR" sz="3600" dirty="0" smtClean="0"/>
              <a:t>Παρουσίαση &amp; οργάνωση πληροφοριών ή περιεχομένου της εξάσκησης (2)</a:t>
            </a:r>
            <a:endParaRPr lang="en-GB" sz="3600" dirty="0"/>
          </a:p>
        </p:txBody>
      </p:sp>
      <p:sp>
        <p:nvSpPr>
          <p:cNvPr id="109571" name="Content Placeholder 2"/>
          <p:cNvSpPr>
            <a:spLocks noGrp="1"/>
          </p:cNvSpPr>
          <p:nvPr>
            <p:ph idx="1"/>
          </p:nvPr>
        </p:nvSpPr>
        <p:spPr>
          <a:xfrm>
            <a:off x="1143000" y="1714500"/>
            <a:ext cx="7791450" cy="4657725"/>
          </a:xfrm>
        </p:spPr>
        <p:txBody>
          <a:bodyPr/>
          <a:lstStyle/>
          <a:p>
            <a:r>
              <a:rPr lang="el-GR" sz="2000" smtClean="0"/>
              <a:t>Το σύστημα στοχεύει στην παροχή καθοδήγησης στη μάθηση.</a:t>
            </a:r>
            <a:endParaRPr lang="en-GB" sz="2000" b="1" smtClean="0"/>
          </a:p>
          <a:p>
            <a:r>
              <a:rPr lang="el-GR" sz="2000" smtClean="0"/>
              <a:t>Το σύστημα οργανώνει τις πληροφορίες με ιεραρχικό τρόπο ή βασίζεται σε διακριτά επίπεδα δυσκολίας. </a:t>
            </a:r>
          </a:p>
          <a:p>
            <a:r>
              <a:rPr lang="el-GR" sz="2000" smtClean="0"/>
              <a:t>Το σύστημα αποφεύγει την απλή γραμμική οργάνωση της πληροφορίας και την δομεί με διακλαδώσεις ανάλογα με την επίδοση. </a:t>
            </a:r>
            <a:endParaRPr lang="en-GB" sz="2000" b="1" smtClean="0"/>
          </a:p>
          <a:p>
            <a:r>
              <a:rPr lang="el-GR" sz="2000" smtClean="0"/>
              <a:t>Το σύστημα επιτρέπει τον έλεγχο της κίνησης στον χρήστη ώστε να μπορεί να πηγαίνει μπροστά, πίσω, στην αρχή, του παρέχει δυνατότητα επανεκκίνησης μίας διαδικασίας και προσφέρει δυνατότητα επιλογής και ελέγχου της σειράς στους «έμπειρους» χρήστες.</a:t>
            </a:r>
            <a:endParaRPr lang="en-GB" sz="2000" b="1"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1095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2FFF9E46-9641-4436-83FC-1C468278AFDA}" type="slidenum">
              <a:rPr lang="en-US" sz="1200" smtClean="0">
                <a:solidFill>
                  <a:srgbClr val="B5A788"/>
                </a:solidFill>
              </a:rPr>
              <a:pPr>
                <a:spcBef>
                  <a:spcPct val="0"/>
                </a:spcBef>
                <a:buClrTx/>
                <a:buSzTx/>
                <a:buFontTx/>
                <a:buNone/>
              </a:pPr>
              <a:t>30</a:t>
            </a:fld>
            <a:endParaRPr lang="en-US" sz="1200" smtClean="0">
              <a:solidFill>
                <a:srgbClr val="B5A788"/>
              </a:solidFill>
            </a:endParaRPr>
          </a:p>
        </p:txBody>
      </p:sp>
    </p:spTree>
    <p:extLst>
      <p:ext uri="{BB962C8B-B14F-4D97-AF65-F5344CB8AC3E}">
        <p14:creationId xmlns:p14="http://schemas.microsoft.com/office/powerpoint/2010/main" val="32170772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75" y="285750"/>
            <a:ext cx="7858125" cy="1143000"/>
          </a:xfrm>
        </p:spPr>
        <p:txBody>
          <a:bodyPr>
            <a:normAutofit fontScale="90000"/>
          </a:bodyPr>
          <a:lstStyle/>
          <a:p>
            <a:pPr>
              <a:defRPr/>
            </a:pPr>
            <a:r>
              <a:rPr lang="el-GR" dirty="0" smtClean="0"/>
              <a:t>Ερωτήσεις που θέτει &amp; απαντήσεις που επιδέχεται το σύστημα</a:t>
            </a:r>
            <a:endParaRPr lang="en-GB" dirty="0"/>
          </a:p>
        </p:txBody>
      </p:sp>
      <p:sp>
        <p:nvSpPr>
          <p:cNvPr id="111619" name="Content Placeholder 2"/>
          <p:cNvSpPr>
            <a:spLocks noGrp="1"/>
          </p:cNvSpPr>
          <p:nvPr>
            <p:ph idx="1"/>
          </p:nvPr>
        </p:nvSpPr>
        <p:spPr>
          <a:xfrm>
            <a:off x="1000125" y="1857375"/>
            <a:ext cx="7934325" cy="4391025"/>
          </a:xfrm>
        </p:spPr>
        <p:txBody>
          <a:bodyPr/>
          <a:lstStyle/>
          <a:p>
            <a:r>
              <a:rPr lang="el-GR" sz="2400" smtClean="0"/>
              <a:t>Το σύστημα θέτει συχνά ερωτήσεις και ιδιαιτέρως ερωτήσεις κατανόησης και οι ερωτήσεις αφορούν σημαντικές πληροφορίες.</a:t>
            </a:r>
            <a:endParaRPr lang="en-GB" sz="2400" b="1" smtClean="0"/>
          </a:p>
          <a:p>
            <a:r>
              <a:rPr lang="el-GR" sz="2400" smtClean="0"/>
              <a:t>Το σύστημα επιτρέπει περισσότερες από μία προσπάθειες για να απαντήσει κάποιος σε μία ερώτηση.</a:t>
            </a:r>
            <a:endParaRPr lang="en-GB" sz="2400" b="1" smtClean="0"/>
          </a:p>
          <a:p>
            <a:r>
              <a:rPr lang="el-GR" sz="2400" smtClean="0"/>
              <a:t>Η έμφαση του συστήματος δίνεται στην ενεργό και στη διαρκή συμμετοχή του μαθητή κατά τη διαδικασία της μάθησης, στην ενίσχυση της επιθυμητής συμπεριφοράς και στην αποθάρρυνση της μη επιθυμητής συμπεριφοράς.</a:t>
            </a:r>
            <a:endParaRPr lang="en-GB" sz="2400" b="1"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11162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220CC15A-5962-4437-8328-8DFF5AC3390C}" type="slidenum">
              <a:rPr lang="en-US" sz="1200" smtClean="0">
                <a:solidFill>
                  <a:srgbClr val="B5A788"/>
                </a:solidFill>
              </a:rPr>
              <a:pPr>
                <a:spcBef>
                  <a:spcPct val="0"/>
                </a:spcBef>
                <a:buClrTx/>
                <a:buSzTx/>
                <a:buFontTx/>
                <a:buNone/>
              </a:pPr>
              <a:t>31</a:t>
            </a:fld>
            <a:endParaRPr lang="en-US" sz="1200" smtClean="0">
              <a:solidFill>
                <a:srgbClr val="B5A788"/>
              </a:solidFill>
            </a:endParaRPr>
          </a:p>
        </p:txBody>
      </p:sp>
    </p:spTree>
    <p:extLst>
      <p:ext uri="{BB962C8B-B14F-4D97-AF65-F5344CB8AC3E}">
        <p14:creationId xmlns:p14="http://schemas.microsoft.com/office/powerpoint/2010/main" val="34338822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Παροχή ανατροφοδότησης και πρόσθετες πληροφορίες (1)</a:t>
            </a:r>
            <a:endParaRPr lang="en-GB" dirty="0"/>
          </a:p>
        </p:txBody>
      </p:sp>
      <p:sp>
        <p:nvSpPr>
          <p:cNvPr id="113667" name="Content Placeholder 2"/>
          <p:cNvSpPr>
            <a:spLocks noGrp="1"/>
          </p:cNvSpPr>
          <p:nvPr>
            <p:ph idx="1"/>
          </p:nvPr>
        </p:nvSpPr>
        <p:spPr>
          <a:xfrm>
            <a:off x="820093" y="1628800"/>
            <a:ext cx="8250882" cy="4800600"/>
          </a:xfrm>
        </p:spPr>
        <p:txBody>
          <a:bodyPr/>
          <a:lstStyle/>
          <a:p>
            <a:r>
              <a:rPr lang="el-GR" sz="2000" dirty="0" smtClean="0"/>
              <a:t>Το σύστημα παρέχει κατάλληλους τρόπους ανατροφοδότησης, όπως ανατροφοδότηση με κινούμενη εικόνα ή ήχο καθώς και πιο σύνθετους τρόπους ανατροφοδότησης, όπως μέσω υποδείξεων, επεξηγήσεων και αλληλεπιδραστικής υποστήριξης ή καθοδήγησης. </a:t>
            </a:r>
            <a:endParaRPr lang="en-GB" sz="2000" b="1" dirty="0" smtClean="0"/>
          </a:p>
          <a:p>
            <a:r>
              <a:rPr lang="el-GR" sz="2000" dirty="0" smtClean="0"/>
              <a:t>Το σύστημα εστιάζει στην κατανόηση του ρόλου της γρήγορης και διορθωτικής (εάν αυτό απαιτείται) ανάδρασης σε κάθε ενέργεια του μαθητή και δίνει σύντομη έγκριση όταν η απάντηση είναι σωστή. </a:t>
            </a:r>
            <a:endParaRPr lang="en-GB" sz="2000" b="1" dirty="0" smtClean="0"/>
          </a:p>
          <a:p>
            <a:r>
              <a:rPr lang="el-GR" sz="2000" dirty="0" smtClean="0"/>
              <a:t>Το σύστημα εστιάζει στην παροχή πληροφοριακής ανατροφοδότησης, όταν η απάντηση είναι πετυχημένη. </a:t>
            </a:r>
            <a:endParaRPr lang="en-GB" sz="2000" b="1" dirty="0" smtClean="0"/>
          </a:p>
          <a:p>
            <a:r>
              <a:rPr lang="el-GR" sz="2000" dirty="0" smtClean="0"/>
              <a:t>Το σύστημα επιτρέπει και άλλη απάντηση όταν η αρχική είναι εσφαλμένη, δίνοντας διορθωτική ανατροφοδότηση. </a:t>
            </a:r>
          </a:p>
          <a:p>
            <a:pPr lvl="1"/>
            <a:r>
              <a:rPr lang="el-GR" sz="1600" dirty="0" smtClean="0"/>
              <a:t>Πρόκειται για πολύ σημαντική προδιαγραφή, αφού η επιλογή της κατάλληλης διορθωτικής ανατροφοδότησης συνιστά ουσιαστικό στοιχείο για τη συνέχιση της διαδικασίας. Είναι σκόπιμο η ανατροφοδότηση αυτή να προέρχεται από μια εκ των προτέρων ανάλυση των δυνατών σφαλμάτων των μαθητών. </a:t>
            </a:r>
            <a:endParaRPr lang="en-GB" sz="1600" b="1" dirty="0" smtClean="0"/>
          </a:p>
          <a:p>
            <a:pPr>
              <a:buFont typeface="Wingdings 2" panose="05020102010507070707" pitchFamily="18" charset="2"/>
              <a:buNone/>
            </a:pPr>
            <a:endParaRPr lang="en-GB" sz="2000" b="1" dirty="0" smtClean="0"/>
          </a:p>
        </p:txBody>
      </p:sp>
      <p:sp>
        <p:nvSpPr>
          <p:cNvPr id="4" name="Footer Placeholder 3"/>
          <p:cNvSpPr>
            <a:spLocks noGrp="1"/>
          </p:cNvSpPr>
          <p:nvPr>
            <p:ph type="ftr" sz="quarter" idx="11"/>
          </p:nvPr>
        </p:nvSpPr>
        <p:spPr/>
        <p:txBody>
          <a:bodyPr/>
          <a:lstStyle/>
          <a:p>
            <a:pPr>
              <a:defRPr/>
            </a:pPr>
            <a:r>
              <a:rPr lang="el-GR" dirty="0"/>
              <a:t>ΤΠΕ και Εκπαίδευση, Β. Κόμης</a:t>
            </a:r>
            <a:endParaRPr lang="en-US" dirty="0"/>
          </a:p>
        </p:txBody>
      </p:sp>
      <p:sp>
        <p:nvSpPr>
          <p:cNvPr id="11366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4DDB6E43-C2C9-480B-93D2-45C15DF67492}" type="slidenum">
              <a:rPr lang="en-US" sz="1200" smtClean="0">
                <a:solidFill>
                  <a:srgbClr val="B5A788"/>
                </a:solidFill>
              </a:rPr>
              <a:pPr>
                <a:spcBef>
                  <a:spcPct val="0"/>
                </a:spcBef>
                <a:buClrTx/>
                <a:buSzTx/>
                <a:buFontTx/>
                <a:buNone/>
              </a:pPr>
              <a:t>32</a:t>
            </a:fld>
            <a:endParaRPr lang="en-US" sz="1200" smtClean="0">
              <a:solidFill>
                <a:srgbClr val="B5A788"/>
              </a:solidFill>
            </a:endParaRPr>
          </a:p>
        </p:txBody>
      </p:sp>
    </p:spTree>
    <p:extLst>
      <p:ext uri="{BB962C8B-B14F-4D97-AF65-F5344CB8AC3E}">
        <p14:creationId xmlns:p14="http://schemas.microsoft.com/office/powerpoint/2010/main" val="4100431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Παροχή ανατροφοδότησης και πρόσθετες πληροφορίες (2)</a:t>
            </a:r>
            <a:endParaRPr lang="en-GB" dirty="0"/>
          </a:p>
        </p:txBody>
      </p:sp>
      <p:sp>
        <p:nvSpPr>
          <p:cNvPr id="115715" name="Content Placeholder 2"/>
          <p:cNvSpPr>
            <a:spLocks noGrp="1"/>
          </p:cNvSpPr>
          <p:nvPr>
            <p:ph idx="1"/>
          </p:nvPr>
        </p:nvSpPr>
        <p:spPr>
          <a:xfrm>
            <a:off x="500063" y="1447800"/>
            <a:ext cx="8434387" cy="4800600"/>
          </a:xfrm>
        </p:spPr>
        <p:txBody>
          <a:bodyPr/>
          <a:lstStyle/>
          <a:p>
            <a:r>
              <a:rPr lang="el-GR" sz="2000" smtClean="0"/>
              <a:t>Το σύστημα παρέχει διορθωτική αντιμετώπιση για κακές επιδόσεις κατ’ επανάληψη. Αυτό μπορεί να είναι, για παράδειγμα, μία σύσταση για περαιτέρω μελέτη ή μελέτη από την αρχή.  </a:t>
            </a:r>
            <a:endParaRPr lang="en-GB" sz="2000" b="1" smtClean="0"/>
          </a:p>
          <a:p>
            <a:r>
              <a:rPr lang="el-GR" sz="2000" smtClean="0"/>
              <a:t>Το σύστημα παρέχει πληροφορίες για την πρόοδο του μαθητή αλλά και άλλες πληροφορίες, όπως τον χρόνο ενασχόλησης με κάθε ενότητα, δραστηριότητα ή άσκηση, κλπ.</a:t>
            </a:r>
            <a:endParaRPr lang="en-GB" sz="2000" b="1" smtClean="0"/>
          </a:p>
          <a:p>
            <a:r>
              <a:rPr lang="el-GR" sz="2000" smtClean="0"/>
              <a:t>Το σύστημα στοχεύει στην ανάδειξη της σημασίας για μάθηση μέσω εξάσκησης και πρακτικής καθώς και της ανάγκης για διαφοροποίηση των παραγόμενων της μαθησιακής διαδικασίας ανάλογα με τον τύπο και την πολυπλοκότητά τους.</a:t>
            </a:r>
            <a:endParaRPr lang="en-GB" sz="2000" b="1" smtClean="0"/>
          </a:p>
          <a:p>
            <a:r>
              <a:rPr lang="el-GR" sz="2000" smtClean="0"/>
              <a:t>Το σύστημα ευνοεί τη μελέτη των αντικειμενικών συνθηκών μέσα στις οποίες λαμβάνει χώρα η διδακτική και μαθησιακή διαδικασία, </a:t>
            </a:r>
            <a:endParaRPr lang="en-GB" sz="2000" b="1" smtClean="0"/>
          </a:p>
          <a:p>
            <a:r>
              <a:rPr lang="el-GR" sz="2000" smtClean="0"/>
              <a:t>Το σύστημα δίνει έμφαση στην εστίαση πάνω στα (έκδηλα) μαθησιακά αποτελέσματα, τα οποία συνηγορούν για την αποτελεσματικότητα της διδακτικής στρατηγικής.</a:t>
            </a:r>
            <a:endParaRPr lang="en-GB" sz="2000" b="1" smtClean="0"/>
          </a:p>
        </p:txBody>
      </p:sp>
      <p:sp>
        <p:nvSpPr>
          <p:cNvPr id="4" name="Footer Placeholder 3"/>
          <p:cNvSpPr>
            <a:spLocks noGrp="1"/>
          </p:cNvSpPr>
          <p:nvPr>
            <p:ph type="ftr" sz="quarter" idx="11"/>
          </p:nvPr>
        </p:nvSpPr>
        <p:spPr/>
        <p:txBody>
          <a:bodyPr/>
          <a:lstStyle/>
          <a:p>
            <a:pPr>
              <a:defRPr/>
            </a:pPr>
            <a:r>
              <a:rPr lang="el-GR" dirty="0"/>
              <a:t>ΤΠΕ και Εκπαίδευση, Β. Κόμης</a:t>
            </a:r>
            <a:endParaRPr lang="en-US" dirty="0"/>
          </a:p>
        </p:txBody>
      </p:sp>
      <p:sp>
        <p:nvSpPr>
          <p:cNvPr id="11571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30C43204-9103-4CF7-BE19-F73D6A906EC7}" type="slidenum">
              <a:rPr lang="en-US" sz="1200" smtClean="0">
                <a:solidFill>
                  <a:srgbClr val="B5A788"/>
                </a:solidFill>
              </a:rPr>
              <a:pPr>
                <a:spcBef>
                  <a:spcPct val="0"/>
                </a:spcBef>
                <a:buClrTx/>
                <a:buSzTx/>
                <a:buFontTx/>
                <a:buNone/>
              </a:pPr>
              <a:t>33</a:t>
            </a:fld>
            <a:endParaRPr lang="en-US" sz="1200" smtClean="0">
              <a:solidFill>
                <a:srgbClr val="B5A788"/>
              </a:solidFill>
            </a:endParaRPr>
          </a:p>
        </p:txBody>
      </p:sp>
    </p:spTree>
    <p:extLst>
      <p:ext uri="{BB962C8B-B14F-4D97-AF65-F5344CB8AC3E}">
        <p14:creationId xmlns:p14="http://schemas.microsoft.com/office/powerpoint/2010/main" val="31128879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75" y="274638"/>
            <a:ext cx="7648575" cy="1143000"/>
          </a:xfrm>
        </p:spPr>
        <p:txBody>
          <a:bodyPr>
            <a:normAutofit fontScale="90000"/>
          </a:bodyPr>
          <a:lstStyle/>
          <a:p>
            <a:pPr>
              <a:defRPr/>
            </a:pPr>
            <a:r>
              <a:rPr lang="el-GR" sz="3600" dirty="0" smtClean="0"/>
              <a:t>Τέλος ενότητας – κλείσιμο (ανάπτυξη μνήμης – μεταφορά μάθησης)</a:t>
            </a:r>
            <a:endParaRPr lang="en-GB" sz="3600" dirty="0"/>
          </a:p>
        </p:txBody>
      </p:sp>
      <p:sp>
        <p:nvSpPr>
          <p:cNvPr id="117763" name="Content Placeholder 2"/>
          <p:cNvSpPr>
            <a:spLocks noGrp="1"/>
          </p:cNvSpPr>
          <p:nvPr>
            <p:ph idx="1"/>
          </p:nvPr>
        </p:nvSpPr>
        <p:spPr>
          <a:xfrm>
            <a:off x="714375" y="1643063"/>
            <a:ext cx="8215313" cy="4714875"/>
          </a:xfrm>
        </p:spPr>
        <p:txBody>
          <a:bodyPr/>
          <a:lstStyle/>
          <a:p>
            <a:r>
              <a:rPr lang="el-GR" sz="2400" smtClean="0"/>
              <a:t>Το σύστημα επιτρέπει προσωρινό τερματισμό ανάλογα με την επίδοση και μόνιμο τερματισμό που βασίζεται στην επίδοση του μαθητή. </a:t>
            </a:r>
            <a:endParaRPr lang="en-GB" sz="2400" b="1" smtClean="0"/>
          </a:p>
          <a:p>
            <a:r>
              <a:rPr lang="el-GR" sz="2400" smtClean="0"/>
              <a:t>Το σύστημα επιτρέπει την αποθήκευση των δεδομένων του χρήστη και την επανεμφάνισή τους στην επανεκκίνηση. </a:t>
            </a:r>
            <a:endParaRPr lang="en-GB" sz="2400" b="1" smtClean="0"/>
          </a:p>
          <a:p>
            <a:r>
              <a:rPr lang="el-GR" sz="2400" smtClean="0"/>
              <a:t>Το σύστημα προσφέρει εξαγωγή συμπερασμάτων και αποτελεσμάτων καθώς και αξιολόγηση συμπερασμάτων – αποτελεσμάτων. </a:t>
            </a:r>
            <a:endParaRPr lang="en-GB" sz="2400" b="1" smtClean="0"/>
          </a:p>
          <a:p>
            <a:r>
              <a:rPr lang="el-GR" sz="2400" smtClean="0"/>
              <a:t>Το σύστημα προσφέρει προοπτικές για την ανάπτυξη μνήμης και τη μεταφορά της μάθησης, τη δυνατότητα δηλαδή των γνώσεων που έχουν αποκτηθεί σε άλλα πλαίσια.  </a:t>
            </a:r>
            <a:endParaRPr lang="en-GB" sz="2400" b="1" smtClean="0"/>
          </a:p>
          <a:p>
            <a:endParaRPr lang="en-GB" sz="240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11776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C5DFF27D-254C-4B32-ABBD-4201747F8546}" type="slidenum">
              <a:rPr lang="en-US" sz="1200" smtClean="0">
                <a:solidFill>
                  <a:srgbClr val="B5A788"/>
                </a:solidFill>
              </a:rPr>
              <a:pPr>
                <a:spcBef>
                  <a:spcPct val="0"/>
                </a:spcBef>
                <a:buClrTx/>
                <a:buSzTx/>
                <a:buFontTx/>
                <a:buNone/>
              </a:pPr>
              <a:t>34</a:t>
            </a:fld>
            <a:endParaRPr lang="en-US" sz="1200" smtClean="0">
              <a:solidFill>
                <a:srgbClr val="B5A788"/>
              </a:solidFill>
            </a:endParaRPr>
          </a:p>
        </p:txBody>
      </p:sp>
    </p:spTree>
    <p:extLst>
      <p:ext uri="{BB962C8B-B14F-4D97-AF65-F5344CB8AC3E}">
        <p14:creationId xmlns:p14="http://schemas.microsoft.com/office/powerpoint/2010/main" val="24171389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313" y="357188"/>
            <a:ext cx="7499350" cy="1143000"/>
          </a:xfrm>
        </p:spPr>
        <p:txBody>
          <a:bodyPr>
            <a:normAutofit fontScale="90000"/>
          </a:bodyPr>
          <a:lstStyle/>
          <a:p>
            <a:pPr>
              <a:defRPr/>
            </a:pPr>
            <a:r>
              <a:rPr lang="el-GR" sz="4400" dirty="0" smtClean="0"/>
              <a:t>Γενικές κατηγορίες εκπαιδευτικού λογισμικού &amp; Θεωρίες Μάθησης</a:t>
            </a:r>
            <a:r>
              <a:rPr lang="en-GB" sz="2800" dirty="0"/>
              <a:t/>
            </a:r>
            <a:br>
              <a:rPr lang="en-GB" sz="2800" dirty="0"/>
            </a:br>
            <a:endParaRPr lang="en-GB" kern="0" dirty="0" smtClean="0">
              <a:effectLst/>
            </a:endParaRPr>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11981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D176C623-BFA8-4300-9E51-8FA9C7CE5389}" type="slidenum">
              <a:rPr lang="en-US" sz="1200" smtClean="0">
                <a:solidFill>
                  <a:srgbClr val="B5A788"/>
                </a:solidFill>
              </a:rPr>
              <a:pPr>
                <a:spcBef>
                  <a:spcPct val="0"/>
                </a:spcBef>
                <a:buClrTx/>
                <a:buSzTx/>
                <a:buFontTx/>
                <a:buNone/>
              </a:pPr>
              <a:t>35</a:t>
            </a:fld>
            <a:endParaRPr lang="en-US" sz="1200" smtClean="0">
              <a:solidFill>
                <a:srgbClr val="B5A788"/>
              </a:solidFill>
            </a:endParaRPr>
          </a:p>
        </p:txBody>
      </p:sp>
      <p:pic>
        <p:nvPicPr>
          <p:cNvPr id="119813" name="Picture 4"/>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179388" y="1500188"/>
            <a:ext cx="8964612" cy="4968875"/>
          </a:xfrm>
        </p:spPr>
      </p:pic>
      <p:sp>
        <p:nvSpPr>
          <p:cNvPr id="119814" name="TextBox 6"/>
          <p:cNvSpPr txBox="1">
            <a:spLocks noChangeArrowheads="1"/>
          </p:cNvSpPr>
          <p:nvPr/>
        </p:nvSpPr>
        <p:spPr bwMode="auto">
          <a:xfrm>
            <a:off x="428625" y="3000375"/>
            <a:ext cx="2833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eaLnBrk="1" hangingPunct="1">
              <a:spcBef>
                <a:spcPct val="0"/>
              </a:spcBef>
              <a:buClrTx/>
              <a:buSzTx/>
              <a:buFontTx/>
              <a:buNone/>
            </a:pPr>
            <a:r>
              <a:rPr lang="el-GR" sz="1800">
                <a:solidFill>
                  <a:srgbClr val="FF0000"/>
                </a:solidFill>
                <a:latin typeface="Arial" panose="020B0604020202020204" pitchFamily="34" charset="0"/>
              </a:rPr>
              <a:t>Λογισμικά κλειστού τύπου</a:t>
            </a:r>
            <a:endParaRPr lang="en-GB" sz="1800">
              <a:solidFill>
                <a:srgbClr val="FF0000"/>
              </a:solidFill>
              <a:latin typeface="Arial" panose="020B0604020202020204" pitchFamily="34" charset="0"/>
            </a:endParaRPr>
          </a:p>
        </p:txBody>
      </p:sp>
      <p:sp>
        <p:nvSpPr>
          <p:cNvPr id="119815" name="TextBox 7"/>
          <p:cNvSpPr txBox="1">
            <a:spLocks noChangeArrowheads="1"/>
          </p:cNvSpPr>
          <p:nvPr/>
        </p:nvSpPr>
        <p:spPr bwMode="auto">
          <a:xfrm>
            <a:off x="5286375" y="2928938"/>
            <a:ext cx="28495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eaLnBrk="1" hangingPunct="1">
              <a:spcBef>
                <a:spcPct val="0"/>
              </a:spcBef>
              <a:buClrTx/>
              <a:buSzTx/>
              <a:buFontTx/>
              <a:buNone/>
            </a:pPr>
            <a:r>
              <a:rPr lang="el-GR" sz="1800">
                <a:solidFill>
                  <a:srgbClr val="FF0000"/>
                </a:solidFill>
                <a:latin typeface="Arial" panose="020B0604020202020204" pitchFamily="34" charset="0"/>
              </a:rPr>
              <a:t>Λογισμικά ανοικτού τύπου</a:t>
            </a:r>
            <a:endParaRPr lang="en-GB" sz="1800">
              <a:solidFill>
                <a:srgbClr val="FF0000"/>
              </a:solidFill>
              <a:latin typeface="Arial" panose="020B0604020202020204" pitchFamily="34" charset="0"/>
            </a:endParaRPr>
          </a:p>
        </p:txBody>
      </p:sp>
      <p:sp>
        <p:nvSpPr>
          <p:cNvPr id="8" name="Oval 7"/>
          <p:cNvSpPr/>
          <p:nvPr/>
        </p:nvSpPr>
        <p:spPr>
          <a:xfrm rot="2756341">
            <a:off x="768350" y="2527300"/>
            <a:ext cx="1966913" cy="4094163"/>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extLst>
      <p:ext uri="{BB962C8B-B14F-4D97-AF65-F5344CB8AC3E}">
        <p14:creationId xmlns:p14="http://schemas.microsoft.com/office/powerpoint/2010/main" val="1319477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Συμπεριφορισμός </a:t>
            </a:r>
            <a:endParaRPr lang="en-GB" dirty="0"/>
          </a:p>
        </p:txBody>
      </p:sp>
      <p:sp>
        <p:nvSpPr>
          <p:cNvPr id="24579" name="Content Placeholder 2"/>
          <p:cNvSpPr>
            <a:spLocks noGrp="1"/>
          </p:cNvSpPr>
          <p:nvPr>
            <p:ph idx="1"/>
          </p:nvPr>
        </p:nvSpPr>
        <p:spPr>
          <a:xfrm>
            <a:off x="1285875" y="1447800"/>
            <a:ext cx="7648575" cy="4800600"/>
          </a:xfrm>
        </p:spPr>
        <p:txBody>
          <a:bodyPr/>
          <a:lstStyle/>
          <a:p>
            <a:r>
              <a:rPr lang="el-GR" b="1" smtClean="0"/>
              <a:t>Μάθηση</a:t>
            </a:r>
            <a:r>
              <a:rPr lang="el-GR" smtClean="0"/>
              <a:t>: τροποποίηση της εξωτερικά παρατηρούμενης συμπεριφοράς</a:t>
            </a:r>
          </a:p>
          <a:p>
            <a:r>
              <a:rPr lang="el-GR" smtClean="0"/>
              <a:t>Στόχος της </a:t>
            </a:r>
            <a:r>
              <a:rPr lang="el-GR" b="1" smtClean="0"/>
              <a:t>διδασκαλίας</a:t>
            </a:r>
            <a:r>
              <a:rPr lang="el-GR" smtClean="0"/>
              <a:t>: η επίτευξη της επιθυμητής συμπεριφοράς  </a:t>
            </a:r>
          </a:p>
          <a:p>
            <a:pPr algn="ctr">
              <a:buFont typeface="Wingdings 2" panose="05020102010507070707" pitchFamily="18" charset="2"/>
              <a:buNone/>
            </a:pPr>
            <a:r>
              <a:rPr lang="el-GR" b="1" smtClean="0"/>
              <a:t>Βασικοί εκπρόσωποι</a:t>
            </a:r>
          </a:p>
          <a:p>
            <a:r>
              <a:rPr lang="en-GB" smtClean="0"/>
              <a:t>Pavlov				</a:t>
            </a:r>
            <a:r>
              <a:rPr lang="el-GR" smtClean="0"/>
              <a:t>	</a:t>
            </a:r>
            <a:r>
              <a:rPr lang="en-GB" smtClean="0"/>
              <a:t>Skinner</a:t>
            </a:r>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BF5479-8482-4B6B-A206-DCC2BE34235F}" type="slidenum">
              <a:rPr lang="en-US">
                <a:solidFill>
                  <a:srgbClr val="B5A788"/>
                </a:solidFill>
                <a:latin typeface="Gill Sans MT" panose="020B0502020104020203" pitchFamily="34" charset="0"/>
              </a:rPr>
              <a:pPr eaLnBrk="1" hangingPunct="1"/>
              <a:t>4</a:t>
            </a:fld>
            <a:endParaRPr lang="en-US">
              <a:solidFill>
                <a:srgbClr val="B5A788"/>
              </a:solidFill>
              <a:latin typeface="Gill Sans MT" panose="020B0502020104020203" pitchFamily="34" charset="0"/>
            </a:endParaRPr>
          </a:p>
        </p:txBody>
      </p:sp>
      <p:pic>
        <p:nvPicPr>
          <p:cNvPr id="6" name="Picture 5" descr="ski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5125" y="4857750"/>
            <a:ext cx="1714500"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500" y="4857750"/>
            <a:ext cx="164306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3" y="274638"/>
            <a:ext cx="8072437" cy="1143000"/>
          </a:xfrm>
        </p:spPr>
        <p:txBody>
          <a:bodyPr>
            <a:normAutofit fontScale="90000"/>
          </a:bodyPr>
          <a:lstStyle/>
          <a:p>
            <a:pPr>
              <a:defRPr/>
            </a:pPr>
            <a:r>
              <a:rPr lang="el-GR" dirty="0" smtClean="0"/>
              <a:t>Βασικός νόμος του συμπεριφορισμού</a:t>
            </a:r>
            <a:endParaRPr lang="en-GB" dirty="0"/>
          </a:p>
        </p:txBody>
      </p:sp>
      <p:sp>
        <p:nvSpPr>
          <p:cNvPr id="26627" name="Content Placeholder 2"/>
          <p:cNvSpPr>
            <a:spLocks noGrp="1"/>
          </p:cNvSpPr>
          <p:nvPr>
            <p:ph idx="1"/>
          </p:nvPr>
        </p:nvSpPr>
        <p:spPr>
          <a:xfrm>
            <a:off x="899591" y="1461294"/>
            <a:ext cx="8171383" cy="4800600"/>
          </a:xfrm>
        </p:spPr>
        <p:txBody>
          <a:bodyPr/>
          <a:lstStyle/>
          <a:p>
            <a:r>
              <a:rPr lang="el-GR" dirty="0" smtClean="0"/>
              <a:t>Μοντέλο </a:t>
            </a:r>
            <a:r>
              <a:rPr lang="en-GB" dirty="0" smtClean="0"/>
              <a:t>Stimuli – Response</a:t>
            </a:r>
            <a:endParaRPr lang="el-GR" dirty="0" smtClean="0"/>
          </a:p>
          <a:p>
            <a:endParaRPr lang="el-GR" dirty="0" smtClean="0"/>
          </a:p>
          <a:p>
            <a:endParaRPr lang="el-GR" dirty="0" smtClean="0"/>
          </a:p>
          <a:p>
            <a:endParaRPr lang="el-GR" dirty="0" smtClean="0"/>
          </a:p>
          <a:p>
            <a:endParaRPr lang="el-GR" dirty="0" smtClean="0"/>
          </a:p>
          <a:p>
            <a:r>
              <a:rPr lang="el-GR" sz="2400" dirty="0" smtClean="0"/>
              <a:t>Το </a:t>
            </a:r>
            <a:r>
              <a:rPr lang="el-GR" sz="2400" dirty="0" smtClean="0"/>
              <a:t>υποκείμενο μέσω εξάσκησης δημιουργεί </a:t>
            </a:r>
            <a:r>
              <a:rPr lang="el-GR" sz="2400" u="sng" dirty="0" smtClean="0"/>
              <a:t>συνδέσεις</a:t>
            </a:r>
            <a:r>
              <a:rPr lang="el-GR" sz="2400" dirty="0" smtClean="0"/>
              <a:t> ανάμεσα στα </a:t>
            </a:r>
            <a:r>
              <a:rPr lang="el-GR" sz="2400" u="sng" dirty="0" smtClean="0"/>
              <a:t>εξωτερικά ερεθίσματα </a:t>
            </a:r>
            <a:r>
              <a:rPr lang="el-GR" sz="2400" dirty="0" smtClean="0"/>
              <a:t>και τη </a:t>
            </a:r>
            <a:r>
              <a:rPr lang="el-GR" sz="2400" u="sng" dirty="0" smtClean="0"/>
              <a:t>συμπεριφορά </a:t>
            </a:r>
            <a:r>
              <a:rPr lang="el-GR" sz="2400" dirty="0" smtClean="0"/>
              <a:t>του</a:t>
            </a:r>
          </a:p>
          <a:p>
            <a:r>
              <a:rPr lang="el-GR" sz="2400" dirty="0" smtClean="0">
                <a:solidFill>
                  <a:srgbClr val="FF0000"/>
                </a:solidFill>
              </a:rPr>
              <a:t>Επιθυμητή συμπεριφορά</a:t>
            </a:r>
            <a:r>
              <a:rPr lang="el-GR" sz="2400" dirty="0" smtClean="0"/>
              <a:t>: Θετική ενίσχυση</a:t>
            </a:r>
          </a:p>
          <a:p>
            <a:r>
              <a:rPr lang="el-GR" sz="2400" dirty="0" smtClean="0">
                <a:solidFill>
                  <a:srgbClr val="FF0000"/>
                </a:solidFill>
              </a:rPr>
              <a:t>Μη επιθυμητική συμπεριφορά</a:t>
            </a:r>
            <a:r>
              <a:rPr lang="el-GR" sz="2400" dirty="0" smtClean="0"/>
              <a:t>: Αρνητική ενίσχυση</a:t>
            </a:r>
            <a:endParaRPr lang="el-GR" sz="2800" dirty="0" smtClean="0"/>
          </a:p>
        </p:txBody>
      </p:sp>
      <p:sp>
        <p:nvSpPr>
          <p:cNvPr id="4" name="Footer Placeholder 3"/>
          <p:cNvSpPr>
            <a:spLocks noGrp="1"/>
          </p:cNvSpPr>
          <p:nvPr>
            <p:ph type="ftr" sz="quarter" idx="11"/>
          </p:nvPr>
        </p:nvSpPr>
        <p:spPr/>
        <p:txBody>
          <a:bodyPr/>
          <a:lstStyle/>
          <a:p>
            <a:pPr>
              <a:defRPr/>
            </a:pPr>
            <a:r>
              <a:rPr lang="el-GR"/>
              <a:t>ΤΠΕ και Εκπαίδευση, Β. Κόμης</a:t>
            </a:r>
            <a:endParaRPr 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2BCEA8-0763-431F-983E-5ABD6CE0EAA5}" type="slidenum">
              <a:rPr lang="en-US">
                <a:solidFill>
                  <a:srgbClr val="B5A788"/>
                </a:solidFill>
                <a:latin typeface="Gill Sans MT" panose="020B0502020104020203" pitchFamily="34" charset="0"/>
              </a:rPr>
              <a:pPr eaLnBrk="1" hangingPunct="1"/>
              <a:t>5</a:t>
            </a:fld>
            <a:endParaRPr lang="en-US">
              <a:solidFill>
                <a:srgbClr val="B5A788"/>
              </a:solidFill>
              <a:latin typeface="Gill Sans MT" panose="020B0502020104020203" pitchFamily="34" charset="0"/>
            </a:endParaRPr>
          </a:p>
        </p:txBody>
      </p:sp>
      <p:sp>
        <p:nvSpPr>
          <p:cNvPr id="26630" name="TextBox 6"/>
          <p:cNvSpPr txBox="1">
            <a:spLocks noChangeArrowheads="1"/>
          </p:cNvSpPr>
          <p:nvPr/>
        </p:nvSpPr>
        <p:spPr bwMode="auto">
          <a:xfrm>
            <a:off x="1423616" y="2417465"/>
            <a:ext cx="2563812" cy="646112"/>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sz="3600"/>
              <a:t>Περιβάλλον</a:t>
            </a:r>
            <a:endParaRPr lang="en-GB" sz="3600"/>
          </a:p>
        </p:txBody>
      </p:sp>
      <p:sp>
        <p:nvSpPr>
          <p:cNvPr id="26631" name="TextBox 7"/>
          <p:cNvSpPr txBox="1">
            <a:spLocks noChangeArrowheads="1"/>
          </p:cNvSpPr>
          <p:nvPr/>
        </p:nvSpPr>
        <p:spPr bwMode="auto">
          <a:xfrm>
            <a:off x="6352803" y="2846090"/>
            <a:ext cx="2559050" cy="646112"/>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sz="3600"/>
              <a:t>Υποκείμενο</a:t>
            </a:r>
            <a:endParaRPr lang="en-GB" sz="3600"/>
          </a:p>
        </p:txBody>
      </p:sp>
      <p:sp>
        <p:nvSpPr>
          <p:cNvPr id="12" name="Right Arrow 11"/>
          <p:cNvSpPr/>
          <p:nvPr/>
        </p:nvSpPr>
        <p:spPr>
          <a:xfrm>
            <a:off x="3995366" y="1988840"/>
            <a:ext cx="2500312" cy="928687"/>
          </a:xfrm>
          <a:prstGeom prst="rightArrow">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t>Είσοδος: </a:t>
            </a:r>
            <a:r>
              <a:rPr lang="el-GR" dirty="0">
                <a:solidFill>
                  <a:srgbClr val="FF0000"/>
                </a:solidFill>
              </a:rPr>
              <a:t>Ερεθίσματα</a:t>
            </a:r>
            <a:endParaRPr lang="en-GB" dirty="0">
              <a:solidFill>
                <a:srgbClr val="FF0000"/>
              </a:solidFill>
            </a:endParaRPr>
          </a:p>
        </p:txBody>
      </p:sp>
      <p:sp>
        <p:nvSpPr>
          <p:cNvPr id="13" name="Right Arrow 12"/>
          <p:cNvSpPr/>
          <p:nvPr/>
        </p:nvSpPr>
        <p:spPr>
          <a:xfrm flipH="1">
            <a:off x="3781053" y="3346153"/>
            <a:ext cx="2714625" cy="928687"/>
          </a:xfrm>
          <a:prstGeom prst="rightArrow">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t>Έξοδος: </a:t>
            </a:r>
            <a:r>
              <a:rPr lang="el-GR" dirty="0">
                <a:solidFill>
                  <a:srgbClr val="FF0000"/>
                </a:solidFill>
              </a:rPr>
              <a:t>Συμπεριφορά</a:t>
            </a:r>
            <a:endParaRPr lang="en-GB" dirty="0">
              <a:solidFill>
                <a:srgbClr val="FF0000"/>
              </a:solidFill>
            </a:endParaRPr>
          </a:p>
        </p:txBody>
      </p:sp>
      <p:sp>
        <p:nvSpPr>
          <p:cNvPr id="14" name="Up-Down Arrow 13"/>
          <p:cNvSpPr/>
          <p:nvPr/>
        </p:nvSpPr>
        <p:spPr>
          <a:xfrm>
            <a:off x="5424116" y="2846090"/>
            <a:ext cx="214312" cy="571500"/>
          </a:xfrm>
          <a:prstGeom prst="upDown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p:txBody>
          <a:bodyPr/>
          <a:lstStyle/>
          <a:p>
            <a:pPr>
              <a:defRPr/>
            </a:pPr>
            <a:r>
              <a:rPr lang="el-GR"/>
              <a:t>ΤΠΕ και Εκπαίδευση, Β. Κόμης</a:t>
            </a:r>
            <a:endParaRPr lang="en-GB"/>
          </a:p>
        </p:txBody>
      </p:sp>
      <p:sp>
        <p:nvSpPr>
          <p:cNvPr id="18435" name="Rectangle 2"/>
          <p:cNvSpPr>
            <a:spLocks noGrp="1" noChangeArrowheads="1"/>
          </p:cNvSpPr>
          <p:nvPr>
            <p:ph type="title"/>
          </p:nvPr>
        </p:nvSpPr>
        <p:spPr>
          <a:xfrm>
            <a:off x="1071563" y="274638"/>
            <a:ext cx="7862887" cy="1143000"/>
          </a:xfrm>
        </p:spPr>
        <p:txBody>
          <a:bodyPr>
            <a:noAutofit/>
          </a:bodyPr>
          <a:lstStyle/>
          <a:p>
            <a:pPr eaLnBrk="1" hangingPunct="1">
              <a:spcAft>
                <a:spcPts val="600"/>
              </a:spcAft>
              <a:defRPr/>
            </a:pPr>
            <a:r>
              <a:rPr lang="el-GR" sz="3600" dirty="0" smtClean="0"/>
              <a:t>Μάθηση (συμπεριφορισμός): ερεθίσματα – αντιδράσεις</a:t>
            </a:r>
          </a:p>
        </p:txBody>
      </p:sp>
      <p:sp>
        <p:nvSpPr>
          <p:cNvPr id="27652" name="Rectangle 3"/>
          <p:cNvSpPr>
            <a:spLocks noGrp="1" noChangeArrowheads="1"/>
          </p:cNvSpPr>
          <p:nvPr>
            <p:ph type="body" idx="1"/>
          </p:nvPr>
        </p:nvSpPr>
        <p:spPr>
          <a:xfrm>
            <a:off x="1214438" y="1714500"/>
            <a:ext cx="7720012" cy="4800600"/>
          </a:xfrm>
        </p:spPr>
        <p:txBody>
          <a:bodyPr/>
          <a:lstStyle/>
          <a:p>
            <a:pPr eaLnBrk="1" hangingPunct="1">
              <a:lnSpc>
                <a:spcPct val="90000"/>
              </a:lnSpc>
              <a:spcAft>
                <a:spcPts val="600"/>
              </a:spcAft>
            </a:pPr>
            <a:r>
              <a:rPr lang="el-GR" sz="2800" smtClean="0"/>
              <a:t>Η</a:t>
            </a:r>
            <a:r>
              <a:rPr lang="en-US" sz="2800" smtClean="0"/>
              <a:t> μάθηση</a:t>
            </a:r>
            <a:r>
              <a:rPr lang="el-GR" sz="2800" smtClean="0"/>
              <a:t> </a:t>
            </a:r>
            <a:r>
              <a:rPr lang="en-US" sz="2800" smtClean="0"/>
              <a:t>είναι ζήτημα δημιουργίας συνδέσεων μεταξύ των ερεθισμάτων και των αντιδράσεων </a:t>
            </a:r>
            <a:endParaRPr lang="el-GR" sz="2800" smtClean="0"/>
          </a:p>
          <a:p>
            <a:pPr eaLnBrk="1" hangingPunct="1">
              <a:lnSpc>
                <a:spcPct val="90000"/>
              </a:lnSpc>
              <a:spcAft>
                <a:spcPts val="600"/>
              </a:spcAft>
            </a:pPr>
            <a:r>
              <a:rPr lang="el-GR" sz="2800" smtClean="0"/>
              <a:t>Ε</a:t>
            </a:r>
            <a:r>
              <a:rPr lang="en-US" sz="2800" smtClean="0"/>
              <a:t>στιάζει την προσοχή στην ανάλυση των χαρακτηριστικών εισόδου – εξόδου της ανθρώπινης συμπεριφοράς </a:t>
            </a:r>
            <a:endParaRPr lang="el-GR" sz="2800" smtClean="0"/>
          </a:p>
          <a:p>
            <a:pPr eaLnBrk="1" hangingPunct="1">
              <a:lnSpc>
                <a:spcPct val="90000"/>
              </a:lnSpc>
              <a:spcAft>
                <a:spcPts val="600"/>
              </a:spcAft>
            </a:pPr>
            <a:r>
              <a:rPr lang="el-GR" sz="2800" smtClean="0"/>
              <a:t>Γ</a:t>
            </a:r>
            <a:r>
              <a:rPr lang="en-US" sz="2800" smtClean="0"/>
              <a:t>ια να αντιληφθούμε την πολυπλοκότητα των συμπεριφορών πρέπει να τις κατατμήσουμε σε στοιχειώδεις μονάδες</a:t>
            </a:r>
            <a:endParaRPr lang="el-GR" sz="2800" smtClean="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417D8E-E1DF-4536-B266-464DFB94C7AD}" type="slidenum">
              <a:rPr lang="en-US">
                <a:solidFill>
                  <a:srgbClr val="B5A788"/>
                </a:solidFill>
                <a:latin typeface="Gill Sans MT" panose="020B0502020104020203" pitchFamily="34" charset="0"/>
              </a:rPr>
              <a:pPr eaLnBrk="1" hangingPunct="1"/>
              <a:t>6</a:t>
            </a:fld>
            <a:endParaRPr lang="en-US">
              <a:solidFill>
                <a:srgbClr val="B5A788"/>
              </a:solidFill>
              <a:latin typeface="Gill Sans MT" panose="020B0502020104020203"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p:txBody>
          <a:bodyPr/>
          <a:lstStyle/>
          <a:p>
            <a:pPr>
              <a:defRPr/>
            </a:pPr>
            <a:r>
              <a:rPr lang="el-GR"/>
              <a:t>ΤΠΕ και Εκπαίδευση, Β. Κόμης</a:t>
            </a:r>
            <a:endParaRPr lang="en-GB"/>
          </a:p>
        </p:txBody>
      </p:sp>
      <p:sp>
        <p:nvSpPr>
          <p:cNvPr id="19459" name="Rectangle 2"/>
          <p:cNvSpPr>
            <a:spLocks noGrp="1" noChangeArrowheads="1"/>
          </p:cNvSpPr>
          <p:nvPr>
            <p:ph type="title"/>
          </p:nvPr>
        </p:nvSpPr>
        <p:spPr/>
        <p:txBody>
          <a:bodyPr>
            <a:normAutofit fontScale="90000"/>
          </a:bodyPr>
          <a:lstStyle/>
          <a:p>
            <a:pPr eaLnBrk="1" hangingPunct="1">
              <a:spcAft>
                <a:spcPts val="600"/>
              </a:spcAft>
              <a:defRPr/>
            </a:pPr>
            <a:r>
              <a:rPr lang="el-GR" dirty="0" smtClean="0"/>
              <a:t>Ενίσχυση της επιθυμητής συμπεριφοράς</a:t>
            </a:r>
          </a:p>
        </p:txBody>
      </p:sp>
      <p:sp>
        <p:nvSpPr>
          <p:cNvPr id="28676" name="Rectangle 3"/>
          <p:cNvSpPr>
            <a:spLocks noGrp="1" noChangeArrowheads="1"/>
          </p:cNvSpPr>
          <p:nvPr>
            <p:ph type="body" idx="1"/>
          </p:nvPr>
        </p:nvSpPr>
        <p:spPr>
          <a:xfrm>
            <a:off x="1071563" y="2017713"/>
            <a:ext cx="7572375" cy="4114800"/>
          </a:xfrm>
        </p:spPr>
        <p:txBody>
          <a:bodyPr/>
          <a:lstStyle/>
          <a:p>
            <a:pPr algn="just" eaLnBrk="1" hangingPunct="1">
              <a:lnSpc>
                <a:spcPct val="90000"/>
              </a:lnSpc>
              <a:spcAft>
                <a:spcPts val="600"/>
              </a:spcAft>
            </a:pPr>
            <a:r>
              <a:rPr lang="en-US" sz="2800" dirty="0" smtClean="0"/>
              <a:t>Η </a:t>
            </a:r>
            <a:r>
              <a:rPr lang="en-US" sz="2800" dirty="0" err="1" smtClean="0"/>
              <a:t>ενίσχυση</a:t>
            </a:r>
            <a:r>
              <a:rPr lang="en-US" sz="2800" dirty="0" smtClean="0"/>
              <a:t> της </a:t>
            </a:r>
            <a:r>
              <a:rPr lang="en-US" sz="2800" dirty="0" err="1" smtClean="0"/>
              <a:t>ενεργούς</a:t>
            </a:r>
            <a:r>
              <a:rPr lang="en-US" sz="2800" dirty="0" smtClean="0"/>
              <a:t> </a:t>
            </a:r>
            <a:r>
              <a:rPr lang="en-US" sz="2800" dirty="0" err="1" smtClean="0"/>
              <a:t>συμ</a:t>
            </a:r>
            <a:r>
              <a:rPr lang="en-US" sz="2800" dirty="0" smtClean="0"/>
              <a:t>περιφοράς έχει μεγαλύτερες πιθανότητες επανάληψης</a:t>
            </a:r>
            <a:endParaRPr lang="el-GR" sz="2800" dirty="0" smtClean="0"/>
          </a:p>
          <a:p>
            <a:pPr lvl="1" algn="just" eaLnBrk="1" hangingPunct="1">
              <a:lnSpc>
                <a:spcPct val="90000"/>
              </a:lnSpc>
              <a:spcAft>
                <a:spcPts val="600"/>
              </a:spcAft>
            </a:pPr>
            <a:r>
              <a:rPr lang="en-US" sz="2400" dirty="0" err="1" smtClean="0"/>
              <a:t>θετικοί</a:t>
            </a:r>
            <a:r>
              <a:rPr lang="en-US" sz="2400" dirty="0" smtClean="0"/>
              <a:t> και α</a:t>
            </a:r>
            <a:r>
              <a:rPr lang="en-US" sz="2400" dirty="0" err="1" smtClean="0"/>
              <a:t>ρνητικοί</a:t>
            </a:r>
            <a:r>
              <a:rPr lang="en-US" sz="2400" dirty="0" smtClean="0"/>
              <a:t> </a:t>
            </a:r>
            <a:r>
              <a:rPr lang="en-US" sz="2400" dirty="0" err="1" smtClean="0"/>
              <a:t>ενισχυτές</a:t>
            </a:r>
            <a:r>
              <a:rPr lang="el-GR" sz="2400" dirty="0" smtClean="0"/>
              <a:t>: επιβράβευση και «τιμωρία»</a:t>
            </a:r>
          </a:p>
          <a:p>
            <a:pPr eaLnBrk="1" hangingPunct="1">
              <a:lnSpc>
                <a:spcPct val="90000"/>
              </a:lnSpc>
              <a:spcAft>
                <a:spcPts val="600"/>
              </a:spcAft>
            </a:pPr>
            <a:r>
              <a:rPr lang="el-GR" sz="2800" dirty="0" smtClean="0"/>
              <a:t>Κύρια </a:t>
            </a:r>
            <a:r>
              <a:rPr lang="en-US" sz="2800" dirty="0" err="1" smtClean="0"/>
              <a:t>εν</a:t>
            </a:r>
            <a:r>
              <a:rPr lang="en-US" sz="2800" dirty="0" smtClean="0"/>
              <a:t>ασχόληση των συμπεριφοριστών </a:t>
            </a:r>
            <a:endParaRPr lang="el-GR" sz="2800" dirty="0" smtClean="0"/>
          </a:p>
          <a:p>
            <a:pPr lvl="1" eaLnBrk="1" hangingPunct="1">
              <a:lnSpc>
                <a:spcPct val="90000"/>
              </a:lnSpc>
              <a:spcAft>
                <a:spcPts val="600"/>
              </a:spcAft>
            </a:pPr>
            <a:r>
              <a:rPr lang="en-US" sz="2400" dirty="0" smtClean="0"/>
              <a:t>Η </a:t>
            </a:r>
            <a:r>
              <a:rPr lang="en-US" sz="2400" dirty="0" err="1" smtClean="0"/>
              <a:t>μελέτη</a:t>
            </a:r>
            <a:r>
              <a:rPr lang="en-US" sz="2400" dirty="0" smtClean="0"/>
              <a:t> </a:t>
            </a:r>
            <a:r>
              <a:rPr lang="en-US" sz="2400" dirty="0" err="1" smtClean="0"/>
              <a:t>των</a:t>
            </a:r>
            <a:r>
              <a:rPr lang="en-US" sz="2400" dirty="0" smtClean="0"/>
              <a:t> α</a:t>
            </a:r>
            <a:r>
              <a:rPr lang="en-US" sz="2400" dirty="0" err="1" smtClean="0"/>
              <a:t>λλ</a:t>
            </a:r>
            <a:r>
              <a:rPr lang="en-US" sz="2400" dirty="0" smtClean="0"/>
              <a:t>αγών στην εμφανή συμπεριφορά του υποκειμένου σε σχέση με την κατάλληλη οργάνωση του περιβάλλοντος της μάθησης</a:t>
            </a:r>
            <a:r>
              <a:rPr lang="el-GR" sz="2400" dirty="0" smtClean="0"/>
              <a:t>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A9A353-C29B-44DE-A3EB-E3A20E45E2E6}" type="slidenum">
              <a:rPr lang="en-US">
                <a:solidFill>
                  <a:srgbClr val="B5A788"/>
                </a:solidFill>
                <a:latin typeface="Gill Sans MT" panose="020B0502020104020203" pitchFamily="34" charset="0"/>
              </a:rPr>
              <a:pPr eaLnBrk="1" hangingPunct="1"/>
              <a:t>7</a:t>
            </a:fld>
            <a:endParaRPr lang="en-US">
              <a:solidFill>
                <a:srgbClr val="B5A788"/>
              </a:solidFill>
              <a:latin typeface="Gill Sans MT" panose="020B0502020104020203"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p:txBody>
          <a:bodyPr/>
          <a:lstStyle/>
          <a:p>
            <a:pPr>
              <a:defRPr/>
            </a:pPr>
            <a:r>
              <a:rPr lang="el-GR"/>
              <a:t>ΤΠΕ και Εκπαίδευση, Β. Κόμης</a:t>
            </a:r>
            <a:endParaRPr lang="en-GB"/>
          </a:p>
        </p:txBody>
      </p:sp>
      <p:sp>
        <p:nvSpPr>
          <p:cNvPr id="23555" name="Rectangle 2"/>
          <p:cNvSpPr>
            <a:spLocks noGrp="1" noChangeArrowheads="1"/>
          </p:cNvSpPr>
          <p:nvPr>
            <p:ph type="title"/>
          </p:nvPr>
        </p:nvSpPr>
        <p:spPr>
          <a:xfrm>
            <a:off x="1214438" y="274638"/>
            <a:ext cx="7720012" cy="1143000"/>
          </a:xfrm>
        </p:spPr>
        <p:txBody>
          <a:bodyPr>
            <a:noAutofit/>
          </a:bodyPr>
          <a:lstStyle/>
          <a:p>
            <a:pPr eaLnBrk="1" hangingPunct="1">
              <a:spcAft>
                <a:spcPts val="600"/>
              </a:spcAft>
              <a:defRPr/>
            </a:pPr>
            <a:r>
              <a:rPr lang="el-GR" sz="3600" dirty="0" smtClean="0"/>
              <a:t>Αρχές της συμπεριφοριστικής μάθησης</a:t>
            </a:r>
            <a:endParaRPr lang="el-GR" sz="4400" b="1" dirty="0" smtClean="0"/>
          </a:p>
        </p:txBody>
      </p:sp>
      <p:sp>
        <p:nvSpPr>
          <p:cNvPr id="39940" name="Rectangle 3"/>
          <p:cNvSpPr>
            <a:spLocks noGrp="1" noChangeArrowheads="1"/>
          </p:cNvSpPr>
          <p:nvPr>
            <p:ph type="body" idx="1"/>
          </p:nvPr>
        </p:nvSpPr>
        <p:spPr>
          <a:xfrm>
            <a:off x="912812" y="1688306"/>
            <a:ext cx="7929563" cy="4346575"/>
          </a:xfrm>
        </p:spPr>
        <p:txBody>
          <a:bodyPr/>
          <a:lstStyle/>
          <a:p>
            <a:pPr algn="just" eaLnBrk="1" hangingPunct="1">
              <a:lnSpc>
                <a:spcPct val="90000"/>
              </a:lnSpc>
              <a:spcAft>
                <a:spcPts val="600"/>
              </a:spcAft>
              <a:buFont typeface="Wingdings 2" panose="05020102010507070707" pitchFamily="18" charset="2"/>
              <a:buNone/>
            </a:pPr>
            <a:r>
              <a:rPr lang="el-GR" sz="2400" dirty="0" smtClean="0"/>
              <a:t>Σύμφωνα με τον </a:t>
            </a:r>
            <a:r>
              <a:rPr lang="en-US" sz="2400" dirty="0" smtClean="0">
                <a:solidFill>
                  <a:srgbClr val="000000"/>
                </a:solidFill>
              </a:rPr>
              <a:t>B.F. Skinner</a:t>
            </a:r>
            <a:r>
              <a:rPr lang="el-GR" sz="2400" dirty="0" smtClean="0">
                <a:solidFill>
                  <a:srgbClr val="000000"/>
                </a:solidFill>
              </a:rPr>
              <a:t> η επιτυχής διδασκαλία και μάθηση απαιτούν</a:t>
            </a:r>
          </a:p>
          <a:p>
            <a:pPr algn="just" eaLnBrk="1" hangingPunct="1">
              <a:lnSpc>
                <a:spcPct val="90000"/>
              </a:lnSpc>
              <a:spcAft>
                <a:spcPts val="600"/>
              </a:spcAft>
            </a:pPr>
            <a:r>
              <a:rPr lang="el-GR" sz="2400" dirty="0" smtClean="0"/>
              <a:t>ενεργή συμμετοχή του παιδιού</a:t>
            </a:r>
          </a:p>
          <a:p>
            <a:pPr algn="just" eaLnBrk="1" hangingPunct="1">
              <a:lnSpc>
                <a:spcPct val="90000"/>
              </a:lnSpc>
              <a:spcAft>
                <a:spcPts val="600"/>
              </a:spcAft>
            </a:pPr>
            <a:r>
              <a:rPr lang="el-GR" sz="2400" dirty="0" smtClean="0"/>
              <a:t>δόμηση της διδακτέας ύλης σε σύντομες διδακτικές ενότητες, </a:t>
            </a:r>
          </a:p>
          <a:p>
            <a:pPr algn="just" eaLnBrk="1" hangingPunct="1">
              <a:lnSpc>
                <a:spcPct val="90000"/>
              </a:lnSpc>
              <a:spcAft>
                <a:spcPts val="600"/>
              </a:spcAft>
            </a:pPr>
            <a:r>
              <a:rPr lang="el-GR" sz="2400" dirty="0" err="1" smtClean="0"/>
              <a:t>βαθμωτή</a:t>
            </a:r>
            <a:r>
              <a:rPr lang="el-GR" sz="2400" dirty="0" smtClean="0"/>
              <a:t> πρόοδο της διδασκόμενης ύλης σύμφωνα με τους ρυθμούς του μαθητή (προσαρμογή), </a:t>
            </a:r>
          </a:p>
          <a:p>
            <a:pPr algn="just" eaLnBrk="1" hangingPunct="1">
              <a:lnSpc>
                <a:spcPct val="90000"/>
              </a:lnSpc>
              <a:spcAft>
                <a:spcPts val="600"/>
              </a:spcAft>
            </a:pPr>
            <a:r>
              <a:rPr lang="el-GR" sz="2400" dirty="0" smtClean="0"/>
              <a:t>άμεση επαλήθευση της απάντησης του μαθητή, </a:t>
            </a:r>
          </a:p>
          <a:p>
            <a:pPr lvl="1" algn="just" eaLnBrk="1" hangingPunct="1">
              <a:lnSpc>
                <a:spcPct val="90000"/>
              </a:lnSpc>
              <a:spcAft>
                <a:spcPts val="600"/>
              </a:spcAft>
            </a:pPr>
            <a:r>
              <a:rPr lang="el-GR" sz="2000" dirty="0" smtClean="0"/>
              <a:t>ενίσχυση της σωστής απάντησης στην τιθέμενη ερώτηση,</a:t>
            </a:r>
          </a:p>
          <a:p>
            <a:pPr lvl="1" algn="just" eaLnBrk="1" hangingPunct="1">
              <a:lnSpc>
                <a:spcPct val="90000"/>
              </a:lnSpc>
              <a:spcAft>
                <a:spcPts val="600"/>
              </a:spcAft>
            </a:pPr>
            <a:r>
              <a:rPr lang="el-GR" sz="2000" dirty="0" smtClean="0"/>
              <a:t>Αρνητική ενίσχυση της λάθους απάντησης και παροχή επεξηγήσεων  </a:t>
            </a:r>
          </a:p>
        </p:txBody>
      </p:sp>
      <p:sp>
        <p:nvSpPr>
          <p:cNvPr id="3994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BD1BE1E5-9031-4021-93CB-C94943250AE7}" type="slidenum">
              <a:rPr lang="en-US" sz="1200" smtClean="0">
                <a:solidFill>
                  <a:srgbClr val="B5A788"/>
                </a:solidFill>
              </a:rPr>
              <a:pPr>
                <a:spcBef>
                  <a:spcPct val="0"/>
                </a:spcBef>
                <a:buClrTx/>
                <a:buSzTx/>
                <a:buFontTx/>
                <a:buNone/>
              </a:pPr>
              <a:t>8</a:t>
            </a:fld>
            <a:endParaRPr lang="en-US" sz="1200" smtClean="0">
              <a:solidFill>
                <a:srgbClr val="B5A788"/>
              </a:solidFill>
            </a:endParaRPr>
          </a:p>
        </p:txBody>
      </p:sp>
    </p:spTree>
    <p:extLst>
      <p:ext uri="{BB962C8B-B14F-4D97-AF65-F5344CB8AC3E}">
        <p14:creationId xmlns:p14="http://schemas.microsoft.com/office/powerpoint/2010/main" val="1496849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l-GR" dirty="0" smtClean="0">
                <a:solidFill>
                  <a:schemeClr val="tx2">
                    <a:satMod val="130000"/>
                  </a:schemeClr>
                </a:solidFill>
              </a:rPr>
              <a:t>Παράδειγμα: το σκυλί του </a:t>
            </a:r>
            <a:r>
              <a:rPr lang="el-GR" dirty="0" err="1" smtClean="0">
                <a:solidFill>
                  <a:schemeClr val="tx2">
                    <a:satMod val="130000"/>
                  </a:schemeClr>
                </a:solidFill>
              </a:rPr>
              <a:t>Παβλώφ</a:t>
            </a:r>
            <a:r>
              <a:rPr lang="el-GR" dirty="0" smtClean="0">
                <a:solidFill>
                  <a:schemeClr val="tx2">
                    <a:satMod val="130000"/>
                  </a:schemeClr>
                </a:solidFill>
              </a:rPr>
              <a:t> </a:t>
            </a:r>
            <a:endParaRPr lang="en-GB" dirty="0">
              <a:solidFill>
                <a:schemeClr val="tx2">
                  <a:satMod val="130000"/>
                </a:schemeClr>
              </a:solidFill>
            </a:endParaRP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214438" y="1571625"/>
            <a:ext cx="3214687" cy="1428750"/>
          </a:xfrm>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38" y="1571625"/>
            <a:ext cx="3214687"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4143375"/>
            <a:ext cx="328612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86375" y="4143375"/>
            <a:ext cx="32146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6"/>
          <p:cNvSpPr>
            <a:spLocks noGrp="1"/>
          </p:cNvSpPr>
          <p:nvPr>
            <p:ph type="ftr" sz="quarter" idx="11"/>
          </p:nvPr>
        </p:nvSpPr>
        <p:spPr/>
        <p:txBody>
          <a:bodyPr/>
          <a:lstStyle/>
          <a:p>
            <a:pPr>
              <a:defRPr/>
            </a:pPr>
            <a:r>
              <a:rPr lang="el-GR"/>
              <a:t>ΤΠΕ και Εκπαίδευση, Β. Κόμης</a:t>
            </a:r>
            <a:endParaRPr lang="en-US"/>
          </a:p>
        </p:txBody>
      </p:sp>
      <p:sp>
        <p:nvSpPr>
          <p:cNvPr id="8" name="Slide Number Placeholder 7"/>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B0CCAB-A74E-420A-BD93-E1072FF73BCD}" type="slidenum">
              <a:rPr lang="en-US">
                <a:solidFill>
                  <a:srgbClr val="B5A788"/>
                </a:solidFill>
                <a:latin typeface="Gill Sans MT" panose="020B0502020104020203" pitchFamily="34" charset="0"/>
              </a:rPr>
              <a:pPr eaLnBrk="1" hangingPunct="1"/>
              <a:t>9</a:t>
            </a:fld>
            <a:endParaRPr lang="en-US">
              <a:solidFill>
                <a:srgbClr val="B5A788"/>
              </a:solidFill>
              <a:latin typeface="Gill Sans MT" panose="020B05020201040202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additive="base">
                                        <p:cTn id="13" dur="500" fill="hold"/>
                                        <p:tgtEl>
                                          <p:spTgt spid="1027"/>
                                        </p:tgtEl>
                                        <p:attrNameLst>
                                          <p:attrName>ppt_x</p:attrName>
                                        </p:attrNameLst>
                                      </p:cBhvr>
                                      <p:tavLst>
                                        <p:tav tm="0">
                                          <p:val>
                                            <p:strVal val="#ppt_x"/>
                                          </p:val>
                                        </p:tav>
                                        <p:tav tm="100000">
                                          <p:val>
                                            <p:strVal val="#ppt_x"/>
                                          </p:val>
                                        </p:tav>
                                      </p:tavLst>
                                    </p:anim>
                                    <p:anim calcmode="lin" valueType="num">
                                      <p:cBhvr additive="base">
                                        <p:cTn id="14"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anim calcmode="lin" valueType="num">
                                      <p:cBhvr additive="base">
                                        <p:cTn id="19" dur="500" fill="hold"/>
                                        <p:tgtEl>
                                          <p:spTgt spid="1028"/>
                                        </p:tgtEl>
                                        <p:attrNameLst>
                                          <p:attrName>ppt_x</p:attrName>
                                        </p:attrNameLst>
                                      </p:cBhvr>
                                      <p:tavLst>
                                        <p:tav tm="0">
                                          <p:val>
                                            <p:strVal val="#ppt_x"/>
                                          </p:val>
                                        </p:tav>
                                        <p:tav tm="100000">
                                          <p:val>
                                            <p:strVal val="#ppt_x"/>
                                          </p:val>
                                        </p:tav>
                                      </p:tavLst>
                                    </p:anim>
                                    <p:anim calcmode="lin" valueType="num">
                                      <p:cBhvr additive="base">
                                        <p:cTn id="20"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29"/>
                                        </p:tgtEl>
                                        <p:attrNameLst>
                                          <p:attrName>style.visibility</p:attrName>
                                        </p:attrNameLst>
                                      </p:cBhvr>
                                      <p:to>
                                        <p:strVal val="visible"/>
                                      </p:to>
                                    </p:set>
                                    <p:anim calcmode="lin" valueType="num">
                                      <p:cBhvr additive="base">
                                        <p:cTn id="25" dur="500" fill="hold"/>
                                        <p:tgtEl>
                                          <p:spTgt spid="1029"/>
                                        </p:tgtEl>
                                        <p:attrNameLst>
                                          <p:attrName>ppt_x</p:attrName>
                                        </p:attrNameLst>
                                      </p:cBhvr>
                                      <p:tavLst>
                                        <p:tav tm="0">
                                          <p:val>
                                            <p:strVal val="#ppt_x"/>
                                          </p:val>
                                        </p:tav>
                                        <p:tav tm="100000">
                                          <p:val>
                                            <p:strVal val="#ppt_x"/>
                                          </p:val>
                                        </p:tav>
                                      </p:tavLst>
                                    </p:anim>
                                    <p:anim calcmode="lin" valueType="num">
                                      <p:cBhvr additive="base">
                                        <p:cTn id="26"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1206</TotalTime>
  <Words>2525</Words>
  <Application>Microsoft Office PowerPoint</Application>
  <PresentationFormat>Προβολή στην οθόνη (4:3)</PresentationFormat>
  <Paragraphs>333</Paragraphs>
  <Slides>35</Slides>
  <Notes>35</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35</vt:i4>
      </vt:variant>
    </vt:vector>
  </HeadingPairs>
  <TitlesOfParts>
    <vt:vector size="43" baseType="lpstr">
      <vt:lpstr>Arial</vt:lpstr>
      <vt:lpstr>Calibri</vt:lpstr>
      <vt:lpstr>Corbel</vt:lpstr>
      <vt:lpstr>Gill Sans MT</vt:lpstr>
      <vt:lpstr>Verdana</vt:lpstr>
      <vt:lpstr>Wingdings</vt:lpstr>
      <vt:lpstr>Wingdings 2</vt:lpstr>
      <vt:lpstr>Solstice</vt:lpstr>
      <vt:lpstr> Θεωρίες Μάθησης και ΤΠΕ Συμπεριφορισμός – Λογισμικά Κλειστού Τύπου</vt:lpstr>
      <vt:lpstr>Σκοπός </vt:lpstr>
      <vt:lpstr>Έννοιες – Κλειδιά</vt:lpstr>
      <vt:lpstr>Συμπεριφορισμός </vt:lpstr>
      <vt:lpstr>Βασικός νόμος του συμπεριφορισμού</vt:lpstr>
      <vt:lpstr>Μάθηση (συμπεριφορισμός): ερεθίσματα – αντιδράσεις</vt:lpstr>
      <vt:lpstr>Ενίσχυση της επιθυμητής συμπεριφοράς</vt:lpstr>
      <vt:lpstr>Αρχές της συμπεριφοριστικής μάθησης</vt:lpstr>
      <vt:lpstr>Παράδειγμα: το σκυλί του Παβλώφ </vt:lpstr>
      <vt:lpstr>Εφαρμογές του συμπεριφορισμού στη διδασκαλία</vt:lpstr>
      <vt:lpstr>Προγραμματισμένη διδασκαλία</vt:lpstr>
      <vt:lpstr>Λογισμικά «κλειστού» τύπου (1)</vt:lpstr>
      <vt:lpstr>Λογισμικά «κλειστού» τύπου (2)</vt:lpstr>
      <vt:lpstr>Κατηγορίες λογισμικών «κλειστού» τύπου</vt:lpstr>
      <vt:lpstr>Κατηγορίες συμπεριφοριστικών λογισμικών &amp; κύριοι εκπρόσωποι </vt:lpstr>
      <vt:lpstr>Οργάνωση της πληροφορίας: γραμμική ή με διακλαδώσεις; </vt:lpstr>
      <vt:lpstr>Ομοιότητες και διαφορές</vt:lpstr>
      <vt:lpstr>Σύγχρονη εκδοχή του συμπεριφορισμού</vt:lpstr>
      <vt:lpstr>Διδακτικός σχεδιασμός</vt:lpstr>
      <vt:lpstr>Στάδια διδακτικού σχεδιασμού</vt:lpstr>
      <vt:lpstr>Πως λειτουργεί ένα λογισμικό κλειστού τύπου; (μετωπική διδασκαλία)</vt:lpstr>
      <vt:lpstr>Μετωπική διδασκαλία</vt:lpstr>
      <vt:lpstr>Η συμβολή του συμπεριφορισμού στο σχεδιασμό εφαρμογών ΤΠΕ (1)</vt:lpstr>
      <vt:lpstr>Η συμβολή του συμπεριφορισμού στο σχεδιασμό εφαρμογών ΤΠΕ (2)</vt:lpstr>
      <vt:lpstr>Μορφές και τρόποι χρήσης συμπεριφοριστικών λογισμικών</vt:lpstr>
      <vt:lpstr>Γενικές προδιαγραφές συμπεριφοριστικών λογισμικών</vt:lpstr>
      <vt:lpstr>Παροχή κινήτρων στο μαθητή (1)</vt:lpstr>
      <vt:lpstr>Παροχή κινήτρων στο μαθητή (2)</vt:lpstr>
      <vt:lpstr>Παρουσίαση &amp; οργάνωση πληροφοριών ή περιεχομένου της εξάσκησης (1)</vt:lpstr>
      <vt:lpstr>Παρουσίαση &amp; οργάνωση πληροφοριών ή περιεχομένου της εξάσκησης (2)</vt:lpstr>
      <vt:lpstr>Ερωτήσεις που θέτει &amp; απαντήσεις που επιδέχεται το σύστημα</vt:lpstr>
      <vt:lpstr>Παροχή ανατροφοδότησης και πρόσθετες πληροφορίες (1)</vt:lpstr>
      <vt:lpstr>Παροχή ανατροφοδότησης και πρόσθετες πληροφορίες (2)</vt:lpstr>
      <vt:lpstr>Τέλος ενότητας – κλείσιμο (ανάπτυξη μνήμης – μεταφορά μάθησης)</vt:lpstr>
      <vt:lpstr>Γενικές κατηγορίες εκπαιδευτικού λογισμικού &amp; Θεωρίες Μάθησης </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Φάσεις και Μοντέλα ένταξης των Τεχνολογιών της Πληροφορίας και των Επικοινωνιών στην Εκπαίδευση</dc:title>
  <dc:creator>komis</dc:creator>
  <cp:lastModifiedBy>komis</cp:lastModifiedBy>
  <cp:revision>344</cp:revision>
  <dcterms:created xsi:type="dcterms:W3CDTF">2007-03-24T20:13:53Z</dcterms:created>
  <dcterms:modified xsi:type="dcterms:W3CDTF">2014-04-06T19:26:32Z</dcterms:modified>
</cp:coreProperties>
</file>