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57"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0" r:id="rId28"/>
    <p:sldId id="289" r:id="rId29"/>
    <p:sldId id="286"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B3AA7-0918-4880-A154-A97D103EB705}" type="datetimeFigureOut">
              <a:rPr lang="el-GR" smtClean="0"/>
              <a:t>17/7/2014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CD77C-6963-43B9-A8C6-C07B970237F4}" type="slidenum">
              <a:rPr lang="el-GR" smtClean="0"/>
              <a:t>‹#›</a:t>
            </a:fld>
            <a:endParaRPr lang="el-GR"/>
          </a:p>
        </p:txBody>
      </p:sp>
    </p:spTree>
    <p:extLst>
      <p:ext uri="{BB962C8B-B14F-4D97-AF65-F5344CB8AC3E}">
        <p14:creationId xmlns:p14="http://schemas.microsoft.com/office/powerpoint/2010/main" val="272322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6348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204067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194256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37765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80171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D0759A34-68B8-41A4-B7BF-8B19AE5CB5A0}"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193411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0759A34-68B8-41A4-B7BF-8B19AE5CB5A0}"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352282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0759A34-68B8-41A4-B7BF-8B19AE5CB5A0}"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25921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38190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66555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7750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9370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6695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1545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52044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8754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0759A34-68B8-41A4-B7BF-8B19AE5CB5A0}"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92353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84339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57971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7866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0759A34-68B8-41A4-B7BF-8B19AE5CB5A0}"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162662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0759A34-68B8-41A4-B7BF-8B19AE5CB5A0}"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255701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0759A34-68B8-41A4-B7BF-8B19AE5CB5A0}" type="datetimeFigureOut">
              <a:rPr lang="el-GR" smtClean="0"/>
              <a:t>17/7/2014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414436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0759A34-68B8-41A4-B7BF-8B19AE5CB5A0}" type="datetimeFigureOut">
              <a:rPr lang="el-GR" smtClean="0"/>
              <a:t>17/7/2014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271700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59A34-68B8-41A4-B7BF-8B19AE5CB5A0}" type="datetimeFigureOut">
              <a:rPr lang="el-GR" smtClean="0"/>
              <a:t>17/7/2014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411628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759A34-68B8-41A4-B7BF-8B19AE5CB5A0}"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302416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759A34-68B8-41A4-B7BF-8B19AE5CB5A0}"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3F6174-9B2E-435F-9058-D824933D22B3}" type="slidenum">
              <a:rPr lang="el-GR" smtClean="0"/>
              <a:t>‹#›</a:t>
            </a:fld>
            <a:endParaRPr lang="el-GR"/>
          </a:p>
        </p:txBody>
      </p:sp>
    </p:spTree>
    <p:extLst>
      <p:ext uri="{BB962C8B-B14F-4D97-AF65-F5344CB8AC3E}">
        <p14:creationId xmlns:p14="http://schemas.microsoft.com/office/powerpoint/2010/main" val="122123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59A34-68B8-41A4-B7BF-8B19AE5CB5A0}" type="datetimeFigureOut">
              <a:rPr lang="el-GR" smtClean="0"/>
              <a:t>17/7/2014</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F6174-9B2E-435F-9058-D824933D22B3}" type="slidenum">
              <a:rPr lang="el-GR" smtClean="0"/>
              <a:t>‹#›</a:t>
            </a:fld>
            <a:endParaRPr lang="el-GR"/>
          </a:p>
        </p:txBody>
      </p:sp>
    </p:spTree>
    <p:extLst>
      <p:ext uri="{BB962C8B-B14F-4D97-AF65-F5344CB8AC3E}">
        <p14:creationId xmlns:p14="http://schemas.microsoft.com/office/powerpoint/2010/main" val="3898687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03513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25.wmf"/><Relationship Id="rId9"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2.wmf"/><Relationship Id="rId5" Type="http://schemas.openxmlformats.org/officeDocument/2006/relationships/oleObject" Target="../embeddings/oleObject26.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2.wmf"/><Relationship Id="rId5" Type="http://schemas.openxmlformats.org/officeDocument/2006/relationships/oleObject" Target="../embeddings/oleObject36.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4.bin"/><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400" b="1" dirty="0">
                <a:latin typeface="+mn-lt"/>
              </a:rPr>
              <a:t>Κλασσική Μηχανική</a:t>
            </a:r>
            <a:br>
              <a:rPr lang="el-GR" sz="4400" b="1" dirty="0">
                <a:latin typeface="+mn-lt"/>
              </a:rPr>
            </a:br>
            <a:endParaRPr lang="el-GR" sz="4400" b="1" dirty="0">
              <a:latin typeface="+mn-lt"/>
            </a:endParaRPr>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n-US" sz="2800" b="1" dirty="0"/>
              <a:t>2</a:t>
            </a:r>
            <a:r>
              <a:rPr lang="el-GR" sz="2800" b="1" dirty="0"/>
              <a:t>:</a:t>
            </a:r>
            <a:r>
              <a:rPr lang="en-US" sz="2800" b="1" dirty="0"/>
              <a:t> </a:t>
            </a:r>
            <a:r>
              <a:rPr lang="el-GR" sz="2800" dirty="0"/>
              <a:t>	Μονοδιάστατες Κινήσεις </a:t>
            </a:r>
          </a:p>
          <a:p>
            <a:endParaRPr lang="en-US" sz="2800" dirty="0"/>
          </a:p>
          <a:p>
            <a:r>
              <a:rPr lang="el-GR" sz="2800" dirty="0"/>
              <a:t>Βασίλειος </a:t>
            </a:r>
            <a:r>
              <a:rPr lang="el-GR" sz="2800" dirty="0" err="1"/>
              <a:t>Λουκόπουλος</a:t>
            </a:r>
            <a:r>
              <a:rPr lang="el-GR" sz="2800" dirty="0"/>
              <a:t>, Επίκουρος Καθηγητής</a:t>
            </a:r>
          </a:p>
          <a:p>
            <a:r>
              <a:rPr lang="el-GR" sz="2800" dirty="0"/>
              <a:t>Τμήμα Φυσικής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9" y="5827937"/>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0" y="5591696"/>
            <a:ext cx="4310289" cy="1025873"/>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4"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709669"/>
            <a:ext cx="4437830" cy="919133"/>
          </a:xfrm>
          <a:prstGeom prst="rect">
            <a:avLst/>
          </a:prstGeom>
        </p:spPr>
      </p:pic>
    </p:spTree>
    <p:extLst>
      <p:ext uri="{BB962C8B-B14F-4D97-AF65-F5344CB8AC3E}">
        <p14:creationId xmlns:p14="http://schemas.microsoft.com/office/powerpoint/2010/main" val="2374977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Αμείωτη αρμονική ταλάντωση υλικού </a:t>
            </a:r>
            <a:r>
              <a:rPr lang="el-GR" b="1" dirty="0" smtClean="0">
                <a:latin typeface="+mn-lt"/>
              </a:rPr>
              <a:t>σημείου</a:t>
            </a:r>
            <a:r>
              <a:rPr lang="en-US" b="1" dirty="0" smtClean="0">
                <a:latin typeface="+mn-lt"/>
              </a:rPr>
              <a:t> (1)</a:t>
            </a:r>
            <a:r>
              <a:rPr lang="el-GR" dirty="0"/>
              <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r>
              <a:rPr lang="el-GR" dirty="0"/>
              <a:t>Θεωρούμε σωματίδιο </a:t>
            </a:r>
            <a:r>
              <a:rPr lang="el-GR" dirty="0" smtClean="0"/>
              <a:t>μάζας </a:t>
            </a:r>
            <a:r>
              <a:rPr lang="en-US" dirty="0" smtClean="0"/>
              <a:t>m</a:t>
            </a:r>
            <a:r>
              <a:rPr lang="el-GR" dirty="0" smtClean="0"/>
              <a:t>, </a:t>
            </a:r>
            <a:r>
              <a:rPr lang="el-GR" dirty="0"/>
              <a:t>το οποίο κινείται επί του </a:t>
            </a:r>
            <a:r>
              <a:rPr lang="el-GR" dirty="0" smtClean="0"/>
              <a:t>άξονα </a:t>
            </a:r>
            <a:r>
              <a:rPr lang="en-US" dirty="0" smtClean="0"/>
              <a:t>Ox</a:t>
            </a:r>
            <a:r>
              <a:rPr lang="el-GR" dirty="0" smtClean="0"/>
              <a:t> </a:t>
            </a:r>
            <a:r>
              <a:rPr lang="el-GR" dirty="0"/>
              <a:t>υπό την επίδραση δυνάμεως </a:t>
            </a:r>
            <a:endParaRPr lang="en-US" dirty="0" smtClean="0"/>
          </a:p>
          <a:p>
            <a:pPr marL="0" indent="0">
              <a:buNone/>
            </a:pPr>
            <a:r>
              <a:rPr lang="en-US" dirty="0" smtClean="0"/>
              <a:t>          </a:t>
            </a:r>
            <a:r>
              <a:rPr lang="el-GR" dirty="0" smtClean="0"/>
              <a:t> </a:t>
            </a:r>
            <a:r>
              <a:rPr lang="en-US" dirty="0" smtClean="0"/>
              <a:t>     .</a:t>
            </a:r>
          </a:p>
          <a:p>
            <a:pPr marL="0" indent="0">
              <a:buNone/>
            </a:pPr>
            <a:endParaRPr lang="en-US" dirty="0"/>
          </a:p>
          <a:p>
            <a:r>
              <a:rPr lang="en-US" dirty="0" smtClean="0"/>
              <a:t>H </a:t>
            </a:r>
            <a:r>
              <a:rPr lang="el-GR" dirty="0" smtClean="0"/>
              <a:t>διαφορική εξίσωση που περιγράφει την κίνησή του είναι η παρακάτω</a:t>
            </a:r>
            <a:r>
              <a:rPr lang="en-US" dirty="0" smtClean="0"/>
              <a:t>:</a:t>
            </a:r>
          </a:p>
          <a:p>
            <a:pPr marL="0" indent="0">
              <a:buNone/>
            </a:pPr>
            <a:r>
              <a:rPr lang="el-GR" dirty="0" smtClean="0"/>
              <a:t> </a:t>
            </a:r>
            <a:endParaRPr lang="en-US" dirty="0" smtClean="0"/>
          </a:p>
          <a:p>
            <a:pPr marL="0" indent="0">
              <a:buNone/>
            </a:pPr>
            <a:endParaRPr lang="en-US" dirty="0" smtClean="0"/>
          </a:p>
          <a:p>
            <a:r>
              <a:rPr lang="el-GR" dirty="0" smtClean="0"/>
              <a:t>Παραγωγίζοντας την παραπάνω σχέση και θέτοντας κατάλληλες αρχικές συνθήκες προκύπτει</a:t>
            </a:r>
            <a:r>
              <a:rPr lang="en-US" dirty="0" smtClean="0"/>
              <a:t>:</a:t>
            </a:r>
            <a:endParaRPr lang="en-US" dirty="0"/>
          </a:p>
        </p:txBody>
      </p:sp>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3669436848"/>
              </p:ext>
            </p:extLst>
          </p:nvPr>
        </p:nvGraphicFramePr>
        <p:xfrm>
          <a:off x="933450" y="2656999"/>
          <a:ext cx="1188720" cy="313213"/>
        </p:xfrm>
        <a:graphic>
          <a:graphicData uri="http://schemas.openxmlformats.org/presentationml/2006/ole">
            <mc:AlternateContent xmlns:mc="http://schemas.openxmlformats.org/markup-compatibility/2006">
              <mc:Choice xmlns:v="urn:schemas-microsoft-com:vml" Requires="v">
                <p:oleObj spid="_x0000_s6196" r:id="rId3" imgW="469696" imgH="152334" progId="Equation.3">
                  <p:embed/>
                </p:oleObj>
              </mc:Choice>
              <mc:Fallback>
                <p:oleObj r:id="rId3" imgW="469696" imgH="152334"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656999"/>
                        <a:ext cx="1188720" cy="313213"/>
                      </a:xfrm>
                      <a:prstGeom prst="rect">
                        <a:avLst/>
                      </a:prstGeom>
                      <a:noFill/>
                    </p:spPr>
                  </p:pic>
                </p:oleObj>
              </mc:Fallback>
            </mc:AlternateContent>
          </a:graphicData>
        </a:graphic>
      </p:graphicFrame>
      <p:sp>
        <p:nvSpPr>
          <p:cNvPr id="1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Αντικείμενο 13"/>
          <p:cNvGraphicFramePr>
            <a:graphicFrameLocks noChangeAspect="1"/>
          </p:cNvGraphicFramePr>
          <p:nvPr>
            <p:extLst>
              <p:ext uri="{D42A27DB-BD31-4B8C-83A1-F6EECF244321}">
                <p14:modId xmlns:p14="http://schemas.microsoft.com/office/powerpoint/2010/main" val="2057820145"/>
              </p:ext>
            </p:extLst>
          </p:nvPr>
        </p:nvGraphicFramePr>
        <p:xfrm>
          <a:off x="3307080" y="4450080"/>
          <a:ext cx="2468879" cy="381000"/>
        </p:xfrm>
        <a:graphic>
          <a:graphicData uri="http://schemas.openxmlformats.org/presentationml/2006/ole">
            <mc:AlternateContent xmlns:mc="http://schemas.openxmlformats.org/markup-compatibility/2006">
              <mc:Choice xmlns:v="urn:schemas-microsoft-com:vml" Requires="v">
                <p:oleObj spid="_x0000_s6197" r:id="rId5" imgW="1257300" imgH="190500" progId="Equation.3">
                  <p:embed/>
                </p:oleObj>
              </mc:Choice>
              <mc:Fallback>
                <p:oleObj r:id="rId5" imgW="1257300" imgH="1905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7080" y="4450080"/>
                        <a:ext cx="2468879" cy="381000"/>
                      </a:xfrm>
                      <a:prstGeom prst="rect">
                        <a:avLst/>
                      </a:prstGeom>
                      <a:noFill/>
                    </p:spPr>
                  </p:pic>
                </p:oleObj>
              </mc:Fallback>
            </mc:AlternateContent>
          </a:graphicData>
        </a:graphic>
      </p:graphicFrame>
    </p:spTree>
    <p:extLst>
      <p:ext uri="{BB962C8B-B14F-4D97-AF65-F5344CB8AC3E}">
        <p14:creationId xmlns:p14="http://schemas.microsoft.com/office/powerpoint/2010/main" val="412056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Αμείωτη αρμονική ταλάντωση υλικού σημείου</a:t>
            </a:r>
            <a:r>
              <a:rPr lang="en-US" b="1" dirty="0">
                <a:latin typeface="+mn-lt"/>
              </a:rPr>
              <a:t> </a:t>
            </a:r>
            <a:r>
              <a:rPr lang="en-US" b="1" dirty="0" smtClean="0">
                <a:latin typeface="+mn-lt"/>
              </a:rPr>
              <a:t>(2)</a:t>
            </a:r>
            <a:br>
              <a:rPr lang="en-US" b="1" dirty="0" smtClean="0">
                <a:latin typeface="+mn-lt"/>
              </a:rPr>
            </a:br>
            <a:endParaRPr lang="el-GR" b="1" dirty="0">
              <a:latin typeface="+mn-l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085772561"/>
              </p:ext>
            </p:extLst>
          </p:nvPr>
        </p:nvGraphicFramePr>
        <p:xfrm>
          <a:off x="182880" y="2055814"/>
          <a:ext cx="8778240" cy="1035049"/>
        </p:xfrm>
        <a:graphic>
          <a:graphicData uri="http://schemas.openxmlformats.org/presentationml/2006/ole">
            <mc:AlternateContent xmlns:mc="http://schemas.openxmlformats.org/markup-compatibility/2006">
              <mc:Choice xmlns:v="urn:schemas-microsoft-com:vml" Requires="v">
                <p:oleObj spid="_x0000_s7211" r:id="rId3" imgW="4572000" imgH="393700" progId="Equation.3">
                  <p:embed/>
                </p:oleObj>
              </mc:Choice>
              <mc:Fallback>
                <p:oleObj r:id="rId3" imgW="45720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2055814"/>
                        <a:ext cx="8778240" cy="1035049"/>
                      </a:xfrm>
                      <a:prstGeom prst="rect">
                        <a:avLst/>
                      </a:prstGeom>
                      <a:noFill/>
                    </p:spPr>
                  </p:pic>
                </p:oleObj>
              </mc:Fallback>
            </mc:AlternateContent>
          </a:graphicData>
        </a:graphic>
      </p:graphicFrame>
      <p:sp>
        <p:nvSpPr>
          <p:cNvPr id="6" name="Βέλος προς τα κάτω 5"/>
          <p:cNvSpPr/>
          <p:nvPr/>
        </p:nvSpPr>
        <p:spPr>
          <a:xfrm>
            <a:off x="4366260" y="3455988"/>
            <a:ext cx="411480" cy="783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022320392"/>
              </p:ext>
            </p:extLst>
          </p:nvPr>
        </p:nvGraphicFramePr>
        <p:xfrm>
          <a:off x="2667000" y="4604383"/>
          <a:ext cx="3810000" cy="777240"/>
        </p:xfrm>
        <a:graphic>
          <a:graphicData uri="http://schemas.openxmlformats.org/presentationml/2006/ole">
            <mc:AlternateContent xmlns:mc="http://schemas.openxmlformats.org/markup-compatibility/2006">
              <mc:Choice xmlns:v="urn:schemas-microsoft-com:vml" Requires="v">
                <p:oleObj spid="_x0000_s7212" r:id="rId5" imgW="1054100" imgH="190500" progId="Equation.3">
                  <p:embed/>
                </p:oleObj>
              </mc:Choice>
              <mc:Fallback>
                <p:oleObj r:id="rId5" imgW="1054100" imgH="190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604383"/>
                        <a:ext cx="3810000" cy="777240"/>
                      </a:xfrm>
                      <a:prstGeom prst="rect">
                        <a:avLst/>
                      </a:prstGeom>
                      <a:noFill/>
                    </p:spPr>
                  </p:pic>
                </p:oleObj>
              </mc:Fallback>
            </mc:AlternateContent>
          </a:graphicData>
        </a:graphic>
      </p:graphicFrame>
    </p:spTree>
    <p:extLst>
      <p:ext uri="{BB962C8B-B14F-4D97-AF65-F5344CB8AC3E}">
        <p14:creationId xmlns:p14="http://schemas.microsoft.com/office/powerpoint/2010/main" val="2308269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Αμείωτη αρμονική ταλάντωση υλικού σημείου</a:t>
            </a:r>
            <a:r>
              <a:rPr lang="en-US" b="1" dirty="0">
                <a:latin typeface="+mn-lt"/>
              </a:rPr>
              <a:t> </a:t>
            </a:r>
            <a:r>
              <a:rPr lang="en-US" b="1" dirty="0" smtClean="0">
                <a:latin typeface="+mn-lt"/>
              </a:rPr>
              <a:t>(3)</a:t>
            </a:r>
            <a:br>
              <a:rPr lang="en-US" b="1" dirty="0" smtClean="0">
                <a:latin typeface="+mn-lt"/>
              </a:rPr>
            </a:br>
            <a:endParaRPr lang="el-GR" dirty="0">
              <a:latin typeface="+mn-lt"/>
            </a:endParaRPr>
          </a:p>
        </p:txBody>
      </p:sp>
      <p:sp>
        <p:nvSpPr>
          <p:cNvPr id="3" name="Θέση περιεχομένου 2"/>
          <p:cNvSpPr>
            <a:spLocks noGrp="1"/>
          </p:cNvSpPr>
          <p:nvPr>
            <p:ph idx="1"/>
          </p:nvPr>
        </p:nvSpPr>
        <p:spPr/>
        <p:txBody>
          <a:bodyPr/>
          <a:lstStyle/>
          <a:p>
            <a:endParaRPr lang="en-US" dirty="0" smtClean="0"/>
          </a:p>
          <a:p>
            <a:r>
              <a:rPr lang="el-GR" dirty="0"/>
              <a:t>Το πλάτος της ταλαντώσεως </a:t>
            </a:r>
            <a:r>
              <a:rPr lang="el-GR" dirty="0" smtClean="0"/>
              <a:t>είναι</a:t>
            </a:r>
            <a:r>
              <a:rPr lang="en-US" dirty="0" smtClean="0"/>
              <a:t>:</a:t>
            </a:r>
            <a:r>
              <a:rPr lang="el-GR" dirty="0" smtClean="0"/>
              <a:t> </a:t>
            </a:r>
            <a:endParaRPr lang="en-US" dirty="0" smtClean="0"/>
          </a:p>
          <a:p>
            <a:endParaRPr lang="en-US" dirty="0"/>
          </a:p>
          <a:p>
            <a:endParaRPr lang="en-US" dirty="0" smtClean="0"/>
          </a:p>
          <a:p>
            <a:endParaRPr lang="en-US" dirty="0"/>
          </a:p>
          <a:p>
            <a:endParaRPr lang="en-US" dirty="0" smtClean="0"/>
          </a:p>
          <a:p>
            <a:r>
              <a:rPr lang="el-GR" dirty="0" smtClean="0"/>
              <a:t>  </a:t>
            </a:r>
            <a:r>
              <a:rPr lang="el-GR" dirty="0"/>
              <a:t>και το </a:t>
            </a:r>
            <a:r>
              <a:rPr lang="el-GR" dirty="0" smtClean="0"/>
              <a:t>φ </a:t>
            </a:r>
            <a:r>
              <a:rPr lang="el-GR" dirty="0"/>
              <a:t>είναι η αρχική φάση.</a:t>
            </a:r>
          </a:p>
        </p:txBody>
      </p:sp>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316270372"/>
              </p:ext>
            </p:extLst>
          </p:nvPr>
        </p:nvGraphicFramePr>
        <p:xfrm>
          <a:off x="2697480" y="3429794"/>
          <a:ext cx="3124200" cy="745966"/>
        </p:xfrm>
        <a:graphic>
          <a:graphicData uri="http://schemas.openxmlformats.org/presentationml/2006/ole">
            <mc:AlternateContent xmlns:mc="http://schemas.openxmlformats.org/markup-compatibility/2006">
              <mc:Choice xmlns:v="urn:schemas-microsoft-com:vml" Requires="v">
                <p:oleObj spid="_x0000_s8219" r:id="rId3" imgW="1231366" imgH="266584" progId="Equation.3">
                  <p:embed/>
                </p:oleObj>
              </mc:Choice>
              <mc:Fallback>
                <p:oleObj r:id="rId3" imgW="1231366" imgH="266584"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480" y="3429794"/>
                        <a:ext cx="3124200" cy="745966"/>
                      </a:xfrm>
                      <a:prstGeom prst="rect">
                        <a:avLst/>
                      </a:prstGeom>
                      <a:noFill/>
                    </p:spPr>
                  </p:pic>
                </p:oleObj>
              </mc:Fallback>
            </mc:AlternateContent>
          </a:graphicData>
        </a:graphic>
      </p:graphicFrame>
    </p:spTree>
    <p:extLst>
      <p:ext uri="{BB962C8B-B14F-4D97-AF65-F5344CB8AC3E}">
        <p14:creationId xmlns:p14="http://schemas.microsoft.com/office/powerpoint/2010/main" val="2829262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Φθίνουσα ταλάντωση υλικού </a:t>
            </a:r>
            <a:r>
              <a:rPr lang="el-GR" b="1" dirty="0" smtClean="0">
                <a:latin typeface="+mn-lt"/>
              </a:rPr>
              <a:t>σημείου</a:t>
            </a:r>
            <a:r>
              <a:rPr lang="en-US" b="1" dirty="0" smtClean="0">
                <a:latin typeface="+mn-lt"/>
              </a:rPr>
              <a:t> (1)</a:t>
            </a:r>
            <a:r>
              <a:rPr lang="el-GR" dirty="0"/>
              <a:t/>
            </a:r>
            <a:br>
              <a:rPr lang="el-GR" dirty="0"/>
            </a:br>
            <a:endParaRPr lang="el-GR" dirty="0"/>
          </a:p>
        </p:txBody>
      </p:sp>
      <p:sp>
        <p:nvSpPr>
          <p:cNvPr id="3" name="Θέση περιεχομένου 2"/>
          <p:cNvSpPr>
            <a:spLocks noGrp="1"/>
          </p:cNvSpPr>
          <p:nvPr>
            <p:ph idx="1"/>
          </p:nvPr>
        </p:nvSpPr>
        <p:spPr/>
        <p:txBody>
          <a:bodyPr/>
          <a:lstStyle/>
          <a:p>
            <a:r>
              <a:rPr lang="el-GR" dirty="0"/>
              <a:t>Η διαφορική εξίσωση που περιγράφει την κίνηση του σώματος </a:t>
            </a:r>
            <a:r>
              <a:rPr lang="el-GR" dirty="0" smtClean="0"/>
              <a:t>είναι</a:t>
            </a:r>
            <a:r>
              <a:rPr lang="en-US" dirty="0" smtClean="0"/>
              <a:t>:</a:t>
            </a:r>
            <a:endParaRPr lang="el-GR" dirty="0" smtClean="0"/>
          </a:p>
          <a:p>
            <a:endParaRPr lang="el-GR" dirty="0"/>
          </a:p>
          <a:p>
            <a:endParaRPr lang="el-GR" dirty="0" smtClean="0"/>
          </a:p>
          <a:p>
            <a:endParaRPr lang="el-GR" dirty="0" smtClean="0"/>
          </a:p>
          <a:p>
            <a:r>
              <a:rPr lang="el-GR" dirty="0" smtClean="0"/>
              <a:t>Όπου</a:t>
            </a:r>
            <a:r>
              <a:rPr lang="en-US" dirty="0" smtClean="0"/>
              <a:t>:</a:t>
            </a:r>
            <a:r>
              <a:rPr lang="el-GR" dirty="0" smtClean="0"/>
              <a:t> </a:t>
            </a:r>
          </a:p>
          <a:p>
            <a:endParaRPr lang="el-GR" dirty="0"/>
          </a:p>
          <a:p>
            <a:pPr marL="0" indent="0">
              <a:buNone/>
            </a:pPr>
            <a:r>
              <a:rPr lang="el-GR" dirty="0" smtClean="0"/>
              <a:t>   και    </a:t>
            </a:r>
            <a:endParaRPr lang="en-US" dirty="0" smtClean="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897614353"/>
              </p:ext>
            </p:extLst>
          </p:nvPr>
        </p:nvGraphicFramePr>
        <p:xfrm>
          <a:off x="3314700" y="2797334"/>
          <a:ext cx="2514600" cy="624840"/>
        </p:xfrm>
        <a:graphic>
          <a:graphicData uri="http://schemas.openxmlformats.org/presentationml/2006/ole">
            <mc:AlternateContent xmlns:mc="http://schemas.openxmlformats.org/markup-compatibility/2006">
              <mc:Choice xmlns:v="urn:schemas-microsoft-com:vml" Requires="v">
                <p:oleObj spid="_x0000_s9277" r:id="rId3" imgW="952087" imgH="228501" progId="Equation.DSMT4">
                  <p:embed/>
                </p:oleObj>
              </mc:Choice>
              <mc:Fallback>
                <p:oleObj r:id="rId3" imgW="952087" imgH="22850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2797334"/>
                        <a:ext cx="2514600" cy="62484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322816557"/>
              </p:ext>
            </p:extLst>
          </p:nvPr>
        </p:nvGraphicFramePr>
        <p:xfrm>
          <a:off x="1943100" y="4129008"/>
          <a:ext cx="1173480" cy="702072"/>
        </p:xfrm>
        <a:graphic>
          <a:graphicData uri="http://schemas.openxmlformats.org/presentationml/2006/ole">
            <mc:AlternateContent xmlns:mc="http://schemas.openxmlformats.org/markup-compatibility/2006">
              <mc:Choice xmlns:v="urn:schemas-microsoft-com:vml" Requires="v">
                <p:oleObj spid="_x0000_s9278" r:id="rId5" imgW="431613" imgH="342751" progId="Equation.DSMT4">
                  <p:embed/>
                </p:oleObj>
              </mc:Choice>
              <mc:Fallback>
                <p:oleObj r:id="rId5" imgW="431613" imgH="342751"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4129008"/>
                        <a:ext cx="1173480" cy="702072"/>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1139406723"/>
              </p:ext>
            </p:extLst>
          </p:nvPr>
        </p:nvGraphicFramePr>
        <p:xfrm>
          <a:off x="1943100" y="5213747"/>
          <a:ext cx="1173480" cy="580549"/>
        </p:xfrm>
        <a:graphic>
          <a:graphicData uri="http://schemas.openxmlformats.org/presentationml/2006/ole">
            <mc:AlternateContent xmlns:mc="http://schemas.openxmlformats.org/markup-compatibility/2006">
              <mc:Choice xmlns:v="urn:schemas-microsoft-com:vml" Requires="v">
                <p:oleObj spid="_x0000_s9279" r:id="rId7" imgW="457002" imgH="342751" progId="Equation.DSMT4">
                  <p:embed/>
                </p:oleObj>
              </mc:Choice>
              <mc:Fallback>
                <p:oleObj r:id="rId7" imgW="457002" imgH="342751"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3100" y="5213747"/>
                        <a:ext cx="1173480" cy="580549"/>
                      </a:xfrm>
                      <a:prstGeom prst="rect">
                        <a:avLst/>
                      </a:prstGeom>
                      <a:noFill/>
                    </p:spPr>
                  </p:pic>
                </p:oleObj>
              </mc:Fallback>
            </mc:AlternateContent>
          </a:graphicData>
        </a:graphic>
      </p:graphicFrame>
    </p:spTree>
    <p:extLst>
      <p:ext uri="{BB962C8B-B14F-4D97-AF65-F5344CB8AC3E}">
        <p14:creationId xmlns:p14="http://schemas.microsoft.com/office/powerpoint/2010/main" val="799254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Φθίνουσα ταλάντωση υλικού σημείου </a:t>
            </a:r>
            <a:r>
              <a:rPr lang="el-GR" b="1" dirty="0" smtClean="0">
                <a:latin typeface="+mn-lt"/>
              </a:rPr>
              <a:t>(</a:t>
            </a:r>
            <a:r>
              <a:rPr lang="en-US" b="1" dirty="0" smtClean="0">
                <a:latin typeface="+mn-lt"/>
              </a:rPr>
              <a:t>2</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lstStyle/>
          <a:p>
            <a:r>
              <a:rPr lang="el-GR" dirty="0"/>
              <a:t>Η χαρακτηριστική εξίσωση </a:t>
            </a:r>
            <a:r>
              <a:rPr lang="el-GR" dirty="0" smtClean="0"/>
              <a:t>της</a:t>
            </a:r>
            <a:r>
              <a:rPr lang="en-US" dirty="0" smtClean="0"/>
              <a:t> </a:t>
            </a:r>
            <a:r>
              <a:rPr lang="el-GR" dirty="0" smtClean="0"/>
              <a:t>παραπάνω διαφορικής εξίσωσης κίνησης είναι</a:t>
            </a:r>
            <a:r>
              <a:rPr lang="en-US" dirty="0" smtClean="0"/>
              <a:t>:</a:t>
            </a:r>
          </a:p>
          <a:p>
            <a:endParaRPr lang="en-US" b="1" dirty="0"/>
          </a:p>
          <a:p>
            <a:pPr marL="0" indent="0">
              <a:buNone/>
            </a:pPr>
            <a:endParaRPr lang="en-US" b="1" dirty="0" smtClean="0"/>
          </a:p>
          <a:p>
            <a:r>
              <a:rPr lang="el-GR" dirty="0" smtClean="0"/>
              <a:t>Και έχει ρίζες τις</a:t>
            </a:r>
            <a:r>
              <a:rPr lang="en-US" dirty="0" smtClean="0"/>
              <a:t>:</a:t>
            </a:r>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972230589"/>
              </p:ext>
            </p:extLst>
          </p:nvPr>
        </p:nvGraphicFramePr>
        <p:xfrm>
          <a:off x="3341370" y="2865120"/>
          <a:ext cx="2461260" cy="563880"/>
        </p:xfrm>
        <a:graphic>
          <a:graphicData uri="http://schemas.openxmlformats.org/presentationml/2006/ole">
            <mc:AlternateContent xmlns:mc="http://schemas.openxmlformats.org/markup-compatibility/2006">
              <mc:Choice xmlns:v="urn:schemas-microsoft-com:vml" Requires="v">
                <p:oleObj spid="_x0000_s10277" r:id="rId3" imgW="952087" imgH="228501" progId="Equation.DSMT4">
                  <p:embed/>
                </p:oleObj>
              </mc:Choice>
              <mc:Fallback>
                <p:oleObj r:id="rId3" imgW="952087" imgH="22850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370" y="2865120"/>
                        <a:ext cx="2461260" cy="56388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923230599"/>
              </p:ext>
            </p:extLst>
          </p:nvPr>
        </p:nvGraphicFramePr>
        <p:xfrm>
          <a:off x="3217545" y="4968240"/>
          <a:ext cx="2708910" cy="609600"/>
        </p:xfrm>
        <a:graphic>
          <a:graphicData uri="http://schemas.openxmlformats.org/presentationml/2006/ole">
            <mc:AlternateContent xmlns:mc="http://schemas.openxmlformats.org/markup-compatibility/2006">
              <mc:Choice xmlns:v="urn:schemas-microsoft-com:vml" Requires="v">
                <p:oleObj spid="_x0000_s10278" r:id="rId5" imgW="1117115" imgH="266584" progId="Equation.DSMT4">
                  <p:embed/>
                </p:oleObj>
              </mc:Choice>
              <mc:Fallback>
                <p:oleObj r:id="rId5" imgW="1117115" imgH="26658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7545" y="4968240"/>
                        <a:ext cx="2708910" cy="609600"/>
                      </a:xfrm>
                      <a:prstGeom prst="rect">
                        <a:avLst/>
                      </a:prstGeom>
                      <a:noFill/>
                    </p:spPr>
                  </p:pic>
                </p:oleObj>
              </mc:Fallback>
            </mc:AlternateContent>
          </a:graphicData>
        </a:graphic>
      </p:graphicFrame>
    </p:spTree>
    <p:extLst>
      <p:ext uri="{BB962C8B-B14F-4D97-AF65-F5344CB8AC3E}">
        <p14:creationId xmlns:p14="http://schemas.microsoft.com/office/powerpoint/2010/main" val="4281015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Φθίνουσα ταλάντωση υλικού σημείου </a:t>
            </a:r>
            <a:r>
              <a:rPr lang="el-GR" b="1" dirty="0" smtClean="0">
                <a:latin typeface="+mn-lt"/>
              </a:rPr>
              <a:t>(</a:t>
            </a:r>
            <a:r>
              <a:rPr lang="en-US" b="1" smtClean="0">
                <a:latin typeface="+mn-lt"/>
              </a:rPr>
              <a:t>3</a:t>
            </a:r>
            <a:r>
              <a:rPr lang="el-GR" b="1"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lstStyle/>
          <a:p>
            <a:r>
              <a:rPr lang="el-GR" dirty="0"/>
              <a:t>Διακρίνουμε τις ακόλουθες περιπτώσεις: </a:t>
            </a:r>
            <a:endParaRPr lang="en-US" dirty="0" smtClean="0"/>
          </a:p>
          <a:p>
            <a:r>
              <a:rPr lang="el-GR" dirty="0" smtClean="0"/>
              <a:t>Μικρή </a:t>
            </a:r>
            <a:r>
              <a:rPr lang="el-GR" dirty="0"/>
              <a:t>απόσβεση, κατά την </a:t>
            </a:r>
            <a:r>
              <a:rPr lang="el-GR" dirty="0" smtClean="0"/>
              <a:t>οποία</a:t>
            </a:r>
            <a:r>
              <a:rPr lang="en-US" dirty="0" smtClean="0"/>
              <a:t> </a:t>
            </a:r>
            <a:r>
              <a:rPr lang="el-GR" dirty="0" smtClean="0"/>
              <a:t> </a:t>
            </a:r>
            <a:r>
              <a:rPr lang="en-US" dirty="0"/>
              <a:t> </a:t>
            </a:r>
            <a:r>
              <a:rPr lang="en-US" dirty="0" smtClean="0"/>
              <a:t>       </a:t>
            </a:r>
            <a:r>
              <a:rPr lang="el-GR" dirty="0" smtClean="0"/>
              <a:t>, </a:t>
            </a:r>
            <a:r>
              <a:rPr lang="el-GR" dirty="0"/>
              <a:t>ισχυρή απόσβεση, κατά την οποία </a:t>
            </a:r>
            <a:r>
              <a:rPr lang="en-US" dirty="0" smtClean="0"/>
              <a:t>           </a:t>
            </a:r>
            <a:r>
              <a:rPr lang="el-GR" dirty="0" smtClean="0"/>
              <a:t>και </a:t>
            </a:r>
            <a:r>
              <a:rPr lang="el-GR" dirty="0"/>
              <a:t>κρίσιμη απόσβεση, κατά την </a:t>
            </a:r>
            <a:r>
              <a:rPr lang="el-GR" dirty="0" smtClean="0"/>
              <a:t>οποία</a:t>
            </a:r>
            <a:r>
              <a:rPr lang="en-US" dirty="0" smtClean="0"/>
              <a:t>      </a:t>
            </a:r>
            <a:r>
              <a:rPr lang="el-GR" dirty="0" smtClean="0"/>
              <a:t> </a:t>
            </a:r>
            <a:r>
              <a:rPr lang="en-US" dirty="0" smtClean="0"/>
              <a:t>    </a:t>
            </a:r>
            <a:r>
              <a:rPr lang="el-GR" dirty="0" smtClean="0"/>
              <a:t>. </a:t>
            </a: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484327207"/>
              </p:ext>
            </p:extLst>
          </p:nvPr>
        </p:nvGraphicFramePr>
        <p:xfrm>
          <a:off x="5913120" y="2377440"/>
          <a:ext cx="762000" cy="381000"/>
        </p:xfrm>
        <a:graphic>
          <a:graphicData uri="http://schemas.openxmlformats.org/presentationml/2006/ole">
            <mc:AlternateContent xmlns:mc="http://schemas.openxmlformats.org/markup-compatibility/2006">
              <mc:Choice xmlns:v="urn:schemas-microsoft-com:vml" Requires="v">
                <p:oleObj spid="_x0000_s11316" r:id="rId3" imgW="380835" imgH="190417" progId="Equation.DSMT4">
                  <p:embed/>
                </p:oleObj>
              </mc:Choice>
              <mc:Fallback>
                <p:oleObj r:id="rId3" imgW="380835" imgH="19041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120" y="2377440"/>
                        <a:ext cx="762000" cy="381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674957816"/>
              </p:ext>
            </p:extLst>
          </p:nvPr>
        </p:nvGraphicFramePr>
        <p:xfrm>
          <a:off x="4892040" y="2758440"/>
          <a:ext cx="853440" cy="388302"/>
        </p:xfrm>
        <a:graphic>
          <a:graphicData uri="http://schemas.openxmlformats.org/presentationml/2006/ole">
            <mc:AlternateContent xmlns:mc="http://schemas.openxmlformats.org/markup-compatibility/2006">
              <mc:Choice xmlns:v="urn:schemas-microsoft-com:vml" Requires="v">
                <p:oleObj spid="_x0000_s11317" r:id="rId5" imgW="380835" imgH="190417" progId="Equation.DSMT4">
                  <p:embed/>
                </p:oleObj>
              </mc:Choice>
              <mc:Fallback>
                <p:oleObj r:id="rId5" imgW="380835" imgH="19041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040" y="2758440"/>
                        <a:ext cx="853440" cy="388302"/>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3653768647"/>
              </p:ext>
            </p:extLst>
          </p:nvPr>
        </p:nvGraphicFramePr>
        <p:xfrm>
          <a:off x="4876800" y="3146742"/>
          <a:ext cx="868680" cy="441960"/>
        </p:xfrm>
        <a:graphic>
          <a:graphicData uri="http://schemas.openxmlformats.org/presentationml/2006/ole">
            <mc:AlternateContent xmlns:mc="http://schemas.openxmlformats.org/markup-compatibility/2006">
              <mc:Choice xmlns:v="urn:schemas-microsoft-com:vml" Requires="v">
                <p:oleObj spid="_x0000_s11318" r:id="rId7" imgW="380835" imgH="190417" progId="Equation.DSMT4">
                  <p:embed/>
                </p:oleObj>
              </mc:Choice>
              <mc:Fallback>
                <p:oleObj r:id="rId7" imgW="380835" imgH="190417"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146742"/>
                        <a:ext cx="868680" cy="441960"/>
                      </a:xfrm>
                      <a:prstGeom prst="rect">
                        <a:avLst/>
                      </a:prstGeom>
                      <a:noFill/>
                    </p:spPr>
                  </p:pic>
                </p:oleObj>
              </mc:Fallback>
            </mc:AlternateContent>
          </a:graphicData>
        </a:graphic>
      </p:graphicFrame>
      <p:pic>
        <p:nvPicPr>
          <p:cNvPr id="10" name="Εικόνα 9"/>
          <p:cNvPicPr>
            <a:picLocks noChangeAspect="1"/>
          </p:cNvPicPr>
          <p:nvPr/>
        </p:nvPicPr>
        <p:blipFill>
          <a:blip r:embed="rId9"/>
          <a:stretch>
            <a:fillRect/>
          </a:stretch>
        </p:blipFill>
        <p:spPr>
          <a:xfrm>
            <a:off x="1463040" y="3588702"/>
            <a:ext cx="6339840" cy="3269298"/>
          </a:xfrm>
          <a:prstGeom prst="rect">
            <a:avLst/>
          </a:prstGeom>
        </p:spPr>
      </p:pic>
    </p:spTree>
    <p:extLst>
      <p:ext uri="{BB962C8B-B14F-4D97-AF65-F5344CB8AC3E}">
        <p14:creationId xmlns:p14="http://schemas.microsoft.com/office/powerpoint/2010/main" val="133915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Εξαναγκασμένη ταλάντωση υλικού </a:t>
            </a:r>
            <a:r>
              <a:rPr lang="el-GR" b="1" dirty="0" smtClean="0">
                <a:latin typeface="+mn-lt"/>
              </a:rPr>
              <a:t>σημείου</a:t>
            </a:r>
            <a:r>
              <a:rPr lang="en-US" b="1" dirty="0" smtClean="0">
                <a:latin typeface="+mn-lt"/>
              </a:rPr>
              <a:t> (1)</a:t>
            </a:r>
            <a:r>
              <a:rPr lang="el-GR" dirty="0"/>
              <a:t/>
            </a:r>
            <a:br>
              <a:rPr lang="el-GR" dirty="0"/>
            </a:br>
            <a:endParaRPr lang="el-GR" dirty="0">
              <a:latin typeface="+mn-lt"/>
            </a:endParaRPr>
          </a:p>
        </p:txBody>
      </p:sp>
      <p:sp>
        <p:nvSpPr>
          <p:cNvPr id="3" name="Θέση περιεχομένου 2"/>
          <p:cNvSpPr>
            <a:spLocks noGrp="1"/>
          </p:cNvSpPr>
          <p:nvPr>
            <p:ph idx="1"/>
          </p:nvPr>
        </p:nvSpPr>
        <p:spPr/>
        <p:txBody>
          <a:bodyPr/>
          <a:lstStyle/>
          <a:p>
            <a:r>
              <a:rPr lang="el-GR" dirty="0"/>
              <a:t>Η διαφορική εξίσωση της κινήσεως </a:t>
            </a:r>
            <a:r>
              <a:rPr lang="el-GR" dirty="0" smtClean="0"/>
              <a:t>είναι</a:t>
            </a:r>
            <a:r>
              <a:rPr lang="en-US" dirty="0" smtClean="0"/>
              <a:t>:</a:t>
            </a:r>
          </a:p>
          <a:p>
            <a:pPr marL="0" indent="0">
              <a:buNone/>
            </a:pPr>
            <a:endParaRPr lang="en-US" dirty="0"/>
          </a:p>
          <a:p>
            <a:pPr marL="0" indent="0">
              <a:buNone/>
            </a:pPr>
            <a:endParaRPr lang="en-US" dirty="0" smtClean="0"/>
          </a:p>
          <a:p>
            <a:r>
              <a:rPr lang="el-GR" dirty="0" smtClean="0"/>
              <a:t>Και η γενική της λύση είναι</a:t>
            </a:r>
            <a:r>
              <a:rPr lang="en-US" dirty="0" smtClean="0"/>
              <a:t>:</a:t>
            </a:r>
          </a:p>
          <a:p>
            <a:pPr marL="0" indent="0">
              <a:buNone/>
            </a:pPr>
            <a:endParaRPr lang="el-GR" dirty="0"/>
          </a:p>
          <a:p>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181903760"/>
              </p:ext>
            </p:extLst>
          </p:nvPr>
        </p:nvGraphicFramePr>
        <p:xfrm>
          <a:off x="3307080" y="2514600"/>
          <a:ext cx="2529840" cy="518160"/>
        </p:xfrm>
        <a:graphic>
          <a:graphicData uri="http://schemas.openxmlformats.org/presentationml/2006/ole">
            <mc:AlternateContent xmlns:mc="http://schemas.openxmlformats.org/markup-compatibility/2006">
              <mc:Choice xmlns:v="urn:schemas-microsoft-com:vml" Requires="v">
                <p:oleObj spid="_x0000_s12319" r:id="rId3" imgW="1054100" imgH="190500" progId="Equation.DSMT4">
                  <p:embed/>
                </p:oleObj>
              </mc:Choice>
              <mc:Fallback>
                <p:oleObj r:id="rId3" imgW="1054100" imgH="190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080" y="2514600"/>
                        <a:ext cx="2529840" cy="51816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326649980"/>
              </p:ext>
            </p:extLst>
          </p:nvPr>
        </p:nvGraphicFramePr>
        <p:xfrm>
          <a:off x="2278380" y="4495800"/>
          <a:ext cx="4587240" cy="518160"/>
        </p:xfrm>
        <a:graphic>
          <a:graphicData uri="http://schemas.openxmlformats.org/presentationml/2006/ole">
            <mc:AlternateContent xmlns:mc="http://schemas.openxmlformats.org/markup-compatibility/2006">
              <mc:Choice xmlns:v="urn:schemas-microsoft-com:vml" Requires="v">
                <p:oleObj spid="_x0000_s12320" r:id="rId5" imgW="1625600" imgH="190500" progId="Equation.DSMT4">
                  <p:embed/>
                </p:oleObj>
              </mc:Choice>
              <mc:Fallback>
                <p:oleObj r:id="rId5" imgW="1625600" imgH="190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8380" y="4495800"/>
                        <a:ext cx="4587240" cy="518160"/>
                      </a:xfrm>
                      <a:prstGeom prst="rect">
                        <a:avLst/>
                      </a:prstGeom>
                      <a:noFill/>
                    </p:spPr>
                  </p:pic>
                </p:oleObj>
              </mc:Fallback>
            </mc:AlternateContent>
          </a:graphicData>
        </a:graphic>
      </p:graphicFrame>
    </p:spTree>
    <p:extLst>
      <p:ext uri="{BB962C8B-B14F-4D97-AF65-F5344CB8AC3E}">
        <p14:creationId xmlns:p14="http://schemas.microsoft.com/office/powerpoint/2010/main" val="1979610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Εξαναγκασμένη ταλάντωση υλικού σημείου</a:t>
            </a:r>
            <a:r>
              <a:rPr lang="en-US" b="1" dirty="0">
                <a:latin typeface="+mn-lt"/>
              </a:rPr>
              <a:t> </a:t>
            </a:r>
            <a:r>
              <a:rPr lang="en-US" b="1" dirty="0" smtClean="0">
                <a:latin typeface="+mn-lt"/>
              </a:rPr>
              <a:t>(</a:t>
            </a:r>
            <a:r>
              <a:rPr lang="en-US" b="1" dirty="0">
                <a:latin typeface="+mn-lt"/>
              </a:rPr>
              <a:t>2</a:t>
            </a:r>
            <a:r>
              <a:rPr lang="en-US" b="1" dirty="0" smtClean="0">
                <a:latin typeface="+mn-lt"/>
              </a:rPr>
              <a:t>)</a:t>
            </a:r>
            <a:br>
              <a:rPr lang="en-US" b="1" dirty="0" smtClean="0">
                <a:latin typeface="+mn-lt"/>
              </a:rPr>
            </a:br>
            <a:endParaRPr lang="el-GR" dirty="0">
              <a:latin typeface="+mn-lt"/>
            </a:endParaRPr>
          </a:p>
        </p:txBody>
      </p:sp>
      <p:sp>
        <p:nvSpPr>
          <p:cNvPr id="3" name="Θέση περιεχομένου 2"/>
          <p:cNvSpPr>
            <a:spLocks noGrp="1"/>
          </p:cNvSpPr>
          <p:nvPr>
            <p:ph idx="1"/>
          </p:nvPr>
        </p:nvSpPr>
        <p:spPr/>
        <p:txBody>
          <a:bodyPr/>
          <a:lstStyle/>
          <a:p>
            <a:r>
              <a:rPr lang="el-GR" dirty="0" smtClean="0"/>
              <a:t>Στην </a:t>
            </a:r>
            <a:r>
              <a:rPr lang="el-GR" dirty="0"/>
              <a:t>γενική περίπτωση της εξαναγκασμένης ταλαντώσεως υπό την επίδραση αρμονικής δυνάμεως εξαναγκασμού και </a:t>
            </a:r>
            <a:r>
              <a:rPr lang="el-GR" dirty="0" smtClean="0"/>
              <a:t>αντιστάσεως, η παραπάνω εξίσωση γράφεται</a:t>
            </a:r>
            <a:r>
              <a:rPr lang="en-US" dirty="0" smtClean="0"/>
              <a:t>:</a:t>
            </a:r>
          </a:p>
          <a:p>
            <a:pPr marL="0" indent="0">
              <a:buNone/>
            </a:pPr>
            <a:endParaRPr lang="en-US" dirty="0"/>
          </a:p>
          <a:p>
            <a:pPr marL="0" indent="0">
              <a:buNone/>
            </a:pPr>
            <a:endParaRPr lang="en-US" dirty="0" smtClean="0"/>
          </a:p>
          <a:p>
            <a:r>
              <a:rPr lang="el-GR" dirty="0"/>
              <a:t>Η λύση είναι ίση με το </a:t>
            </a:r>
            <a:r>
              <a:rPr lang="el-GR" dirty="0" smtClean="0"/>
              <a:t>άθροισμα</a:t>
            </a:r>
            <a:r>
              <a:rPr lang="en-US" dirty="0" smtClean="0"/>
              <a:t>:                         </a:t>
            </a:r>
          </a:p>
          <a:p>
            <a:pPr marL="0" indent="0">
              <a:buNone/>
            </a:pPr>
            <a:r>
              <a:rPr lang="en-US" dirty="0"/>
              <a:t> </a:t>
            </a:r>
            <a:r>
              <a:rPr lang="en-US" dirty="0" smtClean="0"/>
              <a:t>  </a:t>
            </a:r>
            <a:r>
              <a:rPr lang="el-GR" dirty="0" smtClean="0"/>
              <a:t>όπου</a:t>
            </a:r>
            <a:r>
              <a:rPr lang="en-US" dirty="0" smtClean="0"/>
              <a:t>   </a:t>
            </a:r>
            <a:r>
              <a:rPr lang="el-GR" dirty="0" smtClean="0"/>
              <a:t>  </a:t>
            </a:r>
            <a:r>
              <a:rPr lang="en-US" dirty="0" smtClean="0"/>
              <a:t>  </a:t>
            </a:r>
            <a:r>
              <a:rPr lang="el-GR" dirty="0" smtClean="0"/>
              <a:t>     είναι</a:t>
            </a:r>
            <a:r>
              <a:rPr lang="en-US" dirty="0" smtClean="0"/>
              <a:t> </a:t>
            </a:r>
            <a:r>
              <a:rPr lang="el-GR" dirty="0" smtClean="0"/>
              <a:t>η </a:t>
            </a:r>
            <a:r>
              <a:rPr lang="el-GR" dirty="0"/>
              <a:t>λύση της ομογενούς </a:t>
            </a:r>
            <a:r>
              <a:rPr lang="el-GR" dirty="0" smtClean="0"/>
              <a:t>και</a:t>
            </a:r>
            <a:r>
              <a:rPr lang="en-US" dirty="0" smtClean="0"/>
              <a:t>      </a:t>
            </a:r>
            <a:r>
              <a:rPr lang="en-US" dirty="0"/>
              <a:t> </a:t>
            </a:r>
            <a:r>
              <a:rPr lang="en-US" dirty="0" smtClean="0"/>
              <a:t>          </a:t>
            </a:r>
          </a:p>
          <a:p>
            <a:pPr marL="0" indent="0">
              <a:buNone/>
            </a:pPr>
            <a:r>
              <a:rPr lang="en-US" dirty="0" smtClean="0"/>
              <a:t>   </a:t>
            </a:r>
            <a:r>
              <a:rPr lang="el-GR" dirty="0" smtClean="0"/>
              <a:t>η μερική </a:t>
            </a:r>
            <a:r>
              <a:rPr lang="el-GR" dirty="0"/>
              <a:t>λύση.</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657579543"/>
              </p:ext>
            </p:extLst>
          </p:nvPr>
        </p:nvGraphicFramePr>
        <p:xfrm>
          <a:off x="2697480" y="3574971"/>
          <a:ext cx="4038600" cy="852646"/>
        </p:xfrm>
        <a:graphic>
          <a:graphicData uri="http://schemas.openxmlformats.org/presentationml/2006/ole">
            <mc:AlternateContent xmlns:mc="http://schemas.openxmlformats.org/markup-compatibility/2006">
              <mc:Choice xmlns:v="urn:schemas-microsoft-com:vml" Requires="v">
                <p:oleObj spid="_x0000_s13369" r:id="rId3" imgW="1714500" imgH="342900" progId="Equation.DSMT4">
                  <p:embed/>
                </p:oleObj>
              </mc:Choice>
              <mc:Fallback>
                <p:oleObj r:id="rId3" imgW="1714500" imgH="342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480" y="3574971"/>
                        <a:ext cx="4038600" cy="85264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658470349"/>
              </p:ext>
            </p:extLst>
          </p:nvPr>
        </p:nvGraphicFramePr>
        <p:xfrm>
          <a:off x="6172200" y="4562553"/>
          <a:ext cx="1493520" cy="407511"/>
        </p:xfrm>
        <a:graphic>
          <a:graphicData uri="http://schemas.openxmlformats.org/presentationml/2006/ole">
            <mc:AlternateContent xmlns:mc="http://schemas.openxmlformats.org/markup-compatibility/2006">
              <mc:Choice xmlns:v="urn:schemas-microsoft-com:vml" Requires="v">
                <p:oleObj spid="_x0000_s13370" r:id="rId5" imgW="787058" imgH="215806" progId="Equation.DSMT4">
                  <p:embed/>
                </p:oleObj>
              </mc:Choice>
              <mc:Fallback>
                <p:oleObj r:id="rId5" imgW="787058" imgH="215806"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562553"/>
                        <a:ext cx="1493520" cy="407511"/>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2861010539"/>
              </p:ext>
            </p:extLst>
          </p:nvPr>
        </p:nvGraphicFramePr>
        <p:xfrm>
          <a:off x="1821180" y="5105400"/>
          <a:ext cx="876300" cy="335518"/>
        </p:xfrm>
        <a:graphic>
          <a:graphicData uri="http://schemas.openxmlformats.org/presentationml/2006/ole">
            <mc:AlternateContent xmlns:mc="http://schemas.openxmlformats.org/markup-compatibility/2006">
              <mc:Choice xmlns:v="urn:schemas-microsoft-com:vml" Requires="v">
                <p:oleObj spid="_x0000_s13371" r:id="rId7" imgW="330057" imgH="190417" progId="Equation.DSMT4">
                  <p:embed/>
                </p:oleObj>
              </mc:Choice>
              <mc:Fallback>
                <p:oleObj r:id="rId7" imgW="330057" imgH="190417"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1180" y="5105400"/>
                        <a:ext cx="876300" cy="335518"/>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4105853874"/>
              </p:ext>
            </p:extLst>
          </p:nvPr>
        </p:nvGraphicFramePr>
        <p:xfrm>
          <a:off x="7444740" y="5052179"/>
          <a:ext cx="441960" cy="441959"/>
        </p:xfrm>
        <a:graphic>
          <a:graphicData uri="http://schemas.openxmlformats.org/presentationml/2006/ole">
            <mc:AlternateContent xmlns:mc="http://schemas.openxmlformats.org/markup-compatibility/2006">
              <mc:Choice xmlns:v="urn:schemas-microsoft-com:vml" Requires="v">
                <p:oleObj spid="_x0000_s13372" r:id="rId9" imgW="177569" imgH="215619" progId="Equation.DSMT4">
                  <p:embed/>
                </p:oleObj>
              </mc:Choice>
              <mc:Fallback>
                <p:oleObj r:id="rId9" imgW="177569" imgH="215619"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4740" y="5052179"/>
                        <a:ext cx="441960" cy="441959"/>
                      </a:xfrm>
                      <a:prstGeom prst="rect">
                        <a:avLst/>
                      </a:prstGeom>
                      <a:noFill/>
                    </p:spPr>
                  </p:pic>
                </p:oleObj>
              </mc:Fallback>
            </mc:AlternateContent>
          </a:graphicData>
        </a:graphic>
      </p:graphicFrame>
    </p:spTree>
    <p:extLst>
      <p:ext uri="{BB962C8B-B14F-4D97-AF65-F5344CB8AC3E}">
        <p14:creationId xmlns:p14="http://schemas.microsoft.com/office/powerpoint/2010/main" val="1405372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Διαγράμματα φάσεως </a:t>
            </a:r>
            <a:r>
              <a:rPr lang="el-GR" b="1" dirty="0" smtClean="0">
                <a:latin typeface="+mn-lt"/>
              </a:rPr>
              <a:t>(1)</a:t>
            </a:r>
            <a:r>
              <a:rPr lang="el-GR" dirty="0"/>
              <a:t/>
            </a:r>
            <a:br>
              <a:rPr lang="el-GR" dirty="0"/>
            </a:br>
            <a:endParaRPr lang="el-GR" dirty="0"/>
          </a:p>
        </p:txBody>
      </p:sp>
      <p:sp>
        <p:nvSpPr>
          <p:cNvPr id="3" name="Θέση περιεχομένου 2"/>
          <p:cNvSpPr>
            <a:spLocks noGrp="1"/>
          </p:cNvSpPr>
          <p:nvPr>
            <p:ph idx="1"/>
          </p:nvPr>
        </p:nvSpPr>
        <p:spPr>
          <a:xfrm>
            <a:off x="628650" y="1756251"/>
            <a:ext cx="7886700" cy="4351338"/>
          </a:xfrm>
        </p:spPr>
        <p:txBody>
          <a:bodyPr/>
          <a:lstStyle/>
          <a:p>
            <a:r>
              <a:rPr lang="el-GR" dirty="0" smtClean="0"/>
              <a:t>Η απαλοιφή του χρόνου μεταξύ των παρακάτω σχέσεων οδηγεί στη σχέση μεταξύ ταχύτητος και απομακρύνσεως.</a:t>
            </a:r>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133713732"/>
              </p:ext>
            </p:extLst>
          </p:nvPr>
        </p:nvGraphicFramePr>
        <p:xfrm>
          <a:off x="1021080" y="3474720"/>
          <a:ext cx="1905000" cy="457200"/>
        </p:xfrm>
        <a:graphic>
          <a:graphicData uri="http://schemas.openxmlformats.org/presentationml/2006/ole">
            <mc:AlternateContent xmlns:mc="http://schemas.openxmlformats.org/markup-compatibility/2006">
              <mc:Choice xmlns:v="urn:schemas-microsoft-com:vml" Requires="v">
                <p:oleObj spid="_x0000_s14366" r:id="rId3" imgW="838200" imgH="190500" progId="Equation.DSMT4">
                  <p:embed/>
                </p:oleObj>
              </mc:Choice>
              <mc:Fallback>
                <p:oleObj r:id="rId3" imgW="838200" imgH="190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80" y="3474720"/>
                        <a:ext cx="1905000"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026076813"/>
              </p:ext>
            </p:extLst>
          </p:nvPr>
        </p:nvGraphicFramePr>
        <p:xfrm>
          <a:off x="1073467" y="4391501"/>
          <a:ext cx="1800225" cy="441960"/>
        </p:xfrm>
        <a:graphic>
          <a:graphicData uri="http://schemas.openxmlformats.org/presentationml/2006/ole">
            <mc:AlternateContent xmlns:mc="http://schemas.openxmlformats.org/markup-compatibility/2006">
              <mc:Choice xmlns:v="urn:schemas-microsoft-com:vml" Requires="v">
                <p:oleObj spid="_x0000_s14367" r:id="rId5" imgW="850531" imgH="190417" progId="Equation.DSMT4">
                  <p:embed/>
                </p:oleObj>
              </mc:Choice>
              <mc:Fallback>
                <p:oleObj r:id="rId5" imgW="850531" imgH="19041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467" y="4391501"/>
                        <a:ext cx="1800225" cy="441960"/>
                      </a:xfrm>
                      <a:prstGeom prst="rect">
                        <a:avLst/>
                      </a:prstGeom>
                      <a:noFill/>
                    </p:spPr>
                  </p:pic>
                </p:oleObj>
              </mc:Fallback>
            </mc:AlternateContent>
          </a:graphicData>
        </a:graphic>
      </p:graphicFrame>
      <p:sp>
        <p:nvSpPr>
          <p:cNvPr id="15" name="Διπλή αγκύλη 14"/>
          <p:cNvSpPr/>
          <p:nvPr/>
        </p:nvSpPr>
        <p:spPr>
          <a:xfrm>
            <a:off x="762000" y="3368040"/>
            <a:ext cx="2499360" cy="161544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425951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Διαγράμματα φάσεως </a:t>
            </a:r>
            <a:r>
              <a:rPr lang="el-GR" b="1" dirty="0" smtClean="0">
                <a:latin typeface="+mn-lt"/>
              </a:rPr>
              <a:t>(2)</a:t>
            </a:r>
            <a:endParaRPr lang="el-GR" dirty="0">
              <a:latin typeface="+mn-lt"/>
            </a:endParaRPr>
          </a:p>
        </p:txBody>
      </p:sp>
      <p:sp>
        <p:nvSpPr>
          <p:cNvPr id="3" name="Θέση περιεχομένου 2"/>
          <p:cNvSpPr>
            <a:spLocks noGrp="1"/>
          </p:cNvSpPr>
          <p:nvPr>
            <p:ph idx="1"/>
          </p:nvPr>
        </p:nvSpPr>
        <p:spPr/>
        <p:txBody>
          <a:bodyPr/>
          <a:lstStyle/>
          <a:p>
            <a:r>
              <a:rPr lang="el-GR" dirty="0"/>
              <a:t>Η γραφική παράσταση της σχέσεως αυτής σε άξονες </a:t>
            </a:r>
            <a:r>
              <a:rPr lang="el-GR" dirty="0" smtClean="0"/>
              <a:t>             καλείται </a:t>
            </a:r>
            <a:r>
              <a:rPr lang="el-GR" dirty="0"/>
              <a:t>καμπύλη φάσεως. </a:t>
            </a:r>
            <a:endParaRPr lang="el-GR" dirty="0" smtClean="0"/>
          </a:p>
          <a:p>
            <a:r>
              <a:rPr lang="el-GR" dirty="0"/>
              <a:t>Το σύνολο των καμπυλών, οι οποίες λαμβάνονται για διάφορες αρχικές συνθήκες  καλείται διάγραμμα φάσεως της </a:t>
            </a:r>
            <a:r>
              <a:rPr lang="el-GR" dirty="0" smtClean="0"/>
              <a:t>κινήσεως.</a:t>
            </a:r>
          </a:p>
          <a:p>
            <a:r>
              <a:rPr lang="el-GR" dirty="0"/>
              <a:t>Θα εξετάσουμε την μορφή του διαγράμματος φάσεως σε μερικές απλές περιπτώσεις.</a:t>
            </a:r>
          </a:p>
          <a:p>
            <a:endParaRPr lang="el-GR" dirty="0"/>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4156106190"/>
              </p:ext>
            </p:extLst>
          </p:nvPr>
        </p:nvGraphicFramePr>
        <p:xfrm>
          <a:off x="2118360" y="2270760"/>
          <a:ext cx="883920" cy="365760"/>
        </p:xfrm>
        <a:graphic>
          <a:graphicData uri="http://schemas.openxmlformats.org/presentationml/2006/ole">
            <mc:AlternateContent xmlns:mc="http://schemas.openxmlformats.org/markup-compatibility/2006">
              <mc:Choice xmlns:v="urn:schemas-microsoft-com:vml" Requires="v">
                <p:oleObj spid="_x0000_s15377" r:id="rId3" imgW="228501" imgH="165028" progId="Equation.DSMT4">
                  <p:embed/>
                </p:oleObj>
              </mc:Choice>
              <mc:Fallback>
                <p:oleObj r:id="rId3" imgW="228501" imgH="165028"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360" y="2270760"/>
                        <a:ext cx="883920" cy="365760"/>
                      </a:xfrm>
                      <a:prstGeom prst="rect">
                        <a:avLst/>
                      </a:prstGeom>
                      <a:noFill/>
                    </p:spPr>
                  </p:pic>
                </p:oleObj>
              </mc:Fallback>
            </mc:AlternateContent>
          </a:graphicData>
        </a:graphic>
      </p:graphicFrame>
    </p:spTree>
    <p:extLst>
      <p:ext uri="{BB962C8B-B14F-4D97-AF65-F5344CB8AC3E}">
        <p14:creationId xmlns:p14="http://schemas.microsoft.com/office/powerpoint/2010/main" val="637708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dirty="0"/>
              <a:t>Το παρόν εκπαιδευτικό υλικό υπόκειται σε</a:t>
            </a:r>
            <a:r>
              <a:rPr lang="en-US" dirty="0"/>
              <a:t> </a:t>
            </a:r>
            <a:r>
              <a:rPr lang="el-GR" dirty="0"/>
              <a:t>άδειες χρήσης </a:t>
            </a:r>
            <a:r>
              <a:rPr lang="en-US" dirty="0"/>
              <a:t>Creative Commons. </a:t>
            </a:r>
          </a:p>
          <a:p>
            <a:pPr algn="l"/>
            <a:r>
              <a:rPr lang="el-GR" dirty="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6" y="4941170"/>
            <a:ext cx="1581685" cy="553393"/>
          </a:xfrm>
          <a:prstGeom prst="rect">
            <a:avLst/>
          </a:prstGeom>
        </p:spPr>
      </p:pic>
    </p:spTree>
    <p:extLst>
      <p:ext uri="{BB962C8B-B14F-4D97-AF65-F5344CB8AC3E}">
        <p14:creationId xmlns:p14="http://schemas.microsoft.com/office/powerpoint/2010/main" val="3195500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Διαγράμματα φάσεως </a:t>
            </a:r>
            <a:r>
              <a:rPr lang="el-GR" b="1" dirty="0" smtClean="0">
                <a:latin typeface="+mn-lt"/>
              </a:rPr>
              <a:t>(3)</a:t>
            </a:r>
            <a:endParaRPr lang="el-GR" dirty="0">
              <a:latin typeface="+mn-lt"/>
            </a:endParaRPr>
          </a:p>
        </p:txBody>
      </p:sp>
      <p:sp>
        <p:nvSpPr>
          <p:cNvPr id="3" name="Θέση περιεχομένου 2"/>
          <p:cNvSpPr>
            <a:spLocks noGrp="1"/>
          </p:cNvSpPr>
          <p:nvPr>
            <p:ph idx="1"/>
          </p:nvPr>
        </p:nvSpPr>
        <p:spPr/>
        <p:txBody>
          <a:bodyPr/>
          <a:lstStyle/>
          <a:p>
            <a:pPr marL="0" indent="0">
              <a:buNone/>
            </a:pPr>
            <a:r>
              <a:rPr lang="el-GR" u="sng" dirty="0" smtClean="0"/>
              <a:t>Περίπτωση 1</a:t>
            </a:r>
            <a:r>
              <a:rPr lang="el-GR" u="sng" baseline="30000" dirty="0" smtClean="0"/>
              <a:t>η</a:t>
            </a:r>
            <a:r>
              <a:rPr lang="en-US" u="sng" dirty="0" smtClean="0"/>
              <a:t>: </a:t>
            </a:r>
            <a:r>
              <a:rPr lang="el-GR" u="sng" dirty="0"/>
              <a:t>Διάγραμμα φάσεως της απλής αρμονικής </a:t>
            </a:r>
            <a:r>
              <a:rPr lang="el-GR" u="sng" dirty="0" smtClean="0"/>
              <a:t>ταλαντώσεως</a:t>
            </a:r>
            <a:r>
              <a:rPr lang="en-US" u="sng" dirty="0"/>
              <a:t> </a:t>
            </a:r>
            <a:r>
              <a:rPr lang="en-US" u="sng" dirty="0" smtClean="0"/>
              <a:t>(1)</a:t>
            </a:r>
          </a:p>
          <a:p>
            <a:pPr marL="0" indent="0">
              <a:buNone/>
            </a:pPr>
            <a:endParaRPr lang="en-US" u="sng" dirty="0"/>
          </a:p>
          <a:p>
            <a:r>
              <a:rPr lang="el-GR" dirty="0"/>
              <a:t>Οι εξισώσεις της απομακρύνσεως και της ταχύτητας </a:t>
            </a:r>
            <a:r>
              <a:rPr lang="el-GR" dirty="0" smtClean="0"/>
              <a:t>είναι</a:t>
            </a:r>
            <a:r>
              <a:rPr lang="en-US" dirty="0" smtClean="0"/>
              <a:t>:</a:t>
            </a:r>
          </a:p>
          <a:p>
            <a:endParaRPr lang="en-US" dirty="0"/>
          </a:p>
          <a:p>
            <a:pPr marL="0" indent="0">
              <a:buNone/>
            </a:pPr>
            <a:endParaRPr lang="el-GR" dirty="0"/>
          </a:p>
          <a:p>
            <a:endParaRPr lang="el-GR" u="sng" dirty="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674577096"/>
              </p:ext>
            </p:extLst>
          </p:nvPr>
        </p:nvGraphicFramePr>
        <p:xfrm>
          <a:off x="1762125" y="4526280"/>
          <a:ext cx="2276475" cy="434340"/>
        </p:xfrm>
        <a:graphic>
          <a:graphicData uri="http://schemas.openxmlformats.org/presentationml/2006/ole">
            <mc:AlternateContent xmlns:mc="http://schemas.openxmlformats.org/markup-compatibility/2006">
              <mc:Choice xmlns:v="urn:schemas-microsoft-com:vml" Requires="v">
                <p:oleObj spid="_x0000_s16407" r:id="rId3" imgW="1002865" imgH="190417" progId="Equation.DSMT4">
                  <p:embed/>
                </p:oleObj>
              </mc:Choice>
              <mc:Fallback>
                <p:oleObj r:id="rId3" imgW="1002865" imgH="19041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4526280"/>
                        <a:ext cx="2276475" cy="43434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3741724948"/>
              </p:ext>
            </p:extLst>
          </p:nvPr>
        </p:nvGraphicFramePr>
        <p:xfrm>
          <a:off x="4572000" y="4526280"/>
          <a:ext cx="2453640" cy="434340"/>
        </p:xfrm>
        <a:graphic>
          <a:graphicData uri="http://schemas.openxmlformats.org/presentationml/2006/ole">
            <mc:AlternateContent xmlns:mc="http://schemas.openxmlformats.org/markup-compatibility/2006">
              <mc:Choice xmlns:v="urn:schemas-microsoft-com:vml" Requires="v">
                <p:oleObj spid="_x0000_s16408" r:id="rId5" imgW="1129810" imgH="190417" progId="Equation.DSMT4">
                  <p:embed/>
                </p:oleObj>
              </mc:Choice>
              <mc:Fallback>
                <p:oleObj r:id="rId5" imgW="1129810" imgH="19041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26280"/>
                        <a:ext cx="2453640" cy="434340"/>
                      </a:xfrm>
                      <a:prstGeom prst="rect">
                        <a:avLst/>
                      </a:prstGeom>
                      <a:noFill/>
                    </p:spPr>
                  </p:pic>
                </p:oleObj>
              </mc:Fallback>
            </mc:AlternateContent>
          </a:graphicData>
        </a:graphic>
      </p:graphicFrame>
    </p:spTree>
    <p:extLst>
      <p:ext uri="{BB962C8B-B14F-4D97-AF65-F5344CB8AC3E}">
        <p14:creationId xmlns:p14="http://schemas.microsoft.com/office/powerpoint/2010/main" val="3617244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Διαγράμματα φάσεως </a:t>
            </a:r>
            <a:r>
              <a:rPr lang="el-GR" b="1" dirty="0" smtClean="0">
                <a:latin typeface="+mn-lt"/>
              </a:rPr>
              <a:t>(</a:t>
            </a:r>
            <a:r>
              <a:rPr lang="en-US" b="1" dirty="0" smtClean="0">
                <a:latin typeface="+mn-lt"/>
              </a:rPr>
              <a:t>4</a:t>
            </a:r>
            <a:r>
              <a:rPr lang="el-GR" b="1" dirty="0" smtClean="0">
                <a:latin typeface="+mn-lt"/>
              </a:rPr>
              <a:t>)</a:t>
            </a:r>
            <a:endParaRPr lang="el-GR" b="1" dirty="0">
              <a:latin typeface="+mn-lt"/>
            </a:endParaRPr>
          </a:p>
        </p:txBody>
      </p:sp>
      <p:sp>
        <p:nvSpPr>
          <p:cNvPr id="3" name="Θέση περιεχομένου 2"/>
          <p:cNvSpPr>
            <a:spLocks noGrp="1"/>
          </p:cNvSpPr>
          <p:nvPr>
            <p:ph idx="1"/>
          </p:nvPr>
        </p:nvSpPr>
        <p:spPr/>
        <p:txBody>
          <a:bodyPr>
            <a:normAutofit lnSpcReduction="10000"/>
          </a:bodyPr>
          <a:lstStyle/>
          <a:p>
            <a:pPr marL="0" indent="0">
              <a:buNone/>
            </a:pPr>
            <a:r>
              <a:rPr lang="el-GR" u="sng" dirty="0"/>
              <a:t>Περίπτωση 1</a:t>
            </a:r>
            <a:r>
              <a:rPr lang="el-GR" u="sng" baseline="30000" dirty="0"/>
              <a:t>η</a:t>
            </a:r>
            <a:r>
              <a:rPr lang="en-US" u="sng" dirty="0"/>
              <a:t>: </a:t>
            </a:r>
            <a:r>
              <a:rPr lang="el-GR" u="sng" dirty="0"/>
              <a:t>Διάγραμμα φάσεως της απλής αρμονικής ταλαντώσεως</a:t>
            </a:r>
            <a:r>
              <a:rPr lang="en-US" u="sng" dirty="0"/>
              <a:t> </a:t>
            </a:r>
            <a:r>
              <a:rPr lang="en-US" u="sng" dirty="0" smtClean="0"/>
              <a:t>(2)</a:t>
            </a:r>
          </a:p>
          <a:p>
            <a:pPr marL="0" indent="0">
              <a:buNone/>
            </a:pPr>
            <a:endParaRPr lang="en-US" u="sng" dirty="0"/>
          </a:p>
          <a:p>
            <a:r>
              <a:rPr lang="el-GR" dirty="0" smtClean="0"/>
              <a:t>Από τις παραπάνω σχέσεις εξάγεται η</a:t>
            </a:r>
            <a:r>
              <a:rPr lang="en-US" dirty="0" smtClean="0"/>
              <a:t>:</a:t>
            </a:r>
          </a:p>
          <a:p>
            <a:endParaRPr lang="en-US" dirty="0"/>
          </a:p>
          <a:p>
            <a:endParaRPr lang="en-US" dirty="0" smtClean="0"/>
          </a:p>
          <a:p>
            <a:pPr marL="0" indent="0">
              <a:buNone/>
            </a:pPr>
            <a:endParaRPr lang="en-US" dirty="0" smtClean="0"/>
          </a:p>
          <a:p>
            <a:r>
              <a:rPr lang="el-GR" dirty="0"/>
              <a:t>Το διάγραμμα φάσεως επομένως της απλής αρμονικής ταλαντώσεως συνίσταται από  </a:t>
            </a:r>
            <a:r>
              <a:rPr lang="el-GR" dirty="0" err="1"/>
              <a:t>ομοεστιακές</a:t>
            </a:r>
            <a:r>
              <a:rPr lang="el-GR" dirty="0"/>
              <a:t> ελλείψεις. </a:t>
            </a:r>
            <a:endParaRPr lang="en-US" dirty="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356232126"/>
              </p:ext>
            </p:extLst>
          </p:nvPr>
        </p:nvGraphicFramePr>
        <p:xfrm>
          <a:off x="3718560" y="3711734"/>
          <a:ext cx="1706880" cy="944880"/>
        </p:xfrm>
        <a:graphic>
          <a:graphicData uri="http://schemas.openxmlformats.org/presentationml/2006/ole">
            <mc:AlternateContent xmlns:mc="http://schemas.openxmlformats.org/markup-compatibility/2006">
              <mc:Choice xmlns:v="urn:schemas-microsoft-com:vml" Requires="v">
                <p:oleObj spid="_x0000_s17419" r:id="rId3" imgW="799753" imgH="444307" progId="Equation.DSMT4">
                  <p:embed/>
                </p:oleObj>
              </mc:Choice>
              <mc:Fallback>
                <p:oleObj r:id="rId3" imgW="799753" imgH="44430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560" y="3711734"/>
                        <a:ext cx="1706880" cy="944880"/>
                      </a:xfrm>
                      <a:prstGeom prst="rect">
                        <a:avLst/>
                      </a:prstGeom>
                      <a:noFill/>
                    </p:spPr>
                  </p:pic>
                </p:oleObj>
              </mc:Fallback>
            </mc:AlternateContent>
          </a:graphicData>
        </a:graphic>
      </p:graphicFrame>
    </p:spTree>
    <p:extLst>
      <p:ext uri="{BB962C8B-B14F-4D97-AF65-F5344CB8AC3E}">
        <p14:creationId xmlns:p14="http://schemas.microsoft.com/office/powerpoint/2010/main" val="267174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Διαγράμματα φάσεως </a:t>
            </a:r>
            <a:r>
              <a:rPr lang="el-GR" b="1" dirty="0" smtClean="0">
                <a:latin typeface="+mn-lt"/>
              </a:rPr>
              <a:t>(</a:t>
            </a:r>
            <a:r>
              <a:rPr lang="en-US" b="1" dirty="0">
                <a:latin typeface="+mn-lt"/>
              </a:rPr>
              <a:t>5</a:t>
            </a:r>
            <a:r>
              <a:rPr lang="el-GR" b="1" dirty="0" smtClean="0">
                <a:latin typeface="+mn-lt"/>
              </a:rPr>
              <a:t>)</a:t>
            </a:r>
            <a:endParaRPr lang="el-GR" dirty="0">
              <a:latin typeface="+mn-lt"/>
            </a:endParaRPr>
          </a:p>
        </p:txBody>
      </p:sp>
      <p:sp>
        <p:nvSpPr>
          <p:cNvPr id="3" name="Θέση περιεχομένου 2"/>
          <p:cNvSpPr>
            <a:spLocks noGrp="1"/>
          </p:cNvSpPr>
          <p:nvPr>
            <p:ph idx="1"/>
          </p:nvPr>
        </p:nvSpPr>
        <p:spPr/>
        <p:txBody>
          <a:bodyPr/>
          <a:lstStyle/>
          <a:p>
            <a:pPr marL="0" indent="0">
              <a:buNone/>
            </a:pPr>
            <a:r>
              <a:rPr lang="el-GR" u="sng" dirty="0"/>
              <a:t>Περίπτωση </a:t>
            </a:r>
            <a:r>
              <a:rPr lang="en-US" u="sng" dirty="0" smtClean="0"/>
              <a:t>2</a:t>
            </a:r>
            <a:r>
              <a:rPr lang="el-GR" u="sng" baseline="30000" dirty="0" smtClean="0"/>
              <a:t>η</a:t>
            </a:r>
            <a:r>
              <a:rPr lang="en-US" u="sng" dirty="0" smtClean="0"/>
              <a:t>: </a:t>
            </a:r>
            <a:r>
              <a:rPr lang="el-GR" u="sng" dirty="0"/>
              <a:t>Διάγραμμα φάσεως της εξισώσεως για </a:t>
            </a:r>
            <a:r>
              <a:rPr lang="el-GR" u="sng" dirty="0" err="1"/>
              <a:t>απωστικό</a:t>
            </a:r>
            <a:r>
              <a:rPr lang="el-GR" u="sng" dirty="0"/>
              <a:t> πεδίο </a:t>
            </a:r>
            <a:r>
              <a:rPr lang="el-GR" u="sng" dirty="0" smtClean="0"/>
              <a:t>δυνάμεων</a:t>
            </a:r>
            <a:r>
              <a:rPr lang="en-US" u="sng" dirty="0" smtClean="0"/>
              <a:t>: </a:t>
            </a:r>
          </a:p>
          <a:p>
            <a:pPr marL="0" indent="0">
              <a:buNone/>
            </a:pPr>
            <a:endParaRPr lang="en-US" u="sng" dirty="0"/>
          </a:p>
          <a:p>
            <a:r>
              <a:rPr lang="el-GR" dirty="0"/>
              <a:t>Η εξίσωση της κινήσεως </a:t>
            </a:r>
            <a:r>
              <a:rPr lang="el-GR" dirty="0" smtClean="0"/>
              <a:t>γράφεται</a:t>
            </a:r>
            <a:r>
              <a:rPr lang="en-US" dirty="0" smtClean="0"/>
              <a:t>:</a:t>
            </a:r>
            <a:endParaRPr lang="el-GR" dirty="0" smtClean="0"/>
          </a:p>
          <a:p>
            <a:pPr marL="0" indent="0">
              <a:buNone/>
            </a:pPr>
            <a:endParaRPr lang="en-US" dirty="0" smtClean="0"/>
          </a:p>
          <a:p>
            <a:pPr marL="0" indent="0">
              <a:buNone/>
            </a:pPr>
            <a:endParaRPr lang="el-GR" dirty="0"/>
          </a:p>
          <a:p>
            <a:pPr marL="0" indent="0">
              <a:buNone/>
            </a:pPr>
            <a:r>
              <a:rPr lang="el-GR" dirty="0" smtClean="0"/>
              <a:t>Όπου </a:t>
            </a:r>
            <a:r>
              <a:rPr lang="en-US" dirty="0" smtClean="0"/>
              <a:t>C </a:t>
            </a:r>
            <a:r>
              <a:rPr lang="el-GR" dirty="0" smtClean="0"/>
              <a:t>αναπαριστά τη μηχανική ενέργεια του υλικού σημείου. </a:t>
            </a:r>
            <a:endParaRPr lang="el-GR" dirty="0"/>
          </a:p>
        </p:txBody>
      </p:sp>
      <p:sp>
        <p:nvSpPr>
          <p:cNvPr id="4" name="Rectangle 2"/>
          <p:cNvSpPr>
            <a:spLocks noChangeArrowheads="1"/>
          </p:cNvSpPr>
          <p:nvPr/>
        </p:nvSpPr>
        <p:spPr bwMode="auto">
          <a:xfrm>
            <a:off x="0" y="396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80269952"/>
              </p:ext>
            </p:extLst>
          </p:nvPr>
        </p:nvGraphicFramePr>
        <p:xfrm>
          <a:off x="5410200" y="2231553"/>
          <a:ext cx="1219200" cy="402430"/>
        </p:xfrm>
        <a:graphic>
          <a:graphicData uri="http://schemas.openxmlformats.org/presentationml/2006/ole">
            <mc:AlternateContent xmlns:mc="http://schemas.openxmlformats.org/markup-compatibility/2006">
              <mc:Choice xmlns:v="urn:schemas-microsoft-com:vml" Requires="v">
                <p:oleObj spid="_x0000_s18451" r:id="rId3" imgW="482391" imgH="152334" progId="Equation.DSMT4">
                  <p:embed/>
                </p:oleObj>
              </mc:Choice>
              <mc:Fallback>
                <p:oleObj r:id="rId3" imgW="482391" imgH="15233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31553"/>
                        <a:ext cx="1219200" cy="40243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411100984"/>
              </p:ext>
            </p:extLst>
          </p:nvPr>
        </p:nvGraphicFramePr>
        <p:xfrm>
          <a:off x="3307080" y="3894614"/>
          <a:ext cx="2529840" cy="723106"/>
        </p:xfrm>
        <a:graphic>
          <a:graphicData uri="http://schemas.openxmlformats.org/presentationml/2006/ole">
            <mc:AlternateContent xmlns:mc="http://schemas.openxmlformats.org/markup-compatibility/2006">
              <mc:Choice xmlns:v="urn:schemas-microsoft-com:vml" Requires="v">
                <p:oleObj spid="_x0000_s18452" r:id="rId5" imgW="1016000" imgH="342900" progId="Equation.DSMT4">
                  <p:embed/>
                </p:oleObj>
              </mc:Choice>
              <mc:Fallback>
                <p:oleObj r:id="rId5" imgW="1016000" imgH="342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7080" y="3894614"/>
                        <a:ext cx="2529840" cy="723106"/>
                      </a:xfrm>
                      <a:prstGeom prst="rect">
                        <a:avLst/>
                      </a:prstGeom>
                      <a:noFill/>
                    </p:spPr>
                  </p:pic>
                </p:oleObj>
              </mc:Fallback>
            </mc:AlternateContent>
          </a:graphicData>
        </a:graphic>
      </p:graphicFrame>
    </p:spTree>
    <p:extLst>
      <p:ext uri="{BB962C8B-B14F-4D97-AF65-F5344CB8AC3E}">
        <p14:creationId xmlns:p14="http://schemas.microsoft.com/office/powerpoint/2010/main" val="147034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Διαγράμματα φάσεως </a:t>
            </a:r>
            <a:r>
              <a:rPr lang="el-GR" b="1" dirty="0" smtClean="0">
                <a:latin typeface="+mn-lt"/>
              </a:rPr>
              <a:t>(</a:t>
            </a:r>
            <a:r>
              <a:rPr lang="el-GR" b="1" dirty="0">
                <a:latin typeface="+mn-lt"/>
              </a:rPr>
              <a:t>6</a:t>
            </a:r>
            <a:r>
              <a:rPr lang="el-GR" b="1" dirty="0" smtClean="0">
                <a:latin typeface="+mn-lt"/>
              </a:rPr>
              <a:t>)</a:t>
            </a:r>
            <a:endParaRPr lang="el-GR" dirty="0">
              <a:latin typeface="+mn-lt"/>
            </a:endParaRPr>
          </a:p>
        </p:txBody>
      </p:sp>
      <p:sp>
        <p:nvSpPr>
          <p:cNvPr id="3" name="Θέση περιεχομένου 2"/>
          <p:cNvSpPr>
            <a:spLocks noGrp="1"/>
          </p:cNvSpPr>
          <p:nvPr>
            <p:ph idx="1"/>
          </p:nvPr>
        </p:nvSpPr>
        <p:spPr/>
        <p:txBody>
          <a:bodyPr/>
          <a:lstStyle/>
          <a:p>
            <a:pPr marL="0" indent="0">
              <a:buNone/>
            </a:pPr>
            <a:r>
              <a:rPr lang="el-GR" u="sng" dirty="0"/>
              <a:t>Περίπτωση </a:t>
            </a:r>
            <a:r>
              <a:rPr lang="en-US" u="sng" dirty="0"/>
              <a:t>2</a:t>
            </a:r>
            <a:r>
              <a:rPr lang="el-GR" u="sng" baseline="30000" dirty="0"/>
              <a:t>η</a:t>
            </a:r>
            <a:r>
              <a:rPr lang="en-US" u="sng" dirty="0"/>
              <a:t>: </a:t>
            </a:r>
            <a:r>
              <a:rPr lang="el-GR" u="sng" dirty="0"/>
              <a:t>Διάγραμμα φάσεως της εξισώσεως για </a:t>
            </a:r>
            <a:r>
              <a:rPr lang="el-GR" u="sng" dirty="0" err="1"/>
              <a:t>απωστικό</a:t>
            </a:r>
            <a:r>
              <a:rPr lang="el-GR" u="sng" dirty="0"/>
              <a:t> πεδίο δυνάμεων</a:t>
            </a:r>
            <a:r>
              <a:rPr lang="en-US" u="sng" dirty="0"/>
              <a:t>: </a:t>
            </a:r>
          </a:p>
          <a:p>
            <a:pPr marL="0" indent="0">
              <a:buNone/>
            </a:pPr>
            <a:endParaRPr lang="el-GR" dirty="0" smtClean="0"/>
          </a:p>
          <a:p>
            <a:r>
              <a:rPr lang="el-GR" dirty="0"/>
              <a:t>Για δοθείσα τιμή της μηχανικής ενέργειας η καμπύλη φάσεως είναι υπερβολή, η οποία αποτελείται από δύο κλάδους. </a:t>
            </a: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051007637"/>
              </p:ext>
            </p:extLst>
          </p:nvPr>
        </p:nvGraphicFramePr>
        <p:xfrm>
          <a:off x="5410200" y="2215675"/>
          <a:ext cx="1219200" cy="402430"/>
        </p:xfrm>
        <a:graphic>
          <a:graphicData uri="http://schemas.openxmlformats.org/presentationml/2006/ole">
            <mc:AlternateContent xmlns:mc="http://schemas.openxmlformats.org/markup-compatibility/2006">
              <mc:Choice xmlns:v="urn:schemas-microsoft-com:vml" Requires="v">
                <p:oleObj spid="_x0000_s19465" r:id="rId3" imgW="482391" imgH="152334" progId="Equation.DSMT4">
                  <p:embed/>
                </p:oleObj>
              </mc:Choice>
              <mc:Fallback>
                <p:oleObj r:id="rId3" imgW="482391" imgH="15233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15675"/>
                        <a:ext cx="1219200" cy="402430"/>
                      </a:xfrm>
                      <a:prstGeom prst="rect">
                        <a:avLst/>
                      </a:prstGeom>
                      <a:noFill/>
                    </p:spPr>
                  </p:pic>
                </p:oleObj>
              </mc:Fallback>
            </mc:AlternateContent>
          </a:graphicData>
        </a:graphic>
      </p:graphicFrame>
    </p:spTree>
    <p:extLst>
      <p:ext uri="{BB962C8B-B14F-4D97-AF65-F5344CB8AC3E}">
        <p14:creationId xmlns:p14="http://schemas.microsoft.com/office/powerpoint/2010/main" val="2366642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Διαγράμματα φάσεως </a:t>
            </a:r>
            <a:r>
              <a:rPr lang="el-GR" b="1" dirty="0" smtClean="0">
                <a:latin typeface="+mn-lt"/>
              </a:rPr>
              <a:t>(7)</a:t>
            </a:r>
            <a:endParaRPr lang="el-GR" b="1" dirty="0">
              <a:latin typeface="+mn-lt"/>
            </a:endParaRP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u="sng" dirty="0"/>
              <a:t>Περίπτωση </a:t>
            </a:r>
            <a:r>
              <a:rPr lang="el-GR" u="sng" dirty="0" smtClean="0"/>
              <a:t>3</a:t>
            </a:r>
            <a:r>
              <a:rPr lang="el-GR" u="sng" baseline="30000" dirty="0" smtClean="0"/>
              <a:t>η</a:t>
            </a:r>
            <a:r>
              <a:rPr lang="en-US" u="sng" dirty="0" smtClean="0"/>
              <a:t>: </a:t>
            </a:r>
            <a:r>
              <a:rPr lang="el-GR" u="sng" dirty="0"/>
              <a:t>Διάγραμμα φάσεως σε μη γραμμικά </a:t>
            </a:r>
            <a:r>
              <a:rPr lang="el-GR" u="sng" dirty="0" smtClean="0"/>
              <a:t>συστήματα</a:t>
            </a:r>
          </a:p>
          <a:p>
            <a:pPr marL="0" indent="0">
              <a:buNone/>
            </a:pPr>
            <a:r>
              <a:rPr lang="el-GR" u="sng" dirty="0" smtClean="0"/>
              <a:t>1</a:t>
            </a:r>
            <a:r>
              <a:rPr lang="el-GR" u="sng" baseline="30000" dirty="0" smtClean="0"/>
              <a:t>η</a:t>
            </a:r>
            <a:r>
              <a:rPr lang="el-GR" u="sng" dirty="0" smtClean="0"/>
              <a:t> Υποπερίπτωση</a:t>
            </a:r>
            <a:r>
              <a:rPr lang="en-US" u="sng" dirty="0" smtClean="0"/>
              <a:t>:</a:t>
            </a:r>
            <a:r>
              <a:rPr lang="en-US" dirty="0" smtClean="0"/>
              <a:t> </a:t>
            </a:r>
            <a:r>
              <a:rPr lang="el-GR" dirty="0" smtClean="0"/>
              <a:t>Η </a:t>
            </a:r>
            <a:r>
              <a:rPr lang="el-GR" dirty="0"/>
              <a:t>καμπύλη δυναμικού στρέφει τα κοίλα προς τα άνω, οπότε εμφανίζει </a:t>
            </a:r>
            <a:r>
              <a:rPr lang="el-GR" dirty="0" smtClean="0"/>
              <a:t>ελάχιστο</a:t>
            </a:r>
            <a:r>
              <a:rPr lang="en-US" dirty="0" smtClean="0"/>
              <a:t>.</a:t>
            </a:r>
          </a:p>
          <a:p>
            <a:pPr marL="0" indent="0">
              <a:buNone/>
            </a:pPr>
            <a:endParaRPr lang="en-US" u="sng" dirty="0"/>
          </a:p>
          <a:p>
            <a:r>
              <a:rPr lang="el-GR" dirty="0" smtClean="0"/>
              <a:t>Σε αυτή την περίπτωση </a:t>
            </a:r>
            <a:r>
              <a:rPr lang="el-GR" dirty="0"/>
              <a:t>οι καμπύλες φάσεως είναι κλειστές </a:t>
            </a:r>
            <a:r>
              <a:rPr lang="el-GR" dirty="0" smtClean="0"/>
              <a:t>καμπύλες, </a:t>
            </a:r>
            <a:r>
              <a:rPr lang="el-GR" dirty="0"/>
              <a:t>όπως και στην περίπτωση της απλής αρμονικής </a:t>
            </a:r>
            <a:r>
              <a:rPr lang="el-GR" dirty="0" smtClean="0"/>
              <a:t>ταλαντώσεως, </a:t>
            </a:r>
            <a:r>
              <a:rPr lang="el-GR" dirty="0"/>
              <a:t>αλλά δεν είναι ελλείψεις. Αν όμως η κίνηση του υλικού σημείου γίνεται στην περιοχή του σημείου ευσταθούς ισορροπίας, η φασική καμπύλη προσεγγίζεται από έλλειψη.</a:t>
            </a:r>
          </a:p>
          <a:p>
            <a:endParaRPr lang="en-US" dirty="0" smtClean="0"/>
          </a:p>
          <a:p>
            <a:pPr marL="0" indent="0">
              <a:buNone/>
            </a:pPr>
            <a:endParaRPr lang="el-GR" u="sng" dirty="0"/>
          </a:p>
          <a:p>
            <a:pPr marL="0" indent="0">
              <a:buNone/>
            </a:pPr>
            <a:endParaRPr lang="el-GR" dirty="0"/>
          </a:p>
        </p:txBody>
      </p:sp>
    </p:spTree>
    <p:extLst>
      <p:ext uri="{BB962C8B-B14F-4D97-AF65-F5344CB8AC3E}">
        <p14:creationId xmlns:p14="http://schemas.microsoft.com/office/powerpoint/2010/main" val="3535409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Διαγράμματα φάσεως </a:t>
            </a:r>
            <a:r>
              <a:rPr lang="el-GR" b="1" dirty="0" smtClean="0">
                <a:latin typeface="+mn-lt"/>
              </a:rPr>
              <a:t>(8)</a:t>
            </a:r>
            <a:endParaRPr lang="el-GR" b="1" dirty="0">
              <a:latin typeface="+mn-lt"/>
            </a:endParaRP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u="sng" dirty="0"/>
              <a:t>Περίπτωση 3</a:t>
            </a:r>
            <a:r>
              <a:rPr lang="el-GR" u="sng" baseline="30000" dirty="0"/>
              <a:t>η</a:t>
            </a:r>
            <a:r>
              <a:rPr lang="en-US" u="sng" dirty="0"/>
              <a:t>: </a:t>
            </a:r>
            <a:r>
              <a:rPr lang="el-GR" u="sng" dirty="0"/>
              <a:t>Διάγραμμα φάσεως σε μη γραμμικά συστήματα</a:t>
            </a:r>
          </a:p>
          <a:p>
            <a:pPr marL="0" indent="0">
              <a:buNone/>
            </a:pPr>
            <a:r>
              <a:rPr lang="el-GR" u="sng" dirty="0"/>
              <a:t>1</a:t>
            </a:r>
            <a:r>
              <a:rPr lang="el-GR" u="sng" baseline="30000" dirty="0"/>
              <a:t>η</a:t>
            </a:r>
            <a:r>
              <a:rPr lang="el-GR" u="sng" dirty="0"/>
              <a:t> Υποπερίπτωση</a:t>
            </a:r>
            <a:r>
              <a:rPr lang="en-US" u="sng" dirty="0" smtClean="0"/>
              <a:t>:</a:t>
            </a:r>
            <a:r>
              <a:rPr lang="el-GR" dirty="0" smtClean="0"/>
              <a:t> Η καμπύλη </a:t>
            </a:r>
            <a:r>
              <a:rPr lang="el-GR" dirty="0"/>
              <a:t>δυναμικού στρέφει τα κοίλα προς τα κάτω, οπότε εμφανίζει </a:t>
            </a:r>
            <a:r>
              <a:rPr lang="el-GR" dirty="0" smtClean="0"/>
              <a:t>μέγιστο</a:t>
            </a:r>
            <a:endParaRPr lang="el-GR" dirty="0"/>
          </a:p>
          <a:p>
            <a:pPr marL="0" indent="0">
              <a:buNone/>
            </a:pPr>
            <a:endParaRPr lang="el-GR" dirty="0" smtClean="0"/>
          </a:p>
          <a:p>
            <a:r>
              <a:rPr lang="el-GR" dirty="0"/>
              <a:t>Στην δεύτερη περίπτωση οι καμπύλες φάσεως είναι ανοικτές καμπύλες , όπως και στην περίπτωση του </a:t>
            </a:r>
            <a:r>
              <a:rPr lang="el-GR" dirty="0" err="1"/>
              <a:t>απωστικού</a:t>
            </a:r>
            <a:r>
              <a:rPr lang="el-GR" dirty="0"/>
              <a:t> πεδίου </a:t>
            </a:r>
            <a:r>
              <a:rPr lang="el-GR" dirty="0" smtClean="0"/>
              <a:t>δυνάμεων, </a:t>
            </a:r>
            <a:r>
              <a:rPr lang="el-GR" dirty="0"/>
              <a:t>αλλά δεν είναι υπερβολές. Αν όμως η κίνηση του υλικού σημείου γίνεται στην περιοχή του σημείου ασταθούς ισορροπίας, η φασική καμπύλη προσεγγίζεται από κλάδους υπερβολής . </a:t>
            </a:r>
            <a:endParaRPr lang="el-GR" dirty="0" smtClean="0"/>
          </a:p>
          <a:p>
            <a:endParaRPr lang="el-GR" dirty="0"/>
          </a:p>
        </p:txBody>
      </p:sp>
    </p:spTree>
    <p:extLst>
      <p:ext uri="{BB962C8B-B14F-4D97-AF65-F5344CB8AC3E}">
        <p14:creationId xmlns:p14="http://schemas.microsoft.com/office/powerpoint/2010/main" val="503936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lstStyle/>
          <a:p>
            <a:pPr marL="0" indent="0">
              <a:buNone/>
            </a:pPr>
            <a:r>
              <a:rPr lang="el-GR" dirty="0" smtClean="0"/>
              <a:t>Το υλικό της παρουσίασης προέρχεται από το βιβλίο</a:t>
            </a:r>
            <a:r>
              <a:rPr lang="en-US" dirty="0" smtClean="0"/>
              <a:t>:</a:t>
            </a:r>
            <a:endParaRPr lang="en-US" dirty="0"/>
          </a:p>
          <a:p>
            <a:pPr marL="0" indent="0">
              <a:buNone/>
            </a:pPr>
            <a:r>
              <a:rPr lang="en-US" dirty="0" smtClean="0"/>
              <a:t>‘</a:t>
            </a:r>
            <a:r>
              <a:rPr lang="el-GR" dirty="0" smtClean="0"/>
              <a:t>ΘΕΩΡΗΤΙΚΗ </a:t>
            </a:r>
            <a:r>
              <a:rPr lang="el-GR" dirty="0" smtClean="0"/>
              <a:t>ΜΗΧΑΝΙΚΗ,</a:t>
            </a:r>
          </a:p>
          <a:p>
            <a:pPr marL="0" indent="0">
              <a:buNone/>
            </a:pPr>
            <a:r>
              <a:rPr lang="el-GR" dirty="0" smtClean="0"/>
              <a:t>Γεώργιος Καραχάλιος και Βασίλειος </a:t>
            </a:r>
            <a:r>
              <a:rPr lang="el-GR" dirty="0" err="1" smtClean="0"/>
              <a:t>Λουκόπουλος</a:t>
            </a:r>
            <a:r>
              <a:rPr lang="el-GR" dirty="0" smtClean="0"/>
              <a:t>,</a:t>
            </a:r>
          </a:p>
          <a:p>
            <a:pPr marL="0" indent="0">
              <a:buNone/>
            </a:pPr>
            <a:r>
              <a:rPr lang="el-GR" dirty="0" smtClean="0"/>
              <a:t>Πάτρα </a:t>
            </a:r>
            <a:r>
              <a:rPr lang="el-GR" dirty="0" smtClean="0"/>
              <a:t>2009</a:t>
            </a:r>
            <a:r>
              <a:rPr lang="en-US" dirty="0" smtClean="0"/>
              <a:t>’</a:t>
            </a:r>
            <a:r>
              <a:rPr lang="en-US" dirty="0" smtClean="0"/>
              <a:t>,</a:t>
            </a:r>
          </a:p>
          <a:p>
            <a:pPr marL="0" indent="0">
              <a:buNone/>
            </a:pPr>
            <a:r>
              <a:rPr lang="el-GR" dirty="0"/>
              <a:t>ε</a:t>
            </a:r>
            <a:r>
              <a:rPr lang="el-GR" dirty="0" smtClean="0"/>
              <a:t>κτός αν αναγράφεται διαφορετικά.</a:t>
            </a:r>
            <a:endParaRPr lang="en-US" dirty="0" smtClean="0"/>
          </a:p>
          <a:p>
            <a:pPr marL="0" indent="0">
              <a:buNone/>
            </a:pPr>
            <a:endParaRPr lang="en-US" dirty="0"/>
          </a:p>
        </p:txBody>
      </p:sp>
    </p:spTree>
    <p:extLst>
      <p:ext uri="{BB962C8B-B14F-4D97-AF65-F5344CB8AC3E}">
        <p14:creationId xmlns:p14="http://schemas.microsoft.com/office/powerpoint/2010/main" val="3262427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20427"/>
            <a:ext cx="7886700" cy="1325563"/>
          </a:xfrm>
        </p:spPr>
        <p:txBody>
          <a:bodyPr/>
          <a:lstStyle/>
          <a:p>
            <a:pPr algn="ctr"/>
            <a:r>
              <a:rPr lang="el-GR" b="1" dirty="0" smtClean="0">
                <a:latin typeface="+mn-lt"/>
              </a:rPr>
              <a:t>Σημείωμα Αναφοράς</a:t>
            </a:r>
            <a:endParaRPr lang="el-GR" b="1" dirty="0">
              <a:latin typeface="+mn-lt"/>
            </a:endParaRPr>
          </a:p>
        </p:txBody>
      </p:sp>
      <p:sp>
        <p:nvSpPr>
          <p:cNvPr id="3" name="Θέση περιεχομένου 2"/>
          <p:cNvSpPr>
            <a:spLocks noGrp="1"/>
          </p:cNvSpPr>
          <p:nvPr>
            <p:ph idx="1"/>
          </p:nvPr>
        </p:nvSpPr>
        <p:spPr>
          <a:xfrm>
            <a:off x="457200" y="1556792"/>
            <a:ext cx="8229600" cy="4525963"/>
          </a:xfrm>
        </p:spPr>
        <p:txBody>
          <a:bodyPr/>
          <a:lstStyle/>
          <a:p>
            <a:pPr marL="0" lvl="0" indent="0">
              <a:spcBef>
                <a:spcPts val="1200"/>
              </a:spcBef>
              <a:buNone/>
            </a:pPr>
            <a:r>
              <a:rPr lang="el-GR" sz="2400" dirty="0" err="1"/>
              <a:t>Copyright</a:t>
            </a:r>
            <a:r>
              <a:rPr lang="el-GR" sz="2400" dirty="0"/>
              <a:t> </a:t>
            </a:r>
            <a:r>
              <a:rPr lang="el-GR" sz="2400" dirty="0" smtClean="0"/>
              <a:t>Πανεπιστήμιο Πατρών</a:t>
            </a:r>
            <a:r>
              <a:rPr lang="en-US" sz="2400" dirty="0" smtClean="0"/>
              <a:t>,</a:t>
            </a:r>
            <a:r>
              <a:rPr lang="el-GR" sz="2400" dirty="0"/>
              <a:t> </a:t>
            </a:r>
            <a:r>
              <a:rPr lang="el-GR" sz="2400" dirty="0" smtClean="0"/>
              <a:t>Βασίλειος </a:t>
            </a:r>
            <a:r>
              <a:rPr lang="el-GR" sz="2400" dirty="0" err="1" smtClean="0"/>
              <a:t>Λουκόπουλος</a:t>
            </a:r>
            <a:r>
              <a:rPr lang="el-GR" sz="2400" dirty="0" smtClean="0"/>
              <a:t>. «Κλασσική Μηχανική. Ενότητα 1». </a:t>
            </a:r>
            <a:r>
              <a:rPr lang="el-GR" sz="2400" dirty="0"/>
              <a:t>Έκδοση: 1.0. </a:t>
            </a:r>
            <a:r>
              <a:rPr lang="el-GR" sz="2400" dirty="0" smtClean="0"/>
              <a:t>Πάτρα </a:t>
            </a:r>
            <a:r>
              <a:rPr lang="el-GR" sz="2400" dirty="0"/>
              <a:t>2014. Διαθέσιμο από τη δικτυακή διεύθυνση</a:t>
            </a:r>
            <a:r>
              <a:rPr lang="el-GR" sz="2400" dirty="0" smtClean="0"/>
              <a:t>: </a:t>
            </a:r>
            <a:r>
              <a:rPr lang="en-US" sz="2400" b="1" dirty="0"/>
              <a:t>https://eclass.upatras.gr/courses/PHY1945</a:t>
            </a:r>
            <a:r>
              <a:rPr lang="en-US" sz="2400" b="1" dirty="0" smtClean="0"/>
              <a:t>/</a:t>
            </a:r>
            <a:endParaRPr lang="el-GR" sz="2400" dirty="0"/>
          </a:p>
          <a:p>
            <a:pPr marL="0" indent="0">
              <a:buNone/>
            </a:pPr>
            <a:endParaRPr lang="el-GR" dirty="0"/>
          </a:p>
        </p:txBody>
      </p:sp>
    </p:spTree>
    <p:extLst>
      <p:ext uri="{BB962C8B-B14F-4D97-AF65-F5344CB8AC3E}">
        <p14:creationId xmlns:p14="http://schemas.microsoft.com/office/powerpoint/2010/main" val="209765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400" dirty="0" smtClean="0">
                <a:latin typeface="+mn-lt"/>
              </a:rPr>
              <a:t>Τέλος Ενότητας</a:t>
            </a:r>
            <a:endParaRPr lang="el-GR" sz="4400" dirty="0">
              <a:latin typeface="+mn-lt"/>
            </a:endParaRP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2393898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latin typeface="+mn-lt"/>
              </a:rPr>
              <a:t>Χρηματοδότηση</a:t>
            </a:r>
            <a:r>
              <a:rPr lang="el-GR" b="1" dirty="0" smtClean="0"/>
              <a:t/>
            </a:r>
            <a:br>
              <a:rPr lang="el-GR" b="1" dirty="0" smtClean="0"/>
            </a:br>
            <a:endParaRPr lang="el-GR" b="1" dirty="0"/>
          </a:p>
        </p:txBody>
      </p:sp>
      <p:sp>
        <p:nvSpPr>
          <p:cNvPr id="3" name="Content Placeholder 2"/>
          <p:cNvSpPr>
            <a:spLocks noGrp="1"/>
          </p:cNvSpPr>
          <p:nvPr>
            <p:ph idx="1"/>
          </p:nvPr>
        </p:nvSpPr>
        <p:spPr>
          <a:xfrm>
            <a:off x="457200" y="1340770"/>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Πατρών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07692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latin typeface="+mn-lt"/>
              </a:rPr>
              <a:t>Σκοποί</a:t>
            </a:r>
            <a:r>
              <a:rPr lang="el-GR" b="1" dirty="0" smtClean="0"/>
              <a:t>  </a:t>
            </a:r>
            <a:r>
              <a:rPr lang="el-GR" b="1" dirty="0" smtClean="0">
                <a:latin typeface="+mn-lt"/>
              </a:rPr>
              <a:t>ενότητας</a:t>
            </a:r>
            <a:r>
              <a:rPr lang="en-US" b="1" dirty="0" smtClean="0"/>
              <a:t> </a:t>
            </a:r>
            <a:endParaRPr lang="el-GR" b="1" dirty="0"/>
          </a:p>
        </p:txBody>
      </p:sp>
      <p:sp>
        <p:nvSpPr>
          <p:cNvPr id="3" name="Content Placeholder 2"/>
          <p:cNvSpPr>
            <a:spLocks noGrp="1"/>
          </p:cNvSpPr>
          <p:nvPr>
            <p:ph idx="1"/>
          </p:nvPr>
        </p:nvSpPr>
        <p:spPr/>
        <p:txBody>
          <a:bodyPr>
            <a:normAutofit lnSpcReduction="10000"/>
          </a:bodyPr>
          <a:lstStyle/>
          <a:p>
            <a:pPr marL="0"/>
            <a:r>
              <a:rPr lang="el-GR" sz="3200" dirty="0"/>
              <a:t>Η εξίσωση  της μηχανικής ενέργειας υλικού σημείου </a:t>
            </a:r>
          </a:p>
          <a:p>
            <a:pPr marL="0"/>
            <a:r>
              <a:rPr lang="el-GR" sz="3200" dirty="0"/>
              <a:t>Ποιοτική μελέτη της κινήσεως με την χρήση της δυναμικής συναρτήσεως</a:t>
            </a:r>
          </a:p>
          <a:p>
            <a:pPr marL="0"/>
            <a:r>
              <a:rPr lang="el-GR" sz="3200" dirty="0"/>
              <a:t>Αμείωτη αρμονική ταλάντωση υλικού σημείου</a:t>
            </a:r>
          </a:p>
          <a:p>
            <a:pPr marL="0"/>
            <a:r>
              <a:rPr lang="el-GR" sz="3200" dirty="0"/>
              <a:t>Φθίνουσα ταλάντωση υλικού σημείου</a:t>
            </a:r>
          </a:p>
          <a:p>
            <a:pPr marL="0"/>
            <a:r>
              <a:rPr lang="el-GR" sz="3200" dirty="0"/>
              <a:t>Εξαναγκασμένη ταλάντωση υλικού σημείου</a:t>
            </a:r>
          </a:p>
          <a:p>
            <a:pPr marL="0"/>
            <a:r>
              <a:rPr lang="el-GR" sz="3200" dirty="0"/>
              <a:t>Διαγράμματα φάσεως </a:t>
            </a:r>
          </a:p>
          <a:p>
            <a:pPr marL="0"/>
            <a:endParaRPr lang="el-GR" sz="3200" dirty="0"/>
          </a:p>
          <a:p>
            <a:pPr marL="0"/>
            <a:endParaRPr lang="el-GR" sz="3200" dirty="0"/>
          </a:p>
        </p:txBody>
      </p:sp>
    </p:spTree>
    <p:extLst>
      <p:ext uri="{BB962C8B-B14F-4D97-AF65-F5344CB8AC3E}">
        <p14:creationId xmlns:p14="http://schemas.microsoft.com/office/powerpoint/2010/main" val="2276733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n-US" b="1" dirty="0" smtClean="0">
                <a:latin typeface="+mn-lt"/>
              </a:rPr>
              <a:t/>
            </a:r>
            <a:br>
              <a:rPr lang="en-US" b="1" dirty="0" smtClean="0">
                <a:latin typeface="+mn-lt"/>
              </a:rPr>
            </a:br>
            <a:r>
              <a:rPr lang="el-GR" b="1" dirty="0" smtClean="0">
                <a:latin typeface="+mn-lt"/>
              </a:rPr>
              <a:t>Η </a:t>
            </a:r>
            <a:r>
              <a:rPr lang="el-GR" b="1" dirty="0">
                <a:latin typeface="+mn-lt"/>
              </a:rPr>
              <a:t>εξίσωση  της μηχανικής ενέργειας υλικού σημείου </a:t>
            </a:r>
            <a:r>
              <a:rPr lang="el-GR" b="1" dirty="0" smtClean="0">
                <a:latin typeface="+mn-lt"/>
              </a:rPr>
              <a:t>(1</a:t>
            </a:r>
            <a:r>
              <a:rPr lang="en-US" b="1" dirty="0" smtClean="0">
                <a:latin typeface="+mn-lt"/>
              </a:rPr>
              <a:t>)</a:t>
            </a:r>
            <a:br>
              <a:rPr lang="en-US" b="1" dirty="0" smtClean="0">
                <a:latin typeface="+mn-lt"/>
              </a:rPr>
            </a:br>
            <a:r>
              <a:rPr lang="el-GR" dirty="0"/>
              <a:t/>
            </a:r>
            <a:br>
              <a:rPr lang="el-GR" dirty="0"/>
            </a:br>
            <a:endParaRPr lang="el-GR" dirty="0"/>
          </a:p>
        </p:txBody>
      </p:sp>
      <p:sp>
        <p:nvSpPr>
          <p:cNvPr id="3" name="Θέση περιεχομένου 2"/>
          <p:cNvSpPr>
            <a:spLocks noGrp="1"/>
          </p:cNvSpPr>
          <p:nvPr>
            <p:ph idx="1"/>
          </p:nvPr>
        </p:nvSpPr>
        <p:spPr>
          <a:xfrm>
            <a:off x="628650" y="1690689"/>
            <a:ext cx="7886700" cy="4351338"/>
          </a:xfrm>
        </p:spPr>
        <p:txBody>
          <a:bodyPr>
            <a:normAutofit fontScale="92500" lnSpcReduction="10000"/>
          </a:bodyPr>
          <a:lstStyle/>
          <a:p>
            <a:r>
              <a:rPr lang="el-GR" dirty="0"/>
              <a:t>Κ</a:t>
            </a:r>
            <a:r>
              <a:rPr lang="el-GR" dirty="0" smtClean="0"/>
              <a:t>άθε </a:t>
            </a:r>
            <a:r>
              <a:rPr lang="el-GR" dirty="0"/>
              <a:t>δύναμη της μορφής </a:t>
            </a:r>
            <a:r>
              <a:rPr lang="en-US" b="1" dirty="0" smtClean="0"/>
              <a:t>F</a:t>
            </a:r>
            <a:r>
              <a:rPr lang="en-US" dirty="0" smtClean="0"/>
              <a:t>=</a:t>
            </a:r>
            <a:r>
              <a:rPr lang="en-US" b="1" dirty="0" smtClean="0"/>
              <a:t>F</a:t>
            </a:r>
            <a:r>
              <a:rPr lang="en-US" dirty="0" smtClean="0"/>
              <a:t>(x)</a:t>
            </a:r>
            <a:r>
              <a:rPr lang="el-GR" dirty="0" smtClean="0"/>
              <a:t> απορρέει </a:t>
            </a:r>
            <a:r>
              <a:rPr lang="el-GR" dirty="0"/>
              <a:t>από δυναμική </a:t>
            </a:r>
            <a:r>
              <a:rPr lang="el-GR" dirty="0" smtClean="0"/>
              <a:t>συνάρτηση </a:t>
            </a:r>
            <a:r>
              <a:rPr lang="en-US" dirty="0" smtClean="0"/>
              <a:t>U=U(x)</a:t>
            </a:r>
            <a:r>
              <a:rPr lang="el-GR" dirty="0" smtClean="0"/>
              <a:t> </a:t>
            </a:r>
            <a:r>
              <a:rPr lang="el-GR" dirty="0"/>
              <a:t>. Κατά συνέπεια το ολοκλήρωμα της ενεργείας υπάρχει και ισούται </a:t>
            </a:r>
            <a:r>
              <a:rPr lang="el-GR" dirty="0" smtClean="0"/>
              <a:t>με</a:t>
            </a:r>
            <a:r>
              <a:rPr lang="en-US" dirty="0" smtClean="0"/>
              <a:t>:</a:t>
            </a:r>
          </a:p>
          <a:p>
            <a:pPr marL="0" indent="0">
              <a:buNone/>
            </a:pPr>
            <a:endParaRPr lang="en-US" dirty="0"/>
          </a:p>
          <a:p>
            <a:pPr marL="0" indent="0">
              <a:buNone/>
            </a:pPr>
            <a:endParaRPr lang="en-US" dirty="0" smtClean="0"/>
          </a:p>
          <a:p>
            <a:r>
              <a:rPr lang="el-GR" dirty="0" smtClean="0"/>
              <a:t>Μετά από τρ</a:t>
            </a:r>
            <a:r>
              <a:rPr lang="el-GR" dirty="0"/>
              <a:t>ο</a:t>
            </a:r>
            <a:r>
              <a:rPr lang="el-GR" dirty="0" smtClean="0"/>
              <a:t>ποποιήσεις της παραπάνω διαφορικής εξίσωσης πρώτης τάξης ως προς </a:t>
            </a:r>
            <a:r>
              <a:rPr lang="en-US" dirty="0" smtClean="0"/>
              <a:t>x </a:t>
            </a:r>
            <a:r>
              <a:rPr lang="el-GR" dirty="0" smtClean="0"/>
              <a:t>και ολοκλήρωσή της, παίρνουμε τη λύση</a:t>
            </a:r>
            <a:r>
              <a:rPr lang="en-US" dirty="0" smtClean="0"/>
              <a:t>:</a:t>
            </a:r>
          </a:p>
          <a:p>
            <a:pPr marL="0" indent="0">
              <a:buNone/>
            </a:pPr>
            <a:endParaRPr lang="en-US" dirty="0" smtClean="0"/>
          </a:p>
          <a:p>
            <a:endParaRPr lang="en-US" dirty="0" smtClean="0"/>
          </a:p>
          <a:p>
            <a:pPr marL="0" indent="0">
              <a:buNone/>
            </a:pPr>
            <a:r>
              <a:rPr lang="el-GR" dirty="0" smtClean="0"/>
              <a:t> </a:t>
            </a:r>
            <a:endParaRPr lang="el-GR" dirty="0"/>
          </a:p>
        </p:txBody>
      </p:sp>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310622484"/>
              </p:ext>
            </p:extLst>
          </p:nvPr>
        </p:nvGraphicFramePr>
        <p:xfrm>
          <a:off x="2400300" y="2828291"/>
          <a:ext cx="4343400" cy="803276"/>
        </p:xfrm>
        <a:graphic>
          <a:graphicData uri="http://schemas.openxmlformats.org/presentationml/2006/ole">
            <mc:AlternateContent xmlns:mc="http://schemas.openxmlformats.org/markup-compatibility/2006">
              <mc:Choice xmlns:v="urn:schemas-microsoft-com:vml" Requires="v">
                <p:oleObj spid="_x0000_s1092" r:id="rId3" imgW="1816100" imgH="342900" progId="Equation.3">
                  <p:embed/>
                </p:oleObj>
              </mc:Choice>
              <mc:Fallback>
                <p:oleObj r:id="rId3" imgW="1816100" imgH="3429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2828291"/>
                        <a:ext cx="4343400" cy="803276"/>
                      </a:xfrm>
                      <a:prstGeom prst="rect">
                        <a:avLst/>
                      </a:prstGeom>
                      <a:noFill/>
                    </p:spPr>
                  </p:pic>
                </p:oleObj>
              </mc:Fallback>
            </mc:AlternateContent>
          </a:graphicData>
        </a:graphic>
      </p:graphicFrame>
      <p:sp>
        <p:nvSpPr>
          <p:cNvPr id="1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 name="Αντικείμενο 16"/>
          <p:cNvGraphicFramePr>
            <a:graphicFrameLocks noChangeAspect="1"/>
          </p:cNvGraphicFramePr>
          <p:nvPr>
            <p:extLst>
              <p:ext uri="{D42A27DB-BD31-4B8C-83A1-F6EECF244321}">
                <p14:modId xmlns:p14="http://schemas.microsoft.com/office/powerpoint/2010/main" val="845993471"/>
              </p:ext>
            </p:extLst>
          </p:nvPr>
        </p:nvGraphicFramePr>
        <p:xfrm>
          <a:off x="3230880" y="4769169"/>
          <a:ext cx="2895600" cy="1106010"/>
        </p:xfrm>
        <a:graphic>
          <a:graphicData uri="http://schemas.openxmlformats.org/presentationml/2006/ole">
            <mc:AlternateContent xmlns:mc="http://schemas.openxmlformats.org/markup-compatibility/2006">
              <mc:Choice xmlns:v="urn:schemas-microsoft-com:vml" Requires="v">
                <p:oleObj spid="_x0000_s1093" r:id="rId5" imgW="1434477" imgH="495085" progId="Equation.3">
                  <p:embed/>
                </p:oleObj>
              </mc:Choice>
              <mc:Fallback>
                <p:oleObj r:id="rId5" imgW="1434477" imgH="495085"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880" y="4769169"/>
                        <a:ext cx="2895600" cy="1106010"/>
                      </a:xfrm>
                      <a:prstGeom prst="rect">
                        <a:avLst/>
                      </a:prstGeom>
                      <a:noFill/>
                    </p:spPr>
                  </p:pic>
                </p:oleObj>
              </mc:Fallback>
            </mc:AlternateContent>
          </a:graphicData>
        </a:graphic>
      </p:graphicFrame>
    </p:spTree>
    <p:extLst>
      <p:ext uri="{BB962C8B-B14F-4D97-AF65-F5344CB8AC3E}">
        <p14:creationId xmlns:p14="http://schemas.microsoft.com/office/powerpoint/2010/main" val="701767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Η εξίσωση  της μηχανικής ενέργειας υλικού σημείου </a:t>
            </a:r>
            <a:r>
              <a:rPr lang="el-GR" b="1" dirty="0" smtClean="0">
                <a:latin typeface="+mn-lt"/>
              </a:rPr>
              <a:t>(</a:t>
            </a:r>
            <a:r>
              <a:rPr lang="en-US" b="1" dirty="0" smtClean="0">
                <a:latin typeface="+mn-lt"/>
              </a:rPr>
              <a:t>2</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normAutofit lnSpcReduction="10000"/>
          </a:bodyPr>
          <a:lstStyle/>
          <a:p>
            <a:r>
              <a:rPr lang="el-GR" dirty="0"/>
              <a:t>Όταν η δύναμη απορρέει από δυναμική συνάρτηση, το πεδίο δυνάμεων καλείται διατηρητικό και γράφεται ως   </a:t>
            </a:r>
            <a:r>
              <a:rPr lang="en-US" dirty="0" smtClean="0"/>
              <a:t>           </a:t>
            </a:r>
            <a:r>
              <a:rPr lang="el-GR" dirty="0" smtClean="0"/>
              <a:t>. </a:t>
            </a:r>
            <a:r>
              <a:rPr lang="el-GR" dirty="0"/>
              <a:t>Η συνθήκη του διατηρητικού πεδίου δυνάμεων είναι </a:t>
            </a:r>
            <a:r>
              <a:rPr lang="el-GR" dirty="0" smtClean="0"/>
              <a:t>η</a:t>
            </a:r>
            <a:r>
              <a:rPr lang="en-US" dirty="0" smtClean="0"/>
              <a:t>:</a:t>
            </a:r>
            <a:endParaRPr lang="el-GR" dirty="0"/>
          </a:p>
          <a:p>
            <a:pPr marL="0" indent="0">
              <a:buNone/>
            </a:pPr>
            <a:r>
              <a:rPr lang="el-GR" dirty="0"/>
              <a:t>                                                      </a:t>
            </a:r>
          </a:p>
          <a:p>
            <a:r>
              <a:rPr lang="el-GR" dirty="0"/>
              <a:t>Σε πεδίο αυτής της μορφής, το έργο της δυνάμεως κατά μήκος οιασδήποτε ανοικτής διαδρομής  είναι ανεξάρτητο της διαδρομής. Εξαρτάται μόνον από την αρχική και τελική θέση της διαδρομής. Προφανώς το έργο της δυνάμεως κατά μήκος κλειστής διαδρομής ισούται με μηδέν.</a:t>
            </a:r>
          </a:p>
          <a:p>
            <a:pPr marL="0" indent="0">
              <a:buNone/>
            </a:pPr>
            <a:endParaRPr lang="el-GR" dirty="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268222993"/>
              </p:ext>
            </p:extLst>
          </p:nvPr>
        </p:nvGraphicFramePr>
        <p:xfrm>
          <a:off x="5257800" y="2560320"/>
          <a:ext cx="1066800" cy="350520"/>
        </p:xfrm>
        <a:graphic>
          <a:graphicData uri="http://schemas.openxmlformats.org/presentationml/2006/ole">
            <mc:AlternateContent xmlns:mc="http://schemas.openxmlformats.org/markup-compatibility/2006">
              <mc:Choice xmlns:v="urn:schemas-microsoft-com:vml" Requires="v">
                <p:oleObj spid="_x0000_s2077" r:id="rId3" imgW="520474" imgH="152334" progId="Equation.3">
                  <p:embed/>
                </p:oleObj>
              </mc:Choice>
              <mc:Fallback>
                <p:oleObj r:id="rId3" imgW="520474" imgH="15233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60320"/>
                        <a:ext cx="1066800" cy="350520"/>
                      </a:xfrm>
                      <a:prstGeom prst="rect">
                        <a:avLst/>
                      </a:prstGeom>
                      <a:noFill/>
                    </p:spPr>
                  </p:pic>
                </p:oleObj>
              </mc:Fallback>
            </mc:AlternateContent>
          </a:graphicData>
        </a:graphic>
      </p:graphicFrame>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5681" y="3296603"/>
            <a:ext cx="1569719" cy="46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0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n-US" b="1" dirty="0" smtClean="0">
                <a:latin typeface="+mn-lt"/>
              </a:rPr>
              <a:t/>
            </a:r>
            <a:br>
              <a:rPr lang="en-US" b="1" dirty="0" smtClean="0">
                <a:latin typeface="+mn-lt"/>
              </a:rPr>
            </a:br>
            <a:r>
              <a:rPr lang="el-GR" b="1" dirty="0" smtClean="0">
                <a:latin typeface="+mn-lt"/>
              </a:rPr>
              <a:t>Ποιοτική </a:t>
            </a:r>
            <a:r>
              <a:rPr lang="el-GR" b="1" dirty="0">
                <a:latin typeface="+mn-lt"/>
              </a:rPr>
              <a:t>μελέτη της κινήσεως με την χρήση της δυναμικής </a:t>
            </a:r>
            <a:r>
              <a:rPr lang="el-GR" b="1" dirty="0" smtClean="0">
                <a:latin typeface="+mn-lt"/>
              </a:rPr>
              <a:t>συναρτήσεως</a:t>
            </a:r>
            <a:r>
              <a:rPr lang="en-US" b="1" dirty="0" smtClean="0">
                <a:latin typeface="+mn-lt"/>
              </a:rPr>
              <a:t> (1)</a:t>
            </a:r>
            <a:r>
              <a:rPr lang="el-GR" dirty="0"/>
              <a:t/>
            </a:r>
            <a:br>
              <a:rPr lang="el-GR" dirty="0"/>
            </a:br>
            <a:endParaRPr lang="el-GR" dirty="0"/>
          </a:p>
        </p:txBody>
      </p:sp>
      <p:sp>
        <p:nvSpPr>
          <p:cNvPr id="3" name="Θέση περιεχομένου 2"/>
          <p:cNvSpPr>
            <a:spLocks noGrp="1"/>
          </p:cNvSpPr>
          <p:nvPr>
            <p:ph idx="1"/>
          </p:nvPr>
        </p:nvSpPr>
        <p:spPr/>
        <p:txBody>
          <a:bodyPr/>
          <a:lstStyle/>
          <a:p>
            <a:endParaRPr lang="en-US" dirty="0" smtClean="0"/>
          </a:p>
          <a:p>
            <a:r>
              <a:rPr lang="el-GR" dirty="0" smtClean="0"/>
              <a:t>Θεωρούμε </a:t>
            </a:r>
            <a:r>
              <a:rPr lang="el-GR" dirty="0"/>
              <a:t>σώμα μάζας </a:t>
            </a:r>
            <a:r>
              <a:rPr lang="en-US" dirty="0" smtClean="0"/>
              <a:t>m</a:t>
            </a:r>
            <a:r>
              <a:rPr lang="el-GR" dirty="0" smtClean="0"/>
              <a:t> </a:t>
            </a:r>
            <a:r>
              <a:rPr lang="el-GR" dirty="0"/>
              <a:t>το οποίο κινείται σε μία διάσταση υπό την επίδραση </a:t>
            </a:r>
            <a:r>
              <a:rPr lang="el-GR" dirty="0" smtClean="0"/>
              <a:t>δυνάμεως</a:t>
            </a:r>
            <a:r>
              <a:rPr lang="en-US" b="1" dirty="0" smtClean="0"/>
              <a:t> F</a:t>
            </a:r>
            <a:r>
              <a:rPr lang="en-US" dirty="0" smtClean="0"/>
              <a:t>.</a:t>
            </a:r>
          </a:p>
          <a:p>
            <a:r>
              <a:rPr lang="el-GR" dirty="0" smtClean="0"/>
              <a:t>Για το διατηρητικό πεδίο ισχύουν οι παρακάτω σχέσεις</a:t>
            </a:r>
            <a:r>
              <a:rPr lang="en-US" dirty="0" smtClean="0"/>
              <a:t>:</a:t>
            </a:r>
          </a:p>
          <a:p>
            <a:pPr marL="0" indent="0">
              <a:buNone/>
            </a:pPr>
            <a:endParaRPr lang="en-US" dirty="0"/>
          </a:p>
          <a:p>
            <a:pPr marL="0" indent="0">
              <a:buNone/>
            </a:pPr>
            <a:endParaRPr lang="en-US" dirty="0" smtClean="0"/>
          </a:p>
          <a:p>
            <a:pPr marL="0" indent="0">
              <a:buNone/>
            </a:pPr>
            <a:endParaRPr lang="en-US" dirty="0" smtClean="0"/>
          </a:p>
          <a:p>
            <a:pPr marL="0" indent="0">
              <a:buNone/>
            </a:pPr>
            <a:endParaRPr lang="el-GR" dirty="0"/>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689887364"/>
              </p:ext>
            </p:extLst>
          </p:nvPr>
        </p:nvGraphicFramePr>
        <p:xfrm>
          <a:off x="3920489" y="4246166"/>
          <a:ext cx="1413511" cy="342106"/>
        </p:xfrm>
        <a:graphic>
          <a:graphicData uri="http://schemas.openxmlformats.org/presentationml/2006/ole">
            <mc:AlternateContent xmlns:mc="http://schemas.openxmlformats.org/markup-compatibility/2006">
              <mc:Choice xmlns:v="urn:schemas-microsoft-com:vml" Requires="v">
                <p:oleObj spid="_x0000_s3131" r:id="rId3" imgW="520474" imgH="152334" progId="Equation.3">
                  <p:embed/>
                </p:oleObj>
              </mc:Choice>
              <mc:Fallback>
                <p:oleObj r:id="rId3" imgW="520474" imgH="152334"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489" y="4246166"/>
                        <a:ext cx="1413511" cy="342106"/>
                      </a:xfrm>
                      <a:prstGeom prst="rect">
                        <a:avLst/>
                      </a:prstGeom>
                      <a:noFill/>
                    </p:spPr>
                  </p:pic>
                </p:oleObj>
              </mc:Fallback>
            </mc:AlternateContent>
          </a:graphicData>
        </a:graphic>
      </p:graphicFrame>
      <p:sp>
        <p:nvSpPr>
          <p:cNvPr id="12" name="Δεξιό βέλος 11"/>
          <p:cNvSpPr/>
          <p:nvPr/>
        </p:nvSpPr>
        <p:spPr>
          <a:xfrm>
            <a:off x="2847974" y="4246166"/>
            <a:ext cx="731520" cy="296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Αντικείμενο 13"/>
          <p:cNvGraphicFramePr>
            <a:graphicFrameLocks noChangeAspect="1"/>
          </p:cNvGraphicFramePr>
          <p:nvPr>
            <p:extLst>
              <p:ext uri="{D42A27DB-BD31-4B8C-83A1-F6EECF244321}">
                <p14:modId xmlns:p14="http://schemas.microsoft.com/office/powerpoint/2010/main" val="1987289706"/>
              </p:ext>
            </p:extLst>
          </p:nvPr>
        </p:nvGraphicFramePr>
        <p:xfrm>
          <a:off x="6871333" y="3879612"/>
          <a:ext cx="1212532" cy="890508"/>
        </p:xfrm>
        <a:graphic>
          <a:graphicData uri="http://schemas.openxmlformats.org/presentationml/2006/ole">
            <mc:AlternateContent xmlns:mc="http://schemas.openxmlformats.org/markup-compatibility/2006">
              <mc:Choice xmlns:v="urn:schemas-microsoft-com:vml" Requires="v">
                <p:oleObj spid="_x0000_s3132" r:id="rId5" imgW="520474" imgH="342751" progId="Equation.3">
                  <p:embed/>
                </p:oleObj>
              </mc:Choice>
              <mc:Fallback>
                <p:oleObj r:id="rId5" imgW="520474" imgH="342751"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333" y="3879612"/>
                        <a:ext cx="1212532" cy="890508"/>
                      </a:xfrm>
                      <a:prstGeom prst="rect">
                        <a:avLst/>
                      </a:prstGeom>
                      <a:noFill/>
                    </p:spPr>
                  </p:pic>
                </p:oleObj>
              </mc:Fallback>
            </mc:AlternateContent>
          </a:graphicData>
        </a:graphic>
      </p:graphicFrame>
      <p:pic>
        <p:nvPicPr>
          <p:cNvPr id="308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4440" y="4202827"/>
            <a:ext cx="1272539" cy="38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Εικόνα 14"/>
          <p:cNvPicPr>
            <a:picLocks noChangeAspect="1"/>
          </p:cNvPicPr>
          <p:nvPr/>
        </p:nvPicPr>
        <p:blipFill>
          <a:blip r:embed="rId8"/>
          <a:stretch>
            <a:fillRect/>
          </a:stretch>
        </p:blipFill>
        <p:spPr>
          <a:xfrm>
            <a:off x="5674995" y="4256678"/>
            <a:ext cx="749873" cy="329213"/>
          </a:xfrm>
          <a:prstGeom prst="rect">
            <a:avLst/>
          </a:prstGeom>
        </p:spPr>
      </p:pic>
    </p:spTree>
    <p:extLst>
      <p:ext uri="{BB962C8B-B14F-4D97-AF65-F5344CB8AC3E}">
        <p14:creationId xmlns:p14="http://schemas.microsoft.com/office/powerpoint/2010/main" val="2922185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n-US" b="1" dirty="0" smtClean="0">
                <a:latin typeface="+mn-lt"/>
              </a:rPr>
              <a:t/>
            </a:r>
            <a:br>
              <a:rPr lang="en-US" b="1" dirty="0" smtClean="0">
                <a:latin typeface="+mn-lt"/>
              </a:rPr>
            </a:br>
            <a:r>
              <a:rPr lang="el-GR" b="1" dirty="0" smtClean="0">
                <a:latin typeface="+mn-lt"/>
              </a:rPr>
              <a:t>Ποιοτική </a:t>
            </a:r>
            <a:r>
              <a:rPr lang="el-GR" b="1" dirty="0">
                <a:latin typeface="+mn-lt"/>
              </a:rPr>
              <a:t>μελέτη της κινήσεως με την χρήση της δυναμικής συναρτήσεως</a:t>
            </a:r>
            <a:r>
              <a:rPr lang="en-US" b="1" dirty="0">
                <a:latin typeface="+mn-lt"/>
              </a:rPr>
              <a:t> </a:t>
            </a:r>
            <a:r>
              <a:rPr lang="en-US" b="1" dirty="0" smtClean="0">
                <a:latin typeface="+mn-lt"/>
              </a:rPr>
              <a:t>(2)</a:t>
            </a:r>
            <a:br>
              <a:rPr lang="en-US" b="1" dirty="0" smtClean="0">
                <a:latin typeface="+mn-lt"/>
              </a:rPr>
            </a:br>
            <a:endParaRPr lang="el-GR" dirty="0">
              <a:latin typeface="+mn-lt"/>
            </a:endParaRPr>
          </a:p>
        </p:txBody>
      </p:sp>
      <p:sp>
        <p:nvSpPr>
          <p:cNvPr id="3" name="Θέση περιεχομένου 2"/>
          <p:cNvSpPr>
            <a:spLocks noGrp="1"/>
          </p:cNvSpPr>
          <p:nvPr>
            <p:ph idx="1"/>
          </p:nvPr>
        </p:nvSpPr>
        <p:spPr/>
        <p:txBody>
          <a:bodyPr>
            <a:normAutofit lnSpcReduction="10000"/>
          </a:bodyPr>
          <a:lstStyle/>
          <a:p>
            <a:pPr marL="0" indent="0">
              <a:buNone/>
            </a:pPr>
            <a:endParaRPr lang="en-US" dirty="0" smtClean="0"/>
          </a:p>
          <a:p>
            <a:r>
              <a:rPr lang="el-GR" dirty="0" smtClean="0"/>
              <a:t>Το σώμα ισορροπεί οπότε ισχύει η σχέση</a:t>
            </a:r>
            <a:r>
              <a:rPr lang="en-US" dirty="0" smtClean="0"/>
              <a:t>:</a:t>
            </a:r>
          </a:p>
          <a:p>
            <a:endParaRPr lang="en-US" dirty="0"/>
          </a:p>
          <a:p>
            <a:pPr marL="0" indent="0">
              <a:buNone/>
            </a:pPr>
            <a:endParaRPr lang="en-US" dirty="0" smtClean="0"/>
          </a:p>
          <a:p>
            <a:r>
              <a:rPr lang="el-GR" dirty="0" smtClean="0"/>
              <a:t>Διακρίνουμε τις εξής περιπτώσεις</a:t>
            </a:r>
            <a:r>
              <a:rPr lang="en-US" dirty="0" smtClean="0"/>
              <a:t>:</a:t>
            </a:r>
          </a:p>
          <a:p>
            <a:endParaRPr lang="en-US" dirty="0"/>
          </a:p>
          <a:p>
            <a:r>
              <a:rPr lang="el-GR" dirty="0" smtClean="0"/>
              <a:t>Αν  </a:t>
            </a:r>
          </a:p>
          <a:p>
            <a:pPr marL="0" indent="0">
              <a:buNone/>
            </a:pPr>
            <a:r>
              <a:rPr lang="el-GR" dirty="0" smtClean="0"/>
              <a:t>        </a:t>
            </a:r>
          </a:p>
          <a:p>
            <a:pPr marL="0" indent="0">
              <a:buNone/>
            </a:pPr>
            <a:r>
              <a:rPr lang="el-GR" dirty="0" smtClean="0"/>
              <a:t>η ισορροπία είναι ευσταθής.</a:t>
            </a:r>
          </a:p>
          <a:p>
            <a:pPr marL="0" indent="0">
              <a:buNone/>
            </a:pPr>
            <a:endParaRPr lang="el-GR" dirty="0" smtClean="0"/>
          </a:p>
          <a:p>
            <a:pPr marL="0" indent="0">
              <a:buNone/>
            </a:pPr>
            <a:endParaRPr lang="el-GR"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049213355"/>
              </p:ext>
            </p:extLst>
          </p:nvPr>
        </p:nvGraphicFramePr>
        <p:xfrm>
          <a:off x="3794760" y="2956560"/>
          <a:ext cx="1234440" cy="822960"/>
        </p:xfrm>
        <a:graphic>
          <a:graphicData uri="http://schemas.openxmlformats.org/presentationml/2006/ole">
            <mc:AlternateContent xmlns:mc="http://schemas.openxmlformats.org/markup-compatibility/2006">
              <mc:Choice xmlns:v="urn:schemas-microsoft-com:vml" Requires="v">
                <p:oleObj spid="_x0000_s4145" r:id="rId3" imgW="418918" imgH="342751" progId="Equation.3">
                  <p:embed/>
                </p:oleObj>
              </mc:Choice>
              <mc:Fallback>
                <p:oleObj r:id="rId3" imgW="418918" imgH="34275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760" y="2956560"/>
                        <a:ext cx="1234440" cy="82296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673867515"/>
              </p:ext>
            </p:extLst>
          </p:nvPr>
        </p:nvGraphicFramePr>
        <p:xfrm>
          <a:off x="1615440" y="4373880"/>
          <a:ext cx="1417320" cy="807720"/>
        </p:xfrm>
        <a:graphic>
          <a:graphicData uri="http://schemas.openxmlformats.org/presentationml/2006/ole">
            <mc:AlternateContent xmlns:mc="http://schemas.openxmlformats.org/markup-compatibility/2006">
              <mc:Choice xmlns:v="urn:schemas-microsoft-com:vml" Requires="v">
                <p:oleObj spid="_x0000_s4146" r:id="rId5" imgW="482391" imgH="406224" progId="Equation.3">
                  <p:embed/>
                </p:oleObj>
              </mc:Choice>
              <mc:Fallback>
                <p:oleObj r:id="rId5" imgW="482391" imgH="40622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5440" y="4373880"/>
                        <a:ext cx="1417320" cy="807720"/>
                      </a:xfrm>
                      <a:prstGeom prst="rect">
                        <a:avLst/>
                      </a:prstGeom>
                      <a:noFill/>
                    </p:spPr>
                  </p:pic>
                </p:oleObj>
              </mc:Fallback>
            </mc:AlternateContent>
          </a:graphicData>
        </a:graphic>
      </p:graphicFrame>
    </p:spTree>
    <p:extLst>
      <p:ext uri="{BB962C8B-B14F-4D97-AF65-F5344CB8AC3E}">
        <p14:creationId xmlns:p14="http://schemas.microsoft.com/office/powerpoint/2010/main" val="1639993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Ποιοτική μελέτη της κινήσεως με την χρήση της δυναμικής συναρτήσεως</a:t>
            </a:r>
            <a:r>
              <a:rPr lang="en-US" b="1" dirty="0">
                <a:latin typeface="+mn-lt"/>
              </a:rPr>
              <a:t> </a:t>
            </a:r>
            <a:r>
              <a:rPr lang="en-US" b="1" dirty="0" smtClean="0">
                <a:latin typeface="+mn-lt"/>
              </a:rPr>
              <a:t>(</a:t>
            </a:r>
            <a:r>
              <a:rPr lang="el-GR" b="1" dirty="0" smtClean="0">
                <a:latin typeface="+mn-lt"/>
              </a:rPr>
              <a:t>3</a:t>
            </a:r>
            <a:r>
              <a:rPr lang="en-US" b="1" dirty="0" smtClean="0">
                <a:latin typeface="+mn-lt"/>
              </a:rPr>
              <a:t>)</a:t>
            </a:r>
            <a:endParaRPr lang="el-GR" b="1" dirty="0">
              <a:latin typeface="+mn-lt"/>
            </a:endParaRPr>
          </a:p>
        </p:txBody>
      </p:sp>
      <p:sp>
        <p:nvSpPr>
          <p:cNvPr id="3" name="Θέση περιεχομένου 2"/>
          <p:cNvSpPr>
            <a:spLocks noGrp="1"/>
          </p:cNvSpPr>
          <p:nvPr>
            <p:ph idx="1"/>
          </p:nvPr>
        </p:nvSpPr>
        <p:spPr/>
        <p:txBody>
          <a:bodyPr/>
          <a:lstStyle/>
          <a:p>
            <a:endParaRPr lang="el-GR" dirty="0" smtClean="0"/>
          </a:p>
          <a:p>
            <a:r>
              <a:rPr lang="el-GR" dirty="0"/>
              <a:t>Αν </a:t>
            </a:r>
            <a:endParaRPr lang="el-GR" dirty="0" smtClean="0"/>
          </a:p>
          <a:p>
            <a:pPr marL="0" indent="0">
              <a:buNone/>
            </a:pPr>
            <a:endParaRPr lang="el-GR" dirty="0"/>
          </a:p>
          <a:p>
            <a:pPr marL="0" indent="0">
              <a:buNone/>
            </a:pPr>
            <a:r>
              <a:rPr lang="el-GR" dirty="0" smtClean="0"/>
              <a:t> </a:t>
            </a:r>
            <a:r>
              <a:rPr lang="el-GR" dirty="0"/>
              <a:t>η ισορροπία είναι ασταθής</a:t>
            </a:r>
            <a:r>
              <a:rPr lang="el-GR" dirty="0" smtClean="0"/>
              <a:t>.</a:t>
            </a:r>
          </a:p>
          <a:p>
            <a:pPr marL="0" indent="0">
              <a:buNone/>
            </a:pPr>
            <a:endParaRPr lang="el-GR" dirty="0"/>
          </a:p>
          <a:p>
            <a:r>
              <a:rPr lang="el-GR" dirty="0" smtClean="0"/>
              <a:t>Η επιτρεπτή περιοχή της κίνησης είναι η</a:t>
            </a:r>
            <a:r>
              <a:rPr lang="en-US" dirty="0" smtClean="0"/>
              <a:t>:</a:t>
            </a:r>
          </a:p>
          <a:p>
            <a:pPr marL="0" indent="0">
              <a:buNone/>
            </a:pPr>
            <a:endParaRPr lang="en-US" dirty="0"/>
          </a:p>
          <a:p>
            <a:pPr marL="0" indent="0">
              <a:buNone/>
            </a:pPr>
            <a:endParaRPr lang="en-US" dirty="0"/>
          </a:p>
          <a:p>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506658920"/>
              </p:ext>
            </p:extLst>
          </p:nvPr>
        </p:nvGraphicFramePr>
        <p:xfrm>
          <a:off x="1600200" y="2162494"/>
          <a:ext cx="975360" cy="761681"/>
        </p:xfrm>
        <a:graphic>
          <a:graphicData uri="http://schemas.openxmlformats.org/presentationml/2006/ole">
            <mc:AlternateContent xmlns:mc="http://schemas.openxmlformats.org/markup-compatibility/2006">
              <mc:Choice xmlns:v="urn:schemas-microsoft-com:vml" Requires="v">
                <p:oleObj spid="_x0000_s5167" r:id="rId3" imgW="482391" imgH="406224" progId="Equation.3">
                  <p:embed/>
                </p:oleObj>
              </mc:Choice>
              <mc:Fallback>
                <p:oleObj r:id="rId3" imgW="482391" imgH="40622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62494"/>
                        <a:ext cx="975360" cy="761681"/>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335684275"/>
              </p:ext>
            </p:extLst>
          </p:nvPr>
        </p:nvGraphicFramePr>
        <p:xfrm>
          <a:off x="3581400" y="5288280"/>
          <a:ext cx="1813560" cy="518160"/>
        </p:xfrm>
        <a:graphic>
          <a:graphicData uri="http://schemas.openxmlformats.org/presentationml/2006/ole">
            <mc:AlternateContent xmlns:mc="http://schemas.openxmlformats.org/markup-compatibility/2006">
              <mc:Choice xmlns:v="urn:schemas-microsoft-com:vml" Requires="v">
                <p:oleObj spid="_x0000_s5168" r:id="rId5" imgW="533169" imgH="152334" progId="Equation.DSMT4">
                  <p:embed/>
                </p:oleObj>
              </mc:Choice>
              <mc:Fallback>
                <p:oleObj r:id="rId5" imgW="533169" imgH="15233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288280"/>
                        <a:ext cx="1813560" cy="518160"/>
                      </a:xfrm>
                      <a:prstGeom prst="rect">
                        <a:avLst/>
                      </a:prstGeom>
                      <a:noFill/>
                    </p:spPr>
                  </p:pic>
                </p:oleObj>
              </mc:Fallback>
            </mc:AlternateContent>
          </a:graphicData>
        </a:graphic>
      </p:graphicFrame>
    </p:spTree>
    <p:extLst>
      <p:ext uri="{BB962C8B-B14F-4D97-AF65-F5344CB8AC3E}">
        <p14:creationId xmlns:p14="http://schemas.microsoft.com/office/powerpoint/2010/main" val="3911319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996</Words>
  <Application>Microsoft Office PowerPoint</Application>
  <PresentationFormat>Προβολή στην οθόνη (4:3)</PresentationFormat>
  <Paragraphs>160</Paragraphs>
  <Slides>28</Slides>
  <Notes>5</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28</vt:i4>
      </vt:variant>
    </vt:vector>
  </HeadingPairs>
  <TitlesOfParts>
    <vt:vector size="35" baseType="lpstr">
      <vt:lpstr>Arial</vt:lpstr>
      <vt:lpstr>Calibri</vt:lpstr>
      <vt:lpstr>Calibri Light</vt:lpstr>
      <vt:lpstr>Θέμα του Office</vt:lpstr>
      <vt:lpstr>1_Θέμα του Office</vt:lpstr>
      <vt:lpstr>Microsoft Equation 3.0</vt:lpstr>
      <vt:lpstr>Equation.DSMT4</vt:lpstr>
      <vt:lpstr>Κλασσική Μηχανική </vt:lpstr>
      <vt:lpstr>Άδειες Χρήσης</vt:lpstr>
      <vt:lpstr>Χρηματοδότηση </vt:lpstr>
      <vt:lpstr>Σκοποί  ενότητας </vt:lpstr>
      <vt:lpstr> Η εξίσωση  της μηχανικής ενέργειας υλικού σημείου (1)  </vt:lpstr>
      <vt:lpstr>Η εξίσωση  της μηχανικής ενέργειας υλικού σημείου (2) </vt:lpstr>
      <vt:lpstr> Ποιοτική μελέτη της κινήσεως με την χρήση της δυναμικής συναρτήσεως (1) </vt:lpstr>
      <vt:lpstr> Ποιοτική μελέτη της κινήσεως με την χρήση της δυναμικής συναρτήσεως (2) </vt:lpstr>
      <vt:lpstr>Ποιοτική μελέτη της κινήσεως με την χρήση της δυναμικής συναρτήσεως (3)</vt:lpstr>
      <vt:lpstr>Αμείωτη αρμονική ταλάντωση υλικού σημείου (1) </vt:lpstr>
      <vt:lpstr>Αμείωτη αρμονική ταλάντωση υλικού σημείου (2) </vt:lpstr>
      <vt:lpstr>Αμείωτη αρμονική ταλάντωση υλικού σημείου (3) </vt:lpstr>
      <vt:lpstr>Φθίνουσα ταλάντωση υλικού σημείου (1) </vt:lpstr>
      <vt:lpstr>Φθίνουσα ταλάντωση υλικού σημείου (2) </vt:lpstr>
      <vt:lpstr>Φθίνουσα ταλάντωση υλικού σημείου (3) </vt:lpstr>
      <vt:lpstr>Εξαναγκασμένη ταλάντωση υλικού σημείου (1) </vt:lpstr>
      <vt:lpstr>Εξαναγκασμένη ταλάντωση υλικού σημείου (2) </vt:lpstr>
      <vt:lpstr>Διαγράμματα φάσεως (1) </vt:lpstr>
      <vt:lpstr>Διαγράμματα φάσεως (2)</vt:lpstr>
      <vt:lpstr>Διαγράμματα φάσεως (3)</vt:lpstr>
      <vt:lpstr>Διαγράμματα φάσεως (4)</vt:lpstr>
      <vt:lpstr>Διαγράμματα φάσεως (5)</vt:lpstr>
      <vt:lpstr>Διαγράμματα φάσεως (6)</vt:lpstr>
      <vt:lpstr>Διαγράμματα φάσεως (7)</vt:lpstr>
      <vt:lpstr>Διαγράμματα φάσεως (8)</vt:lpstr>
      <vt:lpstr>Σημείωμα Χρήσης Έργων Τρίτων</vt:lpstr>
      <vt:lpstr>Σημείωμα Αναφοράς</vt:lpstr>
      <vt:lpstr>Τέλος Ενότητας</vt:lpstr>
    </vt:vector>
  </TitlesOfParts>
  <Company>ΕΠΠtools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dc:title>
  <dc:creator>user</dc:creator>
  <cp:lastModifiedBy>user</cp:lastModifiedBy>
  <cp:revision>35</cp:revision>
  <dcterms:created xsi:type="dcterms:W3CDTF">2014-04-12T11:04:54Z</dcterms:created>
  <dcterms:modified xsi:type="dcterms:W3CDTF">2014-07-17T08:54:49Z</dcterms:modified>
</cp:coreProperties>
</file>