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359" r:id="rId2"/>
    <p:sldId id="384" r:id="rId3"/>
    <p:sldId id="385" r:id="rId4"/>
    <p:sldId id="360" r:id="rId5"/>
    <p:sldId id="422" r:id="rId6"/>
    <p:sldId id="423" r:id="rId7"/>
    <p:sldId id="424" r:id="rId8"/>
    <p:sldId id="425" r:id="rId9"/>
    <p:sldId id="361" r:id="rId10"/>
    <p:sldId id="429" r:id="rId11"/>
    <p:sldId id="430" r:id="rId12"/>
    <p:sldId id="431" r:id="rId13"/>
    <p:sldId id="432" r:id="rId14"/>
    <p:sldId id="433" r:id="rId15"/>
    <p:sldId id="434" r:id="rId16"/>
    <p:sldId id="435" r:id="rId17"/>
    <p:sldId id="436" r:id="rId18"/>
    <p:sldId id="437" r:id="rId19"/>
    <p:sldId id="438" r:id="rId20"/>
    <p:sldId id="439" r:id="rId21"/>
    <p:sldId id="440" r:id="rId22"/>
    <p:sldId id="441" r:id="rId23"/>
    <p:sldId id="449" r:id="rId24"/>
    <p:sldId id="426" r:id="rId25"/>
    <p:sldId id="427" r:id="rId26"/>
    <p:sldId id="428" r:id="rId27"/>
    <p:sldId id="442" r:id="rId28"/>
    <p:sldId id="443" r:id="rId29"/>
    <p:sldId id="444" r:id="rId30"/>
    <p:sldId id="446" r:id="rId31"/>
    <p:sldId id="445" r:id="rId32"/>
    <p:sldId id="448" r:id="rId33"/>
    <p:sldId id="447" r:id="rId34"/>
    <p:sldId id="280" r:id="rId35"/>
    <p:sldId id="290" r:id="rId36"/>
    <p:sldId id="295" r:id="rId37"/>
    <p:sldId id="299" r:id="rId38"/>
    <p:sldId id="292" r:id="rId39"/>
    <p:sldId id="291" r:id="rId40"/>
    <p:sldId id="294" r:id="rId41"/>
    <p:sldId id="293" r:id="rId4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7512F115-2FCC-49EE-8759-A71F26F5819E}">
          <p14:sldIdLst>
            <p14:sldId id="256"/>
            <p14:sldId id="261"/>
            <p14:sldId id="262"/>
            <p14:sldId id="264"/>
            <p14:sldId id="266"/>
            <p14:sldId id="265"/>
            <p14:sldId id="274"/>
            <p14:sldId id="267"/>
            <p14:sldId id="288"/>
            <p14:sldId id="277"/>
            <p14:sldId id="269"/>
            <p14:sldId id="278"/>
            <p14:sldId id="270"/>
            <p14:sldId id="272"/>
            <p14:sldId id="279"/>
            <p14:sldId id="273"/>
            <p14:sldId id="281"/>
            <p14:sldId id="284"/>
            <p14:sldId id="282"/>
            <p14:sldId id="283"/>
            <p14:sldId id="285"/>
            <p14:sldId id="286"/>
            <p14:sldId id="280"/>
            <p14:sldId id="290"/>
            <p14:sldId id="295"/>
            <p14:sldId id="299"/>
            <p14:sldId id="292"/>
            <p14:sldId id="291"/>
            <p14:sldId id="294"/>
          </p14:sldIdLst>
        </p14:section>
        <p14:section name="Untitled Section" id="{0F1CB131-A6BD-43D0-B8D4-1F27CEF7A05E}">
          <p14:sldIdLst>
            <p14:sldId id="293"/>
            <p14:sldId id="30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075BC"/>
    <a:srgbClr val="4F81BD"/>
    <a:srgbClr val="50ABB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Μεσαίο στυλ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Μεσαίο στυλ 4 - Έμφαση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77" autoAdjust="0"/>
    <p:restoredTop sz="99309" autoAdjust="0"/>
  </p:normalViewPr>
  <p:slideViewPr>
    <p:cSldViewPr>
      <p:cViewPr varScale="1">
        <p:scale>
          <a:sx n="117" d="100"/>
          <a:sy n="117" d="100"/>
        </p:scale>
        <p:origin x="-153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l-GR" smtClean="0"/>
              <a:t>Τυπικές μεταμορφικές φάσεις πηλιτικών πετρωμάτων που μεταμορφώθηκαν σε μέτριες πιέσεις (τύπου Barrow)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F4050-1F58-431F-AE50-C1B728F36F99}" type="datetimeFigureOut">
              <a:rPr lang="el-GR" smtClean="0"/>
              <a:pPr/>
              <a:t>9/9/2015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41F5F-75CB-430D-9FD7-9B740326B3C7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l-GR" smtClean="0"/>
              <a:t>Τυπικές μεταμορφικές φάσεις πηλιτικών πετρωμάτων που μεταμορφώθηκαν σε μέτριες πιέσεις (τύπου Barrow)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379C-B41D-45E1-80CB-01FC82FDADA9}" type="datetimeFigureOut">
              <a:rPr lang="el-GR" smtClean="0"/>
              <a:pPr/>
              <a:t>9/9/2015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60D4E-153C-481E-9C52-31B1E4926C1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5535406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39</a:t>
            </a:fld>
            <a:endParaRPr lang="el-GR"/>
          </a:p>
        </p:txBody>
      </p:sp>
      <p:sp>
        <p:nvSpPr>
          <p:cNvPr id="5" name="4 - Θέση κεφαλίδας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l-GR" smtClean="0"/>
              <a:t>Τυπικές μεταμορφικές φάσεις πηλιτικών πετρωμάτων που μεταμορφώθηκαν σε μέτριες πιέσεις (τύπου Barrow)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310165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40</a:t>
            </a:fld>
            <a:endParaRPr lang="el-GR"/>
          </a:p>
        </p:txBody>
      </p:sp>
      <p:sp>
        <p:nvSpPr>
          <p:cNvPr id="5" name="4 - Θέση κεφαλίδας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l-GR" smtClean="0"/>
              <a:t>Τυπικές μεταμορφικές φάσεις πηλιτικών πετρωμάτων που μεταμορφώθηκαν σε μέτριες πιέσεις (τύπου Barrow)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075370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41</a:t>
            </a:fld>
            <a:endParaRPr lang="el-GR"/>
          </a:p>
        </p:txBody>
      </p:sp>
      <p:sp>
        <p:nvSpPr>
          <p:cNvPr id="5" name="4 - Θέση κεφαλίδας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l-GR" smtClean="0"/>
              <a:t>Τυπικές μεταμορφικές φάσεις πηλιτικών πετρωμάτων που μεταμορφώθηκαν σε μέτριες πιέσεις (τύπου Barrow)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45123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156830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12414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68669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34</a:t>
            </a:fld>
            <a:endParaRPr lang="el-GR"/>
          </a:p>
        </p:txBody>
      </p:sp>
      <p:sp>
        <p:nvSpPr>
          <p:cNvPr id="5" name="4 - Θέση κεφαλίδας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l-GR" smtClean="0"/>
              <a:t>Τυπικές μεταμορφικές φάσεις πηλιτικών πετρωμάτων που μεταμορφώθηκαν σε μέτριες πιέσεις (τύπου Barrow)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1794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35</a:t>
            </a:fld>
            <a:endParaRPr lang="el-GR"/>
          </a:p>
        </p:txBody>
      </p:sp>
      <p:sp>
        <p:nvSpPr>
          <p:cNvPr id="5" name="4 - Θέση κεφαλίδας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l-GR" smtClean="0"/>
              <a:t>Τυπικές μεταμορφικές φάσεις πηλιτικών πετρωμάτων που μεταμορφώθηκαν σε μέτριες πιέσεις (τύπου Barrow)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45984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36</a:t>
            </a:fld>
            <a:endParaRPr lang="el-GR"/>
          </a:p>
        </p:txBody>
      </p:sp>
      <p:sp>
        <p:nvSpPr>
          <p:cNvPr id="5" name="4 - Θέση κεφαλίδας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l-GR" smtClean="0"/>
              <a:t>Τυπικές μεταμορφικές φάσεις πηλιτικών πετρωμάτων που μεταμορφώθηκαν σε μέτριες πιέσεις (τύπου Barrow)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49721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37</a:t>
            </a:fld>
            <a:endParaRPr lang="el-GR"/>
          </a:p>
        </p:txBody>
      </p:sp>
      <p:sp>
        <p:nvSpPr>
          <p:cNvPr id="5" name="4 - Θέση κεφαλίδας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l-GR" smtClean="0"/>
              <a:t>Τυπικές μεταμορφικές φάσεις πηλιτικών πετρωμάτων που μεταμορφώθηκαν σε μέτριες πιέσεις (τύπου Barrow)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05180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38</a:t>
            </a:fld>
            <a:endParaRPr lang="el-GR"/>
          </a:p>
        </p:txBody>
      </p:sp>
      <p:sp>
        <p:nvSpPr>
          <p:cNvPr id="5" name="4 - Θέση κεφαλίδας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l-GR" smtClean="0"/>
              <a:t>Τυπικές μεταμορφικές φάσεις πηλιτικών πετρωμάτων που μεταμορφώθηκαν σε μέτριες πιέσεις (τύπου Barrow)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37509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dirty="0" smtClean="0"/>
              <a:t>Στυλ κύριου υπότιτλου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424524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8615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38612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1556792"/>
            <a:ext cx="8229600" cy="45259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7518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xmlns="" val="1212086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3250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6112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5794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0962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317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507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98380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4.0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428596" y="2024078"/>
            <a:ext cx="8358246" cy="1690674"/>
          </a:xfrm>
        </p:spPr>
        <p:txBody>
          <a:bodyPr>
            <a:normAutofit fontScale="90000"/>
          </a:bodyPr>
          <a:lstStyle/>
          <a:p>
            <a:r>
              <a:rPr lang="el-GR" sz="4000" dirty="0" smtClean="0"/>
              <a:t>ΠΕΤΡΟΛΟΓΙΑ ΜΑΓΜΑΤΙΚΩΝ &amp; ΜΕΤΑΜΟΡΦΩΜΕΝΩΝ ΠΕΤΡΩΜΑΤΩΝ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61048"/>
            <a:ext cx="7776864" cy="163965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l-GR" sz="24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Ενότητα </a:t>
            </a:r>
            <a:r>
              <a:rPr lang="en-US" sz="24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2</a:t>
            </a:r>
            <a:r>
              <a:rPr lang="el-GR" sz="24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:</a:t>
            </a:r>
            <a:r>
              <a:rPr lang="en-US" sz="24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dirty="0" smtClean="0"/>
              <a:t>Πετρολογία Μεταμορφωμένων Πετρωμάτων</a:t>
            </a:r>
            <a:endParaRPr lang="en-US" sz="2400" dirty="0" smtClean="0"/>
          </a:p>
          <a:p>
            <a:pPr>
              <a:spcBef>
                <a:spcPts val="0"/>
              </a:spcBef>
            </a:pPr>
            <a:endParaRPr lang="en-US" sz="2400" dirty="0" smtClean="0"/>
          </a:p>
          <a:p>
            <a:pPr>
              <a:spcBef>
                <a:spcPts val="0"/>
              </a:spcBef>
              <a:defRPr/>
            </a:pPr>
            <a:r>
              <a:rPr lang="el-GR" sz="2400" dirty="0" smtClean="0"/>
              <a:t>Ιωάννης Ηλιόπουλος</a:t>
            </a:r>
            <a:endParaRPr lang="en-US" sz="2400" dirty="0" smtClean="0"/>
          </a:p>
          <a:p>
            <a:pPr>
              <a:spcBef>
                <a:spcPts val="0"/>
              </a:spcBef>
            </a:pPr>
            <a:r>
              <a:rPr lang="el-GR" sz="2400" dirty="0" smtClean="0"/>
              <a:t>Σχολή Θετικών Επιστημών</a:t>
            </a:r>
          </a:p>
          <a:p>
            <a:pPr>
              <a:spcBef>
                <a:spcPts val="0"/>
              </a:spcBef>
            </a:pPr>
            <a:r>
              <a:rPr lang="el-GR" sz="2400" dirty="0" smtClean="0"/>
              <a:t>Τμήμα Γεωλογίας</a:t>
            </a:r>
            <a:endParaRPr lang="en-US" sz="2400" dirty="0" smtClean="0"/>
          </a:p>
          <a:p>
            <a:endParaRPr lang="el-GR" sz="2800" dirty="0" smtClean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06460"/>
            <a:ext cx="4514857" cy="935086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05" y="279862"/>
            <a:ext cx="3692664" cy="13882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2819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sz="3200" dirty="0" err="1" smtClean="0"/>
              <a:t>Γλαυκοφανιτικός</a:t>
            </a:r>
            <a:r>
              <a:rPr lang="el-GR" sz="3200" dirty="0" smtClean="0"/>
              <a:t> σχιστόλιθος (</a:t>
            </a:r>
            <a:r>
              <a:rPr lang="it-IT" sz="3200" dirty="0" smtClean="0"/>
              <a:t>Gl + Law)</a:t>
            </a:r>
          </a:p>
        </p:txBody>
      </p:sp>
      <p:pic>
        <p:nvPicPr>
          <p:cNvPr id="7" name="Picture 3" descr="Εικόνα 5: Αντιπροσωπευτική μικροφωτογραφία γλαυκοφανιτικού σχιστολίθου&#10;Δείγμα: SYR12B_01x_2-5_ovl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5820" y="1557338"/>
            <a:ext cx="6105059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sz="3200" dirty="0" err="1" smtClean="0"/>
              <a:t>Γλαυκοφανίτης</a:t>
            </a:r>
            <a:r>
              <a:rPr lang="el-GR" sz="3200" dirty="0" smtClean="0"/>
              <a:t> (</a:t>
            </a:r>
            <a:r>
              <a:rPr lang="it-IT" sz="3200" dirty="0" smtClean="0"/>
              <a:t>Gl + Ep + Cc)</a:t>
            </a:r>
          </a:p>
        </p:txBody>
      </p:sp>
      <p:pic>
        <p:nvPicPr>
          <p:cNvPr id="8" name="Content Placeholder 7" descr="Εικόνα 6: Αντιπροσωπευτική μικροφωτογραφία γλαυκοφανίτη&#10;Δείγμα: Z7_01p_2-5_ov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sz="3200" dirty="0" err="1" smtClean="0"/>
              <a:t>Γλαυκοφανίτης</a:t>
            </a:r>
            <a:r>
              <a:rPr lang="el-GR" sz="3200" dirty="0" smtClean="0"/>
              <a:t> (</a:t>
            </a:r>
            <a:r>
              <a:rPr lang="it-IT" sz="3200" dirty="0" smtClean="0"/>
              <a:t>Gl + Ep + Cc)</a:t>
            </a:r>
          </a:p>
        </p:txBody>
      </p:sp>
      <p:pic>
        <p:nvPicPr>
          <p:cNvPr id="7" name="Content Placeholder 6" descr="Εικόνα 7: Αντιπροσωπευτική μικροφωτογραφία γλαυκοφανίτη&#10;Δείγμα: Z7_01x_2-5_ov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sz="3200" dirty="0" err="1" smtClean="0"/>
              <a:t>Γλαυκοφανιτικός</a:t>
            </a:r>
            <a:r>
              <a:rPr lang="el-GR" sz="3200" dirty="0" smtClean="0"/>
              <a:t> σχιστόλιθος (</a:t>
            </a:r>
            <a:r>
              <a:rPr lang="it-IT" sz="3200" dirty="0" smtClean="0"/>
              <a:t>Gl + Ep)</a:t>
            </a:r>
          </a:p>
        </p:txBody>
      </p:sp>
      <p:pic>
        <p:nvPicPr>
          <p:cNvPr id="8" name="Picture 2" descr="Εικόνα 8: Αντιπροσωπευτική μικροφωτογραφία γλαυκοφανιτικού σχιστολίθου&#10;Δείγμα: SY9_01p_2-5_ovl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5820" y="1557338"/>
            <a:ext cx="6105059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sz="3200" dirty="0" err="1" smtClean="0"/>
              <a:t>Γλαυκοφανιτικός</a:t>
            </a:r>
            <a:r>
              <a:rPr lang="el-GR" sz="3200" dirty="0" smtClean="0"/>
              <a:t> σχιστόλιθος (</a:t>
            </a:r>
            <a:r>
              <a:rPr lang="it-IT" sz="3200" dirty="0" smtClean="0"/>
              <a:t>Gl + Ep)</a:t>
            </a:r>
          </a:p>
        </p:txBody>
      </p:sp>
      <p:pic>
        <p:nvPicPr>
          <p:cNvPr id="7" name="Content Placeholder 6" descr="Εικόνα 9: Αντιπροσωπευτική μικροφωτογραφία γλαυκοφανιτικού σχιστολίθου&#10;Δείγμα: SY9_01x_2-5_ov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5820" y="1557338"/>
            <a:ext cx="6105059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it-IT" sz="3200" dirty="0" smtClean="0"/>
              <a:t>Gl – Ctd – mica </a:t>
            </a:r>
            <a:r>
              <a:rPr lang="el-GR" sz="3200" dirty="0" smtClean="0"/>
              <a:t>σχιστόλιθος </a:t>
            </a:r>
          </a:p>
        </p:txBody>
      </p:sp>
      <p:pic>
        <p:nvPicPr>
          <p:cNvPr id="8" name="Picture 2" descr="Εικόνα 10: Αντιπροσωπευτική μικροφωτογραφία γλαυκοφανιτικού χλωριτοειδικού μαρμαρυγιακού σχιστολίθου&#10;Δείγμα: LA305_01p_2-5_ovl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6200" y="1557338"/>
            <a:ext cx="6104300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it-IT" sz="3200" dirty="0" smtClean="0"/>
              <a:t>Gl – Ctd – mica </a:t>
            </a:r>
            <a:r>
              <a:rPr lang="el-GR" sz="3200" dirty="0" smtClean="0"/>
              <a:t>σχιστόλιθος </a:t>
            </a:r>
          </a:p>
        </p:txBody>
      </p:sp>
      <p:pic>
        <p:nvPicPr>
          <p:cNvPr id="7" name="Content Placeholder 6" descr="Εικόνα 11: Αντιπροσωπευτική μικροφωτογραφία γλαυκοφανιτικού χλωριτοειδικού μαρμαρυγιακού σχιστολίθου&#10;Δείγμα: LA305_01x_2-5_ov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it-IT" sz="3200" dirty="0" smtClean="0"/>
              <a:t>Gl –</a:t>
            </a:r>
            <a:r>
              <a:rPr lang="el-GR" sz="3200" dirty="0" smtClean="0"/>
              <a:t> </a:t>
            </a:r>
            <a:r>
              <a:rPr lang="it-IT" sz="3200" dirty="0" smtClean="0"/>
              <a:t>mica </a:t>
            </a:r>
            <a:r>
              <a:rPr lang="el-GR" sz="3200" dirty="0" smtClean="0"/>
              <a:t>σχιστόλιθος </a:t>
            </a:r>
          </a:p>
        </p:txBody>
      </p:sp>
      <p:pic>
        <p:nvPicPr>
          <p:cNvPr id="8" name="Content Placeholder 7" descr="Εικόνα 12: Αντιπροσωπευτική μικροφωτογραφία γλαυκοφανιτικού μαρμαρυγιακού σχιστολίθου&#10;Δείγμα: L185_01p_2-5_ov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it-IT" sz="3200" dirty="0" smtClean="0"/>
              <a:t>Gl –</a:t>
            </a:r>
            <a:r>
              <a:rPr lang="el-GR" sz="3200" dirty="0" smtClean="0"/>
              <a:t> </a:t>
            </a:r>
            <a:r>
              <a:rPr lang="it-IT" sz="3200" dirty="0" smtClean="0"/>
              <a:t>mica </a:t>
            </a:r>
            <a:r>
              <a:rPr lang="el-GR" sz="3200" dirty="0" smtClean="0"/>
              <a:t>σχιστόλιθος </a:t>
            </a:r>
          </a:p>
        </p:txBody>
      </p:sp>
      <p:pic>
        <p:nvPicPr>
          <p:cNvPr id="7" name="Content Placeholder 6" descr="Εικόνα 13: Αντιπροσωπευτική μικροφωτογραφία γλαυκοφανιτικού μαρμαρυγιακού σχιστολίθου&#10;Δείγμα: L185_01x_2-5_ov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it-IT" sz="3200" dirty="0" smtClean="0"/>
              <a:t>Gl – Cc – Ep – mica </a:t>
            </a:r>
            <a:r>
              <a:rPr lang="el-GR" sz="3200" dirty="0" smtClean="0"/>
              <a:t>σχιστόλιθος </a:t>
            </a:r>
          </a:p>
        </p:txBody>
      </p:sp>
      <p:pic>
        <p:nvPicPr>
          <p:cNvPr id="8" name="Content Placeholder 7" descr="Εικόνα 14: Αντιπροσωπευτική μικροφωτογραφία γλαυκοφανιτικού ασβεστιτικού επιδοτιτικού μαρμαρυγιακού σχιστολίθου&#10;Δείγμα: SY9_01p_2-5_ov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075B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ΑΣΚΗΣΗ 1</a:t>
            </a:r>
            <a:r>
              <a:rPr lang="el-GR" sz="44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2</a:t>
            </a:r>
            <a:r>
              <a:rPr lang="el-GR" sz="4400" baseline="300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η</a:t>
            </a:r>
            <a:r>
              <a:rPr lang="el-GR" sz="44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endParaRPr lang="el-GR" sz="4400" dirty="0">
              <a:solidFill>
                <a:srgbClr val="5075BC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Subtitle 4"/>
          <p:cNvSpPr txBox="1">
            <a:spLocks/>
          </p:cNvSpPr>
          <p:nvPr/>
        </p:nvSpPr>
        <p:spPr>
          <a:xfrm>
            <a:off x="431540" y="3501008"/>
            <a:ext cx="8280920" cy="2137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l-GR" sz="3200" dirty="0" smtClean="0"/>
              <a:t>Σειρά φάσεων υψηλών πιέσεων</a:t>
            </a:r>
            <a:endParaRPr lang="el-GR" sz="3200" dirty="0"/>
          </a:p>
        </p:txBody>
      </p:sp>
    </p:spTree>
    <p:extLst>
      <p:ext uri="{BB962C8B-B14F-4D97-AF65-F5344CB8AC3E}">
        <p14:creationId xmlns="" xmlns:p14="http://schemas.microsoft.com/office/powerpoint/2010/main" val="206149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it-IT" sz="3200" dirty="0" smtClean="0"/>
              <a:t>Gl – Cc – Ep – mica </a:t>
            </a:r>
            <a:r>
              <a:rPr lang="el-GR" sz="3200" dirty="0" smtClean="0"/>
              <a:t>σχιστόλιθος </a:t>
            </a:r>
          </a:p>
        </p:txBody>
      </p:sp>
      <p:pic>
        <p:nvPicPr>
          <p:cNvPr id="7" name="Content Placeholder 6" descr="Εικόνα 15: Αντιπροσωπευτική μικροφωτογραφία γλαυκοφανιτικού ασβεστιτικού επιδοτιτικού μαρμαρυγιακού σχιστολίθου&#10;Δείγμα: SY9_01x_2-5_ov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458" y="1557338"/>
            <a:ext cx="610778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it-IT" sz="3200" dirty="0" smtClean="0"/>
              <a:t>Gl-Gt-mica </a:t>
            </a:r>
            <a:r>
              <a:rPr lang="el-GR" sz="3200" dirty="0" smtClean="0"/>
              <a:t>σχιστόλιθος (</a:t>
            </a:r>
            <a:r>
              <a:rPr lang="it-IT" sz="3200" dirty="0" smtClean="0"/>
              <a:t>mica + Gt + Gl)</a:t>
            </a:r>
          </a:p>
        </p:txBody>
      </p:sp>
      <p:pic>
        <p:nvPicPr>
          <p:cNvPr id="8" name="Picture 2" descr="Εικόνα 16: Αντιπροσωπευτική μικροφωτογραφία γλαυκοφανιτικού γρανατιτικού μαρμαρυγιακού σχιστολίθου&#10;Δείγμα: SY7_01p_2-5_ovl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5820" y="1557338"/>
            <a:ext cx="6105059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it-IT" sz="3200" dirty="0" smtClean="0"/>
              <a:t>Gl-Gt-mica </a:t>
            </a:r>
            <a:r>
              <a:rPr lang="el-GR" sz="3200" dirty="0" smtClean="0"/>
              <a:t>σχιστόλιθος (</a:t>
            </a:r>
            <a:r>
              <a:rPr lang="it-IT" sz="3200" dirty="0" smtClean="0"/>
              <a:t>mica + Gt + Gl)</a:t>
            </a:r>
          </a:p>
        </p:txBody>
      </p:sp>
      <p:pic>
        <p:nvPicPr>
          <p:cNvPr id="7" name="Content Placeholder 6" descr="Εικόνα 17: Αντιπροσωπευτική μικροφωτογραφία γλαυκοφανιτικού γρανατιτικού μαρμαρυγιακού σχιστολίθου&#10;Δείγμα: SY7_01x_2-5_ov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5820" y="1557338"/>
            <a:ext cx="6105059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err="1" smtClean="0">
                <a:solidFill>
                  <a:srgbClr val="5075BC"/>
                </a:solidFill>
                <a:latin typeface="+mn-lt"/>
                <a:cs typeface="Arial" pitchFamily="34" charset="0"/>
                <a:sym typeface="Arial" pitchFamily="34" charset="0"/>
              </a:rPr>
              <a:t>Εκλογιτική</a:t>
            </a:r>
            <a:r>
              <a:rPr lang="el-GR" dirty="0" smtClean="0">
                <a:solidFill>
                  <a:srgbClr val="5075BC"/>
                </a:solidFill>
                <a:latin typeface="+mn-lt"/>
                <a:cs typeface="Arial" pitchFamily="34" charset="0"/>
                <a:sym typeface="Arial" pitchFamily="34" charset="0"/>
              </a:rPr>
              <a:t> φάση</a:t>
            </a:r>
            <a:endParaRPr lang="el-GR" dirty="0">
              <a:solidFill>
                <a:srgbClr val="5075BC"/>
              </a:solidFill>
              <a:latin typeface="+mn-lt"/>
            </a:endParaRPr>
          </a:p>
        </p:txBody>
      </p:sp>
      <p:pic>
        <p:nvPicPr>
          <p:cNvPr id="3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kern="0" dirty="0" smtClean="0"/>
              <a:t>Οι φάσεις μεταμόρφωσης</a:t>
            </a:r>
            <a:r>
              <a:rPr lang="el-GR" kern="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kern="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dirty="0"/>
          </a:p>
        </p:txBody>
      </p:sp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pic>
        <p:nvPicPr>
          <p:cNvPr id="7" name="Picture 2" descr="Εικόνα 18: Οι μεταμορφικές φάσεις&#10;File:Metamorfe facies.jpg&#10;https://commons.wikimedia.org/wiki/File:Metamorfe_faci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0122" y="1628775"/>
            <a:ext cx="5756456" cy="4383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6" name="5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dirty="0" err="1" smtClean="0">
                <a:sym typeface="Arial" pitchFamily="34" charset="0"/>
              </a:rPr>
              <a:t>Εκλογιτικές</a:t>
            </a:r>
            <a:r>
              <a:rPr lang="el-GR" dirty="0" smtClean="0">
                <a:sym typeface="Arial" pitchFamily="34" charset="0"/>
              </a:rPr>
              <a:t> </a:t>
            </a:r>
            <a:r>
              <a:rPr lang="el-GR" dirty="0" err="1" smtClean="0">
                <a:sym typeface="Arial" pitchFamily="34" charset="0"/>
              </a:rPr>
              <a:t>παραγενέσεις</a:t>
            </a:r>
            <a:r>
              <a:rPr lang="el-GR" sz="6000" dirty="0" smtClean="0"/>
              <a:t/>
            </a:r>
            <a:br>
              <a:rPr lang="el-GR" sz="6000" dirty="0" smtClean="0"/>
            </a:b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sp>
        <p:nvSpPr>
          <p:cNvPr id="11" name="10 - Θέση περιεχομένου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1440160"/>
          </a:xfrm>
        </p:spPr>
        <p:txBody>
          <a:bodyPr/>
          <a:lstStyle/>
          <a:p>
            <a:pPr marL="355600" indent="-355600" defTabSz="912813">
              <a:lnSpc>
                <a:spcPct val="114000"/>
              </a:lnSpc>
              <a:spcBef>
                <a:spcPts val="1263"/>
              </a:spcBef>
              <a:buClr>
                <a:schemeClr val="tx1"/>
              </a:buClr>
              <a:buSzPct val="110000"/>
            </a:pPr>
            <a:r>
              <a:rPr lang="el-GR" dirty="0" err="1" smtClean="0">
                <a:sym typeface="Wingdings" pitchFamily="2" charset="2"/>
              </a:rPr>
              <a:t>Ομφακίτης</a:t>
            </a:r>
            <a:r>
              <a:rPr lang="el-GR" dirty="0" smtClean="0">
                <a:sym typeface="Wingdings" pitchFamily="2" charset="2"/>
              </a:rPr>
              <a:t> + γρανάτης </a:t>
            </a:r>
          </a:p>
          <a:p>
            <a:pPr marL="355600" indent="-355600" defTabSz="912813">
              <a:lnSpc>
                <a:spcPct val="114000"/>
              </a:lnSpc>
              <a:spcBef>
                <a:spcPts val="1263"/>
              </a:spcBef>
              <a:buClr>
                <a:schemeClr val="tx1"/>
              </a:buClr>
              <a:buSzPct val="110000"/>
            </a:pPr>
            <a:r>
              <a:rPr lang="el-GR" dirty="0" smtClean="0">
                <a:sym typeface="Wingdings" pitchFamily="2" charset="2"/>
              </a:rPr>
              <a:t>Απουσία </a:t>
            </a:r>
            <a:r>
              <a:rPr lang="el-GR" dirty="0" err="1" smtClean="0">
                <a:sym typeface="Wingdings" pitchFamily="2" charset="2"/>
              </a:rPr>
              <a:t>πλαγιοκλάστου</a:t>
            </a:r>
            <a:endParaRPr lang="el-GR" dirty="0" smtClean="0">
              <a:sym typeface="Wingdings" pitchFamily="2" charset="2"/>
            </a:endParaRPr>
          </a:p>
          <a:p>
            <a:pPr marL="355600" indent="-355600">
              <a:buNone/>
            </a:pPr>
            <a:endParaRPr lang="el-GR" dirty="0"/>
          </a:p>
        </p:txBody>
      </p:sp>
      <p:pic>
        <p:nvPicPr>
          <p:cNvPr id="9" name="Picture 8" descr="Εικόνα 19: Δείγμα χειρός εκλογίτη από τη Νορβηγία&#10;https://commons.wikimedia.org/wiki/File:Eclogite_Norway.jpg&#10;Eclogite_Norway.jpg"/>
          <p:cNvPicPr>
            <a:picLocks noChangeAspect="1"/>
          </p:cNvPicPr>
          <p:nvPr/>
        </p:nvPicPr>
        <p:blipFill>
          <a:blip r:embed="rId4" cstate="print"/>
          <a:srcRect t="1976"/>
          <a:stretch>
            <a:fillRect/>
          </a:stretch>
        </p:blipFill>
        <p:spPr>
          <a:xfrm>
            <a:off x="1907704" y="2924944"/>
            <a:ext cx="4860032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416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dirty="0" smtClean="0">
                <a:sym typeface="Arial" pitchFamily="34" charset="0"/>
              </a:rPr>
              <a:t>Διαγραμματική απεικόνιση</a:t>
            </a:r>
            <a:r>
              <a:rPr lang="el-GR" sz="6000" dirty="0" smtClean="0"/>
              <a:t/>
            </a:r>
            <a:br>
              <a:rPr lang="el-GR" sz="6000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kern="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/>
            </a:r>
            <a:br>
              <a:rPr lang="el-GR" kern="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r>
              <a:rPr lang="el-GR" kern="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kern="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dirty="0"/>
          </a:p>
        </p:txBody>
      </p:sp>
      <p:pic>
        <p:nvPicPr>
          <p:cNvPr id="9" name="Picture 2" descr="Εικόνα 20: Διαγράμματα ACF και AFM για την εκλογιτική φάση&#10;από: Καταγάς 2012, Πετρολογία Μεταμορφωμένων, Πανεπιστημιακές Σημειώσεις, Πανεπιστήμιο Πατρών 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550" y="2062706"/>
            <a:ext cx="8229600" cy="351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sz="3200" dirty="0" err="1" smtClean="0"/>
              <a:t>Εκλογίτης</a:t>
            </a:r>
            <a:r>
              <a:rPr lang="el-GR" sz="3200" dirty="0" smtClean="0"/>
              <a:t> (</a:t>
            </a:r>
            <a:r>
              <a:rPr lang="it-IT" sz="3200" dirty="0" smtClean="0"/>
              <a:t>Omp + Py ± Gl)</a:t>
            </a:r>
          </a:p>
        </p:txBody>
      </p:sp>
      <p:pic>
        <p:nvPicPr>
          <p:cNvPr id="8" name="Content Placeholder 7" descr="Εικόνα 21: Αντιπροσωπευτική μικροφωτογραφία εκλογίτη&#10;Δείγμα: SYS23_02p_2-5_ov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5820" y="1557338"/>
            <a:ext cx="6105059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sz="3200" dirty="0" err="1" smtClean="0"/>
              <a:t>Εκλογίτης</a:t>
            </a:r>
            <a:r>
              <a:rPr lang="el-GR" sz="3200" dirty="0" smtClean="0"/>
              <a:t> (</a:t>
            </a:r>
            <a:r>
              <a:rPr lang="it-IT" sz="3200" dirty="0" smtClean="0"/>
              <a:t>Omp + Py ± Gl)</a:t>
            </a:r>
          </a:p>
        </p:txBody>
      </p:sp>
      <p:pic>
        <p:nvPicPr>
          <p:cNvPr id="7" name="Content Placeholder 6" descr="Εικόνα 22: Αντιπροσωπευτική μικροφωτογραφία εκλογίτη&#10;Δείγμα: SYS23_02x_2-5_ov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5820" y="1557338"/>
            <a:ext cx="6105059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sz="3200" dirty="0" err="1" smtClean="0"/>
              <a:t>Γλαυκοφανιτικός</a:t>
            </a:r>
            <a:r>
              <a:rPr lang="el-GR" sz="3200" dirty="0" smtClean="0"/>
              <a:t> σχιστόλιθος (</a:t>
            </a:r>
            <a:r>
              <a:rPr lang="el-GR" sz="3200" dirty="0" err="1" smtClean="0"/>
              <a:t>Gl</a:t>
            </a:r>
            <a:r>
              <a:rPr lang="el-GR" sz="3200" dirty="0" smtClean="0"/>
              <a:t> + Cc + </a:t>
            </a:r>
            <a:r>
              <a:rPr lang="el-GR" sz="3200" dirty="0" err="1" smtClean="0"/>
              <a:t>Ep</a:t>
            </a:r>
            <a:r>
              <a:rPr lang="el-GR" sz="3200" dirty="0" smtClean="0"/>
              <a:t>)</a:t>
            </a:r>
          </a:p>
        </p:txBody>
      </p:sp>
      <p:pic>
        <p:nvPicPr>
          <p:cNvPr id="8" name="Picture 2" descr="Εικόνα 23: Αντιπροσωπευτική μικροφωτογραφία γλαυκοφανιτικού ασβεστιτιού επιδοτιτικού σχιστόλιθου&#10;Δείγμα: 14SF1_03p_2-5_ovl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5820" y="1557338"/>
            <a:ext cx="6105059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kern="0" dirty="0" smtClean="0"/>
              <a:t>Οι φάσεις μεταμόρφωσης</a:t>
            </a:r>
            <a:r>
              <a:rPr lang="el-GR" kern="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kern="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dirty="0"/>
          </a:p>
        </p:txBody>
      </p:sp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pic>
        <p:nvPicPr>
          <p:cNvPr id="7" name="Picture 2" descr="Εικόνα 1: Οι μεταμορφικές φάσεις&#10;File:Metamorfe facies.jpg&#10;https://commons.wikimedia.org/wiki/File:Metamorfe_faci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0122" y="1628775"/>
            <a:ext cx="5756456" cy="4383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sz="3200" dirty="0" err="1" smtClean="0"/>
              <a:t>Γλαυκοφανιτικός</a:t>
            </a:r>
            <a:r>
              <a:rPr lang="el-GR" sz="3200" dirty="0" smtClean="0"/>
              <a:t> σχιστόλιθος (</a:t>
            </a:r>
            <a:r>
              <a:rPr lang="el-GR" sz="3200" dirty="0" err="1" smtClean="0"/>
              <a:t>Gl</a:t>
            </a:r>
            <a:r>
              <a:rPr lang="el-GR" sz="3200" dirty="0" smtClean="0"/>
              <a:t> + Cc + </a:t>
            </a:r>
            <a:r>
              <a:rPr lang="el-GR" sz="3200" dirty="0" err="1" smtClean="0"/>
              <a:t>Ep</a:t>
            </a:r>
            <a:r>
              <a:rPr lang="el-GR" sz="3200" dirty="0" smtClean="0"/>
              <a:t>)</a:t>
            </a:r>
          </a:p>
        </p:txBody>
      </p:sp>
      <p:pic>
        <p:nvPicPr>
          <p:cNvPr id="10" name="Picture 2" descr="Εικόνα 24: Αντιπροσωπευτική μικροφωτογραφία γλαυκοφανιτικού ασβεστιτιού επιδοτιτικού σχιστόλιθου&#10;Δείγμα: 14SF1_03p_2-5_ovl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4296" t="28003" r="19354" b="23992"/>
          <a:stretch>
            <a:fillRect/>
          </a:stretch>
        </p:blipFill>
        <p:spPr bwMode="auto">
          <a:xfrm>
            <a:off x="1043608" y="1412776"/>
            <a:ext cx="7165131" cy="452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sz="3200" dirty="0" err="1" smtClean="0"/>
              <a:t>Γλαυκοφανιτικός</a:t>
            </a:r>
            <a:r>
              <a:rPr lang="el-GR" sz="3200" dirty="0" smtClean="0"/>
              <a:t> σχιστόλιθος (</a:t>
            </a:r>
            <a:r>
              <a:rPr lang="el-GR" sz="3200" dirty="0" err="1" smtClean="0"/>
              <a:t>Gl</a:t>
            </a:r>
            <a:r>
              <a:rPr lang="el-GR" sz="3200" dirty="0" smtClean="0"/>
              <a:t> + Cc + </a:t>
            </a:r>
            <a:r>
              <a:rPr lang="el-GR" sz="3200" dirty="0" err="1" smtClean="0"/>
              <a:t>Ep</a:t>
            </a:r>
            <a:r>
              <a:rPr lang="el-GR" sz="3200" dirty="0" smtClean="0"/>
              <a:t>)</a:t>
            </a:r>
          </a:p>
        </p:txBody>
      </p:sp>
      <p:pic>
        <p:nvPicPr>
          <p:cNvPr id="7" name="Picture 2" descr="Εικόνα 25: Αντιπροσωπευτική μικροφωτογραφία γλαυκοφανιτικού ασβεστιτιού επιδοτιτικού σχιστόλιθου&#10;Δείγμα: 14SF1_01p_2-5_ovl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5820" y="1557338"/>
            <a:ext cx="6105059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sz="3200" dirty="0" err="1" smtClean="0"/>
              <a:t>Γλαυκοφανιτικός</a:t>
            </a:r>
            <a:r>
              <a:rPr lang="el-GR" sz="3200" dirty="0" smtClean="0"/>
              <a:t> σχιστόλιθος (</a:t>
            </a:r>
            <a:r>
              <a:rPr lang="el-GR" sz="3200" dirty="0" err="1" smtClean="0"/>
              <a:t>Gl</a:t>
            </a:r>
            <a:r>
              <a:rPr lang="el-GR" sz="3200" dirty="0" smtClean="0"/>
              <a:t> + Cc + </a:t>
            </a:r>
            <a:r>
              <a:rPr lang="el-GR" sz="3200" dirty="0" err="1" smtClean="0"/>
              <a:t>Ep</a:t>
            </a:r>
            <a:r>
              <a:rPr lang="el-GR" sz="3200" dirty="0" smtClean="0"/>
              <a:t>)</a:t>
            </a:r>
          </a:p>
        </p:txBody>
      </p:sp>
      <p:pic>
        <p:nvPicPr>
          <p:cNvPr id="8" name="Picture 2" descr="Εικόνα 26: Αντπροσωπευτική μικροφωτογραφία γλαυκοφανιτικού ασβεστιτιού επιδοτιτικού σχιστόλιθου&#10;Δείγμα: 14SF1_01x_2-5_ovl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5820" y="1557338"/>
            <a:ext cx="6105059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sz="3200" dirty="0" err="1" smtClean="0"/>
              <a:t>Γλαυκοφανιτικός</a:t>
            </a:r>
            <a:r>
              <a:rPr lang="el-GR" sz="3200" dirty="0" smtClean="0"/>
              <a:t> σχιστόλιθος (</a:t>
            </a:r>
            <a:r>
              <a:rPr lang="el-GR" sz="3200" dirty="0" err="1" smtClean="0"/>
              <a:t>Gl</a:t>
            </a:r>
            <a:r>
              <a:rPr lang="el-GR" sz="3200" dirty="0" smtClean="0"/>
              <a:t> + Cc + </a:t>
            </a:r>
            <a:r>
              <a:rPr lang="el-GR" sz="3200" dirty="0" err="1" smtClean="0"/>
              <a:t>Ep</a:t>
            </a:r>
            <a:r>
              <a:rPr lang="el-GR" sz="3200" dirty="0" smtClean="0"/>
              <a:t>)</a:t>
            </a:r>
          </a:p>
        </p:txBody>
      </p:sp>
      <p:pic>
        <p:nvPicPr>
          <p:cNvPr id="11" name="Picture 2" descr="Εικόνα 27: Αντιπροσωπευτική μικροφωτογραφία γλαυκοφανιτικού ασβεστιτιού επιδοτιτικού σχιστόλιθου&#10;Δείγμα: 14SF1_01p_2-5_ovl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1324" t="18365" r="18365" b="21324"/>
          <a:stretch>
            <a:fillRect/>
          </a:stretch>
        </p:blipFill>
        <p:spPr bwMode="auto">
          <a:xfrm>
            <a:off x="1403648" y="1466767"/>
            <a:ext cx="6336703" cy="46976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8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</a:t>
            </a:r>
            <a:r>
              <a:rPr lang="el-GR" sz="2000" b="1" smtClean="0"/>
              <a:t>Πανεπιστήμιο </a:t>
            </a:r>
            <a:r>
              <a:rPr lang="el-GR" sz="2000" b="1" smtClean="0"/>
              <a:t>Πατρών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645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Σημειώματα</a:t>
            </a:r>
            <a:endParaRPr lang="el-GR" sz="4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857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Ιστορικού </a:t>
            </a:r>
            <a:r>
              <a:rPr lang="el-GR" dirty="0" smtClean="0"/>
              <a:t>Εκδόσεων</a:t>
            </a:r>
            <a:r>
              <a:rPr lang="en-US" dirty="0" smtClean="0"/>
              <a:t> </a:t>
            </a:r>
            <a:r>
              <a:rPr lang="el-GR" dirty="0" smtClean="0"/>
              <a:t>Έργου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2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Το παρόν έργο αποτελεί την έκδοση </a:t>
            </a:r>
            <a:r>
              <a:rPr lang="el-GR" sz="2000" dirty="0" smtClean="0">
                <a:solidFill>
                  <a:srgbClr val="FF0000"/>
                </a:solidFill>
              </a:rPr>
              <a:t>1.0 2015</a:t>
            </a:r>
            <a:endParaRPr lang="el-GR" sz="2000" dirty="0" smtClean="0"/>
          </a:p>
        </p:txBody>
      </p:sp>
      <p:sp>
        <p:nvSpPr>
          <p:cNvPr id="6" name="Ορθογώνιο 5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057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err="1" smtClean="0"/>
              <a:t>Copyright</a:t>
            </a:r>
            <a:r>
              <a:rPr lang="el-GR" sz="2000" dirty="0" smtClean="0"/>
              <a:t> Πανεπιστήμιο Πατρών</a:t>
            </a:r>
            <a:r>
              <a:rPr lang="en-US" sz="2000" dirty="0" smtClean="0"/>
              <a:t>, </a:t>
            </a:r>
            <a:r>
              <a:rPr lang="el-GR" sz="2000" dirty="0" smtClean="0"/>
              <a:t> </a:t>
            </a:r>
            <a:r>
              <a:rPr lang="el-GR" sz="2000" dirty="0" smtClean="0">
                <a:solidFill>
                  <a:srgbClr val="FF0000"/>
                </a:solidFill>
              </a:rPr>
              <a:t>Ιωάννης Ηλιόπουλος </a:t>
            </a:r>
            <a:r>
              <a:rPr lang="en-US" sz="2000" dirty="0" smtClean="0">
                <a:solidFill>
                  <a:srgbClr val="FF0000"/>
                </a:solidFill>
              </a:rPr>
              <a:t>(</a:t>
            </a:r>
            <a:r>
              <a:rPr lang="el-GR" sz="2000" dirty="0" smtClean="0">
                <a:solidFill>
                  <a:srgbClr val="FF0000"/>
                </a:solidFill>
              </a:rPr>
              <a:t>Επίκουρος Καθηγητής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  <a:r>
              <a:rPr lang="el-GR" sz="2000" dirty="0" smtClean="0">
                <a:solidFill>
                  <a:srgbClr val="FF0000"/>
                </a:solidFill>
              </a:rPr>
              <a:t> </a:t>
            </a:r>
            <a:r>
              <a:rPr lang="el-GR" sz="2000" dirty="0" smtClean="0"/>
              <a:t>.</a:t>
            </a:r>
            <a:r>
              <a:rPr lang="el-GR" sz="2000" dirty="0" smtClean="0">
                <a:solidFill>
                  <a:srgbClr val="FF0000"/>
                </a:solidFill>
              </a:rPr>
              <a:t> </a:t>
            </a:r>
            <a:r>
              <a:rPr lang="el-GR" sz="2000" dirty="0" smtClean="0"/>
              <a:t>«</a:t>
            </a:r>
            <a:r>
              <a:rPr lang="el-GR" sz="2000" dirty="0" smtClean="0">
                <a:solidFill>
                  <a:srgbClr val="FF0000"/>
                </a:solidFill>
              </a:rPr>
              <a:t>Πετρολογία Μαγματικών και Μεταμορφωμένων Πετρωμάτων. Πετρολογία Μαγματικών Πετρωμάτων</a:t>
            </a:r>
            <a:r>
              <a:rPr lang="el-GR" sz="2000" dirty="0" smtClean="0"/>
              <a:t>». Έκδοση: </a:t>
            </a:r>
            <a:r>
              <a:rPr lang="el-GR" sz="2000" dirty="0" smtClean="0">
                <a:solidFill>
                  <a:srgbClr val="FF0000"/>
                </a:solidFill>
              </a:rPr>
              <a:t>1.0</a:t>
            </a:r>
            <a:r>
              <a:rPr lang="el-GR" sz="2000" dirty="0" smtClean="0"/>
              <a:t>. Πάτρα </a:t>
            </a:r>
            <a:r>
              <a:rPr lang="el-GR" sz="2000" dirty="0" smtClean="0">
                <a:solidFill>
                  <a:srgbClr val="FF0000"/>
                </a:solidFill>
              </a:rPr>
              <a:t>2015</a:t>
            </a:r>
            <a:r>
              <a:rPr lang="el-GR" sz="2000" dirty="0" smtClean="0"/>
              <a:t>. Διαθέσιμο από τη δικτυακή διεύθυνση: </a:t>
            </a:r>
            <a:r>
              <a:rPr lang="it-IT" sz="2000" dirty="0" smtClean="0">
                <a:solidFill>
                  <a:srgbClr val="FF0000"/>
                </a:solidFill>
              </a:rPr>
              <a:t>https://eclass.upatras.gr/courses/GEO308/</a:t>
            </a:r>
            <a:r>
              <a:rPr lang="el-GR" sz="2000" dirty="0" smtClean="0"/>
              <a:t>.</a:t>
            </a:r>
            <a:endParaRPr lang="el-GR" sz="2000" dirty="0" smtClean="0"/>
          </a:p>
        </p:txBody>
      </p:sp>
      <p:sp>
        <p:nvSpPr>
          <p:cNvPr id="4" name="Ορθογώνιο 3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825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1440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1800" dirty="0" smtClean="0"/>
              <a:t>».                     </a:t>
            </a:r>
          </a:p>
          <a:p>
            <a:pPr marL="0" indent="0">
              <a:buNone/>
            </a:pPr>
            <a:endParaRPr lang="el-GR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2852936"/>
            <a:ext cx="9036496" cy="34563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[Η άδεια αυτή ανήκει στις άδειες που ακολουθούν τις προδιαγραφές του </a:t>
            </a:r>
            <a:r>
              <a:rPr lang="el-GR" dirty="0" err="1" smtClean="0"/>
              <a:t>Oρισμού</a:t>
            </a:r>
            <a:r>
              <a:rPr lang="el-GR" dirty="0" smtClean="0"/>
              <a:t> Ανοικτής Γνώσης [2], είναι ανοικτό πολιτιστικό έργο [3] και για το λόγο αυτό αποτελεί ανοικτό περιεχόμενο [4]. 	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[1] </a:t>
            </a:r>
            <a:r>
              <a:rPr lang="en-US" dirty="0" smtClean="0">
                <a:hlinkClick r:id="rId3"/>
              </a:rPr>
              <a:t>http://creativecommons.org/licenses/by-sa/4.0/</a:t>
            </a:r>
            <a:endParaRPr lang="en-US" dirty="0" smtClean="0"/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[2] http://opendefinition.org/okd/ellinika/ </a:t>
            </a:r>
          </a:p>
          <a:p>
            <a:endParaRPr lang="en-US" dirty="0" smtClean="0"/>
          </a:p>
          <a:p>
            <a:r>
              <a:rPr lang="en-US" dirty="0" smtClean="0"/>
              <a:t>[3] http://freedomdefined.org/Definition/El </a:t>
            </a:r>
          </a:p>
          <a:p>
            <a:endParaRPr lang="en-US" dirty="0" smtClean="0"/>
          </a:p>
          <a:p>
            <a:r>
              <a:rPr lang="en-US" dirty="0" smtClean="0"/>
              <a:t>[4] http://opendefinition.org/buttons/</a:t>
            </a:r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 7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Picture 11" descr="C:\Users\eorfanou\Downloads\by_sa.pn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637580" y="2424372"/>
            <a:ext cx="1648800" cy="57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62364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kern="0" dirty="0" smtClean="0"/>
              <a:t>Οι φάσεις μεταμόρφωσης</a:t>
            </a:r>
            <a:r>
              <a:rPr lang="el-GR" kern="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kern="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dirty="0"/>
          </a:p>
        </p:txBody>
      </p:sp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pic>
        <p:nvPicPr>
          <p:cNvPr id="7" name="Picture 2" descr="Εικόνα 2: Οι μεταμορφικές φάσεις&#10;File:Metamorfe facies.jpg&#10;http://www.tulane.edu/~sanelson/images/al2sio5facser.gif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00122" y="1656127"/>
            <a:ext cx="5756456" cy="43283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  <p:sp>
        <p:nvSpPr>
          <p:cNvPr id="4" name="Ορθογώνιο 3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75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(1/</a:t>
            </a:r>
            <a:r>
              <a:rPr lang="el-GR" dirty="0" smtClean="0"/>
              <a:t>1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80728"/>
            <a:ext cx="8856984" cy="51020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Εικόνες/Σχήματα/Διαγράμματα</a:t>
            </a:r>
            <a:r>
              <a:rPr lang="en-US" sz="2000" b="1" dirty="0" smtClean="0"/>
              <a:t>/</a:t>
            </a:r>
            <a:r>
              <a:rPr lang="el-GR" sz="2000" b="1" dirty="0" smtClean="0"/>
              <a:t>Φωτογραφίες</a:t>
            </a:r>
          </a:p>
          <a:p>
            <a:pPr marL="0" indent="0">
              <a:buNone/>
            </a:pPr>
            <a:r>
              <a:rPr lang="el-GR" sz="2000" dirty="0" smtClean="0">
                <a:solidFill>
                  <a:srgbClr val="FF0000"/>
                </a:solidFill>
              </a:rPr>
              <a:t>Εικόνα 1: </a:t>
            </a:r>
            <a:r>
              <a:rPr lang="en-US" sz="2000" dirty="0" smtClean="0"/>
              <a:t>&lt;https://commons.wikimedia.org/wiki/File:Metamorfe_facies.jpg</a:t>
            </a:r>
            <a:r>
              <a:rPr lang="el-GR" sz="2000" dirty="0" smtClean="0"/>
              <a:t>&gt;</a:t>
            </a:r>
          </a:p>
          <a:p>
            <a:pPr marL="0" indent="0">
              <a:buNone/>
            </a:pPr>
            <a:r>
              <a:rPr lang="el-GR" sz="2000" dirty="0">
                <a:solidFill>
                  <a:srgbClr val="FF0000"/>
                </a:solidFill>
              </a:rPr>
              <a:t>Εικόνα </a:t>
            </a:r>
            <a:r>
              <a:rPr lang="el-GR" sz="2000" dirty="0" smtClean="0">
                <a:solidFill>
                  <a:srgbClr val="FF0000"/>
                </a:solidFill>
              </a:rPr>
              <a:t>2: </a:t>
            </a:r>
            <a:r>
              <a:rPr lang="en-US" sz="2000" dirty="0" smtClean="0"/>
              <a:t>&lt;</a:t>
            </a:r>
            <a:r>
              <a:rPr lang="el-GR" sz="2000" dirty="0" smtClean="0"/>
              <a:t> </a:t>
            </a:r>
            <a:r>
              <a:rPr lang="it-IT" sz="2000" dirty="0" smtClean="0"/>
              <a:t>http://www.tulane.edu/~sanelson/images/al2sio5facser.gif </a:t>
            </a:r>
            <a:r>
              <a:rPr lang="en-US" sz="2000" dirty="0" smtClean="0"/>
              <a:t>&gt;</a:t>
            </a:r>
            <a:endParaRPr lang="el-GR" sz="2000" dirty="0"/>
          </a:p>
          <a:p>
            <a:pPr marL="0" indent="0">
              <a:buNone/>
            </a:pPr>
            <a:r>
              <a:rPr lang="el-GR" sz="2000" dirty="0">
                <a:solidFill>
                  <a:srgbClr val="FF0000"/>
                </a:solidFill>
              </a:rPr>
              <a:t>Εικόνα </a:t>
            </a:r>
            <a:r>
              <a:rPr lang="el-GR" sz="2000" dirty="0" smtClean="0">
                <a:solidFill>
                  <a:srgbClr val="FF0000"/>
                </a:solidFill>
              </a:rPr>
              <a:t>3</a:t>
            </a:r>
            <a:r>
              <a:rPr lang="en-US" sz="2000" dirty="0" smtClean="0">
                <a:solidFill>
                  <a:srgbClr val="FF0000"/>
                </a:solidFill>
              </a:rPr>
              <a:t>: </a:t>
            </a:r>
            <a:r>
              <a:rPr lang="en-US" sz="2000" dirty="0" smtClean="0"/>
              <a:t>&lt;</a:t>
            </a:r>
            <a:r>
              <a:rPr lang="it-IT" sz="2000" dirty="0" smtClean="0"/>
              <a:t> </a:t>
            </a:r>
            <a:r>
              <a:rPr lang="el-GR" sz="2000" dirty="0" err="1" smtClean="0"/>
              <a:t>Καταγάς</a:t>
            </a:r>
            <a:r>
              <a:rPr lang="el-GR" sz="2000" dirty="0" smtClean="0"/>
              <a:t> 2012, Πετρολογία Μεταμορφωμένων, Πανεπιστημιακές Σημειώσεις, Πανεπιστήμιο Πατρών </a:t>
            </a:r>
            <a:r>
              <a:rPr lang="en-US" sz="2000" dirty="0" smtClean="0"/>
              <a:t>&gt;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dirty="0" smtClean="0">
                <a:solidFill>
                  <a:srgbClr val="FF0000"/>
                </a:solidFill>
              </a:rPr>
              <a:t>Εικόνα 18: </a:t>
            </a:r>
            <a:r>
              <a:rPr lang="en-US" sz="2000" dirty="0" smtClean="0"/>
              <a:t>&lt;https://commons.wikimedia.org/wiki/File:Metamorfe_facies.jpg</a:t>
            </a:r>
            <a:r>
              <a:rPr lang="el-GR" sz="2000" dirty="0" smtClean="0"/>
              <a:t>&gt;</a:t>
            </a:r>
          </a:p>
          <a:p>
            <a:pPr marL="0" indent="0">
              <a:buNone/>
            </a:pPr>
            <a:r>
              <a:rPr lang="el-GR" sz="2000" dirty="0" smtClean="0">
                <a:solidFill>
                  <a:srgbClr val="FF0000"/>
                </a:solidFill>
              </a:rPr>
              <a:t>Εικόνα 19: </a:t>
            </a:r>
            <a:r>
              <a:rPr lang="en-US" sz="2000" dirty="0" smtClean="0"/>
              <a:t>&lt;</a:t>
            </a:r>
            <a:r>
              <a:rPr lang="el-GR" sz="2000" dirty="0" smtClean="0"/>
              <a:t> </a:t>
            </a:r>
            <a:r>
              <a:rPr lang="it-IT" sz="2000" dirty="0" smtClean="0"/>
              <a:t>https://commons.wikimedia.org/wiki/File:Eclogite_Norway.jpg</a:t>
            </a:r>
            <a:r>
              <a:rPr lang="el-GR" sz="2000" dirty="0" smtClean="0"/>
              <a:t>&gt;</a:t>
            </a:r>
          </a:p>
          <a:p>
            <a:pPr marL="0" indent="0">
              <a:buNone/>
            </a:pPr>
            <a:r>
              <a:rPr lang="el-GR" sz="2000" dirty="0" smtClean="0">
                <a:solidFill>
                  <a:srgbClr val="FF0000"/>
                </a:solidFill>
              </a:rPr>
              <a:t>Εικόνα 20</a:t>
            </a:r>
            <a:r>
              <a:rPr lang="en-US" sz="2000" dirty="0" smtClean="0">
                <a:solidFill>
                  <a:srgbClr val="FF0000"/>
                </a:solidFill>
              </a:rPr>
              <a:t>: </a:t>
            </a:r>
            <a:r>
              <a:rPr lang="en-US" sz="2000" dirty="0" smtClean="0"/>
              <a:t>&lt;</a:t>
            </a:r>
            <a:r>
              <a:rPr lang="it-IT" sz="2000" dirty="0" smtClean="0"/>
              <a:t> </a:t>
            </a:r>
            <a:r>
              <a:rPr lang="el-GR" sz="2000" dirty="0" err="1" smtClean="0"/>
              <a:t>Καταγάς</a:t>
            </a:r>
            <a:r>
              <a:rPr lang="el-GR" sz="2000" dirty="0" smtClean="0"/>
              <a:t> 2012, Πετρολογία Μεταμορφωμένων, Πανεπιστημιακές Σημειώσεις, Πανεπιστήμιο Πατρών </a:t>
            </a:r>
            <a:r>
              <a:rPr lang="en-US" sz="2000" dirty="0" smtClean="0"/>
              <a:t>&gt;</a:t>
            </a:r>
          </a:p>
          <a:p>
            <a:pPr marL="0" indent="0">
              <a:buNone/>
            </a:pPr>
            <a:r>
              <a:rPr lang="el-GR" sz="2000" dirty="0" smtClean="0"/>
              <a:t>Όλες οι εικόνες που δεν έχουν αναφορά προέρχονται από το προσωπικό αρχείο του διδάσκοντα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304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err="1" smtClean="0">
                <a:solidFill>
                  <a:srgbClr val="5075BC"/>
                </a:solidFill>
                <a:latin typeface="+mn-lt"/>
                <a:cs typeface="Arial" pitchFamily="34" charset="0"/>
                <a:sym typeface="Arial" pitchFamily="34" charset="0"/>
              </a:rPr>
              <a:t>Γλαυκοφανιτική</a:t>
            </a:r>
            <a:r>
              <a:rPr lang="el-GR" dirty="0" smtClean="0">
                <a:solidFill>
                  <a:srgbClr val="5075BC"/>
                </a:solidFill>
                <a:latin typeface="+mn-lt"/>
                <a:cs typeface="Arial" pitchFamily="34" charset="0"/>
                <a:sym typeface="Arial" pitchFamily="34" charset="0"/>
              </a:rPr>
              <a:t> φάση </a:t>
            </a:r>
            <a:br>
              <a:rPr lang="el-GR" dirty="0" smtClean="0">
                <a:solidFill>
                  <a:srgbClr val="5075BC"/>
                </a:solidFill>
                <a:latin typeface="+mn-lt"/>
                <a:cs typeface="Arial" pitchFamily="34" charset="0"/>
                <a:sym typeface="Arial" pitchFamily="34" charset="0"/>
              </a:rPr>
            </a:br>
            <a:r>
              <a:rPr lang="el-GR" dirty="0" smtClean="0">
                <a:solidFill>
                  <a:srgbClr val="5075BC"/>
                </a:solidFill>
                <a:latin typeface="+mn-lt"/>
                <a:cs typeface="Arial" pitchFamily="34" charset="0"/>
                <a:sym typeface="Arial" pitchFamily="34" charset="0"/>
              </a:rPr>
              <a:t>(</a:t>
            </a:r>
            <a:r>
              <a:rPr lang="el-GR" dirty="0" err="1" smtClean="0">
                <a:solidFill>
                  <a:srgbClr val="5075BC"/>
                </a:solidFill>
                <a:latin typeface="+mn-lt"/>
                <a:cs typeface="Arial" pitchFamily="34" charset="0"/>
                <a:sym typeface="Arial" pitchFamily="34" charset="0"/>
              </a:rPr>
              <a:t>Κυανοσχιστολιθική</a:t>
            </a:r>
            <a:r>
              <a:rPr lang="el-GR" dirty="0" smtClean="0">
                <a:solidFill>
                  <a:srgbClr val="5075BC"/>
                </a:solidFill>
                <a:latin typeface="+mn-lt"/>
                <a:cs typeface="Arial" pitchFamily="34" charset="0"/>
                <a:sym typeface="Arial" pitchFamily="34" charset="0"/>
              </a:rPr>
              <a:t>)</a:t>
            </a:r>
            <a:endParaRPr lang="el-GR" dirty="0">
              <a:solidFill>
                <a:srgbClr val="5075BC"/>
              </a:solidFill>
              <a:latin typeface="+mn-lt"/>
            </a:endParaRPr>
          </a:p>
        </p:txBody>
      </p:sp>
      <p:pic>
        <p:nvPicPr>
          <p:cNvPr id="3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91414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200" dirty="0" err="1" smtClean="0">
                <a:sym typeface="Arial" pitchFamily="34" charset="0"/>
              </a:rPr>
              <a:t>Γλαυκοφανιτική</a:t>
            </a:r>
            <a:r>
              <a:rPr lang="el-GR" sz="3200" dirty="0" smtClean="0">
                <a:sym typeface="Arial" pitchFamily="34" charset="0"/>
              </a:rPr>
              <a:t> (</a:t>
            </a:r>
            <a:r>
              <a:rPr lang="el-GR" sz="3200" dirty="0" err="1" smtClean="0">
                <a:sym typeface="Arial" pitchFamily="34" charset="0"/>
              </a:rPr>
              <a:t>κυανοσχιστολιθική</a:t>
            </a:r>
            <a:r>
              <a:rPr lang="el-GR" sz="3200" dirty="0" smtClean="0">
                <a:sym typeface="Arial" pitchFamily="34" charset="0"/>
              </a:rPr>
              <a:t>) φάση </a:t>
            </a:r>
            <a:endParaRPr lang="el-GR" dirty="0"/>
          </a:p>
        </p:txBody>
      </p:sp>
      <p:sp>
        <p:nvSpPr>
          <p:cNvPr id="16" name="15 - Θέση περιεχομένου"/>
          <p:cNvSpPr>
            <a:spLocks noGrp="1"/>
          </p:cNvSpPr>
          <p:nvPr>
            <p:ph idx="1"/>
          </p:nvPr>
        </p:nvSpPr>
        <p:spPr>
          <a:xfrm>
            <a:off x="2143108" y="1285860"/>
            <a:ext cx="4679348" cy="1014952"/>
          </a:xfrm>
        </p:spPr>
        <p:txBody>
          <a:bodyPr/>
          <a:lstStyle/>
          <a:p>
            <a:pPr algn="ctr">
              <a:buNone/>
            </a:pPr>
            <a:r>
              <a:rPr lang="el-GR" kern="0" dirty="0" smtClean="0"/>
              <a:t>Τυπικές </a:t>
            </a:r>
            <a:r>
              <a:rPr lang="el-GR" kern="0" dirty="0" err="1" smtClean="0"/>
              <a:t>παραγενέσεις</a:t>
            </a:r>
            <a:r>
              <a:rPr lang="el-GR" kern="0" dirty="0" smtClean="0"/>
              <a:t> </a:t>
            </a:r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5949280"/>
            <a:ext cx="726005" cy="704483"/>
          </a:xfrm>
          <a:prstGeom prst="rect">
            <a:avLst/>
          </a:prstGeom>
        </p:spPr>
      </p:pic>
      <p:pic>
        <p:nvPicPr>
          <p:cNvPr id="8" name="7 - Εικόνα" descr="Εικόνα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856" y="2112280"/>
            <a:ext cx="8400288" cy="360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675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Arial" pitchFamily="34" charset="0"/>
              </a:rPr>
              <a:t/>
            </a:r>
            <a:br>
              <a:rPr lang="el-GR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Arial" pitchFamily="34" charset="0"/>
              </a:rPr>
            </a:br>
            <a:r>
              <a:rPr lang="el-GR" dirty="0" err="1" smtClean="0">
                <a:sym typeface="Arial" pitchFamily="34" charset="0"/>
              </a:rPr>
              <a:t>Μεταπηλιτικά</a:t>
            </a:r>
            <a:r>
              <a:rPr lang="el-GR" dirty="0" smtClean="0">
                <a:sym typeface="Arial" pitchFamily="34" charset="0"/>
              </a:rPr>
              <a:t>  πετρώματα</a:t>
            </a:r>
            <a:r>
              <a:rPr lang="el-GR" sz="6000" dirty="0" smtClean="0"/>
              <a:t/>
            </a:r>
            <a:br>
              <a:rPr lang="el-GR" sz="6000" dirty="0" smtClean="0"/>
            </a:br>
            <a:endParaRPr lang="el-GR" dirty="0"/>
          </a:p>
        </p:txBody>
      </p:sp>
      <p:pic>
        <p:nvPicPr>
          <p:cNvPr id="4" name="Picture 2" descr="Εικόνα 3: AFM διαγράμματα για μεταπηλίτες υψηλώνπιέσεων - χαμηλών θερμοκρασιών&#10;από: Καταγάς 2012, Πετρολογία Μεταμορφωμένων, Πανεπιστημιακές Σημειώσεις, Πανεπιστήμιο Πατρών 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7516" t="17516" r="12791" b="16799"/>
          <a:stretch>
            <a:fillRect/>
          </a:stretch>
        </p:blipFill>
        <p:spPr bwMode="auto">
          <a:xfrm>
            <a:off x="2010722" y="1196752"/>
            <a:ext cx="4870098" cy="36720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8" name="Rectangle 7" descr="&#10;"/>
          <p:cNvSpPr/>
          <p:nvPr/>
        </p:nvSpPr>
        <p:spPr>
          <a:xfrm>
            <a:off x="611560" y="5103674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AFM διαγράμματα για </a:t>
            </a:r>
            <a:r>
              <a:rPr lang="el-GR" dirty="0" err="1" smtClean="0"/>
              <a:t>μεταπηλίτες</a:t>
            </a:r>
            <a:r>
              <a:rPr lang="el-GR" dirty="0" smtClean="0"/>
              <a:t> της σειράς φάσεων υψηλής </a:t>
            </a:r>
            <a:r>
              <a:rPr lang="el-GR" dirty="0" err="1" smtClean="0"/>
              <a:t>πιέσης</a:t>
            </a:r>
            <a:r>
              <a:rPr lang="el-GR" dirty="0" smtClean="0"/>
              <a:t> – χαμηλής θερμοκρασίας  στα οποία απεικονίζονται οι μεταβολές των ορυκτολογικών  </a:t>
            </a:r>
            <a:r>
              <a:rPr lang="el-GR" dirty="0" err="1" smtClean="0"/>
              <a:t>παραγενέσεων</a:t>
            </a:r>
            <a:r>
              <a:rPr lang="el-GR" dirty="0" smtClean="0"/>
              <a:t> με την αύξηση του βαθμού μεταμόρφωσης, a: συνθήκες χαμηλότερες  της </a:t>
            </a:r>
            <a:r>
              <a:rPr lang="el-GR" dirty="0" err="1" smtClean="0"/>
              <a:t>γλαυκοφανιτικής</a:t>
            </a:r>
            <a:r>
              <a:rPr lang="el-GR" dirty="0" smtClean="0"/>
              <a:t> φάσης, b και c : συνθήκες </a:t>
            </a:r>
            <a:r>
              <a:rPr lang="el-GR" dirty="0" err="1" smtClean="0"/>
              <a:t>γλαυκοφανιτικής</a:t>
            </a:r>
            <a:r>
              <a:rPr lang="el-GR" dirty="0" smtClean="0"/>
              <a:t> φάσης, d: συνθήκες  κατώτερης </a:t>
            </a:r>
            <a:r>
              <a:rPr lang="el-GR" dirty="0" err="1" smtClean="0"/>
              <a:t>εκλογιτικής</a:t>
            </a:r>
            <a:r>
              <a:rPr lang="el-GR" dirty="0" smtClean="0"/>
              <a:t> φάσης (Προβολή από </a:t>
            </a:r>
            <a:r>
              <a:rPr lang="el-GR" dirty="0" err="1" smtClean="0"/>
              <a:t>μοσχοβίτη+χαλαζία</a:t>
            </a:r>
            <a:r>
              <a:rPr lang="el-GR" dirty="0" smtClean="0"/>
              <a:t>+ H2O)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Arial" pitchFamily="34" charset="0"/>
              </a:rPr>
              <a:t/>
            </a:r>
            <a:br>
              <a:rPr lang="el-GR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Arial" pitchFamily="34" charset="0"/>
              </a:rPr>
            </a:br>
            <a:r>
              <a:rPr lang="el-GR" dirty="0" err="1" smtClean="0">
                <a:sym typeface="Arial" pitchFamily="34" charset="0"/>
              </a:rPr>
              <a:t>Μεταβασικά</a:t>
            </a:r>
            <a:r>
              <a:rPr lang="el-GR" dirty="0" smtClean="0">
                <a:sym typeface="Arial" pitchFamily="34" charset="0"/>
              </a:rPr>
              <a:t>  πετρώματα</a:t>
            </a:r>
            <a:r>
              <a:rPr lang="el-GR" sz="6000" dirty="0" smtClean="0"/>
              <a:t/>
            </a:r>
            <a:br>
              <a:rPr lang="el-GR" sz="6000" dirty="0" smtClean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4156" y="1340768"/>
            <a:ext cx="8356316" cy="4741987"/>
          </a:xfrm>
        </p:spPr>
        <p:txBody>
          <a:bodyPr>
            <a:noAutofit/>
          </a:bodyPr>
          <a:lstStyle/>
          <a:p>
            <a:pPr marL="355600" indent="-355600" defTabSz="912813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10000"/>
            </a:pPr>
            <a:r>
              <a:rPr lang="el-GR" sz="2800" dirty="0" err="1" smtClean="0">
                <a:sym typeface="Arial" pitchFamily="34" charset="0"/>
              </a:rPr>
              <a:t>Γλαυκοφανιτική</a:t>
            </a:r>
            <a:r>
              <a:rPr lang="el-GR" sz="2800" dirty="0" smtClean="0">
                <a:sym typeface="Arial" pitchFamily="34" charset="0"/>
              </a:rPr>
              <a:t> φάση </a:t>
            </a:r>
            <a:r>
              <a:rPr lang="el-GR" sz="2800" dirty="0" smtClean="0">
                <a:sym typeface="Wingdings" pitchFamily="2" charset="2"/>
              </a:rPr>
              <a:t>→ </a:t>
            </a:r>
            <a:r>
              <a:rPr lang="el-GR" sz="2800" dirty="0" err="1" smtClean="0">
                <a:sym typeface="Wingdings" pitchFamily="2" charset="2"/>
              </a:rPr>
              <a:t>γλαυκοφανής</a:t>
            </a:r>
            <a:endParaRPr lang="el-GR" sz="2800" dirty="0" smtClean="0">
              <a:sym typeface="Wingdings" pitchFamily="2" charset="2"/>
            </a:endParaRPr>
          </a:p>
          <a:p>
            <a:pPr marL="355600" indent="-355600" defTabSz="912813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10000"/>
            </a:pPr>
            <a:r>
              <a:rPr lang="el-GR" sz="2800" dirty="0" smtClean="0">
                <a:sym typeface="Wingdings" pitchFamily="2" charset="2"/>
              </a:rPr>
              <a:t>Μεγάλη ποικιλία </a:t>
            </a:r>
            <a:r>
              <a:rPr lang="el-GR" sz="2800" dirty="0" err="1" smtClean="0">
                <a:sym typeface="Wingdings" pitchFamily="2" charset="2"/>
              </a:rPr>
              <a:t>παραγενέσεων</a:t>
            </a:r>
            <a:r>
              <a:rPr lang="el-GR" sz="2800" dirty="0" smtClean="0">
                <a:sym typeface="Wingdings" pitchFamily="2" charset="2"/>
              </a:rPr>
              <a:t> λόγω του μεγάλου εύρους συστάσεων (όχι μόνο βασικά πετρώματα)</a:t>
            </a:r>
          </a:p>
          <a:p>
            <a:pPr marL="355600" indent="-355600" defTabSz="912813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10000"/>
            </a:pPr>
            <a:r>
              <a:rPr lang="el-GR" sz="2800" u="sng" dirty="0" smtClean="0">
                <a:sym typeface="Wingdings" pitchFamily="2" charset="2"/>
              </a:rPr>
              <a:t>Διαγνωστικά ορυκτά</a:t>
            </a:r>
            <a:r>
              <a:rPr lang="el-GR" sz="2800" dirty="0" smtClean="0">
                <a:sym typeface="Wingdings" pitchFamily="2" charset="2"/>
              </a:rPr>
              <a:t>: </a:t>
            </a:r>
            <a:r>
              <a:rPr lang="el-GR" sz="2800" dirty="0" err="1" smtClean="0">
                <a:solidFill>
                  <a:srgbClr val="5075BC"/>
                </a:solidFill>
                <a:sym typeface="Wingdings" pitchFamily="2" charset="2"/>
              </a:rPr>
              <a:t>γλαυκοφανής</a:t>
            </a:r>
            <a:r>
              <a:rPr lang="el-GR" sz="2800" dirty="0" smtClean="0">
                <a:solidFill>
                  <a:srgbClr val="5075BC"/>
                </a:solidFill>
                <a:sym typeface="Wingdings" pitchFamily="2" charset="2"/>
              </a:rPr>
              <a:t>, </a:t>
            </a:r>
            <a:r>
              <a:rPr lang="el-GR" sz="2800" dirty="0" err="1" smtClean="0">
                <a:solidFill>
                  <a:srgbClr val="5075BC"/>
                </a:solidFill>
                <a:sym typeface="Wingdings" pitchFamily="2" charset="2"/>
              </a:rPr>
              <a:t>λωζονίτης</a:t>
            </a:r>
            <a:r>
              <a:rPr lang="el-GR" sz="2800" dirty="0" smtClean="0">
                <a:solidFill>
                  <a:srgbClr val="5075BC"/>
                </a:solidFill>
                <a:sym typeface="Wingdings" pitchFamily="2" charset="2"/>
              </a:rPr>
              <a:t>, </a:t>
            </a:r>
            <a:r>
              <a:rPr lang="el-GR" sz="2800" dirty="0" err="1" smtClean="0">
                <a:solidFill>
                  <a:srgbClr val="5075BC"/>
                </a:solidFill>
                <a:sym typeface="Wingdings" pitchFamily="2" charset="2"/>
              </a:rPr>
              <a:t>ιαδεΐτης</a:t>
            </a:r>
            <a:r>
              <a:rPr lang="el-GR" sz="2800" dirty="0" smtClean="0">
                <a:solidFill>
                  <a:srgbClr val="5075BC"/>
                </a:solidFill>
                <a:sym typeface="Wingdings" pitchFamily="2" charset="2"/>
              </a:rPr>
              <a:t> (</a:t>
            </a:r>
            <a:r>
              <a:rPr lang="el-GR" sz="2800" dirty="0" err="1" smtClean="0">
                <a:solidFill>
                  <a:srgbClr val="5075BC"/>
                </a:solidFill>
                <a:sym typeface="Wingdings" pitchFamily="2" charset="2"/>
              </a:rPr>
              <a:t>ομφακίτης</a:t>
            </a:r>
            <a:r>
              <a:rPr lang="el-GR" sz="2800" dirty="0" smtClean="0">
                <a:solidFill>
                  <a:srgbClr val="5075BC"/>
                </a:solidFill>
                <a:sym typeface="Wingdings" pitchFamily="2" charset="2"/>
              </a:rPr>
              <a:t>), </a:t>
            </a:r>
            <a:r>
              <a:rPr lang="en-US" sz="2800" dirty="0" smtClean="0">
                <a:solidFill>
                  <a:srgbClr val="5075BC"/>
                </a:solidFill>
                <a:sym typeface="Wingdings" pitchFamily="2" charset="2"/>
              </a:rPr>
              <a:t>Fe-</a:t>
            </a:r>
            <a:r>
              <a:rPr lang="el-GR" sz="2800" dirty="0" smtClean="0">
                <a:solidFill>
                  <a:srgbClr val="5075BC"/>
                </a:solidFill>
                <a:sym typeface="Wingdings" pitchFamily="2" charset="2"/>
              </a:rPr>
              <a:t>μοσχοβίτης, </a:t>
            </a:r>
            <a:r>
              <a:rPr lang="el-GR" sz="2800" dirty="0" err="1" smtClean="0">
                <a:solidFill>
                  <a:srgbClr val="5075BC"/>
                </a:solidFill>
                <a:sym typeface="Wingdings" pitchFamily="2" charset="2"/>
              </a:rPr>
              <a:t>πουμπελλυΐτης</a:t>
            </a:r>
            <a:r>
              <a:rPr lang="el-GR" sz="2800" dirty="0" smtClean="0">
                <a:solidFill>
                  <a:srgbClr val="5075BC"/>
                </a:solidFill>
                <a:sym typeface="Wingdings" pitchFamily="2" charset="2"/>
              </a:rPr>
              <a:t>, </a:t>
            </a:r>
            <a:r>
              <a:rPr lang="el-GR" sz="2800" dirty="0" err="1" smtClean="0">
                <a:solidFill>
                  <a:srgbClr val="5075BC"/>
                </a:solidFill>
                <a:sym typeface="Wingdings" pitchFamily="2" charset="2"/>
              </a:rPr>
              <a:t>αραγωνίτης</a:t>
            </a:r>
            <a:r>
              <a:rPr lang="el-GR" sz="2800" b="1" dirty="0" smtClean="0">
                <a:sym typeface="Wingdings" pitchFamily="2" charset="2"/>
              </a:rPr>
              <a:t>. </a:t>
            </a:r>
            <a:r>
              <a:rPr lang="el-GR" sz="2800" dirty="0" smtClean="0">
                <a:sym typeface="Wingdings" pitchFamily="2" charset="2"/>
              </a:rPr>
              <a:t>Συχνά μαζί με: </a:t>
            </a:r>
            <a:r>
              <a:rPr lang="el-GR" sz="2800" i="1" dirty="0" err="1" smtClean="0">
                <a:sym typeface="Wingdings" pitchFamily="2" charset="2"/>
              </a:rPr>
              <a:t>ακτινόλιθο</a:t>
            </a:r>
            <a:r>
              <a:rPr lang="el-GR" sz="2800" i="1" dirty="0" smtClean="0">
                <a:sym typeface="Wingdings" pitchFamily="2" charset="2"/>
              </a:rPr>
              <a:t>, </a:t>
            </a:r>
            <a:r>
              <a:rPr lang="el-GR" sz="2800" i="1" dirty="0" err="1" smtClean="0">
                <a:sym typeface="Wingdings" pitchFamily="2" charset="2"/>
              </a:rPr>
              <a:t>χλωρίτη</a:t>
            </a:r>
            <a:r>
              <a:rPr lang="el-GR" sz="2800" i="1" dirty="0" smtClean="0">
                <a:sym typeface="Wingdings" pitchFamily="2" charset="2"/>
              </a:rPr>
              <a:t>, </a:t>
            </a:r>
            <a:r>
              <a:rPr lang="el-GR" sz="2800" i="1" dirty="0" err="1" smtClean="0">
                <a:sym typeface="Wingdings" pitchFamily="2" charset="2"/>
              </a:rPr>
              <a:t>επίδοτο</a:t>
            </a:r>
            <a:r>
              <a:rPr lang="el-GR" sz="2800" i="1" dirty="0" smtClean="0">
                <a:sym typeface="Wingdings" pitchFamily="2" charset="2"/>
              </a:rPr>
              <a:t>, χαλαζία, </a:t>
            </a:r>
            <a:r>
              <a:rPr lang="el-GR" sz="2800" i="1" dirty="0" err="1" smtClean="0">
                <a:sym typeface="Wingdings" pitchFamily="2" charset="2"/>
              </a:rPr>
              <a:t>στιλπνομέλανα</a:t>
            </a:r>
            <a:endParaRPr lang="el-GR" sz="2800" i="1" dirty="0" smtClean="0">
              <a:sym typeface="Wingdings" pitchFamily="2" charset="2"/>
            </a:endParaRPr>
          </a:p>
          <a:p>
            <a:pPr marL="355600" indent="-355600" defTabSz="912813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10000"/>
            </a:pPr>
            <a:r>
              <a:rPr lang="el-GR" sz="2800" u="sng" dirty="0" smtClean="0">
                <a:sym typeface="Arial" pitchFamily="34" charset="0"/>
              </a:rPr>
              <a:t>Διαγνωστική </a:t>
            </a:r>
            <a:r>
              <a:rPr lang="el-GR" sz="2800" u="sng" dirty="0" err="1" smtClean="0">
                <a:sym typeface="Arial" pitchFamily="34" charset="0"/>
              </a:rPr>
              <a:t>παραγένεση</a:t>
            </a:r>
            <a:r>
              <a:rPr lang="el-GR" sz="2800" dirty="0" smtClean="0">
                <a:sym typeface="Arial" pitchFamily="34" charset="0"/>
              </a:rPr>
              <a:t>:  </a:t>
            </a:r>
            <a:r>
              <a:rPr lang="el-GR" sz="2800" dirty="0" err="1" smtClean="0">
                <a:solidFill>
                  <a:srgbClr val="0070C0"/>
                </a:solidFill>
                <a:sym typeface="Arial" pitchFamily="34" charset="0"/>
              </a:rPr>
              <a:t>γλαυκοφανής</a:t>
            </a:r>
            <a:r>
              <a:rPr lang="el-GR" sz="2800" dirty="0" smtClean="0">
                <a:solidFill>
                  <a:srgbClr val="0070C0"/>
                </a:solidFill>
                <a:sym typeface="Arial" pitchFamily="34" charset="0"/>
              </a:rPr>
              <a:t> + </a:t>
            </a:r>
            <a:r>
              <a:rPr lang="el-GR" sz="2800" dirty="0" err="1" smtClean="0">
                <a:solidFill>
                  <a:srgbClr val="0070C0"/>
                </a:solidFill>
                <a:sym typeface="Arial" pitchFamily="34" charset="0"/>
              </a:rPr>
              <a:t>λωζονίτης</a:t>
            </a:r>
            <a:endParaRPr lang="el-GR" sz="2800" dirty="0">
              <a:solidFill>
                <a:srgbClr val="0070C0"/>
              </a:solidFill>
              <a:sym typeface="Arial" pitchFamily="34" charset="0"/>
            </a:endParaRPr>
          </a:p>
        </p:txBody>
      </p:sp>
      <p:pic>
        <p:nvPicPr>
          <p:cNvPr id="4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sz="3200" dirty="0" err="1" smtClean="0"/>
              <a:t>Γλαυκοφανιτικός</a:t>
            </a:r>
            <a:r>
              <a:rPr lang="el-GR" sz="3200" dirty="0" smtClean="0"/>
              <a:t> σχιστόλιθος (</a:t>
            </a:r>
            <a:r>
              <a:rPr lang="it-IT" sz="3200" dirty="0" smtClean="0"/>
              <a:t>Gl + Law)</a:t>
            </a:r>
          </a:p>
        </p:txBody>
      </p:sp>
      <p:pic>
        <p:nvPicPr>
          <p:cNvPr id="11" name="Picture 4" descr="Εικόνα 4: Αντιρποσωπευτική μικροφωτογραφία γλαυκοφανιτικού σχιστολίθου&#10;Δείγμα: SYR12B_01p_2-5_ovl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5820" y="1557338"/>
            <a:ext cx="6105059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10157</TotalTime>
  <Words>802</Words>
  <Application>Microsoft Office PowerPoint</Application>
  <PresentationFormat>On-screen Show (4:3)</PresentationFormat>
  <Paragraphs>106</Paragraphs>
  <Slides>41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Θέμα του Office</vt:lpstr>
      <vt:lpstr>ΠΕΤΡΟΛΟΓΙΑ ΜΑΓΜΑΤΙΚΩΝ &amp; ΜΕΤΑΜΟΡΦΩΜΕΝΩΝ ΠΕΤΡΩΜΑΤΩΝ </vt:lpstr>
      <vt:lpstr>Slide 2</vt:lpstr>
      <vt:lpstr> Οι φάσεις μεταμόρφωσης </vt:lpstr>
      <vt:lpstr> Οι φάσεις μεταμόρφωσης </vt:lpstr>
      <vt:lpstr>Γλαυκοφανιτική φάση  (Κυανοσχιστολιθική)</vt:lpstr>
      <vt:lpstr>Γλαυκοφανιτική (κυανοσχιστολιθική) φάση </vt:lpstr>
      <vt:lpstr> Μεταπηλιτικά  πετρώματα </vt:lpstr>
      <vt:lpstr> Μεταβασικά  πετρώματα </vt:lpstr>
      <vt:lpstr>Γλαυκοφανιτικός σχιστόλιθος (Gl + Law)</vt:lpstr>
      <vt:lpstr>Γλαυκοφανιτικός σχιστόλιθος (Gl + Law)</vt:lpstr>
      <vt:lpstr>Γλαυκοφανίτης (Gl + Ep + Cc)</vt:lpstr>
      <vt:lpstr>Γλαυκοφανίτης (Gl + Ep + Cc)</vt:lpstr>
      <vt:lpstr>Γλαυκοφανιτικός σχιστόλιθος (Gl + Ep)</vt:lpstr>
      <vt:lpstr>Γλαυκοφανιτικός σχιστόλιθος (Gl + Ep)</vt:lpstr>
      <vt:lpstr>Gl – Ctd – mica σχιστόλιθος </vt:lpstr>
      <vt:lpstr>Gl – Ctd – mica σχιστόλιθος </vt:lpstr>
      <vt:lpstr>Gl – mica σχιστόλιθος </vt:lpstr>
      <vt:lpstr>Gl – mica σχιστόλιθος </vt:lpstr>
      <vt:lpstr>Gl – Cc – Ep – mica σχιστόλιθος </vt:lpstr>
      <vt:lpstr>Gl – Cc – Ep – mica σχιστόλιθος </vt:lpstr>
      <vt:lpstr>Gl-Gt-mica σχιστόλιθος (mica + Gt + Gl)</vt:lpstr>
      <vt:lpstr>Gl-Gt-mica σχιστόλιθος (mica + Gt + Gl)</vt:lpstr>
      <vt:lpstr>Εκλογιτική φάση</vt:lpstr>
      <vt:lpstr> Οι φάσεις μεταμόρφωσης </vt:lpstr>
      <vt:lpstr>  Εκλογιτικές παραγενέσεις  </vt:lpstr>
      <vt:lpstr>    Διαγραμματική απεικόνιση    </vt:lpstr>
      <vt:lpstr>Εκλογίτης (Omp + Py ± Gl)</vt:lpstr>
      <vt:lpstr>Εκλογίτης (Omp + Py ± Gl)</vt:lpstr>
      <vt:lpstr>Γλαυκοφανιτικός σχιστόλιθος (Gl + Cc + Ep)</vt:lpstr>
      <vt:lpstr>Γλαυκοφανιτικός σχιστόλιθος (Gl + Cc + Ep)</vt:lpstr>
      <vt:lpstr>Γλαυκοφανιτικός σχιστόλιθος (Gl + Cc + Ep)</vt:lpstr>
      <vt:lpstr>Γλαυκοφανιτικός σχιστόλιθος (Gl + Cc + Ep)</vt:lpstr>
      <vt:lpstr>Γλαυκοφανιτικός σχιστόλιθος (Gl + Cc + Ep)</vt:lpstr>
      <vt:lpstr>Τέλος Ενότητας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Χρήσης Έργων Τρίτων (1/1)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Stevy</dc:creator>
  <cp:lastModifiedBy>Ioannis Iliopoulos</cp:lastModifiedBy>
  <cp:revision>623</cp:revision>
  <dcterms:created xsi:type="dcterms:W3CDTF">2012-09-06T09:03:05Z</dcterms:created>
  <dcterms:modified xsi:type="dcterms:W3CDTF">2015-09-09T09:17:24Z</dcterms:modified>
</cp:coreProperties>
</file>