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64" r:id="rId2"/>
    <p:sldId id="265" r:id="rId3"/>
    <p:sldId id="266" r:id="rId4"/>
    <p:sldId id="267" r:id="rId5"/>
    <p:sldId id="269" r:id="rId6"/>
    <p:sldId id="268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9" r:id="rId16"/>
    <p:sldId id="300" r:id="rId17"/>
    <p:sldId id="301" r:id="rId18"/>
    <p:sldId id="302" r:id="rId19"/>
    <p:sldId id="303" r:id="rId20"/>
    <p:sldId id="260" r:id="rId21"/>
    <p:sldId id="261" r:id="rId22"/>
    <p:sldId id="281" r:id="rId23"/>
    <p:sldId id="295" r:id="rId24"/>
    <p:sldId id="296" r:id="rId25"/>
    <p:sldId id="297" r:id="rId26"/>
    <p:sldId id="286" r:id="rId27"/>
    <p:sldId id="283" r:id="rId28"/>
    <p:sldId id="30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E2D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82" autoAdjust="0"/>
    <p:restoredTop sz="94663"/>
  </p:normalViewPr>
  <p:slideViewPr>
    <p:cSldViewPr>
      <p:cViewPr>
        <p:scale>
          <a:sx n="81" d="100"/>
          <a:sy n="81" d="100"/>
        </p:scale>
        <p:origin x="-93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316E5-68C6-4184-9FF5-352095B3AEEE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4AA5D-D782-4B33-A0CB-5CC78708E4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6804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4AA5D-D782-4B33-A0CB-5CC78708E4D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303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4AA5D-D782-4B33-A0CB-5CC78708E4D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190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CAD6-79F9-4A52-92E4-B7BFFEEB8B07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5703348-C7E0-4519-AC22-D681D50593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CAD6-79F9-4A52-92E4-B7BFFEEB8B07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3348-C7E0-4519-AC22-D681D50593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CAD6-79F9-4A52-92E4-B7BFFEEB8B07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3348-C7E0-4519-AC22-D681D50593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CAD6-79F9-4A52-92E4-B7BFFEEB8B07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3348-C7E0-4519-AC22-D681D50593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CAD6-79F9-4A52-92E4-B7BFFEEB8B07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5703348-C7E0-4519-AC22-D681D50593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CAD6-79F9-4A52-92E4-B7BFFEEB8B07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3348-C7E0-4519-AC22-D681D50593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CAD6-79F9-4A52-92E4-B7BFFEEB8B07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3348-C7E0-4519-AC22-D681D50593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CAD6-79F9-4A52-92E4-B7BFFEEB8B07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3348-C7E0-4519-AC22-D681D50593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CAD6-79F9-4A52-92E4-B7BFFEEB8B07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3348-C7E0-4519-AC22-D681D50593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CAD6-79F9-4A52-92E4-B7BFFEEB8B07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3348-C7E0-4519-AC22-D681D50593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CAD6-79F9-4A52-92E4-B7BFFEEB8B07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5703348-C7E0-4519-AC22-D681D50593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A6CCAD6-79F9-4A52-92E4-B7BFFEEB8B07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5703348-C7E0-4519-AC22-D681D50593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space.aua.gr/xmlui/bitstream/handle/10329/6606/Poumpouras_G.pdf?sequence=3" TargetMode="External"/><Relationship Id="rId2" Type="http://schemas.openxmlformats.org/officeDocument/2006/relationships/hyperlink" Target="http://www.moa.gov.cy/moa/environment/environmentnew.nsf/All/2603DE1CB5EB852DC2257F37003FBD13/$file/MP20100460101.pdf?OpenEle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othesis.lib.teicrete.gr/bitstream/handle/11713/8803/AlmpanidisPavlos2018.pdf?sequence=1&amp;isAllowed=y" TargetMode="External"/><Relationship Id="rId5" Type="http://schemas.openxmlformats.org/officeDocument/2006/relationships/hyperlink" Target="file:///C:\Users\Aimilia\Downloads\Diplomatiki%20ergasia_PARMAXIDOU%20PANAGIOTA_2018.pdf" TargetMode="External"/><Relationship Id="rId4" Type="http://schemas.openxmlformats.org/officeDocument/2006/relationships/hyperlink" Target="https://apothesis.eap.gr/handle/repo/38612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rec.gr/ecorec/index.php?option=com_content&amp;view=article&amp;id=77&amp;catid=11&amp;Itemid=485&amp;lang=en" TargetMode="External"/><Relationship Id="rId2" Type="http://schemas.openxmlformats.org/officeDocument/2006/relationships/hyperlink" Target="http://www.moa.gov.cy/moa/da/da.nsf/All/C671EB1BE83C1E28C225804800349C68/$file/%CE%98%CE%A1%CE%95%CE%A8%CE%97%20%CE%A3%CE%A4%CE%97%20%CE%92%CE%99%CE%9F%CE%9B%CE%9F%CE%93%CE%99%CE%9A%CE%97%20%CE%93%CE%95%CE%A9%CE%A1%CE%93%CE%99%CE%91%20%CE%9A%CE%9F%CE%9C%CE%A0%CE%9F%CE%A3%CE%A4%CE%9F%CE%A0%CE%9F%CE%99%CE%97%CE%A3%CE%97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ΔΙΑΧΕΙΡΙΣΗ ΓΕΩΡΓΙΚΩΝ ΑΠΟΒΛΗΤΩΝ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51112"/>
          </a:xfrm>
        </p:spPr>
        <p:txBody>
          <a:bodyPr/>
          <a:lstStyle/>
          <a:p>
            <a:r>
              <a:rPr lang="el-GR" dirty="0"/>
              <a:t>ΖΟΥΒΑΝΗ ΑΙΜΙΛΙΑ(Α.Μ.: 104832)</a:t>
            </a:r>
          </a:p>
          <a:p>
            <a:r>
              <a:rPr lang="el-GR" dirty="0"/>
              <a:t>ΚΑΙΖΕΡ ΝΑΤΑΛΗ(Α.Μ.:1050097)</a:t>
            </a:r>
          </a:p>
          <a:p>
            <a:r>
              <a:rPr lang="el-GR" dirty="0"/>
              <a:t>ΚΩΝΣΤΑΝΤΙΝΟΥ ΠΑΥΛΙΝΑ(Α.Μ.:1049840)</a:t>
            </a:r>
          </a:p>
          <a:p>
            <a:r>
              <a:rPr lang="el-GR" dirty="0"/>
              <a:t>ΠΑΠΑΓΙΑΝΝΗ ΑΝΤΩΝΙΑ(Α.Μ</a:t>
            </a:r>
            <a:r>
              <a:rPr lang="el-GR" dirty="0" smtClean="0"/>
              <a:t>:</a:t>
            </a:r>
            <a:r>
              <a:rPr lang="en-GB" dirty="0" smtClean="0"/>
              <a:t> 1020996</a:t>
            </a:r>
            <a:r>
              <a:rPr lang="el-GR" dirty="0" smtClean="0"/>
              <a:t>)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123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8AE9476-5BD3-8044-A8F2-E945E2C79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sz="4400" b="1" dirty="0" smtClean="0"/>
              <a:t>ΤΥΠΙΚΗ ΜΟΝΑΔΑ ΠΑΡΑΓΩΓΗΣ Α.Χ.</a:t>
            </a:r>
            <a:endParaRPr lang="el-GR" sz="44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D976F36-8964-904C-80CD-6492A9386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3428999"/>
            <a:ext cx="7343521" cy="25146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/>
              <a:t>Το βασικό μέρος είναι η χρήση </a:t>
            </a:r>
            <a:r>
              <a:rPr lang="el-GR" dirty="0" err="1"/>
              <a:t>βιοαντιδραστήρων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dirty="0"/>
              <a:t>Κύρια μέρη: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Χώρος προ κατεργασίας βιομάζας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Δεξαμενές αναερόβιας χώνευσης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Καθαρισμός και συλλογή βιοαερίου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Μονάδα συμπαραγωγής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Δεξαμενές ξήρανσης υπολείμματος</a:t>
            </a:r>
          </a:p>
        </p:txBody>
      </p:sp>
      <p:pic>
        <p:nvPicPr>
          <p:cNvPr id="6" name="Εικόνα 5" descr="Εικόνα που περιέχει ρολόι, μέτρ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875F33CA-DCF5-EC42-82BD-0186B27F9D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420" y="1473126"/>
            <a:ext cx="7087751" cy="193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6517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14AF182-4170-F04C-BE4D-7158BF63A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 smtClean="0"/>
              <a:t>ΠΑΡΑΜΕΤΡΟΙ ΤΗΣ Α.Χ.</a:t>
            </a:r>
            <a:endParaRPr lang="el-GR" sz="44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D77327C-0B17-DB47-84B0-A67C697581D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572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Θερμοκρασία: Η διεργασία μπορεί να πραγματοποιηθεί σε διάφορες </a:t>
            </a:r>
            <a:r>
              <a:rPr lang="el-GR" sz="2200" dirty="0" smtClean="0"/>
              <a:t>θερμοκρασίες</a:t>
            </a:r>
            <a:endParaRPr lang="el-GR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pH</a:t>
            </a:r>
            <a:r>
              <a:rPr lang="el-GR" sz="2200" dirty="0"/>
              <a:t>: Το</a:t>
            </a:r>
            <a:r>
              <a:rPr lang="en-US" sz="2200" dirty="0"/>
              <a:t> pH</a:t>
            </a:r>
            <a:r>
              <a:rPr lang="el-GR" sz="2200" dirty="0"/>
              <a:t> του υποστρώματος επηρεάζει την αύξηση των μεθανογενών μικροοργανισμών</a:t>
            </a:r>
            <a:r>
              <a:rPr lang="el-GR" sz="2200" dirty="0" smtClean="0"/>
              <a:t>.</a:t>
            </a:r>
            <a:endParaRPr lang="el-GR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Πτητικά λιπαρά οξέα: Η ευστάθεια της διεργασίας  από τη συγκέντρωση των πτητικά λιπαρά οξέων</a:t>
            </a:r>
            <a:r>
              <a:rPr lang="el-GR" sz="2200" dirty="0" smtClean="0"/>
              <a:t>.</a:t>
            </a:r>
            <a:endParaRPr lang="el-GR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Ιχνοστοιχεία, θρεπτικές ουσίες και τοξικές ενώσεις: Τα ιχνοστοιχεία είναι σημαντικά για την επιβίωση μικροοργανισμών της Α.Χ..</a:t>
            </a:r>
          </a:p>
        </p:txBody>
      </p:sp>
    </p:spTree>
    <p:extLst>
      <p:ext uri="{BB962C8B-B14F-4D97-AF65-F5344CB8AC3E}">
        <p14:creationId xmlns:p14="http://schemas.microsoft.com/office/powerpoint/2010/main" xmlns="" val="3943496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F3969400-67BF-1A41-82C7-A0DDF4461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533400"/>
            <a:ext cx="3962400" cy="1295400"/>
          </a:xfrm>
        </p:spPr>
        <p:txBody>
          <a:bodyPr/>
          <a:lstStyle/>
          <a:p>
            <a:r>
              <a:rPr lang="el-GR" dirty="0" smtClean="0"/>
              <a:t>         </a:t>
            </a:r>
            <a:r>
              <a:rPr lang="el-GR" sz="2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ΠΛΕΟΝΕΚΤΗΜΑΤΑ</a:t>
            </a:r>
            <a:endParaRPr lang="el-GR" sz="22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EE66B145-2D88-394F-B033-B0812EB17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1600" y="1447800"/>
            <a:ext cx="3733800" cy="762000"/>
          </a:xfrm>
        </p:spPr>
        <p:txBody>
          <a:bodyPr/>
          <a:lstStyle/>
          <a:p>
            <a:r>
              <a:rPr lang="el-GR" dirty="0"/>
              <a:t>          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sz="2200" b="0" dirty="0" smtClean="0">
                <a:solidFill>
                  <a:schemeClr val="tx1"/>
                </a:solidFill>
              </a:rPr>
              <a:t>ΜΕΙΟΝΕΚΤΗΜΑΤΑ</a:t>
            </a:r>
          </a:p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CEE5FE3-5A5D-C846-8715-AE16AD88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8800"/>
            <a:ext cx="3733800" cy="3886200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Προστατεύει το πλανήτη από τη κλιματική αλλαγή.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Μείωση την ρύπανση των εδαφών.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Μείωση της χρήσης χημικών λιπασμάτων.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Μείωση τη χρήση των </a:t>
            </a:r>
            <a:r>
              <a:rPr lang="el-GR" sz="2400" dirty="0" err="1"/>
              <a:t>εδαφοβελτιωτικών</a:t>
            </a:r>
            <a:r>
              <a:rPr lang="el-GR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Μείωση από τις δυσάρεστες οσμές. </a:t>
            </a:r>
          </a:p>
          <a:p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C7A07574-C54B-714F-8487-38134B0CA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33950" y="1828800"/>
            <a:ext cx="3733800" cy="38862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Μπορεί να παραχθούν ανεπιθύμητες ουσίες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Επηρεάζονται πολύ εύκολα από παραμέτρους όπως η δομή και το υπόστρωμα.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Η αυξημένη συγκέντρωση πτητικών ουσιών.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Απαιτεί υψηλό επίπεδο επένδυσης σε  μεγάλες δεξαμενές</a:t>
            </a:r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xmlns="" id="{1014818F-AEEB-3342-ACF9-A7E5093C6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l-GR" sz="4400" b="1" dirty="0" smtClean="0"/>
              <a:t>ΑΝΑΕΡΟΒΙΑ ΧΩΝΕΥΣΗ  </a:t>
            </a:r>
            <a:endParaRPr lang="el-GR" sz="4400" b="1" dirty="0"/>
          </a:p>
        </p:txBody>
      </p:sp>
    </p:spTree>
    <p:extLst>
      <p:ext uri="{BB962C8B-B14F-4D97-AF65-F5344CB8AC3E}">
        <p14:creationId xmlns:p14="http://schemas.microsoft.com/office/powerpoint/2010/main" xmlns="" val="2021900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 smtClean="0"/>
              <a:t>ΒΙΟΑΕΡΙΟ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200" dirty="0" smtClean="0"/>
              <a:t>    </a:t>
            </a:r>
            <a:r>
              <a:rPr lang="el-GR" sz="2200" u="sng" dirty="0"/>
              <a:t>Ορισμός</a:t>
            </a:r>
            <a:r>
              <a:rPr lang="en-US" sz="2200" dirty="0"/>
              <a:t>: </a:t>
            </a:r>
            <a:r>
              <a:rPr lang="el-GR" sz="2200" dirty="0"/>
              <a:t>Αποκαλείται το προϊόν της αναερόβιας χώνευσης γεωργικών και αλλων αποβλήτων με οργανική και βιοαποδομήσιμη σύνθεση</a:t>
            </a:r>
            <a:r>
              <a:rPr lang="el-GR" sz="2200" dirty="0">
                <a:cs typeface="Arial" pitchFamily="34" charset="0"/>
              </a:rPr>
              <a:t>. </a:t>
            </a:r>
          </a:p>
          <a:p>
            <a:pPr>
              <a:buNone/>
            </a:pPr>
            <a:endParaRPr lang="en-US" sz="2400" dirty="0">
              <a:cs typeface="Arial" pitchFamily="34" charset="0"/>
            </a:endParaRPr>
          </a:p>
          <a:p>
            <a:pPr>
              <a:buNone/>
            </a:pPr>
            <a:r>
              <a:rPr lang="el-GR" sz="2200" dirty="0"/>
              <a:t>Για την παραγωγή βιοαερίου: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Οργανική ύλη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Αναερόβιες συνθήκες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Μικροοργανισμούς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 smtClean="0"/>
              <a:t>Θερμότητα</a:t>
            </a:r>
            <a:r>
              <a:rPr lang="en-US" sz="2200" dirty="0" smtClean="0"/>
              <a:t>                                   </a:t>
            </a:r>
            <a:endParaRPr lang="en-US" sz="2200" dirty="0"/>
          </a:p>
        </p:txBody>
      </p:sp>
      <p:grpSp>
        <p:nvGrpSpPr>
          <p:cNvPr id="4" name="Ομάδα 8"/>
          <p:cNvGrpSpPr>
            <a:grpSpLocks/>
          </p:cNvGrpSpPr>
          <p:nvPr/>
        </p:nvGrpSpPr>
        <p:grpSpPr bwMode="auto">
          <a:xfrm>
            <a:off x="4648200" y="2895600"/>
            <a:ext cx="3124200" cy="3124200"/>
            <a:chOff x="251520" y="3429000"/>
            <a:chExt cx="2514922" cy="2770869"/>
          </a:xfrm>
        </p:grpSpPr>
        <p:pic>
          <p:nvPicPr>
            <p:cNvPr id="7" name="Picture 6" descr="Αποτέλεσμα εικόνας για biogas compositi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5523" r="42744"/>
            <a:stretch>
              <a:fillRect/>
            </a:stretch>
          </p:blipFill>
          <p:spPr bwMode="auto">
            <a:xfrm>
              <a:off x="251520" y="3676650"/>
              <a:ext cx="2514922" cy="2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467544" y="4985950"/>
              <a:ext cx="116730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600" b="1" dirty="0">
                  <a:latin typeface="Garamond" panose="02020404030301010803" pitchFamily="18" charset="0"/>
                </a:rPr>
                <a:t>CH4 – 60%</a:t>
              </a:r>
              <a:endParaRPr lang="el-GR" altLang="el-GR" sz="1600" b="1">
                <a:latin typeface="Garamond" panose="02020404030301010803" pitchFamily="18" charset="0"/>
              </a:endParaRPr>
            </a:p>
          </p:txBody>
        </p:sp>
        <p:sp>
          <p:nvSpPr>
            <p:cNvPr id="9" name="Ορθογώνιο 7"/>
            <p:cNvSpPr>
              <a:spLocks noChangeArrowheads="1"/>
            </p:cNvSpPr>
            <p:nvPr/>
          </p:nvSpPr>
          <p:spPr bwMode="auto">
            <a:xfrm>
              <a:off x="1548515" y="4674622"/>
              <a:ext cx="115127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600" b="1" dirty="0">
                  <a:latin typeface="Garamond" panose="02020404030301010803" pitchFamily="18" charset="0"/>
                </a:rPr>
                <a:t>CO2 – 39%</a:t>
              </a:r>
              <a:endParaRPr lang="el-GR" altLang="el-GR" sz="1600" b="1">
                <a:latin typeface="Garamond" panose="02020404030301010803" pitchFamily="18" charset="0"/>
              </a:endParaRPr>
            </a:p>
          </p:txBody>
        </p:sp>
        <p:sp>
          <p:nvSpPr>
            <p:cNvPr id="10" name="Ορθογώνιο 19"/>
            <p:cNvSpPr>
              <a:spLocks noChangeArrowheads="1"/>
            </p:cNvSpPr>
            <p:nvPr/>
          </p:nvSpPr>
          <p:spPr bwMode="auto">
            <a:xfrm>
              <a:off x="827584" y="3429000"/>
              <a:ext cx="16754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600" b="1" dirty="0">
                  <a:latin typeface="Garamond" panose="02020404030301010803" pitchFamily="18" charset="0"/>
                </a:rPr>
                <a:t>Other gases – 1%</a:t>
              </a:r>
              <a:endParaRPr lang="el-GR" altLang="el-GR" sz="1600" b="1">
                <a:latin typeface="Garamond" panose="02020404030301010803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 smtClean="0"/>
              <a:t>ΒΙΟΑΕΡΙΟ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9372600" cy="6324600"/>
          </a:xfrm>
        </p:spPr>
        <p:txBody>
          <a:bodyPr>
            <a:noAutofit/>
          </a:bodyPr>
          <a:lstStyle/>
          <a:p>
            <a:pPr>
              <a:buNone/>
            </a:pPr>
            <a:endParaRPr lang="el-GR" sz="2200" dirty="0">
              <a:cs typeface="Arial" pitchFamily="34" charset="0"/>
            </a:endParaRPr>
          </a:p>
          <a:p>
            <a:pPr>
              <a:buNone/>
            </a:pPr>
            <a:r>
              <a:rPr lang="el-GR" sz="2200" dirty="0"/>
              <a:t>Κύρια συστατικά             </a:t>
            </a:r>
            <a:r>
              <a:rPr lang="el-GR" sz="2200" dirty="0" smtClean="0"/>
              <a:t>    </a:t>
            </a:r>
            <a:r>
              <a:rPr lang="en-US" sz="2200" dirty="0" smtClean="0"/>
              <a:t>CH4  </a:t>
            </a:r>
            <a:r>
              <a:rPr lang="en-US" sz="2200" dirty="0"/>
              <a:t>50-65%</a:t>
            </a:r>
          </a:p>
          <a:p>
            <a:pPr>
              <a:buNone/>
            </a:pPr>
            <a:r>
              <a:rPr lang="el-GR" sz="2200" dirty="0"/>
              <a:t>    </a:t>
            </a:r>
            <a:r>
              <a:rPr lang="en-US" sz="2200" dirty="0"/>
              <a:t>                               </a:t>
            </a:r>
            <a:r>
              <a:rPr lang="el-GR" sz="2200" dirty="0"/>
              <a:t>        </a:t>
            </a:r>
            <a:r>
              <a:rPr lang="en-US" sz="2200" dirty="0"/>
              <a:t>      </a:t>
            </a:r>
            <a:r>
              <a:rPr lang="en-US" sz="2200" dirty="0" smtClean="0"/>
              <a:t>CO2 </a:t>
            </a:r>
            <a:r>
              <a:rPr lang="en-US" sz="2200" dirty="0"/>
              <a:t>38-40%</a:t>
            </a:r>
          </a:p>
          <a:p>
            <a:pPr>
              <a:buNone/>
            </a:pPr>
            <a:r>
              <a:rPr lang="el-GR" sz="2200" dirty="0"/>
              <a:t>                                                  </a:t>
            </a:r>
            <a:r>
              <a:rPr lang="el-GR" sz="2200" dirty="0" smtClean="0"/>
              <a:t> Ίχνη </a:t>
            </a:r>
            <a:r>
              <a:rPr lang="el-GR" sz="2200" dirty="0"/>
              <a:t>άλλων αερίων</a:t>
            </a:r>
          </a:p>
          <a:p>
            <a:pPr>
              <a:buNone/>
            </a:pPr>
            <a:endParaRPr lang="el-GR" sz="2200" dirty="0"/>
          </a:p>
          <a:p>
            <a:pPr marL="0" indent="0">
              <a:buNone/>
            </a:pPr>
            <a:r>
              <a:rPr lang="el-GR" sz="2200" u="sng" dirty="0"/>
              <a:t>Πλεονεκτήματα</a:t>
            </a:r>
            <a:r>
              <a:rPr lang="el-GR" sz="2200" dirty="0"/>
              <a:t> </a:t>
            </a:r>
            <a:r>
              <a:rPr lang="en-US" sz="2200" dirty="0"/>
              <a:t>:  </a:t>
            </a:r>
            <a:r>
              <a:rPr lang="el-GR" sz="2200" dirty="0"/>
              <a:t>         φιλικό προς το περιβάλλον </a:t>
            </a:r>
          </a:p>
          <a:p>
            <a:pPr marL="0" indent="0">
              <a:buNone/>
            </a:pPr>
            <a:r>
              <a:rPr lang="el-GR" sz="2200" dirty="0"/>
              <a:t>                                            μείωση της ανεργίας</a:t>
            </a:r>
          </a:p>
          <a:p>
            <a:pPr marL="0" indent="0">
              <a:buNone/>
            </a:pPr>
            <a:r>
              <a:rPr lang="el-GR" sz="2200" dirty="0"/>
              <a:t>                                            ανανεώσιμη πηγή ενέργειας</a:t>
            </a:r>
          </a:p>
          <a:p>
            <a:pPr>
              <a:buNone/>
            </a:pPr>
            <a:r>
              <a:rPr lang="el-GR" sz="2200" u="sng" dirty="0"/>
              <a:t>Μειονεκτήματα</a:t>
            </a:r>
            <a:r>
              <a:rPr lang="en-US" sz="2200" u="sng" dirty="0"/>
              <a:t> </a:t>
            </a:r>
            <a:r>
              <a:rPr lang="en-US" sz="2200" dirty="0"/>
              <a:t>: </a:t>
            </a:r>
            <a:r>
              <a:rPr lang="el-GR" sz="2200" dirty="0"/>
              <a:t>    </a:t>
            </a:r>
            <a:r>
              <a:rPr lang="el-GR" sz="2200" dirty="0" smtClean="0"/>
              <a:t>      </a:t>
            </a:r>
            <a:r>
              <a:rPr lang="el-GR" sz="2200" dirty="0"/>
              <a:t>αποθήκευση </a:t>
            </a:r>
          </a:p>
          <a:p>
            <a:pPr>
              <a:buNone/>
            </a:pPr>
            <a:r>
              <a:rPr lang="el-GR" sz="2200" dirty="0"/>
              <a:t>                                            </a:t>
            </a:r>
            <a:r>
              <a:rPr lang="el-GR" sz="2200" dirty="0" smtClean="0"/>
              <a:t>θόρυβος </a:t>
            </a:r>
            <a:r>
              <a:rPr lang="el-GR" sz="2200" dirty="0"/>
              <a:t>και </a:t>
            </a:r>
            <a:r>
              <a:rPr lang="el-GR" sz="2200" dirty="0" smtClean="0"/>
              <a:t>οσμές</a:t>
            </a:r>
            <a:endParaRPr lang="en-US" sz="2200" dirty="0"/>
          </a:p>
          <a:p>
            <a:pPr>
              <a:buNone/>
            </a:pPr>
            <a:r>
              <a:rPr lang="el-GR" sz="2200" dirty="0"/>
              <a:t>                                            προσμίξεις που προκαλούν προβλήματα </a:t>
            </a:r>
          </a:p>
          <a:p>
            <a:pPr>
              <a:buNone/>
            </a:pPr>
            <a:r>
              <a:rPr lang="el-GR" sz="2200" dirty="0"/>
              <a:t>                                            στη τελική του χρήση</a:t>
            </a:r>
            <a:endParaRPr lang="en-US" sz="2200" dirty="0"/>
          </a:p>
          <a:p>
            <a:pPr>
              <a:buNone/>
            </a:pPr>
            <a:endParaRPr lang="el-GR" sz="2200" dirty="0"/>
          </a:p>
          <a:p>
            <a:pPr>
              <a:buNone/>
            </a:pPr>
            <a:endParaRPr lang="el-GR" sz="2200" dirty="0"/>
          </a:p>
          <a:p>
            <a:pPr>
              <a:buNone/>
            </a:pPr>
            <a:endParaRPr lang="el-GR" sz="2200" dirty="0"/>
          </a:p>
          <a:p>
            <a:pPr>
              <a:buNone/>
            </a:pPr>
            <a:endParaRPr lang="el-GR" sz="2200" dirty="0"/>
          </a:p>
          <a:p>
            <a:pPr>
              <a:buNone/>
            </a:pPr>
            <a:r>
              <a:rPr lang="el-GR" sz="2200" dirty="0"/>
              <a:t> 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4" name="Right Arrow 3"/>
          <p:cNvSpPr/>
          <p:nvPr/>
        </p:nvSpPr>
        <p:spPr>
          <a:xfrm>
            <a:off x="3048000" y="1944666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048000" y="2359068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073574" y="2791218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027854" y="367284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020025" y="41148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027854" y="457367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027854" y="528828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020025" y="492252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020025" y="5766774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/>
              <a:t>ΚΟΜΠΟΣΤΟΠΟΙΗΣΗ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200" dirty="0"/>
              <a:t>Η </a:t>
            </a:r>
            <a:r>
              <a:rPr lang="el-GR" sz="2200" dirty="0" err="1"/>
              <a:t>κομποστοποίηση</a:t>
            </a:r>
            <a:r>
              <a:rPr lang="el-GR" sz="2200" dirty="0"/>
              <a:t> είναι μια φυσική βιολογική διαδικασία αποδόμησης και σταθεροποίησης της οργανικής ύλης. Το προιόν αυτής της διαδικασίας ονομάζετε κομπόστ και </a:t>
            </a:r>
            <a:r>
              <a:rPr lang="el-GR" sz="2200" dirty="0" smtClean="0"/>
              <a:t>χρησιμοποιείται συνήθως ως </a:t>
            </a:r>
            <a:r>
              <a:rPr lang="el-GR" sz="2200" dirty="0" err="1" smtClean="0"/>
              <a:t>εδαφοβελτιωτικό</a:t>
            </a:r>
            <a:r>
              <a:rPr lang="el-GR" sz="2200" dirty="0"/>
              <a:t>.</a:t>
            </a:r>
          </a:p>
          <a:p>
            <a:pPr marL="0" indent="0">
              <a:buNone/>
            </a:pPr>
            <a:r>
              <a:rPr lang="el-GR" sz="2400" u="sng" dirty="0"/>
              <a:t>Χαρακτηριστικά </a:t>
            </a:r>
            <a:r>
              <a:rPr lang="el-GR" sz="2400" u="sng" dirty="0" err="1"/>
              <a:t>Κομποστοποίησης</a:t>
            </a:r>
            <a:r>
              <a:rPr lang="el-GR" sz="2400" u="sng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200" dirty="0"/>
              <a:t>Μικροβιακή (</a:t>
            </a:r>
            <a:r>
              <a:rPr lang="el-GR" sz="2200" dirty="0" err="1"/>
              <a:t>ακτινομήκυτες</a:t>
            </a:r>
            <a:r>
              <a:rPr lang="el-GR" sz="2200" dirty="0"/>
              <a:t>, γαιοσκώληκες κ.α.)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200" dirty="0"/>
              <a:t>Αερόβια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200" dirty="0"/>
              <a:t>Θερμόφιλη (η μικροβιακή αποδόμηση έχει ως αποτέλεσμα την παραγωγή ενέργειας)</a:t>
            </a:r>
            <a:endParaRPr lang="en-GB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4876800"/>
            <a:ext cx="4267200" cy="171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8065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/>
              <a:t>ΚΟΜΠΟΣΤΟΠΟΙΗΣΗ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153400" cy="5105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dirty="0"/>
              <a:t>Κατά την </a:t>
            </a:r>
            <a:r>
              <a:rPr lang="el-GR" sz="2000" dirty="0" err="1"/>
              <a:t>κομποστοποίηση</a:t>
            </a:r>
            <a:r>
              <a:rPr lang="el-GR" sz="2000" dirty="0"/>
              <a:t> πολύπλοκα οργανικά μόρια διασπώνται κάτω από την δράση μικροοργανισμών, μέσω κυρίως των διαδικασιών μεταβολισμού τους, σε απλούστερες οργανικές ενώσεις ή και ανόργανα στοιχεία.</a:t>
            </a:r>
          </a:p>
          <a:p>
            <a:pPr marL="0" indent="0" algn="just">
              <a:buNone/>
            </a:pPr>
            <a:r>
              <a:rPr lang="el-GR" sz="1900" b="1" dirty="0">
                <a:solidFill>
                  <a:srgbClr val="EE2D00"/>
                </a:solidFill>
              </a:rPr>
              <a:t>1</a:t>
            </a:r>
            <a:r>
              <a:rPr lang="el-GR" sz="1900" b="1" baseline="30000" dirty="0">
                <a:solidFill>
                  <a:srgbClr val="EE2D00"/>
                </a:solidFill>
              </a:rPr>
              <a:t>ο</a:t>
            </a:r>
            <a:r>
              <a:rPr lang="el-GR" sz="1900" b="1" dirty="0">
                <a:solidFill>
                  <a:srgbClr val="EE2D00"/>
                </a:solidFill>
              </a:rPr>
              <a:t> Στάδιο: </a:t>
            </a:r>
            <a:r>
              <a:rPr lang="el-GR" sz="1900" dirty="0"/>
              <a:t>Διάσπαση των απλών μορίων (π.χ. σάκχαρα) κυρίως από βακτήρια. Τ= 15-35 </a:t>
            </a:r>
            <a:r>
              <a:rPr lang="en-US" sz="1900" dirty="0"/>
              <a:t>°C, </a:t>
            </a:r>
            <a:r>
              <a:rPr lang="el-GR" sz="1900" dirty="0"/>
              <a:t>Διάρκεια: περίπου 1 μέρα</a:t>
            </a:r>
          </a:p>
          <a:p>
            <a:pPr marL="0" indent="0" algn="just">
              <a:buNone/>
            </a:pPr>
            <a:r>
              <a:rPr lang="el-GR" sz="1900" b="1" dirty="0">
                <a:solidFill>
                  <a:srgbClr val="EE2D00"/>
                </a:solidFill>
              </a:rPr>
              <a:t>2</a:t>
            </a:r>
            <a:r>
              <a:rPr lang="el-GR" sz="1900" b="1" baseline="30000" dirty="0">
                <a:solidFill>
                  <a:srgbClr val="EE2D00"/>
                </a:solidFill>
              </a:rPr>
              <a:t>ο</a:t>
            </a:r>
            <a:r>
              <a:rPr lang="el-GR" sz="1900" b="1" dirty="0">
                <a:solidFill>
                  <a:srgbClr val="EE2D00"/>
                </a:solidFill>
              </a:rPr>
              <a:t> Στάδιο: </a:t>
            </a:r>
            <a:r>
              <a:rPr lang="el-GR" sz="1900" dirty="0"/>
              <a:t>Συνεχίζεται η διάσπαση των απλών μορίων, κυρίαρχοι μικροοργανισμοί: μεσόφιλοι. Τ= 35-55</a:t>
            </a:r>
            <a:r>
              <a:rPr lang="en-US" sz="1900" dirty="0"/>
              <a:t> °C, </a:t>
            </a:r>
            <a:r>
              <a:rPr lang="el-GR" sz="1900" dirty="0"/>
              <a:t>Διάρκεια:  μερικές ώρες-μέρες</a:t>
            </a:r>
          </a:p>
          <a:p>
            <a:pPr marL="0" indent="0" algn="just">
              <a:buNone/>
            </a:pPr>
            <a:r>
              <a:rPr lang="el-GR" sz="1900" b="1" dirty="0">
                <a:solidFill>
                  <a:srgbClr val="EE2D00"/>
                </a:solidFill>
              </a:rPr>
              <a:t>3</a:t>
            </a:r>
            <a:r>
              <a:rPr lang="el-GR" sz="1900" b="1" baseline="30000" dirty="0">
                <a:solidFill>
                  <a:srgbClr val="EE2D00"/>
                </a:solidFill>
              </a:rPr>
              <a:t>ο</a:t>
            </a:r>
            <a:r>
              <a:rPr lang="el-GR" sz="1900" b="1" dirty="0">
                <a:solidFill>
                  <a:srgbClr val="EE2D00"/>
                </a:solidFill>
              </a:rPr>
              <a:t> Στάδιο: </a:t>
            </a:r>
            <a:r>
              <a:rPr lang="el-GR" sz="1900" dirty="0"/>
              <a:t>Κυριαρχούν τα θερμόφιλα βακτήρια. Το υλικό χρειάζεται ανακάτεμα. Τ= 55-80</a:t>
            </a:r>
            <a:r>
              <a:rPr lang="en-US" sz="1900" dirty="0"/>
              <a:t>°C</a:t>
            </a:r>
            <a:endParaRPr lang="el-GR" sz="1900" dirty="0"/>
          </a:p>
          <a:p>
            <a:pPr marL="0" indent="0" algn="just">
              <a:buNone/>
            </a:pPr>
            <a:r>
              <a:rPr lang="el-GR" sz="1900" b="1" dirty="0">
                <a:solidFill>
                  <a:srgbClr val="EE2D00"/>
                </a:solidFill>
              </a:rPr>
              <a:t>4</a:t>
            </a:r>
            <a:r>
              <a:rPr lang="el-GR" sz="1900" b="1" baseline="30000" dirty="0">
                <a:solidFill>
                  <a:srgbClr val="EE2D00"/>
                </a:solidFill>
              </a:rPr>
              <a:t>ο</a:t>
            </a:r>
            <a:r>
              <a:rPr lang="el-GR" sz="1900" b="1" dirty="0">
                <a:solidFill>
                  <a:srgbClr val="EE2D00"/>
                </a:solidFill>
              </a:rPr>
              <a:t> Στάδιο: </a:t>
            </a:r>
            <a:r>
              <a:rPr lang="el-GR" sz="1900" dirty="0"/>
              <a:t>Μύκητες και ακτινομύκητες αποδομούν οργανικά μόρια.</a:t>
            </a:r>
            <a:r>
              <a:rPr lang="en-US" sz="1900" dirty="0"/>
              <a:t> </a:t>
            </a:r>
            <a:r>
              <a:rPr lang="el-GR" sz="1900" dirty="0"/>
              <a:t>Διάρκεια: μερικές μέρες ή λίγες βδομάδες</a:t>
            </a:r>
          </a:p>
          <a:p>
            <a:pPr marL="0" indent="0" algn="just">
              <a:buNone/>
            </a:pPr>
            <a:r>
              <a:rPr lang="el-GR" sz="1900" b="1" dirty="0">
                <a:solidFill>
                  <a:srgbClr val="EE2D00"/>
                </a:solidFill>
              </a:rPr>
              <a:t>5</a:t>
            </a:r>
            <a:r>
              <a:rPr lang="el-GR" sz="1900" b="1" baseline="30000" dirty="0">
                <a:solidFill>
                  <a:srgbClr val="EE2D00"/>
                </a:solidFill>
              </a:rPr>
              <a:t>ο</a:t>
            </a:r>
            <a:r>
              <a:rPr lang="el-GR" sz="1900" b="1" dirty="0">
                <a:solidFill>
                  <a:srgbClr val="EE2D00"/>
                </a:solidFill>
              </a:rPr>
              <a:t>  Στάδιο: </a:t>
            </a:r>
            <a:r>
              <a:rPr lang="el-GR" sz="1900" dirty="0"/>
              <a:t>Η φάση της ωρίμανσης και της δημιουργίας του τελικού προϊόντος. Διάρκεια: 8-12 εβδομάδες</a:t>
            </a:r>
          </a:p>
          <a:p>
            <a:pPr marL="0" indent="0" algn="just">
              <a:buNone/>
            </a:pPr>
            <a:endParaRPr lang="el-GR" sz="2200" b="1" dirty="0">
              <a:solidFill>
                <a:srgbClr val="EE2D00"/>
              </a:solidFill>
            </a:endParaRPr>
          </a:p>
          <a:p>
            <a:pPr marL="0" indent="0" algn="just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xmlns="" val="2915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762000"/>
            <a:ext cx="3838055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/>
              <a:t>ΚΟΜΠΟΣΤΟΠΟΙΗΣΗ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400" u="sng" dirty="0"/>
              <a:t>Διαδικασία </a:t>
            </a:r>
            <a:r>
              <a:rPr lang="el-GR" sz="2400" u="sng" dirty="0" err="1"/>
              <a:t>Κομποστοποίησης</a:t>
            </a:r>
            <a:r>
              <a:rPr lang="el-GR" sz="2400" u="sng" dirty="0"/>
              <a:t>:</a:t>
            </a:r>
          </a:p>
          <a:p>
            <a:pPr marL="0" indent="0">
              <a:buNone/>
            </a:pPr>
            <a:r>
              <a:rPr lang="el-GR" sz="2200" dirty="0"/>
              <a:t>Άλεσμα ή τεμαχισμός πρώτης ύλης</a:t>
            </a:r>
          </a:p>
          <a:p>
            <a:pPr marL="0" indent="0">
              <a:buNone/>
            </a:pPr>
            <a:r>
              <a:rPr lang="el-GR" sz="2200" dirty="0"/>
              <a:t>Φάση ταχείας χώνευσης</a:t>
            </a:r>
          </a:p>
          <a:p>
            <a:pPr marL="0" indent="0">
              <a:buNone/>
            </a:pPr>
            <a:r>
              <a:rPr lang="el-GR" sz="2200" dirty="0"/>
              <a:t>Κοσκίνισμα</a:t>
            </a:r>
          </a:p>
          <a:p>
            <a:pPr marL="0" indent="0">
              <a:buNone/>
            </a:pPr>
            <a:r>
              <a:rPr lang="el-GR" sz="2200" dirty="0"/>
              <a:t>Ωρίμανση </a:t>
            </a:r>
            <a:r>
              <a:rPr lang="el-GR" sz="2200" dirty="0" err="1" smtClean="0"/>
              <a:t>κομπόστ</a:t>
            </a:r>
            <a:endParaRPr lang="el-GR" sz="2200" dirty="0" smtClean="0"/>
          </a:p>
          <a:p>
            <a:pPr marL="0" indent="0">
              <a:buNone/>
            </a:pPr>
            <a:r>
              <a:rPr lang="el-GR" sz="2200" dirty="0" smtClean="0"/>
              <a:t>Έλεγχος ποιότητας </a:t>
            </a:r>
            <a:r>
              <a:rPr lang="el-GR" sz="2200" dirty="0" err="1" smtClean="0"/>
              <a:t>κομπόστ</a:t>
            </a:r>
            <a:endParaRPr lang="el-GR" sz="22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u="sng" dirty="0"/>
              <a:t>Παράγοντες που επηρεάζουν την </a:t>
            </a:r>
            <a:r>
              <a:rPr lang="el-GR" sz="2400" u="sng" dirty="0" err="1"/>
              <a:t>κομποστοποίηση</a:t>
            </a:r>
            <a:endParaRPr lang="el-GR" sz="2400" u="sng" dirty="0"/>
          </a:p>
          <a:p>
            <a:pPr marL="514350" indent="-514350">
              <a:buFont typeface="+mj-lt"/>
              <a:buAutoNum type="arabicPeriod"/>
            </a:pPr>
            <a:r>
              <a:rPr lang="el-GR" sz="2200" dirty="0"/>
              <a:t>Θερμοκρασία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pH</a:t>
            </a:r>
            <a:r>
              <a:rPr lang="el-GR" sz="2200" dirty="0"/>
              <a:t> (&gt;=7)</a:t>
            </a: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l-GR" sz="2200" dirty="0"/>
              <a:t>Υγρασία (55-65%)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200" dirty="0"/>
              <a:t>Σχέση άνθρακα/αζώτου </a:t>
            </a:r>
            <a:r>
              <a:rPr lang="el-GR" sz="2200" dirty="0" smtClean="0"/>
              <a:t>(</a:t>
            </a:r>
            <a:r>
              <a:rPr lang="en-US" sz="2200" dirty="0" smtClean="0"/>
              <a:t>C/V=</a:t>
            </a:r>
            <a:r>
              <a:rPr lang="el-GR" sz="2200" dirty="0" smtClean="0"/>
              <a:t>30/1</a:t>
            </a:r>
            <a:r>
              <a:rPr lang="el-GR" sz="2200" dirty="0"/>
              <a:t>)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xmlns="" val="15282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/>
              <a:t>ΚΟΜΠΟΣΤΟΠΟΙΗΣΗ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u="sng" dirty="0"/>
              <a:t>Τεχνικές κομποστοποίησης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Σε δοχεία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Αναστρεφόμενων </a:t>
            </a:r>
            <a:r>
              <a:rPr lang="el-GR" sz="2400" dirty="0" err="1"/>
              <a:t>σειραδίων</a:t>
            </a:r>
            <a:endParaRPr lang="el-G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Αεριζόμενων σωρών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964686"/>
            <a:ext cx="3149600" cy="2055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3276600"/>
            <a:ext cx="480594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901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/>
              <a:t>ΚΟΜΠΟΣΤΟΠΟΙΗΣΗ</a:t>
            </a:r>
            <a:endParaRPr lang="en-GB" sz="4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374904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/>
              <a:t>ΠΛΕΟΝΕΚΤΗΜΑΤΑ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Μείωση των οσμών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Μείωση εμφάνισης εντόμων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Μείωση ή και εξουδετέρωση των παθογόνων μικροοργανισμών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Μείωση της υγρασίας και συνεπώς του όγκου των αποβλήτων.</a:t>
            </a: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33950" y="1676400"/>
            <a:ext cx="374904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/>
              <a:t>ΜΕΙΟΝΕΚΤΗΜΑΤΑ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Υψηλές τιμές θερμοκρασίας και αερισμού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Μεγάλο χρονικό διάστημα για να ολοκληρωθεί η διαδικασία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Απαιτεί μεγάλο  λειτουργικό χώρο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xmlns="" val="25392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13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l-GR" sz="4400" b="1" dirty="0"/>
              <a:t>ΕΙΣΑΓΩΓΗ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u="sng" dirty="0"/>
              <a:t>Γεωργικά απόβλητα:</a:t>
            </a:r>
            <a:r>
              <a:rPr lang="el-GR" sz="2200" dirty="0"/>
              <a:t> είναι τα φυτικά γεωργικά υπολείμματα τα οποία δημιουργούνται από τις γεωργικές δραστηριότητες. </a:t>
            </a:r>
          </a:p>
          <a:p>
            <a:pPr marL="0" indent="0">
              <a:buNone/>
            </a:pPr>
            <a:endParaRPr lang="el-GR" sz="2200" u="sng" dirty="0"/>
          </a:p>
          <a:p>
            <a:pPr marL="0" indent="0">
              <a:buNone/>
            </a:pPr>
            <a:r>
              <a:rPr lang="el-GR" sz="2200" u="sng" dirty="0"/>
              <a:t>Πρωτογενή γεωργικά υπολείμματα: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l-GR" dirty="0"/>
              <a:t>Ά</a:t>
            </a:r>
            <a:r>
              <a:rPr lang="el-GR" dirty="0" smtClean="0"/>
              <a:t>χυρο </a:t>
            </a:r>
            <a:r>
              <a:rPr lang="el-GR" dirty="0"/>
              <a:t>σίτου, κριθαριού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l-GR" dirty="0"/>
              <a:t>Κ</a:t>
            </a:r>
            <a:r>
              <a:rPr lang="el-GR" dirty="0" smtClean="0"/>
              <a:t>λαδιά,κορμοί </a:t>
            </a:r>
            <a:r>
              <a:rPr lang="el-GR" dirty="0"/>
              <a:t>και φύλλα</a:t>
            </a:r>
          </a:p>
          <a:p>
            <a:endParaRPr lang="el-GR" sz="1800" u="sng" dirty="0"/>
          </a:p>
          <a:p>
            <a:pPr marL="0" indent="0">
              <a:buNone/>
            </a:pPr>
            <a:r>
              <a:rPr lang="el-GR" sz="2200" u="sng" dirty="0"/>
              <a:t>Δευτερογενή γεωργικά υπολείμματα:    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l-GR" sz="1800" dirty="0"/>
              <a:t> </a:t>
            </a:r>
            <a:r>
              <a:rPr lang="el-GR" dirty="0"/>
              <a:t>Φ</a:t>
            </a:r>
            <a:r>
              <a:rPr lang="el-GR" dirty="0" smtClean="0"/>
              <a:t>λοιοί </a:t>
            </a:r>
            <a:r>
              <a:rPr lang="el-GR" dirty="0"/>
              <a:t>ρυζιού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l-GR" dirty="0"/>
              <a:t>Π</a:t>
            </a:r>
            <a:r>
              <a:rPr lang="el-GR" dirty="0" smtClean="0"/>
              <a:t>υρήνες </a:t>
            </a:r>
            <a:r>
              <a:rPr lang="el-GR" dirty="0"/>
              <a:t>ελαιοκαρπών          </a:t>
            </a:r>
            <a:endParaRPr lang="en-US" dirty="0"/>
          </a:p>
        </p:txBody>
      </p:sp>
      <p:sp>
        <p:nvSpPr>
          <p:cNvPr id="4" name="AutoShape 7" descr="Ενέργεια από Σανό και Ρύζ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3579" y="4725144"/>
            <a:ext cx="3114671" cy="17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 descr="γεωργικά υπολείμματα | Green Agenda | Περιβάλλον, Οικολογία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8743" y="2564904"/>
            <a:ext cx="2744341" cy="185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87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l-GR" sz="4400" b="1" dirty="0"/>
              <a:t/>
            </a:r>
            <a:br>
              <a:rPr lang="el-GR" sz="4400" b="1" dirty="0"/>
            </a:br>
            <a:r>
              <a:rPr lang="el-GR" sz="4400" b="1" dirty="0"/>
              <a:t/>
            </a:r>
            <a:br>
              <a:rPr lang="el-GR" sz="4400" b="1" dirty="0"/>
            </a:br>
            <a:r>
              <a:rPr lang="el-GR" sz="4400" b="1" dirty="0"/>
              <a:t/>
            </a:r>
            <a:br>
              <a:rPr lang="el-GR" sz="4400" b="1" dirty="0"/>
            </a:br>
            <a:r>
              <a:rPr lang="el-GR" sz="4400" b="1" dirty="0" smtClean="0"/>
              <a:t>ΕΔΑΦΟΒΕΛΤΙΩΤΙΚΟ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4572000"/>
          </a:xfrm>
        </p:spPr>
        <p:txBody>
          <a:bodyPr/>
          <a:lstStyle/>
          <a:p>
            <a:pPr>
              <a:buNone/>
            </a:pPr>
            <a:r>
              <a:rPr lang="el-GR" sz="2400" dirty="0" smtClean="0"/>
              <a:t>    </a:t>
            </a:r>
            <a:r>
              <a:rPr lang="el-GR" sz="2400" u="sng" dirty="0" smtClean="0"/>
              <a:t>Ορισμός</a:t>
            </a:r>
            <a:r>
              <a:rPr lang="en-US" sz="2800" dirty="0">
                <a:cs typeface="Arial" pitchFamily="34" charset="0"/>
              </a:rPr>
              <a:t>:</a:t>
            </a:r>
            <a:r>
              <a:rPr lang="el-GR" sz="2800" dirty="0">
                <a:cs typeface="Arial" pitchFamily="34" charset="0"/>
              </a:rPr>
              <a:t> </a:t>
            </a:r>
            <a:r>
              <a:rPr lang="el-GR" sz="2200" dirty="0"/>
              <a:t>Ειναι το χωνευμένο υπόλειμμα από τη διεργασία της </a:t>
            </a:r>
            <a:r>
              <a:rPr lang="el-GR" sz="2200" dirty="0" smtClean="0"/>
              <a:t>Α.Χ.</a:t>
            </a:r>
            <a:r>
              <a:rPr lang="en-US" sz="2200" dirty="0" smtClean="0"/>
              <a:t> </a:t>
            </a:r>
            <a:r>
              <a:rPr lang="el-GR" sz="2200" dirty="0" smtClean="0"/>
              <a:t>και της </a:t>
            </a:r>
            <a:r>
              <a:rPr lang="el-GR" sz="2200" dirty="0" err="1" smtClean="0"/>
              <a:t>κομποστοποίησης</a:t>
            </a:r>
            <a:r>
              <a:rPr lang="el-GR" sz="2200" dirty="0" smtClean="0"/>
              <a:t> που </a:t>
            </a:r>
            <a:r>
              <a:rPr lang="el-GR" sz="2200" dirty="0"/>
              <a:t>αποτελεί ενα χρηστικό παραπροιόν της διεργασίας </a:t>
            </a:r>
            <a:r>
              <a:rPr lang="el-GR" sz="2200" dirty="0" smtClean="0"/>
              <a:t>.</a:t>
            </a:r>
            <a:endParaRPr lang="el-GR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Χρησιμοποιείται  ως τροποποίηση εδάφους ή λίπασμα.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Το προιόν προκύπτει  σε         υγρή </a:t>
            </a:r>
          </a:p>
          <a:p>
            <a:pPr>
              <a:buNone/>
            </a:pPr>
            <a:r>
              <a:rPr lang="el-GR" sz="2200" dirty="0"/>
              <a:t>                                                             </a:t>
            </a:r>
            <a:r>
              <a:rPr lang="el-GR" sz="2200" dirty="0" smtClean="0"/>
              <a:t>στερεά </a:t>
            </a:r>
            <a:r>
              <a:rPr lang="el-GR" sz="2200" dirty="0"/>
              <a:t>φάση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886200" y="320040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886200" y="358140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0" name="AutoShape 2" descr="Κομποστ, Ένα Αθώο Εδαφοβελτιωτικό ή μια Ωρολογιακή Βόμβα στο Πιάτο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Κομποστ, Ένα Αθώο Εδαφοβελτιωτικό ή μια Ωρολογιακή Βόμβα στο Πιάτο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4" name="AutoShape 6" descr="Κομποστ, Ένα Αθώο Εδαφοβελτιωτικό ή μια Ωρολογιακή Βόμβα στο Πιάτο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6500" y="4191000"/>
            <a:ext cx="41148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 smtClean="0"/>
              <a:t>ΕΔΑΦΟΒΕΛΤΙΩΤΙΚΟ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200" u="sng" dirty="0"/>
              <a:t>Ιδανικά χαρακτηριστικά</a:t>
            </a:r>
            <a:r>
              <a:rPr lang="en-US" sz="2200" u="sng" dirty="0" smtClean="0"/>
              <a:t>:</a:t>
            </a:r>
            <a:endParaRPr lang="el-GR" sz="2200" u="sng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l-GR" sz="2200" dirty="0" smtClean="0"/>
              <a:t>Υγρές </a:t>
            </a:r>
            <a:r>
              <a:rPr lang="el-GR" sz="2200" dirty="0"/>
              <a:t>διεργασίες </a:t>
            </a:r>
            <a:r>
              <a:rPr lang="el-GR" sz="2200" dirty="0" smtClean="0"/>
              <a:t>Α.Χ., </a:t>
            </a:r>
            <a:r>
              <a:rPr lang="el-GR" sz="2200" dirty="0"/>
              <a:t>τα ολικά στερεά 3-15%, και ξηρές διεργασίες εώς 30%</a:t>
            </a: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Πάνω απο 70% των ολικών στερεών πρέπει να είναι οργανικής </a:t>
            </a:r>
            <a:r>
              <a:rPr lang="el-GR" sz="2200" dirty="0" smtClean="0"/>
              <a:t>φ</a:t>
            </a:r>
            <a:r>
              <a:rPr lang="el-GR" sz="2200" dirty="0" smtClean="0"/>
              <a:t>ύ</a:t>
            </a:r>
            <a:r>
              <a:rPr lang="el-GR" sz="2200" dirty="0" smtClean="0"/>
              <a:t>σεως</a:t>
            </a:r>
            <a:endParaRPr lang="el-GR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Αναλογία  </a:t>
            </a:r>
            <a:r>
              <a:rPr lang="en-US" sz="2200" dirty="0" smtClean="0"/>
              <a:t>C/N </a:t>
            </a:r>
            <a:r>
              <a:rPr lang="el-GR" sz="2200" dirty="0"/>
              <a:t>να είναι εως την τιμή 12.5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Το </a:t>
            </a:r>
            <a:r>
              <a:rPr lang="en-US" sz="2200" dirty="0"/>
              <a:t>pH </a:t>
            </a:r>
            <a:r>
              <a:rPr lang="el-GR" sz="2200" dirty="0"/>
              <a:t>να είναι μεταξύ 7,5-8</a:t>
            </a: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Η υγρασία να μη ξεπερνά το 25% της συνολικής του μάζας </a:t>
            </a:r>
            <a:endParaRPr lang="en-US" sz="2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xmlns="" id="{899405D7-FD16-DB4B-87CD-27978CFB9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 smtClean="0"/>
              <a:t>ΝΟΜΟΘΕΣΙΑ ΣΤΗΝ ΕΛΛΑΔΑ </a:t>
            </a:r>
            <a:endParaRPr lang="el-GR" sz="4400" b="1" dirty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xmlns="" id="{6307AE52-652A-824C-BE60-A403C77806E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355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Νόμος 3851/10. Στόχος της Ελλάδας να καλύψει τις ανάγκες σε ηλεκτρική ενέργεια κατά 40% μέχρι το 2020.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Νόμος 5369: ο </a:t>
            </a:r>
            <a:r>
              <a:rPr lang="el-GR" sz="2200" dirty="0" smtClean="0"/>
              <a:t>παραγωγ</a:t>
            </a:r>
            <a:r>
              <a:rPr lang="el-GR" sz="2200" dirty="0"/>
              <a:t>ό</a:t>
            </a:r>
            <a:r>
              <a:rPr lang="el-GR" sz="2200" dirty="0" smtClean="0"/>
              <a:t>ς </a:t>
            </a:r>
            <a:r>
              <a:rPr lang="el-GR" sz="2200" dirty="0"/>
              <a:t>του θα  ενσωματώνει βελτιωτικά  εδάφους με σκοπό την βελτίωση του.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Νόμος 4042/2012: «ο </a:t>
            </a:r>
            <a:r>
              <a:rPr lang="el-GR" sz="2200" dirty="0" err="1"/>
              <a:t>ρυπαίνων</a:t>
            </a:r>
            <a:r>
              <a:rPr lang="el-GR" sz="2200" dirty="0"/>
              <a:t> πληρώνει»</a:t>
            </a:r>
          </a:p>
        </p:txBody>
      </p:sp>
      <p:pic>
        <p:nvPicPr>
          <p:cNvPr id="10" name="Εικόνα 9" descr="Εικόνα που περιέχει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CF16132B-556B-AE4D-99AE-213178954E9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610" y="2286000"/>
            <a:ext cx="4272516" cy="220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54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6D1695C7-2752-FF40-A9B3-23D9FD92C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650" t="11406" r="12554" b="3014"/>
          <a:stretch/>
        </p:blipFill>
        <p:spPr>
          <a:xfrm>
            <a:off x="4648200" y="2057400"/>
            <a:ext cx="4419600" cy="3108427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3BA342B-9EEA-B841-9F59-F53E0870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62" y="381000"/>
            <a:ext cx="8458200" cy="1401762"/>
          </a:xfrm>
        </p:spPr>
        <p:txBody>
          <a:bodyPr>
            <a:noAutofit/>
          </a:bodyPr>
          <a:lstStyle/>
          <a:p>
            <a:pPr algn="ctr"/>
            <a:r>
              <a:rPr lang="el-GR" b="1" dirty="0" smtClean="0"/>
              <a:t>ΠΟΣΟΤΙΚΑ ΣΤΟΙΧΕΙΑ – ΓΕΩΓΡΑΦΙΚΗ ΚΑΤΑΝΟΜΗ ΠΑΡΑΓΩΓΗΣ ΑΠΟΒΛΗΤΩΝ </a:t>
            </a:r>
            <a:endParaRPr lang="el-GR" b="1" dirty="0"/>
          </a:p>
        </p:txBody>
      </p:sp>
      <p:pic>
        <p:nvPicPr>
          <p:cNvPr id="5" name="Θέση περιεχομένου 4" descr="Εικόνα που περιέχει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DFC009A4-9F55-744B-A9B2-8642438D7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4517" t="4065" r="7477" b="3356"/>
          <a:stretch/>
        </p:blipFill>
        <p:spPr>
          <a:xfrm>
            <a:off x="381000" y="1837360"/>
            <a:ext cx="4502426" cy="405201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A08F6E-164C-9A4B-AD76-0F50DFEFCD2E}"/>
              </a:ext>
            </a:extLst>
          </p:cNvPr>
          <p:cNvSpPr txBox="1"/>
          <p:nvPr/>
        </p:nvSpPr>
        <p:spPr>
          <a:xfrm>
            <a:off x="1524000" y="5937335"/>
            <a:ext cx="635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Σχήμα 1,2 : Ποσότητα και ποσοστά παραγόμενων γεωργικών υπολειμμάτων ανά περιφέρεια 2011  </a:t>
            </a:r>
          </a:p>
        </p:txBody>
      </p:sp>
    </p:spTree>
    <p:extLst>
      <p:ext uri="{BB962C8B-B14F-4D97-AF65-F5344CB8AC3E}">
        <p14:creationId xmlns:p14="http://schemas.microsoft.com/office/powerpoint/2010/main" xmlns="" val="38353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xmlns="" id="{C0153C26-BE12-C04F-B874-9F0CF69C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Autofit/>
          </a:bodyPr>
          <a:lstStyle/>
          <a:p>
            <a:pPr algn="ctr"/>
            <a:r>
              <a:rPr lang="el-GR" b="1" dirty="0" smtClean="0"/>
              <a:t>ΠΟΣΟΤΙΚΑ ΣΤΟΙΧΕΙΑ – ΓΕΩΓΡΑΦΙΚΗ ΚΑΤΑΝΟΜΗ ΠΑΡΑΓΩΓΗΣ ΑΠΟΒΛΗΤΩΝ </a:t>
            </a:r>
            <a:endParaRPr lang="el-GR" b="1" dirty="0"/>
          </a:p>
        </p:txBody>
      </p:sp>
      <p:pic>
        <p:nvPicPr>
          <p:cNvPr id="7" name="Θέση περιεχομένου 6" descr="Εικόνα που περιέχει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243CE39A-B9D3-F042-8951-9FDF8144048F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752600"/>
            <a:ext cx="4343400" cy="3276600"/>
          </a:xfrm>
          <a:prstGeom prst="rect">
            <a:avLst/>
          </a:prstGeom>
        </p:spPr>
      </p:pic>
      <p:pic>
        <p:nvPicPr>
          <p:cNvPr id="8" name="Θέση περιεχομένου 7" descr="Εικόνα που περιέχει κείμενο,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0373C58C-9951-4E45-9A1F-3A8DE86BCB2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828800"/>
            <a:ext cx="3962400" cy="3124200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xmlns="" id="{67F4BC38-397C-A340-B7AD-5A3AE0B436E8}"/>
              </a:ext>
            </a:extLst>
          </p:cNvPr>
          <p:cNvSpPr/>
          <p:nvPr/>
        </p:nvSpPr>
        <p:spPr>
          <a:xfrm>
            <a:off x="2133600" y="53110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dirty="0"/>
              <a:t>Σχήμα 3,4 : Ποσότητα και ποσοστά αποσυρόμενων </a:t>
            </a:r>
            <a:r>
              <a:rPr lang="el-GR" dirty="0" err="1"/>
              <a:t>οπωροκηπευτικών</a:t>
            </a:r>
            <a:r>
              <a:rPr lang="el-GR" dirty="0"/>
              <a:t> ανά περιφέρεια (2011)</a:t>
            </a:r>
          </a:p>
        </p:txBody>
      </p:sp>
    </p:spTree>
    <p:extLst>
      <p:ext uri="{BB962C8B-B14F-4D97-AF65-F5344CB8AC3E}">
        <p14:creationId xmlns:p14="http://schemas.microsoft.com/office/powerpoint/2010/main" xmlns="" val="251624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xmlns="" id="{2E69F81C-4668-214D-80AA-3A5A933BD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249362"/>
          </a:xfrm>
        </p:spPr>
        <p:txBody>
          <a:bodyPr>
            <a:noAutofit/>
          </a:bodyPr>
          <a:lstStyle/>
          <a:p>
            <a:pPr algn="ctr"/>
            <a:r>
              <a:rPr lang="el-GR" b="1" dirty="0" smtClean="0"/>
              <a:t>ΠΟΣΟΤΙΚΑ ΣΤΟΙΧΕΙΑ – ΓΕΩΓΡΑΦΙΚΗ ΚΑΤΑΝΟΜΗ ΠΑΡΑΓΩΓΗΣ ΑΠΟΒΛΗΤΩΝ </a:t>
            </a:r>
            <a:endParaRPr lang="el-GR" b="1" dirty="0"/>
          </a:p>
        </p:txBody>
      </p:sp>
      <p:pic>
        <p:nvPicPr>
          <p:cNvPr id="7" name="Θέση περιεχομένου 6" descr="Εικόνα που περιέχει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55AFD306-9C1E-2D46-85A1-9CAA00F16573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828800"/>
            <a:ext cx="4419600" cy="3450953"/>
          </a:xfrm>
          <a:prstGeom prst="rect">
            <a:avLst/>
          </a:prstGeom>
        </p:spPr>
      </p:pic>
      <p:pic>
        <p:nvPicPr>
          <p:cNvPr id="8" name="Θέση περιεχομένου 7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D3417B73-9B99-0A48-9034-228C2B7B6204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1" y="1828800"/>
            <a:ext cx="4343400" cy="3362964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xmlns="" id="{6938146C-4C10-2949-A509-AFA36CA84824}"/>
              </a:ext>
            </a:extLst>
          </p:cNvPr>
          <p:cNvSpPr/>
          <p:nvPr/>
        </p:nvSpPr>
        <p:spPr>
          <a:xfrm>
            <a:off x="2057400" y="55534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dirty="0"/>
              <a:t>Σχήμα 5,6 : Ποσότητα και ποσοστά </a:t>
            </a:r>
            <a:r>
              <a:rPr lang="el-GR" dirty="0" smtClean="0"/>
              <a:t>   παραγόμενων </a:t>
            </a:r>
            <a:r>
              <a:rPr lang="el-GR" dirty="0"/>
              <a:t>πλαστικών θερμοκηπίων ανά περιφέρεια (2011)</a:t>
            </a:r>
          </a:p>
        </p:txBody>
      </p:sp>
    </p:spTree>
    <p:extLst>
      <p:ext uri="{BB962C8B-B14F-4D97-AF65-F5344CB8AC3E}">
        <p14:creationId xmlns:p14="http://schemas.microsoft.com/office/powerpoint/2010/main" xmlns="" val="9893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95074EA-0F87-854D-BB5F-986804A9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 smtClean="0"/>
              <a:t>ΠΡΟΤ</a:t>
            </a:r>
            <a:r>
              <a:rPr lang="el-GR" sz="4400" b="1" dirty="0"/>
              <a:t>Α</a:t>
            </a:r>
            <a:r>
              <a:rPr lang="el-GR" sz="4400" b="1" dirty="0" smtClean="0"/>
              <a:t>ΣΕΙΣ </a:t>
            </a:r>
            <a:endParaRPr lang="el-GR" sz="44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622D808-6FEF-D941-A8CF-EC0DCE67909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200" dirty="0" smtClean="0"/>
              <a:t>Να δωθούν κίνητρα που να ωθούν τους γεωργούς να μεταφέρουν τα γεωργικά υπολείμματα οργανικής προέλευσης στις κατάλληλες μονάδες διαχείρισης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 smtClean="0"/>
              <a:t>Προτείνεται η πραγματοποίηση διαλέξεων σε κοινοτικό επίπεδο , για τη μόρφωση των αγροτών.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 smtClean="0"/>
              <a:t>Δημιουργία ενδιάμεσων χώρων όπου θα συλλέγονται όλες οι κατηγορίες των γεωργικών αποβλήτων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 smtClean="0"/>
              <a:t>Να συμμετέχουν ενεργά οι Δήμοι σύμφωνα με τα τοπικά σχέδια διαχείρησης αποβλήτων</a:t>
            </a:r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17149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3DED1F7-5942-FF40-A0BB-E0A0A99FE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 smtClean="0"/>
              <a:t>ΒΙΒΛΙΟΓΡΑΦΙΑ </a:t>
            </a:r>
            <a:endParaRPr lang="el-GR" sz="44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45B852C-E4F5-594F-8927-BDF31D830B9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l-GR" sz="2400" dirty="0" smtClean="0">
              <a:hlinkClick r:id="rId2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>
                <a:hlinkClick r:id="rId2"/>
              </a:rPr>
              <a:t>http</a:t>
            </a:r>
            <a:r>
              <a:rPr lang="el-GR" sz="2400" dirty="0">
                <a:hlinkClick r:id="rId2"/>
              </a:rPr>
              <a:t>://www.moa.gov.cy/moa/environment/environmentnew.nsf/All/2603DE1CB5EB852DC2257F37003FBD13/$</a:t>
            </a:r>
            <a:r>
              <a:rPr lang="el-GR" sz="2400" dirty="0" smtClean="0">
                <a:hlinkClick r:id="rId2"/>
              </a:rPr>
              <a:t>file/MP20100460101.pdf?OpenElement</a:t>
            </a:r>
            <a:endParaRPr lang="el-GR" sz="2400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>
                <a:hlinkClick r:id="rId3"/>
              </a:rPr>
              <a:t>http://dspace.aua.gr/xmlui/bitstream/handle/10329/6606/Poumpouras_G.pdf?sequence=3</a:t>
            </a:r>
            <a:endParaRPr lang="el-GR" sz="2400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>
                <a:hlinkClick r:id="rId4"/>
              </a:rPr>
              <a:t>https://</a:t>
            </a:r>
            <a:r>
              <a:rPr lang="el-GR" sz="2400" dirty="0" smtClean="0">
                <a:hlinkClick r:id="rId4"/>
              </a:rPr>
              <a:t>apothesis.eap.gr/handle/repo/38612</a:t>
            </a:r>
            <a:endParaRPr lang="el-G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hlinkClick r:id="rId5"/>
              </a:rPr>
              <a:t>PARMAXIDOU%20PANAGIOTA_2018.pdf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hlinkClick r:id="rId6"/>
              </a:rPr>
              <a:t>https://apothesis.lib.teicrete.gr/bitstream/handle/11713/8803/AlmpanidisPavlos2018.pdf?sequence=1&amp;isAllowed=y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8528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ΒΙΒΛΙΟΓΡΑΦΙΑ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5"/>
            </a:pPr>
            <a:endParaRPr lang="el-GR" sz="2200" dirty="0" smtClean="0">
              <a:latin typeface="Cambria" panose="02040503050406030204" pitchFamily="18" charset="0"/>
              <a:ea typeface="Cambria" panose="02040503050406030204" pitchFamily="18" charset="0"/>
              <a:hlinkClick r:id="rId2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GB" sz="2200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</a:t>
            </a:r>
            <a:r>
              <a:rPr lang="en-GB" sz="22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://www.moa.gov.cy/moa/da/da.nsf/All/C671EB1BE83C1E28C225804800349C68/$file/%CE%98%CE%A1%CE%95%CE%A8%CE%97%20%CE%A3%CE%A4%CE%97%20%CE%92%CE%99%CE%9F%CE%9B%CE%9F%CE%93%CE%99%CE%9A%CE%97%20%CE%93%CE%95%CE%A9%CE%A1%CE%93%CE%99%CE%91%20%CE%9A%CE%9F%CE%9C%CE%A0%CE%9F%CE%A3%CE%A4%CE%9F%CE%A0%CE%9F%CE%99%CE%97%CE%A3%CE%97.pdf</a:t>
            </a:r>
            <a:endParaRPr lang="el-GR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l-GR" sz="2200" dirty="0">
                <a:latin typeface="Cambria" panose="02040503050406030204" pitchFamily="18" charset="0"/>
                <a:ea typeface="Cambria" panose="02040503050406030204" pitchFamily="18" charset="0"/>
              </a:rPr>
              <a:t>ΜΕΤΑΠΤΥΧΙΑΚΗ ΔΙΠΛΩΜΑΤΙΚΗ ΕΡΓΑΣΙΑ “ΔΙΑΧΕΙΡΙΣΗ ΓΕΩΡΓΙΚΩΝ- ΚΤΗΝΟΤΡΟΦΙΚΩΝ ΑΠΟΒΛΗΤΩΝ ΣΕ ΕΥΡΩΠΑΪΚΟ ΚΑΙ ΕΘΝΙΚΟ ΕΠΙΠΕΔΟ” , ΚΟΥΛΟΥΡΗ ΟΥΡΑΝΙΑ, 2018 </a:t>
            </a:r>
            <a:endParaRPr lang="el-GR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GB" sz="2200" dirty="0">
                <a:hlinkClick r:id="rId3"/>
              </a:rPr>
              <a:t>http://www.ecorec.gr/ecorec/index.php?option=com_content&amp;view=article&amp;id=77&amp;catid=11&amp;Itemid=485&amp;lang=en</a:t>
            </a:r>
            <a:endParaRPr lang="el-GR" sz="2200" dirty="0"/>
          </a:p>
          <a:p>
            <a:pPr marL="457200" indent="-457200">
              <a:buFont typeface="+mj-lt"/>
              <a:buAutoNum type="arabicPeriod" startAt="6"/>
            </a:pPr>
            <a:endParaRPr lang="el-GR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5637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l-GR" sz="4400" b="1" dirty="0" smtClean="0"/>
              <a:t>ΚΑΤΗΓΟΡΙΕΣ ΓΕΩΡΓΙΚΩΝ ΑΠΟΒΛΗΤΩΝ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458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u="sng" dirty="0" smtClean="0"/>
              <a:t>Πρωτογενή </a:t>
            </a:r>
            <a:r>
              <a:rPr lang="el-GR" sz="2200" u="sng" dirty="0"/>
              <a:t>γεωργικά υπολείμματα φυτικής προέλευσης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200" dirty="0"/>
              <a:t>ξηρά φυτικά υπολείμματα: άχυρα δημητριακών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200" dirty="0"/>
              <a:t>νωπά υπολείμματα: φύλλα διαφόρων βιομηχανικών φυτών      </a:t>
            </a:r>
          </a:p>
          <a:p>
            <a:endParaRPr lang="el-GR" sz="2200" b="1" dirty="0"/>
          </a:p>
          <a:p>
            <a:pPr marL="0" indent="0">
              <a:buNone/>
            </a:pPr>
            <a:r>
              <a:rPr lang="el-GR" sz="2200" u="sng" dirty="0"/>
              <a:t>Πρωτογενή γεωργικά υπολείμματα οργανικής προέλευσης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200" dirty="0"/>
              <a:t>Παλιά μη χρησιμοποιούμενα υλικά αρδεύσεων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200" dirty="0"/>
              <a:t>Πλαστικά κάλυψης θερμοκηπίων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200" dirty="0"/>
              <a:t>Αγροτοχημικά απόβλητα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200" dirty="0"/>
              <a:t>Κενές συσκευασίες αγροτοχημικών και γεωργικών λιπασμάτων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xmlns="" val="28429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72000"/>
          </a:xfrm>
        </p:spPr>
        <p:txBody>
          <a:bodyPr/>
          <a:lstStyle/>
          <a:p>
            <a:pPr marL="0" indent="0">
              <a:buNone/>
            </a:pPr>
            <a:r>
              <a:rPr lang="el-GR" sz="2200" u="sng" dirty="0"/>
              <a:t>Δευτερογενή γεωργικά υπολείμματα φυτικής προέλευσης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200" dirty="0"/>
              <a:t>Ε</a:t>
            </a:r>
            <a:r>
              <a:rPr lang="el-GR" sz="2200" dirty="0" smtClean="0"/>
              <a:t>λαιοπυρήνες</a:t>
            </a:r>
            <a:endParaRPr lang="el-GR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200" dirty="0"/>
              <a:t>Κ</a:t>
            </a:r>
            <a:r>
              <a:rPr lang="el-GR" sz="2200" dirty="0" smtClean="0"/>
              <a:t>έλυφη </a:t>
            </a:r>
            <a:r>
              <a:rPr lang="el-GR" sz="2200" dirty="0"/>
              <a:t>ξηρών καρπών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200" dirty="0"/>
              <a:t>Φ</a:t>
            </a:r>
            <a:r>
              <a:rPr lang="el-GR" sz="2200" dirty="0" smtClean="0"/>
              <a:t>ύλλα </a:t>
            </a:r>
            <a:r>
              <a:rPr lang="el-GR" sz="2200" dirty="0"/>
              <a:t>και κοτσάνια σταφυλιών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200" dirty="0"/>
              <a:t>Κ</a:t>
            </a:r>
            <a:r>
              <a:rPr lang="el-GR" sz="2200" dirty="0" smtClean="0"/>
              <a:t>ουκούτσια </a:t>
            </a:r>
            <a:r>
              <a:rPr lang="el-GR" sz="2200" dirty="0"/>
              <a:t>φρούτων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200" dirty="0"/>
              <a:t>Φ</a:t>
            </a:r>
            <a:r>
              <a:rPr lang="el-GR" sz="2200" dirty="0" smtClean="0"/>
              <a:t>λοιός </a:t>
            </a:r>
            <a:r>
              <a:rPr lang="el-GR" sz="2200" dirty="0"/>
              <a:t>κόκκων καφέ 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004" y="4572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l-GR" sz="4400" b="1" dirty="0" smtClean="0"/>
              <a:t>ΚΑΤΗΓΟΡΙΕΣ ΓΕΩΡΓΙΚΩΝ ΑΠΟΒΛΗΤΩΝ</a:t>
            </a:r>
            <a:endParaRPr lang="en-US" sz="4400" b="1" dirty="0"/>
          </a:p>
        </p:txBody>
      </p:sp>
      <p:pic>
        <p:nvPicPr>
          <p:cNvPr id="5" name="Picture 5" descr="Λίστα εξοπλισμού για υλικά βιομάζας για παραγωγή μπρικέτας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59" y="4307516"/>
            <a:ext cx="6260031" cy="213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7787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 smtClean="0"/>
              <a:t>ΓΕΩΡΓΙΚΕΣ ΠΡΑΚΤΙΚΕΣ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200" u="sng" dirty="0"/>
              <a:t>Πρωτογενή γεωργικά υπολείμματα φυτικής προέλευσης</a:t>
            </a:r>
            <a:r>
              <a:rPr lang="en-US" sz="2200" u="sng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/>
              <a:t>Οργανική εδαφοκάλυψη έναντι καψίματος υπολειμμάτων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/>
              <a:t>Καύση υπολειμμάτων στο χωράφι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/>
              <a:t>Αξιοποίηση κλαδεμάτων για κάλυψη ενεργειακών αναγκών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/>
              <a:t>Βόσκηση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/>
              <a:t>Αναερόβια Χώνευση  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err="1"/>
              <a:t>Κομποστοποίηση</a:t>
            </a:r>
            <a:r>
              <a:rPr lang="el-GR" sz="2200" dirty="0"/>
              <a:t> </a:t>
            </a:r>
          </a:p>
          <a:p>
            <a:pPr>
              <a:buNone/>
            </a:pPr>
            <a:r>
              <a:rPr lang="el-GR" sz="2200" u="sng" dirty="0"/>
              <a:t>Πρωτογενή γεωργικά υπολείμματα οργανικής προέλευσης: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/>
              <a:t>ΧΥΤΑ </a:t>
            </a:r>
            <a:endParaRPr lang="el-GR" sz="2200" dirty="0" smtClean="0"/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Ανακύκλωση </a:t>
            </a:r>
            <a:endParaRPr lang="el-GR" sz="2200" dirty="0"/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Ειδικό </a:t>
            </a:r>
            <a:r>
              <a:rPr lang="el-GR" sz="2200" dirty="0"/>
              <a:t>πλάνο μεταφοράς και συλλογής </a:t>
            </a:r>
          </a:p>
          <a:p>
            <a:pPr>
              <a:buFont typeface="Arial" pitchFamily="34" charset="0"/>
              <a:buChar char="•"/>
            </a:pPr>
            <a:endParaRPr lang="el-GR" sz="2200" dirty="0"/>
          </a:p>
          <a:p>
            <a:pPr>
              <a:buFont typeface="Arial" pitchFamily="34" charset="0"/>
              <a:buChar char="•"/>
            </a:pPr>
            <a:endParaRPr lang="en-US" sz="2200" dirty="0"/>
          </a:p>
          <a:p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8001000" cy="5181600"/>
          </a:xfrm>
        </p:spPr>
        <p:txBody>
          <a:bodyPr/>
          <a:lstStyle/>
          <a:p>
            <a:pPr>
              <a:buNone/>
            </a:pPr>
            <a:r>
              <a:rPr lang="el-GR" sz="2900" u="sng" dirty="0" smtClean="0"/>
              <a:t>Κοινωνικά </a:t>
            </a:r>
            <a:r>
              <a:rPr lang="el-GR" sz="2900" u="sng" dirty="0"/>
              <a:t>οφέλη </a:t>
            </a:r>
            <a:r>
              <a:rPr lang="el-GR" sz="2900" u="sng" dirty="0" smtClean="0"/>
              <a:t>από </a:t>
            </a:r>
            <a:r>
              <a:rPr lang="el-GR" sz="2900" u="sng" dirty="0"/>
              <a:t>τη χρήση των </a:t>
            </a:r>
            <a:r>
              <a:rPr lang="el-GR" sz="2900" u="sng" dirty="0" smtClean="0"/>
              <a:t>γεωργικών αποβλήτων</a:t>
            </a:r>
            <a:r>
              <a:rPr lang="en-US" sz="2900" u="sng" dirty="0" smtClean="0"/>
              <a:t>:</a:t>
            </a:r>
            <a:endParaRPr lang="el-GR" sz="2900" u="sng" dirty="0"/>
          </a:p>
          <a:p>
            <a:pPr>
              <a:buNone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l-GR" sz="2200" dirty="0"/>
              <a:t>Περιορισμός της κλιματικής αλλαγής</a:t>
            </a:r>
          </a:p>
          <a:p>
            <a:pPr>
              <a:buFont typeface="Arial" pitchFamily="34" charset="0"/>
              <a:buChar char="•"/>
            </a:pPr>
            <a:endParaRPr lang="el-GR" sz="2200" dirty="0"/>
          </a:p>
          <a:p>
            <a:pPr>
              <a:buFont typeface="Arial" pitchFamily="34" charset="0"/>
              <a:buChar char="•"/>
            </a:pPr>
            <a:r>
              <a:rPr lang="el-GR" sz="2200" dirty="0"/>
              <a:t>Περιφερειακή ανάπτυξη </a:t>
            </a:r>
          </a:p>
          <a:p>
            <a:pPr>
              <a:buFont typeface="Arial" pitchFamily="34" charset="0"/>
              <a:buChar char="•"/>
            </a:pPr>
            <a:endParaRPr lang="el-GR" sz="2200" dirty="0"/>
          </a:p>
          <a:p>
            <a:pPr>
              <a:buFont typeface="Arial" pitchFamily="34" charset="0"/>
              <a:buChar char="•"/>
            </a:pPr>
            <a:r>
              <a:rPr lang="el-GR" sz="2200" dirty="0"/>
              <a:t>Δημιουργία ευκαιριών εργασίας </a:t>
            </a:r>
          </a:p>
          <a:p>
            <a:pPr>
              <a:buFont typeface="Arial" pitchFamily="34" charset="0"/>
              <a:buChar char="•"/>
            </a:pPr>
            <a:endParaRPr lang="el-GR" sz="2200" dirty="0"/>
          </a:p>
          <a:p>
            <a:pPr>
              <a:buFont typeface="Arial" pitchFamily="34" charset="0"/>
              <a:buChar char="•"/>
            </a:pPr>
            <a:r>
              <a:rPr lang="el-GR" sz="2200" dirty="0"/>
              <a:t>Αύξηση της ποιότητας ζωής των πολιτών </a:t>
            </a:r>
            <a:endParaRPr lang="en-US" sz="2200" dirty="0"/>
          </a:p>
        </p:txBody>
      </p:sp>
      <p:pic>
        <p:nvPicPr>
          <p:cNvPr id="4" name="Picture 15" descr="Rice_stra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citrus-peel-was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53000"/>
            <a:ext cx="2058987" cy="154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014818F-AEEB-3342-ACF9-A7E5093C6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l-GR" sz="4400" b="1" dirty="0" smtClean="0"/>
              <a:t>ΑΝΑΕΡΟΒΙΑ ΧΩΝΕΥΣΗ  </a:t>
            </a:r>
            <a:endParaRPr lang="el-GR" sz="44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B485120-34E6-E248-BEEC-17B5B6D3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08226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Επιτυγχάνεται η αποδόμηση οργανικών ουσιών, με βοήθεια μικροοργανισμών και στην απουσία οξυγόνου.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Αποδοτική στη παραγωγή ενέργειας.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Στόχος: Μείωση του οργανικού άνθρακα και αζώτου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Η αναερόβια χώνευση αναπτύσσετε σε 4 κύρια στάδια.</a:t>
            </a:r>
          </a:p>
          <a:p>
            <a:pPr marL="660083" lvl="1" indent="-385763">
              <a:buFont typeface="+mj-lt"/>
              <a:buAutoNum type="arabicPeriod"/>
            </a:pPr>
            <a:r>
              <a:rPr lang="el-GR" sz="2000" dirty="0"/>
              <a:t>Η υδρόλυση </a:t>
            </a:r>
          </a:p>
          <a:p>
            <a:pPr marL="660083" lvl="1" indent="-385763">
              <a:buFont typeface="+mj-lt"/>
              <a:buAutoNum type="arabicPeriod"/>
            </a:pPr>
            <a:r>
              <a:rPr lang="el-GR" sz="2000" dirty="0"/>
              <a:t>Η ζύμωση </a:t>
            </a:r>
          </a:p>
          <a:p>
            <a:pPr marL="660083" lvl="1" indent="-385763">
              <a:buFont typeface="+mj-lt"/>
              <a:buAutoNum type="arabicPeriod"/>
            </a:pPr>
            <a:r>
              <a:rPr lang="el-GR" sz="2000" dirty="0"/>
              <a:t>Αναερόβια οξείδωση </a:t>
            </a:r>
          </a:p>
          <a:p>
            <a:pPr marL="660083" lvl="1" indent="-385763">
              <a:buFont typeface="+mj-lt"/>
              <a:buAutoNum type="arabicPeriod"/>
            </a:pPr>
            <a:r>
              <a:rPr lang="el-GR" sz="2000" dirty="0"/>
              <a:t>Παραγωγή μεθανίου</a:t>
            </a:r>
          </a:p>
          <a:p>
            <a:pPr>
              <a:buFont typeface="Wingdings" pitchFamily="2" charset="2"/>
              <a:buChar char="Ø"/>
            </a:pP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xmlns="" val="11315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48D660B-562B-1647-AE79-4BDA9163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algn="ctr"/>
            <a:r>
              <a:rPr lang="el-GR" sz="4400" b="1" dirty="0" smtClean="0"/>
              <a:t>ΚΥΡΙΑ ΣΤΑΔΙΑ </a:t>
            </a:r>
            <a:endParaRPr lang="el-GR" dirty="0"/>
          </a:p>
        </p:txBody>
      </p:sp>
      <p:sp>
        <p:nvSpPr>
          <p:cNvPr id="5" name="Θέση περιεχομένου 5">
            <a:extLst>
              <a:ext uri="{FF2B5EF4-FFF2-40B4-BE49-F238E27FC236}">
                <a16:creationId xmlns:a16="http://schemas.microsoft.com/office/drawing/2014/main" xmlns="" id="{D87BC678-CF4B-FE45-AA99-C2A5D62DE5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Κατά την υδρόλυση οι </a:t>
            </a:r>
            <a:r>
              <a:rPr lang="el-GR" sz="2200" dirty="0" err="1"/>
              <a:t>μεγαλομοριακές</a:t>
            </a:r>
            <a:r>
              <a:rPr lang="el-GR" sz="2200" dirty="0"/>
              <a:t> ενώσεις, με την βοήθεια ενζύμων ανοικοδομούνται σε μικρότερες.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dirty="0"/>
              <a:t>Τα προϊόντα στη ζύμωση χρησιμοποιούνται ως υπόστρωμα  και τα μετατρέπουν σε οργανικά οξέα, τα οποία </a:t>
            </a:r>
            <a:r>
              <a:rPr lang="el-GR" sz="2200" dirty="0" smtClean="0"/>
              <a:t>πρέπει </a:t>
            </a:r>
            <a:r>
              <a:rPr lang="el-GR" sz="2200" dirty="0"/>
              <a:t>να απομακρυνθούν</a:t>
            </a:r>
            <a:r>
              <a:rPr lang="el-GR" sz="22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l-GR" sz="1000" dirty="0"/>
          </a:p>
        </p:txBody>
      </p:sp>
      <p:pic>
        <p:nvPicPr>
          <p:cNvPr id="6" name="Θέση περιεχομένου 5" descr="Εικόνα που περιέχει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CE61E355-5C1F-FA41-8A51-571A3528AF8F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2057400"/>
            <a:ext cx="3148127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786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7DA927A-4CBC-4541-BB5A-5835BBCDD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 smtClean="0"/>
              <a:t>ΚΥΡΙΑ ΣΤΑΔΙΑ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91100C3-0C97-8640-B72D-56DEA5F6F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400" dirty="0" smtClean="0"/>
              <a:t>Τα </a:t>
            </a:r>
            <a:r>
              <a:rPr lang="el-GR" sz="2400" dirty="0"/>
              <a:t>βακτήρια χρησιμοποιούνται σε 2 διαφορετικές ομάδες. Είναι το πιο κρίσιμο στάδιο αφού πρέπει να αναπτυχθεί μια σχέση «συνεργασίας», η οποία να βασίζεται στη παραγωγή και κατανάλωση του υδρογόνου.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Χρησιμοποιούν ως υπόστρωμα το απόβλητα του 3ου σταδίου, για να παράγουν μεθάνιο και διοξείδιο του άνθρακα.</a:t>
            </a:r>
          </a:p>
          <a:p>
            <a:pPr marL="457200" indent="-457200">
              <a:buFont typeface="+mj-lt"/>
              <a:buAutoNum type="arabicPeriod"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2823526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11028</TotalTime>
  <Words>1159</Words>
  <Application>Microsoft Office PowerPoint</Application>
  <PresentationFormat>On-screen Show (4:3)</PresentationFormat>
  <Paragraphs>215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Equity</vt:lpstr>
      <vt:lpstr>ΔΙΑΧΕΙΡΙΣΗ ΓΕΩΡΓΙΚΩΝ ΑΠΟΒΛΗΤΩΝ</vt:lpstr>
      <vt:lpstr>ΕΙΣΑΓΩΓΗ </vt:lpstr>
      <vt:lpstr>ΚΑΤΗΓΟΡΙΕΣ ΓΕΩΡΓΙΚΩΝ ΑΠΟΒΛΗΤΩΝ</vt:lpstr>
      <vt:lpstr>ΚΑΤΗΓΟΡΙΕΣ ΓΕΩΡΓΙΚΩΝ ΑΠΟΒΛΗΤΩΝ</vt:lpstr>
      <vt:lpstr>ΓΕΩΡΓΙΚΕΣ ΠΡΑΚΤΙΚΕΣ </vt:lpstr>
      <vt:lpstr>Slide 6</vt:lpstr>
      <vt:lpstr>ΑΝΑΕΡΟΒΙΑ ΧΩΝΕΥΣΗ  </vt:lpstr>
      <vt:lpstr>ΚΥΡΙΑ ΣΤΑΔΙΑ </vt:lpstr>
      <vt:lpstr>ΚΥΡΙΑ ΣΤΑΔΙΑ</vt:lpstr>
      <vt:lpstr>ΤΥΠΙΚΗ ΜΟΝΑΔΑ ΠΑΡΑΓΩΓΗΣ Α.Χ.</vt:lpstr>
      <vt:lpstr>ΠΑΡΑΜΕΤΡΟΙ ΤΗΣ Α.Χ.</vt:lpstr>
      <vt:lpstr>ΑΝΑΕΡΟΒΙΑ ΧΩΝΕΥΣΗ  </vt:lpstr>
      <vt:lpstr>ΒΙΟΑΕΡΙΟ</vt:lpstr>
      <vt:lpstr>ΒΙΟΑΕΡΙΟ</vt:lpstr>
      <vt:lpstr>ΚΟΜΠΟΣΤΟΠΟΙΗΣΗ</vt:lpstr>
      <vt:lpstr>ΚΟΜΠΟΣΤΟΠΟΙΗΣΗ</vt:lpstr>
      <vt:lpstr>ΚΟΜΠΟΣΤΟΠΟΙΗΣΗ</vt:lpstr>
      <vt:lpstr>ΚΟΜΠΟΣΤΟΠΟΙΗΣΗ</vt:lpstr>
      <vt:lpstr>ΚΟΜΠΟΣΤΟΠΟΙΗΣΗ</vt:lpstr>
      <vt:lpstr>   ΕΔΑΦΟΒΕΛΤΙΩΤΙΚΟ</vt:lpstr>
      <vt:lpstr>ΕΔΑΦΟΒΕΛΤΙΩΤΙΚΟ</vt:lpstr>
      <vt:lpstr>ΝΟΜΟΘΕΣΙΑ ΣΤΗΝ ΕΛΛΑΔΑ </vt:lpstr>
      <vt:lpstr>ΠΟΣΟΤΙΚΑ ΣΤΟΙΧΕΙΑ – ΓΕΩΓΡΑΦΙΚΗ ΚΑΤΑΝΟΜΗ ΠΑΡΑΓΩΓΗΣ ΑΠΟΒΛΗΤΩΝ </vt:lpstr>
      <vt:lpstr>ΠΟΣΟΤΙΚΑ ΣΤΟΙΧΕΙΑ – ΓΕΩΓΡΑΦΙΚΗ ΚΑΤΑΝΟΜΗ ΠΑΡΑΓΩΓΗΣ ΑΠΟΒΛΗΤΩΝ </vt:lpstr>
      <vt:lpstr>ΠΟΣΟΤΙΚΑ ΣΤΟΙΧΕΙΑ – ΓΕΩΓΡΑΦΙΚΗ ΚΑΤΑΝΟΜΗ ΠΑΡΑΓΩΓΗΣ ΑΠΟΒΛΗΤΩΝ </vt:lpstr>
      <vt:lpstr>ΠΡΟΤΑΣΕΙΣ </vt:lpstr>
      <vt:lpstr>ΒΙΒΛΙΟΓΡΑΦΙΑ </vt:lpstr>
      <vt:lpstr>ΒΙΒΛΙΟΓΡΑΦΙΑ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Valanto</dc:creator>
  <cp:lastModifiedBy>Valanto</cp:lastModifiedBy>
  <cp:revision>241</cp:revision>
  <dcterms:created xsi:type="dcterms:W3CDTF">2020-05-11T12:03:01Z</dcterms:created>
  <dcterms:modified xsi:type="dcterms:W3CDTF">2020-05-26T17:18:53Z</dcterms:modified>
</cp:coreProperties>
</file>