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3"/>
  </p:sldMasterIdLst>
  <p:notesMasterIdLst>
    <p:notesMasterId r:id="rId34"/>
  </p:notesMasterIdLst>
  <p:handoutMasterIdLst>
    <p:handoutMasterId r:id="rId35"/>
  </p:handoutMasterIdLst>
  <p:sldIdLst>
    <p:sldId id="298" r:id="rId4"/>
    <p:sldId id="518" r:id="rId5"/>
    <p:sldId id="496" r:id="rId6"/>
    <p:sldId id="520" r:id="rId7"/>
    <p:sldId id="497" r:id="rId8"/>
    <p:sldId id="498" r:id="rId9"/>
    <p:sldId id="300" r:id="rId10"/>
    <p:sldId id="499" r:id="rId11"/>
    <p:sldId id="501" r:id="rId12"/>
    <p:sldId id="503" r:id="rId13"/>
    <p:sldId id="505" r:id="rId14"/>
    <p:sldId id="504" r:id="rId15"/>
    <p:sldId id="299" r:id="rId16"/>
    <p:sldId id="506" r:id="rId17"/>
    <p:sldId id="508" r:id="rId18"/>
    <p:sldId id="283" r:id="rId19"/>
    <p:sldId id="293" r:id="rId20"/>
    <p:sldId id="509" r:id="rId21"/>
    <p:sldId id="510" r:id="rId22"/>
    <p:sldId id="507" r:id="rId23"/>
    <p:sldId id="511" r:id="rId24"/>
    <p:sldId id="326" r:id="rId25"/>
    <p:sldId id="521" r:id="rId26"/>
    <p:sldId id="512" r:id="rId27"/>
    <p:sldId id="513" r:id="rId28"/>
    <p:sldId id="515" r:id="rId29"/>
    <p:sldId id="516" r:id="rId30"/>
    <p:sldId id="285" r:id="rId31"/>
    <p:sldId id="517" r:id="rId32"/>
    <p:sldId id="519" r:id="rId33"/>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073A0DAA-6AF3-43AB-8588-CEC1D06C72B9}">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5" autoAdjust="0"/>
    <p:restoredTop sz="94574" autoAdjust="0"/>
  </p:normalViewPr>
  <p:slideViewPr>
    <p:cSldViewPr snapToGrid="0">
      <p:cViewPr varScale="1">
        <p:scale>
          <a:sx n="92" d="100"/>
          <a:sy n="92" d="100"/>
        </p:scale>
        <p:origin x="-498" y="-10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2" d="100"/>
          <a:sy n="72" d="100"/>
        </p:scale>
        <p:origin x="4146" y="6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a:extLst>
              <a:ext uri="{FF2B5EF4-FFF2-40B4-BE49-F238E27FC236}">
                <a16:creationId xmlns:a16="http://schemas.microsoft.com/office/drawing/2014/main" xmlns=""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a:extLst>
              <a:ext uri="{FF2B5EF4-FFF2-40B4-BE49-F238E27FC236}">
                <a16:creationId xmlns:a16="http://schemas.microsoft.com/office/drawing/2014/main" xmlns=""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E11FF19-E6DB-4D62-8657-FBC56A41EFA7}" type="datetime1">
              <a:rPr lang="el-GR" smtClean="0"/>
              <a:pPr rtl="0"/>
              <a:t>28/2/2019</a:t>
            </a:fld>
            <a:endParaRPr lang="el-GR" dirty="0"/>
          </a:p>
        </p:txBody>
      </p:sp>
      <p:sp>
        <p:nvSpPr>
          <p:cNvPr id="4" name="Θέση υποσέλιδου 3">
            <a:extLst>
              <a:ext uri="{FF2B5EF4-FFF2-40B4-BE49-F238E27FC236}">
                <a16:creationId xmlns:a16="http://schemas.microsoft.com/office/drawing/2014/main" xmlns=""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dirty="0"/>
          </a:p>
        </p:txBody>
      </p:sp>
      <p:sp>
        <p:nvSpPr>
          <p:cNvPr id="5" name="Θέση αριθμού διαφάνειας 4">
            <a:extLst>
              <a:ext uri="{FF2B5EF4-FFF2-40B4-BE49-F238E27FC236}">
                <a16:creationId xmlns:a16="http://schemas.microsoft.com/office/drawing/2014/main" xmlns=""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el-GR" smtClean="0"/>
              <a:pPr rtl="0"/>
              <a:t>‹#›</a:t>
            </a:fld>
            <a:endParaRPr lang="el-GR" dirty="0"/>
          </a:p>
        </p:txBody>
      </p:sp>
    </p:spTree>
    <p:extLst>
      <p:ext uri="{BB962C8B-B14F-4D97-AF65-F5344CB8AC3E}">
        <p14:creationId xmlns:p14="http://schemas.microsoft.com/office/powerpoint/2010/main" xmlns=""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96868B1-A99F-4EE7-9D64-101CDE3DF3D3}" type="datetime1">
              <a:rPr lang="el-GR" smtClean="0"/>
              <a:pPr rtl="0"/>
              <a:t>28/2/2019</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l-GR" dirty="0"/>
          </a:p>
        </p:txBody>
      </p:sp>
      <p:sp>
        <p:nvSpPr>
          <p:cNvPr id="5" name="Σύμβολο κράτησης θέσης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6" name="Σύμβολο κράτησης θέσης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el-GR" smtClean="0"/>
              <a:pPr rtl="0"/>
              <a:t>‹#›</a:t>
            </a:fld>
            <a:endParaRPr lang="el-GR" dirty="0"/>
          </a:p>
        </p:txBody>
      </p:sp>
    </p:spTree>
    <p:extLst>
      <p:ext uri="{BB962C8B-B14F-4D97-AF65-F5344CB8AC3E}">
        <p14:creationId xmlns:p14="http://schemas.microsoft.com/office/powerpoint/2010/main" xmlns=""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a:t>
            </a:fld>
            <a:endParaRPr lang="el-GR" dirty="0"/>
          </a:p>
        </p:txBody>
      </p:sp>
    </p:spTree>
    <p:extLst>
      <p:ext uri="{BB962C8B-B14F-4D97-AF65-F5344CB8AC3E}">
        <p14:creationId xmlns:p14="http://schemas.microsoft.com/office/powerpoint/2010/main" xmlns="" val="4144065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11</a:t>
            </a:fld>
            <a:endParaRPr lang="el-GR" dirty="0"/>
          </a:p>
        </p:txBody>
      </p:sp>
    </p:spTree>
    <p:extLst>
      <p:ext uri="{BB962C8B-B14F-4D97-AF65-F5344CB8AC3E}">
        <p14:creationId xmlns:p14="http://schemas.microsoft.com/office/powerpoint/2010/main" xmlns="" val="2885593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12</a:t>
            </a:fld>
            <a:endParaRPr lang="el-GR" dirty="0"/>
          </a:p>
        </p:txBody>
      </p:sp>
    </p:spTree>
    <p:extLst>
      <p:ext uri="{BB962C8B-B14F-4D97-AF65-F5344CB8AC3E}">
        <p14:creationId xmlns:p14="http://schemas.microsoft.com/office/powerpoint/2010/main" xmlns="" val="2906051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13</a:t>
            </a:fld>
            <a:endParaRPr lang="el-GR" dirty="0"/>
          </a:p>
        </p:txBody>
      </p:sp>
    </p:spTree>
    <p:extLst>
      <p:ext uri="{BB962C8B-B14F-4D97-AF65-F5344CB8AC3E}">
        <p14:creationId xmlns:p14="http://schemas.microsoft.com/office/powerpoint/2010/main" xmlns="" val="2157544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14</a:t>
            </a:fld>
            <a:endParaRPr lang="el-GR" dirty="0"/>
          </a:p>
        </p:txBody>
      </p:sp>
    </p:spTree>
    <p:extLst>
      <p:ext uri="{BB962C8B-B14F-4D97-AF65-F5344CB8AC3E}">
        <p14:creationId xmlns:p14="http://schemas.microsoft.com/office/powerpoint/2010/main" xmlns="" val="4047795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15</a:t>
            </a:fld>
            <a:endParaRPr lang="el-GR" dirty="0"/>
          </a:p>
        </p:txBody>
      </p:sp>
    </p:spTree>
    <p:extLst>
      <p:ext uri="{BB962C8B-B14F-4D97-AF65-F5344CB8AC3E}">
        <p14:creationId xmlns:p14="http://schemas.microsoft.com/office/powerpoint/2010/main" xmlns="" val="728358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16</a:t>
            </a:fld>
            <a:endParaRPr lang="el-GR" dirty="0"/>
          </a:p>
        </p:txBody>
      </p:sp>
    </p:spTree>
    <p:extLst>
      <p:ext uri="{BB962C8B-B14F-4D97-AF65-F5344CB8AC3E}">
        <p14:creationId xmlns:p14="http://schemas.microsoft.com/office/powerpoint/2010/main" xmlns="" val="1657643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17</a:t>
            </a:fld>
            <a:endParaRPr lang="el-GR" dirty="0"/>
          </a:p>
        </p:txBody>
      </p:sp>
    </p:spTree>
    <p:extLst>
      <p:ext uri="{BB962C8B-B14F-4D97-AF65-F5344CB8AC3E}">
        <p14:creationId xmlns:p14="http://schemas.microsoft.com/office/powerpoint/2010/main" xmlns="" val="2496501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18</a:t>
            </a:fld>
            <a:endParaRPr lang="el-GR" dirty="0"/>
          </a:p>
        </p:txBody>
      </p:sp>
    </p:spTree>
    <p:extLst>
      <p:ext uri="{BB962C8B-B14F-4D97-AF65-F5344CB8AC3E}">
        <p14:creationId xmlns:p14="http://schemas.microsoft.com/office/powerpoint/2010/main" xmlns="" val="187634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19</a:t>
            </a:fld>
            <a:endParaRPr lang="el-GR" dirty="0"/>
          </a:p>
        </p:txBody>
      </p:sp>
    </p:spTree>
    <p:extLst>
      <p:ext uri="{BB962C8B-B14F-4D97-AF65-F5344CB8AC3E}">
        <p14:creationId xmlns:p14="http://schemas.microsoft.com/office/powerpoint/2010/main" xmlns="" val="2712144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20</a:t>
            </a:fld>
            <a:endParaRPr lang="el-GR" dirty="0"/>
          </a:p>
        </p:txBody>
      </p:sp>
    </p:spTree>
    <p:extLst>
      <p:ext uri="{BB962C8B-B14F-4D97-AF65-F5344CB8AC3E}">
        <p14:creationId xmlns:p14="http://schemas.microsoft.com/office/powerpoint/2010/main" xmlns="" val="2231527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3</a:t>
            </a:fld>
            <a:endParaRPr lang="el-GR" dirty="0"/>
          </a:p>
        </p:txBody>
      </p:sp>
    </p:spTree>
    <p:extLst>
      <p:ext uri="{BB962C8B-B14F-4D97-AF65-F5344CB8AC3E}">
        <p14:creationId xmlns:p14="http://schemas.microsoft.com/office/powerpoint/2010/main" xmlns="" val="2267725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21</a:t>
            </a:fld>
            <a:endParaRPr lang="el-GR" dirty="0"/>
          </a:p>
        </p:txBody>
      </p:sp>
    </p:spTree>
    <p:extLst>
      <p:ext uri="{BB962C8B-B14F-4D97-AF65-F5344CB8AC3E}">
        <p14:creationId xmlns:p14="http://schemas.microsoft.com/office/powerpoint/2010/main" xmlns="" val="3739124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22</a:t>
            </a:fld>
            <a:endParaRPr lang="el-GR" dirty="0"/>
          </a:p>
        </p:txBody>
      </p:sp>
    </p:spTree>
    <p:extLst>
      <p:ext uri="{BB962C8B-B14F-4D97-AF65-F5344CB8AC3E}">
        <p14:creationId xmlns:p14="http://schemas.microsoft.com/office/powerpoint/2010/main" xmlns="" val="1729551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23</a:t>
            </a:fld>
            <a:endParaRPr lang="el-GR" dirty="0"/>
          </a:p>
        </p:txBody>
      </p:sp>
    </p:spTree>
    <p:extLst>
      <p:ext uri="{BB962C8B-B14F-4D97-AF65-F5344CB8AC3E}">
        <p14:creationId xmlns:p14="http://schemas.microsoft.com/office/powerpoint/2010/main" xmlns="" val="3074485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24</a:t>
            </a:fld>
            <a:endParaRPr lang="el-GR" dirty="0"/>
          </a:p>
        </p:txBody>
      </p:sp>
    </p:spTree>
    <p:extLst>
      <p:ext uri="{BB962C8B-B14F-4D97-AF65-F5344CB8AC3E}">
        <p14:creationId xmlns:p14="http://schemas.microsoft.com/office/powerpoint/2010/main" xmlns="" val="2345442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25</a:t>
            </a:fld>
            <a:endParaRPr lang="el-GR" dirty="0"/>
          </a:p>
        </p:txBody>
      </p:sp>
    </p:spTree>
    <p:extLst>
      <p:ext uri="{BB962C8B-B14F-4D97-AF65-F5344CB8AC3E}">
        <p14:creationId xmlns:p14="http://schemas.microsoft.com/office/powerpoint/2010/main" xmlns="" val="3865277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26</a:t>
            </a:fld>
            <a:endParaRPr lang="el-GR" dirty="0"/>
          </a:p>
        </p:txBody>
      </p:sp>
    </p:spTree>
    <p:extLst>
      <p:ext uri="{BB962C8B-B14F-4D97-AF65-F5344CB8AC3E}">
        <p14:creationId xmlns:p14="http://schemas.microsoft.com/office/powerpoint/2010/main" xmlns="" val="567525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27</a:t>
            </a:fld>
            <a:endParaRPr lang="el-GR" dirty="0"/>
          </a:p>
        </p:txBody>
      </p:sp>
    </p:spTree>
    <p:extLst>
      <p:ext uri="{BB962C8B-B14F-4D97-AF65-F5344CB8AC3E}">
        <p14:creationId xmlns:p14="http://schemas.microsoft.com/office/powerpoint/2010/main" xmlns="" val="2221771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28</a:t>
            </a:fld>
            <a:endParaRPr lang="el-GR" dirty="0"/>
          </a:p>
        </p:txBody>
      </p:sp>
    </p:spTree>
    <p:extLst>
      <p:ext uri="{BB962C8B-B14F-4D97-AF65-F5344CB8AC3E}">
        <p14:creationId xmlns:p14="http://schemas.microsoft.com/office/powerpoint/2010/main" xmlns="" val="1822736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29</a:t>
            </a:fld>
            <a:endParaRPr lang="el-GR" dirty="0"/>
          </a:p>
        </p:txBody>
      </p:sp>
    </p:spTree>
    <p:extLst>
      <p:ext uri="{BB962C8B-B14F-4D97-AF65-F5344CB8AC3E}">
        <p14:creationId xmlns:p14="http://schemas.microsoft.com/office/powerpoint/2010/main" xmlns="" val="2134124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4</a:t>
            </a:fld>
            <a:endParaRPr lang="el-GR" dirty="0"/>
          </a:p>
        </p:txBody>
      </p:sp>
    </p:spTree>
    <p:extLst>
      <p:ext uri="{BB962C8B-B14F-4D97-AF65-F5344CB8AC3E}">
        <p14:creationId xmlns:p14="http://schemas.microsoft.com/office/powerpoint/2010/main" xmlns="" val="3208573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5</a:t>
            </a:fld>
            <a:endParaRPr lang="el-GR" dirty="0"/>
          </a:p>
        </p:txBody>
      </p:sp>
    </p:spTree>
    <p:extLst>
      <p:ext uri="{BB962C8B-B14F-4D97-AF65-F5344CB8AC3E}">
        <p14:creationId xmlns:p14="http://schemas.microsoft.com/office/powerpoint/2010/main" xmlns="" val="3865549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6</a:t>
            </a:fld>
            <a:endParaRPr lang="el-GR" dirty="0"/>
          </a:p>
        </p:txBody>
      </p:sp>
    </p:spTree>
    <p:extLst>
      <p:ext uri="{BB962C8B-B14F-4D97-AF65-F5344CB8AC3E}">
        <p14:creationId xmlns:p14="http://schemas.microsoft.com/office/powerpoint/2010/main" xmlns="" val="210983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7</a:t>
            </a:fld>
            <a:endParaRPr lang="el-GR" dirty="0"/>
          </a:p>
        </p:txBody>
      </p:sp>
    </p:spTree>
    <p:extLst>
      <p:ext uri="{BB962C8B-B14F-4D97-AF65-F5344CB8AC3E}">
        <p14:creationId xmlns:p14="http://schemas.microsoft.com/office/powerpoint/2010/main" xmlns="" val="3650284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8</a:t>
            </a:fld>
            <a:endParaRPr lang="el-GR" dirty="0"/>
          </a:p>
        </p:txBody>
      </p:sp>
    </p:spTree>
    <p:extLst>
      <p:ext uri="{BB962C8B-B14F-4D97-AF65-F5344CB8AC3E}">
        <p14:creationId xmlns:p14="http://schemas.microsoft.com/office/powerpoint/2010/main" xmlns="" val="465759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9</a:t>
            </a:fld>
            <a:endParaRPr lang="el-GR" dirty="0"/>
          </a:p>
        </p:txBody>
      </p:sp>
    </p:spTree>
    <p:extLst>
      <p:ext uri="{BB962C8B-B14F-4D97-AF65-F5344CB8AC3E}">
        <p14:creationId xmlns:p14="http://schemas.microsoft.com/office/powerpoint/2010/main" xmlns="" val="46390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10</a:t>
            </a:fld>
            <a:endParaRPr lang="el-GR" dirty="0"/>
          </a:p>
        </p:txBody>
      </p:sp>
    </p:spTree>
    <p:extLst>
      <p:ext uri="{BB962C8B-B14F-4D97-AF65-F5344CB8AC3E}">
        <p14:creationId xmlns:p14="http://schemas.microsoft.com/office/powerpoint/2010/main" xmlns="" val="1391145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Διαφάνεια τίτλου">
    <p:bg>
      <p:bgPr>
        <a:solidFill>
          <a:schemeClr val="bg1">
            <a:lumMod val="95000"/>
          </a:schemeClr>
        </a:solidFill>
        <a:effectLst/>
      </p:bgPr>
    </p:bg>
    <p:spTree>
      <p:nvGrpSpPr>
        <p:cNvPr id="1" name=""/>
        <p:cNvGrpSpPr/>
        <p:nvPr/>
      </p:nvGrpSpPr>
      <p:grpSpPr>
        <a:xfrm>
          <a:off x="0" y="0"/>
          <a:ext cx="0" cy="0"/>
          <a:chOff x="0" y="0"/>
          <a:chExt cx="0" cy="0"/>
        </a:xfrm>
      </p:grpSpPr>
      <p:sp>
        <p:nvSpPr>
          <p:cNvPr id="41" name="Θέση εικόνας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 εδώ</a:t>
            </a:r>
          </a:p>
        </p:txBody>
      </p:sp>
      <p:sp>
        <p:nvSpPr>
          <p:cNvPr id="2" name="Τίτλος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lnSpc>
                <a:spcPct val="80000"/>
              </a:lnSpc>
              <a:defRPr lang="en-ZA" sz="4000" b="1" spc="-300" dirty="0"/>
            </a:lvl1pPr>
          </a:lstStyle>
          <a:p>
            <a:pPr lvl="0" algn="r" rtl="0"/>
            <a:r>
              <a:rPr lang="el-GR" dirty="0"/>
              <a:t>Κάντε κλικ για να επεξεργαστείτε τον τίτλο της παρουσίασης</a:t>
            </a:r>
          </a:p>
        </p:txBody>
      </p:sp>
      <p:sp>
        <p:nvSpPr>
          <p:cNvPr id="3" name="Υπότιτλος 2">
            <a:extLst>
              <a:ext uri="{FF2B5EF4-FFF2-40B4-BE49-F238E27FC236}">
                <a16:creationId xmlns:a16="http://schemas.microsoft.com/office/drawing/2014/main" xmlns=""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spc="-50" baseline="0" dirty="0">
                <a:solidFill>
                  <a:schemeClr val="bg1"/>
                </a:solidFill>
              </a:defRPr>
            </a:lvl1pPr>
          </a:lstStyle>
          <a:p>
            <a:pPr marL="266700" lvl="0" indent="-266700" algn="ctr" rtl="0"/>
            <a:r>
              <a:rPr lang="el-GR"/>
              <a:t>Κάντε κλικ για να επεξεργαστείτε τον υπότιτλο του υποδείγματος</a:t>
            </a:r>
            <a:endParaRPr lang="el-GR" dirty="0"/>
          </a:p>
        </p:txBody>
      </p:sp>
      <p:sp>
        <p:nvSpPr>
          <p:cNvPr id="13" name="Ορθογώνιο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4" name="Ορθογώνιο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5" name="Ορθογώνιο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8" name="Ορθογώνιο 7">
            <a:extLst>
              <a:ext uri="{FF2B5EF4-FFF2-40B4-BE49-F238E27FC236}">
                <a16:creationId xmlns:a16="http://schemas.microsoft.com/office/drawing/2014/main" xmlns=""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Tree>
    <p:extLst>
      <p:ext uri="{BB962C8B-B14F-4D97-AF65-F5344CB8AC3E}">
        <p14:creationId xmlns:p14="http://schemas.microsoft.com/office/powerpoint/2010/main" xmlns=""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7" name="Υπότιτλος 2">
            <a:extLst>
              <a:ext uri="{FF2B5EF4-FFF2-40B4-BE49-F238E27FC236}">
                <a16:creationId xmlns:a16="http://schemas.microsoft.com/office/drawing/2014/main" xmlns=""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xmlns="" id="{A22238F2-C6EC-476F-8371-119AECBA5622}"/>
              </a:ext>
            </a:extLst>
          </p:cNvPr>
          <p:cNvSpPr>
            <a:spLocks noGrp="1"/>
          </p:cNvSpPr>
          <p:nvPr>
            <p:ph sz="half" idx="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6" name="Θέση κειμένου 4">
            <a:extLst>
              <a:ext uri="{FF2B5EF4-FFF2-40B4-BE49-F238E27FC236}">
                <a16:creationId xmlns:a16="http://schemas.microsoft.com/office/drawing/2014/main" xmlns="" id="{7867C73D-EE16-41D1-B7CE-A35C765E3B8D}"/>
              </a:ext>
            </a:extLst>
          </p:cNvPr>
          <p:cNvSpPr>
            <a:spLocks noGrp="1"/>
          </p:cNvSpPr>
          <p:nvPr>
            <p:ph type="body" sz="quarter" idx="12"/>
          </p:nvPr>
        </p:nvSpPr>
        <p:spPr>
          <a:xfrm>
            <a:off x="6299887" y="1511250"/>
            <a:ext cx="5472113" cy="4680000"/>
          </a:xfrm>
        </p:spPr>
        <p:txBody>
          <a:bodyPr rtlCol="0"/>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4" name="Θέση υποσέλιδου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pPr rtl="0"/>
            <a:r>
              <a:rPr lang="el-GR" dirty="0"/>
              <a:t>Προσθήκη υποσέλιδου</a:t>
            </a:r>
          </a:p>
        </p:txBody>
      </p:sp>
      <p:sp>
        <p:nvSpPr>
          <p:cNvPr id="5" name="Θέση αριθμού διαφάνειας 4">
            <a:extLst>
              <a:ext uri="{FF2B5EF4-FFF2-40B4-BE49-F238E27FC236}">
                <a16:creationId xmlns:a16="http://schemas.microsoft.com/office/drawing/2014/main" xmlns="" id="{F64CFC6C-1D8B-46C9-B0F7-A8BD88D8AB46}"/>
              </a:ext>
            </a:extLst>
          </p:cNvPr>
          <p:cNvSpPr>
            <a:spLocks noGrp="1"/>
          </p:cNvSpPr>
          <p:nvPr>
            <p:ph type="sldNum" sz="quarter" idx="33"/>
          </p:nvPr>
        </p:nvSpPr>
        <p:spPr/>
        <p:txBody>
          <a:bodyPr rtlCol="0"/>
          <a:lstStyle/>
          <a:p>
            <a:pPr rtl="0"/>
            <a:fld id="{19B51A1E-902D-48AF-9020-955120F399B6}" type="slidenum">
              <a:rPr lang="el-GR" smtClean="0"/>
              <a:pPr rtl="0"/>
              <a:t>‹#›</a:t>
            </a:fld>
            <a:endParaRPr lang="el-GR" dirty="0"/>
          </a:p>
        </p:txBody>
      </p:sp>
    </p:spTree>
    <p:extLst>
      <p:ext uri="{BB962C8B-B14F-4D97-AF65-F5344CB8AC3E}">
        <p14:creationId xmlns:p14="http://schemas.microsoft.com/office/powerpoint/2010/main" xmlns=""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στηλών">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9" name="Υπότιτλος 2">
            <a:extLst>
              <a:ext uri="{FF2B5EF4-FFF2-40B4-BE49-F238E27FC236}">
                <a16:creationId xmlns:a16="http://schemas.microsoft.com/office/drawing/2014/main" xmlns=""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xmlns="" id="{B1948E38-8FB0-4E51-A01C-C88794372E50}"/>
              </a:ext>
            </a:extLst>
          </p:cNvPr>
          <p:cNvSpPr>
            <a:spLocks noGrp="1"/>
          </p:cNvSpPr>
          <p:nvPr>
            <p:ph idx="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5" name="Θέση κειμένου 4">
            <a:extLst>
              <a:ext uri="{FF2B5EF4-FFF2-40B4-BE49-F238E27FC236}">
                <a16:creationId xmlns:a16="http://schemas.microsoft.com/office/drawing/2014/main" xmlns="" id="{16A38E24-EB1C-472F-B631-5DF32F9C4CF5}"/>
              </a:ext>
            </a:extLst>
          </p:cNvPr>
          <p:cNvSpPr>
            <a:spLocks noGrp="1"/>
          </p:cNvSpPr>
          <p:nvPr>
            <p:ph type="body" sz="quarter" idx="12"/>
          </p:nvPr>
        </p:nvSpPr>
        <p:spPr>
          <a:xfrm>
            <a:off x="4301550" y="1511476"/>
            <a:ext cx="3600450" cy="4679249"/>
          </a:xfrm>
        </p:spPr>
        <p:txBody>
          <a:bodyPr rtlCol="0"/>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11" name="Θέση κειμένου 5">
            <a:extLst>
              <a:ext uri="{FF2B5EF4-FFF2-40B4-BE49-F238E27FC236}">
                <a16:creationId xmlns:a16="http://schemas.microsoft.com/office/drawing/2014/main" xmlns="" id="{5B4A252E-78C9-4F76-98A4-A4B580AD072A}"/>
              </a:ext>
            </a:extLst>
          </p:cNvPr>
          <p:cNvSpPr>
            <a:spLocks noGrp="1"/>
          </p:cNvSpPr>
          <p:nvPr>
            <p:ph type="body" sz="quarter" idx="13"/>
          </p:nvPr>
        </p:nvSpPr>
        <p:spPr>
          <a:xfrm>
            <a:off x="8171550" y="1511475"/>
            <a:ext cx="3600450" cy="4679250"/>
          </a:xfrm>
        </p:spPr>
        <p:txBody>
          <a:bodyPr rtlCol="0"/>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4" name="Θέση υποσέλιδου 3">
            <a:extLst>
              <a:ext uri="{FF2B5EF4-FFF2-40B4-BE49-F238E27FC236}">
                <a16:creationId xmlns:a16="http://schemas.microsoft.com/office/drawing/2014/main" xmlns="" id="{6D4BCA97-F31B-451D-82F8-6E000DF2118A}"/>
              </a:ext>
            </a:extLst>
          </p:cNvPr>
          <p:cNvSpPr>
            <a:spLocks noGrp="1"/>
          </p:cNvSpPr>
          <p:nvPr>
            <p:ph type="ftr" sz="quarter" idx="14"/>
          </p:nvPr>
        </p:nvSpPr>
        <p:spPr/>
        <p:txBody>
          <a:bodyPr rtlCol="0"/>
          <a:lstStyle/>
          <a:p>
            <a:pPr rtl="0"/>
            <a:r>
              <a:rPr lang="el-GR" dirty="0"/>
              <a:t>Προσθέστε υποσέλιδο</a:t>
            </a:r>
          </a:p>
        </p:txBody>
      </p:sp>
      <p:sp>
        <p:nvSpPr>
          <p:cNvPr id="6" name="Θέση αριθμού διαφάνειας 5">
            <a:extLst>
              <a:ext uri="{FF2B5EF4-FFF2-40B4-BE49-F238E27FC236}">
                <a16:creationId xmlns:a16="http://schemas.microsoft.com/office/drawing/2014/main" xmlns="" id="{0817AAC4-A657-4D75-A527-0307AFF2B17B}"/>
              </a:ext>
            </a:extLst>
          </p:cNvPr>
          <p:cNvSpPr>
            <a:spLocks noGrp="1"/>
          </p:cNvSpPr>
          <p:nvPr>
            <p:ph type="sldNum" sz="quarter" idx="15"/>
          </p:nvPr>
        </p:nvSpPr>
        <p:spPr/>
        <p:txBody>
          <a:bodyPr rtlCol="0"/>
          <a:lstStyle/>
          <a:p>
            <a:pPr rtl="0"/>
            <a:fld id="{19B51A1E-902D-48AF-9020-955120F399B6}" type="slidenum">
              <a:rPr lang="el-GR" smtClean="0"/>
              <a:pPr rtl="0"/>
              <a:t>‹#›</a:t>
            </a:fld>
            <a:endParaRPr lang="el-GR" dirty="0"/>
          </a:p>
        </p:txBody>
      </p:sp>
    </p:spTree>
    <p:extLst>
      <p:ext uri="{BB962C8B-B14F-4D97-AF65-F5344CB8AC3E}">
        <p14:creationId xmlns:p14="http://schemas.microsoft.com/office/powerpoint/2010/main" xmlns=""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στηλών">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10" name="Υπότιτλος 2">
            <a:extLst>
              <a:ext uri="{FF2B5EF4-FFF2-40B4-BE49-F238E27FC236}">
                <a16:creationId xmlns:a16="http://schemas.microsoft.com/office/drawing/2014/main" xmlns=""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xmlns="" id="{B1948E38-8FB0-4E51-A01C-C88794372E50}"/>
              </a:ext>
            </a:extLst>
          </p:cNvPr>
          <p:cNvSpPr>
            <a:spLocks noGrp="1"/>
          </p:cNvSpPr>
          <p:nvPr>
            <p:ph idx="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5" name="Θέση κειμένου 4">
            <a:extLst>
              <a:ext uri="{FF2B5EF4-FFF2-40B4-BE49-F238E27FC236}">
                <a16:creationId xmlns:a16="http://schemas.microsoft.com/office/drawing/2014/main" xmlns="" id="{1F5B3657-F2AE-455A-BF81-1A0C2ACECD20}"/>
              </a:ext>
            </a:extLst>
          </p:cNvPr>
          <p:cNvSpPr>
            <a:spLocks noGrp="1"/>
          </p:cNvSpPr>
          <p:nvPr>
            <p:ph type="body" sz="quarter" idx="12"/>
          </p:nvPr>
        </p:nvSpPr>
        <p:spPr>
          <a:xfrm>
            <a:off x="2726412" y="1512000"/>
            <a:ext cx="2160588" cy="4679250"/>
          </a:xfrm>
        </p:spPr>
        <p:txBody>
          <a:bodyPr rtlCol="0"/>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13" name="Θέση κειμένου 5">
            <a:extLst>
              <a:ext uri="{FF2B5EF4-FFF2-40B4-BE49-F238E27FC236}">
                <a16:creationId xmlns:a16="http://schemas.microsoft.com/office/drawing/2014/main" xmlns="" id="{6A983D98-E0AB-429A-9EC2-B50D4216D691}"/>
              </a:ext>
            </a:extLst>
          </p:cNvPr>
          <p:cNvSpPr>
            <a:spLocks noGrp="1"/>
          </p:cNvSpPr>
          <p:nvPr>
            <p:ph type="body" sz="quarter" idx="13"/>
          </p:nvPr>
        </p:nvSpPr>
        <p:spPr>
          <a:xfrm>
            <a:off x="5021412" y="1512000"/>
            <a:ext cx="2160588" cy="4679250"/>
          </a:xfrm>
        </p:spPr>
        <p:txBody>
          <a:bodyPr rtlCol="0"/>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15" name="Θέση κειμένου 6">
            <a:extLst>
              <a:ext uri="{FF2B5EF4-FFF2-40B4-BE49-F238E27FC236}">
                <a16:creationId xmlns:a16="http://schemas.microsoft.com/office/drawing/2014/main" xmlns="" id="{755213BF-EF6D-45DC-A01B-DE6C2F23A6D2}"/>
              </a:ext>
            </a:extLst>
          </p:cNvPr>
          <p:cNvSpPr>
            <a:spLocks noGrp="1"/>
          </p:cNvSpPr>
          <p:nvPr>
            <p:ph type="body" sz="quarter" idx="14"/>
          </p:nvPr>
        </p:nvSpPr>
        <p:spPr>
          <a:xfrm>
            <a:off x="7316412" y="1507535"/>
            <a:ext cx="2160588" cy="4679250"/>
          </a:xfrm>
        </p:spPr>
        <p:txBody>
          <a:bodyPr rtlCol="0"/>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17" name="Θέση κειμένου 7">
            <a:extLst>
              <a:ext uri="{FF2B5EF4-FFF2-40B4-BE49-F238E27FC236}">
                <a16:creationId xmlns:a16="http://schemas.microsoft.com/office/drawing/2014/main" xmlns="" id="{77D6BBBA-F4A3-45D4-91BC-A405FFDC7C3D}"/>
              </a:ext>
            </a:extLst>
          </p:cNvPr>
          <p:cNvSpPr>
            <a:spLocks noGrp="1"/>
          </p:cNvSpPr>
          <p:nvPr>
            <p:ph type="body" sz="quarter" idx="15"/>
          </p:nvPr>
        </p:nvSpPr>
        <p:spPr>
          <a:xfrm>
            <a:off x="9611412" y="1507535"/>
            <a:ext cx="2160588" cy="4683715"/>
          </a:xfrm>
        </p:spPr>
        <p:txBody>
          <a:bodyPr rtlCol="0"/>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4" name="Θέση υποσέλιδου 3">
            <a:extLst>
              <a:ext uri="{FF2B5EF4-FFF2-40B4-BE49-F238E27FC236}">
                <a16:creationId xmlns:a16="http://schemas.microsoft.com/office/drawing/2014/main" xmlns="" id="{2D09234E-176D-4BBF-9391-7B6F018C51AB}"/>
              </a:ext>
            </a:extLst>
          </p:cNvPr>
          <p:cNvSpPr>
            <a:spLocks noGrp="1"/>
          </p:cNvSpPr>
          <p:nvPr>
            <p:ph type="ftr" sz="quarter" idx="16"/>
          </p:nvPr>
        </p:nvSpPr>
        <p:spPr/>
        <p:txBody>
          <a:bodyPr rtlCol="0"/>
          <a:lstStyle/>
          <a:p>
            <a:pPr rtl="0"/>
            <a:r>
              <a:rPr lang="el-GR" dirty="0"/>
              <a:t>Προσθέστε υποσέλιδο</a:t>
            </a:r>
          </a:p>
        </p:txBody>
      </p:sp>
      <p:sp>
        <p:nvSpPr>
          <p:cNvPr id="6" name="Θέση αριθμού διαφάνειας 5">
            <a:extLst>
              <a:ext uri="{FF2B5EF4-FFF2-40B4-BE49-F238E27FC236}">
                <a16:creationId xmlns:a16="http://schemas.microsoft.com/office/drawing/2014/main" xmlns="" id="{009ABD5E-B8F1-4246-B167-09138760AD7D}"/>
              </a:ext>
            </a:extLst>
          </p:cNvPr>
          <p:cNvSpPr>
            <a:spLocks noGrp="1"/>
          </p:cNvSpPr>
          <p:nvPr>
            <p:ph type="sldNum" sz="quarter" idx="33"/>
          </p:nvPr>
        </p:nvSpPr>
        <p:spPr/>
        <p:txBody>
          <a:bodyPr rtlCol="0"/>
          <a:lstStyle/>
          <a:p>
            <a:pPr rtl="0"/>
            <a:fld id="{19B51A1E-902D-48AF-9020-955120F399B6}" type="slidenum">
              <a:rPr lang="el-GR" smtClean="0"/>
              <a:pPr rtl="0"/>
              <a:t>‹#›</a:t>
            </a:fld>
            <a:endParaRPr lang="el-GR" dirty="0"/>
          </a:p>
        </p:txBody>
      </p:sp>
    </p:spTree>
    <p:extLst>
      <p:ext uri="{BB962C8B-B14F-4D97-AF65-F5344CB8AC3E}">
        <p14:creationId xmlns:p14="http://schemas.microsoft.com/office/powerpoint/2010/main" xmlns=""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5" name="Υπότιτλος 2">
            <a:extLst>
              <a:ext uri="{FF2B5EF4-FFF2-40B4-BE49-F238E27FC236}">
                <a16:creationId xmlns:a16="http://schemas.microsoft.com/office/drawing/2014/main" xmlns=""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υποσέλιδου 2">
            <a:extLst>
              <a:ext uri="{FF2B5EF4-FFF2-40B4-BE49-F238E27FC236}">
                <a16:creationId xmlns:a16="http://schemas.microsoft.com/office/drawing/2014/main" xmlns="" id="{08CCB8C2-B6A2-4C69-8D3A-57420A034BA4}"/>
              </a:ext>
            </a:extLst>
          </p:cNvPr>
          <p:cNvSpPr>
            <a:spLocks noGrp="1"/>
          </p:cNvSpPr>
          <p:nvPr>
            <p:ph type="ftr" sz="quarter" idx="12"/>
          </p:nvPr>
        </p:nvSpPr>
        <p:spPr/>
        <p:txBody>
          <a:bodyPr rtlCol="0"/>
          <a:lstStyle/>
          <a:p>
            <a:pPr rtl="0"/>
            <a:r>
              <a:rPr lang="el-GR" dirty="0"/>
              <a:t>Προσθήκη υποσέλιδου</a:t>
            </a:r>
          </a:p>
        </p:txBody>
      </p:sp>
      <p:sp>
        <p:nvSpPr>
          <p:cNvPr id="4" name="Θέση αριθμού διαφάνειας 3">
            <a:extLst>
              <a:ext uri="{FF2B5EF4-FFF2-40B4-BE49-F238E27FC236}">
                <a16:creationId xmlns:a16="http://schemas.microsoft.com/office/drawing/2014/main" xmlns="" id="{853CF994-8B2C-443F-B695-7378DD360DAA}"/>
              </a:ext>
            </a:extLst>
          </p:cNvPr>
          <p:cNvSpPr>
            <a:spLocks noGrp="1"/>
          </p:cNvSpPr>
          <p:nvPr>
            <p:ph type="sldNum" sz="quarter" idx="33"/>
          </p:nvPr>
        </p:nvSpPr>
        <p:spPr/>
        <p:txBody>
          <a:bodyPr rtlCol="0"/>
          <a:lstStyle/>
          <a:p>
            <a:pPr rtl="0"/>
            <a:fld id="{19B51A1E-902D-48AF-9020-955120F399B6}" type="slidenum">
              <a:rPr lang="el-GR" smtClean="0"/>
              <a:pPr rtl="0"/>
              <a:t>‹#›</a:t>
            </a:fld>
            <a:endParaRPr lang="el-GR" dirty="0"/>
          </a:p>
        </p:txBody>
      </p:sp>
    </p:spTree>
    <p:extLst>
      <p:ext uri="{BB962C8B-B14F-4D97-AF65-F5344CB8AC3E}">
        <p14:creationId xmlns:p14="http://schemas.microsoft.com/office/powerpoint/2010/main" xmlns="" val="1505855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Κενό">
    <p:spTree>
      <p:nvGrpSpPr>
        <p:cNvPr id="1" name=""/>
        <p:cNvGrpSpPr/>
        <p:nvPr/>
      </p:nvGrpSpPr>
      <p:grpSpPr>
        <a:xfrm>
          <a:off x="0" y="0"/>
          <a:ext cx="0" cy="0"/>
          <a:chOff x="0" y="0"/>
          <a:chExt cx="0" cy="0"/>
        </a:xfrm>
      </p:grpSpPr>
      <p:sp>
        <p:nvSpPr>
          <p:cNvPr id="2" name="Θέση υποσέλιδου 1">
            <a:extLst>
              <a:ext uri="{FF2B5EF4-FFF2-40B4-BE49-F238E27FC236}">
                <a16:creationId xmlns:a16="http://schemas.microsoft.com/office/drawing/2014/main" xmlns="" id="{16D0504D-4610-4E9E-A2DB-8B701F044BBC}"/>
              </a:ext>
            </a:extLst>
          </p:cNvPr>
          <p:cNvSpPr>
            <a:spLocks noGrp="1"/>
          </p:cNvSpPr>
          <p:nvPr>
            <p:ph type="ftr" sz="quarter" idx="12"/>
          </p:nvPr>
        </p:nvSpPr>
        <p:spPr/>
        <p:txBody>
          <a:bodyPr rtlCol="0"/>
          <a:lstStyle/>
          <a:p>
            <a:pPr rtl="0"/>
            <a:r>
              <a:rPr lang="el-GR" dirty="0"/>
              <a:t>Προσθέστε υποσέλιδο</a:t>
            </a:r>
          </a:p>
        </p:txBody>
      </p:sp>
      <p:sp>
        <p:nvSpPr>
          <p:cNvPr id="3" name="Θέση αριθμού διαφάνειας 2">
            <a:extLst>
              <a:ext uri="{FF2B5EF4-FFF2-40B4-BE49-F238E27FC236}">
                <a16:creationId xmlns:a16="http://schemas.microsoft.com/office/drawing/2014/main" xmlns="" id="{A95CDFA7-DEA3-4BBE-8D70-0AF654A1E6FF}"/>
              </a:ext>
            </a:extLst>
          </p:cNvPr>
          <p:cNvSpPr>
            <a:spLocks noGrp="1"/>
          </p:cNvSpPr>
          <p:nvPr>
            <p:ph type="sldNum" sz="quarter" idx="13"/>
          </p:nvPr>
        </p:nvSpPr>
        <p:spPr/>
        <p:txBody>
          <a:bodyPr rtlCol="0"/>
          <a:lstStyle/>
          <a:p>
            <a:pPr rtl="0"/>
            <a:fld id="{19B51A1E-902D-48AF-9020-955120F399B6}" type="slidenum">
              <a:rPr lang="el-GR" smtClean="0"/>
              <a:pPr rtl="0"/>
              <a:t>‹#›</a:t>
            </a:fld>
            <a:endParaRPr lang="el-GR" dirty="0"/>
          </a:p>
        </p:txBody>
      </p:sp>
      <p:sp>
        <p:nvSpPr>
          <p:cNvPr id="4" name="Τίτλος 3">
            <a:extLst>
              <a:ext uri="{FF2B5EF4-FFF2-40B4-BE49-F238E27FC236}">
                <a16:creationId xmlns:a16="http://schemas.microsoft.com/office/drawing/2014/main" xmlns="" id="{90694D9D-C633-4D52-965E-E5BBD9883037}"/>
              </a:ext>
            </a:extLst>
          </p:cNvPr>
          <p:cNvSpPr>
            <a:spLocks noGrp="1"/>
          </p:cNvSpPr>
          <p:nvPr>
            <p:ph type="title"/>
          </p:nvPr>
        </p:nvSpPr>
        <p:spPr/>
        <p:txBody>
          <a:bodyPr rtlCol="0"/>
          <a:lstStyle/>
          <a:p>
            <a:pPr rtl="0"/>
            <a:r>
              <a:rPr lang="el-GR"/>
              <a:t>Κάντε κλικ για να επεξεργαστείτε τον τίτλο υποδείγματος</a:t>
            </a:r>
            <a:endParaRPr lang="el-GR" dirty="0"/>
          </a:p>
        </p:txBody>
      </p:sp>
    </p:spTree>
    <p:extLst>
      <p:ext uri="{BB962C8B-B14F-4D97-AF65-F5344CB8AC3E}">
        <p14:creationId xmlns:p14="http://schemas.microsoft.com/office/powerpoint/2010/main" xmlns="" val="1139767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Διαφάνεια τίτλου">
    <p:spTree>
      <p:nvGrpSpPr>
        <p:cNvPr id="1" name=""/>
        <p:cNvGrpSpPr/>
        <p:nvPr/>
      </p:nvGrpSpPr>
      <p:grpSpPr>
        <a:xfrm>
          <a:off x="0" y="0"/>
          <a:ext cx="0" cy="0"/>
          <a:chOff x="0" y="0"/>
          <a:chExt cx="0" cy="0"/>
        </a:xfrm>
      </p:grpSpPr>
      <p:sp>
        <p:nvSpPr>
          <p:cNvPr id="11" name="Θέση εικόνας 10"/>
          <p:cNvSpPr>
            <a:spLocks noGrp="1"/>
          </p:cNvSpPr>
          <p:nvPr>
            <p:ph type="pic" sz="quarter" idx="13" hasCustomPrompt="1"/>
          </p:nvPr>
        </p:nvSpPr>
        <p:spPr>
          <a:xfrm>
            <a:off x="0" y="0"/>
            <a:ext cx="12192000" cy="6784058"/>
          </a:xfrm>
          <a:solidFill>
            <a:schemeClr val="bg1">
              <a:lumMod val="95000"/>
            </a:schemeClr>
          </a:solidFill>
        </p:spPr>
        <p:txBody>
          <a:bodyPr tIns="1116000" rIns="0" rtlCol="0" anchor="t"/>
          <a:lstStyle>
            <a:lvl1pPr marL="0" indent="0" algn="ctr">
              <a:buNone/>
              <a:defRPr/>
            </a:lvl1pPr>
          </a:lstStyle>
          <a:p>
            <a:pPr rtl="0"/>
            <a:r>
              <a:rPr lang="el-GR" noProof="0" dirty="0"/>
              <a:t>Εισαγάγετε ή μεταφέρετε και αποθέστε τη φωτογραφία σας</a:t>
            </a:r>
          </a:p>
        </p:txBody>
      </p:sp>
      <p:sp>
        <p:nvSpPr>
          <p:cNvPr id="2" name="Τίτλος 1"/>
          <p:cNvSpPr>
            <a:spLocks noGrp="1"/>
          </p:cNvSpPr>
          <p:nvPr>
            <p:ph type="ctrTitle" hasCustomPrompt="1"/>
          </p:nvPr>
        </p:nvSpPr>
        <p:spPr>
          <a:xfrm>
            <a:off x="144000" y="3163899"/>
            <a:ext cx="4860000" cy="1800000"/>
          </a:xfrm>
          <a:solidFill>
            <a:schemeClr val="bg1"/>
          </a:solidFill>
          <a:ln>
            <a:noFill/>
          </a:ln>
        </p:spPr>
        <p:txBody>
          <a:bodyPr lIns="180000" tIns="72000" rIns="180000" bIns="72000" rtlCol="0" anchor="ctr"/>
          <a:lstStyle>
            <a:lvl1pPr algn="l">
              <a:defRPr sz="5000">
                <a:solidFill>
                  <a:schemeClr val="tx1">
                    <a:lumMod val="75000"/>
                    <a:lumOff val="25000"/>
                  </a:schemeClr>
                </a:solidFill>
              </a:defRPr>
            </a:lvl1pPr>
          </a:lstStyle>
          <a:p>
            <a:pPr rtl="0"/>
            <a:r>
              <a:rPr lang="el-GR" noProof="0" dirty="0"/>
              <a:t>Τίτλος εξωφύλλου 1</a:t>
            </a:r>
          </a:p>
        </p:txBody>
      </p:sp>
      <p:sp>
        <p:nvSpPr>
          <p:cNvPr id="3" name="Υπότιτλος 2"/>
          <p:cNvSpPr>
            <a:spLocks noGrp="1"/>
          </p:cNvSpPr>
          <p:nvPr>
            <p:ph type="subTitle" idx="1" hasCustomPrompt="1"/>
          </p:nvPr>
        </p:nvSpPr>
        <p:spPr>
          <a:xfrm>
            <a:off x="144000" y="5119698"/>
            <a:ext cx="4860000" cy="836602"/>
          </a:xfrm>
          <a:solidFill>
            <a:schemeClr val="bg1"/>
          </a:solidFill>
        </p:spPr>
        <p:txBody>
          <a:bodyPr lIns="180000" tIns="72000" rIns="180000" bIns="72000" rtlCol="0" anchor="ct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l-GR" noProof="0"/>
              <a:t>Κάντε κλικ για να επεξεργαστείτε τον υπότιτλο του υποδείγματος</a:t>
            </a:r>
            <a:endParaRPr lang="el-GR" noProof="0" dirty="0"/>
          </a:p>
        </p:txBody>
      </p:sp>
      <p:sp>
        <p:nvSpPr>
          <p:cNvPr id="12" name="Ορθογώνιο 11"/>
          <p:cNvSpPr/>
          <p:nvPr userDrawn="1"/>
        </p:nvSpPr>
        <p:spPr>
          <a:xfrm>
            <a:off x="0" y="6780458"/>
            <a:ext cx="12192000" cy="7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3" name="Ορθογώνιο 12"/>
          <p:cNvSpPr/>
          <p:nvPr userDrawn="1"/>
        </p:nvSpPr>
        <p:spPr>
          <a:xfrm>
            <a:off x="0" y="6780458"/>
            <a:ext cx="12204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Tree>
    <p:extLst>
      <p:ext uri="{BB962C8B-B14F-4D97-AF65-F5344CB8AC3E}">
        <p14:creationId xmlns:p14="http://schemas.microsoft.com/office/powerpoint/2010/main" xmlns="" val="2429866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Διαφάνεια διαχωρισμού 1">
    <p:bg>
      <p:bgPr>
        <a:solidFill>
          <a:schemeClr val="bg1">
            <a:lumMod val="95000"/>
          </a:schemeClr>
        </a:solidFill>
        <a:effectLst/>
      </p:bgPr>
    </p:bg>
    <p:spTree>
      <p:nvGrpSpPr>
        <p:cNvPr id="1" name=""/>
        <p:cNvGrpSpPr/>
        <p:nvPr/>
      </p:nvGrpSpPr>
      <p:grpSpPr>
        <a:xfrm>
          <a:off x="0" y="0"/>
          <a:ext cx="0" cy="0"/>
          <a:chOff x="0" y="0"/>
          <a:chExt cx="0" cy="0"/>
        </a:xfrm>
      </p:grpSpPr>
      <p:sp>
        <p:nvSpPr>
          <p:cNvPr id="41" name="Θέση εικόνας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a:t>
            </a:r>
            <a:br>
              <a:rPr lang="el-GR" dirty="0"/>
            </a:br>
            <a:r>
              <a:rPr lang="el-GR" dirty="0"/>
              <a:t>τη φωτογραφία σας εδώ</a:t>
            </a:r>
          </a:p>
        </p:txBody>
      </p:sp>
      <p:sp>
        <p:nvSpPr>
          <p:cNvPr id="2" name="Τίτλος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4000" b="1" spc="-300" dirty="0"/>
            </a:lvl1pPr>
          </a:lstStyle>
          <a:p>
            <a:pPr lvl="0" algn="r" rtl="0"/>
            <a:r>
              <a:rPr lang="el-GR" dirty="0"/>
              <a:t>Κάντε κλικ για να επεξεργαστείτε το διαχωριστικό ενοτήτων</a:t>
            </a:r>
          </a:p>
        </p:txBody>
      </p:sp>
      <p:sp>
        <p:nvSpPr>
          <p:cNvPr id="7" name="Υπότιτλος 2">
            <a:extLst>
              <a:ext uri="{FF2B5EF4-FFF2-40B4-BE49-F238E27FC236}">
                <a16:creationId xmlns:a16="http://schemas.microsoft.com/office/drawing/2014/main" xmlns=""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rtlCol="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el-GR" dirty="0"/>
              <a:t>Κάντε κλικ για να επεξεργαστείτε τον υπότιτλο του υποδείγματος</a:t>
            </a:r>
          </a:p>
        </p:txBody>
      </p:sp>
      <p:sp>
        <p:nvSpPr>
          <p:cNvPr id="4" name="Θέση υποσέλιδου 3">
            <a:extLst>
              <a:ext uri="{FF2B5EF4-FFF2-40B4-BE49-F238E27FC236}">
                <a16:creationId xmlns:a16="http://schemas.microsoft.com/office/drawing/2014/main" xmlns="" id="{6816FE98-6A12-44EC-8485-8B5EFABDF9B2}"/>
              </a:ext>
            </a:extLst>
          </p:cNvPr>
          <p:cNvSpPr>
            <a:spLocks noGrp="1"/>
          </p:cNvSpPr>
          <p:nvPr>
            <p:ph type="ftr" sz="quarter" idx="11"/>
          </p:nvPr>
        </p:nvSpPr>
        <p:spPr/>
        <p:txBody>
          <a:bodyPr rtlCol="0"/>
          <a:lstStyle/>
          <a:p>
            <a:pPr rtl="0"/>
            <a:r>
              <a:rPr lang="el-GR" dirty="0"/>
              <a:t>Προσθήκη υποσέλιδου</a:t>
            </a:r>
          </a:p>
        </p:txBody>
      </p:sp>
      <p:sp>
        <p:nvSpPr>
          <p:cNvPr id="8" name="Ορθογώνιο 7">
            <a:extLst>
              <a:ext uri="{FF2B5EF4-FFF2-40B4-BE49-F238E27FC236}">
                <a16:creationId xmlns:a16="http://schemas.microsoft.com/office/drawing/2014/main" xmlns=""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3" name="Ορθογώνιο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4" name="Ορθογώνιο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5" name="Ορθογώνιο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5" name="Θέση αριθμού διαφάνειας 4">
            <a:extLst>
              <a:ext uri="{FF2B5EF4-FFF2-40B4-BE49-F238E27FC236}">
                <a16:creationId xmlns:a16="http://schemas.microsoft.com/office/drawing/2014/main" xmlns="" id="{F50EF489-F21B-4E7C-9A44-D3CC8DC34F5F}"/>
              </a:ext>
            </a:extLst>
          </p:cNvPr>
          <p:cNvSpPr>
            <a:spLocks noGrp="1"/>
          </p:cNvSpPr>
          <p:nvPr>
            <p:ph type="sldNum" sz="quarter" idx="12"/>
          </p:nvPr>
        </p:nvSpPr>
        <p:spPr/>
        <p:txBody>
          <a:bodyPr rtlCol="0"/>
          <a:lstStyle/>
          <a:p>
            <a:pPr rtl="0"/>
            <a:fld id="{19B51A1E-902D-48AF-9020-955120F399B6}" type="slidenum">
              <a:rPr lang="el-GR" smtClean="0"/>
              <a:pPr rtl="0"/>
              <a:t>‹#›</a:t>
            </a:fld>
            <a:endParaRPr lang="el-GR" dirty="0"/>
          </a:p>
        </p:txBody>
      </p:sp>
    </p:spTree>
    <p:extLst>
      <p:ext uri="{BB962C8B-B14F-4D97-AF65-F5344CB8AC3E}">
        <p14:creationId xmlns:p14="http://schemas.microsoft.com/office/powerpoint/2010/main" xmlns="" val="243715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Διαφάνεια διαχωρισμού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Θέση εικόνας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a:t>
            </a:r>
            <a:br>
              <a:rPr lang="el-GR" dirty="0"/>
            </a:br>
            <a:r>
              <a:rPr lang="el-GR" dirty="0"/>
              <a:t>τη φωτογραφία σας εδώ</a:t>
            </a:r>
          </a:p>
        </p:txBody>
      </p:sp>
      <p:sp>
        <p:nvSpPr>
          <p:cNvPr id="3" name="Τίτλος 1">
            <a:extLst>
              <a:ext uri="{FF2B5EF4-FFF2-40B4-BE49-F238E27FC236}">
                <a16:creationId xmlns:a16="http://schemas.microsoft.com/office/drawing/2014/main" xmlns=""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defRPr sz="4000" b="1" spc="-300">
                <a:solidFill>
                  <a:schemeClr val="tx1">
                    <a:lumMod val="75000"/>
                    <a:lumOff val="25000"/>
                  </a:schemeClr>
                </a:solidFill>
                <a:latin typeface="+mj-lt"/>
              </a:defRPr>
            </a:lvl1pPr>
          </a:lstStyle>
          <a:p>
            <a:pPr rtl="0"/>
            <a:r>
              <a:rPr lang="el-GR" dirty="0"/>
              <a:t>Κάντε κλικ για να επεξεργαστείτε το διαχωριστικό ενοτήτων</a:t>
            </a:r>
          </a:p>
        </p:txBody>
      </p:sp>
      <p:sp>
        <p:nvSpPr>
          <p:cNvPr id="7" name="Υπότιτλος 2">
            <a:extLst>
              <a:ext uri="{FF2B5EF4-FFF2-40B4-BE49-F238E27FC236}">
                <a16:creationId xmlns:a16="http://schemas.microsoft.com/office/drawing/2014/main" xmlns=""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rtlCol="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el-GR" dirty="0"/>
              <a:t>Κάντε κλικ για να επεξεργαστείτε τον υπότιτλο του υποδείγματος</a:t>
            </a:r>
          </a:p>
        </p:txBody>
      </p:sp>
      <p:sp>
        <p:nvSpPr>
          <p:cNvPr id="4" name="Θέση υποσέλιδου 3">
            <a:extLst>
              <a:ext uri="{FF2B5EF4-FFF2-40B4-BE49-F238E27FC236}">
                <a16:creationId xmlns:a16="http://schemas.microsoft.com/office/drawing/2014/main" xmlns="" id="{6816FE98-6A12-44EC-8485-8B5EFABDF9B2}"/>
              </a:ext>
            </a:extLst>
          </p:cNvPr>
          <p:cNvSpPr>
            <a:spLocks noGrp="1"/>
          </p:cNvSpPr>
          <p:nvPr>
            <p:ph type="ftr" sz="quarter" idx="11"/>
          </p:nvPr>
        </p:nvSpPr>
        <p:spPr/>
        <p:txBody>
          <a:bodyPr rtlCol="0"/>
          <a:lstStyle/>
          <a:p>
            <a:pPr rtl="0"/>
            <a:r>
              <a:rPr lang="el-GR" dirty="0"/>
              <a:t>Προσθήκη υποσέλιδου</a:t>
            </a:r>
          </a:p>
        </p:txBody>
      </p:sp>
      <p:sp>
        <p:nvSpPr>
          <p:cNvPr id="8" name="Ορθογώνιο 7">
            <a:extLst>
              <a:ext uri="{FF2B5EF4-FFF2-40B4-BE49-F238E27FC236}">
                <a16:creationId xmlns:a16="http://schemas.microsoft.com/office/drawing/2014/main" xmlns=""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13" name="Ορθογώνιο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4" name="Ορθογώνιο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5" name="Ορθογώνιο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5" name="Θέση αριθμού διαφάνειας 4">
            <a:extLst>
              <a:ext uri="{FF2B5EF4-FFF2-40B4-BE49-F238E27FC236}">
                <a16:creationId xmlns:a16="http://schemas.microsoft.com/office/drawing/2014/main" xmlns="" id="{F50EF489-F21B-4E7C-9A44-D3CC8DC34F5F}"/>
              </a:ext>
            </a:extLst>
          </p:cNvPr>
          <p:cNvSpPr>
            <a:spLocks noGrp="1"/>
          </p:cNvSpPr>
          <p:nvPr>
            <p:ph type="sldNum" sz="quarter" idx="12"/>
          </p:nvPr>
        </p:nvSpPr>
        <p:spPr/>
        <p:txBody>
          <a:bodyPr rtlCol="0"/>
          <a:lstStyle/>
          <a:p>
            <a:pPr rtl="0"/>
            <a:fld id="{19B51A1E-902D-48AF-9020-955120F399B6}" type="slidenum">
              <a:rPr lang="el-GR" smtClean="0"/>
              <a:pPr rtl="0"/>
              <a:t>‹#›</a:t>
            </a:fld>
            <a:endParaRPr lang="el-GR" dirty="0"/>
          </a:p>
        </p:txBody>
      </p:sp>
    </p:spTree>
    <p:extLst>
      <p:ext uri="{BB962C8B-B14F-4D97-AF65-F5344CB8AC3E}">
        <p14:creationId xmlns:p14="http://schemas.microsoft.com/office/powerpoint/2010/main" xmlns=""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Διάταξη εικόνας κειμένου 1">
    <p:spTree>
      <p:nvGrpSpPr>
        <p:cNvPr id="1" name=""/>
        <p:cNvGrpSpPr/>
        <p:nvPr/>
      </p:nvGrpSpPr>
      <p:grpSpPr>
        <a:xfrm>
          <a:off x="0" y="0"/>
          <a:ext cx="0" cy="0"/>
          <a:chOff x="0" y="0"/>
          <a:chExt cx="0" cy="0"/>
        </a:xfrm>
      </p:grpSpPr>
      <p:sp>
        <p:nvSpPr>
          <p:cNvPr id="7" name="Θέση εικόνας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a:t>
            </a:r>
          </a:p>
        </p:txBody>
      </p:sp>
      <p:sp>
        <p:nvSpPr>
          <p:cNvPr id="2" name="Τίτλος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defRPr sz="4000" b="1" spc="-300">
                <a:solidFill>
                  <a:schemeClr val="tx1">
                    <a:lumMod val="75000"/>
                    <a:lumOff val="25000"/>
                  </a:schemeClr>
                </a:solidFill>
              </a:defRPr>
            </a:lvl1pPr>
          </a:lstStyle>
          <a:p>
            <a:pPr rtl="0"/>
            <a:r>
              <a:rPr lang="el-GR" dirty="0"/>
              <a:t>Επεξεργασία τίτλου σελίδας</a:t>
            </a:r>
          </a:p>
        </p:txBody>
      </p:sp>
      <p:sp>
        <p:nvSpPr>
          <p:cNvPr id="10" name="Υπότιτλος 2">
            <a:extLst>
              <a:ext uri="{FF2B5EF4-FFF2-40B4-BE49-F238E27FC236}">
                <a16:creationId xmlns:a16="http://schemas.microsoft.com/office/drawing/2014/main" xmlns=""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xmlns="" id="{A22238F2-C6EC-476F-8371-119AECBA5622}"/>
              </a:ext>
            </a:extLst>
          </p:cNvPr>
          <p:cNvSpPr>
            <a:spLocks noGrp="1"/>
          </p:cNvSpPr>
          <p:nvPr>
            <p:ph sz="half" idx="1"/>
          </p:nvPr>
        </p:nvSpPr>
        <p:spPr>
          <a:xfrm>
            <a:off x="432000"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4" name="Θέση υποσέλιδου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pPr rtl="0"/>
            <a:r>
              <a:rPr lang="el-GR" dirty="0"/>
              <a:t>Προσθήκη υποσέλιδου</a:t>
            </a:r>
          </a:p>
        </p:txBody>
      </p:sp>
      <p:sp>
        <p:nvSpPr>
          <p:cNvPr id="5" name="Θέση αριθμού διαφάνειας 4">
            <a:extLst>
              <a:ext uri="{FF2B5EF4-FFF2-40B4-BE49-F238E27FC236}">
                <a16:creationId xmlns:a16="http://schemas.microsoft.com/office/drawing/2014/main" xmlns="" id="{0505ED12-A431-4761-87A4-F05164BE0221}"/>
              </a:ext>
            </a:extLst>
          </p:cNvPr>
          <p:cNvSpPr>
            <a:spLocks noGrp="1"/>
          </p:cNvSpPr>
          <p:nvPr>
            <p:ph type="sldNum" sz="quarter" idx="33"/>
          </p:nvPr>
        </p:nvSpPr>
        <p:spPr/>
        <p:txBody>
          <a:bodyPr rtlCol="0"/>
          <a:lstStyle/>
          <a:p>
            <a:pPr rtl="0"/>
            <a:fld id="{19B51A1E-902D-48AF-9020-955120F399B6}" type="slidenum">
              <a:rPr lang="el-GR" smtClean="0"/>
              <a:pPr rtl="0"/>
              <a:t>‹#›</a:t>
            </a:fld>
            <a:endParaRPr lang="el-GR" dirty="0"/>
          </a:p>
        </p:txBody>
      </p:sp>
      <p:sp>
        <p:nvSpPr>
          <p:cNvPr id="8" name="Ορθογώνιο 7">
            <a:extLst>
              <a:ext uri="{FF2B5EF4-FFF2-40B4-BE49-F238E27FC236}">
                <a16:creationId xmlns:a16="http://schemas.microsoft.com/office/drawing/2014/main" xmlns=""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Tree>
    <p:extLst>
      <p:ext uri="{BB962C8B-B14F-4D97-AF65-F5344CB8AC3E}">
        <p14:creationId xmlns:p14="http://schemas.microsoft.com/office/powerpoint/2010/main" xmlns=""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Διάταξη εικόνας κειμένου 2">
    <p:spTree>
      <p:nvGrpSpPr>
        <p:cNvPr id="1" name=""/>
        <p:cNvGrpSpPr/>
        <p:nvPr/>
      </p:nvGrpSpPr>
      <p:grpSpPr>
        <a:xfrm>
          <a:off x="0" y="0"/>
          <a:ext cx="0" cy="0"/>
          <a:chOff x="0" y="0"/>
          <a:chExt cx="0" cy="0"/>
        </a:xfrm>
      </p:grpSpPr>
      <p:sp>
        <p:nvSpPr>
          <p:cNvPr id="7" name="Θέση εικόνας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a:t>
            </a:r>
          </a:p>
        </p:txBody>
      </p:sp>
      <p:sp>
        <p:nvSpPr>
          <p:cNvPr id="2" name="Τίτλος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lnSpc>
                <a:spcPct val="80000"/>
              </a:lnSpc>
              <a:defRPr sz="4000" b="1" spc="-300">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10" name="Υπότιτλος 2">
            <a:extLst>
              <a:ext uri="{FF2B5EF4-FFF2-40B4-BE49-F238E27FC236}">
                <a16:creationId xmlns:a16="http://schemas.microsoft.com/office/drawing/2014/main" xmlns=""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rtlCol="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xmlns="" id="{A22238F2-C6EC-476F-8371-119AECBA5622}"/>
              </a:ext>
            </a:extLst>
          </p:cNvPr>
          <p:cNvSpPr>
            <a:spLocks noGrp="1"/>
          </p:cNvSpPr>
          <p:nvPr>
            <p:ph sz="half" idx="1"/>
          </p:nvPr>
        </p:nvSpPr>
        <p:spPr>
          <a:xfrm>
            <a:off x="6288000" y="3763648"/>
            <a:ext cx="5472000" cy="2428351"/>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4" name="Θέση υποσέλιδου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pPr rtl="0"/>
            <a:r>
              <a:rPr lang="el-GR" dirty="0"/>
              <a:t>Προσθήκη υποσέλιδου</a:t>
            </a:r>
          </a:p>
        </p:txBody>
      </p:sp>
      <p:sp>
        <p:nvSpPr>
          <p:cNvPr id="5" name="Θέση αριθμού διαφάνειας 4">
            <a:extLst>
              <a:ext uri="{FF2B5EF4-FFF2-40B4-BE49-F238E27FC236}">
                <a16:creationId xmlns:a16="http://schemas.microsoft.com/office/drawing/2014/main" xmlns="" id="{0505ED12-A431-4761-87A4-F05164BE0221}"/>
              </a:ext>
            </a:extLst>
          </p:cNvPr>
          <p:cNvSpPr>
            <a:spLocks noGrp="1"/>
          </p:cNvSpPr>
          <p:nvPr>
            <p:ph type="sldNum" sz="quarter" idx="33"/>
          </p:nvPr>
        </p:nvSpPr>
        <p:spPr/>
        <p:txBody>
          <a:bodyPr rtlCol="0"/>
          <a:lstStyle/>
          <a:p>
            <a:pPr rtl="0"/>
            <a:fld id="{19B51A1E-902D-48AF-9020-955120F399B6}" type="slidenum">
              <a:rPr lang="el-GR" smtClean="0"/>
              <a:pPr rtl="0"/>
              <a:t>‹#›</a:t>
            </a:fld>
            <a:endParaRPr lang="el-GR" dirty="0"/>
          </a:p>
        </p:txBody>
      </p:sp>
      <p:sp>
        <p:nvSpPr>
          <p:cNvPr id="8" name="Ορθογώνιο 7">
            <a:extLst>
              <a:ext uri="{FF2B5EF4-FFF2-40B4-BE49-F238E27FC236}">
                <a16:creationId xmlns:a16="http://schemas.microsoft.com/office/drawing/2014/main" xmlns=""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Tree>
    <p:extLst>
      <p:ext uri="{BB962C8B-B14F-4D97-AF65-F5344CB8AC3E}">
        <p14:creationId xmlns:p14="http://schemas.microsoft.com/office/powerpoint/2010/main" xmlns=""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9" name="Υπότιτλος 2">
            <a:extLst>
              <a:ext uri="{FF2B5EF4-FFF2-40B4-BE49-F238E27FC236}">
                <a16:creationId xmlns:a16="http://schemas.microsoft.com/office/drawing/2014/main" xmlns=""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Αριστερή θέση σύγκρισης 1">
            <a:extLst>
              <a:ext uri="{FF2B5EF4-FFF2-40B4-BE49-F238E27FC236}">
                <a16:creationId xmlns:a16="http://schemas.microsoft.com/office/drawing/2014/main" xmlns="" id="{9322B50D-6A7D-41C6-BA57-613BC231DF36}"/>
              </a:ext>
            </a:extLst>
          </p:cNvPr>
          <p:cNvSpPr>
            <a:spLocks noGrp="1"/>
          </p:cNvSpPr>
          <p:nvPr>
            <p:ph type="body" idx="1"/>
          </p:nvPr>
        </p:nvSpPr>
        <p:spPr>
          <a:xfrm>
            <a:off x="432000" y="1515834"/>
            <a:ext cx="5472000" cy="360000"/>
          </a:xfrm>
        </p:spPr>
        <p:txBody>
          <a:bodyPr rtlCol="0" anchor="t"/>
          <a:lstStyle>
            <a:lvl1pPr marL="0" indent="0">
              <a:buNone/>
              <a:defRPr sz="2400" b="1" spc="-40"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Επεξεργασία στυλ υποδείγματος κειμένου</a:t>
            </a:r>
          </a:p>
        </p:txBody>
      </p:sp>
      <p:sp>
        <p:nvSpPr>
          <p:cNvPr id="4" name="Θέση περιεχομένου 2">
            <a:extLst>
              <a:ext uri="{FF2B5EF4-FFF2-40B4-BE49-F238E27FC236}">
                <a16:creationId xmlns:a16="http://schemas.microsoft.com/office/drawing/2014/main" xmlns="" id="{9FD584DA-F775-47B8-A1D7-6556AD5FCBD2}"/>
              </a:ext>
            </a:extLst>
          </p:cNvPr>
          <p:cNvSpPr>
            <a:spLocks noGrp="1"/>
          </p:cNvSpPr>
          <p:nvPr>
            <p:ph sz="half" idx="2"/>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12" name="Αριστερή θέση σύγκρισης 2">
            <a:extLst>
              <a:ext uri="{FF2B5EF4-FFF2-40B4-BE49-F238E27FC236}">
                <a16:creationId xmlns:a16="http://schemas.microsoft.com/office/drawing/2014/main" xmlns="" id="{78A963F8-6F6E-440E-B3B3-DDE13C083A36}"/>
              </a:ext>
            </a:extLst>
          </p:cNvPr>
          <p:cNvSpPr>
            <a:spLocks noGrp="1"/>
          </p:cNvSpPr>
          <p:nvPr>
            <p:ph type="body" sz="quarter" idx="13"/>
          </p:nvPr>
        </p:nvSpPr>
        <p:spPr>
          <a:xfrm>
            <a:off x="6300000" y="1516359"/>
            <a:ext cx="5472000" cy="358775"/>
          </a:xfrm>
        </p:spPr>
        <p:txBody>
          <a:bodyPr rtlCol="0"/>
          <a:lstStyle>
            <a:lvl1pPr marL="0" indent="0">
              <a:buNone/>
              <a:defRPr sz="2400" b="1" spc="-40" baseline="0"/>
            </a:lvl1pPr>
          </a:lstStyle>
          <a:p>
            <a:pPr lvl="0" rtl="0"/>
            <a:r>
              <a:rPr lang="el-GR"/>
              <a:t>Επεξεργασία στυλ υποδείγματος κειμένου</a:t>
            </a:r>
          </a:p>
        </p:txBody>
      </p:sp>
      <p:sp>
        <p:nvSpPr>
          <p:cNvPr id="8" name="Θέση κειμένου 4">
            <a:extLst>
              <a:ext uri="{FF2B5EF4-FFF2-40B4-BE49-F238E27FC236}">
                <a16:creationId xmlns:a16="http://schemas.microsoft.com/office/drawing/2014/main" xmlns="" id="{DF0A5256-B267-47DA-858A-0F3867CB6139}"/>
              </a:ext>
            </a:extLst>
          </p:cNvPr>
          <p:cNvSpPr>
            <a:spLocks noGrp="1"/>
          </p:cNvSpPr>
          <p:nvPr>
            <p:ph type="body" sz="quarter" idx="12"/>
          </p:nvPr>
        </p:nvSpPr>
        <p:spPr>
          <a:xfrm>
            <a:off x="6299887" y="2020359"/>
            <a:ext cx="5472113" cy="4170891"/>
          </a:xfrm>
        </p:spPr>
        <p:txBody>
          <a:bodyPr rtlCol="0"/>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5" name="Θέση υποσέλιδου 4">
            <a:extLst>
              <a:ext uri="{FF2B5EF4-FFF2-40B4-BE49-F238E27FC236}">
                <a16:creationId xmlns:a16="http://schemas.microsoft.com/office/drawing/2014/main" xmlns="" id="{646B8F99-FAB0-4B33-87ED-9FF46D11A907}"/>
              </a:ext>
            </a:extLst>
          </p:cNvPr>
          <p:cNvSpPr>
            <a:spLocks noGrp="1"/>
          </p:cNvSpPr>
          <p:nvPr>
            <p:ph type="ftr" sz="quarter" idx="14"/>
          </p:nvPr>
        </p:nvSpPr>
        <p:spPr/>
        <p:txBody>
          <a:bodyPr rtlCol="0"/>
          <a:lstStyle/>
          <a:p>
            <a:pPr rtl="0"/>
            <a:r>
              <a:rPr lang="el-GR" dirty="0"/>
              <a:t>Προσθήκη υποσέλιδου</a:t>
            </a:r>
          </a:p>
        </p:txBody>
      </p:sp>
      <p:sp>
        <p:nvSpPr>
          <p:cNvPr id="6" name="Θέση αριθμού διαφάνειας 5">
            <a:extLst>
              <a:ext uri="{FF2B5EF4-FFF2-40B4-BE49-F238E27FC236}">
                <a16:creationId xmlns:a16="http://schemas.microsoft.com/office/drawing/2014/main" xmlns="" id="{18733E7E-50D2-4F6C-9DF2-CF4C98C4B847}"/>
              </a:ext>
            </a:extLst>
          </p:cNvPr>
          <p:cNvSpPr>
            <a:spLocks noGrp="1"/>
          </p:cNvSpPr>
          <p:nvPr>
            <p:ph type="sldNum" sz="quarter" idx="33"/>
          </p:nvPr>
        </p:nvSpPr>
        <p:spPr/>
        <p:txBody>
          <a:bodyPr rtlCol="0"/>
          <a:lstStyle/>
          <a:p>
            <a:pPr rtl="0"/>
            <a:fld id="{19B51A1E-902D-48AF-9020-955120F399B6}" type="slidenum">
              <a:rPr lang="el-GR" smtClean="0"/>
              <a:pPr rtl="0"/>
              <a:t>‹#›</a:t>
            </a:fld>
            <a:endParaRPr lang="el-GR" dirty="0"/>
          </a:p>
        </p:txBody>
      </p:sp>
    </p:spTree>
    <p:extLst>
      <p:ext uri="{BB962C8B-B14F-4D97-AF65-F5344CB8AC3E}">
        <p14:creationId xmlns:p14="http://schemas.microsoft.com/office/powerpoint/2010/main" xmlns=""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Μεγάλη φωτογραφία">
    <p:spTree>
      <p:nvGrpSpPr>
        <p:cNvPr id="1" name=""/>
        <p:cNvGrpSpPr/>
        <p:nvPr/>
      </p:nvGrpSpPr>
      <p:grpSpPr>
        <a:xfrm>
          <a:off x="0" y="0"/>
          <a:ext cx="0" cy="0"/>
          <a:chOff x="0" y="0"/>
          <a:chExt cx="0" cy="0"/>
        </a:xfrm>
      </p:grpSpPr>
      <p:sp>
        <p:nvSpPr>
          <p:cNvPr id="7" name="Θέση εικόνας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a:t>
            </a:r>
          </a:p>
        </p:txBody>
      </p:sp>
      <p:sp>
        <p:nvSpPr>
          <p:cNvPr id="3" name="Θέση περιεχομένου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rtlCol="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dirty="0"/>
              <a:t>Εισαγάγετε τη λεζάντα σας</a:t>
            </a:r>
          </a:p>
        </p:txBody>
      </p:sp>
      <p:sp>
        <p:nvSpPr>
          <p:cNvPr id="4" name="Θέση υποσέλιδου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pPr rtl="0"/>
            <a:r>
              <a:rPr lang="el-GR" dirty="0"/>
              <a:t>Προσθέστε υποσέλιδο</a:t>
            </a:r>
          </a:p>
        </p:txBody>
      </p:sp>
      <p:sp>
        <p:nvSpPr>
          <p:cNvPr id="2" name="Θέση αριθμού διαφάνειας 1">
            <a:extLst>
              <a:ext uri="{FF2B5EF4-FFF2-40B4-BE49-F238E27FC236}">
                <a16:creationId xmlns:a16="http://schemas.microsoft.com/office/drawing/2014/main" xmlns="" id="{8B3D119C-DBF5-4B4F-BE38-7BD7B5C8A5D0}"/>
              </a:ext>
            </a:extLst>
          </p:cNvPr>
          <p:cNvSpPr>
            <a:spLocks noGrp="1"/>
          </p:cNvSpPr>
          <p:nvPr>
            <p:ph type="sldNum" sz="quarter" idx="15"/>
          </p:nvPr>
        </p:nvSpPr>
        <p:spPr/>
        <p:txBody>
          <a:bodyPr rtlCol="0"/>
          <a:lstStyle/>
          <a:p>
            <a:pPr rtl="0"/>
            <a:fld id="{19B51A1E-902D-48AF-9020-955120F399B6}" type="slidenum">
              <a:rPr lang="el-GR" smtClean="0"/>
              <a:pPr rtl="0"/>
              <a:t>‹#›</a:t>
            </a:fld>
            <a:endParaRPr lang="el-GR" dirty="0"/>
          </a:p>
        </p:txBody>
      </p:sp>
      <p:sp>
        <p:nvSpPr>
          <p:cNvPr id="5" name="Τίτλος 4">
            <a:extLst>
              <a:ext uri="{FF2B5EF4-FFF2-40B4-BE49-F238E27FC236}">
                <a16:creationId xmlns:a16="http://schemas.microsoft.com/office/drawing/2014/main" xmlns="" id="{7F8E7C83-06D7-4C5B-85B7-0E5713B4FAB3}"/>
              </a:ext>
            </a:extLst>
          </p:cNvPr>
          <p:cNvSpPr>
            <a:spLocks noGrp="1"/>
          </p:cNvSpPr>
          <p:nvPr>
            <p:ph type="title"/>
          </p:nvPr>
        </p:nvSpPr>
        <p:spPr/>
        <p:txBody>
          <a:bodyPr rtlCol="0"/>
          <a:lstStyle/>
          <a:p>
            <a:pPr rtl="0"/>
            <a:r>
              <a:rPr lang="el-GR"/>
              <a:t>Κάντε κλικ για να επεξεργαστείτε τον τίτλο υποδείγματος</a:t>
            </a:r>
            <a:endParaRPr lang="el-GR" dirty="0"/>
          </a:p>
        </p:txBody>
      </p:sp>
    </p:spTree>
    <p:extLst>
      <p:ext uri="{BB962C8B-B14F-4D97-AF65-F5344CB8AC3E}">
        <p14:creationId xmlns:p14="http://schemas.microsoft.com/office/powerpoint/2010/main" xmlns=""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Ευχαριστούμε">
    <p:bg>
      <p:bgPr>
        <a:solidFill>
          <a:schemeClr val="bg1">
            <a:lumMod val="95000"/>
          </a:schemeClr>
        </a:solidFill>
        <a:effectLst/>
      </p:bgPr>
    </p:bg>
    <p:spTree>
      <p:nvGrpSpPr>
        <p:cNvPr id="1" name=""/>
        <p:cNvGrpSpPr/>
        <p:nvPr/>
      </p:nvGrpSpPr>
      <p:grpSpPr>
        <a:xfrm>
          <a:off x="0" y="0"/>
          <a:ext cx="0" cy="0"/>
          <a:chOff x="0" y="0"/>
          <a:chExt cx="0" cy="0"/>
        </a:xfrm>
      </p:grpSpPr>
      <p:sp>
        <p:nvSpPr>
          <p:cNvPr id="41" name="Θέση εικόνας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 εδώ</a:t>
            </a:r>
          </a:p>
        </p:txBody>
      </p:sp>
      <p:sp>
        <p:nvSpPr>
          <p:cNvPr id="2" name="Τίτλος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4000" b="1" spc="-300" dirty="0"/>
            </a:lvl1pPr>
          </a:lstStyle>
          <a:p>
            <a:pPr lvl="0" algn="r" rtl="0"/>
            <a:r>
              <a:rPr lang="el-GR" dirty="0"/>
              <a:t>Ευχαριστούμε</a:t>
            </a:r>
          </a:p>
        </p:txBody>
      </p:sp>
      <p:sp>
        <p:nvSpPr>
          <p:cNvPr id="9" name="Θέση κειμένου 5">
            <a:extLst>
              <a:ext uri="{FF2B5EF4-FFF2-40B4-BE49-F238E27FC236}">
                <a16:creationId xmlns:a16="http://schemas.microsoft.com/office/drawing/2014/main" xmlns=""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rtlCol="0" anchor="ctr"/>
          <a:lstStyle>
            <a:lvl1pPr marL="0" indent="0" algn="r">
              <a:buNone/>
              <a:defRPr sz="12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Πλήρες όνομα</a:t>
            </a:r>
          </a:p>
        </p:txBody>
      </p:sp>
      <p:sp>
        <p:nvSpPr>
          <p:cNvPr id="10" name="Θέση κειμένου 6">
            <a:extLst>
              <a:ext uri="{FF2B5EF4-FFF2-40B4-BE49-F238E27FC236}">
                <a16:creationId xmlns:a16="http://schemas.microsoft.com/office/drawing/2014/main" xmlns=""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rtlCol="0" anchor="ctr"/>
          <a:lstStyle>
            <a:lvl1pPr marL="0" indent="0" algn="r">
              <a:buNone/>
              <a:defRPr sz="12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Αριθμός τηλεφώνου</a:t>
            </a:r>
          </a:p>
        </p:txBody>
      </p:sp>
      <p:sp>
        <p:nvSpPr>
          <p:cNvPr id="11" name="Θέση κειμένου 7">
            <a:extLst>
              <a:ext uri="{FF2B5EF4-FFF2-40B4-BE49-F238E27FC236}">
                <a16:creationId xmlns:a16="http://schemas.microsoft.com/office/drawing/2014/main" xmlns=""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rtlCol="0" anchor="ctr"/>
          <a:lstStyle>
            <a:lvl1pPr marL="0" indent="0" algn="r">
              <a:lnSpc>
                <a:spcPct val="80000"/>
              </a:lnSpc>
              <a:buNone/>
              <a:defRPr sz="12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Email ή όνομα χρήστη μέσου κοινωνικής δικτύωσης</a:t>
            </a:r>
          </a:p>
        </p:txBody>
      </p:sp>
      <p:sp>
        <p:nvSpPr>
          <p:cNvPr id="12" name="Θέση κειμένου 8">
            <a:extLst>
              <a:ext uri="{FF2B5EF4-FFF2-40B4-BE49-F238E27FC236}">
                <a16:creationId xmlns:a16="http://schemas.microsoft.com/office/drawing/2014/main" xmlns=""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rtlCol="0" anchor="ctr"/>
          <a:lstStyle>
            <a:lvl1pPr marL="0" indent="0" algn="r">
              <a:buNone/>
              <a:defRPr sz="12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Τοποθεσία Web εταιρείας</a:t>
            </a:r>
          </a:p>
        </p:txBody>
      </p:sp>
      <p:sp>
        <p:nvSpPr>
          <p:cNvPr id="15" name="Ορθογώνιο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4" name="Ορθογώνιο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3" name="Ορθογώνιο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8" name="Ορθογώνιο 7">
            <a:extLst>
              <a:ext uri="{FF2B5EF4-FFF2-40B4-BE49-F238E27FC236}">
                <a16:creationId xmlns:a16="http://schemas.microsoft.com/office/drawing/2014/main" xmlns=""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5" name="Θέση αριθμού διαφάνειας 4">
            <a:extLst>
              <a:ext uri="{FF2B5EF4-FFF2-40B4-BE49-F238E27FC236}">
                <a16:creationId xmlns:a16="http://schemas.microsoft.com/office/drawing/2014/main" xmlns="" id="{222FB6A7-1E80-487C-93E6-DCAA8751EF21}"/>
              </a:ext>
            </a:extLst>
          </p:cNvPr>
          <p:cNvSpPr>
            <a:spLocks noGrp="1"/>
          </p:cNvSpPr>
          <p:nvPr>
            <p:ph type="sldNum" sz="quarter" idx="20"/>
          </p:nvPr>
        </p:nvSpPr>
        <p:spPr/>
        <p:txBody>
          <a:bodyPr rtlCol="0"/>
          <a:lstStyle/>
          <a:p>
            <a:pPr rtl="0"/>
            <a:fld id="{19B51A1E-902D-48AF-9020-955120F399B6}" type="slidenum">
              <a:rPr lang="el-GR" smtClean="0"/>
              <a:pPr rtl="0"/>
              <a:t>‹#›</a:t>
            </a:fld>
            <a:endParaRPr lang="el-GR" dirty="0"/>
          </a:p>
        </p:txBody>
      </p:sp>
    </p:spTree>
    <p:extLst>
      <p:ext uri="{BB962C8B-B14F-4D97-AF65-F5344CB8AC3E}">
        <p14:creationId xmlns:p14="http://schemas.microsoft.com/office/powerpoint/2010/main" xmlns=""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7" name="Υπότιτλος 2">
            <a:extLst>
              <a:ext uri="{FF2B5EF4-FFF2-40B4-BE49-F238E27FC236}">
                <a16:creationId xmlns:a16="http://schemas.microsoft.com/office/drawing/2014/main" xmlns=""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xmlns=""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4" name="Θέση υποσέλιδου 3">
            <a:extLst>
              <a:ext uri="{FF2B5EF4-FFF2-40B4-BE49-F238E27FC236}">
                <a16:creationId xmlns:a16="http://schemas.microsoft.com/office/drawing/2014/main" xmlns="" id="{E8FE0EB3-0FF4-4285-B9D3-90A5751B7BBF}"/>
              </a:ext>
            </a:extLst>
          </p:cNvPr>
          <p:cNvSpPr>
            <a:spLocks noGrp="1"/>
          </p:cNvSpPr>
          <p:nvPr>
            <p:ph type="ftr" sz="quarter" idx="12"/>
          </p:nvPr>
        </p:nvSpPr>
        <p:spPr/>
        <p:txBody>
          <a:bodyPr rtlCol="0"/>
          <a:lstStyle/>
          <a:p>
            <a:pPr rtl="0"/>
            <a:r>
              <a:rPr lang="el-GR" dirty="0"/>
              <a:t>Προσθήκη υποσέλιδου</a:t>
            </a:r>
          </a:p>
        </p:txBody>
      </p:sp>
      <p:sp>
        <p:nvSpPr>
          <p:cNvPr id="5" name="Θέση αριθμού διαφάνειας 4">
            <a:extLst>
              <a:ext uri="{FF2B5EF4-FFF2-40B4-BE49-F238E27FC236}">
                <a16:creationId xmlns:a16="http://schemas.microsoft.com/office/drawing/2014/main" xmlns="" id="{C8DE0AAD-6FBD-416B-A91A-21F2B737919E}"/>
              </a:ext>
            </a:extLst>
          </p:cNvPr>
          <p:cNvSpPr>
            <a:spLocks noGrp="1"/>
          </p:cNvSpPr>
          <p:nvPr>
            <p:ph type="sldNum" sz="quarter" idx="33"/>
          </p:nvPr>
        </p:nvSpPr>
        <p:spPr/>
        <p:txBody>
          <a:bodyPr rtlCol="0"/>
          <a:lstStyle/>
          <a:p>
            <a:pPr rtl="0"/>
            <a:fld id="{19B51A1E-902D-48AF-9020-955120F399B6}" type="slidenum">
              <a:rPr lang="el-GR" smtClean="0"/>
              <a:pPr rtl="0"/>
              <a:t>‹#›</a:t>
            </a:fld>
            <a:endParaRPr lang="el-GR" dirty="0"/>
          </a:p>
        </p:txBody>
      </p:sp>
    </p:spTree>
    <p:extLst>
      <p:ext uri="{BB962C8B-B14F-4D97-AF65-F5344CB8AC3E}">
        <p14:creationId xmlns:p14="http://schemas.microsoft.com/office/powerpoint/2010/main" xmlns=""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Ορθογώνιο 6">
            <a:extLst>
              <a:ext uri="{FF2B5EF4-FFF2-40B4-BE49-F238E27FC236}">
                <a16:creationId xmlns:a16="http://schemas.microsoft.com/office/drawing/2014/main" xmlns=""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8" name="Ορθογώνιο 27">
            <a:extLst>
              <a:ext uri="{FF2B5EF4-FFF2-40B4-BE49-F238E27FC236}">
                <a16:creationId xmlns:a16="http://schemas.microsoft.com/office/drawing/2014/main" xmlns=""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31" name="Ελεύθερη σχεδίαση: Σχήμα 30">
            <a:extLst>
              <a:ext uri="{FF2B5EF4-FFF2-40B4-BE49-F238E27FC236}">
                <a16:creationId xmlns:a16="http://schemas.microsoft.com/office/drawing/2014/main" xmlns=""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 name="Θέση τίτλου 1">
            <a:extLst>
              <a:ext uri="{FF2B5EF4-FFF2-40B4-BE49-F238E27FC236}">
                <a16:creationId xmlns:a16="http://schemas.microsoft.com/office/drawing/2014/main" xmlns=""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el-GR" dirty="0"/>
              <a:t>Κάντε κλικ για να επεξεργαστείτε τη σελίδα τίτλου</a:t>
            </a:r>
          </a:p>
        </p:txBody>
      </p:sp>
      <p:sp>
        <p:nvSpPr>
          <p:cNvPr id="3" name="Θέση κειμένου 2">
            <a:extLst>
              <a:ext uri="{FF2B5EF4-FFF2-40B4-BE49-F238E27FC236}">
                <a16:creationId xmlns:a16="http://schemas.microsoft.com/office/drawing/2014/main" xmlns=""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5" name="Θέση υποσέλιδου 4">
            <a:extLst>
              <a:ext uri="{FF2B5EF4-FFF2-40B4-BE49-F238E27FC236}">
                <a16:creationId xmlns:a16="http://schemas.microsoft.com/office/drawing/2014/main" xmlns=""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pPr rtl="0"/>
            <a:r>
              <a:rPr lang="el-GR" dirty="0"/>
              <a:t>Προσθέστε υποσέλιδο</a:t>
            </a:r>
          </a:p>
        </p:txBody>
      </p:sp>
      <p:sp>
        <p:nvSpPr>
          <p:cNvPr id="6" name="Θέση αριθμού διαφάνειας 5">
            <a:extLst>
              <a:ext uri="{FF2B5EF4-FFF2-40B4-BE49-F238E27FC236}">
                <a16:creationId xmlns:a16="http://schemas.microsoft.com/office/drawing/2014/main" xmlns=""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pPr rtl="0"/>
            <a:fld id="{19B51A1E-902D-48AF-9020-955120F399B6}" type="slidenum">
              <a:rPr lang="el-GR" smtClean="0"/>
              <a:pPr rtl="0"/>
              <a:t>‹#›</a:t>
            </a:fld>
            <a:endParaRPr lang="el-GR" dirty="0"/>
          </a:p>
        </p:txBody>
      </p:sp>
      <p:sp>
        <p:nvSpPr>
          <p:cNvPr id="4" name="Πλαίσιο κειμένου 3">
            <a:extLst>
              <a:ext uri="{FF2B5EF4-FFF2-40B4-BE49-F238E27FC236}">
                <a16:creationId xmlns:a16="http://schemas.microsoft.com/office/drawing/2014/main" xmlns="" id="{34FDC6F9-37F9-4E25-AECA-D307B8421C73}"/>
              </a:ext>
            </a:extLst>
          </p:cNvPr>
          <p:cNvSpPr txBox="1"/>
          <p:nvPr userDrawn="1"/>
        </p:nvSpPr>
        <p:spPr>
          <a:xfrm>
            <a:off x="10243100" y="6430153"/>
            <a:ext cx="1053900" cy="365535"/>
          </a:xfrm>
          <a:prstGeom prst="rect">
            <a:avLst/>
          </a:prstGeom>
          <a:noFill/>
        </p:spPr>
        <p:txBody>
          <a:bodyPr wrap="square" tIns="108000" bIns="0" rtlCol="0" anchor="ctr">
            <a:spAutoFit/>
          </a:bodyPr>
          <a:lstStyle/>
          <a:p>
            <a:pPr algn="r" rtl="0">
              <a:lnSpc>
                <a:spcPts val="1000"/>
              </a:lnSpc>
            </a:pPr>
            <a:r>
              <a:rPr lang="el-GR" sz="2500" b="1" i="0" spc="-100" dirty="0">
                <a:solidFill>
                  <a:schemeClr val="accent1"/>
                </a:solidFill>
                <a:latin typeface="+mj-lt"/>
              </a:rPr>
              <a:t>TREY</a:t>
            </a:r>
            <a:r>
              <a:rPr lang="el-GR" sz="1600" b="1" i="0" spc="-100" dirty="0">
                <a:solidFill>
                  <a:schemeClr val="accent1"/>
                </a:solidFill>
                <a:latin typeface="+mj-lt"/>
              </a:rPr>
              <a:t> </a:t>
            </a:r>
            <a:r>
              <a:rPr lang="el-GR" sz="1600" b="1" i="0" spc="-100" baseline="0" dirty="0">
                <a:solidFill>
                  <a:schemeClr val="accent1"/>
                </a:solidFill>
                <a:latin typeface="+mj-lt"/>
              </a:rPr>
              <a:t/>
            </a:r>
            <a:br>
              <a:rPr lang="el-GR" sz="1600" b="1" i="0" spc="-100" baseline="0" dirty="0">
                <a:solidFill>
                  <a:schemeClr val="accent1"/>
                </a:solidFill>
                <a:latin typeface="+mj-lt"/>
              </a:rPr>
            </a:br>
            <a:r>
              <a:rPr lang="el-GR" sz="1200" b="0" i="0" spc="140" dirty="0" err="1">
                <a:solidFill>
                  <a:schemeClr val="tx1">
                    <a:lumMod val="75000"/>
                    <a:lumOff val="25000"/>
                  </a:schemeClr>
                </a:solidFill>
                <a:latin typeface="+mj-lt"/>
              </a:rPr>
              <a:t>research</a:t>
            </a:r>
            <a:endParaRPr lang="el-GR" sz="1200" b="0" i="0" spc="140" dirty="0">
              <a:solidFill>
                <a:schemeClr val="tx1">
                  <a:lumMod val="75000"/>
                  <a:lumOff val="25000"/>
                </a:schemeClr>
              </a:solidFill>
              <a:latin typeface="+mj-lt"/>
            </a:endParaRPr>
          </a:p>
        </p:txBody>
      </p:sp>
      <p:sp>
        <p:nvSpPr>
          <p:cNvPr id="9" name="Ορθογώνιο 8">
            <a:extLst>
              <a:ext uri="{FF2B5EF4-FFF2-40B4-BE49-F238E27FC236}">
                <a16:creationId xmlns:a16="http://schemas.microsoft.com/office/drawing/2014/main" xmlns=""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9" name="Ορθογώνιο 28">
            <a:extLst>
              <a:ext uri="{FF2B5EF4-FFF2-40B4-BE49-F238E27FC236}">
                <a16:creationId xmlns:a16="http://schemas.microsoft.com/office/drawing/2014/main" xmlns=""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cxnSp>
        <p:nvCxnSpPr>
          <p:cNvPr id="18" name="Ευθεία γραμμή σύνδεσης 17">
            <a:extLst>
              <a:ext uri="{FF2B5EF4-FFF2-40B4-BE49-F238E27FC236}">
                <a16:creationId xmlns:a16="http://schemas.microsoft.com/office/drawing/2014/main" xmlns=""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54" r:id="rId13"/>
    <p:sldLayoutId id="2147483655" r:id="rId14"/>
    <p:sldLayoutId id="2147483667" r:id="rId15"/>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εικόνας 11" descr="Χέρια που πλησιάζουν σε κύκλο">
            <a:extLst>
              <a:ext uri="{FF2B5EF4-FFF2-40B4-BE49-F238E27FC236}">
                <a16:creationId xmlns:a16="http://schemas.microsoft.com/office/drawing/2014/main" xmlns="" id="{4D739FD5-D041-47E8-A566-EE0A8CF41A2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xmlns=""/>
              </a:ext>
            </a:extLst>
          </a:blip>
          <a:srcRect/>
          <a:stretch>
            <a:fillRect/>
          </a:stretch>
        </p:blipFill>
        <p:spPr>
          <a:xfrm>
            <a:off x="0" y="0"/>
            <a:ext cx="9780588" cy="6804025"/>
          </a:xfrm>
        </p:spPr>
      </p:pic>
      <p:sp>
        <p:nvSpPr>
          <p:cNvPr id="3" name="Τίτλος 2">
            <a:extLst>
              <a:ext uri="{FF2B5EF4-FFF2-40B4-BE49-F238E27FC236}">
                <a16:creationId xmlns:a16="http://schemas.microsoft.com/office/drawing/2014/main" xmlns="" id="{200B3D2B-613A-41BE-987D-E6A1324B456D}"/>
              </a:ext>
            </a:extLst>
          </p:cNvPr>
          <p:cNvSpPr>
            <a:spLocks noGrp="1"/>
          </p:cNvSpPr>
          <p:nvPr>
            <p:ph type="ctrTitle"/>
          </p:nvPr>
        </p:nvSpPr>
        <p:spPr>
          <a:xfrm>
            <a:off x="3200400" y="2811053"/>
            <a:ext cx="8991600" cy="1147172"/>
          </a:xfrm>
        </p:spPr>
        <p:txBody>
          <a:bodyPr rtlCol="0"/>
          <a:lstStyle/>
          <a:p>
            <a:pPr algn="ctr"/>
            <a:r>
              <a:rPr lang="el-GR" sz="3600" dirty="0"/>
              <a:t>Από  τη  Διοίκηση  Προσωπικού  στη   Διαχείριση Ανθρωπίνων Πόρων</a:t>
            </a:r>
          </a:p>
        </p:txBody>
      </p:sp>
      <p:sp>
        <p:nvSpPr>
          <p:cNvPr id="7" name="Υπότιτλος 3">
            <a:extLst>
              <a:ext uri="{FF2B5EF4-FFF2-40B4-BE49-F238E27FC236}">
                <a16:creationId xmlns:a16="http://schemas.microsoft.com/office/drawing/2014/main" xmlns="" id="{D76D0FD4-3156-4A6F-9757-4CB0C1BCBBFD}"/>
              </a:ext>
            </a:extLst>
          </p:cNvPr>
          <p:cNvSpPr>
            <a:spLocks noGrp="1"/>
          </p:cNvSpPr>
          <p:nvPr>
            <p:ph type="subTitle" idx="1"/>
          </p:nvPr>
        </p:nvSpPr>
        <p:spPr>
          <a:xfrm>
            <a:off x="3200400" y="3960617"/>
            <a:ext cx="6580188" cy="581025"/>
          </a:xfrm>
        </p:spPr>
        <p:txBody>
          <a:bodyPr rtlCol="0"/>
          <a:lstStyle/>
          <a:p>
            <a:r>
              <a:rPr lang="el-GR" b="1" dirty="0"/>
              <a:t>Λεωνίδας Ε. Μαρούδας -  Καθηγητής</a:t>
            </a:r>
            <a:endParaRPr lang="el-GR" dirty="0"/>
          </a:p>
        </p:txBody>
      </p:sp>
      <p:pic>
        <p:nvPicPr>
          <p:cNvPr id="8" name="Picture 2" descr="ÎÏÎ¿ÏÎ­Î»ÎµÏÎ¼Î± ÎµÎ¹ÎºÏÎ½Î±Ï Î³Î¹Î± ÏÎ±Î½ÎµÏÎ¹ÏÏÎ·Î¼Î¹Î¿ ÏÎ±ÏÏÏÎ½ Î»Î¿Î³Î¿">
            <a:extLst>
              <a:ext uri="{FF2B5EF4-FFF2-40B4-BE49-F238E27FC236}">
                <a16:creationId xmlns:a16="http://schemas.microsoft.com/office/drawing/2014/main" xmlns="" id="{139B15F6-3DB5-4A23-BD28-6AF613E194C4}"/>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780588" y="16314"/>
            <a:ext cx="2411412" cy="73903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xmlns="" id="{DA609F2A-BA9F-463D-B34A-1CEBC29FCD57}"/>
              </a:ext>
            </a:extLst>
          </p:cNvPr>
          <p:cNvSpPr txBox="1"/>
          <p:nvPr/>
        </p:nvSpPr>
        <p:spPr>
          <a:xfrm>
            <a:off x="9244208" y="750398"/>
            <a:ext cx="2947792" cy="523220"/>
          </a:xfrm>
          <a:prstGeom prst="rect">
            <a:avLst/>
          </a:prstGeom>
          <a:solidFill>
            <a:schemeClr val="tx1"/>
          </a:solidFill>
        </p:spPr>
        <p:txBody>
          <a:bodyPr wrap="square" rtlCol="0">
            <a:spAutoFit/>
          </a:bodyPr>
          <a:lstStyle/>
          <a:p>
            <a:pPr algn="ctr"/>
            <a:r>
              <a:rPr lang="el-GR" sz="1400" b="1" dirty="0">
                <a:solidFill>
                  <a:schemeClr val="bg1"/>
                </a:solidFill>
              </a:rPr>
              <a:t>ΤΜΗΜΑ ΔΙΟΙΚΗΣΗΣ ΕΠΙΧΕΙΡΗΣΕΩΝ</a:t>
            </a:r>
            <a:r>
              <a:rPr lang="en-US" sz="1400" b="1" dirty="0">
                <a:solidFill>
                  <a:schemeClr val="bg1"/>
                </a:solidFill>
              </a:rPr>
              <a:t> </a:t>
            </a:r>
            <a:r>
              <a:rPr lang="el-GR" sz="1400" b="1" dirty="0">
                <a:solidFill>
                  <a:schemeClr val="bg1"/>
                </a:solidFill>
              </a:rPr>
              <a:t>ΑΚΑΔΗΜΑΪΚΟ ΕΤΟΣ: 2018-19 </a:t>
            </a:r>
            <a:endParaRPr lang="el-GR" sz="1400" dirty="0">
              <a:solidFill>
                <a:schemeClr val="bg1"/>
              </a:solidFill>
            </a:endParaRPr>
          </a:p>
        </p:txBody>
      </p:sp>
    </p:spTree>
    <p:extLst>
      <p:ext uri="{BB962C8B-B14F-4D97-AF65-F5344CB8AC3E}">
        <p14:creationId xmlns:p14="http://schemas.microsoft.com/office/powerpoint/2010/main" xmlns=""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descr="Πώς να χρησιμοποιήσετε αυτό το πρότυπο&#10;">
            <a:extLst>
              <a:ext uri="{FF2B5EF4-FFF2-40B4-BE49-F238E27FC236}">
                <a16:creationId xmlns:a16="http://schemas.microsoft.com/office/drawing/2014/main" xmlns="" id="{AF827C88-045E-4F68-9447-36B04E5AF96E}"/>
              </a:ext>
            </a:extLst>
          </p:cNvPr>
          <p:cNvGrpSpPr/>
          <p:nvPr/>
        </p:nvGrpSpPr>
        <p:grpSpPr>
          <a:xfrm>
            <a:off x="386166" y="288871"/>
            <a:ext cx="3064760" cy="3321307"/>
            <a:chOff x="1341135" y="289370"/>
            <a:chExt cx="3064760" cy="3321307"/>
          </a:xfrm>
        </p:grpSpPr>
        <p:sp>
          <p:nvSpPr>
            <p:cNvPr id="37" name="Έλλειψη 36">
              <a:extLst>
                <a:ext uri="{FF2B5EF4-FFF2-40B4-BE49-F238E27FC236}">
                  <a16:creationId xmlns:a16="http://schemas.microsoft.com/office/drawing/2014/main" xmlns="" id="{C51FBE48-2848-4EC5-89D6-C5C86C105FD1}"/>
                </a:ext>
              </a:extLst>
            </p:cNvPr>
            <p:cNvSpPr/>
            <p:nvPr/>
          </p:nvSpPr>
          <p:spPr>
            <a:xfrm>
              <a:off x="1341135" y="814260"/>
              <a:ext cx="2796417" cy="27964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l-GR" sz="2400" spc="-70" dirty="0"/>
                <a:t>Οι τέσσερεις μορφές διαχείρισης των εργαζομένων</a:t>
              </a:r>
            </a:p>
          </p:txBody>
        </p:sp>
        <p:sp>
          <p:nvSpPr>
            <p:cNvPr id="40" name="Έλλειψη 39">
              <a:extLst>
                <a:ext uri="{FF2B5EF4-FFF2-40B4-BE49-F238E27FC236}">
                  <a16:creationId xmlns:a16="http://schemas.microsoft.com/office/drawing/2014/main" xmlns="" id="{DDBE5AE1-0732-46F6-A796-4251201817EE}"/>
                </a:ext>
              </a:extLst>
            </p:cNvPr>
            <p:cNvSpPr/>
            <p:nvPr/>
          </p:nvSpPr>
          <p:spPr>
            <a:xfrm>
              <a:off x="3188155" y="289370"/>
              <a:ext cx="1217740" cy="12177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sz="4400" b="1" dirty="0"/>
                <a:t>2</a:t>
              </a:r>
            </a:p>
          </p:txBody>
        </p:sp>
        <p:sp>
          <p:nvSpPr>
            <p:cNvPr id="41" name="Έλλειψη 40">
              <a:extLst>
                <a:ext uri="{FF2B5EF4-FFF2-40B4-BE49-F238E27FC236}">
                  <a16:creationId xmlns:a16="http://schemas.microsoft.com/office/drawing/2014/main" xmlns="" id="{4571EFCA-4D6B-4975-BCE3-09C7F433B4DA}"/>
                </a:ext>
              </a:extLst>
            </p:cNvPr>
            <p:cNvSpPr/>
            <p:nvPr/>
          </p:nvSpPr>
          <p:spPr>
            <a:xfrm>
              <a:off x="1537865" y="3001655"/>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38" name="Τίτλος 2">
              <a:extLst>
                <a:ext uri="{FF2B5EF4-FFF2-40B4-BE49-F238E27FC236}">
                  <a16:creationId xmlns:a16="http://schemas.microsoft.com/office/drawing/2014/main" xmlns="" id="{E3AEFCE0-0A87-4B19-ABDE-39B6D794A7ED}"/>
                </a:ext>
              </a:extLst>
            </p:cNvPr>
            <p:cNvSpPr txBox="1">
              <a:spLocks/>
            </p:cNvSpPr>
            <p:nvPr/>
          </p:nvSpPr>
          <p:spPr>
            <a:xfrm>
              <a:off x="3133073" y="591578"/>
              <a:ext cx="1188691" cy="118682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rtl="0"/>
              <a:endParaRPr lang="el-GR" sz="7200" b="1" dirty="0">
                <a:solidFill>
                  <a:schemeClr val="bg1"/>
                </a:solidFill>
                <a:latin typeface="Times New Roman" panose="02020603050405020304" pitchFamily="18" charset="0"/>
                <a:cs typeface="Times New Roman" panose="02020603050405020304" pitchFamily="18" charset="0"/>
              </a:endParaRPr>
            </a:p>
          </p:txBody>
        </p:sp>
      </p:grpSp>
      <p:sp>
        <p:nvSpPr>
          <p:cNvPr id="43" name="Έλλειψη 42">
            <a:extLst>
              <a:ext uri="{FF2B5EF4-FFF2-40B4-BE49-F238E27FC236}">
                <a16:creationId xmlns:a16="http://schemas.microsoft.com/office/drawing/2014/main" xmlns="" id="{C4AAE0A8-79D5-440B-B812-5976D3EDBD0C}"/>
              </a:ext>
            </a:extLst>
          </p:cNvPr>
          <p:cNvSpPr/>
          <p:nvPr/>
        </p:nvSpPr>
        <p:spPr>
          <a:xfrm>
            <a:off x="4616174" y="734903"/>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γ</a:t>
            </a:r>
          </a:p>
        </p:txBody>
      </p:sp>
      <p:sp>
        <p:nvSpPr>
          <p:cNvPr id="45" name="Έλλειψη 44">
            <a:extLst>
              <a:ext uri="{FF2B5EF4-FFF2-40B4-BE49-F238E27FC236}">
                <a16:creationId xmlns:a16="http://schemas.microsoft.com/office/drawing/2014/main" xmlns="" id="{840F97B3-0E1D-40DC-BF8C-2D40E7DDC61C}"/>
              </a:ext>
            </a:extLst>
          </p:cNvPr>
          <p:cNvSpPr/>
          <p:nvPr/>
        </p:nvSpPr>
        <p:spPr>
          <a:xfrm>
            <a:off x="4616173" y="3071560"/>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δ</a:t>
            </a:r>
          </a:p>
        </p:txBody>
      </p:sp>
      <p:sp>
        <p:nvSpPr>
          <p:cNvPr id="2" name="Θέση αριθμού διαφάνειας 1">
            <a:extLst>
              <a:ext uri="{FF2B5EF4-FFF2-40B4-BE49-F238E27FC236}">
                <a16:creationId xmlns:a16="http://schemas.microsoft.com/office/drawing/2014/main" xmlns="" id="{88DC1F28-E3FD-416B-8C76-7556A49440F5}"/>
              </a:ext>
            </a:extLst>
          </p:cNvPr>
          <p:cNvSpPr>
            <a:spLocks noGrp="1"/>
          </p:cNvSpPr>
          <p:nvPr>
            <p:ph type="sldNum" sz="quarter" idx="13"/>
          </p:nvPr>
        </p:nvSpPr>
        <p:spPr/>
        <p:txBody>
          <a:bodyPr rtlCol="0"/>
          <a:lstStyle/>
          <a:p>
            <a:pPr rtl="0"/>
            <a:fld id="{4B73C415-D670-4716-A5EC-CC4D52CA2BAC}" type="slidenum">
              <a:rPr lang="el-GR" smtClean="0"/>
              <a:pPr rtl="0"/>
              <a:t>10</a:t>
            </a:fld>
            <a:endParaRPr lang="el-GR" dirty="0"/>
          </a:p>
        </p:txBody>
      </p:sp>
      <p:sp>
        <p:nvSpPr>
          <p:cNvPr id="4" name="Title 3" hidden="1">
            <a:extLst>
              <a:ext uri="{FF2B5EF4-FFF2-40B4-BE49-F238E27FC236}">
                <a16:creationId xmlns:a16="http://schemas.microsoft.com/office/drawing/2014/main" xmlns="" id="{61A02E3A-E7B4-45B1-9EBC-3DB4D41F565D}"/>
              </a:ext>
            </a:extLst>
          </p:cNvPr>
          <p:cNvSpPr>
            <a:spLocks noGrp="1"/>
          </p:cNvSpPr>
          <p:nvPr>
            <p:ph type="title"/>
          </p:nvPr>
        </p:nvSpPr>
        <p:spPr/>
        <p:txBody>
          <a:bodyPr rtlCol="0"/>
          <a:lstStyle/>
          <a:p>
            <a:pPr rtl="0"/>
            <a:r>
              <a:rPr lang="el-GR" dirty="0" err="1"/>
              <a:t>How</a:t>
            </a:r>
            <a:r>
              <a:rPr lang="el-GR" dirty="0"/>
              <a:t> </a:t>
            </a:r>
            <a:r>
              <a:rPr lang="el-GR" dirty="0" err="1"/>
              <a:t>to</a:t>
            </a:r>
            <a:r>
              <a:rPr lang="el-GR" dirty="0"/>
              <a:t> </a:t>
            </a:r>
            <a:r>
              <a:rPr lang="el-GR" dirty="0" err="1"/>
              <a:t>customize</a:t>
            </a:r>
            <a:r>
              <a:rPr lang="el-GR" dirty="0"/>
              <a:t> </a:t>
            </a:r>
            <a:r>
              <a:rPr lang="el-GR" dirty="0" err="1"/>
              <a:t>this</a:t>
            </a:r>
            <a:r>
              <a:rPr lang="el-GR" dirty="0"/>
              <a:t> </a:t>
            </a:r>
            <a:r>
              <a:rPr lang="el-GR" dirty="0" err="1"/>
              <a:t>template</a:t>
            </a:r>
            <a:endParaRPr lang="el-GR" dirty="0"/>
          </a:p>
        </p:txBody>
      </p:sp>
      <p:sp>
        <p:nvSpPr>
          <p:cNvPr id="3" name="Ορθογώνιο 2">
            <a:extLst>
              <a:ext uri="{FF2B5EF4-FFF2-40B4-BE49-F238E27FC236}">
                <a16:creationId xmlns:a16="http://schemas.microsoft.com/office/drawing/2014/main" xmlns="" id="{0AF58940-2DCF-4226-AC7D-F6CF9A69A3E8}"/>
              </a:ext>
            </a:extLst>
          </p:cNvPr>
          <p:cNvSpPr/>
          <p:nvPr/>
        </p:nvSpPr>
        <p:spPr>
          <a:xfrm>
            <a:off x="5365315" y="701027"/>
            <a:ext cx="6096000" cy="2031325"/>
          </a:xfrm>
          <a:prstGeom prst="rect">
            <a:avLst/>
          </a:prstGeom>
        </p:spPr>
        <p:txBody>
          <a:bodyPr wrap="square">
            <a:spAutoFit/>
          </a:bodyPr>
          <a:lstStyle/>
          <a:p>
            <a:pPr marL="109728">
              <a:defRPr/>
            </a:pPr>
            <a:r>
              <a:rPr lang="el-GR" b="1" dirty="0"/>
              <a:t>Η διαχείριση των ανθρωπίνων πόρων: </a:t>
            </a:r>
            <a:r>
              <a:rPr lang="el-GR" dirty="0"/>
              <a:t>Η αδιάκοπη προσαρμογή της επιχείρησης στο εξωτερικό περιβάλλον της, θα πρέπει να συνοδεύεται από μια αντίστοιχη προσαρμογή στο εσωτερικό της. Κατά συνέπεια, η διαφοροποιημένη διαχείριση των ομάδων που αποτελούν την οργάνωση αποτελεί το βασικό χαρακτηριστικό αυτής της μορφής</a:t>
            </a:r>
            <a:r>
              <a:rPr lang="en-US" dirty="0"/>
              <a:t>.</a:t>
            </a:r>
          </a:p>
        </p:txBody>
      </p:sp>
      <p:sp>
        <p:nvSpPr>
          <p:cNvPr id="19" name="Ορθογώνιο 18">
            <a:extLst>
              <a:ext uri="{FF2B5EF4-FFF2-40B4-BE49-F238E27FC236}">
                <a16:creationId xmlns:a16="http://schemas.microsoft.com/office/drawing/2014/main" xmlns="" id="{2A973EE6-AA80-4718-85AD-5A22AB2FB363}"/>
              </a:ext>
            </a:extLst>
          </p:cNvPr>
          <p:cNvSpPr/>
          <p:nvPr/>
        </p:nvSpPr>
        <p:spPr>
          <a:xfrm>
            <a:off x="5365315" y="3018499"/>
            <a:ext cx="6096000" cy="3416320"/>
          </a:xfrm>
          <a:prstGeom prst="rect">
            <a:avLst/>
          </a:prstGeom>
        </p:spPr>
        <p:txBody>
          <a:bodyPr>
            <a:spAutoFit/>
          </a:bodyPr>
          <a:lstStyle/>
          <a:p>
            <a:pPr marL="109728">
              <a:defRPr/>
            </a:pPr>
            <a:r>
              <a:rPr lang="el-GR" b="1" dirty="0"/>
              <a:t>Η κοινωνική ανάπτυξη: </a:t>
            </a:r>
            <a:r>
              <a:rPr lang="el-GR" dirty="0"/>
              <a:t>Η συνειδητοποίηση ότι η διαχείριση των εργαζομένων όχι μόνο δεν μπορεί να είναι πλήρως ορθολογική, καθώς οι αυστηροί κανόνες και οι άκαμπτες διαδικασίες δεν επιλύουν επιτυχώς τις προστριβές και τις διενέξεις, αλλά κυρίως δεν είναι αποτελεσματική, διότι δεν κινητοποιεί τις δυνατότητες και δεν αξιοποιεί τις ικανότητες που διαθέτουν τα άτομα της οργάνωσης, συνιστά την ιδιαιτερότητα αυτής της μορφής. Η διαμόρφωση της κουλτούρας της οργάνωσης συνοδεύεται από τους κύκλους ποιότητας, την ανάπτυξη συμμετοχικών πρακτικών, τη βελτίωση της επικοινωνίας και την εταιρική ευθύνη. </a:t>
            </a:r>
          </a:p>
        </p:txBody>
      </p:sp>
      <p:sp>
        <p:nvSpPr>
          <p:cNvPr id="48" name="TextBox 47">
            <a:extLst>
              <a:ext uri="{FF2B5EF4-FFF2-40B4-BE49-F238E27FC236}">
                <a16:creationId xmlns:a16="http://schemas.microsoft.com/office/drawing/2014/main" xmlns="" id="{1DCE1CF5-394C-4135-969C-00E4D695A7AD}"/>
              </a:ext>
            </a:extLst>
          </p:cNvPr>
          <p:cNvSpPr txBox="1"/>
          <p:nvPr/>
        </p:nvSpPr>
        <p:spPr>
          <a:xfrm>
            <a:off x="10409129" y="6200975"/>
            <a:ext cx="1052186" cy="596865"/>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xmlns="" val="824265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Εικόνα 22">
            <a:extLst>
              <a:ext uri="{FF2B5EF4-FFF2-40B4-BE49-F238E27FC236}">
                <a16:creationId xmlns:a16="http://schemas.microsoft.com/office/drawing/2014/main" xmlns="" id="{E92A6993-FE93-44D7-AF79-0FE23F77632E}"/>
              </a:ext>
            </a:extLst>
          </p:cNvPr>
          <p:cNvPicPr>
            <a:picLocks noChangeAspect="1"/>
          </p:cNvPicPr>
          <p:nvPr/>
        </p:nvPicPr>
        <p:blipFill>
          <a:blip r:embed="rId3"/>
          <a:stretch>
            <a:fillRect/>
          </a:stretch>
        </p:blipFill>
        <p:spPr>
          <a:xfrm>
            <a:off x="-1" y="-1"/>
            <a:ext cx="9782828" cy="6371351"/>
          </a:xfrm>
          <a:prstGeom prst="rect">
            <a:avLst/>
          </a:prstGeom>
        </p:spPr>
      </p:pic>
      <p:sp>
        <p:nvSpPr>
          <p:cNvPr id="3" name="Τίτλος 2">
            <a:extLst>
              <a:ext uri="{FF2B5EF4-FFF2-40B4-BE49-F238E27FC236}">
                <a16:creationId xmlns:a16="http://schemas.microsoft.com/office/drawing/2014/main" xmlns="" id="{200B3D2B-613A-41BE-987D-E6A1324B456D}"/>
              </a:ext>
            </a:extLst>
          </p:cNvPr>
          <p:cNvSpPr>
            <a:spLocks noGrp="1"/>
          </p:cNvSpPr>
          <p:nvPr>
            <p:ph type="ctrTitle"/>
          </p:nvPr>
        </p:nvSpPr>
        <p:spPr>
          <a:xfrm>
            <a:off x="5847008" y="3199683"/>
            <a:ext cx="6344991" cy="955825"/>
          </a:xfrm>
        </p:spPr>
        <p:txBody>
          <a:bodyPr rtlCol="0"/>
          <a:lstStyle/>
          <a:p>
            <a:pPr algn="ctr"/>
            <a:r>
              <a:rPr lang="el-GR" dirty="0"/>
              <a:t>Ενότητα  </a:t>
            </a:r>
            <a:r>
              <a:rPr lang="el-GR" sz="5400" dirty="0"/>
              <a:t>2</a:t>
            </a:r>
            <a:r>
              <a:rPr lang="el-GR" dirty="0"/>
              <a:t>η</a:t>
            </a:r>
            <a:br>
              <a:rPr lang="el-GR" dirty="0"/>
            </a:br>
            <a:endParaRPr lang="el-GR" sz="4800" spc="-340" dirty="0"/>
          </a:p>
        </p:txBody>
      </p:sp>
      <p:sp>
        <p:nvSpPr>
          <p:cNvPr id="14" name="Θέση κειμένου 13">
            <a:extLst>
              <a:ext uri="{FF2B5EF4-FFF2-40B4-BE49-F238E27FC236}">
                <a16:creationId xmlns:a16="http://schemas.microsoft.com/office/drawing/2014/main" xmlns="" id="{F278402B-CA7D-4F5B-B3FA-ED74AB3CFB6C}"/>
              </a:ext>
            </a:extLst>
          </p:cNvPr>
          <p:cNvSpPr>
            <a:spLocks noGrp="1"/>
          </p:cNvSpPr>
          <p:nvPr>
            <p:ph type="body" sz="quarter" idx="13"/>
          </p:nvPr>
        </p:nvSpPr>
        <p:spPr>
          <a:xfrm>
            <a:off x="5847008" y="4159876"/>
            <a:ext cx="6344991" cy="1088529"/>
          </a:xfrm>
          <a:solidFill>
            <a:schemeClr val="tx1"/>
          </a:solidFill>
        </p:spPr>
        <p:txBody>
          <a:bodyPr vert="horz" lIns="180000" tIns="180000" rIns="252000" bIns="180000" rtlCol="0" anchor="t">
            <a:noAutofit/>
          </a:bodyPr>
          <a:lstStyle/>
          <a:p>
            <a:pPr algn="ctr">
              <a:spcBef>
                <a:spcPct val="0"/>
              </a:spcBef>
            </a:pPr>
            <a:r>
              <a:rPr lang="el-GR" sz="3000" b="1" spc="-300" dirty="0">
                <a:latin typeface="+mj-lt"/>
                <a:ea typeface="+mj-ea"/>
                <a:cs typeface="+mj-cs"/>
              </a:rPr>
              <a:t>Η οικονομική </a:t>
            </a:r>
            <a:r>
              <a:rPr lang="en-US" sz="3000" b="1" spc="-300" dirty="0">
                <a:latin typeface="+mj-lt"/>
                <a:ea typeface="+mj-ea"/>
                <a:cs typeface="+mj-cs"/>
              </a:rPr>
              <a:t> </a:t>
            </a:r>
            <a:r>
              <a:rPr lang="el-GR" sz="3000" b="1" spc="-300" dirty="0">
                <a:latin typeface="+mj-lt"/>
                <a:ea typeface="+mj-ea"/>
                <a:cs typeface="+mj-cs"/>
              </a:rPr>
              <a:t>&amp; </a:t>
            </a:r>
            <a:r>
              <a:rPr lang="en-US" sz="3000" b="1" spc="-300" dirty="0">
                <a:latin typeface="+mj-lt"/>
                <a:ea typeface="+mj-ea"/>
                <a:cs typeface="+mj-cs"/>
              </a:rPr>
              <a:t> </a:t>
            </a:r>
            <a:r>
              <a:rPr lang="el-GR" sz="3000" b="1" spc="-300" dirty="0">
                <a:latin typeface="+mj-lt"/>
                <a:ea typeface="+mj-ea"/>
                <a:cs typeface="+mj-cs"/>
              </a:rPr>
              <a:t>κοινωνική προσέγγιση</a:t>
            </a:r>
          </a:p>
        </p:txBody>
      </p:sp>
      <p:sp>
        <p:nvSpPr>
          <p:cNvPr id="5" name="Θέση αριθμού διαφάνειας 4">
            <a:extLst>
              <a:ext uri="{FF2B5EF4-FFF2-40B4-BE49-F238E27FC236}">
                <a16:creationId xmlns:a16="http://schemas.microsoft.com/office/drawing/2014/main" xmlns="" id="{BDD5A594-D852-43BB-B591-E9D9027253BD}"/>
              </a:ext>
            </a:extLst>
          </p:cNvPr>
          <p:cNvSpPr>
            <a:spLocks noGrp="1"/>
          </p:cNvSpPr>
          <p:nvPr>
            <p:ph type="sldNum" sz="quarter" idx="12"/>
          </p:nvPr>
        </p:nvSpPr>
        <p:spPr/>
        <p:txBody>
          <a:bodyPr rtlCol="0"/>
          <a:lstStyle/>
          <a:p>
            <a:pPr rtl="0"/>
            <a:fld id="{19B51A1E-902D-48AF-9020-955120F399B6}" type="slidenum">
              <a:rPr lang="el-GR" smtClean="0"/>
              <a:pPr rtl="0"/>
              <a:t>11</a:t>
            </a:fld>
            <a:endParaRPr lang="el-GR" dirty="0"/>
          </a:p>
        </p:txBody>
      </p:sp>
      <p:sp>
        <p:nvSpPr>
          <p:cNvPr id="6" name="TextBox 5">
            <a:extLst>
              <a:ext uri="{FF2B5EF4-FFF2-40B4-BE49-F238E27FC236}">
                <a16:creationId xmlns:a16="http://schemas.microsoft.com/office/drawing/2014/main" xmlns="" id="{058B2612-4032-4D9E-8ED6-E40CE3E418B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xmlns="" val="3762665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αριθμού διαφάνειας 8">
            <a:extLst>
              <a:ext uri="{FF2B5EF4-FFF2-40B4-BE49-F238E27FC236}">
                <a16:creationId xmlns:a16="http://schemas.microsoft.com/office/drawing/2014/main" xmlns="" id="{00A34EBD-7DEA-4599-A81B-0A363A0E17FC}"/>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12</a:t>
            </a:fld>
            <a:endParaRPr lang="el-GR" dirty="0"/>
          </a:p>
        </p:txBody>
      </p:sp>
      <p:sp>
        <p:nvSpPr>
          <p:cNvPr id="69" name="TextBox 68">
            <a:extLst>
              <a:ext uri="{FF2B5EF4-FFF2-40B4-BE49-F238E27FC236}">
                <a16:creationId xmlns:a16="http://schemas.microsoft.com/office/drawing/2014/main" xmlns="" id="{340FFAF9-C888-438A-9882-94A46A02CB1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pic>
        <p:nvPicPr>
          <p:cNvPr id="8" name="3 - Θέση περιεχομένου" descr="Πίνακας 1α.png">
            <a:extLst>
              <a:ext uri="{FF2B5EF4-FFF2-40B4-BE49-F238E27FC236}">
                <a16:creationId xmlns:a16="http://schemas.microsoft.com/office/drawing/2014/main" xmlns="" id="{F0F2371B-BCE6-4479-A044-9DD2083F193C}"/>
              </a:ext>
            </a:extLst>
          </p:cNvPr>
          <p:cNvPicPr>
            <a:picLocks noChangeAspect="1"/>
          </p:cNvPicPr>
          <p:nvPr/>
        </p:nvPicPr>
        <p:blipFill>
          <a:blip r:embed="rId3" cstate="print"/>
          <a:srcRect/>
          <a:stretch>
            <a:fillRect/>
          </a:stretch>
        </p:blipFill>
        <p:spPr>
          <a:xfrm>
            <a:off x="4648600" y="367799"/>
            <a:ext cx="6438874" cy="6316701"/>
          </a:xfrm>
          <a:prstGeom prst="rect">
            <a:avLst/>
          </a:prstGeom>
        </p:spPr>
      </p:pic>
      <p:sp>
        <p:nvSpPr>
          <p:cNvPr id="12" name="Βέλος: Πεντάγωνο 11">
            <a:extLst>
              <a:ext uri="{FF2B5EF4-FFF2-40B4-BE49-F238E27FC236}">
                <a16:creationId xmlns:a16="http://schemas.microsoft.com/office/drawing/2014/main" xmlns="" id="{01AB6A2D-4D34-481F-8877-AD1A4B6F5C3F}"/>
              </a:ext>
            </a:extLst>
          </p:cNvPr>
          <p:cNvSpPr/>
          <p:nvPr/>
        </p:nvSpPr>
        <p:spPr>
          <a:xfrm>
            <a:off x="0" y="635199"/>
            <a:ext cx="3419605" cy="2245787"/>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l-GR" sz="2200" spc="-70" dirty="0"/>
              <a:t>Από τον </a:t>
            </a:r>
            <a:r>
              <a:rPr lang="el-GR" sz="2200" spc="-70" dirty="0" err="1"/>
              <a:t>Φορντισμό</a:t>
            </a:r>
            <a:r>
              <a:rPr lang="el-GR" sz="2200" spc="-70" dirty="0"/>
              <a:t> στην </a:t>
            </a:r>
          </a:p>
          <a:p>
            <a:pPr algn="ctr">
              <a:lnSpc>
                <a:spcPts val="3000"/>
              </a:lnSpc>
            </a:pPr>
            <a:r>
              <a:rPr lang="el-GR" sz="2200" spc="-70" dirty="0"/>
              <a:t>ευελιξία</a:t>
            </a:r>
            <a:endParaRPr lang="en-US" sz="2200" spc="-70" dirty="0"/>
          </a:p>
        </p:txBody>
      </p:sp>
    </p:spTree>
    <p:extLst>
      <p:ext uri="{BB962C8B-B14F-4D97-AF65-F5344CB8AC3E}">
        <p14:creationId xmlns:p14="http://schemas.microsoft.com/office/powerpoint/2010/main" xmlns="" val="398737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xmlns="" id="{695B5638-9757-48BE-91C4-49B128324599}"/>
              </a:ext>
            </a:extLst>
          </p:cNvPr>
          <p:cNvPicPr/>
          <p:nvPr/>
        </p:nvPicPr>
        <p:blipFill>
          <a:blip r:embed="rId3" cstate="print">
            <a:grayscl/>
          </a:blip>
          <a:stretch>
            <a:fillRect/>
          </a:stretch>
        </p:blipFill>
        <p:spPr>
          <a:xfrm>
            <a:off x="6483006" y="386365"/>
            <a:ext cx="5734752" cy="3416533"/>
          </a:xfrm>
          <a:prstGeom prst="rect">
            <a:avLst/>
          </a:prstGeom>
        </p:spPr>
      </p:pic>
      <p:sp>
        <p:nvSpPr>
          <p:cNvPr id="8" name="TextBox 7">
            <a:extLst>
              <a:ext uri="{FF2B5EF4-FFF2-40B4-BE49-F238E27FC236}">
                <a16:creationId xmlns:a16="http://schemas.microsoft.com/office/drawing/2014/main" xmlns="" id="{6713CF43-3364-44BA-B4D3-2CB19A2FA686}"/>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413358" y="1352812"/>
            <a:ext cx="5728636" cy="4836765"/>
          </a:xfrm>
        </p:spPr>
        <p:txBody>
          <a:bodyPr rtlCol="0"/>
          <a:lstStyle/>
          <a:p>
            <a:pPr marL="0" indent="0">
              <a:buNone/>
            </a:pPr>
            <a:r>
              <a:rPr lang="el-GR" sz="2400" b="1" dirty="0"/>
              <a:t>Στρατηγικό πλαίσιο:</a:t>
            </a:r>
          </a:p>
          <a:p>
            <a:pPr marL="0" indent="0" rtl="0">
              <a:buNone/>
            </a:pPr>
            <a:endParaRPr lang="el-GR" dirty="0"/>
          </a:p>
          <a:p>
            <a:pPr marL="395478" indent="-285750">
              <a:defRPr/>
            </a:pPr>
            <a:r>
              <a:rPr lang="el-GR" dirty="0"/>
              <a:t>Οικονομίες κλίμακας, τυποποίηση προϊόντων, μεγάλη διάρκεια των προϊόντων</a:t>
            </a:r>
          </a:p>
          <a:p>
            <a:pPr marL="395478" indent="-285750">
              <a:defRPr/>
            </a:pPr>
            <a:endParaRPr lang="el-GR" dirty="0"/>
          </a:p>
          <a:p>
            <a:pPr marL="395478" indent="-285750">
              <a:defRPr/>
            </a:pPr>
            <a:r>
              <a:rPr lang="el-GR" dirty="0"/>
              <a:t>Διαρκή καταναλωτικά αγαθά</a:t>
            </a:r>
          </a:p>
          <a:p>
            <a:pPr marL="395478" indent="-285750">
              <a:defRPr/>
            </a:pPr>
            <a:endParaRPr lang="el-GR" dirty="0"/>
          </a:p>
          <a:p>
            <a:pPr marL="395478" indent="-285750">
              <a:defRPr/>
            </a:pPr>
            <a:r>
              <a:rPr lang="el-GR" dirty="0"/>
              <a:t>Δημιουργία αγοραστικής δύναμης (5 $ </a:t>
            </a:r>
            <a:r>
              <a:rPr lang="en-US" dirty="0"/>
              <a:t>a day</a:t>
            </a:r>
            <a:r>
              <a:rPr lang="el-GR" dirty="0"/>
              <a:t>)</a:t>
            </a:r>
          </a:p>
          <a:p>
            <a:pPr marL="395478" indent="-285750">
              <a:defRPr/>
            </a:pPr>
            <a:endParaRPr lang="el-GR" dirty="0"/>
          </a:p>
          <a:p>
            <a:pPr marL="395478" indent="-285750">
              <a:defRPr/>
            </a:pPr>
            <a:r>
              <a:rPr lang="el-GR" dirty="0"/>
              <a:t>Τα βασικά χαρακτηριστικά του ανταγωνισμού ήταν ο όγκος της παραγωγής και οι τιμές</a:t>
            </a:r>
          </a:p>
          <a:p>
            <a:pPr rtl="0"/>
            <a:endParaRPr lang="el-GR" dirty="0"/>
          </a:p>
        </p:txBody>
      </p:sp>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2" name="Τίτλος 1">
            <a:extLst>
              <a:ext uri="{FF2B5EF4-FFF2-40B4-BE49-F238E27FC236}">
                <a16:creationId xmlns:a16="http://schemas.microsoft.com/office/drawing/2014/main" xmlns="" id="{3560F281-4FF6-4617-A809-AC9C15ECF18A}"/>
              </a:ext>
            </a:extLst>
          </p:cNvPr>
          <p:cNvSpPr>
            <a:spLocks noGrp="1"/>
          </p:cNvSpPr>
          <p:nvPr>
            <p:ph type="title"/>
          </p:nvPr>
        </p:nvSpPr>
        <p:spPr>
          <a:xfrm>
            <a:off x="6457248" y="3790373"/>
            <a:ext cx="5728636" cy="985000"/>
          </a:xfrm>
        </p:spPr>
        <p:txBody>
          <a:bodyPr rtlCol="0"/>
          <a:lstStyle/>
          <a:p>
            <a:pPr algn="l"/>
            <a:r>
              <a:rPr lang="el-GR" sz="3600" dirty="0" err="1"/>
              <a:t>Ταιϋλοριστικό</a:t>
            </a:r>
            <a:r>
              <a:rPr lang="el-GR" sz="3600" dirty="0"/>
              <a:t> -</a:t>
            </a:r>
            <a:r>
              <a:rPr lang="el-GR" sz="3600" dirty="0" err="1"/>
              <a:t>Φορντιστικό</a:t>
            </a:r>
            <a:endParaRPr lang="el-GR" sz="3600" dirty="0"/>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6457248" y="4775374"/>
            <a:ext cx="5728636" cy="826936"/>
          </a:xfrm>
        </p:spPr>
        <p:txBody>
          <a:bodyPr rtlCol="0"/>
          <a:lstStyle/>
          <a:p>
            <a:pPr algn="l"/>
            <a:r>
              <a:rPr lang="el-GR" sz="3600" b="1" dirty="0"/>
              <a:t>Μοντέλο</a:t>
            </a:r>
            <a:endParaRPr lang="el-GR" sz="3600" dirty="0"/>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13</a:t>
            </a:fld>
            <a:endParaRPr lang="el-GR" dirty="0"/>
          </a:p>
        </p:txBody>
      </p:sp>
    </p:spTree>
    <p:extLst>
      <p:ext uri="{BB962C8B-B14F-4D97-AF65-F5344CB8AC3E}">
        <p14:creationId xmlns:p14="http://schemas.microsoft.com/office/powerpoint/2010/main" xmlns="" val="954800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10201708" y="997983"/>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2" name="Τίτλος 1">
            <a:extLst>
              <a:ext uri="{FF2B5EF4-FFF2-40B4-BE49-F238E27FC236}">
                <a16:creationId xmlns:a16="http://schemas.microsoft.com/office/drawing/2014/main" xmlns="" id="{3560F281-4FF6-4617-A809-AC9C15ECF18A}"/>
              </a:ext>
            </a:extLst>
          </p:cNvPr>
          <p:cNvSpPr>
            <a:spLocks noGrp="1"/>
          </p:cNvSpPr>
          <p:nvPr>
            <p:ph type="title"/>
          </p:nvPr>
        </p:nvSpPr>
        <p:spPr>
          <a:xfrm>
            <a:off x="5311036" y="1105709"/>
            <a:ext cx="6862322" cy="1124345"/>
          </a:xfrm>
        </p:spPr>
        <p:txBody>
          <a:bodyPr rtlCol="0"/>
          <a:lstStyle/>
          <a:p>
            <a:r>
              <a:rPr lang="el-GR" dirty="0" err="1"/>
              <a:t>Οργανωσιακό</a:t>
            </a:r>
            <a:r>
              <a:rPr lang="el-GR" dirty="0"/>
              <a:t>  πλαίσιο</a:t>
            </a:r>
            <a:endParaRPr lang="en-US"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6123480" y="2675440"/>
            <a:ext cx="4994391" cy="2428351"/>
          </a:xfrm>
        </p:spPr>
        <p:txBody>
          <a:bodyPr rtlCol="0"/>
          <a:lstStyle/>
          <a:p>
            <a:r>
              <a:rPr lang="el-GR" sz="2000" dirty="0"/>
              <a:t>Τυποποίηση της εργασίας μέσω του ακραίου καταμερισμού της</a:t>
            </a:r>
          </a:p>
          <a:p>
            <a:endParaRPr lang="el-GR" sz="2000" dirty="0"/>
          </a:p>
          <a:p>
            <a:r>
              <a:rPr lang="el-GR" sz="2000" dirty="0"/>
              <a:t>Διαχωρισμός της σύλληψης από την εκτέλεση της εργασίας</a:t>
            </a:r>
          </a:p>
          <a:p>
            <a:endParaRPr lang="el-GR" sz="2000" dirty="0"/>
          </a:p>
          <a:p>
            <a:r>
              <a:rPr lang="el-GR" sz="2000" dirty="0"/>
              <a:t>Ένταξη ανειδίκευτου εργατικού δυναμικού</a:t>
            </a:r>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14</a:t>
            </a:fld>
            <a:endParaRPr lang="el-GR" dirty="0"/>
          </a:p>
        </p:txBody>
      </p:sp>
      <p:sp>
        <p:nvSpPr>
          <p:cNvPr id="11" name="TextBox 10">
            <a:extLst>
              <a:ext uri="{FF2B5EF4-FFF2-40B4-BE49-F238E27FC236}">
                <a16:creationId xmlns:a16="http://schemas.microsoft.com/office/drawing/2014/main" xmlns="" id="{2DC39BD1-EC4B-4750-97D5-A7D246693B2B}"/>
              </a:ext>
            </a:extLst>
          </p:cNvPr>
          <p:cNvSpPr txBox="1"/>
          <p:nvPr/>
        </p:nvSpPr>
        <p:spPr>
          <a:xfrm>
            <a:off x="10409129" y="6221038"/>
            <a:ext cx="1052186" cy="596865"/>
          </a:xfrm>
          <a:prstGeom prst="rect">
            <a:avLst/>
          </a:prstGeom>
          <a:solidFill>
            <a:schemeClr val="bg1"/>
          </a:solidFill>
        </p:spPr>
        <p:txBody>
          <a:bodyPr wrap="square" rtlCol="0">
            <a:spAutoFit/>
          </a:bodyPr>
          <a:lstStyle/>
          <a:p>
            <a:endParaRPr lang="el-GR" dirty="0"/>
          </a:p>
        </p:txBody>
      </p:sp>
      <p:pic>
        <p:nvPicPr>
          <p:cNvPr id="1026" name="Picture 2" descr="ÎÏÎ¿ÏÎ­Î»ÎµÏÎ¼Î± ÎµÎ¹ÎºÏÎ½Î±Ï Î³Î¹Î± AUDI PRODUCTION">
            <a:extLst>
              <a:ext uri="{FF2B5EF4-FFF2-40B4-BE49-F238E27FC236}">
                <a16:creationId xmlns:a16="http://schemas.microsoft.com/office/drawing/2014/main" xmlns="" id="{EDBE018F-F22B-4D13-B9B9-F6C87F3FA03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642" y="12526"/>
            <a:ext cx="4853983" cy="63713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17514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9304E83-A4F0-49C5-BB01-F5773509A2B3}"/>
              </a:ext>
            </a:extLst>
          </p:cNvPr>
          <p:cNvSpPr>
            <a:spLocks noGrp="1"/>
          </p:cNvSpPr>
          <p:nvPr>
            <p:ph type="title"/>
          </p:nvPr>
        </p:nvSpPr>
        <p:spPr>
          <a:xfrm>
            <a:off x="420000" y="718276"/>
            <a:ext cx="11340000" cy="432000"/>
          </a:xfrm>
        </p:spPr>
        <p:txBody>
          <a:bodyPr rtlCol="0"/>
          <a:lstStyle/>
          <a:p>
            <a:r>
              <a:rPr lang="el-GR" dirty="0"/>
              <a:t>Κοινωνική</a:t>
            </a:r>
            <a:r>
              <a:rPr lang="en-US" dirty="0"/>
              <a:t> </a:t>
            </a:r>
            <a:r>
              <a:rPr lang="el-GR" dirty="0"/>
              <a:t>Διαπραγμάτευση</a:t>
            </a:r>
          </a:p>
        </p:txBody>
      </p:sp>
      <p:sp>
        <p:nvSpPr>
          <p:cNvPr id="12" name="Ορθογώνιο 11" descr="Μπλοκ επισήμανσης αριστερά">
            <a:extLst>
              <a:ext uri="{FF2B5EF4-FFF2-40B4-BE49-F238E27FC236}">
                <a16:creationId xmlns:a16="http://schemas.microsoft.com/office/drawing/2014/main" xmlns="" id="{7F65E93D-09FF-42EE-B9DD-750638966686}"/>
              </a:ext>
              <a:ext uri="{C183D7F6-B498-43B3-948B-1728B52AA6E4}">
                <adec:decorative xmlns:adec="http://schemas.microsoft.com/office/drawing/2017/decorative" xmlns=""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4" name="Θέση κειμένου 3">
            <a:extLst>
              <a:ext uri="{FF2B5EF4-FFF2-40B4-BE49-F238E27FC236}">
                <a16:creationId xmlns:a16="http://schemas.microsoft.com/office/drawing/2014/main" xmlns="" id="{6AB259A0-0017-492F-A0DC-4B70C7052AE0}"/>
              </a:ext>
            </a:extLst>
          </p:cNvPr>
          <p:cNvSpPr>
            <a:spLocks noGrp="1"/>
          </p:cNvSpPr>
          <p:nvPr>
            <p:ph type="body" idx="1"/>
          </p:nvPr>
        </p:nvSpPr>
        <p:spPr>
          <a:xfrm>
            <a:off x="432000" y="2442934"/>
            <a:ext cx="5472000" cy="360000"/>
          </a:xfrm>
        </p:spPr>
        <p:txBody>
          <a:bodyPr rtlCol="0"/>
          <a:lstStyle/>
          <a:p>
            <a:r>
              <a:rPr lang="el-GR" dirty="0"/>
              <a:t>Διανομή του πλεονάσματος </a:t>
            </a:r>
          </a:p>
        </p:txBody>
      </p:sp>
      <p:sp>
        <p:nvSpPr>
          <p:cNvPr id="5" name="Θέση περιεχομένου 4">
            <a:extLst>
              <a:ext uri="{FF2B5EF4-FFF2-40B4-BE49-F238E27FC236}">
                <a16:creationId xmlns:a16="http://schemas.microsoft.com/office/drawing/2014/main" xmlns="" id="{CEEB3BAE-C0B2-447C-B8BE-96C6BD84D658}"/>
              </a:ext>
            </a:extLst>
          </p:cNvPr>
          <p:cNvSpPr>
            <a:spLocks noGrp="1"/>
          </p:cNvSpPr>
          <p:nvPr>
            <p:ph sz="half" idx="2"/>
          </p:nvPr>
        </p:nvSpPr>
        <p:spPr>
          <a:xfrm>
            <a:off x="432000" y="2950768"/>
            <a:ext cx="5472000" cy="681780"/>
          </a:xfrm>
        </p:spPr>
        <p:txBody>
          <a:bodyPr rtlCol="0"/>
          <a:lstStyle/>
          <a:p>
            <a:pPr marL="395478" indent="-285750">
              <a:defRPr/>
            </a:pPr>
            <a:r>
              <a:rPr lang="el-GR" dirty="0"/>
              <a:t>από την αύξηση της παραγωγικότητας μέσω των συνδικάτων</a:t>
            </a:r>
          </a:p>
        </p:txBody>
      </p:sp>
      <p:cxnSp>
        <p:nvCxnSpPr>
          <p:cNvPr id="11" name="Ευθεία γραμμή σύνδεσης 10" descr="Διαχωριστική γραμμή διαφάνειας">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Ορθογώνιο 12" descr="Γραμμή επισήμανσης δεξιά&#10;">
            <a:extLst>
              <a:ext uri="{FF2B5EF4-FFF2-40B4-BE49-F238E27FC236}">
                <a16:creationId xmlns:a16="http://schemas.microsoft.com/office/drawing/2014/main" xmlns="" id="{A7CD04AE-9A8B-4DED-855D-F51B510D0B69}"/>
              </a:ext>
              <a:ext uri="{C183D7F6-B498-43B3-948B-1728B52AA6E4}">
                <adec:decorative xmlns:adec="http://schemas.microsoft.com/office/drawing/2017/decorative" xmlns=""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6" name="Θέση κειμένου 5">
            <a:extLst>
              <a:ext uri="{FF2B5EF4-FFF2-40B4-BE49-F238E27FC236}">
                <a16:creationId xmlns:a16="http://schemas.microsoft.com/office/drawing/2014/main" xmlns="" id="{B237D1CA-B91A-410E-A968-D017BBE99F99}"/>
              </a:ext>
            </a:extLst>
          </p:cNvPr>
          <p:cNvSpPr>
            <a:spLocks noGrp="1"/>
          </p:cNvSpPr>
          <p:nvPr>
            <p:ph type="body" sz="quarter" idx="13"/>
          </p:nvPr>
        </p:nvSpPr>
        <p:spPr>
          <a:xfrm>
            <a:off x="6300000" y="2443459"/>
            <a:ext cx="5472000" cy="1389505"/>
          </a:xfrm>
        </p:spPr>
        <p:txBody>
          <a:bodyPr rtlCol="0"/>
          <a:lstStyle/>
          <a:p>
            <a:pPr lvl="0"/>
            <a:r>
              <a:rPr lang="el-GR" dirty="0"/>
              <a:t>Σύστημα επαγγελματικών σχέσεων </a:t>
            </a:r>
          </a:p>
          <a:p>
            <a:pPr marL="266700" indent="-266700">
              <a:buFont typeface="Arial" panose="020B0604020202020204" pitchFamily="34" charset="0"/>
              <a:buChar char="•"/>
            </a:pPr>
            <a:r>
              <a:rPr lang="el-GR" sz="1800" b="0" dirty="0"/>
              <a:t>κανόνες περιεχομένου (ωράριο, αμοιβές), κανόνες διαδικασίας (δικαίωμα απεργίας, κριτήρια αντιπροσωπευτικότητας)</a:t>
            </a:r>
          </a:p>
        </p:txBody>
      </p:sp>
      <p:sp>
        <p:nvSpPr>
          <p:cNvPr id="8" name="Σύμβολο κράτησης αριθμού διαφάνειας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15</a:t>
            </a:fld>
            <a:endParaRPr lang="el-GR" dirty="0"/>
          </a:p>
        </p:txBody>
      </p:sp>
      <p:sp>
        <p:nvSpPr>
          <p:cNvPr id="14" name="Ορθογώνιο 13">
            <a:extLst>
              <a:ext uri="{FF2B5EF4-FFF2-40B4-BE49-F238E27FC236}">
                <a16:creationId xmlns:a16="http://schemas.microsoft.com/office/drawing/2014/main" xmlns="" id="{18922FF1-A741-4745-9E60-98004F463E3D}"/>
              </a:ext>
            </a:extLst>
          </p:cNvPr>
          <p:cNvSpPr/>
          <p:nvPr/>
        </p:nvSpPr>
        <p:spPr>
          <a:xfrm>
            <a:off x="343296" y="3772761"/>
            <a:ext cx="5471991" cy="1051570"/>
          </a:xfrm>
          <a:prstGeom prst="rect">
            <a:avLst/>
          </a:prstGeom>
        </p:spPr>
        <p:txBody>
          <a:bodyPr wrap="square">
            <a:spAutoFit/>
          </a:bodyPr>
          <a:lstStyle/>
          <a:p>
            <a:pPr lvl="0">
              <a:lnSpc>
                <a:spcPct val="90000"/>
              </a:lnSpc>
              <a:spcBef>
                <a:spcPts val="1000"/>
              </a:spcBef>
            </a:pPr>
            <a:r>
              <a:rPr lang="el-GR" sz="2400" b="1" spc="-40" dirty="0">
                <a:solidFill>
                  <a:schemeClr val="tx1">
                    <a:lumMod val="75000"/>
                    <a:lumOff val="25000"/>
                  </a:schemeClr>
                </a:solidFill>
              </a:rPr>
              <a:t>Ως «αντάλλαγμα» της διανομής</a:t>
            </a:r>
          </a:p>
          <a:p>
            <a:pPr marL="395478" indent="-285750">
              <a:lnSpc>
                <a:spcPct val="90000"/>
              </a:lnSpc>
              <a:spcBef>
                <a:spcPts val="1000"/>
              </a:spcBef>
              <a:buFont typeface="Arial" panose="020B0604020202020204" pitchFamily="34" charset="0"/>
              <a:buChar char="•"/>
              <a:defRPr/>
            </a:pPr>
            <a:r>
              <a:rPr lang="el-GR" dirty="0">
                <a:solidFill>
                  <a:schemeClr val="tx1">
                    <a:lumMod val="75000"/>
                    <a:lumOff val="25000"/>
                  </a:schemeClr>
                </a:solidFill>
              </a:rPr>
              <a:t>η διεύθυνση της επιχείρησης διέθετε αυτονομία στην οργάνωση της παραγωγικής διαδικασίας</a:t>
            </a:r>
          </a:p>
        </p:txBody>
      </p:sp>
      <p:sp>
        <p:nvSpPr>
          <p:cNvPr id="17" name="Ορθογώνιο 16">
            <a:extLst>
              <a:ext uri="{FF2B5EF4-FFF2-40B4-BE49-F238E27FC236}">
                <a16:creationId xmlns:a16="http://schemas.microsoft.com/office/drawing/2014/main" xmlns="" id="{57C3AE72-320A-4BC1-8C06-6A92D818584C}"/>
              </a:ext>
            </a:extLst>
          </p:cNvPr>
          <p:cNvSpPr/>
          <p:nvPr/>
        </p:nvSpPr>
        <p:spPr>
          <a:xfrm>
            <a:off x="6299886" y="4148541"/>
            <a:ext cx="5892113" cy="885371"/>
          </a:xfrm>
          <a:prstGeom prst="rect">
            <a:avLst/>
          </a:prstGeom>
        </p:spPr>
        <p:txBody>
          <a:bodyPr vert="horz" lIns="0" tIns="0" rIns="0" bIns="0" rtlCol="0">
            <a:noAutofit/>
          </a:bodyPr>
          <a:lstStyle/>
          <a:p>
            <a:pPr>
              <a:lnSpc>
                <a:spcPct val="90000"/>
              </a:lnSpc>
              <a:spcBef>
                <a:spcPts val="1000"/>
              </a:spcBef>
            </a:pPr>
            <a:r>
              <a:rPr lang="el-GR" sz="2400" b="1" spc="-40" dirty="0">
                <a:solidFill>
                  <a:schemeClr val="tx1">
                    <a:lumMod val="75000"/>
                    <a:lumOff val="25000"/>
                  </a:schemeClr>
                </a:solidFill>
              </a:rPr>
              <a:t>Συνδικαλιστική οργάνωση</a:t>
            </a:r>
          </a:p>
          <a:p>
            <a:pPr marL="266700" indent="-266700">
              <a:lnSpc>
                <a:spcPct val="90000"/>
              </a:lnSpc>
              <a:spcBef>
                <a:spcPts val="1000"/>
              </a:spcBef>
              <a:buFont typeface="Arial" panose="020B0604020202020204" pitchFamily="34" charset="0"/>
              <a:buChar char="•"/>
            </a:pPr>
            <a:r>
              <a:rPr lang="el-GR" spc="-40" dirty="0">
                <a:solidFill>
                  <a:schemeClr val="tx1">
                    <a:lumMod val="75000"/>
                    <a:lumOff val="25000"/>
                  </a:schemeClr>
                </a:solidFill>
              </a:rPr>
              <a:t>ανά κλάδο ή ανά επιχείρηση</a:t>
            </a:r>
          </a:p>
        </p:txBody>
      </p:sp>
      <p:sp>
        <p:nvSpPr>
          <p:cNvPr id="18" name="TextBox 17">
            <a:extLst>
              <a:ext uri="{FF2B5EF4-FFF2-40B4-BE49-F238E27FC236}">
                <a16:creationId xmlns:a16="http://schemas.microsoft.com/office/drawing/2014/main" xmlns="" id="{448CC9F8-5F1C-4608-AE50-67991C334C67}"/>
              </a:ext>
            </a:extLst>
          </p:cNvPr>
          <p:cNvSpPr txBox="1"/>
          <p:nvPr/>
        </p:nvSpPr>
        <p:spPr>
          <a:xfrm>
            <a:off x="10409129" y="6221038"/>
            <a:ext cx="1052186" cy="596865"/>
          </a:xfrm>
          <a:prstGeom prst="rect">
            <a:avLst/>
          </a:prstGeom>
          <a:solidFill>
            <a:schemeClr val="bg1"/>
          </a:solidFill>
        </p:spPr>
        <p:txBody>
          <a:bodyPr wrap="square" rtlCol="0">
            <a:spAutoFit/>
          </a:bodyPr>
          <a:lstStyle/>
          <a:p>
            <a:endParaRPr lang="el-GR" dirty="0"/>
          </a:p>
        </p:txBody>
      </p:sp>
      <p:sp>
        <p:nvSpPr>
          <p:cNvPr id="3" name="Ορθογώνιο 2">
            <a:extLst>
              <a:ext uri="{FF2B5EF4-FFF2-40B4-BE49-F238E27FC236}">
                <a16:creationId xmlns:a16="http://schemas.microsoft.com/office/drawing/2014/main" xmlns="" id="{7A9C49FB-8EE2-400F-9559-8C2D6345592B}"/>
              </a:ext>
            </a:extLst>
          </p:cNvPr>
          <p:cNvSpPr/>
          <p:nvPr/>
        </p:nvSpPr>
        <p:spPr>
          <a:xfrm>
            <a:off x="420000" y="5277694"/>
            <a:ext cx="6096000" cy="829971"/>
          </a:xfrm>
          <a:prstGeom prst="rect">
            <a:avLst/>
          </a:prstGeom>
        </p:spPr>
        <p:txBody>
          <a:bodyPr>
            <a:spAutoFit/>
          </a:bodyPr>
          <a:lstStyle/>
          <a:p>
            <a:pPr>
              <a:lnSpc>
                <a:spcPct val="90000"/>
              </a:lnSpc>
              <a:spcBef>
                <a:spcPts val="1000"/>
              </a:spcBef>
            </a:pPr>
            <a:r>
              <a:rPr lang="el-GR" sz="2400" b="1" spc="-40" dirty="0">
                <a:solidFill>
                  <a:schemeClr val="tx1">
                    <a:lumMod val="75000"/>
                    <a:lumOff val="25000"/>
                  </a:schemeClr>
                </a:solidFill>
              </a:rPr>
              <a:t>Η βελτίωση των συνθηκών εργασίας </a:t>
            </a:r>
          </a:p>
          <a:p>
            <a:pPr marL="395478" lvl="1" indent="-285750">
              <a:lnSpc>
                <a:spcPct val="90000"/>
              </a:lnSpc>
              <a:spcBef>
                <a:spcPts val="1000"/>
              </a:spcBef>
              <a:buFont typeface="Arial" panose="020B0604020202020204" pitchFamily="34" charset="0"/>
              <a:buChar char="•"/>
              <a:defRPr/>
            </a:pPr>
            <a:r>
              <a:rPr lang="el-GR" dirty="0">
                <a:solidFill>
                  <a:schemeClr val="tx1">
                    <a:lumMod val="75000"/>
                    <a:lumOff val="25000"/>
                  </a:schemeClr>
                </a:solidFill>
              </a:rPr>
              <a:t>δεν αποτέλεσε κεντρικό θέμα διαπραγμάτευσης</a:t>
            </a:r>
          </a:p>
        </p:txBody>
      </p:sp>
    </p:spTree>
    <p:extLst>
      <p:ext uri="{BB962C8B-B14F-4D97-AF65-F5344CB8AC3E}">
        <p14:creationId xmlns:p14="http://schemas.microsoft.com/office/powerpoint/2010/main" xmlns="" val="3429102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432000" y="2380588"/>
            <a:ext cx="5472000" cy="2999426"/>
          </a:xfrm>
        </p:spPr>
        <p:txBody>
          <a:bodyPr rtlCol="0"/>
          <a:lstStyle/>
          <a:p>
            <a:pPr marL="0" indent="0">
              <a:buNone/>
            </a:pPr>
            <a:endParaRPr lang="el-GR" sz="2800" dirty="0"/>
          </a:p>
          <a:p>
            <a:pPr marL="0" indent="0">
              <a:buNone/>
            </a:pPr>
            <a:endParaRPr lang="el-GR" sz="2800" dirty="0"/>
          </a:p>
          <a:p>
            <a:pPr marL="0" indent="0">
              <a:buNone/>
            </a:pPr>
            <a:endParaRPr lang="el-GR" sz="2800" dirty="0"/>
          </a:p>
          <a:p>
            <a:pPr marL="0" indent="0">
              <a:buNone/>
            </a:pPr>
            <a:endParaRPr lang="el-GR" sz="2800" dirty="0"/>
          </a:p>
          <a:p>
            <a:pPr marL="0" indent="0">
              <a:buNone/>
            </a:pPr>
            <a:endParaRPr lang="el-GR" sz="2800" dirty="0"/>
          </a:p>
          <a:p>
            <a:pPr marL="0" indent="0">
              <a:buNone/>
            </a:pPr>
            <a:endParaRPr lang="el-GR" sz="2800" dirty="0"/>
          </a:p>
          <a:p>
            <a:pPr marL="0" indent="0">
              <a:buNone/>
            </a:pPr>
            <a:r>
              <a:rPr lang="el-GR" sz="2800" dirty="0"/>
              <a:t>‘</a:t>
            </a:r>
            <a:r>
              <a:rPr lang="en-US" sz="2800" dirty="0"/>
              <a:t>The right man in the right job</a:t>
            </a:r>
            <a:r>
              <a:rPr lang="el-GR" sz="2800" dirty="0"/>
              <a:t>’</a:t>
            </a:r>
            <a:endParaRPr lang="en-US" sz="2800" dirty="0"/>
          </a:p>
          <a:p>
            <a:pPr marL="0" indent="0">
              <a:buNone/>
            </a:pPr>
            <a:endParaRPr lang="el-GR" sz="800" dirty="0"/>
          </a:p>
          <a:p>
            <a:pPr>
              <a:defRPr/>
            </a:pPr>
            <a:r>
              <a:rPr lang="el-GR" dirty="0"/>
              <a:t>Η πρόσληψη προϋποθέτει την ακριβή περιγραφή της θέσης εργασίας</a:t>
            </a:r>
          </a:p>
          <a:p>
            <a:pPr marL="0" indent="0">
              <a:buNone/>
              <a:defRPr/>
            </a:pPr>
            <a:endParaRPr lang="el-GR" sz="200" dirty="0"/>
          </a:p>
          <a:p>
            <a:pPr>
              <a:defRPr/>
            </a:pPr>
            <a:r>
              <a:rPr lang="el-GR" dirty="0"/>
              <a:t>Οι αμοιβές προσδιορίζονται σε σχέση με τις απαιτήσεις της θέσης εργασίας</a:t>
            </a:r>
          </a:p>
          <a:p>
            <a:pPr marL="0" indent="0">
              <a:buNone/>
              <a:defRPr/>
            </a:pPr>
            <a:endParaRPr lang="el-GR" sz="200" dirty="0"/>
          </a:p>
          <a:p>
            <a:pPr>
              <a:defRPr/>
            </a:pPr>
            <a:r>
              <a:rPr lang="el-GR" dirty="0"/>
              <a:t>Η </a:t>
            </a:r>
            <a:r>
              <a:rPr lang="el-GR" dirty="0" err="1"/>
              <a:t>ενδο</a:t>
            </a:r>
            <a:r>
              <a:rPr lang="el-GR" dirty="0"/>
              <a:t>-επιχειρησιακή εκπαίδευση θεμελιώνεται στις απαιτήσεις της θέσης εργασίας</a:t>
            </a:r>
          </a:p>
        </p:txBody>
      </p:sp>
      <p:sp>
        <p:nvSpPr>
          <p:cNvPr id="2" name="Τίτλος 1">
            <a:extLst>
              <a:ext uri="{FF2B5EF4-FFF2-40B4-BE49-F238E27FC236}">
                <a16:creationId xmlns:a16="http://schemas.microsoft.com/office/drawing/2014/main" xmlns="" id="{3560F281-4FF6-4617-A809-AC9C15ECF18A}"/>
              </a:ext>
            </a:extLst>
          </p:cNvPr>
          <p:cNvSpPr>
            <a:spLocks noGrp="1"/>
          </p:cNvSpPr>
          <p:nvPr>
            <p:ph type="title"/>
          </p:nvPr>
        </p:nvSpPr>
        <p:spPr>
          <a:xfrm>
            <a:off x="6911384" y="3802899"/>
            <a:ext cx="4648200" cy="985000"/>
          </a:xfrm>
        </p:spPr>
        <p:txBody>
          <a:bodyPr rtlCol="0"/>
          <a:lstStyle/>
          <a:p>
            <a:pPr algn="ctr"/>
            <a:r>
              <a:rPr lang="el-GR" dirty="0"/>
              <a:t>Διαχείριση</a:t>
            </a:r>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6626268" y="4787899"/>
            <a:ext cx="5233940" cy="985001"/>
          </a:xfrm>
        </p:spPr>
        <p:txBody>
          <a:bodyPr rtlCol="0"/>
          <a:lstStyle/>
          <a:p>
            <a:pPr algn="ctr">
              <a:spcBef>
                <a:spcPct val="0"/>
              </a:spcBef>
            </a:pPr>
            <a:r>
              <a:rPr lang="el-GR" sz="4000" b="1" spc="-300" dirty="0">
                <a:latin typeface="+mj-lt"/>
                <a:ea typeface="+mj-ea"/>
                <a:cs typeface="+mj-cs"/>
              </a:rPr>
              <a:t>Ανθρώπινου Δυναμικού</a:t>
            </a:r>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16</a:t>
            </a:fld>
            <a:endParaRPr lang="el-GR" dirty="0"/>
          </a:p>
        </p:txBody>
      </p:sp>
      <p:sp>
        <p:nvSpPr>
          <p:cNvPr id="7" name="TextBox 6">
            <a:extLst>
              <a:ext uri="{FF2B5EF4-FFF2-40B4-BE49-F238E27FC236}">
                <a16:creationId xmlns:a16="http://schemas.microsoft.com/office/drawing/2014/main" xmlns="" id="{C52AA6B7-C47F-4392-B2F2-E9F5FFADB0AA}"/>
              </a:ext>
            </a:extLst>
          </p:cNvPr>
          <p:cNvSpPr txBox="1"/>
          <p:nvPr/>
        </p:nvSpPr>
        <p:spPr>
          <a:xfrm>
            <a:off x="10396603" y="6386050"/>
            <a:ext cx="964504" cy="432001"/>
          </a:xfrm>
          <a:prstGeom prst="rect">
            <a:avLst/>
          </a:prstGeom>
          <a:solidFill>
            <a:schemeClr val="bg1"/>
          </a:solidFill>
        </p:spPr>
        <p:txBody>
          <a:bodyPr wrap="square" rtlCol="0">
            <a:spAutoFit/>
          </a:bodyPr>
          <a:lstStyle/>
          <a:p>
            <a:endParaRPr lang="el-GR" dirty="0"/>
          </a:p>
        </p:txBody>
      </p:sp>
      <p:pic>
        <p:nvPicPr>
          <p:cNvPr id="8" name="Εικόνα 7">
            <a:extLst>
              <a:ext uri="{FF2B5EF4-FFF2-40B4-BE49-F238E27FC236}">
                <a16:creationId xmlns:a16="http://schemas.microsoft.com/office/drawing/2014/main" xmlns="" id="{1E8B8965-9D50-4EBF-9102-106A73205132}"/>
              </a:ext>
            </a:extLst>
          </p:cNvPr>
          <p:cNvPicPr/>
          <p:nvPr/>
        </p:nvPicPr>
        <p:blipFill>
          <a:blip r:embed="rId3" cstate="print"/>
          <a:stretch>
            <a:fillRect/>
          </a:stretch>
        </p:blipFill>
        <p:spPr>
          <a:xfrm>
            <a:off x="6626268" y="0"/>
            <a:ext cx="5565731" cy="3700600"/>
          </a:xfrm>
          <a:prstGeom prst="rect">
            <a:avLst/>
          </a:prstGeom>
        </p:spPr>
      </p:pic>
    </p:spTree>
    <p:extLst>
      <p:ext uri="{BB962C8B-B14F-4D97-AF65-F5344CB8AC3E}">
        <p14:creationId xmlns:p14="http://schemas.microsoft.com/office/powerpoint/2010/main" xmlns="" val="1329746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ÎÏÎ¿ÏÎ­Î»ÎµÏÎ¼Î± ÎµÎ¹ÎºÏÎ½Î±Ï Î³Î¹Î± FACTORY PRODUCTION">
            <a:extLst>
              <a:ext uri="{FF2B5EF4-FFF2-40B4-BE49-F238E27FC236}">
                <a16:creationId xmlns:a16="http://schemas.microsoft.com/office/drawing/2014/main" xmlns="" id="{A9AE576F-D2A6-4420-886C-EBF82E8E73C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11412" y="-1717"/>
            <a:ext cx="9780588" cy="637306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Τίτλος 2">
            <a:extLst>
              <a:ext uri="{FF2B5EF4-FFF2-40B4-BE49-F238E27FC236}">
                <a16:creationId xmlns:a16="http://schemas.microsoft.com/office/drawing/2014/main" xmlns="" id="{200B3D2B-613A-41BE-987D-E6A1324B456D}"/>
              </a:ext>
            </a:extLst>
          </p:cNvPr>
          <p:cNvSpPr>
            <a:spLocks noGrp="1"/>
          </p:cNvSpPr>
          <p:nvPr>
            <p:ph type="title"/>
          </p:nvPr>
        </p:nvSpPr>
        <p:spPr>
          <a:xfrm>
            <a:off x="-1700" y="3883067"/>
            <a:ext cx="5198302" cy="669967"/>
          </a:xfrm>
        </p:spPr>
        <p:txBody>
          <a:bodyPr rtlCol="0"/>
          <a:lstStyle/>
          <a:p>
            <a:pPr algn="ctr"/>
            <a:r>
              <a:rPr lang="el-GR" dirty="0"/>
              <a:t>Μοντέλο</a:t>
            </a:r>
          </a:p>
        </p:txBody>
      </p:sp>
      <p:sp>
        <p:nvSpPr>
          <p:cNvPr id="10" name="Θέση κειμένου 9">
            <a:extLst>
              <a:ext uri="{FF2B5EF4-FFF2-40B4-BE49-F238E27FC236}">
                <a16:creationId xmlns:a16="http://schemas.microsoft.com/office/drawing/2014/main" xmlns="" id="{2972F17A-D965-40B9-8ABB-C634072DBCC0}"/>
              </a:ext>
            </a:extLst>
          </p:cNvPr>
          <p:cNvSpPr>
            <a:spLocks noGrp="1"/>
          </p:cNvSpPr>
          <p:nvPr>
            <p:ph type="body" sz="quarter" idx="13"/>
          </p:nvPr>
        </p:nvSpPr>
        <p:spPr>
          <a:xfrm>
            <a:off x="0" y="4541357"/>
            <a:ext cx="5198302" cy="669967"/>
          </a:xfrm>
        </p:spPr>
        <p:txBody>
          <a:bodyPr rtlCol="0"/>
          <a:lstStyle/>
          <a:p>
            <a:pPr algn="ctr">
              <a:spcBef>
                <a:spcPct val="0"/>
              </a:spcBef>
            </a:pPr>
            <a:r>
              <a:rPr lang="el-GR" sz="4000" b="1" spc="-300" dirty="0">
                <a:latin typeface="+mj-lt"/>
                <a:ea typeface="+mj-ea"/>
                <a:cs typeface="+mj-cs"/>
              </a:rPr>
              <a:t>Ευέλικτης   Εξειδίκευσης</a:t>
            </a:r>
          </a:p>
        </p:txBody>
      </p:sp>
      <p:sp>
        <p:nvSpPr>
          <p:cNvPr id="5" name="Θέση αριθμού διαφάνειας 4">
            <a:extLst>
              <a:ext uri="{FF2B5EF4-FFF2-40B4-BE49-F238E27FC236}">
                <a16:creationId xmlns:a16="http://schemas.microsoft.com/office/drawing/2014/main" xmlns="" id="{F6964141-6F81-4947-A236-746D94ED3F6F}"/>
              </a:ext>
            </a:extLst>
          </p:cNvPr>
          <p:cNvSpPr>
            <a:spLocks noGrp="1"/>
          </p:cNvSpPr>
          <p:nvPr>
            <p:ph type="sldNum" sz="quarter" idx="12"/>
          </p:nvPr>
        </p:nvSpPr>
        <p:spPr/>
        <p:txBody>
          <a:bodyPr rtlCol="0"/>
          <a:lstStyle/>
          <a:p>
            <a:pPr rtl="0"/>
            <a:fld id="{19B51A1E-902D-48AF-9020-955120F399B6}" type="slidenum">
              <a:rPr lang="el-GR" smtClean="0"/>
              <a:pPr rtl="0"/>
              <a:t>17</a:t>
            </a:fld>
            <a:endParaRPr lang="el-GR" dirty="0"/>
          </a:p>
        </p:txBody>
      </p:sp>
      <p:sp>
        <p:nvSpPr>
          <p:cNvPr id="6" name="TextBox 5">
            <a:extLst>
              <a:ext uri="{FF2B5EF4-FFF2-40B4-BE49-F238E27FC236}">
                <a16:creationId xmlns:a16="http://schemas.microsoft.com/office/drawing/2014/main" xmlns="" id="{29AAC49B-43B5-4F2F-9D36-691D2AEBAD37}"/>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xmlns="" val="2117695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descr="Πώς να χρησιμοποιήσετε αυτό το πρότυπο&#10;">
            <a:extLst>
              <a:ext uri="{FF2B5EF4-FFF2-40B4-BE49-F238E27FC236}">
                <a16:creationId xmlns:a16="http://schemas.microsoft.com/office/drawing/2014/main" xmlns="" id="{AF827C88-045E-4F68-9447-36B04E5AF96E}"/>
              </a:ext>
            </a:extLst>
          </p:cNvPr>
          <p:cNvGrpSpPr/>
          <p:nvPr/>
        </p:nvGrpSpPr>
        <p:grpSpPr>
          <a:xfrm>
            <a:off x="386166" y="288871"/>
            <a:ext cx="3064760" cy="3321307"/>
            <a:chOff x="1341135" y="289370"/>
            <a:chExt cx="3064760" cy="3321307"/>
          </a:xfrm>
        </p:grpSpPr>
        <p:sp>
          <p:nvSpPr>
            <p:cNvPr id="37" name="Έλλειψη 36">
              <a:extLst>
                <a:ext uri="{FF2B5EF4-FFF2-40B4-BE49-F238E27FC236}">
                  <a16:creationId xmlns:a16="http://schemas.microsoft.com/office/drawing/2014/main" xmlns="" id="{C51FBE48-2848-4EC5-89D6-C5C86C105FD1}"/>
                </a:ext>
              </a:extLst>
            </p:cNvPr>
            <p:cNvSpPr/>
            <p:nvPr/>
          </p:nvSpPr>
          <p:spPr>
            <a:xfrm>
              <a:off x="1341135" y="814260"/>
              <a:ext cx="2796417" cy="27964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l-GR" sz="2800" spc="-70" dirty="0"/>
                <a:t>Στρατηγικό πλαίσιο</a:t>
              </a:r>
            </a:p>
          </p:txBody>
        </p:sp>
        <p:sp>
          <p:nvSpPr>
            <p:cNvPr id="40" name="Έλλειψη 39">
              <a:extLst>
                <a:ext uri="{FF2B5EF4-FFF2-40B4-BE49-F238E27FC236}">
                  <a16:creationId xmlns:a16="http://schemas.microsoft.com/office/drawing/2014/main" xmlns="" id="{DDBE5AE1-0732-46F6-A796-4251201817EE}"/>
                </a:ext>
              </a:extLst>
            </p:cNvPr>
            <p:cNvSpPr/>
            <p:nvPr/>
          </p:nvSpPr>
          <p:spPr>
            <a:xfrm>
              <a:off x="3188155" y="289370"/>
              <a:ext cx="1217740" cy="12177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sz="4400" b="1" dirty="0"/>
                <a:t>α</a:t>
              </a:r>
            </a:p>
          </p:txBody>
        </p:sp>
        <p:sp>
          <p:nvSpPr>
            <p:cNvPr id="41" name="Έλλειψη 40">
              <a:extLst>
                <a:ext uri="{FF2B5EF4-FFF2-40B4-BE49-F238E27FC236}">
                  <a16:creationId xmlns:a16="http://schemas.microsoft.com/office/drawing/2014/main" xmlns="" id="{4571EFCA-4D6B-4975-BCE3-09C7F433B4DA}"/>
                </a:ext>
              </a:extLst>
            </p:cNvPr>
            <p:cNvSpPr/>
            <p:nvPr/>
          </p:nvSpPr>
          <p:spPr>
            <a:xfrm>
              <a:off x="1537865" y="3001655"/>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38" name="Τίτλος 2">
              <a:extLst>
                <a:ext uri="{FF2B5EF4-FFF2-40B4-BE49-F238E27FC236}">
                  <a16:creationId xmlns:a16="http://schemas.microsoft.com/office/drawing/2014/main" xmlns="" id="{E3AEFCE0-0A87-4B19-ABDE-39B6D794A7ED}"/>
                </a:ext>
              </a:extLst>
            </p:cNvPr>
            <p:cNvSpPr txBox="1">
              <a:spLocks/>
            </p:cNvSpPr>
            <p:nvPr/>
          </p:nvSpPr>
          <p:spPr>
            <a:xfrm>
              <a:off x="3133073" y="591578"/>
              <a:ext cx="1188691" cy="118682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rtl="0"/>
              <a:endParaRPr lang="el-GR" sz="7200" b="1" dirty="0">
                <a:solidFill>
                  <a:schemeClr val="bg1"/>
                </a:solidFill>
                <a:latin typeface="Times New Roman" panose="02020603050405020304" pitchFamily="18" charset="0"/>
                <a:cs typeface="Times New Roman" panose="02020603050405020304" pitchFamily="18" charset="0"/>
              </a:endParaRPr>
            </a:p>
          </p:txBody>
        </p:sp>
      </p:grpSp>
      <p:sp>
        <p:nvSpPr>
          <p:cNvPr id="43" name="Έλλειψη 42">
            <a:extLst>
              <a:ext uri="{FF2B5EF4-FFF2-40B4-BE49-F238E27FC236}">
                <a16:creationId xmlns:a16="http://schemas.microsoft.com/office/drawing/2014/main" xmlns="" id="{C4AAE0A8-79D5-440B-B812-5976D3EDBD0C}"/>
              </a:ext>
            </a:extLst>
          </p:cNvPr>
          <p:cNvSpPr/>
          <p:nvPr/>
        </p:nvSpPr>
        <p:spPr>
          <a:xfrm>
            <a:off x="4616174" y="1899821"/>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1</a:t>
            </a:r>
          </a:p>
        </p:txBody>
      </p:sp>
      <p:sp>
        <p:nvSpPr>
          <p:cNvPr id="45" name="Έλλειψη 44">
            <a:extLst>
              <a:ext uri="{FF2B5EF4-FFF2-40B4-BE49-F238E27FC236}">
                <a16:creationId xmlns:a16="http://schemas.microsoft.com/office/drawing/2014/main" xmlns="" id="{840F97B3-0E1D-40DC-BF8C-2D40E7DDC61C}"/>
              </a:ext>
            </a:extLst>
          </p:cNvPr>
          <p:cNvSpPr/>
          <p:nvPr/>
        </p:nvSpPr>
        <p:spPr>
          <a:xfrm>
            <a:off x="4616173" y="3033982"/>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2</a:t>
            </a:r>
          </a:p>
        </p:txBody>
      </p:sp>
      <p:sp>
        <p:nvSpPr>
          <p:cNvPr id="2" name="Θέση αριθμού διαφάνειας 1">
            <a:extLst>
              <a:ext uri="{FF2B5EF4-FFF2-40B4-BE49-F238E27FC236}">
                <a16:creationId xmlns:a16="http://schemas.microsoft.com/office/drawing/2014/main" xmlns="" id="{88DC1F28-E3FD-416B-8C76-7556A49440F5}"/>
              </a:ext>
            </a:extLst>
          </p:cNvPr>
          <p:cNvSpPr>
            <a:spLocks noGrp="1"/>
          </p:cNvSpPr>
          <p:nvPr>
            <p:ph type="sldNum" sz="quarter" idx="13"/>
          </p:nvPr>
        </p:nvSpPr>
        <p:spPr/>
        <p:txBody>
          <a:bodyPr rtlCol="0"/>
          <a:lstStyle/>
          <a:p>
            <a:pPr rtl="0"/>
            <a:fld id="{4B73C415-D670-4716-A5EC-CC4D52CA2BAC}" type="slidenum">
              <a:rPr lang="el-GR" smtClean="0"/>
              <a:pPr rtl="0"/>
              <a:t>18</a:t>
            </a:fld>
            <a:endParaRPr lang="el-GR" dirty="0"/>
          </a:p>
        </p:txBody>
      </p:sp>
      <p:sp>
        <p:nvSpPr>
          <p:cNvPr id="4" name="Title 3" hidden="1">
            <a:extLst>
              <a:ext uri="{FF2B5EF4-FFF2-40B4-BE49-F238E27FC236}">
                <a16:creationId xmlns:a16="http://schemas.microsoft.com/office/drawing/2014/main" xmlns="" id="{61A02E3A-E7B4-45B1-9EBC-3DB4D41F565D}"/>
              </a:ext>
            </a:extLst>
          </p:cNvPr>
          <p:cNvSpPr>
            <a:spLocks noGrp="1"/>
          </p:cNvSpPr>
          <p:nvPr>
            <p:ph type="title"/>
          </p:nvPr>
        </p:nvSpPr>
        <p:spPr/>
        <p:txBody>
          <a:bodyPr rtlCol="0"/>
          <a:lstStyle/>
          <a:p>
            <a:pPr rtl="0"/>
            <a:r>
              <a:rPr lang="el-GR" dirty="0" err="1"/>
              <a:t>How</a:t>
            </a:r>
            <a:r>
              <a:rPr lang="el-GR" dirty="0"/>
              <a:t> </a:t>
            </a:r>
            <a:r>
              <a:rPr lang="el-GR" dirty="0" err="1"/>
              <a:t>to</a:t>
            </a:r>
            <a:r>
              <a:rPr lang="el-GR" dirty="0"/>
              <a:t> </a:t>
            </a:r>
            <a:r>
              <a:rPr lang="el-GR" dirty="0" err="1"/>
              <a:t>customize</a:t>
            </a:r>
            <a:r>
              <a:rPr lang="el-GR" dirty="0"/>
              <a:t> </a:t>
            </a:r>
            <a:r>
              <a:rPr lang="el-GR" dirty="0" err="1"/>
              <a:t>this</a:t>
            </a:r>
            <a:r>
              <a:rPr lang="el-GR" dirty="0"/>
              <a:t> </a:t>
            </a:r>
            <a:r>
              <a:rPr lang="el-GR" dirty="0" err="1"/>
              <a:t>template</a:t>
            </a:r>
            <a:endParaRPr lang="el-GR" dirty="0"/>
          </a:p>
        </p:txBody>
      </p:sp>
      <p:sp>
        <p:nvSpPr>
          <p:cNvPr id="3" name="Ορθογώνιο 2">
            <a:extLst>
              <a:ext uri="{FF2B5EF4-FFF2-40B4-BE49-F238E27FC236}">
                <a16:creationId xmlns:a16="http://schemas.microsoft.com/office/drawing/2014/main" xmlns="" id="{0AF58940-2DCF-4226-AC7D-F6CF9A69A3E8}"/>
              </a:ext>
            </a:extLst>
          </p:cNvPr>
          <p:cNvSpPr/>
          <p:nvPr/>
        </p:nvSpPr>
        <p:spPr>
          <a:xfrm>
            <a:off x="5365315" y="1865945"/>
            <a:ext cx="5294334" cy="646331"/>
          </a:xfrm>
          <a:prstGeom prst="rect">
            <a:avLst/>
          </a:prstGeom>
        </p:spPr>
        <p:txBody>
          <a:bodyPr wrap="square">
            <a:spAutoFit/>
          </a:bodyPr>
          <a:lstStyle/>
          <a:p>
            <a:pPr marL="109855">
              <a:defRPr/>
            </a:pPr>
            <a:r>
              <a:rPr lang="el-GR" dirty="0"/>
              <a:t>Οι αγορές δεν είναι πλέον αγορές διαρκών καταναλωτικών προϊόντων πρώτης ανάγκης</a:t>
            </a:r>
          </a:p>
        </p:txBody>
      </p:sp>
      <p:sp>
        <p:nvSpPr>
          <p:cNvPr id="19" name="Ορθογώνιο 18">
            <a:extLst>
              <a:ext uri="{FF2B5EF4-FFF2-40B4-BE49-F238E27FC236}">
                <a16:creationId xmlns:a16="http://schemas.microsoft.com/office/drawing/2014/main" xmlns="" id="{2A973EE6-AA80-4718-85AD-5A22AB2FB363}"/>
              </a:ext>
            </a:extLst>
          </p:cNvPr>
          <p:cNvSpPr/>
          <p:nvPr/>
        </p:nvSpPr>
        <p:spPr>
          <a:xfrm>
            <a:off x="5365315" y="3005973"/>
            <a:ext cx="6096000" cy="923330"/>
          </a:xfrm>
          <a:prstGeom prst="rect">
            <a:avLst/>
          </a:prstGeom>
        </p:spPr>
        <p:txBody>
          <a:bodyPr>
            <a:spAutoFit/>
          </a:bodyPr>
          <a:lstStyle/>
          <a:p>
            <a:pPr marL="109855">
              <a:defRPr/>
            </a:pPr>
            <a:r>
              <a:rPr lang="el-GR" dirty="0"/>
              <a:t>Η προσφορά προϊόντων τείνει στη διαφοροποίηση και στην «προσωποποίηση», ανάλογα με το στυλ, το κοινωνικό </a:t>
            </a:r>
            <a:r>
              <a:rPr lang="en-US" dirty="0"/>
              <a:t>status</a:t>
            </a:r>
            <a:r>
              <a:rPr lang="el-GR" dirty="0"/>
              <a:t> και τη μόδα (“</a:t>
            </a:r>
            <a:r>
              <a:rPr lang="en-US" dirty="0"/>
              <a:t>mass</a:t>
            </a:r>
            <a:r>
              <a:rPr lang="el-GR" dirty="0"/>
              <a:t>-</a:t>
            </a:r>
            <a:r>
              <a:rPr lang="en-US" dirty="0"/>
              <a:t>customization</a:t>
            </a:r>
            <a:r>
              <a:rPr lang="el-GR" dirty="0"/>
              <a:t>”)</a:t>
            </a:r>
          </a:p>
        </p:txBody>
      </p:sp>
      <p:sp>
        <p:nvSpPr>
          <p:cNvPr id="48" name="TextBox 47">
            <a:extLst>
              <a:ext uri="{FF2B5EF4-FFF2-40B4-BE49-F238E27FC236}">
                <a16:creationId xmlns:a16="http://schemas.microsoft.com/office/drawing/2014/main" xmlns="" id="{1DCE1CF5-394C-4135-969C-00E4D695A7AD}"/>
              </a:ext>
            </a:extLst>
          </p:cNvPr>
          <p:cNvSpPr txBox="1"/>
          <p:nvPr/>
        </p:nvSpPr>
        <p:spPr>
          <a:xfrm>
            <a:off x="10409129" y="6221038"/>
            <a:ext cx="1052186" cy="596865"/>
          </a:xfrm>
          <a:prstGeom prst="rect">
            <a:avLst/>
          </a:prstGeom>
          <a:solidFill>
            <a:schemeClr val="bg1"/>
          </a:solidFill>
        </p:spPr>
        <p:txBody>
          <a:bodyPr wrap="square" rtlCol="0">
            <a:spAutoFit/>
          </a:bodyPr>
          <a:lstStyle/>
          <a:p>
            <a:endParaRPr lang="el-GR" dirty="0"/>
          </a:p>
        </p:txBody>
      </p:sp>
      <p:sp>
        <p:nvSpPr>
          <p:cNvPr id="14" name="Έλλειψη 44">
            <a:extLst>
              <a:ext uri="{FF2B5EF4-FFF2-40B4-BE49-F238E27FC236}">
                <a16:creationId xmlns:a16="http://schemas.microsoft.com/office/drawing/2014/main" xmlns="" id="{55936E98-DE4B-4FAB-A6A6-43C0115F8E5B}"/>
              </a:ext>
            </a:extLst>
          </p:cNvPr>
          <p:cNvSpPr/>
          <p:nvPr/>
        </p:nvSpPr>
        <p:spPr>
          <a:xfrm>
            <a:off x="4616173" y="4451009"/>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3</a:t>
            </a:r>
          </a:p>
        </p:txBody>
      </p:sp>
      <p:sp>
        <p:nvSpPr>
          <p:cNvPr id="15" name="Ορθογώνιο 14">
            <a:extLst>
              <a:ext uri="{FF2B5EF4-FFF2-40B4-BE49-F238E27FC236}">
                <a16:creationId xmlns:a16="http://schemas.microsoft.com/office/drawing/2014/main" xmlns="" id="{0C37815E-F646-4294-A925-431E516E929A}"/>
              </a:ext>
            </a:extLst>
          </p:cNvPr>
          <p:cNvSpPr/>
          <p:nvPr/>
        </p:nvSpPr>
        <p:spPr>
          <a:xfrm>
            <a:off x="5365315" y="4423000"/>
            <a:ext cx="6096000" cy="923330"/>
          </a:xfrm>
          <a:prstGeom prst="rect">
            <a:avLst/>
          </a:prstGeom>
        </p:spPr>
        <p:txBody>
          <a:bodyPr>
            <a:spAutoFit/>
          </a:bodyPr>
          <a:lstStyle/>
          <a:p>
            <a:pPr marL="109855">
              <a:defRPr/>
            </a:pPr>
            <a:r>
              <a:rPr lang="el-GR" dirty="0"/>
              <a:t>Η ποιότητα, η ποικιλία, η ταχύτητα παράδοσης και η εξυπηρέτηση μετά την πώληση, αποτελούν πλέον βασικούς παράγοντες της ζήτησης</a:t>
            </a:r>
          </a:p>
        </p:txBody>
      </p:sp>
    </p:spTree>
    <p:extLst>
      <p:ext uri="{BB962C8B-B14F-4D97-AF65-F5344CB8AC3E}">
        <p14:creationId xmlns:p14="http://schemas.microsoft.com/office/powerpoint/2010/main" xmlns="" val="4233660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descr="Πώς να χρησιμοποιήσετε αυτό το πρότυπο&#10;">
            <a:extLst>
              <a:ext uri="{FF2B5EF4-FFF2-40B4-BE49-F238E27FC236}">
                <a16:creationId xmlns:a16="http://schemas.microsoft.com/office/drawing/2014/main" xmlns="" id="{AF827C88-045E-4F68-9447-36B04E5AF96E}"/>
              </a:ext>
            </a:extLst>
          </p:cNvPr>
          <p:cNvGrpSpPr/>
          <p:nvPr/>
        </p:nvGrpSpPr>
        <p:grpSpPr>
          <a:xfrm>
            <a:off x="386166" y="288871"/>
            <a:ext cx="3064760" cy="3321307"/>
            <a:chOff x="1341135" y="289370"/>
            <a:chExt cx="3064760" cy="3321307"/>
          </a:xfrm>
        </p:grpSpPr>
        <p:sp>
          <p:nvSpPr>
            <p:cNvPr id="37" name="Έλλειψη 36">
              <a:extLst>
                <a:ext uri="{FF2B5EF4-FFF2-40B4-BE49-F238E27FC236}">
                  <a16:creationId xmlns:a16="http://schemas.microsoft.com/office/drawing/2014/main" xmlns="" id="{C51FBE48-2848-4EC5-89D6-C5C86C105FD1}"/>
                </a:ext>
              </a:extLst>
            </p:cNvPr>
            <p:cNvSpPr/>
            <p:nvPr/>
          </p:nvSpPr>
          <p:spPr>
            <a:xfrm>
              <a:off x="1341135" y="814260"/>
              <a:ext cx="2796417" cy="27964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l-GR" sz="2800" spc="-70" dirty="0"/>
                <a:t>Στρατηγικό πλαίσιο</a:t>
              </a:r>
            </a:p>
          </p:txBody>
        </p:sp>
        <p:sp>
          <p:nvSpPr>
            <p:cNvPr id="40" name="Έλλειψη 39">
              <a:extLst>
                <a:ext uri="{FF2B5EF4-FFF2-40B4-BE49-F238E27FC236}">
                  <a16:creationId xmlns:a16="http://schemas.microsoft.com/office/drawing/2014/main" xmlns="" id="{DDBE5AE1-0732-46F6-A796-4251201817EE}"/>
                </a:ext>
              </a:extLst>
            </p:cNvPr>
            <p:cNvSpPr/>
            <p:nvPr/>
          </p:nvSpPr>
          <p:spPr>
            <a:xfrm>
              <a:off x="3188155" y="289370"/>
              <a:ext cx="1217740" cy="12177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sz="4400" b="1" dirty="0"/>
                <a:t>β</a:t>
              </a:r>
            </a:p>
          </p:txBody>
        </p:sp>
        <p:sp>
          <p:nvSpPr>
            <p:cNvPr id="41" name="Έλλειψη 40">
              <a:extLst>
                <a:ext uri="{FF2B5EF4-FFF2-40B4-BE49-F238E27FC236}">
                  <a16:creationId xmlns:a16="http://schemas.microsoft.com/office/drawing/2014/main" xmlns="" id="{4571EFCA-4D6B-4975-BCE3-09C7F433B4DA}"/>
                </a:ext>
              </a:extLst>
            </p:cNvPr>
            <p:cNvSpPr/>
            <p:nvPr/>
          </p:nvSpPr>
          <p:spPr>
            <a:xfrm>
              <a:off x="1537865" y="3001655"/>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38" name="Τίτλος 2">
              <a:extLst>
                <a:ext uri="{FF2B5EF4-FFF2-40B4-BE49-F238E27FC236}">
                  <a16:creationId xmlns:a16="http://schemas.microsoft.com/office/drawing/2014/main" xmlns="" id="{E3AEFCE0-0A87-4B19-ABDE-39B6D794A7ED}"/>
                </a:ext>
              </a:extLst>
            </p:cNvPr>
            <p:cNvSpPr txBox="1">
              <a:spLocks/>
            </p:cNvSpPr>
            <p:nvPr/>
          </p:nvSpPr>
          <p:spPr>
            <a:xfrm>
              <a:off x="3133073" y="591578"/>
              <a:ext cx="1188691" cy="118682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rtl="0"/>
              <a:endParaRPr lang="el-GR" sz="7200" b="1" dirty="0">
                <a:solidFill>
                  <a:schemeClr val="bg1"/>
                </a:solidFill>
                <a:latin typeface="Times New Roman" panose="02020603050405020304" pitchFamily="18" charset="0"/>
                <a:cs typeface="Times New Roman" panose="02020603050405020304" pitchFamily="18" charset="0"/>
              </a:endParaRPr>
            </a:p>
          </p:txBody>
        </p:sp>
      </p:grpSp>
      <p:sp>
        <p:nvSpPr>
          <p:cNvPr id="2" name="Θέση αριθμού διαφάνειας 1">
            <a:extLst>
              <a:ext uri="{FF2B5EF4-FFF2-40B4-BE49-F238E27FC236}">
                <a16:creationId xmlns:a16="http://schemas.microsoft.com/office/drawing/2014/main" xmlns="" id="{88DC1F28-E3FD-416B-8C76-7556A49440F5}"/>
              </a:ext>
            </a:extLst>
          </p:cNvPr>
          <p:cNvSpPr>
            <a:spLocks noGrp="1"/>
          </p:cNvSpPr>
          <p:nvPr>
            <p:ph type="sldNum" sz="quarter" idx="13"/>
          </p:nvPr>
        </p:nvSpPr>
        <p:spPr/>
        <p:txBody>
          <a:bodyPr rtlCol="0"/>
          <a:lstStyle/>
          <a:p>
            <a:pPr rtl="0"/>
            <a:fld id="{4B73C415-D670-4716-A5EC-CC4D52CA2BAC}" type="slidenum">
              <a:rPr lang="el-GR" smtClean="0"/>
              <a:pPr rtl="0"/>
              <a:t>19</a:t>
            </a:fld>
            <a:endParaRPr lang="el-GR" dirty="0"/>
          </a:p>
        </p:txBody>
      </p:sp>
      <p:sp>
        <p:nvSpPr>
          <p:cNvPr id="4" name="Title 3" hidden="1">
            <a:extLst>
              <a:ext uri="{FF2B5EF4-FFF2-40B4-BE49-F238E27FC236}">
                <a16:creationId xmlns:a16="http://schemas.microsoft.com/office/drawing/2014/main" xmlns="" id="{61A02E3A-E7B4-45B1-9EBC-3DB4D41F565D}"/>
              </a:ext>
            </a:extLst>
          </p:cNvPr>
          <p:cNvSpPr>
            <a:spLocks noGrp="1"/>
          </p:cNvSpPr>
          <p:nvPr>
            <p:ph type="title"/>
          </p:nvPr>
        </p:nvSpPr>
        <p:spPr/>
        <p:txBody>
          <a:bodyPr rtlCol="0"/>
          <a:lstStyle/>
          <a:p>
            <a:pPr rtl="0"/>
            <a:r>
              <a:rPr lang="el-GR" dirty="0" err="1"/>
              <a:t>How</a:t>
            </a:r>
            <a:r>
              <a:rPr lang="el-GR" dirty="0"/>
              <a:t> </a:t>
            </a:r>
            <a:r>
              <a:rPr lang="el-GR" dirty="0" err="1"/>
              <a:t>to</a:t>
            </a:r>
            <a:r>
              <a:rPr lang="el-GR" dirty="0"/>
              <a:t> </a:t>
            </a:r>
            <a:r>
              <a:rPr lang="el-GR" dirty="0" err="1"/>
              <a:t>customize</a:t>
            </a:r>
            <a:r>
              <a:rPr lang="el-GR" dirty="0"/>
              <a:t> </a:t>
            </a:r>
            <a:r>
              <a:rPr lang="el-GR" dirty="0" err="1"/>
              <a:t>this</a:t>
            </a:r>
            <a:r>
              <a:rPr lang="el-GR" dirty="0"/>
              <a:t> </a:t>
            </a:r>
            <a:r>
              <a:rPr lang="el-GR" dirty="0" err="1"/>
              <a:t>template</a:t>
            </a:r>
            <a:endParaRPr lang="el-GR" dirty="0"/>
          </a:p>
        </p:txBody>
      </p:sp>
      <p:sp>
        <p:nvSpPr>
          <p:cNvPr id="48" name="TextBox 47">
            <a:extLst>
              <a:ext uri="{FF2B5EF4-FFF2-40B4-BE49-F238E27FC236}">
                <a16:creationId xmlns:a16="http://schemas.microsoft.com/office/drawing/2014/main" xmlns="" id="{1DCE1CF5-394C-4135-969C-00E4D695A7AD}"/>
              </a:ext>
            </a:extLst>
          </p:cNvPr>
          <p:cNvSpPr txBox="1"/>
          <p:nvPr/>
        </p:nvSpPr>
        <p:spPr>
          <a:xfrm>
            <a:off x="10409129" y="6221038"/>
            <a:ext cx="1052186" cy="596865"/>
          </a:xfrm>
          <a:prstGeom prst="rect">
            <a:avLst/>
          </a:prstGeom>
          <a:solidFill>
            <a:schemeClr val="bg1"/>
          </a:solidFill>
        </p:spPr>
        <p:txBody>
          <a:bodyPr wrap="square" rtlCol="0">
            <a:spAutoFit/>
          </a:bodyPr>
          <a:lstStyle/>
          <a:p>
            <a:endParaRPr lang="el-GR" dirty="0"/>
          </a:p>
        </p:txBody>
      </p:sp>
      <p:sp>
        <p:nvSpPr>
          <p:cNvPr id="16" name="Έλλειψη 44">
            <a:extLst>
              <a:ext uri="{FF2B5EF4-FFF2-40B4-BE49-F238E27FC236}">
                <a16:creationId xmlns:a16="http://schemas.microsoft.com/office/drawing/2014/main" xmlns="" id="{839BF184-BBA4-4C93-9E69-B44FA0156840}"/>
              </a:ext>
            </a:extLst>
          </p:cNvPr>
          <p:cNvSpPr/>
          <p:nvPr/>
        </p:nvSpPr>
        <p:spPr>
          <a:xfrm>
            <a:off x="4616173" y="1909571"/>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4</a:t>
            </a:r>
          </a:p>
        </p:txBody>
      </p:sp>
      <p:sp>
        <p:nvSpPr>
          <p:cNvPr id="17" name="Ορθογώνιο 16">
            <a:extLst>
              <a:ext uri="{FF2B5EF4-FFF2-40B4-BE49-F238E27FC236}">
                <a16:creationId xmlns:a16="http://schemas.microsoft.com/office/drawing/2014/main" xmlns="" id="{8D50F676-3CF5-4848-ABD1-0D2844709A03}"/>
              </a:ext>
            </a:extLst>
          </p:cNvPr>
          <p:cNvSpPr/>
          <p:nvPr/>
        </p:nvSpPr>
        <p:spPr>
          <a:xfrm>
            <a:off x="5365315" y="1881562"/>
            <a:ext cx="6096000" cy="646331"/>
          </a:xfrm>
          <a:prstGeom prst="rect">
            <a:avLst/>
          </a:prstGeom>
        </p:spPr>
        <p:txBody>
          <a:bodyPr>
            <a:spAutoFit/>
          </a:bodyPr>
          <a:lstStyle/>
          <a:p>
            <a:pPr marL="109855">
              <a:defRPr/>
            </a:pPr>
            <a:r>
              <a:rPr lang="el-GR" dirty="0"/>
              <a:t>Ικανότητα των επιχειρήσεων να αντιδρούν γρήγορα στις διακυμάνσεις της ζήτησης</a:t>
            </a:r>
          </a:p>
        </p:txBody>
      </p:sp>
      <p:sp>
        <p:nvSpPr>
          <p:cNvPr id="18" name="Έλλειψη 44">
            <a:extLst>
              <a:ext uri="{FF2B5EF4-FFF2-40B4-BE49-F238E27FC236}">
                <a16:creationId xmlns:a16="http://schemas.microsoft.com/office/drawing/2014/main" xmlns="" id="{3B328AF2-57D5-4ED6-9917-82BAA2FF04EA}"/>
              </a:ext>
            </a:extLst>
          </p:cNvPr>
          <p:cNvSpPr/>
          <p:nvPr/>
        </p:nvSpPr>
        <p:spPr>
          <a:xfrm>
            <a:off x="4616173" y="3065106"/>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5</a:t>
            </a:r>
          </a:p>
        </p:txBody>
      </p:sp>
      <p:sp>
        <p:nvSpPr>
          <p:cNvPr id="20" name="Ορθογώνιο 19">
            <a:extLst>
              <a:ext uri="{FF2B5EF4-FFF2-40B4-BE49-F238E27FC236}">
                <a16:creationId xmlns:a16="http://schemas.microsoft.com/office/drawing/2014/main" xmlns="" id="{267155B1-BAD8-4138-A09D-5FEDEACC36D1}"/>
              </a:ext>
            </a:extLst>
          </p:cNvPr>
          <p:cNvSpPr/>
          <p:nvPr/>
        </p:nvSpPr>
        <p:spPr>
          <a:xfrm>
            <a:off x="5365315" y="3037097"/>
            <a:ext cx="6096000" cy="646331"/>
          </a:xfrm>
          <a:prstGeom prst="rect">
            <a:avLst/>
          </a:prstGeom>
        </p:spPr>
        <p:txBody>
          <a:bodyPr>
            <a:spAutoFit/>
          </a:bodyPr>
          <a:lstStyle/>
          <a:p>
            <a:pPr marL="109855">
              <a:defRPr/>
            </a:pPr>
            <a:r>
              <a:rPr lang="el-GR" dirty="0"/>
              <a:t>Η καινοτομία ή/και η ικανότητα γρήγορης ανανέωσης της προσφοράς προϊόντων ή υπηρεσιών</a:t>
            </a:r>
          </a:p>
        </p:txBody>
      </p:sp>
      <p:sp>
        <p:nvSpPr>
          <p:cNvPr id="21" name="Έλλειψη 42">
            <a:extLst>
              <a:ext uri="{FF2B5EF4-FFF2-40B4-BE49-F238E27FC236}">
                <a16:creationId xmlns:a16="http://schemas.microsoft.com/office/drawing/2014/main" xmlns="" id="{29A3053F-4C65-4465-B478-C2BDB9D8159C}"/>
              </a:ext>
            </a:extLst>
          </p:cNvPr>
          <p:cNvSpPr/>
          <p:nvPr/>
        </p:nvSpPr>
        <p:spPr>
          <a:xfrm>
            <a:off x="4616174" y="4103448"/>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6</a:t>
            </a:r>
          </a:p>
        </p:txBody>
      </p:sp>
      <p:sp>
        <p:nvSpPr>
          <p:cNvPr id="22" name="Έλλειψη 44">
            <a:extLst>
              <a:ext uri="{FF2B5EF4-FFF2-40B4-BE49-F238E27FC236}">
                <a16:creationId xmlns:a16="http://schemas.microsoft.com/office/drawing/2014/main" xmlns="" id="{5BE2CBBD-EE29-44E6-8DE7-F5E1DDE16A17}"/>
              </a:ext>
            </a:extLst>
          </p:cNvPr>
          <p:cNvSpPr/>
          <p:nvPr/>
        </p:nvSpPr>
        <p:spPr>
          <a:xfrm>
            <a:off x="4616173" y="5174979"/>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7</a:t>
            </a:r>
          </a:p>
        </p:txBody>
      </p:sp>
      <p:sp>
        <p:nvSpPr>
          <p:cNvPr id="23" name="Ορθογώνιο 22">
            <a:extLst>
              <a:ext uri="{FF2B5EF4-FFF2-40B4-BE49-F238E27FC236}">
                <a16:creationId xmlns:a16="http://schemas.microsoft.com/office/drawing/2014/main" xmlns="" id="{7758ECA8-32BC-452D-AC75-A3FD18B0DF02}"/>
              </a:ext>
            </a:extLst>
          </p:cNvPr>
          <p:cNvSpPr/>
          <p:nvPr/>
        </p:nvSpPr>
        <p:spPr>
          <a:xfrm>
            <a:off x="5365315" y="4119676"/>
            <a:ext cx="5294334" cy="369332"/>
          </a:xfrm>
          <a:prstGeom prst="rect">
            <a:avLst/>
          </a:prstGeom>
        </p:spPr>
        <p:txBody>
          <a:bodyPr wrap="square">
            <a:spAutoFit/>
          </a:bodyPr>
          <a:lstStyle/>
          <a:p>
            <a:pPr marL="109855">
              <a:defRPr/>
            </a:pPr>
            <a:r>
              <a:rPr lang="el-GR" dirty="0"/>
              <a:t>Μείωση του κύκλου ζωής των προϊόντων</a:t>
            </a:r>
          </a:p>
        </p:txBody>
      </p:sp>
      <p:sp>
        <p:nvSpPr>
          <p:cNvPr id="24" name="Ορθογώνιο 23">
            <a:extLst>
              <a:ext uri="{FF2B5EF4-FFF2-40B4-BE49-F238E27FC236}">
                <a16:creationId xmlns:a16="http://schemas.microsoft.com/office/drawing/2014/main" xmlns="" id="{C5D1E9B3-1DB9-4AA4-ADC1-C8850A8B828E}"/>
              </a:ext>
            </a:extLst>
          </p:cNvPr>
          <p:cNvSpPr/>
          <p:nvPr/>
        </p:nvSpPr>
        <p:spPr>
          <a:xfrm>
            <a:off x="5365315" y="5146970"/>
            <a:ext cx="6096000" cy="646331"/>
          </a:xfrm>
          <a:prstGeom prst="rect">
            <a:avLst/>
          </a:prstGeom>
        </p:spPr>
        <p:txBody>
          <a:bodyPr>
            <a:spAutoFit/>
          </a:bodyPr>
          <a:lstStyle/>
          <a:p>
            <a:pPr marL="109855">
              <a:defRPr/>
            </a:pPr>
            <a:r>
              <a:rPr lang="el-GR" dirty="0"/>
              <a:t>Το προϊόν δημιουργεί τη ζήτηση και όχι η ζήτηση το προϊόν</a:t>
            </a:r>
          </a:p>
        </p:txBody>
      </p:sp>
    </p:spTree>
    <p:extLst>
      <p:ext uri="{BB962C8B-B14F-4D97-AF65-F5344CB8AC3E}">
        <p14:creationId xmlns:p14="http://schemas.microsoft.com/office/powerpoint/2010/main" xmlns="" val="601551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Ομάδα 7" descr="Πώς να χρησιμοποιήσετε αυτό το πρότυπο&#10;">
            <a:extLst>
              <a:ext uri="{FF2B5EF4-FFF2-40B4-BE49-F238E27FC236}">
                <a16:creationId xmlns:a16="http://schemas.microsoft.com/office/drawing/2014/main" xmlns="" id="{7D46EAB4-AACE-4D6F-8EA9-B431E92BA634}"/>
              </a:ext>
            </a:extLst>
          </p:cNvPr>
          <p:cNvGrpSpPr/>
          <p:nvPr/>
        </p:nvGrpSpPr>
        <p:grpSpPr>
          <a:xfrm>
            <a:off x="8286109" y="409901"/>
            <a:ext cx="3015198" cy="3019099"/>
            <a:chOff x="1341135" y="591578"/>
            <a:chExt cx="3015198" cy="3019099"/>
          </a:xfrm>
        </p:grpSpPr>
        <p:sp>
          <p:nvSpPr>
            <p:cNvPr id="10" name="Έλλειψη 36">
              <a:extLst>
                <a:ext uri="{FF2B5EF4-FFF2-40B4-BE49-F238E27FC236}">
                  <a16:creationId xmlns:a16="http://schemas.microsoft.com/office/drawing/2014/main" xmlns="" id="{B3F0097F-B4DF-49C3-BA58-A95FAA51EDE7}"/>
                </a:ext>
              </a:extLst>
            </p:cNvPr>
            <p:cNvSpPr/>
            <p:nvPr/>
          </p:nvSpPr>
          <p:spPr>
            <a:xfrm>
              <a:off x="1341135" y="814260"/>
              <a:ext cx="2796417" cy="27964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l-GR" sz="2400" spc="-70" dirty="0"/>
                <a:t>Παλιό κρασί σε νέα μπουκάλια </a:t>
              </a:r>
            </a:p>
          </p:txBody>
        </p:sp>
        <p:sp>
          <p:nvSpPr>
            <p:cNvPr id="13" name="Έλλειψη 40">
              <a:extLst>
                <a:ext uri="{FF2B5EF4-FFF2-40B4-BE49-F238E27FC236}">
                  <a16:creationId xmlns:a16="http://schemas.microsoft.com/office/drawing/2014/main" xmlns="" id="{B4052F0D-0236-4290-B291-A1F5A62A0EDC}"/>
                </a:ext>
              </a:extLst>
            </p:cNvPr>
            <p:cNvSpPr/>
            <p:nvPr/>
          </p:nvSpPr>
          <p:spPr>
            <a:xfrm>
              <a:off x="3523777" y="2423836"/>
              <a:ext cx="832556" cy="82671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sz="4800" dirty="0"/>
                <a:t>?</a:t>
              </a:r>
            </a:p>
          </p:txBody>
        </p:sp>
        <p:sp>
          <p:nvSpPr>
            <p:cNvPr id="14" name="Τίτλος 2">
              <a:extLst>
                <a:ext uri="{FF2B5EF4-FFF2-40B4-BE49-F238E27FC236}">
                  <a16:creationId xmlns:a16="http://schemas.microsoft.com/office/drawing/2014/main" xmlns="" id="{DF1D4BFE-7E6C-4F04-9069-ECD4468FD89C}"/>
                </a:ext>
              </a:extLst>
            </p:cNvPr>
            <p:cNvSpPr txBox="1">
              <a:spLocks/>
            </p:cNvSpPr>
            <p:nvPr/>
          </p:nvSpPr>
          <p:spPr>
            <a:xfrm>
              <a:off x="3133073" y="591578"/>
              <a:ext cx="1188691" cy="118682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rtl="0"/>
              <a:endParaRPr lang="el-GR" sz="7200" b="1" dirty="0">
                <a:solidFill>
                  <a:schemeClr val="bg1"/>
                </a:solidFill>
                <a:latin typeface="Times New Roman" panose="02020603050405020304" pitchFamily="18" charset="0"/>
                <a:cs typeface="Times New Roman" panose="02020603050405020304" pitchFamily="18" charset="0"/>
              </a:endParaRPr>
            </a:p>
          </p:txBody>
        </p:sp>
      </p:grpSp>
      <p:pic>
        <p:nvPicPr>
          <p:cNvPr id="8194" name="Picture 2" descr="ÎÏÎ¿ÏÎ­Î»ÎµÏÎ¼Î± ÎµÎ¹ÎºÏÎ½Î±Ï Î³Î¹Î± BOTTLE WINE COMIC IMAGE">
            <a:extLst>
              <a:ext uri="{FF2B5EF4-FFF2-40B4-BE49-F238E27FC236}">
                <a16:creationId xmlns:a16="http://schemas.microsoft.com/office/drawing/2014/main" xmlns="" id="{FD3CA41B-8132-4BEC-B47B-EE34F9E0F66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89554" y="347271"/>
            <a:ext cx="6858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09310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ÎÏÎ¿ÏÎ­Î»ÎµÏÎ¼Î± ÎµÎ¹ÎºÏÎ½Î±Ï Î³Î¹Î± AUDI PRODUCTION">
            <a:extLst>
              <a:ext uri="{FF2B5EF4-FFF2-40B4-BE49-F238E27FC236}">
                <a16:creationId xmlns:a16="http://schemas.microsoft.com/office/drawing/2014/main" xmlns="" id="{D823AC17-649D-49BE-A85F-41CEA2C5E1B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287537"/>
            <a:ext cx="6304768" cy="6083814"/>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10207824" y="-10818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2" name="Τίτλος 1">
            <a:extLst>
              <a:ext uri="{FF2B5EF4-FFF2-40B4-BE49-F238E27FC236}">
                <a16:creationId xmlns:a16="http://schemas.microsoft.com/office/drawing/2014/main" xmlns="" id="{3560F281-4FF6-4617-A809-AC9C15ECF18A}"/>
              </a:ext>
            </a:extLst>
          </p:cNvPr>
          <p:cNvSpPr>
            <a:spLocks noGrp="1"/>
          </p:cNvSpPr>
          <p:nvPr>
            <p:ph type="title"/>
          </p:nvPr>
        </p:nvSpPr>
        <p:spPr>
          <a:xfrm>
            <a:off x="5486400" y="287537"/>
            <a:ext cx="6304768" cy="772609"/>
          </a:xfrm>
        </p:spPr>
        <p:txBody>
          <a:bodyPr rtlCol="0"/>
          <a:lstStyle/>
          <a:p>
            <a:r>
              <a:rPr lang="el-GR" sz="4400" dirty="0" err="1"/>
              <a:t>Οργανωσιακό</a:t>
            </a:r>
            <a:endParaRPr lang="el-GR" sz="4400" dirty="0"/>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5486400" y="993561"/>
            <a:ext cx="6304768" cy="772609"/>
          </a:xfrm>
        </p:spPr>
        <p:txBody>
          <a:bodyPr rtlCol="0"/>
          <a:lstStyle/>
          <a:p>
            <a:r>
              <a:rPr lang="el-GR" sz="3600" b="1" dirty="0"/>
              <a:t> </a:t>
            </a:r>
            <a:r>
              <a:rPr lang="el-GR" sz="4400" b="1" spc="-300" dirty="0">
                <a:latin typeface="+mj-lt"/>
                <a:ea typeface="+mj-ea"/>
                <a:cs typeface="+mj-cs"/>
              </a:rPr>
              <a:t>Πλαίσιο</a:t>
            </a:r>
            <a:endParaRPr lang="en-US" sz="4400" b="1" spc="-300" dirty="0">
              <a:latin typeface="+mj-lt"/>
              <a:ea typeface="+mj-ea"/>
              <a:cs typeface="+mj-cs"/>
            </a:endParaRPr>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6488482" y="2578913"/>
            <a:ext cx="5223352" cy="3726687"/>
          </a:xfrm>
        </p:spPr>
        <p:txBody>
          <a:bodyPr rtlCol="0"/>
          <a:lstStyle/>
          <a:p>
            <a:r>
              <a:rPr lang="el-GR" dirty="0"/>
              <a:t>Οι «</a:t>
            </a:r>
            <a:r>
              <a:rPr lang="el-GR" dirty="0" err="1"/>
              <a:t>ρουτίνες</a:t>
            </a:r>
            <a:r>
              <a:rPr lang="el-GR" dirty="0"/>
              <a:t>» της παραγωγικής διαδικασίας γίνονται πλέον η εξαίρεση, ενώ η συνεχής μάθηση των νέων συνθηκών ο κανόνας</a:t>
            </a:r>
          </a:p>
          <a:p>
            <a:endParaRPr lang="el-GR" dirty="0"/>
          </a:p>
          <a:p>
            <a:r>
              <a:rPr lang="el-GR" dirty="0"/>
              <a:t>Εισαγωγή τεχνολογιών αυτοματοποίησης</a:t>
            </a:r>
          </a:p>
          <a:p>
            <a:endParaRPr lang="el-GR" dirty="0"/>
          </a:p>
          <a:p>
            <a:r>
              <a:rPr lang="el-GR" dirty="0"/>
              <a:t>Ικανότητα αντίδρασης στα γεγονότα, αποτελεσματική επικοινωνία και κινητοποίηση της ατομικής και συλλογικής γνώσης</a:t>
            </a:r>
          </a:p>
          <a:p>
            <a:endParaRPr lang="el-GR" dirty="0"/>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20</a:t>
            </a:fld>
            <a:endParaRPr lang="el-GR" dirty="0"/>
          </a:p>
        </p:txBody>
      </p:sp>
      <p:sp>
        <p:nvSpPr>
          <p:cNvPr id="9" name="TextBox 8">
            <a:extLst>
              <a:ext uri="{FF2B5EF4-FFF2-40B4-BE49-F238E27FC236}">
                <a16:creationId xmlns:a16="http://schemas.microsoft.com/office/drawing/2014/main" xmlns="" id="{B9DDBE60-9F4F-464F-8076-66232277CAB9}"/>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xmlns="" val="3160273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9304E83-A4F0-49C5-BB01-F5773509A2B3}"/>
              </a:ext>
            </a:extLst>
          </p:cNvPr>
          <p:cNvSpPr>
            <a:spLocks noGrp="1"/>
          </p:cNvSpPr>
          <p:nvPr>
            <p:ph type="title"/>
          </p:nvPr>
        </p:nvSpPr>
        <p:spPr>
          <a:xfrm>
            <a:off x="432000" y="1008196"/>
            <a:ext cx="11340000" cy="432000"/>
          </a:xfrm>
        </p:spPr>
        <p:txBody>
          <a:bodyPr rtlCol="0"/>
          <a:lstStyle/>
          <a:p>
            <a:r>
              <a:rPr lang="el-GR" dirty="0"/>
              <a:t>Κοινωνική Διαπραγμάτευση</a:t>
            </a:r>
          </a:p>
        </p:txBody>
      </p:sp>
      <p:sp>
        <p:nvSpPr>
          <p:cNvPr id="12" name="Ορθογώνιο 11" descr="Μπλοκ επισήμανσης αριστερά">
            <a:extLst>
              <a:ext uri="{FF2B5EF4-FFF2-40B4-BE49-F238E27FC236}">
                <a16:creationId xmlns:a16="http://schemas.microsoft.com/office/drawing/2014/main" xmlns="" id="{7F65E93D-09FF-42EE-B9DD-750638966686}"/>
              </a:ext>
              <a:ext uri="{C183D7F6-B498-43B3-948B-1728B52AA6E4}">
                <adec:decorative xmlns:adec="http://schemas.microsoft.com/office/drawing/2017/decorative" xmlns=""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4" name="Θέση κειμένου 3">
            <a:extLst>
              <a:ext uri="{FF2B5EF4-FFF2-40B4-BE49-F238E27FC236}">
                <a16:creationId xmlns:a16="http://schemas.microsoft.com/office/drawing/2014/main" xmlns="" id="{6AB259A0-0017-492F-A0DC-4B70C7052AE0}"/>
              </a:ext>
            </a:extLst>
          </p:cNvPr>
          <p:cNvSpPr>
            <a:spLocks noGrp="1"/>
          </p:cNvSpPr>
          <p:nvPr>
            <p:ph type="body" idx="1"/>
          </p:nvPr>
        </p:nvSpPr>
        <p:spPr>
          <a:xfrm>
            <a:off x="294214" y="2587458"/>
            <a:ext cx="5472000" cy="2711051"/>
          </a:xfrm>
        </p:spPr>
        <p:txBody>
          <a:bodyPr vert="horz" lIns="0" tIns="0" rIns="0" bIns="0" rtlCol="0" anchor="t">
            <a:noAutofit/>
          </a:bodyPr>
          <a:lstStyle/>
          <a:p>
            <a:pPr marL="266700" indent="-266700">
              <a:buChar char="•"/>
            </a:pPr>
            <a:r>
              <a:rPr lang="el-GR" sz="2000" b="0" dirty="0"/>
              <a:t>Μείωση των ρυθμών ανάπτυξης και αμφισβήτηση της διανομής του πλεονάσματος από την αύξηση της παραγωγικότητας</a:t>
            </a:r>
          </a:p>
          <a:p>
            <a:pPr marL="266700" indent="-266700">
              <a:buChar char="•"/>
            </a:pPr>
            <a:endParaRPr lang="el-GR" sz="2000" b="0" dirty="0"/>
          </a:p>
          <a:p>
            <a:pPr marL="266700" indent="-266700">
              <a:buChar char="•"/>
            </a:pPr>
            <a:r>
              <a:rPr lang="el-GR" sz="2000" b="0" dirty="0"/>
              <a:t>Διεθνοποίηση, μετεγκαταστάσεις της παραγωγικής διαδικασίας και απώλεια θέσεων εργασίας</a:t>
            </a:r>
          </a:p>
          <a:p>
            <a:pPr marL="266700" indent="-266700">
              <a:buChar char="•"/>
            </a:pPr>
            <a:endParaRPr lang="el-GR" sz="2000" b="0" dirty="0"/>
          </a:p>
          <a:p>
            <a:pPr marL="266700" indent="-266700">
              <a:buChar char="•"/>
            </a:pPr>
            <a:r>
              <a:rPr lang="el-GR" sz="2000" b="0" dirty="0"/>
              <a:t>Κατάργηση της αυτόματης τιμαριθμικής αναπροσαρμογής</a:t>
            </a:r>
          </a:p>
        </p:txBody>
      </p:sp>
      <p:cxnSp>
        <p:nvCxnSpPr>
          <p:cNvPr id="11" name="Ευθεία γραμμή σύνδεσης 10" descr="Διαχωριστική γραμμή διαφάνειας">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Ορθογώνιο 12" descr="Γραμμή επισήμανσης δεξιά&#10;">
            <a:extLst>
              <a:ext uri="{FF2B5EF4-FFF2-40B4-BE49-F238E27FC236}">
                <a16:creationId xmlns:a16="http://schemas.microsoft.com/office/drawing/2014/main" xmlns="" id="{A7CD04AE-9A8B-4DED-855D-F51B510D0B69}"/>
              </a:ext>
              <a:ext uri="{C183D7F6-B498-43B3-948B-1728B52AA6E4}">
                <adec:decorative xmlns:adec="http://schemas.microsoft.com/office/drawing/2017/decorative" xmlns=""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6" name="Θέση κειμένου 5">
            <a:extLst>
              <a:ext uri="{FF2B5EF4-FFF2-40B4-BE49-F238E27FC236}">
                <a16:creationId xmlns:a16="http://schemas.microsoft.com/office/drawing/2014/main" xmlns="" id="{B237D1CA-B91A-410E-A968-D017BBE99F99}"/>
              </a:ext>
            </a:extLst>
          </p:cNvPr>
          <p:cNvSpPr>
            <a:spLocks noGrp="1"/>
          </p:cNvSpPr>
          <p:nvPr>
            <p:ph type="body" sz="quarter" idx="13"/>
          </p:nvPr>
        </p:nvSpPr>
        <p:spPr>
          <a:xfrm>
            <a:off x="6300000" y="2581245"/>
            <a:ext cx="5472000" cy="3506404"/>
          </a:xfrm>
        </p:spPr>
        <p:txBody>
          <a:bodyPr vert="horz" lIns="0" tIns="0" rIns="0" bIns="0" rtlCol="0" anchor="t">
            <a:noAutofit/>
          </a:bodyPr>
          <a:lstStyle/>
          <a:p>
            <a:pPr marL="266700" indent="-266700">
              <a:buChar char="•"/>
            </a:pPr>
            <a:r>
              <a:rPr lang="el-GR" sz="2000" b="0" dirty="0"/>
              <a:t>Νέα θέματα συνδικαλιστικής διαπραγμάτευσης: εισαγωγή νέων τεχνολογιών, μερική απασχόληση, άτυπες μορφές απασχόλησης</a:t>
            </a:r>
          </a:p>
          <a:p>
            <a:pPr marL="266700" indent="-266700">
              <a:buChar char="•"/>
            </a:pPr>
            <a:endParaRPr lang="el-GR" sz="2000" b="0" dirty="0"/>
          </a:p>
          <a:p>
            <a:pPr marL="266700" indent="-266700">
              <a:buChar char="•"/>
            </a:pPr>
            <a:r>
              <a:rPr lang="el-GR" sz="2000" b="0" dirty="0"/>
              <a:t>Μείωση της απασχόλησης στον δευτερογενή τομέα και αύξησή της στον τριτογενή</a:t>
            </a:r>
          </a:p>
          <a:p>
            <a:endParaRPr lang="el-GR" sz="2000" b="0" dirty="0"/>
          </a:p>
          <a:p>
            <a:endParaRPr lang="el-GR" sz="1050" b="0" dirty="0"/>
          </a:p>
          <a:p>
            <a:pPr marL="266700" indent="-266700">
              <a:buChar char="•"/>
            </a:pPr>
            <a:r>
              <a:rPr lang="el-GR" sz="2000" b="0" dirty="0"/>
              <a:t>Από την εξατομίκευση της κατανάλωσης στην εξατομίκευση των αμοιβών</a:t>
            </a:r>
          </a:p>
        </p:txBody>
      </p:sp>
      <p:sp>
        <p:nvSpPr>
          <p:cNvPr id="8" name="Σύμβολο κράτησης αριθμού διαφάνειας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21</a:t>
            </a:fld>
            <a:endParaRPr lang="el-GR" dirty="0"/>
          </a:p>
        </p:txBody>
      </p:sp>
      <p:sp>
        <p:nvSpPr>
          <p:cNvPr id="18" name="TextBox 17">
            <a:extLst>
              <a:ext uri="{FF2B5EF4-FFF2-40B4-BE49-F238E27FC236}">
                <a16:creationId xmlns:a16="http://schemas.microsoft.com/office/drawing/2014/main" xmlns="" id="{2F42B2CA-2EF7-4991-9D6E-574D1071687C}"/>
              </a:ext>
            </a:extLst>
          </p:cNvPr>
          <p:cNvSpPr txBox="1"/>
          <p:nvPr/>
        </p:nvSpPr>
        <p:spPr>
          <a:xfrm>
            <a:off x="10409129" y="6219012"/>
            <a:ext cx="1052186" cy="596865"/>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xmlns="" val="4243820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αριθμού διαφάνειας 8">
            <a:extLst>
              <a:ext uri="{FF2B5EF4-FFF2-40B4-BE49-F238E27FC236}">
                <a16:creationId xmlns:a16="http://schemas.microsoft.com/office/drawing/2014/main" xmlns="" id="{00A34EBD-7DEA-4599-A81B-0A363A0E17FC}"/>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22</a:t>
            </a:fld>
            <a:endParaRPr lang="el-GR" dirty="0"/>
          </a:p>
        </p:txBody>
      </p:sp>
      <p:sp>
        <p:nvSpPr>
          <p:cNvPr id="69" name="TextBox 68">
            <a:extLst>
              <a:ext uri="{FF2B5EF4-FFF2-40B4-BE49-F238E27FC236}">
                <a16:creationId xmlns:a16="http://schemas.microsoft.com/office/drawing/2014/main" xmlns="" id="{340FFAF9-C888-438A-9882-94A46A02CB1E}"/>
              </a:ext>
            </a:extLst>
          </p:cNvPr>
          <p:cNvSpPr txBox="1"/>
          <p:nvPr/>
        </p:nvSpPr>
        <p:spPr>
          <a:xfrm>
            <a:off x="10409129" y="6219012"/>
            <a:ext cx="1052186" cy="596865"/>
          </a:xfrm>
          <a:prstGeom prst="rect">
            <a:avLst/>
          </a:prstGeom>
          <a:solidFill>
            <a:schemeClr val="bg1"/>
          </a:solidFill>
        </p:spPr>
        <p:txBody>
          <a:bodyPr wrap="square" rtlCol="0">
            <a:spAutoFit/>
          </a:bodyPr>
          <a:lstStyle/>
          <a:p>
            <a:endParaRPr lang="el-GR" dirty="0"/>
          </a:p>
        </p:txBody>
      </p:sp>
      <p:pic>
        <p:nvPicPr>
          <p:cNvPr id="6" name="Εικόνα 5">
            <a:extLst>
              <a:ext uri="{FF2B5EF4-FFF2-40B4-BE49-F238E27FC236}">
                <a16:creationId xmlns:a16="http://schemas.microsoft.com/office/drawing/2014/main" xmlns="" id="{EDF64A16-78F2-44A4-BEC8-5BEEFD38589A}"/>
              </a:ext>
            </a:extLst>
          </p:cNvPr>
          <p:cNvPicPr>
            <a:picLocks noChangeAspect="1" noChangeArrowheads="1"/>
          </p:cNvPicPr>
          <p:nvPr/>
        </p:nvPicPr>
        <p:blipFill>
          <a:blip r:embed="rId3" cstate="print"/>
          <a:srcRect/>
          <a:stretch>
            <a:fillRect/>
          </a:stretch>
        </p:blipFill>
        <p:spPr>
          <a:xfrm>
            <a:off x="2030053" y="887149"/>
            <a:ext cx="8131893" cy="4514845"/>
          </a:xfrm>
          <a:prstGeom prst="rect">
            <a:avLst/>
          </a:prstGeom>
          <a:noFill/>
          <a:ln w="9525">
            <a:noFill/>
            <a:miter lim="800000"/>
            <a:headEnd/>
            <a:tailEnd/>
          </a:ln>
        </p:spPr>
      </p:pic>
    </p:spTree>
    <p:extLst>
      <p:ext uri="{BB962C8B-B14F-4D97-AF65-F5344CB8AC3E}">
        <p14:creationId xmlns:p14="http://schemas.microsoft.com/office/powerpoint/2010/main" xmlns="" val="3269097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αριθμού διαφάνειας 8">
            <a:extLst>
              <a:ext uri="{FF2B5EF4-FFF2-40B4-BE49-F238E27FC236}">
                <a16:creationId xmlns:a16="http://schemas.microsoft.com/office/drawing/2014/main" xmlns="" id="{00A34EBD-7DEA-4599-A81B-0A363A0E17FC}"/>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23</a:t>
            </a:fld>
            <a:endParaRPr lang="el-GR" dirty="0"/>
          </a:p>
        </p:txBody>
      </p:sp>
      <p:sp>
        <p:nvSpPr>
          <p:cNvPr id="69" name="TextBox 68">
            <a:extLst>
              <a:ext uri="{FF2B5EF4-FFF2-40B4-BE49-F238E27FC236}">
                <a16:creationId xmlns:a16="http://schemas.microsoft.com/office/drawing/2014/main" xmlns="" id="{340FFAF9-C888-438A-9882-94A46A02CB1E}"/>
              </a:ext>
            </a:extLst>
          </p:cNvPr>
          <p:cNvSpPr txBox="1"/>
          <p:nvPr/>
        </p:nvSpPr>
        <p:spPr>
          <a:xfrm>
            <a:off x="10409129" y="6219012"/>
            <a:ext cx="1052186" cy="596865"/>
          </a:xfrm>
          <a:prstGeom prst="rect">
            <a:avLst/>
          </a:prstGeom>
          <a:solidFill>
            <a:schemeClr val="bg1"/>
          </a:solidFill>
        </p:spPr>
        <p:txBody>
          <a:bodyPr wrap="square" rtlCol="0">
            <a:spAutoFit/>
          </a:bodyPr>
          <a:lstStyle/>
          <a:p>
            <a:endParaRPr lang="el-GR" dirty="0"/>
          </a:p>
        </p:txBody>
      </p:sp>
      <p:pic>
        <p:nvPicPr>
          <p:cNvPr id="1030" name="Picture 6" descr="Î£ÏÎµÏÎ¹ÎºÎ® ÎµÎ¹ÎºÏÎ½Î±">
            <a:extLst>
              <a:ext uri="{FF2B5EF4-FFF2-40B4-BE49-F238E27FC236}">
                <a16:creationId xmlns:a16="http://schemas.microsoft.com/office/drawing/2014/main" xmlns="" id="{BD32AF5B-6CF6-4383-8B58-103AFB2ACFC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86000" y="853359"/>
            <a:ext cx="7620000" cy="5048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8817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a:extLst>
              <a:ext uri="{FF2B5EF4-FFF2-40B4-BE49-F238E27FC236}">
                <a16:creationId xmlns:a16="http://schemas.microsoft.com/office/drawing/2014/main" xmlns="" id="{EBE4987F-B969-49D6-B42A-862DBAF45E22}"/>
              </a:ext>
            </a:extLst>
          </p:cNvPr>
          <p:cNvPicPr>
            <a:picLocks noChangeAspect="1"/>
          </p:cNvPicPr>
          <p:nvPr/>
        </p:nvPicPr>
        <p:blipFill>
          <a:blip r:embed="rId3"/>
          <a:stretch>
            <a:fillRect/>
          </a:stretch>
        </p:blipFill>
        <p:spPr>
          <a:xfrm>
            <a:off x="7110478" y="542151"/>
            <a:ext cx="4648200" cy="3157716"/>
          </a:xfrm>
          <a:prstGeom prst="rect">
            <a:avLst/>
          </a:prstGeom>
        </p:spPr>
      </p:pic>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432000" y="2154474"/>
            <a:ext cx="5753688" cy="3823395"/>
          </a:xfrm>
        </p:spPr>
        <p:txBody>
          <a:bodyPr rtlCol="0"/>
          <a:lstStyle/>
          <a:p>
            <a:pPr marL="0" lvl="1" indent="0">
              <a:spcBef>
                <a:spcPts val="1000"/>
              </a:spcBef>
              <a:buNone/>
              <a:defRPr/>
            </a:pPr>
            <a:endParaRPr lang="el-GR" sz="2000" dirty="0"/>
          </a:p>
          <a:p>
            <a:pPr marL="266700" lvl="1" indent="-266700">
              <a:spcBef>
                <a:spcPts val="1000"/>
              </a:spcBef>
              <a:defRPr/>
            </a:pPr>
            <a:r>
              <a:rPr lang="el-GR" sz="2000" dirty="0"/>
              <a:t>Η αντιμετώπιση έκτακτων γεγονότων και μεταβολών στις καταναλωτικές προτιμήσεις, απαιτεί συνολική κινητοποίηση των ικανοτήτων των εργαζομένων της επιχείρησης</a:t>
            </a:r>
          </a:p>
          <a:p>
            <a:pPr marL="266700" lvl="1" indent="-266700">
              <a:spcBef>
                <a:spcPts val="1000"/>
              </a:spcBef>
              <a:defRPr/>
            </a:pPr>
            <a:endParaRPr lang="el-GR" sz="2000" dirty="0"/>
          </a:p>
          <a:p>
            <a:pPr marL="266700" lvl="1" indent="-266700">
              <a:spcBef>
                <a:spcPts val="1000"/>
              </a:spcBef>
              <a:defRPr/>
            </a:pPr>
            <a:r>
              <a:rPr lang="el-GR" sz="2000" dirty="0"/>
              <a:t>Ο εργαζόμενος είναι κάτοχος ενός μέρους της συλλογικής γνώσης και μνήμης της επιχείρησης</a:t>
            </a:r>
          </a:p>
          <a:p>
            <a:pPr marL="266700" lvl="1" indent="-266700">
              <a:spcBef>
                <a:spcPts val="1000"/>
              </a:spcBef>
              <a:defRPr/>
            </a:pPr>
            <a:endParaRPr lang="el-GR" sz="2000" dirty="0"/>
          </a:p>
          <a:p>
            <a:pPr marL="266700" lvl="1" indent="-266700">
              <a:spcBef>
                <a:spcPts val="1000"/>
              </a:spcBef>
              <a:defRPr/>
            </a:pPr>
            <a:r>
              <a:rPr lang="el-GR" sz="2000" dirty="0"/>
              <a:t>Ο εργαζόμενος δεν αντιπροσωπεύει κόστος αλλά επένδυση σε ανθρώπινο κεφάλαιο</a:t>
            </a:r>
          </a:p>
          <a:p>
            <a:pPr marL="266700" lvl="1" indent="-266700">
              <a:spcBef>
                <a:spcPts val="1000"/>
              </a:spcBef>
            </a:pPr>
            <a:endParaRPr lang="el-GR" sz="2000" dirty="0"/>
          </a:p>
        </p:txBody>
      </p:sp>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348588" y="3700601"/>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2" name="Τίτλος 1">
            <a:extLst>
              <a:ext uri="{FF2B5EF4-FFF2-40B4-BE49-F238E27FC236}">
                <a16:creationId xmlns:a16="http://schemas.microsoft.com/office/drawing/2014/main" xmlns="" id="{3560F281-4FF6-4617-A809-AC9C15ECF18A}"/>
              </a:ext>
            </a:extLst>
          </p:cNvPr>
          <p:cNvSpPr>
            <a:spLocks noGrp="1"/>
          </p:cNvSpPr>
          <p:nvPr>
            <p:ph type="title"/>
          </p:nvPr>
        </p:nvSpPr>
        <p:spPr/>
        <p:txBody>
          <a:bodyPr rtlCol="0"/>
          <a:lstStyle/>
          <a:p>
            <a:pPr algn="ctr"/>
            <a:r>
              <a:rPr lang="el-GR" dirty="0"/>
              <a:t>Διαχείριση</a:t>
            </a:r>
            <a:endParaRPr lang="el-GR" sz="5000" dirty="0"/>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7111800" y="4690125"/>
            <a:ext cx="4648200" cy="985000"/>
          </a:xfrm>
        </p:spPr>
        <p:txBody>
          <a:bodyPr rtlCol="0"/>
          <a:lstStyle/>
          <a:p>
            <a:pPr algn="ctr"/>
            <a:r>
              <a:rPr lang="el-GR" sz="3200" b="1" dirty="0"/>
              <a:t>Ανθρώπινου Δυναμικού</a:t>
            </a:r>
            <a:endParaRPr lang="el-GR" sz="3200" dirty="0"/>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24</a:t>
            </a:fld>
            <a:endParaRPr lang="el-GR" dirty="0"/>
          </a:p>
        </p:txBody>
      </p:sp>
      <p:sp>
        <p:nvSpPr>
          <p:cNvPr id="9" name="TextBox 8">
            <a:extLst>
              <a:ext uri="{FF2B5EF4-FFF2-40B4-BE49-F238E27FC236}">
                <a16:creationId xmlns:a16="http://schemas.microsoft.com/office/drawing/2014/main" xmlns="" id="{22AFB792-6190-4331-BFC4-431D4286E3C1}"/>
              </a:ext>
            </a:extLst>
          </p:cNvPr>
          <p:cNvSpPr txBox="1"/>
          <p:nvPr/>
        </p:nvSpPr>
        <p:spPr>
          <a:xfrm>
            <a:off x="10396603" y="6373525"/>
            <a:ext cx="977030" cy="432000"/>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xmlns="" val="157248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a:extLst>
              <a:ext uri="{FF2B5EF4-FFF2-40B4-BE49-F238E27FC236}">
                <a16:creationId xmlns:a16="http://schemas.microsoft.com/office/drawing/2014/main" xmlns="" id="{767B1027-B681-4B94-A090-B4AB0FE81FF6}"/>
              </a:ext>
            </a:extLst>
          </p:cNvPr>
          <p:cNvPicPr>
            <a:picLocks noChangeAspect="1"/>
          </p:cNvPicPr>
          <p:nvPr/>
        </p:nvPicPr>
        <p:blipFill>
          <a:blip r:embed="rId3"/>
          <a:stretch>
            <a:fillRect/>
          </a:stretch>
        </p:blipFill>
        <p:spPr>
          <a:xfrm>
            <a:off x="0" y="0"/>
            <a:ext cx="9780586" cy="5798742"/>
          </a:xfrm>
          <a:prstGeom prst="rect">
            <a:avLst/>
          </a:prstGeom>
        </p:spPr>
      </p:pic>
      <p:sp>
        <p:nvSpPr>
          <p:cNvPr id="3" name="Τίτλος 2">
            <a:extLst>
              <a:ext uri="{FF2B5EF4-FFF2-40B4-BE49-F238E27FC236}">
                <a16:creationId xmlns:a16="http://schemas.microsoft.com/office/drawing/2014/main" xmlns="" id="{200B3D2B-613A-41BE-987D-E6A1324B456D}"/>
              </a:ext>
            </a:extLst>
          </p:cNvPr>
          <p:cNvSpPr>
            <a:spLocks noGrp="1"/>
          </p:cNvSpPr>
          <p:nvPr>
            <p:ph type="ctrTitle"/>
          </p:nvPr>
        </p:nvSpPr>
        <p:spPr>
          <a:xfrm>
            <a:off x="7866345" y="363254"/>
            <a:ext cx="4325655" cy="701457"/>
          </a:xfrm>
        </p:spPr>
        <p:txBody>
          <a:bodyPr rtlCol="0"/>
          <a:lstStyle/>
          <a:p>
            <a:pPr algn="ctr"/>
            <a:r>
              <a:rPr lang="el-GR" sz="3200" dirty="0"/>
              <a:t>Από τους ιδεατούς τύπους</a:t>
            </a:r>
            <a:r>
              <a:rPr lang="el-GR" dirty="0"/>
              <a:t/>
            </a:r>
            <a:br>
              <a:rPr lang="el-GR" dirty="0"/>
            </a:br>
            <a:r>
              <a:rPr lang="el-GR" dirty="0"/>
              <a:t>  </a:t>
            </a:r>
            <a:br>
              <a:rPr lang="el-GR" dirty="0"/>
            </a:br>
            <a:endParaRPr lang="el-GR" sz="4800" spc="-340" dirty="0"/>
          </a:p>
        </p:txBody>
      </p:sp>
      <p:sp>
        <p:nvSpPr>
          <p:cNvPr id="14" name="Θέση κειμένου 13">
            <a:extLst>
              <a:ext uri="{FF2B5EF4-FFF2-40B4-BE49-F238E27FC236}">
                <a16:creationId xmlns:a16="http://schemas.microsoft.com/office/drawing/2014/main" xmlns="" id="{F278402B-CA7D-4F5B-B3FA-ED74AB3CFB6C}"/>
              </a:ext>
            </a:extLst>
          </p:cNvPr>
          <p:cNvSpPr>
            <a:spLocks noGrp="1"/>
          </p:cNvSpPr>
          <p:nvPr>
            <p:ph type="body" sz="quarter" idx="13"/>
          </p:nvPr>
        </p:nvSpPr>
        <p:spPr>
          <a:xfrm>
            <a:off x="7866345" y="1059258"/>
            <a:ext cx="4325655" cy="701457"/>
          </a:xfrm>
        </p:spPr>
        <p:txBody>
          <a:bodyPr rtlCol="0"/>
          <a:lstStyle/>
          <a:p>
            <a:pPr algn="ctr"/>
            <a:r>
              <a:rPr lang="el-GR" sz="3200" b="1" spc="-300" dirty="0">
                <a:latin typeface="+mj-lt"/>
                <a:ea typeface="+mj-ea"/>
                <a:cs typeface="+mj-cs"/>
              </a:rPr>
              <a:t>στα   υβρίδια</a:t>
            </a:r>
          </a:p>
        </p:txBody>
      </p:sp>
      <p:sp>
        <p:nvSpPr>
          <p:cNvPr id="5" name="Θέση αριθμού διαφάνειας 4">
            <a:extLst>
              <a:ext uri="{FF2B5EF4-FFF2-40B4-BE49-F238E27FC236}">
                <a16:creationId xmlns:a16="http://schemas.microsoft.com/office/drawing/2014/main" xmlns="" id="{BDD5A594-D852-43BB-B591-E9D9027253BD}"/>
              </a:ext>
            </a:extLst>
          </p:cNvPr>
          <p:cNvSpPr>
            <a:spLocks noGrp="1"/>
          </p:cNvSpPr>
          <p:nvPr>
            <p:ph type="sldNum" sz="quarter" idx="12"/>
          </p:nvPr>
        </p:nvSpPr>
        <p:spPr/>
        <p:txBody>
          <a:bodyPr rtlCol="0"/>
          <a:lstStyle/>
          <a:p>
            <a:pPr rtl="0"/>
            <a:fld id="{19B51A1E-902D-48AF-9020-955120F399B6}" type="slidenum">
              <a:rPr lang="el-GR" smtClean="0"/>
              <a:pPr rtl="0"/>
              <a:t>25</a:t>
            </a:fld>
            <a:endParaRPr lang="el-GR" dirty="0"/>
          </a:p>
        </p:txBody>
      </p:sp>
      <p:sp>
        <p:nvSpPr>
          <p:cNvPr id="7" name="TextBox 6">
            <a:extLst>
              <a:ext uri="{FF2B5EF4-FFF2-40B4-BE49-F238E27FC236}">
                <a16:creationId xmlns:a16="http://schemas.microsoft.com/office/drawing/2014/main" xmlns="" id="{CC2126BF-68C5-4D08-A462-94DEBCEAE339}"/>
              </a:ext>
            </a:extLst>
          </p:cNvPr>
          <p:cNvSpPr txBox="1"/>
          <p:nvPr/>
        </p:nvSpPr>
        <p:spPr>
          <a:xfrm>
            <a:off x="10396603" y="6373525"/>
            <a:ext cx="977030" cy="432000"/>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xmlns="" val="3179749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9304E83-A4F0-49C5-BB01-F5773509A2B3}"/>
              </a:ext>
            </a:extLst>
          </p:cNvPr>
          <p:cNvSpPr>
            <a:spLocks noGrp="1"/>
          </p:cNvSpPr>
          <p:nvPr>
            <p:ph type="title"/>
          </p:nvPr>
        </p:nvSpPr>
        <p:spPr>
          <a:xfrm>
            <a:off x="432000" y="560306"/>
            <a:ext cx="11340000" cy="432000"/>
          </a:xfrm>
        </p:spPr>
        <p:txBody>
          <a:bodyPr rtlCol="0"/>
          <a:lstStyle/>
          <a:p>
            <a:r>
              <a:rPr lang="el-GR" dirty="0"/>
              <a:t>Πρώτη υβριδική κατάσταση</a:t>
            </a:r>
          </a:p>
        </p:txBody>
      </p:sp>
      <p:sp>
        <p:nvSpPr>
          <p:cNvPr id="12" name="Ορθογώνιο 11" descr="Μπλοκ επισήμανσης αριστερά">
            <a:extLst>
              <a:ext uri="{FF2B5EF4-FFF2-40B4-BE49-F238E27FC236}">
                <a16:creationId xmlns:a16="http://schemas.microsoft.com/office/drawing/2014/main" xmlns="" id="{7F65E93D-09FF-42EE-B9DD-750638966686}"/>
              </a:ext>
              <a:ext uri="{C183D7F6-B498-43B3-948B-1728B52AA6E4}">
                <adec:decorative xmlns:adec="http://schemas.microsoft.com/office/drawing/2017/decorative" xmlns=""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4" name="Θέση κειμένου 3">
            <a:extLst>
              <a:ext uri="{FF2B5EF4-FFF2-40B4-BE49-F238E27FC236}">
                <a16:creationId xmlns:a16="http://schemas.microsoft.com/office/drawing/2014/main" xmlns="" id="{6AB259A0-0017-492F-A0DC-4B70C7052AE0}"/>
              </a:ext>
            </a:extLst>
          </p:cNvPr>
          <p:cNvSpPr>
            <a:spLocks noGrp="1"/>
          </p:cNvSpPr>
          <p:nvPr>
            <p:ph type="body" idx="1"/>
          </p:nvPr>
        </p:nvSpPr>
        <p:spPr>
          <a:xfrm>
            <a:off x="432000" y="2442934"/>
            <a:ext cx="5472000" cy="360000"/>
          </a:xfrm>
        </p:spPr>
        <p:txBody>
          <a:bodyPr rtlCol="0"/>
          <a:lstStyle/>
          <a:p>
            <a:pPr lvl="0"/>
            <a:r>
              <a:rPr lang="el-GR" dirty="0">
                <a:solidFill>
                  <a:schemeClr val="accent1">
                    <a:lumMod val="50000"/>
                  </a:schemeClr>
                </a:solidFill>
              </a:rPr>
              <a:t>Ο πρώτος</a:t>
            </a:r>
          </a:p>
        </p:txBody>
      </p:sp>
      <p:sp>
        <p:nvSpPr>
          <p:cNvPr id="5" name="Θέση περιεχομένου 4">
            <a:extLst>
              <a:ext uri="{FF2B5EF4-FFF2-40B4-BE49-F238E27FC236}">
                <a16:creationId xmlns:a16="http://schemas.microsoft.com/office/drawing/2014/main" xmlns="" id="{CEEB3BAE-C0B2-447C-B8BE-96C6BD84D658}"/>
              </a:ext>
            </a:extLst>
          </p:cNvPr>
          <p:cNvSpPr>
            <a:spLocks noGrp="1"/>
          </p:cNvSpPr>
          <p:nvPr>
            <p:ph sz="half" idx="2"/>
          </p:nvPr>
        </p:nvSpPr>
        <p:spPr>
          <a:xfrm>
            <a:off x="432000" y="3038450"/>
            <a:ext cx="4766298" cy="2194694"/>
          </a:xfrm>
        </p:spPr>
        <p:txBody>
          <a:bodyPr rtlCol="0"/>
          <a:lstStyle/>
          <a:p>
            <a:pPr marL="0" indent="0">
              <a:buNone/>
            </a:pPr>
            <a:r>
              <a:rPr lang="el-GR" dirty="0"/>
              <a:t>Εφαρμόζεται στους εργαζόμενους που θεωρούνται κάτοχοι ευκόλως υποκαθιστάμενων ικανοτήτων (</a:t>
            </a:r>
            <a:r>
              <a:rPr lang="el-GR" b="1" dirty="0"/>
              <a:t>περιφερειακοί εργαζόμενοι</a:t>
            </a:r>
            <a:r>
              <a:rPr lang="el-GR" dirty="0"/>
              <a:t>)</a:t>
            </a:r>
          </a:p>
        </p:txBody>
      </p:sp>
      <p:cxnSp>
        <p:nvCxnSpPr>
          <p:cNvPr id="11" name="Ευθεία γραμμή σύνδεσης 10" descr="Διαχωριστική γραμμή διαφάνειας">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Ορθογώνιο 12" descr="Γραμμή επισήμανσης δεξιά&#10;">
            <a:extLst>
              <a:ext uri="{FF2B5EF4-FFF2-40B4-BE49-F238E27FC236}">
                <a16:creationId xmlns:a16="http://schemas.microsoft.com/office/drawing/2014/main" xmlns="" id="{A7CD04AE-9A8B-4DED-855D-F51B510D0B69}"/>
              </a:ext>
              <a:ext uri="{C183D7F6-B498-43B3-948B-1728B52AA6E4}">
                <adec:decorative xmlns:adec="http://schemas.microsoft.com/office/drawing/2017/decorative" xmlns=""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6" name="Θέση κειμένου 5">
            <a:extLst>
              <a:ext uri="{FF2B5EF4-FFF2-40B4-BE49-F238E27FC236}">
                <a16:creationId xmlns:a16="http://schemas.microsoft.com/office/drawing/2014/main" xmlns="" id="{B237D1CA-B91A-410E-A968-D017BBE99F99}"/>
              </a:ext>
            </a:extLst>
          </p:cNvPr>
          <p:cNvSpPr>
            <a:spLocks noGrp="1"/>
          </p:cNvSpPr>
          <p:nvPr>
            <p:ph type="body" sz="quarter" idx="13"/>
          </p:nvPr>
        </p:nvSpPr>
        <p:spPr>
          <a:xfrm>
            <a:off x="6300000" y="2443459"/>
            <a:ext cx="5472000" cy="358775"/>
          </a:xfrm>
        </p:spPr>
        <p:txBody>
          <a:bodyPr rtlCol="0"/>
          <a:lstStyle/>
          <a:p>
            <a:pPr lvl="0"/>
            <a:r>
              <a:rPr lang="el-GR" dirty="0">
                <a:solidFill>
                  <a:schemeClr val="accent3">
                    <a:lumMod val="50000"/>
                  </a:schemeClr>
                </a:solidFill>
              </a:rPr>
              <a:t>Ο δεύτερος</a:t>
            </a:r>
          </a:p>
        </p:txBody>
      </p:sp>
      <p:sp>
        <p:nvSpPr>
          <p:cNvPr id="7" name="Θέση κειμένου 6">
            <a:extLst>
              <a:ext uri="{FF2B5EF4-FFF2-40B4-BE49-F238E27FC236}">
                <a16:creationId xmlns:a16="http://schemas.microsoft.com/office/drawing/2014/main" xmlns="" id="{26A87885-D672-4CF9-A78D-CFE98385B03A}"/>
              </a:ext>
            </a:extLst>
          </p:cNvPr>
          <p:cNvSpPr>
            <a:spLocks noGrp="1"/>
          </p:cNvSpPr>
          <p:nvPr>
            <p:ph type="body" sz="quarter" idx="12"/>
          </p:nvPr>
        </p:nvSpPr>
        <p:spPr>
          <a:xfrm>
            <a:off x="6299888" y="3035141"/>
            <a:ext cx="4766396" cy="2196041"/>
          </a:xfrm>
        </p:spPr>
        <p:txBody>
          <a:bodyPr rtlCol="0"/>
          <a:lstStyle/>
          <a:p>
            <a:pPr marL="0" indent="0">
              <a:buNone/>
            </a:pPr>
            <a:r>
              <a:rPr lang="el-GR" dirty="0"/>
              <a:t>Εφαρμόζεται στους εργαζόμενους που θεωρούνται κάτοχοι σημαντικών ικανοτήτων για την αποδοτική λειτουργία της επιχείρησης (</a:t>
            </a:r>
            <a:r>
              <a:rPr lang="el-GR" b="1" dirty="0"/>
              <a:t>εργαζόμενοι πυρήνα</a:t>
            </a:r>
            <a:r>
              <a:rPr lang="el-GR" dirty="0"/>
              <a:t>)</a:t>
            </a:r>
          </a:p>
        </p:txBody>
      </p:sp>
      <p:sp>
        <p:nvSpPr>
          <p:cNvPr id="8" name="Σύμβολο κράτησης αριθμού διαφάνειας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26</a:t>
            </a:fld>
            <a:endParaRPr lang="el-GR" dirty="0"/>
          </a:p>
        </p:txBody>
      </p:sp>
      <p:sp>
        <p:nvSpPr>
          <p:cNvPr id="3" name="Ορθογώνιο 2">
            <a:extLst>
              <a:ext uri="{FF2B5EF4-FFF2-40B4-BE49-F238E27FC236}">
                <a16:creationId xmlns:a16="http://schemas.microsoft.com/office/drawing/2014/main" xmlns="" id="{1B9BE0E8-EB32-490B-B7A0-8DE407014E9E}"/>
              </a:ext>
            </a:extLst>
          </p:cNvPr>
          <p:cNvSpPr/>
          <p:nvPr/>
        </p:nvSpPr>
        <p:spPr>
          <a:xfrm>
            <a:off x="342377" y="1142465"/>
            <a:ext cx="9027081" cy="400110"/>
          </a:xfrm>
          <a:prstGeom prst="rect">
            <a:avLst/>
          </a:prstGeom>
        </p:spPr>
        <p:txBody>
          <a:bodyPr wrap="square">
            <a:spAutoFit/>
          </a:bodyPr>
          <a:lstStyle/>
          <a:p>
            <a:r>
              <a:rPr lang="el-GR" sz="2000" dirty="0">
                <a:solidFill>
                  <a:schemeClr val="tx1">
                    <a:lumMod val="75000"/>
                    <a:lumOff val="25000"/>
                  </a:schemeClr>
                </a:solidFill>
              </a:rPr>
              <a:t>Στην πρώτη συνυπάρχουν ταυτόχρονα οι δύο ιδεατοί τύποι, εκ των οποίων: </a:t>
            </a:r>
          </a:p>
        </p:txBody>
      </p:sp>
      <p:sp>
        <p:nvSpPr>
          <p:cNvPr id="15" name="TextBox 14">
            <a:extLst>
              <a:ext uri="{FF2B5EF4-FFF2-40B4-BE49-F238E27FC236}">
                <a16:creationId xmlns:a16="http://schemas.microsoft.com/office/drawing/2014/main" xmlns="" id="{87F83A7A-F129-4AEF-A249-360F93479EF4}"/>
              </a:ext>
            </a:extLst>
          </p:cNvPr>
          <p:cNvSpPr txBox="1"/>
          <p:nvPr/>
        </p:nvSpPr>
        <p:spPr>
          <a:xfrm>
            <a:off x="10396603" y="6373525"/>
            <a:ext cx="977030" cy="432000"/>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xmlns="" val="1567832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Î£ÏÎµÏÎ¹ÎºÎ® ÎµÎ¹ÎºÏÎ½Î±">
            <a:extLst>
              <a:ext uri="{FF2B5EF4-FFF2-40B4-BE49-F238E27FC236}">
                <a16:creationId xmlns:a16="http://schemas.microsoft.com/office/drawing/2014/main" xmlns="" id="{B38B3708-5B38-46A0-AB19-14958CA3225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6387922" cy="5826341"/>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10207824" y="-10818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2" name="Τίτλος 1">
            <a:extLst>
              <a:ext uri="{FF2B5EF4-FFF2-40B4-BE49-F238E27FC236}">
                <a16:creationId xmlns:a16="http://schemas.microsoft.com/office/drawing/2014/main" xmlns="" id="{3560F281-4FF6-4617-A809-AC9C15ECF18A}"/>
              </a:ext>
            </a:extLst>
          </p:cNvPr>
          <p:cNvSpPr>
            <a:spLocks noGrp="1"/>
          </p:cNvSpPr>
          <p:nvPr>
            <p:ph type="title"/>
          </p:nvPr>
        </p:nvSpPr>
        <p:spPr>
          <a:xfrm>
            <a:off x="5804078" y="295246"/>
            <a:ext cx="6387922" cy="734511"/>
          </a:xfrm>
        </p:spPr>
        <p:txBody>
          <a:bodyPr rtlCol="0"/>
          <a:lstStyle/>
          <a:p>
            <a:pPr algn="ctr"/>
            <a:r>
              <a:rPr lang="el-GR" dirty="0"/>
              <a:t>Δεύτερη</a:t>
            </a:r>
            <a:endParaRPr lang="el-GR" sz="4400" dirty="0"/>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5804540" y="1031659"/>
            <a:ext cx="6425037" cy="734511"/>
          </a:xfrm>
        </p:spPr>
        <p:txBody>
          <a:bodyPr rtlCol="0"/>
          <a:lstStyle/>
          <a:p>
            <a:pPr algn="ctr"/>
            <a:r>
              <a:rPr lang="el-GR" sz="3600" b="1" dirty="0"/>
              <a:t> υβριδική κατάσταση</a:t>
            </a:r>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6805686" y="2076504"/>
            <a:ext cx="5080969" cy="3726687"/>
          </a:xfrm>
        </p:spPr>
        <p:txBody>
          <a:bodyPr rtlCol="0"/>
          <a:lstStyle/>
          <a:p>
            <a:pPr marL="266700" lvl="1" indent="-266700">
              <a:spcBef>
                <a:spcPts val="1000"/>
              </a:spcBef>
            </a:pPr>
            <a:r>
              <a:rPr lang="el-GR" sz="2000" dirty="0"/>
              <a:t>Στη δεύτερη υβριδική κατάσταση </a:t>
            </a:r>
          </a:p>
          <a:p>
            <a:pPr marL="800100" lvl="3">
              <a:spcBef>
                <a:spcPts val="1000"/>
              </a:spcBef>
            </a:pPr>
            <a:r>
              <a:rPr lang="el-GR" sz="1800" dirty="0"/>
              <a:t>οι επιχειρήσεις συνδυάζουν στην ίδια πολιτική διαχείρισης του ανθρώπινου δυναμικού, στοιχεία που αναφέρονται στους δύο ιδεατούς τύπους </a:t>
            </a:r>
          </a:p>
          <a:p>
            <a:pPr marL="266700" lvl="1" indent="-266700">
              <a:spcBef>
                <a:spcPts val="1000"/>
              </a:spcBef>
            </a:pPr>
            <a:endParaRPr lang="el-GR" sz="2000" dirty="0"/>
          </a:p>
          <a:p>
            <a:r>
              <a:rPr lang="el-GR" sz="2000" dirty="0"/>
              <a:t>Δηλαδή επιχειρήσεις που εφαρμόζουν ταυτόχρονα: </a:t>
            </a:r>
          </a:p>
          <a:p>
            <a:pPr lvl="2"/>
            <a:r>
              <a:rPr lang="el-GR" sz="1800" dirty="0"/>
              <a:t> αφενός μεν ενεργές πολιτικές ανάπτυξης των εργαζομένων και συμμετοχής τους στις αξίες της επιχείρησης, </a:t>
            </a:r>
          </a:p>
          <a:p>
            <a:pPr lvl="2"/>
            <a:r>
              <a:rPr lang="el-GR" sz="1800" dirty="0"/>
              <a:t>αφετέρου δε πολιτικές μείωσης του προσωπικού και μερικής απασχόλησης. </a:t>
            </a:r>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27</a:t>
            </a:fld>
            <a:endParaRPr lang="el-GR" dirty="0"/>
          </a:p>
        </p:txBody>
      </p:sp>
      <p:sp>
        <p:nvSpPr>
          <p:cNvPr id="8" name="TextBox 7">
            <a:extLst>
              <a:ext uri="{FF2B5EF4-FFF2-40B4-BE49-F238E27FC236}">
                <a16:creationId xmlns:a16="http://schemas.microsoft.com/office/drawing/2014/main" xmlns="" id="{1297F202-B1A9-4B1D-8846-604F8115F3DF}"/>
              </a:ext>
            </a:extLst>
          </p:cNvPr>
          <p:cNvSpPr txBox="1"/>
          <p:nvPr/>
        </p:nvSpPr>
        <p:spPr>
          <a:xfrm>
            <a:off x="10409129" y="6221038"/>
            <a:ext cx="1052186" cy="596865"/>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xmlns="" val="2687485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28A7575D-98CD-4066-A8DE-5491575576C5}"/>
              </a:ext>
            </a:extLst>
          </p:cNvPr>
          <p:cNvSpPr txBox="1"/>
          <p:nvPr/>
        </p:nvSpPr>
        <p:spPr>
          <a:xfrm>
            <a:off x="10396603" y="6373525"/>
            <a:ext cx="977030" cy="432000"/>
          </a:xfrm>
          <a:prstGeom prst="rect">
            <a:avLst/>
          </a:prstGeom>
          <a:solidFill>
            <a:schemeClr val="bg1"/>
          </a:solidFill>
        </p:spPr>
        <p:txBody>
          <a:bodyPr wrap="square" rtlCol="0">
            <a:spAutoFit/>
          </a:bodyPr>
          <a:lstStyle/>
          <a:p>
            <a:endParaRPr lang="el-GR" dirty="0"/>
          </a:p>
        </p:txBody>
      </p:sp>
      <p:pic>
        <p:nvPicPr>
          <p:cNvPr id="1026" name="Picture 2" descr="ÎÏÎ¿ÏÎ­Î»ÎµÏÎ¼Î± ÎµÎ¹ÎºÏÎ½Î±Ï Î³Î¹Î± economic approach">
            <a:extLst>
              <a:ext uri="{FF2B5EF4-FFF2-40B4-BE49-F238E27FC236}">
                <a16:creationId xmlns:a16="http://schemas.microsoft.com/office/drawing/2014/main" xmlns="" id="{5FD004F3-9144-40B0-8372-19F984614C4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8033" y="24797"/>
            <a:ext cx="11659969" cy="634655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Θέση περιεχομένου 3">
            <a:extLst>
              <a:ext uri="{FF2B5EF4-FFF2-40B4-BE49-F238E27FC236}">
                <a16:creationId xmlns:a16="http://schemas.microsoft.com/office/drawing/2014/main" xmlns="" id="{3B86E961-B76E-423F-995E-11B31E921437}"/>
              </a:ext>
            </a:extLst>
          </p:cNvPr>
          <p:cNvSpPr>
            <a:spLocks noGrp="1"/>
          </p:cNvSpPr>
          <p:nvPr>
            <p:ph sz="half" idx="1"/>
          </p:nvPr>
        </p:nvSpPr>
        <p:spPr>
          <a:xfrm>
            <a:off x="8165206" y="1109201"/>
            <a:ext cx="4026793" cy="964761"/>
          </a:xfrm>
          <a:solidFill>
            <a:schemeClr val="bg1"/>
          </a:solidFill>
        </p:spPr>
        <p:txBody>
          <a:bodyPr rtlCol="0"/>
          <a:lstStyle/>
          <a:p>
            <a:pPr algn="l"/>
            <a:r>
              <a:rPr lang="el-GR" sz="5400" b="1" dirty="0">
                <a:solidFill>
                  <a:schemeClr val="tx1">
                    <a:lumMod val="75000"/>
                    <a:lumOff val="25000"/>
                  </a:schemeClr>
                </a:solidFill>
              </a:rPr>
              <a:t>Επίλογος</a:t>
            </a:r>
          </a:p>
        </p:txBody>
      </p:sp>
      <p:sp>
        <p:nvSpPr>
          <p:cNvPr id="6" name="Θέση αριθμού διαφάνειας 5">
            <a:extLst>
              <a:ext uri="{FF2B5EF4-FFF2-40B4-BE49-F238E27FC236}">
                <a16:creationId xmlns:a16="http://schemas.microsoft.com/office/drawing/2014/main" xmlns="" id="{70202D98-AA1E-41BB-B94E-180311759C13}"/>
              </a:ext>
            </a:extLst>
          </p:cNvPr>
          <p:cNvSpPr>
            <a:spLocks noGrp="1"/>
          </p:cNvSpPr>
          <p:nvPr>
            <p:ph type="sldNum" sz="quarter" idx="15"/>
          </p:nvPr>
        </p:nvSpPr>
        <p:spPr/>
        <p:txBody>
          <a:bodyPr rtlCol="0"/>
          <a:lstStyle/>
          <a:p>
            <a:pPr rtl="0"/>
            <a:fld id="{19B51A1E-902D-48AF-9020-955120F399B6}" type="slidenum">
              <a:rPr lang="el-GR" smtClean="0"/>
              <a:pPr rtl="0"/>
              <a:t>28</a:t>
            </a:fld>
            <a:endParaRPr lang="el-GR" dirty="0"/>
          </a:p>
        </p:txBody>
      </p:sp>
      <p:sp>
        <p:nvSpPr>
          <p:cNvPr id="11" name="Title 10" hidden="1">
            <a:extLst>
              <a:ext uri="{FF2B5EF4-FFF2-40B4-BE49-F238E27FC236}">
                <a16:creationId xmlns:a16="http://schemas.microsoft.com/office/drawing/2014/main" xmlns="" id="{C5462610-1D7E-437B-B516-F30D9A789B9B}"/>
              </a:ext>
            </a:extLst>
          </p:cNvPr>
          <p:cNvSpPr>
            <a:spLocks noGrp="1"/>
          </p:cNvSpPr>
          <p:nvPr>
            <p:ph type="title"/>
          </p:nvPr>
        </p:nvSpPr>
        <p:spPr/>
        <p:txBody>
          <a:bodyPr rtlCol="0"/>
          <a:lstStyle/>
          <a:p>
            <a:pPr rtl="0"/>
            <a:r>
              <a:rPr lang="el-GR" dirty="0" err="1"/>
              <a:t>Large</a:t>
            </a:r>
            <a:r>
              <a:rPr lang="el-GR" dirty="0"/>
              <a:t> </a:t>
            </a:r>
            <a:r>
              <a:rPr lang="el-GR" dirty="0" err="1"/>
              <a:t>image</a:t>
            </a:r>
            <a:endParaRPr lang="el-GR" dirty="0"/>
          </a:p>
        </p:txBody>
      </p:sp>
      <p:sp>
        <p:nvSpPr>
          <p:cNvPr id="13" name="Ορθογώνιο 12" descr="Μπλοκ επισήμανσης">
            <a:extLst>
              <a:ext uri="{FF2B5EF4-FFF2-40B4-BE49-F238E27FC236}">
                <a16:creationId xmlns:a16="http://schemas.microsoft.com/office/drawing/2014/main" xmlns="" id="{AD3875DD-1847-4C3D-A603-9CCAA5EF5EEC}"/>
              </a:ext>
              <a:ext uri="{C183D7F6-B498-43B3-948B-1728B52AA6E4}">
                <adec:decorative xmlns:adec="http://schemas.microsoft.com/office/drawing/2017/decorative" xmlns="" val="1"/>
              </a:ext>
            </a:extLst>
          </p:cNvPr>
          <p:cNvSpPr/>
          <p:nvPr/>
        </p:nvSpPr>
        <p:spPr>
          <a:xfrm>
            <a:off x="9774472" y="982459"/>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Tree>
    <p:extLst>
      <p:ext uri="{BB962C8B-B14F-4D97-AF65-F5344CB8AC3E}">
        <p14:creationId xmlns:p14="http://schemas.microsoft.com/office/powerpoint/2010/main" xmlns="" val="665219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947160" y="1056068"/>
            <a:ext cx="5472000" cy="4612044"/>
          </a:xfrm>
        </p:spPr>
        <p:txBody>
          <a:bodyPr rtlCol="0"/>
          <a:lstStyle/>
          <a:p>
            <a:pPr>
              <a:defRPr/>
            </a:pPr>
            <a:r>
              <a:rPr lang="el-GR" dirty="0"/>
              <a:t>Οι σύγχρονες οργανώσεις </a:t>
            </a:r>
            <a:r>
              <a:rPr lang="el-GR" b="1" dirty="0"/>
              <a:t>δεν βασίζονται </a:t>
            </a:r>
            <a:r>
              <a:rPr lang="el-GR" dirty="0"/>
              <a:t>πάντοτε </a:t>
            </a:r>
            <a:r>
              <a:rPr lang="el-GR" b="1" dirty="0"/>
              <a:t>στον αυστηρά ιεραρχικό διευθυντικό έλεγχο</a:t>
            </a:r>
            <a:r>
              <a:rPr lang="el-GR" dirty="0"/>
              <a:t>.</a:t>
            </a:r>
          </a:p>
          <a:p>
            <a:pPr>
              <a:defRPr/>
            </a:pPr>
            <a:endParaRPr lang="el-GR" dirty="0"/>
          </a:p>
          <a:p>
            <a:pPr>
              <a:defRPr/>
            </a:pPr>
            <a:r>
              <a:rPr lang="el-GR" b="1" dirty="0"/>
              <a:t>Επιδιώκουν</a:t>
            </a:r>
            <a:r>
              <a:rPr lang="el-GR" dirty="0"/>
              <a:t> συχνά τον </a:t>
            </a:r>
            <a:r>
              <a:rPr lang="el-GR" b="1" dirty="0"/>
              <a:t>συντονισμό</a:t>
            </a:r>
            <a:r>
              <a:rPr lang="el-GR" dirty="0"/>
              <a:t> </a:t>
            </a:r>
            <a:r>
              <a:rPr lang="el-GR" b="1" dirty="0"/>
              <a:t>και</a:t>
            </a:r>
            <a:r>
              <a:rPr lang="el-GR" dirty="0"/>
              <a:t> τον </a:t>
            </a:r>
            <a:r>
              <a:rPr lang="el-GR" b="1" dirty="0"/>
              <a:t>έλεγχο</a:t>
            </a:r>
            <a:r>
              <a:rPr lang="el-GR" dirty="0"/>
              <a:t> διαμέσου κανόνων και δημιουργίας κλίματος εμπιστοσύνης, που συνήθως αποκαλείται άτυπος ή «χαλαρός» έλεγχος. </a:t>
            </a:r>
          </a:p>
          <a:p>
            <a:pPr>
              <a:defRPr/>
            </a:pPr>
            <a:endParaRPr lang="el-GR" dirty="0"/>
          </a:p>
          <a:p>
            <a:pPr>
              <a:defRPr/>
            </a:pPr>
            <a:r>
              <a:rPr lang="el-GR" dirty="0"/>
              <a:t>Η </a:t>
            </a:r>
            <a:r>
              <a:rPr lang="el-GR" b="1" dirty="0"/>
              <a:t>παροχή</a:t>
            </a:r>
            <a:r>
              <a:rPr lang="el-GR" dirty="0"/>
              <a:t> μιας </a:t>
            </a:r>
            <a:r>
              <a:rPr lang="el-GR" b="1" dirty="0"/>
              <a:t>αυταπάτης για την αύξηση της διακριτικής  ευχέρειας των εργαζομένων</a:t>
            </a:r>
            <a:r>
              <a:rPr lang="el-GR" dirty="0"/>
              <a:t>, καθίσταται αναγκαία για την </a:t>
            </a:r>
            <a:r>
              <a:rPr lang="el-GR" dirty="0" err="1"/>
              <a:t>προβλεψιμότητα</a:t>
            </a:r>
            <a:r>
              <a:rPr lang="el-GR" dirty="0"/>
              <a:t> της συμπεριφοράς τους και την εσωτερίκευση της πειθαρχίας. </a:t>
            </a:r>
          </a:p>
        </p:txBody>
      </p:sp>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774472" y="5266351"/>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29</a:t>
            </a:fld>
            <a:endParaRPr lang="el-GR" dirty="0"/>
          </a:p>
        </p:txBody>
      </p:sp>
      <p:sp>
        <p:nvSpPr>
          <p:cNvPr id="14" name="TextBox 13">
            <a:extLst>
              <a:ext uri="{FF2B5EF4-FFF2-40B4-BE49-F238E27FC236}">
                <a16:creationId xmlns:a16="http://schemas.microsoft.com/office/drawing/2014/main" xmlns="" id="{45E6AD38-DBFD-4548-B048-B79ED22AD2F0}"/>
              </a:ext>
            </a:extLst>
          </p:cNvPr>
          <p:cNvSpPr txBox="1"/>
          <p:nvPr/>
        </p:nvSpPr>
        <p:spPr>
          <a:xfrm>
            <a:off x="10409129" y="6208159"/>
            <a:ext cx="1052186" cy="596865"/>
          </a:xfrm>
          <a:prstGeom prst="rect">
            <a:avLst/>
          </a:prstGeom>
          <a:solidFill>
            <a:schemeClr val="bg1"/>
          </a:solidFill>
        </p:spPr>
        <p:txBody>
          <a:bodyPr wrap="square" rtlCol="0">
            <a:spAutoFit/>
          </a:bodyPr>
          <a:lstStyle/>
          <a:p>
            <a:endParaRPr lang="el-GR" dirty="0"/>
          </a:p>
        </p:txBody>
      </p:sp>
      <p:pic>
        <p:nvPicPr>
          <p:cNvPr id="7" name="Picture 6" descr="https://res.cloudinary.com/breather-com/image/upload/v1527771840/Offsites-ROI-Inline-01_svhtof.png">
            <a:extLst>
              <a:ext uri="{FF2B5EF4-FFF2-40B4-BE49-F238E27FC236}">
                <a16:creationId xmlns:a16="http://schemas.microsoft.com/office/drawing/2014/main" xmlns="" id="{1ECB7B2E-485A-426D-8CF4-A635E200D59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11414" y="25759"/>
            <a:ext cx="4586601" cy="52609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11153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εικόνας 8" descr="Χειρισμός κινητού τηλεφώνου με αφή">
            <a:extLst>
              <a:ext uri="{FF2B5EF4-FFF2-40B4-BE49-F238E27FC236}">
                <a16:creationId xmlns:a16="http://schemas.microsoft.com/office/drawing/2014/main" xmlns="" id="{3821E1FA-9D38-4939-B4A9-693C3D2EC681}"/>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xmlns=""/>
              </a:ext>
            </a:extLst>
          </a:blip>
          <a:srcRect/>
          <a:stretch>
            <a:fillRect/>
          </a:stretch>
        </p:blipFill>
        <p:spPr>
          <a:xfrm>
            <a:off x="0" y="0"/>
            <a:ext cx="5435266" cy="6371351"/>
          </a:xfrm>
        </p:spPr>
      </p:pic>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632516" y="2225531"/>
            <a:ext cx="2553368"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2" name="Τίτλος 1">
            <a:extLst>
              <a:ext uri="{FF2B5EF4-FFF2-40B4-BE49-F238E27FC236}">
                <a16:creationId xmlns:a16="http://schemas.microsoft.com/office/drawing/2014/main" xmlns="" id="{3560F281-4FF6-4617-A809-AC9C15ECF18A}"/>
              </a:ext>
            </a:extLst>
          </p:cNvPr>
          <p:cNvSpPr>
            <a:spLocks noGrp="1"/>
          </p:cNvSpPr>
          <p:nvPr>
            <p:ph type="title"/>
          </p:nvPr>
        </p:nvSpPr>
        <p:spPr>
          <a:xfrm>
            <a:off x="5686816" y="1105710"/>
            <a:ext cx="6486542" cy="1013884"/>
          </a:xfrm>
        </p:spPr>
        <p:txBody>
          <a:bodyPr rtlCol="0"/>
          <a:lstStyle/>
          <a:p>
            <a:r>
              <a:rPr lang="el-GR" dirty="0">
                <a:solidFill>
                  <a:schemeClr val="tx2"/>
                </a:solidFill>
                <a:effectLst>
                  <a:outerShdw blurRad="31750" dist="25400" dir="5400000" algn="tl" rotWithShape="0">
                    <a:srgbClr val="000000">
                      <a:alpha val="25000"/>
                    </a:srgbClr>
                  </a:outerShdw>
                </a:effectLst>
              </a:rPr>
              <a:t>Προσεγγίσεις</a:t>
            </a:r>
            <a:endParaRPr lang="en-US"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6398678" y="2936214"/>
            <a:ext cx="5472000" cy="2428351"/>
          </a:xfrm>
        </p:spPr>
        <p:txBody>
          <a:bodyPr rtlCol="0"/>
          <a:lstStyle/>
          <a:p>
            <a:pPr marL="623888" indent="-514350">
              <a:buFont typeface="Lucida Sans Unicode" pitchFamily="34" charset="0"/>
              <a:buAutoNum type="arabicPeriod"/>
            </a:pPr>
            <a:r>
              <a:rPr lang="el-GR" sz="2400" b="1" dirty="0"/>
              <a:t>Διοικητική προσέγγιση</a:t>
            </a:r>
          </a:p>
          <a:p>
            <a:pPr marL="623888" indent="-514350">
              <a:buFont typeface="Lucida Sans Unicode" pitchFamily="34" charset="0"/>
              <a:buAutoNum type="arabicPeriod"/>
            </a:pPr>
            <a:endParaRPr lang="el-GR" sz="2400" b="1" dirty="0"/>
          </a:p>
          <a:p>
            <a:pPr marL="623888" indent="-514350">
              <a:buFont typeface="Lucida Sans Unicode" pitchFamily="34" charset="0"/>
              <a:buAutoNum type="arabicPeriod"/>
            </a:pPr>
            <a:endParaRPr lang="el-GR" sz="2400" dirty="0"/>
          </a:p>
          <a:p>
            <a:pPr marL="623888" indent="-514350">
              <a:buFont typeface="Lucida Sans Unicode" pitchFamily="34" charset="0"/>
              <a:buAutoNum type="arabicPeriod"/>
            </a:pPr>
            <a:r>
              <a:rPr lang="el-GR" sz="2400" b="1" dirty="0"/>
              <a:t>Οικονομική και κοινωνική προσέγγιση</a:t>
            </a:r>
            <a:endParaRPr lang="el-GR" sz="2400" dirty="0"/>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3</a:t>
            </a:fld>
            <a:endParaRPr lang="el-GR" dirty="0"/>
          </a:p>
        </p:txBody>
      </p:sp>
      <p:sp>
        <p:nvSpPr>
          <p:cNvPr id="11" name="TextBox 10">
            <a:extLst>
              <a:ext uri="{FF2B5EF4-FFF2-40B4-BE49-F238E27FC236}">
                <a16:creationId xmlns:a16="http://schemas.microsoft.com/office/drawing/2014/main" xmlns="" id="{2DC39BD1-EC4B-4750-97D5-A7D246693B2B}"/>
              </a:ext>
            </a:extLst>
          </p:cNvPr>
          <p:cNvSpPr txBox="1"/>
          <p:nvPr/>
        </p:nvSpPr>
        <p:spPr>
          <a:xfrm>
            <a:off x="10409129" y="6221038"/>
            <a:ext cx="1052186" cy="596865"/>
          </a:xfrm>
          <a:prstGeom prst="rect">
            <a:avLst/>
          </a:prstGeom>
          <a:solidFill>
            <a:schemeClr val="bg1"/>
          </a:solidFill>
        </p:spPr>
        <p:txBody>
          <a:bodyPr wrap="square" rtlCol="0">
            <a:spAutoFit/>
          </a:bodyPr>
          <a:lstStyle/>
          <a:p>
            <a:endParaRPr lang="el-GR" dirty="0"/>
          </a:p>
        </p:txBody>
      </p:sp>
      <p:sp>
        <p:nvSpPr>
          <p:cNvPr id="12" name="Θέση κειμένου 2">
            <a:extLst>
              <a:ext uri="{FF2B5EF4-FFF2-40B4-BE49-F238E27FC236}">
                <a16:creationId xmlns:a16="http://schemas.microsoft.com/office/drawing/2014/main" xmlns="" id="{58217867-304B-49FC-A344-475C42C14163}"/>
              </a:ext>
            </a:extLst>
          </p:cNvPr>
          <p:cNvSpPr txBox="1">
            <a:spLocks/>
          </p:cNvSpPr>
          <p:nvPr/>
        </p:nvSpPr>
        <p:spPr>
          <a:xfrm>
            <a:off x="5687503" y="2108896"/>
            <a:ext cx="6498381" cy="114824"/>
          </a:xfrm>
          <a:prstGeom prst="rect">
            <a:avLst/>
          </a:prstGeom>
          <a:solidFill>
            <a:schemeClr val="tx1">
              <a:lumMod val="95000"/>
              <a:lumOff val="5000"/>
            </a:schemeClr>
          </a:solidFill>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l-GR" sz="3600" b="1" dirty="0"/>
          </a:p>
        </p:txBody>
      </p:sp>
    </p:spTree>
    <p:extLst>
      <p:ext uri="{BB962C8B-B14F-4D97-AF65-F5344CB8AC3E}">
        <p14:creationId xmlns:p14="http://schemas.microsoft.com/office/powerpoint/2010/main" xmlns="" val="3006788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Ομάδα 7" descr="Πώς να χρησιμοποιήσετε αυτό το πρότυπο&#10;">
            <a:extLst>
              <a:ext uri="{FF2B5EF4-FFF2-40B4-BE49-F238E27FC236}">
                <a16:creationId xmlns:a16="http://schemas.microsoft.com/office/drawing/2014/main" xmlns="" id="{7D46EAB4-AACE-4D6F-8EA9-B431E92BA634}"/>
              </a:ext>
            </a:extLst>
          </p:cNvPr>
          <p:cNvGrpSpPr/>
          <p:nvPr/>
        </p:nvGrpSpPr>
        <p:grpSpPr>
          <a:xfrm>
            <a:off x="4588401" y="3155204"/>
            <a:ext cx="3015198" cy="3019099"/>
            <a:chOff x="1341135" y="591578"/>
            <a:chExt cx="3015198" cy="3019099"/>
          </a:xfrm>
        </p:grpSpPr>
        <p:sp>
          <p:nvSpPr>
            <p:cNvPr id="10" name="Έλλειψη 36">
              <a:extLst>
                <a:ext uri="{FF2B5EF4-FFF2-40B4-BE49-F238E27FC236}">
                  <a16:creationId xmlns:a16="http://schemas.microsoft.com/office/drawing/2014/main" xmlns="" id="{B3F0097F-B4DF-49C3-BA58-A95FAA51EDE7}"/>
                </a:ext>
              </a:extLst>
            </p:cNvPr>
            <p:cNvSpPr/>
            <p:nvPr/>
          </p:nvSpPr>
          <p:spPr>
            <a:xfrm>
              <a:off x="1341135" y="814260"/>
              <a:ext cx="2796417" cy="27964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fr-FR" sz="2400" dirty="0"/>
                <a:t>Charles O</a:t>
              </a:r>
              <a:r>
                <a:rPr lang="el-GR" sz="2400" dirty="0"/>
                <a:t>’ </a:t>
              </a:r>
              <a:r>
                <a:rPr lang="fr-FR" sz="2400" dirty="0"/>
                <a:t>Reilly</a:t>
              </a:r>
              <a:r>
                <a:rPr lang="el-GR" sz="2400" dirty="0"/>
                <a:t> </a:t>
              </a:r>
            </a:p>
            <a:p>
              <a:pPr algn="ctr">
                <a:lnSpc>
                  <a:spcPts val="3000"/>
                </a:lnSpc>
              </a:pPr>
              <a:r>
                <a:rPr lang="el-GR" sz="2400" dirty="0"/>
                <a:t>(1989)</a:t>
              </a:r>
              <a:endParaRPr lang="el-GR" sz="2400" spc="-70" dirty="0"/>
            </a:p>
          </p:txBody>
        </p:sp>
        <p:sp>
          <p:nvSpPr>
            <p:cNvPr id="13" name="Έλλειψη 40">
              <a:extLst>
                <a:ext uri="{FF2B5EF4-FFF2-40B4-BE49-F238E27FC236}">
                  <a16:creationId xmlns:a16="http://schemas.microsoft.com/office/drawing/2014/main" xmlns="" id="{B4052F0D-0236-4290-B291-A1F5A62A0EDC}"/>
                </a:ext>
              </a:extLst>
            </p:cNvPr>
            <p:cNvSpPr/>
            <p:nvPr/>
          </p:nvSpPr>
          <p:spPr>
            <a:xfrm>
              <a:off x="3523777" y="2423836"/>
              <a:ext cx="832556" cy="8267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4800" dirty="0"/>
            </a:p>
          </p:txBody>
        </p:sp>
        <p:sp>
          <p:nvSpPr>
            <p:cNvPr id="14" name="Τίτλος 2">
              <a:extLst>
                <a:ext uri="{FF2B5EF4-FFF2-40B4-BE49-F238E27FC236}">
                  <a16:creationId xmlns:a16="http://schemas.microsoft.com/office/drawing/2014/main" xmlns="" id="{DF1D4BFE-7E6C-4F04-9069-ECD4468FD89C}"/>
                </a:ext>
              </a:extLst>
            </p:cNvPr>
            <p:cNvSpPr txBox="1">
              <a:spLocks/>
            </p:cNvSpPr>
            <p:nvPr/>
          </p:nvSpPr>
          <p:spPr>
            <a:xfrm>
              <a:off x="3133073" y="591578"/>
              <a:ext cx="1188691" cy="118682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rtl="0"/>
              <a:endParaRPr lang="el-GR" sz="7200" b="1" dirty="0">
                <a:solidFill>
                  <a:schemeClr val="bg1"/>
                </a:solidFill>
                <a:latin typeface="Times New Roman" panose="02020603050405020304" pitchFamily="18" charset="0"/>
                <a:cs typeface="Times New Roman" panose="02020603050405020304" pitchFamily="18" charset="0"/>
              </a:endParaRPr>
            </a:p>
          </p:txBody>
        </p:sp>
      </p:grpSp>
      <p:sp>
        <p:nvSpPr>
          <p:cNvPr id="2" name="Ορθογώνιο 1">
            <a:extLst>
              <a:ext uri="{FF2B5EF4-FFF2-40B4-BE49-F238E27FC236}">
                <a16:creationId xmlns:a16="http://schemas.microsoft.com/office/drawing/2014/main" xmlns="" id="{0A964625-D66F-4467-B038-D2A431E39248}"/>
              </a:ext>
            </a:extLst>
          </p:cNvPr>
          <p:cNvSpPr/>
          <p:nvPr/>
        </p:nvSpPr>
        <p:spPr>
          <a:xfrm>
            <a:off x="3048000" y="1552203"/>
            <a:ext cx="6096000" cy="1217769"/>
          </a:xfrm>
          <a:prstGeom prst="rect">
            <a:avLst/>
          </a:prstGeom>
        </p:spPr>
        <p:txBody>
          <a:bodyPr vert="horz" lIns="0" tIns="0" rIns="0" bIns="0" rtlCol="0" anchor="b">
            <a:noAutofit/>
          </a:bodyPr>
          <a:lstStyle/>
          <a:p>
            <a:pPr algn="ctr">
              <a:lnSpc>
                <a:spcPct val="90000"/>
              </a:lnSpc>
              <a:spcBef>
                <a:spcPts val="1000"/>
              </a:spcBef>
            </a:pPr>
            <a:r>
              <a:rPr lang="el-GR" sz="2400" dirty="0">
                <a:solidFill>
                  <a:schemeClr val="tx1">
                    <a:lumMod val="75000"/>
                    <a:lumOff val="25000"/>
                  </a:schemeClr>
                </a:solidFill>
              </a:rPr>
              <a:t>«Με τους χαλαρούς ελέγχους, αισθανόμαστε συχνά ότι έχουμε μεγαλύτερη αυτονομία, ωστόσο παραδόξως συμμορφωνόμαστε ακόμη περισσότερο» </a:t>
            </a:r>
          </a:p>
        </p:txBody>
      </p:sp>
    </p:spTree>
    <p:extLst>
      <p:ext uri="{BB962C8B-B14F-4D97-AF65-F5344CB8AC3E}">
        <p14:creationId xmlns:p14="http://schemas.microsoft.com/office/powerpoint/2010/main" xmlns="" val="4141143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xmlns="" id="{9B59FF50-C336-450F-8511-5C1D25AF414C}"/>
              </a:ext>
            </a:extLst>
          </p:cNvPr>
          <p:cNvPicPr>
            <a:picLocks noChangeAspect="1"/>
          </p:cNvPicPr>
          <p:nvPr/>
        </p:nvPicPr>
        <p:blipFill>
          <a:blip r:embed="rId3"/>
          <a:stretch>
            <a:fillRect/>
          </a:stretch>
        </p:blipFill>
        <p:spPr>
          <a:xfrm>
            <a:off x="-1" y="0"/>
            <a:ext cx="9782827" cy="6371350"/>
          </a:xfrm>
          <a:prstGeom prst="rect">
            <a:avLst/>
          </a:prstGeom>
        </p:spPr>
      </p:pic>
      <p:sp>
        <p:nvSpPr>
          <p:cNvPr id="3" name="Τίτλος 2">
            <a:extLst>
              <a:ext uri="{FF2B5EF4-FFF2-40B4-BE49-F238E27FC236}">
                <a16:creationId xmlns:a16="http://schemas.microsoft.com/office/drawing/2014/main" xmlns="" id="{200B3D2B-613A-41BE-987D-E6A1324B456D}"/>
              </a:ext>
            </a:extLst>
          </p:cNvPr>
          <p:cNvSpPr>
            <a:spLocks noGrp="1"/>
          </p:cNvSpPr>
          <p:nvPr>
            <p:ph type="ctrTitle"/>
          </p:nvPr>
        </p:nvSpPr>
        <p:spPr>
          <a:xfrm>
            <a:off x="5847008" y="3537881"/>
            <a:ext cx="6344992" cy="955829"/>
          </a:xfrm>
        </p:spPr>
        <p:txBody>
          <a:bodyPr rtlCol="0"/>
          <a:lstStyle/>
          <a:p>
            <a:pPr algn="ctr"/>
            <a:r>
              <a:rPr lang="el-GR" dirty="0"/>
              <a:t>Ενότητα  </a:t>
            </a:r>
            <a:r>
              <a:rPr lang="el-GR" sz="5400" dirty="0"/>
              <a:t>1</a:t>
            </a:r>
            <a:r>
              <a:rPr lang="el-GR" dirty="0"/>
              <a:t>η</a:t>
            </a:r>
            <a:br>
              <a:rPr lang="el-GR" dirty="0"/>
            </a:br>
            <a:endParaRPr lang="el-GR" sz="4800" spc="-340" dirty="0"/>
          </a:p>
        </p:txBody>
      </p:sp>
      <p:sp>
        <p:nvSpPr>
          <p:cNvPr id="5" name="Θέση αριθμού διαφάνειας 4">
            <a:extLst>
              <a:ext uri="{FF2B5EF4-FFF2-40B4-BE49-F238E27FC236}">
                <a16:creationId xmlns:a16="http://schemas.microsoft.com/office/drawing/2014/main" xmlns="" id="{BDD5A594-D852-43BB-B591-E9D9027253BD}"/>
              </a:ext>
            </a:extLst>
          </p:cNvPr>
          <p:cNvSpPr>
            <a:spLocks noGrp="1"/>
          </p:cNvSpPr>
          <p:nvPr>
            <p:ph type="sldNum" sz="quarter" idx="12"/>
          </p:nvPr>
        </p:nvSpPr>
        <p:spPr/>
        <p:txBody>
          <a:bodyPr rtlCol="0"/>
          <a:lstStyle/>
          <a:p>
            <a:pPr rtl="0"/>
            <a:fld id="{19B51A1E-902D-48AF-9020-955120F399B6}" type="slidenum">
              <a:rPr lang="el-GR" smtClean="0"/>
              <a:pPr rtl="0"/>
              <a:t>4</a:t>
            </a:fld>
            <a:endParaRPr lang="el-GR" dirty="0"/>
          </a:p>
        </p:txBody>
      </p:sp>
      <p:sp>
        <p:nvSpPr>
          <p:cNvPr id="6" name="TextBox 5">
            <a:extLst>
              <a:ext uri="{FF2B5EF4-FFF2-40B4-BE49-F238E27FC236}">
                <a16:creationId xmlns:a16="http://schemas.microsoft.com/office/drawing/2014/main" xmlns="" id="{058B2612-4032-4D9E-8ED6-E40CE3E418B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sp>
        <p:nvSpPr>
          <p:cNvPr id="7" name="Θέση κειμένου 2">
            <a:extLst>
              <a:ext uri="{FF2B5EF4-FFF2-40B4-BE49-F238E27FC236}">
                <a16:creationId xmlns:a16="http://schemas.microsoft.com/office/drawing/2014/main" xmlns="" id="{3E634794-127C-4E02-9431-2F210BBF340E}"/>
              </a:ext>
            </a:extLst>
          </p:cNvPr>
          <p:cNvSpPr txBox="1">
            <a:spLocks/>
          </p:cNvSpPr>
          <p:nvPr/>
        </p:nvSpPr>
        <p:spPr>
          <a:xfrm>
            <a:off x="5840892" y="4493710"/>
            <a:ext cx="6344992" cy="754829"/>
          </a:xfrm>
          <a:prstGeom prst="rect">
            <a:avLst/>
          </a:prstGeom>
          <a:solidFill>
            <a:schemeClr val="tx1">
              <a:lumMod val="95000"/>
              <a:lumOff val="5000"/>
            </a:schemeClr>
          </a:solidFill>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200" dirty="0">
                <a:solidFill>
                  <a:schemeClr val="bg1"/>
                </a:solidFill>
              </a:rPr>
              <a:t>Η Διοικητική Προσέγγιση</a:t>
            </a:r>
          </a:p>
        </p:txBody>
      </p:sp>
    </p:spTree>
    <p:extLst>
      <p:ext uri="{BB962C8B-B14F-4D97-AF65-F5344CB8AC3E}">
        <p14:creationId xmlns:p14="http://schemas.microsoft.com/office/powerpoint/2010/main" xmlns="" val="3720940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9304E83-A4F0-49C5-BB01-F5773509A2B3}"/>
              </a:ext>
            </a:extLst>
          </p:cNvPr>
          <p:cNvSpPr>
            <a:spLocks noGrp="1"/>
          </p:cNvSpPr>
          <p:nvPr>
            <p:ph type="title"/>
          </p:nvPr>
        </p:nvSpPr>
        <p:spPr>
          <a:xfrm>
            <a:off x="432000" y="703184"/>
            <a:ext cx="11340000" cy="432000"/>
          </a:xfrm>
        </p:spPr>
        <p:txBody>
          <a:bodyPr rtlCol="0"/>
          <a:lstStyle/>
          <a:p>
            <a:r>
              <a:rPr lang="el-GR" dirty="0"/>
              <a:t>Οι τέσσερεις προσεγγίσεις της οργάνωσης</a:t>
            </a:r>
          </a:p>
        </p:txBody>
      </p:sp>
      <p:sp>
        <p:nvSpPr>
          <p:cNvPr id="12" name="Ορθογώνιο 11" descr="Μπλοκ επισήμανσης αριστερά">
            <a:extLst>
              <a:ext uri="{FF2B5EF4-FFF2-40B4-BE49-F238E27FC236}">
                <a16:creationId xmlns:a16="http://schemas.microsoft.com/office/drawing/2014/main" xmlns="" id="{7F65E93D-09FF-42EE-B9DD-750638966686}"/>
              </a:ext>
              <a:ext uri="{C183D7F6-B498-43B3-948B-1728B52AA6E4}">
                <adec:decorative xmlns:adec="http://schemas.microsoft.com/office/drawing/2017/decorative" xmlns=""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4" name="Θέση κειμένου 3">
            <a:extLst>
              <a:ext uri="{FF2B5EF4-FFF2-40B4-BE49-F238E27FC236}">
                <a16:creationId xmlns:a16="http://schemas.microsoft.com/office/drawing/2014/main" xmlns="" id="{6AB259A0-0017-492F-A0DC-4B70C7052AE0}"/>
              </a:ext>
            </a:extLst>
          </p:cNvPr>
          <p:cNvSpPr>
            <a:spLocks noGrp="1"/>
          </p:cNvSpPr>
          <p:nvPr>
            <p:ph type="body" idx="1"/>
          </p:nvPr>
        </p:nvSpPr>
        <p:spPr>
          <a:xfrm>
            <a:off x="432000" y="2442934"/>
            <a:ext cx="5472000" cy="360000"/>
          </a:xfrm>
        </p:spPr>
        <p:txBody>
          <a:bodyPr rtlCol="0"/>
          <a:lstStyle/>
          <a:p>
            <a:pPr lvl="0"/>
            <a:r>
              <a:rPr lang="el-GR" dirty="0">
                <a:solidFill>
                  <a:schemeClr val="accent1">
                    <a:lumMod val="50000"/>
                  </a:schemeClr>
                </a:solidFill>
              </a:rPr>
              <a:t>Οριζόντιος άξονας</a:t>
            </a:r>
          </a:p>
        </p:txBody>
      </p:sp>
      <p:sp>
        <p:nvSpPr>
          <p:cNvPr id="5" name="Θέση περιεχομένου 4">
            <a:extLst>
              <a:ext uri="{FF2B5EF4-FFF2-40B4-BE49-F238E27FC236}">
                <a16:creationId xmlns:a16="http://schemas.microsoft.com/office/drawing/2014/main" xmlns="" id="{CEEB3BAE-C0B2-447C-B8BE-96C6BD84D658}"/>
              </a:ext>
            </a:extLst>
          </p:cNvPr>
          <p:cNvSpPr>
            <a:spLocks noGrp="1"/>
          </p:cNvSpPr>
          <p:nvPr>
            <p:ph sz="half" idx="2"/>
          </p:nvPr>
        </p:nvSpPr>
        <p:spPr>
          <a:xfrm>
            <a:off x="751563" y="3036470"/>
            <a:ext cx="4901917" cy="2194694"/>
          </a:xfrm>
        </p:spPr>
        <p:txBody>
          <a:bodyPr rtlCol="0"/>
          <a:lstStyle/>
          <a:p>
            <a:pPr marL="395288" indent="-285750"/>
            <a:r>
              <a:rPr lang="el-GR" b="1" dirty="0"/>
              <a:t>Κλειστό Σύστημα</a:t>
            </a:r>
          </a:p>
          <a:p>
            <a:pPr marL="109538" indent="0">
              <a:buNone/>
            </a:pPr>
            <a:endParaRPr lang="en-US" sz="800" b="1" dirty="0"/>
          </a:p>
          <a:p>
            <a:pPr marL="395288" indent="-285750"/>
            <a:r>
              <a:rPr lang="el-GR" b="1" dirty="0"/>
              <a:t>Ανοιχτό Σύστημα</a:t>
            </a:r>
            <a:endParaRPr lang="el-GR" dirty="0"/>
          </a:p>
        </p:txBody>
      </p:sp>
      <p:cxnSp>
        <p:nvCxnSpPr>
          <p:cNvPr id="11" name="Ευθεία γραμμή σύνδεσης 10" descr="Διαχωριστική γραμμή διαφάνειας">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Ορθογώνιο 12" descr="Γραμμή επισήμανσης δεξιά&#10;">
            <a:extLst>
              <a:ext uri="{FF2B5EF4-FFF2-40B4-BE49-F238E27FC236}">
                <a16:creationId xmlns:a16="http://schemas.microsoft.com/office/drawing/2014/main" xmlns="" id="{A7CD04AE-9A8B-4DED-855D-F51B510D0B69}"/>
              </a:ext>
              <a:ext uri="{C183D7F6-B498-43B3-948B-1728B52AA6E4}">
                <adec:decorative xmlns:adec="http://schemas.microsoft.com/office/drawing/2017/decorative" xmlns=""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6" name="Θέση κειμένου 5">
            <a:extLst>
              <a:ext uri="{FF2B5EF4-FFF2-40B4-BE49-F238E27FC236}">
                <a16:creationId xmlns:a16="http://schemas.microsoft.com/office/drawing/2014/main" xmlns="" id="{B237D1CA-B91A-410E-A968-D017BBE99F99}"/>
              </a:ext>
            </a:extLst>
          </p:cNvPr>
          <p:cNvSpPr>
            <a:spLocks noGrp="1"/>
          </p:cNvSpPr>
          <p:nvPr>
            <p:ph type="body" sz="quarter" idx="13"/>
          </p:nvPr>
        </p:nvSpPr>
        <p:spPr>
          <a:xfrm>
            <a:off x="6300000" y="2443459"/>
            <a:ext cx="5472000" cy="358775"/>
          </a:xfrm>
        </p:spPr>
        <p:txBody>
          <a:bodyPr rtlCol="0"/>
          <a:lstStyle/>
          <a:p>
            <a:pPr lvl="0"/>
            <a:r>
              <a:rPr lang="el-GR" dirty="0">
                <a:solidFill>
                  <a:schemeClr val="accent3">
                    <a:lumMod val="50000"/>
                  </a:schemeClr>
                </a:solidFill>
              </a:rPr>
              <a:t>Κάθετος άξονας</a:t>
            </a:r>
          </a:p>
        </p:txBody>
      </p:sp>
      <p:sp>
        <p:nvSpPr>
          <p:cNvPr id="7" name="Θέση κειμένου 6">
            <a:extLst>
              <a:ext uri="{FF2B5EF4-FFF2-40B4-BE49-F238E27FC236}">
                <a16:creationId xmlns:a16="http://schemas.microsoft.com/office/drawing/2014/main" xmlns="" id="{26A87885-D672-4CF9-A78D-CFE98385B03A}"/>
              </a:ext>
            </a:extLst>
          </p:cNvPr>
          <p:cNvSpPr>
            <a:spLocks noGrp="1"/>
          </p:cNvSpPr>
          <p:nvPr>
            <p:ph type="body" sz="quarter" idx="12"/>
          </p:nvPr>
        </p:nvSpPr>
        <p:spPr>
          <a:xfrm>
            <a:off x="6650615" y="2947459"/>
            <a:ext cx="5472113" cy="2196041"/>
          </a:xfrm>
        </p:spPr>
        <p:txBody>
          <a:bodyPr rtlCol="0"/>
          <a:lstStyle/>
          <a:p>
            <a:pPr marL="395288" indent="-285750"/>
            <a:r>
              <a:rPr lang="el-GR" b="1" dirty="0"/>
              <a:t>Ορθολογισμός</a:t>
            </a:r>
          </a:p>
          <a:p>
            <a:pPr marL="109538" indent="0">
              <a:buNone/>
            </a:pPr>
            <a:endParaRPr lang="el-GR" sz="800" b="1" dirty="0"/>
          </a:p>
          <a:p>
            <a:pPr marL="395288" indent="-285750"/>
            <a:r>
              <a:rPr lang="el-GR" b="1" dirty="0"/>
              <a:t>Φυσικό Σύστημα </a:t>
            </a:r>
          </a:p>
        </p:txBody>
      </p:sp>
      <p:sp>
        <p:nvSpPr>
          <p:cNvPr id="8" name="Σύμβολο κράτησης αριθμού διαφάνειας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5</a:t>
            </a:fld>
            <a:endParaRPr lang="el-GR" dirty="0"/>
          </a:p>
        </p:txBody>
      </p:sp>
      <p:sp>
        <p:nvSpPr>
          <p:cNvPr id="14" name="TextBox 13">
            <a:extLst>
              <a:ext uri="{FF2B5EF4-FFF2-40B4-BE49-F238E27FC236}">
                <a16:creationId xmlns:a16="http://schemas.microsoft.com/office/drawing/2014/main" xmlns="" id="{6087546D-8CE9-43A9-905E-D99C1E0184D3}"/>
              </a:ext>
            </a:extLst>
          </p:cNvPr>
          <p:cNvSpPr txBox="1"/>
          <p:nvPr/>
        </p:nvSpPr>
        <p:spPr>
          <a:xfrm>
            <a:off x="10409129" y="6193960"/>
            <a:ext cx="1052186" cy="596865"/>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xmlns="" val="1407115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αριθμού διαφάνειας 8">
            <a:extLst>
              <a:ext uri="{FF2B5EF4-FFF2-40B4-BE49-F238E27FC236}">
                <a16:creationId xmlns:a16="http://schemas.microsoft.com/office/drawing/2014/main" xmlns="" id="{00A34EBD-7DEA-4599-A81B-0A363A0E17FC}"/>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6</a:t>
            </a:fld>
            <a:endParaRPr lang="el-GR" dirty="0"/>
          </a:p>
        </p:txBody>
      </p:sp>
      <p:sp>
        <p:nvSpPr>
          <p:cNvPr id="69" name="TextBox 68">
            <a:extLst>
              <a:ext uri="{FF2B5EF4-FFF2-40B4-BE49-F238E27FC236}">
                <a16:creationId xmlns:a16="http://schemas.microsoft.com/office/drawing/2014/main" xmlns="" id="{340FFAF9-C888-438A-9882-94A46A02CB1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pic>
        <p:nvPicPr>
          <p:cNvPr id="5" name="15 - Εικόνα" descr="1.Τέταρτο Σχήμα - Αντίγραφο.png">
            <a:extLst>
              <a:ext uri="{FF2B5EF4-FFF2-40B4-BE49-F238E27FC236}">
                <a16:creationId xmlns:a16="http://schemas.microsoft.com/office/drawing/2014/main" xmlns="" id="{DF6CC022-729D-41E1-8248-99B2D09CECA5}"/>
              </a:ext>
            </a:extLst>
          </p:cNvPr>
          <p:cNvPicPr>
            <a:picLocks noChangeAspect="1"/>
          </p:cNvPicPr>
          <p:nvPr/>
        </p:nvPicPr>
        <p:blipFill>
          <a:blip r:embed="rId3" cstate="print"/>
          <a:srcRect/>
          <a:stretch>
            <a:fillRect/>
          </a:stretch>
        </p:blipFill>
        <p:spPr bwMode="auto">
          <a:xfrm>
            <a:off x="4548483" y="284054"/>
            <a:ext cx="7040031" cy="5922432"/>
          </a:xfrm>
          <a:prstGeom prst="rect">
            <a:avLst/>
          </a:prstGeom>
          <a:noFill/>
          <a:ln w="9525">
            <a:noFill/>
            <a:miter lim="800000"/>
            <a:headEnd/>
            <a:tailEnd/>
          </a:ln>
        </p:spPr>
      </p:pic>
      <p:sp>
        <p:nvSpPr>
          <p:cNvPr id="7" name="Βέλος: Πεντάγωνο 6">
            <a:extLst>
              <a:ext uri="{FF2B5EF4-FFF2-40B4-BE49-F238E27FC236}">
                <a16:creationId xmlns:a16="http://schemas.microsoft.com/office/drawing/2014/main" xmlns="" id="{594EA223-0019-44D4-A3F8-3BD8511077C9}"/>
              </a:ext>
            </a:extLst>
          </p:cNvPr>
          <p:cNvSpPr/>
          <p:nvPr/>
        </p:nvSpPr>
        <p:spPr>
          <a:xfrm>
            <a:off x="0" y="459835"/>
            <a:ext cx="3419605" cy="2245787"/>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l-GR" sz="2200" spc="-70" dirty="0"/>
              <a:t>Οι τέσσερεις προσεγγίσεις της οργάνωσης</a:t>
            </a:r>
            <a:endParaRPr lang="en-US" sz="2200" spc="-70" dirty="0"/>
          </a:p>
        </p:txBody>
      </p:sp>
    </p:spTree>
    <p:extLst>
      <p:ext uri="{BB962C8B-B14F-4D97-AF65-F5344CB8AC3E}">
        <p14:creationId xmlns:p14="http://schemas.microsoft.com/office/powerpoint/2010/main" xmlns="" val="108662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Ορθογώνιο 11" descr="Μπλοκ επισήμανσης αριστερά">
            <a:extLst>
              <a:ext uri="{FF2B5EF4-FFF2-40B4-BE49-F238E27FC236}">
                <a16:creationId xmlns:a16="http://schemas.microsoft.com/office/drawing/2014/main" xmlns="" id="{7F65E93D-09FF-42EE-B9DD-750638966686}"/>
              </a:ext>
              <a:ext uri="{C183D7F6-B498-43B3-948B-1728B52AA6E4}">
                <adec:decorative xmlns:adec="http://schemas.microsoft.com/office/drawing/2017/decorative" xmlns=""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5" name="Θέση περιεχομένου 4">
            <a:extLst>
              <a:ext uri="{FF2B5EF4-FFF2-40B4-BE49-F238E27FC236}">
                <a16:creationId xmlns:a16="http://schemas.microsoft.com/office/drawing/2014/main" xmlns="" id="{CEEB3BAE-C0B2-447C-B8BE-96C6BD84D658}"/>
              </a:ext>
            </a:extLst>
          </p:cNvPr>
          <p:cNvSpPr>
            <a:spLocks noGrp="1"/>
          </p:cNvSpPr>
          <p:nvPr>
            <p:ph sz="half" idx="2"/>
          </p:nvPr>
        </p:nvSpPr>
        <p:spPr>
          <a:xfrm>
            <a:off x="150318" y="2587514"/>
            <a:ext cx="5198286" cy="3187134"/>
          </a:xfrm>
        </p:spPr>
        <p:txBody>
          <a:bodyPr rtlCol="0"/>
          <a:lstStyle/>
          <a:p>
            <a:r>
              <a:rPr lang="el-GR" b="1" dirty="0"/>
              <a:t>Στο πρώτο τεταρτημόριο (ορθολογισμός/κλειστό σύστημα)</a:t>
            </a:r>
            <a:r>
              <a:rPr lang="el-GR" dirty="0"/>
              <a:t> η οργάνωση εξελίσσεται σ’ ένα σταθερό και βέβαιο περιβάλλον, που επιτρέπει την πλήρη ορθολογική λειτουργία της</a:t>
            </a:r>
            <a:endParaRPr lang="en-US" dirty="0"/>
          </a:p>
          <a:p>
            <a:pPr marL="0" indent="0">
              <a:buNone/>
            </a:pPr>
            <a:endParaRPr lang="el-GR" dirty="0"/>
          </a:p>
          <a:p>
            <a:r>
              <a:rPr lang="el-GR" b="1" dirty="0"/>
              <a:t>Στο δεύτερο τεταρτημόριο (κλειστό σύστημα/φυσικό σύστημα)</a:t>
            </a:r>
            <a:r>
              <a:rPr lang="el-GR" dirty="0"/>
              <a:t>, αντιστοιχεί η ανακάλυψη των ανθρώπινων διαστάσεων της οργάνωσης, υπό την έννοια ότι οι εργαζόμενοι δεν επιδιώκουν μόνο τη μεγιστοποίηση των υλικών απολαβών τους, αλλά υποκινούνται και από άλλους παράγοντες, όπως οι συνθήκες εργασίας, οι σχέσεις με τους συναδέλφους και το περιεχόμενο της εργασίας</a:t>
            </a:r>
          </a:p>
        </p:txBody>
      </p:sp>
      <p:cxnSp>
        <p:nvCxnSpPr>
          <p:cNvPr id="11" name="Ευθεία γραμμή σύνδεσης 10" descr="Διαχωριστική γραμμή διαφάνειας">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Ορθογώνιο 12" descr="Γραμμή επισήμανσης δεξιά&#10;">
            <a:extLst>
              <a:ext uri="{FF2B5EF4-FFF2-40B4-BE49-F238E27FC236}">
                <a16:creationId xmlns:a16="http://schemas.microsoft.com/office/drawing/2014/main" xmlns="" id="{A7CD04AE-9A8B-4DED-855D-F51B510D0B69}"/>
              </a:ext>
              <a:ext uri="{C183D7F6-B498-43B3-948B-1728B52AA6E4}">
                <adec:decorative xmlns:adec="http://schemas.microsoft.com/office/drawing/2017/decorative" xmlns=""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7" name="Θέση κειμένου 6">
            <a:extLst>
              <a:ext uri="{FF2B5EF4-FFF2-40B4-BE49-F238E27FC236}">
                <a16:creationId xmlns:a16="http://schemas.microsoft.com/office/drawing/2014/main" xmlns="" id="{26A87885-D672-4CF9-A78D-CFE98385B03A}"/>
              </a:ext>
            </a:extLst>
          </p:cNvPr>
          <p:cNvSpPr>
            <a:spLocks noGrp="1"/>
          </p:cNvSpPr>
          <p:nvPr>
            <p:ph type="body" sz="quarter" idx="12"/>
          </p:nvPr>
        </p:nvSpPr>
        <p:spPr>
          <a:xfrm>
            <a:off x="6095999" y="2596731"/>
            <a:ext cx="5945677" cy="3716388"/>
          </a:xfrm>
        </p:spPr>
        <p:txBody>
          <a:bodyPr rtlCol="0"/>
          <a:lstStyle/>
          <a:p>
            <a:pPr marL="395478" indent="-285750">
              <a:defRPr/>
            </a:pPr>
            <a:r>
              <a:rPr lang="el-GR" b="1" dirty="0"/>
              <a:t>Στο τρίτο τεταρτημόριο (ορθολογισμός/ανοικτό σύστημα)</a:t>
            </a:r>
            <a:r>
              <a:rPr lang="el-GR" dirty="0"/>
              <a:t>, αντιστοιχεί η έννοια της </a:t>
            </a:r>
            <a:r>
              <a:rPr lang="el-GR" dirty="0" err="1"/>
              <a:t>ενδεχομενικότητας</a:t>
            </a:r>
            <a:r>
              <a:rPr lang="el-GR" dirty="0"/>
              <a:t> και η αναζήτηση των παραγόντων που επιδρούν στη δομή των οργανώσεων (μέγεθος, σταθερό ή μεταβαλλόμενο περιβάλλον, ένταση της αβεβαιότητας, τεχνολογία, κλπ.).</a:t>
            </a:r>
            <a:endParaRPr lang="en-US" dirty="0"/>
          </a:p>
          <a:p>
            <a:pPr marL="0" indent="0">
              <a:buNone/>
            </a:pPr>
            <a:endParaRPr lang="el-GR" dirty="0"/>
          </a:p>
          <a:p>
            <a:pPr marL="395478" indent="-285750">
              <a:defRPr/>
            </a:pPr>
            <a:r>
              <a:rPr lang="el-GR" b="1" dirty="0"/>
              <a:t>Στο τέταρτο τεταρτημόριο (ανοικτό σύστημα/φυσικό σύστημα)</a:t>
            </a:r>
            <a:r>
              <a:rPr lang="el-GR" dirty="0"/>
              <a:t>, η οργάνωση εξελίσσεται συνδυάζοντας τις εξωτερικές επιδράσεις και την εσωτερική κοινωνική της διάσταση. Οι μορφές κινητοποίησης των ατόμων στη βάση των αξιών της οργάνωσης και η συσπείρωση γύρω από ένα κοινό όραμα, αποτελούν βασικές προϋποθέσεις για την επιτυχία.</a:t>
            </a:r>
          </a:p>
          <a:p>
            <a:endParaRPr lang="el-GR" dirty="0"/>
          </a:p>
        </p:txBody>
      </p:sp>
      <p:sp>
        <p:nvSpPr>
          <p:cNvPr id="8" name="Σύμβολο κράτησης αριθμού διαφάνειας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7</a:t>
            </a:fld>
            <a:endParaRPr lang="el-GR" dirty="0"/>
          </a:p>
        </p:txBody>
      </p:sp>
      <p:sp>
        <p:nvSpPr>
          <p:cNvPr id="18" name="TextBox 17">
            <a:extLst>
              <a:ext uri="{FF2B5EF4-FFF2-40B4-BE49-F238E27FC236}">
                <a16:creationId xmlns:a16="http://schemas.microsoft.com/office/drawing/2014/main" xmlns="" id="{E38AF9E9-1B87-429B-BFDF-ADD788F7EC10}"/>
              </a:ext>
            </a:extLst>
          </p:cNvPr>
          <p:cNvSpPr txBox="1"/>
          <p:nvPr/>
        </p:nvSpPr>
        <p:spPr>
          <a:xfrm>
            <a:off x="10509337" y="6213762"/>
            <a:ext cx="1052186" cy="596865"/>
          </a:xfrm>
          <a:prstGeom prst="rect">
            <a:avLst/>
          </a:prstGeom>
          <a:solidFill>
            <a:schemeClr val="bg1"/>
          </a:solidFill>
        </p:spPr>
        <p:txBody>
          <a:bodyPr wrap="square" rtlCol="0">
            <a:spAutoFit/>
          </a:bodyPr>
          <a:lstStyle/>
          <a:p>
            <a:endParaRPr lang="el-GR" dirty="0"/>
          </a:p>
        </p:txBody>
      </p:sp>
      <p:sp>
        <p:nvSpPr>
          <p:cNvPr id="14" name="Τίτλος 1">
            <a:extLst>
              <a:ext uri="{FF2B5EF4-FFF2-40B4-BE49-F238E27FC236}">
                <a16:creationId xmlns:a16="http://schemas.microsoft.com/office/drawing/2014/main" xmlns="" id="{B1DC1BF7-7BD6-41D4-BD62-1CDE6774CBAB}"/>
              </a:ext>
            </a:extLst>
          </p:cNvPr>
          <p:cNvSpPr>
            <a:spLocks noGrp="1"/>
          </p:cNvSpPr>
          <p:nvPr>
            <p:ph type="title"/>
          </p:nvPr>
        </p:nvSpPr>
        <p:spPr>
          <a:xfrm>
            <a:off x="432000" y="815918"/>
            <a:ext cx="11340000" cy="432000"/>
          </a:xfrm>
        </p:spPr>
        <p:txBody>
          <a:bodyPr rtlCol="0"/>
          <a:lstStyle/>
          <a:p>
            <a:r>
              <a:rPr lang="el-GR" dirty="0"/>
              <a:t>Οι τέσσερεις προσεγγίσεις της οργάνωσης</a:t>
            </a:r>
          </a:p>
        </p:txBody>
      </p:sp>
    </p:spTree>
    <p:extLst>
      <p:ext uri="{BB962C8B-B14F-4D97-AF65-F5344CB8AC3E}">
        <p14:creationId xmlns:p14="http://schemas.microsoft.com/office/powerpoint/2010/main" xmlns="" val="1955386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αριθμού διαφάνειας 8">
            <a:extLst>
              <a:ext uri="{FF2B5EF4-FFF2-40B4-BE49-F238E27FC236}">
                <a16:creationId xmlns:a16="http://schemas.microsoft.com/office/drawing/2014/main" xmlns="" id="{00A34EBD-7DEA-4599-A81B-0A363A0E17FC}"/>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8</a:t>
            </a:fld>
            <a:endParaRPr lang="el-GR" dirty="0"/>
          </a:p>
        </p:txBody>
      </p:sp>
      <p:sp>
        <p:nvSpPr>
          <p:cNvPr id="69" name="TextBox 68">
            <a:extLst>
              <a:ext uri="{FF2B5EF4-FFF2-40B4-BE49-F238E27FC236}">
                <a16:creationId xmlns:a16="http://schemas.microsoft.com/office/drawing/2014/main" xmlns="" id="{340FFAF9-C888-438A-9882-94A46A02CB1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pic>
        <p:nvPicPr>
          <p:cNvPr id="7" name="13 - Εικόνα" descr="2.Τέταρτο σχήμα.png">
            <a:extLst>
              <a:ext uri="{FF2B5EF4-FFF2-40B4-BE49-F238E27FC236}">
                <a16:creationId xmlns:a16="http://schemas.microsoft.com/office/drawing/2014/main" xmlns="" id="{60085994-A447-4A15-ADB8-CB8E8479BAA3}"/>
              </a:ext>
            </a:extLst>
          </p:cNvPr>
          <p:cNvPicPr>
            <a:picLocks noChangeAspect="1"/>
          </p:cNvPicPr>
          <p:nvPr/>
        </p:nvPicPr>
        <p:blipFill>
          <a:blip r:embed="rId3" cstate="print"/>
          <a:srcRect/>
          <a:stretch>
            <a:fillRect/>
          </a:stretch>
        </p:blipFill>
        <p:spPr bwMode="auto">
          <a:xfrm>
            <a:off x="4588740" y="348770"/>
            <a:ext cx="6872575" cy="5781561"/>
          </a:xfrm>
          <a:prstGeom prst="rect">
            <a:avLst/>
          </a:prstGeom>
          <a:noFill/>
          <a:ln w="9525">
            <a:noFill/>
            <a:miter lim="800000"/>
            <a:headEnd/>
            <a:tailEnd/>
          </a:ln>
        </p:spPr>
      </p:pic>
      <p:sp>
        <p:nvSpPr>
          <p:cNvPr id="8" name="Βέλος: Πεντάγωνο 7">
            <a:extLst>
              <a:ext uri="{FF2B5EF4-FFF2-40B4-BE49-F238E27FC236}">
                <a16:creationId xmlns:a16="http://schemas.microsoft.com/office/drawing/2014/main" xmlns="" id="{41AD5E6A-512C-495B-9B11-EFA2F6B7D16D}"/>
              </a:ext>
            </a:extLst>
          </p:cNvPr>
          <p:cNvSpPr/>
          <p:nvPr/>
        </p:nvSpPr>
        <p:spPr>
          <a:xfrm>
            <a:off x="0" y="459835"/>
            <a:ext cx="3419605" cy="2245787"/>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l-GR" sz="2200" spc="-70" dirty="0"/>
              <a:t>Οι τέσσερεις μορφές διαχείρισης των εργαζομένων</a:t>
            </a:r>
            <a:endParaRPr lang="en-US" sz="2200" spc="-70" dirty="0"/>
          </a:p>
        </p:txBody>
      </p:sp>
    </p:spTree>
    <p:extLst>
      <p:ext uri="{BB962C8B-B14F-4D97-AF65-F5344CB8AC3E}">
        <p14:creationId xmlns:p14="http://schemas.microsoft.com/office/powerpoint/2010/main" xmlns="" val="2304254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descr="Πώς να χρησιμοποιήσετε αυτό το πρότυπο&#10;">
            <a:extLst>
              <a:ext uri="{FF2B5EF4-FFF2-40B4-BE49-F238E27FC236}">
                <a16:creationId xmlns:a16="http://schemas.microsoft.com/office/drawing/2014/main" xmlns="" id="{AF827C88-045E-4F68-9447-36B04E5AF96E}"/>
              </a:ext>
            </a:extLst>
          </p:cNvPr>
          <p:cNvGrpSpPr/>
          <p:nvPr/>
        </p:nvGrpSpPr>
        <p:grpSpPr>
          <a:xfrm>
            <a:off x="386166" y="288871"/>
            <a:ext cx="3064760" cy="3321307"/>
            <a:chOff x="1341135" y="289370"/>
            <a:chExt cx="3064760" cy="3321307"/>
          </a:xfrm>
        </p:grpSpPr>
        <p:sp>
          <p:nvSpPr>
            <p:cNvPr id="37" name="Έλλειψη 36">
              <a:extLst>
                <a:ext uri="{FF2B5EF4-FFF2-40B4-BE49-F238E27FC236}">
                  <a16:creationId xmlns:a16="http://schemas.microsoft.com/office/drawing/2014/main" xmlns="" id="{C51FBE48-2848-4EC5-89D6-C5C86C105FD1}"/>
                </a:ext>
              </a:extLst>
            </p:cNvPr>
            <p:cNvSpPr/>
            <p:nvPr/>
          </p:nvSpPr>
          <p:spPr>
            <a:xfrm>
              <a:off x="1341135" y="814260"/>
              <a:ext cx="2796417" cy="27964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l-GR" sz="2400" spc="-70" dirty="0"/>
                <a:t>Οι τέσσερεις μορφές διαχείρισης των εργαζομένων</a:t>
              </a:r>
            </a:p>
          </p:txBody>
        </p:sp>
        <p:sp>
          <p:nvSpPr>
            <p:cNvPr id="40" name="Έλλειψη 39">
              <a:extLst>
                <a:ext uri="{FF2B5EF4-FFF2-40B4-BE49-F238E27FC236}">
                  <a16:creationId xmlns:a16="http://schemas.microsoft.com/office/drawing/2014/main" xmlns="" id="{DDBE5AE1-0732-46F6-A796-4251201817EE}"/>
                </a:ext>
              </a:extLst>
            </p:cNvPr>
            <p:cNvSpPr/>
            <p:nvPr/>
          </p:nvSpPr>
          <p:spPr>
            <a:xfrm>
              <a:off x="3188155" y="289370"/>
              <a:ext cx="1217740" cy="12177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4400" b="1" dirty="0"/>
                <a:t>1</a:t>
              </a:r>
              <a:endParaRPr lang="el-GR" sz="4400" b="1" dirty="0"/>
            </a:p>
          </p:txBody>
        </p:sp>
        <p:sp>
          <p:nvSpPr>
            <p:cNvPr id="41" name="Έλλειψη 40">
              <a:extLst>
                <a:ext uri="{FF2B5EF4-FFF2-40B4-BE49-F238E27FC236}">
                  <a16:creationId xmlns:a16="http://schemas.microsoft.com/office/drawing/2014/main" xmlns="" id="{4571EFCA-4D6B-4975-BCE3-09C7F433B4DA}"/>
                </a:ext>
              </a:extLst>
            </p:cNvPr>
            <p:cNvSpPr/>
            <p:nvPr/>
          </p:nvSpPr>
          <p:spPr>
            <a:xfrm>
              <a:off x="1537865" y="3001655"/>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38" name="Τίτλος 2">
              <a:extLst>
                <a:ext uri="{FF2B5EF4-FFF2-40B4-BE49-F238E27FC236}">
                  <a16:creationId xmlns:a16="http://schemas.microsoft.com/office/drawing/2014/main" xmlns="" id="{E3AEFCE0-0A87-4B19-ABDE-39B6D794A7ED}"/>
                </a:ext>
              </a:extLst>
            </p:cNvPr>
            <p:cNvSpPr txBox="1">
              <a:spLocks/>
            </p:cNvSpPr>
            <p:nvPr/>
          </p:nvSpPr>
          <p:spPr>
            <a:xfrm>
              <a:off x="3133073" y="591578"/>
              <a:ext cx="1188691" cy="118682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rtl="0"/>
              <a:endParaRPr lang="el-GR" sz="7200" b="1" dirty="0">
                <a:solidFill>
                  <a:schemeClr val="bg1"/>
                </a:solidFill>
                <a:latin typeface="Times New Roman" panose="02020603050405020304" pitchFamily="18" charset="0"/>
                <a:cs typeface="Times New Roman" panose="02020603050405020304" pitchFamily="18" charset="0"/>
              </a:endParaRPr>
            </a:p>
          </p:txBody>
        </p:sp>
      </p:grpSp>
      <p:sp>
        <p:nvSpPr>
          <p:cNvPr id="43" name="Έλλειψη 42">
            <a:extLst>
              <a:ext uri="{FF2B5EF4-FFF2-40B4-BE49-F238E27FC236}">
                <a16:creationId xmlns:a16="http://schemas.microsoft.com/office/drawing/2014/main" xmlns="" id="{C4AAE0A8-79D5-440B-B812-5976D3EDBD0C}"/>
              </a:ext>
            </a:extLst>
          </p:cNvPr>
          <p:cNvSpPr/>
          <p:nvPr/>
        </p:nvSpPr>
        <p:spPr>
          <a:xfrm>
            <a:off x="4616174" y="1260995"/>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α</a:t>
            </a:r>
          </a:p>
        </p:txBody>
      </p:sp>
      <p:sp>
        <p:nvSpPr>
          <p:cNvPr id="45" name="Έλλειψη 44">
            <a:extLst>
              <a:ext uri="{FF2B5EF4-FFF2-40B4-BE49-F238E27FC236}">
                <a16:creationId xmlns:a16="http://schemas.microsoft.com/office/drawing/2014/main" xmlns="" id="{840F97B3-0E1D-40DC-BF8C-2D40E7DDC61C}"/>
              </a:ext>
            </a:extLst>
          </p:cNvPr>
          <p:cNvSpPr/>
          <p:nvPr/>
        </p:nvSpPr>
        <p:spPr>
          <a:xfrm>
            <a:off x="4616173" y="3622704"/>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β</a:t>
            </a:r>
          </a:p>
        </p:txBody>
      </p:sp>
      <p:sp>
        <p:nvSpPr>
          <p:cNvPr id="2" name="Θέση αριθμού διαφάνειας 1">
            <a:extLst>
              <a:ext uri="{FF2B5EF4-FFF2-40B4-BE49-F238E27FC236}">
                <a16:creationId xmlns:a16="http://schemas.microsoft.com/office/drawing/2014/main" xmlns="" id="{88DC1F28-E3FD-416B-8C76-7556A49440F5}"/>
              </a:ext>
            </a:extLst>
          </p:cNvPr>
          <p:cNvSpPr>
            <a:spLocks noGrp="1"/>
          </p:cNvSpPr>
          <p:nvPr>
            <p:ph type="sldNum" sz="quarter" idx="13"/>
          </p:nvPr>
        </p:nvSpPr>
        <p:spPr/>
        <p:txBody>
          <a:bodyPr rtlCol="0"/>
          <a:lstStyle/>
          <a:p>
            <a:pPr rtl="0"/>
            <a:fld id="{4B73C415-D670-4716-A5EC-CC4D52CA2BAC}" type="slidenum">
              <a:rPr lang="el-GR" smtClean="0"/>
              <a:pPr rtl="0"/>
              <a:t>9</a:t>
            </a:fld>
            <a:endParaRPr lang="el-GR" dirty="0"/>
          </a:p>
        </p:txBody>
      </p:sp>
      <p:sp>
        <p:nvSpPr>
          <p:cNvPr id="4" name="Title 3" hidden="1">
            <a:extLst>
              <a:ext uri="{FF2B5EF4-FFF2-40B4-BE49-F238E27FC236}">
                <a16:creationId xmlns:a16="http://schemas.microsoft.com/office/drawing/2014/main" xmlns="" id="{61A02E3A-E7B4-45B1-9EBC-3DB4D41F565D}"/>
              </a:ext>
            </a:extLst>
          </p:cNvPr>
          <p:cNvSpPr>
            <a:spLocks noGrp="1"/>
          </p:cNvSpPr>
          <p:nvPr>
            <p:ph type="title"/>
          </p:nvPr>
        </p:nvSpPr>
        <p:spPr/>
        <p:txBody>
          <a:bodyPr rtlCol="0"/>
          <a:lstStyle/>
          <a:p>
            <a:pPr rtl="0"/>
            <a:r>
              <a:rPr lang="el-GR" dirty="0" err="1"/>
              <a:t>How</a:t>
            </a:r>
            <a:r>
              <a:rPr lang="el-GR" dirty="0"/>
              <a:t> </a:t>
            </a:r>
            <a:r>
              <a:rPr lang="el-GR" dirty="0" err="1"/>
              <a:t>to</a:t>
            </a:r>
            <a:r>
              <a:rPr lang="el-GR" dirty="0"/>
              <a:t> </a:t>
            </a:r>
            <a:r>
              <a:rPr lang="el-GR" dirty="0" err="1"/>
              <a:t>customize</a:t>
            </a:r>
            <a:r>
              <a:rPr lang="el-GR" dirty="0"/>
              <a:t> </a:t>
            </a:r>
            <a:r>
              <a:rPr lang="el-GR" dirty="0" err="1"/>
              <a:t>this</a:t>
            </a:r>
            <a:r>
              <a:rPr lang="el-GR" dirty="0"/>
              <a:t> </a:t>
            </a:r>
            <a:r>
              <a:rPr lang="el-GR" dirty="0" err="1"/>
              <a:t>template</a:t>
            </a:r>
            <a:endParaRPr lang="el-GR" dirty="0"/>
          </a:p>
        </p:txBody>
      </p:sp>
      <p:sp>
        <p:nvSpPr>
          <p:cNvPr id="3" name="Ορθογώνιο 2">
            <a:extLst>
              <a:ext uri="{FF2B5EF4-FFF2-40B4-BE49-F238E27FC236}">
                <a16:creationId xmlns:a16="http://schemas.microsoft.com/office/drawing/2014/main" xmlns="" id="{0AF58940-2DCF-4226-AC7D-F6CF9A69A3E8}"/>
              </a:ext>
            </a:extLst>
          </p:cNvPr>
          <p:cNvSpPr/>
          <p:nvPr/>
        </p:nvSpPr>
        <p:spPr>
          <a:xfrm>
            <a:off x="5365315" y="1227119"/>
            <a:ext cx="5294334" cy="1200329"/>
          </a:xfrm>
          <a:prstGeom prst="rect">
            <a:avLst/>
          </a:prstGeom>
        </p:spPr>
        <p:txBody>
          <a:bodyPr wrap="square">
            <a:spAutoFit/>
          </a:bodyPr>
          <a:lstStyle/>
          <a:p>
            <a:pPr marL="109728">
              <a:defRPr/>
            </a:pPr>
            <a:r>
              <a:rPr lang="el-GR" b="1" dirty="0"/>
              <a:t>Η διοίκηση προσωπικού: </a:t>
            </a:r>
            <a:r>
              <a:rPr lang="el-GR" dirty="0"/>
              <a:t>Η μορφή αυτή βασίζεται στη τήρηση σαφών και μη-αμφισβητούμενων κανόνων, στην επιλογή αξιόπιστων διαδικασιών και στον αυστηρό έλεγχο των συμπεριφορών. </a:t>
            </a:r>
            <a:endParaRPr lang="en-US" dirty="0"/>
          </a:p>
        </p:txBody>
      </p:sp>
      <p:sp>
        <p:nvSpPr>
          <p:cNvPr id="19" name="Ορθογώνιο 18">
            <a:extLst>
              <a:ext uri="{FF2B5EF4-FFF2-40B4-BE49-F238E27FC236}">
                <a16:creationId xmlns:a16="http://schemas.microsoft.com/office/drawing/2014/main" xmlns="" id="{2A973EE6-AA80-4718-85AD-5A22AB2FB363}"/>
              </a:ext>
            </a:extLst>
          </p:cNvPr>
          <p:cNvSpPr/>
          <p:nvPr/>
        </p:nvSpPr>
        <p:spPr>
          <a:xfrm>
            <a:off x="5365315" y="3594695"/>
            <a:ext cx="6096000" cy="1477328"/>
          </a:xfrm>
          <a:prstGeom prst="rect">
            <a:avLst/>
          </a:prstGeom>
        </p:spPr>
        <p:txBody>
          <a:bodyPr>
            <a:spAutoFit/>
          </a:bodyPr>
          <a:lstStyle/>
          <a:p>
            <a:pPr marL="109728">
              <a:defRPr/>
            </a:pPr>
            <a:r>
              <a:rPr lang="el-GR" b="1" dirty="0"/>
              <a:t>Οι ανθρώπινες σχέσεις: </a:t>
            </a:r>
            <a:r>
              <a:rPr lang="el-GR" dirty="0"/>
              <a:t>Η βελτίωση της καθημερινής λειτουργίας των οργανώσεων χωρίς την παραμικρή αμφισβήτηση της διευθυντικής εξουσίας στη λήψη των αποφάσεων αποτελεί το βασικό χαρακτηριστικό αυτής της μορφής.</a:t>
            </a:r>
          </a:p>
        </p:txBody>
      </p:sp>
      <p:sp>
        <p:nvSpPr>
          <p:cNvPr id="48" name="TextBox 47">
            <a:extLst>
              <a:ext uri="{FF2B5EF4-FFF2-40B4-BE49-F238E27FC236}">
                <a16:creationId xmlns:a16="http://schemas.microsoft.com/office/drawing/2014/main" xmlns="" id="{1DCE1CF5-394C-4135-969C-00E4D695A7AD}"/>
              </a:ext>
            </a:extLst>
          </p:cNvPr>
          <p:cNvSpPr txBox="1"/>
          <p:nvPr/>
        </p:nvSpPr>
        <p:spPr>
          <a:xfrm>
            <a:off x="10409129" y="6221038"/>
            <a:ext cx="1052186" cy="596865"/>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xmlns="" val="4107587540"/>
      </p:ext>
    </p:extLst>
  </p:cSld>
  <p:clrMapOvr>
    <a:masterClrMapping/>
  </p:clrMapOvr>
</p:sld>
</file>

<file path=ppt/theme/theme1.xml><?xml version="1.0" encoding="utf-8"?>
<a:theme xmlns:a="http://schemas.openxmlformats.org/drawingml/2006/main" name="Θέμα του Offic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_19715934_TF16411250.potx" id="{3C0E6330-9B1A-4628-A4E7-3CF2811D1CCB}" vid="{3631A1C8-585C-495E-B6B7-243DB00EAD5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64A4C9D-F801-4923-BC6D-E0006F5123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2218FC-8412-44B9-9E82-D51F1F531141}">
  <ds:schemaRefs>
    <ds:schemaRef ds:uri="6dc4bcd6-49db-4c07-9060-8acfc67cef9f"/>
    <ds:schemaRef ds:uri="http://schemas.microsoft.com/office/2006/documentManagement/types"/>
    <ds:schemaRef ds:uri="http://www.w3.org/XML/1998/namespace"/>
    <ds:schemaRef ds:uri="http://schemas.openxmlformats.org/package/2006/metadata/core-properties"/>
    <ds:schemaRef ds:uri="http://purl.org/dc/dcmitype/"/>
    <ds:schemaRef ds:uri="http://purl.org/dc/elements/1.1/"/>
    <ds:schemaRef ds:uri="http://schemas.microsoft.com/sharepoint/v3"/>
    <ds:schemaRef ds:uri="http://schemas.microsoft.com/office/2006/metadata/properties"/>
    <ds:schemaRef ds:uri="http://purl.org/dc/terms/"/>
    <ds:schemaRef ds:uri="http://schemas.microsoft.com/office/infopath/2007/PartnerControls"/>
    <ds:schemaRef ds:uri="fb0879af-3eba-417a-a55a-ffe6dcd6ca77"/>
  </ds:schemaRefs>
</ds:datastoreItem>
</file>

<file path=docProps/app.xml><?xml version="1.0" encoding="utf-8"?>
<Properties xmlns="http://schemas.openxmlformats.org/officeDocument/2006/extended-properties" xmlns:vt="http://schemas.openxmlformats.org/officeDocument/2006/docPropsVTypes">
  <Template>Έξυπνη επαγγελματική παρουσίαση</Template>
  <TotalTime>0</TotalTime>
  <Words>1187</Words>
  <Application>Microsoft Office PowerPoint</Application>
  <PresentationFormat>Προσαρμογή</PresentationFormat>
  <Paragraphs>221</Paragraphs>
  <Slides>30</Slides>
  <Notes>28</Notes>
  <HiddenSlides>0</HiddenSlides>
  <MMClips>0</MMClips>
  <ScaleCrop>false</ScaleCrop>
  <HeadingPairs>
    <vt:vector size="4" baseType="variant">
      <vt:variant>
        <vt:lpstr>Θέμα</vt:lpstr>
      </vt:variant>
      <vt:variant>
        <vt:i4>1</vt:i4>
      </vt:variant>
      <vt:variant>
        <vt:lpstr>Τίτλοι διαφανειών</vt:lpstr>
      </vt:variant>
      <vt:variant>
        <vt:i4>30</vt:i4>
      </vt:variant>
    </vt:vector>
  </HeadingPairs>
  <TitlesOfParts>
    <vt:vector size="31" baseType="lpstr">
      <vt:lpstr>Θέμα του Office</vt:lpstr>
      <vt:lpstr>Από  τη  Διοίκηση  Προσωπικού  στη   Διαχείριση Ανθρωπίνων Πόρων</vt:lpstr>
      <vt:lpstr>Διαφάνεια 2</vt:lpstr>
      <vt:lpstr>Προσεγγίσεις</vt:lpstr>
      <vt:lpstr>Ενότητα  1η </vt:lpstr>
      <vt:lpstr>Οι τέσσερεις προσεγγίσεις της οργάνωσης</vt:lpstr>
      <vt:lpstr>Διαφάνεια 6</vt:lpstr>
      <vt:lpstr>Οι τέσσερεις προσεγγίσεις της οργάνωσης</vt:lpstr>
      <vt:lpstr>Διαφάνεια 8</vt:lpstr>
      <vt:lpstr>How to customize this template</vt:lpstr>
      <vt:lpstr>How to customize this template</vt:lpstr>
      <vt:lpstr>Ενότητα  2η </vt:lpstr>
      <vt:lpstr>Διαφάνεια 12</vt:lpstr>
      <vt:lpstr>Ταιϋλοριστικό -Φορντιστικό</vt:lpstr>
      <vt:lpstr>Οργανωσιακό  πλαίσιο</vt:lpstr>
      <vt:lpstr>Κοινωνική Διαπραγμάτευση</vt:lpstr>
      <vt:lpstr>Διαχείριση</vt:lpstr>
      <vt:lpstr>Μοντέλο</vt:lpstr>
      <vt:lpstr>How to customize this template</vt:lpstr>
      <vt:lpstr>How to customize this template</vt:lpstr>
      <vt:lpstr>Οργανωσιακό</vt:lpstr>
      <vt:lpstr>Κοινωνική Διαπραγμάτευση</vt:lpstr>
      <vt:lpstr>Διαφάνεια 22</vt:lpstr>
      <vt:lpstr>Διαφάνεια 23</vt:lpstr>
      <vt:lpstr>Διαχείριση</vt:lpstr>
      <vt:lpstr>Από τους ιδεατούς τύπους    </vt:lpstr>
      <vt:lpstr>Πρώτη υβριδική κατάσταση</vt:lpstr>
      <vt:lpstr>Δεύτερη</vt:lpstr>
      <vt:lpstr>Large image</vt:lpstr>
      <vt:lpstr>Διαφάνεια 29</vt:lpstr>
      <vt:lpstr>Διαφάνεια 30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2018-12-25T15:19:00Z</dcterms:created>
  <dcterms:modified xsi:type="dcterms:W3CDTF">2019-02-28T18:18:02Z</dcterms:modified>
</cp:coreProperties>
</file>