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72" r:id="rId9"/>
    <p:sldId id="265" r:id="rId10"/>
    <p:sldId id="264" r:id="rId11"/>
    <p:sldId id="266" r:id="rId12"/>
    <p:sldId id="286" r:id="rId13"/>
    <p:sldId id="278" r:id="rId14"/>
    <p:sldId id="268" r:id="rId15"/>
    <p:sldId id="267" r:id="rId16"/>
    <p:sldId id="274" r:id="rId17"/>
    <p:sldId id="262" r:id="rId18"/>
    <p:sldId id="263" r:id="rId19"/>
    <p:sldId id="276" r:id="rId20"/>
    <p:sldId id="279" r:id="rId21"/>
    <p:sldId id="280" r:id="rId22"/>
    <p:sldId id="275" r:id="rId23"/>
    <p:sldId id="277" r:id="rId24"/>
    <p:sldId id="284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 snapToGrid="0">
      <p:cViewPr varScale="1">
        <p:scale>
          <a:sx n="58" d="100"/>
          <a:sy n="58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TitleHD.png">
            <a:extLst>
              <a:ext uri="{FF2B5EF4-FFF2-40B4-BE49-F238E27FC236}">
                <a16:creationId xmlns:a16="http://schemas.microsoft.com/office/drawing/2014/main" xmlns="" id="{1BD8D0DA-0A8A-86FC-5D68-1F40C419B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9C72D9C7-389E-4B49-0996-55C0A2BC613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962396" y="1964268"/>
            <a:ext cx="7197727" cy="2421468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16CE6B3-C334-BBC6-F261-1FC451CA72B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62396" y="4385727"/>
            <a:ext cx="7197727" cy="1405469"/>
          </a:xfrm>
        </p:spPr>
        <p:txBody>
          <a:bodyPr anchor="t"/>
          <a:lstStyle>
            <a:lvl1pPr marL="0" indent="0" algn="r">
              <a:buNone/>
              <a:defRPr cap="all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FB44927-146C-A0FA-19A1-FB548B4E6D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932554" y="5870576"/>
            <a:ext cx="1600200" cy="377820"/>
          </a:xfrm>
        </p:spPr>
        <p:txBody>
          <a:bodyPr/>
          <a:lstStyle>
            <a:lvl1pPr>
              <a:defRPr/>
            </a:lvl1pPr>
          </a:lstStyle>
          <a:p>
            <a:pPr lvl="0"/>
            <a:fld id="{EFE47964-03FB-4EBF-9B80-7B126DCCB87D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7A5D865-57E6-5585-7B70-551DA18642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962396" y="5870576"/>
            <a:ext cx="4893960" cy="37782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F00BA94-D946-B6B0-E9FD-8DE174DBC8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608960" y="5870576"/>
            <a:ext cx="551163" cy="377820"/>
          </a:xfrm>
        </p:spPr>
        <p:txBody>
          <a:bodyPr/>
          <a:lstStyle>
            <a:lvl1pPr>
              <a:defRPr/>
            </a:lvl1pPr>
          </a:lstStyle>
          <a:p>
            <a:pPr lvl="0"/>
            <a:fld id="{3C86D408-C45A-4214-BC5C-E0AE97D66F7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20111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elestia-R1---OverlayContentHD.png">
            <a:extLst>
              <a:ext uri="{FF2B5EF4-FFF2-40B4-BE49-F238E27FC236}">
                <a16:creationId xmlns:a16="http://schemas.microsoft.com/office/drawing/2014/main" xmlns="" id="{E9BBDE5A-164C-E386-DD61-697091103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AEC9EEA-BC0C-75A8-3F90-E954EC8965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4732861"/>
            <a:ext cx="10131423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8570900D-C6FA-D169-F855-E27E6BD740AC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1371600" y="932111"/>
            <a:ext cx="8759823" cy="3164976"/>
          </a:xfrm>
          <a:ln w="50804" cap="sq">
            <a:solidFill>
              <a:srgbClr val="FFFFFF"/>
            </a:solidFill>
            <a:prstDash val="solid"/>
            <a:miter/>
          </a:ln>
          <a:effectLst>
            <a:outerShdw dir="16200000" algn="tl">
              <a:srgbClr val="000000">
                <a:alpha val="43000"/>
              </a:srgbClr>
            </a:outerShdw>
          </a:effectLst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46ABFE6E-132B-993F-E73E-F3FCB382131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5299606"/>
            <a:ext cx="10131423" cy="493711"/>
          </a:xfrm>
        </p:spPr>
        <p:txBody>
          <a:bodyPr anchor="t"/>
          <a:lstStyle>
            <a:lvl1pPr marL="0" indent="0">
              <a:buNone/>
              <a:defRPr sz="14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552B2F48-DE17-DF8F-0C54-11A015784A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773CAF-6155-43AE-862C-FA9258B790D0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08127277-5F74-9422-4395-E419F427C7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6B7D7841-19CE-8B67-7A1F-C016E4FE44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55A60-4ECA-4FE9-94F7-90F41F81AF1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89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3098D56A-46A6-3DDE-A750-AC7EB3E8C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A7810D95-021E-3B80-73DE-808A261169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10131423" cy="3124203"/>
          </a:xfrm>
        </p:spPr>
        <p:txBody>
          <a:bodyPr/>
          <a:lstStyle>
            <a:lvl1pPr>
              <a:defRPr sz="3200" cap="none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00AE60E-0DB1-4EC1-6169-16C124F40F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4343400"/>
            <a:ext cx="10131423" cy="1447796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AB42CDB-A677-B92D-3D69-D88B68B753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1282FD-5F29-4A17-91DB-A6F2202F5ACD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C33AE5C-7BD3-6E7B-1483-7F7C6B558E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187A044-FCCE-EA02-10B3-061870F36C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593447-CD6B-41D7-8D39-FCE506CEDCA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869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elestia-R1---OverlayContentHD.png">
            <a:extLst>
              <a:ext uri="{FF2B5EF4-FFF2-40B4-BE49-F238E27FC236}">
                <a16:creationId xmlns:a16="http://schemas.microsoft.com/office/drawing/2014/main" xmlns="" id="{B055BBAD-0213-B339-4984-7AA770AF0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12">
            <a:extLst>
              <a:ext uri="{FF2B5EF4-FFF2-40B4-BE49-F238E27FC236}">
                <a16:creationId xmlns:a16="http://schemas.microsoft.com/office/drawing/2014/main" xmlns="" id="{2E0AECD5-99C3-3AEE-856A-60C74B6D86B2}"/>
              </a:ext>
            </a:extLst>
          </p:cNvPr>
          <p:cNvSpPr txBox="1"/>
          <p:nvPr/>
        </p:nvSpPr>
        <p:spPr>
          <a:xfrm>
            <a:off x="10237869" y="2743200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alibri"/>
              </a:rPr>
              <a:t>”</a:t>
            </a:r>
          </a:p>
        </p:txBody>
      </p:sp>
      <p:sp>
        <p:nvSpPr>
          <p:cNvPr id="4" name="TextBox 13">
            <a:extLst>
              <a:ext uri="{FF2B5EF4-FFF2-40B4-BE49-F238E27FC236}">
                <a16:creationId xmlns:a16="http://schemas.microsoft.com/office/drawing/2014/main" xmlns="" id="{43336BDE-45CB-C34C-4036-5AC43D04BE34}"/>
              </a:ext>
            </a:extLst>
          </p:cNvPr>
          <p:cNvSpPr txBox="1"/>
          <p:nvPr/>
        </p:nvSpPr>
        <p:spPr>
          <a:xfrm>
            <a:off x="488271" y="82333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alibri"/>
              </a:rPr>
              <a:t>“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0680A85-C12D-751D-8BA3-C243B927C5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2270" y="609603"/>
            <a:ext cx="9550395" cy="2743200"/>
          </a:xfrm>
        </p:spPr>
        <p:txBody>
          <a:bodyPr/>
          <a:lstStyle>
            <a:lvl1pPr>
              <a:defRPr sz="3200" cap="none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xmlns="" id="{C21607E2-25DE-A375-4E5B-A6DC3FCB64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97874" y="3352803"/>
            <a:ext cx="9339187" cy="3810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3BE0433D-1093-734E-80EA-EF1010FB57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7464" y="4343400"/>
            <a:ext cx="10152363" cy="1447796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32FC1274-FF3A-55E1-F46D-15F7EED6DE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0F6AEA-B099-44E1-9393-FA1029886700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371A153C-0AF9-2317-8C87-111247B71F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CC590D67-D801-E80D-C3E7-8BD858EC1F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A097B9-9E12-45C8-9664-3BE92662D4FC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27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11A18A45-A0A3-4489-BA21-70813782D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5406E8DA-88F1-5872-13E1-97F9330BD5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3308582"/>
            <a:ext cx="10131423" cy="1468800"/>
          </a:xfrm>
        </p:spPr>
        <p:txBody>
          <a:bodyPr anchor="b"/>
          <a:lstStyle>
            <a:lvl1pPr>
              <a:defRPr sz="3200" cap="none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A65DE71C-26A6-3316-DDAB-B68438FD4B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4777383"/>
            <a:ext cx="10131423" cy="860395"/>
          </a:xfrm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81E24AD-01CF-D236-EC0D-091E404202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17D65E-03FA-4595-B6E5-1A9D1BD8DD42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AAEF8C2-EC37-6898-ABAF-964654CB48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3B9401-A259-8378-E2EF-6E3F528D4D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FE11-B7D5-4692-BF61-EE0344C1581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9050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elestia-R1---OverlayContentHD.png">
            <a:extLst>
              <a:ext uri="{FF2B5EF4-FFF2-40B4-BE49-F238E27FC236}">
                <a16:creationId xmlns:a16="http://schemas.microsoft.com/office/drawing/2014/main" xmlns="" id="{295DA488-613F-FE91-CC50-B0FF7E67D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12">
            <a:extLst>
              <a:ext uri="{FF2B5EF4-FFF2-40B4-BE49-F238E27FC236}">
                <a16:creationId xmlns:a16="http://schemas.microsoft.com/office/drawing/2014/main" xmlns="" id="{A9F3F83D-8344-36B0-956A-CF37DAF54A40}"/>
              </a:ext>
            </a:extLst>
          </p:cNvPr>
          <p:cNvSpPr txBox="1"/>
          <p:nvPr/>
        </p:nvSpPr>
        <p:spPr>
          <a:xfrm>
            <a:off x="10237869" y="2743200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alibri"/>
              </a:rPr>
              <a:t>”</a:t>
            </a:r>
          </a:p>
        </p:txBody>
      </p:sp>
      <p:sp>
        <p:nvSpPr>
          <p:cNvPr id="4" name="TextBox 13">
            <a:extLst>
              <a:ext uri="{FF2B5EF4-FFF2-40B4-BE49-F238E27FC236}">
                <a16:creationId xmlns:a16="http://schemas.microsoft.com/office/drawing/2014/main" xmlns="" id="{B1A7FB67-E13C-4CE7-8647-657AB963F009}"/>
              </a:ext>
            </a:extLst>
          </p:cNvPr>
          <p:cNvSpPr txBox="1"/>
          <p:nvPr/>
        </p:nvSpPr>
        <p:spPr>
          <a:xfrm>
            <a:off x="488271" y="82333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alibri"/>
              </a:rPr>
              <a:t>“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6EC291CC-4BF6-50AF-BED3-F86EE8731F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2270" y="609603"/>
            <a:ext cx="9550395" cy="2743200"/>
          </a:xfrm>
        </p:spPr>
        <p:txBody>
          <a:bodyPr/>
          <a:lstStyle>
            <a:lvl1pPr>
              <a:defRPr sz="3200" cap="none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xmlns="" id="{B24882C8-49F9-1D80-32D0-7CDA400648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3886200"/>
            <a:ext cx="10135438" cy="888997"/>
          </a:xfrm>
        </p:spPr>
        <p:txBody>
          <a:bodyPr anchor="b"/>
          <a:lstStyle>
            <a:lvl1pPr marL="0">
              <a:buNone/>
              <a:defRPr sz="24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B0C52F09-310F-9135-4E47-15D2C2E8C9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4775197"/>
            <a:ext cx="10135438" cy="101599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AABB4D8-C736-3474-DCB5-7E2944BECF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B4CDB-937E-491A-8D60-3A9B2C759E3B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BE534815-3FA0-41C5-A618-EAFC8FBECD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E556D395-F12A-850A-1F97-61E149D948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4EED46-FBA1-416D-83C1-CD8ABD4A642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068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elestia-R1---OverlayContentHD.png">
            <a:extLst>
              <a:ext uri="{FF2B5EF4-FFF2-40B4-BE49-F238E27FC236}">
                <a16:creationId xmlns:a16="http://schemas.microsoft.com/office/drawing/2014/main" xmlns="" id="{56DB55C1-9FE0-8357-EF22-FD67E448C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D021EF2C-C231-2045-BEC8-B6FBB73930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10131423" cy="274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xmlns="" id="{194E97DE-AA00-CD2E-826F-5922C7E525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3505196"/>
            <a:ext cx="10131423" cy="838203"/>
          </a:xfrm>
        </p:spPr>
        <p:txBody>
          <a:bodyPr anchor="b"/>
          <a:lstStyle>
            <a:lvl1pPr marL="0">
              <a:buNone/>
              <a:defRPr sz="28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E8619C90-A2C4-F0AB-D8BA-562993DCA31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800" y="4343400"/>
            <a:ext cx="10131423" cy="1447796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3DCAEB17-9EE3-0ADC-0A68-8A7F4F0D2F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649C1E-9674-496E-B82C-385483A23DE9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9B5AFABE-6368-3C3A-5D80-661FFC0596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946E5238-4BC3-64E6-C692-8ABC629338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C347B-C5C6-4245-907D-833D5FDB9E3C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001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153923B0-AAFD-F304-88FF-6B316D1B5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959B4609-074D-75A6-267F-B247E76447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xmlns="" id="{A89C511C-3866-4041-442F-21286541DD0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B1343B4-CDE5-C871-1973-4D5D43D110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0C98D-FB6F-4532-AC50-35826B536C3F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8D53D39-BE70-0B8E-1953-D213C8D16A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14AB6F7-EDD5-944E-3728-4E7595E4D7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C3E7C-C0C6-48FE-B77B-1DB32A426BC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113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99CB93EF-4DFA-28A1-7F81-E3713B1E1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Vertical Title 1">
            <a:extLst>
              <a:ext uri="{FF2B5EF4-FFF2-40B4-BE49-F238E27FC236}">
                <a16:creationId xmlns:a16="http://schemas.microsoft.com/office/drawing/2014/main" xmlns="" id="{DE872955-7DFD-0F94-5270-89CA2162D37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658673" y="609603"/>
            <a:ext cx="2158550" cy="51816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xmlns="" id="{B9FCBB9A-AC3C-A824-FC8C-25E8B6B9E5A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7832119" cy="5181603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6E97919-F8CB-2B54-C71D-203FF3D784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1B73E4-9433-4397-8F28-9DD8CA8C240A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2C231A9-6A72-D2BD-0A7D-9AC4F0C026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C5E43FC-4C98-78A8-0A41-26FDE4196C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BC767B-FA6A-4945-9972-FA289F0696E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55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68D943FC-6C89-E437-D393-9C0CAD347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8E9DB802-660F-DC09-0F71-2BA748EEA0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7A7069A-D587-6557-D5B5-9BF8DB2D687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70CE7E6-A8B2-4B2A-F95C-C8BBF4250D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04EAC8-1468-48C5-8BA2-6CC6A18FFE82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C8B8F64-1D91-52D4-C9E6-D00870FED5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3A377B5-E182-F4EB-B108-EF3AB5CAAF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2BCD7-2336-46BB-B649-7C37B1F4CAF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87559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>
            <a:extLst>
              <a:ext uri="{FF2B5EF4-FFF2-40B4-BE49-F238E27FC236}">
                <a16:creationId xmlns:a16="http://schemas.microsoft.com/office/drawing/2014/main" xmlns="" id="{CE30BFF2-B85E-756B-8B07-C84CE6468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58B0C90E-B2F7-F804-8760-FADB20E584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3308582"/>
            <a:ext cx="10131423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8F5948A-D76A-0743-B9FB-A2DBC7C044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777383"/>
            <a:ext cx="10131423" cy="860395"/>
          </a:xfrm>
        </p:spPr>
        <p:txBody>
          <a:bodyPr anchor="t"/>
          <a:lstStyle>
            <a:lvl1pPr marL="0" indent="0">
              <a:buNone/>
              <a:defRPr sz="2000" cap="all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C5F4A68-6772-6F57-8556-B4B551AD2F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AF6AF-6E14-4A97-AE13-20AE6599DFCC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8484697-032D-FA1A-5474-A3CA83A6B8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0D3162C-3FD9-990A-437B-46E0298557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3F0C8B-0DEF-4013-B2E1-55CFA66A15C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28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elestia-R1---OverlayContentHD.png">
            <a:extLst>
              <a:ext uri="{FF2B5EF4-FFF2-40B4-BE49-F238E27FC236}">
                <a16:creationId xmlns:a16="http://schemas.microsoft.com/office/drawing/2014/main" xmlns="" id="{35DA2ECF-34CA-5BA4-88AB-172DEE2C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AC2EBB4A-7C07-E703-AE8A-236E979630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B8536915-33F3-40FE-D73E-B99A62E25C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2142064"/>
            <a:ext cx="4995330" cy="36491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D8231178-5B83-424B-0D3F-2A14823688E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21893" y="2142064"/>
            <a:ext cx="4995330" cy="36491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E6A9A7F4-CE89-1F6A-F77E-14039A8BEF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E8149F-1F7F-4055-92FC-0D61F0497EBE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5DBC1E7C-36F1-6EF3-7ECB-05C81C0045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8B301879-7808-5020-2058-F41737884C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52B31-D71B-4C86-AB5B-A80179480DD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89916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95782-977C-DC6E-C8AA-0CA43A45B6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A42D3F-6672-2CCA-ED46-CE07EBDA7A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73671" y="2218270"/>
            <a:ext cx="4709050" cy="576264"/>
          </a:xfrm>
        </p:spPr>
        <p:txBody>
          <a:bodyPr anchor="b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91090F-A59A-D2B4-9B1A-DB48CFF0720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5800" y="2870201"/>
            <a:ext cx="4996921" cy="2920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A1C26D-0457-D4A4-6886-96CDF64D2B0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096003" y="2226737"/>
            <a:ext cx="4722811" cy="576264"/>
          </a:xfrm>
        </p:spPr>
        <p:txBody>
          <a:bodyPr anchor="b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F0D01B3-A2E1-AD13-CCAB-54135EBB9D9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823484" y="2870201"/>
            <a:ext cx="4995330" cy="2920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66D47C-DB23-C229-D155-5370127A38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3DBD79-5B2E-407B-AB9C-9E4FEF32F6B0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36AFB4-8E11-E115-6219-42CBD8A039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3F8AFE-D521-C2C9-636F-0A6DCA60C6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9348AA-3986-4BB2-B77D-ABD2D4544DFC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33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elestia-R1---OverlayContentHD.png">
            <a:extLst>
              <a:ext uri="{FF2B5EF4-FFF2-40B4-BE49-F238E27FC236}">
                <a16:creationId xmlns:a16="http://schemas.microsoft.com/office/drawing/2014/main" xmlns="" id="{B65DAE8A-0AEB-17EA-2DBB-2D71D24CD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4DE8499B-5571-61C0-A850-AEABDDB910B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xmlns="" id="{7D857E50-89E7-010F-19C8-906513466F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A7CE4A-A137-407C-B3C2-F1FD3C5096CB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4A1EA85E-A0E4-BD7D-EA3F-FDF9E3141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2A7D4535-9988-EEEA-7EF3-8B6A09707E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52AF05-C189-4443-B541-46D81D6F369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928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elestia-R1---OverlayContentHD.png">
            <a:extLst>
              <a:ext uri="{FF2B5EF4-FFF2-40B4-BE49-F238E27FC236}">
                <a16:creationId xmlns:a16="http://schemas.microsoft.com/office/drawing/2014/main" xmlns="" id="{A5BB1751-07EF-0CB7-B8FD-2A32B125D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E1EE7EE3-65EF-2B61-68D1-58F2202CC2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0528A-3D32-43B6-89AB-AEB1D4BA84DC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47465052-17FA-8B01-398D-C890654D51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405BEA3C-728F-B873-ECC1-A834FA2D19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AAB8F-A96B-4E8A-B084-C4276A9CD37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416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elestia-R1---OverlayContentHD.png">
            <a:extLst>
              <a:ext uri="{FF2B5EF4-FFF2-40B4-BE49-F238E27FC236}">
                <a16:creationId xmlns:a16="http://schemas.microsoft.com/office/drawing/2014/main" xmlns="" id="{2F787A86-E6C7-126D-D05C-6DFC17A4E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C33FBBE6-4887-51D7-CCA8-DEC27CFB2D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2074334"/>
            <a:ext cx="3680880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937935E-4E35-0E20-49FD-61B5738818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8196" y="609603"/>
            <a:ext cx="6169027" cy="51816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47F0EC33-6FB6-5CF7-C1B0-690D1DD9B5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85800" y="3445934"/>
            <a:ext cx="3680880" cy="1828800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183A8FA1-DCD9-6713-B92C-6F1FB292D8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83040-B204-4D66-99D1-00CDB2D60FBB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B89D9BA7-1FA4-83CD-9CE8-BCCCC45328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A5DC3574-8EFA-B342-CE56-5B127D218D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C02F19-9390-46F6-BFCB-2D13A4D2477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1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elestia-R1---OverlayContentHD.png">
            <a:extLst>
              <a:ext uri="{FF2B5EF4-FFF2-40B4-BE49-F238E27FC236}">
                <a16:creationId xmlns:a16="http://schemas.microsoft.com/office/drawing/2014/main" xmlns="" id="{355A457E-4B3F-7C57-9502-B9A5186CF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3" cy="6856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4BA5068-7CB0-DBAA-6BCE-4AE0E376FA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6" cy="13716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A2A0EE43-5EB7-A2AD-D3AE-7BFFF3320E5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7536256" y="914400"/>
            <a:ext cx="3280976" cy="4572000"/>
          </a:xfrm>
          <a:ln w="50804" cap="sq">
            <a:solidFill>
              <a:srgbClr val="FFFFFF"/>
            </a:solidFill>
            <a:prstDash val="solid"/>
            <a:miter/>
          </a:ln>
          <a:effectLst>
            <a:outerShdw dir="16200000" algn="tl">
              <a:srgbClr val="000000">
                <a:alpha val="43000"/>
              </a:srgbClr>
            </a:outerShdw>
          </a:effectLst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95E33306-EAB8-92C3-81F7-143DB1D522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85800" y="2971800"/>
            <a:ext cx="6164656" cy="1828800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7AA8A0D1-1C3B-651B-1C4F-2C2C51D247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FBF15C-C3EB-4644-9091-7AE09585BE88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219F15A2-622D-3607-D5DC-CAD8A9DF06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A0EC8113-7601-4A2A-35B6-9ECBEEB64E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C8999-5432-499D-9394-B338ADEE3E8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303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685B53E-448C-96C1-16DF-975C29D379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10131423" cy="14562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46AAC-ED8D-2687-37C5-7F3B17C3BF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2142064"/>
            <a:ext cx="10131423" cy="36491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0F546-CEE0-DF74-1A4F-03DDACD7D97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589663" y="5870576"/>
            <a:ext cx="1600200" cy="377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4C5D26E-11AC-4CD5-9D0A-C2162252CB98}" type="datetime1">
              <a:rPr lang="el-GR"/>
              <a:pPr lvl="0"/>
              <a:t>20/3/2025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790D17-3D95-2EB2-9ABD-1BDCB348F2F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85800" y="5870576"/>
            <a:ext cx="7827657" cy="377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2F3030-0E70-E6D7-CB93-F5BEF5B9C7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266060" y="5870576"/>
            <a:ext cx="551163" cy="377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4BF6322-0999-4970-A060-2B189F9DD391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l-GR" sz="3600" b="0" i="0" u="none" strike="noStrike" kern="1200" cap="all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85750" marR="0" lvl="0" indent="-285750" algn="l" defTabSz="457200" rtl="0" fontAlgn="auto" hangingPunct="1">
        <a:lnSpc>
          <a:spcPct val="100000"/>
        </a:lnSpc>
        <a:spcBef>
          <a:spcPts val="0"/>
        </a:spcBef>
        <a:spcAft>
          <a:spcPts val="1000"/>
        </a:spcAft>
        <a:buClr>
          <a:srgbClr val="000000"/>
        </a:buClr>
        <a:buSzPct val="100000"/>
        <a:buFont typeface="Arial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0"/>
        </a:spcBef>
        <a:spcAft>
          <a:spcPts val="1000"/>
        </a:spcAft>
        <a:buClr>
          <a:srgbClr val="000000"/>
        </a:buClr>
        <a:buSzPct val="100000"/>
        <a:buFont typeface="Arial"/>
        <a:buChar char="•"/>
        <a:tabLst/>
        <a:defRPr lang="el-GR" sz="16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00150" marR="0" lvl="2" indent="-285750" algn="l" defTabSz="457200" rtl="0" fontAlgn="auto" hangingPunct="1">
        <a:lnSpc>
          <a:spcPct val="100000"/>
        </a:lnSpc>
        <a:spcBef>
          <a:spcPts val="0"/>
        </a:spcBef>
        <a:spcAft>
          <a:spcPts val="1000"/>
        </a:spcAft>
        <a:buClr>
          <a:srgbClr val="000000"/>
        </a:buClr>
        <a:buSzPct val="100000"/>
        <a:buFont typeface="Arial"/>
        <a:buChar char="•"/>
        <a:tabLst/>
        <a:defRPr lang="el-GR" sz="1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543050" marR="0" lvl="3" indent="-171450" algn="l" defTabSz="457200" rtl="0" fontAlgn="auto" hangingPunct="1">
        <a:lnSpc>
          <a:spcPct val="100000"/>
        </a:lnSpc>
        <a:spcBef>
          <a:spcPts val="0"/>
        </a:spcBef>
        <a:spcAft>
          <a:spcPts val="1000"/>
        </a:spcAft>
        <a:buClr>
          <a:srgbClr val="000000"/>
        </a:buClr>
        <a:buSzPct val="100000"/>
        <a:buFont typeface="Arial"/>
        <a:buChar char="•"/>
        <a:tabLst/>
        <a:defRPr lang="el-GR" sz="12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00250" marR="0" lvl="4" indent="-171450" algn="l" defTabSz="457200" rtl="0" fontAlgn="auto" hangingPunct="1">
        <a:lnSpc>
          <a:spcPct val="100000"/>
        </a:lnSpc>
        <a:spcBef>
          <a:spcPts val="0"/>
        </a:spcBef>
        <a:spcAft>
          <a:spcPts val="1000"/>
        </a:spcAft>
        <a:buClr>
          <a:srgbClr val="000000"/>
        </a:buClr>
        <a:buSzPct val="100000"/>
        <a:buFont typeface="Arial"/>
        <a:buChar char="•"/>
        <a:tabLst/>
        <a:defRPr lang="el-GR" sz="12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3A64E93-CFA6-EFD3-B398-4E77BC74898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962396" y="1378631"/>
            <a:ext cx="7197727" cy="2321167"/>
          </a:xfrm>
        </p:spPr>
        <p:txBody>
          <a:bodyPr>
            <a:noAutofit/>
          </a:bodyPr>
          <a:lstStyle/>
          <a:p>
            <a:pPr lvl="0"/>
            <a:r>
              <a:rPr lang="en-US" sz="3600"/>
              <a:t>Security systems in Greek health care institutions: A scoping Review towards an effective benchmarking approach </a:t>
            </a:r>
            <a:endParaRPr lang="el-GR" sz="36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28C2474-33B3-51A8-15D3-ED8ADACEE8A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4041913"/>
            <a:ext cx="9144000" cy="1215886"/>
          </a:xfrm>
        </p:spPr>
        <p:txBody>
          <a:bodyPr/>
          <a:lstStyle/>
          <a:p>
            <a:pPr lvl="0" algn="l">
              <a:lnSpc>
                <a:spcPct val="90000"/>
              </a:lnSpc>
            </a:pPr>
            <a:r>
              <a:rPr lang="fi-FI" sz="2000"/>
              <a:t>Savina Mariettou</a:t>
            </a:r>
          </a:p>
          <a:p>
            <a:pPr lvl="0" algn="l">
              <a:lnSpc>
                <a:spcPct val="90000"/>
              </a:lnSpc>
            </a:pPr>
            <a:r>
              <a:rPr lang="fi-FI" sz="2000"/>
              <a:t>Constantinos Koutsojannis</a:t>
            </a:r>
          </a:p>
          <a:p>
            <a:pPr lvl="0" algn="l">
              <a:lnSpc>
                <a:spcPct val="90000"/>
              </a:lnSpc>
            </a:pPr>
            <a:r>
              <a:rPr lang="fi-FI" sz="2000"/>
              <a:t>Vassilios Triantafillou</a:t>
            </a:r>
            <a:endParaRPr lang="el-GR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1FC0D35-75DD-0249-76C5-AF529171A0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Key aspects of cybersecurity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A1917A7-13F8-C187-2BD4-7F9BED67B6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2142064"/>
            <a:ext cx="10131423" cy="4106332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2400" b="1">
                <a:solidFill>
                  <a:srgbClr val="0D0D0D"/>
                </a:solidFill>
              </a:rPr>
              <a:t>Information Security</a:t>
            </a:r>
            <a:r>
              <a:rPr lang="en-US" sz="2400">
                <a:solidFill>
                  <a:srgbClr val="0D0D0D"/>
                </a:solidFill>
              </a:rPr>
              <a:t>: Protects the confidentiality, integrity, and availability of information in both digital and physical forms.</a:t>
            </a:r>
          </a:p>
          <a:p>
            <a:pPr lvl="0">
              <a:lnSpc>
                <a:spcPct val="90000"/>
              </a:lnSpc>
            </a:pPr>
            <a:r>
              <a:rPr lang="en-US" sz="2400" b="1">
                <a:solidFill>
                  <a:srgbClr val="0D0D0D"/>
                </a:solidFill>
              </a:rPr>
              <a:t>Data Security</a:t>
            </a:r>
            <a:r>
              <a:rPr lang="en-US" sz="2400">
                <a:solidFill>
                  <a:srgbClr val="0D0D0D"/>
                </a:solidFill>
              </a:rPr>
              <a:t>: Focuses on safeguarding data from unauthorized access or misuse, using encryption and access controls.</a:t>
            </a:r>
          </a:p>
          <a:p>
            <a:pPr lvl="0">
              <a:lnSpc>
                <a:spcPct val="90000"/>
              </a:lnSpc>
            </a:pPr>
            <a:r>
              <a:rPr lang="en-US" sz="2400" b="1">
                <a:solidFill>
                  <a:srgbClr val="0D0D0D"/>
                </a:solidFill>
              </a:rPr>
              <a:t>Network Security</a:t>
            </a:r>
            <a:r>
              <a:rPr lang="en-US" sz="2400">
                <a:solidFill>
                  <a:srgbClr val="0D0D0D"/>
                </a:solidFill>
              </a:rPr>
              <a:t>: Ensures the security of communication channels and data transmission through tools like firewalls, VPNs, and intrusion detection/prevention systems.</a:t>
            </a:r>
          </a:p>
          <a:p>
            <a:pPr lvl="0">
              <a:lnSpc>
                <a:spcPct val="90000"/>
              </a:lnSpc>
            </a:pPr>
            <a:r>
              <a:rPr lang="en-US" sz="2400" b="1">
                <a:solidFill>
                  <a:srgbClr val="0D0D0D"/>
                </a:solidFill>
              </a:rPr>
              <a:t>Internet of Medical Things (IoMT)</a:t>
            </a:r>
            <a:r>
              <a:rPr lang="en-US" sz="2400">
                <a:solidFill>
                  <a:srgbClr val="0D0D0D"/>
                </a:solidFill>
              </a:rPr>
              <a:t>: Networks interconnected medical devices and applications to improve patient care, requiring specialized security measures due to the sensitive nature of medical data.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38CFD4C-CF64-4479-D994-86F69EAE0A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Research methodology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E508A98-0AB5-12F4-93B0-40DDA157E68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US" sz="2400">
                <a:solidFill>
                  <a:srgbClr val="0D0D0D"/>
                </a:solidFill>
              </a:rPr>
              <a:t>To gather information on Greek hospitals' security systems, a comprehensive research methodology was employed, including database searches and website analysis.</a:t>
            </a:r>
          </a:p>
          <a:p>
            <a:pPr lvl="0">
              <a:lnSpc>
                <a:spcPct val="80000"/>
              </a:lnSpc>
            </a:pPr>
            <a:r>
              <a:rPr lang="en-US" sz="2400">
                <a:solidFill>
                  <a:srgbClr val="0D0D0D"/>
                </a:solidFill>
              </a:rPr>
              <a:t>Databases such as Google Scholar, Science Direct, IEEE, and hospital websites were utilized to ensure the reliability and comprehensiveness of the gathered data.</a:t>
            </a:r>
          </a:p>
          <a:p>
            <a:pPr lvl="0">
              <a:lnSpc>
                <a:spcPct val="80000"/>
              </a:lnSpc>
            </a:pPr>
            <a:r>
              <a:rPr lang="en-US" sz="2400">
                <a:solidFill>
                  <a:srgbClr val="0D0D0D"/>
                </a:solidFill>
              </a:rPr>
              <a:t>The research timeframe spanned from May 1, 2023, to November 15, 2023, to capture up-to-date information on Greek hospitals' security measures.</a:t>
            </a:r>
          </a:p>
          <a:p>
            <a:pPr lvl="0">
              <a:lnSpc>
                <a:spcPct val="80000"/>
              </a:lnSpc>
            </a:pPr>
            <a:r>
              <a:rPr lang="en-US" sz="2400">
                <a:solidFill>
                  <a:srgbClr val="0D0D0D"/>
                </a:solidFill>
              </a:rPr>
              <a:t>A total of 126 hospitals, representing all publicly owned hospitals in Greece across various health regions, were included in the analysis.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C36255C4-8A22-9BE7-F0A5-50E44D561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71888"/>
              </p:ext>
            </p:extLst>
          </p:nvPr>
        </p:nvGraphicFramePr>
        <p:xfrm>
          <a:off x="403782" y="301816"/>
          <a:ext cx="11384435" cy="625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799">
                  <a:extLst>
                    <a:ext uri="{9D8B030D-6E8A-4147-A177-3AD203B41FA5}">
                      <a16:colId xmlns:a16="http://schemas.microsoft.com/office/drawing/2014/main" xmlns="" val="1640585729"/>
                    </a:ext>
                  </a:extLst>
                </a:gridCol>
                <a:gridCol w="982023">
                  <a:extLst>
                    <a:ext uri="{9D8B030D-6E8A-4147-A177-3AD203B41FA5}">
                      <a16:colId xmlns:a16="http://schemas.microsoft.com/office/drawing/2014/main" xmlns="" val="265439885"/>
                    </a:ext>
                  </a:extLst>
                </a:gridCol>
                <a:gridCol w="1165703">
                  <a:extLst>
                    <a:ext uri="{9D8B030D-6E8A-4147-A177-3AD203B41FA5}">
                      <a16:colId xmlns:a16="http://schemas.microsoft.com/office/drawing/2014/main" xmlns="" val="824070513"/>
                    </a:ext>
                  </a:extLst>
                </a:gridCol>
                <a:gridCol w="989680">
                  <a:extLst>
                    <a:ext uri="{9D8B030D-6E8A-4147-A177-3AD203B41FA5}">
                      <a16:colId xmlns:a16="http://schemas.microsoft.com/office/drawing/2014/main" xmlns="" val="1692341324"/>
                    </a:ext>
                  </a:extLst>
                </a:gridCol>
                <a:gridCol w="889160">
                  <a:extLst>
                    <a:ext uri="{9D8B030D-6E8A-4147-A177-3AD203B41FA5}">
                      <a16:colId xmlns:a16="http://schemas.microsoft.com/office/drawing/2014/main" xmlns="" val="3544194256"/>
                    </a:ext>
                  </a:extLst>
                </a:gridCol>
                <a:gridCol w="783974">
                  <a:extLst>
                    <a:ext uri="{9D8B030D-6E8A-4147-A177-3AD203B41FA5}">
                      <a16:colId xmlns:a16="http://schemas.microsoft.com/office/drawing/2014/main" xmlns="" val="107663483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xmlns="" val="1954659956"/>
                    </a:ext>
                  </a:extLst>
                </a:gridCol>
                <a:gridCol w="1656522">
                  <a:extLst>
                    <a:ext uri="{9D8B030D-6E8A-4147-A177-3AD203B41FA5}">
                      <a16:colId xmlns:a16="http://schemas.microsoft.com/office/drawing/2014/main" xmlns="" val="423519005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xmlns="" val="511762358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xmlns="" val="1292264626"/>
                    </a:ext>
                  </a:extLst>
                </a:gridCol>
              </a:tblGrid>
              <a:tr h="1277715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health regional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total hospitals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 website / no information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firewalls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IDS/IPS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cryptography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personal data, privacy policy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infrastructure and communications management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organization responsibilities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integrated information system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4354388"/>
                  </a:ext>
                </a:extLst>
              </a:tr>
              <a:tr h="594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First Health Regional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28851"/>
                  </a:ext>
                </a:extLst>
              </a:tr>
              <a:tr h="846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Health Regional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9201787"/>
                  </a:ext>
                </a:extLst>
              </a:tr>
              <a:tr h="594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Third Health Regions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16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0047355"/>
                  </a:ext>
                </a:extLst>
              </a:tr>
              <a:tr h="594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Fourth Health Regions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14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574768"/>
                  </a:ext>
                </a:extLst>
              </a:tr>
              <a:tr h="594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 Fifth Health Regional 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13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9273355"/>
                  </a:ext>
                </a:extLst>
              </a:tr>
              <a:tr h="726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 Sixth Health Regional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27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26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699080"/>
                  </a:ext>
                </a:extLst>
              </a:tr>
              <a:tr h="9431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700" dirty="0"/>
                        <a:t>Seventh Health Regional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8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  <a:endParaRPr lang="el-GR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109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0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D412BF4-C630-37BA-647D-37EB0C9B5E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Differences across health regions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BE371C5-F4F3-6A3F-08A3-992DA4E98BA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Disparities in security measures were noted across different health regions in Greece.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Health regions </a:t>
            </a:r>
            <a:r>
              <a:rPr lang="en-US" sz="2400" u="sng">
                <a:solidFill>
                  <a:srgbClr val="0D0D0D"/>
                </a:solidFill>
              </a:rPr>
              <a:t>with higher IT</a:t>
            </a:r>
            <a:r>
              <a:rPr lang="en-US" sz="2400">
                <a:solidFill>
                  <a:srgbClr val="0D0D0D"/>
                </a:solidFill>
              </a:rPr>
              <a:t> department availability and integrated information systems tended to have more comprehensive information on security measures.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Regions </a:t>
            </a:r>
            <a:r>
              <a:rPr lang="en-US" sz="2400" u="sng">
                <a:solidFill>
                  <a:srgbClr val="0D0D0D"/>
                </a:solidFill>
              </a:rPr>
              <a:t>with lower IT</a:t>
            </a:r>
            <a:r>
              <a:rPr lang="en-US" sz="2400">
                <a:solidFill>
                  <a:srgbClr val="0D0D0D"/>
                </a:solidFill>
              </a:rPr>
              <a:t> department availability and integrated information systems showed gaps in security information on their websites.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B3AE332-1745-775E-9D5D-2B206EBF2B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Findings from website analysis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59C088B-00AE-326E-353F-4CC9D290FB7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Analysis of Greek hospital websites revealed varying levels of information regarding security systems and legal frameworks.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Some hospitals reported the presence of firewalls, intrusion detection/prevention systems, cryptographic tools, and privacy policies on their websites.</a:t>
            </a:r>
          </a:p>
          <a:p>
            <a:pPr lvl="0"/>
            <a:r>
              <a:rPr lang="en-US" sz="2400">
                <a:solidFill>
                  <a:srgbClr val="FF0000"/>
                </a:solidFill>
              </a:rPr>
              <a:t>However</a:t>
            </a:r>
            <a:r>
              <a:rPr lang="en-US" sz="2400">
                <a:solidFill>
                  <a:srgbClr val="0D0D0D"/>
                </a:solidFill>
              </a:rPr>
              <a:t>, disparities were observed across different health regions, with some regions lacking comprehensive information.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2B54EF-0300-E024-DCC7-30DE902C21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Risk management components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BCABC94-9B3D-E4FD-6E52-1A48D87B0E4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Risk management in Greek hospitals encompasses various components, including safety, environmental safety, worker health, patient safety, and medical audits.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Findings from our survey on IT integration in Greek hospitals revealed disparities in IT department availability and integrated information systems across different health regions.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The survey highlighted areas of improvement in IT integration, particularly in health regions with lower IT department availability and integrated information systems.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80A19B-EE0C-32A1-FCDF-B459034FDB8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Vulnerabilities in Greek public hospitals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39B151-8692-40B9-7973-51519EBD85A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/>
              <a:t>Disclosure of vulnerabilities in the security systems of public hospitals in Greece.</a:t>
            </a:r>
          </a:p>
          <a:p>
            <a:pPr lvl="0"/>
            <a:r>
              <a:rPr lang="en-US" sz="2400"/>
              <a:t>Lack of clear understanding regarding the existence of information systems and corresponding responsibilities.</a:t>
            </a:r>
          </a:p>
          <a:p>
            <a:pPr lvl="0"/>
            <a:r>
              <a:rPr lang="en-US" sz="2400"/>
              <a:t>Deficiencies in informing citizens about their protection rights and the potential consequences of sensitive information leaks.</a:t>
            </a:r>
            <a:endParaRPr lang="el-GR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F2F02C7-A4F7-6646-3271-385C7473A4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Challenges and solutions</a:t>
            </a:r>
            <a:endParaRPr lang="fr-BE"/>
          </a:p>
        </p:txBody>
      </p:sp>
      <p:pic>
        <p:nvPicPr>
          <p:cNvPr id="3" name="Θέση περιεχομένου 3">
            <a:extLst>
              <a:ext uri="{FF2B5EF4-FFF2-40B4-BE49-F238E27FC236}">
                <a16:creationId xmlns:a16="http://schemas.microsoft.com/office/drawing/2014/main" xmlns="" id="{7863DAAE-254F-1B7C-0919-EABE882A3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8640" y="1856936"/>
            <a:ext cx="11127543" cy="4529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FDE2ADE-482C-3E05-DDA3-1176871C93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Solutions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58DC590-BCC6-9948-18B8-68F8D778ECB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sz="2400">
                <a:solidFill>
                  <a:srgbClr val="0D0D0D"/>
                </a:solidFill>
              </a:rPr>
              <a:t>Robust cybersecurity measures must be implemented, focusing on ensuring confidentiality, integrity, and availability of healthcare data. </a:t>
            </a:r>
          </a:p>
          <a:p>
            <a:pPr lvl="0">
              <a:lnSpc>
                <a:spcPct val="90000"/>
              </a:lnSpc>
            </a:pPr>
            <a:r>
              <a:rPr lang="en-US" sz="2400">
                <a:solidFill>
                  <a:srgbClr val="0D0D0D"/>
                </a:solidFill>
              </a:rPr>
              <a:t>Compliance with regulations such as GDPR and HIPAA is crucial for safeguarding patient information. </a:t>
            </a:r>
          </a:p>
          <a:p>
            <a:pPr lvl="0">
              <a:lnSpc>
                <a:spcPct val="90000"/>
              </a:lnSpc>
            </a:pPr>
            <a:r>
              <a:rPr lang="en-US" sz="2400">
                <a:solidFill>
                  <a:srgbClr val="0D0D0D"/>
                </a:solidFill>
              </a:rPr>
              <a:t>Fostering transparency and accountability in data handling processes can help build trust among stakeholders.</a:t>
            </a:r>
          </a:p>
          <a:p>
            <a:pPr lvl="0">
              <a:lnSpc>
                <a:spcPct val="90000"/>
              </a:lnSpc>
            </a:pPr>
            <a:r>
              <a:rPr lang="en-US" sz="2400">
                <a:solidFill>
                  <a:srgbClr val="0D0D0D"/>
                </a:solidFill>
              </a:rPr>
              <a:t>Education and training programs on cybersecurity best practices can empower healthcare professionals to mitigate risks and respond effectively to security threats.</a:t>
            </a:r>
            <a:endParaRPr lang="fr-BE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08E7A69-BB84-4F48-46F7-C301A44229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PT"/>
              <a:t>Benefits of proposed solutions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22E33E5-E50A-1240-902E-B714E22C212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/>
              <a:t>Highlighting the multiple benefits offered by the proposed solutions, including improvement in hospital performance and quality of care, as well as patient safety.</a:t>
            </a:r>
          </a:p>
          <a:p>
            <a:pPr lvl="0"/>
            <a:r>
              <a:rPr lang="en-US" sz="2400"/>
              <a:t>Closing with emphasis on the need for continuous improvement and protection of patient safety.</a:t>
            </a:r>
          </a:p>
          <a:p>
            <a:pPr lvl="0"/>
            <a:r>
              <a:rPr lang="en-US" sz="2400"/>
              <a:t>Encouragement for further research and action in this field.</a:t>
            </a:r>
            <a:endParaRPr lang="el-G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60FE77-B0ED-6674-A6E0-E244216F5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Table of contents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12FFAD3-77E8-1520-2A08-D6FD94AEB4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2142064"/>
            <a:ext cx="4995330" cy="3878912"/>
          </a:xfrm>
        </p:spPr>
        <p:txBody>
          <a:bodyPr>
            <a:noAutofit/>
          </a:bodyPr>
          <a:lstStyle/>
          <a:p>
            <a:pPr marL="0" lvl="0" indent="0">
              <a:lnSpc>
                <a:spcPct val="70000"/>
              </a:lnSpc>
              <a:buNone/>
            </a:pPr>
            <a:r>
              <a:rPr lang="en-US" sz="2400">
                <a:solidFill>
                  <a:srgbClr val="0D0D0D"/>
                </a:solidFill>
              </a:rPr>
              <a:t>Abstract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>
                <a:solidFill>
                  <a:srgbClr val="0D0D0D"/>
                </a:solidFill>
              </a:rPr>
              <a:t>Historical Development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>
                <a:solidFill>
                  <a:srgbClr val="0D0D0D"/>
                </a:solidFill>
              </a:rPr>
              <a:t>Historical Review (1960s - 1970s)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>
                <a:solidFill>
                  <a:srgbClr val="0D0D0D"/>
                </a:solidFill>
              </a:rPr>
              <a:t>Historical Review (1980s - 1990s)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>
                <a:solidFill>
                  <a:srgbClr val="0D0D0D"/>
                </a:solidFill>
              </a:rPr>
              <a:t>Historical Review (2000s - 2010s)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>
                <a:solidFill>
                  <a:srgbClr val="0D0D0D"/>
                </a:solidFill>
              </a:rPr>
              <a:t>Historical Review (2010s - Present)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>
                <a:solidFill>
                  <a:srgbClr val="0D0D0D"/>
                </a:solidFill>
              </a:rPr>
              <a:t>Essential Cybersecurity System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>
                <a:solidFill>
                  <a:srgbClr val="0D0D0D"/>
                </a:solidFill>
              </a:rPr>
              <a:t>Key Aspects of Cybersecurity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/>
              <a:t>Research Methodology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/>
              <a:t>Differences Across Health Regions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2400"/>
              <a:t>Findings from Website Analysis</a:t>
            </a:r>
          </a:p>
        </p:txBody>
      </p:sp>
      <p:sp>
        <p:nvSpPr>
          <p:cNvPr id="4" name="Θέση περιεχομένου 7">
            <a:extLst>
              <a:ext uri="{FF2B5EF4-FFF2-40B4-BE49-F238E27FC236}">
                <a16:creationId xmlns:a16="http://schemas.microsoft.com/office/drawing/2014/main" xmlns="" id="{9509EF3D-745E-0DFC-AB77-8C5922B5DF5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96003" y="1885072"/>
            <a:ext cx="5566117" cy="4363324"/>
          </a:xfrm>
        </p:spPr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Risk Management Components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Vulnerabilities in Greek Public Hospitals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Challenges and Solutions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Solutions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Benefits of Proposed Solutions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Importance of Hospital Security Systems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Balance Between Security and Accessibility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Future Perspectives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2400"/>
              <a:t>Scientific and Developing Team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2F90E5A-DCAE-F406-0130-084A1D5831E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0D0D0D"/>
                </a:solidFill>
              </a:rPr>
              <a:t>Importance of hospital security systems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E799749-9241-8F8C-A7B9-1997DAF917C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Hospital security systems play a crucial role in protecting patients' sensitive medical data from cyber threats.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Vulnerabilities identified in Greek hospital security systems highlight the need for enhanced cybersecurity measures.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Future strategies should focus on addressing these vulnerabilities to safeguard patient data and maintain trust in healthcare institutions.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28AB6F0-BF21-6EF6-4850-59C20921B5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0D0D0D"/>
                </a:solidFill>
              </a:rPr>
              <a:t>Balance between security and accessibility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70396B1-CBFF-5CD5-DAA1-B8E93B21486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Achieving a balance between security and accessibility is essential for effective healthcare delivery.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Future strategies should prioritize both security measures and accessibility to ensure seamless patient care while safeguarding sensitive medical data.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Proposed future strategies include leveraging blockchain technology, implementing benchmarking practices, and developing effective interfaces.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141EA66-723B-FDF3-C642-28E47D5697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Future perspectives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F955CED-336C-9FCA-1C24-0052E7EB80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1814736"/>
            <a:ext cx="10131423" cy="4433660"/>
          </a:xfrm>
        </p:spPr>
        <p:txBody>
          <a:bodyPr/>
          <a:lstStyle/>
          <a:p>
            <a:pPr lvl="0"/>
            <a:r>
              <a:rPr lang="en-US" sz="2400"/>
              <a:t>Effective communication interfaces and implementing blockchain technology.</a:t>
            </a:r>
            <a:endParaRPr lang="el-GR" sz="2400"/>
          </a:p>
          <a:p>
            <a:pPr lvl="0"/>
            <a:r>
              <a:rPr lang="en-US" sz="2400"/>
              <a:t>Performance measurement to identify best practices and areas of improvement in security measures.</a:t>
            </a:r>
            <a:endParaRPr lang="el-GR" sz="2400"/>
          </a:p>
          <a:p>
            <a:pPr lvl="0"/>
            <a:r>
              <a:rPr lang="en-US" sz="2400"/>
              <a:t>Improve workflow, staff performance and patient safety through integrated software solutions.</a:t>
            </a:r>
            <a:endParaRPr lang="el-GR" sz="2400"/>
          </a:p>
          <a:p>
            <a:pPr lvl="0"/>
            <a:r>
              <a:rPr lang="en-US" sz="2400"/>
              <a:t>Working with experts and regulatory bodies to adopt innovative technologies and best practices.</a:t>
            </a:r>
            <a:endParaRPr lang="el-GR" sz="2400"/>
          </a:p>
          <a:p>
            <a:pPr lvl="0"/>
            <a:r>
              <a:rPr lang="en-US" sz="2400"/>
              <a:t>Continuous monitoring and evaluation of security measures to adapt to evolving cyber threats and maintain patient trust.</a:t>
            </a:r>
            <a:endParaRPr lang="en-US" sz="2400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0877B59-0104-A961-24AD-D925904D05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Scientific and developing Team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24DCC32-9AD7-7941-62C1-29536F10D5D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US" sz="2400"/>
              <a:t>University of Peloponnese, Electrical and Computer Engineering Department, Patras, Greece</a:t>
            </a:r>
          </a:p>
          <a:p>
            <a:pPr lvl="0">
              <a:lnSpc>
                <a:spcPct val="80000"/>
              </a:lnSpc>
            </a:pPr>
            <a:endParaRPr lang="en-US" sz="2400"/>
          </a:p>
          <a:p>
            <a:pPr lvl="0">
              <a:lnSpc>
                <a:spcPct val="80000"/>
              </a:lnSpc>
            </a:pPr>
            <a:r>
              <a:rPr lang="en-US" sz="2400"/>
              <a:t>Professor of Medical Physics &amp; Electrophysiology, Director of Health Physics &amp; Computational Intelligence Laboratory, Physiotherapy Department, School of Health Rehabilitation Sciences, University of Patras, Patras, Greece.</a:t>
            </a:r>
          </a:p>
          <a:p>
            <a:pPr lvl="0">
              <a:lnSpc>
                <a:spcPct val="80000"/>
              </a:lnSpc>
            </a:pPr>
            <a:endParaRPr lang="en-US" sz="2400"/>
          </a:p>
          <a:p>
            <a:pPr lvl="0">
              <a:lnSpc>
                <a:spcPct val="80000"/>
              </a:lnSpc>
            </a:pPr>
            <a:r>
              <a:rPr lang="en-US" sz="2400"/>
              <a:t>Professor of Network Technologies and Digital Transformation lab, Electrical and Computer Engineering Dpt., University of Peloponnese. Patras, Greece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E0D78E-7075-025A-339B-357D3DE8A613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Thank you for your attention</a:t>
            </a:r>
            <a:endParaRPr lang="fr-BE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5C77B8C-8933-8272-C428-CDA53C2D28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Abstract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85D9302-6275-0EE4-3574-D72F9FABE83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2065867"/>
            <a:ext cx="10952747" cy="4182529"/>
          </a:xfrm>
        </p:spPr>
        <p:txBody>
          <a:bodyPr/>
          <a:lstStyle/>
          <a:p>
            <a:pPr lvl="0"/>
            <a:r>
              <a:rPr lang="en-US" sz="2400">
                <a:solidFill>
                  <a:srgbClr val="0D0D0D"/>
                </a:solidFill>
              </a:rPr>
              <a:t>Healthcare informatics plays a vital role in modern healthcare, utilizing technology to enhance care delivery, patient outcomes, and operational efficiency. </a:t>
            </a:r>
          </a:p>
          <a:p>
            <a:pPr lvl="0"/>
            <a:endParaRPr lang="en-US" sz="2400">
              <a:solidFill>
                <a:srgbClr val="0D0D0D"/>
              </a:solidFill>
            </a:endParaRPr>
          </a:p>
          <a:p>
            <a:pPr lvl="0"/>
            <a:r>
              <a:rPr lang="en-US" sz="2400">
                <a:solidFill>
                  <a:srgbClr val="FF0000"/>
                </a:solidFill>
              </a:rPr>
              <a:t>However</a:t>
            </a:r>
            <a:r>
              <a:rPr lang="en-US" sz="2400">
                <a:solidFill>
                  <a:srgbClr val="0D0D0D"/>
                </a:solidFill>
              </a:rPr>
              <a:t>, the increasing digitization of healthcare systems has also brought about growing concerns regarding cybersecurity threats in hospitals. </a:t>
            </a:r>
          </a:p>
          <a:p>
            <a:pPr marL="0" lvl="0" indent="0">
              <a:buNone/>
            </a:pPr>
            <a:endParaRPr lang="en-US" sz="2400">
              <a:solidFill>
                <a:srgbClr val="0D0D0D"/>
              </a:solidFill>
            </a:endParaRPr>
          </a:p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This presentation explores the vital link between healthcare informatics and cybersecurity, emphasizing the need to protect patient data and ensure the reliability of healthcare systems.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49B9A14-54D1-DE81-D41E-948C1ED53A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Historical development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E706646-20E4-C8EF-6536-B519A79C652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Healthcare computer systems evolved from basic administrative functions to advanced clinical support systems.</a:t>
            </a:r>
          </a:p>
          <a:p>
            <a:pPr marL="0" lvl="0" indent="0">
              <a:buNone/>
            </a:pPr>
            <a:endParaRPr lang="en-US" sz="2400">
              <a:solidFill>
                <a:srgbClr val="0D0D0D"/>
              </a:solidFill>
            </a:endParaRPr>
          </a:p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This evolution highlights the integration of technology in healthcare, enhancing patient care management and operational efficiency.</a:t>
            </a:r>
            <a:endParaRPr lang="fr-BE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C434D24-37B7-2BFA-6389-7970EA6E406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Historical review (1960s - 1970s)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AB3AD56-0282-EBCF-E95B-B31DBF7521E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Hospital information systems advanced significantly, integrating patient diagnoses, information, and care plans.</a:t>
            </a:r>
          </a:p>
          <a:p>
            <a:pPr marL="0" lvl="0" indent="0">
              <a:buNone/>
            </a:pPr>
            <a:endParaRPr lang="en-US" sz="2400">
              <a:solidFill>
                <a:srgbClr val="0D0D0D"/>
              </a:solidFill>
            </a:endParaRPr>
          </a:p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Challenges like limited adoption and expert skepticism persisted, indicating the early stage of health informatics development.</a:t>
            </a:r>
            <a:endParaRPr lang="fr-BE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56B58DA-BF80-44EC-F5B2-B1F7C26ACF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Historical review (1980s - 1990s)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5F15F84-E4F8-CD5C-FE20-DE96A24DFDB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Health informatics saw growth, marked by more data and the use of clinical decision support systems.</a:t>
            </a:r>
          </a:p>
          <a:p>
            <a:pPr marL="0" lvl="0" indent="0">
              <a:buNone/>
            </a:pPr>
            <a:endParaRPr lang="en-US" sz="2400">
              <a:solidFill>
                <a:srgbClr val="0D0D0D"/>
              </a:solidFill>
            </a:endParaRPr>
          </a:p>
          <a:p>
            <a:pPr marL="0" lvl="0" indent="0">
              <a:buNone/>
            </a:pPr>
            <a:r>
              <a:rPr lang="en-US" sz="2400">
                <a:solidFill>
                  <a:srgbClr val="0D0D0D"/>
                </a:solidFill>
              </a:rPr>
              <a:t>Despite benefits, challenges like data integrity and patient privacy arose, showing the changing healthcare technology scene.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4F81D4E-28F2-FE36-7CDA-D19687AFF84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Historical review (2000</a:t>
            </a:r>
            <a:r>
              <a:rPr lang="en-US"/>
              <a:t>S</a:t>
            </a:r>
            <a:r>
              <a:rPr lang="fr-BE"/>
              <a:t> – </a:t>
            </a:r>
            <a:r>
              <a:rPr lang="el-GR"/>
              <a:t>2010</a:t>
            </a:r>
            <a:r>
              <a:rPr lang="en-US"/>
              <a:t>S</a:t>
            </a:r>
            <a:r>
              <a:rPr lang="fr-BE"/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81A7479-EFA9-8913-FFBC-5D1BCC51606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>
                <a:solidFill>
                  <a:srgbClr val="0D0D0D"/>
                </a:solidFill>
              </a:rPr>
              <a:t>Emergence of E-Health and M-Health</a:t>
            </a:r>
            <a:endParaRPr lang="en-US" sz="2400">
              <a:solidFill>
                <a:srgbClr val="0D0D0D"/>
              </a:solidFill>
            </a:endParaRPr>
          </a:p>
          <a:p>
            <a:pPr lvl="0"/>
            <a:r>
              <a:rPr lang="en-US" sz="2400">
                <a:solidFill>
                  <a:srgbClr val="0D0D0D"/>
                </a:solidFill>
              </a:rPr>
              <a:t>electronic healthcare (e-health) and mobile healthcare (m-health) emerged, transforming healthcare via digital platforms and mobile devices.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these innovations improved patient engagement, remote monitoring, and healthcare accessibility, shaping the future of healthcare delivery.</a:t>
            </a:r>
            <a:endParaRPr lang="fr-BE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1FBD159-7481-C7EB-34A1-B9C266FB97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/>
              <a:t>Historical review (2010s - Present)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6BF2E22-AE10-9581-42DE-54A59FE8A89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>
                <a:solidFill>
                  <a:srgbClr val="0D0D0D"/>
                </a:solidFill>
              </a:rPr>
              <a:t>Importance of Information Systems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serving as critical tools for delivering high-quality care, optimizing operations, and adapting to the evolving healthcare landscape. </a:t>
            </a:r>
          </a:p>
          <a:p>
            <a:pPr lvl="0"/>
            <a:r>
              <a:rPr lang="en-US" sz="2400">
                <a:solidFill>
                  <a:srgbClr val="0D0D0D"/>
                </a:solidFill>
              </a:rPr>
              <a:t>the ongoing evolution of healthcare delivery relies heavily on the integration of technology to improve efficiency, enhance patient outcomes, and ensure seamless communication and coordination among healthcare professionals.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AF40B57-334F-2CB3-947B-0397A02F2A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>
                <a:solidFill>
                  <a:srgbClr val="0D0D0D"/>
                </a:solidFill>
              </a:rPr>
              <a:t>Essential cybersecurity systems</a:t>
            </a:r>
            <a:endParaRPr lang="fr-B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FC47E6-4741-C0EF-91AC-C07ACB9B65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2142064"/>
            <a:ext cx="10131423" cy="4413479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Firewalls</a:t>
            </a:r>
            <a:r>
              <a:rPr lang="en-US" sz="2400">
                <a:solidFill>
                  <a:srgbClr val="0D0D0D"/>
                </a:solidFill>
              </a:rPr>
              <a:t>: Key network security devices that monitor and filter incoming and outgoing network traffic to prevent unauthorized access.</a:t>
            </a:r>
          </a:p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Intrusion Detection Systems (IDS)</a:t>
            </a:r>
            <a:r>
              <a:rPr lang="en-US" sz="2400">
                <a:solidFill>
                  <a:srgbClr val="0D0D0D"/>
                </a:solidFill>
              </a:rPr>
              <a:t>: Monitor network traffic and systems for suspicious activity or unauthorized access attempts, providing alerts for further investigation.</a:t>
            </a:r>
          </a:p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Intrusion Prevention Systems (IPS)</a:t>
            </a:r>
            <a:r>
              <a:rPr lang="en-US" sz="2400">
                <a:solidFill>
                  <a:srgbClr val="0D0D0D"/>
                </a:solidFill>
              </a:rPr>
              <a:t>: Build upon IDS capabilities by actively blocking suspicious activities or attacks in real-time.</a:t>
            </a:r>
          </a:p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Antivirus</a:t>
            </a:r>
            <a:r>
              <a:rPr lang="en-US" sz="2400">
                <a:solidFill>
                  <a:srgbClr val="0D0D0D"/>
                </a:solidFill>
              </a:rPr>
              <a:t>: Software designed to detect, prevent, and remove malware infections from computer systems.</a:t>
            </a:r>
          </a:p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Email Security</a:t>
            </a:r>
            <a:r>
              <a:rPr lang="en-US" sz="2400">
                <a:solidFill>
                  <a:srgbClr val="0D0D0D"/>
                </a:solidFill>
              </a:rPr>
              <a:t>: Protects against phishing attacks, spam, and email-borne malware through various security measures.</a:t>
            </a:r>
          </a:p>
          <a:p>
            <a:pPr lvl="0">
              <a:lnSpc>
                <a:spcPct val="70000"/>
              </a:lnSpc>
            </a:pPr>
            <a:r>
              <a:rPr lang="en-US" sz="2400" b="1">
                <a:solidFill>
                  <a:srgbClr val="0D0D0D"/>
                </a:solidFill>
              </a:rPr>
              <a:t>Security Checks</a:t>
            </a:r>
            <a:r>
              <a:rPr lang="en-US" sz="2400">
                <a:solidFill>
                  <a:srgbClr val="0D0D0D"/>
                </a:solidFill>
              </a:rPr>
              <a:t>: Include basic and advanced security controls such as virus protection, data backup, encryption, incident response planning, and vulnerability management.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Ουράνι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TM03457452%5b%5bfn=Ουράνιο%5d%5d</Template>
  <TotalTime>542</TotalTime>
  <Words>1491</Words>
  <Application>Microsoft Office PowerPoint</Application>
  <PresentationFormat>Ευρεία οθόνη</PresentationFormat>
  <Paragraphs>195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Ουράνιο</vt:lpstr>
      <vt:lpstr>Security systems in Greek health care institutions: A scoping Review towards an effective benchmarking approach </vt:lpstr>
      <vt:lpstr>Table of contents</vt:lpstr>
      <vt:lpstr>Abstract</vt:lpstr>
      <vt:lpstr>Historical development</vt:lpstr>
      <vt:lpstr>Historical review (1960s - 1970s)</vt:lpstr>
      <vt:lpstr>Historical review (1980s - 1990s)</vt:lpstr>
      <vt:lpstr>Historical review (2000S – 2010S)</vt:lpstr>
      <vt:lpstr>Historical review (2010s - Present)</vt:lpstr>
      <vt:lpstr>Essential cybersecurity systems</vt:lpstr>
      <vt:lpstr>Key aspects of cybersecurity</vt:lpstr>
      <vt:lpstr>Research methodology</vt:lpstr>
      <vt:lpstr>Παρουσίαση του PowerPoint</vt:lpstr>
      <vt:lpstr>Differences across health regions</vt:lpstr>
      <vt:lpstr>Findings from website analysis</vt:lpstr>
      <vt:lpstr>Risk management components</vt:lpstr>
      <vt:lpstr>Vulnerabilities in Greek public hospitals</vt:lpstr>
      <vt:lpstr>Challenges and solutions</vt:lpstr>
      <vt:lpstr>Solutions</vt:lpstr>
      <vt:lpstr>Benefits of proposed solutions</vt:lpstr>
      <vt:lpstr>Importance of hospital security systems</vt:lpstr>
      <vt:lpstr>Balance between security and accessibility</vt:lpstr>
      <vt:lpstr>Future perspectives</vt:lpstr>
      <vt:lpstr>Scientific and developing Team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systems in Greek health care institutions: A scoping Review towards an effective benchmarking approach</dc:title>
  <dc:creator>S M</dc:creator>
  <cp:lastModifiedBy>Constantinos Koutsojannis</cp:lastModifiedBy>
  <cp:revision>28</cp:revision>
  <dcterms:created xsi:type="dcterms:W3CDTF">2024-02-22T15:34:35Z</dcterms:created>
  <dcterms:modified xsi:type="dcterms:W3CDTF">2025-03-20T19:02:04Z</dcterms:modified>
</cp:coreProperties>
</file>