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74" r:id="rId3"/>
    <p:sldId id="257" r:id="rId4"/>
    <p:sldId id="258" r:id="rId5"/>
    <p:sldId id="303" r:id="rId6"/>
    <p:sldId id="301" r:id="rId7"/>
    <p:sldId id="259" r:id="rId8"/>
    <p:sldId id="260" r:id="rId9"/>
    <p:sldId id="261" r:id="rId10"/>
    <p:sldId id="305" r:id="rId11"/>
    <p:sldId id="262" r:id="rId12"/>
    <p:sldId id="263" r:id="rId13"/>
    <p:sldId id="292" r:id="rId14"/>
    <p:sldId id="293" r:id="rId15"/>
    <p:sldId id="295" r:id="rId16"/>
    <p:sldId id="302" r:id="rId17"/>
    <p:sldId id="296" r:id="rId18"/>
    <p:sldId id="299" r:id="rId19"/>
    <p:sldId id="300" r:id="rId20"/>
    <p:sldId id="298" r:id="rId21"/>
    <p:sldId id="264" r:id="rId22"/>
    <p:sldId id="265" r:id="rId23"/>
    <p:sldId id="266" r:id="rId24"/>
    <p:sldId id="267" r:id="rId25"/>
    <p:sldId id="268" r:id="rId26"/>
    <p:sldId id="269"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4/18/2021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hasCustomPrompt="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FC357C06-5036-4086-886A-412A4C83DDCB}" type="slidenum">
              <a:rPr lang="el-GR" smtClean="0"/>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hasCustomPrompt="1"/>
          </p:nvPr>
        </p:nvSpPr>
        <p:spPr>
          <a:xfrm>
            <a:off x="457200" y="1505930"/>
            <a:ext cx="8229600" cy="1470025"/>
          </a:xfrm>
        </p:spPr>
        <p:txBody>
          <a:bodyPr anchor="ctr"/>
          <a:lstStyle>
            <a:lvl1pPr algn="ctr">
              <a:defRPr lang="en-US" dirty="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6629400" y="274641"/>
            <a:ext cx="201168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a:xfrm>
            <a:off x="9144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
        <p:nvSpPr>
          <p:cNvPr id="8" name="7 - Θέση περιεχομένου"/>
          <p:cNvSpPr>
            <a:spLocks noGrp="1"/>
          </p:cNvSpPr>
          <p:nvPr>
            <p:ph sz="quarter" idx="1" hasCustomPrompt="1"/>
          </p:nvPr>
        </p:nvSpPr>
        <p:spPr>
          <a:xfrm>
            <a:off x="914400" y="1447800"/>
            <a:ext cx="777240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hasCustomPrompt="1"/>
          </p:nvPr>
        </p:nvSpPr>
        <p:spPr>
          <a:xfrm>
            <a:off x="722313" y="952500"/>
            <a:ext cx="7772400" cy="1362075"/>
          </a:xfrm>
        </p:spPr>
        <p:txBody>
          <a:bodyPr anchor="b" anchorCtr="0"/>
          <a:lstStyle>
            <a:lvl1pPr algn="l">
              <a:buNone/>
              <a:defRPr sz="4000" b="0" cap="none"/>
            </a:lvl1pPr>
          </a:lstStyle>
          <a:p>
            <a:r>
              <a:rPr kumimoji="0" lang="el-GR"/>
              <a:t>Kλικ για επεξεργασία του τίτλου</a:t>
            </a:r>
            <a:endParaRPr kumimoji="0" lang="en-US"/>
          </a:p>
        </p:txBody>
      </p:sp>
      <p:sp>
        <p:nvSpPr>
          <p:cNvPr id="3" name="2 - Θέση κειμένου"/>
          <p:cNvSpPr>
            <a:spLocks noGrp="1"/>
          </p:cNvSpPr>
          <p:nvPr>
            <p:ph type="body" idx="1" hasCustomPrompt="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FC357C06-5036-4086-886A-412A4C83DDCB}"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
        <p:nvSpPr>
          <p:cNvPr id="9" name="8 - Θέση περιεχομένου"/>
          <p:cNvSpPr>
            <a:spLocks noGrp="1"/>
          </p:cNvSpPr>
          <p:nvPr>
            <p:ph sz="quarter" idx="1" hasCustomPrompt="1"/>
          </p:nvPr>
        </p:nvSpPr>
        <p:spPr>
          <a:xfrm>
            <a:off x="914400" y="1447800"/>
            <a:ext cx="374904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hasCustomPrompt="1"/>
          </p:nvPr>
        </p:nvSpPr>
        <p:spPr>
          <a:xfrm>
            <a:off x="4933950" y="1447800"/>
            <a:ext cx="3749040" cy="45720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914400" y="273050"/>
            <a:ext cx="7772400" cy="1143000"/>
          </a:xfrm>
        </p:spPr>
        <p:txBody>
          <a:bodyPr anchor="b" anchorCtr="0"/>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hasCustomPrompt="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hasCustomPrompt="1"/>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
        <p:nvSpPr>
          <p:cNvPr id="11" name="10 - Θέση περιεχομένου"/>
          <p:cNvSpPr>
            <a:spLocks noGrp="1"/>
          </p:cNvSpPr>
          <p:nvPr>
            <p:ph sz="half" idx="2" hasCustomPrompt="1"/>
          </p:nvPr>
        </p:nvSpPr>
        <p:spPr>
          <a:xfrm>
            <a:off x="914400" y="2247900"/>
            <a:ext cx="3733800" cy="38862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4" hasCustomPrompt="1"/>
          </p:nvPr>
        </p:nvSpPr>
        <p:spPr>
          <a:xfrm>
            <a:off x="4953000" y="2247900"/>
            <a:ext cx="3733800" cy="38862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hasCustomPrompt="1"/>
          </p:nvPr>
        </p:nvSpPr>
        <p:spPr>
          <a:xfrm>
            <a:off x="914400" y="273050"/>
            <a:ext cx="7772400" cy="1143000"/>
          </a:xfrm>
        </p:spPr>
        <p:txBody>
          <a:bodyPr anchor="b" anchorCtr="0"/>
          <a:lstStyle>
            <a:lvl1pPr algn="l">
              <a:buNone/>
              <a:defRPr sz="4000" b="0"/>
            </a:lvl1pPr>
          </a:lstStyle>
          <a:p>
            <a:r>
              <a:rPr kumimoji="0" lang="el-GR"/>
              <a:t>Kλικ για επεξεργασία του τίτλου</a:t>
            </a:r>
            <a:endParaRPr kumimoji="0" lang="en-US"/>
          </a:p>
        </p:txBody>
      </p:sp>
      <p:sp>
        <p:nvSpPr>
          <p:cNvPr id="3" name="2 - Θέση κειμένου"/>
          <p:cNvSpPr>
            <a:spLocks noGrp="1"/>
          </p:cNvSpPr>
          <p:nvPr>
            <p:ph type="body" idx="2" hasCustomPrompt="1"/>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C357C06-5036-4086-886A-412A4C83DDCB}" type="slidenum">
              <a:rPr lang="el-GR" smtClean="0"/>
              <a:t>‹#›</a:t>
            </a:fld>
            <a:endParaRPr lang="el-GR"/>
          </a:p>
        </p:txBody>
      </p:sp>
      <p:sp>
        <p:nvSpPr>
          <p:cNvPr id="11" name="10 - Θέση περιεχομένου"/>
          <p:cNvSpPr>
            <a:spLocks noGrp="1"/>
          </p:cNvSpPr>
          <p:nvPr>
            <p:ph sz="quarter" idx="1" hasCustomPrompt="1"/>
          </p:nvPr>
        </p:nvSpPr>
        <p:spPr>
          <a:xfrm>
            <a:off x="2971800" y="1600200"/>
            <a:ext cx="5715000" cy="4495800"/>
          </a:xfrm>
        </p:spPr>
        <p:txBody>
          <a:bodyPr vert="horz"/>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914400" y="4900550"/>
            <a:ext cx="7315200" cy="522288"/>
          </a:xfrm>
        </p:spPr>
        <p:txBody>
          <a:bodyPr anchor="ctr">
            <a:noAutofit/>
          </a:bodyPr>
          <a:lstStyle>
            <a:lvl1pPr algn="l">
              <a:buNone/>
              <a:defRPr sz="2800" b="0"/>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hasCustomPrompt="1"/>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5BC20A8-84A5-4311-9755-7C67A5A30260}" type="datetimeFigureOut">
              <a:rPr lang="el-GR" smtClean="0"/>
              <a:t>18/4/2021</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FC357C06-5036-4086-886A-412A4C83DDCB}" type="slidenum">
              <a:rPr lang="el-GR" smtClean="0"/>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hasCustomPrompt="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5BC20A8-84A5-4311-9755-7C67A5A30260}" type="datetimeFigureOut">
              <a:rPr lang="el-GR" smtClean="0"/>
              <a:t>18/4/2021</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C357C06-5036-4086-886A-412A4C83DDC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panose="05020102010507070707"/>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panose="05020102010507070707"/>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panose="05020102010507070707"/>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panose="05020102010507070707"/>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a:t>Αγροτική Εκτιμητική</a:t>
            </a:r>
          </a:p>
          <a:p>
            <a:r>
              <a:rPr lang="el-GR" dirty="0"/>
              <a:t>Μέρος 6ο</a:t>
            </a:r>
          </a:p>
          <a:p>
            <a:endParaRPr lang="el-GR" dirty="0"/>
          </a:p>
        </p:txBody>
      </p:sp>
      <p:sp>
        <p:nvSpPr>
          <p:cNvPr id="2" name="1 - Τίτλος"/>
          <p:cNvSpPr>
            <a:spLocks noGrp="1"/>
          </p:cNvSpPr>
          <p:nvPr>
            <p:ph type="ctrTitle"/>
          </p:nvPr>
        </p:nvSpPr>
        <p:spPr/>
        <p:txBody>
          <a:bodyPr/>
          <a:lstStyle/>
          <a:p>
            <a:r>
              <a:rPr lang="el-GR" dirty="0"/>
              <a:t>Αγροτική Λογιστική - Εκτιμητική</a:t>
            </a:r>
          </a:p>
        </p:txBody>
      </p:sp>
      <p:sp>
        <p:nvSpPr>
          <p:cNvPr id="4" name="Slide Number Placeholder 3"/>
          <p:cNvSpPr>
            <a:spLocks noGrp="1"/>
          </p:cNvSpPr>
          <p:nvPr>
            <p:ph type="sldNum" sz="quarter" idx="12"/>
          </p:nvPr>
        </p:nvSpPr>
        <p:spPr/>
        <p:txBody>
          <a:bodyPr/>
          <a:lstStyle/>
          <a:p>
            <a:fld id="{FC357C06-5036-4086-886A-412A4C83DDCB}" type="slidenum">
              <a:rPr lang="el-GR" smtClean="0"/>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16632"/>
            <a:ext cx="7772400" cy="634082"/>
          </a:xfrm>
        </p:spPr>
        <p:txBody>
          <a:bodyPr>
            <a:normAutofit fontScale="90000"/>
          </a:bodyPr>
          <a:lstStyle/>
          <a:p>
            <a:r>
              <a:rPr lang="el-GR" dirty="0"/>
              <a:t>6.3 Αποτίμηση Έγγειων Βελτιώσεων</a:t>
            </a:r>
          </a:p>
        </p:txBody>
      </p:sp>
      <p:sp>
        <p:nvSpPr>
          <p:cNvPr id="3" name="2 - Θέση περιεχομένου"/>
          <p:cNvSpPr>
            <a:spLocks noGrp="1"/>
          </p:cNvSpPr>
          <p:nvPr>
            <p:ph sz="quarter" idx="1"/>
          </p:nvPr>
        </p:nvSpPr>
        <p:spPr>
          <a:xfrm>
            <a:off x="251520" y="836712"/>
            <a:ext cx="8640960" cy="5760640"/>
          </a:xfrm>
        </p:spPr>
        <p:txBody>
          <a:bodyPr>
            <a:normAutofit/>
          </a:bodyPr>
          <a:lstStyle/>
          <a:p>
            <a:pPr marL="274320" lvl="1" indent="-274320" algn="just">
              <a:spcBef>
                <a:spcPts val="580"/>
              </a:spcBef>
              <a:buClr>
                <a:schemeClr val="accent1"/>
              </a:buClr>
            </a:pPr>
            <a:r>
              <a:rPr lang="el-GR" sz="2600" dirty="0"/>
              <a:t>Αν έχει παρέλθει μεγάλο χρονικό διάστημα θα πρέπει να λάβουμε υπόψη και την απόσβεση ή τον πληθωρισμό</a:t>
            </a:r>
          </a:p>
          <a:p>
            <a:pPr marL="274320" lvl="1" indent="-274320" algn="just">
              <a:spcBef>
                <a:spcPts val="580"/>
              </a:spcBef>
              <a:buClr>
                <a:schemeClr val="accent1"/>
              </a:buClr>
            </a:pPr>
            <a:r>
              <a:rPr lang="el-GR" sz="2600" dirty="0"/>
              <a:t>Ένας τρόπος  για το συνυπολογισμό των αποσβέσεων δίνεται από τον τύπο:</a:t>
            </a:r>
          </a:p>
          <a:p>
            <a:pPr marL="274320" lvl="1" indent="-274320" algn="just">
              <a:spcBef>
                <a:spcPts val="580"/>
              </a:spcBef>
              <a:buClr>
                <a:schemeClr val="accent1"/>
              </a:buClr>
            </a:pPr>
            <a:endParaRPr lang="el-GR" sz="2600" dirty="0"/>
          </a:p>
          <a:p>
            <a:pPr marL="274320" lvl="1" indent="-274320" algn="just">
              <a:spcBef>
                <a:spcPts val="580"/>
              </a:spcBef>
              <a:buClr>
                <a:schemeClr val="accent1"/>
              </a:buClr>
            </a:pPr>
            <a:endParaRPr lang="el-GR" sz="2600" dirty="0"/>
          </a:p>
          <a:p>
            <a:pPr marL="274320" lvl="1" indent="-274320" algn="just">
              <a:spcBef>
                <a:spcPts val="580"/>
              </a:spcBef>
              <a:buClr>
                <a:schemeClr val="accent1"/>
              </a:buClr>
            </a:pPr>
            <a:endParaRPr lang="el-GR" sz="2600" dirty="0"/>
          </a:p>
          <a:p>
            <a:pPr marL="274320" lvl="1" indent="-274320" algn="just">
              <a:spcBef>
                <a:spcPts val="580"/>
              </a:spcBef>
              <a:buClr>
                <a:schemeClr val="accent1"/>
              </a:buClr>
            </a:pPr>
            <a:r>
              <a:rPr lang="el-GR" sz="2600" dirty="0"/>
              <a:t>Όπου ΣΑ: η σημερινή αξία, Κ η Αρχική Αξία, </a:t>
            </a:r>
            <a:r>
              <a:rPr lang="en-US" sz="3200" dirty="0"/>
              <a:t>n</a:t>
            </a:r>
            <a:r>
              <a:rPr lang="en-US" sz="2600" dirty="0"/>
              <a:t> </a:t>
            </a:r>
            <a:r>
              <a:rPr lang="el-GR" sz="2600" dirty="0"/>
              <a:t>η οικονομική ζωή, </a:t>
            </a:r>
            <a:r>
              <a:rPr lang="en-US" sz="3200" dirty="0"/>
              <a:t>m </a:t>
            </a:r>
            <a:r>
              <a:rPr lang="el-GR" sz="2600" dirty="0"/>
              <a:t>η σημερινή ηλικία και  Κ</a:t>
            </a:r>
            <a:r>
              <a:rPr lang="en-US" sz="2600" dirty="0"/>
              <a:t>n </a:t>
            </a:r>
            <a:r>
              <a:rPr lang="el-GR" sz="2600" dirty="0"/>
              <a:t>η υπολειμματική αξία</a:t>
            </a:r>
          </a:p>
          <a:p>
            <a:pPr marL="274320" lvl="1" indent="-274320" algn="just">
              <a:spcBef>
                <a:spcPts val="580"/>
              </a:spcBef>
              <a:buClr>
                <a:schemeClr val="accent1"/>
              </a:buClr>
              <a:buNone/>
            </a:pPr>
            <a:endParaRPr lang="el-GR" sz="2600" dirty="0"/>
          </a:p>
        </p:txBody>
      </p:sp>
      <p:pic>
        <p:nvPicPr>
          <p:cNvPr id="3075" name="Picture 3"/>
          <p:cNvPicPr>
            <a:picLocks noChangeAspect="1" noChangeArrowheads="1"/>
          </p:cNvPicPr>
          <p:nvPr/>
        </p:nvPicPr>
        <p:blipFill>
          <a:blip r:embed="rId2" cstate="print"/>
          <a:srcRect/>
          <a:stretch>
            <a:fillRect/>
          </a:stretch>
        </p:blipFill>
        <p:spPr bwMode="auto">
          <a:xfrm>
            <a:off x="3707904" y="2692219"/>
            <a:ext cx="3240360" cy="1024813"/>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FC357C06-5036-4086-886A-412A4C83DDCB}" type="slidenum">
              <a:rPr lang="el-GR" smtClean="0"/>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Παραδείγματα </a:t>
            </a:r>
          </a:p>
        </p:txBody>
      </p:sp>
      <p:sp>
        <p:nvSpPr>
          <p:cNvPr id="3" name="2 - Θέση περιεχομένου"/>
          <p:cNvSpPr>
            <a:spLocks noGrp="1"/>
          </p:cNvSpPr>
          <p:nvPr>
            <p:ph sz="quarter" idx="1"/>
          </p:nvPr>
        </p:nvSpPr>
        <p:spPr/>
        <p:txBody>
          <a:bodyPr/>
          <a:lstStyle/>
          <a:p>
            <a:pPr marL="0" indent="358775" algn="just"/>
            <a:r>
              <a:rPr lang="el-GR" dirty="0"/>
              <a:t>Η δαπάνη κατασκευής μιας εγγείου βελτίωσης ανήλθε σε 1.000€, η πιθανή ωφέλιμη ζωή υπολογίζεται σε 25 έτη, αν παρήλθαν 10 χρόνια από την κατασκευή ποια είναι η σημερινή αξία του έργου αν αυτό δεν έχει υπολειμματική αξία;</a:t>
            </a:r>
          </a:p>
          <a:p>
            <a:pPr marL="0" indent="358775" algn="just"/>
            <a:endParaRPr lang="el-GR" dirty="0"/>
          </a:p>
        </p:txBody>
      </p:sp>
      <p:pic>
        <p:nvPicPr>
          <p:cNvPr id="4099" name="Picture 3"/>
          <p:cNvPicPr>
            <a:picLocks noChangeAspect="1" noChangeArrowheads="1"/>
          </p:cNvPicPr>
          <p:nvPr/>
        </p:nvPicPr>
        <p:blipFill>
          <a:blip r:embed="rId2" cstate="print"/>
          <a:srcRect/>
          <a:stretch>
            <a:fillRect/>
          </a:stretch>
        </p:blipFill>
        <p:spPr bwMode="auto">
          <a:xfrm>
            <a:off x="1751524" y="3644100"/>
            <a:ext cx="4908708" cy="1153052"/>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FC357C06-5036-4086-886A-412A4C83DDCB}" type="slidenum">
              <a:rPr lang="el-GR" smtClean="0"/>
              <a:t>11</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395536" y="476672"/>
            <a:ext cx="8291264" cy="5904656"/>
          </a:xfrm>
        </p:spPr>
        <p:txBody>
          <a:bodyPr/>
          <a:lstStyle/>
          <a:p>
            <a:pPr marL="0" indent="358775" algn="just"/>
            <a:r>
              <a:rPr lang="el-GR" dirty="0"/>
              <a:t>Όταν δεν είναι γνωστό το κόστος κατασκευής, αποτίμηση γίνεται με βάση το κόστος </a:t>
            </a:r>
            <a:r>
              <a:rPr lang="el-GR" dirty="0" err="1"/>
              <a:t>επανακατασκευής</a:t>
            </a:r>
            <a:r>
              <a:rPr lang="el-GR" dirty="0"/>
              <a:t> δηλαδή του ποσού το οποίο θα απαιτούνταν για την ανακατασκευή της εγγείου βελτίωσης κατά την εποχή της εκτίμησης, μετά από αφαίρεση βέβαια των αποσβέσεων για τα έτη που παρήλθαν.</a:t>
            </a:r>
          </a:p>
          <a:p>
            <a:pPr marL="0" indent="358775" algn="just"/>
            <a:r>
              <a:rPr lang="el-GR" dirty="0"/>
              <a:t>Έστω μια έγγειος βελτίωση που έγινε προ 8ετίας, της οποίας δεν γνωρίζουμε το κόστος κατασκευής. Αν γινόταν σήμερα θα στοίχιζε 1.000€ με συνολική πιθανή διάρκεια 20 έτη. Ποια η σημερινή της αξία;</a:t>
            </a:r>
          </a:p>
          <a:p>
            <a:pPr marL="0" indent="358775" algn="just"/>
            <a:endParaRPr lang="el-GR" dirty="0"/>
          </a:p>
        </p:txBody>
      </p:sp>
      <p:pic>
        <p:nvPicPr>
          <p:cNvPr id="5122" name="Picture 2"/>
          <p:cNvPicPr>
            <a:picLocks noChangeAspect="1" noChangeArrowheads="1"/>
          </p:cNvPicPr>
          <p:nvPr/>
        </p:nvPicPr>
        <p:blipFill>
          <a:blip r:embed="rId2" cstate="print"/>
          <a:srcRect/>
          <a:stretch>
            <a:fillRect/>
          </a:stretch>
        </p:blipFill>
        <p:spPr bwMode="auto">
          <a:xfrm>
            <a:off x="981071" y="4581128"/>
            <a:ext cx="7120193" cy="1800200"/>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fld id="{FC357C06-5036-4086-886A-412A4C83DDCB}" type="slidenum">
              <a:rPr lang="el-GR" smtClean="0"/>
              <a:t>12</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a:t>6.4 Εκτίμηση κτιρίων (αγροτικής χρήσης)</a:t>
            </a:r>
          </a:p>
        </p:txBody>
      </p:sp>
      <p:sp>
        <p:nvSpPr>
          <p:cNvPr id="3" name="Content Placeholder 2"/>
          <p:cNvSpPr>
            <a:spLocks noGrp="1"/>
          </p:cNvSpPr>
          <p:nvPr>
            <p:ph sz="quarter" idx="1"/>
          </p:nvPr>
        </p:nvSpPr>
        <p:spPr>
          <a:xfrm>
            <a:off x="502920" y="1447800"/>
            <a:ext cx="8183880" cy="4572000"/>
          </a:xfrm>
        </p:spPr>
        <p:txBody>
          <a:bodyPr>
            <a:normAutofit fontScale="85000" lnSpcReduction="20000"/>
          </a:bodyPr>
          <a:lstStyle/>
          <a:p>
            <a:pPr marL="0" indent="0" algn="just">
              <a:buNone/>
            </a:pPr>
            <a:r>
              <a:rPr lang="el-GR" altLang="en-US"/>
              <a:t>Συνήθως για να εκτιμήσουμε την αξία των κτιριακών εγκαταστάσεων χρησιμοποιούμε ως αφετηρία και μόνο τη μέθοδο του ιστορικού κόστους. Δηλ. το κόστος κατασκευής ενός γεωργικού υπόστεγου ή γεωργικής αποθήκης ή αγροικίας κτλ υπολογίζεται αθροίζοντας την αξία του οικοπέδου, τις δαπάνες των υλικών που χρησιμοποιήθηκαν για την κατασκευή, τις δαπάνες εργασίας καθώς και τον τόκο κεφαλαίου από τη στιγμή έναρξης μέχρι αποπεράτωσης της κατασκευής. </a:t>
            </a:r>
          </a:p>
          <a:p>
            <a:pPr marL="0" indent="0" algn="just">
              <a:buNone/>
            </a:pPr>
            <a:r>
              <a:rPr lang="el-GR" altLang="en-US"/>
              <a:t>Πολλές φορές χρησιμοποιείται η αξία χρήσης ή αξία εκμετάλλευσης αν και είναι αξία περισσότερο θεωρητική: αντιστοιχεί στην τιμή την οποία θα ήταν αναγκαίο να καταβάλουμε θεωρητικά για να αποκτήσουμε κατά την παρούσα στιγμή ένα στοιχείο ικανό για τις αυτές χρήσεις υπό τις αυτές προυποθέσεις χρήσεως να κατέχει τις αυτές ιδιότητες και να έχει την ίδια καταλληλότητα για τη χρησιμοποίηση που του γίνεται. </a:t>
            </a:r>
          </a:p>
        </p:txBody>
      </p:sp>
      <p:sp>
        <p:nvSpPr>
          <p:cNvPr id="4" name="Slide Number Placeholder 3"/>
          <p:cNvSpPr>
            <a:spLocks noGrp="1"/>
          </p:cNvSpPr>
          <p:nvPr>
            <p:ph type="sldNum" sz="quarter" idx="12"/>
          </p:nvPr>
        </p:nvSpPr>
        <p:spPr/>
        <p:txBody>
          <a:bodyPr/>
          <a:lstStyle/>
          <a:p>
            <a:fld id="{FC357C06-5036-4086-886A-412A4C83DDCB}" type="slidenum">
              <a:rPr lang="el-GR" smtClean="0"/>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6.5 Εκτίμηση Φυτικού κεφαλαίου</a:t>
            </a:r>
          </a:p>
        </p:txBody>
      </p:sp>
      <p:sp>
        <p:nvSpPr>
          <p:cNvPr id="3" name="Content Placeholder 2"/>
          <p:cNvSpPr>
            <a:spLocks noGrp="1"/>
          </p:cNvSpPr>
          <p:nvPr>
            <p:ph sz="quarter" idx="1"/>
          </p:nvPr>
        </p:nvSpPr>
        <p:spPr>
          <a:xfrm>
            <a:off x="603250" y="1447800"/>
            <a:ext cx="8083550" cy="4572000"/>
          </a:xfrm>
        </p:spPr>
        <p:txBody>
          <a:bodyPr>
            <a:normAutofit fontScale="92500" lnSpcReduction="10000"/>
          </a:bodyPr>
          <a:lstStyle/>
          <a:p>
            <a:pPr marL="0" indent="0" algn="just">
              <a:buNone/>
            </a:pPr>
            <a:r>
              <a:rPr lang="el-GR" altLang="en-US"/>
              <a:t>Η ζωή των δέντρων χαρακτηρίζεται από 3 συνήθως στάδια που απαιτούν διαφορετική προσέγγιση στην αποτίμησή τους:</a:t>
            </a:r>
          </a:p>
          <a:p>
            <a:pPr marL="0" indent="0" algn="just">
              <a:buNone/>
            </a:pPr>
            <a:r>
              <a:rPr lang="el-GR" altLang="en-US"/>
              <a:t>1ο στάδιο, που γίνεται η ανάπτυξη και αρχίζει από την εγκατάσταση του οπωρώνα μέχρι την πλήρη παραγωγική αξιοποίησή του.</a:t>
            </a:r>
          </a:p>
          <a:p>
            <a:pPr marL="0" indent="0" algn="just">
              <a:buNone/>
            </a:pPr>
            <a:r>
              <a:rPr lang="el-GR" altLang="en-US"/>
              <a:t>2ο στάδιο, που έχουμε σταθερότητα αποδόσεων και αρχίζει από την πλήρη παραγωγή μέχρι την έναρξη μείωσης της παραγωγής</a:t>
            </a:r>
          </a:p>
          <a:p>
            <a:pPr marL="0" indent="0" algn="just">
              <a:buNone/>
            </a:pPr>
            <a:r>
              <a:rPr lang="el-GR" altLang="en-US"/>
              <a:t>3ο στάδιο, που έχουμε μείωση των αποδόσεων και αρχίζει από την έναρξη μείωσης της παραγωγής μέχρι την πλήρη οικονομική απαξίωση</a:t>
            </a:r>
          </a:p>
        </p:txBody>
      </p:sp>
      <p:sp>
        <p:nvSpPr>
          <p:cNvPr id="4" name="Slide Number Placeholder 3"/>
          <p:cNvSpPr>
            <a:spLocks noGrp="1"/>
          </p:cNvSpPr>
          <p:nvPr>
            <p:ph type="sldNum" sz="quarter" idx="12"/>
          </p:nvPr>
        </p:nvSpPr>
        <p:spPr/>
        <p:txBody>
          <a:bodyPr/>
          <a:lstStyle/>
          <a:p>
            <a:fld id="{FC357C06-5036-4086-886A-412A4C83DDCB}" type="slidenum">
              <a:rPr lang="el-GR" smtClean="0"/>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ym typeface="+mn-ea"/>
              </a:rPr>
              <a:t>6.5.2 Εκτίμηση Μονίμων φυτειών</a:t>
            </a:r>
            <a:endParaRPr lang="en-US" dirty="0"/>
          </a:p>
        </p:txBody>
      </p:sp>
      <p:sp>
        <p:nvSpPr>
          <p:cNvPr id="3" name="Content Placeholder 2"/>
          <p:cNvSpPr>
            <a:spLocks noGrp="1"/>
          </p:cNvSpPr>
          <p:nvPr>
            <p:ph sz="quarter" idx="1"/>
          </p:nvPr>
        </p:nvSpPr>
        <p:spPr>
          <a:xfrm>
            <a:off x="603250" y="1447800"/>
            <a:ext cx="8083550" cy="4572000"/>
          </a:xfrm>
        </p:spPr>
        <p:txBody>
          <a:bodyPr>
            <a:normAutofit fontScale="82500" lnSpcReduction="10000"/>
          </a:bodyPr>
          <a:lstStyle/>
          <a:p>
            <a:pPr marL="0" indent="0" algn="just">
              <a:buNone/>
            </a:pPr>
            <a:r>
              <a:rPr lang="el-GR" altLang="en-US" dirty="0"/>
              <a:t>Δηλαδή οπωροφόρων δέντρων και αμπελώνων:</a:t>
            </a:r>
          </a:p>
          <a:p>
            <a:pPr algn="just">
              <a:buFont typeface="Wingdings" panose="05000000000000000000" pitchFamily="2" charset="2"/>
              <a:buChar char="q"/>
            </a:pPr>
            <a:r>
              <a:rPr lang="el-GR" altLang="en-US" dirty="0"/>
              <a:t>παρουσιάζει δυσχέρειες όπως έλλειψη οικονομικών στοιχείων λόγω μη τήρησης λογιστικής από τους περισσότερους καλλιεργητές, δυσχέρειες στις εκτιμήσεις των φυτειών στην πρόβλεψη αποδόσεων, στη διάρκεια παραγωγικής ζωής των δέντρων, στις πιθανές τιμές των προϊόντων</a:t>
            </a:r>
          </a:p>
          <a:p>
            <a:pPr marL="0" indent="0" algn="just">
              <a:buNone/>
            </a:pPr>
            <a:r>
              <a:rPr lang="el-GR" altLang="en-US" dirty="0"/>
              <a:t>Η εξεύρεση της αξίας μιας φυτείας προκειμένου τόσο για αγορά όσο και κατά τις απαλλοτριώσεις συνίσταται στον καθορισμό μιας </a:t>
            </a:r>
            <a:r>
              <a:rPr lang="el-GR" altLang="en-US" u="sng" dirty="0"/>
              <a:t>μέσης καθαρής προσόδου</a:t>
            </a:r>
            <a:r>
              <a:rPr lang="el-GR" altLang="en-US" dirty="0"/>
              <a:t> που αντιστοιχεί στη δεύτερη και τρίτη φάση της παραγωγικής ζωής της ή με την </a:t>
            </a:r>
            <a:r>
              <a:rPr lang="el-GR" altLang="en-US" u="sng" dirty="0"/>
              <a:t>αξία εκποίησης:</a:t>
            </a:r>
          </a:p>
          <a:p>
            <a:pPr algn="just">
              <a:buFont typeface="Wingdings" panose="05000000000000000000" pitchFamily="2" charset="2"/>
              <a:buChar char="Ø"/>
            </a:pPr>
            <a:r>
              <a:rPr lang="el-GR" altLang="en-US" dirty="0"/>
              <a:t>όταν πρόκειται για νεαρά δενδρύλλια τα οποία προέρχονται από φυτώριο με βάση την τιμή πώλησής τους </a:t>
            </a:r>
          </a:p>
          <a:p>
            <a:pPr algn="just">
              <a:buFont typeface="Wingdings" panose="05000000000000000000" pitchFamily="2" charset="2"/>
              <a:buChar char="Ø"/>
            </a:pPr>
            <a:r>
              <a:rPr lang="el-GR" altLang="en-US" dirty="0"/>
              <a:t>ή όταν πρόκειται για γηραιά φυτεία που προορίζεται να εκποιηθεί ως ξυλεία με βάση την τιμή πώλησης των ξύλων.</a:t>
            </a:r>
          </a:p>
        </p:txBody>
      </p:sp>
      <p:sp>
        <p:nvSpPr>
          <p:cNvPr id="4" name="Slide Number Placeholder 3"/>
          <p:cNvSpPr>
            <a:spLocks noGrp="1"/>
          </p:cNvSpPr>
          <p:nvPr>
            <p:ph type="sldNum" sz="quarter" idx="12"/>
          </p:nvPr>
        </p:nvSpPr>
        <p:spPr/>
        <p:txBody>
          <a:bodyPr/>
          <a:lstStyle/>
          <a:p>
            <a:fld id="{FC357C06-5036-4086-886A-412A4C83DDCB}" type="slidenum">
              <a:rPr lang="el-GR" smtClean="0"/>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F974B7-BA26-420E-827E-3B257296E2DB}"/>
              </a:ext>
            </a:extLst>
          </p:cNvPr>
          <p:cNvSpPr>
            <a:spLocks noGrp="1"/>
          </p:cNvSpPr>
          <p:nvPr>
            <p:ph type="title"/>
          </p:nvPr>
        </p:nvSpPr>
        <p:spPr/>
        <p:txBody>
          <a:bodyPr>
            <a:normAutofit fontScale="90000"/>
          </a:bodyPr>
          <a:lstStyle/>
          <a:p>
            <a:r>
              <a:rPr lang="el-GR" dirty="0"/>
              <a:t>6.6 Η εκτίμηση του ζωικού κεφαλαίου</a:t>
            </a:r>
          </a:p>
        </p:txBody>
      </p:sp>
      <p:sp>
        <p:nvSpPr>
          <p:cNvPr id="3" name="Θέση αριθμού διαφάνειας 2">
            <a:extLst>
              <a:ext uri="{FF2B5EF4-FFF2-40B4-BE49-F238E27FC236}">
                <a16:creationId xmlns:a16="http://schemas.microsoft.com/office/drawing/2014/main" id="{2E635EA5-BCA4-47D7-8D62-3CE82C438430}"/>
              </a:ext>
            </a:extLst>
          </p:cNvPr>
          <p:cNvSpPr>
            <a:spLocks noGrp="1"/>
          </p:cNvSpPr>
          <p:nvPr>
            <p:ph type="sldNum" sz="quarter" idx="12"/>
          </p:nvPr>
        </p:nvSpPr>
        <p:spPr/>
        <p:txBody>
          <a:bodyPr/>
          <a:lstStyle/>
          <a:p>
            <a:fld id="{FC357C06-5036-4086-886A-412A4C83DDCB}" type="slidenum">
              <a:rPr lang="el-GR" smtClean="0"/>
              <a:t>16</a:t>
            </a:fld>
            <a:endParaRPr lang="el-GR"/>
          </a:p>
        </p:txBody>
      </p:sp>
      <p:sp>
        <p:nvSpPr>
          <p:cNvPr id="4" name="Θέση περιεχομένου 3">
            <a:extLst>
              <a:ext uri="{FF2B5EF4-FFF2-40B4-BE49-F238E27FC236}">
                <a16:creationId xmlns:a16="http://schemas.microsoft.com/office/drawing/2014/main" id="{AB54E48A-4B12-4312-A35B-E21A2E80C076}"/>
              </a:ext>
            </a:extLst>
          </p:cNvPr>
          <p:cNvSpPr>
            <a:spLocks noGrp="1"/>
          </p:cNvSpPr>
          <p:nvPr>
            <p:ph sz="quarter" idx="1"/>
          </p:nvPr>
        </p:nvSpPr>
        <p:spPr/>
        <p:txBody>
          <a:bodyPr/>
          <a:lstStyle/>
          <a:p>
            <a:pPr marL="0" indent="0">
              <a:buNone/>
            </a:pPr>
            <a:r>
              <a:rPr lang="el-GR" dirty="0"/>
              <a:t>Και τα ζώα όπως τα οπωροφόρα δέντρα και τα αμπέλια διέρχονται από τρία στάδια:</a:t>
            </a:r>
          </a:p>
          <a:p>
            <a:pPr>
              <a:buFont typeface="Wingdings" panose="05000000000000000000" pitchFamily="2" charset="2"/>
              <a:buChar char="q"/>
            </a:pPr>
            <a:r>
              <a:rPr lang="el-GR" dirty="0"/>
              <a:t>Το πρώτο στάδιο, που χαρακτηρίζεται ως στάδιο ανάπτυξης</a:t>
            </a:r>
          </a:p>
          <a:p>
            <a:pPr>
              <a:buFont typeface="Wingdings" panose="05000000000000000000" pitchFamily="2" charset="2"/>
              <a:buChar char="q"/>
            </a:pPr>
            <a:r>
              <a:rPr lang="el-GR" dirty="0"/>
              <a:t>Το δεύτερο στάδιο, που χαρακτηρίζεται ως στάδιο πλήρους απόδοσης, περίπου σταθερής για μερικά χρόνια</a:t>
            </a:r>
          </a:p>
          <a:p>
            <a:pPr>
              <a:buFont typeface="Wingdings" panose="05000000000000000000" pitchFamily="2" charset="2"/>
              <a:buChar char="q"/>
            </a:pPr>
            <a:r>
              <a:rPr lang="el-GR" dirty="0"/>
              <a:t>Το τρίτο στάδιο, που χαρακτηρίζεται από την κάμψη των αποδόσεων και τελικά την εκποίησή τους ως κρέας</a:t>
            </a:r>
          </a:p>
        </p:txBody>
      </p:sp>
    </p:spTree>
    <p:extLst>
      <p:ext uri="{BB962C8B-B14F-4D97-AF65-F5344CB8AC3E}">
        <p14:creationId xmlns:p14="http://schemas.microsoft.com/office/powerpoint/2010/main" val="1131244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a:t>6.7 Τα αγροτικά μηχανήματα, μεταφορικά μέσα και εργαλεία</a:t>
            </a:r>
          </a:p>
        </p:txBody>
      </p:sp>
      <p:sp>
        <p:nvSpPr>
          <p:cNvPr id="3" name="Content Placeholder 2"/>
          <p:cNvSpPr>
            <a:spLocks noGrp="1"/>
          </p:cNvSpPr>
          <p:nvPr>
            <p:ph sz="quarter" idx="1"/>
          </p:nvPr>
        </p:nvSpPr>
        <p:spPr/>
        <p:txBody>
          <a:bodyPr>
            <a:normAutofit fontScale="92500"/>
          </a:bodyPr>
          <a:lstStyle/>
          <a:p>
            <a:pPr algn="just">
              <a:buFont typeface="Wingdings" panose="05000000000000000000" pitchFamily="2" charset="2"/>
              <a:buChar char="v"/>
            </a:pPr>
            <a:r>
              <a:rPr lang="el-GR" altLang="en-US" dirty="0"/>
              <a:t>Στα μηχανήματα και τα μεταφορικά μέσα τα </a:t>
            </a:r>
            <a:r>
              <a:rPr lang="el-GR" altLang="en-US" dirty="0" err="1"/>
              <a:t>ποία</a:t>
            </a:r>
            <a:r>
              <a:rPr lang="el-GR" altLang="en-US" dirty="0"/>
              <a:t> χρησιμοποιούνται στις αγροτικές εκμεταλλεύσεις το ποσοστό της ετήσιας απόσβεσης είναι συνάρτηση του είδους του μηχανήματος, της ποιότητάς του, της συχνότητας και των συνθηκών χρησιμοποίησής του (έδαφος), της καλής συντήρησης και επισκευής του καθώς και των συνθηκών φύλαξής του μετά τη χρήση του. </a:t>
            </a:r>
          </a:p>
          <a:p>
            <a:pPr algn="just">
              <a:buFont typeface="Wingdings" panose="05000000000000000000" pitchFamily="2" charset="2"/>
              <a:buChar char="v"/>
            </a:pPr>
            <a:r>
              <a:rPr lang="el-GR" altLang="en-US" dirty="0"/>
              <a:t>Όποτε αυξηθεί η αξία ενός μηχανήματος λόγω σημαντικών επισκευών και βελτιώσεων τότε γίνεται νέα αποτίμηση της αξίας του και αναπροσαρμογή στη μελλοντική διάρκεια χρησιμοποίησής του.</a:t>
            </a:r>
          </a:p>
        </p:txBody>
      </p:sp>
      <p:sp>
        <p:nvSpPr>
          <p:cNvPr id="4" name="Slide Number Placeholder 3"/>
          <p:cNvSpPr>
            <a:spLocks noGrp="1"/>
          </p:cNvSpPr>
          <p:nvPr>
            <p:ph type="sldNum" sz="quarter" idx="12"/>
          </p:nvPr>
        </p:nvSpPr>
        <p:spPr/>
        <p:txBody>
          <a:bodyPr/>
          <a:lstStyle/>
          <a:p>
            <a:fld id="{FC357C06-5036-4086-886A-412A4C83DDCB}" type="slidenum">
              <a:rPr lang="el-GR" smtClean="0"/>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sz="2800"/>
              <a:t>6.8 Ο κανόνας της αποτίμησης σε τιμή χαμηλότερη μεταξύ τιμής κτήσης και τιμής ημέρας</a:t>
            </a:r>
          </a:p>
        </p:txBody>
      </p:sp>
      <p:sp>
        <p:nvSpPr>
          <p:cNvPr id="3" name="Content Placeholder 2"/>
          <p:cNvSpPr>
            <a:spLocks noGrp="1"/>
          </p:cNvSpPr>
          <p:nvPr>
            <p:ph sz="quarter" idx="1"/>
          </p:nvPr>
        </p:nvSpPr>
        <p:spPr/>
        <p:txBody>
          <a:bodyPr>
            <a:normAutofit fontScale="85000" lnSpcReduction="20000"/>
          </a:bodyPr>
          <a:lstStyle/>
          <a:p>
            <a:pPr marL="0" indent="0" algn="just">
              <a:buNone/>
            </a:pPr>
            <a:r>
              <a:rPr lang="el-GR" altLang="en-US" dirty="0"/>
              <a:t>Η μέθοδος αυτή στηρίζεται στην </a:t>
            </a:r>
            <a:r>
              <a:rPr lang="el-GR" altLang="en-US" u="sng" dirty="0"/>
              <a:t>λογιστική αρχή της συντηρητικότητας</a:t>
            </a:r>
            <a:r>
              <a:rPr lang="el-GR" altLang="en-US" dirty="0"/>
              <a:t> αφού δίνει στον εκτιμητή την ευχέρεια να χρησιμοποιεί όχι μόνο τη μικρότερη τιμή μεταξύ της τιμής κόστους και της τιμής της αγοράς αλλά και αντίστροφα ανάλογα με τις εκάστοτε παρουσιαζόμενες περιπτώσεις.  </a:t>
            </a:r>
          </a:p>
          <a:p>
            <a:pPr marL="0" indent="0" algn="just">
              <a:buNone/>
            </a:pPr>
            <a:r>
              <a:rPr lang="el-GR" altLang="en-US" dirty="0"/>
              <a:t>Κατ' αυτόν τον τρόπο, εάν ένα περιουσιακό στοιχείο αγοράστηκε σε περίοδο υψηλών τιμών εξαιτίας πληθωρισμού , τότε η τιμή κτήσης του δεν είναι ενδεικτική της παρούσας αξίας του. Για να βρεθεί η παρούσα αξία του πρέπει να στηριχτεί η αποτίμηση επί της τιμής η οποία θα επιτυγχανόταν στην αγορά εάν προσφερόταν προς πώληση, </a:t>
            </a:r>
            <a:r>
              <a:rPr lang="el-GR" altLang="en-US" dirty="0" err="1"/>
              <a:t>δηλ</a:t>
            </a:r>
            <a:r>
              <a:rPr lang="el-GR" altLang="en-US" dirty="0"/>
              <a:t> η αποτίμηση θα στηριχτεί επί της τρέχουσας στην αγορά τιμής. Εάν όμως η τιμή της αγοράς είναι αισθητά ανώτερη της τιμής κόστους τότε είναι προτιμότερο να ληφθεί υπόψη η τελευταία προς αποφυγή εκτιμήσεων σε πολύ ψηλές τιμές (δηλ. ιδιαίτερα αισιόδοξων).</a:t>
            </a:r>
          </a:p>
        </p:txBody>
      </p:sp>
      <p:sp>
        <p:nvSpPr>
          <p:cNvPr id="4" name="Slide Number Placeholder 3"/>
          <p:cNvSpPr>
            <a:spLocks noGrp="1"/>
          </p:cNvSpPr>
          <p:nvPr>
            <p:ph type="sldNum" sz="quarter" idx="12"/>
          </p:nvPr>
        </p:nvSpPr>
        <p:spPr/>
        <p:txBody>
          <a:bodyPr/>
          <a:lstStyle/>
          <a:p>
            <a:fld id="{FC357C06-5036-4086-886A-412A4C83DDCB}" type="slidenum">
              <a:rPr lang="el-GR" smtClean="0"/>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6.9 Η εκτίμηση αγροκτημάτων</a:t>
            </a:r>
          </a:p>
        </p:txBody>
      </p:sp>
      <p:sp>
        <p:nvSpPr>
          <p:cNvPr id="3" name="Content Placeholder 2"/>
          <p:cNvSpPr>
            <a:spLocks noGrp="1"/>
          </p:cNvSpPr>
          <p:nvPr>
            <p:ph sz="quarter" idx="1"/>
          </p:nvPr>
        </p:nvSpPr>
        <p:spPr/>
        <p:txBody>
          <a:bodyPr>
            <a:normAutofit fontScale="90000" lnSpcReduction="20000"/>
          </a:bodyPr>
          <a:lstStyle/>
          <a:p>
            <a:pPr marL="0" indent="0">
              <a:buNone/>
            </a:pPr>
            <a:r>
              <a:rPr lang="el-GR" altLang="en-US" dirty="0"/>
              <a:t>Παράγοντες για εκτίμηση αγροκτημάτων:</a:t>
            </a:r>
          </a:p>
          <a:p>
            <a:r>
              <a:rPr lang="el-GR" altLang="en-US" dirty="0"/>
              <a:t>εξέταση κλιματολογικών συνθηκών</a:t>
            </a:r>
          </a:p>
          <a:p>
            <a:r>
              <a:rPr lang="el-GR" altLang="en-US" dirty="0"/>
              <a:t>ύπαρξη κτιριακών εγκαταστάσεων και εγγείων βελτιώσεων</a:t>
            </a:r>
          </a:p>
          <a:p>
            <a:r>
              <a:rPr lang="el-GR" altLang="en-US" dirty="0"/>
              <a:t>λεπτομερειακή εξέταση του είδους των φυτειών που απαντώνται στην εκμετάλλευση</a:t>
            </a:r>
          </a:p>
          <a:p>
            <a:r>
              <a:rPr lang="el-GR" altLang="en-US" dirty="0"/>
              <a:t>εξέταση οικονομικών συνθηκών (θέση του αγροκτήματος από άποψη συγκοινωνίας, η απόστασή του από αγορές κατανάλωσης, οι μέσες τιμές </a:t>
            </a:r>
            <a:r>
              <a:rPr lang="el-GR" altLang="en-US" dirty="0" err="1"/>
              <a:t>προιόντων</a:t>
            </a:r>
            <a:r>
              <a:rPr lang="el-GR" altLang="en-US" dirty="0"/>
              <a:t> τα τελευταία χρόνια, η ύπαρξη σε μικρή απόσταση αποθηκών, το ύψος ημερομισθίων </a:t>
            </a:r>
            <a:r>
              <a:rPr lang="el-GR" altLang="en-US" dirty="0" err="1"/>
              <a:t>κτλ</a:t>
            </a:r>
            <a:r>
              <a:rPr lang="el-GR" altLang="en-US" dirty="0"/>
              <a:t>)</a:t>
            </a:r>
          </a:p>
          <a:p>
            <a:pPr>
              <a:buFont typeface="Wingdings" panose="05000000000000000000" pitchFamily="2" charset="2"/>
              <a:buChar char="v"/>
            </a:pPr>
            <a:r>
              <a:rPr lang="el-GR" altLang="en-US" dirty="0"/>
              <a:t>εύρεση της αξίας του αγροκτήματος: καθαρή πρόσοδος αγροκτήματος=ακαθάριστη πρόσοδος - δαπάνες εκμετάλλευσης</a:t>
            </a:r>
          </a:p>
        </p:txBody>
      </p:sp>
      <p:sp>
        <p:nvSpPr>
          <p:cNvPr id="4" name="Slide Number Placeholder 3"/>
          <p:cNvSpPr>
            <a:spLocks noGrp="1"/>
          </p:cNvSpPr>
          <p:nvPr>
            <p:ph type="sldNum" sz="quarter" idx="12"/>
          </p:nvPr>
        </p:nvSpPr>
        <p:spPr/>
        <p:txBody>
          <a:bodyPr/>
          <a:lstStyle/>
          <a:p>
            <a:fld id="{FC357C06-5036-4086-886A-412A4C83DDCB}" type="slidenum">
              <a:rPr lang="el-GR" smtClean="0"/>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9"/>
            <a:ext cx="7886700" cy="792088"/>
          </a:xfrm>
        </p:spPr>
        <p:txBody>
          <a:bodyPr>
            <a:normAutofit/>
          </a:bodyPr>
          <a:lstStyle/>
          <a:p>
            <a:r>
              <a:rPr lang="el-GR" dirty="0"/>
              <a:t>6.1 Αγροτική Εκτιμητική - Εισαγωγή</a:t>
            </a:r>
          </a:p>
        </p:txBody>
      </p:sp>
      <p:sp>
        <p:nvSpPr>
          <p:cNvPr id="3" name="Content Placeholder 2"/>
          <p:cNvSpPr>
            <a:spLocks noGrp="1"/>
          </p:cNvSpPr>
          <p:nvPr>
            <p:ph idx="1"/>
          </p:nvPr>
        </p:nvSpPr>
        <p:spPr>
          <a:xfrm>
            <a:off x="226695" y="1124744"/>
            <a:ext cx="8658701" cy="5085556"/>
          </a:xfrm>
        </p:spPr>
        <p:txBody>
          <a:bodyPr>
            <a:normAutofit fontScale="75000" lnSpcReduction="20000"/>
          </a:bodyPr>
          <a:lstStyle/>
          <a:p>
            <a:pPr algn="just"/>
            <a:r>
              <a:rPr lang="el-GR" altLang="en-US" dirty="0"/>
              <a:t>Στα πλαίσια της γενικής </a:t>
            </a:r>
            <a:r>
              <a:rPr lang="el-GR" altLang="en-US" dirty="0" err="1"/>
              <a:t>αποτιμητικής</a:t>
            </a:r>
            <a:r>
              <a:rPr lang="el-GR" altLang="en-US" dirty="0"/>
              <a:t> -εκτιμητικής που αποτελεί αυτοτελές τμήμα της γεωργικής λογιστικής, εφαρμόζονται οι μέθοδοί της με σκοπό την όσο το δυνατόν ακριβέστερη </a:t>
            </a:r>
            <a:r>
              <a:rPr lang="el-GR" altLang="en-US" u="sng" dirty="0"/>
              <a:t>εκτίμηση τόσο της αξίας των επιμέρους περιουσιακών στοιχείων της γεωργικής εκμετάλλευσης όσο και ολόκληρων αγροκτημάτων ή αγροτοβιομηχανικών επιχειρήσεων</a:t>
            </a:r>
            <a:r>
              <a:rPr lang="el-GR" altLang="en-US" dirty="0"/>
              <a:t>. </a:t>
            </a:r>
          </a:p>
          <a:p>
            <a:pPr algn="just"/>
            <a:r>
              <a:rPr lang="el-GR" altLang="en-US" dirty="0"/>
              <a:t>Περιλαμβάνει δύο μέρη: </a:t>
            </a:r>
            <a:endParaRPr lang="en-US" altLang="en-US" dirty="0"/>
          </a:p>
          <a:p>
            <a:pPr marL="514350" indent="-514350" algn="just">
              <a:buFont typeface="+mj-lt"/>
              <a:buAutoNum type="arabicPeriod"/>
            </a:pPr>
            <a:r>
              <a:rPr lang="el-GR" altLang="en-US" dirty="0"/>
              <a:t>Το πρώτο είναι η </a:t>
            </a:r>
            <a:r>
              <a:rPr lang="el-GR" altLang="en-US" u="sng" dirty="0"/>
              <a:t>κατάταξη και αξιολόγηση των ιδιοτήτων και φυσικών χαρακτηριστικών δηλαδή των προσδιοριστικών παραγόντων της αξίας των περιουσιακών στοιχείων της εκμετάλλευσης</a:t>
            </a:r>
            <a:r>
              <a:rPr lang="el-GR" altLang="en-US" dirty="0"/>
              <a:t>, που είναι απαραίτητα για την ορθή και αιτιολογημένη εκτίμηση, </a:t>
            </a:r>
            <a:endParaRPr lang="en-US" altLang="en-US" dirty="0"/>
          </a:p>
          <a:p>
            <a:pPr marL="514350" indent="-514350" algn="just">
              <a:buFont typeface="+mj-lt"/>
              <a:buAutoNum type="arabicPeriod"/>
            </a:pPr>
            <a:r>
              <a:rPr lang="el-GR" altLang="en-US" dirty="0"/>
              <a:t>ενώ το δεύτερο είναι </a:t>
            </a:r>
            <a:r>
              <a:rPr lang="el-GR" altLang="en-US" u="sng" dirty="0"/>
              <a:t>ο τρόπος υπολογισμού και καθορισμού της χρηματικής αξίας τους. </a:t>
            </a:r>
          </a:p>
          <a:p>
            <a:pPr algn="just"/>
            <a:r>
              <a:rPr lang="el-GR" altLang="en-US" dirty="0"/>
              <a:t>Στο πλαίσιο της οικονομικής των αγροτικών εκμεταλλεύσεων, η γεωργική εκτιμητική αφορά τόσο στην </a:t>
            </a:r>
            <a:r>
              <a:rPr lang="el-GR" altLang="en-US" b="1" dirty="0"/>
              <a:t>απογραφή </a:t>
            </a:r>
            <a:r>
              <a:rPr lang="el-GR" altLang="en-US" dirty="0"/>
              <a:t>όσο και στην </a:t>
            </a:r>
            <a:r>
              <a:rPr lang="el-GR" altLang="en-US" b="1" dirty="0"/>
              <a:t>απόσβεση</a:t>
            </a:r>
            <a:r>
              <a:rPr lang="el-GR" altLang="en-US" dirty="0"/>
              <a:t> των περιουσιακών στοιχείων της εκμετάλλευσης, γιατί η μεν απογραφή ασχολείται με τη συστηματική κατάταξη, καταγραφή και εύρεση της αξίας τους, η δε απόσβεση αποτελεί βασικό στοιχείο υπολογισμού της αξίας τους σε μια ενδιάμεση χρονική στιγμή της οικονομικής τους ζωής. </a:t>
            </a:r>
          </a:p>
        </p:txBody>
      </p:sp>
      <p:sp>
        <p:nvSpPr>
          <p:cNvPr id="4" name="Slide Number Placeholder 3"/>
          <p:cNvSpPr>
            <a:spLocks noGrp="1"/>
          </p:cNvSpPr>
          <p:nvPr>
            <p:ph type="sldNum" sz="quarter" idx="12"/>
          </p:nvPr>
        </p:nvSpPr>
        <p:spPr/>
        <p:txBody>
          <a:bodyPr/>
          <a:lstStyle/>
          <a:p>
            <a:fld id="{B3561BA9-CDCF-4958-B8AB-66F3BF063E13}" type="slidenum">
              <a:rPr lang="en-US" sz="1050" smtClean="0"/>
              <a:t>2</a:t>
            </a:fld>
            <a:endParaRPr lang="en-US" sz="105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6.10 </a:t>
            </a:r>
            <a:r>
              <a:rPr lang="el-GR" altLang="en-US"/>
              <a:t>Η απόσβεση στην Αγροτική Εκμετάλλευση</a:t>
            </a:r>
          </a:p>
        </p:txBody>
      </p:sp>
      <p:sp>
        <p:nvSpPr>
          <p:cNvPr id="3" name="Content Placeholder 2"/>
          <p:cNvSpPr>
            <a:spLocks noGrp="1"/>
          </p:cNvSpPr>
          <p:nvPr>
            <p:ph sz="quarter" idx="1"/>
          </p:nvPr>
        </p:nvSpPr>
        <p:spPr>
          <a:xfrm>
            <a:off x="603250" y="1447800"/>
            <a:ext cx="8083550" cy="4861520"/>
          </a:xfrm>
        </p:spPr>
        <p:txBody>
          <a:bodyPr>
            <a:normAutofit fontScale="75000" lnSpcReduction="20000"/>
          </a:bodyPr>
          <a:lstStyle/>
          <a:p>
            <a:pPr marL="0" indent="0" algn="just">
              <a:buNone/>
            </a:pPr>
            <a:r>
              <a:rPr lang="el-GR" altLang="en-US" dirty="0"/>
              <a:t>Η σκοπιμότητα υπολογισμού της απόσβεσης συνίσταται στο να καταγράφει τη φθορά των διαφόρων παραγωγικών μέσων π.χ. γεωργικά μηχανήματα και εργαλεία. Κατ' αυτόν και επιβαρύνεται το κόστος παραγωγής με τη δαπάνη απόσβεσης για τον ορθότερο προσδιορισμό του. </a:t>
            </a:r>
            <a:br>
              <a:rPr lang="el-GR" altLang="en-US" dirty="0"/>
            </a:br>
            <a:r>
              <a:rPr lang="el-GR" altLang="en-US" dirty="0"/>
              <a:t>Τα περιουσιακά στοιχεία τα οποία υπόκεινται σε απόσβεση είναι:</a:t>
            </a:r>
          </a:p>
          <a:p>
            <a:pPr marL="0" indent="0" algn="just">
              <a:buNone/>
            </a:pPr>
            <a:r>
              <a:rPr lang="el-GR" altLang="en-US" dirty="0"/>
              <a:t>-τα γεωργικά μηχανήματα και εργαλεία</a:t>
            </a:r>
          </a:p>
          <a:p>
            <a:pPr marL="0" indent="0" algn="just">
              <a:buNone/>
            </a:pPr>
            <a:r>
              <a:rPr lang="el-GR" altLang="en-US" dirty="0"/>
              <a:t>-τα κτίρια</a:t>
            </a:r>
          </a:p>
          <a:p>
            <a:pPr marL="0" indent="0" algn="just">
              <a:buNone/>
            </a:pPr>
            <a:r>
              <a:rPr lang="el-GR" altLang="en-US" dirty="0"/>
              <a:t>-οι διάφορες γεωργικές κατασκευές</a:t>
            </a:r>
          </a:p>
          <a:p>
            <a:pPr marL="0" indent="0" algn="just">
              <a:buNone/>
            </a:pPr>
            <a:r>
              <a:rPr lang="el-GR" altLang="en-US" dirty="0"/>
              <a:t>-οι έγγειες βελτιώσεις</a:t>
            </a:r>
          </a:p>
          <a:p>
            <a:pPr marL="0" indent="0" algn="just">
              <a:buNone/>
            </a:pPr>
            <a:r>
              <a:rPr lang="el-GR" altLang="en-US" dirty="0"/>
              <a:t>-οι πολυετείς καλλιέργειες (δενδρώδεις καλλιέργειες, αμπελώνες </a:t>
            </a:r>
            <a:r>
              <a:rPr lang="el-GR" altLang="en-US" dirty="0" err="1"/>
              <a:t>κτλ</a:t>
            </a:r>
            <a:r>
              <a:rPr lang="el-GR" altLang="en-US" dirty="0"/>
              <a:t>)</a:t>
            </a:r>
          </a:p>
          <a:p>
            <a:pPr marL="0" indent="0" algn="just">
              <a:buNone/>
            </a:pPr>
            <a:r>
              <a:rPr lang="el-GR" altLang="en-US" dirty="0"/>
              <a:t>-τα παραγωγικά ζώα και τα ζώα εργασίας</a:t>
            </a:r>
          </a:p>
          <a:p>
            <a:pPr marL="0" indent="0" algn="just">
              <a:buNone/>
            </a:pPr>
            <a:r>
              <a:rPr lang="el-GR" altLang="en-US" dirty="0"/>
              <a:t>Τα περισσότερα περιουσιακά στοιχεία αφήνουν κάποια υπολειμματική αξία που αφαιρείται από την </a:t>
            </a:r>
            <a:r>
              <a:rPr lang="el-GR" altLang="en-US" dirty="0" err="1"/>
              <a:t>αποσβεστέα</a:t>
            </a:r>
            <a:r>
              <a:rPr lang="el-GR" altLang="en-US" dirty="0"/>
              <a:t> αξία π.χ. ζώα παραγωγής - κρέας, γεωργικές κατασκευές, παλαιά υλικά, μηχανήματα κλπ.  Συνήθως η υπολειμματική αξία των στοιχείων της αγροτικής περιουσίας εκτός των ζώων παραγωγής υπολογίζεται στο 10% της αρχικής. </a:t>
            </a:r>
          </a:p>
        </p:txBody>
      </p:sp>
      <p:sp>
        <p:nvSpPr>
          <p:cNvPr id="4" name="Slide Number Placeholder 3"/>
          <p:cNvSpPr>
            <a:spLocks noGrp="1"/>
          </p:cNvSpPr>
          <p:nvPr>
            <p:ph type="sldNum" sz="quarter" idx="12"/>
          </p:nvPr>
        </p:nvSpPr>
        <p:spPr/>
        <p:txBody>
          <a:bodyPr/>
          <a:lstStyle/>
          <a:p>
            <a:fld id="{FC357C06-5036-4086-886A-412A4C83DDCB}" type="slidenum">
              <a:rPr lang="el-GR" smtClean="0"/>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490066"/>
          </a:xfrm>
        </p:spPr>
        <p:txBody>
          <a:bodyPr>
            <a:normAutofit fontScale="90000"/>
          </a:bodyPr>
          <a:lstStyle/>
          <a:p>
            <a:r>
              <a:rPr lang="el-GR" dirty="0"/>
              <a:t>Άσκηση 1</a:t>
            </a:r>
            <a:r>
              <a:rPr lang="el-GR" baseline="30000" dirty="0"/>
              <a:t>η</a:t>
            </a:r>
            <a:r>
              <a:rPr lang="el-GR" dirty="0"/>
              <a:t>	</a:t>
            </a:r>
          </a:p>
        </p:txBody>
      </p:sp>
      <p:sp>
        <p:nvSpPr>
          <p:cNvPr id="3" name="2 - Θέση περιεχομένου"/>
          <p:cNvSpPr>
            <a:spLocks noGrp="1"/>
          </p:cNvSpPr>
          <p:nvPr>
            <p:ph sz="quarter" idx="1"/>
          </p:nvPr>
        </p:nvSpPr>
        <p:spPr>
          <a:xfrm>
            <a:off x="323528" y="692696"/>
            <a:ext cx="8568952" cy="5760640"/>
          </a:xfrm>
        </p:spPr>
        <p:txBody>
          <a:bodyPr>
            <a:normAutofit/>
          </a:bodyPr>
          <a:lstStyle/>
          <a:p>
            <a:pPr marL="0" indent="358775" algn="just"/>
            <a:r>
              <a:rPr lang="el-GR" dirty="0"/>
              <a:t>Πετρελαιοκίνητος ελκυστήρας αρχικής αξίας 4.500€ και υπολειμματικής αξίας 500€, έχει διάρκεια ζωής 10 έτη, για μέση ετήσια απασχόληση που να ανέρχεται σε 800 ώρες λειτουργίας.</a:t>
            </a:r>
          </a:p>
          <a:p>
            <a:pPr marL="538480" indent="358775" algn="just">
              <a:buFont typeface="+mj-lt"/>
              <a:buAutoNum type="arabicPeriod"/>
            </a:pPr>
            <a:r>
              <a:rPr lang="el-GR" dirty="0"/>
              <a:t>Ποια θα είναι η ετήσια σταθερή απόσβεση του ελκυστήρα;</a:t>
            </a:r>
          </a:p>
          <a:p>
            <a:pPr marL="538480" indent="358775" algn="just">
              <a:buFont typeface="+mj-lt"/>
              <a:buAutoNum type="arabicPeriod"/>
            </a:pPr>
            <a:r>
              <a:rPr lang="el-GR" dirty="0"/>
              <a:t>Ποια θα είναι η αποσβεσθείσα αξία του ελκυστήρα μετά από 8 έτη;</a:t>
            </a:r>
          </a:p>
          <a:p>
            <a:pPr marL="538480" indent="358775" algn="just">
              <a:buFont typeface="+mj-lt"/>
              <a:buAutoNum type="arabicPeriod"/>
            </a:pPr>
            <a:r>
              <a:rPr lang="el-GR" dirty="0"/>
              <a:t>Ποια θα είναι η απόσβεση κατά ώρα λειτουργίας;</a:t>
            </a:r>
          </a:p>
          <a:p>
            <a:pPr marL="538480" indent="358775" algn="just">
              <a:buFont typeface="+mj-lt"/>
              <a:buAutoNum type="arabicPeriod"/>
            </a:pPr>
            <a:r>
              <a:rPr lang="el-GR" dirty="0"/>
              <a:t>Σε ποιες περιπτώσεις θα πρέπει να χρησιμοποιούμε την σταθερή μέθοδο;</a:t>
            </a:r>
          </a:p>
          <a:p>
            <a:pPr marL="538480" indent="358775" algn="just">
              <a:buFont typeface="+mj-lt"/>
              <a:buAutoNum type="arabicPeriod"/>
            </a:pPr>
            <a:r>
              <a:rPr lang="el-GR" dirty="0"/>
              <a:t>Σε ποιες περιπτώσεις ενδείκνυται η αύξουσα μέθοδος</a:t>
            </a:r>
          </a:p>
        </p:txBody>
      </p:sp>
      <p:sp>
        <p:nvSpPr>
          <p:cNvPr id="4" name="Slide Number Placeholder 3"/>
          <p:cNvSpPr>
            <a:spLocks noGrp="1"/>
          </p:cNvSpPr>
          <p:nvPr>
            <p:ph type="sldNum" sz="quarter" idx="12"/>
          </p:nvPr>
        </p:nvSpPr>
        <p:spPr/>
        <p:txBody>
          <a:bodyPr/>
          <a:lstStyle/>
          <a:p>
            <a:fld id="{FC357C06-5036-4086-886A-412A4C83DDCB}" type="slidenum">
              <a:rPr lang="el-GR" smtClean="0"/>
              <a:t>21</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Λύση – Ετήσια Απόσβεση</a:t>
            </a:r>
          </a:p>
        </p:txBody>
      </p:sp>
      <p:sp>
        <p:nvSpPr>
          <p:cNvPr id="3" name="2 - Θέση περιεχομένου"/>
          <p:cNvSpPr>
            <a:spLocks noGrp="1"/>
          </p:cNvSpPr>
          <p:nvPr>
            <p:ph sz="quarter" idx="1"/>
          </p:nvPr>
        </p:nvSpPr>
        <p:spPr/>
        <p:txBody>
          <a:bodyPr/>
          <a:lstStyle/>
          <a:p>
            <a:pPr>
              <a:buNone/>
            </a:pPr>
            <a:endParaRPr lang="el-GR" dirty="0"/>
          </a:p>
        </p:txBody>
      </p:sp>
      <p:pic>
        <p:nvPicPr>
          <p:cNvPr id="6146" name="Picture 2"/>
          <p:cNvPicPr>
            <a:picLocks noChangeAspect="1" noChangeArrowheads="1"/>
          </p:cNvPicPr>
          <p:nvPr/>
        </p:nvPicPr>
        <p:blipFill>
          <a:blip r:embed="rId2" cstate="print"/>
          <a:srcRect/>
          <a:stretch>
            <a:fillRect/>
          </a:stretch>
        </p:blipFill>
        <p:spPr bwMode="auto">
          <a:xfrm>
            <a:off x="971600" y="1484784"/>
            <a:ext cx="7135193" cy="936104"/>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3275856" y="2492896"/>
            <a:ext cx="4320480" cy="1238354"/>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FC357C06-5036-4086-886A-412A4C83DDCB}" type="slidenum">
              <a:rPr lang="el-GR" smtClean="0"/>
              <a:t>22</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gtEl>
                                        <p:attrNameLst>
                                          <p:attrName>style.visibility</p:attrName>
                                        </p:attrNameLst>
                                      </p:cBhvr>
                                      <p:to>
                                        <p:strVal val="visible"/>
                                      </p:to>
                                    </p:set>
                                    <p:anim calcmode="lin" valueType="num">
                                      <p:cBhvr additive="base">
                                        <p:cTn id="13" dur="500" fill="hold"/>
                                        <p:tgtEl>
                                          <p:spTgt spid="6147"/>
                                        </p:tgtEl>
                                        <p:attrNameLst>
                                          <p:attrName>ppt_x</p:attrName>
                                        </p:attrNameLst>
                                      </p:cBhvr>
                                      <p:tavLst>
                                        <p:tav tm="0">
                                          <p:val>
                                            <p:strVal val="#ppt_x"/>
                                          </p:val>
                                        </p:tav>
                                        <p:tav tm="100000">
                                          <p:val>
                                            <p:strVal val="#ppt_x"/>
                                          </p:val>
                                        </p:tav>
                                      </p:tavLst>
                                    </p:anim>
                                    <p:anim calcmode="lin" valueType="num">
                                      <p:cBhvr additive="base">
                                        <p:cTn id="14"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Λύση - Αποσβεσθείσα αξία μετά 8 έτη</a:t>
            </a:r>
          </a:p>
        </p:txBody>
      </p:sp>
      <p:sp>
        <p:nvSpPr>
          <p:cNvPr id="3" name="2 - Θέση περιεχομένου"/>
          <p:cNvSpPr>
            <a:spLocks noGrp="1"/>
          </p:cNvSpPr>
          <p:nvPr>
            <p:ph sz="quarter" idx="1"/>
          </p:nvPr>
        </p:nvSpPr>
        <p:spPr/>
        <p:txBody>
          <a:bodyPr/>
          <a:lstStyle/>
          <a:p>
            <a:pPr marL="0" indent="0" algn="ctr">
              <a:buNone/>
            </a:pPr>
            <a:r>
              <a:rPr lang="el-GR" b="1" dirty="0"/>
              <a:t>Αποσβεσθείσα Αξία = </a:t>
            </a:r>
          </a:p>
          <a:p>
            <a:pPr marL="0" indent="0" algn="ctr">
              <a:buNone/>
            </a:pPr>
            <a:r>
              <a:rPr lang="el-GR" b="1" dirty="0"/>
              <a:t>Αξία Κτήσης </a:t>
            </a:r>
          </a:p>
          <a:p>
            <a:pPr marL="0" indent="0" algn="ctr">
              <a:buNone/>
            </a:pPr>
            <a:r>
              <a:rPr lang="el-GR" b="1" dirty="0"/>
              <a:t>– </a:t>
            </a:r>
          </a:p>
          <a:p>
            <a:pPr marL="0" indent="0" algn="ctr">
              <a:buNone/>
            </a:pPr>
            <a:r>
              <a:rPr lang="el-GR" b="1" dirty="0"/>
              <a:t>Συσσωρευμένες Αποσβέσεις</a:t>
            </a:r>
          </a:p>
          <a:p>
            <a:pPr marL="0" indent="0" algn="ctr">
              <a:buNone/>
            </a:pPr>
            <a:r>
              <a:rPr lang="el-GR" dirty="0"/>
              <a:t>Άρα θα ισούται με 4.500 – αποσβέσεις 8 ετών</a:t>
            </a:r>
          </a:p>
          <a:p>
            <a:pPr marL="0" indent="0" algn="ctr">
              <a:buNone/>
            </a:pPr>
            <a:r>
              <a:rPr lang="el-GR" dirty="0"/>
              <a:t>4.500 – (400*8)</a:t>
            </a:r>
          </a:p>
          <a:p>
            <a:pPr marL="0" indent="0" algn="ctr">
              <a:buNone/>
            </a:pPr>
            <a:r>
              <a:rPr lang="el-GR" dirty="0"/>
              <a:t>= 4.500 -3.200 = </a:t>
            </a:r>
            <a:r>
              <a:rPr lang="el-GR" b="1" dirty="0"/>
              <a:t>1.300€</a:t>
            </a:r>
            <a:endParaRPr lang="el-GR" dirty="0"/>
          </a:p>
        </p:txBody>
      </p:sp>
      <p:sp>
        <p:nvSpPr>
          <p:cNvPr id="4" name="Slide Number Placeholder 3"/>
          <p:cNvSpPr>
            <a:spLocks noGrp="1"/>
          </p:cNvSpPr>
          <p:nvPr>
            <p:ph type="sldNum" sz="quarter" idx="12"/>
          </p:nvPr>
        </p:nvSpPr>
        <p:spPr/>
        <p:txBody>
          <a:bodyPr/>
          <a:lstStyle/>
          <a:p>
            <a:fld id="{FC357C06-5036-4086-886A-412A4C83DDCB}" type="slidenum">
              <a:rPr lang="el-GR" smtClean="0"/>
              <a:t>23</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06090"/>
          </a:xfrm>
        </p:spPr>
        <p:txBody>
          <a:bodyPr>
            <a:normAutofit/>
          </a:bodyPr>
          <a:lstStyle/>
          <a:p>
            <a:r>
              <a:rPr lang="el-GR" sz="2800" dirty="0"/>
              <a:t>Λύση – Η απόσβεση με βάση τις ώρες λειτουργίας</a:t>
            </a:r>
          </a:p>
        </p:txBody>
      </p:sp>
      <p:pic>
        <p:nvPicPr>
          <p:cNvPr id="7170" name="Picture 2"/>
          <p:cNvPicPr>
            <a:picLocks noGrp="1" noChangeAspect="1" noChangeArrowheads="1"/>
          </p:cNvPicPr>
          <p:nvPr>
            <p:ph sz="quarter" idx="1"/>
          </p:nvPr>
        </p:nvPicPr>
        <p:blipFill>
          <a:blip r:embed="rId2" cstate="print"/>
          <a:srcRect/>
          <a:stretch>
            <a:fillRect/>
          </a:stretch>
        </p:blipFill>
        <p:spPr bwMode="auto">
          <a:xfrm>
            <a:off x="1115616" y="1340768"/>
            <a:ext cx="6586339" cy="864096"/>
          </a:xfrm>
          <a:prstGeom prst="rect">
            <a:avLst/>
          </a:prstGeom>
          <a:noFill/>
          <a:ln w="9525">
            <a:noFill/>
            <a:miter lim="800000"/>
            <a:headEnd/>
            <a:tailEnd/>
          </a:ln>
        </p:spPr>
      </p:pic>
      <p:pic>
        <p:nvPicPr>
          <p:cNvPr id="7171" name="Picture 3"/>
          <p:cNvPicPr>
            <a:picLocks noChangeAspect="1" noChangeArrowheads="1"/>
          </p:cNvPicPr>
          <p:nvPr/>
        </p:nvPicPr>
        <p:blipFill>
          <a:blip r:embed="rId3" cstate="print"/>
          <a:srcRect/>
          <a:stretch>
            <a:fillRect/>
          </a:stretch>
        </p:blipFill>
        <p:spPr bwMode="auto">
          <a:xfrm>
            <a:off x="3275856" y="2420888"/>
            <a:ext cx="2470948" cy="934392"/>
          </a:xfrm>
          <a:prstGeom prst="rect">
            <a:avLst/>
          </a:prstGeom>
          <a:noFill/>
          <a:ln w="9525">
            <a:noFill/>
            <a:miter lim="800000"/>
            <a:headEnd/>
            <a:tailEnd/>
          </a:ln>
        </p:spPr>
      </p:pic>
      <p:pic>
        <p:nvPicPr>
          <p:cNvPr id="7172" name="Picture 4"/>
          <p:cNvPicPr>
            <a:picLocks noChangeAspect="1" noChangeArrowheads="1"/>
          </p:cNvPicPr>
          <p:nvPr/>
        </p:nvPicPr>
        <p:blipFill>
          <a:blip r:embed="rId4" cstate="print"/>
          <a:srcRect/>
          <a:stretch>
            <a:fillRect/>
          </a:stretch>
        </p:blipFill>
        <p:spPr bwMode="auto">
          <a:xfrm>
            <a:off x="3304178" y="3648447"/>
            <a:ext cx="3500070" cy="860673"/>
          </a:xfrm>
          <a:prstGeom prst="rect">
            <a:avLst/>
          </a:prstGeom>
          <a:noFill/>
          <a:ln w="9525">
            <a:noFill/>
            <a:miter lim="800000"/>
            <a:headEnd/>
            <a:tailEnd/>
          </a:ln>
        </p:spPr>
      </p:pic>
      <p:sp>
        <p:nvSpPr>
          <p:cNvPr id="7" name="6 - TextBox"/>
          <p:cNvSpPr txBox="1"/>
          <p:nvPr/>
        </p:nvSpPr>
        <p:spPr>
          <a:xfrm>
            <a:off x="179512" y="5229200"/>
            <a:ext cx="8784976" cy="1077218"/>
          </a:xfrm>
          <a:prstGeom prst="rect">
            <a:avLst/>
          </a:prstGeom>
          <a:noFill/>
        </p:spPr>
        <p:txBody>
          <a:bodyPr wrap="square" rtlCol="0">
            <a:spAutoFit/>
          </a:bodyPr>
          <a:lstStyle/>
          <a:p>
            <a:pPr algn="ctr"/>
            <a:r>
              <a:rPr lang="el-GR" sz="3200" dirty="0"/>
              <a:t>Άρα η ετήσια απόσβεση θα είναι:</a:t>
            </a:r>
          </a:p>
          <a:p>
            <a:pPr algn="ctr"/>
            <a:r>
              <a:rPr lang="el-GR" sz="3200" dirty="0"/>
              <a:t> 800 ώρες λειτουργίας * 0,5€/ώρα = 400€</a:t>
            </a:r>
          </a:p>
        </p:txBody>
      </p:sp>
      <p:sp>
        <p:nvSpPr>
          <p:cNvPr id="3" name="Slide Number Placeholder 2"/>
          <p:cNvSpPr>
            <a:spLocks noGrp="1"/>
          </p:cNvSpPr>
          <p:nvPr>
            <p:ph type="sldNum" sz="quarter" idx="12"/>
          </p:nvPr>
        </p:nvSpPr>
        <p:spPr/>
        <p:txBody>
          <a:bodyPr/>
          <a:lstStyle/>
          <a:p>
            <a:fld id="{FC357C06-5036-4086-886A-412A4C83DDCB}" type="slidenum">
              <a:rPr lang="el-GR" smtClean="0"/>
              <a:t>24</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gtEl>
                                        <p:attrNameLst>
                                          <p:attrName>style.visibility</p:attrName>
                                        </p:attrNameLst>
                                      </p:cBhvr>
                                      <p:to>
                                        <p:strVal val="visible"/>
                                      </p:to>
                                    </p:set>
                                    <p:anim calcmode="lin" valueType="num">
                                      <p:cBhvr additive="base">
                                        <p:cTn id="13" dur="500" fill="hold"/>
                                        <p:tgtEl>
                                          <p:spTgt spid="7171"/>
                                        </p:tgtEl>
                                        <p:attrNameLst>
                                          <p:attrName>ppt_x</p:attrName>
                                        </p:attrNameLst>
                                      </p:cBhvr>
                                      <p:tavLst>
                                        <p:tav tm="0">
                                          <p:val>
                                            <p:strVal val="#ppt_x"/>
                                          </p:val>
                                        </p:tav>
                                        <p:tav tm="100000">
                                          <p:val>
                                            <p:strVal val="#ppt_x"/>
                                          </p:val>
                                        </p:tav>
                                      </p:tavLst>
                                    </p:anim>
                                    <p:anim calcmode="lin" valueType="num">
                                      <p:cBhvr additive="base">
                                        <p:cTn id="14" dur="500" fill="hold"/>
                                        <p:tgtEl>
                                          <p:spTgt spid="717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2"/>
                                        </p:tgtEl>
                                        <p:attrNameLst>
                                          <p:attrName>style.visibility</p:attrName>
                                        </p:attrNameLst>
                                      </p:cBhvr>
                                      <p:to>
                                        <p:strVal val="visible"/>
                                      </p:to>
                                    </p:set>
                                    <p:anim calcmode="lin" valueType="num">
                                      <p:cBhvr additive="base">
                                        <p:cTn id="19" dur="500" fill="hold"/>
                                        <p:tgtEl>
                                          <p:spTgt spid="7172"/>
                                        </p:tgtEl>
                                        <p:attrNameLst>
                                          <p:attrName>ppt_x</p:attrName>
                                        </p:attrNameLst>
                                      </p:cBhvr>
                                      <p:tavLst>
                                        <p:tav tm="0">
                                          <p:val>
                                            <p:strVal val="#ppt_x"/>
                                          </p:val>
                                        </p:tav>
                                        <p:tav tm="100000">
                                          <p:val>
                                            <p:strVal val="#ppt_x"/>
                                          </p:val>
                                        </p:tav>
                                      </p:tavLst>
                                    </p:anim>
                                    <p:anim calcmode="lin" valueType="num">
                                      <p:cBhvr additive="base">
                                        <p:cTn id="20"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892480" cy="1143000"/>
          </a:xfrm>
        </p:spPr>
        <p:txBody>
          <a:bodyPr>
            <a:normAutofit fontScale="90000"/>
          </a:bodyPr>
          <a:lstStyle/>
          <a:p>
            <a:r>
              <a:rPr lang="el-GR" dirty="0"/>
              <a:t>Λύση: </a:t>
            </a:r>
            <a:br>
              <a:rPr lang="el-GR" dirty="0"/>
            </a:br>
            <a:r>
              <a:rPr lang="el-GR" dirty="0"/>
              <a:t>Η ενδεδειγμένη χρήση της σταθερής μεθόδου</a:t>
            </a:r>
          </a:p>
        </p:txBody>
      </p:sp>
      <p:sp>
        <p:nvSpPr>
          <p:cNvPr id="3" name="2 - Θέση περιεχομένου"/>
          <p:cNvSpPr>
            <a:spLocks noGrp="1"/>
          </p:cNvSpPr>
          <p:nvPr>
            <p:ph sz="quarter" idx="1"/>
          </p:nvPr>
        </p:nvSpPr>
        <p:spPr/>
        <p:txBody>
          <a:bodyPr/>
          <a:lstStyle/>
          <a:p>
            <a:pPr marL="0" indent="358775" algn="just"/>
            <a:r>
              <a:rPr lang="el-GR" dirty="0"/>
              <a:t>Είναι εύχρηστη με ευρύτατη εφαρμογή</a:t>
            </a:r>
          </a:p>
          <a:p>
            <a:pPr marL="0" indent="358775" algn="just"/>
            <a:r>
              <a:rPr lang="el-GR" dirty="0"/>
              <a:t>Προσαρμόζεται ομαλά στις περιπτώσεις που τα περιουσιακά στοιχεία χρησιμοποιούνται σε σταθερή αναλογία κάθε χρόνο.</a:t>
            </a:r>
          </a:p>
          <a:p>
            <a:pPr marL="0" indent="358775" algn="just"/>
            <a:r>
              <a:rPr lang="el-GR" dirty="0"/>
              <a:t>Εφαρμόζεται στην Ελλάδα αλλά και άλλες χώρες για καθαρά φορολογικούς σκοπούς. </a:t>
            </a:r>
          </a:p>
        </p:txBody>
      </p:sp>
      <p:sp>
        <p:nvSpPr>
          <p:cNvPr id="4" name="Slide Number Placeholder 3"/>
          <p:cNvSpPr>
            <a:spLocks noGrp="1"/>
          </p:cNvSpPr>
          <p:nvPr>
            <p:ph type="sldNum" sz="quarter" idx="12"/>
          </p:nvPr>
        </p:nvSpPr>
        <p:spPr/>
        <p:txBody>
          <a:bodyPr/>
          <a:lstStyle/>
          <a:p>
            <a:fld id="{FC357C06-5036-4086-886A-412A4C83DDCB}" type="slidenum">
              <a:rPr lang="el-GR" smtClean="0"/>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892480" cy="1143000"/>
          </a:xfrm>
        </p:spPr>
        <p:txBody>
          <a:bodyPr>
            <a:normAutofit fontScale="90000"/>
          </a:bodyPr>
          <a:lstStyle/>
          <a:p>
            <a:r>
              <a:rPr lang="el-GR" dirty="0"/>
              <a:t>Λύση: </a:t>
            </a:r>
            <a:br>
              <a:rPr lang="el-GR" dirty="0"/>
            </a:br>
            <a:r>
              <a:rPr lang="el-GR" dirty="0"/>
              <a:t>Η ενδεδειγμένη χρήση της αύξουσας μεθόδου</a:t>
            </a:r>
          </a:p>
        </p:txBody>
      </p:sp>
      <p:sp>
        <p:nvSpPr>
          <p:cNvPr id="3" name="2 - Θέση περιεχομένου"/>
          <p:cNvSpPr>
            <a:spLocks noGrp="1"/>
          </p:cNvSpPr>
          <p:nvPr>
            <p:ph sz="quarter" idx="1"/>
          </p:nvPr>
        </p:nvSpPr>
        <p:spPr/>
        <p:txBody>
          <a:bodyPr/>
          <a:lstStyle/>
          <a:p>
            <a:pPr marL="0" indent="358775" algn="just"/>
            <a:r>
              <a:rPr lang="el-GR" dirty="0"/>
              <a:t>Χρησιμοποιείται σε περιπτώσεις που προβλέπεται αύξουσα απόδοση του αποσβέσιμου αγαθού.</a:t>
            </a:r>
          </a:p>
          <a:p>
            <a:pPr marL="0" indent="358775" algn="just"/>
            <a:r>
              <a:rPr lang="el-GR" dirty="0"/>
              <a:t>Πχ για απόσβεση μόνιμων φυτειών (οπωροφόρα δένδρα, αμπελώνες κτλ) </a:t>
            </a:r>
          </a:p>
          <a:p>
            <a:pPr marL="0" indent="358775" algn="just"/>
            <a:r>
              <a:rPr lang="el-GR" dirty="0"/>
              <a:t>Η παραγωγή στα πρώτα έτη είναι αύξουσα μέχρι να φτάσουν στην πλήρη απόδοσή τους και μετά ομαλοποιείται και σταθεροποιείται.</a:t>
            </a:r>
          </a:p>
        </p:txBody>
      </p:sp>
      <p:sp>
        <p:nvSpPr>
          <p:cNvPr id="4" name="Slide Number Placeholder 3"/>
          <p:cNvSpPr>
            <a:spLocks noGrp="1"/>
          </p:cNvSpPr>
          <p:nvPr>
            <p:ph type="sldNum" sz="quarter" idx="12"/>
          </p:nvPr>
        </p:nvSpPr>
        <p:spPr/>
        <p:txBody>
          <a:bodyPr/>
          <a:lstStyle/>
          <a:p>
            <a:fld id="{FC357C06-5036-4086-886A-412A4C83DDCB}" type="slidenum">
              <a:rPr lang="el-GR" smtClean="0"/>
              <a:t>26</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490066"/>
          </a:xfrm>
        </p:spPr>
        <p:txBody>
          <a:bodyPr>
            <a:normAutofit fontScale="90000"/>
          </a:bodyPr>
          <a:lstStyle/>
          <a:p>
            <a:r>
              <a:rPr lang="el-GR" dirty="0"/>
              <a:t>6.1 Αγροτική Εκτιμητική - Εισαγωγή</a:t>
            </a:r>
          </a:p>
        </p:txBody>
      </p:sp>
      <p:sp>
        <p:nvSpPr>
          <p:cNvPr id="3" name="2 - Θέση περιεχομένου"/>
          <p:cNvSpPr>
            <a:spLocks noGrp="1"/>
          </p:cNvSpPr>
          <p:nvPr>
            <p:ph sz="quarter" idx="1"/>
          </p:nvPr>
        </p:nvSpPr>
        <p:spPr>
          <a:xfrm>
            <a:off x="914400" y="764704"/>
            <a:ext cx="7772400" cy="5445596"/>
          </a:xfrm>
        </p:spPr>
        <p:txBody>
          <a:bodyPr>
            <a:normAutofit fontScale="85000" lnSpcReduction="20000"/>
          </a:bodyPr>
          <a:lstStyle/>
          <a:p>
            <a:pPr algn="just"/>
            <a:r>
              <a:rPr lang="el-GR" dirty="0"/>
              <a:t>Είναι κλάδος της Οικονομικής των Αγροτικών Εκμεταλλεύσεων και της Αγροτικής Λογιστικής.</a:t>
            </a:r>
          </a:p>
          <a:p>
            <a:pPr algn="just"/>
            <a:r>
              <a:rPr lang="el-GR" dirty="0"/>
              <a:t>Χρησιμοποιείται για:</a:t>
            </a:r>
          </a:p>
          <a:p>
            <a:pPr lvl="1" algn="just"/>
            <a:r>
              <a:rPr lang="el-GR" dirty="0"/>
              <a:t>Αγοραπωλησίες αγροτεμαχίων ή μεμονωμένων περιουσιακών στοιχείων (μηχανήματα, κτίρια κτλ)</a:t>
            </a:r>
          </a:p>
          <a:p>
            <a:pPr lvl="1" algn="just"/>
            <a:r>
              <a:rPr lang="el-GR" dirty="0">
                <a:solidFill>
                  <a:srgbClr val="FF0000"/>
                </a:solidFill>
              </a:rPr>
              <a:t>Αναδασμό (ξαναμοίρασμα γης) ή συγκέντρωση αγρών διαφορετικής αξίας.</a:t>
            </a:r>
          </a:p>
          <a:p>
            <a:pPr lvl="1" algn="just"/>
            <a:r>
              <a:rPr lang="el-GR" dirty="0"/>
              <a:t>Σύναψη δανείων με βάση την αξία του κτήματος </a:t>
            </a:r>
            <a:r>
              <a:rPr lang="el-GR" altLang="en-US" dirty="0">
                <a:sym typeface="+mn-ea"/>
              </a:rPr>
              <a:t>(κατά τις χορηγήσεις δανείων στους αγρότες από τα πιστωτικά ιδρύματα η ορθή γνώση και εφαρμογή της εκτιμητικής επιτρέπει στον εκτιμητή την εύρεση του ύψους της δανειακής επιβάρυνσης, η οποία θα είναι η μάλλον επωφελής για το δανειζόμενο αγρότη)</a:t>
            </a:r>
            <a:r>
              <a:rPr lang="el-GR" dirty="0"/>
              <a:t>.</a:t>
            </a:r>
          </a:p>
          <a:p>
            <a:pPr lvl="1" algn="just"/>
            <a:r>
              <a:rPr lang="el-GR" dirty="0">
                <a:solidFill>
                  <a:srgbClr val="7030A0"/>
                </a:solidFill>
              </a:rPr>
              <a:t>Αποζημίωση για φθορές από φυσικές καταστροφές </a:t>
            </a:r>
            <a:r>
              <a:rPr lang="el-GR" altLang="en-US" dirty="0">
                <a:sym typeface="+mn-ea"/>
              </a:rPr>
              <a:t>π.χ. χαλάζι, παγωνιά </a:t>
            </a:r>
            <a:r>
              <a:rPr lang="el-GR" altLang="en-US" dirty="0" err="1">
                <a:sym typeface="+mn-ea"/>
              </a:rPr>
              <a:t>κλπ</a:t>
            </a:r>
            <a:r>
              <a:rPr lang="el-GR" altLang="en-US" dirty="0">
                <a:sym typeface="+mn-ea"/>
              </a:rPr>
              <a:t> όπου δηλαδή απαιτείται χρηματοοικονομική εκτίμηση ζημιών</a:t>
            </a:r>
            <a:r>
              <a:rPr lang="el-GR" dirty="0">
                <a:solidFill>
                  <a:srgbClr val="7030A0"/>
                </a:solidFill>
              </a:rPr>
              <a:t>.</a:t>
            </a:r>
          </a:p>
          <a:p>
            <a:pPr lvl="1" algn="just"/>
            <a:r>
              <a:rPr lang="el-GR" dirty="0"/>
              <a:t>Αποζημίωση λόγω αναγκαστικής απαλλοτρίωσης </a:t>
            </a:r>
            <a:r>
              <a:rPr lang="el-GR" altLang="en-US" dirty="0">
                <a:sym typeface="+mn-ea"/>
              </a:rPr>
              <a:t>για λόγους δημόσιας ωφέλειας π.χ. εθνικοί δρόμοι, εργοστάσια, αεροδρόμια κλπ</a:t>
            </a:r>
            <a:r>
              <a:rPr lang="el-GR" dirty="0"/>
              <a:t>.</a:t>
            </a:r>
          </a:p>
          <a:p>
            <a:pPr lvl="1" algn="just"/>
            <a:r>
              <a:rPr lang="el-GR" dirty="0">
                <a:solidFill>
                  <a:schemeClr val="accent2">
                    <a:lumMod val="75000"/>
                  </a:schemeClr>
                </a:solidFill>
              </a:rPr>
              <a:t>Περιουσιακές διαφορές που αφορούν κληρονομικά ζητήματα.</a:t>
            </a:r>
          </a:p>
        </p:txBody>
      </p:sp>
      <p:sp>
        <p:nvSpPr>
          <p:cNvPr id="4" name="Slide Number Placeholder 3"/>
          <p:cNvSpPr>
            <a:spLocks noGrp="1"/>
          </p:cNvSpPr>
          <p:nvPr>
            <p:ph type="sldNum" sz="quarter" idx="12"/>
          </p:nvPr>
        </p:nvSpPr>
        <p:spPr/>
        <p:txBody>
          <a:bodyPr/>
          <a:lstStyle/>
          <a:p>
            <a:fld id="{FC357C06-5036-4086-886A-412A4C83DDCB}" type="slidenum">
              <a:rPr lang="el-GR" smtClean="0"/>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418058"/>
          </a:xfrm>
        </p:spPr>
        <p:txBody>
          <a:bodyPr>
            <a:normAutofit fontScale="90000"/>
          </a:bodyPr>
          <a:lstStyle/>
          <a:p>
            <a:r>
              <a:rPr lang="el-GR" dirty="0"/>
              <a:t>6.2 Εκτίμηση του Εδάφους (αγροί)</a:t>
            </a:r>
          </a:p>
        </p:txBody>
      </p:sp>
      <p:sp>
        <p:nvSpPr>
          <p:cNvPr id="3" name="2 - Θέση περιεχομένου"/>
          <p:cNvSpPr>
            <a:spLocks noGrp="1"/>
          </p:cNvSpPr>
          <p:nvPr>
            <p:ph sz="quarter" idx="1"/>
          </p:nvPr>
        </p:nvSpPr>
        <p:spPr>
          <a:xfrm>
            <a:off x="395536" y="764704"/>
            <a:ext cx="8496944" cy="5688632"/>
          </a:xfrm>
        </p:spPr>
        <p:txBody>
          <a:bodyPr/>
          <a:lstStyle/>
          <a:p>
            <a:pPr marL="0" indent="354330" algn="just"/>
            <a:r>
              <a:rPr lang="el-GR" dirty="0"/>
              <a:t>Αρχικά χρησιμοποιείται η </a:t>
            </a:r>
            <a:r>
              <a:rPr lang="el-GR" b="1" dirty="0"/>
              <a:t>μέθοδος της αγοραπωλησίας</a:t>
            </a:r>
            <a:r>
              <a:rPr lang="el-GR" dirty="0"/>
              <a:t> (όταν στην περιοχή πραγματοποιούνται </a:t>
            </a:r>
            <a:r>
              <a:rPr lang="el-GR" b="1" u="sng" dirty="0"/>
              <a:t>πολλές</a:t>
            </a:r>
            <a:r>
              <a:rPr lang="el-GR" dirty="0"/>
              <a:t> αγορές ή πωλήσεις αγρών).</a:t>
            </a:r>
          </a:p>
          <a:p>
            <a:pPr marL="0" indent="354330" algn="just"/>
            <a:r>
              <a:rPr lang="el-GR" dirty="0"/>
              <a:t>Συνεκτιμούνται παράγοντες όπως: οι υδάτινες συνθήκες, η απόσταση από τον δρόμο, η γονιμότητα του εδάφους, η κλίση κτλ</a:t>
            </a:r>
          </a:p>
          <a:p>
            <a:pPr marL="0" indent="354330" algn="just"/>
            <a:r>
              <a:rPr lang="el-GR" dirty="0"/>
              <a:t>(Α) Αν στην περιοχή ενοικιάζονται πολλοί αγροί μπορούμε να υπολογίζουμε την αξία του αγρού με την </a:t>
            </a:r>
            <a:r>
              <a:rPr lang="el-GR" b="1" dirty="0"/>
              <a:t>μέθοδο της κεφαλαιοποίησης του ενοικίου.</a:t>
            </a:r>
          </a:p>
          <a:p>
            <a:pPr marL="0" indent="354330" algn="just"/>
            <a:r>
              <a:rPr lang="el-GR" dirty="0"/>
              <a:t>Αξία Αγρού = Ενοίκιο * Συντελεστή Κεφαλαιοποίησης</a:t>
            </a:r>
          </a:p>
          <a:p>
            <a:pPr marL="0" indent="354330" algn="just"/>
            <a:r>
              <a:rPr lang="el-GR" dirty="0"/>
              <a:t>Συντελεστής Κεφαλαιοποίησης = 100/επιτόκιο αναγωγής/προεξόφλησης</a:t>
            </a:r>
          </a:p>
        </p:txBody>
      </p:sp>
      <p:sp>
        <p:nvSpPr>
          <p:cNvPr id="4" name="Slide Number Placeholder 3"/>
          <p:cNvSpPr>
            <a:spLocks noGrp="1"/>
          </p:cNvSpPr>
          <p:nvPr>
            <p:ph type="sldNum" sz="quarter" idx="12"/>
          </p:nvPr>
        </p:nvSpPr>
        <p:spPr/>
        <p:txBody>
          <a:bodyPr/>
          <a:lstStyle/>
          <a:p>
            <a:fld id="{FC357C06-5036-4086-886A-412A4C83DDCB}" type="slidenum">
              <a:rPr lang="el-GR" smtClean="0"/>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A53375-6C48-456C-B13F-74494D4F6C4C}"/>
              </a:ext>
            </a:extLst>
          </p:cNvPr>
          <p:cNvSpPr>
            <a:spLocks noGrp="1"/>
          </p:cNvSpPr>
          <p:nvPr>
            <p:ph type="title"/>
          </p:nvPr>
        </p:nvSpPr>
        <p:spPr/>
        <p:txBody>
          <a:bodyPr/>
          <a:lstStyle/>
          <a:p>
            <a:r>
              <a:rPr lang="el-GR" dirty="0"/>
              <a:t>6.2 Εκτίμηση του Εδάφους (αγροί)</a:t>
            </a:r>
          </a:p>
        </p:txBody>
      </p:sp>
      <p:sp>
        <p:nvSpPr>
          <p:cNvPr id="3" name="Θέση αριθμού διαφάνειας 2">
            <a:extLst>
              <a:ext uri="{FF2B5EF4-FFF2-40B4-BE49-F238E27FC236}">
                <a16:creationId xmlns:a16="http://schemas.microsoft.com/office/drawing/2014/main" id="{D07DC00E-C885-4F35-9286-2DEACE693C85}"/>
              </a:ext>
            </a:extLst>
          </p:cNvPr>
          <p:cNvSpPr>
            <a:spLocks noGrp="1"/>
          </p:cNvSpPr>
          <p:nvPr>
            <p:ph type="sldNum" sz="quarter" idx="12"/>
          </p:nvPr>
        </p:nvSpPr>
        <p:spPr/>
        <p:txBody>
          <a:bodyPr/>
          <a:lstStyle/>
          <a:p>
            <a:fld id="{FC357C06-5036-4086-886A-412A4C83DDCB}" type="slidenum">
              <a:rPr lang="el-GR" smtClean="0"/>
              <a:t>5</a:t>
            </a:fld>
            <a:endParaRPr lang="el-GR"/>
          </a:p>
        </p:txBody>
      </p:sp>
      <p:sp>
        <p:nvSpPr>
          <p:cNvPr id="4" name="Θέση περιεχομένου 3">
            <a:extLst>
              <a:ext uri="{FF2B5EF4-FFF2-40B4-BE49-F238E27FC236}">
                <a16:creationId xmlns:a16="http://schemas.microsoft.com/office/drawing/2014/main" id="{048DEC85-DCA9-42E7-813F-5F09ED77D43B}"/>
              </a:ext>
            </a:extLst>
          </p:cNvPr>
          <p:cNvSpPr>
            <a:spLocks noGrp="1"/>
          </p:cNvSpPr>
          <p:nvPr>
            <p:ph sz="quarter" idx="1"/>
          </p:nvPr>
        </p:nvSpPr>
        <p:spPr/>
        <p:txBody>
          <a:bodyPr/>
          <a:lstStyle/>
          <a:p>
            <a:r>
              <a:rPr lang="el-GR" dirty="0"/>
              <a:t>Π.χ. Έστω ότι το ενοίκιο για 1 στρέμμα ενός χωραφιού που έχει βαμβάκι είναι 1.000 ευρώ το χρόνο και το επιτόκιο αναγωγής στην παρούσα αξία 10%, τότε η αξία του θα είναι:</a:t>
            </a:r>
          </a:p>
          <a:p>
            <a:r>
              <a:rPr lang="el-GR" dirty="0"/>
              <a:t>Συντελεστής Κεφαλαιοποίησης = 100/επιτόκιο αναγωγής, Άρα 100/10=10</a:t>
            </a:r>
          </a:p>
          <a:p>
            <a:r>
              <a:rPr lang="el-GR" dirty="0">
                <a:solidFill>
                  <a:prstClr val="black"/>
                </a:solidFill>
              </a:rPr>
              <a:t>Αξία Αγρού = Ενοίκιο * Συντελεστή Κεφαλαιοποίησης, ‘Άρα 1.000*10=10.000 ευρώ/</a:t>
            </a:r>
            <a:r>
              <a:rPr lang="el-GR" dirty="0" err="1">
                <a:solidFill>
                  <a:prstClr val="black"/>
                </a:solidFill>
              </a:rPr>
              <a:t>στρ</a:t>
            </a:r>
            <a:r>
              <a:rPr lang="el-GR" dirty="0">
                <a:solidFill>
                  <a:prstClr val="black"/>
                </a:solidFill>
              </a:rPr>
              <a:t>. </a:t>
            </a:r>
          </a:p>
          <a:p>
            <a:endParaRPr lang="el-GR" dirty="0"/>
          </a:p>
          <a:p>
            <a:endParaRPr lang="el-GR" dirty="0"/>
          </a:p>
        </p:txBody>
      </p:sp>
    </p:spTree>
    <p:extLst>
      <p:ext uri="{BB962C8B-B14F-4D97-AF65-F5344CB8AC3E}">
        <p14:creationId xmlns:p14="http://schemas.microsoft.com/office/powerpoint/2010/main" val="752280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3C92D5-01BF-466D-9151-E25797CEF7D6}"/>
              </a:ext>
            </a:extLst>
          </p:cNvPr>
          <p:cNvSpPr>
            <a:spLocks noGrp="1"/>
          </p:cNvSpPr>
          <p:nvPr>
            <p:ph type="title"/>
          </p:nvPr>
        </p:nvSpPr>
        <p:spPr/>
        <p:txBody>
          <a:bodyPr/>
          <a:lstStyle/>
          <a:p>
            <a:r>
              <a:rPr lang="el-GR" dirty="0"/>
              <a:t>6.2 Εκτίμηση του Εδάφους (αγροί)</a:t>
            </a:r>
          </a:p>
        </p:txBody>
      </p:sp>
      <p:sp>
        <p:nvSpPr>
          <p:cNvPr id="3" name="Θέση αριθμού διαφάνειας 2">
            <a:extLst>
              <a:ext uri="{FF2B5EF4-FFF2-40B4-BE49-F238E27FC236}">
                <a16:creationId xmlns:a16="http://schemas.microsoft.com/office/drawing/2014/main" id="{18221839-889A-4DAE-827D-89EAF6E500D8}"/>
              </a:ext>
            </a:extLst>
          </p:cNvPr>
          <p:cNvSpPr>
            <a:spLocks noGrp="1"/>
          </p:cNvSpPr>
          <p:nvPr>
            <p:ph type="sldNum" sz="quarter" idx="12"/>
          </p:nvPr>
        </p:nvSpPr>
        <p:spPr/>
        <p:txBody>
          <a:bodyPr/>
          <a:lstStyle/>
          <a:p>
            <a:fld id="{FC357C06-5036-4086-886A-412A4C83DDCB}" type="slidenum">
              <a:rPr lang="el-GR" smtClean="0"/>
              <a:t>6</a:t>
            </a:fld>
            <a:endParaRPr lang="el-GR"/>
          </a:p>
        </p:txBody>
      </p:sp>
      <p:sp>
        <p:nvSpPr>
          <p:cNvPr id="4" name="Θέση περιεχομένου 3">
            <a:extLst>
              <a:ext uri="{FF2B5EF4-FFF2-40B4-BE49-F238E27FC236}">
                <a16:creationId xmlns:a16="http://schemas.microsoft.com/office/drawing/2014/main" id="{3F49A929-5D60-4F14-A84E-5D13E61B48FE}"/>
              </a:ext>
            </a:extLst>
          </p:cNvPr>
          <p:cNvSpPr>
            <a:spLocks noGrp="1"/>
          </p:cNvSpPr>
          <p:nvPr>
            <p:ph sz="quarter" idx="1"/>
          </p:nvPr>
        </p:nvSpPr>
        <p:spPr/>
        <p:txBody>
          <a:bodyPr>
            <a:normAutofit fontScale="92500"/>
          </a:bodyPr>
          <a:lstStyle/>
          <a:p>
            <a:r>
              <a:rPr lang="el-GR" dirty="0"/>
              <a:t>Στην περίπτωση που είχαμε μεταβολή στις τιμές της γης από την εποχή της αγοράς μέχρι την ημέρα της εκτίμησης της τρέχουσας αξίας του αγρού, τότε η αξία του υπό εκτίμηση αγρού θα ισούται με το γινόμενο του κόστους απόκτησης επί το συντελεστή μεταβολής της αξίας της γης.</a:t>
            </a:r>
          </a:p>
          <a:p>
            <a:r>
              <a:rPr lang="el-GR" u="sng" dirty="0"/>
              <a:t>Ο συντελεστής μεταβολής της αξίας της γης βρίσκεται από τη διαίρεση της αξίας των αγρών που βρίσκονται υπό αυτές τις συνθήκες και οι οποίοι πουλήθηκαν πρόσφατα στην περιφέρεια του υπό εκτίμηση αγρού προς την αξία ομοειδών αγρών που πουλήθηκαν κατά την εποχή της αγοράς του</a:t>
            </a:r>
            <a:r>
              <a:rPr lang="el-GR" dirty="0"/>
              <a:t>. </a:t>
            </a:r>
          </a:p>
        </p:txBody>
      </p:sp>
    </p:spTree>
    <p:extLst>
      <p:ext uri="{BB962C8B-B14F-4D97-AF65-F5344CB8AC3E}">
        <p14:creationId xmlns:p14="http://schemas.microsoft.com/office/powerpoint/2010/main" val="395489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418058"/>
          </a:xfrm>
        </p:spPr>
        <p:txBody>
          <a:bodyPr>
            <a:normAutofit fontScale="90000"/>
          </a:bodyPr>
          <a:lstStyle/>
          <a:p>
            <a:r>
              <a:rPr lang="el-GR" dirty="0"/>
              <a:t>Εκτίμηση του Εδάφους (Παράδειγμα)</a:t>
            </a:r>
          </a:p>
        </p:txBody>
      </p:sp>
      <p:sp>
        <p:nvSpPr>
          <p:cNvPr id="3" name="2 - Θέση περιεχομένου"/>
          <p:cNvSpPr>
            <a:spLocks noGrp="1"/>
          </p:cNvSpPr>
          <p:nvPr>
            <p:ph sz="quarter" idx="1"/>
          </p:nvPr>
        </p:nvSpPr>
        <p:spPr>
          <a:xfrm>
            <a:off x="395536" y="764704"/>
            <a:ext cx="8496944" cy="5688632"/>
          </a:xfrm>
        </p:spPr>
        <p:txBody>
          <a:bodyPr/>
          <a:lstStyle/>
          <a:p>
            <a:pPr marL="0" indent="354330" algn="just">
              <a:buNone/>
            </a:pPr>
            <a:r>
              <a:rPr lang="el-GR" dirty="0"/>
              <a:t>(β) Η μέση τιμή ενός στρέμματος το 2006 (έτος εκτίμησης) ήταν 2.100€ και η μέση τιμή το 2002 (έτος αγοράς) ήταν 1.400€. Τι αξία θα έχει το 2006 αγρός 15 στρεμμάτων που το 2002 είχε αγορασθεί αντί 23.000€;</a:t>
            </a:r>
          </a:p>
          <a:p>
            <a:pPr marL="0" indent="354330" algn="just">
              <a:buNone/>
            </a:pPr>
            <a:r>
              <a:rPr lang="el-GR" dirty="0"/>
              <a:t>Συντελεστής μεταβολής της αξίας της γης: </a:t>
            </a:r>
            <a:r>
              <a:rPr lang="en-US" dirty="0"/>
              <a:t>2.100/1.400=1,5</a:t>
            </a:r>
          </a:p>
          <a:p>
            <a:pPr marL="0" indent="354330" algn="just">
              <a:buNone/>
            </a:pPr>
            <a:r>
              <a:rPr lang="el-GR" dirty="0"/>
              <a:t>Οπότε αγρός με έκταση 15 στρέμματα που αγοράστηκε το 2002 αντί 23.000 ευρώ, θα έχει αξία το 2006 ίση προς:</a:t>
            </a:r>
          </a:p>
          <a:p>
            <a:pPr marL="0" indent="354330" algn="just">
              <a:buNone/>
            </a:pPr>
            <a:endParaRPr lang="el-GR" dirty="0"/>
          </a:p>
          <a:p>
            <a:pPr marL="0" indent="354330" algn="just">
              <a:buNone/>
            </a:pPr>
            <a:endParaRPr lang="el-GR" dirty="0"/>
          </a:p>
        </p:txBody>
      </p:sp>
      <p:pic>
        <p:nvPicPr>
          <p:cNvPr id="1030" name="Picture 6"/>
          <p:cNvPicPr>
            <a:picLocks noChangeAspect="1" noChangeArrowheads="1"/>
          </p:cNvPicPr>
          <p:nvPr/>
        </p:nvPicPr>
        <p:blipFill>
          <a:blip r:embed="rId2" cstate="print"/>
          <a:srcRect/>
          <a:stretch>
            <a:fillRect/>
          </a:stretch>
        </p:blipFill>
        <p:spPr bwMode="auto">
          <a:xfrm>
            <a:off x="263511" y="4437112"/>
            <a:ext cx="8616978" cy="93610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FC357C06-5036-4086-886A-412A4C83DDCB}" type="slidenum">
              <a:rPr lang="el-GR" smtClean="0"/>
              <a:t>7</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30"/>
                                        </p:tgtEl>
                                        <p:attrNameLst>
                                          <p:attrName>style.visibility</p:attrName>
                                        </p:attrNameLst>
                                      </p:cBhvr>
                                      <p:to>
                                        <p:strVal val="visible"/>
                                      </p:to>
                                    </p:set>
                                    <p:anim calcmode="lin" valueType="num">
                                      <p:cBhvr additive="base">
                                        <p:cTn id="25" dur="500" fill="hold"/>
                                        <p:tgtEl>
                                          <p:spTgt spid="1030"/>
                                        </p:tgtEl>
                                        <p:attrNameLst>
                                          <p:attrName>ppt_x</p:attrName>
                                        </p:attrNameLst>
                                      </p:cBhvr>
                                      <p:tavLst>
                                        <p:tav tm="0">
                                          <p:val>
                                            <p:strVal val="#ppt_x"/>
                                          </p:val>
                                        </p:tav>
                                        <p:tav tm="100000">
                                          <p:val>
                                            <p:strVal val="#ppt_x"/>
                                          </p:val>
                                        </p:tav>
                                      </p:tavLst>
                                    </p:anim>
                                    <p:anim calcmode="lin" valueType="num">
                                      <p:cBhvr additive="base">
                                        <p:cTn id="26"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418058"/>
          </a:xfrm>
        </p:spPr>
        <p:txBody>
          <a:bodyPr>
            <a:normAutofit fontScale="90000"/>
          </a:bodyPr>
          <a:lstStyle/>
          <a:p>
            <a:r>
              <a:rPr lang="el-GR" dirty="0"/>
              <a:t>Εκτίμηση του Εδάφους (Παράδειγμα)</a:t>
            </a:r>
          </a:p>
        </p:txBody>
      </p:sp>
      <p:sp>
        <p:nvSpPr>
          <p:cNvPr id="3" name="2 - Θέση περιεχομένου"/>
          <p:cNvSpPr>
            <a:spLocks noGrp="1"/>
          </p:cNvSpPr>
          <p:nvPr>
            <p:ph sz="quarter" idx="1"/>
          </p:nvPr>
        </p:nvSpPr>
        <p:spPr>
          <a:xfrm>
            <a:off x="395536" y="764704"/>
            <a:ext cx="8496944" cy="5688632"/>
          </a:xfrm>
        </p:spPr>
        <p:txBody>
          <a:bodyPr/>
          <a:lstStyle/>
          <a:p>
            <a:pPr marL="0" indent="354330" algn="just">
              <a:buNone/>
            </a:pPr>
            <a:r>
              <a:rPr lang="el-GR" dirty="0"/>
              <a:t>Η αποτίμηση της αξίας του εδάφους μπορεί να γίνει και με βάση την τιμή πώλησης γαιών ανάλογης γονιμότητας, οι οποίες πουλήθηκαν κάτω από κανονικές συνθήκες. </a:t>
            </a:r>
          </a:p>
          <a:p>
            <a:pPr marL="0" indent="354330" algn="just">
              <a:buNone/>
            </a:pPr>
            <a:r>
              <a:rPr lang="el-GR" dirty="0"/>
              <a:t>(γ) Έστω ότι την τελευταία διετία πωλήθηκαν, σε κάποια περιοχή τμηματικά και με διαφορετικές τιμές, αγροί συνολικής έκτασης  150 στρεμμάτων αντί 210.000€. Ποια είναι η μέση αξία ενός αγρού 15 στρεμμάτων στην περιοχή;</a:t>
            </a:r>
          </a:p>
          <a:p>
            <a:pPr marL="0" indent="354330" algn="just">
              <a:buNone/>
            </a:pPr>
            <a:endParaRPr lang="el-GR" dirty="0"/>
          </a:p>
        </p:txBody>
      </p:sp>
      <p:pic>
        <p:nvPicPr>
          <p:cNvPr id="2051" name="Picture 3"/>
          <p:cNvPicPr>
            <a:picLocks noChangeAspect="1" noChangeArrowheads="1"/>
          </p:cNvPicPr>
          <p:nvPr/>
        </p:nvPicPr>
        <p:blipFill>
          <a:blip r:embed="rId2" cstate="print"/>
          <a:srcRect/>
          <a:stretch>
            <a:fillRect/>
          </a:stretch>
        </p:blipFill>
        <p:spPr bwMode="auto">
          <a:xfrm>
            <a:off x="2483768" y="3854073"/>
            <a:ext cx="4176463" cy="1364009"/>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852736" y="5517232"/>
            <a:ext cx="7650862" cy="713154"/>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FC357C06-5036-4086-886A-412A4C83DDCB}" type="slidenum">
              <a:rPr lang="el-GR" smtClean="0"/>
              <a:t>8</a:t>
            </a:fld>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additive="base">
                                        <p:cTn id="7" dur="500" fill="hold"/>
                                        <p:tgtEl>
                                          <p:spTgt spid="2051"/>
                                        </p:tgtEl>
                                        <p:attrNameLst>
                                          <p:attrName>ppt_x</p:attrName>
                                        </p:attrNameLst>
                                      </p:cBhvr>
                                      <p:tavLst>
                                        <p:tav tm="0">
                                          <p:val>
                                            <p:strVal val="#ppt_x"/>
                                          </p:val>
                                        </p:tav>
                                        <p:tav tm="100000">
                                          <p:val>
                                            <p:strVal val="#ppt_x"/>
                                          </p:val>
                                        </p:tav>
                                      </p:tavLst>
                                    </p:anim>
                                    <p:anim calcmode="lin" valueType="num">
                                      <p:cBhvr additive="base">
                                        <p:cTn id="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2"/>
                                        </p:tgtEl>
                                        <p:attrNameLst>
                                          <p:attrName>style.visibility</p:attrName>
                                        </p:attrNameLst>
                                      </p:cBhvr>
                                      <p:to>
                                        <p:strVal val="visible"/>
                                      </p:to>
                                    </p:set>
                                    <p:anim calcmode="lin" valueType="num">
                                      <p:cBhvr additive="base">
                                        <p:cTn id="13" dur="500" fill="hold"/>
                                        <p:tgtEl>
                                          <p:spTgt spid="2052"/>
                                        </p:tgtEl>
                                        <p:attrNameLst>
                                          <p:attrName>ppt_x</p:attrName>
                                        </p:attrNameLst>
                                      </p:cBhvr>
                                      <p:tavLst>
                                        <p:tav tm="0">
                                          <p:val>
                                            <p:strVal val="#ppt_x"/>
                                          </p:val>
                                        </p:tav>
                                        <p:tav tm="100000">
                                          <p:val>
                                            <p:strVal val="#ppt_x"/>
                                          </p:val>
                                        </p:tav>
                                      </p:tavLst>
                                    </p:anim>
                                    <p:anim calcmode="lin" valueType="num">
                                      <p:cBhvr additive="base">
                                        <p:cTn id="14"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16632"/>
            <a:ext cx="7772400" cy="634082"/>
          </a:xfrm>
        </p:spPr>
        <p:txBody>
          <a:bodyPr>
            <a:normAutofit fontScale="90000"/>
          </a:bodyPr>
          <a:lstStyle/>
          <a:p>
            <a:r>
              <a:rPr lang="el-GR" dirty="0"/>
              <a:t>6.3 Αποτίμηση Έγγειων Βελτιώσεων</a:t>
            </a:r>
          </a:p>
        </p:txBody>
      </p:sp>
      <p:sp>
        <p:nvSpPr>
          <p:cNvPr id="3" name="2 - Θέση περιεχομένου"/>
          <p:cNvSpPr>
            <a:spLocks noGrp="1"/>
          </p:cNvSpPr>
          <p:nvPr>
            <p:ph sz="quarter" idx="1"/>
          </p:nvPr>
        </p:nvSpPr>
        <p:spPr>
          <a:xfrm>
            <a:off x="251520" y="836712"/>
            <a:ext cx="8640960" cy="5760640"/>
          </a:xfrm>
        </p:spPr>
        <p:txBody>
          <a:bodyPr>
            <a:normAutofit lnSpcReduction="10000"/>
          </a:bodyPr>
          <a:lstStyle/>
          <a:p>
            <a:pPr algn="just"/>
            <a:r>
              <a:rPr lang="el-GR" dirty="0"/>
              <a:t>Χρησιμοποιείται συνήθως:</a:t>
            </a:r>
          </a:p>
          <a:p>
            <a:pPr lvl="1" algn="just"/>
            <a:r>
              <a:rPr lang="el-GR" dirty="0"/>
              <a:t>Η αποτίμηση στις τιμές κόστους</a:t>
            </a:r>
          </a:p>
          <a:p>
            <a:pPr lvl="1" algn="just"/>
            <a:r>
              <a:rPr lang="el-GR" dirty="0"/>
              <a:t>Η αποτίμηση στην τιμή αντικατάστασης</a:t>
            </a:r>
          </a:p>
          <a:p>
            <a:pPr lvl="1" algn="just"/>
            <a:r>
              <a:rPr lang="el-GR" dirty="0"/>
              <a:t>Η μέθοδος της κεφαλαιοποίησης της προσόδου</a:t>
            </a:r>
          </a:p>
          <a:p>
            <a:pPr marL="274320" lvl="1" indent="-274320" algn="just">
              <a:spcBef>
                <a:spcPts val="580"/>
              </a:spcBef>
              <a:buClr>
                <a:schemeClr val="accent1"/>
              </a:buClr>
            </a:pPr>
            <a:r>
              <a:rPr lang="el-GR" sz="2600" dirty="0"/>
              <a:t>Η αξία με τη μέθοδο του κόστους των εγγείων βελτιώσεων βρίσκεται αν αθροίσουμε όλες τις δαπάνες των διαφόρων υλικών που χρησιμοποιήθηκαν για την κατασκευή των εγγείων βελτιώσεων, τη συνολική αμοιβή της εργασίας (ανθρώπινη, ζωική, μηχανική) καθώς και τους τόκους των κεφαλαίων που χρησιμοποιήθηκαν μέχρι να τελειώσει η κατασκευή (τόκοι κατασκευαστικής περιόδου) και να είναι πλέον λειτουργική. </a:t>
            </a:r>
          </a:p>
          <a:p>
            <a:pPr marL="274320" lvl="1" indent="-274320" algn="just">
              <a:spcBef>
                <a:spcPts val="580"/>
              </a:spcBef>
              <a:buClr>
                <a:schemeClr val="accent1"/>
              </a:buClr>
            </a:pPr>
            <a:r>
              <a:rPr lang="el-GR" sz="2600" dirty="0"/>
              <a:t>Με την μέθοδο του κόστους αθροίζουμε δηλαδή: Αξία Υλικών + Εργατικά + Τόκοι Κεφαλαίων</a:t>
            </a:r>
          </a:p>
          <a:p>
            <a:pPr marL="274320" lvl="1" indent="-274320" algn="just">
              <a:spcBef>
                <a:spcPts val="580"/>
              </a:spcBef>
              <a:buClr>
                <a:schemeClr val="accent1"/>
              </a:buClr>
              <a:buNone/>
            </a:pPr>
            <a:endParaRPr lang="el-GR" sz="2600" dirty="0"/>
          </a:p>
        </p:txBody>
      </p:sp>
      <p:sp>
        <p:nvSpPr>
          <p:cNvPr id="4" name="Slide Number Placeholder 3"/>
          <p:cNvSpPr>
            <a:spLocks noGrp="1"/>
          </p:cNvSpPr>
          <p:nvPr>
            <p:ph type="sldNum" sz="quarter" idx="12"/>
          </p:nvPr>
        </p:nvSpPr>
        <p:spPr/>
        <p:txBody>
          <a:bodyPr/>
          <a:lstStyle/>
          <a:p>
            <a:fld id="{FC357C06-5036-4086-886A-412A4C83DDCB}" type="slidenum">
              <a:rPr lang="el-GR" smtClean="0"/>
              <a:t>9</a:t>
            </a:fld>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279</TotalTime>
  <Words>2166</Words>
  <Application>Microsoft Office PowerPoint</Application>
  <PresentationFormat>Προβολή στην οθόνη (4:3)</PresentationFormat>
  <Paragraphs>150</Paragraphs>
  <Slides>26</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26</vt:i4>
      </vt:variant>
    </vt:vector>
  </HeadingPairs>
  <TitlesOfParts>
    <vt:vector size="33" baseType="lpstr">
      <vt:lpstr>Calibri</vt:lpstr>
      <vt:lpstr>Cambria</vt:lpstr>
      <vt:lpstr>Franklin Gothic Book</vt:lpstr>
      <vt:lpstr>Perpetua</vt:lpstr>
      <vt:lpstr>Wingdings</vt:lpstr>
      <vt:lpstr>Wingdings 2</vt:lpstr>
      <vt:lpstr>Δικαιοσύνη</vt:lpstr>
      <vt:lpstr>Αγροτική Λογιστική - Εκτιμητική</vt:lpstr>
      <vt:lpstr>6.1 Αγροτική Εκτιμητική - Εισαγωγή</vt:lpstr>
      <vt:lpstr>6.1 Αγροτική Εκτιμητική - Εισαγωγή</vt:lpstr>
      <vt:lpstr>6.2 Εκτίμηση του Εδάφους (αγροί)</vt:lpstr>
      <vt:lpstr>6.2 Εκτίμηση του Εδάφους (αγροί)</vt:lpstr>
      <vt:lpstr>6.2 Εκτίμηση του Εδάφους (αγροί)</vt:lpstr>
      <vt:lpstr>Εκτίμηση του Εδάφους (Παράδειγμα)</vt:lpstr>
      <vt:lpstr>Εκτίμηση του Εδάφους (Παράδειγμα)</vt:lpstr>
      <vt:lpstr>6.3 Αποτίμηση Έγγειων Βελτιώσεων</vt:lpstr>
      <vt:lpstr>6.3 Αποτίμηση Έγγειων Βελτιώσεων</vt:lpstr>
      <vt:lpstr>Παραδείγματα </vt:lpstr>
      <vt:lpstr>Παρουσίαση του PowerPoint</vt:lpstr>
      <vt:lpstr>6.4 Εκτίμηση κτιρίων (αγροτικής χρήσης)</vt:lpstr>
      <vt:lpstr>6.5 Εκτίμηση Φυτικού κεφαλαίου</vt:lpstr>
      <vt:lpstr>6.5.2 Εκτίμηση Μονίμων φυτειών</vt:lpstr>
      <vt:lpstr>6.6 Η εκτίμηση του ζωικού κεφαλαίου</vt:lpstr>
      <vt:lpstr>6.7 Τα αγροτικά μηχανήματα, μεταφορικά μέσα και εργαλεία</vt:lpstr>
      <vt:lpstr>6.8 Ο κανόνας της αποτίμησης σε τιμή χαμηλότερη μεταξύ τιμής κτήσης και τιμής ημέρας</vt:lpstr>
      <vt:lpstr>6.9 Η εκτίμηση αγροκτημάτων</vt:lpstr>
      <vt:lpstr>6.10 Η απόσβεση στην Αγροτική Εκμετάλλευση</vt:lpstr>
      <vt:lpstr>Άσκηση 1η </vt:lpstr>
      <vt:lpstr>Λύση – Ετήσια Απόσβεση</vt:lpstr>
      <vt:lpstr>Λύση - Αποσβεσθείσα αξία μετά 8 έτη</vt:lpstr>
      <vt:lpstr>Λύση – Η απόσβεση με βάση τις ώρες λειτουργίας</vt:lpstr>
      <vt:lpstr>Λύση:  Η ενδεδειγμένη χρήση της σταθερής μεθόδου</vt:lpstr>
      <vt:lpstr>Λύση:  Η ενδεδειγμένη χρήση της αύξουσας μεθόδου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 - Εκτιμητική</dc:title>
  <dc:creator>Σμαράιδος Βασίλης</dc:creator>
  <cp:lastModifiedBy>natasa filiou</cp:lastModifiedBy>
  <cp:revision>345</cp:revision>
  <dcterms:created xsi:type="dcterms:W3CDTF">2015-03-17T10:10:00Z</dcterms:created>
  <dcterms:modified xsi:type="dcterms:W3CDTF">2021-04-18T08:19:40Z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