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44"/>
  </p:notesMasterIdLst>
  <p:sldIdLst>
    <p:sldId id="256" r:id="rId3"/>
    <p:sldId id="257" r:id="rId4"/>
    <p:sldId id="290" r:id="rId5"/>
    <p:sldId id="291" r:id="rId6"/>
    <p:sldId id="292" r:id="rId7"/>
    <p:sldId id="293" r:id="rId8"/>
    <p:sldId id="294" r:id="rId9"/>
    <p:sldId id="295" r:id="rId10"/>
    <p:sldId id="296" r:id="rId11"/>
    <p:sldId id="297" r:id="rId12"/>
    <p:sldId id="298" r:id="rId13"/>
    <p:sldId id="299" r:id="rId14"/>
    <p:sldId id="300" r:id="rId15"/>
    <p:sldId id="304" r:id="rId16"/>
    <p:sldId id="301" r:id="rId17"/>
    <p:sldId id="303" r:id="rId18"/>
    <p:sldId id="305" r:id="rId19"/>
    <p:sldId id="306" r:id="rId20"/>
    <p:sldId id="307" r:id="rId21"/>
    <p:sldId id="308" r:id="rId22"/>
    <p:sldId id="302" r:id="rId23"/>
    <p:sldId id="310" r:id="rId24"/>
    <p:sldId id="311" r:id="rId25"/>
    <p:sldId id="312" r:id="rId26"/>
    <p:sldId id="313" r:id="rId27"/>
    <p:sldId id="314" r:id="rId28"/>
    <p:sldId id="315" r:id="rId29"/>
    <p:sldId id="316" r:id="rId30"/>
    <p:sldId id="317" r:id="rId31"/>
    <p:sldId id="318" r:id="rId32"/>
    <p:sldId id="319" r:id="rId33"/>
    <p:sldId id="320" r:id="rId34"/>
    <p:sldId id="321" r:id="rId35"/>
    <p:sldId id="323" r:id="rId36"/>
    <p:sldId id="324" r:id="rId37"/>
    <p:sldId id="322" r:id="rId38"/>
    <p:sldId id="325" r:id="rId39"/>
    <p:sldId id="326" r:id="rId40"/>
    <p:sldId id="327" r:id="rId41"/>
    <p:sldId id="328" r:id="rId42"/>
    <p:sldId id="273" r:id="rId43"/>
  </p:sldIdLst>
  <p:sldSz cx="9144000" cy="6858000" type="screen4x3"/>
  <p:notesSz cx="6858000" cy="9144000"/>
  <p:defaultTextStyle>
    <a:defPPr>
      <a:defRPr lang="en-US"/>
    </a:defPPr>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Φωτεινό στυλ 3 - Έμφαση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DA37D80-6434-44D0-A028-1B22A696006F}" styleName="Φωτεινό στυλ 3 - Έμφαση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99" autoAdjust="0"/>
    <p:restoredTop sz="94660"/>
  </p:normalViewPr>
  <p:slideViewPr>
    <p:cSldViewPr>
      <p:cViewPr varScale="1">
        <p:scale>
          <a:sx n="39" d="100"/>
          <a:sy n="39" d="100"/>
        </p:scale>
        <p:origin x="408"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2E128C9-991E-4166-82C4-080E99E4CF0A}" type="doc">
      <dgm:prSet loTypeId="urn:microsoft.com/office/officeart/2009/3/layout/CircleRelationship" loCatId="relationship" qsTypeId="urn:microsoft.com/office/officeart/2005/8/quickstyle/simple1" qsCatId="simple" csTypeId="urn:microsoft.com/office/officeart/2005/8/colors/accent1_2" csCatId="accent1" phldr="1"/>
      <dgm:spPr/>
      <dgm:t>
        <a:bodyPr/>
        <a:lstStyle/>
        <a:p>
          <a:endParaRPr lang="el-GR"/>
        </a:p>
      </dgm:t>
    </dgm:pt>
    <dgm:pt modelId="{9AE67926-D6C9-4BF2-863D-B4CB7B72D2F4}">
      <dgm:prSet phldrT="[Κείμενο]" custT="1"/>
      <dgm:spPr/>
      <dgm:t>
        <a:bodyPr/>
        <a:lstStyle/>
        <a:p>
          <a:pPr algn="r"/>
          <a:r>
            <a:rPr lang="el-GR" altLang="el-GR" sz="2400" dirty="0" smtClean="0">
              <a:solidFill>
                <a:srgbClr val="FF0000"/>
              </a:solidFill>
            </a:rPr>
            <a:t>Ιδανική    κατάσταση</a:t>
          </a:r>
          <a:r>
            <a:rPr lang="en-US" altLang="el-GR" sz="2400" dirty="0" smtClean="0">
              <a:solidFill>
                <a:srgbClr val="FF0000"/>
              </a:solidFill>
            </a:rPr>
            <a:t>:</a:t>
          </a:r>
          <a:r>
            <a:rPr lang="el-GR" altLang="el-GR" sz="2400" dirty="0" smtClean="0">
              <a:solidFill>
                <a:srgbClr val="FF0000"/>
              </a:solidFill>
            </a:rPr>
            <a:t> όλοι οι </a:t>
          </a:r>
          <a:r>
            <a:rPr lang="en-US" altLang="el-GR" sz="2400" dirty="0" smtClean="0">
              <a:solidFill>
                <a:srgbClr val="FF0000"/>
              </a:solidFill>
            </a:rPr>
            <a:t>manager</a:t>
          </a:r>
          <a:r>
            <a:rPr lang="el-GR" altLang="el-GR" sz="2400" dirty="0" smtClean="0">
              <a:solidFill>
                <a:srgbClr val="FF0000"/>
              </a:solidFill>
            </a:rPr>
            <a:t> να ήταν ηγέτες</a:t>
          </a:r>
          <a:endParaRPr lang="el-GR" sz="2400" dirty="0">
            <a:solidFill>
              <a:srgbClr val="FF0000"/>
            </a:solidFill>
          </a:endParaRPr>
        </a:p>
      </dgm:t>
    </dgm:pt>
    <dgm:pt modelId="{95B33AFF-3E8E-48C2-B109-BA8A8C9CAF23}" type="parTrans" cxnId="{CD6F0103-F5B1-4CDC-94B8-B454E2B6745E}">
      <dgm:prSet/>
      <dgm:spPr/>
      <dgm:t>
        <a:bodyPr/>
        <a:lstStyle/>
        <a:p>
          <a:endParaRPr lang="el-GR"/>
        </a:p>
      </dgm:t>
    </dgm:pt>
    <dgm:pt modelId="{001667F3-31C0-4A31-A44A-41F048F345F0}" type="sibTrans" cxnId="{CD6F0103-F5B1-4CDC-94B8-B454E2B6745E}">
      <dgm:prSet/>
      <dgm:spPr/>
      <dgm:t>
        <a:bodyPr/>
        <a:lstStyle/>
        <a:p>
          <a:endParaRPr lang="el-GR"/>
        </a:p>
      </dgm:t>
    </dgm:pt>
    <dgm:pt modelId="{446B5056-01AB-4F72-8419-0205A6061CA3}">
      <dgm:prSet phldrT="[Κείμενο]" custT="1"/>
      <dgm:spPr/>
      <dgm:t>
        <a:bodyPr/>
        <a:lstStyle/>
        <a:p>
          <a:r>
            <a:rPr lang="el-GR" altLang="el-GR" sz="2000" b="1" i="1" dirty="0" smtClean="0">
              <a:solidFill>
                <a:srgbClr val="FF0000"/>
              </a:solidFill>
            </a:rPr>
            <a:t>Ηγέτης-</a:t>
          </a:r>
          <a:r>
            <a:rPr lang="en-US" altLang="el-GR" sz="2000" b="0" i="1" dirty="0" smtClean="0">
              <a:solidFill>
                <a:srgbClr val="FF0000"/>
              </a:solidFill>
            </a:rPr>
            <a:t> </a:t>
          </a:r>
          <a:r>
            <a:rPr lang="el-GR" altLang="el-GR" sz="2000" i="1" dirty="0" smtClean="0"/>
            <a:t>κάποιος </a:t>
          </a:r>
          <a:r>
            <a:rPr lang="el-GR" altLang="el-GR" sz="1800" i="1" dirty="0" smtClean="0"/>
            <a:t>που μπορεί να επηρεάσει άλλους και έχει </a:t>
          </a:r>
          <a:r>
            <a:rPr lang="el-GR" altLang="el-GR" sz="2000" i="1" dirty="0" smtClean="0"/>
            <a:t>διοικητική εξουσιοδότηση</a:t>
          </a:r>
          <a:r>
            <a:rPr lang="el-GR" altLang="el-GR" sz="2000" i="1" dirty="0" smtClean="0">
              <a:solidFill>
                <a:schemeClr val="folHlink"/>
              </a:solidFill>
            </a:rPr>
            <a:t> </a:t>
          </a:r>
          <a:endParaRPr lang="el-GR" sz="2000" dirty="0"/>
        </a:p>
      </dgm:t>
    </dgm:pt>
    <dgm:pt modelId="{57335DC8-2DB9-4798-9FA8-51D0468ED998}" type="parTrans" cxnId="{00B91E91-4BC5-440B-8833-0913ACADC540}">
      <dgm:prSet/>
      <dgm:spPr/>
      <dgm:t>
        <a:bodyPr/>
        <a:lstStyle/>
        <a:p>
          <a:endParaRPr lang="el-GR"/>
        </a:p>
      </dgm:t>
    </dgm:pt>
    <dgm:pt modelId="{DC88EAAA-D264-4227-8FFA-AB1748869167}" type="sibTrans" cxnId="{00B91E91-4BC5-440B-8833-0913ACADC540}">
      <dgm:prSet/>
      <dgm:spPr/>
      <dgm:t>
        <a:bodyPr/>
        <a:lstStyle/>
        <a:p>
          <a:endParaRPr lang="el-GR"/>
        </a:p>
      </dgm:t>
    </dgm:pt>
    <dgm:pt modelId="{275870FE-DD78-4D54-BC76-D53AB991ABC1}">
      <dgm:prSet phldrT="[Κείμενο]" custScaleX="187710" custLinFactNeighborX="1440" custLinFactNeighborY="-43162"/>
      <dgm:spPr/>
      <dgm:t>
        <a:bodyPr/>
        <a:lstStyle/>
        <a:p>
          <a:endParaRPr lang="el-GR"/>
        </a:p>
      </dgm:t>
    </dgm:pt>
    <dgm:pt modelId="{E1DC4D98-49C6-42B5-A47C-06C85E71C31A}" type="parTrans" cxnId="{7A264798-A6B0-40B1-9442-E32FF02D9EAC}">
      <dgm:prSet/>
      <dgm:spPr/>
      <dgm:t>
        <a:bodyPr/>
        <a:lstStyle/>
        <a:p>
          <a:endParaRPr lang="el-GR"/>
        </a:p>
      </dgm:t>
    </dgm:pt>
    <dgm:pt modelId="{617C54C4-0379-41C9-A586-6561A8D7B06E}" type="sibTrans" cxnId="{7A264798-A6B0-40B1-9442-E32FF02D9EAC}">
      <dgm:prSet/>
      <dgm:spPr/>
      <dgm:t>
        <a:bodyPr/>
        <a:lstStyle/>
        <a:p>
          <a:endParaRPr lang="el-GR"/>
        </a:p>
      </dgm:t>
    </dgm:pt>
    <dgm:pt modelId="{FD91EE49-CDC3-4C84-8C7D-C8BA3D903699}">
      <dgm:prSet phldrT="[Κείμενο]" custScaleX="187710" custLinFactNeighborX="1440" custLinFactNeighborY="-43162"/>
      <dgm:spPr/>
      <dgm:t>
        <a:bodyPr/>
        <a:lstStyle/>
        <a:p>
          <a:endParaRPr lang="el-GR"/>
        </a:p>
      </dgm:t>
    </dgm:pt>
    <dgm:pt modelId="{48135652-A3EF-472F-97D6-A73BA8436985}" type="parTrans" cxnId="{0CDB224E-7316-4403-BB9D-D884687D1A12}">
      <dgm:prSet/>
      <dgm:spPr/>
      <dgm:t>
        <a:bodyPr/>
        <a:lstStyle/>
        <a:p>
          <a:endParaRPr lang="el-GR"/>
        </a:p>
      </dgm:t>
    </dgm:pt>
    <dgm:pt modelId="{FD3424DE-47F6-41DC-922E-59BAA6580219}" type="sibTrans" cxnId="{0CDB224E-7316-4403-BB9D-D884687D1A12}">
      <dgm:prSet/>
      <dgm:spPr/>
      <dgm:t>
        <a:bodyPr/>
        <a:lstStyle/>
        <a:p>
          <a:endParaRPr lang="el-GR"/>
        </a:p>
      </dgm:t>
    </dgm:pt>
    <dgm:pt modelId="{AE9BB9F4-08FA-4F2E-A68D-96FDD7FE5281}" type="pres">
      <dgm:prSet presAssocID="{62E128C9-991E-4166-82C4-080E99E4CF0A}" presName="Name0" presStyleCnt="0">
        <dgm:presLayoutVars>
          <dgm:chMax val="1"/>
          <dgm:chPref val="1"/>
        </dgm:presLayoutVars>
      </dgm:prSet>
      <dgm:spPr/>
      <dgm:t>
        <a:bodyPr/>
        <a:lstStyle/>
        <a:p>
          <a:endParaRPr lang="el-GR"/>
        </a:p>
      </dgm:t>
    </dgm:pt>
    <dgm:pt modelId="{2EC46DAA-E7BE-4E58-90B1-CBD2BDD99F4D}" type="pres">
      <dgm:prSet presAssocID="{9AE67926-D6C9-4BF2-863D-B4CB7B72D2F4}" presName="Parent" presStyleLbl="node0" presStyleIdx="0" presStyleCnt="1" custLinFactNeighborX="10391" custLinFactNeighborY="-5992">
        <dgm:presLayoutVars>
          <dgm:chMax val="5"/>
          <dgm:chPref val="5"/>
        </dgm:presLayoutVars>
      </dgm:prSet>
      <dgm:spPr/>
      <dgm:t>
        <a:bodyPr/>
        <a:lstStyle/>
        <a:p>
          <a:endParaRPr lang="el-GR"/>
        </a:p>
      </dgm:t>
    </dgm:pt>
    <dgm:pt modelId="{F08D310B-08CB-4092-BBA0-A57AE6492518}" type="pres">
      <dgm:prSet presAssocID="{9AE67926-D6C9-4BF2-863D-B4CB7B72D2F4}" presName="Accent1" presStyleLbl="node1" presStyleIdx="0" presStyleCnt="9"/>
      <dgm:spPr/>
    </dgm:pt>
    <dgm:pt modelId="{CF98A634-4112-477C-A46B-328CC9E31466}" type="pres">
      <dgm:prSet presAssocID="{9AE67926-D6C9-4BF2-863D-B4CB7B72D2F4}" presName="Accent2" presStyleLbl="node1" presStyleIdx="1" presStyleCnt="9"/>
      <dgm:spPr/>
    </dgm:pt>
    <dgm:pt modelId="{02547D43-45B6-4BDD-A668-4754DAA40B88}" type="pres">
      <dgm:prSet presAssocID="{9AE67926-D6C9-4BF2-863D-B4CB7B72D2F4}" presName="Accent3" presStyleLbl="node1" presStyleIdx="2" presStyleCnt="9"/>
      <dgm:spPr/>
    </dgm:pt>
    <dgm:pt modelId="{B758AC37-EC34-44D0-80DE-D5EB121A5201}" type="pres">
      <dgm:prSet presAssocID="{9AE67926-D6C9-4BF2-863D-B4CB7B72D2F4}" presName="Accent4" presStyleLbl="node1" presStyleIdx="3" presStyleCnt="9" custScaleX="768732" custScaleY="485772" custLinFactNeighborX="-23914" custLinFactNeighborY="-3144"/>
      <dgm:spPr/>
    </dgm:pt>
    <dgm:pt modelId="{3F3565A7-04C0-4F86-A3BF-196453EC04CA}" type="pres">
      <dgm:prSet presAssocID="{9AE67926-D6C9-4BF2-863D-B4CB7B72D2F4}" presName="Accent5" presStyleLbl="node1" presStyleIdx="4" presStyleCnt="9"/>
      <dgm:spPr/>
    </dgm:pt>
    <dgm:pt modelId="{DBDE9469-8105-475A-8483-390F5809CCDC}" type="pres">
      <dgm:prSet presAssocID="{9AE67926-D6C9-4BF2-863D-B4CB7B72D2F4}" presName="Accent6" presStyleLbl="node1" presStyleIdx="5" presStyleCnt="9"/>
      <dgm:spPr/>
    </dgm:pt>
    <dgm:pt modelId="{69FEFA4B-8EF4-4AB3-BC21-A45176984990}" type="pres">
      <dgm:prSet presAssocID="{446B5056-01AB-4F72-8419-0205A6061CA3}" presName="Child1" presStyleLbl="node1" presStyleIdx="6" presStyleCnt="9" custScaleX="208935" custScaleY="179094" custLinFactNeighborX="2492" custLinFactNeighborY="-33926">
        <dgm:presLayoutVars>
          <dgm:chMax val="0"/>
          <dgm:chPref val="0"/>
        </dgm:presLayoutVars>
      </dgm:prSet>
      <dgm:spPr/>
      <dgm:t>
        <a:bodyPr/>
        <a:lstStyle/>
        <a:p>
          <a:endParaRPr lang="el-GR"/>
        </a:p>
      </dgm:t>
    </dgm:pt>
    <dgm:pt modelId="{64B00B58-11D4-43FE-B814-5E7AA2DB65EA}" type="pres">
      <dgm:prSet presAssocID="{446B5056-01AB-4F72-8419-0205A6061CA3}" presName="Accent7" presStyleCnt="0"/>
      <dgm:spPr/>
    </dgm:pt>
    <dgm:pt modelId="{775BF385-9C88-4EDE-9484-098C494A3347}" type="pres">
      <dgm:prSet presAssocID="{446B5056-01AB-4F72-8419-0205A6061CA3}" presName="AccentHold1" presStyleLbl="node1" presStyleIdx="7" presStyleCnt="9"/>
      <dgm:spPr/>
    </dgm:pt>
    <dgm:pt modelId="{A49CC721-5EAE-494F-800B-26049A321666}" type="pres">
      <dgm:prSet presAssocID="{446B5056-01AB-4F72-8419-0205A6061CA3}" presName="Accent8" presStyleCnt="0"/>
      <dgm:spPr/>
    </dgm:pt>
    <dgm:pt modelId="{D9CE75A2-A85B-4A1E-BE18-2C7E7230C083}" type="pres">
      <dgm:prSet presAssocID="{446B5056-01AB-4F72-8419-0205A6061CA3}" presName="AccentHold2" presStyleLbl="node1" presStyleIdx="8" presStyleCnt="9"/>
      <dgm:spPr/>
    </dgm:pt>
  </dgm:ptLst>
  <dgm:cxnLst>
    <dgm:cxn modelId="{F5D5DD2F-9201-4275-9027-33A4C436E931}" type="presOf" srcId="{446B5056-01AB-4F72-8419-0205A6061CA3}" destId="{69FEFA4B-8EF4-4AB3-BC21-A45176984990}" srcOrd="0" destOrd="0" presId="urn:microsoft.com/office/officeart/2009/3/layout/CircleRelationship"/>
    <dgm:cxn modelId="{7A264798-A6B0-40B1-9442-E32FF02D9EAC}" srcId="{62E128C9-991E-4166-82C4-080E99E4CF0A}" destId="{275870FE-DD78-4D54-BC76-D53AB991ABC1}" srcOrd="1" destOrd="0" parTransId="{E1DC4D98-49C6-42B5-A47C-06C85E71C31A}" sibTransId="{617C54C4-0379-41C9-A586-6561A8D7B06E}"/>
    <dgm:cxn modelId="{00B91E91-4BC5-440B-8833-0913ACADC540}" srcId="{9AE67926-D6C9-4BF2-863D-B4CB7B72D2F4}" destId="{446B5056-01AB-4F72-8419-0205A6061CA3}" srcOrd="0" destOrd="0" parTransId="{57335DC8-2DB9-4798-9FA8-51D0468ED998}" sibTransId="{DC88EAAA-D264-4227-8FFA-AB1748869167}"/>
    <dgm:cxn modelId="{CD6F0103-F5B1-4CDC-94B8-B454E2B6745E}" srcId="{62E128C9-991E-4166-82C4-080E99E4CF0A}" destId="{9AE67926-D6C9-4BF2-863D-B4CB7B72D2F4}" srcOrd="0" destOrd="0" parTransId="{95B33AFF-3E8E-48C2-B109-BA8A8C9CAF23}" sibTransId="{001667F3-31C0-4A31-A44A-41F048F345F0}"/>
    <dgm:cxn modelId="{069E5A29-4E82-44F4-AC72-E4CAA8615341}" type="presOf" srcId="{62E128C9-991E-4166-82C4-080E99E4CF0A}" destId="{AE9BB9F4-08FA-4F2E-A68D-96FDD7FE5281}" srcOrd="0" destOrd="0" presId="urn:microsoft.com/office/officeart/2009/3/layout/CircleRelationship"/>
    <dgm:cxn modelId="{0CDB224E-7316-4403-BB9D-D884687D1A12}" srcId="{62E128C9-991E-4166-82C4-080E99E4CF0A}" destId="{FD91EE49-CDC3-4C84-8C7D-C8BA3D903699}" srcOrd="2" destOrd="0" parTransId="{48135652-A3EF-472F-97D6-A73BA8436985}" sibTransId="{FD3424DE-47F6-41DC-922E-59BAA6580219}"/>
    <dgm:cxn modelId="{BA511C24-6C69-464E-9880-66508D23D692}" type="presOf" srcId="{9AE67926-D6C9-4BF2-863D-B4CB7B72D2F4}" destId="{2EC46DAA-E7BE-4E58-90B1-CBD2BDD99F4D}" srcOrd="0" destOrd="0" presId="urn:microsoft.com/office/officeart/2009/3/layout/CircleRelationship"/>
    <dgm:cxn modelId="{E0EDF44C-A46B-4BCD-9589-5A25B067A499}" type="presParOf" srcId="{AE9BB9F4-08FA-4F2E-A68D-96FDD7FE5281}" destId="{2EC46DAA-E7BE-4E58-90B1-CBD2BDD99F4D}" srcOrd="0" destOrd="0" presId="urn:microsoft.com/office/officeart/2009/3/layout/CircleRelationship"/>
    <dgm:cxn modelId="{144059B6-8C51-4349-8E8C-702955470877}" type="presParOf" srcId="{AE9BB9F4-08FA-4F2E-A68D-96FDD7FE5281}" destId="{F08D310B-08CB-4092-BBA0-A57AE6492518}" srcOrd="1" destOrd="0" presId="urn:microsoft.com/office/officeart/2009/3/layout/CircleRelationship"/>
    <dgm:cxn modelId="{E53331D1-12BB-410B-9E7D-475D3E81C4C6}" type="presParOf" srcId="{AE9BB9F4-08FA-4F2E-A68D-96FDD7FE5281}" destId="{CF98A634-4112-477C-A46B-328CC9E31466}" srcOrd="2" destOrd="0" presId="urn:microsoft.com/office/officeart/2009/3/layout/CircleRelationship"/>
    <dgm:cxn modelId="{E929EDD3-35C0-4E81-BBFD-E70647E98964}" type="presParOf" srcId="{AE9BB9F4-08FA-4F2E-A68D-96FDD7FE5281}" destId="{02547D43-45B6-4BDD-A668-4754DAA40B88}" srcOrd="3" destOrd="0" presId="urn:microsoft.com/office/officeart/2009/3/layout/CircleRelationship"/>
    <dgm:cxn modelId="{BF8B8427-F0D7-4D7D-BBB3-CAC6F15A59C0}" type="presParOf" srcId="{AE9BB9F4-08FA-4F2E-A68D-96FDD7FE5281}" destId="{B758AC37-EC34-44D0-80DE-D5EB121A5201}" srcOrd="4" destOrd="0" presId="urn:microsoft.com/office/officeart/2009/3/layout/CircleRelationship"/>
    <dgm:cxn modelId="{23422BE1-214F-416C-A645-A069DD7EAE4C}" type="presParOf" srcId="{AE9BB9F4-08FA-4F2E-A68D-96FDD7FE5281}" destId="{3F3565A7-04C0-4F86-A3BF-196453EC04CA}" srcOrd="5" destOrd="0" presId="urn:microsoft.com/office/officeart/2009/3/layout/CircleRelationship"/>
    <dgm:cxn modelId="{60D39A78-52EA-4378-B87F-1E6FEA5B3C4B}" type="presParOf" srcId="{AE9BB9F4-08FA-4F2E-A68D-96FDD7FE5281}" destId="{DBDE9469-8105-475A-8483-390F5809CCDC}" srcOrd="6" destOrd="0" presId="urn:microsoft.com/office/officeart/2009/3/layout/CircleRelationship"/>
    <dgm:cxn modelId="{859882D7-0FE3-42D7-A50B-722A5853359C}" type="presParOf" srcId="{AE9BB9F4-08FA-4F2E-A68D-96FDD7FE5281}" destId="{69FEFA4B-8EF4-4AB3-BC21-A45176984990}" srcOrd="7" destOrd="0" presId="urn:microsoft.com/office/officeart/2009/3/layout/CircleRelationship"/>
    <dgm:cxn modelId="{028A585A-31C0-41E6-825D-533EBF8B503A}" type="presParOf" srcId="{AE9BB9F4-08FA-4F2E-A68D-96FDD7FE5281}" destId="{64B00B58-11D4-43FE-B814-5E7AA2DB65EA}" srcOrd="8" destOrd="0" presId="urn:microsoft.com/office/officeart/2009/3/layout/CircleRelationship"/>
    <dgm:cxn modelId="{DC7B0045-40C5-4082-935E-79BDED6565D7}" type="presParOf" srcId="{64B00B58-11D4-43FE-B814-5E7AA2DB65EA}" destId="{775BF385-9C88-4EDE-9484-098C494A3347}" srcOrd="0" destOrd="0" presId="urn:microsoft.com/office/officeart/2009/3/layout/CircleRelationship"/>
    <dgm:cxn modelId="{B0ADD86C-A806-41C5-9B89-9B35058D4FA6}" type="presParOf" srcId="{AE9BB9F4-08FA-4F2E-A68D-96FDD7FE5281}" destId="{A49CC721-5EAE-494F-800B-26049A321666}" srcOrd="9" destOrd="0" presId="urn:microsoft.com/office/officeart/2009/3/layout/CircleRelationship"/>
    <dgm:cxn modelId="{2FEC36C3-9095-4FC2-BE4F-1693C423A1AC}" type="presParOf" srcId="{A49CC721-5EAE-494F-800B-26049A321666}" destId="{D9CE75A2-A85B-4A1E-BE18-2C7E7230C083}" srcOrd="0" destOrd="0" presId="urn:microsoft.com/office/officeart/2009/3/layout/CircleRelationship"/>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FF0E4A6-872C-4057-9891-ABFC418CAD57}" type="doc">
      <dgm:prSet loTypeId="urn:microsoft.com/office/officeart/2005/8/layout/target1" loCatId="relationship" qsTypeId="urn:microsoft.com/office/officeart/2005/8/quickstyle/simple1" qsCatId="simple" csTypeId="urn:microsoft.com/office/officeart/2005/8/colors/accent1_2" csCatId="accent1" phldr="1"/>
      <dgm:spPr/>
      <dgm:t>
        <a:bodyPr/>
        <a:lstStyle/>
        <a:p>
          <a:endParaRPr lang="el-GR"/>
        </a:p>
      </dgm:t>
    </dgm:pt>
    <dgm:pt modelId="{6A308049-095E-44BE-BC1E-EC7E1AB652B2}">
      <dgm:prSet custT="1"/>
      <dgm:spPr/>
      <dgm:t>
        <a:bodyPr/>
        <a:lstStyle/>
        <a:p>
          <a:pPr rtl="0"/>
          <a:r>
            <a:rPr lang="el-GR" sz="2400" b="1" i="1" dirty="0" smtClean="0"/>
            <a:t>η μετασχηματιστική</a:t>
          </a:r>
          <a:r>
            <a:rPr lang="el-GR" sz="2400" dirty="0" smtClean="0"/>
            <a:t> (</a:t>
          </a:r>
          <a:r>
            <a:rPr lang="el-GR" sz="2400" i="1" dirty="0" err="1" smtClean="0"/>
            <a:t>Transformational</a:t>
          </a:r>
          <a:r>
            <a:rPr lang="el-GR" sz="2400" dirty="0" smtClean="0"/>
            <a:t>) </a:t>
          </a:r>
          <a:endParaRPr lang="el-GR" sz="2400" dirty="0"/>
        </a:p>
      </dgm:t>
    </dgm:pt>
    <dgm:pt modelId="{51AC56A6-CEB8-4560-BF99-85B5D9CDB9F3}" type="parTrans" cxnId="{FF9A1642-2823-41B9-A303-ABADD20CBC4D}">
      <dgm:prSet/>
      <dgm:spPr/>
      <dgm:t>
        <a:bodyPr/>
        <a:lstStyle/>
        <a:p>
          <a:endParaRPr lang="el-GR"/>
        </a:p>
      </dgm:t>
    </dgm:pt>
    <dgm:pt modelId="{213A116F-7E8C-4001-9115-D5BC7CAC31EB}" type="sibTrans" cxnId="{FF9A1642-2823-41B9-A303-ABADD20CBC4D}">
      <dgm:prSet/>
      <dgm:spPr/>
      <dgm:t>
        <a:bodyPr/>
        <a:lstStyle/>
        <a:p>
          <a:endParaRPr lang="el-GR"/>
        </a:p>
      </dgm:t>
    </dgm:pt>
    <dgm:pt modelId="{C634F86E-32F1-45E3-80E4-4F9DA4435A97}">
      <dgm:prSet custT="1"/>
      <dgm:spPr/>
      <dgm:t>
        <a:bodyPr/>
        <a:lstStyle/>
        <a:p>
          <a:pPr rtl="0"/>
          <a:r>
            <a:rPr lang="el-GR" sz="2400" b="1" dirty="0" smtClean="0"/>
            <a:t>η </a:t>
          </a:r>
          <a:r>
            <a:rPr lang="el-GR" sz="2400" b="1" i="1" dirty="0" smtClean="0"/>
            <a:t>συναλλακτική</a:t>
          </a:r>
          <a:r>
            <a:rPr lang="el-GR" sz="2400" i="1" dirty="0" smtClean="0"/>
            <a:t> </a:t>
          </a:r>
          <a:r>
            <a:rPr lang="el-GR" sz="2800" i="1" dirty="0" smtClean="0"/>
            <a:t>(</a:t>
          </a:r>
          <a:r>
            <a:rPr lang="el-GR" sz="2800" i="1" dirty="0" err="1" smtClean="0"/>
            <a:t>transactional</a:t>
          </a:r>
          <a:r>
            <a:rPr lang="el-GR" sz="2800" i="1" dirty="0" smtClean="0"/>
            <a:t>)</a:t>
          </a:r>
          <a:r>
            <a:rPr lang="el-GR" sz="2800" dirty="0" smtClean="0"/>
            <a:t> </a:t>
          </a:r>
          <a:endParaRPr lang="el-GR" sz="2800" dirty="0"/>
        </a:p>
      </dgm:t>
    </dgm:pt>
    <dgm:pt modelId="{426F9E08-E3C3-4A71-A87F-400776FD07D9}" type="parTrans" cxnId="{150C8C28-1100-4050-A3F4-E672B079E256}">
      <dgm:prSet/>
      <dgm:spPr/>
      <dgm:t>
        <a:bodyPr/>
        <a:lstStyle/>
        <a:p>
          <a:endParaRPr lang="el-GR"/>
        </a:p>
      </dgm:t>
    </dgm:pt>
    <dgm:pt modelId="{F2768589-7F4E-4EF1-8FDB-F0EEB6472660}" type="sibTrans" cxnId="{150C8C28-1100-4050-A3F4-E672B079E256}">
      <dgm:prSet/>
      <dgm:spPr/>
      <dgm:t>
        <a:bodyPr/>
        <a:lstStyle/>
        <a:p>
          <a:endParaRPr lang="el-GR"/>
        </a:p>
      </dgm:t>
    </dgm:pt>
    <dgm:pt modelId="{CA840329-A405-4C13-962D-8BD316DEA2DE}">
      <dgm:prSet custT="1"/>
      <dgm:spPr/>
      <dgm:t>
        <a:bodyPr/>
        <a:lstStyle/>
        <a:p>
          <a:pPr rtl="0"/>
          <a:r>
            <a:rPr lang="el-GR" sz="2400" b="1" i="1" dirty="0" smtClean="0"/>
            <a:t>η χαρισματική</a:t>
          </a:r>
          <a:r>
            <a:rPr lang="el-GR" sz="2400" i="1" dirty="0" smtClean="0"/>
            <a:t> (</a:t>
          </a:r>
          <a:r>
            <a:rPr lang="el-GR" sz="2400" i="1" dirty="0" err="1" smtClean="0"/>
            <a:t>charismatic</a:t>
          </a:r>
          <a:r>
            <a:rPr lang="el-GR" sz="2400" i="1" dirty="0" smtClean="0"/>
            <a:t>)</a:t>
          </a:r>
          <a:r>
            <a:rPr lang="el-GR" sz="2400" dirty="0" smtClean="0"/>
            <a:t> </a:t>
          </a:r>
          <a:endParaRPr lang="el-GR" sz="2400" dirty="0"/>
        </a:p>
      </dgm:t>
    </dgm:pt>
    <dgm:pt modelId="{F416DC8A-2C3C-472B-BBD7-0C9CBACE9627}" type="parTrans" cxnId="{B47D5B72-5534-4D2E-9EC7-652B3B4ED2E4}">
      <dgm:prSet/>
      <dgm:spPr/>
      <dgm:t>
        <a:bodyPr/>
        <a:lstStyle/>
        <a:p>
          <a:endParaRPr lang="el-GR"/>
        </a:p>
      </dgm:t>
    </dgm:pt>
    <dgm:pt modelId="{9AADDD92-00F6-45B5-9382-0D24D351A93D}" type="sibTrans" cxnId="{B47D5B72-5534-4D2E-9EC7-652B3B4ED2E4}">
      <dgm:prSet/>
      <dgm:spPr/>
      <dgm:t>
        <a:bodyPr/>
        <a:lstStyle/>
        <a:p>
          <a:endParaRPr lang="el-GR"/>
        </a:p>
      </dgm:t>
    </dgm:pt>
    <dgm:pt modelId="{1F33F23A-BFBF-4A41-A127-14B57A17AA81}">
      <dgm:prSet custT="1"/>
      <dgm:spPr/>
      <dgm:t>
        <a:bodyPr/>
        <a:lstStyle/>
        <a:p>
          <a:r>
            <a:rPr lang="el-GR" sz="2400" b="1" dirty="0" smtClean="0"/>
            <a:t>Η συμμετοχική </a:t>
          </a:r>
          <a:r>
            <a:rPr lang="el-GR" sz="2800" dirty="0" smtClean="0"/>
            <a:t>(</a:t>
          </a:r>
          <a:r>
            <a:rPr lang="el-GR" sz="2800" dirty="0" err="1" smtClean="0"/>
            <a:t>Shared</a:t>
          </a:r>
          <a:r>
            <a:rPr lang="el-GR" sz="2800" dirty="0" smtClean="0"/>
            <a:t> </a:t>
          </a:r>
          <a:r>
            <a:rPr lang="el-GR" sz="2800" dirty="0" err="1" smtClean="0"/>
            <a:t>Leadership</a:t>
          </a:r>
          <a:r>
            <a:rPr lang="el-GR" sz="2800" dirty="0" smtClean="0"/>
            <a:t>)</a:t>
          </a:r>
          <a:endParaRPr lang="el-GR" sz="2800" dirty="0"/>
        </a:p>
      </dgm:t>
    </dgm:pt>
    <dgm:pt modelId="{8135622A-0908-4CF4-9C32-85A982A80889}" type="parTrans" cxnId="{8D2BDF20-AF3E-4706-9FD4-235AABC4E4FB}">
      <dgm:prSet/>
      <dgm:spPr/>
      <dgm:t>
        <a:bodyPr/>
        <a:lstStyle/>
        <a:p>
          <a:endParaRPr lang="el-GR"/>
        </a:p>
      </dgm:t>
    </dgm:pt>
    <dgm:pt modelId="{3366A0A8-CB2C-4E61-A577-E2584777070D}" type="sibTrans" cxnId="{8D2BDF20-AF3E-4706-9FD4-235AABC4E4FB}">
      <dgm:prSet/>
      <dgm:spPr/>
      <dgm:t>
        <a:bodyPr/>
        <a:lstStyle/>
        <a:p>
          <a:endParaRPr lang="el-GR"/>
        </a:p>
      </dgm:t>
    </dgm:pt>
    <dgm:pt modelId="{FD68A242-1618-4FAB-A120-0A08009FB791}" type="pres">
      <dgm:prSet presAssocID="{5FF0E4A6-872C-4057-9891-ABFC418CAD57}" presName="composite" presStyleCnt="0">
        <dgm:presLayoutVars>
          <dgm:chMax val="5"/>
          <dgm:dir/>
          <dgm:resizeHandles val="exact"/>
        </dgm:presLayoutVars>
      </dgm:prSet>
      <dgm:spPr/>
      <dgm:t>
        <a:bodyPr/>
        <a:lstStyle/>
        <a:p>
          <a:endParaRPr lang="el-GR"/>
        </a:p>
      </dgm:t>
    </dgm:pt>
    <dgm:pt modelId="{B3A86215-751A-4310-B6F7-6669C3C3A16C}" type="pres">
      <dgm:prSet presAssocID="{6A308049-095E-44BE-BC1E-EC7E1AB652B2}" presName="circle1" presStyleLbl="lnNode1" presStyleIdx="0" presStyleCnt="4"/>
      <dgm:spPr/>
    </dgm:pt>
    <dgm:pt modelId="{15B120E2-E501-4786-82FC-2DD8EB3BD21A}" type="pres">
      <dgm:prSet presAssocID="{6A308049-095E-44BE-BC1E-EC7E1AB652B2}" presName="text1" presStyleLbl="revTx" presStyleIdx="0" presStyleCnt="4" custScaleX="274452">
        <dgm:presLayoutVars>
          <dgm:bulletEnabled val="1"/>
        </dgm:presLayoutVars>
      </dgm:prSet>
      <dgm:spPr/>
      <dgm:t>
        <a:bodyPr/>
        <a:lstStyle/>
        <a:p>
          <a:endParaRPr lang="el-GR"/>
        </a:p>
      </dgm:t>
    </dgm:pt>
    <dgm:pt modelId="{6457A011-E55C-48B3-B132-6792FD81D761}" type="pres">
      <dgm:prSet presAssocID="{6A308049-095E-44BE-BC1E-EC7E1AB652B2}" presName="line1" presStyleLbl="callout" presStyleIdx="0" presStyleCnt="8"/>
      <dgm:spPr/>
    </dgm:pt>
    <dgm:pt modelId="{C93FE8AF-58D5-43DB-BD0F-523846983992}" type="pres">
      <dgm:prSet presAssocID="{6A308049-095E-44BE-BC1E-EC7E1AB652B2}" presName="d1" presStyleLbl="callout" presStyleIdx="1" presStyleCnt="8"/>
      <dgm:spPr/>
    </dgm:pt>
    <dgm:pt modelId="{B48A06C1-2FF3-44F5-91FF-384F2DAB254B}" type="pres">
      <dgm:prSet presAssocID="{C634F86E-32F1-45E3-80E4-4F9DA4435A97}" presName="circle2" presStyleLbl="lnNode1" presStyleIdx="1" presStyleCnt="4"/>
      <dgm:spPr/>
    </dgm:pt>
    <dgm:pt modelId="{5402C2AE-1F20-4688-8E1A-3A530F2ABBF2}" type="pres">
      <dgm:prSet presAssocID="{C634F86E-32F1-45E3-80E4-4F9DA4435A97}" presName="text2" presStyleLbl="revTx" presStyleIdx="1" presStyleCnt="4" custScaleX="266119" custLinFactNeighborX="66895" custLinFactNeighborY="-1619">
        <dgm:presLayoutVars>
          <dgm:bulletEnabled val="1"/>
        </dgm:presLayoutVars>
      </dgm:prSet>
      <dgm:spPr/>
      <dgm:t>
        <a:bodyPr/>
        <a:lstStyle/>
        <a:p>
          <a:endParaRPr lang="el-GR"/>
        </a:p>
      </dgm:t>
    </dgm:pt>
    <dgm:pt modelId="{B8490B6A-3341-4189-B947-CBB66B4B1F83}" type="pres">
      <dgm:prSet presAssocID="{C634F86E-32F1-45E3-80E4-4F9DA4435A97}" presName="line2" presStyleLbl="callout" presStyleIdx="2" presStyleCnt="8"/>
      <dgm:spPr/>
    </dgm:pt>
    <dgm:pt modelId="{0525BF14-D246-4F48-AC45-6FD7834F2364}" type="pres">
      <dgm:prSet presAssocID="{C634F86E-32F1-45E3-80E4-4F9DA4435A97}" presName="d2" presStyleLbl="callout" presStyleIdx="3" presStyleCnt="8"/>
      <dgm:spPr/>
    </dgm:pt>
    <dgm:pt modelId="{3C3A92C6-CA38-4303-9819-CE592C1D6EF3}" type="pres">
      <dgm:prSet presAssocID="{CA840329-A405-4C13-962D-8BD316DEA2DE}" presName="circle3" presStyleLbl="lnNode1" presStyleIdx="2" presStyleCnt="4"/>
      <dgm:spPr/>
    </dgm:pt>
    <dgm:pt modelId="{E72CC565-42B9-47EA-BD9B-B704F2092B22}" type="pres">
      <dgm:prSet presAssocID="{CA840329-A405-4C13-962D-8BD316DEA2DE}" presName="text3" presStyleLbl="revTx" presStyleIdx="2" presStyleCnt="4" custScaleX="266420" custLinFactNeighborX="49629" custLinFactNeighborY="13159">
        <dgm:presLayoutVars>
          <dgm:bulletEnabled val="1"/>
        </dgm:presLayoutVars>
      </dgm:prSet>
      <dgm:spPr/>
      <dgm:t>
        <a:bodyPr/>
        <a:lstStyle/>
        <a:p>
          <a:endParaRPr lang="el-GR"/>
        </a:p>
      </dgm:t>
    </dgm:pt>
    <dgm:pt modelId="{1410F666-EBEC-451F-927D-66B9A324A40A}" type="pres">
      <dgm:prSet presAssocID="{CA840329-A405-4C13-962D-8BD316DEA2DE}" presName="line3" presStyleLbl="callout" presStyleIdx="4" presStyleCnt="8"/>
      <dgm:spPr/>
    </dgm:pt>
    <dgm:pt modelId="{683F914B-58BD-4675-83DC-3D3E8A671D5D}" type="pres">
      <dgm:prSet presAssocID="{CA840329-A405-4C13-962D-8BD316DEA2DE}" presName="d3" presStyleLbl="callout" presStyleIdx="5" presStyleCnt="8"/>
      <dgm:spPr/>
    </dgm:pt>
    <dgm:pt modelId="{27DF40B2-EBDE-440A-89F0-7D2AF6E02E65}" type="pres">
      <dgm:prSet presAssocID="{1F33F23A-BFBF-4A41-A127-14B57A17AA81}" presName="circle4" presStyleLbl="lnNode1" presStyleIdx="3" presStyleCnt="4"/>
      <dgm:spPr/>
    </dgm:pt>
    <dgm:pt modelId="{2145174E-6AE5-4C33-9800-9A188FE11FAD}" type="pres">
      <dgm:prSet presAssocID="{1F33F23A-BFBF-4A41-A127-14B57A17AA81}" presName="text4" presStyleLbl="revTx" presStyleIdx="3" presStyleCnt="4" custScaleX="276567" custLinFactNeighborX="95170" custLinFactNeighborY="19738">
        <dgm:presLayoutVars>
          <dgm:bulletEnabled val="1"/>
        </dgm:presLayoutVars>
      </dgm:prSet>
      <dgm:spPr/>
      <dgm:t>
        <a:bodyPr/>
        <a:lstStyle/>
        <a:p>
          <a:endParaRPr lang="el-GR"/>
        </a:p>
      </dgm:t>
    </dgm:pt>
    <dgm:pt modelId="{5B987864-DA40-4A3A-903D-DC292D8FC17F}" type="pres">
      <dgm:prSet presAssocID="{1F33F23A-BFBF-4A41-A127-14B57A17AA81}" presName="line4" presStyleLbl="callout" presStyleIdx="6" presStyleCnt="8"/>
      <dgm:spPr/>
    </dgm:pt>
    <dgm:pt modelId="{C9CEF76F-30A0-4561-B9B4-4512D7C9321B}" type="pres">
      <dgm:prSet presAssocID="{1F33F23A-BFBF-4A41-A127-14B57A17AA81}" presName="d4" presStyleLbl="callout" presStyleIdx="7" presStyleCnt="8"/>
      <dgm:spPr/>
    </dgm:pt>
  </dgm:ptLst>
  <dgm:cxnLst>
    <dgm:cxn modelId="{8D2BDF20-AF3E-4706-9FD4-235AABC4E4FB}" srcId="{5FF0E4A6-872C-4057-9891-ABFC418CAD57}" destId="{1F33F23A-BFBF-4A41-A127-14B57A17AA81}" srcOrd="3" destOrd="0" parTransId="{8135622A-0908-4CF4-9C32-85A982A80889}" sibTransId="{3366A0A8-CB2C-4E61-A577-E2584777070D}"/>
    <dgm:cxn modelId="{C2D26BA6-E75A-4B40-906D-723AEA5E4D64}" type="presOf" srcId="{CA840329-A405-4C13-962D-8BD316DEA2DE}" destId="{E72CC565-42B9-47EA-BD9B-B704F2092B22}" srcOrd="0" destOrd="0" presId="urn:microsoft.com/office/officeart/2005/8/layout/target1"/>
    <dgm:cxn modelId="{16223143-FD39-4BA9-8126-6FAEBAE4A3C8}" type="presOf" srcId="{C634F86E-32F1-45E3-80E4-4F9DA4435A97}" destId="{5402C2AE-1F20-4688-8E1A-3A530F2ABBF2}" srcOrd="0" destOrd="0" presId="urn:microsoft.com/office/officeart/2005/8/layout/target1"/>
    <dgm:cxn modelId="{FF9A1642-2823-41B9-A303-ABADD20CBC4D}" srcId="{5FF0E4A6-872C-4057-9891-ABFC418CAD57}" destId="{6A308049-095E-44BE-BC1E-EC7E1AB652B2}" srcOrd="0" destOrd="0" parTransId="{51AC56A6-CEB8-4560-BF99-85B5D9CDB9F3}" sibTransId="{213A116F-7E8C-4001-9115-D5BC7CAC31EB}"/>
    <dgm:cxn modelId="{FD88E18F-E135-4086-B45D-A087DE1C13BD}" type="presOf" srcId="{1F33F23A-BFBF-4A41-A127-14B57A17AA81}" destId="{2145174E-6AE5-4C33-9800-9A188FE11FAD}" srcOrd="0" destOrd="0" presId="urn:microsoft.com/office/officeart/2005/8/layout/target1"/>
    <dgm:cxn modelId="{8AC9DB46-38F2-4BEB-874A-6F136CCD4A1C}" type="presOf" srcId="{5FF0E4A6-872C-4057-9891-ABFC418CAD57}" destId="{FD68A242-1618-4FAB-A120-0A08009FB791}" srcOrd="0" destOrd="0" presId="urn:microsoft.com/office/officeart/2005/8/layout/target1"/>
    <dgm:cxn modelId="{B47D5B72-5534-4D2E-9EC7-652B3B4ED2E4}" srcId="{5FF0E4A6-872C-4057-9891-ABFC418CAD57}" destId="{CA840329-A405-4C13-962D-8BD316DEA2DE}" srcOrd="2" destOrd="0" parTransId="{F416DC8A-2C3C-472B-BBD7-0C9CBACE9627}" sibTransId="{9AADDD92-00F6-45B5-9382-0D24D351A93D}"/>
    <dgm:cxn modelId="{150C8C28-1100-4050-A3F4-E672B079E256}" srcId="{5FF0E4A6-872C-4057-9891-ABFC418CAD57}" destId="{C634F86E-32F1-45E3-80E4-4F9DA4435A97}" srcOrd="1" destOrd="0" parTransId="{426F9E08-E3C3-4A71-A87F-400776FD07D9}" sibTransId="{F2768589-7F4E-4EF1-8FDB-F0EEB6472660}"/>
    <dgm:cxn modelId="{EA64DA62-BCF9-4073-80E7-D51A9CCEFACC}" type="presOf" srcId="{6A308049-095E-44BE-BC1E-EC7E1AB652B2}" destId="{15B120E2-E501-4786-82FC-2DD8EB3BD21A}" srcOrd="0" destOrd="0" presId="urn:microsoft.com/office/officeart/2005/8/layout/target1"/>
    <dgm:cxn modelId="{62D9CCDA-2CFB-44CE-9466-725EB61CEEC7}" type="presParOf" srcId="{FD68A242-1618-4FAB-A120-0A08009FB791}" destId="{B3A86215-751A-4310-B6F7-6669C3C3A16C}" srcOrd="0" destOrd="0" presId="urn:microsoft.com/office/officeart/2005/8/layout/target1"/>
    <dgm:cxn modelId="{DC2C42D0-D26B-48DD-923D-3CB6A9526237}" type="presParOf" srcId="{FD68A242-1618-4FAB-A120-0A08009FB791}" destId="{15B120E2-E501-4786-82FC-2DD8EB3BD21A}" srcOrd="1" destOrd="0" presId="urn:microsoft.com/office/officeart/2005/8/layout/target1"/>
    <dgm:cxn modelId="{7266531C-2213-4420-A641-0B0B985D9295}" type="presParOf" srcId="{FD68A242-1618-4FAB-A120-0A08009FB791}" destId="{6457A011-E55C-48B3-B132-6792FD81D761}" srcOrd="2" destOrd="0" presId="urn:microsoft.com/office/officeart/2005/8/layout/target1"/>
    <dgm:cxn modelId="{3493A167-DC7D-4EC6-B325-077FF779968B}" type="presParOf" srcId="{FD68A242-1618-4FAB-A120-0A08009FB791}" destId="{C93FE8AF-58D5-43DB-BD0F-523846983992}" srcOrd="3" destOrd="0" presId="urn:microsoft.com/office/officeart/2005/8/layout/target1"/>
    <dgm:cxn modelId="{D439F1DD-8703-47C7-90AA-C2648BF86E0B}" type="presParOf" srcId="{FD68A242-1618-4FAB-A120-0A08009FB791}" destId="{B48A06C1-2FF3-44F5-91FF-384F2DAB254B}" srcOrd="4" destOrd="0" presId="urn:microsoft.com/office/officeart/2005/8/layout/target1"/>
    <dgm:cxn modelId="{BF1DA834-96AB-4E06-B6D0-A2C261B283FA}" type="presParOf" srcId="{FD68A242-1618-4FAB-A120-0A08009FB791}" destId="{5402C2AE-1F20-4688-8E1A-3A530F2ABBF2}" srcOrd="5" destOrd="0" presId="urn:microsoft.com/office/officeart/2005/8/layout/target1"/>
    <dgm:cxn modelId="{A7327921-A435-4236-A759-9AE39D60681A}" type="presParOf" srcId="{FD68A242-1618-4FAB-A120-0A08009FB791}" destId="{B8490B6A-3341-4189-B947-CBB66B4B1F83}" srcOrd="6" destOrd="0" presId="urn:microsoft.com/office/officeart/2005/8/layout/target1"/>
    <dgm:cxn modelId="{C73750AA-CA5D-4327-82F0-57F6155CC553}" type="presParOf" srcId="{FD68A242-1618-4FAB-A120-0A08009FB791}" destId="{0525BF14-D246-4F48-AC45-6FD7834F2364}" srcOrd="7" destOrd="0" presId="urn:microsoft.com/office/officeart/2005/8/layout/target1"/>
    <dgm:cxn modelId="{C539F7ED-8253-41CF-A916-FEC55A090699}" type="presParOf" srcId="{FD68A242-1618-4FAB-A120-0A08009FB791}" destId="{3C3A92C6-CA38-4303-9819-CE592C1D6EF3}" srcOrd="8" destOrd="0" presId="urn:microsoft.com/office/officeart/2005/8/layout/target1"/>
    <dgm:cxn modelId="{CD10E2FF-51AF-45B0-8AC7-C7AFFF7BF01A}" type="presParOf" srcId="{FD68A242-1618-4FAB-A120-0A08009FB791}" destId="{E72CC565-42B9-47EA-BD9B-B704F2092B22}" srcOrd="9" destOrd="0" presId="urn:microsoft.com/office/officeart/2005/8/layout/target1"/>
    <dgm:cxn modelId="{FE569400-5993-4F5A-A4F5-6B97CBB57ED7}" type="presParOf" srcId="{FD68A242-1618-4FAB-A120-0A08009FB791}" destId="{1410F666-EBEC-451F-927D-66B9A324A40A}" srcOrd="10" destOrd="0" presId="urn:microsoft.com/office/officeart/2005/8/layout/target1"/>
    <dgm:cxn modelId="{B51E176C-FE60-4CD5-A8FF-B02084ED848B}" type="presParOf" srcId="{FD68A242-1618-4FAB-A120-0A08009FB791}" destId="{683F914B-58BD-4675-83DC-3D3E8A671D5D}" srcOrd="11" destOrd="0" presId="urn:microsoft.com/office/officeart/2005/8/layout/target1"/>
    <dgm:cxn modelId="{D216A92F-A1FE-4BD4-AC22-41EAF0BFBD23}" type="presParOf" srcId="{FD68A242-1618-4FAB-A120-0A08009FB791}" destId="{27DF40B2-EBDE-440A-89F0-7D2AF6E02E65}" srcOrd="12" destOrd="0" presId="urn:microsoft.com/office/officeart/2005/8/layout/target1"/>
    <dgm:cxn modelId="{4CC64E02-26CC-4896-B6A9-978C4E567857}" type="presParOf" srcId="{FD68A242-1618-4FAB-A120-0A08009FB791}" destId="{2145174E-6AE5-4C33-9800-9A188FE11FAD}" srcOrd="13" destOrd="0" presId="urn:microsoft.com/office/officeart/2005/8/layout/target1"/>
    <dgm:cxn modelId="{3ECDE8B6-0E09-4C01-8A35-E202B43B051B}" type="presParOf" srcId="{FD68A242-1618-4FAB-A120-0A08009FB791}" destId="{5B987864-DA40-4A3A-903D-DC292D8FC17F}" srcOrd="14" destOrd="0" presId="urn:microsoft.com/office/officeart/2005/8/layout/target1"/>
    <dgm:cxn modelId="{DCCD5924-A245-4568-AB85-1D3DFF8DD1E9}" type="presParOf" srcId="{FD68A242-1618-4FAB-A120-0A08009FB791}" destId="{C9CEF76F-30A0-4561-B9B4-4512D7C9321B}" srcOrd="15" destOrd="0" presId="urn:microsoft.com/office/officeart/2005/8/layout/targe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C272148-961C-4BDB-8387-2DD32DA4832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82139817-4ABF-48EC-A4E4-EA9357EB11D5}">
      <dgm:prSet custT="1"/>
      <dgm:spPr/>
      <dgm:t>
        <a:bodyPr/>
        <a:lstStyle/>
        <a:p>
          <a:pPr rtl="0"/>
          <a:r>
            <a:rPr lang="el-GR" sz="3200" b="1" i="1" dirty="0" smtClean="0"/>
            <a:t>Η μετασχηματιστική</a:t>
          </a:r>
          <a:r>
            <a:rPr lang="el-GR" sz="3200" dirty="0" smtClean="0"/>
            <a:t> (</a:t>
          </a:r>
          <a:r>
            <a:rPr lang="el-GR" sz="3200" i="1" dirty="0" err="1" smtClean="0"/>
            <a:t>Transformational</a:t>
          </a:r>
          <a:r>
            <a:rPr lang="el-GR" sz="3200" dirty="0" smtClean="0"/>
            <a:t>) ηγεσία</a:t>
          </a:r>
          <a:endParaRPr lang="el-GR" sz="3200" dirty="0"/>
        </a:p>
      </dgm:t>
    </dgm:pt>
    <dgm:pt modelId="{CB705CAD-8160-46C5-A5AC-9E46FCDC1223}" type="sibTrans" cxnId="{27A8AC14-16DE-4DBE-B335-881B91EC315D}">
      <dgm:prSet/>
      <dgm:spPr/>
      <dgm:t>
        <a:bodyPr/>
        <a:lstStyle/>
        <a:p>
          <a:endParaRPr lang="el-GR"/>
        </a:p>
      </dgm:t>
    </dgm:pt>
    <dgm:pt modelId="{9F10F77B-26EF-4345-BBF5-10882573C323}" type="parTrans" cxnId="{27A8AC14-16DE-4DBE-B335-881B91EC315D}">
      <dgm:prSet/>
      <dgm:spPr/>
      <dgm:t>
        <a:bodyPr/>
        <a:lstStyle/>
        <a:p>
          <a:endParaRPr lang="el-GR"/>
        </a:p>
      </dgm:t>
    </dgm:pt>
    <dgm:pt modelId="{18BB9A4B-026F-4F56-860A-DD5AE558F85B}" type="pres">
      <dgm:prSet presAssocID="{EC272148-961C-4BDB-8387-2DD32DA48324}" presName="linear" presStyleCnt="0">
        <dgm:presLayoutVars>
          <dgm:animLvl val="lvl"/>
          <dgm:resizeHandles val="exact"/>
        </dgm:presLayoutVars>
      </dgm:prSet>
      <dgm:spPr/>
      <dgm:t>
        <a:bodyPr/>
        <a:lstStyle/>
        <a:p>
          <a:endParaRPr lang="el-GR"/>
        </a:p>
      </dgm:t>
    </dgm:pt>
    <dgm:pt modelId="{DF9EBCDE-3393-4E03-BC7A-D311EE129476}" type="pres">
      <dgm:prSet presAssocID="{82139817-4ABF-48EC-A4E4-EA9357EB11D5}" presName="parentText" presStyleLbl="node1" presStyleIdx="0" presStyleCnt="1" custScaleY="171826" custLinFactNeighborX="2206" custLinFactNeighborY="-27912">
        <dgm:presLayoutVars>
          <dgm:chMax val="0"/>
          <dgm:bulletEnabled val="1"/>
        </dgm:presLayoutVars>
      </dgm:prSet>
      <dgm:spPr/>
      <dgm:t>
        <a:bodyPr/>
        <a:lstStyle/>
        <a:p>
          <a:endParaRPr lang="el-GR"/>
        </a:p>
      </dgm:t>
    </dgm:pt>
  </dgm:ptLst>
  <dgm:cxnLst>
    <dgm:cxn modelId="{CD4DC45C-6D3C-43C4-945A-22F8E7086CBD}" type="presOf" srcId="{EC272148-961C-4BDB-8387-2DD32DA48324}" destId="{18BB9A4B-026F-4F56-860A-DD5AE558F85B}" srcOrd="0" destOrd="0" presId="urn:microsoft.com/office/officeart/2005/8/layout/vList2"/>
    <dgm:cxn modelId="{27A8AC14-16DE-4DBE-B335-881B91EC315D}" srcId="{EC272148-961C-4BDB-8387-2DD32DA48324}" destId="{82139817-4ABF-48EC-A4E4-EA9357EB11D5}" srcOrd="0" destOrd="0" parTransId="{9F10F77B-26EF-4345-BBF5-10882573C323}" sibTransId="{CB705CAD-8160-46C5-A5AC-9E46FCDC1223}"/>
    <dgm:cxn modelId="{D6427248-2C77-4E58-A68E-804B26183C79}" type="presOf" srcId="{82139817-4ABF-48EC-A4E4-EA9357EB11D5}" destId="{DF9EBCDE-3393-4E03-BC7A-D311EE129476}" srcOrd="0" destOrd="0" presId="urn:microsoft.com/office/officeart/2005/8/layout/vList2"/>
    <dgm:cxn modelId="{A9E3507B-A068-4827-8CEE-7BD8C50523F5}" type="presParOf" srcId="{18BB9A4B-026F-4F56-860A-DD5AE558F85B}" destId="{DF9EBCDE-3393-4E03-BC7A-D311EE129476}"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70B2A31-EC9C-42F9-BCBA-2C90C32B773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l-GR"/>
        </a:p>
      </dgm:t>
    </dgm:pt>
    <dgm:pt modelId="{45548791-B998-41BB-AD17-9821CCE3CFA6}">
      <dgm:prSet custT="1"/>
      <dgm:spPr/>
      <dgm:t>
        <a:bodyPr/>
        <a:lstStyle/>
        <a:p>
          <a:pPr rtl="0"/>
          <a:r>
            <a:rPr lang="el-GR" sz="3800" dirty="0" smtClean="0"/>
            <a:t>Η συμμετοχική </a:t>
          </a:r>
          <a:r>
            <a:rPr lang="el-GR" sz="2400" dirty="0" smtClean="0"/>
            <a:t>ηγεσία (</a:t>
          </a:r>
          <a:r>
            <a:rPr lang="el-GR" sz="2400" dirty="0" err="1" smtClean="0"/>
            <a:t>Shared</a:t>
          </a:r>
          <a:r>
            <a:rPr lang="el-GR" sz="2400" dirty="0" smtClean="0"/>
            <a:t> </a:t>
          </a:r>
          <a:r>
            <a:rPr lang="el-GR" sz="2400" dirty="0" err="1" smtClean="0"/>
            <a:t>Leadership</a:t>
          </a:r>
          <a:r>
            <a:rPr lang="el-GR" sz="2400" dirty="0" smtClean="0"/>
            <a:t>)</a:t>
          </a:r>
          <a:endParaRPr lang="el-GR" sz="2400" dirty="0"/>
        </a:p>
      </dgm:t>
    </dgm:pt>
    <dgm:pt modelId="{A84E54CF-B07B-4B78-A9A5-8E7BE2ED4ADB}" type="parTrans" cxnId="{E02EE653-3219-40C2-91E2-9C9022881C83}">
      <dgm:prSet/>
      <dgm:spPr/>
      <dgm:t>
        <a:bodyPr/>
        <a:lstStyle/>
        <a:p>
          <a:endParaRPr lang="el-GR"/>
        </a:p>
      </dgm:t>
    </dgm:pt>
    <dgm:pt modelId="{E5841A14-0EFD-4723-93A1-8A944A21F088}" type="sibTrans" cxnId="{E02EE653-3219-40C2-91E2-9C9022881C83}">
      <dgm:prSet/>
      <dgm:spPr/>
      <dgm:t>
        <a:bodyPr/>
        <a:lstStyle/>
        <a:p>
          <a:endParaRPr lang="el-GR"/>
        </a:p>
      </dgm:t>
    </dgm:pt>
    <dgm:pt modelId="{0DB39B3C-20E4-487B-9A2A-1AB35BE78C5F}" type="pres">
      <dgm:prSet presAssocID="{570B2A31-EC9C-42F9-BCBA-2C90C32B7739}" presName="linear" presStyleCnt="0">
        <dgm:presLayoutVars>
          <dgm:animLvl val="lvl"/>
          <dgm:resizeHandles val="exact"/>
        </dgm:presLayoutVars>
      </dgm:prSet>
      <dgm:spPr/>
      <dgm:t>
        <a:bodyPr/>
        <a:lstStyle/>
        <a:p>
          <a:endParaRPr lang="el-GR"/>
        </a:p>
      </dgm:t>
    </dgm:pt>
    <dgm:pt modelId="{9EAA8E6C-F09B-47B8-BC48-00264914D071}" type="pres">
      <dgm:prSet presAssocID="{45548791-B998-41BB-AD17-9821CCE3CFA6}" presName="parentText" presStyleLbl="node1" presStyleIdx="0" presStyleCnt="1">
        <dgm:presLayoutVars>
          <dgm:chMax val="0"/>
          <dgm:bulletEnabled val="1"/>
        </dgm:presLayoutVars>
      </dgm:prSet>
      <dgm:spPr/>
      <dgm:t>
        <a:bodyPr/>
        <a:lstStyle/>
        <a:p>
          <a:endParaRPr lang="el-GR"/>
        </a:p>
      </dgm:t>
    </dgm:pt>
  </dgm:ptLst>
  <dgm:cxnLst>
    <dgm:cxn modelId="{068F6FC5-0CCE-4559-88CF-7CE8786F56E6}" type="presOf" srcId="{45548791-B998-41BB-AD17-9821CCE3CFA6}" destId="{9EAA8E6C-F09B-47B8-BC48-00264914D071}" srcOrd="0" destOrd="0" presId="urn:microsoft.com/office/officeart/2005/8/layout/vList2"/>
    <dgm:cxn modelId="{E02EE653-3219-40C2-91E2-9C9022881C83}" srcId="{570B2A31-EC9C-42F9-BCBA-2C90C32B7739}" destId="{45548791-B998-41BB-AD17-9821CCE3CFA6}" srcOrd="0" destOrd="0" parTransId="{A84E54CF-B07B-4B78-A9A5-8E7BE2ED4ADB}" sibTransId="{E5841A14-0EFD-4723-93A1-8A944A21F088}"/>
    <dgm:cxn modelId="{FF398FCE-FEB4-4165-8C31-13839969E8BA}" type="presOf" srcId="{570B2A31-EC9C-42F9-BCBA-2C90C32B7739}" destId="{0DB39B3C-20E4-487B-9A2A-1AB35BE78C5F}" srcOrd="0" destOrd="0" presId="urn:microsoft.com/office/officeart/2005/8/layout/vList2"/>
    <dgm:cxn modelId="{10764533-C8CA-491F-A5AC-FD16D72C168C}" type="presParOf" srcId="{0DB39B3C-20E4-487B-9A2A-1AB35BE78C5F}" destId="{9EAA8E6C-F09B-47B8-BC48-00264914D071}"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9/3/layout/CircleRelationship">
  <dgm:title val=""/>
  <dgm:desc val=""/>
  <dgm:catLst>
    <dgm:cat type="relationship" pri="1500"/>
  </dgm:catLst>
  <dgm:samp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ampData>
  <dgm:style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tyleData>
  <dgm:clr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clrData>
  <dgm:layoutNode name="Name0">
    <dgm:varLst>
      <dgm:chMax val="1"/>
      <dgm:chPref val="1"/>
    </dgm:varLst>
    <dgm:shape xmlns:r="http://schemas.openxmlformats.org/officeDocument/2006/relationships" r:blip="">
      <dgm:adjLst/>
    </dgm:shape>
    <dgm:choose name="Name1">
      <dgm:if name="Name2" axis="ch ch" ptType="node node" func="cnt" op="equ" val="0">
        <dgm:alg type="composite">
          <dgm:param type="ar" val="0.98"/>
        </dgm:alg>
        <dgm:constrLst>
          <dgm:constr type="primFontSz" for="des" ptType="node" op="equ" val="65"/>
          <dgm:constr type="l" for="ch" forName="Parent" refType="w" fact="0"/>
          <dgm:constr type="t" for="ch" forName="Parent" refType="h" fact="0.039"/>
          <dgm:constr type="w" for="ch" forName="Parent" refType="w" fact="0.8734"/>
          <dgm:constr type="h" for="ch" forName="Parent" refType="h" fact="0.856"/>
          <dgm:constr type="l" for="ch" forName="Accent1" refType="w" fact="0.4984"/>
          <dgm:constr type="t" for="ch" forName="Accent1" refType="h" fact="0"/>
          <dgm:constr type="w" for="ch" forName="Accent1" refType="w" fact="0.0972"/>
          <dgm:constr type="h" for="ch" forName="Accent1" refType="h" fact="0.0952"/>
          <dgm:constr type="l" for="ch" forName="Accent2" refType="w" fact="0.2684"/>
          <dgm:constr type="t" for="ch" forName="Accent2" refType="h" fact="0.8314"/>
          <dgm:constr type="w" for="ch" forName="Accent2" refType="w" fact="0.0704"/>
          <dgm:constr type="h" for="ch" forName="Accent2" refType="h" fact="0.069"/>
          <dgm:constr type="l" for="ch" forName="Accent3" refType="w" fact="0.9296"/>
          <dgm:constr type="t" for="ch" forName="Accent3" refType="h" fact="0.3864"/>
          <dgm:constr type="w" for="ch" forName="Accent3" refType="w" fact="0.0704"/>
          <dgm:constr type="h" for="ch" forName="Accent3" refType="h" fact="0.069"/>
          <dgm:constr type="l" for="ch" forName="Accent4" refType="w" fact="0.5931"/>
          <dgm:constr type="t" for="ch" forName="Accent4" refType="h" fact="0.9048"/>
          <dgm:constr type="w" for="ch" forName="Accent4" refType="w" fact="0.0972"/>
          <dgm:constr type="h" for="ch" forName="Accent4" refType="h" fact="0.0952"/>
          <dgm:constr type="l" for="ch" forName="Accent5" refType="w" fact="0.2883"/>
          <dgm:constr type="t" for="ch" forName="Accent5" refType="h" fact="0.1353"/>
          <dgm:constr type="w" for="ch" forName="Accent5" refType="w" fact="0.0704"/>
          <dgm:constr type="h" for="ch" forName="Accent5" refType="h" fact="0.069"/>
          <dgm:constr type="l" for="ch" forName="Accent6" refType="w" fact="0.0666"/>
          <dgm:constr type="t" for="ch" forName="Accent6" refType="h" fact="0.53"/>
          <dgm:constr type="w" for="ch" forName="Accent6" refType="w" fact="0.0704"/>
          <dgm:constr type="h" for="ch" forName="Accent6" refType="h" fact="0.069"/>
        </dgm:constrLst>
      </dgm:if>
      <dgm:if name="Name3" axis="ch ch" ptType="node node" func="cnt" op="equ" val="1">
        <dgm:alg type="composite">
          <dgm:param type="ar" val="1.2476"/>
        </dgm:alg>
        <dgm:constrLst>
          <dgm:constr type="primFontSz" for="des" ptType="node" op="equ" val="65"/>
          <dgm:constr type="l" for="ch" forName="Parent" refType="w" fact="0.2145"/>
          <dgm:constr type="t" for="ch" forName="Parent" refType="h" fact="0.039"/>
          <dgm:constr type="w" for="ch" forName="Parent" refType="w" fact="0.6861"/>
          <dgm:constr type="h" for="ch" forName="Parent" refType="h" fact="0.856"/>
          <dgm:constr type="l" for="ch" forName="Accent8" refType="w" fact="0.0262"/>
          <dgm:constr type="t" for="ch" forName="Accent8" refType="h" fact="0.6434"/>
          <dgm:constr type="w" for="ch" forName="Accent8" refType="w" fact="0.138"/>
          <dgm:constr type="h" for="ch" forName="Accent8" refType="h" fact="0.1721"/>
          <dgm:constr type="l" for="ch" forName="Accent1" refType="w" fact="0.6059"/>
          <dgm:constr type="t" for="ch" forName="Accent1" refType="h" fact="0"/>
          <dgm:constr type="w" for="ch" forName="Accent1" refType="w" fact="0.0763"/>
          <dgm:constr type="h" for="ch" forName="Accent1" refType="h" fact="0.0952"/>
          <dgm:constr type="l" for="ch" forName="Accent2" refType="w" fact="0.4253"/>
          <dgm:constr type="t" for="ch" forName="Accent2" refType="h" fact="0.8314"/>
          <dgm:constr type="w" for="ch" forName="Accent2" refType="w" fact="0.0553"/>
          <dgm:constr type="h" for="ch" forName="Accent2" refType="h" fact="0.069"/>
          <dgm:constr type="l" for="ch" forName="Accent3" refType="w" fact="0.9447"/>
          <dgm:constr type="t" for="ch" forName="Accent3" refType="h" fact="0.3864"/>
          <dgm:constr type="w" for="ch" forName="Accent3" refType="w" fact="0.0553"/>
          <dgm:constr type="h" for="ch" forName="Accent3" refType="h" fact="0.069"/>
          <dgm:constr type="l" for="ch" forName="Child1" refType="w" fact="0"/>
          <dgm:constr type="t" for="ch" forName="Child1" refType="h" fact="0.1935"/>
          <dgm:constr type="w" for="ch" forName="Child1" refType="w" fact="0.2789"/>
          <dgm:constr type="h" for="ch" forName="Child1" refType="h" fact="0.3479"/>
          <dgm:constr type="l" for="ch" forName="Accent4" refType="w" fact="0.6803"/>
          <dgm:constr type="t" for="ch" forName="Accent4" refType="h" fact="0.9048"/>
          <dgm:constr type="w" for="ch" forName="Accent4" refType="w" fact="0.0763"/>
          <dgm:constr type="h" for="ch" forName="Accent4" refType="h" fact="0.0952"/>
          <dgm:constr type="l" for="ch" forName="Accent7" refType="w" fact="0.5287"/>
          <dgm:constr type="t" for="ch" forName="Accent7" refType="h" fact="0.1383"/>
          <dgm:constr type="w" for="ch" forName="Accent7" refType="w" fact="0.0763"/>
          <dgm:constr type="h" for="ch" forName="Accent7" refType="h" fact="0.0952"/>
          <dgm:constr type="l" for="ch" forName="Accent5" refType="w" fact="0.4409"/>
          <dgm:constr type="t" for="ch" forName="Accent5" refType="h" fact="0.1353"/>
          <dgm:constr type="w" for="ch" forName="Accent5" refType="w" fact="0.0553"/>
          <dgm:constr type="h" for="ch" forName="Accent5" refType="h" fact="0.069"/>
          <dgm:constr type="l" for="ch" forName="Accent6" refType="w" fact="0.2668"/>
          <dgm:constr type="t" for="ch" forName="Accent6" refType="h" fact="0.53"/>
          <dgm:constr type="w" for="ch" forName="Accent6" refType="w" fact="0.0553"/>
          <dgm:constr type="h" for="ch" forName="Accent6" refType="h" fact="0.069"/>
        </dgm:constrLst>
      </dgm:if>
      <dgm:if name="Name4" axis="ch ch" ptType="node node" func="cnt" op="equ" val="2">
        <dgm:alg type="composite">
          <dgm:param type="ar" val="1.592"/>
        </dgm:alg>
        <dgm:constrLst>
          <dgm:constr type="primFontSz" for="des" ptType="node" op="equ" val="65"/>
          <dgm:constr type="l" for="ch" forName="Parent" refType="w" fact="0.1886"/>
          <dgm:constr type="t" for="ch" forName="Parent" refType="h" fact="0.039"/>
          <dgm:constr type="w" for="ch" forName="Parent" refType="w" fact="0.5377"/>
          <dgm:constr type="h" for="ch" forName="Parent" refType="h" fact="0.856"/>
          <dgm:constr type="l" for="ch" forName="Accent8" refType="w" fact="0.0411"/>
          <dgm:constr type="t" for="ch" forName="Accent8" refType="h" fact="0.6434"/>
          <dgm:constr type="w" for="ch" forName="Accent8" refType="w" fact="0.1081"/>
          <dgm:constr type="h" for="ch" forName="Accent8" refType="h" fact="0.1721"/>
          <dgm:constr type="l" for="ch" forName="Accent1" refType="w" fact="0.4954"/>
          <dgm:constr type="t" for="ch" forName="Accent1" refType="h" fact="0"/>
          <dgm:constr type="w" for="ch" forName="Accent1" refType="w" fact="0.0598"/>
          <dgm:constr type="h" for="ch" forName="Accent1" refType="h" fact="0.0952"/>
          <dgm:constr type="l" for="ch" forName="Accent2" refType="w" fact="0.3538"/>
          <dgm:constr type="t" for="ch" forName="Accent2" refType="h" fact="0.8314"/>
          <dgm:constr type="w" for="ch" forName="Accent2" refType="w" fact="0.0433"/>
          <dgm:constr type="h" for="ch" forName="Accent2" refType="h" fact="0.069"/>
          <dgm:constr type="l" for="ch" forName="Accent3" refType="w" fact="0.7609"/>
          <dgm:constr type="t" for="ch" forName="Accent3" refType="h" fact="0.3864"/>
          <dgm:constr type="w" for="ch" forName="Accent3" refType="w" fact="0.0433"/>
          <dgm:constr type="h" for="ch" forName="Accent3" refType="h" fact="0.069"/>
          <dgm:constr type="l" for="ch" forName="Accent9" refType="w" fact="0.6839"/>
          <dgm:constr type="t" for="ch" forName="Accent9" refType="h" fact="0.27"/>
          <dgm:constr type="w" for="ch" forName="Accent9" refType="w" fact="0.0598"/>
          <dgm:constr type="h" for="ch" forName="Accent9" refType="h" fact="0.0952"/>
          <dgm:constr type="l" for="ch" forName="Child1" refType="w" fact="0.0206"/>
          <dgm:constr type="t" for="ch" forName="Child1" refType="h" fact="0.1935"/>
          <dgm:constr type="w" for="ch" forName="Child1" refType="w" fact="0.2186"/>
          <dgm:constr type="h" for="ch" forName="Child1" refType="h" fact="0.3479"/>
          <dgm:constr type="l" for="ch" forName="Child2" refType="w" fact="0.7814"/>
          <dgm:constr type="t" for="ch" forName="Child2" refType="h" fact="0.0298"/>
          <dgm:constr type="w" for="ch" forName="Child2" refType="w" fact="0.2186"/>
          <dgm:constr type="h" for="ch" forName="Child2" refType="h" fact="0.3479"/>
          <dgm:constr type="l" for="ch" forName="Accent10" refType="w" fact="0"/>
          <dgm:constr type="t" for="ch" forName="Accent10" refType="h" fact="0.8482"/>
          <dgm:constr type="w" for="ch" forName="Accent10" refType="w" fact="0.0433"/>
          <dgm:constr type="h" for="ch" forName="Accent10" refType="h" fact="0.069"/>
          <dgm:constr type="l" for="ch" forName="Accent11" refType="w" fact="0.4318"/>
          <dgm:constr type="t" for="ch" forName="Accent11" refType="h" fact="0.75"/>
          <dgm:constr type="w" for="ch" forName="Accent11" refType="w" fact="0.0433"/>
          <dgm:constr type="h" for="ch" forName="Accent11" refType="h" fact="0.069"/>
          <dgm:constr type="l" for="ch" forName="Accent7" refType="w" fact="0.4349"/>
          <dgm:constr type="t" for="ch" forName="Accent7" refType="h" fact="0.1383"/>
          <dgm:constr type="w" for="ch" forName="Accent7" refType="w" fact="0.0598"/>
          <dgm:constr type="h" for="ch" forName="Accent7" refType="h" fact="0.0952"/>
          <dgm:constr type="l" for="ch" forName="Accent5" refType="w" fact="0.3661"/>
          <dgm:constr type="t" for="ch" forName="Accent5" refType="h" fact="0.1353"/>
          <dgm:constr type="w" for="ch" forName="Accent5" refType="w" fact="0.0433"/>
          <dgm:constr type="h" for="ch" forName="Accent5" refType="h" fact="0.069"/>
          <dgm:constr type="l" for="ch" forName="Accent6" refType="w" fact="0.2296"/>
          <dgm:constr type="t" for="ch" forName="Accent6" refType="h" fact="0.53"/>
          <dgm:constr type="w" for="ch" forName="Accent6" refType="w" fact="0.0433"/>
          <dgm:constr type="h" for="ch" forName="Accent6" refType="h" fact="0.069"/>
          <dgm:constr type="l" for="ch" forName="Accent4" refType="w" fact="0.5537"/>
          <dgm:constr type="t" for="ch" forName="Accent4" refType="h" fact="0.9048"/>
          <dgm:constr type="w" for="ch" forName="Accent4" refType="w" fact="0.0598"/>
          <dgm:constr type="h" for="ch" forName="Accent4" refType="h" fact="0.0952"/>
        </dgm:constrLst>
      </dgm:if>
      <dgm:if name="Name5" axis="ch ch" ptType="node node" func="cnt" op="equ" val="3">
        <dgm:alg type="composite">
          <dgm:param type="ar" val="1.7557"/>
        </dgm:alg>
        <dgm:constrLst>
          <dgm:constr type="primFontSz" for="des" ptType="node" op="equ" val="65"/>
          <dgm:constr type="l" for="ch" forName="Parent" refType="w" fact="0.171"/>
          <dgm:constr type="t" for="ch" forName="Parent" refType="h" fact="0.039"/>
          <dgm:constr type="w" for="ch" forName="Parent" refType="w" fact="0.4875"/>
          <dgm:constr type="h" for="ch" forName="Parent" refType="h" fact="0.856"/>
          <dgm:constr type="l" for="ch" forName="Accent8" refType="w" fact="0.0373"/>
          <dgm:constr type="t" for="ch" forName="Accent8" refType="h" fact="0.6434"/>
          <dgm:constr type="w" for="ch" forName="Accent8" refType="w" fact="0.098"/>
          <dgm:constr type="h" for="ch" forName="Accent8" refType="h" fact="0.1721"/>
          <dgm:constr type="l" for="ch" forName="Accent1" refType="w" fact="0.4492"/>
          <dgm:constr type="t" for="ch" forName="Accent1" refType="h" fact="0"/>
          <dgm:constr type="w" for="ch" forName="Accent1" refType="w" fact="0.0542"/>
          <dgm:constr type="h" for="ch" forName="Accent1" refType="h" fact="0.0952"/>
          <dgm:constr type="l" for="ch" forName="Accent2" refType="w" fact="0.3209"/>
          <dgm:constr type="t" for="ch" forName="Accent2" refType="h" fact="0.8314"/>
          <dgm:constr type="w" for="ch" forName="Accent2" refType="w" fact="0.0393"/>
          <dgm:constr type="h" for="ch" forName="Accent2" refType="h" fact="0.069"/>
          <dgm:constr type="l" for="ch" forName="Accent3" refType="w" fact="0.6899"/>
          <dgm:constr type="t" for="ch" forName="Accent3" refType="h" fact="0.3864"/>
          <dgm:constr type="w" for="ch" forName="Accent3" refType="w" fact="0.0393"/>
          <dgm:constr type="h" for="ch" forName="Accent3" refType="h" fact="0.069"/>
          <dgm:constr type="l" for="ch" forName="Accent9" refType="w" fact="0.6201"/>
          <dgm:constr type="t" for="ch" forName="Accent9" refType="h" fact="0.27"/>
          <dgm:constr type="w" for="ch" forName="Accent9" refType="w" fact="0.0542"/>
          <dgm:constr type="h" for="ch" forName="Accent9" refType="h" fact="0.0952"/>
          <dgm:constr type="l" for="ch" forName="Child1" refType="w" fact="0.0186"/>
          <dgm:constr type="t" for="ch" forName="Child1" refType="h" fact="0.1935"/>
          <dgm:constr type="w" for="ch" forName="Child1" refType="w" fact="0.1982"/>
          <dgm:constr type="h" for="ch" forName="Child1" refType="h" fact="0.3479"/>
          <dgm:constr type="l" for="ch" forName="Child2" refType="w" fact="0.7086"/>
          <dgm:constr type="t" for="ch" forName="Child2" refType="h" fact="0.0298"/>
          <dgm:constr type="w" for="ch" forName="Child2" refType="w" fact="0.1982"/>
          <dgm:constr type="h" for="ch" forName="Child2" refType="h" fact="0.3479"/>
          <dgm:constr type="l" for="ch" forName="Child3" refType="w" fact="0.8018"/>
          <dgm:constr type="t" for="ch" forName="Child3" refType="h" fact="0.6312"/>
          <dgm:constr type="w" for="ch" forName="Child3" refType="w" fact="0.1982"/>
          <dgm:constr type="h" for="ch" forName="Child3" refType="h" fact="0.3479"/>
          <dgm:constr type="l" for="ch" forName="Accent12" refType="w" fact="0.7459"/>
          <dgm:constr type="t" for="ch" forName="Accent12" refType="h" fact="0.619"/>
          <dgm:constr type="w" for="ch" forName="Accent12" refType="w" fact="0.0393"/>
          <dgm:constr type="h" for="ch" forName="Accent12" refType="h" fact="0.069"/>
          <dgm:constr type="l" for="ch" forName="Accent4" refType="w" fact="0.5021"/>
          <dgm:constr type="t" for="ch" forName="Accent4" refType="h" fact="0.9048"/>
          <dgm:constr type="w" for="ch" forName="Accent4" refType="w" fact="0.0542"/>
          <dgm:constr type="h" for="ch" forName="Accent4" refType="h" fact="0.0952"/>
          <dgm:constr type="l" for="ch" forName="Accent10" refType="w" fact="0"/>
          <dgm:constr type="t" for="ch" forName="Accent10" refType="h" fact="0.8482"/>
          <dgm:constr type="w" for="ch" forName="Accent10" refType="w" fact="0.0393"/>
          <dgm:constr type="h" for="ch" forName="Accent10" refType="h" fact="0.069"/>
          <dgm:constr type="l" for="ch" forName="Accent11" refType="w" fact="0.3916"/>
          <dgm:constr type="t" for="ch" forName="Accent11" refType="h" fact="0.75"/>
          <dgm:constr type="w" for="ch" forName="Accent11" refType="w" fact="0.0393"/>
          <dgm:constr type="h" for="ch" forName="Accent11" refType="h" fact="0.069"/>
          <dgm:constr type="l" for="ch" forName="Accent7" refType="w" fact="0.3944"/>
          <dgm:constr type="t" for="ch" forName="Accent7" refType="h" fact="0.1383"/>
          <dgm:constr type="w" for="ch" forName="Accent7" refType="w" fact="0.0542"/>
          <dgm:constr type="h" for="ch" forName="Accent7" refType="h" fact="0.0952"/>
          <dgm:constr type="l" for="ch" forName="Accent5" refType="w" fact="0.3319"/>
          <dgm:constr type="t" for="ch" forName="Accent5" refType="h" fact="0.1353"/>
          <dgm:constr type="w" for="ch" forName="Accent5" refType="w" fact="0.0393"/>
          <dgm:constr type="h" for="ch" forName="Accent5" refType="h" fact="0.069"/>
          <dgm:constr type="l" for="ch" forName="Accent6" refType="w" fact="0.2082"/>
          <dgm:constr type="t" for="ch" forName="Accent6" refType="h" fact="0.53"/>
          <dgm:constr type="w" for="ch" forName="Accent6" refType="w" fact="0.0393"/>
          <dgm:constr type="h" for="ch" forName="Accent6" refType="h" fact="0.069"/>
        </dgm:constrLst>
      </dgm:if>
      <dgm:if name="Name6" axis="ch ch" ptType="node node" func="cnt" op="equ" val="4">
        <dgm:alg type="composite">
          <dgm:param type="ar" val="1.3749"/>
        </dgm:alg>
        <dgm:constrLst>
          <dgm:constr type="primFontSz" for="des" ptType="node" op="equ" val="65"/>
          <dgm:constr type="l" for="ch" forName="Parent" refType="w" fact="0.171"/>
          <dgm:constr type="t" for="ch" forName="Parent" refType="h" fact="0.0306"/>
          <dgm:constr type="w" for="ch" forName="Parent" refType="w" fact="0.4875"/>
          <dgm:constr type="h" for="ch" forName="Parent" refType="h" fact="0.6703"/>
          <dgm:constr type="l" for="ch" forName="Accent8" refType="w" fact="0.0373"/>
          <dgm:constr type="t" for="ch" forName="Accent8" refType="h" fact="0.5038"/>
          <dgm:constr type="w" for="ch" forName="Accent8" refType="w" fact="0.098"/>
          <dgm:constr type="h" for="ch" forName="Accent8" refType="h" fact="0.1348"/>
          <dgm:constr type="l" for="ch" forName="Accent1" refType="w" fact="0.4492"/>
          <dgm:constr type="t" for="ch" forName="Accent1" refType="h" fact="0"/>
          <dgm:constr type="w" for="ch" forName="Accent1" refType="w" fact="0.0542"/>
          <dgm:constr type="h" for="ch" forName="Accent1" refType="h" fact="0.0746"/>
          <dgm:constr type="l" for="ch" forName="Accent2" refType="w" fact="0.3209"/>
          <dgm:constr type="t" for="ch" forName="Accent2" refType="h" fact="0.6511"/>
          <dgm:constr type="w" for="ch" forName="Accent2" refType="w" fact="0.0393"/>
          <dgm:constr type="h" for="ch" forName="Accent2" refType="h" fact="0.054"/>
          <dgm:constr type="l" for="ch" forName="Accent3" refType="w" fact="0.6899"/>
          <dgm:constr type="t" for="ch" forName="Accent3" refType="h" fact="0.3026"/>
          <dgm:constr type="w" for="ch" forName="Accent3" refType="w" fact="0.0393"/>
          <dgm:constr type="h" for="ch" forName="Accent3" refType="h" fact="0.054"/>
          <dgm:constr type="l" for="ch" forName="Accent9" refType="w" fact="0.6201"/>
          <dgm:constr type="t" for="ch" forName="Accent9" refType="h" fact="0.2115"/>
          <dgm:constr type="w" for="ch" forName="Accent9" refType="w" fact="0.0542"/>
          <dgm:constr type="h" for="ch" forName="Accent9" refType="h" fact="0.0746"/>
          <dgm:constr type="l" for="ch" forName="Child1" refType="w" fact="0.0186"/>
          <dgm:constr type="t" for="ch" forName="Child1" refType="h" fact="0.1515"/>
          <dgm:constr type="w" for="ch" forName="Child1" refType="w" fact="0.1982"/>
          <dgm:constr type="h" for="ch" forName="Child1" refType="h" fact="0.2725"/>
          <dgm:constr type="l" for="ch" forName="Child2" refType="w" fact="0.7086"/>
          <dgm:constr type="t" for="ch" forName="Child2" refType="h" fact="0.0233"/>
          <dgm:constr type="w" for="ch" forName="Child2" refType="w" fact="0.1982"/>
          <dgm:constr type="h" for="ch" forName="Child2" refType="h" fact="0.2725"/>
          <dgm:constr type="l" for="ch" forName="Child3" refType="w" fact="0.8018"/>
          <dgm:constr type="t" for="ch" forName="Child3" refType="h" fact="0.4943"/>
          <dgm:constr type="w" for="ch" forName="Child3" refType="w" fact="0.1982"/>
          <dgm:constr type="h" for="ch" forName="Child3" refType="h" fact="0.2725"/>
          <dgm:constr type="l" for="ch" forName="Accent12" refType="w" fact="0.7459"/>
          <dgm:constr type="t" for="ch" forName="Accent12" refType="h" fact="0.4848"/>
          <dgm:constr type="w" for="ch" forName="Accent12" refType="w" fact="0.0393"/>
          <dgm:constr type="h" for="ch" forName="Accent12" refType="h" fact="0.054"/>
          <dgm:constr type="l" for="ch" forName="Accent4" refType="w" fact="0.5021"/>
          <dgm:constr type="t" for="ch" forName="Accent4" refType="h" fact="0.7085"/>
          <dgm:constr type="w" for="ch" forName="Accent4" refType="w" fact="0.0542"/>
          <dgm:constr type="h" for="ch" forName="Accent4" refType="h" fact="0.0746"/>
          <dgm:constr type="l" for="ch" forName="Accent10" refType="w" fact="0"/>
          <dgm:constr type="t" for="ch" forName="Accent10" refType="h" fact="0.6642"/>
          <dgm:constr type="w" for="ch" forName="Accent10" refType="w" fact="0.0393"/>
          <dgm:constr type="h" for="ch" forName="Accent10" refType="h" fact="0.054"/>
          <dgm:constr type="l" for="ch" forName="Accent11" refType="w" fact="0.3916"/>
          <dgm:constr type="t" for="ch" forName="Accent11" refType="h" fact="0.5873"/>
          <dgm:constr type="w" for="ch" forName="Accent11" refType="w" fact="0.0393"/>
          <dgm:constr type="h" for="ch" forName="Accent11" refType="h" fact="0.054"/>
          <dgm:constr type="l" for="ch" forName="Accent7" refType="w" fact="0.3944"/>
          <dgm:constr type="t" for="ch" forName="Accent7" refType="h" fact="0.1083"/>
          <dgm:constr type="w" for="ch" forName="Accent7" refType="w" fact="0.0542"/>
          <dgm:constr type="h" for="ch" forName="Accent7" refType="h" fact="0.0746"/>
          <dgm:constr type="l" for="ch" forName="Accent5" refType="w" fact="0.3319"/>
          <dgm:constr type="t" for="ch" forName="Accent5" refType="h" fact="0.1059"/>
          <dgm:constr type="w" for="ch" forName="Accent5" refType="w" fact="0.0393"/>
          <dgm:constr type="h" for="ch" forName="Accent5" refType="h" fact="0.054"/>
          <dgm:constr type="l" for="ch" forName="Accent6" refType="w" fact="0.2082"/>
          <dgm:constr type="t" for="ch" forName="Accent6" refType="h" fact="0.4151"/>
          <dgm:constr type="w" for="ch" forName="Accent6" refType="w" fact="0.0393"/>
          <dgm:constr type="h" for="ch" forName="Accent6" refType="h" fact="0.054"/>
          <dgm:constr type="l" for="ch" forName="Child4" refType="w" fact="0.2329"/>
          <dgm:constr type="t" for="ch" forName="Child4" refType="h" fact="0.7275"/>
          <dgm:constr type="w" for="ch" forName="Child4" refType="w" fact="0.1982"/>
          <dgm:constr type="h" for="ch" forName="Child4" refType="h" fact="0.2725"/>
          <dgm:constr type="l" for="ch" forName="Accent13" refType="w" fact="0.4099"/>
          <dgm:constr type="t" for="ch" forName="Accent13" refType="h" fact="0.7183"/>
          <dgm:constr type="w" for="ch" forName="Accent13" refType="w" fact="0.0393"/>
          <dgm:constr type="h" for="ch" forName="Accent13" refType="h" fact="0.054"/>
        </dgm:constrLst>
      </dgm:if>
      <dgm:else name="Name7">
        <dgm:alg type="composite">
          <dgm:param type="ar" val="1.1477"/>
        </dgm:alg>
        <dgm:constrLst>
          <dgm:constr type="primFontSz" for="des" ptType="node" op="equ" val="65"/>
          <dgm:constr type="l" for="ch" forName="Parent" refType="w" fact="0.171"/>
          <dgm:constr type="t" for="ch" forName="Parent" refType="h" fact="0.1907"/>
          <dgm:constr type="w" for="ch" forName="Parent" refType="w" fact="0.4875"/>
          <dgm:constr type="h" for="ch" forName="Parent" refType="h" fact="0.5596"/>
          <dgm:constr type="l" for="ch" forName="Accent8" refType="w" fact="0.0373"/>
          <dgm:constr type="t" for="ch" forName="Accent8" refType="h" fact="0.5858"/>
          <dgm:constr type="w" for="ch" forName="Accent8" refType="w" fact="0.098"/>
          <dgm:constr type="h" for="ch" forName="Accent8" refType="h" fact="0.1125"/>
          <dgm:constr type="l" for="ch" forName="Accent1" refType="w" fact="0.4492"/>
          <dgm:constr type="t" for="ch" forName="Accent1" refType="h" fact="0.1652"/>
          <dgm:constr type="w" for="ch" forName="Accent1" refType="w" fact="0.0542"/>
          <dgm:constr type="h" for="ch" forName="Accent1" refType="h" fact="0.0623"/>
          <dgm:constr type="l" for="ch" forName="Accent2" refType="w" fact="0.3209"/>
          <dgm:constr type="t" for="ch" forName="Accent2" refType="h" fact="0.7087"/>
          <dgm:constr type="w" for="ch" forName="Accent2" refType="w" fact="0.0393"/>
          <dgm:constr type="h" for="ch" forName="Accent2" refType="h" fact="0.0451"/>
          <dgm:constr type="l" for="ch" forName="Accent3" refType="w" fact="0.6899"/>
          <dgm:constr type="t" for="ch" forName="Accent3" refType="h" fact="0.4178"/>
          <dgm:constr type="w" for="ch" forName="Accent3" refType="w" fact="0.0393"/>
          <dgm:constr type="h" for="ch" forName="Accent3" refType="h" fact="0.0451"/>
          <dgm:constr type="l" for="ch" forName="Accent9" refType="w" fact="0.6201"/>
          <dgm:constr type="t" for="ch" forName="Accent9" refType="h" fact="0.3417"/>
          <dgm:constr type="w" for="ch" forName="Accent9" refType="w" fact="0.0542"/>
          <dgm:constr type="h" for="ch" forName="Accent9" refType="h" fact="0.0623"/>
          <dgm:constr type="l" for="ch" forName="Child1" refType="w" fact="0.0186"/>
          <dgm:constr type="t" for="ch" forName="Child1" refType="h" fact="0.2917"/>
          <dgm:constr type="w" for="ch" forName="Child1" refType="w" fact="0.1982"/>
          <dgm:constr type="h" for="ch" forName="Child1" refType="h" fact="0.2275"/>
          <dgm:constr type="l" for="ch" forName="Child2" refType="w" fact="0.7086"/>
          <dgm:constr type="t" for="ch" forName="Child2" refType="h" fact="0.1847"/>
          <dgm:constr type="w" for="ch" forName="Child2" refType="w" fact="0.1982"/>
          <dgm:constr type="h" for="ch" forName="Child2" refType="h" fact="0.2275"/>
          <dgm:constr type="l" for="ch" forName="Child3" refType="w" fact="0.8018"/>
          <dgm:constr type="t" for="ch" forName="Child3" refType="h" fact="0.5778"/>
          <dgm:constr type="w" for="ch" forName="Child3" refType="w" fact="0.1982"/>
          <dgm:constr type="h" for="ch" forName="Child3" refType="h" fact="0.2275"/>
          <dgm:constr type="l" for="ch" forName="Accent12" refType="w" fact="0.7459"/>
          <dgm:constr type="t" for="ch" forName="Accent12" refType="h" fact="0.5699"/>
          <dgm:constr type="w" for="ch" forName="Accent12" refType="w" fact="0.0393"/>
          <dgm:constr type="h" for="ch" forName="Accent12" refType="h" fact="0.0451"/>
          <dgm:constr type="l" for="ch" forName="Accent4" refType="w" fact="0.5021"/>
          <dgm:constr type="t" for="ch" forName="Accent4" refType="h" fact="0.7567"/>
          <dgm:constr type="w" for="ch" forName="Accent4" refType="w" fact="0.0542"/>
          <dgm:constr type="h" for="ch" forName="Accent4" refType="h" fact="0.0623"/>
          <dgm:constr type="l" for="ch" forName="Accent10" refType="w" fact="0"/>
          <dgm:constr type="t" for="ch" forName="Accent10" refType="h" fact="0.7197"/>
          <dgm:constr type="w" for="ch" forName="Accent10" refType="w" fact="0.0393"/>
          <dgm:constr type="h" for="ch" forName="Accent10" refType="h" fact="0.0451"/>
          <dgm:constr type="l" for="ch" forName="Accent11" refType="w" fact="0.3916"/>
          <dgm:constr type="t" for="ch" forName="Accent11" refType="h" fact="0.6555"/>
          <dgm:constr type="w" for="ch" forName="Accent11" refType="w" fact="0.0393"/>
          <dgm:constr type="h" for="ch" forName="Accent11" refType="h" fact="0.0451"/>
          <dgm:constr type="l" for="ch" forName="Accent7" refType="w" fact="0.3944"/>
          <dgm:constr type="t" for="ch" forName="Accent7" refType="h" fact="0.2556"/>
          <dgm:constr type="w" for="ch" forName="Accent7" refType="w" fact="0.0542"/>
          <dgm:constr type="h" for="ch" forName="Accent7" refType="h" fact="0.0623"/>
          <dgm:constr type="l" for="ch" forName="Accent5" refType="w" fact="0.3319"/>
          <dgm:constr type="t" for="ch" forName="Accent5" refType="h" fact="0.2536"/>
          <dgm:constr type="w" for="ch" forName="Accent5" refType="w" fact="0.0393"/>
          <dgm:constr type="h" for="ch" forName="Accent5" refType="h" fact="0.0451"/>
          <dgm:constr type="l" for="ch" forName="Accent6" refType="w" fact="0.2082"/>
          <dgm:constr type="t" for="ch" forName="Accent6" refType="h" fact="0.5117"/>
          <dgm:constr type="w" for="ch" forName="Accent6" refType="w" fact="0.0393"/>
          <dgm:constr type="h" for="ch" forName="Accent6" refType="h" fact="0.0451"/>
          <dgm:constr type="l" for="ch" forName="Child5" refType="w" fact="0.4219"/>
          <dgm:constr type="t" for="ch" forName="Child5" refType="h" fact="0"/>
          <dgm:constr type="w" for="ch" forName="Child5" refType="w" fact="0.1982"/>
          <dgm:constr type="h" for="ch" forName="Child5" refType="h" fact="0.2275"/>
          <dgm:constr type="l" for="ch" forName="Child4" refType="w" fact="0.2329"/>
          <dgm:constr type="t" for="ch" forName="Child4" refType="h" fact="0.7725"/>
          <dgm:constr type="w" for="ch" forName="Child4" refType="w" fact="0.1982"/>
          <dgm:constr type="h" for="ch" forName="Child4" refType="h" fact="0.2275"/>
          <dgm:constr type="l" for="ch" forName="Accent15" refType="w" fact="0.1775"/>
          <dgm:constr type="t" for="ch" forName="Accent15" refType="h" fact="0.2466"/>
          <dgm:constr type="w" for="ch" forName="Accent15" refType="w" fact="0.0393"/>
          <dgm:constr type="h" for="ch" forName="Accent15" refType="h" fact="0.0451"/>
          <dgm:constr type="l" for="ch" forName="Accent16" refType="w" fact="0.6351"/>
          <dgm:constr type="t" for="ch" forName="Accent16" refType="h" fact="0.056"/>
          <dgm:constr type="w" for="ch" forName="Accent16" refType="w" fact="0.0393"/>
          <dgm:constr type="h" for="ch" forName="Accent16" refType="h" fact="0.0451"/>
          <dgm:constr type="l" for="ch" forName="Accent13" refType="w" fact="0.4099"/>
          <dgm:constr type="t" for="ch" forName="Accent13" refType="h" fact="0.7648"/>
          <dgm:constr type="w" for="ch" forName="Accent13" refType="w" fact="0.0393"/>
          <dgm:constr type="h" for="ch" forName="Accent13" refType="h" fact="0.0451"/>
        </dgm:constrLst>
      </dgm:else>
    </dgm:choose>
    <dgm:forEach name="wrapper" axis="self" ptType="parTrans">
      <dgm:forEach name="accentRepeat1" axis="self">
        <dgm:layoutNode name="AccentHold1" styleLbl="node1">
          <dgm:alg type="sp"/>
          <dgm:shape xmlns:r="http://schemas.openxmlformats.org/officeDocument/2006/relationships" type="ellipse" r:blip="">
            <dgm:adjLst/>
          </dgm:shape>
          <dgm:presOf/>
        </dgm:layoutNode>
      </dgm:forEach>
      <dgm:forEach name="accentRepeat2" axis="self">
        <dgm:layoutNode name="AccentHold2" styleLbl="node1">
          <dgm:alg type="sp"/>
          <dgm:shape xmlns:r="http://schemas.openxmlformats.org/officeDocument/2006/relationships" type="ellipse" r:blip="">
            <dgm:adjLst/>
          </dgm:shape>
          <dgm:presOf/>
        </dgm:layoutNode>
      </dgm:forEach>
      <dgm:forEach name="accentRepeat3" axis="self">
        <dgm:layoutNode name="AccentHold3" styleLbl="node1">
          <dgm:alg type="sp"/>
          <dgm:shape xmlns:r="http://schemas.openxmlformats.org/officeDocument/2006/relationships" type="ellipse" r:blip="">
            <dgm:adjLst/>
          </dgm:shape>
          <dgm:presOf/>
        </dgm:layoutNode>
      </dgm:forEach>
    </dgm:forEach>
    <dgm:forEach name="Name8" axis="ch" ptType="node" cnt="1">
      <dgm:layoutNode name="Parent" styleLbl="node0">
        <dgm:varLst>
          <dgm:chMax val="5"/>
          <dgm:chPref val="5"/>
        </dgm:varLst>
        <dgm:alg type="tx"/>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ch" ptType="node" func="cnt" op="lte" val="4">
          <dgm:layoutNode name="Accent1" styleLbl="node1">
            <dgm:alg type="sp"/>
            <dgm:shape xmlns:r="http://schemas.openxmlformats.org/officeDocument/2006/relationships" type="ellipse" r:blip="">
              <dgm:adjLst/>
            </dgm:shape>
            <dgm:presOf/>
            <dgm:constrLst/>
          </dgm:layoutNode>
        </dgm:if>
        <dgm:else name="Name11"/>
      </dgm:choose>
      <dgm:layoutNode name="Accent2" styleLbl="node1">
        <dgm:alg type="sp"/>
        <dgm:shape xmlns:r="http://schemas.openxmlformats.org/officeDocument/2006/relationships" type="ellipse" r:blip="">
          <dgm:adjLst/>
        </dgm:shape>
        <dgm:presOf/>
        <dgm:constrLst/>
      </dgm:layoutNode>
      <dgm:layoutNode name="Accent3" styleLbl="node1">
        <dgm:alg type="sp"/>
        <dgm:shape xmlns:r="http://schemas.openxmlformats.org/officeDocument/2006/relationships" type="ellipse" r:blip="">
          <dgm:adjLst/>
        </dgm:shape>
        <dgm:presOf/>
        <dgm:constrLst/>
      </dgm:layoutNode>
      <dgm:layoutNode name="Accent4" styleLbl="node1">
        <dgm:alg type="sp"/>
        <dgm:shape xmlns:r="http://schemas.openxmlformats.org/officeDocument/2006/relationships" type="ellipse" r:blip="">
          <dgm:adjLst/>
        </dgm:shape>
        <dgm:presOf/>
        <dgm:constrLst/>
      </dgm:layoutNode>
      <dgm:layoutNode name="Accent5" styleLbl="node1">
        <dgm:alg type="sp"/>
        <dgm:shape xmlns:r="http://schemas.openxmlformats.org/officeDocument/2006/relationships" type="ellipse" r:blip="">
          <dgm:adjLst/>
        </dgm:shape>
        <dgm:presOf/>
        <dgm:constrLst/>
      </dgm:layoutNode>
      <dgm:layoutNode name="Accent6" styleLbl="node1">
        <dgm:alg type="sp"/>
        <dgm:shape xmlns:r="http://schemas.openxmlformats.org/officeDocument/2006/relationships" type="ellipse" r:blip="">
          <dgm:adjLst/>
        </dgm:shape>
        <dgm:presOf/>
        <dgm:constrLst/>
      </dgm:layoutNode>
    </dgm:forEach>
    <dgm:forEach name="Name12" axis="ch ch" ptType="node node" st="1 1" cnt="1 1">
      <dgm:layoutNode name="Child1"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7">
        <dgm:alg type="sp"/>
        <dgm:shape xmlns:r="http://schemas.openxmlformats.org/officeDocument/2006/relationships" r:blip="">
          <dgm:adjLst/>
        </dgm:shape>
        <dgm:presOf/>
        <dgm:constrLst/>
        <dgm:forEach name="Name13" ref="accentRepeat1"/>
      </dgm:layoutNode>
      <dgm:layoutNode name="Accent8">
        <dgm:alg type="sp"/>
        <dgm:shape xmlns:r="http://schemas.openxmlformats.org/officeDocument/2006/relationships" r:blip="">
          <dgm:adjLst/>
        </dgm:shape>
        <dgm:presOf/>
        <dgm:constrLst/>
        <dgm:forEach name="Name14" ref="accentRepeat2"/>
      </dgm:layoutNode>
    </dgm:forEach>
    <dgm:forEach name="Name15" axis="ch ch" ptType="node node" st="1 2" cnt="1 1">
      <dgm:layoutNode name="Child2"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9">
        <dgm:alg type="sp"/>
        <dgm:shape xmlns:r="http://schemas.openxmlformats.org/officeDocument/2006/relationships" r:blip="">
          <dgm:adjLst/>
        </dgm:shape>
        <dgm:presOf/>
        <dgm:constrLst/>
        <dgm:forEach name="Name16" ref="accentRepeat1"/>
      </dgm:layoutNode>
      <dgm:layoutNode name="Accent10">
        <dgm:alg type="sp"/>
        <dgm:shape xmlns:r="http://schemas.openxmlformats.org/officeDocument/2006/relationships" r:blip="">
          <dgm:adjLst/>
        </dgm:shape>
        <dgm:presOf/>
        <dgm:constrLst/>
        <dgm:forEach name="Name17" ref="accentRepeat2"/>
      </dgm:layoutNode>
      <dgm:layoutNode name="Accent11">
        <dgm:alg type="sp"/>
        <dgm:shape xmlns:r="http://schemas.openxmlformats.org/officeDocument/2006/relationships" r:blip="">
          <dgm:adjLst/>
        </dgm:shape>
        <dgm:presOf/>
        <dgm:constrLst/>
        <dgm:forEach name="Name18" ref="accentRepeat3"/>
      </dgm:layoutNode>
    </dgm:forEach>
    <dgm:forEach name="Name19" axis="ch ch" ptType="node node" st="1 3" cnt="1 1">
      <dgm:layoutNode name="Child3"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2">
        <dgm:alg type="sp"/>
        <dgm:shape xmlns:r="http://schemas.openxmlformats.org/officeDocument/2006/relationships" r:blip="">
          <dgm:adjLst/>
        </dgm:shape>
        <dgm:presOf/>
        <dgm:constrLst/>
        <dgm:forEach name="Name20" ref="accentRepeat1"/>
      </dgm:layoutNode>
    </dgm:forEach>
    <dgm:forEach name="Name21" axis="ch ch" ptType="node node" st="1 4" cnt="1 1">
      <dgm:layoutNode name="Child4"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3">
        <dgm:alg type="sp"/>
        <dgm:shape xmlns:r="http://schemas.openxmlformats.org/officeDocument/2006/relationships" r:blip="">
          <dgm:adjLst/>
        </dgm:shape>
        <dgm:presOf/>
        <dgm:constrLst/>
        <dgm:forEach name="Name22" ref="accentRepeat1"/>
      </dgm:layoutNode>
    </dgm:forEach>
    <dgm:forEach name="Name23" axis="ch ch" ptType="node node" st="1 5" cnt="1 1">
      <dgm:layoutNode name="Child5"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5">
        <dgm:alg type="sp"/>
        <dgm:shape xmlns:r="http://schemas.openxmlformats.org/officeDocument/2006/relationships" r:blip="">
          <dgm:adjLst/>
        </dgm:shape>
        <dgm:presOf/>
        <dgm:constrLst/>
        <dgm:forEach name="Name24" ref="accentRepeat2"/>
      </dgm:layoutNode>
      <dgm:layoutNode name="Accent16">
        <dgm:alg type="sp"/>
        <dgm:shape xmlns:r="http://schemas.openxmlformats.org/officeDocument/2006/relationships" r:blip="">
          <dgm:adjLst/>
        </dgm:shape>
        <dgm:presOf/>
        <dgm:constrLst/>
        <dgm:forEach name="Name25" ref="accentRepeat3"/>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a:defRPr sz="1200"/>
            </a:lvl1pPr>
          </a:lstStyle>
          <a:p>
            <a:fld id="{2A76C59E-5FF9-416F-8DDB-A1B6DB7B2B57}" type="datetimeFigureOut">
              <a:rPr lang="en-US" smtClean="0"/>
              <a:pPr/>
              <a:t>1/18/2021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a:defRPr sz="1200"/>
            </a:lvl1pPr>
          </a:lstStyle>
          <a:p>
            <a:fld id="{5BCCF0E1-31B6-485F-B4B0-11E7271AE8C4}" type="slidenum">
              <a:rPr lang="en-US" smtClean="0"/>
              <a:pPr/>
              <a:t>‹#›</a:t>
            </a:fld>
            <a:endParaRPr lang="en-US"/>
          </a:p>
        </p:txBody>
      </p:sp>
    </p:spTree>
    <p:extLst>
      <p:ext uri="{BB962C8B-B14F-4D97-AF65-F5344CB8AC3E}">
        <p14:creationId xmlns:p14="http://schemas.microsoft.com/office/powerpoint/2010/main" val="804794540"/>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BCCF0E1-31B6-485F-B4B0-11E7271AE8C4}" type="slidenum">
              <a:rPr lang="en-US" smtClean="0"/>
              <a:pPr/>
              <a:t>1</a:t>
            </a:fld>
            <a:endParaRPr lang="en-US"/>
          </a:p>
        </p:txBody>
      </p:sp>
    </p:spTree>
    <p:extLst>
      <p:ext uri="{BB962C8B-B14F-4D97-AF65-F5344CB8AC3E}">
        <p14:creationId xmlns:p14="http://schemas.microsoft.com/office/powerpoint/2010/main" val="16459800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5BCCF0E1-31B6-485F-B4B0-11E7271AE8C4}" type="slidenum">
              <a:rPr lang="en-US" smtClean="0"/>
              <a:pPr/>
              <a:t>34</a:t>
            </a:fld>
            <a:endParaRPr lang="en-US"/>
          </a:p>
        </p:txBody>
      </p:sp>
    </p:spTree>
    <p:extLst>
      <p:ext uri="{BB962C8B-B14F-4D97-AF65-F5344CB8AC3E}">
        <p14:creationId xmlns:p14="http://schemas.microsoft.com/office/powerpoint/2010/main" val="3769451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5BCCF0E1-31B6-485F-B4B0-11E7271AE8C4}" type="slidenum">
              <a:rPr lang="en-US" smtClean="0"/>
              <a:pPr/>
              <a:t>35</a:t>
            </a:fld>
            <a:endParaRPr lang="en-US"/>
          </a:p>
        </p:txBody>
      </p:sp>
    </p:spTree>
    <p:extLst>
      <p:ext uri="{BB962C8B-B14F-4D97-AF65-F5344CB8AC3E}">
        <p14:creationId xmlns:p14="http://schemas.microsoft.com/office/powerpoint/2010/main" val="9195093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0" name="Rounded Rectangle 29"/>
          <p:cNvSpPr/>
          <p:nvPr/>
        </p:nvSpPr>
        <p:spPr>
          <a:xfrm>
            <a:off x="5407339" y="3961546"/>
            <a:ext cx="3063240" cy="27432"/>
          </a:xfrm>
          <a:prstGeom prst="roundRect">
            <a:avLst>
              <a:gd name="adj" fmla="val 16667"/>
            </a:avLst>
          </a:prstGeom>
          <a:solidFill>
            <a:srgbClr val="FFFFFF">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1" name="Rounded Rectangle 30"/>
          <p:cNvSpPr/>
          <p:nvPr/>
        </p:nvSpPr>
        <p:spPr>
          <a:xfrm>
            <a:off x="7373646" y="4060129"/>
            <a:ext cx="1600200" cy="36576"/>
          </a:xfrm>
          <a:prstGeom prst="roundRect">
            <a:avLst>
              <a:gd name="adj" fmla="val 16667"/>
            </a:avLst>
          </a:prstGeom>
          <a:solidFill>
            <a:srgbClr val="FFFFFF">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el-GR"/>
              <a:t>Στυλ κύριου τίτλου</a:t>
            </a:r>
            <a:endParaRPr lang="en-US" dirty="0"/>
          </a:p>
        </p:txBody>
      </p:sp>
      <p:sp>
        <p:nvSpPr>
          <p:cNvPr id="9" name="Subtitle 8"/>
          <p:cNvSpPr>
            <a:spLocks noGrp="1"/>
          </p:cNvSpPr>
          <p:nvPr>
            <p:ph type="subTitle" idx="1"/>
          </p:nvPr>
        </p:nvSpPr>
        <p:spPr>
          <a:xfrm>
            <a:off x="457200" y="386476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l-GR"/>
              <a:t>Κάντε κλικ για να επεξεργαστείτε τον υπότιτλο του υποδείγματος</a:t>
            </a:r>
            <a:endParaRPr lang="en-US" dirty="0"/>
          </a:p>
        </p:txBody>
      </p:sp>
      <p:sp>
        <p:nvSpPr>
          <p:cNvPr id="28" name="Date Placeholder 27"/>
          <p:cNvSpPr>
            <a:spLocks noGrp="1"/>
          </p:cNvSpPr>
          <p:nvPr>
            <p:ph type="dt" sz="half" idx="10"/>
          </p:nvPr>
        </p:nvSpPr>
        <p:spPr>
          <a:xfrm>
            <a:off x="6583680" y="4206240"/>
            <a:ext cx="960120" cy="457200"/>
          </a:xfrm>
        </p:spPr>
        <p:txBody>
          <a:bodyPr/>
          <a:lstStyle/>
          <a:p>
            <a:fld id="{E77BF378-0C50-466A-9A61-44C9520804BA}" type="datetime4">
              <a:rPr lang="en-US" smtClean="0"/>
              <a:t>January 18, 2021</a:t>
            </a:fld>
            <a:endParaRPr lang="en-US"/>
          </a:p>
        </p:txBody>
      </p:sp>
      <p:sp>
        <p:nvSpPr>
          <p:cNvPr id="17" name="Footer Placeholder 16"/>
          <p:cNvSpPr>
            <a:spLocks noGrp="1"/>
          </p:cNvSpPr>
          <p:nvPr>
            <p:ph type="ftr" sz="quarter" idx="11"/>
          </p:nvPr>
        </p:nvSpPr>
        <p:spPr>
          <a:xfrm>
            <a:off x="5257800" y="4205288"/>
            <a:ext cx="1321592" cy="457200"/>
          </a:xfrm>
        </p:spPr>
        <p:txBody>
          <a:bodyPr/>
          <a:lstStyle/>
          <a:p>
            <a:r>
              <a:rPr lang="el-GR"/>
              <a:t>Κεφάλαιο 1: Εισαγωγή στη Διοίκηση Ολικής Ποιότητας </a:t>
            </a:r>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pPr algn="r"/>
            <a:fld id="{A8CE10D6-5CB1-41CD-B815-79BC778FC61A}" type="slidenum">
              <a:rPr lang="en-US" sz="1800" smtClean="0">
                <a:solidFill>
                  <a:schemeClr val="bg1"/>
                </a:solidFill>
              </a:rPr>
              <a:pPr algn="r"/>
              <a:t>‹#›</a:t>
            </a:fld>
            <a:endParaRPr lang="en-US" sz="1800" dirty="0">
              <a:solidFill>
                <a:schemeClr val="bg1"/>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7"/>
          <p:cNvSpPr>
            <a:spLocks noGrp="1" noChangeArrowheads="1"/>
          </p:cNvSpPr>
          <p:nvPr>
            <p:ph type="dt" sz="half" idx="10"/>
          </p:nvPr>
        </p:nvSpPr>
        <p:spPr>
          <a:ln/>
        </p:spPr>
        <p:txBody>
          <a:bodyPr/>
          <a:lstStyle>
            <a:lvl1pPr>
              <a:defRPr/>
            </a:lvl1pPr>
          </a:lstStyle>
          <a:p>
            <a:pPr>
              <a:defRPr/>
            </a:pPr>
            <a:endParaRPr lang="el-GR" altLang="el-GR"/>
          </a:p>
        </p:txBody>
      </p:sp>
      <p:sp>
        <p:nvSpPr>
          <p:cNvPr id="5" name="Rectangle 8"/>
          <p:cNvSpPr>
            <a:spLocks noGrp="1" noChangeArrowheads="1"/>
          </p:cNvSpPr>
          <p:nvPr>
            <p:ph type="ftr" sz="quarter" idx="11"/>
          </p:nvPr>
        </p:nvSpPr>
        <p:spPr>
          <a:ln/>
        </p:spPr>
        <p:txBody>
          <a:bodyPr/>
          <a:lstStyle>
            <a:lvl1pPr>
              <a:defRPr/>
            </a:lvl1pPr>
          </a:lstStyle>
          <a:p>
            <a:pPr>
              <a:defRPr/>
            </a:pPr>
            <a:endParaRPr lang="el-GR" altLang="el-GR"/>
          </a:p>
        </p:txBody>
      </p:sp>
      <p:sp>
        <p:nvSpPr>
          <p:cNvPr id="6" name="Rectangle 9"/>
          <p:cNvSpPr>
            <a:spLocks noGrp="1" noChangeArrowheads="1"/>
          </p:cNvSpPr>
          <p:nvPr>
            <p:ph type="sldNum" sz="quarter" idx="12"/>
          </p:nvPr>
        </p:nvSpPr>
        <p:spPr>
          <a:ln/>
        </p:spPr>
        <p:txBody>
          <a:bodyPr/>
          <a:lstStyle>
            <a:lvl1pPr>
              <a:defRPr/>
            </a:lvl1pPr>
          </a:lstStyle>
          <a:p>
            <a:pPr>
              <a:defRPr/>
            </a:pPr>
            <a:fld id="{11CB1A59-7FF2-474C-BECA-578AC4FAF392}" type="slidenum">
              <a:rPr lang="el-GR" altLang="el-GR"/>
              <a:pPr>
                <a:defRPr/>
              </a:pPr>
              <a:t>‹#›</a:t>
            </a:fld>
            <a:endParaRPr lang="el-GR" altLang="el-GR"/>
          </a:p>
        </p:txBody>
      </p:sp>
    </p:spTree>
    <p:extLst>
      <p:ext uri="{BB962C8B-B14F-4D97-AF65-F5344CB8AC3E}">
        <p14:creationId xmlns:p14="http://schemas.microsoft.com/office/powerpoint/2010/main" val="709985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fld id="{4DDF989B-B635-40A6-AD86-C8C653E3F931}" type="datetime4">
              <a:rPr lang="en-US" smtClean="0"/>
              <a:t>January 18, 2021</a:t>
            </a:fld>
            <a:endParaRPr lang="en-US"/>
          </a:p>
        </p:txBody>
      </p:sp>
      <p:sp>
        <p:nvSpPr>
          <p:cNvPr id="5" name="Footer Placeholder 4"/>
          <p:cNvSpPr>
            <a:spLocks noGrp="1"/>
          </p:cNvSpPr>
          <p:nvPr>
            <p:ph type="ftr" sz="quarter" idx="11"/>
          </p:nvPr>
        </p:nvSpPr>
        <p:spPr/>
        <p:txBody>
          <a:bodyPr/>
          <a:lstStyle/>
          <a:p>
            <a:r>
              <a:rPr lang="el-GR"/>
              <a:t>Κεφάλαιο 1: Εισαγωγή στη Διοίκηση Ολικής Ποιότητας </a:t>
            </a:r>
            <a:endParaRPr lang="en-US"/>
          </a:p>
        </p:txBody>
      </p:sp>
      <p:sp>
        <p:nvSpPr>
          <p:cNvPr id="6" name="Slide Number Placeholder 5"/>
          <p:cNvSpPr>
            <a:spLocks noGrp="1"/>
          </p:cNvSpPr>
          <p:nvPr>
            <p:ph type="sldNum" sz="quarter" idx="12"/>
          </p:nvPr>
        </p:nvSpPr>
        <p:spPr/>
        <p:txBody>
          <a:bodyPr/>
          <a:lstStyle/>
          <a:p>
            <a:fld id="{61C44E05-631C-4892-B577-17C57620ECE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l-GR"/>
              <a:t>Στυλ κύριου τίτλου</a:t>
            </a:r>
            <a:endParaRPr lang="en-US" dirty="0"/>
          </a:p>
        </p:txBody>
      </p:sp>
      <p:sp>
        <p:nvSpPr>
          <p:cNvPr id="3" name="Text Placeholder 2"/>
          <p:cNvSpPr>
            <a:spLocks noGrp="1"/>
          </p:cNvSpPr>
          <p:nvPr>
            <p:ph type="body" idx="1"/>
          </p:nvPr>
        </p:nvSpPr>
        <p:spPr>
          <a:xfrm>
            <a:off x="722313" y="3295648"/>
            <a:ext cx="7772400" cy="1509712"/>
          </a:xfrm>
        </p:spPr>
        <p:txBody>
          <a:bodyPr anchor="t"/>
          <a:lstStyle>
            <a:lvl1pPr marL="32004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2D27B194-B32C-4DFD-A6C8-4C47CD05CADC}" type="datetime4">
              <a:rPr lang="en-US" smtClean="0"/>
              <a:t>January 18, 2021</a:t>
            </a:fld>
            <a:endParaRPr lang="en-US"/>
          </a:p>
        </p:txBody>
      </p:sp>
      <p:sp>
        <p:nvSpPr>
          <p:cNvPr id="5" name="Footer Placeholder 4"/>
          <p:cNvSpPr>
            <a:spLocks noGrp="1"/>
          </p:cNvSpPr>
          <p:nvPr>
            <p:ph type="ftr" sz="quarter" idx="11"/>
          </p:nvPr>
        </p:nvSpPr>
        <p:spPr/>
        <p:txBody>
          <a:bodyPr/>
          <a:lstStyle/>
          <a:p>
            <a:r>
              <a:rPr lang="el-GR"/>
              <a:t>Κεφάλαιο 1: Εισαγωγή στη Διοίκηση Ολικής Ποιότητας </a:t>
            </a:r>
            <a:endParaRPr lang="en-US"/>
          </a:p>
        </p:txBody>
      </p:sp>
      <p:sp>
        <p:nvSpPr>
          <p:cNvPr id="6" name="Slide Number Placeholder 5"/>
          <p:cNvSpPr>
            <a:spLocks noGrp="1"/>
          </p:cNvSpPr>
          <p:nvPr>
            <p:ph type="sldNum" sz="quarter" idx="12"/>
          </p:nvPr>
        </p:nvSpPr>
        <p:spPr/>
        <p:txBody>
          <a:bodyPr/>
          <a:lstStyle/>
          <a:p>
            <a:fld id="{61C44E05-631C-4892-B577-17C57620ECE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2B536EC1-9FFB-4CEC-9B51-FBE39DF1C07D}" type="datetime4">
              <a:rPr lang="en-US" smtClean="0"/>
              <a:t>January 18, 2021</a:t>
            </a:fld>
            <a:endParaRPr lang="en-US"/>
          </a:p>
        </p:txBody>
      </p:sp>
      <p:sp>
        <p:nvSpPr>
          <p:cNvPr id="6" name="Footer Placeholder 5"/>
          <p:cNvSpPr>
            <a:spLocks noGrp="1"/>
          </p:cNvSpPr>
          <p:nvPr>
            <p:ph type="ftr" sz="quarter" idx="11"/>
          </p:nvPr>
        </p:nvSpPr>
        <p:spPr/>
        <p:txBody>
          <a:bodyPr/>
          <a:lstStyle/>
          <a:p>
            <a:r>
              <a:rPr lang="el-GR"/>
              <a:t>Κεφάλαιο 1: Εισαγωγή στη Διοίκηση Ολικής Ποιότητας </a:t>
            </a:r>
            <a:endParaRPr lang="en-US"/>
          </a:p>
        </p:txBody>
      </p:sp>
      <p:sp>
        <p:nvSpPr>
          <p:cNvPr id="7" name="Slide Number Placeholder 6"/>
          <p:cNvSpPr>
            <a:spLocks noGrp="1"/>
          </p:cNvSpPr>
          <p:nvPr>
            <p:ph type="sldNum" sz="quarter" idx="12"/>
          </p:nvPr>
        </p:nvSpPr>
        <p:spPr/>
        <p:txBody>
          <a:bodyPr/>
          <a:lstStyle/>
          <a:p>
            <a:fld id="{61C44E05-631C-4892-B577-17C57620ECE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10" name="Rectangle 9"/>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1" name="Rectangle 10"/>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2" name="Rectangle 11"/>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3" name="Rectangle 12"/>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4" name="Rectangle 13"/>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8" name="Rounded Rectangle 17"/>
          <p:cNvSpPr/>
          <p:nvPr/>
        </p:nvSpPr>
        <p:spPr>
          <a:xfrm>
            <a:off x="5407339" y="497504"/>
            <a:ext cx="3063240" cy="27432"/>
          </a:xfrm>
          <a:prstGeom prst="roundRect">
            <a:avLst>
              <a:gd name="adj" fmla="val 16667"/>
            </a:avLst>
          </a:prstGeom>
          <a:solidFill>
            <a:srgbClr val="FFFFFF">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9" name="Rounded Rectangle 18"/>
          <p:cNvSpPr/>
          <p:nvPr/>
        </p:nvSpPr>
        <p:spPr>
          <a:xfrm>
            <a:off x="7373646" y="588943"/>
            <a:ext cx="1600200" cy="36576"/>
          </a:xfrm>
          <a:prstGeom prst="roundRect">
            <a:avLst>
              <a:gd name="adj" fmla="val 16667"/>
            </a:avLst>
          </a:prstGeom>
          <a:solidFill>
            <a:srgbClr val="FFFFFF">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0" name="Rectangle 19"/>
          <p:cNvSpPr/>
          <p:nvPr/>
        </p:nvSpPr>
        <p:spPr>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1" name="Rectangle 20"/>
          <p:cNvSpPr/>
          <p:nvPr/>
        </p:nvSpPr>
        <p:spPr>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2" name="Rectangle 21"/>
          <p:cNvSpPr/>
          <p:nvPr/>
        </p:nvSpPr>
        <p:spPr>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3" name="Rectangle 22"/>
          <p:cNvSpPr/>
          <p:nvPr/>
        </p:nvSpPr>
        <p:spPr>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4" name="Rectangle 23"/>
          <p:cNvSpPr/>
          <p:nvPr/>
        </p:nvSpPr>
        <p:spPr>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5" name="Rectangle 24"/>
          <p:cNvSpPr/>
          <p:nvPr/>
        </p:nvSpPr>
        <p:spPr>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lang="el-GR"/>
              <a:t>Στυλ κύριου τίτλου</a:t>
            </a:r>
            <a:endParaRPr lang="en-US" dirty="0"/>
          </a:p>
        </p:txBody>
      </p:sp>
      <p:sp>
        <p:nvSpPr>
          <p:cNvPr id="3" name="Text Placeholder 2"/>
          <p:cNvSpPr>
            <a:spLocks noGrp="1"/>
          </p:cNvSpPr>
          <p:nvPr>
            <p:ph type="body" idx="1"/>
          </p:nvPr>
        </p:nvSpPr>
        <p:spPr>
          <a:xfrm>
            <a:off x="381000" y="220980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4721225" y="220980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Content Placeholder 4"/>
          <p:cNvSpPr>
            <a:spLocks noGrp="1"/>
          </p:cNvSpPr>
          <p:nvPr>
            <p:ph sz="quarter" idx="3"/>
          </p:nvPr>
        </p:nvSpPr>
        <p:spPr>
          <a:xfrm>
            <a:off x="381000" y="2673349"/>
            <a:ext cx="4041648" cy="3886200"/>
          </a:xfrm>
        </p:spPr>
        <p:txBody>
          <a:bodyPr/>
          <a:lstStyle>
            <a:lvl1pPr>
              <a:defRPr sz="2000"/>
            </a:lvl1pPr>
            <a:lvl2pPr>
              <a:defRPr sz="2000"/>
            </a:lvl2pPr>
            <a:lvl3pPr>
              <a:defRPr sz="1800"/>
            </a:lvl3pPr>
            <a:lvl4pPr>
              <a:defRPr sz="1600"/>
            </a:lvl4pPr>
            <a:lvl5pPr>
              <a:defRPr sz="1600"/>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6" name="Content Placeholder 5"/>
          <p:cNvSpPr>
            <a:spLocks noGrp="1"/>
          </p:cNvSpPr>
          <p:nvPr>
            <p:ph sz="quarter" idx="4"/>
          </p:nvPr>
        </p:nvSpPr>
        <p:spPr>
          <a:xfrm>
            <a:off x="4718304" y="2673349"/>
            <a:ext cx="4041775" cy="3886200"/>
          </a:xfrm>
        </p:spPr>
        <p:txBody>
          <a:bodyPr/>
          <a:lstStyle>
            <a:lvl1pPr>
              <a:defRPr sz="2000"/>
            </a:lvl1pPr>
            <a:lvl2pPr>
              <a:defRPr sz="2000"/>
            </a:lvl2pPr>
            <a:lvl3pPr>
              <a:defRPr sz="1800"/>
            </a:lvl3pPr>
            <a:lvl4pPr>
              <a:defRPr sz="1600"/>
            </a:lvl4pPr>
            <a:lvl5pPr>
              <a:defRPr sz="1600"/>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26" name="Date Placeholder 25"/>
          <p:cNvSpPr>
            <a:spLocks noGrp="1"/>
          </p:cNvSpPr>
          <p:nvPr>
            <p:ph type="dt" sz="half" idx="10"/>
          </p:nvPr>
        </p:nvSpPr>
        <p:spPr/>
        <p:txBody>
          <a:bodyPr rtlCol="0"/>
          <a:lstStyle/>
          <a:p>
            <a:pPr algn="l"/>
            <a:fld id="{6F1D71C8-D32A-416D-8AF9-80587FD387CF}" type="datetime4">
              <a:rPr lang="en-US" smtClean="0"/>
              <a:t>January 18, 2021</a:t>
            </a:fld>
            <a:endParaRPr lang="en-US"/>
          </a:p>
        </p:txBody>
      </p:sp>
      <p:sp>
        <p:nvSpPr>
          <p:cNvPr id="27" name="Slide Number Placeholder 26"/>
          <p:cNvSpPr>
            <a:spLocks noGrp="1"/>
          </p:cNvSpPr>
          <p:nvPr>
            <p:ph type="sldNum" sz="quarter" idx="11"/>
          </p:nvPr>
        </p:nvSpPr>
        <p:spPr/>
        <p:txBody>
          <a:bodyPr rtlCol="0"/>
          <a:lstStyle/>
          <a:p>
            <a:pPr algn="r"/>
            <a:fld id="{A8CE10D6-5CB1-41CD-B815-79BC778FC61A}" type="slidenum">
              <a:rPr lang="en-US" sz="1800" smtClean="0">
                <a:solidFill>
                  <a:schemeClr val="bg1"/>
                </a:solidFill>
              </a:rPr>
              <a:pPr algn="r"/>
              <a:t>‹#›</a:t>
            </a:fld>
            <a:endParaRPr lang="en-US"/>
          </a:p>
        </p:txBody>
      </p:sp>
      <p:sp>
        <p:nvSpPr>
          <p:cNvPr id="28" name="Footer Placeholder 27"/>
          <p:cNvSpPr>
            <a:spLocks noGrp="1"/>
          </p:cNvSpPr>
          <p:nvPr>
            <p:ph type="ftr" sz="quarter" idx="12"/>
          </p:nvPr>
        </p:nvSpPr>
        <p:spPr/>
        <p:txBody>
          <a:bodyPr rtlCol="0"/>
          <a:lstStyle/>
          <a:p>
            <a:r>
              <a:rPr lang="el-GR"/>
              <a:t>Κεφάλαιο 1: Εισαγωγή στη Διοίκηση Ολικής Ποιότητας </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lang="el-GR"/>
              <a:t>Στυλ κύριου τίτλου</a:t>
            </a:r>
            <a:endParaRPr lang="en-US" dirty="0"/>
          </a:p>
        </p:txBody>
      </p:sp>
      <p:sp>
        <p:nvSpPr>
          <p:cNvPr id="3" name="Date Placeholder 2"/>
          <p:cNvSpPr>
            <a:spLocks noGrp="1"/>
          </p:cNvSpPr>
          <p:nvPr>
            <p:ph type="dt" sz="half" idx="10"/>
          </p:nvPr>
        </p:nvSpPr>
        <p:spPr>
          <a:xfrm>
            <a:off x="6583680" y="612648"/>
            <a:ext cx="957264" cy="457200"/>
          </a:xfrm>
        </p:spPr>
        <p:txBody>
          <a:bodyPr/>
          <a:lstStyle/>
          <a:p>
            <a:fld id="{4B70BBBC-B0DA-4DC0-B343-AC6CAD055A5C}" type="datetime4">
              <a:rPr lang="en-US" smtClean="0"/>
              <a:t>January 18, 2021</a:t>
            </a:fld>
            <a:endParaRPr lang="en-US"/>
          </a:p>
        </p:txBody>
      </p:sp>
      <p:sp>
        <p:nvSpPr>
          <p:cNvPr id="4" name="Footer Placeholder 3"/>
          <p:cNvSpPr>
            <a:spLocks noGrp="1"/>
          </p:cNvSpPr>
          <p:nvPr>
            <p:ph type="ftr" sz="quarter" idx="11"/>
          </p:nvPr>
        </p:nvSpPr>
        <p:spPr>
          <a:xfrm>
            <a:off x="5257800" y="612648"/>
            <a:ext cx="1325880" cy="457200"/>
          </a:xfrm>
        </p:spPr>
        <p:txBody>
          <a:bodyPr/>
          <a:lstStyle/>
          <a:p>
            <a:r>
              <a:rPr lang="el-GR"/>
              <a:t>Κεφάλαιο 1: Εισαγωγή στη Διοίκηση Ολικής Ποιότητας </a:t>
            </a:r>
            <a:endParaRPr lang="en-US" dirty="0"/>
          </a:p>
        </p:txBody>
      </p:sp>
      <p:sp>
        <p:nvSpPr>
          <p:cNvPr id="5" name="Slide Number Placeholder 4"/>
          <p:cNvSpPr>
            <a:spLocks noGrp="1"/>
          </p:cNvSpPr>
          <p:nvPr>
            <p:ph type="sldNum" sz="quarter" idx="12"/>
          </p:nvPr>
        </p:nvSpPr>
        <p:spPr>
          <a:xfrm>
            <a:off x="8174736" y="2272"/>
            <a:ext cx="762000" cy="365760"/>
          </a:xfrm>
        </p:spPr>
        <p:txBody>
          <a:bodyPr/>
          <a:lstStyle/>
          <a:p>
            <a:fld id="{61C44E05-631C-4892-B577-17C57620ECE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9A61E4-CC2E-45BC-AF59-BE7F78E8CD30}" type="datetime4">
              <a:rPr lang="en-US" smtClean="0"/>
              <a:t>January 18, 2021</a:t>
            </a:fld>
            <a:endParaRPr lang="en-US"/>
          </a:p>
        </p:txBody>
      </p:sp>
      <p:sp>
        <p:nvSpPr>
          <p:cNvPr id="3" name="Footer Placeholder 2"/>
          <p:cNvSpPr>
            <a:spLocks noGrp="1"/>
          </p:cNvSpPr>
          <p:nvPr>
            <p:ph type="ftr" sz="quarter" idx="11"/>
          </p:nvPr>
        </p:nvSpPr>
        <p:spPr/>
        <p:txBody>
          <a:bodyPr/>
          <a:lstStyle/>
          <a:p>
            <a:r>
              <a:rPr lang="el-GR"/>
              <a:t>Κεφάλαιο 1: Εισαγωγή στη Διοίκηση Ολικής Ποιότητας </a:t>
            </a:r>
            <a:endParaRPr lang="en-US"/>
          </a:p>
        </p:txBody>
      </p:sp>
      <p:sp>
        <p:nvSpPr>
          <p:cNvPr id="4" name="Slide Number Placeholder 3"/>
          <p:cNvSpPr>
            <a:spLocks noGrp="1"/>
          </p:cNvSpPr>
          <p:nvPr>
            <p:ph type="sldNum" sz="quarter" idx="12"/>
          </p:nvPr>
        </p:nvSpPr>
        <p:spPr/>
        <p:txBody>
          <a:bodyPr/>
          <a:lstStyle/>
          <a:p>
            <a:fld id="{61C44E05-631C-4892-B577-17C57620ECE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5353496" y="1066800"/>
            <a:ext cx="3383280" cy="877824"/>
          </a:xfrm>
        </p:spPr>
        <p:txBody>
          <a:bodyPr anchor="b"/>
          <a:lstStyle>
            <a:lvl1pPr algn="l">
              <a:buNone/>
              <a:defRPr sz="1800" b="1"/>
            </a:lvl1pPr>
          </a:lstStyle>
          <a:p>
            <a:r>
              <a:rPr lang="el-GR"/>
              <a:t>Στυλ κύριου τίτλου</a:t>
            </a:r>
            <a:endParaRPr lang="en-US" dirty="0"/>
          </a:p>
        </p:txBody>
      </p:sp>
      <p:sp>
        <p:nvSpPr>
          <p:cNvPr id="3" name="Text Placeholder 2"/>
          <p:cNvSpPr>
            <a:spLocks noGrp="1"/>
          </p:cNvSpPr>
          <p:nvPr>
            <p:ph type="body" idx="1"/>
          </p:nvPr>
        </p:nvSpPr>
        <p:spPr>
          <a:xfrm>
            <a:off x="5353496" y="1938337"/>
            <a:ext cx="3383280" cy="4690872"/>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152400" y="776287"/>
            <a:ext cx="5111750" cy="5852160"/>
          </a:xfrm>
        </p:spPr>
        <p:txBody>
          <a:bodyPr/>
          <a:lstStyle>
            <a:lvl1pPr>
              <a:defRPr sz="3200"/>
            </a:lvl1pPr>
            <a:lvl2pPr>
              <a:defRPr sz="2800"/>
            </a:lvl2pPr>
            <a:lvl3pPr>
              <a:defRPr sz="2400"/>
            </a:lvl3pPr>
            <a:lvl4pPr>
              <a:defRPr sz="2000"/>
            </a:lvl4pPr>
            <a:lvl5pPr>
              <a:defRPr sz="2000"/>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4B4F3B2F-7077-4FFC-B8A7-7FB4227F9377}" type="datetime4">
              <a:rPr lang="en-US" smtClean="0"/>
              <a:t>January 18, 2021</a:t>
            </a:fld>
            <a:endParaRPr lang="en-US"/>
          </a:p>
        </p:txBody>
      </p:sp>
      <p:sp>
        <p:nvSpPr>
          <p:cNvPr id="6" name="Footer Placeholder 5"/>
          <p:cNvSpPr>
            <a:spLocks noGrp="1"/>
          </p:cNvSpPr>
          <p:nvPr>
            <p:ph type="ftr" sz="quarter" idx="11"/>
          </p:nvPr>
        </p:nvSpPr>
        <p:spPr/>
        <p:txBody>
          <a:bodyPr/>
          <a:lstStyle/>
          <a:p>
            <a:r>
              <a:rPr lang="el-GR"/>
              <a:t>Κεφάλαιο 1: Εισαγωγή στη Διοίκηση Ολικής Ποιότητας </a:t>
            </a:r>
            <a:endParaRPr lang="en-US"/>
          </a:p>
        </p:txBody>
      </p:sp>
      <p:sp>
        <p:nvSpPr>
          <p:cNvPr id="7" name="Slide Number Placeholder 6"/>
          <p:cNvSpPr>
            <a:spLocks noGrp="1"/>
          </p:cNvSpPr>
          <p:nvPr>
            <p:ph type="sldNum" sz="quarter" idx="12"/>
          </p:nvPr>
        </p:nvSpPr>
        <p:spPr/>
        <p:txBody>
          <a:bodyPr/>
          <a:lstStyle/>
          <a:p>
            <a:fld id="{61C44E05-631C-4892-B577-17C57620ECE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352" y="769088"/>
            <a:ext cx="594360" cy="4628704"/>
          </a:xfrm>
        </p:spPr>
        <p:txBody>
          <a:bodyPr vert="vert270" anchor="b"/>
          <a:lstStyle>
            <a:lvl1pPr algn="l">
              <a:buNone/>
              <a:defRPr sz="2000" b="1"/>
            </a:lvl1pPr>
          </a:lstStyle>
          <a:p>
            <a:r>
              <a:rPr lang="el-GR"/>
              <a:t>Στυλ κύριου τίτλου</a:t>
            </a:r>
            <a:endParaRPr lang="en-US" dirty="0"/>
          </a:p>
        </p:txBody>
      </p:sp>
      <p:sp>
        <p:nvSpPr>
          <p:cNvPr id="3" name="Picture Placeholder 2"/>
          <p:cNvSpPr>
            <a:spLocks noGrp="1"/>
          </p:cNvSpPr>
          <p:nvPr>
            <p:ph type="pic" idx="1"/>
          </p:nvPr>
        </p:nvSpPr>
        <p:spPr>
          <a:xfrm>
            <a:off x="574160" y="769088"/>
            <a:ext cx="4572000" cy="4572000"/>
          </a:xfrm>
        </p:spPr>
        <p:txBody>
          <a:bodyPr/>
          <a:lstStyle>
            <a:lvl1pPr>
              <a:buNone/>
              <a:defRPr sz="3200"/>
            </a:lvl1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5337120" y="1254640"/>
            <a:ext cx="3200400" cy="4087368"/>
          </a:xfrm>
        </p:spPr>
        <p:txBody>
          <a:bodyPr/>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278231C7-795A-446C-B7F4-FA9E60B6389D}" type="datetime4">
              <a:rPr lang="en-US" smtClean="0"/>
              <a:t>January 18, 2021</a:t>
            </a:fld>
            <a:endParaRPr lang="en-US"/>
          </a:p>
        </p:txBody>
      </p:sp>
      <p:sp>
        <p:nvSpPr>
          <p:cNvPr id="6" name="Footer Placeholder 5"/>
          <p:cNvSpPr>
            <a:spLocks noGrp="1"/>
          </p:cNvSpPr>
          <p:nvPr>
            <p:ph type="ftr" sz="quarter" idx="11"/>
          </p:nvPr>
        </p:nvSpPr>
        <p:spPr/>
        <p:txBody>
          <a:bodyPr/>
          <a:lstStyle/>
          <a:p>
            <a:r>
              <a:rPr lang="el-GR"/>
              <a:t>Κεφάλαιο 1: Εισαγωγή στη Διοίκηση Ολικής Ποιότητας </a:t>
            </a:r>
            <a:endParaRPr lang="en-US"/>
          </a:p>
        </p:txBody>
      </p:sp>
      <p:sp>
        <p:nvSpPr>
          <p:cNvPr id="7" name="Slide Number Placeholder 6"/>
          <p:cNvSpPr>
            <a:spLocks noGrp="1"/>
          </p:cNvSpPr>
          <p:nvPr>
            <p:ph type="sldNum" sz="quarter" idx="12"/>
          </p:nvPr>
        </p:nvSpPr>
        <p:spPr/>
        <p:txBody>
          <a:bodyPr/>
          <a:lstStyle/>
          <a:p>
            <a:fld id="{61C44E05-631C-4892-B577-17C57620ECE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3" name="Rounded Rectangle 32"/>
          <p:cNvSpPr/>
          <p:nvPr/>
        </p:nvSpPr>
        <p:spPr>
          <a:xfrm>
            <a:off x="5407339" y="497504"/>
            <a:ext cx="3063240" cy="27432"/>
          </a:xfrm>
          <a:prstGeom prst="roundRect">
            <a:avLst>
              <a:gd name="adj" fmla="val 16667"/>
            </a:avLst>
          </a:prstGeom>
          <a:solidFill>
            <a:srgbClr val="FFFFFF">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4" name="Rounded Rectangle 33"/>
          <p:cNvSpPr/>
          <p:nvPr/>
        </p:nvSpPr>
        <p:spPr>
          <a:xfrm>
            <a:off x="7373646" y="588943"/>
            <a:ext cx="1600200" cy="36576"/>
          </a:xfrm>
          <a:prstGeom prst="roundRect">
            <a:avLst>
              <a:gd name="adj" fmla="val 16667"/>
            </a:avLst>
          </a:prstGeom>
          <a:solidFill>
            <a:srgbClr val="FFFFFF">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5" name="Rectangle 34"/>
          <p:cNvSpPr/>
          <p:nvPr/>
        </p:nvSpPr>
        <p:spPr>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36" name="Rectangle 35"/>
          <p:cNvSpPr/>
          <p:nvPr/>
        </p:nvSpPr>
        <p:spPr>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37" name="Rectangle 36"/>
          <p:cNvSpPr/>
          <p:nvPr/>
        </p:nvSpPr>
        <p:spPr>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8" name="Rectangle 37"/>
          <p:cNvSpPr/>
          <p:nvPr/>
        </p:nvSpPr>
        <p:spPr>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9" name="Rectangle 38"/>
          <p:cNvSpPr/>
          <p:nvPr/>
        </p:nvSpPr>
        <p:spPr>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40" name="Rectangle 39"/>
          <p:cNvSpPr/>
          <p:nvPr/>
        </p:nvSpPr>
        <p:spPr>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scene3d>
              <a:camera prst="orthographicFront"/>
              <a:lightRig rig="threePt" dir="t"/>
            </a:scene3d>
            <a:sp3d/>
          </a:bodyPr>
          <a:lstStyle/>
          <a:p>
            <a:r>
              <a:rPr lang="el-GR"/>
              <a:t>Στυλ κύριου τίτλου</a:t>
            </a:r>
            <a:endParaRPr lang="en-US" dirty="0"/>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a:defRPr sz="800">
                <a:solidFill>
                  <a:schemeClr val="accent2"/>
                </a:solidFill>
              </a:defRPr>
            </a:lvl1pPr>
          </a:lstStyle>
          <a:p>
            <a:pPr algn="l"/>
            <a:fld id="{CAB4A103-9F36-4F1F-9DA9-ACF0EAE62C63}" type="datetime4">
              <a:rPr lang="en-US" smtClean="0"/>
              <a:t>January 18, 2021</a:t>
            </a:fld>
            <a:endParaRPr lang="en-US" sz="800" dirty="0">
              <a:solidFill>
                <a:schemeClr val="accent2"/>
              </a:solidFill>
            </a:endParaRPr>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a:defRPr sz="800">
                <a:solidFill>
                  <a:schemeClr val="accent2"/>
                </a:solidFill>
              </a:defRPr>
            </a:lvl1pPr>
          </a:lstStyle>
          <a:p>
            <a:pPr algn="r"/>
            <a:r>
              <a:rPr lang="el-GR" sz="800">
                <a:solidFill>
                  <a:schemeClr val="accent2"/>
                </a:solidFill>
              </a:rPr>
              <a:t>Κεφάλαιο 1: Εισαγωγή στη Διοίκηση Ολικής Ποιότητας </a:t>
            </a:r>
            <a:endParaRPr lang="en-US" sz="800" dirty="0">
              <a:solidFill>
                <a:schemeClr val="accent2"/>
              </a:solidFill>
            </a:endParaRPr>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a:defRPr sz="1800">
                <a:solidFill>
                  <a:srgbClr val="FFFFFF"/>
                </a:solidFill>
              </a:defRPr>
            </a:lvl1pPr>
          </a:lstStyle>
          <a:p>
            <a:pPr algn="r"/>
            <a:fld id="{A8CE10D6-5CB1-41CD-B815-79BC778FC61A}" type="slidenum">
              <a:rPr lang="en-US" sz="1800" smtClean="0">
                <a:solidFill>
                  <a:schemeClr val="bg1"/>
                </a:solidFill>
              </a:rPr>
              <a:pPr algn="r"/>
              <a:t>‹#›</a:t>
            </a:fld>
            <a:endParaRPr lang="en-US" sz="18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dt="0"/>
  <p:txStyles>
    <p:titleStyle>
      <a:lvl1pPr algn="l" rtl="0" eaLnBrk="1" latinLnBrk="0" hangingPunct="1">
        <a:spcBef>
          <a:spcPct val="0"/>
        </a:spcBef>
        <a:buNone/>
        <a:defRPr sz="4000" kern="1200">
          <a:solidFill>
            <a:schemeClr val="tx2"/>
          </a:solidFill>
          <a:effectLst>
            <a:outerShdw blurRad="50800" dist="38100" dir="2700000" algn="tl" rotWithShape="0">
              <a:prstClr val="black">
                <a:alpha val="40000"/>
              </a:prstClr>
            </a:outerShdw>
          </a:effectLst>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sz="1400" kern="1200" baseline="0">
          <a:solidFill>
            <a:schemeClr val="accent3"/>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ctrTitle"/>
          </p:nvPr>
        </p:nvSpPr>
        <p:spPr>
          <a:xfrm>
            <a:off x="179512" y="2296925"/>
            <a:ext cx="9396536" cy="1470025"/>
          </a:xfrm>
        </p:spPr>
        <p:txBody>
          <a:bodyPr>
            <a:normAutofit/>
          </a:bodyPr>
          <a:lstStyle/>
          <a:p>
            <a:r>
              <a:rPr lang="el-GR" sz="4000" dirty="0" smtClean="0">
                <a:effectLst>
                  <a:outerShdw blurRad="50000" dist="30000" dir="5400000" algn="tl" rotWithShape="0">
                    <a:srgbClr val="000000">
                      <a:alpha val="30000"/>
                    </a:srgbClr>
                  </a:outerShdw>
                </a:effectLst>
                <a:latin typeface="Corbel"/>
              </a:rPr>
              <a:t>3. ο </a:t>
            </a:r>
            <a:r>
              <a:rPr lang="el-GR" sz="4000" dirty="0">
                <a:effectLst>
                  <a:outerShdw blurRad="50000" dist="30000" dir="5400000" algn="tl" rotWithShape="0">
                    <a:srgbClr val="000000">
                      <a:alpha val="30000"/>
                    </a:srgbClr>
                  </a:outerShdw>
                </a:effectLst>
                <a:latin typeface="Corbel"/>
              </a:rPr>
              <a:t>ρόλος της Ηγεσίας στον σχεδιασμό &amp; στην εφαρμογή της ΔΟΠ</a:t>
            </a:r>
            <a:endParaRPr lang="el-GR" sz="3600" dirty="0"/>
          </a:p>
        </p:txBody>
      </p:sp>
      <p:sp>
        <p:nvSpPr>
          <p:cNvPr id="6" name="Θέση υποσέλιδου 5">
            <a:extLst>
              <a:ext uri="{FF2B5EF4-FFF2-40B4-BE49-F238E27FC236}">
                <a16:creationId xmlns="" xmlns:a16="http://schemas.microsoft.com/office/drawing/2014/main" id="{55B1BA46-5AED-499D-8C36-B2D01181B802}"/>
              </a:ext>
            </a:extLst>
          </p:cNvPr>
          <p:cNvSpPr>
            <a:spLocks noGrp="1"/>
          </p:cNvSpPr>
          <p:nvPr>
            <p:ph type="ftr" sz="quarter" idx="11"/>
          </p:nvPr>
        </p:nvSpPr>
        <p:spPr>
          <a:xfrm>
            <a:off x="1907704" y="4205288"/>
            <a:ext cx="7160096" cy="904112"/>
          </a:xfrm>
        </p:spPr>
        <p:txBody>
          <a:bodyPr/>
          <a:lstStyle/>
          <a:p>
            <a:r>
              <a:rPr lang="el-GR" sz="1600" b="1" dirty="0"/>
              <a:t>ΠΑΝΕΠΙΣΤΗΜΙΟ ΠΑΤΡΩΝ</a:t>
            </a:r>
          </a:p>
          <a:p>
            <a:r>
              <a:rPr lang="el-GR" sz="1600" b="1" dirty="0"/>
              <a:t>Τμήμα Διοίκησης Τουρισμού</a:t>
            </a:r>
            <a:endParaRPr lang="en-US" sz="1600" b="1" dirty="0"/>
          </a:p>
        </p:txBody>
      </p:sp>
      <p:sp>
        <p:nvSpPr>
          <p:cNvPr id="7" name="Θέση αριθμού διαφάνειας 6">
            <a:extLst>
              <a:ext uri="{FF2B5EF4-FFF2-40B4-BE49-F238E27FC236}">
                <a16:creationId xmlns="" xmlns:a16="http://schemas.microsoft.com/office/drawing/2014/main" id="{55E20A1B-4D5E-43D4-A099-F13724FFB6B1}"/>
              </a:ext>
            </a:extLst>
          </p:cNvPr>
          <p:cNvSpPr>
            <a:spLocks noGrp="1"/>
          </p:cNvSpPr>
          <p:nvPr>
            <p:ph type="sldNum" sz="quarter" idx="12"/>
          </p:nvPr>
        </p:nvSpPr>
        <p:spPr/>
        <p:txBody>
          <a:bodyPr/>
          <a:lstStyle/>
          <a:p>
            <a:pPr algn="r"/>
            <a:fld id="{A8CE10D6-5CB1-41CD-B815-79BC778FC61A}" type="slidenum">
              <a:rPr lang="en-US" sz="1800" smtClean="0">
                <a:solidFill>
                  <a:schemeClr val="bg1"/>
                </a:solidFill>
              </a:rPr>
              <a:pPr algn="r"/>
              <a:t>1</a:t>
            </a:fld>
            <a:endParaRPr lang="en-US" sz="1800" dirty="0">
              <a:solidFill>
                <a:schemeClr val="bg1"/>
              </a:solidFill>
            </a:endParaRPr>
          </a:p>
        </p:txBody>
      </p:sp>
      <p:sp>
        <p:nvSpPr>
          <p:cNvPr id="8" name="TextBox 7"/>
          <p:cNvSpPr txBox="1"/>
          <p:nvPr/>
        </p:nvSpPr>
        <p:spPr>
          <a:xfrm>
            <a:off x="69925" y="123478"/>
            <a:ext cx="4787900" cy="830997"/>
          </a:xfrm>
          <a:prstGeom prst="rect">
            <a:avLst/>
          </a:prstGeom>
          <a:noFill/>
        </p:spPr>
        <p:txBody>
          <a:bodyPr>
            <a:spAutoFit/>
          </a:bodyPr>
          <a:lstStyle/>
          <a:p>
            <a:r>
              <a:rPr lang="el-GR" altLang="ko-KR" sz="1600" b="1" dirty="0">
                <a:solidFill>
                  <a:schemeClr val="accent6"/>
                </a:solidFill>
                <a:latin typeface="Comic Sans MS" pitchFamily="66" charset="0"/>
                <a:cs typeface="Arial" pitchFamily="34" charset="0"/>
              </a:rPr>
              <a:t>4601 Διοίκηση Ολικής Ποιότητας  Υπηρεσιών στον Τουρισμό </a:t>
            </a:r>
          </a:p>
          <a:p>
            <a:endParaRPr lang="el-GR" altLang="ko-KR" sz="1600" b="1" dirty="0">
              <a:solidFill>
                <a:schemeClr val="accent6"/>
              </a:solidFill>
              <a:latin typeface="Comic Sans MS" pitchFamily="66" charset="0"/>
              <a:ea typeface="맑은 고딕" pitchFamily="34" charset="-127"/>
              <a:cs typeface="Arial" pitchFamily="34" charset="0"/>
            </a:endParaRPr>
          </a:p>
        </p:txBody>
      </p:sp>
      <p:sp>
        <p:nvSpPr>
          <p:cNvPr id="9" name="Rectangle 2"/>
          <p:cNvSpPr txBox="1">
            <a:spLocks/>
          </p:cNvSpPr>
          <p:nvPr/>
        </p:nvSpPr>
        <p:spPr>
          <a:xfrm>
            <a:off x="3811216" y="5949280"/>
            <a:ext cx="5256584" cy="533400"/>
          </a:xfrm>
          <a:prstGeom prst="rect">
            <a:avLst/>
          </a:prstGeom>
        </p:spPr>
        <p:txBody>
          <a:bodyPr>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algn="r"/>
            <a:r>
              <a:rPr lang="el-GR" sz="1600" b="1" dirty="0" smtClean="0">
                <a:solidFill>
                  <a:srgbClr val="00B0F0"/>
                </a:solidFill>
                <a:latin typeface="Comic Sans MS" panose="030F0702030302020204" pitchFamily="66" charset="0"/>
              </a:rPr>
              <a:t>Διδάσκουσα:</a:t>
            </a:r>
            <a:endParaRPr lang="en-US" sz="1600" b="1" dirty="0" smtClean="0">
              <a:solidFill>
                <a:srgbClr val="00B0F0"/>
              </a:solidFill>
              <a:latin typeface="Comic Sans MS" panose="030F0702030302020204" pitchFamily="66" charset="0"/>
            </a:endParaRPr>
          </a:p>
          <a:p>
            <a:pPr algn="r"/>
            <a:r>
              <a:rPr lang="el-GR" sz="1600" b="1" dirty="0" smtClean="0">
                <a:solidFill>
                  <a:srgbClr val="00B0F0"/>
                </a:solidFill>
                <a:latin typeface="Comic Sans MS" panose="030F0702030302020204" pitchFamily="66" charset="0"/>
              </a:rPr>
              <a:t> </a:t>
            </a:r>
            <a:r>
              <a:rPr lang="el-GR" altLang="el-GR" sz="1600" b="1" dirty="0" smtClean="0">
                <a:solidFill>
                  <a:srgbClr val="00B0F0"/>
                </a:solidFill>
                <a:latin typeface="Arial" pitchFamily="34" charset="0"/>
              </a:rPr>
              <a:t>Άννα </a:t>
            </a:r>
            <a:r>
              <a:rPr lang="el-GR" altLang="el-GR" sz="1600" b="1" dirty="0" err="1" smtClean="0">
                <a:solidFill>
                  <a:srgbClr val="00B0F0"/>
                </a:solidFill>
                <a:latin typeface="Arial" pitchFamily="34" charset="0"/>
              </a:rPr>
              <a:t>Κουρτεσοπούλου</a:t>
            </a:r>
            <a:r>
              <a:rPr lang="el-GR" altLang="el-GR" sz="1600" b="1" dirty="0" smtClean="0">
                <a:solidFill>
                  <a:srgbClr val="00B0F0"/>
                </a:solidFill>
                <a:latin typeface="Arial" pitchFamily="34" charset="0"/>
              </a:rPr>
              <a:t>, </a:t>
            </a:r>
            <a:r>
              <a:rPr lang="en-US" altLang="el-GR" sz="1600" b="1" dirty="0" smtClean="0">
                <a:solidFill>
                  <a:srgbClr val="00B0F0"/>
                </a:solidFill>
                <a:latin typeface="Arial" pitchFamily="34" charset="0"/>
              </a:rPr>
              <a:t>Ph.D., M.B.A.</a:t>
            </a:r>
            <a:r>
              <a:rPr lang="el-GR" altLang="el-GR" sz="1600" b="1" dirty="0" smtClean="0">
                <a:solidFill>
                  <a:srgbClr val="00B0F0"/>
                </a:solidFill>
                <a:latin typeface="Arial" pitchFamily="34" charset="0"/>
              </a:rPr>
              <a:t>, </a:t>
            </a:r>
            <a:r>
              <a:rPr lang="en-US" altLang="el-GR" sz="1600" b="1" dirty="0" err="1" smtClean="0">
                <a:solidFill>
                  <a:srgbClr val="00B0F0"/>
                </a:solidFill>
                <a:latin typeface="Arial" pitchFamily="34" charset="0"/>
              </a:rPr>
              <a:t>MSc</a:t>
            </a:r>
            <a:endParaRPr lang="el-GR" sz="1600" dirty="0">
              <a:solidFill>
                <a:srgbClr val="00B0F0"/>
              </a:solidFill>
            </a:endParaRP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49458" y="1262258"/>
            <a:ext cx="7197804" cy="461793"/>
          </a:xfrm>
          <a:prstGeom prst="rect">
            <a:avLst/>
          </a:prstGeom>
        </p:spPr>
        <p:txBody>
          <a:bodyPr wrap="none">
            <a:spAutoFit/>
          </a:bodyPr>
          <a:lstStyle/>
          <a:p>
            <a:pPr lvl="0" algn="ctr"/>
            <a:r>
              <a:rPr lang="el-GR" sz="2401" b="1" i="1" dirty="0">
                <a:solidFill>
                  <a:schemeClr val="accent2">
                    <a:lumMod val="75000"/>
                  </a:schemeClr>
                </a:solidFill>
              </a:rPr>
              <a:t>Η μετασχηματιστική</a:t>
            </a:r>
            <a:r>
              <a:rPr lang="el-GR" sz="2401" dirty="0">
                <a:solidFill>
                  <a:schemeClr val="accent2">
                    <a:lumMod val="75000"/>
                  </a:schemeClr>
                </a:solidFill>
              </a:rPr>
              <a:t> </a:t>
            </a:r>
            <a:r>
              <a:rPr lang="el-GR" sz="2401" dirty="0"/>
              <a:t>(</a:t>
            </a:r>
            <a:r>
              <a:rPr lang="el-GR" sz="2401" i="1" dirty="0" err="1"/>
              <a:t>Transformational</a:t>
            </a:r>
            <a:r>
              <a:rPr lang="el-GR" sz="2401" dirty="0"/>
              <a:t>) ηγεσία</a:t>
            </a:r>
          </a:p>
        </p:txBody>
      </p:sp>
      <p:sp>
        <p:nvSpPr>
          <p:cNvPr id="3" name="Rectangle 3"/>
          <p:cNvSpPr txBox="1">
            <a:spLocks noChangeArrowheads="1"/>
          </p:cNvSpPr>
          <p:nvPr/>
        </p:nvSpPr>
        <p:spPr>
          <a:xfrm>
            <a:off x="242951" y="1700954"/>
            <a:ext cx="8704674" cy="3996778"/>
          </a:xfrm>
          <a:prstGeom prst="rect">
            <a:avLst/>
          </a:prstGeom>
        </p:spPr>
        <p:txBody>
          <a:bodyPr/>
          <a:lstStyle>
            <a:lvl1pPr marL="274320" indent="-274320" algn="l" defTabSz="914400" rtl="0" eaLnBrk="1" latinLnBrk="0" hangingPunct="1">
              <a:lnSpc>
                <a:spcPct val="90000"/>
              </a:lnSpc>
              <a:spcBef>
                <a:spcPts val="1800"/>
              </a:spcBef>
              <a:buSzPct val="100000"/>
              <a:buFont typeface="Arial" pitchFamily="34" charset="0"/>
              <a:buChar char="▪"/>
              <a:defRPr lang="el-GR" sz="24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1pPr>
            <a:lvl2pPr marL="576072" indent="-274320" algn="l" defTabSz="914400" rtl="0" eaLnBrk="1" latinLnBrk="0" hangingPunct="1">
              <a:lnSpc>
                <a:spcPct val="90000"/>
              </a:lnSpc>
              <a:spcBef>
                <a:spcPts val="600"/>
              </a:spcBef>
              <a:buSzPct val="100000"/>
              <a:buFont typeface="Consolas" pitchFamily="49" charset="0"/>
              <a:buChar char="–"/>
              <a:defRPr lang="el-GR" sz="20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2pPr>
            <a:lvl3pPr marL="804672" indent="-228600" algn="l" defTabSz="914400" rtl="0" eaLnBrk="1" latinLnBrk="0" hangingPunct="1">
              <a:lnSpc>
                <a:spcPct val="90000"/>
              </a:lnSpc>
              <a:spcBef>
                <a:spcPts val="600"/>
              </a:spcBef>
              <a:buSzPct val="100000"/>
              <a:buFont typeface="Arial" pitchFamily="34" charset="0"/>
              <a:buChar char="▪"/>
              <a:defRPr lang="el-GR" sz="18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3pPr>
            <a:lvl4pPr marL="1033272" indent="-228600" algn="l" defTabSz="914400" rtl="0" eaLnBrk="1" latinLnBrk="0" hangingPunct="1">
              <a:lnSpc>
                <a:spcPct val="90000"/>
              </a:lnSpc>
              <a:spcBef>
                <a:spcPts val="600"/>
              </a:spcBef>
              <a:buSzPct val="100000"/>
              <a:buFont typeface="Consolas" pitchFamily="49" charset="0"/>
              <a:buChar char="–"/>
              <a:defRPr lang="el-GR" sz="16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4pPr>
            <a:lvl5pPr marL="1261872" indent="-228600" algn="l" defTabSz="914400" rtl="0" eaLnBrk="1" latinLnBrk="0" hangingPunct="1">
              <a:lnSpc>
                <a:spcPct val="90000"/>
              </a:lnSpc>
              <a:spcBef>
                <a:spcPts val="600"/>
              </a:spcBef>
              <a:buSzPct val="100000"/>
              <a:buFont typeface="Arial" pitchFamily="34" charset="0"/>
              <a:buChar char="▪"/>
              <a:defRPr lang="el-GR" sz="16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5pPr>
            <a:lvl6pPr marL="1490472" indent="-228600" algn="l" defTabSz="914400" rtl="0" eaLnBrk="1" latinLnBrk="0" hangingPunct="1">
              <a:lnSpc>
                <a:spcPct val="90000"/>
              </a:lnSpc>
              <a:spcBef>
                <a:spcPts val="600"/>
              </a:spcBef>
              <a:buSzPct val="100000"/>
              <a:buFont typeface="Consolas" pitchFamily="49" charset="0"/>
              <a:buChar char="–"/>
              <a:defRPr lang="el-G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100000"/>
              <a:buFont typeface="Arial" pitchFamily="34" charset="0"/>
              <a:buChar char="▪"/>
              <a:defRPr lang="el-G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lang="el-G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100000"/>
              <a:buFont typeface="Arial" pitchFamily="34" charset="0"/>
              <a:buChar char="▪"/>
              <a:defRPr lang="el-GR" sz="1600" kern="1200">
                <a:solidFill>
                  <a:schemeClr val="tx1"/>
                </a:solidFill>
                <a:latin typeface="+mn-lt"/>
                <a:ea typeface="+mn-ea"/>
                <a:cs typeface="+mn-cs"/>
              </a:defRPr>
            </a:lvl9pPr>
          </a:lstStyle>
          <a:p>
            <a:pPr marL="206033" indent="0">
              <a:lnSpc>
                <a:spcPct val="100000"/>
              </a:lnSpc>
              <a:spcBef>
                <a:spcPts val="0"/>
              </a:spcBef>
              <a:buNone/>
            </a:pPr>
            <a:r>
              <a:rPr lang="el-GR" altLang="el-GR" sz="1350" dirty="0">
                <a:latin typeface="Comic Sans MS" panose="030F0702030302020204" pitchFamily="66" charset="0"/>
              </a:rPr>
              <a:t>Στα πλαίσια του μοντέλου της μετασχηματιστικής ηγεσίας οι ηγέτες είναι σε θέση</a:t>
            </a:r>
          </a:p>
          <a:p>
            <a:pPr marL="206033" indent="0">
              <a:lnSpc>
                <a:spcPct val="100000"/>
              </a:lnSpc>
              <a:spcBef>
                <a:spcPts val="0"/>
              </a:spcBef>
              <a:buNone/>
            </a:pPr>
            <a:r>
              <a:rPr lang="el-GR" altLang="el-GR" sz="1350" dirty="0">
                <a:latin typeface="Comic Sans MS" panose="030F0702030302020204" pitchFamily="66" charset="0"/>
              </a:rPr>
              <a:t> να αφυπνίσουν ανθρώπους με τη δύναμη του δικού τους ενθουσιασμού. </a:t>
            </a:r>
            <a:r>
              <a:rPr lang="el-GR" altLang="el-GR" sz="2401" dirty="0">
                <a:solidFill>
                  <a:srgbClr val="C00000"/>
                </a:solidFill>
                <a:latin typeface="Comic Sans MS" panose="030F0702030302020204" pitchFamily="66" charset="0"/>
              </a:rPr>
              <a:t>Πως?</a:t>
            </a:r>
          </a:p>
          <a:p>
            <a:pPr marL="342991" indent="-342991">
              <a:lnSpc>
                <a:spcPct val="100000"/>
              </a:lnSpc>
              <a:spcBef>
                <a:spcPts val="0"/>
              </a:spcBef>
              <a:buNone/>
            </a:pPr>
            <a:r>
              <a:rPr lang="el-GR" altLang="el-GR" sz="1350" dirty="0">
                <a:latin typeface="Comic Sans MS" panose="030F0702030302020204" pitchFamily="66" charset="0"/>
              </a:rPr>
              <a:t>             - </a:t>
            </a:r>
            <a:r>
              <a:rPr lang="el-GR" altLang="el-GR" sz="2101" dirty="0">
                <a:latin typeface="Comic Sans MS" panose="030F0702030302020204" pitchFamily="66" charset="0"/>
              </a:rPr>
              <a:t>Πρόκληση της διαδικασίας </a:t>
            </a:r>
          </a:p>
          <a:p>
            <a:pPr marL="342991" indent="-342991">
              <a:lnSpc>
                <a:spcPct val="100000"/>
              </a:lnSpc>
              <a:spcBef>
                <a:spcPts val="0"/>
              </a:spcBef>
              <a:buNone/>
            </a:pPr>
            <a:r>
              <a:rPr lang="el-GR" altLang="el-GR" sz="2101" dirty="0">
                <a:latin typeface="Comic Sans MS" panose="030F0702030302020204" pitchFamily="66" charset="0"/>
              </a:rPr>
              <a:t>        - Έμπνευση κοινού οράματος </a:t>
            </a:r>
          </a:p>
          <a:p>
            <a:pPr marL="342991" indent="-342991">
              <a:lnSpc>
                <a:spcPct val="100000"/>
              </a:lnSpc>
              <a:spcBef>
                <a:spcPts val="0"/>
              </a:spcBef>
              <a:buNone/>
            </a:pPr>
            <a:r>
              <a:rPr lang="el-GR" altLang="el-GR" sz="2101" dirty="0">
                <a:latin typeface="Comic Sans MS" panose="030F0702030302020204" pitchFamily="66" charset="0"/>
              </a:rPr>
              <a:t>        - Κινητοποίηση για δράση </a:t>
            </a:r>
          </a:p>
          <a:p>
            <a:pPr marL="342991" indent="-342991">
              <a:lnSpc>
                <a:spcPct val="100000"/>
              </a:lnSpc>
              <a:spcBef>
                <a:spcPts val="0"/>
              </a:spcBef>
              <a:buNone/>
            </a:pPr>
            <a:r>
              <a:rPr lang="el-GR" altLang="el-GR" sz="2101" dirty="0">
                <a:latin typeface="Comic Sans MS" panose="030F0702030302020204" pitchFamily="66" charset="0"/>
              </a:rPr>
              <a:t>        - Χάραξη πορείας </a:t>
            </a:r>
          </a:p>
          <a:p>
            <a:pPr marL="342991" indent="-342991">
              <a:lnSpc>
                <a:spcPct val="100000"/>
              </a:lnSpc>
              <a:spcBef>
                <a:spcPts val="0"/>
              </a:spcBef>
              <a:buNone/>
            </a:pPr>
            <a:r>
              <a:rPr lang="el-GR" altLang="el-GR" sz="2101" dirty="0">
                <a:latin typeface="Comic Sans MS" panose="030F0702030302020204" pitchFamily="66" charset="0"/>
              </a:rPr>
              <a:t>        - Ενθάρρυνση </a:t>
            </a:r>
          </a:p>
          <a:p>
            <a:pPr marL="342991" indent="-342991">
              <a:buNone/>
            </a:pPr>
            <a:r>
              <a:rPr lang="el-GR" altLang="el-GR" sz="2401" b="1" i="1" dirty="0">
                <a:solidFill>
                  <a:srgbClr val="00B0F0"/>
                </a:solidFill>
                <a:latin typeface="+mn-lt"/>
                <a:ea typeface="+mn-ea"/>
                <a:cs typeface="+mn-cs"/>
              </a:rPr>
              <a:t>Η συναλλακτική </a:t>
            </a:r>
            <a:r>
              <a:rPr lang="el-GR" altLang="el-GR" sz="2401" b="1" i="1" dirty="0">
                <a:latin typeface="+mn-lt"/>
                <a:ea typeface="+mn-ea"/>
                <a:cs typeface="+mn-cs"/>
              </a:rPr>
              <a:t>(Τ</a:t>
            </a:r>
            <a:r>
              <a:rPr lang="en-US" altLang="el-GR" sz="2401" b="1" i="1" dirty="0" err="1">
                <a:latin typeface="+mn-lt"/>
                <a:ea typeface="+mn-ea"/>
                <a:cs typeface="+mn-cs"/>
              </a:rPr>
              <a:t>ransactional</a:t>
            </a:r>
            <a:r>
              <a:rPr lang="en-US" altLang="el-GR" sz="2401" b="1" i="1" dirty="0">
                <a:latin typeface="+mn-lt"/>
                <a:ea typeface="+mn-ea"/>
                <a:cs typeface="+mn-cs"/>
              </a:rPr>
              <a:t> leadership)</a:t>
            </a:r>
            <a:r>
              <a:rPr lang="el-GR" altLang="el-GR" sz="2401" b="1" i="1" dirty="0">
                <a:latin typeface="+mn-lt"/>
                <a:ea typeface="+mn-ea"/>
                <a:cs typeface="+mn-cs"/>
              </a:rPr>
              <a:t>  </a:t>
            </a:r>
          </a:p>
          <a:p>
            <a:pPr marL="206033" indent="-5955">
              <a:buNone/>
            </a:pPr>
            <a:r>
              <a:rPr lang="el-GR" altLang="el-GR" sz="1350" dirty="0">
                <a:latin typeface="Comic Sans MS" panose="030F0702030302020204" pitchFamily="66" charset="0"/>
              </a:rPr>
              <a:t>Στα πλαίσια του μοντέλου  αυτού </a:t>
            </a:r>
            <a:r>
              <a:rPr lang="el-GR" altLang="el-GR" sz="1500" dirty="0"/>
              <a:t>η προσπάθεια επιβραβεύεται, </a:t>
            </a:r>
          </a:p>
          <a:p>
            <a:pPr marL="206033" indent="-5955">
              <a:buNone/>
            </a:pPr>
            <a:r>
              <a:rPr lang="el-GR" altLang="el-GR" sz="1500" dirty="0"/>
              <a:t>δίνονται κίνητρα ανταμοιβής για καλή επίδοση και </a:t>
            </a:r>
            <a:r>
              <a:rPr lang="el-GR" altLang="el-GR" sz="1350" dirty="0">
                <a:latin typeface="Comic Sans MS" panose="030F0702030302020204" pitchFamily="66" charset="0"/>
              </a:rPr>
              <a:t>αναγνωρίζονται τα προσόντα </a:t>
            </a:r>
            <a:endParaRPr lang="en-US" altLang="el-GR" sz="1350" dirty="0">
              <a:latin typeface="Comic Sans MS" panose="030F0702030302020204" pitchFamily="66" charset="0"/>
            </a:endParaRPr>
          </a:p>
          <a:p>
            <a:pPr marL="206033" indent="-5955">
              <a:buNone/>
            </a:pPr>
            <a:r>
              <a:rPr lang="el-GR" altLang="el-GR" sz="1350" dirty="0">
                <a:latin typeface="Comic Sans MS" panose="030F0702030302020204" pitchFamily="66" charset="0"/>
              </a:rPr>
              <a:t>Είναι περισσότερο συμβατικός τύπος συμπεριφοράς</a:t>
            </a:r>
          </a:p>
          <a:p>
            <a:pPr marL="342991" indent="-342991">
              <a:buNone/>
            </a:pPr>
            <a:endParaRPr lang="el-GR" altLang="el-GR" sz="1350" i="1" dirty="0"/>
          </a:p>
        </p:txBody>
      </p:sp>
      <p:sp>
        <p:nvSpPr>
          <p:cNvPr id="5" name="Θέση αριθμού διαφάνειας 4"/>
          <p:cNvSpPr>
            <a:spLocks noGrp="1"/>
          </p:cNvSpPr>
          <p:nvPr>
            <p:ph type="sldNum" sz="quarter" idx="12"/>
          </p:nvPr>
        </p:nvSpPr>
        <p:spPr/>
        <p:txBody>
          <a:bodyPr/>
          <a:lstStyle/>
          <a:p>
            <a:fld id="{25BA54BD-C84D-46CE-8B72-31BFB26ABA43}" type="slidenum">
              <a:rPr lang="el-GR" smtClean="0"/>
              <a:t>10</a:t>
            </a:fld>
            <a:endParaRPr lang="el-GR"/>
          </a:p>
        </p:txBody>
      </p:sp>
    </p:spTree>
    <p:extLst>
      <p:ext uri="{BB962C8B-B14F-4D97-AF65-F5344CB8AC3E}">
        <p14:creationId xmlns:p14="http://schemas.microsoft.com/office/powerpoint/2010/main" val="27772259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574515" y="1430258"/>
            <a:ext cx="8265070" cy="4447014"/>
          </a:xfrm>
          <a:prstGeom prst="rect">
            <a:avLst/>
          </a:prstGeom>
        </p:spPr>
        <p:txBody>
          <a:bodyPr/>
          <a:lstStyle>
            <a:lvl1pPr marL="274320" indent="-274320" algn="l" defTabSz="914400" rtl="0" eaLnBrk="1" latinLnBrk="0" hangingPunct="1">
              <a:lnSpc>
                <a:spcPct val="90000"/>
              </a:lnSpc>
              <a:spcBef>
                <a:spcPts val="1800"/>
              </a:spcBef>
              <a:buSzPct val="100000"/>
              <a:buFont typeface="Arial" pitchFamily="34" charset="0"/>
              <a:buChar char="▪"/>
              <a:defRPr lang="el-GR" sz="24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1pPr>
            <a:lvl2pPr marL="576072" indent="-274320" algn="l" defTabSz="914400" rtl="0" eaLnBrk="1" latinLnBrk="0" hangingPunct="1">
              <a:lnSpc>
                <a:spcPct val="90000"/>
              </a:lnSpc>
              <a:spcBef>
                <a:spcPts val="600"/>
              </a:spcBef>
              <a:buSzPct val="100000"/>
              <a:buFont typeface="Consolas" pitchFamily="49" charset="0"/>
              <a:buChar char="–"/>
              <a:defRPr lang="el-GR" sz="20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2pPr>
            <a:lvl3pPr marL="804672" indent="-228600" algn="l" defTabSz="914400" rtl="0" eaLnBrk="1" latinLnBrk="0" hangingPunct="1">
              <a:lnSpc>
                <a:spcPct val="90000"/>
              </a:lnSpc>
              <a:spcBef>
                <a:spcPts val="600"/>
              </a:spcBef>
              <a:buSzPct val="100000"/>
              <a:buFont typeface="Arial" pitchFamily="34" charset="0"/>
              <a:buChar char="▪"/>
              <a:defRPr lang="el-GR" sz="18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3pPr>
            <a:lvl4pPr marL="1033272" indent="-228600" algn="l" defTabSz="914400" rtl="0" eaLnBrk="1" latinLnBrk="0" hangingPunct="1">
              <a:lnSpc>
                <a:spcPct val="90000"/>
              </a:lnSpc>
              <a:spcBef>
                <a:spcPts val="600"/>
              </a:spcBef>
              <a:buSzPct val="100000"/>
              <a:buFont typeface="Consolas" pitchFamily="49" charset="0"/>
              <a:buChar char="–"/>
              <a:defRPr lang="el-GR" sz="16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4pPr>
            <a:lvl5pPr marL="1261872" indent="-228600" algn="l" defTabSz="914400" rtl="0" eaLnBrk="1" latinLnBrk="0" hangingPunct="1">
              <a:lnSpc>
                <a:spcPct val="90000"/>
              </a:lnSpc>
              <a:spcBef>
                <a:spcPts val="600"/>
              </a:spcBef>
              <a:buSzPct val="100000"/>
              <a:buFont typeface="Arial" pitchFamily="34" charset="0"/>
              <a:buChar char="▪"/>
              <a:defRPr lang="el-GR" sz="16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5pPr>
            <a:lvl6pPr marL="1490472" indent="-228600" algn="l" defTabSz="914400" rtl="0" eaLnBrk="1" latinLnBrk="0" hangingPunct="1">
              <a:lnSpc>
                <a:spcPct val="90000"/>
              </a:lnSpc>
              <a:spcBef>
                <a:spcPts val="600"/>
              </a:spcBef>
              <a:buSzPct val="100000"/>
              <a:buFont typeface="Consolas" pitchFamily="49" charset="0"/>
              <a:buChar char="–"/>
              <a:defRPr lang="el-G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100000"/>
              <a:buFont typeface="Arial" pitchFamily="34" charset="0"/>
              <a:buChar char="▪"/>
              <a:defRPr lang="el-G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lang="el-G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100000"/>
              <a:buFont typeface="Arial" pitchFamily="34" charset="0"/>
              <a:buChar char="▪"/>
              <a:defRPr lang="el-GR" sz="1600" kern="1200">
                <a:solidFill>
                  <a:schemeClr val="tx1"/>
                </a:solidFill>
                <a:latin typeface="+mn-lt"/>
                <a:ea typeface="+mn-ea"/>
                <a:cs typeface="+mn-cs"/>
              </a:defRPr>
            </a:lvl9pPr>
          </a:lstStyle>
          <a:p>
            <a:pPr marL="0" indent="0">
              <a:buNone/>
            </a:pPr>
            <a:r>
              <a:rPr lang="el-GR" altLang="el-GR" sz="2701" b="1" i="1" dirty="0">
                <a:solidFill>
                  <a:srgbClr val="006600"/>
                </a:solidFill>
                <a:latin typeface="Comic Sans MS" panose="030F0702030302020204" pitchFamily="66" charset="0"/>
              </a:rPr>
              <a:t>3. Η χαρισματική</a:t>
            </a:r>
            <a:r>
              <a:rPr lang="el-GR" altLang="el-GR" sz="2701" i="1" dirty="0">
                <a:latin typeface="Comic Sans MS" panose="030F0702030302020204" pitchFamily="66" charset="0"/>
              </a:rPr>
              <a:t> (</a:t>
            </a:r>
            <a:r>
              <a:rPr lang="el-GR" altLang="el-GR" sz="2701" i="1" dirty="0" err="1">
                <a:latin typeface="Comic Sans MS" panose="030F0702030302020204" pitchFamily="66" charset="0"/>
              </a:rPr>
              <a:t>charismatic</a:t>
            </a:r>
            <a:r>
              <a:rPr lang="el-GR" altLang="el-GR" sz="2701" i="1" dirty="0">
                <a:latin typeface="Comic Sans MS" panose="030F0702030302020204" pitchFamily="66" charset="0"/>
              </a:rPr>
              <a:t>)</a:t>
            </a:r>
            <a:r>
              <a:rPr lang="el-GR" altLang="el-GR" sz="2701" dirty="0">
                <a:latin typeface="Comic Sans MS" panose="030F0702030302020204" pitchFamily="66" charset="0"/>
              </a:rPr>
              <a:t> ηγεσία</a:t>
            </a:r>
          </a:p>
          <a:p>
            <a:pPr marL="0" indent="0">
              <a:buNone/>
            </a:pPr>
            <a:r>
              <a:rPr lang="el-GR" altLang="el-GR" sz="1400" dirty="0"/>
              <a:t>Ως χάρισμα αναφέρεται η επίδειξη του επιπέδου δέσμευσης του ηγέτη, η εστίαση στο ρόλο του, οι υψηλές προσδοκίες και φιλοδοξίες, η συνεχής επιδίωξη των στόχων που έχει θέσει, η κατάλληλη προετοιμασία καθώς και η χρησιμοποίηση της έμμεσης προσέγγισης. </a:t>
            </a:r>
          </a:p>
          <a:p>
            <a:pPr marL="0" indent="0">
              <a:buNone/>
            </a:pPr>
            <a:r>
              <a:rPr lang="el-GR" altLang="el-GR" sz="1800" b="1" u="sng" dirty="0">
                <a:solidFill>
                  <a:srgbClr val="C00000"/>
                </a:solidFill>
              </a:rPr>
              <a:t>Στάδια επίτευξης της χαρισματικής προσέγγισης</a:t>
            </a:r>
            <a:r>
              <a:rPr lang="el-GR" altLang="el-GR" sz="1350" b="1" dirty="0"/>
              <a:t>:</a:t>
            </a:r>
            <a:r>
              <a:rPr lang="el-GR" altLang="el-GR" sz="1350" dirty="0"/>
              <a:t> </a:t>
            </a:r>
          </a:p>
          <a:p>
            <a:pPr>
              <a:lnSpc>
                <a:spcPct val="100000"/>
              </a:lnSpc>
              <a:spcBef>
                <a:spcPts val="0"/>
              </a:spcBef>
              <a:buFont typeface="Wingdings" panose="05000000000000000000" pitchFamily="2" charset="2"/>
              <a:buChar char="q"/>
            </a:pPr>
            <a:r>
              <a:rPr lang="el-GR" altLang="el-GR" sz="1600" dirty="0"/>
              <a:t>Ανακαλύπτει ευκαιρίες &amp; αδυναμίες στην υφιστάμενη κατάσταση</a:t>
            </a:r>
          </a:p>
          <a:p>
            <a:pPr>
              <a:lnSpc>
                <a:spcPct val="100000"/>
              </a:lnSpc>
              <a:spcBef>
                <a:spcPts val="0"/>
              </a:spcBef>
              <a:buFont typeface="Wingdings" panose="05000000000000000000" pitchFamily="2" charset="2"/>
              <a:buChar char="q"/>
            </a:pPr>
            <a:r>
              <a:rPr lang="el-GR" altLang="el-GR" sz="1600" dirty="0"/>
              <a:t>Διαθέτει ευαισθησία με τις ανάγκες των ενδιαφερομένων</a:t>
            </a:r>
          </a:p>
          <a:p>
            <a:pPr>
              <a:lnSpc>
                <a:spcPct val="100000"/>
              </a:lnSpc>
              <a:spcBef>
                <a:spcPts val="0"/>
              </a:spcBef>
              <a:buFont typeface="Wingdings" panose="05000000000000000000" pitchFamily="2" charset="2"/>
              <a:buChar char="q"/>
            </a:pPr>
            <a:r>
              <a:rPr lang="el-GR" altLang="el-GR" sz="1600" dirty="0"/>
              <a:t>Διαμορφώνει ένα ιδανικό στρατηγικό όραμα</a:t>
            </a:r>
          </a:p>
          <a:p>
            <a:pPr>
              <a:lnSpc>
                <a:spcPct val="100000"/>
              </a:lnSpc>
              <a:spcBef>
                <a:spcPts val="0"/>
              </a:spcBef>
              <a:buFont typeface="Wingdings" panose="05000000000000000000" pitchFamily="2" charset="2"/>
              <a:buChar char="q"/>
            </a:pPr>
            <a:r>
              <a:rPr lang="el-GR" altLang="el-GR" sz="1600" dirty="0"/>
              <a:t>Επικοινωνεί το όραμα</a:t>
            </a:r>
          </a:p>
          <a:p>
            <a:pPr>
              <a:lnSpc>
                <a:spcPct val="100000"/>
              </a:lnSpc>
              <a:spcBef>
                <a:spcPts val="0"/>
              </a:spcBef>
              <a:buFont typeface="Wingdings" panose="05000000000000000000" pitchFamily="2" charset="2"/>
              <a:buChar char="q"/>
            </a:pPr>
            <a:r>
              <a:rPr lang="el-GR" altLang="el-GR" sz="1600" dirty="0"/>
              <a:t>Τονίζει τα τρωτά σημεία </a:t>
            </a:r>
            <a:r>
              <a:rPr lang="el-GR" sz="1600" dirty="0"/>
              <a:t>της υφιστάμενης κατάστασης </a:t>
            </a:r>
            <a:r>
              <a:rPr lang="el-GR" altLang="el-GR" sz="1600" dirty="0"/>
              <a:t> &amp; την σημαντικότητα του  οράματος</a:t>
            </a:r>
          </a:p>
          <a:p>
            <a:pPr>
              <a:lnSpc>
                <a:spcPct val="100000"/>
              </a:lnSpc>
              <a:spcBef>
                <a:spcPts val="0"/>
              </a:spcBef>
              <a:buFont typeface="Wingdings" panose="05000000000000000000" pitchFamily="2" charset="2"/>
              <a:buChar char="q"/>
            </a:pPr>
            <a:r>
              <a:rPr lang="el-GR" altLang="el-GR" sz="1600" dirty="0"/>
              <a:t>Δίνει έμφαση στην παρακίνηση των συνεργατών του </a:t>
            </a:r>
          </a:p>
          <a:p>
            <a:pPr>
              <a:lnSpc>
                <a:spcPct val="100000"/>
              </a:lnSpc>
              <a:spcBef>
                <a:spcPts val="0"/>
              </a:spcBef>
              <a:buFont typeface="Wingdings" panose="05000000000000000000" pitchFamily="2" charset="2"/>
              <a:buChar char="q"/>
            </a:pPr>
            <a:r>
              <a:rPr lang="el-GR" altLang="el-GR" sz="1600" dirty="0"/>
              <a:t>Χτίζει εμπιστοσύνη μέσω επιτυχιών, ανάληψης προσωπικού κινδύνου  &amp; αυτοθυσίας</a:t>
            </a:r>
          </a:p>
          <a:p>
            <a:pPr>
              <a:lnSpc>
                <a:spcPct val="100000"/>
              </a:lnSpc>
              <a:spcBef>
                <a:spcPts val="0"/>
              </a:spcBef>
              <a:buFont typeface="Wingdings" panose="05000000000000000000" pitchFamily="2" charset="2"/>
              <a:buChar char="q"/>
            </a:pPr>
            <a:r>
              <a:rPr lang="el-GR" altLang="el-GR" sz="1600" dirty="0"/>
              <a:t>Δείχνει τα μέσα για την επίτευξη του οράματος μέσω σχεδιασμού &amp; ενδυνάμωσης</a:t>
            </a:r>
          </a:p>
          <a:p>
            <a:pPr marL="0" indent="0">
              <a:lnSpc>
                <a:spcPct val="100000"/>
              </a:lnSpc>
              <a:spcBef>
                <a:spcPts val="0"/>
              </a:spcBef>
              <a:buNone/>
            </a:pPr>
            <a:r>
              <a:rPr lang="el-GR" altLang="el-GR" sz="1600" dirty="0"/>
              <a:t>     των συνεργατών του </a:t>
            </a:r>
          </a:p>
          <a:p>
            <a:pPr marL="0" indent="0" algn="r">
              <a:lnSpc>
                <a:spcPct val="150000"/>
              </a:lnSpc>
              <a:spcBef>
                <a:spcPts val="0"/>
              </a:spcBef>
              <a:buNone/>
            </a:pPr>
            <a:r>
              <a:rPr lang="el-GR" sz="1200" dirty="0">
                <a:solidFill>
                  <a:srgbClr val="C00000"/>
                </a:solidFill>
              </a:rPr>
              <a:t>(</a:t>
            </a:r>
            <a:r>
              <a:rPr lang="en-US" sz="1200" dirty="0">
                <a:solidFill>
                  <a:srgbClr val="C00000"/>
                </a:solidFill>
              </a:rPr>
              <a:t>Robbins</a:t>
            </a:r>
            <a:r>
              <a:rPr lang="el-GR" sz="1200" dirty="0">
                <a:solidFill>
                  <a:srgbClr val="C00000"/>
                </a:solidFill>
              </a:rPr>
              <a:t>, </a:t>
            </a:r>
            <a:r>
              <a:rPr lang="en-US" sz="1200" dirty="0" err="1">
                <a:solidFill>
                  <a:srgbClr val="C00000"/>
                </a:solidFill>
              </a:rPr>
              <a:t>Decenzo</a:t>
            </a:r>
            <a:r>
              <a:rPr lang="el-GR" sz="1200" dirty="0">
                <a:solidFill>
                  <a:srgbClr val="C00000"/>
                </a:solidFill>
              </a:rPr>
              <a:t> &amp; </a:t>
            </a:r>
            <a:r>
              <a:rPr lang="en-US" sz="1200" dirty="0">
                <a:solidFill>
                  <a:srgbClr val="C00000"/>
                </a:solidFill>
              </a:rPr>
              <a:t>Coulter</a:t>
            </a:r>
            <a:r>
              <a:rPr lang="el-GR" sz="1200" dirty="0">
                <a:solidFill>
                  <a:srgbClr val="C00000"/>
                </a:solidFill>
              </a:rPr>
              <a:t>, 2012)</a:t>
            </a:r>
            <a:endParaRPr lang="el-GR" altLang="el-GR" sz="1200" dirty="0">
              <a:solidFill>
                <a:srgbClr val="C00000"/>
              </a:solidFill>
            </a:endParaRPr>
          </a:p>
          <a:p>
            <a:pPr marL="0" indent="0">
              <a:buNone/>
            </a:pPr>
            <a:r>
              <a:rPr lang="el-GR" altLang="el-GR" sz="1350" dirty="0"/>
              <a:t> </a:t>
            </a:r>
          </a:p>
        </p:txBody>
      </p:sp>
      <p:sp>
        <p:nvSpPr>
          <p:cNvPr id="4" name="Θέση αριθμού διαφάνειας 3"/>
          <p:cNvSpPr>
            <a:spLocks noGrp="1"/>
          </p:cNvSpPr>
          <p:nvPr>
            <p:ph type="sldNum" sz="quarter" idx="12"/>
          </p:nvPr>
        </p:nvSpPr>
        <p:spPr/>
        <p:txBody>
          <a:bodyPr/>
          <a:lstStyle/>
          <a:p>
            <a:fld id="{25BA54BD-C84D-46CE-8B72-31BFB26ABA43}" type="slidenum">
              <a:rPr lang="el-GR" smtClean="0"/>
              <a:t>11</a:t>
            </a:fld>
            <a:endParaRPr lang="el-GR"/>
          </a:p>
        </p:txBody>
      </p:sp>
    </p:spTree>
    <p:extLst>
      <p:ext uri="{BB962C8B-B14F-4D97-AF65-F5344CB8AC3E}">
        <p14:creationId xmlns:p14="http://schemas.microsoft.com/office/powerpoint/2010/main" val="38586664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Διάγραμμα 6"/>
          <p:cNvGraphicFramePr/>
          <p:nvPr>
            <p:extLst/>
          </p:nvPr>
        </p:nvGraphicFramePr>
        <p:xfrm>
          <a:off x="1142108" y="1062612"/>
          <a:ext cx="6859785" cy="7657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Θέση περιεχομένου 2"/>
          <p:cNvSpPr>
            <a:spLocks noGrp="1"/>
          </p:cNvSpPr>
          <p:nvPr>
            <p:ph sz="half" idx="1"/>
          </p:nvPr>
        </p:nvSpPr>
        <p:spPr/>
        <p:txBody>
          <a:bodyPr>
            <a:normAutofit lnSpcReduction="10000"/>
          </a:bodyPr>
          <a:lstStyle/>
          <a:p>
            <a:pPr marL="0" indent="0">
              <a:buNone/>
            </a:pPr>
            <a:r>
              <a:rPr lang="el-GR" sz="1800" dirty="0" smtClean="0"/>
              <a:t>Είναι πιο αποκεντρωμένη</a:t>
            </a:r>
          </a:p>
          <a:p>
            <a:pPr marL="0" indent="0">
              <a:buNone/>
            </a:pPr>
            <a:r>
              <a:rPr lang="el-GR" sz="1800" dirty="0" smtClean="0"/>
              <a:t>θεωρείται </a:t>
            </a:r>
            <a:r>
              <a:rPr lang="el-GR" sz="1800" dirty="0"/>
              <a:t>σαν ένα αποτέλεσμα δικτύωσης σχέσεων και επιρροών, το οποίο αποσκοπεί να μετασχηματίσει τις υπάρχουσες νόρμες, πρακτικές μεθόδους και δομές εργασίας. Αποτελεί ένα κοινωνικό φαινόμενο στα πλαίσια του οποίου το ενδιαφέρον εστιάζεται λιγότερο στους επίσημους/τυπικούς ηγέτες ενός οργανισμούς</a:t>
            </a:r>
          </a:p>
          <a:p>
            <a:pPr marL="0" indent="0" algn="r">
              <a:buNone/>
            </a:pPr>
            <a:r>
              <a:rPr lang="el-GR" sz="1275" dirty="0" err="1"/>
              <a:t>Pearce</a:t>
            </a:r>
            <a:r>
              <a:rPr lang="el-GR" sz="1275" dirty="0"/>
              <a:t> &amp; </a:t>
            </a:r>
            <a:r>
              <a:rPr lang="el-GR" sz="1275" dirty="0" err="1"/>
              <a:t>Conger</a:t>
            </a:r>
            <a:r>
              <a:rPr lang="el-GR" sz="1275" dirty="0"/>
              <a:t> ,2003 </a:t>
            </a:r>
          </a:p>
        </p:txBody>
      </p:sp>
      <p:sp>
        <p:nvSpPr>
          <p:cNvPr id="4" name="Θέση περιεχομένου 3"/>
          <p:cNvSpPr>
            <a:spLocks noGrp="1"/>
          </p:cNvSpPr>
          <p:nvPr>
            <p:ph sz="half" idx="2"/>
          </p:nvPr>
        </p:nvSpPr>
        <p:spPr>
          <a:xfrm>
            <a:off x="4686332" y="2285702"/>
            <a:ext cx="4457669" cy="4239642"/>
          </a:xfrm>
        </p:spPr>
        <p:txBody>
          <a:bodyPr>
            <a:normAutofit lnSpcReduction="10000"/>
          </a:bodyPr>
          <a:lstStyle/>
          <a:p>
            <a:pPr marL="0" indent="0">
              <a:buNone/>
            </a:pPr>
            <a:r>
              <a:rPr lang="el-GR" dirty="0" smtClean="0"/>
              <a:t>5 </a:t>
            </a:r>
            <a:r>
              <a:rPr lang="el-GR" dirty="0"/>
              <a:t>στρατηγικές </a:t>
            </a:r>
            <a:r>
              <a:rPr lang="el-GR" dirty="0" smtClean="0"/>
              <a:t>συμπεριφορές:</a:t>
            </a:r>
          </a:p>
          <a:p>
            <a:r>
              <a:rPr lang="el-GR" sz="1600" dirty="0"/>
              <a:t>1</a:t>
            </a:r>
            <a:r>
              <a:rPr lang="el-GR" sz="1600" baseline="30000" dirty="0"/>
              <a:t>η</a:t>
            </a:r>
            <a:r>
              <a:rPr lang="el-GR" sz="1600" dirty="0"/>
              <a:t> </a:t>
            </a:r>
            <a:r>
              <a:rPr lang="el-GR" sz="1600" u="sng" dirty="0"/>
              <a:t>αποστρεφόμενης ηγεσίας </a:t>
            </a:r>
            <a:r>
              <a:rPr lang="el-GR" sz="1600" dirty="0"/>
              <a:t>(εξαναγκαστική εξουσία μέσα από απειλές ή και προφορικές τιμωρίες) </a:t>
            </a:r>
          </a:p>
          <a:p>
            <a:r>
              <a:rPr lang="el-GR" sz="1600" dirty="0"/>
              <a:t>2</a:t>
            </a:r>
            <a:r>
              <a:rPr lang="el-GR" sz="1600" baseline="30000" dirty="0"/>
              <a:t>η</a:t>
            </a:r>
            <a:r>
              <a:rPr lang="el-GR" sz="1600" dirty="0"/>
              <a:t> </a:t>
            </a:r>
            <a:r>
              <a:rPr lang="el-GR" sz="1600" u="sng" dirty="0"/>
              <a:t>καθοδηγητική ηγεσία  (</a:t>
            </a:r>
            <a:r>
              <a:rPr lang="el-GR" sz="1600" dirty="0"/>
              <a:t>εξουσία ιεραρχίας  εκφραζόμενη μέσα από προσταγές και διαταγές. </a:t>
            </a:r>
          </a:p>
          <a:p>
            <a:r>
              <a:rPr lang="el-GR" sz="1600" dirty="0"/>
              <a:t>3</a:t>
            </a:r>
            <a:r>
              <a:rPr lang="el-GR" sz="1600" baseline="30000" dirty="0"/>
              <a:t>η</a:t>
            </a:r>
            <a:r>
              <a:rPr lang="el-GR" sz="1600" dirty="0"/>
              <a:t>  </a:t>
            </a:r>
            <a:r>
              <a:rPr lang="el-GR" sz="1600" u="sng" dirty="0"/>
              <a:t>συναλλακτική ηγεσία  (</a:t>
            </a:r>
            <a:r>
              <a:rPr lang="el-GR" sz="1600" dirty="0"/>
              <a:t>χρησιμοποίηση στρατηγικών εργαλείων της ανταμοιβής &amp; παρακίνησης</a:t>
            </a:r>
          </a:p>
          <a:p>
            <a:r>
              <a:rPr lang="el-GR" sz="1600" dirty="0"/>
              <a:t>4</a:t>
            </a:r>
            <a:r>
              <a:rPr lang="el-GR" sz="1600" baseline="30000" dirty="0"/>
              <a:t>η</a:t>
            </a:r>
            <a:r>
              <a:rPr lang="el-GR" sz="1600" dirty="0"/>
              <a:t> </a:t>
            </a:r>
            <a:r>
              <a:rPr lang="el-GR" sz="1600" u="sng" dirty="0"/>
              <a:t>μετασχηματιστικής ηγεσίας</a:t>
            </a:r>
            <a:r>
              <a:rPr lang="el-GR" sz="1600" dirty="0"/>
              <a:t>, (δυνατό όραμα, θέτει υψηλά στάνταρτ επίδοσης, προκαλεί την υφιστάμενη κατάσταση &amp; χρησιμοποιεί επικοινωνία που εμπνέει)</a:t>
            </a:r>
          </a:p>
          <a:p>
            <a:r>
              <a:rPr lang="el-GR" sz="1600" dirty="0"/>
              <a:t>5</a:t>
            </a:r>
            <a:r>
              <a:rPr lang="el-GR" sz="1600" baseline="30000" dirty="0"/>
              <a:t>η</a:t>
            </a:r>
            <a:r>
              <a:rPr lang="el-GR" sz="1600" dirty="0"/>
              <a:t> </a:t>
            </a:r>
            <a:r>
              <a:rPr lang="el-GR" sz="1600" u="sng" dirty="0"/>
              <a:t>εμψυχωτικής ηγεσίας</a:t>
            </a:r>
            <a:r>
              <a:rPr lang="el-GR" sz="1600" dirty="0"/>
              <a:t>, (προσωπική ανάπτυξη, στην ομαδική εργασία &amp; στην συμμετοχική τοποθέτηση στόχων</a:t>
            </a:r>
          </a:p>
        </p:txBody>
      </p:sp>
      <p:sp>
        <p:nvSpPr>
          <p:cNvPr id="6" name="Θέση αριθμού διαφάνειας 5"/>
          <p:cNvSpPr>
            <a:spLocks noGrp="1"/>
          </p:cNvSpPr>
          <p:nvPr>
            <p:ph type="sldNum" sz="quarter" idx="12"/>
          </p:nvPr>
        </p:nvSpPr>
        <p:spPr/>
        <p:txBody>
          <a:bodyPr/>
          <a:lstStyle/>
          <a:p>
            <a:fld id="{25BA54BD-C84D-46CE-8B72-31BFB26ABA43}" type="slidenum">
              <a:rPr lang="el-GR" smtClean="0"/>
              <a:t>12</a:t>
            </a:fld>
            <a:endParaRPr lang="el-GR"/>
          </a:p>
        </p:txBody>
      </p:sp>
    </p:spTree>
    <p:extLst>
      <p:ext uri="{BB962C8B-B14F-4D97-AF65-F5344CB8AC3E}">
        <p14:creationId xmlns:p14="http://schemas.microsoft.com/office/powerpoint/2010/main" val="11641973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6475" y="647781"/>
            <a:ext cx="8229600" cy="1066800"/>
          </a:xfrm>
        </p:spPr>
        <p:txBody>
          <a:bodyPr>
            <a:normAutofit fontScale="90000"/>
          </a:bodyPr>
          <a:lstStyle/>
          <a:p>
            <a:r>
              <a:rPr lang="el-GR" b="1" dirty="0">
                <a:solidFill>
                  <a:schemeClr val="accent2"/>
                </a:solidFill>
              </a:rPr>
              <a:t>Η σημαντικότητα των ηγετικών ικανοτήτων σε μια επιχείρηση</a:t>
            </a:r>
            <a:endParaRPr lang="el-GR" dirty="0">
              <a:solidFill>
                <a:schemeClr val="accent2"/>
              </a:solidFill>
            </a:endParaRPr>
          </a:p>
        </p:txBody>
      </p:sp>
      <p:sp>
        <p:nvSpPr>
          <p:cNvPr id="3" name="Θέση περιεχομένου 2"/>
          <p:cNvSpPr>
            <a:spLocks noGrp="1"/>
          </p:cNvSpPr>
          <p:nvPr>
            <p:ph sz="half" idx="1"/>
          </p:nvPr>
        </p:nvSpPr>
        <p:spPr>
          <a:xfrm>
            <a:off x="466563" y="1994330"/>
            <a:ext cx="4177445" cy="4464834"/>
          </a:xfrm>
        </p:spPr>
        <p:txBody>
          <a:bodyPr>
            <a:noAutofit/>
          </a:bodyPr>
          <a:lstStyle/>
          <a:p>
            <a:pPr>
              <a:buFontTx/>
              <a:buChar char="-"/>
            </a:pPr>
            <a:r>
              <a:rPr lang="el-GR" sz="1600" dirty="0"/>
              <a:t>ικανούς ηγέτες που διαθέτουν ικανότητες συνεργασίας και ομαδικής εργασίας </a:t>
            </a:r>
          </a:p>
          <a:p>
            <a:pPr marL="0" indent="0" algn="r">
              <a:buNone/>
            </a:pPr>
            <a:r>
              <a:rPr lang="el-GR" sz="1200" i="1" dirty="0"/>
              <a:t>(</a:t>
            </a:r>
            <a:r>
              <a:rPr lang="el-GR" sz="1200" i="1" dirty="0" err="1"/>
              <a:t>Criswell</a:t>
            </a:r>
            <a:r>
              <a:rPr lang="el-GR" sz="1200" i="1" dirty="0"/>
              <a:t> &amp; </a:t>
            </a:r>
            <a:r>
              <a:rPr lang="el-GR" sz="1200" i="1" dirty="0" err="1"/>
              <a:t>Martin</a:t>
            </a:r>
            <a:r>
              <a:rPr lang="el-GR" sz="1200" i="1" dirty="0"/>
              <a:t>, 2007)</a:t>
            </a:r>
          </a:p>
          <a:p>
            <a:pPr>
              <a:buFontTx/>
              <a:buChar char="-"/>
            </a:pPr>
            <a:r>
              <a:rPr lang="el-GR" sz="1200" dirty="0"/>
              <a:t> </a:t>
            </a:r>
            <a:r>
              <a:rPr lang="el-GR" sz="1600" dirty="0"/>
              <a:t>Η μετασχηματιστική ηγετική συμπεριφορά σχετίζεται θετικά την επίτευξη κάποιων σημαντικών </a:t>
            </a:r>
            <a:r>
              <a:rPr lang="el-GR" sz="1600" dirty="0" err="1"/>
              <a:t>οργανωσιακών</a:t>
            </a:r>
            <a:r>
              <a:rPr lang="el-GR" sz="1600" dirty="0"/>
              <a:t> αποτελεσμάτων όπως η </a:t>
            </a:r>
            <a:r>
              <a:rPr lang="el-GR" sz="1600" u="sng" dirty="0"/>
              <a:t>αυξημένη ικανοποίηση </a:t>
            </a:r>
            <a:r>
              <a:rPr lang="el-GR" sz="1600" dirty="0"/>
              <a:t>των εργαζομένων, το υψηλό επίπεδο παρακίνησης και δέσμευσης αλλά και αυξημένη απόδοση τους.  </a:t>
            </a:r>
          </a:p>
          <a:p>
            <a:pPr marL="0" indent="0" algn="r">
              <a:buNone/>
            </a:pPr>
            <a:r>
              <a:rPr lang="el-GR" sz="1200" i="1" dirty="0"/>
              <a:t>(</a:t>
            </a:r>
            <a:r>
              <a:rPr lang="en-US" sz="1200" i="1" dirty="0"/>
              <a:t>Judge</a:t>
            </a:r>
            <a:r>
              <a:rPr lang="el-GR" sz="1200" i="1" dirty="0"/>
              <a:t> &amp; </a:t>
            </a:r>
            <a:r>
              <a:rPr lang="en-US" sz="1200" i="1" dirty="0"/>
              <a:t>Piccolo</a:t>
            </a:r>
            <a:r>
              <a:rPr lang="el-GR" sz="1200" i="1" dirty="0"/>
              <a:t>,2004) </a:t>
            </a:r>
            <a:endParaRPr lang="el-GR" sz="1200" i="1" u="sng" dirty="0"/>
          </a:p>
          <a:p>
            <a:pPr>
              <a:buFontTx/>
              <a:buChar char="-"/>
            </a:pPr>
            <a:r>
              <a:rPr lang="el-GR" sz="1400" dirty="0"/>
              <a:t>Στην εκπαίδευση έχει βρεθεί  ότι ο κατάλληλος συνδυασμός μετασχηματιστικής &amp; συναλλακτικής ηγεσίας οδηγεί σε αυξημένα επίπεδα εμπιστοσύνης και σεβασμού </a:t>
            </a:r>
          </a:p>
          <a:p>
            <a:pPr>
              <a:spcBef>
                <a:spcPts val="0"/>
              </a:spcBef>
              <a:buFontTx/>
              <a:buChar char="-"/>
            </a:pPr>
            <a:r>
              <a:rPr lang="el-GR" sz="1400" dirty="0"/>
              <a:t>δέσμευσης με τον οργανισμό και  αυξημένη επίδοση</a:t>
            </a:r>
          </a:p>
          <a:p>
            <a:pPr marL="0" indent="0" algn="r">
              <a:spcBef>
                <a:spcPts val="0"/>
              </a:spcBef>
              <a:buNone/>
            </a:pPr>
            <a:r>
              <a:rPr lang="en-US" sz="1200" i="1" dirty="0"/>
              <a:t>Parry </a:t>
            </a:r>
            <a:r>
              <a:rPr lang="el-GR" sz="1200" i="1" dirty="0"/>
              <a:t>&amp; </a:t>
            </a:r>
            <a:r>
              <a:rPr lang="en-US" sz="1200" i="1" dirty="0"/>
              <a:t>Sinha</a:t>
            </a:r>
            <a:r>
              <a:rPr lang="el-GR" sz="1200" i="1" dirty="0"/>
              <a:t> 2005</a:t>
            </a:r>
          </a:p>
        </p:txBody>
      </p:sp>
      <p:sp>
        <p:nvSpPr>
          <p:cNvPr id="4" name="Θέση περιεχομένου 3"/>
          <p:cNvSpPr>
            <a:spLocks noGrp="1"/>
          </p:cNvSpPr>
          <p:nvPr>
            <p:ph sz="half" idx="2"/>
          </p:nvPr>
        </p:nvSpPr>
        <p:spPr>
          <a:xfrm>
            <a:off x="5148064" y="1844824"/>
            <a:ext cx="3853581" cy="4015079"/>
          </a:xfrm>
          <a:solidFill>
            <a:schemeClr val="accent2">
              <a:lumMod val="20000"/>
              <a:lumOff val="80000"/>
            </a:schemeClr>
          </a:solidFill>
        </p:spPr>
        <p:txBody>
          <a:bodyPr>
            <a:normAutofit fontScale="47500" lnSpcReduction="20000"/>
          </a:bodyPr>
          <a:lstStyle/>
          <a:p>
            <a:pPr marL="0" indent="0">
              <a:lnSpc>
                <a:spcPct val="170000"/>
              </a:lnSpc>
              <a:spcBef>
                <a:spcPts val="0"/>
              </a:spcBef>
              <a:buNone/>
            </a:pPr>
            <a:r>
              <a:rPr lang="el-GR" sz="6002" b="1" dirty="0">
                <a:solidFill>
                  <a:srgbClr val="92D050"/>
                </a:solidFill>
              </a:rPr>
              <a:t>Στο μέλλον </a:t>
            </a:r>
          </a:p>
          <a:p>
            <a:pPr marL="0" indent="0">
              <a:lnSpc>
                <a:spcPct val="120000"/>
              </a:lnSpc>
              <a:spcBef>
                <a:spcPts val="0"/>
              </a:spcBef>
              <a:buNone/>
            </a:pPr>
            <a:r>
              <a:rPr lang="el-GR" sz="3300" dirty="0"/>
              <a:t>θα είναι επιθυμητές οι ακόλουθες δεξιότητες: </a:t>
            </a:r>
          </a:p>
          <a:p>
            <a:pPr>
              <a:lnSpc>
                <a:spcPct val="120000"/>
              </a:lnSpc>
              <a:spcBef>
                <a:spcPts val="0"/>
              </a:spcBef>
              <a:buFontTx/>
              <a:buChar char="-"/>
            </a:pPr>
            <a:r>
              <a:rPr lang="el-GR" sz="3300" dirty="0"/>
              <a:t>προσαρμοστικότητα, </a:t>
            </a:r>
          </a:p>
          <a:p>
            <a:pPr>
              <a:lnSpc>
                <a:spcPct val="120000"/>
              </a:lnSpc>
              <a:spcBef>
                <a:spcPts val="0"/>
              </a:spcBef>
              <a:buFontTx/>
              <a:buChar char="-"/>
            </a:pPr>
            <a:r>
              <a:rPr lang="el-GR" sz="3300" dirty="0"/>
              <a:t>-παγκόσμια θεώρηση, </a:t>
            </a:r>
          </a:p>
          <a:p>
            <a:pPr>
              <a:lnSpc>
                <a:spcPct val="120000"/>
              </a:lnSpc>
              <a:spcBef>
                <a:spcPts val="0"/>
              </a:spcBef>
              <a:buFontTx/>
              <a:buChar char="-"/>
            </a:pPr>
            <a:r>
              <a:rPr lang="el-GR" sz="3300" dirty="0"/>
              <a:t>στρατηγικός τρόπος σκέψης, </a:t>
            </a:r>
          </a:p>
          <a:p>
            <a:pPr>
              <a:lnSpc>
                <a:spcPct val="120000"/>
              </a:lnSpc>
              <a:spcBef>
                <a:spcPts val="0"/>
              </a:spcBef>
              <a:buFontTx/>
              <a:buChar char="-"/>
            </a:pPr>
            <a:r>
              <a:rPr lang="el-GR" sz="3300" dirty="0"/>
              <a:t>καθοδήγηση, </a:t>
            </a:r>
          </a:p>
          <a:p>
            <a:pPr>
              <a:lnSpc>
                <a:spcPct val="120000"/>
              </a:lnSpc>
              <a:spcBef>
                <a:spcPts val="0"/>
              </a:spcBef>
              <a:buFontTx/>
              <a:buChar char="-"/>
            </a:pPr>
            <a:r>
              <a:rPr lang="el-GR" sz="3300" dirty="0"/>
              <a:t>επικοινωνία, διοίκηση αλλαγής,</a:t>
            </a:r>
          </a:p>
          <a:p>
            <a:pPr>
              <a:lnSpc>
                <a:spcPct val="120000"/>
              </a:lnSpc>
              <a:spcBef>
                <a:spcPts val="0"/>
              </a:spcBef>
              <a:buFontTx/>
              <a:buChar char="-"/>
            </a:pPr>
            <a:r>
              <a:rPr lang="el-GR" sz="3300" dirty="0"/>
              <a:t> ικανότητα μάθησης, </a:t>
            </a:r>
          </a:p>
          <a:p>
            <a:pPr>
              <a:lnSpc>
                <a:spcPct val="120000"/>
              </a:lnSpc>
              <a:spcBef>
                <a:spcPts val="0"/>
              </a:spcBef>
              <a:buFontTx/>
              <a:buChar char="-"/>
            </a:pPr>
            <a:r>
              <a:rPr lang="el-GR" sz="3300" dirty="0"/>
              <a:t>ομαδική εργασία, </a:t>
            </a:r>
          </a:p>
          <a:p>
            <a:pPr>
              <a:lnSpc>
                <a:spcPct val="120000"/>
              </a:lnSpc>
              <a:spcBef>
                <a:spcPts val="0"/>
              </a:spcBef>
              <a:buFontTx/>
              <a:buChar char="-"/>
            </a:pPr>
            <a:r>
              <a:rPr lang="el-GR" sz="3300" dirty="0"/>
              <a:t>προσανατολισμός στον πελάτη και </a:t>
            </a:r>
          </a:p>
          <a:p>
            <a:pPr>
              <a:lnSpc>
                <a:spcPct val="120000"/>
              </a:lnSpc>
              <a:spcBef>
                <a:spcPts val="0"/>
              </a:spcBef>
              <a:buFontTx/>
              <a:buChar char="-"/>
            </a:pPr>
            <a:r>
              <a:rPr lang="el-GR" sz="3300" dirty="0"/>
              <a:t>επιχειρηματικό ήθος </a:t>
            </a:r>
          </a:p>
          <a:p>
            <a:pPr marL="0" indent="0" algn="r">
              <a:buNone/>
            </a:pPr>
            <a:r>
              <a:rPr lang="el-GR" sz="2551" dirty="0"/>
              <a:t>(</a:t>
            </a:r>
            <a:r>
              <a:rPr lang="en-US" sz="2551" dirty="0" err="1"/>
              <a:t>Vicere</a:t>
            </a:r>
            <a:r>
              <a:rPr lang="el-GR" sz="2551" dirty="0"/>
              <a:t> ,1998)</a:t>
            </a:r>
          </a:p>
        </p:txBody>
      </p:sp>
      <p:sp>
        <p:nvSpPr>
          <p:cNvPr id="6" name="Θέση αριθμού διαφάνειας 5"/>
          <p:cNvSpPr>
            <a:spLocks noGrp="1"/>
          </p:cNvSpPr>
          <p:nvPr>
            <p:ph type="sldNum" sz="quarter" idx="12"/>
          </p:nvPr>
        </p:nvSpPr>
        <p:spPr/>
        <p:txBody>
          <a:bodyPr/>
          <a:lstStyle/>
          <a:p>
            <a:fld id="{25BA54BD-C84D-46CE-8B72-31BFB26ABA43}" type="slidenum">
              <a:rPr lang="el-GR" smtClean="0"/>
              <a:t>13</a:t>
            </a:fld>
            <a:endParaRPr lang="el-GR"/>
          </a:p>
        </p:txBody>
      </p:sp>
    </p:spTree>
    <p:extLst>
      <p:ext uri="{BB962C8B-B14F-4D97-AF65-F5344CB8AC3E}">
        <p14:creationId xmlns:p14="http://schemas.microsoft.com/office/powerpoint/2010/main" val="24578189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2800" dirty="0" smtClean="0"/>
              <a:t>Χαρακτηριστικά ηγεσίας που </a:t>
            </a:r>
            <a:r>
              <a:rPr lang="el-GR" sz="2800" dirty="0" err="1" smtClean="0"/>
              <a:t>οικοδομούνν</a:t>
            </a:r>
            <a:r>
              <a:rPr lang="el-GR" sz="2800" dirty="0" smtClean="0"/>
              <a:t> &amp; διατηρούν την καθοδήγηση </a:t>
            </a:r>
            <a:endParaRPr lang="el-GR" sz="2800" dirty="0"/>
          </a:p>
        </p:txBody>
      </p:sp>
      <p:sp>
        <p:nvSpPr>
          <p:cNvPr id="3" name="Θέση περιεχομένου 2"/>
          <p:cNvSpPr>
            <a:spLocks noGrp="1"/>
          </p:cNvSpPr>
          <p:nvPr>
            <p:ph sz="half" idx="1"/>
          </p:nvPr>
        </p:nvSpPr>
        <p:spPr>
          <a:xfrm>
            <a:off x="457200" y="2249424"/>
            <a:ext cx="3394720" cy="4525963"/>
          </a:xfrm>
          <a:solidFill>
            <a:schemeClr val="accent2">
              <a:lumMod val="20000"/>
              <a:lumOff val="80000"/>
            </a:schemeClr>
          </a:solidFill>
        </p:spPr>
        <p:txBody>
          <a:bodyPr/>
          <a:lstStyle/>
          <a:p>
            <a:r>
              <a:rPr lang="el-GR" dirty="0" smtClean="0"/>
              <a:t>Αίσθηση του σκοπού</a:t>
            </a:r>
          </a:p>
          <a:p>
            <a:r>
              <a:rPr lang="el-GR" dirty="0" smtClean="0"/>
              <a:t>Αυτοπειθαρχία</a:t>
            </a:r>
          </a:p>
          <a:p>
            <a:r>
              <a:rPr lang="el-GR" dirty="0" smtClean="0"/>
              <a:t>Ειλικρίνεια</a:t>
            </a:r>
          </a:p>
          <a:p>
            <a:r>
              <a:rPr lang="el-GR" dirty="0" smtClean="0"/>
              <a:t>Αξιοπιστία</a:t>
            </a:r>
          </a:p>
          <a:p>
            <a:r>
              <a:rPr lang="el-GR" dirty="0" smtClean="0"/>
              <a:t>Κοινή λογική</a:t>
            </a:r>
          </a:p>
          <a:p>
            <a:r>
              <a:rPr lang="el-GR" dirty="0" smtClean="0"/>
              <a:t>Αντοχή</a:t>
            </a:r>
          </a:p>
          <a:p>
            <a:r>
              <a:rPr lang="el-GR" dirty="0" smtClean="0"/>
              <a:t>Δέσμευση</a:t>
            </a:r>
          </a:p>
          <a:p>
            <a:r>
              <a:rPr lang="el-GR" dirty="0" smtClean="0"/>
              <a:t>Σταθερότητα </a:t>
            </a:r>
          </a:p>
          <a:p>
            <a:pPr marL="109728" indent="0" algn="r">
              <a:buNone/>
            </a:pPr>
            <a:r>
              <a:rPr lang="de-DE" sz="1400" i="1" dirty="0" err="1" smtClean="0"/>
              <a:t>Goetsch</a:t>
            </a:r>
            <a:r>
              <a:rPr lang="el-GR" sz="1400" i="1" dirty="0"/>
              <a:t> </a:t>
            </a:r>
            <a:r>
              <a:rPr lang="de-DE" sz="1400" i="1" dirty="0" smtClean="0"/>
              <a:t>&amp; Davis</a:t>
            </a:r>
            <a:r>
              <a:rPr lang="el-GR" sz="1400" i="1" dirty="0"/>
              <a:t> </a:t>
            </a:r>
            <a:r>
              <a:rPr lang="de-DE" sz="1400" i="1" dirty="0" smtClean="0"/>
              <a:t>(2018) </a:t>
            </a:r>
            <a:endParaRPr lang="el-GR" sz="1400" i="1" dirty="0"/>
          </a:p>
        </p:txBody>
      </p:sp>
      <p:sp>
        <p:nvSpPr>
          <p:cNvPr id="4" name="Θέση περιεχομένου 3"/>
          <p:cNvSpPr>
            <a:spLocks noGrp="1"/>
          </p:cNvSpPr>
          <p:nvPr>
            <p:ph sz="half" idx="2"/>
          </p:nvPr>
        </p:nvSpPr>
        <p:spPr>
          <a:xfrm>
            <a:off x="4211960" y="2249424"/>
            <a:ext cx="4474840" cy="4525963"/>
          </a:xfrm>
        </p:spPr>
        <p:txBody>
          <a:bodyPr/>
          <a:lstStyle/>
          <a:p>
            <a:pPr marL="109728" indent="0">
              <a:buNone/>
            </a:pPr>
            <a:r>
              <a:rPr lang="en-US" dirty="0" smtClean="0">
                <a:solidFill>
                  <a:schemeClr val="accent4"/>
                </a:solidFill>
              </a:rPr>
              <a:t>The Seven Habits of Highly Effective People by Covey, S.</a:t>
            </a:r>
          </a:p>
          <a:p>
            <a:pPr>
              <a:buFont typeface="Wingdings" panose="05000000000000000000" pitchFamily="2" charset="2"/>
              <a:buChar char="ü"/>
            </a:pPr>
            <a:r>
              <a:rPr lang="el-GR" sz="1800" dirty="0" smtClean="0"/>
              <a:t>Αλληλεπίδραση που επιδιώκει το αμοιβαίο όφελος (</a:t>
            </a:r>
            <a:r>
              <a:rPr lang="el-GR" sz="1800" b="1" dirty="0" smtClean="0">
                <a:solidFill>
                  <a:srgbClr val="FF0000"/>
                </a:solidFill>
              </a:rPr>
              <a:t>νίκη/νίκη</a:t>
            </a:r>
            <a:r>
              <a:rPr lang="el-GR" sz="1800" dirty="0" smtClean="0"/>
              <a:t>)</a:t>
            </a:r>
          </a:p>
          <a:p>
            <a:pPr>
              <a:buFont typeface="Wingdings" panose="05000000000000000000" pitchFamily="2" charset="2"/>
              <a:buChar char="ü"/>
            </a:pPr>
            <a:r>
              <a:rPr lang="el-GR" sz="1800" dirty="0" smtClean="0"/>
              <a:t>Προχώρα και κάνε τα πράγματα όπως θέλεις εσύ, άλλωστε δεν θα πάρω ποτέ αυτό που θέλω (</a:t>
            </a:r>
            <a:r>
              <a:rPr lang="el-GR" sz="1800" dirty="0" smtClean="0">
                <a:solidFill>
                  <a:srgbClr val="00B050"/>
                </a:solidFill>
              </a:rPr>
              <a:t>νίκη/ήττα</a:t>
            </a:r>
            <a:r>
              <a:rPr lang="el-GR" sz="1800" dirty="0" smtClean="0"/>
              <a:t>)</a:t>
            </a:r>
          </a:p>
          <a:p>
            <a:pPr>
              <a:buFont typeface="Wingdings" panose="05000000000000000000" pitchFamily="2" charset="2"/>
              <a:buChar char="ü"/>
            </a:pPr>
            <a:r>
              <a:rPr lang="el-GR" sz="1800" dirty="0" smtClean="0"/>
              <a:t>Και οι 2 πλευρές είναι ιδιαίτερα επίμονες, εγωπαθείς και εκδικητικές (</a:t>
            </a:r>
            <a:r>
              <a:rPr lang="el-GR" sz="1800" dirty="0" smtClean="0">
                <a:solidFill>
                  <a:srgbClr val="00B050"/>
                </a:solidFill>
              </a:rPr>
              <a:t>ήττα/ήττα</a:t>
            </a:r>
            <a:r>
              <a:rPr lang="el-GR" sz="1800" dirty="0" smtClean="0"/>
              <a:t>) </a:t>
            </a:r>
          </a:p>
          <a:p>
            <a:pPr>
              <a:buFont typeface="Wingdings" panose="05000000000000000000" pitchFamily="2" charset="2"/>
              <a:buChar char="ü"/>
            </a:pPr>
            <a:r>
              <a:rPr lang="el-GR" sz="1800" dirty="0" smtClean="0"/>
              <a:t>Δεν θέλω απαραίτητα να χάσετε, αλλά θέλω οπωσδήποτε να κερδίσω εγώ-να προσέχεις τον εαυτό σου και εγώ θα προσέχω τον εαυτό μου (</a:t>
            </a:r>
            <a:r>
              <a:rPr lang="el-GR" sz="1800" dirty="0" smtClean="0">
                <a:solidFill>
                  <a:srgbClr val="00B050"/>
                </a:solidFill>
              </a:rPr>
              <a:t>νίκη</a:t>
            </a:r>
            <a:r>
              <a:rPr lang="el-GR" sz="1800" dirty="0" smtClean="0"/>
              <a:t>) </a:t>
            </a:r>
            <a:endParaRPr lang="en-US" sz="1800" dirty="0" smtClean="0"/>
          </a:p>
          <a:p>
            <a:endParaRPr lang="el-GR" dirty="0">
              <a:solidFill>
                <a:schemeClr val="accent4"/>
              </a:solidFill>
            </a:endParaRPr>
          </a:p>
        </p:txBody>
      </p:sp>
      <p:sp>
        <p:nvSpPr>
          <p:cNvPr id="6" name="Θέση αριθμού διαφάνειας 5"/>
          <p:cNvSpPr>
            <a:spLocks noGrp="1"/>
          </p:cNvSpPr>
          <p:nvPr>
            <p:ph type="sldNum" sz="quarter" idx="12"/>
          </p:nvPr>
        </p:nvSpPr>
        <p:spPr/>
        <p:txBody>
          <a:bodyPr/>
          <a:lstStyle/>
          <a:p>
            <a:fld id="{61C44E05-631C-4892-B577-17C57620ECE9}" type="slidenum">
              <a:rPr lang="en-US" smtClean="0"/>
              <a:pPr/>
              <a:t>14</a:t>
            </a:fld>
            <a:endParaRPr lang="en-US"/>
          </a:p>
        </p:txBody>
      </p:sp>
    </p:spTree>
    <p:extLst>
      <p:ext uri="{BB962C8B-B14F-4D97-AF65-F5344CB8AC3E}">
        <p14:creationId xmlns:p14="http://schemas.microsoft.com/office/powerpoint/2010/main" val="31175413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pPr algn="ctr"/>
            <a:r>
              <a:rPr lang="el-GR" sz="3200" dirty="0">
                <a:solidFill>
                  <a:schemeClr val="accent6">
                    <a:lumMod val="50000"/>
                  </a:schemeClr>
                </a:solidFill>
                <a:latin typeface="Corbel"/>
              </a:rPr>
              <a:t>Η σημασία της ηγεσίας στον σχεδιασμό της ΔΟΠ</a:t>
            </a:r>
            <a:br>
              <a:rPr lang="el-GR" sz="3200" dirty="0">
                <a:solidFill>
                  <a:schemeClr val="accent6">
                    <a:lumMod val="50000"/>
                  </a:schemeClr>
                </a:solidFill>
                <a:latin typeface="Corbel"/>
              </a:rPr>
            </a:br>
            <a:endParaRPr lang="el-GR" sz="3200" dirty="0">
              <a:solidFill>
                <a:schemeClr val="accent6">
                  <a:lumMod val="50000"/>
                </a:schemeClr>
              </a:solidFill>
            </a:endParaRPr>
          </a:p>
        </p:txBody>
      </p:sp>
      <p:sp>
        <p:nvSpPr>
          <p:cNvPr id="3" name="Θέση περιεχομένου 2"/>
          <p:cNvSpPr>
            <a:spLocks noGrp="1"/>
          </p:cNvSpPr>
          <p:nvPr>
            <p:ph idx="1"/>
          </p:nvPr>
        </p:nvSpPr>
        <p:spPr>
          <a:xfrm>
            <a:off x="457200" y="2060848"/>
            <a:ext cx="8229600" cy="4513688"/>
          </a:xfrm>
        </p:spPr>
        <p:txBody>
          <a:bodyPr>
            <a:normAutofit fontScale="77500" lnSpcReduction="20000"/>
          </a:bodyPr>
          <a:lstStyle/>
          <a:p>
            <a:pPr marL="624078" indent="-514350">
              <a:buAutoNum type="arabicPeriod"/>
            </a:pPr>
            <a:r>
              <a:rPr lang="el-GR" sz="2300" dirty="0" smtClean="0"/>
              <a:t>Η </a:t>
            </a:r>
            <a:r>
              <a:rPr lang="el-GR" sz="2300" b="1" dirty="0" smtClean="0"/>
              <a:t>χάραξη </a:t>
            </a:r>
            <a:r>
              <a:rPr lang="el-GR" sz="2300" b="1" dirty="0"/>
              <a:t>νέας πορείας </a:t>
            </a:r>
            <a:r>
              <a:rPr lang="el-GR" sz="2300" dirty="0"/>
              <a:t>για την επιχειρηματική </a:t>
            </a:r>
            <a:r>
              <a:rPr lang="el-GR" sz="2300" dirty="0" smtClean="0"/>
              <a:t>δράση (όραμα, αποστολή στρατηγική) </a:t>
            </a:r>
          </a:p>
          <a:p>
            <a:pPr marL="624078" indent="-514350">
              <a:buAutoNum type="arabicPeriod"/>
            </a:pPr>
            <a:r>
              <a:rPr lang="el-GR" sz="2300" dirty="0" smtClean="0"/>
              <a:t>Η «</a:t>
            </a:r>
            <a:r>
              <a:rPr lang="el-GR" sz="2300" b="1" dirty="0" smtClean="0"/>
              <a:t>ευθυγράμμιση όλων των ενδιαφερόμενων μερών</a:t>
            </a:r>
            <a:r>
              <a:rPr lang="el-GR" sz="2300" dirty="0"/>
              <a:t>» σε ότι αφορά τον </a:t>
            </a:r>
            <a:r>
              <a:rPr lang="el-GR" sz="2300" dirty="0" smtClean="0"/>
              <a:t>τρόπο εφαρμογής </a:t>
            </a:r>
            <a:r>
              <a:rPr lang="el-GR" sz="2300" dirty="0"/>
              <a:t>της κατάλληλης </a:t>
            </a:r>
            <a:r>
              <a:rPr lang="el-GR" sz="2300" dirty="0" smtClean="0"/>
              <a:t>στρατηγικής, </a:t>
            </a:r>
            <a:r>
              <a:rPr lang="el-GR" sz="2300" dirty="0"/>
              <a:t>ώστε οι ενέργειες </a:t>
            </a:r>
            <a:r>
              <a:rPr lang="el-GR" sz="2300" dirty="0" smtClean="0"/>
              <a:t>αυτών που </a:t>
            </a:r>
            <a:r>
              <a:rPr lang="el-GR" sz="2300" dirty="0"/>
              <a:t>αποδέχονται τη «νέα γραμμή πλεύσης» να μην αναιρούνται από αυτές </a:t>
            </a:r>
            <a:r>
              <a:rPr lang="el-GR" sz="2300" dirty="0" smtClean="0"/>
              <a:t>των άλλων</a:t>
            </a:r>
            <a:r>
              <a:rPr lang="el-GR" sz="2300" dirty="0"/>
              <a:t>. Αυτή η λειτουργία συνεπάγεται:</a:t>
            </a:r>
          </a:p>
          <a:p>
            <a:pPr>
              <a:buFont typeface="Wingdings" panose="05000000000000000000" pitchFamily="2" charset="2"/>
              <a:buChar char="ü"/>
            </a:pPr>
            <a:r>
              <a:rPr lang="el-GR" sz="1900" dirty="0"/>
              <a:t>Αυξημένη ανάγκη </a:t>
            </a:r>
            <a:r>
              <a:rPr lang="el-GR" sz="1900" u="sng" dirty="0"/>
              <a:t>επικοινωνίας </a:t>
            </a:r>
            <a:r>
              <a:rPr lang="el-GR" sz="1900" dirty="0" smtClean="0"/>
              <a:t>με </a:t>
            </a:r>
            <a:r>
              <a:rPr lang="el-GR" sz="1900" dirty="0"/>
              <a:t>κάθε ενδιαφερόμενη πλευρά, δηλαδή </a:t>
            </a:r>
            <a:r>
              <a:rPr lang="el-GR" sz="1900" dirty="0" smtClean="0"/>
              <a:t>με </a:t>
            </a:r>
            <a:r>
              <a:rPr lang="el-GR" sz="1900" dirty="0"/>
              <a:t>κάθε ομάδα συμφερόντων που επηρεάζεται από την προτεινόμενη αλλαγή πορείας και </a:t>
            </a:r>
            <a:r>
              <a:rPr lang="el-GR" sz="1900" dirty="0" smtClean="0"/>
              <a:t>θα </a:t>
            </a:r>
            <a:r>
              <a:rPr lang="el-GR" sz="1900" dirty="0"/>
              <a:t>επηρεάσει τον τρόπο εφαρμογής της.</a:t>
            </a:r>
          </a:p>
          <a:p>
            <a:pPr>
              <a:buFont typeface="Wingdings" panose="05000000000000000000" pitchFamily="2" charset="2"/>
              <a:buChar char="ü"/>
            </a:pPr>
            <a:r>
              <a:rPr lang="el-GR" sz="1900" dirty="0"/>
              <a:t>Σημαντικό βαθμό </a:t>
            </a:r>
            <a:r>
              <a:rPr lang="el-GR" sz="1900" u="sng" dirty="0"/>
              <a:t>αξιοπιστίας</a:t>
            </a:r>
            <a:r>
              <a:rPr lang="el-GR" sz="1900" dirty="0"/>
              <a:t> του ηγέτη τόσο για τις ειλικρινείς προθέσεις του, όσο και </a:t>
            </a:r>
            <a:r>
              <a:rPr lang="el-GR" sz="1900" dirty="0" smtClean="0"/>
              <a:t>την </a:t>
            </a:r>
            <a:r>
              <a:rPr lang="el-GR" sz="1900" dirty="0"/>
              <a:t>ικανότητα πραγμάτωσης του οράματος που προτείνεται.</a:t>
            </a:r>
          </a:p>
          <a:p>
            <a:pPr>
              <a:buFont typeface="Wingdings" panose="05000000000000000000" pitchFamily="2" charset="2"/>
              <a:buChar char="ü"/>
            </a:pPr>
            <a:r>
              <a:rPr lang="el-GR" sz="1900" dirty="0"/>
              <a:t>Δημιουργία </a:t>
            </a:r>
            <a:r>
              <a:rPr lang="el-GR" sz="1900" u="sng" dirty="0"/>
              <a:t>δικτύων διαπροσωπικών σχέσεων </a:t>
            </a:r>
            <a:r>
              <a:rPr lang="el-GR" sz="1900" dirty="0"/>
              <a:t>του ηγέτη με παράγοντες μέσα και έξω από την επιχείρηση για την κατανόηση και αποδοχή του Οράματος που θα εκφράζει όχι μόνο τον ηγέτη αλλά και τούς άλλους,</a:t>
            </a:r>
          </a:p>
          <a:p>
            <a:pPr>
              <a:buFont typeface="Wingdings" panose="05000000000000000000" pitchFamily="2" charset="2"/>
              <a:buChar char="ü"/>
            </a:pPr>
            <a:r>
              <a:rPr lang="el-GR" sz="1900" dirty="0"/>
              <a:t>Ανάγκη </a:t>
            </a:r>
            <a:r>
              <a:rPr lang="el-GR" sz="1900" u="sng" dirty="0"/>
              <a:t>ενδυνάμωσης του προσωπικού </a:t>
            </a:r>
            <a:r>
              <a:rPr lang="el-GR" sz="1900" dirty="0"/>
              <a:t>της επιχείρησης </a:t>
            </a:r>
          </a:p>
          <a:p>
            <a:pPr marL="566928" indent="-457200">
              <a:buAutoNum type="arabicPeriod" startAt="3"/>
            </a:pPr>
            <a:r>
              <a:rPr lang="el-GR" sz="2000" dirty="0" smtClean="0"/>
              <a:t>H </a:t>
            </a:r>
            <a:r>
              <a:rPr lang="el-GR" sz="2000" b="1" dirty="0"/>
              <a:t>αποτελεσματική υποκίνηση </a:t>
            </a:r>
            <a:r>
              <a:rPr lang="el-GR" sz="2000" dirty="0"/>
              <a:t>(ή παρακίνηση) όλων των ενδιαφερόμενων μερών με κάθε δυνατό τρόπο επικοινωνίας </a:t>
            </a:r>
            <a:r>
              <a:rPr lang="el-GR" sz="2400" i="1" dirty="0"/>
              <a:t>(αφοσίωση όλων σε ένα κοινό όραμα, διασφάλιση συμμετοχής </a:t>
            </a:r>
            <a:r>
              <a:rPr lang="el-GR" sz="2400" i="1" dirty="0" smtClean="0"/>
              <a:t>τους</a:t>
            </a:r>
          </a:p>
          <a:p>
            <a:pPr marL="109728" indent="0" algn="r">
              <a:buNone/>
            </a:pPr>
            <a:r>
              <a:rPr lang="el-GR" sz="1500" i="1" dirty="0" err="1" smtClean="0"/>
              <a:t>Δερβιτσιώτης</a:t>
            </a:r>
            <a:r>
              <a:rPr lang="el-GR" sz="1500" i="1" dirty="0" smtClean="0"/>
              <a:t>, 2005</a:t>
            </a:r>
            <a:endParaRPr lang="el-GR" sz="1500" i="1" dirty="0"/>
          </a:p>
          <a:p>
            <a:pPr>
              <a:buFont typeface="Wingdings" panose="05000000000000000000" pitchFamily="2" charset="2"/>
              <a:buChar char="ü"/>
            </a:pPr>
            <a:endParaRPr lang="el-GR" sz="1900" dirty="0"/>
          </a:p>
        </p:txBody>
      </p:sp>
      <p:sp>
        <p:nvSpPr>
          <p:cNvPr id="5" name="Θέση αριθμού διαφάνειας 4"/>
          <p:cNvSpPr>
            <a:spLocks noGrp="1"/>
          </p:cNvSpPr>
          <p:nvPr>
            <p:ph type="sldNum" sz="quarter" idx="12"/>
          </p:nvPr>
        </p:nvSpPr>
        <p:spPr/>
        <p:txBody>
          <a:bodyPr/>
          <a:lstStyle/>
          <a:p>
            <a:fld id="{61C44E05-631C-4892-B577-17C57620ECE9}" type="slidenum">
              <a:rPr lang="en-US" smtClean="0"/>
              <a:pPr/>
              <a:t>15</a:t>
            </a:fld>
            <a:endParaRPr lang="en-US"/>
          </a:p>
        </p:txBody>
      </p:sp>
    </p:spTree>
    <p:extLst>
      <p:ext uri="{BB962C8B-B14F-4D97-AF65-F5344CB8AC3E}">
        <p14:creationId xmlns:p14="http://schemas.microsoft.com/office/powerpoint/2010/main" val="9961376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788268"/>
            <a:ext cx="8229600" cy="1066800"/>
          </a:xfrm>
        </p:spPr>
        <p:txBody>
          <a:bodyPr>
            <a:normAutofit fontScale="90000"/>
          </a:bodyPr>
          <a:lstStyle/>
          <a:p>
            <a:r>
              <a:rPr lang="el-GR" dirty="0" smtClean="0"/>
              <a:t>Κατανοητό &amp; αποδεκτό σύστημα Αξιών </a:t>
            </a:r>
            <a:endParaRPr lang="el-GR" dirty="0"/>
          </a:p>
        </p:txBody>
      </p:sp>
      <p:sp>
        <p:nvSpPr>
          <p:cNvPr id="3" name="Θέση περιεχομένου 2"/>
          <p:cNvSpPr>
            <a:spLocks noGrp="1"/>
          </p:cNvSpPr>
          <p:nvPr>
            <p:ph idx="1"/>
          </p:nvPr>
        </p:nvSpPr>
        <p:spPr/>
        <p:txBody>
          <a:bodyPr/>
          <a:lstStyle/>
          <a:p>
            <a:r>
              <a:rPr lang="en-US" dirty="0" smtClean="0">
                <a:solidFill>
                  <a:srgbClr val="FF0000"/>
                </a:solidFill>
              </a:rPr>
              <a:t>Hewlett-Packet:</a:t>
            </a:r>
            <a:r>
              <a:rPr lang="en-US" dirty="0" smtClean="0"/>
              <a:t> </a:t>
            </a:r>
            <a:r>
              <a:rPr lang="el-GR" sz="2000" dirty="0" smtClean="0"/>
              <a:t>Σεβασμός &amp; στη προσωπικότητα και ελευθερία του εργαζόμενου ως άτομο</a:t>
            </a:r>
          </a:p>
          <a:p>
            <a:r>
              <a:rPr lang="en-US" dirty="0" smtClean="0">
                <a:solidFill>
                  <a:srgbClr val="FF0000"/>
                </a:solidFill>
              </a:rPr>
              <a:t>IBM</a:t>
            </a:r>
            <a:r>
              <a:rPr lang="en-US" dirty="0" smtClean="0"/>
              <a:t>:</a:t>
            </a:r>
            <a:r>
              <a:rPr lang="en-US" sz="2000" dirty="0" smtClean="0"/>
              <a:t> </a:t>
            </a:r>
            <a:r>
              <a:rPr lang="el-GR" sz="2000" dirty="0" smtClean="0"/>
              <a:t>σεβασμό στο άτομο, την χωρίς ταίρι εξυπηρέτηση του πελάτη, την αφοσίωση όλων στην ανάπτυξη υπεροχής σε κάθε δραστηριότητα</a:t>
            </a:r>
          </a:p>
          <a:p>
            <a:r>
              <a:rPr lang="en-US" dirty="0">
                <a:solidFill>
                  <a:srgbClr val="FF0000"/>
                </a:solidFill>
              </a:rPr>
              <a:t>Johnson &amp; Johnson</a:t>
            </a:r>
            <a:r>
              <a:rPr lang="en-US" sz="2000" dirty="0" smtClean="0"/>
              <a:t>: </a:t>
            </a:r>
            <a:r>
              <a:rPr lang="el-GR" sz="2000" dirty="0" smtClean="0"/>
              <a:t>την ευθύνη προς τους πελάτες μας, στο προσωπικό μας, στη διοίκηση, προς το κοινωνικό σύνολο και στους μετόχους της εταιρείας </a:t>
            </a:r>
            <a:endParaRPr lang="el-GR" dirty="0"/>
          </a:p>
        </p:txBody>
      </p:sp>
      <p:sp>
        <p:nvSpPr>
          <p:cNvPr id="5" name="Θέση αριθμού διαφάνειας 4"/>
          <p:cNvSpPr>
            <a:spLocks noGrp="1"/>
          </p:cNvSpPr>
          <p:nvPr>
            <p:ph type="sldNum" sz="quarter" idx="12"/>
          </p:nvPr>
        </p:nvSpPr>
        <p:spPr/>
        <p:txBody>
          <a:bodyPr/>
          <a:lstStyle/>
          <a:p>
            <a:fld id="{61C44E05-631C-4892-B577-17C57620ECE9}" type="slidenum">
              <a:rPr lang="en-US" smtClean="0"/>
              <a:pPr/>
              <a:t>16</a:t>
            </a:fld>
            <a:endParaRPr lang="en-US"/>
          </a:p>
        </p:txBody>
      </p:sp>
    </p:spTree>
    <p:extLst>
      <p:ext uri="{BB962C8B-B14F-4D97-AF65-F5344CB8AC3E}">
        <p14:creationId xmlns:p14="http://schemas.microsoft.com/office/powerpoint/2010/main" val="9231816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pPr>
              <a:defRPr/>
            </a:pPr>
            <a:r>
              <a:rPr lang="el-GR" dirty="0"/>
              <a:t>Βασικές </a:t>
            </a:r>
            <a:r>
              <a:rPr lang="el-GR" dirty="0" smtClean="0"/>
              <a:t>αξίες των επιχειρήσεων που χτίστηκαν για να έχουν διάρκεια (1)</a:t>
            </a:r>
            <a:endParaRPr lang="en-US" dirty="0"/>
          </a:p>
        </p:txBody>
      </p:sp>
      <p:sp>
        <p:nvSpPr>
          <p:cNvPr id="12291" name="Slide Number Placeholder 2"/>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l-GR"/>
              <a:t>18-</a:t>
            </a:r>
            <a:fld id="{C84C86C5-4DC6-42EC-8489-C318F516BC6B}" type="slidenum">
              <a:rPr lang="en-US" altLang="el-GR"/>
              <a:pPr/>
              <a:t>17</a:t>
            </a:fld>
            <a:endParaRPr lang="en-US" altLang="el-GR"/>
          </a:p>
        </p:txBody>
      </p:sp>
      <p:sp>
        <p:nvSpPr>
          <p:cNvPr id="12292" name="Content Placeholder 2"/>
          <p:cNvSpPr txBox="1">
            <a:spLocks/>
          </p:cNvSpPr>
          <p:nvPr/>
        </p:nvSpPr>
        <p:spPr bwMode="auto">
          <a:xfrm>
            <a:off x="228600" y="1752600"/>
            <a:ext cx="8610600" cy="501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860425" indent="-403225">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eaLnBrk="1" hangingPunct="1">
              <a:buClr>
                <a:srgbClr val="336600"/>
              </a:buClr>
              <a:buSzPct val="125000"/>
              <a:buFont typeface="Wingdings" panose="05000000000000000000" pitchFamily="2" charset="2"/>
              <a:buChar char=""/>
            </a:pPr>
            <a:r>
              <a:rPr lang="en-US" altLang="el-GR" sz="3200" b="1" dirty="0">
                <a:solidFill>
                  <a:srgbClr val="C00000"/>
                </a:solidFill>
              </a:rPr>
              <a:t>3M</a:t>
            </a:r>
          </a:p>
          <a:p>
            <a:pPr lvl="1" eaLnBrk="1" hangingPunct="1">
              <a:buClr>
                <a:srgbClr val="800080"/>
              </a:buClr>
              <a:buSzPct val="120000"/>
              <a:buFont typeface="Wingdings 3" panose="05040102010807070707" pitchFamily="18" charset="2"/>
              <a:buChar char="9"/>
            </a:pPr>
            <a:r>
              <a:rPr lang="el-GR" altLang="el-GR" sz="2700" dirty="0"/>
              <a:t>Καινοτομία – «Μη καταστρέφετε τις ιδέες για νέα προϊόντα».</a:t>
            </a:r>
          </a:p>
          <a:p>
            <a:pPr lvl="1" eaLnBrk="1" hangingPunct="1">
              <a:buClr>
                <a:srgbClr val="800080"/>
              </a:buClr>
              <a:buSzPct val="120000"/>
              <a:buFont typeface="Wingdings 3" panose="05040102010807070707" pitchFamily="18" charset="2"/>
              <a:buChar char="9"/>
            </a:pPr>
            <a:r>
              <a:rPr lang="el-GR" altLang="el-GR" sz="2700" dirty="0"/>
              <a:t>Απόλυτη ακεραιότητα.</a:t>
            </a:r>
          </a:p>
          <a:p>
            <a:pPr lvl="1" eaLnBrk="1" hangingPunct="1">
              <a:buClr>
                <a:srgbClr val="800080"/>
              </a:buClr>
              <a:buSzPct val="120000"/>
              <a:buFont typeface="Wingdings 3" panose="05040102010807070707" pitchFamily="18" charset="2"/>
              <a:buChar char="9"/>
            </a:pPr>
            <a:r>
              <a:rPr lang="el-GR" altLang="el-GR" sz="2700" dirty="0"/>
              <a:t>Σεβασμός στην ατομική πρωτοβουλία και την προσωπική ανάπτυξη.</a:t>
            </a:r>
          </a:p>
          <a:p>
            <a:pPr lvl="1" eaLnBrk="1" hangingPunct="1">
              <a:buClr>
                <a:srgbClr val="800080"/>
              </a:buClr>
              <a:buSzPct val="120000"/>
              <a:buFont typeface="Wingdings 3" panose="05040102010807070707" pitchFamily="18" charset="2"/>
              <a:buChar char="9"/>
            </a:pPr>
            <a:r>
              <a:rPr lang="el-GR" altLang="el-GR" sz="2700" dirty="0"/>
              <a:t>Ανοχή προς τα ειλικρινή λάθη.</a:t>
            </a:r>
          </a:p>
          <a:p>
            <a:pPr lvl="1" eaLnBrk="1" hangingPunct="1">
              <a:buClr>
                <a:srgbClr val="800080"/>
              </a:buClr>
              <a:buSzPct val="120000"/>
              <a:buFont typeface="Wingdings 3" panose="05040102010807070707" pitchFamily="18" charset="2"/>
              <a:buChar char="9"/>
            </a:pPr>
            <a:r>
              <a:rPr lang="el-GR" altLang="el-GR" sz="2700" dirty="0"/>
              <a:t>Ποιότητα και αξιοπιστία προϊόντος.</a:t>
            </a:r>
          </a:p>
          <a:p>
            <a:pPr lvl="1" eaLnBrk="1" hangingPunct="1">
              <a:buClr>
                <a:srgbClr val="800080"/>
              </a:buClr>
              <a:buSzPct val="120000"/>
              <a:buFont typeface="Wingdings 3" panose="05040102010807070707" pitchFamily="18" charset="2"/>
              <a:buChar char="9"/>
            </a:pPr>
            <a:r>
              <a:rPr lang="el-GR" altLang="el-GR" sz="2700" dirty="0"/>
              <a:t>«Η πραγματική μας δουλειά είναι να λύνουμε προβλήματα».</a:t>
            </a:r>
            <a:endParaRPr lang="en-US" altLang="el-GR" sz="2700" dirty="0"/>
          </a:p>
        </p:txBody>
      </p:sp>
    </p:spTree>
    <p:extLst>
      <p:ext uri="{BB962C8B-B14F-4D97-AF65-F5344CB8AC3E}">
        <p14:creationId xmlns:p14="http://schemas.microsoft.com/office/powerpoint/2010/main" val="4021136888"/>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pPr>
              <a:defRPr/>
            </a:pPr>
            <a:r>
              <a:rPr lang="el-GR" dirty="0"/>
              <a:t>Βασικές </a:t>
            </a:r>
            <a:r>
              <a:rPr lang="el-GR" dirty="0" smtClean="0"/>
              <a:t>αξίες των επιχειρήσεων που χτίστηκαν για να έχουν διάρκεια (2)</a:t>
            </a:r>
            <a:endParaRPr lang="en-US" dirty="0"/>
          </a:p>
        </p:txBody>
      </p:sp>
      <p:sp>
        <p:nvSpPr>
          <p:cNvPr id="13315" name="Slide Number Placeholder 2"/>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l-GR"/>
              <a:t>18-</a:t>
            </a:r>
            <a:fld id="{133C5085-E03D-4279-A703-88D24D4F64CC}" type="slidenum">
              <a:rPr lang="en-US" altLang="el-GR"/>
              <a:pPr/>
              <a:t>18</a:t>
            </a:fld>
            <a:endParaRPr lang="en-US" altLang="el-GR"/>
          </a:p>
        </p:txBody>
      </p:sp>
      <p:sp>
        <p:nvSpPr>
          <p:cNvPr id="6" name="Content Placeholder 2"/>
          <p:cNvSpPr txBox="1">
            <a:spLocks/>
          </p:cNvSpPr>
          <p:nvPr/>
        </p:nvSpPr>
        <p:spPr>
          <a:xfrm>
            <a:off x="228600" y="1752600"/>
            <a:ext cx="8610600" cy="5013325"/>
          </a:xfrm>
          <a:prstGeom prst="rect">
            <a:avLst/>
          </a:prstGeom>
        </p:spPr>
        <p:txBody>
          <a:bodyPr>
            <a:normAutofit lnSpcReduction="10000"/>
          </a:bodyPr>
          <a:lstStyle>
            <a:lvl1pPr marL="342900" indent="-342900" algn="l" defTabSz="914400" rtl="0" eaLnBrk="1" latinLnBrk="0" hangingPunct="1">
              <a:spcBef>
                <a:spcPct val="20000"/>
              </a:spcBef>
              <a:buClr>
                <a:srgbClr val="336600"/>
              </a:buClr>
              <a:buSzPct val="125000"/>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r>
              <a:rPr lang="en-US" b="1" dirty="0">
                <a:solidFill>
                  <a:srgbClr val="C00000"/>
                </a:solidFill>
              </a:rPr>
              <a:t>Sony</a:t>
            </a:r>
            <a:endParaRPr lang="en-US" b="1" dirty="0" smtClean="0">
              <a:solidFill>
                <a:srgbClr val="C00000"/>
              </a:solidFill>
            </a:endParaRPr>
          </a:p>
          <a:p>
            <a:pPr marL="860425" lvl="1" indent="-403225">
              <a:buClr>
                <a:srgbClr val="800080"/>
              </a:buClr>
              <a:buSzPct val="120000"/>
              <a:buFont typeface="Wingdings 3" pitchFamily="18" charset="2"/>
              <a:buChar char="9"/>
              <a:defRPr/>
            </a:pPr>
            <a:r>
              <a:rPr lang="el-GR" sz="2700" dirty="0" smtClean="0"/>
              <a:t>Να </a:t>
            </a:r>
            <a:r>
              <a:rPr lang="el-GR" sz="2700" dirty="0"/>
              <a:t>βιώνουμε τη χαρά που </a:t>
            </a:r>
            <a:r>
              <a:rPr lang="el-GR" sz="2700" dirty="0" smtClean="0"/>
              <a:t>δημιουργεί η τεχνολογική καινοτομία, η οποία ωφελεί </a:t>
            </a:r>
            <a:r>
              <a:rPr lang="el-GR" sz="2700" dirty="0"/>
              <a:t>το ευρύ κοινό.</a:t>
            </a:r>
          </a:p>
          <a:p>
            <a:pPr marL="860425" lvl="1" indent="-403225">
              <a:buClr>
                <a:srgbClr val="800080"/>
              </a:buClr>
              <a:buSzPct val="120000"/>
              <a:buFont typeface="Wingdings 3" pitchFamily="18" charset="2"/>
              <a:buChar char="9"/>
              <a:defRPr/>
            </a:pPr>
            <a:r>
              <a:rPr lang="el-GR" sz="2700" dirty="0" smtClean="0"/>
              <a:t>Να «ανεβάσουμε» </a:t>
            </a:r>
            <a:r>
              <a:rPr lang="el-GR" sz="2700" dirty="0"/>
              <a:t>τον ιαπωνικό πολιτισμό και το </a:t>
            </a:r>
            <a:r>
              <a:rPr lang="el-GR" sz="2700" dirty="0" smtClean="0"/>
              <a:t>κύρος της χώρας.</a:t>
            </a:r>
            <a:endParaRPr lang="el-GR" sz="2700" dirty="0"/>
          </a:p>
          <a:p>
            <a:pPr marL="860425" lvl="1" indent="-403225">
              <a:buClr>
                <a:srgbClr val="800080"/>
              </a:buClr>
              <a:buSzPct val="120000"/>
              <a:buFont typeface="Wingdings 3" pitchFamily="18" charset="2"/>
              <a:buChar char="9"/>
              <a:defRPr/>
            </a:pPr>
            <a:r>
              <a:rPr lang="el-GR" sz="2700" dirty="0"/>
              <a:t>Να είμαστε </a:t>
            </a:r>
            <a:r>
              <a:rPr lang="el-GR" sz="2700" dirty="0" smtClean="0"/>
              <a:t>πρωτοπόροι: όχι </a:t>
            </a:r>
            <a:r>
              <a:rPr lang="el-GR" sz="2700" dirty="0"/>
              <a:t>να ακολουθούμε τους άλλους, αλλά να </a:t>
            </a:r>
            <a:r>
              <a:rPr lang="el-GR" sz="2700" dirty="0" smtClean="0"/>
              <a:t>επιτυγχάνουμε </a:t>
            </a:r>
            <a:r>
              <a:rPr lang="el-GR" sz="2700" dirty="0"/>
              <a:t>το ακατόρθωτο.</a:t>
            </a:r>
          </a:p>
          <a:p>
            <a:pPr marL="860425" lvl="1" indent="-403225">
              <a:buClr>
                <a:srgbClr val="800080"/>
              </a:buClr>
              <a:buSzPct val="120000"/>
              <a:buFont typeface="Wingdings 3" pitchFamily="18" charset="2"/>
              <a:buChar char="9"/>
              <a:defRPr/>
            </a:pPr>
            <a:r>
              <a:rPr lang="el-GR" sz="2700" dirty="0"/>
              <a:t>Να σεβόμαστε και να ενθαρρύνουμε την ικανότητα και τη </a:t>
            </a:r>
            <a:r>
              <a:rPr lang="el-GR" sz="2700" dirty="0" smtClean="0"/>
              <a:t>δημιουργικότητα του </a:t>
            </a:r>
            <a:r>
              <a:rPr lang="el-GR" sz="2700" dirty="0"/>
              <a:t>κάθε ατόμου.</a:t>
            </a:r>
            <a:endParaRPr lang="en-US" sz="2700" dirty="0"/>
          </a:p>
        </p:txBody>
      </p:sp>
    </p:spTree>
    <p:extLst>
      <p:ext uri="{BB962C8B-B14F-4D97-AF65-F5344CB8AC3E}">
        <p14:creationId xmlns:p14="http://schemas.microsoft.com/office/powerpoint/2010/main" val="1031426332"/>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pPr>
              <a:defRPr/>
            </a:pPr>
            <a:r>
              <a:rPr lang="el-GR" dirty="0"/>
              <a:t>Βασικές </a:t>
            </a:r>
            <a:r>
              <a:rPr lang="el-GR" dirty="0" smtClean="0"/>
              <a:t>αξίες των επιχειρήσεων που χτίστηκαν για να έχουν διάρκεια (3)</a:t>
            </a:r>
            <a:endParaRPr lang="en-US" dirty="0"/>
          </a:p>
        </p:txBody>
      </p:sp>
      <p:sp>
        <p:nvSpPr>
          <p:cNvPr id="14339" name="Slide Number Placeholder 2"/>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l-GR"/>
              <a:t>18-</a:t>
            </a:r>
            <a:fld id="{37856B8F-362E-4D57-9CFF-E53152E075F8}" type="slidenum">
              <a:rPr lang="en-US" altLang="el-GR"/>
              <a:pPr/>
              <a:t>19</a:t>
            </a:fld>
            <a:endParaRPr lang="en-US" altLang="el-GR"/>
          </a:p>
        </p:txBody>
      </p:sp>
      <p:sp>
        <p:nvSpPr>
          <p:cNvPr id="6" name="Content Placeholder 2"/>
          <p:cNvSpPr txBox="1">
            <a:spLocks/>
          </p:cNvSpPr>
          <p:nvPr/>
        </p:nvSpPr>
        <p:spPr>
          <a:xfrm>
            <a:off x="228600" y="1752600"/>
            <a:ext cx="8610600" cy="5013325"/>
          </a:xfrm>
          <a:prstGeom prst="rect">
            <a:avLst/>
          </a:prstGeom>
        </p:spPr>
        <p:txBody>
          <a:bodyPr>
            <a:normAutofit fontScale="92500" lnSpcReduction="20000"/>
          </a:bodyPr>
          <a:lstStyle>
            <a:lvl1pPr marL="342900" indent="-342900" algn="l" defTabSz="914400" rtl="0" eaLnBrk="1" latinLnBrk="0" hangingPunct="1">
              <a:spcBef>
                <a:spcPct val="20000"/>
              </a:spcBef>
              <a:buClr>
                <a:srgbClr val="336600"/>
              </a:buClr>
              <a:buSzPct val="125000"/>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r>
              <a:rPr lang="en-US" b="1" dirty="0">
                <a:solidFill>
                  <a:srgbClr val="C00000"/>
                </a:solidFill>
              </a:rPr>
              <a:t>Walmart</a:t>
            </a:r>
            <a:endParaRPr lang="en-US" b="1" dirty="0" smtClean="0">
              <a:solidFill>
                <a:srgbClr val="C00000"/>
              </a:solidFill>
            </a:endParaRPr>
          </a:p>
          <a:p>
            <a:pPr marL="860425" lvl="1" indent="-403225">
              <a:buClr>
                <a:srgbClr val="800080"/>
              </a:buClr>
              <a:buSzPct val="120000"/>
              <a:buFont typeface="Wingdings 3" pitchFamily="18" charset="2"/>
              <a:buChar char="9"/>
              <a:defRPr/>
            </a:pPr>
            <a:r>
              <a:rPr lang="el-GR" sz="2700" dirty="0" smtClean="0"/>
              <a:t>Υπάρχουμε </a:t>
            </a:r>
            <a:r>
              <a:rPr lang="el-GR" sz="2700" dirty="0"/>
              <a:t>για να παρέχουμε αξία στους πελάτες </a:t>
            </a:r>
            <a:r>
              <a:rPr lang="el-GR" sz="2700" dirty="0" smtClean="0"/>
              <a:t>μας:</a:t>
            </a:r>
            <a:br>
              <a:rPr lang="el-GR" sz="2700" dirty="0" smtClean="0"/>
            </a:br>
            <a:r>
              <a:rPr lang="el-GR" sz="2700" dirty="0" smtClean="0"/>
              <a:t>για </a:t>
            </a:r>
            <a:r>
              <a:rPr lang="el-GR" sz="2700" dirty="0"/>
              <a:t>να κάνουμε </a:t>
            </a:r>
            <a:r>
              <a:rPr lang="el-GR" sz="2700" dirty="0" smtClean="0"/>
              <a:t>τη ζωή </a:t>
            </a:r>
            <a:r>
              <a:rPr lang="el-GR" sz="2700" dirty="0"/>
              <a:t>τους </a:t>
            </a:r>
            <a:r>
              <a:rPr lang="el-GR" sz="2700" dirty="0" smtClean="0"/>
              <a:t>καλύτερη, </a:t>
            </a:r>
            <a:r>
              <a:rPr lang="el-GR" sz="2700" dirty="0"/>
              <a:t>μέσα από </a:t>
            </a:r>
            <a:r>
              <a:rPr lang="el-GR" sz="2700" dirty="0" smtClean="0"/>
              <a:t>την προσφορά χαμηλών τιμών και περισσότερων επιλογών. Όλα </a:t>
            </a:r>
            <a:r>
              <a:rPr lang="el-GR" sz="2700" dirty="0"/>
              <a:t>τα άλλα είναι δευτερεύοντα.</a:t>
            </a:r>
          </a:p>
          <a:p>
            <a:pPr marL="860425" lvl="1" indent="-403225">
              <a:buClr>
                <a:srgbClr val="800080"/>
              </a:buClr>
              <a:buSzPct val="120000"/>
              <a:buFont typeface="Wingdings 3" pitchFamily="18" charset="2"/>
              <a:buChar char="9"/>
              <a:defRPr/>
            </a:pPr>
            <a:r>
              <a:rPr lang="el-GR" sz="2700" dirty="0"/>
              <a:t>Να κολυμπάμε αντίθετα στο ρεύμα, να αντιστεκόμαστε στην </a:t>
            </a:r>
            <a:r>
              <a:rPr lang="el-GR" sz="2700" dirty="0" smtClean="0"/>
              <a:t>παραδοσιακή σοφία</a:t>
            </a:r>
            <a:r>
              <a:rPr lang="el-GR" sz="2700" dirty="0"/>
              <a:t>.</a:t>
            </a:r>
          </a:p>
          <a:p>
            <a:pPr marL="860425" lvl="1" indent="-403225">
              <a:buClr>
                <a:srgbClr val="800080"/>
              </a:buClr>
              <a:buSzPct val="120000"/>
              <a:buFont typeface="Wingdings 3" pitchFamily="18" charset="2"/>
              <a:buChar char="9"/>
              <a:defRPr/>
            </a:pPr>
            <a:r>
              <a:rPr lang="el-GR" sz="2700" dirty="0"/>
              <a:t>Να δουλεύουμε σε συνεργασία με τους </a:t>
            </a:r>
            <a:r>
              <a:rPr lang="el-GR" sz="2700" dirty="0" smtClean="0"/>
              <a:t>εργαζόμενους.</a:t>
            </a:r>
            <a:endParaRPr lang="el-GR" sz="2700" dirty="0"/>
          </a:p>
          <a:p>
            <a:pPr marL="860425" lvl="1" indent="-403225">
              <a:buClr>
                <a:srgbClr val="800080"/>
              </a:buClr>
              <a:buSzPct val="120000"/>
              <a:buFont typeface="Wingdings 3" pitchFamily="18" charset="2"/>
              <a:buChar char="9"/>
              <a:defRPr/>
            </a:pPr>
            <a:r>
              <a:rPr lang="el-GR" sz="2700" dirty="0"/>
              <a:t>Να εργαζόμαστε με πάθος, αφοσίωση και ενθουσιασμό.</a:t>
            </a:r>
          </a:p>
          <a:p>
            <a:pPr marL="860425" lvl="1" indent="-403225">
              <a:buClr>
                <a:srgbClr val="800080"/>
              </a:buClr>
              <a:buSzPct val="120000"/>
              <a:buFont typeface="Wingdings 3" pitchFamily="18" charset="2"/>
              <a:buChar char="9"/>
              <a:defRPr/>
            </a:pPr>
            <a:r>
              <a:rPr lang="el-GR" sz="2700" dirty="0"/>
              <a:t>Να λειτουργούμε </a:t>
            </a:r>
            <a:r>
              <a:rPr lang="el-GR" sz="2700" dirty="0" smtClean="0"/>
              <a:t>λιτά.</a:t>
            </a:r>
            <a:endParaRPr lang="el-GR" sz="2700" dirty="0"/>
          </a:p>
          <a:p>
            <a:pPr marL="860425" lvl="1" indent="-403225">
              <a:buClr>
                <a:srgbClr val="800080"/>
              </a:buClr>
              <a:buSzPct val="120000"/>
              <a:buFont typeface="Wingdings 3" pitchFamily="18" charset="2"/>
              <a:buChar char="9"/>
              <a:defRPr/>
            </a:pPr>
            <a:r>
              <a:rPr lang="el-GR" sz="2700" dirty="0"/>
              <a:t>Να επιδιώκουμε ακόμα υψηλότερους στόχους.</a:t>
            </a:r>
            <a:endParaRPr lang="en-US" sz="2700" dirty="0"/>
          </a:p>
        </p:txBody>
      </p:sp>
    </p:spTree>
    <p:extLst>
      <p:ext uri="{BB962C8B-B14F-4D97-AF65-F5344CB8AC3E}">
        <p14:creationId xmlns:p14="http://schemas.microsoft.com/office/powerpoint/2010/main" val="420431570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E75774DB-FF42-4DEE-9660-E35851471D3F}"/>
              </a:ext>
            </a:extLst>
          </p:cNvPr>
          <p:cNvSpPr>
            <a:spLocks noGrp="1"/>
          </p:cNvSpPr>
          <p:nvPr>
            <p:ph type="title"/>
          </p:nvPr>
        </p:nvSpPr>
        <p:spPr/>
        <p:txBody>
          <a:bodyPr>
            <a:normAutofit/>
          </a:bodyPr>
          <a:lstStyle/>
          <a:p>
            <a:pPr algn="ctr"/>
            <a:r>
              <a:rPr lang="el-GR" sz="4400" b="1" dirty="0">
                <a:solidFill>
                  <a:srgbClr val="002060"/>
                </a:solidFill>
              </a:rPr>
              <a:t>Περιεχόμενα </a:t>
            </a:r>
          </a:p>
        </p:txBody>
      </p:sp>
      <p:sp>
        <p:nvSpPr>
          <p:cNvPr id="3" name="Θέση περιεχομένου 2">
            <a:extLst>
              <a:ext uri="{FF2B5EF4-FFF2-40B4-BE49-F238E27FC236}">
                <a16:creationId xmlns="" xmlns:a16="http://schemas.microsoft.com/office/drawing/2014/main" id="{BC34C108-7691-4E5B-A9C9-F8F563FA55DF}"/>
              </a:ext>
            </a:extLst>
          </p:cNvPr>
          <p:cNvSpPr>
            <a:spLocks noGrp="1"/>
          </p:cNvSpPr>
          <p:nvPr>
            <p:ph sz="half" idx="1"/>
          </p:nvPr>
        </p:nvSpPr>
        <p:spPr>
          <a:xfrm>
            <a:off x="457200" y="2249425"/>
            <a:ext cx="7571184" cy="3771864"/>
          </a:xfrm>
        </p:spPr>
        <p:txBody>
          <a:bodyPr>
            <a:normAutofit/>
          </a:bodyPr>
          <a:lstStyle/>
          <a:p>
            <a:pPr marL="596646" lvl="0" indent="-514350" algn="just">
              <a:spcBef>
                <a:spcPts val="600"/>
              </a:spcBef>
              <a:buClr>
                <a:srgbClr val="3891A7"/>
              </a:buClr>
              <a:buSzPct val="80000"/>
              <a:buFont typeface="Wingdings 2"/>
              <a:buAutoNum type="arabicPeriod"/>
            </a:pPr>
            <a:r>
              <a:rPr lang="el-GR" sz="2200" dirty="0" smtClean="0">
                <a:solidFill>
                  <a:prstClr val="black"/>
                </a:solidFill>
                <a:latin typeface="Corbel"/>
              </a:rPr>
              <a:t>Ορισμός της ηγεσίας </a:t>
            </a:r>
          </a:p>
          <a:p>
            <a:pPr marL="596646" indent="-514350" algn="just">
              <a:spcBef>
                <a:spcPts val="600"/>
              </a:spcBef>
              <a:buClr>
                <a:srgbClr val="3891A7"/>
              </a:buClr>
              <a:buSzPct val="80000"/>
              <a:buFont typeface="Wingdings 2"/>
              <a:buAutoNum type="arabicPeriod"/>
            </a:pPr>
            <a:r>
              <a:rPr lang="el-GR" sz="2200" dirty="0" smtClean="0">
                <a:solidFill>
                  <a:prstClr val="black"/>
                </a:solidFill>
                <a:latin typeface="Corbel"/>
              </a:rPr>
              <a:t>Τα επικρατέστερα στυλ ηγεσίας</a:t>
            </a:r>
            <a:endParaRPr lang="el-GR" sz="2200" dirty="0">
              <a:solidFill>
                <a:prstClr val="black"/>
              </a:solidFill>
              <a:latin typeface="Corbel"/>
            </a:endParaRPr>
          </a:p>
          <a:p>
            <a:pPr marL="596646" indent="-514350" algn="just">
              <a:spcBef>
                <a:spcPts val="600"/>
              </a:spcBef>
              <a:buClr>
                <a:srgbClr val="3891A7"/>
              </a:buClr>
              <a:buSzPct val="80000"/>
              <a:buFont typeface="Wingdings 2"/>
              <a:buAutoNum type="arabicPeriod"/>
            </a:pPr>
            <a:r>
              <a:rPr lang="el-GR" sz="2200" dirty="0">
                <a:solidFill>
                  <a:prstClr val="black"/>
                </a:solidFill>
                <a:latin typeface="Corbel"/>
              </a:rPr>
              <a:t>Η σημασία της ηγεσίας στον σχεδιασμό της ΔΟΠ</a:t>
            </a:r>
          </a:p>
          <a:p>
            <a:pPr marL="596646" lvl="0" indent="-514350" algn="just">
              <a:spcBef>
                <a:spcPts val="600"/>
              </a:spcBef>
              <a:buClr>
                <a:srgbClr val="3891A7"/>
              </a:buClr>
              <a:buSzPct val="80000"/>
              <a:buFont typeface="Wingdings 2"/>
              <a:buAutoNum type="arabicPeriod"/>
            </a:pPr>
            <a:r>
              <a:rPr lang="el-GR" sz="2200" dirty="0" smtClean="0">
                <a:solidFill>
                  <a:prstClr val="black"/>
                </a:solidFill>
                <a:latin typeface="Corbel"/>
              </a:rPr>
              <a:t>Ο ρόλος της ηγεσίας στην εφαρμογή της ΔΟΠ</a:t>
            </a:r>
            <a:endParaRPr lang="el-GR" sz="2200" dirty="0">
              <a:solidFill>
                <a:prstClr val="black"/>
              </a:solidFill>
              <a:latin typeface="Corbel"/>
            </a:endParaRPr>
          </a:p>
          <a:p>
            <a:pPr marL="596646" lvl="0" indent="-514350" algn="just">
              <a:spcBef>
                <a:spcPts val="600"/>
              </a:spcBef>
              <a:buClr>
                <a:srgbClr val="3891A7"/>
              </a:buClr>
              <a:buSzPct val="80000"/>
              <a:buFont typeface="Wingdings 2"/>
              <a:buAutoNum type="arabicPeriod"/>
            </a:pPr>
            <a:r>
              <a:rPr lang="el-GR" sz="2200" dirty="0" smtClean="0">
                <a:solidFill>
                  <a:prstClr val="black"/>
                </a:solidFill>
                <a:latin typeface="Corbel"/>
              </a:rPr>
              <a:t>Διοίκηση αλλαγών στα πλαίσια της ΔΟΠ</a:t>
            </a:r>
            <a:endParaRPr lang="el-GR" sz="2200" dirty="0">
              <a:solidFill>
                <a:prstClr val="black"/>
              </a:solidFill>
              <a:latin typeface="Corbel"/>
            </a:endParaRPr>
          </a:p>
          <a:p>
            <a:pPr marL="596646" lvl="0" indent="-514350" algn="just">
              <a:spcBef>
                <a:spcPts val="600"/>
              </a:spcBef>
              <a:buClr>
                <a:srgbClr val="3891A7"/>
              </a:buClr>
              <a:buSzPct val="80000"/>
              <a:buFont typeface="Wingdings 2"/>
              <a:buAutoNum type="arabicPeriod"/>
            </a:pPr>
            <a:r>
              <a:rPr lang="el-GR" sz="2200" dirty="0" smtClean="0">
                <a:solidFill>
                  <a:prstClr val="black"/>
                </a:solidFill>
                <a:latin typeface="Corbel"/>
              </a:rPr>
              <a:t>Καθοδήγηση ομάδων ποιότητας </a:t>
            </a:r>
          </a:p>
          <a:p>
            <a:pPr marL="596646" indent="-514350" algn="just">
              <a:spcBef>
                <a:spcPts val="600"/>
              </a:spcBef>
              <a:buClr>
                <a:srgbClr val="3891A7"/>
              </a:buClr>
              <a:buSzPct val="80000"/>
              <a:buFont typeface="Wingdings 2"/>
              <a:buAutoNum type="arabicPeriod"/>
            </a:pPr>
            <a:r>
              <a:rPr lang="el-GR" sz="2200" dirty="0" smtClean="0">
                <a:solidFill>
                  <a:prstClr val="black"/>
                </a:solidFill>
                <a:latin typeface="Corbel"/>
              </a:rPr>
              <a:t>Κατανόηση του μοντέλου Ηγεσίας </a:t>
            </a:r>
            <a:r>
              <a:rPr lang="en-US" sz="2200" dirty="0" smtClean="0">
                <a:solidFill>
                  <a:prstClr val="black"/>
                </a:solidFill>
                <a:latin typeface="Corbel"/>
              </a:rPr>
              <a:t>PDCA</a:t>
            </a:r>
            <a:r>
              <a:rPr lang="el-GR" sz="2200" dirty="0" smtClean="0">
                <a:solidFill>
                  <a:prstClr val="black"/>
                </a:solidFill>
                <a:latin typeface="Corbel"/>
              </a:rPr>
              <a:t> </a:t>
            </a:r>
            <a:endParaRPr lang="el-GR" sz="2200" dirty="0">
              <a:solidFill>
                <a:prstClr val="black"/>
              </a:solidFill>
              <a:latin typeface="Corbel"/>
            </a:endParaRPr>
          </a:p>
          <a:p>
            <a:pPr marL="596646" indent="-514350" algn="just">
              <a:spcBef>
                <a:spcPts val="600"/>
              </a:spcBef>
              <a:buClr>
                <a:srgbClr val="3891A7"/>
              </a:buClr>
              <a:buSzPct val="80000"/>
              <a:buFont typeface="Wingdings 2"/>
              <a:buAutoNum type="arabicPeriod"/>
            </a:pPr>
            <a:r>
              <a:rPr lang="el-GR" sz="2200" dirty="0" smtClean="0">
                <a:solidFill>
                  <a:prstClr val="black"/>
                </a:solidFill>
                <a:latin typeface="Corbel"/>
              </a:rPr>
              <a:t>Ανάλυση κριτηρίου </a:t>
            </a:r>
            <a:r>
              <a:rPr lang="el-GR" sz="2200" smtClean="0">
                <a:solidFill>
                  <a:prstClr val="black"/>
                </a:solidFill>
                <a:latin typeface="Corbel"/>
              </a:rPr>
              <a:t>Ηγεσίας στο Κοινό </a:t>
            </a:r>
            <a:r>
              <a:rPr lang="el-GR" sz="2200" dirty="0" smtClean="0">
                <a:solidFill>
                  <a:prstClr val="black"/>
                </a:solidFill>
                <a:latin typeface="Corbel"/>
              </a:rPr>
              <a:t>Πλαίσιο Αξιολόγησης (ΚΠΑ) των δημόσιων υπηρεσιών</a:t>
            </a:r>
            <a:endParaRPr lang="en-US" sz="2200" dirty="0">
              <a:solidFill>
                <a:prstClr val="black"/>
              </a:solidFill>
              <a:latin typeface="Gill Sans MT"/>
            </a:endParaRPr>
          </a:p>
        </p:txBody>
      </p:sp>
      <p:sp>
        <p:nvSpPr>
          <p:cNvPr id="6" name="Θέση αριθμού διαφάνειας 5">
            <a:extLst>
              <a:ext uri="{FF2B5EF4-FFF2-40B4-BE49-F238E27FC236}">
                <a16:creationId xmlns="" xmlns:a16="http://schemas.microsoft.com/office/drawing/2014/main" id="{1B76F7A3-FC36-4093-AF32-95AE6DD16D5A}"/>
              </a:ext>
            </a:extLst>
          </p:cNvPr>
          <p:cNvSpPr>
            <a:spLocks noGrp="1"/>
          </p:cNvSpPr>
          <p:nvPr>
            <p:ph type="sldNum" sz="quarter" idx="12"/>
          </p:nvPr>
        </p:nvSpPr>
        <p:spPr/>
        <p:txBody>
          <a:bodyPr/>
          <a:lstStyle/>
          <a:p>
            <a:fld id="{61C44E05-631C-4892-B577-17C57620ECE9}" type="slidenum">
              <a:rPr lang="en-US" smtClean="0"/>
              <a:pPr/>
              <a:t>2</a:t>
            </a:fld>
            <a:endParaRPr lang="en-US"/>
          </a:p>
        </p:txBody>
      </p:sp>
    </p:spTree>
    <p:extLst>
      <p:ext uri="{BB962C8B-B14F-4D97-AF65-F5344CB8AC3E}">
        <p14:creationId xmlns:p14="http://schemas.microsoft.com/office/powerpoint/2010/main" val="47108055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barn(inVertical)">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barn(inVertical)">
                                      <p:cBhvr>
                                        <p:cTn id="22" dur="500"/>
                                        <p:tgtEl>
                                          <p:spTgt spid="3">
                                            <p:txEl>
                                              <p:pRg st="7" end="7"/>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arn(inVertic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barn(inVertical)">
                                      <p:cBhvr>
                                        <p:cTn id="32" dur="5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2" end="2"/>
                                            </p:txEl>
                                          </p:spTgt>
                                        </p:tgtEl>
                                        <p:attrNameLst>
                                          <p:attrName>style.visibility</p:attrName>
                                        </p:attrNameLst>
                                      </p:cBhvr>
                                      <p:to>
                                        <p:strVal val="visible"/>
                                      </p:to>
                                    </p:set>
                                    <p:animEffect transition="in" filter="barn(inVertical)">
                                      <p:cBhvr>
                                        <p:cTn id="37" dur="500"/>
                                        <p:tgtEl>
                                          <p:spTgt spid="3">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barn(inVertical)">
                                      <p:cBhvr>
                                        <p:cTn id="42" dur="500"/>
                                        <p:tgtEl>
                                          <p:spTgt spid="3">
                                            <p:txEl>
                                              <p:pRg st="4" end="4"/>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3">
                                            <p:txEl>
                                              <p:pRg st="1" end="1"/>
                                            </p:txEl>
                                          </p:spTgt>
                                        </p:tgtEl>
                                        <p:attrNameLst>
                                          <p:attrName>style.visibility</p:attrName>
                                        </p:attrNameLst>
                                      </p:cBhvr>
                                      <p:to>
                                        <p:strVal val="visible"/>
                                      </p:to>
                                    </p:set>
                                    <p:animEffect transition="in" filter="barn(inVertical)">
                                      <p:cBhvr>
                                        <p:cTn id="4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fontScale="90000"/>
          </a:bodyPr>
          <a:lstStyle/>
          <a:p>
            <a:pPr>
              <a:defRPr/>
            </a:pPr>
            <a:r>
              <a:rPr lang="el-GR" dirty="0"/>
              <a:t>Βασικές </a:t>
            </a:r>
            <a:r>
              <a:rPr lang="el-GR" dirty="0" smtClean="0"/>
              <a:t>αξίες των επιχειρήσεων που χτίστηκαν για να έχουν διάρκεια (4)</a:t>
            </a:r>
            <a:endParaRPr lang="en-US" dirty="0"/>
          </a:p>
        </p:txBody>
      </p:sp>
      <p:sp>
        <p:nvSpPr>
          <p:cNvPr id="15363" name="Slide Number Placeholder 2"/>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l-GR"/>
              <a:t>18-</a:t>
            </a:r>
            <a:fld id="{F3F829AC-BC3C-476E-96FB-B77320042A64}" type="slidenum">
              <a:rPr lang="en-US" altLang="el-GR"/>
              <a:pPr/>
              <a:t>20</a:t>
            </a:fld>
            <a:endParaRPr lang="en-US" altLang="el-GR"/>
          </a:p>
        </p:txBody>
      </p:sp>
      <p:sp>
        <p:nvSpPr>
          <p:cNvPr id="6" name="Content Placeholder 2"/>
          <p:cNvSpPr txBox="1">
            <a:spLocks/>
          </p:cNvSpPr>
          <p:nvPr/>
        </p:nvSpPr>
        <p:spPr>
          <a:xfrm>
            <a:off x="228600" y="1752600"/>
            <a:ext cx="8610600" cy="5013325"/>
          </a:xfrm>
          <a:prstGeom prst="rect">
            <a:avLst/>
          </a:prstGeom>
        </p:spPr>
        <p:txBody>
          <a:bodyPr>
            <a:normAutofit lnSpcReduction="10000"/>
          </a:bodyPr>
          <a:lstStyle>
            <a:lvl1pPr marL="342900" indent="-342900" algn="l" defTabSz="914400" rtl="0" eaLnBrk="1" latinLnBrk="0" hangingPunct="1">
              <a:spcBef>
                <a:spcPct val="20000"/>
              </a:spcBef>
              <a:buClr>
                <a:srgbClr val="336600"/>
              </a:buClr>
              <a:buSzPct val="125000"/>
              <a:buFont typeface="Wingdings" pitchFamily="2" charset="2"/>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defRPr/>
            </a:pPr>
            <a:r>
              <a:rPr lang="en-US" b="1" dirty="0">
                <a:solidFill>
                  <a:srgbClr val="C00000"/>
                </a:solidFill>
              </a:rPr>
              <a:t>Walt Disney</a:t>
            </a:r>
            <a:endParaRPr lang="en-US" b="1" dirty="0" smtClean="0">
              <a:solidFill>
                <a:srgbClr val="C00000"/>
              </a:solidFill>
            </a:endParaRPr>
          </a:p>
          <a:p>
            <a:pPr marL="860425" lvl="1" indent="-403225">
              <a:buClr>
                <a:srgbClr val="800080"/>
              </a:buClr>
              <a:buSzPct val="120000"/>
              <a:buFont typeface="Wingdings 3" pitchFamily="18" charset="2"/>
              <a:buChar char="9"/>
              <a:defRPr/>
            </a:pPr>
            <a:r>
              <a:rPr lang="el-GR" sz="2700" dirty="0"/>
              <a:t>Δεν επιτρέπεται ο κυνισμός.</a:t>
            </a:r>
          </a:p>
          <a:p>
            <a:pPr marL="860425" lvl="1" indent="-403225">
              <a:buClr>
                <a:srgbClr val="800080"/>
              </a:buClr>
              <a:buSzPct val="120000"/>
              <a:buFont typeface="Wingdings 3" pitchFamily="18" charset="2"/>
              <a:buChar char="9"/>
              <a:defRPr/>
            </a:pPr>
            <a:r>
              <a:rPr lang="el-GR" sz="2700" dirty="0"/>
              <a:t>Φανατική προσοχή στη συνέπεια και τη λεπτομέρεια.</a:t>
            </a:r>
          </a:p>
          <a:p>
            <a:pPr marL="860425" lvl="1" indent="-403225">
              <a:buClr>
                <a:srgbClr val="800080"/>
              </a:buClr>
              <a:buSzPct val="120000"/>
              <a:buFont typeface="Wingdings 3" pitchFamily="18" charset="2"/>
              <a:buChar char="9"/>
              <a:defRPr/>
            </a:pPr>
            <a:r>
              <a:rPr lang="el-GR" sz="2700" dirty="0"/>
              <a:t>Συνεχής πρόοδος μέσω της δημιουργικότητας, των ονείρων και της </a:t>
            </a:r>
            <a:r>
              <a:rPr lang="el-GR" sz="2700" dirty="0" smtClean="0"/>
              <a:t>φαντασίας</a:t>
            </a:r>
            <a:r>
              <a:rPr lang="el-GR" sz="2700" dirty="0"/>
              <a:t>.</a:t>
            </a:r>
          </a:p>
          <a:p>
            <a:pPr marL="860425" lvl="1" indent="-403225">
              <a:buClr>
                <a:srgbClr val="800080"/>
              </a:buClr>
              <a:buSzPct val="120000"/>
              <a:buFont typeface="Wingdings 3" pitchFamily="18" charset="2"/>
              <a:buChar char="9"/>
              <a:defRPr/>
            </a:pPr>
            <a:r>
              <a:rPr lang="el-GR" sz="2700" dirty="0"/>
              <a:t>Φανατικός έλεγχος και διατήρηση της «μαγικής» εικόνας </a:t>
            </a:r>
            <a:r>
              <a:rPr lang="el-GR" sz="2700" dirty="0" smtClean="0"/>
              <a:t>της </a:t>
            </a:r>
            <a:r>
              <a:rPr lang="el-GR" sz="2700" dirty="0" err="1"/>
              <a:t>Disney</a:t>
            </a:r>
            <a:r>
              <a:rPr lang="el-GR" sz="2700" dirty="0"/>
              <a:t>.</a:t>
            </a:r>
          </a:p>
          <a:p>
            <a:pPr marL="860425" lvl="1" indent="-403225">
              <a:buClr>
                <a:srgbClr val="800080"/>
              </a:buClr>
              <a:buSzPct val="120000"/>
              <a:buFont typeface="Wingdings 3" pitchFamily="18" charset="2"/>
              <a:buChar char="9"/>
              <a:defRPr/>
            </a:pPr>
            <a:r>
              <a:rPr lang="el-GR" sz="2700" dirty="0" smtClean="0"/>
              <a:t>Να </a:t>
            </a:r>
            <a:r>
              <a:rPr lang="el-GR" sz="2700" dirty="0"/>
              <a:t>φέρουμε τη χαρά σε εκατομμύρια </a:t>
            </a:r>
            <a:r>
              <a:rPr lang="el-GR" sz="2700" dirty="0" smtClean="0"/>
              <a:t>ανθρώπους </a:t>
            </a:r>
            <a:r>
              <a:rPr lang="el-GR" sz="2700" dirty="0"/>
              <a:t>και να γιορτάσουμε, </a:t>
            </a:r>
            <a:r>
              <a:rPr lang="el-GR" sz="2700" dirty="0" smtClean="0"/>
              <a:t>να καλλιεργήσουμε </a:t>
            </a:r>
            <a:r>
              <a:rPr lang="el-GR" sz="2700" dirty="0"/>
              <a:t>και να διαδώσουμε τις «υγιείς αμερικανικές αξίες</a:t>
            </a:r>
            <a:r>
              <a:rPr lang="el-GR" sz="2700" dirty="0" smtClean="0"/>
              <a:t>».</a:t>
            </a:r>
            <a:endParaRPr lang="en-US" sz="2700" dirty="0"/>
          </a:p>
        </p:txBody>
      </p:sp>
    </p:spTree>
    <p:extLst>
      <p:ext uri="{BB962C8B-B14F-4D97-AF65-F5344CB8AC3E}">
        <p14:creationId xmlns:p14="http://schemas.microsoft.com/office/powerpoint/2010/main" val="2333712421"/>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908720"/>
            <a:ext cx="8229600" cy="1066800"/>
          </a:xfrm>
        </p:spPr>
        <p:txBody>
          <a:bodyPr>
            <a:noAutofit/>
          </a:bodyPr>
          <a:lstStyle/>
          <a:p>
            <a:pPr algn="ctr"/>
            <a:r>
              <a:rPr lang="el-GR" sz="3200" dirty="0" smtClean="0">
                <a:solidFill>
                  <a:schemeClr val="accent6">
                    <a:lumMod val="50000"/>
                  </a:schemeClr>
                </a:solidFill>
                <a:latin typeface="Corbel"/>
              </a:rPr>
              <a:t>10 ενέργειες διευκόλυνσης της εφαρμογής της ΔΟΠ από τα στελέχη</a:t>
            </a:r>
            <a:endParaRPr lang="el-GR" sz="3200" dirty="0">
              <a:solidFill>
                <a:schemeClr val="accent6">
                  <a:lumMod val="50000"/>
                </a:schemeClr>
              </a:solidFill>
            </a:endParaRPr>
          </a:p>
        </p:txBody>
      </p:sp>
      <p:sp>
        <p:nvSpPr>
          <p:cNvPr id="3" name="Θέση περιεχομένου 2"/>
          <p:cNvSpPr>
            <a:spLocks noGrp="1"/>
          </p:cNvSpPr>
          <p:nvPr>
            <p:ph idx="1"/>
          </p:nvPr>
        </p:nvSpPr>
        <p:spPr/>
        <p:txBody>
          <a:bodyPr>
            <a:normAutofit/>
          </a:bodyPr>
          <a:lstStyle/>
          <a:p>
            <a:pPr marL="566928" indent="-457200">
              <a:buAutoNum type="arabicPeriod"/>
            </a:pPr>
            <a:r>
              <a:rPr lang="el-GR" sz="2000" dirty="0" smtClean="0"/>
              <a:t>Ενθάρρυνση συμμέτοχης των εργαζομένων σε κάθε επίπεδο</a:t>
            </a:r>
          </a:p>
          <a:p>
            <a:pPr marL="566928" indent="-457200">
              <a:buAutoNum type="arabicPeriod"/>
            </a:pPr>
            <a:r>
              <a:rPr lang="el-GR" sz="2000" dirty="0" smtClean="0"/>
              <a:t>Υπόδειξη των αξιών της ποιότητας στους νέους εργαζόμενους και καθιέρωση </a:t>
            </a:r>
            <a:r>
              <a:rPr lang="el-GR" sz="2000" dirty="0" err="1" smtClean="0"/>
              <a:t>συναντησεων</a:t>
            </a:r>
            <a:r>
              <a:rPr lang="el-GR" sz="2000" dirty="0" smtClean="0"/>
              <a:t> προσανατολισμού στην ποιότητα</a:t>
            </a:r>
          </a:p>
          <a:p>
            <a:pPr marL="566928" indent="-457200">
              <a:buAutoNum type="arabicPeriod"/>
            </a:pPr>
            <a:r>
              <a:rPr lang="el-GR" sz="2000" dirty="0" smtClean="0"/>
              <a:t>Έμφαση στη συνεχή βελτίωση (απόδοση προσωπικού)</a:t>
            </a:r>
          </a:p>
          <a:p>
            <a:pPr marL="566928" indent="-457200">
              <a:buAutoNum type="arabicPeriod"/>
            </a:pPr>
            <a:r>
              <a:rPr lang="el-GR" sz="2000" dirty="0" smtClean="0"/>
              <a:t>Αναγνώριση των προσπαθειών </a:t>
            </a:r>
          </a:p>
          <a:p>
            <a:pPr marL="566928" indent="-457200">
              <a:buAutoNum type="arabicPeriod"/>
            </a:pPr>
            <a:r>
              <a:rPr lang="el-GR" sz="2000" dirty="0" smtClean="0"/>
              <a:t>Τόνωση και αναγνώριση του ρόλου της εκπαίδευσης </a:t>
            </a:r>
          </a:p>
          <a:p>
            <a:pPr marL="566928" indent="-457200">
              <a:buAutoNum type="arabicPeriod"/>
            </a:pPr>
            <a:r>
              <a:rPr lang="el-GR" sz="2000" dirty="0" smtClean="0"/>
              <a:t>Τακτική επικοινωνία προϊσταμένων-υφισταμένων </a:t>
            </a:r>
          </a:p>
          <a:p>
            <a:pPr marL="566928" indent="-457200">
              <a:buAutoNum type="arabicPeriod"/>
            </a:pPr>
            <a:r>
              <a:rPr lang="el-GR" sz="2000" dirty="0" smtClean="0"/>
              <a:t>Κατάργηση φραγμών συνεργασίας τμημάτων</a:t>
            </a:r>
          </a:p>
          <a:p>
            <a:pPr marL="566928" indent="-457200">
              <a:buAutoNum type="arabicPeriod"/>
            </a:pPr>
            <a:r>
              <a:rPr lang="el-GR" sz="2000" dirty="0" smtClean="0"/>
              <a:t>Κατάργηση διακρίσεων (τίτλους &amp; προνόμια)  </a:t>
            </a:r>
          </a:p>
          <a:p>
            <a:pPr marL="566928" indent="-457200">
              <a:buAutoNum type="arabicPeriod"/>
            </a:pPr>
            <a:r>
              <a:rPr lang="el-GR" sz="2000" dirty="0" smtClean="0"/>
              <a:t>Καθορισμός καθηκόντων &amp; αξιών</a:t>
            </a:r>
          </a:p>
          <a:p>
            <a:pPr marL="566928" indent="-457200">
              <a:buAutoNum type="arabicPeriod"/>
            </a:pPr>
            <a:r>
              <a:rPr lang="el-GR" sz="2000" dirty="0" smtClean="0"/>
              <a:t>Διατήρηση στενών σχέσεων με πελάτες</a:t>
            </a:r>
          </a:p>
          <a:p>
            <a:pPr marL="109728" indent="0" algn="r">
              <a:buNone/>
            </a:pPr>
            <a:r>
              <a:rPr lang="el-GR" sz="1200" i="1" dirty="0" smtClean="0"/>
              <a:t>Κέφης (2014)</a:t>
            </a:r>
          </a:p>
          <a:p>
            <a:pPr marL="566928" indent="-457200">
              <a:buAutoNum type="arabicPeriod"/>
            </a:pPr>
            <a:endParaRPr lang="el-GR" sz="1600" dirty="0"/>
          </a:p>
        </p:txBody>
      </p:sp>
      <p:sp>
        <p:nvSpPr>
          <p:cNvPr id="5" name="Θέση αριθμού διαφάνειας 4"/>
          <p:cNvSpPr>
            <a:spLocks noGrp="1"/>
          </p:cNvSpPr>
          <p:nvPr>
            <p:ph type="sldNum" sz="quarter" idx="12"/>
          </p:nvPr>
        </p:nvSpPr>
        <p:spPr/>
        <p:txBody>
          <a:bodyPr/>
          <a:lstStyle/>
          <a:p>
            <a:fld id="{61C44E05-631C-4892-B577-17C57620ECE9}" type="slidenum">
              <a:rPr lang="en-US" smtClean="0"/>
              <a:pPr/>
              <a:t>21</a:t>
            </a:fld>
            <a:endParaRPr lang="en-US"/>
          </a:p>
        </p:txBody>
      </p:sp>
    </p:spTree>
    <p:extLst>
      <p:ext uri="{BB962C8B-B14F-4D97-AF65-F5344CB8AC3E}">
        <p14:creationId xmlns:p14="http://schemas.microsoft.com/office/powerpoint/2010/main" val="4237150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p:cNvSpPr>
          <p:nvPr>
            <p:ph type="title" idx="4294967295"/>
          </p:nvPr>
        </p:nvSpPr>
        <p:spPr>
          <a:xfrm>
            <a:off x="774533" y="584201"/>
            <a:ext cx="7315200" cy="715962"/>
          </a:xfrm>
        </p:spPr>
        <p:txBody>
          <a:bodyPr>
            <a:normAutofit fontScale="90000"/>
          </a:bodyPr>
          <a:lstStyle/>
          <a:p>
            <a:pPr lvl="0"/>
            <a:r>
              <a:rPr lang="el-GR" sz="3200" dirty="0">
                <a:solidFill>
                  <a:prstClr val="black"/>
                </a:solidFill>
                <a:latin typeface="Corbel"/>
              </a:rPr>
              <a:t>Διοίκηση αλλαγών στα πλαίσια της ΔΟΠ</a:t>
            </a:r>
            <a:br>
              <a:rPr lang="el-GR" sz="3200" dirty="0">
                <a:solidFill>
                  <a:prstClr val="black"/>
                </a:solidFill>
                <a:latin typeface="Corbel"/>
              </a:rPr>
            </a:br>
            <a:r>
              <a:rPr lang="el-GR" altLang="el-GR" sz="3200" dirty="0" smtClean="0">
                <a:solidFill>
                  <a:srgbClr val="00B0F0"/>
                </a:solidFill>
              </a:rPr>
              <a:t>Προώθηση κουλτούρας καινοτομίας</a:t>
            </a:r>
            <a:endParaRPr lang="en-US" altLang="el-GR" sz="3200" dirty="0" smtClean="0">
              <a:solidFill>
                <a:srgbClr val="00B0F0"/>
              </a:solidFill>
            </a:endParaRPr>
          </a:p>
        </p:txBody>
      </p:sp>
      <p:sp>
        <p:nvSpPr>
          <p:cNvPr id="23554" name="Rectangle 3"/>
          <p:cNvSpPr>
            <a:spLocks noGrp="1"/>
          </p:cNvSpPr>
          <p:nvPr>
            <p:ph type="body" idx="4294967295"/>
          </p:nvPr>
        </p:nvSpPr>
        <p:spPr>
          <a:xfrm>
            <a:off x="755650" y="1412875"/>
            <a:ext cx="9001125" cy="4598988"/>
          </a:xfrm>
        </p:spPr>
        <p:txBody>
          <a:bodyPr/>
          <a:lstStyle/>
          <a:p>
            <a:pPr marL="0" indent="0">
              <a:lnSpc>
                <a:spcPct val="90000"/>
              </a:lnSpc>
              <a:buFont typeface="Wingdings" panose="05000000000000000000" pitchFamily="2" charset="2"/>
              <a:buNone/>
              <a:defRPr/>
            </a:pPr>
            <a:r>
              <a:rPr lang="el-GR" sz="2000" dirty="0" smtClean="0"/>
              <a:t>Οι </a:t>
            </a:r>
            <a:r>
              <a:rPr lang="el-GR" sz="2000" dirty="0"/>
              <a:t>μάνατζερ </a:t>
            </a:r>
            <a:r>
              <a:rPr lang="el-GR" sz="2000" dirty="0" smtClean="0"/>
              <a:t>με </a:t>
            </a:r>
            <a:r>
              <a:rPr lang="el-GR" sz="2000" dirty="0"/>
              <a:t>ενθουσιασμό προωθούν μια ιδέα, </a:t>
            </a:r>
            <a:r>
              <a:rPr lang="en-US" sz="2000" dirty="0" smtClean="0"/>
              <a:t> </a:t>
            </a:r>
          </a:p>
          <a:p>
            <a:pPr marL="0" indent="0">
              <a:lnSpc>
                <a:spcPct val="90000"/>
              </a:lnSpc>
              <a:buFont typeface="Wingdings" panose="05000000000000000000" pitchFamily="2" charset="2"/>
              <a:buNone/>
              <a:defRPr/>
            </a:pPr>
            <a:r>
              <a:rPr lang="el-GR" sz="2000" dirty="0" smtClean="0"/>
              <a:t>δημιουργούν </a:t>
            </a:r>
            <a:r>
              <a:rPr lang="el-GR" sz="2000" dirty="0"/>
              <a:t>στήριξη, </a:t>
            </a:r>
            <a:endParaRPr lang="en-US" sz="2000" dirty="0" smtClean="0"/>
          </a:p>
          <a:p>
            <a:pPr marL="0" indent="0">
              <a:lnSpc>
                <a:spcPct val="90000"/>
              </a:lnSpc>
              <a:buFont typeface="Wingdings" panose="05000000000000000000" pitchFamily="2" charset="2"/>
              <a:buNone/>
              <a:defRPr/>
            </a:pPr>
            <a:r>
              <a:rPr lang="el-GR" sz="2000" dirty="0" smtClean="0"/>
              <a:t>υπερνικούν </a:t>
            </a:r>
            <a:r>
              <a:rPr lang="el-GR" sz="2000" dirty="0"/>
              <a:t>την αντίσταση </a:t>
            </a:r>
            <a:r>
              <a:rPr lang="en-US" sz="2000" dirty="0" smtClean="0"/>
              <a:t>&amp; </a:t>
            </a:r>
            <a:r>
              <a:rPr lang="el-GR" sz="2000" dirty="0" smtClean="0"/>
              <a:t> </a:t>
            </a:r>
            <a:endParaRPr lang="en-US" sz="2000" dirty="0" smtClean="0"/>
          </a:p>
          <a:p>
            <a:pPr marL="0" indent="0">
              <a:lnSpc>
                <a:spcPct val="90000"/>
              </a:lnSpc>
              <a:buFont typeface="Wingdings" panose="05000000000000000000" pitchFamily="2" charset="2"/>
              <a:buNone/>
              <a:defRPr/>
            </a:pPr>
            <a:r>
              <a:rPr lang="el-GR" sz="2000" dirty="0" smtClean="0"/>
              <a:t>διασφαλίζουν</a:t>
            </a:r>
            <a:r>
              <a:rPr lang="en-US" sz="2000" dirty="0" smtClean="0"/>
              <a:t>  </a:t>
            </a:r>
            <a:r>
              <a:rPr lang="el-GR" sz="2000" dirty="0" smtClean="0"/>
              <a:t>την </a:t>
            </a:r>
            <a:r>
              <a:rPr lang="el-GR" sz="2000" dirty="0"/>
              <a:t>υλοποίηση της </a:t>
            </a:r>
            <a:r>
              <a:rPr lang="el-GR" sz="2000" dirty="0" smtClean="0"/>
              <a:t>καινοτομίας</a:t>
            </a:r>
            <a:r>
              <a:rPr lang="en-US" sz="2000" dirty="0" smtClean="0"/>
              <a:t> </a:t>
            </a:r>
            <a:r>
              <a:rPr lang="el-GR" sz="2000" dirty="0" smtClean="0"/>
              <a:t> </a:t>
            </a:r>
            <a:endParaRPr lang="en-US" sz="2000" dirty="0" smtClean="0"/>
          </a:p>
          <a:p>
            <a:pPr marL="0" indent="0">
              <a:lnSpc>
                <a:spcPct val="90000"/>
              </a:lnSpc>
              <a:buFont typeface="Wingdings" panose="05000000000000000000" pitchFamily="2" charset="2"/>
              <a:buNone/>
              <a:defRPr/>
            </a:pPr>
            <a:endParaRPr lang="en-US" sz="2000" dirty="0"/>
          </a:p>
          <a:p>
            <a:pPr marL="0" indent="0">
              <a:lnSpc>
                <a:spcPct val="90000"/>
              </a:lnSpc>
              <a:buFont typeface="Wingdings" panose="05000000000000000000" pitchFamily="2" charset="2"/>
              <a:buNone/>
              <a:defRPr/>
            </a:pPr>
            <a:r>
              <a:rPr lang="el-GR" sz="5400" dirty="0" smtClean="0"/>
              <a:t>Πως</a:t>
            </a:r>
            <a:r>
              <a:rPr lang="en-US" sz="5400" dirty="0" smtClean="0"/>
              <a:t>: </a:t>
            </a:r>
            <a:endParaRPr lang="el-GR" sz="5400" dirty="0"/>
          </a:p>
          <a:p>
            <a:pPr lvl="1">
              <a:defRPr/>
            </a:pPr>
            <a:r>
              <a:rPr lang="el-GR" sz="2400" dirty="0"/>
              <a:t>Διαθέτουν εξαιρετικά υψηλή αυτοπεποίθηση, επιμονή, ενεργητικότητα και την προδιάθεση ανάληψης κινδύνων </a:t>
            </a:r>
          </a:p>
          <a:p>
            <a:pPr lvl="1">
              <a:defRPr/>
            </a:pPr>
            <a:r>
              <a:rPr lang="el-GR" sz="2400" dirty="0"/>
              <a:t>Χρησιμοποιούν την έμπνευση και το όραμα για να εξασφαλίσουν την αφοσίωση των άλλων </a:t>
            </a:r>
          </a:p>
          <a:p>
            <a:pPr lvl="1">
              <a:defRPr/>
            </a:pPr>
            <a:r>
              <a:rPr lang="el-GR" sz="2400" dirty="0"/>
              <a:t>Διαθέτουν ελευθερία λήψης αποφάσεων</a:t>
            </a:r>
          </a:p>
          <a:p>
            <a:pPr marL="0" indent="0">
              <a:lnSpc>
                <a:spcPct val="90000"/>
              </a:lnSpc>
              <a:buFont typeface="Wingdings" panose="05000000000000000000" pitchFamily="2" charset="2"/>
              <a:buNone/>
              <a:defRPr/>
            </a:pPr>
            <a:endParaRPr lang="el-GR" sz="2400" dirty="0">
              <a:solidFill>
                <a:schemeClr val="accent1">
                  <a:lumMod val="75000"/>
                </a:schemeClr>
              </a:solidFill>
            </a:endParaRPr>
          </a:p>
        </p:txBody>
      </p:sp>
      <p:sp>
        <p:nvSpPr>
          <p:cNvPr id="21508" name="Ορθογώνιο 5"/>
          <p:cNvSpPr>
            <a:spLocks noChangeArrowheads="1"/>
          </p:cNvSpPr>
          <p:nvPr/>
        </p:nvSpPr>
        <p:spPr bwMode="auto">
          <a:xfrm>
            <a:off x="5386388" y="6237288"/>
            <a:ext cx="21510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l-GR" sz="1400">
                <a:solidFill>
                  <a:srgbClr val="C00000"/>
                </a:solidFill>
              </a:rPr>
              <a:t>Robbins</a:t>
            </a:r>
            <a:r>
              <a:rPr lang="el-GR" altLang="el-GR" sz="1400">
                <a:solidFill>
                  <a:srgbClr val="C00000"/>
                </a:solidFill>
              </a:rPr>
              <a:t> </a:t>
            </a:r>
            <a:r>
              <a:rPr lang="en-US" altLang="el-GR" sz="1400">
                <a:solidFill>
                  <a:srgbClr val="C00000"/>
                </a:solidFill>
              </a:rPr>
              <a:t>&amp; Judge</a:t>
            </a:r>
            <a:r>
              <a:rPr lang="el-GR" altLang="el-GR" sz="1400">
                <a:solidFill>
                  <a:srgbClr val="C00000"/>
                </a:solidFill>
              </a:rPr>
              <a:t> (</a:t>
            </a:r>
            <a:r>
              <a:rPr lang="en-US" altLang="el-GR" sz="1400">
                <a:solidFill>
                  <a:srgbClr val="C00000"/>
                </a:solidFill>
              </a:rPr>
              <a:t>2011</a:t>
            </a:r>
            <a:r>
              <a:rPr lang="el-GR" altLang="el-GR" sz="1400">
                <a:solidFill>
                  <a:srgbClr val="C00000"/>
                </a:solidFill>
              </a:rPr>
              <a:t>) </a:t>
            </a:r>
            <a:endParaRPr lang="el-GR" altLang="el-GR" sz="1400"/>
          </a:p>
        </p:txBody>
      </p:sp>
    </p:spTree>
    <p:extLst>
      <p:ext uri="{BB962C8B-B14F-4D97-AF65-F5344CB8AC3E}">
        <p14:creationId xmlns:p14="http://schemas.microsoft.com/office/powerpoint/2010/main" val="29209786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Τίτλος 1"/>
          <p:cNvSpPr>
            <a:spLocks noGrp="1"/>
          </p:cNvSpPr>
          <p:nvPr>
            <p:ph type="title"/>
          </p:nvPr>
        </p:nvSpPr>
        <p:spPr>
          <a:xfrm>
            <a:off x="684213" y="476250"/>
            <a:ext cx="7315200" cy="715963"/>
          </a:xfrm>
        </p:spPr>
        <p:txBody>
          <a:bodyPr/>
          <a:lstStyle/>
          <a:p>
            <a:r>
              <a:rPr lang="el-GR" altLang="el-GR" sz="3200" smtClean="0">
                <a:solidFill>
                  <a:srgbClr val="0070C0"/>
                </a:solidFill>
              </a:rPr>
              <a:t>Μοντέλο του </a:t>
            </a:r>
            <a:r>
              <a:rPr lang="en-GB" altLang="el-GR" sz="3200" smtClean="0">
                <a:solidFill>
                  <a:srgbClr val="7030A0"/>
                </a:solidFill>
              </a:rPr>
              <a:t>Kotter</a:t>
            </a:r>
            <a:r>
              <a:rPr lang="el-GR" altLang="el-GR" sz="3200" smtClean="0">
                <a:solidFill>
                  <a:srgbClr val="0070C0"/>
                </a:solidFill>
              </a:rPr>
              <a:t> των </a:t>
            </a:r>
            <a:r>
              <a:rPr lang="en-US" altLang="el-GR" sz="3200" smtClean="0">
                <a:solidFill>
                  <a:srgbClr val="0070C0"/>
                </a:solidFill>
              </a:rPr>
              <a:t>8</a:t>
            </a:r>
            <a:r>
              <a:rPr lang="el-GR" altLang="el-GR" sz="3200" smtClean="0">
                <a:solidFill>
                  <a:srgbClr val="0070C0"/>
                </a:solidFill>
              </a:rPr>
              <a:t> βημάτων</a:t>
            </a:r>
          </a:p>
        </p:txBody>
      </p:sp>
      <p:sp>
        <p:nvSpPr>
          <p:cNvPr id="22531" name="Rectangle 3"/>
          <p:cNvSpPr>
            <a:spLocks noGrp="1"/>
          </p:cNvSpPr>
          <p:nvPr>
            <p:ph idx="1"/>
          </p:nvPr>
        </p:nvSpPr>
        <p:spPr>
          <a:xfrm>
            <a:off x="773113" y="1614488"/>
            <a:ext cx="7315200" cy="4191000"/>
          </a:xfrm>
        </p:spPr>
        <p:txBody>
          <a:bodyPr/>
          <a:lstStyle/>
          <a:p>
            <a:pPr marL="514350" indent="-514350" eaLnBrk="1" hangingPunct="1">
              <a:lnSpc>
                <a:spcPct val="80000"/>
              </a:lnSpc>
              <a:buFont typeface="Wingdings 2" panose="05020102010507070707" pitchFamily="18" charset="2"/>
              <a:buAutoNum type="arabicPeriod"/>
            </a:pPr>
            <a:r>
              <a:rPr lang="el-GR" altLang="el-GR" sz="2400" smtClean="0"/>
              <a:t>Δημιουργήστε μια αίσθηση επείγοντος </a:t>
            </a:r>
          </a:p>
          <a:p>
            <a:pPr marL="514350" indent="-514350" eaLnBrk="1" hangingPunct="1">
              <a:lnSpc>
                <a:spcPct val="80000"/>
              </a:lnSpc>
              <a:buFont typeface="Wingdings 2" panose="05020102010507070707" pitchFamily="18" charset="2"/>
              <a:buAutoNum type="arabicPeriod"/>
            </a:pPr>
            <a:r>
              <a:rPr lang="el-GR" altLang="el-GR" sz="2400" smtClean="0"/>
              <a:t>Σχηματίστε μια συμμαχία </a:t>
            </a:r>
          </a:p>
          <a:p>
            <a:pPr marL="514350" indent="-514350" eaLnBrk="1" hangingPunct="1">
              <a:lnSpc>
                <a:spcPct val="80000"/>
              </a:lnSpc>
              <a:buFont typeface="Wingdings 2" panose="05020102010507070707" pitchFamily="18" charset="2"/>
              <a:buAutoNum type="arabicPeriod"/>
            </a:pPr>
            <a:r>
              <a:rPr lang="el-GR" altLang="el-GR" sz="2400" smtClean="0"/>
              <a:t>Δημιουργήστε ένα νέο όραμα </a:t>
            </a:r>
          </a:p>
          <a:p>
            <a:pPr marL="514350" indent="-514350" eaLnBrk="1" hangingPunct="1">
              <a:lnSpc>
                <a:spcPct val="80000"/>
              </a:lnSpc>
              <a:buFont typeface="Wingdings 2" panose="05020102010507070707" pitchFamily="18" charset="2"/>
              <a:buAutoNum type="arabicPeriod"/>
            </a:pPr>
            <a:r>
              <a:rPr lang="el-GR" altLang="el-GR" sz="2400" smtClean="0"/>
              <a:t>Κάντε γνωστό το όραμα </a:t>
            </a:r>
          </a:p>
          <a:p>
            <a:pPr marL="514350" indent="-514350" eaLnBrk="1" hangingPunct="1">
              <a:lnSpc>
                <a:spcPct val="80000"/>
              </a:lnSpc>
              <a:buFont typeface="Wingdings 2" panose="05020102010507070707" pitchFamily="18" charset="2"/>
              <a:buAutoNum type="arabicPeriod"/>
            </a:pPr>
            <a:endParaRPr lang="el-GR" altLang="el-GR" sz="1200" smtClean="0"/>
          </a:p>
          <a:p>
            <a:pPr marL="514350" indent="-514350" eaLnBrk="1" hangingPunct="1">
              <a:lnSpc>
                <a:spcPct val="80000"/>
              </a:lnSpc>
              <a:buFont typeface="Wingdings 2" panose="05020102010507070707" pitchFamily="18" charset="2"/>
              <a:buAutoNum type="arabicPeriod"/>
            </a:pPr>
            <a:endParaRPr lang="el-GR" altLang="el-GR" sz="1000" smtClean="0"/>
          </a:p>
          <a:p>
            <a:pPr marL="514350" indent="-514350" eaLnBrk="1" hangingPunct="1">
              <a:lnSpc>
                <a:spcPct val="80000"/>
              </a:lnSpc>
              <a:buFont typeface="Wingdings 2" panose="05020102010507070707" pitchFamily="18" charset="2"/>
              <a:buAutoNum type="arabicPeriod"/>
            </a:pPr>
            <a:r>
              <a:rPr lang="el-GR" altLang="el-GR" sz="2400" smtClean="0"/>
              <a:t>Ενδυναμώστε τους άλλους</a:t>
            </a:r>
          </a:p>
          <a:p>
            <a:pPr marL="514350" indent="-514350" eaLnBrk="1" hangingPunct="1">
              <a:lnSpc>
                <a:spcPct val="80000"/>
              </a:lnSpc>
              <a:buFont typeface="Wingdings 2" panose="05020102010507070707" pitchFamily="18" charset="2"/>
              <a:buAutoNum type="arabicPeriod"/>
            </a:pPr>
            <a:r>
              <a:rPr lang="el-GR" altLang="el-GR" sz="2400" smtClean="0"/>
              <a:t>Ανταμείψτε τις επιτυχίες</a:t>
            </a:r>
          </a:p>
          <a:p>
            <a:pPr marL="514350" indent="-514350" eaLnBrk="1" hangingPunct="1">
              <a:lnSpc>
                <a:spcPct val="80000"/>
              </a:lnSpc>
              <a:buFont typeface="Wingdings 2" panose="05020102010507070707" pitchFamily="18" charset="2"/>
              <a:buAutoNum type="arabicPeriod"/>
            </a:pPr>
            <a:r>
              <a:rPr lang="el-GR" altLang="el-GR" sz="2400" smtClean="0"/>
              <a:t>Εδραιώστε τις βελτιώσεις </a:t>
            </a:r>
          </a:p>
          <a:p>
            <a:pPr marL="514350" indent="-514350" eaLnBrk="1" hangingPunct="1">
              <a:lnSpc>
                <a:spcPct val="80000"/>
              </a:lnSpc>
              <a:buFont typeface="Wingdings 2" panose="05020102010507070707" pitchFamily="18" charset="2"/>
              <a:buAutoNum type="arabicPeriod"/>
            </a:pPr>
            <a:endParaRPr lang="el-GR" altLang="el-GR" sz="2300" smtClean="0"/>
          </a:p>
          <a:p>
            <a:pPr marL="514350" indent="-514350" eaLnBrk="1" hangingPunct="1">
              <a:lnSpc>
                <a:spcPct val="80000"/>
              </a:lnSpc>
              <a:buFont typeface="Wingdings 2" panose="05020102010507070707" pitchFamily="18" charset="2"/>
              <a:buAutoNum type="arabicPeriod"/>
            </a:pPr>
            <a:endParaRPr lang="el-GR" altLang="el-GR" sz="1200" smtClean="0"/>
          </a:p>
          <a:p>
            <a:pPr marL="514350" indent="-514350" eaLnBrk="1" hangingPunct="1">
              <a:lnSpc>
                <a:spcPct val="80000"/>
              </a:lnSpc>
              <a:buFont typeface="Wingdings 2" panose="05020102010507070707" pitchFamily="18" charset="2"/>
              <a:buAutoNum type="arabicPeriod"/>
            </a:pPr>
            <a:r>
              <a:rPr lang="el-GR" altLang="el-GR" sz="2400" smtClean="0"/>
              <a:t>Ενισχύστε την αλλαγή</a:t>
            </a:r>
          </a:p>
        </p:txBody>
      </p:sp>
      <p:sp>
        <p:nvSpPr>
          <p:cNvPr id="22532" name="Rounded Rectangular Callout 6"/>
          <p:cNvSpPr>
            <a:spLocks noChangeArrowheads="1"/>
          </p:cNvSpPr>
          <p:nvPr/>
        </p:nvSpPr>
        <p:spPr bwMode="auto">
          <a:xfrm>
            <a:off x="6353175" y="2066925"/>
            <a:ext cx="2505075" cy="838200"/>
          </a:xfrm>
          <a:prstGeom prst="wedgeRoundRectCallout">
            <a:avLst>
              <a:gd name="adj1" fmla="val -73829"/>
              <a:gd name="adj2" fmla="val 13449"/>
              <a:gd name="adj3" fmla="val 16667"/>
            </a:avLst>
          </a:prstGeom>
          <a:solidFill>
            <a:srgbClr val="FFFFCC"/>
          </a:solidFill>
          <a:ln w="15875" algn="ctr">
            <a:solidFill>
              <a:srgbClr val="140A05"/>
            </a:solidFill>
            <a:round/>
            <a:headEnd/>
            <a:tailEnd/>
          </a:ln>
          <a:effectLst>
            <a:outerShdw dist="76201" dir="8100000" algn="tr" rotWithShape="0">
              <a:srgbClr val="000000">
                <a:alpha val="39998"/>
              </a:srgb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l-GR" altLang="el-GR">
                <a:solidFill>
                  <a:srgbClr val="140A05"/>
                </a:solidFill>
              </a:rPr>
              <a:t>Αποπαγιοποίηση</a:t>
            </a:r>
            <a:endParaRPr lang="en-US" altLang="el-GR">
              <a:solidFill>
                <a:srgbClr val="140A05"/>
              </a:solidFill>
            </a:endParaRPr>
          </a:p>
        </p:txBody>
      </p:sp>
      <p:sp>
        <p:nvSpPr>
          <p:cNvPr id="22533" name="Rounded Rectangular Callout 7"/>
          <p:cNvSpPr>
            <a:spLocks noChangeArrowheads="1"/>
          </p:cNvSpPr>
          <p:nvPr/>
        </p:nvSpPr>
        <p:spPr bwMode="auto">
          <a:xfrm>
            <a:off x="6335713" y="3357563"/>
            <a:ext cx="1752600" cy="838200"/>
          </a:xfrm>
          <a:prstGeom prst="wedgeRoundRectCallout">
            <a:avLst>
              <a:gd name="adj1" fmla="val -112681"/>
              <a:gd name="adj2" fmla="val -14394"/>
              <a:gd name="adj3" fmla="val 16667"/>
            </a:avLst>
          </a:prstGeom>
          <a:solidFill>
            <a:srgbClr val="FFFFCC"/>
          </a:solidFill>
          <a:ln w="15875" algn="ctr">
            <a:solidFill>
              <a:srgbClr val="140A05"/>
            </a:solidFill>
            <a:round/>
            <a:headEnd/>
            <a:tailEnd/>
          </a:ln>
          <a:effectLst>
            <a:outerShdw dist="76201" dir="8100000" algn="tr" rotWithShape="0">
              <a:srgbClr val="000000">
                <a:alpha val="39998"/>
              </a:srgb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l-GR" altLang="el-GR">
                <a:solidFill>
                  <a:srgbClr val="140A05"/>
                </a:solidFill>
              </a:rPr>
              <a:t>Αλλαγή</a:t>
            </a:r>
            <a:endParaRPr lang="en-US" altLang="el-GR">
              <a:solidFill>
                <a:srgbClr val="140A05"/>
              </a:solidFill>
            </a:endParaRPr>
          </a:p>
        </p:txBody>
      </p:sp>
      <p:sp>
        <p:nvSpPr>
          <p:cNvPr id="22534" name="Rounded Rectangular Callout 8"/>
          <p:cNvSpPr>
            <a:spLocks noChangeArrowheads="1"/>
          </p:cNvSpPr>
          <p:nvPr/>
        </p:nvSpPr>
        <p:spPr bwMode="auto">
          <a:xfrm>
            <a:off x="5218113" y="4764088"/>
            <a:ext cx="2806700" cy="838200"/>
          </a:xfrm>
          <a:prstGeom prst="wedgeRoundRectCallout">
            <a:avLst>
              <a:gd name="adj1" fmla="val -66222"/>
              <a:gd name="adj2" fmla="val -9093"/>
              <a:gd name="adj3" fmla="val 16667"/>
            </a:avLst>
          </a:prstGeom>
          <a:solidFill>
            <a:srgbClr val="FFFFCC"/>
          </a:solidFill>
          <a:ln w="15875" algn="ctr">
            <a:solidFill>
              <a:srgbClr val="140A05"/>
            </a:solidFill>
            <a:round/>
            <a:headEnd/>
            <a:tailEnd/>
          </a:ln>
          <a:effectLst>
            <a:outerShdw dist="76201" dir="8100000" algn="tr" rotWithShape="0">
              <a:srgbClr val="000000">
                <a:alpha val="39998"/>
              </a:srgb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l-GR" altLang="el-GR">
                <a:solidFill>
                  <a:srgbClr val="140A05"/>
                </a:solidFill>
              </a:rPr>
              <a:t>Επαναπαγιοποίηση</a:t>
            </a:r>
            <a:endParaRPr lang="en-US" altLang="el-GR">
              <a:solidFill>
                <a:srgbClr val="140A05"/>
              </a:solidFill>
            </a:endParaRPr>
          </a:p>
        </p:txBody>
      </p:sp>
      <p:sp>
        <p:nvSpPr>
          <p:cNvPr id="22535" name="Ορθογώνιο 7"/>
          <p:cNvSpPr>
            <a:spLocks noChangeArrowheads="1"/>
          </p:cNvSpPr>
          <p:nvPr/>
        </p:nvSpPr>
        <p:spPr bwMode="auto">
          <a:xfrm>
            <a:off x="5386388" y="6237288"/>
            <a:ext cx="21510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l-GR" sz="1400">
                <a:solidFill>
                  <a:srgbClr val="C00000"/>
                </a:solidFill>
              </a:rPr>
              <a:t>Robbins</a:t>
            </a:r>
            <a:r>
              <a:rPr lang="el-GR" altLang="el-GR" sz="1400">
                <a:solidFill>
                  <a:srgbClr val="C00000"/>
                </a:solidFill>
              </a:rPr>
              <a:t> </a:t>
            </a:r>
            <a:r>
              <a:rPr lang="en-US" altLang="el-GR" sz="1400">
                <a:solidFill>
                  <a:srgbClr val="C00000"/>
                </a:solidFill>
              </a:rPr>
              <a:t>&amp; Judge</a:t>
            </a:r>
            <a:r>
              <a:rPr lang="el-GR" altLang="el-GR" sz="1400">
                <a:solidFill>
                  <a:srgbClr val="C00000"/>
                </a:solidFill>
              </a:rPr>
              <a:t> (</a:t>
            </a:r>
            <a:r>
              <a:rPr lang="en-US" altLang="el-GR" sz="1400">
                <a:solidFill>
                  <a:srgbClr val="C00000"/>
                </a:solidFill>
              </a:rPr>
              <a:t>2011</a:t>
            </a:r>
            <a:r>
              <a:rPr lang="el-GR" altLang="el-GR" sz="1400">
                <a:solidFill>
                  <a:srgbClr val="C00000"/>
                </a:solidFill>
              </a:rPr>
              <a:t>) </a:t>
            </a:r>
            <a:endParaRPr lang="el-GR" altLang="el-GR" sz="1400"/>
          </a:p>
        </p:txBody>
      </p:sp>
    </p:spTree>
    <p:extLst>
      <p:ext uri="{BB962C8B-B14F-4D97-AF65-F5344CB8AC3E}">
        <p14:creationId xmlns:p14="http://schemas.microsoft.com/office/powerpoint/2010/main" val="24273807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Τίτλος 1"/>
          <p:cNvSpPr>
            <a:spLocks noGrp="1"/>
          </p:cNvSpPr>
          <p:nvPr>
            <p:ph type="title"/>
          </p:nvPr>
        </p:nvSpPr>
        <p:spPr>
          <a:xfrm>
            <a:off x="1042988" y="404813"/>
            <a:ext cx="7315200" cy="715962"/>
          </a:xfrm>
        </p:spPr>
        <p:txBody>
          <a:bodyPr>
            <a:normAutofit fontScale="90000"/>
          </a:bodyPr>
          <a:lstStyle/>
          <a:p>
            <a:r>
              <a:rPr lang="el-GR" altLang="el-GR" sz="3200" smtClean="0">
                <a:solidFill>
                  <a:srgbClr val="0099CC"/>
                </a:solidFill>
              </a:rPr>
              <a:t>Μοντέλο του </a:t>
            </a:r>
            <a:r>
              <a:rPr lang="en-US" altLang="el-GR" sz="3200" smtClean="0">
                <a:solidFill>
                  <a:srgbClr val="7030A0"/>
                </a:solidFill>
              </a:rPr>
              <a:t>Lewin</a:t>
            </a:r>
            <a:r>
              <a:rPr lang="el-GR" altLang="el-GR" sz="3200" smtClean="0">
                <a:solidFill>
                  <a:srgbClr val="0099CC"/>
                </a:solidFill>
              </a:rPr>
              <a:t> των </a:t>
            </a:r>
            <a:r>
              <a:rPr lang="en-US" altLang="el-GR" sz="3200" smtClean="0">
                <a:solidFill>
                  <a:srgbClr val="0099CC"/>
                </a:solidFill>
              </a:rPr>
              <a:t>3</a:t>
            </a:r>
            <a:r>
              <a:rPr lang="el-GR" altLang="el-GR" sz="3200" smtClean="0">
                <a:solidFill>
                  <a:srgbClr val="0099CC"/>
                </a:solidFill>
              </a:rPr>
              <a:t> βημάτων </a:t>
            </a:r>
            <a:br>
              <a:rPr lang="el-GR" altLang="el-GR" sz="3200" smtClean="0">
                <a:solidFill>
                  <a:srgbClr val="0099CC"/>
                </a:solidFill>
              </a:rPr>
            </a:br>
            <a:endParaRPr lang="el-GR" altLang="el-GR" sz="3200" smtClean="0">
              <a:solidFill>
                <a:srgbClr val="0099CC"/>
              </a:solidFill>
            </a:endParaRPr>
          </a:p>
        </p:txBody>
      </p:sp>
      <p:pic>
        <p:nvPicPr>
          <p:cNvPr id="25603"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116013" y="1268413"/>
            <a:ext cx="7023100" cy="93345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Ορθογώνιο 3"/>
          <p:cNvSpPr/>
          <p:nvPr/>
        </p:nvSpPr>
        <p:spPr>
          <a:xfrm>
            <a:off x="1044575" y="2598738"/>
            <a:ext cx="7129463" cy="2030412"/>
          </a:xfrm>
          <a:prstGeom prst="rect">
            <a:avLst/>
          </a:prstGeom>
        </p:spPr>
        <p:txBody>
          <a:bodyPr>
            <a:spAutoFit/>
          </a:bodyPr>
          <a:lstStyle/>
          <a:p>
            <a:pPr eaLnBrk="1" hangingPunct="1">
              <a:lnSpc>
                <a:spcPct val="90000"/>
              </a:lnSpc>
              <a:buFont typeface="Wingdings 2" pitchFamily="18" charset="2"/>
              <a:buNone/>
              <a:defRPr/>
            </a:pPr>
            <a:r>
              <a:rPr lang="el-GR" sz="2000" dirty="0">
                <a:solidFill>
                  <a:srgbClr val="0070C0"/>
                </a:solidFill>
              </a:rPr>
              <a:t>Η </a:t>
            </a:r>
            <a:r>
              <a:rPr lang="el-GR" sz="2000" b="1" dirty="0" err="1">
                <a:solidFill>
                  <a:srgbClr val="C00000"/>
                </a:solidFill>
              </a:rPr>
              <a:t>αποπαγιοποίηση</a:t>
            </a:r>
            <a:r>
              <a:rPr lang="el-GR" sz="2000" b="1" dirty="0">
                <a:solidFill>
                  <a:schemeClr val="bg1">
                    <a:lumMod val="95000"/>
                  </a:schemeClr>
                </a:solidFill>
              </a:rPr>
              <a:t> </a:t>
            </a:r>
            <a:r>
              <a:rPr lang="el-GR" sz="2000" dirty="0">
                <a:solidFill>
                  <a:srgbClr val="0070C0"/>
                </a:solidFill>
              </a:rPr>
              <a:t>μπορεί να επιτευχθεί με:</a:t>
            </a:r>
          </a:p>
          <a:p>
            <a:pPr marL="342900" indent="-342900" eaLnBrk="1" hangingPunct="1">
              <a:lnSpc>
                <a:spcPct val="90000"/>
              </a:lnSpc>
              <a:buFont typeface="Wingdings" panose="05000000000000000000" pitchFamily="2" charset="2"/>
              <a:buChar char="ü"/>
              <a:defRPr/>
            </a:pPr>
            <a:r>
              <a:rPr lang="el-GR" sz="2000" dirty="0">
                <a:solidFill>
                  <a:srgbClr val="0070C0"/>
                </a:solidFill>
              </a:rPr>
              <a:t>Την αύξηση των κινητήριων δυνάμεων, που κατευθύνουν τη συμπεριφορά να αποκλίνει από την ισχύουσα κατάσταση </a:t>
            </a:r>
          </a:p>
          <a:p>
            <a:pPr marL="342900" indent="-342900" eaLnBrk="1" hangingPunct="1">
              <a:lnSpc>
                <a:spcPct val="90000"/>
              </a:lnSpc>
              <a:buFont typeface="Wingdings" panose="05000000000000000000" pitchFamily="2" charset="2"/>
              <a:buChar char="ü"/>
              <a:defRPr/>
            </a:pPr>
            <a:r>
              <a:rPr lang="el-GR" sz="2000" dirty="0">
                <a:solidFill>
                  <a:srgbClr val="0070C0"/>
                </a:solidFill>
              </a:rPr>
              <a:t>Τη μείωση των δυνάμεων συγκράτησης, που εμποδίζουν την απομάκρυνση από την ισορροπία. </a:t>
            </a:r>
          </a:p>
          <a:p>
            <a:pPr marL="342900" indent="-342900" eaLnBrk="1" hangingPunct="1">
              <a:lnSpc>
                <a:spcPct val="90000"/>
              </a:lnSpc>
              <a:buFont typeface="Wingdings" panose="05000000000000000000" pitchFamily="2" charset="2"/>
              <a:buChar char="ü"/>
              <a:defRPr/>
            </a:pPr>
            <a:r>
              <a:rPr lang="el-GR" sz="2000" dirty="0">
                <a:solidFill>
                  <a:srgbClr val="0070C0"/>
                </a:solidFill>
              </a:rPr>
              <a:t>Το συνδυασμό των δύο ανωτέρω προσεγγίσεων</a:t>
            </a:r>
          </a:p>
        </p:txBody>
      </p:sp>
      <p:sp>
        <p:nvSpPr>
          <p:cNvPr id="5" name="TextBox 4"/>
          <p:cNvSpPr txBox="1"/>
          <p:nvPr/>
        </p:nvSpPr>
        <p:spPr>
          <a:xfrm>
            <a:off x="1331913" y="4868863"/>
            <a:ext cx="6911975" cy="1477962"/>
          </a:xfrm>
          <a:prstGeom prst="rect">
            <a:avLst/>
          </a:prstGeom>
          <a:noFill/>
        </p:spPr>
        <p:txBody>
          <a:bodyPr>
            <a:spAutoFit/>
          </a:bodyPr>
          <a:lstStyle/>
          <a:p>
            <a:pPr eaLnBrk="1" hangingPunct="1">
              <a:defRPr/>
            </a:pPr>
            <a:r>
              <a:rPr lang="el-GR" dirty="0"/>
              <a:t>Πετυχημένες εταιρείες στο παρελθόν &amp; εκείνες με ισχυρή κουλτούρα </a:t>
            </a:r>
            <a:r>
              <a:rPr lang="el-GR" u="sng" dirty="0"/>
              <a:t>διαπρέπουν στην σταδιακή αλλαγή </a:t>
            </a:r>
            <a:r>
              <a:rPr lang="el-GR" dirty="0"/>
              <a:t>αλλά &amp; έρχονται αντιμέτωπες με δυνάμεις συγκράτησης που κυριαρχούν στην εμπόδιση μιας ριζικής αλλαγής. </a:t>
            </a:r>
          </a:p>
          <a:p>
            <a:pPr eaLnBrk="1" hangingPunct="1">
              <a:defRPr/>
            </a:pPr>
            <a:endParaRPr lang="el-GR" dirty="0">
              <a:solidFill>
                <a:schemeClr val="bg2">
                  <a:lumMod val="75000"/>
                  <a:lumOff val="25000"/>
                </a:schemeClr>
              </a:solidFill>
            </a:endParaRPr>
          </a:p>
        </p:txBody>
      </p:sp>
      <p:sp>
        <p:nvSpPr>
          <p:cNvPr id="25606" name="Ορθογώνιο 6"/>
          <p:cNvSpPr>
            <a:spLocks noChangeArrowheads="1"/>
          </p:cNvSpPr>
          <p:nvPr/>
        </p:nvSpPr>
        <p:spPr bwMode="auto">
          <a:xfrm>
            <a:off x="5386388" y="6237288"/>
            <a:ext cx="215106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l-GR" sz="1400">
                <a:solidFill>
                  <a:srgbClr val="C00000"/>
                </a:solidFill>
              </a:rPr>
              <a:t>Robbins</a:t>
            </a:r>
            <a:r>
              <a:rPr lang="el-GR" altLang="el-GR" sz="1400">
                <a:solidFill>
                  <a:srgbClr val="C00000"/>
                </a:solidFill>
              </a:rPr>
              <a:t> </a:t>
            </a:r>
            <a:r>
              <a:rPr lang="en-US" altLang="el-GR" sz="1400">
                <a:solidFill>
                  <a:srgbClr val="C00000"/>
                </a:solidFill>
              </a:rPr>
              <a:t>&amp; Judge</a:t>
            </a:r>
            <a:r>
              <a:rPr lang="el-GR" altLang="el-GR" sz="1400">
                <a:solidFill>
                  <a:srgbClr val="C00000"/>
                </a:solidFill>
              </a:rPr>
              <a:t> (</a:t>
            </a:r>
            <a:r>
              <a:rPr lang="en-US" altLang="el-GR" sz="1400">
                <a:solidFill>
                  <a:srgbClr val="C00000"/>
                </a:solidFill>
              </a:rPr>
              <a:t>2011</a:t>
            </a:r>
            <a:r>
              <a:rPr lang="el-GR" altLang="el-GR" sz="1400">
                <a:solidFill>
                  <a:srgbClr val="C00000"/>
                </a:solidFill>
              </a:rPr>
              <a:t>) </a:t>
            </a:r>
            <a:endParaRPr lang="el-GR" altLang="el-GR" sz="1400"/>
          </a:p>
        </p:txBody>
      </p:sp>
    </p:spTree>
    <p:extLst>
      <p:ext uri="{BB962C8B-B14F-4D97-AF65-F5344CB8AC3E}">
        <p14:creationId xmlns:p14="http://schemas.microsoft.com/office/powerpoint/2010/main" val="20331477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Τίτλος 1"/>
          <p:cNvSpPr>
            <a:spLocks noGrp="1"/>
          </p:cNvSpPr>
          <p:nvPr>
            <p:ph type="title"/>
          </p:nvPr>
        </p:nvSpPr>
        <p:spPr>
          <a:xfrm>
            <a:off x="827088" y="620688"/>
            <a:ext cx="7315200" cy="715962"/>
          </a:xfrm>
        </p:spPr>
        <p:txBody>
          <a:bodyPr>
            <a:normAutofit fontScale="90000"/>
          </a:bodyPr>
          <a:lstStyle/>
          <a:p>
            <a:r>
              <a:rPr lang="el-GR" altLang="el-GR" sz="2800" dirty="0" smtClean="0">
                <a:solidFill>
                  <a:srgbClr val="0070C0"/>
                </a:solidFill>
              </a:rPr>
              <a:t>Μοντέλο ανάλυσης δυναμικής πεδίου των </a:t>
            </a:r>
            <a:r>
              <a:rPr lang="en-US" altLang="el-GR" sz="2800" dirty="0" err="1" smtClean="0">
                <a:solidFill>
                  <a:srgbClr val="CC00CC"/>
                </a:solidFill>
              </a:rPr>
              <a:t>Huczynski</a:t>
            </a:r>
            <a:r>
              <a:rPr lang="el-GR" altLang="el-GR" sz="2800" dirty="0" smtClean="0">
                <a:solidFill>
                  <a:srgbClr val="CC00CC"/>
                </a:solidFill>
              </a:rPr>
              <a:t> &amp; </a:t>
            </a:r>
            <a:r>
              <a:rPr lang="en-US" altLang="el-GR" sz="2800" dirty="0" smtClean="0">
                <a:solidFill>
                  <a:srgbClr val="CC00CC"/>
                </a:solidFill>
              </a:rPr>
              <a:t>Buchanan</a:t>
            </a:r>
            <a:r>
              <a:rPr lang="el-GR" altLang="el-GR" sz="2800" dirty="0" smtClean="0">
                <a:solidFill>
                  <a:srgbClr val="CC00CC"/>
                </a:solidFill>
              </a:rPr>
              <a:t>  </a:t>
            </a:r>
            <a:r>
              <a:rPr lang="el-GR" altLang="el-GR" sz="2800" dirty="0" smtClean="0">
                <a:solidFill>
                  <a:srgbClr val="0070C0"/>
                </a:solidFill>
              </a:rPr>
              <a:t>των 7 βημάτων</a:t>
            </a:r>
          </a:p>
        </p:txBody>
      </p:sp>
      <p:sp>
        <p:nvSpPr>
          <p:cNvPr id="26627" name="Θέση περιεχομένου 2"/>
          <p:cNvSpPr>
            <a:spLocks noGrp="1"/>
          </p:cNvSpPr>
          <p:nvPr>
            <p:ph idx="1"/>
          </p:nvPr>
        </p:nvSpPr>
        <p:spPr>
          <a:xfrm>
            <a:off x="827088" y="1557338"/>
            <a:ext cx="7315200" cy="4191000"/>
          </a:xfrm>
        </p:spPr>
        <p:txBody>
          <a:bodyPr/>
          <a:lstStyle/>
          <a:p>
            <a:pPr>
              <a:buFont typeface="Times New Roman" panose="02020603050405020304" pitchFamily="18" charset="0"/>
              <a:buAutoNum type="arabicPeriod"/>
            </a:pPr>
            <a:r>
              <a:rPr lang="el-GR" altLang="el-GR" sz="1800" smtClean="0">
                <a:solidFill>
                  <a:srgbClr val="760027"/>
                </a:solidFill>
              </a:rPr>
              <a:t>ορισμός της παρούσας κατάστασης, εντοπίζοντας τα δυνατά και αδύνατα σημεία και ορίζοντας την επιθυμητή κατάσταση</a:t>
            </a:r>
          </a:p>
          <a:p>
            <a:pPr>
              <a:buFont typeface="Times New Roman" panose="02020603050405020304" pitchFamily="18" charset="0"/>
              <a:buAutoNum type="arabicPeriod"/>
            </a:pPr>
            <a:r>
              <a:rPr lang="el-GR" altLang="el-GR" sz="1800" smtClean="0">
                <a:solidFill>
                  <a:srgbClr val="760027"/>
                </a:solidFill>
              </a:rPr>
              <a:t>δημιουργία μιας λίστας με τους παράγοντες εκείνους που είτε βοηθούν είτε εμποδίζουν την αλλαγή</a:t>
            </a:r>
          </a:p>
          <a:p>
            <a:pPr>
              <a:buFont typeface="Times New Roman" panose="02020603050405020304" pitchFamily="18" charset="0"/>
              <a:buAutoNum type="arabicPeriod"/>
            </a:pPr>
            <a:r>
              <a:rPr lang="el-GR" altLang="el-GR" sz="1800" smtClean="0">
                <a:solidFill>
                  <a:srgbClr val="760027"/>
                </a:solidFill>
              </a:rPr>
              <a:t>ιεράρχηση των παραγόντων αυτών ανάλογα με την βαρύτητα επίδρασης στην υφιστάμενη κατάσταση </a:t>
            </a:r>
          </a:p>
          <a:p>
            <a:pPr>
              <a:buFont typeface="Times New Roman" panose="02020603050405020304" pitchFamily="18" charset="0"/>
              <a:buAutoNum type="arabicPeriod"/>
            </a:pPr>
            <a:r>
              <a:rPr lang="el-GR" altLang="el-GR" sz="1800" smtClean="0">
                <a:solidFill>
                  <a:srgbClr val="760027"/>
                </a:solidFill>
              </a:rPr>
              <a:t>οι ίδιοι παράγοντες ιεραρχούνται με βάση την σημαντικότητα του</a:t>
            </a:r>
          </a:p>
          <a:p>
            <a:pPr>
              <a:buFont typeface="Times New Roman" panose="02020603050405020304" pitchFamily="18" charset="0"/>
              <a:buAutoNum type="arabicPeriod"/>
            </a:pPr>
            <a:r>
              <a:rPr lang="el-GR" altLang="el-GR" sz="1800" smtClean="0">
                <a:solidFill>
                  <a:srgbClr val="760027"/>
                </a:solidFill>
              </a:rPr>
              <a:t>επεξεργασία του κάθε παράγοντα μεμονωμένα σε σχέση και με τον βαθμό βαρύτητας επίδρασης </a:t>
            </a:r>
          </a:p>
          <a:p>
            <a:pPr>
              <a:buFont typeface="Times New Roman" panose="02020603050405020304" pitchFamily="18" charset="0"/>
              <a:buAutoNum type="arabicPeriod"/>
            </a:pPr>
            <a:r>
              <a:rPr lang="el-GR" altLang="el-GR" sz="1800" smtClean="0">
                <a:solidFill>
                  <a:srgbClr val="760027"/>
                </a:solidFill>
              </a:rPr>
              <a:t>αλλά και το επίπεδο σημαντικότητάς τους</a:t>
            </a:r>
          </a:p>
          <a:p>
            <a:pPr>
              <a:buFont typeface="Times New Roman" panose="02020603050405020304" pitchFamily="18" charset="0"/>
              <a:buAutoNum type="arabicPeriod"/>
            </a:pPr>
            <a:r>
              <a:rPr lang="el-GR" altLang="el-GR" sz="1800" smtClean="0">
                <a:solidFill>
                  <a:srgbClr val="760027"/>
                </a:solidFill>
              </a:rPr>
              <a:t>προσδιορισμός των κατάλληλων πόρων που θα χρειαστούν για την υλοποίηση της αλλαγής</a:t>
            </a:r>
          </a:p>
        </p:txBody>
      </p:sp>
    </p:spTree>
    <p:extLst>
      <p:ext uri="{BB962C8B-B14F-4D97-AF65-F5344CB8AC3E}">
        <p14:creationId xmlns:p14="http://schemas.microsoft.com/office/powerpoint/2010/main" val="21949224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Τίτλος 1"/>
          <p:cNvSpPr>
            <a:spLocks noGrp="1"/>
          </p:cNvSpPr>
          <p:nvPr>
            <p:ph type="title"/>
          </p:nvPr>
        </p:nvSpPr>
        <p:spPr>
          <a:xfrm>
            <a:off x="827088" y="333375"/>
            <a:ext cx="7777162" cy="715963"/>
          </a:xfrm>
        </p:spPr>
        <p:txBody>
          <a:bodyPr/>
          <a:lstStyle/>
          <a:p>
            <a:r>
              <a:rPr lang="el-GR" altLang="el-GR" sz="2800" b="1" smtClean="0">
                <a:solidFill>
                  <a:srgbClr val="00B050"/>
                </a:solidFill>
              </a:rPr>
              <a:t>Ο ηγέτης οδηγεί τον οργανισμό στην αλλαγή</a:t>
            </a:r>
            <a:endParaRPr lang="el-GR" altLang="el-GR" sz="2800" smtClean="0">
              <a:solidFill>
                <a:srgbClr val="00B050"/>
              </a:solidFill>
            </a:endParaRPr>
          </a:p>
        </p:txBody>
      </p:sp>
      <p:sp>
        <p:nvSpPr>
          <p:cNvPr id="30723" name="Θέση περιεχομένου 2"/>
          <p:cNvSpPr>
            <a:spLocks noGrp="1"/>
          </p:cNvSpPr>
          <p:nvPr>
            <p:ph idx="1"/>
          </p:nvPr>
        </p:nvSpPr>
        <p:spPr>
          <a:xfrm>
            <a:off x="827088" y="1619250"/>
            <a:ext cx="7921625" cy="4191000"/>
          </a:xfrm>
          <a:solidFill>
            <a:schemeClr val="accent6"/>
          </a:solidFill>
        </p:spPr>
        <p:txBody>
          <a:bodyPr>
            <a:normAutofit fontScale="92500" lnSpcReduction="10000"/>
          </a:bodyPr>
          <a:lstStyle/>
          <a:p>
            <a:pPr>
              <a:spcBef>
                <a:spcPct val="0"/>
              </a:spcBef>
              <a:buFont typeface="Times New Roman" panose="02020603050405020304" pitchFamily="18" charset="0"/>
              <a:buAutoNum type="arabicPeriod"/>
            </a:pPr>
            <a:r>
              <a:rPr lang="el-GR" altLang="el-GR" sz="1800" u="sng" dirty="0" smtClean="0">
                <a:solidFill>
                  <a:srgbClr val="CC00CC"/>
                </a:solidFill>
              </a:rPr>
              <a:t>Αναγνώριση</a:t>
            </a:r>
            <a:r>
              <a:rPr lang="el-GR" altLang="el-GR" sz="1800" dirty="0" smtClean="0">
                <a:solidFill>
                  <a:schemeClr val="bg2"/>
                </a:solidFill>
              </a:rPr>
              <a:t> του περιβάλλοντος </a:t>
            </a:r>
            <a:r>
              <a:rPr lang="el-GR" altLang="el-GR" sz="1800" dirty="0" smtClean="0">
                <a:solidFill>
                  <a:srgbClr val="CC00CC"/>
                </a:solidFill>
              </a:rPr>
              <a:t>αλλαγής</a:t>
            </a:r>
            <a:r>
              <a:rPr lang="el-GR" altLang="el-GR" sz="1800" dirty="0" smtClean="0">
                <a:solidFill>
                  <a:schemeClr val="bg2"/>
                </a:solidFill>
              </a:rPr>
              <a:t> ή δημιουργία ενός</a:t>
            </a:r>
          </a:p>
          <a:p>
            <a:pPr>
              <a:spcBef>
                <a:spcPct val="0"/>
              </a:spcBef>
              <a:buFont typeface="Times New Roman" panose="02020603050405020304" pitchFamily="18" charset="0"/>
              <a:buAutoNum type="arabicPeriod"/>
            </a:pPr>
            <a:r>
              <a:rPr lang="el-GR" altLang="el-GR" sz="1800" dirty="0" smtClean="0">
                <a:solidFill>
                  <a:schemeClr val="bg2"/>
                </a:solidFill>
              </a:rPr>
              <a:t>Εκτίμηση κάθε μορφής </a:t>
            </a:r>
            <a:r>
              <a:rPr lang="el-GR" altLang="el-GR" sz="1800" dirty="0" smtClean="0">
                <a:solidFill>
                  <a:srgbClr val="CC00CC"/>
                </a:solidFill>
              </a:rPr>
              <a:t>αντίστασης</a:t>
            </a:r>
            <a:r>
              <a:rPr lang="el-GR" altLang="el-GR" sz="1800" dirty="0" smtClean="0">
                <a:solidFill>
                  <a:schemeClr val="bg2"/>
                </a:solidFill>
              </a:rPr>
              <a:t> </a:t>
            </a:r>
            <a:r>
              <a:rPr lang="el-GR" altLang="el-GR" sz="1800" u="sng" dirty="0" smtClean="0">
                <a:solidFill>
                  <a:schemeClr val="bg2"/>
                </a:solidFill>
              </a:rPr>
              <a:t>που προϋπάρχει </a:t>
            </a:r>
            <a:r>
              <a:rPr lang="el-GR" altLang="el-GR" sz="1800" dirty="0" smtClean="0"/>
              <a:t>(εκτίμηση των ίδιων των εαυτών τους, των συναδέλφων τους αλλά &amp; η ύπαρξη τυχόν εμποδίων, αντιστάσεων για αλλαγή)</a:t>
            </a:r>
          </a:p>
          <a:p>
            <a:pPr>
              <a:spcBef>
                <a:spcPct val="0"/>
              </a:spcBef>
              <a:buFont typeface="Times New Roman" panose="02020603050405020304" pitchFamily="18" charset="0"/>
              <a:buAutoNum type="arabicPeriod"/>
            </a:pPr>
            <a:r>
              <a:rPr lang="el-GR" altLang="el-GR" sz="1800" dirty="0" smtClean="0">
                <a:solidFill>
                  <a:schemeClr val="bg2"/>
                </a:solidFill>
              </a:rPr>
              <a:t>Δημιουργεί το κατάλληλο </a:t>
            </a:r>
            <a:r>
              <a:rPr lang="el-GR" altLang="el-GR" sz="1800" u="sng" dirty="0" smtClean="0">
                <a:solidFill>
                  <a:srgbClr val="CC00CC"/>
                </a:solidFill>
              </a:rPr>
              <a:t>περιβάλλον</a:t>
            </a:r>
            <a:r>
              <a:rPr lang="el-GR" altLang="el-GR" sz="1800" u="sng" dirty="0" smtClean="0">
                <a:solidFill>
                  <a:schemeClr val="bg2"/>
                </a:solidFill>
              </a:rPr>
              <a:t> ομαλής συνύπαρξης της διαφορετικότητας</a:t>
            </a:r>
            <a:r>
              <a:rPr lang="el-GR" altLang="el-GR" sz="1800" dirty="0" smtClean="0">
                <a:solidFill>
                  <a:schemeClr val="bg2"/>
                </a:solidFill>
              </a:rPr>
              <a:t>, στο οποίο </a:t>
            </a:r>
            <a:r>
              <a:rPr lang="el-GR" altLang="el-GR" sz="1800" dirty="0" err="1" smtClean="0">
                <a:solidFill>
                  <a:schemeClr val="bg2"/>
                </a:solidFill>
              </a:rPr>
              <a:t>οριοθετούνται</a:t>
            </a:r>
            <a:r>
              <a:rPr lang="el-GR" altLang="el-GR" sz="1800" dirty="0" smtClean="0">
                <a:solidFill>
                  <a:schemeClr val="bg2"/>
                </a:solidFill>
              </a:rPr>
              <a:t> οι αξίες και  οι ανταγωνιστικές προοπτικές ολόκληρου </a:t>
            </a:r>
            <a:r>
              <a:rPr lang="el-GR" altLang="el-GR" sz="1800" dirty="0" smtClean="0"/>
              <a:t>του οργανισμού</a:t>
            </a:r>
            <a:endParaRPr lang="el-GR" altLang="el-GR" sz="1800" dirty="0" smtClean="0">
              <a:solidFill>
                <a:schemeClr val="bg2"/>
              </a:solidFill>
            </a:endParaRPr>
          </a:p>
          <a:p>
            <a:pPr>
              <a:spcBef>
                <a:spcPct val="0"/>
              </a:spcBef>
              <a:buFont typeface="Times New Roman" panose="02020603050405020304" pitchFamily="18" charset="0"/>
              <a:buAutoNum type="arabicPeriod"/>
            </a:pPr>
            <a:r>
              <a:rPr lang="el-GR" altLang="el-GR" sz="1800" dirty="0" smtClean="0">
                <a:solidFill>
                  <a:schemeClr val="bg2"/>
                </a:solidFill>
              </a:rPr>
              <a:t>Παρέχει την κατάλληλη </a:t>
            </a:r>
            <a:r>
              <a:rPr lang="el-GR" altLang="el-GR" sz="1800" dirty="0" smtClean="0">
                <a:solidFill>
                  <a:srgbClr val="CC00CC"/>
                </a:solidFill>
              </a:rPr>
              <a:t>κατεύθυνση &amp; επιρροή</a:t>
            </a:r>
            <a:r>
              <a:rPr lang="el-GR" altLang="el-GR" sz="1800" dirty="0" smtClean="0">
                <a:solidFill>
                  <a:schemeClr val="bg2"/>
                </a:solidFill>
              </a:rPr>
              <a:t>, διαμορφώνοντας τις </a:t>
            </a:r>
            <a:r>
              <a:rPr lang="el-GR" altLang="el-GR" sz="1800" dirty="0" err="1" smtClean="0">
                <a:solidFill>
                  <a:schemeClr val="bg2"/>
                </a:solidFill>
              </a:rPr>
              <a:t>οργανωσιακές</a:t>
            </a:r>
            <a:r>
              <a:rPr lang="el-GR" altLang="el-GR" sz="1800" dirty="0" smtClean="0">
                <a:solidFill>
                  <a:schemeClr val="bg2"/>
                </a:solidFill>
              </a:rPr>
              <a:t> νόρμες &amp; καταφέρνοντας να αξιοποιεί το πλεονέκτημα της </a:t>
            </a:r>
            <a:r>
              <a:rPr lang="el-GR" altLang="el-GR" sz="1800" u="sng" dirty="0" smtClean="0">
                <a:solidFill>
                  <a:schemeClr val="bg2"/>
                </a:solidFill>
              </a:rPr>
              <a:t>συνεργασίας διαφορετικών ανθρώπων </a:t>
            </a:r>
            <a:r>
              <a:rPr lang="el-GR" altLang="el-GR" sz="1800" dirty="0" smtClean="0">
                <a:solidFill>
                  <a:schemeClr val="bg2"/>
                </a:solidFill>
              </a:rPr>
              <a:t>σαν πολύτιμη πηγή δημιουργικότητας &amp; καινοτομίας του οργανισμού</a:t>
            </a:r>
          </a:p>
          <a:p>
            <a:pPr>
              <a:spcBef>
                <a:spcPct val="0"/>
              </a:spcBef>
              <a:buFont typeface="Times New Roman" panose="02020603050405020304" pitchFamily="18" charset="0"/>
              <a:buAutoNum type="arabicPeriod"/>
            </a:pPr>
            <a:r>
              <a:rPr lang="el-GR" altLang="el-GR" sz="1800" dirty="0" smtClean="0">
                <a:solidFill>
                  <a:schemeClr val="bg2"/>
                </a:solidFill>
              </a:rPr>
              <a:t>Δίνει τη </a:t>
            </a:r>
            <a:r>
              <a:rPr lang="el-GR" altLang="el-GR" sz="1800" u="sng" dirty="0" smtClean="0">
                <a:solidFill>
                  <a:schemeClr val="bg2"/>
                </a:solidFill>
              </a:rPr>
              <a:t>δυνατότητα στα μέλη της ομάδας </a:t>
            </a:r>
            <a:r>
              <a:rPr lang="el-GR" altLang="el-GR" sz="1800" dirty="0" smtClean="0">
                <a:solidFill>
                  <a:schemeClr val="bg2"/>
                </a:solidFill>
              </a:rPr>
              <a:t>του να αναλύουν &amp; να </a:t>
            </a:r>
            <a:r>
              <a:rPr lang="el-GR" altLang="el-GR" sz="1800" dirty="0" smtClean="0">
                <a:solidFill>
                  <a:srgbClr val="CC00CC"/>
                </a:solidFill>
              </a:rPr>
              <a:t>επιλύουν προβλήματα </a:t>
            </a:r>
            <a:r>
              <a:rPr lang="el-GR" altLang="el-GR" sz="1800" dirty="0" smtClean="0">
                <a:solidFill>
                  <a:schemeClr val="bg2"/>
                </a:solidFill>
              </a:rPr>
              <a:t>που προκύπτουν &amp; μέσω αυτής της διαδικασίας μαθαίνουν να αναλαμβάνουν ρίσκο &amp; ευθύνες</a:t>
            </a:r>
          </a:p>
          <a:p>
            <a:pPr>
              <a:spcBef>
                <a:spcPct val="0"/>
              </a:spcBef>
              <a:buFont typeface="Times New Roman" panose="02020603050405020304" pitchFamily="18" charset="0"/>
              <a:buAutoNum type="arabicPeriod"/>
            </a:pPr>
            <a:r>
              <a:rPr lang="el-GR" altLang="el-GR" sz="1800" dirty="0" smtClean="0">
                <a:solidFill>
                  <a:schemeClr val="bg2"/>
                </a:solidFill>
              </a:rPr>
              <a:t>Αναγνώριση των </a:t>
            </a:r>
            <a:r>
              <a:rPr lang="el-GR" altLang="el-GR" sz="1800" dirty="0" smtClean="0">
                <a:solidFill>
                  <a:srgbClr val="CC00CC"/>
                </a:solidFill>
              </a:rPr>
              <a:t>χαρισματικών προσωπικοτήτων </a:t>
            </a:r>
            <a:r>
              <a:rPr lang="el-GR" altLang="el-GR" sz="1800" dirty="0" smtClean="0">
                <a:solidFill>
                  <a:schemeClr val="bg2"/>
                </a:solidFill>
              </a:rPr>
              <a:t>που υπάρχουν στην ομάδα &amp; </a:t>
            </a:r>
            <a:r>
              <a:rPr lang="el-GR" altLang="el-GR" sz="1800" u="sng" dirty="0" smtClean="0">
                <a:solidFill>
                  <a:schemeClr val="bg2"/>
                </a:solidFill>
              </a:rPr>
              <a:t>αξιοποίηση των  χρήσιμων προσεγγίσεων </a:t>
            </a:r>
            <a:r>
              <a:rPr lang="el-GR" altLang="el-GR" sz="1800" dirty="0" smtClean="0">
                <a:solidFill>
                  <a:schemeClr val="bg2"/>
                </a:solidFill>
              </a:rPr>
              <a:t>τους στην διοίκηση του οργανισμού </a:t>
            </a:r>
          </a:p>
          <a:p>
            <a:pPr>
              <a:buFont typeface="Times New Roman" panose="02020603050405020304" pitchFamily="18" charset="0"/>
              <a:buAutoNum type="arabicPeriod"/>
            </a:pPr>
            <a:endParaRPr lang="el-GR" altLang="el-GR" sz="1800" dirty="0" smtClean="0">
              <a:solidFill>
                <a:schemeClr val="bg2"/>
              </a:solidFill>
            </a:endParaRPr>
          </a:p>
          <a:p>
            <a:endParaRPr lang="el-GR" altLang="el-GR" sz="1800" dirty="0" smtClean="0">
              <a:solidFill>
                <a:schemeClr val="bg2"/>
              </a:solidFill>
            </a:endParaRPr>
          </a:p>
        </p:txBody>
      </p:sp>
      <p:sp>
        <p:nvSpPr>
          <p:cNvPr id="30724" name="Ορθογώνιο 3"/>
          <p:cNvSpPr>
            <a:spLocks noChangeArrowheads="1"/>
          </p:cNvSpPr>
          <p:nvPr/>
        </p:nvSpPr>
        <p:spPr bwMode="auto">
          <a:xfrm>
            <a:off x="5508625" y="6381750"/>
            <a:ext cx="21859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l-GR" sz="1400">
                <a:solidFill>
                  <a:srgbClr val="C00000"/>
                </a:solidFill>
              </a:rPr>
              <a:t>Heifetz </a:t>
            </a:r>
            <a:r>
              <a:rPr lang="el-GR" altLang="el-GR" sz="1400">
                <a:solidFill>
                  <a:srgbClr val="C00000"/>
                </a:solidFill>
              </a:rPr>
              <a:t>και </a:t>
            </a:r>
            <a:r>
              <a:rPr lang="en-GB" altLang="el-GR" sz="1400">
                <a:solidFill>
                  <a:srgbClr val="C00000"/>
                </a:solidFill>
              </a:rPr>
              <a:t>Laurie</a:t>
            </a:r>
            <a:r>
              <a:rPr lang="el-GR" altLang="el-GR" sz="1400">
                <a:solidFill>
                  <a:srgbClr val="C00000"/>
                </a:solidFill>
              </a:rPr>
              <a:t> (2001) </a:t>
            </a:r>
          </a:p>
        </p:txBody>
      </p:sp>
    </p:spTree>
    <p:extLst>
      <p:ext uri="{BB962C8B-B14F-4D97-AF65-F5344CB8AC3E}">
        <p14:creationId xmlns:p14="http://schemas.microsoft.com/office/powerpoint/2010/main" val="198016965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Τίτλος 1"/>
          <p:cNvSpPr>
            <a:spLocks noGrp="1"/>
          </p:cNvSpPr>
          <p:nvPr>
            <p:ph type="title"/>
          </p:nvPr>
        </p:nvSpPr>
        <p:spPr>
          <a:xfrm>
            <a:off x="900113" y="333375"/>
            <a:ext cx="7315200" cy="715963"/>
          </a:xfrm>
        </p:spPr>
        <p:txBody>
          <a:bodyPr>
            <a:normAutofit fontScale="90000"/>
          </a:bodyPr>
          <a:lstStyle/>
          <a:p>
            <a:r>
              <a:rPr lang="el-GR" altLang="el-GR" sz="3200" b="1" smtClean="0">
                <a:solidFill>
                  <a:srgbClr val="0099CC"/>
                </a:solidFill>
              </a:rPr>
              <a:t>Λάθος διοικητικοί χειρισμοί στη αλλαγή </a:t>
            </a:r>
            <a:endParaRPr lang="el-GR" altLang="el-GR" sz="3200" smtClean="0">
              <a:solidFill>
                <a:srgbClr val="0099CC"/>
              </a:solidFill>
            </a:endParaRPr>
          </a:p>
        </p:txBody>
      </p:sp>
      <p:sp>
        <p:nvSpPr>
          <p:cNvPr id="3" name="Θέση περιεχομένου 2"/>
          <p:cNvSpPr>
            <a:spLocks noGrp="1"/>
          </p:cNvSpPr>
          <p:nvPr>
            <p:ph idx="1"/>
          </p:nvPr>
        </p:nvSpPr>
        <p:spPr>
          <a:xfrm>
            <a:off x="539750" y="1484313"/>
            <a:ext cx="7747000" cy="1800225"/>
          </a:xfrm>
        </p:spPr>
        <p:txBody>
          <a:bodyPr>
            <a:normAutofit lnSpcReduction="10000"/>
          </a:bodyPr>
          <a:lstStyle/>
          <a:p>
            <a:pPr marL="0" indent="0">
              <a:buFont typeface="Wingdings" panose="05000000000000000000" pitchFamily="2" charset="2"/>
              <a:buNone/>
              <a:defRPr/>
            </a:pPr>
            <a:r>
              <a:rPr lang="el-GR" sz="2400" dirty="0" smtClean="0"/>
              <a:t>Λάθος στρατηγικές από την πλευρά της διοίκησης ενός οργανισμού:</a:t>
            </a:r>
          </a:p>
          <a:p>
            <a:pPr>
              <a:buFontTx/>
              <a:buChar char="-"/>
              <a:defRPr/>
            </a:pPr>
            <a:r>
              <a:rPr lang="el-GR" sz="2000" dirty="0" smtClean="0"/>
              <a:t>Η μη ενημέρωση των εργαζομένων</a:t>
            </a:r>
          </a:p>
          <a:p>
            <a:pPr>
              <a:buFontTx/>
              <a:buChar char="-"/>
              <a:defRPr/>
            </a:pPr>
            <a:r>
              <a:rPr lang="el-GR" sz="2000" dirty="0" smtClean="0"/>
              <a:t>Η μη εμπλοκή τους στο </a:t>
            </a:r>
            <a:r>
              <a:rPr lang="el-GR" sz="2000" dirty="0"/>
              <a:t>σχεδιασμό της </a:t>
            </a:r>
            <a:r>
              <a:rPr lang="el-GR" sz="2000" dirty="0" smtClean="0"/>
              <a:t>όποιας </a:t>
            </a:r>
            <a:r>
              <a:rPr lang="el-GR" sz="2000" dirty="0"/>
              <a:t>αλλαγής πρόκειται να γίνει</a:t>
            </a:r>
            <a:r>
              <a:rPr lang="el-GR" sz="2000" dirty="0" smtClean="0"/>
              <a:t> </a:t>
            </a:r>
            <a:endParaRPr lang="el-GR" sz="2000" dirty="0"/>
          </a:p>
        </p:txBody>
      </p:sp>
      <p:sp>
        <p:nvSpPr>
          <p:cNvPr id="33796" name="Δεξιό βέλος 3"/>
          <p:cNvSpPr>
            <a:spLocks noChangeArrowheads="1"/>
          </p:cNvSpPr>
          <p:nvPr/>
        </p:nvSpPr>
        <p:spPr bwMode="auto">
          <a:xfrm>
            <a:off x="684213" y="3429000"/>
            <a:ext cx="1511300" cy="431800"/>
          </a:xfrm>
          <a:prstGeom prst="rightArrow">
            <a:avLst>
              <a:gd name="adj1" fmla="val 50000"/>
              <a:gd name="adj2" fmla="val 50005"/>
            </a:avLst>
          </a:prstGeom>
          <a:solidFill>
            <a:srgbClr val="E808A8"/>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l-GR" altLang="el-GR" sz="2400"/>
          </a:p>
        </p:txBody>
      </p:sp>
      <p:sp>
        <p:nvSpPr>
          <p:cNvPr id="33797" name="TextBox 4"/>
          <p:cNvSpPr txBox="1">
            <a:spLocks noChangeArrowheads="1"/>
          </p:cNvSpPr>
          <p:nvPr/>
        </p:nvSpPr>
        <p:spPr bwMode="auto">
          <a:xfrm>
            <a:off x="2771775" y="3284538"/>
            <a:ext cx="5903913" cy="2308225"/>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l-GR" altLang="el-GR"/>
              <a:t>Επομένως στο στάδιο εφαρμογής της αλλαγής, οι ίδιοι οι εργαζόμενοι να μην έχουν καν συνειδητοποιήσει </a:t>
            </a:r>
            <a:r>
              <a:rPr lang="el-GR" altLang="el-GR" u="sng"/>
              <a:t>την ανάγκη για αλλαγή</a:t>
            </a:r>
            <a:r>
              <a:rPr lang="el-GR" altLang="el-GR"/>
              <a:t>, εφόσον μάλιστα δεν είχαν καμία πληροφόρηση και εμπλοκή, πόσο μάλλον να </a:t>
            </a:r>
            <a:r>
              <a:rPr lang="el-GR" altLang="el-GR" u="sng"/>
              <a:t>εφαρμόσουν την αλλαγή</a:t>
            </a:r>
            <a:r>
              <a:rPr lang="el-GR" altLang="el-GR"/>
              <a:t>. </a:t>
            </a:r>
          </a:p>
        </p:txBody>
      </p:sp>
    </p:spTree>
    <p:extLst>
      <p:ext uri="{BB962C8B-B14F-4D97-AF65-F5344CB8AC3E}">
        <p14:creationId xmlns:p14="http://schemas.microsoft.com/office/powerpoint/2010/main" val="42876541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Τίτλος 1"/>
          <p:cNvSpPr>
            <a:spLocks noGrp="1"/>
          </p:cNvSpPr>
          <p:nvPr>
            <p:ph type="title"/>
          </p:nvPr>
        </p:nvSpPr>
        <p:spPr>
          <a:xfrm>
            <a:off x="755650" y="549275"/>
            <a:ext cx="8064500" cy="715963"/>
          </a:xfrm>
        </p:spPr>
        <p:txBody>
          <a:bodyPr>
            <a:normAutofit fontScale="90000"/>
          </a:bodyPr>
          <a:lstStyle/>
          <a:p>
            <a:r>
              <a:rPr lang="el-GR" altLang="el-GR" sz="3600" b="1" smtClean="0">
                <a:solidFill>
                  <a:srgbClr val="00B0F0"/>
                </a:solidFill>
              </a:rPr>
              <a:t>Σημαντικοί ανασταλτικοί</a:t>
            </a:r>
            <a:r>
              <a:rPr lang="en-US" altLang="el-GR" sz="3600" b="1" smtClean="0">
                <a:solidFill>
                  <a:srgbClr val="00B0F0"/>
                </a:solidFill>
              </a:rPr>
              <a:t> </a:t>
            </a:r>
            <a:r>
              <a:rPr lang="el-GR" altLang="el-GR" sz="3600" b="1" smtClean="0">
                <a:solidFill>
                  <a:srgbClr val="00B0F0"/>
                </a:solidFill>
              </a:rPr>
              <a:t>παράγοντες</a:t>
            </a:r>
          </a:p>
        </p:txBody>
      </p:sp>
      <p:sp>
        <p:nvSpPr>
          <p:cNvPr id="3" name="Θέση περιεχομένου 2"/>
          <p:cNvSpPr>
            <a:spLocks noGrp="1"/>
          </p:cNvSpPr>
          <p:nvPr>
            <p:ph idx="1"/>
          </p:nvPr>
        </p:nvSpPr>
        <p:spPr>
          <a:xfrm>
            <a:off x="582613" y="1520825"/>
            <a:ext cx="3671887" cy="1044575"/>
          </a:xfrm>
        </p:spPr>
        <p:style>
          <a:lnRef idx="2">
            <a:schemeClr val="accent1">
              <a:shade val="50000"/>
            </a:schemeClr>
          </a:lnRef>
          <a:fillRef idx="1">
            <a:schemeClr val="accent1"/>
          </a:fillRef>
          <a:effectRef idx="0">
            <a:schemeClr val="accent1"/>
          </a:effectRef>
          <a:fontRef idx="minor">
            <a:schemeClr val="lt1"/>
          </a:fontRef>
        </p:style>
        <p:txBody>
          <a:bodyPr/>
          <a:lstStyle/>
          <a:p>
            <a:pPr marL="0" indent="0">
              <a:buFont typeface="Wingdings" panose="05000000000000000000" pitchFamily="2" charset="2"/>
              <a:buNone/>
              <a:defRPr/>
            </a:pPr>
            <a:r>
              <a:rPr lang="el-GR" sz="2000" dirty="0" smtClean="0">
                <a:solidFill>
                  <a:schemeClr val="tx1"/>
                </a:solidFill>
              </a:rPr>
              <a:t>1.Απουσία αποσαφήνισης </a:t>
            </a:r>
            <a:r>
              <a:rPr lang="el-GR" sz="2000" dirty="0">
                <a:solidFill>
                  <a:schemeClr val="tx1"/>
                </a:solidFill>
              </a:rPr>
              <a:t>των λόγων για τους οποίους γίνεται η αλλαγή </a:t>
            </a:r>
          </a:p>
        </p:txBody>
      </p:sp>
      <p:sp>
        <p:nvSpPr>
          <p:cNvPr id="34820" name="Δεξιό βέλος 3"/>
          <p:cNvSpPr>
            <a:spLocks noChangeArrowheads="1"/>
          </p:cNvSpPr>
          <p:nvPr/>
        </p:nvSpPr>
        <p:spPr bwMode="auto">
          <a:xfrm>
            <a:off x="4427538" y="1803400"/>
            <a:ext cx="906462" cy="433388"/>
          </a:xfrm>
          <a:prstGeom prst="rightArrow">
            <a:avLst>
              <a:gd name="adj1" fmla="val 50000"/>
              <a:gd name="adj2" fmla="val 49849"/>
            </a:avLst>
          </a:prstGeom>
          <a:solidFill>
            <a:srgbClr val="20A6C6"/>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l-GR" altLang="el-GR" sz="2400"/>
          </a:p>
        </p:txBody>
      </p:sp>
      <p:sp>
        <p:nvSpPr>
          <p:cNvPr id="5" name="Θέση περιεχομένου 2"/>
          <p:cNvSpPr txBox="1">
            <a:spLocks/>
          </p:cNvSpPr>
          <p:nvPr/>
        </p:nvSpPr>
        <p:spPr bwMode="auto">
          <a:xfrm>
            <a:off x="5440363" y="1474788"/>
            <a:ext cx="2773362" cy="1090612"/>
          </a:xfrm>
          <a:prstGeom prst="rect">
            <a:avLst/>
          </a:prstGeom>
          <a:solidFill>
            <a:srgbClr val="BE5E4E"/>
          </a:solidFill>
          <a:ln/>
          <a:extLst/>
        </p:spPr>
        <p:style>
          <a:lnRef idx="2">
            <a:schemeClr val="accent2">
              <a:shade val="50000"/>
            </a:schemeClr>
          </a:lnRef>
          <a:fillRef idx="1">
            <a:schemeClr val="accent2"/>
          </a:fillRef>
          <a:effectRef idx="0">
            <a:schemeClr val="accent2"/>
          </a:effectRef>
          <a:fontRef idx="minor">
            <a:schemeClr val="lt1"/>
          </a:fontRef>
        </p:style>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pPr marL="0" indent="0">
              <a:buFontTx/>
              <a:buNone/>
              <a:defRPr/>
            </a:pPr>
            <a:r>
              <a:rPr lang="el-GR" sz="2000" dirty="0"/>
              <a:t>δημιουργούνται αμφιβολίες στους εργαζομένους</a:t>
            </a:r>
            <a:endParaRPr lang="el-GR" sz="2000" kern="0" dirty="0"/>
          </a:p>
        </p:txBody>
      </p:sp>
      <p:sp>
        <p:nvSpPr>
          <p:cNvPr id="6" name="Θέση περιεχομένου 2"/>
          <p:cNvSpPr txBox="1">
            <a:spLocks/>
          </p:cNvSpPr>
          <p:nvPr/>
        </p:nvSpPr>
        <p:spPr bwMode="auto">
          <a:xfrm>
            <a:off x="735013" y="3041650"/>
            <a:ext cx="7869237" cy="892175"/>
          </a:xfrm>
          <a:prstGeom prst="rect">
            <a:avLst/>
          </a:prstGeom>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accent1">
              <a:shade val="50000"/>
            </a:schemeClr>
          </a:lnRef>
          <a:fillRef idx="1">
            <a:schemeClr val="accent1"/>
          </a:fillRef>
          <a:effectRef idx="0">
            <a:schemeClr val="accent1"/>
          </a:effectRef>
          <a:fontRef idx="minor">
            <a:schemeClr val="lt1"/>
          </a:fontRef>
        </p:style>
        <p:txBody>
          <a:bodyPr/>
          <a:lstStyle>
            <a:lvl1pPr marL="342900" indent="-342900" algn="l" rtl="0" eaLnBrk="1" fontAlgn="base" hangingPunct="1">
              <a:spcBef>
                <a:spcPct val="20000"/>
              </a:spcBef>
              <a:spcAft>
                <a:spcPct val="0"/>
              </a:spcAft>
              <a:buChar char="•"/>
              <a:defRPr sz="3200">
                <a:solidFill>
                  <a:schemeClr val="lt1"/>
                </a:solidFill>
                <a:latin typeface="+mn-lt"/>
                <a:ea typeface="+mn-ea"/>
                <a:cs typeface="+mn-cs"/>
              </a:defRPr>
            </a:lvl1pPr>
            <a:lvl2pPr marL="742950" indent="-285750" algn="l" rtl="0" eaLnBrk="1" fontAlgn="base" hangingPunct="1">
              <a:spcBef>
                <a:spcPct val="20000"/>
              </a:spcBef>
              <a:spcAft>
                <a:spcPct val="0"/>
              </a:spcAft>
              <a:buChar char="–"/>
              <a:defRPr sz="2800">
                <a:solidFill>
                  <a:schemeClr val="lt1"/>
                </a:solidFill>
                <a:latin typeface="+mn-lt"/>
                <a:ea typeface="+mn-ea"/>
                <a:cs typeface="+mn-cs"/>
              </a:defRPr>
            </a:lvl2pPr>
            <a:lvl3pPr marL="1143000" indent="-228600" algn="l" rtl="0" eaLnBrk="1" fontAlgn="base" hangingPunct="1">
              <a:spcBef>
                <a:spcPct val="20000"/>
              </a:spcBef>
              <a:spcAft>
                <a:spcPct val="0"/>
              </a:spcAft>
              <a:buChar char="•"/>
              <a:defRPr sz="2400">
                <a:solidFill>
                  <a:schemeClr val="lt1"/>
                </a:solidFill>
                <a:latin typeface="+mn-lt"/>
                <a:ea typeface="+mn-ea"/>
                <a:cs typeface="+mn-cs"/>
              </a:defRPr>
            </a:lvl3pPr>
            <a:lvl4pPr marL="1600200" indent="-228600" algn="l" rtl="0" eaLnBrk="1" fontAlgn="base" hangingPunct="1">
              <a:spcBef>
                <a:spcPct val="20000"/>
              </a:spcBef>
              <a:spcAft>
                <a:spcPct val="0"/>
              </a:spcAft>
              <a:buChar char="–"/>
              <a:defRPr sz="2000">
                <a:solidFill>
                  <a:schemeClr val="lt1"/>
                </a:solidFill>
                <a:latin typeface="+mn-lt"/>
                <a:ea typeface="+mn-ea"/>
                <a:cs typeface="+mn-cs"/>
              </a:defRPr>
            </a:lvl4pPr>
            <a:lvl5pPr marL="2057400" indent="-228600" algn="l" rtl="0" eaLnBrk="1" fontAlgn="base" hangingPunct="1">
              <a:spcBef>
                <a:spcPct val="20000"/>
              </a:spcBef>
              <a:spcAft>
                <a:spcPct val="0"/>
              </a:spcAft>
              <a:buChar char="»"/>
              <a:defRPr sz="2000">
                <a:solidFill>
                  <a:schemeClr val="lt1"/>
                </a:solidFill>
                <a:latin typeface="+mn-lt"/>
                <a:ea typeface="+mn-ea"/>
                <a:cs typeface="+mn-cs"/>
              </a:defRPr>
            </a:lvl5pPr>
            <a:lvl6pPr marL="2514600" indent="-228600" algn="l" rtl="0" eaLnBrk="1" fontAlgn="base" hangingPunct="1">
              <a:spcBef>
                <a:spcPct val="20000"/>
              </a:spcBef>
              <a:spcAft>
                <a:spcPct val="0"/>
              </a:spcAft>
              <a:buChar char="»"/>
              <a:defRPr sz="2000">
                <a:solidFill>
                  <a:schemeClr val="lt1"/>
                </a:solidFill>
                <a:latin typeface="+mn-lt"/>
                <a:ea typeface="+mn-ea"/>
                <a:cs typeface="+mn-cs"/>
              </a:defRPr>
            </a:lvl6pPr>
            <a:lvl7pPr marL="2971800" indent="-228600" algn="l" rtl="0" eaLnBrk="1" fontAlgn="base" hangingPunct="1">
              <a:spcBef>
                <a:spcPct val="20000"/>
              </a:spcBef>
              <a:spcAft>
                <a:spcPct val="0"/>
              </a:spcAft>
              <a:buChar char="»"/>
              <a:defRPr sz="2000">
                <a:solidFill>
                  <a:schemeClr val="lt1"/>
                </a:solidFill>
                <a:latin typeface="+mn-lt"/>
                <a:ea typeface="+mn-ea"/>
                <a:cs typeface="+mn-cs"/>
              </a:defRPr>
            </a:lvl7pPr>
            <a:lvl8pPr marL="3429000" indent="-228600" algn="l" rtl="0" eaLnBrk="1" fontAlgn="base" hangingPunct="1">
              <a:spcBef>
                <a:spcPct val="20000"/>
              </a:spcBef>
              <a:spcAft>
                <a:spcPct val="0"/>
              </a:spcAft>
              <a:buChar char="»"/>
              <a:defRPr sz="2000">
                <a:solidFill>
                  <a:schemeClr val="lt1"/>
                </a:solidFill>
                <a:latin typeface="+mn-lt"/>
                <a:ea typeface="+mn-ea"/>
                <a:cs typeface="+mn-cs"/>
              </a:defRPr>
            </a:lvl8pPr>
            <a:lvl9pPr marL="3886200" indent="-228600" algn="l" rtl="0" eaLnBrk="1" fontAlgn="base" hangingPunct="1">
              <a:spcBef>
                <a:spcPct val="20000"/>
              </a:spcBef>
              <a:spcAft>
                <a:spcPct val="0"/>
              </a:spcAft>
              <a:buChar char="»"/>
              <a:defRPr sz="2000">
                <a:solidFill>
                  <a:schemeClr val="lt1"/>
                </a:solidFill>
                <a:latin typeface="+mn-lt"/>
                <a:ea typeface="+mn-ea"/>
                <a:cs typeface="+mn-cs"/>
              </a:defRPr>
            </a:lvl9pPr>
          </a:lstStyle>
          <a:p>
            <a:pPr marL="0" indent="0">
              <a:buFontTx/>
              <a:buNone/>
              <a:defRPr/>
            </a:pPr>
            <a:r>
              <a:rPr lang="el-GR" sz="2400" kern="0" dirty="0" smtClean="0">
                <a:solidFill>
                  <a:schemeClr val="tx1"/>
                </a:solidFill>
              </a:rPr>
              <a:t>2</a:t>
            </a:r>
            <a:r>
              <a:rPr lang="el-GR" sz="2000" kern="0" dirty="0" smtClean="0">
                <a:solidFill>
                  <a:schemeClr val="tx1"/>
                </a:solidFill>
              </a:rPr>
              <a:t>. Όταν </a:t>
            </a:r>
            <a:r>
              <a:rPr lang="el-GR" sz="2000" dirty="0" smtClean="0">
                <a:solidFill>
                  <a:schemeClr val="tx1"/>
                </a:solidFill>
              </a:rPr>
              <a:t>οι </a:t>
            </a:r>
            <a:r>
              <a:rPr lang="el-GR" sz="2000" dirty="0">
                <a:solidFill>
                  <a:schemeClr val="tx1"/>
                </a:solidFill>
              </a:rPr>
              <a:t>αλλαγές αφορούν διαφοροποιήσεις στις καθιερωμένες σχέσεις ανάμεσα στους εργαζόμενους</a:t>
            </a:r>
            <a:endParaRPr lang="el-GR" sz="2000" kern="0" dirty="0">
              <a:solidFill>
                <a:schemeClr val="tx1"/>
              </a:solidFill>
            </a:endParaRPr>
          </a:p>
        </p:txBody>
      </p:sp>
      <p:sp>
        <p:nvSpPr>
          <p:cNvPr id="7" name="Θέση περιεχομένου 2"/>
          <p:cNvSpPr txBox="1">
            <a:spLocks/>
          </p:cNvSpPr>
          <p:nvPr/>
        </p:nvSpPr>
        <p:spPr bwMode="auto">
          <a:xfrm>
            <a:off x="735013" y="4221163"/>
            <a:ext cx="7869237" cy="892175"/>
          </a:xfrm>
          <a:prstGeom prst="rect">
            <a:avLst/>
          </a:prstGeom>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accent1">
              <a:shade val="50000"/>
            </a:schemeClr>
          </a:lnRef>
          <a:fillRef idx="1">
            <a:schemeClr val="accent1"/>
          </a:fillRef>
          <a:effectRef idx="0">
            <a:schemeClr val="accent1"/>
          </a:effectRef>
          <a:fontRef idx="minor">
            <a:schemeClr val="lt1"/>
          </a:fontRef>
        </p:style>
        <p:txBody>
          <a:bodyPr/>
          <a:lstStyle>
            <a:lvl1pPr marL="342900" indent="-342900" algn="l" rtl="0" eaLnBrk="1" fontAlgn="base" hangingPunct="1">
              <a:spcBef>
                <a:spcPct val="20000"/>
              </a:spcBef>
              <a:spcAft>
                <a:spcPct val="0"/>
              </a:spcAft>
              <a:buChar char="•"/>
              <a:defRPr sz="3200">
                <a:solidFill>
                  <a:schemeClr val="lt1"/>
                </a:solidFill>
                <a:latin typeface="+mn-lt"/>
                <a:ea typeface="+mn-ea"/>
                <a:cs typeface="+mn-cs"/>
              </a:defRPr>
            </a:lvl1pPr>
            <a:lvl2pPr marL="742950" indent="-285750" algn="l" rtl="0" eaLnBrk="1" fontAlgn="base" hangingPunct="1">
              <a:spcBef>
                <a:spcPct val="20000"/>
              </a:spcBef>
              <a:spcAft>
                <a:spcPct val="0"/>
              </a:spcAft>
              <a:buChar char="–"/>
              <a:defRPr sz="2800">
                <a:solidFill>
                  <a:schemeClr val="lt1"/>
                </a:solidFill>
                <a:latin typeface="+mn-lt"/>
                <a:ea typeface="+mn-ea"/>
                <a:cs typeface="+mn-cs"/>
              </a:defRPr>
            </a:lvl2pPr>
            <a:lvl3pPr marL="1143000" indent="-228600" algn="l" rtl="0" eaLnBrk="1" fontAlgn="base" hangingPunct="1">
              <a:spcBef>
                <a:spcPct val="20000"/>
              </a:spcBef>
              <a:spcAft>
                <a:spcPct val="0"/>
              </a:spcAft>
              <a:buChar char="•"/>
              <a:defRPr sz="2400">
                <a:solidFill>
                  <a:schemeClr val="lt1"/>
                </a:solidFill>
                <a:latin typeface="+mn-lt"/>
                <a:ea typeface="+mn-ea"/>
                <a:cs typeface="+mn-cs"/>
              </a:defRPr>
            </a:lvl3pPr>
            <a:lvl4pPr marL="1600200" indent="-228600" algn="l" rtl="0" eaLnBrk="1" fontAlgn="base" hangingPunct="1">
              <a:spcBef>
                <a:spcPct val="20000"/>
              </a:spcBef>
              <a:spcAft>
                <a:spcPct val="0"/>
              </a:spcAft>
              <a:buChar char="–"/>
              <a:defRPr sz="2000">
                <a:solidFill>
                  <a:schemeClr val="lt1"/>
                </a:solidFill>
                <a:latin typeface="+mn-lt"/>
                <a:ea typeface="+mn-ea"/>
                <a:cs typeface="+mn-cs"/>
              </a:defRPr>
            </a:lvl4pPr>
            <a:lvl5pPr marL="2057400" indent="-228600" algn="l" rtl="0" eaLnBrk="1" fontAlgn="base" hangingPunct="1">
              <a:spcBef>
                <a:spcPct val="20000"/>
              </a:spcBef>
              <a:spcAft>
                <a:spcPct val="0"/>
              </a:spcAft>
              <a:buChar char="»"/>
              <a:defRPr sz="2000">
                <a:solidFill>
                  <a:schemeClr val="lt1"/>
                </a:solidFill>
                <a:latin typeface="+mn-lt"/>
                <a:ea typeface="+mn-ea"/>
                <a:cs typeface="+mn-cs"/>
              </a:defRPr>
            </a:lvl5pPr>
            <a:lvl6pPr marL="2514600" indent="-228600" algn="l" rtl="0" eaLnBrk="1" fontAlgn="base" hangingPunct="1">
              <a:spcBef>
                <a:spcPct val="20000"/>
              </a:spcBef>
              <a:spcAft>
                <a:spcPct val="0"/>
              </a:spcAft>
              <a:buChar char="»"/>
              <a:defRPr sz="2000">
                <a:solidFill>
                  <a:schemeClr val="lt1"/>
                </a:solidFill>
                <a:latin typeface="+mn-lt"/>
                <a:ea typeface="+mn-ea"/>
                <a:cs typeface="+mn-cs"/>
              </a:defRPr>
            </a:lvl6pPr>
            <a:lvl7pPr marL="2971800" indent="-228600" algn="l" rtl="0" eaLnBrk="1" fontAlgn="base" hangingPunct="1">
              <a:spcBef>
                <a:spcPct val="20000"/>
              </a:spcBef>
              <a:spcAft>
                <a:spcPct val="0"/>
              </a:spcAft>
              <a:buChar char="»"/>
              <a:defRPr sz="2000">
                <a:solidFill>
                  <a:schemeClr val="lt1"/>
                </a:solidFill>
                <a:latin typeface="+mn-lt"/>
                <a:ea typeface="+mn-ea"/>
                <a:cs typeface="+mn-cs"/>
              </a:defRPr>
            </a:lvl7pPr>
            <a:lvl8pPr marL="3429000" indent="-228600" algn="l" rtl="0" eaLnBrk="1" fontAlgn="base" hangingPunct="1">
              <a:spcBef>
                <a:spcPct val="20000"/>
              </a:spcBef>
              <a:spcAft>
                <a:spcPct val="0"/>
              </a:spcAft>
              <a:buChar char="»"/>
              <a:defRPr sz="2000">
                <a:solidFill>
                  <a:schemeClr val="lt1"/>
                </a:solidFill>
                <a:latin typeface="+mn-lt"/>
                <a:ea typeface="+mn-ea"/>
                <a:cs typeface="+mn-cs"/>
              </a:defRPr>
            </a:lvl8pPr>
            <a:lvl9pPr marL="3886200" indent="-228600" algn="l" rtl="0" eaLnBrk="1" fontAlgn="base" hangingPunct="1">
              <a:spcBef>
                <a:spcPct val="20000"/>
              </a:spcBef>
              <a:spcAft>
                <a:spcPct val="0"/>
              </a:spcAft>
              <a:buChar char="»"/>
              <a:defRPr sz="2000">
                <a:solidFill>
                  <a:schemeClr val="lt1"/>
                </a:solidFill>
                <a:latin typeface="+mn-lt"/>
                <a:ea typeface="+mn-ea"/>
                <a:cs typeface="+mn-cs"/>
              </a:defRPr>
            </a:lvl9pPr>
          </a:lstStyle>
          <a:p>
            <a:pPr marL="0" indent="0">
              <a:buFontTx/>
              <a:buNone/>
              <a:defRPr/>
            </a:pPr>
            <a:r>
              <a:rPr lang="el-GR" sz="2400" kern="0" dirty="0" smtClean="0">
                <a:solidFill>
                  <a:schemeClr val="tx1"/>
                </a:solidFill>
              </a:rPr>
              <a:t>3</a:t>
            </a:r>
            <a:r>
              <a:rPr lang="el-GR" sz="2000" kern="0" dirty="0" smtClean="0">
                <a:solidFill>
                  <a:schemeClr val="tx1"/>
                </a:solidFill>
              </a:rPr>
              <a:t>. </a:t>
            </a:r>
            <a:r>
              <a:rPr lang="el-GR" sz="2000" dirty="0">
                <a:solidFill>
                  <a:schemeClr val="tx1"/>
                </a:solidFill>
              </a:rPr>
              <a:t>Ό</a:t>
            </a:r>
            <a:r>
              <a:rPr lang="el-GR" sz="2000" dirty="0" smtClean="0">
                <a:solidFill>
                  <a:schemeClr val="tx1"/>
                </a:solidFill>
              </a:rPr>
              <a:t>ταν </a:t>
            </a:r>
            <a:r>
              <a:rPr lang="el-GR" sz="2000" dirty="0">
                <a:solidFill>
                  <a:schemeClr val="tx1"/>
                </a:solidFill>
              </a:rPr>
              <a:t>τα κίνητρα και οι αμοιβές που συνδέεται με την εφαρμογή της αλλαγής δεν είναι ικανοποιητικές</a:t>
            </a:r>
            <a:endParaRPr lang="el-GR" sz="2000" kern="0" dirty="0">
              <a:solidFill>
                <a:schemeClr val="tx1"/>
              </a:solidFill>
            </a:endParaRPr>
          </a:p>
        </p:txBody>
      </p:sp>
      <p:sp>
        <p:nvSpPr>
          <p:cNvPr id="8" name="Θέση περιεχομένου 2"/>
          <p:cNvSpPr txBox="1">
            <a:spLocks/>
          </p:cNvSpPr>
          <p:nvPr/>
        </p:nvSpPr>
        <p:spPr bwMode="auto">
          <a:xfrm>
            <a:off x="2320925" y="5373688"/>
            <a:ext cx="6643688" cy="792162"/>
          </a:xfrm>
          <a:prstGeom prst="rect">
            <a:avLst/>
          </a:prstGeom>
          <a:extLst>
            <a:ext uri="{AF507438-7753-43E0-B8FC-AC1667EBCBE1}">
              <a14:hiddenEffects xmlns:a14="http://schemas.microsoft.com/office/drawing/2010/main">
                <a:effectLst>
                  <a:outerShdw dist="35921" dir="2700000" algn="ctr" rotWithShape="0">
                    <a:schemeClr val="bg2"/>
                  </a:outerShdw>
                </a:effectLst>
              </a14:hiddenEffects>
            </a:ext>
          </a:extLst>
        </p:spPr>
        <p:style>
          <a:lnRef idx="2">
            <a:schemeClr val="accent1">
              <a:shade val="50000"/>
            </a:schemeClr>
          </a:lnRef>
          <a:fillRef idx="1">
            <a:schemeClr val="accent1"/>
          </a:fillRef>
          <a:effectRef idx="0">
            <a:schemeClr val="accent1"/>
          </a:effectRef>
          <a:fontRef idx="minor">
            <a:schemeClr val="lt1"/>
          </a:fontRef>
        </p:style>
        <p:txBody>
          <a:bodyPr/>
          <a:lstStyle>
            <a:lvl1pPr marL="342900" indent="-342900" algn="l" rtl="0" eaLnBrk="1" fontAlgn="base" hangingPunct="1">
              <a:spcBef>
                <a:spcPct val="20000"/>
              </a:spcBef>
              <a:spcAft>
                <a:spcPct val="0"/>
              </a:spcAft>
              <a:buChar char="•"/>
              <a:defRPr sz="3200">
                <a:solidFill>
                  <a:schemeClr val="lt1"/>
                </a:solidFill>
                <a:latin typeface="+mn-lt"/>
                <a:ea typeface="+mn-ea"/>
                <a:cs typeface="+mn-cs"/>
              </a:defRPr>
            </a:lvl1pPr>
            <a:lvl2pPr marL="742950" indent="-285750" algn="l" rtl="0" eaLnBrk="1" fontAlgn="base" hangingPunct="1">
              <a:spcBef>
                <a:spcPct val="20000"/>
              </a:spcBef>
              <a:spcAft>
                <a:spcPct val="0"/>
              </a:spcAft>
              <a:buChar char="–"/>
              <a:defRPr sz="2800">
                <a:solidFill>
                  <a:schemeClr val="lt1"/>
                </a:solidFill>
                <a:latin typeface="+mn-lt"/>
                <a:ea typeface="+mn-ea"/>
                <a:cs typeface="+mn-cs"/>
              </a:defRPr>
            </a:lvl2pPr>
            <a:lvl3pPr marL="1143000" indent="-228600" algn="l" rtl="0" eaLnBrk="1" fontAlgn="base" hangingPunct="1">
              <a:spcBef>
                <a:spcPct val="20000"/>
              </a:spcBef>
              <a:spcAft>
                <a:spcPct val="0"/>
              </a:spcAft>
              <a:buChar char="•"/>
              <a:defRPr sz="2400">
                <a:solidFill>
                  <a:schemeClr val="lt1"/>
                </a:solidFill>
                <a:latin typeface="+mn-lt"/>
                <a:ea typeface="+mn-ea"/>
                <a:cs typeface="+mn-cs"/>
              </a:defRPr>
            </a:lvl3pPr>
            <a:lvl4pPr marL="1600200" indent="-228600" algn="l" rtl="0" eaLnBrk="1" fontAlgn="base" hangingPunct="1">
              <a:spcBef>
                <a:spcPct val="20000"/>
              </a:spcBef>
              <a:spcAft>
                <a:spcPct val="0"/>
              </a:spcAft>
              <a:buChar char="–"/>
              <a:defRPr sz="2000">
                <a:solidFill>
                  <a:schemeClr val="lt1"/>
                </a:solidFill>
                <a:latin typeface="+mn-lt"/>
                <a:ea typeface="+mn-ea"/>
                <a:cs typeface="+mn-cs"/>
              </a:defRPr>
            </a:lvl4pPr>
            <a:lvl5pPr marL="2057400" indent="-228600" algn="l" rtl="0" eaLnBrk="1" fontAlgn="base" hangingPunct="1">
              <a:spcBef>
                <a:spcPct val="20000"/>
              </a:spcBef>
              <a:spcAft>
                <a:spcPct val="0"/>
              </a:spcAft>
              <a:buChar char="»"/>
              <a:defRPr sz="2000">
                <a:solidFill>
                  <a:schemeClr val="lt1"/>
                </a:solidFill>
                <a:latin typeface="+mn-lt"/>
                <a:ea typeface="+mn-ea"/>
                <a:cs typeface="+mn-cs"/>
              </a:defRPr>
            </a:lvl5pPr>
            <a:lvl6pPr marL="2514600" indent="-228600" algn="l" rtl="0" eaLnBrk="1" fontAlgn="base" hangingPunct="1">
              <a:spcBef>
                <a:spcPct val="20000"/>
              </a:spcBef>
              <a:spcAft>
                <a:spcPct val="0"/>
              </a:spcAft>
              <a:buChar char="»"/>
              <a:defRPr sz="2000">
                <a:solidFill>
                  <a:schemeClr val="lt1"/>
                </a:solidFill>
                <a:latin typeface="+mn-lt"/>
                <a:ea typeface="+mn-ea"/>
                <a:cs typeface="+mn-cs"/>
              </a:defRPr>
            </a:lvl6pPr>
            <a:lvl7pPr marL="2971800" indent="-228600" algn="l" rtl="0" eaLnBrk="1" fontAlgn="base" hangingPunct="1">
              <a:spcBef>
                <a:spcPct val="20000"/>
              </a:spcBef>
              <a:spcAft>
                <a:spcPct val="0"/>
              </a:spcAft>
              <a:buChar char="»"/>
              <a:defRPr sz="2000">
                <a:solidFill>
                  <a:schemeClr val="lt1"/>
                </a:solidFill>
                <a:latin typeface="+mn-lt"/>
                <a:ea typeface="+mn-ea"/>
                <a:cs typeface="+mn-cs"/>
              </a:defRPr>
            </a:lvl7pPr>
            <a:lvl8pPr marL="3429000" indent="-228600" algn="l" rtl="0" eaLnBrk="1" fontAlgn="base" hangingPunct="1">
              <a:spcBef>
                <a:spcPct val="20000"/>
              </a:spcBef>
              <a:spcAft>
                <a:spcPct val="0"/>
              </a:spcAft>
              <a:buChar char="»"/>
              <a:defRPr sz="2000">
                <a:solidFill>
                  <a:schemeClr val="lt1"/>
                </a:solidFill>
                <a:latin typeface="+mn-lt"/>
                <a:ea typeface="+mn-ea"/>
                <a:cs typeface="+mn-cs"/>
              </a:defRPr>
            </a:lvl8pPr>
            <a:lvl9pPr marL="3886200" indent="-228600" algn="l" rtl="0" eaLnBrk="1" fontAlgn="base" hangingPunct="1">
              <a:spcBef>
                <a:spcPct val="20000"/>
              </a:spcBef>
              <a:spcAft>
                <a:spcPct val="0"/>
              </a:spcAft>
              <a:buChar char="»"/>
              <a:defRPr sz="2000">
                <a:solidFill>
                  <a:schemeClr val="lt1"/>
                </a:solidFill>
                <a:latin typeface="+mn-lt"/>
                <a:ea typeface="+mn-ea"/>
                <a:cs typeface="+mn-cs"/>
              </a:defRPr>
            </a:lvl9pPr>
          </a:lstStyle>
          <a:p>
            <a:pPr marL="0" indent="0">
              <a:buFontTx/>
              <a:buNone/>
              <a:defRPr/>
            </a:pPr>
            <a:r>
              <a:rPr lang="el-GR" sz="2000" kern="0" dirty="0">
                <a:solidFill>
                  <a:schemeClr val="tx1"/>
                </a:solidFill>
              </a:rPr>
              <a:t>4</a:t>
            </a:r>
            <a:r>
              <a:rPr lang="el-GR" sz="2000" kern="0" dirty="0" smtClean="0">
                <a:solidFill>
                  <a:schemeClr val="tx1"/>
                </a:solidFill>
              </a:rPr>
              <a:t>. </a:t>
            </a:r>
            <a:r>
              <a:rPr lang="el-GR" sz="2000" dirty="0">
                <a:solidFill>
                  <a:schemeClr val="tx1"/>
                </a:solidFill>
              </a:rPr>
              <a:t>Ό</a:t>
            </a:r>
            <a:r>
              <a:rPr lang="el-GR" sz="2000" dirty="0" smtClean="0">
                <a:solidFill>
                  <a:schemeClr val="tx1"/>
                </a:solidFill>
              </a:rPr>
              <a:t>ταν </a:t>
            </a:r>
            <a:r>
              <a:rPr lang="el-GR" sz="2000" dirty="0">
                <a:solidFill>
                  <a:schemeClr val="tx1"/>
                </a:solidFill>
              </a:rPr>
              <a:t>η αλλαγή απειλεί την διατήρηση της δουλειάς, την εξουσία ή την κατάσταση του οργανισμού </a:t>
            </a:r>
            <a:endParaRPr lang="el-GR" sz="2000" kern="0" dirty="0">
              <a:solidFill>
                <a:schemeClr val="tx1"/>
              </a:solidFill>
            </a:endParaRPr>
          </a:p>
        </p:txBody>
      </p:sp>
      <p:sp>
        <p:nvSpPr>
          <p:cNvPr id="34825" name="Ορθογώνιο 8"/>
          <p:cNvSpPr>
            <a:spLocks noChangeArrowheads="1"/>
          </p:cNvSpPr>
          <p:nvPr/>
        </p:nvSpPr>
        <p:spPr bwMode="auto">
          <a:xfrm>
            <a:off x="6002338" y="6378575"/>
            <a:ext cx="1927225"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l-GR" sz="1400">
                <a:solidFill>
                  <a:srgbClr val="BE5E4E"/>
                </a:solidFill>
              </a:rPr>
              <a:t>Aitken</a:t>
            </a:r>
            <a:r>
              <a:rPr lang="el-GR" altLang="el-GR" sz="1400">
                <a:solidFill>
                  <a:srgbClr val="BE5E4E"/>
                </a:solidFill>
              </a:rPr>
              <a:t> &amp; </a:t>
            </a:r>
            <a:r>
              <a:rPr lang="en-US" altLang="el-GR" sz="1400">
                <a:solidFill>
                  <a:srgbClr val="BE5E4E"/>
                </a:solidFill>
              </a:rPr>
              <a:t>Higgs</a:t>
            </a:r>
            <a:r>
              <a:rPr lang="el-GR" altLang="el-GR" sz="1400">
                <a:solidFill>
                  <a:srgbClr val="BE5E4E"/>
                </a:solidFill>
              </a:rPr>
              <a:t> (2010)</a:t>
            </a:r>
          </a:p>
        </p:txBody>
      </p:sp>
    </p:spTree>
    <p:extLst>
      <p:ext uri="{BB962C8B-B14F-4D97-AF65-F5344CB8AC3E}">
        <p14:creationId xmlns:p14="http://schemas.microsoft.com/office/powerpoint/2010/main" val="132058849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Τίτλος 1"/>
          <p:cNvSpPr>
            <a:spLocks noGrp="1"/>
          </p:cNvSpPr>
          <p:nvPr>
            <p:ph type="title"/>
          </p:nvPr>
        </p:nvSpPr>
        <p:spPr>
          <a:xfrm>
            <a:off x="763588" y="765175"/>
            <a:ext cx="7772400" cy="1143000"/>
          </a:xfrm>
        </p:spPr>
        <p:txBody>
          <a:bodyPr>
            <a:normAutofit fontScale="90000"/>
          </a:bodyPr>
          <a:lstStyle/>
          <a:p>
            <a:r>
              <a:rPr lang="el-GR" altLang="el-GR" b="1" smtClean="0">
                <a:ea typeface="Arial Unicode MS" panose="020B0604020202020204" pitchFamily="34" charset="-128"/>
                <a:cs typeface="Times New Roman" panose="02020603050405020304" pitchFamily="18" charset="0"/>
              </a:rPr>
              <a:t>Σενάριο Α:</a:t>
            </a:r>
            <a:r>
              <a:rPr lang="el-GR" altLang="el-GR" sz="4000" smtClean="0">
                <a:latin typeface="Calibri" panose="020F0502020204030204" pitchFamily="34" charset="0"/>
                <a:ea typeface="Arial Unicode MS" panose="020B0604020202020204" pitchFamily="34" charset="-128"/>
                <a:cs typeface="Times New Roman" panose="02020603050405020304" pitchFamily="18" charset="0"/>
              </a:rPr>
              <a:t/>
            </a:r>
            <a:br>
              <a:rPr lang="el-GR" altLang="el-GR" sz="4000" smtClean="0">
                <a:latin typeface="Calibri" panose="020F0502020204030204" pitchFamily="34" charset="0"/>
                <a:ea typeface="Arial Unicode MS" panose="020B0604020202020204" pitchFamily="34" charset="-128"/>
                <a:cs typeface="Times New Roman" panose="02020603050405020304" pitchFamily="18" charset="0"/>
              </a:rPr>
            </a:br>
            <a:endParaRPr lang="el-GR" altLang="el-GR" smtClean="0">
              <a:ea typeface="Arial Unicode MS" panose="020B0604020202020204" pitchFamily="34" charset="-128"/>
              <a:cs typeface="Times New Roman" panose="02020603050405020304" pitchFamily="18" charset="0"/>
            </a:endParaRPr>
          </a:p>
        </p:txBody>
      </p:sp>
      <p:sp>
        <p:nvSpPr>
          <p:cNvPr id="40963" name="Ορθογώνιο 2"/>
          <p:cNvSpPr>
            <a:spLocks noChangeArrowheads="1"/>
          </p:cNvSpPr>
          <p:nvPr/>
        </p:nvSpPr>
        <p:spPr bwMode="auto">
          <a:xfrm>
            <a:off x="611188" y="1628775"/>
            <a:ext cx="8075612" cy="423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just" eaLnBrk="1" hangingPunct="1">
              <a:lnSpc>
                <a:spcPct val="115000"/>
              </a:lnSpc>
            </a:pPr>
            <a:r>
              <a:rPr lang="el-GR" altLang="el-GR">
                <a:latin typeface="Times New Roman" panose="02020603050405020304" pitchFamily="18" charset="0"/>
                <a:cs typeface="Times New Roman" panose="02020603050405020304" pitchFamily="18" charset="0"/>
              </a:rPr>
              <a:t> </a:t>
            </a:r>
            <a:endParaRPr lang="el-GR" altLang="el-GR" sz="1600">
              <a:latin typeface="Calibri" panose="020F0502020204030204" pitchFamily="34" charset="0"/>
              <a:cs typeface="Times New Roman" panose="02020603050405020304" pitchFamily="18" charset="0"/>
            </a:endParaRPr>
          </a:p>
          <a:p>
            <a:pPr algn="just" eaLnBrk="1" hangingPunct="1">
              <a:lnSpc>
                <a:spcPct val="115000"/>
              </a:lnSpc>
            </a:pPr>
            <a:r>
              <a:rPr lang="el-GR" altLang="el-GR">
                <a:latin typeface="Times New Roman" panose="02020603050405020304" pitchFamily="18" charset="0"/>
                <a:cs typeface="Times New Roman" panose="02020603050405020304" pitchFamily="18" charset="0"/>
              </a:rPr>
              <a:t>Η </a:t>
            </a:r>
            <a:r>
              <a:rPr lang="en-US" altLang="el-GR">
                <a:latin typeface="Times New Roman" panose="02020603050405020304" pitchFamily="18" charset="0"/>
                <a:cs typeface="Times New Roman" panose="02020603050405020304" pitchFamily="18" charset="0"/>
              </a:rPr>
              <a:t>Courtney</a:t>
            </a:r>
            <a:r>
              <a:rPr lang="el-GR" altLang="el-GR">
                <a:latin typeface="Times New Roman" panose="02020603050405020304" pitchFamily="18" charset="0"/>
                <a:cs typeface="Times New Roman" panose="02020603050405020304" pitchFamily="18" charset="0"/>
              </a:rPr>
              <a:t>, ο </a:t>
            </a:r>
            <a:r>
              <a:rPr lang="en-US" altLang="el-GR">
                <a:latin typeface="Times New Roman" panose="02020603050405020304" pitchFamily="18" charset="0"/>
                <a:cs typeface="Times New Roman" panose="02020603050405020304" pitchFamily="18" charset="0"/>
              </a:rPr>
              <a:t>John</a:t>
            </a:r>
            <a:r>
              <a:rPr lang="el-GR" altLang="el-GR">
                <a:latin typeface="Times New Roman" panose="02020603050405020304" pitchFamily="18" charset="0"/>
                <a:cs typeface="Times New Roman" panose="02020603050405020304" pitchFamily="18" charset="0"/>
              </a:rPr>
              <a:t>, και η </a:t>
            </a:r>
            <a:r>
              <a:rPr lang="en-US" altLang="el-GR">
                <a:latin typeface="Times New Roman" panose="02020603050405020304" pitchFamily="18" charset="0"/>
                <a:cs typeface="Times New Roman" panose="02020603050405020304" pitchFamily="18" charset="0"/>
              </a:rPr>
              <a:t>Wayne </a:t>
            </a:r>
            <a:r>
              <a:rPr lang="el-GR" altLang="el-GR">
                <a:latin typeface="Times New Roman" panose="02020603050405020304" pitchFamily="18" charset="0"/>
                <a:cs typeface="Times New Roman" panose="02020603050405020304" pitchFamily="18" charset="0"/>
              </a:rPr>
              <a:t>είναι διοικητικά στελέχη σε ένα κατάστημα αθλητικών ειδών. Ειδοποιήθηκαν από τον περιφερειακό διευθυντή, λίγο πριν την εξαιρετικά πολυάσχολη περίοδο των χριστουγεννιάτικων διακοπών, ότι θα συμβούν ορισμένες αλλαγές στην επιχείρηση τους. Ενώ κανείς δεν δείχνει μεγάλο ενθουσιασμό για τις συγκεκριμένες αλλαγές, οι λόγοι για τους οποίους αντιστέκονται σε αυτές είναι διαφορετικοί. Η </a:t>
            </a:r>
            <a:r>
              <a:rPr lang="en-US" altLang="el-GR">
                <a:latin typeface="Times New Roman" panose="02020603050405020304" pitchFamily="18" charset="0"/>
                <a:cs typeface="Times New Roman" panose="02020603050405020304" pitchFamily="18" charset="0"/>
              </a:rPr>
              <a:t>Courtney</a:t>
            </a:r>
            <a:r>
              <a:rPr lang="el-GR" altLang="el-GR">
                <a:latin typeface="Times New Roman" panose="02020603050405020304" pitchFamily="18" charset="0"/>
                <a:cs typeface="Times New Roman" panose="02020603050405020304" pitchFamily="18" charset="0"/>
              </a:rPr>
              <a:t> θεωρεί άσχημη ιδέα να πραγματοποιηθούν οποιεσδήποτε αλλαγές πριν από μια τόσο κρίσιμη περίοδο. Ο </a:t>
            </a:r>
            <a:r>
              <a:rPr lang="en-US" altLang="el-GR">
                <a:latin typeface="Times New Roman" panose="02020603050405020304" pitchFamily="18" charset="0"/>
                <a:cs typeface="Times New Roman" panose="02020603050405020304" pitchFamily="18" charset="0"/>
              </a:rPr>
              <a:t>John </a:t>
            </a:r>
            <a:r>
              <a:rPr lang="el-GR" altLang="el-GR">
                <a:latin typeface="Times New Roman" panose="02020603050405020304" pitchFamily="18" charset="0"/>
                <a:cs typeface="Times New Roman" panose="02020603050405020304" pitchFamily="18" charset="0"/>
              </a:rPr>
              <a:t>έχει διαπιστώσει ότι οι προτεινόμενες αλλαγές θα τον αναγκάσουν να απωλέσει συγκεκριμένα προνόμια και δεν είναι καθόλου χαρούμενος για αυτό. Τέλος, ο </a:t>
            </a:r>
            <a:r>
              <a:rPr lang="en-US" altLang="el-GR">
                <a:latin typeface="Times New Roman" panose="02020603050405020304" pitchFamily="18" charset="0"/>
                <a:cs typeface="Times New Roman" panose="02020603050405020304" pitchFamily="18" charset="0"/>
              </a:rPr>
              <a:t>Wayne </a:t>
            </a:r>
            <a:r>
              <a:rPr lang="el-GR" altLang="el-GR">
                <a:latin typeface="Times New Roman" panose="02020603050405020304" pitchFamily="18" charset="0"/>
                <a:cs typeface="Times New Roman" panose="02020603050405020304" pitchFamily="18" charset="0"/>
              </a:rPr>
              <a:t>είναι σκεπτικός με την ιδέα της αλλαγής και έχει διαφωνήσει παλαιότερα με τα κεντρικά γραφεία για ανάλογα ζητήματα. Δεν του αρέσει καθόλου η μεταβολή της επικρατούσας κατάστασης και προτιμά τα πράγματα όπως είχαν το παρελθόν.</a:t>
            </a:r>
            <a:endParaRPr lang="el-GR" altLang="el-GR" sz="160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850052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53500" y="476672"/>
            <a:ext cx="8229600" cy="1066800"/>
          </a:xfrm>
        </p:spPr>
        <p:txBody>
          <a:bodyPr/>
          <a:lstStyle/>
          <a:p>
            <a:r>
              <a:rPr lang="el-GR" altLang="el-GR" dirty="0">
                <a:latin typeface="Comic Sans MS" pitchFamily="66" charset="0"/>
              </a:rPr>
              <a:t>Εισαγωγικές </a:t>
            </a:r>
            <a:r>
              <a:rPr lang="el-GR" altLang="el-GR" dirty="0" smtClean="0">
                <a:latin typeface="Comic Sans MS" pitchFamily="66" charset="0"/>
              </a:rPr>
              <a:t>έννοιες-Ορισμοί</a:t>
            </a:r>
            <a:r>
              <a:rPr lang="el-GR" altLang="el-GR" dirty="0" smtClean="0"/>
              <a:t> </a:t>
            </a:r>
            <a:endParaRPr lang="el-GR" dirty="0"/>
          </a:p>
        </p:txBody>
      </p:sp>
      <p:sp>
        <p:nvSpPr>
          <p:cNvPr id="6" name="Πλαίσιο κράτησης θέσης περιεχομένου 5"/>
          <p:cNvSpPr>
            <a:spLocks noGrp="1"/>
          </p:cNvSpPr>
          <p:nvPr>
            <p:ph sz="half" idx="2"/>
          </p:nvPr>
        </p:nvSpPr>
        <p:spPr>
          <a:xfrm>
            <a:off x="4686331" y="1412776"/>
            <a:ext cx="4315314" cy="5184576"/>
          </a:xfrm>
        </p:spPr>
        <p:txBody>
          <a:bodyPr>
            <a:normAutofit fontScale="92500" lnSpcReduction="10000"/>
          </a:bodyPr>
          <a:lstStyle/>
          <a:p>
            <a:r>
              <a:rPr lang="el-GR" altLang="el-GR" sz="1800" i="1" dirty="0"/>
              <a:t>Το να εμπνέει και να καθοδηγεί κανείς άτομα και ομάδες (</a:t>
            </a:r>
            <a:r>
              <a:rPr lang="en-US" altLang="el-GR" sz="1800" i="1" dirty="0">
                <a:solidFill>
                  <a:schemeClr val="accent2"/>
                </a:solidFill>
              </a:rPr>
              <a:t>Goleman</a:t>
            </a:r>
            <a:r>
              <a:rPr lang="el-GR" altLang="el-GR" sz="1800" i="1" dirty="0">
                <a:solidFill>
                  <a:schemeClr val="accent2"/>
                </a:solidFill>
              </a:rPr>
              <a:t>, 2000</a:t>
            </a:r>
            <a:r>
              <a:rPr lang="el-GR" altLang="el-GR" sz="1800" dirty="0"/>
              <a:t>)</a:t>
            </a:r>
          </a:p>
          <a:p>
            <a:r>
              <a:rPr lang="el-GR" altLang="el-GR" sz="1800" dirty="0"/>
              <a:t>ηγεσία είναι μια αντιμετώπιση καταστάσεων με κλίμα αλλαγής (</a:t>
            </a:r>
            <a:r>
              <a:rPr lang="en-US" altLang="el-GR" sz="1800" i="1" dirty="0">
                <a:solidFill>
                  <a:schemeClr val="accent2"/>
                </a:solidFill>
              </a:rPr>
              <a:t>Kotter</a:t>
            </a:r>
            <a:r>
              <a:rPr lang="el-GR" altLang="el-GR" sz="1800" i="1" dirty="0">
                <a:solidFill>
                  <a:schemeClr val="accent2"/>
                </a:solidFill>
              </a:rPr>
              <a:t>,2001)  </a:t>
            </a:r>
          </a:p>
          <a:p>
            <a:pPr>
              <a:spcBef>
                <a:spcPct val="50000"/>
              </a:spcBef>
            </a:pPr>
            <a:r>
              <a:rPr lang="el-GR" altLang="el-GR" sz="1800" dirty="0"/>
              <a:t>Οι </a:t>
            </a:r>
            <a:r>
              <a:rPr lang="en-US" altLang="el-GR" sz="1800" dirty="0"/>
              <a:t>manager </a:t>
            </a:r>
            <a:r>
              <a:rPr lang="el-GR" altLang="el-GR" sz="1800" dirty="0"/>
              <a:t>είναι αυτοί που κάνουν τα πράγματα σωστά, ενώ οι ηγέτες είναι αυτοί που κάνουν τα σωστά πράγματα  </a:t>
            </a:r>
            <a:r>
              <a:rPr lang="el-GR" sz="1800" dirty="0"/>
              <a:t>Η ικανότητα του να μπορεί κάποιος να ασκήσει επιρροή σε μια ομάδα ατόμων προς την επίτευξη κάποιου οράματος ή συγκεκριμένων στόχων. </a:t>
            </a:r>
          </a:p>
          <a:p>
            <a:pPr>
              <a:spcBef>
                <a:spcPct val="50000"/>
              </a:spcBef>
            </a:pPr>
            <a:r>
              <a:rPr lang="el-GR" sz="1800" dirty="0"/>
              <a:t>Το σύνολο εκείνο των συμπεριφορών και των χαρακτηριστικών που συμβάλουν στην δημιουργία </a:t>
            </a:r>
            <a:r>
              <a:rPr lang="el-GR" sz="1800" u="sng" dirty="0">
                <a:solidFill>
                  <a:srgbClr val="92D050"/>
                </a:solidFill>
              </a:rPr>
              <a:t>κινήτρων</a:t>
            </a:r>
            <a:r>
              <a:rPr lang="el-GR" sz="1800" dirty="0"/>
              <a:t> για την εκπλήρωση του έργου και την διατήρηση μιας ομάδας και της κουλτούρας της</a:t>
            </a:r>
            <a:endParaRPr lang="el-GR" sz="1800" dirty="0">
              <a:solidFill>
                <a:schemeClr val="accent1"/>
              </a:solidFill>
            </a:endParaRPr>
          </a:p>
          <a:p>
            <a:pPr marL="0" indent="0" algn="r">
              <a:spcBef>
                <a:spcPct val="50000"/>
              </a:spcBef>
              <a:buNone/>
            </a:pPr>
            <a:r>
              <a:rPr lang="en-US" altLang="el-GR" sz="1200" dirty="0">
                <a:solidFill>
                  <a:schemeClr val="accent1"/>
                </a:solidFill>
              </a:rPr>
              <a:t>Bennis (1989) &amp; </a:t>
            </a:r>
            <a:r>
              <a:rPr lang="en-US" altLang="el-GR" sz="1200" dirty="0" err="1">
                <a:solidFill>
                  <a:schemeClr val="accent1"/>
                </a:solidFill>
              </a:rPr>
              <a:t>Nanus</a:t>
            </a:r>
            <a:r>
              <a:rPr lang="en-US" altLang="el-GR" sz="1200" dirty="0">
                <a:solidFill>
                  <a:schemeClr val="accent1"/>
                </a:solidFill>
              </a:rPr>
              <a:t> (1992)</a:t>
            </a:r>
            <a:endParaRPr lang="el-GR" altLang="el-GR" sz="1200" dirty="0">
              <a:solidFill>
                <a:schemeClr val="accent1"/>
              </a:solidFill>
            </a:endParaRPr>
          </a:p>
          <a:p>
            <a:endParaRPr lang="el-GR" dirty="0"/>
          </a:p>
        </p:txBody>
      </p:sp>
      <p:graphicFrame>
        <p:nvGraphicFramePr>
          <p:cNvPr id="5" name="Θέση περιεχομένου 4"/>
          <p:cNvGraphicFramePr>
            <a:graphicFrameLocks noGrp="1"/>
          </p:cNvGraphicFramePr>
          <p:nvPr>
            <p:ph sz="half" idx="1"/>
            <p:extLst>
              <p:ext uri="{D42A27DB-BD31-4B8C-83A1-F6EECF244321}">
                <p14:modId xmlns:p14="http://schemas.microsoft.com/office/powerpoint/2010/main" val="1944330450"/>
              </p:ext>
            </p:extLst>
          </p:nvPr>
        </p:nvGraphicFramePr>
        <p:xfrm>
          <a:off x="304415" y="1412776"/>
          <a:ext cx="4504430" cy="40741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2843808" y="4221088"/>
            <a:ext cx="2154153" cy="1214179"/>
          </a:xfrm>
          <a:prstGeom prst="rect">
            <a:avLst/>
          </a:prstGeom>
          <a:noFill/>
        </p:spPr>
        <p:txBody>
          <a:bodyPr wrap="square" rtlCol="0">
            <a:spAutoFit/>
          </a:bodyPr>
          <a:lstStyle/>
          <a:p>
            <a:pPr>
              <a:lnSpc>
                <a:spcPct val="90000"/>
              </a:lnSpc>
            </a:pPr>
            <a:r>
              <a:rPr lang="el-GR" sz="1350" b="1" i="1" dirty="0">
                <a:solidFill>
                  <a:srgbClr val="FF0000"/>
                </a:solidFill>
              </a:rPr>
              <a:t>Ηγεσία</a:t>
            </a:r>
            <a:r>
              <a:rPr lang="el-GR" sz="1350" i="1" dirty="0"/>
              <a:t>- οι ενέργειες/πράξεις των ηγετών, η διαδικασία καθοδήγησης μιας ομάδας στην επίτευξη στόχων</a:t>
            </a:r>
          </a:p>
        </p:txBody>
      </p:sp>
      <p:sp>
        <p:nvSpPr>
          <p:cNvPr id="9" name="Θέση αριθμού διαφάνειας 8"/>
          <p:cNvSpPr>
            <a:spLocks noGrp="1"/>
          </p:cNvSpPr>
          <p:nvPr>
            <p:ph type="sldNum" sz="quarter" idx="12"/>
          </p:nvPr>
        </p:nvSpPr>
        <p:spPr/>
        <p:txBody>
          <a:bodyPr/>
          <a:lstStyle/>
          <a:p>
            <a:fld id="{25BA54BD-C84D-46CE-8B72-31BFB26ABA43}" type="slidenum">
              <a:rPr lang="el-GR" smtClean="0"/>
              <a:t>3</a:t>
            </a:fld>
            <a:endParaRPr lang="el-GR"/>
          </a:p>
        </p:txBody>
      </p:sp>
    </p:spTree>
    <p:extLst>
      <p:ext uri="{BB962C8B-B14F-4D97-AF65-F5344CB8AC3E}">
        <p14:creationId xmlns:p14="http://schemas.microsoft.com/office/powerpoint/2010/main" val="19789659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Τίτλος 1"/>
          <p:cNvSpPr>
            <a:spLocks noGrp="1"/>
          </p:cNvSpPr>
          <p:nvPr>
            <p:ph type="title"/>
          </p:nvPr>
        </p:nvSpPr>
        <p:spPr>
          <a:xfrm>
            <a:off x="510400" y="476672"/>
            <a:ext cx="8229600" cy="1069848"/>
          </a:xfrm>
        </p:spPr>
        <p:txBody>
          <a:bodyPr/>
          <a:lstStyle/>
          <a:p>
            <a:r>
              <a:rPr lang="el-GR" altLang="el-GR" dirty="0" smtClean="0"/>
              <a:t>ΕΡΩΤΗΣΕΙΣ ΣΕΝΑΡΙΟΥ</a:t>
            </a:r>
          </a:p>
        </p:txBody>
      </p:sp>
      <p:sp>
        <p:nvSpPr>
          <p:cNvPr id="3" name="Ορθογώνιο 2"/>
          <p:cNvSpPr/>
          <p:nvPr/>
        </p:nvSpPr>
        <p:spPr>
          <a:xfrm>
            <a:off x="611560" y="1628800"/>
            <a:ext cx="8351837" cy="5130800"/>
          </a:xfrm>
          <a:prstGeom prst="rect">
            <a:avLst/>
          </a:prstGeom>
        </p:spPr>
        <p:txBody>
          <a:bodyPr>
            <a:spAutoFit/>
          </a:bodyPr>
          <a:lstStyle>
            <a:lvl1pPr>
              <a:tabLst>
                <a:tab pos="269875" algn="l"/>
              </a:tabLst>
              <a:defRPr>
                <a:solidFill>
                  <a:schemeClr val="tx1"/>
                </a:solidFill>
                <a:latin typeface="Arial" panose="020B0604020202020204" pitchFamily="34" charset="0"/>
              </a:defRPr>
            </a:lvl1pPr>
            <a:lvl2pPr marL="742950" indent="-285750">
              <a:tabLst>
                <a:tab pos="269875" algn="l"/>
              </a:tabLst>
              <a:defRPr>
                <a:solidFill>
                  <a:schemeClr val="tx1"/>
                </a:solidFill>
                <a:latin typeface="Arial" panose="020B0604020202020204" pitchFamily="34" charset="0"/>
              </a:defRPr>
            </a:lvl2pPr>
            <a:lvl3pPr marL="1143000" indent="-228600">
              <a:tabLst>
                <a:tab pos="269875" algn="l"/>
              </a:tabLst>
              <a:defRPr>
                <a:solidFill>
                  <a:schemeClr val="tx1"/>
                </a:solidFill>
                <a:latin typeface="Arial" panose="020B0604020202020204" pitchFamily="34" charset="0"/>
              </a:defRPr>
            </a:lvl3pPr>
            <a:lvl4pPr marL="1600200" indent="-228600">
              <a:tabLst>
                <a:tab pos="269875" algn="l"/>
              </a:tabLst>
              <a:defRPr>
                <a:solidFill>
                  <a:schemeClr val="tx1"/>
                </a:solidFill>
                <a:latin typeface="Arial" panose="020B0604020202020204" pitchFamily="34" charset="0"/>
              </a:defRPr>
            </a:lvl4pPr>
            <a:lvl5pPr marL="2057400" indent="-228600">
              <a:tabLst>
                <a:tab pos="269875" algn="l"/>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269875" algn="l"/>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269875" algn="l"/>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269875" algn="l"/>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269875" algn="l"/>
              </a:tabLst>
              <a:defRPr>
                <a:solidFill>
                  <a:schemeClr val="tx1"/>
                </a:solidFill>
                <a:latin typeface="Arial" panose="020B0604020202020204" pitchFamily="34" charset="0"/>
              </a:defRPr>
            </a:lvl9pPr>
          </a:lstStyle>
          <a:p>
            <a:pPr algn="just" eaLnBrk="1" hangingPunct="1">
              <a:lnSpc>
                <a:spcPct val="115000"/>
              </a:lnSpc>
              <a:spcAft>
                <a:spcPts val="600"/>
              </a:spcAft>
            </a:pPr>
            <a:r>
              <a:rPr lang="el-GR" altLang="el-GR" b="1" dirty="0" smtClean="0">
                <a:latin typeface="Times New Roman" panose="02020603050405020304" pitchFamily="18" charset="0"/>
                <a:cs typeface="Times New Roman" panose="02020603050405020304" pitchFamily="18" charset="0"/>
              </a:rPr>
              <a:t>Η </a:t>
            </a:r>
            <a:r>
              <a:rPr lang="en-US" altLang="el-GR" b="1" dirty="0" smtClean="0">
                <a:latin typeface="Times New Roman" panose="02020603050405020304" pitchFamily="18" charset="0"/>
                <a:cs typeface="Times New Roman" panose="02020603050405020304" pitchFamily="18" charset="0"/>
              </a:rPr>
              <a:t>Courtney</a:t>
            </a:r>
            <a:r>
              <a:rPr lang="el-GR" altLang="el-GR" b="1" dirty="0" smtClean="0">
                <a:latin typeface="Times New Roman" panose="02020603050405020304" pitchFamily="18" charset="0"/>
                <a:cs typeface="Times New Roman" panose="02020603050405020304" pitchFamily="18" charset="0"/>
              </a:rPr>
              <a:t>, ο </a:t>
            </a:r>
            <a:r>
              <a:rPr lang="en-US" altLang="el-GR" b="1" dirty="0" smtClean="0">
                <a:latin typeface="Times New Roman" panose="02020603050405020304" pitchFamily="18" charset="0"/>
                <a:cs typeface="Times New Roman" panose="02020603050405020304" pitchFamily="18" charset="0"/>
              </a:rPr>
              <a:t>John</a:t>
            </a:r>
            <a:r>
              <a:rPr lang="el-GR" altLang="el-GR" b="1" dirty="0" smtClean="0">
                <a:latin typeface="Times New Roman" panose="02020603050405020304" pitchFamily="18" charset="0"/>
                <a:cs typeface="Times New Roman" panose="02020603050405020304" pitchFamily="18" charset="0"/>
              </a:rPr>
              <a:t>, και η </a:t>
            </a:r>
            <a:r>
              <a:rPr lang="en-US" altLang="el-GR" b="1" dirty="0" smtClean="0">
                <a:latin typeface="Times New Roman" panose="02020603050405020304" pitchFamily="18" charset="0"/>
                <a:cs typeface="Times New Roman" panose="02020603050405020304" pitchFamily="18" charset="0"/>
              </a:rPr>
              <a:t>Wayne</a:t>
            </a:r>
            <a:r>
              <a:rPr lang="el-GR" altLang="el-GR" b="1" dirty="0" smtClean="0">
                <a:latin typeface="Times New Roman" panose="02020603050405020304" pitchFamily="18" charset="0"/>
                <a:cs typeface="Times New Roman" panose="02020603050405020304" pitchFamily="18" charset="0"/>
              </a:rPr>
              <a:t> </a:t>
            </a:r>
            <a:r>
              <a:rPr lang="el-GR" altLang="el-GR" dirty="0" smtClean="0">
                <a:latin typeface="Times New Roman" panose="02020603050405020304" pitchFamily="18" charset="0"/>
                <a:cs typeface="Times New Roman" panose="02020603050405020304" pitchFamily="18" charset="0"/>
              </a:rPr>
              <a:t>___________________________________.</a:t>
            </a:r>
            <a:endParaRPr lang="el-GR" altLang="el-GR" sz="1600" dirty="0" smtClean="0">
              <a:latin typeface="Calibri" panose="020F0502020204030204" pitchFamily="34" charset="0"/>
              <a:cs typeface="Times New Roman" panose="02020603050405020304" pitchFamily="18" charset="0"/>
            </a:endParaRPr>
          </a:p>
          <a:p>
            <a:pPr algn="just" eaLnBrk="1" hangingPunct="1">
              <a:lnSpc>
                <a:spcPct val="115000"/>
              </a:lnSpc>
            </a:pPr>
            <a:r>
              <a:rPr lang="el-GR" altLang="el-GR" dirty="0" smtClean="0">
                <a:latin typeface="Times New Roman" panose="02020603050405020304" pitchFamily="18" charset="0"/>
                <a:cs typeface="Times New Roman" panose="02020603050405020304" pitchFamily="18" charset="0"/>
              </a:rPr>
              <a:t>α</a:t>
            </a:r>
            <a:r>
              <a:rPr lang="el-GR" altLang="el-GR" dirty="0">
                <a:latin typeface="Times New Roman" panose="02020603050405020304" pitchFamily="18" charset="0"/>
                <a:cs typeface="Times New Roman" panose="02020603050405020304" pitchFamily="18" charset="0"/>
              </a:rPr>
              <a:t>.	ηγούνται της </a:t>
            </a:r>
            <a:r>
              <a:rPr lang="el-GR" altLang="el-GR" dirty="0" err="1">
                <a:latin typeface="Times New Roman" panose="02020603050405020304" pitchFamily="18" charset="0"/>
                <a:cs typeface="Times New Roman" panose="02020603050405020304" pitchFamily="18" charset="0"/>
              </a:rPr>
              <a:t>οργανωσιακής</a:t>
            </a:r>
            <a:r>
              <a:rPr lang="el-GR" altLang="el-GR" dirty="0">
                <a:latin typeface="Times New Roman" panose="02020603050405020304" pitchFamily="18" charset="0"/>
                <a:cs typeface="Times New Roman" panose="02020603050405020304" pitchFamily="18" charset="0"/>
              </a:rPr>
              <a:t> αλλαγής.</a:t>
            </a:r>
            <a:endParaRPr lang="el-GR" altLang="el-GR" sz="1600" dirty="0">
              <a:latin typeface="Calibri" panose="020F0502020204030204" pitchFamily="34" charset="0"/>
              <a:cs typeface="Times New Roman" panose="02020603050405020304" pitchFamily="18" charset="0"/>
            </a:endParaRPr>
          </a:p>
          <a:p>
            <a:pPr algn="just" eaLnBrk="1" hangingPunct="1">
              <a:lnSpc>
                <a:spcPct val="115000"/>
              </a:lnSpc>
            </a:pPr>
            <a:r>
              <a:rPr lang="el-GR" altLang="el-GR" dirty="0">
                <a:latin typeface="Times New Roman" panose="02020603050405020304" pitchFamily="18" charset="0"/>
                <a:cs typeface="Times New Roman" panose="02020603050405020304" pitchFamily="18" charset="0"/>
              </a:rPr>
              <a:t>β.	αντιστέκονται στην </a:t>
            </a:r>
            <a:r>
              <a:rPr lang="el-GR" altLang="el-GR" dirty="0" err="1">
                <a:latin typeface="Times New Roman" panose="02020603050405020304" pitchFamily="18" charset="0"/>
                <a:cs typeface="Times New Roman" panose="02020603050405020304" pitchFamily="18" charset="0"/>
              </a:rPr>
              <a:t>οργανωσιακή</a:t>
            </a:r>
            <a:r>
              <a:rPr lang="el-GR" altLang="el-GR" dirty="0">
                <a:latin typeface="Times New Roman" panose="02020603050405020304" pitchFamily="18" charset="0"/>
                <a:cs typeface="Times New Roman" panose="02020603050405020304" pitchFamily="18" charset="0"/>
              </a:rPr>
              <a:t> αλλαγή.</a:t>
            </a:r>
          </a:p>
          <a:p>
            <a:pPr algn="just" eaLnBrk="1" hangingPunct="1">
              <a:lnSpc>
                <a:spcPct val="115000"/>
              </a:lnSpc>
            </a:pPr>
            <a:r>
              <a:rPr lang="el-GR" altLang="el-GR" dirty="0">
                <a:latin typeface="Times New Roman" panose="02020603050405020304" pitchFamily="18" charset="0"/>
                <a:cs typeface="Times New Roman" panose="02020603050405020304" pitchFamily="18" charset="0"/>
              </a:rPr>
              <a:t>γ.	διαχειρίζονται την </a:t>
            </a:r>
            <a:r>
              <a:rPr lang="el-GR" altLang="el-GR" dirty="0" err="1">
                <a:latin typeface="Times New Roman" panose="02020603050405020304" pitchFamily="18" charset="0"/>
                <a:cs typeface="Times New Roman" panose="02020603050405020304" pitchFamily="18" charset="0"/>
              </a:rPr>
              <a:t>οργανωσιακή</a:t>
            </a:r>
            <a:r>
              <a:rPr lang="el-GR" altLang="el-GR" dirty="0">
                <a:latin typeface="Times New Roman" panose="02020603050405020304" pitchFamily="18" charset="0"/>
                <a:cs typeface="Times New Roman" panose="02020603050405020304" pitchFamily="18" charset="0"/>
              </a:rPr>
              <a:t> αλλαγή.</a:t>
            </a:r>
            <a:endParaRPr lang="el-GR" altLang="el-GR" sz="1600" dirty="0">
              <a:latin typeface="Calibri" panose="020F0502020204030204" pitchFamily="34" charset="0"/>
              <a:cs typeface="Times New Roman" panose="02020603050405020304" pitchFamily="18" charset="0"/>
            </a:endParaRPr>
          </a:p>
          <a:p>
            <a:pPr algn="just" eaLnBrk="1" hangingPunct="1">
              <a:lnSpc>
                <a:spcPct val="115000"/>
              </a:lnSpc>
            </a:pPr>
            <a:r>
              <a:rPr lang="el-GR" altLang="el-GR" dirty="0">
                <a:latin typeface="Times New Roman" panose="02020603050405020304" pitchFamily="18" charset="0"/>
                <a:cs typeface="Times New Roman" panose="02020603050405020304" pitchFamily="18" charset="0"/>
              </a:rPr>
              <a:t>δ.	εφαρμόζουν την </a:t>
            </a:r>
            <a:r>
              <a:rPr lang="el-GR" altLang="el-GR" dirty="0" err="1">
                <a:latin typeface="Times New Roman" panose="02020603050405020304" pitchFamily="18" charset="0"/>
                <a:cs typeface="Times New Roman" panose="02020603050405020304" pitchFamily="18" charset="0"/>
              </a:rPr>
              <a:t>οργανωσιακή</a:t>
            </a:r>
            <a:r>
              <a:rPr lang="el-GR" altLang="el-GR" dirty="0">
                <a:latin typeface="Times New Roman" panose="02020603050405020304" pitchFamily="18" charset="0"/>
                <a:cs typeface="Times New Roman" panose="02020603050405020304" pitchFamily="18" charset="0"/>
              </a:rPr>
              <a:t> αλλαγή.</a:t>
            </a:r>
            <a:endParaRPr lang="el-GR" altLang="el-GR" sz="1600" dirty="0">
              <a:latin typeface="Calibri" panose="020F0502020204030204" pitchFamily="34" charset="0"/>
              <a:cs typeface="Times New Roman" panose="02020603050405020304" pitchFamily="18" charset="0"/>
            </a:endParaRPr>
          </a:p>
          <a:p>
            <a:pPr algn="just" eaLnBrk="1" hangingPunct="1">
              <a:lnSpc>
                <a:spcPct val="115000"/>
              </a:lnSpc>
            </a:pPr>
            <a:r>
              <a:rPr lang="el-GR" altLang="el-GR" dirty="0">
                <a:latin typeface="Times New Roman" panose="02020603050405020304" pitchFamily="18" charset="0"/>
                <a:cs typeface="Times New Roman" panose="02020603050405020304" pitchFamily="18" charset="0"/>
              </a:rPr>
              <a:t>ε.	διευκολύνουν την </a:t>
            </a:r>
            <a:r>
              <a:rPr lang="el-GR" altLang="el-GR" dirty="0" err="1">
                <a:latin typeface="Times New Roman" panose="02020603050405020304" pitchFamily="18" charset="0"/>
                <a:cs typeface="Times New Roman" panose="02020603050405020304" pitchFamily="18" charset="0"/>
              </a:rPr>
              <a:t>οργανωσιακή</a:t>
            </a:r>
            <a:r>
              <a:rPr lang="el-GR" altLang="el-GR" dirty="0">
                <a:latin typeface="Times New Roman" panose="02020603050405020304" pitchFamily="18" charset="0"/>
                <a:cs typeface="Times New Roman" panose="02020603050405020304" pitchFamily="18" charset="0"/>
              </a:rPr>
              <a:t> αλλαγή.</a:t>
            </a:r>
            <a:endParaRPr lang="el-GR" altLang="el-GR" sz="1600" dirty="0">
              <a:latin typeface="Calibri" panose="020F0502020204030204" pitchFamily="34" charset="0"/>
              <a:cs typeface="Times New Roman" panose="02020603050405020304" pitchFamily="18" charset="0"/>
            </a:endParaRPr>
          </a:p>
          <a:p>
            <a:pPr algn="just" eaLnBrk="1" hangingPunct="1">
              <a:lnSpc>
                <a:spcPct val="115000"/>
              </a:lnSpc>
            </a:pPr>
            <a:r>
              <a:rPr lang="el-GR" altLang="el-GR" sz="1000" dirty="0">
                <a:latin typeface="Times New Roman" panose="02020603050405020304" pitchFamily="18" charset="0"/>
                <a:cs typeface="Times New Roman" panose="02020603050405020304" pitchFamily="18" charset="0"/>
              </a:rPr>
              <a:t> </a:t>
            </a:r>
            <a:endParaRPr lang="el-GR" altLang="el-GR" sz="1600" dirty="0">
              <a:latin typeface="Calibri" panose="020F0502020204030204" pitchFamily="34" charset="0"/>
              <a:cs typeface="Times New Roman" panose="02020603050405020304" pitchFamily="18" charset="0"/>
            </a:endParaRPr>
          </a:p>
          <a:p>
            <a:pPr algn="just" eaLnBrk="1" hangingPunct="1">
              <a:lnSpc>
                <a:spcPct val="115000"/>
              </a:lnSpc>
            </a:pPr>
            <a:r>
              <a:rPr lang="el-GR" altLang="el-GR" sz="1000" dirty="0">
                <a:latin typeface="Times New Roman" panose="02020603050405020304" pitchFamily="18" charset="0"/>
                <a:cs typeface="Times New Roman" panose="02020603050405020304" pitchFamily="18" charset="0"/>
              </a:rPr>
              <a:t> </a:t>
            </a:r>
            <a:endParaRPr lang="el-GR" altLang="el-GR" sz="1600" dirty="0">
              <a:latin typeface="Calibri" panose="020F0502020204030204" pitchFamily="34" charset="0"/>
              <a:cs typeface="Times New Roman" panose="02020603050405020304" pitchFamily="18" charset="0"/>
            </a:endParaRPr>
          </a:p>
          <a:p>
            <a:pPr algn="just" eaLnBrk="1" hangingPunct="1">
              <a:lnSpc>
                <a:spcPct val="115000"/>
              </a:lnSpc>
              <a:spcAft>
                <a:spcPts val="600"/>
              </a:spcAft>
            </a:pPr>
            <a:r>
              <a:rPr lang="el-GR" altLang="el-GR" b="1" dirty="0">
                <a:latin typeface="Times New Roman" panose="02020603050405020304" pitchFamily="18" charset="0"/>
                <a:cs typeface="Times New Roman" panose="02020603050405020304" pitchFamily="18" charset="0"/>
              </a:rPr>
              <a:t>Ποια αιτία αντίστασης στην αλλαγή βρίσκεται πίσω από τη συμπεριφορά της </a:t>
            </a:r>
            <a:r>
              <a:rPr lang="en-US" altLang="el-GR" b="1" dirty="0">
                <a:latin typeface="Times New Roman" panose="02020603050405020304" pitchFamily="18" charset="0"/>
                <a:cs typeface="Times New Roman" panose="02020603050405020304" pitchFamily="18" charset="0"/>
              </a:rPr>
              <a:t>Courtney</a:t>
            </a:r>
            <a:r>
              <a:rPr lang="el-GR" altLang="el-GR" b="1" dirty="0">
                <a:latin typeface="Times New Roman" panose="02020603050405020304" pitchFamily="18" charset="0"/>
                <a:cs typeface="Times New Roman" panose="02020603050405020304" pitchFamily="18" charset="0"/>
              </a:rPr>
              <a:t>;</a:t>
            </a:r>
            <a:endParaRPr lang="el-GR" altLang="el-GR" sz="1600" b="1" dirty="0">
              <a:latin typeface="Calibri" panose="020F0502020204030204" pitchFamily="34" charset="0"/>
              <a:cs typeface="Times New Roman" panose="02020603050405020304" pitchFamily="18" charset="0"/>
            </a:endParaRPr>
          </a:p>
          <a:p>
            <a:pPr algn="just" eaLnBrk="1" hangingPunct="1">
              <a:lnSpc>
                <a:spcPct val="115000"/>
              </a:lnSpc>
            </a:pPr>
            <a:r>
              <a:rPr lang="el-GR" altLang="el-GR" dirty="0">
                <a:latin typeface="Times New Roman" panose="02020603050405020304" pitchFamily="18" charset="0"/>
                <a:cs typeface="Times New Roman" panose="02020603050405020304" pitchFamily="18" charset="0"/>
              </a:rPr>
              <a:t>α.	Έκπληξη.</a:t>
            </a:r>
            <a:endParaRPr lang="el-GR" altLang="el-GR" sz="1600" dirty="0">
              <a:latin typeface="Calibri" panose="020F0502020204030204" pitchFamily="34" charset="0"/>
              <a:cs typeface="Times New Roman" panose="02020603050405020304" pitchFamily="18" charset="0"/>
            </a:endParaRPr>
          </a:p>
          <a:p>
            <a:pPr algn="just" eaLnBrk="1" hangingPunct="1">
              <a:lnSpc>
                <a:spcPct val="115000"/>
              </a:lnSpc>
            </a:pPr>
            <a:r>
              <a:rPr lang="el-GR" altLang="el-GR" dirty="0">
                <a:latin typeface="Times New Roman" panose="02020603050405020304" pitchFamily="18" charset="0"/>
                <a:cs typeface="Times New Roman" panose="02020603050405020304" pitchFamily="18" charset="0"/>
              </a:rPr>
              <a:t>β.	Πίεση από συναδέλφους.</a:t>
            </a:r>
          </a:p>
          <a:p>
            <a:pPr algn="just" eaLnBrk="1" hangingPunct="1">
              <a:lnSpc>
                <a:spcPct val="115000"/>
              </a:lnSpc>
            </a:pPr>
            <a:r>
              <a:rPr lang="el-GR" altLang="el-GR" dirty="0">
                <a:latin typeface="Times New Roman" panose="02020603050405020304" pitchFamily="18" charset="0"/>
                <a:cs typeface="Times New Roman" panose="02020603050405020304" pitchFamily="18" charset="0"/>
              </a:rPr>
              <a:t>γ.	Συγχρονισμός.</a:t>
            </a:r>
          </a:p>
          <a:p>
            <a:pPr algn="just" eaLnBrk="1" hangingPunct="1">
              <a:lnSpc>
                <a:spcPct val="115000"/>
              </a:lnSpc>
            </a:pPr>
            <a:r>
              <a:rPr lang="el-GR" altLang="el-GR" dirty="0">
                <a:latin typeface="Times New Roman" panose="02020603050405020304" pitchFamily="18" charset="0"/>
                <a:cs typeface="Times New Roman" panose="02020603050405020304" pitchFamily="18" charset="0"/>
              </a:rPr>
              <a:t>δ.	Αδράνεια.</a:t>
            </a:r>
          </a:p>
          <a:p>
            <a:pPr algn="just" eaLnBrk="1" hangingPunct="1">
              <a:lnSpc>
                <a:spcPct val="115000"/>
              </a:lnSpc>
            </a:pPr>
            <a:r>
              <a:rPr lang="el-GR" altLang="el-GR" dirty="0">
                <a:latin typeface="Times New Roman" panose="02020603050405020304" pitchFamily="18" charset="0"/>
                <a:cs typeface="Times New Roman" panose="02020603050405020304" pitchFamily="18" charset="0"/>
              </a:rPr>
              <a:t>ε.	Προσωπικό συμφέρον.</a:t>
            </a:r>
          </a:p>
          <a:p>
            <a:pPr algn="just" eaLnBrk="1" hangingPunct="1">
              <a:lnSpc>
                <a:spcPct val="115000"/>
              </a:lnSpc>
            </a:pPr>
            <a:r>
              <a:rPr lang="el-GR" altLang="el-GR" sz="1000" dirty="0">
                <a:latin typeface="Times New Roman" panose="02020603050405020304" pitchFamily="18" charset="0"/>
                <a:cs typeface="Times New Roman" panose="02020603050405020304" pitchFamily="18" charset="0"/>
              </a:rPr>
              <a:t> </a:t>
            </a:r>
            <a:endParaRPr lang="el-GR" altLang="el-GR" sz="1600" dirty="0">
              <a:latin typeface="Calibri" panose="020F0502020204030204" pitchFamily="34" charset="0"/>
              <a:cs typeface="Times New Roman" panose="02020603050405020304" pitchFamily="18" charset="0"/>
            </a:endParaRPr>
          </a:p>
          <a:p>
            <a:pPr algn="just" eaLnBrk="1" hangingPunct="1">
              <a:lnSpc>
                <a:spcPct val="115000"/>
              </a:lnSpc>
            </a:pPr>
            <a:r>
              <a:rPr lang="el-GR" altLang="el-GR" sz="1000" dirty="0">
                <a:latin typeface="Times New Roman" panose="02020603050405020304" pitchFamily="18" charset="0"/>
                <a:cs typeface="Times New Roman" panose="02020603050405020304" pitchFamily="18" charset="0"/>
              </a:rPr>
              <a:t> </a:t>
            </a:r>
            <a:endParaRPr lang="el-GR" altLang="el-GR" sz="16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795331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iterate type="lt">
                                    <p:tmPct val="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18" presetClass="emph" presetSubtype="0" fill="hold" nodeType="clickEffect">
                                  <p:stCondLst>
                                    <p:cond delay="0"/>
                                  </p:stCondLst>
                                  <p:iterate type="lt">
                                    <p:tmPct val="4000"/>
                                  </p:iterate>
                                  <p:childTnLst>
                                    <p:set>
                                      <p:cBhvr override="childStyle">
                                        <p:cTn id="38" dur="500" fill="hold"/>
                                        <p:tgtEl>
                                          <p:spTgt spid="3">
                                            <p:txEl>
                                              <p:pRg st="2" end="2"/>
                                            </p:txEl>
                                          </p:spTgt>
                                        </p:tgtEl>
                                        <p:attrNameLst>
                                          <p:attrName>style.textDecorationUnderline</p:attrName>
                                        </p:attrNameLst>
                                      </p:cBhvr>
                                      <p:to>
                                        <p:strVal val="tru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3">
                                            <p:txEl>
                                              <p:pRg st="9" end="9"/>
                                            </p:txEl>
                                          </p:spTgt>
                                        </p:tgtEl>
                                        <p:attrNameLst>
                                          <p:attrName>style.visibility</p:attrName>
                                        </p:attrNameLst>
                                      </p:cBhvr>
                                      <p:to>
                                        <p:strVal val="visible"/>
                                      </p:to>
                                    </p:set>
                                    <p:anim calcmode="lin" valueType="num">
                                      <p:cBhvr additive="base">
                                        <p:cTn id="47"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3">
                                            <p:txEl>
                                              <p:pRg st="9" end="9"/>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3">
                                            <p:txEl>
                                              <p:pRg st="10" end="10"/>
                                            </p:txEl>
                                          </p:spTgt>
                                        </p:tgtEl>
                                        <p:attrNameLst>
                                          <p:attrName>style.visibility</p:attrName>
                                        </p:attrNameLst>
                                      </p:cBhvr>
                                      <p:to>
                                        <p:strVal val="visible"/>
                                      </p:to>
                                    </p:set>
                                    <p:anim calcmode="lin" valueType="num">
                                      <p:cBhvr additive="base">
                                        <p:cTn id="5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iterate type="lt">
                                    <p:tmPct val="0"/>
                                  </p:iterate>
                                  <p:childTnLst>
                                    <p:set>
                                      <p:cBhvr>
                                        <p:cTn id="54" dur="1" fill="hold">
                                          <p:stCondLst>
                                            <p:cond delay="0"/>
                                          </p:stCondLst>
                                        </p:cTn>
                                        <p:tgtEl>
                                          <p:spTgt spid="3">
                                            <p:txEl>
                                              <p:pRg st="11" end="11"/>
                                            </p:txEl>
                                          </p:spTgt>
                                        </p:tgtEl>
                                        <p:attrNameLst>
                                          <p:attrName>style.visibility</p:attrName>
                                        </p:attrNameLst>
                                      </p:cBhvr>
                                      <p:to>
                                        <p:strVal val="visible"/>
                                      </p:to>
                                    </p:set>
                                    <p:anim calcmode="lin" valueType="num">
                                      <p:cBhvr additive="base">
                                        <p:cTn id="55"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1" end="11"/>
                                            </p:txEl>
                                          </p:spTgt>
                                        </p:tgtEl>
                                        <p:attrNameLst>
                                          <p:attrName>ppt_y</p:attrName>
                                        </p:attrNameLst>
                                      </p:cBhvr>
                                      <p:tavLst>
                                        <p:tav tm="0">
                                          <p:val>
                                            <p:strVal val="1+#ppt_h/2"/>
                                          </p:val>
                                        </p:tav>
                                        <p:tav tm="100000">
                                          <p:val>
                                            <p:strVal val="#ppt_y"/>
                                          </p:val>
                                        </p:tav>
                                      </p:tavLst>
                                    </p:anim>
                                  </p:childTnLst>
                                </p:cTn>
                              </p:par>
                              <p:par>
                                <p:cTn id="57" presetID="2" presetClass="entr" presetSubtype="4" fill="hold" nodeType="withEffect">
                                  <p:stCondLst>
                                    <p:cond delay="0"/>
                                  </p:stCondLst>
                                  <p:childTnLst>
                                    <p:set>
                                      <p:cBhvr>
                                        <p:cTn id="58" dur="1" fill="hold">
                                          <p:stCondLst>
                                            <p:cond delay="0"/>
                                          </p:stCondLst>
                                        </p:cTn>
                                        <p:tgtEl>
                                          <p:spTgt spid="3">
                                            <p:txEl>
                                              <p:pRg st="12" end="12"/>
                                            </p:txEl>
                                          </p:spTgt>
                                        </p:tgtEl>
                                        <p:attrNameLst>
                                          <p:attrName>style.visibility</p:attrName>
                                        </p:attrNameLst>
                                      </p:cBhvr>
                                      <p:to>
                                        <p:strVal val="visible"/>
                                      </p:to>
                                    </p:set>
                                    <p:anim calcmode="lin" valueType="num">
                                      <p:cBhvr additive="base">
                                        <p:cTn id="59"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3">
                                            <p:txEl>
                                              <p:pRg st="12" end="12"/>
                                            </p:txEl>
                                          </p:spTgt>
                                        </p:tgtEl>
                                        <p:attrNameLst>
                                          <p:attrName>ppt_y</p:attrName>
                                        </p:attrNameLst>
                                      </p:cBhvr>
                                      <p:tavLst>
                                        <p:tav tm="0">
                                          <p:val>
                                            <p:strVal val="1+#ppt_h/2"/>
                                          </p:val>
                                        </p:tav>
                                        <p:tav tm="100000">
                                          <p:val>
                                            <p:strVal val="#ppt_y"/>
                                          </p:val>
                                        </p:tav>
                                      </p:tavLst>
                                    </p:anim>
                                  </p:childTnLst>
                                </p:cTn>
                              </p:par>
                              <p:par>
                                <p:cTn id="61" presetID="2" presetClass="entr" presetSubtype="4" fill="hold" nodeType="withEffect">
                                  <p:stCondLst>
                                    <p:cond delay="0"/>
                                  </p:stCondLst>
                                  <p:childTnLst>
                                    <p:set>
                                      <p:cBhvr>
                                        <p:cTn id="62" dur="1" fill="hold">
                                          <p:stCondLst>
                                            <p:cond delay="0"/>
                                          </p:stCondLst>
                                        </p:cTn>
                                        <p:tgtEl>
                                          <p:spTgt spid="3">
                                            <p:txEl>
                                              <p:pRg st="13" end="13"/>
                                            </p:txEl>
                                          </p:spTgt>
                                        </p:tgtEl>
                                        <p:attrNameLst>
                                          <p:attrName>style.visibility</p:attrName>
                                        </p:attrNameLst>
                                      </p:cBhvr>
                                      <p:to>
                                        <p:strVal val="visible"/>
                                      </p:to>
                                    </p:set>
                                    <p:anim calcmode="lin" valueType="num">
                                      <p:cBhvr additive="base">
                                        <p:cTn id="63"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65" fill="hold" nodeType="clickPar">
                      <p:stCondLst>
                        <p:cond delay="indefinite"/>
                      </p:stCondLst>
                      <p:childTnLst>
                        <p:par>
                          <p:cTn id="66" fill="hold" nodeType="withGroup">
                            <p:stCondLst>
                              <p:cond delay="0"/>
                            </p:stCondLst>
                            <p:childTnLst>
                              <p:par>
                                <p:cTn id="67" presetID="18" presetClass="emph" presetSubtype="0" fill="hold" nodeType="clickEffect">
                                  <p:stCondLst>
                                    <p:cond delay="0"/>
                                  </p:stCondLst>
                                  <p:iterate type="lt">
                                    <p:tmPct val="4000"/>
                                  </p:iterate>
                                  <p:childTnLst>
                                    <p:set>
                                      <p:cBhvr override="childStyle">
                                        <p:cTn id="68" dur="500" fill="hold"/>
                                        <p:tgtEl>
                                          <p:spTgt spid="3">
                                            <p:txEl>
                                              <p:pRg st="11" end="11"/>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Ορθογώνιο 2"/>
          <p:cNvSpPr/>
          <p:nvPr/>
        </p:nvSpPr>
        <p:spPr>
          <a:xfrm>
            <a:off x="683568" y="1052736"/>
            <a:ext cx="7848600" cy="5210175"/>
          </a:xfrm>
          <a:prstGeom prst="rect">
            <a:avLst/>
          </a:prstGeom>
        </p:spPr>
        <p:txBody>
          <a:bodyPr>
            <a:spAutoFit/>
          </a:bodyPr>
          <a:lstStyle>
            <a:lvl1pPr>
              <a:tabLst>
                <a:tab pos="269875" algn="l"/>
              </a:tabLst>
              <a:defRPr>
                <a:solidFill>
                  <a:schemeClr val="tx1"/>
                </a:solidFill>
                <a:latin typeface="Arial" panose="020B0604020202020204" pitchFamily="34" charset="0"/>
              </a:defRPr>
            </a:lvl1pPr>
            <a:lvl2pPr marL="742950" indent="-285750">
              <a:tabLst>
                <a:tab pos="269875" algn="l"/>
              </a:tabLst>
              <a:defRPr>
                <a:solidFill>
                  <a:schemeClr val="tx1"/>
                </a:solidFill>
                <a:latin typeface="Arial" panose="020B0604020202020204" pitchFamily="34" charset="0"/>
              </a:defRPr>
            </a:lvl2pPr>
            <a:lvl3pPr marL="1143000" indent="-228600">
              <a:tabLst>
                <a:tab pos="269875" algn="l"/>
              </a:tabLst>
              <a:defRPr>
                <a:solidFill>
                  <a:schemeClr val="tx1"/>
                </a:solidFill>
                <a:latin typeface="Arial" panose="020B0604020202020204" pitchFamily="34" charset="0"/>
              </a:defRPr>
            </a:lvl3pPr>
            <a:lvl4pPr marL="1600200" indent="-228600">
              <a:tabLst>
                <a:tab pos="269875" algn="l"/>
              </a:tabLst>
              <a:defRPr>
                <a:solidFill>
                  <a:schemeClr val="tx1"/>
                </a:solidFill>
                <a:latin typeface="Arial" panose="020B0604020202020204" pitchFamily="34" charset="0"/>
              </a:defRPr>
            </a:lvl4pPr>
            <a:lvl5pPr marL="2057400" indent="-228600">
              <a:tabLst>
                <a:tab pos="269875" algn="l"/>
              </a:tabLst>
              <a:defRPr>
                <a:solidFill>
                  <a:schemeClr val="tx1"/>
                </a:solidFill>
                <a:latin typeface="Arial" panose="020B0604020202020204" pitchFamily="34" charset="0"/>
              </a:defRPr>
            </a:lvl5pPr>
            <a:lvl6pPr marL="2514600" indent="-228600" eaLnBrk="0" fontAlgn="base" hangingPunct="0">
              <a:spcBef>
                <a:spcPct val="0"/>
              </a:spcBef>
              <a:spcAft>
                <a:spcPct val="0"/>
              </a:spcAft>
              <a:tabLst>
                <a:tab pos="269875" algn="l"/>
              </a:tabLst>
              <a:defRPr>
                <a:solidFill>
                  <a:schemeClr val="tx1"/>
                </a:solidFill>
                <a:latin typeface="Arial" panose="020B0604020202020204" pitchFamily="34" charset="0"/>
              </a:defRPr>
            </a:lvl6pPr>
            <a:lvl7pPr marL="2971800" indent="-228600" eaLnBrk="0" fontAlgn="base" hangingPunct="0">
              <a:spcBef>
                <a:spcPct val="0"/>
              </a:spcBef>
              <a:spcAft>
                <a:spcPct val="0"/>
              </a:spcAft>
              <a:tabLst>
                <a:tab pos="269875" algn="l"/>
              </a:tabLst>
              <a:defRPr>
                <a:solidFill>
                  <a:schemeClr val="tx1"/>
                </a:solidFill>
                <a:latin typeface="Arial" panose="020B0604020202020204" pitchFamily="34" charset="0"/>
              </a:defRPr>
            </a:lvl7pPr>
            <a:lvl8pPr marL="3429000" indent="-228600" eaLnBrk="0" fontAlgn="base" hangingPunct="0">
              <a:spcBef>
                <a:spcPct val="0"/>
              </a:spcBef>
              <a:spcAft>
                <a:spcPct val="0"/>
              </a:spcAft>
              <a:tabLst>
                <a:tab pos="269875" algn="l"/>
              </a:tabLst>
              <a:defRPr>
                <a:solidFill>
                  <a:schemeClr val="tx1"/>
                </a:solidFill>
                <a:latin typeface="Arial" panose="020B0604020202020204" pitchFamily="34" charset="0"/>
              </a:defRPr>
            </a:lvl8pPr>
            <a:lvl9pPr marL="3886200" indent="-228600" eaLnBrk="0" fontAlgn="base" hangingPunct="0">
              <a:spcBef>
                <a:spcPct val="0"/>
              </a:spcBef>
              <a:spcAft>
                <a:spcPct val="0"/>
              </a:spcAft>
              <a:tabLst>
                <a:tab pos="269875" algn="l"/>
              </a:tabLst>
              <a:defRPr>
                <a:solidFill>
                  <a:schemeClr val="tx1"/>
                </a:solidFill>
                <a:latin typeface="Arial" panose="020B0604020202020204" pitchFamily="34" charset="0"/>
              </a:defRPr>
            </a:lvl9pPr>
          </a:lstStyle>
          <a:p>
            <a:pPr algn="just" eaLnBrk="1" hangingPunct="1">
              <a:lnSpc>
                <a:spcPct val="115000"/>
              </a:lnSpc>
              <a:spcAft>
                <a:spcPts val="600"/>
              </a:spcAft>
            </a:pPr>
            <a:r>
              <a:rPr lang="el-GR" altLang="el-GR" b="1" dirty="0">
                <a:latin typeface="Times New Roman" panose="02020603050405020304" pitchFamily="18" charset="0"/>
                <a:cs typeface="Times New Roman" panose="02020603050405020304" pitchFamily="18" charset="0"/>
              </a:rPr>
              <a:t>Ποια αιτία αντίστασης στην αλλαγή βρίσκεται πίσω από τη συμπεριφορά του </a:t>
            </a:r>
            <a:r>
              <a:rPr lang="en-US" altLang="el-GR" b="1" dirty="0">
                <a:latin typeface="Times New Roman" panose="02020603050405020304" pitchFamily="18" charset="0"/>
                <a:cs typeface="Times New Roman" panose="02020603050405020304" pitchFamily="18" charset="0"/>
              </a:rPr>
              <a:t>John</a:t>
            </a:r>
            <a:r>
              <a:rPr lang="el-GR" altLang="el-GR" dirty="0">
                <a:latin typeface="Times New Roman" panose="02020603050405020304" pitchFamily="18" charset="0"/>
                <a:cs typeface="Times New Roman" panose="02020603050405020304" pitchFamily="18" charset="0"/>
              </a:rPr>
              <a:t>;</a:t>
            </a:r>
            <a:endParaRPr lang="el-GR" altLang="el-GR" sz="1600" dirty="0">
              <a:latin typeface="Calibri" panose="020F0502020204030204" pitchFamily="34" charset="0"/>
              <a:cs typeface="Times New Roman" panose="02020603050405020304" pitchFamily="18" charset="0"/>
            </a:endParaRPr>
          </a:p>
          <a:p>
            <a:pPr algn="just" eaLnBrk="1" hangingPunct="1">
              <a:lnSpc>
                <a:spcPct val="115000"/>
              </a:lnSpc>
            </a:pPr>
            <a:r>
              <a:rPr lang="el-GR" altLang="el-GR" dirty="0">
                <a:latin typeface="Times New Roman" panose="02020603050405020304" pitchFamily="18" charset="0"/>
                <a:cs typeface="Times New Roman" panose="02020603050405020304" pitchFamily="18" charset="0"/>
              </a:rPr>
              <a:t>α.	Έκπληξη.</a:t>
            </a:r>
            <a:endParaRPr lang="el-GR" altLang="el-GR" sz="1600" dirty="0">
              <a:latin typeface="Calibri" panose="020F0502020204030204" pitchFamily="34" charset="0"/>
              <a:cs typeface="Times New Roman" panose="02020603050405020304" pitchFamily="18" charset="0"/>
            </a:endParaRPr>
          </a:p>
          <a:p>
            <a:pPr algn="just" eaLnBrk="1" hangingPunct="1">
              <a:lnSpc>
                <a:spcPct val="115000"/>
              </a:lnSpc>
            </a:pPr>
            <a:r>
              <a:rPr lang="el-GR" altLang="el-GR" dirty="0">
                <a:latin typeface="Times New Roman" panose="02020603050405020304" pitchFamily="18" charset="0"/>
                <a:cs typeface="Times New Roman" panose="02020603050405020304" pitchFamily="18" charset="0"/>
              </a:rPr>
              <a:t>β.	Πίεση από συναδέλφους.</a:t>
            </a:r>
            <a:endParaRPr lang="el-GR" altLang="el-GR" sz="1600" dirty="0">
              <a:latin typeface="Calibri" panose="020F0502020204030204" pitchFamily="34" charset="0"/>
              <a:cs typeface="Times New Roman" panose="02020603050405020304" pitchFamily="18" charset="0"/>
            </a:endParaRPr>
          </a:p>
          <a:p>
            <a:pPr algn="just" eaLnBrk="1" hangingPunct="1">
              <a:lnSpc>
                <a:spcPct val="115000"/>
              </a:lnSpc>
            </a:pPr>
            <a:r>
              <a:rPr lang="el-GR" altLang="el-GR" dirty="0">
                <a:latin typeface="Times New Roman" panose="02020603050405020304" pitchFamily="18" charset="0"/>
                <a:cs typeface="Times New Roman" panose="02020603050405020304" pitchFamily="18" charset="0"/>
              </a:rPr>
              <a:t>γ.	Συγχρονισμός.</a:t>
            </a:r>
          </a:p>
          <a:p>
            <a:pPr algn="just" eaLnBrk="1" hangingPunct="1">
              <a:lnSpc>
                <a:spcPct val="115000"/>
              </a:lnSpc>
            </a:pPr>
            <a:r>
              <a:rPr lang="el-GR" altLang="el-GR" dirty="0">
                <a:latin typeface="Times New Roman" panose="02020603050405020304" pitchFamily="18" charset="0"/>
                <a:cs typeface="Times New Roman" panose="02020603050405020304" pitchFamily="18" charset="0"/>
              </a:rPr>
              <a:t>δ.	Αδράνεια.</a:t>
            </a:r>
          </a:p>
          <a:p>
            <a:pPr algn="just" eaLnBrk="1" hangingPunct="1">
              <a:lnSpc>
                <a:spcPct val="115000"/>
              </a:lnSpc>
            </a:pPr>
            <a:r>
              <a:rPr lang="el-GR" altLang="el-GR" dirty="0">
                <a:latin typeface="Times New Roman" panose="02020603050405020304" pitchFamily="18" charset="0"/>
                <a:cs typeface="Times New Roman" panose="02020603050405020304" pitchFamily="18" charset="0"/>
              </a:rPr>
              <a:t>ε.	Προσωπικό συμφέρον.</a:t>
            </a:r>
          </a:p>
          <a:p>
            <a:pPr algn="just" eaLnBrk="1" hangingPunct="1">
              <a:lnSpc>
                <a:spcPct val="115000"/>
              </a:lnSpc>
            </a:pPr>
            <a:r>
              <a:rPr lang="el-GR" altLang="el-GR" dirty="0">
                <a:latin typeface="Times New Roman" panose="02020603050405020304" pitchFamily="18" charset="0"/>
                <a:cs typeface="Times New Roman" panose="02020603050405020304" pitchFamily="18" charset="0"/>
              </a:rPr>
              <a:t> </a:t>
            </a:r>
          </a:p>
          <a:p>
            <a:pPr algn="just" eaLnBrk="1" hangingPunct="1">
              <a:lnSpc>
                <a:spcPct val="115000"/>
              </a:lnSpc>
            </a:pPr>
            <a:r>
              <a:rPr lang="el-GR" altLang="el-GR" sz="1000" dirty="0">
                <a:latin typeface="Times New Roman" panose="02020603050405020304" pitchFamily="18" charset="0"/>
                <a:cs typeface="Times New Roman" panose="02020603050405020304" pitchFamily="18" charset="0"/>
              </a:rPr>
              <a:t> </a:t>
            </a:r>
            <a:endParaRPr lang="el-GR" altLang="el-GR" sz="1600" dirty="0">
              <a:latin typeface="Calibri" panose="020F0502020204030204" pitchFamily="34" charset="0"/>
              <a:cs typeface="Times New Roman" panose="02020603050405020304" pitchFamily="18" charset="0"/>
            </a:endParaRPr>
          </a:p>
          <a:p>
            <a:pPr algn="just" eaLnBrk="1" hangingPunct="1">
              <a:lnSpc>
                <a:spcPct val="115000"/>
              </a:lnSpc>
              <a:spcAft>
                <a:spcPts val="600"/>
              </a:spcAft>
            </a:pPr>
            <a:r>
              <a:rPr lang="el-GR" altLang="el-GR" b="1" dirty="0">
                <a:latin typeface="Times New Roman" panose="02020603050405020304" pitchFamily="18" charset="0"/>
                <a:cs typeface="Times New Roman" panose="02020603050405020304" pitchFamily="18" charset="0"/>
              </a:rPr>
              <a:t>Ποια αιτία αντίστασης στην αλλαγή βρίσκεται πίσω από τη συμπεριφορά της </a:t>
            </a:r>
            <a:r>
              <a:rPr lang="en-US" altLang="el-GR" b="1" dirty="0">
                <a:latin typeface="Times New Roman" panose="02020603050405020304" pitchFamily="18" charset="0"/>
                <a:cs typeface="Times New Roman" panose="02020603050405020304" pitchFamily="18" charset="0"/>
              </a:rPr>
              <a:t>Wayne</a:t>
            </a:r>
            <a:r>
              <a:rPr lang="el-GR" altLang="el-GR" b="1" dirty="0">
                <a:latin typeface="Times New Roman" panose="02020603050405020304" pitchFamily="18" charset="0"/>
                <a:cs typeface="Times New Roman" panose="02020603050405020304" pitchFamily="18" charset="0"/>
              </a:rPr>
              <a:t>;</a:t>
            </a:r>
            <a:endParaRPr lang="el-GR" altLang="el-GR" sz="1600" b="1" dirty="0">
              <a:latin typeface="Calibri" panose="020F0502020204030204" pitchFamily="34" charset="0"/>
              <a:cs typeface="Times New Roman" panose="02020603050405020304" pitchFamily="18" charset="0"/>
            </a:endParaRPr>
          </a:p>
          <a:p>
            <a:pPr algn="just" eaLnBrk="1" hangingPunct="1">
              <a:lnSpc>
                <a:spcPct val="115000"/>
              </a:lnSpc>
            </a:pPr>
            <a:r>
              <a:rPr lang="el-GR" altLang="el-GR" dirty="0">
                <a:latin typeface="Times New Roman" panose="02020603050405020304" pitchFamily="18" charset="0"/>
                <a:cs typeface="Times New Roman" panose="02020603050405020304" pitchFamily="18" charset="0"/>
              </a:rPr>
              <a:t>α.	Έκπληξη.</a:t>
            </a:r>
          </a:p>
          <a:p>
            <a:pPr algn="just" eaLnBrk="1" hangingPunct="1">
              <a:lnSpc>
                <a:spcPct val="115000"/>
              </a:lnSpc>
            </a:pPr>
            <a:r>
              <a:rPr lang="el-GR" altLang="el-GR" dirty="0">
                <a:latin typeface="Times New Roman" panose="02020603050405020304" pitchFamily="18" charset="0"/>
                <a:cs typeface="Times New Roman" panose="02020603050405020304" pitchFamily="18" charset="0"/>
              </a:rPr>
              <a:t>β.	Πίεση από συναδέλφους.</a:t>
            </a:r>
          </a:p>
          <a:p>
            <a:pPr algn="just" eaLnBrk="1" hangingPunct="1">
              <a:lnSpc>
                <a:spcPct val="115000"/>
              </a:lnSpc>
            </a:pPr>
            <a:r>
              <a:rPr lang="el-GR" altLang="el-GR" dirty="0">
                <a:latin typeface="Times New Roman" panose="02020603050405020304" pitchFamily="18" charset="0"/>
                <a:cs typeface="Times New Roman" panose="02020603050405020304" pitchFamily="18" charset="0"/>
              </a:rPr>
              <a:t>γ.	Συγχρονισμός.</a:t>
            </a:r>
          </a:p>
          <a:p>
            <a:pPr algn="just" eaLnBrk="1" hangingPunct="1">
              <a:lnSpc>
                <a:spcPct val="115000"/>
              </a:lnSpc>
            </a:pPr>
            <a:r>
              <a:rPr lang="el-GR" altLang="el-GR" dirty="0">
                <a:latin typeface="Times New Roman" panose="02020603050405020304" pitchFamily="18" charset="0"/>
                <a:cs typeface="Times New Roman" panose="02020603050405020304" pitchFamily="18" charset="0"/>
              </a:rPr>
              <a:t>δ.	Αδράνεια.</a:t>
            </a:r>
          </a:p>
          <a:p>
            <a:pPr algn="just" eaLnBrk="1" hangingPunct="1">
              <a:lnSpc>
                <a:spcPct val="115000"/>
              </a:lnSpc>
            </a:pPr>
            <a:r>
              <a:rPr lang="el-GR" altLang="el-GR" dirty="0">
                <a:latin typeface="Times New Roman" panose="02020603050405020304" pitchFamily="18" charset="0"/>
                <a:cs typeface="Times New Roman" panose="02020603050405020304" pitchFamily="18" charset="0"/>
              </a:rPr>
              <a:t>ε.	Προσωπικό συμφέρον.</a:t>
            </a:r>
          </a:p>
        </p:txBody>
      </p:sp>
    </p:spTree>
    <p:extLst>
      <p:ext uri="{BB962C8B-B14F-4D97-AF65-F5344CB8AC3E}">
        <p14:creationId xmlns:p14="http://schemas.microsoft.com/office/powerpoint/2010/main" val="1333744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arn(inVertical)">
                                      <p:cBhvr>
                                        <p:cTn id="13" dur="500"/>
                                        <p:tgtEl>
                                          <p:spTgt spid="3">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arn(inVertical)">
                                      <p:cBhvr>
                                        <p:cTn id="16" dur="500"/>
                                        <p:tgtEl>
                                          <p:spTgt spid="3">
                                            <p:txEl>
                                              <p:pRg st="3" end="3"/>
                                            </p:txEl>
                                          </p:spTgt>
                                        </p:tgtEl>
                                      </p:cBhvr>
                                    </p:animEffect>
                                  </p:childTnLst>
                                </p:cTn>
                              </p:par>
                              <p:par>
                                <p:cTn id="17" presetID="16" presetClass="entr" presetSubtype="21" fill="hold" nodeType="withEffect">
                                  <p:stCondLst>
                                    <p:cond delay="0"/>
                                  </p:stCondLst>
                                  <p:iterate type="lt">
                                    <p:tmPct val="0"/>
                                  </p:iterate>
                                  <p:childTnLst>
                                    <p:set>
                                      <p:cBhvr>
                                        <p:cTn id="18" dur="1" fill="hold">
                                          <p:stCondLst>
                                            <p:cond delay="0"/>
                                          </p:stCondLst>
                                        </p:cTn>
                                        <p:tgtEl>
                                          <p:spTgt spid="3">
                                            <p:txEl>
                                              <p:pRg st="5" end="5"/>
                                            </p:txEl>
                                          </p:spTgt>
                                        </p:tgtEl>
                                        <p:attrNameLst>
                                          <p:attrName>style.visibility</p:attrName>
                                        </p:attrNameLst>
                                      </p:cBhvr>
                                      <p:to>
                                        <p:strVal val="visible"/>
                                      </p:to>
                                    </p:set>
                                    <p:animEffect transition="in" filter="barn(inVertical)">
                                      <p:cBhvr>
                                        <p:cTn id="19" dur="500"/>
                                        <p:tgtEl>
                                          <p:spTgt spid="3">
                                            <p:txEl>
                                              <p:pRg st="5" end="5"/>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8" presetClass="emph" presetSubtype="0" fill="hold" nodeType="clickEffect">
                                  <p:stCondLst>
                                    <p:cond delay="0"/>
                                  </p:stCondLst>
                                  <p:iterate type="lt">
                                    <p:tmPct val="4000"/>
                                  </p:iterate>
                                  <p:childTnLst>
                                    <p:set>
                                      <p:cBhvr override="childStyle">
                                        <p:cTn id="23" dur="500" fill="hold"/>
                                        <p:tgtEl>
                                          <p:spTgt spid="3">
                                            <p:txEl>
                                              <p:pRg st="5" end="5"/>
                                            </p:txEl>
                                          </p:spTgt>
                                        </p:tgtEl>
                                        <p:attrNameLst>
                                          <p:attrName>style.textDecorationUnderline</p:attrName>
                                        </p:attrNameLst>
                                      </p:cBhvr>
                                      <p:to>
                                        <p:strVal val="tru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fade">
                                      <p:cBhvr>
                                        <p:cTn id="28" dur="1000"/>
                                        <p:tgtEl>
                                          <p:spTgt spid="3">
                                            <p:txEl>
                                              <p:pRg st="8" end="8"/>
                                            </p:txEl>
                                          </p:spTgt>
                                        </p:tgtEl>
                                      </p:cBhvr>
                                    </p:animEffect>
                                    <p:anim calcmode="lin" valueType="num">
                                      <p:cBhvr>
                                        <p:cTn id="29"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8" end="8"/>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animEffect transition="in" filter="fade">
                                      <p:cBhvr>
                                        <p:cTn id="33" dur="1000"/>
                                        <p:tgtEl>
                                          <p:spTgt spid="3">
                                            <p:txEl>
                                              <p:pRg st="9" end="9"/>
                                            </p:txEl>
                                          </p:spTgt>
                                        </p:tgtEl>
                                      </p:cBhvr>
                                    </p:animEffect>
                                    <p:anim calcmode="lin" valueType="num">
                                      <p:cBhvr>
                                        <p:cTn id="3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9" end="9"/>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3">
                                            <p:txEl>
                                              <p:pRg st="10" end="10"/>
                                            </p:txEl>
                                          </p:spTgt>
                                        </p:tgtEl>
                                        <p:attrNameLst>
                                          <p:attrName>style.visibility</p:attrName>
                                        </p:attrNameLst>
                                      </p:cBhvr>
                                      <p:to>
                                        <p:strVal val="visible"/>
                                      </p:to>
                                    </p:set>
                                    <p:animEffect transition="in" filter="fade">
                                      <p:cBhvr>
                                        <p:cTn id="38" dur="1000"/>
                                        <p:tgtEl>
                                          <p:spTgt spid="3">
                                            <p:txEl>
                                              <p:pRg st="10" end="10"/>
                                            </p:txEl>
                                          </p:spTgt>
                                        </p:tgtEl>
                                      </p:cBhvr>
                                    </p:animEffect>
                                    <p:anim calcmode="lin" valueType="num">
                                      <p:cBhvr>
                                        <p:cTn id="39"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animEffect transition="in" filter="fade">
                                      <p:cBhvr>
                                        <p:cTn id="43" dur="1000"/>
                                        <p:tgtEl>
                                          <p:spTgt spid="3">
                                            <p:txEl>
                                              <p:pRg st="11" end="11"/>
                                            </p:txEl>
                                          </p:spTgt>
                                        </p:tgtEl>
                                      </p:cBhvr>
                                    </p:animEffect>
                                    <p:anim calcmode="lin" valueType="num">
                                      <p:cBhvr>
                                        <p:cTn id="44"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11" end="11"/>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iterate type="lt">
                                    <p:tmPct val="0"/>
                                  </p:iterate>
                                  <p:childTnLst>
                                    <p:set>
                                      <p:cBhvr>
                                        <p:cTn id="47" dur="1" fill="hold">
                                          <p:stCondLst>
                                            <p:cond delay="0"/>
                                          </p:stCondLst>
                                        </p:cTn>
                                        <p:tgtEl>
                                          <p:spTgt spid="3">
                                            <p:txEl>
                                              <p:pRg st="12" end="12"/>
                                            </p:txEl>
                                          </p:spTgt>
                                        </p:tgtEl>
                                        <p:attrNameLst>
                                          <p:attrName>style.visibility</p:attrName>
                                        </p:attrNameLst>
                                      </p:cBhvr>
                                      <p:to>
                                        <p:strVal val="visible"/>
                                      </p:to>
                                    </p:set>
                                    <p:animEffect transition="in" filter="fade">
                                      <p:cBhvr>
                                        <p:cTn id="48" dur="1000"/>
                                        <p:tgtEl>
                                          <p:spTgt spid="3">
                                            <p:txEl>
                                              <p:pRg st="12" end="12"/>
                                            </p:txEl>
                                          </p:spTgt>
                                        </p:tgtEl>
                                      </p:cBhvr>
                                    </p:animEffect>
                                    <p:anim calcmode="lin" valueType="num">
                                      <p:cBhvr>
                                        <p:cTn id="49"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12" end="12"/>
                                            </p:txEl>
                                          </p:spTgt>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3">
                                            <p:txEl>
                                              <p:pRg st="13" end="13"/>
                                            </p:txEl>
                                          </p:spTgt>
                                        </p:tgtEl>
                                        <p:attrNameLst>
                                          <p:attrName>style.visibility</p:attrName>
                                        </p:attrNameLst>
                                      </p:cBhvr>
                                      <p:to>
                                        <p:strVal val="visible"/>
                                      </p:to>
                                    </p:set>
                                    <p:animEffect transition="in" filter="fade">
                                      <p:cBhvr>
                                        <p:cTn id="53" dur="1000"/>
                                        <p:tgtEl>
                                          <p:spTgt spid="3">
                                            <p:txEl>
                                              <p:pRg st="13" end="13"/>
                                            </p:txEl>
                                          </p:spTgt>
                                        </p:tgtEl>
                                      </p:cBhvr>
                                    </p:animEffect>
                                    <p:anim calcmode="lin" valueType="num">
                                      <p:cBhvr>
                                        <p:cTn id="54"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56" fill="hold" nodeType="clickPar">
                      <p:stCondLst>
                        <p:cond delay="indefinite"/>
                      </p:stCondLst>
                      <p:childTnLst>
                        <p:par>
                          <p:cTn id="57" fill="hold" nodeType="withGroup">
                            <p:stCondLst>
                              <p:cond delay="0"/>
                            </p:stCondLst>
                            <p:childTnLst>
                              <p:par>
                                <p:cTn id="58" presetID="18" presetClass="emph" presetSubtype="0" fill="hold" nodeType="clickEffect">
                                  <p:stCondLst>
                                    <p:cond delay="0"/>
                                  </p:stCondLst>
                                  <p:iterate type="lt">
                                    <p:tmPct val="4000"/>
                                  </p:iterate>
                                  <p:childTnLst>
                                    <p:set>
                                      <p:cBhvr override="childStyle">
                                        <p:cTn id="59" dur="500" fill="hold"/>
                                        <p:tgtEl>
                                          <p:spTgt spid="3">
                                            <p:txEl>
                                              <p:pRg st="12" end="12"/>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pPr lvl="0"/>
            <a:r>
              <a:rPr lang="el-GR" dirty="0">
                <a:solidFill>
                  <a:prstClr val="black"/>
                </a:solidFill>
                <a:latin typeface="Corbel"/>
              </a:rPr>
              <a:t>Καθοδήγηση ομάδων ποιότητας </a:t>
            </a:r>
            <a:br>
              <a:rPr lang="el-GR" dirty="0">
                <a:solidFill>
                  <a:prstClr val="black"/>
                </a:solidFill>
                <a:latin typeface="Corbel"/>
              </a:rPr>
            </a:br>
            <a:endParaRPr lang="el-GR" dirty="0"/>
          </a:p>
        </p:txBody>
      </p:sp>
      <p:sp>
        <p:nvSpPr>
          <p:cNvPr id="4" name="Θέση αριθμού διαφάνειας 3"/>
          <p:cNvSpPr>
            <a:spLocks noGrp="1"/>
          </p:cNvSpPr>
          <p:nvPr>
            <p:ph type="sldNum" sz="quarter" idx="12"/>
          </p:nvPr>
        </p:nvSpPr>
        <p:spPr/>
        <p:txBody>
          <a:bodyPr/>
          <a:lstStyle/>
          <a:p>
            <a:fld id="{61C44E05-631C-4892-B577-17C57620ECE9}" type="slidenum">
              <a:rPr lang="en-US" smtClean="0"/>
              <a:pPr/>
              <a:t>32</a:t>
            </a:fld>
            <a:endParaRPr lang="en-US" dirty="0"/>
          </a:p>
        </p:txBody>
      </p:sp>
      <p:sp>
        <p:nvSpPr>
          <p:cNvPr id="5" name="Ορθογώνιο 4"/>
          <p:cNvSpPr/>
          <p:nvPr/>
        </p:nvSpPr>
        <p:spPr>
          <a:xfrm>
            <a:off x="611560" y="1844824"/>
            <a:ext cx="7992888" cy="738664"/>
          </a:xfrm>
          <a:prstGeom prst="rect">
            <a:avLst/>
          </a:prstGeom>
        </p:spPr>
        <p:txBody>
          <a:bodyPr wrap="square">
            <a:spAutoFit/>
          </a:bodyPr>
          <a:lstStyle/>
          <a:p>
            <a:r>
              <a:rPr lang="en-US" sz="1400" dirty="0"/>
              <a:t>[T]he first object of any good system must be that of developing </a:t>
            </a:r>
            <a:r>
              <a:rPr lang="en-US" sz="1400" dirty="0" smtClean="0"/>
              <a:t>first class </a:t>
            </a:r>
            <a:r>
              <a:rPr lang="en-US" sz="1400" dirty="0"/>
              <a:t>men; and under systematic management the best man rises to the top more certainly and more rapidly than ever before. —</a:t>
            </a:r>
            <a:r>
              <a:rPr lang="en-US" sz="1400" i="1" dirty="0"/>
              <a:t>Frederick Winslow Taylor, Scientific Management, 1911</a:t>
            </a:r>
            <a:r>
              <a:rPr lang="en-US" sz="1400" dirty="0"/>
              <a:t>.</a:t>
            </a:r>
            <a:endParaRPr lang="el-GR" sz="1400" dirty="0"/>
          </a:p>
        </p:txBody>
      </p:sp>
      <p:sp>
        <p:nvSpPr>
          <p:cNvPr id="6" name="Ορθογώνιο 5"/>
          <p:cNvSpPr/>
          <p:nvPr/>
        </p:nvSpPr>
        <p:spPr>
          <a:xfrm>
            <a:off x="827584" y="2852936"/>
            <a:ext cx="8109152" cy="4062651"/>
          </a:xfrm>
          <a:prstGeom prst="rect">
            <a:avLst/>
          </a:prstGeom>
        </p:spPr>
        <p:txBody>
          <a:bodyPr wrap="square">
            <a:spAutoFit/>
          </a:bodyPr>
          <a:lstStyle/>
          <a:p>
            <a:r>
              <a:rPr lang="el-GR" dirty="0" smtClean="0">
                <a:solidFill>
                  <a:srgbClr val="FF0000"/>
                </a:solidFill>
              </a:rPr>
              <a:t>Σύνθεση ομάδας καλών ανθρώπων </a:t>
            </a:r>
            <a:r>
              <a:rPr lang="el-GR" dirty="0" smtClean="0"/>
              <a:t>:</a:t>
            </a:r>
          </a:p>
          <a:p>
            <a:r>
              <a:rPr lang="en-US" sz="1600" dirty="0" smtClean="0"/>
              <a:t>• </a:t>
            </a:r>
            <a:r>
              <a:rPr lang="el-GR" sz="1600" b="1" dirty="0" smtClean="0"/>
              <a:t>κάθε άτομο </a:t>
            </a:r>
            <a:r>
              <a:rPr lang="el-GR" sz="1600" dirty="0" smtClean="0"/>
              <a:t>είναι καλό σε ότι κάνει και σε ότι είναι ικανό να βελτιώσει </a:t>
            </a:r>
          </a:p>
          <a:p>
            <a:r>
              <a:rPr lang="en-US" sz="1600" dirty="0" smtClean="0"/>
              <a:t>• </a:t>
            </a:r>
            <a:r>
              <a:rPr lang="el-GR" sz="1600" b="1" dirty="0" smtClean="0"/>
              <a:t>κάθε άτομο </a:t>
            </a:r>
            <a:r>
              <a:rPr lang="el-GR" sz="1600" dirty="0" smtClean="0"/>
              <a:t>είναι αποτελεσματικό στην επικοινωνία, στο άκουσμα και στην έκφραση της δουλειάς του και της ποιότητας </a:t>
            </a:r>
          </a:p>
          <a:p>
            <a:r>
              <a:rPr lang="en-US" sz="1600" dirty="0" smtClean="0"/>
              <a:t>• </a:t>
            </a:r>
            <a:r>
              <a:rPr lang="el-GR" sz="1600" b="1" dirty="0" smtClean="0"/>
              <a:t>ο ηγέτης </a:t>
            </a:r>
            <a:r>
              <a:rPr lang="el-GR" sz="1600" dirty="0" smtClean="0"/>
              <a:t>μιας ομάδας είναι αποτελεσματικός σε επίπεδο αυτοδιοίκησης ικανός να αναπτυχθεί και με επιθυμία να αναπτυχθεί </a:t>
            </a:r>
          </a:p>
          <a:p>
            <a:r>
              <a:rPr lang="en-US" sz="1600" dirty="0" smtClean="0"/>
              <a:t>• </a:t>
            </a:r>
            <a:r>
              <a:rPr lang="el-GR" sz="1600" b="1" dirty="0"/>
              <a:t>ο ηγέτης </a:t>
            </a:r>
            <a:r>
              <a:rPr lang="el-GR" sz="1600" dirty="0"/>
              <a:t>μιας ομάδας </a:t>
            </a:r>
            <a:r>
              <a:rPr lang="el-GR" sz="1600" dirty="0" smtClean="0"/>
              <a:t>κατανοεί το περιβάλλον </a:t>
            </a:r>
            <a:r>
              <a:rPr lang="el-GR" sz="1600" dirty="0" err="1" smtClean="0"/>
              <a:t>μεσα</a:t>
            </a:r>
            <a:r>
              <a:rPr lang="el-GR" sz="1600" dirty="0" smtClean="0"/>
              <a:t> στο οποίο βρίσκεται και μπορεί να προσφέρει το όραμα στη ομάδα ή να βοηθήσει την ομάδα να δημιουργήσουν ένα όραμα και να οδηγήσει την ομάδα στην σωστή κατεύθυνση </a:t>
            </a:r>
          </a:p>
          <a:p>
            <a:r>
              <a:rPr lang="en-US" sz="1600" dirty="0" smtClean="0"/>
              <a:t>• </a:t>
            </a:r>
            <a:r>
              <a:rPr lang="el-GR" sz="1600" b="1" dirty="0" smtClean="0"/>
              <a:t>η ομάδα </a:t>
            </a:r>
            <a:r>
              <a:rPr lang="el-GR" sz="1600" dirty="0" smtClean="0"/>
              <a:t>διαθέτει</a:t>
            </a:r>
            <a:r>
              <a:rPr lang="el-GR" sz="1600" b="1" dirty="0" smtClean="0"/>
              <a:t> </a:t>
            </a:r>
            <a:r>
              <a:rPr lang="el-GR" sz="1600" dirty="0" smtClean="0"/>
              <a:t>αποτελεσματικούς τρόπους συναντήσεων, επικοινωνίας και εδραίωσης στάσης, σχεδιασμού, καταιγισμού ιδεών για την επίλυση προβλημάτων και θέτει τους όρους της</a:t>
            </a:r>
            <a:r>
              <a:rPr lang="el-GR" sz="1600" dirty="0"/>
              <a:t> </a:t>
            </a:r>
            <a:r>
              <a:rPr lang="el-GR" sz="1600" dirty="0" smtClean="0"/>
              <a:t>συνύπαρξης. </a:t>
            </a:r>
          </a:p>
          <a:p>
            <a:r>
              <a:rPr lang="en-US" sz="1600" dirty="0" smtClean="0"/>
              <a:t>• </a:t>
            </a:r>
            <a:r>
              <a:rPr lang="el-GR" sz="1600" b="1" dirty="0" smtClean="0"/>
              <a:t>η ομάδα </a:t>
            </a:r>
            <a:r>
              <a:rPr lang="el-GR" sz="1600" dirty="0" smtClean="0"/>
              <a:t>διαθέτει τις δεξιότητες που χρειάζονται για την εκτέλεση της εργασίας ή είναι ικανή να μειώσει το τυχόν χάσμα αποδοτικής εργασίας μέσω της μάθησης και των νέων προσλήψεων.  </a:t>
            </a:r>
          </a:p>
          <a:p>
            <a:pPr algn="r"/>
            <a:r>
              <a:rPr lang="en-US" sz="1400" i="1" dirty="0" smtClean="0"/>
              <a:t>Kemp, S. (2006). Quality Management Demystified. McGraw-Hill</a:t>
            </a:r>
            <a:r>
              <a:rPr lang="en-US" sz="1600" dirty="0" smtClean="0"/>
              <a:t>. </a:t>
            </a:r>
            <a:endParaRPr lang="el-GR" sz="1600" dirty="0"/>
          </a:p>
        </p:txBody>
      </p:sp>
    </p:spTree>
    <p:extLst>
      <p:ext uri="{BB962C8B-B14F-4D97-AF65-F5344CB8AC3E}">
        <p14:creationId xmlns:p14="http://schemas.microsoft.com/office/powerpoint/2010/main" val="4405868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836712"/>
            <a:ext cx="8229600" cy="1069848"/>
          </a:xfrm>
        </p:spPr>
        <p:txBody>
          <a:bodyPr>
            <a:normAutofit/>
          </a:bodyPr>
          <a:lstStyle/>
          <a:p>
            <a:r>
              <a:rPr lang="el-GR" sz="3200" dirty="0" smtClean="0"/>
              <a:t>Κρίσιμα στοιχεία δημιουργίας μια ομάδα ποιότητας </a:t>
            </a:r>
            <a:endParaRPr lang="el-GR" sz="3200" dirty="0"/>
          </a:p>
        </p:txBody>
      </p:sp>
      <p:sp>
        <p:nvSpPr>
          <p:cNvPr id="4" name="Θέση αριθμού διαφάνειας 3"/>
          <p:cNvSpPr>
            <a:spLocks noGrp="1"/>
          </p:cNvSpPr>
          <p:nvPr>
            <p:ph type="sldNum" sz="quarter" idx="12"/>
          </p:nvPr>
        </p:nvSpPr>
        <p:spPr/>
        <p:txBody>
          <a:bodyPr/>
          <a:lstStyle/>
          <a:p>
            <a:fld id="{61C44E05-631C-4892-B577-17C57620ECE9}" type="slidenum">
              <a:rPr lang="en-US" smtClean="0"/>
              <a:pPr/>
              <a:t>33</a:t>
            </a:fld>
            <a:endParaRPr lang="en-US" dirty="0"/>
          </a:p>
        </p:txBody>
      </p:sp>
      <p:sp>
        <p:nvSpPr>
          <p:cNvPr id="5" name="TextBox 4"/>
          <p:cNvSpPr txBox="1"/>
          <p:nvPr/>
        </p:nvSpPr>
        <p:spPr>
          <a:xfrm>
            <a:off x="683568" y="1906560"/>
            <a:ext cx="7653536" cy="4924425"/>
          </a:xfrm>
          <a:prstGeom prst="rect">
            <a:avLst/>
          </a:prstGeom>
          <a:noFill/>
        </p:spPr>
        <p:txBody>
          <a:bodyPr wrap="square" rtlCol="0">
            <a:spAutoFit/>
          </a:bodyPr>
          <a:lstStyle/>
          <a:p>
            <a:pPr marL="342900" indent="-342900">
              <a:buFont typeface="+mj-lt"/>
              <a:buAutoNum type="arabicPeriod"/>
            </a:pPr>
            <a:r>
              <a:rPr lang="el-GR" b="1" dirty="0" smtClean="0"/>
              <a:t>Ποιότητα και καθορισμός εργασίας -</a:t>
            </a:r>
            <a:r>
              <a:rPr lang="el-GR" dirty="0" smtClean="0"/>
              <a:t>Ύπαρξη σταθερού συστήματος </a:t>
            </a:r>
            <a:r>
              <a:rPr lang="el-GR" sz="1400" dirty="0" smtClean="0"/>
              <a:t>(</a:t>
            </a:r>
            <a:r>
              <a:rPr lang="el-GR" sz="1400" i="1" dirty="0" smtClean="0"/>
              <a:t>καθορισμός ποια είναι και ποια δεν είναι δουλειά του καθενός, σε ποιον αναφερόμαστε και ποιες είναι οι προϋποθέσεις, επίγνωση της επίδρασης της δουλειάς μας στον πελάτη, καθημερινό </a:t>
            </a:r>
            <a:r>
              <a:rPr lang="el-GR" sz="1400" i="1" dirty="0" err="1" smtClean="0"/>
              <a:t>καθηκοντολόγιο</a:t>
            </a:r>
            <a:r>
              <a:rPr lang="el-GR" sz="1400" i="1" dirty="0"/>
              <a:t> </a:t>
            </a:r>
            <a:r>
              <a:rPr lang="el-GR" sz="1400" i="1" dirty="0" smtClean="0"/>
              <a:t>&amp; αντιμετώπιση απρόβλεπτων καταστάσεων, δομημένες συναντήσεις ελέγχου προόδου, μελλοντικού σχεδιασμού και προτάσεων βελτίωσης) </a:t>
            </a:r>
            <a:endParaRPr lang="el-GR" sz="1400" b="1" i="1" dirty="0" smtClean="0"/>
          </a:p>
          <a:p>
            <a:pPr marL="342900" indent="-342900">
              <a:buFont typeface="+mj-lt"/>
              <a:buAutoNum type="arabicPeriod"/>
            </a:pPr>
            <a:r>
              <a:rPr lang="el-GR" b="1" dirty="0" smtClean="0"/>
              <a:t>Εστίαση στην ποιότητα </a:t>
            </a:r>
            <a:r>
              <a:rPr lang="el-GR" sz="1400" dirty="0" smtClean="0"/>
              <a:t>(</a:t>
            </a:r>
            <a:r>
              <a:rPr lang="el-GR" sz="1400" i="1" dirty="0" smtClean="0"/>
              <a:t>επισήμανση προσοχής σε ένα ασφαλές περιβάλλον απουσίας κριτικής, κατανόηση των ωφελειών από την ποιότητα, ορθή διαχείριση αλλαγών κάθε φύσεως)  </a:t>
            </a:r>
          </a:p>
          <a:p>
            <a:pPr marL="342900" indent="-342900">
              <a:buFont typeface="+mj-lt"/>
              <a:buAutoNum type="arabicPeriod"/>
            </a:pPr>
            <a:r>
              <a:rPr lang="el-GR" b="1" dirty="0" smtClean="0"/>
              <a:t>Καθοδήγηση ατόμων στην αριστεία </a:t>
            </a:r>
            <a:r>
              <a:rPr lang="el-GR" sz="1400" i="1" dirty="0" smtClean="0"/>
              <a:t>(εστίαση στην προσωπική επιδίωξη καλής δουλειάς, αυτοδιοίκησης, ανάληψη ευθυνών, καθοδήγηση σεβόμενη τις ατομικές ιδιαιτερότητες, σωστή προσέγγιση στην γνωστοποίηση τυχόν λαθών, δημιουργία καλών σχέσεων, πρόβλεψη καταστάσεων, επισήμανση του που βρίσκεται τώρα και που επιθυμεί να φτάσει το κάθε άτομο ξεχωριστά μέσω μετρήσιμων στόχων, ρεαλισμός και θετική σκέψη) </a:t>
            </a:r>
          </a:p>
          <a:p>
            <a:pPr marL="342900" indent="-342900">
              <a:buFont typeface="+mj-lt"/>
              <a:buAutoNum type="arabicPeriod"/>
            </a:pPr>
            <a:r>
              <a:rPr lang="el-GR" b="1" dirty="0" smtClean="0"/>
              <a:t>Δημιουργία μιας ποιοτικής ομάδας </a:t>
            </a:r>
            <a:r>
              <a:rPr lang="el-GR" sz="1400" i="1" dirty="0" smtClean="0"/>
              <a:t>(επιδίωξη συμφωνίας ομάδας, κοινός στόχος η καλή δουλειά συμπεριλαμβάνοντας την πρόληψη λαθών, καλύτερα ένα λάθος να διαπιστωθεί από την ίδια την ομάδα παρά από τον πελάτη, ικανότητα διόρθωσης ατομικών λαθών, αποφυγή μελλοντικών λαθών μέσω της ομαδικής διαδικασίας (χρήσιμο εργαλείο το </a:t>
            </a:r>
            <a:r>
              <a:rPr lang="en-US" sz="1400" i="1" dirty="0" smtClean="0"/>
              <a:t>PDCA) </a:t>
            </a:r>
            <a:endParaRPr lang="el-GR" sz="1400" i="1" dirty="0" smtClean="0"/>
          </a:p>
          <a:p>
            <a:pPr algn="r"/>
            <a:r>
              <a:rPr lang="en-US" sz="1400" i="1" dirty="0"/>
              <a:t>Kemp, S. (2006).</a:t>
            </a:r>
            <a:endParaRPr lang="el-GR" sz="1400" i="1" dirty="0"/>
          </a:p>
        </p:txBody>
      </p:sp>
    </p:spTree>
    <p:extLst>
      <p:ext uri="{BB962C8B-B14F-4D97-AF65-F5344CB8AC3E}">
        <p14:creationId xmlns:p14="http://schemas.microsoft.com/office/powerpoint/2010/main" val="209644905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185152"/>
            <a:ext cx="8229600" cy="1069848"/>
          </a:xfrm>
        </p:spPr>
        <p:txBody>
          <a:bodyPr/>
          <a:lstStyle/>
          <a:p>
            <a:r>
              <a:rPr lang="en-US" dirty="0" smtClean="0"/>
              <a:t>Quiz</a:t>
            </a:r>
            <a:endParaRPr lang="el-GR" dirty="0"/>
          </a:p>
        </p:txBody>
      </p:sp>
      <p:sp>
        <p:nvSpPr>
          <p:cNvPr id="4" name="Θέση αριθμού διαφάνειας 3"/>
          <p:cNvSpPr>
            <a:spLocks noGrp="1"/>
          </p:cNvSpPr>
          <p:nvPr>
            <p:ph type="sldNum" sz="quarter" idx="12"/>
          </p:nvPr>
        </p:nvSpPr>
        <p:spPr/>
        <p:txBody>
          <a:bodyPr/>
          <a:lstStyle/>
          <a:p>
            <a:fld id="{61C44E05-631C-4892-B577-17C57620ECE9}" type="slidenum">
              <a:rPr lang="en-US" smtClean="0"/>
              <a:pPr/>
              <a:t>34</a:t>
            </a:fld>
            <a:endParaRPr lang="en-US" dirty="0"/>
          </a:p>
        </p:txBody>
      </p:sp>
      <p:sp>
        <p:nvSpPr>
          <p:cNvPr id="5" name="Ορθογώνιο 4"/>
          <p:cNvSpPr/>
          <p:nvPr/>
        </p:nvSpPr>
        <p:spPr>
          <a:xfrm>
            <a:off x="371968" y="1255000"/>
            <a:ext cx="8208912" cy="5632311"/>
          </a:xfrm>
          <a:prstGeom prst="rect">
            <a:avLst/>
          </a:prstGeom>
        </p:spPr>
        <p:txBody>
          <a:bodyPr wrap="square">
            <a:spAutoFit/>
          </a:bodyPr>
          <a:lstStyle/>
          <a:p>
            <a:pPr marL="342900" indent="-342900">
              <a:buAutoNum type="arabicPeriod"/>
            </a:pPr>
            <a:r>
              <a:rPr lang="en-US" b="1" dirty="0" smtClean="0"/>
              <a:t>Which </a:t>
            </a:r>
            <a:r>
              <a:rPr lang="en-US" b="1" dirty="0"/>
              <a:t>one of these is an effective part of leading a quality team? </a:t>
            </a:r>
            <a:endParaRPr lang="en-US" b="1" dirty="0" smtClean="0"/>
          </a:p>
          <a:p>
            <a:pPr marL="342900" indent="-342900">
              <a:buAutoNum type="alphaLcParenBoth"/>
            </a:pPr>
            <a:r>
              <a:rPr lang="en-US" dirty="0" smtClean="0"/>
              <a:t>Slogans</a:t>
            </a:r>
            <a:r>
              <a:rPr lang="en-US" dirty="0"/>
              <a:t>. </a:t>
            </a:r>
            <a:endParaRPr lang="en-US" dirty="0" smtClean="0"/>
          </a:p>
          <a:p>
            <a:pPr marL="342900" indent="-342900">
              <a:buAutoNum type="alphaLcParenBoth"/>
            </a:pPr>
            <a:r>
              <a:rPr lang="en-US" dirty="0" smtClean="0"/>
              <a:t>Making </a:t>
            </a:r>
            <a:r>
              <a:rPr lang="en-US" dirty="0"/>
              <a:t>sure everyone takes care of all the details. </a:t>
            </a:r>
            <a:endParaRPr lang="en-US" dirty="0" smtClean="0"/>
          </a:p>
          <a:p>
            <a:r>
              <a:rPr lang="en-US" dirty="0" smtClean="0"/>
              <a:t>(c)   Improving </a:t>
            </a:r>
            <a:r>
              <a:rPr lang="en-US" dirty="0"/>
              <a:t>the team’s ability to pay attention. </a:t>
            </a:r>
            <a:endParaRPr lang="en-US" dirty="0" smtClean="0"/>
          </a:p>
          <a:p>
            <a:r>
              <a:rPr lang="en-US" dirty="0"/>
              <a:t>(d) Making sure you treat everyone exactly the same.</a:t>
            </a:r>
          </a:p>
          <a:p>
            <a:endParaRPr lang="en-US" dirty="0" smtClean="0"/>
          </a:p>
          <a:p>
            <a:r>
              <a:rPr lang="en-US" b="1" dirty="0"/>
              <a:t>2. Which is the best statement about individual and team quality effort? </a:t>
            </a:r>
            <a:endParaRPr lang="en-US" b="1" dirty="0" smtClean="0"/>
          </a:p>
          <a:p>
            <a:pPr marL="342900" indent="-342900">
              <a:buAutoNum type="alphaLcParenBoth"/>
            </a:pPr>
            <a:r>
              <a:rPr lang="en-US" dirty="0" smtClean="0"/>
              <a:t>Individuals </a:t>
            </a:r>
            <a:r>
              <a:rPr lang="en-US" dirty="0"/>
              <a:t>do their best, and the team provides support. </a:t>
            </a:r>
            <a:endParaRPr lang="en-US" dirty="0" smtClean="0"/>
          </a:p>
          <a:p>
            <a:pPr marL="342900" indent="-342900">
              <a:buAutoNum type="alphaLcParenBoth"/>
            </a:pPr>
            <a:r>
              <a:rPr lang="en-US" dirty="0" smtClean="0"/>
              <a:t>As </a:t>
            </a:r>
            <a:r>
              <a:rPr lang="en-US" dirty="0"/>
              <a:t>individuals, we make mistakes; so we need a team to do quality. </a:t>
            </a:r>
            <a:endParaRPr lang="en-US" dirty="0" smtClean="0"/>
          </a:p>
          <a:p>
            <a:pPr marL="342900" indent="-342900">
              <a:buAutoNum type="alphaLcParenBoth"/>
            </a:pPr>
            <a:r>
              <a:rPr lang="en-US" dirty="0" smtClean="0"/>
              <a:t> Both </a:t>
            </a:r>
            <a:r>
              <a:rPr lang="en-US" dirty="0"/>
              <a:t>individual attention to quality and a team effort to catch errors are essential to quality work. </a:t>
            </a:r>
            <a:endParaRPr lang="en-US" dirty="0" smtClean="0"/>
          </a:p>
          <a:p>
            <a:pPr marL="342900" indent="-342900">
              <a:buAutoNum type="alphaLcParenBoth"/>
            </a:pPr>
            <a:r>
              <a:rPr lang="en-US" dirty="0" smtClean="0"/>
              <a:t>We </a:t>
            </a:r>
            <a:r>
              <a:rPr lang="en-US" dirty="0"/>
              <a:t>need teams because people can’t manage the quality of their own work</a:t>
            </a:r>
            <a:r>
              <a:rPr lang="en-US" dirty="0" smtClean="0"/>
              <a:t>.</a:t>
            </a:r>
          </a:p>
          <a:p>
            <a:endParaRPr lang="en-US" b="1" dirty="0" smtClean="0"/>
          </a:p>
          <a:p>
            <a:r>
              <a:rPr lang="en-US" b="1" dirty="0" smtClean="0"/>
              <a:t>3</a:t>
            </a:r>
            <a:r>
              <a:rPr lang="en-US" b="1" dirty="0"/>
              <a:t>. Which of these quality management methods has been adapted to be a technique for personal transformation in quality work? </a:t>
            </a:r>
            <a:endParaRPr lang="en-US" b="1" dirty="0" smtClean="0"/>
          </a:p>
          <a:p>
            <a:pPr marL="342900" indent="-342900">
              <a:buAutoNum type="alphaLcParenBoth"/>
            </a:pPr>
            <a:r>
              <a:rPr lang="en-US" dirty="0" smtClean="0"/>
              <a:t> Total </a:t>
            </a:r>
            <a:r>
              <a:rPr lang="en-US" dirty="0"/>
              <a:t>Quality Management </a:t>
            </a:r>
            <a:endParaRPr lang="en-US" dirty="0" smtClean="0"/>
          </a:p>
          <a:p>
            <a:pPr marL="342900" indent="-342900">
              <a:buAutoNum type="alphaLcParenBoth"/>
            </a:pPr>
            <a:r>
              <a:rPr lang="en-US" dirty="0" smtClean="0"/>
              <a:t>Six </a:t>
            </a:r>
            <a:r>
              <a:rPr lang="en-US" dirty="0"/>
              <a:t>Sigma </a:t>
            </a:r>
            <a:endParaRPr lang="en-US" dirty="0" smtClean="0"/>
          </a:p>
          <a:p>
            <a:pPr marL="342900" indent="-342900">
              <a:buAutoNum type="alphaLcParenBoth"/>
            </a:pPr>
            <a:r>
              <a:rPr lang="en-US" dirty="0" smtClean="0"/>
              <a:t>Scientific </a:t>
            </a:r>
            <a:r>
              <a:rPr lang="en-US" dirty="0"/>
              <a:t>Management </a:t>
            </a:r>
            <a:endParaRPr lang="en-US" dirty="0" smtClean="0"/>
          </a:p>
          <a:p>
            <a:pPr marL="342900" indent="-342900">
              <a:buAutoNum type="alphaLcParenBoth"/>
            </a:pPr>
            <a:r>
              <a:rPr lang="en-US" dirty="0" smtClean="0"/>
              <a:t>The </a:t>
            </a:r>
            <a:r>
              <a:rPr lang="en-US" dirty="0"/>
              <a:t>Zero Defect movement</a:t>
            </a:r>
            <a:endParaRPr lang="el-GR" dirty="0"/>
          </a:p>
        </p:txBody>
      </p:sp>
    </p:spTree>
    <p:extLst>
      <p:ext uri="{BB962C8B-B14F-4D97-AF65-F5344CB8AC3E}">
        <p14:creationId xmlns:p14="http://schemas.microsoft.com/office/powerpoint/2010/main" val="235258637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539552" y="185152"/>
            <a:ext cx="8229600" cy="1069848"/>
          </a:xfrm>
        </p:spPr>
        <p:txBody>
          <a:bodyPr/>
          <a:lstStyle/>
          <a:p>
            <a:r>
              <a:rPr lang="en-US" dirty="0" smtClean="0"/>
              <a:t>Quiz</a:t>
            </a:r>
            <a:endParaRPr lang="el-GR" dirty="0"/>
          </a:p>
        </p:txBody>
      </p:sp>
      <p:sp>
        <p:nvSpPr>
          <p:cNvPr id="4" name="Θέση αριθμού διαφάνειας 3"/>
          <p:cNvSpPr>
            <a:spLocks noGrp="1"/>
          </p:cNvSpPr>
          <p:nvPr>
            <p:ph type="sldNum" sz="quarter" idx="12"/>
          </p:nvPr>
        </p:nvSpPr>
        <p:spPr/>
        <p:txBody>
          <a:bodyPr/>
          <a:lstStyle/>
          <a:p>
            <a:fld id="{61C44E05-631C-4892-B577-17C57620ECE9}" type="slidenum">
              <a:rPr lang="en-US" smtClean="0"/>
              <a:pPr/>
              <a:t>35</a:t>
            </a:fld>
            <a:endParaRPr lang="en-US" dirty="0"/>
          </a:p>
        </p:txBody>
      </p:sp>
      <p:sp>
        <p:nvSpPr>
          <p:cNvPr id="5" name="Ορθογώνιο 4"/>
          <p:cNvSpPr/>
          <p:nvPr/>
        </p:nvSpPr>
        <p:spPr>
          <a:xfrm>
            <a:off x="371968" y="1255000"/>
            <a:ext cx="8208912" cy="3693319"/>
          </a:xfrm>
          <a:prstGeom prst="rect">
            <a:avLst/>
          </a:prstGeom>
        </p:spPr>
        <p:txBody>
          <a:bodyPr wrap="square">
            <a:spAutoFit/>
          </a:bodyPr>
          <a:lstStyle/>
          <a:p>
            <a:r>
              <a:rPr lang="en-US" b="1" dirty="0"/>
              <a:t>4. When telling a team member about an error, which of these should you always do? </a:t>
            </a:r>
            <a:endParaRPr lang="en-US" b="1" dirty="0" smtClean="0"/>
          </a:p>
          <a:p>
            <a:pPr marL="342900" indent="-342900">
              <a:buAutoNum type="alphaLcParenBoth"/>
            </a:pPr>
            <a:r>
              <a:rPr lang="en-US" dirty="0" smtClean="0"/>
              <a:t>Ask </a:t>
            </a:r>
            <a:r>
              <a:rPr lang="en-US" dirty="0"/>
              <a:t>the person how he or she feels. </a:t>
            </a:r>
            <a:endParaRPr lang="en-US" dirty="0" smtClean="0"/>
          </a:p>
          <a:p>
            <a:pPr marL="342900" indent="-342900">
              <a:buAutoNum type="alphaLcParenBoth"/>
            </a:pPr>
            <a:r>
              <a:rPr lang="en-US" dirty="0" smtClean="0"/>
              <a:t>  Be </a:t>
            </a:r>
            <a:r>
              <a:rPr lang="en-US" dirty="0"/>
              <a:t>clear and specific about the facts. </a:t>
            </a:r>
            <a:endParaRPr lang="en-US" dirty="0" smtClean="0"/>
          </a:p>
          <a:p>
            <a:pPr marL="342900" indent="-342900">
              <a:buAutoNum type="alphaLcParenBoth"/>
            </a:pPr>
            <a:r>
              <a:rPr lang="en-US" dirty="0" smtClean="0"/>
              <a:t>Give </a:t>
            </a:r>
            <a:r>
              <a:rPr lang="en-US" dirty="0"/>
              <a:t>the person the chance to fix the mistake himself or herself. </a:t>
            </a:r>
            <a:endParaRPr lang="en-US" dirty="0" smtClean="0"/>
          </a:p>
          <a:p>
            <a:pPr marL="342900" indent="-342900">
              <a:buAutoNum type="alphaLcParenBoth"/>
            </a:pPr>
            <a:r>
              <a:rPr lang="en-US" dirty="0" smtClean="0"/>
              <a:t>Tell </a:t>
            </a:r>
            <a:r>
              <a:rPr lang="en-US" dirty="0"/>
              <a:t>the person in private, without the team present. </a:t>
            </a:r>
            <a:endParaRPr lang="en-US" dirty="0" smtClean="0"/>
          </a:p>
          <a:p>
            <a:pPr marL="342900" indent="-342900">
              <a:buAutoNum type="alphaLcParenBoth"/>
            </a:pPr>
            <a:endParaRPr lang="en-US" dirty="0"/>
          </a:p>
          <a:p>
            <a:r>
              <a:rPr lang="en-US" b="1" dirty="0" smtClean="0"/>
              <a:t>5</a:t>
            </a:r>
            <a:r>
              <a:rPr lang="en-US" b="1" dirty="0"/>
              <a:t>. Which of these is not true about synergy? </a:t>
            </a:r>
            <a:endParaRPr lang="en-US" b="1" dirty="0" smtClean="0"/>
          </a:p>
          <a:p>
            <a:pPr marL="342900" indent="-342900">
              <a:buAutoNum type="alphaLcParenBoth"/>
            </a:pPr>
            <a:r>
              <a:rPr lang="en-US" dirty="0" smtClean="0"/>
              <a:t>It </a:t>
            </a:r>
            <a:r>
              <a:rPr lang="en-US" dirty="0"/>
              <a:t>arises, but we can’t make it happen. </a:t>
            </a:r>
            <a:endParaRPr lang="en-US" dirty="0" smtClean="0"/>
          </a:p>
          <a:p>
            <a:pPr marL="342900" indent="-342900">
              <a:buAutoNum type="alphaLcParenBoth"/>
            </a:pPr>
            <a:r>
              <a:rPr lang="en-US" dirty="0" smtClean="0"/>
              <a:t>We </a:t>
            </a:r>
            <a:r>
              <a:rPr lang="en-US" dirty="0"/>
              <a:t>can create the situation where synergy arises by eliminating hassle and focusing on quality as a team. </a:t>
            </a:r>
            <a:endParaRPr lang="en-US" dirty="0" smtClean="0"/>
          </a:p>
          <a:p>
            <a:pPr marL="342900" indent="-342900">
              <a:buAutoNum type="alphaLcParenBoth"/>
            </a:pPr>
            <a:r>
              <a:rPr lang="en-US" dirty="0" smtClean="0"/>
              <a:t>The </a:t>
            </a:r>
            <a:r>
              <a:rPr lang="en-US" dirty="0"/>
              <a:t>attitude of customer service within the team makes synergy more </a:t>
            </a:r>
            <a:r>
              <a:rPr lang="en-US" dirty="0" smtClean="0"/>
              <a:t>likely.</a:t>
            </a:r>
          </a:p>
          <a:p>
            <a:pPr marL="342900" indent="-342900">
              <a:buAutoNum type="alphaLcParenBoth"/>
            </a:pPr>
            <a:r>
              <a:rPr lang="en-US" dirty="0" smtClean="0"/>
              <a:t>  As </a:t>
            </a:r>
            <a:r>
              <a:rPr lang="en-US" dirty="0"/>
              <a:t>a team, we can make synergy happen.</a:t>
            </a:r>
            <a:endParaRPr lang="el-GR" dirty="0"/>
          </a:p>
        </p:txBody>
      </p:sp>
    </p:spTree>
    <p:extLst>
      <p:ext uri="{BB962C8B-B14F-4D97-AF65-F5344CB8AC3E}">
        <p14:creationId xmlns:p14="http://schemas.microsoft.com/office/powerpoint/2010/main" val="3587799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836712"/>
            <a:ext cx="8229600" cy="648072"/>
          </a:xfrm>
        </p:spPr>
        <p:txBody>
          <a:bodyPr>
            <a:normAutofit fontScale="90000"/>
          </a:bodyPr>
          <a:lstStyle/>
          <a:p>
            <a:r>
              <a:rPr lang="el-GR" dirty="0">
                <a:solidFill>
                  <a:prstClr val="black"/>
                </a:solidFill>
                <a:latin typeface="Corbel"/>
              </a:rPr>
              <a:t>Κατανόηση του μοντέλου Ηγεσίας </a:t>
            </a:r>
            <a:r>
              <a:rPr lang="en-US" dirty="0">
                <a:solidFill>
                  <a:prstClr val="black"/>
                </a:solidFill>
                <a:latin typeface="Corbel"/>
              </a:rPr>
              <a:t>PDCA</a:t>
            </a:r>
            <a:r>
              <a:rPr lang="el-GR" dirty="0">
                <a:solidFill>
                  <a:prstClr val="black"/>
                </a:solidFill>
                <a:latin typeface="Corbel"/>
              </a:rPr>
              <a:t> </a:t>
            </a:r>
            <a:br>
              <a:rPr lang="el-GR" dirty="0">
                <a:solidFill>
                  <a:prstClr val="black"/>
                </a:solidFill>
                <a:latin typeface="Corbel"/>
              </a:rPr>
            </a:br>
            <a:endParaRPr lang="el-GR" dirty="0"/>
          </a:p>
        </p:txBody>
      </p:sp>
      <p:sp>
        <p:nvSpPr>
          <p:cNvPr id="4" name="Θέση αριθμού διαφάνειας 3"/>
          <p:cNvSpPr>
            <a:spLocks noGrp="1"/>
          </p:cNvSpPr>
          <p:nvPr>
            <p:ph type="sldNum" sz="quarter" idx="12"/>
          </p:nvPr>
        </p:nvSpPr>
        <p:spPr/>
        <p:txBody>
          <a:bodyPr/>
          <a:lstStyle/>
          <a:p>
            <a:fld id="{61C44E05-631C-4892-B577-17C57620ECE9}" type="slidenum">
              <a:rPr lang="en-US" smtClean="0"/>
              <a:pPr/>
              <a:t>36</a:t>
            </a:fld>
            <a:endParaRPr lang="en-US" dirty="0"/>
          </a:p>
        </p:txBody>
      </p:sp>
      <p:sp>
        <p:nvSpPr>
          <p:cNvPr id="5" name="Ορθογώνιο 4"/>
          <p:cNvSpPr/>
          <p:nvPr/>
        </p:nvSpPr>
        <p:spPr>
          <a:xfrm>
            <a:off x="445872" y="1161618"/>
            <a:ext cx="8086568" cy="369332"/>
          </a:xfrm>
          <a:prstGeom prst="rect">
            <a:avLst/>
          </a:prstGeom>
        </p:spPr>
        <p:txBody>
          <a:bodyPr wrap="square">
            <a:spAutoFit/>
          </a:bodyPr>
          <a:lstStyle/>
          <a:p>
            <a:r>
              <a:rPr lang="en-US" dirty="0"/>
              <a:t>THE PDCA LEADERSHIP MODEL—A MODEL FOR POLICY DEPLOYMENT</a:t>
            </a:r>
            <a:endParaRPr lang="el-GR" dirty="0"/>
          </a:p>
        </p:txBody>
      </p:sp>
      <p:pic>
        <p:nvPicPr>
          <p:cNvPr id="6" name="Εικόνα 5"/>
          <p:cNvPicPr>
            <a:picLocks noChangeAspect="1"/>
          </p:cNvPicPr>
          <p:nvPr/>
        </p:nvPicPr>
        <p:blipFill>
          <a:blip r:embed="rId2"/>
          <a:stretch>
            <a:fillRect/>
          </a:stretch>
        </p:blipFill>
        <p:spPr>
          <a:xfrm>
            <a:off x="0" y="1613293"/>
            <a:ext cx="5328592" cy="4212758"/>
          </a:xfrm>
          <a:prstGeom prst="rect">
            <a:avLst/>
          </a:prstGeom>
        </p:spPr>
      </p:pic>
      <p:sp>
        <p:nvSpPr>
          <p:cNvPr id="7" name="Ορθογώνιο 6"/>
          <p:cNvSpPr/>
          <p:nvPr/>
        </p:nvSpPr>
        <p:spPr>
          <a:xfrm>
            <a:off x="4860032" y="1925656"/>
            <a:ext cx="3837112" cy="3046988"/>
          </a:xfrm>
          <a:prstGeom prst="rect">
            <a:avLst/>
          </a:prstGeom>
        </p:spPr>
        <p:txBody>
          <a:bodyPr wrap="square">
            <a:spAutoFit/>
          </a:bodyPr>
          <a:lstStyle/>
          <a:p>
            <a:r>
              <a:rPr lang="el-GR" sz="1600" dirty="0" smtClean="0">
                <a:solidFill>
                  <a:srgbClr val="FF0000"/>
                </a:solidFill>
                <a:latin typeface="TimesNewRomanPSMT"/>
              </a:rPr>
              <a:t>Η ανώτερη διοίκηση ή/και σε επίπεδο τμήματος μπορεί μέσω του μοντέλου αυτού να προσδιορίσει βελτιώσεις ποιότητες σε: </a:t>
            </a:r>
          </a:p>
          <a:p>
            <a:r>
              <a:rPr lang="en-US" sz="1600" dirty="0" smtClean="0">
                <a:latin typeface="TimesNewRomanPSMT"/>
              </a:rPr>
              <a:t>1</a:t>
            </a:r>
            <a:r>
              <a:rPr lang="en-US" sz="1600" dirty="0">
                <a:latin typeface="TimesNewRomanPSMT"/>
              </a:rPr>
              <a:t>. </a:t>
            </a:r>
            <a:r>
              <a:rPr lang="el-GR" sz="1600" dirty="0" smtClean="0">
                <a:latin typeface="TimesNewRomanPSMT"/>
              </a:rPr>
              <a:t>Ικανοποίηση πελατών</a:t>
            </a:r>
            <a:endParaRPr lang="en-US" sz="1600" dirty="0">
              <a:latin typeface="TimesNewRomanPSMT"/>
            </a:endParaRPr>
          </a:p>
          <a:p>
            <a:r>
              <a:rPr lang="en-US" sz="1600" dirty="0">
                <a:latin typeface="TimesNewRomanPSMT"/>
              </a:rPr>
              <a:t>2. </a:t>
            </a:r>
            <a:r>
              <a:rPr lang="el-GR" sz="1600" dirty="0" smtClean="0">
                <a:latin typeface="TimesNewRomanPSMT"/>
              </a:rPr>
              <a:t>Ικανοποίηση εργαζομένων</a:t>
            </a:r>
            <a:endParaRPr lang="en-US" sz="1600" dirty="0">
              <a:latin typeface="TimesNewRomanPSMT"/>
            </a:endParaRPr>
          </a:p>
          <a:p>
            <a:r>
              <a:rPr lang="en-US" sz="1600" dirty="0">
                <a:latin typeface="TimesNewRomanPSMT"/>
              </a:rPr>
              <a:t>3. </a:t>
            </a:r>
            <a:r>
              <a:rPr lang="el-GR" sz="1600" dirty="0" smtClean="0">
                <a:latin typeface="TimesNewRomanPSMT"/>
              </a:rPr>
              <a:t>Προϊόντα και υπηρεσίες</a:t>
            </a:r>
            <a:endParaRPr lang="en-US" sz="1600" dirty="0">
              <a:latin typeface="TimesNewRomanPSMT"/>
            </a:endParaRPr>
          </a:p>
          <a:p>
            <a:r>
              <a:rPr lang="en-US" sz="1600" dirty="0">
                <a:latin typeface="TimesNewRomanPSMT"/>
              </a:rPr>
              <a:t>4. </a:t>
            </a:r>
            <a:r>
              <a:rPr lang="el-GR" sz="1600" dirty="0" smtClean="0">
                <a:latin typeface="TimesNewRomanPSMT"/>
              </a:rPr>
              <a:t>διαδικασίες( συστήματα &amp; τεχνολογία) </a:t>
            </a:r>
            <a:r>
              <a:rPr lang="en-US" sz="1600" dirty="0" smtClean="0">
                <a:latin typeface="TimesNewRomanPSMT"/>
              </a:rPr>
              <a:t>5</a:t>
            </a:r>
            <a:r>
              <a:rPr lang="en-US" sz="1600" dirty="0">
                <a:latin typeface="TimesNewRomanPSMT"/>
              </a:rPr>
              <a:t>. </a:t>
            </a:r>
            <a:r>
              <a:rPr lang="el-GR" sz="1600" dirty="0" smtClean="0">
                <a:latin typeface="TimesNewRomanPSMT"/>
              </a:rPr>
              <a:t>άνθρωποι </a:t>
            </a:r>
            <a:r>
              <a:rPr lang="en-US" sz="1600" dirty="0" smtClean="0">
                <a:latin typeface="TimesNewRomanPSMT"/>
              </a:rPr>
              <a:t>(</a:t>
            </a:r>
            <a:r>
              <a:rPr lang="el-GR" sz="1600" dirty="0" smtClean="0">
                <a:latin typeface="TimesNewRomanPSMT"/>
              </a:rPr>
              <a:t>εκπαίδευση/επιμόρφωση</a:t>
            </a:r>
            <a:r>
              <a:rPr lang="en-US" sz="1600" dirty="0" smtClean="0">
                <a:latin typeface="TimesNewRomanPSMT"/>
              </a:rPr>
              <a:t>)</a:t>
            </a:r>
            <a:endParaRPr lang="en-US" sz="1600" dirty="0">
              <a:latin typeface="TimesNewRomanPSMT"/>
            </a:endParaRPr>
          </a:p>
          <a:p>
            <a:r>
              <a:rPr lang="en-US" sz="1600" dirty="0">
                <a:latin typeface="TimesNewRomanPSMT"/>
              </a:rPr>
              <a:t>6. </a:t>
            </a:r>
            <a:r>
              <a:rPr lang="el-GR" sz="1600" dirty="0" smtClean="0">
                <a:latin typeface="TimesNewRomanPSMT"/>
              </a:rPr>
              <a:t>Πελατειακές σχέσεις</a:t>
            </a:r>
            <a:endParaRPr lang="en-US" sz="1600" dirty="0">
              <a:latin typeface="TimesNewRomanPSMT"/>
            </a:endParaRPr>
          </a:p>
          <a:p>
            <a:r>
              <a:rPr lang="en-US" sz="1600" dirty="0">
                <a:latin typeface="TimesNewRomanPSMT"/>
              </a:rPr>
              <a:t>7. </a:t>
            </a:r>
            <a:r>
              <a:rPr lang="el-GR" sz="1600" dirty="0" smtClean="0">
                <a:latin typeface="TimesNewRomanPSMT"/>
              </a:rPr>
              <a:t>Σχέσεις με προμηθευτές </a:t>
            </a:r>
            <a:endParaRPr lang="en-US" sz="1600" dirty="0">
              <a:latin typeface="TimesNewRomanPSMT"/>
            </a:endParaRPr>
          </a:p>
          <a:p>
            <a:r>
              <a:rPr lang="en-US" sz="1600" dirty="0">
                <a:latin typeface="TimesNewRomanPSMT"/>
              </a:rPr>
              <a:t>8. </a:t>
            </a:r>
            <a:r>
              <a:rPr lang="el-GR" sz="1600" dirty="0" smtClean="0">
                <a:latin typeface="TimesNewRomanPSMT"/>
              </a:rPr>
              <a:t>Αξιολόγηση συστήματος</a:t>
            </a:r>
            <a:endParaRPr lang="el-GR" sz="1600" dirty="0"/>
          </a:p>
        </p:txBody>
      </p:sp>
      <p:sp>
        <p:nvSpPr>
          <p:cNvPr id="8" name="Ορθογώνιο 7"/>
          <p:cNvSpPr/>
          <p:nvPr/>
        </p:nvSpPr>
        <p:spPr>
          <a:xfrm>
            <a:off x="1691680" y="5838611"/>
            <a:ext cx="7200801" cy="738664"/>
          </a:xfrm>
          <a:prstGeom prst="rect">
            <a:avLst/>
          </a:prstGeom>
        </p:spPr>
        <p:txBody>
          <a:bodyPr wrap="square">
            <a:spAutoFit/>
          </a:bodyPr>
          <a:lstStyle/>
          <a:p>
            <a:r>
              <a:rPr lang="en-US" sz="1400" i="1" dirty="0" err="1">
                <a:solidFill>
                  <a:srgbClr val="0070C0"/>
                </a:solidFill>
                <a:latin typeface="TimesNewRomanPSMT"/>
              </a:rPr>
              <a:t>Hoshin</a:t>
            </a:r>
            <a:r>
              <a:rPr lang="en-US" sz="1400" i="1" dirty="0">
                <a:solidFill>
                  <a:srgbClr val="0070C0"/>
                </a:solidFill>
                <a:latin typeface="TimesNewRomanPSMT"/>
              </a:rPr>
              <a:t> Kari’ or policy deployment </a:t>
            </a:r>
            <a:r>
              <a:rPr lang="en-US" sz="1400" i="1" dirty="0" smtClean="0">
                <a:solidFill>
                  <a:srgbClr val="0070C0"/>
                </a:solidFill>
                <a:latin typeface="TimesNewRomanPSMT"/>
              </a:rPr>
              <a:t>cycle</a:t>
            </a:r>
            <a:endParaRPr lang="el-GR" sz="1400" i="1" dirty="0" smtClean="0">
              <a:solidFill>
                <a:srgbClr val="0070C0"/>
              </a:solidFill>
              <a:latin typeface="TimesNewRomanPSMT"/>
            </a:endParaRPr>
          </a:p>
          <a:p>
            <a:r>
              <a:rPr lang="el-GR" sz="1400" i="1" dirty="0" smtClean="0">
                <a:solidFill>
                  <a:srgbClr val="0070C0"/>
                </a:solidFill>
                <a:latin typeface="TimesNewRomanPSMT"/>
              </a:rPr>
              <a:t>Πηγή: </a:t>
            </a:r>
            <a:r>
              <a:rPr lang="en-US" sz="1400" i="1" dirty="0" err="1" smtClean="0">
                <a:solidFill>
                  <a:srgbClr val="0070C0"/>
                </a:solidFill>
                <a:latin typeface="TimesNewRomanPSMT"/>
              </a:rPr>
              <a:t>Dahlgaard</a:t>
            </a:r>
            <a:r>
              <a:rPr lang="en-US" sz="1400" i="1" dirty="0" smtClean="0">
                <a:solidFill>
                  <a:srgbClr val="0070C0"/>
                </a:solidFill>
                <a:latin typeface="TimesNewRomanPSMT"/>
              </a:rPr>
              <a:t>, J.J.,</a:t>
            </a:r>
            <a:r>
              <a:rPr lang="en-US" sz="1400" i="1" dirty="0" err="1" smtClean="0">
                <a:solidFill>
                  <a:srgbClr val="0070C0"/>
                </a:solidFill>
                <a:latin typeface="TimesNewRomanPSMT"/>
              </a:rPr>
              <a:t>Kristensen</a:t>
            </a:r>
            <a:r>
              <a:rPr lang="en-US" sz="1400" i="1" dirty="0" smtClean="0">
                <a:solidFill>
                  <a:srgbClr val="0070C0"/>
                </a:solidFill>
                <a:latin typeface="TimesNewRomanPSMT"/>
              </a:rPr>
              <a:t>, K., &amp;  </a:t>
            </a:r>
            <a:r>
              <a:rPr lang="en-US" sz="1400" i="1" dirty="0" err="1" smtClean="0">
                <a:solidFill>
                  <a:srgbClr val="0070C0"/>
                </a:solidFill>
                <a:latin typeface="TimesNewRomanPSMT"/>
              </a:rPr>
              <a:t>Kanjii</a:t>
            </a:r>
            <a:r>
              <a:rPr lang="en-US" sz="1400" i="1" dirty="0" smtClean="0">
                <a:solidFill>
                  <a:srgbClr val="0070C0"/>
                </a:solidFill>
                <a:latin typeface="TimesNewRomanPSMT"/>
              </a:rPr>
              <a:t>, G.K. (2002). Fundamentals of Total Quality Management. Process analysis and improvements. Taylor &amp; Francis</a:t>
            </a:r>
            <a:endParaRPr lang="el-GR" sz="1400" i="1" dirty="0">
              <a:solidFill>
                <a:srgbClr val="0070C0"/>
              </a:solidFill>
            </a:endParaRPr>
          </a:p>
        </p:txBody>
      </p:sp>
    </p:spTree>
    <p:extLst>
      <p:ext uri="{BB962C8B-B14F-4D97-AF65-F5344CB8AC3E}">
        <p14:creationId xmlns:p14="http://schemas.microsoft.com/office/powerpoint/2010/main" val="109083967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43323" y="229220"/>
            <a:ext cx="8229600" cy="1069848"/>
          </a:xfrm>
        </p:spPr>
        <p:txBody>
          <a:bodyPr/>
          <a:lstStyle/>
          <a:p>
            <a:r>
              <a:rPr lang="el-GR" dirty="0">
                <a:solidFill>
                  <a:prstClr val="black"/>
                </a:solidFill>
                <a:latin typeface="Corbel"/>
              </a:rPr>
              <a:t>Ανάλυση κριτηρίου </a:t>
            </a:r>
            <a:r>
              <a:rPr lang="el-GR" dirty="0" smtClean="0">
                <a:solidFill>
                  <a:prstClr val="black"/>
                </a:solidFill>
                <a:latin typeface="Corbel"/>
              </a:rPr>
              <a:t>Ηγεσίας στο ΚΠΑ</a:t>
            </a:r>
            <a:endParaRPr lang="el-GR" dirty="0"/>
          </a:p>
        </p:txBody>
      </p:sp>
      <p:sp>
        <p:nvSpPr>
          <p:cNvPr id="4" name="Θέση αριθμού διαφάνειας 3"/>
          <p:cNvSpPr>
            <a:spLocks noGrp="1"/>
          </p:cNvSpPr>
          <p:nvPr>
            <p:ph type="sldNum" sz="quarter" idx="12"/>
          </p:nvPr>
        </p:nvSpPr>
        <p:spPr/>
        <p:txBody>
          <a:bodyPr/>
          <a:lstStyle/>
          <a:p>
            <a:fld id="{61C44E05-631C-4892-B577-17C57620ECE9}" type="slidenum">
              <a:rPr lang="en-US" smtClean="0"/>
              <a:pPr/>
              <a:t>37</a:t>
            </a:fld>
            <a:endParaRPr lang="en-US" dirty="0"/>
          </a:p>
        </p:txBody>
      </p:sp>
      <p:pic>
        <p:nvPicPr>
          <p:cNvPr id="6" name="Εικόνα 5"/>
          <p:cNvPicPr>
            <a:picLocks noChangeAspect="1"/>
          </p:cNvPicPr>
          <p:nvPr/>
        </p:nvPicPr>
        <p:blipFill>
          <a:blip r:embed="rId2"/>
          <a:stretch>
            <a:fillRect/>
          </a:stretch>
        </p:blipFill>
        <p:spPr>
          <a:xfrm>
            <a:off x="251520" y="1844824"/>
            <a:ext cx="8757223" cy="5013176"/>
          </a:xfrm>
          <a:prstGeom prst="rect">
            <a:avLst/>
          </a:prstGeom>
        </p:spPr>
      </p:pic>
      <p:sp>
        <p:nvSpPr>
          <p:cNvPr id="10" name="TextBox 9"/>
          <p:cNvSpPr txBox="1"/>
          <p:nvPr/>
        </p:nvSpPr>
        <p:spPr>
          <a:xfrm>
            <a:off x="179510" y="1124744"/>
            <a:ext cx="8757226" cy="584775"/>
          </a:xfrm>
          <a:prstGeom prst="rect">
            <a:avLst/>
          </a:prstGeom>
          <a:noFill/>
        </p:spPr>
        <p:txBody>
          <a:bodyPr wrap="square" rtlCol="0">
            <a:spAutoFit/>
          </a:bodyPr>
          <a:lstStyle/>
          <a:p>
            <a:r>
              <a:rPr lang="el-GR" sz="1600" b="1" dirty="0" smtClean="0">
                <a:solidFill>
                  <a:srgbClr val="FF0000"/>
                </a:solidFill>
              </a:rPr>
              <a:t>1.1 Δώστε μια σαφή κατεύθυνση στη δημόσια οργάνωση αναπτύσσοντας την αποστολή, το όραμα και τις αξίες της </a:t>
            </a:r>
            <a:endParaRPr lang="el-GR" sz="1600" b="1" dirty="0">
              <a:solidFill>
                <a:srgbClr val="FF0000"/>
              </a:solidFill>
            </a:endParaRPr>
          </a:p>
        </p:txBody>
      </p:sp>
    </p:spTree>
    <p:extLst>
      <p:ext uri="{BB962C8B-B14F-4D97-AF65-F5344CB8AC3E}">
        <p14:creationId xmlns:p14="http://schemas.microsoft.com/office/powerpoint/2010/main" val="10351832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p:cNvSpPr>
            <a:spLocks noGrp="1"/>
          </p:cNvSpPr>
          <p:nvPr>
            <p:ph type="sldNum" sz="quarter" idx="12"/>
          </p:nvPr>
        </p:nvSpPr>
        <p:spPr/>
        <p:txBody>
          <a:bodyPr/>
          <a:lstStyle/>
          <a:p>
            <a:fld id="{61C44E05-631C-4892-B577-17C57620ECE9}" type="slidenum">
              <a:rPr lang="en-US" smtClean="0"/>
              <a:pPr/>
              <a:t>38</a:t>
            </a:fld>
            <a:endParaRPr lang="en-US" dirty="0"/>
          </a:p>
        </p:txBody>
      </p:sp>
      <p:sp>
        <p:nvSpPr>
          <p:cNvPr id="5" name="TextBox 4"/>
          <p:cNvSpPr txBox="1"/>
          <p:nvPr/>
        </p:nvSpPr>
        <p:spPr>
          <a:xfrm>
            <a:off x="192101" y="368032"/>
            <a:ext cx="8757226" cy="584775"/>
          </a:xfrm>
          <a:prstGeom prst="rect">
            <a:avLst/>
          </a:prstGeom>
          <a:noFill/>
        </p:spPr>
        <p:txBody>
          <a:bodyPr wrap="square" rtlCol="0">
            <a:spAutoFit/>
          </a:bodyPr>
          <a:lstStyle/>
          <a:p>
            <a:r>
              <a:rPr lang="el-GR" sz="1600" b="1" dirty="0" smtClean="0">
                <a:solidFill>
                  <a:srgbClr val="FF0000"/>
                </a:solidFill>
              </a:rPr>
              <a:t>1.2 Αναπτύξει &amp; εφαρμόσει ένα σύστημα διοίκησης της δημόσιας οργάνωσης, της απόδοσης και της αλλαγής </a:t>
            </a:r>
            <a:endParaRPr lang="el-GR" sz="1600" b="1" dirty="0">
              <a:solidFill>
                <a:srgbClr val="FF0000"/>
              </a:solidFill>
            </a:endParaRPr>
          </a:p>
        </p:txBody>
      </p:sp>
      <p:pic>
        <p:nvPicPr>
          <p:cNvPr id="6" name="Εικόνα 5"/>
          <p:cNvPicPr>
            <a:picLocks noChangeAspect="1"/>
          </p:cNvPicPr>
          <p:nvPr/>
        </p:nvPicPr>
        <p:blipFill>
          <a:blip r:embed="rId2"/>
          <a:stretch>
            <a:fillRect/>
          </a:stretch>
        </p:blipFill>
        <p:spPr>
          <a:xfrm>
            <a:off x="224109" y="977983"/>
            <a:ext cx="8613207" cy="5922272"/>
          </a:xfrm>
          <a:prstGeom prst="rect">
            <a:avLst/>
          </a:prstGeom>
        </p:spPr>
      </p:pic>
    </p:spTree>
    <p:extLst>
      <p:ext uri="{BB962C8B-B14F-4D97-AF65-F5344CB8AC3E}">
        <p14:creationId xmlns:p14="http://schemas.microsoft.com/office/powerpoint/2010/main" val="158378971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p:cNvSpPr>
            <a:spLocks noGrp="1"/>
          </p:cNvSpPr>
          <p:nvPr>
            <p:ph type="sldNum" sz="quarter" idx="12"/>
          </p:nvPr>
        </p:nvSpPr>
        <p:spPr/>
        <p:txBody>
          <a:bodyPr/>
          <a:lstStyle/>
          <a:p>
            <a:fld id="{61C44E05-631C-4892-B577-17C57620ECE9}" type="slidenum">
              <a:rPr lang="en-US" smtClean="0"/>
              <a:pPr/>
              <a:t>39</a:t>
            </a:fld>
            <a:endParaRPr lang="en-US" dirty="0"/>
          </a:p>
        </p:txBody>
      </p:sp>
      <p:sp>
        <p:nvSpPr>
          <p:cNvPr id="5" name="TextBox 4"/>
          <p:cNvSpPr txBox="1"/>
          <p:nvPr/>
        </p:nvSpPr>
        <p:spPr>
          <a:xfrm>
            <a:off x="192101" y="368032"/>
            <a:ext cx="8757226" cy="584775"/>
          </a:xfrm>
          <a:prstGeom prst="rect">
            <a:avLst/>
          </a:prstGeom>
          <a:noFill/>
        </p:spPr>
        <p:txBody>
          <a:bodyPr wrap="square" rtlCol="0">
            <a:spAutoFit/>
          </a:bodyPr>
          <a:lstStyle/>
          <a:p>
            <a:r>
              <a:rPr lang="el-GR" sz="1600" b="1" dirty="0" smtClean="0">
                <a:solidFill>
                  <a:srgbClr val="FF0000"/>
                </a:solidFill>
              </a:rPr>
              <a:t>1.3 Υποκινήσει και υποστηρίξει τους υπαλλήλους της δημόσιας οργάνωσης και να δράσει ως πρότυπο ρόλου</a:t>
            </a:r>
            <a:endParaRPr lang="el-GR" sz="1600" b="1" dirty="0">
              <a:solidFill>
                <a:srgbClr val="FF0000"/>
              </a:solidFill>
            </a:endParaRPr>
          </a:p>
        </p:txBody>
      </p:sp>
      <p:pic>
        <p:nvPicPr>
          <p:cNvPr id="6" name="Εικόνα 5"/>
          <p:cNvPicPr>
            <a:picLocks noChangeAspect="1"/>
          </p:cNvPicPr>
          <p:nvPr/>
        </p:nvPicPr>
        <p:blipFill>
          <a:blip r:embed="rId2"/>
          <a:stretch>
            <a:fillRect/>
          </a:stretch>
        </p:blipFill>
        <p:spPr>
          <a:xfrm>
            <a:off x="206033" y="1052736"/>
            <a:ext cx="8686447" cy="5571446"/>
          </a:xfrm>
          <a:prstGeom prst="rect">
            <a:avLst/>
          </a:prstGeom>
        </p:spPr>
      </p:pic>
    </p:spTree>
    <p:extLst>
      <p:ext uri="{BB962C8B-B14F-4D97-AF65-F5344CB8AC3E}">
        <p14:creationId xmlns:p14="http://schemas.microsoft.com/office/powerpoint/2010/main" val="40682529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142108" y="1062612"/>
            <a:ext cx="7751497" cy="765771"/>
          </a:xfrm>
        </p:spPr>
        <p:txBody>
          <a:bodyPr>
            <a:normAutofit fontScale="90000"/>
          </a:bodyPr>
          <a:lstStyle/>
          <a:p>
            <a:r>
              <a:rPr lang="en-US" dirty="0">
                <a:solidFill>
                  <a:schemeClr val="accent2"/>
                </a:solidFill>
              </a:rPr>
              <a:t>3</a:t>
            </a:r>
            <a:r>
              <a:rPr lang="el-GR" dirty="0" smtClean="0">
                <a:solidFill>
                  <a:schemeClr val="accent2"/>
                </a:solidFill>
              </a:rPr>
              <a:t> </a:t>
            </a:r>
            <a:r>
              <a:rPr lang="el-GR" dirty="0">
                <a:solidFill>
                  <a:schemeClr val="accent2"/>
                </a:solidFill>
              </a:rPr>
              <a:t>καλοί λόγοι για τους οποίους </a:t>
            </a:r>
            <a:r>
              <a:rPr lang="el-GR" dirty="0" smtClean="0">
                <a:solidFill>
                  <a:schemeClr val="accent2"/>
                </a:solidFill>
              </a:rPr>
              <a:t>θα </a:t>
            </a:r>
            <a:r>
              <a:rPr lang="el-GR" dirty="0">
                <a:solidFill>
                  <a:schemeClr val="accent2"/>
                </a:solidFill>
              </a:rPr>
              <a:t>έπρεπε να μας απασχολεί… </a:t>
            </a:r>
            <a:r>
              <a:rPr lang="el-GR" i="1" dirty="0" smtClean="0">
                <a:solidFill>
                  <a:schemeClr val="accent2"/>
                </a:solidFill>
              </a:rPr>
              <a:t>η </a:t>
            </a:r>
            <a:r>
              <a:rPr lang="el-GR" i="1" dirty="0">
                <a:solidFill>
                  <a:schemeClr val="accent2"/>
                </a:solidFill>
              </a:rPr>
              <a:t>ηγεσία</a:t>
            </a:r>
            <a:endParaRPr lang="el-GR" dirty="0">
              <a:solidFill>
                <a:schemeClr val="accent2"/>
              </a:solidFill>
            </a:endParaRPr>
          </a:p>
        </p:txBody>
      </p:sp>
      <p:sp>
        <p:nvSpPr>
          <p:cNvPr id="3" name="Θέση περιεχομένου 2"/>
          <p:cNvSpPr>
            <a:spLocks noGrp="1"/>
          </p:cNvSpPr>
          <p:nvPr>
            <p:ph sz="half" idx="1"/>
          </p:nvPr>
        </p:nvSpPr>
        <p:spPr>
          <a:xfrm>
            <a:off x="628536" y="2285702"/>
            <a:ext cx="7994969" cy="2763900"/>
          </a:xfrm>
        </p:spPr>
        <p:txBody>
          <a:bodyPr>
            <a:normAutofit/>
          </a:bodyPr>
          <a:lstStyle/>
          <a:p>
            <a:pPr marL="404730" indent="-342991">
              <a:buFont typeface="+mj-lt"/>
              <a:buAutoNum type="arabicPeriod"/>
            </a:pPr>
            <a:r>
              <a:rPr lang="el-GR" dirty="0"/>
              <a:t>Η επιτυχία ενός οργανισμού καθορίζεται σε σημαντικό βαθμό από την ποιότητα της ηγεσίας.</a:t>
            </a:r>
          </a:p>
          <a:p>
            <a:pPr marL="404730" indent="-342991">
              <a:buFont typeface="+mj-lt"/>
              <a:buAutoNum type="arabicPeriod"/>
            </a:pPr>
            <a:r>
              <a:rPr lang="el-GR" dirty="0"/>
              <a:t>Υπάρχουν ενέργειες που μπορεί να κάνει ο καθένας για να βελτιώσει την αποτελεσματικότητά του ως ηγέτης.</a:t>
            </a:r>
          </a:p>
          <a:p>
            <a:pPr marL="404730" indent="-342991">
              <a:buFont typeface="+mj-lt"/>
              <a:buAutoNum type="arabicPeriod"/>
            </a:pPr>
            <a:r>
              <a:rPr lang="el-GR" dirty="0"/>
              <a:t>Η αλλαγή των επιχειρησιακών πρακτικών, όπως η παγκοσμιοποίηση και η χρήση του διαδικτύου, έχουν σημαντικές επιπτώσεις που οι ηγέτες πρέπει να αξιολογήσουν αν θέλουν να είναι επιτυχημένοι</a:t>
            </a:r>
          </a:p>
        </p:txBody>
      </p:sp>
      <p:sp>
        <p:nvSpPr>
          <p:cNvPr id="5" name="Θέση υποσέλιδου 4"/>
          <p:cNvSpPr>
            <a:spLocks noGrp="1"/>
          </p:cNvSpPr>
          <p:nvPr>
            <p:ph type="ftr" sz="quarter" idx="11"/>
          </p:nvPr>
        </p:nvSpPr>
        <p:spPr>
          <a:xfrm>
            <a:off x="4451796" y="5589240"/>
            <a:ext cx="4204484" cy="324120"/>
          </a:xfrm>
        </p:spPr>
        <p:txBody>
          <a:bodyPr/>
          <a:lstStyle/>
          <a:p>
            <a:pPr lvl="0"/>
            <a:r>
              <a:rPr lang="el-GR" sz="1200" i="1" dirty="0">
                <a:solidFill>
                  <a:srgbClr val="0070C0"/>
                </a:solidFill>
              </a:rPr>
              <a:t>Πηγή: </a:t>
            </a:r>
            <a:r>
              <a:rPr lang="en-US" sz="1200" i="1" dirty="0">
                <a:solidFill>
                  <a:srgbClr val="0070C0"/>
                </a:solidFill>
              </a:rPr>
              <a:t>Greenberg, J., &amp; Baron, R. A. (2013). </a:t>
            </a:r>
            <a:r>
              <a:rPr lang="el-GR" sz="1200" i="1" dirty="0">
                <a:solidFill>
                  <a:srgbClr val="0070C0"/>
                </a:solidFill>
              </a:rPr>
              <a:t>Οργανωσιακή Ψυχολογία και Συμπεριφορά. Αθήνα: Εκδόσεις Γ.  ΔΑΡΔΑΝΟΣ - Κ. ΔΑΡΔΑΝΟΣ </a:t>
            </a:r>
          </a:p>
          <a:p>
            <a:endParaRPr lang="el-GR" sz="900" dirty="0"/>
          </a:p>
        </p:txBody>
      </p:sp>
      <p:sp>
        <p:nvSpPr>
          <p:cNvPr id="6" name="Θέση αριθμού διαφάνειας 5"/>
          <p:cNvSpPr>
            <a:spLocks noGrp="1"/>
          </p:cNvSpPr>
          <p:nvPr>
            <p:ph type="sldNum" sz="quarter" idx="12"/>
          </p:nvPr>
        </p:nvSpPr>
        <p:spPr/>
        <p:txBody>
          <a:bodyPr/>
          <a:lstStyle/>
          <a:p>
            <a:fld id="{25BA54BD-C84D-46CE-8B72-31BFB26ABA43}" type="slidenum">
              <a:rPr lang="el-GR" smtClean="0"/>
              <a:t>4</a:t>
            </a:fld>
            <a:endParaRPr lang="el-GR"/>
          </a:p>
        </p:txBody>
      </p:sp>
    </p:spTree>
    <p:extLst>
      <p:ext uri="{BB962C8B-B14F-4D97-AF65-F5344CB8AC3E}">
        <p14:creationId xmlns:p14="http://schemas.microsoft.com/office/powerpoint/2010/main" val="9683300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Θέση αριθμού διαφάνειας 3"/>
          <p:cNvSpPr>
            <a:spLocks noGrp="1"/>
          </p:cNvSpPr>
          <p:nvPr>
            <p:ph type="sldNum" sz="quarter" idx="12"/>
          </p:nvPr>
        </p:nvSpPr>
        <p:spPr/>
        <p:txBody>
          <a:bodyPr/>
          <a:lstStyle/>
          <a:p>
            <a:fld id="{61C44E05-631C-4892-B577-17C57620ECE9}" type="slidenum">
              <a:rPr lang="en-US" smtClean="0"/>
              <a:pPr/>
              <a:t>40</a:t>
            </a:fld>
            <a:endParaRPr lang="en-US" dirty="0"/>
          </a:p>
        </p:txBody>
      </p:sp>
      <p:sp>
        <p:nvSpPr>
          <p:cNvPr id="5" name="TextBox 4"/>
          <p:cNvSpPr txBox="1"/>
          <p:nvPr/>
        </p:nvSpPr>
        <p:spPr>
          <a:xfrm>
            <a:off x="192101" y="368032"/>
            <a:ext cx="8757226" cy="584775"/>
          </a:xfrm>
          <a:prstGeom prst="rect">
            <a:avLst/>
          </a:prstGeom>
          <a:noFill/>
        </p:spPr>
        <p:txBody>
          <a:bodyPr wrap="square" rtlCol="0">
            <a:spAutoFit/>
          </a:bodyPr>
          <a:lstStyle/>
          <a:p>
            <a:r>
              <a:rPr lang="el-GR" sz="1600" b="1" dirty="0" smtClean="0">
                <a:solidFill>
                  <a:srgbClr val="FF0000"/>
                </a:solidFill>
              </a:rPr>
              <a:t>1.4 Διαχειρίζεται τις σχέσεις με τους πολιτικούς και τις άλλες ομάδες συμφερόντων ώστε να εξασφαλιστούν οι κοινές ευθύνες </a:t>
            </a:r>
            <a:endParaRPr lang="el-GR" sz="1600" b="1" dirty="0">
              <a:solidFill>
                <a:srgbClr val="FF0000"/>
              </a:solidFill>
            </a:endParaRPr>
          </a:p>
        </p:txBody>
      </p:sp>
      <p:pic>
        <p:nvPicPr>
          <p:cNvPr id="6" name="Εικόνα 5"/>
          <p:cNvPicPr>
            <a:picLocks noChangeAspect="1"/>
          </p:cNvPicPr>
          <p:nvPr/>
        </p:nvPicPr>
        <p:blipFill>
          <a:blip r:embed="rId2"/>
          <a:stretch>
            <a:fillRect/>
          </a:stretch>
        </p:blipFill>
        <p:spPr>
          <a:xfrm>
            <a:off x="261512" y="1196752"/>
            <a:ext cx="8712967" cy="5350135"/>
          </a:xfrm>
          <a:prstGeom prst="rect">
            <a:avLst/>
          </a:prstGeom>
        </p:spPr>
      </p:pic>
    </p:spTree>
    <p:extLst>
      <p:ext uri="{BB962C8B-B14F-4D97-AF65-F5344CB8AC3E}">
        <p14:creationId xmlns:p14="http://schemas.microsoft.com/office/powerpoint/2010/main" val="288345321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60648"/>
            <a:ext cx="8229600" cy="1066800"/>
          </a:xfrm>
        </p:spPr>
        <p:txBody>
          <a:bodyPr>
            <a:normAutofit/>
          </a:bodyPr>
          <a:lstStyle/>
          <a:p>
            <a:r>
              <a:rPr lang="el-GR" dirty="0" smtClean="0"/>
              <a:t>Βιβλιογραφία</a:t>
            </a:r>
            <a:endParaRPr lang="el-GR" dirty="0"/>
          </a:p>
        </p:txBody>
      </p:sp>
      <p:sp>
        <p:nvSpPr>
          <p:cNvPr id="5" name="Θέση αριθμού διαφάνειας 4"/>
          <p:cNvSpPr>
            <a:spLocks noGrp="1"/>
          </p:cNvSpPr>
          <p:nvPr>
            <p:ph type="sldNum" sz="quarter" idx="12"/>
          </p:nvPr>
        </p:nvSpPr>
        <p:spPr/>
        <p:txBody>
          <a:bodyPr/>
          <a:lstStyle/>
          <a:p>
            <a:fld id="{61C44E05-631C-4892-B577-17C57620ECE9}" type="slidenum">
              <a:rPr lang="en-US" smtClean="0"/>
              <a:pPr/>
              <a:t>41</a:t>
            </a:fld>
            <a:endParaRPr lang="en-US"/>
          </a:p>
        </p:txBody>
      </p:sp>
      <p:sp>
        <p:nvSpPr>
          <p:cNvPr id="7" name="TextBox 6"/>
          <p:cNvSpPr txBox="1"/>
          <p:nvPr/>
        </p:nvSpPr>
        <p:spPr>
          <a:xfrm>
            <a:off x="642392" y="1327448"/>
            <a:ext cx="7859216" cy="5355312"/>
          </a:xfrm>
          <a:prstGeom prst="rect">
            <a:avLst/>
          </a:prstGeom>
          <a:noFill/>
        </p:spPr>
        <p:txBody>
          <a:bodyPr wrap="square" rtlCol="0">
            <a:spAutoFit/>
          </a:bodyPr>
          <a:lstStyle/>
          <a:p>
            <a:pPr marL="285750" indent="-285750">
              <a:buFont typeface="Wingdings" panose="05000000000000000000" pitchFamily="2" charset="2"/>
              <a:buChar char="ü"/>
            </a:pPr>
            <a:r>
              <a:rPr lang="en-US" altLang="el-GR" dirty="0"/>
              <a:t>Aitken</a:t>
            </a:r>
            <a:r>
              <a:rPr lang="el-GR" altLang="el-GR" dirty="0"/>
              <a:t>, </a:t>
            </a:r>
            <a:r>
              <a:rPr lang="en-US" altLang="el-GR" dirty="0"/>
              <a:t>P</a:t>
            </a:r>
            <a:r>
              <a:rPr lang="el-GR" altLang="el-GR" dirty="0"/>
              <a:t>. &amp; </a:t>
            </a:r>
            <a:r>
              <a:rPr lang="en-US" altLang="el-GR" dirty="0"/>
              <a:t>Higgs</a:t>
            </a:r>
            <a:r>
              <a:rPr lang="el-GR" altLang="el-GR" dirty="0"/>
              <a:t>, </a:t>
            </a:r>
            <a:r>
              <a:rPr lang="en-US" altLang="el-GR" dirty="0"/>
              <a:t>M</a:t>
            </a:r>
            <a:r>
              <a:rPr lang="el-GR" altLang="el-GR" dirty="0"/>
              <a:t>. (2010). </a:t>
            </a:r>
            <a:r>
              <a:rPr lang="en-US" altLang="el-GR" i="1" dirty="0"/>
              <a:t>Developing change leaders. The principles and practices of change leadership development.</a:t>
            </a:r>
            <a:r>
              <a:rPr lang="en-US" altLang="el-GR" dirty="0"/>
              <a:t> Elsevier </a:t>
            </a:r>
            <a:r>
              <a:rPr lang="en-US" altLang="el-GR" dirty="0" err="1"/>
              <a:t>LTd</a:t>
            </a:r>
            <a:r>
              <a:rPr lang="el-GR" altLang="el-GR" dirty="0"/>
              <a:t>. </a:t>
            </a:r>
            <a:endParaRPr lang="el-GR" altLang="el-GR" dirty="0" smtClean="0"/>
          </a:p>
          <a:p>
            <a:pPr marL="285750" indent="-285750">
              <a:buFont typeface="Wingdings" panose="05000000000000000000" pitchFamily="2" charset="2"/>
              <a:buChar char="ü"/>
            </a:pPr>
            <a:r>
              <a:rPr lang="en-US" altLang="el-GR" dirty="0" smtClean="0"/>
              <a:t>Bateman </a:t>
            </a:r>
            <a:r>
              <a:rPr lang="en-US" altLang="el-GR" dirty="0"/>
              <a:t>&amp; Snell (2017)</a:t>
            </a:r>
            <a:r>
              <a:rPr lang="el-GR" altLang="el-GR" dirty="0"/>
              <a:t>. ΔΙΟΙΚΗΣΗ ΕΠΙΧΕΙΡΗΣΕΩΝ - Εκδόσεις ΤΖΙΟΛΑ </a:t>
            </a:r>
            <a:endParaRPr lang="el-GR" dirty="0" smtClean="0"/>
          </a:p>
          <a:p>
            <a:pPr marL="285750" indent="-285750">
              <a:buFont typeface="Wingdings" panose="05000000000000000000" pitchFamily="2" charset="2"/>
              <a:buChar char="ü"/>
            </a:pPr>
            <a:r>
              <a:rPr lang="el-GR" dirty="0" err="1" smtClean="0"/>
              <a:t>Δερβιτσιώτης</a:t>
            </a:r>
            <a:r>
              <a:rPr lang="el-GR" dirty="0" smtClean="0"/>
              <a:t>, Κ. (2005). Διοίκηση Ολικής Ποιότητας. Εκδόσεις Οικονομική Βιβλιοθήκη. </a:t>
            </a:r>
          </a:p>
          <a:p>
            <a:pPr marL="285750" indent="-285750">
              <a:buFont typeface="Wingdings" panose="05000000000000000000" pitchFamily="2" charset="2"/>
              <a:buChar char="ü"/>
            </a:pPr>
            <a:r>
              <a:rPr lang="en-US" dirty="0" smtClean="0"/>
              <a:t>Goetsch, D. &amp; Davis, S. (2018). </a:t>
            </a:r>
            <a:r>
              <a:rPr lang="el-GR" dirty="0" smtClean="0"/>
              <a:t>Διαχείριση ποιότητας και </a:t>
            </a:r>
            <a:r>
              <a:rPr lang="el-GR" dirty="0" err="1" smtClean="0"/>
              <a:t>οργανωσιακή</a:t>
            </a:r>
            <a:r>
              <a:rPr lang="el-GR" dirty="0" smtClean="0"/>
              <a:t> αριστεία. Εκδόσεις </a:t>
            </a:r>
            <a:r>
              <a:rPr lang="el-GR" dirty="0" err="1" smtClean="0"/>
              <a:t>Τζιόλα</a:t>
            </a:r>
            <a:endParaRPr lang="el-GR" dirty="0" smtClean="0"/>
          </a:p>
          <a:p>
            <a:pPr marL="285750" indent="-285750">
              <a:buFont typeface="Wingdings" panose="05000000000000000000" pitchFamily="2" charset="2"/>
              <a:buChar char="ü"/>
            </a:pPr>
            <a:r>
              <a:rPr lang="el-GR" dirty="0" smtClean="0"/>
              <a:t>Κέφης, Β. (2014). Διοίκηση Ολικής Ποιότητας. Εκδόσεις Κριτική. </a:t>
            </a:r>
          </a:p>
          <a:p>
            <a:pPr marL="285750" indent="-285750">
              <a:buFont typeface="Wingdings" panose="05000000000000000000" pitchFamily="2" charset="2"/>
              <a:buChar char="ü"/>
            </a:pPr>
            <a:r>
              <a:rPr lang="el-GR" dirty="0" err="1" smtClean="0"/>
              <a:t>Κριεμάδης</a:t>
            </a:r>
            <a:r>
              <a:rPr lang="el-GR" dirty="0" smtClean="0"/>
              <a:t>, Θ., &amp; Χρηστάκης, Μ. (2009). Αρχές και πρότυπα </a:t>
            </a:r>
            <a:r>
              <a:rPr lang="el-GR" dirty="0" err="1" smtClean="0"/>
              <a:t>μανατζμεντ</a:t>
            </a:r>
            <a:r>
              <a:rPr lang="el-GR" dirty="0" smtClean="0"/>
              <a:t> για τη δημόσια διοίκηση και τους μη κερδοσκοπικούς οργανισμούς. Εκδόσεις Νομική Βιβλιοθήκη. </a:t>
            </a:r>
          </a:p>
          <a:p>
            <a:pPr marL="285750" indent="-285750">
              <a:buFont typeface="Wingdings" panose="05000000000000000000" pitchFamily="2" charset="2"/>
              <a:buChar char="ü"/>
            </a:pPr>
            <a:r>
              <a:rPr lang="en-US" dirty="0"/>
              <a:t>Robbins, S.P., </a:t>
            </a:r>
            <a:r>
              <a:rPr lang="en-US" dirty="0" err="1"/>
              <a:t>Decenzo</a:t>
            </a:r>
            <a:r>
              <a:rPr lang="en-US" dirty="0"/>
              <a:t>, D.A., &amp; Coulter, M. (2012). </a:t>
            </a:r>
            <a:r>
              <a:rPr lang="el-GR" i="1" dirty="0"/>
              <a:t>Διοίκηση Επιχειρήσεων. Αρχές και εφαρμογές</a:t>
            </a:r>
            <a:r>
              <a:rPr lang="el-GR" dirty="0"/>
              <a:t>. Κριτική</a:t>
            </a:r>
            <a:r>
              <a:rPr lang="en-US" dirty="0"/>
              <a:t>: </a:t>
            </a:r>
            <a:r>
              <a:rPr lang="el-GR" dirty="0" smtClean="0"/>
              <a:t>Αθήνα</a:t>
            </a:r>
          </a:p>
          <a:p>
            <a:pPr marL="285750" indent="-285750">
              <a:buFont typeface="Wingdings" panose="05000000000000000000" pitchFamily="2" charset="2"/>
              <a:buChar char="ü"/>
            </a:pPr>
            <a:r>
              <a:rPr lang="el-GR" dirty="0" err="1" smtClean="0"/>
              <a:t>Στεικάκης</a:t>
            </a:r>
            <a:r>
              <a:rPr lang="el-GR" dirty="0" smtClean="0"/>
              <a:t>, Ε. &amp; Κωφίδης, Ν. (2017). Διοίκηση και Έλεγχος Ποιότητας. Εκδόσεις </a:t>
            </a:r>
            <a:r>
              <a:rPr lang="el-GR" dirty="0" err="1" smtClean="0"/>
              <a:t>Τζιόλα</a:t>
            </a:r>
            <a:r>
              <a:rPr lang="el-GR" dirty="0" smtClean="0"/>
              <a:t>. </a:t>
            </a:r>
          </a:p>
          <a:p>
            <a:pPr marL="285750" indent="-285750">
              <a:buFont typeface="Wingdings" panose="05000000000000000000" pitchFamily="2" charset="2"/>
              <a:buChar char="ü"/>
            </a:pPr>
            <a:r>
              <a:rPr lang="el-GR" dirty="0" smtClean="0"/>
              <a:t>Τσαρούχας, Π. &amp; </a:t>
            </a:r>
            <a:r>
              <a:rPr lang="el-GR" dirty="0" err="1" smtClean="0"/>
              <a:t>Ντέλιου</a:t>
            </a:r>
            <a:r>
              <a:rPr lang="el-GR" dirty="0" smtClean="0"/>
              <a:t>, Π. (2018). Σύγχρονες μέθοδοι στη Διοίκηση &amp; Τεχνολογία Ποιότητας. Εκδόσεις </a:t>
            </a:r>
            <a:r>
              <a:rPr lang="el-GR" dirty="0" err="1" smtClean="0"/>
              <a:t>Δίσιγμα</a:t>
            </a:r>
            <a:r>
              <a:rPr lang="el-GR" dirty="0" smtClean="0"/>
              <a:t>. </a:t>
            </a:r>
            <a:endParaRPr lang="el-GR" dirty="0"/>
          </a:p>
        </p:txBody>
      </p:sp>
    </p:spTree>
    <p:extLst>
      <p:ext uri="{BB962C8B-B14F-4D97-AF65-F5344CB8AC3E}">
        <p14:creationId xmlns:p14="http://schemas.microsoft.com/office/powerpoint/2010/main" val="15233561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solidFill>
                  <a:schemeClr val="accent2"/>
                </a:solidFill>
              </a:rPr>
              <a:t>Τι μπορούν να επηρεάσουν οι ηγέτες</a:t>
            </a:r>
            <a:endParaRPr lang="el-GR" dirty="0">
              <a:solidFill>
                <a:schemeClr val="accent2"/>
              </a:solidFill>
            </a:endParaRPr>
          </a:p>
        </p:txBody>
      </p:sp>
      <p:sp>
        <p:nvSpPr>
          <p:cNvPr id="3" name="Θέση περιεχομένου 2"/>
          <p:cNvSpPr>
            <a:spLocks noGrp="1"/>
          </p:cNvSpPr>
          <p:nvPr>
            <p:ph sz="half" idx="1"/>
          </p:nvPr>
        </p:nvSpPr>
        <p:spPr/>
        <p:txBody>
          <a:bodyPr>
            <a:normAutofit fontScale="85000" lnSpcReduction="20000"/>
          </a:bodyPr>
          <a:lstStyle/>
          <a:p>
            <a:r>
              <a:rPr lang="el-GR" dirty="0"/>
              <a:t>Τον τρόπο με τον οποίο τα μέλη ή οι </a:t>
            </a:r>
            <a:r>
              <a:rPr lang="el-GR" dirty="0" smtClean="0"/>
              <a:t>συνεργάτες </a:t>
            </a:r>
            <a:r>
              <a:rPr lang="el-GR" dirty="0"/>
              <a:t>ερμηνεύουν τα εξωτερικά </a:t>
            </a:r>
            <a:r>
              <a:rPr lang="el-GR" dirty="0" smtClean="0"/>
              <a:t>γεγονότα</a:t>
            </a:r>
          </a:p>
          <a:p>
            <a:r>
              <a:rPr lang="el-GR" dirty="0" smtClean="0"/>
              <a:t>Την </a:t>
            </a:r>
            <a:r>
              <a:rPr lang="el-GR" dirty="0"/>
              <a:t>επιλογή των στόχων </a:t>
            </a:r>
            <a:r>
              <a:rPr lang="el-GR" dirty="0" smtClean="0"/>
              <a:t>&amp; των </a:t>
            </a:r>
            <a:r>
              <a:rPr lang="el-GR" dirty="0"/>
              <a:t>στρατηγικών που ακολουθούν </a:t>
            </a:r>
          </a:p>
          <a:p>
            <a:r>
              <a:rPr lang="el-GR" dirty="0" smtClean="0"/>
              <a:t> Τον βαθμό παρακίνησης των </a:t>
            </a:r>
            <a:r>
              <a:rPr lang="el-GR" dirty="0"/>
              <a:t>μελών για να επιτύχουν τους στόχους </a:t>
            </a:r>
            <a:endParaRPr lang="el-GR" dirty="0" smtClean="0"/>
          </a:p>
          <a:p>
            <a:r>
              <a:rPr lang="el-GR" dirty="0" smtClean="0"/>
              <a:t>Την </a:t>
            </a:r>
            <a:r>
              <a:rPr lang="el-GR" dirty="0"/>
              <a:t>αμοιβαία εμπιστοσύνη &amp;</a:t>
            </a:r>
            <a:r>
              <a:rPr lang="el-GR" dirty="0" smtClean="0"/>
              <a:t> </a:t>
            </a:r>
            <a:r>
              <a:rPr lang="el-GR" dirty="0"/>
              <a:t>τη συνεργασία των </a:t>
            </a:r>
            <a:r>
              <a:rPr lang="el-GR" dirty="0" smtClean="0"/>
              <a:t>μελών</a:t>
            </a:r>
          </a:p>
          <a:p>
            <a:r>
              <a:rPr lang="el-GR" dirty="0" smtClean="0"/>
              <a:t>Την </a:t>
            </a:r>
            <a:r>
              <a:rPr lang="el-GR" dirty="0"/>
              <a:t>οργάνωση </a:t>
            </a:r>
            <a:r>
              <a:rPr lang="el-GR" dirty="0" smtClean="0"/>
              <a:t>&amp; το </a:t>
            </a:r>
            <a:r>
              <a:rPr lang="el-GR" dirty="0"/>
              <a:t>συντονισμό των δραστηριοτήτων εργασίας </a:t>
            </a:r>
          </a:p>
        </p:txBody>
      </p:sp>
      <p:sp>
        <p:nvSpPr>
          <p:cNvPr id="4" name="Θέση περιεχομένου 3"/>
          <p:cNvSpPr>
            <a:spLocks noGrp="1"/>
          </p:cNvSpPr>
          <p:nvPr>
            <p:ph sz="half" idx="2"/>
          </p:nvPr>
        </p:nvSpPr>
        <p:spPr>
          <a:xfrm>
            <a:off x="4686332" y="2285702"/>
            <a:ext cx="3829133" cy="3201234"/>
          </a:xfrm>
        </p:spPr>
        <p:txBody>
          <a:bodyPr>
            <a:normAutofit fontScale="85000" lnSpcReduction="20000"/>
          </a:bodyPr>
          <a:lstStyle/>
          <a:p>
            <a:r>
              <a:rPr lang="el-GR" dirty="0"/>
              <a:t>Την κατανομή των πόρων στις δραστηριότητες </a:t>
            </a:r>
            <a:r>
              <a:rPr lang="el-GR" dirty="0" smtClean="0"/>
              <a:t>&amp; τους </a:t>
            </a:r>
            <a:r>
              <a:rPr lang="el-GR" dirty="0"/>
              <a:t>στόχους </a:t>
            </a:r>
          </a:p>
          <a:p>
            <a:r>
              <a:rPr lang="el-GR" dirty="0" smtClean="0"/>
              <a:t>Την </a:t>
            </a:r>
            <a:r>
              <a:rPr lang="el-GR" dirty="0"/>
              <a:t>ανάπτυξη των δεξιοτήτων των μελών </a:t>
            </a:r>
            <a:endParaRPr lang="el-GR" dirty="0" smtClean="0"/>
          </a:p>
          <a:p>
            <a:r>
              <a:rPr lang="el-GR" dirty="0" smtClean="0"/>
              <a:t>Την </a:t>
            </a:r>
            <a:r>
              <a:rPr lang="el-GR" dirty="0"/>
              <a:t>εκμάθηση </a:t>
            </a:r>
            <a:r>
              <a:rPr lang="el-GR" dirty="0" smtClean="0"/>
              <a:t>&amp; τη </a:t>
            </a:r>
            <a:r>
              <a:rPr lang="el-GR" dirty="0"/>
              <a:t>διάχυση της νέας γνώσης από τα μέλη </a:t>
            </a:r>
            <a:endParaRPr lang="el-GR" dirty="0" smtClean="0"/>
          </a:p>
          <a:p>
            <a:r>
              <a:rPr lang="el-GR" dirty="0" smtClean="0"/>
              <a:t>Την </a:t>
            </a:r>
            <a:r>
              <a:rPr lang="el-GR" dirty="0"/>
              <a:t>υποστήριξη </a:t>
            </a:r>
            <a:r>
              <a:rPr lang="el-GR" dirty="0" smtClean="0"/>
              <a:t>&amp; τη </a:t>
            </a:r>
            <a:r>
              <a:rPr lang="el-GR" dirty="0"/>
              <a:t>συνεργασία από </a:t>
            </a:r>
            <a:r>
              <a:rPr lang="el-GR" dirty="0" err="1" smtClean="0"/>
              <a:t>εξω</a:t>
            </a:r>
            <a:r>
              <a:rPr lang="el-GR" dirty="0" smtClean="0"/>
              <a:t>-επιχειρησιακούς παράγοντες</a:t>
            </a:r>
          </a:p>
          <a:p>
            <a:r>
              <a:rPr lang="el-GR" dirty="0" smtClean="0"/>
              <a:t>Τον </a:t>
            </a:r>
            <a:r>
              <a:rPr lang="el-GR" dirty="0"/>
              <a:t>σχεδιασμό της επίσημης δομής, των προγραμμάτων και των συστημάτων του </a:t>
            </a:r>
            <a:r>
              <a:rPr lang="el-GR" dirty="0" smtClean="0"/>
              <a:t>οργανισμού</a:t>
            </a:r>
          </a:p>
          <a:p>
            <a:r>
              <a:rPr lang="el-GR" dirty="0" smtClean="0"/>
              <a:t>Τις </a:t>
            </a:r>
            <a:r>
              <a:rPr lang="el-GR" dirty="0"/>
              <a:t>κοινές πεποιθήσεις &amp;</a:t>
            </a:r>
            <a:r>
              <a:rPr lang="el-GR" dirty="0" smtClean="0"/>
              <a:t> </a:t>
            </a:r>
            <a:r>
              <a:rPr lang="el-GR" dirty="0"/>
              <a:t>τις αξίες των μελών</a:t>
            </a:r>
          </a:p>
        </p:txBody>
      </p:sp>
      <p:sp>
        <p:nvSpPr>
          <p:cNvPr id="6" name="Θέση αριθμού διαφάνειας 5"/>
          <p:cNvSpPr>
            <a:spLocks noGrp="1"/>
          </p:cNvSpPr>
          <p:nvPr>
            <p:ph type="sldNum" sz="quarter" idx="12"/>
          </p:nvPr>
        </p:nvSpPr>
        <p:spPr/>
        <p:txBody>
          <a:bodyPr/>
          <a:lstStyle/>
          <a:p>
            <a:fld id="{25BA54BD-C84D-46CE-8B72-31BFB26ABA43}" type="slidenum">
              <a:rPr lang="el-GR" smtClean="0"/>
              <a:t>5</a:t>
            </a:fld>
            <a:endParaRPr lang="el-GR"/>
          </a:p>
        </p:txBody>
      </p:sp>
    </p:spTree>
    <p:extLst>
      <p:ext uri="{BB962C8B-B14F-4D97-AF65-F5344CB8AC3E}">
        <p14:creationId xmlns:p14="http://schemas.microsoft.com/office/powerpoint/2010/main" val="20158462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a:xfrm>
            <a:off x="1276776" y="1430258"/>
            <a:ext cx="6859785" cy="483091"/>
          </a:xfrm>
        </p:spPr>
        <p:txBody>
          <a:bodyPr>
            <a:normAutofit fontScale="90000"/>
          </a:bodyPr>
          <a:lstStyle/>
          <a:p>
            <a:r>
              <a:rPr lang="el-GR" altLang="el-GR" dirty="0"/>
              <a:t>Διαφορές</a:t>
            </a:r>
            <a:r>
              <a:rPr lang="en-US" altLang="el-GR" dirty="0"/>
              <a:t>:</a:t>
            </a:r>
            <a:r>
              <a:rPr lang="el-GR" altLang="el-GR" b="1" dirty="0">
                <a:solidFill>
                  <a:schemeClr val="accent2"/>
                </a:solidFill>
              </a:rPr>
              <a:t> </a:t>
            </a:r>
            <a:r>
              <a:rPr lang="en-US" altLang="el-GR" b="1" dirty="0">
                <a:solidFill>
                  <a:srgbClr val="33CC33"/>
                </a:solidFill>
              </a:rPr>
              <a:t>Manager </a:t>
            </a:r>
            <a:r>
              <a:rPr lang="en-US" altLang="el-GR" dirty="0"/>
              <a:t>&amp; </a:t>
            </a:r>
            <a:r>
              <a:rPr lang="el-GR" altLang="el-GR" b="1" dirty="0">
                <a:solidFill>
                  <a:schemeClr val="accent2"/>
                </a:solidFill>
              </a:rPr>
              <a:t>Ηγέτη</a:t>
            </a:r>
            <a:endParaRPr lang="el-GR" dirty="0"/>
          </a:p>
        </p:txBody>
      </p:sp>
      <p:graphicFrame>
        <p:nvGraphicFramePr>
          <p:cNvPr id="3" name="Group 115"/>
          <p:cNvGraphicFramePr>
            <a:graphicFrameLocks/>
          </p:cNvGraphicFramePr>
          <p:nvPr>
            <p:extLst/>
          </p:nvPr>
        </p:nvGraphicFramePr>
        <p:xfrm>
          <a:off x="1222756" y="2024478"/>
          <a:ext cx="5941575" cy="3880331"/>
        </p:xfrm>
        <a:graphic>
          <a:graphicData uri="http://schemas.openxmlformats.org/drawingml/2006/table">
            <a:tbl>
              <a:tblPr/>
              <a:tblGrid>
                <a:gridCol w="2971383"/>
                <a:gridCol w="2970192"/>
              </a:tblGrid>
              <a:tr h="432257">
                <a:tc>
                  <a:txBody>
                    <a:bodyPr/>
                    <a:lstStyle>
                      <a:lvl1pPr>
                        <a:spcBef>
                          <a:spcPct val="20000"/>
                        </a:spcBef>
                        <a:buClr>
                          <a:schemeClr val="tx1"/>
                        </a:buClr>
                        <a:defRPr sz="2000">
                          <a:solidFill>
                            <a:schemeClr val="tx1"/>
                          </a:solidFill>
                          <a:latin typeface="Arial" charset="0"/>
                          <a:cs typeface="Arial" charset="0"/>
                        </a:defRPr>
                      </a:lvl1pPr>
                      <a:lvl2pPr>
                        <a:spcBef>
                          <a:spcPct val="20000"/>
                        </a:spcBef>
                        <a:buClr>
                          <a:schemeClr val="tx1"/>
                        </a:buClr>
                        <a:defRPr sz="2000">
                          <a:solidFill>
                            <a:schemeClr val="tx1"/>
                          </a:solidFill>
                          <a:latin typeface="Arial" charset="0"/>
                          <a:cs typeface="Arial" charset="0"/>
                        </a:defRPr>
                      </a:lvl2pPr>
                      <a:lvl3pPr>
                        <a:spcBef>
                          <a:spcPct val="20000"/>
                        </a:spcBef>
                        <a:buClr>
                          <a:schemeClr val="tx1"/>
                        </a:buClr>
                        <a:defRPr sz="2000">
                          <a:solidFill>
                            <a:schemeClr val="tx1"/>
                          </a:solidFill>
                          <a:latin typeface="Arial" charset="0"/>
                          <a:cs typeface="Arial" charset="0"/>
                        </a:defRPr>
                      </a:lvl3pPr>
                      <a:lvl4pPr>
                        <a:spcBef>
                          <a:spcPct val="20000"/>
                        </a:spcBef>
                        <a:buClr>
                          <a:schemeClr val="tx1"/>
                        </a:buClr>
                        <a:defRPr sz="2000">
                          <a:solidFill>
                            <a:schemeClr val="tx1"/>
                          </a:solidFill>
                          <a:latin typeface="Arial" charset="0"/>
                          <a:cs typeface="Arial" charset="0"/>
                        </a:defRPr>
                      </a:lvl4pPr>
                      <a:lvl5pPr>
                        <a:spcBef>
                          <a:spcPct val="20000"/>
                        </a:spcBef>
                        <a:buClr>
                          <a:schemeClr val="tx1"/>
                        </a:buClr>
                        <a:defRPr sz="2000">
                          <a:solidFill>
                            <a:schemeClr val="tx1"/>
                          </a:solidFill>
                          <a:latin typeface="Arial" charset="0"/>
                          <a:cs typeface="Arial" charset="0"/>
                        </a:defRPr>
                      </a:lvl5pPr>
                      <a:lvl6pPr fontAlgn="base">
                        <a:spcBef>
                          <a:spcPct val="20000"/>
                        </a:spcBef>
                        <a:spcAft>
                          <a:spcPct val="0"/>
                        </a:spcAft>
                        <a:buClr>
                          <a:schemeClr val="tx1"/>
                        </a:buClr>
                        <a:defRPr sz="2000">
                          <a:solidFill>
                            <a:schemeClr val="tx1"/>
                          </a:solidFill>
                          <a:latin typeface="Arial" charset="0"/>
                          <a:cs typeface="Arial" charset="0"/>
                        </a:defRPr>
                      </a:lvl6pPr>
                      <a:lvl7pPr fontAlgn="base">
                        <a:spcBef>
                          <a:spcPct val="20000"/>
                        </a:spcBef>
                        <a:spcAft>
                          <a:spcPct val="0"/>
                        </a:spcAft>
                        <a:buClr>
                          <a:schemeClr val="tx1"/>
                        </a:buClr>
                        <a:defRPr sz="2000">
                          <a:solidFill>
                            <a:schemeClr val="tx1"/>
                          </a:solidFill>
                          <a:latin typeface="Arial" charset="0"/>
                          <a:cs typeface="Arial" charset="0"/>
                        </a:defRPr>
                      </a:lvl7pPr>
                      <a:lvl8pPr fontAlgn="base">
                        <a:spcBef>
                          <a:spcPct val="20000"/>
                        </a:spcBef>
                        <a:spcAft>
                          <a:spcPct val="0"/>
                        </a:spcAft>
                        <a:buClr>
                          <a:schemeClr val="tx1"/>
                        </a:buClr>
                        <a:defRPr sz="2000">
                          <a:solidFill>
                            <a:schemeClr val="tx1"/>
                          </a:solidFill>
                          <a:latin typeface="Arial" charset="0"/>
                          <a:cs typeface="Arial" charset="0"/>
                        </a:defRPr>
                      </a:lvl8pPr>
                      <a:lvl9pPr fontAlgn="base">
                        <a:spcBef>
                          <a:spcPct val="20000"/>
                        </a:spcBef>
                        <a:spcAft>
                          <a:spcPct val="0"/>
                        </a:spcAft>
                        <a:buClr>
                          <a:schemeClr val="tx1"/>
                        </a:buClr>
                        <a:defRPr sz="20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n-US" altLang="el-GR" sz="1500" b="1" i="0" u="none" strike="noStrike" cap="none" normalizeH="0" baseline="0" dirty="0" smtClean="0">
                          <a:ln>
                            <a:noFill/>
                          </a:ln>
                          <a:solidFill>
                            <a:srgbClr val="33CC33"/>
                          </a:solidFill>
                          <a:effectLst/>
                          <a:latin typeface="Arial" charset="0"/>
                          <a:cs typeface="Arial" charset="0"/>
                        </a:rPr>
                        <a:t>Manager- </a:t>
                      </a:r>
                      <a:r>
                        <a:rPr kumimoji="0" lang="el-GR" altLang="el-GR" sz="1500" b="1" i="0" u="none" strike="noStrike" cap="none" normalizeH="0" baseline="0" dirty="0" smtClean="0">
                          <a:ln>
                            <a:noFill/>
                          </a:ln>
                          <a:solidFill>
                            <a:srgbClr val="33CC33"/>
                          </a:solidFill>
                          <a:effectLst/>
                          <a:latin typeface="Arial" charset="0"/>
                          <a:cs typeface="Arial" charset="0"/>
                        </a:rPr>
                        <a:t>προϊστάμενος</a:t>
                      </a:r>
                    </a:p>
                  </a:txBody>
                  <a:tcPr marL="68598" marR="68598" marT="34294" marB="34294" horzOverflow="overflow">
                    <a:lnL cap="flat">
                      <a:noFill/>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defRPr sz="2000">
                          <a:solidFill>
                            <a:schemeClr val="tx1"/>
                          </a:solidFill>
                          <a:latin typeface="Arial" charset="0"/>
                          <a:cs typeface="Arial" charset="0"/>
                        </a:defRPr>
                      </a:lvl1pPr>
                      <a:lvl2pPr>
                        <a:spcBef>
                          <a:spcPct val="20000"/>
                        </a:spcBef>
                        <a:buClr>
                          <a:schemeClr val="tx1"/>
                        </a:buClr>
                        <a:defRPr sz="2000">
                          <a:solidFill>
                            <a:schemeClr val="tx1"/>
                          </a:solidFill>
                          <a:latin typeface="Arial" charset="0"/>
                          <a:cs typeface="Arial" charset="0"/>
                        </a:defRPr>
                      </a:lvl2pPr>
                      <a:lvl3pPr>
                        <a:spcBef>
                          <a:spcPct val="20000"/>
                        </a:spcBef>
                        <a:buClr>
                          <a:schemeClr val="tx1"/>
                        </a:buClr>
                        <a:defRPr sz="2000">
                          <a:solidFill>
                            <a:schemeClr val="tx1"/>
                          </a:solidFill>
                          <a:latin typeface="Arial" charset="0"/>
                          <a:cs typeface="Arial" charset="0"/>
                        </a:defRPr>
                      </a:lvl3pPr>
                      <a:lvl4pPr>
                        <a:spcBef>
                          <a:spcPct val="20000"/>
                        </a:spcBef>
                        <a:buClr>
                          <a:schemeClr val="tx1"/>
                        </a:buClr>
                        <a:defRPr sz="2000">
                          <a:solidFill>
                            <a:schemeClr val="tx1"/>
                          </a:solidFill>
                          <a:latin typeface="Arial" charset="0"/>
                          <a:cs typeface="Arial" charset="0"/>
                        </a:defRPr>
                      </a:lvl4pPr>
                      <a:lvl5pPr>
                        <a:spcBef>
                          <a:spcPct val="20000"/>
                        </a:spcBef>
                        <a:buClr>
                          <a:schemeClr val="tx1"/>
                        </a:buClr>
                        <a:defRPr sz="2000">
                          <a:solidFill>
                            <a:schemeClr val="tx1"/>
                          </a:solidFill>
                          <a:latin typeface="Arial" charset="0"/>
                          <a:cs typeface="Arial" charset="0"/>
                        </a:defRPr>
                      </a:lvl5pPr>
                      <a:lvl6pPr fontAlgn="base">
                        <a:spcBef>
                          <a:spcPct val="20000"/>
                        </a:spcBef>
                        <a:spcAft>
                          <a:spcPct val="0"/>
                        </a:spcAft>
                        <a:buClr>
                          <a:schemeClr val="tx1"/>
                        </a:buClr>
                        <a:defRPr sz="2000">
                          <a:solidFill>
                            <a:schemeClr val="tx1"/>
                          </a:solidFill>
                          <a:latin typeface="Arial" charset="0"/>
                          <a:cs typeface="Arial" charset="0"/>
                        </a:defRPr>
                      </a:lvl6pPr>
                      <a:lvl7pPr fontAlgn="base">
                        <a:spcBef>
                          <a:spcPct val="20000"/>
                        </a:spcBef>
                        <a:spcAft>
                          <a:spcPct val="0"/>
                        </a:spcAft>
                        <a:buClr>
                          <a:schemeClr val="tx1"/>
                        </a:buClr>
                        <a:defRPr sz="2000">
                          <a:solidFill>
                            <a:schemeClr val="tx1"/>
                          </a:solidFill>
                          <a:latin typeface="Arial" charset="0"/>
                          <a:cs typeface="Arial" charset="0"/>
                        </a:defRPr>
                      </a:lvl7pPr>
                      <a:lvl8pPr fontAlgn="base">
                        <a:spcBef>
                          <a:spcPct val="20000"/>
                        </a:spcBef>
                        <a:spcAft>
                          <a:spcPct val="0"/>
                        </a:spcAft>
                        <a:buClr>
                          <a:schemeClr val="tx1"/>
                        </a:buClr>
                        <a:defRPr sz="2000">
                          <a:solidFill>
                            <a:schemeClr val="tx1"/>
                          </a:solidFill>
                          <a:latin typeface="Arial" charset="0"/>
                          <a:cs typeface="Arial" charset="0"/>
                        </a:defRPr>
                      </a:lvl8pPr>
                      <a:lvl9pPr fontAlgn="base">
                        <a:spcBef>
                          <a:spcPct val="20000"/>
                        </a:spcBef>
                        <a:spcAft>
                          <a:spcPct val="0"/>
                        </a:spcAft>
                        <a:buClr>
                          <a:schemeClr val="tx1"/>
                        </a:buClr>
                        <a:defRPr sz="20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l-GR" altLang="el-GR" sz="1500" b="1" i="0" u="none" strike="noStrike" cap="none" normalizeH="0" baseline="0" dirty="0" smtClean="0">
                          <a:ln>
                            <a:noFill/>
                          </a:ln>
                          <a:solidFill>
                            <a:schemeClr val="accent2"/>
                          </a:solidFill>
                          <a:effectLst/>
                          <a:latin typeface="Arial" charset="0"/>
                          <a:cs typeface="Arial" charset="0"/>
                        </a:rPr>
                        <a:t>Ηγέτης</a:t>
                      </a:r>
                    </a:p>
                  </a:txBody>
                  <a:tcPr marL="68598" marR="68598" marT="34294" marB="34294" horzOverflow="overflow">
                    <a:lnL w="12700" cap="flat" cmpd="sng" algn="ctr">
                      <a:solidFill>
                        <a:schemeClr val="tx1"/>
                      </a:solidFill>
                      <a:prstDash val="solid"/>
                      <a:round/>
                      <a:headEnd type="none" w="med" len="med"/>
                      <a:tailEnd type="none" w="med" len="med"/>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r>
              <a:tr h="612732">
                <a:tc>
                  <a:txBody>
                    <a:bodyPr/>
                    <a:lstStyle>
                      <a:lvl1pPr>
                        <a:spcBef>
                          <a:spcPct val="20000"/>
                        </a:spcBef>
                        <a:buClr>
                          <a:schemeClr val="tx1"/>
                        </a:buClr>
                        <a:defRPr sz="2000">
                          <a:solidFill>
                            <a:schemeClr val="tx1"/>
                          </a:solidFill>
                          <a:latin typeface="Arial" charset="0"/>
                          <a:cs typeface="Arial" charset="0"/>
                        </a:defRPr>
                      </a:lvl1pPr>
                      <a:lvl2pPr>
                        <a:spcBef>
                          <a:spcPct val="20000"/>
                        </a:spcBef>
                        <a:buClr>
                          <a:schemeClr val="tx1"/>
                        </a:buClr>
                        <a:defRPr sz="2000">
                          <a:solidFill>
                            <a:schemeClr val="tx1"/>
                          </a:solidFill>
                          <a:latin typeface="Arial" charset="0"/>
                          <a:cs typeface="Arial" charset="0"/>
                        </a:defRPr>
                      </a:lvl2pPr>
                      <a:lvl3pPr>
                        <a:spcBef>
                          <a:spcPct val="20000"/>
                        </a:spcBef>
                        <a:buClr>
                          <a:schemeClr val="tx1"/>
                        </a:buClr>
                        <a:defRPr sz="2000">
                          <a:solidFill>
                            <a:schemeClr val="tx1"/>
                          </a:solidFill>
                          <a:latin typeface="Arial" charset="0"/>
                          <a:cs typeface="Arial" charset="0"/>
                        </a:defRPr>
                      </a:lvl3pPr>
                      <a:lvl4pPr>
                        <a:spcBef>
                          <a:spcPct val="20000"/>
                        </a:spcBef>
                        <a:buClr>
                          <a:schemeClr val="tx1"/>
                        </a:buClr>
                        <a:defRPr sz="2000">
                          <a:solidFill>
                            <a:schemeClr val="tx1"/>
                          </a:solidFill>
                          <a:latin typeface="Arial" charset="0"/>
                          <a:cs typeface="Arial" charset="0"/>
                        </a:defRPr>
                      </a:lvl4pPr>
                      <a:lvl5pPr>
                        <a:spcBef>
                          <a:spcPct val="20000"/>
                        </a:spcBef>
                        <a:buClr>
                          <a:schemeClr val="tx1"/>
                        </a:buClr>
                        <a:defRPr sz="2000">
                          <a:solidFill>
                            <a:schemeClr val="tx1"/>
                          </a:solidFill>
                          <a:latin typeface="Arial" charset="0"/>
                          <a:cs typeface="Arial" charset="0"/>
                        </a:defRPr>
                      </a:lvl5pPr>
                      <a:lvl6pPr fontAlgn="base">
                        <a:spcBef>
                          <a:spcPct val="20000"/>
                        </a:spcBef>
                        <a:spcAft>
                          <a:spcPct val="0"/>
                        </a:spcAft>
                        <a:buClr>
                          <a:schemeClr val="tx1"/>
                        </a:buClr>
                        <a:defRPr sz="2000">
                          <a:solidFill>
                            <a:schemeClr val="tx1"/>
                          </a:solidFill>
                          <a:latin typeface="Arial" charset="0"/>
                          <a:cs typeface="Arial" charset="0"/>
                        </a:defRPr>
                      </a:lvl6pPr>
                      <a:lvl7pPr fontAlgn="base">
                        <a:spcBef>
                          <a:spcPct val="20000"/>
                        </a:spcBef>
                        <a:spcAft>
                          <a:spcPct val="0"/>
                        </a:spcAft>
                        <a:buClr>
                          <a:schemeClr val="tx1"/>
                        </a:buClr>
                        <a:defRPr sz="2000">
                          <a:solidFill>
                            <a:schemeClr val="tx1"/>
                          </a:solidFill>
                          <a:latin typeface="Arial" charset="0"/>
                          <a:cs typeface="Arial" charset="0"/>
                        </a:defRPr>
                      </a:lvl7pPr>
                      <a:lvl8pPr fontAlgn="base">
                        <a:spcBef>
                          <a:spcPct val="20000"/>
                        </a:spcBef>
                        <a:spcAft>
                          <a:spcPct val="0"/>
                        </a:spcAft>
                        <a:buClr>
                          <a:schemeClr val="tx1"/>
                        </a:buClr>
                        <a:defRPr sz="2000">
                          <a:solidFill>
                            <a:schemeClr val="tx1"/>
                          </a:solidFill>
                          <a:latin typeface="Arial" charset="0"/>
                          <a:cs typeface="Arial" charset="0"/>
                        </a:defRPr>
                      </a:lvl8pPr>
                      <a:lvl9pPr fontAlgn="base">
                        <a:spcBef>
                          <a:spcPct val="20000"/>
                        </a:spcBef>
                        <a:spcAft>
                          <a:spcPct val="0"/>
                        </a:spcAft>
                        <a:buClr>
                          <a:schemeClr val="tx1"/>
                        </a:buClr>
                        <a:defRPr sz="20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l-GR" altLang="el-GR" sz="1200" b="0" i="0" u="none" strike="noStrike" cap="none" normalizeH="0" baseline="0" dirty="0" smtClean="0">
                          <a:ln>
                            <a:noFill/>
                          </a:ln>
                          <a:solidFill>
                            <a:schemeClr val="tx1"/>
                          </a:solidFill>
                          <a:effectLst/>
                          <a:latin typeface="Arial" charset="0"/>
                          <a:cs typeface="Arial" charset="0"/>
                        </a:rPr>
                        <a:t>Διορίζεται</a:t>
                      </a:r>
                    </a:p>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l-GR" altLang="el-GR" sz="1200" b="0" i="0" u="none" strike="noStrike" cap="none" normalizeH="0" baseline="0" dirty="0" smtClean="0">
                          <a:ln>
                            <a:noFill/>
                          </a:ln>
                          <a:solidFill>
                            <a:schemeClr val="tx1"/>
                          </a:solidFill>
                          <a:effectLst/>
                          <a:latin typeface="Arial" charset="0"/>
                          <a:cs typeface="Arial" charset="0"/>
                        </a:rPr>
                        <a:t>Χρησιμοποιεί νόμιμη δύναμη-εξουσία</a:t>
                      </a:r>
                    </a:p>
                  </a:txBody>
                  <a:tcPr marL="68598" marR="68598" marT="34294" marB="34294"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defRPr sz="2000">
                          <a:solidFill>
                            <a:schemeClr val="tx1"/>
                          </a:solidFill>
                          <a:latin typeface="Arial" charset="0"/>
                          <a:cs typeface="Arial" charset="0"/>
                        </a:defRPr>
                      </a:lvl1pPr>
                      <a:lvl2pPr>
                        <a:spcBef>
                          <a:spcPct val="20000"/>
                        </a:spcBef>
                        <a:buClr>
                          <a:schemeClr val="tx1"/>
                        </a:buClr>
                        <a:defRPr sz="2000">
                          <a:solidFill>
                            <a:schemeClr val="tx1"/>
                          </a:solidFill>
                          <a:latin typeface="Arial" charset="0"/>
                          <a:cs typeface="Arial" charset="0"/>
                        </a:defRPr>
                      </a:lvl2pPr>
                      <a:lvl3pPr>
                        <a:spcBef>
                          <a:spcPct val="20000"/>
                        </a:spcBef>
                        <a:buClr>
                          <a:schemeClr val="tx1"/>
                        </a:buClr>
                        <a:defRPr sz="2000">
                          <a:solidFill>
                            <a:schemeClr val="tx1"/>
                          </a:solidFill>
                          <a:latin typeface="Arial" charset="0"/>
                          <a:cs typeface="Arial" charset="0"/>
                        </a:defRPr>
                      </a:lvl3pPr>
                      <a:lvl4pPr>
                        <a:spcBef>
                          <a:spcPct val="20000"/>
                        </a:spcBef>
                        <a:buClr>
                          <a:schemeClr val="tx1"/>
                        </a:buClr>
                        <a:defRPr sz="2000">
                          <a:solidFill>
                            <a:schemeClr val="tx1"/>
                          </a:solidFill>
                          <a:latin typeface="Arial" charset="0"/>
                          <a:cs typeface="Arial" charset="0"/>
                        </a:defRPr>
                      </a:lvl4pPr>
                      <a:lvl5pPr>
                        <a:spcBef>
                          <a:spcPct val="20000"/>
                        </a:spcBef>
                        <a:buClr>
                          <a:schemeClr val="tx1"/>
                        </a:buClr>
                        <a:defRPr sz="2000">
                          <a:solidFill>
                            <a:schemeClr val="tx1"/>
                          </a:solidFill>
                          <a:latin typeface="Arial" charset="0"/>
                          <a:cs typeface="Arial" charset="0"/>
                        </a:defRPr>
                      </a:lvl5pPr>
                      <a:lvl6pPr fontAlgn="base">
                        <a:spcBef>
                          <a:spcPct val="20000"/>
                        </a:spcBef>
                        <a:spcAft>
                          <a:spcPct val="0"/>
                        </a:spcAft>
                        <a:buClr>
                          <a:schemeClr val="tx1"/>
                        </a:buClr>
                        <a:defRPr sz="2000">
                          <a:solidFill>
                            <a:schemeClr val="tx1"/>
                          </a:solidFill>
                          <a:latin typeface="Arial" charset="0"/>
                          <a:cs typeface="Arial" charset="0"/>
                        </a:defRPr>
                      </a:lvl6pPr>
                      <a:lvl7pPr fontAlgn="base">
                        <a:spcBef>
                          <a:spcPct val="20000"/>
                        </a:spcBef>
                        <a:spcAft>
                          <a:spcPct val="0"/>
                        </a:spcAft>
                        <a:buClr>
                          <a:schemeClr val="tx1"/>
                        </a:buClr>
                        <a:defRPr sz="2000">
                          <a:solidFill>
                            <a:schemeClr val="tx1"/>
                          </a:solidFill>
                          <a:latin typeface="Arial" charset="0"/>
                          <a:cs typeface="Arial" charset="0"/>
                        </a:defRPr>
                      </a:lvl7pPr>
                      <a:lvl8pPr fontAlgn="base">
                        <a:spcBef>
                          <a:spcPct val="20000"/>
                        </a:spcBef>
                        <a:spcAft>
                          <a:spcPct val="0"/>
                        </a:spcAft>
                        <a:buClr>
                          <a:schemeClr val="tx1"/>
                        </a:buClr>
                        <a:defRPr sz="2000">
                          <a:solidFill>
                            <a:schemeClr val="tx1"/>
                          </a:solidFill>
                          <a:latin typeface="Arial" charset="0"/>
                          <a:cs typeface="Arial" charset="0"/>
                        </a:defRPr>
                      </a:lvl8pPr>
                      <a:lvl9pPr fontAlgn="base">
                        <a:spcBef>
                          <a:spcPct val="20000"/>
                        </a:spcBef>
                        <a:spcAft>
                          <a:spcPct val="0"/>
                        </a:spcAft>
                        <a:buClr>
                          <a:schemeClr val="tx1"/>
                        </a:buClr>
                        <a:defRPr sz="20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l-GR" altLang="el-GR" sz="1200" b="0" i="0" u="none" strike="noStrike" cap="none" normalizeH="0" baseline="0" dirty="0" smtClean="0">
                          <a:ln>
                            <a:noFill/>
                          </a:ln>
                          <a:solidFill>
                            <a:schemeClr val="tx1"/>
                          </a:solidFill>
                          <a:effectLst/>
                          <a:latin typeface="Arial" charset="0"/>
                          <a:cs typeface="Arial" charset="0"/>
                        </a:rPr>
                        <a:t>Αναδεικνύεται</a:t>
                      </a:r>
                    </a:p>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l-GR" altLang="el-GR" sz="1200" b="0" i="0" u="none" strike="noStrike" cap="none" normalizeH="0" baseline="0" dirty="0" smtClean="0">
                          <a:ln>
                            <a:noFill/>
                          </a:ln>
                          <a:solidFill>
                            <a:schemeClr val="tx1"/>
                          </a:solidFill>
                          <a:effectLst/>
                          <a:latin typeface="Arial" charset="0"/>
                          <a:cs typeface="Arial" charset="0"/>
                        </a:rPr>
                        <a:t>Χρησιμοποιεί προσωπική δύναμη</a:t>
                      </a:r>
                    </a:p>
                  </a:txBody>
                  <a:tcPr marL="68598" marR="68598" marT="34294" marB="34294"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53957">
                <a:tc>
                  <a:txBody>
                    <a:bodyPr/>
                    <a:lstStyle>
                      <a:lvl1pPr>
                        <a:spcBef>
                          <a:spcPct val="20000"/>
                        </a:spcBef>
                        <a:buClr>
                          <a:schemeClr val="tx1"/>
                        </a:buClr>
                        <a:defRPr sz="2000">
                          <a:solidFill>
                            <a:schemeClr val="tx1"/>
                          </a:solidFill>
                          <a:latin typeface="Arial" charset="0"/>
                          <a:cs typeface="Arial" charset="0"/>
                        </a:defRPr>
                      </a:lvl1pPr>
                      <a:lvl2pPr>
                        <a:spcBef>
                          <a:spcPct val="20000"/>
                        </a:spcBef>
                        <a:buClr>
                          <a:schemeClr val="tx1"/>
                        </a:buClr>
                        <a:defRPr sz="2000">
                          <a:solidFill>
                            <a:schemeClr val="tx1"/>
                          </a:solidFill>
                          <a:latin typeface="Arial" charset="0"/>
                          <a:cs typeface="Arial" charset="0"/>
                        </a:defRPr>
                      </a:lvl2pPr>
                      <a:lvl3pPr>
                        <a:spcBef>
                          <a:spcPct val="20000"/>
                        </a:spcBef>
                        <a:buClr>
                          <a:schemeClr val="tx1"/>
                        </a:buClr>
                        <a:defRPr sz="2000">
                          <a:solidFill>
                            <a:schemeClr val="tx1"/>
                          </a:solidFill>
                          <a:latin typeface="Arial" charset="0"/>
                          <a:cs typeface="Arial" charset="0"/>
                        </a:defRPr>
                      </a:lvl3pPr>
                      <a:lvl4pPr>
                        <a:spcBef>
                          <a:spcPct val="20000"/>
                        </a:spcBef>
                        <a:buClr>
                          <a:schemeClr val="tx1"/>
                        </a:buClr>
                        <a:defRPr sz="2000">
                          <a:solidFill>
                            <a:schemeClr val="tx1"/>
                          </a:solidFill>
                          <a:latin typeface="Arial" charset="0"/>
                          <a:cs typeface="Arial" charset="0"/>
                        </a:defRPr>
                      </a:lvl4pPr>
                      <a:lvl5pPr>
                        <a:spcBef>
                          <a:spcPct val="20000"/>
                        </a:spcBef>
                        <a:buClr>
                          <a:schemeClr val="tx1"/>
                        </a:buClr>
                        <a:defRPr sz="2000">
                          <a:solidFill>
                            <a:schemeClr val="tx1"/>
                          </a:solidFill>
                          <a:latin typeface="Arial" charset="0"/>
                          <a:cs typeface="Arial" charset="0"/>
                        </a:defRPr>
                      </a:lvl5pPr>
                      <a:lvl6pPr fontAlgn="base">
                        <a:spcBef>
                          <a:spcPct val="20000"/>
                        </a:spcBef>
                        <a:spcAft>
                          <a:spcPct val="0"/>
                        </a:spcAft>
                        <a:buClr>
                          <a:schemeClr val="tx1"/>
                        </a:buClr>
                        <a:defRPr sz="2000">
                          <a:solidFill>
                            <a:schemeClr val="tx1"/>
                          </a:solidFill>
                          <a:latin typeface="Arial" charset="0"/>
                          <a:cs typeface="Arial" charset="0"/>
                        </a:defRPr>
                      </a:lvl6pPr>
                      <a:lvl7pPr fontAlgn="base">
                        <a:spcBef>
                          <a:spcPct val="20000"/>
                        </a:spcBef>
                        <a:spcAft>
                          <a:spcPct val="0"/>
                        </a:spcAft>
                        <a:buClr>
                          <a:schemeClr val="tx1"/>
                        </a:buClr>
                        <a:defRPr sz="2000">
                          <a:solidFill>
                            <a:schemeClr val="tx1"/>
                          </a:solidFill>
                          <a:latin typeface="Arial" charset="0"/>
                          <a:cs typeface="Arial" charset="0"/>
                        </a:defRPr>
                      </a:lvl7pPr>
                      <a:lvl8pPr fontAlgn="base">
                        <a:spcBef>
                          <a:spcPct val="20000"/>
                        </a:spcBef>
                        <a:spcAft>
                          <a:spcPct val="0"/>
                        </a:spcAft>
                        <a:buClr>
                          <a:schemeClr val="tx1"/>
                        </a:buClr>
                        <a:defRPr sz="2000">
                          <a:solidFill>
                            <a:schemeClr val="tx1"/>
                          </a:solidFill>
                          <a:latin typeface="Arial" charset="0"/>
                          <a:cs typeface="Arial" charset="0"/>
                        </a:defRPr>
                      </a:lvl8pPr>
                      <a:lvl9pPr fontAlgn="base">
                        <a:spcBef>
                          <a:spcPct val="20000"/>
                        </a:spcBef>
                        <a:spcAft>
                          <a:spcPct val="0"/>
                        </a:spcAft>
                        <a:buClr>
                          <a:schemeClr val="tx1"/>
                        </a:buClr>
                        <a:defRPr sz="20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l-GR" altLang="el-GR" sz="1200" b="0" i="0" u="none" strike="noStrike" cap="none" normalizeH="0" baseline="0" dirty="0" smtClean="0">
                          <a:ln>
                            <a:noFill/>
                          </a:ln>
                          <a:solidFill>
                            <a:schemeClr val="tx1"/>
                          </a:solidFill>
                          <a:effectLst/>
                          <a:latin typeface="Arial" charset="0"/>
                          <a:cs typeface="Arial" charset="0"/>
                        </a:rPr>
                        <a:t>Δίνει οδηγίες-εντολές, ανταμοιβές-τιμωρίες</a:t>
                      </a:r>
                    </a:p>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l-GR" altLang="el-GR" sz="1200" b="0" i="0" u="none" strike="noStrike" cap="none" normalizeH="0" baseline="0" dirty="0" smtClean="0">
                          <a:ln>
                            <a:noFill/>
                          </a:ln>
                          <a:solidFill>
                            <a:schemeClr val="tx1"/>
                          </a:solidFill>
                          <a:effectLst/>
                          <a:latin typeface="Arial" charset="0"/>
                          <a:cs typeface="Arial" charset="0"/>
                        </a:rPr>
                        <a:t>Ελέγχει</a:t>
                      </a:r>
                    </a:p>
                  </a:txBody>
                  <a:tcPr marL="68598" marR="68598" marT="34294" marB="34294"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defRPr sz="2000">
                          <a:solidFill>
                            <a:schemeClr val="tx1"/>
                          </a:solidFill>
                          <a:latin typeface="Arial" charset="0"/>
                          <a:cs typeface="Arial" charset="0"/>
                        </a:defRPr>
                      </a:lvl1pPr>
                      <a:lvl2pPr>
                        <a:spcBef>
                          <a:spcPct val="20000"/>
                        </a:spcBef>
                        <a:buClr>
                          <a:schemeClr val="tx1"/>
                        </a:buClr>
                        <a:defRPr sz="2000">
                          <a:solidFill>
                            <a:schemeClr val="tx1"/>
                          </a:solidFill>
                          <a:latin typeface="Arial" charset="0"/>
                          <a:cs typeface="Arial" charset="0"/>
                        </a:defRPr>
                      </a:lvl2pPr>
                      <a:lvl3pPr>
                        <a:spcBef>
                          <a:spcPct val="20000"/>
                        </a:spcBef>
                        <a:buClr>
                          <a:schemeClr val="tx1"/>
                        </a:buClr>
                        <a:defRPr sz="2000">
                          <a:solidFill>
                            <a:schemeClr val="tx1"/>
                          </a:solidFill>
                          <a:latin typeface="Arial" charset="0"/>
                          <a:cs typeface="Arial" charset="0"/>
                        </a:defRPr>
                      </a:lvl3pPr>
                      <a:lvl4pPr>
                        <a:spcBef>
                          <a:spcPct val="20000"/>
                        </a:spcBef>
                        <a:buClr>
                          <a:schemeClr val="tx1"/>
                        </a:buClr>
                        <a:defRPr sz="2000">
                          <a:solidFill>
                            <a:schemeClr val="tx1"/>
                          </a:solidFill>
                          <a:latin typeface="Arial" charset="0"/>
                          <a:cs typeface="Arial" charset="0"/>
                        </a:defRPr>
                      </a:lvl4pPr>
                      <a:lvl5pPr>
                        <a:spcBef>
                          <a:spcPct val="20000"/>
                        </a:spcBef>
                        <a:buClr>
                          <a:schemeClr val="tx1"/>
                        </a:buClr>
                        <a:defRPr sz="2000">
                          <a:solidFill>
                            <a:schemeClr val="tx1"/>
                          </a:solidFill>
                          <a:latin typeface="Arial" charset="0"/>
                          <a:cs typeface="Arial" charset="0"/>
                        </a:defRPr>
                      </a:lvl5pPr>
                      <a:lvl6pPr fontAlgn="base">
                        <a:spcBef>
                          <a:spcPct val="20000"/>
                        </a:spcBef>
                        <a:spcAft>
                          <a:spcPct val="0"/>
                        </a:spcAft>
                        <a:buClr>
                          <a:schemeClr val="tx1"/>
                        </a:buClr>
                        <a:defRPr sz="2000">
                          <a:solidFill>
                            <a:schemeClr val="tx1"/>
                          </a:solidFill>
                          <a:latin typeface="Arial" charset="0"/>
                          <a:cs typeface="Arial" charset="0"/>
                        </a:defRPr>
                      </a:lvl6pPr>
                      <a:lvl7pPr fontAlgn="base">
                        <a:spcBef>
                          <a:spcPct val="20000"/>
                        </a:spcBef>
                        <a:spcAft>
                          <a:spcPct val="0"/>
                        </a:spcAft>
                        <a:buClr>
                          <a:schemeClr val="tx1"/>
                        </a:buClr>
                        <a:defRPr sz="2000">
                          <a:solidFill>
                            <a:schemeClr val="tx1"/>
                          </a:solidFill>
                          <a:latin typeface="Arial" charset="0"/>
                          <a:cs typeface="Arial" charset="0"/>
                        </a:defRPr>
                      </a:lvl7pPr>
                      <a:lvl8pPr fontAlgn="base">
                        <a:spcBef>
                          <a:spcPct val="20000"/>
                        </a:spcBef>
                        <a:spcAft>
                          <a:spcPct val="0"/>
                        </a:spcAft>
                        <a:buClr>
                          <a:schemeClr val="tx1"/>
                        </a:buClr>
                        <a:defRPr sz="2000">
                          <a:solidFill>
                            <a:schemeClr val="tx1"/>
                          </a:solidFill>
                          <a:latin typeface="Arial" charset="0"/>
                          <a:cs typeface="Arial" charset="0"/>
                        </a:defRPr>
                      </a:lvl8pPr>
                      <a:lvl9pPr fontAlgn="base">
                        <a:spcBef>
                          <a:spcPct val="20000"/>
                        </a:spcBef>
                        <a:spcAft>
                          <a:spcPct val="0"/>
                        </a:spcAft>
                        <a:buClr>
                          <a:schemeClr val="tx1"/>
                        </a:buClr>
                        <a:defRPr sz="20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l-GR" altLang="el-GR" sz="1200" b="0" i="0" u="none" strike="noStrike" cap="none" normalizeH="0" baseline="0" dirty="0" smtClean="0">
                          <a:ln>
                            <a:noFill/>
                          </a:ln>
                          <a:solidFill>
                            <a:schemeClr val="tx1"/>
                          </a:solidFill>
                          <a:effectLst/>
                          <a:latin typeface="Arial" charset="0"/>
                          <a:cs typeface="Arial" charset="0"/>
                        </a:rPr>
                        <a:t>Περνά όραμα, εμπνέει, πείθει</a:t>
                      </a:r>
                    </a:p>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l-GR" altLang="el-GR" sz="1200" b="0" i="0" u="none" strike="noStrike" cap="none" normalizeH="0" baseline="0" dirty="0" smtClean="0">
                          <a:ln>
                            <a:noFill/>
                          </a:ln>
                          <a:solidFill>
                            <a:schemeClr val="tx1"/>
                          </a:solidFill>
                          <a:effectLst/>
                          <a:latin typeface="Arial" charset="0"/>
                          <a:cs typeface="Arial" charset="0"/>
                        </a:rPr>
                        <a:t>Κερδίζει εμπιστοσύνη</a:t>
                      </a:r>
                    </a:p>
                  </a:txBody>
                  <a:tcPr marL="68598" marR="68598" marT="34294" marB="34294"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36885">
                <a:tc>
                  <a:txBody>
                    <a:bodyPr/>
                    <a:lstStyle>
                      <a:lvl1pPr>
                        <a:spcBef>
                          <a:spcPct val="20000"/>
                        </a:spcBef>
                        <a:buClr>
                          <a:schemeClr val="tx1"/>
                        </a:buClr>
                        <a:defRPr sz="2000">
                          <a:solidFill>
                            <a:schemeClr val="tx1"/>
                          </a:solidFill>
                          <a:latin typeface="Arial" charset="0"/>
                          <a:cs typeface="Arial" charset="0"/>
                        </a:defRPr>
                      </a:lvl1pPr>
                      <a:lvl2pPr>
                        <a:spcBef>
                          <a:spcPct val="20000"/>
                        </a:spcBef>
                        <a:buClr>
                          <a:schemeClr val="tx1"/>
                        </a:buClr>
                        <a:defRPr sz="2000">
                          <a:solidFill>
                            <a:schemeClr val="tx1"/>
                          </a:solidFill>
                          <a:latin typeface="Arial" charset="0"/>
                          <a:cs typeface="Arial" charset="0"/>
                        </a:defRPr>
                      </a:lvl2pPr>
                      <a:lvl3pPr>
                        <a:spcBef>
                          <a:spcPct val="20000"/>
                        </a:spcBef>
                        <a:buClr>
                          <a:schemeClr val="tx1"/>
                        </a:buClr>
                        <a:defRPr sz="2000">
                          <a:solidFill>
                            <a:schemeClr val="tx1"/>
                          </a:solidFill>
                          <a:latin typeface="Arial" charset="0"/>
                          <a:cs typeface="Arial" charset="0"/>
                        </a:defRPr>
                      </a:lvl3pPr>
                      <a:lvl4pPr>
                        <a:spcBef>
                          <a:spcPct val="20000"/>
                        </a:spcBef>
                        <a:buClr>
                          <a:schemeClr val="tx1"/>
                        </a:buClr>
                        <a:defRPr sz="2000">
                          <a:solidFill>
                            <a:schemeClr val="tx1"/>
                          </a:solidFill>
                          <a:latin typeface="Arial" charset="0"/>
                          <a:cs typeface="Arial" charset="0"/>
                        </a:defRPr>
                      </a:lvl4pPr>
                      <a:lvl5pPr>
                        <a:spcBef>
                          <a:spcPct val="20000"/>
                        </a:spcBef>
                        <a:buClr>
                          <a:schemeClr val="tx1"/>
                        </a:buClr>
                        <a:defRPr sz="2000">
                          <a:solidFill>
                            <a:schemeClr val="tx1"/>
                          </a:solidFill>
                          <a:latin typeface="Arial" charset="0"/>
                          <a:cs typeface="Arial" charset="0"/>
                        </a:defRPr>
                      </a:lvl5pPr>
                      <a:lvl6pPr fontAlgn="base">
                        <a:spcBef>
                          <a:spcPct val="20000"/>
                        </a:spcBef>
                        <a:spcAft>
                          <a:spcPct val="0"/>
                        </a:spcAft>
                        <a:buClr>
                          <a:schemeClr val="tx1"/>
                        </a:buClr>
                        <a:defRPr sz="2000">
                          <a:solidFill>
                            <a:schemeClr val="tx1"/>
                          </a:solidFill>
                          <a:latin typeface="Arial" charset="0"/>
                          <a:cs typeface="Arial" charset="0"/>
                        </a:defRPr>
                      </a:lvl6pPr>
                      <a:lvl7pPr fontAlgn="base">
                        <a:spcBef>
                          <a:spcPct val="20000"/>
                        </a:spcBef>
                        <a:spcAft>
                          <a:spcPct val="0"/>
                        </a:spcAft>
                        <a:buClr>
                          <a:schemeClr val="tx1"/>
                        </a:buClr>
                        <a:defRPr sz="2000">
                          <a:solidFill>
                            <a:schemeClr val="tx1"/>
                          </a:solidFill>
                          <a:latin typeface="Arial" charset="0"/>
                          <a:cs typeface="Arial" charset="0"/>
                        </a:defRPr>
                      </a:lvl7pPr>
                      <a:lvl8pPr fontAlgn="base">
                        <a:spcBef>
                          <a:spcPct val="20000"/>
                        </a:spcBef>
                        <a:spcAft>
                          <a:spcPct val="0"/>
                        </a:spcAft>
                        <a:buClr>
                          <a:schemeClr val="tx1"/>
                        </a:buClr>
                        <a:defRPr sz="2000">
                          <a:solidFill>
                            <a:schemeClr val="tx1"/>
                          </a:solidFill>
                          <a:latin typeface="Arial" charset="0"/>
                          <a:cs typeface="Arial" charset="0"/>
                        </a:defRPr>
                      </a:lvl8pPr>
                      <a:lvl9pPr fontAlgn="base">
                        <a:spcBef>
                          <a:spcPct val="20000"/>
                        </a:spcBef>
                        <a:spcAft>
                          <a:spcPct val="0"/>
                        </a:spcAft>
                        <a:buClr>
                          <a:schemeClr val="tx1"/>
                        </a:buClr>
                        <a:defRPr sz="20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l-GR" altLang="el-GR" sz="1200" b="0" i="0" u="none" strike="noStrike" cap="none" normalizeH="0" baseline="0" dirty="0" smtClean="0">
                          <a:ln>
                            <a:noFill/>
                          </a:ln>
                          <a:solidFill>
                            <a:schemeClr val="tx1"/>
                          </a:solidFill>
                          <a:effectLst/>
                          <a:latin typeface="Arial" charset="0"/>
                          <a:cs typeface="Arial" charset="0"/>
                        </a:rPr>
                        <a:t>Δίνει έμφαση στις διαδικασίες στα συστήματα &amp; στη λογική</a:t>
                      </a:r>
                    </a:p>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l-GR" altLang="el-GR" sz="1200" b="0" i="0" u="none" strike="noStrike" cap="none" normalizeH="0" baseline="0" dirty="0" smtClean="0">
                          <a:ln>
                            <a:noFill/>
                          </a:ln>
                          <a:solidFill>
                            <a:schemeClr val="tx1"/>
                          </a:solidFill>
                          <a:effectLst/>
                          <a:latin typeface="Arial" charset="0"/>
                          <a:cs typeface="Arial" charset="0"/>
                        </a:rPr>
                        <a:t>Κινείται σε προκαθορισμένα –τυπικά πλαίσια</a:t>
                      </a:r>
                    </a:p>
                  </a:txBody>
                  <a:tcPr marL="68598" marR="68598" marT="34294" marB="34294"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defRPr sz="2000">
                          <a:solidFill>
                            <a:schemeClr val="tx1"/>
                          </a:solidFill>
                          <a:latin typeface="Arial" charset="0"/>
                          <a:cs typeface="Arial" charset="0"/>
                        </a:defRPr>
                      </a:lvl1pPr>
                      <a:lvl2pPr>
                        <a:spcBef>
                          <a:spcPct val="20000"/>
                        </a:spcBef>
                        <a:buClr>
                          <a:schemeClr val="tx1"/>
                        </a:buClr>
                        <a:defRPr sz="2000">
                          <a:solidFill>
                            <a:schemeClr val="tx1"/>
                          </a:solidFill>
                          <a:latin typeface="Arial" charset="0"/>
                          <a:cs typeface="Arial" charset="0"/>
                        </a:defRPr>
                      </a:lvl2pPr>
                      <a:lvl3pPr>
                        <a:spcBef>
                          <a:spcPct val="20000"/>
                        </a:spcBef>
                        <a:buClr>
                          <a:schemeClr val="tx1"/>
                        </a:buClr>
                        <a:defRPr sz="2000">
                          <a:solidFill>
                            <a:schemeClr val="tx1"/>
                          </a:solidFill>
                          <a:latin typeface="Arial" charset="0"/>
                          <a:cs typeface="Arial" charset="0"/>
                        </a:defRPr>
                      </a:lvl3pPr>
                      <a:lvl4pPr>
                        <a:spcBef>
                          <a:spcPct val="20000"/>
                        </a:spcBef>
                        <a:buClr>
                          <a:schemeClr val="tx1"/>
                        </a:buClr>
                        <a:defRPr sz="2000">
                          <a:solidFill>
                            <a:schemeClr val="tx1"/>
                          </a:solidFill>
                          <a:latin typeface="Arial" charset="0"/>
                          <a:cs typeface="Arial" charset="0"/>
                        </a:defRPr>
                      </a:lvl4pPr>
                      <a:lvl5pPr>
                        <a:spcBef>
                          <a:spcPct val="20000"/>
                        </a:spcBef>
                        <a:buClr>
                          <a:schemeClr val="tx1"/>
                        </a:buClr>
                        <a:defRPr sz="2000">
                          <a:solidFill>
                            <a:schemeClr val="tx1"/>
                          </a:solidFill>
                          <a:latin typeface="Arial" charset="0"/>
                          <a:cs typeface="Arial" charset="0"/>
                        </a:defRPr>
                      </a:lvl5pPr>
                      <a:lvl6pPr fontAlgn="base">
                        <a:spcBef>
                          <a:spcPct val="20000"/>
                        </a:spcBef>
                        <a:spcAft>
                          <a:spcPct val="0"/>
                        </a:spcAft>
                        <a:buClr>
                          <a:schemeClr val="tx1"/>
                        </a:buClr>
                        <a:defRPr sz="2000">
                          <a:solidFill>
                            <a:schemeClr val="tx1"/>
                          </a:solidFill>
                          <a:latin typeface="Arial" charset="0"/>
                          <a:cs typeface="Arial" charset="0"/>
                        </a:defRPr>
                      </a:lvl6pPr>
                      <a:lvl7pPr fontAlgn="base">
                        <a:spcBef>
                          <a:spcPct val="20000"/>
                        </a:spcBef>
                        <a:spcAft>
                          <a:spcPct val="0"/>
                        </a:spcAft>
                        <a:buClr>
                          <a:schemeClr val="tx1"/>
                        </a:buClr>
                        <a:defRPr sz="2000">
                          <a:solidFill>
                            <a:schemeClr val="tx1"/>
                          </a:solidFill>
                          <a:latin typeface="Arial" charset="0"/>
                          <a:cs typeface="Arial" charset="0"/>
                        </a:defRPr>
                      </a:lvl7pPr>
                      <a:lvl8pPr fontAlgn="base">
                        <a:spcBef>
                          <a:spcPct val="20000"/>
                        </a:spcBef>
                        <a:spcAft>
                          <a:spcPct val="0"/>
                        </a:spcAft>
                        <a:buClr>
                          <a:schemeClr val="tx1"/>
                        </a:buClr>
                        <a:defRPr sz="2000">
                          <a:solidFill>
                            <a:schemeClr val="tx1"/>
                          </a:solidFill>
                          <a:latin typeface="Arial" charset="0"/>
                          <a:cs typeface="Arial" charset="0"/>
                        </a:defRPr>
                      </a:lvl8pPr>
                      <a:lvl9pPr fontAlgn="base">
                        <a:spcBef>
                          <a:spcPct val="20000"/>
                        </a:spcBef>
                        <a:spcAft>
                          <a:spcPct val="0"/>
                        </a:spcAft>
                        <a:buClr>
                          <a:schemeClr val="tx1"/>
                        </a:buClr>
                        <a:defRPr sz="20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l-GR" altLang="el-GR" sz="1200" b="0" i="0" u="none" strike="noStrike" cap="none" normalizeH="0" baseline="0" dirty="0" smtClean="0">
                          <a:ln>
                            <a:noFill/>
                          </a:ln>
                          <a:solidFill>
                            <a:schemeClr val="tx1"/>
                          </a:solidFill>
                          <a:effectLst/>
                          <a:latin typeface="Arial" charset="0"/>
                          <a:cs typeface="Arial" charset="0"/>
                        </a:rPr>
                        <a:t>Δίνει έμφαση στους ανθρώπους, τα συναισθήματα</a:t>
                      </a:r>
                    </a:p>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l-GR" altLang="el-GR" sz="1200" b="0" i="0" u="none" strike="noStrike" cap="none" normalizeH="0" baseline="0" dirty="0" smtClean="0">
                          <a:ln>
                            <a:noFill/>
                          </a:ln>
                          <a:solidFill>
                            <a:schemeClr val="tx1"/>
                          </a:solidFill>
                          <a:effectLst/>
                          <a:latin typeface="Arial" charset="0"/>
                          <a:cs typeface="Arial" charset="0"/>
                        </a:rPr>
                        <a:t>Ανοίγει ορίζοντες, διευρύνει τα πλαίσια</a:t>
                      </a:r>
                    </a:p>
                  </a:txBody>
                  <a:tcPr marL="68598" marR="68598" marT="34294" marB="34294"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1030">
                <a:tc>
                  <a:txBody>
                    <a:bodyPr/>
                    <a:lstStyle>
                      <a:lvl1pPr>
                        <a:spcBef>
                          <a:spcPct val="20000"/>
                        </a:spcBef>
                        <a:buClr>
                          <a:schemeClr val="tx1"/>
                        </a:buClr>
                        <a:defRPr sz="2000">
                          <a:solidFill>
                            <a:schemeClr val="tx1"/>
                          </a:solidFill>
                          <a:latin typeface="Arial" charset="0"/>
                          <a:cs typeface="Arial" charset="0"/>
                        </a:defRPr>
                      </a:lvl1pPr>
                      <a:lvl2pPr>
                        <a:spcBef>
                          <a:spcPct val="20000"/>
                        </a:spcBef>
                        <a:buClr>
                          <a:schemeClr val="tx1"/>
                        </a:buClr>
                        <a:defRPr sz="2000">
                          <a:solidFill>
                            <a:schemeClr val="tx1"/>
                          </a:solidFill>
                          <a:latin typeface="Arial" charset="0"/>
                          <a:cs typeface="Arial" charset="0"/>
                        </a:defRPr>
                      </a:lvl2pPr>
                      <a:lvl3pPr>
                        <a:spcBef>
                          <a:spcPct val="20000"/>
                        </a:spcBef>
                        <a:buClr>
                          <a:schemeClr val="tx1"/>
                        </a:buClr>
                        <a:defRPr sz="2000">
                          <a:solidFill>
                            <a:schemeClr val="tx1"/>
                          </a:solidFill>
                          <a:latin typeface="Arial" charset="0"/>
                          <a:cs typeface="Arial" charset="0"/>
                        </a:defRPr>
                      </a:lvl3pPr>
                      <a:lvl4pPr>
                        <a:spcBef>
                          <a:spcPct val="20000"/>
                        </a:spcBef>
                        <a:buClr>
                          <a:schemeClr val="tx1"/>
                        </a:buClr>
                        <a:defRPr sz="2000">
                          <a:solidFill>
                            <a:schemeClr val="tx1"/>
                          </a:solidFill>
                          <a:latin typeface="Arial" charset="0"/>
                          <a:cs typeface="Arial" charset="0"/>
                        </a:defRPr>
                      </a:lvl4pPr>
                      <a:lvl5pPr>
                        <a:spcBef>
                          <a:spcPct val="20000"/>
                        </a:spcBef>
                        <a:buClr>
                          <a:schemeClr val="tx1"/>
                        </a:buClr>
                        <a:defRPr sz="2000">
                          <a:solidFill>
                            <a:schemeClr val="tx1"/>
                          </a:solidFill>
                          <a:latin typeface="Arial" charset="0"/>
                          <a:cs typeface="Arial" charset="0"/>
                        </a:defRPr>
                      </a:lvl5pPr>
                      <a:lvl6pPr fontAlgn="base">
                        <a:spcBef>
                          <a:spcPct val="20000"/>
                        </a:spcBef>
                        <a:spcAft>
                          <a:spcPct val="0"/>
                        </a:spcAft>
                        <a:buClr>
                          <a:schemeClr val="tx1"/>
                        </a:buClr>
                        <a:defRPr sz="2000">
                          <a:solidFill>
                            <a:schemeClr val="tx1"/>
                          </a:solidFill>
                          <a:latin typeface="Arial" charset="0"/>
                          <a:cs typeface="Arial" charset="0"/>
                        </a:defRPr>
                      </a:lvl6pPr>
                      <a:lvl7pPr fontAlgn="base">
                        <a:spcBef>
                          <a:spcPct val="20000"/>
                        </a:spcBef>
                        <a:spcAft>
                          <a:spcPct val="0"/>
                        </a:spcAft>
                        <a:buClr>
                          <a:schemeClr val="tx1"/>
                        </a:buClr>
                        <a:defRPr sz="2000">
                          <a:solidFill>
                            <a:schemeClr val="tx1"/>
                          </a:solidFill>
                          <a:latin typeface="Arial" charset="0"/>
                          <a:cs typeface="Arial" charset="0"/>
                        </a:defRPr>
                      </a:lvl7pPr>
                      <a:lvl8pPr fontAlgn="base">
                        <a:spcBef>
                          <a:spcPct val="20000"/>
                        </a:spcBef>
                        <a:spcAft>
                          <a:spcPct val="0"/>
                        </a:spcAft>
                        <a:buClr>
                          <a:schemeClr val="tx1"/>
                        </a:buClr>
                        <a:defRPr sz="2000">
                          <a:solidFill>
                            <a:schemeClr val="tx1"/>
                          </a:solidFill>
                          <a:latin typeface="Arial" charset="0"/>
                          <a:cs typeface="Arial" charset="0"/>
                        </a:defRPr>
                      </a:lvl8pPr>
                      <a:lvl9pPr fontAlgn="base">
                        <a:spcBef>
                          <a:spcPct val="20000"/>
                        </a:spcBef>
                        <a:spcAft>
                          <a:spcPct val="0"/>
                        </a:spcAft>
                        <a:buClr>
                          <a:schemeClr val="tx1"/>
                        </a:buClr>
                        <a:defRPr sz="20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l-GR" altLang="el-GR" sz="1200" b="0" i="0" u="none" strike="noStrike" cap="none" normalizeH="0" baseline="0" dirty="0" smtClean="0">
                          <a:ln>
                            <a:noFill/>
                          </a:ln>
                          <a:solidFill>
                            <a:schemeClr val="tx1"/>
                          </a:solidFill>
                          <a:effectLst/>
                          <a:latin typeface="Arial" charset="0"/>
                          <a:cs typeface="Arial" charset="0"/>
                        </a:rPr>
                        <a:t>Βραχυπρόθεσμη προοπτική</a:t>
                      </a:r>
                    </a:p>
                  </a:txBody>
                  <a:tcPr marL="68598" marR="68598" marT="34294" marB="34294"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tx1"/>
                        </a:buClr>
                        <a:defRPr sz="2000">
                          <a:solidFill>
                            <a:schemeClr val="tx1"/>
                          </a:solidFill>
                          <a:latin typeface="Arial" charset="0"/>
                          <a:cs typeface="Arial" charset="0"/>
                        </a:defRPr>
                      </a:lvl1pPr>
                      <a:lvl2pPr>
                        <a:spcBef>
                          <a:spcPct val="20000"/>
                        </a:spcBef>
                        <a:buClr>
                          <a:schemeClr val="tx1"/>
                        </a:buClr>
                        <a:defRPr sz="2000">
                          <a:solidFill>
                            <a:schemeClr val="tx1"/>
                          </a:solidFill>
                          <a:latin typeface="Arial" charset="0"/>
                          <a:cs typeface="Arial" charset="0"/>
                        </a:defRPr>
                      </a:lvl2pPr>
                      <a:lvl3pPr>
                        <a:spcBef>
                          <a:spcPct val="20000"/>
                        </a:spcBef>
                        <a:buClr>
                          <a:schemeClr val="tx1"/>
                        </a:buClr>
                        <a:defRPr sz="2000">
                          <a:solidFill>
                            <a:schemeClr val="tx1"/>
                          </a:solidFill>
                          <a:latin typeface="Arial" charset="0"/>
                          <a:cs typeface="Arial" charset="0"/>
                        </a:defRPr>
                      </a:lvl3pPr>
                      <a:lvl4pPr>
                        <a:spcBef>
                          <a:spcPct val="20000"/>
                        </a:spcBef>
                        <a:buClr>
                          <a:schemeClr val="tx1"/>
                        </a:buClr>
                        <a:defRPr sz="2000">
                          <a:solidFill>
                            <a:schemeClr val="tx1"/>
                          </a:solidFill>
                          <a:latin typeface="Arial" charset="0"/>
                          <a:cs typeface="Arial" charset="0"/>
                        </a:defRPr>
                      </a:lvl4pPr>
                      <a:lvl5pPr>
                        <a:spcBef>
                          <a:spcPct val="20000"/>
                        </a:spcBef>
                        <a:buClr>
                          <a:schemeClr val="tx1"/>
                        </a:buClr>
                        <a:defRPr sz="2000">
                          <a:solidFill>
                            <a:schemeClr val="tx1"/>
                          </a:solidFill>
                          <a:latin typeface="Arial" charset="0"/>
                          <a:cs typeface="Arial" charset="0"/>
                        </a:defRPr>
                      </a:lvl5pPr>
                      <a:lvl6pPr fontAlgn="base">
                        <a:spcBef>
                          <a:spcPct val="20000"/>
                        </a:spcBef>
                        <a:spcAft>
                          <a:spcPct val="0"/>
                        </a:spcAft>
                        <a:buClr>
                          <a:schemeClr val="tx1"/>
                        </a:buClr>
                        <a:defRPr sz="2000">
                          <a:solidFill>
                            <a:schemeClr val="tx1"/>
                          </a:solidFill>
                          <a:latin typeface="Arial" charset="0"/>
                          <a:cs typeface="Arial" charset="0"/>
                        </a:defRPr>
                      </a:lvl6pPr>
                      <a:lvl7pPr fontAlgn="base">
                        <a:spcBef>
                          <a:spcPct val="20000"/>
                        </a:spcBef>
                        <a:spcAft>
                          <a:spcPct val="0"/>
                        </a:spcAft>
                        <a:buClr>
                          <a:schemeClr val="tx1"/>
                        </a:buClr>
                        <a:defRPr sz="2000">
                          <a:solidFill>
                            <a:schemeClr val="tx1"/>
                          </a:solidFill>
                          <a:latin typeface="Arial" charset="0"/>
                          <a:cs typeface="Arial" charset="0"/>
                        </a:defRPr>
                      </a:lvl7pPr>
                      <a:lvl8pPr fontAlgn="base">
                        <a:spcBef>
                          <a:spcPct val="20000"/>
                        </a:spcBef>
                        <a:spcAft>
                          <a:spcPct val="0"/>
                        </a:spcAft>
                        <a:buClr>
                          <a:schemeClr val="tx1"/>
                        </a:buClr>
                        <a:defRPr sz="2000">
                          <a:solidFill>
                            <a:schemeClr val="tx1"/>
                          </a:solidFill>
                          <a:latin typeface="Arial" charset="0"/>
                          <a:cs typeface="Arial" charset="0"/>
                        </a:defRPr>
                      </a:lvl8pPr>
                      <a:lvl9pPr fontAlgn="base">
                        <a:spcBef>
                          <a:spcPct val="20000"/>
                        </a:spcBef>
                        <a:spcAft>
                          <a:spcPct val="0"/>
                        </a:spcAft>
                        <a:buClr>
                          <a:schemeClr val="tx1"/>
                        </a:buClr>
                        <a:defRPr sz="20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l-GR" altLang="el-GR" sz="1200" b="0" i="0" u="none" strike="noStrike" cap="none" normalizeH="0" baseline="0" dirty="0" smtClean="0">
                          <a:ln>
                            <a:noFill/>
                          </a:ln>
                          <a:solidFill>
                            <a:schemeClr val="tx1"/>
                          </a:solidFill>
                          <a:effectLst/>
                          <a:latin typeface="Arial" charset="0"/>
                          <a:cs typeface="Arial" charset="0"/>
                        </a:rPr>
                        <a:t>Μακροπρόθεσμη προοπτική</a:t>
                      </a:r>
                    </a:p>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l-GR" altLang="el-GR" sz="1200" b="0" i="0" u="none" strike="noStrike" cap="none" normalizeH="0" baseline="0" dirty="0" smtClean="0">
                        <a:ln>
                          <a:noFill/>
                        </a:ln>
                        <a:solidFill>
                          <a:schemeClr val="tx1"/>
                        </a:solidFill>
                        <a:effectLst/>
                        <a:latin typeface="Arial" charset="0"/>
                        <a:cs typeface="Arial" charset="0"/>
                      </a:endParaRPr>
                    </a:p>
                  </a:txBody>
                  <a:tcPr marL="68598" marR="68598" marT="34294" marB="34294"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73470">
                <a:tc>
                  <a:txBody>
                    <a:bodyPr/>
                    <a:lstStyle>
                      <a:lvl1pPr>
                        <a:spcBef>
                          <a:spcPct val="20000"/>
                        </a:spcBef>
                        <a:buClr>
                          <a:schemeClr val="tx1"/>
                        </a:buClr>
                        <a:defRPr sz="2000">
                          <a:solidFill>
                            <a:schemeClr val="tx1"/>
                          </a:solidFill>
                          <a:latin typeface="Arial" charset="0"/>
                          <a:cs typeface="Arial" charset="0"/>
                        </a:defRPr>
                      </a:lvl1pPr>
                      <a:lvl2pPr>
                        <a:spcBef>
                          <a:spcPct val="20000"/>
                        </a:spcBef>
                        <a:buClr>
                          <a:schemeClr val="tx1"/>
                        </a:buClr>
                        <a:defRPr sz="2000">
                          <a:solidFill>
                            <a:schemeClr val="tx1"/>
                          </a:solidFill>
                          <a:latin typeface="Arial" charset="0"/>
                          <a:cs typeface="Arial" charset="0"/>
                        </a:defRPr>
                      </a:lvl2pPr>
                      <a:lvl3pPr>
                        <a:spcBef>
                          <a:spcPct val="20000"/>
                        </a:spcBef>
                        <a:buClr>
                          <a:schemeClr val="tx1"/>
                        </a:buClr>
                        <a:defRPr sz="2000">
                          <a:solidFill>
                            <a:schemeClr val="tx1"/>
                          </a:solidFill>
                          <a:latin typeface="Arial" charset="0"/>
                          <a:cs typeface="Arial" charset="0"/>
                        </a:defRPr>
                      </a:lvl3pPr>
                      <a:lvl4pPr>
                        <a:spcBef>
                          <a:spcPct val="20000"/>
                        </a:spcBef>
                        <a:buClr>
                          <a:schemeClr val="tx1"/>
                        </a:buClr>
                        <a:defRPr sz="2000">
                          <a:solidFill>
                            <a:schemeClr val="tx1"/>
                          </a:solidFill>
                          <a:latin typeface="Arial" charset="0"/>
                          <a:cs typeface="Arial" charset="0"/>
                        </a:defRPr>
                      </a:lvl4pPr>
                      <a:lvl5pPr>
                        <a:spcBef>
                          <a:spcPct val="20000"/>
                        </a:spcBef>
                        <a:buClr>
                          <a:schemeClr val="tx1"/>
                        </a:buClr>
                        <a:defRPr sz="2000">
                          <a:solidFill>
                            <a:schemeClr val="tx1"/>
                          </a:solidFill>
                          <a:latin typeface="Arial" charset="0"/>
                          <a:cs typeface="Arial" charset="0"/>
                        </a:defRPr>
                      </a:lvl5pPr>
                      <a:lvl6pPr fontAlgn="base">
                        <a:spcBef>
                          <a:spcPct val="20000"/>
                        </a:spcBef>
                        <a:spcAft>
                          <a:spcPct val="0"/>
                        </a:spcAft>
                        <a:buClr>
                          <a:schemeClr val="tx1"/>
                        </a:buClr>
                        <a:defRPr sz="2000">
                          <a:solidFill>
                            <a:schemeClr val="tx1"/>
                          </a:solidFill>
                          <a:latin typeface="Arial" charset="0"/>
                          <a:cs typeface="Arial" charset="0"/>
                        </a:defRPr>
                      </a:lvl6pPr>
                      <a:lvl7pPr fontAlgn="base">
                        <a:spcBef>
                          <a:spcPct val="20000"/>
                        </a:spcBef>
                        <a:spcAft>
                          <a:spcPct val="0"/>
                        </a:spcAft>
                        <a:buClr>
                          <a:schemeClr val="tx1"/>
                        </a:buClr>
                        <a:defRPr sz="2000">
                          <a:solidFill>
                            <a:schemeClr val="tx1"/>
                          </a:solidFill>
                          <a:latin typeface="Arial" charset="0"/>
                          <a:cs typeface="Arial" charset="0"/>
                        </a:defRPr>
                      </a:lvl7pPr>
                      <a:lvl8pPr fontAlgn="base">
                        <a:spcBef>
                          <a:spcPct val="20000"/>
                        </a:spcBef>
                        <a:spcAft>
                          <a:spcPct val="0"/>
                        </a:spcAft>
                        <a:buClr>
                          <a:schemeClr val="tx1"/>
                        </a:buClr>
                        <a:defRPr sz="2000">
                          <a:solidFill>
                            <a:schemeClr val="tx1"/>
                          </a:solidFill>
                          <a:latin typeface="Arial" charset="0"/>
                          <a:cs typeface="Arial" charset="0"/>
                        </a:defRPr>
                      </a:lvl8pPr>
                      <a:lvl9pPr fontAlgn="base">
                        <a:spcBef>
                          <a:spcPct val="20000"/>
                        </a:spcBef>
                        <a:spcAft>
                          <a:spcPct val="0"/>
                        </a:spcAft>
                        <a:buClr>
                          <a:schemeClr val="tx1"/>
                        </a:buClr>
                        <a:defRPr sz="20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l-GR" altLang="el-GR" sz="1200" b="0" i="0" u="none" strike="noStrike" cap="none" normalizeH="0" baseline="0" dirty="0" smtClean="0">
                          <a:ln>
                            <a:noFill/>
                          </a:ln>
                          <a:solidFill>
                            <a:schemeClr val="tx1"/>
                          </a:solidFill>
                          <a:effectLst/>
                          <a:latin typeface="Arial" charset="0"/>
                          <a:cs typeface="Arial" charset="0"/>
                        </a:rPr>
                        <a:t>Δέχεται &amp; διαχειρίζεται την κατεστημένη κατάσταση (</a:t>
                      </a:r>
                      <a:r>
                        <a:rPr kumimoji="0" lang="en-US" altLang="el-GR" sz="1200" b="0" i="0" u="none" strike="noStrike" cap="none" normalizeH="0" baseline="0" dirty="0" smtClean="0">
                          <a:ln>
                            <a:noFill/>
                          </a:ln>
                          <a:solidFill>
                            <a:schemeClr val="tx1"/>
                          </a:solidFill>
                          <a:effectLst/>
                          <a:latin typeface="Arial" charset="0"/>
                          <a:cs typeface="Arial" charset="0"/>
                        </a:rPr>
                        <a:t>status quo)</a:t>
                      </a:r>
                      <a:endParaRPr kumimoji="0" lang="el-GR" altLang="el-GR" sz="1200" b="0" i="0" u="none" strike="noStrike" cap="none" normalizeH="0" baseline="0" dirty="0" smtClean="0">
                        <a:ln>
                          <a:noFill/>
                        </a:ln>
                        <a:solidFill>
                          <a:schemeClr val="tx1"/>
                        </a:solidFill>
                        <a:effectLst/>
                        <a:latin typeface="Arial" charset="0"/>
                        <a:cs typeface="Arial" charset="0"/>
                      </a:endParaRPr>
                    </a:p>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l-GR" altLang="el-GR" sz="1200" b="0" i="0" u="none" strike="noStrike" cap="none" normalizeH="0" baseline="0" dirty="0" smtClean="0">
                          <a:ln>
                            <a:noFill/>
                          </a:ln>
                          <a:solidFill>
                            <a:schemeClr val="tx1"/>
                          </a:solidFill>
                          <a:effectLst/>
                          <a:latin typeface="Arial" charset="0"/>
                          <a:cs typeface="Arial" charset="0"/>
                        </a:rPr>
                        <a:t>Αποδέχεται την πραγματικότητα</a:t>
                      </a:r>
                    </a:p>
                  </a:txBody>
                  <a:tcPr marL="68598" marR="68598" marT="34294" marB="34294"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lvl1pPr>
                        <a:spcBef>
                          <a:spcPct val="20000"/>
                        </a:spcBef>
                        <a:buClr>
                          <a:schemeClr val="tx1"/>
                        </a:buClr>
                        <a:defRPr sz="2000">
                          <a:solidFill>
                            <a:schemeClr val="tx1"/>
                          </a:solidFill>
                          <a:latin typeface="Arial" charset="0"/>
                          <a:cs typeface="Arial" charset="0"/>
                        </a:defRPr>
                      </a:lvl1pPr>
                      <a:lvl2pPr>
                        <a:spcBef>
                          <a:spcPct val="20000"/>
                        </a:spcBef>
                        <a:buClr>
                          <a:schemeClr val="tx1"/>
                        </a:buClr>
                        <a:defRPr sz="2000">
                          <a:solidFill>
                            <a:schemeClr val="tx1"/>
                          </a:solidFill>
                          <a:latin typeface="Arial" charset="0"/>
                          <a:cs typeface="Arial" charset="0"/>
                        </a:defRPr>
                      </a:lvl2pPr>
                      <a:lvl3pPr>
                        <a:spcBef>
                          <a:spcPct val="20000"/>
                        </a:spcBef>
                        <a:buClr>
                          <a:schemeClr val="tx1"/>
                        </a:buClr>
                        <a:defRPr sz="2000">
                          <a:solidFill>
                            <a:schemeClr val="tx1"/>
                          </a:solidFill>
                          <a:latin typeface="Arial" charset="0"/>
                          <a:cs typeface="Arial" charset="0"/>
                        </a:defRPr>
                      </a:lvl3pPr>
                      <a:lvl4pPr>
                        <a:spcBef>
                          <a:spcPct val="20000"/>
                        </a:spcBef>
                        <a:buClr>
                          <a:schemeClr val="tx1"/>
                        </a:buClr>
                        <a:defRPr sz="2000">
                          <a:solidFill>
                            <a:schemeClr val="tx1"/>
                          </a:solidFill>
                          <a:latin typeface="Arial" charset="0"/>
                          <a:cs typeface="Arial" charset="0"/>
                        </a:defRPr>
                      </a:lvl4pPr>
                      <a:lvl5pPr>
                        <a:spcBef>
                          <a:spcPct val="20000"/>
                        </a:spcBef>
                        <a:buClr>
                          <a:schemeClr val="tx1"/>
                        </a:buClr>
                        <a:defRPr sz="2000">
                          <a:solidFill>
                            <a:schemeClr val="tx1"/>
                          </a:solidFill>
                          <a:latin typeface="Arial" charset="0"/>
                          <a:cs typeface="Arial" charset="0"/>
                        </a:defRPr>
                      </a:lvl5pPr>
                      <a:lvl6pPr fontAlgn="base">
                        <a:spcBef>
                          <a:spcPct val="20000"/>
                        </a:spcBef>
                        <a:spcAft>
                          <a:spcPct val="0"/>
                        </a:spcAft>
                        <a:buClr>
                          <a:schemeClr val="tx1"/>
                        </a:buClr>
                        <a:defRPr sz="2000">
                          <a:solidFill>
                            <a:schemeClr val="tx1"/>
                          </a:solidFill>
                          <a:latin typeface="Arial" charset="0"/>
                          <a:cs typeface="Arial" charset="0"/>
                        </a:defRPr>
                      </a:lvl6pPr>
                      <a:lvl7pPr fontAlgn="base">
                        <a:spcBef>
                          <a:spcPct val="20000"/>
                        </a:spcBef>
                        <a:spcAft>
                          <a:spcPct val="0"/>
                        </a:spcAft>
                        <a:buClr>
                          <a:schemeClr val="tx1"/>
                        </a:buClr>
                        <a:defRPr sz="2000">
                          <a:solidFill>
                            <a:schemeClr val="tx1"/>
                          </a:solidFill>
                          <a:latin typeface="Arial" charset="0"/>
                          <a:cs typeface="Arial" charset="0"/>
                        </a:defRPr>
                      </a:lvl7pPr>
                      <a:lvl8pPr fontAlgn="base">
                        <a:spcBef>
                          <a:spcPct val="20000"/>
                        </a:spcBef>
                        <a:spcAft>
                          <a:spcPct val="0"/>
                        </a:spcAft>
                        <a:buClr>
                          <a:schemeClr val="tx1"/>
                        </a:buClr>
                        <a:defRPr sz="2000">
                          <a:solidFill>
                            <a:schemeClr val="tx1"/>
                          </a:solidFill>
                          <a:latin typeface="Arial" charset="0"/>
                          <a:cs typeface="Arial" charset="0"/>
                        </a:defRPr>
                      </a:lvl8pPr>
                      <a:lvl9pPr fontAlgn="base">
                        <a:spcBef>
                          <a:spcPct val="20000"/>
                        </a:spcBef>
                        <a:spcAft>
                          <a:spcPct val="0"/>
                        </a:spcAft>
                        <a:buClr>
                          <a:schemeClr val="tx1"/>
                        </a:buClr>
                        <a:defRPr sz="2000">
                          <a:solidFill>
                            <a:schemeClr val="tx1"/>
                          </a:solidFill>
                          <a:latin typeface="Arial" charset="0"/>
                          <a:cs typeface="Arial" charset="0"/>
                        </a:defRPr>
                      </a:lvl9pPr>
                    </a:lstStyle>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l-GR" altLang="el-GR" sz="1200" b="0" i="0" u="none" strike="noStrike" cap="none" normalizeH="0" baseline="0" dirty="0" smtClean="0">
                          <a:ln>
                            <a:noFill/>
                          </a:ln>
                          <a:solidFill>
                            <a:schemeClr val="tx1"/>
                          </a:solidFill>
                          <a:effectLst/>
                          <a:latin typeface="Arial" charset="0"/>
                          <a:cs typeface="Arial" charset="0"/>
                        </a:rPr>
                        <a:t>Προκαλεί το κατεστημένο- κάνει αλλαγές καινοτομεί</a:t>
                      </a:r>
                    </a:p>
                    <a:p>
                      <a:pPr marL="0" marR="0" lvl="0" indent="0" algn="l" defTabSz="914400" rtl="0" eaLnBrk="1" fontAlgn="base" latinLnBrk="0" hangingPunct="1">
                        <a:lnSpc>
                          <a:spcPct val="100000"/>
                        </a:lnSpc>
                        <a:spcBef>
                          <a:spcPct val="20000"/>
                        </a:spcBef>
                        <a:spcAft>
                          <a:spcPct val="0"/>
                        </a:spcAft>
                        <a:buClr>
                          <a:schemeClr val="tx1"/>
                        </a:buClr>
                        <a:buSzTx/>
                        <a:buFontTx/>
                        <a:buNone/>
                        <a:tabLst/>
                      </a:pPr>
                      <a:r>
                        <a:rPr kumimoji="0" lang="el-GR" altLang="el-GR" sz="1200" b="0" i="0" u="none" strike="noStrike" cap="none" normalizeH="0" baseline="0" dirty="0" smtClean="0">
                          <a:ln>
                            <a:noFill/>
                          </a:ln>
                          <a:solidFill>
                            <a:schemeClr val="tx1"/>
                          </a:solidFill>
                          <a:effectLst/>
                          <a:latin typeface="Arial" charset="0"/>
                          <a:cs typeface="Arial" charset="0"/>
                        </a:rPr>
                        <a:t>Ερευνά την πραγματικότητα</a:t>
                      </a:r>
                    </a:p>
                    <a:p>
                      <a:pPr marL="0" marR="0" lvl="0" indent="0" algn="l" defTabSz="914400" rtl="0" eaLnBrk="1" fontAlgn="base" latinLnBrk="0" hangingPunct="1">
                        <a:lnSpc>
                          <a:spcPct val="100000"/>
                        </a:lnSpc>
                        <a:spcBef>
                          <a:spcPct val="20000"/>
                        </a:spcBef>
                        <a:spcAft>
                          <a:spcPct val="0"/>
                        </a:spcAft>
                        <a:buClr>
                          <a:schemeClr val="tx1"/>
                        </a:buClr>
                        <a:buSzTx/>
                        <a:buFontTx/>
                        <a:buNone/>
                        <a:tabLst/>
                      </a:pPr>
                      <a:endParaRPr kumimoji="0" lang="el-GR" altLang="el-GR" sz="1200" b="0" i="0" u="none" strike="noStrike" cap="none" normalizeH="0" baseline="0" dirty="0" smtClean="0">
                        <a:ln>
                          <a:noFill/>
                        </a:ln>
                        <a:solidFill>
                          <a:schemeClr val="tx1"/>
                        </a:solidFill>
                        <a:effectLst/>
                        <a:latin typeface="Arial" charset="0"/>
                        <a:cs typeface="Arial" charset="0"/>
                      </a:endParaRPr>
                    </a:p>
                  </a:txBody>
                  <a:tcPr marL="68598" marR="68598" marT="34294" marB="34294"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sp>
        <p:nvSpPr>
          <p:cNvPr id="4" name="Θέση αριθμού διαφάνειας 3"/>
          <p:cNvSpPr>
            <a:spLocks noGrp="1"/>
          </p:cNvSpPr>
          <p:nvPr>
            <p:ph type="sldNum" sz="quarter" idx="12"/>
          </p:nvPr>
        </p:nvSpPr>
        <p:spPr/>
        <p:txBody>
          <a:bodyPr/>
          <a:lstStyle/>
          <a:p>
            <a:fld id="{25BA54BD-C84D-46CE-8B72-31BFB26ABA43}" type="slidenum">
              <a:rPr lang="el-GR" smtClean="0"/>
              <a:t>6</a:t>
            </a:fld>
            <a:endParaRPr lang="el-GR"/>
          </a:p>
        </p:txBody>
      </p:sp>
    </p:spTree>
    <p:extLst>
      <p:ext uri="{BB962C8B-B14F-4D97-AF65-F5344CB8AC3E}">
        <p14:creationId xmlns:p14="http://schemas.microsoft.com/office/powerpoint/2010/main" val="41584740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Τίτλος 12"/>
          <p:cNvSpPr>
            <a:spLocks noGrp="1"/>
          </p:cNvSpPr>
          <p:nvPr>
            <p:ph type="title"/>
          </p:nvPr>
        </p:nvSpPr>
        <p:spPr>
          <a:xfrm>
            <a:off x="399974" y="908720"/>
            <a:ext cx="8280920" cy="583726"/>
          </a:xfrm>
          <a:noFill/>
        </p:spPr>
        <p:txBody>
          <a:bodyPr>
            <a:noAutofit/>
          </a:bodyPr>
          <a:lstStyle/>
          <a:p>
            <a:r>
              <a:rPr lang="el-GR" sz="3200" dirty="0"/>
              <a:t>Συμπληρωματικοί ρόλοι </a:t>
            </a:r>
            <a:r>
              <a:rPr lang="el-GR" sz="3200" i="1" dirty="0" smtClean="0"/>
              <a:t>μάνατζερ &amp; </a:t>
            </a:r>
            <a:r>
              <a:rPr lang="el-GR" sz="3200" i="1" dirty="0"/>
              <a:t>ηγέτη</a:t>
            </a:r>
          </a:p>
        </p:txBody>
      </p:sp>
      <p:sp>
        <p:nvSpPr>
          <p:cNvPr id="14" name="Πλαίσιο κράτησης θέσης περιεχομένου 13"/>
          <p:cNvSpPr>
            <a:spLocks noGrp="1"/>
          </p:cNvSpPr>
          <p:nvPr>
            <p:ph idx="1"/>
          </p:nvPr>
        </p:nvSpPr>
        <p:spPr/>
        <p:txBody>
          <a:bodyPr/>
          <a:lstStyle/>
          <a:p>
            <a:pPr marL="0" indent="0">
              <a:buNone/>
            </a:pPr>
            <a:r>
              <a:rPr lang="el-GR" sz="2401" b="1" dirty="0">
                <a:solidFill>
                  <a:srgbClr val="C00000"/>
                </a:solidFill>
              </a:rPr>
              <a:t>Ένας ηγέτης </a:t>
            </a:r>
          </a:p>
          <a:p>
            <a:pPr>
              <a:buFont typeface="Wingdings" panose="05000000000000000000" pitchFamily="2" charset="2"/>
              <a:buChar char="Ø"/>
            </a:pPr>
            <a:r>
              <a:rPr lang="el-GR" dirty="0" smtClean="0"/>
              <a:t>πρωταρχικό </a:t>
            </a:r>
            <a:r>
              <a:rPr lang="el-GR" dirty="0"/>
              <a:t>του μέλημα είναι να δημιουργήσει το </a:t>
            </a:r>
            <a:r>
              <a:rPr lang="el-GR" dirty="0" smtClean="0"/>
              <a:t>στόχο,</a:t>
            </a:r>
          </a:p>
          <a:p>
            <a:pPr>
              <a:buFont typeface="Wingdings" panose="05000000000000000000" pitchFamily="2" charset="2"/>
              <a:buChar char="Ø"/>
            </a:pPr>
            <a:r>
              <a:rPr lang="el-GR" dirty="0" smtClean="0"/>
              <a:t>την </a:t>
            </a:r>
            <a:r>
              <a:rPr lang="el-GR" dirty="0"/>
              <a:t>αποστολή </a:t>
            </a:r>
            <a:endParaRPr lang="el-GR" dirty="0" smtClean="0"/>
          </a:p>
          <a:p>
            <a:pPr>
              <a:buFont typeface="Wingdings" panose="05000000000000000000" pitchFamily="2" charset="2"/>
              <a:buChar char="Ø"/>
            </a:pPr>
            <a:r>
              <a:rPr lang="el-GR" dirty="0" smtClean="0"/>
              <a:t>την </a:t>
            </a:r>
            <a:r>
              <a:rPr lang="el-GR" dirty="0"/>
              <a:t>στρατηγική εκείνη που θα οδηγήσει την επιχείρηση στην επιτυχία.</a:t>
            </a:r>
            <a:r>
              <a:rPr lang="el-GR" sz="1200" dirty="0"/>
              <a:t> </a:t>
            </a:r>
          </a:p>
          <a:p>
            <a:pPr marL="0" indent="0">
              <a:buNone/>
            </a:pPr>
            <a:r>
              <a:rPr lang="el-GR" sz="2401" b="1" dirty="0">
                <a:solidFill>
                  <a:srgbClr val="C00000"/>
                </a:solidFill>
              </a:rPr>
              <a:t>Ο μάνατζερ </a:t>
            </a:r>
          </a:p>
          <a:p>
            <a:pPr>
              <a:buFont typeface="Wingdings" panose="05000000000000000000" pitchFamily="2" charset="2"/>
              <a:buChar char="Ø"/>
            </a:pPr>
            <a:r>
              <a:rPr lang="el-GR" dirty="0"/>
              <a:t>εξασφαλίζει ότι οι στρατηγικές θα εφαρμοστούν </a:t>
            </a:r>
            <a:r>
              <a:rPr lang="el-GR" dirty="0" smtClean="0"/>
              <a:t>επιτυχώς!!!</a:t>
            </a:r>
            <a:endParaRPr lang="el-GR" dirty="0"/>
          </a:p>
        </p:txBody>
      </p:sp>
      <p:sp>
        <p:nvSpPr>
          <p:cNvPr id="3" name="Θέση αριθμού διαφάνειας 2"/>
          <p:cNvSpPr>
            <a:spLocks noGrp="1"/>
          </p:cNvSpPr>
          <p:nvPr>
            <p:ph type="sldNum" sz="quarter" idx="12"/>
          </p:nvPr>
        </p:nvSpPr>
        <p:spPr/>
        <p:txBody>
          <a:bodyPr/>
          <a:lstStyle/>
          <a:p>
            <a:fld id="{25BA54BD-C84D-46CE-8B72-31BFB26ABA43}" type="slidenum">
              <a:rPr lang="el-GR" smtClean="0"/>
              <a:t>7</a:t>
            </a:fld>
            <a:endParaRPr lang="el-GR"/>
          </a:p>
        </p:txBody>
      </p:sp>
    </p:spTree>
    <p:extLst>
      <p:ext uri="{BB962C8B-B14F-4D97-AF65-F5344CB8AC3E}">
        <p14:creationId xmlns:p14="http://schemas.microsoft.com/office/powerpoint/2010/main" val="10696457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a:xfrm>
            <a:off x="395536" y="1106137"/>
            <a:ext cx="7632986" cy="819177"/>
          </a:xfrm>
        </p:spPr>
        <p:txBody>
          <a:bodyPr/>
          <a:lstStyle/>
          <a:p>
            <a:r>
              <a:rPr lang="el-GR" sz="3200" dirty="0" smtClean="0">
                <a:solidFill>
                  <a:srgbClr val="C00000"/>
                </a:solidFill>
              </a:rPr>
              <a:t>Σύγχρονες </a:t>
            </a:r>
            <a:r>
              <a:rPr lang="el-GR" sz="3200" b="1" dirty="0" smtClean="0">
                <a:solidFill>
                  <a:srgbClr val="C00000"/>
                </a:solidFill>
              </a:rPr>
              <a:t>θεωρίες Ηγεσίας </a:t>
            </a:r>
            <a:r>
              <a:rPr lang="el-GR" sz="3200" dirty="0">
                <a:solidFill>
                  <a:srgbClr val="C00000"/>
                </a:solidFill>
              </a:rPr>
              <a:t>(</a:t>
            </a:r>
            <a:r>
              <a:rPr lang="el-GR" sz="3200" dirty="0" err="1">
                <a:solidFill>
                  <a:srgbClr val="C00000"/>
                </a:solidFill>
              </a:rPr>
              <a:t>contemporary</a:t>
            </a:r>
            <a:r>
              <a:rPr lang="el-GR" sz="3200" dirty="0">
                <a:solidFill>
                  <a:srgbClr val="C00000"/>
                </a:solidFill>
              </a:rPr>
              <a:t> </a:t>
            </a:r>
            <a:r>
              <a:rPr lang="el-GR" sz="3200" dirty="0" err="1">
                <a:solidFill>
                  <a:srgbClr val="C00000"/>
                </a:solidFill>
              </a:rPr>
              <a:t>approach</a:t>
            </a:r>
            <a:r>
              <a:rPr lang="el-GR" sz="3200" dirty="0">
                <a:solidFill>
                  <a:srgbClr val="C00000"/>
                </a:solidFill>
              </a:rPr>
              <a:t>)</a:t>
            </a:r>
            <a:br>
              <a:rPr lang="el-GR" sz="3200" dirty="0">
                <a:solidFill>
                  <a:srgbClr val="C00000"/>
                </a:solidFill>
              </a:rPr>
            </a:br>
            <a:endParaRPr lang="el-GR" sz="3200" dirty="0">
              <a:solidFill>
                <a:srgbClr val="C00000"/>
              </a:solidFill>
            </a:endParaRPr>
          </a:p>
        </p:txBody>
      </p:sp>
      <p:graphicFrame>
        <p:nvGraphicFramePr>
          <p:cNvPr id="2" name="Διάγραμμα 1"/>
          <p:cNvGraphicFramePr/>
          <p:nvPr>
            <p:extLst>
              <p:ext uri="{D42A27DB-BD31-4B8C-83A1-F6EECF244321}">
                <p14:modId xmlns:p14="http://schemas.microsoft.com/office/powerpoint/2010/main" val="2188820570"/>
              </p:ext>
            </p:extLst>
          </p:nvPr>
        </p:nvGraphicFramePr>
        <p:xfrm>
          <a:off x="466475" y="2024478"/>
          <a:ext cx="8048990" cy="36733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Θέση αριθμού διαφάνειας 3"/>
          <p:cNvSpPr>
            <a:spLocks noGrp="1"/>
          </p:cNvSpPr>
          <p:nvPr>
            <p:ph type="sldNum" sz="quarter" idx="12"/>
          </p:nvPr>
        </p:nvSpPr>
        <p:spPr/>
        <p:txBody>
          <a:bodyPr/>
          <a:lstStyle/>
          <a:p>
            <a:fld id="{25BA54BD-C84D-46CE-8B72-31BFB26ABA43}" type="slidenum">
              <a:rPr lang="el-GR" smtClean="0"/>
              <a:t>8</a:t>
            </a:fld>
            <a:endParaRPr lang="el-GR"/>
          </a:p>
        </p:txBody>
      </p:sp>
    </p:spTree>
    <p:extLst>
      <p:ext uri="{BB962C8B-B14F-4D97-AF65-F5344CB8AC3E}">
        <p14:creationId xmlns:p14="http://schemas.microsoft.com/office/powerpoint/2010/main" val="14752938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Διάγραμμα 7"/>
          <p:cNvGraphicFramePr/>
          <p:nvPr>
            <p:extLst>
              <p:ext uri="{D42A27DB-BD31-4B8C-83A1-F6EECF244321}">
                <p14:modId xmlns:p14="http://schemas.microsoft.com/office/powerpoint/2010/main" val="1349211130"/>
              </p:ext>
            </p:extLst>
          </p:nvPr>
        </p:nvGraphicFramePr>
        <p:xfrm>
          <a:off x="358435" y="764704"/>
          <a:ext cx="7292709" cy="9883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3"/>
          <p:cNvSpPr txBox="1">
            <a:spLocks noChangeArrowheads="1"/>
          </p:cNvSpPr>
          <p:nvPr/>
        </p:nvSpPr>
        <p:spPr>
          <a:xfrm>
            <a:off x="242951" y="1700954"/>
            <a:ext cx="8488594" cy="3996778"/>
          </a:xfrm>
          <a:prstGeom prst="rect">
            <a:avLst/>
          </a:prstGeom>
        </p:spPr>
        <p:txBody>
          <a:bodyPr/>
          <a:lstStyle>
            <a:lvl1pPr marL="274320" indent="-274320" algn="l" defTabSz="914400" rtl="0" eaLnBrk="1" latinLnBrk="0" hangingPunct="1">
              <a:lnSpc>
                <a:spcPct val="90000"/>
              </a:lnSpc>
              <a:spcBef>
                <a:spcPts val="1800"/>
              </a:spcBef>
              <a:buSzPct val="100000"/>
              <a:buFont typeface="Arial" pitchFamily="34" charset="0"/>
              <a:buChar char="▪"/>
              <a:defRPr lang="el-GR" sz="24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1pPr>
            <a:lvl2pPr marL="576072" indent="-274320" algn="l" defTabSz="914400" rtl="0" eaLnBrk="1" latinLnBrk="0" hangingPunct="1">
              <a:lnSpc>
                <a:spcPct val="90000"/>
              </a:lnSpc>
              <a:spcBef>
                <a:spcPts val="600"/>
              </a:spcBef>
              <a:buSzPct val="100000"/>
              <a:buFont typeface="Consolas" pitchFamily="49" charset="0"/>
              <a:buChar char="–"/>
              <a:defRPr lang="el-GR" sz="20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2pPr>
            <a:lvl3pPr marL="804672" indent="-228600" algn="l" defTabSz="914400" rtl="0" eaLnBrk="1" latinLnBrk="0" hangingPunct="1">
              <a:lnSpc>
                <a:spcPct val="90000"/>
              </a:lnSpc>
              <a:spcBef>
                <a:spcPts val="600"/>
              </a:spcBef>
              <a:buSzPct val="100000"/>
              <a:buFont typeface="Arial" pitchFamily="34" charset="0"/>
              <a:buChar char="▪"/>
              <a:defRPr lang="el-GR" sz="18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3pPr>
            <a:lvl4pPr marL="1033272" indent="-228600" algn="l" defTabSz="914400" rtl="0" eaLnBrk="1" latinLnBrk="0" hangingPunct="1">
              <a:lnSpc>
                <a:spcPct val="90000"/>
              </a:lnSpc>
              <a:spcBef>
                <a:spcPts val="600"/>
              </a:spcBef>
              <a:buSzPct val="100000"/>
              <a:buFont typeface="Consolas" pitchFamily="49" charset="0"/>
              <a:buChar char="–"/>
              <a:defRPr lang="el-GR" sz="16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4pPr>
            <a:lvl5pPr marL="1261872" indent="-228600" algn="l" defTabSz="914400" rtl="0" eaLnBrk="1" latinLnBrk="0" hangingPunct="1">
              <a:lnSpc>
                <a:spcPct val="90000"/>
              </a:lnSpc>
              <a:spcBef>
                <a:spcPts val="600"/>
              </a:spcBef>
              <a:buSzPct val="100000"/>
              <a:buFont typeface="Arial" pitchFamily="34" charset="0"/>
              <a:buChar char="▪"/>
              <a:defRPr lang="el-GR" sz="1600" kern="1200">
                <a:solidFill>
                  <a:schemeClr val="tx1"/>
                </a:solidFill>
                <a:latin typeface="Segoe UI" panose="020B0502040204020203" pitchFamily="34" charset="0"/>
                <a:ea typeface="Segoe UI" panose="020B0502040204020203" pitchFamily="34" charset="0"/>
                <a:cs typeface="Segoe UI" panose="020B0502040204020203" pitchFamily="34" charset="0"/>
              </a:defRPr>
            </a:lvl5pPr>
            <a:lvl6pPr marL="1490472" indent="-228600" algn="l" defTabSz="914400" rtl="0" eaLnBrk="1" latinLnBrk="0" hangingPunct="1">
              <a:lnSpc>
                <a:spcPct val="90000"/>
              </a:lnSpc>
              <a:spcBef>
                <a:spcPts val="600"/>
              </a:spcBef>
              <a:buSzPct val="100000"/>
              <a:buFont typeface="Consolas" pitchFamily="49" charset="0"/>
              <a:buChar char="–"/>
              <a:defRPr lang="el-G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100000"/>
              <a:buFont typeface="Arial" pitchFamily="34" charset="0"/>
              <a:buChar char="▪"/>
              <a:defRPr lang="el-G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lang="el-G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100000"/>
              <a:buFont typeface="Arial" pitchFamily="34" charset="0"/>
              <a:buChar char="▪"/>
              <a:defRPr lang="el-GR" sz="1600" kern="1200">
                <a:solidFill>
                  <a:schemeClr val="tx1"/>
                </a:solidFill>
                <a:latin typeface="+mn-lt"/>
                <a:ea typeface="+mn-ea"/>
                <a:cs typeface="+mn-cs"/>
              </a:defRPr>
            </a:lvl9pPr>
          </a:lstStyle>
          <a:p>
            <a:pPr marL="133386" indent="0">
              <a:buNone/>
            </a:pPr>
            <a:endParaRPr lang="el-GR" sz="1800" dirty="0">
              <a:latin typeface="Comic Sans MS" panose="030F0702030302020204" pitchFamily="66" charset="0"/>
            </a:endParaRPr>
          </a:p>
          <a:p>
            <a:pPr marL="133386" indent="0">
              <a:buNone/>
            </a:pPr>
            <a:r>
              <a:rPr lang="el-GR" sz="1800" dirty="0">
                <a:latin typeface="Comic Sans MS" panose="030F0702030302020204" pitchFamily="66" charset="0"/>
              </a:rPr>
              <a:t>Βασίζεται σε ένα ολοκληρωμένο μοντέλο </a:t>
            </a:r>
            <a:r>
              <a:rPr lang="el-GR" sz="1800" dirty="0" err="1">
                <a:solidFill>
                  <a:srgbClr val="92D050"/>
                </a:solidFill>
                <a:latin typeface="Comic Sans MS" panose="030F0702030302020204" pitchFamily="66" charset="0"/>
              </a:rPr>
              <a:t>Full</a:t>
            </a:r>
            <a:r>
              <a:rPr lang="el-GR" sz="1800" dirty="0">
                <a:solidFill>
                  <a:srgbClr val="92D050"/>
                </a:solidFill>
                <a:latin typeface="Comic Sans MS" panose="030F0702030302020204" pitchFamily="66" charset="0"/>
              </a:rPr>
              <a:t>-</a:t>
            </a:r>
            <a:r>
              <a:rPr lang="el-GR" sz="1800" dirty="0" err="1">
                <a:solidFill>
                  <a:srgbClr val="92D050"/>
                </a:solidFill>
                <a:latin typeface="Comic Sans MS" panose="030F0702030302020204" pitchFamily="66" charset="0"/>
              </a:rPr>
              <a:t>Range</a:t>
            </a:r>
            <a:r>
              <a:rPr lang="el-GR" sz="1800" dirty="0">
                <a:solidFill>
                  <a:srgbClr val="92D050"/>
                </a:solidFill>
                <a:latin typeface="Comic Sans MS" panose="030F0702030302020204" pitchFamily="66" charset="0"/>
              </a:rPr>
              <a:t> </a:t>
            </a:r>
            <a:r>
              <a:rPr lang="el-GR" sz="1800" dirty="0" err="1">
                <a:solidFill>
                  <a:srgbClr val="92D050"/>
                </a:solidFill>
                <a:latin typeface="Comic Sans MS" panose="030F0702030302020204" pitchFamily="66" charset="0"/>
              </a:rPr>
              <a:t>Leadership</a:t>
            </a:r>
            <a:r>
              <a:rPr lang="el-GR" sz="1800" dirty="0">
                <a:solidFill>
                  <a:srgbClr val="92D050"/>
                </a:solidFill>
                <a:latin typeface="Comic Sans MS" panose="030F0702030302020204" pitchFamily="66" charset="0"/>
              </a:rPr>
              <a:t> </a:t>
            </a:r>
            <a:r>
              <a:rPr lang="el-GR" sz="1800" dirty="0" err="1">
                <a:solidFill>
                  <a:srgbClr val="92D050"/>
                </a:solidFill>
                <a:latin typeface="Comic Sans MS" panose="030F0702030302020204" pitchFamily="66" charset="0"/>
              </a:rPr>
              <a:t>Model</a:t>
            </a:r>
            <a:r>
              <a:rPr lang="el-GR" sz="1800" dirty="0">
                <a:solidFill>
                  <a:srgbClr val="92D050"/>
                </a:solidFill>
                <a:latin typeface="Comic Sans MS" panose="030F0702030302020204" pitchFamily="66" charset="0"/>
              </a:rPr>
              <a:t>  </a:t>
            </a:r>
            <a:r>
              <a:rPr lang="el-GR" sz="1800" dirty="0">
                <a:latin typeface="Comic Sans MS" panose="030F0702030302020204" pitchFamily="66" charset="0"/>
              </a:rPr>
              <a:t>των</a:t>
            </a:r>
            <a:r>
              <a:rPr lang="el-GR" sz="1800" dirty="0">
                <a:solidFill>
                  <a:srgbClr val="92D050"/>
                </a:solidFill>
                <a:latin typeface="Comic Sans MS" panose="030F0702030302020204" pitchFamily="66" charset="0"/>
              </a:rPr>
              <a:t> </a:t>
            </a:r>
            <a:r>
              <a:rPr lang="en-US" sz="1800" dirty="0">
                <a:latin typeface="Comic Sans MS" panose="030F0702030302020204" pitchFamily="66" charset="0"/>
              </a:rPr>
              <a:t>Bass </a:t>
            </a:r>
            <a:r>
              <a:rPr lang="el-GR" sz="1800" dirty="0">
                <a:latin typeface="Comic Sans MS" panose="030F0702030302020204" pitchFamily="66" charset="0"/>
              </a:rPr>
              <a:t>και </a:t>
            </a:r>
            <a:r>
              <a:rPr lang="en-US" sz="1800" dirty="0" err="1">
                <a:latin typeface="Comic Sans MS" panose="030F0702030302020204" pitchFamily="66" charset="0"/>
              </a:rPr>
              <a:t>Avolio</a:t>
            </a:r>
            <a:r>
              <a:rPr lang="el-GR" sz="1800" dirty="0">
                <a:latin typeface="Comic Sans MS" panose="030F0702030302020204" pitchFamily="66" charset="0"/>
              </a:rPr>
              <a:t> (1997)</a:t>
            </a:r>
          </a:p>
          <a:p>
            <a:pPr marL="347755" indent="-214370">
              <a:buFontTx/>
              <a:buChar char="-"/>
            </a:pPr>
            <a:r>
              <a:rPr lang="el-GR" sz="1800" dirty="0">
                <a:latin typeface="Comic Sans MS" panose="030F0702030302020204" pitchFamily="66" charset="0"/>
              </a:rPr>
              <a:t>Ένας </a:t>
            </a:r>
            <a:r>
              <a:rPr lang="el-GR" sz="1800" b="1" dirty="0">
                <a:solidFill>
                  <a:srgbClr val="FFC000"/>
                </a:solidFill>
                <a:latin typeface="Comic Sans MS" panose="030F0702030302020204" pitchFamily="66" charset="0"/>
              </a:rPr>
              <a:t>μετασχηματιστικός</a:t>
            </a:r>
            <a:r>
              <a:rPr lang="el-GR" sz="1800" dirty="0">
                <a:latin typeface="Comic Sans MS" panose="030F0702030302020204" pitchFamily="66" charset="0"/>
              </a:rPr>
              <a:t> ηγέτης                    αναπτύσσει εμπιστοσύνη, διαθέτει εντιμότητα, δημιουργεί έμπνευση, προσφέρει ενθάρρυνση για καινοτομία &amp; παρέχει συμβουλευτική.</a:t>
            </a:r>
          </a:p>
          <a:p>
            <a:pPr marL="347755" indent="-214370">
              <a:buFontTx/>
              <a:buChar char="-"/>
            </a:pPr>
            <a:r>
              <a:rPr lang="el-GR" sz="1800" dirty="0">
                <a:latin typeface="Comic Sans MS" panose="030F0702030302020204" pitchFamily="66" charset="0"/>
              </a:rPr>
              <a:t>Ένας </a:t>
            </a:r>
            <a:r>
              <a:rPr lang="el-GR" sz="1800" dirty="0">
                <a:solidFill>
                  <a:srgbClr val="00B0F0"/>
                </a:solidFill>
                <a:latin typeface="Comic Sans MS" panose="030F0702030302020204" pitchFamily="66" charset="0"/>
              </a:rPr>
              <a:t>συναλλακτικός</a:t>
            </a:r>
            <a:r>
              <a:rPr lang="el-GR" sz="1800" dirty="0">
                <a:latin typeface="Comic Sans MS" panose="030F0702030302020204" pitchFamily="66" charset="0"/>
              </a:rPr>
              <a:t> ηγέτης                   εστιάζει στην επίτευξη ανταμοιβής &amp; την παρακολούθηση τυχόν λαθών &amp; αποκλίσεων που συμβαίνουν μέσα σε έναν οργανισμό. </a:t>
            </a:r>
          </a:p>
          <a:p>
            <a:pPr marL="347755" indent="-214370">
              <a:buFontTx/>
              <a:buChar char="-"/>
            </a:pPr>
            <a:r>
              <a:rPr lang="el-GR" sz="1800" dirty="0">
                <a:latin typeface="Comic Sans MS" panose="030F0702030302020204" pitchFamily="66" charset="0"/>
              </a:rPr>
              <a:t>Η </a:t>
            </a:r>
            <a:r>
              <a:rPr lang="el-GR" sz="1800" dirty="0">
                <a:solidFill>
                  <a:schemeClr val="accent4">
                    <a:lumMod val="75000"/>
                  </a:schemeClr>
                </a:solidFill>
                <a:latin typeface="Comic Sans MS" panose="030F0702030302020204" pitchFamily="66" charset="0"/>
              </a:rPr>
              <a:t>παθητική</a:t>
            </a:r>
            <a:r>
              <a:rPr lang="el-GR" sz="1800" dirty="0">
                <a:latin typeface="Comic Sans MS" panose="030F0702030302020204" pitchFamily="66" charset="0"/>
              </a:rPr>
              <a:t> ηγεσία                     περιμένει μια κατάσταση να χειροτερέψει προτού παρέμβει και αποφεύγει να εμπλακεί όταν προκύπτουν προβλήματα.</a:t>
            </a:r>
            <a:endParaRPr lang="el-GR" altLang="el-GR" sz="1800" i="1" dirty="0">
              <a:latin typeface="Comic Sans MS" panose="030F0702030302020204" pitchFamily="66" charset="0"/>
            </a:endParaRPr>
          </a:p>
        </p:txBody>
      </p:sp>
      <p:sp>
        <p:nvSpPr>
          <p:cNvPr id="5" name="Δεξιό βέλος 4"/>
          <p:cNvSpPr/>
          <p:nvPr/>
        </p:nvSpPr>
        <p:spPr>
          <a:xfrm flipV="1">
            <a:off x="4192373" y="2888799"/>
            <a:ext cx="756281" cy="108040"/>
          </a:xfrm>
          <a:prstGeom prst="rightArrow">
            <a:avLst/>
          </a:prstGeom>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350"/>
          </a:p>
        </p:txBody>
      </p:sp>
      <p:sp>
        <p:nvSpPr>
          <p:cNvPr id="6" name="Δεξιό βέλος 5"/>
          <p:cNvSpPr/>
          <p:nvPr/>
        </p:nvSpPr>
        <p:spPr>
          <a:xfrm flipV="1">
            <a:off x="3730967" y="3807141"/>
            <a:ext cx="756281" cy="108040"/>
          </a:xfrm>
          <a:prstGeom prst="rightArrow">
            <a:avLst/>
          </a:prstGeom>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350"/>
          </a:p>
        </p:txBody>
      </p:sp>
      <p:sp>
        <p:nvSpPr>
          <p:cNvPr id="7" name="Δεξιό βέλος 6"/>
          <p:cNvSpPr/>
          <p:nvPr/>
        </p:nvSpPr>
        <p:spPr>
          <a:xfrm flipV="1">
            <a:off x="2845512" y="4725482"/>
            <a:ext cx="756281" cy="108040"/>
          </a:xfrm>
          <a:prstGeom prst="rightArrow">
            <a:avLst/>
          </a:prstGeom>
          <a:ln>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sz="1350"/>
          </a:p>
        </p:txBody>
      </p:sp>
      <p:sp>
        <p:nvSpPr>
          <p:cNvPr id="10" name="Θέση αριθμού διαφάνειας 9"/>
          <p:cNvSpPr>
            <a:spLocks noGrp="1"/>
          </p:cNvSpPr>
          <p:nvPr>
            <p:ph type="sldNum" sz="quarter" idx="12"/>
          </p:nvPr>
        </p:nvSpPr>
        <p:spPr/>
        <p:txBody>
          <a:bodyPr/>
          <a:lstStyle/>
          <a:p>
            <a:fld id="{25BA54BD-C84D-46CE-8B72-31BFB26ABA43}" type="slidenum">
              <a:rPr lang="el-GR" smtClean="0"/>
              <a:t>9</a:t>
            </a:fld>
            <a:endParaRPr lang="el-GR"/>
          </a:p>
        </p:txBody>
      </p:sp>
    </p:spTree>
    <p:extLst>
      <p:ext uri="{BB962C8B-B14F-4D97-AF65-F5344CB8AC3E}">
        <p14:creationId xmlns:p14="http://schemas.microsoft.com/office/powerpoint/2010/main" val="41663857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mpanyHndbk_TP10167124">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B547B8"/>
      </a:hlink>
      <a:folHlink>
        <a:srgbClr val="438255"/>
      </a:folHlink>
    </a:clrScheme>
    <a:fontScheme name="Urban">
      <a:majorFont>
        <a:latin typeface="Trebuchet MS"/>
        <a:ea typeface=""/>
        <a:cs typeface=""/>
        <a:font script="Jpan" typeface="HGｺﾞｼｯｸM"/>
        <a:font script="Hang" typeface="맑은 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100000" r="280000" b="28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100000" r="280000" b="280000"/>
          </a:path>
        </a:gradFill>
      </a:fillStyleLst>
      <a:lnStyleLst>
        <a:ln w="4444"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0">
              <a:schemeClr val="phClr">
                <a:tint val="93000"/>
                <a:satMod val="200000"/>
              </a:schemeClr>
            </a:gs>
            <a:gs pos="80000">
              <a:schemeClr val="phClr">
                <a:shade val="55000"/>
                <a:satMod val="175000"/>
              </a:schemeClr>
            </a:gs>
            <a:gs pos="100000">
              <a:schemeClr val="phClr">
                <a:shade val="37000"/>
                <a:satMod val="175000"/>
              </a:schemeClr>
            </a:gs>
          </a:gsLst>
          <a:lin ang="5400000" scaled="0"/>
        </a:gradFill>
        <a:blipFill>
          <a:blip xmlns:r="http://schemas.openxmlformats.org/officeDocument/2006/relationships" r:embed="rId1">
            <a:duotone>
              <a:schemeClr val="phClr">
                <a:shade val="70000"/>
              </a:schemeClr>
              <a:schemeClr val="phClr">
                <a:tint val="80000"/>
                <a:satMod val="120000"/>
              </a:schemeClr>
            </a:duotone>
          </a:blip>
          <a:tile tx="0" ty="0" sx="85000" sy="85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931BAC94-8733-4005-8CEB-4092A7BA6C1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Εταιρικό εγχειρίδιο</Template>
  <TotalTime>0</TotalTime>
  <Words>3538</Words>
  <Application>Microsoft Office PowerPoint</Application>
  <PresentationFormat>Προβολή στην οθόνη (4:3)</PresentationFormat>
  <Paragraphs>409</Paragraphs>
  <Slides>41</Slides>
  <Notes>3</Notes>
  <HiddenSlides>0</HiddenSlides>
  <MMClips>0</MMClips>
  <ScaleCrop>false</ScaleCrop>
  <HeadingPairs>
    <vt:vector size="6" baseType="variant">
      <vt:variant>
        <vt:lpstr>Γραμματοσειρές που χρησιμοποιούνται</vt:lpstr>
      </vt:variant>
      <vt:variant>
        <vt:i4>15</vt:i4>
      </vt:variant>
      <vt:variant>
        <vt:lpstr>Θέμα</vt:lpstr>
      </vt:variant>
      <vt:variant>
        <vt:i4>1</vt:i4>
      </vt:variant>
      <vt:variant>
        <vt:lpstr>Τίτλοι διαφανειών</vt:lpstr>
      </vt:variant>
      <vt:variant>
        <vt:i4>41</vt:i4>
      </vt:variant>
    </vt:vector>
  </HeadingPairs>
  <TitlesOfParts>
    <vt:vector size="57" baseType="lpstr">
      <vt:lpstr>Arial Unicode MS</vt:lpstr>
      <vt:lpstr>맑은 고딕</vt:lpstr>
      <vt:lpstr>Arial</vt:lpstr>
      <vt:lpstr>Calibri</vt:lpstr>
      <vt:lpstr>Comic Sans MS</vt:lpstr>
      <vt:lpstr>Corbel</vt:lpstr>
      <vt:lpstr>Georgia</vt:lpstr>
      <vt:lpstr>Gill Sans MT</vt:lpstr>
      <vt:lpstr>Segoe UI</vt:lpstr>
      <vt:lpstr>Times New Roman</vt:lpstr>
      <vt:lpstr>TimesNewRomanPSMT</vt:lpstr>
      <vt:lpstr>Trebuchet MS</vt:lpstr>
      <vt:lpstr>Wingdings</vt:lpstr>
      <vt:lpstr>Wingdings 2</vt:lpstr>
      <vt:lpstr>Wingdings 3</vt:lpstr>
      <vt:lpstr>CompanyHndbk_TP10167124</vt:lpstr>
      <vt:lpstr>3. ο ρόλος της Ηγεσίας στον σχεδιασμό &amp; στην εφαρμογή της ΔΟΠ</vt:lpstr>
      <vt:lpstr>Περιεχόμενα </vt:lpstr>
      <vt:lpstr>Εισαγωγικές έννοιες-Ορισμοί </vt:lpstr>
      <vt:lpstr>3 καλοί λόγοι για τους οποίους θα έπρεπε να μας απασχολεί… η ηγεσία</vt:lpstr>
      <vt:lpstr>Τι μπορούν να επηρεάσουν οι ηγέτες</vt:lpstr>
      <vt:lpstr>Διαφορές: Manager &amp; Ηγέτη</vt:lpstr>
      <vt:lpstr>Συμπληρωματικοί ρόλοι μάνατζερ &amp; ηγέτη</vt:lpstr>
      <vt:lpstr>Σύγχρονες θεωρίες Ηγεσίας (contemporary approach) </vt:lpstr>
      <vt:lpstr>Παρουσίαση του PowerPoint</vt:lpstr>
      <vt:lpstr>Παρουσίαση του PowerPoint</vt:lpstr>
      <vt:lpstr>Παρουσίαση του PowerPoint</vt:lpstr>
      <vt:lpstr>Παρουσίαση του PowerPoint</vt:lpstr>
      <vt:lpstr>Η σημαντικότητα των ηγετικών ικανοτήτων σε μια επιχείρηση</vt:lpstr>
      <vt:lpstr>Χαρακτηριστικά ηγεσίας που οικοδομούνν &amp; διατηρούν την καθοδήγηση </vt:lpstr>
      <vt:lpstr>Η σημασία της ηγεσίας στον σχεδιασμό της ΔΟΠ </vt:lpstr>
      <vt:lpstr>Κατανοητό &amp; αποδεκτό σύστημα Αξιών </vt:lpstr>
      <vt:lpstr>Βασικές αξίες των επιχειρήσεων που χτίστηκαν για να έχουν διάρκεια (1)</vt:lpstr>
      <vt:lpstr>Βασικές αξίες των επιχειρήσεων που χτίστηκαν για να έχουν διάρκεια (2)</vt:lpstr>
      <vt:lpstr>Βασικές αξίες των επιχειρήσεων που χτίστηκαν για να έχουν διάρκεια (3)</vt:lpstr>
      <vt:lpstr>Βασικές αξίες των επιχειρήσεων που χτίστηκαν για να έχουν διάρκεια (4)</vt:lpstr>
      <vt:lpstr>10 ενέργειες διευκόλυνσης της εφαρμογής της ΔΟΠ από τα στελέχη</vt:lpstr>
      <vt:lpstr>Διοίκηση αλλαγών στα πλαίσια της ΔΟΠ Προώθηση κουλτούρας καινοτομίας</vt:lpstr>
      <vt:lpstr>Μοντέλο του Kotter των 8 βημάτων</vt:lpstr>
      <vt:lpstr>Μοντέλο του Lewin των 3 βημάτων  </vt:lpstr>
      <vt:lpstr>Μοντέλο ανάλυσης δυναμικής πεδίου των Huczynski &amp; Buchanan  των 7 βημάτων</vt:lpstr>
      <vt:lpstr>Ο ηγέτης οδηγεί τον οργανισμό στην αλλαγή</vt:lpstr>
      <vt:lpstr>Λάθος διοικητικοί χειρισμοί στη αλλαγή </vt:lpstr>
      <vt:lpstr>Σημαντικοί ανασταλτικοί παράγοντες</vt:lpstr>
      <vt:lpstr>Σενάριο Α: </vt:lpstr>
      <vt:lpstr>ΕΡΩΤΗΣΕΙΣ ΣΕΝΑΡΙΟΥ</vt:lpstr>
      <vt:lpstr>Παρουσίαση του PowerPoint</vt:lpstr>
      <vt:lpstr>Καθοδήγηση ομάδων ποιότητας  </vt:lpstr>
      <vt:lpstr>Κρίσιμα στοιχεία δημιουργίας μια ομάδα ποιότητας </vt:lpstr>
      <vt:lpstr>Quiz</vt:lpstr>
      <vt:lpstr>Quiz</vt:lpstr>
      <vt:lpstr>Κατανόηση του μοντέλου Ηγεσίας PDCA  </vt:lpstr>
      <vt:lpstr>Ανάλυση κριτηρίου Ηγεσίας στο ΚΠΑ</vt:lpstr>
      <vt:lpstr>Παρουσίαση του PowerPoint</vt:lpstr>
      <vt:lpstr>Παρουσίαση του PowerPoint</vt:lpstr>
      <vt:lpstr>Παρουσίαση του PowerPoint</vt:lpstr>
      <vt:lpstr>Βιβλιογραφία</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2017-10-28T11:38:29Z</dcterms:created>
  <dcterms:modified xsi:type="dcterms:W3CDTF">2021-01-18T14:40:31Z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TC101671249990</vt:lpwstr>
  </property>
</Properties>
</file>