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788" r:id="rId2"/>
    <p:sldId id="787" r:id="rId3"/>
    <p:sldId id="749" r:id="rId4"/>
    <p:sldId id="750" r:id="rId5"/>
    <p:sldId id="751" r:id="rId6"/>
    <p:sldId id="789" r:id="rId7"/>
    <p:sldId id="752" r:id="rId8"/>
    <p:sldId id="754" r:id="rId9"/>
    <p:sldId id="743" r:id="rId10"/>
    <p:sldId id="755" r:id="rId11"/>
    <p:sldId id="607" r:id="rId12"/>
    <p:sldId id="791" r:id="rId13"/>
    <p:sldId id="756" r:id="rId14"/>
    <p:sldId id="757" r:id="rId15"/>
    <p:sldId id="786" r:id="rId16"/>
    <p:sldId id="790" r:id="rId17"/>
    <p:sldId id="739" r:id="rId18"/>
    <p:sldId id="668" r:id="rId19"/>
    <p:sldId id="759" r:id="rId20"/>
    <p:sldId id="760" r:id="rId21"/>
    <p:sldId id="761" r:id="rId22"/>
    <p:sldId id="762" r:id="rId23"/>
    <p:sldId id="763" r:id="rId24"/>
    <p:sldId id="764" r:id="rId25"/>
    <p:sldId id="765" r:id="rId26"/>
    <p:sldId id="766" r:id="rId27"/>
    <p:sldId id="767" r:id="rId28"/>
    <p:sldId id="768" r:id="rId29"/>
    <p:sldId id="769" r:id="rId30"/>
    <p:sldId id="770" r:id="rId31"/>
    <p:sldId id="771" r:id="rId32"/>
    <p:sldId id="772" r:id="rId33"/>
    <p:sldId id="773" r:id="rId34"/>
    <p:sldId id="775" r:id="rId35"/>
    <p:sldId id="776" r:id="rId36"/>
    <p:sldId id="779" r:id="rId37"/>
    <p:sldId id="777" r:id="rId38"/>
    <p:sldId id="778" r:id="rId39"/>
    <p:sldId id="780" r:id="rId40"/>
    <p:sldId id="781" r:id="rId41"/>
    <p:sldId id="782" r:id="rId42"/>
    <p:sldId id="783" r:id="rId43"/>
    <p:sldId id="784" r:id="rId44"/>
    <p:sldId id="785" r:id="rId45"/>
  </p:sldIdLst>
  <p:sldSz cx="9144000" cy="6858000" type="overhead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F0000"/>
    <a:srgbClr val="FF3300"/>
    <a:srgbClr val="FFFF66"/>
    <a:srgbClr val="FFFF00"/>
    <a:srgbClr val="00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7504" autoAdjust="0"/>
  </p:normalViewPr>
  <p:slideViewPr>
    <p:cSldViewPr>
      <p:cViewPr varScale="1">
        <p:scale>
          <a:sx n="107" d="100"/>
          <a:sy n="107" d="100"/>
        </p:scale>
        <p:origin x="174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6" y="-78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5CD3945-2E5F-6AF9-162B-55EBAA792E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B13FC2A-7C09-200A-3D48-3733949D9B2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45041E14-B5C4-F38F-7178-A1E1D2AB0D6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AA547929-5AFB-5C84-319D-66B241814BA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676DDD-62FF-44AF-BFE5-4C4786ACAA8B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7:41:43.7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68 4322,'0'0'440,"0"0"40,0 0 331,0 0 294,0 0-17,0 0-578,0 0-267,1-43 773,9 21-1025,-10 22 9,0 0 0,0 0 0,0 0 0,0 0 0,0-1 0,0 1 0,0 0 0,0 0 0,0 0 0,1 0 0,-1 0 0,0 0 0,0 0-1,0 0 1,0-1 0,0 1 0,0 0 0,0 0 0,1 0 0,-1 0 0,0 0 0,0 0 0,0 0 0,0 0 0,0 0 0,0 0 0,1 0 0,-1 0-1,0 0 1,0 0 0,0 0 0,0 0 0,0 0 0,0 0 0,1 0 0,-1 0 0,0 0 0,0 0 0,0 0 0,0 0 0,0 0 0,0 0 0,1 0 0,-1 1-1,0-1 1,0 0 0,0 0 0,0 0 0,0 0 0,0 0 0,0 0 0,0 0 0,0 0 0,1 1 0,-1-1 0,0 0 0,0 0 0,0 0 0,0 0-1,0 0 1,4 38 1,-1-7 1,4 44 32,-2 0 1,-5 16-35,0-91 88,0 0 213,0 0-98,-19 18-291,2 12-3391,6-20-2211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7:42:23.4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40 1793,'0'0'1801,"0"0"-174,0 0 27,0 0-504,0 0-491,-16-11 862,49 3-1746,0 1 0,1 1 0,-1 2 0,1 2 0,0 1 0,6 2 225,-40-1-883,0 0-379,-1 0-718,-6 0-861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7:42:23.7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22 352,'0'0'3362,"0"0"-2522,0 0-653,0 0 365,0 0 446,0 0-409,13 0-263,48-3 964,34-6-1290,-6 0-564,-80 8-1253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7:41:44.1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36 3922,'0'0'576,"0"0"-395,0 0-141,0 0 113,19 1 570,59 2 596,-1-3 0,44-6-1319,29-12 182,129 3-182,-279 16-1489,0 5-1307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7:41:44.8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26 4898,'0'0'208,"0"0"-2,0 0 306,0 0 280,0 0-330,15-2-273,4-1-165,93-14 405,-94 15-372,-1 1 0,1 1-1,0 0 1,0 2 0,13 1-57,-27-1 4,0-1 1,0 1 0,0 0 0,-1 0-1,1 0 1,0 0 0,-1 1 0,1 0-1,-1-1 1,0 1 0,0 1 0,0-1-1,0 0 1,0 1 0,-1-1 0,0 1-1,1 0 1,-1-1 0,-1 1 0,1 0-1,-1 1 1,1-1 0,-1 0 0,0 0-1,-1 0 1,1 1 0,-1-1 0,0 0-1,0 1 1,0-1 0,0 0 0,-1 1-1,0-1 1,0 0 0,0 0 0,0 1-1,-1-1 1,1 0 0,-1 0 0,0-1-1,-2 3-4,-16 16 83,-2 0-1,-1-2 0,0 0 0,-20 11-82,-13 12 53,-82 77 11,191-127 440,-18-2-343,2 1 1,-1 1-1,1 3 0,18 0-161,81 1-2488,-105 3-1295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7:41:45.6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62 5507,'0'0'1219,"0"0"-510,0 0-122,0 0 104,0 0-128,1 0-553,-1 0 0,0 0 1,1-1-1,-1 1 0,0 0 0,1 0 0,-1 0 0,0-1 0,1 1 0,-1 0 0,1 0 1,-1 0-1,0 0 0,1 0 0,-1 0 0,1 0 0,-1 0 0,0 0 0,1 0 0,-1 0 1,1 0-1,-1 0 0,0 0 0,1 1 0,-1-1 0,0 0 0,1 0 0,-1 0 0,0 1 1,1-1-1,-1 0 0,0 0 0,1 0 0,-1 1 0,0-1 0,0 0 0,1 1 0,-1-1-10,6 7-3,0-1-1,-1 1 1,0 0-1,0 1 1,0-1-1,-1 1 1,0 0-1,2 6 4,24 75 33,-19-53-22,-5-10 3,-5-21-13,-1-1 1,1 1-1,0 0 0,1-1 1,-1 0-1,1 1 1,-1-1-1,1 0 1,0 0-1,1 0 0,-1 0 1,1 0-1,0 0 1,0-1-1,1 1-1,-4-3 6,1-1 0,-1 0 0,1 0 0,-1 0 0,1 0 0,-1 0 0,1 0 1,-1 0-1,1 0 0,-1 0 0,1 0 0,-1 0 0,1-1 0,-1 1 0,1 0 0,-1 0 0,1 0 0,-1-1 0,1 1 0,-1 0 0,0 0 0,1-1 0,-1 1 0,1-1 0,-1 1 0,0 0 0,1-1 1,-1 1-1,0-1 0,0 1 0,1-1-6,14-23 422,10-33 290,-23 53-700,8-24-438,-1-1 0,-2 0 0,0 0 0,-2-1 0,-1 0-1,-2 0 1,-1-26 426,-1 54-2972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7:41:46.4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0 182 2161,'0'0'2310,"0"0"-1656,0 0-355,0 0 416,0 0 21,2-11-240,-2-2-468,1-2 336,0 1 0,0-1 1,2 1-1,-1-1 0,4-4-364,-5 17 0,0 0 0,0 1 0,1-1 0,-1 0 0,1 1-1,0-1 1,-1 1 0,1-1 0,0 1 0,0 0 0,0 0 0,0 0-1,0 0 1,0 0 0,0 0 0,0 1 0,0-1 0,0 1 0,0-1-1,1 1 1,-1 0 0,0 0 0,0 0 0,0 0 0,1 0 0,-1 0-1,0 1 1,0-1 0,1 1 0,7 1-3,1-1-1,-1 2 1,0 0-1,0 0 1,5 3 3,-13-5 1,93 36 45,-86-35-44,0 0 1,-1 0-1,1 0 0,0-1 0,0-1 0,0 0 1,0 0-1,0 0 0,0-1 0,3-1-2,-5-2 7,0 1 0,0-1 0,-1 0 0,1-1-1,-1 1 1,0-1 0,0 0 0,-1-1 0,0 0 0,0 1-1,0-2 1,0 1 0,-1 0 0,0-1 0,-1 0 0,3-6-7,-6 6-1334,-4 5-2244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7:41:51.2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4802,'0'0'785,"0"0"-289,0 0 379,0 0 341,0 0-415,0 0-278,0 0-75,0 0 24,0 0-2,0 0-241,0 0-106,0 0-67,0 0-48,0 20-83,0-10 52,-1-3 35,1 0 0,1 0 0,-1 0 0,1 0 0,0 0-1,2 6-11,-2-11-15,-1 0-1,1-1 0,0 1 0,0-1 1,0 1-1,0-1 0,0 1 1,0-1-1,0 0 0,1 0 0,-1 1 1,0-1-1,1 0 0,-1 0 0,0 0 1,1 0-1,0-1 0,-1 1 0,1 0 1,-1-1-1,1 1 0,0-1 0,-1 1 1,1-1-1,0 0 0,0 0 0,-1 0 1,1 0-1,2 0 16,-2 0-122,2 0-143,0 1-1,0-2 1,-1 1 0,1 0-1,0-1 1,-1 0-1,1 0 1,0 0-1,2-1 266,7-5-2659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7:41:51.5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1 7507,'0'0'609,"0"0"-49,0 0-560,0 0 64,0 0-64,0 0-32,-24 0-1265,18 1-2929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7:42:22.1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 87 2353,'0'0'3754,"0"0"-2591,0 0-880,0 0 5,0 0 304,0 0 64,-3-2-26,-3-3-248,-22-20 1069,22 22-1018,17 19-602,9 10 169,-1 1 0,-2 1-1,0 1 1,-2 0 0,-2 1-1,0 0 1,-2 1 0,-1 0 0,-2 1-1,0 1 1,2-4-126,-10-28 122,1-1 0,-1 0 0,0 0 1,1 1-1,-1-1 0,0 0 1,1 1-1,-1-1 0,0 0 0,1 0 1,-1 0-1,0 1 0,1-1 0,-1 0 1,1 0-1,-1 0 0,0 0 0,1 0 1,-1 0-1,1 0 0,-1 0 0,1 0 1,-1 0-1,0 0 0,1 0 0,-1 0 1,1 0-1,-1 0 0,1 0 0,-1 0 1,0 0-1,1-1 0,-1 1 0,1 0 4,2-4-13,1 1 0,-1-1 0,1 0 0,-1 0 0,0 0 1,-1 0-1,1 0 0,-1-1 0,2-2 13,10-29-225,0 0 1,-3 0-1,-1-1 1,-1 0-1,-3-1 1,-1 0-1,1-37 225,-6 73-79,0 0 1,0-1-1,0 1 0,1 0 0,-1 0 1,1-1-1,-1 1 0,1 0 0,0 0 0,0 0 1,0 0-1,1-1 79,16-12-3481,-8 9 1189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7:42:22.8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121 39 2193,'0'0'979,"0"0"-576,0 0 96,0 0 283,0 0 205,0 0-443,-13 23-120,9-1-359,2-1 1,0 1-1,1 0 0,2 13-65,0-28 11,0 0 1,0-1-1,0 1 0,1 0 0,0-1 0,0 0 0,1 1 0,0-1-11,-2-3 8,1 0-1,-1-1 1,1 1 0,0-1-1,0 0 1,0 0 0,0 1-1,0-1 1,1-1 0,-1 1-1,1 0 1,-1 0 0,1-1-1,-1 0 1,1 1 0,0-1-1,1 0-7,-1 1 37,0-1-1,0-1 0,0 1 1,0 0-1,0-1 0,0 1 1,0-1-1,0 0 0,0 0 1,0 0-1,0 0 0,0-1 1,0 1-1,-1-1 0,1 0 1,0 1-1,0-1 1,1-1-37,-2 0 77,0 0 0,0 0 1,0 0-1,0 0 0,0 0 1,-1-1-1,1 1 0,-1-1 1,1 1-1,-1-1 0,0 0 1,0 1-1,0-1 0,0 0 1,-1 0-1,1 1 0,-1-1 1,0-1-78,3-20 36,-1-1 0,-2 1 0,-1-18-36,0-5 33,1 44-46,-1 0 0,1 0 0,-1 0 0,0 0 0,0 1 1,0-1-1,0 0 0,-1 0 0,1 0 0,-1 1 0,1-1 0,-1 1 0,0-1 0,0 1 0,0 0 0,0 0 1,-1 0-1,1 0 0,0 0 0,-1 0 0,0 1 0,1-1 0,-1 1 0,0-1 0,0 1 0,0 0 0,1 0 1,-1 1-1,0-1 0,0 1 0,-1-1 0,-2 1 13,-2-1-192,0 0-1,0 0 1,0 1-1,0 0 1,0 1 0,-1-1-1,1 2 1,0-1 0,0 1-1,0 0 1,-7 4 192,7-1-413,0 0 1,0 0-1,0 1 1,1 0 0,-3 2 412,-8 12-1703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35BD684-D345-F693-58E4-1D3869B664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6425" cy="444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92E54A7-1DFC-92AB-7769-DE03AE7BC9B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0200" y="0"/>
            <a:ext cx="3146425" cy="444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37CB39A-5AC9-BE11-EB46-EF9056B8701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8100" y="742950"/>
            <a:ext cx="4751388" cy="3563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CF1F7253-1693-FD67-1D32-80C0864CEF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4530725"/>
            <a:ext cx="5381625" cy="43799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8E37F93D-7CF1-A12B-80A9-305C829E2A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6063"/>
            <a:ext cx="3146425" cy="444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18F77438-3442-F1F5-DECC-6789C47099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0200" y="9136063"/>
            <a:ext cx="3146425" cy="444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80195AA-401D-4DAC-A30B-BE23FF7592A3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5C14F8-4A28-156B-B10C-07A544164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47E12F-E731-A91A-A2C5-B212DFE27F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B09A91-2C34-91B3-06E2-166884DE29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1CA97-C9A0-438C-93BB-36DFAC88A49A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67829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CB1D41-5DE0-4012-F11D-181032CE2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2077A7-0E15-1D35-58F4-496201C79C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6B3889-691B-90A9-3854-8698BB2A2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0AE29-8C5A-4EDE-BAD3-F56B5DCB6FA0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60821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23E7D5-1208-DF62-A534-D4D3058B1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87D33C-1BB6-F0FE-E246-DAD4442ABF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739706-06FB-F147-9EF4-C345743E3F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8CF83-D712-4856-9B54-F9C2670614EF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033683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FA7D7F-21B2-3390-87EB-E53A19BA02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A17ED2-D7E1-2794-B7DA-1FE4817A36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F3895D-CB61-505E-9E37-070E57534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9584D-2E29-4176-BA88-93761908C24F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082175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59634E1-EB77-CF99-88D9-5331DAE09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D637454-E5D9-4A2E-0879-1FA3D4620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A92E37E-0764-9E51-3DDF-AF2E838526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2FEB0-03EA-490A-B9E3-0B3F301A6B05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237704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E64128-3615-7CAC-C988-41100D607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AE214F-EEB1-3293-0CB9-37EBF2B3B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702442-A4A9-0594-26A7-F6DCFF57E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95F03-2836-4277-AD93-5D89072D5E53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42737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E1CDCA-247D-EB41-C8A1-AF4BBD9DA1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B71706-FB24-0AAC-FEB0-F347CB536A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31ECC7-78D9-FCA9-CDE4-E5AFB8059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05FCC-FC9A-4A2B-8EF4-12A758F8BE0E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75461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5ECAF2-BBCF-4830-2A3D-2A4C57BCB7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AAFF40-E4D4-F89F-6B97-8895D40675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B59EF2-CDA3-4323-4C06-041CD9319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7AEB6-B6DD-4104-BFE3-D3689AC1B410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17390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1300B1-3A74-DA9B-ABDE-5B8B1D933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FC2EC9-9813-1988-4376-06C91D9C4C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BB8A17-BDAB-2023-FE1D-FF35F6E64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9788C-4D11-4D9C-ACCF-F4AFDDC3CC38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77518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2456C8E-8D61-007E-7D4B-110B33063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83932A-6CAC-597F-717A-26C333A92C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6C284BF-61F6-2E33-8A1C-E7B72C4D5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48C5C-2191-4827-A49C-CFC53269913A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93608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9BDD2F4-9612-DA8E-524B-7E5901F29F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562247-5453-2D07-271F-557A7B46BF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0C0596-888E-F7EC-2377-9925EE3F7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532E-D5A4-46AA-ACD8-890253E7618D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75349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83688E8-0894-462C-0176-2E8B9A20A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12A2421-2F4D-DEDB-3C9A-0D20D1157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39863B-4413-3F1A-8A4A-150D9AFB48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19AE4-33F9-4102-84B6-FEC1F6D29017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99207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1B465-6DCB-C564-B446-3F125E766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8A5BF3-F4F0-CB35-380A-2ABF39F58D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19FD68-25FB-7C41-580E-5AC03E1D2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15847-58CD-4549-893E-EC380997E1FD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14173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1B42F3-5212-868C-6E15-15BC9D175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BB2E6F-D236-E009-F41A-5738452E6D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AB5BBA-350B-F00E-838E-EEDF51F96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3C59-B935-47BE-A9F7-F0B0BB2D9D92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43638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36ECFBA-CF7C-2989-4D11-C916D2FDBA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0937831-7FF8-8FB4-B4D5-AF0ECAC4C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D0E87DB-6F62-F10B-2A73-EF017D425E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C6AD671-D216-E76E-FBA1-5AB9744E41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AFF81F6-CEA1-34F6-ED33-D1B072247E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06CDDF7-81EF-41AE-9E24-BDB9560DC885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6.xml"/><Relationship Id="rId18" Type="http://schemas.openxmlformats.org/officeDocument/2006/relationships/image" Target="../media/image17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4.png"/><Relationship Id="rId17" Type="http://schemas.openxmlformats.org/officeDocument/2006/relationships/customXml" Target="../ink/ink8.xml"/><Relationship Id="rId2" Type="http://schemas.openxmlformats.org/officeDocument/2006/relationships/image" Target="../media/image6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customXml" Target="../ink/ink5.xml"/><Relationship Id="rId24" Type="http://schemas.openxmlformats.org/officeDocument/2006/relationships/image" Target="../media/image20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13.png"/><Relationship Id="rId19" Type="http://schemas.openxmlformats.org/officeDocument/2006/relationships/customXml" Target="../ink/ink9.xml"/><Relationship Id="rId4" Type="http://schemas.openxmlformats.org/officeDocument/2006/relationships/image" Target="../media/image10.png"/><Relationship Id="rId9" Type="http://schemas.openxmlformats.org/officeDocument/2006/relationships/customXml" Target="../ink/ink4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Modo_rotacao.gif" TargetMode="External"/><Relationship Id="rId13" Type="http://schemas.openxmlformats.org/officeDocument/2006/relationships/image" Target="../media/image29.gif"/><Relationship Id="rId3" Type="http://schemas.openxmlformats.org/officeDocument/2006/relationships/image" Target="../media/image24.gif"/><Relationship Id="rId7" Type="http://schemas.openxmlformats.org/officeDocument/2006/relationships/image" Target="../media/image26.gif"/><Relationship Id="rId12" Type="http://schemas.openxmlformats.org/officeDocument/2006/relationships/hyperlink" Target="http://en.wikipedia.org/wiki/File:Twisting.gif" TargetMode="External"/><Relationship Id="rId2" Type="http://schemas.openxmlformats.org/officeDocument/2006/relationships/hyperlink" Target="http://en.wikipedia.org/wiki/File:Symmetrical_stretching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Scissoring.gif" TargetMode="External"/><Relationship Id="rId11" Type="http://schemas.openxmlformats.org/officeDocument/2006/relationships/image" Target="../media/image28.gif"/><Relationship Id="rId5" Type="http://schemas.openxmlformats.org/officeDocument/2006/relationships/image" Target="../media/image25.gif"/><Relationship Id="rId10" Type="http://schemas.openxmlformats.org/officeDocument/2006/relationships/hyperlink" Target="http://en.wikipedia.org/wiki/File:Wagging.gif" TargetMode="External"/><Relationship Id="rId4" Type="http://schemas.openxmlformats.org/officeDocument/2006/relationships/hyperlink" Target="http://en.wikipedia.org/wiki/File:Asymmetrical_stretching.gif" TargetMode="External"/><Relationship Id="rId9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wmf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58.w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7.png"/><Relationship Id="rId4" Type="http://schemas.openxmlformats.org/officeDocument/2006/relationships/image" Target="../media/image56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9.wmf"/><Relationship Id="rId7" Type="http://schemas.openxmlformats.org/officeDocument/2006/relationships/oleObject" Target="../embeddings/oleObject8.bin"/><Relationship Id="rId12" Type="http://schemas.openxmlformats.org/officeDocument/2006/relationships/image" Target="../media/image6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3.wmf"/><Relationship Id="rId4" Type="http://schemas.openxmlformats.org/officeDocument/2006/relationships/image" Target="../media/image60.png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E7CB68D5-A42E-D1B7-8AFA-8587D35E5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14400"/>
            <a:ext cx="647700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6000" b="1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 Δόνησης Υπερύθρου Πολυατομικών Μορίων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TextBox 2">
            <a:extLst>
              <a:ext uri="{FF2B5EF4-FFF2-40B4-BE49-F238E27FC236}">
                <a16:creationId xmlns:a16="http://schemas.microsoft.com/office/drawing/2014/main" id="{A3C15D48-A08A-A231-0F78-5D945D063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87" y="4953000"/>
            <a:ext cx="384855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8</a:t>
            </a:r>
            <a:r>
              <a:rPr lang="el-GR" altLang="en-US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η</a:t>
            </a: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Διάλεξη:</a:t>
            </a:r>
            <a:r>
              <a:rPr lang="en-GB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0</a:t>
            </a:r>
            <a:r>
              <a:rPr lang="en-GB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6</a:t>
            </a: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.12.202</a:t>
            </a:r>
            <a:r>
              <a:rPr lang="en-GB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4</a:t>
            </a: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n-GB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slides</a:t>
            </a:r>
            <a:r>
              <a:rPr lang="el-GR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 1</a:t>
            </a:r>
            <a:r>
              <a:rPr lang="en-GB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 –</a:t>
            </a:r>
            <a:r>
              <a:rPr lang="el-GR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 42)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4">
            <a:extLst>
              <a:ext uri="{FF2B5EF4-FFF2-40B4-BE49-F238E27FC236}">
                <a16:creationId xmlns:a16="http://schemas.microsoft.com/office/drawing/2014/main" id="{E2E1D2E2-14F8-B966-79BA-F1FD9A1AF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3EED037E-6F19-7AAD-E410-9A97868B5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969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Τύποι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6921D92D-C739-64A7-35D6-8E2F5B86D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39850"/>
            <a:ext cx="3124200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γραμμικό μόριο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</a:t>
            </a:r>
            <a:r>
              <a:rPr lang="en-US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έχει 3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×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3 –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5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= </a:t>
            </a:r>
            <a:r>
              <a:rPr lang="en-US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4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δονήσεις. 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ext Box 8">
            <a:extLst>
              <a:ext uri="{FF2B5EF4-FFF2-40B4-BE49-F238E27FC236}">
                <a16:creationId xmlns:a16="http://schemas.microsoft.com/office/drawing/2014/main" id="{89045AC0-5D00-6D8D-0DA4-9F67FC99E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495800"/>
            <a:ext cx="1676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Δονήσεις τάσης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(α),(β)]</a:t>
            </a:r>
            <a:endParaRPr lang="el-GR" altLang="el-GR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Text Box 10">
            <a:extLst>
              <a:ext uri="{FF2B5EF4-FFF2-40B4-BE49-F238E27FC236}">
                <a16:creationId xmlns:a16="http://schemas.microsoft.com/office/drawing/2014/main" id="{302DC64F-ED93-6C9B-0D35-5BB48895A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495800"/>
            <a:ext cx="16002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Δονήσεις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κάμψης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(γ),(δ)]</a:t>
            </a:r>
            <a:b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altLang="el-GR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9" name="Picture 11">
            <a:extLst>
              <a:ext uri="{FF2B5EF4-FFF2-40B4-BE49-F238E27FC236}">
                <a16:creationId xmlns:a16="http://schemas.microsoft.com/office/drawing/2014/main" id="{B1EDB800-C267-528F-EA37-CCC1750357A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295400"/>
            <a:ext cx="5195888" cy="3103563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995341" name="Text Box 13">
            <a:extLst>
              <a:ext uri="{FF2B5EF4-FFF2-40B4-BE49-F238E27FC236}">
                <a16:creationId xmlns:a16="http://schemas.microsoft.com/office/drawing/2014/main" id="{77FF594B-CFC7-0735-0872-B650744E7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61013"/>
            <a:ext cx="861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δύο δονήσεις κάμψης χαρακτηρίζονται από την ίδια ενέργεια, είναι δηλαδή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εκφυλισμένες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παρουσιάζουν την ίδια κορυφή στο φάσμα δόνησης υπερύθρου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 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1">
            <a:extLst>
              <a:ext uri="{FF2B5EF4-FFF2-40B4-BE49-F238E27FC236}">
                <a16:creationId xmlns:a16="http://schemas.microsoft.com/office/drawing/2014/main" id="{042D08CA-7B35-161A-CE90-DC898A673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39" name="Text Box 12">
            <a:extLst>
              <a:ext uri="{FF2B5EF4-FFF2-40B4-BE49-F238E27FC236}">
                <a16:creationId xmlns:a16="http://schemas.microsoft.com/office/drawing/2014/main" id="{2112408B-81B9-2011-A0C4-9BC50C2FA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969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Τύποι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Text Box 13">
            <a:extLst>
              <a:ext uri="{FF2B5EF4-FFF2-40B4-BE49-F238E27FC236}">
                <a16:creationId xmlns:a16="http://schemas.microsoft.com/office/drawing/2014/main" id="{6C2C47BA-EF63-31E2-0256-FCEDAF147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686800" cy="1754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Καθεμιά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από τις κανονικές δονήσεις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πολυατομικού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μορίου μπορεί να θεωρηθεί ότι περιγράφεται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προσεγγιστικά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από το μοντέλο του αρμονικού ταλαντωτή: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Έχει τις δικές της στάθμες δόνησης με δονητικούς κβαντικούς αριθμούς </a:t>
            </a:r>
            <a:r>
              <a:rPr lang="el-GR" altLang="el-GR" sz="2400" b="1" i="1" dirty="0">
                <a:solidFill>
                  <a:srgbClr val="FF0000"/>
                </a:solidFill>
                <a:latin typeface="+mn-lt"/>
              </a:rPr>
              <a:t>υ</a:t>
            </a:r>
            <a:r>
              <a:rPr lang="en-US" altLang="el-GR" sz="1800" b="1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όπου </a:t>
            </a:r>
            <a:r>
              <a:rPr lang="en-US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i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= 1, 2, 3, ... , είναι ο αριθμός της συγκεκριμένης μορφής δόνησης. 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06578" name="Text Box 18">
            <a:extLst>
              <a:ext uri="{FF2B5EF4-FFF2-40B4-BE49-F238E27FC236}">
                <a16:creationId xmlns:a16="http://schemas.microsoft.com/office/drawing/2014/main" id="{39AC0DC0-5552-C5CB-699D-EB9D36F12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60700"/>
            <a:ext cx="8686800" cy="137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ενέργεια των σταθμών δόνησης δίνεται από την εξίσωση:  </a:t>
            </a:r>
          </a:p>
          <a:p>
            <a:pPr algn="just">
              <a:spcBef>
                <a:spcPct val="50000"/>
              </a:spcBef>
              <a:buFontTx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endParaRPr lang="en-GB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06581" name="Object 21">
            <a:extLst>
              <a:ext uri="{FF2B5EF4-FFF2-40B4-BE49-F238E27FC236}">
                <a16:creationId xmlns:a16="http://schemas.microsoft.com/office/drawing/2014/main" id="{64ED9021-8AD7-0383-550D-20C40CD0B17F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29000" y="3446463"/>
          <a:ext cx="22606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431800" progId="Equation.DSMT4">
                  <p:embed/>
                </p:oleObj>
              </mc:Choice>
              <mc:Fallback>
                <p:oleObj name="Equation" r:id="rId2" imgW="1143000" imgH="431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446463"/>
                        <a:ext cx="22606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584" name="Text Box 24">
            <a:extLst>
              <a:ext uri="{FF2B5EF4-FFF2-40B4-BE49-F238E27FC236}">
                <a16:creationId xmlns:a16="http://schemas.microsoft.com/office/drawing/2014/main" id="{AF636441-9086-2B72-FDFC-06256192A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89500"/>
            <a:ext cx="8686800" cy="1054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επιτρεπτές μεταβάσεις μεταξύ των σταθμών δόνησης καθορίζονται από τον γνωστό κανόνα επιλογής: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06585" name="Object 25">
            <a:extLst>
              <a:ext uri="{FF2B5EF4-FFF2-40B4-BE49-F238E27FC236}">
                <a16:creationId xmlns:a16="http://schemas.microsoft.com/office/drawing/2014/main" id="{4C7C1B46-5C18-20EF-4235-595A1AF7280C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25875" y="5372100"/>
          <a:ext cx="1127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900" imgH="228600" progId="Equation.DSMT4">
                  <p:embed/>
                </p:oleObj>
              </mc:Choice>
              <mc:Fallback>
                <p:oleObj name="Equation" r:id="rId4" imgW="596900" imgH="228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5372100"/>
                        <a:ext cx="1127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8" grpId="0" animBg="1"/>
      <p:bldP spid="7065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63">
            <a:extLst>
              <a:ext uri="{FF2B5EF4-FFF2-40B4-BE49-F238E27FC236}">
                <a16:creationId xmlns:a16="http://schemas.microsoft.com/office/drawing/2014/main" id="{ABF11646-1594-047D-0CF2-0A121142F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6962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Text Box 68">
            <a:extLst>
              <a:ext uri="{FF2B5EF4-FFF2-40B4-BE49-F238E27FC236}">
                <a16:creationId xmlns:a16="http://schemas.microsoft.com/office/drawing/2014/main" id="{D6E8D617-3F6C-8BE8-D7A2-2FB49CBB4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36813"/>
            <a:ext cx="22860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Συμμετρική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δόνηση τάσης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000" b="1" i="1">
                <a:solidFill>
                  <a:schemeClr val="bg1"/>
                </a:solidFill>
                <a:cs typeface="Arial" panose="020B0604020202020204" pitchFamily="34" charset="0"/>
              </a:rPr>
              <a:t>v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3652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l-GR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 Box 69">
            <a:extLst>
              <a:ext uri="{FF2B5EF4-FFF2-40B4-BE49-F238E27FC236}">
                <a16:creationId xmlns:a16="http://schemas.microsoft.com/office/drawing/2014/main" id="{CA52CB48-EAD4-A5BD-1956-BD6FFDB82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436813"/>
            <a:ext cx="22860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Ασύμμετρη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δόνηση τάσης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000" b="1" i="1">
                <a:solidFill>
                  <a:schemeClr val="bg1"/>
                </a:solidFill>
                <a:cs typeface="Arial" panose="020B0604020202020204" pitchFamily="34" charset="0"/>
              </a:rPr>
              <a:t>v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3765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l-GR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 Box 70">
            <a:extLst>
              <a:ext uri="{FF2B5EF4-FFF2-40B4-BE49-F238E27FC236}">
                <a16:creationId xmlns:a16="http://schemas.microsoft.com/office/drawing/2014/main" id="{39114AF6-909F-F172-DDAA-B8084CECA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436813"/>
            <a:ext cx="22860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Δόνηση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κάμψης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000" b="1" i="1">
                <a:solidFill>
                  <a:schemeClr val="bg1"/>
                </a:solidFill>
                <a:cs typeface="Arial" panose="020B0604020202020204" pitchFamily="34" charset="0"/>
              </a:rPr>
              <a:t>v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1595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l-GR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66" name="Ευθεία γραμμή σύνδεσης 61">
            <a:extLst>
              <a:ext uri="{FF2B5EF4-FFF2-40B4-BE49-F238E27FC236}">
                <a16:creationId xmlns:a16="http://schemas.microsoft.com/office/drawing/2014/main" id="{2C4218FB-DE54-9FBB-97FA-57589CFDB9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200" y="6524625"/>
            <a:ext cx="2590800" cy="0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7" name="Ευθεία γραμμή σύνδεσης 172">
            <a:extLst>
              <a:ext uri="{FF2B5EF4-FFF2-40B4-BE49-F238E27FC236}">
                <a16:creationId xmlns:a16="http://schemas.microsoft.com/office/drawing/2014/main" id="{D345DF06-FBA6-C076-7A8E-E8A5D9EDFC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200" y="6370638"/>
            <a:ext cx="2590800" cy="0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8" name="Ευθεία γραμμή σύνδεσης 173">
            <a:extLst>
              <a:ext uri="{FF2B5EF4-FFF2-40B4-BE49-F238E27FC236}">
                <a16:creationId xmlns:a16="http://schemas.microsoft.com/office/drawing/2014/main" id="{9B7E048A-9712-2E2D-F1D0-F44A73ED4C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200" y="6294438"/>
            <a:ext cx="2590800" cy="0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9" name="TextBox 78">
            <a:extLst>
              <a:ext uri="{FF2B5EF4-FFF2-40B4-BE49-F238E27FC236}">
                <a16:creationId xmlns:a16="http://schemas.microsoft.com/office/drawing/2014/main" id="{9CAF0700-52ED-0539-3387-B273A204A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6305550"/>
            <a:ext cx="731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000">
                <a:solidFill>
                  <a:schemeClr val="bg1"/>
                </a:solidFill>
              </a:rPr>
              <a:t>υ</a:t>
            </a:r>
            <a:r>
              <a:rPr lang="el-GR" altLang="en-US" sz="2000" baseline="-25000">
                <a:solidFill>
                  <a:schemeClr val="bg1"/>
                </a:solidFill>
              </a:rPr>
              <a:t>2</a:t>
            </a:r>
            <a:r>
              <a:rPr lang="el-GR" altLang="en-US" sz="2000">
                <a:solidFill>
                  <a:schemeClr val="bg1"/>
                </a:solidFill>
              </a:rPr>
              <a:t> =0</a:t>
            </a:r>
          </a:p>
        </p:txBody>
      </p:sp>
      <p:sp>
        <p:nvSpPr>
          <p:cNvPr id="15370" name="TextBox 174">
            <a:extLst>
              <a:ext uri="{FF2B5EF4-FFF2-40B4-BE49-F238E27FC236}">
                <a16:creationId xmlns:a16="http://schemas.microsoft.com/office/drawing/2014/main" id="{76D0CF1B-2B53-BC1F-EB1C-7A12A48C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6105525"/>
            <a:ext cx="731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000">
                <a:solidFill>
                  <a:schemeClr val="bg1"/>
                </a:solidFill>
              </a:rPr>
              <a:t>υ</a:t>
            </a:r>
            <a:r>
              <a:rPr lang="el-GR" altLang="en-US" sz="2000" baseline="-25000">
                <a:solidFill>
                  <a:schemeClr val="bg1"/>
                </a:solidFill>
              </a:rPr>
              <a:t>1</a:t>
            </a:r>
            <a:r>
              <a:rPr lang="el-GR" altLang="en-US" sz="2000">
                <a:solidFill>
                  <a:schemeClr val="bg1"/>
                </a:solidFill>
              </a:rPr>
              <a:t> =0</a:t>
            </a:r>
          </a:p>
        </p:txBody>
      </p:sp>
      <p:sp>
        <p:nvSpPr>
          <p:cNvPr id="15371" name="TextBox 175">
            <a:extLst>
              <a:ext uri="{FF2B5EF4-FFF2-40B4-BE49-F238E27FC236}">
                <a16:creationId xmlns:a16="http://schemas.microsoft.com/office/drawing/2014/main" id="{BB5D9945-187D-5770-79D7-7A565796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50" y="5900738"/>
            <a:ext cx="73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000">
                <a:solidFill>
                  <a:schemeClr val="bg1"/>
                </a:solidFill>
              </a:rPr>
              <a:t>υ</a:t>
            </a:r>
            <a:r>
              <a:rPr lang="el-GR" altLang="en-US" sz="2000" baseline="-25000">
                <a:solidFill>
                  <a:schemeClr val="bg1"/>
                </a:solidFill>
              </a:rPr>
              <a:t>3</a:t>
            </a:r>
            <a:r>
              <a:rPr lang="el-GR" altLang="en-US" sz="2000">
                <a:solidFill>
                  <a:schemeClr val="bg1"/>
                </a:solidFill>
              </a:rPr>
              <a:t> =0</a:t>
            </a:r>
          </a:p>
        </p:txBody>
      </p:sp>
      <p:cxnSp>
        <p:nvCxnSpPr>
          <p:cNvPr id="15372" name="Ευθεία γραμμή σύνδεσης 176">
            <a:extLst>
              <a:ext uri="{FF2B5EF4-FFF2-40B4-BE49-F238E27FC236}">
                <a16:creationId xmlns:a16="http://schemas.microsoft.com/office/drawing/2014/main" id="{39B67BB7-00C2-3EB6-E4CC-655BCF3DBE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7088" y="5548313"/>
            <a:ext cx="2590800" cy="0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3" name="Ευθεία γραμμή σύνδεσης 177">
            <a:extLst>
              <a:ext uri="{FF2B5EF4-FFF2-40B4-BE49-F238E27FC236}">
                <a16:creationId xmlns:a16="http://schemas.microsoft.com/office/drawing/2014/main" id="{EE99332B-5FCA-EB30-4544-43EC75256A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150" y="4325938"/>
            <a:ext cx="2590800" cy="0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4" name="Ευθεία γραμμή σύνδεσης 180">
            <a:extLst>
              <a:ext uri="{FF2B5EF4-FFF2-40B4-BE49-F238E27FC236}">
                <a16:creationId xmlns:a16="http://schemas.microsoft.com/office/drawing/2014/main" id="{E9825E9E-0095-CB6E-26FD-AB31BE09DB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150" y="4160838"/>
            <a:ext cx="2590800" cy="0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5" name="TextBox 183">
            <a:extLst>
              <a:ext uri="{FF2B5EF4-FFF2-40B4-BE49-F238E27FC236}">
                <a16:creationId xmlns:a16="http://schemas.microsoft.com/office/drawing/2014/main" id="{38438659-3060-3448-1D9E-CEBE13481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5313363"/>
            <a:ext cx="731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000">
                <a:solidFill>
                  <a:srgbClr val="FFFF00"/>
                </a:solidFill>
              </a:rPr>
              <a:t>υ</a:t>
            </a:r>
            <a:r>
              <a:rPr lang="el-GR" altLang="en-US" sz="2000" baseline="-25000">
                <a:solidFill>
                  <a:srgbClr val="FFFF00"/>
                </a:solidFill>
              </a:rPr>
              <a:t>2</a:t>
            </a:r>
            <a:r>
              <a:rPr lang="el-GR" altLang="en-US" sz="2000">
                <a:solidFill>
                  <a:srgbClr val="FFFF00"/>
                </a:solidFill>
              </a:rPr>
              <a:t> =1</a:t>
            </a:r>
          </a:p>
        </p:txBody>
      </p:sp>
      <p:sp>
        <p:nvSpPr>
          <p:cNvPr id="15376" name="TextBox 185">
            <a:extLst>
              <a:ext uri="{FF2B5EF4-FFF2-40B4-BE49-F238E27FC236}">
                <a16:creationId xmlns:a16="http://schemas.microsoft.com/office/drawing/2014/main" id="{9EEEEC64-3219-8B6A-6627-76A574D0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4102100"/>
            <a:ext cx="73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000">
                <a:solidFill>
                  <a:srgbClr val="FFFF00"/>
                </a:solidFill>
              </a:rPr>
              <a:t>υ</a:t>
            </a:r>
            <a:r>
              <a:rPr lang="el-GR" altLang="en-US" sz="2000" baseline="-25000">
                <a:solidFill>
                  <a:srgbClr val="FFFF00"/>
                </a:solidFill>
              </a:rPr>
              <a:t>1</a:t>
            </a:r>
            <a:r>
              <a:rPr lang="el-GR" altLang="en-US" sz="2000">
                <a:solidFill>
                  <a:srgbClr val="FFFF00"/>
                </a:solidFill>
              </a:rPr>
              <a:t> =1</a:t>
            </a:r>
          </a:p>
        </p:txBody>
      </p:sp>
      <p:sp>
        <p:nvSpPr>
          <p:cNvPr id="15377" name="TextBox 190">
            <a:extLst>
              <a:ext uri="{FF2B5EF4-FFF2-40B4-BE49-F238E27FC236}">
                <a16:creationId xmlns:a16="http://schemas.microsoft.com/office/drawing/2014/main" id="{B4C63BAC-66BE-FB22-D4D5-A76E0CA2A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338" y="3808413"/>
            <a:ext cx="731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000">
                <a:solidFill>
                  <a:srgbClr val="FFFF00"/>
                </a:solidFill>
              </a:rPr>
              <a:t>υ</a:t>
            </a:r>
            <a:r>
              <a:rPr lang="el-GR" altLang="en-US" sz="2000" baseline="-25000">
                <a:solidFill>
                  <a:srgbClr val="FFFF00"/>
                </a:solidFill>
              </a:rPr>
              <a:t>3</a:t>
            </a:r>
            <a:r>
              <a:rPr lang="el-GR" altLang="en-US" sz="2000">
                <a:solidFill>
                  <a:srgbClr val="FFFF00"/>
                </a:solidFill>
              </a:rPr>
              <a:t> =1</a:t>
            </a:r>
          </a:p>
        </p:txBody>
      </p:sp>
      <p:cxnSp>
        <p:nvCxnSpPr>
          <p:cNvPr id="15378" name="Ευθύγραμμο βέλος σύνδεσης 84">
            <a:extLst>
              <a:ext uri="{FF2B5EF4-FFF2-40B4-BE49-F238E27FC236}">
                <a16:creationId xmlns:a16="http://schemas.microsoft.com/office/drawing/2014/main" id="{02450027-2A47-3C75-6916-E2D8346F82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66800" y="4535488"/>
            <a:ext cx="0" cy="2006600"/>
          </a:xfrm>
          <a:prstGeom prst="straightConnector1">
            <a:avLst/>
          </a:prstGeom>
          <a:noFill/>
          <a:ln w="57150" algn="ctr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9" name="Ορθογώνιο 89">
            <a:extLst>
              <a:ext uri="{FF2B5EF4-FFF2-40B4-BE49-F238E27FC236}">
                <a16:creationId xmlns:a16="http://schemas.microsoft.com/office/drawing/2014/main" id="{155D0B6C-5555-5B55-6311-3C283B8EA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263" y="5803900"/>
            <a:ext cx="879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1595</a:t>
            </a:r>
            <a:r>
              <a:rPr lang="en-US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n-US" sz="1200"/>
          </a:p>
        </p:txBody>
      </p:sp>
      <p:cxnSp>
        <p:nvCxnSpPr>
          <p:cNvPr id="15380" name="Ευθύγραμμο βέλος σύνδεσης 195">
            <a:extLst>
              <a:ext uri="{FF2B5EF4-FFF2-40B4-BE49-F238E27FC236}">
                <a16:creationId xmlns:a16="http://schemas.microsoft.com/office/drawing/2014/main" id="{A1D79105-8018-FD55-8B91-8D377CBCB2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8800" y="4325938"/>
            <a:ext cx="0" cy="2063750"/>
          </a:xfrm>
          <a:prstGeom prst="straightConnector1">
            <a:avLst/>
          </a:prstGeom>
          <a:noFill/>
          <a:ln w="57150" algn="ctr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81" name="Ορθογώνιο 95">
            <a:extLst>
              <a:ext uri="{FF2B5EF4-FFF2-40B4-BE49-F238E27FC236}">
                <a16:creationId xmlns:a16="http://schemas.microsoft.com/office/drawing/2014/main" id="{8F67A4B9-1B8B-1F81-56C4-16D051F98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575" y="4891088"/>
            <a:ext cx="881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3652</a:t>
            </a:r>
            <a:r>
              <a:rPr lang="en-US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n-US" sz="1200"/>
          </a:p>
        </p:txBody>
      </p:sp>
      <p:cxnSp>
        <p:nvCxnSpPr>
          <p:cNvPr id="15382" name="Ευθύγραμμο βέλος σύνδεσης 200">
            <a:extLst>
              <a:ext uri="{FF2B5EF4-FFF2-40B4-BE49-F238E27FC236}">
                <a16:creationId xmlns:a16="http://schemas.microsoft.com/office/drawing/2014/main" id="{0A6E7CD5-B27C-BFB4-CC49-612F869DAE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0800" y="4160838"/>
            <a:ext cx="0" cy="2133600"/>
          </a:xfrm>
          <a:prstGeom prst="straightConnector1">
            <a:avLst/>
          </a:prstGeom>
          <a:noFill/>
          <a:ln w="57150" algn="ctr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83" name="Ορθογώνιο 201">
            <a:extLst>
              <a:ext uri="{FF2B5EF4-FFF2-40B4-BE49-F238E27FC236}">
                <a16:creationId xmlns:a16="http://schemas.microsoft.com/office/drawing/2014/main" id="{ABEB9D8E-EEC7-130F-E9C7-FF16D5418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4535488"/>
            <a:ext cx="8794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3765</a:t>
            </a:r>
            <a:r>
              <a:rPr lang="en-US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n-US" sz="1200"/>
          </a:p>
        </p:txBody>
      </p:sp>
      <p:sp>
        <p:nvSpPr>
          <p:cNvPr id="15384" name="Ορθογώνιο 202">
            <a:extLst>
              <a:ext uri="{FF2B5EF4-FFF2-40B4-BE49-F238E27FC236}">
                <a16:creationId xmlns:a16="http://schemas.microsoft.com/office/drawing/2014/main" id="{3E02577D-2E32-38D0-A9A1-DEF8FB311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5563" y="6386513"/>
            <a:ext cx="922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797.5</a:t>
            </a:r>
            <a:r>
              <a:rPr lang="en-US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n-US" sz="1200"/>
          </a:p>
        </p:txBody>
      </p:sp>
      <p:sp>
        <p:nvSpPr>
          <p:cNvPr id="15385" name="Ορθογώνιο 203">
            <a:extLst>
              <a:ext uri="{FF2B5EF4-FFF2-40B4-BE49-F238E27FC236}">
                <a16:creationId xmlns:a16="http://schemas.microsoft.com/office/drawing/2014/main" id="{6E474A84-6F22-1027-67A5-D5E376872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388" y="6208713"/>
            <a:ext cx="879476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1826</a:t>
            </a:r>
            <a:r>
              <a:rPr lang="en-US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n-US" sz="1200"/>
          </a:p>
        </p:txBody>
      </p:sp>
      <p:sp>
        <p:nvSpPr>
          <p:cNvPr id="15386" name="Ορθογώνιο 204">
            <a:extLst>
              <a:ext uri="{FF2B5EF4-FFF2-40B4-BE49-F238E27FC236}">
                <a16:creationId xmlns:a16="http://schemas.microsoft.com/office/drawing/2014/main" id="{760D10CB-648A-CFCE-E204-D03C0216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5088" y="6032500"/>
            <a:ext cx="1008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1882.5</a:t>
            </a:r>
            <a:r>
              <a:rPr lang="en-US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n-US" sz="1200"/>
          </a:p>
        </p:txBody>
      </p:sp>
      <p:grpSp>
        <p:nvGrpSpPr>
          <p:cNvPr id="15387" name="Group 9">
            <a:extLst>
              <a:ext uri="{FF2B5EF4-FFF2-40B4-BE49-F238E27FC236}">
                <a16:creationId xmlns:a16="http://schemas.microsoft.com/office/drawing/2014/main" id="{6E41384A-5AD6-9AA6-7087-90170259ACD2}"/>
              </a:ext>
            </a:extLst>
          </p:cNvPr>
          <p:cNvGrpSpPr>
            <a:grpSpLocks/>
          </p:cNvGrpSpPr>
          <p:nvPr/>
        </p:nvGrpSpPr>
        <p:grpSpPr bwMode="auto">
          <a:xfrm>
            <a:off x="5567363" y="5940425"/>
            <a:ext cx="452437" cy="477838"/>
            <a:chOff x="5566903" y="5941063"/>
            <a:chExt cx="453240" cy="47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01B6F61-AF76-732B-00E4-88EFCBDD578A}"/>
                    </a:ext>
                  </a:extLst>
                </p14:cNvPr>
                <p14:cNvContentPartPr/>
                <p14:nvPr/>
              </p14:nvContentPartPr>
              <p14:xfrm>
                <a:off x="5671663" y="5943943"/>
                <a:ext cx="17280" cy="133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01B6F61-AF76-732B-00E4-88EFCBDD578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53663" y="5925894"/>
                  <a:ext cx="52920" cy="169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14F0830-B95D-5E01-F1E3-BAE165DE5D91}"/>
                    </a:ext>
                  </a:extLst>
                </p14:cNvPr>
                <p14:cNvContentPartPr/>
                <p14:nvPr/>
              </p14:nvContentPartPr>
              <p14:xfrm>
                <a:off x="5566903" y="6149863"/>
                <a:ext cx="261360" cy="14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14F0830-B95D-5E01-F1E3-BAE165DE5D9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48878" y="6131413"/>
                  <a:ext cx="297049" cy="512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908F0CD-10AB-BE7C-BB9B-B9412FF670BB}"/>
                    </a:ext>
                  </a:extLst>
                </p14:cNvPr>
                <p14:cNvContentPartPr/>
                <p14:nvPr/>
              </p14:nvContentPartPr>
              <p14:xfrm>
                <a:off x="5621263" y="6261823"/>
                <a:ext cx="151200" cy="156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908F0CD-10AB-BE7C-BB9B-B9412FF670B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03306" y="6243823"/>
                  <a:ext cx="186755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5875A7F-D0B2-B054-B633-9762799015A5}"/>
                    </a:ext>
                  </a:extLst>
                </p14:cNvPr>
                <p14:cNvContentPartPr/>
                <p14:nvPr/>
              </p14:nvContentPartPr>
              <p14:xfrm>
                <a:off x="5905303" y="6100543"/>
                <a:ext cx="86400" cy="128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5875A7F-D0B2-B054-B633-9762799015A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87303" y="6082543"/>
                  <a:ext cx="122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317EB18-3E22-CB8E-2C66-5BA3338E822B}"/>
                    </a:ext>
                  </a:extLst>
                </p14:cNvPr>
                <p14:cNvContentPartPr/>
                <p14:nvPr/>
              </p14:nvContentPartPr>
              <p14:xfrm>
                <a:off x="5864263" y="5941063"/>
                <a:ext cx="155880" cy="65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317EB18-3E22-CB8E-2C66-5BA3338E822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46263" y="5923063"/>
                  <a:ext cx="19152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0F133F8-5CFF-DE5D-BEBB-5FB76A87AA29}"/>
                  </a:ext>
                </a:extLst>
              </p14:cNvPr>
              <p14:cNvContentPartPr/>
              <p14:nvPr/>
            </p14:nvContentPartPr>
            <p14:xfrm>
              <a:off x="6077743" y="6243463"/>
              <a:ext cx="37800" cy="41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0F133F8-5CFF-DE5D-BEBB-5FB76A87AA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59743" y="6225463"/>
                <a:ext cx="734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73D4F2E-4028-0E2B-E213-36942E387759}"/>
                  </a:ext>
                </a:extLst>
              </p14:cNvPr>
              <p14:cNvContentPartPr/>
              <p14:nvPr/>
            </p14:nvContentPartPr>
            <p14:xfrm>
              <a:off x="6076303" y="6130423"/>
              <a:ext cx="11160" cy="1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73D4F2E-4028-0E2B-E213-36942E38775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58303" y="6103423"/>
                <a:ext cx="46800" cy="545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90" name="Group 23">
            <a:extLst>
              <a:ext uri="{FF2B5EF4-FFF2-40B4-BE49-F238E27FC236}">
                <a16:creationId xmlns:a16="http://schemas.microsoft.com/office/drawing/2014/main" id="{96802A54-A723-1A8B-BF69-F01A6A448FE1}"/>
              </a:ext>
            </a:extLst>
          </p:cNvPr>
          <p:cNvGrpSpPr>
            <a:grpSpLocks/>
          </p:cNvGrpSpPr>
          <p:nvPr/>
        </p:nvGrpSpPr>
        <p:grpSpPr bwMode="auto">
          <a:xfrm>
            <a:off x="4978400" y="6092825"/>
            <a:ext cx="417513" cy="263525"/>
            <a:chOff x="4978303" y="6092983"/>
            <a:chExt cx="41796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411FFD1-88BC-84BC-F97F-5AE08EAD3227}"/>
                    </a:ext>
                  </a:extLst>
                </p14:cNvPr>
                <p14:cNvContentPartPr/>
                <p14:nvPr/>
              </p14:nvContentPartPr>
              <p14:xfrm>
                <a:off x="4978303" y="6092983"/>
                <a:ext cx="118440" cy="154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411FFD1-88BC-84BC-F97F-5AE08EAD322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60303" y="6074983"/>
                  <a:ext cx="154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8C3C1A5-3506-809E-49A7-5BC9EFA0EB62}"/>
                    </a:ext>
                  </a:extLst>
                </p14:cNvPr>
                <p14:cNvContentPartPr/>
                <p14:nvPr/>
              </p14:nvContentPartPr>
              <p14:xfrm>
                <a:off x="5084143" y="6253903"/>
                <a:ext cx="87840" cy="102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8C3C1A5-3506-809E-49A7-5BC9EFA0EB6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66143" y="6235903"/>
                  <a:ext cx="123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B31EFA8-C2F7-5A9C-4B04-63F8FFF36F11}"/>
                    </a:ext>
                  </a:extLst>
                </p14:cNvPr>
                <p14:cNvContentPartPr/>
                <p14:nvPr/>
              </p14:nvContentPartPr>
              <p14:xfrm>
                <a:off x="5307703" y="6139063"/>
                <a:ext cx="87120" cy="14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B31EFA8-C2F7-5A9C-4B04-63F8FFF36F1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89703" y="6121063"/>
                  <a:ext cx="122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F8C59D0-0800-E6CD-66EB-671E98162E7A}"/>
                    </a:ext>
                  </a:extLst>
                </p14:cNvPr>
                <p14:cNvContentPartPr/>
                <p14:nvPr/>
              </p14:nvContentPartPr>
              <p14:xfrm>
                <a:off x="5299783" y="6175063"/>
                <a:ext cx="96480" cy="7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F8C59D0-0800-E6CD-66EB-671E98162E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81783" y="6157846"/>
                  <a:ext cx="132120" cy="4201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5391" name="Ευθεία γραμμή σύνδεσης 176">
            <a:extLst>
              <a:ext uri="{FF2B5EF4-FFF2-40B4-BE49-F238E27FC236}">
                <a16:creationId xmlns:a16="http://schemas.microsoft.com/office/drawing/2014/main" id="{ABEC8197-CDC1-423A-F3BE-0C74971800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200" y="4508500"/>
            <a:ext cx="2590800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92" name="TextBox 183">
            <a:extLst>
              <a:ext uri="{FF2B5EF4-FFF2-40B4-BE49-F238E27FC236}">
                <a16:creationId xmlns:a16="http://schemas.microsoft.com/office/drawing/2014/main" id="{DED99AD5-4D3A-24A5-192E-23C068143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3" y="4308475"/>
            <a:ext cx="731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000">
                <a:solidFill>
                  <a:srgbClr val="FF0000"/>
                </a:solidFill>
              </a:rPr>
              <a:t>υ</a:t>
            </a:r>
            <a:r>
              <a:rPr lang="el-GR" altLang="en-US" sz="2000" baseline="-25000">
                <a:solidFill>
                  <a:srgbClr val="FF0000"/>
                </a:solidFill>
              </a:rPr>
              <a:t>2</a:t>
            </a:r>
            <a:r>
              <a:rPr lang="el-GR" altLang="en-US" sz="2000">
                <a:solidFill>
                  <a:srgbClr val="FF0000"/>
                </a:solidFill>
              </a:rPr>
              <a:t> =</a:t>
            </a:r>
            <a:r>
              <a:rPr lang="en-GB" altLang="en-US" sz="2000">
                <a:solidFill>
                  <a:srgbClr val="FF0000"/>
                </a:solidFill>
              </a:rPr>
              <a:t>2</a:t>
            </a:r>
            <a:endParaRPr lang="el-GR" altLang="en-US" sz="2000">
              <a:solidFill>
                <a:srgbClr val="FF0000"/>
              </a:solidFill>
            </a:endParaRPr>
          </a:p>
        </p:txBody>
      </p:sp>
      <p:cxnSp>
        <p:nvCxnSpPr>
          <p:cNvPr id="15393" name="Ευθύγραμμο βέλος σύνδεσης 84">
            <a:extLst>
              <a:ext uri="{FF2B5EF4-FFF2-40B4-BE49-F238E27FC236}">
                <a16:creationId xmlns:a16="http://schemas.microsoft.com/office/drawing/2014/main" id="{4BA7153F-A812-B6B0-492C-764680A697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1263" y="5532438"/>
            <a:ext cx="0" cy="992187"/>
          </a:xfrm>
          <a:prstGeom prst="straightConnector1">
            <a:avLst/>
          </a:prstGeom>
          <a:noFill/>
          <a:ln w="57150" algn="ctr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94" name="Ορθογώνιο 95">
            <a:extLst>
              <a:ext uri="{FF2B5EF4-FFF2-40B4-BE49-F238E27FC236}">
                <a16:creationId xmlns:a16="http://schemas.microsoft.com/office/drawing/2014/main" id="{AF40B0DF-70A1-ECDE-0CF9-31EC9BB14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8" y="4841875"/>
            <a:ext cx="969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l-GR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cm</a:t>
            </a:r>
            <a:r>
              <a:rPr lang="en-US" altLang="el-GR" sz="12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  <p:bldP spid="1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4">
            <a:extLst>
              <a:ext uri="{FF2B5EF4-FFF2-40B4-BE49-F238E27FC236}">
                <a16:creationId xmlns:a16="http://schemas.microsoft.com/office/drawing/2014/main" id="{5BF49515-A2EA-6EEA-D1E9-F6123ED46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1F344FAF-CB7D-D7BC-2364-F5ED6559D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969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Τύποι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0458" name="Text Box 10">
            <a:extLst>
              <a:ext uri="{FF2B5EF4-FFF2-40B4-BE49-F238E27FC236}">
                <a16:creationId xmlns:a16="http://schemas.microsoft.com/office/drawing/2014/main" id="{7A18DEEB-85BA-A717-F4BE-91E17DFC6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10175"/>
            <a:ext cx="8686800" cy="1292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Στην πραγματικότητα, οι δονήσεις δεσμών στα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πολυατομικά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μόρια παρουσιάζουν </a:t>
            </a:r>
            <a:r>
              <a:rPr lang="el-GR" altLang="el-GR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αναρμονικότητα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με αποτέλεσμα να χαλαρώνει ο κανόνας επιλογής και να εμφανίζονται ασθενείς κορυφές σε συχνότητες ~2</a:t>
            </a:r>
            <a:r>
              <a:rPr lang="el-GR" altLang="el-GR" sz="2400" b="1" i="1" dirty="0">
                <a:solidFill>
                  <a:srgbClr val="000066"/>
                </a:solidFill>
                <a:latin typeface="+mn-lt"/>
              </a:rPr>
              <a:t>ν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~3</a:t>
            </a:r>
            <a:r>
              <a:rPr lang="el-GR" altLang="el-GR" sz="2400" b="1" i="1" dirty="0">
                <a:solidFill>
                  <a:srgbClr val="000066"/>
                </a:solidFill>
                <a:latin typeface="+mn-lt"/>
              </a:rPr>
              <a:t>ν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~4</a:t>
            </a:r>
            <a:r>
              <a:rPr lang="el-GR" altLang="el-GR" sz="2400" b="1" i="1" dirty="0">
                <a:solidFill>
                  <a:srgbClr val="000066"/>
                </a:solidFill>
                <a:latin typeface="+mn-lt"/>
              </a:rPr>
              <a:t>ν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... (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αρμονικές ή υπέρτονες δονήσεις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).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Text Box 12">
            <a:extLst>
              <a:ext uri="{FF2B5EF4-FFF2-40B4-BE49-F238E27FC236}">
                <a16:creationId xmlns:a16="http://schemas.microsoft.com/office/drawing/2014/main" id="{C958B3EA-ADCF-A149-1131-AECBA45B0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686800" cy="147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Σύμφωνα με τον κανόνα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“3N-6”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το μόριο του νερού αναμένεται να παρουσιάζει </a:t>
            </a:r>
            <a:r>
              <a:rPr lang="el-GR" altLang="el-GR" sz="1800" b="1" dirty="0">
                <a:solidFill>
                  <a:srgbClr val="FF3300"/>
                </a:solidFill>
                <a:latin typeface="Arial" panose="020B0604020202020204" pitchFamily="34" charset="0"/>
              </a:rPr>
              <a:t>τρείς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κορυφές. 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Κάθε κορυφή αντιστοιχεί σε μια μετάβαση </a:t>
            </a:r>
            <a:r>
              <a:rPr lang="el-GR" altLang="el-GR" sz="2400" b="1" i="1" dirty="0">
                <a:solidFill>
                  <a:srgbClr val="FF3300"/>
                </a:solidFill>
                <a:latin typeface="+mj-lt"/>
              </a:rPr>
              <a:t>υ</a:t>
            </a:r>
            <a:r>
              <a:rPr lang="el-GR" altLang="el-GR" sz="1800" b="1" dirty="0">
                <a:solidFill>
                  <a:srgbClr val="FF3300"/>
                </a:solidFill>
                <a:latin typeface="Arial" panose="020B0604020202020204" pitchFamily="34" charset="0"/>
              </a:rPr>
              <a:t>=1 </a:t>
            </a:r>
            <a:r>
              <a:rPr lang="el-GR" altLang="el-GR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el-GR" altLang="el-GR" sz="2400" b="1" i="1" dirty="0">
                <a:solidFill>
                  <a:srgbClr val="FF3300"/>
                </a:solidFill>
                <a:latin typeface="+mj-lt"/>
                <a:cs typeface="Arial" panose="020B0604020202020204" pitchFamily="34" charset="0"/>
              </a:rPr>
              <a:t>υ</a:t>
            </a:r>
            <a:r>
              <a:rPr lang="el-GR" altLang="el-GR" sz="1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για κάθε κανονική δόνηση.</a:t>
            </a:r>
          </a:p>
        </p:txBody>
      </p:sp>
      <p:pic>
        <p:nvPicPr>
          <p:cNvPr id="1000461" name="Picture 13">
            <a:extLst>
              <a:ext uri="{FF2B5EF4-FFF2-40B4-BE49-F238E27FC236}">
                <a16:creationId xmlns:a16="http://schemas.microsoft.com/office/drawing/2014/main" id="{3709D493-7BBC-1129-5AEB-6EFF51A74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648176"/>
            <a:ext cx="7696200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0462" name="Text Box 14">
            <a:extLst>
              <a:ext uri="{FF2B5EF4-FFF2-40B4-BE49-F238E27FC236}">
                <a16:creationId xmlns:a16="http://schemas.microsoft.com/office/drawing/2014/main" id="{6D418788-03D5-B2EC-546F-344F83923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2513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000" b="1" i="1">
                <a:solidFill>
                  <a:schemeClr val="bg1"/>
                </a:solidFill>
                <a:cs typeface="Arial" panose="020B0604020202020204" pitchFamily="34" charset="0"/>
              </a:rPr>
              <a:t>v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3652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l-GR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0463" name="Text Box 15">
            <a:extLst>
              <a:ext uri="{FF2B5EF4-FFF2-40B4-BE49-F238E27FC236}">
                <a16:creationId xmlns:a16="http://schemas.microsoft.com/office/drawing/2014/main" id="{BE9F2092-18AA-AAB5-B984-0261533CD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2513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000" b="1" i="1">
                <a:solidFill>
                  <a:schemeClr val="bg1"/>
                </a:solidFill>
                <a:cs typeface="Arial" panose="020B0604020202020204" pitchFamily="34" charset="0"/>
              </a:rPr>
              <a:t>v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3765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l-GR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0464" name="Text Box 16">
            <a:extLst>
              <a:ext uri="{FF2B5EF4-FFF2-40B4-BE49-F238E27FC236}">
                <a16:creationId xmlns:a16="http://schemas.microsoft.com/office/drawing/2014/main" id="{DA01F88A-2ED8-7B29-3488-C7AB8A79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2513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000" b="1" i="1">
                <a:solidFill>
                  <a:schemeClr val="bg1"/>
                </a:solidFill>
                <a:cs typeface="Arial" panose="020B0604020202020204" pitchFamily="34" charset="0"/>
              </a:rPr>
              <a:t>v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1595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l-GR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8" grpId="0" animBg="1"/>
      <p:bldP spid="1000462" grpId="0"/>
      <p:bldP spid="1000463" grpId="0"/>
      <p:bldP spid="10004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86" name="Picture 14">
            <a:extLst>
              <a:ext uri="{FF2B5EF4-FFF2-40B4-BE49-F238E27FC236}">
                <a16:creationId xmlns:a16="http://schemas.microsoft.com/office/drawing/2014/main" id="{0BA8733A-71A9-22B9-B175-74DA53DFA71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567113"/>
            <a:ext cx="5257800" cy="3290887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7411" name="Line 4">
            <a:extLst>
              <a:ext uri="{FF2B5EF4-FFF2-40B4-BE49-F238E27FC236}">
                <a16:creationId xmlns:a16="http://schemas.microsoft.com/office/drawing/2014/main" id="{CA9C92DC-567C-2BE4-5B96-B12BD41A7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155F79F1-7EB2-A339-7F58-16A2C993F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969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Τύποι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Text Box 13">
            <a:extLst>
              <a:ext uri="{FF2B5EF4-FFF2-40B4-BE49-F238E27FC236}">
                <a16:creationId xmlns:a16="http://schemas.microsoft.com/office/drawing/2014/main" id="{0E74A546-B935-B7E3-549B-68DE69BDC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686800" cy="2016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Επίσης, εμφανίζονται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δονήσεις συνδυασμού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οι οποίες οφείλονται στην ταυτόχρονη διέγερση μιας ή περισσότερων κανονικών δονήσεων.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Οι δονήσεις συνδυασμού απορροφούν σε συχνότητα ίση με το άθροισμα ή τη διαφορά των συχνοτήτων απορρόφησης κανονικών δονήσεων.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(π.χ.	</a:t>
            </a:r>
            <a:r>
              <a:rPr lang="el-GR" altLang="el-GR" sz="2400" b="1" i="1" dirty="0">
                <a:solidFill>
                  <a:srgbClr val="FF0000"/>
                </a:solidFill>
                <a:latin typeface="+mj-lt"/>
              </a:rPr>
              <a:t>ν</a:t>
            </a:r>
            <a:r>
              <a:rPr lang="el-GR" altLang="el-GR" sz="2400" b="1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l-GR" altLang="el-GR" sz="2400" b="1" dirty="0">
                <a:solidFill>
                  <a:srgbClr val="FF0000"/>
                </a:solidFill>
                <a:latin typeface="+mj-lt"/>
              </a:rPr>
              <a:t>+</a:t>
            </a:r>
            <a:r>
              <a:rPr lang="el-GR" altLang="el-GR" sz="2400" b="1" i="1" dirty="0">
                <a:solidFill>
                  <a:srgbClr val="FF0000"/>
                </a:solidFill>
                <a:latin typeface="+mj-lt"/>
              </a:rPr>
              <a:t>ν</a:t>
            </a:r>
            <a:r>
              <a:rPr lang="el-GR" altLang="el-GR" sz="2400" b="1" baseline="-25000" dirty="0">
                <a:solidFill>
                  <a:srgbClr val="FF0000"/>
                </a:solidFill>
                <a:latin typeface="+mj-lt"/>
              </a:rPr>
              <a:t>2 </a:t>
            </a:r>
            <a:r>
              <a:rPr lang="el-GR" altLang="el-GR" sz="2400" b="1" dirty="0">
                <a:solidFill>
                  <a:srgbClr val="000066"/>
                </a:solidFill>
                <a:latin typeface="+mj-lt"/>
              </a:rPr>
              <a:t>,  </a:t>
            </a:r>
            <a:r>
              <a:rPr lang="el-GR" altLang="el-GR" sz="2400" b="1" i="1" dirty="0">
                <a:solidFill>
                  <a:srgbClr val="FF0000"/>
                </a:solidFill>
                <a:latin typeface="+mj-lt"/>
              </a:rPr>
              <a:t>ν</a:t>
            </a:r>
            <a:r>
              <a:rPr lang="el-GR" altLang="el-GR" sz="2400" b="1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l-GR" altLang="el-GR" sz="2400" b="1" dirty="0">
                <a:solidFill>
                  <a:srgbClr val="FF0000"/>
                </a:solidFill>
                <a:latin typeface="+mj-lt"/>
              </a:rPr>
              <a:t>-</a:t>
            </a:r>
            <a:r>
              <a:rPr lang="el-GR" altLang="el-GR" sz="2400" b="1" i="1" dirty="0">
                <a:solidFill>
                  <a:srgbClr val="FF0000"/>
                </a:solidFill>
                <a:latin typeface="+mj-lt"/>
              </a:rPr>
              <a:t>ν</a:t>
            </a:r>
            <a:r>
              <a:rPr lang="el-GR" altLang="el-GR" sz="2400" b="1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endParaRPr lang="el-GR" altLang="el-GR" sz="1800" b="1" baseline="-250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  <a:defRPr/>
            </a:pPr>
            <a:endParaRPr lang="en-GB" altLang="el-GR" sz="800" b="1" baseline="-250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01488" name="Text Box 16">
            <a:extLst>
              <a:ext uri="{FF2B5EF4-FFF2-40B4-BE49-F238E27FC236}">
                <a16:creationId xmlns:a16="http://schemas.microsoft.com/office/drawing/2014/main" id="{9B40D565-EF9D-1782-040B-6B81B1B30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1242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Τύποι δονήσεων του μορίου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el-GR" sz="1800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altLang="el-G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 γραμμικό)</a:t>
            </a:r>
            <a:endParaRPr lang="el-GR" altLang="el-GR" sz="2400" baseline="-25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1511" name="Oval 39">
            <a:extLst>
              <a:ext uri="{FF2B5EF4-FFF2-40B4-BE49-F238E27FC236}">
                <a16:creationId xmlns:a16="http://schemas.microsoft.com/office/drawing/2014/main" id="{6DD20089-5CA6-F2AA-B9BB-000CC68BB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114800"/>
            <a:ext cx="381000" cy="3810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01525" name="Text Box 53">
            <a:extLst>
              <a:ext uri="{FF2B5EF4-FFF2-40B4-BE49-F238E27FC236}">
                <a16:creationId xmlns:a16="http://schemas.microsoft.com/office/drawing/2014/main" id="{B88437A8-A5AE-E019-2D04-6B1190749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276600"/>
            <a:ext cx="32004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δόνηση κάμψης (</a:t>
            </a:r>
            <a:r>
              <a:rPr lang="el-GR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ν</a:t>
            </a:r>
            <a:r>
              <a:rPr lang="el-GR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εμφανίζεται σε μικρότερη συχνότητα από τις δύο δονήσεις τάσης.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pSp>
        <p:nvGrpSpPr>
          <p:cNvPr id="1001524" name="Group 52">
            <a:extLst>
              <a:ext uri="{FF2B5EF4-FFF2-40B4-BE49-F238E27FC236}">
                <a16:creationId xmlns:a16="http://schemas.microsoft.com/office/drawing/2014/main" id="{18506310-F234-EEE4-FEB0-FB79D6CB52AA}"/>
              </a:ext>
            </a:extLst>
          </p:cNvPr>
          <p:cNvGrpSpPr>
            <a:grpSpLocks/>
          </p:cNvGrpSpPr>
          <p:nvPr/>
        </p:nvGrpSpPr>
        <p:grpSpPr bwMode="auto">
          <a:xfrm>
            <a:off x="2093913" y="4191000"/>
            <a:ext cx="1258887" cy="1066800"/>
            <a:chOff x="1223" y="2640"/>
            <a:chExt cx="793" cy="672"/>
          </a:xfrm>
        </p:grpSpPr>
        <p:grpSp>
          <p:nvGrpSpPr>
            <p:cNvPr id="17418" name="Group 32">
              <a:extLst>
                <a:ext uri="{FF2B5EF4-FFF2-40B4-BE49-F238E27FC236}">
                  <a16:creationId xmlns:a16="http://schemas.microsoft.com/office/drawing/2014/main" id="{85236374-83FA-CD51-0883-C0329DD032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640"/>
              <a:ext cx="768" cy="672"/>
              <a:chOff x="4128" y="2592"/>
              <a:chExt cx="768" cy="672"/>
            </a:xfrm>
          </p:grpSpPr>
          <p:grpSp>
            <p:nvGrpSpPr>
              <p:cNvPr id="17420" name="Group 23">
                <a:extLst>
                  <a:ext uri="{FF2B5EF4-FFF2-40B4-BE49-F238E27FC236}">
                    <a16:creationId xmlns:a16="http://schemas.microsoft.com/office/drawing/2014/main" id="{43584A3C-0B95-F407-7AB2-23B3451F56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8" y="2736"/>
                <a:ext cx="768" cy="480"/>
                <a:chOff x="1248" y="2640"/>
                <a:chExt cx="768" cy="480"/>
              </a:xfrm>
            </p:grpSpPr>
            <p:sp>
              <p:nvSpPr>
                <p:cNvPr id="17424" name="Text Box 24">
                  <a:extLst>
                    <a:ext uri="{FF2B5EF4-FFF2-40B4-BE49-F238E27FC236}">
                      <a16:creationId xmlns:a16="http://schemas.microsoft.com/office/drawing/2014/main" id="{49AAEBF4-F48E-4DEC-C3AA-ED241C7ED3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6" y="2640"/>
                  <a:ext cx="22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FF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 b="1">
                      <a:solidFill>
                        <a:schemeClr val="accent2"/>
                      </a:solidFill>
                      <a:latin typeface="Arial" panose="020B0604020202020204" pitchFamily="34" charset="0"/>
                    </a:rPr>
                    <a:t>S</a:t>
                  </a:r>
                  <a:endParaRPr lang="el-GR" altLang="el-GR" sz="2000" b="1">
                    <a:solidFill>
                      <a:schemeClr val="accent2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25" name="Text Box 25">
                  <a:extLst>
                    <a:ext uri="{FF2B5EF4-FFF2-40B4-BE49-F238E27FC236}">
                      <a16:creationId xmlns:a16="http://schemas.microsoft.com/office/drawing/2014/main" id="{96495D98-E56F-B84E-AF0C-54A47C6B7C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2870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FF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 b="1">
                      <a:solidFill>
                        <a:schemeClr val="accent2"/>
                      </a:solidFill>
                      <a:latin typeface="Arial" panose="020B0604020202020204" pitchFamily="34" charset="0"/>
                    </a:rPr>
                    <a:t>O</a:t>
                  </a:r>
                  <a:endParaRPr lang="el-GR" altLang="el-GR" sz="2000" b="1">
                    <a:solidFill>
                      <a:schemeClr val="accent2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26" name="Text Box 26">
                  <a:extLst>
                    <a:ext uri="{FF2B5EF4-FFF2-40B4-BE49-F238E27FC236}">
                      <a16:creationId xmlns:a16="http://schemas.microsoft.com/office/drawing/2014/main" id="{D701D45F-F780-0506-370E-0D91757EE3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76" y="2870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FF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 b="1">
                      <a:solidFill>
                        <a:schemeClr val="accent2"/>
                      </a:solidFill>
                      <a:latin typeface="Arial" panose="020B0604020202020204" pitchFamily="34" charset="0"/>
                    </a:rPr>
                    <a:t>O</a:t>
                  </a:r>
                  <a:endParaRPr lang="el-GR" altLang="el-GR" sz="2000" b="1">
                    <a:solidFill>
                      <a:schemeClr val="accent2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27" name="Line 27">
                  <a:extLst>
                    <a:ext uri="{FF2B5EF4-FFF2-40B4-BE49-F238E27FC236}">
                      <a16:creationId xmlns:a16="http://schemas.microsoft.com/office/drawing/2014/main" id="{DAD3E60A-F1D8-EE82-93CD-D7E26F19FE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40" y="2832"/>
                  <a:ext cx="144" cy="96"/>
                </a:xfrm>
                <a:prstGeom prst="line">
                  <a:avLst/>
                </a:prstGeom>
                <a:noFill/>
                <a:ln w="317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8" name="Line 28">
                  <a:extLst>
                    <a:ext uri="{FF2B5EF4-FFF2-40B4-BE49-F238E27FC236}">
                      <a16:creationId xmlns:a16="http://schemas.microsoft.com/office/drawing/2014/main" id="{30DFF367-E743-C26D-59F3-99BA2B87B0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704" y="2808"/>
                  <a:ext cx="96" cy="144"/>
                </a:xfrm>
                <a:prstGeom prst="line">
                  <a:avLst/>
                </a:prstGeom>
                <a:noFill/>
                <a:ln w="317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7421" name="Line 29">
                <a:extLst>
                  <a:ext uri="{FF2B5EF4-FFF2-40B4-BE49-F238E27FC236}">
                    <a16:creationId xmlns:a16="http://schemas.microsoft.com/office/drawing/2014/main" id="{6519C055-A1C7-BE52-722D-020591438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2592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22" name="Line 30">
                <a:extLst>
                  <a:ext uri="{FF2B5EF4-FFF2-40B4-BE49-F238E27FC236}">
                    <a16:creationId xmlns:a16="http://schemas.microsoft.com/office/drawing/2014/main" id="{A09EF996-3C7E-5E96-3049-CC5E0E68B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168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23" name="Line 31">
                <a:extLst>
                  <a:ext uri="{FF2B5EF4-FFF2-40B4-BE49-F238E27FC236}">
                    <a16:creationId xmlns:a16="http://schemas.microsoft.com/office/drawing/2014/main" id="{DE501EFE-5278-7013-9150-F4E86D901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608" y="3168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7419" name="Text Box 47">
              <a:extLst>
                <a:ext uri="{FF2B5EF4-FFF2-40B4-BE49-F238E27FC236}">
                  <a16:creationId xmlns:a16="http://schemas.microsoft.com/office/drawing/2014/main" id="{A79C64AA-B4EF-71E0-0921-3A571B349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" y="2688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 b="1" i="1">
                  <a:solidFill>
                    <a:srgbClr val="009900"/>
                  </a:solidFill>
                </a:rPr>
                <a:t>v</a:t>
              </a:r>
              <a:r>
                <a:rPr lang="en-US" altLang="el-GR" sz="2400" b="1" baseline="-25000">
                  <a:solidFill>
                    <a:srgbClr val="009900"/>
                  </a:solidFill>
                </a:rPr>
                <a:t>2</a:t>
              </a:r>
              <a:endParaRPr lang="el-GR" altLang="el-GR" sz="2400" b="1" i="1">
                <a:solidFill>
                  <a:srgbClr val="0099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488" grpId="0"/>
      <p:bldP spid="1001511" grpId="0" animBg="1"/>
      <p:bldP spid="10015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4">
            <a:extLst>
              <a:ext uri="{FF2B5EF4-FFF2-40B4-BE49-F238E27FC236}">
                <a16:creationId xmlns:a16="http://schemas.microsoft.com/office/drawing/2014/main" id="{BEB28F28-B8F9-B68C-446E-AE0BDE284B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7940670D-95A5-41D3-9BA2-120C76616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969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Τύποι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Text Box 6">
            <a:extLst>
              <a:ext uri="{FF2B5EF4-FFF2-40B4-BE49-F238E27FC236}">
                <a16:creationId xmlns:a16="http://schemas.microsoft.com/office/drawing/2014/main" id="{7A096597-A44F-F2E4-E872-B11B8F1C9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686800" cy="2016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Επίσης, εμφανίζονται </a:t>
            </a:r>
            <a:r>
              <a:rPr lang="el-GR" altLang="el-GR" sz="1800" b="1" dirty="0">
                <a:solidFill>
                  <a:srgbClr val="FF3300"/>
                </a:solidFill>
                <a:latin typeface="Arial" panose="020B0604020202020204" pitchFamily="34" charset="0"/>
              </a:rPr>
              <a:t>δονήσεις συνδυασμού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οι οποίες οφείλονται στην ταυτόχρονη διέγερση μιας ή περισσότερων κανονικών δονήσεων.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Οι δονήσεις συνδυασμού απορροφούν σε συχνότητα ίση με το άθροισμα ή τη διαφορά των συχνοτήτων απορρόφησης κανονικών δονήσεων.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(π.χ.	</a:t>
            </a:r>
            <a:r>
              <a:rPr lang="el-GR" altLang="el-GR" sz="2400" b="1" i="1" dirty="0">
                <a:solidFill>
                  <a:srgbClr val="FF3300"/>
                </a:solidFill>
                <a:latin typeface="+mn-lt"/>
              </a:rPr>
              <a:t>ν</a:t>
            </a:r>
            <a:r>
              <a:rPr lang="el-GR" altLang="el-GR" sz="1800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 dirty="0">
                <a:solidFill>
                  <a:srgbClr val="FF3300"/>
                </a:solidFill>
                <a:latin typeface="Arial" panose="020B0604020202020204" pitchFamily="34" charset="0"/>
              </a:rPr>
              <a:t>+</a:t>
            </a:r>
            <a:r>
              <a:rPr lang="el-GR" altLang="el-GR" sz="2400" b="1" i="1" dirty="0">
                <a:solidFill>
                  <a:srgbClr val="FF3300"/>
                </a:solidFill>
                <a:latin typeface="Times New Roman"/>
              </a:rPr>
              <a:t>ν</a:t>
            </a:r>
            <a:r>
              <a:rPr lang="el-GR" altLang="el-GR" sz="1800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2400" b="1" i="1" dirty="0">
                <a:solidFill>
                  <a:srgbClr val="FF3300"/>
                </a:solidFill>
                <a:latin typeface="Times New Roman"/>
              </a:rPr>
              <a:t>ν</a:t>
            </a:r>
            <a:r>
              <a:rPr lang="el-GR" altLang="el-GR" sz="1800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 dirty="0">
                <a:solidFill>
                  <a:srgbClr val="FF3300"/>
                </a:solidFill>
                <a:latin typeface="Arial" panose="020B0604020202020204" pitchFamily="34" charset="0"/>
              </a:rPr>
              <a:t>-</a:t>
            </a:r>
            <a:r>
              <a:rPr lang="el-GR" altLang="el-GR" sz="2400" b="1" i="1" dirty="0">
                <a:solidFill>
                  <a:srgbClr val="FF3300"/>
                </a:solidFill>
                <a:latin typeface="Times New Roman"/>
              </a:rPr>
              <a:t>ν</a:t>
            </a:r>
            <a:r>
              <a:rPr lang="el-GR" altLang="el-GR" sz="1800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endParaRPr lang="el-GR" altLang="el-GR" sz="1800" b="1" baseline="-250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  <a:defRPr/>
            </a:pPr>
            <a:endParaRPr lang="en-GB" altLang="el-GR" sz="800" b="1" baseline="-250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18437" name="Picture 7">
            <a:extLst>
              <a:ext uri="{FF2B5EF4-FFF2-40B4-BE49-F238E27FC236}">
                <a16:creationId xmlns:a16="http://schemas.microsoft.com/office/drawing/2014/main" id="{28803E57-EAFA-16A3-6842-2C6BEA420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67113"/>
            <a:ext cx="5257800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Text Box 8">
            <a:extLst>
              <a:ext uri="{FF2B5EF4-FFF2-40B4-BE49-F238E27FC236}">
                <a16:creationId xmlns:a16="http://schemas.microsoft.com/office/drawing/2014/main" id="{BA1CCAA6-2FA5-8322-260E-C4B925C74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1242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Τύποι δονήσεων του μορίου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el-GR" sz="1800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altLang="el-G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 γραμμικό)</a:t>
            </a:r>
            <a:endParaRPr lang="el-GR" altLang="el-GR" sz="2400" baseline="-25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439" name="Group 22">
            <a:extLst>
              <a:ext uri="{FF2B5EF4-FFF2-40B4-BE49-F238E27FC236}">
                <a16:creationId xmlns:a16="http://schemas.microsoft.com/office/drawing/2014/main" id="{A52ECC77-910A-55E5-572F-FE29884FBAA7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1447800" cy="1066800"/>
            <a:chOff x="3504" y="2736"/>
            <a:chExt cx="912" cy="672"/>
          </a:xfrm>
        </p:grpSpPr>
        <p:grpSp>
          <p:nvGrpSpPr>
            <p:cNvPr id="18456" name="Group 23">
              <a:extLst>
                <a:ext uri="{FF2B5EF4-FFF2-40B4-BE49-F238E27FC236}">
                  <a16:creationId xmlns:a16="http://schemas.microsoft.com/office/drawing/2014/main" id="{1DDD09D8-F812-E474-2B09-2819F34D52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2736"/>
              <a:ext cx="864" cy="672"/>
              <a:chOff x="3552" y="2736"/>
              <a:chExt cx="864" cy="672"/>
            </a:xfrm>
          </p:grpSpPr>
          <p:grpSp>
            <p:nvGrpSpPr>
              <p:cNvPr id="18458" name="Group 24">
                <a:extLst>
                  <a:ext uri="{FF2B5EF4-FFF2-40B4-BE49-F238E27FC236}">
                    <a16:creationId xmlns:a16="http://schemas.microsoft.com/office/drawing/2014/main" id="{4A47775F-527E-8D4E-93BF-D8BC8068B3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0" y="2880"/>
                <a:ext cx="768" cy="480"/>
                <a:chOff x="1248" y="2640"/>
                <a:chExt cx="768" cy="480"/>
              </a:xfrm>
            </p:grpSpPr>
            <p:sp>
              <p:nvSpPr>
                <p:cNvPr id="18462" name="Text Box 25">
                  <a:extLst>
                    <a:ext uri="{FF2B5EF4-FFF2-40B4-BE49-F238E27FC236}">
                      <a16:creationId xmlns:a16="http://schemas.microsoft.com/office/drawing/2014/main" id="{F030323B-67B2-DCC1-F03D-8DECEB6BBC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6" y="2640"/>
                  <a:ext cx="22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FF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 b="1">
                      <a:solidFill>
                        <a:schemeClr val="accent2"/>
                      </a:solidFill>
                      <a:latin typeface="Arial" panose="020B0604020202020204" pitchFamily="34" charset="0"/>
                    </a:rPr>
                    <a:t>S</a:t>
                  </a:r>
                  <a:endParaRPr lang="el-GR" altLang="el-GR" sz="2000" b="1">
                    <a:solidFill>
                      <a:schemeClr val="accent2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63" name="Text Box 26">
                  <a:extLst>
                    <a:ext uri="{FF2B5EF4-FFF2-40B4-BE49-F238E27FC236}">
                      <a16:creationId xmlns:a16="http://schemas.microsoft.com/office/drawing/2014/main" id="{1F6D1103-7C79-9300-19D4-7FE5EB5B12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2870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FF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 b="1">
                      <a:solidFill>
                        <a:schemeClr val="accent2"/>
                      </a:solidFill>
                      <a:latin typeface="Arial" panose="020B0604020202020204" pitchFamily="34" charset="0"/>
                    </a:rPr>
                    <a:t>O</a:t>
                  </a:r>
                  <a:endParaRPr lang="el-GR" altLang="el-GR" sz="2000" b="1">
                    <a:solidFill>
                      <a:schemeClr val="accent2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64" name="Text Box 27">
                  <a:extLst>
                    <a:ext uri="{FF2B5EF4-FFF2-40B4-BE49-F238E27FC236}">
                      <a16:creationId xmlns:a16="http://schemas.microsoft.com/office/drawing/2014/main" id="{E83FC5CA-98F2-B260-0183-D1F1A79523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76" y="2870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FF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 b="1">
                      <a:solidFill>
                        <a:schemeClr val="accent2"/>
                      </a:solidFill>
                      <a:latin typeface="Arial" panose="020B0604020202020204" pitchFamily="34" charset="0"/>
                    </a:rPr>
                    <a:t>O</a:t>
                  </a:r>
                  <a:endParaRPr lang="el-GR" altLang="el-GR" sz="2000" b="1">
                    <a:solidFill>
                      <a:schemeClr val="accent2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65" name="Line 28">
                  <a:extLst>
                    <a:ext uri="{FF2B5EF4-FFF2-40B4-BE49-F238E27FC236}">
                      <a16:creationId xmlns:a16="http://schemas.microsoft.com/office/drawing/2014/main" id="{831EDE33-7472-5230-4084-0028B1E3D0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40" y="2832"/>
                  <a:ext cx="144" cy="96"/>
                </a:xfrm>
                <a:prstGeom prst="line">
                  <a:avLst/>
                </a:prstGeom>
                <a:noFill/>
                <a:ln w="317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66" name="Line 29">
                  <a:extLst>
                    <a:ext uri="{FF2B5EF4-FFF2-40B4-BE49-F238E27FC236}">
                      <a16:creationId xmlns:a16="http://schemas.microsoft.com/office/drawing/2014/main" id="{1F24FB08-BD45-0910-F613-81C75923A9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704" y="2808"/>
                  <a:ext cx="96" cy="144"/>
                </a:xfrm>
                <a:prstGeom prst="line">
                  <a:avLst/>
                </a:prstGeom>
                <a:noFill/>
                <a:ln w="317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8459" name="Line 30">
                <a:extLst>
                  <a:ext uri="{FF2B5EF4-FFF2-40B4-BE49-F238E27FC236}">
                    <a16:creationId xmlns:a16="http://schemas.microsoft.com/office/drawing/2014/main" id="{0CE7CAE3-639C-CEF2-5D95-BBC0D4AAD2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4" y="2736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60" name="Line 31">
                <a:extLst>
                  <a:ext uri="{FF2B5EF4-FFF2-40B4-BE49-F238E27FC236}">
                    <a16:creationId xmlns:a16="http://schemas.microsoft.com/office/drawing/2014/main" id="{547BF540-C5A3-886B-7BB2-95DFC26F8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3312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61" name="Line 32">
                <a:extLst>
                  <a:ext uri="{FF2B5EF4-FFF2-40B4-BE49-F238E27FC236}">
                    <a16:creationId xmlns:a16="http://schemas.microsoft.com/office/drawing/2014/main" id="{124F499C-A013-9856-B5BE-A2C7B8885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12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8457" name="Text Box 33">
              <a:extLst>
                <a:ext uri="{FF2B5EF4-FFF2-40B4-BE49-F238E27FC236}">
                  <a16:creationId xmlns:a16="http://schemas.microsoft.com/office/drawing/2014/main" id="{EBC1C758-7CDE-6E56-602F-5A28CE9D8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784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 b="1" i="1">
                  <a:solidFill>
                    <a:srgbClr val="009900"/>
                  </a:solidFill>
                </a:rPr>
                <a:t>v</a:t>
              </a:r>
              <a:r>
                <a:rPr lang="en-US" altLang="el-GR" sz="2400" b="1" baseline="-25000">
                  <a:solidFill>
                    <a:srgbClr val="009900"/>
                  </a:solidFill>
                </a:rPr>
                <a:t>1</a:t>
              </a:r>
              <a:endParaRPr lang="el-GR" altLang="el-GR" sz="2400" b="1" i="1">
                <a:solidFill>
                  <a:srgbClr val="009900"/>
                </a:solidFill>
              </a:endParaRPr>
            </a:p>
          </p:txBody>
        </p:sp>
      </p:grpSp>
      <p:grpSp>
        <p:nvGrpSpPr>
          <p:cNvPr id="18440" name="Group 34">
            <a:extLst>
              <a:ext uri="{FF2B5EF4-FFF2-40B4-BE49-F238E27FC236}">
                <a16:creationId xmlns:a16="http://schemas.microsoft.com/office/drawing/2014/main" id="{68472C00-7BD0-2B97-8636-0D3AA1FDFC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5562600"/>
            <a:ext cx="1524000" cy="990600"/>
            <a:chOff x="4512" y="3264"/>
            <a:chExt cx="960" cy="624"/>
          </a:xfrm>
        </p:grpSpPr>
        <p:grpSp>
          <p:nvGrpSpPr>
            <p:cNvPr id="18446" name="Group 35">
              <a:extLst>
                <a:ext uri="{FF2B5EF4-FFF2-40B4-BE49-F238E27FC236}">
                  <a16:creationId xmlns:a16="http://schemas.microsoft.com/office/drawing/2014/main" id="{BF75A18B-BD6A-6E8A-2A9A-80F7015380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3360"/>
              <a:ext cx="768" cy="480"/>
              <a:chOff x="1248" y="2640"/>
              <a:chExt cx="768" cy="480"/>
            </a:xfrm>
          </p:grpSpPr>
          <p:sp>
            <p:nvSpPr>
              <p:cNvPr id="18451" name="Text Box 36">
                <a:extLst>
                  <a:ext uri="{FF2B5EF4-FFF2-40B4-BE49-F238E27FC236}">
                    <a16:creationId xmlns:a16="http://schemas.microsoft.com/office/drawing/2014/main" id="{5DA92BAD-7FDB-1790-064B-7D7A183882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6" y="2640"/>
                <a:ext cx="2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 b="1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S</a:t>
                </a:r>
                <a:endParaRPr lang="el-GR" altLang="el-GR" sz="2000" b="1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52" name="Text Box 37">
                <a:extLst>
                  <a:ext uri="{FF2B5EF4-FFF2-40B4-BE49-F238E27FC236}">
                    <a16:creationId xmlns:a16="http://schemas.microsoft.com/office/drawing/2014/main" id="{BAFFDC52-801C-D540-5824-4CF8D6FB54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870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 b="1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O</a:t>
                </a:r>
                <a:endParaRPr lang="el-GR" altLang="el-GR" sz="2000" b="1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53" name="Text Box 38">
                <a:extLst>
                  <a:ext uri="{FF2B5EF4-FFF2-40B4-BE49-F238E27FC236}">
                    <a16:creationId xmlns:a16="http://schemas.microsoft.com/office/drawing/2014/main" id="{E1764E0D-8933-7594-5F36-DE906C6D97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870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 b="1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O</a:t>
                </a:r>
                <a:endParaRPr lang="el-GR" altLang="el-GR" sz="2000" b="1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54" name="Line 39">
                <a:extLst>
                  <a:ext uri="{FF2B5EF4-FFF2-40B4-BE49-F238E27FC236}">
                    <a16:creationId xmlns:a16="http://schemas.microsoft.com/office/drawing/2014/main" id="{B08991FF-A129-532D-F9FA-2D34236A8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2832"/>
                <a:ext cx="144" cy="96"/>
              </a:xfrm>
              <a:prstGeom prst="line">
                <a:avLst/>
              </a:prstGeom>
              <a:noFill/>
              <a:ln w="317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55" name="Line 40">
                <a:extLst>
                  <a:ext uri="{FF2B5EF4-FFF2-40B4-BE49-F238E27FC236}">
                    <a16:creationId xmlns:a16="http://schemas.microsoft.com/office/drawing/2014/main" id="{A84E272D-D79C-6E52-B206-DFF01AAED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1704" y="2808"/>
                <a:ext cx="96" cy="144"/>
              </a:xfrm>
              <a:prstGeom prst="line">
                <a:avLst/>
              </a:prstGeom>
              <a:noFill/>
              <a:ln w="317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8447" name="Line 41">
              <a:extLst>
                <a:ext uri="{FF2B5EF4-FFF2-40B4-BE49-F238E27FC236}">
                  <a16:creationId xmlns:a16="http://schemas.microsoft.com/office/drawing/2014/main" id="{04B6D520-14FC-A18C-51D9-6F7EE0F363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6" y="3456"/>
              <a:ext cx="1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48" name="Line 42">
              <a:extLst>
                <a:ext uri="{FF2B5EF4-FFF2-40B4-BE49-F238E27FC236}">
                  <a16:creationId xmlns:a16="http://schemas.microsoft.com/office/drawing/2014/main" id="{D1A3FE09-95F1-F8D7-2BB1-2393E45B1B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8" y="3792"/>
              <a:ext cx="9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49" name="Line 43">
              <a:extLst>
                <a:ext uri="{FF2B5EF4-FFF2-40B4-BE49-F238E27FC236}">
                  <a16:creationId xmlns:a16="http://schemas.microsoft.com/office/drawing/2014/main" id="{2E75CBA8-FCE9-1B85-0355-CD614589D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3792"/>
              <a:ext cx="9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50" name="Text Box 44">
              <a:extLst>
                <a:ext uri="{FF2B5EF4-FFF2-40B4-BE49-F238E27FC236}">
                  <a16:creationId xmlns:a16="http://schemas.microsoft.com/office/drawing/2014/main" id="{96F2B7F3-3791-DE08-E30E-E4837B448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3264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 b="1" i="1">
                  <a:solidFill>
                    <a:srgbClr val="009900"/>
                  </a:solidFill>
                </a:rPr>
                <a:t>v</a:t>
              </a:r>
              <a:r>
                <a:rPr lang="en-US" altLang="el-GR" sz="2400" b="1" baseline="-25000">
                  <a:solidFill>
                    <a:srgbClr val="009900"/>
                  </a:solidFill>
                </a:rPr>
                <a:t>3</a:t>
              </a:r>
              <a:endParaRPr lang="el-GR" altLang="el-GR" sz="2400" b="1" i="1">
                <a:solidFill>
                  <a:srgbClr val="009900"/>
                </a:solidFill>
              </a:endParaRPr>
            </a:p>
          </p:txBody>
        </p:sp>
      </p:grpSp>
      <p:sp>
        <p:nvSpPr>
          <p:cNvPr id="17417" name="Text Box 45">
            <a:extLst>
              <a:ext uri="{FF2B5EF4-FFF2-40B4-BE49-F238E27FC236}">
                <a16:creationId xmlns:a16="http://schemas.microsoft.com/office/drawing/2014/main" id="{75C0E161-074F-1544-602E-7153D478C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124200"/>
            <a:ext cx="3200400" cy="1292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Η δόνηση κάμψης (</a:t>
            </a:r>
            <a:r>
              <a:rPr lang="el-GR" altLang="el-GR" sz="2400" b="1" i="1" dirty="0">
                <a:solidFill>
                  <a:srgbClr val="FF3300"/>
                </a:solidFill>
                <a:latin typeface="+mn-lt"/>
              </a:rPr>
              <a:t>ν</a:t>
            </a:r>
            <a:r>
              <a:rPr lang="el-GR" altLang="el-GR" sz="1800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 εμφανίζεται σε μικρότερη συχνότητα από τις δύο δονήσεις τάσης.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7418" name="Text Box 46">
            <a:extLst>
              <a:ext uri="{FF2B5EF4-FFF2-40B4-BE49-F238E27FC236}">
                <a16:creationId xmlns:a16="http://schemas.microsoft.com/office/drawing/2014/main" id="{B4E646B9-1B79-9C8C-2A82-18C297E9B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419600"/>
            <a:ext cx="32004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Η συμμετρική δόνηση τάσης (</a:t>
            </a:r>
            <a:r>
              <a:rPr lang="el-GR" altLang="el-GR" sz="2400" b="1" i="1" dirty="0">
                <a:solidFill>
                  <a:srgbClr val="FF3300"/>
                </a:solidFill>
                <a:latin typeface="+mn-lt"/>
              </a:rPr>
              <a:t>ν</a:t>
            </a:r>
            <a:r>
              <a:rPr lang="el-GR" altLang="el-GR" sz="1800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 εμφανίζεται σε μικρότερη συχνότητα από την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αντισυμμετρική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(</a:t>
            </a:r>
            <a:r>
              <a:rPr lang="el-GR" altLang="el-GR" sz="2400" b="1" i="1" dirty="0">
                <a:solidFill>
                  <a:srgbClr val="FF3300"/>
                </a:solidFill>
                <a:latin typeface="+mn-lt"/>
              </a:rPr>
              <a:t>ν</a:t>
            </a:r>
            <a:r>
              <a:rPr lang="el-GR" altLang="el-GR" sz="1800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).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Oval 47">
            <a:extLst>
              <a:ext uri="{FF2B5EF4-FFF2-40B4-BE49-F238E27FC236}">
                <a16:creationId xmlns:a16="http://schemas.microsoft.com/office/drawing/2014/main" id="{EC953FEF-A27E-1562-B0F4-31418F552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876800"/>
            <a:ext cx="381000" cy="3810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8444" name="Oval 48">
            <a:extLst>
              <a:ext uri="{FF2B5EF4-FFF2-40B4-BE49-F238E27FC236}">
                <a16:creationId xmlns:a16="http://schemas.microsoft.com/office/drawing/2014/main" id="{65DEDDC6-708D-9990-8C45-B9620A0A0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257800"/>
            <a:ext cx="381000" cy="3810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52722" name="Text Box 50">
            <a:extLst>
              <a:ext uri="{FF2B5EF4-FFF2-40B4-BE49-F238E27FC236}">
                <a16:creationId xmlns:a16="http://schemas.microsoft.com/office/drawing/2014/main" id="{1EB3107C-C191-5C40-CBB3-DBEABCEDC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05400"/>
            <a:ext cx="14478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l-GR" altLang="el-GR" sz="2400" b="1" i="1" dirty="0">
                <a:solidFill>
                  <a:srgbClr val="FF3300"/>
                </a:solidFill>
                <a:latin typeface="+mn-lt"/>
              </a:rPr>
              <a:t>ν</a:t>
            </a:r>
            <a:r>
              <a:rPr lang="el-GR" altLang="el-GR" sz="1800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&lt; </a:t>
            </a:r>
            <a:r>
              <a:rPr lang="el-GR" altLang="el-GR" sz="2400" b="1" i="1" dirty="0">
                <a:solidFill>
                  <a:srgbClr val="FF3300"/>
                </a:solidFill>
                <a:latin typeface="+mj-lt"/>
              </a:rPr>
              <a:t>ν</a:t>
            </a:r>
            <a:r>
              <a:rPr lang="el-GR" altLang="el-GR" sz="1800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&lt;</a:t>
            </a:r>
            <a:r>
              <a:rPr lang="el-GR" altLang="el-GR" sz="18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400" b="1" i="1" dirty="0">
                <a:solidFill>
                  <a:srgbClr val="FF3300"/>
                </a:solidFill>
                <a:latin typeface="+mn-lt"/>
              </a:rPr>
              <a:t>ν</a:t>
            </a:r>
            <a:r>
              <a:rPr lang="el-GR" altLang="el-GR" sz="1800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endParaRPr lang="el-GR" altLang="el-GR" sz="1800" b="1" baseline="-250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  <a:defRPr/>
            </a:pPr>
            <a:endParaRPr lang="en-GB" altLang="el-GR" sz="800" b="1" baseline="-250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5">
            <a:extLst>
              <a:ext uri="{FF2B5EF4-FFF2-40B4-BE49-F238E27FC236}">
                <a16:creationId xmlns:a16="http://schemas.microsoft.com/office/drawing/2014/main" id="{DA4D01CD-4331-81EA-E0E6-6A799884A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86868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pic>
        <p:nvPicPr>
          <p:cNvPr id="62469" name="Picture 5" descr="Symmetrical stretching.gif">
            <a:hlinkClick r:id="rId2"/>
            <a:extLst>
              <a:ext uri="{FF2B5EF4-FFF2-40B4-BE49-F238E27FC236}">
                <a16:creationId xmlns:a16="http://schemas.microsoft.com/office/drawing/2014/main" id="{B501A396-9407-3617-FF98-8AE1E24AB0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Rectangle 6">
            <a:extLst>
              <a:ext uri="{FF2B5EF4-FFF2-40B4-BE49-F238E27FC236}">
                <a16:creationId xmlns:a16="http://schemas.microsoft.com/office/drawing/2014/main" id="{136E83D3-C518-C653-D23D-14788B74C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835275"/>
            <a:ext cx="2895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Συμμετρική δόνηση τάσης (</a:t>
            </a:r>
            <a:r>
              <a:rPr lang="en-US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ymmetrical stretching)</a:t>
            </a:r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A04C82AD-354F-B1AC-0E77-423408F7D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35275"/>
            <a:ext cx="304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Αντισυμμετρική δόνηση τάσης (</a:t>
            </a:r>
            <a:r>
              <a:rPr lang="en-US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symmetrical stretching)</a:t>
            </a:r>
          </a:p>
        </p:txBody>
      </p:sp>
      <p:pic>
        <p:nvPicPr>
          <p:cNvPr id="62473" name="Picture 9" descr="Asymmetrical stretching.gif">
            <a:hlinkClick r:id="rId4"/>
            <a:extLst>
              <a:ext uri="{FF2B5EF4-FFF2-40B4-BE49-F238E27FC236}">
                <a16:creationId xmlns:a16="http://schemas.microsoft.com/office/drawing/2014/main" id="{7A2054CB-FCD8-6C5C-6989-937E127ECC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085850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1" descr="Scissoring.gif">
            <a:hlinkClick r:id="rId6"/>
            <a:extLst>
              <a:ext uri="{FF2B5EF4-FFF2-40B4-BE49-F238E27FC236}">
                <a16:creationId xmlns:a16="http://schemas.microsoft.com/office/drawing/2014/main" id="{97D023FE-3732-38C6-09C5-3FE65BD9F8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066800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Line 4">
            <a:extLst>
              <a:ext uri="{FF2B5EF4-FFF2-40B4-BE49-F238E27FC236}">
                <a16:creationId xmlns:a16="http://schemas.microsoft.com/office/drawing/2014/main" id="{6F8310B5-7F0D-3912-4854-8A62CE7DC0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5" name="Text Box 5">
            <a:extLst>
              <a:ext uri="{FF2B5EF4-FFF2-40B4-BE49-F238E27FC236}">
                <a16:creationId xmlns:a16="http://schemas.microsoft.com/office/drawing/2014/main" id="{94D3CD7F-3F9D-E30D-A6AF-E109D20A6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969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Τύποι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2480" name="Picture 16" descr="Modo rotacao.gif">
            <a:hlinkClick r:id="rId8"/>
            <a:extLst>
              <a:ext uri="{FF2B5EF4-FFF2-40B4-BE49-F238E27FC236}">
                <a16:creationId xmlns:a16="http://schemas.microsoft.com/office/drawing/2014/main" id="{0EACB756-338D-0275-048D-1450BE1785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886200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3" name="Picture 19" descr="Wagging.gif">
            <a:hlinkClick r:id="rId10"/>
            <a:extLst>
              <a:ext uri="{FF2B5EF4-FFF2-40B4-BE49-F238E27FC236}">
                <a16:creationId xmlns:a16="http://schemas.microsoft.com/office/drawing/2014/main" id="{F7C43BDF-6A82-1327-5008-56153DA998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6" name="Picture 22" descr="Twisting.gif">
            <a:hlinkClick r:id="rId12"/>
            <a:extLst>
              <a:ext uri="{FF2B5EF4-FFF2-40B4-BE49-F238E27FC236}">
                <a16:creationId xmlns:a16="http://schemas.microsoft.com/office/drawing/2014/main" id="{5713D6D9-B840-67DF-3551-6944BB1C8F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86200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Rectangle 24">
            <a:extLst>
              <a:ext uri="{FF2B5EF4-FFF2-40B4-BE49-F238E27FC236}">
                <a16:creationId xmlns:a16="http://schemas.microsoft.com/office/drawing/2014/main" id="{5A48AA71-DD6E-EFBA-33EB-FFFEC7862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415088"/>
            <a:ext cx="853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έξι δονήσεις της μεθυλενικής ομάδας </a:t>
            </a:r>
            <a:r>
              <a:rPr lang="en-GB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(-CH</a:t>
            </a:r>
            <a:r>
              <a:rPr lang="en-GB" altLang="el-GR" sz="1800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-) 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ένα μόριο</a:t>
            </a:r>
            <a:r>
              <a:rPr lang="en-GB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l-G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altLang="el-G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πηγή: </a:t>
            </a:r>
            <a:r>
              <a:rPr lang="en-US" altLang="el-G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wikipedia)</a:t>
            </a:r>
            <a:endParaRPr lang="en-GB" altLang="el-GR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91" name="Rectangle 27">
            <a:extLst>
              <a:ext uri="{FF2B5EF4-FFF2-40B4-BE49-F238E27FC236}">
                <a16:creationId xmlns:a16="http://schemas.microsoft.com/office/drawing/2014/main" id="{5F700F56-480E-F2BB-DAD7-EEF4F5D00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819400"/>
            <a:ext cx="2286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Δόνηση ψαλιδισμού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(scissoring - bending)</a:t>
            </a:r>
            <a:endParaRPr lang="en-GB" altLang="el-GR" sz="15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92" name="Rectangle 28">
            <a:extLst>
              <a:ext uri="{FF2B5EF4-FFF2-40B4-BE49-F238E27FC236}">
                <a16:creationId xmlns:a16="http://schemas.microsoft.com/office/drawing/2014/main" id="{F32A06C6-F4A1-A9FB-8285-A56311351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470525"/>
            <a:ext cx="2133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Δόνηση συστροφής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twisting)</a:t>
            </a:r>
            <a:endParaRPr lang="en-GB" altLang="el-GR" sz="15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93" name="Rectangle 29">
            <a:extLst>
              <a:ext uri="{FF2B5EF4-FFF2-40B4-BE49-F238E27FC236}">
                <a16:creationId xmlns:a16="http://schemas.microsoft.com/office/drawing/2014/main" id="{EC21BEF0-2013-AEB8-4C01-088D4E49E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486400"/>
            <a:ext cx="2133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Δόνηση σείσης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wagging)</a:t>
            </a:r>
            <a:endParaRPr lang="en-GB" altLang="el-GR" sz="15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94" name="Rectangle 30">
            <a:extLst>
              <a:ext uri="{FF2B5EF4-FFF2-40B4-BE49-F238E27FC236}">
                <a16:creationId xmlns:a16="http://schemas.microsoft.com/office/drawing/2014/main" id="{37881E55-9D99-81DD-A896-52B0C2325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484813"/>
            <a:ext cx="23622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Δόνηση κλυδωνισμού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l-GR" sz="15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rocking)</a:t>
            </a:r>
            <a:endParaRPr lang="en-GB" altLang="el-GR" sz="15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  <p:bldP spid="62471" grpId="0"/>
      <p:bldP spid="62491" grpId="0"/>
      <p:bldP spid="62492" grpId="0"/>
      <p:bldP spid="62493" grpId="0"/>
      <p:bldP spid="624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9">
            <a:extLst>
              <a:ext uri="{FF2B5EF4-FFF2-40B4-BE49-F238E27FC236}">
                <a16:creationId xmlns:a16="http://schemas.microsoft.com/office/drawing/2014/main" id="{26410ACD-01A9-08E5-0E77-5B3A545AC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" y="9906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3" name="Text Box 10">
            <a:extLst>
              <a:ext uri="{FF2B5EF4-FFF2-40B4-BE49-F238E27FC236}">
                <a16:creationId xmlns:a16="http://schemas.microsoft.com/office/drawing/2014/main" id="{47FBEFE0-42CC-C0C5-F512-55CD2E7DC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-17463"/>
            <a:ext cx="81661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Ενεργές δονήσεις πολυατομικών μορίων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στο φάσμα υπερύθρου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64619" name="Text Box 11">
            <a:extLst>
              <a:ext uri="{FF2B5EF4-FFF2-40B4-BE49-F238E27FC236}">
                <a16:creationId xmlns:a16="http://schemas.microsoft.com/office/drawing/2014/main" id="{6EA0C971-F1CD-E0F3-72EC-24B816043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686800" cy="18928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Υπάρχουν θεμελιώδεις δονήσεις, οι οποίες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δεν απορροφούν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ηλεκτρο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-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μαγνητική ακτινοβολία και δεν παρουσιάζουν κορυφές στο φάσμα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υπερύθρου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Αυτές ονομάζονται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ανενεργές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δονήσεις, σε αντιδιαστολή με τις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ενεργές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δονήσεις, οι οποίες απορροφούν ακτινοβολία, διεγείρονται και παρουσιάζουν κορυφές στο φάσμα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υπερύθρου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800" b="1" baseline="-250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964665" name="Text Box 57">
            <a:extLst>
              <a:ext uri="{FF2B5EF4-FFF2-40B4-BE49-F238E27FC236}">
                <a16:creationId xmlns:a16="http://schemas.microsoft.com/office/drawing/2014/main" id="{27213739-D2D8-FBE7-4559-54EC9C8D0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37013"/>
            <a:ext cx="86868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Όπως και στην περίπτωση των διατομικών μορίων, οι δονήσεις, οι οποίες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μεταβάλλουν την ηλεκτρική διπολική ροπή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μορίου είναι ενεργές δονήσεις στην φασματοσκοπία υπερύθρου.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964666" name="Text Box 58">
            <a:extLst>
              <a:ext uri="{FF2B5EF4-FFF2-40B4-BE49-F238E27FC236}">
                <a16:creationId xmlns:a16="http://schemas.microsoft.com/office/drawing/2014/main" id="{99AAD56F-CC0C-73CB-D8A6-102F9F6BC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13125"/>
            <a:ext cx="815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Πότε οι δονήσεις είναι ενεργές στη φασματοσκοπία υπερύθρου;</a:t>
            </a:r>
            <a:endParaRPr lang="el-GR" altLang="el-GR" sz="2000" b="1" baseline="-25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9" grpId="0" animBg="1"/>
      <p:bldP spid="964665" grpId="0" animBg="1"/>
      <p:bldP spid="9646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>
            <a:extLst>
              <a:ext uri="{FF2B5EF4-FFF2-40B4-BE49-F238E27FC236}">
                <a16:creationId xmlns:a16="http://schemas.microsoft.com/office/drawing/2014/main" id="{BE04ADF3-96FF-B835-6535-60712B2D8EC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451100"/>
            <a:ext cx="4724400" cy="4333875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1507" name="Line 12">
            <a:extLst>
              <a:ext uri="{FF2B5EF4-FFF2-40B4-BE49-F238E27FC236}">
                <a16:creationId xmlns:a16="http://schemas.microsoft.com/office/drawing/2014/main" id="{E302A256-B532-C971-41C4-BE718E2F5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08" name="Text Box 13">
            <a:extLst>
              <a:ext uri="{FF2B5EF4-FFF2-40B4-BE49-F238E27FC236}">
                <a16:creationId xmlns:a16="http://schemas.microsoft.com/office/drawing/2014/main" id="{98DA5B88-F2EB-095B-998E-2E438733F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131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Ενεργές δονήσεις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27406" name="Text Box 14">
            <a:extLst>
              <a:ext uri="{FF2B5EF4-FFF2-40B4-BE49-F238E27FC236}">
                <a16:creationId xmlns:a16="http://schemas.microsoft.com/office/drawing/2014/main" id="{753BBD30-3AB6-CF6E-6361-CDAF4A470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023938"/>
            <a:ext cx="8686800" cy="1338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Πχ  το μόριο του Η</a:t>
            </a:r>
            <a:r>
              <a:rPr lang="el-GR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 συμμετρική δόνηση τάσης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(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ν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οι δύο ισοδύναμοι δεσμοί κινούνται με τρόπο ώστε η συνισταμένη διπολική ροπή του μορίου μεταβάλλεται με το χρόνο.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827407" name="Text Box 15">
            <a:extLst>
              <a:ext uri="{FF2B5EF4-FFF2-40B4-BE49-F238E27FC236}">
                <a16:creationId xmlns:a16="http://schemas.microsoft.com/office/drawing/2014/main" id="{4A496B15-932A-01EA-5382-60C5BD2FC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438400"/>
            <a:ext cx="3733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ίδιο ισχύει για τη δόνηση κάμψης (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ν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και την ασύμμετρη δόνησης τάσης (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ν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827408" name="Text Box 16">
            <a:extLst>
              <a:ext uri="{FF2B5EF4-FFF2-40B4-BE49-F238E27FC236}">
                <a16:creationId xmlns:a16="http://schemas.microsoft.com/office/drawing/2014/main" id="{3052EA6C-6319-8437-9C31-B87A98E33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962400"/>
            <a:ext cx="37338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τρείς θεμελιώδεις δονήσεις του μορίου του νερού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ενεργές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στη φασματοσκοπία υπερύθρου.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406" grpId="0" animBg="1"/>
      <p:bldP spid="827407" grpId="0" animBg="1"/>
      <p:bldP spid="8274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5">
            <a:extLst>
              <a:ext uri="{FF2B5EF4-FFF2-40B4-BE49-F238E27FC236}">
                <a16:creationId xmlns:a16="http://schemas.microsoft.com/office/drawing/2014/main" id="{38D2C803-3904-AD39-F41F-AE9E74C99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1" name="Text Box 6">
            <a:extLst>
              <a:ext uri="{FF2B5EF4-FFF2-40B4-BE49-F238E27FC236}">
                <a16:creationId xmlns:a16="http://schemas.microsoft.com/office/drawing/2014/main" id="{1EAEC8F6-A22A-B6AB-D808-576EC62D7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80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Συμμετρία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5575" name="Text Box 7">
            <a:extLst>
              <a:ext uri="{FF2B5EF4-FFF2-40B4-BE49-F238E27FC236}">
                <a16:creationId xmlns:a16="http://schemas.microsoft.com/office/drawing/2014/main" id="{46715531-BB66-BEFA-7318-F4287383C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686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μεθοδολογία που ακολουθήθηκε μέχρι τώρα για τον προσδιορισμό των ενεργών δονήσεων πολυατομικών μορίων είναι μάλλον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εμπειρική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μπορεί να χρησιμοποιηθεί μόνο για απλά (π.χ. τριατομικά) μόρια.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05576" name="Text Box 8">
            <a:extLst>
              <a:ext uri="{FF2B5EF4-FFF2-40B4-BE49-F238E27FC236}">
                <a16:creationId xmlns:a16="http://schemas.microsoft.com/office/drawing/2014/main" id="{159E3AD1-5D67-A34D-8D45-CC2C2F876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0"/>
            <a:ext cx="8686800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Για τον προσδιορισμό των ενεργών δονήσεων μπορεί να χρησιμοποιηθεί μια πιο συστηματική μέθοδος, η οποία στηρίζεται στη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συμμετρία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των μορίων.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05577" name="Text Box 9">
            <a:extLst>
              <a:ext uri="{FF2B5EF4-FFF2-40B4-BE49-F238E27FC236}">
                <a16:creationId xmlns:a16="http://schemas.microsoft.com/office/drawing/2014/main" id="{308981D0-D863-D010-FAD6-79A64E433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78388"/>
            <a:ext cx="4495800" cy="1831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χαρακτηρισμός της συμμετρίας των κανονικών δονήσεων προκύπτει από τη συμπεριφορά τους όταν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εκτελεστούν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όλες οι διεργασίες συμμετρίας της ομάδας στην οποία ανήκει το μόριο.</a:t>
            </a:r>
          </a:p>
          <a:p>
            <a:pPr algn="just">
              <a:spcBef>
                <a:spcPct val="50000"/>
              </a:spcBef>
              <a:buFontTx/>
              <a:buNone/>
            </a:pPr>
            <a:endParaRPr lang="en-GB" altLang="el-GR" sz="5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05578" name="Text Box 10">
            <a:extLst>
              <a:ext uri="{FF2B5EF4-FFF2-40B4-BE49-F238E27FC236}">
                <a16:creationId xmlns:a16="http://schemas.microsoft.com/office/drawing/2014/main" id="{DFB4FC4A-3E76-96EE-17D1-8F1CE19F2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35350"/>
            <a:ext cx="45720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μόριο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νερού ανήκει στην ομάδα συμμετρίας 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2v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στοιχεία συμμετρίας του είναι:</a:t>
            </a:r>
          </a:p>
        </p:txBody>
      </p:sp>
      <p:sp>
        <p:nvSpPr>
          <p:cNvPr id="1005579" name="Text Box 11">
            <a:extLst>
              <a:ext uri="{FF2B5EF4-FFF2-40B4-BE49-F238E27FC236}">
                <a16:creationId xmlns:a16="http://schemas.microsoft.com/office/drawing/2014/main" id="{243353E9-69E2-274E-8872-CA53BE82D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76800"/>
            <a:ext cx="3962400" cy="1566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0238" indent="-6302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ταυτότητα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altLang="el-GR" sz="18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άξονας περιστροφής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xz)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κάθετ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επίπεδο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(yz)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κάθετο επίπεδο</a:t>
            </a:r>
            <a:endParaRPr lang="en-US" altLang="el-GR" sz="18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5580" name="Oval 12">
            <a:extLst>
              <a:ext uri="{FF2B5EF4-FFF2-40B4-BE49-F238E27FC236}">
                <a16:creationId xmlns:a16="http://schemas.microsoft.com/office/drawing/2014/main" id="{C7BFBDCF-A55E-94CB-E4D1-594F889C8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276600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05581" name="Oval 13">
            <a:extLst>
              <a:ext uri="{FF2B5EF4-FFF2-40B4-BE49-F238E27FC236}">
                <a16:creationId xmlns:a16="http://schemas.microsoft.com/office/drawing/2014/main" id="{98D04F18-5885-647C-16BA-1C83FA69F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038600"/>
            <a:ext cx="304800" cy="30480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05582" name="Oval 14">
            <a:extLst>
              <a:ext uri="{FF2B5EF4-FFF2-40B4-BE49-F238E27FC236}">
                <a16:creationId xmlns:a16="http://schemas.microsoft.com/office/drawing/2014/main" id="{629A4A2E-8B64-A9E9-F9EE-D52538FF9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038600"/>
            <a:ext cx="304800" cy="30480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05583" name="Line 15">
            <a:extLst>
              <a:ext uri="{FF2B5EF4-FFF2-40B4-BE49-F238E27FC236}">
                <a16:creationId xmlns:a16="http://schemas.microsoft.com/office/drawing/2014/main" id="{71AB97F8-CD74-C647-E12F-9566233175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3657600"/>
            <a:ext cx="3048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5584" name="Line 16">
            <a:extLst>
              <a:ext uri="{FF2B5EF4-FFF2-40B4-BE49-F238E27FC236}">
                <a16:creationId xmlns:a16="http://schemas.microsoft.com/office/drawing/2014/main" id="{84082D9C-241F-F97C-B80F-D69CBE337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657600"/>
            <a:ext cx="3048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5585" name="Text Box 17">
            <a:extLst>
              <a:ext uri="{FF2B5EF4-FFF2-40B4-BE49-F238E27FC236}">
                <a16:creationId xmlns:a16="http://schemas.microsoft.com/office/drawing/2014/main" id="{F6A15A85-BC9E-CD41-329A-8B5655BB6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657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l-GR" sz="24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l-GR" altLang="el-GR" sz="2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575" grpId="0" animBg="1"/>
      <p:bldP spid="1005576" grpId="0" animBg="1"/>
      <p:bldP spid="1005577" grpId="0" animBg="1"/>
      <p:bldP spid="1005578" grpId="0"/>
      <p:bldP spid="1005579" grpId="0" animBg="1"/>
      <p:bldP spid="1005580" grpId="0" animBg="1"/>
      <p:bldP spid="1005581" grpId="0" animBg="1"/>
      <p:bldP spid="1005582" grpId="0" animBg="1"/>
      <p:bldP spid="10055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4">
            <a:extLst>
              <a:ext uri="{FF2B5EF4-FFF2-40B4-BE49-F238E27FC236}">
                <a16:creationId xmlns:a16="http://schemas.microsoft.com/office/drawing/2014/main" id="{C15219B3-3259-8209-4F20-79A8760F1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3701" name="Text Box 5">
            <a:extLst>
              <a:ext uri="{FF2B5EF4-FFF2-40B4-BE49-F238E27FC236}">
                <a16:creationId xmlns:a16="http://schemas.microsoft.com/office/drawing/2014/main" id="{3F1EF6D6-161C-5440-101A-65C3A2E2E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8686800" cy="1322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μαθηματική θεώρηση της συμμετρίας μορίων γίνεται με τη βοήθεια της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Θεωρίας Ομάδων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πρακτική της Θεωρίας Ομάδων αντικαθιστά τη διεργασία συμμετρίας με τον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τελεστή συμμετρίας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απλά τελεστή.</a:t>
            </a:r>
            <a:endParaRPr lang="en-US" altLang="el-GR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Text Box 6">
            <a:extLst>
              <a:ext uri="{FF2B5EF4-FFF2-40B4-BE49-F238E27FC236}">
                <a16:creationId xmlns:a16="http://schemas.microsoft.com/office/drawing/2014/main" id="{BEED865E-AAE9-EA8E-4B82-93CA817A9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124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Στοιχεία θεωρίας ομάδων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53703" name="Text Box 7">
            <a:extLst>
              <a:ext uri="{FF2B5EF4-FFF2-40B4-BE49-F238E27FC236}">
                <a16:creationId xmlns:a16="http://schemas.microsoft.com/office/drawing/2014/main" id="{BB5594CD-4D98-D596-A867-27C558C79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19400"/>
            <a:ext cx="8686800" cy="1322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 Θεωρία Ομάδων ο τελεστής δίνει εντολή για την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επιτέλεση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μιας διεργασίας συμμετρίας.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διεργασίες συμμετρίας, οι διαδοχικές διεργασίες και οι αντίστροφες διεργασίες συμμετρίας αντιστοιχούν σε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μαθηματικές πράξεις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l-GR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3704" name="Text Box 8">
            <a:extLst>
              <a:ext uri="{FF2B5EF4-FFF2-40B4-BE49-F238E27FC236}">
                <a16:creationId xmlns:a16="http://schemas.microsoft.com/office/drawing/2014/main" id="{B5DFBE19-F76F-6D3F-AA36-4EE2D277A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21213"/>
            <a:ext cx="8686800" cy="1581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τελεστής στη θεωρία ομάδων συμβολίζεται με το σύμβολο της διεργασίας συμμετρίας, αλλά με 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πλάγια γράμματα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παράδειγμα, ο τελεστής </a:t>
            </a:r>
            <a:r>
              <a:rPr lang="en-US" altLang="el-GR" sz="2600" b="1" i="1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l-GR" sz="2600" b="1" baseline="-250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δίνει εντολή για την επιτέλεση της διεργασίας της περιστροφής κατά γωνία 180</a:t>
            </a:r>
            <a:r>
              <a:rPr lang="el-GR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γύρω από τον άξονα περιστροφής </a:t>
            </a:r>
            <a:r>
              <a:rPr lang="en-US" altLang="el-GR" sz="23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23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01" grpId="0" animBg="1"/>
      <p:bldP spid="1053703" grpId="0" animBg="1"/>
      <p:bldP spid="105370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4">
            <a:extLst>
              <a:ext uri="{FF2B5EF4-FFF2-40B4-BE49-F238E27FC236}">
                <a16:creationId xmlns:a16="http://schemas.microsoft.com/office/drawing/2014/main" id="{27C991A6-85CB-1D69-FE88-59E1DDCD5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id="{50C0C0DE-E39A-A142-EF8A-FC2DDD4F8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80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Συμμετρία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BBB7474F-23A8-67DE-38C1-2DB753A6B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5213"/>
            <a:ext cx="62484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 μέθοδο αυτή, παρακολουθούμε την εκτέλεση μιας οποιασδήποτε διεργασίας συμμετρίας στη δόνηση όχι πια με την μετακίνηση και τη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θέση των ατόμων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στο μόριο, αλλά με τη μετακίνηση και την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κατεύθυνση των βελών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που δείχνουν τη μετακίνηση των ατόμων κατά τη δόνηση.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Oval 11">
            <a:extLst>
              <a:ext uri="{FF2B5EF4-FFF2-40B4-BE49-F238E27FC236}">
                <a16:creationId xmlns:a16="http://schemas.microsoft.com/office/drawing/2014/main" id="{199EA1BE-3B16-EC6E-B50E-7DFFC7EF9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295400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3558" name="Oval 12">
            <a:extLst>
              <a:ext uri="{FF2B5EF4-FFF2-40B4-BE49-F238E27FC236}">
                <a16:creationId xmlns:a16="http://schemas.microsoft.com/office/drawing/2014/main" id="{1B25FD0C-4938-7D15-74CA-70319565B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057400"/>
            <a:ext cx="304800" cy="30480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3559" name="Oval 13">
            <a:extLst>
              <a:ext uri="{FF2B5EF4-FFF2-40B4-BE49-F238E27FC236}">
                <a16:creationId xmlns:a16="http://schemas.microsoft.com/office/drawing/2014/main" id="{C38AD50D-A4D3-DF33-F38B-91E169674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057400"/>
            <a:ext cx="304800" cy="30480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3560" name="Line 14">
            <a:extLst>
              <a:ext uri="{FF2B5EF4-FFF2-40B4-BE49-F238E27FC236}">
                <a16:creationId xmlns:a16="http://schemas.microsoft.com/office/drawing/2014/main" id="{9B829D7A-4931-4497-7AB6-3EBE1A9E78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1676400"/>
            <a:ext cx="3048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1" name="Line 15">
            <a:extLst>
              <a:ext uri="{FF2B5EF4-FFF2-40B4-BE49-F238E27FC236}">
                <a16:creationId xmlns:a16="http://schemas.microsoft.com/office/drawing/2014/main" id="{C2C34AD4-19DD-A1A4-55EC-0E294A21A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1676400"/>
            <a:ext cx="3048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2" name="Text Box 16">
            <a:extLst>
              <a:ext uri="{FF2B5EF4-FFF2-40B4-BE49-F238E27FC236}">
                <a16:creationId xmlns:a16="http://schemas.microsoft.com/office/drawing/2014/main" id="{9A0A3491-5AD8-D784-637B-229E08822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667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l-GR" sz="24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l-GR" altLang="el-GR" sz="2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6609" name="Text Box 17">
            <a:extLst>
              <a:ext uri="{FF2B5EF4-FFF2-40B4-BE49-F238E27FC236}">
                <a16:creationId xmlns:a16="http://schemas.microsoft.com/office/drawing/2014/main" id="{0CD7F817-A600-CF52-F409-C92B5C38F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65500"/>
            <a:ext cx="8686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Μετά την εκτέλεση της διεργασίας συμμετρίας, εξετάζουμε τη νέα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κατεύθυνση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που έχουν τα βέλη, δηλαδή εάν η νέα κατεύθυνση είναι ίδια ή όχι με την αρχική.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06610" name="Text Box 18">
            <a:extLst>
              <a:ext uri="{FF2B5EF4-FFF2-40B4-BE49-F238E27FC236}">
                <a16:creationId xmlns:a16="http://schemas.microsoft.com/office/drawing/2014/main" id="{4690F7CE-E11A-6200-6101-93107C8F5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22813"/>
            <a:ext cx="6324600" cy="731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Εάν η νέα κατεύθυνση μετά τη διεργασία συμμετρίας είναι η ίδια με την αρχική, τότε σημειώνουμε με </a:t>
            </a:r>
            <a:r>
              <a:rPr lang="el-GR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06611" name="Text Box 19">
            <a:extLst>
              <a:ext uri="{FF2B5EF4-FFF2-40B4-BE49-F238E27FC236}">
                <a16:creationId xmlns:a16="http://schemas.microsoft.com/office/drawing/2014/main" id="{25E2525E-C440-7834-96AA-6CF95B06B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97563"/>
            <a:ext cx="6324600" cy="731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Εάν η νέα κατεύθυνση μετά τη διεργασία συμμετρίας είναι αντίθετη από την αρχική, τότε σημειώνουμε με </a:t>
            </a:r>
            <a:r>
              <a:rPr lang="el-GR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06612" name="Text Box 20">
            <a:extLst>
              <a:ext uri="{FF2B5EF4-FFF2-40B4-BE49-F238E27FC236}">
                <a16:creationId xmlns:a16="http://schemas.microsoft.com/office/drawing/2014/main" id="{2263BC3E-E095-943E-8A94-849300013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724400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συμμετρική δόνηση</a:t>
            </a:r>
          </a:p>
        </p:txBody>
      </p:sp>
      <p:sp>
        <p:nvSpPr>
          <p:cNvPr id="1006613" name="Text Box 21">
            <a:extLst>
              <a:ext uri="{FF2B5EF4-FFF2-40B4-BE49-F238E27FC236}">
                <a16:creationId xmlns:a16="http://schemas.microsoft.com/office/drawing/2014/main" id="{343C3888-140F-E1AD-3FF3-F79F7089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8674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αντισυμετρική δόνηση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609" grpId="0" animBg="1"/>
      <p:bldP spid="1006610" grpId="0" animBg="1"/>
      <p:bldP spid="1006611" grpId="0" animBg="1"/>
      <p:bldP spid="1006612" grpId="0"/>
      <p:bldP spid="10066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>
            <a:extLst>
              <a:ext uri="{FF2B5EF4-FFF2-40B4-BE49-F238E27FC236}">
                <a16:creationId xmlns:a16="http://schemas.microsoft.com/office/drawing/2014/main" id="{8E1B5BB4-3FFB-D9EB-E4F5-16A5CCAD4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79" name="Text Box 5">
            <a:extLst>
              <a:ext uri="{FF2B5EF4-FFF2-40B4-BE49-F238E27FC236}">
                <a16:creationId xmlns:a16="http://schemas.microsoft.com/office/drawing/2014/main" id="{D3269879-FC5D-DCED-1B18-09A5F2396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80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Συμμετρία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Text Box 6">
            <a:extLst>
              <a:ext uri="{FF2B5EF4-FFF2-40B4-BE49-F238E27FC236}">
                <a16:creationId xmlns:a16="http://schemas.microsoft.com/office/drawing/2014/main" id="{123D245A-4983-86DE-07DF-58C015C63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5213"/>
            <a:ext cx="6248400" cy="1108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αποτελέσματα της διεργασίας </a:t>
            </a:r>
            <a:r>
              <a:rPr lang="en-US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στην κατεύθυνση των ανυσμάτων για τις δονήσεις </a:t>
            </a:r>
            <a:r>
              <a:rPr lang="el-GR" altLang="el-GR" sz="2400" b="1" i="1">
                <a:solidFill>
                  <a:srgbClr val="FF3300"/>
                </a:solidFill>
              </a:rPr>
              <a:t>ν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2400" b="1" i="1">
                <a:solidFill>
                  <a:srgbClr val="FF3300"/>
                </a:solidFill>
              </a:rPr>
              <a:t>ν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</a:t>
            </a:r>
            <a:r>
              <a:rPr lang="el-GR" altLang="el-GR" sz="2400" b="1" i="1">
                <a:solidFill>
                  <a:srgbClr val="FF3300"/>
                </a:solidFill>
              </a:rPr>
              <a:t>ν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φαίνονται παρακάτω: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Oval 7">
            <a:extLst>
              <a:ext uri="{FF2B5EF4-FFF2-40B4-BE49-F238E27FC236}">
                <a16:creationId xmlns:a16="http://schemas.microsoft.com/office/drawing/2014/main" id="{716FC80A-EE0D-1086-6FFE-F1CF65B53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905000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4582" name="Oval 8">
            <a:extLst>
              <a:ext uri="{FF2B5EF4-FFF2-40B4-BE49-F238E27FC236}">
                <a16:creationId xmlns:a16="http://schemas.microsoft.com/office/drawing/2014/main" id="{8C8A9F27-C010-A21F-829F-9595E5F83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667000"/>
            <a:ext cx="304800" cy="30480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4583" name="Oval 9">
            <a:extLst>
              <a:ext uri="{FF2B5EF4-FFF2-40B4-BE49-F238E27FC236}">
                <a16:creationId xmlns:a16="http://schemas.microsoft.com/office/drawing/2014/main" id="{C5B2E276-65EA-4A50-CB87-67DFE828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667000"/>
            <a:ext cx="304800" cy="30480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4584" name="Line 10">
            <a:extLst>
              <a:ext uri="{FF2B5EF4-FFF2-40B4-BE49-F238E27FC236}">
                <a16:creationId xmlns:a16="http://schemas.microsoft.com/office/drawing/2014/main" id="{A1D934D7-5E32-5BDB-3D64-72F3303B80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2286000"/>
            <a:ext cx="3048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5" name="Line 11">
            <a:extLst>
              <a:ext uri="{FF2B5EF4-FFF2-40B4-BE49-F238E27FC236}">
                <a16:creationId xmlns:a16="http://schemas.microsoft.com/office/drawing/2014/main" id="{D7465191-D3F1-294C-E82E-6B99A00EB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2286000"/>
            <a:ext cx="3048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7634" name="Line 18">
            <a:extLst>
              <a:ext uri="{FF2B5EF4-FFF2-40B4-BE49-F238E27FC236}">
                <a16:creationId xmlns:a16="http://schemas.microsoft.com/office/drawing/2014/main" id="{43715F10-7108-462B-FA70-C3A4EB1381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8600" y="1219200"/>
            <a:ext cx="0" cy="533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7635" name="Line 19">
            <a:extLst>
              <a:ext uri="{FF2B5EF4-FFF2-40B4-BE49-F238E27FC236}">
                <a16:creationId xmlns:a16="http://schemas.microsoft.com/office/drawing/2014/main" id="{C6A7DB1E-0312-5321-1880-EF52FE407F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1752600"/>
            <a:ext cx="609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7636" name="Text Box 20">
            <a:extLst>
              <a:ext uri="{FF2B5EF4-FFF2-40B4-BE49-F238E27FC236}">
                <a16:creationId xmlns:a16="http://schemas.microsoft.com/office/drawing/2014/main" id="{58AF5F8C-4ED5-FA00-D444-9ED7DCDA2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3" y="762000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z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sp>
        <p:nvSpPr>
          <p:cNvPr id="1007637" name="Text Box 21">
            <a:extLst>
              <a:ext uri="{FF2B5EF4-FFF2-40B4-BE49-F238E27FC236}">
                <a16:creationId xmlns:a16="http://schemas.microsoft.com/office/drawing/2014/main" id="{465142BF-248F-EBC0-4BA6-5516F3318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913" y="144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y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sp>
        <p:nvSpPr>
          <p:cNvPr id="1007638" name="Text Box 22">
            <a:extLst>
              <a:ext uri="{FF2B5EF4-FFF2-40B4-BE49-F238E27FC236}">
                <a16:creationId xmlns:a16="http://schemas.microsoft.com/office/drawing/2014/main" id="{B0E99A5B-6EBB-0BA4-C78F-DC182E2B7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44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x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pic>
        <p:nvPicPr>
          <p:cNvPr id="1007639" name="Picture 23">
            <a:extLst>
              <a:ext uri="{FF2B5EF4-FFF2-40B4-BE49-F238E27FC236}">
                <a16:creationId xmlns:a16="http://schemas.microsoft.com/office/drawing/2014/main" id="{5B8D8B55-F024-A3A7-5434-F6A0D135D56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268663"/>
            <a:ext cx="2468563" cy="2217737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007641" name="Picture 25">
            <a:extLst>
              <a:ext uri="{FF2B5EF4-FFF2-40B4-BE49-F238E27FC236}">
                <a16:creationId xmlns:a16="http://schemas.microsoft.com/office/drawing/2014/main" id="{7CC3E160-7F31-6AD2-F867-7AB16008DC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3063" y="3268663"/>
            <a:ext cx="2522537" cy="2179637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07644" name="Line 28">
            <a:extLst>
              <a:ext uri="{FF2B5EF4-FFF2-40B4-BE49-F238E27FC236}">
                <a16:creationId xmlns:a16="http://schemas.microsoft.com/office/drawing/2014/main" id="{63A6AE4A-255F-88B0-8701-3295F888AB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495800"/>
            <a:ext cx="11430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7645" name="Text Box 29">
            <a:extLst>
              <a:ext uri="{FF2B5EF4-FFF2-40B4-BE49-F238E27FC236}">
                <a16:creationId xmlns:a16="http://schemas.microsoft.com/office/drawing/2014/main" id="{214C8502-1E14-2152-B935-ED250F094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24288"/>
            <a:ext cx="57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b="1" i="1">
                <a:solidFill>
                  <a:srgbClr val="FFFF00"/>
                </a:solidFill>
                <a:latin typeface="Arial" panose="020B0604020202020204" pitchFamily="34" charset="0"/>
              </a:rPr>
              <a:t>C</a:t>
            </a:r>
            <a:r>
              <a:rPr lang="el-GR" altLang="el-GR" sz="2800" b="1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endParaRPr lang="el-GR" altLang="el-GR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07646" name="Text Box 30">
            <a:extLst>
              <a:ext uri="{FF2B5EF4-FFF2-40B4-BE49-F238E27FC236}">
                <a16:creationId xmlns:a16="http://schemas.microsoft.com/office/drawing/2014/main" id="{D771FA4D-53D2-9F9A-CA92-E56011A2F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86288"/>
            <a:ext cx="590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36" grpId="0"/>
      <p:bldP spid="1007637" grpId="0"/>
      <p:bldP spid="1007638" grpId="0"/>
      <p:bldP spid="1007645" grpId="0"/>
      <p:bldP spid="10076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4">
            <a:extLst>
              <a:ext uri="{FF2B5EF4-FFF2-40B4-BE49-F238E27FC236}">
                <a16:creationId xmlns:a16="http://schemas.microsoft.com/office/drawing/2014/main" id="{993E4514-0D9E-06F7-0D3B-C26A7EE6A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03" name="Text Box 5">
            <a:extLst>
              <a:ext uri="{FF2B5EF4-FFF2-40B4-BE49-F238E27FC236}">
                <a16:creationId xmlns:a16="http://schemas.microsoft.com/office/drawing/2014/main" id="{41ADF2F6-3E9A-595A-F0CF-703BC565D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80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Συμμετρία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Text Box 6">
            <a:extLst>
              <a:ext uri="{FF2B5EF4-FFF2-40B4-BE49-F238E27FC236}">
                <a16:creationId xmlns:a16="http://schemas.microsoft.com/office/drawing/2014/main" id="{29B93B15-3943-1C10-CB40-9A21F72F2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5213"/>
            <a:ext cx="6248400" cy="1108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αποτελέσματα της διεργασίας </a:t>
            </a:r>
            <a:r>
              <a:rPr lang="en-US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στην κατεύθυνση των ανυσμάτων για τις δονήσεις </a:t>
            </a:r>
            <a:r>
              <a:rPr lang="el-GR" altLang="el-GR" sz="2400" b="1" i="1">
                <a:solidFill>
                  <a:srgbClr val="FF3300"/>
                </a:solidFill>
              </a:rPr>
              <a:t>ν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2400" b="1" i="1">
                <a:solidFill>
                  <a:srgbClr val="FF3300"/>
                </a:solidFill>
              </a:rPr>
              <a:t>ν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</a:t>
            </a:r>
            <a:r>
              <a:rPr lang="el-GR" altLang="el-GR" sz="2400" b="1" i="1">
                <a:solidFill>
                  <a:srgbClr val="FF3300"/>
                </a:solidFill>
              </a:rPr>
              <a:t>ν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φαίνονται παρακάτω: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Oval 7">
            <a:extLst>
              <a:ext uri="{FF2B5EF4-FFF2-40B4-BE49-F238E27FC236}">
                <a16:creationId xmlns:a16="http://schemas.microsoft.com/office/drawing/2014/main" id="{523A00D1-3BFD-90FD-0A11-619886582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905000"/>
            <a:ext cx="304800" cy="30480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5606" name="Oval 8">
            <a:extLst>
              <a:ext uri="{FF2B5EF4-FFF2-40B4-BE49-F238E27FC236}">
                <a16:creationId xmlns:a16="http://schemas.microsoft.com/office/drawing/2014/main" id="{84986AD3-4B53-36C1-F3F2-992E49F22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667000"/>
            <a:ext cx="304800" cy="30480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5607" name="Oval 9">
            <a:extLst>
              <a:ext uri="{FF2B5EF4-FFF2-40B4-BE49-F238E27FC236}">
                <a16:creationId xmlns:a16="http://schemas.microsoft.com/office/drawing/2014/main" id="{D74A9EB8-BFD1-0904-F65B-5D182E923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667000"/>
            <a:ext cx="304800" cy="30480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5608" name="Line 10">
            <a:extLst>
              <a:ext uri="{FF2B5EF4-FFF2-40B4-BE49-F238E27FC236}">
                <a16:creationId xmlns:a16="http://schemas.microsoft.com/office/drawing/2014/main" id="{C6B7835A-71AF-8732-77FE-07D25572B6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2286000"/>
            <a:ext cx="3048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09" name="Line 11">
            <a:extLst>
              <a:ext uri="{FF2B5EF4-FFF2-40B4-BE49-F238E27FC236}">
                <a16:creationId xmlns:a16="http://schemas.microsoft.com/office/drawing/2014/main" id="{093BFBE8-8B3F-7731-B6BC-93B8BA3E1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2286000"/>
            <a:ext cx="3048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10" name="Line 12">
            <a:extLst>
              <a:ext uri="{FF2B5EF4-FFF2-40B4-BE49-F238E27FC236}">
                <a16:creationId xmlns:a16="http://schemas.microsoft.com/office/drawing/2014/main" id="{15F6E8B6-4169-8E32-E2F2-03732C3289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8600" y="1219200"/>
            <a:ext cx="0" cy="533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11" name="Line 13">
            <a:extLst>
              <a:ext uri="{FF2B5EF4-FFF2-40B4-BE49-F238E27FC236}">
                <a16:creationId xmlns:a16="http://schemas.microsoft.com/office/drawing/2014/main" id="{702B0472-74E3-3640-59D2-BBF4DC7602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1752600"/>
            <a:ext cx="609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12" name="Text Box 14">
            <a:extLst>
              <a:ext uri="{FF2B5EF4-FFF2-40B4-BE49-F238E27FC236}">
                <a16:creationId xmlns:a16="http://schemas.microsoft.com/office/drawing/2014/main" id="{D2692782-AC41-E1BD-2618-E38241B77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3" y="762000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z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sp>
        <p:nvSpPr>
          <p:cNvPr id="25613" name="Text Box 15">
            <a:extLst>
              <a:ext uri="{FF2B5EF4-FFF2-40B4-BE49-F238E27FC236}">
                <a16:creationId xmlns:a16="http://schemas.microsoft.com/office/drawing/2014/main" id="{95D0FACD-7AC7-D707-93B9-8583C880E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913" y="144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y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sp>
        <p:nvSpPr>
          <p:cNvPr id="25614" name="Text Box 16">
            <a:extLst>
              <a:ext uri="{FF2B5EF4-FFF2-40B4-BE49-F238E27FC236}">
                <a16:creationId xmlns:a16="http://schemas.microsoft.com/office/drawing/2014/main" id="{98273408-7CBA-C4A4-6128-E1E982D3A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44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x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sp>
        <p:nvSpPr>
          <p:cNvPr id="1010707" name="Line 19">
            <a:extLst>
              <a:ext uri="{FF2B5EF4-FFF2-40B4-BE49-F238E27FC236}">
                <a16:creationId xmlns:a16="http://schemas.microsoft.com/office/drawing/2014/main" id="{EDC4A3B8-3DAE-598E-2840-19607462C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191000"/>
            <a:ext cx="11430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10708" name="Text Box 20">
            <a:extLst>
              <a:ext uri="{FF2B5EF4-FFF2-40B4-BE49-F238E27FC236}">
                <a16:creationId xmlns:a16="http://schemas.microsoft.com/office/drawing/2014/main" id="{9D3A8B83-7955-E39B-6F97-15AD63D1C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519488"/>
            <a:ext cx="57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b="1" i="1">
                <a:solidFill>
                  <a:srgbClr val="FFFF00"/>
                </a:solidFill>
                <a:latin typeface="Arial" panose="020B0604020202020204" pitchFamily="34" charset="0"/>
              </a:rPr>
              <a:t>C</a:t>
            </a:r>
            <a:r>
              <a:rPr lang="el-GR" altLang="el-GR" sz="2800" b="1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endParaRPr lang="el-GR" altLang="el-GR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10709" name="Text Box 21">
            <a:extLst>
              <a:ext uri="{FF2B5EF4-FFF2-40B4-BE49-F238E27FC236}">
                <a16:creationId xmlns:a16="http://schemas.microsoft.com/office/drawing/2014/main" id="{28638DCE-7F9E-C354-3AE7-1664973E9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281488"/>
            <a:ext cx="501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FFFF00"/>
                </a:solidFill>
                <a:latin typeface="Arial" panose="020B0604020202020204" pitchFamily="34" charset="0"/>
              </a:rPr>
              <a:t>-1</a:t>
            </a:r>
          </a:p>
        </p:txBody>
      </p:sp>
      <p:pic>
        <p:nvPicPr>
          <p:cNvPr id="1010710" name="Picture 22">
            <a:extLst>
              <a:ext uri="{FF2B5EF4-FFF2-40B4-BE49-F238E27FC236}">
                <a16:creationId xmlns:a16="http://schemas.microsoft.com/office/drawing/2014/main" id="{1F287F54-DDF4-22E7-ACB7-87D90247BD2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581400"/>
            <a:ext cx="2149475" cy="110490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010712" name="Picture 24">
            <a:extLst>
              <a:ext uri="{FF2B5EF4-FFF2-40B4-BE49-F238E27FC236}">
                <a16:creationId xmlns:a16="http://schemas.microsoft.com/office/drawing/2014/main" id="{2D2D8A8C-B9B1-ED73-7AB7-A9404E58D91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3581400"/>
            <a:ext cx="2362200" cy="1109663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010715" name="Picture 27">
            <a:extLst>
              <a:ext uri="{FF2B5EF4-FFF2-40B4-BE49-F238E27FC236}">
                <a16:creationId xmlns:a16="http://schemas.microsoft.com/office/drawing/2014/main" id="{98B2B1B8-0452-7CE1-3161-8433335B4FF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5075238"/>
            <a:ext cx="2133600" cy="1249362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010722" name="Picture 34">
            <a:extLst>
              <a:ext uri="{FF2B5EF4-FFF2-40B4-BE49-F238E27FC236}">
                <a16:creationId xmlns:a16="http://schemas.microsoft.com/office/drawing/2014/main" id="{E175E2ED-C7E5-8C78-FE1D-E7B2DD28B63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5029200"/>
            <a:ext cx="2133600" cy="129540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10725" name="Line 37">
            <a:extLst>
              <a:ext uri="{FF2B5EF4-FFF2-40B4-BE49-F238E27FC236}">
                <a16:creationId xmlns:a16="http://schemas.microsoft.com/office/drawing/2014/main" id="{2EF76410-1ACF-CA46-862E-524C0F39CD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776913"/>
            <a:ext cx="11430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10726" name="Text Box 38">
            <a:extLst>
              <a:ext uri="{FF2B5EF4-FFF2-40B4-BE49-F238E27FC236}">
                <a16:creationId xmlns:a16="http://schemas.microsoft.com/office/drawing/2014/main" id="{077FFF81-83D6-0B6F-ED55-32E8331F8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105400"/>
            <a:ext cx="57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b="1" i="1">
                <a:solidFill>
                  <a:srgbClr val="FFFF00"/>
                </a:solidFill>
                <a:latin typeface="Arial" panose="020B0604020202020204" pitchFamily="34" charset="0"/>
              </a:rPr>
              <a:t>C</a:t>
            </a:r>
            <a:r>
              <a:rPr lang="el-GR" altLang="el-GR" sz="2800" b="1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endParaRPr lang="el-GR" altLang="el-GR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10727" name="Text Box 39">
            <a:extLst>
              <a:ext uri="{FF2B5EF4-FFF2-40B4-BE49-F238E27FC236}">
                <a16:creationId xmlns:a16="http://schemas.microsoft.com/office/drawing/2014/main" id="{A95BEAB2-57D8-D906-4503-42C1BED7D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881688"/>
            <a:ext cx="590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708" grpId="0"/>
      <p:bldP spid="1010709" grpId="0"/>
      <p:bldP spid="1010726" grpId="0"/>
      <p:bldP spid="10107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4">
            <a:extLst>
              <a:ext uri="{FF2B5EF4-FFF2-40B4-BE49-F238E27FC236}">
                <a16:creationId xmlns:a16="http://schemas.microsoft.com/office/drawing/2014/main" id="{886A22B8-EF08-005C-3D61-9E90E9F21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27" name="Text Box 5">
            <a:extLst>
              <a:ext uri="{FF2B5EF4-FFF2-40B4-BE49-F238E27FC236}">
                <a16:creationId xmlns:a16="http://schemas.microsoft.com/office/drawing/2014/main" id="{B020A581-1471-8241-6050-199F1DECE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80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Συμμετρία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Text Box 6">
            <a:extLst>
              <a:ext uri="{FF2B5EF4-FFF2-40B4-BE49-F238E27FC236}">
                <a16:creationId xmlns:a16="http://schemas.microsoft.com/office/drawing/2014/main" id="{9E8F93C8-8F73-A74A-99D0-E3EFECC9E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5213"/>
            <a:ext cx="8839200" cy="731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δράση όλων των τελεστών της ομάδας συμμετρίας </a:t>
            </a:r>
            <a:r>
              <a:rPr lang="en-US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3300"/>
                </a:solidFill>
                <a:latin typeface="Arial" panose="020B0604020202020204" pitchFamily="34" charset="0"/>
              </a:rPr>
              <a:t>2v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επί των τριών δονήσεων του μορίου του νερού συνοψίζονται ως εξής: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26629" name="Picture 27">
            <a:extLst>
              <a:ext uri="{FF2B5EF4-FFF2-40B4-BE49-F238E27FC236}">
                <a16:creationId xmlns:a16="http://schemas.microsoft.com/office/drawing/2014/main" id="{8061079F-ABF1-89F0-6F20-7F085CCA2D1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81200"/>
            <a:ext cx="3886200" cy="3597275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15837" name="Text Box 29">
            <a:extLst>
              <a:ext uri="{FF2B5EF4-FFF2-40B4-BE49-F238E27FC236}">
                <a16:creationId xmlns:a16="http://schemas.microsoft.com/office/drawing/2014/main" id="{F8938990-09E4-F49A-48ED-3CC9FEA6E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71688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Ε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38" name="Text Box 30">
            <a:extLst>
              <a:ext uri="{FF2B5EF4-FFF2-40B4-BE49-F238E27FC236}">
                <a16:creationId xmlns:a16="http://schemas.microsoft.com/office/drawing/2014/main" id="{7E618658-5F06-DBB1-C749-A548F1CD9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2057400"/>
            <a:ext cx="85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5839" name="Text Box 31">
            <a:extLst>
              <a:ext uri="{FF2B5EF4-FFF2-40B4-BE49-F238E27FC236}">
                <a16:creationId xmlns:a16="http://schemas.microsoft.com/office/drawing/2014/main" id="{A2EC0F75-51D7-31EF-729F-9F563E00A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74925"/>
            <a:ext cx="89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 i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40" name="Text Box 32">
            <a:extLst>
              <a:ext uri="{FF2B5EF4-FFF2-40B4-BE49-F238E27FC236}">
                <a16:creationId xmlns:a16="http://schemas.microsoft.com/office/drawing/2014/main" id="{1B9781F3-201D-3B5A-4175-E6F844A42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574925"/>
            <a:ext cx="85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5841" name="Text Box 33">
            <a:extLst>
              <a:ext uri="{FF2B5EF4-FFF2-40B4-BE49-F238E27FC236}">
                <a16:creationId xmlns:a16="http://schemas.microsoft.com/office/drawing/2014/main" id="{DAA958AE-8633-85CA-F102-CF88434C8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08325"/>
            <a:ext cx="1196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σ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(xz)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42" name="Text Box 34">
            <a:extLst>
              <a:ext uri="{FF2B5EF4-FFF2-40B4-BE49-F238E27FC236}">
                <a16:creationId xmlns:a16="http://schemas.microsoft.com/office/drawing/2014/main" id="{3CBB77DD-4D07-836C-2523-F4BAF8721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108325"/>
            <a:ext cx="85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5843" name="Text Box 35">
            <a:extLst>
              <a:ext uri="{FF2B5EF4-FFF2-40B4-BE49-F238E27FC236}">
                <a16:creationId xmlns:a16="http://schemas.microsoft.com/office/drawing/2014/main" id="{72F1F66E-44AF-C928-9233-4EBFD23C7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350" y="3641725"/>
            <a:ext cx="118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σ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(yz)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44" name="Text Box 36">
            <a:extLst>
              <a:ext uri="{FF2B5EF4-FFF2-40B4-BE49-F238E27FC236}">
                <a16:creationId xmlns:a16="http://schemas.microsoft.com/office/drawing/2014/main" id="{DAD0806B-C9F4-8FFF-13C6-F9E5BD0D4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641725"/>
            <a:ext cx="85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5845" name="Text Box 37">
            <a:extLst>
              <a:ext uri="{FF2B5EF4-FFF2-40B4-BE49-F238E27FC236}">
                <a16:creationId xmlns:a16="http://schemas.microsoft.com/office/drawing/2014/main" id="{7B1B823A-D67E-5060-BCB7-C1CD9B35F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071688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Ε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46" name="Text Box 38">
            <a:extLst>
              <a:ext uri="{FF2B5EF4-FFF2-40B4-BE49-F238E27FC236}">
                <a16:creationId xmlns:a16="http://schemas.microsoft.com/office/drawing/2014/main" id="{6387D95F-AEE6-3B22-F299-4238DFD46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2057400"/>
            <a:ext cx="85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5847" name="Text Box 39">
            <a:extLst>
              <a:ext uri="{FF2B5EF4-FFF2-40B4-BE49-F238E27FC236}">
                <a16:creationId xmlns:a16="http://schemas.microsoft.com/office/drawing/2014/main" id="{0C2FB8D8-5FBB-2163-14CC-55F034A22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574925"/>
            <a:ext cx="89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 i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48" name="Text Box 40">
            <a:extLst>
              <a:ext uri="{FF2B5EF4-FFF2-40B4-BE49-F238E27FC236}">
                <a16:creationId xmlns:a16="http://schemas.microsoft.com/office/drawing/2014/main" id="{78DE218F-E6F6-61C5-0B64-93C63D44B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574925"/>
            <a:ext cx="85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5849" name="Text Box 41">
            <a:extLst>
              <a:ext uri="{FF2B5EF4-FFF2-40B4-BE49-F238E27FC236}">
                <a16:creationId xmlns:a16="http://schemas.microsoft.com/office/drawing/2014/main" id="{8EA12ED0-2146-58EB-53A3-9AE740BA3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108325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σ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(xz)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50" name="Text Box 42">
            <a:extLst>
              <a:ext uri="{FF2B5EF4-FFF2-40B4-BE49-F238E27FC236}">
                <a16:creationId xmlns:a16="http://schemas.microsoft.com/office/drawing/2014/main" id="{A0DDC4EE-8319-492F-66DF-DEF4FC3D5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108325"/>
            <a:ext cx="85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5851" name="Text Box 43">
            <a:extLst>
              <a:ext uri="{FF2B5EF4-FFF2-40B4-BE49-F238E27FC236}">
                <a16:creationId xmlns:a16="http://schemas.microsoft.com/office/drawing/2014/main" id="{9F5C9490-ACF1-57C0-3B75-030F11B47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0" y="3641725"/>
            <a:ext cx="118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σ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(yz)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52" name="Text Box 44">
            <a:extLst>
              <a:ext uri="{FF2B5EF4-FFF2-40B4-BE49-F238E27FC236}">
                <a16:creationId xmlns:a16="http://schemas.microsoft.com/office/drawing/2014/main" id="{D9EDD67D-F73C-E853-0A5D-030EBADA0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641725"/>
            <a:ext cx="85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5853" name="Text Box 45">
            <a:extLst>
              <a:ext uri="{FF2B5EF4-FFF2-40B4-BE49-F238E27FC236}">
                <a16:creationId xmlns:a16="http://schemas.microsoft.com/office/drawing/2014/main" id="{67192888-9E1F-E501-10A2-515E7BF84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0" y="4662488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Ε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54" name="Text Box 46">
            <a:extLst>
              <a:ext uri="{FF2B5EF4-FFF2-40B4-BE49-F238E27FC236}">
                <a16:creationId xmlns:a16="http://schemas.microsoft.com/office/drawing/2014/main" id="{8D63F955-8FD6-CDE2-2D7E-6780EBE40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75" y="4648200"/>
            <a:ext cx="85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5855" name="Text Box 47">
            <a:extLst>
              <a:ext uri="{FF2B5EF4-FFF2-40B4-BE49-F238E27FC236}">
                <a16:creationId xmlns:a16="http://schemas.microsoft.com/office/drawing/2014/main" id="{3E3EE2CE-8C7F-9869-1DE2-9223E8F4D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50" y="5165725"/>
            <a:ext cx="89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 i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56" name="Text Box 48">
            <a:extLst>
              <a:ext uri="{FF2B5EF4-FFF2-40B4-BE49-F238E27FC236}">
                <a16:creationId xmlns:a16="http://schemas.microsoft.com/office/drawing/2014/main" id="{2CF75067-2C6C-2085-F4F8-4FA34B70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950" y="5165725"/>
            <a:ext cx="800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-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5857" name="Text Box 49">
            <a:extLst>
              <a:ext uri="{FF2B5EF4-FFF2-40B4-BE49-F238E27FC236}">
                <a16:creationId xmlns:a16="http://schemas.microsoft.com/office/drawing/2014/main" id="{BBA15618-503B-B0FD-253E-D1A36F65F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5699125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σ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(xz)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58" name="Text Box 50">
            <a:extLst>
              <a:ext uri="{FF2B5EF4-FFF2-40B4-BE49-F238E27FC236}">
                <a16:creationId xmlns:a16="http://schemas.microsoft.com/office/drawing/2014/main" id="{B19A2D75-54D6-E3D1-B3EB-44C5E7E92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950" y="5699125"/>
            <a:ext cx="800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-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5859" name="Text Box 51">
            <a:extLst>
              <a:ext uri="{FF2B5EF4-FFF2-40B4-BE49-F238E27FC236}">
                <a16:creationId xmlns:a16="http://schemas.microsoft.com/office/drawing/2014/main" id="{AEC76036-EE1F-E1C8-CC91-738E8B32B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6232525"/>
            <a:ext cx="118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σ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(yz)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1015860" name="Text Box 52">
            <a:extLst>
              <a:ext uri="{FF2B5EF4-FFF2-40B4-BE49-F238E27FC236}">
                <a16:creationId xmlns:a16="http://schemas.microsoft.com/office/drawing/2014/main" id="{26DF7EE1-1C0C-3E96-1C13-76309E015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950" y="6232525"/>
            <a:ext cx="85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2000" b="1">
                <a:solidFill>
                  <a:schemeClr val="bg1"/>
                </a:solidFill>
              </a:rPr>
              <a:t>ν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654" name="Line 53">
            <a:extLst>
              <a:ext uri="{FF2B5EF4-FFF2-40B4-BE49-F238E27FC236}">
                <a16:creationId xmlns:a16="http://schemas.microsoft.com/office/drawing/2014/main" id="{E6E849F3-DB6F-E1BF-EA27-DD5067AF76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953000"/>
            <a:ext cx="0" cy="533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55" name="Line 54">
            <a:extLst>
              <a:ext uri="{FF2B5EF4-FFF2-40B4-BE49-F238E27FC236}">
                <a16:creationId xmlns:a16="http://schemas.microsoft.com/office/drawing/2014/main" id="{EB86FD40-CBAA-54B9-32A1-9CFE06F6CB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486400"/>
            <a:ext cx="609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56" name="Text Box 55">
            <a:extLst>
              <a:ext uri="{FF2B5EF4-FFF2-40B4-BE49-F238E27FC236}">
                <a16:creationId xmlns:a16="http://schemas.microsoft.com/office/drawing/2014/main" id="{AC65D978-0423-01DC-3B42-FA632EE28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513" y="4495800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z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sp>
        <p:nvSpPr>
          <p:cNvPr id="26657" name="Text Box 56">
            <a:extLst>
              <a:ext uri="{FF2B5EF4-FFF2-40B4-BE49-F238E27FC236}">
                <a16:creationId xmlns:a16="http://schemas.microsoft.com/office/drawing/2014/main" id="{5B1E76B5-E170-7A69-5DDF-6F68FDB73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5181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y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sp>
        <p:nvSpPr>
          <p:cNvPr id="26658" name="Text Box 57">
            <a:extLst>
              <a:ext uri="{FF2B5EF4-FFF2-40B4-BE49-F238E27FC236}">
                <a16:creationId xmlns:a16="http://schemas.microsoft.com/office/drawing/2014/main" id="{8EBF8A80-A9C1-6A6D-27F8-7B65EA0E9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181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x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sp>
        <p:nvSpPr>
          <p:cNvPr id="1015866" name="Text Box 58">
            <a:extLst>
              <a:ext uri="{FF2B5EF4-FFF2-40B4-BE49-F238E27FC236}">
                <a16:creationId xmlns:a16="http://schemas.microsoft.com/office/drawing/2014/main" id="{CDEEE53D-489E-1499-99ED-3403DA957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43600"/>
            <a:ext cx="6172200" cy="731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αριθμοί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ονομάζονται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χαρακτήρες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της ομάδας συμμετρίας και συμβολίζονται με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400" b="1" i="1">
                <a:solidFill>
                  <a:srgbClr val="FF0000"/>
                </a:solidFill>
              </a:rPr>
              <a:t>χ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π.χ. </a:t>
            </a:r>
            <a:r>
              <a:rPr lang="el-GR" altLang="el-GR" sz="1800" b="1" i="1">
                <a:solidFill>
                  <a:srgbClr val="000066"/>
                </a:solidFill>
              </a:rPr>
              <a:t>χ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837" grpId="0"/>
      <p:bldP spid="1015838" grpId="0"/>
      <p:bldP spid="1015839" grpId="0"/>
      <p:bldP spid="1015840" grpId="0"/>
      <p:bldP spid="1015841" grpId="0"/>
      <p:bldP spid="1015842" grpId="0"/>
      <p:bldP spid="1015843" grpId="0"/>
      <p:bldP spid="1015844" grpId="0"/>
      <p:bldP spid="1015845" grpId="0"/>
      <p:bldP spid="1015846" grpId="0"/>
      <p:bldP spid="1015847" grpId="0"/>
      <p:bldP spid="1015847" grpId="1"/>
      <p:bldP spid="1015848" grpId="0" build="allAtOnce"/>
      <p:bldP spid="1015849" grpId="0"/>
      <p:bldP spid="1015850" grpId="0"/>
      <p:bldP spid="1015851" grpId="0"/>
      <p:bldP spid="1015852" grpId="0"/>
      <p:bldP spid="1015853" grpId="0"/>
      <p:bldP spid="1015854" grpId="0"/>
      <p:bldP spid="1015855" grpId="0"/>
      <p:bldP spid="1015855" grpId="1"/>
      <p:bldP spid="1015856" grpId="0"/>
      <p:bldP spid="1015856" grpId="1"/>
      <p:bldP spid="1015857" grpId="0"/>
      <p:bldP spid="1015858" grpId="0"/>
      <p:bldP spid="1015859" grpId="0"/>
      <p:bldP spid="1015860" grpId="0"/>
      <p:bldP spid="10158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4">
            <a:extLst>
              <a:ext uri="{FF2B5EF4-FFF2-40B4-BE49-F238E27FC236}">
                <a16:creationId xmlns:a16="http://schemas.microsoft.com/office/drawing/2014/main" id="{F95AD5CC-5B8D-A130-48E3-57B293F5C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1" name="Text Box 5">
            <a:extLst>
              <a:ext uri="{FF2B5EF4-FFF2-40B4-BE49-F238E27FC236}">
                <a16:creationId xmlns:a16="http://schemas.microsoft.com/office/drawing/2014/main" id="{C5F98E2E-D103-3763-C381-22D4378E7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80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Συμμετρία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7652" name="Group 38">
            <a:extLst>
              <a:ext uri="{FF2B5EF4-FFF2-40B4-BE49-F238E27FC236}">
                <a16:creationId xmlns:a16="http://schemas.microsoft.com/office/drawing/2014/main" id="{346C5BE9-E3FC-4273-8F17-F7DEE350E4A2}"/>
              </a:ext>
            </a:extLst>
          </p:cNvPr>
          <p:cNvGrpSpPr>
            <a:grpSpLocks/>
          </p:cNvGrpSpPr>
          <p:nvPr/>
        </p:nvGrpSpPr>
        <p:grpSpPr bwMode="auto">
          <a:xfrm>
            <a:off x="133350" y="990600"/>
            <a:ext cx="1924050" cy="1981200"/>
            <a:chOff x="1728" y="1296"/>
            <a:chExt cx="1212" cy="1248"/>
          </a:xfrm>
        </p:grpSpPr>
        <p:sp>
          <p:nvSpPr>
            <p:cNvPr id="27674" name="Text Box 8">
              <a:extLst>
                <a:ext uri="{FF2B5EF4-FFF2-40B4-BE49-F238E27FC236}">
                  <a16:creationId xmlns:a16="http://schemas.microsoft.com/office/drawing/2014/main" id="{CA4D1A64-8EE7-5A85-28D1-D2D8EDBCF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305"/>
              <a:ext cx="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Ε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l-GR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75" name="Text Box 9">
              <a:extLst>
                <a:ext uri="{FF2B5EF4-FFF2-40B4-BE49-F238E27FC236}">
                  <a16:creationId xmlns:a16="http://schemas.microsoft.com/office/drawing/2014/main" id="{ACCF6136-EC95-00A6-4402-967EEEBBD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0" y="1296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l-GR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6" name="Text Box 10">
              <a:extLst>
                <a:ext uri="{FF2B5EF4-FFF2-40B4-BE49-F238E27FC236}">
                  <a16:creationId xmlns:a16="http://schemas.microsoft.com/office/drawing/2014/main" id="{C5BFA9B9-40EA-05B0-7958-3E6F69CD9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622"/>
              <a:ext cx="5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l-GR" sz="1800" b="1" i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l-GR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77" name="Text Box 11">
              <a:extLst>
                <a:ext uri="{FF2B5EF4-FFF2-40B4-BE49-F238E27FC236}">
                  <a16:creationId xmlns:a16="http://schemas.microsoft.com/office/drawing/2014/main" id="{B8ADFEA1-02BB-6270-C943-7DE791074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622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l-GR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8" name="Text Box 12">
              <a:extLst>
                <a:ext uri="{FF2B5EF4-FFF2-40B4-BE49-F238E27FC236}">
                  <a16:creationId xmlns:a16="http://schemas.microsoft.com/office/drawing/2014/main" id="{5E02D951-11B7-514B-9B2C-A30A94655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958"/>
              <a:ext cx="7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σ</a:t>
              </a:r>
              <a:r>
                <a:rPr lang="en-US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(xz)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l-GR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79" name="Text Box 13">
              <a:extLst>
                <a:ext uri="{FF2B5EF4-FFF2-40B4-BE49-F238E27FC236}">
                  <a16:creationId xmlns:a16="http://schemas.microsoft.com/office/drawing/2014/main" id="{90EDECCB-38AB-E9A4-3A1D-0C65EA8D4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95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l-GR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80" name="Text Box 14">
              <a:extLst>
                <a:ext uri="{FF2B5EF4-FFF2-40B4-BE49-F238E27FC236}">
                  <a16:creationId xmlns:a16="http://schemas.microsoft.com/office/drawing/2014/main" id="{F852CCD9-F2EA-58E3-44D4-1ACCC2C00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8" y="2294"/>
              <a:ext cx="7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σ</a:t>
              </a:r>
              <a:r>
                <a:rPr lang="en-US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(yz)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l-GR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81" name="Text Box 15">
              <a:extLst>
                <a:ext uri="{FF2B5EF4-FFF2-40B4-BE49-F238E27FC236}">
                  <a16:creationId xmlns:a16="http://schemas.microsoft.com/office/drawing/2014/main" id="{1562F2BE-3635-BFB9-469B-29CD727A8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294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l-GR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7653" name="Group 39">
            <a:extLst>
              <a:ext uri="{FF2B5EF4-FFF2-40B4-BE49-F238E27FC236}">
                <a16:creationId xmlns:a16="http://schemas.microsoft.com/office/drawing/2014/main" id="{41185284-36F9-1B91-19C5-F80D427D08A0}"/>
              </a:ext>
            </a:extLst>
          </p:cNvPr>
          <p:cNvGrpSpPr>
            <a:grpSpLocks/>
          </p:cNvGrpSpPr>
          <p:nvPr/>
        </p:nvGrpSpPr>
        <p:grpSpPr bwMode="auto">
          <a:xfrm>
            <a:off x="3562350" y="990600"/>
            <a:ext cx="1924050" cy="1981200"/>
            <a:chOff x="4320" y="1296"/>
            <a:chExt cx="1212" cy="1248"/>
          </a:xfrm>
        </p:grpSpPr>
        <p:sp>
          <p:nvSpPr>
            <p:cNvPr id="27666" name="Text Box 16">
              <a:extLst>
                <a:ext uri="{FF2B5EF4-FFF2-40B4-BE49-F238E27FC236}">
                  <a16:creationId xmlns:a16="http://schemas.microsoft.com/office/drawing/2014/main" id="{D27C81DB-17AD-D0F2-2B56-02FFE4030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305"/>
              <a:ext cx="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Ε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67" name="Text Box 17">
              <a:extLst>
                <a:ext uri="{FF2B5EF4-FFF2-40B4-BE49-F238E27FC236}">
                  <a16:creationId xmlns:a16="http://schemas.microsoft.com/office/drawing/2014/main" id="{D7C173F8-088F-8C93-D67C-B233533D18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2" y="1296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8" name="Text Box 18">
              <a:extLst>
                <a:ext uri="{FF2B5EF4-FFF2-40B4-BE49-F238E27FC236}">
                  <a16:creationId xmlns:a16="http://schemas.microsoft.com/office/drawing/2014/main" id="{910AB42B-300B-BF82-C66E-485DFABFC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622"/>
              <a:ext cx="5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l-GR" sz="1800" b="1" i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69" name="Text Box 19">
              <a:extLst>
                <a:ext uri="{FF2B5EF4-FFF2-40B4-BE49-F238E27FC236}">
                  <a16:creationId xmlns:a16="http://schemas.microsoft.com/office/drawing/2014/main" id="{FB2DA7DA-2BAF-3E8E-2C93-F19EC7DFF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622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0" name="Text Box 20">
              <a:extLst>
                <a:ext uri="{FF2B5EF4-FFF2-40B4-BE49-F238E27FC236}">
                  <a16:creationId xmlns:a16="http://schemas.microsoft.com/office/drawing/2014/main" id="{CAD6F927-A30E-D4AB-BFD4-D856F8398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958"/>
              <a:ext cx="7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σ</a:t>
              </a:r>
              <a:r>
                <a:rPr lang="en-US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(xz)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71" name="Text Box 21">
              <a:extLst>
                <a:ext uri="{FF2B5EF4-FFF2-40B4-BE49-F238E27FC236}">
                  <a16:creationId xmlns:a16="http://schemas.microsoft.com/office/drawing/2014/main" id="{8D69424A-0CFE-0E95-855E-2D340EA52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95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2" name="Text Box 22">
              <a:extLst>
                <a:ext uri="{FF2B5EF4-FFF2-40B4-BE49-F238E27FC236}">
                  <a16:creationId xmlns:a16="http://schemas.microsoft.com/office/drawing/2014/main" id="{F25FBFF8-2A0C-3E41-1670-83F86D328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0" y="2294"/>
              <a:ext cx="7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σ</a:t>
              </a:r>
              <a:r>
                <a:rPr lang="en-US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(yz)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73" name="Text Box 23">
              <a:extLst>
                <a:ext uri="{FF2B5EF4-FFF2-40B4-BE49-F238E27FC236}">
                  <a16:creationId xmlns:a16="http://schemas.microsoft.com/office/drawing/2014/main" id="{684835B1-04A1-B305-6C2A-2A32E83E0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294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7654" name="Group 40">
            <a:extLst>
              <a:ext uri="{FF2B5EF4-FFF2-40B4-BE49-F238E27FC236}">
                <a16:creationId xmlns:a16="http://schemas.microsoft.com/office/drawing/2014/main" id="{2C6FD6EC-25B9-B28A-F0E3-C1E3ED1D545C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990600"/>
            <a:ext cx="1924050" cy="1981200"/>
            <a:chOff x="4356" y="2928"/>
            <a:chExt cx="1212" cy="1248"/>
          </a:xfrm>
        </p:grpSpPr>
        <p:sp>
          <p:nvSpPr>
            <p:cNvPr id="27658" name="Text Box 24">
              <a:extLst>
                <a:ext uri="{FF2B5EF4-FFF2-40B4-BE49-F238E27FC236}">
                  <a16:creationId xmlns:a16="http://schemas.microsoft.com/office/drawing/2014/main" id="{47FEA419-4C41-2895-5139-AECD073F26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2937"/>
              <a:ext cx="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Ε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59" name="Text Box 25">
              <a:extLst>
                <a:ext uri="{FF2B5EF4-FFF2-40B4-BE49-F238E27FC236}">
                  <a16:creationId xmlns:a16="http://schemas.microsoft.com/office/drawing/2014/main" id="{957AC11E-E675-819A-0869-7A95A3C94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8" y="292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0" name="Text Box 26">
              <a:extLst>
                <a:ext uri="{FF2B5EF4-FFF2-40B4-BE49-F238E27FC236}">
                  <a16:creationId xmlns:a16="http://schemas.microsoft.com/office/drawing/2014/main" id="{C4F8B095-73C6-46A9-08D9-D541ECA69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8" y="3254"/>
              <a:ext cx="5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l-GR" sz="1800" b="1" i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61" name="Text Box 27">
              <a:extLst>
                <a:ext uri="{FF2B5EF4-FFF2-40B4-BE49-F238E27FC236}">
                  <a16:creationId xmlns:a16="http://schemas.microsoft.com/office/drawing/2014/main" id="{5AED7D47-BF6E-0CE0-668E-582002EB6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254"/>
              <a:ext cx="5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-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2" name="Text Box 28">
              <a:extLst>
                <a:ext uri="{FF2B5EF4-FFF2-40B4-BE49-F238E27FC236}">
                  <a16:creationId xmlns:a16="http://schemas.microsoft.com/office/drawing/2014/main" id="{E7F7A0EF-66BF-758E-9D01-1C8509F8A7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" y="3590"/>
              <a:ext cx="7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σ</a:t>
              </a:r>
              <a:r>
                <a:rPr lang="en-US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(xz)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63" name="Text Box 29">
              <a:extLst>
                <a:ext uri="{FF2B5EF4-FFF2-40B4-BE49-F238E27FC236}">
                  <a16:creationId xmlns:a16="http://schemas.microsoft.com/office/drawing/2014/main" id="{62F85F8E-0043-FD30-D501-C00224D49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590"/>
              <a:ext cx="5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-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4" name="Text Box 30">
              <a:extLst>
                <a:ext uri="{FF2B5EF4-FFF2-40B4-BE49-F238E27FC236}">
                  <a16:creationId xmlns:a16="http://schemas.microsoft.com/office/drawing/2014/main" id="{714DD9E9-6DA0-0467-0770-E817641B2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6" y="3926"/>
              <a:ext cx="7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σ</a:t>
              </a:r>
              <a:r>
                <a:rPr lang="en-US" altLang="el-GR" sz="1800" b="1" i="1">
                  <a:solidFill>
                    <a:schemeClr val="bg1"/>
                  </a:solidFill>
                  <a:latin typeface="Arial" panose="020B0604020202020204" pitchFamily="34" charset="0"/>
                </a:rPr>
                <a:t>(yz)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</a:p>
          </p:txBody>
        </p:sp>
        <p:sp>
          <p:nvSpPr>
            <p:cNvPr id="27665" name="Text Box 31">
              <a:extLst>
                <a:ext uri="{FF2B5EF4-FFF2-40B4-BE49-F238E27FC236}">
                  <a16:creationId xmlns:a16="http://schemas.microsoft.com/office/drawing/2014/main" id="{46AF9128-246E-2EF9-57DC-226A0BED9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926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</a:t>
              </a:r>
              <a:r>
                <a:rPr lang="el-GR" altLang="el-GR" sz="2000" b="1">
                  <a:solidFill>
                    <a:schemeClr val="bg1"/>
                  </a:solidFill>
                </a:rPr>
                <a:t>ν</a:t>
              </a:r>
              <a:r>
                <a:rPr lang="en-US" altLang="el-GR" sz="18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17893" name="Text Box 37">
            <a:extLst>
              <a:ext uri="{FF2B5EF4-FFF2-40B4-BE49-F238E27FC236}">
                <a16:creationId xmlns:a16="http://schemas.microsoft.com/office/drawing/2014/main" id="{67DA9BD8-7A88-9893-747D-95FECB960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29000"/>
            <a:ext cx="8763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χαρακτήρες μιας ομάδας συμμετρίας παρουσιάζονται με τη μορφή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πίνακα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ως εξής: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1017897" name="Picture 41">
            <a:extLst>
              <a:ext uri="{FF2B5EF4-FFF2-40B4-BE49-F238E27FC236}">
                <a16:creationId xmlns:a16="http://schemas.microsoft.com/office/drawing/2014/main" id="{A59563E5-FEF5-07A1-C025-68A94C23C5A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4779963"/>
            <a:ext cx="8763000" cy="2001837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17899" name="Text Box 43">
            <a:extLst>
              <a:ext uri="{FF2B5EF4-FFF2-40B4-BE49-F238E27FC236}">
                <a16:creationId xmlns:a16="http://schemas.microsoft.com/office/drawing/2014/main" id="{E1002799-61D5-889F-4497-0DD5C5AC1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Συμμετρία κανονικών δονήσεων του Η</a:t>
            </a:r>
            <a:r>
              <a:rPr lang="el-GR" altLang="el-GR" sz="20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893" grpId="0" animBg="1"/>
      <p:bldP spid="10178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4">
            <a:extLst>
              <a:ext uri="{FF2B5EF4-FFF2-40B4-BE49-F238E27FC236}">
                <a16:creationId xmlns:a16="http://schemas.microsoft.com/office/drawing/2014/main" id="{E8398B06-E592-9B53-3343-30D9C2124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75" name="Text Box 5">
            <a:extLst>
              <a:ext uri="{FF2B5EF4-FFF2-40B4-BE49-F238E27FC236}">
                <a16:creationId xmlns:a16="http://schemas.microsoft.com/office/drawing/2014/main" id="{CDA0F236-62C3-2C83-CFB4-FE64AE266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80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Συμμετρία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Text Box 33">
            <a:extLst>
              <a:ext uri="{FF2B5EF4-FFF2-40B4-BE49-F238E27FC236}">
                <a16:creationId xmlns:a16="http://schemas.microsoft.com/office/drawing/2014/main" id="{EC50962E-A0E4-4C54-F92C-20F45A557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5213"/>
            <a:ext cx="876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Στη θεωρία ομάδων, το σύνολο των χαρακτήρων κάθε σειράς του πίνακα ονομάζεται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είδος συμμετρίας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ή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μη αναγώγιμη αναπαράσταση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800" b="1" baseline="-250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28677" name="Picture 34">
            <a:extLst>
              <a:ext uri="{FF2B5EF4-FFF2-40B4-BE49-F238E27FC236}">
                <a16:creationId xmlns:a16="http://schemas.microsoft.com/office/drawing/2014/main" id="{B6024DFB-3F7E-E661-A0E5-5E47B8143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79963"/>
            <a:ext cx="8763000" cy="20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Text Box 35">
            <a:extLst>
              <a:ext uri="{FF2B5EF4-FFF2-40B4-BE49-F238E27FC236}">
                <a16:creationId xmlns:a16="http://schemas.microsoft.com/office/drawing/2014/main" id="{08083563-082D-6BE6-E35E-1D0AF1C7A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Συμμετρία κανονικών δονήσεων του Η</a:t>
            </a:r>
            <a:r>
              <a:rPr lang="el-GR" altLang="el-GR" sz="20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</a:p>
        </p:txBody>
      </p:sp>
      <p:sp>
        <p:nvSpPr>
          <p:cNvPr id="1019940" name="Text Box 36">
            <a:extLst>
              <a:ext uri="{FF2B5EF4-FFF2-40B4-BE49-F238E27FC236}">
                <a16:creationId xmlns:a16="http://schemas.microsoft.com/office/drawing/2014/main" id="{CC2A15CC-5147-D5CB-3651-C4A085DB0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73250"/>
            <a:ext cx="876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«είδος συμμετρίας»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περιγράφει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πλήρως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τη συμμετρία της κανονικής δόνησης του μορίου, το οποίο ανήκει στη συγκεκριμένη ομάδα συμμετρίας.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19941" name="Text Box 37">
            <a:extLst>
              <a:ext uri="{FF2B5EF4-FFF2-40B4-BE49-F238E27FC236}">
                <a16:creationId xmlns:a16="http://schemas.microsoft.com/office/drawing/2014/main" id="{0B369D98-40FF-3CB4-E264-C89E64F95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67000"/>
            <a:ext cx="8763000" cy="738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αναπαραστάσεις </a:t>
            </a:r>
            <a:r>
              <a:rPr lang="el-GR" altLang="el-GR" sz="2400" b="1" i="1">
                <a:solidFill>
                  <a:srgbClr val="0000FF"/>
                </a:solidFill>
              </a:rPr>
              <a:t>ν</a:t>
            </a:r>
            <a:r>
              <a:rPr lang="el-GR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</a:t>
            </a:r>
            <a:r>
              <a:rPr lang="el-GR" altLang="el-GR" sz="2400" b="1" i="1">
                <a:solidFill>
                  <a:srgbClr val="0000FF"/>
                </a:solidFill>
              </a:rPr>
              <a:t>ν</a:t>
            </a:r>
            <a:r>
              <a:rPr lang="el-GR" altLang="el-GR" sz="18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στις οποίες όλοι οι χαρακτήρες των τελεστών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ονομάζονται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πλήρως συμμετρικές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μη αναγωγίσιμες αναπαραστάσεις.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19942" name="Text Box 38">
            <a:extLst>
              <a:ext uri="{FF2B5EF4-FFF2-40B4-BE49-F238E27FC236}">
                <a16:creationId xmlns:a16="http://schemas.microsoft.com/office/drawing/2014/main" id="{085CF7E2-A07C-BB16-7972-1B356C5AE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05200"/>
            <a:ext cx="8763000" cy="738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αναπαραστάσεις </a:t>
            </a:r>
            <a:r>
              <a:rPr lang="el-GR" altLang="el-GR" sz="2400" b="1" i="1">
                <a:solidFill>
                  <a:srgbClr val="0000FF"/>
                </a:solidFill>
              </a:rPr>
              <a:t>ν</a:t>
            </a:r>
            <a:r>
              <a:rPr lang="el-GR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</a:t>
            </a:r>
            <a:r>
              <a:rPr lang="el-GR" altLang="el-GR" sz="2400" b="1" i="1">
                <a:solidFill>
                  <a:srgbClr val="0000FF"/>
                </a:solidFill>
              </a:rPr>
              <a:t>ν</a:t>
            </a:r>
            <a:r>
              <a:rPr lang="el-GR" altLang="el-GR" sz="18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έχουν την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ίδια συμμετρία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δηλαδή περιγράφοναι από την ίδια μη αναγωγίσιμη αναπαράσταση.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40" grpId="0" animBg="1"/>
      <p:bldP spid="1019941" grpId="0" animBg="1"/>
      <p:bldP spid="10199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4">
            <a:extLst>
              <a:ext uri="{FF2B5EF4-FFF2-40B4-BE49-F238E27FC236}">
                <a16:creationId xmlns:a16="http://schemas.microsoft.com/office/drawing/2014/main" id="{06720D35-88D6-AED7-C7BD-570347F3C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699" name="Text Box 5">
            <a:extLst>
              <a:ext uri="{FF2B5EF4-FFF2-40B4-BE49-F238E27FC236}">
                <a16:creationId xmlns:a16="http://schemas.microsoft.com/office/drawing/2014/main" id="{37166109-7F92-8DDD-6494-5F22F3C12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80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Συμμετρία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Text Box 6">
            <a:extLst>
              <a:ext uri="{FF2B5EF4-FFF2-40B4-BE49-F238E27FC236}">
                <a16:creationId xmlns:a16="http://schemas.microsoft.com/office/drawing/2014/main" id="{88FD8EA2-AC2E-0A4D-2AE5-10EFA0712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5213"/>
            <a:ext cx="5562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Παράδειγμα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 Να βρεθεί η συμμετρία των κανονικών δονήσεων του μορίου της φορμαλδεϋδης.</a:t>
            </a:r>
            <a:endParaRPr lang="en-GB" altLang="el-GR" sz="800" b="1" baseline="-25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pSp>
        <p:nvGrpSpPr>
          <p:cNvPr id="1020959" name="Group 31">
            <a:extLst>
              <a:ext uri="{FF2B5EF4-FFF2-40B4-BE49-F238E27FC236}">
                <a16:creationId xmlns:a16="http://schemas.microsoft.com/office/drawing/2014/main" id="{0C501338-46C7-73CE-F951-F22E6277785C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111250"/>
            <a:ext cx="2286000" cy="1555750"/>
            <a:chOff x="4080" y="1440"/>
            <a:chExt cx="1440" cy="980"/>
          </a:xfrm>
        </p:grpSpPr>
        <p:sp>
          <p:nvSpPr>
            <p:cNvPr id="29724" name="Oval 10">
              <a:extLst>
                <a:ext uri="{FF2B5EF4-FFF2-40B4-BE49-F238E27FC236}">
                  <a16:creationId xmlns:a16="http://schemas.microsoft.com/office/drawing/2014/main" id="{C82BF6DC-0748-C680-BF5A-843C111075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576" y="1824"/>
              <a:ext cx="192" cy="192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29725" name="Oval 11">
              <a:extLst>
                <a:ext uri="{FF2B5EF4-FFF2-40B4-BE49-F238E27FC236}">
                  <a16:creationId xmlns:a16="http://schemas.microsoft.com/office/drawing/2014/main" id="{C22E434C-DCFC-0386-3194-87F4503F47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096" y="1440"/>
              <a:ext cx="192" cy="192"/>
            </a:xfrm>
            <a:prstGeom prst="ellipse">
              <a:avLst/>
            </a:prstGeom>
            <a:solidFill>
              <a:srgbClr val="FF9900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29726" name="Oval 12">
              <a:extLst>
                <a:ext uri="{FF2B5EF4-FFF2-40B4-BE49-F238E27FC236}">
                  <a16:creationId xmlns:a16="http://schemas.microsoft.com/office/drawing/2014/main" id="{134549C8-BCBD-CB3D-5067-65187A2F3B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096" y="2208"/>
              <a:ext cx="192" cy="192"/>
            </a:xfrm>
            <a:prstGeom prst="ellipse">
              <a:avLst/>
            </a:prstGeom>
            <a:solidFill>
              <a:srgbClr val="FF9900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29727" name="Line 13">
              <a:extLst>
                <a:ext uri="{FF2B5EF4-FFF2-40B4-BE49-F238E27FC236}">
                  <a16:creationId xmlns:a16="http://schemas.microsoft.com/office/drawing/2014/main" id="{9091DB3C-746C-9BA6-553B-02AED970C6C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336" y="1632"/>
              <a:ext cx="192" cy="19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28" name="Line 14">
              <a:extLst>
                <a:ext uri="{FF2B5EF4-FFF2-40B4-BE49-F238E27FC236}">
                  <a16:creationId xmlns:a16="http://schemas.microsoft.com/office/drawing/2014/main" id="{D71A3464-21CA-77AA-03A7-9C6C9ED541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336" y="2016"/>
              <a:ext cx="192" cy="19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29" name="Oval 15">
              <a:extLst>
                <a:ext uri="{FF2B5EF4-FFF2-40B4-BE49-F238E27FC236}">
                  <a16:creationId xmlns:a16="http://schemas.microsoft.com/office/drawing/2014/main" id="{B1995018-D792-7F72-23B9-A62A2869D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320" y="1824"/>
              <a:ext cx="192" cy="19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grpSp>
          <p:nvGrpSpPr>
            <p:cNvPr id="29730" name="Group 30">
              <a:extLst>
                <a:ext uri="{FF2B5EF4-FFF2-40B4-BE49-F238E27FC236}">
                  <a16:creationId xmlns:a16="http://schemas.microsoft.com/office/drawing/2014/main" id="{02BD4BB4-F7E6-D0D7-2D4F-5A38183479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4" y="1898"/>
              <a:ext cx="368" cy="70"/>
              <a:chOff x="4864" y="1884"/>
              <a:chExt cx="192" cy="61"/>
            </a:xfrm>
          </p:grpSpPr>
          <p:sp>
            <p:nvSpPr>
              <p:cNvPr id="29735" name="Line 16">
                <a:extLst>
                  <a:ext uri="{FF2B5EF4-FFF2-40B4-BE49-F238E27FC236}">
                    <a16:creationId xmlns:a16="http://schemas.microsoft.com/office/drawing/2014/main" id="{71C43071-10CC-16A4-7E3C-ABD57756F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960" y="1788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36" name="Line 17">
                <a:extLst>
                  <a:ext uri="{FF2B5EF4-FFF2-40B4-BE49-F238E27FC236}">
                    <a16:creationId xmlns:a16="http://schemas.microsoft.com/office/drawing/2014/main" id="{B6E0A416-F6F1-7EF8-6940-2DFA4F725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960" y="1849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9731" name="Text Box 25">
              <a:extLst>
                <a:ext uri="{FF2B5EF4-FFF2-40B4-BE49-F238E27FC236}">
                  <a16:creationId xmlns:a16="http://schemas.microsoft.com/office/drawing/2014/main" id="{FDD6CAF8-E896-CB96-8CF8-F28E62DC5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440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1">
                  <a:latin typeface="Arial" panose="020B0604020202020204" pitchFamily="34" charset="0"/>
                </a:rPr>
                <a:t>Η</a:t>
              </a:r>
            </a:p>
          </p:txBody>
        </p:sp>
        <p:sp>
          <p:nvSpPr>
            <p:cNvPr id="29732" name="Text Box 26">
              <a:extLst>
                <a:ext uri="{FF2B5EF4-FFF2-40B4-BE49-F238E27FC236}">
                  <a16:creationId xmlns:a16="http://schemas.microsoft.com/office/drawing/2014/main" id="{DB5418A0-9B8B-4745-CFBD-6FEF18D0E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208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1">
                  <a:latin typeface="Arial" panose="020B0604020202020204" pitchFamily="34" charset="0"/>
                </a:rPr>
                <a:t>Η</a:t>
              </a:r>
            </a:p>
          </p:txBody>
        </p:sp>
        <p:sp>
          <p:nvSpPr>
            <p:cNvPr id="29733" name="Text Box 27">
              <a:extLst>
                <a:ext uri="{FF2B5EF4-FFF2-40B4-BE49-F238E27FC236}">
                  <a16:creationId xmlns:a16="http://schemas.microsoft.com/office/drawing/2014/main" id="{DE5661D1-B56B-3625-958D-846B544A1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804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 b="1">
                  <a:latin typeface="Arial" panose="020B0604020202020204" pitchFamily="34" charset="0"/>
                </a:rPr>
                <a:t>C</a:t>
              </a:r>
              <a:endParaRPr lang="el-GR" altLang="el-GR" sz="1600" b="1">
                <a:latin typeface="Arial" panose="020B0604020202020204" pitchFamily="34" charset="0"/>
              </a:endParaRPr>
            </a:p>
          </p:txBody>
        </p:sp>
        <p:sp>
          <p:nvSpPr>
            <p:cNvPr id="29734" name="Text Box 28">
              <a:extLst>
                <a:ext uri="{FF2B5EF4-FFF2-40B4-BE49-F238E27FC236}">
                  <a16:creationId xmlns:a16="http://schemas.microsoft.com/office/drawing/2014/main" id="{B01A1EDF-1417-2ED3-5BC0-683380C22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4" y="1804"/>
              <a:ext cx="2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600" b="1">
                  <a:latin typeface="Arial" panose="020B0604020202020204" pitchFamily="34" charset="0"/>
                </a:rPr>
                <a:t>O</a:t>
              </a:r>
              <a:endParaRPr lang="el-GR" altLang="el-GR" sz="1600" b="1">
                <a:latin typeface="Arial" panose="020B0604020202020204" pitchFamily="34" charset="0"/>
              </a:endParaRPr>
            </a:p>
          </p:txBody>
        </p:sp>
      </p:grpSp>
      <p:pic>
        <p:nvPicPr>
          <p:cNvPr id="1020962" name="Picture 34">
            <a:extLst>
              <a:ext uri="{FF2B5EF4-FFF2-40B4-BE49-F238E27FC236}">
                <a16:creationId xmlns:a16="http://schemas.microsoft.com/office/drawing/2014/main" id="{37C47A3B-CBCE-6212-2F46-6548B80F797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144838"/>
            <a:ext cx="5638800" cy="3484562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20964" name="Text Box 36">
            <a:extLst>
              <a:ext uri="{FF2B5EF4-FFF2-40B4-BE49-F238E27FC236}">
                <a16:creationId xmlns:a16="http://schemas.microsoft.com/office/drawing/2014/main" id="{A1F85BA0-ACEB-451C-3F48-082EF2D18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505200"/>
            <a:ext cx="313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Ε 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   C</a:t>
            </a:r>
            <a:r>
              <a:rPr lang="en-US" altLang="el-GR" sz="2400" b="1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  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σ(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xy)   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σ(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yz)</a:t>
            </a:r>
            <a:endParaRPr lang="el-GR" altLang="el-GR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20965" name="Text Box 37">
            <a:extLst>
              <a:ext uri="{FF2B5EF4-FFF2-40B4-BE49-F238E27FC236}">
                <a16:creationId xmlns:a16="http://schemas.microsoft.com/office/drawing/2014/main" id="{BBFD234E-62F3-DA02-959B-E1AB25941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51125"/>
            <a:ext cx="556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Αριθμός κανονικών δονήσεων:</a:t>
            </a:r>
            <a:r>
              <a:rPr lang="en-US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N-6 = 6</a:t>
            </a:r>
            <a:endParaRPr lang="el-GR" altLang="el-GR" sz="2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0968" name="Text Box 40">
            <a:extLst>
              <a:ext uri="{FF2B5EF4-FFF2-40B4-BE49-F238E27FC236}">
                <a16:creationId xmlns:a16="http://schemas.microsoft.com/office/drawing/2014/main" id="{16207FD4-5483-54B7-B74A-AB866267D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546725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      -1        +1        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en-US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el-GR" altLang="el-GR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020972" name="Group 44">
            <a:extLst>
              <a:ext uri="{FF2B5EF4-FFF2-40B4-BE49-F238E27FC236}">
                <a16:creationId xmlns:a16="http://schemas.microsoft.com/office/drawing/2014/main" id="{7EB4EF03-B4A0-CA17-AAC9-60DE487F547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162425"/>
            <a:ext cx="8153400" cy="638175"/>
            <a:chOff x="576" y="2622"/>
            <a:chExt cx="5136" cy="402"/>
          </a:xfrm>
        </p:grpSpPr>
        <p:sp>
          <p:nvSpPr>
            <p:cNvPr id="29720" name="Text Box 38">
              <a:extLst>
                <a:ext uri="{FF2B5EF4-FFF2-40B4-BE49-F238E27FC236}">
                  <a16:creationId xmlns:a16="http://schemas.microsoft.com/office/drawing/2014/main" id="{1EA2A41D-5E63-1386-02B7-E06CABE20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622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l-GR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     +1        +1         +1</a:t>
              </a:r>
              <a:endParaRPr lang="el-GR" altLang="el-GR" sz="20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1" name="Oval 41">
              <a:extLst>
                <a:ext uri="{FF2B5EF4-FFF2-40B4-BE49-F238E27FC236}">
                  <a16:creationId xmlns:a16="http://schemas.microsoft.com/office/drawing/2014/main" id="{606A2E28-C2DC-24F1-4636-F16D5573D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784"/>
              <a:ext cx="240" cy="2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29722" name="Oval 42">
              <a:extLst>
                <a:ext uri="{FF2B5EF4-FFF2-40B4-BE49-F238E27FC236}">
                  <a16:creationId xmlns:a16="http://schemas.microsoft.com/office/drawing/2014/main" id="{9B5F4F2D-65B3-37C2-42B1-A089E532C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784"/>
              <a:ext cx="240" cy="2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29723" name="Oval 43">
              <a:extLst>
                <a:ext uri="{FF2B5EF4-FFF2-40B4-BE49-F238E27FC236}">
                  <a16:creationId xmlns:a16="http://schemas.microsoft.com/office/drawing/2014/main" id="{3373F65A-DBAC-F25B-C005-13DFFB384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784"/>
              <a:ext cx="240" cy="2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  <p:grpSp>
        <p:nvGrpSpPr>
          <p:cNvPr id="1020975" name="Group 47">
            <a:extLst>
              <a:ext uri="{FF2B5EF4-FFF2-40B4-BE49-F238E27FC236}">
                <a16:creationId xmlns:a16="http://schemas.microsoft.com/office/drawing/2014/main" id="{B24B4F21-FE6E-822E-4C84-AB93D5A243E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860925"/>
            <a:ext cx="8153400" cy="1616075"/>
            <a:chOff x="576" y="3062"/>
            <a:chExt cx="5136" cy="1018"/>
          </a:xfrm>
        </p:grpSpPr>
        <p:sp>
          <p:nvSpPr>
            <p:cNvPr id="29717" name="Text Box 39">
              <a:extLst>
                <a:ext uri="{FF2B5EF4-FFF2-40B4-BE49-F238E27FC236}">
                  <a16:creationId xmlns:a16="http://schemas.microsoft.com/office/drawing/2014/main" id="{D6B35631-89C5-C2FF-2FA6-96CC6CEAA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062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+1</a:t>
              </a:r>
              <a:r>
                <a:rPr lang="el-GR" altLang="el-GR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l-GR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      -1         -1         +1</a:t>
              </a:r>
              <a:endParaRPr lang="el-GR" altLang="el-GR" sz="20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8" name="Oval 45">
              <a:extLst>
                <a:ext uri="{FF2B5EF4-FFF2-40B4-BE49-F238E27FC236}">
                  <a16:creationId xmlns:a16="http://schemas.microsoft.com/office/drawing/2014/main" id="{084E6CF4-BA75-7FFE-A80F-2216DCB0F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840"/>
              <a:ext cx="240" cy="240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29719" name="Oval 46">
              <a:extLst>
                <a:ext uri="{FF2B5EF4-FFF2-40B4-BE49-F238E27FC236}">
                  <a16:creationId xmlns:a16="http://schemas.microsoft.com/office/drawing/2014/main" id="{DD2C46F3-D266-AE52-77CF-C41E4AF3B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840"/>
              <a:ext cx="240" cy="240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  <p:sp>
        <p:nvSpPr>
          <p:cNvPr id="1020976" name="Oval 48">
            <a:extLst>
              <a:ext uri="{FF2B5EF4-FFF2-40B4-BE49-F238E27FC236}">
                <a16:creationId xmlns:a16="http://schemas.microsoft.com/office/drawing/2014/main" id="{448934D6-CE79-65D4-5461-B3EB9AB60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096000"/>
            <a:ext cx="381000" cy="381000"/>
          </a:xfrm>
          <a:prstGeom prst="ellips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9709" name="Ορθογώνιο 1">
            <a:extLst>
              <a:ext uri="{FF2B5EF4-FFF2-40B4-BE49-F238E27FC236}">
                <a16:creationId xmlns:a16="http://schemas.microsoft.com/office/drawing/2014/main" id="{228169FD-241F-3527-2B71-E3E727D22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038600"/>
            <a:ext cx="3065463" cy="5715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34" name="Ορθογώνιο 33">
            <a:extLst>
              <a:ext uri="{FF2B5EF4-FFF2-40B4-BE49-F238E27FC236}">
                <a16:creationId xmlns:a16="http://schemas.microsoft.com/office/drawing/2014/main" id="{0A4395E7-EC65-BA88-84BF-2BA83025D342}"/>
              </a:ext>
            </a:extLst>
          </p:cNvPr>
          <p:cNvSpPr/>
          <p:nvPr/>
        </p:nvSpPr>
        <p:spPr bwMode="auto">
          <a:xfrm>
            <a:off x="5867400" y="4762500"/>
            <a:ext cx="3065463" cy="571500"/>
          </a:xfrm>
          <a:prstGeom prst="rect">
            <a:avLst/>
          </a:pr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l-GR"/>
          </a:p>
        </p:txBody>
      </p:sp>
      <p:sp>
        <p:nvSpPr>
          <p:cNvPr id="29711" name="Ορθογώνιο 34">
            <a:extLst>
              <a:ext uri="{FF2B5EF4-FFF2-40B4-BE49-F238E27FC236}">
                <a16:creationId xmlns:a16="http://schemas.microsoft.com/office/drawing/2014/main" id="{C7433490-6E11-9E3A-FE03-2EADE13B7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486400"/>
            <a:ext cx="3065463" cy="571500"/>
          </a:xfrm>
          <a:prstGeom prst="rect">
            <a:avLst/>
          </a:prstGeom>
          <a:noFill/>
          <a:ln w="57150" algn="ctr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9712" name="Line 53">
            <a:extLst>
              <a:ext uri="{FF2B5EF4-FFF2-40B4-BE49-F238E27FC236}">
                <a16:creationId xmlns:a16="http://schemas.microsoft.com/office/drawing/2014/main" id="{A6769848-A098-FCF2-47FB-6DE130E5D5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69225" y="2698750"/>
            <a:ext cx="0" cy="533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3" name="Line 54">
            <a:extLst>
              <a:ext uri="{FF2B5EF4-FFF2-40B4-BE49-F238E27FC236}">
                <a16:creationId xmlns:a16="http://schemas.microsoft.com/office/drawing/2014/main" id="{3067E2D1-71D6-EB53-1FF0-B85E0C209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9225" y="3232150"/>
            <a:ext cx="609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4" name="Text Box 55">
            <a:extLst>
              <a:ext uri="{FF2B5EF4-FFF2-40B4-BE49-F238E27FC236}">
                <a16:creationId xmlns:a16="http://schemas.microsoft.com/office/drawing/2014/main" id="{11A064BA-17A1-2E3A-7CAE-29CB01F33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8" y="2241550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z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sp>
        <p:nvSpPr>
          <p:cNvPr id="29715" name="Text Box 56">
            <a:extLst>
              <a:ext uri="{FF2B5EF4-FFF2-40B4-BE49-F238E27FC236}">
                <a16:creationId xmlns:a16="http://schemas.microsoft.com/office/drawing/2014/main" id="{B643B956-D011-35E6-E22C-2B6994549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29273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y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sp>
        <p:nvSpPr>
          <p:cNvPr id="29716" name="Text Box 57">
            <a:extLst>
              <a:ext uri="{FF2B5EF4-FFF2-40B4-BE49-F238E27FC236}">
                <a16:creationId xmlns:a16="http://schemas.microsoft.com/office/drawing/2014/main" id="{509E8CF5-9E40-4A83-4C46-35A65B765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8225" y="29273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</a:rPr>
              <a:t>x</a:t>
            </a:r>
            <a:endParaRPr lang="el-GR" altLang="el-GR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64" grpId="0"/>
      <p:bldP spid="1020965" grpId="0"/>
      <p:bldP spid="1020968" grpId="0"/>
      <p:bldP spid="102097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4">
            <a:extLst>
              <a:ext uri="{FF2B5EF4-FFF2-40B4-BE49-F238E27FC236}">
                <a16:creationId xmlns:a16="http://schemas.microsoft.com/office/drawing/2014/main" id="{220B08E7-14F3-14D0-76CE-6ED49FD63C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3" name="Text Box 5">
            <a:extLst>
              <a:ext uri="{FF2B5EF4-FFF2-40B4-BE49-F238E27FC236}">
                <a16:creationId xmlns:a16="http://schemas.microsoft.com/office/drawing/2014/main" id="{9C3149B3-D81F-49D6-96CD-8B229E12A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26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Πίνακες χαρακτήρων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Text Box 6">
            <a:extLst>
              <a:ext uri="{FF2B5EF4-FFF2-40B4-BE49-F238E27FC236}">
                <a16:creationId xmlns:a16="http://schemas.microsoft.com/office/drawing/2014/main" id="{A3C822E6-2B62-AC4E-71BE-0C94F8FA0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5213"/>
            <a:ext cx="876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πίνακες χαρακτήρων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 χρήσιμοι στη φασματοσκοπία υπερύθρου γιατί επιτρέπουν να προβλεφθεί ποιές από τις κανονικές δονήσεις είναι ενεργές.</a:t>
            </a:r>
            <a:endParaRPr lang="en-GB" altLang="el-GR" sz="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1023016" name="Picture 40">
            <a:extLst>
              <a:ext uri="{FF2B5EF4-FFF2-40B4-BE49-F238E27FC236}">
                <a16:creationId xmlns:a16="http://schemas.microsoft.com/office/drawing/2014/main" id="{36657CEE-056D-AC68-92C7-FC0E5E92351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075" y="3810000"/>
            <a:ext cx="8213725" cy="265430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23018" name="Text Box 42">
            <a:extLst>
              <a:ext uri="{FF2B5EF4-FFF2-40B4-BE49-F238E27FC236}">
                <a16:creationId xmlns:a16="http://schemas.microsoft.com/office/drawing/2014/main" id="{304DD9D6-988A-0CD5-BFDB-07B7A6BEA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4008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Πίνακας χαρακτήρων της ομάδας συμμετρίας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2v</a:t>
            </a:r>
            <a:endParaRPr lang="el-GR" altLang="el-GR" sz="2400" b="1" baseline="-25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3019" name="Text Box 43">
            <a:extLst>
              <a:ext uri="{FF2B5EF4-FFF2-40B4-BE49-F238E27FC236}">
                <a16:creationId xmlns:a16="http://schemas.microsoft.com/office/drawing/2014/main" id="{F3EE348F-EC77-831C-7403-3506610FC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876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 i="1" dirty="0">
                <a:solidFill>
                  <a:srgbClr val="FFFF00"/>
                </a:solidFill>
                <a:latin typeface="Arial" panose="020B0604020202020204" pitchFamily="34" charset="0"/>
              </a:rPr>
              <a:t>1η περιοχή</a:t>
            </a:r>
            <a:r>
              <a:rPr lang="el-GR" altLang="el-GR" sz="1800" b="1" dirty="0">
                <a:solidFill>
                  <a:schemeClr val="bg1"/>
                </a:solidFill>
                <a:latin typeface="Arial" panose="020B0604020202020204" pitchFamily="34" charset="0"/>
              </a:rPr>
              <a:t>: συμβολισμός μη αναγώγιμων αναπαραστάσεων</a:t>
            </a:r>
          </a:p>
        </p:txBody>
      </p:sp>
      <p:sp>
        <p:nvSpPr>
          <p:cNvPr id="1023020" name="Text Box 44">
            <a:extLst>
              <a:ext uri="{FF2B5EF4-FFF2-40B4-BE49-F238E27FC236}">
                <a16:creationId xmlns:a16="http://schemas.microsoft.com/office/drawing/2014/main" id="{246080C7-53DB-46AF-DA72-E4D70BF1A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14562"/>
            <a:ext cx="876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2η περιοχή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: χαρακτήρες</a:t>
            </a:r>
            <a:endParaRPr lang="en-GB" altLang="el-GR" sz="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3021" name="Text Box 45">
            <a:extLst>
              <a:ext uri="{FF2B5EF4-FFF2-40B4-BE49-F238E27FC236}">
                <a16:creationId xmlns:a16="http://schemas.microsoft.com/office/drawing/2014/main" id="{1EE57856-7F0C-E8A2-1F17-63F387A67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22550"/>
            <a:ext cx="876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3η περιοχή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: συντεταγμένες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x,y,z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και περιστροφές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x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,R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y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,R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z</a:t>
            </a:r>
          </a:p>
        </p:txBody>
      </p:sp>
      <p:sp>
        <p:nvSpPr>
          <p:cNvPr id="1023022" name="Text Box 46">
            <a:extLst>
              <a:ext uri="{FF2B5EF4-FFF2-40B4-BE49-F238E27FC236}">
                <a16:creationId xmlns:a16="http://schemas.microsoft.com/office/drawing/2014/main" id="{C1897316-E30B-D8D1-0B42-EF88E490D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25170"/>
            <a:ext cx="8763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 i="1" dirty="0">
                <a:solidFill>
                  <a:srgbClr val="FFFF00"/>
                </a:solidFill>
                <a:latin typeface="Arial" panose="020B0604020202020204" pitchFamily="34" charset="0"/>
              </a:rPr>
              <a:t>4η περιοχή</a:t>
            </a:r>
            <a:r>
              <a:rPr lang="el-GR" altLang="el-GR" sz="1800" b="1" dirty="0">
                <a:solidFill>
                  <a:schemeClr val="bg1"/>
                </a:solidFill>
                <a:latin typeface="Arial" panose="020B0604020202020204" pitchFamily="34" charset="0"/>
              </a:rPr>
              <a:t>: γινόμενα και τετράγωνα των συντεταγμένων  - στοιχεία του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chemeClr val="bg1"/>
                </a:solidFill>
                <a:latin typeface="Arial" panose="020B0604020202020204" pitchFamily="34" charset="0"/>
              </a:rPr>
              <a:t>                     </a:t>
            </a:r>
            <a:r>
              <a:rPr lang="el-GR" altLang="el-GR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τανυστή</a:t>
            </a:r>
            <a:r>
              <a:rPr lang="el-GR" altLang="el-GR" sz="1800" b="1" dirty="0">
                <a:solidFill>
                  <a:schemeClr val="bg1"/>
                </a:solidFill>
                <a:latin typeface="Arial" panose="020B0604020202020204" pitchFamily="34" charset="0"/>
              </a:rPr>
              <a:t> της </a:t>
            </a:r>
            <a:r>
              <a:rPr lang="el-GR" altLang="el-GR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πολωσιμότητας</a:t>
            </a:r>
            <a:r>
              <a:rPr lang="el-GR" altLang="el-GR" sz="1800" b="1" dirty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800" b="1" dirty="0">
                <a:solidFill>
                  <a:schemeClr val="bg1"/>
                </a:solidFill>
                <a:latin typeface="Arial" panose="020B0604020202020204" pitchFamily="34" charset="0"/>
              </a:rPr>
              <a:t>Raman)</a:t>
            </a:r>
            <a:endParaRPr lang="en-GB" altLang="el-GR" sz="800" b="1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3023" name="Rectangle 47">
            <a:extLst>
              <a:ext uri="{FF2B5EF4-FFF2-40B4-BE49-F238E27FC236}">
                <a16:creationId xmlns:a16="http://schemas.microsoft.com/office/drawing/2014/main" id="{3D6EBEB0-85F1-92D0-5861-0825747D5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267200"/>
            <a:ext cx="838200" cy="1676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23024" name="Rectangle 48">
            <a:extLst>
              <a:ext uri="{FF2B5EF4-FFF2-40B4-BE49-F238E27FC236}">
                <a16:creationId xmlns:a16="http://schemas.microsoft.com/office/drawing/2014/main" id="{6D27E847-31C7-78A0-150F-5D9DAE612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267200"/>
            <a:ext cx="3048000" cy="1676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23025" name="Rectangle 49">
            <a:extLst>
              <a:ext uri="{FF2B5EF4-FFF2-40B4-BE49-F238E27FC236}">
                <a16:creationId xmlns:a16="http://schemas.microsoft.com/office/drawing/2014/main" id="{81BF13A4-D206-CA89-0A28-E4CA87196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267200"/>
            <a:ext cx="838200" cy="1676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23026" name="Rectangle 50">
            <a:extLst>
              <a:ext uri="{FF2B5EF4-FFF2-40B4-BE49-F238E27FC236}">
                <a16:creationId xmlns:a16="http://schemas.microsoft.com/office/drawing/2014/main" id="{A28A3310-E723-79C1-4E6B-13783C51B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267200"/>
            <a:ext cx="1066800" cy="1676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3018" grpId="0"/>
      <p:bldP spid="1023019" grpId="0"/>
      <p:bldP spid="1023020" grpId="0"/>
      <p:bldP spid="1023021" grpId="0"/>
      <p:bldP spid="1023022" grpId="0"/>
      <p:bldP spid="1023023" grpId="0" animBg="1"/>
      <p:bldP spid="1023023" grpId="1" animBg="1"/>
      <p:bldP spid="1023024" grpId="0" animBg="1"/>
      <p:bldP spid="1023024" grpId="1" animBg="1"/>
      <p:bldP spid="1023025" grpId="0" animBg="1"/>
      <p:bldP spid="1023025" grpId="1" animBg="1"/>
      <p:bldP spid="10230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4">
            <a:extLst>
              <a:ext uri="{FF2B5EF4-FFF2-40B4-BE49-F238E27FC236}">
                <a16:creationId xmlns:a16="http://schemas.microsoft.com/office/drawing/2014/main" id="{2B8D020D-F746-FAAC-B9F0-E3114B4221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47" name="Text Box 5">
            <a:extLst>
              <a:ext uri="{FF2B5EF4-FFF2-40B4-BE49-F238E27FC236}">
                <a16:creationId xmlns:a16="http://schemas.microsoft.com/office/drawing/2014/main" id="{F727FD31-7401-E8E9-812F-EE9268175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26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Πίνακες χαρακτήρων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5030" name="Text Box 6">
            <a:extLst>
              <a:ext uri="{FF2B5EF4-FFF2-40B4-BE49-F238E27FC236}">
                <a16:creationId xmlns:a16="http://schemas.microsoft.com/office/drawing/2014/main" id="{795564E1-6A12-3FE2-BE01-FBF69579C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5213"/>
            <a:ext cx="876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Πίνακες χαρακτήρων υπάρχουν για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όλες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τις γνωστές ομάδες συμμετρίας σημείου, οι οποίοι μπορούν να αναζητηθούν στα σχετικά βιβλία.</a:t>
            </a:r>
            <a:endParaRPr lang="en-GB" altLang="el-GR" sz="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31749" name="Picture 7">
            <a:extLst>
              <a:ext uri="{FF2B5EF4-FFF2-40B4-BE49-F238E27FC236}">
                <a16:creationId xmlns:a16="http://schemas.microsoft.com/office/drawing/2014/main" id="{C77AC253-7F41-DF4E-E9D7-A88914127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3810000"/>
            <a:ext cx="821372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Text Box 8">
            <a:extLst>
              <a:ext uri="{FF2B5EF4-FFF2-40B4-BE49-F238E27FC236}">
                <a16:creationId xmlns:a16="http://schemas.microsoft.com/office/drawing/2014/main" id="{0A254B41-247A-B3A1-A175-FEB3A45E7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4008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Πίνακας χαρακτήρων της ομάδας συμμετρίας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2v</a:t>
            </a:r>
            <a:endParaRPr lang="el-GR" altLang="el-GR" sz="2400" b="1" baseline="-25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042" name="Text Box 18">
            <a:extLst>
              <a:ext uri="{FF2B5EF4-FFF2-40B4-BE49-F238E27FC236}">
                <a16:creationId xmlns:a16="http://schemas.microsoft.com/office/drawing/2014/main" id="{BB993407-D1A3-14CA-FE92-AD50B1843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90800"/>
            <a:ext cx="876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 i="1" dirty="0">
                <a:solidFill>
                  <a:srgbClr val="FFFF00"/>
                </a:solidFill>
                <a:latin typeface="Arial" panose="020B0604020202020204" pitchFamily="34" charset="0"/>
              </a:rPr>
              <a:t>1η περιοχή</a:t>
            </a:r>
            <a:r>
              <a:rPr lang="el-GR" altLang="el-GR" sz="1800" b="1" dirty="0">
                <a:solidFill>
                  <a:schemeClr val="bg1"/>
                </a:solidFill>
                <a:latin typeface="Arial" panose="020B0604020202020204" pitchFamily="34" charset="0"/>
              </a:rPr>
              <a:t>: συμβολισμός μη αναγώγιμων αναπαραστάσεων</a:t>
            </a:r>
          </a:p>
        </p:txBody>
      </p:sp>
      <p:sp>
        <p:nvSpPr>
          <p:cNvPr id="1025043" name="Rectangle 19">
            <a:extLst>
              <a:ext uri="{FF2B5EF4-FFF2-40B4-BE49-F238E27FC236}">
                <a16:creationId xmlns:a16="http://schemas.microsoft.com/office/drawing/2014/main" id="{266FB835-EE57-960B-996A-5DAB98C43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267200"/>
            <a:ext cx="838200" cy="1676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30" grpId="0" animBg="1"/>
      <p:bldP spid="1025042" grpId="0"/>
      <p:bldP spid="10250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4">
            <a:extLst>
              <a:ext uri="{FF2B5EF4-FFF2-40B4-BE49-F238E27FC236}">
                <a16:creationId xmlns:a16="http://schemas.microsoft.com/office/drawing/2014/main" id="{DFA0C765-06E0-5A42-0FED-1B3874C330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1" name="Text Box 5">
            <a:extLst>
              <a:ext uri="{FF2B5EF4-FFF2-40B4-BE49-F238E27FC236}">
                <a16:creationId xmlns:a16="http://schemas.microsoft.com/office/drawing/2014/main" id="{721DFBD9-DDA0-A13F-4B8D-4544D82F6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26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Πίνακες χαρακτήρων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2772" name="Picture 7">
            <a:extLst>
              <a:ext uri="{FF2B5EF4-FFF2-40B4-BE49-F238E27FC236}">
                <a16:creationId xmlns:a16="http://schemas.microsoft.com/office/drawing/2014/main" id="{52A390B5-26B5-DE0D-CDFD-B551D445E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3810000"/>
            <a:ext cx="821372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Text Box 8">
            <a:extLst>
              <a:ext uri="{FF2B5EF4-FFF2-40B4-BE49-F238E27FC236}">
                <a16:creationId xmlns:a16="http://schemas.microsoft.com/office/drawing/2014/main" id="{9AA9C3E2-6933-7C08-DC85-B11769007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4008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Πίνακας χαρακτήρων της ομάδας συμμετρίας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2v</a:t>
            </a:r>
            <a:endParaRPr lang="el-GR" altLang="el-GR" sz="2400" b="1" baseline="-25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4" name="Rectangle 10">
            <a:extLst>
              <a:ext uri="{FF2B5EF4-FFF2-40B4-BE49-F238E27FC236}">
                <a16:creationId xmlns:a16="http://schemas.microsoft.com/office/drawing/2014/main" id="{34F15FC3-BD76-7077-4531-DC671541F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267200"/>
            <a:ext cx="838200" cy="1676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32775" name="Text Box 11">
            <a:extLst>
              <a:ext uri="{FF2B5EF4-FFF2-40B4-BE49-F238E27FC236}">
                <a16:creationId xmlns:a16="http://schemas.microsoft.com/office/drawing/2014/main" id="{BE447DF8-D0B5-EBC5-D388-68638A83D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8763000" cy="731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Όταν ο χαρακτήρας </a:t>
            </a:r>
            <a:r>
              <a:rPr lang="el-GR" altLang="el-GR" sz="2400" b="1" i="1">
                <a:solidFill>
                  <a:srgbClr val="FF3300"/>
                </a:solidFill>
              </a:rPr>
              <a:t>χ</a:t>
            </a:r>
            <a:r>
              <a:rPr lang="el-GR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(</a:t>
            </a:r>
            <a:r>
              <a:rPr lang="en-US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3300"/>
                </a:solidFill>
                <a:latin typeface="Arial" panose="020B0604020202020204" pitchFamily="34" charset="0"/>
              </a:rPr>
              <a:t>n</a:t>
            </a:r>
            <a:r>
              <a:rPr lang="en-US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 +1 ή -1, οι μη αναγωγίσιμες αναπαραστάσεις συμβολίζονται με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ή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αντίστοιχα (συμμετρικές ή αντισυμμετρικές).</a:t>
            </a:r>
            <a:endParaRPr lang="en-GB" altLang="el-GR" sz="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26060" name="Text Box 12">
            <a:extLst>
              <a:ext uri="{FF2B5EF4-FFF2-40B4-BE49-F238E27FC236}">
                <a16:creationId xmlns:a16="http://schemas.microsoft.com/office/drawing/2014/main" id="{627FA1DF-EF54-A054-D08F-D09BB4D02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76400"/>
            <a:ext cx="87630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Ο δείκτης «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» ή «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» προστίθεται όταν οι χαρακτήρες </a:t>
            </a:r>
            <a:r>
              <a:rPr lang="el-GR" altLang="el-GR" sz="2400" b="1" i="1">
                <a:solidFill>
                  <a:srgbClr val="FF3300"/>
                </a:solidFill>
              </a:rPr>
              <a:t>χ</a:t>
            </a:r>
            <a:r>
              <a:rPr lang="el-GR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(</a:t>
            </a:r>
            <a:r>
              <a:rPr lang="en-US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  <a:r>
              <a:rPr lang="el-GR" altLang="el-GR" sz="2400" b="1" baseline="-250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 +1 ή -1, δηλαδή όταν η διεργασία περιστροφής δεύτερης τάξης είναι συμμετρική ή αντισυμμετρική, αντίστοιχα.</a:t>
            </a:r>
            <a:endParaRPr lang="en-GB" altLang="el-GR" sz="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26061" name="Text Box 13">
            <a:extLst>
              <a:ext uri="{FF2B5EF4-FFF2-40B4-BE49-F238E27FC236}">
                <a16:creationId xmlns:a16="http://schemas.microsoft.com/office/drawing/2014/main" id="{2F9CCB81-3243-4D21-78BB-DB31780A0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743200"/>
            <a:ext cx="87630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Όταν δεν υπάρχει άλλο μέλος </a:t>
            </a:r>
            <a:r>
              <a:rPr lang="en-US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(π.χ. στην ομάδα συμμετρίας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2V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λαμβάνονται υπόψη οι χαρακτήρες </a:t>
            </a:r>
            <a:r>
              <a:rPr lang="el-GR" altLang="el-GR" sz="2400" b="1" i="1">
                <a:solidFill>
                  <a:srgbClr val="FF3300"/>
                </a:solidFill>
              </a:rPr>
              <a:t>χ</a:t>
            </a:r>
            <a:r>
              <a:rPr lang="el-GR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(σ</a:t>
            </a:r>
            <a:r>
              <a:rPr lang="en-US" altLang="el-GR" sz="2400" b="1" baseline="-25000">
                <a:solidFill>
                  <a:srgbClr val="FF3300"/>
                </a:solidFill>
                <a:latin typeface="Arial" panose="020B0604020202020204" pitchFamily="34" charset="0"/>
              </a:rPr>
              <a:t>v</a:t>
            </a:r>
            <a:r>
              <a:rPr lang="en-US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δηλαδή η συμμετρία ως προς τον κατοπτρισμό.</a:t>
            </a:r>
            <a:endParaRPr lang="en-GB" altLang="el-GR" sz="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60" grpId="0" animBg="1"/>
      <p:bldP spid="10260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73" name="Text Box 9">
            <a:extLst>
              <a:ext uri="{FF2B5EF4-FFF2-40B4-BE49-F238E27FC236}">
                <a16:creationId xmlns:a16="http://schemas.microsoft.com/office/drawing/2014/main" id="{CAF0A19C-A31F-BC2D-6365-0DB80311E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57275"/>
            <a:ext cx="6172200" cy="1900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τελεστές μιας ομάδας συμμετρίας ονομάζονται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μέλη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της ομάδας συμμετρίας.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μέλη της ομάδας συμμετρίας </a:t>
            </a:r>
            <a:r>
              <a:rPr lang="en-US" altLang="el-GR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l-GR" sz="24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3h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είναι δώδεκα: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Ε, </a:t>
            </a:r>
            <a:r>
              <a:rPr lang="en-US" altLang="el-GR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altLang="el-GR" sz="2400" b="1" baseline="-25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l-GR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C</a:t>
            </a:r>
            <a:r>
              <a:rPr lang="en-US" altLang="el-GR" sz="2400" b="1" baseline="-25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l-GR" sz="2400" b="1" baseline="30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l-GR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3C</a:t>
            </a:r>
            <a:r>
              <a:rPr lang="en-US" altLang="el-GR" sz="2400" b="1" baseline="-25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l-GR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l-GR" altLang="el-GR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el-GR" sz="2400" b="1" baseline="-25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l-GR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3</a:t>
            </a:r>
            <a:r>
              <a:rPr lang="el-GR" altLang="el-GR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el-GR" sz="2400" b="1" baseline="-25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l-GR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S</a:t>
            </a:r>
            <a:r>
              <a:rPr lang="en-US" altLang="el-GR" sz="2400" b="1" baseline="-25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l-GR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S</a:t>
            </a:r>
            <a:r>
              <a:rPr lang="en-US" altLang="el-GR" sz="2400" b="1" baseline="-25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l-GR" sz="2400" b="1" baseline="30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l-GR" altLang="el-GR" sz="24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4074" name="Text Box 10">
            <a:extLst>
              <a:ext uri="{FF2B5EF4-FFF2-40B4-BE49-F238E27FC236}">
                <a16:creationId xmlns:a16="http://schemas.microsoft.com/office/drawing/2014/main" id="{BC612B21-9E1C-9321-49BD-AAC466F50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6096000" cy="177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αριθμός των μελών ομάδας συμμετρίας καθορίζει την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τάξη της ομάδας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ομάδα </a:t>
            </a:r>
            <a:r>
              <a:rPr lang="en-US" altLang="el-GR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τέσσερα μέλη έχει τάξη 4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ομάδα </a:t>
            </a:r>
            <a:r>
              <a:rPr lang="en-US" altLang="el-GR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 δύο μέλη έχει τάξη 2.</a:t>
            </a:r>
            <a:endParaRPr lang="en-US" altLang="el-GR" sz="2400" b="1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4075" name="Picture 11">
            <a:extLst>
              <a:ext uri="{FF2B5EF4-FFF2-40B4-BE49-F238E27FC236}">
                <a16:creationId xmlns:a16="http://schemas.microsoft.com/office/drawing/2014/main" id="{3E3FD9F1-91F5-421F-4306-B233694B50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066800"/>
            <a:ext cx="2819400" cy="2268538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84077" name="Picture 13">
            <a:extLst>
              <a:ext uri="{FF2B5EF4-FFF2-40B4-BE49-F238E27FC236}">
                <a16:creationId xmlns:a16="http://schemas.microsoft.com/office/drawing/2014/main" id="{BCDE80CF-7A0A-A52B-0691-E7970D7BB7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3810000"/>
            <a:ext cx="2062163" cy="275590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84085" name="Picture 21">
            <a:extLst>
              <a:ext uri="{FF2B5EF4-FFF2-40B4-BE49-F238E27FC236}">
                <a16:creationId xmlns:a16="http://schemas.microsoft.com/office/drawing/2014/main" id="{0A5B7384-B1F4-BEF8-78BB-BE8DA9D5B2DF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5135563"/>
            <a:ext cx="3048000" cy="1722437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151" name="Line 4">
            <a:extLst>
              <a:ext uri="{FF2B5EF4-FFF2-40B4-BE49-F238E27FC236}">
                <a16:creationId xmlns:a16="http://schemas.microsoft.com/office/drawing/2014/main" id="{3E1F757E-FC04-8812-E61C-8C1AFD906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2" name="Text Box 6">
            <a:extLst>
              <a:ext uri="{FF2B5EF4-FFF2-40B4-BE49-F238E27FC236}">
                <a16:creationId xmlns:a16="http://schemas.microsoft.com/office/drawing/2014/main" id="{7A4CFF16-968A-4B78-B9A2-76CACEC71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124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Στοιχεία θεωρίας ομάδων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73" grpId="0" animBg="1"/>
      <p:bldP spid="98407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084" name="Picture 12">
            <a:extLst>
              <a:ext uri="{FF2B5EF4-FFF2-40B4-BE49-F238E27FC236}">
                <a16:creationId xmlns:a16="http://schemas.microsoft.com/office/drawing/2014/main" id="{1DFBFDD3-F44A-F169-EFB4-697FEC5D3EB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563" y="4078288"/>
            <a:ext cx="8605837" cy="2398712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3795" name="Line 4">
            <a:extLst>
              <a:ext uri="{FF2B5EF4-FFF2-40B4-BE49-F238E27FC236}">
                <a16:creationId xmlns:a16="http://schemas.microsoft.com/office/drawing/2014/main" id="{BBEE86F6-CA47-D1A9-0FC4-0DC1CF6A3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6" name="Text Box 5">
            <a:extLst>
              <a:ext uri="{FF2B5EF4-FFF2-40B4-BE49-F238E27FC236}">
                <a16:creationId xmlns:a16="http://schemas.microsoft.com/office/drawing/2014/main" id="{8564204F-7046-6239-A22D-045D14681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26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Πίνακες χαρακτήρων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7079" name="Text Box 7">
            <a:extLst>
              <a:ext uri="{FF2B5EF4-FFF2-40B4-BE49-F238E27FC236}">
                <a16:creationId xmlns:a16="http://schemas.microsoft.com/office/drawing/2014/main" id="{68370F0B-BAF8-E921-9600-77BFA38A0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4008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Πίνακας χαρακτήρων της ομάδας συμμετρίας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endParaRPr lang="el-GR" altLang="el-GR" sz="2400" b="1" baseline="-25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8" name="Text Box 9">
            <a:extLst>
              <a:ext uri="{FF2B5EF4-FFF2-40B4-BE49-F238E27FC236}">
                <a16:creationId xmlns:a16="http://schemas.microsoft.com/office/drawing/2014/main" id="{CB3F292C-CBFF-B037-A277-31BE3429A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5213"/>
            <a:ext cx="6248400" cy="1646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Όταν η διεργασία συμμετρίας είναι συμμετρική ή αντισυμμετρική ως προς κέντρο συμμετρίας, δηλαδή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</a:t>
            </a:r>
            <a:r>
              <a:rPr lang="el-GR" altLang="el-GR" sz="2400" b="1" i="1">
                <a:solidFill>
                  <a:srgbClr val="FF3300"/>
                </a:solidFill>
              </a:rPr>
              <a:t>χ</a:t>
            </a:r>
            <a:r>
              <a:rPr lang="el-GR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(</a:t>
            </a:r>
            <a:r>
              <a:rPr lang="en-US" altLang="el-GR" sz="2400" b="1" i="1">
                <a:solidFill>
                  <a:srgbClr val="FF3300"/>
                </a:solidFill>
              </a:rPr>
              <a:t>i</a:t>
            </a:r>
            <a:r>
              <a:rPr lang="en-US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 +1 ή -1, τότε στα σύμβολα Α και Β προστίθεται δείκτης </a:t>
            </a:r>
            <a:r>
              <a:rPr lang="en-US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g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ή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u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αντίστοιχα (π.χ. ομάδα συμμετρίας </a:t>
            </a:r>
            <a:r>
              <a:rPr lang="en-US" altLang="el-GR" sz="2400" b="1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3300"/>
                </a:solidFill>
                <a:latin typeface="Arial" panose="020B0604020202020204" pitchFamily="34" charset="0"/>
              </a:rPr>
              <a:t>2h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1027086" name="Picture 14">
            <a:extLst>
              <a:ext uri="{FF2B5EF4-FFF2-40B4-BE49-F238E27FC236}">
                <a16:creationId xmlns:a16="http://schemas.microsoft.com/office/drawing/2014/main" id="{985F0610-3595-F63E-2442-182A396C4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14400"/>
            <a:ext cx="22907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087" name="Text Box 15">
            <a:extLst>
              <a:ext uri="{FF2B5EF4-FFF2-40B4-BE49-F238E27FC236}">
                <a16:creationId xmlns:a16="http://schemas.microsoft.com/office/drawing/2014/main" id="{CB17F361-333F-81AA-894D-A4925B0B0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00" y="3321050"/>
            <a:ext cx="1393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36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endParaRPr lang="el-GR" altLang="el-GR" sz="3600" b="1" baseline="-25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079" grpId="0"/>
      <p:bldP spid="102708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5">
            <a:extLst>
              <a:ext uri="{FF2B5EF4-FFF2-40B4-BE49-F238E27FC236}">
                <a16:creationId xmlns:a16="http://schemas.microsoft.com/office/drawing/2014/main" id="{4156478D-55DD-7308-4473-B31D943433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19" name="Text Box 6">
            <a:extLst>
              <a:ext uri="{FF2B5EF4-FFF2-40B4-BE49-F238E27FC236}">
                <a16:creationId xmlns:a16="http://schemas.microsoft.com/office/drawing/2014/main" id="{1DCB4B9B-EE1C-1D0E-BAEE-63AFC349B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26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Πίνακες χαρακτήρων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Text Box 8">
            <a:extLst>
              <a:ext uri="{FF2B5EF4-FFF2-40B4-BE49-F238E27FC236}">
                <a16:creationId xmlns:a16="http://schemas.microsoft.com/office/drawing/2014/main" id="{33F48218-F759-CD2F-1548-9AD31E162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5213"/>
            <a:ext cx="87630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Όταν η διεργασία συμετρίας είναι συμμετρική ή αντισυμμετρική ως προς οριζόντιο επίπεδο, δηλαδή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όταν το </a:t>
            </a:r>
            <a:r>
              <a:rPr lang="el-GR" altLang="el-GR" sz="2400" b="1" i="1">
                <a:solidFill>
                  <a:srgbClr val="FF0000"/>
                </a:solidFill>
              </a:rPr>
              <a:t>χ</a:t>
            </a:r>
            <a:r>
              <a:rPr lang="el-GR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l-GR" altLang="el-GR" sz="2400" b="1" i="1">
                <a:solidFill>
                  <a:srgbClr val="FF0000"/>
                </a:solidFill>
              </a:rPr>
              <a:t>σ</a:t>
            </a:r>
            <a:r>
              <a:rPr lang="en-US" altLang="el-GR" sz="2400" b="1" i="1" baseline="-25000">
                <a:solidFill>
                  <a:srgbClr val="FF0000"/>
                </a:solidFill>
              </a:rPr>
              <a:t>h</a:t>
            </a:r>
            <a:r>
              <a:rPr lang="en-US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 +1 ή -1, τότε στα σύμβολα Α και Β προστίθεται ένας (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΄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ή δύο (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΄΄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τόνοι, αντίστοιχα.</a:t>
            </a:r>
            <a:endParaRPr lang="en-GB" altLang="el-GR" sz="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29131" name="Text Box 11">
            <a:extLst>
              <a:ext uri="{FF2B5EF4-FFF2-40B4-BE49-F238E27FC236}">
                <a16:creationId xmlns:a16="http://schemas.microsoft.com/office/drawing/2014/main" id="{7B3B9EEA-0E2D-0C4F-811F-3EF693935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38400"/>
            <a:ext cx="876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δισδιάστατες, τρισδιάστατες, τετραδιάστατες αναπαραστάσεις συμβολίζονται με τα γράμματα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Τ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και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G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αντίστοιχα.</a:t>
            </a:r>
            <a:endParaRPr lang="en-GB" altLang="el-GR" sz="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29135" name="Text Box 15">
            <a:extLst>
              <a:ext uri="{FF2B5EF4-FFF2-40B4-BE49-F238E27FC236}">
                <a16:creationId xmlns:a16="http://schemas.microsoft.com/office/drawing/2014/main" id="{FB78DF30-C5E2-E4AE-0E05-94FADA748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73450"/>
            <a:ext cx="876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Μονοδιάστατες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ονομάζονται οι αναπαραστάσεις των οποίων όλοι οι χαρακτήρες είναι +1 ή -1.</a:t>
            </a:r>
            <a:endParaRPr lang="en-GB" altLang="el-GR" sz="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29136" name="Text Box 16">
            <a:extLst>
              <a:ext uri="{FF2B5EF4-FFF2-40B4-BE49-F238E27FC236}">
                <a16:creationId xmlns:a16="http://schemas.microsoft.com/office/drawing/2014/main" id="{075800AC-2D7E-2A67-BD19-F8BC1CBCD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95800"/>
            <a:ext cx="87630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Όταν  ο χαρακτήρας της ταυτότητας </a:t>
            </a:r>
            <a:r>
              <a:rPr lang="el-GR" altLang="el-GR" sz="1800" b="1" i="1">
                <a:solidFill>
                  <a:srgbClr val="FF0000"/>
                </a:solidFill>
              </a:rPr>
              <a:t>χ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(Ε)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 είναι +2, η αναπαράσταση χαρακτηρίζεται ως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δισδιάστατη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ή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διπλά εκφυλισμένη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μη αναγωγίσιμη αναπαράσταση.</a:t>
            </a:r>
            <a:endParaRPr lang="en-GB" altLang="el-GR" sz="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29137" name="Text Box 17">
            <a:extLst>
              <a:ext uri="{FF2B5EF4-FFF2-40B4-BE49-F238E27FC236}">
                <a16:creationId xmlns:a16="http://schemas.microsoft.com/office/drawing/2014/main" id="{A8CBF1C4-6572-08C8-B730-A5C6D33EA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59450"/>
            <a:ext cx="876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Όταν  </a:t>
            </a:r>
            <a:r>
              <a:rPr lang="el-GR" altLang="el-GR" sz="1800" b="1" i="1">
                <a:solidFill>
                  <a:srgbClr val="FF0000"/>
                </a:solidFill>
              </a:rPr>
              <a:t>χ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(Ε)=+3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ή </a:t>
            </a:r>
            <a:r>
              <a:rPr lang="el-GR" altLang="el-GR" sz="1800" b="1" i="1">
                <a:solidFill>
                  <a:srgbClr val="FF0000"/>
                </a:solidFill>
              </a:rPr>
              <a:t>χ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(Ε)=+4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οι αναπαραστάσεις ονομάζονται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τρισδιάστατες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(τριπλά εκφυλισμένες) ή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τετραδιάστατες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(τετραπλά εκφυλισμένες), αντίστοιχα.</a:t>
            </a:r>
            <a:endParaRPr lang="en-GB" altLang="el-GR" sz="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31" grpId="0" animBg="1"/>
      <p:bldP spid="1029135" grpId="0" animBg="1"/>
      <p:bldP spid="1029136" grpId="0" animBg="1"/>
      <p:bldP spid="10291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4">
            <a:extLst>
              <a:ext uri="{FF2B5EF4-FFF2-40B4-BE49-F238E27FC236}">
                <a16:creationId xmlns:a16="http://schemas.microsoft.com/office/drawing/2014/main" id="{14F6F364-5BB5-E1F6-6BB0-CF7D9B2715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3" name="Text Box 5">
            <a:extLst>
              <a:ext uri="{FF2B5EF4-FFF2-40B4-BE49-F238E27FC236}">
                <a16:creationId xmlns:a16="http://schemas.microsoft.com/office/drawing/2014/main" id="{A3B23578-57E1-4F59-99E5-0AB15D37D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26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Πίνακες χαρακτήρων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Text Box 6">
            <a:extLst>
              <a:ext uri="{FF2B5EF4-FFF2-40B4-BE49-F238E27FC236}">
                <a16:creationId xmlns:a16="http://schemas.microsoft.com/office/drawing/2014/main" id="{93C95001-A187-B22D-7934-BB4F1F0AB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400800"/>
            <a:ext cx="662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Συμβολισμός των αναπαραστάσεων κατά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Müliken</a:t>
            </a:r>
            <a:endParaRPr lang="el-GR" altLang="el-GR" sz="2400" b="1" baseline="-25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5" name="Picture 9">
            <a:extLst>
              <a:ext uri="{FF2B5EF4-FFF2-40B4-BE49-F238E27FC236}">
                <a16:creationId xmlns:a16="http://schemas.microsoft.com/office/drawing/2014/main" id="{92FDD4FE-C14D-240C-1823-D5D85BB21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65213"/>
            <a:ext cx="7718425" cy="52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4">
            <a:extLst>
              <a:ext uri="{FF2B5EF4-FFF2-40B4-BE49-F238E27FC236}">
                <a16:creationId xmlns:a16="http://schemas.microsoft.com/office/drawing/2014/main" id="{6097F232-FAF3-AF50-D0C6-0CB8E3AAA0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67" name="Text Box 5">
            <a:extLst>
              <a:ext uri="{FF2B5EF4-FFF2-40B4-BE49-F238E27FC236}">
                <a16:creationId xmlns:a16="http://schemas.microsoft.com/office/drawing/2014/main" id="{784F575C-A39A-8DC9-591C-061C7C0DB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099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Προσδιορισμός ενεργών δονήσεων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32200" name="Text Box 8">
            <a:extLst>
              <a:ext uri="{FF2B5EF4-FFF2-40B4-BE49-F238E27FC236}">
                <a16:creationId xmlns:a16="http://schemas.microsoft.com/office/drawing/2014/main" id="{42F0FD38-1F40-0868-DA27-1033FB988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5213"/>
            <a:ext cx="8763000" cy="146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πίνακες χαρακτήρων χρησιμοποιούνται για την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πρόβλεψη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ενεργών δονήσεων πολυατομικών μορίων, εφόσον είναι γνωστά: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(α) η ομάδα συμμετρίας στην οποία ανήκει το μόριο, και 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(β) η συμμετρία της δόνησης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32201" name="Text Box 9">
            <a:extLst>
              <a:ext uri="{FF2B5EF4-FFF2-40B4-BE49-F238E27FC236}">
                <a16:creationId xmlns:a16="http://schemas.microsoft.com/office/drawing/2014/main" id="{07E1B64F-0B89-0055-DD63-7D7E05104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67000"/>
            <a:ext cx="876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Η διάγνωση στηρίζεται σε ένα πολύ απλό κανόνα:</a:t>
            </a:r>
          </a:p>
        </p:txBody>
      </p:sp>
      <p:sp>
        <p:nvSpPr>
          <p:cNvPr id="1032202" name="Text Box 10">
            <a:extLst>
              <a:ext uri="{FF2B5EF4-FFF2-40B4-BE49-F238E27FC236}">
                <a16:creationId xmlns:a16="http://schemas.microsoft.com/office/drawing/2014/main" id="{4C10E34B-5957-CD2E-B1F1-CB6CC5900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0"/>
            <a:ext cx="88392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Μια θεμελιώδης δόνηση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είναι ενεργή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στη φασματοσκοπία υπερύθρου, όταν η συμμετρία της περιγράφεται από την ίδια μη αναγωγίσιμη αναπαράσταση με την οποία περιγράφεται μια (τουλάχιστον) από τις συντεταγμένες </a:t>
            </a:r>
            <a:r>
              <a:rPr lang="en-US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n-US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  <a:r>
              <a:rPr lang="en-US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n-US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z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στον πίνακα χαρακτήρων.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1032203" name="Picture 11">
            <a:extLst>
              <a:ext uri="{FF2B5EF4-FFF2-40B4-BE49-F238E27FC236}">
                <a16:creationId xmlns:a16="http://schemas.microsoft.com/office/drawing/2014/main" id="{3E8205CD-3CAC-3A09-C673-266A95071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73563"/>
            <a:ext cx="75438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2204" name="Text Box 12">
            <a:extLst>
              <a:ext uri="{FF2B5EF4-FFF2-40B4-BE49-F238E27FC236}">
                <a16:creationId xmlns:a16="http://schemas.microsoft.com/office/drawing/2014/main" id="{A916C07F-FE32-ADAF-51D7-4F81F9F00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4008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Πίνακας χαρακτήρων της ομάδας συμμετρίας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endParaRPr lang="el-GR" altLang="el-GR" sz="2400" b="1" baseline="-25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200" grpId="0" animBg="1"/>
      <p:bldP spid="1032201" grpId="0"/>
      <p:bldP spid="1032202" grpId="0" animBg="1"/>
      <p:bldP spid="103220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4">
            <a:extLst>
              <a:ext uri="{FF2B5EF4-FFF2-40B4-BE49-F238E27FC236}">
                <a16:creationId xmlns:a16="http://schemas.microsoft.com/office/drawing/2014/main" id="{27BBB8C1-6C43-A7EF-71DE-FB68A481E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1" name="Text Box 5">
            <a:extLst>
              <a:ext uri="{FF2B5EF4-FFF2-40B4-BE49-F238E27FC236}">
                <a16:creationId xmlns:a16="http://schemas.microsoft.com/office/drawing/2014/main" id="{835BEA2E-1271-C0E9-D40F-CCD1F5F08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099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Προσδιορισμός ενεργών δονήσεων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Text Box 6">
            <a:extLst>
              <a:ext uri="{FF2B5EF4-FFF2-40B4-BE49-F238E27FC236}">
                <a16:creationId xmlns:a16="http://schemas.microsoft.com/office/drawing/2014/main" id="{4B237D0B-1F4C-D071-A1F0-8EA13CE36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5213"/>
            <a:ext cx="61722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Παράδειγμα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 Να προσδιοριστεί ποιες από τις δονήσεις </a:t>
            </a:r>
            <a:r>
              <a:rPr lang="el-GR" altLang="el-GR" sz="2000" b="1" i="1">
                <a:solidFill>
                  <a:srgbClr val="000066"/>
                </a:solidFill>
              </a:rPr>
              <a:t>ν</a:t>
            </a:r>
            <a:r>
              <a:rPr lang="el-GR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2000" b="1" i="1">
                <a:solidFill>
                  <a:srgbClr val="000066"/>
                </a:solidFill>
              </a:rPr>
              <a:t>ν</a:t>
            </a:r>
            <a:r>
              <a:rPr lang="el-GR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2000" b="1" i="1">
                <a:solidFill>
                  <a:srgbClr val="000066"/>
                </a:solidFill>
              </a:rPr>
              <a:t>ν</a:t>
            </a:r>
            <a:r>
              <a:rPr lang="el-GR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μορίου του νερού είναι ενεργές στη φασματοσκοπία υπερύθρου.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1037328" name="Picture 16">
            <a:extLst>
              <a:ext uri="{FF2B5EF4-FFF2-40B4-BE49-F238E27FC236}">
                <a16:creationId xmlns:a16="http://schemas.microsoft.com/office/drawing/2014/main" id="{71989B26-A6EA-EE6B-5218-E55A2D13D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1563"/>
            <a:ext cx="5638800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29" name="Picture 17">
            <a:extLst>
              <a:ext uri="{FF2B5EF4-FFF2-40B4-BE49-F238E27FC236}">
                <a16:creationId xmlns:a16="http://schemas.microsoft.com/office/drawing/2014/main" id="{40A5BE6A-B75C-97C6-1AAE-0CD617720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31464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30" name="Picture 18">
            <a:extLst>
              <a:ext uri="{FF2B5EF4-FFF2-40B4-BE49-F238E27FC236}">
                <a16:creationId xmlns:a16="http://schemas.microsoft.com/office/drawing/2014/main" id="{B919205B-E93E-6A7A-A166-B9C80694A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36938"/>
            <a:ext cx="5638800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7331" name="Text Box 19">
            <a:extLst>
              <a:ext uri="{FF2B5EF4-FFF2-40B4-BE49-F238E27FC236}">
                <a16:creationId xmlns:a16="http://schemas.microsoft.com/office/drawing/2014/main" id="{DFE0F1F9-2C38-C0F0-9CBC-2A195DA84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2438400"/>
            <a:ext cx="2268537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E, C</a:t>
            </a:r>
            <a:r>
              <a:rPr lang="en-US" altLang="el-GR" sz="20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σ(</a:t>
            </a:r>
            <a:r>
              <a:rPr lang="en-US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xz),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σ(</a:t>
            </a:r>
            <a:r>
              <a:rPr lang="en-US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yz)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FF00"/>
                </a:solidFill>
                <a:latin typeface="Arial" panose="020B0604020202020204" pitchFamily="34" charset="0"/>
              </a:rPr>
              <a:t>2v</a:t>
            </a:r>
            <a:endParaRPr lang="el-GR" altLang="el-GR" sz="2400" b="1" baseline="-25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037341" name="Picture 29">
            <a:extLst>
              <a:ext uri="{FF2B5EF4-FFF2-40B4-BE49-F238E27FC236}">
                <a16:creationId xmlns:a16="http://schemas.microsoft.com/office/drawing/2014/main" id="{7E1FD226-EA69-0BC1-D001-BE34972C3B1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9150" y="1066800"/>
            <a:ext cx="1593850" cy="113665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37343" name="Rectangle 31">
            <a:extLst>
              <a:ext uri="{FF2B5EF4-FFF2-40B4-BE49-F238E27FC236}">
                <a16:creationId xmlns:a16="http://schemas.microsoft.com/office/drawing/2014/main" id="{36AE064F-BDD3-E146-508C-C92B0E702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0"/>
            <a:ext cx="5181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37344" name="Rectangle 32">
            <a:extLst>
              <a:ext uri="{FF2B5EF4-FFF2-40B4-BE49-F238E27FC236}">
                <a16:creationId xmlns:a16="http://schemas.microsoft.com/office/drawing/2014/main" id="{DD10CA55-0C12-0E86-11C5-F14740DF4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218113"/>
            <a:ext cx="5181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37345" name="Text Box 33">
            <a:extLst>
              <a:ext uri="{FF2B5EF4-FFF2-40B4-BE49-F238E27FC236}">
                <a16:creationId xmlns:a16="http://schemas.microsoft.com/office/drawing/2014/main" id="{D9B9FC40-20AD-04D4-3CD1-7C5E10ECB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Η δόνηση </a:t>
            </a:r>
            <a:r>
              <a:rPr lang="el-GR" altLang="el-GR" sz="2000" b="1" i="1">
                <a:solidFill>
                  <a:srgbClr val="FFFF00"/>
                </a:solidFill>
              </a:rPr>
              <a:t>ν</a:t>
            </a:r>
            <a:r>
              <a:rPr lang="el-GR" altLang="el-GR" sz="1800" b="1" baseline="-2500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...</a:t>
            </a:r>
          </a:p>
        </p:txBody>
      </p:sp>
      <p:sp>
        <p:nvSpPr>
          <p:cNvPr id="1037346" name="Text Box 34">
            <a:extLst>
              <a:ext uri="{FF2B5EF4-FFF2-40B4-BE49-F238E27FC236}">
                <a16:creationId xmlns:a16="http://schemas.microsoft.com/office/drawing/2014/main" id="{54733785-F812-08B5-F5EB-F94DE9FEB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071688"/>
            <a:ext cx="472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περιγράφεται από την αναπαράσταση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Α</a:t>
            </a:r>
            <a:r>
              <a:rPr lang="el-GR" altLang="el-GR" sz="1800" b="1" baseline="-2500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37347" name="Text Box 35">
            <a:extLst>
              <a:ext uri="{FF2B5EF4-FFF2-40B4-BE49-F238E27FC236}">
                <a16:creationId xmlns:a16="http://schemas.microsoft.com/office/drawing/2014/main" id="{90B29864-3821-2263-0C25-0A6D78F32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22525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Η δόνηση </a:t>
            </a:r>
            <a:r>
              <a:rPr lang="el-GR" altLang="el-GR" sz="2000" b="1" i="1">
                <a:solidFill>
                  <a:srgbClr val="FFFF00"/>
                </a:solidFill>
              </a:rPr>
              <a:t>ν</a:t>
            </a:r>
            <a:r>
              <a:rPr lang="el-GR" altLang="el-GR" sz="1800" b="1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...</a:t>
            </a:r>
          </a:p>
        </p:txBody>
      </p:sp>
      <p:sp>
        <p:nvSpPr>
          <p:cNvPr id="1037348" name="Text Box 36">
            <a:extLst>
              <a:ext uri="{FF2B5EF4-FFF2-40B4-BE49-F238E27FC236}">
                <a16:creationId xmlns:a16="http://schemas.microsoft.com/office/drawing/2014/main" id="{D5134EA4-6434-B3E2-BE8E-AFF09FC0D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436813"/>
            <a:ext cx="472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περιγράφεται από την αναπαράσταση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Α</a:t>
            </a:r>
            <a:r>
              <a:rPr lang="el-GR" altLang="el-GR" sz="1800" b="1" baseline="-2500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37349" name="Text Box 37">
            <a:extLst>
              <a:ext uri="{FF2B5EF4-FFF2-40B4-BE49-F238E27FC236}">
                <a16:creationId xmlns:a16="http://schemas.microsoft.com/office/drawing/2014/main" id="{E8E6B481-47CA-5579-B486-992F8ACD1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03525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Η δόνηση </a:t>
            </a:r>
            <a:r>
              <a:rPr lang="el-GR" altLang="el-GR" sz="2000" b="1" i="1">
                <a:solidFill>
                  <a:srgbClr val="FFFF00"/>
                </a:solidFill>
              </a:rPr>
              <a:t>ν</a:t>
            </a:r>
            <a:r>
              <a:rPr lang="el-GR" altLang="el-GR" sz="1800" b="1" baseline="-25000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...</a:t>
            </a:r>
          </a:p>
        </p:txBody>
      </p:sp>
      <p:sp>
        <p:nvSpPr>
          <p:cNvPr id="1037350" name="Text Box 38">
            <a:extLst>
              <a:ext uri="{FF2B5EF4-FFF2-40B4-BE49-F238E27FC236}">
                <a16:creationId xmlns:a16="http://schemas.microsoft.com/office/drawing/2014/main" id="{6CCEABDC-2698-D9AA-945C-9B3043CE7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817813"/>
            <a:ext cx="472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περιγράφεται από την αναπαράσταση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37351" name="Rectangle 39">
            <a:extLst>
              <a:ext uri="{FF2B5EF4-FFF2-40B4-BE49-F238E27FC236}">
                <a16:creationId xmlns:a16="http://schemas.microsoft.com/office/drawing/2014/main" id="{F5687D92-3E09-5CAA-C2E7-74C311523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094163"/>
            <a:ext cx="5181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37352" name="Rectangle 40">
            <a:extLst>
              <a:ext uri="{FF2B5EF4-FFF2-40B4-BE49-F238E27FC236}">
                <a16:creationId xmlns:a16="http://schemas.microsoft.com/office/drawing/2014/main" id="{3393E472-3424-2733-8015-7B652250B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71975"/>
            <a:ext cx="5181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37353" name="Rectangle 41">
            <a:extLst>
              <a:ext uri="{FF2B5EF4-FFF2-40B4-BE49-F238E27FC236}">
                <a16:creationId xmlns:a16="http://schemas.microsoft.com/office/drawing/2014/main" id="{5CD80D10-9EAB-5D35-541C-1B4F08474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081713"/>
            <a:ext cx="51816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37354" name="Oval 42">
            <a:extLst>
              <a:ext uri="{FF2B5EF4-FFF2-40B4-BE49-F238E27FC236}">
                <a16:creationId xmlns:a16="http://schemas.microsoft.com/office/drawing/2014/main" id="{140B41C7-4012-F96F-A3F4-5E222C1CF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164138"/>
            <a:ext cx="381000" cy="3810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37355" name="Oval 43">
            <a:extLst>
              <a:ext uri="{FF2B5EF4-FFF2-40B4-BE49-F238E27FC236}">
                <a16:creationId xmlns:a16="http://schemas.microsoft.com/office/drawing/2014/main" id="{7CF66A4A-49BF-0071-9E5E-B5311C7EB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019800"/>
            <a:ext cx="381000" cy="3810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037356" name="Text Box 44">
            <a:extLst>
              <a:ext uri="{FF2B5EF4-FFF2-40B4-BE49-F238E27FC236}">
                <a16:creationId xmlns:a16="http://schemas.microsoft.com/office/drawing/2014/main" id="{0EAD7D44-BAA3-033F-0A18-575C37262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4129088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Α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37357" name="Text Box 45">
            <a:extLst>
              <a:ext uri="{FF2B5EF4-FFF2-40B4-BE49-F238E27FC236}">
                <a16:creationId xmlns:a16="http://schemas.microsoft.com/office/drawing/2014/main" id="{D23ECF72-3D0A-E9FC-7BBA-1CFDCDBD4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119688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Α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37358" name="Text Box 46">
            <a:extLst>
              <a:ext uri="{FF2B5EF4-FFF2-40B4-BE49-F238E27FC236}">
                <a16:creationId xmlns:a16="http://schemas.microsoft.com/office/drawing/2014/main" id="{B77E2818-EE17-4BDC-175E-76D56D393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172200"/>
            <a:ext cx="433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37359" name="Text Box 47">
            <a:extLst>
              <a:ext uri="{FF2B5EF4-FFF2-40B4-BE49-F238E27FC236}">
                <a16:creationId xmlns:a16="http://schemas.microsoft.com/office/drawing/2014/main" id="{29F2FE41-EF44-E95F-A0CC-F32AFF704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114800"/>
            <a:ext cx="93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ενεργή</a:t>
            </a:r>
          </a:p>
        </p:txBody>
      </p:sp>
      <p:sp>
        <p:nvSpPr>
          <p:cNvPr id="1037360" name="Text Box 48">
            <a:extLst>
              <a:ext uri="{FF2B5EF4-FFF2-40B4-BE49-F238E27FC236}">
                <a16:creationId xmlns:a16="http://schemas.microsoft.com/office/drawing/2014/main" id="{51534B4B-3888-1B08-D6B7-B4E64E8D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181600"/>
            <a:ext cx="93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ενεργή</a:t>
            </a:r>
          </a:p>
        </p:txBody>
      </p:sp>
      <p:sp>
        <p:nvSpPr>
          <p:cNvPr id="1037361" name="Text Box 49">
            <a:extLst>
              <a:ext uri="{FF2B5EF4-FFF2-40B4-BE49-F238E27FC236}">
                <a16:creationId xmlns:a16="http://schemas.microsoft.com/office/drawing/2014/main" id="{51224B8F-02F5-84F0-928D-9AEAC7033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172200"/>
            <a:ext cx="93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ενεργή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31" grpId="0"/>
      <p:bldP spid="1037343" grpId="0" animBg="1"/>
      <p:bldP spid="1037343" grpId="1" animBg="1"/>
      <p:bldP spid="1037344" grpId="0" animBg="1"/>
      <p:bldP spid="1037344" grpId="1" animBg="1"/>
      <p:bldP spid="1037344" grpId="2" animBg="1"/>
      <p:bldP spid="1037344" grpId="3" animBg="1"/>
      <p:bldP spid="1037345" grpId="0"/>
      <p:bldP spid="1037346" grpId="0"/>
      <p:bldP spid="1037347" grpId="0"/>
      <p:bldP spid="1037348" grpId="0"/>
      <p:bldP spid="1037349" grpId="0"/>
      <p:bldP spid="1037350" grpId="0"/>
      <p:bldP spid="1037351" grpId="0" animBg="1"/>
      <p:bldP spid="1037351" grpId="1" animBg="1"/>
      <p:bldP spid="1037352" grpId="0" animBg="1"/>
      <p:bldP spid="1037352" grpId="1" animBg="1"/>
      <p:bldP spid="1037353" grpId="0" animBg="1"/>
      <p:bldP spid="1037353" grpId="1" animBg="1"/>
      <p:bldP spid="1037354" grpId="0" animBg="1"/>
      <p:bldP spid="1037355" grpId="0" animBg="1"/>
      <p:bldP spid="1037356" grpId="0"/>
      <p:bldP spid="1037357" grpId="0"/>
      <p:bldP spid="1037358" grpId="0"/>
      <p:bldP spid="1037359" grpId="0"/>
      <p:bldP spid="1037360" grpId="0"/>
      <p:bldP spid="103736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4">
            <a:extLst>
              <a:ext uri="{FF2B5EF4-FFF2-40B4-BE49-F238E27FC236}">
                <a16:creationId xmlns:a16="http://schemas.microsoft.com/office/drawing/2014/main" id="{CE947490-006B-097A-D0DC-D4CFA87CC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15" name="Text Box 5">
            <a:extLst>
              <a:ext uri="{FF2B5EF4-FFF2-40B4-BE49-F238E27FC236}">
                <a16:creationId xmlns:a16="http://schemas.microsoft.com/office/drawing/2014/main" id="{307E7260-99A8-F6FD-EF9D-6CD421B6F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540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Συχνότητες χαρακτηριστικών ομάδων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39368" name="Text Box 8">
            <a:extLst>
              <a:ext uri="{FF2B5EF4-FFF2-40B4-BE49-F238E27FC236}">
                <a16:creationId xmlns:a16="http://schemas.microsoft.com/office/drawing/2014/main" id="{CFF45345-32D1-D7F2-DFB0-1646DBCEB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5213"/>
            <a:ext cx="8839200" cy="160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ασφαλής ερμηνεία φασμάτων υπερύθρου πολυατομικών μορίων στηρίζεται στις βασικές αρχές που αναπτύχθηκαν παραπάνω. 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Όσο όμως αυξάνεται ο αριθμός των ατόμων στο μόριο μιας χημικής ένωσης, τόσο πιο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πολύπλοκα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εμφανίζονται τα αντίστοιχα φάσματα, με συνέπεια η ερμηνεία τους να παρουσιάζει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σημαντικές δυσκολίες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 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39371" name="Text Box 11">
            <a:extLst>
              <a:ext uri="{FF2B5EF4-FFF2-40B4-BE49-F238E27FC236}">
                <a16:creationId xmlns:a16="http://schemas.microsoft.com/office/drawing/2014/main" id="{18996E50-37AE-3A76-87A9-587949E32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68625"/>
            <a:ext cx="88392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Σαν απλούστερη εναλλακτική λύση μπορεί να γίνει προσπάθεια προσδιορισμού της προέλευσης κάθε κορυφής στο φάσμα, ανιχνεύοντας εκείνες τις κορυφές, οι οποίες προέρχονται από τη δόνηση δεσμών εντός μιας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χαρακτηριστικής ομάδας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39372" name="Text Box 12">
            <a:extLst>
              <a:ext uri="{FF2B5EF4-FFF2-40B4-BE49-F238E27FC236}">
                <a16:creationId xmlns:a16="http://schemas.microsoft.com/office/drawing/2014/main" id="{8E24B7B8-5C67-DE17-F093-35617E522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95800"/>
            <a:ext cx="88392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χαρακτηριστικές ομάδες αποτελούνται από συγκροτήματα ατόμων, όπως π.χ. Το υδροξύλιο (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ΟΗ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), το καρβονύλιο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C=O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το νιτρίλιο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≡N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μεθυλική ομάδα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κ.λ.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9373" name="Text Box 13">
            <a:extLst>
              <a:ext uri="{FF2B5EF4-FFF2-40B4-BE49-F238E27FC236}">
                <a16:creationId xmlns:a16="http://schemas.microsoft.com/office/drawing/2014/main" id="{B9F89C0E-C28B-B7AB-2742-EAB49AF1E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89613"/>
            <a:ext cx="8839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συχνότητες δόνησης των χαρακτηριστικών ομάδων έχουν ταξινομηθεί σε πίνακες, οι οποίοι μπορούν να αναζητηθούν στη βιβλιογραφία.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8" grpId="0" animBg="1"/>
      <p:bldP spid="1039371" grpId="0" animBg="1"/>
      <p:bldP spid="1039372" grpId="0" animBg="1"/>
      <p:bldP spid="103937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>
            <a:extLst>
              <a:ext uri="{FF2B5EF4-FFF2-40B4-BE49-F238E27FC236}">
                <a16:creationId xmlns:a16="http://schemas.microsoft.com/office/drawing/2014/main" id="{46755B61-7F88-19D9-35E9-51AAECA43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956300"/>
            <a:ext cx="4800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Περιοχές συχνοτήτων ομάδων και αποτύπωσης στη φασματική περιοχή του μέσου υπερύθρου</a:t>
            </a:r>
            <a:endParaRPr lang="en-GB" altLang="el-GR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9939" name="Picture 5" descr="17-04_mod">
            <a:extLst>
              <a:ext uri="{FF2B5EF4-FFF2-40B4-BE49-F238E27FC236}">
                <a16:creationId xmlns:a16="http://schemas.microsoft.com/office/drawing/2014/main" id="{9AFDC21F-8586-5548-8F79-7887BB712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990600"/>
            <a:ext cx="37877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6">
            <a:extLst>
              <a:ext uri="{FF2B5EF4-FFF2-40B4-BE49-F238E27FC236}">
                <a16:creationId xmlns:a16="http://schemas.microsoft.com/office/drawing/2014/main" id="{3AE99F62-7748-35FA-0977-436A55C4F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5213"/>
            <a:ext cx="4648200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ταυτοποίηση μιας οργανικής ένωσης από το φάσμα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της είναι μια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διαδικασία δύο σταδίων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 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9941" name="Line 7">
            <a:extLst>
              <a:ext uri="{FF2B5EF4-FFF2-40B4-BE49-F238E27FC236}">
                <a16:creationId xmlns:a16="http://schemas.microsoft.com/office/drawing/2014/main" id="{627022C3-4481-76A6-0A84-C4FECCCBD6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42" name="Text Box 8">
            <a:extLst>
              <a:ext uri="{FF2B5EF4-FFF2-40B4-BE49-F238E27FC236}">
                <a16:creationId xmlns:a16="http://schemas.microsoft.com/office/drawing/2014/main" id="{D2DEE2DD-E718-B22F-95AB-5F0500B74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540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Συχνότητες χαρακτηριστικών ομάδων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4" name="Text Box 6">
            <a:extLst>
              <a:ext uri="{FF2B5EF4-FFF2-40B4-BE49-F238E27FC236}">
                <a16:creationId xmlns:a16="http://schemas.microsoft.com/office/drawing/2014/main" id="{54B842D4-C06D-DA14-7836-BA4C7D214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90738"/>
            <a:ext cx="4648200" cy="1474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πρώτο στάδιο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περιλαμβάνει τον προσδιορισμό των χαρακτηριστικών ομάδων, η παρουσία των οποίων είναι πιθανότερη στην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 i="1">
                <a:solidFill>
                  <a:schemeClr val="accent2"/>
                </a:solidFill>
                <a:latin typeface="Arial" panose="020B0604020202020204" pitchFamily="34" charset="0"/>
              </a:rPr>
              <a:t>περιοχή συχνότητας ομάδων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(3600 – 1200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cm</a:t>
            </a:r>
            <a:r>
              <a:rPr lang="el-GR" altLang="el-GR" sz="1800" b="1" baseline="3000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).</a:t>
            </a:r>
            <a:endParaRPr lang="en-US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4825" name="Text Box 6">
            <a:extLst>
              <a:ext uri="{FF2B5EF4-FFF2-40B4-BE49-F238E27FC236}">
                <a16:creationId xmlns:a16="http://schemas.microsoft.com/office/drawing/2014/main" id="{9C090561-EFA1-EDFF-6174-DE0601168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33800"/>
            <a:ext cx="4648200" cy="2024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δεύτερο στάδιο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περιλαμβάνει μια λεπτομερή σύγκριση της άγνωστης ουσίας με τα φάσματα καθαρών ουσιών, που περιέχουν όλες τις δραστικές ομάδες που βρέθηκαν στο πρώτο στάδιο. Η σύγκριση γίνεται στην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 i="1">
                <a:solidFill>
                  <a:schemeClr val="accent2"/>
                </a:solidFill>
                <a:latin typeface="Arial" panose="020B0604020202020204" pitchFamily="34" charset="0"/>
              </a:rPr>
              <a:t>περιοχή αποτύπωσης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(1200-600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r>
              <a:rPr lang="en-US" altLang="el-GR" sz="1800" b="1">
                <a:latin typeface="Arial" panose="020B0604020202020204" pitchFamily="34" charset="0"/>
              </a:rPr>
              <a:t> </a:t>
            </a:r>
            <a:endParaRPr lang="el-GR" altLang="el-GR" sz="1800" b="1">
              <a:latin typeface="Arial" panose="020B0604020202020204" pitchFamily="34" charset="0"/>
            </a:endParaRPr>
          </a:p>
        </p:txBody>
      </p:sp>
      <p:sp>
        <p:nvSpPr>
          <p:cNvPr id="34826" name="Rectangle 10">
            <a:extLst>
              <a:ext uri="{FF2B5EF4-FFF2-40B4-BE49-F238E27FC236}">
                <a16:creationId xmlns:a16="http://schemas.microsoft.com/office/drawing/2014/main" id="{FD792C5F-F0D0-F3C9-903D-D2C60FC62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990600"/>
            <a:ext cx="1600200" cy="5867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34827" name="Line 11">
            <a:extLst>
              <a:ext uri="{FF2B5EF4-FFF2-40B4-BE49-F238E27FC236}">
                <a16:creationId xmlns:a16="http://schemas.microsoft.com/office/drawing/2014/main" id="{52DDAE92-1474-8672-D72E-FF9E7FC1CE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35052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8" name="Rectangle 12">
            <a:extLst>
              <a:ext uri="{FF2B5EF4-FFF2-40B4-BE49-F238E27FC236}">
                <a16:creationId xmlns:a16="http://schemas.microsoft.com/office/drawing/2014/main" id="{28CB9152-B9FB-B260-8362-3B7520C12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990600"/>
            <a:ext cx="1676400" cy="5867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34829" name="Line 13">
            <a:extLst>
              <a:ext uri="{FF2B5EF4-FFF2-40B4-BE49-F238E27FC236}">
                <a16:creationId xmlns:a16="http://schemas.microsoft.com/office/drawing/2014/main" id="{55397849-A37B-C57E-2BDA-D8B3AC74D4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6800" y="5181600"/>
            <a:ext cx="2438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4" grpId="0" animBg="1"/>
      <p:bldP spid="34825" grpId="0" animBg="1"/>
      <p:bldP spid="34826" grpId="0" animBg="1"/>
      <p:bldP spid="348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4">
            <a:extLst>
              <a:ext uri="{FF2B5EF4-FFF2-40B4-BE49-F238E27FC236}">
                <a16:creationId xmlns:a16="http://schemas.microsoft.com/office/drawing/2014/main" id="{6EAC5B00-E4B8-A91D-85C3-3F8C70F2A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63" name="Text Box 5">
            <a:extLst>
              <a:ext uri="{FF2B5EF4-FFF2-40B4-BE49-F238E27FC236}">
                <a16:creationId xmlns:a16="http://schemas.microsoft.com/office/drawing/2014/main" id="{5895B01D-8C5C-2BD4-B413-3F6E4043B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540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Συχνότητες χαρακτηριστικών ομάδων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Text Box 6">
            <a:extLst>
              <a:ext uri="{FF2B5EF4-FFF2-40B4-BE49-F238E27FC236}">
                <a16:creationId xmlns:a16="http://schemas.microsoft.com/office/drawing/2014/main" id="{8AE022D6-7544-0F83-9631-09A08ABB4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5213"/>
            <a:ext cx="3733800" cy="3541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συχνότητα (ή ο κυματαριθμός) στην οποία μια οργανική δραστική ομάδα απορροφά υπέρυθρη ακτινοβολία, μπορεί να προσδιορισθεί από τις μάζες των ατόμων και τη σταθερά συχνότητας του δεσμού μεταξύ αυτών.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latin typeface="Arial" panose="020B0604020202020204" pitchFamily="34" charset="0"/>
            </a:endParaRPr>
          </a:p>
        </p:txBody>
      </p:sp>
      <p:graphicFrame>
        <p:nvGraphicFramePr>
          <p:cNvPr id="40965" name="Object 7">
            <a:extLst>
              <a:ext uri="{FF2B5EF4-FFF2-40B4-BE49-F238E27FC236}">
                <a16:creationId xmlns:a16="http://schemas.microsoft.com/office/drawing/2014/main" id="{64E3A295-9010-7E31-ECBD-4429663E50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1538" y="3276600"/>
          <a:ext cx="199231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25" imgH="444307" progId="Equation.DSMT4">
                  <p:embed/>
                </p:oleObj>
              </mc:Choice>
              <mc:Fallback>
                <p:oleObj name="Equation" r:id="rId2" imgW="863225" imgH="44430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3276600"/>
                        <a:ext cx="1992312" cy="1025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8">
            <a:extLst>
              <a:ext uri="{FF2B5EF4-FFF2-40B4-BE49-F238E27FC236}">
                <a16:creationId xmlns:a16="http://schemas.microsoft.com/office/drawing/2014/main" id="{7511BA5E-9A1B-9E86-D0FF-8943BA218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060450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66"/>
                </a:solidFill>
                <a:latin typeface="Arial" panose="020B0604020202020204" pitchFamily="34" charset="0"/>
              </a:rPr>
              <a:t>Συχνότητες οργανικών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66"/>
                </a:solidFill>
                <a:latin typeface="Arial" panose="020B0604020202020204" pitchFamily="34" charset="0"/>
              </a:rPr>
              <a:t>χαρακτηριστικών ομάδων</a:t>
            </a:r>
            <a:endParaRPr lang="en-GB" altLang="el-GR" sz="1800" b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35847" name="Line 9">
            <a:extLst>
              <a:ext uri="{FF2B5EF4-FFF2-40B4-BE49-F238E27FC236}">
                <a16:creationId xmlns:a16="http://schemas.microsoft.com/office/drawing/2014/main" id="{01C9E3C5-A02F-0E82-8A36-8ACDDBDF01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746250"/>
            <a:ext cx="4800600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8" name="Rectangle 10">
            <a:extLst>
              <a:ext uri="{FF2B5EF4-FFF2-40B4-BE49-F238E27FC236}">
                <a16:creationId xmlns:a16="http://schemas.microsoft.com/office/drawing/2014/main" id="{08143451-056B-4247-D36F-29EBB834B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866900"/>
            <a:ext cx="487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Δεσμός	          Ένωση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Συχνότητα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			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1)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49" name="Line 11">
            <a:extLst>
              <a:ext uri="{FF2B5EF4-FFF2-40B4-BE49-F238E27FC236}">
                <a16:creationId xmlns:a16="http://schemas.microsoft.com/office/drawing/2014/main" id="{D2357C31-900C-B63E-7C47-567A93B22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508250"/>
            <a:ext cx="4800600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0" name="Rectangle 12">
            <a:extLst>
              <a:ext uri="{FF2B5EF4-FFF2-40B4-BE49-F238E27FC236}">
                <a16:creationId xmlns:a16="http://schemas.microsoft.com/office/drawing/2014/main" id="{C31A9611-E9A4-27CC-93BD-29BF4AEFA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582863"/>
            <a:ext cx="48768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 – H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   </a:t>
            </a: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Αλκάνια	</a:t>
            </a:r>
            <a:r>
              <a:rPr lang="en-US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2850-2970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			          1340-1470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 – H	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Αλκένια	          3010-3095</a:t>
            </a:r>
            <a:endParaRPr lang="en-US" altLang="el-GR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 – H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   </a:t>
            </a: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Αλκίνια            	             675-995</a:t>
            </a:r>
            <a:endParaRPr lang="en-US" altLang="el-GR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			               3300</a:t>
            </a:r>
            <a:endParaRPr lang="en-US" altLang="el-GR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 – H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Αρωματικοί δακτύλιοι      3010-3100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			             690-900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O – H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Αλκοόλες, φαινόλες          3590-3650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	Καρβοξ. οξέα	            3500-3650</a:t>
            </a:r>
            <a:endParaRPr lang="en-US" altLang="el-GR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N –H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Αμίνες, αμίδια	           3300-3500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Αλκένια		           1610-1680</a:t>
            </a:r>
            <a:endParaRPr lang="en-US" altLang="el-GR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 – O 	</a:t>
            </a: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Αλκοόλες, αιθέρες	           1050-1300</a:t>
            </a:r>
            <a:endParaRPr lang="en-GB" altLang="el-GR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5D2504AD-E771-8922-CA80-DE87BA45E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13300"/>
            <a:ext cx="37338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συχνότητες χαρακτηριστικών ομάδων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δεν επηρεάζονται σημαντικά από αλληλεπι-δράσεις με άλλες δονήσεις, με αποτέλεσμα την εμφάνισή τους σε ορισμένο εύρος συχνοτήτων.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8" grpId="0"/>
      <p:bldP spid="35850" grpId="0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17-04lt">
            <a:extLst>
              <a:ext uri="{FF2B5EF4-FFF2-40B4-BE49-F238E27FC236}">
                <a16:creationId xmlns:a16="http://schemas.microsoft.com/office/drawing/2014/main" id="{EE5FB01F-CA72-4246-BDDA-8C0FE25E7B7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3738" y="1143000"/>
            <a:ext cx="5275262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7" name="Line 6">
            <a:extLst>
              <a:ext uri="{FF2B5EF4-FFF2-40B4-BE49-F238E27FC236}">
                <a16:creationId xmlns:a16="http://schemas.microsoft.com/office/drawing/2014/main" id="{945B922C-FFDD-E6D7-E1CE-E5ADAA3FE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8" name="Text Box 7">
            <a:extLst>
              <a:ext uri="{FF2B5EF4-FFF2-40B4-BE49-F238E27FC236}">
                <a16:creationId xmlns:a16="http://schemas.microsoft.com/office/drawing/2014/main" id="{6DCB7B28-6D53-88D4-A449-8C4A1E461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540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Συχνότητες χαρακτηριστικών ομάδων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17-04rt">
            <a:extLst>
              <a:ext uri="{FF2B5EF4-FFF2-40B4-BE49-F238E27FC236}">
                <a16:creationId xmlns:a16="http://schemas.microsoft.com/office/drawing/2014/main" id="{346695A6-C442-BB51-662B-4A6E173757F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7863" y="1143000"/>
            <a:ext cx="5246687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1" name="Line 6">
            <a:extLst>
              <a:ext uri="{FF2B5EF4-FFF2-40B4-BE49-F238E27FC236}">
                <a16:creationId xmlns:a16="http://schemas.microsoft.com/office/drawing/2014/main" id="{BA34FBDA-79FF-FF0A-6C17-F85F1F20E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12" name="Text Box 7">
            <a:extLst>
              <a:ext uri="{FF2B5EF4-FFF2-40B4-BE49-F238E27FC236}">
                <a16:creationId xmlns:a16="http://schemas.microsoft.com/office/drawing/2014/main" id="{95493065-E408-2E5A-E68B-38BDE2A99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540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Συχνότητες χαρακτηριστικών ομάδων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>
            <a:extLst>
              <a:ext uri="{FF2B5EF4-FFF2-40B4-BE49-F238E27FC236}">
                <a16:creationId xmlns:a16="http://schemas.microsoft.com/office/drawing/2014/main" id="{E60B31CB-47D7-B983-695C-493E4A839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57275"/>
            <a:ext cx="8686800" cy="1047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μέλη μιας ομάδας μπορούν να ταξινομηθούν σε υποομάδες, οι οποίες στη γλώσσα της θεωρίας ομάδων ονομάζονται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κατηγορίες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κλάσεις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μέλη μιας κλάσης είναι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ισοδύναμα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μεταξύ τους.</a:t>
            </a:r>
            <a:endParaRPr lang="en-US" altLang="el-GR" sz="2400" b="1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7143" name="Text Box 7">
            <a:extLst>
              <a:ext uri="{FF2B5EF4-FFF2-40B4-BE49-F238E27FC236}">
                <a16:creationId xmlns:a16="http://schemas.microsoft.com/office/drawing/2014/main" id="{CA91EC77-E3E8-AB99-FAB2-9A0E4704A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19400"/>
            <a:ext cx="3352800" cy="1290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παράδειγμα, τα τρία ισοδύναμα κάθετα επίπεδα, </a:t>
            </a:r>
            <a:r>
              <a:rPr lang="el-GR" altLang="el-GR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el-GR" sz="24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στο μόριο της αμμωνίας αποτελούν μια κλάση.</a:t>
            </a:r>
            <a:endParaRPr lang="en-US" altLang="el-GR" sz="2400" b="1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7145" name="Text Box 9">
            <a:extLst>
              <a:ext uri="{FF2B5EF4-FFF2-40B4-BE49-F238E27FC236}">
                <a16:creationId xmlns:a16="http://schemas.microsoft.com/office/drawing/2014/main" id="{6D780144-36AF-546B-1681-486386648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00600"/>
            <a:ext cx="33528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Μια κλάση αποτελούν και οι τρεις ισοδύναμοι άξονες </a:t>
            </a:r>
            <a:r>
              <a:rPr lang="en-US" altLang="el-GR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24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τριφθοριούχου βορίου.</a:t>
            </a:r>
            <a:endParaRPr lang="en-US" altLang="el-GR" sz="2400" b="1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7147" name="Text Box 11">
            <a:extLst>
              <a:ext uri="{FF2B5EF4-FFF2-40B4-BE49-F238E27FC236}">
                <a16:creationId xmlns:a16="http://schemas.microsoft.com/office/drawing/2014/main" id="{83877D30-1389-99A7-AA55-BFF999A77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51525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ΝΗ</a:t>
            </a:r>
            <a:r>
              <a:rPr lang="el-GR" altLang="el-GR" sz="20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l-GR" sz="20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3v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altLang="el-GR" sz="2000" b="1" baseline="-25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7148" name="Picture 12">
            <a:extLst>
              <a:ext uri="{FF2B5EF4-FFF2-40B4-BE49-F238E27FC236}">
                <a16:creationId xmlns:a16="http://schemas.microsoft.com/office/drawing/2014/main" id="{87638A7B-CB7B-6F55-4782-6644D1C722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2803525"/>
            <a:ext cx="1736725" cy="2887663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87178" name="Picture 42">
            <a:extLst>
              <a:ext uri="{FF2B5EF4-FFF2-40B4-BE49-F238E27FC236}">
                <a16:creationId xmlns:a16="http://schemas.microsoft.com/office/drawing/2014/main" id="{AAD10211-EA3D-5D0A-3AF9-204FB93252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803525"/>
            <a:ext cx="3200400" cy="2897188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987181" name="Text Box 45">
            <a:extLst>
              <a:ext uri="{FF2B5EF4-FFF2-40B4-BE49-F238E27FC236}">
                <a16:creationId xmlns:a16="http://schemas.microsoft.com/office/drawing/2014/main" id="{BCCD55DF-005D-720B-371E-00EADD97E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851525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</a:t>
            </a:r>
            <a:r>
              <a:rPr lang="el-GR" altLang="el-GR" sz="2000" b="1" baseline="-25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l-GR" sz="20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3h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altLang="el-GR" sz="2000" b="1" baseline="-25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7" name="Line 4">
            <a:extLst>
              <a:ext uri="{FF2B5EF4-FFF2-40B4-BE49-F238E27FC236}">
                <a16:creationId xmlns:a16="http://schemas.microsoft.com/office/drawing/2014/main" id="{9984322A-AF42-90B2-4073-F9E710F32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8" name="Text Box 6">
            <a:extLst>
              <a:ext uri="{FF2B5EF4-FFF2-40B4-BE49-F238E27FC236}">
                <a16:creationId xmlns:a16="http://schemas.microsoft.com/office/drawing/2014/main" id="{134A1A83-9043-1114-F237-815EA859C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124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Στοιχεία θεωρίας ομάδων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43" grpId="0" animBg="1"/>
      <p:bldP spid="987145" grpId="0" animBg="1"/>
      <p:bldP spid="987147" grpId="0"/>
      <p:bldP spid="98718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4">
            <a:extLst>
              <a:ext uri="{FF2B5EF4-FFF2-40B4-BE49-F238E27FC236}">
                <a16:creationId xmlns:a16="http://schemas.microsoft.com/office/drawing/2014/main" id="{B2A249F5-DE03-039B-CF9C-B4D9D108C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35" name="Text Box 5">
            <a:extLst>
              <a:ext uri="{FF2B5EF4-FFF2-40B4-BE49-F238E27FC236}">
                <a16:creationId xmlns:a16="http://schemas.microsoft.com/office/drawing/2014/main" id="{AD975BBD-F27B-CF15-55B3-6FE6BA4D9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540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Συχνότητες χαρακτηριστικών ομάδων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Text Box 6">
            <a:extLst>
              <a:ext uri="{FF2B5EF4-FFF2-40B4-BE49-F238E27FC236}">
                <a16:creationId xmlns:a16="http://schemas.microsoft.com/office/drawing/2014/main" id="{7147EBB7-140D-AA9C-0638-5905D7FC2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5213"/>
            <a:ext cx="87630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Μικρές διαφορές στη δομή και τη σύσταση ενός μορίου έχουν ως αποτέλεσμα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σημαντικές διαφοροποιήσεις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στην κατανομή των κορυφών απορρόφησης στην περιοχή του φάσματος μεταξύ 1200-700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46536" name="Text Box 8">
            <a:extLst>
              <a:ext uri="{FF2B5EF4-FFF2-40B4-BE49-F238E27FC236}">
                <a16:creationId xmlns:a16="http://schemas.microsoft.com/office/drawing/2014/main" id="{D5CC17CA-D98D-54F2-FFF5-01297053E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6413"/>
            <a:ext cx="1108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chemeClr val="bg1"/>
                </a:solidFill>
                <a:latin typeface="Arial" panose="020B0604020202020204" pitchFamily="34" charset="0"/>
              </a:rPr>
              <a:t>Γιατί</a:t>
            </a: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38920" name="Text Box 6">
            <a:extLst>
              <a:ext uri="{FF2B5EF4-FFF2-40B4-BE49-F238E27FC236}">
                <a16:creationId xmlns:a16="http://schemas.microsoft.com/office/drawing/2014/main" id="{CC80DDCB-61FD-E927-898F-C10290915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79613"/>
            <a:ext cx="87630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Κατά συνέπεια, ένα πολύ καλό ταίριασμα μεταξύ δύο φασμάτων στην περιοχή αποτυπωμάτων αποτελεί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ισχυρή ένδειξη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για την ταύτιση των ενώσεων που παράγουν τα φάσματα.</a:t>
            </a:r>
          </a:p>
        </p:txBody>
      </p:sp>
      <p:sp>
        <p:nvSpPr>
          <p:cNvPr id="1046535" name="Text Box 7">
            <a:extLst>
              <a:ext uri="{FF2B5EF4-FFF2-40B4-BE49-F238E27FC236}">
                <a16:creationId xmlns:a16="http://schemas.microsoft.com/office/drawing/2014/main" id="{D30E6DD1-0F48-09BF-3989-25A7C7BCF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25850"/>
            <a:ext cx="87630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περισσότεροι απλοί δεσμοί παρέχουν ζώνες απορρόφησης στις συχνότητες της περιοχής αποτύπωσης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Επειδή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2200" b="1" i="1">
                <a:solidFill>
                  <a:schemeClr val="accent2"/>
                </a:solidFill>
                <a:cs typeface="Times New Roman" panose="02020603050405020304" pitchFamily="18" charset="0"/>
              </a:rPr>
              <a:t>οι συχνότητες αυτές είναι περίπου ίδιες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υπάρχουν</a:t>
            </a:r>
            <a:r>
              <a:rPr lang="el-GR" altLang="el-GR" sz="2200" b="1">
                <a:cs typeface="Times New Roman" panose="02020603050405020304" pitchFamily="18" charset="0"/>
              </a:rPr>
              <a:t> </a:t>
            </a:r>
            <a:r>
              <a:rPr lang="el-GR" altLang="el-GR" sz="2200" b="1" i="1">
                <a:solidFill>
                  <a:schemeClr val="accent2"/>
                </a:solidFill>
                <a:cs typeface="Times New Roman" panose="02020603050405020304" pitchFamily="18" charset="0"/>
              </a:rPr>
              <a:t>ισχυρές αλληλεπιδράσεις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μεταξύ των γειτονικών δεσμών.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54C4BFC1-5B69-B74D-CFE1-A9322DD3C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21250"/>
            <a:ext cx="876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Στην περίπτωση αυτή οι ζώνες απορρόφησης γίνονται σύνθετες και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εξαρτώνται από τη συνολική σκελετική δομή της ένωσης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92F9143C-9742-E23E-6BFF-6711B78A8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62600"/>
            <a:ext cx="8763000" cy="1250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ακριβής ερμηνεία των φασμάτων στην περιοχή αυτή είναι σπανίως δυνατή λόγω της πολυπλοκότητάς τους. Ωστόσο, η πολυπλοκότητα αυτή αποτελεί και το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2200" b="1" i="1">
                <a:solidFill>
                  <a:schemeClr val="accent2"/>
                </a:solidFill>
                <a:cs typeface="Times New Roman" panose="02020603050405020304" pitchFamily="18" charset="0"/>
              </a:rPr>
              <a:t>χαρακτηριστικό μοναδικότητας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που καθιστά την περιοχή αποτυπωμάτων χρήσιμη για την τελική ταυτοποίηση.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36" grpId="0"/>
      <p:bldP spid="38920" grpId="0" animBg="1"/>
      <p:bldP spid="1046535" grpId="0" animBg="1"/>
      <p:bldP spid="2" grpId="0" animBg="1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17-05lt">
            <a:extLst>
              <a:ext uri="{FF2B5EF4-FFF2-40B4-BE49-F238E27FC236}">
                <a16:creationId xmlns:a16="http://schemas.microsoft.com/office/drawing/2014/main" id="{3DB78655-5453-8B51-3B2D-9FE2E3F199C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990600"/>
            <a:ext cx="8991600" cy="5637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9" name="Line 6">
            <a:extLst>
              <a:ext uri="{FF2B5EF4-FFF2-40B4-BE49-F238E27FC236}">
                <a16:creationId xmlns:a16="http://schemas.microsoft.com/office/drawing/2014/main" id="{7AD9DB07-3223-9E59-1903-00D6BF1AE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60" name="Text Box 7">
            <a:extLst>
              <a:ext uri="{FF2B5EF4-FFF2-40B4-BE49-F238E27FC236}">
                <a16:creationId xmlns:a16="http://schemas.microsoft.com/office/drawing/2014/main" id="{35F1E9B4-A507-6855-8EA3-BDDA36608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094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Διαγράμματα συσχέτισης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17-06">
            <a:extLst>
              <a:ext uri="{FF2B5EF4-FFF2-40B4-BE49-F238E27FC236}">
                <a16:creationId xmlns:a16="http://schemas.microsoft.com/office/drawing/2014/main" id="{53210328-9E85-C715-9264-118847533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969125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5">
            <a:extLst>
              <a:ext uri="{FF2B5EF4-FFF2-40B4-BE49-F238E27FC236}">
                <a16:creationId xmlns:a16="http://schemas.microsoft.com/office/drawing/2014/main" id="{B45B04B8-C3F4-8221-2FF2-8A1A8D245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200775"/>
            <a:ext cx="861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Γράφημα φάσματος αγνώστου και του καλύτερου αποτελέσματος μετά από διαδικασία αναζήτησης με Η/Υ</a:t>
            </a:r>
            <a:endParaRPr lang="en-GB" altLang="el-GR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6084" name="Line 6">
            <a:extLst>
              <a:ext uri="{FF2B5EF4-FFF2-40B4-BE49-F238E27FC236}">
                <a16:creationId xmlns:a16="http://schemas.microsoft.com/office/drawing/2014/main" id="{2DCF5EEB-C9CA-309D-178D-D2669E0C3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5" name="Text Box 7">
            <a:extLst>
              <a:ext uri="{FF2B5EF4-FFF2-40B4-BE49-F238E27FC236}">
                <a16:creationId xmlns:a16="http://schemas.microsoft.com/office/drawing/2014/main" id="{19576E90-7C31-D10B-15A5-309930AEF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3687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Αναζήτηση με Η/Υ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>
            <a:extLst>
              <a:ext uri="{FF2B5EF4-FFF2-40B4-BE49-F238E27FC236}">
                <a16:creationId xmlns:a16="http://schemas.microsoft.com/office/drawing/2014/main" id="{C6BD61D1-4124-00C4-ED37-36CA5C9FD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41388"/>
            <a:ext cx="8763000" cy="1573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09988" indent="-3709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Περιοχή συχνότητας ομάδων</a:t>
            </a:r>
            <a:r>
              <a:rPr lang="en-US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  <a:r>
              <a:rPr lang="en-US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latin typeface="Arial" panose="020B0604020202020204" pitchFamily="34" charset="0"/>
              </a:rPr>
              <a:t>	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Αναγνώριση δραστικών ομάδων με χρήση Πινάκων.</a:t>
            </a: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Περιοχή </a:t>
            </a:r>
            <a:r>
              <a:rPr lang="en-US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Αποτύπωσης</a:t>
            </a:r>
            <a:r>
              <a:rPr lang="en-US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 	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Απ’ ευθείας σύγκριση των αγνώστων φασμάτων με φάσματα αναφοράς </a:t>
            </a: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Πληροφορίες από άλλες τεχνικές</a:t>
            </a:r>
            <a:r>
              <a:rPr lang="el-GR" altLang="el-GR" sz="1800" b="1">
                <a:latin typeface="Arial" panose="020B0604020202020204" pitchFamily="34" charset="0"/>
              </a:rPr>
              <a:t>	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Φασματογραφία μάζας,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UV, NMR, m.p.,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κ.λ.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pSp>
        <p:nvGrpSpPr>
          <p:cNvPr id="41987" name="Group 5">
            <a:extLst>
              <a:ext uri="{FF2B5EF4-FFF2-40B4-BE49-F238E27FC236}">
                <a16:creationId xmlns:a16="http://schemas.microsoft.com/office/drawing/2014/main" id="{5808503B-04B7-F17B-1E95-F3A761510E4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667000"/>
            <a:ext cx="8763000" cy="4059238"/>
            <a:chOff x="96" y="1351"/>
            <a:chExt cx="5520" cy="2557"/>
          </a:xfrm>
        </p:grpSpPr>
        <p:sp>
          <p:nvSpPr>
            <p:cNvPr id="47110" name="Rectangle 6">
              <a:extLst>
                <a:ext uri="{FF2B5EF4-FFF2-40B4-BE49-F238E27FC236}">
                  <a16:creationId xmlns:a16="http://schemas.microsoft.com/office/drawing/2014/main" id="{2CD9F396-0AFC-6A2F-BB98-DE1C95B3F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351"/>
              <a:ext cx="5520" cy="2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l-GR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1.    </a:t>
              </a:r>
              <a:r>
                <a:rPr lang="en-US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“</a:t>
              </a:r>
              <a:r>
                <a:rPr lang="el-GR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Ισοδύναμο Διπλού Δεσμού</a:t>
              </a:r>
              <a:r>
                <a:rPr lang="en-US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”</a:t>
              </a:r>
              <a:r>
                <a:rPr lang="el-GR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D.B.E.) </a:t>
              </a:r>
              <a:r>
                <a:rPr lang="el-GR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είναι ο αριθμός των διπλών δεσμών (ή ισοδυνάμων τους) που έχει το μόριο σχετικά με τον αντίστοιχο κεκορεσμένο υδρογονάνθρακα</a:t>
              </a: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el-GR" altLang="el-GR" sz="1800" b="1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el-GR" altLang="el-GR" sz="18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el-GR" altLang="el-GR" sz="18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el-GR" altLang="el-GR" sz="18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el-GR" altLang="el-GR" sz="18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el-GR" altLang="el-GR" sz="18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el-GR" altLang="el-GR" sz="18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el-GR" altLang="el-GR" sz="18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el-GR" altLang="el-GR" sz="18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2.     </a:t>
              </a:r>
              <a:r>
                <a:rPr lang="el-GR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Προσδιορισμός των δραστικών ομάδων</a:t>
              </a:r>
              <a:r>
                <a:rPr lang="el-GR" altLang="el-GR" sz="1800" b="1">
                  <a:latin typeface="Arial" panose="020B0604020202020204" pitchFamily="34" charset="0"/>
                </a:rPr>
                <a:t> </a:t>
              </a:r>
              <a:r>
                <a:rPr lang="el-GR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από τη θέση των κορυφών</a:t>
              </a: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el-GR" altLang="el-GR" sz="8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3.     </a:t>
              </a:r>
              <a:r>
                <a:rPr lang="el-GR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Υπολογισμός της «φαινόμενης» απορροφητικότητας</a:t>
              </a:r>
              <a:r>
                <a:rPr lang="el-GR" altLang="el-GR" sz="1800" b="1">
                  <a:latin typeface="Arial" panose="020B0604020202020204" pitchFamily="34" charset="0"/>
                </a:rPr>
                <a:t>. </a:t>
              </a:r>
              <a:endParaRPr lang="en-GB" altLang="el-GR" sz="1800" b="1">
                <a:latin typeface="Arial" panose="020B0604020202020204" pitchFamily="34" charset="0"/>
              </a:endParaRPr>
            </a:p>
          </p:txBody>
        </p:sp>
        <p:grpSp>
          <p:nvGrpSpPr>
            <p:cNvPr id="47111" name="Group 7">
              <a:extLst>
                <a:ext uri="{FF2B5EF4-FFF2-40B4-BE49-F238E27FC236}">
                  <a16:creationId xmlns:a16="http://schemas.microsoft.com/office/drawing/2014/main" id="{029CB4A5-B398-4BAD-6B3F-12B8FC3FBC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" y="1948"/>
              <a:ext cx="5436" cy="587"/>
              <a:chOff x="162" y="2272"/>
              <a:chExt cx="5436" cy="587"/>
            </a:xfrm>
          </p:grpSpPr>
          <p:pic>
            <p:nvPicPr>
              <p:cNvPr id="47115" name="Picture 8" descr="p-201">
                <a:extLst>
                  <a:ext uri="{FF2B5EF4-FFF2-40B4-BE49-F238E27FC236}">
                    <a16:creationId xmlns:a16="http://schemas.microsoft.com/office/drawing/2014/main" id="{40A4AE56-9F55-9C3E-B27B-22BA825B08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2" y="2272"/>
                <a:ext cx="2766" cy="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47116" name="Object 9">
                <a:extLst>
                  <a:ext uri="{FF2B5EF4-FFF2-40B4-BE49-F238E27FC236}">
                    <a16:creationId xmlns:a16="http://schemas.microsoft.com/office/drawing/2014/main" id="{F7BE002B-3C61-3A6E-A9E5-5AF201835EA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62" y="2325"/>
              <a:ext cx="2623" cy="5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2514600" imgH="482600" progId="Equation.DSMT4">
                      <p:embed/>
                    </p:oleObj>
                  </mc:Choice>
                  <mc:Fallback>
                    <p:oleObj name="Equation" r:id="rId3" imgW="2514600" imgH="482600" progId="Equation.DSMT4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2" y="2325"/>
                            <a:ext cx="2623" cy="5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7112" name="Group 10">
              <a:extLst>
                <a:ext uri="{FF2B5EF4-FFF2-40B4-BE49-F238E27FC236}">
                  <a16:creationId xmlns:a16="http://schemas.microsoft.com/office/drawing/2014/main" id="{7E54AA15-0008-CFB4-AB9A-49760BA906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2631"/>
              <a:ext cx="4896" cy="680"/>
              <a:chOff x="192" y="3184"/>
              <a:chExt cx="4896" cy="680"/>
            </a:xfrm>
          </p:grpSpPr>
          <p:pic>
            <p:nvPicPr>
              <p:cNvPr id="47113" name="Picture 11" descr="p-201a">
                <a:extLst>
                  <a:ext uri="{FF2B5EF4-FFF2-40B4-BE49-F238E27FC236}">
                    <a16:creationId xmlns:a16="http://schemas.microsoft.com/office/drawing/2014/main" id="{07945624-B931-D902-031E-650CA1C73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5" y="3184"/>
                <a:ext cx="1063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47114" name="Object 12">
                <a:extLst>
                  <a:ext uri="{FF2B5EF4-FFF2-40B4-BE49-F238E27FC236}">
                    <a16:creationId xmlns:a16="http://schemas.microsoft.com/office/drawing/2014/main" id="{7D0A5C41-DE73-61EA-7041-635CB7E260B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92" y="3280"/>
              <a:ext cx="3548" cy="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3416300" imgH="482600" progId="Equation.DSMT4">
                      <p:embed/>
                    </p:oleObj>
                  </mc:Choice>
                  <mc:Fallback>
                    <p:oleObj name="Equation" r:id="rId6" imgW="3416300" imgH="482600" progId="Equation.DSMT4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" y="3280"/>
                            <a:ext cx="3548" cy="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7108" name="Line 13">
            <a:extLst>
              <a:ext uri="{FF2B5EF4-FFF2-40B4-BE49-F238E27FC236}">
                <a16:creationId xmlns:a16="http://schemas.microsoft.com/office/drawing/2014/main" id="{30B53E22-F102-32D2-7F04-DFE3D17645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09" name="Text Box 14">
            <a:extLst>
              <a:ext uri="{FF2B5EF4-FFF2-40B4-BE49-F238E27FC236}">
                <a16:creationId xmlns:a16="http://schemas.microsoft.com/office/drawing/2014/main" id="{967DB20E-F9C6-5DF7-A76B-AA65783EE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3199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Ερμηνεία των φασμάτων υπερύθρου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2">
            <a:extLst>
              <a:ext uri="{FF2B5EF4-FFF2-40B4-BE49-F238E27FC236}">
                <a16:creationId xmlns:a16="http://schemas.microsoft.com/office/drawing/2014/main" id="{B638F312-18CE-512B-4E60-475B95587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8" y="152400"/>
            <a:ext cx="193357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chemeClr val="accent2"/>
                </a:solidFill>
                <a:latin typeface="Arial" panose="020B0604020202020204" pitchFamily="34" charset="0"/>
              </a:rPr>
              <a:t>Παράδειγμα</a:t>
            </a:r>
            <a:endParaRPr lang="en-GB" altLang="el-GR" sz="24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53">
            <a:extLst>
              <a:ext uri="{FF2B5EF4-FFF2-40B4-BE49-F238E27FC236}">
                <a16:creationId xmlns:a16="http://schemas.microsoft.com/office/drawing/2014/main" id="{7595A870-0E4C-719E-966E-7FC6CA1DD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6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Πτητικό υγρό,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8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H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14</a:t>
            </a:r>
            <a:endParaRPr lang="en-GB" altLang="el-GR" sz="1800" b="1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8132" name="Object 54">
            <a:extLst>
              <a:ext uri="{FF2B5EF4-FFF2-40B4-BE49-F238E27FC236}">
                <a16:creationId xmlns:a16="http://schemas.microsoft.com/office/drawing/2014/main" id="{E2C3C2D0-6FB2-F6A0-1A99-0FFE127FEA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9213" y="38100"/>
          <a:ext cx="37861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14600" imgH="482600" progId="Equation.DSMT4">
                  <p:embed/>
                </p:oleObj>
              </mc:Choice>
              <mc:Fallback>
                <p:oleObj name="Equation" r:id="rId2" imgW="2514600" imgH="48260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3" y="38100"/>
                        <a:ext cx="3786187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33" name="Group 55">
            <a:extLst>
              <a:ext uri="{FF2B5EF4-FFF2-40B4-BE49-F238E27FC236}">
                <a16:creationId xmlns:a16="http://schemas.microsoft.com/office/drawing/2014/main" id="{5FE25893-2E82-842D-5CCE-9E0BCC81A1AD}"/>
              </a:ext>
            </a:extLst>
          </p:cNvPr>
          <p:cNvGrpSpPr>
            <a:grpSpLocks/>
          </p:cNvGrpSpPr>
          <p:nvPr/>
        </p:nvGrpSpPr>
        <p:grpSpPr bwMode="auto">
          <a:xfrm>
            <a:off x="249238" y="838200"/>
            <a:ext cx="8666162" cy="3886200"/>
            <a:chOff x="157" y="384"/>
            <a:chExt cx="5459" cy="2448"/>
          </a:xfrm>
        </p:grpSpPr>
        <p:pic>
          <p:nvPicPr>
            <p:cNvPr id="48157" name="Picture 56" descr="Par1-213">
              <a:extLst>
                <a:ext uri="{FF2B5EF4-FFF2-40B4-BE49-F238E27FC236}">
                  <a16:creationId xmlns:a16="http://schemas.microsoft.com/office/drawing/2014/main" id="{13551AFE-1BF9-A885-DC39-E81B8B622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" y="384"/>
              <a:ext cx="5459" cy="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58" name="Text Box 57">
              <a:extLst>
                <a:ext uri="{FF2B5EF4-FFF2-40B4-BE49-F238E27FC236}">
                  <a16:creationId xmlns:a16="http://schemas.microsoft.com/office/drawing/2014/main" id="{03D8C1AF-B95D-8EFB-359E-873BDC36D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307"/>
              <a:ext cx="410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rgbClr val="FF3300"/>
                  </a:solidFill>
                </a:rPr>
                <a:t>3300</a:t>
              </a:r>
              <a:endParaRPr lang="en-GB" altLang="el-GR" sz="1800" b="1">
                <a:solidFill>
                  <a:srgbClr val="FF3300"/>
                </a:solidFill>
              </a:endParaRPr>
            </a:p>
          </p:txBody>
        </p:sp>
        <p:sp>
          <p:nvSpPr>
            <p:cNvPr id="48159" name="Line 58">
              <a:extLst>
                <a:ext uri="{FF2B5EF4-FFF2-40B4-BE49-F238E27FC236}">
                  <a16:creationId xmlns:a16="http://schemas.microsoft.com/office/drawing/2014/main" id="{F1B8562A-2326-FB8D-AF10-56662337D9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6" y="1536"/>
              <a:ext cx="0" cy="76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60" name="Text Box 59">
              <a:extLst>
                <a:ext uri="{FF2B5EF4-FFF2-40B4-BE49-F238E27FC236}">
                  <a16:creationId xmlns:a16="http://schemas.microsoft.com/office/drawing/2014/main" id="{8EF21A8F-30BC-5B0D-05D9-C26073432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307"/>
              <a:ext cx="410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rgbClr val="FF3300"/>
                  </a:solidFill>
                </a:rPr>
                <a:t>2100</a:t>
              </a:r>
              <a:endParaRPr lang="en-GB" altLang="el-GR" sz="1800" b="1">
                <a:solidFill>
                  <a:srgbClr val="FF3300"/>
                </a:solidFill>
              </a:endParaRPr>
            </a:p>
          </p:txBody>
        </p:sp>
        <p:sp>
          <p:nvSpPr>
            <p:cNvPr id="48161" name="Line 60">
              <a:extLst>
                <a:ext uri="{FF2B5EF4-FFF2-40B4-BE49-F238E27FC236}">
                  <a16:creationId xmlns:a16="http://schemas.microsoft.com/office/drawing/2014/main" id="{5AC5F663-EFD6-20DA-2F29-921FFA1857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1" y="960"/>
              <a:ext cx="0" cy="13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62" name="Text Box 61">
              <a:extLst>
                <a:ext uri="{FF2B5EF4-FFF2-40B4-BE49-F238E27FC236}">
                  <a16:creationId xmlns:a16="http://schemas.microsoft.com/office/drawing/2014/main" id="{4C5B7E1E-74A0-0055-7C51-E6C07972D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2" y="2307"/>
              <a:ext cx="338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rgbClr val="FF3300"/>
                  </a:solidFill>
                </a:rPr>
                <a:t>625</a:t>
              </a:r>
              <a:endParaRPr lang="en-GB" altLang="el-GR" sz="1800" b="1">
                <a:solidFill>
                  <a:srgbClr val="FF3300"/>
                </a:solidFill>
              </a:endParaRPr>
            </a:p>
          </p:txBody>
        </p:sp>
        <p:sp>
          <p:nvSpPr>
            <p:cNvPr id="48163" name="Line 62">
              <a:extLst>
                <a:ext uri="{FF2B5EF4-FFF2-40B4-BE49-F238E27FC236}">
                  <a16:creationId xmlns:a16="http://schemas.microsoft.com/office/drawing/2014/main" id="{1388856C-3BED-0CAB-4A32-8CB0CC64A3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8" y="1776"/>
              <a:ext cx="0" cy="52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64" name="Text Box 63">
              <a:extLst>
                <a:ext uri="{FF2B5EF4-FFF2-40B4-BE49-F238E27FC236}">
                  <a16:creationId xmlns:a16="http://schemas.microsoft.com/office/drawing/2014/main" id="{E671CD6C-D640-494F-631F-82458CE090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595"/>
              <a:ext cx="746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chemeClr val="accent1"/>
                  </a:solidFill>
                </a:rPr>
                <a:t>2960-2850</a:t>
              </a:r>
              <a:endParaRPr lang="en-GB" altLang="el-GR" sz="1800" b="1">
                <a:solidFill>
                  <a:schemeClr val="accent1"/>
                </a:solidFill>
              </a:endParaRPr>
            </a:p>
          </p:txBody>
        </p:sp>
        <p:grpSp>
          <p:nvGrpSpPr>
            <p:cNvPr id="48165" name="Group 64">
              <a:extLst>
                <a:ext uri="{FF2B5EF4-FFF2-40B4-BE49-F238E27FC236}">
                  <a16:creationId xmlns:a16="http://schemas.microsoft.com/office/drawing/2014/main" id="{758FA4BF-111F-BF8D-A5ED-9F9556DA99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1872"/>
              <a:ext cx="192" cy="96"/>
              <a:chOff x="1584" y="1872"/>
              <a:chExt cx="192" cy="96"/>
            </a:xfrm>
          </p:grpSpPr>
          <p:sp>
            <p:nvSpPr>
              <p:cNvPr id="48173" name="Line 65">
                <a:extLst>
                  <a:ext uri="{FF2B5EF4-FFF2-40B4-BE49-F238E27FC236}">
                    <a16:creationId xmlns:a16="http://schemas.microsoft.com/office/drawing/2014/main" id="{39E64983-0608-8B0F-0011-C228438E8B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74" name="Line 66">
                <a:extLst>
                  <a:ext uri="{FF2B5EF4-FFF2-40B4-BE49-F238E27FC236}">
                    <a16:creationId xmlns:a16="http://schemas.microsoft.com/office/drawing/2014/main" id="{3EED3B4F-7AC3-D8E9-607A-5513F3CF0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87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75" name="Line 67">
                <a:extLst>
                  <a:ext uri="{FF2B5EF4-FFF2-40B4-BE49-F238E27FC236}">
                    <a16:creationId xmlns:a16="http://schemas.microsoft.com/office/drawing/2014/main" id="{6564C11B-DC9B-12A7-6E04-2117798F1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8166" name="Line 68">
              <a:extLst>
                <a:ext uri="{FF2B5EF4-FFF2-40B4-BE49-F238E27FC236}">
                  <a16:creationId xmlns:a16="http://schemas.microsoft.com/office/drawing/2014/main" id="{4CB2972F-4DB2-84CA-B7D9-A250DB160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968"/>
              <a:ext cx="0" cy="62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67" name="Text Box 69">
              <a:extLst>
                <a:ext uri="{FF2B5EF4-FFF2-40B4-BE49-F238E27FC236}">
                  <a16:creationId xmlns:a16="http://schemas.microsoft.com/office/drawing/2014/main" id="{96750D8F-DABE-499E-1424-96B7EEB50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592"/>
              <a:ext cx="410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chemeClr val="accent2"/>
                  </a:solidFill>
                </a:rPr>
                <a:t>1470</a:t>
              </a:r>
              <a:endParaRPr lang="en-GB" altLang="el-GR" sz="1800" b="1">
                <a:solidFill>
                  <a:schemeClr val="accent2"/>
                </a:solidFill>
              </a:endParaRPr>
            </a:p>
          </p:txBody>
        </p:sp>
        <p:sp>
          <p:nvSpPr>
            <p:cNvPr id="48168" name="Text Box 70">
              <a:extLst>
                <a:ext uri="{FF2B5EF4-FFF2-40B4-BE49-F238E27FC236}">
                  <a16:creationId xmlns:a16="http://schemas.microsoft.com/office/drawing/2014/main" id="{179B2C9D-9E54-FAB4-62B5-F7BBE0631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2592"/>
              <a:ext cx="338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chemeClr val="accent2"/>
                  </a:solidFill>
                </a:rPr>
                <a:t>720</a:t>
              </a:r>
              <a:endParaRPr lang="en-GB" altLang="el-GR" sz="1800" b="1">
                <a:solidFill>
                  <a:schemeClr val="accent2"/>
                </a:solidFill>
              </a:endParaRPr>
            </a:p>
          </p:txBody>
        </p:sp>
        <p:sp>
          <p:nvSpPr>
            <p:cNvPr id="48169" name="Text Box 71">
              <a:extLst>
                <a:ext uri="{FF2B5EF4-FFF2-40B4-BE49-F238E27FC236}">
                  <a16:creationId xmlns:a16="http://schemas.microsoft.com/office/drawing/2014/main" id="{B60E6203-20D8-B9CF-E7E2-36BEA4A28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" y="2304"/>
              <a:ext cx="410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rgbClr val="FF9900"/>
                  </a:solidFill>
                </a:rPr>
                <a:t>1370</a:t>
              </a:r>
              <a:endParaRPr lang="en-GB" altLang="el-GR" sz="1800" b="1">
                <a:solidFill>
                  <a:srgbClr val="FF9900"/>
                </a:solidFill>
              </a:endParaRPr>
            </a:p>
          </p:txBody>
        </p:sp>
        <p:sp>
          <p:nvSpPr>
            <p:cNvPr id="48170" name="Line 72">
              <a:extLst>
                <a:ext uri="{FF2B5EF4-FFF2-40B4-BE49-F238E27FC236}">
                  <a16:creationId xmlns:a16="http://schemas.microsoft.com/office/drawing/2014/main" id="{39E6A29D-A547-7C1A-88A2-3D9D6D596C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1" y="1248"/>
              <a:ext cx="0" cy="13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71" name="Line 73">
              <a:extLst>
                <a:ext uri="{FF2B5EF4-FFF2-40B4-BE49-F238E27FC236}">
                  <a16:creationId xmlns:a16="http://schemas.microsoft.com/office/drawing/2014/main" id="{50D9D2EC-951B-B46B-6AE9-DF8A24EFC9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6" y="1008"/>
              <a:ext cx="0" cy="15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72" name="Line 74">
              <a:extLst>
                <a:ext uri="{FF2B5EF4-FFF2-40B4-BE49-F238E27FC236}">
                  <a16:creationId xmlns:a16="http://schemas.microsoft.com/office/drawing/2014/main" id="{3A74646F-B036-D381-565B-001A068137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" y="1008"/>
              <a:ext cx="0" cy="129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8134" name="Group 75">
            <a:extLst>
              <a:ext uri="{FF2B5EF4-FFF2-40B4-BE49-F238E27FC236}">
                <a16:creationId xmlns:a16="http://schemas.microsoft.com/office/drawing/2014/main" id="{CC119F60-D45E-D0F6-F20F-183473BCF65A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876800"/>
            <a:ext cx="4114800" cy="1154113"/>
            <a:chOff x="3024" y="3072"/>
            <a:chExt cx="2592" cy="727"/>
          </a:xfrm>
        </p:grpSpPr>
        <p:sp>
          <p:nvSpPr>
            <p:cNvPr id="48154" name="Rectangle 76">
              <a:extLst>
                <a:ext uri="{FF2B5EF4-FFF2-40B4-BE49-F238E27FC236}">
                  <a16:creationId xmlns:a16="http://schemas.microsoft.com/office/drawing/2014/main" id="{3DB1C67D-68AE-3D13-49E9-AA6D18475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72"/>
              <a:ext cx="2592" cy="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None/>
              </a:pPr>
              <a:r>
                <a:rPr lang="en-US" altLang="el-GR" sz="1700" b="1">
                  <a:solidFill>
                    <a:schemeClr val="accent2"/>
                  </a:solidFill>
                  <a:latin typeface="Arial" panose="020B0604020202020204" pitchFamily="34" charset="0"/>
                </a:rPr>
                <a:t>1470</a:t>
              </a:r>
            </a:p>
            <a:p>
              <a:pPr algn="just" eaLnBrk="1" hangingPunct="1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None/>
              </a:pPr>
              <a:r>
                <a:rPr lang="en-US" altLang="el-GR" sz="1700" b="1">
                  <a:solidFill>
                    <a:srgbClr val="FF3300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l-GR" sz="1700" b="1">
                  <a:solidFill>
                    <a:schemeClr val="accent2"/>
                  </a:solidFill>
                  <a:latin typeface="Arial" panose="020B0604020202020204" pitchFamily="34" charset="0"/>
                </a:rPr>
                <a:t>720</a:t>
              </a:r>
            </a:p>
            <a:p>
              <a:pPr algn="just" eaLnBrk="1" hangingPunct="1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None/>
              </a:pPr>
              <a:r>
                <a:rPr lang="en-US" altLang="el-GR" sz="1000" b="1">
                  <a:solidFill>
                    <a:srgbClr val="FF3300"/>
                  </a:solidFill>
                  <a:latin typeface="Arial" panose="020B0604020202020204" pitchFamily="34" charset="0"/>
                </a:rPr>
                <a:t>  </a:t>
              </a:r>
            </a:p>
            <a:p>
              <a:pPr algn="just" eaLnBrk="1" hangingPunct="1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None/>
              </a:pPr>
              <a:r>
                <a:rPr lang="en-US" altLang="el-GR" sz="1700" b="1">
                  <a:solidFill>
                    <a:srgbClr val="FF9900"/>
                  </a:solidFill>
                  <a:latin typeface="Arial" panose="020B0604020202020204" pitchFamily="34" charset="0"/>
                </a:rPr>
                <a:t>1370</a:t>
              </a:r>
              <a:endParaRPr lang="el-GR" altLang="el-GR" sz="1700" b="1">
                <a:solidFill>
                  <a:srgbClr val="FF99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48155" name="Object 77">
              <a:extLst>
                <a:ext uri="{FF2B5EF4-FFF2-40B4-BE49-F238E27FC236}">
                  <a16:creationId xmlns:a16="http://schemas.microsoft.com/office/drawing/2014/main" id="{225424B7-0424-093B-F369-8BE5E69493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49" y="3075"/>
            <a:ext cx="1783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247900" imgH="482600" progId="Equation.DSMT4">
                    <p:embed/>
                  </p:oleObj>
                </mc:Choice>
                <mc:Fallback>
                  <p:oleObj name="Equation" r:id="rId5" imgW="2247900" imgH="482600" progId="Equation.DSMT4">
                    <p:embed/>
                    <p:pic>
                      <p:nvPicPr>
                        <p:cNvPr id="0" name="Object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9" y="3075"/>
                          <a:ext cx="1783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56" name="Object 78">
              <a:extLst>
                <a:ext uri="{FF2B5EF4-FFF2-40B4-BE49-F238E27FC236}">
                  <a16:creationId xmlns:a16="http://schemas.microsoft.com/office/drawing/2014/main" id="{A481A996-F1EC-9005-C946-EF62E5FC240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3611"/>
            <a:ext cx="1107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397000" imgH="228600" progId="Equation.DSMT4">
                    <p:embed/>
                  </p:oleObj>
                </mc:Choice>
                <mc:Fallback>
                  <p:oleObj name="Equation" r:id="rId7" imgW="1397000" imgH="228600" progId="Equation.DSMT4">
                    <p:embed/>
                    <p:pic>
                      <p:nvPicPr>
                        <p:cNvPr id="0" name="Object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3611"/>
                          <a:ext cx="1107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135" name="Group 79">
            <a:extLst>
              <a:ext uri="{FF2B5EF4-FFF2-40B4-BE49-F238E27FC236}">
                <a16:creationId xmlns:a16="http://schemas.microsoft.com/office/drawing/2014/main" id="{8A13CC4F-A097-13F9-ECCB-DA31C3C79C92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6172200"/>
            <a:ext cx="3962400" cy="533400"/>
            <a:chOff x="3072" y="3984"/>
            <a:chExt cx="2496" cy="336"/>
          </a:xfrm>
        </p:grpSpPr>
        <p:grpSp>
          <p:nvGrpSpPr>
            <p:cNvPr id="48141" name="Group 80">
              <a:extLst>
                <a:ext uri="{FF2B5EF4-FFF2-40B4-BE49-F238E27FC236}">
                  <a16:creationId xmlns:a16="http://schemas.microsoft.com/office/drawing/2014/main" id="{D90C9A2A-8025-2606-3550-049565DCC4F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72" y="4014"/>
              <a:ext cx="1417" cy="306"/>
              <a:chOff x="3168" y="4032"/>
              <a:chExt cx="1776" cy="384"/>
            </a:xfrm>
          </p:grpSpPr>
          <p:sp>
            <p:nvSpPr>
              <p:cNvPr id="48143" name="Line 81">
                <a:extLst>
                  <a:ext uri="{FF2B5EF4-FFF2-40B4-BE49-F238E27FC236}">
                    <a16:creationId xmlns:a16="http://schemas.microsoft.com/office/drawing/2014/main" id="{071EB6A6-679B-1DA9-C8ED-80FE245DF32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3168" y="4032"/>
                <a:ext cx="240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44" name="Line 82">
                <a:extLst>
                  <a:ext uri="{FF2B5EF4-FFF2-40B4-BE49-F238E27FC236}">
                    <a16:creationId xmlns:a16="http://schemas.microsoft.com/office/drawing/2014/main" id="{B38D5734-000D-13DB-61EF-94DF7D91EAB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408" y="4032"/>
                <a:ext cx="240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8145" name="Group 83">
                <a:extLst>
                  <a:ext uri="{FF2B5EF4-FFF2-40B4-BE49-F238E27FC236}">
                    <a16:creationId xmlns:a16="http://schemas.microsoft.com/office/drawing/2014/main" id="{F7C57341-04C3-9D40-50E1-FC5702EF5FD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648" y="4032"/>
                <a:ext cx="480" cy="144"/>
                <a:chOff x="3168" y="4032"/>
                <a:chExt cx="480" cy="144"/>
              </a:xfrm>
            </p:grpSpPr>
            <p:sp>
              <p:nvSpPr>
                <p:cNvPr id="48152" name="Line 84">
                  <a:extLst>
                    <a:ext uri="{FF2B5EF4-FFF2-40B4-BE49-F238E27FC236}">
                      <a16:creationId xmlns:a16="http://schemas.microsoft.com/office/drawing/2014/main" id="{DC3565E8-FB82-665B-260B-A117EBFF0DD1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168" y="4032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8153" name="Line 85">
                  <a:extLst>
                    <a:ext uri="{FF2B5EF4-FFF2-40B4-BE49-F238E27FC236}">
                      <a16:creationId xmlns:a16="http://schemas.microsoft.com/office/drawing/2014/main" id="{85475BB9-143A-EE33-2AFB-8F7CF073F376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3408" y="4032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8146" name="Group 86">
                <a:extLst>
                  <a:ext uri="{FF2B5EF4-FFF2-40B4-BE49-F238E27FC236}">
                    <a16:creationId xmlns:a16="http://schemas.microsoft.com/office/drawing/2014/main" id="{1FBA475A-955E-3520-01F7-ACECA264DA0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128" y="4032"/>
                <a:ext cx="480" cy="144"/>
                <a:chOff x="3168" y="4032"/>
                <a:chExt cx="480" cy="144"/>
              </a:xfrm>
            </p:grpSpPr>
            <p:sp>
              <p:nvSpPr>
                <p:cNvPr id="48150" name="Line 87">
                  <a:extLst>
                    <a:ext uri="{FF2B5EF4-FFF2-40B4-BE49-F238E27FC236}">
                      <a16:creationId xmlns:a16="http://schemas.microsoft.com/office/drawing/2014/main" id="{9A4CF7AD-2B22-C608-3DD0-6EFC0BF93E9E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168" y="4032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8151" name="Line 88">
                  <a:extLst>
                    <a:ext uri="{FF2B5EF4-FFF2-40B4-BE49-F238E27FC236}">
                      <a16:creationId xmlns:a16="http://schemas.microsoft.com/office/drawing/2014/main" id="{B660A025-AC04-B2AC-AAEA-7692CA27C329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3408" y="4032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8147" name="Line 89">
                <a:extLst>
                  <a:ext uri="{FF2B5EF4-FFF2-40B4-BE49-F238E27FC236}">
                    <a16:creationId xmlns:a16="http://schemas.microsoft.com/office/drawing/2014/main" id="{7F169E9E-5F5F-927E-EBDC-ACFEEA671E6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608" y="4272"/>
                <a:ext cx="240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48" name="Line 90">
                <a:extLst>
                  <a:ext uri="{FF2B5EF4-FFF2-40B4-BE49-F238E27FC236}">
                    <a16:creationId xmlns:a16="http://schemas.microsoft.com/office/drawing/2014/main" id="{9D2ED141-AD86-EFE2-F688-BEEBAEDCC53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704" y="4176"/>
                <a:ext cx="240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49" name="Line 91">
                <a:extLst>
                  <a:ext uri="{FF2B5EF4-FFF2-40B4-BE49-F238E27FC236}">
                    <a16:creationId xmlns:a16="http://schemas.microsoft.com/office/drawing/2014/main" id="{33146E07-A1D4-1556-57FC-5A846FE306E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656" y="4224"/>
                <a:ext cx="240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8142" name="Rectangle 92">
              <a:extLst>
                <a:ext uri="{FF2B5EF4-FFF2-40B4-BE49-F238E27FC236}">
                  <a16:creationId xmlns:a16="http://schemas.microsoft.com/office/drawing/2014/main" id="{44AB8E28-64B8-3326-5E33-C866BA500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984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Οκτ-1-ίνιο</a:t>
              </a:r>
              <a:endParaRPr lang="en-GB" altLang="el-GR" sz="1800" b="1" i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8136" name="Group 93">
            <a:extLst>
              <a:ext uri="{FF2B5EF4-FFF2-40B4-BE49-F238E27FC236}">
                <a16:creationId xmlns:a16="http://schemas.microsoft.com/office/drawing/2014/main" id="{750F623B-4788-64B3-41FB-7B7C356A610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876800"/>
            <a:ext cx="4191000" cy="1884363"/>
            <a:chOff x="144" y="3072"/>
            <a:chExt cx="2640" cy="1187"/>
          </a:xfrm>
        </p:grpSpPr>
        <p:sp>
          <p:nvSpPr>
            <p:cNvPr id="48137" name="Rectangle 94">
              <a:extLst>
                <a:ext uri="{FF2B5EF4-FFF2-40B4-BE49-F238E27FC236}">
                  <a16:creationId xmlns:a16="http://schemas.microsoft.com/office/drawing/2014/main" id="{4D0EC911-6C73-F78E-2E60-E2B77B9B4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072"/>
              <a:ext cx="2640" cy="1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None/>
              </a:pPr>
              <a:r>
                <a:rPr lang="en-US" altLang="el-GR" sz="1700" b="1">
                  <a:latin typeface="Arial" panose="020B0604020202020204" pitchFamily="34" charset="0"/>
                </a:rPr>
                <a:t>cm</a:t>
              </a:r>
              <a:r>
                <a:rPr lang="en-US" altLang="el-GR" sz="1700" b="1" baseline="30000">
                  <a:latin typeface="Arial" panose="020B0604020202020204" pitchFamily="34" charset="0"/>
                </a:rPr>
                <a:t>-1</a:t>
              </a:r>
              <a:r>
                <a:rPr lang="el-GR" altLang="el-GR" sz="1700" b="1">
                  <a:latin typeface="Arial" panose="020B0604020202020204" pitchFamily="34" charset="0"/>
                </a:rPr>
                <a:t>      ε</a:t>
              </a:r>
              <a:r>
                <a:rPr lang="el-GR" altLang="el-GR" sz="1700" b="1" baseline="30000">
                  <a:latin typeface="Arial" panose="020B0604020202020204" pitchFamily="34" charset="0"/>
                </a:rPr>
                <a:t>α</a:t>
              </a:r>
              <a:r>
                <a:rPr lang="en-US" altLang="el-GR" sz="1700" b="1">
                  <a:latin typeface="Arial" panose="020B0604020202020204" pitchFamily="34" charset="0"/>
                </a:rPr>
                <a:t>     </a:t>
              </a:r>
              <a:r>
                <a:rPr lang="el-GR" altLang="el-GR" sz="1700" b="1">
                  <a:latin typeface="Arial" panose="020B0604020202020204" pitchFamily="34" charset="0"/>
                </a:rPr>
                <a:t>Καταχώρηση     Μονάδα</a:t>
              </a:r>
            </a:p>
            <a:p>
              <a:pPr algn="just" eaLnBrk="1" hangingPunct="1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None/>
              </a:pPr>
              <a:endParaRPr lang="el-GR" altLang="el-GR" sz="8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None/>
              </a:pPr>
              <a:r>
                <a:rPr lang="en-US" altLang="el-GR" sz="1700" b="1">
                  <a:solidFill>
                    <a:srgbClr val="FF3300"/>
                  </a:solidFill>
                  <a:latin typeface="Arial" panose="020B0604020202020204" pitchFamily="34" charset="0"/>
                </a:rPr>
                <a:t>3300</a:t>
              </a:r>
              <a:r>
                <a:rPr lang="el-GR" altLang="el-GR" sz="1700" b="1">
                  <a:solidFill>
                    <a:srgbClr val="FF3300"/>
                  </a:solidFill>
                  <a:latin typeface="Arial" panose="020B0604020202020204" pitchFamily="34" charset="0"/>
                </a:rPr>
                <a:t>   </a:t>
              </a:r>
              <a:r>
                <a:rPr lang="el-GR" altLang="el-GR" sz="1700" b="1">
                  <a:latin typeface="Arial" panose="020B0604020202020204" pitchFamily="34" charset="0"/>
                </a:rPr>
                <a:t>215</a:t>
              </a:r>
              <a:endParaRPr lang="en-US" altLang="el-GR" sz="17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None/>
              </a:pPr>
              <a:r>
                <a:rPr lang="en-US" altLang="el-GR" sz="1700" b="1">
                  <a:solidFill>
                    <a:srgbClr val="FF3300"/>
                  </a:solidFill>
                  <a:latin typeface="Arial" panose="020B0604020202020204" pitchFamily="34" charset="0"/>
                </a:rPr>
                <a:t>2100</a:t>
              </a:r>
              <a:r>
                <a:rPr lang="el-GR" altLang="el-GR" sz="1700" b="1">
                  <a:solidFill>
                    <a:srgbClr val="FF3300"/>
                  </a:solidFill>
                  <a:latin typeface="Arial" panose="020B0604020202020204" pitchFamily="34" charset="0"/>
                </a:rPr>
                <a:t>     </a:t>
              </a:r>
              <a:r>
                <a:rPr lang="el-GR" altLang="el-GR" sz="1700" b="1">
                  <a:latin typeface="Arial" panose="020B0604020202020204" pitchFamily="34" charset="0"/>
                </a:rPr>
                <a:t>23</a:t>
              </a:r>
              <a:endParaRPr lang="en-US" altLang="el-GR" sz="1700" b="1"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None/>
              </a:pPr>
              <a:r>
                <a:rPr lang="en-US" altLang="el-GR" sz="1700" b="1">
                  <a:solidFill>
                    <a:srgbClr val="FF3300"/>
                  </a:solidFill>
                  <a:latin typeface="Arial" panose="020B0604020202020204" pitchFamily="34" charset="0"/>
                </a:rPr>
                <a:t>  625</a:t>
              </a:r>
            </a:p>
            <a:p>
              <a:pPr algn="just" eaLnBrk="1" hangingPunct="1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None/>
              </a:pPr>
              <a:endParaRPr lang="en-US" altLang="el-GR" sz="800" b="1">
                <a:solidFill>
                  <a:srgbClr val="FF3300"/>
                </a:solidFill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None/>
              </a:pPr>
              <a:r>
                <a:rPr lang="en-US" altLang="el-GR" sz="1700" b="1">
                  <a:solidFill>
                    <a:schemeClr val="accent1"/>
                  </a:solidFill>
                  <a:latin typeface="Arial" panose="020B0604020202020204" pitchFamily="34" charset="0"/>
                </a:rPr>
                <a:t>2960-2850</a:t>
              </a:r>
              <a:endParaRPr lang="el-GR" altLang="el-GR" sz="1700" b="1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48138" name="Object 95">
              <a:extLst>
                <a:ext uri="{FF2B5EF4-FFF2-40B4-BE49-F238E27FC236}">
                  <a16:creationId xmlns:a16="http://schemas.microsoft.com/office/drawing/2014/main" id="{A1D12940-B031-C32F-A44F-0A1265904E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52" y="3360"/>
            <a:ext cx="1430" cy="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803400" imgH="711200" progId="Equation.DSMT4">
                    <p:embed/>
                  </p:oleObj>
                </mc:Choice>
                <mc:Fallback>
                  <p:oleObj name="Equation" r:id="rId9" imgW="1803400" imgH="711200" progId="Equation.DSMT4">
                    <p:embed/>
                    <p:pic>
                      <p:nvPicPr>
                        <p:cNvPr id="0" name="Object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3360"/>
                          <a:ext cx="1430" cy="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39" name="Object 96">
              <a:extLst>
                <a:ext uri="{FF2B5EF4-FFF2-40B4-BE49-F238E27FC236}">
                  <a16:creationId xmlns:a16="http://schemas.microsoft.com/office/drawing/2014/main" id="{85C2957F-C52D-0D27-45A2-D39637AEF15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5" y="4063"/>
            <a:ext cx="775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977476" imgH="203112" progId="Equation.DSMT4">
                    <p:embed/>
                  </p:oleObj>
                </mc:Choice>
                <mc:Fallback>
                  <p:oleObj name="Equation" r:id="rId11" imgW="977476" imgH="203112" progId="Equation.DSMT4">
                    <p:embed/>
                    <p:pic>
                      <p:nvPicPr>
                        <p:cNvPr id="0" name="Object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5" y="4063"/>
                          <a:ext cx="775" cy="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40" name="Line 97">
              <a:extLst>
                <a:ext uri="{FF2B5EF4-FFF2-40B4-BE49-F238E27FC236}">
                  <a16:creationId xmlns:a16="http://schemas.microsoft.com/office/drawing/2014/main" id="{734BA4B9-B31D-A0E3-FED3-0CFEDFB77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3312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9" name="Text Box 5">
            <a:extLst>
              <a:ext uri="{FF2B5EF4-FFF2-40B4-BE49-F238E27FC236}">
                <a16:creationId xmlns:a16="http://schemas.microsoft.com/office/drawing/2014/main" id="{222AC4AC-0989-BD01-5DF6-2254791D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57275"/>
            <a:ext cx="8686800" cy="1719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Μια ομάδα συμμετρίας μπορεί να περιλαμβάνει περισσότερες από μια κλάσεις.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Όλες όμως οι ομάδες έχουν οπωσδήποτε μια κλάση με μοναδικό μέλος την ταυτότητα.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ταυτότητα αποτελεί από μόνη της μια κλάση.</a:t>
            </a:r>
            <a:endParaRPr lang="en-US" altLang="el-GR" sz="2400" b="1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9191" name="Text Box 7">
            <a:extLst>
              <a:ext uri="{FF2B5EF4-FFF2-40B4-BE49-F238E27FC236}">
                <a16:creationId xmlns:a16="http://schemas.microsoft.com/office/drawing/2014/main" id="{CF4E35C7-6BAD-5289-2653-3B0EC97C1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35325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Κάθε κλάση έχει τη δική της τάξη, δηλαδή το σύνολο των μελών της ομάδας που ανήκουν στην ίδια κλάση.</a:t>
            </a:r>
            <a:endParaRPr lang="en-US" altLang="el-GR" sz="2400" b="1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9192" name="Text Box 8">
            <a:extLst>
              <a:ext uri="{FF2B5EF4-FFF2-40B4-BE49-F238E27FC236}">
                <a16:creationId xmlns:a16="http://schemas.microsoft.com/office/drawing/2014/main" id="{2E56EA8A-B3E9-C21D-8348-C0047A57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302125"/>
            <a:ext cx="8686800" cy="498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τάξη κάθε κλάσης είναι ακέραιος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διαιρέτης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της τάξης της ομάδας.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Line 4">
            <a:extLst>
              <a:ext uri="{FF2B5EF4-FFF2-40B4-BE49-F238E27FC236}">
                <a16:creationId xmlns:a16="http://schemas.microsoft.com/office/drawing/2014/main" id="{2244D9DC-8C63-44EB-F9E6-6CB1ECDD90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F20C5339-2CC5-B5C9-41F5-083519E02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124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Στοιχεία θεωρίας ομάδων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89" grpId="0" animBg="1"/>
      <p:bldP spid="989191" grpId="0" animBg="1"/>
      <p:bldP spid="9891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9" name="Text Box 5">
            <a:extLst>
              <a:ext uri="{FF2B5EF4-FFF2-40B4-BE49-F238E27FC236}">
                <a16:creationId xmlns:a16="http://schemas.microsoft.com/office/drawing/2014/main" id="{A93FC921-2AD6-63EE-CA46-3A67DA30E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057275"/>
            <a:ext cx="86868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Ένα σύνολο οντοτήτων 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αποτελεί μια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ομάδα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όταν: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9191" name="Text Box 7">
            <a:extLst>
              <a:ext uri="{FF2B5EF4-FFF2-40B4-BE49-F238E27FC236}">
                <a16:creationId xmlns:a16="http://schemas.microsoft.com/office/drawing/2014/main" id="{D20932F6-64BD-C2A9-3AA6-6CC197EC1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63725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Υπάρχει ένας κανόνας για το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συνδυασμό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δύο μελών της ομάδας, το αποτέλεσμα του οποίου είναι επίσης μέλος της ομάδας.</a:t>
            </a:r>
            <a:endParaRPr lang="en-US" altLang="el-GR" sz="2400" b="1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Line 4">
            <a:extLst>
              <a:ext uri="{FF2B5EF4-FFF2-40B4-BE49-F238E27FC236}">
                <a16:creationId xmlns:a16="http://schemas.microsoft.com/office/drawing/2014/main" id="{592949DF-9CD4-0877-2873-61ACAFC0E0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1" name="Text Box 6">
            <a:extLst>
              <a:ext uri="{FF2B5EF4-FFF2-40B4-BE49-F238E27FC236}">
                <a16:creationId xmlns:a16="http://schemas.microsoft.com/office/drawing/2014/main" id="{4BB222AF-1D4E-96BC-AFA8-97C3EEDAF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124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Στοιχεία θεωρίας ομάδων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FE44471B-DE6B-BEDD-6840-4CFF97C19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82850"/>
            <a:ext cx="8686800" cy="731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Αυτός ο κανόνας συνδυασμού ονομάζεται συνήθως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πολλαπλασιασμός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η πράξη συμβολίζεται, π.χ., ως: </a:t>
            </a:r>
            <a:r>
              <a:rPr lang="el-GR" altLang="el-GR" sz="2400" b="1" i="1">
                <a:solidFill>
                  <a:srgbClr val="FF0000"/>
                </a:solidFill>
                <a:cs typeface="Times New Roman" panose="02020603050405020304" pitchFamily="18" charset="0"/>
              </a:rPr>
              <a:t>ΑΒ</a:t>
            </a:r>
            <a:endParaRPr lang="en-US" altLang="el-GR" sz="2400" b="1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BDFC15C1-BCE6-6825-76D5-8DC8D51AD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352800"/>
            <a:ext cx="8686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Για τον κανόνα του πολλαπλασιασμού  ισχύει η προσεταιριστική ιδιότητα: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A(BC)=(AB)C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766646B8-A55F-F98F-0917-A5AAB91FF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00525"/>
            <a:ext cx="8686800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AutoNum type="arabicPeriod" startAt="3"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σύνολο περιέχει ένα ταυτοτικό στοιχείο,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 Ε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για το οποίο ισχύει: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altLang="el-GR" sz="2400" b="1" i="1">
                <a:solidFill>
                  <a:srgbClr val="FF0000"/>
                </a:solidFill>
                <a:cs typeface="Times New Roman" panose="02020603050405020304" pitchFamily="18" charset="0"/>
              </a:rPr>
              <a:t>ΕΑ=ΑΕ</a:t>
            </a:r>
            <a:r>
              <a:rPr lang="el-GR" altLang="el-GR" sz="2400" b="1" i="1">
                <a:solidFill>
                  <a:srgbClr val="000066"/>
                </a:solidFill>
                <a:cs typeface="Times New Roman" panose="02020603050405020304" pitchFamily="18" charset="0"/>
              </a:rPr>
              <a:t>,</a:t>
            </a:r>
            <a:r>
              <a:rPr lang="el-GR" altLang="el-GR" sz="2400" b="1" i="1">
                <a:solidFill>
                  <a:srgbClr val="FF3300"/>
                </a:solidFill>
                <a:cs typeface="Times New Roman" panose="02020603050405020304" pitchFamily="18" charset="0"/>
              </a:rPr>
              <a:t> 	</a:t>
            </a:r>
            <a:r>
              <a:rPr lang="el-GR" altLang="el-GR" sz="2400" b="1" i="1">
                <a:solidFill>
                  <a:srgbClr val="FF0000"/>
                </a:solidFill>
                <a:cs typeface="Times New Roman" panose="02020603050405020304" pitchFamily="18" charset="0"/>
              </a:rPr>
              <a:t>ΕΒ=ΒΕ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	κ.λ.</a:t>
            </a:r>
            <a:endParaRPr lang="en-US" altLang="el-GR" sz="1800" b="1" i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E05257EF-2DB5-0EF0-CC6A-A190387F6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114925"/>
            <a:ext cx="8686800" cy="134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Για κάθε στοιχείο της ομάδας, 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υπάρχει ένα αντίστροφο στοιχείο, 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Α</a:t>
            </a:r>
            <a:r>
              <a:rPr lang="el-GR" altLang="el-GR" sz="2200" b="1" baseline="30000">
                <a:solidFill>
                  <a:srgbClr val="FF0000"/>
                </a:solidFill>
                <a:cs typeface="Times New Roman" panose="02020603050405020304" pitchFamily="18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το οποίο είναι επίσης μέλος της ομάδας. Το αντίστροφο στοιχείο έχει την ιδιότητα: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altLang="el-GR" sz="2400" b="1" i="1">
                <a:solidFill>
                  <a:srgbClr val="FF0000"/>
                </a:solidFill>
                <a:cs typeface="Times New Roman" panose="02020603050405020304" pitchFamily="18" charset="0"/>
              </a:rPr>
              <a:t>ΑΑ</a:t>
            </a:r>
            <a:r>
              <a:rPr lang="el-GR" altLang="el-GR" sz="2400" b="1" baseline="30000">
                <a:solidFill>
                  <a:srgbClr val="FF0000"/>
                </a:solidFill>
                <a:cs typeface="Times New Roman" panose="02020603050405020304" pitchFamily="18" charset="0"/>
              </a:rPr>
              <a:t>-1</a:t>
            </a:r>
            <a:r>
              <a:rPr lang="el-GR" altLang="el-GR" sz="2400" b="1" i="1">
                <a:solidFill>
                  <a:srgbClr val="FF0000"/>
                </a:solidFill>
                <a:cs typeface="Times New Roman" panose="02020603050405020304" pitchFamily="18" charset="0"/>
              </a:rPr>
              <a:t> =Α</a:t>
            </a:r>
            <a:r>
              <a:rPr lang="el-GR" altLang="el-GR" sz="2400" b="1" i="1" baseline="30000">
                <a:solidFill>
                  <a:srgbClr val="FF0000"/>
                </a:solidFill>
                <a:cs typeface="Times New Roman" panose="02020603050405020304" pitchFamily="18" charset="0"/>
              </a:rPr>
              <a:t>-1</a:t>
            </a:r>
            <a:r>
              <a:rPr lang="el-GR" altLang="el-GR" sz="2400" b="1" i="1">
                <a:solidFill>
                  <a:srgbClr val="FF0000"/>
                </a:solidFill>
                <a:cs typeface="Times New Roman" panose="02020603050405020304" pitchFamily="18" charset="0"/>
              </a:rPr>
              <a:t>Α=Ε</a:t>
            </a:r>
            <a:endParaRPr lang="en-US" altLang="el-GR" sz="1800" b="1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89" grpId="0" animBg="1"/>
      <p:bldP spid="989191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>
            <a:extLst>
              <a:ext uri="{FF2B5EF4-FFF2-40B4-BE49-F238E27FC236}">
                <a16:creationId xmlns:a16="http://schemas.microsoft.com/office/drawing/2014/main" id="{63FC001C-0EF0-9F5C-5E40-16BD90C2B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3" name="Text Box 6">
            <a:extLst>
              <a:ext uri="{FF2B5EF4-FFF2-40B4-BE49-F238E27FC236}">
                <a16:creationId xmlns:a16="http://schemas.microsoft.com/office/drawing/2014/main" id="{2ACE1742-2D89-8285-1C74-04C6D3775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969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Τύποι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90217" name="Rectangle 9">
            <a:extLst>
              <a:ext uri="{FF2B5EF4-FFF2-40B4-BE49-F238E27FC236}">
                <a16:creationId xmlns:a16="http://schemas.microsoft.com/office/drawing/2014/main" id="{3BB162D5-35D1-B7C6-0042-186255EF5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6477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To </a:t>
            </a:r>
            <a:r>
              <a:rPr lang="en-GB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  <a:r>
              <a:rPr lang="en-GB" altLang="el-GR" sz="24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GB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έχει </a:t>
            </a:r>
            <a:r>
              <a:rPr lang="en-GB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l-GR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 τύπους δονήσεων</a:t>
            </a:r>
            <a:endParaRPr lang="en-GB" altLang="el-GR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990218" name="Group 10">
            <a:extLst>
              <a:ext uri="{FF2B5EF4-FFF2-40B4-BE49-F238E27FC236}">
                <a16:creationId xmlns:a16="http://schemas.microsoft.com/office/drawing/2014/main" id="{81475856-AF5E-353A-E434-0BA38EA9F43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854200"/>
            <a:ext cx="2438400" cy="519113"/>
            <a:chOff x="384" y="1632"/>
            <a:chExt cx="1536" cy="327"/>
          </a:xfrm>
        </p:grpSpPr>
        <p:sp>
          <p:nvSpPr>
            <p:cNvPr id="10298" name="Rectangle 11">
              <a:extLst>
                <a:ext uri="{FF2B5EF4-FFF2-40B4-BE49-F238E27FC236}">
                  <a16:creationId xmlns:a16="http://schemas.microsoft.com/office/drawing/2014/main" id="{743BC81F-C2D8-383D-B1E8-374023786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632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2800" b="1">
                  <a:solidFill>
                    <a:srgbClr val="CCCCFF"/>
                  </a:solidFill>
                  <a:latin typeface="Arial" panose="020B0604020202020204" pitchFamily="34" charset="0"/>
                </a:rPr>
                <a:t>O=C=O</a:t>
              </a:r>
            </a:p>
          </p:txBody>
        </p:sp>
        <p:sp>
          <p:nvSpPr>
            <p:cNvPr id="10299" name="Line 12">
              <a:extLst>
                <a:ext uri="{FF2B5EF4-FFF2-40B4-BE49-F238E27FC236}">
                  <a16:creationId xmlns:a16="http://schemas.microsoft.com/office/drawing/2014/main" id="{3D2999BB-A32C-59A2-67B5-526EDD342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776"/>
              <a:ext cx="33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0" name="Line 13">
              <a:extLst>
                <a:ext uri="{FF2B5EF4-FFF2-40B4-BE49-F238E27FC236}">
                  <a16:creationId xmlns:a16="http://schemas.microsoft.com/office/drawing/2014/main" id="{41897133-F3F7-8243-F09C-C8C1424681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" y="1776"/>
              <a:ext cx="33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90222" name="Group 14">
            <a:extLst>
              <a:ext uri="{FF2B5EF4-FFF2-40B4-BE49-F238E27FC236}">
                <a16:creationId xmlns:a16="http://schemas.microsoft.com/office/drawing/2014/main" id="{C5F64B57-F108-A79A-39E2-F6B933B9EE7F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854200"/>
            <a:ext cx="1536700" cy="519113"/>
            <a:chOff x="2736" y="1632"/>
            <a:chExt cx="968" cy="327"/>
          </a:xfrm>
        </p:grpSpPr>
        <p:sp>
          <p:nvSpPr>
            <p:cNvPr id="10294" name="Rectangle 15">
              <a:extLst>
                <a:ext uri="{FF2B5EF4-FFF2-40B4-BE49-F238E27FC236}">
                  <a16:creationId xmlns:a16="http://schemas.microsoft.com/office/drawing/2014/main" id="{0EB4E63F-487E-0A67-C6E3-BB1CB73B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632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2800" b="1">
                  <a:solidFill>
                    <a:srgbClr val="CCCCFF"/>
                  </a:solidFill>
                  <a:latin typeface="Arial" panose="020B0604020202020204" pitchFamily="34" charset="0"/>
                </a:rPr>
                <a:t>O=C=O</a:t>
              </a:r>
            </a:p>
          </p:txBody>
        </p:sp>
        <p:sp>
          <p:nvSpPr>
            <p:cNvPr id="10295" name="Line 16">
              <a:extLst>
                <a:ext uri="{FF2B5EF4-FFF2-40B4-BE49-F238E27FC236}">
                  <a16:creationId xmlns:a16="http://schemas.microsoft.com/office/drawing/2014/main" id="{3B85BF36-A73F-BF7E-4C07-ACC5135267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4" y="1648"/>
              <a:ext cx="24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6" name="Line 17">
              <a:extLst>
                <a:ext uri="{FF2B5EF4-FFF2-40B4-BE49-F238E27FC236}">
                  <a16:creationId xmlns:a16="http://schemas.microsoft.com/office/drawing/2014/main" id="{17C60A06-D4D0-673B-0F6D-2682E0CD3D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0" y="1656"/>
              <a:ext cx="14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7" name="Line 18">
              <a:extLst>
                <a:ext uri="{FF2B5EF4-FFF2-40B4-BE49-F238E27FC236}">
                  <a16:creationId xmlns:a16="http://schemas.microsoft.com/office/drawing/2014/main" id="{A25F8CAE-1004-83E7-4A3B-2A5E53277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656"/>
              <a:ext cx="14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90227" name="Group 19">
            <a:extLst>
              <a:ext uri="{FF2B5EF4-FFF2-40B4-BE49-F238E27FC236}">
                <a16:creationId xmlns:a16="http://schemas.microsoft.com/office/drawing/2014/main" id="{89B97799-6D94-6C6B-FE95-84C460197305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1600200"/>
            <a:ext cx="1447800" cy="1016000"/>
            <a:chOff x="4656" y="1472"/>
            <a:chExt cx="912" cy="640"/>
          </a:xfrm>
        </p:grpSpPr>
        <p:sp>
          <p:nvSpPr>
            <p:cNvPr id="10290" name="Rectangle 20">
              <a:extLst>
                <a:ext uri="{FF2B5EF4-FFF2-40B4-BE49-F238E27FC236}">
                  <a16:creationId xmlns:a16="http://schemas.microsoft.com/office/drawing/2014/main" id="{F63BC8E9-2CE2-4570-8600-2183B2D0D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632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2800" b="1">
                  <a:solidFill>
                    <a:srgbClr val="CCCCFF"/>
                  </a:solidFill>
                  <a:latin typeface="Arial" panose="020B0604020202020204" pitchFamily="34" charset="0"/>
                </a:rPr>
                <a:t>O=C=O</a:t>
              </a:r>
            </a:p>
          </p:txBody>
        </p:sp>
        <p:sp>
          <p:nvSpPr>
            <p:cNvPr id="10291" name="Line 21">
              <a:extLst>
                <a:ext uri="{FF2B5EF4-FFF2-40B4-BE49-F238E27FC236}">
                  <a16:creationId xmlns:a16="http://schemas.microsoft.com/office/drawing/2014/main" id="{CF8E54A4-2C42-FBBE-108B-2F0D8FC2BC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1920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2" name="Line 22">
              <a:extLst>
                <a:ext uri="{FF2B5EF4-FFF2-40B4-BE49-F238E27FC236}">
                  <a16:creationId xmlns:a16="http://schemas.microsoft.com/office/drawing/2014/main" id="{3676050A-31CF-76CC-3A92-E1E6032B5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8" y="1920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3" name="Line 23">
              <a:extLst>
                <a:ext uri="{FF2B5EF4-FFF2-40B4-BE49-F238E27FC236}">
                  <a16:creationId xmlns:a16="http://schemas.microsoft.com/office/drawing/2014/main" id="{252B6565-099D-61B2-2807-EB1DDE6148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4" y="1472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90232" name="Text Box 24">
            <a:extLst>
              <a:ext uri="{FF2B5EF4-FFF2-40B4-BE49-F238E27FC236}">
                <a16:creationId xmlns:a16="http://schemas.microsoft.com/office/drawing/2014/main" id="{E871D19B-A73F-54F4-6573-6AB92D945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7432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IR </a:t>
            </a: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ανενεργή</a:t>
            </a:r>
          </a:p>
        </p:txBody>
      </p:sp>
      <p:sp>
        <p:nvSpPr>
          <p:cNvPr id="990233" name="Text Box 25">
            <a:extLst>
              <a:ext uri="{FF2B5EF4-FFF2-40B4-BE49-F238E27FC236}">
                <a16:creationId xmlns:a16="http://schemas.microsoft.com/office/drawing/2014/main" id="{5D492F62-450C-8DA0-2EC0-FE82421AB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757488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IR </a:t>
            </a: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ενεργή</a:t>
            </a:r>
            <a:endParaRPr lang="en-GB" altLang="el-GR" sz="2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990234" name="Text Box 26">
            <a:extLst>
              <a:ext uri="{FF2B5EF4-FFF2-40B4-BE49-F238E27FC236}">
                <a16:creationId xmlns:a16="http://schemas.microsoft.com/office/drawing/2014/main" id="{1BFEF346-FB39-1E2A-E4CA-56386F821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7432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IR </a:t>
            </a: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ενεργές</a:t>
            </a:r>
            <a:endParaRPr lang="en-GB" altLang="el-GR" sz="2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990235" name="Rectangle 27">
            <a:extLst>
              <a:ext uri="{FF2B5EF4-FFF2-40B4-BE49-F238E27FC236}">
                <a16:creationId xmlns:a16="http://schemas.microsoft.com/office/drawing/2014/main" id="{46BE934B-8892-1B44-7C7D-701B59A33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81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Το </a:t>
            </a:r>
            <a:r>
              <a:rPr lang="en-GB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H</a:t>
            </a:r>
            <a:r>
              <a:rPr lang="en-GB" altLang="el-GR" sz="24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GB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l-GR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έχει</a:t>
            </a:r>
            <a:r>
              <a:rPr lang="en-GB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 3 </a:t>
            </a:r>
            <a:r>
              <a:rPr lang="el-GR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τύπους δονήσεων</a:t>
            </a:r>
            <a:endParaRPr lang="en-GB" altLang="el-GR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990236" name="Group 28">
            <a:extLst>
              <a:ext uri="{FF2B5EF4-FFF2-40B4-BE49-F238E27FC236}">
                <a16:creationId xmlns:a16="http://schemas.microsoft.com/office/drawing/2014/main" id="{CDA41525-60F6-83AB-A033-C69CF636F6A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486400"/>
            <a:ext cx="7848600" cy="396875"/>
            <a:chOff x="720" y="3801"/>
            <a:chExt cx="4944" cy="250"/>
          </a:xfrm>
        </p:grpSpPr>
        <p:sp>
          <p:nvSpPr>
            <p:cNvPr id="10287" name="Text Box 29">
              <a:extLst>
                <a:ext uri="{FF2B5EF4-FFF2-40B4-BE49-F238E27FC236}">
                  <a16:creationId xmlns:a16="http://schemas.microsoft.com/office/drawing/2014/main" id="{B6498DB6-63F0-B57F-4713-2B4519DF2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801"/>
              <a:ext cx="10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IR </a:t>
              </a:r>
              <a:r>
                <a:rPr lang="el-GR" altLang="el-G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ενεργή</a:t>
              </a:r>
              <a:endParaRPr lang="en-GB" altLang="el-GR" sz="20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8" name="Text Box 30">
              <a:extLst>
                <a:ext uri="{FF2B5EF4-FFF2-40B4-BE49-F238E27FC236}">
                  <a16:creationId xmlns:a16="http://schemas.microsoft.com/office/drawing/2014/main" id="{5D4B194B-C461-5EC5-56C5-0D20BBC6B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801"/>
              <a:ext cx="11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IR </a:t>
              </a:r>
              <a:r>
                <a:rPr lang="el-GR" altLang="el-G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ενεργή</a:t>
              </a:r>
              <a:endParaRPr lang="en-GB" altLang="el-GR" sz="20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9" name="Text Box 31">
              <a:extLst>
                <a:ext uri="{FF2B5EF4-FFF2-40B4-BE49-F238E27FC236}">
                  <a16:creationId xmlns:a16="http://schemas.microsoft.com/office/drawing/2014/main" id="{5AEAEF5E-9109-CAC5-5366-72339DD38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3801"/>
              <a:ext cx="11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IR </a:t>
              </a:r>
              <a:r>
                <a:rPr lang="el-GR" altLang="el-G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ενεργή</a:t>
              </a:r>
              <a:endParaRPr lang="en-GB" altLang="el-GR" sz="20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90240" name="Group 32">
            <a:extLst>
              <a:ext uri="{FF2B5EF4-FFF2-40B4-BE49-F238E27FC236}">
                <a16:creationId xmlns:a16="http://schemas.microsoft.com/office/drawing/2014/main" id="{DF7AB5E9-BF6B-EED3-72F1-7F5C1D79C397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267200"/>
            <a:ext cx="7848600" cy="1143000"/>
            <a:chOff x="576" y="2976"/>
            <a:chExt cx="4944" cy="720"/>
          </a:xfrm>
        </p:grpSpPr>
        <p:grpSp>
          <p:nvGrpSpPr>
            <p:cNvPr id="10257" name="Group 33">
              <a:extLst>
                <a:ext uri="{FF2B5EF4-FFF2-40B4-BE49-F238E27FC236}">
                  <a16:creationId xmlns:a16="http://schemas.microsoft.com/office/drawing/2014/main" id="{E693872C-2479-CF13-D265-DD9197C4A6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976"/>
              <a:ext cx="1344" cy="624"/>
              <a:chOff x="576" y="2976"/>
              <a:chExt cx="1344" cy="624"/>
            </a:xfrm>
          </p:grpSpPr>
          <p:grpSp>
            <p:nvGrpSpPr>
              <p:cNvPr id="10278" name="Group 34">
                <a:extLst>
                  <a:ext uri="{FF2B5EF4-FFF2-40B4-BE49-F238E27FC236}">
                    <a16:creationId xmlns:a16="http://schemas.microsoft.com/office/drawing/2014/main" id="{550BAE02-2D37-889A-B379-72F15A6D11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" y="3024"/>
                <a:ext cx="960" cy="528"/>
                <a:chOff x="768" y="2928"/>
                <a:chExt cx="960" cy="528"/>
              </a:xfrm>
            </p:grpSpPr>
            <p:sp>
              <p:nvSpPr>
                <p:cNvPr id="10282" name="Rectangle 35">
                  <a:extLst>
                    <a:ext uri="{FF2B5EF4-FFF2-40B4-BE49-F238E27FC236}">
                      <a16:creationId xmlns:a16="http://schemas.microsoft.com/office/drawing/2014/main" id="{F9754971-ABBD-ACC1-C5F2-9F01D7C2DB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" y="3129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GB" altLang="el-GR" sz="2800" b="1">
                      <a:solidFill>
                        <a:srgbClr val="CCCCFF"/>
                      </a:solidFill>
                      <a:latin typeface="Arial" panose="020B0604020202020204" pitchFamily="34" charset="0"/>
                    </a:rPr>
                    <a:t>H</a:t>
                  </a:r>
                </a:p>
              </p:txBody>
            </p:sp>
            <p:sp>
              <p:nvSpPr>
                <p:cNvPr id="10283" name="Rectangle 36">
                  <a:extLst>
                    <a:ext uri="{FF2B5EF4-FFF2-40B4-BE49-F238E27FC236}">
                      <a16:creationId xmlns:a16="http://schemas.microsoft.com/office/drawing/2014/main" id="{F5E16F38-C4B2-659A-9D50-0E94BD2F2D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2928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99CC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GB" altLang="el-GR" sz="2800" b="1">
                      <a:solidFill>
                        <a:srgbClr val="CCCCFF"/>
                      </a:solidFill>
                      <a:latin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10284" name="Rectangle 37">
                  <a:extLst>
                    <a:ext uri="{FF2B5EF4-FFF2-40B4-BE49-F238E27FC236}">
                      <a16:creationId xmlns:a16="http://schemas.microsoft.com/office/drawing/2014/main" id="{D93FD318-D51A-1CD6-094B-73D190DC19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3120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GB" altLang="el-GR" sz="2800" b="1">
                      <a:solidFill>
                        <a:srgbClr val="CCCCFF"/>
                      </a:solidFill>
                      <a:latin typeface="Arial" panose="020B0604020202020204" pitchFamily="34" charset="0"/>
                    </a:rPr>
                    <a:t>H</a:t>
                  </a:r>
                </a:p>
              </p:txBody>
            </p:sp>
            <p:sp>
              <p:nvSpPr>
                <p:cNvPr id="10285" name="Line 38">
                  <a:extLst>
                    <a:ext uri="{FF2B5EF4-FFF2-40B4-BE49-F238E27FC236}">
                      <a16:creationId xmlns:a16="http://schemas.microsoft.com/office/drawing/2014/main" id="{AF2AA10A-7973-CD0D-B0D8-CC046EE732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8" y="3120"/>
                  <a:ext cx="144" cy="96"/>
                </a:xfrm>
                <a:prstGeom prst="line">
                  <a:avLst/>
                </a:prstGeom>
                <a:noFill/>
                <a:ln w="57150">
                  <a:solidFill>
                    <a:srgbClr val="CCCC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86" name="Line 39">
                  <a:extLst>
                    <a:ext uri="{FF2B5EF4-FFF2-40B4-BE49-F238E27FC236}">
                      <a16:creationId xmlns:a16="http://schemas.microsoft.com/office/drawing/2014/main" id="{91A12F39-785B-E7CF-FBF9-5A2926A193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344" y="3120"/>
                  <a:ext cx="144" cy="96"/>
                </a:xfrm>
                <a:prstGeom prst="line">
                  <a:avLst/>
                </a:prstGeom>
                <a:noFill/>
                <a:ln w="57150">
                  <a:solidFill>
                    <a:srgbClr val="CCCC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0279" name="Line 40">
                <a:extLst>
                  <a:ext uri="{FF2B5EF4-FFF2-40B4-BE49-F238E27FC236}">
                    <a16:creationId xmlns:a16="http://schemas.microsoft.com/office/drawing/2014/main" id="{AAD140AC-4C1A-CFF6-C678-7E5859E0F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80" name="Line 41">
                <a:extLst>
                  <a:ext uri="{FF2B5EF4-FFF2-40B4-BE49-F238E27FC236}">
                    <a16:creationId xmlns:a16="http://schemas.microsoft.com/office/drawing/2014/main" id="{ABA7852B-79CB-6900-69BA-63A9D9066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345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81" name="Line 42">
                <a:extLst>
                  <a:ext uri="{FF2B5EF4-FFF2-40B4-BE49-F238E27FC236}">
                    <a16:creationId xmlns:a16="http://schemas.microsoft.com/office/drawing/2014/main" id="{7E6A2265-0C68-67E9-B865-88D8F443E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29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258" name="Group 43">
              <a:extLst>
                <a:ext uri="{FF2B5EF4-FFF2-40B4-BE49-F238E27FC236}">
                  <a16:creationId xmlns:a16="http://schemas.microsoft.com/office/drawing/2014/main" id="{9CE7C477-6B88-D5C3-F42B-0D9F4ED1D4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3024"/>
              <a:ext cx="1104" cy="576"/>
              <a:chOff x="2688" y="3024"/>
              <a:chExt cx="1104" cy="576"/>
            </a:xfrm>
          </p:grpSpPr>
          <p:grpSp>
            <p:nvGrpSpPr>
              <p:cNvPr id="10269" name="Group 44">
                <a:extLst>
                  <a:ext uri="{FF2B5EF4-FFF2-40B4-BE49-F238E27FC236}">
                    <a16:creationId xmlns:a16="http://schemas.microsoft.com/office/drawing/2014/main" id="{F07875F5-2ABE-F841-4CC8-9CAEFBD208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3024"/>
                <a:ext cx="960" cy="528"/>
                <a:chOff x="768" y="2928"/>
                <a:chExt cx="960" cy="528"/>
              </a:xfrm>
            </p:grpSpPr>
            <p:sp>
              <p:nvSpPr>
                <p:cNvPr id="10273" name="Rectangle 45">
                  <a:extLst>
                    <a:ext uri="{FF2B5EF4-FFF2-40B4-BE49-F238E27FC236}">
                      <a16:creationId xmlns:a16="http://schemas.microsoft.com/office/drawing/2014/main" id="{69E6D1E9-35D9-C142-13B0-387C52F06A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" y="3129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GB" altLang="el-GR" sz="2800" b="1">
                      <a:solidFill>
                        <a:srgbClr val="CCCCFF"/>
                      </a:solidFill>
                      <a:latin typeface="Arial" panose="020B0604020202020204" pitchFamily="34" charset="0"/>
                    </a:rPr>
                    <a:t>H</a:t>
                  </a:r>
                </a:p>
              </p:txBody>
            </p:sp>
            <p:sp>
              <p:nvSpPr>
                <p:cNvPr id="10274" name="Rectangle 46">
                  <a:extLst>
                    <a:ext uri="{FF2B5EF4-FFF2-40B4-BE49-F238E27FC236}">
                      <a16:creationId xmlns:a16="http://schemas.microsoft.com/office/drawing/2014/main" id="{6C688CFF-0D26-7398-31D0-F41DE0EAC6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2928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99CC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GB" altLang="el-GR" sz="2800" b="1">
                      <a:solidFill>
                        <a:srgbClr val="CCCCFF"/>
                      </a:solidFill>
                      <a:latin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10275" name="Rectangle 47">
                  <a:extLst>
                    <a:ext uri="{FF2B5EF4-FFF2-40B4-BE49-F238E27FC236}">
                      <a16:creationId xmlns:a16="http://schemas.microsoft.com/office/drawing/2014/main" id="{01CF916F-B9C1-B8A0-F11F-315EBC9E5F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3120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GB" altLang="el-GR" sz="2800" b="1">
                      <a:solidFill>
                        <a:srgbClr val="CCCCFF"/>
                      </a:solidFill>
                      <a:latin typeface="Arial" panose="020B0604020202020204" pitchFamily="34" charset="0"/>
                    </a:rPr>
                    <a:t>H</a:t>
                  </a:r>
                </a:p>
              </p:txBody>
            </p:sp>
            <p:sp>
              <p:nvSpPr>
                <p:cNvPr id="10276" name="Line 48">
                  <a:extLst>
                    <a:ext uri="{FF2B5EF4-FFF2-40B4-BE49-F238E27FC236}">
                      <a16:creationId xmlns:a16="http://schemas.microsoft.com/office/drawing/2014/main" id="{B0556D31-044B-1636-EA8C-E04FC323DC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8" y="3120"/>
                  <a:ext cx="144" cy="96"/>
                </a:xfrm>
                <a:prstGeom prst="line">
                  <a:avLst/>
                </a:prstGeom>
                <a:noFill/>
                <a:ln w="57150">
                  <a:solidFill>
                    <a:srgbClr val="CCCC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77" name="Line 49">
                  <a:extLst>
                    <a:ext uri="{FF2B5EF4-FFF2-40B4-BE49-F238E27FC236}">
                      <a16:creationId xmlns:a16="http://schemas.microsoft.com/office/drawing/2014/main" id="{F4FE7CEA-D3C5-B948-A711-C74F387E95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344" y="3120"/>
                  <a:ext cx="144" cy="96"/>
                </a:xfrm>
                <a:prstGeom prst="line">
                  <a:avLst/>
                </a:prstGeom>
                <a:noFill/>
                <a:ln w="57150">
                  <a:solidFill>
                    <a:srgbClr val="CCCC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0270" name="Line 50">
                <a:extLst>
                  <a:ext uri="{FF2B5EF4-FFF2-40B4-BE49-F238E27FC236}">
                    <a16:creationId xmlns:a16="http://schemas.microsoft.com/office/drawing/2014/main" id="{AF71283F-9286-678E-1897-5705376AE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2688" y="316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71" name="Line 51">
                <a:extLst>
                  <a:ext uri="{FF2B5EF4-FFF2-40B4-BE49-F238E27FC236}">
                    <a16:creationId xmlns:a16="http://schemas.microsoft.com/office/drawing/2014/main" id="{3456385F-EDBA-190C-366F-3FC93A5B0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45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72" name="Line 52">
                <a:extLst>
                  <a:ext uri="{FF2B5EF4-FFF2-40B4-BE49-F238E27FC236}">
                    <a16:creationId xmlns:a16="http://schemas.microsoft.com/office/drawing/2014/main" id="{FD98E8FB-841F-AD40-F5FB-79DC6F03AA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3072" y="302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259" name="Group 53">
              <a:extLst>
                <a:ext uri="{FF2B5EF4-FFF2-40B4-BE49-F238E27FC236}">
                  <a16:creationId xmlns:a16="http://schemas.microsoft.com/office/drawing/2014/main" id="{37CF0345-28AD-D4DF-C357-DCE412990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976"/>
              <a:ext cx="960" cy="720"/>
              <a:chOff x="4560" y="2976"/>
              <a:chExt cx="960" cy="720"/>
            </a:xfrm>
          </p:grpSpPr>
          <p:grpSp>
            <p:nvGrpSpPr>
              <p:cNvPr id="10260" name="Group 54">
                <a:extLst>
                  <a:ext uri="{FF2B5EF4-FFF2-40B4-BE49-F238E27FC236}">
                    <a16:creationId xmlns:a16="http://schemas.microsoft.com/office/drawing/2014/main" id="{63629913-238B-A2AC-0A72-A24B226A57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60" y="3024"/>
                <a:ext cx="960" cy="528"/>
                <a:chOff x="768" y="2928"/>
                <a:chExt cx="960" cy="528"/>
              </a:xfrm>
            </p:grpSpPr>
            <p:sp>
              <p:nvSpPr>
                <p:cNvPr id="10264" name="Rectangle 55">
                  <a:extLst>
                    <a:ext uri="{FF2B5EF4-FFF2-40B4-BE49-F238E27FC236}">
                      <a16:creationId xmlns:a16="http://schemas.microsoft.com/office/drawing/2014/main" id="{CD74B71D-264D-1BD1-3D18-A834E774DD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" y="3129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GB" altLang="el-GR" sz="2800" b="1">
                      <a:solidFill>
                        <a:srgbClr val="CCCCFF"/>
                      </a:solidFill>
                      <a:latin typeface="Arial" panose="020B0604020202020204" pitchFamily="34" charset="0"/>
                    </a:rPr>
                    <a:t>H</a:t>
                  </a:r>
                </a:p>
              </p:txBody>
            </p:sp>
            <p:sp>
              <p:nvSpPr>
                <p:cNvPr id="10265" name="Rectangle 56">
                  <a:extLst>
                    <a:ext uri="{FF2B5EF4-FFF2-40B4-BE49-F238E27FC236}">
                      <a16:creationId xmlns:a16="http://schemas.microsoft.com/office/drawing/2014/main" id="{5F75AB5E-AD74-2630-B4E0-9165146C7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2928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99CC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GB" altLang="el-GR" sz="2800" b="1">
                      <a:solidFill>
                        <a:srgbClr val="CCCCFF"/>
                      </a:solidFill>
                      <a:latin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10266" name="Rectangle 57">
                  <a:extLst>
                    <a:ext uri="{FF2B5EF4-FFF2-40B4-BE49-F238E27FC236}">
                      <a16:creationId xmlns:a16="http://schemas.microsoft.com/office/drawing/2014/main" id="{9B8AA17C-C04E-D0A4-352F-6D6756739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3120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GB" altLang="el-GR" sz="2800" b="1">
                      <a:solidFill>
                        <a:srgbClr val="CCCCFF"/>
                      </a:solidFill>
                      <a:latin typeface="Arial" panose="020B0604020202020204" pitchFamily="34" charset="0"/>
                    </a:rPr>
                    <a:t>H</a:t>
                  </a:r>
                </a:p>
              </p:txBody>
            </p:sp>
            <p:sp>
              <p:nvSpPr>
                <p:cNvPr id="10267" name="Line 58">
                  <a:extLst>
                    <a:ext uri="{FF2B5EF4-FFF2-40B4-BE49-F238E27FC236}">
                      <a16:creationId xmlns:a16="http://schemas.microsoft.com/office/drawing/2014/main" id="{A80BF44A-A278-54AF-1A72-0644B7118F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8" y="3120"/>
                  <a:ext cx="144" cy="96"/>
                </a:xfrm>
                <a:prstGeom prst="line">
                  <a:avLst/>
                </a:prstGeom>
                <a:noFill/>
                <a:ln w="57150">
                  <a:solidFill>
                    <a:srgbClr val="CCCC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68" name="Line 59">
                  <a:extLst>
                    <a:ext uri="{FF2B5EF4-FFF2-40B4-BE49-F238E27FC236}">
                      <a16:creationId xmlns:a16="http://schemas.microsoft.com/office/drawing/2014/main" id="{11EEC6B9-F070-2141-1372-BD88E930B7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344" y="3120"/>
                  <a:ext cx="144" cy="96"/>
                </a:xfrm>
                <a:prstGeom prst="line">
                  <a:avLst/>
                </a:prstGeom>
                <a:noFill/>
                <a:ln w="57150">
                  <a:solidFill>
                    <a:srgbClr val="CCCC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0261" name="Line 60">
                <a:extLst>
                  <a:ext uri="{FF2B5EF4-FFF2-40B4-BE49-F238E27FC236}">
                    <a16:creationId xmlns:a16="http://schemas.microsoft.com/office/drawing/2014/main" id="{3E2BBA92-6B42-CF4B-55ED-583F9D96EB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112" y="352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62" name="Line 61">
                <a:extLst>
                  <a:ext uri="{FF2B5EF4-FFF2-40B4-BE49-F238E27FC236}">
                    <a16:creationId xmlns:a16="http://schemas.microsoft.com/office/drawing/2014/main" id="{1C911392-9885-7833-D21D-68DAFF34A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4728" y="352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63" name="Line 62">
                <a:extLst>
                  <a:ext uri="{FF2B5EF4-FFF2-40B4-BE49-F238E27FC236}">
                    <a16:creationId xmlns:a16="http://schemas.microsoft.com/office/drawing/2014/main" id="{411D358C-A7BC-8B54-B0F0-0DC9BE2D8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0" y="29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990271" name="Text Box 63">
            <a:extLst>
              <a:ext uri="{FF2B5EF4-FFF2-40B4-BE49-F238E27FC236}">
                <a16:creationId xmlns:a16="http://schemas.microsoft.com/office/drawing/2014/main" id="{CE76E875-81C3-B367-2A3E-84AF8AC68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6305550"/>
            <a:ext cx="8991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αριθμός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των ενεργών δονήσεων στο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IR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σχετίζεται με τη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συμμετρία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μορίου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255" name="TextBox 1">
            <a:extLst>
              <a:ext uri="{FF2B5EF4-FFF2-40B4-BE49-F238E27FC236}">
                <a16:creationId xmlns:a16="http://schemas.microsoft.com/office/drawing/2014/main" id="{2C693172-BBF5-D429-6CF8-B37A76DAE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50" y="1039813"/>
            <a:ext cx="1962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chemeClr val="bg1"/>
                </a:solidFill>
              </a:rPr>
              <a:t>διπλά εκφυλισμένη</a:t>
            </a:r>
          </a:p>
        </p:txBody>
      </p:sp>
      <p:sp>
        <p:nvSpPr>
          <p:cNvPr id="10256" name="Βέλος: Κάτω 2">
            <a:extLst>
              <a:ext uri="{FF2B5EF4-FFF2-40B4-BE49-F238E27FC236}">
                <a16:creationId xmlns:a16="http://schemas.microsoft.com/office/drawing/2014/main" id="{AE5A9725-DC87-3136-806B-59D5278262BD}"/>
              </a:ext>
            </a:extLst>
          </p:cNvPr>
          <p:cNvSpPr>
            <a:spLocks noChangeArrowheads="1"/>
          </p:cNvSpPr>
          <p:nvPr/>
        </p:nvSpPr>
        <p:spPr bwMode="auto">
          <a:xfrm rot="2334214">
            <a:off x="8159750" y="1385888"/>
            <a:ext cx="46038" cy="379412"/>
          </a:xfrm>
          <a:prstGeom prst="downArrow">
            <a:avLst>
              <a:gd name="adj1" fmla="val 50000"/>
              <a:gd name="adj2" fmla="val 49638"/>
            </a:avLst>
          </a:prstGeom>
          <a:solidFill>
            <a:schemeClr val="accent1"/>
          </a:solidFill>
          <a:ln w="57150" algn="ctr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0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876C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0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876C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7" grpId="0" build="p" autoUpdateAnimBg="0"/>
      <p:bldP spid="990232" grpId="0" autoUpdateAnimBg="0"/>
      <p:bldP spid="990233" grpId="0" autoUpdateAnimBg="0"/>
      <p:bldP spid="990234" grpId="0" autoUpdateAnimBg="0"/>
      <p:bldP spid="990235" grpId="0" build="p" autoUpdateAnimBg="0"/>
      <p:bldP spid="990271" grpId="0" animBg="1" autoUpdateAnimBg="0"/>
      <p:bldP spid="10255" grpId="0"/>
      <p:bldP spid="102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4">
            <a:extLst>
              <a:ext uri="{FF2B5EF4-FFF2-40B4-BE49-F238E27FC236}">
                <a16:creationId xmlns:a16="http://schemas.microsoft.com/office/drawing/2014/main" id="{21FDF6B7-15BF-749E-80E0-B59E7C39FD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BF07A001-8BFE-752B-5A55-E3F094532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969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Τύποι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92317" name="Rectangle 61">
            <a:extLst>
              <a:ext uri="{FF2B5EF4-FFF2-40B4-BE49-F238E27FC236}">
                <a16:creationId xmlns:a16="http://schemas.microsoft.com/office/drawing/2014/main" id="{BAC2DC0A-50EB-1299-921F-2EA0EBBFE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78225"/>
            <a:ext cx="838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l-GR" sz="2000" b="1">
                <a:solidFill>
                  <a:srgbClr val="FF99CC"/>
                </a:solidFill>
                <a:latin typeface="Arial" panose="020B0604020202020204" pitchFamily="34" charset="0"/>
              </a:rPr>
              <a:t>4 </a:t>
            </a:r>
            <a:r>
              <a:rPr lang="el-GR" altLang="el-GR" sz="2000" b="1">
                <a:solidFill>
                  <a:srgbClr val="FF99CC"/>
                </a:solidFill>
                <a:latin typeface="Arial" panose="020B0604020202020204" pitchFamily="34" charset="0"/>
              </a:rPr>
              <a:t>άτομα</a:t>
            </a:r>
            <a:r>
              <a:rPr lang="en-GB" altLang="el-GR" sz="2000" b="1">
                <a:solidFill>
                  <a:srgbClr val="CCCCFF"/>
                </a:solidFill>
                <a:latin typeface="Arial" panose="020B0604020202020204" pitchFamily="34" charset="0"/>
              </a:rPr>
              <a:t> </a:t>
            </a:r>
            <a:r>
              <a:rPr lang="en-GB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–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κινούνται ανεξάρτητα στις διευθύνσεις</a:t>
            </a:r>
            <a:r>
              <a:rPr lang="en-GB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el-GR" sz="2000" b="1" i="1">
                <a:solidFill>
                  <a:schemeClr val="bg1"/>
                </a:solidFill>
                <a:latin typeface="Arial" panose="020B0604020202020204" pitchFamily="34" charset="0"/>
              </a:rPr>
              <a:t>x, y,</a:t>
            </a:r>
            <a:r>
              <a:rPr lang="en-GB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 z</a:t>
            </a:r>
          </a:p>
        </p:txBody>
      </p:sp>
      <p:grpSp>
        <p:nvGrpSpPr>
          <p:cNvPr id="992318" name="Group 62">
            <a:extLst>
              <a:ext uri="{FF2B5EF4-FFF2-40B4-BE49-F238E27FC236}">
                <a16:creationId xmlns:a16="http://schemas.microsoft.com/office/drawing/2014/main" id="{B2803040-F69F-D860-EE75-16F3F3F9EC8A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636713"/>
            <a:ext cx="2438400" cy="1462087"/>
            <a:chOff x="2112" y="1031"/>
            <a:chExt cx="1536" cy="921"/>
          </a:xfrm>
        </p:grpSpPr>
        <p:sp>
          <p:nvSpPr>
            <p:cNvPr id="11304" name="Oval 63">
              <a:extLst>
                <a:ext uri="{FF2B5EF4-FFF2-40B4-BE49-F238E27FC236}">
                  <a16:creationId xmlns:a16="http://schemas.microsoft.com/office/drawing/2014/main" id="{B8D5B298-1264-C791-C1C8-84328C63B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031"/>
              <a:ext cx="192" cy="192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11305" name="Oval 64">
              <a:extLst>
                <a:ext uri="{FF2B5EF4-FFF2-40B4-BE49-F238E27FC236}">
                  <a16:creationId xmlns:a16="http://schemas.microsoft.com/office/drawing/2014/main" id="{FB1EB5FB-0725-9437-3CE3-9AAB452D7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760"/>
              <a:ext cx="192" cy="192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11306" name="Oval 65">
              <a:extLst>
                <a:ext uri="{FF2B5EF4-FFF2-40B4-BE49-F238E27FC236}">
                  <a16:creationId xmlns:a16="http://schemas.microsoft.com/office/drawing/2014/main" id="{7AF91F10-C660-7114-65A1-D39330CF7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72"/>
              <a:ext cx="192" cy="192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11307" name="Oval 66">
              <a:extLst>
                <a:ext uri="{FF2B5EF4-FFF2-40B4-BE49-F238E27FC236}">
                  <a16:creationId xmlns:a16="http://schemas.microsoft.com/office/drawing/2014/main" id="{4EBB1147-935C-5541-8A7A-DA19BE5BB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16"/>
              <a:ext cx="192" cy="192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  <p:grpSp>
        <p:nvGrpSpPr>
          <p:cNvPr id="992323" name="Group 67">
            <a:extLst>
              <a:ext uri="{FF2B5EF4-FFF2-40B4-BE49-F238E27FC236}">
                <a16:creationId xmlns:a16="http://schemas.microsoft.com/office/drawing/2014/main" id="{BDDDC2C7-9741-9551-2275-C1AE37683437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965200"/>
            <a:ext cx="952500" cy="987425"/>
            <a:chOff x="2736" y="1113"/>
            <a:chExt cx="600" cy="622"/>
          </a:xfrm>
        </p:grpSpPr>
        <p:sp>
          <p:nvSpPr>
            <p:cNvPr id="11298" name="Line 68">
              <a:extLst>
                <a:ext uri="{FF2B5EF4-FFF2-40B4-BE49-F238E27FC236}">
                  <a16:creationId xmlns:a16="http://schemas.microsoft.com/office/drawing/2014/main" id="{A7407160-EEC0-B546-BE48-DB24CECDA9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1296"/>
              <a:ext cx="0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9" name="Line 69">
              <a:extLst>
                <a:ext uri="{FF2B5EF4-FFF2-40B4-BE49-F238E27FC236}">
                  <a16:creationId xmlns:a16="http://schemas.microsoft.com/office/drawing/2014/main" id="{FF9E3B15-E593-C051-7B0A-B991225072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3048" y="1512"/>
              <a:ext cx="0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00" name="Line 70">
              <a:extLst>
                <a:ext uri="{FF2B5EF4-FFF2-40B4-BE49-F238E27FC236}">
                  <a16:creationId xmlns:a16="http://schemas.microsoft.com/office/drawing/2014/main" id="{B7582BA0-042F-C510-9436-F4A25D956F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4" y="1432"/>
              <a:ext cx="24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01" name="Text Box 71">
              <a:extLst>
                <a:ext uri="{FF2B5EF4-FFF2-40B4-BE49-F238E27FC236}">
                  <a16:creationId xmlns:a16="http://schemas.microsoft.com/office/drawing/2014/main" id="{AA025204-2B1D-1EC1-93C3-6ECF0619B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" y="150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x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02" name="Text Box 72">
              <a:extLst>
                <a:ext uri="{FF2B5EF4-FFF2-40B4-BE49-F238E27FC236}">
                  <a16:creationId xmlns:a16="http://schemas.microsoft.com/office/drawing/2014/main" id="{DD125420-6795-6352-E04B-B263E0438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24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y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03" name="Text Box 73">
              <a:extLst>
                <a:ext uri="{FF2B5EF4-FFF2-40B4-BE49-F238E27FC236}">
                  <a16:creationId xmlns:a16="http://schemas.microsoft.com/office/drawing/2014/main" id="{44C50A02-0C7C-AE5B-1F97-4DAD75B70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113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z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92330" name="Group 74">
            <a:extLst>
              <a:ext uri="{FF2B5EF4-FFF2-40B4-BE49-F238E27FC236}">
                <a16:creationId xmlns:a16="http://schemas.microsoft.com/office/drawing/2014/main" id="{43090637-0D58-A349-41EC-756E5E670640}"/>
              </a:ext>
            </a:extLst>
          </p:cNvPr>
          <p:cNvGrpSpPr>
            <a:grpSpLocks/>
          </p:cNvGrpSpPr>
          <p:nvPr/>
        </p:nvGrpSpPr>
        <p:grpSpPr bwMode="auto">
          <a:xfrm>
            <a:off x="4051300" y="1679575"/>
            <a:ext cx="952500" cy="987425"/>
            <a:chOff x="2736" y="1113"/>
            <a:chExt cx="600" cy="622"/>
          </a:xfrm>
        </p:grpSpPr>
        <p:sp>
          <p:nvSpPr>
            <p:cNvPr id="11292" name="Line 75">
              <a:extLst>
                <a:ext uri="{FF2B5EF4-FFF2-40B4-BE49-F238E27FC236}">
                  <a16:creationId xmlns:a16="http://schemas.microsoft.com/office/drawing/2014/main" id="{A970DD02-4277-A716-8426-D6D93F8850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1296"/>
              <a:ext cx="0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3" name="Line 76">
              <a:extLst>
                <a:ext uri="{FF2B5EF4-FFF2-40B4-BE49-F238E27FC236}">
                  <a16:creationId xmlns:a16="http://schemas.microsoft.com/office/drawing/2014/main" id="{53F6AE66-8C75-9840-7313-136BC918DC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3048" y="1512"/>
              <a:ext cx="0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4" name="Line 77">
              <a:extLst>
                <a:ext uri="{FF2B5EF4-FFF2-40B4-BE49-F238E27FC236}">
                  <a16:creationId xmlns:a16="http://schemas.microsoft.com/office/drawing/2014/main" id="{7ABCC266-E53D-4294-B141-10760BFB77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4" y="1432"/>
              <a:ext cx="24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5" name="Text Box 78">
              <a:extLst>
                <a:ext uri="{FF2B5EF4-FFF2-40B4-BE49-F238E27FC236}">
                  <a16:creationId xmlns:a16="http://schemas.microsoft.com/office/drawing/2014/main" id="{2FAAFB33-3EF3-D604-7F34-BB3950017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" y="150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x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6" name="Text Box 79">
              <a:extLst>
                <a:ext uri="{FF2B5EF4-FFF2-40B4-BE49-F238E27FC236}">
                  <a16:creationId xmlns:a16="http://schemas.microsoft.com/office/drawing/2014/main" id="{13720E50-4C7B-79E2-7A5C-B5B39219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24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y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7" name="Text Box 80">
              <a:extLst>
                <a:ext uri="{FF2B5EF4-FFF2-40B4-BE49-F238E27FC236}">
                  <a16:creationId xmlns:a16="http://schemas.microsoft.com/office/drawing/2014/main" id="{EFD71E79-599C-CB54-C134-1C47C74F8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113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z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92337" name="Group 81">
            <a:extLst>
              <a:ext uri="{FF2B5EF4-FFF2-40B4-BE49-F238E27FC236}">
                <a16:creationId xmlns:a16="http://schemas.microsoft.com/office/drawing/2014/main" id="{08EFCC06-118C-F476-0382-C737769949A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136775"/>
            <a:ext cx="952500" cy="987425"/>
            <a:chOff x="2736" y="1113"/>
            <a:chExt cx="600" cy="622"/>
          </a:xfrm>
        </p:grpSpPr>
        <p:sp>
          <p:nvSpPr>
            <p:cNvPr id="11286" name="Line 82">
              <a:extLst>
                <a:ext uri="{FF2B5EF4-FFF2-40B4-BE49-F238E27FC236}">
                  <a16:creationId xmlns:a16="http://schemas.microsoft.com/office/drawing/2014/main" id="{AA7EC718-CB6B-7F44-D8C2-BFD4A44D5A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1296"/>
              <a:ext cx="0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7" name="Line 83">
              <a:extLst>
                <a:ext uri="{FF2B5EF4-FFF2-40B4-BE49-F238E27FC236}">
                  <a16:creationId xmlns:a16="http://schemas.microsoft.com/office/drawing/2014/main" id="{7AD4F9C6-3C67-43EA-A686-D4CC294C64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3048" y="1512"/>
              <a:ext cx="0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8" name="Line 84">
              <a:extLst>
                <a:ext uri="{FF2B5EF4-FFF2-40B4-BE49-F238E27FC236}">
                  <a16:creationId xmlns:a16="http://schemas.microsoft.com/office/drawing/2014/main" id="{41138BD7-5187-D262-998A-E4ABF00A64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4" y="1432"/>
              <a:ext cx="24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9" name="Text Box 85">
              <a:extLst>
                <a:ext uri="{FF2B5EF4-FFF2-40B4-BE49-F238E27FC236}">
                  <a16:creationId xmlns:a16="http://schemas.microsoft.com/office/drawing/2014/main" id="{D5D05A06-75AE-2343-EAEC-82063B045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" y="150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x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0" name="Text Box 86">
              <a:extLst>
                <a:ext uri="{FF2B5EF4-FFF2-40B4-BE49-F238E27FC236}">
                  <a16:creationId xmlns:a16="http://schemas.microsoft.com/office/drawing/2014/main" id="{C5D2911D-D424-0ECB-7C55-6734A752E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24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y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1" name="Text Box 87">
              <a:extLst>
                <a:ext uri="{FF2B5EF4-FFF2-40B4-BE49-F238E27FC236}">
                  <a16:creationId xmlns:a16="http://schemas.microsoft.com/office/drawing/2014/main" id="{33AD61A5-C6E7-866F-924C-8853D271A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113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z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92344" name="Group 88">
            <a:extLst>
              <a:ext uri="{FF2B5EF4-FFF2-40B4-BE49-F238E27FC236}">
                <a16:creationId xmlns:a16="http://schemas.microsoft.com/office/drawing/2014/main" id="{6EFFFD98-2E5D-1ED7-276F-479CCD9661E7}"/>
              </a:ext>
            </a:extLst>
          </p:cNvPr>
          <p:cNvGrpSpPr>
            <a:grpSpLocks/>
          </p:cNvGrpSpPr>
          <p:nvPr/>
        </p:nvGrpSpPr>
        <p:grpSpPr bwMode="auto">
          <a:xfrm>
            <a:off x="1917700" y="1905000"/>
            <a:ext cx="952500" cy="987425"/>
            <a:chOff x="2736" y="1113"/>
            <a:chExt cx="600" cy="622"/>
          </a:xfrm>
        </p:grpSpPr>
        <p:sp>
          <p:nvSpPr>
            <p:cNvPr id="11280" name="Line 89">
              <a:extLst>
                <a:ext uri="{FF2B5EF4-FFF2-40B4-BE49-F238E27FC236}">
                  <a16:creationId xmlns:a16="http://schemas.microsoft.com/office/drawing/2014/main" id="{AC33BDBE-3E2A-D9ED-468C-DC8FDFB822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1296"/>
              <a:ext cx="0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1" name="Line 90">
              <a:extLst>
                <a:ext uri="{FF2B5EF4-FFF2-40B4-BE49-F238E27FC236}">
                  <a16:creationId xmlns:a16="http://schemas.microsoft.com/office/drawing/2014/main" id="{B9763E79-1245-7AD9-79FC-B1E75F690B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3048" y="1512"/>
              <a:ext cx="0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2" name="Line 91">
              <a:extLst>
                <a:ext uri="{FF2B5EF4-FFF2-40B4-BE49-F238E27FC236}">
                  <a16:creationId xmlns:a16="http://schemas.microsoft.com/office/drawing/2014/main" id="{71752318-F23A-90B1-E114-E81FF9A779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4" y="1432"/>
              <a:ext cx="24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3" name="Text Box 92">
              <a:extLst>
                <a:ext uri="{FF2B5EF4-FFF2-40B4-BE49-F238E27FC236}">
                  <a16:creationId xmlns:a16="http://schemas.microsoft.com/office/drawing/2014/main" id="{437E6EC9-3516-15E8-7D04-22EC5980B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" y="150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x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4" name="Text Box 93">
              <a:extLst>
                <a:ext uri="{FF2B5EF4-FFF2-40B4-BE49-F238E27FC236}">
                  <a16:creationId xmlns:a16="http://schemas.microsoft.com/office/drawing/2014/main" id="{01AC61EB-CE2B-C10C-7B89-12A29F388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24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y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5" name="Text Box 94">
              <a:extLst>
                <a:ext uri="{FF2B5EF4-FFF2-40B4-BE49-F238E27FC236}">
                  <a16:creationId xmlns:a16="http://schemas.microsoft.com/office/drawing/2014/main" id="{99760EA9-5990-938D-43BB-196D8A221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113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800" b="1" i="1">
                  <a:solidFill>
                    <a:srgbClr val="A2C1FE"/>
                  </a:solidFill>
                  <a:latin typeface="Arial" panose="020B0604020202020204" pitchFamily="34" charset="0"/>
                </a:rPr>
                <a:t>z</a:t>
              </a:r>
              <a:endParaRPr lang="en-GB" altLang="el-GR" sz="2800" b="1">
                <a:solidFill>
                  <a:srgbClr val="A2C1FE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92351" name="Line 95">
            <a:extLst>
              <a:ext uri="{FF2B5EF4-FFF2-40B4-BE49-F238E27FC236}">
                <a16:creationId xmlns:a16="http://schemas.microsoft.com/office/drawing/2014/main" id="{86D04480-0957-6912-1A88-54CE33C5F7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1879600"/>
            <a:ext cx="609600" cy="6858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92352" name="Line 96">
            <a:extLst>
              <a:ext uri="{FF2B5EF4-FFF2-40B4-BE49-F238E27FC236}">
                <a16:creationId xmlns:a16="http://schemas.microsoft.com/office/drawing/2014/main" id="{C92C7F8D-7F41-A0AF-2894-63273F351A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1879600"/>
            <a:ext cx="609600" cy="9398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92353" name="Line 97">
            <a:extLst>
              <a:ext uri="{FF2B5EF4-FFF2-40B4-BE49-F238E27FC236}">
                <a16:creationId xmlns:a16="http://schemas.microsoft.com/office/drawing/2014/main" id="{D4618EEF-564C-C3FF-2CDA-9F3E0A3AF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6400" y="1866900"/>
            <a:ext cx="1143000" cy="5334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92354" name="Rectangle 98">
            <a:extLst>
              <a:ext uri="{FF2B5EF4-FFF2-40B4-BE49-F238E27FC236}">
                <a16:creationId xmlns:a16="http://schemas.microsoft.com/office/drawing/2014/main" id="{7CF50841-236D-B701-7EB6-69A7E4EFF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175125"/>
            <a:ext cx="8534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l-GR" sz="2000" b="1">
                <a:solidFill>
                  <a:srgbClr val="FF99CC"/>
                </a:solidFill>
                <a:latin typeface="Arial" panose="020B0604020202020204" pitchFamily="34" charset="0"/>
              </a:rPr>
              <a:t>3N </a:t>
            </a:r>
            <a:r>
              <a:rPr lang="el-GR" altLang="el-GR" sz="2000" b="1">
                <a:solidFill>
                  <a:srgbClr val="FF99CC"/>
                </a:solidFill>
                <a:latin typeface="Arial" panose="020B0604020202020204" pitchFamily="34" charset="0"/>
              </a:rPr>
              <a:t>βαθμοί ελευθερίας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3×4=12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ανεξάρτητες μεταξύ τους κινήσεις)</a:t>
            </a:r>
            <a:endParaRPr lang="en-GB" altLang="el-GR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92355" name="Rectangle 99">
            <a:extLst>
              <a:ext uri="{FF2B5EF4-FFF2-40B4-BE49-F238E27FC236}">
                <a16:creationId xmlns:a16="http://schemas.microsoft.com/office/drawing/2014/main" id="{26BE1F34-6B99-E6BD-1191-532FD3FFF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860925"/>
            <a:ext cx="84582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Αν τα άτομα συνδέονται μεταξύ τους, τότε υπάρχουν</a:t>
            </a:r>
            <a:r>
              <a:rPr lang="en-GB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:	</a:t>
            </a:r>
            <a:endParaRPr lang="el-GR" altLang="el-GR" sz="2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r>
              <a:rPr lang="en-GB" altLang="el-GR" sz="2000" b="1">
                <a:solidFill>
                  <a:srgbClr val="CCCCFF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βαθμοί ελευθερίας για τη μεταφορική κίνηση</a:t>
            </a:r>
            <a:endParaRPr lang="en-GB" altLang="el-GR" sz="2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r>
              <a:rPr lang="en-GB" altLang="el-GR" sz="2000" b="1">
                <a:solidFill>
                  <a:srgbClr val="CCCCFF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βαθμοί ελευθερίας για την περιστροφή, και</a:t>
            </a:r>
            <a:endParaRPr lang="en-GB" altLang="el-GR" sz="2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r>
              <a:rPr lang="en-US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N-6</a:t>
            </a:r>
            <a:r>
              <a:rPr lang="el-GR" altLang="el-GR" sz="2000" b="1">
                <a:solidFill>
                  <a:srgbClr val="CCCCFF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βαθμοί ελευθερίας για δονήσεις δεσμών</a:t>
            </a:r>
            <a:endParaRPr lang="en-GB" altLang="el-GR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92356" name="Text Box 100">
            <a:extLst>
              <a:ext uri="{FF2B5EF4-FFF2-40B4-BE49-F238E27FC236}">
                <a16:creationId xmlns:a16="http://schemas.microsoft.com/office/drawing/2014/main" id="{F6A80333-B3AA-5CC6-897C-C112A6A87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295400"/>
            <a:ext cx="31242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Για τα γραμμικά μόρια, όπως το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οι δονήσεις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3Ν-5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317" grpId="0" build="p" autoUpdateAnimBg="0"/>
      <p:bldP spid="992354" grpId="0" autoUpdateAnimBg="0"/>
      <p:bldP spid="992355" grpId="0" build="p" autoUpdateAnimBg="0"/>
      <p:bldP spid="99235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>
            <a:extLst>
              <a:ext uri="{FF2B5EF4-FFF2-40B4-BE49-F238E27FC236}">
                <a16:creationId xmlns:a16="http://schemas.microsoft.com/office/drawing/2014/main" id="{141D82E3-AB90-6446-7726-094C1B2A7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476093BA-ABA4-833F-E57C-89F657924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969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Τύποι δονήσεων πολυατομικών μορίων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Text Box 60">
            <a:extLst>
              <a:ext uri="{FF2B5EF4-FFF2-40B4-BE49-F238E27FC236}">
                <a16:creationId xmlns:a16="http://schemas.microsoft.com/office/drawing/2014/main" id="{4FADF151-C976-1616-ECF9-320FB7BC1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686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μόριο του Η</a:t>
            </a:r>
            <a:r>
              <a:rPr lang="el-GR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έχει (3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x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3-6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=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δονήσεις. Αυτές οι τρείς δονήσεις ονομάζονται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κανονικές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ή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θεμελιώδεις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δονήσεις ή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κανονικοί τύποι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δονήσεων, εφόσον είναι ανεξάρτητες μεταξύ τους. 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974911" name="Picture 63">
            <a:extLst>
              <a:ext uri="{FF2B5EF4-FFF2-40B4-BE49-F238E27FC236}">
                <a16:creationId xmlns:a16="http://schemas.microsoft.com/office/drawing/2014/main" id="{0C2DE90E-25ED-3B56-C495-AA5A596CE2C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590800"/>
            <a:ext cx="7696200" cy="1592263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974916" name="Text Box 68">
            <a:extLst>
              <a:ext uri="{FF2B5EF4-FFF2-40B4-BE49-F238E27FC236}">
                <a16:creationId xmlns:a16="http://schemas.microsoft.com/office/drawing/2014/main" id="{F6E001C4-4BAB-2D90-7FAD-AB2C2EA7D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341813"/>
            <a:ext cx="22860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Συμμετρική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δόνηση τάσης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000" b="1" i="1">
                <a:solidFill>
                  <a:schemeClr val="bg1"/>
                </a:solidFill>
                <a:cs typeface="Arial" panose="020B0604020202020204" pitchFamily="34" charset="0"/>
              </a:rPr>
              <a:t>v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3652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l-GR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4917" name="Text Box 69">
            <a:extLst>
              <a:ext uri="{FF2B5EF4-FFF2-40B4-BE49-F238E27FC236}">
                <a16:creationId xmlns:a16="http://schemas.microsoft.com/office/drawing/2014/main" id="{B8919D0B-CC1C-5861-B9D1-B1D5540A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341813"/>
            <a:ext cx="22860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Ασύμμετρη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δόνηση τάσης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000" b="1" i="1">
                <a:solidFill>
                  <a:schemeClr val="bg1"/>
                </a:solidFill>
                <a:cs typeface="Arial" panose="020B0604020202020204" pitchFamily="34" charset="0"/>
              </a:rPr>
              <a:t>v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3765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l-GR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4918" name="Text Box 70">
            <a:extLst>
              <a:ext uri="{FF2B5EF4-FFF2-40B4-BE49-F238E27FC236}">
                <a16:creationId xmlns:a16="http://schemas.microsoft.com/office/drawing/2014/main" id="{91923894-6BF4-3894-BC27-19074305E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341813"/>
            <a:ext cx="22860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Δόνηση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κάμψης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000" b="1" i="1">
                <a:solidFill>
                  <a:schemeClr val="bg1"/>
                </a:solidFill>
                <a:cs typeface="Arial" panose="020B0604020202020204" pitchFamily="34" charset="0"/>
              </a:rPr>
              <a:t>v</a:t>
            </a:r>
            <a:r>
              <a:rPr lang="el-GR" altLang="el-GR" sz="18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1595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l-GR" altLang="el-GR" sz="24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916" grpId="0"/>
      <p:bldP spid="974917" grpId="0"/>
      <p:bldP spid="97491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00FF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00FF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15993</TotalTime>
  <Words>3517</Words>
  <Application>Microsoft Office PowerPoint</Application>
  <PresentationFormat>Overhead</PresentationFormat>
  <Paragraphs>467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catalysis</dc:creator>
  <cp:lastModifiedBy>BOGHOSIAN SOGHOMON</cp:lastModifiedBy>
  <cp:revision>1289</cp:revision>
  <cp:lastPrinted>2000-11-01T12:16:26Z</cp:lastPrinted>
  <dcterms:created xsi:type="dcterms:W3CDTF">2000-10-29T09:15:18Z</dcterms:created>
  <dcterms:modified xsi:type="dcterms:W3CDTF">2024-12-06T14:11:52Z</dcterms:modified>
</cp:coreProperties>
</file>