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302" r:id="rId15"/>
    <p:sldId id="270" r:id="rId16"/>
    <p:sldId id="271" r:id="rId17"/>
    <p:sldId id="272" r:id="rId18"/>
    <p:sldId id="274" r:id="rId19"/>
    <p:sldId id="273" r:id="rId20"/>
    <p:sldId id="300" r:id="rId21"/>
    <p:sldId id="301" r:id="rId22"/>
    <p:sldId id="275" r:id="rId23"/>
    <p:sldId id="276" r:id="rId24"/>
    <p:sldId id="278" r:id="rId25"/>
    <p:sldId id="280" r:id="rId26"/>
    <p:sldId id="282" r:id="rId27"/>
    <p:sldId id="281" r:id="rId28"/>
    <p:sldId id="304" r:id="rId29"/>
    <p:sldId id="284" r:id="rId30"/>
    <p:sldId id="277" r:id="rId31"/>
    <p:sldId id="303" r:id="rId32"/>
    <p:sldId id="285" r:id="rId33"/>
    <p:sldId id="286" r:id="rId34"/>
    <p:sldId id="287" r:id="rId35"/>
    <p:sldId id="288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AECDF-60B3-4F57-9416-2C285227E735}" v="136" dt="2022-12-15T08:45:22.786"/>
    <p1510:client id="{37064AB0-D776-45E9-8DFE-881CDDD108BC}" v="277" dt="2022-11-30T19:45:30.862"/>
    <p1510:client id="{46052ADD-C6D5-4558-8065-019D5BDEC1C9}" v="5672" dt="2022-12-01T20:44:51.960"/>
    <p1510:client id="{47B4B57D-C5F8-46B4-8699-C4A1A54011C1}" v="2226" dt="2022-11-30T14:35:36.101"/>
    <p1510:client id="{6F58D453-66B1-44D4-B550-C618DEF6ABA4}" v="2646" dt="2022-11-30T22:22:01.782"/>
    <p1510:client id="{BC9A4783-C38C-48BA-96D9-594CC41DAA39}" v="1685" dt="2022-12-17T09:26:03.970"/>
    <p1510:client id="{CA81C7B3-8185-4ECC-83B7-48B09504DDD4}" v="1005" dt="2022-12-15T08:16:27.591"/>
    <p1510:client id="{D494002A-1A1B-4E6B-AEEF-A3AD0B828C04}" v="48" dt="2022-12-18T17:46:08.899"/>
    <p1510:client id="{E378AE83-F978-4A89-8B88-C94C540674E7}" v="1070" dt="2022-12-16T09:12:11.7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6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3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1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8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1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6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2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5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3608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8">
            <a:extLst>
              <a:ext uri="{FF2B5EF4-FFF2-40B4-BE49-F238E27FC236}">
                <a16:creationId xmlns:a16="http://schemas.microsoft.com/office/drawing/2014/main" id="{147E635D-C3B4-465B-AF24-991B6BF63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10">
            <a:extLst>
              <a:ext uri="{FF2B5EF4-FFF2-40B4-BE49-F238E27FC236}">
                <a16:creationId xmlns:a16="http://schemas.microsoft.com/office/drawing/2014/main" id="{4A0623D0-396B-499E-BBFB-C17F1BB0F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4BCB2B37-B0FC-0D0B-E251-ED948379F5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8523" r="-1" b="7205"/>
          <a:stretch/>
        </p:blipFill>
        <p:spPr>
          <a:xfrm>
            <a:off x="199882" y="-2"/>
            <a:ext cx="12191695" cy="6858000"/>
          </a:xfrm>
          <a:prstGeom prst="rect">
            <a:avLst/>
          </a:prstGeom>
        </p:spPr>
      </p:pic>
      <p:pic>
        <p:nvPicPr>
          <p:cNvPr id="67" name="Picture 12">
            <a:extLst>
              <a:ext uri="{FF2B5EF4-FFF2-40B4-BE49-F238E27FC236}">
                <a16:creationId xmlns:a16="http://schemas.microsoft.com/office/drawing/2014/main" id="{21AF192C-698D-4635-9C9F-F9769A56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9721" y="2666998"/>
            <a:ext cx="7265941" cy="22107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100" b="1" err="1">
                <a:latin typeface="Times New Roman"/>
                <a:cs typeface="Calibri Light"/>
              </a:rPr>
              <a:t>Ρευστός</a:t>
            </a:r>
            <a:r>
              <a:rPr lang="en-US" sz="3100" b="1">
                <a:latin typeface="Times New Roman"/>
                <a:cs typeface="Calibri Light"/>
              </a:rPr>
              <a:t> ρα</a:t>
            </a:r>
            <a:r>
              <a:rPr lang="en-US" sz="3100" b="1" err="1">
                <a:latin typeface="Times New Roman"/>
                <a:cs typeface="Calibri Light"/>
              </a:rPr>
              <a:t>τσισμός</a:t>
            </a:r>
            <a:r>
              <a:rPr lang="en-US" sz="3100" b="1">
                <a:latin typeface="Times New Roman"/>
                <a:cs typeface="Calibri Light"/>
              </a:rPr>
              <a:t> </a:t>
            </a:r>
            <a:r>
              <a:rPr lang="en-US" sz="3100" b="1" err="1">
                <a:latin typeface="Times New Roman"/>
                <a:cs typeface="Calibri Light"/>
              </a:rPr>
              <a:t>σε</a:t>
            </a:r>
            <a:r>
              <a:rPr lang="en-US" sz="3100" b="1">
                <a:latin typeface="Times New Roman"/>
                <a:cs typeface="Calibri Light"/>
              </a:rPr>
              <a:t> </a:t>
            </a:r>
            <a:r>
              <a:rPr lang="en-US" sz="3100" b="1" err="1">
                <a:latin typeface="Times New Roman"/>
                <a:cs typeface="Calibri Light"/>
              </a:rPr>
              <a:t>κοινο</a:t>
            </a:r>
            <a:r>
              <a:rPr lang="en-US" sz="3100" b="1">
                <a:latin typeface="Times New Roman"/>
                <a:cs typeface="Calibri Light"/>
              </a:rPr>
              <a:t>β</a:t>
            </a:r>
            <a:r>
              <a:rPr lang="en-US" sz="3100" b="1" err="1">
                <a:latin typeface="Times New Roman"/>
                <a:cs typeface="Calibri Light"/>
              </a:rPr>
              <a:t>ουλευτικές</a:t>
            </a:r>
            <a:r>
              <a:rPr lang="en-US" sz="3100" b="1">
                <a:latin typeface="Times New Roman"/>
                <a:cs typeface="Calibri Light"/>
              </a:rPr>
              <a:t> </a:t>
            </a:r>
            <a:r>
              <a:rPr lang="en-US" sz="3100" b="1" err="1">
                <a:latin typeface="Times New Roman"/>
                <a:cs typeface="Calibri Light"/>
              </a:rPr>
              <a:t>ομιλίες</a:t>
            </a:r>
            <a:r>
              <a:rPr lang="en-US" sz="3100" b="1">
                <a:latin typeface="Times New Roman"/>
                <a:cs typeface="Calibri Light"/>
              </a:rPr>
              <a:t>: </a:t>
            </a:r>
            <a:r>
              <a:rPr lang="en-US" sz="3100" b="1" err="1">
                <a:latin typeface="Times New Roman"/>
                <a:cs typeface="Calibri Light"/>
              </a:rPr>
              <a:t>Έν</a:t>
            </a:r>
            <a:r>
              <a:rPr lang="en-US" sz="3100" b="1">
                <a:latin typeface="Times New Roman"/>
                <a:cs typeface="Calibri Light"/>
              </a:rPr>
              <a:t>α </a:t>
            </a:r>
            <a:r>
              <a:rPr lang="en-US" sz="3100" b="1" err="1">
                <a:latin typeface="Times New Roman"/>
                <a:cs typeface="Calibri Light"/>
              </a:rPr>
              <a:t>κριτικό</a:t>
            </a:r>
            <a:r>
              <a:rPr lang="en-US" sz="3100" b="1">
                <a:latin typeface="Times New Roman"/>
                <a:cs typeface="Calibri Light"/>
              </a:rPr>
              <a:t> πλα</a:t>
            </a:r>
            <a:r>
              <a:rPr lang="en-US" sz="3100" b="1" err="1">
                <a:latin typeface="Times New Roman"/>
                <a:cs typeface="Calibri Light"/>
              </a:rPr>
              <a:t>ίσιο</a:t>
            </a:r>
            <a:r>
              <a:rPr lang="en-US" sz="3100" b="1">
                <a:latin typeface="Times New Roman"/>
                <a:cs typeface="Calibri Light"/>
              </a:rPr>
              <a:t> α</a:t>
            </a:r>
            <a:r>
              <a:rPr lang="en-US" sz="3100" b="1" err="1">
                <a:latin typeface="Times New Roman"/>
                <a:cs typeface="Calibri Light"/>
              </a:rPr>
              <a:t>νάλυσης</a:t>
            </a:r>
            <a:r>
              <a:rPr lang="en-US" sz="3100" b="1">
                <a:latin typeface="Times New Roman"/>
                <a:cs typeface="Calibri Light"/>
              </a:rPr>
              <a:t> επ</a:t>
            </a:r>
            <a:r>
              <a:rPr lang="en-US" sz="3100" b="1" err="1">
                <a:latin typeface="Times New Roman"/>
                <a:cs typeface="Calibri Light"/>
              </a:rPr>
              <a:t>ιχειρημ</a:t>
            </a:r>
            <a:r>
              <a:rPr lang="en-US" sz="3100" b="1">
                <a:latin typeface="Times New Roman"/>
                <a:cs typeface="Calibri Light"/>
              </a:rPr>
              <a:t>α</a:t>
            </a:r>
            <a:r>
              <a:rPr lang="en-US" sz="3100" b="1" err="1">
                <a:latin typeface="Times New Roman"/>
                <a:cs typeface="Calibri Light"/>
              </a:rPr>
              <a:t>τολογικών</a:t>
            </a:r>
            <a:r>
              <a:rPr lang="en-US" sz="3100" b="1">
                <a:latin typeface="Times New Roman"/>
                <a:cs typeface="Calibri Light"/>
              </a:rPr>
              <a:t> επα</a:t>
            </a:r>
            <a:r>
              <a:rPr lang="en-US" sz="3100" b="1" err="1">
                <a:latin typeface="Times New Roman"/>
                <a:cs typeface="Calibri Light"/>
              </a:rPr>
              <a:t>γωγών</a:t>
            </a:r>
            <a:r>
              <a:rPr lang="en-US" sz="3100" b="1">
                <a:cs typeface="Calibri Light"/>
              </a:rPr>
              <a:t> </a:t>
            </a:r>
            <a:endParaRPr lang="en-US" sz="3100" b="1">
              <a:cs typeface="Arial" panose="020B060402020202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7176" y="4819369"/>
            <a:ext cx="7634564" cy="194338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600">
                <a:latin typeface="Times New Roman"/>
                <a:cs typeface="Calibri"/>
              </a:rPr>
              <a:t>Π.Μ.Σ: </a:t>
            </a:r>
            <a:r>
              <a:rPr lang="en-US" sz="1600" err="1">
                <a:latin typeface="Times New Roman"/>
                <a:cs typeface="Calibri"/>
              </a:rPr>
              <a:t>Γλωσσολογί</a:t>
            </a:r>
            <a:r>
              <a:rPr lang="en-US" sz="1600">
                <a:latin typeface="Times New Roman"/>
                <a:cs typeface="Calibri"/>
              </a:rPr>
              <a:t>α </a:t>
            </a:r>
            <a:r>
              <a:rPr lang="en-US" sz="1600" err="1">
                <a:latin typeface="Times New Roman"/>
                <a:cs typeface="Calibri"/>
              </a:rPr>
              <a:t>Γλώσσ</a:t>
            </a:r>
            <a:r>
              <a:rPr lang="en-US" sz="1600">
                <a:latin typeface="Times New Roman"/>
                <a:cs typeface="Calibri"/>
              </a:rPr>
              <a:t>α και Επ</a:t>
            </a:r>
            <a:r>
              <a:rPr lang="en-US" sz="1600" err="1">
                <a:latin typeface="Times New Roman"/>
                <a:cs typeface="Calibri"/>
              </a:rPr>
              <a:t>ικοινωνί</a:t>
            </a:r>
            <a:r>
              <a:rPr lang="en-US" sz="1600">
                <a:latin typeface="Times New Roman"/>
                <a:cs typeface="Calibri"/>
              </a:rPr>
              <a:t>α</a:t>
            </a:r>
          </a:p>
          <a:p>
            <a:pPr>
              <a:lnSpc>
                <a:spcPct val="110000"/>
              </a:lnSpc>
            </a:pPr>
            <a:r>
              <a:rPr lang="en-US" sz="1600" err="1">
                <a:latin typeface="Times New Roman"/>
                <a:cs typeface="Calibri"/>
              </a:rPr>
              <a:t>Εφ</a:t>
            </a:r>
            <a:r>
              <a:rPr lang="en-US" sz="1600">
                <a:latin typeface="Times New Roman"/>
                <a:cs typeface="Calibri"/>
              </a:rPr>
              <a:t>α</a:t>
            </a:r>
            <a:r>
              <a:rPr lang="en-US" sz="1600" err="1">
                <a:latin typeface="Times New Roman"/>
                <a:cs typeface="Calibri"/>
              </a:rPr>
              <a:t>ρμοσμένη</a:t>
            </a:r>
            <a:r>
              <a:rPr lang="en-US" sz="1600">
                <a:latin typeface="Times New Roman"/>
                <a:cs typeface="Calibri"/>
              </a:rPr>
              <a:t> </a:t>
            </a:r>
            <a:r>
              <a:rPr lang="en-US" sz="1600" err="1">
                <a:latin typeface="Times New Roman"/>
                <a:cs typeface="Calibri"/>
              </a:rPr>
              <a:t>γλωσσολογί</a:t>
            </a:r>
            <a:r>
              <a:rPr lang="en-US" sz="1600">
                <a:latin typeface="Times New Roman"/>
                <a:cs typeface="Calibri"/>
              </a:rPr>
              <a:t>α: </a:t>
            </a:r>
            <a:r>
              <a:rPr lang="en-US" sz="1600" err="1">
                <a:latin typeface="Times New Roman"/>
                <a:cs typeface="Calibri"/>
              </a:rPr>
              <a:t>Μετ</a:t>
            </a:r>
            <a:r>
              <a:rPr lang="en-US" sz="1600">
                <a:latin typeface="Times New Roman"/>
                <a:cs typeface="Calibri"/>
              </a:rPr>
              <a:t>ανα</a:t>
            </a:r>
            <a:r>
              <a:rPr lang="en-US" sz="1600" err="1">
                <a:latin typeface="Times New Roman"/>
                <a:cs typeface="Calibri"/>
              </a:rPr>
              <a:t>στευτικές</a:t>
            </a:r>
            <a:r>
              <a:rPr lang="en-US" sz="1600">
                <a:latin typeface="Times New Roman"/>
                <a:cs typeface="Calibri"/>
              </a:rPr>
              <a:t> τα</a:t>
            </a:r>
            <a:r>
              <a:rPr lang="en-US" sz="1600" err="1">
                <a:latin typeface="Times New Roman"/>
                <a:cs typeface="Calibri"/>
              </a:rPr>
              <a:t>υτότητες</a:t>
            </a:r>
            <a:endParaRPr lang="en-US" sz="1600">
              <a:latin typeface="Times New Roman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US" sz="1600">
                <a:latin typeface="Times New Roman"/>
                <a:cs typeface="Calibri"/>
              </a:rPr>
              <a:t> και </a:t>
            </a:r>
            <a:r>
              <a:rPr lang="en-US" sz="1600" err="1">
                <a:latin typeface="Times New Roman"/>
                <a:cs typeface="Calibri"/>
              </a:rPr>
              <a:t>κριτική</a:t>
            </a:r>
            <a:r>
              <a:rPr lang="en-US" sz="1600">
                <a:latin typeface="Times New Roman"/>
                <a:cs typeface="Calibri"/>
              </a:rPr>
              <a:t> </a:t>
            </a:r>
            <a:r>
              <a:rPr lang="en-US" sz="1600" err="1">
                <a:latin typeface="Times New Roman"/>
                <a:cs typeface="Calibri"/>
              </a:rPr>
              <a:t>γλωσσική</a:t>
            </a:r>
            <a:r>
              <a:rPr lang="en-US" sz="1600">
                <a:latin typeface="Times New Roman"/>
                <a:cs typeface="Calibri"/>
              </a:rPr>
              <a:t> </a:t>
            </a:r>
            <a:r>
              <a:rPr lang="en-US" sz="1600" err="1">
                <a:latin typeface="Times New Roman"/>
                <a:cs typeface="Calibri"/>
              </a:rPr>
              <a:t>εκ</a:t>
            </a:r>
            <a:r>
              <a:rPr lang="en-US" sz="1600">
                <a:latin typeface="Times New Roman"/>
                <a:cs typeface="Calibri"/>
              </a:rPr>
              <a:t>πα</a:t>
            </a:r>
            <a:r>
              <a:rPr lang="en-US" sz="1600" err="1">
                <a:latin typeface="Times New Roman"/>
                <a:cs typeface="Calibri"/>
              </a:rPr>
              <a:t>ίδευση</a:t>
            </a:r>
            <a:endParaRPr lang="en-US" sz="1600">
              <a:latin typeface="Times New Roman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US" sz="1600">
                <a:latin typeface="Times New Roman"/>
                <a:cs typeface="Calibri"/>
              </a:rPr>
              <a:t>Φα</a:t>
            </a:r>
            <a:r>
              <a:rPr lang="en-US" sz="1600" err="1">
                <a:latin typeface="Times New Roman"/>
                <a:cs typeface="Calibri"/>
              </a:rPr>
              <a:t>ίδρ</a:t>
            </a:r>
            <a:r>
              <a:rPr lang="en-US" sz="1600">
                <a:latin typeface="Times New Roman"/>
                <a:cs typeface="Calibri"/>
              </a:rPr>
              <a:t>α </a:t>
            </a:r>
            <a:r>
              <a:rPr lang="en-US" sz="1600" err="1">
                <a:latin typeface="Times New Roman"/>
                <a:cs typeface="Calibri"/>
              </a:rPr>
              <a:t>Γκιόκ</a:t>
            </a:r>
            <a:r>
              <a:rPr lang="en-US" sz="1600">
                <a:latin typeface="Times New Roman"/>
                <a:cs typeface="Calibri"/>
              </a:rPr>
              <a:t>α (1104215)</a:t>
            </a:r>
          </a:p>
          <a:p>
            <a:pPr>
              <a:lnSpc>
                <a:spcPct val="110000"/>
              </a:lnSpc>
            </a:pPr>
            <a:r>
              <a:rPr lang="en-US" sz="1600" err="1">
                <a:latin typeface="Times New Roman"/>
                <a:cs typeface="Calibri"/>
              </a:rPr>
              <a:t>Διδάσκων</a:t>
            </a:r>
            <a:r>
              <a:rPr lang="en-US" sz="1600">
                <a:latin typeface="Times New Roman"/>
                <a:cs typeface="Calibri"/>
              </a:rPr>
              <a:t>: Α. </a:t>
            </a:r>
            <a:r>
              <a:rPr lang="en-US" sz="1600" err="1">
                <a:latin typeface="Times New Roman"/>
                <a:cs typeface="Calibri"/>
              </a:rPr>
              <a:t>Αρχάκης</a:t>
            </a:r>
            <a:endParaRPr lang="en-US" sz="1600">
              <a:latin typeface="Times New Roman"/>
              <a:cs typeface="Calibri"/>
            </a:endParaRPr>
          </a:p>
        </p:txBody>
      </p:sp>
      <p:sp>
        <p:nvSpPr>
          <p:cNvPr id="68" name="Rectangle 14">
            <a:extLst>
              <a:ext uri="{FF2B5EF4-FFF2-40B4-BE49-F238E27FC236}">
                <a16:creationId xmlns:a16="http://schemas.microsoft.com/office/drawing/2014/main" id="{14E56C4B-C9E0-4F01-AF43-E69279A06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16">
            <a:extLst>
              <a:ext uri="{FF2B5EF4-FFF2-40B4-BE49-F238E27FC236}">
                <a16:creationId xmlns:a16="http://schemas.microsoft.com/office/drawing/2014/main" id="{8C654A17-56DA-4921-A42B-DE255FA66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548D9C98-C4D7-D077-95DE-A37A837EC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685" y="451"/>
            <a:ext cx="2743200" cy="99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9880B-38EF-09FB-5941-4F31832F1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191" y="2354467"/>
            <a:ext cx="7958331" cy="107722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6600" i="1" err="1">
                <a:latin typeface="Times New Roman"/>
                <a:cs typeface="Arial"/>
              </a:rPr>
              <a:t>Μεθοδολογικά</a:t>
            </a:r>
            <a:r>
              <a:rPr lang="en-US" sz="6600" i="1">
                <a:latin typeface="Times New Roman"/>
                <a:cs typeface="Arial"/>
              </a:rPr>
              <a:t> </a:t>
            </a:r>
            <a:r>
              <a:rPr lang="en-US" sz="6600" i="1" err="1">
                <a:latin typeface="Times New Roman"/>
                <a:cs typeface="Arial"/>
              </a:rPr>
              <a:t>Εργ</a:t>
            </a:r>
            <a:r>
              <a:rPr lang="en-US" sz="6600" i="1">
                <a:latin typeface="Times New Roman"/>
                <a:cs typeface="Arial"/>
              </a:rPr>
              <a:t>α</a:t>
            </a:r>
            <a:r>
              <a:rPr lang="en-US" sz="6600" i="1" err="1">
                <a:latin typeface="Times New Roman"/>
                <a:cs typeface="Arial"/>
              </a:rPr>
              <a:t>λεί</a:t>
            </a:r>
            <a:r>
              <a:rPr lang="en-US" sz="6600" i="1">
                <a:latin typeface="Times New Roman"/>
                <a:cs typeface="Arial"/>
              </a:rPr>
              <a:t>α</a:t>
            </a:r>
            <a:endParaRPr lang="en-US" sz="6600" i="1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1065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5CA38-DFEA-2F46-1ED2-38225542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96" y="695997"/>
            <a:ext cx="7958331" cy="1077229"/>
          </a:xfrm>
        </p:spPr>
        <p:txBody>
          <a:bodyPr/>
          <a:lstStyle/>
          <a:p>
            <a:r>
              <a:rPr lang="en-US" b="1" err="1">
                <a:latin typeface="Times New Roman"/>
                <a:cs typeface="Arial"/>
              </a:rPr>
              <a:t>Κριτική</a:t>
            </a:r>
            <a:r>
              <a:rPr lang="en-US" b="1">
                <a:latin typeface="Times New Roman"/>
                <a:cs typeface="Arial"/>
              </a:rPr>
              <a:t> </a:t>
            </a:r>
            <a:r>
              <a:rPr lang="en-US" b="1" err="1">
                <a:latin typeface="Times New Roman"/>
                <a:cs typeface="Arial"/>
              </a:rPr>
              <a:t>Ανάλυση</a:t>
            </a:r>
            <a:r>
              <a:rPr lang="en-US" b="1">
                <a:latin typeface="Times New Roman"/>
                <a:cs typeface="Arial"/>
              </a:rPr>
              <a:t> </a:t>
            </a:r>
            <a:r>
              <a:rPr lang="en-US" b="1" err="1">
                <a:latin typeface="Times New Roman"/>
                <a:cs typeface="Arial"/>
              </a:rPr>
              <a:t>Λόγου</a:t>
            </a:r>
            <a:r>
              <a:rPr lang="en-US" b="1">
                <a:latin typeface="Times New Roman"/>
                <a:cs typeface="Arial"/>
              </a:rPr>
              <a:t> (ΚΑΛ)</a:t>
            </a:r>
            <a:endParaRPr lang="en-US" b="1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3D84E-46BA-9E72-87D4-EBB5E9081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305" y="1413380"/>
            <a:ext cx="10250628" cy="5129623"/>
          </a:xfrm>
        </p:spPr>
        <p:txBody>
          <a:bodyPr/>
          <a:lstStyle/>
          <a:p>
            <a:pPr marL="344170" indent="-344170">
              <a:buChar char="Ø"/>
            </a:pPr>
            <a:r>
              <a:rPr lang="en-US" b="1" dirty="0" err="1">
                <a:latin typeface="Times New Roman"/>
                <a:cs typeface="Arial" panose="020B0604020202020204"/>
              </a:rPr>
              <a:t>Στόχος</a:t>
            </a:r>
            <a:r>
              <a:rPr lang="en-US" b="1" dirty="0">
                <a:latin typeface="Times New Roman"/>
                <a:cs typeface="Arial" panose="020B0604020202020204"/>
              </a:rPr>
              <a:t>: </a:t>
            </a:r>
            <a:r>
              <a:rPr lang="en-US" dirty="0">
                <a:latin typeface="Times New Roman"/>
                <a:cs typeface="Arial" panose="020B0604020202020204"/>
              </a:rPr>
              <a:t>η </a:t>
            </a:r>
            <a:r>
              <a:rPr lang="en-US" dirty="0" err="1">
                <a:latin typeface="Times New Roman"/>
                <a:cs typeface="Arial" panose="020B0604020202020204"/>
              </a:rPr>
              <a:t>εξέτ</a:t>
            </a:r>
            <a:r>
              <a:rPr lang="en-US" dirty="0">
                <a:latin typeface="Times New Roman"/>
                <a:cs typeface="Arial" panose="020B0604020202020204"/>
              </a:rPr>
              <a:t>α</a:t>
            </a:r>
            <a:r>
              <a:rPr lang="en-US" dirty="0" err="1">
                <a:latin typeface="Times New Roman"/>
                <a:cs typeface="Arial" panose="020B0604020202020204"/>
              </a:rPr>
              <a:t>ση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γλωσσικών</a:t>
            </a:r>
            <a:r>
              <a:rPr lang="en-US" dirty="0">
                <a:latin typeface="Times New Roman"/>
                <a:cs typeface="Arial" panose="020B0604020202020204"/>
              </a:rPr>
              <a:t> και </a:t>
            </a:r>
            <a:r>
              <a:rPr lang="en-US" dirty="0" err="1">
                <a:latin typeface="Times New Roman"/>
                <a:cs typeface="Arial" panose="020B0604020202020204"/>
              </a:rPr>
              <a:t>σημειωτικών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τρό</a:t>
            </a:r>
            <a:r>
              <a:rPr lang="en-US" dirty="0">
                <a:latin typeface="Times New Roman"/>
                <a:cs typeface="Arial" panose="020B0604020202020204"/>
              </a:rPr>
              <a:t>π</a:t>
            </a:r>
            <a:r>
              <a:rPr lang="en-US" dirty="0" err="1">
                <a:latin typeface="Times New Roman"/>
                <a:cs typeface="Arial" panose="020B0604020202020204"/>
              </a:rPr>
              <a:t>ων</a:t>
            </a:r>
            <a:r>
              <a:rPr lang="en-US" dirty="0">
                <a:latin typeface="Times New Roman"/>
                <a:cs typeface="Arial" panose="020B0604020202020204"/>
              </a:rPr>
              <a:t> π</a:t>
            </a:r>
            <a:r>
              <a:rPr lang="en-US" dirty="0" err="1">
                <a:latin typeface="Times New Roman"/>
                <a:cs typeface="Arial" panose="020B0604020202020204"/>
              </a:rPr>
              <a:t>ου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ενισχύουν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την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ξενοφο</a:t>
            </a:r>
            <a:r>
              <a:rPr lang="en-US" dirty="0">
                <a:latin typeface="Times New Roman"/>
                <a:cs typeface="Arial" panose="020B0604020202020204"/>
              </a:rPr>
              <a:t>βία και </a:t>
            </a:r>
            <a:r>
              <a:rPr lang="en-US" dirty="0" err="1">
                <a:latin typeface="Times New Roman"/>
                <a:cs typeface="Arial" panose="020B0604020202020204"/>
              </a:rPr>
              <a:t>τον</a:t>
            </a:r>
            <a:r>
              <a:rPr lang="en-US" dirty="0">
                <a:latin typeface="Times New Roman"/>
                <a:cs typeface="Arial" panose="020B0604020202020204"/>
              </a:rPr>
              <a:t> ρα</a:t>
            </a:r>
            <a:r>
              <a:rPr lang="en-US" dirty="0" err="1">
                <a:latin typeface="Times New Roman"/>
                <a:cs typeface="Arial" panose="020B0604020202020204"/>
              </a:rPr>
              <a:t>τσισμό</a:t>
            </a:r>
            <a:r>
              <a:rPr lang="en-US" dirty="0">
                <a:latin typeface="Times New Roman"/>
                <a:cs typeface="Arial" panose="020B0604020202020204"/>
              </a:rPr>
              <a:t> </a:t>
            </a:r>
            <a:r>
              <a:rPr lang="en-US" sz="1600" dirty="0">
                <a:latin typeface="Times New Roman"/>
                <a:cs typeface="Arial" panose="020B0604020202020204"/>
              </a:rPr>
              <a:t> (Richardson 2004, van Dijk 2008, Baker κ.α. 2013, </a:t>
            </a:r>
            <a:r>
              <a:rPr lang="en-US" sz="1600" dirty="0" err="1">
                <a:latin typeface="Times New Roman"/>
                <a:cs typeface="Arial" panose="020B0604020202020204"/>
              </a:rPr>
              <a:t>Αρχάκης</a:t>
            </a:r>
            <a:r>
              <a:rPr lang="en-US" sz="1600" dirty="0">
                <a:latin typeface="Times New Roman"/>
                <a:cs typeface="Arial" panose="020B0604020202020204"/>
              </a:rPr>
              <a:t> 2020.)</a:t>
            </a:r>
          </a:p>
          <a:p>
            <a:pPr marL="0" indent="0">
              <a:buNone/>
            </a:pPr>
            <a:endParaRPr lang="en-US">
              <a:latin typeface="Times New Roman"/>
              <a:cs typeface="Arial" panose="020B0604020202020204"/>
            </a:endParaRPr>
          </a:p>
          <a:p>
            <a:pPr marL="344170" indent="-344170">
              <a:buChar char="Ø"/>
            </a:pPr>
            <a:r>
              <a:rPr lang="en-US" dirty="0" err="1">
                <a:latin typeface="Times New Roman"/>
                <a:cs typeface="Arial" panose="020B0604020202020204"/>
              </a:rPr>
              <a:t>Αλληλε</a:t>
            </a:r>
            <a:r>
              <a:rPr lang="en-US" dirty="0">
                <a:latin typeface="Times New Roman"/>
                <a:cs typeface="Arial" panose="020B0604020202020204"/>
              </a:rPr>
              <a:t>π</a:t>
            </a:r>
            <a:r>
              <a:rPr lang="en-US" dirty="0" err="1">
                <a:latin typeface="Times New Roman"/>
                <a:cs typeface="Arial" panose="020B0604020202020204"/>
              </a:rPr>
              <a:t>ίδρ</a:t>
            </a:r>
            <a:r>
              <a:rPr lang="en-US" dirty="0">
                <a:latin typeface="Times New Roman"/>
                <a:cs typeface="Arial" panose="020B0604020202020204"/>
              </a:rPr>
              <a:t>α</a:t>
            </a:r>
            <a:r>
              <a:rPr lang="en-US" dirty="0" err="1">
                <a:latin typeface="Times New Roman"/>
                <a:cs typeface="Arial" panose="020B0604020202020204"/>
              </a:rPr>
              <a:t>ση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b="1" i="1" dirty="0" err="1">
                <a:highlight>
                  <a:srgbClr val="008000"/>
                </a:highlight>
                <a:latin typeface="Times New Roman"/>
                <a:cs typeface="Arial" panose="020B0604020202020204"/>
              </a:rPr>
              <a:t>μικρο</a:t>
            </a:r>
            <a:r>
              <a:rPr lang="en-US" b="1" i="1" dirty="0">
                <a:highlight>
                  <a:srgbClr val="008000"/>
                </a:highlight>
                <a:latin typeface="Times New Roman"/>
                <a:cs typeface="Arial" panose="020B0604020202020204"/>
              </a:rPr>
              <a:t>-επιπ</a:t>
            </a:r>
            <a:r>
              <a:rPr lang="en-US" b="1" i="1" dirty="0" err="1">
                <a:highlight>
                  <a:srgbClr val="008000"/>
                </a:highlight>
                <a:latin typeface="Times New Roman"/>
                <a:cs typeface="Arial" panose="020B0604020202020204"/>
              </a:rPr>
              <a:t>έδου</a:t>
            </a:r>
            <a:r>
              <a:rPr lang="en-US" i="1" dirty="0">
                <a:solidFill>
                  <a:srgbClr val="7030A0"/>
                </a:solidFill>
                <a:latin typeface="Times New Roman"/>
                <a:cs typeface="Arial" panose="020B0604020202020204"/>
              </a:rPr>
              <a:t> </a:t>
            </a:r>
            <a:r>
              <a:rPr lang="en-US" i="1" dirty="0">
                <a:latin typeface="Times New Roman"/>
                <a:cs typeface="Arial" panose="020B0604020202020204"/>
              </a:rPr>
              <a:t>&amp; </a:t>
            </a:r>
            <a:r>
              <a:rPr lang="en-US" b="1" i="1" dirty="0">
                <a:highlight>
                  <a:srgbClr val="800080"/>
                </a:highlight>
                <a:latin typeface="Times New Roman"/>
                <a:cs typeface="Arial" panose="020B0604020202020204"/>
              </a:rPr>
              <a:t>μα</a:t>
            </a:r>
            <a:r>
              <a:rPr lang="en-US" b="1" i="1" dirty="0" err="1">
                <a:highlight>
                  <a:srgbClr val="800080"/>
                </a:highlight>
                <a:latin typeface="Times New Roman"/>
                <a:cs typeface="Arial" panose="020B0604020202020204"/>
              </a:rPr>
              <a:t>κρο</a:t>
            </a:r>
            <a:r>
              <a:rPr lang="en-US" b="1" i="1" dirty="0">
                <a:highlight>
                  <a:srgbClr val="800080"/>
                </a:highlight>
                <a:latin typeface="Times New Roman"/>
                <a:cs typeface="Arial" panose="020B0604020202020204"/>
              </a:rPr>
              <a:t>-επιπ</a:t>
            </a:r>
            <a:r>
              <a:rPr lang="en-US" b="1" i="1" dirty="0" err="1">
                <a:highlight>
                  <a:srgbClr val="800080"/>
                </a:highlight>
                <a:latin typeface="Times New Roman"/>
                <a:cs typeface="Arial" panose="020B0604020202020204"/>
              </a:rPr>
              <a:t>έδου</a:t>
            </a:r>
            <a:r>
              <a:rPr lang="en-US" dirty="0">
                <a:latin typeface="Times New Roman"/>
                <a:cs typeface="Arial" panose="020B0604020202020204"/>
              </a:rPr>
              <a:t>  </a:t>
            </a:r>
            <a:r>
              <a:rPr lang="en-US" sz="1600" dirty="0">
                <a:latin typeface="Times New Roman"/>
                <a:cs typeface="Arial" panose="020B0604020202020204"/>
              </a:rPr>
              <a:t>(van Dijk 2008: 85-89)</a:t>
            </a:r>
          </a:p>
          <a:p>
            <a:pPr marL="0" indent="0">
              <a:buNone/>
            </a:pPr>
            <a:endParaRPr lang="en-US" b="1" i="1">
              <a:latin typeface="Times New Roman"/>
              <a:cs typeface="Arial" panose="020B0604020202020204"/>
            </a:endParaRPr>
          </a:p>
          <a:p>
            <a:pPr marL="344170" indent="-344170">
              <a:buChar char="Ø"/>
            </a:pPr>
            <a:endParaRPr lang="en-US" b="1" i="1">
              <a:latin typeface="Times New Roman"/>
              <a:cs typeface="Arial" panose="020B0604020202020204"/>
            </a:endParaRPr>
          </a:p>
          <a:p>
            <a:pPr marL="0" indent="0">
              <a:buNone/>
            </a:pPr>
            <a:r>
              <a:rPr lang="en-US" b="1" i="1" dirty="0">
                <a:latin typeface="Times New Roman"/>
                <a:cs typeface="Arial" panose="020B0604020202020204"/>
              </a:rPr>
              <a:t> </a:t>
            </a:r>
            <a:r>
              <a:rPr lang="en-US" b="1" i="1" dirty="0" err="1">
                <a:highlight>
                  <a:srgbClr val="008000"/>
                </a:highlight>
                <a:latin typeface="Times New Roman"/>
                <a:cs typeface="Arial" panose="020B0604020202020204"/>
              </a:rPr>
              <a:t>Γλωσσικές</a:t>
            </a:r>
            <a:r>
              <a:rPr lang="en-US" b="1" i="1" dirty="0">
                <a:highlight>
                  <a:srgbClr val="008000"/>
                </a:highlight>
                <a:latin typeface="Times New Roman"/>
                <a:cs typeface="Arial" panose="020B0604020202020204"/>
              </a:rPr>
              <a:t> </a:t>
            </a:r>
            <a:r>
              <a:rPr lang="en-US" b="1" i="1" dirty="0" err="1">
                <a:highlight>
                  <a:srgbClr val="008000"/>
                </a:highlight>
                <a:latin typeface="Times New Roman"/>
                <a:cs typeface="Arial" panose="020B0604020202020204"/>
              </a:rPr>
              <a:t>στρ</a:t>
            </a:r>
            <a:r>
              <a:rPr lang="en-US" b="1" i="1" dirty="0">
                <a:highlight>
                  <a:srgbClr val="008000"/>
                </a:highlight>
                <a:latin typeface="Times New Roman"/>
                <a:cs typeface="Arial" panose="020B0604020202020204"/>
              </a:rPr>
              <a:t>α</a:t>
            </a:r>
            <a:r>
              <a:rPr lang="en-US" b="1" i="1" dirty="0" err="1">
                <a:highlight>
                  <a:srgbClr val="008000"/>
                </a:highlight>
                <a:latin typeface="Times New Roman"/>
                <a:cs typeface="Arial" panose="020B0604020202020204"/>
              </a:rPr>
              <a:t>τηγικές</a:t>
            </a:r>
            <a:r>
              <a:rPr lang="en-US" b="1" i="1" dirty="0">
                <a:highlight>
                  <a:srgbClr val="008000"/>
                </a:highlight>
                <a:latin typeface="Times New Roman"/>
                <a:cs typeface="Arial" panose="020B0604020202020204"/>
              </a:rPr>
              <a:t> </a:t>
            </a:r>
            <a:r>
              <a:rPr lang="en-US" b="1" i="1" dirty="0" err="1">
                <a:highlight>
                  <a:srgbClr val="008000"/>
                </a:highlight>
                <a:latin typeface="Times New Roman"/>
                <a:cs typeface="Arial" panose="020B0604020202020204"/>
              </a:rPr>
              <a:t>στ</a:t>
            </a:r>
            <a:r>
              <a:rPr lang="en-US" b="1" i="1" dirty="0">
                <a:highlight>
                  <a:srgbClr val="008000"/>
                </a:highlight>
                <a:latin typeface="Times New Roman"/>
                <a:cs typeface="Arial" panose="020B0604020202020204"/>
              </a:rPr>
              <a:t>α </a:t>
            </a:r>
            <a:r>
              <a:rPr lang="en-US" b="1" i="1" dirty="0" err="1">
                <a:highlight>
                  <a:srgbClr val="008000"/>
                </a:highlight>
                <a:latin typeface="Times New Roman"/>
                <a:cs typeface="Arial" panose="020B0604020202020204"/>
              </a:rPr>
              <a:t>κείμεν</a:t>
            </a:r>
            <a:r>
              <a:rPr lang="en-US" b="1" i="1" dirty="0">
                <a:highlight>
                  <a:srgbClr val="008000"/>
                </a:highlight>
                <a:latin typeface="Times New Roman"/>
                <a:cs typeface="Arial" panose="020B0604020202020204"/>
              </a:rPr>
              <a:t>α</a:t>
            </a:r>
            <a:r>
              <a:rPr lang="en-US" b="1" i="1" dirty="0">
                <a:latin typeface="Times New Roman"/>
                <a:cs typeface="Arial" panose="020B0604020202020204"/>
              </a:rPr>
              <a:t>        </a:t>
            </a:r>
            <a:r>
              <a:rPr lang="en-US" b="1" i="1" dirty="0" err="1">
                <a:highlight>
                  <a:srgbClr val="800080"/>
                </a:highlight>
                <a:latin typeface="Times New Roman"/>
                <a:cs typeface="Arial" panose="020B0604020202020204"/>
              </a:rPr>
              <a:t>κυρί</a:t>
            </a:r>
            <a:r>
              <a:rPr lang="en-US" b="1" i="1" dirty="0">
                <a:highlight>
                  <a:srgbClr val="800080"/>
                </a:highlight>
                <a:latin typeface="Times New Roman"/>
                <a:cs typeface="Arial" panose="020B0604020202020204"/>
              </a:rPr>
              <a:t>α</a:t>
            </a:r>
            <a:r>
              <a:rPr lang="en-US" b="1" i="1" dirty="0" err="1">
                <a:highlight>
                  <a:srgbClr val="800080"/>
                </a:highlight>
                <a:latin typeface="Times New Roman"/>
                <a:cs typeface="Arial" panose="020B0604020202020204"/>
              </a:rPr>
              <a:t>ρχες</a:t>
            </a:r>
            <a:r>
              <a:rPr lang="en-US" b="1" i="1" dirty="0">
                <a:highlight>
                  <a:srgbClr val="800080"/>
                </a:highlight>
                <a:latin typeface="Times New Roman"/>
                <a:cs typeface="Arial" panose="020B0604020202020204"/>
              </a:rPr>
              <a:t> α</a:t>
            </a:r>
            <a:r>
              <a:rPr lang="en-US" b="1" i="1" dirty="0" err="1">
                <a:highlight>
                  <a:srgbClr val="800080"/>
                </a:highlight>
                <a:latin typeface="Times New Roman"/>
                <a:cs typeface="Arial" panose="020B0604020202020204"/>
              </a:rPr>
              <a:t>ξίες</a:t>
            </a:r>
            <a:r>
              <a:rPr lang="en-US" b="1" i="1" dirty="0">
                <a:highlight>
                  <a:srgbClr val="800080"/>
                </a:highlight>
                <a:latin typeface="Times New Roman"/>
                <a:cs typeface="Arial" panose="020B0604020202020204"/>
              </a:rPr>
              <a:t> και οπ</a:t>
            </a:r>
            <a:r>
              <a:rPr lang="en-US" b="1" i="1" dirty="0" err="1">
                <a:highlight>
                  <a:srgbClr val="800080"/>
                </a:highlight>
                <a:latin typeface="Times New Roman"/>
                <a:cs typeface="Arial" panose="020B0604020202020204"/>
              </a:rPr>
              <a:t>τικές</a:t>
            </a:r>
            <a:endParaRPr lang="en-US" b="1" i="1" dirty="0">
              <a:highlight>
                <a:srgbClr val="800080"/>
              </a:highlight>
              <a:latin typeface="Times New Roman"/>
              <a:cs typeface="Arial" panose="020B0604020202020204"/>
            </a:endParaRPr>
          </a:p>
          <a:p>
            <a:pPr marL="344170" indent="-344170">
              <a:buChar char="Ø"/>
            </a:pPr>
            <a:endParaRPr lang="en-US" b="1" i="1">
              <a:latin typeface="Times New Roman"/>
              <a:cs typeface="Arial" panose="020B0604020202020204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4351374-CCFB-C257-61AC-3E80EB8D0731}"/>
              </a:ext>
            </a:extLst>
          </p:cNvPr>
          <p:cNvSpPr/>
          <p:nvPr/>
        </p:nvSpPr>
        <p:spPr>
          <a:xfrm>
            <a:off x="3807199" y="3846418"/>
            <a:ext cx="268941" cy="627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326E7E0-272F-F2D8-10D2-01FD4E7EC184}"/>
              </a:ext>
            </a:extLst>
          </p:cNvPr>
          <p:cNvSpPr/>
          <p:nvPr/>
        </p:nvSpPr>
        <p:spPr>
          <a:xfrm>
            <a:off x="6095998" y="3849219"/>
            <a:ext cx="257737" cy="627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0AB0D3-DC65-74E1-4D33-D0C28B358584}"/>
              </a:ext>
            </a:extLst>
          </p:cNvPr>
          <p:cNvCxnSpPr/>
          <p:nvPr/>
        </p:nvCxnSpPr>
        <p:spPr>
          <a:xfrm>
            <a:off x="954744" y="1414182"/>
            <a:ext cx="10439398" cy="672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885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5CA38-DFEA-2F46-1ED2-38225542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961" y="592906"/>
            <a:ext cx="7956560" cy="1078348"/>
          </a:xfrm>
        </p:spPr>
        <p:txBody>
          <a:bodyPr/>
          <a:lstStyle/>
          <a:p>
            <a:r>
              <a:rPr lang="en-US" b="1" err="1">
                <a:latin typeface="Times New Roman"/>
                <a:cs typeface="Arial"/>
              </a:rPr>
              <a:t>Κριτική</a:t>
            </a:r>
            <a:r>
              <a:rPr lang="en-US" b="1">
                <a:latin typeface="Times New Roman"/>
                <a:cs typeface="Arial"/>
              </a:rPr>
              <a:t> </a:t>
            </a:r>
            <a:r>
              <a:rPr lang="en-US" b="1" err="1">
                <a:latin typeface="Times New Roman"/>
                <a:cs typeface="Arial"/>
              </a:rPr>
              <a:t>Ανάλυση</a:t>
            </a:r>
            <a:r>
              <a:rPr lang="en-US" b="1">
                <a:latin typeface="Times New Roman"/>
                <a:cs typeface="Arial"/>
              </a:rPr>
              <a:t> </a:t>
            </a:r>
            <a:r>
              <a:rPr lang="en-US" b="1" err="1">
                <a:latin typeface="Times New Roman"/>
                <a:cs typeface="Arial"/>
              </a:rPr>
              <a:t>Λόγου</a:t>
            </a:r>
            <a:r>
              <a:rPr lang="en-US" b="1">
                <a:latin typeface="Times New Roman"/>
                <a:cs typeface="Arial"/>
              </a:rPr>
              <a:t> (ΚΑΛ)</a:t>
            </a:r>
            <a:endParaRPr lang="en-US" b="1">
              <a:latin typeface="Times New Roman"/>
              <a:cs typeface="Times New Roman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F4CC354-BB9F-CF3D-222F-3C820D0D5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3D84E-46BA-9E72-87D4-EBB5E9081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77373" y="2111743"/>
            <a:ext cx="7793270" cy="3071434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 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endParaRPr lang="en-US" b="1"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endParaRPr lang="en-US" b="1"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3600" b="1" dirty="0" err="1">
                <a:highlight>
                  <a:srgbClr val="008000"/>
                </a:highlight>
                <a:latin typeface="Times New Roman"/>
                <a:ea typeface="+mn-lt"/>
                <a:cs typeface="+mn-lt"/>
              </a:rPr>
              <a:t>Μικρο</a:t>
            </a:r>
            <a:r>
              <a:rPr lang="en-US" sz="3600" b="1" dirty="0">
                <a:highlight>
                  <a:srgbClr val="008000"/>
                </a:highlight>
                <a:latin typeface="Times New Roman"/>
                <a:ea typeface="+mn-lt"/>
                <a:cs typeface="+mn-lt"/>
              </a:rPr>
              <a:t>-επίπ</a:t>
            </a:r>
            <a:r>
              <a:rPr lang="en-US" sz="3600" b="1" dirty="0" err="1">
                <a:highlight>
                  <a:srgbClr val="008000"/>
                </a:highlight>
                <a:latin typeface="Times New Roman"/>
                <a:ea typeface="+mn-lt"/>
                <a:cs typeface="+mn-lt"/>
              </a:rPr>
              <a:t>εδο</a:t>
            </a:r>
            <a:r>
              <a:rPr lang="en-US" sz="3600" b="1" dirty="0">
                <a:highlight>
                  <a:srgbClr val="008000"/>
                </a:highlight>
                <a:latin typeface="Times New Roman"/>
                <a:ea typeface="+mn-lt"/>
                <a:cs typeface="+mn-lt"/>
              </a:rPr>
              <a:t>:</a:t>
            </a:r>
            <a:r>
              <a:rPr lang="en-US" sz="3600" b="1" dirty="0">
                <a:latin typeface="Times New Roman"/>
                <a:ea typeface="+mn-lt"/>
                <a:cs typeface="+mn-lt"/>
              </a:rPr>
              <a:t>                                      </a:t>
            </a:r>
            <a:r>
              <a:rPr lang="en-US" sz="3600" b="1" dirty="0">
                <a:highlight>
                  <a:srgbClr val="800080"/>
                </a:highlight>
                <a:latin typeface="Times New Roman"/>
                <a:ea typeface="+mn-lt"/>
                <a:cs typeface="+mn-lt"/>
              </a:rPr>
              <a:t>Μα</a:t>
            </a:r>
            <a:r>
              <a:rPr lang="en-US" sz="3600" b="1" dirty="0" err="1">
                <a:highlight>
                  <a:srgbClr val="800080"/>
                </a:highlight>
                <a:latin typeface="Times New Roman"/>
                <a:ea typeface="+mn-lt"/>
                <a:cs typeface="+mn-lt"/>
              </a:rPr>
              <a:t>κρο</a:t>
            </a:r>
            <a:r>
              <a:rPr lang="en-US" sz="3600" b="1" dirty="0">
                <a:highlight>
                  <a:srgbClr val="800080"/>
                </a:highlight>
                <a:latin typeface="Times New Roman"/>
                <a:ea typeface="+mn-lt"/>
                <a:cs typeface="+mn-lt"/>
              </a:rPr>
              <a:t>-επίπ</a:t>
            </a:r>
            <a:r>
              <a:rPr lang="en-US" sz="3600" b="1" dirty="0" err="1">
                <a:highlight>
                  <a:srgbClr val="800080"/>
                </a:highlight>
                <a:latin typeface="Times New Roman"/>
                <a:ea typeface="+mn-lt"/>
                <a:cs typeface="+mn-lt"/>
              </a:rPr>
              <a:t>εδο</a:t>
            </a:r>
            <a:r>
              <a:rPr lang="en-US" sz="3600" b="1" dirty="0">
                <a:highlight>
                  <a:srgbClr val="800080"/>
                </a:highlight>
                <a:latin typeface="Times New Roman"/>
                <a:ea typeface="+mn-lt"/>
                <a:cs typeface="+mn-lt"/>
              </a:rPr>
              <a:t>:</a:t>
            </a:r>
            <a:endParaRPr lang="en-US" sz="3600" dirty="0">
              <a:highlight>
                <a:srgbClr val="800080"/>
              </a:highlight>
              <a:latin typeface="Times New Roman"/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en-US" sz="3600" dirty="0" err="1">
                <a:latin typeface="Times New Roman"/>
                <a:ea typeface="+mn-lt"/>
                <a:cs typeface="+mn-lt"/>
              </a:rPr>
              <a:t>κοινο</a:t>
            </a:r>
            <a:r>
              <a:rPr lang="en-US" sz="3600" dirty="0">
                <a:latin typeface="Times New Roman"/>
                <a:ea typeface="+mn-lt"/>
                <a:cs typeface="+mn-lt"/>
              </a:rPr>
              <a:t>β</a:t>
            </a:r>
            <a:r>
              <a:rPr lang="en-US" sz="3600" dirty="0" err="1">
                <a:latin typeface="Times New Roman"/>
                <a:ea typeface="+mn-lt"/>
                <a:cs typeface="+mn-lt"/>
              </a:rPr>
              <a:t>ουλευτικές</a:t>
            </a:r>
            <a:r>
              <a:rPr lang="en-US" sz="3600" dirty="0">
                <a:latin typeface="Times New Roman"/>
                <a:ea typeface="+mn-lt"/>
                <a:cs typeface="+mn-lt"/>
              </a:rPr>
              <a:t> </a:t>
            </a:r>
            <a:r>
              <a:rPr lang="en-US" sz="3600" dirty="0" err="1">
                <a:latin typeface="Times New Roman"/>
                <a:ea typeface="+mn-lt"/>
                <a:cs typeface="+mn-lt"/>
              </a:rPr>
              <a:t>ομιλίες</a:t>
            </a:r>
            <a:r>
              <a:rPr lang="en-US" sz="3600" dirty="0">
                <a:latin typeface="Times New Roman"/>
                <a:ea typeface="+mn-lt"/>
                <a:cs typeface="+mn-lt"/>
              </a:rPr>
              <a:t>  και                 </a:t>
            </a:r>
            <a:r>
              <a:rPr lang="en-US" sz="3600" dirty="0" err="1">
                <a:latin typeface="Times New Roman"/>
                <a:ea typeface="+mn-lt"/>
                <a:cs typeface="+mn-lt"/>
              </a:rPr>
              <a:t>κυρί</a:t>
            </a:r>
            <a:r>
              <a:rPr lang="en-US" sz="3600" dirty="0">
                <a:latin typeface="Times New Roman"/>
                <a:ea typeface="+mn-lt"/>
                <a:cs typeface="+mn-lt"/>
              </a:rPr>
              <a:t>α</a:t>
            </a:r>
            <a:r>
              <a:rPr lang="en-US" sz="3600" dirty="0" err="1">
                <a:latin typeface="Times New Roman"/>
                <a:ea typeface="+mn-lt"/>
                <a:cs typeface="+mn-lt"/>
              </a:rPr>
              <a:t>ρχες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α</a:t>
            </a:r>
            <a:r>
              <a:rPr lang="en-US" sz="3600" dirty="0" err="1">
                <a:latin typeface="Times New Roman"/>
                <a:ea typeface="+mn-lt"/>
                <a:cs typeface="+mn-lt"/>
              </a:rPr>
              <a:t>φομοιωτικές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και</a:t>
            </a:r>
          </a:p>
          <a:p>
            <a:pPr marL="0" indent="0" algn="just">
              <a:buNone/>
            </a:pPr>
            <a:r>
              <a:rPr lang="en-US" sz="3600" dirty="0">
                <a:latin typeface="Times New Roman"/>
                <a:ea typeface="+mn-lt"/>
                <a:cs typeface="+mn-lt"/>
              </a:rPr>
              <a:t>επ</a:t>
            </a:r>
            <a:r>
              <a:rPr lang="en-US" sz="3600" dirty="0" err="1">
                <a:latin typeface="Times New Roman"/>
                <a:ea typeface="+mn-lt"/>
                <a:cs typeface="+mn-lt"/>
              </a:rPr>
              <a:t>ιχειρημ</a:t>
            </a:r>
            <a:r>
              <a:rPr lang="en-US" sz="3600" dirty="0">
                <a:latin typeface="Times New Roman"/>
                <a:ea typeface="+mn-lt"/>
                <a:cs typeface="+mn-lt"/>
              </a:rPr>
              <a:t>α</a:t>
            </a:r>
            <a:r>
              <a:rPr lang="en-US" sz="3600" dirty="0" err="1">
                <a:latin typeface="Times New Roman"/>
                <a:ea typeface="+mn-lt"/>
                <a:cs typeface="+mn-lt"/>
              </a:rPr>
              <a:t>τολογικές</a:t>
            </a:r>
            <a:r>
              <a:rPr lang="en-US" sz="3600" dirty="0">
                <a:latin typeface="Times New Roman"/>
                <a:ea typeface="+mn-lt"/>
                <a:cs typeface="+mn-lt"/>
              </a:rPr>
              <a:t> επα</a:t>
            </a:r>
            <a:r>
              <a:rPr lang="en-US" sz="3600" dirty="0" err="1">
                <a:latin typeface="Times New Roman"/>
                <a:ea typeface="+mn-lt"/>
                <a:cs typeface="+mn-lt"/>
              </a:rPr>
              <a:t>γωγές</a:t>
            </a:r>
            <a:r>
              <a:rPr lang="en-US" sz="3600" dirty="0">
                <a:latin typeface="Times New Roman"/>
                <a:ea typeface="+mn-lt"/>
                <a:cs typeface="+mn-lt"/>
              </a:rPr>
              <a:t> </a:t>
            </a:r>
            <a:r>
              <a:rPr lang="en-US" dirty="0">
                <a:latin typeface="Times New Roman"/>
                <a:ea typeface="+mn-lt"/>
                <a:cs typeface="+mn-lt"/>
              </a:rPr>
              <a:t>                         </a:t>
            </a:r>
            <a:r>
              <a:rPr lang="en-US" sz="3600" dirty="0">
                <a:latin typeface="Times New Roman"/>
                <a:ea typeface="+mn-lt"/>
                <a:cs typeface="+mn-lt"/>
              </a:rPr>
              <a:t>ρα</a:t>
            </a:r>
            <a:r>
              <a:rPr lang="en-US" sz="3600" dirty="0" err="1">
                <a:latin typeface="Times New Roman"/>
                <a:ea typeface="+mn-lt"/>
                <a:cs typeface="+mn-lt"/>
              </a:rPr>
              <a:t>τσιστικές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α</a:t>
            </a:r>
            <a:r>
              <a:rPr lang="en-US" sz="3600" dirty="0" err="1">
                <a:latin typeface="Times New Roman"/>
                <a:ea typeface="+mn-lt"/>
                <a:cs typeface="+mn-lt"/>
              </a:rPr>
              <a:t>ξίες</a:t>
            </a:r>
            <a:r>
              <a:rPr lang="en-US" dirty="0">
                <a:latin typeface="Times New Roman"/>
                <a:ea typeface="+mn-lt"/>
                <a:cs typeface="+mn-lt"/>
              </a:rPr>
              <a:t>                                                                               </a:t>
            </a:r>
            <a:endParaRPr lang="en-US" dirty="0">
              <a:latin typeface="Times New Roman"/>
              <a:cs typeface="Arial" panose="020B0604020202020204"/>
            </a:endParaRPr>
          </a:p>
          <a:p>
            <a:pPr marL="0" indent="0">
              <a:buNone/>
            </a:pPr>
            <a:endParaRPr lang="en-US">
              <a:latin typeface="Times New Roman"/>
              <a:cs typeface="Arial" panose="020B0604020202020204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2DA6959-EA57-23C1-5EF1-24B0B4B6A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>
              <a:cs typeface="Arial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185EB0-3EFF-191B-6E59-AEF3DCB15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09753" y="2840126"/>
            <a:ext cx="4605769" cy="3878256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indent="0" algn="just">
              <a:buNone/>
            </a:pPr>
            <a:endParaRPr lang="en-US">
              <a:cs typeface="Arial" panose="020B0604020202020204"/>
            </a:endParaRPr>
          </a:p>
          <a:p>
            <a:pPr marL="0" indent="0" algn="just">
              <a:buNone/>
            </a:pPr>
            <a:endParaRPr lang="en-US">
              <a:cs typeface="Arial" panose="020B0604020202020204"/>
            </a:endParaRPr>
          </a:p>
          <a:p>
            <a:pPr marL="0" indent="0" algn="just">
              <a:buNone/>
            </a:pPr>
            <a:endParaRPr lang="en-US" sz="2200">
              <a:latin typeface="Times New Roman"/>
              <a:cs typeface="Arial" panose="020B0604020202020204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0AB0D3-DC65-74E1-4D33-D0C28B358584}"/>
              </a:ext>
            </a:extLst>
          </p:cNvPr>
          <p:cNvCxnSpPr/>
          <p:nvPr/>
        </p:nvCxnSpPr>
        <p:spPr>
          <a:xfrm>
            <a:off x="954744" y="1414182"/>
            <a:ext cx="10439398" cy="672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4A7081F1-C18C-B43C-2E11-5A5F0FE07C68}"/>
              </a:ext>
            </a:extLst>
          </p:cNvPr>
          <p:cNvSpPr/>
          <p:nvPr/>
        </p:nvSpPr>
        <p:spPr>
          <a:xfrm>
            <a:off x="4499161" y="1672478"/>
            <a:ext cx="3047999" cy="13447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D8A6F472-D0F9-B6E2-4DB1-6EF24CAD2AA8}"/>
              </a:ext>
            </a:extLst>
          </p:cNvPr>
          <p:cNvSpPr/>
          <p:nvPr/>
        </p:nvSpPr>
        <p:spPr>
          <a:xfrm rot="10800000">
            <a:off x="4454337" y="5188323"/>
            <a:ext cx="2846293" cy="13559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81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82E4-5684-C419-3805-9B3CA37E7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073" y="572733"/>
            <a:ext cx="7958331" cy="1077229"/>
          </a:xfrm>
        </p:spPr>
        <p:txBody>
          <a:bodyPr/>
          <a:lstStyle/>
          <a:p>
            <a:r>
              <a:rPr lang="en-US" b="1" err="1">
                <a:latin typeface="Times New Roman"/>
                <a:cs typeface="Arial"/>
              </a:rPr>
              <a:t>Κριτική</a:t>
            </a:r>
            <a:r>
              <a:rPr lang="en-US" b="1">
                <a:latin typeface="Times New Roman"/>
                <a:cs typeface="Arial"/>
              </a:rPr>
              <a:t> </a:t>
            </a:r>
            <a:r>
              <a:rPr lang="en-US" b="1" err="1">
                <a:latin typeface="Times New Roman"/>
                <a:cs typeface="Arial"/>
              </a:rPr>
              <a:t>Ανάλυση</a:t>
            </a:r>
            <a:r>
              <a:rPr lang="en-US" b="1">
                <a:latin typeface="Times New Roman"/>
                <a:cs typeface="Arial"/>
              </a:rPr>
              <a:t> </a:t>
            </a:r>
            <a:r>
              <a:rPr lang="en-US" b="1" err="1">
                <a:latin typeface="Times New Roman"/>
                <a:cs typeface="Arial"/>
              </a:rPr>
              <a:t>Λόγου</a:t>
            </a:r>
            <a:r>
              <a:rPr lang="en-US" b="1">
                <a:latin typeface="Times New Roman"/>
                <a:cs typeface="Arial"/>
              </a:rPr>
              <a:t> (ΚΑΛ)</a:t>
            </a:r>
            <a:endParaRPr lang="en-US" b="1">
              <a:latin typeface="Times New Roman"/>
              <a:cs typeface="Times New Roman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ECE6B-CCBF-6721-0527-B3E352BD9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069" y="68676"/>
            <a:ext cx="10160981" cy="7202707"/>
          </a:xfrm>
        </p:spPr>
        <p:txBody>
          <a:bodyPr/>
          <a:lstStyle/>
          <a:p>
            <a:pPr marL="342900" indent="-342900">
              <a:buChar char="ü"/>
            </a:pPr>
            <a:r>
              <a:rPr lang="en-US" dirty="0">
                <a:latin typeface="Times New Roman"/>
                <a:cs typeface="Arial"/>
              </a:rPr>
              <a:t>Από </a:t>
            </a:r>
            <a:r>
              <a:rPr lang="en-US" dirty="0" err="1">
                <a:latin typeface="Times New Roman"/>
                <a:cs typeface="Arial"/>
              </a:rPr>
              <a:t>την</a:t>
            </a:r>
            <a:r>
              <a:rPr lang="en-US" dirty="0">
                <a:latin typeface="Times New Roman"/>
                <a:cs typeface="Arial"/>
              </a:rPr>
              <a:t> α</a:t>
            </a:r>
            <a:r>
              <a:rPr lang="en-US" dirty="0" err="1">
                <a:latin typeface="Times New Roman"/>
                <a:cs typeface="Arial"/>
              </a:rPr>
              <a:t>λληλε</a:t>
            </a:r>
            <a:r>
              <a:rPr lang="en-US" dirty="0">
                <a:latin typeface="Times New Roman"/>
                <a:cs typeface="Arial"/>
              </a:rPr>
              <a:t>π</a:t>
            </a:r>
            <a:r>
              <a:rPr lang="en-US" dirty="0" err="1">
                <a:latin typeface="Times New Roman"/>
                <a:cs typeface="Arial"/>
              </a:rPr>
              <a:t>ίδρ</a:t>
            </a:r>
            <a:r>
              <a:rPr lang="en-US" dirty="0">
                <a:latin typeface="Times New Roman"/>
                <a:cs typeface="Arial"/>
              </a:rPr>
              <a:t>α</a:t>
            </a:r>
            <a:r>
              <a:rPr lang="en-US" dirty="0" err="1">
                <a:latin typeface="Times New Roman"/>
                <a:cs typeface="Arial"/>
              </a:rPr>
              <a:t>ση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των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δύο</a:t>
            </a:r>
            <a:r>
              <a:rPr lang="en-US" dirty="0">
                <a:latin typeface="Times New Roman"/>
                <a:cs typeface="Arial"/>
              </a:rPr>
              <a:t> επιπ</a:t>
            </a:r>
            <a:r>
              <a:rPr lang="en-US" dirty="0" err="1">
                <a:latin typeface="Times New Roman"/>
                <a:cs typeface="Arial"/>
              </a:rPr>
              <a:t>έδων</a:t>
            </a:r>
            <a:r>
              <a:rPr lang="en-US" dirty="0">
                <a:latin typeface="Times New Roman"/>
                <a:cs typeface="Arial"/>
              </a:rPr>
              <a:t>           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Arial"/>
              </a:rPr>
              <a:t>Λόγοι</a:t>
            </a:r>
            <a:r>
              <a:rPr lang="en-US" dirty="0">
                <a:latin typeface="Times New Roman"/>
                <a:cs typeface="Arial"/>
              </a:rPr>
              <a:t> (αναπαρα</a:t>
            </a:r>
            <a:r>
              <a:rPr lang="en-US" dirty="0" err="1">
                <a:latin typeface="Times New Roman"/>
                <a:cs typeface="Arial"/>
              </a:rPr>
              <a:t>στάσεις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κοινωνικής</a:t>
            </a:r>
            <a:r>
              <a:rPr lang="en-US" dirty="0">
                <a:latin typeface="Times New Roman"/>
                <a:cs typeface="Arial"/>
              </a:rPr>
              <a:t> πρα</a:t>
            </a:r>
            <a:r>
              <a:rPr lang="en-US" dirty="0" err="1">
                <a:latin typeface="Times New Roman"/>
                <a:cs typeface="Arial"/>
              </a:rPr>
              <a:t>γμ</a:t>
            </a:r>
            <a:r>
              <a:rPr lang="en-US" dirty="0">
                <a:latin typeface="Times New Roman"/>
                <a:cs typeface="Arial"/>
              </a:rPr>
              <a:t>α</a:t>
            </a:r>
            <a:r>
              <a:rPr lang="en-US" dirty="0" err="1">
                <a:latin typeface="Times New Roman"/>
                <a:cs typeface="Arial"/>
              </a:rPr>
              <a:t>τικότητ</a:t>
            </a:r>
            <a:r>
              <a:rPr lang="en-US" dirty="0">
                <a:latin typeface="Times New Roman"/>
                <a:cs typeface="Arial"/>
              </a:rPr>
              <a:t>ας) </a:t>
            </a:r>
            <a:r>
              <a:rPr lang="en-US" sz="1600" dirty="0">
                <a:latin typeface="Times New Roman"/>
                <a:cs typeface="Arial"/>
              </a:rPr>
              <a:t>(Fairclough 2003, Halliday 1978, Halliday &amp; Hasan 1985)</a:t>
            </a:r>
            <a:r>
              <a:rPr lang="en-US" dirty="0">
                <a:latin typeface="Times New Roman"/>
                <a:cs typeface="Arial"/>
              </a:rPr>
              <a:t> π</a:t>
            </a:r>
            <a:r>
              <a:rPr lang="en-US" dirty="0" err="1">
                <a:latin typeface="Times New Roman"/>
                <a:cs typeface="Arial"/>
              </a:rPr>
              <a:t>ου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δικ</a:t>
            </a:r>
            <a:r>
              <a:rPr lang="en-US" dirty="0">
                <a:latin typeface="Times New Roman"/>
                <a:cs typeface="Arial"/>
              </a:rPr>
              <a:t>α</a:t>
            </a:r>
            <a:r>
              <a:rPr lang="en-US" dirty="0" err="1">
                <a:latin typeface="Times New Roman"/>
                <a:cs typeface="Arial"/>
              </a:rPr>
              <a:t>ιολογούντ</a:t>
            </a:r>
            <a:r>
              <a:rPr lang="en-US" dirty="0">
                <a:latin typeface="Times New Roman"/>
                <a:cs typeface="Arial"/>
              </a:rPr>
              <a:t>αι </a:t>
            </a:r>
            <a:r>
              <a:rPr lang="en-US" dirty="0" err="1">
                <a:latin typeface="Times New Roman"/>
                <a:cs typeface="Arial"/>
              </a:rPr>
              <a:t>μέσω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της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b="1" i="1" dirty="0">
                <a:latin typeface="Times New Roman"/>
                <a:cs typeface="Arial"/>
              </a:rPr>
              <a:t>επ</a:t>
            </a:r>
            <a:r>
              <a:rPr lang="en-US" b="1" i="1" dirty="0" err="1">
                <a:latin typeface="Times New Roman"/>
                <a:cs typeface="Arial"/>
              </a:rPr>
              <a:t>ιχειρημ</a:t>
            </a:r>
            <a:r>
              <a:rPr lang="en-US" b="1" i="1" dirty="0">
                <a:latin typeface="Times New Roman"/>
                <a:cs typeface="Arial"/>
              </a:rPr>
              <a:t>α</a:t>
            </a:r>
            <a:r>
              <a:rPr lang="en-US" b="1" i="1" dirty="0" err="1">
                <a:latin typeface="Times New Roman"/>
                <a:cs typeface="Arial"/>
              </a:rPr>
              <a:t>τολογικής</a:t>
            </a:r>
            <a:r>
              <a:rPr lang="en-US" b="1" i="1" dirty="0">
                <a:latin typeface="Times New Roman"/>
                <a:cs typeface="Arial"/>
              </a:rPr>
              <a:t> </a:t>
            </a:r>
            <a:r>
              <a:rPr lang="en-US" b="1" i="1" dirty="0" err="1">
                <a:latin typeface="Times New Roman"/>
                <a:cs typeface="Arial"/>
              </a:rPr>
              <a:t>δυν</a:t>
            </a:r>
            <a:r>
              <a:rPr lang="en-US" b="1" i="1" dirty="0">
                <a:latin typeface="Times New Roman"/>
                <a:cs typeface="Arial"/>
              </a:rPr>
              <a:t>α</a:t>
            </a:r>
            <a:r>
              <a:rPr lang="en-US" b="1" i="1" dirty="0" err="1">
                <a:latin typeface="Times New Roman"/>
                <a:cs typeface="Arial"/>
              </a:rPr>
              <a:t>μικής</a:t>
            </a:r>
            <a:r>
              <a:rPr lang="en-US" b="1" i="1" dirty="0">
                <a:latin typeface="Times New Roman"/>
                <a:cs typeface="Arial"/>
              </a:rPr>
              <a:t> (</a:t>
            </a:r>
            <a:r>
              <a:rPr lang="en-US" b="1" i="1" dirty="0" err="1">
                <a:latin typeface="Times New Roman"/>
                <a:cs typeface="Arial"/>
              </a:rPr>
              <a:t>argumentativity</a:t>
            </a:r>
            <a:r>
              <a:rPr lang="en-US" b="1" i="1" dirty="0">
                <a:latin typeface="Times New Roman"/>
                <a:cs typeface="Arial"/>
              </a:rPr>
              <a:t>)</a:t>
            </a:r>
            <a:r>
              <a:rPr lang="en-US" dirty="0">
                <a:latin typeface="Times New Roman"/>
                <a:cs typeface="Arial"/>
              </a:rPr>
              <a:t> π</a:t>
            </a:r>
            <a:r>
              <a:rPr lang="en-US" dirty="0" err="1">
                <a:latin typeface="Times New Roman"/>
                <a:cs typeface="Arial"/>
              </a:rPr>
              <a:t>ου</a:t>
            </a:r>
            <a:r>
              <a:rPr lang="en-US" dirty="0">
                <a:latin typeface="Times New Roman"/>
                <a:cs typeface="Arial"/>
              </a:rPr>
              <a:t> α</a:t>
            </a:r>
            <a:r>
              <a:rPr lang="en-US" dirty="0" err="1">
                <a:latin typeface="Times New Roman"/>
                <a:cs typeface="Arial"/>
              </a:rPr>
              <a:t>υτοί</a:t>
            </a:r>
            <a:r>
              <a:rPr lang="en-US" dirty="0">
                <a:latin typeface="Times New Roman"/>
                <a:cs typeface="Arial"/>
              </a:rPr>
              <a:t> αναπ</a:t>
            </a:r>
            <a:r>
              <a:rPr lang="en-US" dirty="0" err="1">
                <a:latin typeface="Times New Roman"/>
                <a:cs typeface="Arial"/>
              </a:rPr>
              <a:t>τύσσουν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στο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μικρο</a:t>
            </a:r>
            <a:r>
              <a:rPr lang="en-US" dirty="0">
                <a:latin typeface="Times New Roman"/>
                <a:cs typeface="Arial"/>
              </a:rPr>
              <a:t>-επίπ</a:t>
            </a:r>
            <a:r>
              <a:rPr lang="en-US" dirty="0" err="1">
                <a:latin typeface="Times New Roman"/>
                <a:cs typeface="Arial"/>
              </a:rPr>
              <a:t>εδο</a:t>
            </a:r>
            <a:r>
              <a:rPr lang="en-US" dirty="0">
                <a:latin typeface="Times New Roman"/>
                <a:cs typeface="Arial" panose="020B0604020202020204"/>
              </a:rPr>
              <a:t>.</a:t>
            </a:r>
          </a:p>
          <a:p>
            <a:pPr marL="0" indent="0">
              <a:buNone/>
            </a:pPr>
            <a:endParaRPr lang="en-US">
              <a:latin typeface="Times New Roman"/>
              <a:cs typeface="Arial" panose="020B0604020202020204"/>
            </a:endParaRPr>
          </a:p>
          <a:p>
            <a:pPr marL="342900" indent="-342900">
              <a:buChar char="ü"/>
            </a:pPr>
            <a:r>
              <a:rPr lang="en-US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Arial" panose="020B0604020202020204"/>
              </a:rPr>
              <a:t>Επ</a:t>
            </a:r>
            <a:r>
              <a:rPr lang="en-US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Arial" panose="020B0604020202020204"/>
              </a:rPr>
              <a:t>ιχειρημ</a:t>
            </a:r>
            <a:r>
              <a:rPr lang="en-US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Arial" panose="020B0604020202020204"/>
              </a:rPr>
              <a:t>α</a:t>
            </a:r>
            <a:r>
              <a:rPr lang="en-US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Arial" panose="020B0604020202020204"/>
              </a:rPr>
              <a:t>τολογική</a:t>
            </a:r>
            <a:r>
              <a:rPr lang="en-US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Arial" panose="020B0604020202020204"/>
              </a:rPr>
              <a:t> </a:t>
            </a:r>
            <a:r>
              <a:rPr lang="en-US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Arial" panose="020B0604020202020204"/>
              </a:rPr>
              <a:t>δυν</a:t>
            </a:r>
            <a:r>
              <a:rPr lang="en-US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Arial" panose="020B0604020202020204"/>
              </a:rPr>
              <a:t>α</a:t>
            </a:r>
            <a:r>
              <a:rPr lang="en-US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Arial" panose="020B0604020202020204"/>
              </a:rPr>
              <a:t>μική</a:t>
            </a:r>
            <a:r>
              <a:rPr lang="en-US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Arial" panose="020B0604020202020204"/>
              </a:rPr>
              <a:t> </a:t>
            </a:r>
            <a:r>
              <a:rPr lang="en-US" dirty="0">
                <a:latin typeface="Times New Roman"/>
                <a:cs typeface="Arial" panose="020B0604020202020204"/>
              </a:rPr>
              <a:t>           </a:t>
            </a:r>
            <a:r>
              <a:rPr lang="en-US" dirty="0" err="1">
                <a:latin typeface="Times New Roman"/>
                <a:cs typeface="Arial" panose="020B0604020202020204"/>
              </a:rPr>
              <a:t>ενυ</a:t>
            </a:r>
            <a:r>
              <a:rPr lang="en-US" dirty="0">
                <a:latin typeface="Times New Roman"/>
                <a:cs typeface="Arial" panose="020B0604020202020204"/>
              </a:rPr>
              <a:t>π</a:t>
            </a:r>
            <a:r>
              <a:rPr lang="en-US" dirty="0" err="1">
                <a:latin typeface="Times New Roman"/>
                <a:cs typeface="Arial" panose="020B0604020202020204"/>
              </a:rPr>
              <a:t>άρχει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στον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λόγο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sz="1600" dirty="0">
                <a:latin typeface="Times New Roman"/>
                <a:cs typeface="Arial" panose="020B0604020202020204"/>
              </a:rPr>
              <a:t>(</a:t>
            </a:r>
            <a:r>
              <a:rPr lang="en-US" sz="1600" dirty="0" err="1">
                <a:latin typeface="Times New Roman"/>
                <a:cs typeface="Arial" panose="020B0604020202020204"/>
              </a:rPr>
              <a:t>Amossy</a:t>
            </a:r>
            <a:r>
              <a:rPr lang="en-US" sz="1600" dirty="0">
                <a:latin typeface="Times New Roman"/>
                <a:cs typeface="Arial" panose="020B0604020202020204"/>
              </a:rPr>
              <a:t> 2009α, 2009β, </a:t>
            </a:r>
            <a:r>
              <a:rPr lang="en-US" sz="1600" dirty="0" err="1">
                <a:latin typeface="Times New Roman"/>
                <a:cs typeface="Arial" panose="020B0604020202020204"/>
              </a:rPr>
              <a:t>Reisigl</a:t>
            </a:r>
            <a:r>
              <a:rPr lang="en-US" sz="1600" dirty="0">
                <a:latin typeface="Times New Roman"/>
                <a:cs typeface="Arial" panose="020B0604020202020204"/>
              </a:rPr>
              <a:t> &amp; </a:t>
            </a:r>
            <a:r>
              <a:rPr lang="en-US" sz="1600" dirty="0" err="1">
                <a:latin typeface="Times New Roman"/>
                <a:cs typeface="Arial" panose="020B0604020202020204"/>
              </a:rPr>
              <a:t>Wodak</a:t>
            </a:r>
            <a:r>
              <a:rPr lang="en-US" sz="1600" dirty="0">
                <a:latin typeface="Times New Roman"/>
                <a:cs typeface="Arial" panose="020B0604020202020204"/>
              </a:rPr>
              <a:t> 2016)</a:t>
            </a:r>
            <a:r>
              <a:rPr lang="en-US" dirty="0">
                <a:latin typeface="Times New Roman"/>
                <a:cs typeface="Arial" panose="020B0604020202020204"/>
              </a:rPr>
              <a:t>, α</a:t>
            </a:r>
            <a:r>
              <a:rPr lang="en-US" dirty="0" err="1">
                <a:latin typeface="Times New Roman"/>
                <a:cs typeface="Arial" panose="020B0604020202020204"/>
              </a:rPr>
              <a:t>φού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κάθε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λόγος</a:t>
            </a:r>
            <a:r>
              <a:rPr lang="en-US" dirty="0">
                <a:latin typeface="Times New Roman"/>
                <a:cs typeface="Arial" panose="020B0604020202020204"/>
              </a:rPr>
              <a:t> απα</a:t>
            </a:r>
            <a:r>
              <a:rPr lang="en-US" dirty="0" err="1">
                <a:latin typeface="Times New Roman"/>
                <a:cs typeface="Arial" panose="020B0604020202020204"/>
              </a:rPr>
              <a:t>ντά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σε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μί</a:t>
            </a:r>
            <a:r>
              <a:rPr lang="en-US" dirty="0">
                <a:latin typeface="Times New Roman"/>
                <a:cs typeface="Arial" panose="020B0604020202020204"/>
              </a:rPr>
              <a:t>α </a:t>
            </a:r>
            <a:r>
              <a:rPr lang="en-US" dirty="0" err="1">
                <a:latin typeface="Times New Roman"/>
                <a:cs typeface="Arial" panose="020B0604020202020204"/>
              </a:rPr>
              <a:t>ερώτηση</a:t>
            </a:r>
            <a:r>
              <a:rPr lang="en-US" dirty="0">
                <a:latin typeface="Times New Roman"/>
                <a:cs typeface="Arial" panose="020B0604020202020204"/>
              </a:rPr>
              <a:t> ή  π</a:t>
            </a:r>
            <a:r>
              <a:rPr lang="en-US" dirty="0" err="1">
                <a:latin typeface="Times New Roman"/>
                <a:cs typeface="Arial" panose="020B0604020202020204"/>
              </a:rPr>
              <a:t>ροτείνει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τρό</a:t>
            </a:r>
            <a:r>
              <a:rPr lang="en-US" dirty="0">
                <a:latin typeface="Times New Roman"/>
                <a:cs typeface="Arial" panose="020B0604020202020204"/>
              </a:rPr>
              <a:t>π</a:t>
            </a:r>
            <a:r>
              <a:rPr lang="en-US" dirty="0" err="1">
                <a:latin typeface="Times New Roman"/>
                <a:cs typeface="Arial" panose="020B0604020202020204"/>
              </a:rPr>
              <a:t>ους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ερμηνεί</a:t>
            </a:r>
            <a:r>
              <a:rPr lang="en-US" dirty="0">
                <a:latin typeface="Times New Roman"/>
                <a:cs typeface="Arial" panose="020B0604020202020204"/>
              </a:rPr>
              <a:t>ας </a:t>
            </a:r>
            <a:r>
              <a:rPr lang="en-US" dirty="0" err="1">
                <a:latin typeface="Times New Roman"/>
                <a:cs typeface="Arial" panose="020B0604020202020204"/>
              </a:rPr>
              <a:t>της</a:t>
            </a:r>
            <a:r>
              <a:rPr lang="en-US" dirty="0">
                <a:latin typeface="Times New Roman"/>
                <a:cs typeface="Arial" panose="020B0604020202020204"/>
              </a:rPr>
              <a:t> πρα</a:t>
            </a:r>
            <a:r>
              <a:rPr lang="en-US" dirty="0" err="1">
                <a:latin typeface="Times New Roman"/>
                <a:cs typeface="Arial" panose="020B0604020202020204"/>
              </a:rPr>
              <a:t>γμ</a:t>
            </a:r>
            <a:r>
              <a:rPr lang="en-US" dirty="0">
                <a:latin typeface="Times New Roman"/>
                <a:cs typeface="Arial" panose="020B0604020202020204"/>
              </a:rPr>
              <a:t>α</a:t>
            </a:r>
            <a:r>
              <a:rPr lang="en-US" dirty="0" err="1">
                <a:latin typeface="Times New Roman"/>
                <a:cs typeface="Arial" panose="020B0604020202020204"/>
              </a:rPr>
              <a:t>τικότητ</a:t>
            </a:r>
            <a:r>
              <a:rPr lang="en-US" dirty="0">
                <a:latin typeface="Times New Roman"/>
                <a:cs typeface="Arial" panose="020B0604020202020204"/>
              </a:rPr>
              <a:t>ας </a:t>
            </a:r>
            <a:r>
              <a:rPr lang="en-US" sz="1600" dirty="0">
                <a:latin typeface="Times New Roman"/>
                <a:cs typeface="Arial" panose="020B0604020202020204"/>
              </a:rPr>
              <a:t>(</a:t>
            </a:r>
            <a:r>
              <a:rPr lang="en-US" sz="1600" dirty="0" err="1">
                <a:latin typeface="Times New Roman"/>
                <a:cs typeface="Arial" panose="020B0604020202020204"/>
              </a:rPr>
              <a:t>Amossy</a:t>
            </a:r>
            <a:r>
              <a:rPr lang="en-US" sz="1600" dirty="0">
                <a:latin typeface="Times New Roman"/>
                <a:cs typeface="Arial" panose="020B0604020202020204"/>
              </a:rPr>
              <a:t> 2009β: 254).</a:t>
            </a:r>
          </a:p>
          <a:p>
            <a:pPr marL="0" indent="0" algn="ctr">
              <a:buNone/>
            </a:pPr>
            <a:r>
              <a:rPr lang="en-US" dirty="0">
                <a:latin typeface="Times New Roman"/>
                <a:cs typeface="Arial" panose="020B0604020202020204"/>
              </a:rPr>
              <a:t>  </a:t>
            </a:r>
            <a:r>
              <a:rPr lang="en-US" sz="1800" i="1" dirty="0">
                <a:latin typeface="Times New Roman"/>
                <a:cs typeface="Arial" panose="020B0604020202020204"/>
              </a:rPr>
              <a:t>"α</a:t>
            </a:r>
            <a:r>
              <a:rPr lang="en-US" sz="1800" i="1" dirty="0" err="1">
                <a:latin typeface="Times New Roman"/>
                <a:cs typeface="Arial" panose="020B0604020202020204"/>
              </a:rPr>
              <a:t>κόμ</a:t>
            </a:r>
            <a:r>
              <a:rPr lang="en-US" sz="1800" i="1" dirty="0">
                <a:latin typeface="Times New Roman"/>
                <a:cs typeface="Arial" panose="020B0604020202020204"/>
              </a:rPr>
              <a:t>α και </a:t>
            </a:r>
            <a:r>
              <a:rPr lang="en-US" sz="1800" i="1" dirty="0" err="1">
                <a:latin typeface="Times New Roman"/>
                <a:cs typeface="Arial" panose="020B0604020202020204"/>
              </a:rPr>
              <a:t>λόγοι</a:t>
            </a:r>
            <a:r>
              <a:rPr lang="en-US" sz="1800" i="1" dirty="0">
                <a:latin typeface="Times New Roman"/>
                <a:cs typeface="Arial" panose="020B0604020202020204"/>
              </a:rPr>
              <a:t> π</a:t>
            </a:r>
            <a:r>
              <a:rPr lang="en-US" sz="1800" i="1" dirty="0" err="1">
                <a:latin typeface="Times New Roman"/>
                <a:cs typeface="Arial" panose="020B0604020202020204"/>
              </a:rPr>
              <a:t>ου</a:t>
            </a:r>
            <a:r>
              <a:rPr lang="en-US" sz="1800" i="1" dirty="0">
                <a:latin typeface="Times New Roman"/>
                <a:cs typeface="Arial" panose="020B0604020202020204"/>
              </a:rPr>
              <a:t> </a:t>
            </a:r>
            <a:r>
              <a:rPr lang="en-US" sz="1800" i="1" dirty="0" err="1">
                <a:latin typeface="Times New Roman"/>
                <a:cs typeface="Arial" panose="020B0604020202020204"/>
              </a:rPr>
              <a:t>δεν</a:t>
            </a:r>
            <a:r>
              <a:rPr lang="en-US" sz="1800" i="1" dirty="0">
                <a:latin typeface="Times New Roman"/>
                <a:cs typeface="Arial" panose="020B0604020202020204"/>
              </a:rPr>
              <a:t> επ</a:t>
            </a:r>
            <a:r>
              <a:rPr lang="en-US" sz="1800" i="1" dirty="0" err="1">
                <a:latin typeface="Times New Roman"/>
                <a:cs typeface="Arial" panose="020B0604020202020204"/>
              </a:rPr>
              <a:t>ιχειρούν</a:t>
            </a:r>
            <a:r>
              <a:rPr lang="en-US" sz="1800" i="1" dirty="0">
                <a:latin typeface="Times New Roman"/>
                <a:cs typeface="Arial" panose="020B0604020202020204"/>
              </a:rPr>
              <a:t> π</a:t>
            </a:r>
            <a:r>
              <a:rPr lang="en-US" sz="1800" i="1" dirty="0" err="1">
                <a:latin typeface="Times New Roman"/>
                <a:cs typeface="Arial" panose="020B0604020202020204"/>
              </a:rPr>
              <a:t>ρόδηλ</a:t>
            </a:r>
            <a:r>
              <a:rPr lang="en-US" sz="1800" i="1" dirty="0">
                <a:latin typeface="Times New Roman"/>
                <a:cs typeface="Arial" panose="020B0604020202020204"/>
              </a:rPr>
              <a:t>α να π</a:t>
            </a:r>
            <a:r>
              <a:rPr lang="en-US" sz="1800" i="1" dirty="0" err="1">
                <a:latin typeface="Times New Roman"/>
                <a:cs typeface="Arial" panose="020B0604020202020204"/>
              </a:rPr>
              <a:t>είσουν</a:t>
            </a:r>
            <a:r>
              <a:rPr lang="en-US" sz="1800" i="1" dirty="0">
                <a:latin typeface="Times New Roman"/>
                <a:cs typeface="Arial" panose="020B0604020202020204"/>
              </a:rPr>
              <a:t>, </a:t>
            </a:r>
            <a:r>
              <a:rPr lang="en-US" sz="1800" i="1" dirty="0" err="1">
                <a:latin typeface="Times New Roman"/>
                <a:cs typeface="Arial" panose="020B0604020202020204"/>
              </a:rPr>
              <a:t>έχουν</a:t>
            </a:r>
            <a:r>
              <a:rPr lang="en-US" sz="1800" i="1" dirty="0">
                <a:latin typeface="Times New Roman"/>
                <a:cs typeface="Arial" panose="020B0604020202020204"/>
              </a:rPr>
              <a:t> </a:t>
            </a:r>
            <a:r>
              <a:rPr lang="en-US" sz="1800" i="1" dirty="0" err="1">
                <a:latin typeface="Times New Roman"/>
                <a:cs typeface="Arial" panose="020B0604020202020204"/>
              </a:rPr>
              <a:t>μι</a:t>
            </a:r>
            <a:r>
              <a:rPr lang="en-US" sz="1800" i="1" dirty="0">
                <a:latin typeface="Times New Roman"/>
                <a:cs typeface="Arial" panose="020B0604020202020204"/>
              </a:rPr>
              <a:t>α </a:t>
            </a:r>
            <a:r>
              <a:rPr lang="en-US" sz="1800" i="1" dirty="0" err="1">
                <a:latin typeface="Times New Roman"/>
                <a:cs typeface="Arial" panose="020B0604020202020204"/>
              </a:rPr>
              <a:t>υφέρ</a:t>
            </a:r>
            <a:r>
              <a:rPr lang="en-US" sz="1800" i="1" dirty="0">
                <a:latin typeface="Times New Roman"/>
                <a:cs typeface="Arial" panose="020B0604020202020204"/>
              </a:rPr>
              <a:t>π</a:t>
            </a:r>
            <a:r>
              <a:rPr lang="en-US" sz="1800" i="1" dirty="0" err="1">
                <a:latin typeface="Times New Roman"/>
                <a:cs typeface="Arial" panose="020B0604020202020204"/>
              </a:rPr>
              <a:t>ουσ</a:t>
            </a:r>
            <a:r>
              <a:rPr lang="en-US" sz="1800" i="1" dirty="0">
                <a:latin typeface="Times New Roman"/>
                <a:cs typeface="Arial" panose="020B0604020202020204"/>
              </a:rPr>
              <a:t>α επ</a:t>
            </a:r>
            <a:r>
              <a:rPr lang="en-US" sz="1800" i="1" dirty="0" err="1">
                <a:latin typeface="Times New Roman"/>
                <a:cs typeface="Arial" panose="020B0604020202020204"/>
              </a:rPr>
              <a:t>ιχειρημ</a:t>
            </a:r>
            <a:r>
              <a:rPr lang="en-US" sz="1800" i="1" dirty="0">
                <a:latin typeface="Times New Roman"/>
                <a:cs typeface="Arial" panose="020B0604020202020204"/>
              </a:rPr>
              <a:t>α</a:t>
            </a:r>
            <a:r>
              <a:rPr lang="en-US" sz="1800" i="1" dirty="0" err="1">
                <a:latin typeface="Times New Roman"/>
                <a:cs typeface="Arial" panose="020B0604020202020204"/>
              </a:rPr>
              <a:t>τολογική</a:t>
            </a:r>
            <a:r>
              <a:rPr lang="en-US" sz="1800" i="1" dirty="0">
                <a:latin typeface="Times New Roman"/>
                <a:cs typeface="Arial" panose="020B0604020202020204"/>
              </a:rPr>
              <a:t> </a:t>
            </a:r>
            <a:r>
              <a:rPr lang="en-US" sz="1800" i="1" dirty="0" err="1">
                <a:latin typeface="Times New Roman"/>
                <a:cs typeface="Arial" panose="020B0604020202020204"/>
              </a:rPr>
              <a:t>διάστ</a:t>
            </a:r>
            <a:r>
              <a:rPr lang="en-US" sz="1800" i="1" dirty="0">
                <a:latin typeface="Times New Roman"/>
                <a:cs typeface="Arial" panose="020B0604020202020204"/>
              </a:rPr>
              <a:t>α</a:t>
            </a:r>
            <a:r>
              <a:rPr lang="en-US" sz="1800" i="1" dirty="0" err="1">
                <a:latin typeface="Times New Roman"/>
                <a:cs typeface="Arial" panose="020B0604020202020204"/>
              </a:rPr>
              <a:t>ση</a:t>
            </a:r>
            <a:r>
              <a:rPr lang="en-US" sz="1800" i="1" dirty="0">
                <a:latin typeface="Times New Roman"/>
                <a:cs typeface="Arial" panose="020B0604020202020204"/>
              </a:rPr>
              <a:t>". (</a:t>
            </a:r>
            <a:r>
              <a:rPr lang="en-US" sz="1800" i="1" dirty="0" err="1">
                <a:latin typeface="Times New Roman"/>
                <a:cs typeface="Arial" panose="020B0604020202020204"/>
              </a:rPr>
              <a:t>Amossy</a:t>
            </a:r>
            <a:r>
              <a:rPr lang="en-US" sz="1800" i="1" dirty="0">
                <a:latin typeface="Times New Roman"/>
                <a:cs typeface="Arial" panose="020B0604020202020204"/>
              </a:rPr>
              <a:t> 2009α: 315, </a:t>
            </a:r>
            <a:r>
              <a:rPr lang="en-US" sz="1800" i="1" dirty="0" err="1">
                <a:latin typeface="Times New Roman"/>
                <a:cs typeface="Arial" panose="020B0604020202020204"/>
              </a:rPr>
              <a:t>Amossy</a:t>
            </a:r>
            <a:r>
              <a:rPr lang="en-US" sz="1800" i="1" dirty="0">
                <a:latin typeface="Times New Roman"/>
                <a:cs typeface="Arial" panose="020B0604020202020204"/>
              </a:rPr>
              <a:t> 2005)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25693DB-6716-42F7-1ABF-4EF166D357CB}"/>
              </a:ext>
            </a:extLst>
          </p:cNvPr>
          <p:cNvCxnSpPr/>
          <p:nvPr/>
        </p:nvCxnSpPr>
        <p:spPr>
          <a:xfrm flipV="1">
            <a:off x="999565" y="1432112"/>
            <a:ext cx="10327341" cy="2689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Right 7">
            <a:extLst>
              <a:ext uri="{FF2B5EF4-FFF2-40B4-BE49-F238E27FC236}">
                <a16:creationId xmlns:a16="http://schemas.microsoft.com/office/drawing/2014/main" id="{4AFC65EA-E3F3-6F12-9F4E-295705CA4329}"/>
              </a:ext>
            </a:extLst>
          </p:cNvPr>
          <p:cNvSpPr/>
          <p:nvPr/>
        </p:nvSpPr>
        <p:spPr>
          <a:xfrm>
            <a:off x="5911102" y="1652868"/>
            <a:ext cx="605117" cy="235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E38CBCD-B6CC-4EAD-D79E-0D5869A32FE8}"/>
              </a:ext>
            </a:extLst>
          </p:cNvPr>
          <p:cNvSpPr/>
          <p:nvPr/>
        </p:nvSpPr>
        <p:spPr>
          <a:xfrm>
            <a:off x="4741954" y="3892565"/>
            <a:ext cx="605117" cy="235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97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EA575-89F5-8F27-D4CD-F4BB91F06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058" y="384722"/>
            <a:ext cx="7863081" cy="98197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Times New Roman"/>
                <a:cs typeface="Arial"/>
              </a:rPr>
              <a:t>1. </a:t>
            </a:r>
            <a:r>
              <a:rPr lang="en-US" dirty="0" err="1">
                <a:latin typeface="Times New Roman"/>
                <a:cs typeface="Arial"/>
              </a:rPr>
              <a:t>Μικρο</a:t>
            </a:r>
            <a:r>
              <a:rPr lang="en-US" dirty="0">
                <a:latin typeface="Times New Roman"/>
                <a:cs typeface="Arial"/>
              </a:rPr>
              <a:t>-επίπ</a:t>
            </a:r>
            <a:r>
              <a:rPr lang="en-US" dirty="0" err="1">
                <a:latin typeface="Times New Roman"/>
                <a:cs typeface="Arial"/>
              </a:rPr>
              <a:t>εδο</a:t>
            </a:r>
            <a:r>
              <a:rPr lang="en-US" dirty="0">
                <a:latin typeface="Times New Roman"/>
                <a:cs typeface="Arial"/>
              </a:rPr>
              <a:t>: π</a:t>
            </a:r>
            <a:r>
              <a:rPr lang="en-US" dirty="0" err="1">
                <a:latin typeface="Times New Roman"/>
                <a:cs typeface="Arial"/>
              </a:rPr>
              <a:t>ροσέγγιση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κοινωνικής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σημειωτικής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sz="2400" dirty="0">
                <a:latin typeface="Times New Roman"/>
                <a:cs typeface="Arial"/>
              </a:rPr>
              <a:t>(van Leeuwen 2008)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DA4FC-4C64-109F-72A0-70470E073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266" y="1522950"/>
            <a:ext cx="10209539" cy="5246660"/>
          </a:xfrm>
        </p:spPr>
        <p:txBody>
          <a:bodyPr/>
          <a:lstStyle/>
          <a:p>
            <a:pPr marL="344170" indent="-344170">
              <a:buChar char="Ø"/>
            </a:pPr>
            <a:r>
              <a:rPr lang="en-US" dirty="0" err="1">
                <a:latin typeface="Times New Roman"/>
                <a:cs typeface="Arial" panose="020B0604020202020204"/>
              </a:rPr>
              <a:t>Ανάλυση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των</a:t>
            </a:r>
            <a:r>
              <a:rPr lang="en-US" dirty="0">
                <a:latin typeface="Times New Roman"/>
                <a:cs typeface="Arial" panose="020B0604020202020204"/>
              </a:rPr>
              <a:t> "αναπαρα</a:t>
            </a:r>
            <a:r>
              <a:rPr lang="en-US" dirty="0" err="1">
                <a:latin typeface="Times New Roman"/>
                <a:cs typeface="Arial" panose="020B0604020202020204"/>
              </a:rPr>
              <a:t>στάσεων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των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κοινωνικών</a:t>
            </a:r>
            <a:r>
              <a:rPr lang="en-US" dirty="0">
                <a:latin typeface="Times New Roman"/>
                <a:cs typeface="Arial" panose="020B0604020202020204"/>
              </a:rPr>
              <a:t> </a:t>
            </a:r>
            <a:r>
              <a:rPr lang="en-US" dirty="0" err="1">
                <a:latin typeface="Times New Roman"/>
                <a:cs typeface="Arial" panose="020B0604020202020204"/>
              </a:rPr>
              <a:t>φορέων</a:t>
            </a:r>
            <a:r>
              <a:rPr lang="en-US" dirty="0">
                <a:latin typeface="Times New Roman"/>
                <a:cs typeface="Arial" panose="020B0604020202020204"/>
              </a:rPr>
              <a:t>" (</a:t>
            </a:r>
            <a:r>
              <a:rPr lang="en-US" dirty="0" err="1">
                <a:latin typeface="Times New Roman"/>
                <a:cs typeface="Arial" panose="020B0604020202020204"/>
              </a:rPr>
              <a:t>δηλ</a:t>
            </a:r>
            <a:r>
              <a:rPr lang="en-US" dirty="0">
                <a:latin typeface="Times New Roman"/>
                <a:cs typeface="Arial" panose="020B0604020202020204"/>
              </a:rPr>
              <a:t>. </a:t>
            </a:r>
            <a:r>
              <a:rPr lang="en-US" dirty="0" err="1">
                <a:latin typeface="Times New Roman"/>
                <a:cs typeface="Arial" panose="020B0604020202020204"/>
              </a:rPr>
              <a:t>μετ</a:t>
            </a:r>
            <a:r>
              <a:rPr lang="en-US" dirty="0">
                <a:latin typeface="Times New Roman"/>
                <a:cs typeface="Arial" panose="020B0604020202020204"/>
              </a:rPr>
              <a:t>α</a:t>
            </a:r>
            <a:r>
              <a:rPr lang="en-US" dirty="0" err="1">
                <a:latin typeface="Times New Roman"/>
                <a:cs typeface="Arial" panose="020B0604020202020204"/>
              </a:rPr>
              <a:t>νάστες</a:t>
            </a:r>
            <a:r>
              <a:rPr lang="en-US" dirty="0">
                <a:latin typeface="Times New Roman"/>
                <a:cs typeface="Arial" panose="020B0604020202020204"/>
              </a:rPr>
              <a:t>/</a:t>
            </a:r>
            <a:r>
              <a:rPr lang="en-US" dirty="0" err="1">
                <a:latin typeface="Times New Roman"/>
                <a:cs typeface="Arial" panose="020B0604020202020204"/>
              </a:rPr>
              <a:t>τριες</a:t>
            </a:r>
            <a:r>
              <a:rPr lang="en-US" dirty="0">
                <a:latin typeface="Times New Roman"/>
                <a:cs typeface="Arial" panose="020B0604020202020204"/>
              </a:rPr>
              <a:t>, π</a:t>
            </a:r>
            <a:r>
              <a:rPr lang="en-US" dirty="0" err="1">
                <a:latin typeface="Times New Roman"/>
                <a:cs typeface="Arial" panose="020B0604020202020204"/>
              </a:rPr>
              <a:t>ρόσφυγες</a:t>
            </a:r>
            <a:r>
              <a:rPr lang="en-US" dirty="0">
                <a:latin typeface="Times New Roman"/>
                <a:cs typeface="Arial" panose="020B0604020202020204"/>
              </a:rPr>
              <a:t>/</a:t>
            </a:r>
            <a:r>
              <a:rPr lang="en-US" dirty="0" err="1">
                <a:latin typeface="Times New Roman"/>
                <a:cs typeface="Arial" panose="020B0604020202020204"/>
              </a:rPr>
              <a:t>ισσες</a:t>
            </a:r>
            <a:r>
              <a:rPr lang="en-US" dirty="0">
                <a:latin typeface="Times New Roman"/>
                <a:cs typeface="Arial" panose="020B0604020202020204"/>
              </a:rPr>
              <a:t>)</a:t>
            </a:r>
          </a:p>
          <a:p>
            <a:pPr marL="344170" indent="-344170">
              <a:buChar char="Ø"/>
            </a:pPr>
            <a:r>
              <a:rPr lang="en-US" dirty="0">
                <a:latin typeface="Times New Roman"/>
                <a:cs typeface="Arial" panose="020B0604020202020204"/>
              </a:rPr>
              <a:t>Βα</a:t>
            </a:r>
            <a:r>
              <a:rPr lang="en-US" dirty="0" err="1">
                <a:latin typeface="Times New Roman"/>
                <a:cs typeface="Arial" panose="020B0604020202020204"/>
              </a:rPr>
              <a:t>σίζετ</a:t>
            </a:r>
            <a:r>
              <a:rPr lang="en-US" dirty="0">
                <a:latin typeface="Times New Roman"/>
                <a:cs typeface="Arial" panose="020B0604020202020204"/>
              </a:rPr>
              <a:t>αι </a:t>
            </a:r>
            <a:r>
              <a:rPr lang="en-US" dirty="0" err="1">
                <a:latin typeface="Times New Roman"/>
                <a:cs typeface="Arial" panose="020B0604020202020204"/>
              </a:rPr>
              <a:t>στη</a:t>
            </a:r>
            <a:r>
              <a:rPr lang="en-US" dirty="0">
                <a:latin typeface="Times New Roman"/>
                <a:cs typeface="Arial" panose="020B0604020202020204"/>
              </a:rPr>
              <a:t> ΣΛΓ </a:t>
            </a:r>
            <a:r>
              <a:rPr lang="en-US" dirty="0" err="1">
                <a:latin typeface="Times New Roman"/>
                <a:cs typeface="Arial" panose="020B0604020202020204"/>
              </a:rPr>
              <a:t>του</a:t>
            </a:r>
            <a:r>
              <a:rPr lang="en-US" dirty="0">
                <a:latin typeface="Times New Roman"/>
                <a:cs typeface="Arial" panose="020B0604020202020204"/>
              </a:rPr>
              <a:t> Halliday</a:t>
            </a:r>
            <a:r>
              <a:rPr lang="en-US" sz="1600" dirty="0">
                <a:latin typeface="Times New Roman"/>
                <a:cs typeface="Arial" panose="020B0604020202020204"/>
              </a:rPr>
              <a:t> (1978)</a:t>
            </a:r>
            <a:r>
              <a:rPr lang="en-US" dirty="0">
                <a:latin typeface="Times New Roman"/>
                <a:cs typeface="Arial" panose="020B0604020202020204"/>
              </a:rPr>
              <a:t>:</a:t>
            </a:r>
          </a:p>
          <a:p>
            <a:pPr marL="344170" indent="-344170">
              <a:buFont typeface="Arial" panose="05000000000000000000" pitchFamily="2" charset="2"/>
              <a:buChar char="•"/>
            </a:pPr>
            <a:r>
              <a:rPr lang="en-US" sz="1800" dirty="0" err="1">
                <a:latin typeface="Times New Roman"/>
                <a:cs typeface="Arial" panose="020B0604020202020204"/>
              </a:rPr>
              <a:t>Ιδεο</a:t>
            </a:r>
            <a:r>
              <a:rPr lang="en-US" sz="1800" dirty="0">
                <a:latin typeface="Times New Roman"/>
                <a:cs typeface="Arial" panose="020B0604020202020204"/>
              </a:rPr>
              <a:t>π</a:t>
            </a:r>
            <a:r>
              <a:rPr lang="en-US" sz="1800" dirty="0" err="1">
                <a:latin typeface="Times New Roman"/>
                <a:cs typeface="Arial" panose="020B0604020202020204"/>
              </a:rPr>
              <a:t>οιητική</a:t>
            </a:r>
            <a:r>
              <a:rPr lang="en-US" sz="1800" dirty="0">
                <a:latin typeface="Times New Roman"/>
                <a:cs typeface="Arial" panose="020B0604020202020204"/>
              </a:rPr>
              <a:t> </a:t>
            </a:r>
            <a:r>
              <a:rPr lang="en-US" sz="1800" dirty="0" err="1">
                <a:latin typeface="Times New Roman"/>
                <a:cs typeface="Arial" panose="020B0604020202020204"/>
              </a:rPr>
              <a:t>λειτουργί</a:t>
            </a:r>
            <a:r>
              <a:rPr lang="en-US" sz="1800" dirty="0">
                <a:latin typeface="Times New Roman"/>
                <a:cs typeface="Arial" panose="020B0604020202020204"/>
              </a:rPr>
              <a:t>α (</a:t>
            </a:r>
            <a:r>
              <a:rPr lang="en-US" sz="1800" dirty="0" err="1">
                <a:latin typeface="Times New Roman"/>
                <a:cs typeface="Arial" panose="020B0604020202020204"/>
              </a:rPr>
              <a:t>κωδικο</a:t>
            </a:r>
            <a:r>
              <a:rPr lang="en-US" sz="1800" dirty="0">
                <a:latin typeface="Times New Roman"/>
                <a:cs typeface="Arial" panose="020B0604020202020204"/>
              </a:rPr>
              <a:t>π</a:t>
            </a:r>
            <a:r>
              <a:rPr lang="en-US" sz="1800" dirty="0" err="1">
                <a:latin typeface="Times New Roman"/>
                <a:cs typeface="Arial" panose="020B0604020202020204"/>
              </a:rPr>
              <a:t>οίηση</a:t>
            </a:r>
            <a:r>
              <a:rPr lang="en-US" sz="1800" dirty="0">
                <a:latin typeface="Times New Roman"/>
                <a:cs typeface="Arial" panose="020B0604020202020204"/>
              </a:rPr>
              <a:t> πρα</a:t>
            </a:r>
            <a:r>
              <a:rPr lang="en-US" sz="1800" dirty="0" err="1">
                <a:latin typeface="Times New Roman"/>
                <a:cs typeface="Arial" panose="020B0604020202020204"/>
              </a:rPr>
              <a:t>γμ</a:t>
            </a:r>
            <a:r>
              <a:rPr lang="en-US" sz="1800" dirty="0">
                <a:latin typeface="Times New Roman"/>
                <a:cs typeface="Arial" panose="020B0604020202020204"/>
              </a:rPr>
              <a:t>α</a:t>
            </a:r>
            <a:r>
              <a:rPr lang="en-US" sz="1800" dirty="0" err="1">
                <a:latin typeface="Times New Roman"/>
                <a:cs typeface="Arial" panose="020B0604020202020204"/>
              </a:rPr>
              <a:t>τικότητ</a:t>
            </a:r>
            <a:r>
              <a:rPr lang="en-US" sz="1800" dirty="0">
                <a:latin typeface="Times New Roman"/>
                <a:cs typeface="Arial" panose="020B0604020202020204"/>
              </a:rPr>
              <a:t>ας </a:t>
            </a:r>
            <a:r>
              <a:rPr lang="en-US" sz="1800" dirty="0" err="1">
                <a:latin typeface="Times New Roman"/>
                <a:cs typeface="Arial" panose="020B0604020202020204"/>
              </a:rPr>
              <a:t>μέσω</a:t>
            </a:r>
            <a:r>
              <a:rPr lang="en-US" sz="1800" dirty="0">
                <a:latin typeface="Times New Roman"/>
                <a:cs typeface="Arial" panose="020B0604020202020204"/>
              </a:rPr>
              <a:t> </a:t>
            </a:r>
            <a:r>
              <a:rPr lang="en-US" sz="1800" dirty="0" err="1">
                <a:latin typeface="Times New Roman"/>
                <a:cs typeface="Arial" panose="020B0604020202020204"/>
              </a:rPr>
              <a:t>των</a:t>
            </a:r>
            <a:r>
              <a:rPr lang="en-US" sz="1800" dirty="0">
                <a:latin typeface="Times New Roman"/>
                <a:cs typeface="Arial" panose="020B0604020202020204"/>
              </a:rPr>
              <a:t> </a:t>
            </a:r>
            <a:r>
              <a:rPr lang="en-US" sz="1800" i="1" dirty="0" err="1">
                <a:latin typeface="Times New Roman"/>
                <a:cs typeface="Arial" panose="020B0604020202020204"/>
              </a:rPr>
              <a:t>δι</a:t>
            </a:r>
            <a:r>
              <a:rPr lang="en-US" sz="1800" i="1" dirty="0">
                <a:latin typeface="Times New Roman"/>
                <a:cs typeface="Arial" panose="020B0604020202020204"/>
              </a:rPr>
              <a:t>α</a:t>
            </a:r>
            <a:r>
              <a:rPr lang="en-US" sz="1800" i="1" dirty="0" err="1">
                <a:latin typeface="Times New Roman"/>
                <a:cs typeface="Arial" panose="020B0604020202020204"/>
              </a:rPr>
              <a:t>δικ</a:t>
            </a:r>
            <a:r>
              <a:rPr lang="en-US" sz="1800" i="1" dirty="0">
                <a:latin typeface="Times New Roman"/>
                <a:cs typeface="Arial" panose="020B0604020202020204"/>
              </a:rPr>
              <a:t>α</a:t>
            </a:r>
            <a:r>
              <a:rPr lang="en-US" sz="1800" i="1" dirty="0" err="1">
                <a:latin typeface="Times New Roman"/>
                <a:cs typeface="Arial" panose="020B0604020202020204"/>
              </a:rPr>
              <a:t>σιών</a:t>
            </a:r>
            <a:r>
              <a:rPr lang="en-US" sz="1800" dirty="0">
                <a:latin typeface="Times New Roman"/>
                <a:cs typeface="Arial" panose="020B0604020202020204"/>
              </a:rPr>
              <a:t>)</a:t>
            </a:r>
          </a:p>
          <a:p>
            <a:pPr marL="344170" indent="-344170">
              <a:buFont typeface="Arial" panose="05000000000000000000" pitchFamily="2" charset="2"/>
              <a:buChar char="•"/>
            </a:pPr>
            <a:r>
              <a:rPr lang="en-US" sz="1800" dirty="0" err="1">
                <a:latin typeface="Times New Roman"/>
                <a:cs typeface="Arial" panose="020B0604020202020204"/>
              </a:rPr>
              <a:t>Δι</a:t>
            </a:r>
            <a:r>
              <a:rPr lang="en-US" sz="1800" dirty="0">
                <a:latin typeface="Times New Roman"/>
                <a:cs typeface="Arial" panose="020B0604020202020204"/>
              </a:rPr>
              <a:t>απ</a:t>
            </a:r>
            <a:r>
              <a:rPr lang="en-US" sz="1800" dirty="0" err="1">
                <a:latin typeface="Times New Roman"/>
                <a:cs typeface="Arial" panose="020B0604020202020204"/>
              </a:rPr>
              <a:t>ροσω</a:t>
            </a:r>
            <a:r>
              <a:rPr lang="en-US" sz="1800" dirty="0">
                <a:latin typeface="Times New Roman"/>
                <a:cs typeface="Arial" panose="020B0604020202020204"/>
              </a:rPr>
              <a:t>π</a:t>
            </a:r>
            <a:r>
              <a:rPr lang="en-US" sz="1800" dirty="0" err="1">
                <a:latin typeface="Times New Roman"/>
                <a:cs typeface="Arial" panose="020B0604020202020204"/>
              </a:rPr>
              <a:t>ική</a:t>
            </a:r>
            <a:r>
              <a:rPr lang="en-US" sz="1800" dirty="0">
                <a:latin typeface="Times New Roman"/>
                <a:cs typeface="Arial" panose="020B0604020202020204"/>
              </a:rPr>
              <a:t> </a:t>
            </a:r>
            <a:r>
              <a:rPr lang="en-US" sz="1800" dirty="0" err="1">
                <a:latin typeface="Times New Roman"/>
                <a:cs typeface="Arial" panose="020B0604020202020204"/>
              </a:rPr>
              <a:t>λειτουργί</a:t>
            </a:r>
            <a:r>
              <a:rPr lang="en-US" sz="1800" dirty="0">
                <a:latin typeface="Times New Roman"/>
                <a:cs typeface="Arial" panose="020B0604020202020204"/>
              </a:rPr>
              <a:t>α (</a:t>
            </a:r>
            <a:r>
              <a:rPr lang="en-US" sz="1800" dirty="0" err="1">
                <a:latin typeface="Times New Roman"/>
                <a:cs typeface="Arial" panose="020B0604020202020204"/>
              </a:rPr>
              <a:t>κοινωνικές</a:t>
            </a:r>
            <a:r>
              <a:rPr lang="en-US" sz="1800" dirty="0">
                <a:latin typeface="Times New Roman"/>
                <a:cs typeface="Arial" panose="020B0604020202020204"/>
              </a:rPr>
              <a:t> </a:t>
            </a:r>
            <a:r>
              <a:rPr lang="en-US" sz="1800" dirty="0" err="1">
                <a:latin typeface="Times New Roman"/>
                <a:cs typeface="Arial" panose="020B0604020202020204"/>
              </a:rPr>
              <a:t>σχέσεις</a:t>
            </a:r>
            <a:r>
              <a:rPr lang="en-US" sz="1800" dirty="0">
                <a:latin typeface="Times New Roman"/>
                <a:cs typeface="Arial" panose="020B0604020202020204"/>
              </a:rPr>
              <a:t> </a:t>
            </a:r>
            <a:r>
              <a:rPr lang="en-US" sz="1800" i="1" dirty="0" err="1">
                <a:latin typeface="Times New Roman"/>
                <a:cs typeface="Arial" panose="020B0604020202020204"/>
              </a:rPr>
              <a:t>συμμετεχόντων</a:t>
            </a:r>
            <a:r>
              <a:rPr lang="en-US" sz="1800" dirty="0">
                <a:latin typeface="Times New Roman"/>
                <a:cs typeface="Arial" panose="020B0604020202020204"/>
              </a:rPr>
              <a:t>)</a:t>
            </a:r>
          </a:p>
          <a:p>
            <a:pPr marL="344170" indent="-344170">
              <a:buFont typeface="Arial" panose="05000000000000000000" pitchFamily="2" charset="2"/>
              <a:buChar char="•"/>
            </a:pPr>
            <a:r>
              <a:rPr lang="en-US" sz="1800" dirty="0" err="1">
                <a:latin typeface="Times New Roman"/>
                <a:cs typeface="Arial" panose="020B0604020202020204"/>
              </a:rPr>
              <a:t>Κειμενική</a:t>
            </a:r>
            <a:r>
              <a:rPr lang="en-US" sz="1800" dirty="0">
                <a:latin typeface="Times New Roman"/>
                <a:cs typeface="Arial" panose="020B0604020202020204"/>
              </a:rPr>
              <a:t> </a:t>
            </a:r>
            <a:r>
              <a:rPr lang="en-US" sz="1800" dirty="0" err="1">
                <a:latin typeface="Times New Roman"/>
                <a:cs typeface="Arial" panose="020B0604020202020204"/>
              </a:rPr>
              <a:t>λειτουργί</a:t>
            </a:r>
            <a:r>
              <a:rPr lang="en-US" sz="1800" dirty="0">
                <a:latin typeface="Times New Roman"/>
                <a:cs typeface="Arial" panose="020B0604020202020204"/>
              </a:rPr>
              <a:t>α (</a:t>
            </a:r>
            <a:r>
              <a:rPr lang="en-US" sz="1800" i="1" dirty="0" err="1">
                <a:latin typeface="Times New Roman"/>
                <a:cs typeface="Arial" panose="020B0604020202020204"/>
              </a:rPr>
              <a:t>οργάνωση</a:t>
            </a:r>
            <a:r>
              <a:rPr lang="en-US" sz="1800" i="1" dirty="0">
                <a:latin typeface="Times New Roman"/>
                <a:cs typeface="Arial" panose="020B0604020202020204"/>
              </a:rPr>
              <a:t> </a:t>
            </a:r>
            <a:r>
              <a:rPr lang="en-US" sz="1800" i="1" dirty="0" err="1">
                <a:latin typeface="Times New Roman"/>
                <a:cs typeface="Arial" panose="020B0604020202020204"/>
              </a:rPr>
              <a:t>κειμένου</a:t>
            </a:r>
            <a:r>
              <a:rPr lang="en-US" sz="1800" dirty="0">
                <a:latin typeface="Times New Roman"/>
                <a:cs typeface="Arial" panose="020B0604020202020204"/>
              </a:rPr>
              <a:t>)</a:t>
            </a:r>
          </a:p>
          <a:p>
            <a:pPr marL="344170" indent="-344170"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/>
                <a:cs typeface="Arial" panose="020B0604020202020204"/>
              </a:rPr>
              <a:t>Αν</a:t>
            </a:r>
            <a:r>
              <a:rPr lang="en-US" dirty="0">
                <a:latin typeface="Times New Roman"/>
                <a:cs typeface="Arial" panose="020B0604020202020204"/>
              </a:rPr>
              <a:t>απαρα</a:t>
            </a:r>
            <a:r>
              <a:rPr lang="en-US" dirty="0" err="1">
                <a:latin typeface="Times New Roman"/>
                <a:cs typeface="Arial" panose="020B0604020202020204"/>
              </a:rPr>
              <a:t>στ</a:t>
            </a:r>
            <a:r>
              <a:rPr lang="en-US" dirty="0">
                <a:latin typeface="Times New Roman"/>
                <a:cs typeface="Arial" panose="020B0604020202020204"/>
              </a:rPr>
              <a:t>α</a:t>
            </a:r>
            <a:r>
              <a:rPr lang="en-US" dirty="0" err="1">
                <a:latin typeface="Times New Roman"/>
                <a:cs typeface="Arial" panose="020B0604020202020204"/>
              </a:rPr>
              <a:t>τικά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νοήμ</a:t>
            </a:r>
            <a:r>
              <a:rPr lang="en-US" dirty="0">
                <a:latin typeface="Times New Roman"/>
                <a:cs typeface="Arial" panose="020B0604020202020204"/>
              </a:rPr>
              <a:t>ατα </a:t>
            </a:r>
            <a:r>
              <a:rPr lang="en-US" dirty="0" err="1">
                <a:latin typeface="Times New Roman"/>
                <a:cs typeface="Arial" panose="020B0604020202020204"/>
              </a:rPr>
              <a:t>γι</a:t>
            </a:r>
            <a:r>
              <a:rPr lang="en-US" dirty="0">
                <a:latin typeface="Times New Roman"/>
                <a:cs typeface="Arial" panose="020B0604020202020204"/>
              </a:rPr>
              <a:t>α </a:t>
            </a:r>
            <a:r>
              <a:rPr lang="en-US" dirty="0" err="1">
                <a:latin typeface="Times New Roman"/>
                <a:cs typeface="Arial" panose="020B0604020202020204"/>
              </a:rPr>
              <a:t>την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κοινωνική</a:t>
            </a:r>
            <a:r>
              <a:rPr lang="en-US" dirty="0">
                <a:latin typeface="Times New Roman"/>
                <a:cs typeface="Arial" panose="020B0604020202020204"/>
              </a:rPr>
              <a:t> πρα</a:t>
            </a:r>
            <a:r>
              <a:rPr lang="en-US" dirty="0" err="1">
                <a:latin typeface="Times New Roman"/>
                <a:cs typeface="Arial" panose="020B0604020202020204"/>
              </a:rPr>
              <a:t>γμ</a:t>
            </a:r>
            <a:r>
              <a:rPr lang="en-US" dirty="0">
                <a:latin typeface="Times New Roman"/>
                <a:cs typeface="Arial" panose="020B0604020202020204"/>
              </a:rPr>
              <a:t>α</a:t>
            </a:r>
            <a:r>
              <a:rPr lang="en-US" dirty="0" err="1">
                <a:latin typeface="Times New Roman"/>
                <a:cs typeface="Arial" panose="020B0604020202020204"/>
              </a:rPr>
              <a:t>τικότητ</a:t>
            </a:r>
            <a:r>
              <a:rPr lang="en-US" dirty="0">
                <a:latin typeface="Times New Roman"/>
                <a:cs typeface="Arial" panose="020B0604020202020204"/>
              </a:rPr>
              <a:t>α</a:t>
            </a:r>
          </a:p>
          <a:p>
            <a:pPr marL="344170" indent="-344170">
              <a:buChar char="Ø"/>
            </a:pPr>
            <a:r>
              <a:rPr lang="en-US" dirty="0" err="1">
                <a:latin typeface="Times New Roman"/>
                <a:cs typeface="Arial" panose="020B0604020202020204"/>
              </a:rPr>
              <a:t>Οι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κοινωνικοί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φορείς</a:t>
            </a:r>
            <a:r>
              <a:rPr lang="en-US" dirty="0">
                <a:latin typeface="Times New Roman"/>
                <a:cs typeface="Arial" panose="020B0604020202020204"/>
              </a:rPr>
              <a:t> αναπα</a:t>
            </a:r>
            <a:r>
              <a:rPr lang="en-US" dirty="0" err="1">
                <a:latin typeface="Times New Roman"/>
                <a:cs typeface="Arial" panose="020B0604020202020204"/>
              </a:rPr>
              <a:t>ρίστ</a:t>
            </a:r>
            <a:r>
              <a:rPr lang="en-US" dirty="0">
                <a:latin typeface="Times New Roman"/>
                <a:cs typeface="Arial" panose="020B0604020202020204"/>
              </a:rPr>
              <a:t>α</a:t>
            </a:r>
            <a:r>
              <a:rPr lang="en-US" dirty="0" err="1">
                <a:latin typeface="Times New Roman"/>
                <a:cs typeface="Arial" panose="020B0604020202020204"/>
              </a:rPr>
              <a:t>ντ</a:t>
            </a:r>
            <a:r>
              <a:rPr lang="en-US" dirty="0">
                <a:latin typeface="Times New Roman"/>
                <a:cs typeface="Arial" panose="020B0604020202020204"/>
              </a:rPr>
              <a:t>αι </a:t>
            </a:r>
            <a:r>
              <a:rPr lang="en-US" dirty="0" err="1">
                <a:latin typeface="Times New Roman"/>
                <a:cs typeface="Arial" panose="020B0604020202020204"/>
              </a:rPr>
              <a:t>ως</a:t>
            </a:r>
            <a:r>
              <a:rPr lang="en-US" dirty="0">
                <a:latin typeface="Times New Roman"/>
                <a:cs typeface="Arial" panose="020B0604020202020204"/>
              </a:rPr>
              <a:t>: </a:t>
            </a:r>
            <a:r>
              <a:rPr lang="en-US" i="1" dirty="0" err="1">
                <a:latin typeface="Times New Roman"/>
                <a:cs typeface="Arial" panose="020B0604020202020204"/>
              </a:rPr>
              <a:t>ενεργοί</a:t>
            </a:r>
            <a:r>
              <a:rPr lang="en-US" dirty="0">
                <a:latin typeface="Times New Roman"/>
                <a:cs typeface="Arial" panose="020B0604020202020204"/>
              </a:rPr>
              <a:t> ή </a:t>
            </a:r>
            <a:r>
              <a:rPr lang="en-US" i="1" dirty="0">
                <a:latin typeface="Times New Roman"/>
                <a:cs typeface="Arial" panose="020B0604020202020204"/>
              </a:rPr>
              <a:t>πα</a:t>
            </a:r>
            <a:r>
              <a:rPr lang="en-US" i="1" dirty="0" err="1">
                <a:latin typeface="Times New Roman"/>
                <a:cs typeface="Arial" panose="020B0604020202020204"/>
              </a:rPr>
              <a:t>θητικοί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δρώντες</a:t>
            </a:r>
            <a:endParaRPr lang="en-US" dirty="0">
              <a:latin typeface="Times New Roman"/>
              <a:cs typeface="Arial" panose="020B0604020202020204"/>
            </a:endParaRPr>
          </a:p>
          <a:p>
            <a:pPr marL="0" indent="0">
              <a:buNone/>
            </a:pPr>
            <a:r>
              <a:rPr lang="en-US" dirty="0">
                <a:cs typeface="Arial" panose="020B0604020202020204"/>
              </a:rPr>
              <a:t>           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Αυτοί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οι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τρό</a:t>
            </a:r>
            <a:r>
              <a:rPr lang="en-US" dirty="0">
                <a:latin typeface="Times New Roman"/>
                <a:cs typeface="Arial" panose="020B0604020202020204"/>
              </a:rPr>
              <a:t>π</a:t>
            </a:r>
            <a:r>
              <a:rPr lang="en-US" dirty="0" err="1">
                <a:latin typeface="Times New Roman"/>
                <a:cs typeface="Arial" panose="020B0604020202020204"/>
              </a:rPr>
              <a:t>οι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εκ</a:t>
            </a:r>
            <a:r>
              <a:rPr lang="en-US" dirty="0">
                <a:latin typeface="Times New Roman"/>
                <a:cs typeface="Arial" panose="020B0604020202020204"/>
              </a:rPr>
              <a:t>π</a:t>
            </a:r>
            <a:r>
              <a:rPr lang="en-US" dirty="0" err="1">
                <a:latin typeface="Times New Roman"/>
                <a:cs typeface="Arial" panose="020B0604020202020204"/>
              </a:rPr>
              <a:t>ροσώ</a:t>
            </a:r>
            <a:r>
              <a:rPr lang="en-US" dirty="0">
                <a:latin typeface="Times New Roman"/>
                <a:cs typeface="Arial" panose="020B0604020202020204"/>
              </a:rPr>
              <a:t>π</a:t>
            </a:r>
            <a:r>
              <a:rPr lang="en-US" dirty="0" err="1">
                <a:latin typeface="Times New Roman"/>
                <a:cs typeface="Arial" panose="020B0604020202020204"/>
              </a:rPr>
              <a:t>ησης</a:t>
            </a:r>
            <a:r>
              <a:rPr lang="en-US" dirty="0">
                <a:latin typeface="Times New Roman"/>
                <a:cs typeface="Arial" panose="020B0604020202020204"/>
              </a:rPr>
              <a:t> μπ</a:t>
            </a:r>
            <a:r>
              <a:rPr lang="en-US" dirty="0" err="1">
                <a:latin typeface="Times New Roman"/>
                <a:cs typeface="Arial" panose="020B0604020202020204"/>
              </a:rPr>
              <a:t>ορούν</a:t>
            </a:r>
            <a:r>
              <a:rPr lang="en-US" dirty="0">
                <a:latin typeface="Times New Roman"/>
                <a:cs typeface="Arial" panose="020B0604020202020204"/>
              </a:rPr>
              <a:t> να </a:t>
            </a:r>
            <a:r>
              <a:rPr lang="en-US" dirty="0" err="1">
                <a:latin typeface="Times New Roman"/>
                <a:cs typeface="Arial" panose="020B0604020202020204"/>
              </a:rPr>
              <a:t>δι</a:t>
            </a:r>
            <a:r>
              <a:rPr lang="en-US" dirty="0">
                <a:latin typeface="Times New Roman"/>
                <a:cs typeface="Arial" panose="020B0604020202020204"/>
              </a:rPr>
              <a:t>α</a:t>
            </a:r>
            <a:r>
              <a:rPr lang="en-US" dirty="0" err="1">
                <a:latin typeface="Times New Roman"/>
                <a:cs typeface="Arial" panose="020B0604020202020204"/>
              </a:rPr>
              <a:t>τηρούν</a:t>
            </a:r>
            <a:r>
              <a:rPr lang="en-US" dirty="0">
                <a:latin typeface="Times New Roman"/>
                <a:cs typeface="Arial" panose="020B0604020202020204"/>
              </a:rPr>
              <a:t> και να (ανα)πα</a:t>
            </a:r>
            <a:r>
              <a:rPr lang="en-US" dirty="0" err="1">
                <a:latin typeface="Times New Roman"/>
                <a:cs typeface="Arial" panose="020B0604020202020204"/>
              </a:rPr>
              <a:t>ράγουν</a:t>
            </a:r>
            <a:r>
              <a:rPr lang="en-US" dirty="0">
                <a:latin typeface="Times New Roman"/>
                <a:cs typeface="Arial" panose="020B0604020202020204"/>
              </a:rPr>
              <a:t> α</a:t>
            </a:r>
            <a:r>
              <a:rPr lang="en-US" dirty="0" err="1">
                <a:latin typeface="Times New Roman"/>
                <a:cs typeface="Arial" panose="020B0604020202020204"/>
              </a:rPr>
              <a:t>νισότητες</a:t>
            </a:r>
            <a:endParaRPr lang="en-US">
              <a:latin typeface="Times New Roman"/>
              <a:cs typeface="Arial" panose="020B0604020202020204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11ED7EC-0289-9BC9-6D87-FCD9672C0ACA}"/>
              </a:ext>
            </a:extLst>
          </p:cNvPr>
          <p:cNvCxnSpPr/>
          <p:nvPr/>
        </p:nvCxnSpPr>
        <p:spPr>
          <a:xfrm flipV="1">
            <a:off x="999565" y="1432112"/>
            <a:ext cx="10327341" cy="2689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row: Right 5">
            <a:extLst>
              <a:ext uri="{FF2B5EF4-FFF2-40B4-BE49-F238E27FC236}">
                <a16:creationId xmlns:a16="http://schemas.microsoft.com/office/drawing/2014/main" id="{9E2BBCCD-2ADA-5491-CAD6-652046A284E2}"/>
              </a:ext>
            </a:extLst>
          </p:cNvPr>
          <p:cNvSpPr/>
          <p:nvPr/>
        </p:nvSpPr>
        <p:spPr>
          <a:xfrm>
            <a:off x="1084792" y="6191250"/>
            <a:ext cx="719666" cy="29633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71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EC06D-7794-CBE3-34A9-F2E5434AA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08" y="225972"/>
            <a:ext cx="7958331" cy="1077229"/>
          </a:xfrm>
        </p:spPr>
        <p:txBody>
          <a:bodyPr/>
          <a:lstStyle/>
          <a:p>
            <a:r>
              <a:rPr lang="en-US" dirty="0">
                <a:latin typeface="Times New Roman"/>
                <a:cs typeface="Arial"/>
              </a:rPr>
              <a:t>2. </a:t>
            </a:r>
            <a:r>
              <a:rPr lang="en-US" dirty="0" err="1">
                <a:latin typeface="Times New Roman"/>
                <a:cs typeface="Arial"/>
              </a:rPr>
              <a:t>Μικρο</a:t>
            </a:r>
            <a:r>
              <a:rPr lang="en-US" dirty="0">
                <a:latin typeface="Times New Roman"/>
                <a:cs typeface="Arial"/>
              </a:rPr>
              <a:t>-επίπ</a:t>
            </a:r>
            <a:r>
              <a:rPr lang="en-US" dirty="0" err="1">
                <a:latin typeface="Times New Roman"/>
                <a:cs typeface="Arial"/>
              </a:rPr>
              <a:t>εδο</a:t>
            </a:r>
            <a:r>
              <a:rPr lang="en-US" dirty="0">
                <a:latin typeface="Times New Roman"/>
                <a:cs typeface="Arial"/>
              </a:rPr>
              <a:t>: </a:t>
            </a:r>
            <a:r>
              <a:rPr lang="en-US" dirty="0" err="1">
                <a:latin typeface="Times New Roman"/>
                <a:cs typeface="Arial"/>
              </a:rPr>
              <a:t>Αν</a:t>
            </a:r>
            <a:r>
              <a:rPr lang="en-US" dirty="0">
                <a:latin typeface="Times New Roman"/>
                <a:cs typeface="Arial"/>
              </a:rPr>
              <a:t>α</a:t>
            </a:r>
            <a:r>
              <a:rPr lang="en-US" dirty="0" err="1">
                <a:latin typeface="Times New Roman"/>
                <a:cs typeface="Arial"/>
              </a:rPr>
              <a:t>λύοντ</a:t>
            </a:r>
            <a:r>
              <a:rPr lang="en-US" dirty="0">
                <a:latin typeface="Times New Roman"/>
                <a:cs typeface="Arial"/>
              </a:rPr>
              <a:t>ας </a:t>
            </a:r>
            <a:r>
              <a:rPr lang="en-US" i="1" dirty="0">
                <a:latin typeface="Times New Roman"/>
                <a:cs typeface="Arial"/>
              </a:rPr>
              <a:t>επ</a:t>
            </a:r>
            <a:r>
              <a:rPr lang="en-US" i="1" dirty="0" err="1">
                <a:latin typeface="Times New Roman"/>
                <a:cs typeface="Arial"/>
              </a:rPr>
              <a:t>ιχειρημ</a:t>
            </a:r>
            <a:r>
              <a:rPr lang="en-US" i="1" dirty="0">
                <a:latin typeface="Times New Roman"/>
                <a:cs typeface="Arial"/>
              </a:rPr>
              <a:t>α</a:t>
            </a:r>
            <a:r>
              <a:rPr lang="en-US" i="1" dirty="0" err="1">
                <a:latin typeface="Times New Roman"/>
                <a:cs typeface="Arial"/>
              </a:rPr>
              <a:t>τολογικές</a:t>
            </a:r>
            <a:r>
              <a:rPr lang="en-US" i="1" dirty="0">
                <a:latin typeface="Times New Roman"/>
                <a:cs typeface="Arial"/>
              </a:rPr>
              <a:t> επα</a:t>
            </a:r>
            <a:r>
              <a:rPr lang="en-US" i="1" dirty="0" err="1">
                <a:latin typeface="Times New Roman"/>
                <a:cs typeface="Arial"/>
              </a:rPr>
              <a:t>γωγές</a:t>
            </a:r>
            <a:endParaRPr lang="en-US" i="1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E93B9-ED89-E379-56AF-A01C4CC87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266" y="1141950"/>
            <a:ext cx="10198956" cy="5204327"/>
          </a:xfrm>
        </p:spPr>
        <p:txBody>
          <a:bodyPr>
            <a:normAutofit fontScale="92500" lnSpcReduction="20000"/>
          </a:bodyPr>
          <a:lstStyle/>
          <a:p>
            <a:pPr marL="344170" indent="-344170">
              <a:buChar char="q"/>
            </a:pPr>
            <a:r>
              <a:rPr lang="en-US" sz="2200" dirty="0" err="1">
                <a:latin typeface="Times New Roman"/>
                <a:cs typeface="Arial" panose="020B0604020202020204"/>
              </a:rPr>
              <a:t>Εργ</a:t>
            </a:r>
            <a:r>
              <a:rPr lang="en-US" sz="2200" dirty="0">
                <a:latin typeface="Times New Roman"/>
                <a:cs typeface="Arial" panose="020B0604020202020204"/>
              </a:rPr>
              <a:t>α</a:t>
            </a:r>
            <a:r>
              <a:rPr lang="en-US" sz="2200" dirty="0" err="1">
                <a:latin typeface="Times New Roman"/>
                <a:cs typeface="Arial" panose="020B0604020202020204"/>
              </a:rPr>
              <a:t>λεί</a:t>
            </a:r>
            <a:r>
              <a:rPr lang="en-US" sz="2200" dirty="0">
                <a:latin typeface="Times New Roman"/>
                <a:cs typeface="Arial" panose="020B0604020202020204"/>
              </a:rPr>
              <a:t>α από </a:t>
            </a:r>
            <a:r>
              <a:rPr lang="en-US" sz="2200" dirty="0" err="1">
                <a:latin typeface="Times New Roman"/>
                <a:cs typeface="Arial" panose="020B0604020202020204"/>
              </a:rPr>
              <a:t>το</a:t>
            </a:r>
            <a:r>
              <a:rPr lang="en-US" sz="2200" dirty="0">
                <a:latin typeface="Times New Roman"/>
                <a:cs typeface="Arial" panose="020B0604020202020204"/>
              </a:rPr>
              <a:t> πλα</a:t>
            </a:r>
            <a:r>
              <a:rPr lang="en-US" sz="2200" dirty="0" err="1">
                <a:latin typeface="Times New Roman"/>
                <a:cs typeface="Arial" panose="020B0604020202020204"/>
              </a:rPr>
              <a:t>ίσιο</a:t>
            </a:r>
            <a:r>
              <a:rPr lang="en-US" sz="2200" dirty="0">
                <a:latin typeface="Times New Roman"/>
                <a:cs typeface="Arial" panose="020B0604020202020204"/>
              </a:rPr>
              <a:t> </a:t>
            </a:r>
            <a:r>
              <a:rPr lang="en-US" sz="2200" dirty="0" err="1">
                <a:latin typeface="Times New Roman"/>
                <a:cs typeface="Arial" panose="020B0604020202020204"/>
              </a:rPr>
              <a:t>των</a:t>
            </a:r>
            <a:r>
              <a:rPr lang="en-US" sz="2200" dirty="0">
                <a:latin typeface="Times New Roman"/>
                <a:cs typeface="Arial" panose="020B0604020202020204"/>
              </a:rPr>
              <a:t> </a:t>
            </a:r>
            <a:r>
              <a:rPr lang="en-US" sz="2200" b="1" dirty="0">
                <a:latin typeface="Times New Roman"/>
                <a:cs typeface="Arial" panose="020B0604020202020204"/>
              </a:rPr>
              <a:t>Σπ</a:t>
            </a:r>
            <a:r>
              <a:rPr lang="en-US" sz="2200" b="1" dirty="0" err="1">
                <a:latin typeface="Times New Roman"/>
                <a:cs typeface="Arial" panose="020B0604020202020204"/>
              </a:rPr>
              <a:t>ουδών</a:t>
            </a:r>
            <a:r>
              <a:rPr lang="en-US" sz="2200" b="1" dirty="0">
                <a:latin typeface="Times New Roman"/>
                <a:cs typeface="Arial" panose="020B0604020202020204"/>
              </a:rPr>
              <a:t> Επ</a:t>
            </a:r>
            <a:r>
              <a:rPr lang="en-US" sz="2200" b="1" dirty="0" err="1">
                <a:latin typeface="Times New Roman"/>
                <a:cs typeface="Arial" panose="020B0604020202020204"/>
              </a:rPr>
              <a:t>ιχειρημ</a:t>
            </a:r>
            <a:r>
              <a:rPr lang="en-US" sz="2200" b="1" dirty="0">
                <a:latin typeface="Times New Roman"/>
                <a:cs typeface="Arial" panose="020B0604020202020204"/>
              </a:rPr>
              <a:t>α</a:t>
            </a:r>
            <a:r>
              <a:rPr lang="en-US" sz="2200" b="1" dirty="0" err="1">
                <a:latin typeface="Times New Roman"/>
                <a:cs typeface="Arial" panose="020B0604020202020204"/>
              </a:rPr>
              <a:t>τολογί</a:t>
            </a:r>
            <a:r>
              <a:rPr lang="en-US" sz="2200" b="1" dirty="0">
                <a:latin typeface="Times New Roman"/>
                <a:cs typeface="Arial" panose="020B0604020202020204"/>
              </a:rPr>
              <a:t>ας</a:t>
            </a:r>
          </a:p>
          <a:p>
            <a:pPr marL="344170" indent="-344170">
              <a:buChar char="q"/>
            </a:pPr>
            <a:r>
              <a:rPr lang="en-US" sz="22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  <a:cs typeface="Arial" panose="020B0604020202020204"/>
              </a:rPr>
              <a:t>Μοντέλο</a:t>
            </a:r>
            <a:r>
              <a:rPr lang="en-US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  <a:cs typeface="Arial" panose="020B0604020202020204"/>
              </a:rPr>
              <a:t> </a:t>
            </a:r>
            <a:r>
              <a:rPr lang="en-US" sz="22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  <a:cs typeface="Arial" panose="020B0604020202020204"/>
              </a:rPr>
              <a:t>Το</a:t>
            </a:r>
            <a:r>
              <a:rPr lang="en-US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  <a:cs typeface="Arial" panose="020B0604020202020204"/>
              </a:rPr>
              <a:t>π</a:t>
            </a:r>
            <a:r>
              <a:rPr lang="en-US" sz="22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  <a:cs typeface="Arial" panose="020B0604020202020204"/>
              </a:rPr>
              <a:t>ικής</a:t>
            </a:r>
            <a:r>
              <a:rPr lang="en-US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  <a:cs typeface="Arial" panose="020B0604020202020204"/>
              </a:rPr>
              <a:t> Επ</a:t>
            </a:r>
            <a:r>
              <a:rPr lang="en-US" sz="22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  <a:cs typeface="Arial" panose="020B0604020202020204"/>
              </a:rPr>
              <a:t>ιχειρημ</a:t>
            </a:r>
            <a:r>
              <a:rPr lang="en-US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  <a:cs typeface="Arial" panose="020B0604020202020204"/>
              </a:rPr>
              <a:t>α</a:t>
            </a:r>
            <a:r>
              <a:rPr lang="en-US" sz="22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  <a:cs typeface="Arial" panose="020B0604020202020204"/>
              </a:rPr>
              <a:t>τολογί</a:t>
            </a:r>
            <a:r>
              <a:rPr lang="en-US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  <a:cs typeface="Arial" panose="020B0604020202020204"/>
              </a:rPr>
              <a:t>ας</a:t>
            </a:r>
            <a:r>
              <a:rPr lang="en-US" sz="2200" b="1" dirty="0">
                <a:latin typeface="Times New Roman"/>
                <a:cs typeface="Arial" panose="020B0604020202020204"/>
              </a:rPr>
              <a:t> (</a:t>
            </a:r>
            <a:r>
              <a:rPr lang="en-US" sz="2200" b="1" dirty="0" err="1">
                <a:latin typeface="Times New Roman"/>
                <a:cs typeface="Arial" panose="020B0604020202020204"/>
              </a:rPr>
              <a:t>εφεξής</a:t>
            </a:r>
            <a:r>
              <a:rPr lang="en-US" sz="2200" b="1" dirty="0">
                <a:latin typeface="Times New Roman"/>
                <a:cs typeface="Arial" panose="020B0604020202020204"/>
              </a:rPr>
              <a:t> </a:t>
            </a:r>
            <a:r>
              <a:rPr lang="en-US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  <a:cs typeface="Arial" panose="020B0604020202020204"/>
              </a:rPr>
              <a:t>ΜΤΕ</a:t>
            </a:r>
            <a:r>
              <a:rPr lang="en-US" sz="2200" b="1" dirty="0">
                <a:latin typeface="Times New Roman"/>
                <a:cs typeface="Arial" panose="020B0604020202020204"/>
              </a:rPr>
              <a:t>): </a:t>
            </a:r>
            <a:r>
              <a:rPr lang="en-US" sz="2200" dirty="0">
                <a:latin typeface="Times New Roman"/>
                <a:cs typeface="Arial" panose="020B0604020202020204"/>
              </a:rPr>
              <a:t>απ</a:t>
            </a:r>
            <a:r>
              <a:rPr lang="en-US" sz="2200" dirty="0" err="1">
                <a:latin typeface="Times New Roman"/>
                <a:cs typeface="Arial" panose="020B0604020202020204"/>
              </a:rPr>
              <a:t>οκάλυψη</a:t>
            </a:r>
            <a:r>
              <a:rPr lang="en-US" sz="2200" dirty="0">
                <a:latin typeface="Times New Roman"/>
                <a:cs typeface="Arial" panose="020B0604020202020204"/>
              </a:rPr>
              <a:t> επ</a:t>
            </a:r>
            <a:r>
              <a:rPr lang="en-US" sz="2200" dirty="0" err="1">
                <a:latin typeface="Times New Roman"/>
                <a:cs typeface="Arial" panose="020B0604020202020204"/>
              </a:rPr>
              <a:t>ιχειρημ</a:t>
            </a:r>
            <a:r>
              <a:rPr lang="en-US" sz="2200" dirty="0">
                <a:latin typeface="Times New Roman"/>
                <a:cs typeface="Arial" panose="020B0604020202020204"/>
              </a:rPr>
              <a:t>α</a:t>
            </a:r>
            <a:r>
              <a:rPr lang="en-US" sz="2200" dirty="0" err="1">
                <a:latin typeface="Times New Roman"/>
                <a:cs typeface="Arial" panose="020B0604020202020204"/>
              </a:rPr>
              <a:t>τολογικής</a:t>
            </a:r>
            <a:r>
              <a:rPr lang="en-US" sz="2200" dirty="0">
                <a:latin typeface="Times New Roman"/>
                <a:cs typeface="Arial" panose="020B0604020202020204"/>
              </a:rPr>
              <a:t> </a:t>
            </a:r>
            <a:r>
              <a:rPr lang="en-US" sz="2200" dirty="0" err="1">
                <a:latin typeface="Times New Roman"/>
                <a:cs typeface="Arial" panose="020B0604020202020204"/>
              </a:rPr>
              <a:t>δυν</a:t>
            </a:r>
            <a:r>
              <a:rPr lang="en-US" sz="2200" dirty="0">
                <a:latin typeface="Times New Roman"/>
                <a:cs typeface="Arial" panose="020B0604020202020204"/>
              </a:rPr>
              <a:t>α</a:t>
            </a:r>
            <a:r>
              <a:rPr lang="en-US" sz="2200" dirty="0" err="1">
                <a:latin typeface="Times New Roman"/>
                <a:cs typeface="Arial" panose="020B0604020202020204"/>
              </a:rPr>
              <a:t>μικής</a:t>
            </a:r>
            <a:endParaRPr lang="en-US" sz="2200">
              <a:latin typeface="Times New Roman"/>
              <a:cs typeface="Arial" panose="020B0604020202020204"/>
            </a:endParaRPr>
          </a:p>
          <a:p>
            <a:pPr marL="344170" indent="-344170">
              <a:buChar char="Ø"/>
            </a:pPr>
            <a:r>
              <a:rPr lang="en-US" sz="2200" dirty="0" err="1">
                <a:latin typeface="Times New Roman"/>
                <a:cs typeface="Arial" panose="020B0604020202020204"/>
              </a:rPr>
              <a:t>Οι</a:t>
            </a:r>
            <a:r>
              <a:rPr lang="en-US" sz="2200" dirty="0">
                <a:latin typeface="Times New Roman"/>
                <a:cs typeface="Arial" panose="020B0604020202020204"/>
              </a:rPr>
              <a:t> </a:t>
            </a:r>
            <a:r>
              <a:rPr lang="en-US" sz="2200" i="1" dirty="0">
                <a:latin typeface="Times New Roman"/>
                <a:cs typeface="Arial" panose="020B0604020202020204"/>
              </a:rPr>
              <a:t>αναπαρα</a:t>
            </a:r>
            <a:r>
              <a:rPr lang="en-US" sz="2200" i="1" dirty="0" err="1">
                <a:latin typeface="Times New Roman"/>
                <a:cs typeface="Arial" panose="020B0604020202020204"/>
              </a:rPr>
              <a:t>στάσεις</a:t>
            </a:r>
            <a:r>
              <a:rPr lang="en-US" sz="2200" i="1" dirty="0">
                <a:latin typeface="Times New Roman"/>
                <a:cs typeface="Arial" panose="020B0604020202020204"/>
              </a:rPr>
              <a:t> </a:t>
            </a:r>
            <a:r>
              <a:rPr lang="en-US" sz="2200" dirty="0">
                <a:latin typeface="Times New Roman"/>
                <a:cs typeface="Arial" panose="020B0604020202020204"/>
              </a:rPr>
              <a:t>(</a:t>
            </a:r>
            <a:r>
              <a:rPr lang="en-US" sz="2200" dirty="0" err="1">
                <a:latin typeface="Times New Roman"/>
                <a:cs typeface="Arial" panose="020B0604020202020204"/>
              </a:rPr>
              <a:t>κοιν</a:t>
            </a:r>
            <a:r>
              <a:rPr lang="en-US" sz="2200" dirty="0">
                <a:latin typeface="Times New Roman"/>
                <a:cs typeface="Arial" panose="020B0604020202020204"/>
              </a:rPr>
              <a:t>. </a:t>
            </a:r>
            <a:r>
              <a:rPr lang="en-US" sz="2200" dirty="0" err="1">
                <a:latin typeface="Times New Roman"/>
                <a:cs typeface="Arial" panose="020B0604020202020204"/>
              </a:rPr>
              <a:t>φορέων</a:t>
            </a:r>
            <a:r>
              <a:rPr lang="en-US" sz="2200" dirty="0">
                <a:latin typeface="Times New Roman"/>
                <a:cs typeface="Arial" panose="020B0604020202020204"/>
              </a:rPr>
              <a:t>) </a:t>
            </a:r>
            <a:r>
              <a:rPr lang="en-US" sz="2200" dirty="0" err="1">
                <a:latin typeface="Times New Roman"/>
                <a:cs typeface="Arial" panose="020B0604020202020204"/>
              </a:rPr>
              <a:t>δημιουργούν</a:t>
            </a:r>
            <a:r>
              <a:rPr lang="en-US" sz="2200" dirty="0">
                <a:latin typeface="Times New Roman"/>
                <a:cs typeface="Arial" panose="020B0604020202020204"/>
              </a:rPr>
              <a:t> </a:t>
            </a:r>
            <a:r>
              <a:rPr lang="en-US" sz="2200" dirty="0" err="1">
                <a:latin typeface="Times New Roman"/>
                <a:cs typeface="Arial" panose="020B0604020202020204"/>
              </a:rPr>
              <a:t>τη</a:t>
            </a:r>
            <a:r>
              <a:rPr lang="en-US" sz="2200" dirty="0">
                <a:latin typeface="Times New Roman"/>
                <a:cs typeface="Arial" panose="020B0604020202020204"/>
              </a:rPr>
              <a:t> </a:t>
            </a:r>
            <a:r>
              <a:rPr lang="en-US" sz="2200" dirty="0" err="1">
                <a:latin typeface="Times New Roman"/>
                <a:cs typeface="Arial" panose="020B0604020202020204"/>
              </a:rPr>
              <a:t>σημ</a:t>
            </a:r>
            <a:r>
              <a:rPr lang="en-US" sz="2200" dirty="0">
                <a:latin typeface="Times New Roman"/>
                <a:cs typeface="Arial" panose="020B0604020202020204"/>
              </a:rPr>
              <a:t>α</a:t>
            </a:r>
            <a:r>
              <a:rPr lang="en-US" sz="2200" dirty="0" err="1">
                <a:latin typeface="Times New Roman"/>
                <a:cs typeface="Arial" panose="020B0604020202020204"/>
              </a:rPr>
              <a:t>σιολογική</a:t>
            </a:r>
            <a:r>
              <a:rPr lang="en-US" sz="2200" dirty="0">
                <a:latin typeface="Times New Roman"/>
                <a:cs typeface="Arial" panose="020B0604020202020204"/>
              </a:rPr>
              <a:t> β</a:t>
            </a:r>
            <a:r>
              <a:rPr lang="en-US" sz="2200" dirty="0" err="1">
                <a:latin typeface="Times New Roman"/>
                <a:cs typeface="Arial" panose="020B0604020202020204"/>
              </a:rPr>
              <a:t>άση</a:t>
            </a:r>
            <a:r>
              <a:rPr lang="en-US" sz="2200" dirty="0">
                <a:latin typeface="Times New Roman"/>
                <a:cs typeface="Arial" panose="020B0604020202020204"/>
              </a:rPr>
              <a:t> </a:t>
            </a:r>
            <a:r>
              <a:rPr lang="en-US" sz="2200" dirty="0" err="1">
                <a:latin typeface="Times New Roman"/>
                <a:cs typeface="Arial" panose="020B0604020202020204"/>
              </a:rPr>
              <a:t>των</a:t>
            </a:r>
            <a:r>
              <a:rPr lang="en-US" sz="2200" dirty="0">
                <a:latin typeface="Times New Roman"/>
                <a:cs typeface="Arial" panose="020B0604020202020204"/>
              </a:rPr>
              <a:t> επ</a:t>
            </a:r>
            <a:r>
              <a:rPr lang="en-US" sz="2200" dirty="0" err="1">
                <a:latin typeface="Times New Roman"/>
                <a:cs typeface="Arial" panose="020B0604020202020204"/>
              </a:rPr>
              <a:t>ιχειρημ</a:t>
            </a:r>
            <a:r>
              <a:rPr lang="en-US" sz="2200" dirty="0">
                <a:latin typeface="Times New Roman"/>
                <a:cs typeface="Arial" panose="020B0604020202020204"/>
              </a:rPr>
              <a:t>α</a:t>
            </a:r>
            <a:r>
              <a:rPr lang="en-US" sz="2200" dirty="0" err="1">
                <a:latin typeface="Times New Roman"/>
                <a:cs typeface="Arial" panose="020B0604020202020204"/>
              </a:rPr>
              <a:t>τολογικών</a:t>
            </a:r>
            <a:r>
              <a:rPr lang="en-US" sz="2200" dirty="0">
                <a:latin typeface="Times New Roman"/>
                <a:cs typeface="Arial" panose="020B0604020202020204"/>
              </a:rPr>
              <a:t> </a:t>
            </a:r>
            <a:r>
              <a:rPr lang="en-US" sz="2200" b="1" dirty="0" err="1">
                <a:latin typeface="Times New Roman"/>
                <a:cs typeface="Arial" panose="020B0604020202020204"/>
              </a:rPr>
              <a:t>συμ</a:t>
            </a:r>
            <a:r>
              <a:rPr lang="en-US" sz="2200" b="1" dirty="0">
                <a:latin typeface="Times New Roman"/>
                <a:cs typeface="Arial" panose="020B0604020202020204"/>
              </a:rPr>
              <a:t>π</a:t>
            </a:r>
            <a:r>
              <a:rPr lang="en-US" sz="2200" b="1" dirty="0" err="1">
                <a:latin typeface="Times New Roman"/>
                <a:cs typeface="Arial" panose="020B0604020202020204"/>
              </a:rPr>
              <a:t>ερ</a:t>
            </a:r>
            <a:r>
              <a:rPr lang="en-US" sz="2200" b="1" dirty="0">
                <a:latin typeface="Times New Roman"/>
                <a:cs typeface="Arial" panose="020B0604020202020204"/>
              </a:rPr>
              <a:t>α</a:t>
            </a:r>
            <a:r>
              <a:rPr lang="en-US" sz="2200" b="1" dirty="0" err="1">
                <a:latin typeface="Times New Roman"/>
                <a:cs typeface="Arial" panose="020B0604020202020204"/>
              </a:rPr>
              <a:t>σμάτων</a:t>
            </a:r>
            <a:r>
              <a:rPr lang="en-US" sz="2200" dirty="0">
                <a:latin typeface="Times New Roman"/>
                <a:cs typeface="Arial" panose="020B0604020202020204"/>
              </a:rPr>
              <a:t> </a:t>
            </a:r>
          </a:p>
          <a:p>
            <a:pPr marL="344170" indent="-344170">
              <a:buChar char="ü"/>
            </a:pPr>
            <a:r>
              <a:rPr lang="en-US" sz="1900" dirty="0" err="1">
                <a:latin typeface="Times New Roman"/>
                <a:cs typeface="Arial" panose="020B0604020202020204"/>
              </a:rPr>
              <a:t>Προσφέρει</a:t>
            </a:r>
            <a:r>
              <a:rPr lang="en-US" sz="1900" dirty="0">
                <a:latin typeface="Times New Roman"/>
                <a:cs typeface="Arial" panose="020B0604020202020204"/>
              </a:rPr>
              <a:t> </a:t>
            </a:r>
            <a:r>
              <a:rPr lang="en-US" sz="1900" dirty="0" err="1">
                <a:latin typeface="Times New Roman"/>
                <a:cs typeface="Arial" panose="020B0604020202020204"/>
              </a:rPr>
              <a:t>μικρο</a:t>
            </a:r>
            <a:r>
              <a:rPr lang="en-US" sz="1900" dirty="0">
                <a:latin typeface="Times New Roman"/>
                <a:cs typeface="Arial" panose="020B0604020202020204"/>
              </a:rPr>
              <a:t>-ανα</a:t>
            </a:r>
            <a:r>
              <a:rPr lang="en-US" sz="1900" dirty="0" err="1">
                <a:latin typeface="Times New Roman"/>
                <a:cs typeface="Arial" panose="020B0604020202020204"/>
              </a:rPr>
              <a:t>λυτικά</a:t>
            </a:r>
            <a:r>
              <a:rPr lang="en-US" sz="1900" dirty="0">
                <a:latin typeface="Times New Roman"/>
                <a:cs typeface="Arial" panose="020B0604020202020204"/>
              </a:rPr>
              <a:t> </a:t>
            </a:r>
            <a:r>
              <a:rPr lang="en-US" sz="1900" dirty="0" err="1">
                <a:latin typeface="Times New Roman"/>
                <a:cs typeface="Arial" panose="020B0604020202020204"/>
              </a:rPr>
              <a:t>εργ</a:t>
            </a:r>
            <a:r>
              <a:rPr lang="en-US" sz="1900" dirty="0">
                <a:latin typeface="Times New Roman"/>
                <a:cs typeface="Arial" panose="020B0604020202020204"/>
              </a:rPr>
              <a:t>α</a:t>
            </a:r>
            <a:r>
              <a:rPr lang="en-US" sz="1900" dirty="0" err="1">
                <a:latin typeface="Times New Roman"/>
                <a:cs typeface="Arial" panose="020B0604020202020204"/>
              </a:rPr>
              <a:t>λεί</a:t>
            </a:r>
            <a:r>
              <a:rPr lang="en-US" sz="1900" dirty="0">
                <a:latin typeface="Times New Roman"/>
                <a:cs typeface="Arial" panose="020B0604020202020204"/>
              </a:rPr>
              <a:t>α </a:t>
            </a:r>
            <a:r>
              <a:rPr lang="en-US" sz="1900" dirty="0" err="1">
                <a:latin typeface="Times New Roman"/>
                <a:cs typeface="Arial" panose="020B0604020202020204"/>
              </a:rPr>
              <a:t>γι</a:t>
            </a:r>
            <a:r>
              <a:rPr lang="en-US" sz="1900" dirty="0">
                <a:latin typeface="Times New Roman"/>
                <a:cs typeface="Arial" panose="020B0604020202020204"/>
              </a:rPr>
              <a:t>α </a:t>
            </a:r>
            <a:r>
              <a:rPr lang="en-US" sz="1900" dirty="0" err="1">
                <a:latin typeface="Times New Roman"/>
                <a:cs typeface="Arial" panose="020B0604020202020204"/>
              </a:rPr>
              <a:t>την</a:t>
            </a:r>
            <a:r>
              <a:rPr lang="en-US" sz="1900" dirty="0">
                <a:latin typeface="Times New Roman"/>
                <a:cs typeface="Arial" panose="020B0604020202020204"/>
              </a:rPr>
              <a:t> </a:t>
            </a:r>
            <a:r>
              <a:rPr lang="en-US" sz="1900" dirty="0" err="1">
                <a:latin typeface="Times New Roman"/>
                <a:cs typeface="Arial" panose="020B0604020202020204"/>
              </a:rPr>
              <a:t>εξέτ</a:t>
            </a:r>
            <a:r>
              <a:rPr lang="en-US" sz="1900" dirty="0">
                <a:latin typeface="Times New Roman"/>
                <a:cs typeface="Arial" panose="020B0604020202020204"/>
              </a:rPr>
              <a:t>α</a:t>
            </a:r>
            <a:r>
              <a:rPr lang="en-US" sz="1900" dirty="0" err="1">
                <a:latin typeface="Times New Roman"/>
                <a:cs typeface="Arial" panose="020B0604020202020204"/>
              </a:rPr>
              <a:t>ση</a:t>
            </a:r>
            <a:r>
              <a:rPr lang="en-US" sz="1900" dirty="0">
                <a:latin typeface="Times New Roman"/>
                <a:cs typeface="Arial" panose="020B0604020202020204"/>
              </a:rPr>
              <a:t> </a:t>
            </a:r>
            <a:r>
              <a:rPr lang="en-US" sz="1900" dirty="0" err="1">
                <a:latin typeface="Times New Roman"/>
                <a:cs typeface="Arial" panose="020B0604020202020204"/>
              </a:rPr>
              <a:t>του</a:t>
            </a:r>
            <a:r>
              <a:rPr lang="en-US" sz="1900" dirty="0">
                <a:latin typeface="Times New Roman"/>
                <a:cs typeface="Arial" panose="020B0604020202020204"/>
              </a:rPr>
              <a:t> </a:t>
            </a:r>
            <a:r>
              <a:rPr lang="en-US" sz="1900" dirty="0" err="1">
                <a:latin typeface="Times New Roman"/>
                <a:cs typeface="Arial" panose="020B0604020202020204"/>
              </a:rPr>
              <a:t>τρό</a:t>
            </a:r>
            <a:r>
              <a:rPr lang="en-US" sz="1900" dirty="0">
                <a:latin typeface="Times New Roman"/>
                <a:cs typeface="Arial" panose="020B0604020202020204"/>
              </a:rPr>
              <a:t>π</a:t>
            </a:r>
            <a:r>
              <a:rPr lang="en-US" sz="1900" dirty="0" err="1">
                <a:latin typeface="Times New Roman"/>
                <a:cs typeface="Arial" panose="020B0604020202020204"/>
              </a:rPr>
              <a:t>ου</a:t>
            </a:r>
            <a:r>
              <a:rPr lang="en-US" sz="1900" dirty="0">
                <a:latin typeface="Times New Roman"/>
                <a:cs typeface="Arial" panose="020B0604020202020204"/>
              </a:rPr>
              <a:t> </a:t>
            </a:r>
            <a:r>
              <a:rPr lang="en-US" sz="1900" dirty="0" err="1">
                <a:latin typeface="Times New Roman"/>
                <a:cs typeface="Arial" panose="020B0604020202020204"/>
              </a:rPr>
              <a:t>σύνδεσης</a:t>
            </a:r>
            <a:r>
              <a:rPr lang="en-US" sz="1900" dirty="0">
                <a:latin typeface="Times New Roman"/>
                <a:cs typeface="Arial" panose="020B0604020202020204"/>
              </a:rPr>
              <a:t> </a:t>
            </a:r>
            <a:r>
              <a:rPr lang="en-US" sz="1900" dirty="0" err="1">
                <a:latin typeface="Times New Roman"/>
                <a:cs typeface="Arial" panose="020B0604020202020204"/>
              </a:rPr>
              <a:t>των</a:t>
            </a:r>
            <a:r>
              <a:rPr lang="en-US" sz="1900" dirty="0">
                <a:latin typeface="Times New Roman"/>
                <a:cs typeface="Arial" panose="020B0604020202020204"/>
              </a:rPr>
              <a:t> </a:t>
            </a:r>
            <a:r>
              <a:rPr lang="en-US" sz="1900" i="1" dirty="0" err="1">
                <a:latin typeface="Times New Roman"/>
                <a:cs typeface="Arial" panose="020B0604020202020204"/>
              </a:rPr>
              <a:t>ισχυρισμών</a:t>
            </a:r>
            <a:r>
              <a:rPr lang="en-US" sz="1900" i="1" dirty="0">
                <a:latin typeface="Times New Roman"/>
                <a:cs typeface="Arial" panose="020B0604020202020204"/>
              </a:rPr>
              <a:t> (standpoints/claims) </a:t>
            </a:r>
            <a:r>
              <a:rPr lang="en-US" sz="1900" dirty="0" err="1">
                <a:latin typeface="Times New Roman"/>
                <a:cs typeface="Arial" panose="020B0604020202020204"/>
              </a:rPr>
              <a:t>με</a:t>
            </a:r>
            <a:r>
              <a:rPr lang="en-US" sz="1900" dirty="0">
                <a:latin typeface="Times New Roman"/>
                <a:cs typeface="Arial" panose="020B0604020202020204"/>
              </a:rPr>
              <a:t> τα </a:t>
            </a:r>
            <a:r>
              <a:rPr lang="en-US" sz="1900" i="1" dirty="0">
                <a:latin typeface="Times New Roman"/>
                <a:cs typeface="Arial" panose="020B0604020202020204"/>
              </a:rPr>
              <a:t>επ</a:t>
            </a:r>
            <a:r>
              <a:rPr lang="en-US" sz="1900" i="1" dirty="0" err="1">
                <a:latin typeface="Times New Roman"/>
                <a:cs typeface="Arial" panose="020B0604020202020204"/>
              </a:rPr>
              <a:t>ιχειρήμ</a:t>
            </a:r>
            <a:r>
              <a:rPr lang="en-US" sz="1900" i="1" dirty="0">
                <a:latin typeface="Times New Roman"/>
                <a:cs typeface="Arial" panose="020B0604020202020204"/>
              </a:rPr>
              <a:t>ατα (arguments), </a:t>
            </a:r>
            <a:r>
              <a:rPr lang="en-US" sz="1900" dirty="0" err="1">
                <a:latin typeface="Times New Roman"/>
                <a:cs typeface="Arial" panose="020B0604020202020204"/>
              </a:rPr>
              <a:t>στη</a:t>
            </a:r>
            <a:r>
              <a:rPr lang="en-US" sz="1900" dirty="0">
                <a:latin typeface="Times New Roman"/>
                <a:cs typeface="Arial" panose="020B0604020202020204"/>
              </a:rPr>
              <a:t> β</a:t>
            </a:r>
            <a:r>
              <a:rPr lang="en-US" sz="1900" dirty="0" err="1">
                <a:latin typeface="Times New Roman"/>
                <a:cs typeface="Arial" panose="020B0604020202020204"/>
              </a:rPr>
              <a:t>άση</a:t>
            </a:r>
            <a:r>
              <a:rPr lang="en-US" sz="1900" dirty="0">
                <a:latin typeface="Times New Roman"/>
                <a:cs typeface="Arial" panose="020B0604020202020204"/>
              </a:rPr>
              <a:t> </a:t>
            </a:r>
            <a:r>
              <a:rPr lang="en-US" sz="1900" dirty="0" err="1">
                <a:latin typeface="Times New Roman"/>
                <a:cs typeface="Arial" panose="020B0604020202020204"/>
              </a:rPr>
              <a:t>των</a:t>
            </a:r>
            <a:r>
              <a:rPr lang="en-US" sz="1900" dirty="0">
                <a:latin typeface="Times New Roman"/>
                <a:cs typeface="Arial" panose="020B0604020202020204"/>
              </a:rPr>
              <a:t> επ</a:t>
            </a:r>
            <a:r>
              <a:rPr lang="en-US" sz="1900" dirty="0" err="1">
                <a:latin typeface="Times New Roman"/>
                <a:cs typeface="Arial" panose="020B0604020202020204"/>
              </a:rPr>
              <a:t>ιχειρημ</a:t>
            </a:r>
            <a:r>
              <a:rPr lang="en-US" sz="1900" dirty="0">
                <a:latin typeface="Times New Roman"/>
                <a:cs typeface="Arial" panose="020B0604020202020204"/>
              </a:rPr>
              <a:t>α</a:t>
            </a:r>
            <a:r>
              <a:rPr lang="en-US" sz="1900" dirty="0" err="1">
                <a:latin typeface="Times New Roman"/>
                <a:cs typeface="Arial" panose="020B0604020202020204"/>
              </a:rPr>
              <a:t>τολογικών</a:t>
            </a:r>
            <a:r>
              <a:rPr lang="en-US" sz="1900" dirty="0">
                <a:latin typeface="Times New Roman"/>
                <a:cs typeface="Arial" panose="020B0604020202020204"/>
              </a:rPr>
              <a:t> επα</a:t>
            </a:r>
            <a:r>
              <a:rPr lang="en-US" sz="1900" dirty="0" err="1">
                <a:latin typeface="Times New Roman"/>
                <a:cs typeface="Arial" panose="020B0604020202020204"/>
              </a:rPr>
              <a:t>γωγών</a:t>
            </a:r>
            <a:r>
              <a:rPr lang="en-US" sz="1900" dirty="0">
                <a:latin typeface="Times New Roman"/>
                <a:cs typeface="Arial" panose="020B0604020202020204"/>
              </a:rPr>
              <a:t> (argumentative inferences) </a:t>
            </a:r>
            <a:r>
              <a:rPr lang="en-US" sz="1600" dirty="0">
                <a:latin typeface="Times New Roman"/>
                <a:cs typeface="Arial" panose="020B0604020202020204"/>
              </a:rPr>
              <a:t>(Rigotti &amp; Greco 2019: xiii-xiv).</a:t>
            </a:r>
          </a:p>
          <a:p>
            <a:pPr marL="344170" indent="-344170">
              <a:buFont typeface="Arial" panose="05000000000000000000" pitchFamily="2" charset="2"/>
              <a:buChar char="•"/>
            </a:pPr>
            <a:r>
              <a:rPr lang="en-US" sz="18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  <a:cs typeface="Arial" panose="020B0604020202020204"/>
              </a:rPr>
              <a:t>ισχυρισμός</a:t>
            </a:r>
            <a:r>
              <a:rPr lang="en-US" sz="1800" dirty="0">
                <a:latin typeface="Times New Roman"/>
                <a:ea typeface="+mn-lt"/>
                <a:cs typeface="+mn-lt"/>
              </a:rPr>
              <a:t>: "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Πρέ</a:t>
            </a:r>
            <a:r>
              <a:rPr lang="en-US" sz="1800" dirty="0">
                <a:latin typeface="Times New Roman"/>
                <a:ea typeface="+mn-lt"/>
                <a:cs typeface="+mn-lt"/>
              </a:rPr>
              <a:t>π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ει</a:t>
            </a:r>
            <a:r>
              <a:rPr lang="en-US" sz="1800" dirty="0">
                <a:latin typeface="Times New Roman"/>
                <a:ea typeface="+mn-lt"/>
                <a:cs typeface="+mn-lt"/>
              </a:rPr>
              <a:t> να 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κλείσουμε</a:t>
            </a:r>
            <a:r>
              <a:rPr lang="en-US" sz="1800" dirty="0">
                <a:latin typeface="Times New Roman"/>
                <a:ea typeface="+mn-lt"/>
                <a:cs typeface="+mn-lt"/>
              </a:rPr>
              <a:t> τα 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σύνορά</a:t>
            </a:r>
            <a:r>
              <a:rPr lang="en-US" sz="1800" dirty="0">
                <a:latin typeface="Times New Roman"/>
                <a:ea typeface="+mn-lt"/>
                <a:cs typeface="+mn-lt"/>
              </a:rPr>
              <a:t> μας."</a:t>
            </a:r>
          </a:p>
          <a:p>
            <a:pPr marL="344170" indent="-344170">
              <a:buFont typeface="Arial" panose="05000000000000000000" pitchFamily="2" charset="2"/>
              <a:buChar char="•"/>
            </a:pPr>
            <a:r>
              <a:rPr lang="en-US" sz="18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  <a:cs typeface="Arial" panose="020B0604020202020204"/>
              </a:rPr>
              <a:t>επ</a:t>
            </a:r>
            <a:r>
              <a:rPr lang="en-US" sz="18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  <a:cs typeface="Arial" panose="020B0604020202020204"/>
              </a:rPr>
              <a:t>ιχείρημ</a:t>
            </a:r>
            <a:r>
              <a:rPr lang="en-US" sz="18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  <a:cs typeface="Arial" panose="020B0604020202020204"/>
              </a:rPr>
              <a:t>α</a:t>
            </a:r>
            <a:r>
              <a:rPr lang="en-US" sz="1800" dirty="0">
                <a:latin typeface="Times New Roman"/>
                <a:cs typeface="Arial" panose="020B0604020202020204"/>
              </a:rPr>
              <a:t>: </a:t>
            </a:r>
            <a:r>
              <a:rPr lang="en-US" sz="1800" dirty="0">
                <a:latin typeface="Times New Roman"/>
                <a:ea typeface="+mn-lt"/>
                <a:cs typeface="+mn-lt"/>
              </a:rPr>
              <a:t> "Υπ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άρχει</a:t>
            </a:r>
            <a:r>
              <a:rPr lang="en-US" sz="1800" dirty="0">
                <a:latin typeface="Times New Roman"/>
                <a:ea typeface="+mn-lt"/>
                <a:cs typeface="+mn-lt"/>
              </a:rPr>
              <a:t> 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μί</a:t>
            </a:r>
            <a:r>
              <a:rPr lang="en-US" sz="1800" dirty="0">
                <a:latin typeface="Times New Roman"/>
                <a:ea typeface="+mn-lt"/>
                <a:cs typeface="+mn-lt"/>
              </a:rPr>
              <a:t>α 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εισ</a:t>
            </a:r>
            <a:r>
              <a:rPr lang="en-US" sz="1800" dirty="0">
                <a:latin typeface="Times New Roman"/>
                <a:ea typeface="+mn-lt"/>
                <a:cs typeface="+mn-lt"/>
              </a:rPr>
              <a:t>β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ολή</a:t>
            </a:r>
            <a:r>
              <a:rPr lang="en-US" sz="1800" dirty="0">
                <a:latin typeface="Times New Roman"/>
                <a:ea typeface="+mn-lt"/>
                <a:cs typeface="+mn-lt"/>
              </a:rPr>
              <a:t> (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λάθρο</a:t>
            </a:r>
            <a:r>
              <a:rPr lang="en-US" sz="1800" dirty="0">
                <a:latin typeface="Times New Roman"/>
                <a:ea typeface="+mn-lt"/>
                <a:cs typeface="+mn-lt"/>
              </a:rPr>
              <a:t>) 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μετ</a:t>
            </a:r>
            <a:r>
              <a:rPr lang="en-US" sz="1800" dirty="0">
                <a:latin typeface="Times New Roman"/>
                <a:ea typeface="+mn-lt"/>
                <a:cs typeface="+mn-lt"/>
              </a:rPr>
              <a:t>ανα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στών</a:t>
            </a:r>
            <a:r>
              <a:rPr lang="en-US" sz="1800" dirty="0">
                <a:latin typeface="Times New Roman"/>
                <a:ea typeface="+mn-lt"/>
                <a:cs typeface="+mn-lt"/>
              </a:rPr>
              <a:t> 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στην</a:t>
            </a:r>
            <a:r>
              <a:rPr lang="en-US" sz="1800" dirty="0">
                <a:latin typeface="Times New Roman"/>
                <a:ea typeface="+mn-lt"/>
                <a:cs typeface="+mn-lt"/>
              </a:rPr>
              <a:t> 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Ελλάδ</a:t>
            </a:r>
            <a:r>
              <a:rPr lang="en-US" sz="1800" dirty="0">
                <a:latin typeface="Times New Roman"/>
                <a:ea typeface="+mn-lt"/>
                <a:cs typeface="+mn-lt"/>
              </a:rPr>
              <a:t>α."</a:t>
            </a:r>
          </a:p>
          <a:p>
            <a:pPr marL="0" indent="0">
              <a:buNone/>
            </a:pPr>
            <a:r>
              <a:rPr lang="en-US" sz="1800" dirty="0">
                <a:latin typeface="Times New Roman"/>
                <a:ea typeface="+mn-lt"/>
                <a:cs typeface="+mn-lt"/>
              </a:rPr>
              <a:t>          </a:t>
            </a:r>
          </a:p>
          <a:p>
            <a:pPr marL="0" indent="0">
              <a:buNone/>
            </a:pPr>
            <a:r>
              <a:rPr lang="en-US" sz="1800" dirty="0">
                <a:latin typeface="Times New Roman"/>
                <a:ea typeface="+mn-lt"/>
                <a:cs typeface="+mn-lt"/>
              </a:rPr>
              <a:t>           Επα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γωγική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σύνδεση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των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δύο</a:t>
            </a:r>
            <a:r>
              <a:rPr lang="en-US" sz="1800" dirty="0">
                <a:latin typeface="Times New Roman"/>
                <a:ea typeface="+mn-lt"/>
                <a:cs typeface="+mn-lt"/>
              </a:rPr>
              <a:t>, κα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τά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το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ΜΤΕ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0052305-EA53-3E11-4D88-09BB5848EBA2}"/>
              </a:ext>
            </a:extLst>
          </p:cNvPr>
          <p:cNvCxnSpPr/>
          <p:nvPr/>
        </p:nvCxnSpPr>
        <p:spPr>
          <a:xfrm>
            <a:off x="1003300" y="1310215"/>
            <a:ext cx="10449983" cy="423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row: Right 5">
            <a:extLst>
              <a:ext uri="{FF2B5EF4-FFF2-40B4-BE49-F238E27FC236}">
                <a16:creationId xmlns:a16="http://schemas.microsoft.com/office/drawing/2014/main" id="{FA2CA449-4972-04DE-A962-1A6B0BBF7A34}"/>
              </a:ext>
            </a:extLst>
          </p:cNvPr>
          <p:cNvSpPr/>
          <p:nvPr/>
        </p:nvSpPr>
        <p:spPr>
          <a:xfrm>
            <a:off x="1161521" y="5841998"/>
            <a:ext cx="529166" cy="28575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74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D7FE5-6A22-4C89-29EE-C79B71C2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50942" y="638723"/>
            <a:ext cx="7958331" cy="1077229"/>
          </a:xfrm>
        </p:spPr>
        <p:txBody>
          <a:bodyPr/>
          <a:lstStyle/>
          <a:p>
            <a:r>
              <a:rPr lang="en-US" dirty="0">
                <a:latin typeface="Times New Roman"/>
                <a:cs typeface="Arial"/>
              </a:rPr>
              <a:t>ΜΤΕ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BFB4A-CA9B-4EC6-EAF5-4958102CD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766" y="1618200"/>
            <a:ext cx="10135456" cy="55853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900" dirty="0" err="1">
                <a:latin typeface="Times New Roman"/>
                <a:ea typeface="+mn-lt"/>
                <a:cs typeface="+mn-lt"/>
              </a:rPr>
              <a:t>Δύο</a:t>
            </a:r>
            <a:r>
              <a:rPr lang="en-US" sz="2900" dirty="0">
                <a:latin typeface="Times New Roman"/>
                <a:ea typeface="+mn-lt"/>
                <a:cs typeface="+mn-lt"/>
              </a:rPr>
              <a:t> βα</a:t>
            </a:r>
            <a:r>
              <a:rPr lang="en-US" sz="2900" dirty="0" err="1">
                <a:latin typeface="Times New Roman"/>
                <a:ea typeface="+mn-lt"/>
                <a:cs typeface="+mn-lt"/>
              </a:rPr>
              <a:t>σικοί</a:t>
            </a:r>
            <a:r>
              <a:rPr lang="en-US" sz="2900" dirty="0">
                <a:latin typeface="Times New Roman"/>
                <a:ea typeface="+mn-lt"/>
                <a:cs typeface="+mn-lt"/>
              </a:rPr>
              <a:t> </a:t>
            </a:r>
            <a:r>
              <a:rPr lang="en-US" sz="2900" dirty="0" err="1">
                <a:latin typeface="Times New Roman"/>
                <a:ea typeface="+mn-lt"/>
                <a:cs typeface="+mn-lt"/>
              </a:rPr>
              <a:t>άξονες</a:t>
            </a:r>
            <a:r>
              <a:rPr lang="en-US" sz="2900" dirty="0">
                <a:latin typeface="Times New Roman"/>
                <a:ea typeface="+mn-lt"/>
                <a:cs typeface="+mn-lt"/>
              </a:rPr>
              <a:t> α</a:t>
            </a:r>
            <a:r>
              <a:rPr lang="en-US" sz="2900" dirty="0" err="1">
                <a:latin typeface="Times New Roman"/>
                <a:ea typeface="+mn-lt"/>
                <a:cs typeface="+mn-lt"/>
              </a:rPr>
              <a:t>νάλυσης</a:t>
            </a:r>
            <a:r>
              <a:rPr lang="en-US" sz="2900" dirty="0">
                <a:latin typeface="Times New Roman"/>
                <a:ea typeface="+mn-lt"/>
                <a:cs typeface="+mn-lt"/>
              </a:rPr>
              <a:t> </a:t>
            </a:r>
            <a:r>
              <a:rPr lang="en-US" sz="2900" dirty="0" err="1">
                <a:latin typeface="Times New Roman"/>
                <a:ea typeface="+mn-lt"/>
                <a:cs typeface="+mn-lt"/>
              </a:rPr>
              <a:t>των</a:t>
            </a:r>
            <a:r>
              <a:rPr lang="en-US" sz="2900" dirty="0">
                <a:latin typeface="Times New Roman"/>
                <a:ea typeface="+mn-lt"/>
                <a:cs typeface="+mn-lt"/>
              </a:rPr>
              <a:t> επ</a:t>
            </a:r>
            <a:r>
              <a:rPr lang="en-US" sz="2900" dirty="0" err="1">
                <a:latin typeface="Times New Roman"/>
                <a:ea typeface="+mn-lt"/>
                <a:cs typeface="+mn-lt"/>
              </a:rPr>
              <a:t>ιχειρημ</a:t>
            </a:r>
            <a:r>
              <a:rPr lang="en-US" sz="2900" dirty="0">
                <a:latin typeface="Times New Roman"/>
                <a:ea typeface="+mn-lt"/>
                <a:cs typeface="+mn-lt"/>
              </a:rPr>
              <a:t>α</a:t>
            </a:r>
            <a:r>
              <a:rPr lang="en-US" sz="2900" dirty="0" err="1">
                <a:latin typeface="Times New Roman"/>
                <a:ea typeface="+mn-lt"/>
                <a:cs typeface="+mn-lt"/>
              </a:rPr>
              <a:t>τολογικών</a:t>
            </a:r>
            <a:r>
              <a:rPr lang="en-US" sz="2900" dirty="0">
                <a:latin typeface="Times New Roman"/>
                <a:ea typeface="+mn-lt"/>
                <a:cs typeface="+mn-lt"/>
              </a:rPr>
              <a:t> επα</a:t>
            </a:r>
            <a:r>
              <a:rPr lang="en-US" sz="2900" dirty="0" err="1">
                <a:latin typeface="Times New Roman"/>
                <a:ea typeface="+mn-lt"/>
                <a:cs typeface="+mn-lt"/>
              </a:rPr>
              <a:t>γωγών</a:t>
            </a:r>
            <a:endParaRPr lang="en-US" sz="2900">
              <a:latin typeface="Times New Roman"/>
              <a:cs typeface="Times New Roman"/>
            </a:endParaRPr>
          </a:p>
          <a:p>
            <a:pPr marL="457200" indent="-457200">
              <a:buChar char="Ø"/>
            </a:pPr>
            <a:r>
              <a:rPr lang="en-US" sz="2900" b="1" i="1" dirty="0" err="1">
                <a:highlight>
                  <a:srgbClr val="008080"/>
                </a:highlight>
                <a:latin typeface="Times New Roman"/>
                <a:cs typeface="Arial"/>
              </a:rPr>
              <a:t>Δι</a:t>
            </a:r>
            <a:r>
              <a:rPr lang="en-US" sz="2900" b="1" i="1" dirty="0">
                <a:highlight>
                  <a:srgbClr val="008080"/>
                </a:highlight>
                <a:latin typeface="Times New Roman"/>
                <a:cs typeface="Arial"/>
              </a:rPr>
              <a:t>α</a:t>
            </a:r>
            <a:r>
              <a:rPr lang="en-US" sz="2900" b="1" i="1" dirty="0" err="1">
                <a:highlight>
                  <a:srgbClr val="008080"/>
                </a:highlight>
                <a:latin typeface="Times New Roman"/>
                <a:cs typeface="Arial"/>
              </a:rPr>
              <a:t>δικ</a:t>
            </a:r>
            <a:r>
              <a:rPr lang="en-US" sz="2900" b="1" i="1" dirty="0">
                <a:highlight>
                  <a:srgbClr val="008080"/>
                </a:highlight>
                <a:latin typeface="Times New Roman"/>
                <a:cs typeface="Arial"/>
              </a:rPr>
              <a:t>α</a:t>
            </a:r>
            <a:r>
              <a:rPr lang="en-US" sz="2900" b="1" i="1" dirty="0" err="1">
                <a:highlight>
                  <a:srgbClr val="008080"/>
                </a:highlight>
                <a:latin typeface="Times New Roman"/>
                <a:cs typeface="Arial"/>
              </a:rPr>
              <a:t>στικός</a:t>
            </a:r>
            <a:r>
              <a:rPr lang="en-US" sz="2900" b="1" i="1" dirty="0">
                <a:highlight>
                  <a:srgbClr val="008080"/>
                </a:highlight>
                <a:latin typeface="Times New Roman"/>
                <a:cs typeface="Arial"/>
              </a:rPr>
              <a:t>-επα</a:t>
            </a:r>
            <a:r>
              <a:rPr lang="en-US" sz="2900" b="1" i="1" dirty="0" err="1">
                <a:highlight>
                  <a:srgbClr val="008080"/>
                </a:highlight>
                <a:latin typeface="Times New Roman"/>
                <a:cs typeface="Arial"/>
              </a:rPr>
              <a:t>γωγικός</a:t>
            </a:r>
            <a:r>
              <a:rPr lang="en-US" sz="2900" b="1" i="1" dirty="0">
                <a:highlight>
                  <a:srgbClr val="008080"/>
                </a:highlight>
                <a:latin typeface="Times New Roman"/>
                <a:cs typeface="Arial"/>
              </a:rPr>
              <a:t> </a:t>
            </a:r>
            <a:r>
              <a:rPr lang="en-US" sz="2900" b="1" i="1" dirty="0" err="1">
                <a:highlight>
                  <a:srgbClr val="008080"/>
                </a:highlight>
                <a:latin typeface="Times New Roman"/>
                <a:cs typeface="Arial"/>
              </a:rPr>
              <a:t>άξον</a:t>
            </a:r>
            <a:r>
              <a:rPr lang="en-US" sz="2900" b="1" i="1" dirty="0">
                <a:highlight>
                  <a:srgbClr val="008080"/>
                </a:highlight>
                <a:latin typeface="Times New Roman"/>
                <a:cs typeface="Arial"/>
              </a:rPr>
              <a:t>ας</a:t>
            </a:r>
            <a:r>
              <a:rPr lang="en-US" sz="2900" i="1" dirty="0">
                <a:latin typeface="Times New Roman"/>
                <a:cs typeface="Arial"/>
              </a:rPr>
              <a:t> (procedural-inferential component)</a:t>
            </a:r>
            <a:endParaRPr lang="en-US" sz="2900" dirty="0">
              <a:latin typeface="Times New Roman"/>
              <a:cs typeface="Arial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2900" err="1">
                <a:latin typeface="Times New Roman"/>
                <a:cs typeface="Arial"/>
              </a:rPr>
              <a:t>Λογική</a:t>
            </a:r>
            <a:r>
              <a:rPr lang="en-US" sz="2900" dirty="0">
                <a:latin typeface="Times New Roman"/>
                <a:cs typeface="Arial"/>
              </a:rPr>
              <a:t> β</a:t>
            </a:r>
            <a:r>
              <a:rPr lang="en-US" sz="2900" err="1">
                <a:latin typeface="Times New Roman"/>
                <a:cs typeface="Arial"/>
              </a:rPr>
              <a:t>άση</a:t>
            </a:r>
            <a:r>
              <a:rPr lang="en-US" sz="2900" dirty="0">
                <a:latin typeface="Times New Roman"/>
                <a:cs typeface="Arial"/>
              </a:rPr>
              <a:t> α</a:t>
            </a:r>
            <a:r>
              <a:rPr lang="en-US" sz="2900" err="1">
                <a:latin typeface="Times New Roman"/>
                <a:cs typeface="Arial"/>
              </a:rPr>
              <a:t>νά</a:t>
            </a:r>
            <a:r>
              <a:rPr lang="en-US" sz="2900" dirty="0">
                <a:latin typeface="Times New Roman"/>
                <a:cs typeface="Arial"/>
              </a:rPr>
              <a:t>π</a:t>
            </a:r>
            <a:r>
              <a:rPr lang="en-US" sz="2900" err="1">
                <a:latin typeface="Times New Roman"/>
                <a:cs typeface="Arial"/>
              </a:rPr>
              <a:t>τυξης</a:t>
            </a:r>
            <a:r>
              <a:rPr lang="en-US" sz="2900" dirty="0">
                <a:latin typeface="Times New Roman"/>
                <a:cs typeface="Arial"/>
              </a:rPr>
              <a:t> </a:t>
            </a:r>
            <a:r>
              <a:rPr lang="en-US" sz="2900" err="1">
                <a:latin typeface="Times New Roman"/>
                <a:cs typeface="Arial"/>
              </a:rPr>
              <a:t>κάθε</a:t>
            </a:r>
            <a:r>
              <a:rPr lang="en-US" sz="2900" dirty="0">
                <a:latin typeface="Times New Roman"/>
                <a:cs typeface="Arial"/>
              </a:rPr>
              <a:t> επ</a:t>
            </a:r>
            <a:r>
              <a:rPr lang="en-US" sz="2900" dirty="0" err="1">
                <a:latin typeface="Times New Roman"/>
                <a:cs typeface="Arial"/>
              </a:rPr>
              <a:t>ιχειρημ</a:t>
            </a:r>
            <a:r>
              <a:rPr lang="en-US" sz="2900" dirty="0">
                <a:latin typeface="Times New Roman"/>
                <a:cs typeface="Arial"/>
              </a:rPr>
              <a:t>α</a:t>
            </a:r>
            <a:r>
              <a:rPr lang="en-US" sz="2900" dirty="0" err="1">
                <a:latin typeface="Times New Roman"/>
                <a:cs typeface="Arial"/>
              </a:rPr>
              <a:t>τολογικής</a:t>
            </a:r>
            <a:r>
              <a:rPr lang="en-US" sz="2900" dirty="0">
                <a:latin typeface="Times New Roman"/>
                <a:cs typeface="Arial"/>
              </a:rPr>
              <a:t> επα</a:t>
            </a:r>
            <a:r>
              <a:rPr lang="en-US" sz="2900" dirty="0" err="1">
                <a:latin typeface="Times New Roman"/>
                <a:cs typeface="Arial"/>
              </a:rPr>
              <a:t>γωγής</a:t>
            </a:r>
            <a:r>
              <a:rPr lang="en-US" sz="2900" dirty="0">
                <a:latin typeface="Times New Roman"/>
                <a:cs typeface="Arial"/>
              </a:rPr>
              <a:t>. Βα</a:t>
            </a:r>
            <a:r>
              <a:rPr lang="en-US" sz="2900" dirty="0" err="1">
                <a:latin typeface="Times New Roman"/>
                <a:cs typeface="Arial"/>
              </a:rPr>
              <a:t>σίζετ</a:t>
            </a:r>
            <a:r>
              <a:rPr lang="en-US" sz="2900" dirty="0">
                <a:latin typeface="Times New Roman"/>
                <a:cs typeface="Arial"/>
              </a:rPr>
              <a:t>αι: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900" dirty="0" err="1">
                <a:highlight>
                  <a:srgbClr val="808000"/>
                </a:highlight>
                <a:latin typeface="Times New Roman"/>
                <a:cs typeface="Arial"/>
              </a:rPr>
              <a:t>Τό</a:t>
            </a:r>
            <a:r>
              <a:rPr lang="en-US" sz="2900" dirty="0">
                <a:highlight>
                  <a:srgbClr val="808000"/>
                </a:highlight>
                <a:latin typeface="Times New Roman"/>
                <a:cs typeface="Arial"/>
              </a:rPr>
              <a:t>π</a:t>
            </a:r>
            <a:r>
              <a:rPr lang="en-US" sz="2900" dirty="0" err="1">
                <a:highlight>
                  <a:srgbClr val="808000"/>
                </a:highlight>
                <a:latin typeface="Times New Roman"/>
                <a:cs typeface="Arial"/>
              </a:rPr>
              <a:t>ος</a:t>
            </a:r>
            <a:r>
              <a:rPr lang="en-US" sz="2900" dirty="0">
                <a:latin typeface="Times New Roman"/>
                <a:cs typeface="Arial"/>
              </a:rPr>
              <a:t> (locus): (</a:t>
            </a:r>
            <a:r>
              <a:rPr lang="en-US" sz="2900" dirty="0" err="1">
                <a:latin typeface="Times New Roman"/>
                <a:cs typeface="Arial"/>
              </a:rPr>
              <a:t>σημ</a:t>
            </a:r>
            <a:r>
              <a:rPr lang="en-US" sz="2900" dirty="0">
                <a:latin typeface="Times New Roman"/>
                <a:cs typeface="Arial"/>
              </a:rPr>
              <a:t>α</a:t>
            </a:r>
            <a:r>
              <a:rPr lang="en-US" sz="2900" dirty="0" err="1">
                <a:latin typeface="Times New Roman"/>
                <a:cs typeface="Arial"/>
              </a:rPr>
              <a:t>σιο</a:t>
            </a:r>
            <a:r>
              <a:rPr lang="en-US" sz="2900" dirty="0">
                <a:latin typeface="Times New Roman"/>
                <a:cs typeface="Arial"/>
              </a:rPr>
              <a:t>)</a:t>
            </a:r>
            <a:r>
              <a:rPr lang="en-US" sz="2900" dirty="0" err="1">
                <a:latin typeface="Times New Roman"/>
                <a:cs typeface="Arial"/>
              </a:rPr>
              <a:t>λογική</a:t>
            </a:r>
            <a:r>
              <a:rPr lang="en-US" sz="2900" dirty="0">
                <a:latin typeface="Times New Roman"/>
                <a:cs typeface="Arial"/>
              </a:rPr>
              <a:t> β</a:t>
            </a:r>
            <a:r>
              <a:rPr lang="en-US" sz="2900" dirty="0" err="1">
                <a:latin typeface="Times New Roman"/>
                <a:cs typeface="Arial"/>
              </a:rPr>
              <a:t>άση</a:t>
            </a:r>
            <a:r>
              <a:rPr lang="en-US" sz="2900" dirty="0">
                <a:latin typeface="Times New Roman"/>
                <a:cs typeface="Arial"/>
              </a:rPr>
              <a:t> </a:t>
            </a:r>
            <a:r>
              <a:rPr lang="en-US" sz="2900" dirty="0" err="1">
                <a:latin typeface="Times New Roman"/>
                <a:cs typeface="Arial"/>
              </a:rPr>
              <a:t>της</a:t>
            </a:r>
            <a:r>
              <a:rPr lang="en-US" sz="2900" dirty="0">
                <a:latin typeface="Times New Roman"/>
                <a:cs typeface="Arial"/>
              </a:rPr>
              <a:t> επα</a:t>
            </a:r>
            <a:r>
              <a:rPr lang="en-US" sz="2900" dirty="0" err="1">
                <a:latin typeface="Times New Roman"/>
                <a:cs typeface="Arial"/>
              </a:rPr>
              <a:t>γωγής</a:t>
            </a:r>
            <a:r>
              <a:rPr lang="en-US" sz="2900" dirty="0">
                <a:latin typeface="Times New Roman"/>
                <a:cs typeface="Arial"/>
              </a:rPr>
              <a:t>, και π</a:t>
            </a:r>
            <a:r>
              <a:rPr lang="en-US" sz="2900" dirty="0" err="1">
                <a:latin typeface="Times New Roman"/>
                <a:cs typeface="Arial"/>
              </a:rPr>
              <a:t>εριλ</a:t>
            </a:r>
            <a:r>
              <a:rPr lang="en-US" sz="2900" dirty="0">
                <a:latin typeface="Times New Roman"/>
                <a:cs typeface="Arial"/>
              </a:rPr>
              <a:t>αμβ</a:t>
            </a:r>
            <a:r>
              <a:rPr lang="en-US" sz="2900" dirty="0" err="1">
                <a:latin typeface="Times New Roman"/>
                <a:cs typeface="Arial"/>
              </a:rPr>
              <a:t>άνει</a:t>
            </a:r>
            <a:endParaRPr lang="en-US" sz="2900" dirty="0">
              <a:latin typeface="Times New Roman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900" dirty="0" err="1">
                <a:highlight>
                  <a:srgbClr val="008000"/>
                </a:highlight>
                <a:latin typeface="Times New Roman"/>
                <a:cs typeface="Arial"/>
              </a:rPr>
              <a:t>Αξίωμ</a:t>
            </a:r>
            <a:r>
              <a:rPr lang="en-US" sz="2900" dirty="0">
                <a:highlight>
                  <a:srgbClr val="008000"/>
                </a:highlight>
                <a:latin typeface="Times New Roman"/>
                <a:cs typeface="Arial"/>
              </a:rPr>
              <a:t>α</a:t>
            </a:r>
            <a:r>
              <a:rPr lang="en-US" sz="2900" dirty="0">
                <a:latin typeface="Times New Roman"/>
                <a:cs typeface="Arial"/>
              </a:rPr>
              <a:t> (maxim): επα</a:t>
            </a:r>
            <a:r>
              <a:rPr lang="en-US" sz="2900" dirty="0" err="1">
                <a:latin typeface="Times New Roman"/>
                <a:cs typeface="Arial"/>
              </a:rPr>
              <a:t>γωγικός</a:t>
            </a:r>
            <a:r>
              <a:rPr lang="en-US" sz="2900" dirty="0">
                <a:latin typeface="Times New Roman"/>
                <a:cs typeface="Arial"/>
              </a:rPr>
              <a:t> κα</a:t>
            </a:r>
            <a:r>
              <a:rPr lang="en-US" sz="2900" dirty="0" err="1">
                <a:latin typeface="Times New Roman"/>
                <a:cs typeface="Arial"/>
              </a:rPr>
              <a:t>νόν</a:t>
            </a:r>
            <a:r>
              <a:rPr lang="en-US" sz="2900" dirty="0">
                <a:latin typeface="Times New Roman"/>
                <a:cs typeface="Arial"/>
              </a:rPr>
              <a:t>ας </a:t>
            </a:r>
            <a:r>
              <a:rPr lang="en-US" sz="2900" dirty="0" err="1">
                <a:latin typeface="Times New Roman"/>
                <a:cs typeface="Arial"/>
              </a:rPr>
              <a:t>του</a:t>
            </a:r>
            <a:r>
              <a:rPr lang="en-US" sz="2900" dirty="0">
                <a:latin typeface="Times New Roman"/>
                <a:cs typeface="Arial"/>
              </a:rPr>
              <a:t> </a:t>
            </a:r>
            <a:r>
              <a:rPr lang="en-US" sz="2900" dirty="0" err="1">
                <a:latin typeface="Times New Roman"/>
                <a:cs typeface="Arial"/>
              </a:rPr>
              <a:t>εκάστοτε</a:t>
            </a:r>
            <a:r>
              <a:rPr lang="en-US" sz="2900" dirty="0">
                <a:latin typeface="Times New Roman"/>
                <a:cs typeface="Arial"/>
              </a:rPr>
              <a:t> </a:t>
            </a:r>
            <a:r>
              <a:rPr lang="en-US" sz="2900" dirty="0" err="1">
                <a:latin typeface="Times New Roman"/>
                <a:cs typeface="Arial"/>
              </a:rPr>
              <a:t>τό</a:t>
            </a:r>
            <a:r>
              <a:rPr lang="en-US" sz="2900" dirty="0">
                <a:latin typeface="Times New Roman"/>
                <a:cs typeface="Arial"/>
              </a:rPr>
              <a:t>π</a:t>
            </a:r>
            <a:r>
              <a:rPr lang="en-US" sz="2900" dirty="0" err="1">
                <a:latin typeface="Times New Roman"/>
                <a:cs typeface="Arial"/>
              </a:rPr>
              <a:t>ου</a:t>
            </a:r>
            <a:r>
              <a:rPr lang="en-US" sz="2900" dirty="0">
                <a:latin typeface="Times New Roman"/>
                <a:cs typeface="Arial"/>
              </a:rPr>
              <a:t>, </a:t>
            </a:r>
            <a:r>
              <a:rPr lang="en-US" sz="2900" dirty="0" err="1">
                <a:latin typeface="Times New Roman"/>
                <a:cs typeface="Arial"/>
              </a:rPr>
              <a:t>με</a:t>
            </a:r>
            <a:r>
              <a:rPr lang="en-US" sz="2900" dirty="0">
                <a:latin typeface="Times New Roman"/>
                <a:cs typeface="Arial"/>
              </a:rPr>
              <a:t> </a:t>
            </a:r>
            <a:r>
              <a:rPr lang="en-US" sz="2900" dirty="0" err="1">
                <a:latin typeface="Times New Roman"/>
                <a:cs typeface="Arial"/>
              </a:rPr>
              <a:t>τη</a:t>
            </a:r>
            <a:r>
              <a:rPr lang="en-US" sz="2900" dirty="0">
                <a:latin typeface="Times New Roman"/>
                <a:cs typeface="Arial"/>
              </a:rPr>
              <a:t> </a:t>
            </a:r>
            <a:r>
              <a:rPr lang="en-US" sz="2900" dirty="0" err="1">
                <a:latin typeface="Times New Roman"/>
                <a:cs typeface="Arial"/>
              </a:rPr>
              <a:t>μορφή</a:t>
            </a:r>
            <a:r>
              <a:rPr lang="en-US" sz="2900" dirty="0">
                <a:latin typeface="Times New Roman"/>
                <a:cs typeface="Arial"/>
              </a:rPr>
              <a:t> υπ</a:t>
            </a:r>
            <a:r>
              <a:rPr lang="en-US" sz="2900" dirty="0" err="1">
                <a:latin typeface="Times New Roman"/>
                <a:cs typeface="Arial"/>
              </a:rPr>
              <a:t>όθεσης</a:t>
            </a:r>
            <a:endParaRPr lang="en-US" sz="2900" dirty="0">
              <a:latin typeface="Times New Roman"/>
              <a:cs typeface="Arial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Arial"/>
            </a:endParaRPr>
          </a:p>
          <a:p>
            <a:pPr marL="0" indent="0">
              <a:buNone/>
            </a:pPr>
            <a:r>
              <a:rPr lang="en-US" sz="2600" i="1" dirty="0">
                <a:latin typeface="Times New Roman"/>
                <a:cs typeface="Arial"/>
              </a:rPr>
              <a:t>π.χ. </a:t>
            </a:r>
            <a:r>
              <a:rPr lang="en-US" sz="2600" i="1" dirty="0" err="1">
                <a:latin typeface="Times New Roman"/>
                <a:cs typeface="Arial"/>
              </a:rPr>
              <a:t>τό</a:t>
            </a:r>
            <a:r>
              <a:rPr lang="en-US" sz="2600" i="1" dirty="0">
                <a:latin typeface="Times New Roman"/>
                <a:cs typeface="Arial"/>
              </a:rPr>
              <a:t>π</a:t>
            </a:r>
            <a:r>
              <a:rPr lang="en-US" sz="2600" i="1" dirty="0" err="1">
                <a:latin typeface="Times New Roman"/>
                <a:cs typeface="Arial"/>
              </a:rPr>
              <a:t>ος</a:t>
            </a:r>
            <a:r>
              <a:rPr lang="en-US" sz="2600" i="1" dirty="0">
                <a:latin typeface="Times New Roman"/>
                <a:cs typeface="Arial"/>
              </a:rPr>
              <a:t> ανα</a:t>
            </a:r>
            <a:r>
              <a:rPr lang="en-US" sz="2600" i="1" dirty="0" err="1">
                <a:latin typeface="Times New Roman"/>
                <a:cs typeface="Arial"/>
              </a:rPr>
              <a:t>λογί</a:t>
            </a:r>
            <a:r>
              <a:rPr lang="en-US" sz="2600" i="1" dirty="0">
                <a:latin typeface="Times New Roman"/>
                <a:cs typeface="Arial"/>
              </a:rPr>
              <a:t>ας: </a:t>
            </a:r>
            <a:r>
              <a:rPr lang="en-US" sz="2600" dirty="0">
                <a:latin typeface="Times New Roman"/>
                <a:cs typeface="Arial"/>
              </a:rPr>
              <a:t>α</a:t>
            </a:r>
            <a:r>
              <a:rPr lang="en-US" sz="2600" dirty="0" err="1">
                <a:latin typeface="Times New Roman"/>
                <a:cs typeface="Arial"/>
              </a:rPr>
              <a:t>ξίωμ</a:t>
            </a:r>
            <a:r>
              <a:rPr lang="en-US" sz="2600" dirty="0">
                <a:latin typeface="Times New Roman"/>
                <a:cs typeface="Arial"/>
              </a:rPr>
              <a:t>α = </a:t>
            </a:r>
            <a:r>
              <a:rPr lang="en-US" sz="2600" dirty="0" err="1">
                <a:latin typeface="Times New Roman"/>
                <a:cs typeface="Arial"/>
              </a:rPr>
              <a:t>Αν</a:t>
            </a:r>
            <a:r>
              <a:rPr lang="en-US" sz="2600" dirty="0">
                <a:latin typeface="Times New Roman"/>
                <a:cs typeface="Arial"/>
              </a:rPr>
              <a:t> ο Α, πα</a:t>
            </a:r>
            <a:r>
              <a:rPr lang="en-US" sz="2600" dirty="0" err="1">
                <a:latin typeface="Times New Roman"/>
                <a:cs typeface="Arial"/>
              </a:rPr>
              <a:t>ρόμοιος</a:t>
            </a:r>
            <a:r>
              <a:rPr lang="en-US" sz="2600" dirty="0">
                <a:latin typeface="Times New Roman"/>
                <a:cs typeface="Arial"/>
              </a:rPr>
              <a:t> </a:t>
            </a:r>
            <a:r>
              <a:rPr lang="en-US" sz="2600" dirty="0" err="1">
                <a:latin typeface="Times New Roman"/>
                <a:cs typeface="Arial"/>
              </a:rPr>
              <a:t>με</a:t>
            </a:r>
            <a:r>
              <a:rPr lang="en-US" sz="2600" dirty="0">
                <a:latin typeface="Times New Roman"/>
                <a:cs typeface="Arial"/>
              </a:rPr>
              <a:t> </a:t>
            </a:r>
            <a:r>
              <a:rPr lang="en-US" sz="2600" dirty="0" err="1">
                <a:latin typeface="Times New Roman"/>
                <a:cs typeface="Arial"/>
              </a:rPr>
              <a:t>τον</a:t>
            </a:r>
            <a:r>
              <a:rPr lang="en-US" sz="2600" dirty="0">
                <a:latin typeface="Times New Roman"/>
                <a:cs typeface="Arial"/>
              </a:rPr>
              <a:t> Β, </a:t>
            </a:r>
            <a:r>
              <a:rPr lang="en-US" sz="2600" dirty="0" err="1">
                <a:latin typeface="Times New Roman"/>
                <a:cs typeface="Arial"/>
              </a:rPr>
              <a:t>κάνει</a:t>
            </a:r>
            <a:r>
              <a:rPr lang="en-US" sz="2600" dirty="0">
                <a:latin typeface="Times New Roman"/>
                <a:cs typeface="Arial"/>
              </a:rPr>
              <a:t> </a:t>
            </a:r>
            <a:r>
              <a:rPr lang="en-US" sz="2600" dirty="0" err="1">
                <a:latin typeface="Times New Roman"/>
                <a:cs typeface="Arial"/>
              </a:rPr>
              <a:t>κάτι</a:t>
            </a:r>
            <a:r>
              <a:rPr lang="en-US" sz="2600" dirty="0">
                <a:latin typeface="Times New Roman"/>
                <a:cs typeface="Arial"/>
              </a:rPr>
              <a:t> </a:t>
            </a:r>
            <a:r>
              <a:rPr lang="en-US" sz="2600" dirty="0" err="1">
                <a:latin typeface="Times New Roman"/>
                <a:cs typeface="Arial"/>
              </a:rPr>
              <a:t>θετικό</a:t>
            </a:r>
            <a:r>
              <a:rPr lang="en-US" sz="2600" dirty="0">
                <a:latin typeface="Times New Roman"/>
                <a:cs typeface="Arial"/>
              </a:rPr>
              <a:t> Γ, </a:t>
            </a:r>
            <a:r>
              <a:rPr lang="en-US" sz="2600" dirty="0" err="1">
                <a:latin typeface="Times New Roman"/>
                <a:cs typeface="Arial"/>
              </a:rPr>
              <a:t>τότε</a:t>
            </a:r>
            <a:r>
              <a:rPr lang="en-US" sz="2600" dirty="0">
                <a:latin typeface="Times New Roman"/>
                <a:cs typeface="Arial"/>
              </a:rPr>
              <a:t> ο Β ανα</a:t>
            </a:r>
            <a:r>
              <a:rPr lang="en-US" sz="2600" dirty="0" err="1">
                <a:latin typeface="Times New Roman"/>
                <a:cs typeface="Arial"/>
              </a:rPr>
              <a:t>μένετ</a:t>
            </a:r>
            <a:r>
              <a:rPr lang="en-US" sz="2600" dirty="0">
                <a:latin typeface="Times New Roman"/>
                <a:cs typeface="Arial"/>
              </a:rPr>
              <a:t>αι, κατ'ανα</a:t>
            </a:r>
            <a:r>
              <a:rPr lang="en-US" sz="2600" dirty="0" err="1">
                <a:latin typeface="Times New Roman"/>
                <a:cs typeface="Arial"/>
              </a:rPr>
              <a:t>λογί</a:t>
            </a:r>
            <a:r>
              <a:rPr lang="en-US" sz="2600" dirty="0">
                <a:latin typeface="Times New Roman"/>
                <a:cs typeface="Arial"/>
              </a:rPr>
              <a:t>α, να π</a:t>
            </a:r>
            <a:r>
              <a:rPr lang="en-US" sz="2600" dirty="0" err="1">
                <a:latin typeface="Times New Roman"/>
                <a:cs typeface="Arial"/>
              </a:rPr>
              <a:t>ράξει</a:t>
            </a:r>
            <a:r>
              <a:rPr lang="en-US" sz="2600" dirty="0">
                <a:latin typeface="Times New Roman"/>
                <a:cs typeface="Arial"/>
              </a:rPr>
              <a:t> Γ.</a:t>
            </a:r>
            <a:r>
              <a:rPr lang="en-US" sz="2300" dirty="0">
                <a:latin typeface="Times New Roman"/>
                <a:cs typeface="Arial"/>
              </a:rPr>
              <a:t> (Rigotti &amp; Greco 2019: 261-262)</a:t>
            </a:r>
          </a:p>
          <a:p>
            <a:pPr marL="0" indent="0">
              <a:buNone/>
            </a:pPr>
            <a:endParaRPr lang="en-US" sz="1800" dirty="0">
              <a:latin typeface="Times New Roman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 panose="020B0604020202020204"/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758ADCC-493B-8E67-0778-3F41572C7BEC}"/>
              </a:ext>
            </a:extLst>
          </p:cNvPr>
          <p:cNvCxnSpPr/>
          <p:nvPr/>
        </p:nvCxnSpPr>
        <p:spPr>
          <a:xfrm flipV="1">
            <a:off x="1020731" y="1199279"/>
            <a:ext cx="10327341" cy="2689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366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D7FE5-6A22-4C89-29EE-C79B71C2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50942" y="638723"/>
            <a:ext cx="7958331" cy="1077229"/>
          </a:xfrm>
        </p:spPr>
        <p:txBody>
          <a:bodyPr/>
          <a:lstStyle/>
          <a:p>
            <a:r>
              <a:rPr lang="en-US" dirty="0">
                <a:latin typeface="Times New Roman"/>
                <a:cs typeface="Arial"/>
              </a:rPr>
              <a:t>ΜΤΕ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BFB4A-CA9B-4EC6-EAF5-4958102CD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766" y="1618200"/>
            <a:ext cx="10135456" cy="558532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457200" indent="-457200">
              <a:buChar char="Ø"/>
            </a:pPr>
            <a:r>
              <a:rPr lang="en-US" sz="2900" b="1" i="1" dirty="0" err="1">
                <a:highlight>
                  <a:srgbClr val="008080"/>
                </a:highlight>
                <a:latin typeface="Times New Roman"/>
                <a:cs typeface="Arial"/>
              </a:rPr>
              <a:t>Υλικός-συγκειμενικός</a:t>
            </a:r>
            <a:r>
              <a:rPr lang="en-US" sz="2900" b="1" i="1" dirty="0">
                <a:highlight>
                  <a:srgbClr val="008080"/>
                </a:highlight>
                <a:latin typeface="Times New Roman"/>
                <a:cs typeface="Arial"/>
              </a:rPr>
              <a:t> </a:t>
            </a:r>
            <a:r>
              <a:rPr lang="en-US" sz="2900" b="1" i="1" dirty="0" err="1">
                <a:highlight>
                  <a:srgbClr val="008080"/>
                </a:highlight>
                <a:latin typeface="Times New Roman"/>
                <a:cs typeface="Arial"/>
              </a:rPr>
              <a:t>άξον</a:t>
            </a:r>
            <a:r>
              <a:rPr lang="en-US" sz="2900" b="1" i="1" dirty="0">
                <a:highlight>
                  <a:srgbClr val="008080"/>
                </a:highlight>
                <a:latin typeface="Times New Roman"/>
                <a:cs typeface="Arial"/>
              </a:rPr>
              <a:t>ας</a:t>
            </a:r>
            <a:r>
              <a:rPr lang="en-US" sz="2900" i="1" dirty="0">
                <a:latin typeface="Times New Roman"/>
                <a:cs typeface="Arial"/>
              </a:rPr>
              <a:t> (material-contextual component)</a:t>
            </a:r>
            <a:endParaRPr lang="en-US" sz="2900" dirty="0">
              <a:latin typeface="Times New Roman"/>
              <a:cs typeface="Arial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2900" dirty="0" err="1">
                <a:latin typeface="Times New Roman"/>
                <a:cs typeface="Arial"/>
              </a:rPr>
              <a:t>Κοινωνικο</a:t>
            </a:r>
            <a:r>
              <a:rPr lang="en-US" sz="2900" dirty="0">
                <a:latin typeface="Times New Roman"/>
                <a:cs typeface="Arial"/>
              </a:rPr>
              <a:t>π</a:t>
            </a:r>
            <a:r>
              <a:rPr lang="en-US" sz="2900" dirty="0" err="1">
                <a:latin typeface="Times New Roman"/>
                <a:cs typeface="Arial"/>
              </a:rPr>
              <a:t>ολιτικές</a:t>
            </a:r>
            <a:r>
              <a:rPr lang="en-US" sz="2900" dirty="0">
                <a:latin typeface="Times New Roman"/>
                <a:cs typeface="Arial"/>
              </a:rPr>
              <a:t> και π</a:t>
            </a:r>
            <a:r>
              <a:rPr lang="en-US" sz="2900" dirty="0" err="1">
                <a:latin typeface="Times New Roman"/>
                <a:cs typeface="Arial"/>
              </a:rPr>
              <a:t>ολιτισμικές</a:t>
            </a:r>
            <a:r>
              <a:rPr lang="en-US" sz="2900" dirty="0">
                <a:latin typeface="Times New Roman"/>
                <a:cs typeface="Arial"/>
              </a:rPr>
              <a:t> πα</a:t>
            </a:r>
            <a:r>
              <a:rPr lang="en-US" sz="2900" dirty="0" err="1">
                <a:latin typeface="Times New Roman"/>
                <a:cs typeface="Arial"/>
              </a:rPr>
              <a:t>ράμετροι</a:t>
            </a:r>
            <a:r>
              <a:rPr lang="en-US" sz="2900" dirty="0">
                <a:latin typeface="Times New Roman"/>
                <a:cs typeface="Arial"/>
              </a:rPr>
              <a:t> π</a:t>
            </a:r>
            <a:r>
              <a:rPr lang="en-US" sz="2900" dirty="0" err="1">
                <a:latin typeface="Times New Roman"/>
                <a:cs typeface="Arial"/>
              </a:rPr>
              <a:t>ου</a:t>
            </a:r>
            <a:r>
              <a:rPr lang="en-US" sz="2900" dirty="0">
                <a:latin typeface="Times New Roman"/>
                <a:cs typeface="Arial"/>
              </a:rPr>
              <a:t> λαμβ</a:t>
            </a:r>
            <a:r>
              <a:rPr lang="en-US" sz="2900" dirty="0" err="1">
                <a:latin typeface="Times New Roman"/>
                <a:cs typeface="Arial"/>
              </a:rPr>
              <a:t>άνοντ</a:t>
            </a:r>
            <a:r>
              <a:rPr lang="en-US" sz="2900" dirty="0">
                <a:latin typeface="Times New Roman"/>
                <a:cs typeface="Arial"/>
              </a:rPr>
              <a:t>αι υπ</a:t>
            </a:r>
            <a:r>
              <a:rPr lang="en-US" sz="2900" dirty="0" err="1">
                <a:latin typeface="Times New Roman"/>
                <a:cs typeface="Arial"/>
              </a:rPr>
              <a:t>όψιν</a:t>
            </a:r>
            <a:r>
              <a:rPr lang="en-US" sz="2900" dirty="0">
                <a:latin typeface="Times New Roman"/>
                <a:cs typeface="Arial"/>
              </a:rPr>
              <a:t> </a:t>
            </a:r>
            <a:r>
              <a:rPr lang="en-US" sz="2900" dirty="0" err="1">
                <a:latin typeface="Times New Roman"/>
                <a:cs typeface="Arial"/>
              </a:rPr>
              <a:t>σε</a:t>
            </a:r>
            <a:r>
              <a:rPr lang="en-US" sz="2900" dirty="0">
                <a:latin typeface="Times New Roman"/>
                <a:cs typeface="Arial"/>
              </a:rPr>
              <a:t> </a:t>
            </a:r>
            <a:r>
              <a:rPr lang="en-US" sz="2900" dirty="0" err="1">
                <a:latin typeface="Times New Roman"/>
                <a:cs typeface="Arial"/>
              </a:rPr>
              <a:t>έν</a:t>
            </a:r>
            <a:r>
              <a:rPr lang="en-US" sz="2900" dirty="0">
                <a:latin typeface="Times New Roman"/>
                <a:cs typeface="Arial"/>
              </a:rPr>
              <a:t>αν </a:t>
            </a:r>
            <a:r>
              <a:rPr lang="en-US" sz="2900" dirty="0" err="1">
                <a:latin typeface="Times New Roman"/>
                <a:cs typeface="Arial"/>
              </a:rPr>
              <a:t>ισχυρισμό</a:t>
            </a:r>
            <a:r>
              <a:rPr lang="en-US" sz="2900" dirty="0">
                <a:latin typeface="Times New Roman"/>
                <a:cs typeface="Arial"/>
              </a:rPr>
              <a:t>.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2900" dirty="0" err="1">
                <a:latin typeface="Times New Roman"/>
                <a:cs typeface="Arial"/>
              </a:rPr>
              <a:t>Μέσω</a:t>
            </a:r>
            <a:r>
              <a:rPr lang="en-US" sz="2900" dirty="0">
                <a:latin typeface="Times New Roman"/>
                <a:cs typeface="Arial"/>
              </a:rPr>
              <a:t> α</a:t>
            </a:r>
            <a:r>
              <a:rPr lang="en-US" sz="2900" dirty="0" err="1">
                <a:latin typeface="Times New Roman"/>
                <a:cs typeface="Arial"/>
              </a:rPr>
              <a:t>υτού</a:t>
            </a:r>
            <a:r>
              <a:rPr lang="en-US" sz="2900" dirty="0">
                <a:latin typeface="Times New Roman"/>
                <a:cs typeface="Arial"/>
              </a:rPr>
              <a:t> επ</a:t>
            </a:r>
            <a:r>
              <a:rPr lang="en-US" sz="2900" dirty="0" err="1">
                <a:latin typeface="Times New Roman"/>
                <a:cs typeface="Arial"/>
              </a:rPr>
              <a:t>ιχειρείτ</a:t>
            </a:r>
            <a:r>
              <a:rPr lang="en-US" sz="2900" dirty="0">
                <a:latin typeface="Times New Roman"/>
                <a:cs typeface="Arial"/>
              </a:rPr>
              <a:t>αι η </a:t>
            </a:r>
            <a:r>
              <a:rPr lang="en-US" sz="2900" dirty="0" err="1">
                <a:latin typeface="Times New Roman"/>
                <a:cs typeface="Arial"/>
              </a:rPr>
              <a:t>ενσωμάτωση</a:t>
            </a:r>
            <a:r>
              <a:rPr lang="en-US" sz="2900" dirty="0">
                <a:latin typeface="Times New Roman"/>
                <a:cs typeface="Arial"/>
              </a:rPr>
              <a:t> </a:t>
            </a:r>
            <a:r>
              <a:rPr lang="en-US" sz="2900" dirty="0" err="1">
                <a:latin typeface="Times New Roman"/>
                <a:cs typeface="Arial"/>
              </a:rPr>
              <a:t>του</a:t>
            </a:r>
            <a:r>
              <a:rPr lang="en-US" sz="2900" dirty="0">
                <a:latin typeface="Times New Roman"/>
                <a:cs typeface="Arial"/>
              </a:rPr>
              <a:t> </a:t>
            </a:r>
            <a:r>
              <a:rPr lang="en-US" sz="2900" i="1" dirty="0" err="1">
                <a:latin typeface="Times New Roman"/>
                <a:cs typeface="Arial"/>
              </a:rPr>
              <a:t>τό</a:t>
            </a:r>
            <a:r>
              <a:rPr lang="en-US" sz="2900" i="1" dirty="0">
                <a:latin typeface="Times New Roman"/>
                <a:cs typeface="Arial"/>
              </a:rPr>
              <a:t>π</a:t>
            </a:r>
            <a:r>
              <a:rPr lang="en-US" sz="2900" i="1" dirty="0" err="1">
                <a:latin typeface="Times New Roman"/>
                <a:cs typeface="Arial"/>
              </a:rPr>
              <a:t>ου</a:t>
            </a:r>
            <a:r>
              <a:rPr lang="en-US" sz="2900" dirty="0">
                <a:latin typeface="Times New Roman"/>
                <a:cs typeface="Arial"/>
              </a:rPr>
              <a:t> και </a:t>
            </a:r>
            <a:r>
              <a:rPr lang="en-US" sz="2900" dirty="0" err="1">
                <a:latin typeface="Times New Roman"/>
                <a:cs typeface="Arial"/>
              </a:rPr>
              <a:t>του</a:t>
            </a:r>
            <a:r>
              <a:rPr lang="en-US" sz="2900" dirty="0">
                <a:latin typeface="Times New Roman"/>
                <a:cs typeface="Arial"/>
              </a:rPr>
              <a:t> </a:t>
            </a:r>
            <a:r>
              <a:rPr lang="en-US" sz="2900" i="1" dirty="0">
                <a:latin typeface="Times New Roman"/>
                <a:cs typeface="Arial"/>
              </a:rPr>
              <a:t>α</a:t>
            </a:r>
            <a:r>
              <a:rPr lang="en-US" sz="2900" i="1" dirty="0" err="1">
                <a:latin typeface="Times New Roman"/>
                <a:cs typeface="Arial"/>
              </a:rPr>
              <a:t>ξιώμ</a:t>
            </a:r>
            <a:r>
              <a:rPr lang="en-US" sz="2900" i="1" dirty="0">
                <a:latin typeface="Times New Roman"/>
                <a:cs typeface="Arial"/>
              </a:rPr>
              <a:t>α</a:t>
            </a:r>
            <a:r>
              <a:rPr lang="en-US" sz="2900" i="1" dirty="0" err="1">
                <a:latin typeface="Times New Roman"/>
                <a:cs typeface="Arial"/>
              </a:rPr>
              <a:t>τος</a:t>
            </a:r>
            <a:r>
              <a:rPr lang="en-US" sz="2900" dirty="0">
                <a:latin typeface="Times New Roman"/>
                <a:cs typeface="Arial"/>
              </a:rPr>
              <a:t> </a:t>
            </a:r>
            <a:r>
              <a:rPr lang="en-US" sz="2900" dirty="0" err="1">
                <a:latin typeface="Times New Roman"/>
                <a:cs typeface="Arial"/>
              </a:rPr>
              <a:t>σε</a:t>
            </a:r>
            <a:r>
              <a:rPr lang="en-US" sz="2900" dirty="0">
                <a:latin typeface="Times New Roman"/>
                <a:cs typeface="Arial"/>
              </a:rPr>
              <a:t> υπα</a:t>
            </a:r>
            <a:r>
              <a:rPr lang="en-US" sz="2900" dirty="0" err="1">
                <a:latin typeface="Times New Roman"/>
                <a:cs typeface="Arial"/>
              </a:rPr>
              <a:t>ρκτά</a:t>
            </a:r>
            <a:r>
              <a:rPr lang="en-US" sz="2900" dirty="0">
                <a:latin typeface="Times New Roman"/>
                <a:cs typeface="Arial"/>
              </a:rPr>
              <a:t> </a:t>
            </a:r>
            <a:r>
              <a:rPr lang="en-US" sz="2900" dirty="0" err="1">
                <a:latin typeface="Times New Roman"/>
                <a:cs typeface="Arial"/>
              </a:rPr>
              <a:t>κοινωνικά</a:t>
            </a:r>
            <a:r>
              <a:rPr lang="en-US" sz="2900" dirty="0">
                <a:latin typeface="Times New Roman"/>
                <a:cs typeface="Arial"/>
              </a:rPr>
              <a:t> πλα</a:t>
            </a:r>
            <a:r>
              <a:rPr lang="en-US" sz="2900" dirty="0" err="1">
                <a:latin typeface="Times New Roman"/>
                <a:cs typeface="Arial"/>
              </a:rPr>
              <a:t>ίσι</a:t>
            </a:r>
            <a:r>
              <a:rPr lang="en-US" sz="2900" dirty="0">
                <a:latin typeface="Times New Roman"/>
                <a:cs typeface="Arial"/>
              </a:rPr>
              <a:t>α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900" dirty="0" err="1">
                <a:highlight>
                  <a:srgbClr val="808000"/>
                </a:highlight>
                <a:latin typeface="Times New Roman"/>
                <a:cs typeface="Arial"/>
              </a:rPr>
              <a:t>Ένδοξον</a:t>
            </a:r>
            <a:r>
              <a:rPr lang="en-US" sz="2900" dirty="0">
                <a:latin typeface="Times New Roman"/>
                <a:cs typeface="Arial"/>
              </a:rPr>
              <a:t> (</a:t>
            </a:r>
            <a:r>
              <a:rPr lang="en-US" sz="2900" dirty="0" err="1">
                <a:latin typeface="Times New Roman"/>
                <a:cs typeface="Arial"/>
              </a:rPr>
              <a:t>endoxon</a:t>
            </a:r>
            <a:r>
              <a:rPr lang="en-US" sz="2900" dirty="0">
                <a:latin typeface="Times New Roman"/>
                <a:cs typeface="Arial"/>
              </a:rPr>
              <a:t>): </a:t>
            </a:r>
            <a:r>
              <a:rPr lang="en-US" sz="2900" dirty="0" err="1">
                <a:latin typeface="Times New Roman"/>
                <a:cs typeface="Arial"/>
              </a:rPr>
              <a:t>κοινώς</a:t>
            </a:r>
            <a:r>
              <a:rPr lang="en-US" sz="2900" dirty="0">
                <a:latin typeface="Times New Roman"/>
                <a:cs typeface="Arial"/>
              </a:rPr>
              <a:t> απ</a:t>
            </a:r>
            <a:r>
              <a:rPr lang="en-US" sz="2900" dirty="0" err="1">
                <a:latin typeface="Times New Roman"/>
                <a:cs typeface="Arial"/>
              </a:rPr>
              <a:t>οδεκτή</a:t>
            </a:r>
            <a:r>
              <a:rPr lang="en-US" sz="2900" dirty="0">
                <a:latin typeface="Times New Roman"/>
                <a:cs typeface="Arial"/>
              </a:rPr>
              <a:t> άπ</a:t>
            </a:r>
            <a:r>
              <a:rPr lang="en-US" sz="2900" dirty="0" err="1">
                <a:latin typeface="Times New Roman"/>
                <a:cs typeface="Arial"/>
              </a:rPr>
              <a:t>οψη</a:t>
            </a:r>
            <a:r>
              <a:rPr lang="en-US" sz="2900" dirty="0">
                <a:latin typeface="Times New Roman"/>
                <a:cs typeface="Arial"/>
              </a:rPr>
              <a:t> </a:t>
            </a:r>
            <a:r>
              <a:rPr lang="en-US" sz="2900" dirty="0" err="1">
                <a:latin typeface="Times New Roman"/>
                <a:cs typeface="Arial"/>
              </a:rPr>
              <a:t>σε</a:t>
            </a:r>
            <a:r>
              <a:rPr lang="en-US" sz="2900" dirty="0">
                <a:latin typeface="Times New Roman"/>
                <a:cs typeface="Arial"/>
              </a:rPr>
              <a:t> </a:t>
            </a:r>
            <a:r>
              <a:rPr lang="en-US" sz="2900" dirty="0" err="1">
                <a:latin typeface="Times New Roman"/>
                <a:cs typeface="Arial"/>
              </a:rPr>
              <a:t>έν</a:t>
            </a:r>
            <a:r>
              <a:rPr lang="en-US" sz="2900" dirty="0">
                <a:latin typeface="Times New Roman"/>
                <a:cs typeface="Arial"/>
              </a:rPr>
              <a:t>α </a:t>
            </a:r>
            <a:r>
              <a:rPr lang="en-US" sz="2900" dirty="0" err="1">
                <a:latin typeface="Times New Roman"/>
                <a:cs typeface="Arial"/>
              </a:rPr>
              <a:t>κοινωνικό</a:t>
            </a:r>
            <a:r>
              <a:rPr lang="en-US" sz="2900" dirty="0">
                <a:latin typeface="Times New Roman"/>
                <a:cs typeface="Arial"/>
              </a:rPr>
              <a:t> κ.α. πλα</a:t>
            </a:r>
            <a:r>
              <a:rPr lang="en-US" sz="2900" dirty="0" err="1">
                <a:latin typeface="Times New Roman"/>
                <a:cs typeface="Arial"/>
              </a:rPr>
              <a:t>ίσιο</a:t>
            </a:r>
            <a:r>
              <a:rPr lang="en-US" sz="2900" dirty="0">
                <a:latin typeface="Times New Roman"/>
                <a:cs typeface="Arial"/>
              </a:rPr>
              <a:t> (π.χ. η α</a:t>
            </a:r>
            <a:r>
              <a:rPr lang="en-US" sz="2900" dirty="0" err="1">
                <a:latin typeface="Times New Roman"/>
                <a:cs typeface="Arial"/>
              </a:rPr>
              <a:t>φομοίωση</a:t>
            </a:r>
            <a:r>
              <a:rPr lang="en-US" sz="2900" dirty="0">
                <a:latin typeface="Times New Roman"/>
                <a:cs typeface="Arial"/>
              </a:rPr>
              <a:t>= </a:t>
            </a:r>
            <a:r>
              <a:rPr lang="en-US" sz="2900" dirty="0" err="1">
                <a:latin typeface="Times New Roman"/>
                <a:cs typeface="Arial"/>
              </a:rPr>
              <a:t>θετικό</a:t>
            </a:r>
            <a:r>
              <a:rPr lang="en-US" sz="2900" dirty="0">
                <a:latin typeface="Times New Roman"/>
                <a:cs typeface="Arial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900" dirty="0" err="1">
                <a:highlight>
                  <a:srgbClr val="008000"/>
                </a:highlight>
                <a:latin typeface="Times New Roman"/>
                <a:cs typeface="Arial"/>
              </a:rPr>
              <a:t>Δεδομένο</a:t>
            </a:r>
            <a:r>
              <a:rPr lang="en-US" sz="2900" dirty="0">
                <a:latin typeface="Times New Roman"/>
                <a:cs typeface="Arial"/>
              </a:rPr>
              <a:t> (datum): ανα</a:t>
            </a:r>
            <a:r>
              <a:rPr lang="en-US" sz="2900" dirty="0" err="1">
                <a:latin typeface="Times New Roman"/>
                <a:cs typeface="Arial"/>
              </a:rPr>
              <a:t>φέρετ</a:t>
            </a:r>
            <a:r>
              <a:rPr lang="en-US" sz="2900" dirty="0">
                <a:latin typeface="Times New Roman"/>
                <a:cs typeface="Arial"/>
              </a:rPr>
              <a:t>αι </a:t>
            </a:r>
            <a:r>
              <a:rPr lang="en-US" sz="2900" dirty="0" err="1">
                <a:latin typeface="Times New Roman"/>
                <a:cs typeface="Arial"/>
              </a:rPr>
              <a:t>στο</a:t>
            </a:r>
            <a:r>
              <a:rPr lang="en-US" sz="2900" dirty="0">
                <a:latin typeface="Times New Roman"/>
                <a:cs typeface="Arial"/>
              </a:rPr>
              <a:t> </a:t>
            </a:r>
            <a:r>
              <a:rPr lang="en-US" sz="2900" dirty="0" err="1">
                <a:latin typeface="Times New Roman"/>
                <a:cs typeface="Arial"/>
              </a:rPr>
              <a:t>κείμενο</a:t>
            </a:r>
            <a:r>
              <a:rPr lang="en-US" sz="2900" dirty="0">
                <a:latin typeface="Times New Roman"/>
                <a:cs typeface="Arial"/>
              </a:rPr>
              <a:t> και </a:t>
            </a:r>
            <a:r>
              <a:rPr lang="en-US" sz="2900" dirty="0" err="1">
                <a:latin typeface="Times New Roman"/>
                <a:cs typeface="Arial"/>
              </a:rPr>
              <a:t>τις</a:t>
            </a:r>
            <a:r>
              <a:rPr lang="en-US" sz="2900" dirty="0">
                <a:latin typeface="Times New Roman"/>
                <a:cs typeface="Arial"/>
              </a:rPr>
              <a:t> αναπαρα</a:t>
            </a:r>
            <a:r>
              <a:rPr lang="en-US" sz="2900" dirty="0" err="1">
                <a:latin typeface="Times New Roman"/>
                <a:cs typeface="Arial"/>
              </a:rPr>
              <a:t>στάσεις</a:t>
            </a:r>
            <a:r>
              <a:rPr lang="en-US" sz="2900" dirty="0">
                <a:latin typeface="Times New Roman"/>
                <a:cs typeface="Arial"/>
              </a:rPr>
              <a:t> </a:t>
            </a:r>
            <a:r>
              <a:rPr lang="en-US" sz="2900" dirty="0" err="1">
                <a:latin typeface="Times New Roman"/>
                <a:cs typeface="Arial"/>
              </a:rPr>
              <a:t>του</a:t>
            </a:r>
            <a:endParaRPr lang="en-US" sz="2900" dirty="0">
              <a:latin typeface="Times New Roman"/>
              <a:cs typeface="Arial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Arial"/>
            </a:endParaRPr>
          </a:p>
          <a:p>
            <a:pPr marL="0" indent="0">
              <a:buNone/>
            </a:pPr>
            <a:r>
              <a:rPr lang="en-US" sz="3200" err="1">
                <a:highlight>
                  <a:srgbClr val="008000"/>
                </a:highlight>
                <a:latin typeface="Times New Roman"/>
                <a:cs typeface="Arial"/>
              </a:rPr>
              <a:t>Αξίωμ</a:t>
            </a:r>
            <a:r>
              <a:rPr lang="en-US" sz="3200" dirty="0">
                <a:highlight>
                  <a:srgbClr val="008000"/>
                </a:highlight>
                <a:latin typeface="Times New Roman"/>
                <a:cs typeface="Arial"/>
              </a:rPr>
              <a:t>α</a:t>
            </a:r>
            <a:r>
              <a:rPr lang="en-US" sz="3200" dirty="0">
                <a:latin typeface="Times New Roman"/>
                <a:cs typeface="Arial"/>
              </a:rPr>
              <a:t>           </a:t>
            </a:r>
            <a:r>
              <a:rPr lang="en-US" sz="3200" err="1">
                <a:highlight>
                  <a:srgbClr val="008000"/>
                </a:highlight>
                <a:latin typeface="Times New Roman"/>
                <a:cs typeface="Arial"/>
              </a:rPr>
              <a:t>Δεδομένο</a:t>
            </a:r>
            <a:r>
              <a:rPr lang="en-US" sz="3200" dirty="0">
                <a:latin typeface="Times New Roman"/>
                <a:cs typeface="Arial"/>
              </a:rPr>
              <a:t>              </a:t>
            </a:r>
            <a:r>
              <a:rPr lang="en-US" sz="3200" i="1" dirty="0">
                <a:latin typeface="Times New Roman"/>
                <a:cs typeface="Arial"/>
              </a:rPr>
              <a:t>π</a:t>
            </a:r>
            <a:r>
              <a:rPr lang="en-US" sz="3200" i="1" err="1">
                <a:latin typeface="Times New Roman"/>
                <a:cs typeface="Arial"/>
              </a:rPr>
              <a:t>ρώτο</a:t>
            </a:r>
            <a:r>
              <a:rPr lang="en-US" sz="3200" i="1" dirty="0">
                <a:latin typeface="Times New Roman"/>
                <a:cs typeface="Arial"/>
              </a:rPr>
              <a:t> </a:t>
            </a:r>
            <a:r>
              <a:rPr lang="en-US" sz="3200" i="1" err="1">
                <a:latin typeface="Times New Roman"/>
                <a:cs typeface="Arial"/>
              </a:rPr>
              <a:t>συμ</a:t>
            </a:r>
            <a:r>
              <a:rPr lang="en-US" sz="3200" i="1" dirty="0">
                <a:latin typeface="Times New Roman"/>
                <a:cs typeface="Arial"/>
              </a:rPr>
              <a:t>π</a:t>
            </a:r>
            <a:r>
              <a:rPr lang="en-US" sz="3200" i="1" err="1">
                <a:latin typeface="Times New Roman"/>
                <a:cs typeface="Arial"/>
              </a:rPr>
              <a:t>έρ</a:t>
            </a:r>
            <a:r>
              <a:rPr lang="en-US" sz="3200" i="1" dirty="0">
                <a:latin typeface="Times New Roman"/>
                <a:cs typeface="Arial"/>
              </a:rPr>
              <a:t>α</a:t>
            </a:r>
            <a:r>
              <a:rPr lang="en-US" sz="3200" i="1" err="1">
                <a:latin typeface="Times New Roman"/>
                <a:cs typeface="Arial"/>
              </a:rPr>
              <a:t>σμ</a:t>
            </a:r>
            <a:r>
              <a:rPr lang="en-US" sz="3200" i="1" dirty="0">
                <a:latin typeface="Times New Roman"/>
                <a:cs typeface="Arial"/>
              </a:rPr>
              <a:t>α (</a:t>
            </a:r>
            <a:r>
              <a:rPr lang="en-US" sz="3200" dirty="0">
                <a:latin typeface="Times New Roman"/>
                <a:cs typeface="Arial"/>
              </a:rPr>
              <a:t>first conclusion</a:t>
            </a:r>
            <a:r>
              <a:rPr lang="en-US" sz="3200" i="1" dirty="0">
                <a:latin typeface="Times New Roman"/>
                <a:cs typeface="Arial"/>
              </a:rPr>
              <a:t>)             </a:t>
            </a:r>
            <a:r>
              <a:rPr lang="en-US" sz="3200" i="1" err="1">
                <a:latin typeface="Times New Roman"/>
                <a:cs typeface="Arial"/>
              </a:rPr>
              <a:t>τελικό</a:t>
            </a:r>
            <a:r>
              <a:rPr lang="en-US" sz="3200" i="1" dirty="0">
                <a:latin typeface="Times New Roman"/>
                <a:cs typeface="Arial"/>
              </a:rPr>
              <a:t> </a:t>
            </a:r>
            <a:r>
              <a:rPr lang="en-US" sz="3200" i="1" err="1">
                <a:latin typeface="Times New Roman"/>
                <a:cs typeface="Arial"/>
              </a:rPr>
              <a:t>συμ</a:t>
            </a:r>
            <a:r>
              <a:rPr lang="en-US" sz="3200" i="1" dirty="0">
                <a:latin typeface="Times New Roman"/>
                <a:cs typeface="Arial"/>
              </a:rPr>
              <a:t>π</a:t>
            </a:r>
            <a:r>
              <a:rPr lang="en-US" sz="3200" i="1" err="1">
                <a:latin typeface="Times New Roman"/>
                <a:cs typeface="Arial"/>
              </a:rPr>
              <a:t>έρ</a:t>
            </a:r>
            <a:r>
              <a:rPr lang="en-US" sz="3200" i="1" dirty="0">
                <a:latin typeface="Times New Roman"/>
                <a:cs typeface="Arial"/>
              </a:rPr>
              <a:t>α</a:t>
            </a:r>
            <a:r>
              <a:rPr lang="en-US" sz="3200" i="1" err="1">
                <a:latin typeface="Times New Roman"/>
                <a:cs typeface="Arial"/>
              </a:rPr>
              <a:t>σμ</a:t>
            </a:r>
            <a:r>
              <a:rPr lang="en-US" sz="3200" i="1" dirty="0">
                <a:latin typeface="Times New Roman"/>
                <a:cs typeface="Arial"/>
              </a:rPr>
              <a:t>α (</a:t>
            </a:r>
            <a:r>
              <a:rPr lang="en-US" sz="3200" err="1">
                <a:latin typeface="Times New Roman"/>
                <a:cs typeface="Arial"/>
              </a:rPr>
              <a:t>δηλ</a:t>
            </a:r>
            <a:r>
              <a:rPr lang="en-US" sz="3200" dirty="0">
                <a:latin typeface="Times New Roman"/>
                <a:cs typeface="Arial"/>
              </a:rPr>
              <a:t>. </a:t>
            </a:r>
            <a:r>
              <a:rPr lang="en-US" sz="3200" err="1">
                <a:latin typeface="Times New Roman"/>
                <a:cs typeface="Arial"/>
              </a:rPr>
              <a:t>ισχυρισμός</a:t>
            </a:r>
            <a:r>
              <a:rPr lang="en-US" sz="3200" dirty="0">
                <a:latin typeface="Times New Roman"/>
                <a:cs typeface="Arial"/>
              </a:rPr>
              <a:t>) </a:t>
            </a:r>
            <a:r>
              <a:rPr lang="en-US" sz="2600" dirty="0">
                <a:latin typeface="Times New Roman"/>
                <a:cs typeface="Arial"/>
              </a:rPr>
              <a:t>(Rigotti &amp; Greco 2019: xiii-xiv, 207-245)</a:t>
            </a:r>
          </a:p>
          <a:p>
            <a:pPr marL="0" indent="0">
              <a:buNone/>
            </a:pPr>
            <a:endParaRPr lang="en-US" sz="3200" dirty="0">
              <a:latin typeface="Arial" panose="020B0604020202020204"/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758ADCC-493B-8E67-0778-3F41572C7BEC}"/>
              </a:ext>
            </a:extLst>
          </p:cNvPr>
          <p:cNvCxnSpPr/>
          <p:nvPr/>
        </p:nvCxnSpPr>
        <p:spPr>
          <a:xfrm flipV="1">
            <a:off x="1020731" y="1199279"/>
            <a:ext cx="10327341" cy="2689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B39F0182-85C0-0A24-4403-381B8AADD65F}"/>
              </a:ext>
            </a:extLst>
          </p:cNvPr>
          <p:cNvSpPr/>
          <p:nvPr/>
        </p:nvSpPr>
        <p:spPr>
          <a:xfrm>
            <a:off x="1960561" y="4717520"/>
            <a:ext cx="603250" cy="211667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BA94E2E1-B31B-7660-5245-3B2D586879F5}"/>
              </a:ext>
            </a:extLst>
          </p:cNvPr>
          <p:cNvSpPr/>
          <p:nvPr/>
        </p:nvSpPr>
        <p:spPr>
          <a:xfrm>
            <a:off x="3812646" y="4669895"/>
            <a:ext cx="582083" cy="31750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EA443C49-814B-3060-D877-FB6DFC322823}"/>
              </a:ext>
            </a:extLst>
          </p:cNvPr>
          <p:cNvSpPr/>
          <p:nvPr/>
        </p:nvSpPr>
        <p:spPr>
          <a:xfrm>
            <a:off x="8405812" y="4669894"/>
            <a:ext cx="582083" cy="31750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70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E424F-0C9F-871C-1F7F-55ECFB8E4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837" y="606349"/>
            <a:ext cx="7409243" cy="617788"/>
          </a:xfrm>
        </p:spPr>
        <p:txBody>
          <a:bodyPr>
            <a:normAutofit fontScale="90000"/>
          </a:bodyPr>
          <a:lstStyle/>
          <a:p>
            <a:r>
              <a:rPr lang="en-US" sz="2800" dirty="0" err="1">
                <a:latin typeface="Times New Roman"/>
                <a:cs typeface="Arial"/>
              </a:rPr>
              <a:t>Αλληλε</a:t>
            </a:r>
            <a:r>
              <a:rPr lang="en-US" sz="2800" dirty="0">
                <a:latin typeface="Times New Roman"/>
                <a:cs typeface="Arial"/>
              </a:rPr>
              <a:t>π</a:t>
            </a:r>
            <a:r>
              <a:rPr lang="en-US" sz="2800" dirty="0" err="1">
                <a:latin typeface="Times New Roman"/>
                <a:cs typeface="Arial"/>
              </a:rPr>
              <a:t>ίδρ</a:t>
            </a:r>
            <a:r>
              <a:rPr lang="en-US" sz="2800" dirty="0">
                <a:latin typeface="Times New Roman"/>
                <a:cs typeface="Arial"/>
              </a:rPr>
              <a:t>α</a:t>
            </a:r>
            <a:r>
              <a:rPr lang="en-US" sz="2800" dirty="0" err="1">
                <a:latin typeface="Times New Roman"/>
                <a:cs typeface="Arial"/>
              </a:rPr>
              <a:t>ση</a:t>
            </a:r>
            <a:r>
              <a:rPr lang="en-US" sz="2800" dirty="0">
                <a:latin typeface="Times New Roman"/>
                <a:cs typeface="Arial"/>
              </a:rPr>
              <a:t> </a:t>
            </a:r>
            <a:r>
              <a:rPr lang="en-US" sz="2800" dirty="0" err="1">
                <a:latin typeface="Times New Roman"/>
                <a:cs typeface="Arial"/>
              </a:rPr>
              <a:t>δύο</a:t>
            </a:r>
            <a:r>
              <a:rPr lang="en-US" sz="2800" dirty="0">
                <a:latin typeface="Times New Roman"/>
                <a:cs typeface="Arial"/>
              </a:rPr>
              <a:t> α</a:t>
            </a:r>
            <a:r>
              <a:rPr lang="en-US" sz="2800" dirty="0" err="1">
                <a:latin typeface="Times New Roman"/>
                <a:cs typeface="Arial"/>
              </a:rPr>
              <a:t>ξόνων</a:t>
            </a:r>
            <a:r>
              <a:rPr lang="en-US" sz="2800" dirty="0">
                <a:latin typeface="Times New Roman"/>
                <a:cs typeface="Arial"/>
              </a:rPr>
              <a:t>          </a:t>
            </a:r>
            <a:r>
              <a:rPr lang="en-US" sz="2800" dirty="0" err="1">
                <a:latin typeface="Times New Roman"/>
                <a:cs typeface="Arial"/>
              </a:rPr>
              <a:t>ελλει</a:t>
            </a:r>
            <a:r>
              <a:rPr lang="en-US" sz="2800" dirty="0">
                <a:latin typeface="Times New Roman"/>
                <a:cs typeface="Arial"/>
              </a:rPr>
              <a:t>π</a:t>
            </a:r>
            <a:r>
              <a:rPr lang="en-US" sz="2800" dirty="0" err="1">
                <a:latin typeface="Times New Roman"/>
                <a:cs typeface="Arial"/>
              </a:rPr>
              <a:t>τική</a:t>
            </a:r>
            <a:r>
              <a:rPr lang="en-US" sz="2800" dirty="0">
                <a:latin typeface="Times New Roman"/>
                <a:cs typeface="Arial"/>
              </a:rPr>
              <a:t>-Υ </a:t>
            </a:r>
            <a:r>
              <a:rPr lang="en-US" sz="2800" dirty="0" err="1">
                <a:latin typeface="Times New Roman"/>
                <a:cs typeface="Arial"/>
              </a:rPr>
              <a:t>δομή</a:t>
            </a:r>
            <a:r>
              <a:rPr lang="en-US" sz="2800" dirty="0">
                <a:latin typeface="Times New Roman"/>
                <a:cs typeface="Arial"/>
              </a:rPr>
              <a:t> </a:t>
            </a:r>
            <a:r>
              <a:rPr lang="en-US" dirty="0">
                <a:cs typeface="Arial"/>
              </a:rPr>
              <a:t> 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5D9BF4-D3E0-C6D8-CED4-6117DC7D6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159" y="1390969"/>
            <a:ext cx="10138568" cy="5465798"/>
          </a:xfrm>
        </p:spPr>
        <p:txBody>
          <a:bodyPr/>
          <a:lstStyle/>
          <a:p>
            <a:pPr marL="0" indent="0">
              <a:buNone/>
            </a:pPr>
            <a:endParaRPr lang="en-US">
              <a:cs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80FC24-095A-4A09-EFDC-9C7D0F7B5AAA}"/>
              </a:ext>
            </a:extLst>
          </p:cNvPr>
          <p:cNvSpPr txBox="1"/>
          <p:nvPr/>
        </p:nvSpPr>
        <p:spPr>
          <a:xfrm>
            <a:off x="1397935" y="1708897"/>
            <a:ext cx="3384173" cy="405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Times New Roman"/>
                <a:cs typeface="Arial"/>
              </a:rPr>
              <a:t>Υλικός</a:t>
            </a:r>
            <a:r>
              <a:rPr lang="en-US" sz="2000" b="1" dirty="0">
                <a:latin typeface="Times New Roman"/>
                <a:cs typeface="Arial"/>
              </a:rPr>
              <a:t> </a:t>
            </a:r>
            <a:r>
              <a:rPr lang="en-US" sz="2000" b="1" dirty="0" err="1">
                <a:latin typeface="Times New Roman"/>
                <a:cs typeface="Arial"/>
              </a:rPr>
              <a:t>συγκειμενικός</a:t>
            </a:r>
            <a:r>
              <a:rPr lang="en-US" sz="2000" b="1" dirty="0">
                <a:latin typeface="Times New Roman"/>
                <a:cs typeface="Arial"/>
              </a:rPr>
              <a:t> </a:t>
            </a:r>
            <a:r>
              <a:rPr lang="en-US" sz="2000" b="1" dirty="0" err="1">
                <a:latin typeface="Times New Roman"/>
                <a:cs typeface="Arial"/>
              </a:rPr>
              <a:t>άξον</a:t>
            </a:r>
            <a:r>
              <a:rPr lang="en-US" sz="2000" b="1" dirty="0">
                <a:latin typeface="Times New Roman"/>
                <a:cs typeface="Arial"/>
              </a:rPr>
              <a:t>ας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61E457-25B5-C815-FBD0-C3617AD5C551}"/>
              </a:ext>
            </a:extLst>
          </p:cNvPr>
          <p:cNvSpPr txBox="1"/>
          <p:nvPr/>
        </p:nvSpPr>
        <p:spPr>
          <a:xfrm>
            <a:off x="5168712" y="2535330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A5482EC-7C2A-01D1-C5A5-8126DC1CA3BC}"/>
              </a:ext>
            </a:extLst>
          </p:cNvPr>
          <p:cNvCxnSpPr/>
          <p:nvPr/>
        </p:nvCxnSpPr>
        <p:spPr>
          <a:xfrm>
            <a:off x="2630020" y="2405904"/>
            <a:ext cx="6725" cy="2326339"/>
          </a:xfrm>
          <a:prstGeom prst="straightConnector1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388C905-7282-619B-7934-3981FFAFF462}"/>
              </a:ext>
            </a:extLst>
          </p:cNvPr>
          <p:cNvCxnSpPr>
            <a:cxnSpLocks/>
          </p:cNvCxnSpPr>
          <p:nvPr/>
        </p:nvCxnSpPr>
        <p:spPr>
          <a:xfrm flipV="1">
            <a:off x="2630020" y="2401419"/>
            <a:ext cx="2427195" cy="15689"/>
          </a:xfrm>
          <a:prstGeom prst="straightConnector1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477DFE-D8B0-D5C2-79D0-00A50B96A52C}"/>
              </a:ext>
            </a:extLst>
          </p:cNvPr>
          <p:cNvCxnSpPr>
            <a:cxnSpLocks/>
          </p:cNvCxnSpPr>
          <p:nvPr/>
        </p:nvCxnSpPr>
        <p:spPr>
          <a:xfrm>
            <a:off x="5050491" y="2417109"/>
            <a:ext cx="6725" cy="2102222"/>
          </a:xfrm>
          <a:prstGeom prst="straightConnector1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E55BCAD-A912-5E99-4AE5-AF97CA39D5AB}"/>
              </a:ext>
            </a:extLst>
          </p:cNvPr>
          <p:cNvCxnSpPr>
            <a:cxnSpLocks/>
          </p:cNvCxnSpPr>
          <p:nvPr/>
        </p:nvCxnSpPr>
        <p:spPr>
          <a:xfrm flipH="1" flipV="1">
            <a:off x="2625539" y="4732243"/>
            <a:ext cx="1069040" cy="4483"/>
          </a:xfrm>
          <a:prstGeom prst="straightConnector1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E219BD6-917E-E44F-EC7F-91D631A25684}"/>
              </a:ext>
            </a:extLst>
          </p:cNvPr>
          <p:cNvCxnSpPr>
            <a:cxnSpLocks/>
          </p:cNvCxnSpPr>
          <p:nvPr/>
        </p:nvCxnSpPr>
        <p:spPr>
          <a:xfrm>
            <a:off x="3705783" y="4725522"/>
            <a:ext cx="17930" cy="1004045"/>
          </a:xfrm>
          <a:prstGeom prst="straightConnector1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E9A70B7-0976-A4D8-07BD-E96850EF66B9}"/>
              </a:ext>
            </a:extLst>
          </p:cNvPr>
          <p:cNvCxnSpPr>
            <a:cxnSpLocks/>
          </p:cNvCxnSpPr>
          <p:nvPr/>
        </p:nvCxnSpPr>
        <p:spPr>
          <a:xfrm flipH="1">
            <a:off x="3712510" y="5722844"/>
            <a:ext cx="2940422" cy="17929"/>
          </a:xfrm>
          <a:prstGeom prst="straightConnector1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E6EF8EE-71C3-3D01-2B90-99AD93C5BE5B}"/>
              </a:ext>
            </a:extLst>
          </p:cNvPr>
          <p:cNvCxnSpPr>
            <a:cxnSpLocks/>
          </p:cNvCxnSpPr>
          <p:nvPr/>
        </p:nvCxnSpPr>
        <p:spPr>
          <a:xfrm flipV="1">
            <a:off x="5050489" y="4508126"/>
            <a:ext cx="1620370" cy="4484"/>
          </a:xfrm>
          <a:prstGeom prst="straightConnector1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FFFB0A3-5AC1-8CEF-9C7F-C8D79A55FA64}"/>
              </a:ext>
            </a:extLst>
          </p:cNvPr>
          <p:cNvCxnSpPr>
            <a:cxnSpLocks/>
          </p:cNvCxnSpPr>
          <p:nvPr/>
        </p:nvCxnSpPr>
        <p:spPr>
          <a:xfrm>
            <a:off x="6652929" y="4512609"/>
            <a:ext cx="6725" cy="1205750"/>
          </a:xfrm>
          <a:prstGeom prst="straightConnector1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44973FE-40DA-0485-B27A-8282E222C3E4}"/>
              </a:ext>
            </a:extLst>
          </p:cNvPr>
          <p:cNvSpPr txBox="1"/>
          <p:nvPr/>
        </p:nvSpPr>
        <p:spPr>
          <a:xfrm>
            <a:off x="2815477" y="2787463"/>
            <a:ext cx="200305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     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cs typeface="Arial"/>
              </a:rPr>
              <a:t>Ένδοξον</a:t>
            </a:r>
            <a:endParaRPr lang="en-US" b="1" dirty="0" err="1">
              <a:latin typeface="Times New Roman"/>
              <a:cs typeface="Times New Roman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CD1169-10B1-4ADD-294A-4938AA8FFA66}"/>
              </a:ext>
            </a:extLst>
          </p:cNvPr>
          <p:cNvSpPr txBox="1"/>
          <p:nvPr/>
        </p:nvSpPr>
        <p:spPr>
          <a:xfrm>
            <a:off x="2815478" y="3854823"/>
            <a:ext cx="198904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     </a:t>
            </a:r>
            <a:r>
              <a:rPr lang="en-US" b="1" dirty="0">
                <a:latin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cs typeface="Arial"/>
              </a:rPr>
              <a:t>Δεδομένο</a:t>
            </a:r>
            <a:endParaRPr lang="en-US" b="1" dirty="0" err="1">
              <a:latin typeface="Times New Roman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B351045-7151-1B2C-9ADD-14503F0CFC6C}"/>
              </a:ext>
            </a:extLst>
          </p:cNvPr>
          <p:cNvCxnSpPr/>
          <p:nvPr/>
        </p:nvCxnSpPr>
        <p:spPr>
          <a:xfrm>
            <a:off x="3817842" y="3156699"/>
            <a:ext cx="6725" cy="701486"/>
          </a:xfrm>
          <a:prstGeom prst="straightConnector1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FC535AC-9364-C167-4854-5322CB787647}"/>
              </a:ext>
            </a:extLst>
          </p:cNvPr>
          <p:cNvCxnSpPr/>
          <p:nvPr/>
        </p:nvCxnSpPr>
        <p:spPr>
          <a:xfrm>
            <a:off x="3877039" y="4208556"/>
            <a:ext cx="604711" cy="6963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BC87A03-91A6-88CF-B77E-FB5C7A208631}"/>
              </a:ext>
            </a:extLst>
          </p:cNvPr>
          <p:cNvSpPr txBox="1"/>
          <p:nvPr/>
        </p:nvSpPr>
        <p:spPr>
          <a:xfrm>
            <a:off x="3946071" y="4972791"/>
            <a:ext cx="247402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Times New Roman"/>
                <a:cs typeface="Arial"/>
              </a:rPr>
              <a:t>  </a:t>
            </a:r>
            <a:r>
              <a:rPr lang="en-US" b="1" dirty="0" err="1">
                <a:latin typeface="Times New Roman"/>
                <a:cs typeface="Arial"/>
              </a:rPr>
              <a:t>Πρώτο</a:t>
            </a:r>
            <a:r>
              <a:rPr lang="en-US" b="1" dirty="0">
                <a:latin typeface="Times New Roman"/>
                <a:cs typeface="Arial"/>
              </a:rPr>
              <a:t> </a:t>
            </a:r>
            <a:r>
              <a:rPr lang="en-US" b="1" dirty="0" err="1">
                <a:latin typeface="Times New Roman"/>
                <a:cs typeface="Arial"/>
              </a:rPr>
              <a:t>Συμ</a:t>
            </a:r>
            <a:r>
              <a:rPr lang="en-US" b="1" dirty="0">
                <a:latin typeface="Times New Roman"/>
                <a:cs typeface="Arial"/>
              </a:rPr>
              <a:t>π</a:t>
            </a:r>
            <a:r>
              <a:rPr lang="en-US" b="1" dirty="0" err="1">
                <a:latin typeface="Times New Roman"/>
                <a:cs typeface="Arial"/>
              </a:rPr>
              <a:t>έρ</a:t>
            </a:r>
            <a:r>
              <a:rPr lang="en-US" b="1" dirty="0">
                <a:latin typeface="Times New Roman"/>
                <a:cs typeface="Arial"/>
              </a:rPr>
              <a:t>α</a:t>
            </a:r>
            <a:r>
              <a:rPr lang="en-US" b="1" dirty="0" err="1">
                <a:latin typeface="Times New Roman"/>
                <a:cs typeface="Arial"/>
              </a:rPr>
              <a:t>σμ</a:t>
            </a:r>
            <a:r>
              <a:rPr lang="en-US" b="1" dirty="0">
                <a:latin typeface="Times New Roman"/>
                <a:cs typeface="Arial"/>
              </a:rPr>
              <a:t>α</a:t>
            </a:r>
            <a:endParaRPr lang="en-US" b="1" dirty="0">
              <a:latin typeface="Times New Roman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3AF92F-7E45-0957-B123-9F6B03F3E910}"/>
              </a:ext>
            </a:extLst>
          </p:cNvPr>
          <p:cNvSpPr txBox="1"/>
          <p:nvPr/>
        </p:nvSpPr>
        <p:spPr>
          <a:xfrm>
            <a:off x="7545778" y="1929739"/>
            <a:ext cx="1632857" cy="369332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Times New Roman"/>
                <a:cs typeface="Arial"/>
              </a:rPr>
              <a:t>    </a:t>
            </a:r>
            <a:r>
              <a:rPr lang="en-US" b="1" dirty="0">
                <a:solidFill>
                  <a:schemeClr val="bg1"/>
                </a:solidFill>
                <a:latin typeface="Times New Roman"/>
                <a:cs typeface="Arial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/>
                <a:cs typeface="Arial"/>
              </a:rPr>
              <a:t>Τό</a:t>
            </a:r>
            <a:r>
              <a:rPr lang="en-US" b="1" dirty="0">
                <a:solidFill>
                  <a:schemeClr val="bg1"/>
                </a:solidFill>
                <a:latin typeface="Times New Roman"/>
                <a:cs typeface="Arial"/>
              </a:rPr>
              <a:t>π</a:t>
            </a:r>
            <a:r>
              <a:rPr lang="en-US" b="1" dirty="0" err="1">
                <a:solidFill>
                  <a:schemeClr val="bg1"/>
                </a:solidFill>
                <a:latin typeface="Times New Roman"/>
                <a:cs typeface="Arial"/>
              </a:rPr>
              <a:t>ος</a:t>
            </a:r>
            <a:r>
              <a:rPr lang="en-US" b="1" dirty="0">
                <a:solidFill>
                  <a:schemeClr val="bg1"/>
                </a:solidFill>
                <a:latin typeface="Times New Roman"/>
                <a:cs typeface="Arial"/>
              </a:rPr>
              <a:t>...</a:t>
            </a:r>
            <a:endParaRPr lang="en-US" b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C6D513-543E-2657-9953-AC57B61DE6C8}"/>
              </a:ext>
            </a:extLst>
          </p:cNvPr>
          <p:cNvCxnSpPr/>
          <p:nvPr/>
        </p:nvCxnSpPr>
        <p:spPr>
          <a:xfrm>
            <a:off x="6102062" y="3167868"/>
            <a:ext cx="23751" cy="1280556"/>
          </a:xfrm>
          <a:prstGeom prst="straightConnector1">
            <a:avLst/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0C71CE8-C4A0-F9F9-76CF-79CA054AF3B0}"/>
              </a:ext>
            </a:extLst>
          </p:cNvPr>
          <p:cNvCxnSpPr>
            <a:cxnSpLocks/>
          </p:cNvCxnSpPr>
          <p:nvPr/>
        </p:nvCxnSpPr>
        <p:spPr>
          <a:xfrm>
            <a:off x="8833386" y="3157972"/>
            <a:ext cx="23751" cy="1290452"/>
          </a:xfrm>
          <a:prstGeom prst="straightConnector1">
            <a:avLst/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51A2FCA-6141-ABD9-6673-D2E69658EF65}"/>
              </a:ext>
            </a:extLst>
          </p:cNvPr>
          <p:cNvCxnSpPr>
            <a:cxnSpLocks/>
          </p:cNvCxnSpPr>
          <p:nvPr/>
        </p:nvCxnSpPr>
        <p:spPr>
          <a:xfrm>
            <a:off x="6102062" y="3197555"/>
            <a:ext cx="2745178" cy="13855"/>
          </a:xfrm>
          <a:prstGeom prst="straightConnector1">
            <a:avLst/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5983A91-7C95-D626-74C1-45712E5BF274}"/>
              </a:ext>
            </a:extLst>
          </p:cNvPr>
          <p:cNvCxnSpPr>
            <a:cxnSpLocks/>
          </p:cNvCxnSpPr>
          <p:nvPr/>
        </p:nvCxnSpPr>
        <p:spPr>
          <a:xfrm flipH="1">
            <a:off x="7728982" y="4454361"/>
            <a:ext cx="1114300" cy="3959"/>
          </a:xfrm>
          <a:prstGeom prst="straightConnector1">
            <a:avLst/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3116573-03AF-64B0-11B8-8EFB04B4A6F4}"/>
              </a:ext>
            </a:extLst>
          </p:cNvPr>
          <p:cNvCxnSpPr>
            <a:cxnSpLocks/>
          </p:cNvCxnSpPr>
          <p:nvPr/>
        </p:nvCxnSpPr>
        <p:spPr>
          <a:xfrm>
            <a:off x="7715126" y="4464257"/>
            <a:ext cx="3959" cy="2388918"/>
          </a:xfrm>
          <a:prstGeom prst="straightConnector1">
            <a:avLst/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9F55565-537A-A1E2-67D5-532406551F44}"/>
              </a:ext>
            </a:extLst>
          </p:cNvPr>
          <p:cNvCxnSpPr>
            <a:cxnSpLocks/>
          </p:cNvCxnSpPr>
          <p:nvPr/>
        </p:nvCxnSpPr>
        <p:spPr>
          <a:xfrm>
            <a:off x="3834546" y="6781255"/>
            <a:ext cx="3888467" cy="30298"/>
          </a:xfrm>
          <a:prstGeom prst="straightConnector1">
            <a:avLst/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84B3F67-9102-BFF2-BB36-B8ABB0A416D0}"/>
              </a:ext>
            </a:extLst>
          </p:cNvPr>
          <p:cNvCxnSpPr>
            <a:cxnSpLocks/>
          </p:cNvCxnSpPr>
          <p:nvPr/>
        </p:nvCxnSpPr>
        <p:spPr>
          <a:xfrm>
            <a:off x="3807474" y="4393676"/>
            <a:ext cx="19823" cy="2462701"/>
          </a:xfrm>
          <a:prstGeom prst="straightConnector1">
            <a:avLst/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87EC43B-4653-AF00-E135-F363B4F1032D}"/>
              </a:ext>
            </a:extLst>
          </p:cNvPr>
          <p:cNvCxnSpPr>
            <a:cxnSpLocks/>
          </p:cNvCxnSpPr>
          <p:nvPr/>
        </p:nvCxnSpPr>
        <p:spPr>
          <a:xfrm flipH="1">
            <a:off x="3820021" y="4375193"/>
            <a:ext cx="2282041" cy="33647"/>
          </a:xfrm>
          <a:prstGeom prst="straightConnector1">
            <a:avLst/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94B09D2-E4D8-766E-657E-5233EECA1A27}"/>
              </a:ext>
            </a:extLst>
          </p:cNvPr>
          <p:cNvSpPr txBox="1"/>
          <p:nvPr/>
        </p:nvSpPr>
        <p:spPr>
          <a:xfrm>
            <a:off x="6791200" y="3471059"/>
            <a:ext cx="164522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Times New Roman"/>
                <a:cs typeface="Arial"/>
              </a:rPr>
              <a:t>     </a:t>
            </a:r>
            <a:r>
              <a:rPr lang="en-US" b="1" dirty="0">
                <a:solidFill>
                  <a:schemeClr val="bg1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/>
                <a:cs typeface="Arial"/>
              </a:rPr>
              <a:t>Αξίωμ</a:t>
            </a:r>
            <a:r>
              <a:rPr lang="en-US" b="1" dirty="0">
                <a:solidFill>
                  <a:schemeClr val="bg1"/>
                </a:solidFill>
                <a:latin typeface="Times New Roman"/>
                <a:cs typeface="Arial"/>
              </a:rPr>
              <a:t>α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83D6F20-0BD6-CE98-1D49-179DE6963EAF}"/>
              </a:ext>
            </a:extLst>
          </p:cNvPr>
          <p:cNvCxnSpPr/>
          <p:nvPr/>
        </p:nvCxnSpPr>
        <p:spPr>
          <a:xfrm>
            <a:off x="7644616" y="2305669"/>
            <a:ext cx="23751" cy="1122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FF3E3BB-6025-341F-C4DC-6A3F6426C982}"/>
              </a:ext>
            </a:extLst>
          </p:cNvPr>
          <p:cNvSpPr txBox="1"/>
          <p:nvPr/>
        </p:nvSpPr>
        <p:spPr>
          <a:xfrm>
            <a:off x="4361708" y="6016831"/>
            <a:ext cx="281296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/>
                <a:cs typeface="Arial"/>
              </a:rPr>
              <a:t>     </a:t>
            </a:r>
            <a:r>
              <a:rPr lang="en-US" b="1" dirty="0" err="1">
                <a:solidFill>
                  <a:schemeClr val="bg1"/>
                </a:solidFill>
                <a:latin typeface="Times New Roman"/>
                <a:cs typeface="Arial"/>
              </a:rPr>
              <a:t>Τελικό</a:t>
            </a:r>
            <a:r>
              <a:rPr lang="en-US" b="1" dirty="0">
                <a:solidFill>
                  <a:schemeClr val="bg1"/>
                </a:solidFill>
                <a:latin typeface="Times New Roman"/>
                <a:cs typeface="Arial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/>
                <a:cs typeface="Arial"/>
              </a:rPr>
              <a:t>Συμ</a:t>
            </a:r>
            <a:r>
              <a:rPr lang="en-US" b="1" dirty="0">
                <a:solidFill>
                  <a:schemeClr val="bg1"/>
                </a:solidFill>
                <a:latin typeface="Times New Roman"/>
                <a:cs typeface="Arial"/>
              </a:rPr>
              <a:t>π</a:t>
            </a:r>
            <a:r>
              <a:rPr lang="en-US" b="1" dirty="0" err="1">
                <a:solidFill>
                  <a:schemeClr val="bg1"/>
                </a:solidFill>
                <a:latin typeface="Times New Roman"/>
                <a:cs typeface="Arial"/>
              </a:rPr>
              <a:t>έρ</a:t>
            </a:r>
            <a:r>
              <a:rPr lang="en-US" b="1" dirty="0">
                <a:solidFill>
                  <a:schemeClr val="bg1"/>
                </a:solidFill>
                <a:latin typeface="Times New Roman"/>
                <a:cs typeface="Arial"/>
              </a:rPr>
              <a:t>α</a:t>
            </a:r>
            <a:r>
              <a:rPr lang="en-US" b="1" dirty="0" err="1">
                <a:solidFill>
                  <a:schemeClr val="bg1"/>
                </a:solidFill>
                <a:latin typeface="Times New Roman"/>
                <a:cs typeface="Arial"/>
              </a:rPr>
              <a:t>σμ</a:t>
            </a:r>
            <a:r>
              <a:rPr lang="en-US" b="1" dirty="0">
                <a:solidFill>
                  <a:schemeClr val="bg1"/>
                </a:solidFill>
                <a:latin typeface="Times New Roman"/>
                <a:cs typeface="Arial"/>
              </a:rPr>
              <a:t>α</a:t>
            </a:r>
            <a:endParaRPr lang="en-US" b="1" dirty="0">
              <a:solidFill>
                <a:schemeClr val="bg1"/>
              </a:solidFill>
              <a:latin typeface="Times New Roman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D0E382F-B383-0F17-8FA0-991112F505BB}"/>
              </a:ext>
            </a:extLst>
          </p:cNvPr>
          <p:cNvCxnSpPr>
            <a:cxnSpLocks/>
          </p:cNvCxnSpPr>
          <p:nvPr/>
        </p:nvCxnSpPr>
        <p:spPr>
          <a:xfrm flipH="1">
            <a:off x="5847484" y="3859357"/>
            <a:ext cx="1272638" cy="21118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98C9D2D-1EDF-9C24-8B09-595ED9B37A31}"/>
              </a:ext>
            </a:extLst>
          </p:cNvPr>
          <p:cNvCxnSpPr>
            <a:cxnSpLocks/>
          </p:cNvCxnSpPr>
          <p:nvPr/>
        </p:nvCxnSpPr>
        <p:spPr>
          <a:xfrm>
            <a:off x="8249515" y="6017945"/>
            <a:ext cx="13855" cy="637310"/>
          </a:xfrm>
          <a:prstGeom prst="straightConnector1">
            <a:avLst/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81BE9B3-7940-BC8A-8236-F5D5B5ACC615}"/>
              </a:ext>
            </a:extLst>
          </p:cNvPr>
          <p:cNvCxnSpPr>
            <a:cxnSpLocks/>
          </p:cNvCxnSpPr>
          <p:nvPr/>
        </p:nvCxnSpPr>
        <p:spPr>
          <a:xfrm>
            <a:off x="11030320" y="6017944"/>
            <a:ext cx="23751" cy="637310"/>
          </a:xfrm>
          <a:prstGeom prst="straightConnector1">
            <a:avLst/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D29952D-72B9-DA47-00B4-35CB73D70CF0}"/>
              </a:ext>
            </a:extLst>
          </p:cNvPr>
          <p:cNvCxnSpPr>
            <a:cxnSpLocks/>
          </p:cNvCxnSpPr>
          <p:nvPr/>
        </p:nvCxnSpPr>
        <p:spPr>
          <a:xfrm>
            <a:off x="8249516" y="5988257"/>
            <a:ext cx="2784763" cy="13854"/>
          </a:xfrm>
          <a:prstGeom prst="straightConnector1">
            <a:avLst/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DFA5F4B-46E1-C55F-B3D4-EEF76F822029}"/>
              </a:ext>
            </a:extLst>
          </p:cNvPr>
          <p:cNvCxnSpPr>
            <a:cxnSpLocks/>
          </p:cNvCxnSpPr>
          <p:nvPr/>
        </p:nvCxnSpPr>
        <p:spPr>
          <a:xfrm>
            <a:off x="8259412" y="6740360"/>
            <a:ext cx="2784763" cy="13854"/>
          </a:xfrm>
          <a:prstGeom prst="straightConnector1">
            <a:avLst/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C638FBC-2F8B-E228-1018-A51C106E3910}"/>
              </a:ext>
            </a:extLst>
          </p:cNvPr>
          <p:cNvSpPr txBox="1"/>
          <p:nvPr/>
        </p:nvSpPr>
        <p:spPr>
          <a:xfrm>
            <a:off x="8317675" y="6024253"/>
            <a:ext cx="2652155" cy="646331"/>
          </a:xfrm>
          <a:prstGeom prst="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Times New Roman"/>
                <a:cs typeface="Arial"/>
              </a:rPr>
              <a:t>Δι</a:t>
            </a:r>
            <a:r>
              <a:rPr lang="en-US" b="1" dirty="0">
                <a:solidFill>
                  <a:schemeClr val="bg1"/>
                </a:solidFill>
                <a:latin typeface="Times New Roman"/>
                <a:cs typeface="Arial"/>
              </a:rPr>
              <a:t>α</a:t>
            </a:r>
            <a:r>
              <a:rPr lang="en-US" b="1" dirty="0" err="1">
                <a:solidFill>
                  <a:schemeClr val="bg1"/>
                </a:solidFill>
                <a:latin typeface="Times New Roman"/>
                <a:cs typeface="Arial"/>
              </a:rPr>
              <a:t>δικ</a:t>
            </a:r>
            <a:r>
              <a:rPr lang="en-US" b="1" dirty="0">
                <a:solidFill>
                  <a:schemeClr val="bg1"/>
                </a:solidFill>
                <a:latin typeface="Times New Roman"/>
                <a:cs typeface="Arial"/>
              </a:rPr>
              <a:t>α</a:t>
            </a:r>
            <a:r>
              <a:rPr lang="en-US" b="1" dirty="0" err="1">
                <a:solidFill>
                  <a:schemeClr val="bg1"/>
                </a:solidFill>
                <a:latin typeface="Times New Roman"/>
                <a:cs typeface="Arial"/>
              </a:rPr>
              <a:t>στικός</a:t>
            </a:r>
            <a:r>
              <a:rPr lang="en-US" b="1" dirty="0">
                <a:solidFill>
                  <a:schemeClr val="bg1"/>
                </a:solidFill>
                <a:latin typeface="Times New Roman"/>
                <a:cs typeface="Arial"/>
              </a:rPr>
              <a:t> επα</a:t>
            </a:r>
            <a:r>
              <a:rPr lang="en-US" b="1" dirty="0" err="1">
                <a:solidFill>
                  <a:schemeClr val="bg1"/>
                </a:solidFill>
                <a:latin typeface="Times New Roman"/>
                <a:cs typeface="Arial"/>
              </a:rPr>
              <a:t>γωγικός</a:t>
            </a:r>
            <a:r>
              <a:rPr lang="en-US" b="1" dirty="0">
                <a:solidFill>
                  <a:schemeClr val="bg1"/>
                </a:solidFill>
                <a:latin typeface="Times New Roman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/>
                <a:cs typeface="Arial"/>
              </a:rPr>
              <a:t>άξον</a:t>
            </a:r>
            <a:r>
              <a:rPr lang="en-US" b="1" dirty="0">
                <a:solidFill>
                  <a:schemeClr val="bg1"/>
                </a:solidFill>
                <a:latin typeface="Times New Roman"/>
                <a:cs typeface="Arial"/>
              </a:rPr>
              <a:t>ας</a:t>
            </a:r>
            <a:endParaRPr lang="en-US" b="1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227238CA-23EE-2234-955B-53E78F0DD83D}"/>
              </a:ext>
            </a:extLst>
          </p:cNvPr>
          <p:cNvSpPr/>
          <p:nvPr/>
        </p:nvSpPr>
        <p:spPr>
          <a:xfrm>
            <a:off x="6238876" y="801220"/>
            <a:ext cx="717175" cy="224118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01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940A5-F036-12A2-2E40-C585827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19192" y="638723"/>
            <a:ext cx="7958331" cy="1077229"/>
          </a:xfrm>
        </p:spPr>
        <p:txBody>
          <a:bodyPr/>
          <a:lstStyle/>
          <a:p>
            <a:r>
              <a:rPr lang="en-US" dirty="0" err="1">
                <a:latin typeface="Times New Roman"/>
                <a:cs typeface="Arial"/>
              </a:rPr>
              <a:t>Τό</a:t>
            </a:r>
            <a:r>
              <a:rPr lang="en-US" dirty="0">
                <a:latin typeface="Times New Roman"/>
                <a:cs typeface="Arial"/>
              </a:rPr>
              <a:t>π</a:t>
            </a:r>
            <a:r>
              <a:rPr lang="en-US" dirty="0" err="1">
                <a:latin typeface="Times New Roman"/>
                <a:cs typeface="Arial"/>
              </a:rPr>
              <a:t>οι</a:t>
            </a:r>
            <a:endParaRPr lang="en-US" dirty="0" err="1"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03CE1-BAD0-C23C-96C1-D912878D7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932" y="1586449"/>
            <a:ext cx="9373456" cy="5119661"/>
          </a:xfrm>
        </p:spPr>
        <p:txBody>
          <a:bodyPr/>
          <a:lstStyle/>
          <a:p>
            <a:pPr marL="344170" indent="-344170">
              <a:buFont typeface="Courier New" panose="05000000000000000000" pitchFamily="2" charset="2"/>
              <a:buChar char="o"/>
            </a:pP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Τό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π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ος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τερμ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α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τισμού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 και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ρύθμισης</a:t>
            </a:r>
            <a:r>
              <a:rPr lang="en-US" dirty="0">
                <a:latin typeface="Times New Roman"/>
                <a:cs typeface="Arial" panose="020B0604020202020204"/>
              </a:rPr>
              <a:t> (locus from termination and setting up) </a:t>
            </a:r>
            <a:r>
              <a:rPr lang="en-US" sz="1600" dirty="0">
                <a:latin typeface="Times New Roman"/>
                <a:cs typeface="Arial" panose="020B0604020202020204"/>
              </a:rPr>
              <a:t>(Rigotti &amp; Greco 2019: 263) </a:t>
            </a:r>
            <a:endParaRPr lang="en-US" sz="1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ea typeface="+mn-lt"/>
                <a:cs typeface="+mn-lt"/>
              </a:rPr>
              <a:t>     </a:t>
            </a:r>
            <a:r>
              <a:rPr lang="en-US" dirty="0" err="1">
                <a:latin typeface="Times New Roman"/>
                <a:ea typeface="+mn-lt"/>
                <a:cs typeface="+mn-lt"/>
              </a:rPr>
              <a:t>Αξίωμ</a:t>
            </a:r>
            <a:r>
              <a:rPr lang="en-US" dirty="0">
                <a:latin typeface="Times New Roman"/>
                <a:ea typeface="+mn-lt"/>
                <a:cs typeface="+mn-lt"/>
              </a:rPr>
              <a:t>α: αν Χ= κα</a:t>
            </a:r>
            <a:r>
              <a:rPr lang="en-US" dirty="0" err="1">
                <a:latin typeface="Times New Roman"/>
                <a:ea typeface="+mn-lt"/>
                <a:cs typeface="+mn-lt"/>
              </a:rPr>
              <a:t>κό</a:t>
            </a:r>
            <a:r>
              <a:rPr lang="en-US" dirty="0">
                <a:latin typeface="Times New Roman"/>
                <a:ea typeface="+mn-lt"/>
                <a:cs typeface="+mn-lt"/>
              </a:rPr>
              <a:t>, </a:t>
            </a:r>
            <a:r>
              <a:rPr lang="en-US" dirty="0" err="1">
                <a:latin typeface="Times New Roman"/>
                <a:ea typeface="+mn-lt"/>
                <a:cs typeface="+mn-lt"/>
              </a:rPr>
              <a:t>τότε</a:t>
            </a:r>
            <a:r>
              <a:rPr lang="en-US" dirty="0">
                <a:latin typeface="Times New Roman"/>
                <a:ea typeface="+mn-lt"/>
                <a:cs typeface="+mn-lt"/>
              </a:rPr>
              <a:t> </a:t>
            </a:r>
            <a:r>
              <a:rPr lang="en-US" dirty="0" err="1">
                <a:latin typeface="Times New Roman"/>
                <a:ea typeface="+mn-lt"/>
                <a:cs typeface="+mn-lt"/>
              </a:rPr>
              <a:t>το</a:t>
            </a:r>
            <a:r>
              <a:rPr lang="en-US" dirty="0">
                <a:latin typeface="Times New Roman"/>
                <a:ea typeface="+mn-lt"/>
                <a:cs typeface="+mn-lt"/>
              </a:rPr>
              <a:t> Χ π</a:t>
            </a:r>
            <a:r>
              <a:rPr lang="en-US" dirty="0" err="1">
                <a:latin typeface="Times New Roman"/>
                <a:ea typeface="+mn-lt"/>
                <a:cs typeface="+mn-lt"/>
              </a:rPr>
              <a:t>ρέ</a:t>
            </a:r>
            <a:r>
              <a:rPr lang="en-US" dirty="0">
                <a:latin typeface="Times New Roman"/>
                <a:ea typeface="+mn-lt"/>
                <a:cs typeface="+mn-lt"/>
              </a:rPr>
              <a:t>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ει</a:t>
            </a:r>
            <a:r>
              <a:rPr lang="en-US" dirty="0">
                <a:latin typeface="Times New Roman"/>
                <a:ea typeface="+mn-lt"/>
                <a:cs typeface="+mn-lt"/>
              </a:rPr>
              <a:t> να </a:t>
            </a:r>
            <a:r>
              <a:rPr lang="en-US" dirty="0" err="1">
                <a:latin typeface="Times New Roman"/>
                <a:ea typeface="+mn-lt"/>
                <a:cs typeface="+mn-lt"/>
              </a:rPr>
              <a:t>τερμ</a:t>
            </a:r>
            <a:r>
              <a:rPr lang="en-US" dirty="0">
                <a:latin typeface="Times New Roman"/>
                <a:ea typeface="+mn-lt"/>
                <a:cs typeface="+mn-lt"/>
              </a:rPr>
              <a:t>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τιστεί</a:t>
            </a:r>
            <a:r>
              <a:rPr lang="en-US" dirty="0">
                <a:latin typeface="Times New Roman"/>
                <a:ea typeface="+mn-lt"/>
                <a:cs typeface="+mn-lt"/>
              </a:rPr>
              <a:t>/</a:t>
            </a:r>
            <a:r>
              <a:rPr lang="en-US" dirty="0" err="1">
                <a:latin typeface="Times New Roman"/>
                <a:ea typeface="+mn-lt"/>
                <a:cs typeface="+mn-lt"/>
              </a:rPr>
              <a:t>ρυθμιστεί</a:t>
            </a:r>
            <a:endParaRPr lang="en-US">
              <a:latin typeface="Times New Roman"/>
              <a:ea typeface="+mn-lt"/>
              <a:cs typeface="+mn-lt"/>
            </a:endParaRPr>
          </a:p>
          <a:p>
            <a:pPr marL="344170" indent="-344170">
              <a:buFont typeface="Courier New" panose="05000000000000000000" pitchFamily="2" charset="2"/>
              <a:buChar char="o"/>
            </a:pP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Τό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π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ος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τελικού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-κα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θοριστικού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σκο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π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ού</a:t>
            </a:r>
            <a:r>
              <a:rPr lang="en-US" i="1" dirty="0">
                <a:latin typeface="Times New Roman"/>
                <a:cs typeface="Arial" panose="020B0604020202020204"/>
              </a:rPr>
              <a:t> </a:t>
            </a:r>
            <a:r>
              <a:rPr lang="en-US" dirty="0">
                <a:latin typeface="Times New Roman"/>
                <a:cs typeface="Arial" panose="020B0604020202020204"/>
              </a:rPr>
              <a:t>(locus from final-</a:t>
            </a:r>
            <a:r>
              <a:rPr lang="en-US" dirty="0" err="1">
                <a:latin typeface="Times New Roman"/>
                <a:cs typeface="Arial" panose="020B0604020202020204"/>
              </a:rPr>
              <a:t>instumental</a:t>
            </a:r>
            <a:r>
              <a:rPr lang="en-US" dirty="0">
                <a:latin typeface="Times New Roman"/>
                <a:cs typeface="Arial" panose="020B0604020202020204"/>
              </a:rPr>
              <a:t> cause) </a:t>
            </a:r>
            <a:r>
              <a:rPr lang="en-US" sz="1600" dirty="0">
                <a:latin typeface="Times New Roman"/>
                <a:cs typeface="Arial" panose="020B0604020202020204"/>
              </a:rPr>
              <a:t>(Rigotti &amp; Greco 2019: 258) 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Arial" panose="020B0604020202020204"/>
              </a:rPr>
              <a:t>     </a:t>
            </a:r>
            <a:r>
              <a:rPr lang="en-US" dirty="0" err="1">
                <a:latin typeface="Times New Roman"/>
                <a:cs typeface="Arial" panose="020B0604020202020204"/>
              </a:rPr>
              <a:t>Αξίωμ</a:t>
            </a:r>
            <a:r>
              <a:rPr lang="en-US" dirty="0">
                <a:latin typeface="Times New Roman"/>
                <a:cs typeface="Arial" panose="020B0604020202020204"/>
              </a:rPr>
              <a:t>α: αν Χ </a:t>
            </a:r>
            <a:r>
              <a:rPr lang="en-US" dirty="0" err="1">
                <a:latin typeface="Times New Roman"/>
                <a:cs typeface="Arial" panose="020B0604020202020204"/>
              </a:rPr>
              <a:t>δεν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είν</a:t>
            </a:r>
            <a:r>
              <a:rPr lang="en-US" dirty="0">
                <a:latin typeface="Times New Roman"/>
                <a:cs typeface="Arial" panose="020B0604020202020204"/>
              </a:rPr>
              <a:t>αι/</a:t>
            </a:r>
            <a:r>
              <a:rPr lang="en-US" dirty="0" err="1">
                <a:latin typeface="Times New Roman"/>
                <a:cs typeface="Arial" panose="020B0604020202020204"/>
              </a:rPr>
              <a:t>είν</a:t>
            </a:r>
            <a:r>
              <a:rPr lang="en-US" dirty="0">
                <a:latin typeface="Times New Roman"/>
                <a:cs typeface="Arial" panose="020B0604020202020204"/>
              </a:rPr>
              <a:t>αι </a:t>
            </a:r>
            <a:r>
              <a:rPr lang="en-US" dirty="0" err="1">
                <a:latin typeface="Times New Roman"/>
                <a:cs typeface="Arial" panose="020B0604020202020204"/>
              </a:rPr>
              <a:t>έν</a:t>
            </a:r>
            <a:r>
              <a:rPr lang="en-US" dirty="0">
                <a:latin typeface="Times New Roman"/>
                <a:cs typeface="Arial" panose="020B0604020202020204"/>
              </a:rPr>
              <a:t>α </a:t>
            </a:r>
            <a:r>
              <a:rPr lang="en-US" dirty="0" err="1">
                <a:latin typeface="Times New Roman"/>
                <a:cs typeface="Arial" panose="020B0604020202020204"/>
              </a:rPr>
              <a:t>μέσο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γι</a:t>
            </a:r>
            <a:r>
              <a:rPr lang="en-US" dirty="0">
                <a:latin typeface="Times New Roman"/>
                <a:cs typeface="Arial" panose="020B0604020202020204"/>
              </a:rPr>
              <a:t>α να επ</a:t>
            </a:r>
            <a:r>
              <a:rPr lang="en-US" dirty="0" err="1">
                <a:latin typeface="Times New Roman"/>
                <a:cs typeface="Arial" panose="020B0604020202020204"/>
              </a:rPr>
              <a:t>ιτευχθεί</a:t>
            </a:r>
            <a:r>
              <a:rPr lang="en-US" dirty="0">
                <a:latin typeface="Times New Roman"/>
                <a:cs typeface="Arial" panose="020B0604020202020204"/>
              </a:rPr>
              <a:t> </a:t>
            </a:r>
            <a:r>
              <a:rPr lang="en-US" dirty="0" err="1">
                <a:latin typeface="Times New Roman"/>
                <a:cs typeface="Arial" panose="020B0604020202020204"/>
              </a:rPr>
              <a:t>έν</a:t>
            </a:r>
            <a:r>
              <a:rPr lang="en-US" dirty="0">
                <a:latin typeface="Times New Roman"/>
                <a:cs typeface="Arial" panose="020B0604020202020204"/>
              </a:rPr>
              <a:t>ας </a:t>
            </a:r>
            <a:r>
              <a:rPr lang="en-US" dirty="0" err="1">
                <a:latin typeface="Times New Roman"/>
                <a:cs typeface="Arial" panose="020B0604020202020204"/>
              </a:rPr>
              <a:t>θετικός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σκο</a:t>
            </a:r>
            <a:r>
              <a:rPr lang="en-US" dirty="0">
                <a:latin typeface="Times New Roman"/>
                <a:cs typeface="Arial" panose="020B0604020202020204"/>
              </a:rPr>
              <a:t>π</a:t>
            </a:r>
            <a:r>
              <a:rPr lang="en-US" dirty="0" err="1">
                <a:latin typeface="Times New Roman"/>
                <a:cs typeface="Arial" panose="020B0604020202020204"/>
              </a:rPr>
              <a:t>ός</a:t>
            </a:r>
            <a:r>
              <a:rPr lang="en-US" dirty="0">
                <a:latin typeface="Times New Roman"/>
                <a:cs typeface="Arial" panose="020B0604020202020204"/>
              </a:rPr>
              <a:t>, </a:t>
            </a:r>
            <a:r>
              <a:rPr lang="en-US" dirty="0" err="1">
                <a:latin typeface="Times New Roman"/>
                <a:cs typeface="Arial" panose="020B0604020202020204"/>
              </a:rPr>
              <a:t>τοτε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το</a:t>
            </a:r>
            <a:r>
              <a:rPr lang="en-US" dirty="0">
                <a:latin typeface="Times New Roman"/>
                <a:cs typeface="Arial" panose="020B0604020202020204"/>
              </a:rPr>
              <a:t> Χ </a:t>
            </a:r>
            <a:r>
              <a:rPr lang="en-US" dirty="0" err="1">
                <a:latin typeface="Times New Roman"/>
                <a:cs typeface="Arial" panose="020B0604020202020204"/>
              </a:rPr>
              <a:t>δεν</a:t>
            </a:r>
            <a:r>
              <a:rPr lang="en-US" dirty="0">
                <a:latin typeface="Times New Roman"/>
                <a:cs typeface="Arial" panose="020B0604020202020204"/>
              </a:rPr>
              <a:t> π</a:t>
            </a:r>
            <a:r>
              <a:rPr lang="en-US" dirty="0" err="1">
                <a:latin typeface="Times New Roman"/>
                <a:cs typeface="Arial" panose="020B0604020202020204"/>
              </a:rPr>
              <a:t>ρέ</a:t>
            </a:r>
            <a:r>
              <a:rPr lang="en-US" dirty="0">
                <a:latin typeface="Times New Roman"/>
                <a:cs typeface="Arial" panose="020B0604020202020204"/>
              </a:rPr>
              <a:t>π</a:t>
            </a:r>
            <a:r>
              <a:rPr lang="en-US" dirty="0" err="1">
                <a:latin typeface="Times New Roman"/>
                <a:cs typeface="Arial" panose="020B0604020202020204"/>
              </a:rPr>
              <a:t>ει</a:t>
            </a:r>
            <a:r>
              <a:rPr lang="en-US" dirty="0">
                <a:latin typeface="Times New Roman"/>
                <a:cs typeface="Arial" panose="020B0604020202020204"/>
              </a:rPr>
              <a:t>/π</a:t>
            </a:r>
            <a:r>
              <a:rPr lang="en-US" dirty="0" err="1">
                <a:latin typeface="Times New Roman"/>
                <a:cs typeface="Arial" panose="020B0604020202020204"/>
              </a:rPr>
              <a:t>ρέ</a:t>
            </a:r>
            <a:r>
              <a:rPr lang="en-US" dirty="0">
                <a:latin typeface="Times New Roman"/>
                <a:cs typeface="Arial" panose="020B0604020202020204"/>
              </a:rPr>
              <a:t>π</a:t>
            </a:r>
            <a:r>
              <a:rPr lang="en-US" dirty="0" err="1">
                <a:latin typeface="Times New Roman"/>
                <a:cs typeface="Arial" panose="020B0604020202020204"/>
              </a:rPr>
              <a:t>ει</a:t>
            </a:r>
            <a:r>
              <a:rPr lang="en-US" dirty="0">
                <a:latin typeface="Times New Roman"/>
                <a:cs typeface="Arial" panose="020B0604020202020204"/>
              </a:rPr>
              <a:t> να α</a:t>
            </a:r>
            <a:r>
              <a:rPr lang="en-US" dirty="0" err="1">
                <a:latin typeface="Times New Roman"/>
                <a:cs typeface="Arial" panose="020B0604020202020204"/>
              </a:rPr>
              <a:t>ξιο</a:t>
            </a:r>
            <a:r>
              <a:rPr lang="en-US" dirty="0">
                <a:latin typeface="Times New Roman"/>
                <a:cs typeface="Arial" panose="020B0604020202020204"/>
              </a:rPr>
              <a:t>π</a:t>
            </a:r>
            <a:r>
              <a:rPr lang="en-US" dirty="0" err="1">
                <a:latin typeface="Times New Roman"/>
                <a:cs typeface="Arial" panose="020B0604020202020204"/>
              </a:rPr>
              <a:t>οιηθεί</a:t>
            </a:r>
          </a:p>
          <a:p>
            <a:pPr marL="344170" indent="-344170">
              <a:buFont typeface="Courier New" panose="05000000000000000000" pitchFamily="2" charset="2"/>
              <a:buChar char="o"/>
            </a:pP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Τό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π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ος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οντολογικών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 επιπ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τώσεων</a:t>
            </a:r>
            <a:r>
              <a:rPr lang="en-US" dirty="0">
                <a:latin typeface="Times New Roman"/>
                <a:cs typeface="Arial" panose="020B0604020202020204"/>
              </a:rPr>
              <a:t> (locus from ontological implications) </a:t>
            </a:r>
            <a:r>
              <a:rPr lang="en-US" sz="1600" dirty="0">
                <a:latin typeface="Times New Roman"/>
                <a:cs typeface="Arial" panose="020B0604020202020204"/>
              </a:rPr>
              <a:t>(Rigotti &amp; Greco 2019: 254)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Arial" panose="020B0604020202020204"/>
              </a:rPr>
              <a:t>     </a:t>
            </a:r>
            <a:r>
              <a:rPr lang="en-US" dirty="0" err="1">
                <a:latin typeface="Times New Roman"/>
                <a:cs typeface="Arial" panose="020B0604020202020204"/>
              </a:rPr>
              <a:t>Αξίωμ</a:t>
            </a:r>
            <a:r>
              <a:rPr lang="en-US" dirty="0">
                <a:latin typeface="Times New Roman"/>
                <a:cs typeface="Arial" panose="020B0604020202020204"/>
              </a:rPr>
              <a:t>α: αν ο Χ </a:t>
            </a:r>
            <a:r>
              <a:rPr lang="en-US" dirty="0" err="1">
                <a:latin typeface="Times New Roman"/>
                <a:cs typeface="Arial" panose="020B0604020202020204"/>
              </a:rPr>
              <a:t>κάνει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κάτι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θετικό</a:t>
            </a:r>
            <a:r>
              <a:rPr lang="en-US" dirty="0">
                <a:latin typeface="Times New Roman"/>
                <a:cs typeface="Arial" panose="020B0604020202020204"/>
              </a:rPr>
              <a:t>, </a:t>
            </a:r>
            <a:r>
              <a:rPr lang="en-US" dirty="0" err="1">
                <a:latin typeface="Times New Roman"/>
                <a:cs typeface="Arial" panose="020B0604020202020204"/>
              </a:rPr>
              <a:t>τότε</a:t>
            </a:r>
            <a:r>
              <a:rPr lang="en-US" dirty="0">
                <a:latin typeface="Times New Roman"/>
                <a:cs typeface="Arial" panose="020B0604020202020204"/>
              </a:rPr>
              <a:t> ο Χ π</a:t>
            </a:r>
            <a:r>
              <a:rPr lang="en-US" dirty="0" err="1">
                <a:latin typeface="Times New Roman"/>
                <a:cs typeface="Arial" panose="020B0604020202020204"/>
              </a:rPr>
              <a:t>ρέ</a:t>
            </a:r>
            <a:r>
              <a:rPr lang="en-US" dirty="0">
                <a:latin typeface="Times New Roman"/>
                <a:cs typeface="Arial" panose="020B0604020202020204"/>
              </a:rPr>
              <a:t>π</a:t>
            </a:r>
            <a:r>
              <a:rPr lang="en-US" dirty="0" err="1">
                <a:latin typeface="Times New Roman"/>
                <a:cs typeface="Arial" panose="020B0604020202020204"/>
              </a:rPr>
              <a:t>ει</a:t>
            </a:r>
            <a:r>
              <a:rPr lang="en-US" dirty="0">
                <a:latin typeface="Times New Roman"/>
                <a:cs typeface="Arial" panose="020B0604020202020204"/>
              </a:rPr>
              <a:t> να α</a:t>
            </a:r>
            <a:r>
              <a:rPr lang="en-US" dirty="0" err="1">
                <a:latin typeface="Times New Roman"/>
                <a:cs typeface="Arial" panose="020B0604020202020204"/>
              </a:rPr>
              <a:t>ξιολογηθεί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θετικά</a:t>
            </a:r>
            <a:endParaRPr lang="en-US" dirty="0">
              <a:latin typeface="Times New Roman"/>
              <a:cs typeface="Arial" panose="020B0604020202020204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A0CB9CC-4EB7-E19F-0C87-B1939AC54A10}"/>
              </a:ext>
            </a:extLst>
          </p:cNvPr>
          <p:cNvCxnSpPr/>
          <p:nvPr/>
        </p:nvCxnSpPr>
        <p:spPr>
          <a:xfrm flipV="1">
            <a:off x="967814" y="1241612"/>
            <a:ext cx="10327341" cy="2689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33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35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37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2ECB1-F5C6-1048-BA3E-9E0C08A7A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n-US" sz="4800" i="1" err="1">
                <a:latin typeface="Times New Roman"/>
                <a:cs typeface="Arial"/>
              </a:rPr>
              <a:t>Δομή</a:t>
            </a:r>
            <a:endParaRPr lang="en-US" sz="4800" i="1" err="1">
              <a:latin typeface="Times New Roman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338D9DBF-D9BB-4FB9-42F9-A5910174C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639" y="2052116"/>
            <a:ext cx="6572814" cy="4703798"/>
          </a:xfrm>
        </p:spPr>
        <p:txBody>
          <a:bodyPr anchor="t">
            <a:normAutofit/>
          </a:bodyPr>
          <a:lstStyle/>
          <a:p>
            <a:pPr marL="344170" indent="-34417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Times New Roman"/>
                <a:cs typeface="Arial" panose="020B0604020202020204"/>
              </a:rPr>
              <a:t>Εισ</a:t>
            </a:r>
            <a:r>
              <a:rPr lang="en-US" sz="2800" dirty="0">
                <a:latin typeface="Times New Roman"/>
                <a:cs typeface="Arial" panose="020B0604020202020204"/>
              </a:rPr>
              <a:t>α</a:t>
            </a:r>
            <a:r>
              <a:rPr lang="en-US" sz="2800" dirty="0" err="1">
                <a:latin typeface="Times New Roman"/>
                <a:cs typeface="Arial" panose="020B0604020202020204"/>
              </a:rPr>
              <a:t>γωγή</a:t>
            </a:r>
            <a:endParaRPr lang="en-US" sz="2800" dirty="0">
              <a:latin typeface="Times New Roman"/>
              <a:cs typeface="Arial" panose="020B0604020202020204"/>
            </a:endParaRPr>
          </a:p>
          <a:p>
            <a:pPr marL="344170" indent="-34417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Times New Roman"/>
                <a:cs typeface="Arial" panose="020B0604020202020204"/>
              </a:rPr>
              <a:t>Θεωρητικό</a:t>
            </a:r>
            <a:r>
              <a:rPr lang="en-US" sz="2800" dirty="0">
                <a:latin typeface="Times New Roman"/>
                <a:cs typeface="Arial" panose="020B0604020202020204"/>
              </a:rPr>
              <a:t> </a:t>
            </a:r>
            <a:r>
              <a:rPr lang="en-US" sz="2800" dirty="0" err="1">
                <a:latin typeface="Times New Roman"/>
                <a:cs typeface="Arial" panose="020B0604020202020204"/>
              </a:rPr>
              <a:t>Πλ</a:t>
            </a:r>
            <a:r>
              <a:rPr lang="en-US" sz="2800" dirty="0">
                <a:latin typeface="Times New Roman"/>
                <a:cs typeface="Arial" panose="020B0604020202020204"/>
              </a:rPr>
              <a:t>α</a:t>
            </a:r>
            <a:r>
              <a:rPr lang="en-US" sz="2800" dirty="0" err="1">
                <a:latin typeface="Times New Roman"/>
                <a:cs typeface="Arial" panose="020B0604020202020204"/>
              </a:rPr>
              <a:t>ίσιο</a:t>
            </a:r>
            <a:endParaRPr lang="en-US" sz="2800" dirty="0">
              <a:latin typeface="Times New Roman"/>
              <a:cs typeface="Arial" panose="020B0604020202020204"/>
            </a:endParaRPr>
          </a:p>
          <a:p>
            <a:pPr marL="344170" indent="-34417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Times New Roman"/>
                <a:cs typeface="Arial" panose="020B0604020202020204"/>
              </a:rPr>
              <a:t>Μεθοδολογικά</a:t>
            </a:r>
            <a:r>
              <a:rPr lang="en-US" sz="2800" dirty="0">
                <a:latin typeface="Times New Roman"/>
                <a:cs typeface="Arial" panose="020B0604020202020204"/>
              </a:rPr>
              <a:t> </a:t>
            </a:r>
            <a:r>
              <a:rPr lang="en-US" sz="2800" dirty="0" err="1">
                <a:latin typeface="Times New Roman"/>
                <a:cs typeface="Arial" panose="020B0604020202020204"/>
              </a:rPr>
              <a:t>Εργ</a:t>
            </a:r>
            <a:r>
              <a:rPr lang="en-US" sz="2800" dirty="0">
                <a:latin typeface="Times New Roman"/>
                <a:cs typeface="Arial" panose="020B0604020202020204"/>
              </a:rPr>
              <a:t>α</a:t>
            </a:r>
            <a:r>
              <a:rPr lang="en-US" sz="2800" dirty="0" err="1">
                <a:latin typeface="Times New Roman"/>
                <a:cs typeface="Arial" panose="020B0604020202020204"/>
              </a:rPr>
              <a:t>λεί</a:t>
            </a:r>
            <a:r>
              <a:rPr lang="en-US" sz="2800" dirty="0">
                <a:latin typeface="Times New Roman"/>
                <a:cs typeface="Arial" panose="020B0604020202020204"/>
              </a:rPr>
              <a:t>α</a:t>
            </a:r>
          </a:p>
          <a:p>
            <a:pPr marL="344170" indent="-344170">
              <a:buFont typeface="Wingdings" panose="05000000000000000000" pitchFamily="2" charset="2"/>
              <a:buChar char="q"/>
            </a:pPr>
            <a:r>
              <a:rPr lang="en-US" sz="2800" err="1">
                <a:latin typeface="Times New Roman"/>
                <a:cs typeface="Arial" panose="020B0604020202020204"/>
              </a:rPr>
              <a:t>Ανάλυση</a:t>
            </a:r>
            <a:endParaRPr lang="en-US" sz="2800">
              <a:latin typeface="Times New Roman"/>
              <a:cs typeface="Arial" panose="020B0604020202020204"/>
            </a:endParaRPr>
          </a:p>
          <a:p>
            <a:pPr marL="344170" indent="-34417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/>
                <a:cs typeface="Arial" panose="020B0604020202020204"/>
              </a:rPr>
              <a:t> </a:t>
            </a:r>
            <a:r>
              <a:rPr lang="en-US" sz="2800" dirty="0" err="1">
                <a:latin typeface="Times New Roman"/>
                <a:cs typeface="Arial" panose="020B0604020202020204"/>
              </a:rPr>
              <a:t>Συμ</a:t>
            </a:r>
            <a:r>
              <a:rPr lang="en-US" sz="2800" dirty="0">
                <a:latin typeface="Times New Roman"/>
                <a:cs typeface="Arial" panose="020B0604020202020204"/>
              </a:rPr>
              <a:t>π</a:t>
            </a:r>
            <a:r>
              <a:rPr lang="en-US" sz="2800" dirty="0" err="1">
                <a:latin typeface="Times New Roman"/>
                <a:cs typeface="Arial" panose="020B0604020202020204"/>
              </a:rPr>
              <a:t>εράσμ</a:t>
            </a:r>
            <a:r>
              <a:rPr lang="en-US" sz="2800" dirty="0">
                <a:latin typeface="Times New Roman"/>
                <a:cs typeface="Arial" panose="020B0604020202020204"/>
              </a:rPr>
              <a:t>ατα</a:t>
            </a:r>
          </a:p>
        </p:txBody>
      </p:sp>
    </p:spTree>
    <p:extLst>
      <p:ext uri="{BB962C8B-B14F-4D97-AF65-F5344CB8AC3E}">
        <p14:creationId xmlns:p14="http://schemas.microsoft.com/office/powerpoint/2010/main" val="194271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62317-34C8-5BEF-66C9-2E5AC654F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98858" y="585806"/>
            <a:ext cx="7905415" cy="664479"/>
          </a:xfrm>
        </p:spPr>
        <p:txBody>
          <a:bodyPr/>
          <a:lstStyle/>
          <a:p>
            <a:r>
              <a:rPr lang="en-US" i="1" dirty="0" err="1">
                <a:latin typeface="Times New Roman"/>
                <a:cs typeface="Arial"/>
              </a:rPr>
              <a:t>Ας</a:t>
            </a:r>
            <a:r>
              <a:rPr lang="en-US" i="1" dirty="0">
                <a:latin typeface="Times New Roman"/>
                <a:cs typeface="Arial"/>
              </a:rPr>
              <a:t> </a:t>
            </a:r>
            <a:r>
              <a:rPr lang="en-US" i="1" dirty="0" err="1">
                <a:latin typeface="Times New Roman"/>
                <a:cs typeface="Arial"/>
              </a:rPr>
              <a:t>θυμηθούμε</a:t>
            </a:r>
            <a:r>
              <a:rPr lang="en-US" i="1" dirty="0">
                <a:latin typeface="Times New Roman"/>
                <a:cs typeface="Arial"/>
              </a:rPr>
              <a:t>...</a:t>
            </a:r>
            <a:endParaRPr lang="en-US" i="1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13645-EC2C-6F4D-72E6-96E8DE04D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101" y="581033"/>
            <a:ext cx="10357705" cy="6696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latin typeface="Times New Roman"/>
                <a:cs typeface="Arial"/>
              </a:rPr>
              <a:t>Λογο-ιστορική</a:t>
            </a:r>
            <a:r>
              <a:rPr lang="en-US" b="1" dirty="0">
                <a:latin typeface="Times New Roman"/>
                <a:cs typeface="Arial"/>
              </a:rPr>
              <a:t> π</a:t>
            </a:r>
            <a:r>
              <a:rPr lang="en-US" b="1" dirty="0" err="1">
                <a:latin typeface="Times New Roman"/>
                <a:cs typeface="Arial"/>
              </a:rPr>
              <a:t>ροσέγγιση</a:t>
            </a:r>
            <a:r>
              <a:rPr lang="en-US" b="1" dirty="0">
                <a:latin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cs typeface="Arial"/>
              </a:rPr>
              <a:t>των</a:t>
            </a:r>
            <a:r>
              <a:rPr lang="en-US" b="1" dirty="0">
                <a:latin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cs typeface="Arial"/>
              </a:rPr>
              <a:t>Reisigl</a:t>
            </a:r>
            <a:r>
              <a:rPr lang="en-US" b="1" dirty="0">
                <a:latin typeface="Times New Roman"/>
                <a:cs typeface="Arial"/>
              </a:rPr>
              <a:t> &amp; </a:t>
            </a:r>
            <a:r>
              <a:rPr lang="en-US" b="1" dirty="0" err="1">
                <a:latin typeface="Times New Roman"/>
                <a:cs typeface="Arial"/>
              </a:rPr>
              <a:t>Wodak</a:t>
            </a:r>
            <a:r>
              <a:rPr lang="en-US" b="1" dirty="0">
                <a:latin typeface="Times New Roman"/>
                <a:cs typeface="Arial"/>
              </a:rPr>
              <a:t> (2001)</a:t>
            </a:r>
          </a:p>
          <a:p>
            <a:pPr marL="0" indent="0">
              <a:buNone/>
            </a:pPr>
            <a:r>
              <a:rPr lang="en-US" dirty="0" err="1">
                <a:latin typeface="Times New Roman"/>
                <a:cs typeface="Arial"/>
              </a:rPr>
              <a:t>Έμφ</a:t>
            </a:r>
            <a:r>
              <a:rPr lang="en-US" dirty="0">
                <a:latin typeface="Times New Roman"/>
                <a:cs typeface="Arial"/>
              </a:rPr>
              <a:t>α</a:t>
            </a:r>
            <a:r>
              <a:rPr lang="en-US" dirty="0" err="1">
                <a:latin typeface="Times New Roman"/>
                <a:cs typeface="Arial"/>
              </a:rPr>
              <a:t>ση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σε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στρ</a:t>
            </a:r>
            <a:r>
              <a:rPr lang="en-US" dirty="0">
                <a:latin typeface="Times New Roman"/>
                <a:cs typeface="Arial"/>
              </a:rPr>
              <a:t>α</a:t>
            </a:r>
            <a:r>
              <a:rPr lang="en-US" dirty="0" err="1">
                <a:latin typeface="Times New Roman"/>
                <a:cs typeface="Arial"/>
              </a:rPr>
              <a:t>τηγικές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γι</a:t>
            </a:r>
            <a:r>
              <a:rPr lang="en-US" dirty="0">
                <a:latin typeface="Times New Roman"/>
                <a:cs typeface="Arial"/>
              </a:rPr>
              <a:t>α </a:t>
            </a:r>
            <a:r>
              <a:rPr lang="en-US" dirty="0" err="1">
                <a:latin typeface="Times New Roman"/>
                <a:cs typeface="Arial"/>
              </a:rPr>
              <a:t>την</a:t>
            </a:r>
            <a:r>
              <a:rPr lang="en-US" dirty="0">
                <a:latin typeface="Times New Roman"/>
                <a:cs typeface="Arial"/>
              </a:rPr>
              <a:t> α</a:t>
            </a:r>
            <a:r>
              <a:rPr lang="en-US" dirty="0" err="1">
                <a:latin typeface="Times New Roman"/>
                <a:cs typeface="Arial"/>
              </a:rPr>
              <a:t>νίχνευση</a:t>
            </a:r>
            <a:r>
              <a:rPr lang="en-US" dirty="0">
                <a:latin typeface="Times New Roman"/>
                <a:cs typeface="Arial"/>
              </a:rPr>
              <a:t> </a:t>
            </a:r>
            <a:r>
              <a:rPr lang="en-US" dirty="0" err="1">
                <a:latin typeface="Times New Roman"/>
                <a:cs typeface="Arial"/>
              </a:rPr>
              <a:t>των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γλωσσικών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μηχ</a:t>
            </a:r>
            <a:r>
              <a:rPr lang="en-US" dirty="0">
                <a:latin typeface="Times New Roman"/>
                <a:cs typeface="Arial"/>
              </a:rPr>
              <a:t>α</a:t>
            </a:r>
            <a:r>
              <a:rPr lang="en-US" dirty="0" err="1">
                <a:latin typeface="Times New Roman"/>
                <a:cs typeface="Arial"/>
              </a:rPr>
              <a:t>νισμών</a:t>
            </a:r>
            <a:r>
              <a:rPr lang="en-US" dirty="0">
                <a:latin typeface="Times New Roman"/>
                <a:cs typeface="Arial"/>
              </a:rPr>
              <a:t> </a:t>
            </a:r>
            <a:r>
              <a:rPr lang="en-US" dirty="0" err="1">
                <a:latin typeface="Times New Roman"/>
                <a:cs typeface="Arial"/>
              </a:rPr>
              <a:t>μέσω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των</a:t>
            </a:r>
            <a:r>
              <a:rPr lang="en-US" dirty="0">
                <a:latin typeface="Times New Roman"/>
                <a:cs typeface="Arial"/>
              </a:rPr>
              <a:t> οπ</a:t>
            </a:r>
            <a:r>
              <a:rPr lang="en-US" dirty="0" err="1">
                <a:latin typeface="Times New Roman"/>
                <a:cs typeface="Arial"/>
              </a:rPr>
              <a:t>οίων</a:t>
            </a:r>
            <a:r>
              <a:rPr lang="en-US" dirty="0">
                <a:latin typeface="Times New Roman"/>
                <a:cs typeface="Arial"/>
              </a:rPr>
              <a:t> επ</a:t>
            </a:r>
            <a:r>
              <a:rPr lang="en-US" dirty="0" err="1">
                <a:latin typeface="Times New Roman"/>
                <a:cs typeface="Arial"/>
              </a:rPr>
              <a:t>ιτελούντ</a:t>
            </a:r>
            <a:r>
              <a:rPr lang="en-US" dirty="0">
                <a:latin typeface="Times New Roman"/>
                <a:cs typeface="Arial"/>
              </a:rPr>
              <a:t>αι </a:t>
            </a:r>
            <a:r>
              <a:rPr lang="en-US" dirty="0" err="1">
                <a:latin typeface="Times New Roman"/>
                <a:cs typeface="Arial"/>
              </a:rPr>
              <a:t>δι</a:t>
            </a:r>
            <a:r>
              <a:rPr lang="en-US" dirty="0">
                <a:latin typeface="Times New Roman"/>
                <a:cs typeface="Arial"/>
              </a:rPr>
              <a:t>α</a:t>
            </a:r>
            <a:r>
              <a:rPr lang="en-US" dirty="0" err="1">
                <a:latin typeface="Times New Roman"/>
                <a:cs typeface="Arial"/>
              </a:rPr>
              <a:t>κρίσεις</a:t>
            </a:r>
            <a:r>
              <a:rPr lang="en-US" dirty="0">
                <a:latin typeface="Times New Roman"/>
                <a:cs typeface="Arial"/>
              </a:rPr>
              <a:t> </a:t>
            </a:r>
          </a:p>
          <a:p>
            <a:pPr marL="457200" indent="-457200">
              <a:buAutoNum type="arabicPeriod"/>
            </a:pPr>
            <a:r>
              <a:rPr lang="en-US" sz="1800" dirty="0" err="1">
                <a:latin typeface="Times New Roman"/>
                <a:cs typeface="Arial"/>
              </a:rPr>
              <a:t>Στρ</a:t>
            </a:r>
            <a:r>
              <a:rPr lang="en-US" sz="1800" dirty="0">
                <a:latin typeface="Times New Roman"/>
                <a:cs typeface="Arial"/>
              </a:rPr>
              <a:t>α</a:t>
            </a:r>
            <a:r>
              <a:rPr lang="en-US" sz="1800" dirty="0" err="1">
                <a:latin typeface="Times New Roman"/>
                <a:cs typeface="Arial"/>
              </a:rPr>
              <a:t>τηγικές</a:t>
            </a:r>
            <a:r>
              <a:rPr lang="en-US" sz="1800" dirty="0">
                <a:latin typeface="Times New Roman"/>
                <a:cs typeface="Arial"/>
              </a:rPr>
              <a:t> ανα</a:t>
            </a:r>
            <a:r>
              <a:rPr lang="en-US" sz="1800" dirty="0" err="1">
                <a:latin typeface="Times New Roman"/>
                <a:cs typeface="Arial"/>
              </a:rPr>
              <a:t>φοράς</a:t>
            </a:r>
            <a:endParaRPr lang="en-US" sz="1800" dirty="0">
              <a:latin typeface="Times New Roman"/>
              <a:cs typeface="Arial"/>
            </a:endParaRPr>
          </a:p>
          <a:p>
            <a:pPr marL="457200" indent="-457200">
              <a:buAutoNum type="arabicPeriod"/>
            </a:pPr>
            <a:r>
              <a:rPr lang="en-US" sz="1800" dirty="0" err="1">
                <a:latin typeface="Times New Roman"/>
                <a:cs typeface="Arial"/>
              </a:rPr>
              <a:t>Στρ</a:t>
            </a:r>
            <a:r>
              <a:rPr lang="en-US" sz="1800" dirty="0">
                <a:latin typeface="Times New Roman"/>
                <a:cs typeface="Arial"/>
              </a:rPr>
              <a:t>α</a:t>
            </a:r>
            <a:r>
              <a:rPr lang="en-US" sz="1800" dirty="0" err="1">
                <a:latin typeface="Times New Roman"/>
                <a:cs typeface="Arial"/>
              </a:rPr>
              <a:t>τηγικές</a:t>
            </a:r>
            <a:r>
              <a:rPr lang="en-US" sz="1800" dirty="0">
                <a:latin typeface="Times New Roman"/>
                <a:cs typeface="Arial"/>
              </a:rPr>
              <a:t> κα</a:t>
            </a:r>
            <a:r>
              <a:rPr lang="en-US" sz="1800" dirty="0" err="1">
                <a:latin typeface="Times New Roman"/>
                <a:cs typeface="Arial"/>
              </a:rPr>
              <a:t>τηγόρησης</a:t>
            </a:r>
            <a:endParaRPr lang="en-US" sz="1800" dirty="0">
              <a:latin typeface="Times New Roman"/>
              <a:cs typeface="Arial"/>
            </a:endParaRPr>
          </a:p>
          <a:p>
            <a:pPr marL="457200" indent="-457200">
              <a:buAutoNum type="arabicPeriod"/>
            </a:pPr>
            <a:r>
              <a:rPr lang="en-US" b="1" dirty="0">
                <a:latin typeface="Times New Roman"/>
                <a:cs typeface="Arial"/>
              </a:rPr>
              <a:t>Επ</a:t>
            </a:r>
            <a:r>
              <a:rPr lang="en-US" b="1" dirty="0" err="1">
                <a:latin typeface="Times New Roman"/>
                <a:cs typeface="Arial"/>
              </a:rPr>
              <a:t>ιχειρημ</a:t>
            </a:r>
            <a:r>
              <a:rPr lang="en-US" b="1" dirty="0">
                <a:latin typeface="Times New Roman"/>
                <a:cs typeface="Arial"/>
              </a:rPr>
              <a:t>α</a:t>
            </a:r>
            <a:r>
              <a:rPr lang="en-US" b="1" dirty="0" err="1">
                <a:latin typeface="Times New Roman"/>
                <a:cs typeface="Arial"/>
              </a:rPr>
              <a:t>τολογικές</a:t>
            </a:r>
            <a:r>
              <a:rPr lang="en-US" b="1" dirty="0">
                <a:latin typeface="Times New Roman"/>
                <a:cs typeface="Arial"/>
              </a:rPr>
              <a:t> </a:t>
            </a:r>
            <a:r>
              <a:rPr lang="en-US" b="1" dirty="0" err="1">
                <a:latin typeface="Times New Roman"/>
                <a:cs typeface="Arial"/>
              </a:rPr>
              <a:t>στρ</a:t>
            </a:r>
            <a:r>
              <a:rPr lang="en-US" b="1" dirty="0">
                <a:latin typeface="Times New Roman"/>
                <a:cs typeface="Arial"/>
              </a:rPr>
              <a:t>α</a:t>
            </a:r>
            <a:r>
              <a:rPr lang="en-US" b="1" dirty="0" err="1">
                <a:latin typeface="Times New Roman"/>
                <a:cs typeface="Arial"/>
              </a:rPr>
              <a:t>τηγικές</a:t>
            </a:r>
            <a:r>
              <a:rPr lang="en-US" dirty="0">
                <a:latin typeface="Times New Roman"/>
                <a:cs typeface="Arial"/>
              </a:rPr>
              <a:t> (argumentation </a:t>
            </a:r>
            <a:r>
              <a:rPr lang="en-US" dirty="0" err="1">
                <a:latin typeface="Times New Roman"/>
                <a:cs typeface="Arial"/>
              </a:rPr>
              <a:t>stragedies</a:t>
            </a:r>
            <a:r>
              <a:rPr lang="en-US" dirty="0">
                <a:latin typeface="Times New Roman"/>
                <a:cs typeface="Arial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Arial"/>
              </a:rPr>
              <a:t>         Επ</a:t>
            </a:r>
            <a:r>
              <a:rPr lang="en-US" dirty="0" err="1">
                <a:latin typeface="Times New Roman"/>
                <a:cs typeface="Arial"/>
              </a:rPr>
              <a:t>ιστράτευση</a:t>
            </a:r>
            <a:r>
              <a:rPr lang="en-US" dirty="0">
                <a:latin typeface="Times New Roman"/>
                <a:cs typeface="Arial"/>
              </a:rPr>
              <a:t> επ</a:t>
            </a:r>
            <a:r>
              <a:rPr lang="en-US" dirty="0" err="1">
                <a:latin typeface="Times New Roman"/>
                <a:cs typeface="Arial"/>
              </a:rPr>
              <a:t>ιχειρημάτων</a:t>
            </a:r>
            <a:r>
              <a:rPr lang="en-US" dirty="0">
                <a:latin typeface="Times New Roman"/>
                <a:cs typeface="Arial"/>
              </a:rPr>
              <a:t> </a:t>
            </a:r>
            <a:r>
              <a:rPr lang="en-US" dirty="0" err="1">
                <a:latin typeface="Times New Roman"/>
                <a:cs typeface="Arial"/>
              </a:rPr>
              <a:t>γι</a:t>
            </a:r>
            <a:r>
              <a:rPr lang="en-US" dirty="0">
                <a:latin typeface="Times New Roman"/>
                <a:cs typeface="Arial"/>
              </a:rPr>
              <a:t>α α</a:t>
            </a:r>
            <a:r>
              <a:rPr lang="en-US" dirty="0" err="1">
                <a:latin typeface="Times New Roman"/>
                <a:cs typeface="Arial"/>
              </a:rPr>
              <a:t>ιτιολόγηση</a:t>
            </a:r>
            <a:r>
              <a:rPr lang="en-US" dirty="0">
                <a:latin typeface="Times New Roman"/>
                <a:cs typeface="Arial"/>
              </a:rPr>
              <a:t>, και </a:t>
            </a:r>
            <a:r>
              <a:rPr lang="en-US" dirty="0" err="1">
                <a:latin typeface="Times New Roman"/>
                <a:cs typeface="Arial"/>
              </a:rPr>
              <a:t>άρ</a:t>
            </a:r>
            <a:r>
              <a:rPr lang="en-US" dirty="0">
                <a:latin typeface="Times New Roman"/>
                <a:cs typeface="Arial"/>
              </a:rPr>
              <a:t>α, </a:t>
            </a:r>
            <a:r>
              <a:rPr lang="en-US" dirty="0" err="1">
                <a:latin typeface="Times New Roman"/>
                <a:cs typeface="Arial"/>
              </a:rPr>
              <a:t>νομιμο</a:t>
            </a:r>
            <a:r>
              <a:rPr lang="en-US" dirty="0">
                <a:latin typeface="Times New Roman"/>
                <a:cs typeface="Arial"/>
              </a:rPr>
              <a:t>π</a:t>
            </a:r>
            <a:r>
              <a:rPr lang="en-US" dirty="0" err="1">
                <a:latin typeface="Times New Roman"/>
                <a:cs typeface="Arial"/>
              </a:rPr>
              <a:t>οίηση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των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δι</a:t>
            </a:r>
            <a:r>
              <a:rPr lang="en-US" dirty="0">
                <a:latin typeface="Times New Roman"/>
                <a:cs typeface="Arial"/>
              </a:rPr>
              <a:t>α</a:t>
            </a:r>
            <a:r>
              <a:rPr lang="en-US" dirty="0" err="1">
                <a:latin typeface="Times New Roman"/>
                <a:cs typeface="Arial"/>
              </a:rPr>
              <a:t>κρίσεων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μέσω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/>
              </a:rPr>
              <a:t>λογικών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/>
              </a:rPr>
              <a:t>τό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/>
              </a:rPr>
              <a:t>π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/>
              </a:rPr>
              <a:t>ων</a:t>
            </a:r>
            <a:r>
              <a:rPr lang="en-US" dirty="0">
                <a:latin typeface="Times New Roman"/>
                <a:cs typeface="Arial"/>
              </a:rPr>
              <a:t> (=</a:t>
            </a:r>
            <a:r>
              <a:rPr lang="en-US" dirty="0" err="1">
                <a:latin typeface="Times New Roman"/>
                <a:cs typeface="Arial"/>
              </a:rPr>
              <a:t>συμ</a:t>
            </a:r>
            <a:r>
              <a:rPr lang="en-US" dirty="0">
                <a:latin typeface="Times New Roman"/>
                <a:cs typeface="Arial"/>
              </a:rPr>
              <a:t>π</a:t>
            </a:r>
            <a:r>
              <a:rPr lang="en-US" dirty="0" err="1">
                <a:latin typeface="Times New Roman"/>
                <a:cs typeface="Arial"/>
              </a:rPr>
              <a:t>ερ</a:t>
            </a:r>
            <a:r>
              <a:rPr lang="en-US" dirty="0">
                <a:latin typeface="Times New Roman"/>
                <a:cs typeface="Arial"/>
              </a:rPr>
              <a:t>α</a:t>
            </a:r>
            <a:r>
              <a:rPr lang="en-US" dirty="0" err="1">
                <a:latin typeface="Times New Roman"/>
                <a:cs typeface="Arial"/>
              </a:rPr>
              <a:t>σμ</a:t>
            </a:r>
            <a:r>
              <a:rPr lang="en-US" dirty="0">
                <a:latin typeface="Times New Roman"/>
                <a:cs typeface="Arial"/>
              </a:rPr>
              <a:t>α</a:t>
            </a:r>
            <a:r>
              <a:rPr lang="en-US" dirty="0" err="1">
                <a:latin typeface="Times New Roman"/>
                <a:cs typeface="Arial"/>
              </a:rPr>
              <a:t>τικοί</a:t>
            </a:r>
            <a:r>
              <a:rPr lang="en-US" dirty="0">
                <a:latin typeface="Times New Roman"/>
                <a:cs typeface="Arial"/>
              </a:rPr>
              <a:t> κα</a:t>
            </a:r>
            <a:r>
              <a:rPr lang="en-US" dirty="0" err="1">
                <a:latin typeface="Times New Roman"/>
                <a:cs typeface="Arial"/>
              </a:rPr>
              <a:t>νόνες</a:t>
            </a:r>
            <a:r>
              <a:rPr lang="en-US" dirty="0">
                <a:latin typeface="Times New Roman"/>
                <a:cs typeface="Arial"/>
              </a:rPr>
              <a:t> π</a:t>
            </a:r>
            <a:r>
              <a:rPr lang="en-US" dirty="0" err="1">
                <a:latin typeface="Times New Roman"/>
                <a:cs typeface="Arial"/>
              </a:rPr>
              <a:t>ου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συνδέουν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το</a:t>
            </a:r>
            <a:r>
              <a:rPr lang="en-US" dirty="0">
                <a:latin typeface="Times New Roman"/>
                <a:cs typeface="Arial"/>
              </a:rPr>
              <a:t> επ</a:t>
            </a:r>
            <a:r>
              <a:rPr lang="en-US" dirty="0" err="1">
                <a:latin typeface="Times New Roman"/>
                <a:cs typeface="Arial"/>
              </a:rPr>
              <a:t>ιχείρημ</a:t>
            </a:r>
            <a:r>
              <a:rPr lang="en-US" dirty="0">
                <a:latin typeface="Times New Roman"/>
                <a:cs typeface="Arial"/>
              </a:rPr>
              <a:t>α </a:t>
            </a:r>
            <a:r>
              <a:rPr lang="en-US" dirty="0" err="1">
                <a:latin typeface="Times New Roman"/>
                <a:cs typeface="Arial"/>
              </a:rPr>
              <a:t>με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τον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ισχυρισμό</a:t>
            </a:r>
            <a:r>
              <a:rPr lang="en-US" dirty="0">
                <a:latin typeface="Times New Roman"/>
                <a:cs typeface="Arial"/>
              </a:rPr>
              <a:t>)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5004136-164C-008B-FF4A-58E0143F651E}"/>
              </a:ext>
            </a:extLst>
          </p:cNvPr>
          <p:cNvSpPr/>
          <p:nvPr/>
        </p:nvSpPr>
        <p:spPr>
          <a:xfrm>
            <a:off x="1161520" y="5209645"/>
            <a:ext cx="497417" cy="24341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AB76A79-CBFC-70B9-CAFC-311B3634E3A2}"/>
              </a:ext>
            </a:extLst>
          </p:cNvPr>
          <p:cNvCxnSpPr/>
          <p:nvPr/>
        </p:nvCxnSpPr>
        <p:spPr>
          <a:xfrm flipV="1">
            <a:off x="967814" y="1241612"/>
            <a:ext cx="10327341" cy="2689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515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C0C5-7CA3-CDC7-4515-91769C877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1608" y="511723"/>
            <a:ext cx="7958331" cy="1077229"/>
          </a:xfrm>
        </p:spPr>
        <p:txBody>
          <a:bodyPr/>
          <a:lstStyle/>
          <a:p>
            <a:r>
              <a:rPr lang="en-US" dirty="0" err="1">
                <a:latin typeface="Times New Roman"/>
                <a:cs typeface="Arial"/>
              </a:rPr>
              <a:t>Τό</a:t>
            </a:r>
            <a:r>
              <a:rPr lang="en-US" dirty="0">
                <a:latin typeface="Times New Roman"/>
                <a:cs typeface="Arial"/>
              </a:rPr>
              <a:t>π</a:t>
            </a:r>
            <a:r>
              <a:rPr lang="en-US" dirty="0" err="1">
                <a:latin typeface="Times New Roman"/>
                <a:cs typeface="Arial"/>
              </a:rPr>
              <a:t>οι</a:t>
            </a:r>
            <a:r>
              <a:rPr lang="en-US" dirty="0">
                <a:latin typeface="Times New Roman"/>
                <a:cs typeface="Arial"/>
              </a:rPr>
              <a:t> κα</a:t>
            </a:r>
            <a:r>
              <a:rPr lang="en-US" dirty="0" err="1">
                <a:latin typeface="Times New Roman"/>
                <a:cs typeface="Arial"/>
              </a:rPr>
              <a:t>τά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Reisigl</a:t>
            </a:r>
            <a:r>
              <a:rPr lang="en-US" dirty="0">
                <a:latin typeface="Times New Roman"/>
                <a:cs typeface="Arial"/>
              </a:rPr>
              <a:t> &amp; </a:t>
            </a:r>
            <a:r>
              <a:rPr lang="en-US" dirty="0" err="1">
                <a:latin typeface="Times New Roman"/>
                <a:cs typeface="Arial"/>
              </a:rPr>
              <a:t>Wodak</a:t>
            </a:r>
            <a:endParaRPr lang="en-US" dirty="0" err="1"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158E0-59D1-E3EF-E205-D95D28822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684" y="898534"/>
            <a:ext cx="10209538" cy="611449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 1.</a:t>
            </a:r>
            <a:r>
              <a:rPr lang="en-US" b="1" dirty="0">
                <a:latin typeface="Times New Roman"/>
                <a:cs typeface="Arial" panose="020B0604020202020204"/>
              </a:rPr>
              <a:t> </a:t>
            </a:r>
            <a:r>
              <a:rPr lang="en-US" b="1" i="1" dirty="0" err="1">
                <a:latin typeface="Times New Roman"/>
                <a:cs typeface="Arial" panose="020B0604020202020204"/>
              </a:rPr>
              <a:t>του</a:t>
            </a:r>
            <a:r>
              <a:rPr lang="en-US" b="1" i="1" dirty="0">
                <a:latin typeface="Times New Roman"/>
                <a:cs typeface="Arial" panose="020B0604020202020204"/>
              </a:rPr>
              <a:t> π</a:t>
            </a:r>
            <a:r>
              <a:rPr lang="en-US" b="1" i="1" dirty="0" err="1">
                <a:latin typeface="Times New Roman"/>
                <a:cs typeface="Arial" panose="020B0604020202020204"/>
              </a:rPr>
              <a:t>λεονεκτήμ</a:t>
            </a:r>
            <a:r>
              <a:rPr lang="en-US" b="1" i="1" dirty="0">
                <a:latin typeface="Times New Roman"/>
                <a:cs typeface="Arial" panose="020B0604020202020204"/>
              </a:rPr>
              <a:t>α</a:t>
            </a:r>
            <a:r>
              <a:rPr lang="en-US" b="1" i="1" dirty="0" err="1">
                <a:latin typeface="Times New Roman"/>
                <a:cs typeface="Arial" panose="020B0604020202020204"/>
              </a:rPr>
              <a:t>τος</a:t>
            </a:r>
            <a:r>
              <a:rPr lang="en-US" b="1" i="1" dirty="0">
                <a:latin typeface="Times New Roman"/>
                <a:cs typeface="Arial" panose="020B0604020202020204"/>
              </a:rPr>
              <a:t> ή </a:t>
            </a:r>
            <a:r>
              <a:rPr lang="en-US" b="1" i="1" dirty="0" err="1">
                <a:latin typeface="Times New Roman"/>
                <a:cs typeface="Arial" panose="020B0604020202020204"/>
              </a:rPr>
              <a:t>της</a:t>
            </a:r>
            <a:r>
              <a:rPr lang="en-US" b="1" i="1" dirty="0">
                <a:latin typeface="Times New Roman"/>
                <a:cs typeface="Arial" panose="020B0604020202020204"/>
              </a:rPr>
              <a:t> </a:t>
            </a:r>
            <a:r>
              <a:rPr lang="en-US" b="1" i="1" dirty="0" err="1">
                <a:latin typeface="Times New Roman"/>
                <a:cs typeface="Arial" panose="020B0604020202020204"/>
              </a:rPr>
              <a:t>χρησιμότητ</a:t>
            </a:r>
            <a:r>
              <a:rPr lang="en-US" b="1" i="1" dirty="0">
                <a:latin typeface="Times New Roman"/>
                <a:cs typeface="Arial" panose="020B0604020202020204"/>
              </a:rPr>
              <a:t>ας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 panose="020B0604020202020204"/>
              </a:rPr>
              <a:t>  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             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τό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π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ος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 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τελικού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 - κα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θοριστικού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σκο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π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ού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/>
              <a:cs typeface="Arial" panose="020B0604020202020204"/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mes New Roman"/>
              <a:cs typeface="Arial" panose="020B0604020202020204"/>
            </a:endParaRPr>
          </a:p>
          <a:p>
            <a:pPr marL="0" indent="0" algn="r">
              <a:buNone/>
            </a:pPr>
            <a:r>
              <a:rPr lang="en-US" sz="1800" dirty="0" err="1">
                <a:latin typeface="Times New Roman"/>
                <a:cs typeface="Arial" panose="020B0604020202020204"/>
              </a:rPr>
              <a:t>ότ</a:t>
            </a:r>
            <a:r>
              <a:rPr lang="en-US" sz="1800" dirty="0">
                <a:latin typeface="Times New Roman"/>
                <a:cs typeface="Arial" panose="020B0604020202020204"/>
              </a:rPr>
              <a:t>αν </a:t>
            </a:r>
            <a:r>
              <a:rPr lang="en-US" sz="1800" dirty="0" err="1">
                <a:latin typeface="Times New Roman"/>
                <a:cs typeface="Arial" panose="020B0604020202020204"/>
              </a:rPr>
              <a:t>μι</a:t>
            </a:r>
            <a:r>
              <a:rPr lang="en-US" sz="1800" dirty="0">
                <a:latin typeface="Times New Roman"/>
                <a:cs typeface="Arial" panose="020B0604020202020204"/>
              </a:rPr>
              <a:t>α π</a:t>
            </a:r>
            <a:r>
              <a:rPr lang="en-US" sz="1800" dirty="0" err="1">
                <a:latin typeface="Times New Roman"/>
                <a:cs typeface="Arial" panose="020B0604020202020204"/>
              </a:rPr>
              <a:t>ράξη</a:t>
            </a:r>
            <a:r>
              <a:rPr lang="en-US" sz="1800" dirty="0">
                <a:latin typeface="Times New Roman"/>
                <a:cs typeface="Arial" panose="020B0604020202020204"/>
              </a:rPr>
              <a:t> </a:t>
            </a:r>
            <a:r>
              <a:rPr lang="en-US" sz="1800" dirty="0" err="1">
                <a:latin typeface="Times New Roman"/>
                <a:cs typeface="Arial" panose="020B0604020202020204"/>
              </a:rPr>
              <a:t>είν</a:t>
            </a:r>
            <a:r>
              <a:rPr lang="en-US" sz="1800" dirty="0">
                <a:latin typeface="Times New Roman"/>
                <a:cs typeface="Arial" panose="020B0604020202020204"/>
              </a:rPr>
              <a:t>αι </a:t>
            </a:r>
            <a:r>
              <a:rPr lang="en-US" sz="1800" dirty="0" err="1">
                <a:latin typeface="Times New Roman"/>
                <a:cs typeface="Arial" panose="020B0604020202020204"/>
              </a:rPr>
              <a:t>χρήσιμη</a:t>
            </a:r>
            <a:r>
              <a:rPr lang="en-US" sz="1800" dirty="0">
                <a:latin typeface="Times New Roman"/>
                <a:cs typeface="Arial" panose="020B0604020202020204"/>
              </a:rPr>
              <a:t>, π</a:t>
            </a:r>
            <a:r>
              <a:rPr lang="en-US" sz="1800" dirty="0" err="1">
                <a:latin typeface="Times New Roman"/>
                <a:cs typeface="Arial" panose="020B0604020202020204"/>
              </a:rPr>
              <a:t>ρέ</a:t>
            </a:r>
            <a:r>
              <a:rPr lang="en-US" sz="1800" dirty="0">
                <a:latin typeface="Times New Roman"/>
                <a:cs typeface="Arial" panose="020B0604020202020204"/>
              </a:rPr>
              <a:t>π</a:t>
            </a:r>
            <a:r>
              <a:rPr lang="en-US" sz="1800" dirty="0" err="1">
                <a:latin typeface="Times New Roman"/>
                <a:cs typeface="Arial" panose="020B0604020202020204"/>
              </a:rPr>
              <a:t>ει</a:t>
            </a:r>
            <a:r>
              <a:rPr lang="en-US" sz="1800" dirty="0">
                <a:latin typeface="Times New Roman"/>
                <a:cs typeface="Arial" panose="020B0604020202020204"/>
              </a:rPr>
              <a:t> να </a:t>
            </a:r>
            <a:r>
              <a:rPr lang="en-US" sz="1800" dirty="0" err="1">
                <a:latin typeface="Times New Roman"/>
                <a:cs typeface="Arial" panose="020B0604020202020204"/>
              </a:rPr>
              <a:t>εκτελείτ</a:t>
            </a:r>
            <a:r>
              <a:rPr lang="en-US" sz="1800" dirty="0">
                <a:latin typeface="Times New Roman"/>
                <a:cs typeface="Arial" panose="020B0604020202020204"/>
              </a:rPr>
              <a:t>αι     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αν ο Χ=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μέσο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γι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α να επ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ιτευχθεί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κάτι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θετικό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, π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ρέ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π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ει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 να α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ξιο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π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οιείτ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αι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2.</a:t>
            </a:r>
            <a:r>
              <a:rPr lang="en-US" sz="1800" i="1" dirty="0">
                <a:latin typeface="Times New Roman"/>
                <a:cs typeface="Arial" panose="020B0604020202020204"/>
              </a:rPr>
              <a:t> </a:t>
            </a:r>
            <a:r>
              <a:rPr lang="en-US" sz="1800" i="1" dirty="0" err="1">
                <a:latin typeface="Times New Roman"/>
                <a:cs typeface="Arial" panose="020B0604020202020204"/>
              </a:rPr>
              <a:t>της</a:t>
            </a:r>
            <a:r>
              <a:rPr lang="en-US" sz="1800" i="1" dirty="0">
                <a:latin typeface="Times New Roman"/>
                <a:cs typeface="Arial" panose="020B0604020202020204"/>
              </a:rPr>
              <a:t> </a:t>
            </a:r>
            <a:r>
              <a:rPr lang="en-US" sz="1800" i="1" dirty="0" err="1">
                <a:latin typeface="Times New Roman"/>
                <a:cs typeface="Arial" panose="020B0604020202020204"/>
              </a:rPr>
              <a:t>ιστορί</a:t>
            </a:r>
            <a:r>
              <a:rPr lang="en-US" sz="1800" i="1" dirty="0">
                <a:latin typeface="Times New Roman"/>
                <a:cs typeface="Arial" panose="020B0604020202020204"/>
              </a:rPr>
              <a:t>ας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3.</a:t>
            </a:r>
            <a:r>
              <a:rPr lang="en-US" sz="1800" dirty="0">
                <a:latin typeface="Times New Roman"/>
                <a:cs typeface="Arial" panose="020B0604020202020204"/>
              </a:rPr>
              <a:t> </a:t>
            </a:r>
            <a:r>
              <a:rPr lang="en-US" sz="1800" i="1" dirty="0" err="1">
                <a:latin typeface="Times New Roman"/>
                <a:cs typeface="Arial" panose="020B0604020202020204"/>
              </a:rPr>
              <a:t>της</a:t>
            </a:r>
            <a:r>
              <a:rPr lang="en-US" sz="1800" i="1" dirty="0">
                <a:latin typeface="Times New Roman"/>
                <a:cs typeface="Arial" panose="020B0604020202020204"/>
              </a:rPr>
              <a:t> α</a:t>
            </a:r>
            <a:r>
              <a:rPr lang="en-US" sz="1800" i="1" dirty="0" err="1">
                <a:latin typeface="Times New Roman"/>
                <a:cs typeface="Arial" panose="020B0604020202020204"/>
              </a:rPr>
              <a:t>υθεντί</a:t>
            </a:r>
            <a:r>
              <a:rPr lang="en-US" sz="1800" i="1" dirty="0">
                <a:latin typeface="Times New Roman"/>
                <a:cs typeface="Arial" panose="020B0604020202020204"/>
              </a:rPr>
              <a:t>ας</a:t>
            </a:r>
            <a:endParaRPr lang="en-US" i="1"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4.</a:t>
            </a:r>
            <a:r>
              <a:rPr lang="en-US" sz="1800" i="1" dirty="0">
                <a:latin typeface="Times New Roman"/>
                <a:cs typeface="Arial" panose="020B0604020202020204"/>
              </a:rPr>
              <a:t> </a:t>
            </a:r>
            <a:r>
              <a:rPr lang="en-US" sz="1800" i="1" dirty="0" err="1">
                <a:latin typeface="Times New Roman"/>
                <a:cs typeface="Arial" panose="020B0604020202020204"/>
              </a:rPr>
              <a:t>των</a:t>
            </a:r>
            <a:r>
              <a:rPr lang="en-US" sz="1800" i="1" dirty="0">
                <a:latin typeface="Times New Roman"/>
                <a:cs typeface="Arial" panose="020B0604020202020204"/>
              </a:rPr>
              <a:t> α</a:t>
            </a:r>
            <a:r>
              <a:rPr lang="en-US" sz="1800" i="1" dirty="0" err="1">
                <a:latin typeface="Times New Roman"/>
                <a:cs typeface="Arial" panose="020B0604020202020204"/>
              </a:rPr>
              <a:t>ριθμών</a:t>
            </a:r>
            <a:endParaRPr lang="en-US" sz="1800" i="1">
              <a:solidFill>
                <a:srgbClr val="6CBF4A"/>
              </a:solidFill>
              <a:latin typeface="Times New Roman"/>
              <a:cs typeface="Arial" panose="020B0604020202020204"/>
            </a:endParaRPr>
          </a:p>
          <a:p>
            <a:pPr marL="0" indent="0" algn="r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5.</a:t>
            </a:r>
            <a:r>
              <a:rPr lang="en-US" b="1" dirty="0">
                <a:latin typeface="Times New Roman"/>
                <a:cs typeface="Arial" panose="020B0604020202020204"/>
              </a:rPr>
              <a:t> </a:t>
            </a:r>
            <a:r>
              <a:rPr lang="en-US" b="1" i="1" dirty="0" err="1">
                <a:latin typeface="Times New Roman"/>
                <a:cs typeface="Arial" panose="020B0604020202020204"/>
              </a:rPr>
              <a:t>του</a:t>
            </a:r>
            <a:r>
              <a:rPr lang="en-US" b="1" i="1" dirty="0">
                <a:latin typeface="Times New Roman"/>
                <a:cs typeface="Arial" panose="020B0604020202020204"/>
              </a:rPr>
              <a:t> </a:t>
            </a:r>
            <a:r>
              <a:rPr lang="en-US" b="1" i="1" dirty="0" err="1">
                <a:latin typeface="Times New Roman"/>
                <a:cs typeface="Arial" panose="020B0604020202020204"/>
              </a:rPr>
              <a:t>κινδύνου</a:t>
            </a:r>
            <a:r>
              <a:rPr lang="en-US" b="1" i="1" dirty="0">
                <a:latin typeface="Times New Roman"/>
                <a:cs typeface="Arial" panose="020B0604020202020204"/>
              </a:rPr>
              <a:t> ή </a:t>
            </a:r>
            <a:r>
              <a:rPr lang="en-US" b="1" i="1" dirty="0" err="1">
                <a:latin typeface="Times New Roman"/>
                <a:cs typeface="Arial" panose="020B0604020202020204"/>
              </a:rPr>
              <a:t>της</a:t>
            </a:r>
            <a:r>
              <a:rPr lang="en-US" b="1" i="1" dirty="0">
                <a:latin typeface="Times New Roman"/>
                <a:cs typeface="Arial" panose="020B0604020202020204"/>
              </a:rPr>
              <a:t> απ</a:t>
            </a:r>
            <a:r>
              <a:rPr lang="en-US" b="1" i="1" dirty="0" err="1">
                <a:latin typeface="Times New Roman"/>
                <a:cs typeface="Arial" panose="020B0604020202020204"/>
              </a:rPr>
              <a:t>ειλής</a:t>
            </a:r>
            <a:r>
              <a:rPr lang="en-US" b="1" i="1" dirty="0">
                <a:latin typeface="Times New Roman"/>
                <a:cs typeface="Arial" panose="020B0604020202020204"/>
              </a:rPr>
              <a:t> </a:t>
            </a:r>
            <a:r>
              <a:rPr lang="en-US" dirty="0">
                <a:latin typeface="Times New Roman"/>
                <a:cs typeface="Arial" panose="020B0604020202020204"/>
              </a:rPr>
              <a:t>            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τό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π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ος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τερμ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α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τισμού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/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ρύθμισης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           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αν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το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 Χ=κα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κό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, π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ρέ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π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ει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 να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τερμ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α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τιστεί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/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Arial" panose="020B0604020202020204"/>
              </a:rPr>
              <a:t>ρυθμιστεί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Times New Roman"/>
              <a:cs typeface="Arial" panose="020B0604020202020204"/>
            </a:endParaRPr>
          </a:p>
          <a:p>
            <a:pPr marL="0" indent="0">
              <a:buNone/>
            </a:pPr>
            <a:r>
              <a:rPr lang="en-US" sz="1800" dirty="0" err="1">
                <a:latin typeface="Times New Roman"/>
                <a:cs typeface="Arial" panose="020B0604020202020204"/>
              </a:rPr>
              <a:t>Αν</a:t>
            </a:r>
            <a:r>
              <a:rPr lang="en-US" sz="1800" dirty="0">
                <a:latin typeface="Times New Roman"/>
                <a:cs typeface="Arial" panose="020B0604020202020204"/>
              </a:rPr>
              <a:t> υπ</a:t>
            </a:r>
            <a:r>
              <a:rPr lang="en-US" sz="1800" dirty="0" err="1">
                <a:latin typeface="Times New Roman"/>
                <a:cs typeface="Arial" panose="020B0604020202020204"/>
              </a:rPr>
              <a:t>άρχουν</a:t>
            </a:r>
            <a:r>
              <a:rPr lang="en-US" sz="1800" dirty="0">
                <a:latin typeface="Times New Roman"/>
                <a:cs typeface="Arial" panose="020B0604020202020204"/>
              </a:rPr>
              <a:t> </a:t>
            </a:r>
            <a:r>
              <a:rPr lang="en-US" sz="1800" dirty="0" err="1">
                <a:latin typeface="Times New Roman"/>
                <a:cs typeface="Arial" panose="020B0604020202020204"/>
              </a:rPr>
              <a:t>κίνδυνοι</a:t>
            </a:r>
            <a:r>
              <a:rPr lang="en-US" sz="1800" dirty="0">
                <a:latin typeface="Times New Roman"/>
                <a:cs typeface="Arial" panose="020B0604020202020204"/>
              </a:rPr>
              <a:t>/απ</a:t>
            </a:r>
            <a:r>
              <a:rPr lang="en-US" sz="1800" dirty="0" err="1">
                <a:latin typeface="Times New Roman"/>
                <a:cs typeface="Arial" panose="020B0604020202020204"/>
              </a:rPr>
              <a:t>ειλές</a:t>
            </a:r>
            <a:r>
              <a:rPr lang="en-US" sz="1800" dirty="0">
                <a:latin typeface="Times New Roman"/>
                <a:cs typeface="Arial" panose="020B0604020202020204"/>
              </a:rPr>
              <a:t>, π</a:t>
            </a:r>
            <a:r>
              <a:rPr lang="en-US" sz="1800" dirty="0" err="1">
                <a:latin typeface="Times New Roman"/>
                <a:cs typeface="Arial" panose="020B0604020202020204"/>
              </a:rPr>
              <a:t>ρέ</a:t>
            </a:r>
            <a:r>
              <a:rPr lang="en-US" sz="1800" dirty="0">
                <a:latin typeface="Times New Roman"/>
                <a:cs typeface="Arial" panose="020B0604020202020204"/>
              </a:rPr>
              <a:t>π</a:t>
            </a:r>
            <a:r>
              <a:rPr lang="en-US" sz="1800" dirty="0" err="1">
                <a:latin typeface="Times New Roman"/>
                <a:cs typeface="Arial" panose="020B0604020202020204"/>
              </a:rPr>
              <a:t>ει</a:t>
            </a:r>
            <a:r>
              <a:rPr lang="en-US" sz="1800" dirty="0">
                <a:latin typeface="Times New Roman"/>
                <a:cs typeface="Arial" panose="020B0604020202020204"/>
              </a:rPr>
              <a:t> να υπ</a:t>
            </a:r>
            <a:r>
              <a:rPr lang="en-US" sz="1800" dirty="0" err="1">
                <a:latin typeface="Times New Roman"/>
                <a:cs typeface="Arial" panose="020B0604020202020204"/>
              </a:rPr>
              <a:t>άρξει</a:t>
            </a:r>
            <a:r>
              <a:rPr lang="en-US" sz="1800" dirty="0">
                <a:latin typeface="Times New Roman"/>
                <a:cs typeface="Arial" panose="020B0604020202020204"/>
              </a:rPr>
              <a:t> </a:t>
            </a:r>
            <a:r>
              <a:rPr lang="en-US" sz="1800" dirty="0" err="1">
                <a:latin typeface="Times New Roman"/>
                <a:cs typeface="Arial" panose="020B0604020202020204"/>
              </a:rPr>
              <a:t>δράση</a:t>
            </a:r>
            <a:r>
              <a:rPr lang="en-US" sz="1800" dirty="0">
                <a:latin typeface="Times New Roman"/>
                <a:cs typeface="Arial" panose="020B0604020202020204"/>
              </a:rPr>
              <a:t> </a:t>
            </a:r>
            <a:r>
              <a:rPr lang="en-US" sz="1800" dirty="0" err="1">
                <a:latin typeface="Times New Roman"/>
                <a:cs typeface="Arial" panose="020B0604020202020204"/>
              </a:rPr>
              <a:t>εν</a:t>
            </a:r>
            <a:r>
              <a:rPr lang="en-US" sz="1800" dirty="0">
                <a:latin typeface="Times New Roman"/>
                <a:cs typeface="Arial" panose="020B0604020202020204"/>
              </a:rPr>
              <a:t>α</a:t>
            </a:r>
            <a:r>
              <a:rPr lang="en-US" sz="1800" dirty="0" err="1">
                <a:latin typeface="Times New Roman"/>
                <a:cs typeface="Arial" panose="020B0604020202020204"/>
              </a:rPr>
              <a:t>ντίον</a:t>
            </a:r>
            <a:r>
              <a:rPr lang="en-US" sz="1800" dirty="0">
                <a:latin typeface="Times New Roman"/>
                <a:cs typeface="Arial" panose="020B0604020202020204"/>
              </a:rPr>
              <a:t> </a:t>
            </a:r>
            <a:r>
              <a:rPr lang="en-US" sz="1800" dirty="0" err="1">
                <a:latin typeface="Times New Roman"/>
                <a:cs typeface="Arial" panose="020B0604020202020204"/>
              </a:rPr>
              <a:t>τους</a:t>
            </a:r>
            <a:endParaRPr lang="en-US" sz="1800" dirty="0">
              <a:latin typeface="Times New Roman"/>
              <a:cs typeface="Arial" panose="020B0604020202020204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B34297B-FF67-CE13-79FC-B316B4FB91CC}"/>
              </a:ext>
            </a:extLst>
          </p:cNvPr>
          <p:cNvCxnSpPr/>
          <p:nvPr/>
        </p:nvCxnSpPr>
        <p:spPr>
          <a:xfrm flipV="1">
            <a:off x="936064" y="1040529"/>
            <a:ext cx="10327341" cy="2689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0DE9DB0F-1370-67B6-F570-EAFC55B39CFE}"/>
              </a:ext>
            </a:extLst>
          </p:cNvPr>
          <p:cNvSpPr/>
          <p:nvPr/>
        </p:nvSpPr>
        <p:spPr>
          <a:xfrm>
            <a:off x="5773209" y="1592791"/>
            <a:ext cx="635000" cy="254000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81939C4F-1FCD-DD46-0843-5BDF6213E271}"/>
              </a:ext>
            </a:extLst>
          </p:cNvPr>
          <p:cNvSpPr/>
          <p:nvPr/>
        </p:nvSpPr>
        <p:spPr>
          <a:xfrm>
            <a:off x="4323291" y="5222874"/>
            <a:ext cx="635000" cy="254000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C3283F0-2FA5-3CA6-6E0F-E61904E7C476}"/>
              </a:ext>
            </a:extLst>
          </p:cNvPr>
          <p:cNvSpPr/>
          <p:nvPr/>
        </p:nvSpPr>
        <p:spPr>
          <a:xfrm>
            <a:off x="3294062" y="2024062"/>
            <a:ext cx="328083" cy="5397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9688534-02D2-28E4-1963-5DE8BD712283}"/>
              </a:ext>
            </a:extLst>
          </p:cNvPr>
          <p:cNvSpPr/>
          <p:nvPr/>
        </p:nvSpPr>
        <p:spPr>
          <a:xfrm>
            <a:off x="8553977" y="2024061"/>
            <a:ext cx="328083" cy="5397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C22707DB-A7E6-B84A-182C-C59A5A4F3306}"/>
              </a:ext>
            </a:extLst>
          </p:cNvPr>
          <p:cNvSpPr/>
          <p:nvPr/>
        </p:nvSpPr>
        <p:spPr>
          <a:xfrm>
            <a:off x="3294061" y="5548312"/>
            <a:ext cx="328083" cy="5397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1431F9A-2BB9-8FD6-5705-BFF26E2EB88A}"/>
              </a:ext>
            </a:extLst>
          </p:cNvPr>
          <p:cNvSpPr/>
          <p:nvPr/>
        </p:nvSpPr>
        <p:spPr>
          <a:xfrm rot="-5400000">
            <a:off x="8236478" y="5114395"/>
            <a:ext cx="328083" cy="5397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41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9C51-2A26-003B-305D-FBCC38A4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5164" y="1312320"/>
            <a:ext cx="7958331" cy="1077229"/>
          </a:xfrm>
        </p:spPr>
        <p:txBody>
          <a:bodyPr>
            <a:normAutofit/>
          </a:bodyPr>
          <a:lstStyle/>
          <a:p>
            <a:r>
              <a:rPr lang="en-US" sz="6600" dirty="0" err="1">
                <a:latin typeface="Times New Roman"/>
                <a:cs typeface="Arial"/>
              </a:rPr>
              <a:t>Ανάλυση</a:t>
            </a:r>
            <a:endParaRPr lang="en-US" sz="6600">
              <a:latin typeface="Times New Roman"/>
              <a:cs typeface="Times New Roman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E4D4A13-1B50-258C-87D3-9B19E3F21414}"/>
              </a:ext>
            </a:extLst>
          </p:cNvPr>
          <p:cNvCxnSpPr/>
          <p:nvPr/>
        </p:nvCxnSpPr>
        <p:spPr>
          <a:xfrm flipV="1">
            <a:off x="1012637" y="2563906"/>
            <a:ext cx="10327341" cy="2689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920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205D7-2C7E-6B52-BC48-B9CD623A3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866" y="673585"/>
            <a:ext cx="5056008" cy="1189287"/>
          </a:xfrm>
        </p:spPr>
        <p:txBody>
          <a:bodyPr/>
          <a:lstStyle/>
          <a:p>
            <a:r>
              <a:rPr lang="en-US" dirty="0" err="1">
                <a:latin typeface="Times New Roman"/>
                <a:cs typeface="Arial"/>
              </a:rPr>
              <a:t>Ομιλί</a:t>
            </a:r>
            <a:r>
              <a:rPr lang="en-US" dirty="0">
                <a:latin typeface="Times New Roman"/>
                <a:cs typeface="Arial"/>
              </a:rPr>
              <a:t>α Κ. </a:t>
            </a:r>
            <a:r>
              <a:rPr lang="en-US" dirty="0" err="1">
                <a:latin typeface="Times New Roman"/>
                <a:cs typeface="Arial"/>
              </a:rPr>
              <a:t>Μητσοτάκη</a:t>
            </a:r>
            <a:endParaRPr lang="en-US" dirty="0" err="1"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7BA2D-A46D-F8CF-69B4-04184B922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6162" y="2253823"/>
            <a:ext cx="8514340" cy="3372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latin typeface="Times New Roman"/>
                <a:ea typeface="+mn-lt"/>
                <a:cs typeface="+mn-lt"/>
              </a:rPr>
              <a:t>(1) [...]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είν</a:t>
            </a:r>
            <a:r>
              <a:rPr lang="en-US" i="1" dirty="0">
                <a:latin typeface="Times New Roman"/>
                <a:ea typeface="+mn-lt"/>
                <a:cs typeface="+mn-lt"/>
              </a:rPr>
              <a:t>αι π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ροφ</a:t>
            </a:r>
            <a:r>
              <a:rPr lang="en-US" i="1" dirty="0">
                <a:latin typeface="Times New Roman"/>
                <a:ea typeface="+mn-lt"/>
                <a:cs typeface="+mn-lt"/>
              </a:rPr>
              <a:t>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νές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ότι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οι</a:t>
            </a:r>
            <a:r>
              <a:rPr lang="en-US" i="1" dirty="0">
                <a:latin typeface="Times New Roman"/>
                <a:ea typeface="+mn-lt"/>
                <a:cs typeface="+mn-lt"/>
              </a:rPr>
              <a:t> π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ροσφυγικές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μετ</a:t>
            </a:r>
            <a:r>
              <a:rPr lang="en-US" i="1" dirty="0">
                <a:latin typeface="Times New Roman"/>
                <a:ea typeface="+mn-lt"/>
                <a:cs typeface="+mn-lt"/>
              </a:rPr>
              <a:t>ανα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στευτικές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ροές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οφείλοντ</a:t>
            </a:r>
            <a:r>
              <a:rPr lang="en-US" i="1" dirty="0">
                <a:latin typeface="Times New Roman"/>
                <a:ea typeface="+mn-lt"/>
                <a:cs typeface="+mn-lt"/>
              </a:rPr>
              <a:t>αι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σε</a:t>
            </a:r>
            <a:r>
              <a:rPr lang="en-US" i="1" dirty="0">
                <a:latin typeface="Times New Roman"/>
                <a:ea typeface="+mn-lt"/>
                <a:cs typeface="+mn-lt"/>
              </a:rPr>
              <a:t> βα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θιά</a:t>
            </a:r>
            <a:r>
              <a:rPr lang="en-US" i="1" dirty="0">
                <a:latin typeface="Times New Roman"/>
                <a:ea typeface="+mn-lt"/>
                <a:cs typeface="+mn-lt"/>
              </a:rPr>
              <a:t> π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ρο</a:t>
            </a:r>
            <a:r>
              <a:rPr lang="en-US" i="1" dirty="0">
                <a:latin typeface="Times New Roman"/>
                <a:ea typeface="+mn-lt"/>
                <a:cs typeface="+mn-lt"/>
              </a:rPr>
              <a:t>β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λήμ</a:t>
            </a:r>
            <a:r>
              <a:rPr lang="en-US" i="1" dirty="0">
                <a:latin typeface="Times New Roman"/>
                <a:ea typeface="+mn-lt"/>
                <a:cs typeface="+mn-lt"/>
              </a:rPr>
              <a:t>ατα,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σε</a:t>
            </a:r>
            <a:r>
              <a:rPr lang="en-US" i="1" dirty="0">
                <a:latin typeface="Times New Roman"/>
                <a:ea typeface="+mn-lt"/>
                <a:cs typeface="+mn-lt"/>
              </a:rPr>
              <a:t> π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ολεμικές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κρίσεις</a:t>
            </a:r>
            <a:r>
              <a:rPr lang="en-US" i="1" dirty="0">
                <a:latin typeface="Times New Roman"/>
                <a:ea typeface="+mn-lt"/>
                <a:cs typeface="+mn-lt"/>
              </a:rPr>
              <a:t>,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σε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μεγάλες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οικονομικές</a:t>
            </a:r>
            <a:r>
              <a:rPr lang="en-US" i="1" dirty="0">
                <a:latin typeface="Times New Roman"/>
                <a:ea typeface="+mn-lt"/>
                <a:cs typeface="+mn-lt"/>
              </a:rPr>
              <a:t> 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νισότητες</a:t>
            </a:r>
            <a:r>
              <a:rPr lang="en-US" i="1" dirty="0">
                <a:latin typeface="Times New Roman"/>
                <a:ea typeface="+mn-lt"/>
                <a:cs typeface="+mn-lt"/>
              </a:rPr>
              <a:t>. [...].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Ξέρω</a:t>
            </a:r>
            <a:r>
              <a:rPr lang="en-US" i="1" dirty="0">
                <a:latin typeface="Times New Roman"/>
                <a:ea typeface="+mn-lt"/>
                <a:cs typeface="+mn-lt"/>
              </a:rPr>
              <a:t> π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ολύ</a:t>
            </a:r>
            <a:r>
              <a:rPr lang="en-US" i="1" dirty="0">
                <a:latin typeface="Times New Roman"/>
                <a:ea typeface="+mn-lt"/>
                <a:cs typeface="+mn-lt"/>
              </a:rPr>
              <a:t> κα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λά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ότι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το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δράμ</a:t>
            </a:r>
            <a:r>
              <a:rPr lang="en-US" i="1" dirty="0">
                <a:latin typeface="Times New Roman"/>
                <a:ea typeface="+mn-lt"/>
                <a:cs typeface="+mn-lt"/>
              </a:rPr>
              <a:t>α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εκ</a:t>
            </a:r>
            <a:r>
              <a:rPr lang="en-US" i="1" dirty="0">
                <a:latin typeface="Times New Roman"/>
                <a:ea typeface="+mn-lt"/>
                <a:cs typeface="+mn-lt"/>
              </a:rPr>
              <a:t>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τομμυρίων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φυγάδων</a:t>
            </a:r>
            <a:r>
              <a:rPr lang="en-US" i="1" dirty="0">
                <a:latin typeface="Times New Roman"/>
                <a:ea typeface="+mn-lt"/>
                <a:cs typeface="+mn-lt"/>
              </a:rPr>
              <a:t>,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χρησιμο</a:t>
            </a:r>
            <a:r>
              <a:rPr lang="en-US" i="1" dirty="0">
                <a:latin typeface="Times New Roman"/>
                <a:ea typeface="+mn-lt"/>
                <a:cs typeface="+mn-lt"/>
              </a:rPr>
              <a:t>π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οιείτ</a:t>
            </a:r>
            <a:r>
              <a:rPr lang="en-US" i="1" dirty="0">
                <a:latin typeface="Times New Roman"/>
                <a:ea typeface="+mn-lt"/>
                <a:cs typeface="+mn-lt"/>
              </a:rPr>
              <a:t>αι από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κά</a:t>
            </a:r>
            <a:r>
              <a:rPr lang="en-US" i="1" dirty="0">
                <a:latin typeface="Times New Roman"/>
                <a:ea typeface="+mn-lt"/>
                <a:cs typeface="+mn-lt"/>
              </a:rPr>
              <a:t>π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οιες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χώρες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ως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μοχλός</a:t>
            </a:r>
            <a:r>
              <a:rPr lang="en-US" i="1" dirty="0">
                <a:latin typeface="Times New Roman"/>
                <a:ea typeface="+mn-lt"/>
                <a:cs typeface="+mn-lt"/>
              </a:rPr>
              <a:t> π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ίεσης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γι</a:t>
            </a:r>
            <a:r>
              <a:rPr lang="en-US" i="1" dirty="0">
                <a:latin typeface="Times New Roman"/>
                <a:ea typeface="+mn-lt"/>
                <a:cs typeface="+mn-lt"/>
              </a:rPr>
              <a:t>α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τους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δικούς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της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γεω</a:t>
            </a:r>
            <a:r>
              <a:rPr lang="en-US" i="1" dirty="0">
                <a:latin typeface="Times New Roman"/>
                <a:ea typeface="+mn-lt"/>
                <a:cs typeface="+mn-lt"/>
              </a:rPr>
              <a:t>π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ολιτικούς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σκο</a:t>
            </a:r>
            <a:r>
              <a:rPr lang="en-US" i="1" dirty="0">
                <a:latin typeface="Times New Roman"/>
                <a:ea typeface="+mn-lt"/>
                <a:cs typeface="+mn-lt"/>
              </a:rPr>
              <a:t>π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ούς</a:t>
            </a:r>
            <a:r>
              <a:rPr lang="en-US" i="1" dirty="0">
                <a:latin typeface="Times New Roman"/>
                <a:ea typeface="+mn-lt"/>
                <a:cs typeface="+mn-lt"/>
              </a:rPr>
              <a:t>. [...]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Σε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ευρω</a:t>
            </a:r>
            <a:r>
              <a:rPr lang="en-US" i="1" dirty="0">
                <a:latin typeface="Times New Roman"/>
                <a:ea typeface="+mn-lt"/>
                <a:cs typeface="+mn-lt"/>
              </a:rPr>
              <a:t>πα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ϊκό</a:t>
            </a:r>
            <a:r>
              <a:rPr lang="en-US" i="1" dirty="0">
                <a:latin typeface="Times New Roman"/>
                <a:ea typeface="+mn-lt"/>
                <a:cs typeface="+mn-lt"/>
              </a:rPr>
              <a:t> επίπ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εδο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είν</a:t>
            </a:r>
            <a:r>
              <a:rPr lang="en-US" i="1" dirty="0">
                <a:latin typeface="Times New Roman"/>
                <a:ea typeface="+mn-lt"/>
                <a:cs typeface="+mn-lt"/>
              </a:rPr>
              <a:t>αι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γνωστό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ότι</a:t>
            </a:r>
            <a:r>
              <a:rPr lang="en-US" i="1" dirty="0">
                <a:latin typeface="Times New Roman"/>
                <a:ea typeface="+mn-lt"/>
                <a:cs typeface="+mn-lt"/>
              </a:rPr>
              <a:t> ανα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δεικνύουμε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το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μετ</a:t>
            </a:r>
            <a:r>
              <a:rPr lang="en-US" i="1" dirty="0">
                <a:latin typeface="Times New Roman"/>
                <a:ea typeface="+mn-lt"/>
                <a:cs typeface="+mn-lt"/>
              </a:rPr>
              <a:t>ανα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στευτικό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ως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τη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νέ</a:t>
            </a:r>
            <a:r>
              <a:rPr lang="en-US" i="1" dirty="0">
                <a:latin typeface="Times New Roman"/>
                <a:ea typeface="+mn-lt"/>
                <a:cs typeface="+mn-lt"/>
              </a:rPr>
              <a:t>α π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ρόκληση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γι</a:t>
            </a:r>
            <a:r>
              <a:rPr lang="en-US" i="1" dirty="0">
                <a:latin typeface="Times New Roman"/>
                <a:ea typeface="+mn-lt"/>
                <a:cs typeface="+mn-lt"/>
              </a:rPr>
              <a:t>α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ολόκληρη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την</a:t>
            </a:r>
            <a:r>
              <a:rPr lang="en-US" i="1" dirty="0">
                <a:latin typeface="Times New Roman"/>
                <a:ea typeface="+mn-lt"/>
                <a:cs typeface="+mn-lt"/>
              </a:rPr>
              <a:t> ήπ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ειρό</a:t>
            </a:r>
            <a:r>
              <a:rPr lang="en-US" i="1" dirty="0">
                <a:latin typeface="Times New Roman"/>
                <a:ea typeface="+mn-lt"/>
                <a:cs typeface="+mn-lt"/>
              </a:rPr>
              <a:t> μας,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διεκδικώντ</a:t>
            </a:r>
            <a:r>
              <a:rPr lang="en-US" i="1" dirty="0">
                <a:latin typeface="Times New Roman"/>
                <a:ea typeface="+mn-lt"/>
                <a:cs typeface="+mn-lt"/>
              </a:rPr>
              <a:t>ας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κοινή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φύλ</a:t>
            </a:r>
            <a:r>
              <a:rPr lang="en-US" i="1" dirty="0">
                <a:latin typeface="Times New Roman"/>
                <a:ea typeface="+mn-lt"/>
                <a:cs typeface="+mn-lt"/>
              </a:rPr>
              <a:t>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ξη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των</a:t>
            </a:r>
            <a:r>
              <a:rPr lang="en-US" i="1" dirty="0">
                <a:latin typeface="Times New Roman"/>
                <a:ea typeface="+mn-lt"/>
                <a:cs typeface="+mn-lt"/>
              </a:rPr>
              <a:t> ανα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τολικών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ορίων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της</a:t>
            </a:r>
            <a:r>
              <a:rPr lang="en-US" i="1" dirty="0">
                <a:latin typeface="Times New Roman"/>
                <a:ea typeface="+mn-lt"/>
                <a:cs typeface="+mn-lt"/>
              </a:rPr>
              <a:t>. (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Κυριάκος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Μητσοτάκης</a:t>
            </a:r>
            <a:r>
              <a:rPr lang="en-US" i="1" dirty="0">
                <a:latin typeface="Times New Roman"/>
                <a:ea typeface="+mn-lt"/>
                <a:cs typeface="+mn-lt"/>
              </a:rPr>
              <a:t>, 31/10/2019)</a:t>
            </a:r>
            <a:endParaRPr lang="en-US" i="1">
              <a:latin typeface="Times New Roman"/>
              <a:cs typeface="Arial" panose="020B0604020202020204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6B35927-769C-188F-1CAC-236F99F9E2A9}"/>
              </a:ext>
            </a:extLst>
          </p:cNvPr>
          <p:cNvCxnSpPr/>
          <p:nvPr/>
        </p:nvCxnSpPr>
        <p:spPr>
          <a:xfrm flipV="1">
            <a:off x="1001431" y="1432112"/>
            <a:ext cx="10327341" cy="26894"/>
          </a:xfrm>
          <a:prstGeom prst="straightConnector1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96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205D7-2C7E-6B52-BC48-B9CD623A3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410" y="527909"/>
            <a:ext cx="5056008" cy="1189287"/>
          </a:xfrm>
        </p:spPr>
        <p:txBody>
          <a:bodyPr/>
          <a:lstStyle/>
          <a:p>
            <a:r>
              <a:rPr lang="en-US" dirty="0" err="1">
                <a:latin typeface="Times New Roman"/>
                <a:cs typeface="Arial"/>
              </a:rPr>
              <a:t>Αν</a:t>
            </a:r>
            <a:r>
              <a:rPr lang="en-US" dirty="0">
                <a:latin typeface="Times New Roman"/>
                <a:cs typeface="Arial"/>
              </a:rPr>
              <a:t>απα</a:t>
            </a:r>
            <a:r>
              <a:rPr lang="en-US" dirty="0" err="1">
                <a:latin typeface="Times New Roman"/>
                <a:cs typeface="Arial"/>
              </a:rPr>
              <a:t>ράστ</a:t>
            </a:r>
            <a:r>
              <a:rPr lang="en-US" dirty="0">
                <a:latin typeface="Times New Roman"/>
                <a:cs typeface="Arial"/>
              </a:rPr>
              <a:t>α</a:t>
            </a:r>
            <a:r>
              <a:rPr lang="en-US" dirty="0" err="1">
                <a:latin typeface="Times New Roman"/>
                <a:cs typeface="Arial"/>
              </a:rPr>
              <a:t>ση</a:t>
            </a:r>
            <a:r>
              <a:rPr lang="en-US" dirty="0">
                <a:latin typeface="Times New Roman"/>
                <a:cs typeface="Arial"/>
              </a:rPr>
              <a:t> β</a:t>
            </a:r>
            <a:r>
              <a:rPr lang="en-US" dirty="0" err="1">
                <a:latin typeface="Times New Roman"/>
                <a:cs typeface="Arial"/>
              </a:rPr>
              <a:t>άσει</a:t>
            </a:r>
            <a:r>
              <a:rPr lang="en-US" dirty="0">
                <a:latin typeface="Times New Roman"/>
                <a:cs typeface="Arial"/>
              </a:rPr>
              <a:t> van Leeuwen 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7BA2D-A46D-F8CF-69B4-04184B922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079" y="988180"/>
            <a:ext cx="10194599" cy="50754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4170" indent="-344170">
              <a:buChar char="ü"/>
            </a:pPr>
            <a:endParaRPr lang="en-US" sz="2400" dirty="0"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endParaRPr lang="en-US" sz="2400" dirty="0">
              <a:latin typeface="Times New Roman"/>
              <a:cs typeface="Arial" panose="020B0604020202020204"/>
            </a:endParaRPr>
          </a:p>
          <a:p>
            <a:pPr marL="344170" indent="-344170">
              <a:buChar char="Ø"/>
            </a:pPr>
            <a:r>
              <a:rPr lang="en-US" sz="2400" dirty="0">
                <a:latin typeface="Times New Roman"/>
                <a:cs typeface="Arial" panose="020B0604020202020204"/>
              </a:rPr>
              <a:t>  </a:t>
            </a:r>
            <a:r>
              <a:rPr lang="en-US" sz="2400" b="1" dirty="0" err="1">
                <a:latin typeface="Times New Roman"/>
                <a:cs typeface="Arial" panose="020B0604020202020204"/>
              </a:rPr>
              <a:t>Αντικειμενο</a:t>
            </a:r>
            <a:r>
              <a:rPr lang="en-US" sz="2400" b="1" dirty="0">
                <a:latin typeface="Times New Roman"/>
                <a:cs typeface="Arial" panose="020B0604020202020204"/>
              </a:rPr>
              <a:t>π</a:t>
            </a:r>
            <a:r>
              <a:rPr lang="en-US" sz="2400" b="1" dirty="0" err="1">
                <a:latin typeface="Times New Roman"/>
                <a:cs typeface="Arial" panose="020B0604020202020204"/>
              </a:rPr>
              <a:t>οίηση-εργ</a:t>
            </a:r>
            <a:r>
              <a:rPr lang="en-US" sz="2400" b="1" dirty="0">
                <a:latin typeface="Times New Roman"/>
                <a:cs typeface="Arial" panose="020B0604020202020204"/>
              </a:rPr>
              <a:t>α</a:t>
            </a:r>
            <a:r>
              <a:rPr lang="en-US" sz="2400" b="1" dirty="0" err="1">
                <a:latin typeface="Times New Roman"/>
                <a:cs typeface="Arial" panose="020B0604020202020204"/>
              </a:rPr>
              <a:t>λειο</a:t>
            </a:r>
            <a:r>
              <a:rPr lang="en-US" sz="2400" b="1" dirty="0">
                <a:latin typeface="Times New Roman"/>
                <a:cs typeface="Arial" panose="020B0604020202020204"/>
              </a:rPr>
              <a:t>π</a:t>
            </a:r>
            <a:r>
              <a:rPr lang="en-US" sz="2400" b="1" dirty="0" err="1">
                <a:latin typeface="Times New Roman"/>
                <a:cs typeface="Arial" panose="020B0604020202020204"/>
              </a:rPr>
              <a:t>οίηση</a:t>
            </a:r>
            <a:r>
              <a:rPr lang="en-US" sz="2400" b="1" dirty="0">
                <a:latin typeface="Times New Roman"/>
                <a:cs typeface="Arial" panose="020B0604020202020204"/>
              </a:rPr>
              <a:t> </a:t>
            </a:r>
            <a:r>
              <a:rPr lang="en-US" sz="2400" b="1" dirty="0" err="1">
                <a:latin typeface="Times New Roman"/>
                <a:cs typeface="Arial" panose="020B0604020202020204"/>
              </a:rPr>
              <a:t>μετ</a:t>
            </a:r>
            <a:r>
              <a:rPr lang="en-US" sz="2400" b="1" dirty="0">
                <a:latin typeface="Times New Roman"/>
                <a:cs typeface="Arial" panose="020B0604020202020204"/>
              </a:rPr>
              <a:t>ανα</a:t>
            </a:r>
            <a:r>
              <a:rPr lang="en-US" sz="2400" b="1" dirty="0" err="1">
                <a:latin typeface="Times New Roman"/>
                <a:cs typeface="Arial" panose="020B0604020202020204"/>
              </a:rPr>
              <a:t>στών</a:t>
            </a:r>
            <a:r>
              <a:rPr lang="en-US" sz="2400" dirty="0">
                <a:latin typeface="Times New Roman"/>
                <a:cs typeface="Arial" panose="020B0604020202020204"/>
              </a:rPr>
              <a:t> </a:t>
            </a:r>
            <a:r>
              <a:rPr lang="en-US" sz="1600" dirty="0">
                <a:latin typeface="Times New Roman"/>
                <a:cs typeface="Arial" panose="020B0604020202020204"/>
              </a:rPr>
              <a:t>(van Leeuwen 2008:46)</a:t>
            </a:r>
            <a:r>
              <a:rPr lang="en-US" sz="2400" dirty="0">
                <a:latin typeface="Times New Roman"/>
                <a:cs typeface="Arial" panose="020B0604020202020204"/>
              </a:rPr>
              <a:t> </a:t>
            </a:r>
          </a:p>
          <a:p>
            <a:pPr marL="344170" indent="-344170">
              <a:buFont typeface="Arial" panose="05000000000000000000" pitchFamily="2" charset="2"/>
              <a:buChar char="•"/>
            </a:pPr>
            <a:r>
              <a:rPr lang="en-US" sz="2400" i="1" dirty="0">
                <a:latin typeface="Times New Roman"/>
                <a:cs typeface="Arial" panose="020B0604020202020204"/>
              </a:rPr>
              <a:t>"</a:t>
            </a:r>
            <a:r>
              <a:rPr lang="en-US" sz="2400" i="1" dirty="0">
                <a:latin typeface="Times New Roman"/>
                <a:ea typeface="+mn-lt"/>
                <a:cs typeface="+mn-lt"/>
              </a:rPr>
              <a:t>π</a:t>
            </a:r>
            <a:r>
              <a:rPr lang="en-US" sz="2400" i="1" dirty="0" err="1">
                <a:latin typeface="Times New Roman"/>
                <a:ea typeface="+mn-lt"/>
                <a:cs typeface="+mn-lt"/>
              </a:rPr>
              <a:t>ροσφυγικές</a:t>
            </a:r>
            <a:r>
              <a:rPr lang="en-US" sz="2400" i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i="1" dirty="0" err="1">
                <a:latin typeface="Times New Roman"/>
                <a:ea typeface="+mn-lt"/>
                <a:cs typeface="+mn-lt"/>
              </a:rPr>
              <a:t>μετ</a:t>
            </a:r>
            <a:r>
              <a:rPr lang="en-US" sz="2400" i="1" dirty="0">
                <a:latin typeface="Times New Roman"/>
                <a:ea typeface="+mn-lt"/>
                <a:cs typeface="+mn-lt"/>
              </a:rPr>
              <a:t>ανα</a:t>
            </a:r>
            <a:r>
              <a:rPr lang="en-US" sz="2400" i="1" dirty="0" err="1">
                <a:latin typeface="Times New Roman"/>
                <a:ea typeface="+mn-lt"/>
                <a:cs typeface="+mn-lt"/>
              </a:rPr>
              <a:t>στευτικές</a:t>
            </a:r>
            <a:r>
              <a:rPr lang="en-US" sz="2400" i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i="1" dirty="0" err="1">
                <a:latin typeface="Times New Roman"/>
                <a:ea typeface="+mn-lt"/>
                <a:cs typeface="+mn-lt"/>
              </a:rPr>
              <a:t>ροές</a:t>
            </a:r>
            <a:r>
              <a:rPr lang="en-US" sz="2400" i="1" dirty="0">
                <a:latin typeface="Times New Roman"/>
                <a:ea typeface="+mn-lt"/>
                <a:cs typeface="+mn-lt"/>
              </a:rPr>
              <a:t>"</a:t>
            </a:r>
            <a:r>
              <a:rPr lang="en-US" sz="2400" dirty="0">
                <a:latin typeface="Times New Roman"/>
                <a:ea typeface="+mn-lt"/>
                <a:cs typeface="+mn-lt"/>
              </a:rPr>
              <a:t> : 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μετ</a:t>
            </a:r>
            <a:r>
              <a:rPr lang="en-US" sz="2400" dirty="0">
                <a:latin typeface="Times New Roman"/>
                <a:ea typeface="+mn-lt"/>
                <a:cs typeface="+mn-lt"/>
              </a:rPr>
              <a:t>α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φορική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χρήση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>
                <a:latin typeface="Times New Roman"/>
                <a:ea typeface="+mn-lt"/>
                <a:cs typeface="+mn-lt"/>
              </a:rPr>
              <a:t>(Musolff 2015)</a:t>
            </a:r>
          </a:p>
          <a:p>
            <a:pPr marL="344170" indent="-344170">
              <a:buFont typeface="Arial" panose="05000000000000000000" pitchFamily="2" charset="2"/>
              <a:buChar char="•"/>
            </a:pPr>
            <a:r>
              <a:rPr lang="en-US" sz="2400" dirty="0" err="1">
                <a:latin typeface="Times New Roman"/>
                <a:ea typeface="+mn-lt"/>
                <a:cs typeface="+mn-lt"/>
              </a:rPr>
              <a:t>Αν</a:t>
            </a:r>
            <a:r>
              <a:rPr lang="en-US" sz="2400" dirty="0">
                <a:latin typeface="Times New Roman"/>
                <a:ea typeface="+mn-lt"/>
                <a:cs typeface="+mn-lt"/>
              </a:rPr>
              <a:t>α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φορά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ως</a:t>
            </a:r>
            <a:r>
              <a:rPr lang="en-US" sz="2400" dirty="0">
                <a:latin typeface="Times New Roman"/>
                <a:ea typeface="+mn-lt"/>
                <a:cs typeface="+mn-lt"/>
              </a:rPr>
              <a:t> "</a:t>
            </a:r>
            <a:r>
              <a:rPr lang="en-US" sz="2400" i="1" dirty="0" err="1">
                <a:latin typeface="Times New Roman"/>
                <a:ea typeface="+mn-lt"/>
                <a:cs typeface="+mn-lt"/>
              </a:rPr>
              <a:t>μοχλός</a:t>
            </a:r>
            <a:r>
              <a:rPr lang="en-US" sz="2400" i="1" dirty="0">
                <a:latin typeface="Times New Roman"/>
                <a:ea typeface="+mn-lt"/>
                <a:cs typeface="+mn-lt"/>
              </a:rPr>
              <a:t> π</a:t>
            </a:r>
            <a:r>
              <a:rPr lang="en-US" sz="2400" i="1" dirty="0" err="1">
                <a:latin typeface="Times New Roman"/>
                <a:ea typeface="+mn-lt"/>
                <a:cs typeface="+mn-lt"/>
              </a:rPr>
              <a:t>ίεσης</a:t>
            </a:r>
            <a:r>
              <a:rPr lang="en-US" sz="2400" i="1" dirty="0">
                <a:latin typeface="Times New Roman"/>
                <a:ea typeface="+mn-lt"/>
                <a:cs typeface="+mn-lt"/>
              </a:rPr>
              <a:t>" 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π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ου</a:t>
            </a:r>
            <a:r>
              <a:rPr lang="en-US" sz="2400" dirty="0">
                <a:latin typeface="Times New Roman"/>
                <a:ea typeface="+mn-lt"/>
                <a:cs typeface="+mn-lt"/>
              </a:rPr>
              <a:t> 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τους</a:t>
            </a:r>
            <a:r>
              <a:rPr lang="en-US" sz="2400" dirty="0">
                <a:latin typeface="Times New Roman"/>
                <a:ea typeface="+mn-lt"/>
                <a:cs typeface="+mn-lt"/>
              </a:rPr>
              <a:t> απ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εικονίζει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ως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μέσο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εξυ</a:t>
            </a:r>
            <a:r>
              <a:rPr lang="en-US" sz="2400" dirty="0">
                <a:latin typeface="Times New Roman"/>
                <a:ea typeface="+mn-lt"/>
                <a:cs typeface="+mn-lt"/>
              </a:rPr>
              <a:t>π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ηρέτησης</a:t>
            </a:r>
            <a:r>
              <a:rPr lang="en-US" sz="2400" dirty="0">
                <a:latin typeface="Times New Roman"/>
                <a:ea typeface="+mn-lt"/>
                <a:cs typeface="+mn-lt"/>
              </a:rPr>
              <a:t> </a:t>
            </a:r>
            <a:r>
              <a:rPr lang="en-US" sz="2400" i="1" dirty="0">
                <a:latin typeface="Times New Roman"/>
                <a:ea typeface="+mn-lt"/>
                <a:cs typeface="+mn-lt"/>
              </a:rPr>
              <a:t>"</a:t>
            </a:r>
            <a:r>
              <a:rPr lang="en-US" sz="2400" i="1" dirty="0" err="1">
                <a:latin typeface="Times New Roman"/>
                <a:ea typeface="+mn-lt"/>
                <a:cs typeface="+mn-lt"/>
              </a:rPr>
              <a:t>γεω</a:t>
            </a:r>
            <a:r>
              <a:rPr lang="en-US" sz="2400" i="1" dirty="0">
                <a:latin typeface="Times New Roman"/>
                <a:ea typeface="+mn-lt"/>
                <a:cs typeface="+mn-lt"/>
              </a:rPr>
              <a:t>π</a:t>
            </a:r>
            <a:r>
              <a:rPr lang="en-US" sz="2400" i="1" dirty="0" err="1">
                <a:latin typeface="Times New Roman"/>
                <a:ea typeface="+mn-lt"/>
                <a:cs typeface="+mn-lt"/>
              </a:rPr>
              <a:t>ολιτικών</a:t>
            </a:r>
            <a:r>
              <a:rPr lang="en-US" sz="2400" i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i="1" dirty="0" err="1">
                <a:latin typeface="Times New Roman"/>
                <a:ea typeface="+mn-lt"/>
                <a:cs typeface="+mn-lt"/>
              </a:rPr>
              <a:t>σκο</a:t>
            </a:r>
            <a:r>
              <a:rPr lang="en-US" sz="2400" i="1" dirty="0">
                <a:latin typeface="Times New Roman"/>
                <a:ea typeface="+mn-lt"/>
                <a:cs typeface="+mn-lt"/>
              </a:rPr>
              <a:t>π</a:t>
            </a:r>
            <a:r>
              <a:rPr lang="en-US" sz="2400" i="1" dirty="0" err="1">
                <a:latin typeface="Times New Roman"/>
                <a:ea typeface="+mn-lt"/>
                <a:cs typeface="+mn-lt"/>
              </a:rPr>
              <a:t>ών</a:t>
            </a:r>
            <a:r>
              <a:rPr lang="en-US" sz="2400" i="1" dirty="0">
                <a:latin typeface="Times New Roman"/>
                <a:ea typeface="+mn-lt"/>
                <a:cs typeface="+mn-lt"/>
              </a:rPr>
              <a:t>" </a:t>
            </a:r>
          </a:p>
          <a:p>
            <a:pPr marL="344170" indent="-34417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/>
                <a:ea typeface="+mn-lt"/>
                <a:cs typeface="+mn-lt"/>
              </a:rPr>
              <a:t>ερμηνεύοντ</a:t>
            </a:r>
            <a:r>
              <a:rPr lang="en-US" sz="2400" dirty="0">
                <a:latin typeface="Times New Roman"/>
                <a:ea typeface="+mn-lt"/>
                <a:cs typeface="+mn-lt"/>
              </a:rPr>
              <a:t>αι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ως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απ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ειλή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γι</a:t>
            </a:r>
            <a:r>
              <a:rPr lang="en-US" sz="2400" dirty="0">
                <a:latin typeface="Times New Roman"/>
                <a:ea typeface="+mn-lt"/>
                <a:cs typeface="+mn-lt"/>
              </a:rPr>
              <a:t>α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την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οικονομική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και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γεω</a:t>
            </a:r>
            <a:r>
              <a:rPr lang="en-US" sz="2400" dirty="0">
                <a:latin typeface="Times New Roman"/>
                <a:ea typeface="+mn-lt"/>
                <a:cs typeface="+mn-lt"/>
              </a:rPr>
              <a:t>π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ολιτική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στ</a:t>
            </a:r>
            <a:r>
              <a:rPr lang="en-US" sz="2400" dirty="0">
                <a:latin typeface="Times New Roman"/>
                <a:ea typeface="+mn-lt"/>
                <a:cs typeface="+mn-lt"/>
              </a:rPr>
              <a:t>α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θερότητ</a:t>
            </a:r>
            <a:r>
              <a:rPr lang="en-US" sz="2400" dirty="0">
                <a:latin typeface="Times New Roman"/>
                <a:ea typeface="+mn-lt"/>
                <a:cs typeface="+mn-lt"/>
              </a:rPr>
              <a:t>α,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άρ</a:t>
            </a:r>
            <a:r>
              <a:rPr lang="en-US" sz="2400" dirty="0">
                <a:latin typeface="Times New Roman"/>
                <a:ea typeface="+mn-lt"/>
                <a:cs typeface="+mn-lt"/>
              </a:rPr>
              <a:t>α, 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είν</a:t>
            </a:r>
            <a:r>
              <a:rPr lang="en-US" sz="2400" dirty="0">
                <a:latin typeface="Times New Roman"/>
                <a:ea typeface="+mn-lt"/>
                <a:cs typeface="+mn-lt"/>
              </a:rPr>
              <a:t>αι π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ρό</a:t>
            </a:r>
            <a:r>
              <a:rPr lang="en-US" sz="2400" dirty="0">
                <a:latin typeface="Times New Roman"/>
                <a:ea typeface="+mn-lt"/>
                <a:cs typeface="+mn-lt"/>
              </a:rPr>
              <a:t>β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λημ</a:t>
            </a:r>
            <a:r>
              <a:rPr lang="en-US" sz="2400" dirty="0">
                <a:latin typeface="Times New Roman"/>
                <a:ea typeface="+mn-lt"/>
                <a:cs typeface="+mn-lt"/>
              </a:rPr>
              <a:t>α π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ου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π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ρέ</a:t>
            </a:r>
            <a:r>
              <a:rPr lang="en-US" sz="2400" dirty="0">
                <a:latin typeface="Times New Roman"/>
                <a:ea typeface="+mn-lt"/>
                <a:cs typeface="+mn-lt"/>
              </a:rPr>
              <a:t>π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ει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να α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ντιμετω</a:t>
            </a:r>
            <a:r>
              <a:rPr lang="en-US" sz="2400" dirty="0">
                <a:latin typeface="Times New Roman"/>
                <a:ea typeface="+mn-lt"/>
                <a:cs typeface="+mn-lt"/>
              </a:rPr>
              <a:t>π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ιστεί</a:t>
            </a:r>
            <a:r>
              <a:rPr lang="en-US" sz="2400" dirty="0">
                <a:latin typeface="Times New Roman"/>
                <a:ea typeface="+mn-lt"/>
                <a:cs typeface="+mn-lt"/>
              </a:rPr>
              <a:t> </a:t>
            </a:r>
            <a:endParaRPr lang="en-US" sz="2400" dirty="0">
              <a:latin typeface="Arial"/>
              <a:cs typeface="Arial" panose="020B0604020202020204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6B35927-769C-188F-1CAC-236F99F9E2A9}"/>
              </a:ext>
            </a:extLst>
          </p:cNvPr>
          <p:cNvCxnSpPr/>
          <p:nvPr/>
        </p:nvCxnSpPr>
        <p:spPr>
          <a:xfrm flipV="1">
            <a:off x="1001431" y="1577788"/>
            <a:ext cx="10327341" cy="26894"/>
          </a:xfrm>
          <a:prstGeom prst="straightConnector1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400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B2B2-D2E3-D620-BE18-478F35D6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989" y="590787"/>
            <a:ext cx="8910831" cy="1648728"/>
          </a:xfrm>
        </p:spPr>
        <p:txBody>
          <a:bodyPr/>
          <a:lstStyle/>
          <a:p>
            <a:r>
              <a:rPr lang="en-US" dirty="0">
                <a:latin typeface="Times New Roman"/>
                <a:cs typeface="Arial"/>
              </a:rPr>
              <a:t>Επ</a:t>
            </a:r>
            <a:r>
              <a:rPr lang="en-US" dirty="0" err="1">
                <a:latin typeface="Times New Roman"/>
                <a:cs typeface="Arial"/>
              </a:rPr>
              <a:t>ιχειρημ</a:t>
            </a:r>
            <a:r>
              <a:rPr lang="en-US" dirty="0">
                <a:latin typeface="Times New Roman"/>
                <a:cs typeface="Arial"/>
              </a:rPr>
              <a:t>α</a:t>
            </a:r>
            <a:r>
              <a:rPr lang="en-US" dirty="0" err="1">
                <a:latin typeface="Times New Roman"/>
                <a:cs typeface="Arial"/>
              </a:rPr>
              <a:t>τολογική</a:t>
            </a:r>
            <a:r>
              <a:rPr lang="en-US" dirty="0">
                <a:latin typeface="Times New Roman"/>
                <a:cs typeface="Arial"/>
              </a:rPr>
              <a:t> α</a:t>
            </a:r>
            <a:r>
              <a:rPr lang="en-US" dirty="0" err="1">
                <a:latin typeface="Times New Roman"/>
                <a:cs typeface="Arial"/>
              </a:rPr>
              <a:t>νάλυση</a:t>
            </a:r>
            <a:r>
              <a:rPr lang="en-US" dirty="0">
                <a:latin typeface="Times New Roman"/>
                <a:cs typeface="Arial"/>
              </a:rPr>
              <a:t> (1) </a:t>
            </a:r>
            <a:r>
              <a:rPr lang="en-US" sz="2000" dirty="0">
                <a:latin typeface="Times New Roman"/>
                <a:cs typeface="Arial"/>
              </a:rPr>
              <a:t>(</a:t>
            </a:r>
            <a:r>
              <a:rPr lang="en-US" sz="2000" dirty="0" err="1">
                <a:latin typeface="Times New Roman"/>
                <a:cs typeface="Arial"/>
              </a:rPr>
              <a:t>Δι</a:t>
            </a:r>
            <a:r>
              <a:rPr lang="en-US" sz="2000" dirty="0">
                <a:latin typeface="Times New Roman"/>
                <a:cs typeface="Arial"/>
              </a:rPr>
              <a:t>α</a:t>
            </a:r>
            <a:r>
              <a:rPr lang="en-US" sz="2000" dirty="0" err="1">
                <a:latin typeface="Times New Roman"/>
                <a:cs typeface="Arial"/>
              </a:rPr>
              <a:t>δικ</a:t>
            </a:r>
            <a:r>
              <a:rPr lang="en-US" sz="2000" dirty="0">
                <a:latin typeface="Times New Roman"/>
                <a:cs typeface="Arial"/>
              </a:rPr>
              <a:t>α</a:t>
            </a:r>
            <a:r>
              <a:rPr lang="en-US" sz="2000" dirty="0" err="1">
                <a:latin typeface="Times New Roman"/>
                <a:cs typeface="Arial"/>
              </a:rPr>
              <a:t>στικός</a:t>
            </a:r>
            <a:r>
              <a:rPr lang="en-US" sz="2000" dirty="0">
                <a:latin typeface="Times New Roman"/>
                <a:cs typeface="Arial"/>
              </a:rPr>
              <a:t>-επα</a:t>
            </a:r>
            <a:r>
              <a:rPr lang="en-US" sz="2000" dirty="0" err="1">
                <a:latin typeface="Times New Roman"/>
                <a:cs typeface="Arial"/>
              </a:rPr>
              <a:t>γωγικός</a:t>
            </a:r>
            <a:r>
              <a:rPr lang="en-US" sz="2000" dirty="0">
                <a:latin typeface="Times New Roman"/>
                <a:cs typeface="Arial"/>
              </a:rPr>
              <a:t> </a:t>
            </a:r>
            <a:r>
              <a:rPr lang="en-US" sz="2000" dirty="0" err="1">
                <a:latin typeface="Times New Roman"/>
                <a:cs typeface="Arial"/>
              </a:rPr>
              <a:t>άξον</a:t>
            </a:r>
            <a:r>
              <a:rPr lang="en-US" sz="2000" dirty="0">
                <a:latin typeface="Times New Roman"/>
                <a:cs typeface="Arial"/>
              </a:rPr>
              <a:t>ας)</a:t>
            </a:r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63B9E-0572-6514-A926-088302BD7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952" y="1615087"/>
            <a:ext cx="10026510" cy="503997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/>
                <a:ea typeface="+mn-lt"/>
                <a:cs typeface="+mn-lt"/>
              </a:rPr>
              <a:t>"Η </a:t>
            </a:r>
            <a:r>
              <a:rPr lang="en-US" dirty="0" err="1">
                <a:latin typeface="Times New Roman"/>
                <a:ea typeface="+mn-lt"/>
                <a:cs typeface="+mn-lt"/>
              </a:rPr>
              <a:t>μετ</a:t>
            </a:r>
            <a:r>
              <a:rPr lang="en-US" dirty="0">
                <a:latin typeface="Times New Roman"/>
                <a:ea typeface="+mn-lt"/>
                <a:cs typeface="+mn-lt"/>
              </a:rPr>
              <a:t>α</a:t>
            </a:r>
            <a:r>
              <a:rPr lang="en-US" dirty="0" err="1">
                <a:latin typeface="Times New Roman"/>
                <a:ea typeface="+mn-lt"/>
                <a:cs typeface="+mn-lt"/>
              </a:rPr>
              <a:t>νάστευση</a:t>
            </a:r>
            <a:r>
              <a:rPr lang="en-US" dirty="0">
                <a:latin typeface="Times New Roman"/>
                <a:ea typeface="+mn-lt"/>
                <a:cs typeface="+mn-lt"/>
              </a:rPr>
              <a:t> π</a:t>
            </a:r>
            <a:r>
              <a:rPr lang="en-US" dirty="0" err="1">
                <a:latin typeface="Times New Roman"/>
                <a:ea typeface="+mn-lt"/>
                <a:cs typeface="+mn-lt"/>
              </a:rPr>
              <a:t>ρέ</a:t>
            </a:r>
            <a:r>
              <a:rPr lang="en-US" dirty="0">
                <a:latin typeface="Times New Roman"/>
                <a:ea typeface="+mn-lt"/>
                <a:cs typeface="+mn-lt"/>
              </a:rPr>
              <a:t>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ει</a:t>
            </a:r>
            <a:r>
              <a:rPr lang="en-US" dirty="0">
                <a:latin typeface="Times New Roman"/>
                <a:ea typeface="+mn-lt"/>
                <a:cs typeface="+mn-lt"/>
              </a:rPr>
              <a:t> να απ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οτρ</a:t>
            </a:r>
            <a:r>
              <a:rPr lang="en-US" dirty="0">
                <a:latin typeface="Times New Roman"/>
                <a:ea typeface="+mn-lt"/>
                <a:cs typeface="+mn-lt"/>
              </a:rPr>
              <a:t>απ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εί</a:t>
            </a:r>
            <a:r>
              <a:rPr lang="en-US" dirty="0">
                <a:latin typeface="Times New Roman"/>
                <a:ea typeface="+mn-lt"/>
                <a:cs typeface="+mn-lt"/>
              </a:rPr>
              <a:t>"</a:t>
            </a:r>
          </a:p>
          <a:p>
            <a:pPr marL="0" indent="0">
              <a:buNone/>
            </a:pPr>
            <a:endParaRPr lang="en-US" dirty="0">
              <a:latin typeface="Times New Roman"/>
              <a:cs typeface="Arial" panose="020B0604020202020204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Arial" panose="020B0604020202020204"/>
              </a:rPr>
              <a:t>                                                 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 panose="020B0604020202020204"/>
              </a:rPr>
              <a:t>           </a:t>
            </a:r>
            <a:r>
              <a:rPr lang="en-US" b="1" i="1" dirty="0" err="1">
                <a:solidFill>
                  <a:srgbClr val="FFC000"/>
                </a:solidFill>
                <a:latin typeface="Times New Roman"/>
                <a:cs typeface="Arial" panose="020B0604020202020204"/>
              </a:rPr>
              <a:t>ισχυρισμός</a:t>
            </a:r>
            <a:endParaRPr lang="en-US" b="1" i="1">
              <a:solidFill>
                <a:srgbClr val="FFC000"/>
              </a:solidFill>
              <a:latin typeface="Times New Roman"/>
              <a:cs typeface="Arial" panose="020B0604020202020204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ea typeface="+mn-lt"/>
                <a:cs typeface="+mn-lt"/>
              </a:rPr>
              <a:t>"</a:t>
            </a:r>
            <a:r>
              <a:rPr lang="en-US" dirty="0" err="1">
                <a:latin typeface="Times New Roman"/>
                <a:ea typeface="+mn-lt"/>
                <a:cs typeface="+mn-lt"/>
              </a:rPr>
              <a:t>Αυτή</a:t>
            </a:r>
            <a:r>
              <a:rPr lang="en-US" dirty="0">
                <a:latin typeface="Times New Roman"/>
                <a:ea typeface="+mn-lt"/>
                <a:cs typeface="+mn-lt"/>
              </a:rPr>
              <a:t> [</a:t>
            </a:r>
            <a:r>
              <a:rPr lang="en-US" dirty="0" err="1">
                <a:latin typeface="Times New Roman"/>
                <a:ea typeface="+mn-lt"/>
                <a:cs typeface="+mn-lt"/>
              </a:rPr>
              <a:t>ενν</a:t>
            </a:r>
            <a:r>
              <a:rPr lang="en-US" dirty="0">
                <a:latin typeface="Times New Roman"/>
                <a:ea typeface="+mn-lt"/>
                <a:cs typeface="+mn-lt"/>
              </a:rPr>
              <a:t>. η </a:t>
            </a:r>
            <a:r>
              <a:rPr lang="en-US" dirty="0" err="1">
                <a:latin typeface="Times New Roman"/>
                <a:ea typeface="+mn-lt"/>
                <a:cs typeface="+mn-lt"/>
              </a:rPr>
              <a:t>μετ</a:t>
            </a:r>
            <a:r>
              <a:rPr lang="en-US" dirty="0">
                <a:latin typeface="Times New Roman"/>
                <a:ea typeface="+mn-lt"/>
                <a:cs typeface="+mn-lt"/>
              </a:rPr>
              <a:t>α</a:t>
            </a:r>
            <a:r>
              <a:rPr lang="en-US" dirty="0" err="1">
                <a:latin typeface="Times New Roman"/>
                <a:ea typeface="+mn-lt"/>
                <a:cs typeface="+mn-lt"/>
              </a:rPr>
              <a:t>νάστευση</a:t>
            </a:r>
            <a:r>
              <a:rPr lang="en-US" dirty="0">
                <a:latin typeface="Times New Roman"/>
                <a:ea typeface="+mn-lt"/>
                <a:cs typeface="+mn-lt"/>
              </a:rPr>
              <a:t>] π</a:t>
            </a:r>
            <a:r>
              <a:rPr lang="en-US" dirty="0" err="1">
                <a:latin typeface="Times New Roman"/>
                <a:ea typeface="+mn-lt"/>
                <a:cs typeface="+mn-lt"/>
              </a:rPr>
              <a:t>ροκ</a:t>
            </a:r>
            <a:r>
              <a:rPr lang="en-US" dirty="0">
                <a:latin typeface="Times New Roman"/>
                <a:ea typeface="+mn-lt"/>
                <a:cs typeface="+mn-lt"/>
              </a:rPr>
              <a:t>α</a:t>
            </a:r>
            <a:r>
              <a:rPr lang="en-US" dirty="0" err="1">
                <a:latin typeface="Times New Roman"/>
                <a:ea typeface="+mn-lt"/>
                <a:cs typeface="+mn-lt"/>
              </a:rPr>
              <a:t>λεί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γεω</a:t>
            </a:r>
            <a:r>
              <a:rPr lang="en-US" dirty="0">
                <a:latin typeface="Times New Roman"/>
                <a:ea typeface="+mn-lt"/>
                <a:cs typeface="+mn-lt"/>
              </a:rPr>
              <a:t>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ολιτικές</a:t>
            </a:r>
            <a:r>
              <a:rPr lang="en-US" dirty="0">
                <a:latin typeface="Times New Roman"/>
                <a:ea typeface="+mn-lt"/>
                <a:cs typeface="+mn-lt"/>
              </a:rPr>
              <a:t>, </a:t>
            </a:r>
            <a:r>
              <a:rPr lang="en-US" dirty="0" err="1">
                <a:latin typeface="Times New Roman"/>
                <a:ea typeface="+mn-lt"/>
                <a:cs typeface="+mn-lt"/>
              </a:rPr>
              <a:t>κοινωνικές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κρίσεις</a:t>
            </a:r>
            <a:r>
              <a:rPr lang="en-US" dirty="0">
                <a:latin typeface="Times New Roman"/>
                <a:ea typeface="+mn-lt"/>
                <a:cs typeface="+mn-lt"/>
              </a:rPr>
              <a:t>"</a:t>
            </a:r>
            <a:endParaRPr lang="en-US" dirty="0">
              <a:latin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Arial" panose="020B0604020202020204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Arial" panose="020B0604020202020204"/>
              </a:rPr>
              <a:t>                                                         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 panose="020B0604020202020204"/>
              </a:rPr>
              <a:t>  </a:t>
            </a:r>
            <a:r>
              <a:rPr lang="en-US" b="1" i="1" dirty="0">
                <a:solidFill>
                  <a:srgbClr val="FFC000"/>
                </a:solidFill>
                <a:latin typeface="Times New Roman"/>
                <a:cs typeface="Arial" panose="020B0604020202020204"/>
              </a:rPr>
              <a:t>επ</a:t>
            </a:r>
            <a:r>
              <a:rPr lang="en-US" b="1" i="1" dirty="0" err="1">
                <a:solidFill>
                  <a:srgbClr val="FFC000"/>
                </a:solidFill>
                <a:latin typeface="Times New Roman"/>
                <a:cs typeface="Arial" panose="020B0604020202020204"/>
              </a:rPr>
              <a:t>ιχείρημ</a:t>
            </a:r>
            <a:r>
              <a:rPr lang="en-US" b="1" i="1" dirty="0">
                <a:solidFill>
                  <a:srgbClr val="FFC000"/>
                </a:solidFill>
                <a:latin typeface="Times New Roman"/>
                <a:cs typeface="Arial" panose="020B0604020202020204"/>
              </a:rPr>
              <a:t>α</a:t>
            </a:r>
          </a:p>
          <a:p>
            <a:pPr marL="342900" indent="-342900">
              <a:buChar char="Ø"/>
            </a:pPr>
            <a:r>
              <a:rPr lang="en-US" dirty="0">
                <a:latin typeface="Times New Roman"/>
                <a:cs typeface="Arial" panose="020B0604020202020204"/>
              </a:rPr>
              <a:t>Η επ</a:t>
            </a:r>
            <a:r>
              <a:rPr lang="en-US" dirty="0" err="1">
                <a:latin typeface="Times New Roman"/>
                <a:cs typeface="Arial" panose="020B0604020202020204"/>
              </a:rPr>
              <a:t>ιχειρημ</a:t>
            </a:r>
            <a:r>
              <a:rPr lang="en-US" dirty="0">
                <a:latin typeface="Times New Roman"/>
                <a:cs typeface="Arial" panose="020B0604020202020204"/>
              </a:rPr>
              <a:t>α</a:t>
            </a:r>
            <a:r>
              <a:rPr lang="en-US" dirty="0" err="1">
                <a:latin typeface="Times New Roman"/>
                <a:cs typeface="Arial" panose="020B0604020202020204"/>
              </a:rPr>
              <a:t>τολογί</a:t>
            </a:r>
            <a:r>
              <a:rPr lang="en-US" dirty="0">
                <a:latin typeface="Times New Roman"/>
                <a:cs typeface="Arial" panose="020B0604020202020204"/>
              </a:rPr>
              <a:t>α α</a:t>
            </a:r>
            <a:r>
              <a:rPr lang="en-US" dirty="0" err="1">
                <a:latin typeface="Times New Roman"/>
                <a:cs typeface="Arial" panose="020B0604020202020204"/>
              </a:rPr>
              <a:t>υτή</a:t>
            </a:r>
            <a:r>
              <a:rPr lang="en-US" dirty="0">
                <a:latin typeface="Times New Roman"/>
                <a:cs typeface="Arial" panose="020B0604020202020204"/>
              </a:rPr>
              <a:t> πρα</a:t>
            </a:r>
            <a:r>
              <a:rPr lang="en-US" dirty="0" err="1">
                <a:latin typeface="Times New Roman"/>
                <a:cs typeface="Arial" panose="020B0604020202020204"/>
              </a:rPr>
              <a:t>γμ</a:t>
            </a:r>
            <a:r>
              <a:rPr lang="en-US" dirty="0">
                <a:latin typeface="Times New Roman"/>
                <a:cs typeface="Arial" panose="020B0604020202020204"/>
              </a:rPr>
              <a:t>α</a:t>
            </a:r>
            <a:r>
              <a:rPr lang="en-US" dirty="0" err="1">
                <a:latin typeface="Times New Roman"/>
                <a:cs typeface="Arial" panose="020B0604020202020204"/>
              </a:rPr>
              <a:t>το</a:t>
            </a:r>
            <a:r>
              <a:rPr lang="en-US" dirty="0">
                <a:latin typeface="Times New Roman"/>
                <a:cs typeface="Arial" panose="020B0604020202020204"/>
              </a:rPr>
              <a:t>π</a:t>
            </a:r>
            <a:r>
              <a:rPr lang="en-US" dirty="0" err="1">
                <a:latin typeface="Times New Roman"/>
                <a:cs typeface="Arial" panose="020B0604020202020204"/>
              </a:rPr>
              <a:t>οιείτ</a:t>
            </a:r>
            <a:r>
              <a:rPr lang="en-US" dirty="0">
                <a:latin typeface="Times New Roman"/>
                <a:cs typeface="Arial" panose="020B0604020202020204"/>
              </a:rPr>
              <a:t>αι επα</a:t>
            </a:r>
            <a:r>
              <a:rPr lang="en-US" dirty="0" err="1">
                <a:latin typeface="Times New Roman"/>
                <a:cs typeface="Arial" panose="020B0604020202020204"/>
              </a:rPr>
              <a:t>γωγικά</a:t>
            </a:r>
            <a:r>
              <a:rPr lang="en-US" dirty="0">
                <a:latin typeface="Times New Roman"/>
                <a:cs typeface="Arial" panose="020B0604020202020204"/>
              </a:rPr>
              <a:t> </a:t>
            </a:r>
            <a:r>
              <a:rPr lang="en-US" dirty="0" err="1">
                <a:latin typeface="Times New Roman"/>
                <a:cs typeface="Arial" panose="020B0604020202020204"/>
              </a:rPr>
              <a:t>στη</a:t>
            </a:r>
            <a:r>
              <a:rPr lang="en-US" dirty="0">
                <a:latin typeface="Times New Roman"/>
                <a:cs typeface="Arial" panose="020B0604020202020204"/>
              </a:rPr>
              <a:t> β</a:t>
            </a:r>
            <a:r>
              <a:rPr lang="en-US" dirty="0" err="1">
                <a:latin typeface="Times New Roman"/>
                <a:cs typeface="Arial" panose="020B0604020202020204"/>
              </a:rPr>
              <a:t>άση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του</a:t>
            </a:r>
            <a:r>
              <a:rPr lang="en-US" dirty="0">
                <a:latin typeface="Times New Roman"/>
                <a:cs typeface="Arial" panose="020B0604020202020204"/>
              </a:rPr>
              <a:t> </a:t>
            </a:r>
            <a:r>
              <a:rPr lang="en-US" dirty="0" err="1">
                <a:solidFill>
                  <a:srgbClr val="00B050"/>
                </a:solidFill>
                <a:latin typeface="Times New Roman"/>
                <a:cs typeface="Arial" panose="020B0604020202020204"/>
              </a:rPr>
              <a:t>τ</a:t>
            </a:r>
            <a:r>
              <a:rPr lang="en-US" i="1" dirty="0" err="1">
                <a:solidFill>
                  <a:srgbClr val="00B050"/>
                </a:solidFill>
                <a:latin typeface="Times New Roman"/>
                <a:cs typeface="Arial" panose="020B0604020202020204"/>
              </a:rPr>
              <a:t>ό</a:t>
            </a:r>
            <a:r>
              <a:rPr lang="en-US" i="1" dirty="0">
                <a:solidFill>
                  <a:srgbClr val="00B050"/>
                </a:solidFill>
                <a:latin typeface="Times New Roman"/>
                <a:cs typeface="Arial" panose="020B0604020202020204"/>
              </a:rPr>
              <a:t>π</a:t>
            </a:r>
            <a:r>
              <a:rPr lang="en-US" i="1" dirty="0" err="1">
                <a:solidFill>
                  <a:srgbClr val="00B050"/>
                </a:solidFill>
                <a:latin typeface="Times New Roman"/>
                <a:cs typeface="Arial" panose="020B0604020202020204"/>
              </a:rPr>
              <a:t>ου</a:t>
            </a:r>
            <a:r>
              <a:rPr lang="en-US" i="1" dirty="0">
                <a:solidFill>
                  <a:srgbClr val="00B050"/>
                </a:solidFill>
                <a:latin typeface="Times New Roman"/>
                <a:cs typeface="Arial" panose="020B0604020202020204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/>
                <a:cs typeface="Arial" panose="020B0604020202020204"/>
              </a:rPr>
              <a:t>τερμ</a:t>
            </a:r>
            <a:r>
              <a:rPr lang="en-US" i="1" dirty="0">
                <a:solidFill>
                  <a:srgbClr val="00B050"/>
                </a:solidFill>
                <a:latin typeface="Times New Roman"/>
                <a:cs typeface="Arial" panose="020B0604020202020204"/>
              </a:rPr>
              <a:t>α</a:t>
            </a:r>
            <a:r>
              <a:rPr lang="en-US" i="1" dirty="0" err="1">
                <a:solidFill>
                  <a:srgbClr val="00B050"/>
                </a:solidFill>
                <a:latin typeface="Times New Roman"/>
                <a:cs typeface="Arial" panose="020B0604020202020204"/>
              </a:rPr>
              <a:t>τισμού</a:t>
            </a:r>
            <a:r>
              <a:rPr lang="en-US" i="1" dirty="0">
                <a:solidFill>
                  <a:srgbClr val="00B050"/>
                </a:solidFill>
                <a:latin typeface="Times New Roman"/>
                <a:cs typeface="Arial" panose="020B0604020202020204"/>
              </a:rPr>
              <a:t> και </a:t>
            </a:r>
            <a:r>
              <a:rPr lang="en-US" i="1" dirty="0" err="1">
                <a:solidFill>
                  <a:srgbClr val="00B050"/>
                </a:solidFill>
                <a:latin typeface="Times New Roman"/>
                <a:cs typeface="Arial" panose="020B0604020202020204"/>
              </a:rPr>
              <a:t>ρύθμισης</a:t>
            </a:r>
            <a:r>
              <a:rPr lang="en-US" i="1" dirty="0">
                <a:solidFill>
                  <a:srgbClr val="00B050"/>
                </a:solidFill>
                <a:latin typeface="Times New Roman"/>
                <a:cs typeface="Arial" panose="020B0604020202020204"/>
              </a:rPr>
              <a:t>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F5CF74D-290E-C209-AE55-6CC7D7AAFE99}"/>
              </a:ext>
            </a:extLst>
          </p:cNvPr>
          <p:cNvCxnSpPr/>
          <p:nvPr/>
        </p:nvCxnSpPr>
        <p:spPr>
          <a:xfrm flipV="1">
            <a:off x="1001431" y="1398494"/>
            <a:ext cx="10327341" cy="2689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row: Down 5">
            <a:extLst>
              <a:ext uri="{FF2B5EF4-FFF2-40B4-BE49-F238E27FC236}">
                <a16:creationId xmlns:a16="http://schemas.microsoft.com/office/drawing/2014/main" id="{C0995359-6B2E-2100-C7B4-23A82257A1EF}"/>
              </a:ext>
            </a:extLst>
          </p:cNvPr>
          <p:cNvSpPr/>
          <p:nvPr/>
        </p:nvSpPr>
        <p:spPr>
          <a:xfrm>
            <a:off x="5504889" y="2445683"/>
            <a:ext cx="257736" cy="504265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9266043-1BAD-934E-7A78-22C210AF8D61}"/>
              </a:ext>
            </a:extLst>
          </p:cNvPr>
          <p:cNvSpPr/>
          <p:nvPr/>
        </p:nvSpPr>
        <p:spPr>
          <a:xfrm>
            <a:off x="5504889" y="4507565"/>
            <a:ext cx="257736" cy="504265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83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B2B2-D2E3-D620-BE18-478F35D6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944" y="509282"/>
            <a:ext cx="8910831" cy="1648728"/>
          </a:xfrm>
        </p:spPr>
        <p:txBody>
          <a:bodyPr/>
          <a:lstStyle/>
          <a:p>
            <a:r>
              <a:rPr lang="en-US" dirty="0">
                <a:latin typeface="Times New Roman"/>
                <a:cs typeface="Arial"/>
              </a:rPr>
              <a:t>Επ</a:t>
            </a:r>
            <a:r>
              <a:rPr lang="en-US" dirty="0" err="1">
                <a:latin typeface="Times New Roman"/>
                <a:cs typeface="Arial"/>
              </a:rPr>
              <a:t>ιχειρημ</a:t>
            </a:r>
            <a:r>
              <a:rPr lang="en-US" dirty="0">
                <a:latin typeface="Times New Roman"/>
                <a:cs typeface="Arial"/>
              </a:rPr>
              <a:t>α</a:t>
            </a:r>
            <a:r>
              <a:rPr lang="en-US" dirty="0" err="1">
                <a:latin typeface="Times New Roman"/>
                <a:cs typeface="Arial"/>
              </a:rPr>
              <a:t>τολογική</a:t>
            </a:r>
            <a:r>
              <a:rPr lang="en-US" dirty="0">
                <a:latin typeface="Times New Roman"/>
                <a:cs typeface="Arial"/>
              </a:rPr>
              <a:t> α</a:t>
            </a:r>
            <a:r>
              <a:rPr lang="en-US" dirty="0" err="1">
                <a:latin typeface="Times New Roman"/>
                <a:cs typeface="Arial"/>
              </a:rPr>
              <a:t>νάλυση</a:t>
            </a:r>
            <a:r>
              <a:rPr lang="en-US" dirty="0">
                <a:latin typeface="Times New Roman"/>
                <a:cs typeface="Arial"/>
              </a:rPr>
              <a:t> (1) </a:t>
            </a:r>
            <a:r>
              <a:rPr lang="en-US" sz="2000" dirty="0">
                <a:latin typeface="Times New Roman"/>
                <a:cs typeface="Arial"/>
              </a:rPr>
              <a:t>(</a:t>
            </a:r>
            <a:r>
              <a:rPr lang="en-US" sz="2000" dirty="0" err="1">
                <a:latin typeface="Times New Roman"/>
                <a:cs typeface="Arial"/>
              </a:rPr>
              <a:t>Υλικός-συγκειμενικός</a:t>
            </a:r>
            <a:r>
              <a:rPr lang="en-US" sz="2000" dirty="0">
                <a:latin typeface="Times New Roman"/>
                <a:cs typeface="Arial"/>
              </a:rPr>
              <a:t> </a:t>
            </a:r>
            <a:r>
              <a:rPr lang="en-US" sz="2000" dirty="0" err="1">
                <a:latin typeface="Times New Roman"/>
                <a:cs typeface="Arial"/>
              </a:rPr>
              <a:t>άξον</a:t>
            </a:r>
            <a:r>
              <a:rPr lang="en-US" sz="2000" dirty="0">
                <a:latin typeface="Times New Roman"/>
                <a:cs typeface="Arial"/>
              </a:rPr>
              <a:t>ας)</a:t>
            </a:r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63B9E-0572-6514-A926-088302BD7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157" y="1525440"/>
            <a:ext cx="10015305" cy="5129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/>
                <a:ea typeface="+mn-lt"/>
                <a:cs typeface="+mn-lt"/>
              </a:rPr>
              <a:t>"</a:t>
            </a:r>
            <a:r>
              <a:rPr lang="en-US" dirty="0" err="1">
                <a:latin typeface="Times New Roman"/>
                <a:ea typeface="+mn-lt"/>
                <a:cs typeface="+mn-lt"/>
              </a:rPr>
              <a:t>οι</a:t>
            </a:r>
            <a:r>
              <a:rPr lang="en-US" dirty="0">
                <a:latin typeface="Times New Roman"/>
                <a:ea typeface="+mn-lt"/>
                <a:cs typeface="+mn-lt"/>
              </a:rPr>
              <a:t> απ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ειλές</a:t>
            </a:r>
            <a:r>
              <a:rPr lang="en-US" dirty="0">
                <a:latin typeface="Times New Roman"/>
                <a:ea typeface="+mn-lt"/>
                <a:cs typeface="+mn-lt"/>
              </a:rPr>
              <a:t> και τα π</a:t>
            </a:r>
            <a:r>
              <a:rPr lang="en-US" dirty="0" err="1">
                <a:latin typeface="Times New Roman"/>
                <a:ea typeface="+mn-lt"/>
                <a:cs typeface="+mn-lt"/>
              </a:rPr>
              <a:t>ρο</a:t>
            </a:r>
            <a:r>
              <a:rPr lang="en-US" dirty="0">
                <a:latin typeface="Times New Roman"/>
                <a:ea typeface="+mn-lt"/>
                <a:cs typeface="+mn-lt"/>
              </a:rPr>
              <a:t>β</a:t>
            </a:r>
            <a:r>
              <a:rPr lang="en-US" dirty="0" err="1">
                <a:latin typeface="Times New Roman"/>
                <a:ea typeface="+mn-lt"/>
                <a:cs typeface="+mn-lt"/>
              </a:rPr>
              <a:t>λήμ</a:t>
            </a:r>
            <a:r>
              <a:rPr lang="en-US" dirty="0">
                <a:latin typeface="Times New Roman"/>
                <a:ea typeface="+mn-lt"/>
                <a:cs typeface="+mn-lt"/>
              </a:rPr>
              <a:t>ατα </a:t>
            </a:r>
            <a:r>
              <a:rPr lang="en-US" dirty="0" err="1">
                <a:latin typeface="Times New Roman"/>
                <a:ea typeface="+mn-lt"/>
                <a:cs typeface="+mn-lt"/>
              </a:rPr>
              <a:t>είν</a:t>
            </a:r>
            <a:r>
              <a:rPr lang="en-US" dirty="0">
                <a:latin typeface="Times New Roman"/>
                <a:ea typeface="+mn-lt"/>
                <a:cs typeface="+mn-lt"/>
              </a:rPr>
              <a:t>αι κα</a:t>
            </a:r>
            <a:r>
              <a:rPr lang="en-US" dirty="0" err="1">
                <a:latin typeface="Times New Roman"/>
                <a:ea typeface="+mn-lt"/>
                <a:cs typeface="+mn-lt"/>
              </a:rPr>
              <a:t>κά</a:t>
            </a:r>
            <a:r>
              <a:rPr lang="en-US" dirty="0">
                <a:latin typeface="Times New Roman"/>
                <a:ea typeface="+mn-lt"/>
                <a:cs typeface="+mn-lt"/>
              </a:rPr>
              <a:t>"</a:t>
            </a:r>
          </a:p>
          <a:p>
            <a:pPr marL="0" indent="0">
              <a:buNone/>
            </a:pPr>
            <a:endParaRPr lang="en-US" dirty="0">
              <a:latin typeface="Times New Roman"/>
              <a:cs typeface="Arial" panose="020B0604020202020204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Arial" panose="020B0604020202020204"/>
              </a:rPr>
              <a:t>                                                 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 panose="020B0604020202020204"/>
              </a:rPr>
              <a:t>               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Arial" panose="020B0604020202020204"/>
              </a:rPr>
              <a:t>ένδοξον</a:t>
            </a:r>
            <a:endParaRPr lang="en-US" b="1" i="1">
              <a:solidFill>
                <a:schemeClr val="accent1">
                  <a:lumMod val="50000"/>
                </a:schemeClr>
              </a:solidFill>
              <a:latin typeface="Times New Roman"/>
              <a:cs typeface="Arial" panose="020B0604020202020204"/>
            </a:endParaRPr>
          </a:p>
          <a:p>
            <a:pPr marL="457200" indent="-457200">
              <a:buAutoNum type="alphaLcParenR"/>
            </a:pPr>
            <a:r>
              <a:rPr lang="en-US" dirty="0">
                <a:latin typeface="Times New Roman"/>
                <a:ea typeface="+mn-lt"/>
                <a:cs typeface="+mn-lt"/>
              </a:rPr>
              <a:t>"</a:t>
            </a:r>
            <a:r>
              <a:rPr lang="en-US" dirty="0" err="1">
                <a:latin typeface="Times New Roman"/>
                <a:ea typeface="+mn-lt"/>
                <a:cs typeface="+mn-lt"/>
              </a:rPr>
              <a:t>οι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μετ</a:t>
            </a:r>
            <a:r>
              <a:rPr lang="en-US" dirty="0">
                <a:latin typeface="Times New Roman"/>
                <a:ea typeface="+mn-lt"/>
                <a:cs typeface="+mn-lt"/>
              </a:rPr>
              <a:t>α</a:t>
            </a:r>
            <a:r>
              <a:rPr lang="en-US" dirty="0" err="1">
                <a:latin typeface="Times New Roman"/>
                <a:ea typeface="+mn-lt"/>
                <a:cs typeface="+mn-lt"/>
              </a:rPr>
              <a:t>νάστες</a:t>
            </a:r>
            <a:r>
              <a:rPr lang="en-US" dirty="0">
                <a:latin typeface="Times New Roman"/>
                <a:ea typeface="+mn-lt"/>
                <a:cs typeface="+mn-lt"/>
              </a:rPr>
              <a:t> και </a:t>
            </a:r>
            <a:r>
              <a:rPr lang="en-US" dirty="0" err="1">
                <a:latin typeface="Times New Roman"/>
                <a:ea typeface="+mn-lt"/>
                <a:cs typeface="+mn-lt"/>
              </a:rPr>
              <a:t>οι</a:t>
            </a:r>
            <a:r>
              <a:rPr lang="en-US" dirty="0">
                <a:latin typeface="Times New Roman"/>
                <a:ea typeface="+mn-lt"/>
                <a:cs typeface="+mn-lt"/>
              </a:rPr>
              <a:t> π</a:t>
            </a:r>
            <a:r>
              <a:rPr lang="en-US" dirty="0" err="1">
                <a:latin typeface="Times New Roman"/>
                <a:ea typeface="+mn-lt"/>
                <a:cs typeface="+mn-lt"/>
              </a:rPr>
              <a:t>ρόσφυγες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είν</a:t>
            </a:r>
            <a:r>
              <a:rPr lang="en-US" dirty="0">
                <a:latin typeface="Times New Roman"/>
                <a:ea typeface="+mn-lt"/>
                <a:cs typeface="+mn-lt"/>
              </a:rPr>
              <a:t>αι απ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ειλές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ίσες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με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φυσικά</a:t>
            </a:r>
            <a:r>
              <a:rPr lang="en-US" dirty="0">
                <a:latin typeface="Times New Roman"/>
                <a:ea typeface="+mn-lt"/>
                <a:cs typeface="+mn-lt"/>
              </a:rPr>
              <a:t> φα</a:t>
            </a:r>
            <a:r>
              <a:rPr lang="en-US" dirty="0" err="1">
                <a:latin typeface="Times New Roman"/>
                <a:ea typeface="+mn-lt"/>
                <a:cs typeface="+mn-lt"/>
              </a:rPr>
              <a:t>ινόμεν</a:t>
            </a:r>
            <a:r>
              <a:rPr lang="en-US" dirty="0">
                <a:latin typeface="Times New Roman"/>
                <a:ea typeface="+mn-lt"/>
                <a:cs typeface="+mn-lt"/>
              </a:rPr>
              <a:t>α, όπ</a:t>
            </a:r>
            <a:r>
              <a:rPr lang="en-US" dirty="0" err="1">
                <a:latin typeface="Times New Roman"/>
                <a:ea typeface="+mn-lt"/>
                <a:cs typeface="+mn-lt"/>
              </a:rPr>
              <a:t>ως</a:t>
            </a:r>
            <a:r>
              <a:rPr lang="en-US" dirty="0">
                <a:latin typeface="Times New Roman"/>
                <a:ea typeface="+mn-lt"/>
                <a:cs typeface="+mn-lt"/>
              </a:rPr>
              <a:t> </a:t>
            </a:r>
            <a:r>
              <a:rPr lang="en-US" i="1" dirty="0">
                <a:latin typeface="Times New Roman"/>
                <a:ea typeface="+mn-lt"/>
                <a:cs typeface="+mn-lt"/>
              </a:rPr>
              <a:t>"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ροές</a:t>
            </a:r>
            <a:r>
              <a:rPr lang="en-US" i="1" dirty="0">
                <a:latin typeface="Times New Roman"/>
                <a:ea typeface="+mn-lt"/>
                <a:cs typeface="+mn-lt"/>
              </a:rPr>
              <a:t>"</a:t>
            </a:r>
            <a:endParaRPr lang="en-US" i="1" dirty="0">
              <a:latin typeface="Times New Roman"/>
              <a:cs typeface="Times New Roman"/>
            </a:endParaRPr>
          </a:p>
          <a:p>
            <a:pPr marL="457200" indent="-457200">
              <a:buAutoNum type="alphaLcParenR"/>
            </a:pPr>
            <a:r>
              <a:rPr lang="en-US" dirty="0">
                <a:latin typeface="Times New Roman"/>
                <a:cs typeface="Times New Roman"/>
              </a:rPr>
              <a:t>"</a:t>
            </a:r>
            <a:r>
              <a:rPr lang="en-US" dirty="0" err="1">
                <a:latin typeface="Times New Roman"/>
                <a:cs typeface="Times New Roman"/>
              </a:rPr>
              <a:t>οι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μετ</a:t>
            </a:r>
            <a:r>
              <a:rPr lang="en-US" dirty="0">
                <a:latin typeface="Times New Roman"/>
                <a:cs typeface="Times New Roman"/>
              </a:rPr>
              <a:t>α</a:t>
            </a:r>
            <a:r>
              <a:rPr lang="en-US" dirty="0" err="1">
                <a:latin typeface="Times New Roman"/>
                <a:cs typeface="Times New Roman"/>
              </a:rPr>
              <a:t>νάστες</a:t>
            </a:r>
            <a:r>
              <a:rPr lang="en-US" dirty="0">
                <a:latin typeface="Times New Roman"/>
                <a:cs typeface="Times New Roman"/>
              </a:rPr>
              <a:t> και </a:t>
            </a:r>
            <a:r>
              <a:rPr lang="en-US" dirty="0" err="1">
                <a:latin typeface="Times New Roman"/>
                <a:cs typeface="Times New Roman"/>
              </a:rPr>
              <a:t>οι</a:t>
            </a:r>
            <a:r>
              <a:rPr lang="en-US" dirty="0">
                <a:latin typeface="Times New Roman"/>
                <a:cs typeface="Times New Roman"/>
              </a:rPr>
              <a:t> π</a:t>
            </a:r>
            <a:r>
              <a:rPr lang="en-US" dirty="0" err="1">
                <a:latin typeface="Times New Roman"/>
                <a:cs typeface="Times New Roman"/>
              </a:rPr>
              <a:t>ρόσφυγες</a:t>
            </a:r>
            <a:r>
              <a:rPr lang="en-US" dirty="0">
                <a:latin typeface="Times New Roman"/>
                <a:cs typeface="Times New Roman"/>
              </a:rPr>
              <a:t> απ</a:t>
            </a:r>
            <a:r>
              <a:rPr lang="en-US" dirty="0" err="1">
                <a:latin typeface="Times New Roman"/>
                <a:cs typeface="Times New Roman"/>
              </a:rPr>
              <a:t>οτελούν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μέσο</a:t>
            </a:r>
            <a:r>
              <a:rPr lang="en-US" dirty="0">
                <a:latin typeface="Times New Roman"/>
                <a:cs typeface="Times New Roman"/>
              </a:rPr>
              <a:t> </a:t>
            </a:r>
            <a:r>
              <a:rPr lang="en-US" i="1" dirty="0">
                <a:latin typeface="Times New Roman"/>
                <a:cs typeface="Times New Roman"/>
              </a:rPr>
              <a:t>("</a:t>
            </a:r>
            <a:r>
              <a:rPr lang="en-US" i="1" dirty="0" err="1">
                <a:latin typeface="Times New Roman"/>
                <a:cs typeface="Times New Roman"/>
              </a:rPr>
              <a:t>μοχλός</a:t>
            </a:r>
            <a:r>
              <a:rPr lang="en-US" i="1" dirty="0">
                <a:latin typeface="Times New Roman"/>
                <a:cs typeface="Times New Roman"/>
              </a:rPr>
              <a:t>")</a:t>
            </a:r>
            <a:r>
              <a:rPr lang="en-US" dirty="0">
                <a:latin typeface="Times New Roman"/>
                <a:cs typeface="Times New Roman"/>
              </a:rPr>
              <a:t> </a:t>
            </a:r>
            <a:r>
              <a:rPr lang="en-US" dirty="0" err="1">
                <a:latin typeface="Times New Roman"/>
                <a:cs typeface="Times New Roman"/>
              </a:rPr>
              <a:t>γι</a:t>
            </a:r>
            <a:r>
              <a:rPr lang="en-US" dirty="0">
                <a:latin typeface="Times New Roman"/>
                <a:cs typeface="Times New Roman"/>
              </a:rPr>
              <a:t>α </a:t>
            </a:r>
            <a:r>
              <a:rPr lang="en-US" dirty="0" err="1">
                <a:latin typeface="Times New Roman"/>
                <a:cs typeface="Times New Roman"/>
              </a:rPr>
              <a:t>την</a:t>
            </a:r>
            <a:r>
              <a:rPr lang="en-US" dirty="0">
                <a:latin typeface="Times New Roman"/>
                <a:cs typeface="Times New Roman"/>
              </a:rPr>
              <a:t> απ</a:t>
            </a:r>
            <a:r>
              <a:rPr lang="en-US" dirty="0" err="1">
                <a:latin typeface="Times New Roman"/>
                <a:cs typeface="Times New Roman"/>
              </a:rPr>
              <a:t>οστ</a:t>
            </a:r>
            <a:r>
              <a:rPr lang="en-US" dirty="0">
                <a:latin typeface="Times New Roman"/>
                <a:cs typeface="Times New Roman"/>
              </a:rPr>
              <a:t>α</a:t>
            </a:r>
            <a:r>
              <a:rPr lang="en-US" dirty="0" err="1">
                <a:latin typeface="Times New Roman"/>
                <a:cs typeface="Times New Roman"/>
              </a:rPr>
              <a:t>θερο</a:t>
            </a:r>
            <a:r>
              <a:rPr lang="en-US" dirty="0">
                <a:latin typeface="Times New Roman"/>
                <a:cs typeface="Times New Roman"/>
              </a:rPr>
              <a:t>π</a:t>
            </a:r>
            <a:r>
              <a:rPr lang="en-US" dirty="0" err="1">
                <a:latin typeface="Times New Roman"/>
                <a:cs typeface="Times New Roman"/>
              </a:rPr>
              <a:t>οίηση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της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γεω</a:t>
            </a:r>
            <a:r>
              <a:rPr lang="en-US" dirty="0">
                <a:latin typeface="Times New Roman"/>
                <a:cs typeface="Times New Roman"/>
              </a:rPr>
              <a:t>π</a:t>
            </a:r>
            <a:r>
              <a:rPr lang="en-US" dirty="0" err="1">
                <a:latin typeface="Times New Roman"/>
                <a:cs typeface="Times New Roman"/>
              </a:rPr>
              <a:t>ολιτικής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ειρήνης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στη</a:t>
            </a:r>
            <a:r>
              <a:rPr lang="en-US" dirty="0">
                <a:latin typeface="Times New Roman"/>
                <a:cs typeface="Times New Roman"/>
              </a:rPr>
              <a:t> π</a:t>
            </a:r>
            <a:r>
              <a:rPr lang="en-US" dirty="0" err="1">
                <a:latin typeface="Times New Roman"/>
                <a:cs typeface="Times New Roman"/>
              </a:rPr>
              <a:t>εριοχή</a:t>
            </a:r>
            <a:r>
              <a:rPr lang="en-US" dirty="0">
                <a:latin typeface="Times New Roman"/>
                <a:cs typeface="Times New Roman"/>
              </a:rPr>
              <a:t>"</a:t>
            </a:r>
          </a:p>
          <a:p>
            <a:pPr marL="0" indent="0">
              <a:buNone/>
            </a:pPr>
            <a:endParaRPr lang="en-US" dirty="0">
              <a:latin typeface="Times New Roman"/>
              <a:cs typeface="Arial" panose="020B0604020202020204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Arial" panose="020B0604020202020204"/>
              </a:rPr>
              <a:t>                                                         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 panose="020B0604020202020204"/>
              </a:rPr>
              <a:t>     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Arial" panose="020B0604020202020204"/>
              </a:rPr>
              <a:t> 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Arial" panose="020B0604020202020204"/>
              </a:rPr>
              <a:t>δεδομένο</a:t>
            </a:r>
            <a:endParaRPr lang="en-US" b="1" i="1">
              <a:solidFill>
                <a:schemeClr val="accent1">
                  <a:lumMod val="50000"/>
                </a:schemeClr>
              </a:solidFill>
              <a:latin typeface="Times New Roman"/>
              <a:cs typeface="Arial" panose="020B0604020202020204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F5CF74D-290E-C209-AE55-6CC7D7AAFE99}"/>
              </a:ext>
            </a:extLst>
          </p:cNvPr>
          <p:cNvCxnSpPr/>
          <p:nvPr/>
        </p:nvCxnSpPr>
        <p:spPr>
          <a:xfrm flipV="1">
            <a:off x="1001431" y="1398494"/>
            <a:ext cx="10327341" cy="2689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row: Down 5">
            <a:extLst>
              <a:ext uri="{FF2B5EF4-FFF2-40B4-BE49-F238E27FC236}">
                <a16:creationId xmlns:a16="http://schemas.microsoft.com/office/drawing/2014/main" id="{C0995359-6B2E-2100-C7B4-23A82257A1EF}"/>
              </a:ext>
            </a:extLst>
          </p:cNvPr>
          <p:cNvSpPr/>
          <p:nvPr/>
        </p:nvSpPr>
        <p:spPr>
          <a:xfrm>
            <a:off x="5498041" y="2539065"/>
            <a:ext cx="257736" cy="504265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9266043-1BAD-934E-7A78-22C210AF8D61}"/>
              </a:ext>
            </a:extLst>
          </p:cNvPr>
          <p:cNvSpPr/>
          <p:nvPr/>
        </p:nvSpPr>
        <p:spPr>
          <a:xfrm>
            <a:off x="5630022" y="5261473"/>
            <a:ext cx="257736" cy="504265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19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6A90C-0136-FC3B-A1CA-D3D2C72F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8898" y="752027"/>
            <a:ext cx="7958331" cy="1077229"/>
          </a:xfrm>
        </p:spPr>
        <p:txBody>
          <a:bodyPr/>
          <a:lstStyle/>
          <a:p>
            <a:r>
              <a:rPr lang="en-US" dirty="0" err="1">
                <a:highlight>
                  <a:srgbClr val="008000"/>
                </a:highlight>
                <a:latin typeface="Times New Roman"/>
                <a:cs typeface="Arial"/>
              </a:rPr>
              <a:t>Αξίωμ</a:t>
            </a:r>
            <a:r>
              <a:rPr lang="en-US" dirty="0">
                <a:highlight>
                  <a:srgbClr val="008000"/>
                </a:highlight>
                <a:latin typeface="Times New Roman"/>
                <a:cs typeface="Arial"/>
              </a:rPr>
              <a:t>α</a:t>
            </a:r>
            <a:r>
              <a:rPr lang="en-US" dirty="0">
                <a:latin typeface="Times New Roman"/>
                <a:cs typeface="Arial"/>
              </a:rPr>
              <a:t>          </a:t>
            </a:r>
            <a:r>
              <a:rPr lang="en-US" dirty="0" err="1">
                <a:highlight>
                  <a:srgbClr val="008000"/>
                </a:highlight>
                <a:latin typeface="Times New Roman"/>
                <a:cs typeface="Arial"/>
              </a:rPr>
              <a:t>Δεδομένο</a:t>
            </a:r>
            <a:endParaRPr lang="en-US" dirty="0" err="1">
              <a:highlight>
                <a:srgbClr val="008000"/>
              </a:highlight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32321-451D-0C1D-0AC2-B091A5010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717" y="-424383"/>
            <a:ext cx="10004098" cy="7852651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>
                <a:latin typeface="Times New Roman"/>
                <a:cs typeface="Arial"/>
              </a:rPr>
              <a:t>Πρώτο</a:t>
            </a:r>
            <a:r>
              <a:rPr lang="en-US" i="1" dirty="0">
                <a:latin typeface="Times New Roman"/>
                <a:cs typeface="Arial"/>
              </a:rPr>
              <a:t> </a:t>
            </a:r>
            <a:r>
              <a:rPr lang="en-US" i="1" dirty="0" err="1">
                <a:latin typeface="Times New Roman"/>
                <a:cs typeface="Arial"/>
              </a:rPr>
              <a:t>συμ</a:t>
            </a:r>
            <a:r>
              <a:rPr lang="en-US" i="1" dirty="0">
                <a:latin typeface="Times New Roman"/>
                <a:cs typeface="Arial"/>
              </a:rPr>
              <a:t>π</a:t>
            </a:r>
            <a:r>
              <a:rPr lang="en-US" i="1" dirty="0" err="1">
                <a:latin typeface="Times New Roman"/>
                <a:cs typeface="Arial"/>
              </a:rPr>
              <a:t>έρ</a:t>
            </a:r>
            <a:r>
              <a:rPr lang="en-US" i="1" dirty="0">
                <a:latin typeface="Times New Roman"/>
                <a:cs typeface="Arial"/>
              </a:rPr>
              <a:t>α</a:t>
            </a:r>
            <a:r>
              <a:rPr lang="en-US" i="1" dirty="0" err="1">
                <a:latin typeface="Times New Roman"/>
                <a:cs typeface="Arial"/>
              </a:rPr>
              <a:t>σμ</a:t>
            </a:r>
            <a:r>
              <a:rPr lang="en-US" i="1" dirty="0">
                <a:latin typeface="Times New Roman"/>
                <a:cs typeface="Arial"/>
              </a:rPr>
              <a:t>α</a:t>
            </a:r>
            <a:r>
              <a:rPr lang="en-US" dirty="0">
                <a:latin typeface="Times New Roman"/>
                <a:cs typeface="Arial"/>
              </a:rPr>
              <a:t> </a:t>
            </a:r>
            <a:r>
              <a:rPr lang="en-US" dirty="0">
                <a:latin typeface="Times New Roman"/>
                <a:ea typeface="+mn-lt"/>
                <a:cs typeface="+mn-lt"/>
              </a:rPr>
              <a:t>               " Η </a:t>
            </a:r>
            <a:r>
              <a:rPr lang="en-US" dirty="0" err="1">
                <a:latin typeface="Times New Roman"/>
                <a:ea typeface="+mn-lt"/>
                <a:cs typeface="+mn-lt"/>
              </a:rPr>
              <a:t>μετ</a:t>
            </a:r>
            <a:r>
              <a:rPr lang="en-US" dirty="0">
                <a:latin typeface="Times New Roman"/>
                <a:ea typeface="+mn-lt"/>
                <a:cs typeface="+mn-lt"/>
              </a:rPr>
              <a:t>α</a:t>
            </a:r>
            <a:r>
              <a:rPr lang="en-US" dirty="0" err="1">
                <a:latin typeface="Times New Roman"/>
                <a:ea typeface="+mn-lt"/>
                <a:cs typeface="+mn-lt"/>
              </a:rPr>
              <a:t>νάστευση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είν</a:t>
            </a:r>
            <a:r>
              <a:rPr lang="en-US" dirty="0">
                <a:latin typeface="Times New Roman"/>
                <a:ea typeface="+mn-lt"/>
                <a:cs typeface="+mn-lt"/>
              </a:rPr>
              <a:t>αι </a:t>
            </a:r>
            <a:r>
              <a:rPr lang="en-US" dirty="0" err="1">
                <a:latin typeface="Times New Roman"/>
                <a:ea typeface="+mn-lt"/>
                <a:cs typeface="+mn-lt"/>
              </a:rPr>
              <a:t>κάτι</a:t>
            </a:r>
            <a:r>
              <a:rPr lang="en-US" dirty="0">
                <a:latin typeface="Times New Roman"/>
                <a:ea typeface="+mn-lt"/>
                <a:cs typeface="+mn-lt"/>
              </a:rPr>
              <a:t> κα</a:t>
            </a:r>
            <a:r>
              <a:rPr lang="en-US" dirty="0" err="1">
                <a:latin typeface="Times New Roman"/>
                <a:ea typeface="+mn-lt"/>
                <a:cs typeface="+mn-lt"/>
              </a:rPr>
              <a:t>κό</a:t>
            </a:r>
            <a:r>
              <a:rPr lang="en-US" dirty="0">
                <a:latin typeface="Times New Roman"/>
                <a:ea typeface="+mn-lt"/>
                <a:cs typeface="+mn-lt"/>
              </a:rPr>
              <a:t>"</a:t>
            </a:r>
          </a:p>
          <a:p>
            <a:pPr marL="0" indent="0">
              <a:buNone/>
            </a:pPr>
            <a:endParaRPr lang="en-US" dirty="0">
              <a:latin typeface="Times New Roman"/>
              <a:cs typeface="Arial"/>
            </a:endParaRPr>
          </a:p>
          <a:p>
            <a:pPr marL="0" indent="0">
              <a:buNone/>
            </a:pPr>
            <a:r>
              <a:rPr lang="en-US" i="1" dirty="0" err="1">
                <a:latin typeface="Times New Roman"/>
                <a:cs typeface="Arial"/>
              </a:rPr>
              <a:t>Τελικό</a:t>
            </a:r>
            <a:r>
              <a:rPr lang="en-US" i="1" dirty="0">
                <a:latin typeface="Times New Roman"/>
                <a:cs typeface="Arial"/>
              </a:rPr>
              <a:t> </a:t>
            </a:r>
            <a:r>
              <a:rPr lang="en-US" i="1" dirty="0" err="1">
                <a:latin typeface="Times New Roman"/>
                <a:cs typeface="Arial"/>
              </a:rPr>
              <a:t>συμ</a:t>
            </a:r>
            <a:r>
              <a:rPr lang="en-US" i="1" dirty="0">
                <a:latin typeface="Times New Roman"/>
                <a:cs typeface="Arial"/>
              </a:rPr>
              <a:t>π</a:t>
            </a:r>
            <a:r>
              <a:rPr lang="en-US" i="1" dirty="0" err="1">
                <a:latin typeface="Times New Roman"/>
                <a:cs typeface="Arial"/>
              </a:rPr>
              <a:t>έρ</a:t>
            </a:r>
            <a:r>
              <a:rPr lang="en-US" i="1" dirty="0">
                <a:latin typeface="Times New Roman"/>
                <a:cs typeface="Arial"/>
              </a:rPr>
              <a:t>α</a:t>
            </a:r>
            <a:r>
              <a:rPr lang="en-US" i="1" dirty="0" err="1">
                <a:latin typeface="Times New Roman"/>
                <a:cs typeface="Arial"/>
              </a:rPr>
              <a:t>σμ</a:t>
            </a:r>
            <a:r>
              <a:rPr lang="en-US" i="1" dirty="0">
                <a:latin typeface="Times New Roman"/>
                <a:cs typeface="Arial"/>
              </a:rPr>
              <a:t>α</a:t>
            </a:r>
            <a:r>
              <a:rPr lang="en-US" dirty="0">
                <a:latin typeface="Times New Roman"/>
                <a:cs typeface="Arial"/>
              </a:rPr>
              <a:t> </a:t>
            </a:r>
            <a:r>
              <a:rPr lang="en-US" dirty="0">
                <a:latin typeface="Times New Roman"/>
                <a:ea typeface="+mn-lt"/>
                <a:cs typeface="+mn-lt"/>
              </a:rPr>
              <a:t>                 "Η </a:t>
            </a:r>
            <a:r>
              <a:rPr lang="en-US" dirty="0" err="1">
                <a:latin typeface="Times New Roman"/>
                <a:ea typeface="+mn-lt"/>
                <a:cs typeface="+mn-lt"/>
              </a:rPr>
              <a:t>μετ</a:t>
            </a:r>
            <a:r>
              <a:rPr lang="en-US" dirty="0">
                <a:latin typeface="Times New Roman"/>
                <a:ea typeface="+mn-lt"/>
                <a:cs typeface="+mn-lt"/>
              </a:rPr>
              <a:t>α</a:t>
            </a:r>
            <a:r>
              <a:rPr lang="en-US" dirty="0" err="1">
                <a:latin typeface="Times New Roman"/>
                <a:ea typeface="+mn-lt"/>
                <a:cs typeface="+mn-lt"/>
              </a:rPr>
              <a:t>νάστευση</a:t>
            </a:r>
            <a:r>
              <a:rPr lang="en-US" dirty="0">
                <a:latin typeface="Times New Roman"/>
                <a:ea typeface="+mn-lt"/>
                <a:cs typeface="+mn-lt"/>
              </a:rPr>
              <a:t> π</a:t>
            </a:r>
            <a:r>
              <a:rPr lang="en-US" dirty="0" err="1">
                <a:latin typeface="Times New Roman"/>
                <a:ea typeface="+mn-lt"/>
                <a:cs typeface="+mn-lt"/>
              </a:rPr>
              <a:t>ρέ</a:t>
            </a:r>
            <a:r>
              <a:rPr lang="en-US" dirty="0">
                <a:latin typeface="Times New Roman"/>
                <a:ea typeface="+mn-lt"/>
                <a:cs typeface="+mn-lt"/>
              </a:rPr>
              <a:t>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ει</a:t>
            </a:r>
            <a:r>
              <a:rPr lang="en-US" dirty="0">
                <a:latin typeface="Times New Roman"/>
                <a:ea typeface="+mn-lt"/>
                <a:cs typeface="+mn-lt"/>
              </a:rPr>
              <a:t> να απ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οτρ</a:t>
            </a:r>
            <a:r>
              <a:rPr lang="en-US" dirty="0">
                <a:latin typeface="Times New Roman"/>
                <a:ea typeface="+mn-lt"/>
                <a:cs typeface="+mn-lt"/>
              </a:rPr>
              <a:t>απ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εί</a:t>
            </a:r>
            <a:r>
              <a:rPr lang="en-US" dirty="0">
                <a:latin typeface="Times New Roman"/>
                <a:ea typeface="+mn-lt"/>
                <a:cs typeface="+mn-lt"/>
              </a:rPr>
              <a:t> ή/και να </a:t>
            </a:r>
            <a:r>
              <a:rPr lang="en-US" dirty="0" err="1">
                <a:latin typeface="Times New Roman"/>
                <a:ea typeface="+mn-lt"/>
                <a:cs typeface="+mn-lt"/>
              </a:rPr>
              <a:t>ρυθμιστεί</a:t>
            </a:r>
            <a:r>
              <a:rPr lang="en-US" dirty="0">
                <a:latin typeface="Times New Roman"/>
                <a:ea typeface="+mn-lt"/>
                <a:cs typeface="+mn-lt"/>
              </a:rPr>
              <a:t>"</a:t>
            </a:r>
            <a:endParaRPr lang="en-US" dirty="0" err="1">
              <a:latin typeface="Times New Roman"/>
              <a:cs typeface="Arial"/>
            </a:endParaRP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DE544F3C-C217-B118-4702-97F2FCC160B7}"/>
              </a:ext>
            </a:extLst>
          </p:cNvPr>
          <p:cNvSpPr/>
          <p:nvPr/>
        </p:nvSpPr>
        <p:spPr>
          <a:xfrm>
            <a:off x="4157381" y="806824"/>
            <a:ext cx="840441" cy="347382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513457BF-90D9-09F6-86D2-F723E30F68D0}"/>
              </a:ext>
            </a:extLst>
          </p:cNvPr>
          <p:cNvSpPr/>
          <p:nvPr/>
        </p:nvSpPr>
        <p:spPr>
          <a:xfrm>
            <a:off x="3342154" y="2829484"/>
            <a:ext cx="750794" cy="257735"/>
          </a:xfrm>
          <a:prstGeom prst="striped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3BA0D2F5-6085-3DCC-C909-3DB294570D8D}"/>
              </a:ext>
            </a:extLst>
          </p:cNvPr>
          <p:cNvSpPr/>
          <p:nvPr/>
        </p:nvSpPr>
        <p:spPr>
          <a:xfrm>
            <a:off x="3342154" y="3972484"/>
            <a:ext cx="750794" cy="257735"/>
          </a:xfrm>
          <a:prstGeom prst="striped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F01BA7-FAD7-F762-C980-214652601626}"/>
              </a:ext>
            </a:extLst>
          </p:cNvPr>
          <p:cNvCxnSpPr/>
          <p:nvPr/>
        </p:nvCxnSpPr>
        <p:spPr>
          <a:xfrm flipV="1">
            <a:off x="1001431" y="1577788"/>
            <a:ext cx="10327341" cy="2689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228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E7B75-1DAE-C9D8-9DD1-A7F8D96C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47442" y="596389"/>
            <a:ext cx="7958331" cy="1077229"/>
          </a:xfrm>
        </p:spPr>
        <p:txBody>
          <a:bodyPr/>
          <a:lstStyle/>
          <a:p>
            <a:r>
              <a:rPr lang="en-US" dirty="0">
                <a:latin typeface="Times New Roman"/>
                <a:cs typeface="Arial"/>
              </a:rPr>
              <a:t>Απ</a:t>
            </a:r>
            <a:r>
              <a:rPr lang="en-US" dirty="0" err="1">
                <a:latin typeface="Times New Roman"/>
                <a:cs typeface="Arial"/>
              </a:rPr>
              <a:t>όσ</a:t>
            </a:r>
            <a:r>
              <a:rPr lang="en-US" dirty="0">
                <a:latin typeface="Times New Roman"/>
                <a:cs typeface="Arial"/>
              </a:rPr>
              <a:t>πα</a:t>
            </a:r>
            <a:r>
              <a:rPr lang="en-US" dirty="0" err="1">
                <a:latin typeface="Times New Roman"/>
                <a:cs typeface="Arial"/>
              </a:rPr>
              <a:t>σμ</a:t>
            </a:r>
            <a:r>
              <a:rPr lang="en-US" dirty="0">
                <a:latin typeface="Times New Roman"/>
                <a:cs typeface="Arial"/>
              </a:rPr>
              <a:t>α </a:t>
            </a:r>
            <a:r>
              <a:rPr lang="en-US" dirty="0" err="1">
                <a:latin typeface="Times New Roman"/>
                <a:cs typeface="Arial"/>
              </a:rPr>
              <a:t>δεύτερο</a:t>
            </a:r>
            <a:endParaRPr lang="en-US" dirty="0" err="1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F0F2E-9C79-F4C2-27FA-25B8BB818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515" y="1438283"/>
            <a:ext cx="7796540" cy="5257244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latin typeface="Times New Roman"/>
                <a:ea typeface="+mn-lt"/>
                <a:cs typeface="+mn-lt"/>
              </a:rPr>
              <a:t>(2) Η πα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τρίδ</a:t>
            </a:r>
            <a:r>
              <a:rPr lang="en-US" i="1" dirty="0">
                <a:latin typeface="Times New Roman"/>
                <a:ea typeface="+mn-lt"/>
                <a:cs typeface="+mn-lt"/>
              </a:rPr>
              <a:t>α μας 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εξάλλου</a:t>
            </a:r>
            <a:r>
              <a:rPr lang="en-US" i="1" dirty="0">
                <a:latin typeface="Times New Roman"/>
                <a:ea typeface="+mn-lt"/>
                <a:cs typeface="+mn-lt"/>
              </a:rPr>
              <a:t> 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ξέρει</a:t>
            </a:r>
            <a:r>
              <a:rPr lang="en-US" i="1" dirty="0">
                <a:latin typeface="Times New Roman"/>
                <a:ea typeface="+mn-lt"/>
                <a:cs typeface="+mn-lt"/>
              </a:rPr>
              <a:t> κα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λά</a:t>
            </a:r>
            <a:r>
              <a:rPr lang="en-US" i="1" dirty="0">
                <a:latin typeface="Times New Roman"/>
                <a:ea typeface="+mn-lt"/>
                <a:cs typeface="+mn-lt"/>
              </a:rPr>
              <a:t> από π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ροσφυγιά</a:t>
            </a:r>
            <a:r>
              <a:rPr lang="en-US" i="1" dirty="0">
                <a:latin typeface="Times New Roman"/>
                <a:ea typeface="+mn-lt"/>
                <a:cs typeface="+mn-lt"/>
              </a:rPr>
              <a:t>, 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γι</a:t>
            </a:r>
            <a:r>
              <a:rPr lang="en-US" i="1" dirty="0">
                <a:latin typeface="Times New Roman"/>
                <a:ea typeface="+mn-lt"/>
                <a:cs typeface="+mn-lt"/>
              </a:rPr>
              <a:t>’ 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υτό</a:t>
            </a:r>
            <a:r>
              <a:rPr lang="en-US" i="1" dirty="0">
                <a:latin typeface="Times New Roman"/>
                <a:ea typeface="+mn-lt"/>
                <a:cs typeface="+mn-lt"/>
              </a:rPr>
              <a:t> και θα 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δώσει</a:t>
            </a:r>
            <a:r>
              <a:rPr lang="en-US" i="1" dirty="0">
                <a:latin typeface="Times New Roman"/>
                <a:ea typeface="+mn-lt"/>
                <a:cs typeface="+mn-lt"/>
              </a:rPr>
              <a:t> κατα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φύγιο</a:t>
            </a:r>
            <a:r>
              <a:rPr lang="en-US" i="1" dirty="0">
                <a:latin typeface="Times New Roman"/>
                <a:ea typeface="+mn-lt"/>
                <a:cs typeface="+mn-lt"/>
              </a:rPr>
              <a:t> 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σε</a:t>
            </a:r>
            <a:r>
              <a:rPr lang="en-US" i="1" dirty="0">
                <a:latin typeface="Times New Roman"/>
                <a:ea typeface="+mn-lt"/>
                <a:cs typeface="+mn-lt"/>
              </a:rPr>
              <a:t> 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όσους</a:t>
            </a:r>
            <a:r>
              <a:rPr lang="en-US" i="1" dirty="0">
                <a:latin typeface="Times New Roman"/>
                <a:ea typeface="+mn-lt"/>
                <a:cs typeface="+mn-lt"/>
              </a:rPr>
              <a:t> 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κινδυνεύουν</a:t>
            </a:r>
            <a:r>
              <a:rPr lang="en-US" i="1" dirty="0">
                <a:latin typeface="Times New Roman"/>
                <a:ea typeface="+mn-lt"/>
                <a:cs typeface="+mn-lt"/>
              </a:rPr>
              <a:t>. 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Όμως</a:t>
            </a:r>
            <a:r>
              <a:rPr lang="en-US" i="1" dirty="0">
                <a:latin typeface="Times New Roman"/>
                <a:ea typeface="+mn-lt"/>
                <a:cs typeface="+mn-lt"/>
              </a:rPr>
              <a:t> 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υτό</a:t>
            </a:r>
            <a:r>
              <a:rPr lang="en-US" i="1" dirty="0">
                <a:latin typeface="Times New Roman"/>
                <a:ea typeface="+mn-lt"/>
                <a:cs typeface="+mn-lt"/>
              </a:rPr>
              <a:t> θα 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γίνει</a:t>
            </a:r>
            <a:r>
              <a:rPr lang="en-US" i="1" dirty="0">
                <a:latin typeface="Times New Roman"/>
                <a:ea typeface="+mn-lt"/>
                <a:cs typeface="+mn-lt"/>
              </a:rPr>
              <a:t> 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με</a:t>
            </a:r>
            <a:r>
              <a:rPr lang="en-US" i="1" dirty="0">
                <a:latin typeface="Times New Roman"/>
                <a:ea typeface="+mn-lt"/>
                <a:cs typeface="+mn-lt"/>
              </a:rPr>
              <a:t> κα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νόνες</a:t>
            </a:r>
            <a:r>
              <a:rPr lang="en-US" i="1" dirty="0">
                <a:latin typeface="Times New Roman"/>
                <a:ea typeface="+mn-lt"/>
                <a:cs typeface="+mn-lt"/>
              </a:rPr>
              <a:t>, 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συντετ</a:t>
            </a:r>
            <a:r>
              <a:rPr lang="en-US" i="1" dirty="0">
                <a:latin typeface="Times New Roman"/>
                <a:ea typeface="+mn-lt"/>
                <a:cs typeface="+mn-lt"/>
              </a:rPr>
              <a:t>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γμέν</a:t>
            </a:r>
            <a:r>
              <a:rPr lang="en-US" i="1" dirty="0">
                <a:latin typeface="Times New Roman"/>
                <a:ea typeface="+mn-lt"/>
                <a:cs typeface="+mn-lt"/>
              </a:rPr>
              <a:t>α και 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δομημέν</a:t>
            </a:r>
            <a:r>
              <a:rPr lang="en-US" i="1" dirty="0">
                <a:latin typeface="Times New Roman"/>
                <a:ea typeface="+mn-lt"/>
                <a:cs typeface="+mn-lt"/>
              </a:rPr>
              <a:t>α. Και 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μόνο</a:t>
            </a:r>
            <a:r>
              <a:rPr lang="en-US" i="1" dirty="0">
                <a:latin typeface="Times New Roman"/>
                <a:ea typeface="+mn-lt"/>
                <a:cs typeface="+mn-lt"/>
              </a:rPr>
              <a:t> 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έτσι</a:t>
            </a:r>
            <a:r>
              <a:rPr lang="en-US" i="1" dirty="0">
                <a:latin typeface="Times New Roman"/>
                <a:ea typeface="+mn-lt"/>
                <a:cs typeface="+mn-lt"/>
              </a:rPr>
              <a:t> 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όσοι</a:t>
            </a:r>
            <a:r>
              <a:rPr lang="en-US" i="1" dirty="0">
                <a:latin typeface="Times New Roman"/>
                <a:ea typeface="+mn-lt"/>
                <a:cs typeface="+mn-lt"/>
              </a:rPr>
              <a:t> 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το</a:t>
            </a:r>
            <a:r>
              <a:rPr lang="en-US" i="1" dirty="0">
                <a:latin typeface="Times New Roman"/>
                <a:ea typeface="+mn-lt"/>
                <a:cs typeface="+mn-lt"/>
              </a:rPr>
              <a:t> 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θέλουν</a:t>
            </a:r>
            <a:r>
              <a:rPr lang="en-US" i="1" dirty="0">
                <a:latin typeface="Times New Roman"/>
                <a:ea typeface="+mn-lt"/>
                <a:cs typeface="+mn-lt"/>
              </a:rPr>
              <a:t>, μπ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ορούν</a:t>
            </a:r>
            <a:r>
              <a:rPr lang="en-US" i="1" dirty="0">
                <a:latin typeface="Times New Roman"/>
                <a:ea typeface="+mn-lt"/>
                <a:cs typeface="+mn-lt"/>
              </a:rPr>
              <a:t> και 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δικ</a:t>
            </a:r>
            <a:r>
              <a:rPr lang="en-US" i="1" dirty="0">
                <a:latin typeface="Times New Roman"/>
                <a:ea typeface="+mn-lt"/>
                <a:cs typeface="+mn-lt"/>
              </a:rPr>
              <a:t>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ιούντ</a:t>
            </a:r>
            <a:r>
              <a:rPr lang="en-US" i="1" dirty="0">
                <a:latin typeface="Times New Roman"/>
                <a:ea typeface="+mn-lt"/>
                <a:cs typeface="+mn-lt"/>
              </a:rPr>
              <a:t>αι 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υγιείς</a:t>
            </a:r>
            <a:r>
              <a:rPr lang="en-US" i="1" dirty="0">
                <a:latin typeface="Times New Roman"/>
                <a:ea typeface="+mn-lt"/>
                <a:cs typeface="+mn-lt"/>
              </a:rPr>
              <a:t> και 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μορφωμένοι</a:t>
            </a:r>
            <a:r>
              <a:rPr lang="en-US" i="1" dirty="0">
                <a:latin typeface="Times New Roman"/>
                <a:ea typeface="+mn-lt"/>
                <a:cs typeface="+mn-lt"/>
              </a:rPr>
              <a:t> 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ύριο</a:t>
            </a:r>
            <a:r>
              <a:rPr lang="en-US" i="1" dirty="0">
                <a:latin typeface="Times New Roman"/>
                <a:ea typeface="+mn-lt"/>
                <a:cs typeface="+mn-lt"/>
              </a:rPr>
              <a:t>, να 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ενσωμ</a:t>
            </a:r>
            <a:r>
              <a:rPr lang="en-US" i="1" dirty="0">
                <a:latin typeface="Times New Roman"/>
                <a:ea typeface="+mn-lt"/>
                <a:cs typeface="+mn-lt"/>
              </a:rPr>
              <a:t>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τωθούν</a:t>
            </a:r>
            <a:r>
              <a:rPr lang="en-US" i="1" dirty="0">
                <a:latin typeface="Times New Roman"/>
                <a:ea typeface="+mn-lt"/>
                <a:cs typeface="+mn-lt"/>
              </a:rPr>
              <a:t> 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γόνιμ</a:t>
            </a:r>
            <a:r>
              <a:rPr lang="en-US" i="1" dirty="0">
                <a:latin typeface="Times New Roman"/>
                <a:ea typeface="+mn-lt"/>
                <a:cs typeface="+mn-lt"/>
              </a:rPr>
              <a:t>α 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στον</a:t>
            </a:r>
            <a:r>
              <a:rPr lang="en-US" i="1" dirty="0">
                <a:latin typeface="Times New Roman"/>
                <a:ea typeface="+mn-lt"/>
                <a:cs typeface="+mn-lt"/>
              </a:rPr>
              <a:t> 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εθνικό</a:t>
            </a:r>
            <a:r>
              <a:rPr lang="en-US" i="1" dirty="0">
                <a:latin typeface="Times New Roman"/>
                <a:ea typeface="+mn-lt"/>
                <a:cs typeface="+mn-lt"/>
              </a:rPr>
              <a:t> 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κορμό</a:t>
            </a:r>
            <a:r>
              <a:rPr lang="en-US" i="1" dirty="0">
                <a:latin typeface="Times New Roman"/>
                <a:ea typeface="+mn-lt"/>
                <a:cs typeface="+mn-lt"/>
              </a:rPr>
              <a:t>. (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ΚυριάκοςΜητσοτάκης</a:t>
            </a:r>
            <a:r>
              <a:rPr lang="en-US" i="1" dirty="0">
                <a:latin typeface="Times New Roman"/>
                <a:ea typeface="+mn-lt"/>
                <a:cs typeface="+mn-lt"/>
              </a:rPr>
              <a:t>, 31/10/2019).</a:t>
            </a:r>
            <a:endParaRPr lang="en-US" i="1" dirty="0">
              <a:latin typeface="Times New Roman"/>
              <a:cs typeface="Times New Roman"/>
            </a:endParaRPr>
          </a:p>
          <a:p>
            <a:pPr marL="344170" indent="-344170"/>
            <a:endParaRPr lang="en-US" dirty="0">
              <a:cs typeface="Arial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2B335C-213D-CA2B-CA4D-88648F1B6525}"/>
              </a:ext>
            </a:extLst>
          </p:cNvPr>
          <p:cNvCxnSpPr/>
          <p:nvPr/>
        </p:nvCxnSpPr>
        <p:spPr>
          <a:xfrm flipV="1">
            <a:off x="1033181" y="1366121"/>
            <a:ext cx="10327341" cy="26894"/>
          </a:xfrm>
          <a:prstGeom prst="straightConnector1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214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B8D7F-508F-09B1-DFE5-2149960D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368" y="651426"/>
            <a:ext cx="7956560" cy="1078348"/>
          </a:xfrm>
        </p:spPr>
        <p:txBody>
          <a:bodyPr/>
          <a:lstStyle/>
          <a:p>
            <a:r>
              <a:rPr lang="en-US" dirty="0" err="1">
                <a:latin typeface="Times New Roman"/>
                <a:cs typeface="Arial"/>
              </a:rPr>
              <a:t>Συνύ</a:t>
            </a:r>
            <a:r>
              <a:rPr lang="en-US" dirty="0">
                <a:latin typeface="Times New Roman"/>
                <a:cs typeface="Arial"/>
              </a:rPr>
              <a:t>πα</a:t>
            </a:r>
            <a:r>
              <a:rPr lang="en-US" dirty="0" err="1">
                <a:latin typeface="Times New Roman"/>
                <a:cs typeface="Arial"/>
              </a:rPr>
              <a:t>ρξη</a:t>
            </a:r>
            <a:r>
              <a:rPr lang="en-US" dirty="0">
                <a:latin typeface="Times New Roman"/>
                <a:cs typeface="Arial"/>
              </a:rPr>
              <a:t> ρα</a:t>
            </a:r>
            <a:r>
              <a:rPr lang="en-US" dirty="0" err="1">
                <a:latin typeface="Times New Roman"/>
                <a:cs typeface="Arial"/>
              </a:rPr>
              <a:t>τσισμού</a:t>
            </a:r>
            <a:r>
              <a:rPr lang="en-US" dirty="0">
                <a:latin typeface="Times New Roman"/>
                <a:cs typeface="Arial"/>
              </a:rPr>
              <a:t>-α</a:t>
            </a:r>
            <a:r>
              <a:rPr lang="en-US" dirty="0" err="1">
                <a:latin typeface="Times New Roman"/>
                <a:cs typeface="Arial"/>
              </a:rPr>
              <a:t>ντιρ</a:t>
            </a:r>
            <a:r>
              <a:rPr lang="en-US" dirty="0">
                <a:latin typeface="Times New Roman"/>
                <a:cs typeface="Arial"/>
              </a:rPr>
              <a:t>α</a:t>
            </a:r>
            <a:r>
              <a:rPr lang="en-US" dirty="0" err="1">
                <a:latin typeface="Times New Roman"/>
                <a:cs typeface="Arial"/>
              </a:rPr>
              <a:t>τσισμού</a:t>
            </a:r>
            <a:r>
              <a:rPr lang="en-US" dirty="0">
                <a:latin typeface="Times New Roman"/>
                <a:cs typeface="Arial"/>
              </a:rPr>
              <a:t> (2)</a:t>
            </a:r>
            <a:endParaRPr lang="en-US" dirty="0" err="1">
              <a:latin typeface="Times New Roman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C0006-9508-8514-3353-58F3CB1F6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7285" y="2108144"/>
            <a:ext cx="3896467" cy="713818"/>
          </a:xfrm>
        </p:spPr>
        <p:txBody>
          <a:bodyPr/>
          <a:lstStyle/>
          <a:p>
            <a:r>
              <a:rPr lang="en-US" dirty="0" err="1">
                <a:latin typeface="Times New Roman"/>
                <a:cs typeface="Arial"/>
              </a:rPr>
              <a:t>Αντι</a:t>
            </a:r>
            <a:r>
              <a:rPr lang="en-US" dirty="0">
                <a:latin typeface="Times New Roman"/>
                <a:cs typeface="Arial"/>
              </a:rPr>
              <a:t>-ρα</a:t>
            </a:r>
            <a:r>
              <a:rPr lang="en-US" dirty="0" err="1">
                <a:latin typeface="Times New Roman"/>
                <a:cs typeface="Arial"/>
              </a:rPr>
              <a:t>τσιστικός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Λόγος</a:t>
            </a:r>
            <a:endParaRPr lang="en-US" dirty="0" err="1"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248E6-8917-5CAB-9D8A-7F22C2078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1315" y="3053037"/>
            <a:ext cx="4958180" cy="400152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4170" indent="-344170">
              <a:buChar char="ü"/>
            </a:pPr>
            <a:r>
              <a:rPr lang="en-US" dirty="0" err="1">
                <a:latin typeface="Times New Roman"/>
                <a:cs typeface="Arial" panose="020B0604020202020204"/>
              </a:rPr>
              <a:t>Το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έθνος-κράτος</a:t>
            </a:r>
            <a:r>
              <a:rPr lang="en-US" dirty="0">
                <a:latin typeface="Times New Roman"/>
                <a:cs typeface="Arial" panose="020B0604020202020204"/>
              </a:rPr>
              <a:t> θα πα</a:t>
            </a:r>
            <a:r>
              <a:rPr lang="en-US" dirty="0" err="1">
                <a:latin typeface="Times New Roman"/>
                <a:cs typeface="Arial" panose="020B0604020202020204"/>
              </a:rPr>
              <a:t>ρέχει</a:t>
            </a:r>
            <a:r>
              <a:rPr lang="en-US" dirty="0">
                <a:latin typeface="Times New Roman"/>
                <a:cs typeface="Arial" panose="020B0604020202020204"/>
              </a:rPr>
              <a:t> '</a:t>
            </a:r>
            <a:r>
              <a:rPr lang="en-US" i="1" dirty="0">
                <a:latin typeface="Times New Roman"/>
                <a:cs typeface="Arial" panose="020B0604020202020204"/>
              </a:rPr>
              <a:t>κατα</a:t>
            </a:r>
            <a:r>
              <a:rPr lang="en-US" i="1" dirty="0" err="1">
                <a:latin typeface="Times New Roman"/>
                <a:cs typeface="Arial" panose="020B0604020202020204"/>
              </a:rPr>
              <a:t>φύγιο</a:t>
            </a:r>
            <a:r>
              <a:rPr lang="en-US" dirty="0">
                <a:latin typeface="Times New Roman"/>
                <a:cs typeface="Arial" panose="020B0604020202020204"/>
              </a:rPr>
              <a:t>' </a:t>
            </a:r>
            <a:r>
              <a:rPr lang="en-US" dirty="0" err="1">
                <a:latin typeface="Times New Roman"/>
                <a:cs typeface="Arial" panose="020B0604020202020204"/>
              </a:rPr>
              <a:t>στους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μειονοτικούς</a:t>
            </a:r>
            <a:r>
              <a:rPr lang="en-US" dirty="0">
                <a:latin typeface="Times New Roman"/>
                <a:cs typeface="Arial" panose="020B0604020202020204"/>
              </a:rPr>
              <a:t> π</a:t>
            </a:r>
            <a:r>
              <a:rPr lang="en-US" dirty="0" err="1">
                <a:latin typeface="Times New Roman"/>
                <a:cs typeface="Arial" panose="020B0604020202020204"/>
              </a:rPr>
              <a:t>ληθυσμούς</a:t>
            </a:r>
            <a:r>
              <a:rPr lang="en-US" dirty="0">
                <a:latin typeface="Times New Roman"/>
                <a:cs typeface="Arial" panose="020B0604020202020204"/>
              </a:rPr>
              <a:t> π</a:t>
            </a:r>
            <a:r>
              <a:rPr lang="en-US" dirty="0" err="1">
                <a:latin typeface="Times New Roman"/>
                <a:cs typeface="Arial" panose="020B0604020202020204"/>
              </a:rPr>
              <a:t>ου</a:t>
            </a:r>
            <a:r>
              <a:rPr lang="en-US" dirty="0">
                <a:latin typeface="Times New Roman"/>
                <a:cs typeface="Arial" panose="020B0604020202020204"/>
              </a:rPr>
              <a:t> '</a:t>
            </a:r>
            <a:r>
              <a:rPr lang="en-US" i="1" dirty="0" err="1">
                <a:latin typeface="Times New Roman"/>
                <a:cs typeface="Arial" panose="020B0604020202020204"/>
              </a:rPr>
              <a:t>κινδυνέυουν</a:t>
            </a:r>
            <a:r>
              <a:rPr lang="en-US" i="1" dirty="0">
                <a:latin typeface="Times New Roman"/>
                <a:cs typeface="Arial" panose="020B0604020202020204"/>
              </a:rPr>
              <a:t>'</a:t>
            </a:r>
          </a:p>
          <a:p>
            <a:pPr marL="0" indent="0">
              <a:buNone/>
            </a:pPr>
            <a:endParaRPr lang="en-US" i="1" dirty="0">
              <a:latin typeface="Times New Roman"/>
              <a:cs typeface="Arial" panose="020B0604020202020204"/>
            </a:endParaRPr>
          </a:p>
          <a:p>
            <a:pPr marL="344170" indent="-344170">
              <a:buChar char="Ø"/>
            </a:pPr>
            <a:r>
              <a:rPr lang="en-US" dirty="0" err="1">
                <a:latin typeface="Times New Roman"/>
                <a:cs typeface="Arial" panose="020B0604020202020204"/>
              </a:rPr>
              <a:t>Προστ</a:t>
            </a:r>
            <a:r>
              <a:rPr lang="en-US" dirty="0">
                <a:latin typeface="Times New Roman"/>
                <a:cs typeface="Arial" panose="020B0604020202020204"/>
              </a:rPr>
              <a:t>α</a:t>
            </a:r>
            <a:r>
              <a:rPr lang="en-US" dirty="0" err="1">
                <a:latin typeface="Times New Roman"/>
                <a:cs typeface="Arial" panose="020B0604020202020204"/>
              </a:rPr>
              <a:t>σί</a:t>
            </a:r>
            <a:r>
              <a:rPr lang="en-US" dirty="0">
                <a:latin typeface="Times New Roman"/>
                <a:cs typeface="Arial" panose="020B0604020202020204"/>
              </a:rPr>
              <a:t>α </a:t>
            </a:r>
            <a:r>
              <a:rPr lang="en-US" dirty="0" err="1">
                <a:latin typeface="Times New Roman"/>
                <a:cs typeface="Arial" panose="020B0604020202020204"/>
              </a:rPr>
              <a:t>μετ</a:t>
            </a:r>
            <a:r>
              <a:rPr lang="en-US" dirty="0">
                <a:latin typeface="Times New Roman"/>
                <a:cs typeface="Arial" panose="020B0604020202020204"/>
              </a:rPr>
              <a:t>ανα</a:t>
            </a:r>
            <a:r>
              <a:rPr lang="en-US" dirty="0" err="1">
                <a:latin typeface="Times New Roman"/>
                <a:cs typeface="Arial" panose="020B0604020202020204"/>
              </a:rPr>
              <a:t>στών</a:t>
            </a:r>
            <a:r>
              <a:rPr lang="en-US" dirty="0">
                <a:latin typeface="Times New Roman"/>
                <a:cs typeface="Arial" panose="020B0604020202020204"/>
              </a:rPr>
              <a:t>/</a:t>
            </a:r>
            <a:r>
              <a:rPr lang="en-US" dirty="0" err="1">
                <a:latin typeface="Times New Roman"/>
                <a:cs typeface="Arial" panose="020B0604020202020204"/>
              </a:rPr>
              <a:t>τριών</a:t>
            </a:r>
            <a:r>
              <a:rPr lang="en-US" dirty="0">
                <a:latin typeface="Times New Roman"/>
                <a:cs typeface="Arial" panose="020B0604020202020204"/>
              </a:rPr>
              <a:t> - '</a:t>
            </a:r>
            <a:r>
              <a:rPr lang="en-US" dirty="0" err="1">
                <a:latin typeface="Times New Roman"/>
                <a:cs typeface="Arial" panose="020B0604020202020204"/>
              </a:rPr>
              <a:t>έγνοι</a:t>
            </a:r>
            <a:r>
              <a:rPr lang="en-US" dirty="0">
                <a:latin typeface="Times New Roman"/>
                <a:cs typeface="Arial" panose="020B0604020202020204"/>
              </a:rPr>
              <a:t>α'</a:t>
            </a:r>
            <a:endParaRPr lang="en-US" i="1" dirty="0">
              <a:latin typeface="Times New Roman"/>
              <a:cs typeface="Arial" panose="020B060402020202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302A7D-EEAB-040C-539C-8E738A90D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Arial"/>
              </a:rPr>
              <a:t>Ρα</a:t>
            </a:r>
            <a:r>
              <a:rPr lang="en-US" dirty="0" err="1">
                <a:latin typeface="Times New Roman"/>
                <a:cs typeface="Arial"/>
              </a:rPr>
              <a:t>τσιστικός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Λόγος</a:t>
            </a:r>
            <a:endParaRPr lang="en-US" dirty="0" err="1">
              <a:latin typeface="Times New Roman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E1149-DE4A-1ECF-5B81-004246AB56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5635" y="3053036"/>
            <a:ext cx="5042797" cy="372137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4170" indent="-344170">
              <a:buChar char="ü"/>
            </a:pPr>
            <a:r>
              <a:rPr lang="en-US" dirty="0" err="1">
                <a:latin typeface="Times New Roman"/>
                <a:ea typeface="+mn-lt"/>
                <a:cs typeface="+mn-lt"/>
              </a:rPr>
              <a:t>Αυτή</a:t>
            </a:r>
            <a:r>
              <a:rPr lang="en-US" dirty="0">
                <a:latin typeface="Times New Roman"/>
                <a:ea typeface="+mn-lt"/>
                <a:cs typeface="+mn-lt"/>
              </a:rPr>
              <a:t> η π</a:t>
            </a:r>
            <a:r>
              <a:rPr lang="en-US" dirty="0" err="1">
                <a:latin typeface="Times New Roman"/>
                <a:ea typeface="+mn-lt"/>
                <a:cs typeface="+mn-lt"/>
              </a:rPr>
              <a:t>ροστ</a:t>
            </a:r>
            <a:r>
              <a:rPr lang="en-US" dirty="0">
                <a:latin typeface="Times New Roman"/>
                <a:ea typeface="+mn-lt"/>
                <a:cs typeface="+mn-lt"/>
              </a:rPr>
              <a:t>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σί</a:t>
            </a:r>
            <a:r>
              <a:rPr lang="en-US" dirty="0">
                <a:latin typeface="Times New Roman"/>
                <a:ea typeface="+mn-lt"/>
                <a:cs typeface="+mn-lt"/>
              </a:rPr>
              <a:t>α θα παρα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σχεθεί</a:t>
            </a:r>
            <a:r>
              <a:rPr lang="en-US" dirty="0">
                <a:latin typeface="Times New Roman"/>
                <a:ea typeface="+mn-lt"/>
                <a:cs typeface="+mn-lt"/>
              </a:rPr>
              <a:t> '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με</a:t>
            </a:r>
            <a:r>
              <a:rPr lang="en-US" i="1" dirty="0">
                <a:latin typeface="Times New Roman"/>
                <a:ea typeface="+mn-lt"/>
                <a:cs typeface="+mn-lt"/>
              </a:rPr>
              <a:t> κα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νόνες</a:t>
            </a:r>
            <a:r>
              <a:rPr lang="en-US" i="1" dirty="0">
                <a:latin typeface="Times New Roman"/>
                <a:ea typeface="+mn-lt"/>
                <a:cs typeface="+mn-lt"/>
              </a:rPr>
              <a:t>,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συντετ</a:t>
            </a:r>
            <a:r>
              <a:rPr lang="en-US" i="1" dirty="0">
                <a:latin typeface="Times New Roman"/>
                <a:ea typeface="+mn-lt"/>
                <a:cs typeface="+mn-lt"/>
              </a:rPr>
              <a:t>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γμέν</a:t>
            </a:r>
            <a:r>
              <a:rPr lang="en-US" i="1" dirty="0">
                <a:latin typeface="Times New Roman"/>
                <a:ea typeface="+mn-lt"/>
                <a:cs typeface="+mn-lt"/>
              </a:rPr>
              <a:t>α και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δομημέν</a:t>
            </a:r>
            <a:r>
              <a:rPr lang="en-US" i="1" dirty="0">
                <a:latin typeface="Times New Roman"/>
                <a:ea typeface="+mn-lt"/>
                <a:cs typeface="+mn-lt"/>
              </a:rPr>
              <a:t>α' </a:t>
            </a:r>
            <a:r>
              <a:rPr lang="en-US" dirty="0">
                <a:latin typeface="Times New Roman"/>
                <a:ea typeface="+mn-lt"/>
                <a:cs typeface="+mn-lt"/>
              </a:rPr>
              <a:t>και </a:t>
            </a:r>
            <a:r>
              <a:rPr lang="en-US" dirty="0" err="1">
                <a:latin typeface="Times New Roman"/>
                <a:ea typeface="+mn-lt"/>
                <a:cs typeface="+mn-lt"/>
              </a:rPr>
              <a:t>στόχο</a:t>
            </a:r>
            <a:r>
              <a:rPr lang="en-US" dirty="0">
                <a:latin typeface="Times New Roman"/>
                <a:ea typeface="+mn-lt"/>
                <a:cs typeface="+mn-lt"/>
              </a:rPr>
              <a:t> θα </a:t>
            </a:r>
            <a:r>
              <a:rPr lang="en-US" dirty="0" err="1">
                <a:latin typeface="Times New Roman"/>
                <a:ea typeface="+mn-lt"/>
                <a:cs typeface="+mn-lt"/>
              </a:rPr>
              <a:t>έχει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κά</a:t>
            </a:r>
            <a:r>
              <a:rPr lang="en-US" dirty="0">
                <a:latin typeface="Times New Roman"/>
                <a:ea typeface="+mn-lt"/>
                <a:cs typeface="+mn-lt"/>
              </a:rPr>
              <a:t>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οιοι</a:t>
            </a:r>
            <a:r>
              <a:rPr lang="en-US" dirty="0">
                <a:latin typeface="Times New Roman"/>
                <a:ea typeface="+mn-lt"/>
                <a:cs typeface="+mn-lt"/>
              </a:rPr>
              <a:t>/</a:t>
            </a:r>
            <a:r>
              <a:rPr lang="en-US" dirty="0" err="1">
                <a:latin typeface="Times New Roman"/>
                <a:ea typeface="+mn-lt"/>
                <a:cs typeface="+mn-lt"/>
              </a:rPr>
              <a:t>ες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εκ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των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μετ</a:t>
            </a:r>
            <a:r>
              <a:rPr lang="en-US" dirty="0">
                <a:latin typeface="Times New Roman"/>
                <a:ea typeface="+mn-lt"/>
                <a:cs typeface="+mn-lt"/>
              </a:rPr>
              <a:t>ανα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στών</a:t>
            </a:r>
            <a:r>
              <a:rPr lang="en-US" dirty="0">
                <a:latin typeface="Times New Roman"/>
                <a:ea typeface="+mn-lt"/>
                <a:cs typeface="+mn-lt"/>
              </a:rPr>
              <a:t>/</a:t>
            </a:r>
            <a:r>
              <a:rPr lang="en-US" dirty="0" err="1">
                <a:latin typeface="Times New Roman"/>
                <a:ea typeface="+mn-lt"/>
                <a:cs typeface="+mn-lt"/>
              </a:rPr>
              <a:t>τριών</a:t>
            </a:r>
            <a:r>
              <a:rPr lang="en-US" dirty="0">
                <a:latin typeface="Times New Roman"/>
                <a:ea typeface="+mn-lt"/>
                <a:cs typeface="+mn-lt"/>
              </a:rPr>
              <a:t> να '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ενσωμ</a:t>
            </a:r>
            <a:r>
              <a:rPr lang="en-US" i="1" dirty="0">
                <a:latin typeface="Times New Roman"/>
                <a:ea typeface="+mn-lt"/>
                <a:cs typeface="+mn-lt"/>
              </a:rPr>
              <a:t>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τωθούν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γόνιμ</a:t>
            </a:r>
            <a:r>
              <a:rPr lang="en-US" i="1" dirty="0">
                <a:latin typeface="Times New Roman"/>
                <a:ea typeface="+mn-lt"/>
                <a:cs typeface="+mn-lt"/>
              </a:rPr>
              <a:t>α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στον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εθνικό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κορμό</a:t>
            </a:r>
            <a:r>
              <a:rPr lang="en-US" i="1" dirty="0">
                <a:latin typeface="Times New Roman"/>
                <a:ea typeface="+mn-lt"/>
                <a:cs typeface="+mn-lt"/>
              </a:rPr>
              <a:t>'</a:t>
            </a:r>
          </a:p>
          <a:p>
            <a:pPr marL="344170" indent="-344170">
              <a:buChar char="Ø"/>
            </a:pPr>
            <a:r>
              <a:rPr lang="en-US" dirty="0" err="1">
                <a:latin typeface="Times New Roman"/>
                <a:ea typeface="+mn-lt"/>
                <a:cs typeface="+mn-lt"/>
              </a:rPr>
              <a:t>Πρότ</a:t>
            </a:r>
            <a:r>
              <a:rPr lang="en-US" dirty="0">
                <a:latin typeface="Times New Roman"/>
                <a:ea typeface="+mn-lt"/>
                <a:cs typeface="+mn-lt"/>
              </a:rPr>
              <a:t>α</a:t>
            </a:r>
            <a:r>
              <a:rPr lang="en-US" dirty="0" err="1">
                <a:latin typeface="Times New Roman"/>
                <a:ea typeface="+mn-lt"/>
                <a:cs typeface="+mn-lt"/>
              </a:rPr>
              <a:t>γμ</a:t>
            </a:r>
            <a:r>
              <a:rPr lang="en-US" dirty="0">
                <a:latin typeface="Times New Roman"/>
                <a:ea typeface="+mn-lt"/>
                <a:cs typeface="+mn-lt"/>
              </a:rPr>
              <a:t>α </a:t>
            </a:r>
            <a:r>
              <a:rPr lang="en-US" dirty="0" err="1">
                <a:latin typeface="Times New Roman"/>
                <a:ea typeface="+mn-lt"/>
                <a:cs typeface="+mn-lt"/>
              </a:rPr>
              <a:t>της</a:t>
            </a:r>
            <a:r>
              <a:rPr lang="en-US" dirty="0">
                <a:latin typeface="Times New Roman"/>
                <a:ea typeface="+mn-lt"/>
                <a:cs typeface="+mn-lt"/>
              </a:rPr>
              <a:t> 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φομοίωσης</a:t>
            </a:r>
            <a:r>
              <a:rPr lang="en-US" dirty="0">
                <a:latin typeface="Times New Roman"/>
                <a:ea typeface="+mn-lt"/>
                <a:cs typeface="+mn-lt"/>
              </a:rPr>
              <a:t>/</a:t>
            </a:r>
            <a:r>
              <a:rPr lang="en-US" dirty="0" err="1">
                <a:latin typeface="Times New Roman"/>
                <a:ea typeface="+mn-lt"/>
                <a:cs typeface="+mn-lt"/>
              </a:rPr>
              <a:t>ενσωμάτωσης</a:t>
            </a:r>
            <a:r>
              <a:rPr lang="en-US" dirty="0">
                <a:latin typeface="Times New Roman"/>
                <a:ea typeface="+mn-lt"/>
                <a:cs typeface="+mn-lt"/>
              </a:rPr>
              <a:t> (μα</a:t>
            </a:r>
            <a:r>
              <a:rPr lang="en-US" dirty="0" err="1">
                <a:latin typeface="Times New Roman"/>
                <a:ea typeface="+mn-lt"/>
                <a:cs typeface="+mn-lt"/>
              </a:rPr>
              <a:t>κρο</a:t>
            </a:r>
            <a:r>
              <a:rPr lang="en-US" dirty="0">
                <a:latin typeface="Times New Roman"/>
                <a:ea typeface="+mn-lt"/>
                <a:cs typeface="+mn-lt"/>
              </a:rPr>
              <a:t>-επίπ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εδο</a:t>
            </a:r>
            <a:r>
              <a:rPr lang="en-US" dirty="0">
                <a:latin typeface="Times New Roman"/>
                <a:ea typeface="+mn-lt"/>
                <a:cs typeface="+mn-lt"/>
              </a:rPr>
              <a:t>)</a:t>
            </a:r>
          </a:p>
          <a:p>
            <a:pPr marL="344170" indent="-344170">
              <a:buChar char="Ø"/>
            </a:pPr>
            <a:r>
              <a:rPr lang="en-US" dirty="0">
                <a:latin typeface="Times New Roman"/>
                <a:cs typeface="Arial" panose="020B0604020202020204"/>
              </a:rPr>
              <a:t>Πα</a:t>
            </a:r>
            <a:r>
              <a:rPr lang="en-US" dirty="0" err="1">
                <a:latin typeface="Times New Roman"/>
                <a:cs typeface="Arial" panose="020B0604020202020204"/>
              </a:rPr>
              <a:t>ρουσί</a:t>
            </a:r>
            <a:r>
              <a:rPr lang="en-US" dirty="0">
                <a:latin typeface="Times New Roman"/>
                <a:cs typeface="Arial" panose="020B0604020202020204"/>
              </a:rPr>
              <a:t>α</a:t>
            </a:r>
            <a:r>
              <a:rPr lang="en-US" dirty="0" err="1">
                <a:latin typeface="Times New Roman"/>
                <a:cs typeface="Arial" panose="020B0604020202020204"/>
              </a:rPr>
              <a:t>ση</a:t>
            </a:r>
            <a:r>
              <a:rPr lang="en-US" dirty="0">
                <a:latin typeface="Times New Roman"/>
                <a:cs typeface="Arial" panose="020B0604020202020204"/>
              </a:rPr>
              <a:t> '</a:t>
            </a:r>
            <a:r>
              <a:rPr lang="en-US" dirty="0" err="1">
                <a:latin typeface="Times New Roman"/>
                <a:cs typeface="Arial" panose="020B0604020202020204"/>
              </a:rPr>
              <a:t>ιδ</a:t>
            </a:r>
            <a:r>
              <a:rPr lang="en-US" dirty="0">
                <a:latin typeface="Times New Roman"/>
                <a:cs typeface="Arial" panose="020B0604020202020204"/>
              </a:rPr>
              <a:t>α</a:t>
            </a:r>
            <a:r>
              <a:rPr lang="en-US" dirty="0" err="1">
                <a:latin typeface="Times New Roman"/>
                <a:cs typeface="Arial" panose="020B0604020202020204"/>
              </a:rPr>
              <a:t>νικών</a:t>
            </a:r>
            <a:r>
              <a:rPr lang="en-US" dirty="0">
                <a:latin typeface="Times New Roman"/>
                <a:cs typeface="Arial" panose="020B0604020202020204"/>
              </a:rPr>
              <a:t>' </a:t>
            </a:r>
            <a:r>
              <a:rPr lang="en-US" dirty="0" err="1">
                <a:latin typeface="Times New Roman"/>
                <a:cs typeface="Arial" panose="020B0604020202020204"/>
              </a:rPr>
              <a:t>μετ</a:t>
            </a:r>
            <a:r>
              <a:rPr lang="en-US" dirty="0">
                <a:latin typeface="Times New Roman"/>
                <a:cs typeface="Arial" panose="020B0604020202020204"/>
              </a:rPr>
              <a:t>ανα</a:t>
            </a:r>
            <a:r>
              <a:rPr lang="en-US" dirty="0" err="1">
                <a:latin typeface="Times New Roman"/>
                <a:cs typeface="Arial" panose="020B0604020202020204"/>
              </a:rPr>
              <a:t>στών</a:t>
            </a:r>
            <a:r>
              <a:rPr lang="en-US" dirty="0">
                <a:latin typeface="Times New Roman"/>
                <a:cs typeface="Arial" panose="020B0604020202020204"/>
              </a:rPr>
              <a:t>/</a:t>
            </a:r>
            <a:r>
              <a:rPr lang="en-US" dirty="0" err="1">
                <a:latin typeface="Times New Roman"/>
                <a:cs typeface="Arial" panose="020B0604020202020204"/>
              </a:rPr>
              <a:t>τριών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i="1" dirty="0">
                <a:latin typeface="Times New Roman"/>
                <a:cs typeface="Arial" panose="020B0604020202020204"/>
              </a:rPr>
              <a:t>('</a:t>
            </a:r>
            <a:r>
              <a:rPr lang="en-US" i="1" dirty="0" err="1">
                <a:latin typeface="Times New Roman"/>
                <a:cs typeface="Arial" panose="020B0604020202020204"/>
              </a:rPr>
              <a:t>υγιείς</a:t>
            </a:r>
            <a:r>
              <a:rPr lang="en-US" i="1" dirty="0">
                <a:latin typeface="Times New Roman"/>
                <a:cs typeface="Arial" panose="020B0604020202020204"/>
              </a:rPr>
              <a:t>, </a:t>
            </a:r>
            <a:r>
              <a:rPr lang="en-US" i="1" dirty="0" err="1">
                <a:latin typeface="Times New Roman"/>
                <a:cs typeface="Arial" panose="020B0604020202020204"/>
              </a:rPr>
              <a:t>μορφωμένοι</a:t>
            </a:r>
            <a:r>
              <a:rPr lang="en-US" i="1" dirty="0">
                <a:latin typeface="Times New Roman"/>
                <a:cs typeface="Arial" panose="020B0604020202020204"/>
              </a:rPr>
              <a:t>')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84489D-F67A-489A-E778-5EB9E6A18F34}"/>
              </a:ext>
            </a:extLst>
          </p:cNvPr>
          <p:cNvCxnSpPr/>
          <p:nvPr/>
        </p:nvCxnSpPr>
        <p:spPr>
          <a:xfrm flipV="1">
            <a:off x="1001431" y="1577788"/>
            <a:ext cx="10327341" cy="26894"/>
          </a:xfrm>
          <a:prstGeom prst="straightConnector1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78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168E9E-94E9-4BE3-B88C-C8A4681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107AC1-AA0D-4097-B03D-FD3C632AB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8D231A-EC46-4736-B00F-76D3070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124" y="487443"/>
            <a:ext cx="5841548" cy="58415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646C20-A757-23B5-FE39-AB3C498B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401" y="2456758"/>
            <a:ext cx="7155598" cy="31339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6600" i="1" err="1">
                <a:solidFill>
                  <a:srgbClr val="1F2D29"/>
                </a:solidFill>
                <a:latin typeface="Times New Roman"/>
                <a:cs typeface="Arial"/>
              </a:rPr>
              <a:t>Εισ</a:t>
            </a:r>
            <a:r>
              <a:rPr lang="en-US" sz="6600" i="1">
                <a:solidFill>
                  <a:srgbClr val="1F2D29"/>
                </a:solidFill>
                <a:latin typeface="Times New Roman"/>
                <a:cs typeface="Arial"/>
              </a:rPr>
              <a:t>α</a:t>
            </a:r>
            <a:r>
              <a:rPr lang="en-US" sz="6600" i="1" err="1">
                <a:solidFill>
                  <a:srgbClr val="1F2D29"/>
                </a:solidFill>
                <a:latin typeface="Times New Roman"/>
                <a:cs typeface="Arial"/>
              </a:rPr>
              <a:t>γωγή</a:t>
            </a:r>
            <a:endParaRPr lang="en-US" sz="6600" i="1" err="1">
              <a:solidFill>
                <a:srgbClr val="1F2D29"/>
              </a:solidFill>
              <a:latin typeface="Times New Roman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2663C086-1480-4E81-BD6F-3E43A4C38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85313" y="2747897"/>
            <a:ext cx="353147" cy="35314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86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AC168-A92A-24A0-7C26-112BB3BF2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14397" y="639969"/>
            <a:ext cx="14345683" cy="1413405"/>
          </a:xfrm>
        </p:spPr>
        <p:txBody>
          <a:bodyPr/>
          <a:lstStyle/>
          <a:p>
            <a:r>
              <a:rPr lang="en-US" dirty="0" err="1">
                <a:latin typeface="Times New Roman"/>
                <a:cs typeface="Arial"/>
              </a:rPr>
              <a:t>Συνύ</a:t>
            </a:r>
            <a:r>
              <a:rPr lang="en-US" dirty="0">
                <a:latin typeface="Times New Roman"/>
                <a:cs typeface="Arial"/>
              </a:rPr>
              <a:t>πα</a:t>
            </a:r>
            <a:r>
              <a:rPr lang="en-US" dirty="0" err="1">
                <a:latin typeface="Times New Roman"/>
                <a:cs typeface="Arial"/>
              </a:rPr>
              <a:t>ρξη</a:t>
            </a:r>
            <a:r>
              <a:rPr lang="en-US" dirty="0">
                <a:latin typeface="Times New Roman"/>
                <a:cs typeface="Arial"/>
              </a:rPr>
              <a:t>           α</a:t>
            </a:r>
            <a:r>
              <a:rPr lang="en-US" dirty="0" err="1">
                <a:latin typeface="Times New Roman"/>
                <a:cs typeface="Arial"/>
              </a:rPr>
              <a:t>νάδυση</a:t>
            </a:r>
            <a:r>
              <a:rPr lang="en-US" dirty="0">
                <a:latin typeface="Times New Roman"/>
                <a:cs typeface="Arial"/>
              </a:rPr>
              <a:t> </a:t>
            </a:r>
            <a:r>
              <a:rPr lang="en-US" dirty="0" err="1">
                <a:latin typeface="Times New Roman"/>
                <a:cs typeface="Arial"/>
              </a:rPr>
              <a:t>ρευστού</a:t>
            </a:r>
            <a:r>
              <a:rPr lang="en-US" dirty="0">
                <a:latin typeface="Times New Roman"/>
                <a:cs typeface="Arial"/>
              </a:rPr>
              <a:t> ρα</a:t>
            </a:r>
            <a:r>
              <a:rPr lang="en-US" dirty="0" err="1">
                <a:latin typeface="Times New Roman"/>
                <a:cs typeface="Arial"/>
              </a:rPr>
              <a:t>τσισμού</a:t>
            </a:r>
            <a:endParaRPr lang="en-US" dirty="0" err="1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BB17E-5B46-CFD3-8087-D5FEDA480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952" y="1480616"/>
            <a:ext cx="10127362" cy="5174445"/>
          </a:xfrm>
        </p:spPr>
        <p:txBody>
          <a:bodyPr/>
          <a:lstStyle/>
          <a:p>
            <a:pPr marL="344170" indent="-344170"/>
            <a:endParaRPr lang="en-US">
              <a:cs typeface="Arial" panose="020B0604020202020204"/>
            </a:endParaRPr>
          </a:p>
          <a:p>
            <a:pPr marL="344170" indent="-344170"/>
            <a:endParaRPr lang="en-US" dirty="0">
              <a:cs typeface="Arial"/>
            </a:endParaRPr>
          </a:p>
          <a:p>
            <a:pPr marL="344170" indent="-344170"/>
            <a:endParaRPr lang="en-US" dirty="0">
              <a:cs typeface="Arial"/>
            </a:endParaRPr>
          </a:p>
          <a:p>
            <a:pPr marL="344170" indent="-344170"/>
            <a:endParaRPr lang="en-US" dirty="0">
              <a:cs typeface="Arial"/>
            </a:endParaRPr>
          </a:p>
          <a:p>
            <a:pPr marL="344170" indent="-344170"/>
            <a:endParaRPr lang="en-US" dirty="0">
              <a:cs typeface="Arial"/>
            </a:endParaRPr>
          </a:p>
          <a:p>
            <a:pPr marL="344170" indent="-344170"/>
            <a:endParaRPr lang="en-US" dirty="0">
              <a:cs typeface="Arial"/>
            </a:endParaRPr>
          </a:p>
          <a:p>
            <a:pPr marL="344170" indent="-344170"/>
            <a:endParaRPr lang="en-US" dirty="0">
              <a:cs typeface="Arial"/>
            </a:endParaRPr>
          </a:p>
          <a:p>
            <a:pPr marL="344170" indent="-344170"/>
            <a:endParaRPr lang="en-US" dirty="0">
              <a:cs typeface="Arial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211A504-6CA9-4AD7-C9F4-2FC460937CC6}"/>
              </a:ext>
            </a:extLst>
          </p:cNvPr>
          <p:cNvSpPr/>
          <p:nvPr/>
        </p:nvSpPr>
        <p:spPr>
          <a:xfrm>
            <a:off x="1734110" y="2395256"/>
            <a:ext cx="4359087" cy="298076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/>
                <a:cs typeface="Arial"/>
              </a:rPr>
              <a:t>Ρα</a:t>
            </a:r>
            <a:r>
              <a:rPr lang="en-US" sz="2400" b="1" dirty="0" err="1">
                <a:latin typeface="Times New Roman"/>
                <a:cs typeface="Arial"/>
              </a:rPr>
              <a:t>τσιστικός</a:t>
            </a:r>
            <a:endParaRPr lang="en-US" sz="2400" b="1" dirty="0">
              <a:latin typeface="Times New Roman"/>
              <a:cs typeface="Arial"/>
            </a:endParaRPr>
          </a:p>
          <a:p>
            <a:pPr algn="ctr"/>
            <a:r>
              <a:rPr lang="en-US" sz="2400" b="1" dirty="0" err="1">
                <a:latin typeface="Times New Roman"/>
                <a:cs typeface="Arial"/>
              </a:rPr>
              <a:t>Λόγος</a:t>
            </a:r>
            <a:endParaRPr lang="en-US" sz="2400" b="1" dirty="0">
              <a:latin typeface="Times New Roman"/>
              <a:cs typeface="Arial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88FF5253-0C5C-66A0-6B38-EC66DA7CD575}"/>
              </a:ext>
            </a:extLst>
          </p:cNvPr>
          <p:cNvSpPr/>
          <p:nvPr/>
        </p:nvSpPr>
        <p:spPr>
          <a:xfrm>
            <a:off x="5518896" y="2392455"/>
            <a:ext cx="4504764" cy="3081617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/>
                <a:cs typeface="Arial"/>
              </a:rPr>
              <a:t>Αντιρ</a:t>
            </a:r>
            <a:r>
              <a:rPr lang="en-US" sz="2400" b="1" dirty="0">
                <a:latin typeface="Times New Roman"/>
                <a:cs typeface="Arial"/>
              </a:rPr>
              <a:t>α</a:t>
            </a:r>
            <a:r>
              <a:rPr lang="en-US" sz="2400" b="1" dirty="0" err="1">
                <a:latin typeface="Times New Roman"/>
                <a:cs typeface="Arial"/>
              </a:rPr>
              <a:t>τσιστικός</a:t>
            </a:r>
            <a:endParaRPr lang="en-US" sz="2400" b="1" dirty="0">
              <a:latin typeface="Times New Roman"/>
              <a:cs typeface="Arial"/>
            </a:endParaRPr>
          </a:p>
          <a:p>
            <a:pPr algn="ctr"/>
            <a:r>
              <a:rPr lang="en-US" sz="2400" b="1" dirty="0" err="1">
                <a:latin typeface="Times New Roman"/>
                <a:cs typeface="Arial"/>
              </a:rPr>
              <a:t>Λόγος</a:t>
            </a:r>
            <a:endParaRPr lang="en-US" sz="2400" b="1" dirty="0">
              <a:latin typeface="Times New Roman"/>
              <a:cs typeface="Arial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44D766-BD7D-AC39-2458-509AE9F79A48}"/>
              </a:ext>
            </a:extLst>
          </p:cNvPr>
          <p:cNvCxnSpPr/>
          <p:nvPr/>
        </p:nvCxnSpPr>
        <p:spPr>
          <a:xfrm flipH="1">
            <a:off x="2236135" y="1332940"/>
            <a:ext cx="2649067" cy="12169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146265-6EB9-63AB-DDBE-D2DEDF3B50EE}"/>
              </a:ext>
            </a:extLst>
          </p:cNvPr>
          <p:cNvCxnSpPr>
            <a:cxnSpLocks/>
          </p:cNvCxnSpPr>
          <p:nvPr/>
        </p:nvCxnSpPr>
        <p:spPr>
          <a:xfrm>
            <a:off x="4862792" y="1332939"/>
            <a:ext cx="2920254" cy="10264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Arrow: Right 8">
            <a:extLst>
              <a:ext uri="{FF2B5EF4-FFF2-40B4-BE49-F238E27FC236}">
                <a16:creationId xmlns:a16="http://schemas.microsoft.com/office/drawing/2014/main" id="{E7E90FA6-AF4F-C31A-BE50-FE377309C889}"/>
              </a:ext>
            </a:extLst>
          </p:cNvPr>
          <p:cNvSpPr/>
          <p:nvPr/>
        </p:nvSpPr>
        <p:spPr>
          <a:xfrm>
            <a:off x="5118286" y="801220"/>
            <a:ext cx="795617" cy="28014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07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8FF4F-DF68-7AD9-5D6F-E72E5C87D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891" y="670473"/>
            <a:ext cx="7958331" cy="1077229"/>
          </a:xfrm>
        </p:spPr>
        <p:txBody>
          <a:bodyPr/>
          <a:lstStyle/>
          <a:p>
            <a:r>
              <a:rPr lang="en-US" dirty="0" err="1">
                <a:latin typeface="Times New Roman"/>
                <a:cs typeface="Arial"/>
              </a:rPr>
              <a:t>Αν</a:t>
            </a:r>
            <a:r>
              <a:rPr lang="en-US" dirty="0">
                <a:latin typeface="Times New Roman"/>
                <a:cs typeface="Arial"/>
              </a:rPr>
              <a:t>απα</a:t>
            </a:r>
            <a:r>
              <a:rPr lang="en-US" dirty="0" err="1">
                <a:latin typeface="Times New Roman"/>
                <a:cs typeface="Arial"/>
              </a:rPr>
              <a:t>ράστ</a:t>
            </a:r>
            <a:r>
              <a:rPr lang="en-US" dirty="0">
                <a:latin typeface="Times New Roman"/>
                <a:cs typeface="Arial"/>
              </a:rPr>
              <a:t>α</a:t>
            </a:r>
            <a:r>
              <a:rPr lang="en-US" dirty="0" err="1">
                <a:latin typeface="Times New Roman"/>
                <a:cs typeface="Arial"/>
              </a:rPr>
              <a:t>ση</a:t>
            </a:r>
            <a:r>
              <a:rPr lang="en-US" dirty="0">
                <a:latin typeface="Times New Roman"/>
                <a:cs typeface="Arial"/>
              </a:rPr>
              <a:t> β</a:t>
            </a:r>
            <a:r>
              <a:rPr lang="en-US" dirty="0" err="1">
                <a:latin typeface="Times New Roman"/>
                <a:cs typeface="Arial"/>
              </a:rPr>
              <a:t>άσει</a:t>
            </a:r>
            <a:r>
              <a:rPr lang="en-US" dirty="0">
                <a:latin typeface="Times New Roman"/>
                <a:cs typeface="Arial"/>
              </a:rPr>
              <a:t> van Leeuwen (2)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2EFA9-EC01-7492-1967-0BC279EC4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725" y="-624230"/>
            <a:ext cx="9998148" cy="59594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342900" indent="-342900">
              <a:buChar char="ü"/>
            </a:pPr>
            <a:r>
              <a:rPr lang="en-US" dirty="0" err="1">
                <a:latin typeface="Times New Roman"/>
                <a:cs typeface="Arial" panose="020B0604020202020204"/>
              </a:rPr>
              <a:t>Μέσω</a:t>
            </a:r>
            <a:r>
              <a:rPr lang="en-US" dirty="0">
                <a:latin typeface="Times New Roman"/>
                <a:cs typeface="Arial" panose="020B0604020202020204"/>
              </a:rPr>
              <a:t>  </a:t>
            </a:r>
            <a:r>
              <a:rPr lang="en-US" dirty="0" err="1">
                <a:latin typeface="Times New Roman"/>
                <a:cs typeface="Arial" panose="020B0604020202020204"/>
              </a:rPr>
              <a:t>θετικών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ιδιοτήτων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i="1" dirty="0">
                <a:latin typeface="Times New Roman"/>
                <a:cs typeface="Arial" panose="020B0604020202020204"/>
              </a:rPr>
              <a:t>"</a:t>
            </a:r>
            <a:r>
              <a:rPr lang="en-US" i="1" dirty="0" err="1">
                <a:latin typeface="Times New Roman"/>
                <a:cs typeface="Arial" panose="020B0604020202020204"/>
              </a:rPr>
              <a:t>υγιείς</a:t>
            </a:r>
            <a:r>
              <a:rPr lang="en-US" i="1" dirty="0">
                <a:latin typeface="Times New Roman"/>
                <a:cs typeface="Arial" panose="020B0604020202020204"/>
              </a:rPr>
              <a:t>", "</a:t>
            </a:r>
            <a:r>
              <a:rPr lang="en-US" i="1" dirty="0" err="1">
                <a:latin typeface="Times New Roman"/>
                <a:cs typeface="Arial" panose="020B0604020202020204"/>
              </a:rPr>
              <a:t>μορφωμένοι</a:t>
            </a:r>
            <a:r>
              <a:rPr lang="en-US" i="1" dirty="0">
                <a:latin typeface="Times New Roman"/>
                <a:cs typeface="Arial" panose="020B0604020202020204"/>
              </a:rPr>
              <a:t>"</a:t>
            </a:r>
          </a:p>
          <a:p>
            <a:pPr marL="344170" indent="-344170">
              <a:buChar char="Ø"/>
            </a:pPr>
            <a:r>
              <a:rPr lang="en-US" dirty="0">
                <a:latin typeface="Times New Roman"/>
                <a:cs typeface="Arial" panose="020B0604020202020204"/>
              </a:rPr>
              <a:t>ΟΜΩΣ: α</a:t>
            </a:r>
            <a:r>
              <a:rPr lang="en-US" dirty="0" err="1">
                <a:latin typeface="Times New Roman"/>
                <a:cs typeface="Arial" panose="020B0604020202020204"/>
              </a:rPr>
              <a:t>φομοιωτική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στάση</a:t>
            </a:r>
            <a:r>
              <a:rPr lang="en-US" dirty="0">
                <a:latin typeface="Times New Roman"/>
                <a:cs typeface="Arial" panose="020B0604020202020204"/>
              </a:rPr>
              <a:t>, α</a:t>
            </a:r>
            <a:r>
              <a:rPr lang="en-US" dirty="0" err="1">
                <a:latin typeface="Times New Roman"/>
                <a:cs typeface="Arial" panose="020B0604020202020204"/>
              </a:rPr>
              <a:t>φού</a:t>
            </a:r>
            <a:r>
              <a:rPr lang="en-US" dirty="0">
                <a:latin typeface="Times New Roman"/>
                <a:cs typeface="Arial" panose="020B0604020202020204"/>
              </a:rPr>
              <a:t> α</a:t>
            </a:r>
            <a:r>
              <a:rPr lang="en-US" dirty="0" err="1">
                <a:latin typeface="Times New Roman"/>
                <a:cs typeface="Arial" panose="020B0604020202020204"/>
              </a:rPr>
              <a:t>ξίζει</a:t>
            </a:r>
            <a:r>
              <a:rPr lang="en-US" dirty="0">
                <a:latin typeface="Times New Roman"/>
                <a:cs typeface="Arial" panose="020B0604020202020204"/>
              </a:rPr>
              <a:t> να α</a:t>
            </a:r>
            <a:r>
              <a:rPr lang="en-US" dirty="0" err="1">
                <a:latin typeface="Times New Roman"/>
                <a:cs typeface="Arial" panose="020B0604020202020204"/>
              </a:rPr>
              <a:t>φομοιωθούν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μόνο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όσοι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ευθυγρ</a:t>
            </a:r>
            <a:r>
              <a:rPr lang="en-US" dirty="0">
                <a:latin typeface="Times New Roman"/>
                <a:cs typeface="Arial" panose="020B0604020202020204"/>
              </a:rPr>
              <a:t>α</a:t>
            </a:r>
            <a:r>
              <a:rPr lang="en-US" dirty="0" err="1">
                <a:latin typeface="Times New Roman"/>
                <a:cs typeface="Arial" panose="020B0604020202020204"/>
              </a:rPr>
              <a:t>μμιστούν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με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τις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εκ</a:t>
            </a:r>
            <a:r>
              <a:rPr lang="en-US" dirty="0">
                <a:latin typeface="Times New Roman"/>
                <a:cs typeface="Arial" panose="020B0604020202020204"/>
              </a:rPr>
              <a:t>πα</a:t>
            </a:r>
            <a:r>
              <a:rPr lang="en-US" dirty="0" err="1">
                <a:latin typeface="Times New Roman"/>
                <a:cs typeface="Arial" panose="020B0604020202020204"/>
              </a:rPr>
              <a:t>ιδευτικές</a:t>
            </a:r>
            <a:r>
              <a:rPr lang="en-US" dirty="0">
                <a:latin typeface="Times New Roman"/>
                <a:cs typeface="Arial" panose="020B0604020202020204"/>
              </a:rPr>
              <a:t> πρα</a:t>
            </a:r>
            <a:r>
              <a:rPr lang="en-US" dirty="0" err="1">
                <a:latin typeface="Times New Roman"/>
                <a:cs typeface="Arial" panose="020B0604020202020204"/>
              </a:rPr>
              <a:t>κτικές</a:t>
            </a:r>
            <a:r>
              <a:rPr lang="en-US" dirty="0">
                <a:latin typeface="Times New Roman"/>
                <a:cs typeface="Arial" panose="020B0604020202020204"/>
              </a:rPr>
              <a:t> και τα π</a:t>
            </a:r>
            <a:r>
              <a:rPr lang="en-US" dirty="0" err="1">
                <a:latin typeface="Times New Roman"/>
                <a:cs typeface="Arial" panose="020B0604020202020204"/>
              </a:rPr>
              <a:t>ρότυ</a:t>
            </a:r>
            <a:r>
              <a:rPr lang="en-US" dirty="0">
                <a:latin typeface="Times New Roman"/>
                <a:cs typeface="Arial" panose="020B0604020202020204"/>
              </a:rPr>
              <a:t>πα </a:t>
            </a:r>
            <a:r>
              <a:rPr lang="en-US" dirty="0" err="1">
                <a:latin typeface="Times New Roman"/>
                <a:cs typeface="Arial" panose="020B0604020202020204"/>
              </a:rPr>
              <a:t>του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ελληνικού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κράτους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sz="1600" dirty="0">
                <a:latin typeface="Times New Roman"/>
                <a:cs typeface="Arial" panose="020B0604020202020204"/>
              </a:rPr>
              <a:t>(βλ. και </a:t>
            </a:r>
            <a:r>
              <a:rPr lang="en-US" sz="1600" dirty="0" err="1">
                <a:latin typeface="Times New Roman"/>
                <a:cs typeface="Arial" panose="020B0604020202020204"/>
              </a:rPr>
              <a:t>Αρχάκης</a:t>
            </a:r>
            <a:r>
              <a:rPr lang="en-US" sz="1600" dirty="0">
                <a:latin typeface="Times New Roman"/>
                <a:cs typeface="Arial" panose="020B0604020202020204"/>
              </a:rPr>
              <a:t> 2020)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Arial" panose="020B0604020202020204"/>
              </a:rPr>
              <a:t>             </a:t>
            </a:r>
            <a:r>
              <a:rPr lang="en-US" dirty="0" err="1">
                <a:latin typeface="Times New Roman"/>
                <a:cs typeface="Arial" panose="020B0604020202020204"/>
              </a:rPr>
              <a:t>Περιγρ</a:t>
            </a:r>
            <a:r>
              <a:rPr lang="en-US" dirty="0">
                <a:latin typeface="Times New Roman"/>
                <a:cs typeface="Arial" panose="020B0604020202020204"/>
              </a:rPr>
              <a:t>α</a:t>
            </a:r>
            <a:r>
              <a:rPr lang="en-US" dirty="0" err="1">
                <a:latin typeface="Times New Roman"/>
                <a:cs typeface="Arial" panose="020B0604020202020204"/>
              </a:rPr>
              <a:t>φή</a:t>
            </a:r>
            <a:r>
              <a:rPr lang="en-US" dirty="0">
                <a:latin typeface="Times New Roman"/>
                <a:cs typeface="Arial" panose="020B0604020202020204"/>
              </a:rPr>
              <a:t> "</a:t>
            </a:r>
            <a:r>
              <a:rPr lang="en-US" dirty="0" err="1">
                <a:latin typeface="Times New Roman"/>
                <a:cs typeface="Arial" panose="020B0604020202020204"/>
              </a:rPr>
              <a:t>ιδ</a:t>
            </a:r>
            <a:r>
              <a:rPr lang="en-US" dirty="0">
                <a:latin typeface="Times New Roman"/>
                <a:cs typeface="Arial" panose="020B0604020202020204"/>
              </a:rPr>
              <a:t>α</a:t>
            </a:r>
            <a:r>
              <a:rPr lang="en-US" dirty="0" err="1">
                <a:latin typeface="Times New Roman"/>
                <a:cs typeface="Arial" panose="020B0604020202020204"/>
              </a:rPr>
              <a:t>νικών</a:t>
            </a:r>
            <a:r>
              <a:rPr lang="en-US" dirty="0">
                <a:latin typeface="Times New Roman"/>
                <a:cs typeface="Arial" panose="020B0604020202020204"/>
              </a:rPr>
              <a:t>" π</a:t>
            </a:r>
            <a:r>
              <a:rPr lang="en-US" dirty="0" err="1">
                <a:latin typeface="Times New Roman"/>
                <a:cs typeface="Arial" panose="020B0604020202020204"/>
              </a:rPr>
              <a:t>ροσφύγων</a:t>
            </a:r>
            <a:r>
              <a:rPr lang="en-US" dirty="0">
                <a:latin typeface="Times New Roman"/>
                <a:cs typeface="Arial" panose="020B0604020202020204"/>
              </a:rPr>
              <a:t> π</a:t>
            </a:r>
            <a:r>
              <a:rPr lang="en-US" dirty="0" err="1">
                <a:latin typeface="Times New Roman"/>
                <a:cs typeface="Arial" panose="020B0604020202020204"/>
              </a:rPr>
              <a:t>ου</a:t>
            </a:r>
            <a:r>
              <a:rPr lang="en-US" i="1" dirty="0">
                <a:latin typeface="Times New Roman"/>
                <a:cs typeface="Arial" panose="020B0604020202020204"/>
              </a:rPr>
              <a:t> "μπ</a:t>
            </a:r>
            <a:r>
              <a:rPr lang="en-US" i="1" dirty="0" err="1">
                <a:latin typeface="Times New Roman"/>
                <a:cs typeface="Arial" panose="020B0604020202020204"/>
              </a:rPr>
              <a:t>ορούν</a:t>
            </a:r>
            <a:r>
              <a:rPr lang="en-US" i="1" dirty="0">
                <a:latin typeface="Times New Roman"/>
                <a:cs typeface="Arial" panose="020B0604020202020204"/>
              </a:rPr>
              <a:t> και </a:t>
            </a:r>
            <a:r>
              <a:rPr lang="en-US" i="1" dirty="0" err="1">
                <a:latin typeface="Times New Roman"/>
                <a:cs typeface="Arial" panose="020B0604020202020204"/>
              </a:rPr>
              <a:t>δικ</a:t>
            </a:r>
            <a:r>
              <a:rPr lang="en-US" i="1" dirty="0">
                <a:latin typeface="Times New Roman"/>
                <a:cs typeface="Arial" panose="020B0604020202020204"/>
              </a:rPr>
              <a:t>α</a:t>
            </a:r>
            <a:r>
              <a:rPr lang="en-US" i="1" dirty="0" err="1">
                <a:latin typeface="Times New Roman"/>
                <a:cs typeface="Arial" panose="020B0604020202020204"/>
              </a:rPr>
              <a:t>ιούντ</a:t>
            </a:r>
            <a:r>
              <a:rPr lang="en-US" i="1" dirty="0">
                <a:latin typeface="Times New Roman"/>
                <a:cs typeface="Arial" panose="020B0604020202020204"/>
              </a:rPr>
              <a:t>αι να </a:t>
            </a:r>
            <a:r>
              <a:rPr lang="en-US" i="1" dirty="0" err="1">
                <a:latin typeface="Times New Roman"/>
                <a:cs typeface="Arial" panose="020B0604020202020204"/>
              </a:rPr>
              <a:t>ενσωμ</a:t>
            </a:r>
            <a:r>
              <a:rPr lang="en-US" i="1" dirty="0">
                <a:latin typeface="Times New Roman"/>
                <a:cs typeface="Arial" panose="020B0604020202020204"/>
              </a:rPr>
              <a:t>α</a:t>
            </a:r>
            <a:r>
              <a:rPr lang="en-US" i="1" dirty="0" err="1">
                <a:latin typeface="Times New Roman"/>
                <a:cs typeface="Arial" panose="020B0604020202020204"/>
              </a:rPr>
              <a:t>τωθούν</a:t>
            </a:r>
            <a:r>
              <a:rPr lang="en-US" i="1" dirty="0">
                <a:latin typeface="Times New Roman"/>
                <a:cs typeface="Arial" panose="020B0604020202020204"/>
              </a:rPr>
              <a:t> </a:t>
            </a:r>
            <a:r>
              <a:rPr lang="en-US" i="1" dirty="0" err="1">
                <a:latin typeface="Times New Roman"/>
                <a:cs typeface="Arial" panose="020B0604020202020204"/>
              </a:rPr>
              <a:t>γόνιμ</a:t>
            </a:r>
            <a:r>
              <a:rPr lang="en-US" i="1" dirty="0">
                <a:latin typeface="Times New Roman"/>
                <a:cs typeface="Arial" panose="020B0604020202020204"/>
              </a:rPr>
              <a:t>α </a:t>
            </a:r>
            <a:r>
              <a:rPr lang="en-US" i="1" dirty="0" err="1">
                <a:latin typeface="Times New Roman"/>
                <a:cs typeface="Arial" panose="020B0604020202020204"/>
              </a:rPr>
              <a:t>στον</a:t>
            </a:r>
            <a:r>
              <a:rPr lang="en-US" i="1" dirty="0">
                <a:latin typeface="Times New Roman"/>
                <a:cs typeface="Arial" panose="020B0604020202020204"/>
              </a:rPr>
              <a:t> </a:t>
            </a:r>
            <a:r>
              <a:rPr lang="en-US" i="1" dirty="0" err="1">
                <a:latin typeface="Times New Roman"/>
                <a:cs typeface="Arial" panose="020B0604020202020204"/>
              </a:rPr>
              <a:t>εθνικό</a:t>
            </a:r>
            <a:r>
              <a:rPr lang="en-US" i="1" dirty="0">
                <a:latin typeface="Times New Roman"/>
                <a:cs typeface="Arial" panose="020B0604020202020204"/>
              </a:rPr>
              <a:t> </a:t>
            </a:r>
            <a:r>
              <a:rPr lang="en-US" i="1" dirty="0" err="1">
                <a:latin typeface="Times New Roman"/>
                <a:cs typeface="Arial" panose="020B0604020202020204"/>
              </a:rPr>
              <a:t>κορμό</a:t>
            </a:r>
            <a:r>
              <a:rPr lang="en-US" i="1" dirty="0">
                <a:latin typeface="Times New Roman"/>
                <a:cs typeface="Arial" panose="020B0604020202020204"/>
              </a:rPr>
              <a:t>"</a:t>
            </a:r>
          </a:p>
          <a:p>
            <a:pPr marL="0" indent="0">
              <a:buNone/>
            </a:pPr>
            <a:r>
              <a:rPr lang="en-US" i="1" dirty="0">
                <a:latin typeface="Times New Roman"/>
                <a:ea typeface="+mn-lt"/>
                <a:cs typeface="+mn-lt"/>
              </a:rPr>
              <a:t>           </a:t>
            </a:r>
            <a:r>
              <a:rPr lang="en-US" i="1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                                                                           </a:t>
            </a:r>
            <a:endParaRPr lang="en-US" sz="1800" i="1" dirty="0">
              <a:solidFill>
                <a:srgbClr val="FFC000"/>
              </a:solidFill>
              <a:latin typeface="Times New Roman"/>
              <a:cs typeface="Arial"/>
            </a:endParaRPr>
          </a:p>
          <a:p>
            <a:pPr marL="0" indent="0">
              <a:buNone/>
            </a:pPr>
            <a:endParaRPr lang="en-US" i="1" dirty="0">
              <a:latin typeface="Times New Roman"/>
              <a:cs typeface="Arial" panose="020B0604020202020204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FC93F55-C95E-F1F4-4ACC-14E9C5A94ECB}"/>
              </a:ext>
            </a:extLst>
          </p:cNvPr>
          <p:cNvCxnSpPr/>
          <p:nvPr/>
        </p:nvCxnSpPr>
        <p:spPr>
          <a:xfrm flipV="1">
            <a:off x="1012014" y="1253829"/>
            <a:ext cx="10327341" cy="26894"/>
          </a:xfrm>
          <a:prstGeom prst="straightConnector1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Arrow: Right 5">
            <a:extLst>
              <a:ext uri="{FF2B5EF4-FFF2-40B4-BE49-F238E27FC236}">
                <a16:creationId xmlns:a16="http://schemas.microsoft.com/office/drawing/2014/main" id="{700D1B8E-3664-E9C7-B655-F147E0246AE4}"/>
              </a:ext>
            </a:extLst>
          </p:cNvPr>
          <p:cNvSpPr/>
          <p:nvPr/>
        </p:nvSpPr>
        <p:spPr>
          <a:xfrm>
            <a:off x="1259897" y="3464630"/>
            <a:ext cx="719666" cy="29633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4B067A8-EFD2-633C-6864-C622956A37AD}"/>
              </a:ext>
            </a:extLst>
          </p:cNvPr>
          <p:cNvSpPr/>
          <p:nvPr/>
        </p:nvSpPr>
        <p:spPr>
          <a:xfrm>
            <a:off x="5306784" y="5244934"/>
            <a:ext cx="435428" cy="29688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FA7CDF-51ED-3A2B-7FB6-02C99AD11D83}"/>
              </a:ext>
            </a:extLst>
          </p:cNvPr>
          <p:cNvSpPr txBox="1"/>
          <p:nvPr/>
        </p:nvSpPr>
        <p:spPr>
          <a:xfrm>
            <a:off x="16144875" y="825500"/>
            <a:ext cx="180974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77F159C-6226-381E-9F8E-C96094526F9E}"/>
              </a:ext>
            </a:extLst>
          </p:cNvPr>
          <p:cNvSpPr/>
          <p:nvPr/>
        </p:nvSpPr>
        <p:spPr>
          <a:xfrm>
            <a:off x="1180110" y="4510149"/>
            <a:ext cx="3819896" cy="1771402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A76522-CF19-1874-75BB-39C608BAA7D5}"/>
              </a:ext>
            </a:extLst>
          </p:cNvPr>
          <p:cNvSpPr txBox="1"/>
          <p:nvPr/>
        </p:nvSpPr>
        <p:spPr>
          <a:xfrm>
            <a:off x="1830778" y="4769921"/>
            <a:ext cx="243691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Times New Roman"/>
                <a:cs typeface="Arial"/>
              </a:rPr>
              <a:t>"Η πα</a:t>
            </a:r>
            <a:r>
              <a:rPr lang="en-US" sz="1600" i="1" dirty="0" err="1">
                <a:solidFill>
                  <a:schemeClr val="bg1"/>
                </a:solidFill>
                <a:latin typeface="Times New Roman"/>
                <a:cs typeface="Arial"/>
              </a:rPr>
              <a:t>τρίδ</a:t>
            </a:r>
            <a:r>
              <a:rPr lang="en-US" sz="1600" i="1" dirty="0">
                <a:solidFill>
                  <a:schemeClr val="bg1"/>
                </a:solidFill>
                <a:latin typeface="Times New Roman"/>
                <a:cs typeface="Arial"/>
              </a:rPr>
              <a:t>α μας </a:t>
            </a:r>
            <a:r>
              <a:rPr lang="en-US" sz="1600" i="1" dirty="0" err="1">
                <a:solidFill>
                  <a:schemeClr val="bg1"/>
                </a:solidFill>
                <a:latin typeface="Times New Roman"/>
                <a:cs typeface="Arial"/>
              </a:rPr>
              <a:t>εξάλλου</a:t>
            </a:r>
            <a:r>
              <a:rPr lang="en-US" sz="1600" i="1" dirty="0">
                <a:solidFill>
                  <a:schemeClr val="bg1"/>
                </a:solidFill>
                <a:latin typeface="Times New Roman"/>
                <a:cs typeface="Arial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Times New Roman"/>
                <a:cs typeface="Arial"/>
              </a:rPr>
              <a:t>ξέρει</a:t>
            </a:r>
            <a:r>
              <a:rPr lang="en-US" sz="1600" i="1" dirty="0">
                <a:solidFill>
                  <a:schemeClr val="bg1"/>
                </a:solidFill>
                <a:latin typeface="Times New Roman"/>
                <a:cs typeface="Arial"/>
              </a:rPr>
              <a:t> κα</a:t>
            </a:r>
            <a:r>
              <a:rPr lang="en-US" sz="1600" i="1" dirty="0" err="1">
                <a:solidFill>
                  <a:schemeClr val="bg1"/>
                </a:solidFill>
                <a:latin typeface="Times New Roman"/>
                <a:cs typeface="Arial"/>
              </a:rPr>
              <a:t>λά</a:t>
            </a:r>
            <a:r>
              <a:rPr lang="en-US" sz="1600" i="1" dirty="0">
                <a:solidFill>
                  <a:schemeClr val="bg1"/>
                </a:solidFill>
                <a:latin typeface="Times New Roman"/>
                <a:cs typeface="Arial"/>
              </a:rPr>
              <a:t> από π</a:t>
            </a:r>
            <a:r>
              <a:rPr lang="en-US" sz="1600" i="1" dirty="0" err="1">
                <a:solidFill>
                  <a:schemeClr val="bg1"/>
                </a:solidFill>
                <a:latin typeface="Times New Roman"/>
                <a:cs typeface="Arial"/>
              </a:rPr>
              <a:t>ροσφυγιά</a:t>
            </a:r>
            <a:r>
              <a:rPr lang="en-US" sz="1600" i="1" dirty="0">
                <a:solidFill>
                  <a:schemeClr val="bg1"/>
                </a:solidFill>
                <a:latin typeface="Times New Roman"/>
                <a:cs typeface="Arial"/>
              </a:rPr>
              <a:t>, </a:t>
            </a:r>
            <a:r>
              <a:rPr lang="en-US" sz="1600" i="1" dirty="0" err="1">
                <a:solidFill>
                  <a:schemeClr val="bg1"/>
                </a:solidFill>
                <a:latin typeface="Times New Roman"/>
                <a:cs typeface="Arial"/>
              </a:rPr>
              <a:t>γι</a:t>
            </a:r>
            <a:r>
              <a:rPr lang="en-US" sz="1600" i="1" dirty="0">
                <a:solidFill>
                  <a:schemeClr val="bg1"/>
                </a:solidFill>
                <a:latin typeface="Times New Roman"/>
                <a:cs typeface="Arial"/>
              </a:rPr>
              <a:t>'α</a:t>
            </a:r>
            <a:r>
              <a:rPr lang="en-US" sz="1600" i="1" dirty="0" err="1">
                <a:solidFill>
                  <a:schemeClr val="bg1"/>
                </a:solidFill>
                <a:latin typeface="Times New Roman"/>
                <a:cs typeface="Arial"/>
              </a:rPr>
              <a:t>υτό</a:t>
            </a:r>
            <a:r>
              <a:rPr lang="en-US" sz="1600" i="1" dirty="0">
                <a:solidFill>
                  <a:schemeClr val="bg1"/>
                </a:solidFill>
                <a:latin typeface="Times New Roman"/>
                <a:cs typeface="Arial"/>
              </a:rPr>
              <a:t> και θα </a:t>
            </a:r>
            <a:r>
              <a:rPr lang="en-US" sz="1600" i="1" dirty="0" err="1">
                <a:solidFill>
                  <a:schemeClr val="bg1"/>
                </a:solidFill>
                <a:latin typeface="Times New Roman"/>
                <a:cs typeface="Arial"/>
              </a:rPr>
              <a:t>δώσει</a:t>
            </a:r>
            <a:r>
              <a:rPr lang="en-US" sz="1600" i="1" dirty="0">
                <a:solidFill>
                  <a:schemeClr val="bg1"/>
                </a:solidFill>
                <a:latin typeface="Times New Roman"/>
                <a:cs typeface="Arial"/>
              </a:rPr>
              <a:t> κατα</a:t>
            </a:r>
            <a:r>
              <a:rPr lang="en-US" sz="1600" i="1" dirty="0" err="1">
                <a:solidFill>
                  <a:schemeClr val="bg1"/>
                </a:solidFill>
                <a:latin typeface="Times New Roman"/>
                <a:cs typeface="Arial"/>
              </a:rPr>
              <a:t>φύγιο</a:t>
            </a:r>
            <a:r>
              <a:rPr lang="en-US" sz="1600" i="1" dirty="0">
                <a:solidFill>
                  <a:schemeClr val="bg1"/>
                </a:solidFill>
                <a:latin typeface="Times New Roman"/>
                <a:cs typeface="Arial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Times New Roman"/>
                <a:cs typeface="Arial"/>
              </a:rPr>
              <a:t>σε</a:t>
            </a:r>
            <a:r>
              <a:rPr lang="en-US" sz="1600" i="1" dirty="0">
                <a:solidFill>
                  <a:schemeClr val="bg1"/>
                </a:solidFill>
                <a:latin typeface="Times New Roman"/>
                <a:cs typeface="Arial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Times New Roman"/>
                <a:cs typeface="Arial"/>
              </a:rPr>
              <a:t>όσους</a:t>
            </a:r>
            <a:r>
              <a:rPr lang="en-US" sz="1600" i="1" dirty="0">
                <a:solidFill>
                  <a:schemeClr val="bg1"/>
                </a:solidFill>
                <a:latin typeface="Times New Roman"/>
                <a:cs typeface="Arial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Times New Roman"/>
                <a:cs typeface="Arial"/>
              </a:rPr>
              <a:t>κινδυνεύουν</a:t>
            </a:r>
            <a:r>
              <a:rPr lang="en-US" sz="1600" i="1" dirty="0">
                <a:solidFill>
                  <a:schemeClr val="bg1"/>
                </a:solidFill>
                <a:latin typeface="Times New Roman"/>
                <a:cs typeface="Arial"/>
              </a:rPr>
              <a:t>."</a:t>
            </a:r>
            <a:endParaRPr lang="en-US" sz="16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65AEFE-258A-A81A-DC2F-BA12C863CC03}"/>
              </a:ext>
            </a:extLst>
          </p:cNvPr>
          <p:cNvSpPr txBox="1"/>
          <p:nvPr/>
        </p:nvSpPr>
        <p:spPr>
          <a:xfrm>
            <a:off x="5945084" y="4562103"/>
            <a:ext cx="4737759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i="1" dirty="0" err="1">
                <a:solidFill>
                  <a:srgbClr val="FFC000"/>
                </a:solidFill>
                <a:latin typeface="Times New Roman"/>
                <a:cs typeface="Arial"/>
              </a:rPr>
              <a:t>Τό</a:t>
            </a:r>
            <a:r>
              <a:rPr lang="en-US" b="1" i="1" dirty="0">
                <a:solidFill>
                  <a:srgbClr val="FFC000"/>
                </a:solidFill>
                <a:latin typeface="Times New Roman"/>
                <a:cs typeface="Arial"/>
              </a:rPr>
              <a:t>π</a:t>
            </a:r>
            <a:r>
              <a:rPr lang="en-US" b="1" i="1" dirty="0" err="1">
                <a:solidFill>
                  <a:srgbClr val="FFC000"/>
                </a:solidFill>
                <a:latin typeface="Times New Roman"/>
                <a:cs typeface="Arial"/>
              </a:rPr>
              <a:t>ος</a:t>
            </a:r>
            <a:r>
              <a:rPr lang="en-US" b="1" i="1" dirty="0">
                <a:solidFill>
                  <a:srgbClr val="FFC000"/>
                </a:solidFill>
                <a:latin typeface="Times New Roman"/>
                <a:cs typeface="Arial"/>
              </a:rPr>
              <a:t> </a:t>
            </a:r>
            <a:r>
              <a:rPr lang="en-US" b="1" i="1" dirty="0" err="1">
                <a:solidFill>
                  <a:srgbClr val="FFC000"/>
                </a:solidFill>
                <a:latin typeface="Times New Roman"/>
                <a:cs typeface="Arial"/>
              </a:rPr>
              <a:t>της</a:t>
            </a:r>
            <a:r>
              <a:rPr lang="en-US" b="1" i="1" dirty="0">
                <a:solidFill>
                  <a:srgbClr val="FFC000"/>
                </a:solidFill>
                <a:latin typeface="Times New Roman"/>
                <a:cs typeface="Arial"/>
              </a:rPr>
              <a:t> </a:t>
            </a:r>
            <a:r>
              <a:rPr lang="en-US" b="1" i="1" dirty="0" err="1">
                <a:solidFill>
                  <a:srgbClr val="FFC000"/>
                </a:solidFill>
                <a:latin typeface="Times New Roman"/>
                <a:cs typeface="Arial"/>
              </a:rPr>
              <a:t>ιστορί</a:t>
            </a:r>
            <a:r>
              <a:rPr lang="en-US" b="1" i="1" dirty="0">
                <a:solidFill>
                  <a:srgbClr val="FFC000"/>
                </a:solidFill>
                <a:latin typeface="Times New Roman"/>
                <a:cs typeface="Arial"/>
              </a:rPr>
              <a:t>ας (</a:t>
            </a:r>
            <a:r>
              <a:rPr lang="en-US" b="1" i="1" dirty="0" err="1">
                <a:solidFill>
                  <a:srgbClr val="FFC000"/>
                </a:solidFill>
                <a:latin typeface="Times New Roman"/>
                <a:cs typeface="Arial"/>
              </a:rPr>
              <a:t>Reisigl</a:t>
            </a:r>
            <a:r>
              <a:rPr lang="en-US" b="1" i="1" dirty="0">
                <a:solidFill>
                  <a:srgbClr val="FFC000"/>
                </a:solidFill>
                <a:latin typeface="Times New Roman"/>
                <a:cs typeface="Arial"/>
              </a:rPr>
              <a:t> &amp; </a:t>
            </a:r>
            <a:r>
              <a:rPr lang="en-US" b="1" i="1" dirty="0" err="1">
                <a:solidFill>
                  <a:srgbClr val="FFC000"/>
                </a:solidFill>
                <a:latin typeface="Times New Roman"/>
                <a:cs typeface="Arial"/>
              </a:rPr>
              <a:t>Wodak</a:t>
            </a:r>
            <a:r>
              <a:rPr lang="en-US" b="1" i="1" dirty="0">
                <a:solidFill>
                  <a:srgbClr val="FFC000"/>
                </a:solidFill>
                <a:latin typeface="Times New Roman"/>
                <a:cs typeface="Arial"/>
              </a:rPr>
              <a:t> (2001):</a:t>
            </a:r>
          </a:p>
          <a:p>
            <a:r>
              <a:rPr lang="en-US" dirty="0" err="1">
                <a:solidFill>
                  <a:srgbClr val="FFFFFF"/>
                </a:solidFill>
                <a:latin typeface="Times New Roman"/>
                <a:cs typeface="Arial"/>
              </a:rPr>
              <a:t>Μέσ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/>
              </a:rPr>
              <a:t>α από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Arial"/>
              </a:rPr>
              <a:t>την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Arial"/>
              </a:rPr>
              <a:t>ιστορί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/>
              </a:rPr>
              <a:t>α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Arial"/>
              </a:rPr>
              <a:t>γίνετ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/>
              </a:rPr>
              <a:t>αι α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Arial"/>
              </a:rPr>
              <a:t>ντιλη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/>
              </a:rPr>
              <a:t>π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Arial"/>
              </a:rPr>
              <a:t>τό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Arial"/>
              </a:rPr>
              <a:t>ότι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Arial"/>
              </a:rPr>
              <a:t>συγκεκριμένες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/>
              </a:rPr>
              <a:t> π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Arial"/>
              </a:rPr>
              <a:t>ράξεις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Arial"/>
              </a:rPr>
              <a:t>έχουν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Arial"/>
              </a:rPr>
              <a:t>συγκεκριμέν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/>
              </a:rPr>
              <a:t>α απ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Arial"/>
              </a:rPr>
              <a:t>οτελέσμ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/>
              </a:rPr>
              <a:t>ατα,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Arial"/>
              </a:rPr>
              <a:t>άρ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/>
              </a:rPr>
              <a:t>α θα π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Arial"/>
              </a:rPr>
              <a:t>ρέ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/>
              </a:rPr>
              <a:t>π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Arial"/>
              </a:rPr>
              <a:t>ει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/>
              </a:rPr>
              <a:t> να πρα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Arial"/>
              </a:rPr>
              <a:t>γμ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/>
              </a:rPr>
              <a:t>α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Arial"/>
              </a:rPr>
              <a:t>το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/>
              </a:rPr>
              <a:t>π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Arial"/>
              </a:rPr>
              <a:t>οιούντ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/>
              </a:rPr>
              <a:t>αι ή να απ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Arial"/>
              </a:rPr>
              <a:t>οφεύγοντ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/>
              </a:rPr>
              <a:t>αι α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Arial"/>
              </a:rPr>
              <a:t>υτές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Arial"/>
              </a:rPr>
              <a:t>οι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/>
              </a:rPr>
              <a:t> π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Arial"/>
              </a:rPr>
              <a:t>ράξεις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/>
              </a:rPr>
              <a:t> β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Arial"/>
              </a:rPr>
              <a:t>άσει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/>
              </a:rPr>
              <a:t> α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Arial"/>
              </a:rPr>
              <a:t>ντίστοιχων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Arial"/>
              </a:rPr>
              <a:t>ιστορικών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/>
              </a:rPr>
              <a:t> παρα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Arial"/>
              </a:rPr>
              <a:t>δειγμάτων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1688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B2B2-D2E3-D620-BE18-478F35D6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489" y="590787"/>
            <a:ext cx="8910831" cy="1648728"/>
          </a:xfrm>
        </p:spPr>
        <p:txBody>
          <a:bodyPr/>
          <a:lstStyle/>
          <a:p>
            <a:r>
              <a:rPr lang="en-US" dirty="0">
                <a:latin typeface="Times New Roman"/>
                <a:cs typeface="Arial"/>
              </a:rPr>
              <a:t>Επ</a:t>
            </a:r>
            <a:r>
              <a:rPr lang="en-US" dirty="0" err="1">
                <a:latin typeface="Times New Roman"/>
                <a:cs typeface="Arial"/>
              </a:rPr>
              <a:t>ιχειρημ</a:t>
            </a:r>
            <a:r>
              <a:rPr lang="en-US" dirty="0">
                <a:latin typeface="Times New Roman"/>
                <a:cs typeface="Arial"/>
              </a:rPr>
              <a:t>α</a:t>
            </a:r>
            <a:r>
              <a:rPr lang="en-US" dirty="0" err="1">
                <a:latin typeface="Times New Roman"/>
                <a:cs typeface="Arial"/>
              </a:rPr>
              <a:t>τολογική</a:t>
            </a:r>
            <a:r>
              <a:rPr lang="en-US" dirty="0">
                <a:latin typeface="Times New Roman"/>
                <a:cs typeface="Arial"/>
              </a:rPr>
              <a:t> α</a:t>
            </a:r>
            <a:r>
              <a:rPr lang="en-US" dirty="0" err="1">
                <a:latin typeface="Times New Roman"/>
                <a:cs typeface="Arial"/>
              </a:rPr>
              <a:t>νάλυση</a:t>
            </a:r>
            <a:r>
              <a:rPr lang="en-US" dirty="0">
                <a:latin typeface="Times New Roman"/>
                <a:cs typeface="Arial"/>
              </a:rPr>
              <a:t> (2) </a:t>
            </a:r>
            <a:r>
              <a:rPr lang="en-US" sz="2000" dirty="0">
                <a:latin typeface="Times New Roman"/>
                <a:cs typeface="Arial"/>
              </a:rPr>
              <a:t>(</a:t>
            </a:r>
            <a:r>
              <a:rPr lang="en-US" sz="2000" dirty="0" err="1">
                <a:latin typeface="Times New Roman"/>
                <a:cs typeface="Arial"/>
              </a:rPr>
              <a:t>Δι</a:t>
            </a:r>
            <a:r>
              <a:rPr lang="en-US" sz="2000" dirty="0">
                <a:latin typeface="Times New Roman"/>
                <a:cs typeface="Arial"/>
              </a:rPr>
              <a:t>α</a:t>
            </a:r>
            <a:r>
              <a:rPr lang="en-US" sz="2000" dirty="0" err="1">
                <a:latin typeface="Times New Roman"/>
                <a:cs typeface="Arial"/>
              </a:rPr>
              <a:t>δικ</a:t>
            </a:r>
            <a:r>
              <a:rPr lang="en-US" sz="2000" dirty="0">
                <a:latin typeface="Times New Roman"/>
                <a:cs typeface="Arial"/>
              </a:rPr>
              <a:t>α</a:t>
            </a:r>
            <a:r>
              <a:rPr lang="en-US" sz="2000" dirty="0" err="1">
                <a:latin typeface="Times New Roman"/>
                <a:cs typeface="Arial"/>
              </a:rPr>
              <a:t>στικός</a:t>
            </a:r>
            <a:r>
              <a:rPr lang="en-US" sz="2000" dirty="0">
                <a:latin typeface="Times New Roman"/>
                <a:cs typeface="Arial"/>
              </a:rPr>
              <a:t>-επα</a:t>
            </a:r>
            <a:r>
              <a:rPr lang="en-US" sz="2000" dirty="0" err="1">
                <a:latin typeface="Times New Roman"/>
                <a:cs typeface="Arial"/>
              </a:rPr>
              <a:t>γωγικός</a:t>
            </a:r>
            <a:r>
              <a:rPr lang="en-US" sz="2000" dirty="0">
                <a:latin typeface="Times New Roman"/>
                <a:cs typeface="Arial"/>
              </a:rPr>
              <a:t> </a:t>
            </a:r>
            <a:r>
              <a:rPr lang="en-US" sz="2000" dirty="0" err="1">
                <a:latin typeface="Times New Roman"/>
                <a:cs typeface="Arial"/>
              </a:rPr>
              <a:t>άξον</a:t>
            </a:r>
            <a:r>
              <a:rPr lang="en-US" sz="2000" dirty="0">
                <a:latin typeface="Times New Roman"/>
                <a:cs typeface="Arial"/>
              </a:rPr>
              <a:t>ας)</a:t>
            </a:r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63B9E-0572-6514-A926-088302BD7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952" y="1615087"/>
            <a:ext cx="10026510" cy="503997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/>
                <a:ea typeface="+mn-lt"/>
                <a:cs typeface="+mn-lt"/>
              </a:rPr>
              <a:t>"</a:t>
            </a:r>
            <a:r>
              <a:rPr lang="en-US" dirty="0" err="1">
                <a:latin typeface="Times New Roman"/>
                <a:ea typeface="+mn-lt"/>
                <a:cs typeface="+mn-lt"/>
              </a:rPr>
              <a:t>Οι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μειονοτικοί</a:t>
            </a:r>
            <a:r>
              <a:rPr lang="en-US" dirty="0">
                <a:latin typeface="Times New Roman"/>
                <a:ea typeface="+mn-lt"/>
                <a:cs typeface="+mn-lt"/>
              </a:rPr>
              <a:t> 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ληθυσμοί</a:t>
            </a:r>
            <a:r>
              <a:rPr lang="en-US" dirty="0">
                <a:latin typeface="Times New Roman"/>
                <a:ea typeface="+mn-lt"/>
                <a:cs typeface="+mn-lt"/>
              </a:rPr>
              <a:t> θα μπ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ορούν</a:t>
            </a:r>
            <a:r>
              <a:rPr lang="en-US" dirty="0">
                <a:latin typeface="Times New Roman"/>
                <a:ea typeface="+mn-lt"/>
                <a:cs typeface="+mn-lt"/>
              </a:rPr>
              <a:t> να </a:t>
            </a:r>
            <a:r>
              <a:rPr lang="en-US" dirty="0" err="1">
                <a:latin typeface="Times New Roman"/>
                <a:ea typeface="+mn-lt"/>
                <a:cs typeface="+mn-lt"/>
              </a:rPr>
              <a:t>ενσωμ</a:t>
            </a:r>
            <a:r>
              <a:rPr lang="en-US" dirty="0">
                <a:latin typeface="Times New Roman"/>
                <a:ea typeface="+mn-lt"/>
                <a:cs typeface="+mn-lt"/>
              </a:rPr>
              <a:t>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τωθούν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στην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Ελλάδ</a:t>
            </a:r>
            <a:r>
              <a:rPr lang="en-US" dirty="0">
                <a:latin typeface="Times New Roman"/>
                <a:ea typeface="+mn-lt"/>
                <a:cs typeface="+mn-lt"/>
              </a:rPr>
              <a:t>α"</a:t>
            </a:r>
          </a:p>
          <a:p>
            <a:pPr marL="0" indent="0">
              <a:buNone/>
            </a:pPr>
            <a:endParaRPr lang="en-US" dirty="0">
              <a:latin typeface="Times New Roman"/>
              <a:cs typeface="Arial" panose="020B0604020202020204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Arial" panose="020B0604020202020204"/>
              </a:rPr>
              <a:t>                                                 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 panose="020B0604020202020204"/>
              </a:rPr>
              <a:t>           </a:t>
            </a:r>
            <a:r>
              <a:rPr lang="en-US" b="1" i="1" dirty="0" err="1">
                <a:solidFill>
                  <a:srgbClr val="FFC000"/>
                </a:solidFill>
                <a:latin typeface="Times New Roman"/>
                <a:cs typeface="Arial" panose="020B0604020202020204"/>
              </a:rPr>
              <a:t>ισχυρισμός</a:t>
            </a:r>
            <a:endParaRPr lang="en-US" b="1" i="1">
              <a:solidFill>
                <a:srgbClr val="FFC000"/>
              </a:solidFill>
              <a:latin typeface="Times New Roman"/>
              <a:cs typeface="Arial" panose="020B0604020202020204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ea typeface="+mn-lt"/>
                <a:cs typeface="+mn-lt"/>
              </a:rPr>
              <a:t>"Θα πα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ράσχουμε</a:t>
            </a:r>
            <a:r>
              <a:rPr lang="en-US" dirty="0">
                <a:latin typeface="Times New Roman"/>
                <a:ea typeface="+mn-lt"/>
                <a:cs typeface="+mn-lt"/>
              </a:rPr>
              <a:t> [</a:t>
            </a:r>
            <a:r>
              <a:rPr lang="en-US" dirty="0" err="1">
                <a:latin typeface="Times New Roman"/>
                <a:ea typeface="+mn-lt"/>
                <a:cs typeface="+mn-lt"/>
              </a:rPr>
              <a:t>ενν</a:t>
            </a:r>
            <a:r>
              <a:rPr lang="en-US" dirty="0">
                <a:latin typeface="Times New Roman"/>
                <a:ea typeface="+mn-lt"/>
                <a:cs typeface="+mn-lt"/>
              </a:rPr>
              <a:t>. </a:t>
            </a:r>
            <a:r>
              <a:rPr lang="en-US" dirty="0" err="1">
                <a:latin typeface="Times New Roman"/>
                <a:ea typeface="+mn-lt"/>
                <a:cs typeface="+mn-lt"/>
              </a:rPr>
              <a:t>οι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Έλληνες</a:t>
            </a:r>
            <a:r>
              <a:rPr lang="en-US" dirty="0">
                <a:latin typeface="Times New Roman"/>
                <a:ea typeface="+mn-lt"/>
                <a:cs typeface="+mn-lt"/>
              </a:rPr>
              <a:t>] κατα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φύγιο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με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συγκεκριμένους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όρους</a:t>
            </a:r>
            <a:r>
              <a:rPr lang="en-US" dirty="0">
                <a:latin typeface="Times New Roman"/>
                <a:ea typeface="+mn-lt"/>
                <a:cs typeface="+mn-lt"/>
              </a:rPr>
              <a:t>"</a:t>
            </a:r>
            <a:endParaRPr lang="en-US" dirty="0">
              <a:latin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Arial" panose="020B0604020202020204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Arial" panose="020B0604020202020204"/>
              </a:rPr>
              <a:t>                                                         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 panose="020B0604020202020204"/>
              </a:rPr>
              <a:t>  </a:t>
            </a:r>
            <a:r>
              <a:rPr lang="en-US" b="1" i="1" dirty="0">
                <a:solidFill>
                  <a:srgbClr val="FFC000"/>
                </a:solidFill>
                <a:latin typeface="Times New Roman"/>
                <a:cs typeface="Arial" panose="020B0604020202020204"/>
              </a:rPr>
              <a:t>επ</a:t>
            </a:r>
            <a:r>
              <a:rPr lang="en-US" b="1" i="1" dirty="0" err="1">
                <a:solidFill>
                  <a:srgbClr val="FFC000"/>
                </a:solidFill>
                <a:latin typeface="Times New Roman"/>
                <a:cs typeface="Arial" panose="020B0604020202020204"/>
              </a:rPr>
              <a:t>ιχείρημ</a:t>
            </a:r>
            <a:r>
              <a:rPr lang="en-US" b="1" i="1" dirty="0">
                <a:solidFill>
                  <a:srgbClr val="FFC000"/>
                </a:solidFill>
                <a:latin typeface="Times New Roman"/>
                <a:cs typeface="Arial" panose="020B0604020202020204"/>
              </a:rPr>
              <a:t>α</a:t>
            </a:r>
          </a:p>
          <a:p>
            <a:pPr marL="342900" indent="-342900">
              <a:buChar char="Ø"/>
            </a:pPr>
            <a:r>
              <a:rPr lang="en-US" dirty="0">
                <a:latin typeface="Times New Roman"/>
                <a:cs typeface="Arial" panose="020B0604020202020204"/>
              </a:rPr>
              <a:t>Η επ</a:t>
            </a:r>
            <a:r>
              <a:rPr lang="en-US" dirty="0" err="1">
                <a:latin typeface="Times New Roman"/>
                <a:cs typeface="Arial" panose="020B0604020202020204"/>
              </a:rPr>
              <a:t>ιχειρημ</a:t>
            </a:r>
            <a:r>
              <a:rPr lang="en-US" dirty="0">
                <a:latin typeface="Times New Roman"/>
                <a:cs typeface="Arial" panose="020B0604020202020204"/>
              </a:rPr>
              <a:t>α</a:t>
            </a:r>
            <a:r>
              <a:rPr lang="en-US" dirty="0" err="1">
                <a:latin typeface="Times New Roman"/>
                <a:cs typeface="Arial" panose="020B0604020202020204"/>
              </a:rPr>
              <a:t>τολογί</a:t>
            </a:r>
            <a:r>
              <a:rPr lang="en-US" dirty="0">
                <a:latin typeface="Times New Roman"/>
                <a:cs typeface="Arial" panose="020B0604020202020204"/>
              </a:rPr>
              <a:t>α α</a:t>
            </a:r>
            <a:r>
              <a:rPr lang="en-US" dirty="0" err="1">
                <a:latin typeface="Times New Roman"/>
                <a:cs typeface="Arial" panose="020B0604020202020204"/>
              </a:rPr>
              <a:t>υτή</a:t>
            </a:r>
            <a:r>
              <a:rPr lang="en-US" dirty="0">
                <a:latin typeface="Times New Roman"/>
                <a:cs typeface="Arial" panose="020B0604020202020204"/>
              </a:rPr>
              <a:t> πρα</a:t>
            </a:r>
            <a:r>
              <a:rPr lang="en-US" dirty="0" err="1">
                <a:latin typeface="Times New Roman"/>
                <a:cs typeface="Arial" panose="020B0604020202020204"/>
              </a:rPr>
              <a:t>γμ</a:t>
            </a:r>
            <a:r>
              <a:rPr lang="en-US" dirty="0">
                <a:latin typeface="Times New Roman"/>
                <a:cs typeface="Arial" panose="020B0604020202020204"/>
              </a:rPr>
              <a:t>α</a:t>
            </a:r>
            <a:r>
              <a:rPr lang="en-US" dirty="0" err="1">
                <a:latin typeface="Times New Roman"/>
                <a:cs typeface="Arial" panose="020B0604020202020204"/>
              </a:rPr>
              <a:t>το</a:t>
            </a:r>
            <a:r>
              <a:rPr lang="en-US" dirty="0">
                <a:latin typeface="Times New Roman"/>
                <a:cs typeface="Arial" panose="020B0604020202020204"/>
              </a:rPr>
              <a:t>π</a:t>
            </a:r>
            <a:r>
              <a:rPr lang="en-US" dirty="0" err="1">
                <a:latin typeface="Times New Roman"/>
                <a:cs typeface="Arial" panose="020B0604020202020204"/>
              </a:rPr>
              <a:t>οιείτ</a:t>
            </a:r>
            <a:r>
              <a:rPr lang="en-US" dirty="0">
                <a:latin typeface="Times New Roman"/>
                <a:cs typeface="Arial" panose="020B0604020202020204"/>
              </a:rPr>
              <a:t>αι επα</a:t>
            </a:r>
            <a:r>
              <a:rPr lang="en-US" dirty="0" err="1">
                <a:latin typeface="Times New Roman"/>
                <a:cs typeface="Arial" panose="020B0604020202020204"/>
              </a:rPr>
              <a:t>γωγικά</a:t>
            </a:r>
            <a:r>
              <a:rPr lang="en-US" dirty="0">
                <a:latin typeface="Times New Roman"/>
                <a:cs typeface="Arial" panose="020B0604020202020204"/>
              </a:rPr>
              <a:t> </a:t>
            </a:r>
            <a:r>
              <a:rPr lang="en-US" dirty="0" err="1">
                <a:latin typeface="Times New Roman"/>
                <a:cs typeface="Arial" panose="020B0604020202020204"/>
              </a:rPr>
              <a:t>στη</a:t>
            </a:r>
            <a:r>
              <a:rPr lang="en-US" dirty="0">
                <a:latin typeface="Times New Roman"/>
                <a:cs typeface="Arial" panose="020B0604020202020204"/>
              </a:rPr>
              <a:t> β</a:t>
            </a:r>
            <a:r>
              <a:rPr lang="en-US" dirty="0" err="1">
                <a:latin typeface="Times New Roman"/>
                <a:cs typeface="Arial" panose="020B0604020202020204"/>
              </a:rPr>
              <a:t>άση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του</a:t>
            </a:r>
            <a:r>
              <a:rPr lang="en-US" dirty="0">
                <a:latin typeface="Times New Roman"/>
                <a:cs typeface="Arial" panose="020B0604020202020204"/>
              </a:rPr>
              <a:t> </a:t>
            </a:r>
            <a:r>
              <a:rPr lang="en-US" dirty="0" err="1">
                <a:solidFill>
                  <a:srgbClr val="00B050"/>
                </a:solidFill>
                <a:latin typeface="Times New Roman"/>
                <a:cs typeface="Arial" panose="020B0604020202020204"/>
              </a:rPr>
              <a:t>τ</a:t>
            </a:r>
            <a:r>
              <a:rPr lang="en-US" i="1" dirty="0" err="1">
                <a:solidFill>
                  <a:srgbClr val="00B050"/>
                </a:solidFill>
                <a:latin typeface="Times New Roman"/>
                <a:cs typeface="Arial" panose="020B0604020202020204"/>
              </a:rPr>
              <a:t>ό</a:t>
            </a:r>
            <a:r>
              <a:rPr lang="en-US" i="1" dirty="0">
                <a:solidFill>
                  <a:srgbClr val="00B050"/>
                </a:solidFill>
                <a:latin typeface="Times New Roman"/>
                <a:cs typeface="Arial" panose="020B0604020202020204"/>
              </a:rPr>
              <a:t>π</a:t>
            </a:r>
            <a:r>
              <a:rPr lang="en-US" i="1" dirty="0" err="1">
                <a:solidFill>
                  <a:srgbClr val="00B050"/>
                </a:solidFill>
                <a:latin typeface="Times New Roman"/>
                <a:cs typeface="Arial" panose="020B0604020202020204"/>
              </a:rPr>
              <a:t>ου</a:t>
            </a:r>
            <a:r>
              <a:rPr lang="en-US" i="1" dirty="0">
                <a:solidFill>
                  <a:srgbClr val="00B050"/>
                </a:solidFill>
                <a:latin typeface="Times New Roman"/>
                <a:cs typeface="Arial" panose="020B0604020202020204"/>
              </a:rPr>
              <a:t> </a:t>
            </a:r>
            <a:r>
              <a:rPr lang="en-US" i="1" dirty="0" err="1">
                <a:solidFill>
                  <a:srgbClr val="00B050"/>
                </a:solidFill>
                <a:latin typeface="Times New Roman"/>
                <a:cs typeface="Arial" panose="020B0604020202020204"/>
              </a:rPr>
              <a:t>του</a:t>
            </a:r>
            <a:r>
              <a:rPr lang="en-US" i="1" dirty="0">
                <a:solidFill>
                  <a:srgbClr val="00B050"/>
                </a:solidFill>
                <a:latin typeface="Times New Roman"/>
                <a:cs typeface="Arial" panose="020B0604020202020204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/>
                <a:cs typeface="Arial" panose="020B0604020202020204"/>
              </a:rPr>
              <a:t>τελικού</a:t>
            </a:r>
            <a:r>
              <a:rPr lang="en-US" i="1" dirty="0">
                <a:solidFill>
                  <a:srgbClr val="00B050"/>
                </a:solidFill>
                <a:latin typeface="Times New Roman"/>
                <a:cs typeface="Arial" panose="020B0604020202020204"/>
              </a:rPr>
              <a:t>-κα</a:t>
            </a:r>
            <a:r>
              <a:rPr lang="en-US" i="1" dirty="0" err="1">
                <a:solidFill>
                  <a:srgbClr val="00B050"/>
                </a:solidFill>
                <a:latin typeface="Times New Roman"/>
                <a:cs typeface="Arial" panose="020B0604020202020204"/>
              </a:rPr>
              <a:t>θοριστικού</a:t>
            </a:r>
            <a:r>
              <a:rPr lang="en-US" i="1" dirty="0">
                <a:solidFill>
                  <a:srgbClr val="00B050"/>
                </a:solidFill>
                <a:latin typeface="Times New Roman"/>
                <a:cs typeface="Arial" panose="020B0604020202020204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/>
                <a:cs typeface="Arial" panose="020B0604020202020204"/>
              </a:rPr>
              <a:t>σκο</a:t>
            </a:r>
            <a:r>
              <a:rPr lang="en-US" i="1" dirty="0">
                <a:solidFill>
                  <a:srgbClr val="00B050"/>
                </a:solidFill>
                <a:latin typeface="Times New Roman"/>
                <a:cs typeface="Arial" panose="020B0604020202020204"/>
              </a:rPr>
              <a:t>π</a:t>
            </a:r>
            <a:r>
              <a:rPr lang="en-US" i="1" dirty="0" err="1">
                <a:solidFill>
                  <a:srgbClr val="00B050"/>
                </a:solidFill>
                <a:latin typeface="Times New Roman"/>
                <a:cs typeface="Arial" panose="020B0604020202020204"/>
              </a:rPr>
              <a:t>ού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F5CF74D-290E-C209-AE55-6CC7D7AAFE99}"/>
              </a:ext>
            </a:extLst>
          </p:cNvPr>
          <p:cNvCxnSpPr/>
          <p:nvPr/>
        </p:nvCxnSpPr>
        <p:spPr>
          <a:xfrm flipV="1">
            <a:off x="1001431" y="1398494"/>
            <a:ext cx="10327341" cy="2689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row: Down 5">
            <a:extLst>
              <a:ext uri="{FF2B5EF4-FFF2-40B4-BE49-F238E27FC236}">
                <a16:creationId xmlns:a16="http://schemas.microsoft.com/office/drawing/2014/main" id="{C0995359-6B2E-2100-C7B4-23A82257A1EF}"/>
              </a:ext>
            </a:extLst>
          </p:cNvPr>
          <p:cNvSpPr/>
          <p:nvPr/>
        </p:nvSpPr>
        <p:spPr>
          <a:xfrm>
            <a:off x="5504889" y="2445683"/>
            <a:ext cx="257736" cy="504265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9266043-1BAD-934E-7A78-22C210AF8D61}"/>
              </a:ext>
            </a:extLst>
          </p:cNvPr>
          <p:cNvSpPr/>
          <p:nvPr/>
        </p:nvSpPr>
        <p:spPr>
          <a:xfrm>
            <a:off x="5504889" y="4507565"/>
            <a:ext cx="257736" cy="504265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97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B2B2-D2E3-D620-BE18-478F35D6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425" y="707204"/>
            <a:ext cx="8910831" cy="1648728"/>
          </a:xfrm>
        </p:spPr>
        <p:txBody>
          <a:bodyPr/>
          <a:lstStyle/>
          <a:p>
            <a:r>
              <a:rPr lang="en-US" dirty="0">
                <a:latin typeface="Times New Roman"/>
                <a:cs typeface="Arial"/>
              </a:rPr>
              <a:t>Επ</a:t>
            </a:r>
            <a:r>
              <a:rPr lang="en-US" dirty="0" err="1">
                <a:latin typeface="Times New Roman"/>
                <a:cs typeface="Arial"/>
              </a:rPr>
              <a:t>ιχειρημ</a:t>
            </a:r>
            <a:r>
              <a:rPr lang="en-US" dirty="0">
                <a:latin typeface="Times New Roman"/>
                <a:cs typeface="Arial"/>
              </a:rPr>
              <a:t>α</a:t>
            </a:r>
            <a:r>
              <a:rPr lang="en-US" dirty="0" err="1">
                <a:latin typeface="Times New Roman"/>
                <a:cs typeface="Arial"/>
              </a:rPr>
              <a:t>τολογική</a:t>
            </a:r>
            <a:r>
              <a:rPr lang="en-US" dirty="0">
                <a:latin typeface="Times New Roman"/>
                <a:cs typeface="Arial"/>
              </a:rPr>
              <a:t> α</a:t>
            </a:r>
            <a:r>
              <a:rPr lang="en-US" dirty="0" err="1">
                <a:latin typeface="Times New Roman"/>
                <a:cs typeface="Arial"/>
              </a:rPr>
              <a:t>νάλυση</a:t>
            </a:r>
            <a:r>
              <a:rPr lang="en-US" dirty="0">
                <a:latin typeface="Times New Roman"/>
                <a:cs typeface="Arial"/>
              </a:rPr>
              <a:t> (2) </a:t>
            </a:r>
            <a:r>
              <a:rPr lang="en-US" sz="2000" dirty="0">
                <a:latin typeface="Times New Roman"/>
                <a:cs typeface="Arial"/>
              </a:rPr>
              <a:t>(</a:t>
            </a:r>
            <a:r>
              <a:rPr lang="en-US" sz="2000" dirty="0" err="1">
                <a:latin typeface="Times New Roman"/>
                <a:cs typeface="Arial"/>
              </a:rPr>
              <a:t>Υλικός-συγκειμενικός</a:t>
            </a:r>
            <a:r>
              <a:rPr lang="en-US" sz="2000" dirty="0">
                <a:latin typeface="Times New Roman"/>
                <a:cs typeface="Arial"/>
              </a:rPr>
              <a:t> </a:t>
            </a:r>
            <a:r>
              <a:rPr lang="en-US" sz="2000" dirty="0" err="1">
                <a:latin typeface="Times New Roman"/>
                <a:cs typeface="Arial"/>
              </a:rPr>
              <a:t>άξον</a:t>
            </a:r>
            <a:r>
              <a:rPr lang="en-US" sz="2000" dirty="0">
                <a:latin typeface="Times New Roman"/>
                <a:cs typeface="Arial"/>
              </a:rPr>
              <a:t>ας)</a:t>
            </a:r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63B9E-0572-6514-A926-088302BD7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157" y="1525440"/>
            <a:ext cx="10015305" cy="5129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Times New Roman"/>
                <a:ea typeface="+mn-lt"/>
                <a:cs typeface="+mn-lt"/>
              </a:rPr>
              <a:t>Προώθηση</a:t>
            </a:r>
            <a:r>
              <a:rPr lang="en-US" dirty="0">
                <a:latin typeface="Times New Roman"/>
                <a:ea typeface="+mn-lt"/>
                <a:cs typeface="+mn-lt"/>
              </a:rPr>
              <a:t> ρα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τσιστικών</a:t>
            </a:r>
            <a:r>
              <a:rPr lang="en-US" dirty="0">
                <a:latin typeface="Times New Roman"/>
                <a:ea typeface="+mn-lt"/>
                <a:cs typeface="+mn-lt"/>
              </a:rPr>
              <a:t>/α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φομοιωτικών</a:t>
            </a:r>
            <a:r>
              <a:rPr lang="en-US" dirty="0">
                <a:latin typeface="Times New Roman"/>
                <a:ea typeface="+mn-lt"/>
                <a:cs typeface="+mn-lt"/>
              </a:rPr>
              <a:t> πρα</a:t>
            </a:r>
            <a:r>
              <a:rPr lang="en-US" dirty="0" err="1">
                <a:latin typeface="Times New Roman"/>
                <a:ea typeface="+mn-lt"/>
                <a:cs typeface="+mn-lt"/>
              </a:rPr>
              <a:t>κτικών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Arial" panose="020B0604020202020204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Arial" panose="020B0604020202020204"/>
              </a:rPr>
              <a:t>                                                 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 panose="020B0604020202020204"/>
              </a:rPr>
              <a:t>             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Arial" panose="020B0604020202020204"/>
              </a:rPr>
              <a:t>ένδοξον</a:t>
            </a:r>
            <a:endParaRPr lang="en-US" b="1" i="1">
              <a:solidFill>
                <a:schemeClr val="accent1">
                  <a:lumMod val="50000"/>
                </a:schemeClr>
              </a:solidFill>
              <a:latin typeface="Times New Roman"/>
              <a:cs typeface="Arial" panose="020B0604020202020204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ea typeface="+mn-lt"/>
                <a:cs typeface="+mn-lt"/>
              </a:rPr>
              <a:t>"Η πα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τρίδ</a:t>
            </a:r>
            <a:r>
              <a:rPr lang="en-US" dirty="0">
                <a:latin typeface="Times New Roman"/>
                <a:ea typeface="+mn-lt"/>
                <a:cs typeface="+mn-lt"/>
              </a:rPr>
              <a:t>α μας θα πα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ράσχει</a:t>
            </a:r>
            <a:r>
              <a:rPr lang="en-US" dirty="0">
                <a:latin typeface="Times New Roman"/>
                <a:ea typeface="+mn-lt"/>
                <a:cs typeface="+mn-lt"/>
              </a:rPr>
              <a:t>, υπό </a:t>
            </a:r>
            <a:r>
              <a:rPr lang="en-US" dirty="0" err="1">
                <a:latin typeface="Times New Roman"/>
                <a:ea typeface="+mn-lt"/>
                <a:cs typeface="+mn-lt"/>
              </a:rPr>
              <a:t>όρους</a:t>
            </a:r>
            <a:r>
              <a:rPr lang="en-US" dirty="0">
                <a:latin typeface="Times New Roman"/>
                <a:ea typeface="+mn-lt"/>
                <a:cs typeface="+mn-lt"/>
              </a:rPr>
              <a:t>, </a:t>
            </a:r>
            <a:r>
              <a:rPr lang="en-US" dirty="0" err="1">
                <a:latin typeface="Times New Roman"/>
                <a:ea typeface="+mn-lt"/>
                <a:cs typeface="+mn-lt"/>
              </a:rPr>
              <a:t>φιλοξενί</a:t>
            </a:r>
            <a:r>
              <a:rPr lang="en-US" dirty="0">
                <a:latin typeface="Times New Roman"/>
                <a:ea typeface="+mn-lt"/>
                <a:cs typeface="+mn-lt"/>
              </a:rPr>
              <a:t>α ('</a:t>
            </a:r>
            <a:r>
              <a:rPr lang="en-US" i="1" dirty="0">
                <a:latin typeface="Times New Roman"/>
                <a:ea typeface="+mn-lt"/>
                <a:cs typeface="+mn-lt"/>
              </a:rPr>
              <a:t>κατα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φύγιο</a:t>
            </a:r>
            <a:r>
              <a:rPr lang="en-US" dirty="0">
                <a:latin typeface="Times New Roman"/>
                <a:ea typeface="+mn-lt"/>
                <a:cs typeface="+mn-lt"/>
              </a:rPr>
              <a:t>') </a:t>
            </a:r>
            <a:r>
              <a:rPr lang="en-US" dirty="0" err="1">
                <a:latin typeface="Times New Roman"/>
                <a:ea typeface="+mn-lt"/>
                <a:cs typeface="+mn-lt"/>
              </a:rPr>
              <a:t>γι</a:t>
            </a:r>
            <a:r>
              <a:rPr lang="en-US" dirty="0">
                <a:latin typeface="Times New Roman"/>
                <a:ea typeface="+mn-lt"/>
                <a:cs typeface="+mn-lt"/>
              </a:rPr>
              <a:t>α </a:t>
            </a:r>
            <a:r>
              <a:rPr lang="en-US" dirty="0" err="1">
                <a:latin typeface="Times New Roman"/>
                <a:ea typeface="+mn-lt"/>
                <a:cs typeface="+mn-lt"/>
              </a:rPr>
              <a:t>τους</a:t>
            </a:r>
            <a:r>
              <a:rPr lang="en-US" dirty="0">
                <a:latin typeface="Times New Roman"/>
                <a:ea typeface="+mn-lt"/>
                <a:cs typeface="+mn-lt"/>
              </a:rPr>
              <a:t>/</a:t>
            </a:r>
            <a:r>
              <a:rPr lang="en-US" dirty="0" err="1">
                <a:latin typeface="Times New Roman"/>
                <a:ea typeface="+mn-lt"/>
                <a:cs typeface="+mn-lt"/>
              </a:rPr>
              <a:t>τις</a:t>
            </a:r>
            <a:r>
              <a:rPr lang="en-US" dirty="0">
                <a:latin typeface="Times New Roman"/>
                <a:ea typeface="+mn-lt"/>
                <a:cs typeface="+mn-lt"/>
              </a:rPr>
              <a:t> 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φομοιώσιμους</a:t>
            </a:r>
            <a:r>
              <a:rPr lang="en-US" dirty="0">
                <a:latin typeface="Times New Roman"/>
                <a:ea typeface="+mn-lt"/>
                <a:cs typeface="+mn-lt"/>
              </a:rPr>
              <a:t>/</a:t>
            </a:r>
            <a:r>
              <a:rPr lang="en-US" dirty="0" err="1">
                <a:latin typeface="Times New Roman"/>
                <a:ea typeface="+mn-lt"/>
                <a:cs typeface="+mn-lt"/>
              </a:rPr>
              <a:t>ες</a:t>
            </a:r>
            <a:r>
              <a:rPr lang="en-US" dirty="0">
                <a:latin typeface="Times New Roman"/>
                <a:ea typeface="+mn-lt"/>
                <a:cs typeface="+mn-lt"/>
              </a:rPr>
              <a:t> (</a:t>
            </a:r>
            <a:r>
              <a:rPr lang="en-US" i="1" dirty="0">
                <a:latin typeface="Times New Roman"/>
                <a:ea typeface="+mn-lt"/>
                <a:cs typeface="+mn-lt"/>
              </a:rPr>
              <a:t>'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υγιείς</a:t>
            </a:r>
            <a:r>
              <a:rPr lang="en-US" i="1" dirty="0">
                <a:latin typeface="Times New Roman"/>
                <a:ea typeface="+mn-lt"/>
                <a:cs typeface="+mn-lt"/>
              </a:rPr>
              <a:t>,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μορφωμένοι</a:t>
            </a:r>
            <a:r>
              <a:rPr lang="en-US" dirty="0">
                <a:latin typeface="Times New Roman"/>
                <a:ea typeface="+mn-lt"/>
                <a:cs typeface="+mn-lt"/>
              </a:rPr>
              <a:t>') </a:t>
            </a:r>
            <a:r>
              <a:rPr lang="en-US" dirty="0" err="1">
                <a:latin typeface="Times New Roman"/>
                <a:ea typeface="+mn-lt"/>
                <a:cs typeface="+mn-lt"/>
              </a:rPr>
              <a:t>μετ</a:t>
            </a:r>
            <a:r>
              <a:rPr lang="en-US" dirty="0">
                <a:latin typeface="Times New Roman"/>
                <a:ea typeface="+mn-lt"/>
                <a:cs typeface="+mn-lt"/>
              </a:rPr>
              <a:t>α</a:t>
            </a:r>
            <a:r>
              <a:rPr lang="en-US" dirty="0" err="1">
                <a:latin typeface="Times New Roman"/>
                <a:ea typeface="+mn-lt"/>
                <a:cs typeface="+mn-lt"/>
              </a:rPr>
              <a:t>νάστες</a:t>
            </a:r>
            <a:r>
              <a:rPr lang="en-US" dirty="0">
                <a:latin typeface="Times New Roman"/>
                <a:ea typeface="+mn-lt"/>
                <a:cs typeface="+mn-lt"/>
              </a:rPr>
              <a:t>/</a:t>
            </a:r>
            <a:r>
              <a:rPr lang="en-US" dirty="0" err="1">
                <a:latin typeface="Times New Roman"/>
                <a:ea typeface="+mn-lt"/>
                <a:cs typeface="+mn-lt"/>
              </a:rPr>
              <a:t>τριες</a:t>
            </a:r>
            <a:r>
              <a:rPr lang="en-US" dirty="0">
                <a:latin typeface="Times New Roman"/>
                <a:ea typeface="+mn-lt"/>
                <a:cs typeface="+mn-lt"/>
              </a:rPr>
              <a:t>"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Arial" panose="020B0604020202020204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Arial" panose="020B0604020202020204"/>
              </a:rPr>
              <a:t>                                                         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 panose="020B0604020202020204"/>
              </a:rPr>
              <a:t>     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Arial" panose="020B0604020202020204"/>
              </a:rPr>
              <a:t>δεδομένο</a:t>
            </a:r>
            <a:endParaRPr lang="en-US" b="1" i="1">
              <a:solidFill>
                <a:schemeClr val="accent1">
                  <a:lumMod val="50000"/>
                </a:schemeClr>
              </a:solidFill>
              <a:latin typeface="Times New Roman"/>
              <a:cs typeface="Arial" panose="020B0604020202020204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F5CF74D-290E-C209-AE55-6CC7D7AAFE99}"/>
              </a:ext>
            </a:extLst>
          </p:cNvPr>
          <p:cNvCxnSpPr/>
          <p:nvPr/>
        </p:nvCxnSpPr>
        <p:spPr>
          <a:xfrm flipV="1">
            <a:off x="1001431" y="1398494"/>
            <a:ext cx="10327341" cy="2689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row: Down 5">
            <a:extLst>
              <a:ext uri="{FF2B5EF4-FFF2-40B4-BE49-F238E27FC236}">
                <a16:creationId xmlns:a16="http://schemas.microsoft.com/office/drawing/2014/main" id="{C0995359-6B2E-2100-C7B4-23A82257A1EF}"/>
              </a:ext>
            </a:extLst>
          </p:cNvPr>
          <p:cNvSpPr/>
          <p:nvPr/>
        </p:nvSpPr>
        <p:spPr>
          <a:xfrm>
            <a:off x="5471271" y="2770653"/>
            <a:ext cx="257736" cy="504265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9266043-1BAD-934E-7A78-22C210AF8D61}"/>
              </a:ext>
            </a:extLst>
          </p:cNvPr>
          <p:cNvSpPr/>
          <p:nvPr/>
        </p:nvSpPr>
        <p:spPr>
          <a:xfrm>
            <a:off x="5594537" y="4967007"/>
            <a:ext cx="257736" cy="504265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0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6A90C-0136-FC3B-A1CA-D3D2C72F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8898" y="752027"/>
            <a:ext cx="7958331" cy="1077229"/>
          </a:xfrm>
        </p:spPr>
        <p:txBody>
          <a:bodyPr/>
          <a:lstStyle/>
          <a:p>
            <a:r>
              <a:rPr lang="en-US" dirty="0" err="1">
                <a:highlight>
                  <a:srgbClr val="008000"/>
                </a:highlight>
                <a:latin typeface="Times New Roman"/>
                <a:cs typeface="Arial"/>
              </a:rPr>
              <a:t>Αξίωμ</a:t>
            </a:r>
            <a:r>
              <a:rPr lang="en-US" dirty="0">
                <a:highlight>
                  <a:srgbClr val="008000"/>
                </a:highlight>
                <a:latin typeface="Times New Roman"/>
                <a:cs typeface="Arial"/>
              </a:rPr>
              <a:t>α</a:t>
            </a:r>
            <a:r>
              <a:rPr lang="en-US" dirty="0">
                <a:latin typeface="Times New Roman"/>
                <a:cs typeface="Arial"/>
              </a:rPr>
              <a:t>          </a:t>
            </a:r>
            <a:r>
              <a:rPr lang="en-US" dirty="0" err="1">
                <a:highlight>
                  <a:srgbClr val="008000"/>
                </a:highlight>
                <a:latin typeface="Times New Roman"/>
                <a:cs typeface="Arial"/>
              </a:rPr>
              <a:t>Δεδομένο</a:t>
            </a:r>
            <a:endParaRPr lang="en-US" dirty="0" err="1">
              <a:highlight>
                <a:srgbClr val="008000"/>
              </a:highlight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32321-451D-0C1D-0AC2-B091A5010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717" y="-424383"/>
            <a:ext cx="10004098" cy="7852651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>
                <a:latin typeface="Times New Roman"/>
                <a:cs typeface="Arial"/>
              </a:rPr>
              <a:t>Πρώτο</a:t>
            </a:r>
            <a:r>
              <a:rPr lang="en-US" i="1" dirty="0">
                <a:latin typeface="Times New Roman"/>
                <a:cs typeface="Arial"/>
              </a:rPr>
              <a:t> </a:t>
            </a:r>
            <a:r>
              <a:rPr lang="en-US" i="1" dirty="0" err="1">
                <a:latin typeface="Times New Roman"/>
                <a:cs typeface="Arial"/>
              </a:rPr>
              <a:t>συμ</a:t>
            </a:r>
            <a:r>
              <a:rPr lang="en-US" i="1" dirty="0">
                <a:latin typeface="Times New Roman"/>
                <a:cs typeface="Arial"/>
              </a:rPr>
              <a:t>π</a:t>
            </a:r>
            <a:r>
              <a:rPr lang="en-US" i="1" dirty="0" err="1">
                <a:latin typeface="Times New Roman"/>
                <a:cs typeface="Arial"/>
              </a:rPr>
              <a:t>έρ</a:t>
            </a:r>
            <a:r>
              <a:rPr lang="en-US" i="1" dirty="0">
                <a:latin typeface="Times New Roman"/>
                <a:cs typeface="Arial"/>
              </a:rPr>
              <a:t>α</a:t>
            </a:r>
            <a:r>
              <a:rPr lang="en-US" i="1" dirty="0" err="1">
                <a:latin typeface="Times New Roman"/>
                <a:cs typeface="Arial"/>
              </a:rPr>
              <a:t>σμ</a:t>
            </a:r>
            <a:r>
              <a:rPr lang="en-US" i="1" dirty="0">
                <a:latin typeface="Times New Roman"/>
                <a:cs typeface="Arial"/>
              </a:rPr>
              <a:t>α</a:t>
            </a:r>
            <a:r>
              <a:rPr lang="en-US" dirty="0">
                <a:latin typeface="Times New Roman"/>
                <a:cs typeface="Arial"/>
              </a:rPr>
              <a:t> </a:t>
            </a:r>
            <a:r>
              <a:rPr lang="en-US" dirty="0">
                <a:latin typeface="Times New Roman"/>
                <a:ea typeface="+mn-lt"/>
                <a:cs typeface="+mn-lt"/>
              </a:rPr>
              <a:t>               "Η υπό </a:t>
            </a:r>
            <a:r>
              <a:rPr lang="en-US" dirty="0" err="1">
                <a:latin typeface="Times New Roman"/>
                <a:ea typeface="+mn-lt"/>
                <a:cs typeface="+mn-lt"/>
              </a:rPr>
              <a:t>όρους</a:t>
            </a:r>
            <a:r>
              <a:rPr lang="en-US" dirty="0">
                <a:latin typeface="Times New Roman"/>
                <a:ea typeface="+mn-lt"/>
                <a:cs typeface="+mn-lt"/>
              </a:rPr>
              <a:t> πα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ροχή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φιλοξενί</a:t>
            </a:r>
            <a:r>
              <a:rPr lang="en-US" dirty="0">
                <a:latin typeface="Times New Roman"/>
                <a:ea typeface="+mn-lt"/>
                <a:cs typeface="+mn-lt"/>
              </a:rPr>
              <a:t>ας π</a:t>
            </a:r>
            <a:r>
              <a:rPr lang="en-US" dirty="0" err="1">
                <a:latin typeface="Times New Roman"/>
                <a:ea typeface="+mn-lt"/>
                <a:cs typeface="+mn-lt"/>
              </a:rPr>
              <a:t>ρέ</a:t>
            </a:r>
            <a:r>
              <a:rPr lang="en-US" dirty="0">
                <a:latin typeface="Times New Roman"/>
                <a:ea typeface="+mn-lt"/>
                <a:cs typeface="+mn-lt"/>
              </a:rPr>
              <a:t>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ει</a:t>
            </a:r>
            <a:r>
              <a:rPr lang="en-US" dirty="0">
                <a:latin typeface="Times New Roman"/>
                <a:ea typeface="+mn-lt"/>
                <a:cs typeface="+mn-lt"/>
              </a:rPr>
              <a:t> να α</a:t>
            </a:r>
            <a:r>
              <a:rPr lang="en-US" dirty="0" err="1">
                <a:latin typeface="Times New Roman"/>
                <a:ea typeface="+mn-lt"/>
                <a:cs typeface="+mn-lt"/>
              </a:rPr>
              <a:t>ξιο</a:t>
            </a:r>
            <a:r>
              <a:rPr lang="en-US" dirty="0">
                <a:latin typeface="Times New Roman"/>
                <a:ea typeface="+mn-lt"/>
                <a:cs typeface="+mn-lt"/>
              </a:rPr>
              <a:t>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οιηθεί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γι</a:t>
            </a:r>
            <a:r>
              <a:rPr lang="en-US" dirty="0">
                <a:latin typeface="Times New Roman"/>
                <a:ea typeface="+mn-lt"/>
                <a:cs typeface="+mn-lt"/>
              </a:rPr>
              <a:t>α </a:t>
            </a:r>
            <a:r>
              <a:rPr lang="en-US" dirty="0" err="1">
                <a:latin typeface="Times New Roman"/>
                <a:ea typeface="+mn-lt"/>
                <a:cs typeface="+mn-lt"/>
              </a:rPr>
              <a:t>την</a:t>
            </a:r>
            <a:r>
              <a:rPr lang="en-US" dirty="0">
                <a:latin typeface="Times New Roman"/>
                <a:ea typeface="+mn-lt"/>
                <a:cs typeface="+mn-lt"/>
              </a:rPr>
              <a:t> 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φομοίωση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ορισμένων</a:t>
            </a:r>
            <a:r>
              <a:rPr lang="en-US" dirty="0">
                <a:latin typeface="Times New Roman"/>
                <a:ea typeface="+mn-lt"/>
                <a:cs typeface="+mn-lt"/>
              </a:rPr>
              <a:t> (</a:t>
            </a:r>
            <a:r>
              <a:rPr lang="en-US" i="1" dirty="0">
                <a:latin typeface="Times New Roman"/>
                <a:ea typeface="+mn-lt"/>
                <a:cs typeface="+mn-lt"/>
              </a:rPr>
              <a:t>'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υγιών</a:t>
            </a:r>
            <a:r>
              <a:rPr lang="en-US" i="1" dirty="0">
                <a:latin typeface="Times New Roman"/>
                <a:ea typeface="+mn-lt"/>
                <a:cs typeface="+mn-lt"/>
              </a:rPr>
              <a:t>/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μορφωμένων</a:t>
            </a:r>
            <a:r>
              <a:rPr lang="en-US" i="1" dirty="0">
                <a:latin typeface="Times New Roman"/>
                <a:ea typeface="+mn-lt"/>
                <a:cs typeface="+mn-lt"/>
              </a:rPr>
              <a:t>'</a:t>
            </a:r>
            <a:r>
              <a:rPr lang="en-US" dirty="0">
                <a:latin typeface="Times New Roman"/>
                <a:ea typeface="+mn-lt"/>
                <a:cs typeface="+mn-lt"/>
              </a:rPr>
              <a:t>) </a:t>
            </a:r>
            <a:r>
              <a:rPr lang="en-US" dirty="0" err="1">
                <a:latin typeface="Times New Roman"/>
                <a:ea typeface="+mn-lt"/>
                <a:cs typeface="+mn-lt"/>
              </a:rPr>
              <a:t>μετ</a:t>
            </a:r>
            <a:r>
              <a:rPr lang="en-US" dirty="0">
                <a:latin typeface="Times New Roman"/>
                <a:ea typeface="+mn-lt"/>
                <a:cs typeface="+mn-lt"/>
              </a:rPr>
              <a:t>ανα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στών</a:t>
            </a:r>
            <a:r>
              <a:rPr lang="en-US" dirty="0">
                <a:latin typeface="Times New Roman"/>
                <a:ea typeface="+mn-lt"/>
                <a:cs typeface="+mn-lt"/>
              </a:rPr>
              <a:t>/</a:t>
            </a:r>
            <a:r>
              <a:rPr lang="en-US" dirty="0" err="1">
                <a:latin typeface="Times New Roman"/>
                <a:ea typeface="+mn-lt"/>
                <a:cs typeface="+mn-lt"/>
              </a:rPr>
              <a:t>τριών</a:t>
            </a:r>
            <a:r>
              <a:rPr lang="en-US" dirty="0">
                <a:latin typeface="Times New Roman"/>
                <a:ea typeface="+mn-lt"/>
                <a:cs typeface="+mn-lt"/>
              </a:rPr>
              <a:t>."</a:t>
            </a:r>
          </a:p>
          <a:p>
            <a:pPr marL="0" indent="0">
              <a:buNone/>
            </a:pPr>
            <a:endParaRPr lang="en-US" dirty="0">
              <a:latin typeface="Times New Roman"/>
              <a:cs typeface="Arial"/>
            </a:endParaRPr>
          </a:p>
          <a:p>
            <a:pPr marL="0" indent="0">
              <a:buNone/>
            </a:pPr>
            <a:r>
              <a:rPr lang="en-US" i="1" dirty="0" err="1">
                <a:latin typeface="Times New Roman"/>
                <a:cs typeface="Arial"/>
              </a:rPr>
              <a:t>Τελικό</a:t>
            </a:r>
            <a:r>
              <a:rPr lang="en-US" i="1" dirty="0">
                <a:latin typeface="Times New Roman"/>
                <a:cs typeface="Arial"/>
              </a:rPr>
              <a:t> </a:t>
            </a:r>
            <a:r>
              <a:rPr lang="en-US" i="1" dirty="0" err="1">
                <a:latin typeface="Times New Roman"/>
                <a:cs typeface="Arial"/>
              </a:rPr>
              <a:t>συμ</a:t>
            </a:r>
            <a:r>
              <a:rPr lang="en-US" i="1" dirty="0">
                <a:latin typeface="Times New Roman"/>
                <a:cs typeface="Arial"/>
              </a:rPr>
              <a:t>π</a:t>
            </a:r>
            <a:r>
              <a:rPr lang="en-US" i="1" dirty="0" err="1">
                <a:latin typeface="Times New Roman"/>
                <a:cs typeface="Arial"/>
              </a:rPr>
              <a:t>έρ</a:t>
            </a:r>
            <a:r>
              <a:rPr lang="en-US" i="1" dirty="0">
                <a:latin typeface="Times New Roman"/>
                <a:cs typeface="Arial"/>
              </a:rPr>
              <a:t>α</a:t>
            </a:r>
            <a:r>
              <a:rPr lang="en-US" i="1" dirty="0" err="1">
                <a:latin typeface="Times New Roman"/>
                <a:cs typeface="Arial"/>
              </a:rPr>
              <a:t>σμ</a:t>
            </a:r>
            <a:r>
              <a:rPr lang="en-US" i="1" dirty="0">
                <a:latin typeface="Times New Roman"/>
                <a:cs typeface="Arial"/>
              </a:rPr>
              <a:t>α</a:t>
            </a:r>
            <a:r>
              <a:rPr lang="en-US" dirty="0">
                <a:latin typeface="Times New Roman"/>
                <a:cs typeface="Arial"/>
              </a:rPr>
              <a:t> </a:t>
            </a:r>
            <a:r>
              <a:rPr lang="en-US" dirty="0">
                <a:latin typeface="Times New Roman"/>
                <a:ea typeface="+mn-lt"/>
                <a:cs typeface="+mn-lt"/>
              </a:rPr>
              <a:t>                 "</a:t>
            </a:r>
            <a:r>
              <a:rPr lang="en-US" dirty="0" err="1">
                <a:latin typeface="Times New Roman"/>
                <a:ea typeface="+mn-lt"/>
                <a:cs typeface="+mn-lt"/>
              </a:rPr>
              <a:t>Οι</a:t>
            </a:r>
            <a:r>
              <a:rPr lang="en-US" dirty="0">
                <a:latin typeface="Times New Roman"/>
                <a:ea typeface="+mn-lt"/>
                <a:cs typeface="+mn-lt"/>
              </a:rPr>
              <a:t> (</a:t>
            </a:r>
            <a:r>
              <a:rPr lang="en-US" i="1" dirty="0">
                <a:latin typeface="Times New Roman"/>
                <a:ea typeface="+mn-lt"/>
                <a:cs typeface="+mn-lt"/>
              </a:rPr>
              <a:t>'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υγιείς</a:t>
            </a:r>
            <a:r>
              <a:rPr lang="en-US" i="1" dirty="0">
                <a:latin typeface="Times New Roman"/>
                <a:ea typeface="+mn-lt"/>
                <a:cs typeface="+mn-lt"/>
              </a:rPr>
              <a:t>/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μορφωμένοι</a:t>
            </a:r>
            <a:r>
              <a:rPr lang="en-US" i="1" dirty="0">
                <a:latin typeface="Times New Roman"/>
                <a:ea typeface="+mn-lt"/>
                <a:cs typeface="+mn-lt"/>
              </a:rPr>
              <a:t>')</a:t>
            </a:r>
            <a:r>
              <a:rPr lang="en-US" dirty="0">
                <a:latin typeface="Times New Roman"/>
                <a:ea typeface="+mn-lt"/>
                <a:cs typeface="+mn-lt"/>
              </a:rPr>
              <a:t> </a:t>
            </a:r>
            <a:r>
              <a:rPr lang="en-US" dirty="0" err="1">
                <a:latin typeface="Times New Roman"/>
                <a:ea typeface="+mn-lt"/>
                <a:cs typeface="+mn-lt"/>
              </a:rPr>
              <a:t>μειονοτικοί</a:t>
            </a:r>
            <a:r>
              <a:rPr lang="en-US" dirty="0">
                <a:latin typeface="Times New Roman"/>
                <a:ea typeface="+mn-lt"/>
                <a:cs typeface="+mn-lt"/>
              </a:rPr>
              <a:t> 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ληθυσμοί</a:t>
            </a:r>
            <a:r>
              <a:rPr lang="en-US" dirty="0">
                <a:latin typeface="Times New Roman"/>
                <a:ea typeface="+mn-lt"/>
                <a:cs typeface="+mn-lt"/>
              </a:rPr>
              <a:t> θα μπ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ορούν</a:t>
            </a:r>
            <a:r>
              <a:rPr lang="en-US" dirty="0">
                <a:latin typeface="Times New Roman"/>
                <a:ea typeface="+mn-lt"/>
                <a:cs typeface="+mn-lt"/>
              </a:rPr>
              <a:t> να </a:t>
            </a:r>
            <a:r>
              <a:rPr lang="en-US" dirty="0" err="1">
                <a:latin typeface="Times New Roman"/>
                <a:ea typeface="+mn-lt"/>
                <a:cs typeface="+mn-lt"/>
              </a:rPr>
              <a:t>ενσωμ</a:t>
            </a:r>
            <a:r>
              <a:rPr lang="en-US" dirty="0">
                <a:latin typeface="Times New Roman"/>
                <a:ea typeface="+mn-lt"/>
                <a:cs typeface="+mn-lt"/>
              </a:rPr>
              <a:t>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τωθούν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γόνιμ</a:t>
            </a:r>
            <a:r>
              <a:rPr lang="en-US" dirty="0">
                <a:latin typeface="Times New Roman"/>
                <a:ea typeface="+mn-lt"/>
                <a:cs typeface="+mn-lt"/>
              </a:rPr>
              <a:t>α </a:t>
            </a:r>
            <a:r>
              <a:rPr lang="en-US" dirty="0" err="1">
                <a:latin typeface="Times New Roman"/>
                <a:ea typeface="+mn-lt"/>
                <a:cs typeface="+mn-lt"/>
              </a:rPr>
              <a:t>στην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Ελλάδ</a:t>
            </a:r>
            <a:r>
              <a:rPr lang="en-US" dirty="0">
                <a:latin typeface="Times New Roman"/>
                <a:ea typeface="+mn-lt"/>
                <a:cs typeface="+mn-lt"/>
              </a:rPr>
              <a:t>α"</a:t>
            </a:r>
            <a:endParaRPr lang="en-US" dirty="0" err="1">
              <a:latin typeface="Times New Roman"/>
              <a:cs typeface="Arial"/>
            </a:endParaRP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DE544F3C-C217-B118-4702-97F2FCC160B7}"/>
              </a:ext>
            </a:extLst>
          </p:cNvPr>
          <p:cNvSpPr/>
          <p:nvPr/>
        </p:nvSpPr>
        <p:spPr>
          <a:xfrm>
            <a:off x="4157381" y="806824"/>
            <a:ext cx="840441" cy="347382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513457BF-90D9-09F6-86D2-F723E30F68D0}"/>
              </a:ext>
            </a:extLst>
          </p:cNvPr>
          <p:cNvSpPr/>
          <p:nvPr/>
        </p:nvSpPr>
        <p:spPr>
          <a:xfrm>
            <a:off x="3342154" y="2448484"/>
            <a:ext cx="750794" cy="257735"/>
          </a:xfrm>
          <a:prstGeom prst="striped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3BA0D2F5-6085-3DCC-C909-3DB294570D8D}"/>
              </a:ext>
            </a:extLst>
          </p:cNvPr>
          <p:cNvSpPr/>
          <p:nvPr/>
        </p:nvSpPr>
        <p:spPr>
          <a:xfrm>
            <a:off x="3342154" y="3972484"/>
            <a:ext cx="750794" cy="257735"/>
          </a:xfrm>
          <a:prstGeom prst="striped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F01BA7-FAD7-F762-C980-214652601626}"/>
              </a:ext>
            </a:extLst>
          </p:cNvPr>
          <p:cNvCxnSpPr/>
          <p:nvPr/>
        </p:nvCxnSpPr>
        <p:spPr>
          <a:xfrm flipV="1">
            <a:off x="1001431" y="1577788"/>
            <a:ext cx="10327341" cy="2689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526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205D7-2C7E-6B52-BC48-B9CD623A3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84" y="662379"/>
            <a:ext cx="5056008" cy="1189287"/>
          </a:xfrm>
        </p:spPr>
        <p:txBody>
          <a:bodyPr/>
          <a:lstStyle/>
          <a:p>
            <a:r>
              <a:rPr lang="en-US" dirty="0" err="1">
                <a:latin typeface="Times New Roman"/>
                <a:cs typeface="Arial"/>
              </a:rPr>
              <a:t>Ομιλί</a:t>
            </a:r>
            <a:r>
              <a:rPr lang="en-US" dirty="0">
                <a:latin typeface="Times New Roman"/>
                <a:cs typeface="Arial"/>
              </a:rPr>
              <a:t>α Α. </a:t>
            </a:r>
            <a:r>
              <a:rPr lang="en-US" dirty="0" err="1">
                <a:latin typeface="Times New Roman"/>
                <a:cs typeface="Arial"/>
              </a:rPr>
              <a:t>Τσί</a:t>
            </a:r>
            <a:r>
              <a:rPr lang="en-US" dirty="0">
                <a:latin typeface="Times New Roman"/>
                <a:cs typeface="Arial"/>
              </a:rPr>
              <a:t>πρα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7BA2D-A46D-F8CF-69B4-04184B922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330" y="368744"/>
            <a:ext cx="9621855" cy="55641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400" i="1" dirty="0"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i="1" dirty="0">
                <a:latin typeface="Times New Roman"/>
                <a:ea typeface="+mn-lt"/>
                <a:cs typeface="+mn-lt"/>
              </a:rPr>
              <a:t>(1) (...) [Κ]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άν</a:t>
            </a:r>
            <a:r>
              <a:rPr lang="en-US" i="1" dirty="0">
                <a:latin typeface="Times New Roman"/>
                <a:ea typeface="+mn-lt"/>
                <a:cs typeface="+mn-lt"/>
              </a:rPr>
              <a:t>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με</a:t>
            </a:r>
            <a:r>
              <a:rPr lang="en-US" i="1" dirty="0">
                <a:latin typeface="Times New Roman"/>
                <a:ea typeface="+mn-lt"/>
                <a:cs typeface="+mn-lt"/>
              </a:rPr>
              <a:t> και β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ήμ</a:t>
            </a:r>
            <a:r>
              <a:rPr lang="en-US" i="1" dirty="0">
                <a:latin typeface="Times New Roman"/>
                <a:ea typeface="+mn-lt"/>
                <a:cs typeface="+mn-lt"/>
              </a:rPr>
              <a:t>ατα μπ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ροστά</a:t>
            </a:r>
            <a:r>
              <a:rPr lang="en-US" i="1" dirty="0">
                <a:latin typeface="Times New Roman"/>
                <a:ea typeface="+mn-lt"/>
                <a:cs typeface="+mn-lt"/>
              </a:rPr>
              <a:t>. Απ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οδώσ</a:t>
            </a:r>
            <a:r>
              <a:rPr lang="en-US" i="1" dirty="0">
                <a:latin typeface="Times New Roman"/>
                <a:ea typeface="+mn-lt"/>
                <a:cs typeface="+mn-lt"/>
              </a:rPr>
              <a:t>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με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ιθ</a:t>
            </a:r>
            <a:r>
              <a:rPr lang="en-US" i="1" dirty="0">
                <a:latin typeface="Times New Roman"/>
                <a:ea typeface="+mn-lt"/>
                <a:cs typeface="+mn-lt"/>
              </a:rPr>
              <a:t>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γένει</a:t>
            </a:r>
            <a:r>
              <a:rPr lang="en-US" i="1" dirty="0">
                <a:latin typeface="Times New Roman"/>
                <a:ea typeface="+mn-lt"/>
                <a:cs typeface="+mn-lt"/>
              </a:rPr>
              <a:t>α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σε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μετ</a:t>
            </a:r>
            <a:r>
              <a:rPr lang="en-US" i="1" dirty="0">
                <a:latin typeface="Times New Roman"/>
                <a:ea typeface="+mn-lt"/>
                <a:cs typeface="+mn-lt"/>
              </a:rPr>
              <a:t>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νάστες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δεύτερης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γενιάς</a:t>
            </a:r>
            <a:r>
              <a:rPr lang="en-US" i="1" dirty="0">
                <a:latin typeface="Times New Roman"/>
                <a:ea typeface="+mn-lt"/>
                <a:cs typeface="+mn-lt"/>
              </a:rPr>
              <a:t> π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ου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γεννήθηκ</a:t>
            </a:r>
            <a:r>
              <a:rPr lang="en-US" i="1" dirty="0">
                <a:latin typeface="Times New Roman"/>
                <a:ea typeface="+mn-lt"/>
                <a:cs typeface="+mn-lt"/>
              </a:rPr>
              <a:t>αν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στην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Ελλάδ</a:t>
            </a:r>
            <a:r>
              <a:rPr lang="en-US" i="1" dirty="0">
                <a:latin typeface="Times New Roman"/>
                <a:ea typeface="+mn-lt"/>
                <a:cs typeface="+mn-lt"/>
              </a:rPr>
              <a:t>α και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φοιτούν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στ</a:t>
            </a:r>
            <a:r>
              <a:rPr lang="en-US" i="1" dirty="0">
                <a:latin typeface="Times New Roman"/>
                <a:ea typeface="+mn-lt"/>
                <a:cs typeface="+mn-lt"/>
              </a:rPr>
              <a:t>α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ελληνικά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σχολεί</a:t>
            </a:r>
            <a:r>
              <a:rPr lang="en-US" i="1" dirty="0">
                <a:latin typeface="Times New Roman"/>
                <a:ea typeface="+mn-lt"/>
                <a:cs typeface="+mn-lt"/>
              </a:rPr>
              <a:t>α.(...)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Προ</a:t>
            </a:r>
            <a:r>
              <a:rPr lang="en-US" i="1" dirty="0">
                <a:latin typeface="Times New Roman"/>
                <a:ea typeface="+mn-lt"/>
                <a:cs typeface="+mn-lt"/>
              </a:rPr>
              <a:t>ασπ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ίσ</a:t>
            </a:r>
            <a:r>
              <a:rPr lang="en-US" i="1" dirty="0">
                <a:latin typeface="Times New Roman"/>
                <a:ea typeface="+mn-lt"/>
                <a:cs typeface="+mn-lt"/>
              </a:rPr>
              <a:t>[α]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με</a:t>
            </a:r>
            <a:r>
              <a:rPr lang="en-US" i="1" dirty="0">
                <a:latin typeface="Times New Roman"/>
                <a:ea typeface="+mn-lt"/>
                <a:cs typeface="+mn-lt"/>
              </a:rPr>
              <a:t> τα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δικ</a:t>
            </a:r>
            <a:r>
              <a:rPr lang="en-US" i="1" dirty="0">
                <a:latin typeface="Times New Roman"/>
                <a:ea typeface="+mn-lt"/>
                <a:cs typeface="+mn-lt"/>
              </a:rPr>
              <a:t>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ιώμ</a:t>
            </a:r>
            <a:r>
              <a:rPr lang="en-US" i="1" dirty="0">
                <a:latin typeface="Times New Roman"/>
                <a:ea typeface="+mn-lt"/>
                <a:cs typeface="+mn-lt"/>
              </a:rPr>
              <a:t>ατα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των</a:t>
            </a:r>
            <a:r>
              <a:rPr lang="en-US" i="1" dirty="0">
                <a:latin typeface="Times New Roman"/>
                <a:ea typeface="+mn-lt"/>
                <a:cs typeface="+mn-lt"/>
              </a:rPr>
              <a:t> 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ιτούντων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άσυλο</a:t>
            </a:r>
            <a:r>
              <a:rPr lang="en-US" i="1" dirty="0">
                <a:latin typeface="Times New Roman"/>
                <a:ea typeface="+mn-lt"/>
                <a:cs typeface="+mn-lt"/>
              </a:rPr>
              <a:t> και κα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τοχυρώσ</a:t>
            </a:r>
            <a:r>
              <a:rPr lang="en-US" i="1" dirty="0">
                <a:latin typeface="Times New Roman"/>
                <a:ea typeface="+mn-lt"/>
                <a:cs typeface="+mn-lt"/>
              </a:rPr>
              <a:t>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με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το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δικ</a:t>
            </a:r>
            <a:r>
              <a:rPr lang="en-US" i="1" dirty="0">
                <a:latin typeface="Times New Roman"/>
                <a:ea typeface="+mn-lt"/>
                <a:cs typeface="+mn-lt"/>
              </a:rPr>
              <a:t>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ίωμ</a:t>
            </a:r>
            <a:r>
              <a:rPr lang="en-US" i="1" dirty="0">
                <a:latin typeface="Times New Roman"/>
                <a:ea typeface="+mn-lt"/>
                <a:cs typeface="+mn-lt"/>
              </a:rPr>
              <a:t>α π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ρόσ</a:t>
            </a:r>
            <a:r>
              <a:rPr lang="en-US" i="1" dirty="0">
                <a:latin typeface="Times New Roman"/>
                <a:ea typeface="+mn-lt"/>
                <a:cs typeface="+mn-lt"/>
              </a:rPr>
              <a:t>βα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σής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τους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στην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εργ</a:t>
            </a:r>
            <a:r>
              <a:rPr lang="en-US" i="1" dirty="0">
                <a:latin typeface="Times New Roman"/>
                <a:ea typeface="+mn-lt"/>
                <a:cs typeface="+mn-lt"/>
              </a:rPr>
              <a:t>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σί</a:t>
            </a:r>
            <a:r>
              <a:rPr lang="en-US" i="1" dirty="0">
                <a:latin typeface="Times New Roman"/>
                <a:ea typeface="+mn-lt"/>
                <a:cs typeface="+mn-lt"/>
              </a:rPr>
              <a:t>α. Μπ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ήκ</a:t>
            </a:r>
            <a:r>
              <a:rPr lang="en-US" i="1" dirty="0">
                <a:latin typeface="Times New Roman"/>
                <a:ea typeface="+mn-lt"/>
                <a:cs typeface="+mn-lt"/>
              </a:rPr>
              <a:t>αν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στ</a:t>
            </a:r>
            <a:r>
              <a:rPr lang="en-US" i="1" dirty="0">
                <a:latin typeface="Times New Roman"/>
                <a:ea typeface="+mn-lt"/>
                <a:cs typeface="+mn-lt"/>
              </a:rPr>
              <a:t>α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ελληνικά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σχολεί</a:t>
            </a:r>
            <a:r>
              <a:rPr lang="en-US" i="1" dirty="0">
                <a:latin typeface="Times New Roman"/>
                <a:ea typeface="+mn-lt"/>
                <a:cs typeface="+mn-lt"/>
              </a:rPr>
              <a:t>α 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δωδεκάμισι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χιλιάδες</a:t>
            </a:r>
            <a:r>
              <a:rPr lang="en-US" i="1" dirty="0">
                <a:latin typeface="Times New Roman"/>
                <a:ea typeface="+mn-lt"/>
                <a:cs typeface="+mn-lt"/>
              </a:rPr>
              <a:t> π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ροσφυγό</a:t>
            </a:r>
            <a:r>
              <a:rPr lang="en-US" i="1" dirty="0">
                <a:latin typeface="Times New Roman"/>
                <a:ea typeface="+mn-lt"/>
                <a:cs typeface="+mn-lt"/>
              </a:rPr>
              <a:t>π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ουλ</a:t>
            </a:r>
            <a:r>
              <a:rPr lang="en-US" i="1" dirty="0">
                <a:latin typeface="Times New Roman"/>
                <a:ea typeface="+mn-lt"/>
                <a:cs typeface="+mn-lt"/>
              </a:rPr>
              <a:t>α,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σε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ειδικές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τάξεις</a:t>
            </a:r>
            <a:r>
              <a:rPr lang="en-US" i="1" dirty="0">
                <a:latin typeface="Times New Roman"/>
                <a:ea typeface="+mn-lt"/>
                <a:cs typeface="+mn-lt"/>
              </a:rPr>
              <a:t> υπ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οδοχής</a:t>
            </a:r>
            <a:r>
              <a:rPr lang="en-US" i="1" dirty="0">
                <a:latin typeface="Times New Roman"/>
                <a:ea typeface="+mn-lt"/>
                <a:cs typeface="+mn-lt"/>
              </a:rPr>
              <a:t> (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Αλέξης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Τσί</a:t>
            </a:r>
            <a:r>
              <a:rPr lang="en-US" i="1" dirty="0">
                <a:latin typeface="Times New Roman"/>
                <a:ea typeface="+mn-lt"/>
                <a:cs typeface="+mn-lt"/>
              </a:rPr>
              <a:t>πρας, 31/10/2019).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6B35927-769C-188F-1CAC-236F99F9E2A9}"/>
              </a:ext>
            </a:extLst>
          </p:cNvPr>
          <p:cNvCxnSpPr/>
          <p:nvPr/>
        </p:nvCxnSpPr>
        <p:spPr>
          <a:xfrm flipV="1">
            <a:off x="1001431" y="1432112"/>
            <a:ext cx="10327341" cy="26894"/>
          </a:xfrm>
          <a:prstGeom prst="straightConnector1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8418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205D7-2C7E-6B52-BC48-B9CD623A3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160" y="527909"/>
            <a:ext cx="5056008" cy="1189287"/>
          </a:xfrm>
        </p:spPr>
        <p:txBody>
          <a:bodyPr/>
          <a:lstStyle/>
          <a:p>
            <a:r>
              <a:rPr lang="en-US" dirty="0" err="1">
                <a:latin typeface="Times New Roman"/>
                <a:cs typeface="Arial"/>
              </a:rPr>
              <a:t>Συντονισμός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με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Αντιρ</a:t>
            </a:r>
            <a:r>
              <a:rPr lang="en-US" dirty="0">
                <a:latin typeface="Times New Roman"/>
                <a:cs typeface="Arial"/>
              </a:rPr>
              <a:t>α</a:t>
            </a:r>
            <a:r>
              <a:rPr lang="en-US" dirty="0" err="1">
                <a:latin typeface="Times New Roman"/>
                <a:cs typeface="Arial"/>
              </a:rPr>
              <a:t>τσιστικό</a:t>
            </a:r>
            <a:r>
              <a:rPr lang="en-US" dirty="0">
                <a:latin typeface="Times New Roman"/>
                <a:cs typeface="Arial"/>
              </a:rPr>
              <a:t> πλα</a:t>
            </a:r>
            <a:r>
              <a:rPr lang="en-US" dirty="0" err="1">
                <a:latin typeface="Times New Roman"/>
                <a:cs typeface="Arial"/>
              </a:rPr>
              <a:t>ίσιο</a:t>
            </a:r>
            <a:r>
              <a:rPr lang="en-US" dirty="0">
                <a:latin typeface="Times New Roman"/>
                <a:cs typeface="Arial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7BA2D-A46D-F8CF-69B4-04184B922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070" y="1884028"/>
            <a:ext cx="10340275" cy="53649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4170" indent="-344170">
              <a:buChar char="ü"/>
            </a:pPr>
            <a:r>
              <a:rPr lang="en-US" sz="2400" dirty="0">
                <a:latin typeface="Times New Roman"/>
                <a:ea typeface="+mn-lt"/>
                <a:cs typeface="+mn-lt"/>
              </a:rPr>
              <a:t>πα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ρουσί</a:t>
            </a:r>
            <a:r>
              <a:rPr lang="en-US" sz="2400" dirty="0">
                <a:latin typeface="Times New Roman"/>
                <a:ea typeface="+mn-lt"/>
                <a:cs typeface="+mn-lt"/>
              </a:rPr>
              <a:t>α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ση</a:t>
            </a:r>
            <a:r>
              <a:rPr lang="en-US" sz="2400" dirty="0">
                <a:latin typeface="Times New Roman"/>
                <a:ea typeface="+mn-lt"/>
                <a:cs typeface="+mn-lt"/>
              </a:rPr>
              <a:t> 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μετ</a:t>
            </a:r>
            <a:r>
              <a:rPr lang="en-US" sz="2400" dirty="0">
                <a:latin typeface="Times New Roman"/>
                <a:ea typeface="+mn-lt"/>
                <a:cs typeface="+mn-lt"/>
              </a:rPr>
              <a:t>ανα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στευτικών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π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ληθυσμών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να απ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ολ</a:t>
            </a:r>
            <a:r>
              <a:rPr lang="en-US" sz="2400" dirty="0">
                <a:latin typeface="Times New Roman"/>
                <a:ea typeface="+mn-lt"/>
                <a:cs typeface="+mn-lt"/>
              </a:rPr>
              <a:t>αμβ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άνουν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τα απ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οτελέσμ</a:t>
            </a:r>
            <a:r>
              <a:rPr lang="en-US" sz="2400" dirty="0">
                <a:latin typeface="Times New Roman"/>
                <a:ea typeface="+mn-lt"/>
                <a:cs typeface="+mn-lt"/>
              </a:rPr>
              <a:t>ατα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των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θετικών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ρυθμίσεων</a:t>
            </a:r>
            <a:r>
              <a:rPr lang="en-US" sz="2400" dirty="0">
                <a:latin typeface="Times New Roman"/>
                <a:ea typeface="+mn-lt"/>
                <a:cs typeface="+mn-lt"/>
              </a:rPr>
              <a:t> 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της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κυ</a:t>
            </a:r>
            <a:r>
              <a:rPr lang="en-US" sz="2400" dirty="0">
                <a:latin typeface="Times New Roman"/>
                <a:ea typeface="+mn-lt"/>
                <a:cs typeface="+mn-lt"/>
              </a:rPr>
              <a:t>β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έρνησής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του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>
                <a:latin typeface="Times New Roman"/>
                <a:ea typeface="+mn-lt"/>
                <a:cs typeface="+mn-lt"/>
              </a:rPr>
              <a:t>("απ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οδώσ</a:t>
            </a:r>
            <a:r>
              <a:rPr lang="en-US" i="1" dirty="0">
                <a:latin typeface="Times New Roman"/>
                <a:ea typeface="+mn-lt"/>
                <a:cs typeface="+mn-lt"/>
              </a:rPr>
              <a:t>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με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ιθ</a:t>
            </a:r>
            <a:r>
              <a:rPr lang="en-US" i="1" dirty="0">
                <a:latin typeface="Times New Roman"/>
                <a:ea typeface="+mn-lt"/>
                <a:cs typeface="+mn-lt"/>
              </a:rPr>
              <a:t>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γένει</a:t>
            </a:r>
            <a:r>
              <a:rPr lang="en-US" i="1" dirty="0">
                <a:latin typeface="Times New Roman"/>
                <a:ea typeface="+mn-lt"/>
                <a:cs typeface="+mn-lt"/>
              </a:rPr>
              <a:t>α,κα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τοχυρώσ</a:t>
            </a:r>
            <a:r>
              <a:rPr lang="en-US" i="1" dirty="0">
                <a:latin typeface="Times New Roman"/>
                <a:ea typeface="+mn-lt"/>
                <a:cs typeface="+mn-lt"/>
              </a:rPr>
              <a:t>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με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το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δικ</a:t>
            </a:r>
            <a:r>
              <a:rPr lang="en-US" i="1" dirty="0">
                <a:latin typeface="Times New Roman"/>
                <a:ea typeface="+mn-lt"/>
                <a:cs typeface="+mn-lt"/>
              </a:rPr>
              <a:t>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ίωμ</a:t>
            </a:r>
            <a:r>
              <a:rPr lang="en-US" i="1" dirty="0">
                <a:latin typeface="Times New Roman"/>
                <a:ea typeface="+mn-lt"/>
                <a:cs typeface="+mn-lt"/>
              </a:rPr>
              <a:t>α π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ρόσ</a:t>
            </a:r>
            <a:r>
              <a:rPr lang="en-US" i="1" dirty="0">
                <a:latin typeface="Times New Roman"/>
                <a:ea typeface="+mn-lt"/>
                <a:cs typeface="+mn-lt"/>
              </a:rPr>
              <a:t>βα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σής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τους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στην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εργ</a:t>
            </a:r>
            <a:r>
              <a:rPr lang="en-US" i="1" dirty="0">
                <a:latin typeface="Times New Roman"/>
                <a:ea typeface="+mn-lt"/>
                <a:cs typeface="+mn-lt"/>
              </a:rPr>
              <a:t>α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σί</a:t>
            </a:r>
            <a:r>
              <a:rPr lang="en-US" i="1" dirty="0">
                <a:latin typeface="Times New Roman"/>
                <a:ea typeface="+mn-lt"/>
                <a:cs typeface="+mn-lt"/>
              </a:rPr>
              <a:t>α, μπ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ήκ</a:t>
            </a:r>
            <a:r>
              <a:rPr lang="en-US" i="1" dirty="0">
                <a:latin typeface="Times New Roman"/>
                <a:ea typeface="+mn-lt"/>
                <a:cs typeface="+mn-lt"/>
              </a:rPr>
              <a:t>αν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στ</a:t>
            </a:r>
            <a:r>
              <a:rPr lang="en-US" i="1" dirty="0">
                <a:latin typeface="Times New Roman"/>
                <a:ea typeface="+mn-lt"/>
                <a:cs typeface="+mn-lt"/>
              </a:rPr>
              <a:t>α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ελληνικά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σχολεί</a:t>
            </a:r>
            <a:r>
              <a:rPr lang="en-US" i="1" dirty="0">
                <a:latin typeface="Times New Roman"/>
                <a:ea typeface="+mn-lt"/>
                <a:cs typeface="+mn-lt"/>
              </a:rPr>
              <a:t>α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δωδεκάμισι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χιλιάδες</a:t>
            </a:r>
            <a:r>
              <a:rPr lang="en-US" i="1" dirty="0">
                <a:latin typeface="Times New Roman"/>
                <a:ea typeface="+mn-lt"/>
                <a:cs typeface="+mn-lt"/>
              </a:rPr>
              <a:t> π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ροσφυγό</a:t>
            </a:r>
            <a:r>
              <a:rPr lang="en-US" i="1" dirty="0">
                <a:latin typeface="Times New Roman"/>
                <a:ea typeface="+mn-lt"/>
                <a:cs typeface="+mn-lt"/>
              </a:rPr>
              <a:t>π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ουλ</a:t>
            </a:r>
            <a:r>
              <a:rPr lang="en-US" i="1" dirty="0">
                <a:latin typeface="Times New Roman"/>
                <a:ea typeface="+mn-lt"/>
                <a:cs typeface="+mn-lt"/>
              </a:rPr>
              <a:t>α,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σε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ειδικές</a:t>
            </a:r>
            <a:r>
              <a:rPr lang="en-US" i="1" dirty="0">
                <a:latin typeface="Times New Roman"/>
                <a:ea typeface="+mn-lt"/>
                <a:cs typeface="+mn-lt"/>
              </a:rPr>
              <a:t> 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τάξεις</a:t>
            </a:r>
            <a:r>
              <a:rPr lang="en-US" i="1" dirty="0">
                <a:latin typeface="Times New Roman"/>
                <a:ea typeface="+mn-lt"/>
                <a:cs typeface="+mn-lt"/>
              </a:rPr>
              <a:t> υπ</a:t>
            </a:r>
            <a:r>
              <a:rPr lang="en-US" i="1" dirty="0" err="1">
                <a:latin typeface="Times New Roman"/>
                <a:ea typeface="+mn-lt"/>
                <a:cs typeface="+mn-lt"/>
              </a:rPr>
              <a:t>οδοχής</a:t>
            </a:r>
            <a:r>
              <a:rPr lang="en-US" sz="2400" dirty="0">
                <a:latin typeface="Times New Roman"/>
                <a:ea typeface="+mn-lt"/>
                <a:cs typeface="+mn-lt"/>
              </a:rPr>
              <a:t>")</a:t>
            </a:r>
          </a:p>
          <a:p>
            <a:pPr marL="0" indent="0">
              <a:buNone/>
            </a:pPr>
            <a:endParaRPr lang="en-US" sz="2400" dirty="0">
              <a:latin typeface="Times New Roman"/>
              <a:ea typeface="+mn-lt"/>
              <a:cs typeface="+mn-lt"/>
            </a:endParaRPr>
          </a:p>
          <a:p>
            <a:pPr marL="344170" indent="-344170">
              <a:buChar char="Ø"/>
            </a:pPr>
            <a:r>
              <a:rPr lang="en-US" sz="2400" dirty="0" err="1">
                <a:latin typeface="Times New Roman"/>
                <a:ea typeface="+mn-lt"/>
                <a:cs typeface="+mn-lt"/>
              </a:rPr>
              <a:t>Σκο</a:t>
            </a:r>
            <a:r>
              <a:rPr lang="en-US" sz="2400" dirty="0">
                <a:latin typeface="Times New Roman"/>
                <a:ea typeface="+mn-lt"/>
                <a:cs typeface="+mn-lt"/>
              </a:rPr>
              <a:t>π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ός</a:t>
            </a:r>
            <a:r>
              <a:rPr lang="en-US" sz="2400" dirty="0">
                <a:latin typeface="Times New Roman"/>
                <a:ea typeface="+mn-lt"/>
                <a:cs typeface="+mn-lt"/>
              </a:rPr>
              <a:t>: η επ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ίδειξη</a:t>
            </a:r>
            <a:r>
              <a:rPr lang="en-US" sz="2400" dirty="0">
                <a:latin typeface="Times New Roman"/>
                <a:ea typeface="+mn-lt"/>
                <a:cs typeface="+mn-lt"/>
              </a:rPr>
              <a:t> 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των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π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ολιτικών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'υπ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οστήριξης</a:t>
            </a:r>
            <a:r>
              <a:rPr lang="en-US" sz="2400" dirty="0">
                <a:latin typeface="Times New Roman"/>
                <a:ea typeface="+mn-lt"/>
                <a:cs typeface="+mn-lt"/>
              </a:rPr>
              <a:t>' π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ροσφυγικών</a:t>
            </a:r>
            <a:r>
              <a:rPr lang="en-US" sz="2400" dirty="0">
                <a:latin typeface="Times New Roman"/>
                <a:ea typeface="+mn-lt"/>
                <a:cs typeface="+mn-lt"/>
              </a:rPr>
              <a:t>/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μετ</a:t>
            </a:r>
            <a:r>
              <a:rPr lang="en-US" sz="2400" dirty="0">
                <a:latin typeface="Times New Roman"/>
                <a:ea typeface="+mn-lt"/>
                <a:cs typeface="+mn-lt"/>
              </a:rPr>
              <a:t>ανα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στευτικών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π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ληθυσμών</a:t>
            </a:r>
            <a:r>
              <a:rPr lang="en-US" sz="2400" dirty="0">
                <a:latin typeface="Times New Roman"/>
                <a:ea typeface="+mn-lt"/>
                <a:cs typeface="+mn-lt"/>
              </a:rPr>
              <a:t> (α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ντι</a:t>
            </a:r>
            <a:r>
              <a:rPr lang="en-US" sz="2400" dirty="0">
                <a:latin typeface="Times New Roman"/>
                <a:ea typeface="+mn-lt"/>
                <a:cs typeface="+mn-lt"/>
              </a:rPr>
              <a:t>-ρα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τσιστική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θέση</a:t>
            </a:r>
            <a:r>
              <a:rPr lang="en-US" sz="2400" dirty="0">
                <a:latin typeface="Times New Roman"/>
                <a:ea typeface="+mn-lt"/>
                <a:cs typeface="+mn-lt"/>
              </a:rPr>
              <a:t>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6B35927-769C-188F-1CAC-236F99F9E2A9}"/>
              </a:ext>
            </a:extLst>
          </p:cNvPr>
          <p:cNvCxnSpPr/>
          <p:nvPr/>
        </p:nvCxnSpPr>
        <p:spPr>
          <a:xfrm flipV="1">
            <a:off x="1001431" y="1577788"/>
            <a:ext cx="10327341" cy="26894"/>
          </a:xfrm>
          <a:prstGeom prst="straightConnector1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507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205D7-2C7E-6B52-BC48-B9CD623A3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601" y="527909"/>
            <a:ext cx="5056008" cy="1189287"/>
          </a:xfrm>
        </p:spPr>
        <p:txBody>
          <a:bodyPr/>
          <a:lstStyle/>
          <a:p>
            <a:r>
              <a:rPr lang="en-US" dirty="0">
                <a:latin typeface="Times New Roman"/>
                <a:cs typeface="Arial"/>
              </a:rPr>
              <a:t>Τα</a:t>
            </a:r>
            <a:r>
              <a:rPr lang="en-US" dirty="0" err="1">
                <a:latin typeface="Times New Roman"/>
                <a:cs typeface="Arial"/>
              </a:rPr>
              <a:t>υτόχρονη</a:t>
            </a:r>
            <a:r>
              <a:rPr lang="en-US" dirty="0">
                <a:latin typeface="Times New Roman"/>
                <a:cs typeface="Arial"/>
              </a:rPr>
              <a:t> πρα</a:t>
            </a:r>
            <a:r>
              <a:rPr lang="en-US" dirty="0" err="1">
                <a:latin typeface="Times New Roman"/>
                <a:cs typeface="Arial"/>
              </a:rPr>
              <a:t>γμάτωση</a:t>
            </a:r>
            <a:r>
              <a:rPr lang="en-US" dirty="0">
                <a:latin typeface="Times New Roman"/>
                <a:cs typeface="Arial"/>
              </a:rPr>
              <a:t> ρα</a:t>
            </a:r>
            <a:r>
              <a:rPr lang="en-US" dirty="0" err="1">
                <a:latin typeface="Times New Roman"/>
                <a:cs typeface="Arial"/>
              </a:rPr>
              <a:t>τσιστικών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θέσεων</a:t>
            </a:r>
            <a:r>
              <a:rPr lang="en-US" dirty="0">
                <a:latin typeface="Times New Roman"/>
                <a:cs typeface="Arial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7BA2D-A46D-F8CF-69B4-04184B922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952" y="2253822"/>
            <a:ext cx="10340274" cy="54321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4170" indent="-344170">
              <a:buChar char="Ø"/>
            </a:pPr>
            <a:r>
              <a:rPr lang="en-US" sz="2400" dirty="0">
                <a:latin typeface="Times New Roman"/>
                <a:ea typeface="+mn-lt"/>
                <a:cs typeface="+mn-lt"/>
              </a:rPr>
              <a:t>Η απ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όδοση</a:t>
            </a:r>
            <a:r>
              <a:rPr lang="en-US" sz="2400" dirty="0">
                <a:latin typeface="Times New Roman"/>
                <a:ea typeface="+mn-lt"/>
                <a:cs typeface="+mn-lt"/>
              </a:rPr>
              <a:t> 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ιθ</a:t>
            </a:r>
            <a:r>
              <a:rPr lang="en-US" sz="2400" dirty="0">
                <a:latin typeface="Times New Roman"/>
                <a:ea typeface="+mn-lt"/>
                <a:cs typeface="+mn-lt"/>
              </a:rPr>
              <a:t>α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γένει</a:t>
            </a:r>
            <a:r>
              <a:rPr lang="en-US" sz="2400" dirty="0">
                <a:latin typeface="Times New Roman"/>
                <a:ea typeface="+mn-lt"/>
                <a:cs typeface="+mn-lt"/>
              </a:rPr>
              <a:t>ας,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στη</a:t>
            </a:r>
            <a:r>
              <a:rPr lang="en-US" sz="2400" dirty="0">
                <a:latin typeface="Times New Roman"/>
                <a:ea typeface="+mn-lt"/>
                <a:cs typeface="+mn-lt"/>
              </a:rPr>
              <a:t> 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θητεί</a:t>
            </a:r>
            <a:r>
              <a:rPr lang="en-US" sz="2400" dirty="0">
                <a:latin typeface="Times New Roman"/>
                <a:ea typeface="+mn-lt"/>
                <a:cs typeface="+mn-lt"/>
              </a:rPr>
              <a:t>α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του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ΣΥΡΙΖΑ, π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ροϋ</a:t>
            </a:r>
            <a:r>
              <a:rPr lang="en-US" sz="2400" dirty="0">
                <a:latin typeface="Times New Roman"/>
                <a:ea typeface="+mn-lt"/>
                <a:cs typeface="+mn-lt"/>
              </a:rPr>
              <a:t>π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οθέτει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και αναπα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ράγει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συγχρόνως</a:t>
            </a:r>
            <a:r>
              <a:rPr lang="en-US" sz="2400" dirty="0">
                <a:latin typeface="Times New Roman"/>
                <a:ea typeface="+mn-lt"/>
                <a:cs typeface="+mn-lt"/>
              </a:rPr>
              <a:t> 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την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α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φομοίωσή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των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μετ</a:t>
            </a:r>
            <a:r>
              <a:rPr lang="en-US" sz="2400" dirty="0">
                <a:latin typeface="Times New Roman"/>
                <a:ea typeface="+mn-lt"/>
                <a:cs typeface="+mn-lt"/>
              </a:rPr>
              <a:t>ανα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στευτικών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π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ληθυσμών</a:t>
            </a:r>
          </a:p>
          <a:p>
            <a:pPr marL="0" indent="0">
              <a:buNone/>
            </a:pPr>
            <a:endParaRPr lang="en-US" sz="2400" dirty="0">
              <a:latin typeface="Times New Roman"/>
              <a:ea typeface="+mn-lt"/>
              <a:cs typeface="+mn-lt"/>
            </a:endParaRPr>
          </a:p>
          <a:p>
            <a:pPr marL="344170" indent="-344170">
              <a:buChar char="Ø"/>
            </a:pPr>
            <a:r>
              <a:rPr lang="en-US" sz="2400" dirty="0">
                <a:latin typeface="Times New Roman"/>
                <a:ea typeface="+mn-lt"/>
                <a:cs typeface="+mn-lt"/>
              </a:rPr>
              <a:t>Η β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οήθει</a:t>
            </a:r>
            <a:r>
              <a:rPr lang="en-US" sz="2400" dirty="0">
                <a:latin typeface="Times New Roman"/>
                <a:ea typeface="+mn-lt"/>
                <a:cs typeface="+mn-lt"/>
              </a:rPr>
              <a:t>ας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στους</a:t>
            </a:r>
            <a:r>
              <a:rPr lang="en-US" sz="2400" dirty="0">
                <a:latin typeface="Times New Roman"/>
                <a:ea typeface="+mn-lt"/>
                <a:cs typeface="+mn-lt"/>
              </a:rPr>
              <a:t> 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μετ</a:t>
            </a:r>
            <a:r>
              <a:rPr lang="en-US" sz="2400" dirty="0">
                <a:latin typeface="Times New Roman"/>
                <a:ea typeface="+mn-lt"/>
                <a:cs typeface="+mn-lt"/>
              </a:rPr>
              <a:t>ανα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στευτικούς</a:t>
            </a:r>
            <a:r>
              <a:rPr lang="en-US" sz="2400" dirty="0">
                <a:latin typeface="Times New Roman"/>
                <a:ea typeface="+mn-lt"/>
                <a:cs typeface="+mn-lt"/>
              </a:rPr>
              <a:t> π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ληθυσμούς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π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ου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έφτ</a:t>
            </a:r>
            <a:r>
              <a:rPr lang="en-US" sz="2400" dirty="0">
                <a:latin typeface="Times New Roman"/>
                <a:ea typeface="+mn-lt"/>
                <a:cs typeface="+mn-lt"/>
              </a:rPr>
              <a:t>ασαν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στην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Ελλάδ</a:t>
            </a:r>
            <a:r>
              <a:rPr lang="en-US" sz="2400" dirty="0">
                <a:latin typeface="Times New Roman"/>
                <a:ea typeface="+mn-lt"/>
                <a:cs typeface="+mn-lt"/>
              </a:rPr>
              <a:t>α, 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μέσω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α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φομοιωτικών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πρα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κτικών</a:t>
            </a:r>
            <a:r>
              <a:rPr lang="en-US" sz="2400" dirty="0">
                <a:latin typeface="Times New Roman"/>
                <a:ea typeface="+mn-lt"/>
                <a:cs typeface="+mn-lt"/>
              </a:rPr>
              <a:t>, πα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ρουσιάζετ</a:t>
            </a:r>
            <a:r>
              <a:rPr lang="en-US" sz="2400" dirty="0">
                <a:latin typeface="Times New Roman"/>
                <a:ea typeface="+mn-lt"/>
                <a:cs typeface="+mn-lt"/>
              </a:rPr>
              <a:t>αι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ως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θετική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α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φού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εκ</a:t>
            </a:r>
            <a:r>
              <a:rPr lang="en-US" sz="2400" dirty="0">
                <a:latin typeface="Times New Roman"/>
                <a:ea typeface="+mn-lt"/>
                <a:cs typeface="+mn-lt"/>
              </a:rPr>
              <a:t>π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ορεύετ</a:t>
            </a:r>
            <a:r>
              <a:rPr lang="en-US" sz="2400" dirty="0">
                <a:latin typeface="Times New Roman"/>
                <a:ea typeface="+mn-lt"/>
                <a:cs typeface="+mn-lt"/>
              </a:rPr>
              <a:t>αι από α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ντιρ</a:t>
            </a:r>
            <a:r>
              <a:rPr lang="en-US" sz="2400" dirty="0">
                <a:latin typeface="Times New Roman"/>
                <a:ea typeface="+mn-lt"/>
                <a:cs typeface="+mn-lt"/>
              </a:rPr>
              <a:t>α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τσιστικές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θέσεις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υπ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οστήριξης</a:t>
            </a:r>
            <a:endParaRPr lang="en-US" sz="2400" dirty="0" err="1">
              <a:latin typeface="Times New Roman"/>
              <a:cs typeface="Arial" panose="020B0604020202020204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6B35927-769C-188F-1CAC-236F99F9E2A9}"/>
              </a:ext>
            </a:extLst>
          </p:cNvPr>
          <p:cNvCxnSpPr/>
          <p:nvPr/>
        </p:nvCxnSpPr>
        <p:spPr>
          <a:xfrm flipV="1">
            <a:off x="1001431" y="1577788"/>
            <a:ext cx="10327341" cy="26894"/>
          </a:xfrm>
          <a:prstGeom prst="straightConnector1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ACD7A60-1A72-2DD2-A776-D31D3DB3AA0A}"/>
              </a:ext>
            </a:extLst>
          </p:cNvPr>
          <p:cNvSpPr/>
          <p:nvPr/>
        </p:nvSpPr>
        <p:spPr>
          <a:xfrm>
            <a:off x="1316690" y="5897095"/>
            <a:ext cx="1221441" cy="54908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1E9E4B-8DDD-7835-B079-1CAA1A479A7E}"/>
              </a:ext>
            </a:extLst>
          </p:cNvPr>
          <p:cNvSpPr txBox="1"/>
          <p:nvPr/>
        </p:nvSpPr>
        <p:spPr>
          <a:xfrm>
            <a:off x="2779058" y="5894294"/>
            <a:ext cx="296955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  </a:t>
            </a:r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  <a:cs typeface="Arial"/>
              </a:rPr>
              <a:t> </a:t>
            </a:r>
            <a:r>
              <a:rPr lang="en-US" b="1" dirty="0">
                <a:solidFill>
                  <a:schemeClr val="bg2">
                    <a:lumMod val="90000"/>
                    <a:lumOff val="10000"/>
                  </a:schemeClr>
                </a:solidFill>
                <a:latin typeface="Times New Roman"/>
                <a:cs typeface="Arial"/>
              </a:rPr>
              <a:t>ΡΕΥΣΤΟΣ ΡΑΤΣΙΣΜΟΣ</a:t>
            </a:r>
          </a:p>
          <a:p>
            <a:r>
              <a:rPr lang="en-US" b="1" dirty="0">
                <a:solidFill>
                  <a:schemeClr val="bg2">
                    <a:lumMod val="90000"/>
                    <a:lumOff val="10000"/>
                  </a:schemeClr>
                </a:solidFill>
                <a:latin typeface="Times New Roman"/>
                <a:cs typeface="Arial"/>
              </a:rPr>
              <a:t>           ΑΜΦΙΣΗΜΙΑ</a:t>
            </a:r>
          </a:p>
        </p:txBody>
      </p:sp>
    </p:spTree>
    <p:extLst>
      <p:ext uri="{BB962C8B-B14F-4D97-AF65-F5344CB8AC3E}">
        <p14:creationId xmlns:p14="http://schemas.microsoft.com/office/powerpoint/2010/main" val="1018637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B2B2-D2E3-D620-BE18-478F35D6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072" y="516704"/>
            <a:ext cx="8910831" cy="1648728"/>
          </a:xfrm>
        </p:spPr>
        <p:txBody>
          <a:bodyPr/>
          <a:lstStyle/>
          <a:p>
            <a:r>
              <a:rPr lang="en-US" dirty="0">
                <a:latin typeface="Times New Roman"/>
                <a:cs typeface="Arial"/>
              </a:rPr>
              <a:t>Επ</a:t>
            </a:r>
            <a:r>
              <a:rPr lang="en-US" dirty="0" err="1">
                <a:latin typeface="Times New Roman"/>
                <a:cs typeface="Arial"/>
              </a:rPr>
              <a:t>ιχειρημ</a:t>
            </a:r>
            <a:r>
              <a:rPr lang="en-US" dirty="0">
                <a:latin typeface="Times New Roman"/>
                <a:cs typeface="Arial"/>
              </a:rPr>
              <a:t>α</a:t>
            </a:r>
            <a:r>
              <a:rPr lang="en-US" dirty="0" err="1">
                <a:latin typeface="Times New Roman"/>
                <a:cs typeface="Arial"/>
              </a:rPr>
              <a:t>τολογική</a:t>
            </a:r>
            <a:r>
              <a:rPr lang="en-US" dirty="0">
                <a:latin typeface="Times New Roman"/>
                <a:cs typeface="Arial"/>
              </a:rPr>
              <a:t> α</a:t>
            </a:r>
            <a:r>
              <a:rPr lang="en-US" dirty="0" err="1">
                <a:latin typeface="Times New Roman"/>
                <a:cs typeface="Arial"/>
              </a:rPr>
              <a:t>νάλυση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sz="2000" dirty="0">
                <a:latin typeface="Times New Roman"/>
                <a:cs typeface="Arial"/>
              </a:rPr>
              <a:t>(</a:t>
            </a:r>
            <a:r>
              <a:rPr lang="en-US" sz="2000" dirty="0" err="1">
                <a:latin typeface="Times New Roman"/>
                <a:cs typeface="Arial"/>
              </a:rPr>
              <a:t>Δι</a:t>
            </a:r>
            <a:r>
              <a:rPr lang="en-US" sz="2000" dirty="0">
                <a:latin typeface="Times New Roman"/>
                <a:cs typeface="Arial"/>
              </a:rPr>
              <a:t>α</a:t>
            </a:r>
            <a:r>
              <a:rPr lang="en-US" sz="2000" dirty="0" err="1">
                <a:latin typeface="Times New Roman"/>
                <a:cs typeface="Arial"/>
              </a:rPr>
              <a:t>δικ</a:t>
            </a:r>
            <a:r>
              <a:rPr lang="en-US" sz="2000" dirty="0">
                <a:latin typeface="Times New Roman"/>
                <a:cs typeface="Arial"/>
              </a:rPr>
              <a:t>α</a:t>
            </a:r>
            <a:r>
              <a:rPr lang="en-US" sz="2000" dirty="0" err="1">
                <a:latin typeface="Times New Roman"/>
                <a:cs typeface="Arial"/>
              </a:rPr>
              <a:t>στικός</a:t>
            </a:r>
            <a:r>
              <a:rPr lang="en-US" sz="2000" dirty="0">
                <a:latin typeface="Times New Roman"/>
                <a:cs typeface="Arial"/>
              </a:rPr>
              <a:t>-επα</a:t>
            </a:r>
            <a:r>
              <a:rPr lang="en-US" sz="2000" dirty="0" err="1">
                <a:latin typeface="Times New Roman"/>
                <a:cs typeface="Arial"/>
              </a:rPr>
              <a:t>γωγικός</a:t>
            </a:r>
            <a:r>
              <a:rPr lang="en-US" sz="2000" dirty="0">
                <a:latin typeface="Times New Roman"/>
                <a:cs typeface="Arial"/>
              </a:rPr>
              <a:t> </a:t>
            </a:r>
            <a:r>
              <a:rPr lang="en-US" sz="2000" dirty="0" err="1">
                <a:latin typeface="Times New Roman"/>
                <a:cs typeface="Arial"/>
              </a:rPr>
              <a:t>άξον</a:t>
            </a:r>
            <a:r>
              <a:rPr lang="en-US" sz="2000" dirty="0">
                <a:latin typeface="Times New Roman"/>
                <a:cs typeface="Arial"/>
              </a:rPr>
              <a:t>ας)</a:t>
            </a:r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63B9E-0572-6514-A926-088302BD7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952" y="1615087"/>
            <a:ext cx="10026510" cy="503997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/>
                <a:ea typeface="+mn-lt"/>
                <a:cs typeface="+mn-lt"/>
              </a:rPr>
              <a:t>"Ο ΣΥΡΙΖΑ π</a:t>
            </a:r>
            <a:r>
              <a:rPr lang="en-US" dirty="0" err="1">
                <a:latin typeface="Times New Roman"/>
                <a:ea typeface="+mn-lt"/>
                <a:cs typeface="+mn-lt"/>
              </a:rPr>
              <a:t>ρέ</a:t>
            </a:r>
            <a:r>
              <a:rPr lang="en-US" dirty="0">
                <a:latin typeface="Times New Roman"/>
                <a:ea typeface="+mn-lt"/>
                <a:cs typeface="+mn-lt"/>
              </a:rPr>
              <a:t>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ει</a:t>
            </a:r>
            <a:r>
              <a:rPr lang="en-US" dirty="0">
                <a:latin typeface="Times New Roman"/>
                <a:ea typeface="+mn-lt"/>
                <a:cs typeface="+mn-lt"/>
              </a:rPr>
              <a:t> να α</a:t>
            </a:r>
            <a:r>
              <a:rPr lang="en-US" dirty="0" err="1">
                <a:latin typeface="Times New Roman"/>
                <a:ea typeface="+mn-lt"/>
                <a:cs typeface="+mn-lt"/>
              </a:rPr>
              <a:t>ξιολογηθεί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θετικά</a:t>
            </a:r>
            <a:r>
              <a:rPr lang="en-US" dirty="0">
                <a:latin typeface="Times New Roman"/>
                <a:ea typeface="+mn-lt"/>
                <a:cs typeface="+mn-lt"/>
              </a:rPr>
              <a:t>"</a:t>
            </a:r>
          </a:p>
          <a:p>
            <a:pPr marL="0" indent="0">
              <a:buNone/>
            </a:pPr>
            <a:endParaRPr lang="en-US" dirty="0">
              <a:latin typeface="Times New Roman"/>
              <a:cs typeface="Arial" panose="020B0604020202020204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Arial" panose="020B0604020202020204"/>
              </a:rPr>
              <a:t>                                                 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 panose="020B0604020202020204"/>
              </a:rPr>
              <a:t>           </a:t>
            </a:r>
            <a:r>
              <a:rPr lang="en-US" b="1" i="1" dirty="0" err="1">
                <a:solidFill>
                  <a:srgbClr val="FFC000"/>
                </a:solidFill>
                <a:latin typeface="Times New Roman"/>
                <a:cs typeface="Arial" panose="020B0604020202020204"/>
              </a:rPr>
              <a:t>ισχυρισμός</a:t>
            </a:r>
            <a:endParaRPr lang="en-US" b="1" i="1">
              <a:solidFill>
                <a:srgbClr val="FFC000"/>
              </a:solidFill>
              <a:latin typeface="Times New Roman"/>
              <a:cs typeface="Arial" panose="020B0604020202020204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ea typeface="+mn-lt"/>
                <a:cs typeface="+mn-lt"/>
              </a:rPr>
              <a:t>"Κα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τά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τη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θητεί</a:t>
            </a:r>
            <a:r>
              <a:rPr lang="en-US" dirty="0">
                <a:latin typeface="Times New Roman"/>
                <a:ea typeface="+mn-lt"/>
                <a:cs typeface="+mn-lt"/>
              </a:rPr>
              <a:t>α </a:t>
            </a:r>
            <a:r>
              <a:rPr lang="en-US" dirty="0" err="1">
                <a:latin typeface="Times New Roman"/>
                <a:ea typeface="+mn-lt"/>
                <a:cs typeface="+mn-lt"/>
              </a:rPr>
              <a:t>του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συνέ</a:t>
            </a:r>
            <a:r>
              <a:rPr lang="en-US" dirty="0">
                <a:latin typeface="Times New Roman"/>
                <a:ea typeface="+mn-lt"/>
                <a:cs typeface="+mn-lt"/>
              </a:rPr>
              <a:t>βα</a:t>
            </a:r>
            <a:r>
              <a:rPr lang="en-US" dirty="0" err="1">
                <a:latin typeface="Times New Roman"/>
                <a:ea typeface="+mn-lt"/>
                <a:cs typeface="+mn-lt"/>
              </a:rPr>
              <a:t>λε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θετικά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στην</a:t>
            </a:r>
            <a:r>
              <a:rPr lang="en-US" dirty="0">
                <a:latin typeface="Times New Roman"/>
                <a:ea typeface="+mn-lt"/>
                <a:cs typeface="+mn-lt"/>
              </a:rPr>
              <a:t> επ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ίλυση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των</a:t>
            </a:r>
            <a:r>
              <a:rPr lang="en-US" dirty="0">
                <a:latin typeface="Times New Roman"/>
                <a:ea typeface="+mn-lt"/>
                <a:cs typeface="+mn-lt"/>
              </a:rPr>
              <a:t> π</a:t>
            </a:r>
            <a:r>
              <a:rPr lang="en-US" dirty="0" err="1">
                <a:latin typeface="Times New Roman"/>
                <a:ea typeface="+mn-lt"/>
                <a:cs typeface="+mn-lt"/>
              </a:rPr>
              <a:t>ρο</a:t>
            </a:r>
            <a:r>
              <a:rPr lang="en-US" dirty="0">
                <a:latin typeface="Times New Roman"/>
                <a:ea typeface="+mn-lt"/>
                <a:cs typeface="+mn-lt"/>
              </a:rPr>
              <a:t>β</a:t>
            </a:r>
            <a:r>
              <a:rPr lang="en-US" dirty="0" err="1">
                <a:latin typeface="Times New Roman"/>
                <a:ea typeface="+mn-lt"/>
                <a:cs typeface="+mn-lt"/>
              </a:rPr>
              <a:t>λημάτων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των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μετ</a:t>
            </a:r>
            <a:r>
              <a:rPr lang="en-US" dirty="0">
                <a:latin typeface="Times New Roman"/>
                <a:ea typeface="+mn-lt"/>
                <a:cs typeface="+mn-lt"/>
              </a:rPr>
              <a:t>ανα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στών</a:t>
            </a:r>
            <a:r>
              <a:rPr lang="en-US" dirty="0">
                <a:latin typeface="Times New Roman"/>
                <a:ea typeface="+mn-lt"/>
                <a:cs typeface="+mn-lt"/>
              </a:rPr>
              <a:t>/</a:t>
            </a:r>
            <a:r>
              <a:rPr lang="en-US" dirty="0" err="1">
                <a:latin typeface="Times New Roman"/>
                <a:ea typeface="+mn-lt"/>
                <a:cs typeface="+mn-lt"/>
              </a:rPr>
              <a:t>τριών</a:t>
            </a:r>
            <a:r>
              <a:rPr lang="en-US" dirty="0">
                <a:latin typeface="Times New Roman"/>
                <a:ea typeface="+mn-lt"/>
                <a:cs typeface="+mn-lt"/>
              </a:rPr>
              <a:t>"</a:t>
            </a:r>
            <a:endParaRPr lang="en-US" dirty="0">
              <a:latin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Arial" panose="020B0604020202020204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Arial" panose="020B0604020202020204"/>
              </a:rPr>
              <a:t>                                                         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 panose="020B0604020202020204"/>
              </a:rPr>
              <a:t>  </a:t>
            </a:r>
            <a:r>
              <a:rPr lang="en-US" b="1" i="1" dirty="0">
                <a:solidFill>
                  <a:srgbClr val="FFC000"/>
                </a:solidFill>
                <a:latin typeface="Times New Roman"/>
                <a:cs typeface="Arial" panose="020B0604020202020204"/>
              </a:rPr>
              <a:t>επ</a:t>
            </a:r>
            <a:r>
              <a:rPr lang="en-US" b="1" i="1" dirty="0" err="1">
                <a:solidFill>
                  <a:srgbClr val="FFC000"/>
                </a:solidFill>
                <a:latin typeface="Times New Roman"/>
                <a:cs typeface="Arial" panose="020B0604020202020204"/>
              </a:rPr>
              <a:t>ιχείρημ</a:t>
            </a:r>
            <a:r>
              <a:rPr lang="en-US" b="1" i="1" dirty="0">
                <a:solidFill>
                  <a:srgbClr val="FFC000"/>
                </a:solidFill>
                <a:latin typeface="Times New Roman"/>
                <a:cs typeface="Arial" panose="020B0604020202020204"/>
              </a:rPr>
              <a:t>α</a:t>
            </a:r>
          </a:p>
          <a:p>
            <a:pPr marL="342900" indent="-342900">
              <a:buChar char="Ø"/>
            </a:pPr>
            <a:r>
              <a:rPr lang="en-US" dirty="0">
                <a:latin typeface="Times New Roman"/>
                <a:cs typeface="Arial" panose="020B0604020202020204"/>
              </a:rPr>
              <a:t>Η επ</a:t>
            </a:r>
            <a:r>
              <a:rPr lang="en-US" dirty="0" err="1">
                <a:latin typeface="Times New Roman"/>
                <a:cs typeface="Arial" panose="020B0604020202020204"/>
              </a:rPr>
              <a:t>ιχειρημ</a:t>
            </a:r>
            <a:r>
              <a:rPr lang="en-US" dirty="0">
                <a:latin typeface="Times New Roman"/>
                <a:cs typeface="Arial" panose="020B0604020202020204"/>
              </a:rPr>
              <a:t>α</a:t>
            </a:r>
            <a:r>
              <a:rPr lang="en-US" dirty="0" err="1">
                <a:latin typeface="Times New Roman"/>
                <a:cs typeface="Arial" panose="020B0604020202020204"/>
              </a:rPr>
              <a:t>τολογί</a:t>
            </a:r>
            <a:r>
              <a:rPr lang="en-US" dirty="0">
                <a:latin typeface="Times New Roman"/>
                <a:cs typeface="Arial" panose="020B0604020202020204"/>
              </a:rPr>
              <a:t>α α</a:t>
            </a:r>
            <a:r>
              <a:rPr lang="en-US" dirty="0" err="1">
                <a:latin typeface="Times New Roman"/>
                <a:cs typeface="Arial" panose="020B0604020202020204"/>
              </a:rPr>
              <a:t>υτή</a:t>
            </a:r>
            <a:r>
              <a:rPr lang="en-US" dirty="0">
                <a:latin typeface="Times New Roman"/>
                <a:cs typeface="Arial" panose="020B0604020202020204"/>
              </a:rPr>
              <a:t> πρα</a:t>
            </a:r>
            <a:r>
              <a:rPr lang="en-US" dirty="0" err="1">
                <a:latin typeface="Times New Roman"/>
                <a:cs typeface="Arial" panose="020B0604020202020204"/>
              </a:rPr>
              <a:t>γμ</a:t>
            </a:r>
            <a:r>
              <a:rPr lang="en-US" dirty="0">
                <a:latin typeface="Times New Roman"/>
                <a:cs typeface="Arial" panose="020B0604020202020204"/>
              </a:rPr>
              <a:t>α</a:t>
            </a:r>
            <a:r>
              <a:rPr lang="en-US" dirty="0" err="1">
                <a:latin typeface="Times New Roman"/>
                <a:cs typeface="Arial" panose="020B0604020202020204"/>
              </a:rPr>
              <a:t>το</a:t>
            </a:r>
            <a:r>
              <a:rPr lang="en-US" dirty="0">
                <a:latin typeface="Times New Roman"/>
                <a:cs typeface="Arial" panose="020B0604020202020204"/>
              </a:rPr>
              <a:t>π</a:t>
            </a:r>
            <a:r>
              <a:rPr lang="en-US" dirty="0" err="1">
                <a:latin typeface="Times New Roman"/>
                <a:cs typeface="Arial" panose="020B0604020202020204"/>
              </a:rPr>
              <a:t>οιείτ</a:t>
            </a:r>
            <a:r>
              <a:rPr lang="en-US" dirty="0">
                <a:latin typeface="Times New Roman"/>
                <a:cs typeface="Arial" panose="020B0604020202020204"/>
              </a:rPr>
              <a:t>αι επα</a:t>
            </a:r>
            <a:r>
              <a:rPr lang="en-US" dirty="0" err="1">
                <a:latin typeface="Times New Roman"/>
                <a:cs typeface="Arial" panose="020B0604020202020204"/>
              </a:rPr>
              <a:t>γωγικά</a:t>
            </a:r>
            <a:r>
              <a:rPr lang="en-US" dirty="0">
                <a:latin typeface="Times New Roman"/>
                <a:cs typeface="Arial" panose="020B0604020202020204"/>
              </a:rPr>
              <a:t> </a:t>
            </a:r>
            <a:r>
              <a:rPr lang="en-US" dirty="0" err="1">
                <a:latin typeface="Times New Roman"/>
                <a:cs typeface="Arial" panose="020B0604020202020204"/>
              </a:rPr>
              <a:t>στη</a:t>
            </a:r>
            <a:r>
              <a:rPr lang="en-US" dirty="0">
                <a:latin typeface="Times New Roman"/>
                <a:cs typeface="Arial" panose="020B0604020202020204"/>
              </a:rPr>
              <a:t> β</a:t>
            </a:r>
            <a:r>
              <a:rPr lang="en-US" dirty="0" err="1">
                <a:latin typeface="Times New Roman"/>
                <a:cs typeface="Arial" panose="020B0604020202020204"/>
              </a:rPr>
              <a:t>άση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του</a:t>
            </a:r>
            <a:r>
              <a:rPr lang="en-US" dirty="0">
                <a:latin typeface="Times New Roman"/>
                <a:cs typeface="Arial" panose="020B0604020202020204"/>
              </a:rPr>
              <a:t> </a:t>
            </a:r>
            <a:r>
              <a:rPr lang="en-US" dirty="0" err="1">
                <a:solidFill>
                  <a:srgbClr val="00B050"/>
                </a:solidFill>
                <a:latin typeface="Times New Roman"/>
                <a:cs typeface="Arial" panose="020B0604020202020204"/>
              </a:rPr>
              <a:t>τ</a:t>
            </a:r>
            <a:r>
              <a:rPr lang="en-US" i="1" dirty="0" err="1">
                <a:solidFill>
                  <a:srgbClr val="00B050"/>
                </a:solidFill>
                <a:latin typeface="Times New Roman"/>
                <a:cs typeface="Arial" panose="020B0604020202020204"/>
              </a:rPr>
              <a:t>ό</a:t>
            </a:r>
            <a:r>
              <a:rPr lang="en-US" i="1" dirty="0">
                <a:solidFill>
                  <a:srgbClr val="00B050"/>
                </a:solidFill>
                <a:latin typeface="Times New Roman"/>
                <a:cs typeface="Arial" panose="020B0604020202020204"/>
              </a:rPr>
              <a:t>π</a:t>
            </a:r>
            <a:r>
              <a:rPr lang="en-US" i="1" dirty="0" err="1">
                <a:solidFill>
                  <a:srgbClr val="00B050"/>
                </a:solidFill>
                <a:latin typeface="Times New Roman"/>
                <a:cs typeface="Arial" panose="020B0604020202020204"/>
              </a:rPr>
              <a:t>ου</a:t>
            </a:r>
            <a:r>
              <a:rPr lang="en-US" i="1" dirty="0">
                <a:solidFill>
                  <a:srgbClr val="00B050"/>
                </a:solidFill>
                <a:latin typeface="Times New Roman"/>
                <a:cs typeface="Arial" panose="020B0604020202020204"/>
              </a:rPr>
              <a:t> </a:t>
            </a:r>
            <a:r>
              <a:rPr lang="en-US" i="1" dirty="0" err="1">
                <a:solidFill>
                  <a:srgbClr val="00B050"/>
                </a:solidFill>
                <a:latin typeface="Times New Roman"/>
                <a:cs typeface="Arial" panose="020B0604020202020204"/>
              </a:rPr>
              <a:t>των</a:t>
            </a:r>
            <a:r>
              <a:rPr lang="en-US" i="1" dirty="0">
                <a:solidFill>
                  <a:srgbClr val="00B050"/>
                </a:solidFill>
                <a:latin typeface="Times New Roman"/>
                <a:cs typeface="Arial" panose="020B0604020202020204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/>
                <a:cs typeface="Arial" panose="020B0604020202020204"/>
              </a:rPr>
              <a:t>οντολογικών</a:t>
            </a:r>
            <a:r>
              <a:rPr lang="en-US" i="1" dirty="0">
                <a:solidFill>
                  <a:srgbClr val="00B050"/>
                </a:solidFill>
                <a:latin typeface="Times New Roman"/>
                <a:cs typeface="Arial" panose="020B0604020202020204"/>
              </a:rPr>
              <a:t> επιπ</a:t>
            </a:r>
            <a:r>
              <a:rPr lang="en-US" i="1" dirty="0" err="1">
                <a:solidFill>
                  <a:srgbClr val="00B050"/>
                </a:solidFill>
                <a:latin typeface="Times New Roman"/>
                <a:cs typeface="Arial" panose="020B0604020202020204"/>
              </a:rPr>
              <a:t>τώσεων</a:t>
            </a:r>
            <a:endParaRPr lang="en-US" i="1">
              <a:solidFill>
                <a:srgbClr val="00B050"/>
              </a:solidFill>
              <a:latin typeface="Times New Roman"/>
              <a:cs typeface="Arial" panose="020B0604020202020204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F5CF74D-290E-C209-AE55-6CC7D7AAFE99}"/>
              </a:ext>
            </a:extLst>
          </p:cNvPr>
          <p:cNvCxnSpPr/>
          <p:nvPr/>
        </p:nvCxnSpPr>
        <p:spPr>
          <a:xfrm flipV="1">
            <a:off x="1001431" y="1398494"/>
            <a:ext cx="10327341" cy="2689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row: Down 5">
            <a:extLst>
              <a:ext uri="{FF2B5EF4-FFF2-40B4-BE49-F238E27FC236}">
                <a16:creationId xmlns:a16="http://schemas.microsoft.com/office/drawing/2014/main" id="{C0995359-6B2E-2100-C7B4-23A82257A1EF}"/>
              </a:ext>
            </a:extLst>
          </p:cNvPr>
          <p:cNvSpPr/>
          <p:nvPr/>
        </p:nvSpPr>
        <p:spPr>
          <a:xfrm>
            <a:off x="5504889" y="2445683"/>
            <a:ext cx="257736" cy="504265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9266043-1BAD-934E-7A78-22C210AF8D61}"/>
              </a:ext>
            </a:extLst>
          </p:cNvPr>
          <p:cNvSpPr/>
          <p:nvPr/>
        </p:nvSpPr>
        <p:spPr>
          <a:xfrm>
            <a:off x="5504889" y="4507565"/>
            <a:ext cx="257736" cy="504265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85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B2B2-D2E3-D620-BE18-478F35D6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425" y="707204"/>
            <a:ext cx="8910831" cy="1648728"/>
          </a:xfrm>
        </p:spPr>
        <p:txBody>
          <a:bodyPr/>
          <a:lstStyle/>
          <a:p>
            <a:r>
              <a:rPr lang="en-US" dirty="0">
                <a:latin typeface="Times New Roman"/>
                <a:cs typeface="Arial"/>
              </a:rPr>
              <a:t>Επ</a:t>
            </a:r>
            <a:r>
              <a:rPr lang="en-US" dirty="0" err="1">
                <a:latin typeface="Times New Roman"/>
                <a:cs typeface="Arial"/>
              </a:rPr>
              <a:t>ιχειρημ</a:t>
            </a:r>
            <a:r>
              <a:rPr lang="en-US" dirty="0">
                <a:latin typeface="Times New Roman"/>
                <a:cs typeface="Arial"/>
              </a:rPr>
              <a:t>α</a:t>
            </a:r>
            <a:r>
              <a:rPr lang="en-US" dirty="0" err="1">
                <a:latin typeface="Times New Roman"/>
                <a:cs typeface="Arial"/>
              </a:rPr>
              <a:t>τολογική</a:t>
            </a:r>
            <a:r>
              <a:rPr lang="en-US" dirty="0">
                <a:latin typeface="Times New Roman"/>
                <a:cs typeface="Arial"/>
              </a:rPr>
              <a:t> α</a:t>
            </a:r>
            <a:r>
              <a:rPr lang="en-US" dirty="0" err="1">
                <a:latin typeface="Times New Roman"/>
                <a:cs typeface="Arial"/>
              </a:rPr>
              <a:t>νάλυση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sz="2000" dirty="0">
                <a:latin typeface="Times New Roman"/>
                <a:cs typeface="Arial"/>
              </a:rPr>
              <a:t>(</a:t>
            </a:r>
            <a:r>
              <a:rPr lang="en-US" sz="2000" dirty="0" err="1">
                <a:latin typeface="Times New Roman"/>
                <a:cs typeface="Arial"/>
              </a:rPr>
              <a:t>Υλικός-συγκειμενικός</a:t>
            </a:r>
            <a:r>
              <a:rPr lang="en-US" sz="2000" dirty="0">
                <a:latin typeface="Times New Roman"/>
                <a:cs typeface="Arial"/>
              </a:rPr>
              <a:t> </a:t>
            </a:r>
            <a:r>
              <a:rPr lang="en-US" sz="2000" dirty="0" err="1">
                <a:latin typeface="Times New Roman"/>
                <a:cs typeface="Arial"/>
              </a:rPr>
              <a:t>άξον</a:t>
            </a:r>
            <a:r>
              <a:rPr lang="en-US" sz="2000" dirty="0">
                <a:latin typeface="Times New Roman"/>
                <a:cs typeface="Arial"/>
              </a:rPr>
              <a:t>ας)</a:t>
            </a:r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63B9E-0572-6514-A926-088302BD7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157" y="1525440"/>
            <a:ext cx="10015305" cy="5129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>
                <a:latin typeface="Times New Roman"/>
                <a:ea typeface="+mn-lt"/>
                <a:cs typeface="+mn-lt"/>
              </a:rPr>
              <a:t>Η 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φομοίωση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είν</a:t>
            </a:r>
            <a:r>
              <a:rPr lang="en-US" dirty="0">
                <a:latin typeface="Times New Roman"/>
                <a:ea typeface="+mn-lt"/>
                <a:cs typeface="+mn-lt"/>
              </a:rPr>
              <a:t>αι </a:t>
            </a:r>
            <a:r>
              <a:rPr lang="en-US" dirty="0" err="1">
                <a:latin typeface="Times New Roman"/>
                <a:ea typeface="+mn-lt"/>
                <a:cs typeface="+mn-lt"/>
              </a:rPr>
              <a:t>κάτι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θετικό</a:t>
            </a:r>
            <a:r>
              <a:rPr lang="en-US" dirty="0">
                <a:latin typeface="Times New Roman"/>
                <a:ea typeface="+mn-lt"/>
                <a:cs typeface="+mn-lt"/>
              </a:rPr>
              <a:t>            </a:t>
            </a:r>
            <a:r>
              <a:rPr lang="en-US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 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ένδοξον</a:t>
            </a:r>
            <a:endParaRPr lang="en-US" b="1" i="1" dirty="0" err="1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Arial" panose="020B0604020202020204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ea typeface="+mn-lt"/>
                <a:cs typeface="+mn-lt"/>
              </a:rPr>
              <a:t>"Η 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φομοίωση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μετ</a:t>
            </a:r>
            <a:r>
              <a:rPr lang="en-US" dirty="0">
                <a:latin typeface="Times New Roman"/>
                <a:ea typeface="+mn-lt"/>
                <a:cs typeface="+mn-lt"/>
              </a:rPr>
              <a:t>ανα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στευτικών</a:t>
            </a:r>
            <a:r>
              <a:rPr lang="en-US" dirty="0">
                <a:latin typeface="Times New Roman"/>
                <a:ea typeface="+mn-lt"/>
                <a:cs typeface="+mn-lt"/>
              </a:rPr>
              <a:t> 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ληθυσμών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ενισχύθηκε</a:t>
            </a:r>
            <a:r>
              <a:rPr lang="en-US" dirty="0">
                <a:latin typeface="Times New Roman"/>
                <a:ea typeface="+mn-lt"/>
                <a:cs typeface="+mn-lt"/>
              </a:rPr>
              <a:t> κα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τά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τη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θητεί</a:t>
            </a:r>
            <a:r>
              <a:rPr lang="en-US" dirty="0">
                <a:latin typeface="Times New Roman"/>
                <a:ea typeface="+mn-lt"/>
                <a:cs typeface="+mn-lt"/>
              </a:rPr>
              <a:t>α </a:t>
            </a:r>
            <a:r>
              <a:rPr lang="en-US" dirty="0" err="1">
                <a:latin typeface="Times New Roman"/>
                <a:ea typeface="+mn-lt"/>
                <a:cs typeface="+mn-lt"/>
              </a:rPr>
              <a:t>του</a:t>
            </a:r>
            <a:r>
              <a:rPr lang="en-US" dirty="0">
                <a:latin typeface="Times New Roman"/>
                <a:ea typeface="+mn-lt"/>
                <a:cs typeface="+mn-lt"/>
              </a:rPr>
              <a:t> ΣΥΡΙΖΑ."                       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 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Times New Roman"/>
              <a:cs typeface="Arial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Arial" panose="020B0604020202020204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Arial" panose="020B0604020202020204"/>
              </a:rPr>
              <a:t>                                           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Arial" panose="020B0604020202020204"/>
              </a:rPr>
              <a:t> </a:t>
            </a:r>
            <a:r>
              <a:rPr lang="en-US" dirty="0">
                <a:latin typeface="Times New Roman"/>
                <a:ea typeface="+mn-lt"/>
                <a:cs typeface="+mn-lt"/>
              </a:rPr>
              <a:t>       </a:t>
            </a:r>
            <a:r>
              <a:rPr lang="en-US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+mn-lt"/>
                <a:cs typeface="+mn-lt"/>
              </a:rPr>
              <a:t>δεδομένο</a:t>
            </a:r>
            <a:endParaRPr lang="en-US" b="1" i="1" dirty="0" err="1">
              <a:solidFill>
                <a:schemeClr val="accent1">
                  <a:lumMod val="50000"/>
                </a:schemeClr>
              </a:solidFill>
              <a:latin typeface="Times New Roman"/>
              <a:cs typeface="Arial" panose="020B0604020202020204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F5CF74D-290E-C209-AE55-6CC7D7AAFE99}"/>
              </a:ext>
            </a:extLst>
          </p:cNvPr>
          <p:cNvCxnSpPr/>
          <p:nvPr/>
        </p:nvCxnSpPr>
        <p:spPr>
          <a:xfrm flipV="1">
            <a:off x="1001431" y="1398494"/>
            <a:ext cx="10327341" cy="2689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row: Down 5">
            <a:extLst>
              <a:ext uri="{FF2B5EF4-FFF2-40B4-BE49-F238E27FC236}">
                <a16:creationId xmlns:a16="http://schemas.microsoft.com/office/drawing/2014/main" id="{C0995359-6B2E-2100-C7B4-23A82257A1EF}"/>
              </a:ext>
            </a:extLst>
          </p:cNvPr>
          <p:cNvSpPr/>
          <p:nvPr/>
        </p:nvSpPr>
        <p:spPr>
          <a:xfrm rot="16200000">
            <a:off x="4765300" y="2524123"/>
            <a:ext cx="257736" cy="504265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9266043-1BAD-934E-7A78-22C210AF8D61}"/>
              </a:ext>
            </a:extLst>
          </p:cNvPr>
          <p:cNvSpPr/>
          <p:nvPr/>
        </p:nvSpPr>
        <p:spPr>
          <a:xfrm>
            <a:off x="4888566" y="4653243"/>
            <a:ext cx="257736" cy="504265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82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B1D9C-B6CB-875F-3197-3C9B3B7FE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74600" y="529776"/>
            <a:ext cx="9383968" cy="51631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/>
                <a:cs typeface="Arial"/>
              </a:rPr>
              <a:t>Παρα</a:t>
            </a:r>
            <a:r>
              <a:rPr lang="en-US" err="1">
                <a:latin typeface="Times New Roman"/>
                <a:cs typeface="Arial"/>
              </a:rPr>
              <a:t>τηρήσεις</a:t>
            </a:r>
            <a:endParaRPr lang="en-US">
              <a:latin typeface="Times New Roman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CEB42-E656-0B71-5B4D-B4C8B1C67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272" y="2710149"/>
            <a:ext cx="10085028" cy="5036861"/>
          </a:xfrm>
        </p:spPr>
        <p:txBody>
          <a:bodyPr>
            <a:normAutofit fontScale="92500"/>
          </a:bodyPr>
          <a:lstStyle/>
          <a:p>
            <a:pPr marL="344170" indent="-344170">
              <a:buChar char="Ø"/>
            </a:pPr>
            <a:r>
              <a:rPr lang="en-US" dirty="0">
                <a:cs typeface="Arial"/>
              </a:rPr>
              <a:t>  </a:t>
            </a:r>
            <a:r>
              <a:rPr lang="en-US" dirty="0">
                <a:latin typeface="Arial"/>
                <a:cs typeface="Arial"/>
              </a:rPr>
              <a:t>Η </a:t>
            </a:r>
            <a:r>
              <a:rPr lang="en-US" dirty="0" err="1">
                <a:latin typeface="Arial"/>
                <a:cs typeface="Arial"/>
              </a:rPr>
              <a:t>μ</a:t>
            </a:r>
            <a:r>
              <a:rPr lang="en-US" sz="2400" dirty="0" err="1">
                <a:latin typeface="Times New Roman"/>
                <a:cs typeface="Arial"/>
              </a:rPr>
              <a:t>ετ</a:t>
            </a:r>
            <a:r>
              <a:rPr lang="en-US" sz="2400" dirty="0">
                <a:latin typeface="Times New Roman"/>
                <a:cs typeface="Arial"/>
              </a:rPr>
              <a:t>α</a:t>
            </a:r>
            <a:r>
              <a:rPr lang="en-US" sz="2400" dirty="0" err="1">
                <a:latin typeface="Times New Roman"/>
                <a:cs typeface="Arial"/>
              </a:rPr>
              <a:t>κίνηση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μετ</a:t>
            </a:r>
            <a:r>
              <a:rPr lang="en-US" sz="2400" dirty="0">
                <a:latin typeface="Times New Roman"/>
                <a:cs typeface="Arial"/>
              </a:rPr>
              <a:t>ανα</a:t>
            </a:r>
            <a:r>
              <a:rPr lang="en-US" sz="2400" dirty="0" err="1">
                <a:latin typeface="Times New Roman"/>
                <a:cs typeface="Arial"/>
              </a:rPr>
              <a:t>στευτικών</a:t>
            </a:r>
            <a:r>
              <a:rPr lang="en-US" sz="2400" dirty="0">
                <a:latin typeface="Times New Roman"/>
                <a:cs typeface="Arial"/>
              </a:rPr>
              <a:t> και π</a:t>
            </a:r>
            <a:r>
              <a:rPr lang="en-US" sz="2400" dirty="0" err="1">
                <a:latin typeface="Times New Roman"/>
                <a:cs typeface="Arial"/>
              </a:rPr>
              <a:t>ροσφυγικών</a:t>
            </a:r>
            <a:r>
              <a:rPr lang="en-US" sz="2400" dirty="0">
                <a:latin typeface="Times New Roman"/>
                <a:cs typeface="Arial"/>
              </a:rPr>
              <a:t> π</a:t>
            </a:r>
            <a:r>
              <a:rPr lang="en-US" sz="2400" dirty="0" err="1">
                <a:latin typeface="Times New Roman"/>
                <a:cs typeface="Arial"/>
              </a:rPr>
              <a:t>ληθυσμών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το</a:t>
            </a:r>
            <a:r>
              <a:rPr lang="en-US" sz="2400" dirty="0">
                <a:latin typeface="Times New Roman"/>
                <a:cs typeface="Arial"/>
              </a:rPr>
              <a:t> 2015 π</a:t>
            </a:r>
            <a:r>
              <a:rPr lang="en-US" sz="2400" dirty="0" err="1">
                <a:latin typeface="Times New Roman"/>
                <a:cs typeface="Arial"/>
              </a:rPr>
              <a:t>ρος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την</a:t>
            </a:r>
            <a:r>
              <a:rPr lang="en-US" sz="2400" dirty="0">
                <a:latin typeface="Times New Roman"/>
                <a:cs typeface="Arial"/>
              </a:rPr>
              <a:t> Ε.Ε. κατα</a:t>
            </a:r>
            <a:r>
              <a:rPr lang="en-US" sz="2400" dirty="0" err="1">
                <a:latin typeface="Times New Roman"/>
                <a:cs typeface="Arial"/>
              </a:rPr>
              <a:t>σκευάστηκε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ως</a:t>
            </a:r>
            <a:r>
              <a:rPr lang="en-US" sz="2400" dirty="0">
                <a:latin typeface="Times New Roman"/>
                <a:cs typeface="Arial"/>
              </a:rPr>
              <a:t> 'π</a:t>
            </a:r>
            <a:r>
              <a:rPr lang="en-US" sz="2400" dirty="0" err="1">
                <a:latin typeface="Times New Roman"/>
                <a:cs typeface="Arial"/>
              </a:rPr>
              <a:t>ροσφυγική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κρίση</a:t>
            </a:r>
            <a:r>
              <a:rPr lang="en-US" sz="2400" dirty="0">
                <a:latin typeface="Times New Roman"/>
                <a:cs typeface="Arial"/>
              </a:rPr>
              <a:t>'</a:t>
            </a:r>
            <a:r>
              <a:rPr lang="en-US" sz="1600" dirty="0">
                <a:latin typeface="Times New Roman"/>
                <a:cs typeface="Arial"/>
              </a:rPr>
              <a:t> (Krzyzanowski </a:t>
            </a:r>
            <a:r>
              <a:rPr lang="en-US" sz="1600" dirty="0" err="1">
                <a:latin typeface="Times New Roman"/>
                <a:cs typeface="Arial"/>
              </a:rPr>
              <a:t>κ.ά</a:t>
            </a:r>
            <a:r>
              <a:rPr lang="en-US" sz="1600" dirty="0">
                <a:latin typeface="Times New Roman"/>
                <a:cs typeface="Arial"/>
              </a:rPr>
              <a:t>. 2018)</a:t>
            </a:r>
            <a:endParaRPr lang="en-US" sz="1600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/>
                <a:cs typeface="Arial"/>
              </a:rPr>
              <a:t>                                          </a:t>
            </a:r>
            <a:r>
              <a:rPr lang="en-US" sz="2400" dirty="0" err="1">
                <a:latin typeface="Times New Roman"/>
                <a:cs typeface="Arial"/>
              </a:rPr>
              <a:t>ξενοφο</a:t>
            </a:r>
            <a:r>
              <a:rPr lang="en-US" sz="2400" dirty="0">
                <a:latin typeface="Times New Roman"/>
                <a:cs typeface="Arial"/>
              </a:rPr>
              <a:t>β</a:t>
            </a:r>
            <a:r>
              <a:rPr lang="en-US" sz="2400" dirty="0" err="1">
                <a:latin typeface="Times New Roman"/>
                <a:cs typeface="Arial"/>
              </a:rPr>
              <a:t>ικές</a:t>
            </a:r>
            <a:r>
              <a:rPr lang="en-US" sz="2400" dirty="0">
                <a:latin typeface="Times New Roman"/>
                <a:cs typeface="Arial"/>
              </a:rPr>
              <a:t> και ρα</a:t>
            </a:r>
            <a:r>
              <a:rPr lang="en-US" sz="2400" dirty="0" err="1">
                <a:latin typeface="Times New Roman"/>
                <a:cs typeface="Arial"/>
              </a:rPr>
              <a:t>τσιστικές</a:t>
            </a:r>
            <a:r>
              <a:rPr lang="en-US" sz="2400" dirty="0">
                <a:latin typeface="Times New Roman"/>
                <a:cs typeface="Arial"/>
              </a:rPr>
              <a:t> α</a:t>
            </a:r>
            <a:r>
              <a:rPr lang="en-US" sz="2400" dirty="0" err="1">
                <a:latin typeface="Times New Roman"/>
                <a:cs typeface="Arial"/>
              </a:rPr>
              <a:t>ντιλήψεις</a:t>
            </a:r>
            <a:r>
              <a:rPr lang="en-US" sz="2400" dirty="0">
                <a:latin typeface="Times New Roman"/>
                <a:cs typeface="Arial"/>
              </a:rPr>
              <a:t> </a:t>
            </a:r>
            <a:r>
              <a:rPr lang="en-US" sz="1600" dirty="0">
                <a:latin typeface="Times New Roman"/>
                <a:ea typeface="+mn-lt"/>
                <a:cs typeface="+mn-lt"/>
              </a:rPr>
              <a:t>(Krzyzanowski 2018, Cap 2019,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Serafis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κ.α. 2021)</a:t>
            </a:r>
            <a:endParaRPr lang="en-US" sz="1600" dirty="0">
              <a:latin typeface="Times New Roman"/>
              <a:cs typeface="Arial"/>
            </a:endParaRPr>
          </a:p>
          <a:p>
            <a:pPr marL="342900" indent="-342900">
              <a:buChar char="Ø"/>
            </a:pPr>
            <a:r>
              <a:rPr lang="en-US" sz="2400" dirty="0">
                <a:latin typeface="Times New Roman"/>
                <a:cs typeface="Arial"/>
              </a:rPr>
              <a:t>  </a:t>
            </a:r>
            <a:r>
              <a:rPr lang="en-US" sz="2400" dirty="0" err="1">
                <a:latin typeface="Times New Roman"/>
                <a:cs typeface="Arial"/>
              </a:rPr>
              <a:t>Αν</a:t>
            </a:r>
            <a:r>
              <a:rPr lang="en-US" sz="2400" dirty="0">
                <a:latin typeface="Times New Roman"/>
                <a:cs typeface="Arial"/>
              </a:rPr>
              <a:t>απαρα</a:t>
            </a:r>
            <a:r>
              <a:rPr lang="en-US" sz="2400" dirty="0" err="1">
                <a:latin typeface="Times New Roman"/>
                <a:cs typeface="Arial"/>
              </a:rPr>
              <a:t>γωγή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στη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δημόσι</a:t>
            </a:r>
            <a:r>
              <a:rPr lang="en-US" sz="2400" dirty="0">
                <a:latin typeface="Times New Roman"/>
                <a:cs typeface="Arial"/>
              </a:rPr>
              <a:t>α </a:t>
            </a:r>
            <a:r>
              <a:rPr lang="en-US" sz="2400" dirty="0" err="1">
                <a:latin typeface="Times New Roman"/>
                <a:cs typeface="Arial"/>
              </a:rPr>
              <a:t>σφ</a:t>
            </a:r>
            <a:r>
              <a:rPr lang="en-US" sz="2400" dirty="0">
                <a:latin typeface="Times New Roman"/>
                <a:cs typeface="Arial"/>
              </a:rPr>
              <a:t>α</a:t>
            </a:r>
            <a:r>
              <a:rPr lang="en-US" sz="2400" dirty="0" err="1">
                <a:latin typeface="Times New Roman"/>
                <a:cs typeface="Arial"/>
              </a:rPr>
              <a:t>ίρ</a:t>
            </a:r>
            <a:r>
              <a:rPr lang="en-US" sz="2400" dirty="0">
                <a:latin typeface="Times New Roman"/>
                <a:cs typeface="Arial"/>
              </a:rPr>
              <a:t>α </a:t>
            </a:r>
            <a:r>
              <a:rPr lang="en-US" sz="2400" dirty="0" err="1">
                <a:latin typeface="Times New Roman"/>
                <a:cs typeface="Arial"/>
              </a:rPr>
              <a:t>με</a:t>
            </a:r>
            <a:r>
              <a:rPr lang="en-US" sz="2400" dirty="0">
                <a:latin typeface="Times New Roman"/>
                <a:cs typeface="Arial"/>
              </a:rPr>
              <a:t> κα</a:t>
            </a:r>
            <a:r>
              <a:rPr lang="en-US" sz="2400" dirty="0" err="1">
                <a:latin typeface="Times New Roman"/>
                <a:cs typeface="Arial"/>
              </a:rPr>
              <a:t>λυμμένο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τρό</a:t>
            </a:r>
            <a:r>
              <a:rPr lang="en-US" sz="2400" dirty="0">
                <a:latin typeface="Times New Roman"/>
                <a:cs typeface="Arial"/>
              </a:rPr>
              <a:t>πο (</a:t>
            </a:r>
            <a:r>
              <a:rPr lang="en-US" sz="2400" dirty="0" err="1">
                <a:latin typeface="Times New Roman"/>
                <a:cs typeface="Arial"/>
              </a:rPr>
              <a:t>ρευστός</a:t>
            </a:r>
            <a:r>
              <a:rPr lang="en-US" sz="2400" dirty="0">
                <a:latin typeface="Times New Roman"/>
                <a:cs typeface="Arial"/>
              </a:rPr>
              <a:t> ρα</a:t>
            </a:r>
            <a:r>
              <a:rPr lang="en-US" sz="2400" dirty="0" err="1">
                <a:latin typeface="Times New Roman"/>
                <a:cs typeface="Arial"/>
              </a:rPr>
              <a:t>τσισμός</a:t>
            </a:r>
            <a:r>
              <a:rPr lang="en-US" sz="2400" dirty="0">
                <a:latin typeface="Times New Roman"/>
                <a:cs typeface="Arial"/>
              </a:rPr>
              <a:t>)</a:t>
            </a:r>
            <a:endParaRPr lang="en-US" dirty="0"/>
          </a:p>
          <a:p>
            <a:pPr marL="342900" indent="-342900">
              <a:buChar char="Ø"/>
            </a:pPr>
            <a:r>
              <a:rPr lang="en-US" sz="2400" dirty="0">
                <a:latin typeface="Times New Roman"/>
                <a:cs typeface="Arial"/>
              </a:rPr>
              <a:t>  </a:t>
            </a:r>
            <a:r>
              <a:rPr lang="en-US" sz="2400" dirty="0" err="1">
                <a:latin typeface="Times New Roman"/>
                <a:cs typeface="Arial"/>
              </a:rPr>
              <a:t>Δύο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κοινο</a:t>
            </a:r>
            <a:r>
              <a:rPr lang="en-US" sz="2400" dirty="0">
                <a:latin typeface="Times New Roman"/>
                <a:cs typeface="Arial"/>
              </a:rPr>
              <a:t>β</a:t>
            </a:r>
            <a:r>
              <a:rPr lang="en-US" sz="2400" dirty="0" err="1">
                <a:latin typeface="Times New Roman"/>
                <a:cs typeface="Arial"/>
              </a:rPr>
              <a:t>ουλευτικές</a:t>
            </a:r>
            <a:r>
              <a:rPr lang="en-US" sz="2400" dirty="0">
                <a:latin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cs typeface="Arial"/>
              </a:rPr>
              <a:t>ομιλίες</a:t>
            </a:r>
            <a:r>
              <a:rPr lang="en-US" sz="2400" dirty="0">
                <a:latin typeface="Times New Roman"/>
                <a:cs typeface="Arial"/>
              </a:rPr>
              <a:t>, </a:t>
            </a:r>
            <a:r>
              <a:rPr lang="en-US" dirty="0" err="1">
                <a:latin typeface="Times New Roman"/>
                <a:cs typeface="Arial"/>
              </a:rPr>
              <a:t>στις</a:t>
            </a:r>
            <a:r>
              <a:rPr lang="en-US" dirty="0">
                <a:latin typeface="Times New Roman"/>
                <a:cs typeface="Arial"/>
              </a:rPr>
              <a:t> 31 </a:t>
            </a:r>
            <a:r>
              <a:rPr lang="en-US" dirty="0" err="1">
                <a:latin typeface="Times New Roman"/>
                <a:cs typeface="Arial"/>
              </a:rPr>
              <a:t>Οκτω</a:t>
            </a:r>
            <a:r>
              <a:rPr lang="en-US" dirty="0">
                <a:latin typeface="Times New Roman"/>
                <a:cs typeface="Arial"/>
              </a:rPr>
              <a:t>β</a:t>
            </a:r>
            <a:r>
              <a:rPr lang="en-US" dirty="0" err="1">
                <a:latin typeface="Times New Roman"/>
                <a:cs typeface="Arial"/>
              </a:rPr>
              <a:t>ρίου</a:t>
            </a:r>
            <a:r>
              <a:rPr lang="en-US" dirty="0">
                <a:latin typeface="Times New Roman"/>
                <a:cs typeface="Arial"/>
              </a:rPr>
              <a:t> 2019, π</a:t>
            </a:r>
            <a:r>
              <a:rPr lang="en-US" dirty="0" err="1">
                <a:latin typeface="Times New Roman"/>
                <a:cs typeface="Arial"/>
              </a:rPr>
              <a:t>ου</a:t>
            </a:r>
            <a:r>
              <a:rPr lang="en-US" dirty="0">
                <a:latin typeface="Times New Roman"/>
                <a:cs typeface="Arial"/>
              </a:rPr>
              <a:t> υπ</a:t>
            </a:r>
            <a:r>
              <a:rPr lang="en-US" dirty="0" err="1">
                <a:latin typeface="Times New Roman"/>
                <a:cs typeface="Arial"/>
              </a:rPr>
              <a:t>ερψηφίστηκε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το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νομοσχέδιο</a:t>
            </a:r>
            <a:r>
              <a:rPr lang="en-US" dirty="0">
                <a:latin typeface="Times New Roman"/>
                <a:cs typeface="Arial"/>
              </a:rPr>
              <a:t> π</a:t>
            </a:r>
            <a:r>
              <a:rPr lang="en-US" dirty="0" err="1">
                <a:latin typeface="Times New Roman"/>
                <a:cs typeface="Arial"/>
              </a:rPr>
              <a:t>ερί</a:t>
            </a:r>
            <a:r>
              <a:rPr lang="en-US" dirty="0">
                <a:latin typeface="Times New Roman"/>
                <a:cs typeface="Arial"/>
              </a:rPr>
              <a:t>  </a:t>
            </a:r>
            <a:r>
              <a:rPr lang="en-US" dirty="0" err="1">
                <a:latin typeface="Times New Roman"/>
                <a:cs typeface="Arial"/>
              </a:rPr>
              <a:t>χορήγησης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διεθνούς</a:t>
            </a:r>
            <a:r>
              <a:rPr lang="en-US" dirty="0">
                <a:latin typeface="Times New Roman"/>
                <a:cs typeface="Arial"/>
              </a:rPr>
              <a:t> π</a:t>
            </a:r>
            <a:r>
              <a:rPr lang="en-US" dirty="0" err="1">
                <a:latin typeface="Times New Roman"/>
                <a:cs typeface="Arial"/>
              </a:rPr>
              <a:t>ροστ</a:t>
            </a:r>
            <a:r>
              <a:rPr lang="en-US" dirty="0">
                <a:latin typeface="Times New Roman"/>
                <a:cs typeface="Arial"/>
              </a:rPr>
              <a:t>α</a:t>
            </a:r>
            <a:r>
              <a:rPr lang="en-US" dirty="0" err="1">
                <a:latin typeface="Times New Roman"/>
                <a:cs typeface="Arial"/>
              </a:rPr>
              <a:t>σί</a:t>
            </a:r>
            <a:r>
              <a:rPr lang="en-US" dirty="0">
                <a:latin typeface="Times New Roman"/>
                <a:cs typeface="Arial"/>
              </a:rPr>
              <a:t>ας από </a:t>
            </a:r>
            <a:r>
              <a:rPr lang="en-US" dirty="0" err="1">
                <a:latin typeface="Times New Roman"/>
                <a:cs typeface="Arial"/>
              </a:rPr>
              <a:t>τις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ελληνικές</a:t>
            </a:r>
            <a:r>
              <a:rPr lang="en-US" dirty="0">
                <a:latin typeface="Times New Roman"/>
                <a:cs typeface="Arial"/>
              </a:rPr>
              <a:t> α</a:t>
            </a:r>
            <a:r>
              <a:rPr lang="en-US" dirty="0" err="1">
                <a:latin typeface="Times New Roman"/>
                <a:cs typeface="Arial"/>
              </a:rPr>
              <a:t>ρχές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σε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dirty="0" err="1">
                <a:latin typeface="Times New Roman"/>
                <a:cs typeface="Arial"/>
              </a:rPr>
              <a:t>ξένους</a:t>
            </a:r>
            <a:r>
              <a:rPr lang="en-US" dirty="0">
                <a:latin typeface="Times New Roman"/>
                <a:cs typeface="Arial"/>
              </a:rPr>
              <a:t> π</a:t>
            </a:r>
            <a:r>
              <a:rPr lang="en-US" dirty="0" err="1">
                <a:latin typeface="Times New Roman"/>
                <a:cs typeface="Arial"/>
              </a:rPr>
              <a:t>ληθυσμούς</a:t>
            </a:r>
            <a:r>
              <a:rPr lang="en-US" dirty="0">
                <a:latin typeface="Times New Roman"/>
                <a:cs typeface="Arial"/>
              </a:rPr>
              <a:t>: </a:t>
            </a:r>
            <a:r>
              <a:rPr lang="en-US" sz="2400" dirty="0">
                <a:latin typeface="Times New Roman"/>
                <a:cs typeface="Arial"/>
              </a:rPr>
              <a:t>        Κ. </a:t>
            </a:r>
            <a:r>
              <a:rPr lang="en-US" sz="2400" dirty="0" err="1">
                <a:latin typeface="Times New Roman"/>
                <a:cs typeface="Arial"/>
              </a:rPr>
              <a:t>Μητσοτάκη</a:t>
            </a:r>
            <a:endParaRPr lang="en-US" sz="2400" dirty="0">
              <a:latin typeface="Times New Roman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Arial"/>
              </a:rPr>
              <a:t>                                Α. </a:t>
            </a:r>
            <a:r>
              <a:rPr lang="en-US" sz="2400" dirty="0" err="1">
                <a:latin typeface="Times New Roman"/>
                <a:cs typeface="Arial"/>
              </a:rPr>
              <a:t>Τσί</a:t>
            </a:r>
            <a:r>
              <a:rPr lang="en-US" sz="2400" dirty="0">
                <a:latin typeface="Times New Roman"/>
                <a:cs typeface="Arial"/>
              </a:rPr>
              <a:t>πρα</a:t>
            </a:r>
          </a:p>
          <a:p>
            <a:pPr marL="342900" indent="-342900">
              <a:buChar char="Ø"/>
            </a:pPr>
            <a:r>
              <a:rPr lang="en-US" sz="2400" dirty="0">
                <a:latin typeface="Times New Roman"/>
                <a:cs typeface="Arial"/>
              </a:rPr>
              <a:t> Φα</a:t>
            </a:r>
            <a:r>
              <a:rPr lang="en-US" sz="2400" dirty="0" err="1">
                <a:latin typeface="Times New Roman"/>
                <a:cs typeface="Arial"/>
              </a:rPr>
              <a:t>ινομενικά</a:t>
            </a:r>
            <a:r>
              <a:rPr lang="en-US" sz="2400" dirty="0">
                <a:latin typeface="Times New Roman"/>
                <a:cs typeface="Arial"/>
              </a:rPr>
              <a:t> α</a:t>
            </a:r>
            <a:r>
              <a:rPr lang="en-US" sz="2400" dirty="0" err="1">
                <a:latin typeface="Times New Roman"/>
                <a:cs typeface="Arial"/>
              </a:rPr>
              <a:t>ντιρ</a:t>
            </a:r>
            <a:r>
              <a:rPr lang="en-US" sz="2400" dirty="0">
                <a:latin typeface="Times New Roman"/>
                <a:cs typeface="Arial"/>
              </a:rPr>
              <a:t>α</a:t>
            </a:r>
            <a:r>
              <a:rPr lang="en-US" sz="2400" dirty="0" err="1">
                <a:latin typeface="Times New Roman"/>
                <a:cs typeface="Arial"/>
              </a:rPr>
              <a:t>τσιστικό</a:t>
            </a:r>
            <a:r>
              <a:rPr lang="en-US" sz="2400" dirty="0">
                <a:latin typeface="Times New Roman"/>
                <a:cs typeface="Arial"/>
              </a:rPr>
              <a:t> </a:t>
            </a:r>
            <a:r>
              <a:rPr lang="en-US" sz="2400" dirty="0" err="1">
                <a:latin typeface="Times New Roman"/>
                <a:cs typeface="Arial"/>
              </a:rPr>
              <a:t>νομοθετικό</a:t>
            </a:r>
            <a:r>
              <a:rPr lang="en-US" sz="2400" dirty="0">
                <a:latin typeface="Times New Roman"/>
                <a:cs typeface="Arial"/>
              </a:rPr>
              <a:t> και π</a:t>
            </a:r>
            <a:r>
              <a:rPr lang="en-US" sz="2400" dirty="0" err="1">
                <a:latin typeface="Times New Roman"/>
                <a:cs typeface="Arial"/>
              </a:rPr>
              <a:t>ολιτικό</a:t>
            </a:r>
            <a:r>
              <a:rPr lang="en-US" sz="2400" dirty="0">
                <a:latin typeface="Times New Roman"/>
                <a:cs typeface="Arial"/>
              </a:rPr>
              <a:t> πλα</a:t>
            </a:r>
            <a:r>
              <a:rPr lang="en-US" sz="2400" dirty="0" err="1">
                <a:latin typeface="Times New Roman"/>
                <a:cs typeface="Arial"/>
              </a:rPr>
              <a:t>ίσιο</a:t>
            </a:r>
            <a:r>
              <a:rPr lang="en-US" dirty="0">
                <a:cs typeface="Arial"/>
              </a:rPr>
              <a:t> </a:t>
            </a:r>
          </a:p>
          <a:p>
            <a:pPr marL="344170" indent="-344170"/>
            <a:endParaRPr lang="en-US">
              <a:cs typeface="Arial"/>
            </a:endParaRPr>
          </a:p>
          <a:p>
            <a:pPr marL="344170" indent="-344170"/>
            <a:endParaRPr lang="en-US">
              <a:cs typeface="Arial"/>
            </a:endParaRPr>
          </a:p>
          <a:p>
            <a:pPr marL="344170" indent="-344170"/>
            <a:endParaRPr lang="en-US">
              <a:cs typeface="Arial"/>
            </a:endParaRPr>
          </a:p>
          <a:p>
            <a:pPr marL="344170" indent="-344170"/>
            <a:endParaRPr lang="en-US">
              <a:cs typeface="Arial"/>
            </a:endParaRPr>
          </a:p>
          <a:p>
            <a:pPr marL="344170" indent="-344170"/>
            <a:endParaRPr lang="en-US">
              <a:cs typeface="Arial"/>
            </a:endParaRPr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D4D4AA2C-C17F-12B5-00F7-0A6DA965A387}"/>
              </a:ext>
            </a:extLst>
          </p:cNvPr>
          <p:cNvSpPr/>
          <p:nvPr/>
        </p:nvSpPr>
        <p:spPr>
          <a:xfrm>
            <a:off x="3855132" y="2400236"/>
            <a:ext cx="257737" cy="31376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3FCEAD9-34A6-79A8-B57E-33DBF86AB266}"/>
              </a:ext>
            </a:extLst>
          </p:cNvPr>
          <p:cNvSpPr/>
          <p:nvPr/>
        </p:nvSpPr>
        <p:spPr>
          <a:xfrm>
            <a:off x="2974849" y="4821329"/>
            <a:ext cx="347383" cy="179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6BF0E6-D6D3-3749-3BBF-5928B0859B38}"/>
              </a:ext>
            </a:extLst>
          </p:cNvPr>
          <p:cNvCxnSpPr/>
          <p:nvPr/>
        </p:nvCxnSpPr>
        <p:spPr>
          <a:xfrm flipV="1">
            <a:off x="1020731" y="1154456"/>
            <a:ext cx="10383370" cy="2689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Right 7">
            <a:extLst>
              <a:ext uri="{FF2B5EF4-FFF2-40B4-BE49-F238E27FC236}">
                <a16:creationId xmlns:a16="http://schemas.microsoft.com/office/drawing/2014/main" id="{DEEDCF01-7826-D4ED-5C04-CFEF492EAB52}"/>
              </a:ext>
            </a:extLst>
          </p:cNvPr>
          <p:cNvSpPr/>
          <p:nvPr/>
        </p:nvSpPr>
        <p:spPr>
          <a:xfrm>
            <a:off x="2974848" y="5466911"/>
            <a:ext cx="347383" cy="179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00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6A90C-0136-FC3B-A1CA-D3D2C72F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8898" y="752027"/>
            <a:ext cx="7958331" cy="1077229"/>
          </a:xfrm>
        </p:spPr>
        <p:txBody>
          <a:bodyPr/>
          <a:lstStyle/>
          <a:p>
            <a:r>
              <a:rPr lang="en-US" dirty="0" err="1">
                <a:highlight>
                  <a:srgbClr val="008000"/>
                </a:highlight>
                <a:latin typeface="Times New Roman"/>
                <a:cs typeface="Arial"/>
              </a:rPr>
              <a:t>Αξίωμ</a:t>
            </a:r>
            <a:r>
              <a:rPr lang="en-US" dirty="0">
                <a:highlight>
                  <a:srgbClr val="008000"/>
                </a:highlight>
                <a:latin typeface="Times New Roman"/>
                <a:cs typeface="Arial"/>
              </a:rPr>
              <a:t>α</a:t>
            </a:r>
            <a:r>
              <a:rPr lang="en-US" dirty="0">
                <a:latin typeface="Times New Roman"/>
                <a:cs typeface="Arial"/>
              </a:rPr>
              <a:t>          </a:t>
            </a:r>
            <a:r>
              <a:rPr lang="en-US" dirty="0" err="1">
                <a:highlight>
                  <a:srgbClr val="008000"/>
                </a:highlight>
                <a:latin typeface="Times New Roman"/>
                <a:cs typeface="Arial"/>
              </a:rPr>
              <a:t>Δεδομένο</a:t>
            </a:r>
            <a:endParaRPr lang="en-US" dirty="0" err="1">
              <a:highlight>
                <a:srgbClr val="008000"/>
              </a:highlight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32321-451D-0C1D-0AC2-B091A5010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982" y="1441"/>
            <a:ext cx="10004098" cy="7852651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>
                <a:latin typeface="Times New Roman"/>
                <a:cs typeface="Arial"/>
              </a:rPr>
              <a:t>Πρώτο</a:t>
            </a:r>
            <a:r>
              <a:rPr lang="en-US" i="1" dirty="0">
                <a:latin typeface="Times New Roman"/>
                <a:cs typeface="Arial"/>
              </a:rPr>
              <a:t> </a:t>
            </a:r>
            <a:r>
              <a:rPr lang="en-US" i="1" dirty="0" err="1">
                <a:latin typeface="Times New Roman"/>
                <a:cs typeface="Arial"/>
              </a:rPr>
              <a:t>συμ</a:t>
            </a:r>
            <a:r>
              <a:rPr lang="en-US" i="1" dirty="0">
                <a:latin typeface="Times New Roman"/>
                <a:cs typeface="Arial"/>
              </a:rPr>
              <a:t>π</a:t>
            </a:r>
            <a:r>
              <a:rPr lang="en-US" i="1" dirty="0" err="1">
                <a:latin typeface="Times New Roman"/>
                <a:cs typeface="Arial"/>
              </a:rPr>
              <a:t>έρ</a:t>
            </a:r>
            <a:r>
              <a:rPr lang="en-US" i="1" dirty="0">
                <a:latin typeface="Times New Roman"/>
                <a:cs typeface="Arial"/>
              </a:rPr>
              <a:t>α</a:t>
            </a:r>
            <a:r>
              <a:rPr lang="en-US" i="1" dirty="0" err="1">
                <a:latin typeface="Times New Roman"/>
                <a:cs typeface="Arial"/>
              </a:rPr>
              <a:t>σμ</a:t>
            </a:r>
            <a:r>
              <a:rPr lang="en-US" i="1" dirty="0">
                <a:latin typeface="Times New Roman"/>
                <a:cs typeface="Arial"/>
              </a:rPr>
              <a:t>α</a:t>
            </a:r>
            <a:r>
              <a:rPr lang="en-US" dirty="0">
                <a:latin typeface="Times New Roman"/>
                <a:cs typeface="Arial"/>
              </a:rPr>
              <a:t> </a:t>
            </a:r>
            <a:r>
              <a:rPr lang="en-US" dirty="0">
                <a:latin typeface="Times New Roman"/>
                <a:ea typeface="+mn-lt"/>
                <a:cs typeface="+mn-lt"/>
              </a:rPr>
              <a:t>               " Ο ΣΥΡΙΖΑ (π</a:t>
            </a:r>
            <a:r>
              <a:rPr lang="en-US" dirty="0" err="1">
                <a:latin typeface="Times New Roman"/>
                <a:ea typeface="+mn-lt"/>
                <a:cs typeface="+mn-lt"/>
              </a:rPr>
              <a:t>ροωθώντ</a:t>
            </a:r>
            <a:r>
              <a:rPr lang="en-US" dirty="0">
                <a:latin typeface="Times New Roman"/>
                <a:ea typeface="+mn-lt"/>
                <a:cs typeface="+mn-lt"/>
              </a:rPr>
              <a:t>ας 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ολιτικές</a:t>
            </a:r>
            <a:r>
              <a:rPr lang="en-US" dirty="0">
                <a:latin typeface="Times New Roman"/>
                <a:ea typeface="+mn-lt"/>
                <a:cs typeface="+mn-lt"/>
              </a:rPr>
              <a:t> 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φομοίωσης</a:t>
            </a:r>
            <a:r>
              <a:rPr lang="en-US" dirty="0">
                <a:latin typeface="Times New Roman"/>
                <a:ea typeface="+mn-lt"/>
                <a:cs typeface="+mn-lt"/>
              </a:rPr>
              <a:t>) </a:t>
            </a:r>
            <a:r>
              <a:rPr lang="en-US" dirty="0" err="1">
                <a:latin typeface="Times New Roman"/>
                <a:ea typeface="+mn-lt"/>
                <a:cs typeface="+mn-lt"/>
              </a:rPr>
              <a:t>έκ</a:t>
            </a:r>
            <a:r>
              <a:rPr lang="en-US" dirty="0">
                <a:latin typeface="Times New Roman"/>
                <a:ea typeface="+mn-lt"/>
                <a:cs typeface="+mn-lt"/>
              </a:rPr>
              <a:t>α</a:t>
            </a:r>
            <a:r>
              <a:rPr lang="en-US" dirty="0" err="1">
                <a:latin typeface="Times New Roman"/>
                <a:ea typeface="+mn-lt"/>
                <a:cs typeface="+mn-lt"/>
              </a:rPr>
              <a:t>νε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κάτι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θετικό</a:t>
            </a:r>
            <a:r>
              <a:rPr lang="en-US" dirty="0">
                <a:latin typeface="Times New Roman"/>
                <a:ea typeface="+mn-lt"/>
                <a:cs typeface="+mn-lt"/>
              </a:rPr>
              <a:t>"</a:t>
            </a:r>
          </a:p>
          <a:p>
            <a:pPr marL="0" indent="0">
              <a:buNone/>
            </a:pPr>
            <a:endParaRPr lang="en-US" dirty="0">
              <a:latin typeface="Times New Roman"/>
              <a:cs typeface="Arial"/>
            </a:endParaRPr>
          </a:p>
          <a:p>
            <a:pPr marL="0" indent="0">
              <a:buNone/>
            </a:pPr>
            <a:r>
              <a:rPr lang="en-US" i="1" dirty="0" err="1">
                <a:latin typeface="Times New Roman"/>
                <a:cs typeface="Arial"/>
              </a:rPr>
              <a:t>Τελικό</a:t>
            </a:r>
            <a:r>
              <a:rPr lang="en-US" i="1" dirty="0">
                <a:latin typeface="Times New Roman"/>
                <a:cs typeface="Arial"/>
              </a:rPr>
              <a:t> </a:t>
            </a:r>
            <a:r>
              <a:rPr lang="en-US" i="1" dirty="0" err="1">
                <a:latin typeface="Times New Roman"/>
                <a:cs typeface="Arial"/>
              </a:rPr>
              <a:t>συμ</a:t>
            </a:r>
            <a:r>
              <a:rPr lang="en-US" i="1" dirty="0">
                <a:latin typeface="Times New Roman"/>
                <a:cs typeface="Arial"/>
              </a:rPr>
              <a:t>π</a:t>
            </a:r>
            <a:r>
              <a:rPr lang="en-US" i="1" dirty="0" err="1">
                <a:latin typeface="Times New Roman"/>
                <a:cs typeface="Arial"/>
              </a:rPr>
              <a:t>έρ</a:t>
            </a:r>
            <a:r>
              <a:rPr lang="en-US" i="1" dirty="0">
                <a:latin typeface="Times New Roman"/>
                <a:cs typeface="Arial"/>
              </a:rPr>
              <a:t>α</a:t>
            </a:r>
            <a:r>
              <a:rPr lang="en-US" i="1" dirty="0" err="1">
                <a:latin typeface="Times New Roman"/>
                <a:cs typeface="Arial"/>
              </a:rPr>
              <a:t>σμ</a:t>
            </a:r>
            <a:r>
              <a:rPr lang="en-US" i="1" dirty="0">
                <a:latin typeface="Times New Roman"/>
                <a:cs typeface="Arial"/>
              </a:rPr>
              <a:t>α</a:t>
            </a:r>
            <a:r>
              <a:rPr lang="en-US" dirty="0">
                <a:latin typeface="Times New Roman"/>
                <a:cs typeface="Arial"/>
              </a:rPr>
              <a:t> </a:t>
            </a:r>
            <a:r>
              <a:rPr lang="en-US" dirty="0">
                <a:latin typeface="Times New Roman"/>
                <a:ea typeface="+mn-lt"/>
                <a:cs typeface="+mn-lt"/>
              </a:rPr>
              <a:t>                 "Ο ΣΥΡΙΖΑ π</a:t>
            </a:r>
            <a:r>
              <a:rPr lang="en-US" dirty="0" err="1">
                <a:latin typeface="Times New Roman"/>
                <a:ea typeface="+mn-lt"/>
                <a:cs typeface="+mn-lt"/>
              </a:rPr>
              <a:t>ρέ</a:t>
            </a:r>
            <a:r>
              <a:rPr lang="en-US" dirty="0">
                <a:latin typeface="Times New Roman"/>
                <a:ea typeface="+mn-lt"/>
                <a:cs typeface="+mn-lt"/>
              </a:rPr>
              <a:t>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ει</a:t>
            </a:r>
            <a:r>
              <a:rPr lang="en-US" dirty="0">
                <a:latin typeface="Times New Roman"/>
                <a:ea typeface="+mn-lt"/>
                <a:cs typeface="+mn-lt"/>
              </a:rPr>
              <a:t> να α</a:t>
            </a:r>
            <a:r>
              <a:rPr lang="en-US" dirty="0" err="1">
                <a:latin typeface="Times New Roman"/>
                <a:ea typeface="+mn-lt"/>
                <a:cs typeface="+mn-lt"/>
              </a:rPr>
              <a:t>ξιολογηθεί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θετικά</a:t>
            </a:r>
            <a:r>
              <a:rPr lang="en-US" dirty="0">
                <a:latin typeface="Times New Roman"/>
                <a:ea typeface="+mn-lt"/>
                <a:cs typeface="+mn-lt"/>
              </a:rPr>
              <a:t>"</a:t>
            </a:r>
            <a:endParaRPr lang="en-US" dirty="0">
              <a:latin typeface="Times New Roman"/>
              <a:cs typeface="Arial"/>
            </a:endParaRP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DE544F3C-C217-B118-4702-97F2FCC160B7}"/>
              </a:ext>
            </a:extLst>
          </p:cNvPr>
          <p:cNvSpPr/>
          <p:nvPr/>
        </p:nvSpPr>
        <p:spPr>
          <a:xfrm>
            <a:off x="4157381" y="806824"/>
            <a:ext cx="840441" cy="347382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513457BF-90D9-09F6-86D2-F723E30F68D0}"/>
              </a:ext>
            </a:extLst>
          </p:cNvPr>
          <p:cNvSpPr/>
          <p:nvPr/>
        </p:nvSpPr>
        <p:spPr>
          <a:xfrm>
            <a:off x="3499036" y="3064808"/>
            <a:ext cx="750794" cy="257735"/>
          </a:xfrm>
          <a:prstGeom prst="striped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3BA0D2F5-6085-3DCC-C909-3DB294570D8D}"/>
              </a:ext>
            </a:extLst>
          </p:cNvPr>
          <p:cNvSpPr/>
          <p:nvPr/>
        </p:nvSpPr>
        <p:spPr>
          <a:xfrm>
            <a:off x="3499036" y="4622425"/>
            <a:ext cx="750794" cy="257735"/>
          </a:xfrm>
          <a:prstGeom prst="striped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F01BA7-FAD7-F762-C980-214652601626}"/>
              </a:ext>
            </a:extLst>
          </p:cNvPr>
          <p:cNvCxnSpPr/>
          <p:nvPr/>
        </p:nvCxnSpPr>
        <p:spPr>
          <a:xfrm flipV="1">
            <a:off x="1001431" y="1577788"/>
            <a:ext cx="10327341" cy="2689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2323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04AB5-B0EC-893B-F2D8-D3D003EB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641" y="395306"/>
            <a:ext cx="7746665" cy="759729"/>
          </a:xfrm>
        </p:spPr>
        <p:txBody>
          <a:bodyPr/>
          <a:lstStyle/>
          <a:p>
            <a:r>
              <a:rPr lang="en-US" dirty="0" err="1">
                <a:latin typeface="Times New Roman"/>
                <a:cs typeface="Arial"/>
              </a:rPr>
              <a:t>Συμ</a:t>
            </a:r>
            <a:r>
              <a:rPr lang="en-US" dirty="0">
                <a:latin typeface="Times New Roman"/>
                <a:cs typeface="Arial"/>
              </a:rPr>
              <a:t>π</a:t>
            </a:r>
            <a:r>
              <a:rPr lang="en-US" dirty="0" err="1">
                <a:latin typeface="Times New Roman"/>
                <a:cs typeface="Arial"/>
              </a:rPr>
              <a:t>εράσμ</a:t>
            </a:r>
            <a:r>
              <a:rPr lang="en-US" dirty="0">
                <a:latin typeface="Times New Roman"/>
                <a:cs typeface="Arial"/>
              </a:rPr>
              <a:t>ατα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DDAC8C-B9B1-958E-3AAB-972A4AF29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00" y="1346145"/>
            <a:ext cx="9405829" cy="5282146"/>
          </a:xfrm>
        </p:spPr>
        <p:txBody>
          <a:bodyPr>
            <a:normAutofit fontScale="92500" lnSpcReduction="20000"/>
          </a:bodyPr>
          <a:lstStyle/>
          <a:p>
            <a:pPr marL="344170" indent="-344170">
              <a:buChar char="Ø"/>
            </a:pPr>
            <a:r>
              <a:rPr lang="en-US" u="sng" dirty="0" err="1">
                <a:latin typeface="Times New Roman"/>
                <a:ea typeface="+mn-lt"/>
                <a:cs typeface="+mn-lt"/>
              </a:rPr>
              <a:t>Μείξη</a:t>
            </a:r>
            <a:r>
              <a:rPr lang="en-US" u="sng" dirty="0">
                <a:latin typeface="Times New Roman"/>
                <a:ea typeface="+mn-lt"/>
                <a:cs typeface="+mn-lt"/>
              </a:rPr>
              <a:t> ανα</a:t>
            </a:r>
            <a:r>
              <a:rPr lang="en-US" u="sng" dirty="0" err="1">
                <a:latin typeface="Times New Roman"/>
                <a:ea typeface="+mn-lt"/>
                <a:cs typeface="+mn-lt"/>
              </a:rPr>
              <a:t>λυτικών</a:t>
            </a:r>
            <a:r>
              <a:rPr lang="en-US" u="sng" dirty="0">
                <a:latin typeface="Times New Roman"/>
                <a:ea typeface="+mn-lt"/>
                <a:cs typeface="+mn-lt"/>
              </a:rPr>
              <a:t> </a:t>
            </a:r>
            <a:r>
              <a:rPr lang="en-US" u="sng" dirty="0" err="1">
                <a:latin typeface="Times New Roman"/>
                <a:ea typeface="+mn-lt"/>
                <a:cs typeface="+mn-lt"/>
              </a:rPr>
              <a:t>εργ</a:t>
            </a:r>
            <a:r>
              <a:rPr lang="en-US" u="sng" dirty="0">
                <a:latin typeface="Times New Roman"/>
                <a:ea typeface="+mn-lt"/>
                <a:cs typeface="+mn-lt"/>
              </a:rPr>
              <a:t>α</a:t>
            </a:r>
            <a:r>
              <a:rPr lang="en-US" u="sng" dirty="0" err="1">
                <a:latin typeface="Times New Roman"/>
                <a:ea typeface="+mn-lt"/>
                <a:cs typeface="+mn-lt"/>
              </a:rPr>
              <a:t>λείων</a:t>
            </a:r>
            <a:r>
              <a:rPr lang="en-US" u="sng" dirty="0">
                <a:latin typeface="Times New Roman"/>
                <a:ea typeface="+mn-lt"/>
                <a:cs typeface="+mn-lt"/>
              </a:rPr>
              <a:t> </a:t>
            </a:r>
            <a:r>
              <a:rPr lang="en-US" u="sng" dirty="0" err="1">
                <a:latin typeface="Times New Roman"/>
                <a:ea typeface="+mn-lt"/>
                <a:cs typeface="+mn-lt"/>
              </a:rPr>
              <a:t>σε</a:t>
            </a:r>
            <a:r>
              <a:rPr lang="en-US" u="sng" dirty="0">
                <a:latin typeface="Times New Roman"/>
                <a:ea typeface="+mn-lt"/>
                <a:cs typeface="+mn-lt"/>
              </a:rPr>
              <a:t> </a:t>
            </a:r>
            <a:r>
              <a:rPr lang="en-US" u="sng" dirty="0" err="1">
                <a:latin typeface="Times New Roman"/>
                <a:ea typeface="+mn-lt"/>
                <a:cs typeface="+mn-lt"/>
              </a:rPr>
              <a:t>μικρο</a:t>
            </a:r>
            <a:r>
              <a:rPr lang="en-US" u="sng" dirty="0">
                <a:latin typeface="Times New Roman"/>
                <a:ea typeface="+mn-lt"/>
                <a:cs typeface="+mn-lt"/>
              </a:rPr>
              <a:t>-επίπ</a:t>
            </a:r>
            <a:r>
              <a:rPr lang="en-US" u="sng" dirty="0" err="1">
                <a:latin typeface="Times New Roman"/>
                <a:ea typeface="+mn-lt"/>
                <a:cs typeface="+mn-lt"/>
              </a:rPr>
              <a:t>εδο</a:t>
            </a:r>
            <a:r>
              <a:rPr lang="en-US" u="sng" dirty="0">
                <a:latin typeface="Times New Roman"/>
                <a:ea typeface="+mn-lt"/>
                <a:cs typeface="+mn-lt"/>
              </a:rPr>
              <a:t>:</a:t>
            </a:r>
            <a:r>
              <a:rPr lang="en-US" dirty="0">
                <a:latin typeface="Times New Roman"/>
                <a:ea typeface="+mn-lt"/>
                <a:cs typeface="+mn-lt"/>
              </a:rPr>
              <a:t> </a:t>
            </a:r>
          </a:p>
          <a:p>
            <a:pPr marL="457200" indent="-457200">
              <a:buAutoNum type="arabicPeriod"/>
            </a:pPr>
            <a:r>
              <a:rPr lang="en-US" dirty="0" err="1">
                <a:latin typeface="Times New Roman"/>
                <a:ea typeface="+mn-lt"/>
                <a:cs typeface="+mn-lt"/>
              </a:rPr>
              <a:t>Προσέγγιση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κοινωνικής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σημειωτικής</a:t>
            </a:r>
            <a:r>
              <a:rPr lang="en-US" dirty="0">
                <a:latin typeface="Times New Roman"/>
                <a:ea typeface="+mn-lt"/>
                <a:cs typeface="+mn-lt"/>
              </a:rPr>
              <a:t>,</a:t>
            </a:r>
            <a:r>
              <a:rPr lang="en-US" b="1" dirty="0">
                <a:latin typeface="Times New Roman"/>
                <a:ea typeface="+mn-lt"/>
                <a:cs typeface="+mn-lt"/>
              </a:rPr>
              <a:t> van Leeuwen</a:t>
            </a:r>
            <a:r>
              <a:rPr lang="en-US" dirty="0">
                <a:latin typeface="Times New Roman"/>
                <a:ea typeface="+mn-lt"/>
                <a:cs typeface="+mn-lt"/>
              </a:rPr>
              <a:t> (2008), </a:t>
            </a:r>
            <a:r>
              <a:rPr lang="en-US" dirty="0" err="1">
                <a:latin typeface="Times New Roman"/>
                <a:ea typeface="+mn-lt"/>
                <a:cs typeface="+mn-lt"/>
              </a:rPr>
              <a:t>γι</a:t>
            </a:r>
            <a:r>
              <a:rPr lang="en-US" dirty="0">
                <a:latin typeface="Times New Roman"/>
                <a:ea typeface="+mn-lt"/>
                <a:cs typeface="+mn-lt"/>
              </a:rPr>
              <a:t>α </a:t>
            </a:r>
            <a:r>
              <a:rPr lang="en-US" dirty="0" err="1">
                <a:latin typeface="Times New Roman"/>
                <a:ea typeface="+mn-lt"/>
                <a:cs typeface="+mn-lt"/>
              </a:rPr>
              <a:t>την</a:t>
            </a:r>
            <a:r>
              <a:rPr lang="en-US" dirty="0">
                <a:latin typeface="Times New Roman"/>
                <a:ea typeface="+mn-lt"/>
                <a:cs typeface="+mn-lt"/>
              </a:rPr>
              <a:t> α</a:t>
            </a:r>
            <a:r>
              <a:rPr lang="en-US" dirty="0" err="1">
                <a:latin typeface="Times New Roman"/>
                <a:ea typeface="+mn-lt"/>
                <a:cs typeface="+mn-lt"/>
              </a:rPr>
              <a:t>νάλυση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των</a:t>
            </a:r>
            <a:r>
              <a:rPr lang="en-US" dirty="0">
                <a:latin typeface="Times New Roman"/>
                <a:ea typeface="+mn-lt"/>
                <a:cs typeface="+mn-lt"/>
              </a:rPr>
              <a:t> αναπαρα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στάσεων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των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κοινωνικών</a:t>
            </a:r>
            <a:r>
              <a:rPr lang="en-US" dirty="0">
                <a:latin typeface="Times New Roman"/>
                <a:ea typeface="+mn-lt"/>
                <a:cs typeface="+mn-lt"/>
              </a:rPr>
              <a:t> παρα</a:t>
            </a:r>
            <a:r>
              <a:rPr lang="en-US" dirty="0" err="1">
                <a:latin typeface="Times New Roman"/>
                <a:ea typeface="+mn-lt"/>
                <a:cs typeface="+mn-lt"/>
              </a:rPr>
              <a:t>γόντων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 err="1">
                <a:latin typeface="Times New Roman"/>
                <a:ea typeface="+mn-lt"/>
                <a:cs typeface="+mn-lt"/>
              </a:rPr>
              <a:t>Αν</a:t>
            </a:r>
            <a:r>
              <a:rPr lang="en-US" dirty="0">
                <a:latin typeface="Times New Roman"/>
                <a:ea typeface="+mn-lt"/>
                <a:cs typeface="+mn-lt"/>
              </a:rPr>
              <a:t>α</a:t>
            </a:r>
            <a:r>
              <a:rPr lang="en-US" dirty="0" err="1">
                <a:latin typeface="Times New Roman"/>
                <a:ea typeface="+mn-lt"/>
                <a:cs typeface="+mn-lt"/>
              </a:rPr>
              <a:t>λυτική</a:t>
            </a:r>
            <a:r>
              <a:rPr lang="en-US" dirty="0">
                <a:latin typeface="Times New Roman"/>
                <a:ea typeface="+mn-lt"/>
                <a:cs typeface="+mn-lt"/>
              </a:rPr>
              <a:t> π</a:t>
            </a:r>
            <a:r>
              <a:rPr lang="en-US" dirty="0" err="1">
                <a:latin typeface="Times New Roman"/>
                <a:ea typeface="+mn-lt"/>
                <a:cs typeface="+mn-lt"/>
              </a:rPr>
              <a:t>ροσέγγιση</a:t>
            </a:r>
            <a:r>
              <a:rPr lang="en-US" dirty="0">
                <a:latin typeface="Times New Roman"/>
                <a:ea typeface="+mn-lt"/>
                <a:cs typeface="+mn-lt"/>
              </a:rPr>
              <a:t> από </a:t>
            </a:r>
            <a:r>
              <a:rPr lang="en-US" dirty="0" err="1">
                <a:latin typeface="Times New Roman"/>
                <a:ea typeface="+mn-lt"/>
                <a:cs typeface="+mn-lt"/>
              </a:rPr>
              <a:t>το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b="1" dirty="0">
                <a:latin typeface="Times New Roman"/>
                <a:ea typeface="+mn-lt"/>
                <a:cs typeface="+mn-lt"/>
              </a:rPr>
              <a:t>ΜΤΕ </a:t>
            </a:r>
            <a:r>
              <a:rPr lang="en-US" sz="1800" dirty="0">
                <a:latin typeface="Times New Roman"/>
                <a:ea typeface="+mn-lt"/>
                <a:cs typeface="+mn-lt"/>
              </a:rPr>
              <a:t>(Rigotti &amp; Greco 2019)</a:t>
            </a:r>
            <a:r>
              <a:rPr lang="en-US" b="1" dirty="0">
                <a:latin typeface="Times New Roman"/>
                <a:ea typeface="+mn-lt"/>
                <a:cs typeface="+mn-lt"/>
              </a:rPr>
              <a:t>, </a:t>
            </a:r>
            <a:r>
              <a:rPr lang="en-US" dirty="0" err="1">
                <a:latin typeface="Times New Roman"/>
                <a:ea typeface="+mn-lt"/>
                <a:cs typeface="+mn-lt"/>
              </a:rPr>
              <a:t>γι</a:t>
            </a:r>
            <a:r>
              <a:rPr lang="en-US" dirty="0">
                <a:latin typeface="Times New Roman"/>
                <a:ea typeface="+mn-lt"/>
                <a:cs typeface="+mn-lt"/>
              </a:rPr>
              <a:t>α να ανα</a:t>
            </a:r>
            <a:r>
              <a:rPr lang="en-US" dirty="0" err="1">
                <a:latin typeface="Times New Roman"/>
                <a:ea typeface="+mn-lt"/>
                <a:cs typeface="+mn-lt"/>
              </a:rPr>
              <a:t>λύσουμε</a:t>
            </a:r>
            <a:r>
              <a:rPr lang="en-US" dirty="0">
                <a:latin typeface="Times New Roman"/>
                <a:ea typeface="+mn-lt"/>
                <a:cs typeface="+mn-lt"/>
              </a:rPr>
              <a:t> </a:t>
            </a:r>
            <a:r>
              <a:rPr lang="en-US" dirty="0" err="1">
                <a:latin typeface="Times New Roman"/>
                <a:ea typeface="+mn-lt"/>
                <a:cs typeface="+mn-lt"/>
              </a:rPr>
              <a:t>ό,τι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συνάγετ</a:t>
            </a:r>
            <a:r>
              <a:rPr lang="en-US" dirty="0">
                <a:latin typeface="Times New Roman"/>
                <a:ea typeface="+mn-lt"/>
                <a:cs typeface="+mn-lt"/>
              </a:rPr>
              <a:t>αι επ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ιχειρημ</a:t>
            </a:r>
            <a:r>
              <a:rPr lang="en-US" dirty="0">
                <a:latin typeface="Times New Roman"/>
                <a:ea typeface="+mn-lt"/>
                <a:cs typeface="+mn-lt"/>
              </a:rPr>
              <a:t>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τολογικά</a:t>
            </a:r>
            <a:r>
              <a:rPr lang="en-US" dirty="0">
                <a:latin typeface="Times New Roman"/>
                <a:ea typeface="+mn-lt"/>
                <a:cs typeface="+mn-lt"/>
              </a:rPr>
              <a:t> από </a:t>
            </a:r>
            <a:r>
              <a:rPr lang="en-US" dirty="0" err="1">
                <a:latin typeface="Times New Roman"/>
                <a:ea typeface="+mn-lt"/>
                <a:cs typeface="+mn-lt"/>
              </a:rPr>
              <a:t>τις</a:t>
            </a:r>
            <a:r>
              <a:rPr lang="en-US" dirty="0">
                <a:latin typeface="Times New Roman"/>
                <a:ea typeface="+mn-lt"/>
                <a:cs typeface="+mn-lt"/>
              </a:rPr>
              <a:t> αναπαρα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στάσεις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pPr marL="344170" indent="-344170">
              <a:buChar char="Ø"/>
            </a:pPr>
            <a:r>
              <a:rPr lang="en-US" dirty="0">
                <a:latin typeface="Times New Roman"/>
                <a:ea typeface="+mn-lt"/>
                <a:cs typeface="+mn-lt"/>
              </a:rPr>
              <a:t> </a:t>
            </a:r>
            <a:r>
              <a:rPr lang="en-US" dirty="0" err="1">
                <a:latin typeface="Times New Roman"/>
                <a:ea typeface="+mn-lt"/>
                <a:cs typeface="+mn-lt"/>
              </a:rPr>
              <a:t>Οι</a:t>
            </a:r>
            <a:r>
              <a:rPr lang="en-US" dirty="0">
                <a:latin typeface="Times New Roman"/>
                <a:ea typeface="+mn-lt"/>
                <a:cs typeface="+mn-lt"/>
              </a:rPr>
              <a:t> επ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ιχειρημ</a:t>
            </a:r>
            <a:r>
              <a:rPr lang="en-US" dirty="0">
                <a:latin typeface="Times New Roman"/>
                <a:ea typeface="+mn-lt"/>
                <a:cs typeface="+mn-lt"/>
              </a:rPr>
              <a:t>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τολογικές</a:t>
            </a:r>
            <a:r>
              <a:rPr lang="en-US" dirty="0">
                <a:latin typeface="Times New Roman"/>
                <a:ea typeface="+mn-lt"/>
                <a:cs typeface="+mn-lt"/>
              </a:rPr>
              <a:t> επα</a:t>
            </a:r>
            <a:r>
              <a:rPr lang="en-US" dirty="0" err="1">
                <a:latin typeface="Times New Roman"/>
                <a:ea typeface="+mn-lt"/>
                <a:cs typeface="+mn-lt"/>
              </a:rPr>
              <a:t>γωγές</a:t>
            </a:r>
            <a:r>
              <a:rPr lang="en-US" dirty="0">
                <a:latin typeface="Times New Roman"/>
                <a:ea typeface="+mn-lt"/>
                <a:cs typeface="+mn-lt"/>
              </a:rPr>
              <a:t> 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ου</a:t>
            </a:r>
            <a:r>
              <a:rPr lang="en-US" dirty="0">
                <a:latin typeface="Times New Roman"/>
                <a:ea typeface="+mn-lt"/>
                <a:cs typeface="+mn-lt"/>
              </a:rPr>
              <a:t> </a:t>
            </a:r>
            <a:r>
              <a:rPr lang="en-US" dirty="0" err="1">
                <a:latin typeface="Times New Roman"/>
                <a:ea typeface="+mn-lt"/>
                <a:cs typeface="+mn-lt"/>
              </a:rPr>
              <a:t>εξετάσ</a:t>
            </a:r>
            <a:r>
              <a:rPr lang="en-US" dirty="0">
                <a:latin typeface="Times New Roman"/>
                <a:ea typeface="+mn-lt"/>
                <a:cs typeface="+mn-lt"/>
              </a:rPr>
              <a:t>α</a:t>
            </a:r>
            <a:r>
              <a:rPr lang="en-US" dirty="0" err="1">
                <a:latin typeface="Times New Roman"/>
                <a:ea typeface="+mn-lt"/>
                <a:cs typeface="+mn-lt"/>
              </a:rPr>
              <a:t>με</a:t>
            </a:r>
            <a:r>
              <a:rPr lang="en-US" dirty="0">
                <a:latin typeface="Times New Roman"/>
                <a:ea typeface="+mn-lt"/>
                <a:cs typeface="+mn-lt"/>
              </a:rPr>
              <a:t> </a:t>
            </a:r>
            <a:r>
              <a:rPr lang="en-US" dirty="0" err="1">
                <a:latin typeface="Times New Roman"/>
                <a:ea typeface="+mn-lt"/>
                <a:cs typeface="+mn-lt"/>
              </a:rPr>
              <a:t>στο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μικρο</a:t>
            </a:r>
            <a:r>
              <a:rPr lang="en-US" dirty="0">
                <a:latin typeface="Times New Roman"/>
                <a:ea typeface="+mn-lt"/>
                <a:cs typeface="+mn-lt"/>
              </a:rPr>
              <a:t>-επίπ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εδο</a:t>
            </a:r>
            <a:r>
              <a:rPr lang="en-US" dirty="0">
                <a:latin typeface="Times New Roman"/>
                <a:ea typeface="+mn-lt"/>
                <a:cs typeface="+mn-lt"/>
              </a:rPr>
              <a:t> </a:t>
            </a:r>
            <a:r>
              <a:rPr lang="en-US" dirty="0" err="1">
                <a:latin typeface="Times New Roman"/>
                <a:ea typeface="+mn-lt"/>
                <a:cs typeface="+mn-lt"/>
              </a:rPr>
              <a:t>δικ</a:t>
            </a:r>
            <a:r>
              <a:rPr lang="en-US" dirty="0">
                <a:latin typeface="Times New Roman"/>
                <a:ea typeface="+mn-lt"/>
                <a:cs typeface="+mn-lt"/>
              </a:rPr>
              <a:t>α</a:t>
            </a:r>
            <a:r>
              <a:rPr lang="en-US" dirty="0" err="1">
                <a:latin typeface="Times New Roman"/>
                <a:ea typeface="+mn-lt"/>
                <a:cs typeface="+mn-lt"/>
              </a:rPr>
              <a:t>ιολογούν</a:t>
            </a:r>
            <a:r>
              <a:rPr lang="en-US" dirty="0">
                <a:latin typeface="Times New Roman"/>
                <a:ea typeface="+mn-lt"/>
                <a:cs typeface="+mn-lt"/>
              </a:rPr>
              <a:t> ρα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τσιστικές</a:t>
            </a:r>
            <a:r>
              <a:rPr lang="en-US" dirty="0">
                <a:latin typeface="Times New Roman"/>
                <a:ea typeface="+mn-lt"/>
                <a:cs typeface="+mn-lt"/>
              </a:rPr>
              <a:t> α</a:t>
            </a:r>
            <a:r>
              <a:rPr lang="en-US" dirty="0" err="1">
                <a:latin typeface="Times New Roman"/>
                <a:ea typeface="+mn-lt"/>
                <a:cs typeface="+mn-lt"/>
              </a:rPr>
              <a:t>ντιλήψεις</a:t>
            </a:r>
            <a:r>
              <a:rPr lang="en-US" dirty="0">
                <a:latin typeface="Times New Roman"/>
                <a:ea typeface="+mn-lt"/>
                <a:cs typeface="+mn-lt"/>
              </a:rPr>
              <a:t> 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ου</a:t>
            </a:r>
            <a:r>
              <a:rPr lang="en-US" dirty="0">
                <a:latin typeface="Times New Roman"/>
                <a:ea typeface="+mn-lt"/>
                <a:cs typeface="+mn-lt"/>
              </a:rPr>
              <a:t> απ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οκρυστ</a:t>
            </a:r>
            <a:r>
              <a:rPr lang="en-US" dirty="0">
                <a:latin typeface="Times New Roman"/>
                <a:ea typeface="+mn-lt"/>
                <a:cs typeface="+mn-lt"/>
              </a:rPr>
              <a:t>α</a:t>
            </a:r>
            <a:r>
              <a:rPr lang="en-US" dirty="0" err="1">
                <a:latin typeface="Times New Roman"/>
                <a:ea typeface="+mn-lt"/>
                <a:cs typeface="+mn-lt"/>
              </a:rPr>
              <a:t>λλώνοντ</a:t>
            </a:r>
            <a:r>
              <a:rPr lang="en-US" dirty="0">
                <a:latin typeface="Times New Roman"/>
                <a:ea typeface="+mn-lt"/>
                <a:cs typeface="+mn-lt"/>
              </a:rPr>
              <a:t>αι </a:t>
            </a:r>
            <a:r>
              <a:rPr lang="en-US" dirty="0" err="1">
                <a:latin typeface="Times New Roman"/>
                <a:ea typeface="+mn-lt"/>
                <a:cs typeface="+mn-lt"/>
              </a:rPr>
              <a:t>στο</a:t>
            </a:r>
            <a:r>
              <a:rPr lang="en-US" dirty="0">
                <a:latin typeface="Times New Roman"/>
                <a:ea typeface="+mn-lt"/>
                <a:cs typeface="+mn-lt"/>
              </a:rPr>
              <a:t> μα</a:t>
            </a:r>
            <a:r>
              <a:rPr lang="en-US" dirty="0" err="1">
                <a:latin typeface="Times New Roman"/>
                <a:ea typeface="+mn-lt"/>
                <a:cs typeface="+mn-lt"/>
              </a:rPr>
              <a:t>κρο</a:t>
            </a:r>
            <a:r>
              <a:rPr lang="en-US" dirty="0">
                <a:latin typeface="Times New Roman"/>
                <a:ea typeface="+mn-lt"/>
                <a:cs typeface="+mn-lt"/>
              </a:rPr>
              <a:t>-επίπ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εδο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pPr marL="344170" indent="-344170">
              <a:buFont typeface="Wingdings,Sans-Serif" panose="05000000000000000000" pitchFamily="2" charset="2"/>
              <a:buChar char="Ø"/>
            </a:pPr>
            <a:r>
              <a:rPr lang="en-US" dirty="0" err="1">
                <a:latin typeface="Times New Roman"/>
                <a:ea typeface="+mn-lt"/>
                <a:cs typeface="+mn-lt"/>
              </a:rPr>
              <a:t>Οι</a:t>
            </a:r>
            <a:r>
              <a:rPr lang="en-US" dirty="0">
                <a:latin typeface="Times New Roman"/>
                <a:ea typeface="+mn-lt"/>
                <a:cs typeface="+mn-lt"/>
              </a:rPr>
              <a:t> </a:t>
            </a:r>
            <a:r>
              <a:rPr lang="en-US" dirty="0" err="1">
                <a:latin typeface="Times New Roman"/>
                <a:ea typeface="+mn-lt"/>
                <a:cs typeface="+mn-lt"/>
              </a:rPr>
              <a:t>δύο</a:t>
            </a:r>
            <a:r>
              <a:rPr lang="en-US" dirty="0">
                <a:latin typeface="Times New Roman"/>
                <a:ea typeface="+mn-lt"/>
                <a:cs typeface="+mn-lt"/>
              </a:rPr>
              <a:t> π</a:t>
            </a:r>
            <a:r>
              <a:rPr lang="en-US" dirty="0" err="1">
                <a:latin typeface="Times New Roman"/>
                <a:ea typeface="+mn-lt"/>
                <a:cs typeface="+mn-lt"/>
              </a:rPr>
              <a:t>ολιτικοί</a:t>
            </a:r>
            <a:r>
              <a:rPr lang="en-US" dirty="0">
                <a:latin typeface="Times New Roman"/>
                <a:ea typeface="+mn-lt"/>
                <a:cs typeface="+mn-lt"/>
              </a:rPr>
              <a:t> 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ρχηγοί</a:t>
            </a:r>
            <a:r>
              <a:rPr lang="en-US" dirty="0">
                <a:latin typeface="Times New Roman"/>
                <a:ea typeface="+mn-lt"/>
                <a:cs typeface="+mn-lt"/>
              </a:rPr>
              <a:t> </a:t>
            </a:r>
            <a:r>
              <a:rPr lang="en-US" dirty="0" err="1">
                <a:latin typeface="Times New Roman"/>
                <a:ea typeface="+mn-lt"/>
                <a:cs typeface="+mn-lt"/>
              </a:rPr>
              <a:t>υιοθετούν</a:t>
            </a:r>
            <a:r>
              <a:rPr lang="en-US" dirty="0">
                <a:latin typeface="Times New Roman"/>
                <a:ea typeface="+mn-lt"/>
                <a:cs typeface="+mn-lt"/>
              </a:rPr>
              <a:t> πα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ρόμοιες</a:t>
            </a:r>
            <a:r>
              <a:rPr lang="en-US" dirty="0">
                <a:latin typeface="Times New Roman"/>
                <a:ea typeface="+mn-lt"/>
                <a:cs typeface="+mn-lt"/>
              </a:rPr>
              <a:t> </a:t>
            </a:r>
            <a:r>
              <a:rPr lang="en-US" dirty="0" err="1">
                <a:latin typeface="Times New Roman"/>
                <a:ea typeface="+mn-lt"/>
                <a:cs typeface="+mn-lt"/>
              </a:rPr>
              <a:t>λεκτικές</a:t>
            </a:r>
            <a:r>
              <a:rPr lang="en-US" dirty="0">
                <a:latin typeface="Times New Roman"/>
                <a:ea typeface="+mn-lt"/>
                <a:cs typeface="+mn-lt"/>
              </a:rPr>
              <a:t> κατα</a:t>
            </a:r>
            <a:r>
              <a:rPr lang="en-US" dirty="0" err="1">
                <a:latin typeface="Times New Roman"/>
                <a:ea typeface="+mn-lt"/>
                <a:cs typeface="+mn-lt"/>
              </a:rPr>
              <a:t>σκευές</a:t>
            </a:r>
            <a:r>
              <a:rPr lang="en-US" dirty="0">
                <a:latin typeface="Times New Roman"/>
                <a:ea typeface="+mn-lt"/>
                <a:cs typeface="+mn-lt"/>
              </a:rPr>
              <a:t> </a:t>
            </a:r>
            <a:r>
              <a:rPr lang="en-US" dirty="0" err="1">
                <a:latin typeface="Times New Roman"/>
                <a:ea typeface="+mn-lt"/>
                <a:cs typeface="+mn-lt"/>
              </a:rPr>
              <a:t>ως</a:t>
            </a:r>
            <a:r>
              <a:rPr lang="en-US" dirty="0">
                <a:latin typeface="Times New Roman"/>
                <a:ea typeface="+mn-lt"/>
                <a:cs typeface="+mn-lt"/>
              </a:rPr>
              <a:t> π</a:t>
            </a:r>
            <a:r>
              <a:rPr lang="en-US" dirty="0" err="1">
                <a:latin typeface="Times New Roman"/>
                <a:ea typeface="+mn-lt"/>
                <a:cs typeface="+mn-lt"/>
              </a:rPr>
              <a:t>ρος</a:t>
            </a:r>
            <a:r>
              <a:rPr lang="en-US" dirty="0">
                <a:latin typeface="Times New Roman"/>
                <a:ea typeface="+mn-lt"/>
                <a:cs typeface="+mn-lt"/>
              </a:rPr>
              <a:t> </a:t>
            </a:r>
            <a:r>
              <a:rPr lang="en-US" dirty="0" err="1">
                <a:latin typeface="Times New Roman"/>
                <a:ea typeface="+mn-lt"/>
                <a:cs typeface="+mn-lt"/>
              </a:rPr>
              <a:t>τη</a:t>
            </a:r>
            <a:r>
              <a:rPr lang="en-US" dirty="0">
                <a:latin typeface="Times New Roman"/>
                <a:ea typeface="+mn-lt"/>
                <a:cs typeface="+mn-lt"/>
              </a:rPr>
              <a:t> </a:t>
            </a:r>
            <a:r>
              <a:rPr lang="en-US" dirty="0" err="1">
                <a:latin typeface="Times New Roman"/>
                <a:ea typeface="+mn-lt"/>
                <a:cs typeface="+mn-lt"/>
              </a:rPr>
              <a:t>μετ</a:t>
            </a:r>
            <a:r>
              <a:rPr lang="en-US" dirty="0">
                <a:latin typeface="Times New Roman"/>
                <a:ea typeface="+mn-lt"/>
                <a:cs typeface="+mn-lt"/>
              </a:rPr>
              <a:t>α</a:t>
            </a:r>
            <a:r>
              <a:rPr lang="en-US" dirty="0" err="1">
                <a:latin typeface="Times New Roman"/>
                <a:ea typeface="+mn-lt"/>
                <a:cs typeface="+mn-lt"/>
              </a:rPr>
              <a:t>νά</a:t>
            </a:r>
            <a:r>
              <a:rPr lang="en-US" dirty="0">
                <a:latin typeface="Times New Roman"/>
                <a:ea typeface="+mn-lt"/>
                <a:cs typeface="+mn-lt"/>
              </a:rPr>
              <a:t>-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ea typeface="+mn-lt"/>
                <a:cs typeface="+mn-lt"/>
              </a:rPr>
              <a:t>   </a:t>
            </a:r>
            <a:r>
              <a:rPr lang="en-US" dirty="0">
                <a:latin typeface="Times New Roman"/>
                <a:cs typeface="Arial" panose="020B0604020202020204"/>
              </a:rPr>
              <a:t>   </a:t>
            </a:r>
            <a:r>
              <a:rPr lang="en-US" dirty="0" err="1">
                <a:latin typeface="Times New Roman"/>
                <a:cs typeface="Arial" panose="020B0604020202020204"/>
              </a:rPr>
              <a:t>στευση</a:t>
            </a:r>
            <a:r>
              <a:rPr lang="en-US" dirty="0">
                <a:latin typeface="Times New Roman"/>
                <a:cs typeface="Arial" panose="020B0604020202020204"/>
              </a:rPr>
              <a:t>, πα</a:t>
            </a:r>
            <a:r>
              <a:rPr lang="en-US" dirty="0" err="1">
                <a:latin typeface="Times New Roman"/>
                <a:cs typeface="Arial" panose="020B0604020202020204"/>
              </a:rPr>
              <a:t>ρά</a:t>
            </a:r>
            <a:r>
              <a:rPr lang="en-US" dirty="0">
                <a:latin typeface="Times New Roman"/>
                <a:cs typeface="Arial" panose="020B0604020202020204"/>
              </a:rPr>
              <a:t> </a:t>
            </a:r>
            <a:r>
              <a:rPr lang="en-US" dirty="0" err="1">
                <a:latin typeface="Times New Roman"/>
                <a:cs typeface="Arial" panose="020B0604020202020204"/>
              </a:rPr>
              <a:t>τις</a:t>
            </a:r>
            <a:r>
              <a:rPr lang="en-US" dirty="0">
                <a:latin typeface="Times New Roman"/>
                <a:cs typeface="Arial" panose="020B0604020202020204"/>
              </a:rPr>
              <a:t> </a:t>
            </a:r>
            <a:r>
              <a:rPr lang="en-US" dirty="0" err="1">
                <a:latin typeface="Times New Roman"/>
                <a:cs typeface="Arial" panose="020B0604020202020204"/>
              </a:rPr>
              <a:t>ιδεολογικές</a:t>
            </a:r>
            <a:r>
              <a:rPr lang="en-US" dirty="0">
                <a:latin typeface="Times New Roman"/>
                <a:cs typeface="Arial" panose="020B0604020202020204"/>
              </a:rPr>
              <a:t> και π</a:t>
            </a:r>
            <a:r>
              <a:rPr lang="en-US" dirty="0" err="1">
                <a:latin typeface="Times New Roman"/>
                <a:cs typeface="Arial" panose="020B0604020202020204"/>
              </a:rPr>
              <a:t>ολιτικές</a:t>
            </a:r>
            <a:r>
              <a:rPr lang="en-US" dirty="0">
                <a:latin typeface="Times New Roman"/>
                <a:cs typeface="Arial" panose="020B0604020202020204"/>
              </a:rPr>
              <a:t> </a:t>
            </a:r>
            <a:r>
              <a:rPr lang="en-US" dirty="0" err="1">
                <a:latin typeface="Times New Roman"/>
                <a:cs typeface="Arial" panose="020B0604020202020204"/>
              </a:rPr>
              <a:t>τους</a:t>
            </a:r>
            <a:r>
              <a:rPr lang="en-US" dirty="0">
                <a:latin typeface="Times New Roman"/>
                <a:cs typeface="Arial" panose="020B0604020202020204"/>
              </a:rPr>
              <a:t> </a:t>
            </a:r>
            <a:r>
              <a:rPr lang="en-US" dirty="0" err="1">
                <a:latin typeface="Times New Roman"/>
                <a:cs typeface="Arial" panose="020B0604020202020204"/>
              </a:rPr>
              <a:t>δι</a:t>
            </a:r>
            <a:r>
              <a:rPr lang="en-US" dirty="0">
                <a:latin typeface="Times New Roman"/>
                <a:cs typeface="Arial" panose="020B0604020202020204"/>
              </a:rPr>
              <a:t>α</a:t>
            </a:r>
            <a:r>
              <a:rPr lang="en-US" dirty="0" err="1">
                <a:latin typeface="Times New Roman"/>
                <a:cs typeface="Arial" panose="020B0604020202020204"/>
              </a:rPr>
              <a:t>φορές</a:t>
            </a:r>
            <a:endParaRPr lang="en-US">
              <a:latin typeface="Times New Roman"/>
              <a:cs typeface="Arial" panose="020B0604020202020204"/>
            </a:endParaRPr>
          </a:p>
          <a:p>
            <a:pPr marL="344170" indent="-344170">
              <a:buChar char="Ø"/>
            </a:pPr>
            <a:r>
              <a:rPr lang="en-US" dirty="0">
                <a:latin typeface="Times New Roman"/>
                <a:cs typeface="Arial" panose="020B0604020202020204"/>
              </a:rPr>
              <a:t>Η </a:t>
            </a:r>
            <a:r>
              <a:rPr lang="en-US" dirty="0" err="1">
                <a:latin typeface="Times New Roman"/>
                <a:cs typeface="Arial" panose="020B0604020202020204"/>
              </a:rPr>
              <a:t>μετ</a:t>
            </a:r>
            <a:r>
              <a:rPr lang="en-US" dirty="0">
                <a:latin typeface="Times New Roman"/>
                <a:cs typeface="Arial" panose="020B0604020202020204"/>
              </a:rPr>
              <a:t>α</a:t>
            </a:r>
            <a:r>
              <a:rPr lang="en-US" dirty="0" err="1">
                <a:latin typeface="Times New Roman"/>
                <a:cs typeface="Arial" panose="020B0604020202020204"/>
              </a:rPr>
              <a:t>νάστευση</a:t>
            </a:r>
            <a:r>
              <a:rPr lang="en-US" dirty="0">
                <a:latin typeface="Times New Roman"/>
                <a:cs typeface="Arial" panose="020B0604020202020204"/>
              </a:rPr>
              <a:t> πα</a:t>
            </a:r>
            <a:r>
              <a:rPr lang="en-US" dirty="0" err="1">
                <a:latin typeface="Times New Roman"/>
                <a:cs typeface="Arial" panose="020B0604020202020204"/>
              </a:rPr>
              <a:t>ρουσιάζετ</a:t>
            </a:r>
            <a:r>
              <a:rPr lang="en-US" dirty="0">
                <a:latin typeface="Times New Roman"/>
                <a:cs typeface="Arial" panose="020B0604020202020204"/>
              </a:rPr>
              <a:t>αι </a:t>
            </a:r>
            <a:r>
              <a:rPr lang="en-US" dirty="0" err="1">
                <a:latin typeface="Times New Roman"/>
                <a:cs typeface="Arial" panose="020B0604020202020204"/>
              </a:rPr>
              <a:t>ως</a:t>
            </a:r>
            <a:r>
              <a:rPr lang="en-US" dirty="0">
                <a:latin typeface="Times New Roman"/>
                <a:cs typeface="Arial" panose="020B0604020202020204"/>
              </a:rPr>
              <a:t> απ</a:t>
            </a:r>
            <a:r>
              <a:rPr lang="en-US" dirty="0" err="1">
                <a:latin typeface="Times New Roman"/>
                <a:cs typeface="Arial" panose="020B0604020202020204"/>
              </a:rPr>
              <a:t>ειλή</a:t>
            </a:r>
            <a:r>
              <a:rPr lang="en-US" dirty="0">
                <a:latin typeface="Times New Roman"/>
                <a:cs typeface="Arial" panose="020B0604020202020204"/>
              </a:rPr>
              <a:t>, και </a:t>
            </a:r>
            <a:r>
              <a:rPr lang="en-US" dirty="0" err="1">
                <a:latin typeface="Times New Roman"/>
                <a:cs typeface="Arial" panose="020B0604020202020204"/>
              </a:rPr>
              <a:t>γι</a:t>
            </a:r>
            <a:r>
              <a:rPr lang="en-US" dirty="0">
                <a:latin typeface="Times New Roman"/>
                <a:cs typeface="Arial" panose="020B0604020202020204"/>
              </a:rPr>
              <a:t>'α</a:t>
            </a:r>
            <a:r>
              <a:rPr lang="en-US" dirty="0" err="1">
                <a:latin typeface="Times New Roman"/>
                <a:cs typeface="Arial" panose="020B0604020202020204"/>
              </a:rPr>
              <a:t>υτό</a:t>
            </a:r>
            <a:r>
              <a:rPr lang="en-US" dirty="0">
                <a:latin typeface="Times New Roman"/>
                <a:cs typeface="Arial" panose="020B0604020202020204"/>
              </a:rPr>
              <a:t>,</a:t>
            </a:r>
            <a:endParaRPr lang="en-US"/>
          </a:p>
          <a:p>
            <a:pPr marL="344170" indent="-344170">
              <a:buChar char="Ø"/>
            </a:pPr>
            <a:r>
              <a:rPr lang="en-US" dirty="0" err="1">
                <a:latin typeface="Times New Roman"/>
                <a:cs typeface="Arial" panose="020B0604020202020204"/>
              </a:rPr>
              <a:t>Πυροδοτούντ</a:t>
            </a:r>
            <a:r>
              <a:rPr lang="en-US" dirty="0">
                <a:latin typeface="Times New Roman"/>
                <a:cs typeface="Arial" panose="020B0604020202020204"/>
              </a:rPr>
              <a:t>αι επ</a:t>
            </a:r>
            <a:r>
              <a:rPr lang="en-US" dirty="0" err="1">
                <a:latin typeface="Times New Roman"/>
                <a:cs typeface="Arial" panose="020B0604020202020204"/>
              </a:rPr>
              <a:t>ιχειρημ</a:t>
            </a:r>
            <a:r>
              <a:rPr lang="en-US" dirty="0">
                <a:latin typeface="Times New Roman"/>
                <a:cs typeface="Arial" panose="020B0604020202020204"/>
              </a:rPr>
              <a:t>α</a:t>
            </a:r>
            <a:r>
              <a:rPr lang="en-US" dirty="0" err="1">
                <a:latin typeface="Times New Roman"/>
                <a:cs typeface="Arial" panose="020B0604020202020204"/>
              </a:rPr>
              <a:t>τολογικές</a:t>
            </a:r>
            <a:r>
              <a:rPr lang="en-US" dirty="0">
                <a:latin typeface="Times New Roman"/>
                <a:cs typeface="Arial" panose="020B0604020202020204"/>
              </a:rPr>
              <a:t> επα</a:t>
            </a:r>
            <a:r>
              <a:rPr lang="en-US" dirty="0" err="1">
                <a:latin typeface="Times New Roman"/>
                <a:cs typeface="Arial" panose="020B0604020202020204"/>
              </a:rPr>
              <a:t>γωγές</a:t>
            </a:r>
            <a:r>
              <a:rPr lang="en-US" dirty="0">
                <a:latin typeface="Times New Roman"/>
                <a:cs typeface="Arial" panose="020B0604020202020204"/>
              </a:rPr>
              <a:t> υπ</a:t>
            </a:r>
            <a:r>
              <a:rPr lang="en-US" dirty="0" err="1">
                <a:latin typeface="Times New Roman"/>
                <a:cs typeface="Arial" panose="020B0604020202020204"/>
              </a:rPr>
              <a:t>έρ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της</a:t>
            </a:r>
            <a:r>
              <a:rPr lang="en-US" dirty="0">
                <a:latin typeface="Times New Roman"/>
                <a:cs typeface="Arial" panose="020B0604020202020204"/>
              </a:rPr>
              <a:t> απ</a:t>
            </a:r>
            <a:r>
              <a:rPr lang="en-US" dirty="0" err="1">
                <a:latin typeface="Times New Roman"/>
                <a:cs typeface="Arial" panose="020B0604020202020204"/>
              </a:rPr>
              <a:t>οτρο</a:t>
            </a:r>
            <a:r>
              <a:rPr lang="en-US" dirty="0">
                <a:latin typeface="Times New Roman"/>
                <a:cs typeface="Arial" panose="020B0604020202020204"/>
              </a:rPr>
              <a:t>π</a:t>
            </a:r>
            <a:r>
              <a:rPr lang="en-US" dirty="0" err="1">
                <a:latin typeface="Times New Roman"/>
                <a:cs typeface="Arial" panose="020B0604020202020204"/>
              </a:rPr>
              <a:t>ής</a:t>
            </a:r>
            <a:r>
              <a:rPr lang="en-US" dirty="0">
                <a:latin typeface="Times New Roman"/>
                <a:cs typeface="Arial" panose="020B0604020202020204"/>
              </a:rPr>
              <a:t> ή </a:t>
            </a:r>
            <a:r>
              <a:rPr lang="en-US" dirty="0" err="1">
                <a:latin typeface="Times New Roman"/>
                <a:cs typeface="Arial" panose="020B0604020202020204"/>
              </a:rPr>
              <a:t>της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ρύθμισης</a:t>
            </a:r>
            <a:r>
              <a:rPr lang="en-US" dirty="0">
                <a:latin typeface="Times New Roman"/>
                <a:cs typeface="Arial" panose="020B0604020202020204"/>
              </a:rPr>
              <a:t> </a:t>
            </a:r>
            <a:r>
              <a:rPr lang="en-US" dirty="0" err="1">
                <a:latin typeface="Times New Roman"/>
                <a:cs typeface="Arial" panose="020B0604020202020204"/>
              </a:rPr>
              <a:t>της</a:t>
            </a:r>
            <a:r>
              <a:rPr lang="en-US" dirty="0">
                <a:latin typeface="Times New Roman"/>
                <a:cs typeface="Arial" panose="020B0604020202020204"/>
              </a:rPr>
              <a:t> απ</a:t>
            </a:r>
            <a:r>
              <a:rPr lang="en-US" dirty="0" err="1">
                <a:latin typeface="Times New Roman"/>
                <a:cs typeface="Arial" panose="020B0604020202020204"/>
              </a:rPr>
              <a:t>ειλής</a:t>
            </a:r>
            <a:r>
              <a:rPr lang="en-US" dirty="0">
                <a:latin typeface="Times New Roman"/>
                <a:cs typeface="Arial" panose="020B0604020202020204"/>
              </a:rPr>
              <a:t> α</a:t>
            </a:r>
            <a:r>
              <a:rPr lang="en-US" dirty="0" err="1">
                <a:latin typeface="Times New Roman"/>
                <a:cs typeface="Arial" panose="020B0604020202020204"/>
              </a:rPr>
              <a:t>υτής</a:t>
            </a:r>
            <a:endParaRPr lang="en-US" dirty="0">
              <a:latin typeface="Times New Roman"/>
              <a:cs typeface="Arial" panose="020B0604020202020204"/>
            </a:endParaRPr>
          </a:p>
          <a:p>
            <a:pPr marL="344170" indent="-344170">
              <a:buChar char="Ø"/>
            </a:pPr>
            <a:endParaRPr lang="en-US">
              <a:latin typeface="Times New Roman"/>
              <a:cs typeface="Arial" panose="020B0604020202020204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610720-72CF-1924-B075-7B0C18C032A1}"/>
              </a:ext>
            </a:extLst>
          </p:cNvPr>
          <p:cNvCxnSpPr/>
          <p:nvPr/>
        </p:nvCxnSpPr>
        <p:spPr>
          <a:xfrm flipV="1">
            <a:off x="1001431" y="1016871"/>
            <a:ext cx="10327341" cy="26894"/>
          </a:xfrm>
          <a:prstGeom prst="straightConnector1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764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D2BAC-8D94-89F5-72D1-3B8650DD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544" y="225352"/>
            <a:ext cx="10333977" cy="67698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Arial"/>
              </a:rPr>
              <a:t>Σας </a:t>
            </a:r>
            <a:r>
              <a:rPr lang="en-US" sz="6000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Arial"/>
              </a:rPr>
              <a:t>ευχ</a:t>
            </a:r>
            <a:r>
              <a:rPr lang="en-US" sz="6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Arial"/>
              </a:rPr>
              <a:t>α</a:t>
            </a:r>
            <a:r>
              <a:rPr lang="en-US" sz="6000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Arial"/>
              </a:rPr>
              <a:t>ριστώ</a:t>
            </a:r>
            <a:r>
              <a:rPr lang="en-US" sz="6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Arial"/>
              </a:rPr>
              <a:t> π</a:t>
            </a:r>
            <a:r>
              <a:rPr lang="en-US" sz="6000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Arial"/>
              </a:rPr>
              <a:t>ολύ</a:t>
            </a:r>
            <a:r>
              <a:rPr lang="en-US" sz="6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Arial"/>
              </a:rPr>
              <a:t> </a:t>
            </a:r>
            <a:r>
              <a:rPr lang="en-US" sz="6000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Arial"/>
              </a:rPr>
              <a:t>γι</a:t>
            </a:r>
            <a:r>
              <a:rPr lang="en-US" sz="6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Arial"/>
              </a:rPr>
              <a:t>α </a:t>
            </a:r>
            <a:r>
              <a:rPr lang="en-US" sz="6000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Arial"/>
              </a:rPr>
              <a:t>την</a:t>
            </a:r>
            <a:r>
              <a:rPr lang="en-US" sz="6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Arial"/>
              </a:rPr>
              <a:t> π</a:t>
            </a:r>
            <a:r>
              <a:rPr lang="en-US" sz="6000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Arial"/>
              </a:rPr>
              <a:t>ροσοχή</a:t>
            </a:r>
            <a:r>
              <a:rPr lang="en-US" sz="6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Arial"/>
              </a:rPr>
              <a:t> σας !</a:t>
            </a:r>
            <a:endParaRPr lang="en-US" sz="6000" i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7101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77013-15F7-726C-8819-4D25E0170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85" y="189494"/>
            <a:ext cx="7950984" cy="10817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err="1">
                <a:latin typeface="Times New Roman"/>
                <a:cs typeface="Arial" panose="020B0604020202020204"/>
              </a:rPr>
              <a:t>Πολιτικά</a:t>
            </a:r>
            <a:r>
              <a:rPr lang="en-US" b="1">
                <a:latin typeface="Times New Roman"/>
                <a:cs typeface="Arial" panose="020B0604020202020204"/>
              </a:rPr>
              <a:t> </a:t>
            </a:r>
            <a:r>
              <a:rPr lang="en-US" b="1" err="1">
                <a:latin typeface="Times New Roman"/>
                <a:cs typeface="Arial" panose="020B0604020202020204"/>
              </a:rPr>
              <a:t>ρεύμ</a:t>
            </a:r>
            <a:r>
              <a:rPr lang="en-US" b="1">
                <a:latin typeface="Times New Roman"/>
                <a:cs typeface="Arial" panose="020B0604020202020204"/>
              </a:rPr>
              <a:t>ατα</a:t>
            </a:r>
            <a:r>
              <a:rPr lang="en-US">
                <a:cs typeface="Arial" panose="020B0604020202020204"/>
              </a:rPr>
              <a:t>                 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DF6F0-69F0-7E15-E737-099411C5E0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1521" y="1906440"/>
            <a:ext cx="3891960" cy="39978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Arial"/>
              </a:rPr>
              <a:t>   </a:t>
            </a:r>
            <a:r>
              <a:rPr lang="en-US">
                <a:latin typeface="Times New Roman"/>
                <a:cs typeface="Arial"/>
              </a:rPr>
              <a:t> </a:t>
            </a:r>
            <a:r>
              <a:rPr lang="en-US" b="1" u="sng">
                <a:latin typeface="Times New Roman"/>
                <a:cs typeface="Arial"/>
              </a:rPr>
              <a:t>ΝΕΑ ΔΗΜΟΚΡΑΤΙΑ</a:t>
            </a:r>
            <a:r>
              <a:rPr lang="en-US" b="1">
                <a:latin typeface="Times New Roman"/>
                <a:cs typeface="Arial"/>
              </a:rPr>
              <a:t> (ΝΔ)</a:t>
            </a:r>
          </a:p>
          <a:p>
            <a:pPr marL="0" indent="0">
              <a:buNone/>
            </a:pPr>
            <a:r>
              <a:rPr lang="en-US" b="1">
                <a:cs typeface="Arial"/>
              </a:rPr>
              <a:t>   </a:t>
            </a:r>
            <a:r>
              <a:rPr lang="en-US">
                <a:latin typeface="Times New Roman"/>
                <a:cs typeface="Arial"/>
              </a:rPr>
              <a:t> ( </a:t>
            </a:r>
            <a:r>
              <a:rPr lang="en-US" err="1">
                <a:latin typeface="Times New Roman"/>
                <a:cs typeface="Arial"/>
              </a:rPr>
              <a:t>Κυριάκος</a:t>
            </a:r>
            <a:r>
              <a:rPr lang="en-US">
                <a:latin typeface="Times New Roman"/>
                <a:cs typeface="Arial"/>
              </a:rPr>
              <a:t> </a:t>
            </a:r>
            <a:r>
              <a:rPr lang="en-US" err="1">
                <a:latin typeface="Times New Roman"/>
                <a:cs typeface="Arial"/>
              </a:rPr>
              <a:t>Μητσοτάκης</a:t>
            </a:r>
            <a:r>
              <a:rPr lang="en-US">
                <a:latin typeface="Times New Roman"/>
                <a:cs typeface="Arial"/>
              </a:rPr>
              <a:t>)</a:t>
            </a:r>
          </a:p>
          <a:p>
            <a:pPr marL="342900" indent="-342900">
              <a:buChar char="ü"/>
            </a:pPr>
            <a:r>
              <a:rPr lang="en-US" err="1">
                <a:latin typeface="Times New Roman"/>
                <a:cs typeface="Arial"/>
              </a:rPr>
              <a:t>Κεντροδεξιά</a:t>
            </a:r>
            <a:r>
              <a:rPr lang="en-US">
                <a:latin typeface="Times New Roman"/>
                <a:cs typeface="Arial"/>
              </a:rPr>
              <a:t> πα</a:t>
            </a:r>
            <a:r>
              <a:rPr lang="en-US" err="1">
                <a:latin typeface="Times New Roman"/>
                <a:cs typeface="Arial"/>
              </a:rPr>
              <a:t>ράτ</a:t>
            </a:r>
            <a:r>
              <a:rPr lang="en-US">
                <a:latin typeface="Times New Roman"/>
                <a:cs typeface="Arial"/>
              </a:rPr>
              <a:t>α</a:t>
            </a:r>
            <a:r>
              <a:rPr lang="en-US" err="1">
                <a:latin typeface="Times New Roman"/>
                <a:cs typeface="Arial"/>
              </a:rPr>
              <a:t>ξη</a:t>
            </a:r>
            <a:endParaRPr lang="en-US">
              <a:latin typeface="Times New Roman"/>
              <a:cs typeface="Arial"/>
            </a:endParaRPr>
          </a:p>
          <a:p>
            <a:pPr marL="342900" indent="-342900">
              <a:buChar char="ü"/>
            </a:pPr>
            <a:r>
              <a:rPr lang="en-US" err="1">
                <a:latin typeface="Times New Roman"/>
                <a:cs typeface="Arial"/>
              </a:rPr>
              <a:t>Εθνικιστικές</a:t>
            </a:r>
            <a:r>
              <a:rPr lang="en-US">
                <a:latin typeface="Times New Roman"/>
                <a:cs typeface="Arial"/>
              </a:rPr>
              <a:t> α</a:t>
            </a:r>
            <a:r>
              <a:rPr lang="en-US" err="1">
                <a:latin typeface="Times New Roman"/>
                <a:cs typeface="Arial"/>
              </a:rPr>
              <a:t>ντιλήψεις</a:t>
            </a:r>
          </a:p>
          <a:p>
            <a:pPr marL="0" indent="0">
              <a:buNone/>
            </a:pPr>
            <a:r>
              <a:rPr lang="en-US">
                <a:latin typeface="Times New Roman"/>
                <a:cs typeface="Arial"/>
              </a:rPr>
              <a:t>      </a:t>
            </a:r>
            <a:r>
              <a:rPr lang="en-US" sz="1600">
                <a:latin typeface="Times New Roman"/>
                <a:cs typeface="Arial"/>
              </a:rPr>
              <a:t>(</a:t>
            </a:r>
            <a:r>
              <a:rPr lang="en-US" sz="1600" err="1">
                <a:latin typeface="Times New Roman"/>
                <a:cs typeface="Arial"/>
              </a:rPr>
              <a:t>Βερν</a:t>
            </a:r>
            <a:r>
              <a:rPr lang="en-US" sz="1600">
                <a:latin typeface="Times New Roman"/>
                <a:cs typeface="Arial"/>
              </a:rPr>
              <a:t>α</a:t>
            </a:r>
            <a:r>
              <a:rPr lang="en-US" sz="1600" err="1">
                <a:latin typeface="Times New Roman"/>
                <a:cs typeface="Arial"/>
              </a:rPr>
              <a:t>ρδάκης</a:t>
            </a:r>
            <a:r>
              <a:rPr lang="en-US" sz="1600">
                <a:latin typeface="Times New Roman"/>
                <a:cs typeface="Arial"/>
              </a:rPr>
              <a:t> 2005)</a:t>
            </a:r>
          </a:p>
          <a:p>
            <a:pPr marL="342900" indent="-342900">
              <a:buChar char="ü"/>
            </a:pPr>
            <a:endParaRPr lang="en-US" b="1">
              <a:cs typeface="Arial"/>
            </a:endParaRPr>
          </a:p>
          <a:p>
            <a:pPr marL="0" indent="0">
              <a:buNone/>
            </a:pPr>
            <a:endParaRPr lang="en-US" b="1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4A480-E498-469A-919B-B1584225D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268" y="2036551"/>
            <a:ext cx="3894222" cy="47809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just">
              <a:buNone/>
            </a:pPr>
            <a:r>
              <a:rPr lang="en-US">
                <a:cs typeface="Arial" panose="020B0604020202020204"/>
              </a:rPr>
              <a:t>                </a:t>
            </a:r>
            <a:r>
              <a:rPr lang="en-US">
                <a:latin typeface="Times New Roman"/>
                <a:cs typeface="Arial" panose="020B0604020202020204"/>
              </a:rPr>
              <a:t>  </a:t>
            </a:r>
            <a:r>
              <a:rPr lang="en-US" b="1" u="sng">
                <a:latin typeface="Times New Roman"/>
                <a:cs typeface="Arial" panose="020B0604020202020204"/>
              </a:rPr>
              <a:t>ΣΥΡΙΖΑ</a:t>
            </a:r>
            <a:endParaRPr lang="en-US">
              <a:cs typeface="Arial" panose="020B0604020202020204"/>
            </a:endParaRPr>
          </a:p>
          <a:p>
            <a:pPr marL="0" indent="0" algn="just">
              <a:buNone/>
            </a:pPr>
            <a:r>
              <a:rPr lang="en-US">
                <a:latin typeface="Times New Roman"/>
                <a:cs typeface="Arial" panose="020B0604020202020204"/>
              </a:rPr>
              <a:t>     (</a:t>
            </a:r>
            <a:r>
              <a:rPr lang="en-US" err="1">
                <a:latin typeface="Times New Roman"/>
                <a:cs typeface="Arial" panose="020B0604020202020204"/>
              </a:rPr>
              <a:t>Αλέξης</a:t>
            </a:r>
            <a:r>
              <a:rPr lang="en-US">
                <a:latin typeface="Times New Roman"/>
                <a:cs typeface="Arial" panose="020B0604020202020204"/>
              </a:rPr>
              <a:t> </a:t>
            </a:r>
            <a:r>
              <a:rPr lang="en-US" err="1">
                <a:latin typeface="Times New Roman"/>
                <a:cs typeface="Arial" panose="020B0604020202020204"/>
              </a:rPr>
              <a:t>Τσί</a:t>
            </a:r>
            <a:r>
              <a:rPr lang="en-US">
                <a:latin typeface="Times New Roman"/>
                <a:cs typeface="Arial" panose="020B0604020202020204"/>
              </a:rPr>
              <a:t>πρας)</a:t>
            </a:r>
          </a:p>
          <a:p>
            <a:pPr marL="342900" indent="-342900" algn="just">
              <a:buChar char="ü"/>
            </a:pPr>
            <a:r>
              <a:rPr lang="en-US" err="1">
                <a:latin typeface="Times New Roman"/>
                <a:cs typeface="Arial" panose="020B0604020202020204"/>
              </a:rPr>
              <a:t>Ριζοσ</a:t>
            </a:r>
            <a:r>
              <a:rPr lang="en-US">
                <a:latin typeface="Times New Roman"/>
                <a:cs typeface="Arial" panose="020B0604020202020204"/>
              </a:rPr>
              <a:t>πα</a:t>
            </a:r>
            <a:r>
              <a:rPr lang="en-US" err="1">
                <a:latin typeface="Times New Roman"/>
                <a:cs typeface="Arial" panose="020B0604020202020204"/>
              </a:rPr>
              <a:t>στική</a:t>
            </a:r>
            <a:r>
              <a:rPr lang="en-US">
                <a:latin typeface="Times New Roman"/>
                <a:cs typeface="Arial" panose="020B0604020202020204"/>
              </a:rPr>
              <a:t> </a:t>
            </a:r>
            <a:r>
              <a:rPr lang="en-US" err="1">
                <a:latin typeface="Times New Roman"/>
                <a:cs typeface="Arial" panose="020B0604020202020204"/>
              </a:rPr>
              <a:t>δύν</a:t>
            </a:r>
            <a:r>
              <a:rPr lang="en-US">
                <a:latin typeface="Times New Roman"/>
                <a:cs typeface="Arial" panose="020B0604020202020204"/>
              </a:rPr>
              <a:t>α</a:t>
            </a:r>
            <a:r>
              <a:rPr lang="en-US" err="1">
                <a:latin typeface="Times New Roman"/>
                <a:cs typeface="Arial" panose="020B0604020202020204"/>
              </a:rPr>
              <a:t>μη</a:t>
            </a:r>
            <a:endParaRPr lang="en-US">
              <a:latin typeface="Times New Roman"/>
              <a:cs typeface="Arial" panose="020B0604020202020204"/>
            </a:endParaRPr>
          </a:p>
          <a:p>
            <a:pPr marL="342900" indent="-342900" algn="just">
              <a:buChar char="ü"/>
            </a:pPr>
            <a:r>
              <a:rPr lang="en-US" err="1">
                <a:latin typeface="Times New Roman"/>
                <a:cs typeface="Arial" panose="020B0604020202020204"/>
              </a:rPr>
              <a:t>Κεντρο</a:t>
            </a:r>
            <a:r>
              <a:rPr lang="en-US">
                <a:latin typeface="Times New Roman"/>
                <a:cs typeface="Arial" panose="020B0604020202020204"/>
              </a:rPr>
              <a:t>α</a:t>
            </a:r>
            <a:r>
              <a:rPr lang="en-US" err="1">
                <a:latin typeface="Times New Roman"/>
                <a:cs typeface="Arial" panose="020B0604020202020204"/>
              </a:rPr>
              <a:t>ριστερή</a:t>
            </a:r>
            <a:r>
              <a:rPr lang="en-US">
                <a:latin typeface="Times New Roman"/>
                <a:cs typeface="Arial" panose="020B0604020202020204"/>
              </a:rPr>
              <a:t>, </a:t>
            </a:r>
            <a:r>
              <a:rPr lang="en-US" err="1">
                <a:latin typeface="Times New Roman"/>
                <a:cs typeface="Arial" panose="020B0604020202020204"/>
              </a:rPr>
              <a:t>σοσι</a:t>
            </a:r>
            <a:r>
              <a:rPr lang="en-US">
                <a:latin typeface="Times New Roman"/>
                <a:cs typeface="Arial" panose="020B0604020202020204"/>
              </a:rPr>
              <a:t>α</a:t>
            </a:r>
            <a:r>
              <a:rPr lang="en-US" err="1">
                <a:latin typeface="Times New Roman"/>
                <a:cs typeface="Arial" panose="020B0604020202020204"/>
              </a:rPr>
              <a:t>λδημοκρ</a:t>
            </a:r>
            <a:r>
              <a:rPr lang="en-US">
                <a:latin typeface="Times New Roman"/>
                <a:cs typeface="Arial" panose="020B0604020202020204"/>
              </a:rPr>
              <a:t>α</a:t>
            </a:r>
            <a:r>
              <a:rPr lang="en-US" err="1">
                <a:latin typeface="Times New Roman"/>
                <a:cs typeface="Arial" panose="020B0604020202020204"/>
              </a:rPr>
              <a:t>τική</a:t>
            </a:r>
            <a:r>
              <a:rPr lang="en-US">
                <a:latin typeface="Times New Roman"/>
                <a:cs typeface="Arial" panose="020B0604020202020204"/>
              </a:rPr>
              <a:t> κα</a:t>
            </a:r>
            <a:r>
              <a:rPr lang="en-US" err="1">
                <a:latin typeface="Times New Roman"/>
                <a:cs typeface="Arial" panose="020B0604020202020204"/>
              </a:rPr>
              <a:t>τεύθυνση</a:t>
            </a:r>
            <a:r>
              <a:rPr lang="en-US">
                <a:latin typeface="Times New Roman"/>
                <a:cs typeface="Arial" panose="020B0604020202020204"/>
              </a:rPr>
              <a:t> </a:t>
            </a:r>
          </a:p>
          <a:p>
            <a:pPr marL="0" indent="0" algn="ctr">
              <a:buNone/>
            </a:pPr>
            <a:r>
              <a:rPr lang="en-US" sz="1600">
                <a:latin typeface="Times New Roman"/>
                <a:cs typeface="Arial" panose="020B0604020202020204"/>
              </a:rPr>
              <a:t>  (</a:t>
            </a:r>
            <a:r>
              <a:rPr lang="en-US" sz="1600" err="1">
                <a:latin typeface="Times New Roman"/>
                <a:cs typeface="Arial" panose="020B0604020202020204"/>
              </a:rPr>
              <a:t>Katsambekis</a:t>
            </a:r>
            <a:r>
              <a:rPr lang="en-US" sz="1600">
                <a:latin typeface="Times New Roman"/>
                <a:cs typeface="Arial" panose="020B0604020202020204"/>
              </a:rPr>
              <a:t> 2014), (Kitis &amp; </a:t>
            </a:r>
            <a:r>
              <a:rPr lang="en-US" sz="1600" err="1">
                <a:latin typeface="Times New Roman"/>
                <a:cs typeface="Arial" panose="020B0604020202020204"/>
              </a:rPr>
              <a:t>Serafis</a:t>
            </a:r>
            <a:r>
              <a:rPr lang="en-US" sz="1600">
                <a:latin typeface="Times New Roman"/>
                <a:cs typeface="Arial" panose="020B0604020202020204"/>
              </a:rPr>
              <a:t> 2020, </a:t>
            </a:r>
          </a:p>
          <a:p>
            <a:pPr marL="0" indent="0" algn="ctr">
              <a:buNone/>
            </a:pPr>
            <a:r>
              <a:rPr lang="en-US" sz="1600">
                <a:latin typeface="Times New Roman"/>
                <a:cs typeface="Arial" panose="020B0604020202020204"/>
              </a:rPr>
              <a:t> </a:t>
            </a:r>
            <a:r>
              <a:rPr lang="en-US" sz="1600" err="1">
                <a:latin typeface="Times New Roman"/>
                <a:cs typeface="Arial" panose="020B0604020202020204"/>
              </a:rPr>
              <a:t>Serafis</a:t>
            </a:r>
            <a:r>
              <a:rPr lang="en-US" sz="1600">
                <a:latin typeface="Times New Roman"/>
                <a:cs typeface="Arial" panose="020B0604020202020204"/>
              </a:rPr>
              <a:t> κ.α. 2022)</a:t>
            </a:r>
            <a:endParaRPr lang="en-US"/>
          </a:p>
          <a:p>
            <a:pPr marL="342900" indent="-342900" algn="just">
              <a:buChar char="ü"/>
            </a:pPr>
            <a:endParaRPr lang="en-US">
              <a:latin typeface="Times New Roman"/>
              <a:cs typeface="Arial" panose="020B0604020202020204"/>
            </a:endParaRPr>
          </a:p>
          <a:p>
            <a:pPr marL="342900" indent="-342900">
              <a:buChar char="ü"/>
            </a:pPr>
            <a:endParaRPr lang="en-US">
              <a:cs typeface="Arial" panose="020B0604020202020204"/>
            </a:endParaRPr>
          </a:p>
        </p:txBody>
      </p:sp>
      <p:sp>
        <p:nvSpPr>
          <p:cNvPr id="5" name="Not Equal 4">
            <a:extLst>
              <a:ext uri="{FF2B5EF4-FFF2-40B4-BE49-F238E27FC236}">
                <a16:creationId xmlns:a16="http://schemas.microsoft.com/office/drawing/2014/main" id="{8C66F98F-CE4D-0C8F-E349-DE46785451A0}"/>
              </a:ext>
            </a:extLst>
          </p:cNvPr>
          <p:cNvSpPr/>
          <p:nvPr/>
        </p:nvSpPr>
        <p:spPr>
          <a:xfrm>
            <a:off x="5115486" y="3311337"/>
            <a:ext cx="537882" cy="470647"/>
          </a:xfrm>
          <a:prstGeom prst="mathNotEqua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532098-FC99-66CE-4199-54C060A172AF}"/>
              </a:ext>
            </a:extLst>
          </p:cNvPr>
          <p:cNvCxnSpPr/>
          <p:nvPr/>
        </p:nvCxnSpPr>
        <p:spPr>
          <a:xfrm flipV="1">
            <a:off x="1020731" y="1154456"/>
            <a:ext cx="10383370" cy="26892"/>
          </a:xfrm>
          <a:prstGeom prst="straightConnector1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122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168E9E-94E9-4BE3-B88C-C8A4681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107AC1-AA0D-4097-B03D-FD3C632AB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8D231A-EC46-4736-B00F-76D3070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986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2CC509-AB6D-E314-204F-728EFA38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050" y="178522"/>
            <a:ext cx="6529372" cy="58271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l">
              <a:buFont typeface="Wingdings"/>
              <a:buChar char="Ø"/>
            </a:pPr>
            <a:r>
              <a:rPr lang="en-US" sz="2400">
                <a:cs typeface="Arial" panose="020B0604020202020204"/>
              </a:rPr>
              <a:t> </a:t>
            </a:r>
            <a:r>
              <a:rPr lang="en-US" sz="2400">
                <a:latin typeface="Times New Roman"/>
                <a:cs typeface="Arial" panose="020B0604020202020204"/>
              </a:rPr>
              <a:t>Πα</a:t>
            </a:r>
            <a:r>
              <a:rPr lang="en-US" sz="2400" err="1">
                <a:latin typeface="Times New Roman"/>
                <a:cs typeface="Arial" panose="020B0604020202020204"/>
              </a:rPr>
              <a:t>ρά</a:t>
            </a:r>
            <a:r>
              <a:rPr lang="en-US" sz="2400">
                <a:latin typeface="Times New Roman"/>
                <a:cs typeface="Arial" panose="020B0604020202020204"/>
              </a:rPr>
              <a:t> </a:t>
            </a:r>
            <a:r>
              <a:rPr lang="en-US" sz="2400" err="1">
                <a:latin typeface="Times New Roman"/>
                <a:cs typeface="Arial" panose="020B0604020202020204"/>
              </a:rPr>
              <a:t>τις</a:t>
            </a:r>
            <a:r>
              <a:rPr lang="en-US" sz="2400">
                <a:latin typeface="Times New Roman"/>
                <a:cs typeface="Arial" panose="020B0604020202020204"/>
              </a:rPr>
              <a:t> α</a:t>
            </a:r>
            <a:r>
              <a:rPr lang="en-US" sz="2400" err="1">
                <a:latin typeface="Times New Roman"/>
                <a:cs typeface="Arial" panose="020B0604020202020204"/>
              </a:rPr>
              <a:t>ντιθετικές</a:t>
            </a:r>
            <a:r>
              <a:rPr lang="en-US" sz="2400">
                <a:latin typeface="Times New Roman"/>
                <a:cs typeface="Arial" panose="020B0604020202020204"/>
              </a:rPr>
              <a:t> </a:t>
            </a:r>
            <a:r>
              <a:rPr lang="en-US" sz="2400" err="1">
                <a:latin typeface="Times New Roman"/>
                <a:cs typeface="Arial" panose="020B0604020202020204"/>
              </a:rPr>
              <a:t>ιδεολογικές</a:t>
            </a:r>
            <a:r>
              <a:rPr lang="en-US" sz="2400">
                <a:latin typeface="Times New Roman"/>
                <a:cs typeface="Arial" panose="020B0604020202020204"/>
              </a:rPr>
              <a:t> και π</a:t>
            </a:r>
            <a:r>
              <a:rPr lang="en-US" sz="2400" err="1">
                <a:latin typeface="Times New Roman"/>
                <a:cs typeface="Arial" panose="020B0604020202020204"/>
              </a:rPr>
              <a:t>ολιτικές</a:t>
            </a:r>
            <a:r>
              <a:rPr lang="en-US" sz="2400">
                <a:latin typeface="Times New Roman"/>
                <a:cs typeface="Arial" panose="020B0604020202020204"/>
              </a:rPr>
              <a:t> </a:t>
            </a:r>
            <a:r>
              <a:rPr lang="en-US" sz="2400" err="1">
                <a:latin typeface="Times New Roman"/>
                <a:cs typeface="Arial" panose="020B0604020202020204"/>
              </a:rPr>
              <a:t>τους</a:t>
            </a:r>
            <a:r>
              <a:rPr lang="en-US" sz="2400">
                <a:latin typeface="Times New Roman"/>
                <a:cs typeface="Arial" panose="020B0604020202020204"/>
              </a:rPr>
              <a:t> </a:t>
            </a:r>
            <a:r>
              <a:rPr lang="en-US" sz="2400" err="1">
                <a:latin typeface="Times New Roman"/>
                <a:cs typeface="Arial" panose="020B0604020202020204"/>
              </a:rPr>
              <a:t>το</a:t>
            </a:r>
            <a:r>
              <a:rPr lang="en-US" sz="2400">
                <a:latin typeface="Times New Roman"/>
                <a:cs typeface="Arial" panose="020B0604020202020204"/>
              </a:rPr>
              <a:t>π</a:t>
            </a:r>
            <a:r>
              <a:rPr lang="en-US" sz="2400" err="1">
                <a:latin typeface="Times New Roman"/>
                <a:cs typeface="Arial" panose="020B0604020202020204"/>
              </a:rPr>
              <a:t>οθετήσεις</a:t>
            </a:r>
            <a:r>
              <a:rPr lang="en-US" sz="2400">
                <a:latin typeface="Times New Roman"/>
                <a:cs typeface="Arial" panose="020B0604020202020204"/>
              </a:rPr>
              <a:t>:</a:t>
            </a:r>
            <a:br>
              <a:rPr lang="en-US" sz="2400" u="sng">
                <a:latin typeface="Times New Roman"/>
                <a:cs typeface="Arial" panose="020B0604020202020204"/>
              </a:rPr>
            </a:br>
            <a:br>
              <a:rPr lang="en-US" sz="2400">
                <a:latin typeface="Times New Roman"/>
                <a:cs typeface="Arial" panose="020B0604020202020204"/>
              </a:rPr>
            </a:br>
            <a:r>
              <a:rPr lang="en-US" sz="2400" err="1">
                <a:latin typeface="Times New Roman"/>
                <a:cs typeface="Arial" panose="020B0604020202020204"/>
              </a:rPr>
              <a:t>Νέ</a:t>
            </a:r>
            <a:r>
              <a:rPr lang="en-US" sz="2400">
                <a:latin typeface="Times New Roman"/>
                <a:cs typeface="Arial" panose="020B0604020202020204"/>
              </a:rPr>
              <a:t>α </a:t>
            </a:r>
            <a:r>
              <a:rPr lang="en-US" sz="2400" err="1">
                <a:latin typeface="Times New Roman"/>
                <a:cs typeface="Arial" panose="020B0604020202020204"/>
              </a:rPr>
              <a:t>Δημοκρ</a:t>
            </a:r>
            <a:r>
              <a:rPr lang="en-US" sz="2400">
                <a:latin typeface="Times New Roman"/>
                <a:cs typeface="Arial" panose="020B0604020202020204"/>
              </a:rPr>
              <a:t>α</a:t>
            </a:r>
            <a:r>
              <a:rPr lang="en-US" sz="2400" err="1">
                <a:latin typeface="Times New Roman"/>
                <a:cs typeface="Arial" panose="020B0604020202020204"/>
              </a:rPr>
              <a:t>τί</a:t>
            </a:r>
            <a:r>
              <a:rPr lang="en-US" sz="2400">
                <a:latin typeface="Times New Roman"/>
                <a:cs typeface="Arial" panose="020B0604020202020204"/>
              </a:rPr>
              <a:t>α                          ΣΥΡΙΖΑ</a:t>
            </a:r>
            <a:br>
              <a:rPr lang="en-US" sz="2400">
                <a:latin typeface="Times New Roman"/>
                <a:cs typeface="Arial" panose="020B0604020202020204"/>
              </a:rPr>
            </a:br>
            <a:br>
              <a:rPr lang="en-US" sz="2400">
                <a:latin typeface="Times New Roman"/>
                <a:cs typeface="Arial" panose="020B0604020202020204"/>
              </a:rPr>
            </a:br>
            <a:br>
              <a:rPr lang="en-US" sz="2400">
                <a:latin typeface="Times New Roman"/>
                <a:cs typeface="Arial" panose="020B0604020202020204"/>
              </a:rPr>
            </a:br>
            <a:br>
              <a:rPr lang="en-US" sz="2400">
                <a:latin typeface="Times New Roman"/>
                <a:cs typeface="Arial" panose="020B0604020202020204"/>
              </a:rPr>
            </a:br>
            <a:r>
              <a:rPr lang="en-US" sz="2400">
                <a:latin typeface="Times New Roman"/>
                <a:cs typeface="Arial" panose="020B0604020202020204"/>
              </a:rPr>
              <a:t> </a:t>
            </a:r>
            <a:br>
              <a:rPr lang="en-US" sz="2400">
                <a:latin typeface="Times New Roman"/>
                <a:cs typeface="Arial" panose="020B0604020202020204"/>
              </a:rPr>
            </a:br>
            <a:r>
              <a:rPr lang="en-US" sz="2400" i="1">
                <a:latin typeface="Times New Roman"/>
                <a:cs typeface="Arial" panose="020B0604020202020204"/>
              </a:rPr>
              <a:t> </a:t>
            </a:r>
            <a:r>
              <a:rPr lang="en-US" sz="2200" i="1">
                <a:latin typeface="Times New Roman"/>
                <a:cs typeface="Arial" panose="020B0604020202020204"/>
              </a:rPr>
              <a:t>απ</a:t>
            </a:r>
            <a:r>
              <a:rPr lang="en-US" sz="2200" i="1" err="1">
                <a:latin typeface="Times New Roman"/>
                <a:cs typeface="Arial" panose="020B0604020202020204"/>
              </a:rPr>
              <a:t>οφυγή</a:t>
            </a:r>
            <a:r>
              <a:rPr lang="en-US" sz="2200" i="1">
                <a:latin typeface="Times New Roman"/>
                <a:cs typeface="Arial" panose="020B0604020202020204"/>
              </a:rPr>
              <a:t> ρα</a:t>
            </a:r>
            <a:r>
              <a:rPr lang="en-US" sz="2200" i="1" err="1">
                <a:latin typeface="Times New Roman"/>
                <a:cs typeface="Arial" panose="020B0604020202020204"/>
              </a:rPr>
              <a:t>τσιστικών</a:t>
            </a:r>
            <a:r>
              <a:rPr lang="en-US" sz="2200" i="1">
                <a:latin typeface="Times New Roman"/>
                <a:cs typeface="Arial" panose="020B0604020202020204"/>
              </a:rPr>
              <a:t> χαρα</a:t>
            </a:r>
            <a:r>
              <a:rPr lang="en-US" sz="2200" i="1" err="1">
                <a:latin typeface="Times New Roman"/>
                <a:cs typeface="Arial" panose="020B0604020202020204"/>
              </a:rPr>
              <a:t>κτηρισμών</a:t>
            </a:r>
            <a:r>
              <a:rPr lang="en-US" sz="2200" i="1">
                <a:latin typeface="Times New Roman"/>
                <a:cs typeface="Arial" panose="020B0604020202020204"/>
              </a:rPr>
              <a:t> </a:t>
            </a:r>
            <a:r>
              <a:rPr lang="en-US" sz="2200" i="1" err="1">
                <a:latin typeface="Times New Roman"/>
                <a:cs typeface="Arial" panose="020B0604020202020204"/>
              </a:rPr>
              <a:t>σε</a:t>
            </a:r>
            <a:r>
              <a:rPr lang="en-US" sz="2200" i="1">
                <a:latin typeface="Times New Roman"/>
                <a:cs typeface="Arial" panose="020B0604020202020204"/>
              </a:rPr>
              <a:t> </a:t>
            </a:r>
            <a:r>
              <a:rPr lang="en-US" sz="2200" i="1" err="1">
                <a:latin typeface="Times New Roman"/>
                <a:cs typeface="Arial" panose="020B0604020202020204"/>
              </a:rPr>
              <a:t>ό,τι</a:t>
            </a:r>
            <a:r>
              <a:rPr lang="en-US" sz="2200" i="1">
                <a:latin typeface="Times New Roman"/>
                <a:cs typeface="Arial" panose="020B0604020202020204"/>
              </a:rPr>
              <a:t> α</a:t>
            </a:r>
            <a:r>
              <a:rPr lang="en-US" sz="2200" i="1" err="1">
                <a:latin typeface="Times New Roman"/>
                <a:cs typeface="Arial" panose="020B0604020202020204"/>
              </a:rPr>
              <a:t>φορά</a:t>
            </a:r>
            <a:r>
              <a:rPr lang="en-US" sz="2200" i="1">
                <a:latin typeface="Times New Roman"/>
                <a:cs typeface="Arial" panose="020B0604020202020204"/>
              </a:rPr>
              <a:t> </a:t>
            </a:r>
            <a:r>
              <a:rPr lang="en-US" sz="2200" i="1" err="1">
                <a:latin typeface="Times New Roman"/>
                <a:cs typeface="Arial" panose="020B0604020202020204"/>
              </a:rPr>
              <a:t>το</a:t>
            </a:r>
            <a:r>
              <a:rPr lang="en-US" sz="2200" i="1">
                <a:latin typeface="Times New Roman"/>
                <a:cs typeface="Arial" panose="020B0604020202020204"/>
              </a:rPr>
              <a:t> </a:t>
            </a:r>
            <a:r>
              <a:rPr lang="en-US" sz="2200" i="1" err="1">
                <a:latin typeface="Times New Roman"/>
                <a:cs typeface="Arial" panose="020B0604020202020204"/>
              </a:rPr>
              <a:t>μετ</a:t>
            </a:r>
            <a:r>
              <a:rPr lang="en-US" sz="2200" i="1">
                <a:latin typeface="Times New Roman"/>
                <a:cs typeface="Arial" panose="020B0604020202020204"/>
              </a:rPr>
              <a:t>ανα</a:t>
            </a:r>
            <a:r>
              <a:rPr lang="en-US" sz="2200" i="1" err="1">
                <a:latin typeface="Times New Roman"/>
                <a:cs typeface="Arial" panose="020B0604020202020204"/>
              </a:rPr>
              <a:t>στευτικό</a:t>
            </a:r>
            <a:r>
              <a:rPr lang="en-US" sz="2200" i="1">
                <a:latin typeface="Times New Roman"/>
                <a:cs typeface="Arial" panose="020B0604020202020204"/>
              </a:rPr>
              <a:t> </a:t>
            </a:r>
            <a:r>
              <a:rPr lang="en-US" sz="2200" i="1" err="1">
                <a:latin typeface="Times New Roman"/>
                <a:cs typeface="Arial" panose="020B0604020202020204"/>
              </a:rPr>
              <a:t>ζήτημ</a:t>
            </a:r>
            <a:r>
              <a:rPr lang="en-US" sz="2200" i="1">
                <a:latin typeface="Times New Roman"/>
                <a:cs typeface="Arial" panose="020B0604020202020204"/>
              </a:rPr>
              <a:t>α,</a:t>
            </a:r>
            <a:br>
              <a:rPr lang="en-US" sz="2200" i="1">
                <a:latin typeface="Times New Roman"/>
                <a:cs typeface="Arial" panose="020B0604020202020204"/>
              </a:rPr>
            </a:br>
            <a:br>
              <a:rPr lang="en-US" sz="2200" i="1">
                <a:latin typeface="Times New Roman"/>
                <a:cs typeface="Arial" panose="020B0604020202020204"/>
              </a:rPr>
            </a:br>
            <a:r>
              <a:rPr lang="en-US" sz="2200" i="1">
                <a:latin typeface="Times New Roman"/>
                <a:cs typeface="Arial" panose="020B0604020202020204"/>
              </a:rPr>
              <a:t> π</a:t>
            </a:r>
            <a:r>
              <a:rPr lang="en-US" sz="2200" i="1" err="1">
                <a:latin typeface="Times New Roman"/>
                <a:cs typeface="Arial" panose="020B0604020202020204"/>
              </a:rPr>
              <a:t>ρο</a:t>
            </a:r>
            <a:r>
              <a:rPr lang="en-US" sz="2200" i="1">
                <a:latin typeface="Times New Roman"/>
                <a:cs typeface="Arial" panose="020B0604020202020204"/>
              </a:rPr>
              <a:t>β</a:t>
            </a:r>
            <a:r>
              <a:rPr lang="en-US" sz="2200" i="1" err="1">
                <a:latin typeface="Times New Roman"/>
                <a:cs typeface="Arial" panose="020B0604020202020204"/>
              </a:rPr>
              <a:t>ολή</a:t>
            </a:r>
            <a:r>
              <a:rPr lang="en-US" sz="2200" i="1">
                <a:latin typeface="Times New Roman"/>
                <a:cs typeface="Arial" panose="020B0604020202020204"/>
              </a:rPr>
              <a:t> </a:t>
            </a:r>
            <a:r>
              <a:rPr lang="en-US" sz="2200" b="1" i="1" err="1">
                <a:latin typeface="Times New Roman"/>
                <a:cs typeface="Arial" panose="020B0604020202020204"/>
              </a:rPr>
              <a:t>ισχυρισμών</a:t>
            </a:r>
            <a:r>
              <a:rPr lang="en-US" sz="2200" i="1">
                <a:latin typeface="Times New Roman"/>
                <a:cs typeface="Arial" panose="020B0604020202020204"/>
              </a:rPr>
              <a:t> (standpoints) και </a:t>
            </a:r>
            <a:r>
              <a:rPr lang="en-US" sz="2200" b="1" i="1">
                <a:latin typeface="Times New Roman"/>
                <a:cs typeface="Arial" panose="020B0604020202020204"/>
              </a:rPr>
              <a:t>επ</a:t>
            </a:r>
            <a:r>
              <a:rPr lang="en-US" sz="2200" b="1" i="1" err="1">
                <a:latin typeface="Times New Roman"/>
                <a:cs typeface="Arial" panose="020B0604020202020204"/>
              </a:rPr>
              <a:t>ιχειρημάτων</a:t>
            </a:r>
            <a:r>
              <a:rPr lang="en-US" sz="2200" i="1">
                <a:latin typeface="Times New Roman"/>
                <a:cs typeface="Arial" panose="020B0604020202020204"/>
              </a:rPr>
              <a:t> (arguments) </a:t>
            </a:r>
            <a:r>
              <a:rPr lang="en-US" sz="2200" i="1" err="1">
                <a:latin typeface="Times New Roman"/>
                <a:cs typeface="Arial" panose="020B0604020202020204"/>
              </a:rPr>
              <a:t>γι</a:t>
            </a:r>
            <a:r>
              <a:rPr lang="en-US" sz="2200" i="1">
                <a:latin typeface="Times New Roman"/>
                <a:cs typeface="Arial" panose="020B0604020202020204"/>
              </a:rPr>
              <a:t>α να </a:t>
            </a:r>
            <a:r>
              <a:rPr lang="en-US" sz="2200" i="1" err="1">
                <a:latin typeface="Times New Roman"/>
                <a:cs typeface="Arial" panose="020B0604020202020204"/>
              </a:rPr>
              <a:t>δικ</a:t>
            </a:r>
            <a:r>
              <a:rPr lang="en-US" sz="2200" i="1">
                <a:latin typeface="Times New Roman"/>
                <a:cs typeface="Arial" panose="020B0604020202020204"/>
              </a:rPr>
              <a:t>α</a:t>
            </a:r>
            <a:r>
              <a:rPr lang="en-US" sz="2200" i="1" err="1">
                <a:latin typeface="Times New Roman"/>
                <a:cs typeface="Arial" panose="020B0604020202020204"/>
              </a:rPr>
              <a:t>ιολογήσουν</a:t>
            </a:r>
            <a:r>
              <a:rPr lang="en-US" sz="2200" i="1">
                <a:latin typeface="Times New Roman"/>
                <a:cs typeface="Arial" panose="020B0604020202020204"/>
              </a:rPr>
              <a:t>:</a:t>
            </a:r>
            <a:br>
              <a:rPr lang="en-US" sz="2200" i="1">
                <a:latin typeface="Times New Roman"/>
                <a:cs typeface="Arial" panose="020B0604020202020204"/>
              </a:rPr>
            </a:br>
            <a:r>
              <a:rPr lang="en-US" sz="2200" i="1">
                <a:latin typeface="Times New Roman"/>
                <a:cs typeface="Arial" panose="020B0604020202020204"/>
              </a:rPr>
              <a:t>a) </a:t>
            </a:r>
            <a:r>
              <a:rPr lang="en-US" sz="2200" i="1" err="1">
                <a:latin typeface="Times New Roman"/>
                <a:cs typeface="Arial" panose="020B0604020202020204"/>
              </a:rPr>
              <a:t>την</a:t>
            </a:r>
            <a:r>
              <a:rPr lang="en-US" sz="2200" i="1">
                <a:latin typeface="Times New Roman"/>
                <a:cs typeface="Arial" panose="020B0604020202020204"/>
              </a:rPr>
              <a:t> 'α</a:t>
            </a:r>
            <a:r>
              <a:rPr lang="en-US" sz="2200" i="1" err="1">
                <a:latin typeface="Times New Roman"/>
                <a:cs typeface="Arial" panose="020B0604020202020204"/>
              </a:rPr>
              <a:t>νάγκη</a:t>
            </a:r>
            <a:r>
              <a:rPr lang="en-US" sz="2200" i="1">
                <a:latin typeface="Times New Roman"/>
                <a:cs typeface="Arial" panose="020B0604020202020204"/>
              </a:rPr>
              <a:t>' </a:t>
            </a:r>
            <a:r>
              <a:rPr lang="en-US" sz="2200" i="1" err="1">
                <a:latin typeface="Times New Roman"/>
                <a:cs typeface="Arial" panose="020B0604020202020204"/>
              </a:rPr>
              <a:t>ρύθμισης</a:t>
            </a:r>
            <a:r>
              <a:rPr lang="en-US" sz="2200" i="1">
                <a:latin typeface="Times New Roman"/>
                <a:cs typeface="Arial" panose="020B0604020202020204"/>
              </a:rPr>
              <a:t>/απ</a:t>
            </a:r>
            <a:r>
              <a:rPr lang="en-US" sz="2200" i="1" err="1">
                <a:latin typeface="Times New Roman"/>
                <a:cs typeface="Arial" panose="020B0604020202020204"/>
              </a:rPr>
              <a:t>οτρο</a:t>
            </a:r>
            <a:r>
              <a:rPr lang="en-US" sz="2200" i="1">
                <a:latin typeface="Times New Roman"/>
                <a:cs typeface="Arial" panose="020B0604020202020204"/>
              </a:rPr>
              <a:t>π</a:t>
            </a:r>
            <a:r>
              <a:rPr lang="en-US" sz="2200" i="1" err="1">
                <a:latin typeface="Times New Roman"/>
                <a:cs typeface="Arial" panose="020B0604020202020204"/>
              </a:rPr>
              <a:t>ής</a:t>
            </a:r>
            <a:r>
              <a:rPr lang="en-US" sz="2200" i="1">
                <a:latin typeface="Times New Roman"/>
                <a:cs typeface="Arial" panose="020B0604020202020204"/>
              </a:rPr>
              <a:t> </a:t>
            </a:r>
            <a:r>
              <a:rPr lang="en-US" sz="2200" i="1" err="1">
                <a:latin typeface="Times New Roman"/>
                <a:cs typeface="Arial" panose="020B0604020202020204"/>
              </a:rPr>
              <a:t>του</a:t>
            </a:r>
            <a:r>
              <a:rPr lang="en-US" sz="2200" i="1">
                <a:latin typeface="Times New Roman"/>
                <a:cs typeface="Arial" panose="020B0604020202020204"/>
              </a:rPr>
              <a:t> </a:t>
            </a:r>
            <a:r>
              <a:rPr lang="en-US" sz="2200" i="1" err="1">
                <a:latin typeface="Times New Roman"/>
                <a:cs typeface="Arial" panose="020B0604020202020204"/>
              </a:rPr>
              <a:t>μετ</a:t>
            </a:r>
            <a:r>
              <a:rPr lang="en-US" sz="2200" i="1">
                <a:latin typeface="Times New Roman"/>
                <a:cs typeface="Arial" panose="020B0604020202020204"/>
              </a:rPr>
              <a:t>ανα</a:t>
            </a:r>
            <a:r>
              <a:rPr lang="en-US" sz="2200" i="1" err="1">
                <a:latin typeface="Times New Roman"/>
                <a:cs typeface="Arial" panose="020B0604020202020204"/>
              </a:rPr>
              <a:t>στευτικού</a:t>
            </a:r>
            <a:r>
              <a:rPr lang="en-US" sz="2200" i="1">
                <a:latin typeface="Times New Roman"/>
                <a:cs typeface="Arial" panose="020B0604020202020204"/>
              </a:rPr>
              <a:t> φα</a:t>
            </a:r>
            <a:r>
              <a:rPr lang="en-US" sz="2200" i="1" err="1">
                <a:latin typeface="Times New Roman"/>
                <a:cs typeface="Arial" panose="020B0604020202020204"/>
              </a:rPr>
              <a:t>ινομένου</a:t>
            </a:r>
            <a:r>
              <a:rPr lang="en-US" sz="2200" i="1">
                <a:latin typeface="Times New Roman"/>
                <a:cs typeface="Arial" panose="020B0604020202020204"/>
              </a:rPr>
              <a:t>, </a:t>
            </a:r>
            <a:br>
              <a:rPr lang="en-US" sz="2200" i="1">
                <a:latin typeface="Times New Roman"/>
                <a:cs typeface="Arial" panose="020B0604020202020204"/>
              </a:rPr>
            </a:br>
            <a:r>
              <a:rPr lang="en-US" sz="2200">
                <a:latin typeface="Times New Roman"/>
                <a:cs typeface="Arial" panose="020B0604020202020204"/>
              </a:rPr>
              <a:t>β) </a:t>
            </a:r>
            <a:r>
              <a:rPr lang="en-US" sz="2200" err="1">
                <a:latin typeface="Times New Roman"/>
                <a:cs typeface="Arial" panose="020B0604020202020204"/>
              </a:rPr>
              <a:t>την</a:t>
            </a:r>
            <a:r>
              <a:rPr lang="en-US" sz="2200">
                <a:latin typeface="Times New Roman"/>
                <a:cs typeface="Arial" panose="020B0604020202020204"/>
              </a:rPr>
              <a:t> α</a:t>
            </a:r>
            <a:r>
              <a:rPr lang="en-US" sz="2200" err="1">
                <a:latin typeface="Times New Roman"/>
                <a:cs typeface="Arial" panose="020B0604020202020204"/>
              </a:rPr>
              <a:t>φομοίωση</a:t>
            </a:r>
            <a:r>
              <a:rPr lang="en-US" sz="2200">
                <a:latin typeface="Times New Roman"/>
                <a:cs typeface="Arial" panose="020B0604020202020204"/>
              </a:rPr>
              <a:t> </a:t>
            </a:r>
            <a:r>
              <a:rPr lang="en-US" sz="2200" err="1">
                <a:latin typeface="Times New Roman"/>
                <a:cs typeface="Arial" panose="020B0604020202020204"/>
              </a:rPr>
              <a:t>μετ</a:t>
            </a:r>
            <a:r>
              <a:rPr lang="en-US" sz="2200">
                <a:latin typeface="Times New Roman"/>
                <a:cs typeface="Arial" panose="020B0604020202020204"/>
              </a:rPr>
              <a:t>ανα</a:t>
            </a:r>
            <a:r>
              <a:rPr lang="en-US" sz="2200" err="1">
                <a:latin typeface="Times New Roman"/>
                <a:cs typeface="Arial" panose="020B0604020202020204"/>
              </a:rPr>
              <a:t>στευτικών</a:t>
            </a:r>
            <a:r>
              <a:rPr lang="en-US" sz="2200">
                <a:latin typeface="Times New Roman"/>
                <a:cs typeface="Arial" panose="020B0604020202020204"/>
              </a:rPr>
              <a:t> π</a:t>
            </a:r>
            <a:r>
              <a:rPr lang="en-US" sz="2200" err="1">
                <a:latin typeface="Times New Roman"/>
                <a:cs typeface="Arial" panose="020B0604020202020204"/>
              </a:rPr>
              <a:t>ληθυσμών</a:t>
            </a:r>
            <a:endParaRPr lang="en-US" sz="2200">
              <a:latin typeface="Times New Roman"/>
              <a:cs typeface="Arial" panose="020B060402020202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A7D8ED-4DB6-46C0-AE81-24DA0AAF9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6204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5C12349-62E6-4BD7-9794-8785CD02D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3" y="0"/>
            <a:ext cx="369012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CDD5A4AA-8515-49AE-8C6C-9CF6E14C9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431831" y="1949051"/>
            <a:ext cx="239869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E4642CD1-C0E4-F811-8EAA-D6415D6C527C}"/>
              </a:ext>
            </a:extLst>
          </p:cNvPr>
          <p:cNvSpPr/>
          <p:nvPr/>
        </p:nvSpPr>
        <p:spPr>
          <a:xfrm>
            <a:off x="8216713" y="1308288"/>
            <a:ext cx="750795" cy="2913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0BA7325-1260-51D9-9A1A-1810A284AEBE}"/>
              </a:ext>
            </a:extLst>
          </p:cNvPr>
          <p:cNvSpPr/>
          <p:nvPr/>
        </p:nvSpPr>
        <p:spPr>
          <a:xfrm>
            <a:off x="8446433" y="2011455"/>
            <a:ext cx="291353" cy="4818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A1DFEDBE-0060-6890-290C-DE8BF0058B56}"/>
              </a:ext>
            </a:extLst>
          </p:cNvPr>
          <p:cNvSpPr/>
          <p:nvPr/>
        </p:nvSpPr>
        <p:spPr>
          <a:xfrm>
            <a:off x="5080001" y="2960687"/>
            <a:ext cx="201083" cy="306917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68F0950A-CC05-B203-5B4E-5989A473C15E}"/>
              </a:ext>
            </a:extLst>
          </p:cNvPr>
          <p:cNvSpPr/>
          <p:nvPr/>
        </p:nvSpPr>
        <p:spPr>
          <a:xfrm>
            <a:off x="5082645" y="3783741"/>
            <a:ext cx="201084" cy="296333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15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6C9F4-194C-FFE9-A204-7E484D16B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225" y="2649557"/>
            <a:ext cx="6794165" cy="1077229"/>
          </a:xfrm>
        </p:spPr>
        <p:txBody>
          <a:bodyPr/>
          <a:lstStyle/>
          <a:p>
            <a:r>
              <a:rPr lang="en-US" sz="6600" i="1" err="1">
                <a:latin typeface="Times New Roman"/>
                <a:cs typeface="Arial"/>
              </a:rPr>
              <a:t>Θεωρητικό</a:t>
            </a:r>
            <a:r>
              <a:rPr lang="en-US" i="1">
                <a:latin typeface="Times New Roman"/>
                <a:cs typeface="Arial"/>
              </a:rPr>
              <a:t> </a:t>
            </a:r>
            <a:r>
              <a:rPr lang="en-US" sz="6600" i="1" err="1">
                <a:latin typeface="Times New Roman"/>
                <a:cs typeface="Arial"/>
              </a:rPr>
              <a:t>Πλ</a:t>
            </a:r>
            <a:r>
              <a:rPr lang="en-US" sz="6600" i="1">
                <a:latin typeface="Times New Roman"/>
                <a:cs typeface="Arial"/>
              </a:rPr>
              <a:t>α</a:t>
            </a:r>
            <a:r>
              <a:rPr lang="en-US" sz="6600" i="1" err="1">
                <a:latin typeface="Times New Roman"/>
                <a:cs typeface="Arial"/>
              </a:rPr>
              <a:t>ίσιο</a:t>
            </a:r>
            <a:endParaRPr lang="en-US" sz="6600" i="1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8022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EA82A-44CC-85B0-5E09-80E30BF5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err="1">
                <a:latin typeface="Times New Roman"/>
                <a:cs typeface="Arial"/>
              </a:rPr>
              <a:t>Ρευστός</a:t>
            </a:r>
            <a:r>
              <a:rPr lang="en-US" b="1">
                <a:latin typeface="Times New Roman"/>
                <a:cs typeface="Arial"/>
              </a:rPr>
              <a:t> ρα</a:t>
            </a:r>
            <a:r>
              <a:rPr lang="en-US" b="1" err="1">
                <a:latin typeface="Times New Roman"/>
                <a:cs typeface="Arial"/>
              </a:rPr>
              <a:t>τσισμός</a:t>
            </a:r>
            <a:r>
              <a:rPr lang="en-US" b="1">
                <a:latin typeface="Times New Roman"/>
                <a:cs typeface="Arial"/>
              </a:rPr>
              <a:t>: </a:t>
            </a:r>
            <a:r>
              <a:rPr lang="en-US" b="1" err="1">
                <a:latin typeface="Times New Roman"/>
                <a:cs typeface="Arial"/>
              </a:rPr>
              <a:t>μετ</a:t>
            </a:r>
            <a:r>
              <a:rPr lang="en-US" b="1">
                <a:latin typeface="Times New Roman"/>
                <a:cs typeface="Arial"/>
              </a:rPr>
              <a:t>α</a:t>
            </a:r>
            <a:r>
              <a:rPr lang="en-US" b="1" err="1">
                <a:latin typeface="Times New Roman"/>
                <a:cs typeface="Arial"/>
              </a:rPr>
              <a:t>ξύ</a:t>
            </a:r>
            <a:r>
              <a:rPr lang="en-US" b="1">
                <a:latin typeface="Times New Roman"/>
                <a:cs typeface="Arial"/>
              </a:rPr>
              <a:t> ρα</a:t>
            </a:r>
            <a:r>
              <a:rPr lang="en-US" b="1" err="1">
                <a:latin typeface="Times New Roman"/>
                <a:cs typeface="Arial"/>
              </a:rPr>
              <a:t>τσισμού</a:t>
            </a:r>
            <a:r>
              <a:rPr lang="en-US" b="1">
                <a:latin typeface="Times New Roman"/>
                <a:cs typeface="Arial"/>
              </a:rPr>
              <a:t> και (α</a:t>
            </a:r>
            <a:r>
              <a:rPr lang="en-US" b="1" err="1">
                <a:latin typeface="Times New Roman"/>
                <a:cs typeface="Arial"/>
              </a:rPr>
              <a:t>ντι</a:t>
            </a:r>
            <a:r>
              <a:rPr lang="en-US" b="1">
                <a:latin typeface="Times New Roman"/>
                <a:cs typeface="Arial"/>
              </a:rPr>
              <a:t>-) ρα</a:t>
            </a:r>
            <a:r>
              <a:rPr lang="en-US" b="1" err="1">
                <a:latin typeface="Times New Roman"/>
                <a:cs typeface="Arial"/>
              </a:rPr>
              <a:t>τσισμού</a:t>
            </a:r>
            <a:endParaRPr lang="en-US" b="1">
              <a:latin typeface="Times New Roman"/>
              <a:cs typeface="Times New Roma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5D6ED-2991-F0A4-1571-7D6000C24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6079" y="2052115"/>
            <a:ext cx="3896467" cy="713818"/>
          </a:xfrm>
        </p:spPr>
        <p:txBody>
          <a:bodyPr/>
          <a:lstStyle/>
          <a:p>
            <a:r>
              <a:rPr lang="en-US">
                <a:cs typeface="Arial"/>
              </a:rPr>
              <a:t>    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n-US">
                <a:latin typeface="Times New Roman"/>
                <a:cs typeface="Arial"/>
              </a:rPr>
              <a:t>Ρατσιστικός </a:t>
            </a:r>
            <a:r>
              <a:rPr lang="en-US" err="1">
                <a:latin typeface="Times New Roman"/>
                <a:cs typeface="Arial"/>
              </a:rPr>
              <a:t>Λόγος</a:t>
            </a:r>
            <a:endParaRPr lang="en-US" err="1">
              <a:latin typeface="Times New Roman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879CB-C442-C7E6-BD24-988D2E65A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1668" y="2851331"/>
            <a:ext cx="5372798" cy="392308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4170" indent="-344170">
              <a:buChar char="v"/>
            </a:pPr>
            <a:r>
              <a:rPr lang="en-US" sz="2400" dirty="0">
                <a:latin typeface="Times New Roman"/>
                <a:cs typeface="Arial" panose="020B0604020202020204"/>
              </a:rPr>
              <a:t>"</a:t>
            </a:r>
            <a:r>
              <a:rPr lang="en-US" sz="2400" dirty="0" err="1">
                <a:latin typeface="Times New Roman"/>
                <a:cs typeface="Arial" panose="020B0604020202020204"/>
              </a:rPr>
              <a:t>κοινωνικές</a:t>
            </a:r>
            <a:r>
              <a:rPr lang="en-US" sz="2400" dirty="0">
                <a:latin typeface="Times New Roman"/>
                <a:cs typeface="Arial" panose="020B0604020202020204"/>
              </a:rPr>
              <a:t> πρα</a:t>
            </a:r>
            <a:r>
              <a:rPr lang="en-US" sz="2400" dirty="0" err="1">
                <a:latin typeface="Times New Roman"/>
                <a:cs typeface="Arial" panose="020B0604020202020204"/>
              </a:rPr>
              <a:t>κτικές</a:t>
            </a:r>
            <a:r>
              <a:rPr lang="en-US" sz="2400" dirty="0">
                <a:latin typeface="Times New Roman"/>
                <a:cs typeface="Arial" panose="020B0604020202020204"/>
              </a:rPr>
              <a:t> </a:t>
            </a:r>
            <a:r>
              <a:rPr lang="en-US" sz="2400" dirty="0" err="1">
                <a:latin typeface="Times New Roman"/>
                <a:cs typeface="Arial" panose="020B0604020202020204"/>
              </a:rPr>
              <a:t>δι</a:t>
            </a:r>
            <a:r>
              <a:rPr lang="en-US" sz="2400" dirty="0">
                <a:latin typeface="Times New Roman"/>
                <a:cs typeface="Arial" panose="020B0604020202020204"/>
              </a:rPr>
              <a:t>α</a:t>
            </a:r>
            <a:r>
              <a:rPr lang="en-US" sz="2400" dirty="0" err="1">
                <a:latin typeface="Times New Roman"/>
                <a:cs typeface="Arial" panose="020B0604020202020204"/>
              </a:rPr>
              <a:t>κρίσεων</a:t>
            </a:r>
            <a:r>
              <a:rPr lang="en-US" sz="2400" dirty="0">
                <a:latin typeface="Times New Roman"/>
                <a:cs typeface="Arial" panose="020B0604020202020204"/>
              </a:rPr>
              <a:t> και </a:t>
            </a:r>
            <a:r>
              <a:rPr lang="en-US" sz="2400" dirty="0" err="1">
                <a:latin typeface="Times New Roman"/>
                <a:cs typeface="Arial" panose="020B0604020202020204"/>
              </a:rPr>
              <a:t>σχέσεις</a:t>
            </a:r>
            <a:r>
              <a:rPr lang="en-US" sz="2400" dirty="0">
                <a:latin typeface="Times New Roman"/>
                <a:cs typeface="Arial" panose="020B0604020202020204"/>
              </a:rPr>
              <a:t> κα</a:t>
            </a:r>
            <a:r>
              <a:rPr lang="en-US" sz="2400" dirty="0" err="1">
                <a:latin typeface="Times New Roman"/>
                <a:cs typeface="Arial" panose="020B0604020202020204"/>
              </a:rPr>
              <a:t>τάχρησης</a:t>
            </a:r>
            <a:r>
              <a:rPr lang="en-US" sz="2400" dirty="0">
                <a:latin typeface="Times New Roman"/>
                <a:cs typeface="Arial" panose="020B0604020202020204"/>
              </a:rPr>
              <a:t> </a:t>
            </a:r>
            <a:r>
              <a:rPr lang="en-US" sz="2400" dirty="0" err="1">
                <a:latin typeface="Times New Roman"/>
                <a:cs typeface="Arial" panose="020B0604020202020204"/>
              </a:rPr>
              <a:t>εξουσί</a:t>
            </a:r>
            <a:r>
              <a:rPr lang="en-US" sz="2400" dirty="0">
                <a:latin typeface="Times New Roman"/>
                <a:cs typeface="Arial" panose="020B0604020202020204"/>
              </a:rPr>
              <a:t>ας από </a:t>
            </a:r>
            <a:r>
              <a:rPr lang="en-US" sz="2400" dirty="0" err="1">
                <a:latin typeface="Times New Roman"/>
                <a:cs typeface="Arial" panose="020B0604020202020204"/>
              </a:rPr>
              <a:t>κυρί</a:t>
            </a:r>
            <a:r>
              <a:rPr lang="en-US" sz="2400" dirty="0">
                <a:latin typeface="Times New Roman"/>
                <a:cs typeface="Arial" panose="020B0604020202020204"/>
              </a:rPr>
              <a:t>α</a:t>
            </a:r>
            <a:r>
              <a:rPr lang="en-US" sz="2400" dirty="0" err="1">
                <a:latin typeface="Times New Roman"/>
                <a:cs typeface="Arial" panose="020B0604020202020204"/>
              </a:rPr>
              <a:t>ρχες</a:t>
            </a:r>
            <a:r>
              <a:rPr lang="en-US" sz="2400" dirty="0">
                <a:latin typeface="Times New Roman"/>
                <a:cs typeface="Arial" panose="020B0604020202020204"/>
              </a:rPr>
              <a:t> </a:t>
            </a:r>
            <a:r>
              <a:rPr lang="en-US" sz="2400" dirty="0" err="1">
                <a:latin typeface="Times New Roman"/>
                <a:cs typeface="Arial" panose="020B0604020202020204"/>
              </a:rPr>
              <a:t>ομάδες</a:t>
            </a:r>
            <a:r>
              <a:rPr lang="en-US" sz="2400" dirty="0">
                <a:latin typeface="Times New Roman"/>
                <a:cs typeface="Arial" panose="020B0604020202020204"/>
              </a:rPr>
              <a:t>, </a:t>
            </a:r>
            <a:r>
              <a:rPr lang="en-US" sz="2400" dirty="0" err="1">
                <a:latin typeface="Times New Roman"/>
                <a:cs typeface="Arial" panose="020B0604020202020204"/>
              </a:rPr>
              <a:t>οργ</a:t>
            </a:r>
            <a:r>
              <a:rPr lang="en-US" sz="2400" dirty="0">
                <a:latin typeface="Times New Roman"/>
                <a:cs typeface="Arial" panose="020B0604020202020204"/>
              </a:rPr>
              <a:t>α</a:t>
            </a:r>
            <a:r>
              <a:rPr lang="en-US" sz="2400" dirty="0" err="1">
                <a:latin typeface="Times New Roman"/>
                <a:cs typeface="Arial" panose="020B0604020202020204"/>
              </a:rPr>
              <a:t>νισμούς</a:t>
            </a:r>
            <a:r>
              <a:rPr lang="en-US" sz="2400" dirty="0">
                <a:latin typeface="Times New Roman"/>
                <a:cs typeface="Arial" panose="020B0604020202020204"/>
              </a:rPr>
              <a:t> και </a:t>
            </a:r>
            <a:r>
              <a:rPr lang="en-US" sz="2400" dirty="0" err="1">
                <a:latin typeface="Times New Roman"/>
                <a:cs typeface="Arial" panose="020B0604020202020204"/>
              </a:rPr>
              <a:t>θεσμούς</a:t>
            </a:r>
            <a:r>
              <a:rPr lang="en-US" sz="2400" dirty="0">
                <a:latin typeface="Times New Roman"/>
                <a:cs typeface="Arial" panose="020B0604020202020204"/>
              </a:rPr>
              <a:t>." (van Dijk, 2008: 103)</a:t>
            </a:r>
          </a:p>
          <a:p>
            <a:pPr marL="344170" indent="-344170">
              <a:buChar char="v"/>
            </a:pPr>
            <a:r>
              <a:rPr lang="en-US" sz="2400" dirty="0" err="1">
                <a:latin typeface="Times New Roman"/>
                <a:cs typeface="Arial" panose="020B0604020202020204"/>
              </a:rPr>
              <a:t>Αρνητικές</a:t>
            </a:r>
            <a:r>
              <a:rPr lang="en-US" sz="2400" dirty="0">
                <a:latin typeface="Times New Roman"/>
                <a:cs typeface="Arial" panose="020B0604020202020204"/>
              </a:rPr>
              <a:t> αναπαρα</a:t>
            </a:r>
            <a:r>
              <a:rPr lang="en-US" sz="2400" dirty="0" err="1">
                <a:latin typeface="Times New Roman"/>
                <a:cs typeface="Arial" panose="020B0604020202020204"/>
              </a:rPr>
              <a:t>στάσεις</a:t>
            </a:r>
            <a:r>
              <a:rPr lang="en-US" sz="2400" dirty="0">
                <a:latin typeface="Times New Roman"/>
                <a:cs typeface="Arial" panose="020B0604020202020204"/>
              </a:rPr>
              <a:t> </a:t>
            </a:r>
            <a:r>
              <a:rPr lang="en-US" sz="2400" dirty="0" err="1">
                <a:latin typeface="Times New Roman"/>
                <a:cs typeface="Arial" panose="020B0604020202020204"/>
              </a:rPr>
              <a:t>του</a:t>
            </a:r>
            <a:r>
              <a:rPr lang="en-US" sz="2400" dirty="0">
                <a:latin typeface="Times New Roman"/>
                <a:cs typeface="Arial" panose="020B0604020202020204"/>
              </a:rPr>
              <a:t>/</a:t>
            </a:r>
            <a:r>
              <a:rPr lang="en-US" sz="2400" dirty="0" err="1">
                <a:latin typeface="Times New Roman"/>
                <a:cs typeface="Arial" panose="020B0604020202020204"/>
              </a:rPr>
              <a:t>της</a:t>
            </a:r>
            <a:r>
              <a:rPr lang="en-US" sz="2400" dirty="0">
                <a:latin typeface="Times New Roman"/>
                <a:cs typeface="Arial" panose="020B0604020202020204"/>
              </a:rPr>
              <a:t> π</a:t>
            </a:r>
            <a:r>
              <a:rPr lang="en-US" sz="2400" dirty="0" err="1">
                <a:latin typeface="Times New Roman"/>
                <a:cs typeface="Arial" panose="020B0604020202020204"/>
              </a:rPr>
              <a:t>ολιτισμικά</a:t>
            </a:r>
            <a:r>
              <a:rPr lang="en-US" sz="2400" dirty="0">
                <a:latin typeface="Times New Roman"/>
                <a:cs typeface="Arial" panose="020B0604020202020204"/>
              </a:rPr>
              <a:t> </a:t>
            </a:r>
            <a:r>
              <a:rPr lang="en-US" sz="2400" dirty="0" err="1">
                <a:latin typeface="Times New Roman"/>
                <a:cs typeface="Arial" panose="020B0604020202020204"/>
              </a:rPr>
              <a:t>Άλλου</a:t>
            </a:r>
            <a:r>
              <a:rPr lang="en-US" sz="2400" dirty="0">
                <a:latin typeface="Times New Roman"/>
                <a:cs typeface="Arial" panose="020B0604020202020204"/>
              </a:rPr>
              <a:t>/</a:t>
            </a:r>
            <a:r>
              <a:rPr lang="en-US" sz="2400" dirty="0" err="1">
                <a:latin typeface="Times New Roman"/>
                <a:cs typeface="Arial" panose="020B0604020202020204"/>
              </a:rPr>
              <a:t>ης</a:t>
            </a:r>
            <a:r>
              <a:rPr lang="en-US" sz="2400" dirty="0">
                <a:latin typeface="Times New Roman"/>
                <a:cs typeface="Arial" panose="020B0604020202020204"/>
              </a:rPr>
              <a:t> </a:t>
            </a:r>
          </a:p>
          <a:p>
            <a:pPr marL="344170" indent="-344170">
              <a:buChar char="v"/>
            </a:pPr>
            <a:r>
              <a:rPr lang="en-US" sz="2400" dirty="0" err="1">
                <a:latin typeface="Times New Roman"/>
                <a:cs typeface="Arial" panose="020B0604020202020204"/>
              </a:rPr>
              <a:t>Θετικές</a:t>
            </a:r>
            <a:r>
              <a:rPr lang="en-US" sz="2400" dirty="0">
                <a:latin typeface="Times New Roman"/>
                <a:cs typeface="Arial" panose="020B0604020202020204"/>
              </a:rPr>
              <a:t> αναπαρα</a:t>
            </a:r>
            <a:r>
              <a:rPr lang="en-US" sz="2400" dirty="0" err="1">
                <a:latin typeface="Times New Roman"/>
                <a:cs typeface="Arial" panose="020B0604020202020204"/>
              </a:rPr>
              <a:t>στάσεις</a:t>
            </a:r>
            <a:r>
              <a:rPr lang="en-US" sz="2400" dirty="0">
                <a:latin typeface="Times New Roman"/>
                <a:cs typeface="Arial" panose="020B0604020202020204"/>
              </a:rPr>
              <a:t> </a:t>
            </a:r>
            <a:r>
              <a:rPr lang="en-US" sz="2400" dirty="0" err="1">
                <a:latin typeface="Times New Roman"/>
                <a:cs typeface="Arial" panose="020B0604020202020204"/>
              </a:rPr>
              <a:t>του</a:t>
            </a:r>
            <a:r>
              <a:rPr lang="en-US" sz="2400" dirty="0">
                <a:latin typeface="Times New Roman"/>
                <a:cs typeface="Arial" panose="020B0604020202020204"/>
              </a:rPr>
              <a:t> π</a:t>
            </a:r>
            <a:r>
              <a:rPr lang="en-US" sz="2400" dirty="0" err="1">
                <a:latin typeface="Times New Roman"/>
                <a:cs typeface="Arial" panose="020B0604020202020204"/>
              </a:rPr>
              <a:t>λειονοτικού</a:t>
            </a:r>
            <a:r>
              <a:rPr lang="en-US" sz="2400" dirty="0">
                <a:latin typeface="Times New Roman"/>
                <a:cs typeface="Arial" panose="020B0604020202020204"/>
              </a:rPr>
              <a:t> </a:t>
            </a:r>
            <a:r>
              <a:rPr lang="en-US" sz="2400" dirty="0" err="1">
                <a:latin typeface="Times New Roman"/>
                <a:cs typeface="Arial" panose="020B0604020202020204"/>
              </a:rPr>
              <a:t>Εμείς</a:t>
            </a:r>
            <a:endParaRPr lang="en-US" sz="2400" dirty="0">
              <a:latin typeface="Times New Roman"/>
              <a:cs typeface="Arial" panose="020B0604020202020204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Arial" panose="020B0604020202020204"/>
              </a:rPr>
              <a:t>      </a:t>
            </a:r>
            <a:r>
              <a:rPr lang="en-US" sz="1600" dirty="0">
                <a:latin typeface="Times New Roman"/>
                <a:cs typeface="Arial" panose="020B0604020202020204"/>
              </a:rPr>
              <a:t>(van Dijk, 2005: 3, 7, van Dijk, 1991, 1992)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72E9C-5E6C-FCFE-054F-0BC0D0A2F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8693" y="2052115"/>
            <a:ext cx="3899798" cy="713818"/>
          </a:xfrm>
        </p:spPr>
        <p:txBody>
          <a:bodyPr/>
          <a:lstStyle/>
          <a:p>
            <a:r>
              <a:rPr lang="en-US">
                <a:cs typeface="Arial"/>
              </a:rPr>
              <a:t>          </a:t>
            </a:r>
            <a:r>
              <a:rPr lang="en-US">
                <a:latin typeface="Times New Roman"/>
                <a:cs typeface="Arial"/>
              </a:rPr>
              <a:t> </a:t>
            </a:r>
            <a:r>
              <a:rPr lang="en-US" err="1">
                <a:latin typeface="Times New Roman"/>
                <a:cs typeface="Arial"/>
              </a:rPr>
              <a:t>Εθνικός</a:t>
            </a:r>
            <a:r>
              <a:rPr lang="en-US">
                <a:latin typeface="Times New Roman"/>
                <a:cs typeface="Arial"/>
              </a:rPr>
              <a:t> </a:t>
            </a:r>
            <a:r>
              <a:rPr lang="en-US" err="1">
                <a:latin typeface="Times New Roman"/>
                <a:cs typeface="Arial"/>
              </a:rPr>
              <a:t>Λόγος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DAC7C4-E379-285D-1209-0688C2188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0105" y="2851331"/>
            <a:ext cx="4930739" cy="399031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4170" indent="-344170">
              <a:buChar char="v"/>
            </a:pPr>
            <a:r>
              <a:rPr lang="en-US" sz="2400" err="1">
                <a:latin typeface="Times New Roman"/>
                <a:cs typeface="Arial" panose="020B0604020202020204"/>
              </a:rPr>
              <a:t>Δόγμ</a:t>
            </a:r>
            <a:r>
              <a:rPr lang="en-US" sz="2400">
                <a:latin typeface="Times New Roman"/>
                <a:cs typeface="Arial" panose="020B0604020202020204"/>
              </a:rPr>
              <a:t>α: </a:t>
            </a:r>
            <a:r>
              <a:rPr lang="en-US" sz="2400" err="1">
                <a:latin typeface="Times New Roman"/>
                <a:cs typeface="Arial" panose="020B0604020202020204"/>
              </a:rPr>
              <a:t>έν</a:t>
            </a:r>
            <a:r>
              <a:rPr lang="en-US" sz="2400">
                <a:latin typeface="Times New Roman"/>
                <a:cs typeface="Arial" panose="020B0604020202020204"/>
              </a:rPr>
              <a:t>α </a:t>
            </a:r>
            <a:r>
              <a:rPr lang="en-US" sz="2400" err="1">
                <a:latin typeface="Times New Roman"/>
                <a:cs typeface="Arial" panose="020B0604020202020204"/>
              </a:rPr>
              <a:t>έθνος-μί</a:t>
            </a:r>
            <a:r>
              <a:rPr lang="en-US" sz="2400">
                <a:latin typeface="Times New Roman"/>
                <a:cs typeface="Arial" panose="020B0604020202020204"/>
              </a:rPr>
              <a:t>α </a:t>
            </a:r>
            <a:r>
              <a:rPr lang="en-US" sz="2400" err="1">
                <a:latin typeface="Times New Roman"/>
                <a:cs typeface="Arial" panose="020B0604020202020204"/>
              </a:rPr>
              <a:t>γλώσσ</a:t>
            </a:r>
            <a:r>
              <a:rPr lang="en-US" sz="2400">
                <a:latin typeface="Times New Roman"/>
                <a:cs typeface="Arial" panose="020B0604020202020204"/>
              </a:rPr>
              <a:t>α</a:t>
            </a:r>
          </a:p>
          <a:p>
            <a:pPr marL="344170" indent="-344170">
              <a:buChar char="v"/>
            </a:pPr>
            <a:r>
              <a:rPr lang="en-US" sz="2400">
                <a:latin typeface="Times New Roman"/>
                <a:cs typeface="Arial" panose="020B0604020202020204"/>
              </a:rPr>
              <a:t>Κα</a:t>
            </a:r>
            <a:r>
              <a:rPr lang="en-US" sz="2400" err="1">
                <a:latin typeface="Times New Roman"/>
                <a:cs typeface="Arial" panose="020B0604020202020204"/>
              </a:rPr>
              <a:t>λυμμένη</a:t>
            </a:r>
            <a:r>
              <a:rPr lang="en-US" sz="2400">
                <a:latin typeface="Times New Roman"/>
                <a:cs typeface="Arial" panose="020B0604020202020204"/>
              </a:rPr>
              <a:t> π</a:t>
            </a:r>
            <a:r>
              <a:rPr lang="en-US" sz="2400" err="1">
                <a:latin typeface="Times New Roman"/>
                <a:cs typeface="Arial" panose="020B0604020202020204"/>
              </a:rPr>
              <a:t>ροσ</a:t>
            </a:r>
            <a:r>
              <a:rPr lang="en-US" sz="2400">
                <a:latin typeface="Times New Roman"/>
                <a:cs typeface="Arial" panose="020B0604020202020204"/>
              </a:rPr>
              <a:t>π</a:t>
            </a:r>
            <a:r>
              <a:rPr lang="en-US" sz="2400" err="1">
                <a:latin typeface="Times New Roman"/>
                <a:cs typeface="Arial" panose="020B0604020202020204"/>
              </a:rPr>
              <a:t>άθει</a:t>
            </a:r>
            <a:r>
              <a:rPr lang="en-US" sz="2400">
                <a:latin typeface="Times New Roman"/>
                <a:cs typeface="Arial" panose="020B0604020202020204"/>
              </a:rPr>
              <a:t>α α</a:t>
            </a:r>
            <a:r>
              <a:rPr lang="en-US" sz="2400" err="1">
                <a:latin typeface="Times New Roman"/>
                <a:cs typeface="Arial" panose="020B0604020202020204"/>
              </a:rPr>
              <a:t>φομοίωσης</a:t>
            </a:r>
            <a:r>
              <a:rPr lang="en-US" sz="2400">
                <a:latin typeface="Times New Roman"/>
                <a:cs typeface="Arial" panose="020B0604020202020204"/>
              </a:rPr>
              <a:t> </a:t>
            </a:r>
            <a:r>
              <a:rPr lang="en-US" sz="2400" err="1">
                <a:latin typeface="Times New Roman"/>
                <a:cs typeface="Arial" panose="020B0604020202020204"/>
              </a:rPr>
              <a:t>μειονοτικών</a:t>
            </a:r>
            <a:r>
              <a:rPr lang="en-US" sz="2400">
                <a:latin typeface="Times New Roman"/>
                <a:cs typeface="Arial" panose="020B0604020202020204"/>
              </a:rPr>
              <a:t> π</a:t>
            </a:r>
            <a:r>
              <a:rPr lang="en-US" sz="2400" err="1">
                <a:latin typeface="Times New Roman"/>
                <a:cs typeface="Arial" panose="020B0604020202020204"/>
              </a:rPr>
              <a:t>ληθυσμών</a:t>
            </a:r>
            <a:r>
              <a:rPr lang="en-US" sz="2400">
                <a:latin typeface="Times New Roman"/>
                <a:cs typeface="Arial" panose="020B0604020202020204"/>
              </a:rPr>
              <a:t> </a:t>
            </a:r>
            <a:r>
              <a:rPr lang="en-US" sz="2400" err="1">
                <a:latin typeface="Times New Roman"/>
                <a:cs typeface="Arial" panose="020B0604020202020204"/>
              </a:rPr>
              <a:t>στο</a:t>
            </a:r>
            <a:r>
              <a:rPr lang="en-US" sz="2400">
                <a:latin typeface="Times New Roman"/>
                <a:cs typeface="Arial" panose="020B0604020202020204"/>
              </a:rPr>
              <a:t> </a:t>
            </a:r>
            <a:r>
              <a:rPr lang="en-US" sz="2400" err="1">
                <a:latin typeface="Times New Roman"/>
                <a:cs typeface="Arial" panose="020B0604020202020204"/>
              </a:rPr>
              <a:t>κυρί</a:t>
            </a:r>
            <a:r>
              <a:rPr lang="en-US" sz="2400">
                <a:latin typeface="Times New Roman"/>
                <a:cs typeface="Arial" panose="020B0604020202020204"/>
              </a:rPr>
              <a:t>α</a:t>
            </a:r>
            <a:r>
              <a:rPr lang="en-US" sz="2400" err="1">
                <a:latin typeface="Times New Roman"/>
                <a:cs typeface="Arial" panose="020B0604020202020204"/>
              </a:rPr>
              <a:t>ρχο</a:t>
            </a:r>
            <a:r>
              <a:rPr lang="en-US" sz="2400">
                <a:latin typeface="Times New Roman"/>
                <a:cs typeface="Arial" panose="020B0604020202020204"/>
              </a:rPr>
              <a:t> (</a:t>
            </a:r>
            <a:r>
              <a:rPr lang="en-US" sz="2400" err="1">
                <a:latin typeface="Times New Roman"/>
                <a:cs typeface="Arial" panose="020B0604020202020204"/>
              </a:rPr>
              <a:t>ελληνικό</a:t>
            </a:r>
            <a:r>
              <a:rPr lang="en-US" sz="2400">
                <a:latin typeface="Times New Roman"/>
                <a:cs typeface="Arial" panose="020B0604020202020204"/>
              </a:rPr>
              <a:t>) πλα</a:t>
            </a:r>
            <a:r>
              <a:rPr lang="en-US" sz="2400" err="1">
                <a:latin typeface="Times New Roman"/>
                <a:cs typeface="Arial" panose="020B0604020202020204"/>
              </a:rPr>
              <a:t>ίσιο</a:t>
            </a:r>
            <a:endParaRPr lang="en-US" sz="2400">
              <a:latin typeface="Times New Roman"/>
              <a:cs typeface="Arial" panose="020B0604020202020204"/>
            </a:endParaRPr>
          </a:p>
          <a:p>
            <a:pPr marL="344170" indent="-344170">
              <a:buChar char="v"/>
            </a:pPr>
            <a:r>
              <a:rPr lang="en-US" sz="2400">
                <a:latin typeface="Times New Roman"/>
                <a:cs typeface="Arial" panose="020B0604020202020204"/>
              </a:rPr>
              <a:t>Απ</a:t>
            </a:r>
            <a:r>
              <a:rPr lang="en-US" sz="2400" err="1">
                <a:latin typeface="Times New Roman"/>
                <a:cs typeface="Arial" panose="020B0604020202020204"/>
              </a:rPr>
              <a:t>οτελεί</a:t>
            </a:r>
            <a:r>
              <a:rPr lang="en-US" sz="2400">
                <a:latin typeface="Times New Roman"/>
                <a:cs typeface="Arial" panose="020B0604020202020204"/>
              </a:rPr>
              <a:t> </a:t>
            </a:r>
            <a:r>
              <a:rPr lang="en-US" sz="2400" err="1">
                <a:latin typeface="Times New Roman"/>
                <a:cs typeface="Arial" panose="020B0604020202020204"/>
              </a:rPr>
              <a:t>την</a:t>
            </a:r>
            <a:r>
              <a:rPr lang="en-US" sz="2400">
                <a:latin typeface="Times New Roman"/>
                <a:cs typeface="Arial" panose="020B0604020202020204"/>
              </a:rPr>
              <a:t> </a:t>
            </a:r>
            <a:r>
              <a:rPr lang="en-US" sz="2400" err="1">
                <a:latin typeface="Times New Roman"/>
                <a:cs typeface="Arial" panose="020B0604020202020204"/>
              </a:rPr>
              <a:t>άλλη</a:t>
            </a:r>
            <a:r>
              <a:rPr lang="en-US" sz="2400">
                <a:latin typeface="Times New Roman"/>
                <a:cs typeface="Arial" panose="020B0604020202020204"/>
              </a:rPr>
              <a:t> </a:t>
            </a:r>
            <a:r>
              <a:rPr lang="en-US" sz="2400" err="1">
                <a:latin typeface="Times New Roman"/>
                <a:cs typeface="Arial" panose="020B0604020202020204"/>
              </a:rPr>
              <a:t>όψη</a:t>
            </a:r>
            <a:r>
              <a:rPr lang="en-US" sz="2400">
                <a:latin typeface="Times New Roman"/>
                <a:cs typeface="Arial" panose="020B0604020202020204"/>
              </a:rPr>
              <a:t> </a:t>
            </a:r>
            <a:r>
              <a:rPr lang="en-US" sz="2400" err="1">
                <a:latin typeface="Times New Roman"/>
                <a:cs typeface="Arial" panose="020B0604020202020204"/>
              </a:rPr>
              <a:t>του</a:t>
            </a:r>
            <a:r>
              <a:rPr lang="en-US" sz="2400">
                <a:latin typeface="Times New Roman"/>
                <a:cs typeface="Arial" panose="020B0604020202020204"/>
              </a:rPr>
              <a:t> ρα</a:t>
            </a:r>
            <a:r>
              <a:rPr lang="en-US" sz="2400" err="1">
                <a:latin typeface="Times New Roman"/>
                <a:cs typeface="Arial" panose="020B0604020202020204"/>
              </a:rPr>
              <a:t>τσισμού</a:t>
            </a:r>
          </a:p>
          <a:p>
            <a:pPr marL="0" indent="0">
              <a:buNone/>
            </a:pPr>
            <a:r>
              <a:rPr lang="en-US" sz="1500">
                <a:latin typeface="Times New Roman"/>
                <a:cs typeface="Arial" panose="020B0604020202020204"/>
              </a:rPr>
              <a:t>     </a:t>
            </a:r>
            <a:r>
              <a:rPr lang="en-US" sz="1600">
                <a:latin typeface="Times New Roman"/>
                <a:cs typeface="Arial" panose="020B0604020202020204"/>
              </a:rPr>
              <a:t> (</a:t>
            </a:r>
            <a:r>
              <a:rPr lang="en-US" sz="1600" err="1">
                <a:latin typeface="Times New Roman"/>
                <a:cs typeface="Arial" panose="020B0604020202020204"/>
              </a:rPr>
              <a:t>Χριστό</a:t>
            </a:r>
            <a:r>
              <a:rPr lang="en-US" sz="1600">
                <a:latin typeface="Times New Roman"/>
                <a:cs typeface="Arial" panose="020B0604020202020204"/>
              </a:rPr>
              <a:t>π</a:t>
            </a:r>
            <a:r>
              <a:rPr lang="en-US" sz="1600" err="1">
                <a:latin typeface="Times New Roman"/>
                <a:cs typeface="Arial" panose="020B0604020202020204"/>
              </a:rPr>
              <a:t>ουλος</a:t>
            </a:r>
            <a:r>
              <a:rPr lang="en-US" sz="1600">
                <a:latin typeface="Times New Roman"/>
                <a:cs typeface="Arial" panose="020B0604020202020204"/>
              </a:rPr>
              <a:t> 2013, </a:t>
            </a:r>
            <a:r>
              <a:rPr lang="en-US" sz="1600" err="1">
                <a:latin typeface="Times New Roman"/>
                <a:cs typeface="Arial" panose="020B0604020202020204"/>
              </a:rPr>
              <a:t>Αρχάκης</a:t>
            </a:r>
            <a:r>
              <a:rPr lang="en-US" sz="1600">
                <a:latin typeface="Times New Roman"/>
                <a:cs typeface="Arial" panose="020B0604020202020204"/>
              </a:rPr>
              <a:t> 2020: 114, 121.)</a:t>
            </a: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65FEFB10-5B4A-98BB-6DD8-C9836CAA0B58}"/>
              </a:ext>
            </a:extLst>
          </p:cNvPr>
          <p:cNvSpPr/>
          <p:nvPr/>
        </p:nvSpPr>
        <p:spPr>
          <a:xfrm>
            <a:off x="5633756" y="2291604"/>
            <a:ext cx="930089" cy="347382"/>
          </a:xfrm>
          <a:prstGeom prst="left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1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12A2-A962-7970-4A79-222C8C1C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err="1">
                <a:latin typeface="Times New Roman"/>
                <a:cs typeface="Arial"/>
              </a:rPr>
              <a:t>Ρευστός</a:t>
            </a:r>
            <a:r>
              <a:rPr lang="en-US" sz="3200" b="1">
                <a:latin typeface="Times New Roman"/>
                <a:cs typeface="Arial"/>
              </a:rPr>
              <a:t> Ρα</a:t>
            </a:r>
            <a:r>
              <a:rPr lang="en-US" sz="3200" b="1" err="1">
                <a:latin typeface="Times New Roman"/>
                <a:cs typeface="Arial"/>
              </a:rPr>
              <a:t>τσισμός</a:t>
            </a:r>
            <a:endParaRPr lang="en-US" sz="3200" b="1" err="1">
              <a:latin typeface="Times New Roma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4C0FF-42D1-F12E-7B49-40297A250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52" y="1648704"/>
            <a:ext cx="10261834" cy="5499416"/>
          </a:xfrm>
        </p:spPr>
        <p:txBody>
          <a:bodyPr>
            <a:normAutofit fontScale="85000" lnSpcReduction="10000"/>
          </a:bodyPr>
          <a:lstStyle/>
          <a:p>
            <a:pPr marL="344170" indent="-344170">
              <a:buChar char="Ø"/>
            </a:pPr>
            <a:r>
              <a:rPr lang="en-US" sz="2600" dirty="0" err="1">
                <a:latin typeface="Times New Roman"/>
                <a:cs typeface="Arial"/>
              </a:rPr>
              <a:t>Εμφ</a:t>
            </a:r>
            <a:r>
              <a:rPr lang="en-US" sz="2600" dirty="0">
                <a:latin typeface="Times New Roman"/>
                <a:cs typeface="Arial"/>
              </a:rPr>
              <a:t>α</a:t>
            </a:r>
            <a:r>
              <a:rPr lang="en-US" sz="2600" dirty="0" err="1">
                <a:latin typeface="Times New Roman"/>
                <a:cs typeface="Arial"/>
              </a:rPr>
              <a:t>νίζετ</a:t>
            </a:r>
            <a:r>
              <a:rPr lang="en-US" sz="2600" dirty="0">
                <a:latin typeface="Times New Roman"/>
                <a:cs typeface="Arial"/>
              </a:rPr>
              <a:t>αι </a:t>
            </a:r>
            <a:r>
              <a:rPr lang="en-US" sz="2600" dirty="0" err="1">
                <a:latin typeface="Times New Roman"/>
                <a:cs typeface="Arial"/>
              </a:rPr>
              <a:t>εκεί</a:t>
            </a:r>
            <a:r>
              <a:rPr lang="en-US" sz="2600" dirty="0">
                <a:latin typeface="Times New Roman"/>
                <a:cs typeface="Arial"/>
              </a:rPr>
              <a:t> όπ</a:t>
            </a:r>
            <a:r>
              <a:rPr lang="en-US" sz="2600" dirty="0" err="1">
                <a:latin typeface="Times New Roman"/>
                <a:cs typeface="Arial"/>
              </a:rPr>
              <a:t>ου</a:t>
            </a:r>
            <a:r>
              <a:rPr lang="en-US" sz="2600" dirty="0">
                <a:latin typeface="Times New Roman"/>
                <a:cs typeface="Arial"/>
              </a:rPr>
              <a:t> απα</a:t>
            </a:r>
            <a:r>
              <a:rPr lang="en-US" sz="2600" dirty="0" err="1">
                <a:latin typeface="Times New Roman"/>
                <a:cs typeface="Arial"/>
              </a:rPr>
              <a:t>γορεύοντ</a:t>
            </a:r>
            <a:r>
              <a:rPr lang="en-US" sz="2600" dirty="0">
                <a:latin typeface="Times New Roman"/>
                <a:cs typeface="Arial"/>
              </a:rPr>
              <a:t>αι </a:t>
            </a:r>
            <a:r>
              <a:rPr lang="en-US" sz="2600" dirty="0" err="1">
                <a:latin typeface="Times New Roman"/>
                <a:cs typeface="Arial"/>
              </a:rPr>
              <a:t>οι</a:t>
            </a:r>
            <a:r>
              <a:rPr lang="en-US" sz="2600" dirty="0">
                <a:latin typeface="Times New Roman"/>
                <a:cs typeface="Arial"/>
              </a:rPr>
              <a:t> κα</a:t>
            </a:r>
            <a:r>
              <a:rPr lang="en-US" sz="2600" dirty="0" err="1">
                <a:latin typeface="Times New Roman"/>
                <a:cs typeface="Arial"/>
              </a:rPr>
              <a:t>τάφωρες</a:t>
            </a:r>
            <a:r>
              <a:rPr lang="en-US" sz="2600" dirty="0">
                <a:latin typeface="Times New Roman"/>
                <a:cs typeface="Arial"/>
              </a:rPr>
              <a:t> </a:t>
            </a:r>
            <a:r>
              <a:rPr lang="en-US" sz="2600" dirty="0" err="1">
                <a:latin typeface="Times New Roman"/>
                <a:cs typeface="Arial"/>
              </a:rPr>
              <a:t>εκδηλώσεις</a:t>
            </a:r>
            <a:r>
              <a:rPr lang="en-US" sz="2600" dirty="0">
                <a:latin typeface="Times New Roman"/>
                <a:cs typeface="Arial"/>
              </a:rPr>
              <a:t> </a:t>
            </a:r>
            <a:r>
              <a:rPr lang="en-US" sz="2600" dirty="0" err="1">
                <a:latin typeface="Times New Roman"/>
                <a:cs typeface="Arial"/>
              </a:rPr>
              <a:t>μίσους</a:t>
            </a:r>
            <a:endParaRPr lang="en-US" sz="2600" dirty="0">
              <a:latin typeface="Times New Roman"/>
              <a:cs typeface="Arial"/>
            </a:endParaRPr>
          </a:p>
          <a:p>
            <a:pPr marL="344170" indent="-344170">
              <a:buChar char="Ø"/>
            </a:pPr>
            <a:r>
              <a:rPr lang="en-US" sz="2600" dirty="0" err="1">
                <a:latin typeface="Times New Roman"/>
                <a:cs typeface="Arial"/>
              </a:rPr>
              <a:t>Σε</a:t>
            </a:r>
            <a:r>
              <a:rPr lang="en-US" sz="2600" dirty="0">
                <a:latin typeface="Times New Roman"/>
                <a:cs typeface="Arial"/>
              </a:rPr>
              <a:t> </a:t>
            </a:r>
            <a:r>
              <a:rPr lang="en-US" sz="2600" dirty="0" err="1">
                <a:latin typeface="Times New Roman"/>
                <a:cs typeface="Arial"/>
              </a:rPr>
              <a:t>έν</a:t>
            </a:r>
            <a:r>
              <a:rPr lang="en-US" sz="2600" dirty="0">
                <a:latin typeface="Times New Roman"/>
                <a:cs typeface="Arial"/>
              </a:rPr>
              <a:t>α </a:t>
            </a:r>
            <a:r>
              <a:rPr lang="en-US" sz="2600" dirty="0" err="1">
                <a:latin typeface="Times New Roman"/>
                <a:cs typeface="Arial"/>
              </a:rPr>
              <a:t>δι</a:t>
            </a:r>
            <a:r>
              <a:rPr lang="en-US" sz="2600" dirty="0">
                <a:latin typeface="Times New Roman"/>
                <a:cs typeface="Arial"/>
              </a:rPr>
              <a:t>α</a:t>
            </a:r>
            <a:r>
              <a:rPr lang="en-US" sz="2600" dirty="0" err="1">
                <a:latin typeface="Times New Roman"/>
                <a:cs typeface="Arial"/>
              </a:rPr>
              <a:t>κηρυκτικά</a:t>
            </a:r>
            <a:r>
              <a:rPr lang="en-US" sz="2600" dirty="0">
                <a:latin typeface="Times New Roman"/>
                <a:cs typeface="Arial"/>
              </a:rPr>
              <a:t> α</a:t>
            </a:r>
            <a:r>
              <a:rPr lang="en-US" sz="2600" dirty="0" err="1">
                <a:latin typeface="Times New Roman"/>
                <a:cs typeface="Arial"/>
              </a:rPr>
              <a:t>ντιρ</a:t>
            </a:r>
            <a:r>
              <a:rPr lang="en-US" sz="2600" dirty="0">
                <a:latin typeface="Times New Roman"/>
                <a:cs typeface="Arial"/>
              </a:rPr>
              <a:t>α</a:t>
            </a:r>
            <a:r>
              <a:rPr lang="en-US" sz="2600" dirty="0" err="1">
                <a:latin typeface="Times New Roman"/>
                <a:cs typeface="Arial"/>
              </a:rPr>
              <a:t>τσιστικό</a:t>
            </a:r>
            <a:r>
              <a:rPr lang="en-US" sz="2600" dirty="0">
                <a:latin typeface="Times New Roman"/>
                <a:cs typeface="Arial"/>
              </a:rPr>
              <a:t> πλα</a:t>
            </a:r>
            <a:r>
              <a:rPr lang="en-US" sz="2600" dirty="0" err="1">
                <a:latin typeface="Times New Roman"/>
                <a:cs typeface="Arial"/>
              </a:rPr>
              <a:t>ίσιο</a:t>
            </a:r>
            <a:r>
              <a:rPr lang="en-US" sz="2600" dirty="0">
                <a:latin typeface="Times New Roman"/>
                <a:cs typeface="Arial"/>
              </a:rPr>
              <a:t> ανα</a:t>
            </a:r>
            <a:r>
              <a:rPr lang="en-US" sz="2600" dirty="0" err="1">
                <a:latin typeface="Times New Roman"/>
                <a:cs typeface="Arial"/>
              </a:rPr>
              <a:t>δύοντ</a:t>
            </a:r>
            <a:r>
              <a:rPr lang="en-US" sz="2600" dirty="0">
                <a:latin typeface="Times New Roman"/>
                <a:cs typeface="Arial"/>
              </a:rPr>
              <a:t>αι ρα</a:t>
            </a:r>
            <a:r>
              <a:rPr lang="en-US" sz="2600" dirty="0" err="1">
                <a:latin typeface="Times New Roman"/>
                <a:cs typeface="Arial"/>
              </a:rPr>
              <a:t>τσιστικά</a:t>
            </a:r>
            <a:r>
              <a:rPr lang="en-US" sz="2600" dirty="0">
                <a:latin typeface="Times New Roman"/>
                <a:cs typeface="Arial"/>
              </a:rPr>
              <a:t> </a:t>
            </a:r>
            <a:r>
              <a:rPr lang="en-US" sz="2600" dirty="0" err="1">
                <a:latin typeface="Times New Roman"/>
                <a:cs typeface="Arial"/>
              </a:rPr>
              <a:t>στοιχεί</a:t>
            </a:r>
            <a:r>
              <a:rPr lang="en-US" sz="2600" dirty="0">
                <a:latin typeface="Times New Roman"/>
                <a:cs typeface="Arial"/>
              </a:rPr>
              <a:t>α, </a:t>
            </a:r>
            <a:r>
              <a:rPr lang="en-US" sz="2600" dirty="0" err="1">
                <a:latin typeface="Times New Roman"/>
                <a:cs typeface="Arial"/>
              </a:rPr>
              <a:t>κυρίως</a:t>
            </a:r>
            <a:r>
              <a:rPr lang="en-US" sz="2600" dirty="0">
                <a:latin typeface="Times New Roman"/>
                <a:cs typeface="Arial"/>
              </a:rPr>
              <a:t> </a:t>
            </a:r>
            <a:r>
              <a:rPr lang="en-US" sz="2600" dirty="0" err="1">
                <a:latin typeface="Times New Roman"/>
                <a:cs typeface="Arial"/>
              </a:rPr>
              <a:t>μέσω</a:t>
            </a:r>
            <a:r>
              <a:rPr lang="en-US" sz="2600" dirty="0">
                <a:latin typeface="Times New Roman"/>
                <a:cs typeface="Arial"/>
              </a:rPr>
              <a:t> α</a:t>
            </a:r>
            <a:r>
              <a:rPr lang="en-US" sz="2600" dirty="0" err="1">
                <a:latin typeface="Times New Roman"/>
                <a:cs typeface="Arial"/>
              </a:rPr>
              <a:t>φομοιωτικών</a:t>
            </a:r>
            <a:r>
              <a:rPr lang="en-US" sz="2600" dirty="0">
                <a:latin typeface="Times New Roman"/>
                <a:cs typeface="Arial"/>
              </a:rPr>
              <a:t> </a:t>
            </a:r>
            <a:r>
              <a:rPr lang="en-US" sz="2600" dirty="0" err="1">
                <a:latin typeface="Times New Roman"/>
                <a:cs typeface="Arial"/>
              </a:rPr>
              <a:t>στάσεων</a:t>
            </a:r>
            <a:endParaRPr lang="en-US" sz="2600" dirty="0">
              <a:latin typeface="Times New Roman"/>
              <a:cs typeface="Arial"/>
            </a:endParaRPr>
          </a:p>
          <a:p>
            <a:pPr marL="344170" indent="-344170">
              <a:buChar char="Ø"/>
            </a:pPr>
            <a:r>
              <a:rPr lang="en-US" sz="2600" dirty="0" err="1">
                <a:latin typeface="Times New Roman"/>
                <a:cs typeface="Arial"/>
              </a:rPr>
              <a:t>Δύο</a:t>
            </a:r>
            <a:r>
              <a:rPr lang="en-US" sz="2600" dirty="0">
                <a:latin typeface="Times New Roman"/>
                <a:cs typeface="Arial"/>
              </a:rPr>
              <a:t> </a:t>
            </a:r>
            <a:r>
              <a:rPr lang="en-US" sz="2600" dirty="0" err="1">
                <a:latin typeface="Times New Roman"/>
                <a:cs typeface="Arial"/>
              </a:rPr>
              <a:t>εκφάνσεις</a:t>
            </a:r>
            <a:r>
              <a:rPr lang="en-US" sz="2600" dirty="0">
                <a:latin typeface="Times New Roman"/>
                <a:cs typeface="Arial"/>
              </a:rPr>
              <a:t>: </a:t>
            </a:r>
            <a:r>
              <a:rPr lang="en-US" dirty="0">
                <a:latin typeface="Times New Roman"/>
                <a:cs typeface="Arial"/>
              </a:rPr>
              <a:t>1. </a:t>
            </a:r>
            <a:r>
              <a:rPr lang="en-US" dirty="0" err="1">
                <a:latin typeface="Times New Roman"/>
                <a:cs typeface="Arial"/>
              </a:rPr>
              <a:t>Διάκριση</a:t>
            </a:r>
            <a:endParaRPr lang="en-US" dirty="0">
              <a:latin typeface="Times New Roman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Arial"/>
              </a:rPr>
              <a:t>                                       2. </a:t>
            </a:r>
            <a:r>
              <a:rPr lang="en-US" dirty="0" err="1">
                <a:latin typeface="Times New Roman"/>
                <a:cs typeface="Arial"/>
              </a:rPr>
              <a:t>Αφομοίωση</a:t>
            </a:r>
            <a:r>
              <a:rPr lang="en-US" dirty="0">
                <a:latin typeface="Times New Roman"/>
                <a:cs typeface="Arial"/>
              </a:rPr>
              <a:t>          </a:t>
            </a:r>
            <a:r>
              <a:rPr lang="en-US" dirty="0" err="1">
                <a:latin typeface="Times New Roman"/>
                <a:cs typeface="Arial"/>
              </a:rPr>
              <a:t>συγκ</a:t>
            </a:r>
            <a:r>
              <a:rPr lang="en-US" dirty="0">
                <a:latin typeface="Times New Roman"/>
                <a:cs typeface="Arial"/>
              </a:rPr>
              <a:t>α</a:t>
            </a:r>
            <a:r>
              <a:rPr lang="en-US" dirty="0" err="1">
                <a:latin typeface="Times New Roman"/>
                <a:cs typeface="Arial"/>
              </a:rPr>
              <a:t>λύ</a:t>
            </a:r>
            <a:r>
              <a:rPr lang="en-US" dirty="0">
                <a:latin typeface="Times New Roman"/>
                <a:cs typeface="Arial"/>
              </a:rPr>
              <a:t>π</a:t>
            </a:r>
            <a:r>
              <a:rPr lang="en-US" dirty="0" err="1">
                <a:latin typeface="Times New Roman"/>
                <a:cs typeface="Arial"/>
              </a:rPr>
              <a:t>τετ</a:t>
            </a:r>
            <a:r>
              <a:rPr lang="en-US" dirty="0">
                <a:latin typeface="Times New Roman"/>
                <a:cs typeface="Arial"/>
              </a:rPr>
              <a:t>αι </a:t>
            </a:r>
            <a:r>
              <a:rPr lang="en-US" dirty="0" err="1">
                <a:latin typeface="Times New Roman"/>
                <a:cs typeface="Arial"/>
              </a:rPr>
              <a:t>σε</a:t>
            </a:r>
            <a:r>
              <a:rPr lang="en-US" dirty="0">
                <a:latin typeface="Times New Roman"/>
                <a:cs typeface="Arial"/>
              </a:rPr>
              <a:t> επ</a:t>
            </a:r>
            <a:r>
              <a:rPr lang="en-US" dirty="0" err="1">
                <a:latin typeface="Times New Roman"/>
                <a:cs typeface="Arial"/>
              </a:rPr>
              <a:t>ίσημ</a:t>
            </a:r>
            <a:r>
              <a:rPr lang="en-US" dirty="0">
                <a:latin typeface="Times New Roman"/>
                <a:cs typeface="Arial"/>
              </a:rPr>
              <a:t>α </a:t>
            </a:r>
            <a:r>
              <a:rPr lang="en-US" dirty="0" err="1">
                <a:latin typeface="Times New Roman"/>
                <a:cs typeface="Arial"/>
              </a:rPr>
              <a:t>κείμεν</a:t>
            </a:r>
            <a:r>
              <a:rPr lang="en-US" dirty="0">
                <a:latin typeface="Times New Roman"/>
                <a:cs typeface="Arial"/>
              </a:rPr>
              <a:t>α </a:t>
            </a:r>
            <a:r>
              <a:rPr lang="en-US" dirty="0" err="1">
                <a:latin typeface="Times New Roman"/>
                <a:cs typeface="Arial"/>
              </a:rPr>
              <a:t>ως</a:t>
            </a:r>
            <a:r>
              <a:rPr lang="en-US" dirty="0">
                <a:latin typeface="Times New Roman"/>
                <a:cs typeface="Arial"/>
              </a:rPr>
              <a:t> </a:t>
            </a:r>
            <a:r>
              <a:rPr lang="en-US" i="1" dirty="0" err="1">
                <a:latin typeface="Times New Roman"/>
                <a:cs typeface="Arial"/>
              </a:rPr>
              <a:t>ενσωμάτωση</a:t>
            </a:r>
            <a:r>
              <a:rPr lang="en-US" sz="1600" dirty="0">
                <a:latin typeface="Times New Roman"/>
                <a:cs typeface="Arial"/>
              </a:rPr>
              <a:t> (</a:t>
            </a:r>
            <a:r>
              <a:rPr lang="en-US" sz="1600" dirty="0" err="1">
                <a:latin typeface="Times New Roman"/>
                <a:cs typeface="Arial"/>
              </a:rPr>
              <a:t>Archakis</a:t>
            </a:r>
            <a:r>
              <a:rPr lang="en-US" sz="1600" dirty="0">
                <a:latin typeface="Times New Roman"/>
                <a:cs typeface="Arial"/>
              </a:rPr>
              <a:t> 2022:1265</a:t>
            </a:r>
          </a:p>
          <a:p>
            <a:pPr marL="344170" indent="-344170">
              <a:buChar char="Ø"/>
            </a:pPr>
            <a:r>
              <a:rPr lang="en-US" sz="2600" dirty="0" err="1">
                <a:latin typeface="Times New Roman"/>
                <a:cs typeface="Arial"/>
              </a:rPr>
              <a:t>Αμφίσημη</a:t>
            </a:r>
            <a:r>
              <a:rPr lang="en-US" sz="2600" dirty="0">
                <a:latin typeface="Times New Roman"/>
                <a:cs typeface="Arial"/>
              </a:rPr>
              <a:t> </a:t>
            </a:r>
            <a:r>
              <a:rPr lang="en-US" sz="2600" dirty="0" err="1">
                <a:latin typeface="Times New Roman"/>
                <a:cs typeface="Arial"/>
              </a:rPr>
              <a:t>μορφή</a:t>
            </a:r>
            <a:r>
              <a:rPr lang="en-US" sz="2600" dirty="0">
                <a:latin typeface="Times New Roman"/>
                <a:cs typeface="Arial"/>
              </a:rPr>
              <a:t> ρα</a:t>
            </a:r>
            <a:r>
              <a:rPr lang="en-US" sz="2600" dirty="0" err="1">
                <a:latin typeface="Times New Roman"/>
                <a:cs typeface="Arial"/>
              </a:rPr>
              <a:t>τσισμού</a:t>
            </a:r>
            <a:r>
              <a:rPr lang="en-US" sz="2600" dirty="0">
                <a:latin typeface="Times New Roman"/>
                <a:cs typeface="Arial"/>
              </a:rPr>
              <a:t>, </a:t>
            </a:r>
            <a:r>
              <a:rPr lang="en-US" sz="2600" dirty="0" err="1">
                <a:latin typeface="Times New Roman"/>
                <a:cs typeface="Arial"/>
              </a:rPr>
              <a:t>όχι</a:t>
            </a:r>
            <a:r>
              <a:rPr lang="en-US" sz="2600" dirty="0">
                <a:latin typeface="Times New Roman"/>
                <a:cs typeface="Arial"/>
              </a:rPr>
              <a:t> </a:t>
            </a:r>
            <a:r>
              <a:rPr lang="en-US" sz="2600" dirty="0" err="1">
                <a:latin typeface="Times New Roman"/>
                <a:cs typeface="Arial"/>
              </a:rPr>
              <a:t>λιγότερο</a:t>
            </a:r>
            <a:r>
              <a:rPr lang="en-US" sz="2600" dirty="0">
                <a:latin typeface="Times New Roman"/>
                <a:cs typeface="Arial"/>
              </a:rPr>
              <a:t> επ</a:t>
            </a:r>
            <a:r>
              <a:rPr lang="en-US" sz="2600" dirty="0" err="1">
                <a:latin typeface="Times New Roman"/>
                <a:cs typeface="Arial"/>
              </a:rPr>
              <a:t>ικίνδυνη</a:t>
            </a:r>
            <a:r>
              <a:rPr lang="en-US" sz="2600" dirty="0">
                <a:latin typeface="Times New Roman"/>
                <a:cs typeface="Arial"/>
              </a:rPr>
              <a:t> από </a:t>
            </a:r>
            <a:r>
              <a:rPr lang="en-US" sz="2600" dirty="0" err="1">
                <a:latin typeface="Times New Roman"/>
                <a:cs typeface="Arial"/>
              </a:rPr>
              <a:t>ρητές</a:t>
            </a:r>
            <a:r>
              <a:rPr lang="en-US" sz="2600" dirty="0">
                <a:latin typeface="Times New Roman"/>
                <a:cs typeface="Arial"/>
              </a:rPr>
              <a:t> </a:t>
            </a:r>
            <a:r>
              <a:rPr lang="en-US" sz="2600" dirty="0" err="1">
                <a:latin typeface="Times New Roman"/>
                <a:cs typeface="Arial"/>
              </a:rPr>
              <a:t>εκφράσεις</a:t>
            </a:r>
            <a:r>
              <a:rPr lang="en-US" sz="2600" dirty="0">
                <a:latin typeface="Times New Roman"/>
                <a:cs typeface="Arial"/>
              </a:rPr>
              <a:t> </a:t>
            </a:r>
            <a:r>
              <a:rPr lang="en-US" sz="2600" dirty="0" err="1">
                <a:latin typeface="Times New Roman"/>
                <a:cs typeface="Arial"/>
              </a:rPr>
              <a:t>μίσους</a:t>
            </a:r>
            <a:endParaRPr lang="en-US" sz="2600" dirty="0">
              <a:latin typeface="Arial" panose="020B0604020202020204"/>
              <a:cs typeface="Arial"/>
            </a:endParaRPr>
          </a:p>
          <a:p>
            <a:pPr marL="344170" indent="-344170">
              <a:buChar char="Ø"/>
            </a:pPr>
            <a:r>
              <a:rPr lang="en-US" i="1" dirty="0">
                <a:latin typeface="Times New Roman"/>
                <a:cs typeface="Arial"/>
              </a:rPr>
              <a:t>"β</a:t>
            </a:r>
            <a:r>
              <a:rPr lang="en-US" i="1" dirty="0" err="1">
                <a:latin typeface="Times New Roman"/>
                <a:cs typeface="Arial"/>
              </a:rPr>
              <a:t>ιώνετ</a:t>
            </a:r>
            <a:r>
              <a:rPr lang="en-US" i="1" dirty="0">
                <a:latin typeface="Times New Roman"/>
                <a:cs typeface="Arial"/>
              </a:rPr>
              <a:t>αι </a:t>
            </a:r>
            <a:r>
              <a:rPr lang="en-US" i="1" dirty="0" err="1">
                <a:latin typeface="Times New Roman"/>
                <a:cs typeface="Arial"/>
              </a:rPr>
              <a:t>ως</a:t>
            </a:r>
            <a:r>
              <a:rPr lang="en-US" i="1" dirty="0">
                <a:latin typeface="Times New Roman"/>
                <a:cs typeface="Arial"/>
              </a:rPr>
              <a:t> ρα</a:t>
            </a:r>
            <a:r>
              <a:rPr lang="en-US" i="1" dirty="0" err="1">
                <a:latin typeface="Times New Roman"/>
                <a:cs typeface="Arial"/>
              </a:rPr>
              <a:t>τσισμός</a:t>
            </a:r>
            <a:r>
              <a:rPr lang="en-US" i="1" dirty="0">
                <a:latin typeface="Times New Roman"/>
                <a:cs typeface="Arial"/>
              </a:rPr>
              <a:t> </a:t>
            </a:r>
            <a:r>
              <a:rPr lang="en-US" i="1" dirty="0" err="1">
                <a:latin typeface="Times New Roman"/>
                <a:cs typeface="Arial"/>
              </a:rPr>
              <a:t>σε</a:t>
            </a:r>
            <a:r>
              <a:rPr lang="en-US" i="1" dirty="0">
                <a:latin typeface="Times New Roman"/>
                <a:cs typeface="Arial"/>
              </a:rPr>
              <a:t> </a:t>
            </a:r>
            <a:r>
              <a:rPr lang="en-US" i="1" dirty="0" err="1">
                <a:latin typeface="Times New Roman"/>
                <a:cs typeface="Arial"/>
              </a:rPr>
              <a:t>συγκεκριμένες</a:t>
            </a:r>
            <a:r>
              <a:rPr lang="en-US" i="1" dirty="0">
                <a:latin typeface="Times New Roman"/>
                <a:cs typeface="Arial"/>
              </a:rPr>
              <a:t> π</a:t>
            </a:r>
            <a:r>
              <a:rPr lang="en-US" i="1" dirty="0" err="1">
                <a:latin typeface="Times New Roman"/>
                <a:cs typeface="Arial"/>
              </a:rPr>
              <a:t>εριστάσεις</a:t>
            </a:r>
            <a:r>
              <a:rPr lang="en-US" i="1" dirty="0">
                <a:latin typeface="Times New Roman"/>
                <a:cs typeface="Arial"/>
              </a:rPr>
              <a:t> […] </a:t>
            </a:r>
            <a:r>
              <a:rPr lang="en-US" i="1" dirty="0" err="1">
                <a:latin typeface="Times New Roman"/>
                <a:cs typeface="Arial"/>
              </a:rPr>
              <a:t>Έχει</a:t>
            </a:r>
            <a:r>
              <a:rPr lang="en-US" i="1" dirty="0">
                <a:latin typeface="Times New Roman"/>
                <a:cs typeface="Arial"/>
              </a:rPr>
              <a:t> </a:t>
            </a:r>
            <a:r>
              <a:rPr lang="en-US" i="1" dirty="0" err="1">
                <a:latin typeface="Times New Roman"/>
                <a:cs typeface="Arial"/>
              </a:rPr>
              <a:t>μι</a:t>
            </a:r>
            <a:r>
              <a:rPr lang="en-US" i="1" dirty="0">
                <a:latin typeface="Times New Roman"/>
                <a:cs typeface="Arial"/>
              </a:rPr>
              <a:t>α </a:t>
            </a:r>
            <a:r>
              <a:rPr lang="en-US" i="1" dirty="0" err="1">
                <a:latin typeface="Times New Roman"/>
                <a:cs typeface="Arial"/>
              </a:rPr>
              <a:t>δομή</a:t>
            </a:r>
            <a:r>
              <a:rPr lang="en-US" i="1" dirty="0">
                <a:latin typeface="Times New Roman"/>
                <a:cs typeface="Arial"/>
              </a:rPr>
              <a:t> π</a:t>
            </a:r>
            <a:r>
              <a:rPr lang="en-US" i="1" dirty="0" err="1">
                <a:latin typeface="Times New Roman"/>
                <a:cs typeface="Arial"/>
              </a:rPr>
              <a:t>ου</a:t>
            </a:r>
            <a:r>
              <a:rPr lang="en-US" i="1" dirty="0">
                <a:latin typeface="Times New Roman"/>
                <a:cs typeface="Arial"/>
              </a:rPr>
              <a:t> </a:t>
            </a:r>
            <a:r>
              <a:rPr lang="en-US" i="1" dirty="0" err="1">
                <a:latin typeface="Times New Roman"/>
                <a:cs typeface="Arial"/>
              </a:rPr>
              <a:t>είν</a:t>
            </a:r>
            <a:r>
              <a:rPr lang="en-US" i="1" dirty="0">
                <a:latin typeface="Times New Roman"/>
                <a:cs typeface="Arial"/>
              </a:rPr>
              <a:t>αι κατα</a:t>
            </a:r>
            <a:r>
              <a:rPr lang="en-US" i="1" dirty="0" err="1">
                <a:latin typeface="Times New Roman"/>
                <a:cs typeface="Arial"/>
              </a:rPr>
              <a:t>σκευ</a:t>
            </a:r>
            <a:r>
              <a:rPr lang="en-US" i="1" dirty="0">
                <a:latin typeface="Times New Roman"/>
                <a:cs typeface="Arial"/>
              </a:rPr>
              <a:t>α</a:t>
            </a:r>
            <a:r>
              <a:rPr lang="en-US" i="1" dirty="0" err="1">
                <a:latin typeface="Times New Roman"/>
                <a:cs typeface="Arial"/>
              </a:rPr>
              <a:t>σμένη</a:t>
            </a:r>
            <a:r>
              <a:rPr lang="en-US" i="1" dirty="0">
                <a:latin typeface="Times New Roman"/>
                <a:cs typeface="Arial"/>
              </a:rPr>
              <a:t> </a:t>
            </a:r>
            <a:r>
              <a:rPr lang="en-US" i="1" dirty="0" err="1">
                <a:latin typeface="Times New Roman"/>
                <a:cs typeface="Arial"/>
              </a:rPr>
              <a:t>με</a:t>
            </a:r>
            <a:r>
              <a:rPr lang="en-US" i="1" dirty="0">
                <a:latin typeface="Times New Roman"/>
                <a:cs typeface="Arial"/>
              </a:rPr>
              <a:t> π</a:t>
            </a:r>
            <a:r>
              <a:rPr lang="en-US" i="1" dirty="0" err="1">
                <a:latin typeface="Times New Roman"/>
                <a:cs typeface="Arial"/>
              </a:rPr>
              <a:t>ολύ</a:t>
            </a:r>
            <a:r>
              <a:rPr lang="en-US" i="1" dirty="0">
                <a:latin typeface="Times New Roman"/>
                <a:cs typeface="Arial"/>
              </a:rPr>
              <a:t> π</a:t>
            </a:r>
            <a:r>
              <a:rPr lang="en-US" i="1" dirty="0" err="1">
                <a:latin typeface="Times New Roman"/>
                <a:cs typeface="Arial"/>
              </a:rPr>
              <a:t>ερισσότερες</a:t>
            </a:r>
            <a:r>
              <a:rPr lang="en-US" i="1" dirty="0">
                <a:latin typeface="Times New Roman"/>
                <a:cs typeface="Arial"/>
              </a:rPr>
              <a:t> </a:t>
            </a:r>
            <a:r>
              <a:rPr lang="en-US" i="1" dirty="0" err="1">
                <a:latin typeface="Times New Roman"/>
                <a:cs typeface="Arial"/>
              </a:rPr>
              <a:t>δυν</a:t>
            </a:r>
            <a:r>
              <a:rPr lang="en-US" i="1" dirty="0">
                <a:latin typeface="Times New Roman"/>
                <a:cs typeface="Arial"/>
              </a:rPr>
              <a:t>α</a:t>
            </a:r>
            <a:r>
              <a:rPr lang="en-US" i="1" dirty="0" err="1">
                <a:latin typeface="Times New Roman"/>
                <a:cs typeface="Arial"/>
              </a:rPr>
              <a:t>τότητες</a:t>
            </a:r>
            <a:r>
              <a:rPr lang="en-US" i="1" dirty="0">
                <a:latin typeface="Times New Roman"/>
                <a:cs typeface="Arial"/>
              </a:rPr>
              <a:t> α</a:t>
            </a:r>
            <a:r>
              <a:rPr lang="en-US" i="1" dirty="0" err="1">
                <a:latin typeface="Times New Roman"/>
                <a:cs typeface="Arial"/>
              </a:rPr>
              <a:t>μφισημί</a:t>
            </a:r>
            <a:r>
              <a:rPr lang="en-US" i="1" dirty="0">
                <a:latin typeface="Times New Roman"/>
                <a:cs typeface="Arial"/>
              </a:rPr>
              <a:t>ας [</a:t>
            </a:r>
            <a:r>
              <a:rPr lang="en-US" i="1" dirty="0" err="1">
                <a:latin typeface="Times New Roman"/>
                <a:cs typeface="Arial"/>
              </a:rPr>
              <a:t>ενώ</a:t>
            </a:r>
            <a:r>
              <a:rPr lang="en-US" i="1" dirty="0">
                <a:latin typeface="Times New Roman"/>
                <a:cs typeface="Arial"/>
              </a:rPr>
              <a:t>] </a:t>
            </a:r>
            <a:r>
              <a:rPr lang="en-US" i="1" dirty="0" err="1">
                <a:latin typeface="Times New Roman"/>
                <a:cs typeface="Arial"/>
              </a:rPr>
              <a:t>δεν</a:t>
            </a:r>
            <a:r>
              <a:rPr lang="en-US" i="1" dirty="0">
                <a:latin typeface="Times New Roman"/>
                <a:cs typeface="Arial"/>
              </a:rPr>
              <a:t> π</a:t>
            </a:r>
            <a:r>
              <a:rPr lang="en-US" i="1" dirty="0" err="1">
                <a:latin typeface="Times New Roman"/>
                <a:cs typeface="Arial"/>
              </a:rPr>
              <a:t>ρέ</a:t>
            </a:r>
            <a:r>
              <a:rPr lang="en-US" i="1" dirty="0">
                <a:latin typeface="Times New Roman"/>
                <a:cs typeface="Arial"/>
              </a:rPr>
              <a:t>π</a:t>
            </a:r>
            <a:r>
              <a:rPr lang="en-US" i="1" dirty="0" err="1">
                <a:latin typeface="Times New Roman"/>
                <a:cs typeface="Arial"/>
              </a:rPr>
              <a:t>ει</a:t>
            </a:r>
            <a:r>
              <a:rPr lang="en-US" i="1" dirty="0">
                <a:latin typeface="Times New Roman"/>
                <a:cs typeface="Arial"/>
              </a:rPr>
              <a:t> να </a:t>
            </a:r>
            <a:r>
              <a:rPr lang="en-US" i="1" dirty="0" err="1">
                <a:latin typeface="Times New Roman"/>
                <a:cs typeface="Arial"/>
              </a:rPr>
              <a:t>ιδωθεί</a:t>
            </a:r>
            <a:r>
              <a:rPr lang="en-US" i="1" dirty="0">
                <a:latin typeface="Times New Roman"/>
                <a:cs typeface="Arial"/>
              </a:rPr>
              <a:t> </a:t>
            </a:r>
            <a:r>
              <a:rPr lang="en-US" i="1" dirty="0" err="1">
                <a:latin typeface="Times New Roman"/>
                <a:cs typeface="Arial"/>
              </a:rPr>
              <a:t>ως</a:t>
            </a:r>
            <a:r>
              <a:rPr lang="en-US" i="1" dirty="0">
                <a:latin typeface="Times New Roman"/>
                <a:cs typeface="Arial"/>
              </a:rPr>
              <a:t> </a:t>
            </a:r>
            <a:r>
              <a:rPr lang="en-US" i="1" dirty="0" err="1">
                <a:latin typeface="Times New Roman"/>
                <a:cs typeface="Arial"/>
              </a:rPr>
              <a:t>έν</a:t>
            </a:r>
            <a:r>
              <a:rPr lang="en-US" i="1" dirty="0">
                <a:latin typeface="Times New Roman"/>
                <a:cs typeface="Arial"/>
              </a:rPr>
              <a:t>α </a:t>
            </a:r>
            <a:r>
              <a:rPr lang="en-US" i="1" dirty="0" err="1">
                <a:latin typeface="Times New Roman"/>
                <a:cs typeface="Arial"/>
              </a:rPr>
              <a:t>μετρι</a:t>
            </a:r>
            <a:r>
              <a:rPr lang="en-US" i="1" dirty="0">
                <a:latin typeface="Times New Roman"/>
                <a:cs typeface="Arial"/>
              </a:rPr>
              <a:t>α</a:t>
            </a:r>
            <a:r>
              <a:rPr lang="en-US" i="1" dirty="0" err="1">
                <a:latin typeface="Times New Roman"/>
                <a:cs typeface="Arial"/>
              </a:rPr>
              <a:t>σμένο</a:t>
            </a:r>
            <a:r>
              <a:rPr lang="en-US" i="1" dirty="0">
                <a:latin typeface="Times New Roman"/>
                <a:cs typeface="Arial"/>
              </a:rPr>
              <a:t>  ή α</a:t>
            </a:r>
            <a:r>
              <a:rPr lang="en-US" i="1" dirty="0" err="1">
                <a:latin typeface="Times New Roman"/>
                <a:cs typeface="Arial"/>
              </a:rPr>
              <a:t>μφισ</a:t>
            </a:r>
            <a:r>
              <a:rPr lang="en-US" i="1" dirty="0">
                <a:latin typeface="Times New Roman"/>
                <a:cs typeface="Arial"/>
              </a:rPr>
              <a:t>β</a:t>
            </a:r>
            <a:r>
              <a:rPr lang="en-US" i="1" dirty="0" err="1">
                <a:latin typeface="Times New Roman"/>
                <a:cs typeface="Arial"/>
              </a:rPr>
              <a:t>ητούμενο</a:t>
            </a:r>
            <a:r>
              <a:rPr lang="en-US" i="1" dirty="0">
                <a:latin typeface="Times New Roman"/>
                <a:cs typeface="Arial"/>
              </a:rPr>
              <a:t> κα</a:t>
            </a:r>
            <a:r>
              <a:rPr lang="en-US" i="1" dirty="0" err="1">
                <a:latin typeface="Times New Roman"/>
                <a:cs typeface="Arial"/>
              </a:rPr>
              <a:t>τάλοι</a:t>
            </a:r>
            <a:r>
              <a:rPr lang="en-US" i="1" dirty="0">
                <a:latin typeface="Times New Roman"/>
                <a:cs typeface="Arial"/>
              </a:rPr>
              <a:t>πο ρα</a:t>
            </a:r>
            <a:r>
              <a:rPr lang="en-US" i="1" dirty="0" err="1">
                <a:latin typeface="Times New Roman"/>
                <a:cs typeface="Arial"/>
              </a:rPr>
              <a:t>τσισμού</a:t>
            </a:r>
            <a:r>
              <a:rPr lang="en-US" i="1" dirty="0">
                <a:latin typeface="Times New Roman"/>
                <a:cs typeface="Arial"/>
              </a:rPr>
              <a:t>, α</a:t>
            </a:r>
            <a:r>
              <a:rPr lang="en-US" i="1" dirty="0" err="1">
                <a:latin typeface="Times New Roman"/>
                <a:cs typeface="Arial"/>
              </a:rPr>
              <a:t>λλά</a:t>
            </a:r>
            <a:r>
              <a:rPr lang="en-US" i="1" dirty="0">
                <a:latin typeface="Times New Roman"/>
                <a:cs typeface="Arial"/>
              </a:rPr>
              <a:t> </a:t>
            </a:r>
            <a:r>
              <a:rPr lang="en-US" i="1" dirty="0" err="1">
                <a:latin typeface="Times New Roman"/>
                <a:cs typeface="Arial"/>
              </a:rPr>
              <a:t>μάλλον</a:t>
            </a:r>
            <a:r>
              <a:rPr lang="en-US" i="1" dirty="0">
                <a:latin typeface="Times New Roman"/>
                <a:cs typeface="Arial"/>
              </a:rPr>
              <a:t> </a:t>
            </a:r>
            <a:r>
              <a:rPr lang="en-US" i="1" dirty="0" err="1">
                <a:latin typeface="Times New Roman"/>
                <a:cs typeface="Arial"/>
              </a:rPr>
              <a:t>ως</a:t>
            </a:r>
            <a:r>
              <a:rPr lang="en-US" i="1" dirty="0">
                <a:latin typeface="Times New Roman"/>
                <a:cs typeface="Arial"/>
              </a:rPr>
              <a:t> </a:t>
            </a:r>
            <a:r>
              <a:rPr lang="en-US" i="1" dirty="0" err="1">
                <a:latin typeface="Times New Roman"/>
                <a:cs typeface="Arial"/>
              </a:rPr>
              <a:t>μί</a:t>
            </a:r>
            <a:r>
              <a:rPr lang="en-US" i="1" dirty="0">
                <a:latin typeface="Times New Roman"/>
                <a:cs typeface="Arial"/>
              </a:rPr>
              <a:t>α α</a:t>
            </a:r>
            <a:r>
              <a:rPr lang="en-US" i="1" dirty="0" err="1">
                <a:latin typeface="Times New Roman"/>
                <a:cs typeface="Arial"/>
              </a:rPr>
              <a:t>μφίσημη</a:t>
            </a:r>
            <a:r>
              <a:rPr lang="en-US" i="1" dirty="0">
                <a:latin typeface="Times New Roman"/>
                <a:cs typeface="Arial"/>
              </a:rPr>
              <a:t> </a:t>
            </a:r>
            <a:r>
              <a:rPr lang="en-US" i="1" dirty="0" err="1">
                <a:latin typeface="Times New Roman"/>
                <a:cs typeface="Arial"/>
              </a:rPr>
              <a:t>μορφή</a:t>
            </a:r>
            <a:r>
              <a:rPr lang="en-US" i="1" dirty="0">
                <a:latin typeface="Times New Roman"/>
                <a:cs typeface="Arial"/>
              </a:rPr>
              <a:t>, η οπ</a:t>
            </a:r>
            <a:r>
              <a:rPr lang="en-US" i="1" dirty="0" err="1">
                <a:latin typeface="Times New Roman"/>
                <a:cs typeface="Arial"/>
              </a:rPr>
              <a:t>οί</a:t>
            </a:r>
            <a:r>
              <a:rPr lang="en-US" i="1" dirty="0">
                <a:latin typeface="Times New Roman"/>
                <a:cs typeface="Arial"/>
              </a:rPr>
              <a:t>α </a:t>
            </a:r>
            <a:r>
              <a:rPr lang="en-US" i="1" dirty="0" err="1">
                <a:latin typeface="Times New Roman"/>
                <a:cs typeface="Arial"/>
              </a:rPr>
              <a:t>ενθ</a:t>
            </a:r>
            <a:r>
              <a:rPr lang="en-US" i="1" dirty="0">
                <a:latin typeface="Times New Roman"/>
                <a:cs typeface="Arial"/>
              </a:rPr>
              <a:t>α</a:t>
            </a:r>
            <a:r>
              <a:rPr lang="en-US" i="1" dirty="0" err="1">
                <a:latin typeface="Times New Roman"/>
                <a:cs typeface="Arial"/>
              </a:rPr>
              <a:t>ρρύνετ</a:t>
            </a:r>
            <a:r>
              <a:rPr lang="en-US" i="1" dirty="0">
                <a:latin typeface="Times New Roman"/>
                <a:cs typeface="Arial"/>
              </a:rPr>
              <a:t>αι </a:t>
            </a:r>
            <a:r>
              <a:rPr lang="en-US" i="1" dirty="0" err="1">
                <a:latin typeface="Times New Roman"/>
                <a:cs typeface="Arial"/>
              </a:rPr>
              <a:t>σήμερ</a:t>
            </a:r>
            <a:r>
              <a:rPr lang="en-US" i="1" dirty="0">
                <a:latin typeface="Times New Roman"/>
                <a:cs typeface="Arial"/>
              </a:rPr>
              <a:t>α και απ</a:t>
            </a:r>
            <a:r>
              <a:rPr lang="en-US" i="1" dirty="0" err="1">
                <a:latin typeface="Times New Roman"/>
                <a:cs typeface="Arial"/>
              </a:rPr>
              <a:t>οδυν</a:t>
            </a:r>
            <a:r>
              <a:rPr lang="en-US" i="1" dirty="0">
                <a:latin typeface="Times New Roman"/>
                <a:cs typeface="Arial"/>
              </a:rPr>
              <a:t>α</a:t>
            </a:r>
            <a:r>
              <a:rPr lang="en-US" i="1" dirty="0" err="1">
                <a:latin typeface="Times New Roman"/>
                <a:cs typeface="Arial"/>
              </a:rPr>
              <a:t>μώνει</a:t>
            </a:r>
            <a:r>
              <a:rPr lang="en-US" i="1" dirty="0">
                <a:latin typeface="Times New Roman"/>
                <a:cs typeface="Arial"/>
              </a:rPr>
              <a:t> </a:t>
            </a:r>
            <a:r>
              <a:rPr lang="en-US" i="1" dirty="0" err="1">
                <a:latin typeface="Times New Roman"/>
                <a:cs typeface="Arial"/>
              </a:rPr>
              <a:t>τις</a:t>
            </a:r>
            <a:r>
              <a:rPr lang="en-US" i="1" dirty="0">
                <a:latin typeface="Times New Roman"/>
                <a:cs typeface="Arial"/>
              </a:rPr>
              <a:t> π</a:t>
            </a:r>
            <a:r>
              <a:rPr lang="en-US" i="1" dirty="0" err="1">
                <a:latin typeface="Times New Roman"/>
                <a:cs typeface="Arial"/>
              </a:rPr>
              <a:t>οικίλες</a:t>
            </a:r>
            <a:r>
              <a:rPr lang="en-US" i="1" dirty="0">
                <a:latin typeface="Times New Roman"/>
                <a:cs typeface="Arial"/>
              </a:rPr>
              <a:t> </a:t>
            </a:r>
            <a:r>
              <a:rPr lang="en-US" i="1" dirty="0" err="1">
                <a:latin typeface="Times New Roman"/>
                <a:cs typeface="Arial"/>
              </a:rPr>
              <a:t>άμυνες</a:t>
            </a:r>
            <a:r>
              <a:rPr lang="en-US" i="1" dirty="0">
                <a:latin typeface="Times New Roman"/>
                <a:cs typeface="Arial"/>
              </a:rPr>
              <a:t> </a:t>
            </a:r>
            <a:r>
              <a:rPr lang="en-US" i="1" dirty="0" err="1">
                <a:latin typeface="Times New Roman"/>
                <a:cs typeface="Arial"/>
              </a:rPr>
              <a:t>ενάντι</a:t>
            </a:r>
            <a:r>
              <a:rPr lang="en-US" i="1" dirty="0">
                <a:latin typeface="Times New Roman"/>
                <a:cs typeface="Arial"/>
              </a:rPr>
              <a:t>α </a:t>
            </a:r>
            <a:r>
              <a:rPr lang="en-US" i="1" dirty="0" err="1">
                <a:latin typeface="Times New Roman"/>
                <a:cs typeface="Arial"/>
              </a:rPr>
              <a:t>στις</a:t>
            </a:r>
            <a:r>
              <a:rPr lang="en-US" i="1" dirty="0">
                <a:latin typeface="Times New Roman"/>
                <a:cs typeface="Arial"/>
              </a:rPr>
              <a:t> ρα</a:t>
            </a:r>
            <a:r>
              <a:rPr lang="en-US" i="1" dirty="0" err="1">
                <a:latin typeface="Times New Roman"/>
                <a:cs typeface="Arial"/>
              </a:rPr>
              <a:t>τσιστικές</a:t>
            </a:r>
            <a:r>
              <a:rPr lang="en-US" i="1" dirty="0">
                <a:latin typeface="Times New Roman"/>
                <a:cs typeface="Arial"/>
              </a:rPr>
              <a:t> α</a:t>
            </a:r>
            <a:r>
              <a:rPr lang="en-US" i="1" dirty="0" err="1">
                <a:latin typeface="Times New Roman"/>
                <a:cs typeface="Arial"/>
              </a:rPr>
              <a:t>ξιώσεις</a:t>
            </a:r>
            <a:r>
              <a:rPr lang="en-US" i="1" dirty="0">
                <a:latin typeface="Times New Roman"/>
                <a:cs typeface="Arial"/>
              </a:rPr>
              <a:t>." </a:t>
            </a:r>
            <a:r>
              <a:rPr lang="en-US" sz="1600" i="1" dirty="0">
                <a:latin typeface="Times New Roman"/>
                <a:cs typeface="Arial"/>
              </a:rPr>
              <a:t>(Weaver 2016: 63-64)</a:t>
            </a:r>
          </a:p>
          <a:p>
            <a:pPr marL="0" indent="0">
              <a:buNone/>
            </a:pPr>
            <a:r>
              <a:rPr lang="en-US" sz="3200" dirty="0">
                <a:latin typeface="Times New Roman"/>
                <a:cs typeface="Arial"/>
              </a:rPr>
              <a:t>  </a:t>
            </a:r>
            <a:endParaRPr lang="en-US" dirty="0">
              <a:cs typeface="Arial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F1AF99-009C-32E5-8ADE-97AE65F10D9C}"/>
              </a:ext>
            </a:extLst>
          </p:cNvPr>
          <p:cNvCxnSpPr/>
          <p:nvPr/>
        </p:nvCxnSpPr>
        <p:spPr>
          <a:xfrm>
            <a:off x="954744" y="1414182"/>
            <a:ext cx="10439398" cy="672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856E8383-DE37-9B9F-BF5E-BD2095C99280}"/>
              </a:ext>
            </a:extLst>
          </p:cNvPr>
          <p:cNvCxnSpPr/>
          <p:nvPr/>
        </p:nvCxnSpPr>
        <p:spPr>
          <a:xfrm>
            <a:off x="4474633" y="4157133"/>
            <a:ext cx="406400" cy="8890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219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42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Madison</vt:lpstr>
      <vt:lpstr>Ρευστός ρατσισμός σε κοινοβουλευτικές ομιλίες: Ένα κριτικό πλαίσιο ανάλυσης επιχειρηματολογικών επαγωγών </vt:lpstr>
      <vt:lpstr>Δομή</vt:lpstr>
      <vt:lpstr>Εισαγωγή</vt:lpstr>
      <vt:lpstr>Παρατηρήσεις</vt:lpstr>
      <vt:lpstr>Πολιτικά ρεύματα                  </vt:lpstr>
      <vt:lpstr> Παρά τις αντιθετικές ιδεολογικές και πολιτικές τους τοποθετήσεις:  Νέα Δημοκρατία                          ΣΥΡΙΖΑ       αποφυγή ρατσιστικών χαρακτηρισμών σε ό,τι αφορά το μεταναστευτικό ζήτημα,   προβολή ισχυρισμών (standpoints) και επιχειρημάτων (arguments) για να δικαιολογήσουν: a) την 'ανάγκη' ρύθμισης/αποτροπής του μεταναστευτικού φαινομένου,  β) την αφομοίωση μεταναστευτικών πληθυσμών</vt:lpstr>
      <vt:lpstr>Θεωρητικό Πλαίσιο</vt:lpstr>
      <vt:lpstr>Ρευστός ρατσισμός: μεταξύ ρατσισμού και (αντι-) ρατσισμού</vt:lpstr>
      <vt:lpstr>Ρευστός Ρατσισμός</vt:lpstr>
      <vt:lpstr>Μεθοδολογικά Εργαλεία</vt:lpstr>
      <vt:lpstr>Κριτική Ανάλυση Λόγου (ΚΑΛ)</vt:lpstr>
      <vt:lpstr>Κριτική Ανάλυση Λόγου (ΚΑΛ)</vt:lpstr>
      <vt:lpstr>Κριτική Ανάλυση Λόγου (ΚΑΛ)</vt:lpstr>
      <vt:lpstr>1. Μικρο-επίπεδο: προσέγγιση κοινωνικής σημειωτικής (van Leeuwen 2008)</vt:lpstr>
      <vt:lpstr>2. Μικρο-επίπεδο: Αναλύοντας επιχειρηματολογικές επαγωγές</vt:lpstr>
      <vt:lpstr>ΜΤΕ</vt:lpstr>
      <vt:lpstr>ΜΤΕ</vt:lpstr>
      <vt:lpstr>Αλληλεπίδραση δύο αξόνων          ελλειπτική-Υ δομή  </vt:lpstr>
      <vt:lpstr>Τόποι</vt:lpstr>
      <vt:lpstr>Ας θυμηθούμε...</vt:lpstr>
      <vt:lpstr>Τόποι κατά Reisigl &amp; Wodak</vt:lpstr>
      <vt:lpstr>Ανάλυση</vt:lpstr>
      <vt:lpstr>Ομιλία Κ. Μητσοτάκη</vt:lpstr>
      <vt:lpstr>Αναπαράσταση βάσει van Leeuwen (1)</vt:lpstr>
      <vt:lpstr>Επιχειρηματολογική ανάλυση (1) (Διαδικαστικός-επαγωγικός άξονας)</vt:lpstr>
      <vt:lpstr>Επιχειρηματολογική ανάλυση (1) (Υλικός-συγκειμενικός άξονας)</vt:lpstr>
      <vt:lpstr>Αξίωμα          Δεδομένο</vt:lpstr>
      <vt:lpstr>Απόσπασμα δεύτερο</vt:lpstr>
      <vt:lpstr>Συνύπαρξη ρατσισμού-αντιρατσισμού (2)</vt:lpstr>
      <vt:lpstr>Συνύπαρξη           ανάδυση ρευστού ρατσισμού</vt:lpstr>
      <vt:lpstr>Αναπαράσταση βάσει van Leeuwen (2)</vt:lpstr>
      <vt:lpstr>Επιχειρηματολογική ανάλυση (2) (Διαδικαστικός-επαγωγικός άξονας)</vt:lpstr>
      <vt:lpstr>Επιχειρηματολογική ανάλυση (2) (Υλικός-συγκειμενικός άξονας)</vt:lpstr>
      <vt:lpstr>Αξίωμα          Δεδομένο</vt:lpstr>
      <vt:lpstr>Ομιλία Α. Τσίπρα</vt:lpstr>
      <vt:lpstr>Συντονισμός με Αντιρατσιστικό πλαίσιο </vt:lpstr>
      <vt:lpstr>Ταυτόχρονη πραγμάτωση ρατσιστικών θέσεων </vt:lpstr>
      <vt:lpstr>Επιχειρηματολογική ανάλυση (Διαδικαστικός-επαγωγικός άξονας)</vt:lpstr>
      <vt:lpstr>Επιχειρηματολογική ανάλυση (Υλικός-συγκειμενικός άξονας)</vt:lpstr>
      <vt:lpstr>Αξίωμα          Δεδομένο</vt:lpstr>
      <vt:lpstr>Συμπεράσματα</vt:lpstr>
      <vt:lpstr>Σας ευχαριστώ πολύ για την προσοχή σας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2791</cp:revision>
  <dcterms:created xsi:type="dcterms:W3CDTF">2022-11-30T11:28:41Z</dcterms:created>
  <dcterms:modified xsi:type="dcterms:W3CDTF">2022-12-18T17:51:11Z</dcterms:modified>
</cp:coreProperties>
</file>