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0" r:id="rId4"/>
    <p:sldId id="261" r:id="rId5"/>
    <p:sldId id="262" r:id="rId6"/>
    <p:sldId id="263" r:id="rId7"/>
    <p:sldId id="264" r:id="rId8"/>
    <p:sldId id="265" r:id="rId9"/>
    <p:sldId id="266" r:id="rId10"/>
    <p:sldId id="267" r:id="rId11"/>
    <p:sldId id="270" r:id="rId12"/>
    <p:sldId id="268"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9" r:id="rId47"/>
    <p:sldId id="310" r:id="rId48"/>
    <p:sldId id="304" r:id="rId49"/>
    <p:sldId id="305" r:id="rId50"/>
    <p:sldId id="306" r:id="rId51"/>
    <p:sldId id="307" r:id="rId52"/>
    <p:sldId id="308" r:id="rId53"/>
    <p:sldId id="319" r:id="rId54"/>
    <p:sldId id="311" r:id="rId55"/>
    <p:sldId id="312" r:id="rId56"/>
    <p:sldId id="313" r:id="rId57"/>
    <p:sldId id="314" r:id="rId58"/>
    <p:sldId id="315" r:id="rId59"/>
    <p:sldId id="316" r:id="rId60"/>
    <p:sldId id="317" r:id="rId61"/>
    <p:sldId id="318"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796027F-7875-4030-9381-8BD8C4F21935}" type="datetimeFigureOut">
              <a:rPr lang="en-US" dirty="0"/>
              <a:t>10/25/2022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10/25/2022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10/25/2022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7" name="Date Placeholder 4"/>
          <p:cNvSpPr>
            <a:spLocks noGrp="1"/>
          </p:cNvSpPr>
          <p:nvPr>
            <p:ph type="dt" sz="half" idx="10"/>
          </p:nvPr>
        </p:nvSpPr>
        <p:spPr/>
        <p:txBody>
          <a:bodyPr/>
          <a:lstStyle/>
          <a:p>
            <a:fld id="{4509A250-FF31-4206-8172-F9D3106AACB1}" type="datetimeFigureOut">
              <a:rPr lang="en-US" dirty="0"/>
              <a:t>10/25/2022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10/25/2022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tx1">
              <a:lumMod val="75000"/>
            </a:schemeClr>
          </a:fgClr>
          <a:bgClr>
            <a:schemeClr val="bg2">
              <a:lumMod val="40000"/>
              <a:lumOff val="60000"/>
            </a:schemeClr>
          </a:bgClr>
        </a:patt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4000" dirty="0">
                <a:effectLst>
                  <a:outerShdw blurRad="38100" dist="38100" dir="2700000" algn="tl">
                    <a:srgbClr val="000000">
                      <a:alpha val="43137"/>
                    </a:srgbClr>
                  </a:outerShdw>
                </a:effectLst>
                <a:latin typeface="Bahnschrift SemiBold" panose="020B0502040204020203" pitchFamily="34" charset="0"/>
              </a:rPr>
              <a:t>Θεωρία των Οικονομικών Διακυμάνσεων και της Τεχνολογίας</a:t>
            </a:r>
            <a:br>
              <a:rPr lang="en-US" dirty="0">
                <a:latin typeface="Book Antiqua" panose="02040602050305030304" pitchFamily="18" charset="0"/>
              </a:rPr>
            </a:br>
            <a:endParaRPr lang="el-GR" dirty="0">
              <a:latin typeface="Book Antiqua" panose="02040602050305030304" pitchFamily="18" charset="0"/>
            </a:endParaRPr>
          </a:p>
        </p:txBody>
      </p:sp>
      <p:sp>
        <p:nvSpPr>
          <p:cNvPr id="3" name="Υπότιτλος 2"/>
          <p:cNvSpPr>
            <a:spLocks noGrp="1"/>
          </p:cNvSpPr>
          <p:nvPr>
            <p:ph type="subTitle" idx="1"/>
          </p:nvPr>
        </p:nvSpPr>
        <p:spPr/>
        <p:txBody>
          <a:bodyPr/>
          <a:lstStyle/>
          <a:p>
            <a:pPr algn="r"/>
            <a:r>
              <a:rPr lang="el-GR" cap="none" dirty="0">
                <a:solidFill>
                  <a:schemeClr val="accent1">
                    <a:lumMod val="75000"/>
                  </a:schemeClr>
                </a:solidFill>
                <a:latin typeface="Bahnschrift SemiBold" panose="020B0502040204020203" pitchFamily="34" charset="0"/>
              </a:rPr>
              <a:t>Παπαγεωργίου Θεοφάνης</a:t>
            </a:r>
          </a:p>
          <a:p>
            <a:pPr algn="r"/>
            <a:r>
              <a:rPr lang="el-GR" cap="none" dirty="0">
                <a:solidFill>
                  <a:schemeClr val="accent1">
                    <a:lumMod val="75000"/>
                  </a:schemeClr>
                </a:solidFill>
                <a:latin typeface="Bahnschrift SemiBold" panose="020B0502040204020203" pitchFamily="34" charset="0"/>
              </a:rPr>
              <a:t>Επίκουρος Καθηγητής Πανεπιστήμιου Πατρών</a:t>
            </a:r>
          </a:p>
        </p:txBody>
      </p:sp>
    </p:spTree>
    <p:extLst>
      <p:ext uri="{BB962C8B-B14F-4D97-AF65-F5344CB8AC3E}">
        <p14:creationId xmlns:p14="http://schemas.microsoft.com/office/powerpoint/2010/main" val="2443158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36361" y="1258432"/>
            <a:ext cx="10234710" cy="3929204"/>
          </a:xfrm>
          <a:prstGeom prst="rect">
            <a:avLst/>
          </a:prstGeom>
          <a:noFill/>
          <a:ln>
            <a:solidFill>
              <a:schemeClr val="accent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dirty="0">
                <a:latin typeface="Bahnschrift SemiBold" panose="020B0502040204020203" pitchFamily="34" charset="0"/>
              </a:rPr>
              <a:t>Ταυτόχρονα παρατηρείτο αύξηση της τάξης του 100% στα βασικά αγαθά ενώ οι μισθοί αυξήθηκαν μόνο κατά 30 με 40% (</a:t>
            </a:r>
            <a:r>
              <a:rPr lang="en-US" dirty="0">
                <a:latin typeface="Bahnschrift SemiBold" panose="020B0502040204020203" pitchFamily="34" charset="0"/>
              </a:rPr>
              <a:t>Rubin</a:t>
            </a:r>
            <a:r>
              <a:rPr lang="el-GR" dirty="0">
                <a:latin typeface="Bahnschrift SemiBold" panose="020B0502040204020203" pitchFamily="34" charset="0"/>
              </a:rPr>
              <a:t> 1993, σελ. 33). Οι διακυμάνσεις που παρατηρούνται όλη την περίοδο πριν την εμφάνιση του καπιταλιστικού τρόπου παραγωγής αφορούν, κυρίως, μεταβολές παραγόμενων ποσοτήτων αγροτικών προϊόντων και τιμών, </a:t>
            </a:r>
            <a:r>
              <a:rPr lang="el-GR" u="sng" dirty="0">
                <a:solidFill>
                  <a:schemeClr val="accent6">
                    <a:lumMod val="60000"/>
                    <a:lumOff val="40000"/>
                  </a:schemeClr>
                </a:solidFill>
                <a:effectLst>
                  <a:outerShdw blurRad="38100" dist="38100" dir="2700000" algn="tl">
                    <a:srgbClr val="000000">
                      <a:alpha val="43137"/>
                    </a:srgbClr>
                  </a:outerShdw>
                </a:effectLst>
                <a:latin typeface="Bahnschrift SemiBold" panose="020B0502040204020203" pitchFamily="34" charset="0"/>
              </a:rPr>
              <a:t>ενώ μεταβλητές όπως ποσοστά ανεργίας, επενδυμένο κεφάλαιο και άλλες εμφανίζονται μετά την ανάδυση του καπιταλιστικού τρόπου παραγωγής</a:t>
            </a:r>
            <a:r>
              <a:rPr lang="el-GR" dirty="0">
                <a:solidFill>
                  <a:schemeClr val="accent6">
                    <a:lumMod val="60000"/>
                    <a:lumOff val="40000"/>
                  </a:schemeClr>
                </a:solidFill>
                <a:latin typeface="Bahnschrift SemiBold" panose="020B0502040204020203" pitchFamily="34" charset="0"/>
              </a:rPr>
              <a:t>. </a:t>
            </a:r>
            <a:endParaRPr lang="en-US" dirty="0">
              <a:solidFill>
                <a:schemeClr val="accent6">
                  <a:lumMod val="60000"/>
                  <a:lumOff val="40000"/>
                </a:schemeClr>
              </a:solidFill>
              <a:latin typeface="Bahnschrift SemiBold" panose="020B0502040204020203" pitchFamily="34" charset="0"/>
            </a:endParaRPr>
          </a:p>
          <a:p>
            <a:pPr algn="just">
              <a:lnSpc>
                <a:spcPct val="150000"/>
              </a:lnSpc>
            </a:pPr>
            <a:endParaRPr lang="el-GR" dirty="0">
              <a:latin typeface="Bahnschrift SemiBold" panose="020B0502040204020203" pitchFamily="34" charset="0"/>
            </a:endParaRPr>
          </a:p>
        </p:txBody>
      </p:sp>
    </p:spTree>
    <p:extLst>
      <p:ext uri="{BB962C8B-B14F-4D97-AF65-F5344CB8AC3E}">
        <p14:creationId xmlns:p14="http://schemas.microsoft.com/office/powerpoint/2010/main" val="288681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36361" y="1004202"/>
            <a:ext cx="10234710" cy="4373555"/>
          </a:xfrm>
          <a:prstGeom prst="rect">
            <a:avLst/>
          </a:prstGeom>
          <a:noFill/>
          <a:ln>
            <a:solidFill>
              <a:schemeClr val="accent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sz="2400" u="sng" dirty="0">
                <a:solidFill>
                  <a:schemeClr val="accent6">
                    <a:lumMod val="60000"/>
                    <a:lumOff val="40000"/>
                  </a:schemeClr>
                </a:solidFill>
                <a:effectLst>
                  <a:outerShdw blurRad="38100" dist="38100" dir="2700000" algn="tl">
                    <a:srgbClr val="000000">
                      <a:alpha val="43137"/>
                    </a:srgbClr>
                  </a:outerShdw>
                </a:effectLst>
                <a:latin typeface="Bahnschrift SemiBold" panose="020B0502040204020203" pitchFamily="34" charset="0"/>
              </a:rPr>
              <a:t>Ποιος μίλησε πρώτος για περίοδο στα φαινόμενα;</a:t>
            </a:r>
            <a:endParaRPr lang="en-US" sz="2400" u="sng" dirty="0">
              <a:solidFill>
                <a:schemeClr val="accent6">
                  <a:lumMod val="60000"/>
                  <a:lumOff val="40000"/>
                </a:schemeClr>
              </a:solidFill>
              <a:effectLst>
                <a:outerShdw blurRad="38100" dist="38100" dir="2700000" algn="tl">
                  <a:srgbClr val="000000">
                    <a:alpha val="43137"/>
                  </a:srgbClr>
                </a:outerShdw>
              </a:effectLst>
              <a:latin typeface="Bahnschrift SemiBold" panose="020B0502040204020203" pitchFamily="34" charset="0"/>
            </a:endParaRPr>
          </a:p>
          <a:p>
            <a:pPr algn="just">
              <a:lnSpc>
                <a:spcPct val="150000"/>
              </a:lnSpc>
            </a:pPr>
            <a:endParaRPr lang="en-US" u="sng" dirty="0">
              <a:effectLst>
                <a:outerShdw blurRad="38100" dist="38100" dir="2700000" algn="tl">
                  <a:srgbClr val="000000">
                    <a:alpha val="43137"/>
                  </a:srgbClr>
                </a:outerShdw>
              </a:effectLst>
              <a:latin typeface="Bahnschrift SemiBold" panose="020B0502040204020203" pitchFamily="34" charset="0"/>
            </a:endParaRPr>
          </a:p>
          <a:p>
            <a:pPr algn="just">
              <a:lnSpc>
                <a:spcPct val="150000"/>
              </a:lnSpc>
            </a:pPr>
            <a:r>
              <a:rPr lang="el-GR" dirty="0">
                <a:latin typeface="Bahnschrift SemiBold" panose="020B0502040204020203" pitchFamily="34" charset="0"/>
              </a:rPr>
              <a:t>Μνεία, για πρώτη φορά, στη διάκριση περιόδων, που ξεπερνούν τα μεμονωμένα έτη γίνεται από τον </a:t>
            </a:r>
            <a:r>
              <a:rPr lang="en-US" u="sng" dirty="0">
                <a:solidFill>
                  <a:schemeClr val="accent1">
                    <a:lumMod val="40000"/>
                    <a:lumOff val="60000"/>
                  </a:schemeClr>
                </a:solidFill>
                <a:effectLst>
                  <a:outerShdw blurRad="38100" dist="38100" dir="2700000" algn="tl">
                    <a:srgbClr val="000000">
                      <a:alpha val="43137"/>
                    </a:srgbClr>
                  </a:outerShdw>
                </a:effectLst>
                <a:latin typeface="Bahnschrift SemiBold" panose="020B0502040204020203" pitchFamily="34" charset="0"/>
              </a:rPr>
              <a:t>William Petty</a:t>
            </a:r>
            <a:r>
              <a:rPr lang="el-GR" dirty="0">
                <a:solidFill>
                  <a:schemeClr val="accent1">
                    <a:lumMod val="40000"/>
                    <a:lumOff val="60000"/>
                  </a:schemeClr>
                </a:solidFill>
                <a:latin typeface="Bahnschrift SemiBold" panose="020B0502040204020203" pitchFamily="34" charset="0"/>
              </a:rPr>
              <a:t>, </a:t>
            </a:r>
            <a:r>
              <a:rPr lang="el-GR" dirty="0">
                <a:latin typeface="Bahnschrift SemiBold" panose="020B0502040204020203" pitchFamily="34" charset="0"/>
              </a:rPr>
              <a:t>ο οποίος κάνει </a:t>
            </a:r>
            <a:r>
              <a:rPr lang="el-GR" u="sng" dirty="0">
                <a:solidFill>
                  <a:schemeClr val="accent1">
                    <a:lumMod val="40000"/>
                    <a:lumOff val="60000"/>
                  </a:schemeClr>
                </a:solidFill>
                <a:effectLst>
                  <a:outerShdw blurRad="38100" dist="38100" dir="2700000" algn="tl">
                    <a:srgbClr val="000000">
                      <a:alpha val="43137"/>
                    </a:srgbClr>
                  </a:outerShdw>
                </a:effectLst>
                <a:latin typeface="Bahnschrift SemiBold" panose="020B0502040204020203" pitchFamily="34" charset="0"/>
              </a:rPr>
              <a:t>διάκριση  μεταξύ καλών και κακών περιόδων στην παραγωγή</a:t>
            </a:r>
            <a:r>
              <a:rPr lang="el-GR" dirty="0">
                <a:solidFill>
                  <a:schemeClr val="accent1">
                    <a:lumMod val="40000"/>
                    <a:lumOff val="60000"/>
                  </a:schemeClr>
                </a:solidFill>
                <a:latin typeface="Bahnschrift SemiBold" panose="020B0502040204020203" pitchFamily="34" charset="0"/>
              </a:rPr>
              <a:t>, οι οποίες </a:t>
            </a:r>
            <a:r>
              <a:rPr lang="el-GR" u="sng" dirty="0">
                <a:solidFill>
                  <a:schemeClr val="accent1">
                    <a:lumMod val="40000"/>
                    <a:lumOff val="60000"/>
                  </a:schemeClr>
                </a:solidFill>
                <a:effectLst>
                  <a:outerShdw blurRad="38100" dist="38100" dir="2700000" algn="tl">
                    <a:srgbClr val="000000">
                      <a:alpha val="43137"/>
                    </a:srgbClr>
                  </a:outerShdw>
                </a:effectLst>
                <a:latin typeface="Bahnschrift SemiBold" panose="020B0502040204020203" pitchFamily="34" charset="0"/>
              </a:rPr>
              <a:t>διαδέχονται η μια την άλλη </a:t>
            </a:r>
            <a:r>
              <a:rPr lang="el-GR" dirty="0" err="1">
                <a:solidFill>
                  <a:schemeClr val="accent1">
                    <a:lumMod val="40000"/>
                    <a:lumOff val="60000"/>
                  </a:schemeClr>
                </a:solidFill>
                <a:latin typeface="Bahnschrift SemiBold" panose="020B0502040204020203" pitchFamily="34" charset="0"/>
              </a:rPr>
              <a:t>αφορώντας</a:t>
            </a:r>
            <a:r>
              <a:rPr lang="el-GR" dirty="0">
                <a:solidFill>
                  <a:schemeClr val="accent1">
                    <a:lumMod val="40000"/>
                    <a:lumOff val="60000"/>
                  </a:schemeClr>
                </a:solidFill>
                <a:latin typeface="Bahnschrift SemiBold" panose="020B0502040204020203" pitchFamily="34" charset="0"/>
              </a:rPr>
              <a:t> </a:t>
            </a:r>
            <a:r>
              <a:rPr lang="el-GR" dirty="0">
                <a:latin typeface="Bahnschrift SemiBold" panose="020B0502040204020203" pitchFamily="34" charset="0"/>
              </a:rPr>
              <a:t>κυρίως την παραγωγή αγροτικών προϊόντων.</a:t>
            </a:r>
          </a:p>
          <a:p>
            <a:pPr algn="just">
              <a:lnSpc>
                <a:spcPct val="150000"/>
              </a:lnSpc>
            </a:pPr>
            <a:endParaRPr lang="el-GR" dirty="0">
              <a:latin typeface="Bahnschrift SemiBold" panose="020B0502040204020203" pitchFamily="34" charset="0"/>
            </a:endParaRPr>
          </a:p>
          <a:p>
            <a:pPr algn="just">
              <a:lnSpc>
                <a:spcPct val="150000"/>
              </a:lnSpc>
            </a:pPr>
            <a:r>
              <a:rPr lang="el-GR" dirty="0">
                <a:latin typeface="Bahnschrift SemiBold" panose="020B0502040204020203" pitchFamily="34" charset="0"/>
              </a:rPr>
              <a:t>Μάλιστα, όπως αναφέρει, η πραγματική πρόσοδος που αντιστοιχεί στο χωράφι πρέπει να αθροιστεί προκειμένου να προκύψει ο μέσος όρος για </a:t>
            </a:r>
            <a:r>
              <a:rPr lang="el-GR" u="sng" dirty="0">
                <a:solidFill>
                  <a:schemeClr val="accent1">
                    <a:lumMod val="40000"/>
                    <a:lumOff val="60000"/>
                  </a:schemeClr>
                </a:solidFill>
                <a:effectLst>
                  <a:outerShdw blurRad="38100" dist="38100" dir="2700000" algn="tl">
                    <a:srgbClr val="000000">
                      <a:alpha val="43137"/>
                    </a:srgbClr>
                  </a:outerShdw>
                </a:effectLst>
                <a:latin typeface="Bahnschrift SemiBold" panose="020B0502040204020203" pitchFamily="34" charset="0"/>
              </a:rPr>
              <a:t>7 χρόνια</a:t>
            </a:r>
            <a:r>
              <a:rPr lang="el-GR" dirty="0">
                <a:latin typeface="Bahnschrift SemiBold" panose="020B0502040204020203" pitchFamily="34" charset="0"/>
              </a:rPr>
              <a:t>, ή για τόσα χρόνια που να προκύψει ένας πλήρης </a:t>
            </a:r>
            <a:r>
              <a:rPr lang="el-GR" i="1" dirty="0">
                <a:latin typeface="Bahnschrift SemiBold" panose="020B0502040204020203" pitchFamily="34" charset="0"/>
              </a:rPr>
              <a:t>κύκλος </a:t>
            </a:r>
            <a:r>
              <a:rPr lang="el-GR" dirty="0">
                <a:latin typeface="Bahnschrift SemiBold" panose="020B0502040204020203" pitchFamily="34" charset="0"/>
              </a:rPr>
              <a:t>μέσα στον οποίο θα έχουν περάσει στιγμές αφθονίας και ελλείψεων και έτσι θα ξέρουμε τη μέση απόδοση του χωραφιού (</a:t>
            </a:r>
            <a:r>
              <a:rPr lang="en-US" dirty="0">
                <a:latin typeface="Bahnschrift SemiBold" panose="020B0502040204020203" pitchFamily="34" charset="0"/>
              </a:rPr>
              <a:t>Petty</a:t>
            </a:r>
            <a:r>
              <a:rPr lang="el-GR" dirty="0">
                <a:latin typeface="Bahnschrift SemiBold" panose="020B0502040204020203" pitchFamily="34" charset="0"/>
              </a:rPr>
              <a:t> 1899, [1662] σελ. 43</a:t>
            </a:r>
            <a:r>
              <a:rPr lang="en-US" dirty="0">
                <a:latin typeface="Bahnschrift SemiBold" panose="020B0502040204020203" pitchFamily="34" charset="0"/>
              </a:rPr>
              <a:t>).</a:t>
            </a:r>
            <a:endParaRPr lang="el-GR" dirty="0">
              <a:latin typeface="Bahnschrift SemiBold" panose="020B0502040204020203" pitchFamily="34" charset="0"/>
            </a:endParaRPr>
          </a:p>
        </p:txBody>
      </p:sp>
    </p:spTree>
    <p:extLst>
      <p:ext uri="{BB962C8B-B14F-4D97-AF65-F5344CB8AC3E}">
        <p14:creationId xmlns:p14="http://schemas.microsoft.com/office/powerpoint/2010/main" val="274754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81628" y="1393503"/>
            <a:ext cx="10234710" cy="4599892"/>
          </a:xfrm>
          <a:prstGeom prst="rect">
            <a:avLst/>
          </a:prstGeom>
          <a:noFill/>
          <a:ln>
            <a:solidFill>
              <a:schemeClr val="accent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dirty="0">
                <a:latin typeface="Bahnschrift SemiBold" panose="020B0502040204020203" pitchFamily="34" charset="0"/>
              </a:rPr>
              <a:t>Η διαδικασία που ακολουθεί ο </a:t>
            </a:r>
            <a:r>
              <a:rPr lang="en-US" dirty="0">
                <a:latin typeface="Bahnschrift SemiBold" panose="020B0502040204020203" pitchFamily="34" charset="0"/>
              </a:rPr>
              <a:t>Petty</a:t>
            </a:r>
            <a:r>
              <a:rPr lang="el-GR" dirty="0">
                <a:latin typeface="Bahnschrift SemiBold" panose="020B0502040204020203" pitchFamily="34" charset="0"/>
              </a:rPr>
              <a:t> συνοδεύεται από μια στροφή προς εξέταση μαζικών, στατιστικά παρατηρούμενων πλευρών και διαδικασιών αντικειμένου, από την σκοπιά των ποσοτικών τους συσχετίσεων</a:t>
            </a:r>
            <a:r>
              <a:rPr lang="en-US" dirty="0">
                <a:latin typeface="Bahnschrift SemiBold" panose="020B0502040204020203" pitchFamily="34" charset="0"/>
              </a:rPr>
              <a:t>. </a:t>
            </a:r>
            <a:r>
              <a:rPr lang="el-GR" dirty="0">
                <a:latin typeface="Bahnschrift SemiBold" panose="020B0502040204020203" pitchFamily="34" charset="0"/>
              </a:rPr>
              <a:t>Άλλωστε, η επιστήμη κατά τους 16</a:t>
            </a:r>
            <a:r>
              <a:rPr lang="el-GR" baseline="30000" dirty="0">
                <a:latin typeface="Bahnschrift SemiBold" panose="020B0502040204020203" pitchFamily="34" charset="0"/>
              </a:rPr>
              <a:t>ο</a:t>
            </a:r>
            <a:r>
              <a:rPr lang="el-GR" dirty="0">
                <a:latin typeface="Bahnschrift SemiBold" panose="020B0502040204020203" pitchFamily="34" charset="0"/>
              </a:rPr>
              <a:t> και 17</a:t>
            </a:r>
            <a:r>
              <a:rPr lang="el-GR" baseline="30000" dirty="0">
                <a:latin typeface="Bahnschrift SemiBold" panose="020B0502040204020203" pitchFamily="34" charset="0"/>
              </a:rPr>
              <a:t>ο</a:t>
            </a:r>
            <a:r>
              <a:rPr lang="el-GR" dirty="0">
                <a:latin typeface="Bahnschrift SemiBold" panose="020B0502040204020203" pitchFamily="34" charset="0"/>
              </a:rPr>
              <a:t> αιώνα σημειώνει αλματώδη πρόοδο, στην κατεύθυνση της κατ’ εξοχήν εμπειρικής, αναλυτικής και επαγωγικής διάγνωσης και της μαθηματικής περιγραφής πραγμάτων, πτυχών και φαινομένων της φύσης. </a:t>
            </a:r>
            <a:endParaRPr lang="en-US" dirty="0">
              <a:latin typeface="Bahnschrift SemiBold" panose="020B0502040204020203" pitchFamily="34" charset="0"/>
            </a:endParaRPr>
          </a:p>
          <a:p>
            <a:pPr algn="just">
              <a:lnSpc>
                <a:spcPct val="150000"/>
              </a:lnSpc>
            </a:pPr>
            <a:endParaRPr lang="en-US" dirty="0">
              <a:latin typeface="Bahnschrift SemiBold" panose="020B0502040204020203" pitchFamily="34" charset="0"/>
            </a:endParaRPr>
          </a:p>
          <a:p>
            <a:pPr algn="just">
              <a:lnSpc>
                <a:spcPct val="150000"/>
              </a:lnSpc>
            </a:pPr>
            <a:r>
              <a:rPr lang="el-GR" dirty="0">
                <a:latin typeface="Bahnschrift SemiBold" panose="020B0502040204020203" pitchFamily="34" charset="0"/>
              </a:rPr>
              <a:t>Άλλωστε, για τον θετικισμό στις κοινωνικές επιστήμες μόνο η λογική και μαθηματική επεξεργασία των κοινωνικών γεγονότων και η εμπειρική τους απόδειξη είναι πηγές </a:t>
            </a:r>
            <a:r>
              <a:rPr lang="el-GR" dirty="0" err="1">
                <a:latin typeface="Bahnschrift SemiBold" panose="020B0502040204020203" pitchFamily="34" charset="0"/>
              </a:rPr>
              <a:t>επιστημονικότητας</a:t>
            </a:r>
            <a:r>
              <a:rPr lang="el-GR" dirty="0">
                <a:latin typeface="Bahnschrift SemiBold" panose="020B0502040204020203" pitchFamily="34" charset="0"/>
              </a:rPr>
              <a:t>. Τα κοινωνικά φαινόμενα είναι σταθερές σχέσεις μεταξύ γεγονότων.</a:t>
            </a:r>
          </a:p>
        </p:txBody>
      </p:sp>
    </p:spTree>
    <p:extLst>
      <p:ext uri="{BB962C8B-B14F-4D97-AF65-F5344CB8AC3E}">
        <p14:creationId xmlns:p14="http://schemas.microsoft.com/office/powerpoint/2010/main" val="251358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33655" y="1204719"/>
            <a:ext cx="10234710" cy="499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dirty="0"/>
              <a:t>Έτσι, στην ιστορία της οικονομικής επιστήμης διακρίνουμε τη </a:t>
            </a:r>
            <a:r>
              <a:rPr lang="el-GR" dirty="0" err="1"/>
              <a:t>μερκαντιλίστικη</a:t>
            </a:r>
            <a:r>
              <a:rPr lang="el-GR" dirty="0"/>
              <a:t> προσέγγιση, τα χρόνια της ανόδου του εμπορικού κεφαλαίου, τους φυσιοκράτες που έπονται ακολουθούμενοι από τον, συχνά αποκαλούμενο, και πατέρα της πολιτικής οικονομίας </a:t>
            </a:r>
            <a:r>
              <a:rPr lang="en-US" dirty="0"/>
              <a:t>Adam Smith</a:t>
            </a:r>
            <a:r>
              <a:rPr lang="el-GR" dirty="0"/>
              <a:t>. Κάθε μια από αυτές τις προσεγγίσεις δομείται σε ένα τελείως διαφορετικό πλαίσιο προσπαθώντας να απαντήσει στα ζητήματα των οικονομικών του κράτους αλλά και στην μεγιστοποίηση των βραχυχρόνιων κερδών, δίνοντας έμφαση σε ζητήματα εμπορικής πολιτικής, δασμών και φόρων. </a:t>
            </a: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flipV="1">
            <a:off x="1448555" y="274058"/>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V="1">
            <a:off x="3395050" y="4740220"/>
            <a:ext cx="4716855" cy="21177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5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33655" y="1204719"/>
            <a:ext cx="10234710" cy="499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dirty="0"/>
              <a:t>Είναι λογικό ότι οι ίδιες οι απαντήσεις της υπό διαμόρφωση οικονομικής επιστήμης μπορούν να βαθαίνουν είτε να αμβλύνουν τις μεταβολές των οικονομικών μεγεθών. </a:t>
            </a:r>
          </a:p>
          <a:p>
            <a:pPr algn="just">
              <a:lnSpc>
                <a:spcPct val="150000"/>
              </a:lnSpc>
            </a:pPr>
            <a:endParaRPr lang="el-GR" dirty="0"/>
          </a:p>
          <a:p>
            <a:pPr algn="just">
              <a:lnSpc>
                <a:spcPct val="150000"/>
              </a:lnSpc>
            </a:pPr>
            <a:r>
              <a:rPr lang="el-GR" dirty="0"/>
              <a:t>Κάτω από τις παραινέσεις των </a:t>
            </a:r>
            <a:r>
              <a:rPr lang="el-GR" dirty="0" err="1"/>
              <a:t>μερκαντιλιστών</a:t>
            </a:r>
            <a:r>
              <a:rPr lang="el-GR" dirty="0"/>
              <a:t> οι πολιτικές προστατευτισμού μέσω υψηλών δασμών, ο έλεγχος της κυκλοφορίας των πολυτίμων μετάλλων, η προστασία της βιομηχανικής παραγωγής εις βάρος της αγροτικής θα επιδράσουν διαφορετικά στα οικονομικά μεγέθη από τις πολιτικές απελευθέρωσης του εμπορίου. </a:t>
            </a:r>
            <a:r>
              <a:rPr lang="el-GR" u="sng" dirty="0">
                <a:solidFill>
                  <a:schemeClr val="accent1">
                    <a:lumMod val="40000"/>
                    <a:lumOff val="60000"/>
                  </a:schemeClr>
                </a:solidFill>
                <a:effectLst>
                  <a:outerShdw blurRad="38100" dist="38100" dir="2700000" algn="tl">
                    <a:srgbClr val="000000">
                      <a:alpha val="43137"/>
                    </a:srgbClr>
                  </a:outerShdw>
                </a:effectLst>
              </a:rPr>
              <a:t>Θα αλλάζουν τη μορφή των διακυμάνσεων τόσο σε ότι αφορά την ένταση αλλά και τις μεταβλητές που τις υφίστανται.</a:t>
            </a: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a:off x="6361569" y="265005"/>
            <a:ext cx="5830431" cy="24963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V="1">
            <a:off x="1448555" y="5848539"/>
            <a:ext cx="5712736" cy="805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04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33655" y="1204719"/>
            <a:ext cx="10234710" cy="499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dirty="0"/>
              <a:t>Το ζήτημα γίνεται πιο σύνθετο προσθέτοντας έννοιες όπως </a:t>
            </a:r>
            <a:r>
              <a:rPr lang="el-GR" i="1" u="sng" dirty="0">
                <a:solidFill>
                  <a:schemeClr val="accent1">
                    <a:lumMod val="40000"/>
                    <a:lumOff val="60000"/>
                  </a:schemeClr>
                </a:solidFill>
                <a:effectLst>
                  <a:outerShdw blurRad="38100" dist="38100" dir="2700000" algn="tl">
                    <a:srgbClr val="000000">
                      <a:alpha val="43137"/>
                    </a:srgbClr>
                  </a:outerShdw>
                </a:effectLst>
              </a:rPr>
              <a:t>η οικονομική κρίση </a:t>
            </a:r>
            <a:r>
              <a:rPr lang="el-GR" dirty="0">
                <a:solidFill>
                  <a:schemeClr val="accent1">
                    <a:lumMod val="40000"/>
                    <a:lumOff val="60000"/>
                  </a:schemeClr>
                </a:solidFill>
              </a:rPr>
              <a:t>που </a:t>
            </a:r>
            <a:r>
              <a:rPr lang="el-GR" u="sng" dirty="0">
                <a:solidFill>
                  <a:schemeClr val="accent1">
                    <a:lumMod val="40000"/>
                    <a:lumOff val="60000"/>
                  </a:schemeClr>
                </a:solidFill>
              </a:rPr>
              <a:t>ξεπερνάει την έννοια της διακύμανσης και μπαίνει στην έννοια της διαταραχής </a:t>
            </a:r>
            <a:r>
              <a:rPr lang="el-GR" dirty="0"/>
              <a:t>ορίζοντας μια </a:t>
            </a:r>
            <a:r>
              <a:rPr lang="el-GR" dirty="0">
                <a:solidFill>
                  <a:schemeClr val="accent3">
                    <a:lumMod val="75000"/>
                  </a:schemeClr>
                </a:solidFill>
              </a:rPr>
              <a:t>μετάβαση σε μια παθολογική κατάσταση</a:t>
            </a:r>
            <a:r>
              <a:rPr lang="el-GR" dirty="0"/>
              <a:t>. </a:t>
            </a:r>
          </a:p>
          <a:p>
            <a:pPr algn="just">
              <a:lnSpc>
                <a:spcPct val="150000"/>
              </a:lnSpc>
            </a:pPr>
            <a:endParaRPr lang="el-GR" dirty="0"/>
          </a:p>
          <a:p>
            <a:pPr algn="just">
              <a:lnSpc>
                <a:spcPct val="150000"/>
              </a:lnSpc>
            </a:pPr>
            <a:r>
              <a:rPr lang="el-GR" dirty="0"/>
              <a:t>Η απάντηση της οικονομικής πολιτικής μπορεί να βαθαίνει την κρίση ή αντίθετα μπορεί να αμβλύνει την κρίση. Έτσι, η οικονομική πολιτική μπορεί να επιδρά σε δύο επίπεδα: αφενός στο επίπεδο που επιφέρει την οικονομική διακύμανση ή και την κρίση (πρόληψη) και αφετέρου στο επίπεδο της δράσης απέναντι στην οικονομική διακύμανση (αντιμετώπιση). </a:t>
            </a: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a:off x="6361569" y="265005"/>
            <a:ext cx="5830431" cy="24963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V="1">
            <a:off x="1448555" y="5848539"/>
            <a:ext cx="5712736" cy="805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71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33655" y="1204719"/>
            <a:ext cx="10234710" cy="499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dirty="0">
                <a:latin typeface="Bahnschrift SemiBold" panose="020B0502040204020203" pitchFamily="34" charset="0"/>
              </a:rPr>
              <a:t>Η ανάγκη των ανθρώπων να προβλέπουν το μέλλον τους, συχνά ξεκινά από την παρατήρηση του παρελθόντος. Η ανάγκη πρόβλεψης του μέλλοντος </a:t>
            </a:r>
            <a:r>
              <a:rPr lang="el-GR" dirty="0" err="1">
                <a:latin typeface="Bahnschrift SemiBold" panose="020B0502040204020203" pitchFamily="34" charset="0"/>
              </a:rPr>
              <a:t>μεσολαβείται</a:t>
            </a:r>
            <a:r>
              <a:rPr lang="el-GR" dirty="0">
                <a:latin typeface="Bahnschrift SemiBold" panose="020B0502040204020203" pitchFamily="34" charset="0"/>
              </a:rPr>
              <a:t> στη δημιουργία της επιστήμης, καθώς σκοπός της επιστήμης είναι η ερμηνεία και η περιγραφή φαινομένων. </a:t>
            </a:r>
          </a:p>
          <a:p>
            <a:pPr algn="just">
              <a:lnSpc>
                <a:spcPct val="150000"/>
              </a:lnSpc>
            </a:pPr>
            <a:endParaRPr lang="el-GR" dirty="0">
              <a:latin typeface="Bahnschrift SemiBold" panose="020B0502040204020203" pitchFamily="34" charset="0"/>
            </a:endParaRPr>
          </a:p>
          <a:p>
            <a:pPr algn="just">
              <a:lnSpc>
                <a:spcPct val="150000"/>
              </a:lnSpc>
            </a:pPr>
            <a:r>
              <a:rPr lang="el-GR" dirty="0">
                <a:latin typeface="Bahnschrift SemiBold" panose="020B0502040204020203" pitchFamily="34" charset="0"/>
              </a:rPr>
              <a:t>Το κρίσιμο σημείο που ακολουθεί η πορεία της επιστήμης, εν προκειμένω, είναι το σημείο που από την παρατήρηση των κρίσεων και των οικονομικών διαταραχών γίνεται η μετάβαση στο σημείο που παρατηρείται ότι οι διακυμάνσεις και οι κρίσεις επαναλαμβάνονται ανά κάποιο χρονικό διάστημα. </a:t>
            </a:r>
            <a:r>
              <a:rPr lang="el-GR" dirty="0">
                <a:solidFill>
                  <a:schemeClr val="accent3">
                    <a:lumMod val="40000"/>
                    <a:lumOff val="60000"/>
                  </a:schemeClr>
                </a:solidFill>
                <a:latin typeface="Bahnschrift SemiBold" panose="020B0502040204020203" pitchFamily="34" charset="0"/>
              </a:rPr>
              <a:t>Έτσι, το δεύτερο χαρακτηριστικό που θεμελιώνει την έννοια του οικονομικού κύκλου πρέπει να είναι κάποια </a:t>
            </a:r>
            <a:r>
              <a:rPr lang="el-GR" u="sng" dirty="0">
                <a:solidFill>
                  <a:schemeClr val="accent3">
                    <a:lumMod val="40000"/>
                    <a:lumOff val="60000"/>
                  </a:schemeClr>
                </a:solidFill>
                <a:latin typeface="Bahnschrift SemiBold" panose="020B0502040204020203" pitchFamily="34" charset="0"/>
              </a:rPr>
              <a:t>περιοδικότητα</a:t>
            </a:r>
            <a:r>
              <a:rPr lang="el-GR" dirty="0">
                <a:solidFill>
                  <a:schemeClr val="accent3">
                    <a:lumMod val="40000"/>
                    <a:lumOff val="60000"/>
                  </a:schemeClr>
                </a:solidFill>
                <a:latin typeface="Bahnschrift SemiBold" panose="020B0502040204020203" pitchFamily="34" charset="0"/>
              </a:rPr>
              <a:t> στις οικονομικές διακυμάνσεις. </a:t>
            </a:r>
            <a:endParaRPr lang="el-GR" dirty="0">
              <a:latin typeface="Bahnschrift SemiBold" panose="020B0502040204020203" pitchFamily="34" charset="0"/>
            </a:endParaRPr>
          </a:p>
          <a:p>
            <a:pPr algn="just">
              <a:lnSpc>
                <a:spcPct val="150000"/>
              </a:lnSpc>
            </a:pPr>
            <a:endParaRPr lang="el-GR" dirty="0">
              <a:latin typeface="Bahnschrift SemiBold" panose="020B0502040204020203" pitchFamily="34" charset="0"/>
            </a:endParaRPr>
          </a:p>
          <a:p>
            <a:pPr algn="just">
              <a:lnSpc>
                <a:spcPct val="150000"/>
              </a:lnSpc>
            </a:pPr>
            <a:r>
              <a:rPr lang="el-GR" dirty="0">
                <a:solidFill>
                  <a:schemeClr val="accent6">
                    <a:lumMod val="60000"/>
                    <a:lumOff val="40000"/>
                  </a:schemeClr>
                </a:solidFill>
                <a:latin typeface="Bahnschrift SemiBold" panose="020B0502040204020203" pitchFamily="34" charset="0"/>
              </a:rPr>
              <a:t>Είναι λογικό, οι κρίσεις, ως φαινόμενο με κοινωνικές προεκτάσεις, να εξετάζονται και να αναλύονται διεξοδικά. </a:t>
            </a: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a:off x="6551692" y="0"/>
            <a:ext cx="5640308" cy="25168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V="1">
            <a:off x="3524542" y="332349"/>
            <a:ext cx="5712736" cy="805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613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33655" y="1204719"/>
            <a:ext cx="10234710" cy="499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dirty="0"/>
              <a:t>Πρώτη φορά μνεία σε περιοδικότητα </a:t>
            </a:r>
            <a:r>
              <a:rPr lang="el-GR" dirty="0">
                <a:sym typeface="Wingdings" panose="05000000000000000000" pitchFamily="2" charset="2"/>
              </a:rPr>
              <a:t> </a:t>
            </a:r>
            <a:r>
              <a:rPr lang="el-GR" dirty="0"/>
              <a:t>αναφορά στις κρίσεις. Ακόμα, αυτό πρέπει να οφείλεται, σε ένα βαθμό τουλάχιστον, στην προσπάθεια να γίνει κατορθωτή η πρόβλεψη μελλοντικών κρίσεων και η αποφυγή τους. Αναφορές στις κρίσεις γίνονται στο τέλος του 18</a:t>
            </a:r>
            <a:r>
              <a:rPr lang="el-GR" baseline="30000" dirty="0"/>
              <a:t>ου</a:t>
            </a:r>
            <a:r>
              <a:rPr lang="el-GR" dirty="0"/>
              <a:t> αιώνα και αυξάνονται εμφανώς τις πρώτες δεκαετίες του 19</a:t>
            </a:r>
            <a:r>
              <a:rPr lang="el-GR" baseline="30000" dirty="0"/>
              <a:t>ου</a:t>
            </a:r>
            <a:r>
              <a:rPr lang="el-GR" dirty="0"/>
              <a:t> αιώνα. Το 1850 δε, έχουν γίνει αρκετά συνήθεις.</a:t>
            </a:r>
            <a:endParaRPr lang="el-GR" dirty="0">
              <a:latin typeface="Bahnschrift SemiBold" panose="020B0502040204020203" pitchFamily="34" charset="0"/>
            </a:endParaRP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a:off x="6551692" y="0"/>
            <a:ext cx="5640308" cy="25168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V="1">
            <a:off x="6131940" y="4551264"/>
            <a:ext cx="5712736" cy="805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95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33655" y="1204719"/>
            <a:ext cx="10234710" cy="499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dirty="0"/>
              <a:t>Ανάμεσα στις πρώτες αναφορές μπορούν να βρεθούν αυτές του </a:t>
            </a:r>
            <a:r>
              <a:rPr lang="en-US" dirty="0"/>
              <a:t>Adam Anderson</a:t>
            </a:r>
            <a:r>
              <a:rPr lang="el-GR" dirty="0"/>
              <a:t>, «διακυμάνσεις στο εμπόριο μπορούν να συμβούν συχνά και στις καλύτερες εποχές» (</a:t>
            </a:r>
            <a:r>
              <a:rPr lang="en-US" dirty="0"/>
              <a:t>Anderson</a:t>
            </a:r>
            <a:r>
              <a:rPr lang="el-GR" dirty="0"/>
              <a:t> 1789, σελ. 243) καθώς και οι απόψεις του </a:t>
            </a:r>
            <a:r>
              <a:rPr lang="en-US" dirty="0"/>
              <a:t>William Anderson</a:t>
            </a:r>
            <a:r>
              <a:rPr lang="el-GR" dirty="0"/>
              <a:t>: «δεν υπάρχει αμφιβολία, όσο αυτό το ειδεχθές σύστημα [της ανταλλαγής του τόκου] θα συνεχίζεται, καθώς όρια δεν μπορούν να τεθούν στην κερδοσκοπία, κι έτσι ανησυχία και αμηχανία θα εμφανίζεται σε έκτακτες περιόδους» (</a:t>
            </a:r>
            <a:r>
              <a:rPr lang="en-US" dirty="0"/>
              <a:t>Anderson</a:t>
            </a:r>
            <a:r>
              <a:rPr lang="el-GR" dirty="0"/>
              <a:t> 1797, σελ. 39). Ακόμα, ο </a:t>
            </a:r>
            <a:r>
              <a:rPr lang="en-US" dirty="0"/>
              <a:t>James Currie</a:t>
            </a:r>
            <a:r>
              <a:rPr lang="el-GR" dirty="0"/>
              <a:t> ισχυρίζεται πως η ανησυχία που προκαλείται από το υπερβολικό εμπόριο «είναι μια ασθένεια που έχει μια συνεχή τάση να εμφανίζεται σε περιόδους μεγάλης ευημερίας», «κάθε έξι ή εφτά χρόνια ειρήνης» (</a:t>
            </a:r>
            <a:r>
              <a:rPr lang="en-US" dirty="0"/>
              <a:t>Currie</a:t>
            </a:r>
            <a:r>
              <a:rPr lang="el-GR" dirty="0"/>
              <a:t> 1793, σελ. 19, 16). </a:t>
            </a:r>
            <a:r>
              <a:rPr lang="el-GR" dirty="0">
                <a:solidFill>
                  <a:schemeClr val="bg2">
                    <a:lumMod val="40000"/>
                    <a:lumOff val="60000"/>
                  </a:schemeClr>
                </a:solidFill>
              </a:rPr>
              <a:t>Η περιγραφή της κρίσης είναι συνδεδεμένη με την μορφή και άρα το πεδίο εμφάνισής της, και έτσι το γεγονός ότι συνδέονται με τον εμπορικό κόσμο έχει να κάνει με το «στάδιο» εξέλιξης του καπιταλισμού.</a:t>
            </a:r>
            <a:endParaRPr lang="el-GR" dirty="0">
              <a:solidFill>
                <a:schemeClr val="bg2">
                  <a:lumMod val="40000"/>
                  <a:lumOff val="60000"/>
                </a:schemeClr>
              </a:solidFill>
              <a:latin typeface="Bahnschrift SemiBold" panose="020B0502040204020203" pitchFamily="34" charset="0"/>
            </a:endParaRP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a:off x="6551692" y="0"/>
            <a:ext cx="5640308" cy="25168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V="1">
            <a:off x="3524542" y="332349"/>
            <a:ext cx="5712736" cy="805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446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33655" y="1204719"/>
            <a:ext cx="10234710" cy="499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dirty="0"/>
              <a:t>Η παρατήρηση και η καταγραφή αποτελούν αναγκαία συνθήκη για την θεμελίωση της περιοδικότητας. Οι διαδικασίες αυτές, εκτός της απλής ιστορικής μελέτης ενθαρρύνουν και την χρήση των – αναδυόμενων τότε – μαθηματικών τεχνικών και της στατιστικής.</a:t>
            </a:r>
          </a:p>
          <a:p>
            <a:pPr algn="just">
              <a:lnSpc>
                <a:spcPct val="150000"/>
              </a:lnSpc>
            </a:pPr>
            <a:endParaRPr lang="el-GR" dirty="0"/>
          </a:p>
          <a:p>
            <a:pPr algn="just">
              <a:lnSpc>
                <a:spcPct val="150000"/>
              </a:lnSpc>
            </a:pPr>
            <a:r>
              <a:rPr lang="el-GR" dirty="0"/>
              <a:t>Στα πρώτα στάδια της επιστήμης το πλαίσιο της επιστήμης προκύπτει από το άμεσα αισθητηριακό και η εξέλιξη της επιστήμης προκαλεί και προκύπτει από τον βαθμιαίο αυτόν μετασχηματισμό του αισθητηριακού στο νοητικό. </a:t>
            </a:r>
          </a:p>
        </p:txBody>
      </p:sp>
      <p:cxnSp>
        <p:nvCxnSpPr>
          <p:cNvPr id="3" name="Ευθεία γραμμή σύνδεσης 2"/>
          <p:cNvCxnSpPr/>
          <p:nvPr/>
        </p:nvCxnSpPr>
        <p:spPr>
          <a:xfrm>
            <a:off x="6551692" y="0"/>
            <a:ext cx="5640308" cy="25168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V="1">
            <a:off x="3524542" y="332349"/>
            <a:ext cx="5712736" cy="805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90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23012" y="634129"/>
            <a:ext cx="6086659" cy="2113527"/>
          </a:xfrm>
          <a:prstGeom prst="rect">
            <a:avLst/>
          </a:prstGeom>
        </p:spPr>
        <p:txBody>
          <a:bodyPr wrap="square">
            <a:spAutoFit/>
          </a:bodyPr>
          <a:lstStyle/>
          <a:p>
            <a:pPr>
              <a:lnSpc>
                <a:spcPct val="150000"/>
              </a:lnSpc>
            </a:pPr>
            <a:r>
              <a:rPr lang="en-US" b="1" i="1" dirty="0">
                <a:latin typeface="Bahnschrift SemiBold" panose="020B0502040204020203" pitchFamily="34" charset="0"/>
              </a:rPr>
              <a:t>The ideas of economists and political philosophers, both when they are right and when they are wrong, are more powerful than is commonly understood. Indeed the world is ruled by little else.</a:t>
            </a:r>
          </a:p>
          <a:p>
            <a:pPr>
              <a:lnSpc>
                <a:spcPct val="150000"/>
              </a:lnSpc>
            </a:pPr>
            <a:r>
              <a:rPr lang="en-US" b="1" dirty="0">
                <a:latin typeface="Bahnschrift SemiBold" panose="020B0502040204020203" pitchFamily="34" charset="0"/>
              </a:rPr>
              <a:t>—John M. Keynes</a:t>
            </a:r>
            <a:endParaRPr lang="el-GR" b="1" dirty="0">
              <a:latin typeface="Bahnschrift SemiBold" panose="020B0502040204020203" pitchFamily="34" charset="0"/>
            </a:endParaRPr>
          </a:p>
        </p:txBody>
      </p:sp>
      <p:sp>
        <p:nvSpPr>
          <p:cNvPr id="2" name="Ορθογώνιο 1"/>
          <p:cNvSpPr/>
          <p:nvPr/>
        </p:nvSpPr>
        <p:spPr>
          <a:xfrm>
            <a:off x="5555811" y="3313290"/>
            <a:ext cx="6096000" cy="2169825"/>
          </a:xfrm>
          <a:prstGeom prst="rect">
            <a:avLst/>
          </a:prstGeom>
        </p:spPr>
        <p:txBody>
          <a:bodyPr>
            <a:spAutoFit/>
          </a:bodyPr>
          <a:lstStyle/>
          <a:p>
            <a:pPr algn="just">
              <a:lnSpc>
                <a:spcPct val="150000"/>
              </a:lnSpc>
              <a:defRPr/>
            </a:pPr>
            <a:r>
              <a:rPr lang="en-US" dirty="0">
                <a:latin typeface="Bahnschrift SemiBold" panose="020B0502040204020203" pitchFamily="34" charset="0"/>
                <a:cs typeface="Times New Roman" pitchFamily="18" charset="0"/>
              </a:rPr>
              <a:t>“</a:t>
            </a:r>
            <a:r>
              <a:rPr lang="el-GR" i="1" dirty="0">
                <a:latin typeface="Bahnschrift SemiBold" panose="020B0502040204020203" pitchFamily="34" charset="0"/>
                <a:cs typeface="Times New Roman" pitchFamily="18" charset="0"/>
              </a:rPr>
              <a:t>Οι επιστημονικές θεωρίες, όπως κάθε άλλο ανθρώπινο κατασκεύασμα, μπορούν να θεωρηθούν ιστορικές οντότητες, με γέννηση, ακμή και τέλος, και με συμμετοχή όχι μόνο στην  αλήθεια, αλλά και στο λάθος</a:t>
            </a:r>
            <a:r>
              <a:rPr lang="en-US" i="1" dirty="0">
                <a:latin typeface="Bahnschrift SemiBold" panose="020B0502040204020203" pitchFamily="34" charset="0"/>
                <a:cs typeface="Times New Roman" pitchFamily="18" charset="0"/>
              </a:rPr>
              <a:t>”</a:t>
            </a:r>
            <a:r>
              <a:rPr lang="el-GR" i="1" dirty="0">
                <a:latin typeface="Bahnschrift SemiBold" panose="020B0502040204020203" pitchFamily="34" charset="0"/>
                <a:cs typeface="Times New Roman" pitchFamily="18" charset="0"/>
              </a:rPr>
              <a:t> </a:t>
            </a:r>
          </a:p>
          <a:p>
            <a:pPr algn="just">
              <a:lnSpc>
                <a:spcPct val="150000"/>
              </a:lnSpc>
              <a:defRPr/>
            </a:pPr>
            <a:r>
              <a:rPr lang="en-US" b="1" dirty="0">
                <a:latin typeface="Bahnschrift SemiBold" panose="020B0502040204020203" pitchFamily="34" charset="0"/>
              </a:rPr>
              <a:t>—</a:t>
            </a:r>
            <a:r>
              <a:rPr lang="el-GR" i="1" dirty="0">
                <a:latin typeface="Bahnschrift SemiBold" panose="020B0502040204020203" pitchFamily="34" charset="0"/>
                <a:cs typeface="Times New Roman" pitchFamily="18" charset="0"/>
              </a:rPr>
              <a:t> </a:t>
            </a:r>
            <a:r>
              <a:rPr lang="en-US" i="1" dirty="0">
                <a:latin typeface="Bahnschrift SemiBold" panose="020B0502040204020203" pitchFamily="34" charset="0"/>
                <a:cs typeface="Times New Roman" pitchFamily="18" charset="0"/>
              </a:rPr>
              <a:t>Thomas Kuhn</a:t>
            </a:r>
            <a:endParaRPr lang="el-GR" i="1" dirty="0">
              <a:solidFill>
                <a:schemeClr val="accent1">
                  <a:lumMod val="50000"/>
                </a:schemeClr>
              </a:solidFill>
              <a:latin typeface="Bahnschrift SemiBold" panose="020B0502040204020203" pitchFamily="34" charset="0"/>
            </a:endParaRPr>
          </a:p>
        </p:txBody>
      </p:sp>
      <p:cxnSp>
        <p:nvCxnSpPr>
          <p:cNvPr id="6" name="Ευθεία γραμμή σύνδεσης 5"/>
          <p:cNvCxnSpPr/>
          <p:nvPr/>
        </p:nvCxnSpPr>
        <p:spPr>
          <a:xfrm flipV="1">
            <a:off x="1095469" y="398352"/>
            <a:ext cx="8320135" cy="45868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3879411" y="3841570"/>
            <a:ext cx="2308634" cy="249875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108641" y="4985174"/>
            <a:ext cx="4753070" cy="1338828"/>
          </a:xfrm>
          <a:prstGeom prst="rect">
            <a:avLst/>
          </a:prstGeom>
        </p:spPr>
        <p:txBody>
          <a:bodyPr wrap="square">
            <a:spAutoFit/>
          </a:bodyPr>
          <a:lstStyle/>
          <a:p>
            <a:pPr>
              <a:lnSpc>
                <a:spcPct val="150000"/>
              </a:lnSpc>
            </a:pPr>
            <a:r>
              <a:rPr lang="en-US" b="1" i="1" dirty="0">
                <a:latin typeface="Bahnschrift SemiBold" panose="020B0502040204020203" pitchFamily="34" charset="0"/>
              </a:rPr>
              <a:t>Nothing new under the sun in economics.</a:t>
            </a:r>
          </a:p>
          <a:p>
            <a:pPr>
              <a:lnSpc>
                <a:spcPct val="150000"/>
              </a:lnSpc>
            </a:pPr>
            <a:r>
              <a:rPr lang="en-US" b="1" i="1" dirty="0">
                <a:latin typeface="Bahnschrift SemiBold" panose="020B0502040204020203" pitchFamily="34" charset="0"/>
              </a:rPr>
              <a:t>Everything can be found in classical texts</a:t>
            </a:r>
          </a:p>
          <a:p>
            <a:pPr>
              <a:lnSpc>
                <a:spcPct val="150000"/>
              </a:lnSpc>
            </a:pPr>
            <a:r>
              <a:rPr lang="en-US" b="1" dirty="0">
                <a:latin typeface="Bahnschrift SemiBold" panose="020B0502040204020203" pitchFamily="34" charset="0"/>
              </a:rPr>
              <a:t>— Takashi </a:t>
            </a:r>
            <a:r>
              <a:rPr lang="en-US" b="1" dirty="0" err="1">
                <a:latin typeface="Bahnschrift SemiBold" panose="020B0502040204020203" pitchFamily="34" charset="0"/>
              </a:rPr>
              <a:t>Negishi</a:t>
            </a:r>
            <a:endParaRPr lang="en-US" b="1" dirty="0">
              <a:latin typeface="Bahnschrift SemiBold" panose="020B0502040204020203" pitchFamily="34" charset="0"/>
            </a:endParaRPr>
          </a:p>
        </p:txBody>
      </p:sp>
    </p:spTree>
    <p:extLst>
      <p:ext uri="{BB962C8B-B14F-4D97-AF65-F5344CB8AC3E}">
        <p14:creationId xmlns:p14="http://schemas.microsoft.com/office/powerpoint/2010/main" val="2278849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33655" y="1204719"/>
            <a:ext cx="10234710" cy="499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dirty="0"/>
              <a:t>Η πολιτική οικονομία αντιλαμβάνεται την κοινωνική πολυπλοκότητα ως άθροισμα επί μέρους, αυθόρμητων αναγκαστικά αποσπασματικών και αποσπάσιμων πρακτικών (βλ. και Σωτήρης 2004). </a:t>
            </a:r>
            <a:endParaRPr lang="en-US" dirty="0"/>
          </a:p>
          <a:p>
            <a:pPr algn="just">
              <a:lnSpc>
                <a:spcPct val="150000"/>
              </a:lnSpc>
            </a:pPr>
            <a:endParaRPr lang="en-US" dirty="0"/>
          </a:p>
          <a:p>
            <a:pPr algn="just">
              <a:lnSpc>
                <a:spcPct val="150000"/>
              </a:lnSpc>
            </a:pPr>
            <a:r>
              <a:rPr lang="el-GR" dirty="0"/>
              <a:t>Η ίδια η πραγματικότητα της πολιτικής οικονομίας είναι </a:t>
            </a:r>
            <a:r>
              <a:rPr lang="el-GR" dirty="0">
                <a:solidFill>
                  <a:schemeClr val="accent3">
                    <a:lumMod val="75000"/>
                  </a:schemeClr>
                </a:solidFill>
              </a:rPr>
              <a:t>πολύπλοκη</a:t>
            </a:r>
            <a:r>
              <a:rPr lang="el-GR" dirty="0"/>
              <a:t>, καθιστώντας την αισθητηριακή παρατήρηση μια απαρίθμηση διαφορετικών διαδικασιών και δρώντων</a:t>
            </a:r>
            <a:r>
              <a:rPr lang="en-US" dirty="0"/>
              <a:t>.</a:t>
            </a:r>
            <a:r>
              <a:rPr lang="el-GR" dirty="0"/>
              <a:t> </a:t>
            </a:r>
            <a:endParaRPr lang="en-US" dirty="0"/>
          </a:p>
          <a:p>
            <a:pPr algn="just">
              <a:lnSpc>
                <a:spcPct val="150000"/>
              </a:lnSpc>
            </a:pPr>
            <a:endParaRPr lang="en-US" dirty="0"/>
          </a:p>
          <a:p>
            <a:pPr algn="just">
              <a:lnSpc>
                <a:spcPct val="150000"/>
              </a:lnSpc>
            </a:pPr>
            <a:r>
              <a:rPr lang="en-US" dirty="0"/>
              <a:t>H</a:t>
            </a:r>
            <a:r>
              <a:rPr lang="el-GR" dirty="0"/>
              <a:t> αφαίρεση από το συγκεκριμένο έχει περισσότερο το χαρακτήρα της απαλοιφής όψεων του πραγματικού</a:t>
            </a:r>
            <a:r>
              <a:rPr lang="en-US" dirty="0"/>
              <a:t>.</a:t>
            </a: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a:off x="6551692" y="0"/>
            <a:ext cx="5640308" cy="25168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V="1">
            <a:off x="3524542" y="332349"/>
            <a:ext cx="5712736" cy="805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375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33655" y="1204719"/>
            <a:ext cx="10234710" cy="499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endParaRPr lang="el-GR" sz="2000" b="1" dirty="0">
              <a:solidFill>
                <a:schemeClr val="accent6">
                  <a:lumMod val="60000"/>
                  <a:lumOff val="40000"/>
                </a:schemeClr>
              </a:solidFill>
              <a:latin typeface="Bahnschrift SemiBold" panose="020B0502040204020203" pitchFamily="34" charset="0"/>
            </a:endParaRPr>
          </a:p>
          <a:p>
            <a:pPr algn="just">
              <a:lnSpc>
                <a:spcPct val="150000"/>
              </a:lnSpc>
            </a:pPr>
            <a:r>
              <a:rPr lang="el-GR" dirty="0">
                <a:latin typeface="Bahnschrift SemiBold" panose="020B0502040204020203" pitchFamily="34" charset="0"/>
              </a:rPr>
              <a:t>Οι </a:t>
            </a:r>
            <a:r>
              <a:rPr lang="en-US" dirty="0">
                <a:latin typeface="Bahnschrift SemiBold" panose="020B0502040204020203" pitchFamily="34" charset="0"/>
              </a:rPr>
              <a:t>Malthus</a:t>
            </a:r>
            <a:r>
              <a:rPr lang="el-GR" dirty="0">
                <a:latin typeface="Bahnschrift SemiBold" panose="020B0502040204020203" pitchFamily="34" charset="0"/>
              </a:rPr>
              <a:t> και </a:t>
            </a:r>
            <a:r>
              <a:rPr lang="en-US" dirty="0" err="1">
                <a:latin typeface="Bahnschrift SemiBold" panose="020B0502040204020203" pitchFamily="34" charset="0"/>
              </a:rPr>
              <a:t>McCulloh</a:t>
            </a:r>
            <a:r>
              <a:rPr lang="el-GR" dirty="0">
                <a:latin typeface="Bahnschrift SemiBold" panose="020B0502040204020203" pitchFamily="34" charset="0"/>
              </a:rPr>
              <a:t> αποτύπωσαν τις μεταβολές της παραγωγής σε ιστογράμματα με τον δεύτερο να το αποτυπώνει σε όρους τιμών και να προσπαθεί να επεκτείνει την ανάλυση του για τις διακυμάνσεις τιμών από την αγροτική παραγωγή στο εμπόριο. Ακόμη ο δεύτερος, περιέγραψε και τις κρίσεις των ετών 1763, 1773, 1793, 1811, 1815–1816 και 1825–1826, λέγοντας πως είναι απρόβλεπτες μεταπτώσεις του εμπορικού κόσμου </a:t>
            </a:r>
            <a:r>
              <a:rPr lang="el-GR" dirty="0">
                <a:solidFill>
                  <a:schemeClr val="accent1">
                    <a:lumMod val="60000"/>
                    <a:lumOff val="40000"/>
                  </a:schemeClr>
                </a:solidFill>
                <a:latin typeface="Bahnschrift SemiBold" panose="020B0502040204020203" pitchFamily="34" charset="0"/>
              </a:rPr>
              <a:t>οι οποίες σαν ασθένεια ή μάστιγα επισκέπτονται την χώρα ανά τακτά, συνήθως, χρονικά διαστήματα των πέντε, εφτά και εννιά χρόνων </a:t>
            </a:r>
            <a:r>
              <a:rPr lang="el-GR" dirty="0">
                <a:latin typeface="Bahnschrift SemiBold" panose="020B0502040204020203" pitchFamily="34" charset="0"/>
              </a:rPr>
              <a:t>(</a:t>
            </a:r>
            <a:r>
              <a:rPr lang="en-US" dirty="0" err="1">
                <a:latin typeface="Bahnschrift SemiBold" panose="020B0502040204020203" pitchFamily="34" charset="0"/>
              </a:rPr>
              <a:t>McCulloh</a:t>
            </a:r>
            <a:r>
              <a:rPr lang="el-GR" dirty="0">
                <a:latin typeface="Bahnschrift SemiBold" panose="020B0502040204020203" pitchFamily="34" charset="0"/>
              </a:rPr>
              <a:t> 1826, σελ.39). Μάλιστα, επεκτείνοντας την αρχική του θέση για την ικανότητα πρόβλεψης των κρίσεων, το 1883, θα πει ότι εμπορικοί κύκλοι ολοκληρώνονται συνήθως κάθε πέντε ή εφτά χρόνια … εμφανίζονται στην εμπορική μας ιστορία τα τελευταία εβδομήντα χρόνια με εναλλαγή περιόδων ευημερίας και πτώσης του βιοτικού επιπέδου» (1833, σελ. 211). </a:t>
            </a:r>
          </a:p>
          <a:p>
            <a:pPr algn="just">
              <a:lnSpc>
                <a:spcPct val="150000"/>
              </a:lnSpc>
            </a:pPr>
            <a:endParaRPr lang="el-GR" dirty="0">
              <a:latin typeface="Bahnschrift SemiBold" panose="020B0502040204020203" pitchFamily="34" charset="0"/>
            </a:endParaRP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a:off x="6551692" y="0"/>
            <a:ext cx="5640308" cy="25168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V="1">
            <a:off x="6479264" y="3667869"/>
            <a:ext cx="5712736" cy="1874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V="1">
            <a:off x="6551692" y="4055818"/>
            <a:ext cx="5712736" cy="18743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352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204719"/>
            <a:ext cx="10234710" cy="499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Την πρώτη διάκριση μεταξύ διαφορετικών δυνάμεων που δρουν ταυτόχρονα στην καπιταλιστική κίνηση παράγοντας διαφορετικού τύπου διακυμάνσεις,  θα κάνει ο </a:t>
            </a:r>
            <a:r>
              <a:rPr lang="en-US" dirty="0">
                <a:latin typeface="Bahnschrift SemiBold" panose="020B0502040204020203" pitchFamily="34" charset="0"/>
              </a:rPr>
              <a:t>Malthus</a:t>
            </a:r>
            <a:r>
              <a:rPr lang="el-GR" dirty="0">
                <a:latin typeface="Bahnschrift SemiBold" panose="020B0502040204020203" pitchFamily="34" charset="0"/>
              </a:rPr>
              <a:t> ο οποίος θα διακρίνει μεταξύ μιας </a:t>
            </a:r>
            <a:r>
              <a:rPr lang="el-GR" dirty="0">
                <a:solidFill>
                  <a:schemeClr val="accent6">
                    <a:lumMod val="60000"/>
                    <a:lumOff val="40000"/>
                  </a:schemeClr>
                </a:solidFill>
                <a:latin typeface="Bahnschrift SemiBold" panose="020B0502040204020203" pitchFamily="34" charset="0"/>
              </a:rPr>
              <a:t>κανονικότητας του οικονομικού κύκλου (παραγωγής) και ακανόνιστης τάσης μεταβολής των τιμών</a:t>
            </a:r>
            <a:r>
              <a:rPr lang="el-GR" dirty="0">
                <a:latin typeface="Bahnschrift SemiBold" panose="020B0502040204020203" pitchFamily="34" charset="0"/>
              </a:rPr>
              <a:t>. </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Ισχυρίζεται ότι η ακανόνιστη τάση είναι αποτέλεσμα της πληθυσμιακής μεταβολής, ενώ αυτό που σήμερα θα αποκαλούσαμε οικονομικό κύκλο είναι για τον  </a:t>
            </a:r>
            <a:r>
              <a:rPr lang="en-US" dirty="0">
                <a:latin typeface="Bahnschrift SemiBold" panose="020B0502040204020203" pitchFamily="34" charset="0"/>
              </a:rPr>
              <a:t>Malthus</a:t>
            </a:r>
            <a:r>
              <a:rPr lang="el-GR" dirty="0">
                <a:latin typeface="Bahnschrift SemiBold" panose="020B0502040204020203" pitchFamily="34" charset="0"/>
              </a:rPr>
              <a:t> ένας κύκλος προσφοράς και ζήτησης (</a:t>
            </a:r>
            <a:r>
              <a:rPr lang="en-US" dirty="0">
                <a:latin typeface="Bahnschrift SemiBold" panose="020B0502040204020203" pitchFamily="34" charset="0"/>
              </a:rPr>
              <a:t>Commons</a:t>
            </a:r>
            <a:r>
              <a:rPr lang="el-GR" dirty="0">
                <a:latin typeface="Bahnschrift SemiBold" panose="020B0502040204020203" pitchFamily="34" charset="0"/>
              </a:rPr>
              <a:t> κ.α. 1922, σελ. 244). </a:t>
            </a:r>
            <a:endParaRPr lang="en-US" dirty="0">
              <a:solidFill>
                <a:schemeClr val="bg1"/>
              </a:solidFill>
              <a:latin typeface="Book Antiqua" panose="02040602050305030304" pitchFamily="18" charset="0"/>
            </a:endParaRP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V="1">
            <a:off x="1448555" y="5685576"/>
            <a:ext cx="5269116" cy="9679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914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240325"/>
            <a:ext cx="10234710" cy="4956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Η προσέγγιση του </a:t>
            </a:r>
            <a:r>
              <a:rPr lang="en-US" dirty="0">
                <a:latin typeface="Bahnschrift SemiBold" panose="020B0502040204020203" pitchFamily="34" charset="0"/>
              </a:rPr>
              <a:t>Malthus</a:t>
            </a:r>
            <a:r>
              <a:rPr lang="el-GR" dirty="0">
                <a:latin typeface="Bahnschrift SemiBold" panose="020B0502040204020203" pitchFamily="34" charset="0"/>
              </a:rPr>
              <a:t> περιλαμβάνει περιοδικές ανόδους και πτώσεις των μισθών και του κέρδους, αλλά και – με σαφή τρόπο – αναδιανομή πλούτου μεταξύ τάξεων. Με τα δικά του λόγια «…οχτώ με δέκα χρόνια που εμφανίζονται με κάποια συχνότητα είναι σημαντικές περίοδοι στην ανθρώπινη ζωή. </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Στις περιόδους άνθησης η μεταπρατική τάξη αποκομίζει περιουσίες οι οποίες την εξασφαλίζουν για το μέλλον, ενώ δυστυχώς η εργατική τάξη ενώ μετέχει στην γενική ευημερία, δεν καρπώνεται στον ίδιο βαθμό με τις υπόλοιπες τάξεις. Μπορεί να αντιμετωπίσουν τη μεγαλύτερη δυσκολία σε μια περίοδο χαμηλών μισθών, ενώ δεν μπορεί να αποζημιωθεί από μια περίοδο υψηλών μισθών. Για αυτήν, η διακύμανση πρέπει να επιφέρει περισσότερο κακό παρά καλό» (</a:t>
            </a:r>
            <a:r>
              <a:rPr lang="en-US" dirty="0">
                <a:latin typeface="Bahnschrift SemiBold" panose="020B0502040204020203" pitchFamily="34" charset="0"/>
              </a:rPr>
              <a:t>Malthus</a:t>
            </a:r>
            <a:r>
              <a:rPr lang="el-GR" dirty="0">
                <a:latin typeface="Bahnschrift SemiBold" panose="020B0502040204020203" pitchFamily="34" charset="0"/>
              </a:rPr>
              <a:t> 1837 [1821], σελ. 437).</a:t>
            </a: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24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703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Η ανωτέρω διάκριση τίθεται μεταξύ μιας εγγενούς τάσης κυκλικότητας που περιλαμβάνει τουλάχιστον δύο στάδια: από τη μια την άνθηση και την ύφεση, με συγκεκριμένη επαλληλία, και από την άλλη, μια ακανόνιστη τάση που συνδέεται με τη μεταβολή μεγεθών εξωτερικών προς την οικονομία, που όμως την επηρεάζουν. </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Η διάκριση μεταξύ ενδογενών και εξωγενών μεταβλητών στην μοντέρνα μακροοικονομική δεν απέχει παρά ελάχιστα από αυτήν την αρχική περιγραφή. Στην πρώτη περίπτωση, ο οικονομικός κύκλος εμφανίζεται </a:t>
            </a:r>
            <a:r>
              <a:rPr lang="el-GR" dirty="0">
                <a:solidFill>
                  <a:schemeClr val="accent6">
                    <a:lumMod val="60000"/>
                    <a:lumOff val="40000"/>
                  </a:schemeClr>
                </a:solidFill>
                <a:latin typeface="Bahnschrift SemiBold" panose="020B0502040204020203" pitchFamily="34" charset="0"/>
              </a:rPr>
              <a:t>ως ένα ενιαίο συνεχές εναλλαγής μεταξύ φάσεων που διέπει συνολικά την καπιταλιστική εξέλιξη</a:t>
            </a:r>
            <a:r>
              <a:rPr lang="el-GR" dirty="0">
                <a:latin typeface="Bahnschrift SemiBold" panose="020B0502040204020203" pitchFamily="34" charset="0"/>
              </a:rPr>
              <a:t>. Αντίθετα, στη δεύτερη περίπτωση, οι διακυμάνσεις και οι φάσεις </a:t>
            </a:r>
            <a:r>
              <a:rPr lang="el-GR" dirty="0">
                <a:solidFill>
                  <a:schemeClr val="accent6">
                    <a:lumMod val="60000"/>
                    <a:lumOff val="40000"/>
                  </a:schemeClr>
                </a:solidFill>
                <a:latin typeface="Bahnschrift SemiBold" panose="020B0502040204020203" pitchFamily="34" charset="0"/>
              </a:rPr>
              <a:t>δεν αποτελούν χαρακτηριστικό γνώρισμα </a:t>
            </a:r>
            <a:r>
              <a:rPr lang="el-GR" dirty="0">
                <a:latin typeface="Bahnschrift SemiBold" panose="020B0502040204020203" pitchFamily="34" charset="0"/>
              </a:rPr>
              <a:t>της καπιταλιστικής κίνησης και μάλλον αποτελούν ένα τυχαίο συγκυριακό φαινόμενο και όχι μια μόνιμη κατάσταση.</a:t>
            </a: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605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832919"/>
            <a:ext cx="10234710" cy="4784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t>Έτσι, κατά την άποψη μας, ένα από τα χαρακτηριστικά που συνθέτουν την έννοια του οικονομικού κύκλου πρέπει να θεωρείται </a:t>
            </a:r>
            <a:r>
              <a:rPr lang="el-GR" dirty="0">
                <a:solidFill>
                  <a:schemeClr val="accent6">
                    <a:lumMod val="60000"/>
                    <a:lumOff val="40000"/>
                  </a:schemeClr>
                </a:solidFill>
              </a:rPr>
              <a:t>η συνεχής επαλληλία φάσεων με αντιθετικά, ή έστω, διαφορετικά χαρακτηριστικά</a:t>
            </a:r>
            <a:r>
              <a:rPr lang="el-GR" dirty="0"/>
              <a:t>. </a:t>
            </a:r>
          </a:p>
          <a:p>
            <a:pPr algn="just"/>
            <a:r>
              <a:rPr lang="el-GR" dirty="0"/>
              <a:t>Πρώτο σχήμα του </a:t>
            </a:r>
            <a:r>
              <a:rPr lang="en-US" dirty="0"/>
              <a:t>Malthus</a:t>
            </a:r>
            <a:r>
              <a:rPr lang="el-GR" dirty="0"/>
              <a:t> </a:t>
            </a:r>
            <a:r>
              <a:rPr lang="el-GR" dirty="0">
                <a:sym typeface="Wingdings" panose="05000000000000000000" pitchFamily="2" charset="2"/>
              </a:rPr>
              <a:t></a:t>
            </a:r>
            <a:r>
              <a:rPr lang="el-GR" dirty="0"/>
              <a:t> πρώτη ρητή διατύπωση για την ύπαρξη και την θεώρηση του οικονομικού κύκλου. Αυτό, φυσικά, δεν σημαίνει ότι μιλάμε για κύκλους με σταθερή περιοδικότητα, δηλαδή με φάσεις σταθερού χρόνου και έντασης. </a:t>
            </a:r>
            <a:endParaRPr lang="el-GR" dirty="0">
              <a:latin typeface="Bahnschrift SemiBold" panose="020B0502040204020203" pitchFamily="34" charset="0"/>
            </a:endParaRP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flipV="1">
            <a:off x="4318504" y="181070"/>
            <a:ext cx="5156531" cy="16205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13" name="Ελεύθερη σχεδίαση 12"/>
          <p:cNvSpPr/>
          <p:nvPr/>
        </p:nvSpPr>
        <p:spPr>
          <a:xfrm>
            <a:off x="3404103" y="4281650"/>
            <a:ext cx="6400800" cy="2472364"/>
          </a:xfrm>
          <a:custGeom>
            <a:avLst/>
            <a:gdLst>
              <a:gd name="connsiteX0" fmla="*/ 0 w 6400800"/>
              <a:gd name="connsiteY0" fmla="*/ 1566889 h 2472364"/>
              <a:gd name="connsiteX1" fmla="*/ 1901228 w 6400800"/>
              <a:gd name="connsiteY1" fmla="*/ 118334 h 2472364"/>
              <a:gd name="connsiteX2" fmla="*/ 2553077 w 6400800"/>
              <a:gd name="connsiteY2" fmla="*/ 2472235 h 2472364"/>
              <a:gd name="connsiteX3" fmla="*/ 3069125 w 6400800"/>
              <a:gd name="connsiteY3" fmla="*/ 639 h 2472364"/>
              <a:gd name="connsiteX4" fmla="*/ 5251010 w 6400800"/>
              <a:gd name="connsiteY4" fmla="*/ 2218738 h 2472364"/>
              <a:gd name="connsiteX5" fmla="*/ 6165410 w 6400800"/>
              <a:gd name="connsiteY5" fmla="*/ 1168536 h 2472364"/>
              <a:gd name="connsiteX6" fmla="*/ 6400800 w 6400800"/>
              <a:gd name="connsiteY6" fmla="*/ 706809 h 247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0" h="2472364">
                <a:moveTo>
                  <a:pt x="0" y="1566889"/>
                </a:moveTo>
                <a:cubicBezTo>
                  <a:pt x="737857" y="767166"/>
                  <a:pt x="1475715" y="-32557"/>
                  <a:pt x="1901228" y="118334"/>
                </a:cubicBezTo>
                <a:cubicBezTo>
                  <a:pt x="2326741" y="269225"/>
                  <a:pt x="2358428" y="2491851"/>
                  <a:pt x="2553077" y="2472235"/>
                </a:cubicBezTo>
                <a:cubicBezTo>
                  <a:pt x="2747726" y="2452619"/>
                  <a:pt x="2619470" y="42888"/>
                  <a:pt x="3069125" y="639"/>
                </a:cubicBezTo>
                <a:cubicBezTo>
                  <a:pt x="3518780" y="-41610"/>
                  <a:pt x="4734963" y="2024089"/>
                  <a:pt x="5251010" y="2218738"/>
                </a:cubicBezTo>
                <a:cubicBezTo>
                  <a:pt x="5767057" y="2413387"/>
                  <a:pt x="5973778" y="1420524"/>
                  <a:pt x="6165410" y="1168536"/>
                </a:cubicBezTo>
                <a:cubicBezTo>
                  <a:pt x="6357042" y="916548"/>
                  <a:pt x="6378921" y="811678"/>
                  <a:pt x="6400800" y="706809"/>
                </a:cubicBezTo>
              </a:path>
            </a:pathLst>
          </a:cu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Ελεύθερη σχεδίαση 14"/>
          <p:cNvSpPr/>
          <p:nvPr/>
        </p:nvSpPr>
        <p:spPr>
          <a:xfrm>
            <a:off x="3413156" y="4082116"/>
            <a:ext cx="6710078" cy="2701576"/>
          </a:xfrm>
          <a:custGeom>
            <a:avLst/>
            <a:gdLst>
              <a:gd name="connsiteX0" fmla="*/ 0 w 6710078"/>
              <a:gd name="connsiteY0" fmla="*/ 1730209 h 2701576"/>
              <a:gd name="connsiteX1" fmla="*/ 525101 w 6710078"/>
              <a:gd name="connsiteY1" fmla="*/ 2698930 h 2701576"/>
              <a:gd name="connsiteX2" fmla="*/ 778598 w 6710078"/>
              <a:gd name="connsiteY2" fmla="*/ 1467658 h 2701576"/>
              <a:gd name="connsiteX3" fmla="*/ 1901228 w 6710078"/>
              <a:gd name="connsiteY3" fmla="*/ 2291524 h 2701576"/>
              <a:gd name="connsiteX4" fmla="*/ 2000816 w 6710078"/>
              <a:gd name="connsiteY4" fmla="*/ 779595 h 2701576"/>
              <a:gd name="connsiteX5" fmla="*/ 3014804 w 6710078"/>
              <a:gd name="connsiteY5" fmla="*/ 2418272 h 2701576"/>
              <a:gd name="connsiteX6" fmla="*/ 3449371 w 6710078"/>
              <a:gd name="connsiteY6" fmla="*/ 997 h 2701576"/>
              <a:gd name="connsiteX7" fmla="*/ 4255129 w 6710078"/>
              <a:gd name="connsiteY7" fmla="*/ 2110454 h 2701576"/>
              <a:gd name="connsiteX8" fmla="*/ 5423026 w 6710078"/>
              <a:gd name="connsiteY8" fmla="*/ 1304696 h 2701576"/>
              <a:gd name="connsiteX9" fmla="*/ 6545656 w 6710078"/>
              <a:gd name="connsiteY9" fmla="*/ 1730209 h 2701576"/>
              <a:gd name="connsiteX10" fmla="*/ 6681458 w 6710078"/>
              <a:gd name="connsiteY10" fmla="*/ 1784530 h 270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0078" h="2701576">
                <a:moveTo>
                  <a:pt x="0" y="1730209"/>
                </a:moveTo>
                <a:cubicBezTo>
                  <a:pt x="197667" y="2236448"/>
                  <a:pt x="395335" y="2742688"/>
                  <a:pt x="525101" y="2698930"/>
                </a:cubicBezTo>
                <a:cubicBezTo>
                  <a:pt x="654867" y="2655172"/>
                  <a:pt x="549244" y="1535559"/>
                  <a:pt x="778598" y="1467658"/>
                </a:cubicBezTo>
                <a:cubicBezTo>
                  <a:pt x="1007952" y="1399757"/>
                  <a:pt x="1697525" y="2406201"/>
                  <a:pt x="1901228" y="2291524"/>
                </a:cubicBezTo>
                <a:cubicBezTo>
                  <a:pt x="2104931" y="2176847"/>
                  <a:pt x="1815220" y="758470"/>
                  <a:pt x="2000816" y="779595"/>
                </a:cubicBezTo>
                <a:cubicBezTo>
                  <a:pt x="2186412" y="800720"/>
                  <a:pt x="2773378" y="2548038"/>
                  <a:pt x="3014804" y="2418272"/>
                </a:cubicBezTo>
                <a:cubicBezTo>
                  <a:pt x="3256230" y="2288506"/>
                  <a:pt x="3242650" y="52300"/>
                  <a:pt x="3449371" y="997"/>
                </a:cubicBezTo>
                <a:cubicBezTo>
                  <a:pt x="3656092" y="-50306"/>
                  <a:pt x="3926187" y="1893171"/>
                  <a:pt x="4255129" y="2110454"/>
                </a:cubicBezTo>
                <a:cubicBezTo>
                  <a:pt x="4584071" y="2327737"/>
                  <a:pt x="5041271" y="1368070"/>
                  <a:pt x="5423026" y="1304696"/>
                </a:cubicBezTo>
                <a:cubicBezTo>
                  <a:pt x="5804781" y="1241322"/>
                  <a:pt x="6335917" y="1650237"/>
                  <a:pt x="6545656" y="1730209"/>
                </a:cubicBezTo>
                <a:cubicBezTo>
                  <a:pt x="6755395" y="1810181"/>
                  <a:pt x="6718426" y="1797355"/>
                  <a:pt x="6681458" y="1784530"/>
                </a:cubicBezTo>
              </a:path>
            </a:pathLst>
          </a:cu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5792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Ιδέα </a:t>
            </a:r>
            <a:r>
              <a:rPr lang="en-US" dirty="0">
                <a:latin typeface="Bahnschrift SemiBold" panose="020B0502040204020203" pitchFamily="34" charset="0"/>
              </a:rPr>
              <a:t>Malthus</a:t>
            </a:r>
            <a:r>
              <a:rPr lang="el-GR" dirty="0">
                <a:latin typeface="Bahnschrift SemiBold" panose="020B0502040204020203" pitchFamily="34" charset="0"/>
              </a:rPr>
              <a:t> μεγάλης σημασίας καθώς είναι η πρώτη προσπάθεια να συνδυαστεί και να διαχωριστεί η κυκλική περιοδικότητα της οικονομίας μαζί με αυτό που αποκαλούμε τάση (</a:t>
            </a:r>
            <a:r>
              <a:rPr lang="en-US" dirty="0">
                <a:latin typeface="Bahnschrift SemiBold" panose="020B0502040204020203" pitchFamily="34" charset="0"/>
              </a:rPr>
              <a:t>trend</a:t>
            </a:r>
            <a:r>
              <a:rPr lang="el-GR" dirty="0">
                <a:latin typeface="Bahnschrift SemiBold" panose="020B0502040204020203" pitchFamily="34" charset="0"/>
              </a:rPr>
              <a:t>). Δίνει με αυτόν τον τρόπο, την εξήγηση για μια άλλη διαδικασία στο εσωτερικό της οικονομίας (ανάπτυξης - </a:t>
            </a:r>
            <a:r>
              <a:rPr lang="en-US" dirty="0">
                <a:latin typeface="Bahnschrift SemiBold" panose="020B0502040204020203" pitchFamily="34" charset="0"/>
              </a:rPr>
              <a:t>development</a:t>
            </a:r>
            <a:r>
              <a:rPr lang="el-GR" dirty="0">
                <a:latin typeface="Bahnschrift SemiBold" panose="020B0502040204020203" pitchFamily="34" charset="0"/>
              </a:rPr>
              <a:t>) παράλληλα με την κυκλική περιοδικότητα.</a:t>
            </a: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11" name="Ελεύθερη σχεδίαση 10"/>
          <p:cNvSpPr/>
          <p:nvPr/>
        </p:nvSpPr>
        <p:spPr>
          <a:xfrm>
            <a:off x="3413156" y="5269117"/>
            <a:ext cx="6301212" cy="1204111"/>
          </a:xfrm>
          <a:custGeom>
            <a:avLst/>
            <a:gdLst>
              <a:gd name="connsiteX0" fmla="*/ 0 w 6301212"/>
              <a:gd name="connsiteY0" fmla="*/ 1303700 h 2264426"/>
              <a:gd name="connsiteX1" fmla="*/ 669957 w 6301212"/>
              <a:gd name="connsiteY1" fmla="*/ 1 h 2264426"/>
              <a:gd name="connsiteX2" fmla="*/ 1321806 w 6301212"/>
              <a:gd name="connsiteY2" fmla="*/ 1294647 h 2264426"/>
              <a:gd name="connsiteX3" fmla="*/ 1837854 w 6301212"/>
              <a:gd name="connsiteY3" fmla="*/ 2263367 h 2264426"/>
              <a:gd name="connsiteX4" fmla="*/ 2471596 w 6301212"/>
              <a:gd name="connsiteY4" fmla="*/ 1113577 h 2264426"/>
              <a:gd name="connsiteX5" fmla="*/ 3005751 w 6301212"/>
              <a:gd name="connsiteY5" fmla="*/ 144857 h 2264426"/>
              <a:gd name="connsiteX6" fmla="*/ 3657600 w 6301212"/>
              <a:gd name="connsiteY6" fmla="*/ 1303700 h 2264426"/>
              <a:gd name="connsiteX7" fmla="*/ 4291343 w 6301212"/>
              <a:gd name="connsiteY7" fmla="*/ 2163779 h 2264426"/>
              <a:gd name="connsiteX8" fmla="*/ 5205743 w 6301212"/>
              <a:gd name="connsiteY8" fmla="*/ 280659 h 2264426"/>
              <a:gd name="connsiteX9" fmla="*/ 6301212 w 6301212"/>
              <a:gd name="connsiteY9" fmla="*/ 2037031 h 22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1212" h="2264426">
                <a:moveTo>
                  <a:pt x="0" y="1303700"/>
                </a:moveTo>
                <a:cubicBezTo>
                  <a:pt x="224828" y="652605"/>
                  <a:pt x="449656" y="1510"/>
                  <a:pt x="669957" y="1"/>
                </a:cubicBezTo>
                <a:cubicBezTo>
                  <a:pt x="890258" y="-1508"/>
                  <a:pt x="1127157" y="917419"/>
                  <a:pt x="1321806" y="1294647"/>
                </a:cubicBezTo>
                <a:cubicBezTo>
                  <a:pt x="1516455" y="1671875"/>
                  <a:pt x="1646222" y="2293545"/>
                  <a:pt x="1837854" y="2263367"/>
                </a:cubicBezTo>
                <a:cubicBezTo>
                  <a:pt x="2029486" y="2233189"/>
                  <a:pt x="2471596" y="1113577"/>
                  <a:pt x="2471596" y="1113577"/>
                </a:cubicBezTo>
                <a:cubicBezTo>
                  <a:pt x="2666245" y="760492"/>
                  <a:pt x="2808084" y="113170"/>
                  <a:pt x="3005751" y="144857"/>
                </a:cubicBezTo>
                <a:cubicBezTo>
                  <a:pt x="3203418" y="176544"/>
                  <a:pt x="3443335" y="967213"/>
                  <a:pt x="3657600" y="1303700"/>
                </a:cubicBezTo>
                <a:cubicBezTo>
                  <a:pt x="3871865" y="1640187"/>
                  <a:pt x="4033319" y="2334286"/>
                  <a:pt x="4291343" y="2163779"/>
                </a:cubicBezTo>
                <a:cubicBezTo>
                  <a:pt x="4549367" y="1993272"/>
                  <a:pt x="4870765" y="301784"/>
                  <a:pt x="5205743" y="280659"/>
                </a:cubicBezTo>
                <a:cubicBezTo>
                  <a:pt x="5540721" y="259534"/>
                  <a:pt x="5920966" y="1148282"/>
                  <a:pt x="6301212" y="203703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Ευθεία γραμμή σύνδεσης 11"/>
          <p:cNvCxnSpPr/>
          <p:nvPr/>
        </p:nvCxnSpPr>
        <p:spPr>
          <a:xfrm>
            <a:off x="3413156" y="5866646"/>
            <a:ext cx="668145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Ελεύθερη σχεδίαση 7"/>
          <p:cNvSpPr/>
          <p:nvPr/>
        </p:nvSpPr>
        <p:spPr>
          <a:xfrm>
            <a:off x="3449371" y="4255129"/>
            <a:ext cx="6645244" cy="1629623"/>
          </a:xfrm>
          <a:custGeom>
            <a:avLst/>
            <a:gdLst>
              <a:gd name="connsiteX0" fmla="*/ 0 w 7306147"/>
              <a:gd name="connsiteY0" fmla="*/ 1629623 h 1629623"/>
              <a:gd name="connsiteX1" fmla="*/ 2779414 w 7306147"/>
              <a:gd name="connsiteY1" fmla="*/ 787651 h 1629623"/>
              <a:gd name="connsiteX2" fmla="*/ 5151422 w 7306147"/>
              <a:gd name="connsiteY2" fmla="*/ 561315 h 1629623"/>
              <a:gd name="connsiteX3" fmla="*/ 6246891 w 7306147"/>
              <a:gd name="connsiteY3" fmla="*/ 470780 h 1629623"/>
              <a:gd name="connsiteX4" fmla="*/ 6907794 w 7306147"/>
              <a:gd name="connsiteY4" fmla="*/ 217283 h 1629623"/>
              <a:gd name="connsiteX5" fmla="*/ 6907794 w 7306147"/>
              <a:gd name="connsiteY5" fmla="*/ 217283 h 1629623"/>
              <a:gd name="connsiteX6" fmla="*/ 7306147 w 7306147"/>
              <a:gd name="connsiteY6" fmla="*/ 0 h 162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6147" h="1629623">
                <a:moveTo>
                  <a:pt x="0" y="1629623"/>
                </a:moveTo>
                <a:cubicBezTo>
                  <a:pt x="960422" y="1297662"/>
                  <a:pt x="1920844" y="965702"/>
                  <a:pt x="2779414" y="787651"/>
                </a:cubicBezTo>
                <a:cubicBezTo>
                  <a:pt x="3637984" y="609600"/>
                  <a:pt x="5151422" y="561315"/>
                  <a:pt x="5151422" y="561315"/>
                </a:cubicBezTo>
                <a:cubicBezTo>
                  <a:pt x="5729335" y="508503"/>
                  <a:pt x="5954162" y="528119"/>
                  <a:pt x="6246891" y="470780"/>
                </a:cubicBezTo>
                <a:cubicBezTo>
                  <a:pt x="6539620" y="413441"/>
                  <a:pt x="6907794" y="217283"/>
                  <a:pt x="6907794" y="217283"/>
                </a:cubicBezTo>
                <a:lnTo>
                  <a:pt x="6907794" y="217283"/>
                </a:lnTo>
                <a:lnTo>
                  <a:pt x="7306147" y="0"/>
                </a:lnTo>
              </a:path>
            </a:pathLst>
          </a:cu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91082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Ο </a:t>
            </a:r>
            <a:r>
              <a:rPr lang="en-US" dirty="0">
                <a:latin typeface="Bahnschrift SemiBold" panose="020B0502040204020203" pitchFamily="34" charset="0"/>
              </a:rPr>
              <a:t>Sismondi</a:t>
            </a:r>
            <a:r>
              <a:rPr lang="el-GR" dirty="0">
                <a:latin typeface="Bahnschrift SemiBold" panose="020B0502040204020203" pitchFamily="34" charset="0"/>
              </a:rPr>
              <a:t>, το 1819, στο έργο </a:t>
            </a:r>
            <a:r>
              <a:rPr lang="en-US" i="1" dirty="0">
                <a:latin typeface="Bahnschrift SemiBold" panose="020B0502040204020203" pitchFamily="34" charset="0"/>
              </a:rPr>
              <a:t>Nouveaux </a:t>
            </a:r>
            <a:r>
              <a:rPr lang="en-US" i="1" dirty="0" err="1">
                <a:latin typeface="Bahnschrift SemiBold" panose="020B0502040204020203" pitchFamily="34" charset="0"/>
              </a:rPr>
              <a:t>Principes</a:t>
            </a:r>
            <a:r>
              <a:rPr lang="en-US" i="1" dirty="0">
                <a:latin typeface="Bahnschrift SemiBold" panose="020B0502040204020203" pitchFamily="34" charset="0"/>
              </a:rPr>
              <a:t> d</a:t>
            </a:r>
            <a:r>
              <a:rPr lang="el-GR" i="1" dirty="0">
                <a:latin typeface="Bahnschrift SemiBold" panose="020B0502040204020203" pitchFamily="34" charset="0"/>
              </a:rPr>
              <a:t>’ </a:t>
            </a:r>
            <a:r>
              <a:rPr lang="en-US" i="1" dirty="0" err="1">
                <a:latin typeface="Bahnschrift SemiBold" panose="020B0502040204020203" pitchFamily="34" charset="0"/>
              </a:rPr>
              <a:t>economie</a:t>
            </a:r>
            <a:r>
              <a:rPr lang="en-US" i="1" dirty="0">
                <a:latin typeface="Bahnschrift SemiBold" panose="020B0502040204020203" pitchFamily="34" charset="0"/>
              </a:rPr>
              <a:t> </a:t>
            </a:r>
            <a:r>
              <a:rPr lang="en-US" i="1" dirty="0" err="1">
                <a:latin typeface="Bahnschrift SemiBold" panose="020B0502040204020203" pitchFamily="34" charset="0"/>
              </a:rPr>
              <a:t>poltique</a:t>
            </a:r>
            <a:r>
              <a:rPr lang="en-US" i="1" dirty="0">
                <a:latin typeface="Bahnschrift SemiBold" panose="020B0502040204020203" pitchFamily="34" charset="0"/>
              </a:rPr>
              <a:t> </a:t>
            </a:r>
            <a:r>
              <a:rPr lang="el-GR" dirty="0">
                <a:latin typeface="Bahnschrift SemiBold" panose="020B0502040204020203" pitchFamily="34" charset="0"/>
              </a:rPr>
              <a:t>κάνει μνεία </a:t>
            </a:r>
            <a:r>
              <a:rPr lang="el-GR" dirty="0" err="1">
                <a:latin typeface="Bahnschrift SemiBold" panose="020B0502040204020203" pitchFamily="34" charset="0"/>
              </a:rPr>
              <a:t>στ</a:t>
            </a:r>
            <a:r>
              <a:rPr lang="en-US" dirty="0">
                <a:latin typeface="Bahnschrift SemiBold" panose="020B0502040204020203" pitchFamily="34" charset="0"/>
              </a:rPr>
              <a:t>o</a:t>
            </a:r>
            <a:r>
              <a:rPr lang="el-GR" dirty="0">
                <a:latin typeface="Bahnschrift SemiBold" panose="020B0502040204020203" pitchFamily="34" charset="0"/>
              </a:rPr>
              <a:t> φαινόμενο της κρίσης με όρους εμπειρικών στοιχείων των οικονομικών μεγεθών κάνοντας μια ιστορική αναδρομή στις κρίσεις και καταλήγοντας έτσι ότι πρόκειται για ένα φαινόμενο το οποίο εμφανίζει κάποια περιοδικότητα. </a:t>
            </a:r>
            <a:endParaRPr lang="en-US" dirty="0">
              <a:latin typeface="Bahnschrift SemiBold" panose="020B0502040204020203" pitchFamily="34" charset="0"/>
            </a:endParaRPr>
          </a:p>
          <a:p>
            <a:pPr algn="just"/>
            <a:endParaRPr lang="en-US" dirty="0">
              <a:latin typeface="Bahnschrift SemiBold" panose="020B0502040204020203" pitchFamily="34" charset="0"/>
            </a:endParaRPr>
          </a:p>
          <a:p>
            <a:pPr algn="just"/>
            <a:r>
              <a:rPr lang="el-GR" dirty="0">
                <a:latin typeface="Bahnschrift SemiBold" panose="020B0502040204020203" pitchFamily="34" charset="0"/>
              </a:rPr>
              <a:t>Πρέπει να τονιστεί ότι σε μια περίοδο όπου κυριαρχούσαν </a:t>
            </a:r>
            <a:r>
              <a:rPr lang="el-GR" dirty="0">
                <a:solidFill>
                  <a:schemeClr val="accent6">
                    <a:lumMod val="60000"/>
                    <a:lumOff val="40000"/>
                  </a:schemeClr>
                </a:solidFill>
                <a:latin typeface="Bahnschrift SemiBold" panose="020B0502040204020203" pitchFamily="34" charset="0"/>
              </a:rPr>
              <a:t>οι θεωρίες της ισορροπίας </a:t>
            </a:r>
            <a:r>
              <a:rPr lang="el-GR" dirty="0">
                <a:solidFill>
                  <a:schemeClr val="accent1">
                    <a:lumMod val="40000"/>
                    <a:lumOff val="60000"/>
                  </a:schemeClr>
                </a:solidFill>
                <a:latin typeface="Bahnschrift SemiBold" panose="020B0502040204020203" pitchFamily="34" charset="0"/>
              </a:rPr>
              <a:t>και οι οποίες απέκλειαν κάθε είδους κρίση ή μόνιμη</a:t>
            </a:r>
            <a:r>
              <a:rPr lang="el-GR" dirty="0">
                <a:latin typeface="Bahnschrift SemiBold" panose="020B0502040204020203" pitchFamily="34" charset="0"/>
              </a:rPr>
              <a:t> διακύμανση, ο </a:t>
            </a:r>
            <a:r>
              <a:rPr lang="en-US" dirty="0">
                <a:latin typeface="Bahnschrift SemiBold" panose="020B0502040204020203" pitchFamily="34" charset="0"/>
              </a:rPr>
              <a:t>Sismondi</a:t>
            </a:r>
            <a:r>
              <a:rPr lang="el-GR" dirty="0">
                <a:latin typeface="Bahnschrift SemiBold" panose="020B0502040204020203" pitchFamily="34" charset="0"/>
              </a:rPr>
              <a:t>, αφού πρώτα κατέγραψε όλες τις κρίσεις, τις απέδωσε στην εισοδηματική ανισότητα και στην παραγόμενη εξ αυτού </a:t>
            </a:r>
            <a:r>
              <a:rPr lang="el-GR" dirty="0" err="1">
                <a:latin typeface="Bahnschrift SemiBold" panose="020B0502040204020203" pitchFamily="34" charset="0"/>
              </a:rPr>
              <a:t>υπερ</a:t>
            </a:r>
            <a:r>
              <a:rPr lang="el-GR" dirty="0">
                <a:latin typeface="Bahnschrift SemiBold" panose="020B0502040204020203" pitchFamily="34" charset="0"/>
              </a:rPr>
              <a:t>-αποταμίευση</a:t>
            </a:r>
            <a:r>
              <a:rPr lang="en-US" dirty="0">
                <a:latin typeface="Bahnschrift SemiBold" panose="020B0502040204020203" pitchFamily="34" charset="0"/>
              </a:rPr>
              <a:t>.</a:t>
            </a:r>
            <a:endParaRPr lang="el-GR" dirty="0">
              <a:latin typeface="Bahnschrift SemiBold" panose="020B0502040204020203" pitchFamily="34" charset="0"/>
            </a:endParaRP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531667" y="4834550"/>
            <a:ext cx="9054" cy="19102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5549774" y="6735778"/>
            <a:ext cx="2897109" cy="90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6020554" y="5133315"/>
            <a:ext cx="1846907" cy="1190530"/>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a:off x="6156356" y="4997513"/>
            <a:ext cx="1720159" cy="1326332"/>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413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Το 1825 συμβαίνει η πρώτη ίσως διεθνής οικονομική κρίση με επίκεντρο την τράπεζα της Αγγλίας και κερδοσκοπικές επενδύσεις στην Λατινική Αμερική, η οποία έμεινε γνωστή για τις επενδύσεις </a:t>
            </a:r>
            <a:r>
              <a:rPr lang="el-GR" dirty="0">
                <a:solidFill>
                  <a:schemeClr val="accent1">
                    <a:lumMod val="40000"/>
                    <a:lumOff val="60000"/>
                  </a:schemeClr>
                </a:solidFill>
                <a:latin typeface="Bahnschrift SemiBold" panose="020B0502040204020203" pitchFamily="34" charset="0"/>
              </a:rPr>
              <a:t>στο φανταστικό κράτος </a:t>
            </a:r>
            <a:r>
              <a:rPr lang="el-GR" dirty="0" err="1">
                <a:solidFill>
                  <a:schemeClr val="accent1">
                    <a:lumMod val="40000"/>
                    <a:lumOff val="60000"/>
                  </a:schemeClr>
                </a:solidFill>
                <a:latin typeface="Bahnschrift SemiBold" panose="020B0502040204020203" pitchFamily="34" charset="0"/>
              </a:rPr>
              <a:t>ονόματι</a:t>
            </a:r>
            <a:r>
              <a:rPr lang="el-GR" dirty="0">
                <a:solidFill>
                  <a:schemeClr val="accent1">
                    <a:lumMod val="40000"/>
                    <a:lumOff val="60000"/>
                  </a:schemeClr>
                </a:solidFill>
                <a:latin typeface="Bahnschrift SemiBold" panose="020B0502040204020203" pitchFamily="34" charset="0"/>
              </a:rPr>
              <a:t> </a:t>
            </a:r>
            <a:r>
              <a:rPr lang="en-US" dirty="0" err="1">
                <a:solidFill>
                  <a:schemeClr val="accent1">
                    <a:lumMod val="40000"/>
                    <a:lumOff val="60000"/>
                  </a:schemeClr>
                </a:solidFill>
                <a:latin typeface="Bahnschrift SemiBold" panose="020B0502040204020203" pitchFamily="34" charset="0"/>
              </a:rPr>
              <a:t>Poyais</a:t>
            </a:r>
            <a:r>
              <a:rPr lang="el-GR" dirty="0">
                <a:latin typeface="Bahnschrift SemiBold" panose="020B0502040204020203" pitchFamily="34" charset="0"/>
              </a:rPr>
              <a:t>. Η αποτύπωση αυτής της κρίσης ήταν η κατάρρευση των τιμών  των χρηματιστηρίων, καθώς και η κατάρρευση 60 τραπεζών της Αγγλίας. Μέχρι το 1883, έτος που ο Μαρξ θα πεθάνει, έχει προλάβει να καταγράψει έξι οικονομικές κρίσεις τα έτη 1825, 1836, 1847, 1857, 1866 και 1874 (</a:t>
            </a:r>
            <a:r>
              <a:rPr lang="en-US" dirty="0">
                <a:latin typeface="Bahnschrift SemiBold" panose="020B0502040204020203" pitchFamily="34" charset="0"/>
              </a:rPr>
              <a:t>Engels</a:t>
            </a:r>
            <a:r>
              <a:rPr lang="el-GR" dirty="0">
                <a:latin typeface="Bahnschrift SemiBold" panose="020B0502040204020203" pitchFamily="34" charset="0"/>
              </a:rPr>
              <a:t> 1976, σελ. 219). </a:t>
            </a: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243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Η ανά δεκαετία εμφάνιση των οικονομικών κρίσεων καθορίζει τη συζήτηση σχετικά με την περιοδικότητα των φαινομένων και της (αν)ισορροπίας και μέσω αυτής τα τυπικά χαρακτηριστικά του οικονομικού κύκλου. </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Με άλλα λόγια, η ίδια η πραγματικότητα έβαλε τις βάσεις για τον ορισμό της έννοιας αυτής, καθορίζοντας έτσι και το όνομα «κύκλος», εκτός της περιγραφικής ουσίας. </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Βέβαια, η ιστορία της επιστήμης δείχνει ότι οι σημαντικότερες ανακαλύψεις δεν ήταν απλές ερμηνείες νέων εμπειρικών δεδομένων, αλλά ότι, αντίθετα, η δημιουργική θεωρία «ξεπερνά» πάντα τα διαθέσιμα στοιχεία (Κουν 1997, σελ. 20). </a:t>
            </a: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86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204719"/>
            <a:ext cx="10234710" cy="499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Κεντρική έννοια του μαθήματος είναι η ανάλυση του Οικονομικού Κύκλου, </a:t>
            </a:r>
            <a:r>
              <a:rPr lang="el-GR" dirty="0">
                <a:solidFill>
                  <a:schemeClr val="accent3">
                    <a:lumMod val="75000"/>
                  </a:schemeClr>
                </a:solidFill>
                <a:latin typeface="Bahnschrift SemiBold" panose="020B0502040204020203" pitchFamily="34" charset="0"/>
              </a:rPr>
              <a:t>δηλαδή της έννοιας που περιγράφεται ως το φαινόμενο εμφάνισης διακυμάνσεων σε οικονομικές μεταβλητές, με φάσεις ανόδου και πτώσης που ακολουθούν η μια την άλλη με συγκεκριμένη, σταθερή ή μη, υπαρκτή πάντως, περιοδικότητα.</a:t>
            </a:r>
            <a:r>
              <a:rPr lang="el-GR" dirty="0">
                <a:latin typeface="Bahnschrift SemiBold" panose="020B0502040204020203" pitchFamily="34" charset="0"/>
              </a:rPr>
              <a:t> </a:t>
            </a:r>
            <a:endParaRPr lang="en-US" dirty="0">
              <a:latin typeface="Bahnschrift SemiBold" panose="020B0502040204020203" pitchFamily="34" charset="0"/>
            </a:endParaRPr>
          </a:p>
          <a:p>
            <a:pPr algn="just"/>
            <a:endParaRPr lang="en-US" dirty="0">
              <a:latin typeface="Bahnschrift SemiBold" panose="020B0502040204020203" pitchFamily="34" charset="0"/>
            </a:endParaRPr>
          </a:p>
          <a:p>
            <a:pPr algn="just"/>
            <a:r>
              <a:rPr lang="el-GR" dirty="0">
                <a:latin typeface="Bahnschrift SemiBold" panose="020B0502040204020203" pitchFamily="34" charset="0"/>
              </a:rPr>
              <a:t>Αυτή ακριβώς η μελέτη του οικονομικού κύκλου αναδεικνύεται ως ένα πεδίο που οι αντιφάσεις εντός της Οικονομικής Επιστήμης γίνονται περισσότερο εμφανείς.</a:t>
            </a:r>
          </a:p>
          <a:p>
            <a:pPr algn="just"/>
            <a:endParaRPr lang="el-GR" dirty="0">
              <a:latin typeface="Bahnschrift SemiBold" panose="020B0502040204020203" pitchFamily="34" charset="0"/>
            </a:endParaRPr>
          </a:p>
          <a:p>
            <a:endParaRPr lang="en-US" dirty="0">
              <a:solidFill>
                <a:schemeClr val="bg1"/>
              </a:solidFill>
              <a:latin typeface="Book Antiqua" panose="02040602050305030304" pitchFamily="18" charset="0"/>
            </a:endParaRP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V="1">
            <a:off x="1448555" y="4562947"/>
            <a:ext cx="4785990" cy="20906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975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Είναι γνωστό ότι η οικονομική επιστήμη δεν ήταν ποτέ μια ομοιογενής επιστήμη με την έννοια </a:t>
            </a:r>
            <a:r>
              <a:rPr lang="el-GR" dirty="0">
                <a:solidFill>
                  <a:schemeClr val="accent1">
                    <a:lumMod val="40000"/>
                    <a:lumOff val="60000"/>
                  </a:schemeClr>
                </a:solidFill>
                <a:latin typeface="Bahnschrift SemiBold" panose="020B0502040204020203" pitchFamily="34" charset="0"/>
              </a:rPr>
              <a:t>ότι μπορούν να συνυπάρχουν δύο ή περισσότερες συχνά αντικρουόμενες προσεγγίσεις για ένα οικονομικό φαινόμενο </a:t>
            </a:r>
            <a:r>
              <a:rPr lang="el-GR" dirty="0">
                <a:latin typeface="Bahnschrift SemiBold" panose="020B0502040204020203" pitchFamily="34" charset="0"/>
              </a:rPr>
              <a:t>τόσο όσον αφορά την ερμηνεία του όσο και τον τρόπο αντιμετώπισης του θέτοντας έτσι ένα ζήτημα επικράτησης για κάθε μια από τις αντιπαρατιθέμενες προσεγγίσεις, πάνω στις υπόλοιπες.</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 Έτσι, πολύ συχνά, η επικρατούσα προσέγγιση εμφανίζεται ως η κυρίαρχη και σε μεγάλο βαθμό αντικατοπτρίζει το πνεύμα της εποχής. </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0419" y="4836320"/>
            <a:ext cx="1685925" cy="1971675"/>
          </a:xfrm>
          <a:prstGeom prst="rect">
            <a:avLst/>
          </a:prstGeom>
        </p:spPr>
      </p:pic>
    </p:spTree>
    <p:extLst>
      <p:ext uri="{BB962C8B-B14F-4D97-AF65-F5344CB8AC3E}">
        <p14:creationId xmlns:p14="http://schemas.microsoft.com/office/powerpoint/2010/main" val="314337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Ταυτόχρονα, η κυρίαρχη προσέγγιση συχνά αμφισβητείται από τις υπόλοιπες επί τη βάσει συγκεκριμένων οικονομικών φαινομένων και αναλύσεων – και κυρίως από το φαινόμενο της κρίσης, ειδικά την συγκεκριμένη περίοδο. </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Ζήτημα οικονομικού κύκλου αναδιαμορφώνει τη συζήτηση στα ζητήματα της οικονομικής πολιτικής και της οικονομικής ανάλυσης και αντιστρόφως.</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065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Την περίοδο που διαφαίνεται ότι οι κρίσεις είναι επαναλαμβανόμενο φαινόμενο, οι απαντήσεις </a:t>
            </a:r>
            <a:r>
              <a:rPr lang="el-GR" dirty="0">
                <a:solidFill>
                  <a:schemeClr val="accent1">
                    <a:lumMod val="40000"/>
                    <a:lumOff val="60000"/>
                  </a:schemeClr>
                </a:solidFill>
                <a:latin typeface="Bahnschrift SemiBold" panose="020B0502040204020203" pitchFamily="34" charset="0"/>
              </a:rPr>
              <a:t>της κυρίαρχης σχολής απέκλειαν κάθε είδους κρίση και ανισορροπία</a:t>
            </a:r>
            <a:r>
              <a:rPr lang="el-GR" dirty="0">
                <a:latin typeface="Bahnschrift SemiBold" panose="020B0502040204020203" pitchFamily="34" charset="0"/>
              </a:rPr>
              <a:t>, όπως ίσως και σήμερα. Η κλασσική και η νέο-κλασσική σχολή, τουλάχιστον θεωρητικά, απέκλειαν την έννοια της εγγενούς ανισορροπίας, μιας και συγκροτούνται επιστημολογικά στη βάση και ορίζονται από την μικροοικονομική ισορροπία, ιδίως η νέο-κλασσική προσέγγιση η οποία τη συγκροτεί σε γενική θεωρία. Έτσι, την περίοδο που ο </a:t>
            </a:r>
            <a:r>
              <a:rPr lang="el-GR" dirty="0" err="1">
                <a:latin typeface="Bahnschrift SemiBold" panose="020B0502040204020203" pitchFamily="34" charset="0"/>
              </a:rPr>
              <a:t>Σισμοντί</a:t>
            </a:r>
            <a:r>
              <a:rPr lang="el-GR" dirty="0">
                <a:latin typeface="Bahnschrift SemiBold" panose="020B0502040204020203" pitchFamily="34" charset="0"/>
              </a:rPr>
              <a:t> παρατηρεί την περιοδική εμφάνιση των κρίσεων η κλασσική σχολή αποδίδει κάθε διαταραχή και κρίση σε εξωτερικούς παράγοντες </a:t>
            </a:r>
            <a:r>
              <a:rPr lang="el-GR" dirty="0">
                <a:solidFill>
                  <a:schemeClr val="accent1">
                    <a:lumMod val="40000"/>
                    <a:lumOff val="60000"/>
                  </a:schemeClr>
                </a:solidFill>
                <a:latin typeface="Bahnschrift SemiBold" panose="020B0502040204020203" pitchFamily="34" charset="0"/>
              </a:rPr>
              <a:t>όπως ο πόλεμος</a:t>
            </a:r>
            <a:r>
              <a:rPr lang="el-GR" dirty="0">
                <a:latin typeface="Bahnschrift SemiBold" panose="020B0502040204020203" pitchFamily="34" charset="0"/>
              </a:rPr>
              <a:t>. </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06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Είναι γνωστό, ότι πατέρας της κλασσικής πολιτικής οικονομίας </a:t>
            </a:r>
            <a:r>
              <a:rPr lang="en-US" dirty="0">
                <a:latin typeface="Bahnschrift SemiBold" panose="020B0502040204020203" pitchFamily="34" charset="0"/>
              </a:rPr>
              <a:t>Adam Smith</a:t>
            </a:r>
            <a:r>
              <a:rPr lang="el-GR" dirty="0">
                <a:latin typeface="Bahnschrift SemiBold" panose="020B0502040204020203" pitchFamily="34" charset="0"/>
              </a:rPr>
              <a:t> μιλούσε για την εγγενή τάση για ισορροπία στα οικονομικά συστήματα, κάτι που ονόμαζε «αόρατο χέρι» της αγοράς, ή αλλιώς </a:t>
            </a:r>
            <a:r>
              <a:rPr lang="el-GR" dirty="0">
                <a:solidFill>
                  <a:schemeClr val="accent1">
                    <a:lumMod val="40000"/>
                    <a:lumOff val="60000"/>
                  </a:schemeClr>
                </a:solidFill>
                <a:latin typeface="Bahnschrift SemiBold" panose="020B0502040204020203" pitchFamily="34" charset="0"/>
              </a:rPr>
              <a:t>εγγενή τάση αυτορρύθμισης της αγοράς </a:t>
            </a:r>
            <a:r>
              <a:rPr lang="el-GR" dirty="0">
                <a:latin typeface="Bahnschrift SemiBold" panose="020B0502040204020203" pitchFamily="34" charset="0"/>
              </a:rPr>
              <a:t>(</a:t>
            </a:r>
            <a:r>
              <a:rPr lang="en-US" dirty="0">
                <a:latin typeface="Bahnschrift SemiBold" panose="020B0502040204020203" pitchFamily="34" charset="0"/>
              </a:rPr>
              <a:t>Smith</a:t>
            </a:r>
            <a:r>
              <a:rPr lang="el-GR" dirty="0">
                <a:latin typeface="Bahnschrift SemiBold" panose="020B0502040204020203" pitchFamily="34" charset="0"/>
              </a:rPr>
              <a:t>, 1982, [1759], σελ. 184-185· 1976, [1776] σελ. 459). </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Επίσης, σύμφωνα με το νόμο του </a:t>
            </a:r>
            <a:r>
              <a:rPr lang="en-US" dirty="0">
                <a:latin typeface="Bahnschrift SemiBold" panose="020B0502040204020203" pitchFamily="34" charset="0"/>
              </a:rPr>
              <a:t>Say</a:t>
            </a:r>
            <a:r>
              <a:rPr lang="el-GR" dirty="0">
                <a:latin typeface="Bahnschrift SemiBold" panose="020B0502040204020203" pitchFamily="34" charset="0"/>
              </a:rPr>
              <a:t> (1971, [1821]), </a:t>
            </a:r>
            <a:r>
              <a:rPr lang="el-GR" dirty="0">
                <a:solidFill>
                  <a:schemeClr val="accent6">
                    <a:lumMod val="60000"/>
                    <a:lumOff val="40000"/>
                  </a:schemeClr>
                </a:solidFill>
                <a:latin typeface="Bahnschrift SemiBold" panose="020B0502040204020203" pitchFamily="34" charset="0"/>
              </a:rPr>
              <a:t>«κάθε προσφορά δημιουργεί τη δική της ζήτηση»</a:t>
            </a:r>
            <a:r>
              <a:rPr lang="el-GR" dirty="0">
                <a:latin typeface="Bahnschrift SemiBold" panose="020B0502040204020203" pitchFamily="34" charset="0"/>
              </a:rPr>
              <a:t> πράγμα που σημαίνει ότι, </a:t>
            </a:r>
            <a:r>
              <a:rPr lang="el-GR" dirty="0">
                <a:solidFill>
                  <a:schemeClr val="accent1">
                    <a:lumMod val="40000"/>
                    <a:lumOff val="60000"/>
                  </a:schemeClr>
                </a:solidFill>
                <a:latin typeface="Bahnschrift SemiBold" panose="020B0502040204020203" pitchFamily="34" charset="0"/>
              </a:rPr>
              <a:t>αδιάφορο αν υπάρχουν διακυμάνσεις, δεν μπορεί να υπάρξει ενδεχόμενο εμφάνισης κρίσης</a:t>
            </a:r>
            <a:r>
              <a:rPr lang="el-GR" dirty="0">
                <a:latin typeface="Bahnschrift SemiBold" panose="020B0502040204020203" pitchFamily="34" charset="0"/>
              </a:rPr>
              <a:t>. </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77859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Η κλασσική σχολή ήταν, εν πολλοίς, ασύμβατη με την έννοια της κρίσης, η ίδια η πραγματικότητα επιτάσσει ενσωμάτωση των φαινομένων και των όψεων της. </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Προσεγγίσεις που δεν ανήκουν στις κυρίαρχες, εστιάζουν στην κρίση τοποθετώντας την στον πυρήνα της συζήτησης και της ερμηνείας των οικονομικών φαινομένων προκειμένου να ηγεμονεύσουν. </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Οι συνεχόμενες κρίσεις από την αρχή μέχρι τα μέσα του 19</a:t>
            </a:r>
            <a:r>
              <a:rPr lang="el-GR" baseline="30000" dirty="0">
                <a:latin typeface="Bahnschrift SemiBold" panose="020B0502040204020203" pitchFamily="34" charset="0"/>
              </a:rPr>
              <a:t>ου</a:t>
            </a:r>
            <a:r>
              <a:rPr lang="el-GR" dirty="0">
                <a:latin typeface="Bahnschrift SemiBold" panose="020B0502040204020203" pitchFamily="34" charset="0"/>
              </a:rPr>
              <a:t> αιώνα θα κάνουν το Γάλλο οικονομολόγο </a:t>
            </a:r>
            <a:r>
              <a:rPr lang="en-US" dirty="0">
                <a:latin typeface="Bahnschrift SemiBold" panose="020B0502040204020203" pitchFamily="34" charset="0"/>
              </a:rPr>
              <a:t>Clement Juglar</a:t>
            </a:r>
            <a:r>
              <a:rPr lang="el-GR" dirty="0">
                <a:latin typeface="Bahnschrift SemiBold" panose="020B0502040204020203" pitchFamily="34" charset="0"/>
              </a:rPr>
              <a:t> να παρατηρήσει το 1860: </a:t>
            </a:r>
            <a:r>
              <a:rPr lang="el-GR" dirty="0">
                <a:solidFill>
                  <a:schemeClr val="accent6">
                    <a:lumMod val="60000"/>
                    <a:lumOff val="40000"/>
                  </a:schemeClr>
                </a:solidFill>
                <a:latin typeface="Bahnschrift SemiBold" panose="020B0502040204020203" pitchFamily="34" charset="0"/>
              </a:rPr>
              <a:t>οι οικονομικοί κύκλοι έχουν διάρκεια 7-11 χρόνια. </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90000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Σύμφωνα με τον </a:t>
            </a:r>
            <a:r>
              <a:rPr lang="en-US" dirty="0" err="1">
                <a:latin typeface="Bahnschrift SemiBold" panose="020B0502040204020203" pitchFamily="34" charset="0"/>
              </a:rPr>
              <a:t>Besomi</a:t>
            </a:r>
            <a:r>
              <a:rPr lang="el-GR" dirty="0">
                <a:latin typeface="Bahnschrift SemiBold" panose="020B0502040204020203" pitchFamily="34" charset="0"/>
              </a:rPr>
              <a:t> 2010 (σελ. 191-192, 251), οι έννοιες «κρίση», «πανικός», «σπασμός» αναφέρονται, σε καθημερινή βάση, σε τίτλους βιβλίων και επιφυλλίδων μαρτυρώντας ότι αυτά τα φαινόμενα δεν θα μπορούσαν να είναι άσχετα μεταξύ τους, αλλά μέρος μιας αλυσίδας γεγονότων, «στιγμές </a:t>
            </a:r>
            <a:r>
              <a:rPr lang="en-US" dirty="0">
                <a:latin typeface="Bahnschrift SemiBold" panose="020B0502040204020203" pitchFamily="34" charset="0"/>
              </a:rPr>
              <a:t>του </a:t>
            </a:r>
            <a:r>
              <a:rPr lang="en-US" dirty="0" err="1">
                <a:latin typeface="Bahnschrift SemiBold" panose="020B0502040204020203" pitchFamily="34" charset="0"/>
              </a:rPr>
              <a:t>ίδιου</a:t>
            </a:r>
            <a:r>
              <a:rPr lang="en-US" dirty="0">
                <a:latin typeface="Bahnschrift SemiBold" panose="020B0502040204020203" pitchFamily="34" charset="0"/>
              </a:rPr>
              <a:t> φα</a:t>
            </a:r>
            <a:r>
              <a:rPr lang="en-US" dirty="0" err="1">
                <a:latin typeface="Bahnschrift SemiBold" panose="020B0502040204020203" pitchFamily="34" charset="0"/>
              </a:rPr>
              <a:t>ινομένου</a:t>
            </a:r>
            <a:r>
              <a:rPr lang="en-US" dirty="0">
                <a:latin typeface="Bahnschrift SemiBold" panose="020B0502040204020203" pitchFamily="34" charset="0"/>
              </a:rPr>
              <a:t>». Τα</a:t>
            </a:r>
            <a:r>
              <a:rPr lang="en-US" dirty="0" err="1">
                <a:latin typeface="Bahnschrift SemiBold" panose="020B0502040204020203" pitchFamily="34" charset="0"/>
              </a:rPr>
              <a:t>υτόχρον</a:t>
            </a:r>
            <a:r>
              <a:rPr lang="en-US" dirty="0">
                <a:latin typeface="Bahnschrift SemiBold" panose="020B0502040204020203" pitchFamily="34" charset="0"/>
              </a:rPr>
              <a:t>α το ζήτημα των κρίσεων εμφανίζεται σε σειρά ιστορικών βιβλίων (Bell 1850, Anonymous 1857, Wirth 1858, Evans 1859). </a:t>
            </a:r>
            <a:r>
              <a:rPr lang="en-US" dirty="0" err="1">
                <a:latin typeface="Bahnschrift SemiBold" panose="020B0502040204020203" pitchFamily="34" charset="0"/>
              </a:rPr>
              <a:t>Βλέ</a:t>
            </a:r>
            <a:r>
              <a:rPr lang="en-US" dirty="0">
                <a:latin typeface="Bahnschrift SemiBold" panose="020B0502040204020203" pitchFamily="34" charset="0"/>
              </a:rPr>
              <a:t>πε και Besomi (2010, σελ. 191)</a:t>
            </a:r>
            <a:r>
              <a:rPr lang="el-GR" dirty="0">
                <a:latin typeface="Bahnschrift SemiBold" panose="020B0502040204020203" pitchFamily="34" charset="0"/>
              </a:rPr>
              <a:t>.</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22129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Το επαναλαμβανόμενο νούμερο εφτά για τα χρόνια του κύκλου που εμφανίζεται στις περισσότερες αναλύσεις δεν μπορεί να είναι άσχετο με το </a:t>
            </a:r>
            <a:r>
              <a:rPr lang="el-GR" dirty="0">
                <a:solidFill>
                  <a:schemeClr val="accent6">
                    <a:lumMod val="60000"/>
                    <a:lumOff val="40000"/>
                  </a:schemeClr>
                </a:solidFill>
                <a:latin typeface="Bahnschrift SemiBold" panose="020B0502040204020203" pitchFamily="34" charset="0"/>
              </a:rPr>
              <a:t>«Βιβλικό» νούμερο εφτά, ειδικά αν συνυπολογίσουμε ότι τίθεται με όρους «ευλογημένων και επίπονων» χρόνων. </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Ο </a:t>
            </a:r>
            <a:r>
              <a:rPr lang="en-US" dirty="0" err="1">
                <a:latin typeface="Bahnschrift SemiBold" panose="020B0502040204020203" pitchFamily="34" charset="0"/>
              </a:rPr>
              <a:t>Briaune</a:t>
            </a:r>
            <a:r>
              <a:rPr lang="el-GR" dirty="0">
                <a:latin typeface="Bahnschrift SemiBold" panose="020B0502040204020203" pitchFamily="34" charset="0"/>
              </a:rPr>
              <a:t> μάλιστα για να περιγράψει τον κύκλο της αγροτικής παραγωγής θα χρησιμοποιήσει το Βιβλικό δεκατέσσερα (εφτά συν εφτά), λέγοντας ότι αφού κάτι τέτοιο ίσχυε στην Αίγυπτο τότε πρέπει να ισχύει σε κάθε χώρα, άσχετα από τις κλιματολογικές συνθήκες  (Briaune,1857, σελ. 122). </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36581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829926"/>
            <a:ext cx="10752486" cy="4054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l-GR" dirty="0">
                <a:latin typeface="Bahnschrift SemiBold" panose="020B0502040204020203" pitchFamily="34" charset="0"/>
                <a:ea typeface="Calibri" panose="020F0502020204030204" pitchFamily="34" charset="0"/>
                <a:cs typeface="Times New Roman" panose="02020603050405020304" pitchFamily="18" charset="0"/>
              </a:rPr>
              <a:t>Η περιοδική επανάληψη των κρίσεων αποδίδεται στον </a:t>
            </a:r>
            <a:r>
              <a:rPr lang="en-US" dirty="0">
                <a:latin typeface="Bahnschrift SemiBold" panose="020B0502040204020203" pitchFamily="34" charset="0"/>
                <a:ea typeface="Calibri" panose="020F0502020204030204" pitchFamily="34" charset="0"/>
                <a:cs typeface="Times New Roman" panose="02020603050405020304" pitchFamily="18" charset="0"/>
              </a:rPr>
              <a:t>Juglar</a:t>
            </a:r>
            <a:r>
              <a:rPr lang="el-GR" dirty="0">
                <a:latin typeface="Bahnschrift SemiBold" panose="020B0502040204020203" pitchFamily="34" charset="0"/>
                <a:ea typeface="Calibri" panose="020F0502020204030204" pitchFamily="34" charset="0"/>
                <a:cs typeface="Times New Roman" panose="02020603050405020304" pitchFamily="18" charset="0"/>
              </a:rPr>
              <a:t>. Ωστόσο, φαίνεται να μην είναι ο πρώτος που θεμελιώνει το φαινόμενο</a:t>
            </a:r>
          </a:p>
          <a:p>
            <a:pPr algn="just">
              <a:lnSpc>
                <a:spcPct val="150000"/>
              </a:lnSpc>
              <a:spcAft>
                <a:spcPts val="0"/>
              </a:spcAft>
            </a:pPr>
            <a:endParaRPr lang="el-GR" dirty="0">
              <a:latin typeface="Bahnschrift SemiBold" panose="020B0502040204020203"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dirty="0">
                <a:latin typeface="Bahnschrift SemiBold" panose="020B0502040204020203" pitchFamily="34" charset="0"/>
                <a:ea typeface="Calibri" panose="020F0502020204030204" pitchFamily="34" charset="0"/>
                <a:cs typeface="Times New Roman" panose="02020603050405020304" pitchFamily="18" charset="0"/>
              </a:rPr>
              <a:t>Coquelin</a:t>
            </a:r>
            <a:r>
              <a:rPr lang="el-GR" dirty="0">
                <a:latin typeface="Bahnschrift SemiBold" panose="020B0502040204020203" pitchFamily="34" charset="0"/>
                <a:ea typeface="Calibri" panose="020F0502020204030204" pitchFamily="34" charset="0"/>
                <a:cs typeface="Times New Roman" panose="02020603050405020304" pitchFamily="18" charset="0"/>
              </a:rPr>
              <a:t>, 1848: Οι εμπορικές διαταραχές (κρίσεις) έχουν αποκτήσει μια συγκεκριμένη περιοδικότητα, τουλάχιστον σε κάποιες χώρες. </a:t>
            </a:r>
          </a:p>
          <a:p>
            <a:pPr algn="just">
              <a:lnSpc>
                <a:spcPct val="150000"/>
              </a:lnSpc>
              <a:spcAft>
                <a:spcPts val="0"/>
              </a:spcAft>
            </a:pPr>
            <a:r>
              <a:rPr lang="en-US" dirty="0">
                <a:latin typeface="Bahnschrift SemiBold" panose="020B0502040204020203" pitchFamily="34" charset="0"/>
                <a:ea typeface="Calibri" panose="020F0502020204030204" pitchFamily="34" charset="0"/>
                <a:cs typeface="Times New Roman" panose="02020603050405020304" pitchFamily="18" charset="0"/>
              </a:rPr>
              <a:t>Lawson</a:t>
            </a:r>
            <a:r>
              <a:rPr lang="el-GR" dirty="0">
                <a:latin typeface="Bahnschrift SemiBold" panose="020B0502040204020203" pitchFamily="34" charset="0"/>
                <a:ea typeface="Calibri" panose="020F0502020204030204" pitchFamily="34" charset="0"/>
                <a:cs typeface="Times New Roman" panose="02020603050405020304" pitchFamily="18" charset="0"/>
              </a:rPr>
              <a:t> 1848: κανονικότητα και περιοδικότητα στην εμφάνιση των εμπορικών διαταραχών (κρίσεων) ή οποία εμφανίζεται σε κύκλους ανά πέντε με εφτά χρόνια.</a:t>
            </a:r>
          </a:p>
          <a:p>
            <a:pPr algn="just">
              <a:lnSpc>
                <a:spcPct val="150000"/>
              </a:lnSpc>
              <a:spcAft>
                <a:spcPts val="0"/>
              </a:spcAft>
            </a:pPr>
            <a:r>
              <a:rPr lang="en-US" dirty="0">
                <a:latin typeface="Bahnschrift SemiBold" panose="020B0502040204020203" pitchFamily="34" charset="0"/>
                <a:ea typeface="Calibri" panose="020F0502020204030204" pitchFamily="34" charset="0"/>
                <a:cs typeface="Times New Roman" panose="02020603050405020304" pitchFamily="18" charset="0"/>
              </a:rPr>
              <a:t>Jevons</a:t>
            </a:r>
            <a:r>
              <a:rPr lang="el-GR" dirty="0">
                <a:latin typeface="Bahnschrift SemiBold" panose="020B0502040204020203" pitchFamily="34" charset="0"/>
                <a:ea typeface="Calibri" panose="020F0502020204030204" pitchFamily="34" charset="0"/>
                <a:cs typeface="Times New Roman" panose="02020603050405020304" pitchFamily="18" charset="0"/>
              </a:rPr>
              <a:t> , </a:t>
            </a:r>
            <a:r>
              <a:rPr lang="en-US" dirty="0">
                <a:latin typeface="Bahnschrift SemiBold" panose="020B0502040204020203" pitchFamily="34" charset="0"/>
                <a:ea typeface="Calibri" panose="020F0502020204030204" pitchFamily="34" charset="0"/>
                <a:cs typeface="Times New Roman" panose="02020603050405020304" pitchFamily="18" charset="0"/>
              </a:rPr>
              <a:t>Malthus</a:t>
            </a:r>
            <a:r>
              <a:rPr lang="el-GR" dirty="0">
                <a:latin typeface="Bahnschrift SemiBold" panose="020B0502040204020203" pitchFamily="34" charset="0"/>
                <a:ea typeface="Calibri" panose="020F0502020204030204" pitchFamily="34" charset="0"/>
                <a:cs typeface="Times New Roman" panose="02020603050405020304" pitchFamily="18" charset="0"/>
              </a:rPr>
              <a:t>: το φαινόμενο πρέπει σε κάθε περίπτωση να είναι περιοδικό.</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6519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l-GR" dirty="0">
                <a:latin typeface="Bahnschrift SemiBold" panose="020B0502040204020203" pitchFamily="34" charset="0"/>
                <a:ea typeface="Calibri" panose="020F0502020204030204" pitchFamily="34" charset="0"/>
                <a:cs typeface="Times New Roman" panose="02020603050405020304" pitchFamily="18" charset="0"/>
              </a:rPr>
              <a:t>Θα μπορούσαμε να ισχυριστούμε ότι αυτό που διαφοροποιεί τον </a:t>
            </a:r>
            <a:r>
              <a:rPr lang="en-US" dirty="0">
                <a:latin typeface="Bahnschrift SemiBold" panose="020B0502040204020203" pitchFamily="34" charset="0"/>
                <a:ea typeface="Calibri" panose="020F0502020204030204" pitchFamily="34" charset="0"/>
                <a:cs typeface="Times New Roman" panose="02020603050405020304" pitchFamily="18" charset="0"/>
              </a:rPr>
              <a:t>Juglar</a:t>
            </a:r>
            <a:r>
              <a:rPr lang="el-GR" dirty="0">
                <a:latin typeface="Bahnschrift SemiBold" panose="020B0502040204020203" pitchFamily="34" charset="0"/>
                <a:ea typeface="Calibri" panose="020F0502020204030204" pitchFamily="34" charset="0"/>
                <a:cs typeface="Times New Roman" panose="02020603050405020304" pitchFamily="18" charset="0"/>
              </a:rPr>
              <a:t> από όλους τους άλλους είναι η πιο συνεκτική επεξήγηση της περιοδικότητας των κρίσεων, την οποία βασίζει και σε ένα σχήμα, το</a:t>
            </a:r>
            <a:r>
              <a:rPr lang="el-GR" dirty="0">
                <a:latin typeface="Bahnschrift SemiBold" panose="020B0502040204020203" pitchFamily="34" charset="0"/>
              </a:rPr>
              <a:t> οποίο έχει ψήγματα τουλάχιστον, θεωρίας, καθώς πρότεινε τρόπους κατανόησης της επαλληλίας.</a:t>
            </a:r>
          </a:p>
          <a:p>
            <a:pPr algn="just">
              <a:lnSpc>
                <a:spcPct val="150000"/>
              </a:lnSpc>
            </a:pPr>
            <a:r>
              <a:rPr lang="el-GR" dirty="0">
                <a:latin typeface="Bahnschrift SemiBold" panose="020B0502040204020203" pitchFamily="34" charset="0"/>
              </a:rPr>
              <a:t>Σε κάθε περίπτωση, αυτό που έχει σημασία για τον </a:t>
            </a:r>
            <a:r>
              <a:rPr lang="en-US" dirty="0">
                <a:latin typeface="Bahnschrift SemiBold" panose="020B0502040204020203" pitchFamily="34" charset="0"/>
              </a:rPr>
              <a:t>Juglar</a:t>
            </a:r>
            <a:r>
              <a:rPr lang="el-GR" dirty="0">
                <a:latin typeface="Bahnschrift SemiBold" panose="020B0502040204020203" pitchFamily="34" charset="0"/>
              </a:rPr>
              <a:t> είναι η ανάδειξη του φαινομένου των κρίσεων όχι σαν μεμονωμένα γεγονότα αλλά σαν τμήματα </a:t>
            </a:r>
            <a:r>
              <a:rPr lang="el-GR" i="1" dirty="0">
                <a:latin typeface="Bahnschrift SemiBold" panose="020B0502040204020203" pitchFamily="34" charset="0"/>
              </a:rPr>
              <a:t>μιας αλυσίδας στιγμών</a:t>
            </a:r>
            <a:r>
              <a:rPr lang="el-GR" dirty="0">
                <a:latin typeface="Bahnschrift SemiBold" panose="020B0502040204020203" pitchFamily="34" charset="0"/>
              </a:rPr>
              <a:t> που υπαγορεύεται από την «εκπλήρωση κάποιων συγκεκριμένων συνθηκών», παρά ένας συγκεκριμένος τύπος κύκλου που επαναλαμβάνεται με αυστηρή περιοδικότητα. </a:t>
            </a:r>
            <a:endParaRPr lang="el-GR" dirty="0">
              <a:latin typeface="Bahnschrift SemiBold" panose="020B0502040204020203" pitchFamily="34" charset="0"/>
              <a:ea typeface="Calibri" panose="020F0502020204030204" pitchFamily="34" charset="0"/>
              <a:cs typeface="Times New Roman" panose="02020603050405020304" pitchFamily="18"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50253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n-US" dirty="0">
                <a:latin typeface="Bahnschrift SemiBold" panose="020B0502040204020203" pitchFamily="34" charset="0"/>
              </a:rPr>
              <a:t>O Juglar</a:t>
            </a:r>
            <a:r>
              <a:rPr lang="el-GR" dirty="0">
                <a:latin typeface="Bahnschrift SemiBold" panose="020B0502040204020203" pitchFamily="34" charset="0"/>
              </a:rPr>
              <a:t> είχε συλλέξει πλήθος στοιχείων σε μορφή </a:t>
            </a:r>
            <a:r>
              <a:rPr lang="el-GR" dirty="0" err="1">
                <a:latin typeface="Bahnschrift SemiBold" panose="020B0502040204020203" pitchFamily="34" charset="0"/>
              </a:rPr>
              <a:t>χρονοσειρών</a:t>
            </a:r>
            <a:r>
              <a:rPr lang="el-GR" dirty="0">
                <a:latin typeface="Bahnschrift SemiBold" panose="020B0502040204020203" pitchFamily="34" charset="0"/>
              </a:rPr>
              <a:t> του τραπεζικού τομέα όπως: νομισματικά αποθέματα, καταθέσεις, κυκλοφορία τραπεζογραμματίων τις οποίες προσπάθησε να συσχετίσει με μεταβολές στο πληθυσμό, στην αγροτική παραγωγή, στις εισαγωγές και τις εξαγωγές, στα κρατικά έσοδα και στις προσόδους. Παρατήρησε ότι υπάρχουν αιτιώδεις σχέσεις στις μεταβολές κάποιων μεταβλητών και οι μεταβολές συμβαίνουν με εναλλαγή συγκεκριμένων φάσεων</a:t>
            </a:r>
            <a:r>
              <a:rPr lang="el-GR" dirty="0"/>
              <a:t>.</a:t>
            </a:r>
            <a:endParaRPr lang="el-GR" dirty="0">
              <a:latin typeface="Bahnschrift SemiBold" panose="020B0502040204020203"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l-GR" dirty="0">
              <a:latin typeface="Bahnschrift SemiBold" panose="020B0502040204020203" pitchFamily="34" charset="0"/>
              <a:ea typeface="Calibri" panose="020F0502020204030204" pitchFamily="34" charset="0"/>
              <a:cs typeface="Times New Roman" panose="02020603050405020304" pitchFamily="18"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5" name="Ορθογώνιο 4"/>
              <p:cNvSpPr/>
              <p:nvPr/>
            </p:nvSpPr>
            <p:spPr>
              <a:xfrm>
                <a:off x="5976110" y="4596479"/>
                <a:ext cx="2092176" cy="738664"/>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l-GR" sz="2800" i="1" smtClean="0">
                          <a:solidFill>
                            <a:schemeClr val="accent6">
                              <a:lumMod val="60000"/>
                              <a:lumOff val="40000"/>
                            </a:schemeClr>
                          </a:solidFill>
                          <a:effectLst>
                            <a:outerShdw blurRad="38100" dist="38100" dir="2700000" algn="tl">
                              <a:srgbClr val="000000">
                                <a:alpha val="43137"/>
                              </a:srgbClr>
                            </a:outerShdw>
                          </a:effectLst>
                          <a:latin typeface="Cambria Math" panose="02040503050406030204" pitchFamily="18" charset="0"/>
                        </a:rPr>
                        <m:t>𝛶</m:t>
                      </m:r>
                      <m:r>
                        <a:rPr lang="el-GR" sz="2800" i="1" smtClean="0">
                          <a:solidFill>
                            <a:schemeClr val="accent6">
                              <a:lumMod val="60000"/>
                              <a:lumOff val="40000"/>
                            </a:schemeClr>
                          </a:solidFill>
                          <a:effectLst>
                            <a:outerShdw blurRad="38100" dist="38100" dir="2700000" algn="tl">
                              <a:srgbClr val="000000">
                                <a:alpha val="43137"/>
                              </a:srgbClr>
                            </a:outerShdw>
                          </a:effectLst>
                          <a:latin typeface="Cambria Math" panose="02040503050406030204" pitchFamily="18" charset="0"/>
                        </a:rPr>
                        <m:t>=</m:t>
                      </m:r>
                      <m:r>
                        <a:rPr lang="el-GR" sz="2800" i="1" smtClean="0">
                          <a:solidFill>
                            <a:schemeClr val="accent6">
                              <a:lumMod val="60000"/>
                              <a:lumOff val="40000"/>
                            </a:schemeClr>
                          </a:solidFill>
                          <a:effectLst>
                            <a:outerShdw blurRad="38100" dist="38100" dir="2700000" algn="tl">
                              <a:srgbClr val="000000">
                                <a:alpha val="43137"/>
                              </a:srgbClr>
                            </a:outerShdw>
                          </a:effectLst>
                          <a:latin typeface="Cambria Math" panose="02040503050406030204" pitchFamily="18" charset="0"/>
                        </a:rPr>
                        <m:t>𝛼𝛸</m:t>
                      </m:r>
                      <m:r>
                        <a:rPr lang="el-GR" sz="2800" i="1" smtClean="0">
                          <a:solidFill>
                            <a:schemeClr val="accent6">
                              <a:lumMod val="60000"/>
                              <a:lumOff val="40000"/>
                            </a:schemeClr>
                          </a:solidFill>
                          <a:effectLst>
                            <a:outerShdw blurRad="38100" dist="38100" dir="2700000" algn="tl">
                              <a:srgbClr val="000000">
                                <a:alpha val="43137"/>
                              </a:srgbClr>
                            </a:outerShdw>
                          </a:effectLst>
                          <a:latin typeface="Cambria Math" panose="02040503050406030204" pitchFamily="18" charset="0"/>
                        </a:rPr>
                        <m:t>+</m:t>
                      </m:r>
                      <m:r>
                        <a:rPr lang="el-GR" sz="2800" i="1" smtClean="0">
                          <a:solidFill>
                            <a:schemeClr val="accent6">
                              <a:lumMod val="60000"/>
                              <a:lumOff val="40000"/>
                            </a:schemeClr>
                          </a:solidFill>
                          <a:effectLst>
                            <a:outerShdw blurRad="38100" dist="38100" dir="2700000" algn="tl">
                              <a:srgbClr val="000000">
                                <a:alpha val="43137"/>
                              </a:srgbClr>
                            </a:outerShdw>
                          </a:effectLst>
                          <a:latin typeface="Cambria Math" panose="02040503050406030204" pitchFamily="18" charset="0"/>
                        </a:rPr>
                        <m:t>𝛽</m:t>
                      </m:r>
                    </m:oMath>
                  </m:oMathPara>
                </a14:m>
                <a:endParaRPr lang="el-GR" sz="2800" i="1" dirty="0">
                  <a:effectLst>
                    <a:outerShdw blurRad="38100" dist="38100" dir="2700000" algn="tl">
                      <a:srgbClr val="000000">
                        <a:alpha val="43137"/>
                      </a:srgbClr>
                    </a:outerShdw>
                  </a:effectLst>
                  <a:latin typeface="Bahnschrift SemiBold" panose="020B0502040204020203" pitchFamily="34" charset="0"/>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5976110" y="4596479"/>
                <a:ext cx="2092176" cy="738664"/>
              </a:xfrm>
              <a:prstGeom prst="rect">
                <a:avLst/>
              </a:prstGeom>
              <a:blipFill>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35691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36361" y="1004203"/>
            <a:ext cx="10234710" cy="4992377"/>
          </a:xfrm>
          <a:prstGeom prst="rect">
            <a:avLst/>
          </a:prstGeom>
          <a:noFill/>
          <a:ln>
            <a:solidFill>
              <a:schemeClr val="accent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tx1"/>
              </a:solidFill>
              <a:latin typeface="Book Antiqua" panose="02040602050305030304" pitchFamily="18" charset="0"/>
            </a:endParaRPr>
          </a:p>
          <a:p>
            <a:pPr algn="just">
              <a:lnSpc>
                <a:spcPct val="150000"/>
              </a:lnSpc>
            </a:pPr>
            <a:r>
              <a:rPr lang="el-GR" dirty="0">
                <a:latin typeface="Bahnschrift SemiBold" panose="020B0502040204020203" pitchFamily="34" charset="0"/>
              </a:rPr>
              <a:t>Στην πορεία ανάλυσης της έννοιας του Οικονομικού Κύκλου και των εξελίξεών της, υπεισέρχεται η θέση πως οι μετασχηματισμοί και οι α-συνέχειες στην </a:t>
            </a:r>
            <a:r>
              <a:rPr lang="el-GR" dirty="0" err="1">
                <a:latin typeface="Bahnschrift SemiBold" panose="020B0502040204020203" pitchFamily="34" charset="0"/>
              </a:rPr>
              <a:t>εννοιολόγηση</a:t>
            </a:r>
            <a:r>
              <a:rPr lang="el-GR" dirty="0">
                <a:latin typeface="Bahnschrift SemiBold" panose="020B0502040204020203" pitchFamily="34" charset="0"/>
              </a:rPr>
              <a:t> των φαινομένων έχουν</a:t>
            </a:r>
            <a:r>
              <a:rPr lang="en-US" dirty="0">
                <a:latin typeface="Bahnschrift SemiBold" panose="020B0502040204020203" pitchFamily="34" charset="0"/>
              </a:rPr>
              <a:t> </a:t>
            </a:r>
            <a:r>
              <a:rPr lang="el-GR" dirty="0">
                <a:latin typeface="Bahnschrift SemiBold" panose="020B0502040204020203" pitchFamily="34" charset="0"/>
              </a:rPr>
              <a:t>να κάνουν </a:t>
            </a:r>
            <a:r>
              <a:rPr lang="el-GR" i="1" u="sng" dirty="0">
                <a:effectLst>
                  <a:outerShdw blurRad="38100" dist="38100" dir="2700000" algn="tl">
                    <a:srgbClr val="000000">
                      <a:alpha val="43137"/>
                    </a:srgbClr>
                  </a:outerShdw>
                </a:effectLst>
                <a:latin typeface="Bahnschrift SemiBold" panose="020B0502040204020203" pitchFamily="34" charset="0"/>
              </a:rPr>
              <a:t>και</a:t>
            </a:r>
            <a:r>
              <a:rPr lang="el-GR" dirty="0">
                <a:latin typeface="Bahnschrift SemiBold" panose="020B0502040204020203" pitchFamily="34" charset="0"/>
              </a:rPr>
              <a:t> με μετατοπίσεις οι οποίες επισυμβαίνουν λόγω των εσωτερικών αντιφάσεων της Οικονομικής Επιστήμης, συνολικά. </a:t>
            </a:r>
          </a:p>
          <a:p>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577266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l-GR" dirty="0">
                <a:latin typeface="Bahnschrift SemiBold" panose="020B0502040204020203" pitchFamily="34" charset="0"/>
              </a:rPr>
              <a:t>Παρά τις όψεις αμφισβήτησης που τίθενται με την εισαγωγή της έννοιας της κρίσης, δηλαδή της μόνιμης διαταραχής που αναιρεί έστω, την εγγενή τάση για ισορροπία και την εμφάνιση κρίσεων στον πραγματικό κόσμο με συγκεκριμένη τυπολογία και χαρακτηριστικά, </a:t>
            </a:r>
            <a:r>
              <a:rPr lang="el-GR" dirty="0">
                <a:solidFill>
                  <a:schemeClr val="accent6">
                    <a:lumMod val="60000"/>
                    <a:lumOff val="40000"/>
                  </a:schemeClr>
                </a:solidFill>
                <a:latin typeface="Bahnschrift SemiBold" panose="020B0502040204020203" pitchFamily="34" charset="0"/>
              </a:rPr>
              <a:t>η απάντηση της ηγεμονεύουσας τότε, κλασσικής σχολής, ήταν η περαιτέρω ανάλυση της ισορροπίας </a:t>
            </a:r>
            <a:r>
              <a:rPr lang="el-GR" dirty="0">
                <a:latin typeface="Bahnschrift SemiBold" panose="020B0502040204020203" pitchFamily="34" charset="0"/>
              </a:rPr>
              <a:t>– χωρίς φυσικά αυτό να αποκλείει την πιθανότητα ύπαρξης ανισορροπιών και διαταραχών, προσπαθώντας μάλιστα να κάνει συμβατή την έννοια της ισορροπίας με παράγοντες που θα ήταν πιθανά αιτίες ανισορροπιών και διαταραχών, έστω βραχυχρόνια.</a:t>
            </a:r>
            <a:endParaRPr lang="el-GR" dirty="0">
              <a:latin typeface="Bahnschrift SemiBold" panose="020B0502040204020203" pitchFamily="34" charset="0"/>
              <a:ea typeface="Calibri" panose="020F0502020204030204" pitchFamily="34" charset="0"/>
              <a:cs typeface="Times New Roman" panose="02020603050405020304" pitchFamily="18"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10246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Το υπόδειγμα της γενικής ισορροπίας, δημιούργημα του Γάλλου μαθηματικού και οικονομολόγου </a:t>
            </a:r>
            <a:r>
              <a:rPr lang="en-US" dirty="0">
                <a:latin typeface="Bahnschrift SemiBold" panose="020B0502040204020203" pitchFamily="34" charset="0"/>
              </a:rPr>
              <a:t>Leon </a:t>
            </a:r>
            <a:r>
              <a:rPr lang="en-US" dirty="0" err="1">
                <a:latin typeface="Bahnschrift SemiBold" panose="020B0502040204020203" pitchFamily="34" charset="0"/>
              </a:rPr>
              <a:t>Walras</a:t>
            </a:r>
            <a:r>
              <a:rPr lang="el-GR" dirty="0">
                <a:latin typeface="Bahnschrift SemiBold" panose="020B0502040204020203" pitchFamily="34" charset="0"/>
              </a:rPr>
              <a:t>, βασίζεται στη λογική </a:t>
            </a:r>
            <a:r>
              <a:rPr lang="el-GR" dirty="0">
                <a:solidFill>
                  <a:schemeClr val="bg2">
                    <a:lumMod val="60000"/>
                    <a:lumOff val="40000"/>
                  </a:schemeClr>
                </a:solidFill>
                <a:latin typeface="Bahnschrift SemiBold" panose="020B0502040204020203" pitchFamily="34" charset="0"/>
              </a:rPr>
              <a:t>της εξίσωσης της προσφοράς και της ζήτησης καθώς και στην θεμελίωση της έννοιας της οριακής χρησιμότητας </a:t>
            </a:r>
            <a:r>
              <a:rPr lang="el-GR" dirty="0">
                <a:latin typeface="Bahnschrift SemiBold" panose="020B0502040204020203" pitchFamily="34" charset="0"/>
              </a:rPr>
              <a:t>(</a:t>
            </a:r>
            <a:r>
              <a:rPr lang="en-US" dirty="0" err="1">
                <a:latin typeface="Bahnschrift SemiBold" panose="020B0502040204020203" pitchFamily="34" charset="0"/>
              </a:rPr>
              <a:t>Walras</a:t>
            </a:r>
            <a:r>
              <a:rPr lang="el-GR" dirty="0">
                <a:latin typeface="Bahnschrift SemiBold" panose="020B0502040204020203" pitchFamily="34" charset="0"/>
              </a:rPr>
              <a:t> 1870). </a:t>
            </a:r>
            <a:r>
              <a:rPr lang="el-GR" dirty="0">
                <a:solidFill>
                  <a:schemeClr val="accent6">
                    <a:lumMod val="60000"/>
                    <a:lumOff val="40000"/>
                  </a:schemeClr>
                </a:solidFill>
                <a:latin typeface="Bahnschrift SemiBold" panose="020B0502040204020203" pitchFamily="34" charset="0"/>
              </a:rPr>
              <a:t>Η μόνη δυνατότητα εμφάνισης </a:t>
            </a:r>
            <a:r>
              <a:rPr lang="el-GR" dirty="0" err="1">
                <a:solidFill>
                  <a:schemeClr val="accent6">
                    <a:lumMod val="60000"/>
                    <a:lumOff val="40000"/>
                  </a:schemeClr>
                </a:solidFill>
                <a:latin typeface="Bahnschrift SemiBold" panose="020B0502040204020203" pitchFamily="34" charset="0"/>
              </a:rPr>
              <a:t>ανισσοροπίας</a:t>
            </a:r>
            <a:r>
              <a:rPr lang="el-GR" dirty="0">
                <a:solidFill>
                  <a:schemeClr val="accent6">
                    <a:lumMod val="60000"/>
                    <a:lumOff val="40000"/>
                  </a:schemeClr>
                </a:solidFill>
                <a:latin typeface="Bahnschrift SemiBold" panose="020B0502040204020203" pitchFamily="34" charset="0"/>
              </a:rPr>
              <a:t> αφορά στις τρέχουσες τιμές που θεωρούνται παρεκκλίσεις από την τιμή μακροχρόνιας ισορροπίας</a:t>
            </a:r>
            <a:r>
              <a:rPr lang="el-GR" dirty="0">
                <a:latin typeface="Bahnschrift SemiBold" panose="020B0502040204020203" pitchFamily="34" charset="0"/>
              </a:rPr>
              <a:t>. </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Από την πρώτη εκδοχή κρίσεων του </a:t>
            </a:r>
            <a:r>
              <a:rPr lang="en-US" dirty="0">
                <a:latin typeface="Bahnschrift SemiBold" panose="020B0502040204020203" pitchFamily="34" charset="0"/>
              </a:rPr>
              <a:t>Juglar</a:t>
            </a:r>
            <a:r>
              <a:rPr lang="el-GR" dirty="0">
                <a:latin typeface="Bahnschrift SemiBold" panose="020B0502040204020203" pitchFamily="34" charset="0"/>
              </a:rPr>
              <a:t> που διατυπώνεται στον </a:t>
            </a:r>
            <a:r>
              <a:rPr lang="el-GR" dirty="0" err="1">
                <a:latin typeface="Bahnschrift SemiBold" panose="020B0502040204020203" pitchFamily="34" charset="0"/>
              </a:rPr>
              <a:t>εκδοθέντα</a:t>
            </a:r>
            <a:r>
              <a:rPr lang="el-GR" dirty="0">
                <a:latin typeface="Bahnschrift SemiBold" panose="020B0502040204020203" pitchFamily="34" charset="0"/>
              </a:rPr>
              <a:t> τόμο του 1862, μέχρι την τελευταία εκδοχή στον τόμο του 1889, εμφανίζονται μεγάλες αλλαγές. Συγκεκριμένα, στην πρώτη έκδοση οι κρίσεις σχετίζονται με την πάγια επένδυση, ολόκληρη η ανάλυση έχει μια και μοναδική αναφορά στις τιμές όταν αυτές συναρτώνται με την κρίση. Αντίθετα, στα 1889 στην τελευταία έκδοση, όταν και έχει μεσολαβήσει το θεώρημα της γενικής ισορροπίας και των τιμών, οι αναφορές στις τιμές πολλαπλασιάζονται.</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48486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latin typeface="Bahnschrift SemiBold" panose="020B0502040204020203" pitchFamily="34" charset="0"/>
              </a:rPr>
              <a:t>O</a:t>
            </a:r>
            <a:r>
              <a:rPr lang="el-GR" dirty="0">
                <a:latin typeface="Bahnschrift SemiBold" panose="020B0502040204020203" pitchFamily="34" charset="0"/>
              </a:rPr>
              <a:t>ι κύκλοι πήραν το όνομα του </a:t>
            </a:r>
            <a:r>
              <a:rPr lang="en-US" dirty="0">
                <a:latin typeface="Bahnschrift SemiBold" panose="020B0502040204020203" pitchFamily="34" charset="0"/>
              </a:rPr>
              <a:t>Juglar</a:t>
            </a:r>
            <a:r>
              <a:rPr lang="el-GR" dirty="0">
                <a:latin typeface="Bahnschrift SemiBold" panose="020B0502040204020203" pitchFamily="34" charset="0"/>
              </a:rPr>
              <a:t> και έμειναν γνωστοί ως «κύκλοι </a:t>
            </a:r>
            <a:r>
              <a:rPr lang="en-US" dirty="0">
                <a:latin typeface="Bahnschrift SemiBold" panose="020B0502040204020203" pitchFamily="34" charset="0"/>
              </a:rPr>
              <a:t>Juglar</a:t>
            </a:r>
            <a:r>
              <a:rPr lang="el-GR" dirty="0">
                <a:latin typeface="Bahnschrift SemiBold" panose="020B0502040204020203" pitchFamily="34" charset="0"/>
              </a:rPr>
              <a:t>», ενώ έμειναν να αναφέρονται στον κύκλο των επενδύσεων και συγκεκριμένα εκείνου που σχετίζεται με την πάγια επένδυση.  Θεωρούμε ότι το γεγονός ότι οι κύκλοι αυτοί σχετίζονται με πάγια επένδυση δεν μπορεί να είναι άσχετο με το ότι την περίοδο αυτήν, στα πρώτα βήματα της βιομηχανικής επανάστασης, παρατηρούνται σημαντικές επενδύσεις σε πάγιο βιομηχανικό εξοπλισμό. </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Ταυτόχρονα, όπως θα δούμε και αργότερα μέχρι και σήμερα, ένα ετερόκλητο μείγμα οικονομικών προσεγγίσεων θέτει την βάση των οικονομικών κρίσεων στην τεχνολογική μεταβολή και την επένδυση. </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22342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solidFill>
                  <a:schemeClr val="bg2">
                    <a:lumMod val="60000"/>
                    <a:lumOff val="40000"/>
                  </a:schemeClr>
                </a:solidFill>
                <a:latin typeface="Bahnschrift SemiBold" panose="020B0502040204020203" pitchFamily="34" charset="0"/>
              </a:rPr>
              <a:t>Η έννοια των φάσεων </a:t>
            </a:r>
            <a:r>
              <a:rPr lang="el-GR" dirty="0">
                <a:latin typeface="Bahnschrift SemiBold" panose="020B0502040204020203" pitchFamily="34" charset="0"/>
              </a:rPr>
              <a:t>της εμπορικής συναλλαγής με την έννοια της σκιαγράφησης ενός εμπορικού κύκλου συναντιέται το 1830 στο έργο του </a:t>
            </a:r>
            <a:r>
              <a:rPr lang="en-US" dirty="0">
                <a:latin typeface="Bahnschrift SemiBold" panose="020B0502040204020203" pitchFamily="34" charset="0"/>
              </a:rPr>
              <a:t>Huskisson</a:t>
            </a:r>
            <a:r>
              <a:rPr lang="el-GR" dirty="0">
                <a:latin typeface="Bahnschrift SemiBold" panose="020B0502040204020203" pitchFamily="34" charset="0"/>
              </a:rPr>
              <a:t> με τη μόνη διαφορά ότι η εναλλαγή των φάσεων δεν εμφανίζεται ως μέρος μιας συνολικής διεργασίας (</a:t>
            </a:r>
            <a:r>
              <a:rPr lang="en-US" dirty="0" err="1">
                <a:latin typeface="Bahnschrift SemiBold" panose="020B0502040204020203" pitchFamily="34" charset="0"/>
              </a:rPr>
              <a:t>Besomi</a:t>
            </a:r>
            <a:r>
              <a:rPr lang="el-GR" dirty="0">
                <a:latin typeface="Bahnschrift SemiBold" panose="020B0502040204020203" pitchFamily="34" charset="0"/>
              </a:rPr>
              <a:t> 2010, σελ. 192). </a:t>
            </a:r>
          </a:p>
          <a:p>
            <a:pPr algn="just"/>
            <a:endParaRPr lang="el-GR" dirty="0">
              <a:solidFill>
                <a:schemeClr val="accent6">
                  <a:lumMod val="60000"/>
                  <a:lumOff val="40000"/>
                </a:schemeClr>
              </a:solidFill>
              <a:latin typeface="Bahnschrift SemiBold" panose="020B0502040204020203" pitchFamily="34" charset="0"/>
            </a:endParaRPr>
          </a:p>
          <a:p>
            <a:pPr algn="just"/>
            <a:r>
              <a:rPr lang="el-GR" dirty="0">
                <a:solidFill>
                  <a:schemeClr val="accent6">
                    <a:lumMod val="60000"/>
                    <a:lumOff val="40000"/>
                  </a:schemeClr>
                </a:solidFill>
                <a:latin typeface="Bahnschrift SemiBold" panose="020B0502040204020203" pitchFamily="34" charset="0"/>
              </a:rPr>
              <a:t>Αγαθά μένουν απούλητα λόγω μεγάλης αύξησης τιμών που αποδίδεται σε κερδοσκοπικές ενέργειες, ενώ η περίοδος της οικονομικής δυσπραγίας τελειώνει όταν τα αγαθά τα οποία έμεναν απούλητα, πωλούνται.</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9329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Οι φάσεις ως μέρος μιας συνολικής διεργασίας εγγενούς στον καπιταλισμό εμφανίζονται στον </a:t>
            </a:r>
            <a:r>
              <a:rPr lang="en-US" dirty="0" err="1">
                <a:latin typeface="Bahnschrift SemiBold" panose="020B0502040204020203" pitchFamily="34" charset="0"/>
              </a:rPr>
              <a:t>Overstone</a:t>
            </a:r>
            <a:r>
              <a:rPr lang="el-GR" dirty="0">
                <a:latin typeface="Bahnschrift SemiBold" panose="020B0502040204020203" pitchFamily="34" charset="0"/>
              </a:rPr>
              <a:t> με ένα σχήμα που περιλαμβάνει δέκα στάδια «βρίσκουμε ότι η οικονομική κατάσταση περιστρέφεται σαν ένας κύκλος και εξαρτάται από πολλούς παράγοντες περιοδικά επανεμφανιζόμενους. </a:t>
            </a:r>
            <a:r>
              <a:rPr lang="el-GR" dirty="0">
                <a:solidFill>
                  <a:schemeClr val="accent6">
                    <a:lumMod val="60000"/>
                    <a:lumOff val="40000"/>
                  </a:schemeClr>
                </a:solidFill>
                <a:latin typeface="Bahnschrift SemiBold" panose="020B0502040204020203" pitchFamily="34" charset="0"/>
              </a:rPr>
              <a:t>Ξεκινάει από την αδράνεια, ύστερα βελτίωση, αυξημένη εμπιστοσύνη, ευημερία, ενθουσιασμός, υπέρ-εμπόριο, κρίση, πίεση, στασιμότητα, αγωνία, καταλήγοντας ξανά στη  αδράνεια</a:t>
            </a:r>
            <a:r>
              <a:rPr lang="el-GR" dirty="0">
                <a:latin typeface="Bahnschrift SemiBold" panose="020B0502040204020203" pitchFamily="34" charset="0"/>
              </a:rPr>
              <a:t>» (</a:t>
            </a:r>
            <a:r>
              <a:rPr lang="en-US" dirty="0" err="1">
                <a:latin typeface="Bahnschrift SemiBold" panose="020B0502040204020203" pitchFamily="34" charset="0"/>
              </a:rPr>
              <a:t>Overstone</a:t>
            </a:r>
            <a:r>
              <a:rPr lang="el-GR" dirty="0">
                <a:latin typeface="Bahnschrift SemiBold" panose="020B0502040204020203" pitchFamily="34" charset="0"/>
              </a:rPr>
              <a:t>, 1837, σελ. 31). Κατά τον </a:t>
            </a:r>
            <a:r>
              <a:rPr lang="en-US" dirty="0" err="1">
                <a:latin typeface="Bahnschrift SemiBold" panose="020B0502040204020203" pitchFamily="34" charset="0"/>
              </a:rPr>
              <a:t>Besomi</a:t>
            </a:r>
            <a:r>
              <a:rPr lang="el-GR" dirty="0">
                <a:latin typeface="Bahnschrift SemiBold" panose="020B0502040204020203" pitchFamily="34" charset="0"/>
              </a:rPr>
              <a:t> (2010, σελ. 192), οι φάσεις αυτές δεν αναλύθηκαν όσο θα έπρεπε και έτσι έμειναν κενές περιεχομένου. </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Επίσης, η άρρητη υπόθεση για ένα αρχικό σημείο αδράνειας, κάνει το σχήμα να είναι ευεπίφορο στην κριτική. Πως φτάσαμε σε αυτό; Πως μοιάζει; Γιατί είναι αδρανές;</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69132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latin typeface="Bahnschrift SemiBold" panose="020B0502040204020203" pitchFamily="34" charset="0"/>
              </a:rPr>
              <a:t>Θα μπ</a:t>
            </a:r>
            <a:r>
              <a:rPr lang="en-US" dirty="0" err="1">
                <a:latin typeface="Bahnschrift SemiBold" panose="020B0502040204020203" pitchFamily="34" charset="0"/>
              </a:rPr>
              <a:t>ορούσ</a:t>
            </a:r>
            <a:r>
              <a:rPr lang="en-US" dirty="0">
                <a:latin typeface="Bahnschrift SemiBold" panose="020B0502040204020203" pitchFamily="34" charset="0"/>
              </a:rPr>
              <a:t>αμε να ισχυριστούμε ότι </a:t>
            </a:r>
            <a:r>
              <a:rPr lang="en-US" dirty="0">
                <a:solidFill>
                  <a:schemeClr val="accent6">
                    <a:lumMod val="60000"/>
                    <a:lumOff val="40000"/>
                  </a:schemeClr>
                </a:solidFill>
                <a:latin typeface="Bahnschrift SemiBold" panose="020B0502040204020203" pitchFamily="34" charset="0"/>
              </a:rPr>
              <a:t>η ανάλυση της ανισορροπίας και της διαταραχής προϋποθέτει σε ένα βαθμό την έννοια της ισορροπίας όπως ακριβώς η κρίση προϋποθέτει την κανονικότητα. </a:t>
            </a:r>
            <a:r>
              <a:rPr lang="en-US" dirty="0" err="1">
                <a:latin typeface="Bahnschrift SemiBold" panose="020B0502040204020203" pitchFamily="34" charset="0"/>
              </a:rPr>
              <a:t>Με</a:t>
            </a:r>
            <a:r>
              <a:rPr lang="en-US" dirty="0">
                <a:latin typeface="Bahnschrift SemiBold" panose="020B0502040204020203" pitchFamily="34" charset="0"/>
              </a:rPr>
              <a:t> </a:t>
            </a:r>
            <a:r>
              <a:rPr lang="en-US" dirty="0" err="1">
                <a:latin typeface="Bahnschrift SemiBold" panose="020B0502040204020203" pitchFamily="34" charset="0"/>
              </a:rPr>
              <a:t>άλλ</a:t>
            </a:r>
            <a:r>
              <a:rPr lang="en-US" dirty="0">
                <a:latin typeface="Bahnschrift SemiBold" panose="020B0502040204020203" pitchFamily="34" charset="0"/>
              </a:rPr>
              <a:t>α λόγια δεν είναι μόνο το γεγονός ότι η εφεύρεση ενός μηδενικού σημείου διευκολύνει την ανάλυση καθώς είναι μια σύμβαση για να αγνοηθούν άλλες καταστάσεις του παρελθόντος αλλά και αυτό το αρχικό σημείο πρέπει να ενέχει την «κανονικότητα» για να μπορεί να περιγραφεί η διαταραχή. </a:t>
            </a:r>
            <a:endParaRPr lang="el-GR" dirty="0">
              <a:latin typeface="Bahnschrift SemiBold" panose="020B0502040204020203" pitchFamily="34"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2910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effectLst/>
                <a:latin typeface="Bahnschrift SemiBold" panose="020B0502040204020203" pitchFamily="34" charset="0"/>
              </a:rPr>
              <a:t>[..] ίδιον ενός αντικειμένου ή γεγονότος που χαρακτηρίζεται ως κανονικό δια της αναφοράς του σε έναν εξωτερικό ή </a:t>
            </a:r>
            <a:r>
              <a:rPr lang="el-GR" dirty="0" err="1">
                <a:effectLst/>
                <a:latin typeface="Bahnschrift SemiBold" panose="020B0502040204020203" pitchFamily="34" charset="0"/>
              </a:rPr>
              <a:t>εμμενή</a:t>
            </a:r>
            <a:r>
              <a:rPr lang="el-GR" dirty="0">
                <a:effectLst/>
                <a:latin typeface="Bahnschrift SemiBold" panose="020B0502040204020203" pitchFamily="34" charset="0"/>
              </a:rPr>
              <a:t> κανόνα είναι να μπορεί, με τη σειρά του, να αποτελέσει όρο αναφοράς για αντικείμενα ή γεγονότα που δεν είναι σε θέση να χαρακτηριστούν τέτοια. Το κανονικό είναι λοιπόν, ταυτόχρονα, η επέκταση και η έκφανση του κανόνα. Πληθαίνει τον ρυθμιστικό κανόνα [</a:t>
            </a:r>
            <a:r>
              <a:rPr lang="el-GR" dirty="0" err="1">
                <a:effectLst/>
                <a:latin typeface="Bahnschrift SemiBold" panose="020B0502040204020203" pitchFamily="34" charset="0"/>
              </a:rPr>
              <a:t>regle</a:t>
            </a:r>
            <a:r>
              <a:rPr lang="el-GR" dirty="0">
                <a:effectLst/>
                <a:latin typeface="Bahnschrift SemiBold" panose="020B0502040204020203" pitchFamily="34" charset="0"/>
              </a:rPr>
              <a:t>] την ίδια στιγμή που τον δεικνύει. Το κανονικό προϋποθέτει, λοιπόν, έξω από το ίδιο, δίπλα στο ίδιο και ενάντια στο ίδιο, όλα αυτά που ακόμα του διαφεύγουν. Ένας κανόνας αντλεί το νόημά του, τη λειτουργία του και την αξία του από το γεγονός της</a:t>
            </a:r>
            <a:br>
              <a:rPr lang="el-GR" dirty="0">
                <a:latin typeface="Bahnschrift SemiBold" panose="020B0502040204020203" pitchFamily="34" charset="0"/>
              </a:rPr>
            </a:br>
            <a:r>
              <a:rPr lang="el-GR" dirty="0">
                <a:effectLst/>
                <a:latin typeface="Bahnschrift SemiBold" panose="020B0502040204020203" pitchFamily="34" charset="0"/>
              </a:rPr>
              <a:t>ύπαρξης, στο εξωτερικό του, αυτού που δεν ανταποκρίνεται στην αξίωση που ο ίδιος εξυπηρετεί» </a:t>
            </a:r>
          </a:p>
          <a:p>
            <a:pPr algn="r"/>
            <a:endParaRPr lang="el-GR" dirty="0">
              <a:latin typeface="Bahnschrift SemiBold" panose="020B0502040204020203" pitchFamily="34" charset="0"/>
            </a:endParaRPr>
          </a:p>
          <a:p>
            <a:pPr algn="r"/>
            <a:r>
              <a:rPr lang="el-GR" dirty="0">
                <a:effectLst/>
                <a:latin typeface="Bahnschrift SemiBold" panose="020B0502040204020203" pitchFamily="34" charset="0"/>
              </a:rPr>
              <a:t>Ζωρζ </a:t>
            </a:r>
            <a:r>
              <a:rPr lang="el-GR" dirty="0" err="1">
                <a:effectLst/>
                <a:latin typeface="Bahnschrift SemiBold" panose="020B0502040204020203" pitchFamily="34" charset="0"/>
              </a:rPr>
              <a:t>Κανγκιγέμ</a:t>
            </a:r>
            <a:r>
              <a:rPr lang="el-GR" dirty="0">
                <a:effectLst/>
                <a:latin typeface="Bahnschrift SemiBold" panose="020B0502040204020203" pitchFamily="34" charset="0"/>
              </a:rPr>
              <a:t> «Από το κανονικό στο παθολογικό».</a:t>
            </a:r>
            <a:endParaRPr lang="el-GR" dirty="0">
              <a:latin typeface="Bahnschrift SemiBold" panose="020B0502040204020203" pitchFamily="34"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73948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effectLst/>
                <a:latin typeface="Bahnschrift SemiBold" panose="020B0502040204020203" pitchFamily="34" charset="0"/>
              </a:rPr>
              <a:t>«Το μη κανονικό, ως τέτοιο, έπεται του ορισμού του κανονικού, είναι η λογική του άρνηση. Είναι ωστόσο η ιστορική προτεραιότητα του μελλοντικού μη κανονικού που παρακινεί μια κανονιστική πρόθεση. Το κανονικό είναι το αποτέλεσμα που επιτυγχάνεται από την επιτέλεση του κανονιστικού </a:t>
            </a:r>
            <a:r>
              <a:rPr lang="el-GR" dirty="0" err="1">
                <a:effectLst/>
                <a:latin typeface="Bahnschrift SemiBold" panose="020B0502040204020203" pitchFamily="34" charset="0"/>
              </a:rPr>
              <a:t>προτάγματος</a:t>
            </a:r>
            <a:r>
              <a:rPr lang="el-GR" dirty="0">
                <a:effectLst/>
                <a:latin typeface="Bahnschrift SemiBold" panose="020B0502040204020203" pitchFamily="34" charset="0"/>
              </a:rPr>
              <a:t>, είναι ο κανόνας όπως </a:t>
            </a:r>
            <a:r>
              <a:rPr lang="el-GR" dirty="0" err="1">
                <a:effectLst/>
                <a:latin typeface="Bahnschrift SemiBold" panose="020B0502040204020203" pitchFamily="34" charset="0"/>
              </a:rPr>
              <a:t>εμφαίνεται</a:t>
            </a:r>
            <a:r>
              <a:rPr lang="el-GR" dirty="0">
                <a:effectLst/>
                <a:latin typeface="Bahnschrift SemiBold" panose="020B0502040204020203" pitchFamily="34" charset="0"/>
              </a:rPr>
              <a:t> στο γεγονός. Υφίσταται λοιπόν, από την άποψη του γεγονότος, μια σχέση αποκλεισμού ανάμεσα στο κανονικό και το μη κανονικό. Αλλά αυτή η άρνηση είναι υποτελής στο εγχείρημα της άρνησης, στη διόρθωση την οποία εγκαλεί η μη κανονικότητα. Δεν υπάρχει λοιπόν κανένα παράδοξο στον ισχυρισμό ότι το μη κανονικό, λογικώς δεύτερο, είναι </a:t>
            </a:r>
            <a:r>
              <a:rPr lang="el-GR" dirty="0" err="1">
                <a:effectLst/>
                <a:latin typeface="Bahnschrift SemiBold" panose="020B0502040204020203" pitchFamily="34" charset="0"/>
              </a:rPr>
              <a:t>υπαρκτικώς</a:t>
            </a:r>
            <a:r>
              <a:rPr lang="el-GR" dirty="0">
                <a:effectLst/>
                <a:latin typeface="Bahnschrift SemiBold" panose="020B0502040204020203" pitchFamily="34" charset="0"/>
              </a:rPr>
              <a:t> πρώτο» </a:t>
            </a:r>
          </a:p>
          <a:p>
            <a:pPr algn="just"/>
            <a:endParaRPr lang="el-GR" dirty="0">
              <a:latin typeface="Bahnschrift SemiBold" panose="020B0502040204020203" pitchFamily="34" charset="0"/>
            </a:endParaRPr>
          </a:p>
          <a:p>
            <a:pPr algn="r"/>
            <a:r>
              <a:rPr lang="el-GR" dirty="0" err="1">
                <a:effectLst/>
                <a:latin typeface="Bahnschrift SemiBold" panose="020B0502040204020203" pitchFamily="34" charset="0"/>
              </a:rPr>
              <a:t>Μπαλιμπάρ</a:t>
            </a:r>
            <a:r>
              <a:rPr lang="el-GR" dirty="0">
                <a:effectLst/>
                <a:latin typeface="Bahnschrift SemiBold" panose="020B0502040204020203" pitchFamily="34" charset="0"/>
              </a:rPr>
              <a:t> </a:t>
            </a:r>
            <a:r>
              <a:rPr lang="el-GR" dirty="0" err="1">
                <a:effectLst/>
                <a:latin typeface="Bahnschrift SemiBold" panose="020B0502040204020203" pitchFamily="34" charset="0"/>
              </a:rPr>
              <a:t>Ετιέν</a:t>
            </a:r>
            <a:r>
              <a:rPr lang="el-GR" dirty="0">
                <a:effectLst/>
                <a:latin typeface="Bahnschrift SemiBold" panose="020B0502040204020203" pitchFamily="34" charset="0"/>
              </a:rPr>
              <a:t> «Πολιτική και αλήθεια»</a:t>
            </a:r>
            <a:endParaRPr lang="el-GR" dirty="0">
              <a:latin typeface="Bahnschrift SemiBold" panose="020B0502040204020203" pitchFamily="34" charset="0"/>
            </a:endParaRP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98597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Ο </a:t>
            </a:r>
            <a:r>
              <a:rPr lang="en-US" dirty="0" err="1">
                <a:latin typeface="Bahnschrift SemiBold" panose="020B0502040204020203" pitchFamily="34" charset="0"/>
              </a:rPr>
              <a:t>Briaune</a:t>
            </a:r>
            <a:r>
              <a:rPr lang="el-GR" dirty="0">
                <a:latin typeface="Bahnschrift SemiBold" panose="020B0502040204020203" pitchFamily="34" charset="0"/>
              </a:rPr>
              <a:t> μείωσε τις φάσεις του </a:t>
            </a:r>
            <a:r>
              <a:rPr lang="en-US" dirty="0" err="1">
                <a:latin typeface="Bahnschrift SemiBold" panose="020B0502040204020203" pitchFamily="34" charset="0"/>
              </a:rPr>
              <a:t>Overstone</a:t>
            </a:r>
            <a:r>
              <a:rPr lang="el-GR" dirty="0">
                <a:latin typeface="Bahnschrift SemiBold" panose="020B0502040204020203" pitchFamily="34" charset="0"/>
              </a:rPr>
              <a:t> σε τρεις (κρίση, επαναφορά της κατάστασης, εμπορική ανάπτυξη) αλλά και αυτός, κάνοντας απλή μνεία, χωρίς να προσδώσει αναλυτικό περιεχόμενο στις φάσεις (</a:t>
            </a:r>
            <a:r>
              <a:rPr lang="en-US" dirty="0" err="1">
                <a:latin typeface="Bahnschrift SemiBold" panose="020B0502040204020203" pitchFamily="34" charset="0"/>
              </a:rPr>
              <a:t>Longfield</a:t>
            </a:r>
            <a:r>
              <a:rPr lang="el-GR" dirty="0">
                <a:latin typeface="Bahnschrift SemiBold" panose="020B0502040204020203" pitchFamily="34" charset="0"/>
              </a:rPr>
              <a:t>, 1840, </a:t>
            </a:r>
            <a:r>
              <a:rPr lang="el-GR" dirty="0" err="1">
                <a:latin typeface="Bahnschrift SemiBold" panose="020B0502040204020203" pitchFamily="34" charset="0"/>
              </a:rPr>
              <a:t>σελ</a:t>
            </a:r>
            <a:r>
              <a:rPr lang="el-GR" dirty="0">
                <a:latin typeface="Bahnschrift SemiBold" panose="020B0502040204020203" pitchFamily="34" charset="0"/>
              </a:rPr>
              <a:t> 13). Ενώ τέλος, ο </a:t>
            </a:r>
            <a:r>
              <a:rPr lang="en-US" dirty="0" err="1">
                <a:latin typeface="Bahnschrift SemiBold" panose="020B0502040204020203" pitchFamily="34" charset="0"/>
              </a:rPr>
              <a:t>Corbet</a:t>
            </a:r>
            <a:r>
              <a:rPr lang="el-GR" dirty="0">
                <a:latin typeface="Bahnschrift SemiBold" panose="020B0502040204020203" pitchFamily="34" charset="0"/>
              </a:rPr>
              <a:t> προτείνει ένα σχήμα όπου ο οικονομικός κύκλος αποτελείται από πέντε φάσεις «όταν </a:t>
            </a:r>
            <a:r>
              <a:rPr lang="el-GR" dirty="0">
                <a:solidFill>
                  <a:schemeClr val="accent6">
                    <a:lumMod val="60000"/>
                    <a:lumOff val="40000"/>
                  </a:schemeClr>
                </a:solidFill>
                <a:latin typeface="Bahnschrift SemiBold" panose="020B0502040204020203" pitchFamily="34" charset="0"/>
              </a:rPr>
              <a:t>υπερπαραγωγή</a:t>
            </a:r>
            <a:r>
              <a:rPr lang="el-GR" dirty="0">
                <a:latin typeface="Bahnschrift SemiBold" panose="020B0502040204020203" pitchFamily="34" charset="0"/>
              </a:rPr>
              <a:t>, ή όπως συχνά λέγεται υπέρ-</a:t>
            </a:r>
            <a:r>
              <a:rPr lang="el-GR" dirty="0" err="1">
                <a:latin typeface="Bahnschrift SemiBold" panose="020B0502040204020203" pitchFamily="34" charset="0"/>
              </a:rPr>
              <a:t>εμπόρευση</a:t>
            </a:r>
            <a:r>
              <a:rPr lang="el-GR" dirty="0">
                <a:latin typeface="Bahnschrift SemiBold" panose="020B0502040204020203" pitchFamily="34" charset="0"/>
              </a:rPr>
              <a:t> εμφανίζεται σε μια κοινωνία, τότε γενικώς ακολουθείται από </a:t>
            </a:r>
            <a:r>
              <a:rPr lang="el-GR" dirty="0">
                <a:solidFill>
                  <a:schemeClr val="accent6">
                    <a:lumMod val="60000"/>
                    <a:lumOff val="40000"/>
                  </a:schemeClr>
                </a:solidFill>
                <a:latin typeface="Bahnschrift SemiBold" panose="020B0502040204020203" pitchFamily="34" charset="0"/>
              </a:rPr>
              <a:t>εξάντληση, χαλάρωση, ύφεση και κακή ψυχολογία </a:t>
            </a:r>
            <a:r>
              <a:rPr lang="el-GR" dirty="0">
                <a:latin typeface="Bahnschrift SemiBold" panose="020B0502040204020203" pitchFamily="34" charset="0"/>
              </a:rPr>
              <a:t>η οποία με τη σειρά της ακολουθείται από μια </a:t>
            </a:r>
            <a:r>
              <a:rPr lang="el-GR" dirty="0">
                <a:solidFill>
                  <a:schemeClr val="accent6">
                    <a:lumMod val="60000"/>
                    <a:lumOff val="40000"/>
                  </a:schemeClr>
                </a:solidFill>
                <a:latin typeface="Bahnschrift SemiBold" panose="020B0502040204020203" pitchFamily="34" charset="0"/>
              </a:rPr>
              <a:t>περίοδο με ασυνήθιστη δραστηριότητα </a:t>
            </a:r>
            <a:r>
              <a:rPr lang="el-GR" dirty="0">
                <a:latin typeface="Bahnschrift SemiBold" panose="020B0502040204020203" pitchFamily="34" charset="0"/>
              </a:rPr>
              <a:t>(</a:t>
            </a:r>
            <a:r>
              <a:rPr lang="en-US" dirty="0" err="1">
                <a:latin typeface="Bahnschrift SemiBold" panose="020B0502040204020203" pitchFamily="34" charset="0"/>
              </a:rPr>
              <a:t>Corbet</a:t>
            </a:r>
            <a:r>
              <a:rPr lang="el-GR" dirty="0">
                <a:latin typeface="Bahnschrift SemiBold" panose="020B0502040204020203" pitchFamily="34" charset="0"/>
              </a:rPr>
              <a:t> 1841, σελ. 105).</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25491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Στο έργο του </a:t>
            </a:r>
            <a:r>
              <a:rPr lang="en-US" dirty="0">
                <a:latin typeface="Bahnschrift SemiBold" panose="020B0502040204020203" pitchFamily="34" charset="0"/>
              </a:rPr>
              <a:t>Juglar</a:t>
            </a:r>
            <a:r>
              <a:rPr lang="el-GR" dirty="0">
                <a:latin typeface="Bahnschrift SemiBold" panose="020B0502040204020203" pitchFamily="34" charset="0"/>
              </a:rPr>
              <a:t>, οι φάσεις του οικονομικού κύκλου είναι οι: </a:t>
            </a:r>
            <a:r>
              <a:rPr lang="el-GR" dirty="0">
                <a:solidFill>
                  <a:srgbClr val="00B0F0"/>
                </a:solidFill>
                <a:latin typeface="Bahnschrift SemiBold" panose="020B0502040204020203" pitchFamily="34" charset="0"/>
              </a:rPr>
              <a:t>ευημερία, κρίση και ρευστοποίηση</a:t>
            </a:r>
            <a:r>
              <a:rPr lang="el-GR" dirty="0">
                <a:latin typeface="Bahnschrift SemiBold" panose="020B0502040204020203" pitchFamily="34" charset="0"/>
              </a:rPr>
              <a:t>. Στην εποχή της ευημερίας: εξαιρετική αισιοδοξία, </a:t>
            </a:r>
            <a:r>
              <a:rPr lang="el-GR" dirty="0" err="1">
                <a:solidFill>
                  <a:schemeClr val="accent6">
                    <a:lumMod val="60000"/>
                    <a:lumOff val="40000"/>
                  </a:schemeClr>
                </a:solidFill>
                <a:latin typeface="Bahnschrift SemiBold" panose="020B0502040204020203" pitchFamily="34" charset="0"/>
              </a:rPr>
              <a:t>υπερκερδοσκοπία</a:t>
            </a:r>
            <a:r>
              <a:rPr lang="el-GR" dirty="0">
                <a:solidFill>
                  <a:schemeClr val="accent6">
                    <a:lumMod val="60000"/>
                    <a:lumOff val="40000"/>
                  </a:schemeClr>
                </a:solidFill>
                <a:latin typeface="Bahnschrift SemiBold" panose="020B0502040204020203" pitchFamily="34" charset="0"/>
              </a:rPr>
              <a:t>, «υπερβολή», «απερισκεψία», «κακοδιαχείριση</a:t>
            </a:r>
            <a:r>
              <a:rPr lang="el-GR" dirty="0">
                <a:latin typeface="Bahnschrift SemiBold" panose="020B0502040204020203" pitchFamily="34" charset="0"/>
              </a:rPr>
              <a:t>». Το αποτέλεσμα είναι </a:t>
            </a:r>
            <a:r>
              <a:rPr lang="el-GR" dirty="0">
                <a:solidFill>
                  <a:schemeClr val="accent2">
                    <a:lumMod val="60000"/>
                    <a:lumOff val="40000"/>
                  </a:schemeClr>
                </a:solidFill>
                <a:latin typeface="Bahnschrift SemiBold" panose="020B0502040204020203" pitchFamily="34" charset="0"/>
              </a:rPr>
              <a:t>υπερβολική κερδοσκοπία «υπερβολική επένδυση σε πάγια κεφάλαια», «κερδοσκοπική μανία», απερίσκεπτη κερδοσκοπία «πάνω από τις δυνατότητες»  και κακή διαχείριση της πίστης πλασματική, επίφοβη, και τεχνητή πίστη, υπερβολική αύξηση τιμών και απροσδόκητη ανάπτυξη της βιομηχανίας</a:t>
            </a:r>
            <a:r>
              <a:rPr lang="el-GR" dirty="0">
                <a:latin typeface="Bahnschrift SemiBold" panose="020B0502040204020203" pitchFamily="34" charset="0"/>
              </a:rPr>
              <a:t>. Η δαπάνη ξεπερνάει τα έσοδα και η επένδυση υπερβαίνει τις καταθέσεις. </a:t>
            </a:r>
            <a:r>
              <a:rPr lang="el-GR" dirty="0">
                <a:solidFill>
                  <a:srgbClr val="00B0F0"/>
                </a:solidFill>
                <a:latin typeface="Bahnschrift SemiBold" panose="020B0502040204020203" pitchFamily="34" charset="0"/>
              </a:rPr>
              <a:t>Αυτό συχνά συμπίπτει με μια άλλη διάσταση της κερδοσκοπίας, τη χρήση και κινητοποίηση ποσότητας κεφαλαίου μεγαλύτερης από αυτή που θα μπορούσε να διατηρήσει μια οικονομία με τους συνηθισμένους της πόρους δηλαδή με τις αποταμιεύσεις της </a:t>
            </a:r>
            <a:r>
              <a:rPr lang="el-GR" dirty="0">
                <a:latin typeface="Bahnschrift SemiBold" panose="020B0502040204020203" pitchFamily="34" charset="0"/>
              </a:rPr>
              <a:t>(</a:t>
            </a:r>
            <a:r>
              <a:rPr lang="en-US" dirty="0">
                <a:latin typeface="Bahnschrift SemiBold" panose="020B0502040204020203" pitchFamily="34" charset="0"/>
              </a:rPr>
              <a:t>Juglar</a:t>
            </a:r>
            <a:r>
              <a:rPr lang="el-GR" dirty="0">
                <a:latin typeface="Bahnschrift SemiBold" panose="020B0502040204020203" pitchFamily="34" charset="0"/>
              </a:rPr>
              <a:t> 1862, σελ. 164).</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2969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33655" y="1204719"/>
            <a:ext cx="10234710" cy="499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ea typeface="Calibri" panose="020F0502020204030204" pitchFamily="34" charset="0"/>
                <a:cs typeface="Times New Roman" panose="02020603050405020304" pitchFamily="18" charset="0"/>
              </a:rPr>
              <a:t>Κάθε θεωρητικό σύστημα υποθέτουμε πως ορίζεται, κατ’ αρχάς, σε αναφορά με το αντικείμενο το οποίο έχει υπόσταση </a:t>
            </a:r>
            <a:r>
              <a:rPr lang="el-GR" dirty="0" err="1">
                <a:latin typeface="Bahnschrift SemiBold" panose="020B0502040204020203" pitchFamily="34" charset="0"/>
                <a:ea typeface="Calibri" panose="020F0502020204030204" pitchFamily="34" charset="0"/>
                <a:cs typeface="Times New Roman" panose="02020603050405020304" pitchFamily="18" charset="0"/>
              </a:rPr>
              <a:t>εννοιακή</a:t>
            </a:r>
            <a:r>
              <a:rPr lang="el-GR" dirty="0">
                <a:latin typeface="Bahnschrift SemiBold" panose="020B0502040204020203" pitchFamily="34" charset="0"/>
                <a:ea typeface="Calibri" panose="020F0502020204030204" pitchFamily="34" charset="0"/>
                <a:cs typeface="Times New Roman" panose="02020603050405020304" pitchFamily="18" charset="0"/>
              </a:rPr>
              <a:t>-θεωρητική, </a:t>
            </a:r>
            <a:endParaRPr lang="en-US" dirty="0">
              <a:latin typeface="Bahnschrift SemiBold" panose="020B0502040204020203" pitchFamily="34" charset="0"/>
              <a:ea typeface="Calibri" panose="020F0502020204030204" pitchFamily="34" charset="0"/>
              <a:cs typeface="Times New Roman" panose="02020603050405020304" pitchFamily="18" charset="0"/>
            </a:endParaRPr>
          </a:p>
          <a:p>
            <a:pPr algn="just"/>
            <a:endParaRPr lang="en-US" dirty="0">
              <a:latin typeface="Bahnschrift SemiBold" panose="020B0502040204020203" pitchFamily="34" charset="0"/>
              <a:ea typeface="Calibri" panose="020F0502020204030204" pitchFamily="34" charset="0"/>
              <a:cs typeface="Times New Roman" panose="02020603050405020304" pitchFamily="18" charset="0"/>
            </a:endParaRPr>
          </a:p>
          <a:p>
            <a:pPr algn="just"/>
            <a:r>
              <a:rPr lang="el-GR" dirty="0">
                <a:latin typeface="Bahnschrift SemiBold" panose="020B0502040204020203" pitchFamily="34" charset="0"/>
                <a:ea typeface="Calibri" panose="020F0502020204030204" pitchFamily="34" charset="0"/>
                <a:cs typeface="Times New Roman" panose="02020603050405020304" pitchFamily="18" charset="0"/>
              </a:rPr>
              <a:t>δηλαδή </a:t>
            </a:r>
            <a:r>
              <a:rPr lang="el-GR" i="1" u="sng" dirty="0">
                <a:latin typeface="Bahnschrift SemiBold" panose="020B0502040204020203" pitchFamily="34" charset="0"/>
                <a:ea typeface="Calibri" panose="020F0502020204030204" pitchFamily="34" charset="0"/>
                <a:cs typeface="Times New Roman" panose="02020603050405020304" pitchFamily="18" charset="0"/>
              </a:rPr>
              <a:t>δεν δίνεται άμεσα από την εμπειρία αλλά συγκροτείται θεωρητικά, στο πλαίσιο ενός συγκεκριμένου </a:t>
            </a:r>
            <a:r>
              <a:rPr lang="el-GR" i="1" u="sng" dirty="0" err="1">
                <a:latin typeface="Bahnschrift SemiBold" panose="020B0502040204020203" pitchFamily="34" charset="0"/>
                <a:ea typeface="Calibri" panose="020F0502020204030204" pitchFamily="34" charset="0"/>
                <a:cs typeface="Times New Roman" panose="02020603050405020304" pitchFamily="18" charset="0"/>
              </a:rPr>
              <a:t>εννοιακού</a:t>
            </a:r>
            <a:r>
              <a:rPr lang="el-GR" i="1" u="sng" dirty="0">
                <a:latin typeface="Bahnschrift SemiBold" panose="020B0502040204020203" pitchFamily="34" charset="0"/>
                <a:ea typeface="Calibri" panose="020F0502020204030204" pitchFamily="34" charset="0"/>
                <a:cs typeface="Times New Roman" panose="02020603050405020304" pitchFamily="18" charset="0"/>
              </a:rPr>
              <a:t>-θεωρητικού πεδίου </a:t>
            </a:r>
            <a:r>
              <a:rPr lang="el-GR" dirty="0">
                <a:latin typeface="Bahnschrift SemiBold" panose="020B0502040204020203" pitchFamily="34" charset="0"/>
                <a:ea typeface="Calibri" panose="020F0502020204030204" pitchFamily="34" charset="0"/>
                <a:cs typeface="Times New Roman" panose="02020603050405020304" pitchFamily="18" charset="0"/>
              </a:rPr>
              <a:t>(</a:t>
            </a:r>
            <a:r>
              <a:rPr lang="el-GR" dirty="0" err="1">
                <a:latin typeface="Bahnschrift SemiBold" panose="020B0502040204020203" pitchFamily="34" charset="0"/>
                <a:ea typeface="Calibri" panose="020F0502020204030204" pitchFamily="34" charset="0"/>
                <a:cs typeface="Times New Roman" panose="02020603050405020304" pitchFamily="18" charset="0"/>
              </a:rPr>
              <a:t>Μηλιός</a:t>
            </a:r>
            <a:r>
              <a:rPr lang="el-GR" dirty="0">
                <a:latin typeface="Bahnschrift SemiBold" panose="020B0502040204020203" pitchFamily="34" charset="0"/>
                <a:ea typeface="Calibri" panose="020F0502020204030204" pitchFamily="34" charset="0"/>
                <a:cs typeface="Times New Roman" panose="02020603050405020304" pitchFamily="18" charset="0"/>
              </a:rPr>
              <a:t> 1994). </a:t>
            </a:r>
            <a:endParaRPr lang="en-US" dirty="0">
              <a:solidFill>
                <a:schemeClr val="bg1"/>
              </a:solidFill>
              <a:latin typeface="Bahnschrift SemiBold" panose="020B0502040204020203" pitchFamily="34" charset="0"/>
            </a:endParaRPr>
          </a:p>
        </p:txBody>
      </p:sp>
      <p:sp>
        <p:nvSpPr>
          <p:cNvPr id="5" name="Ορθογώνιο 4"/>
          <p:cNvSpPr/>
          <p:nvPr/>
        </p:nvSpPr>
        <p:spPr>
          <a:xfrm>
            <a:off x="147886" y="634871"/>
            <a:ext cx="6086659" cy="369332"/>
          </a:xfrm>
          <a:prstGeom prst="rect">
            <a:avLst/>
          </a:prstGeom>
        </p:spPr>
        <p:txBody>
          <a:bodyPr wrap="square">
            <a:spAutoFit/>
          </a:bodyPr>
          <a:lstStyle/>
          <a:p>
            <a:endParaRPr lang="el-GR" b="1" dirty="0">
              <a:latin typeface="Book Antiqua" panose="02040602050305030304" pitchFamily="18" charset="0"/>
            </a:endParaRPr>
          </a:p>
        </p:txBody>
      </p:sp>
      <p:cxnSp>
        <p:nvCxnSpPr>
          <p:cNvPr id="3" name="Ευθεία γραμμή σύνδεσης 2"/>
          <p:cNvCxnSpPr/>
          <p:nvPr/>
        </p:nvCxnSpPr>
        <p:spPr>
          <a:xfrm flipV="1">
            <a:off x="1448555" y="274058"/>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V="1">
            <a:off x="1448555" y="4535786"/>
            <a:ext cx="4716855" cy="21177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962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Η κατάσταση παραμένει σε ασταθή ισορροπία. Όσο η άνοδος συνεχίζεται, τα αγαθά εμπορεύονται κανονικά, </a:t>
            </a:r>
            <a:r>
              <a:rPr lang="el-GR" dirty="0">
                <a:solidFill>
                  <a:srgbClr val="FFFF00"/>
                </a:solidFill>
                <a:latin typeface="Bahnschrift SemiBold" panose="020B0502040204020203" pitchFamily="34" charset="0"/>
              </a:rPr>
              <a:t>αλλά πόσο άτυχος είναι ο τελευταίος που </a:t>
            </a:r>
            <a:r>
              <a:rPr lang="el-GR" dirty="0" err="1">
                <a:solidFill>
                  <a:srgbClr val="FFFF00"/>
                </a:solidFill>
                <a:latin typeface="Bahnschrift SemiBold" panose="020B0502040204020203" pitchFamily="34" charset="0"/>
              </a:rPr>
              <a:t>διακρατά</a:t>
            </a:r>
            <a:r>
              <a:rPr lang="el-GR" dirty="0">
                <a:latin typeface="Bahnschrift SemiBold" panose="020B0502040204020203" pitchFamily="34" charset="0"/>
              </a:rPr>
              <a:t>». Ενώ: «στην αρχή της άνθισης, η οικονομία μπορεί να αντέξει και πόλεμο», κοντά στο τέλος μοιάζει με «</a:t>
            </a:r>
            <a:r>
              <a:rPr lang="el-GR" dirty="0">
                <a:solidFill>
                  <a:srgbClr val="FFFF00"/>
                </a:solidFill>
                <a:latin typeface="Bahnschrift SemiBold" panose="020B0502040204020203" pitchFamily="34" charset="0"/>
              </a:rPr>
              <a:t>εκρηκτικό έτοιμο να εκραγεί </a:t>
            </a:r>
            <a:r>
              <a:rPr lang="el-GR" dirty="0">
                <a:latin typeface="Bahnschrift SemiBold" panose="020B0502040204020203" pitchFamily="34" charset="0"/>
              </a:rPr>
              <a:t>(</a:t>
            </a:r>
            <a:r>
              <a:rPr lang="en-US" dirty="0">
                <a:latin typeface="Bahnschrift SemiBold" panose="020B0502040204020203" pitchFamily="34" charset="0"/>
              </a:rPr>
              <a:t>Juglar</a:t>
            </a:r>
            <a:r>
              <a:rPr lang="el-GR" dirty="0">
                <a:latin typeface="Bahnschrift SemiBold" panose="020B0502040204020203" pitchFamily="34" charset="0"/>
              </a:rPr>
              <a:t> 1862), με λεκάνη έτοιμη να ξεχειλίσει», (</a:t>
            </a:r>
            <a:r>
              <a:rPr lang="en-US" dirty="0">
                <a:latin typeface="Bahnschrift SemiBold" panose="020B0502040204020203" pitchFamily="34" charset="0"/>
              </a:rPr>
              <a:t>Juglar</a:t>
            </a:r>
            <a:r>
              <a:rPr lang="el-GR" dirty="0">
                <a:latin typeface="Bahnschrift SemiBold" panose="020B0502040204020203" pitchFamily="34" charset="0"/>
              </a:rPr>
              <a:t> 1862, σελ. </a:t>
            </a:r>
            <a:r>
              <a:rPr lang="en-US" dirty="0">
                <a:latin typeface="Bahnschrift SemiBold" panose="020B0502040204020203" pitchFamily="34" charset="0"/>
              </a:rPr>
              <a:t>v</a:t>
            </a:r>
            <a:r>
              <a:rPr lang="el-GR" dirty="0">
                <a:latin typeface="Bahnschrift SemiBold" panose="020B0502040204020203" pitchFamily="34" charset="0"/>
              </a:rPr>
              <a:t>) έτσι που «μικρές αιτίες προκαλούν σημαντικά αποτελέσματα» (</a:t>
            </a:r>
            <a:r>
              <a:rPr lang="en-US" dirty="0">
                <a:latin typeface="Bahnschrift SemiBold" panose="020B0502040204020203" pitchFamily="34" charset="0"/>
              </a:rPr>
              <a:t>Juglar</a:t>
            </a:r>
            <a:r>
              <a:rPr lang="el-GR" dirty="0">
                <a:latin typeface="Bahnschrift SemiBold" panose="020B0502040204020203" pitchFamily="34" charset="0"/>
              </a:rPr>
              <a:t> 1862, σελ. </a:t>
            </a:r>
            <a:r>
              <a:rPr lang="en-US" dirty="0">
                <a:latin typeface="Bahnschrift SemiBold" panose="020B0502040204020203" pitchFamily="34" charset="0"/>
              </a:rPr>
              <a:t>iv</a:t>
            </a:r>
            <a:r>
              <a:rPr lang="el-GR" dirty="0">
                <a:latin typeface="Bahnschrift SemiBold" panose="020B0502040204020203" pitchFamily="34" charset="0"/>
              </a:rPr>
              <a:t>). Ο </a:t>
            </a:r>
            <a:r>
              <a:rPr lang="en-US" dirty="0">
                <a:latin typeface="Bahnschrift SemiBold" panose="020B0502040204020203" pitchFamily="34" charset="0"/>
              </a:rPr>
              <a:t>Juglar</a:t>
            </a:r>
            <a:r>
              <a:rPr lang="el-GR" dirty="0">
                <a:latin typeface="Bahnschrift SemiBold" panose="020B0502040204020203" pitchFamily="34" charset="0"/>
              </a:rPr>
              <a:t>, όμως, για να δείξει το σημείο καμπής της κρίσης ανατρέχει στην υδραυλική (!): </a:t>
            </a:r>
            <a:r>
              <a:rPr lang="el-GR" dirty="0">
                <a:solidFill>
                  <a:schemeClr val="accent2">
                    <a:lumMod val="60000"/>
                    <a:lumOff val="40000"/>
                  </a:schemeClr>
                </a:solidFill>
                <a:latin typeface="Bahnschrift SemiBold" panose="020B0502040204020203" pitchFamily="34" charset="0"/>
              </a:rPr>
              <a:t>«τελείως ξαφνικά οι σωλήνες ξεχειλίζουν, τα κανάλια μοιάζουν κολλημένα, η κυκλοφορία έχει σταματήσει», το χρήμα που προηγουμένως έρρεε άφθονο, τώρα είναι δυσεύρετο ή ακόμα και εξαφανίζεται</a:t>
            </a:r>
            <a:r>
              <a:rPr lang="el-GR" dirty="0">
                <a:latin typeface="Bahnschrift SemiBold" panose="020B0502040204020203" pitchFamily="34" charset="0"/>
              </a:rPr>
              <a:t>.</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03277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Οι άνθρωποι γίνονται ένα τσούρμο που ακολουθεί τις τάσεις της αγοράς που διαμορφώνεται από κάποιους άλλους; Κι αν ναι από ποιους άλλους; Ποιοι είναι οι κερδοσκόποι, οι απερίσκεπτοι, οι υπερβολικοί; Ή μήπως όχι και υπάρχει ένας εσωτερικός μηχανισμός της οικονομίας υπεράνω ανθρώπων; Τι ωθεί με άλλα λόγια, στην </a:t>
            </a:r>
            <a:r>
              <a:rPr lang="el-GR" dirty="0" err="1">
                <a:latin typeface="Bahnschrift SemiBold" panose="020B0502040204020203" pitchFamily="34" charset="0"/>
              </a:rPr>
              <a:t>υπερεπένδυση</a:t>
            </a:r>
            <a:r>
              <a:rPr lang="el-GR" dirty="0">
                <a:latin typeface="Bahnschrift SemiBold" panose="020B0502040204020203" pitchFamily="34" charset="0"/>
              </a:rPr>
              <a:t>; Η ανάγκη για επίτευξη του κέρδους που είναι πανανθρώπινη αξία; Ένας εσωτερικός μηχανισμός που ταλαντώνεται συσσωρεύοντας χρήμα και </a:t>
            </a:r>
            <a:r>
              <a:rPr lang="el-GR" dirty="0" err="1">
                <a:latin typeface="Bahnschrift SemiBold" panose="020B0502040204020203" pitchFamily="34" charset="0"/>
              </a:rPr>
              <a:t>απεκδυόμενος</a:t>
            </a:r>
            <a:r>
              <a:rPr lang="el-GR" dirty="0">
                <a:latin typeface="Bahnschrift SemiBold" panose="020B0502040204020203" pitchFamily="34" charset="0"/>
              </a:rPr>
              <a:t> το μετά από μια περίοδο; </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88569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7886" y="1493611"/>
            <a:ext cx="10234710" cy="4391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latin typeface="Bahnschrift SemiBold" panose="020B0502040204020203" pitchFamily="34" charset="0"/>
              </a:rPr>
              <a:t>Πως όμως το σύστημα ξεμπλοκάρει; Το σύστημα πρέπει να απεκδυθεί όλη την μολυσμένη κερδοσκοπία και εδώ στον </a:t>
            </a:r>
            <a:r>
              <a:rPr lang="en-US" dirty="0">
                <a:latin typeface="Bahnschrift SemiBold" panose="020B0502040204020203" pitchFamily="34" charset="0"/>
              </a:rPr>
              <a:t>Juglar</a:t>
            </a:r>
            <a:r>
              <a:rPr lang="el-GR" dirty="0">
                <a:latin typeface="Bahnschrift SemiBold" panose="020B0502040204020203" pitchFamily="34" charset="0"/>
              </a:rPr>
              <a:t> κάνει την εμφάνιση της η ιατρική συνεπικουρούμενη με μια έννοια που συναντιέται στον Μαρξ αλλά και αργότερα στον </a:t>
            </a:r>
            <a:r>
              <a:rPr lang="en-US" dirty="0">
                <a:latin typeface="Bahnschrift SemiBold" panose="020B0502040204020203" pitchFamily="34" charset="0"/>
              </a:rPr>
              <a:t>Schumpeter</a:t>
            </a:r>
            <a:r>
              <a:rPr lang="el-GR" dirty="0">
                <a:latin typeface="Bahnschrift SemiBold" panose="020B0502040204020203" pitchFamily="34" charset="0"/>
              </a:rPr>
              <a:t>, </a:t>
            </a:r>
            <a:r>
              <a:rPr lang="el-GR" dirty="0">
                <a:solidFill>
                  <a:schemeClr val="accent6">
                    <a:lumMod val="60000"/>
                    <a:lumOff val="40000"/>
                  </a:schemeClr>
                </a:solidFill>
                <a:latin typeface="Bahnschrift SemiBold" panose="020B0502040204020203" pitchFamily="34" charset="0"/>
              </a:rPr>
              <a:t>την καταστροφή (μολυσμένου) κεφαλαίου</a:t>
            </a:r>
            <a:r>
              <a:rPr lang="el-GR" dirty="0">
                <a:latin typeface="Bahnschrift SemiBold" panose="020B0502040204020203" pitchFamily="34" charset="0"/>
              </a:rPr>
              <a:t>. «Στις εμπορικές κρίσεις, όπως και στις ασθένειες προετοιμάζουν ένα καλύτερο περιβάλλον όπου έχουν σκοτωθεί όλα τα μικρόβια» (</a:t>
            </a:r>
            <a:r>
              <a:rPr lang="en-US" dirty="0">
                <a:latin typeface="Bahnschrift SemiBold" panose="020B0502040204020203" pitchFamily="34" charset="0"/>
              </a:rPr>
              <a:t>Juglar</a:t>
            </a:r>
            <a:r>
              <a:rPr lang="el-GR" dirty="0">
                <a:latin typeface="Bahnschrift SemiBold" panose="020B0502040204020203" pitchFamily="34" charset="0"/>
              </a:rPr>
              <a:t> 1862). Κατά τη διάρκεια της ρευστοποίησης, οι αδύναμες επιχειρήσεις καταρρέουν και «ξεκαθαρίζουν την αγορά από επίμονους κινδύνους και </a:t>
            </a:r>
            <a:r>
              <a:rPr lang="el-GR" dirty="0" err="1">
                <a:latin typeface="Bahnschrift SemiBold" panose="020B0502040204020203" pitchFamily="34" charset="0"/>
              </a:rPr>
              <a:t>χαλασμάτα</a:t>
            </a:r>
            <a:r>
              <a:rPr lang="el-GR" dirty="0">
                <a:latin typeface="Bahnschrift SemiBold" panose="020B0502040204020203" pitchFamily="34" charset="0"/>
              </a:rPr>
              <a:t>» (</a:t>
            </a:r>
            <a:r>
              <a:rPr lang="en-US" dirty="0">
                <a:latin typeface="Bahnschrift SemiBold" panose="020B0502040204020203" pitchFamily="34" charset="0"/>
              </a:rPr>
              <a:t>Juglar</a:t>
            </a:r>
            <a:r>
              <a:rPr lang="el-GR">
                <a:latin typeface="Bahnschrift SemiBold" panose="020B0502040204020203" pitchFamily="34" charset="0"/>
              </a:rPr>
              <a:t> 1862). </a:t>
            </a:r>
            <a:r>
              <a:rPr lang="el-GR" dirty="0">
                <a:latin typeface="Bahnschrift SemiBold" panose="020B0502040204020203" pitchFamily="34" charset="0"/>
              </a:rPr>
              <a:t>Ευτυχώς, το σύστημα επανέρχεται στην υγιή κανονική του κατάσταση (</a:t>
            </a:r>
            <a:r>
              <a:rPr lang="en-US" dirty="0">
                <a:latin typeface="Bahnschrift SemiBold" panose="020B0502040204020203" pitchFamily="34" charset="0"/>
              </a:rPr>
              <a:t>Juglar</a:t>
            </a:r>
            <a:r>
              <a:rPr lang="el-GR" dirty="0">
                <a:latin typeface="Bahnschrift SemiBold" panose="020B0502040204020203" pitchFamily="34" charset="0"/>
              </a:rPr>
              <a:t> 1863, σελ. 623), σε ένα σταθερό σημείο ισορροπίας (</a:t>
            </a:r>
            <a:r>
              <a:rPr lang="en-US" dirty="0">
                <a:latin typeface="Bahnschrift SemiBold" panose="020B0502040204020203" pitchFamily="34" charset="0"/>
              </a:rPr>
              <a:t>Juglar</a:t>
            </a:r>
            <a:r>
              <a:rPr lang="el-GR" dirty="0">
                <a:latin typeface="Bahnschrift SemiBold" panose="020B0502040204020203" pitchFamily="34" charset="0"/>
              </a:rPr>
              <a:t> 1862).</a:t>
            </a:r>
          </a:p>
          <a:p>
            <a:pPr algn="just"/>
            <a:endParaRPr lang="el-GR" dirty="0">
              <a:latin typeface="Bahnschrift SemiBold" panose="020B0502040204020203" pitchFamily="34" charset="0"/>
            </a:endParaRPr>
          </a:p>
          <a:p>
            <a:pPr algn="just"/>
            <a:r>
              <a:rPr lang="el-GR" dirty="0">
                <a:latin typeface="Bahnschrift SemiBold" panose="020B0502040204020203" pitchFamily="34" charset="0"/>
              </a:rPr>
              <a:t>Με τον </a:t>
            </a:r>
            <a:r>
              <a:rPr lang="en-US" dirty="0">
                <a:latin typeface="Bahnschrift SemiBold" panose="020B0502040204020203" pitchFamily="34" charset="0"/>
              </a:rPr>
              <a:t>Juglar</a:t>
            </a:r>
            <a:r>
              <a:rPr lang="el-GR" dirty="0">
                <a:latin typeface="Bahnschrift SemiBold" panose="020B0502040204020203" pitchFamily="34" charset="0"/>
              </a:rPr>
              <a:t> κλείνει ένας κύκλος όπου οι περιοδικές διακυμάνσεις και η κρίση ταυτίζονται με την κερδοσκοπία και την επένδυση.</a:t>
            </a:r>
          </a:p>
        </p:txBody>
      </p:sp>
      <p:cxnSp>
        <p:nvCxnSpPr>
          <p:cNvPr id="3" name="Ευθεία γραμμή σύνδεσης 2"/>
          <p:cNvCxnSpPr/>
          <p:nvPr/>
        </p:nvCxnSpPr>
        <p:spPr>
          <a:xfrm flipV="1">
            <a:off x="4555127" y="145463"/>
            <a:ext cx="4934139" cy="211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a:off x="81482" y="6070347"/>
            <a:ext cx="4237022" cy="2534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1156017" y="1801639"/>
            <a:ext cx="6906" cy="3644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234545" y="570368"/>
            <a:ext cx="962960" cy="1367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6717671" y="506994"/>
            <a:ext cx="914400" cy="1301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7129604" y="352193"/>
            <a:ext cx="886783" cy="1271003"/>
          </a:xfrm>
          <a:prstGeom prst="line">
            <a:avLst/>
          </a:prstGeom>
        </p:spPr>
        <p:style>
          <a:lnRef idx="1">
            <a:schemeClr val="accent1"/>
          </a:lnRef>
          <a:fillRef idx="0">
            <a:schemeClr val="accent1"/>
          </a:fillRef>
          <a:effectRef idx="0">
            <a:schemeClr val="accent1"/>
          </a:effectRef>
          <a:fontRef idx="minor">
            <a:schemeClr val="tx1"/>
          </a:fontRef>
        </p:style>
      </p:cxnSp>
      <p:sp>
        <p:nvSpPr>
          <p:cNvPr id="2" name="Ελεύθερη σχεδίαση 1"/>
          <p:cNvSpPr/>
          <p:nvPr/>
        </p:nvSpPr>
        <p:spPr>
          <a:xfrm>
            <a:off x="443620" y="5516923"/>
            <a:ext cx="2118511" cy="1120138"/>
          </a:xfrm>
          <a:custGeom>
            <a:avLst/>
            <a:gdLst>
              <a:gd name="connsiteX0" fmla="*/ 0 w 2118511"/>
              <a:gd name="connsiteY0" fmla="*/ 585113 h 1120138"/>
              <a:gd name="connsiteX1" fmla="*/ 253497 w 2118511"/>
              <a:gd name="connsiteY1" fmla="*/ 14744 h 1120138"/>
              <a:gd name="connsiteX2" fmla="*/ 606582 w 2118511"/>
              <a:gd name="connsiteY2" fmla="*/ 1119267 h 1120138"/>
              <a:gd name="connsiteX3" fmla="*/ 1032095 w 2118511"/>
              <a:gd name="connsiteY3" fmla="*/ 213921 h 1120138"/>
              <a:gd name="connsiteX4" fmla="*/ 1367073 w 2118511"/>
              <a:gd name="connsiteY4" fmla="*/ 1046839 h 1120138"/>
              <a:gd name="connsiteX5" fmla="*/ 1638677 w 2118511"/>
              <a:gd name="connsiteY5" fmla="*/ 394990 h 1120138"/>
              <a:gd name="connsiteX6" fmla="*/ 1964602 w 2118511"/>
              <a:gd name="connsiteY6" fmla="*/ 911037 h 1120138"/>
              <a:gd name="connsiteX7" fmla="*/ 2118511 w 2118511"/>
              <a:gd name="connsiteY7" fmla="*/ 720915 h 11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511" h="1120138">
                <a:moveTo>
                  <a:pt x="0" y="585113"/>
                </a:moveTo>
                <a:cubicBezTo>
                  <a:pt x="76200" y="255415"/>
                  <a:pt x="152400" y="-74282"/>
                  <a:pt x="253497" y="14744"/>
                </a:cubicBezTo>
                <a:cubicBezTo>
                  <a:pt x="354594" y="103770"/>
                  <a:pt x="476816" y="1086071"/>
                  <a:pt x="606582" y="1119267"/>
                </a:cubicBezTo>
                <a:cubicBezTo>
                  <a:pt x="736348" y="1152463"/>
                  <a:pt x="905347" y="225992"/>
                  <a:pt x="1032095" y="213921"/>
                </a:cubicBezTo>
                <a:cubicBezTo>
                  <a:pt x="1158843" y="201850"/>
                  <a:pt x="1265976" y="1016661"/>
                  <a:pt x="1367073" y="1046839"/>
                </a:cubicBezTo>
                <a:cubicBezTo>
                  <a:pt x="1468170" y="1077017"/>
                  <a:pt x="1539089" y="417624"/>
                  <a:pt x="1638677" y="394990"/>
                </a:cubicBezTo>
                <a:cubicBezTo>
                  <a:pt x="1738265" y="372356"/>
                  <a:pt x="1884630" y="856716"/>
                  <a:pt x="1964602" y="911037"/>
                </a:cubicBezTo>
                <a:cubicBezTo>
                  <a:pt x="2044574" y="965358"/>
                  <a:pt x="2081542" y="843136"/>
                  <a:pt x="2118511" y="7209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89997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19681-F34C-08E1-C416-770364DA4D2B}"/>
              </a:ext>
            </a:extLst>
          </p:cNvPr>
          <p:cNvSpPr txBox="1"/>
          <p:nvPr/>
        </p:nvSpPr>
        <p:spPr>
          <a:xfrm>
            <a:off x="3048000" y="3234809"/>
            <a:ext cx="6096000" cy="369332"/>
          </a:xfrm>
          <a:prstGeom prst="rect">
            <a:avLst/>
          </a:prstGeom>
          <a:noFill/>
        </p:spPr>
        <p:txBody>
          <a:bodyPr wrap="square">
            <a:spAutoFit/>
          </a:bodyPr>
          <a:lstStyle/>
          <a:p>
            <a:r>
              <a:rPr lang="el-GR" dirty="0" err="1">
                <a:effectLst/>
                <a:latin typeface="Times New Roman" panose="02020603050405020304" pitchFamily="18" charset="0"/>
              </a:rPr>
              <a:t>Μπαλιμπάρ</a:t>
            </a:r>
            <a:r>
              <a:rPr lang="el-GR" dirty="0">
                <a:effectLst/>
                <a:latin typeface="Times New Roman" panose="02020603050405020304" pitchFamily="18" charset="0"/>
              </a:rPr>
              <a:t> </a:t>
            </a:r>
            <a:r>
              <a:rPr lang="el-GR" dirty="0" err="1">
                <a:effectLst/>
                <a:latin typeface="Times New Roman" panose="02020603050405020304" pitchFamily="18" charset="0"/>
              </a:rPr>
              <a:t>Ετιέν</a:t>
            </a:r>
            <a:r>
              <a:rPr lang="el-GR" dirty="0">
                <a:effectLst/>
                <a:latin typeface="Times New Roman" panose="02020603050405020304" pitchFamily="18" charset="0"/>
              </a:rPr>
              <a:t> (2005). </a:t>
            </a:r>
            <a:r>
              <a:rPr lang="el-GR" dirty="0">
                <a:effectLst/>
                <a:latin typeface="Arial" panose="020B0604020202020204" pitchFamily="34" charset="0"/>
              </a:rPr>
              <a:t>Πολιτική και αλήθεια</a:t>
            </a:r>
            <a:endParaRPr lang="el-GR" dirty="0"/>
          </a:p>
        </p:txBody>
      </p:sp>
      <p:sp>
        <p:nvSpPr>
          <p:cNvPr id="9" name="TextBox 8">
            <a:extLst>
              <a:ext uri="{FF2B5EF4-FFF2-40B4-BE49-F238E27FC236}">
                <a16:creationId xmlns:a16="http://schemas.microsoft.com/office/drawing/2014/main" id="{CA67FB7F-7CB6-0689-513E-DB9B3AA3E8C2}"/>
              </a:ext>
            </a:extLst>
          </p:cNvPr>
          <p:cNvSpPr txBox="1"/>
          <p:nvPr/>
        </p:nvSpPr>
        <p:spPr>
          <a:xfrm flipH="1">
            <a:off x="60384" y="3096310"/>
            <a:ext cx="2467155" cy="1200329"/>
          </a:xfrm>
          <a:prstGeom prst="rect">
            <a:avLst/>
          </a:prstGeom>
          <a:noFill/>
        </p:spPr>
        <p:txBody>
          <a:bodyPr wrap="square">
            <a:spAutoFit/>
          </a:bodyPr>
          <a:lstStyle/>
          <a:p>
            <a:r>
              <a:rPr lang="en-US" dirty="0"/>
              <a:t>https://www.ft.com/content/96e19afd-88b3-4e8d-bc3e-a72bd1f60d3c</a:t>
            </a:r>
            <a:endParaRPr lang="el-GR" dirty="0"/>
          </a:p>
        </p:txBody>
      </p:sp>
      <p:pic>
        <p:nvPicPr>
          <p:cNvPr id="4" name="Εικόνα 3">
            <a:extLst>
              <a:ext uri="{FF2B5EF4-FFF2-40B4-BE49-F238E27FC236}">
                <a16:creationId xmlns:a16="http://schemas.microsoft.com/office/drawing/2014/main" id="{DB344017-B3EC-4EBB-F507-17F0576A1038}"/>
              </a:ext>
            </a:extLst>
          </p:cNvPr>
          <p:cNvPicPr>
            <a:picLocks noChangeAspect="1"/>
          </p:cNvPicPr>
          <p:nvPr/>
        </p:nvPicPr>
        <p:blipFill rotWithShape="1">
          <a:blip r:embed="rId2"/>
          <a:srcRect l="22995" t="42264" r="33420" b="6415"/>
          <a:stretch/>
        </p:blipFill>
        <p:spPr>
          <a:xfrm>
            <a:off x="3048000" y="1431986"/>
            <a:ext cx="7827539" cy="5184476"/>
          </a:xfrm>
          <a:prstGeom prst="rect">
            <a:avLst/>
          </a:prstGeom>
        </p:spPr>
      </p:pic>
      <p:sp>
        <p:nvSpPr>
          <p:cNvPr id="7" name="TextBox 6">
            <a:extLst>
              <a:ext uri="{FF2B5EF4-FFF2-40B4-BE49-F238E27FC236}">
                <a16:creationId xmlns:a16="http://schemas.microsoft.com/office/drawing/2014/main" id="{810E3AE0-56C3-8BDF-85CB-6FA1016C79D6}"/>
              </a:ext>
            </a:extLst>
          </p:cNvPr>
          <p:cNvSpPr txBox="1"/>
          <p:nvPr/>
        </p:nvSpPr>
        <p:spPr>
          <a:xfrm>
            <a:off x="193138" y="222488"/>
            <a:ext cx="9081459" cy="1200329"/>
          </a:xfrm>
          <a:prstGeom prst="rect">
            <a:avLst/>
          </a:prstGeom>
          <a:noFill/>
          <a:ln>
            <a:solidFill>
              <a:schemeClr val="accent1">
                <a:lumMod val="75000"/>
              </a:schemeClr>
            </a:solidFill>
          </a:ln>
        </p:spPr>
        <p:txBody>
          <a:bodyPr wrap="square">
            <a:spAutoFit/>
          </a:bodyPr>
          <a:lstStyle/>
          <a:p>
            <a:r>
              <a:rPr lang="en-US" dirty="0">
                <a:latin typeface="Bahnschrift SemiBold" panose="020B0502040204020203" pitchFamily="34" charset="0"/>
              </a:rPr>
              <a:t>Official figures on Friday showed that the UK produced 9.9 per cent fewer goods and services last year than in 2019, a contraction worse than the 1921 slump after the first world war and Spanish flu — and almost as bad as the contraction in great frost in 1709 when the UK was an agricultural economy. </a:t>
            </a:r>
            <a:endParaRPr lang="el-GR" dirty="0">
              <a:latin typeface="Bahnschrift SemiBold" panose="020B0502040204020203" pitchFamily="34" charset="0"/>
            </a:endParaRPr>
          </a:p>
        </p:txBody>
      </p:sp>
    </p:spTree>
    <p:extLst>
      <p:ext uri="{BB962C8B-B14F-4D97-AF65-F5344CB8AC3E}">
        <p14:creationId xmlns:p14="http://schemas.microsoft.com/office/powerpoint/2010/main" val="1820107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6C71FB-BE92-D380-9BDD-350462BEF4F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21009E7-C2EC-F02E-DC3E-7F82FC8C23BC}"/>
              </a:ext>
            </a:extLst>
          </p:cNvPr>
          <p:cNvSpPr>
            <a:spLocks noGrp="1"/>
          </p:cNvSpPr>
          <p:nvPr>
            <p:ph idx="1"/>
          </p:nvPr>
        </p:nvSpPr>
        <p:spPr/>
        <p:txBody>
          <a:bodyPr/>
          <a:lstStyle/>
          <a:p>
            <a:endParaRPr lang="el-GR"/>
          </a:p>
        </p:txBody>
      </p:sp>
      <p:sp>
        <p:nvSpPr>
          <p:cNvPr id="5" name="TextBox 4">
            <a:extLst>
              <a:ext uri="{FF2B5EF4-FFF2-40B4-BE49-F238E27FC236}">
                <a16:creationId xmlns:a16="http://schemas.microsoft.com/office/drawing/2014/main" id="{F6419681-F34C-08E1-C416-770364DA4D2B}"/>
              </a:ext>
            </a:extLst>
          </p:cNvPr>
          <p:cNvSpPr txBox="1"/>
          <p:nvPr/>
        </p:nvSpPr>
        <p:spPr>
          <a:xfrm>
            <a:off x="3048000" y="3234809"/>
            <a:ext cx="6096000" cy="369332"/>
          </a:xfrm>
          <a:prstGeom prst="rect">
            <a:avLst/>
          </a:prstGeom>
          <a:noFill/>
        </p:spPr>
        <p:txBody>
          <a:bodyPr wrap="square">
            <a:spAutoFit/>
          </a:bodyPr>
          <a:lstStyle/>
          <a:p>
            <a:r>
              <a:rPr lang="el-GR" dirty="0" err="1">
                <a:effectLst/>
                <a:latin typeface="Times New Roman" panose="02020603050405020304" pitchFamily="18" charset="0"/>
              </a:rPr>
              <a:t>Μπαλιμπάρ</a:t>
            </a:r>
            <a:r>
              <a:rPr lang="el-GR" dirty="0">
                <a:effectLst/>
                <a:latin typeface="Times New Roman" panose="02020603050405020304" pitchFamily="18" charset="0"/>
              </a:rPr>
              <a:t> </a:t>
            </a:r>
            <a:r>
              <a:rPr lang="el-GR" dirty="0" err="1">
                <a:effectLst/>
                <a:latin typeface="Times New Roman" panose="02020603050405020304" pitchFamily="18" charset="0"/>
              </a:rPr>
              <a:t>Ετιέν</a:t>
            </a:r>
            <a:r>
              <a:rPr lang="el-GR" dirty="0">
                <a:effectLst/>
                <a:latin typeface="Times New Roman" panose="02020603050405020304" pitchFamily="18" charset="0"/>
              </a:rPr>
              <a:t> (2005). </a:t>
            </a:r>
            <a:r>
              <a:rPr lang="el-GR" dirty="0">
                <a:effectLst/>
                <a:latin typeface="Arial" panose="020B0604020202020204" pitchFamily="34" charset="0"/>
              </a:rPr>
              <a:t>Πολιτική και αλήθεια</a:t>
            </a:r>
            <a:endParaRPr lang="el-GR" dirty="0"/>
          </a:p>
        </p:txBody>
      </p:sp>
      <p:pic>
        <p:nvPicPr>
          <p:cNvPr id="7" name="Εικόνα 6">
            <a:extLst>
              <a:ext uri="{FF2B5EF4-FFF2-40B4-BE49-F238E27FC236}">
                <a16:creationId xmlns:a16="http://schemas.microsoft.com/office/drawing/2014/main" id="{34D9F045-CB6F-3AB9-61EE-EC9F6500387B}"/>
              </a:ext>
            </a:extLst>
          </p:cNvPr>
          <p:cNvPicPr>
            <a:picLocks noChangeAspect="1"/>
          </p:cNvPicPr>
          <p:nvPr/>
        </p:nvPicPr>
        <p:blipFill rotWithShape="1">
          <a:blip r:embed="rId2"/>
          <a:srcRect l="6622" t="25816" r="48379" b="22411"/>
          <a:stretch/>
        </p:blipFill>
        <p:spPr>
          <a:xfrm>
            <a:off x="807396" y="0"/>
            <a:ext cx="10615088" cy="6869694"/>
          </a:xfrm>
          <a:prstGeom prst="rect">
            <a:avLst/>
          </a:prstGeom>
        </p:spPr>
      </p:pic>
    </p:spTree>
    <p:extLst>
      <p:ext uri="{BB962C8B-B14F-4D97-AF65-F5344CB8AC3E}">
        <p14:creationId xmlns:p14="http://schemas.microsoft.com/office/powerpoint/2010/main" val="2147857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6C71FB-BE92-D380-9BDD-350462BEF4F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21009E7-C2EC-F02E-DC3E-7F82FC8C23BC}"/>
              </a:ext>
            </a:extLst>
          </p:cNvPr>
          <p:cNvSpPr>
            <a:spLocks noGrp="1"/>
          </p:cNvSpPr>
          <p:nvPr>
            <p:ph idx="1"/>
          </p:nvPr>
        </p:nvSpPr>
        <p:spPr/>
        <p:txBody>
          <a:bodyPr/>
          <a:lstStyle/>
          <a:p>
            <a:endParaRPr lang="el-GR"/>
          </a:p>
        </p:txBody>
      </p:sp>
      <p:sp>
        <p:nvSpPr>
          <p:cNvPr id="5" name="TextBox 4">
            <a:extLst>
              <a:ext uri="{FF2B5EF4-FFF2-40B4-BE49-F238E27FC236}">
                <a16:creationId xmlns:a16="http://schemas.microsoft.com/office/drawing/2014/main" id="{F6419681-F34C-08E1-C416-770364DA4D2B}"/>
              </a:ext>
            </a:extLst>
          </p:cNvPr>
          <p:cNvSpPr txBox="1"/>
          <p:nvPr/>
        </p:nvSpPr>
        <p:spPr>
          <a:xfrm>
            <a:off x="3048000" y="3234809"/>
            <a:ext cx="6096000" cy="369332"/>
          </a:xfrm>
          <a:prstGeom prst="rect">
            <a:avLst/>
          </a:prstGeom>
          <a:noFill/>
        </p:spPr>
        <p:txBody>
          <a:bodyPr wrap="square">
            <a:spAutoFit/>
          </a:bodyPr>
          <a:lstStyle/>
          <a:p>
            <a:r>
              <a:rPr lang="el-GR" dirty="0" err="1">
                <a:effectLst/>
                <a:latin typeface="Times New Roman" panose="02020603050405020304" pitchFamily="18" charset="0"/>
              </a:rPr>
              <a:t>Μπαλιμπάρ</a:t>
            </a:r>
            <a:r>
              <a:rPr lang="el-GR" dirty="0">
                <a:effectLst/>
                <a:latin typeface="Times New Roman" panose="02020603050405020304" pitchFamily="18" charset="0"/>
              </a:rPr>
              <a:t> </a:t>
            </a:r>
            <a:r>
              <a:rPr lang="el-GR" dirty="0" err="1">
                <a:effectLst/>
                <a:latin typeface="Times New Roman" panose="02020603050405020304" pitchFamily="18" charset="0"/>
              </a:rPr>
              <a:t>Ετιέν</a:t>
            </a:r>
            <a:r>
              <a:rPr lang="el-GR" dirty="0">
                <a:effectLst/>
                <a:latin typeface="Times New Roman" panose="02020603050405020304" pitchFamily="18" charset="0"/>
              </a:rPr>
              <a:t> (2005). </a:t>
            </a:r>
            <a:r>
              <a:rPr lang="el-GR" dirty="0">
                <a:effectLst/>
                <a:latin typeface="Arial" panose="020B0604020202020204" pitchFamily="34" charset="0"/>
              </a:rPr>
              <a:t>Πολιτική και αλήθεια</a:t>
            </a:r>
            <a:endParaRPr lang="el-GR" dirty="0"/>
          </a:p>
        </p:txBody>
      </p:sp>
      <p:pic>
        <p:nvPicPr>
          <p:cNvPr id="6" name="Εικόνα 5">
            <a:extLst>
              <a:ext uri="{FF2B5EF4-FFF2-40B4-BE49-F238E27FC236}">
                <a16:creationId xmlns:a16="http://schemas.microsoft.com/office/drawing/2014/main" id="{36F8A73C-DD94-073F-E758-55FFE26F70FF}"/>
              </a:ext>
            </a:extLst>
          </p:cNvPr>
          <p:cNvPicPr>
            <a:picLocks noChangeAspect="1"/>
          </p:cNvPicPr>
          <p:nvPr/>
        </p:nvPicPr>
        <p:blipFill rotWithShape="1">
          <a:blip r:embed="rId2"/>
          <a:srcRect l="7580" t="36752" r="50850" b="13971"/>
          <a:stretch/>
        </p:blipFill>
        <p:spPr>
          <a:xfrm>
            <a:off x="880471" y="-9525"/>
            <a:ext cx="10284884" cy="6858000"/>
          </a:xfrm>
          <a:prstGeom prst="rect">
            <a:avLst/>
          </a:prstGeom>
        </p:spPr>
      </p:pic>
    </p:spTree>
    <p:extLst>
      <p:ext uri="{BB962C8B-B14F-4D97-AF65-F5344CB8AC3E}">
        <p14:creationId xmlns:p14="http://schemas.microsoft.com/office/powerpoint/2010/main" val="3986517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19681-F34C-08E1-C416-770364DA4D2B}"/>
              </a:ext>
            </a:extLst>
          </p:cNvPr>
          <p:cNvSpPr txBox="1"/>
          <p:nvPr/>
        </p:nvSpPr>
        <p:spPr>
          <a:xfrm>
            <a:off x="3048000" y="3234809"/>
            <a:ext cx="6096000" cy="369332"/>
          </a:xfrm>
          <a:prstGeom prst="rect">
            <a:avLst/>
          </a:prstGeom>
          <a:noFill/>
        </p:spPr>
        <p:txBody>
          <a:bodyPr wrap="square">
            <a:spAutoFit/>
          </a:bodyPr>
          <a:lstStyle/>
          <a:p>
            <a:r>
              <a:rPr lang="el-GR" dirty="0" err="1">
                <a:effectLst/>
                <a:latin typeface="Times New Roman" panose="02020603050405020304" pitchFamily="18" charset="0"/>
              </a:rPr>
              <a:t>Μπαλιμπάρ</a:t>
            </a:r>
            <a:r>
              <a:rPr lang="el-GR" dirty="0">
                <a:effectLst/>
                <a:latin typeface="Times New Roman" panose="02020603050405020304" pitchFamily="18" charset="0"/>
              </a:rPr>
              <a:t> </a:t>
            </a:r>
            <a:r>
              <a:rPr lang="el-GR" dirty="0" err="1">
                <a:effectLst/>
                <a:latin typeface="Times New Roman" panose="02020603050405020304" pitchFamily="18" charset="0"/>
              </a:rPr>
              <a:t>Ετιέν</a:t>
            </a:r>
            <a:r>
              <a:rPr lang="el-GR" dirty="0">
                <a:effectLst/>
                <a:latin typeface="Times New Roman" panose="02020603050405020304" pitchFamily="18" charset="0"/>
              </a:rPr>
              <a:t> (2005). </a:t>
            </a:r>
            <a:r>
              <a:rPr lang="el-GR" dirty="0">
                <a:effectLst/>
                <a:latin typeface="Arial" panose="020B0604020202020204" pitchFamily="34" charset="0"/>
              </a:rPr>
              <a:t>Πολιτική και αλήθεια</a:t>
            </a:r>
            <a:endParaRPr lang="el-GR" dirty="0"/>
          </a:p>
        </p:txBody>
      </p:sp>
      <p:pic>
        <p:nvPicPr>
          <p:cNvPr id="7" name="Εικόνα 6">
            <a:extLst>
              <a:ext uri="{FF2B5EF4-FFF2-40B4-BE49-F238E27FC236}">
                <a16:creationId xmlns:a16="http://schemas.microsoft.com/office/drawing/2014/main" id="{72E8989B-8FDD-1909-13B3-D3E24DDAD38E}"/>
              </a:ext>
            </a:extLst>
          </p:cNvPr>
          <p:cNvPicPr>
            <a:picLocks noChangeAspect="1"/>
          </p:cNvPicPr>
          <p:nvPr/>
        </p:nvPicPr>
        <p:blipFill rotWithShape="1">
          <a:blip r:embed="rId2"/>
          <a:srcRect l="16171" t="16389" r="35391" b="13194"/>
          <a:stretch/>
        </p:blipFill>
        <p:spPr>
          <a:xfrm>
            <a:off x="2075191" y="0"/>
            <a:ext cx="8374128" cy="6847876"/>
          </a:xfrm>
          <a:prstGeom prst="rect">
            <a:avLst/>
          </a:prstGeom>
        </p:spPr>
      </p:pic>
      <p:sp>
        <p:nvSpPr>
          <p:cNvPr id="8" name="TextBox 7">
            <a:extLst>
              <a:ext uri="{FF2B5EF4-FFF2-40B4-BE49-F238E27FC236}">
                <a16:creationId xmlns:a16="http://schemas.microsoft.com/office/drawing/2014/main" id="{58AD7815-7EF9-E4FB-6B4B-F9C6DE601D61}"/>
              </a:ext>
            </a:extLst>
          </p:cNvPr>
          <p:cNvSpPr txBox="1"/>
          <p:nvPr/>
        </p:nvSpPr>
        <p:spPr>
          <a:xfrm flipH="1">
            <a:off x="60385" y="3096310"/>
            <a:ext cx="1821102" cy="1477328"/>
          </a:xfrm>
          <a:prstGeom prst="rect">
            <a:avLst/>
          </a:prstGeom>
          <a:noFill/>
        </p:spPr>
        <p:txBody>
          <a:bodyPr wrap="square">
            <a:spAutoFit/>
          </a:bodyPr>
          <a:lstStyle/>
          <a:p>
            <a:r>
              <a:rPr lang="en-US" dirty="0"/>
              <a:t>https://markets.businessinsider.com/commodities/orange-juice-price</a:t>
            </a:r>
            <a:endParaRPr lang="el-GR" dirty="0"/>
          </a:p>
        </p:txBody>
      </p:sp>
    </p:spTree>
    <p:extLst>
      <p:ext uri="{BB962C8B-B14F-4D97-AF65-F5344CB8AC3E}">
        <p14:creationId xmlns:p14="http://schemas.microsoft.com/office/powerpoint/2010/main" val="581809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19681-F34C-08E1-C416-770364DA4D2B}"/>
              </a:ext>
            </a:extLst>
          </p:cNvPr>
          <p:cNvSpPr txBox="1"/>
          <p:nvPr/>
        </p:nvSpPr>
        <p:spPr>
          <a:xfrm>
            <a:off x="3048000" y="3234809"/>
            <a:ext cx="6096000" cy="369332"/>
          </a:xfrm>
          <a:prstGeom prst="rect">
            <a:avLst/>
          </a:prstGeom>
          <a:noFill/>
        </p:spPr>
        <p:txBody>
          <a:bodyPr wrap="square">
            <a:spAutoFit/>
          </a:bodyPr>
          <a:lstStyle/>
          <a:p>
            <a:r>
              <a:rPr lang="el-GR" dirty="0" err="1">
                <a:effectLst/>
                <a:latin typeface="Times New Roman" panose="02020603050405020304" pitchFamily="18" charset="0"/>
              </a:rPr>
              <a:t>Μπαλιμπάρ</a:t>
            </a:r>
            <a:r>
              <a:rPr lang="el-GR" dirty="0">
                <a:effectLst/>
                <a:latin typeface="Times New Roman" panose="02020603050405020304" pitchFamily="18" charset="0"/>
              </a:rPr>
              <a:t> </a:t>
            </a:r>
            <a:r>
              <a:rPr lang="el-GR" dirty="0" err="1">
                <a:effectLst/>
                <a:latin typeface="Times New Roman" panose="02020603050405020304" pitchFamily="18" charset="0"/>
              </a:rPr>
              <a:t>Ετιέν</a:t>
            </a:r>
            <a:r>
              <a:rPr lang="el-GR" dirty="0">
                <a:effectLst/>
                <a:latin typeface="Times New Roman" panose="02020603050405020304" pitchFamily="18" charset="0"/>
              </a:rPr>
              <a:t> (2005). </a:t>
            </a:r>
            <a:r>
              <a:rPr lang="el-GR" dirty="0">
                <a:effectLst/>
                <a:latin typeface="Arial" panose="020B0604020202020204" pitchFamily="34" charset="0"/>
              </a:rPr>
              <a:t>Πολιτική και αλήθεια</a:t>
            </a:r>
            <a:endParaRPr lang="el-GR" dirty="0"/>
          </a:p>
        </p:txBody>
      </p:sp>
      <p:pic>
        <p:nvPicPr>
          <p:cNvPr id="6" name="Εικόνα 5">
            <a:extLst>
              <a:ext uri="{FF2B5EF4-FFF2-40B4-BE49-F238E27FC236}">
                <a16:creationId xmlns:a16="http://schemas.microsoft.com/office/drawing/2014/main" id="{71C2D10C-4DEB-E566-EC26-931143ABE4A0}"/>
              </a:ext>
            </a:extLst>
          </p:cNvPr>
          <p:cNvPicPr>
            <a:picLocks noChangeAspect="1"/>
          </p:cNvPicPr>
          <p:nvPr/>
        </p:nvPicPr>
        <p:blipFill rotWithShape="1">
          <a:blip r:embed="rId2"/>
          <a:srcRect l="14375" t="10695" r="35625" b="15555"/>
          <a:stretch/>
        </p:blipFill>
        <p:spPr>
          <a:xfrm>
            <a:off x="2054523" y="0"/>
            <a:ext cx="8265762" cy="6858000"/>
          </a:xfrm>
          <a:prstGeom prst="rect">
            <a:avLst/>
          </a:prstGeom>
        </p:spPr>
      </p:pic>
      <p:sp>
        <p:nvSpPr>
          <p:cNvPr id="8" name="TextBox 7">
            <a:extLst>
              <a:ext uri="{FF2B5EF4-FFF2-40B4-BE49-F238E27FC236}">
                <a16:creationId xmlns:a16="http://schemas.microsoft.com/office/drawing/2014/main" id="{8698C3E7-1DC2-11EC-E8ED-76E2EC2A7B96}"/>
              </a:ext>
            </a:extLst>
          </p:cNvPr>
          <p:cNvSpPr txBox="1"/>
          <p:nvPr/>
        </p:nvSpPr>
        <p:spPr>
          <a:xfrm flipH="1">
            <a:off x="60385" y="3096310"/>
            <a:ext cx="1821102" cy="1477328"/>
          </a:xfrm>
          <a:prstGeom prst="rect">
            <a:avLst/>
          </a:prstGeom>
          <a:noFill/>
        </p:spPr>
        <p:txBody>
          <a:bodyPr wrap="square">
            <a:spAutoFit/>
          </a:bodyPr>
          <a:lstStyle/>
          <a:p>
            <a:r>
              <a:rPr lang="en-US" dirty="0"/>
              <a:t>https://markets.businessinsider.com/commodities/nickel-price</a:t>
            </a:r>
            <a:endParaRPr lang="el-GR" dirty="0"/>
          </a:p>
        </p:txBody>
      </p:sp>
    </p:spTree>
    <p:extLst>
      <p:ext uri="{BB962C8B-B14F-4D97-AF65-F5344CB8AC3E}">
        <p14:creationId xmlns:p14="http://schemas.microsoft.com/office/powerpoint/2010/main" val="2567310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19681-F34C-08E1-C416-770364DA4D2B}"/>
              </a:ext>
            </a:extLst>
          </p:cNvPr>
          <p:cNvSpPr txBox="1"/>
          <p:nvPr/>
        </p:nvSpPr>
        <p:spPr>
          <a:xfrm>
            <a:off x="3048000" y="3234809"/>
            <a:ext cx="6096000" cy="369332"/>
          </a:xfrm>
          <a:prstGeom prst="rect">
            <a:avLst/>
          </a:prstGeom>
          <a:noFill/>
        </p:spPr>
        <p:txBody>
          <a:bodyPr wrap="square">
            <a:spAutoFit/>
          </a:bodyPr>
          <a:lstStyle/>
          <a:p>
            <a:r>
              <a:rPr lang="el-GR" dirty="0" err="1">
                <a:effectLst/>
                <a:latin typeface="Times New Roman" panose="02020603050405020304" pitchFamily="18" charset="0"/>
              </a:rPr>
              <a:t>Μπαλιμπάρ</a:t>
            </a:r>
            <a:r>
              <a:rPr lang="el-GR" dirty="0">
                <a:effectLst/>
                <a:latin typeface="Times New Roman" panose="02020603050405020304" pitchFamily="18" charset="0"/>
              </a:rPr>
              <a:t> </a:t>
            </a:r>
            <a:r>
              <a:rPr lang="el-GR" dirty="0" err="1">
                <a:effectLst/>
                <a:latin typeface="Times New Roman" panose="02020603050405020304" pitchFamily="18" charset="0"/>
              </a:rPr>
              <a:t>Ετιέν</a:t>
            </a:r>
            <a:r>
              <a:rPr lang="el-GR" dirty="0">
                <a:effectLst/>
                <a:latin typeface="Times New Roman" panose="02020603050405020304" pitchFamily="18" charset="0"/>
              </a:rPr>
              <a:t> (2005). </a:t>
            </a:r>
            <a:r>
              <a:rPr lang="el-GR" dirty="0">
                <a:effectLst/>
                <a:latin typeface="Arial" panose="020B0604020202020204" pitchFamily="34" charset="0"/>
              </a:rPr>
              <a:t>Πολιτική και αλήθεια</a:t>
            </a:r>
            <a:endParaRPr lang="el-GR" dirty="0"/>
          </a:p>
        </p:txBody>
      </p:sp>
      <p:pic>
        <p:nvPicPr>
          <p:cNvPr id="7" name="Εικόνα 6">
            <a:extLst>
              <a:ext uri="{FF2B5EF4-FFF2-40B4-BE49-F238E27FC236}">
                <a16:creationId xmlns:a16="http://schemas.microsoft.com/office/drawing/2014/main" id="{68B33E69-B8E9-6705-401C-67B8E1538296}"/>
              </a:ext>
            </a:extLst>
          </p:cNvPr>
          <p:cNvPicPr>
            <a:picLocks noChangeAspect="1"/>
          </p:cNvPicPr>
          <p:nvPr/>
        </p:nvPicPr>
        <p:blipFill rotWithShape="1">
          <a:blip r:embed="rId2"/>
          <a:srcRect l="16641" t="15972" r="36485" b="14028"/>
          <a:stretch/>
        </p:blipFill>
        <p:spPr>
          <a:xfrm>
            <a:off x="2057399" y="-3430"/>
            <a:ext cx="8168366" cy="6861429"/>
          </a:xfrm>
          <a:prstGeom prst="rect">
            <a:avLst/>
          </a:prstGeom>
        </p:spPr>
      </p:pic>
      <p:sp>
        <p:nvSpPr>
          <p:cNvPr id="9" name="TextBox 8">
            <a:extLst>
              <a:ext uri="{FF2B5EF4-FFF2-40B4-BE49-F238E27FC236}">
                <a16:creationId xmlns:a16="http://schemas.microsoft.com/office/drawing/2014/main" id="{CA67FB7F-7CB6-0689-513E-DB9B3AA3E8C2}"/>
              </a:ext>
            </a:extLst>
          </p:cNvPr>
          <p:cNvSpPr txBox="1"/>
          <p:nvPr/>
        </p:nvSpPr>
        <p:spPr>
          <a:xfrm flipH="1">
            <a:off x="60385" y="3096310"/>
            <a:ext cx="1821102" cy="1477328"/>
          </a:xfrm>
          <a:prstGeom prst="rect">
            <a:avLst/>
          </a:prstGeom>
          <a:noFill/>
        </p:spPr>
        <p:txBody>
          <a:bodyPr wrap="square">
            <a:spAutoFit/>
          </a:bodyPr>
          <a:lstStyle/>
          <a:p>
            <a:r>
              <a:rPr lang="en-US" dirty="0"/>
              <a:t>https://markets.businessinsider.com/commodities/coffee-price</a:t>
            </a:r>
            <a:endParaRPr lang="el-GR" dirty="0"/>
          </a:p>
        </p:txBody>
      </p:sp>
    </p:spTree>
    <p:extLst>
      <p:ext uri="{BB962C8B-B14F-4D97-AF65-F5344CB8AC3E}">
        <p14:creationId xmlns:p14="http://schemas.microsoft.com/office/powerpoint/2010/main" val="3212882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19681-F34C-08E1-C416-770364DA4D2B}"/>
              </a:ext>
            </a:extLst>
          </p:cNvPr>
          <p:cNvSpPr txBox="1"/>
          <p:nvPr/>
        </p:nvSpPr>
        <p:spPr>
          <a:xfrm>
            <a:off x="3048000" y="3234809"/>
            <a:ext cx="6096000" cy="369332"/>
          </a:xfrm>
          <a:prstGeom prst="rect">
            <a:avLst/>
          </a:prstGeom>
          <a:noFill/>
        </p:spPr>
        <p:txBody>
          <a:bodyPr wrap="square">
            <a:spAutoFit/>
          </a:bodyPr>
          <a:lstStyle/>
          <a:p>
            <a:r>
              <a:rPr lang="el-GR" dirty="0" err="1">
                <a:effectLst/>
                <a:latin typeface="Times New Roman" panose="02020603050405020304" pitchFamily="18" charset="0"/>
              </a:rPr>
              <a:t>Μπαλιμπάρ</a:t>
            </a:r>
            <a:r>
              <a:rPr lang="el-GR" dirty="0">
                <a:effectLst/>
                <a:latin typeface="Times New Roman" panose="02020603050405020304" pitchFamily="18" charset="0"/>
              </a:rPr>
              <a:t> </a:t>
            </a:r>
            <a:r>
              <a:rPr lang="el-GR" dirty="0" err="1">
                <a:effectLst/>
                <a:latin typeface="Times New Roman" panose="02020603050405020304" pitchFamily="18" charset="0"/>
              </a:rPr>
              <a:t>Ετιέν</a:t>
            </a:r>
            <a:r>
              <a:rPr lang="el-GR" dirty="0">
                <a:effectLst/>
                <a:latin typeface="Times New Roman" panose="02020603050405020304" pitchFamily="18" charset="0"/>
              </a:rPr>
              <a:t> (2005). </a:t>
            </a:r>
            <a:r>
              <a:rPr lang="el-GR" dirty="0">
                <a:effectLst/>
                <a:latin typeface="Arial" panose="020B0604020202020204" pitchFamily="34" charset="0"/>
              </a:rPr>
              <a:t>Πολιτική και αλήθεια</a:t>
            </a:r>
            <a:endParaRPr lang="el-GR" dirty="0"/>
          </a:p>
        </p:txBody>
      </p:sp>
      <p:sp>
        <p:nvSpPr>
          <p:cNvPr id="9" name="TextBox 8">
            <a:extLst>
              <a:ext uri="{FF2B5EF4-FFF2-40B4-BE49-F238E27FC236}">
                <a16:creationId xmlns:a16="http://schemas.microsoft.com/office/drawing/2014/main" id="{CA67FB7F-7CB6-0689-513E-DB9B3AA3E8C2}"/>
              </a:ext>
            </a:extLst>
          </p:cNvPr>
          <p:cNvSpPr txBox="1"/>
          <p:nvPr/>
        </p:nvSpPr>
        <p:spPr>
          <a:xfrm flipH="1">
            <a:off x="60385" y="3096310"/>
            <a:ext cx="1821102" cy="1477328"/>
          </a:xfrm>
          <a:prstGeom prst="rect">
            <a:avLst/>
          </a:prstGeom>
          <a:noFill/>
        </p:spPr>
        <p:txBody>
          <a:bodyPr wrap="square">
            <a:spAutoFit/>
          </a:bodyPr>
          <a:lstStyle/>
          <a:p>
            <a:r>
              <a:rPr lang="en-US" dirty="0"/>
              <a:t>https://markets.businessinsider.com/commodities/cocoa-price</a:t>
            </a:r>
            <a:endParaRPr lang="el-GR" dirty="0"/>
          </a:p>
        </p:txBody>
      </p:sp>
      <p:pic>
        <p:nvPicPr>
          <p:cNvPr id="6" name="Εικόνα 5">
            <a:extLst>
              <a:ext uri="{FF2B5EF4-FFF2-40B4-BE49-F238E27FC236}">
                <a16:creationId xmlns:a16="http://schemas.microsoft.com/office/drawing/2014/main" id="{5A7FA11B-A5AB-7C2F-8CE6-72BABFFBCEB9}"/>
              </a:ext>
            </a:extLst>
          </p:cNvPr>
          <p:cNvPicPr>
            <a:picLocks noChangeAspect="1"/>
          </p:cNvPicPr>
          <p:nvPr/>
        </p:nvPicPr>
        <p:blipFill rotWithShape="1">
          <a:blip r:embed="rId2"/>
          <a:srcRect l="15432" t="15094" r="36038" b="15849"/>
          <a:stretch/>
        </p:blipFill>
        <p:spPr>
          <a:xfrm>
            <a:off x="1881486" y="20175"/>
            <a:ext cx="8542827" cy="6837825"/>
          </a:xfrm>
          <a:prstGeom prst="rect">
            <a:avLst/>
          </a:prstGeom>
        </p:spPr>
      </p:pic>
    </p:spTree>
    <p:extLst>
      <p:ext uri="{BB962C8B-B14F-4D97-AF65-F5344CB8AC3E}">
        <p14:creationId xmlns:p14="http://schemas.microsoft.com/office/powerpoint/2010/main" val="2099366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36361" y="1004203"/>
            <a:ext cx="10234710" cy="4992377"/>
          </a:xfrm>
          <a:prstGeom prst="rect">
            <a:avLst/>
          </a:prstGeom>
          <a:noFill/>
          <a:ln>
            <a:solidFill>
              <a:schemeClr val="accent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dirty="0">
                <a:latin typeface="Bahnschrift SemiBold" panose="020B0502040204020203" pitchFamily="34" charset="0"/>
              </a:rPr>
              <a:t>Κάθε νέα έννοια στην επιστήμη είναι αποτέλεσμα τομών και α-συνεχειών στη διαδικασία της παραγωγής και της οριοθέτησης της ίδιας της επιστήμης. </a:t>
            </a:r>
          </a:p>
          <a:p>
            <a:pPr algn="just">
              <a:lnSpc>
                <a:spcPct val="150000"/>
              </a:lnSpc>
            </a:pPr>
            <a:endParaRPr lang="el-GR" dirty="0">
              <a:latin typeface="Bahnschrift SemiBold" panose="020B0502040204020203" pitchFamily="34" charset="0"/>
            </a:endParaRPr>
          </a:p>
          <a:p>
            <a:pPr algn="just">
              <a:lnSpc>
                <a:spcPct val="150000"/>
              </a:lnSpc>
            </a:pPr>
            <a:r>
              <a:rPr lang="el-GR" dirty="0">
                <a:latin typeface="Bahnschrift SemiBold" panose="020B0502040204020203" pitchFamily="34" charset="0"/>
              </a:rPr>
              <a:t>Από την παρατήρηση ενός φαινόμενου μέχρι την διατύπωση ενός – του πρώτου – ορισμού στο πλαίσιο ενός πεδίου μεσολαβεί πολύ συχνά κάποιο χρονικό διάστημα το οποίο μπορεί να ποικίλλει αναλόγως του βαθμού της ολοκλήρωσης ενός πεδίου, της </a:t>
            </a:r>
            <a:r>
              <a:rPr lang="el-GR" dirty="0" err="1">
                <a:latin typeface="Bahnschrift SemiBold" panose="020B0502040204020203" pitchFamily="34" charset="0"/>
              </a:rPr>
              <a:t>συνθετότητας</a:t>
            </a:r>
            <a:r>
              <a:rPr lang="el-GR" dirty="0">
                <a:latin typeface="Bahnschrift SemiBold" panose="020B0502040204020203" pitchFamily="34" charset="0"/>
              </a:rPr>
              <a:t> του ίδιου του φαινόμενου και άλλων παραγόντων όπως η συσχέτιση με άλλα φαινόμενα και άλλες έννοιες.</a:t>
            </a:r>
            <a:endParaRPr lang="en-US" dirty="0">
              <a:latin typeface="Bahnschrift SemiBold" panose="020B0502040204020203" pitchFamily="34" charset="0"/>
            </a:endParaRPr>
          </a:p>
          <a:p>
            <a:pPr algn="just">
              <a:lnSpc>
                <a:spcPct val="150000"/>
              </a:lnSpc>
            </a:pPr>
            <a:endParaRPr lang="el-GR" dirty="0">
              <a:latin typeface="Bahnschrift SemiBold" panose="020B0502040204020203" pitchFamily="34" charset="0"/>
            </a:endParaRPr>
          </a:p>
          <a:p>
            <a:pPr algn="just">
              <a:lnSpc>
                <a:spcPct val="150000"/>
              </a:lnSpc>
            </a:pPr>
            <a:r>
              <a:rPr lang="el-GR" dirty="0">
                <a:latin typeface="Bahnschrift SemiBold" panose="020B0502040204020203" pitchFamily="34" charset="0"/>
              </a:rPr>
              <a:t>Συχνά, ο ίδιος ο ορισμός μπορεί να υφίσταται αλλεπάλληλες μεταβολές, αποτυπώνοντας μεταβολές σε επίπεδο κοινωνικών συσχετισμών.</a:t>
            </a:r>
          </a:p>
          <a:p>
            <a:endParaRPr lang="en-US"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800581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19681-F34C-08E1-C416-770364DA4D2B}"/>
              </a:ext>
            </a:extLst>
          </p:cNvPr>
          <p:cNvSpPr txBox="1"/>
          <p:nvPr/>
        </p:nvSpPr>
        <p:spPr>
          <a:xfrm>
            <a:off x="3048000" y="3234809"/>
            <a:ext cx="6096000" cy="369332"/>
          </a:xfrm>
          <a:prstGeom prst="rect">
            <a:avLst/>
          </a:prstGeom>
          <a:noFill/>
        </p:spPr>
        <p:txBody>
          <a:bodyPr wrap="square">
            <a:spAutoFit/>
          </a:bodyPr>
          <a:lstStyle/>
          <a:p>
            <a:r>
              <a:rPr lang="el-GR" dirty="0" err="1">
                <a:effectLst/>
                <a:latin typeface="Times New Roman" panose="02020603050405020304" pitchFamily="18" charset="0"/>
              </a:rPr>
              <a:t>Μπαλιμπάρ</a:t>
            </a:r>
            <a:r>
              <a:rPr lang="el-GR" dirty="0">
                <a:effectLst/>
                <a:latin typeface="Times New Roman" panose="02020603050405020304" pitchFamily="18" charset="0"/>
              </a:rPr>
              <a:t> </a:t>
            </a:r>
            <a:r>
              <a:rPr lang="el-GR" dirty="0" err="1">
                <a:effectLst/>
                <a:latin typeface="Times New Roman" panose="02020603050405020304" pitchFamily="18" charset="0"/>
              </a:rPr>
              <a:t>Ετιέν</a:t>
            </a:r>
            <a:r>
              <a:rPr lang="el-GR" dirty="0">
                <a:effectLst/>
                <a:latin typeface="Times New Roman" panose="02020603050405020304" pitchFamily="18" charset="0"/>
              </a:rPr>
              <a:t> (2005). </a:t>
            </a:r>
            <a:r>
              <a:rPr lang="el-GR" dirty="0">
                <a:effectLst/>
                <a:latin typeface="Arial" panose="020B0604020202020204" pitchFamily="34" charset="0"/>
              </a:rPr>
              <a:t>Πολιτική και αλήθεια</a:t>
            </a:r>
            <a:endParaRPr lang="el-GR" dirty="0"/>
          </a:p>
        </p:txBody>
      </p:sp>
      <p:sp>
        <p:nvSpPr>
          <p:cNvPr id="9" name="TextBox 8">
            <a:extLst>
              <a:ext uri="{FF2B5EF4-FFF2-40B4-BE49-F238E27FC236}">
                <a16:creationId xmlns:a16="http://schemas.microsoft.com/office/drawing/2014/main" id="{CA67FB7F-7CB6-0689-513E-DB9B3AA3E8C2}"/>
              </a:ext>
            </a:extLst>
          </p:cNvPr>
          <p:cNvSpPr txBox="1"/>
          <p:nvPr/>
        </p:nvSpPr>
        <p:spPr>
          <a:xfrm flipH="1">
            <a:off x="60385" y="3096310"/>
            <a:ext cx="1821102" cy="1477328"/>
          </a:xfrm>
          <a:prstGeom prst="rect">
            <a:avLst/>
          </a:prstGeom>
          <a:noFill/>
        </p:spPr>
        <p:txBody>
          <a:bodyPr wrap="square">
            <a:spAutoFit/>
          </a:bodyPr>
          <a:lstStyle/>
          <a:p>
            <a:r>
              <a:rPr lang="en-US" dirty="0"/>
              <a:t>https://markets.businessinsider.com/commodities/gold-price</a:t>
            </a:r>
            <a:endParaRPr lang="el-GR" dirty="0"/>
          </a:p>
        </p:txBody>
      </p:sp>
      <p:pic>
        <p:nvPicPr>
          <p:cNvPr id="7" name="Εικόνα 6">
            <a:extLst>
              <a:ext uri="{FF2B5EF4-FFF2-40B4-BE49-F238E27FC236}">
                <a16:creationId xmlns:a16="http://schemas.microsoft.com/office/drawing/2014/main" id="{B018DF9A-6A47-782E-4CB5-CACC7405A422}"/>
              </a:ext>
            </a:extLst>
          </p:cNvPr>
          <p:cNvPicPr>
            <a:picLocks noChangeAspect="1"/>
          </p:cNvPicPr>
          <p:nvPr/>
        </p:nvPicPr>
        <p:blipFill rotWithShape="1">
          <a:blip r:embed="rId2"/>
          <a:srcRect l="15432" t="25534" r="36250" b="6601"/>
          <a:stretch/>
        </p:blipFill>
        <p:spPr>
          <a:xfrm>
            <a:off x="1881486" y="-373"/>
            <a:ext cx="8680927" cy="6858373"/>
          </a:xfrm>
          <a:prstGeom prst="rect">
            <a:avLst/>
          </a:prstGeom>
        </p:spPr>
      </p:pic>
    </p:spTree>
    <p:extLst>
      <p:ext uri="{BB962C8B-B14F-4D97-AF65-F5344CB8AC3E}">
        <p14:creationId xmlns:p14="http://schemas.microsoft.com/office/powerpoint/2010/main" val="3333267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19681-F34C-08E1-C416-770364DA4D2B}"/>
              </a:ext>
            </a:extLst>
          </p:cNvPr>
          <p:cNvSpPr txBox="1"/>
          <p:nvPr/>
        </p:nvSpPr>
        <p:spPr>
          <a:xfrm>
            <a:off x="3048000" y="3234809"/>
            <a:ext cx="6096000" cy="369332"/>
          </a:xfrm>
          <a:prstGeom prst="rect">
            <a:avLst/>
          </a:prstGeom>
          <a:noFill/>
        </p:spPr>
        <p:txBody>
          <a:bodyPr wrap="square">
            <a:spAutoFit/>
          </a:bodyPr>
          <a:lstStyle/>
          <a:p>
            <a:r>
              <a:rPr lang="el-GR" dirty="0" err="1">
                <a:effectLst/>
                <a:latin typeface="Times New Roman" panose="02020603050405020304" pitchFamily="18" charset="0"/>
              </a:rPr>
              <a:t>Μπαλιμπάρ</a:t>
            </a:r>
            <a:r>
              <a:rPr lang="el-GR" dirty="0">
                <a:effectLst/>
                <a:latin typeface="Times New Roman" panose="02020603050405020304" pitchFamily="18" charset="0"/>
              </a:rPr>
              <a:t> </a:t>
            </a:r>
            <a:r>
              <a:rPr lang="el-GR" dirty="0" err="1">
                <a:effectLst/>
                <a:latin typeface="Times New Roman" panose="02020603050405020304" pitchFamily="18" charset="0"/>
              </a:rPr>
              <a:t>Ετιέν</a:t>
            </a:r>
            <a:r>
              <a:rPr lang="el-GR" dirty="0">
                <a:effectLst/>
                <a:latin typeface="Times New Roman" panose="02020603050405020304" pitchFamily="18" charset="0"/>
              </a:rPr>
              <a:t> (2005). </a:t>
            </a:r>
            <a:r>
              <a:rPr lang="el-GR" dirty="0">
                <a:effectLst/>
                <a:latin typeface="Arial" panose="020B0604020202020204" pitchFamily="34" charset="0"/>
              </a:rPr>
              <a:t>Πολιτική και αλήθεια</a:t>
            </a:r>
            <a:endParaRPr lang="el-GR" dirty="0"/>
          </a:p>
        </p:txBody>
      </p:sp>
      <p:sp>
        <p:nvSpPr>
          <p:cNvPr id="9" name="TextBox 8">
            <a:extLst>
              <a:ext uri="{FF2B5EF4-FFF2-40B4-BE49-F238E27FC236}">
                <a16:creationId xmlns:a16="http://schemas.microsoft.com/office/drawing/2014/main" id="{CA67FB7F-7CB6-0689-513E-DB9B3AA3E8C2}"/>
              </a:ext>
            </a:extLst>
          </p:cNvPr>
          <p:cNvSpPr txBox="1"/>
          <p:nvPr/>
        </p:nvSpPr>
        <p:spPr>
          <a:xfrm flipH="1">
            <a:off x="60385" y="3096310"/>
            <a:ext cx="1821102" cy="1477328"/>
          </a:xfrm>
          <a:prstGeom prst="rect">
            <a:avLst/>
          </a:prstGeom>
          <a:noFill/>
        </p:spPr>
        <p:txBody>
          <a:bodyPr wrap="square">
            <a:spAutoFit/>
          </a:bodyPr>
          <a:lstStyle/>
          <a:p>
            <a:r>
              <a:rPr lang="en-US" dirty="0"/>
              <a:t>https://markets.businessinsider.com/</a:t>
            </a:r>
            <a:r>
              <a:rPr lang="en-US"/>
              <a:t>commodities/silver-price</a:t>
            </a:r>
            <a:endParaRPr lang="el-GR" dirty="0"/>
          </a:p>
        </p:txBody>
      </p:sp>
      <p:pic>
        <p:nvPicPr>
          <p:cNvPr id="3" name="Εικόνα 2">
            <a:extLst>
              <a:ext uri="{FF2B5EF4-FFF2-40B4-BE49-F238E27FC236}">
                <a16:creationId xmlns:a16="http://schemas.microsoft.com/office/drawing/2014/main" id="{ED75F89F-A412-0476-11D3-5DD3127BCEA0}"/>
              </a:ext>
            </a:extLst>
          </p:cNvPr>
          <p:cNvPicPr>
            <a:picLocks noChangeAspect="1"/>
          </p:cNvPicPr>
          <p:nvPr/>
        </p:nvPicPr>
        <p:blipFill rotWithShape="1">
          <a:blip r:embed="rId2"/>
          <a:srcRect l="16203" t="26290" r="35967" b="6164"/>
          <a:stretch/>
        </p:blipFill>
        <p:spPr>
          <a:xfrm>
            <a:off x="1975448" y="28086"/>
            <a:ext cx="8597804" cy="6829914"/>
          </a:xfrm>
          <a:prstGeom prst="rect">
            <a:avLst/>
          </a:prstGeom>
        </p:spPr>
      </p:pic>
    </p:spTree>
    <p:extLst>
      <p:ext uri="{BB962C8B-B14F-4D97-AF65-F5344CB8AC3E}">
        <p14:creationId xmlns:p14="http://schemas.microsoft.com/office/powerpoint/2010/main" val="2158457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36361" y="1004203"/>
            <a:ext cx="10234710" cy="4992377"/>
          </a:xfrm>
          <a:prstGeom prst="rect">
            <a:avLst/>
          </a:prstGeom>
          <a:noFill/>
          <a:ln>
            <a:solidFill>
              <a:schemeClr val="accent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dirty="0">
                <a:latin typeface="Bahnschrift SemiBold" panose="020B0502040204020203" pitchFamily="34" charset="0"/>
              </a:rPr>
              <a:t>Η οικονομική επιστήμη είναι μια </a:t>
            </a:r>
            <a:r>
              <a:rPr lang="el-GR" u="sng" dirty="0">
                <a:effectLst>
                  <a:outerShdw blurRad="38100" dist="38100" dir="2700000" algn="tl">
                    <a:srgbClr val="000000">
                      <a:alpha val="43137"/>
                    </a:srgbClr>
                  </a:outerShdw>
                </a:effectLst>
                <a:latin typeface="Bahnschrift SemiBold" panose="020B0502040204020203" pitchFamily="34" charset="0"/>
              </a:rPr>
              <a:t>νέα σχετικά επιστήμη</a:t>
            </a:r>
            <a:r>
              <a:rPr lang="el-GR" dirty="0">
                <a:latin typeface="Bahnschrift SemiBold" panose="020B0502040204020203" pitchFamily="34" charset="0"/>
              </a:rPr>
              <a:t>. Η Πολιτική Οικονομία αποκτά αυτοτελές θεωρητικό στάτους, δηλαδή εγκαθιδρύεται ως μια ιδιαίτερη θεωρητική περιοχή, που συμβατικά ονομάζεται «οικονομική επιστήμη» </a:t>
            </a:r>
            <a:r>
              <a:rPr lang="el-GR" u="sng" dirty="0">
                <a:effectLst>
                  <a:outerShdw blurRad="38100" dist="38100" dir="2700000" algn="tl">
                    <a:srgbClr val="000000">
                      <a:alpha val="43137"/>
                    </a:srgbClr>
                  </a:outerShdw>
                </a:effectLst>
                <a:latin typeface="Bahnschrift SemiBold" panose="020B0502040204020203" pitchFamily="34" charset="0"/>
              </a:rPr>
              <a:t>μετά την έκδοση του Πλούτου των Εθνών </a:t>
            </a:r>
            <a:r>
              <a:rPr lang="el-GR" dirty="0">
                <a:latin typeface="Bahnschrift SemiBold" panose="020B0502040204020203" pitchFamily="34" charset="0"/>
              </a:rPr>
              <a:t>του </a:t>
            </a:r>
            <a:r>
              <a:rPr lang="en-US" dirty="0">
                <a:latin typeface="Bahnschrift SemiBold" panose="020B0502040204020203" pitchFamily="34" charset="0"/>
              </a:rPr>
              <a:t>Adam Smith</a:t>
            </a:r>
            <a:r>
              <a:rPr lang="el-GR" dirty="0">
                <a:latin typeface="Bahnschrift SemiBold" panose="020B0502040204020203" pitchFamily="34" charset="0"/>
              </a:rPr>
              <a:t> το 1776 (βλ. και </a:t>
            </a:r>
            <a:r>
              <a:rPr lang="el-GR" dirty="0" err="1">
                <a:latin typeface="Bahnschrift SemiBold" panose="020B0502040204020203" pitchFamily="34" charset="0"/>
              </a:rPr>
              <a:t>Μηλιός</a:t>
            </a:r>
            <a:r>
              <a:rPr lang="el-GR" dirty="0">
                <a:latin typeface="Bahnschrift SemiBold" panose="020B0502040204020203" pitchFamily="34" charset="0"/>
              </a:rPr>
              <a:t> 1994). </a:t>
            </a:r>
            <a:endParaRPr lang="en-US" dirty="0">
              <a:latin typeface="Bahnschrift SemiBold" panose="020B0502040204020203" pitchFamily="34" charset="0"/>
            </a:endParaRPr>
          </a:p>
          <a:p>
            <a:pPr algn="just">
              <a:lnSpc>
                <a:spcPct val="150000"/>
              </a:lnSpc>
            </a:pPr>
            <a:endParaRPr lang="en-US" dirty="0">
              <a:latin typeface="Bahnschrift SemiBold" panose="020B0502040204020203" pitchFamily="34" charset="0"/>
            </a:endParaRPr>
          </a:p>
          <a:p>
            <a:pPr algn="just">
              <a:lnSpc>
                <a:spcPct val="150000"/>
              </a:lnSpc>
            </a:pPr>
            <a:r>
              <a:rPr lang="el-GR" dirty="0">
                <a:latin typeface="Bahnschrift SemiBold" panose="020B0502040204020203" pitchFamily="34" charset="0"/>
              </a:rPr>
              <a:t>Η συγκρότηση αυτής της επιστήμης του πεδίου μελέτης και του πεδίου έρευνας έγινε δυνατή με βάση δύο φιλοσοφικές-ιδεολογικές παραδοχές: την απόδοση οικονομικού περιεχομένου στη φύση του ανθρώπου – φύση του ανθρώπου συνίσταται στην τάση για δοσοληψία και ανταλλαγή ενός πράγματος από ένα άλλο (</a:t>
            </a:r>
            <a:r>
              <a:rPr lang="en-US" dirty="0">
                <a:latin typeface="Bahnschrift SemiBold" panose="020B0502040204020203" pitchFamily="34" charset="0"/>
              </a:rPr>
              <a:t>Smith</a:t>
            </a:r>
            <a:r>
              <a:rPr lang="el-GR" dirty="0">
                <a:latin typeface="Bahnschrift SemiBold" panose="020B0502040204020203" pitchFamily="34" charset="0"/>
              </a:rPr>
              <a:t> 1981, σελ. 28) και δεύτερον την θεώρηση των οικονομικών διαδικασιών ως κινητήριας δύναμης της όλης κοινωνικής εξέλιξης (βλέπε και </a:t>
            </a:r>
            <a:r>
              <a:rPr lang="el-GR" dirty="0" err="1">
                <a:latin typeface="Bahnschrift SemiBold" panose="020B0502040204020203" pitchFamily="34" charset="0"/>
              </a:rPr>
              <a:t>Μηλιός</a:t>
            </a:r>
            <a:r>
              <a:rPr lang="el-GR" dirty="0">
                <a:latin typeface="Bahnschrift SemiBold" panose="020B0502040204020203" pitchFamily="34" charset="0"/>
              </a:rPr>
              <a:t> 1997).</a:t>
            </a:r>
            <a:endParaRPr lang="en-US" dirty="0">
              <a:latin typeface="Bahnschrift SemiBold" panose="020B0502040204020203" pitchFamily="34" charset="0"/>
            </a:endParaRPr>
          </a:p>
        </p:txBody>
      </p:sp>
    </p:spTree>
    <p:extLst>
      <p:ext uri="{BB962C8B-B14F-4D97-AF65-F5344CB8AC3E}">
        <p14:creationId xmlns:p14="http://schemas.microsoft.com/office/powerpoint/2010/main" val="375563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36361" y="1004203"/>
            <a:ext cx="10234710" cy="4992377"/>
          </a:xfrm>
          <a:prstGeom prst="rect">
            <a:avLst/>
          </a:prstGeom>
          <a:noFill/>
          <a:ln>
            <a:solidFill>
              <a:schemeClr val="accent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dirty="0">
                <a:latin typeface="Bahnschrift SemiBold" panose="020B0502040204020203" pitchFamily="34" charset="0"/>
              </a:rPr>
              <a:t>Οικονομικά κείμενα υπάρχουν από την αρχαιότητα, αλλά είναι περισσότερο αναλαμπές και απαντήσεις σε σειρά οικονομικών ζητημάτων κυρίως με όρους καθημερινότητας και όχι κάποιο συνεκτικό σώμα θεωρίας. </a:t>
            </a:r>
            <a:endParaRPr lang="en-US" dirty="0">
              <a:latin typeface="Bahnschrift SemiBold" panose="020B0502040204020203" pitchFamily="34" charset="0"/>
            </a:endParaRPr>
          </a:p>
          <a:p>
            <a:pPr algn="just">
              <a:lnSpc>
                <a:spcPct val="150000"/>
              </a:lnSpc>
            </a:pPr>
            <a:endParaRPr lang="en-US" dirty="0">
              <a:latin typeface="Bahnschrift SemiBold" panose="020B0502040204020203" pitchFamily="34" charset="0"/>
            </a:endParaRPr>
          </a:p>
          <a:p>
            <a:pPr algn="just">
              <a:lnSpc>
                <a:spcPct val="150000"/>
              </a:lnSpc>
            </a:pPr>
            <a:r>
              <a:rPr lang="el-GR" dirty="0">
                <a:latin typeface="Bahnschrift SemiBold" panose="020B0502040204020203" pitchFamily="34" charset="0"/>
              </a:rPr>
              <a:t>Στη φεουδαρχία και στη δουλοκτητική οικονομία το ιδεώδες ήταν μια οικονομία των καταναλωτών, αυτάρκης, όπου η ανταλλαγή αφορούσε κυρίως – αν όχι μόνον – το παραχθέν πλεόνασμα, ενώ γινόταν κυρίως σε είδος (</a:t>
            </a:r>
            <a:r>
              <a:rPr lang="en-US" dirty="0">
                <a:latin typeface="Bahnschrift SemiBold" panose="020B0502040204020203" pitchFamily="34" charset="0"/>
              </a:rPr>
              <a:t>Rubin</a:t>
            </a:r>
            <a:r>
              <a:rPr lang="el-GR" dirty="0">
                <a:latin typeface="Bahnschrift SemiBold" panose="020B0502040204020203" pitchFamily="34" charset="0"/>
              </a:rPr>
              <a:t> 1993, σελ. 49). </a:t>
            </a:r>
            <a:endParaRPr lang="en-US" dirty="0">
              <a:latin typeface="Bahnschrift SemiBold" panose="020B0502040204020203" pitchFamily="34" charset="0"/>
            </a:endParaRPr>
          </a:p>
          <a:p>
            <a:pPr algn="just">
              <a:lnSpc>
                <a:spcPct val="150000"/>
              </a:lnSpc>
            </a:pPr>
            <a:endParaRPr lang="en-US" dirty="0">
              <a:solidFill>
                <a:schemeClr val="bg1"/>
              </a:solidFill>
              <a:latin typeface="Bahnschrift SemiBold" panose="020B0502040204020203" pitchFamily="34" charset="0"/>
            </a:endParaRPr>
          </a:p>
          <a:p>
            <a:pPr algn="just">
              <a:lnSpc>
                <a:spcPct val="150000"/>
              </a:lnSpc>
            </a:pPr>
            <a:r>
              <a:rPr lang="el-GR" dirty="0">
                <a:latin typeface="Bahnschrift SemiBold" panose="020B0502040204020203" pitchFamily="34" charset="0"/>
              </a:rPr>
              <a:t>Ακόμη, το κέρδος την εποχή του Μεσαίωνα ήταν «ανήθικο», ενώ για τον Αριστοτέλη το εμπόριο ήταν ένα «παρά φύσιν» επάγγελμα.</a:t>
            </a:r>
            <a:endParaRPr lang="en-US" dirty="0">
              <a:latin typeface="Bahnschrift SemiBold" panose="020B0502040204020203" pitchFamily="34" charset="0"/>
            </a:endParaRPr>
          </a:p>
        </p:txBody>
      </p:sp>
    </p:spTree>
    <p:extLst>
      <p:ext uri="{BB962C8B-B14F-4D97-AF65-F5344CB8AC3E}">
        <p14:creationId xmlns:p14="http://schemas.microsoft.com/office/powerpoint/2010/main" val="44427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36361" y="1004204"/>
            <a:ext cx="10234710" cy="4771908"/>
          </a:xfrm>
          <a:prstGeom prst="rect">
            <a:avLst/>
          </a:prstGeom>
          <a:noFill/>
          <a:ln>
            <a:solidFill>
              <a:schemeClr val="accent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l-GR" u="sng" dirty="0">
                <a:solidFill>
                  <a:schemeClr val="accent6">
                    <a:lumMod val="60000"/>
                    <a:lumOff val="40000"/>
                  </a:schemeClr>
                </a:solidFill>
                <a:effectLst>
                  <a:outerShdw blurRad="38100" dist="38100" dir="2700000" algn="tl">
                    <a:srgbClr val="000000">
                      <a:alpha val="43137"/>
                    </a:srgbClr>
                  </a:outerShdw>
                </a:effectLst>
                <a:latin typeface="Bahnschrift SemiBold" panose="020B0502040204020203" pitchFamily="34" charset="0"/>
              </a:rPr>
              <a:t>Είναι προφανές ότι όσο συνθετότερη γίνεται η οικονομία και περισσότερες οι συναλλαγές τόσο πιο πιθανόν είναι να υπάρχουν διακυμάνσεις στα οικονομικά μεγέθη.</a:t>
            </a:r>
            <a:r>
              <a:rPr lang="el-GR" dirty="0">
                <a:solidFill>
                  <a:schemeClr val="accent6">
                    <a:lumMod val="60000"/>
                    <a:lumOff val="40000"/>
                  </a:schemeClr>
                </a:solidFill>
                <a:effectLst>
                  <a:outerShdw blurRad="38100" dist="38100" dir="2700000" algn="tl">
                    <a:srgbClr val="000000">
                      <a:alpha val="43137"/>
                    </a:srgbClr>
                  </a:outerShdw>
                </a:effectLst>
                <a:latin typeface="Bahnschrift SemiBold" panose="020B0502040204020203" pitchFamily="34" charset="0"/>
              </a:rPr>
              <a:t> </a:t>
            </a:r>
            <a:r>
              <a:rPr lang="el-GR" dirty="0">
                <a:latin typeface="Bahnschrift SemiBold" panose="020B0502040204020203" pitchFamily="34" charset="0"/>
              </a:rPr>
              <a:t>Με άλλα λόγια, διακυμάνσεις είναι πιθανότερο να υπάρχουν στη φάση της εμπορευματικής οικονομίας παρά στη δουλοκτητική ή στην φεουδαρχική οικονομία, χωρίς φυσικά αυτό να αποκλείει την ύπαρξη τους στις εποχές αυτές, οπότε όμως και πρέπει να σχετίζονται περισσότερο με κάποιο φυσικό φαινόμενο ή πόλεμο. </a:t>
            </a:r>
            <a:endParaRPr lang="en-US" dirty="0">
              <a:latin typeface="Bahnschrift SemiBold" panose="020B0502040204020203" pitchFamily="34" charset="0"/>
            </a:endParaRPr>
          </a:p>
          <a:p>
            <a:pPr algn="just">
              <a:lnSpc>
                <a:spcPct val="150000"/>
              </a:lnSpc>
            </a:pPr>
            <a:endParaRPr lang="en-US" dirty="0">
              <a:latin typeface="Bahnschrift SemiBold" panose="020B0502040204020203" pitchFamily="34" charset="0"/>
            </a:endParaRPr>
          </a:p>
          <a:p>
            <a:pPr algn="just">
              <a:lnSpc>
                <a:spcPct val="150000"/>
              </a:lnSpc>
            </a:pPr>
            <a:r>
              <a:rPr lang="el-GR" dirty="0">
                <a:latin typeface="Bahnschrift SemiBold" panose="020B0502040204020203" pitchFamily="34" charset="0"/>
              </a:rPr>
              <a:t>Χαρακτηριστικό παράδειγμα είναι η Αγγλία, που το 1574 οι τιμές του σταριού έφτασαν τα 22 σελίνια ενώ για αιώνες παρέμεναν σταθερές στα 5-6 σελίνια, ενώ στο τέλος του αιώνα έφθασαν τα 40 σελίνια (</a:t>
            </a:r>
            <a:r>
              <a:rPr lang="en-US" dirty="0">
                <a:latin typeface="Bahnschrift SemiBold" panose="020B0502040204020203" pitchFamily="34" charset="0"/>
              </a:rPr>
              <a:t>Rubin</a:t>
            </a:r>
            <a:r>
              <a:rPr lang="el-GR" dirty="0">
                <a:latin typeface="Bahnschrift SemiBold" panose="020B0502040204020203" pitchFamily="34" charset="0"/>
              </a:rPr>
              <a:t> 1993, σελ. 33). </a:t>
            </a:r>
          </a:p>
        </p:txBody>
      </p:sp>
    </p:spTree>
    <p:extLst>
      <p:ext uri="{BB962C8B-B14F-4D97-AF65-F5344CB8AC3E}">
        <p14:creationId xmlns:p14="http://schemas.microsoft.com/office/powerpoint/2010/main" val="555519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749</TotalTime>
  <Words>5220</Words>
  <Application>Microsoft Office PowerPoint</Application>
  <PresentationFormat>Ευρεία οθόνη</PresentationFormat>
  <Paragraphs>160</Paragraphs>
  <Slides>61</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61</vt:i4>
      </vt:variant>
    </vt:vector>
  </HeadingPairs>
  <TitlesOfParts>
    <vt:vector size="69" baseType="lpstr">
      <vt:lpstr>Arial</vt:lpstr>
      <vt:lpstr>Bahnschrift SemiBold</vt:lpstr>
      <vt:lpstr>Book Antiqua</vt:lpstr>
      <vt:lpstr>Cambria Math</vt:lpstr>
      <vt:lpstr>Century Gothic</vt:lpstr>
      <vt:lpstr>Times New Roman</vt:lpstr>
      <vt:lpstr>Wingdings 3</vt:lpstr>
      <vt:lpstr>Ιόν</vt:lpstr>
      <vt:lpstr>Θεωρία των Οικονομικών Διακυμάνσεων και της Τεχνολογίας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PC</dc:creator>
  <cp:lastModifiedBy>fanis papag</cp:lastModifiedBy>
  <cp:revision>53</cp:revision>
  <dcterms:created xsi:type="dcterms:W3CDTF">2021-10-12T07:52:12Z</dcterms:created>
  <dcterms:modified xsi:type="dcterms:W3CDTF">2022-10-25T08:44:53Z</dcterms:modified>
</cp:coreProperties>
</file>