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0" r:id="rId3"/>
    <p:sldId id="257" r:id="rId4"/>
    <p:sldId id="258" r:id="rId5"/>
    <p:sldId id="260" r:id="rId6"/>
    <p:sldId id="266" r:id="rId7"/>
    <p:sldId id="267" r:id="rId8"/>
    <p:sldId id="263" r:id="rId9"/>
    <p:sldId id="262" r:id="rId10"/>
    <p:sldId id="268" r:id="rId11"/>
    <p:sldId id="289" r:id="rId12"/>
    <p:sldId id="272" r:id="rId13"/>
    <p:sldId id="273" r:id="rId14"/>
    <p:sldId id="274" r:id="rId15"/>
    <p:sldId id="275" r:id="rId16"/>
    <p:sldId id="276" r:id="rId17"/>
    <p:sldId id="277" r:id="rId18"/>
    <p:sldId id="279" r:id="rId19"/>
    <p:sldId id="284" r:id="rId20"/>
    <p:sldId id="285" r:id="rId21"/>
    <p:sldId id="278" r:id="rId22"/>
    <p:sldId id="280" r:id="rId23"/>
    <p:sldId id="291" r:id="rId24"/>
    <p:sldId id="281" r:id="rId25"/>
    <p:sldId id="282" r:id="rId26"/>
    <p:sldId id="286" r:id="rId27"/>
    <p:sldId id="288" r:id="rId28"/>
    <p:sldId id="287"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4660"/>
  </p:normalViewPr>
  <p:slideViewPr>
    <p:cSldViewPr snapToGrid="0">
      <p:cViewPr varScale="1">
        <p:scale>
          <a:sx n="79" d="100"/>
          <a:sy n="79" d="100"/>
        </p:scale>
        <p:origin x="7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73B40039-357B-42E5-A0BD-7E4FB17C105F}" type="datetimeFigureOut">
              <a:rPr lang="el-GR" smtClean="0"/>
              <a:t>6/12/2023</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CBDE2BE-49A7-4113-8A33-67C1CBE61823}" type="slidenum">
              <a:rPr lang="el-GR" smtClean="0"/>
              <a:t>‹#›</a:t>
            </a:fld>
            <a:endParaRPr lang="el-GR"/>
          </a:p>
        </p:txBody>
      </p:sp>
    </p:spTree>
    <p:extLst>
      <p:ext uri="{BB962C8B-B14F-4D97-AF65-F5344CB8AC3E}">
        <p14:creationId xmlns:p14="http://schemas.microsoft.com/office/powerpoint/2010/main" val="159417765"/>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73B40039-357B-42E5-A0BD-7E4FB17C105F}" type="datetimeFigureOut">
              <a:rPr lang="el-GR" smtClean="0"/>
              <a:t>6/12/2023</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CBDE2BE-49A7-4113-8A33-67C1CBE61823}" type="slidenum">
              <a:rPr lang="el-GR" smtClean="0"/>
              <a:t>‹#›</a:t>
            </a:fld>
            <a:endParaRPr lang="el-GR"/>
          </a:p>
        </p:txBody>
      </p:sp>
    </p:spTree>
    <p:extLst>
      <p:ext uri="{BB962C8B-B14F-4D97-AF65-F5344CB8AC3E}">
        <p14:creationId xmlns:p14="http://schemas.microsoft.com/office/powerpoint/2010/main" val="747260432"/>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73B40039-357B-42E5-A0BD-7E4FB17C105F}" type="datetimeFigureOut">
              <a:rPr lang="el-GR" smtClean="0"/>
              <a:t>6/12/2023</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CBDE2BE-49A7-4113-8A33-67C1CBE61823}"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26088730"/>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73B40039-357B-42E5-A0BD-7E4FB17C105F}" type="datetimeFigureOut">
              <a:rPr lang="el-GR" smtClean="0"/>
              <a:t>6/12/2023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CBDE2BE-49A7-4113-8A33-67C1CBE61823}" type="slidenum">
              <a:rPr lang="el-GR" smtClean="0"/>
              <a:t>‹#›</a:t>
            </a:fld>
            <a:endParaRPr lang="el-GR"/>
          </a:p>
        </p:txBody>
      </p:sp>
    </p:spTree>
    <p:extLst>
      <p:ext uri="{BB962C8B-B14F-4D97-AF65-F5344CB8AC3E}">
        <p14:creationId xmlns:p14="http://schemas.microsoft.com/office/powerpoint/2010/main" val="3184755439"/>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73B40039-357B-42E5-A0BD-7E4FB17C105F}" type="datetimeFigureOut">
              <a:rPr lang="el-GR" smtClean="0"/>
              <a:t>6/12/2023</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CBDE2BE-49A7-4113-8A33-67C1CBE61823}"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81369558"/>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73B40039-357B-42E5-A0BD-7E4FB17C105F}" type="datetimeFigureOut">
              <a:rPr lang="el-GR" smtClean="0"/>
              <a:t>6/12/2023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CBDE2BE-49A7-4113-8A33-67C1CBE61823}" type="slidenum">
              <a:rPr lang="el-GR" smtClean="0"/>
              <a:t>‹#›</a:t>
            </a:fld>
            <a:endParaRPr lang="el-GR"/>
          </a:p>
        </p:txBody>
      </p:sp>
    </p:spTree>
    <p:extLst>
      <p:ext uri="{BB962C8B-B14F-4D97-AF65-F5344CB8AC3E}">
        <p14:creationId xmlns:p14="http://schemas.microsoft.com/office/powerpoint/2010/main" val="4182686614"/>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3B40039-357B-42E5-A0BD-7E4FB17C105F}" type="datetimeFigureOut">
              <a:rPr lang="el-GR" smtClean="0"/>
              <a:t>6/12/2023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CBDE2BE-49A7-4113-8A33-67C1CBE61823}" type="slidenum">
              <a:rPr lang="el-GR" smtClean="0"/>
              <a:t>‹#›</a:t>
            </a:fld>
            <a:endParaRPr lang="el-GR"/>
          </a:p>
        </p:txBody>
      </p:sp>
    </p:spTree>
    <p:extLst>
      <p:ext uri="{BB962C8B-B14F-4D97-AF65-F5344CB8AC3E}">
        <p14:creationId xmlns:p14="http://schemas.microsoft.com/office/powerpoint/2010/main" val="3736525986"/>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3B40039-357B-42E5-A0BD-7E4FB17C105F}" type="datetimeFigureOut">
              <a:rPr lang="el-GR" smtClean="0"/>
              <a:t>6/12/2023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CBDE2BE-49A7-4113-8A33-67C1CBE61823}" type="slidenum">
              <a:rPr lang="el-GR" smtClean="0"/>
              <a:t>‹#›</a:t>
            </a:fld>
            <a:endParaRPr lang="el-GR"/>
          </a:p>
        </p:txBody>
      </p:sp>
    </p:spTree>
    <p:extLst>
      <p:ext uri="{BB962C8B-B14F-4D97-AF65-F5344CB8AC3E}">
        <p14:creationId xmlns:p14="http://schemas.microsoft.com/office/powerpoint/2010/main" val="2911223350"/>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3B40039-357B-42E5-A0BD-7E4FB17C105F}" type="datetimeFigureOut">
              <a:rPr lang="el-GR" smtClean="0"/>
              <a:t>6/12/2023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CBDE2BE-49A7-4113-8A33-67C1CBE61823}" type="slidenum">
              <a:rPr lang="el-GR" smtClean="0"/>
              <a:t>‹#›</a:t>
            </a:fld>
            <a:endParaRPr lang="el-GR"/>
          </a:p>
        </p:txBody>
      </p:sp>
    </p:spTree>
    <p:extLst>
      <p:ext uri="{BB962C8B-B14F-4D97-AF65-F5344CB8AC3E}">
        <p14:creationId xmlns:p14="http://schemas.microsoft.com/office/powerpoint/2010/main" val="3002643353"/>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73B40039-357B-42E5-A0BD-7E4FB17C105F}" type="datetimeFigureOut">
              <a:rPr lang="el-GR" smtClean="0"/>
              <a:t>6/12/2023</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CBDE2BE-49A7-4113-8A33-67C1CBE61823}" type="slidenum">
              <a:rPr lang="el-GR" smtClean="0"/>
              <a:t>‹#›</a:t>
            </a:fld>
            <a:endParaRPr lang="el-GR"/>
          </a:p>
        </p:txBody>
      </p:sp>
    </p:spTree>
    <p:extLst>
      <p:ext uri="{BB962C8B-B14F-4D97-AF65-F5344CB8AC3E}">
        <p14:creationId xmlns:p14="http://schemas.microsoft.com/office/powerpoint/2010/main" val="2284913091"/>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73B40039-357B-42E5-A0BD-7E4FB17C105F}" type="datetimeFigureOut">
              <a:rPr lang="el-GR" smtClean="0"/>
              <a:t>6/12/2023</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CBDE2BE-49A7-4113-8A33-67C1CBE61823}" type="slidenum">
              <a:rPr lang="el-GR" smtClean="0"/>
              <a:t>‹#›</a:t>
            </a:fld>
            <a:endParaRPr lang="el-GR"/>
          </a:p>
        </p:txBody>
      </p:sp>
    </p:spTree>
    <p:extLst>
      <p:ext uri="{BB962C8B-B14F-4D97-AF65-F5344CB8AC3E}">
        <p14:creationId xmlns:p14="http://schemas.microsoft.com/office/powerpoint/2010/main" val="3147349019"/>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73B40039-357B-42E5-A0BD-7E4FB17C105F}" type="datetimeFigureOut">
              <a:rPr lang="el-GR" smtClean="0"/>
              <a:t>6/12/2023</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CBDE2BE-49A7-4113-8A33-67C1CBE61823}" type="slidenum">
              <a:rPr lang="el-GR" smtClean="0"/>
              <a:t>‹#›</a:t>
            </a:fld>
            <a:endParaRPr lang="el-GR"/>
          </a:p>
        </p:txBody>
      </p:sp>
    </p:spTree>
    <p:extLst>
      <p:ext uri="{BB962C8B-B14F-4D97-AF65-F5344CB8AC3E}">
        <p14:creationId xmlns:p14="http://schemas.microsoft.com/office/powerpoint/2010/main" val="490099674"/>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73B40039-357B-42E5-A0BD-7E4FB17C105F}" type="datetimeFigureOut">
              <a:rPr lang="el-GR" smtClean="0"/>
              <a:t>6/12/2023</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CBDE2BE-49A7-4113-8A33-67C1CBE61823}" type="slidenum">
              <a:rPr lang="el-GR" smtClean="0"/>
              <a:t>‹#›</a:t>
            </a:fld>
            <a:endParaRPr lang="el-GR"/>
          </a:p>
        </p:txBody>
      </p:sp>
    </p:spTree>
    <p:extLst>
      <p:ext uri="{BB962C8B-B14F-4D97-AF65-F5344CB8AC3E}">
        <p14:creationId xmlns:p14="http://schemas.microsoft.com/office/powerpoint/2010/main" val="3511006643"/>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B40039-357B-42E5-A0BD-7E4FB17C105F}" type="datetimeFigureOut">
              <a:rPr lang="el-GR" smtClean="0"/>
              <a:t>6/12/2023</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CBDE2BE-49A7-4113-8A33-67C1CBE61823}" type="slidenum">
              <a:rPr lang="el-GR" smtClean="0"/>
              <a:t>‹#›</a:t>
            </a:fld>
            <a:endParaRPr lang="el-GR"/>
          </a:p>
        </p:txBody>
      </p:sp>
    </p:spTree>
    <p:extLst>
      <p:ext uri="{BB962C8B-B14F-4D97-AF65-F5344CB8AC3E}">
        <p14:creationId xmlns:p14="http://schemas.microsoft.com/office/powerpoint/2010/main" val="3698340013"/>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73B40039-357B-42E5-A0BD-7E4FB17C105F}" type="datetimeFigureOut">
              <a:rPr lang="el-GR" smtClean="0"/>
              <a:t>6/12/2023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CBDE2BE-49A7-4113-8A33-67C1CBE61823}" type="slidenum">
              <a:rPr lang="el-GR" smtClean="0"/>
              <a:t>‹#›</a:t>
            </a:fld>
            <a:endParaRPr lang="el-GR"/>
          </a:p>
        </p:txBody>
      </p:sp>
    </p:spTree>
    <p:extLst>
      <p:ext uri="{BB962C8B-B14F-4D97-AF65-F5344CB8AC3E}">
        <p14:creationId xmlns:p14="http://schemas.microsoft.com/office/powerpoint/2010/main" val="4061618860"/>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73B40039-357B-42E5-A0BD-7E4FB17C105F}" type="datetimeFigureOut">
              <a:rPr lang="el-GR" smtClean="0"/>
              <a:t>6/12/2023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CBDE2BE-49A7-4113-8A33-67C1CBE61823}" type="slidenum">
              <a:rPr lang="el-GR" smtClean="0"/>
              <a:t>‹#›</a:t>
            </a:fld>
            <a:endParaRPr lang="el-GR"/>
          </a:p>
        </p:txBody>
      </p:sp>
    </p:spTree>
    <p:extLst>
      <p:ext uri="{BB962C8B-B14F-4D97-AF65-F5344CB8AC3E}">
        <p14:creationId xmlns:p14="http://schemas.microsoft.com/office/powerpoint/2010/main" val="1015386487"/>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3B40039-357B-42E5-A0BD-7E4FB17C105F}" type="datetimeFigureOut">
              <a:rPr lang="el-GR" smtClean="0"/>
              <a:t>6/12/2023</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CBDE2BE-49A7-4113-8A33-67C1CBE61823}" type="slidenum">
              <a:rPr lang="el-GR" smtClean="0"/>
              <a:t>‹#›</a:t>
            </a:fld>
            <a:endParaRPr lang="el-GR"/>
          </a:p>
        </p:txBody>
      </p:sp>
    </p:spTree>
    <p:extLst>
      <p:ext uri="{BB962C8B-B14F-4D97-AF65-F5344CB8AC3E}">
        <p14:creationId xmlns:p14="http://schemas.microsoft.com/office/powerpoint/2010/main" val="10018653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7182F7-C8A1-A93A-E6FF-6CB524A5E44D}"/>
              </a:ext>
            </a:extLst>
          </p:cNvPr>
          <p:cNvSpPr>
            <a:spLocks noGrp="1"/>
          </p:cNvSpPr>
          <p:nvPr>
            <p:ph type="ctrTitle"/>
          </p:nvPr>
        </p:nvSpPr>
        <p:spPr>
          <a:xfrm>
            <a:off x="2324919" y="1722187"/>
            <a:ext cx="9513650" cy="2202024"/>
          </a:xfrm>
        </p:spPr>
        <p:txBody>
          <a:bodyPr>
            <a:noAutofit/>
          </a:bodyPr>
          <a:lstStyle/>
          <a:p>
            <a:r>
              <a:rPr lang="el-GR" sz="3600" dirty="0"/>
              <a:t>Η μεταφραστική εργασία του Κωνσταντίνου Θεοτόκη ως μέθοδος </a:t>
            </a:r>
            <a:r>
              <a:rPr lang="el-GR" sz="3600" dirty="0" err="1"/>
              <a:t>συγκριτισμού</a:t>
            </a:r>
            <a:r>
              <a:rPr lang="el-GR" sz="3600" dirty="0"/>
              <a:t> (και συγκρητισμού)</a:t>
            </a:r>
          </a:p>
        </p:txBody>
      </p:sp>
      <p:sp>
        <p:nvSpPr>
          <p:cNvPr id="3" name="Υπότιτλος 2">
            <a:extLst>
              <a:ext uri="{FF2B5EF4-FFF2-40B4-BE49-F238E27FC236}">
                <a16:creationId xmlns:a16="http://schemas.microsoft.com/office/drawing/2014/main" id="{940C3A50-984A-2B1E-8A01-0E53B8F75DA2}"/>
              </a:ext>
            </a:extLst>
          </p:cNvPr>
          <p:cNvSpPr>
            <a:spLocks noGrp="1"/>
          </p:cNvSpPr>
          <p:nvPr>
            <p:ph type="subTitle" idx="1"/>
          </p:nvPr>
        </p:nvSpPr>
        <p:spPr>
          <a:xfrm>
            <a:off x="2332849" y="4777076"/>
            <a:ext cx="8948024" cy="1623526"/>
          </a:xfrm>
        </p:spPr>
        <p:txBody>
          <a:bodyPr>
            <a:normAutofit/>
          </a:bodyPr>
          <a:lstStyle/>
          <a:p>
            <a:r>
              <a:rPr lang="el-GR" sz="1600" dirty="0"/>
              <a:t>Ομιλία στους φοιτητές του ΠΜΣ Νεοελληνικής Φιλολογίας του Πανεπιστημίου Πατρών</a:t>
            </a:r>
          </a:p>
          <a:p>
            <a:r>
              <a:rPr lang="el-GR" sz="1600" dirty="0"/>
              <a:t>Μάθημα: Συγκριτική Φιλολογία (χειμερινό εξάμηνο 2023-24)</a:t>
            </a:r>
          </a:p>
          <a:p>
            <a:r>
              <a:rPr lang="el-GR" sz="1600" dirty="0"/>
              <a:t>Διδάσκουσα: Άννα </a:t>
            </a:r>
            <a:r>
              <a:rPr lang="el-GR" sz="1600" dirty="0" err="1"/>
              <a:t>Κατσιγιάννη</a:t>
            </a:r>
            <a:endParaRPr lang="el-GR" sz="1600" dirty="0"/>
          </a:p>
        </p:txBody>
      </p:sp>
      <p:sp>
        <p:nvSpPr>
          <p:cNvPr id="5" name="TextBox 4">
            <a:extLst>
              <a:ext uri="{FF2B5EF4-FFF2-40B4-BE49-F238E27FC236}">
                <a16:creationId xmlns:a16="http://schemas.microsoft.com/office/drawing/2014/main" id="{23250199-72EE-B0A0-CFBE-D512F47CDBD7}"/>
              </a:ext>
            </a:extLst>
          </p:cNvPr>
          <p:cNvSpPr txBox="1"/>
          <p:nvPr/>
        </p:nvSpPr>
        <p:spPr>
          <a:xfrm>
            <a:off x="2937755" y="924128"/>
            <a:ext cx="6731541" cy="338554"/>
          </a:xfrm>
          <a:prstGeom prst="rect">
            <a:avLst/>
          </a:prstGeom>
          <a:noFill/>
        </p:spPr>
        <p:txBody>
          <a:bodyPr wrap="square" rtlCol="0">
            <a:spAutoFit/>
          </a:bodyPr>
          <a:lstStyle/>
          <a:p>
            <a:r>
              <a:rPr lang="el-GR" sz="1600" dirty="0"/>
              <a:t>Κορνηλίου Άννα, διδάκτορας ΤΞΓΜΔ Ιονίου Πανεπιστημίου</a:t>
            </a:r>
          </a:p>
        </p:txBody>
      </p:sp>
    </p:spTree>
    <p:extLst>
      <p:ext uri="{BB962C8B-B14F-4D97-AF65-F5344CB8AC3E}">
        <p14:creationId xmlns:p14="http://schemas.microsoft.com/office/powerpoint/2010/main" val="3826168114"/>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F9782F-D1ED-6A8F-8B73-02FA4629A109}"/>
              </a:ext>
            </a:extLst>
          </p:cNvPr>
          <p:cNvSpPr>
            <a:spLocks noGrp="1"/>
          </p:cNvSpPr>
          <p:nvPr>
            <p:ph type="title"/>
          </p:nvPr>
        </p:nvSpPr>
        <p:spPr>
          <a:xfrm>
            <a:off x="2527608" y="353512"/>
            <a:ext cx="8911687" cy="738172"/>
          </a:xfrm>
        </p:spPr>
        <p:txBody>
          <a:bodyPr>
            <a:normAutofit/>
          </a:bodyPr>
          <a:lstStyle/>
          <a:p>
            <a:r>
              <a:rPr lang="el-GR" sz="3200" dirty="0"/>
              <a:t>Μέθοδος εργασίας – οργάνωση υλικού</a:t>
            </a:r>
          </a:p>
        </p:txBody>
      </p:sp>
      <p:sp>
        <p:nvSpPr>
          <p:cNvPr id="3" name="Θέση περιεχομένου 2">
            <a:extLst>
              <a:ext uri="{FF2B5EF4-FFF2-40B4-BE49-F238E27FC236}">
                <a16:creationId xmlns:a16="http://schemas.microsoft.com/office/drawing/2014/main" id="{047A2E50-1019-F9DC-11D5-B443211F502B}"/>
              </a:ext>
            </a:extLst>
          </p:cNvPr>
          <p:cNvSpPr>
            <a:spLocks noGrp="1"/>
          </p:cNvSpPr>
          <p:nvPr>
            <p:ph idx="1"/>
          </p:nvPr>
        </p:nvSpPr>
        <p:spPr>
          <a:xfrm>
            <a:off x="1782146" y="1054364"/>
            <a:ext cx="9955763" cy="5756988"/>
          </a:xfrm>
        </p:spPr>
        <p:txBody>
          <a:bodyPr>
            <a:normAutofit fontScale="85000" lnSpcReduction="10000"/>
          </a:bodyPr>
          <a:lstStyle/>
          <a:p>
            <a:pPr algn="just"/>
            <a:r>
              <a:rPr lang="el-GR" dirty="0"/>
              <a:t>Το </a:t>
            </a:r>
            <a:r>
              <a:rPr lang="el-GR" b="1" dirty="0"/>
              <a:t>1</a:t>
            </a:r>
            <a:r>
              <a:rPr lang="el-GR" b="1" baseline="30000" dirty="0"/>
              <a:t>ο</a:t>
            </a:r>
            <a:r>
              <a:rPr lang="el-GR" b="1" dirty="0"/>
              <a:t> κεφάλαιο </a:t>
            </a:r>
            <a:r>
              <a:rPr lang="el-GR" dirty="0"/>
              <a:t>περιλαμβάνει τις μεταφράσεις από τα Σανσκριτικά. Ποικιλία ειδών, από θρησκευτικούς ύμνους (Βέδες, </a:t>
            </a:r>
            <a:r>
              <a:rPr lang="el-GR" dirty="0" err="1"/>
              <a:t>Ουπανισάδες</a:t>
            </a:r>
            <a:r>
              <a:rPr lang="el-GR" dirty="0"/>
              <a:t>), επική ποίηση (</a:t>
            </a:r>
            <a:r>
              <a:rPr lang="el-GR" dirty="0" err="1"/>
              <a:t>Μαχαμπάρατα</a:t>
            </a:r>
            <a:r>
              <a:rPr lang="el-GR" dirty="0"/>
              <a:t>, </a:t>
            </a:r>
            <a:r>
              <a:rPr lang="el-GR" dirty="0" err="1"/>
              <a:t>Ραμαγιάνα</a:t>
            </a:r>
            <a:r>
              <a:rPr lang="el-GR" dirty="0"/>
              <a:t>), θεατρικά έργα του Καλιδάσα και νεότερη ινδική ποίηση (</a:t>
            </a:r>
            <a:r>
              <a:rPr lang="el-GR" dirty="0" err="1"/>
              <a:t>Άμαρου</a:t>
            </a:r>
            <a:r>
              <a:rPr lang="el-GR" dirty="0"/>
              <a:t>, </a:t>
            </a:r>
            <a:r>
              <a:rPr lang="el-GR" dirty="0" err="1"/>
              <a:t>Βαρτριχάρης</a:t>
            </a:r>
            <a:r>
              <a:rPr lang="el-GR" dirty="0"/>
              <a:t>). – Πολύ σημαντική η συμβολή της ινδικής σκέψης στη διαμόρφωση της κοσμοθεωρίας του Θεοτόκη.</a:t>
            </a:r>
          </a:p>
          <a:p>
            <a:pPr algn="just"/>
            <a:r>
              <a:rPr lang="el-GR" dirty="0"/>
              <a:t>Το </a:t>
            </a:r>
            <a:r>
              <a:rPr lang="el-GR" b="1" dirty="0"/>
              <a:t>2</a:t>
            </a:r>
            <a:r>
              <a:rPr lang="el-GR" b="1" baseline="30000" dirty="0"/>
              <a:t>ο</a:t>
            </a:r>
            <a:r>
              <a:rPr lang="el-GR" b="1" dirty="0"/>
              <a:t> κεφάλαιο</a:t>
            </a:r>
            <a:r>
              <a:rPr lang="el-GR" dirty="0"/>
              <a:t> είναι αφιερωμένο στα λυρικά μεταφράσματα: ωδές από τους κλασικούς ποιητές Πίνδαρο, </a:t>
            </a:r>
            <a:r>
              <a:rPr lang="el-GR" dirty="0" err="1"/>
              <a:t>Κάτουλλο</a:t>
            </a:r>
            <a:r>
              <a:rPr lang="el-GR" dirty="0"/>
              <a:t> και </a:t>
            </a:r>
            <a:r>
              <a:rPr lang="el-GR" dirty="0" err="1"/>
              <a:t>Οράτιο</a:t>
            </a:r>
            <a:r>
              <a:rPr lang="el-GR" dirty="0"/>
              <a:t> και ποιήματα των Γερμανών ποιητών </a:t>
            </a:r>
            <a:r>
              <a:rPr lang="el-GR" dirty="0" err="1"/>
              <a:t>Γκαίτε</a:t>
            </a:r>
            <a:r>
              <a:rPr lang="el-GR" dirty="0"/>
              <a:t>, </a:t>
            </a:r>
            <a:r>
              <a:rPr lang="el-GR" dirty="0" err="1"/>
              <a:t>Σίλλερ</a:t>
            </a:r>
            <a:r>
              <a:rPr lang="el-GR" dirty="0"/>
              <a:t> και Χάινε. Πρόκειται για έργα που ανήκουν στο είδος της λυρικής ποίησης είτε με την κλασικιστική της έννοια, είτε με τη διευρυμένη έννοια που ο όρος απέκτησε στον ρομαντισμό. – Η παρουσία του ιδεαλισμού και του ρομαντικού εθνικισμού στα πρωτόλεια έργα και στην ποίηση του Θεοτόκη. – Ζητήματα μετρικής.</a:t>
            </a:r>
          </a:p>
          <a:p>
            <a:pPr algn="just"/>
            <a:r>
              <a:rPr lang="el-GR" dirty="0"/>
              <a:t>Το </a:t>
            </a:r>
            <a:r>
              <a:rPr lang="el-GR" b="1" dirty="0"/>
              <a:t>3</a:t>
            </a:r>
            <a:r>
              <a:rPr lang="el-GR" b="1" baseline="30000" dirty="0"/>
              <a:t>ο</a:t>
            </a:r>
            <a:r>
              <a:rPr lang="el-GR" b="1" dirty="0"/>
              <a:t> κεφάλαιο</a:t>
            </a:r>
            <a:r>
              <a:rPr lang="el-GR" dirty="0"/>
              <a:t> είναι αφιερωμένο στα θεατρικά μεταφράσματα δηλαδή της αριστοφανικής </a:t>
            </a:r>
            <a:r>
              <a:rPr lang="el-GR" i="1" dirty="0"/>
              <a:t>Λυσιστράτης</a:t>
            </a:r>
            <a:r>
              <a:rPr lang="el-GR" dirty="0"/>
              <a:t> και πέντε δραματικών έργων του Σαίξπηρ: </a:t>
            </a:r>
            <a:r>
              <a:rPr lang="el-GR" i="1" dirty="0" err="1"/>
              <a:t>Βασιληάς</a:t>
            </a:r>
            <a:r>
              <a:rPr lang="el-GR" i="1" dirty="0"/>
              <a:t> </a:t>
            </a:r>
            <a:r>
              <a:rPr lang="el-GR" i="1" dirty="0" err="1"/>
              <a:t>Ληρ</a:t>
            </a:r>
            <a:r>
              <a:rPr lang="el-GR" i="1" dirty="0"/>
              <a:t>, Τρικυμία, </a:t>
            </a:r>
            <a:r>
              <a:rPr lang="el-GR" i="1" dirty="0" err="1"/>
              <a:t>Οθέλλος</a:t>
            </a:r>
            <a:r>
              <a:rPr lang="el-GR" i="1" dirty="0"/>
              <a:t>, Άμλετ, </a:t>
            </a:r>
            <a:r>
              <a:rPr lang="el-GR" i="1" dirty="0" err="1"/>
              <a:t>Μακβέθ</a:t>
            </a:r>
            <a:r>
              <a:rPr lang="el-GR" dirty="0"/>
              <a:t>. Η τοποθέτηση των θεατρικών μεταφρασμάτων στο μεσαίο αυτό κεφάλαιο σηματοδοτεί και τη μετάβαση του Θεοτόκη από τη μετάφραση αμιγώς ποιητικών έργων (1ο και 2ο κεφάλαιο) στη μετάφραση πεζογραφίας. - Στοιχεία θεατρικότητας στη γραφή του Θεοτόκη και συγκεκριμένες επιρροές από τον Αριστοφάνη και τον Σαίξπηρ. </a:t>
            </a:r>
          </a:p>
          <a:p>
            <a:pPr algn="just"/>
            <a:r>
              <a:rPr lang="el-GR" dirty="0"/>
              <a:t>Στο </a:t>
            </a:r>
            <a:r>
              <a:rPr lang="el-GR" b="1" dirty="0"/>
              <a:t>4</a:t>
            </a:r>
            <a:r>
              <a:rPr lang="el-GR" b="1" baseline="30000" dirty="0"/>
              <a:t>ο</a:t>
            </a:r>
            <a:r>
              <a:rPr lang="el-GR" b="1" dirty="0"/>
              <a:t> κεφάλαιο</a:t>
            </a:r>
            <a:r>
              <a:rPr lang="el-GR" dirty="0"/>
              <a:t> εξετάζονται οι μεταφράσεις μικρών πεζών από τη ρωσική λογοτεχνία (</a:t>
            </a:r>
            <a:r>
              <a:rPr lang="el-GR" dirty="0" err="1"/>
              <a:t>Τουργκένιεφ</a:t>
            </a:r>
            <a:r>
              <a:rPr lang="el-GR" dirty="0"/>
              <a:t>, Τολστόι, </a:t>
            </a:r>
            <a:r>
              <a:rPr lang="el-GR" dirty="0" err="1"/>
              <a:t>Γκόρκι</a:t>
            </a:r>
            <a:r>
              <a:rPr lang="el-GR" dirty="0"/>
              <a:t>, Ντοστογιέφσκι) και η μετάφραση του μυθιστορήματος του </a:t>
            </a:r>
            <a:r>
              <a:rPr lang="el-GR" dirty="0" err="1"/>
              <a:t>Γκ</a:t>
            </a:r>
            <a:r>
              <a:rPr lang="el-GR" dirty="0"/>
              <a:t>. </a:t>
            </a:r>
            <a:r>
              <a:rPr lang="el-GR" dirty="0" err="1"/>
              <a:t>Φλωμπέρ</a:t>
            </a:r>
            <a:r>
              <a:rPr lang="el-GR" dirty="0"/>
              <a:t>, </a:t>
            </a:r>
            <a:r>
              <a:rPr lang="el-GR" i="1" dirty="0"/>
              <a:t>Η Κυρία Μποβαρύ</a:t>
            </a:r>
            <a:r>
              <a:rPr lang="el-GR" dirty="0"/>
              <a:t>. – Ρεαλισμός, νατουραλισμός και ηθογραφία. – Σοσιαλισμός, φεμινισμός, δημοτικισμός και ο Θεοτόκης ως κοινωνικός συγγραφέας.</a:t>
            </a:r>
          </a:p>
          <a:p>
            <a:pPr algn="just"/>
            <a:r>
              <a:rPr lang="el-GR" dirty="0"/>
              <a:t>Το </a:t>
            </a:r>
            <a:r>
              <a:rPr lang="el-GR" b="1" dirty="0"/>
              <a:t>5</a:t>
            </a:r>
            <a:r>
              <a:rPr lang="el-GR" b="1" baseline="30000" dirty="0"/>
              <a:t>ο</a:t>
            </a:r>
            <a:r>
              <a:rPr lang="el-GR" b="1" dirty="0"/>
              <a:t> κεφάλαιο</a:t>
            </a:r>
            <a:r>
              <a:rPr lang="el-GR" dirty="0"/>
              <a:t> είναι αφιερωμένο στη μετάφραση φιλοσοφικών έργων: τα </a:t>
            </a:r>
            <a:r>
              <a:rPr lang="el-GR" i="1" dirty="0"/>
              <a:t>Γεωργικά</a:t>
            </a:r>
            <a:r>
              <a:rPr lang="el-GR" dirty="0"/>
              <a:t> του Βιργίλιου, το </a:t>
            </a:r>
            <a:r>
              <a:rPr lang="el-GR" i="1" dirty="0"/>
              <a:t>Περί Φύσεως </a:t>
            </a:r>
            <a:r>
              <a:rPr lang="el-GR" dirty="0"/>
              <a:t>του Λουκρήτιου και τον πλατωνικό διάλογο </a:t>
            </a:r>
            <a:r>
              <a:rPr lang="el-GR" i="1" dirty="0"/>
              <a:t>Φαίδων</a:t>
            </a:r>
            <a:r>
              <a:rPr lang="el-GR" dirty="0"/>
              <a:t>. Επίσης, εξετάζεται η μετάφραση της φιλοσοφικής πραγματείας του </a:t>
            </a:r>
            <a:r>
              <a:rPr lang="el-GR" dirty="0" err="1"/>
              <a:t>Μπ</a:t>
            </a:r>
            <a:r>
              <a:rPr lang="el-GR" dirty="0"/>
              <a:t>. </a:t>
            </a:r>
            <a:r>
              <a:rPr lang="el-GR" dirty="0" err="1"/>
              <a:t>Ράσσελ</a:t>
            </a:r>
            <a:r>
              <a:rPr lang="el-GR" dirty="0"/>
              <a:t>, </a:t>
            </a:r>
            <a:r>
              <a:rPr lang="el-GR" i="1" dirty="0"/>
              <a:t>Τα προβλήματα της Φιλοσοφίας</a:t>
            </a:r>
            <a:r>
              <a:rPr lang="el-GR" dirty="0"/>
              <a:t>, έργο προβληματικό ως προς την ένταξή του στη συνολική εργασία του Θεοτόκη. – Υλισμός και ιδεαλισμός, ο Θεοτόκης ως συγγραφέας – φιλόσοφος.</a:t>
            </a:r>
          </a:p>
        </p:txBody>
      </p:sp>
    </p:spTree>
    <p:extLst>
      <p:ext uri="{BB962C8B-B14F-4D97-AF65-F5344CB8AC3E}">
        <p14:creationId xmlns:p14="http://schemas.microsoft.com/office/powerpoint/2010/main" val="752250391"/>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1FAC41-CE84-7118-E7A2-D27D062F21E3}"/>
              </a:ext>
            </a:extLst>
          </p:cNvPr>
          <p:cNvSpPr>
            <a:spLocks noGrp="1"/>
          </p:cNvSpPr>
          <p:nvPr>
            <p:ph type="title"/>
          </p:nvPr>
        </p:nvSpPr>
        <p:spPr>
          <a:xfrm>
            <a:off x="2447008" y="2842025"/>
            <a:ext cx="8019954" cy="1280890"/>
          </a:xfrm>
        </p:spPr>
        <p:txBody>
          <a:bodyPr/>
          <a:lstStyle/>
          <a:p>
            <a:r>
              <a:rPr lang="el-GR" dirty="0"/>
              <a:t>Μέρος Ι – Τα Ινδικά Μεταφράσματα</a:t>
            </a:r>
          </a:p>
        </p:txBody>
      </p:sp>
      <p:sp>
        <p:nvSpPr>
          <p:cNvPr id="3" name="TextBox 2">
            <a:extLst>
              <a:ext uri="{FF2B5EF4-FFF2-40B4-BE49-F238E27FC236}">
                <a16:creationId xmlns:a16="http://schemas.microsoft.com/office/drawing/2014/main" id="{493AA73C-A54C-D5B9-7BBB-B6268B1496A6}"/>
              </a:ext>
            </a:extLst>
          </p:cNvPr>
          <p:cNvSpPr txBox="1"/>
          <p:nvPr/>
        </p:nvSpPr>
        <p:spPr>
          <a:xfrm>
            <a:off x="2687268" y="474493"/>
            <a:ext cx="7429500" cy="646331"/>
          </a:xfrm>
          <a:prstGeom prst="rect">
            <a:avLst/>
          </a:prstGeom>
          <a:noFill/>
        </p:spPr>
        <p:txBody>
          <a:bodyPr wrap="square">
            <a:spAutoFit/>
          </a:bodyPr>
          <a:lstStyle/>
          <a:p>
            <a:pPr algn="ctr"/>
            <a:r>
              <a:rPr lang="el-GR" sz="1800" dirty="0"/>
              <a:t>Η μεταφραστική εργασία του Κωνσταντίνου Θεοτόκη ως μέθοδος </a:t>
            </a:r>
            <a:r>
              <a:rPr lang="el-GR" sz="1800" dirty="0" err="1"/>
              <a:t>συγκριτισμού</a:t>
            </a:r>
            <a:r>
              <a:rPr lang="el-GR" sz="1800" dirty="0"/>
              <a:t> (και συγκρητισμού)</a:t>
            </a:r>
            <a:endParaRPr lang="el-GR" dirty="0"/>
          </a:p>
        </p:txBody>
      </p:sp>
      <p:sp>
        <p:nvSpPr>
          <p:cNvPr id="4" name="TextBox 3">
            <a:extLst>
              <a:ext uri="{FF2B5EF4-FFF2-40B4-BE49-F238E27FC236}">
                <a16:creationId xmlns:a16="http://schemas.microsoft.com/office/drawing/2014/main" id="{66669D01-ABD6-1DD9-9566-30723DA48057}"/>
              </a:ext>
            </a:extLst>
          </p:cNvPr>
          <p:cNvSpPr txBox="1"/>
          <p:nvPr/>
        </p:nvSpPr>
        <p:spPr>
          <a:xfrm>
            <a:off x="3083671" y="6254908"/>
            <a:ext cx="6731541" cy="338554"/>
          </a:xfrm>
          <a:prstGeom prst="rect">
            <a:avLst/>
          </a:prstGeom>
          <a:noFill/>
        </p:spPr>
        <p:txBody>
          <a:bodyPr wrap="square" rtlCol="0">
            <a:spAutoFit/>
          </a:bodyPr>
          <a:lstStyle/>
          <a:p>
            <a:r>
              <a:rPr lang="el-GR" sz="1600" dirty="0"/>
              <a:t>Κορνηλίου Άννα, διδάκτορας ΤΞΓΜΔ Ιονίου Πανεπιστημίου</a:t>
            </a:r>
          </a:p>
        </p:txBody>
      </p:sp>
    </p:spTree>
    <p:extLst>
      <p:ext uri="{BB962C8B-B14F-4D97-AF65-F5344CB8AC3E}">
        <p14:creationId xmlns:p14="http://schemas.microsoft.com/office/powerpoint/2010/main" val="859594193"/>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942124DD-581F-43C7-831A-24A29A4B4A9F}"/>
              </a:ext>
            </a:extLst>
          </p:cNvPr>
          <p:cNvSpPr>
            <a:spLocks noGrp="1"/>
          </p:cNvSpPr>
          <p:nvPr>
            <p:ph type="title"/>
          </p:nvPr>
        </p:nvSpPr>
        <p:spPr>
          <a:xfrm>
            <a:off x="3546241" y="565745"/>
            <a:ext cx="5996591" cy="465388"/>
          </a:xfrm>
        </p:spPr>
        <p:txBody>
          <a:bodyPr>
            <a:noAutofit/>
          </a:bodyPr>
          <a:lstStyle/>
          <a:p>
            <a:r>
              <a:rPr lang="el-GR" sz="2000" dirty="0"/>
              <a:t>Η ανακάλυψη της Ινδίας από τους Ευρωπαίους</a:t>
            </a:r>
          </a:p>
        </p:txBody>
      </p:sp>
      <p:sp>
        <p:nvSpPr>
          <p:cNvPr id="7" name="Θέση περιεχομένου 6">
            <a:extLst>
              <a:ext uri="{FF2B5EF4-FFF2-40B4-BE49-F238E27FC236}">
                <a16:creationId xmlns:a16="http://schemas.microsoft.com/office/drawing/2014/main" id="{BB25A71B-112E-2C6F-D7DF-12A3FB24FE8F}"/>
              </a:ext>
            </a:extLst>
          </p:cNvPr>
          <p:cNvSpPr>
            <a:spLocks noGrp="1"/>
          </p:cNvSpPr>
          <p:nvPr>
            <p:ph idx="1"/>
          </p:nvPr>
        </p:nvSpPr>
        <p:spPr>
          <a:xfrm>
            <a:off x="2081719" y="1342420"/>
            <a:ext cx="9422893" cy="5086026"/>
          </a:xfrm>
        </p:spPr>
        <p:txBody>
          <a:bodyPr>
            <a:normAutofit lnSpcReduction="10000"/>
          </a:bodyPr>
          <a:lstStyle/>
          <a:p>
            <a:pPr algn="just"/>
            <a:r>
              <a:rPr lang="el-GR" sz="1600" dirty="0"/>
              <a:t>Με την αποικιοκρατία του 18ου αιώνα η συνύπαρξη Ευρωπαίων και Ινδών λογίων είχε ως αποτέλεσμα την ανανέωση της δυτικής οπτικής για την Ινδία. Το ενδιαφέρον των Ευρωπαίων για τις χώρες της Ανατολής επεκτάθηκε, πέρα από τις εμπορικές δραστηριότητες και τις γεωγραφικές εξερευνήσεις, στη μελέτη της ινδικής γλώσσας και κουλτούρας (</a:t>
            </a:r>
            <a:r>
              <a:rPr lang="el-GR" sz="1600" dirty="0" err="1"/>
              <a:t>Trautmann</a:t>
            </a:r>
            <a:r>
              <a:rPr lang="el-GR" sz="1600" dirty="0"/>
              <a:t>, 2019, </a:t>
            </a:r>
            <a:r>
              <a:rPr lang="el-GR" sz="1600" dirty="0" err="1"/>
              <a:t>σσ</a:t>
            </a:r>
            <a:r>
              <a:rPr lang="el-GR" sz="1600" dirty="0"/>
              <a:t>. 29-30). </a:t>
            </a:r>
          </a:p>
          <a:p>
            <a:pPr algn="just"/>
            <a:r>
              <a:rPr lang="el-GR" sz="1600" dirty="0"/>
              <a:t>Παρατηρήθηκαν ομοιότητες στη μυθολογία, τη θρησκεία, τις κοινωνικές δομές, τα ήθη και έθιμα, τις επιστήμες, τις τέχνες, τη γλώσσα. Οι ομοιότητες αυτές ήταν τόσο ευρείες και παρουσίαζαν μια τέτοια συστηματικότητα, ώστε δεν ήταν δυνατόν να θεωρηθούν συμπτωματικές. Συνεπώς αναπτύχθηκε η Ινδοευρωπαϊκή θεωρία, βάσει της οποίας οι λαοί της Ευρώπης είχαν μια αρχαιότατη συγγένεια με αυτούς της Ινδίας.</a:t>
            </a:r>
          </a:p>
          <a:p>
            <a:pPr algn="just"/>
            <a:r>
              <a:rPr lang="el-GR" sz="1600" dirty="0"/>
              <a:t>Η ιδέα αυτή άσκησε ιδιαίτερη γοητεία στους Ευρωπαίους -και ειδικότερα στους ρομαντικούς- που αναζητούσαν μια πηγή ανανέωσης για τη γηραιά ήπειρο και τη θαμπωμένη λάμψη της. Ορισμένοι μάλιστα προέβλεψαν ότι η επίδραση της σανσκριτικής λογοτεχνίας στη δυτική σκέψη θα ήταν εξίσου καταλυτική με αυτήν που είχε η αναβίωση της αρχαιοελληνικής γραμματείας κατά τον 15ο αι</a:t>
            </a:r>
            <a:r>
              <a:rPr lang="en-US" sz="1600" dirty="0"/>
              <a:t>.</a:t>
            </a:r>
          </a:p>
          <a:p>
            <a:pPr algn="just"/>
            <a:r>
              <a:rPr lang="el-GR" sz="1600" dirty="0"/>
              <a:t>Η επίδραση της Ινδίας στην Ευρώπη ήταν ιδιαίτερα έντονη στο πεδίο των γλωσσικών σπουδών και σε ό,τι σχετίζεται άμεσα με τη γλώσσα, όπως η λογοτεχνία. Η συστηματική μελέτη της σανσκριτικής γλώσσας, στην οποία είναι γραμμένα τα κλασικά έργα της ινδικής γραμματείας, άνοιξε τον δρόμο για τη συγκριτική μελέτη των γλωσσών και λογοτεχνιών (</a:t>
            </a:r>
            <a:r>
              <a:rPr lang="el-GR" sz="1600" dirty="0" err="1"/>
              <a:t>Beekes</a:t>
            </a:r>
            <a:r>
              <a:rPr lang="el-GR" sz="1600" dirty="0"/>
              <a:t>, 2004 (1995), </a:t>
            </a:r>
            <a:r>
              <a:rPr lang="el-GR" sz="1600" dirty="0" err="1"/>
              <a:t>σσ</a:t>
            </a:r>
            <a:r>
              <a:rPr lang="el-GR" sz="1600" dirty="0"/>
              <a:t>. 47-48).</a:t>
            </a:r>
            <a:endParaRPr lang="en-US" sz="1600" dirty="0"/>
          </a:p>
          <a:p>
            <a:pPr algn="just"/>
            <a:endParaRPr lang="el-GR" sz="1600" dirty="0"/>
          </a:p>
          <a:p>
            <a:pPr algn="just"/>
            <a:endParaRPr lang="el-GR" sz="1600" dirty="0"/>
          </a:p>
          <a:p>
            <a:pPr algn="just"/>
            <a:endParaRPr lang="el-GR" sz="1600" dirty="0"/>
          </a:p>
        </p:txBody>
      </p:sp>
    </p:spTree>
    <p:extLst>
      <p:ext uri="{BB962C8B-B14F-4D97-AF65-F5344CB8AC3E}">
        <p14:creationId xmlns:p14="http://schemas.microsoft.com/office/powerpoint/2010/main" val="3920378958"/>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3A3A5AD7-5649-942A-B8FC-C3872265BFD9}"/>
              </a:ext>
            </a:extLst>
          </p:cNvPr>
          <p:cNvSpPr txBox="1">
            <a:spLocks/>
          </p:cNvSpPr>
          <p:nvPr/>
        </p:nvSpPr>
        <p:spPr>
          <a:xfrm>
            <a:off x="3546241" y="614385"/>
            <a:ext cx="5996591" cy="465388"/>
          </a:xfrm>
          <a:prstGeom prst="rect">
            <a:avLst/>
          </a:prstGeom>
        </p:spPr>
        <p:txBody>
          <a:bodyPr>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l-GR" sz="2000" dirty="0"/>
              <a:t>Η ανακάλυψη της Ινδίας από τους Ευρωπαίους</a:t>
            </a:r>
          </a:p>
        </p:txBody>
      </p:sp>
      <p:sp>
        <p:nvSpPr>
          <p:cNvPr id="10" name="Θέση περιεχομένου 6">
            <a:extLst>
              <a:ext uri="{FF2B5EF4-FFF2-40B4-BE49-F238E27FC236}">
                <a16:creationId xmlns:a16="http://schemas.microsoft.com/office/drawing/2014/main" id="{DB14CB36-7C3A-24DA-0E0B-5BB9721DC664}"/>
              </a:ext>
            </a:extLst>
          </p:cNvPr>
          <p:cNvSpPr txBox="1">
            <a:spLocks/>
          </p:cNvSpPr>
          <p:nvPr/>
        </p:nvSpPr>
        <p:spPr>
          <a:xfrm>
            <a:off x="1916349" y="1556434"/>
            <a:ext cx="9422893" cy="4620635"/>
          </a:xfrm>
          <a:prstGeom prst="rect">
            <a:avLst/>
          </a:prstGeom>
        </p:spPr>
        <p:txBody>
          <a:bodyPr>
            <a:normAutofit fontScale="92500"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r>
              <a:rPr lang="el-GR" sz="1600" dirty="0"/>
              <a:t>Για να γίνει κατανοητή η γοητεία που άσκησε η Ινδία στους δυτικούς, αλλά και η βαθύτατη επιρροή της στη δυτική λογοτεχνία, χρειάζεται, εκτός από τα παραπάνω, να προσμετρηθεί το ιστορικό και ιδεολογικό πλαίσιο του ρομαντισμού, εντός του οποίου εξέχουσα θέση κατείχε η έννοια του έθνους και της εθνικής ταυτότητας.</a:t>
            </a:r>
          </a:p>
          <a:p>
            <a:pPr algn="just"/>
            <a:r>
              <a:rPr lang="el-GR" sz="1600" dirty="0"/>
              <a:t>Η εθνική γλώσσα και λογοτεχνία απέκτησαν ιδιαίτερη σημασία για τον προσδιορισμό και την έκφραση της εθνικής ταυτότητας. Η διαχρονική μελέτη της γλώσσας και η σύνδεση της κάθε ομιλούμενης γλώσσας με το ιστορικό της παρελθόν αναδείχθηκε σε κύριο διαμορφωτικό παράγοντα της ιδεολογικής και καλλιτεχνικής έκφρασης της εποχής, ειδικά στη Γερμανία </a:t>
            </a:r>
            <a:r>
              <a:rPr lang="fr-FR" sz="1600" dirty="0"/>
              <a:t>(Lyons, 1995 (1981), σ. 215)</a:t>
            </a:r>
            <a:r>
              <a:rPr lang="el-GR" sz="1600" dirty="0"/>
              <a:t>.</a:t>
            </a:r>
          </a:p>
          <a:p>
            <a:pPr algn="just"/>
            <a:r>
              <a:rPr lang="el-GR" sz="1600" dirty="0"/>
              <a:t>Οι Ρομαντικοί επανεξέτασαν την κλασική αρχαιότητα, αλλά αυτή τη φορά είχε γίνει το άνοιγμα στην Ινδία. Με τη συγκριτική μελέτη των ανατολικών και δυτικών κλασικών κειμένων επισημάνθηκαν τα μυστικιστικά στοιχεία του Νεοπλατωνισμού, η συνάφεια των Στωικών με τους </a:t>
            </a:r>
            <a:r>
              <a:rPr lang="el-GR" sz="1600" dirty="0" err="1"/>
              <a:t>Γυμνοσοφιστές</a:t>
            </a:r>
            <a:r>
              <a:rPr lang="el-GR" sz="1600" dirty="0"/>
              <a:t> της Ινδίας, το γεγονός ότι η ατομική θεωρία του Λεύκιππου και του Δημόκριτου και η φυσική του Επίκουρου παρουσιάζουν εντυπωσιακές ομοιότητες με τις ινδικές υλιστικές θεωρίες, ότι για τον Σωκράτη, όπως και για τον Βούδα, η ευδαιμονία και η αρετή πηγάζουν από τη μάθηση, ότι ο Πυθαγόρας και ο Πλάτωνας μιλούσαν για μετεμψύχωση κ.α.</a:t>
            </a:r>
          </a:p>
          <a:p>
            <a:pPr algn="just"/>
            <a:r>
              <a:rPr lang="el-GR" sz="1600" dirty="0"/>
              <a:t>Η συνειδητοποίηση της ύπαρξης κοινών στοιχείων ανάμεσα στη μυθολογία της κλασικής αρχαιότητας και αυτήν της Ινδίας συνέβαλε αποφασιστικά στη διαμόρφωση της αντίληψης ότι οι αρχαιότατες ρίζες του ευρωπαϊκού πολιτισμού δεν μπορούν να βρεθούν μόνο στην Ελλάδα και στη Ρώμη, αλλά και στην Ινδία.</a:t>
            </a:r>
          </a:p>
          <a:p>
            <a:pPr algn="just"/>
            <a:endParaRPr lang="el-GR" sz="1600" dirty="0"/>
          </a:p>
          <a:p>
            <a:pPr algn="just"/>
            <a:endParaRPr lang="el-GR" sz="1600" dirty="0"/>
          </a:p>
        </p:txBody>
      </p:sp>
    </p:spTree>
    <p:extLst>
      <p:ext uri="{BB962C8B-B14F-4D97-AF65-F5344CB8AC3E}">
        <p14:creationId xmlns:p14="http://schemas.microsoft.com/office/powerpoint/2010/main" val="599128138"/>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8B3F6755-1BDA-8C2F-A8F9-8938142E3DBC}"/>
              </a:ext>
            </a:extLst>
          </p:cNvPr>
          <p:cNvSpPr txBox="1">
            <a:spLocks noGrp="1"/>
          </p:cNvSpPr>
          <p:nvPr>
            <p:ph type="title"/>
          </p:nvPr>
        </p:nvSpPr>
        <p:spPr>
          <a:xfrm>
            <a:off x="3497062" y="623888"/>
            <a:ext cx="6133323" cy="514248"/>
          </a:xfrm>
          <a:prstGeom prst="rect">
            <a:avLst/>
          </a:prstGeom>
        </p:spPr>
        <p:txBody>
          <a:bodyPr>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l-GR" sz="2000" dirty="0"/>
              <a:t>Η ανακάλυψη της Ινδίας από τους Ευρωπαίους</a:t>
            </a:r>
          </a:p>
        </p:txBody>
      </p:sp>
      <p:sp>
        <p:nvSpPr>
          <p:cNvPr id="7" name="TextBox 6">
            <a:extLst>
              <a:ext uri="{FF2B5EF4-FFF2-40B4-BE49-F238E27FC236}">
                <a16:creationId xmlns:a16="http://schemas.microsoft.com/office/drawing/2014/main" id="{AA7520F2-FA4D-9347-4A5C-81BC5FB218E3}"/>
              </a:ext>
            </a:extLst>
          </p:cNvPr>
          <p:cNvSpPr txBox="1"/>
          <p:nvPr/>
        </p:nvSpPr>
        <p:spPr>
          <a:xfrm>
            <a:off x="1663428" y="1536974"/>
            <a:ext cx="4017523" cy="4008149"/>
          </a:xfrm>
          <a:prstGeom prst="rect">
            <a:avLst/>
          </a:prstGeom>
          <a:noFill/>
        </p:spPr>
        <p:txBody>
          <a:bodyPr wrap="square" rtlCol="0">
            <a:spAutoFit/>
          </a:bodyPr>
          <a:lstStyle/>
          <a:p>
            <a:pPr algn="just">
              <a:lnSpc>
                <a:spcPct val="107000"/>
              </a:lnSpc>
              <a:spcAft>
                <a:spcPts val="800"/>
              </a:spcAft>
            </a:pP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Ο </a:t>
            </a:r>
            <a:r>
              <a:rPr lang="el-GR" sz="1600" i="1" dirty="0" err="1">
                <a:effectLst/>
                <a:latin typeface="Times New Roman" panose="02020603050405020304" pitchFamily="18" charset="0"/>
                <a:ea typeface="Calibri" panose="020F0502020204030204" pitchFamily="34" charset="0"/>
                <a:cs typeface="Times New Roman" panose="02020603050405020304" pitchFamily="18" charset="0"/>
              </a:rPr>
              <a:t>φωτοχύτης</a:t>
            </a: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 που πνοή</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180340" algn="just">
              <a:lnSpc>
                <a:spcPct val="107000"/>
              </a:lnSpc>
              <a:spcAft>
                <a:spcPts val="800"/>
              </a:spcAft>
            </a:pP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Σ’ ό,τι ζει χαρίζοντας,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180340" algn="just">
              <a:lnSpc>
                <a:spcPct val="107000"/>
              </a:lnSpc>
              <a:spcAft>
                <a:spcPts val="800"/>
              </a:spcAft>
            </a:pP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Τες θερμές αχτίδες του </a:t>
            </a:r>
            <a:r>
              <a:rPr lang="el-GR" sz="1600" i="1" dirty="0" err="1">
                <a:effectLst/>
                <a:latin typeface="Times New Roman" panose="02020603050405020304" pitchFamily="18" charset="0"/>
                <a:ea typeface="Calibri" panose="020F0502020204030204" pitchFamily="34" charset="0"/>
                <a:cs typeface="Times New Roman" panose="02020603050405020304" pitchFamily="18" charset="0"/>
              </a:rPr>
              <a:t>ανάρριξε</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180340" algn="just">
              <a:lnSpc>
                <a:spcPct val="107000"/>
              </a:lnSpc>
              <a:spcAft>
                <a:spcPts val="800"/>
              </a:spcAft>
            </a:pP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Στον αέρα, </a:t>
            </a:r>
            <a:r>
              <a:rPr lang="el-GR" sz="1600" i="1" dirty="0" err="1">
                <a:effectLst/>
                <a:latin typeface="Times New Roman" panose="02020603050405020304" pitchFamily="18" charset="0"/>
                <a:ea typeface="Calibri" panose="020F0502020204030204" pitchFamily="34" charset="0"/>
                <a:cs typeface="Times New Roman" panose="02020603050405020304" pitchFamily="18" charset="0"/>
              </a:rPr>
              <a:t>στες</a:t>
            </a: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 στεριές στα γαλάζια,</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180340" algn="just">
              <a:lnSpc>
                <a:spcPct val="107000"/>
              </a:lnSpc>
              <a:spcAft>
                <a:spcPts val="800"/>
              </a:spcAft>
            </a:pP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Ακολουθάει την Αυγή</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180340" algn="just">
              <a:lnSpc>
                <a:spcPct val="107000"/>
              </a:lnSpc>
              <a:spcAft>
                <a:spcPts val="800"/>
              </a:spcAft>
            </a:pP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Στα σιμά, τη ρόδινη,</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180340" algn="just">
              <a:lnSpc>
                <a:spcPct val="107000"/>
              </a:lnSpc>
              <a:spcAft>
                <a:spcPts val="800"/>
              </a:spcAft>
            </a:pP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Σαν ο νιός την κόρη που αγάπησε,</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180340" algn="just">
              <a:lnSpc>
                <a:spcPct val="107000"/>
              </a:lnSpc>
              <a:spcAft>
                <a:spcPts val="800"/>
              </a:spcAft>
            </a:pP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Και στους τόπους των ανθρώπων πηγαίνει,</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180340" algn="just">
              <a:lnSpc>
                <a:spcPct val="107000"/>
              </a:lnSpc>
              <a:spcAft>
                <a:spcPts val="800"/>
              </a:spcAft>
            </a:pP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l-GR" sz="1600" dirty="0"/>
          </a:p>
        </p:txBody>
      </p:sp>
      <p:pic>
        <p:nvPicPr>
          <p:cNvPr id="8" name="Εικόνα 7">
            <a:extLst>
              <a:ext uri="{FF2B5EF4-FFF2-40B4-BE49-F238E27FC236}">
                <a16:creationId xmlns:a16="http://schemas.microsoft.com/office/drawing/2014/main" id="{21D6A152-AED4-B0DE-65B4-860554D72C31}"/>
              </a:ext>
            </a:extLst>
          </p:cNvPr>
          <p:cNvPicPr>
            <a:picLocks noChangeAspect="1"/>
          </p:cNvPicPr>
          <p:nvPr/>
        </p:nvPicPr>
        <p:blipFill>
          <a:blip r:embed="rId2">
            <a:alphaModFix amt="20000"/>
            <a:extLst>
              <a:ext uri="{28A0092B-C50C-407E-A947-70E740481C1C}">
                <a14:useLocalDpi xmlns:a14="http://schemas.microsoft.com/office/drawing/2010/main" val="0"/>
              </a:ext>
            </a:extLst>
          </a:blip>
          <a:stretch>
            <a:fillRect/>
          </a:stretch>
        </p:blipFill>
        <p:spPr>
          <a:xfrm>
            <a:off x="3513626" y="1538866"/>
            <a:ext cx="5068743" cy="3441691"/>
          </a:xfrm>
          <a:prstGeom prst="rect">
            <a:avLst/>
          </a:prstGeom>
          <a:ln>
            <a:noFill/>
          </a:ln>
          <a:effectLst>
            <a:softEdge rad="112500"/>
          </a:effectLst>
        </p:spPr>
      </p:pic>
      <p:sp>
        <p:nvSpPr>
          <p:cNvPr id="9" name="TextBox 8">
            <a:extLst>
              <a:ext uri="{FF2B5EF4-FFF2-40B4-BE49-F238E27FC236}">
                <a16:creationId xmlns:a16="http://schemas.microsoft.com/office/drawing/2014/main" id="{BABB09F2-2089-9D79-F3AA-F1147BD3393B}"/>
              </a:ext>
            </a:extLst>
          </p:cNvPr>
          <p:cNvSpPr txBox="1"/>
          <p:nvPr/>
        </p:nvSpPr>
        <p:spPr>
          <a:xfrm>
            <a:off x="7373571" y="2538923"/>
            <a:ext cx="3754876" cy="3271280"/>
          </a:xfrm>
          <a:prstGeom prst="rect">
            <a:avLst/>
          </a:prstGeom>
          <a:noFill/>
        </p:spPr>
        <p:txBody>
          <a:bodyPr wrap="square" rtlCol="0">
            <a:spAutoFit/>
          </a:bodyPr>
          <a:lstStyle/>
          <a:p>
            <a:pPr algn="just">
              <a:lnSpc>
                <a:spcPct val="107000"/>
              </a:lnSpc>
              <a:spcAft>
                <a:spcPts val="800"/>
              </a:spcAft>
            </a:pP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Όπου λατρεύουν τους θεούς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180340" algn="just">
              <a:lnSpc>
                <a:spcPct val="107000"/>
              </a:lnSpc>
              <a:spcAft>
                <a:spcPts val="800"/>
              </a:spcAft>
            </a:pP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Και τα </a:t>
            </a:r>
            <a:r>
              <a:rPr lang="el-GR" sz="1600" i="1" dirty="0" err="1">
                <a:effectLst/>
                <a:latin typeface="Times New Roman" panose="02020603050405020304" pitchFamily="18" charset="0"/>
                <a:ea typeface="Calibri" panose="020F0502020204030204" pitchFamily="34" charset="0"/>
                <a:cs typeface="Times New Roman" panose="02020603050405020304" pitchFamily="18" charset="0"/>
              </a:rPr>
              <a:t>βώδια</a:t>
            </a: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600" i="1" dirty="0" err="1">
                <a:effectLst/>
                <a:latin typeface="Times New Roman" panose="02020603050405020304" pitchFamily="18" charset="0"/>
                <a:ea typeface="Calibri" panose="020F0502020204030204" pitchFamily="34" charset="0"/>
                <a:cs typeface="Times New Roman" panose="02020603050405020304" pitchFamily="18" charset="0"/>
              </a:rPr>
              <a:t>στάλατρα</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180340" algn="just">
              <a:lnSpc>
                <a:spcPct val="107000"/>
              </a:lnSpc>
              <a:spcAft>
                <a:spcPts val="800"/>
              </a:spcAft>
            </a:pP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Για καλό τους </a:t>
            </a:r>
            <a:r>
              <a:rPr lang="el-GR" sz="1600" i="1" dirty="0" err="1">
                <a:effectLst/>
                <a:latin typeface="Times New Roman" panose="02020603050405020304" pitchFamily="18" charset="0"/>
                <a:ea typeface="Calibri" panose="020F0502020204030204" pitchFamily="34" charset="0"/>
                <a:cs typeface="Times New Roman" panose="02020603050405020304" pitchFamily="18" charset="0"/>
              </a:rPr>
              <a:t>ζέφουν</a:t>
            </a: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 καλόκαρδοι.</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180340" algn="just">
              <a:lnSpc>
                <a:spcPct val="107000"/>
              </a:lnSpc>
              <a:spcAft>
                <a:spcPts val="800"/>
              </a:spcAft>
            </a:pP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Κ’ έχουν </a:t>
            </a:r>
            <a:r>
              <a:rPr lang="el-GR" sz="1600" i="1" dirty="0" err="1">
                <a:effectLst/>
                <a:latin typeface="Times New Roman" panose="02020603050405020304" pitchFamily="18" charset="0"/>
                <a:ea typeface="Calibri" panose="020F0502020204030204" pitchFamily="34" charset="0"/>
                <a:cs typeface="Times New Roman" panose="02020603050405020304" pitchFamily="18" charset="0"/>
              </a:rPr>
              <a:t>τάτια</a:t>
            </a: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 τα δεινά του φωστήρα</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180340" algn="just">
              <a:lnSpc>
                <a:spcPct val="107000"/>
              </a:lnSpc>
              <a:spcAft>
                <a:spcPts val="800"/>
              </a:spcAft>
            </a:pP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Την τρίχα κίτρινη˙ ξανθά,</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180340" algn="just">
              <a:lnSpc>
                <a:spcPct val="107000"/>
              </a:lnSpc>
              <a:spcAft>
                <a:spcPts val="800"/>
              </a:spcAft>
            </a:pPr>
            <a:r>
              <a:rPr lang="el-GR" sz="1600" i="1" dirty="0" err="1">
                <a:effectLst/>
                <a:latin typeface="Times New Roman" panose="02020603050405020304" pitchFamily="18" charset="0"/>
                <a:ea typeface="Calibri" panose="020F0502020204030204" pitchFamily="34" charset="0"/>
                <a:cs typeface="Times New Roman" panose="02020603050405020304" pitchFamily="18" charset="0"/>
              </a:rPr>
              <a:t>Παινετά</a:t>
            </a: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600" i="1" dirty="0" err="1">
                <a:effectLst/>
                <a:latin typeface="Times New Roman" panose="02020603050405020304" pitchFamily="18" charset="0"/>
                <a:ea typeface="Calibri" panose="020F0502020204030204" pitchFamily="34" charset="0"/>
                <a:cs typeface="Times New Roman" panose="02020603050405020304" pitchFamily="18" charset="0"/>
              </a:rPr>
              <a:t>χρυσόβολα</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180340" algn="just">
              <a:lnSpc>
                <a:spcPct val="107000"/>
              </a:lnSpc>
              <a:spcAft>
                <a:spcPts val="800"/>
              </a:spcAft>
            </a:pP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Πιλαλούν τον Ήλιο δοξάζοντας,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180340" algn="just">
              <a:lnSpc>
                <a:spcPct val="107000"/>
              </a:lnSpc>
              <a:spcAft>
                <a:spcPts val="800"/>
              </a:spcAft>
            </a:pP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Κι’ ως του θόλου τις κορφές ανεβαίνουν.</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1542F26C-37F1-45E1-BBDB-EA4E1D6E5F46}"/>
              </a:ext>
            </a:extLst>
          </p:cNvPr>
          <p:cNvSpPr txBox="1"/>
          <p:nvPr/>
        </p:nvSpPr>
        <p:spPr>
          <a:xfrm>
            <a:off x="1585606" y="5963056"/>
            <a:ext cx="5155664" cy="307777"/>
          </a:xfrm>
          <a:prstGeom prst="rect">
            <a:avLst/>
          </a:prstGeom>
          <a:noFill/>
        </p:spPr>
        <p:txBody>
          <a:bodyPr wrap="square" rtlCol="0">
            <a:spAutoFit/>
          </a:bodyPr>
          <a:lstStyle/>
          <a:p>
            <a:r>
              <a:rPr lang="el-GR" sz="1400" kern="0" dirty="0">
                <a:effectLst/>
                <a:latin typeface="Times New Roman" panose="02020603050405020304" pitchFamily="18" charset="0"/>
                <a:ea typeface="Calibri" panose="020F0502020204030204" pitchFamily="34" charset="0"/>
              </a:rPr>
              <a:t>«Βεδικός ύμνος στον Ήλιο». Δημοσιεύθηκε στον </a:t>
            </a:r>
            <a:r>
              <a:rPr lang="el-GR" sz="1400" i="1" kern="0" dirty="0">
                <a:effectLst/>
                <a:latin typeface="Times New Roman" panose="02020603050405020304" pitchFamily="18" charset="0"/>
                <a:ea typeface="Calibri" panose="020F0502020204030204" pitchFamily="34" charset="0"/>
              </a:rPr>
              <a:t>Νουμά, </a:t>
            </a:r>
            <a:r>
              <a:rPr lang="el-GR" sz="1400" kern="0" dirty="0">
                <a:effectLst/>
                <a:latin typeface="Times New Roman" panose="02020603050405020304" pitchFamily="18" charset="0"/>
                <a:ea typeface="Calibri" panose="020F0502020204030204" pitchFamily="34" charset="0"/>
              </a:rPr>
              <a:t>3/9/1906</a:t>
            </a:r>
            <a:endParaRPr lang="el-GR" sz="1400" dirty="0"/>
          </a:p>
        </p:txBody>
      </p:sp>
    </p:spTree>
    <p:extLst>
      <p:ext uri="{BB962C8B-B14F-4D97-AF65-F5344CB8AC3E}">
        <p14:creationId xmlns:p14="http://schemas.microsoft.com/office/powerpoint/2010/main" val="1723780167"/>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AB5701-23FC-5E31-F622-CA9F6F50EDB2}"/>
              </a:ext>
            </a:extLst>
          </p:cNvPr>
          <p:cNvSpPr>
            <a:spLocks noGrp="1"/>
          </p:cNvSpPr>
          <p:nvPr>
            <p:ph type="title"/>
          </p:nvPr>
        </p:nvSpPr>
        <p:spPr>
          <a:xfrm>
            <a:off x="3458692" y="585198"/>
            <a:ext cx="5840956" cy="465388"/>
          </a:xfrm>
        </p:spPr>
        <p:txBody>
          <a:bodyPr>
            <a:normAutofit/>
          </a:bodyPr>
          <a:lstStyle/>
          <a:p>
            <a:r>
              <a:rPr lang="el-GR" sz="1800" dirty="0"/>
              <a:t>Η πρόσληψη της ινδικής γραμματείας στην Ελλάδα</a:t>
            </a:r>
          </a:p>
        </p:txBody>
      </p:sp>
      <p:sp>
        <p:nvSpPr>
          <p:cNvPr id="3" name="Θέση περιεχομένου 2">
            <a:extLst>
              <a:ext uri="{FF2B5EF4-FFF2-40B4-BE49-F238E27FC236}">
                <a16:creationId xmlns:a16="http://schemas.microsoft.com/office/drawing/2014/main" id="{EEA7D5D3-3E8A-A3DF-7F53-4D95D86DD739}"/>
              </a:ext>
            </a:extLst>
          </p:cNvPr>
          <p:cNvSpPr>
            <a:spLocks noGrp="1"/>
          </p:cNvSpPr>
          <p:nvPr>
            <p:ph idx="1"/>
          </p:nvPr>
        </p:nvSpPr>
        <p:spPr>
          <a:xfrm>
            <a:off x="2042804" y="1322961"/>
            <a:ext cx="9416374" cy="5184842"/>
          </a:xfrm>
        </p:spPr>
        <p:txBody>
          <a:bodyPr>
            <a:noAutofit/>
          </a:bodyPr>
          <a:lstStyle/>
          <a:p>
            <a:pPr algn="just"/>
            <a:r>
              <a:rPr lang="el-GR" sz="1600" dirty="0"/>
              <a:t>Την ίδια εποχή που η Ευρώπη ανακάλυπτε την Ινδία, η Ελλάδα είχε το βλέμμα σταθερά προσηλωμένο στη Δύση: οι Έλληνες λόγιοι έδωσαν έμφαση στην κληρονομιά της κλασικής αρχαιότητας, ενώ ταυτόχρονα καλλιέργησαν τις ιδέες του ευρωπαϊκού Διαφωτισμού, σε μια συστηματική προσπάθεια να καταστεί η Ελλάδα ένα κράτος ευρωπαϊκό και με ταυτότητα σαφώς διαχωρισμένη από το οθωμανικό στοιχείο (Αρβανιτάκης, 2007).</a:t>
            </a:r>
          </a:p>
          <a:p>
            <a:pPr algn="just"/>
            <a:r>
              <a:rPr lang="el-GR" sz="1600" dirty="0"/>
              <a:t>Ενώ οι Ευρωπαίοι ρομαντικοί γοητεύονταν από τις Ανατολικές λογοτεχνίες, και έσπευδαν να μάθουν Σανσκριτικά ή Αραβικά για να τις μεταφράσουν, οι Έλληνες προσέγγιζαν αυτά τα κείμενα χρησιμοποιώντας κάποια ευρωπαϊκή γλώσσα ως ενδιάμεση. Η επαφή της Ελλάδας με την Ινδία ήταν, σε μεγάλο βαθμό, διαμεσολαβημένη.</a:t>
            </a:r>
          </a:p>
          <a:p>
            <a:pPr algn="just"/>
            <a:r>
              <a:rPr lang="el-GR" sz="1600" dirty="0"/>
              <a:t>Στον ελληνικό περιοδικό Τύπο του 19ου αιώνα αρκετά άρθρα «κάνουν αναφορά στην Ινδία, σκιαγραφώντας τα γεωφυσικά χαρακτηριστικά της, προβάλλοντας την ιστορία, τη θρησκεία, τον πολιτισμό, τα ήθη και τα έθιμά της, καθώς και παρουσιάζοντας τις τρέχουσες πολιτικές εξελίξεις στην ινδική χερσόνησο.» (</a:t>
            </a:r>
            <a:r>
              <a:rPr lang="el-GR" sz="1600" dirty="0" err="1"/>
              <a:t>Κοτελίδης</a:t>
            </a:r>
            <a:r>
              <a:rPr lang="el-GR" sz="1600" dirty="0"/>
              <a:t>, 2016)</a:t>
            </a:r>
          </a:p>
          <a:p>
            <a:pPr algn="just"/>
            <a:r>
              <a:rPr lang="el-GR" sz="1600" dirty="0"/>
              <a:t>Γράφονται επίσης λογοτεχνικά έργα με υποθέσεις ή θέματα εμπνευσμένα από την Ινδία. </a:t>
            </a:r>
            <a:r>
              <a:rPr lang="el-GR" sz="1600" dirty="0" err="1"/>
              <a:t>Π.χ</a:t>
            </a:r>
            <a:r>
              <a:rPr lang="el-GR" sz="1600" dirty="0"/>
              <a:t>:, το διήγημά του Α. Ρ. Ραγκαβή «</a:t>
            </a:r>
            <a:r>
              <a:rPr lang="el-GR" sz="1600" dirty="0" err="1"/>
              <a:t>Λέϊλα</a:t>
            </a:r>
            <a:r>
              <a:rPr lang="el-GR" sz="1600" dirty="0"/>
              <a:t> – Διήγημα Ινδικόν» (1847-1848, περιοδικό Ευτέρπη, </a:t>
            </a:r>
            <a:r>
              <a:rPr lang="el-GR" sz="1600" dirty="0" err="1"/>
              <a:t>τχ</a:t>
            </a:r>
            <a:r>
              <a:rPr lang="el-GR" sz="1600" dirty="0"/>
              <a:t>. 8-11) το οποίο εκτυλίσσεται στην περιοχή του ινδικού </a:t>
            </a:r>
            <a:r>
              <a:rPr lang="el-GR" sz="1600" dirty="0" err="1"/>
              <a:t>Πενταποτάμου</a:t>
            </a:r>
            <a:r>
              <a:rPr lang="el-GR" sz="1600" dirty="0"/>
              <a:t> και συνδυάζει ιστορικά γεγονότα με στοιχεία μυθοπλασίας. Η διήγηση του Ραγκαβή όμως, είναι ορθολογική και διδακτική, με στόχο να προειδοποιήσει τους αναγνώστες «για τον κίνδυνο της υποδούλωσης του ανθρώπου» (</a:t>
            </a:r>
            <a:r>
              <a:rPr lang="el-GR" sz="1600" dirty="0" err="1"/>
              <a:t>Κοτελίδης</a:t>
            </a:r>
            <a:r>
              <a:rPr lang="el-GR" sz="1600" dirty="0"/>
              <a:t>, 2016).</a:t>
            </a:r>
          </a:p>
        </p:txBody>
      </p:sp>
    </p:spTree>
    <p:extLst>
      <p:ext uri="{BB962C8B-B14F-4D97-AF65-F5344CB8AC3E}">
        <p14:creationId xmlns:p14="http://schemas.microsoft.com/office/powerpoint/2010/main" val="2863726241"/>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E61E17E-8C2C-76A0-5B84-AC55BF1A553C}"/>
              </a:ext>
            </a:extLst>
          </p:cNvPr>
          <p:cNvSpPr>
            <a:spLocks noGrp="1"/>
          </p:cNvSpPr>
          <p:nvPr>
            <p:ph idx="1"/>
          </p:nvPr>
        </p:nvSpPr>
        <p:spPr>
          <a:xfrm>
            <a:off x="1624519" y="1536975"/>
            <a:ext cx="9880093" cy="4679004"/>
          </a:xfrm>
        </p:spPr>
        <p:txBody>
          <a:bodyPr>
            <a:normAutofit/>
          </a:bodyPr>
          <a:lstStyle/>
          <a:p>
            <a:pPr algn="just"/>
            <a:r>
              <a:rPr lang="el-GR" sz="1600" dirty="0"/>
              <a:t>Μεγάλο κεφάλαιο για την ελληνική </a:t>
            </a:r>
            <a:r>
              <a:rPr lang="el-GR" sz="1600" dirty="0" err="1"/>
              <a:t>ινδολογία</a:t>
            </a:r>
            <a:r>
              <a:rPr lang="el-GR" sz="1600" dirty="0"/>
              <a:t> αποτελεί ο Δημήτριος Γαλανός ο Αθηναίος (1760-1833), επονομαζόμενος «Έλληνας Βραχμάνος».</a:t>
            </a:r>
          </a:p>
          <a:p>
            <a:pPr algn="just"/>
            <a:r>
              <a:rPr lang="el-GR" sz="1600" dirty="0"/>
              <a:t>Παρέμεινε για πολλά χρόνια στην ινδική χερσόνησο, όπου εντρύφησε στον ινδικό πολιτισμό και μελέτησε σε βάθος τα ήθη, την ιστορία και τη γλώσσα των Ινδών. </a:t>
            </a:r>
          </a:p>
          <a:p>
            <a:pPr algn="just"/>
            <a:r>
              <a:rPr lang="el-GR" sz="1600" dirty="0"/>
              <a:t>Καθοδηγήθηκε στις μελέτες του από Ινδούς Βραχμάνους, αποφεύγοντας συστηματικά την επιρροή της δυτικής ματιάς, καθώς περιόριζε στο ελάχιστο τις συναναστροφές του με τους δυτικούς λόγιους που παρευρίσκονταν εκείνη την εποχή στην Ινδία (</a:t>
            </a:r>
            <a:r>
              <a:rPr lang="el-GR" sz="1600" dirty="0" err="1"/>
              <a:t>Vassiliades</a:t>
            </a:r>
            <a:r>
              <a:rPr lang="el-GR" sz="1600" dirty="0"/>
              <a:t>, </a:t>
            </a:r>
            <a:r>
              <a:rPr lang="el-GR" sz="1600" dirty="0" err="1"/>
              <a:t>n.d</a:t>
            </a:r>
            <a:r>
              <a:rPr lang="el-GR" sz="1600" dirty="0"/>
              <a:t>.).</a:t>
            </a:r>
          </a:p>
          <a:p>
            <a:pPr algn="just"/>
            <a:r>
              <a:rPr lang="el-GR" sz="1600" dirty="0"/>
              <a:t>Μετέφρασε πολλά κείμενα της ινδικής θρησκευτικής και λογοτεχνικής γραμματείας και έγραψε ένα μεγάλο </a:t>
            </a:r>
            <a:r>
              <a:rPr lang="el-GR" sz="1600" i="1" dirty="0" err="1"/>
              <a:t>Σανσκριτο</a:t>
            </a:r>
            <a:r>
              <a:rPr lang="el-GR" sz="1600" i="1" dirty="0"/>
              <a:t>-</a:t>
            </a:r>
            <a:r>
              <a:rPr lang="el-GR" sz="1600" i="1" dirty="0" err="1"/>
              <a:t>Αγγλο</a:t>
            </a:r>
            <a:r>
              <a:rPr lang="el-GR" sz="1600" i="1" dirty="0"/>
              <a:t>-Ελληνικό λεξικό</a:t>
            </a:r>
            <a:r>
              <a:rPr lang="el-GR" sz="1600" dirty="0"/>
              <a:t>, ένα </a:t>
            </a:r>
            <a:r>
              <a:rPr lang="el-GR" sz="1600" i="1" dirty="0"/>
              <a:t>Λεξικό της Περσικής - Σανσκριτικής και Ελληνικής </a:t>
            </a:r>
            <a:r>
              <a:rPr lang="el-GR" sz="1600" dirty="0"/>
              <a:t>και ένα </a:t>
            </a:r>
            <a:r>
              <a:rPr lang="el-GR" sz="1600" i="1" dirty="0"/>
              <a:t>Σανσκριτικό Ονομαστικό Λεξικό</a:t>
            </a:r>
            <a:r>
              <a:rPr lang="el-GR" sz="1600" dirty="0"/>
              <a:t> της ινδικής μυθολογίας. Κάποια από τα χειρόγραφα του Γαλανού εκδόθηκαν μετά τον θάνατό του, με επιμέλεια του Γ. Τυπάλδου (</a:t>
            </a:r>
            <a:r>
              <a:rPr lang="el-GR" sz="1600" dirty="0" err="1"/>
              <a:t>Schulz</a:t>
            </a:r>
            <a:r>
              <a:rPr lang="el-GR" sz="1600" dirty="0"/>
              <a:t>, 1969).</a:t>
            </a:r>
          </a:p>
          <a:p>
            <a:pPr algn="just"/>
            <a:r>
              <a:rPr lang="el-GR" sz="1600" dirty="0"/>
              <a:t>Αξιοποίησε την καλή γνώση των αρχαίων Ελληνικών για να μεταφράσει τα Ινδικά κείμενα σε μια μορφή καθαρεύουσας με πολλούς αρχαϊκούς γραμματικούς τύπους. </a:t>
            </a:r>
          </a:p>
          <a:p>
            <a:pPr algn="just"/>
            <a:endParaRPr lang="el-GR" sz="1600" dirty="0"/>
          </a:p>
        </p:txBody>
      </p:sp>
      <p:sp>
        <p:nvSpPr>
          <p:cNvPr id="4" name="Τίτλος 1">
            <a:extLst>
              <a:ext uri="{FF2B5EF4-FFF2-40B4-BE49-F238E27FC236}">
                <a16:creationId xmlns:a16="http://schemas.microsoft.com/office/drawing/2014/main" id="{EE6D434C-754E-E3CB-5317-1385C615CE28}"/>
              </a:ext>
            </a:extLst>
          </p:cNvPr>
          <p:cNvSpPr>
            <a:spLocks noGrp="1"/>
          </p:cNvSpPr>
          <p:nvPr>
            <p:ph type="title"/>
          </p:nvPr>
        </p:nvSpPr>
        <p:spPr>
          <a:xfrm>
            <a:off x="3273327" y="643344"/>
            <a:ext cx="5890131" cy="426699"/>
          </a:xfrm>
        </p:spPr>
        <p:txBody>
          <a:bodyPr>
            <a:normAutofit/>
          </a:bodyPr>
          <a:lstStyle/>
          <a:p>
            <a:r>
              <a:rPr lang="el-GR" sz="1800" dirty="0"/>
              <a:t>Η πρόσληψη της ινδικής γραμματείας στην Ελλάδα</a:t>
            </a:r>
          </a:p>
        </p:txBody>
      </p:sp>
    </p:spTree>
    <p:extLst>
      <p:ext uri="{BB962C8B-B14F-4D97-AF65-F5344CB8AC3E}">
        <p14:creationId xmlns:p14="http://schemas.microsoft.com/office/powerpoint/2010/main" val="1894738537"/>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749ED4E-C74D-052E-FB8B-515705BA7996}"/>
              </a:ext>
            </a:extLst>
          </p:cNvPr>
          <p:cNvSpPr>
            <a:spLocks noGrp="1"/>
          </p:cNvSpPr>
          <p:nvPr>
            <p:ph idx="1"/>
          </p:nvPr>
        </p:nvSpPr>
        <p:spPr>
          <a:xfrm>
            <a:off x="1585604" y="1342422"/>
            <a:ext cx="6828818" cy="5204294"/>
          </a:xfrm>
        </p:spPr>
        <p:txBody>
          <a:bodyPr>
            <a:noAutofit/>
          </a:bodyPr>
          <a:lstStyle/>
          <a:p>
            <a:pPr marL="0" indent="0" algn="just">
              <a:buNone/>
            </a:pPr>
            <a:r>
              <a:rPr lang="el-GR" sz="1600" dirty="0"/>
              <a:t>Η επτανησιακή παράδοση στην ινδική γραμματολογία περιλαμβάνει:</a:t>
            </a:r>
          </a:p>
          <a:p>
            <a:pPr algn="just"/>
            <a:endParaRPr lang="el-GR" sz="1600" dirty="0"/>
          </a:p>
          <a:p>
            <a:pPr algn="just"/>
            <a:r>
              <a:rPr lang="el-GR" sz="1600" dirty="0"/>
              <a:t>τη μετάφραση του δράματος </a:t>
            </a:r>
            <a:r>
              <a:rPr lang="el-GR" sz="1600" dirty="0" err="1"/>
              <a:t>Meghaduta</a:t>
            </a:r>
            <a:r>
              <a:rPr lang="el-GR" sz="1600" dirty="0"/>
              <a:t> (Ο </a:t>
            </a:r>
            <a:r>
              <a:rPr lang="el-GR" sz="1600" dirty="0" err="1"/>
              <a:t>Νεφελάγγελος</a:t>
            </a:r>
            <a:r>
              <a:rPr lang="el-GR" sz="1600" dirty="0"/>
              <a:t>) του Καλιδάσα από τον Γεώργιο Ν. </a:t>
            </a:r>
            <a:r>
              <a:rPr lang="el-GR" sz="1600" dirty="0" err="1"/>
              <a:t>Τσερέπη</a:t>
            </a:r>
            <a:r>
              <a:rPr lang="el-GR" sz="1600" dirty="0"/>
              <a:t> (1878)</a:t>
            </a:r>
          </a:p>
          <a:p>
            <a:pPr algn="just"/>
            <a:r>
              <a:rPr lang="el-GR" sz="1600" dirty="0"/>
              <a:t>τη μετάφραση μιας εργασίας του Βρετανού γλωσσολόγου </a:t>
            </a:r>
            <a:r>
              <a:rPr lang="el-GR" sz="1600" dirty="0" err="1"/>
              <a:t>Robert</a:t>
            </a:r>
            <a:r>
              <a:rPr lang="el-GR" sz="1600" dirty="0"/>
              <a:t> </a:t>
            </a:r>
            <a:r>
              <a:rPr lang="el-GR" sz="1600" dirty="0" err="1"/>
              <a:t>Needham</a:t>
            </a:r>
            <a:r>
              <a:rPr lang="el-GR" sz="1600" dirty="0"/>
              <a:t> </a:t>
            </a:r>
            <a:r>
              <a:rPr lang="el-GR" sz="1600" dirty="0" err="1"/>
              <a:t>Cust</a:t>
            </a:r>
            <a:r>
              <a:rPr lang="el-GR" sz="1600" dirty="0"/>
              <a:t> (1821-1909), με τίτλο </a:t>
            </a:r>
            <a:r>
              <a:rPr lang="el-GR" sz="1600" dirty="0" err="1"/>
              <a:t>Θρησκείαι</a:t>
            </a:r>
            <a:r>
              <a:rPr lang="el-GR" sz="1600" dirty="0"/>
              <a:t> και </a:t>
            </a:r>
            <a:r>
              <a:rPr lang="el-GR" sz="1600" dirty="0" err="1"/>
              <a:t>γλώσσαι</a:t>
            </a:r>
            <a:r>
              <a:rPr lang="el-GR" sz="1600" dirty="0"/>
              <a:t> της Ινδίας, από τον Σπυρίδωνα Κ. Παπαγεωργίου (1884)</a:t>
            </a:r>
          </a:p>
          <a:p>
            <a:pPr algn="just"/>
            <a:r>
              <a:rPr lang="el-GR" sz="1600" dirty="0"/>
              <a:t>την «επί υφηγεσία» διατριβή του Ανδρέα </a:t>
            </a:r>
            <a:r>
              <a:rPr lang="el-GR" sz="1600" dirty="0" err="1"/>
              <a:t>Κεφαλληνού</a:t>
            </a:r>
            <a:r>
              <a:rPr lang="el-GR" sz="1600" dirty="0"/>
              <a:t> Ελληνίδες </a:t>
            </a:r>
            <a:r>
              <a:rPr lang="el-GR" sz="1600" dirty="0" err="1"/>
              <a:t>Εταίραι</a:t>
            </a:r>
            <a:r>
              <a:rPr lang="el-GR" sz="1600" dirty="0"/>
              <a:t> εν τω </a:t>
            </a:r>
            <a:r>
              <a:rPr lang="el-GR" sz="1600" dirty="0" err="1"/>
              <a:t>Ινδικώ</a:t>
            </a:r>
            <a:r>
              <a:rPr lang="el-GR" sz="1600" dirty="0"/>
              <a:t> δράματι (1887)</a:t>
            </a:r>
          </a:p>
          <a:p>
            <a:pPr algn="just"/>
            <a:r>
              <a:rPr lang="el-GR" sz="1600" dirty="0"/>
              <a:t>την πεζή μετάφραση από τον Α. </a:t>
            </a:r>
            <a:r>
              <a:rPr lang="el-GR" sz="1600" dirty="0" err="1"/>
              <a:t>Κεφαλληνού</a:t>
            </a:r>
            <a:r>
              <a:rPr lang="el-GR" sz="1600" dirty="0"/>
              <a:t> του αποσπάσματος Ο Θάνατος του </a:t>
            </a:r>
            <a:r>
              <a:rPr lang="el-GR" sz="1600" dirty="0" err="1"/>
              <a:t>Ιαγναδάτα</a:t>
            </a:r>
            <a:r>
              <a:rPr lang="el-GR" sz="1600" dirty="0"/>
              <a:t>, από το επικό έργο </a:t>
            </a:r>
            <a:r>
              <a:rPr lang="el-GR" sz="1600" dirty="0" err="1"/>
              <a:t>Ραμαγιάνα</a:t>
            </a:r>
            <a:r>
              <a:rPr lang="el-GR" sz="1600" dirty="0"/>
              <a:t> (1895)</a:t>
            </a:r>
          </a:p>
          <a:p>
            <a:pPr algn="just"/>
            <a:r>
              <a:rPr lang="el-GR" sz="1600" dirty="0"/>
              <a:t>την εργασία του </a:t>
            </a:r>
            <a:r>
              <a:rPr lang="el-GR" sz="1600" dirty="0" err="1"/>
              <a:t>Λορέντζου</a:t>
            </a:r>
            <a:r>
              <a:rPr lang="el-GR" sz="1600" dirty="0"/>
              <a:t> Μαβίλη με τα Σανσκριτικά και την από κοινού μετάφραση με τον Θεοτόκη του επεισοδίου </a:t>
            </a:r>
            <a:r>
              <a:rPr lang="el-GR" sz="1600" dirty="0" err="1"/>
              <a:t>Νάλας</a:t>
            </a:r>
            <a:r>
              <a:rPr lang="el-GR" sz="1600" dirty="0"/>
              <a:t> και </a:t>
            </a:r>
            <a:r>
              <a:rPr lang="el-GR" sz="1600" dirty="0" err="1"/>
              <a:t>Νταμαγιάντη</a:t>
            </a:r>
            <a:r>
              <a:rPr lang="el-GR" sz="1600" dirty="0"/>
              <a:t> από το μεγάλο ινδικό έπος </a:t>
            </a:r>
            <a:r>
              <a:rPr lang="el-GR" sz="1600" dirty="0" err="1"/>
              <a:t>Μαχαμπάρατα</a:t>
            </a:r>
            <a:endParaRPr lang="el-GR" sz="1600" dirty="0"/>
          </a:p>
        </p:txBody>
      </p:sp>
      <p:sp>
        <p:nvSpPr>
          <p:cNvPr id="4" name="Τίτλος 1">
            <a:extLst>
              <a:ext uri="{FF2B5EF4-FFF2-40B4-BE49-F238E27FC236}">
                <a16:creationId xmlns:a16="http://schemas.microsoft.com/office/drawing/2014/main" id="{6A864F57-746E-0050-3A9B-4B9B579802C8}"/>
              </a:ext>
            </a:extLst>
          </p:cNvPr>
          <p:cNvSpPr>
            <a:spLocks noGrp="1"/>
          </p:cNvSpPr>
          <p:nvPr>
            <p:ph type="title"/>
          </p:nvPr>
        </p:nvSpPr>
        <p:spPr>
          <a:xfrm>
            <a:off x="2592389" y="623888"/>
            <a:ext cx="5967952" cy="416972"/>
          </a:xfrm>
        </p:spPr>
        <p:txBody>
          <a:bodyPr>
            <a:normAutofit/>
          </a:bodyPr>
          <a:lstStyle/>
          <a:p>
            <a:r>
              <a:rPr lang="el-GR" sz="1800" dirty="0"/>
              <a:t>Η πρόσληψη της ινδικής γραμματείας στην Ελλάδα</a:t>
            </a:r>
          </a:p>
        </p:txBody>
      </p:sp>
      <p:pic>
        <p:nvPicPr>
          <p:cNvPr id="5" name="Εικόνα 4">
            <a:extLst>
              <a:ext uri="{FF2B5EF4-FFF2-40B4-BE49-F238E27FC236}">
                <a16:creationId xmlns:a16="http://schemas.microsoft.com/office/drawing/2014/main" id="{0DAED44A-48DD-13AC-C31E-319D46E688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25898" y="1838526"/>
            <a:ext cx="1160649" cy="1828023"/>
          </a:xfrm>
          <a:prstGeom prst="rect">
            <a:avLst/>
          </a:prstGeom>
          <a:ln>
            <a:noFill/>
          </a:ln>
          <a:effectLst>
            <a:softEdge rad="112500"/>
          </a:effectLst>
        </p:spPr>
      </p:pic>
      <p:pic>
        <p:nvPicPr>
          <p:cNvPr id="6" name="Εικόνα 5">
            <a:extLst>
              <a:ext uri="{FF2B5EF4-FFF2-40B4-BE49-F238E27FC236}">
                <a16:creationId xmlns:a16="http://schemas.microsoft.com/office/drawing/2014/main" id="{EEB38D63-1C62-CEFE-1494-16E182DC2F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22768" y="4233345"/>
            <a:ext cx="1245205" cy="1955819"/>
          </a:xfrm>
          <a:prstGeom prst="rect">
            <a:avLst/>
          </a:prstGeom>
          <a:ln>
            <a:noFill/>
          </a:ln>
          <a:effectLst>
            <a:softEdge rad="112500"/>
          </a:effectLst>
        </p:spPr>
      </p:pic>
      <p:pic>
        <p:nvPicPr>
          <p:cNvPr id="7" name="Εικόνα 6">
            <a:extLst>
              <a:ext uri="{FF2B5EF4-FFF2-40B4-BE49-F238E27FC236}">
                <a16:creationId xmlns:a16="http://schemas.microsoft.com/office/drawing/2014/main" id="{F98D6ED0-2620-7E47-9CD0-A3A4C6C1E8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61515" y="4237726"/>
            <a:ext cx="1198183" cy="1951439"/>
          </a:xfrm>
          <a:prstGeom prst="rect">
            <a:avLst/>
          </a:prstGeom>
          <a:ln>
            <a:noFill/>
          </a:ln>
          <a:effectLst>
            <a:softEdge rad="112500"/>
          </a:effectLst>
        </p:spPr>
      </p:pic>
      <p:pic>
        <p:nvPicPr>
          <p:cNvPr id="8" name="Εικόνα 7">
            <a:extLst>
              <a:ext uri="{FF2B5EF4-FFF2-40B4-BE49-F238E27FC236}">
                <a16:creationId xmlns:a16="http://schemas.microsoft.com/office/drawing/2014/main" id="{D7D68EFE-891C-66E5-38FD-EB11CDE8E6C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64614" y="1844910"/>
            <a:ext cx="1246099" cy="1865255"/>
          </a:xfrm>
          <a:prstGeom prst="rect">
            <a:avLst/>
          </a:prstGeom>
          <a:ln>
            <a:noFill/>
          </a:ln>
          <a:effectLst>
            <a:softEdge rad="112500"/>
          </a:effectLst>
        </p:spPr>
      </p:pic>
    </p:spTree>
    <p:extLst>
      <p:ext uri="{BB962C8B-B14F-4D97-AF65-F5344CB8AC3E}">
        <p14:creationId xmlns:p14="http://schemas.microsoft.com/office/powerpoint/2010/main" val="3534084275"/>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C15D6C0-3DA0-530A-A957-6620C178EE71}"/>
              </a:ext>
            </a:extLst>
          </p:cNvPr>
          <p:cNvSpPr>
            <a:spLocks noGrp="1"/>
          </p:cNvSpPr>
          <p:nvPr>
            <p:ph idx="1"/>
          </p:nvPr>
        </p:nvSpPr>
        <p:spPr>
          <a:xfrm>
            <a:off x="1645626" y="1326202"/>
            <a:ext cx="9259080" cy="2438402"/>
          </a:xfrm>
        </p:spPr>
        <p:txBody>
          <a:bodyPr>
            <a:normAutofit lnSpcReduction="10000"/>
          </a:bodyPr>
          <a:lstStyle/>
          <a:p>
            <a:pPr algn="just"/>
            <a:r>
              <a:rPr lang="el-GR" sz="1600" dirty="0"/>
              <a:t>Οι Επτανήσιοι είχαν αναπτύξει μία ιδιότυπη κουλτούρα και εθνική ταυτότητα, δυτική και ταυτόχρονα ελληνική (Αρβανιτάκης, 2007). Βρίσκονταν εγγύτερα στο πνεύμα και το κλίμα της ευρωπαϊκής λογοτεχνίας και η ενασχόλησή τους με την ινδική γραμματεία αποτελούσε φυσική συνέπεια αυτού.</a:t>
            </a:r>
          </a:p>
          <a:p>
            <a:pPr algn="just"/>
            <a:r>
              <a:rPr lang="el-GR" sz="1600" dirty="0"/>
              <a:t>Ως κοινωνοί του ευρωπαϊκού (και μάλιστα του γερμανικού) ρομαντισμού, συμμετείχαν στο όραμα του καλλιτεχνικού </a:t>
            </a:r>
            <a:r>
              <a:rPr lang="el-GR" sz="1600" dirty="0" err="1"/>
              <a:t>συκγρητισμού</a:t>
            </a:r>
            <a:r>
              <a:rPr lang="el-GR" sz="1600" dirty="0"/>
              <a:t> (ανάμειξη ειδών και πολιτισμικών επιρροών).</a:t>
            </a:r>
          </a:p>
          <a:p>
            <a:pPr algn="just"/>
            <a:r>
              <a:rPr lang="el-GR" sz="1600" dirty="0"/>
              <a:t>Οι γλωσσικές θεωρίες που αναπτύχθηκαν μέσα στο πλαίσιο της </a:t>
            </a:r>
            <a:r>
              <a:rPr lang="el-GR" sz="1600" dirty="0" err="1"/>
              <a:t>ινδολογίας</a:t>
            </a:r>
            <a:r>
              <a:rPr lang="el-GR" sz="1600" dirty="0"/>
              <a:t>, παρείχαν στους δημοτικιστές Επτανήσιους ένα θαυμάσιο θεωρητικό οπλοστάσιο ενάντια στους υποστηρικτές της καθαρεύουσας.</a:t>
            </a:r>
          </a:p>
        </p:txBody>
      </p:sp>
      <p:sp>
        <p:nvSpPr>
          <p:cNvPr id="4" name="Τίτλος 1">
            <a:extLst>
              <a:ext uri="{FF2B5EF4-FFF2-40B4-BE49-F238E27FC236}">
                <a16:creationId xmlns:a16="http://schemas.microsoft.com/office/drawing/2014/main" id="{71552AA6-5C6F-0E5D-7C7A-35CF4DA906C4}"/>
              </a:ext>
            </a:extLst>
          </p:cNvPr>
          <p:cNvSpPr>
            <a:spLocks noGrp="1"/>
          </p:cNvSpPr>
          <p:nvPr>
            <p:ph type="title"/>
          </p:nvPr>
        </p:nvSpPr>
        <p:spPr>
          <a:xfrm>
            <a:off x="2903681" y="623888"/>
            <a:ext cx="5783127" cy="436427"/>
          </a:xfrm>
        </p:spPr>
        <p:txBody>
          <a:bodyPr>
            <a:normAutofit/>
          </a:bodyPr>
          <a:lstStyle/>
          <a:p>
            <a:r>
              <a:rPr lang="el-GR" sz="1800" dirty="0"/>
              <a:t>Η πρόσληψη της ινδικής γραμματείας στην Ελλάδα</a:t>
            </a:r>
          </a:p>
        </p:txBody>
      </p:sp>
      <p:sp>
        <p:nvSpPr>
          <p:cNvPr id="9" name="TextBox 8">
            <a:extLst>
              <a:ext uri="{FF2B5EF4-FFF2-40B4-BE49-F238E27FC236}">
                <a16:creationId xmlns:a16="http://schemas.microsoft.com/office/drawing/2014/main" id="{D92ED93C-9B65-F522-6C2C-C5329EA37AA9}"/>
              </a:ext>
            </a:extLst>
          </p:cNvPr>
          <p:cNvSpPr txBox="1"/>
          <p:nvPr/>
        </p:nvSpPr>
        <p:spPr>
          <a:xfrm>
            <a:off x="1994171" y="4153722"/>
            <a:ext cx="8589523" cy="1908215"/>
          </a:xfrm>
          <a:prstGeom prst="rect">
            <a:avLst/>
          </a:prstGeom>
          <a:ln w="38100"/>
          <a:effectLst>
            <a:softEdge rad="12700"/>
          </a:effectLst>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l-GR" sz="1800" i="1" kern="0" dirty="0">
                <a:effectLst/>
                <a:latin typeface="Times New Roman" panose="02020603050405020304" pitchFamily="18" charset="0"/>
                <a:ea typeface="Calibri" panose="020F0502020204030204" pitchFamily="34" charset="0"/>
              </a:rPr>
              <a:t>«Στοχάζομαι όμως πως στη σημερνή κατάσταση του πολιτισμού </a:t>
            </a:r>
            <a:r>
              <a:rPr lang="el-GR" sz="1800" i="1" kern="0" dirty="0" err="1">
                <a:effectLst/>
                <a:latin typeface="Times New Roman" panose="02020603050405020304" pitchFamily="18" charset="0"/>
                <a:ea typeface="Calibri" panose="020F0502020204030204" pitchFamily="34" charset="0"/>
              </a:rPr>
              <a:t>είνε</a:t>
            </a:r>
            <a:r>
              <a:rPr lang="el-GR" sz="1800" i="1" kern="0" dirty="0">
                <a:effectLst/>
                <a:latin typeface="Times New Roman" panose="02020603050405020304" pitchFamily="18" charset="0"/>
                <a:ea typeface="Calibri" panose="020F0502020204030204" pitchFamily="34" charset="0"/>
              </a:rPr>
              <a:t> χρήσιμη και η μελέτη της σανσκριτικής, γιατί εχτός όπου η φιλολογία της μπορεί να μας δείξει αξιόλογα αριστουργήματα σ’ όλα τα είδη, και να γένει η απάρθενη και υψηλή ωραιότητά τους αφορμή φιλολογικής κίνησης, η σπουδή της ινδικής γλώσσας μπορεί κι’ </a:t>
            </a:r>
            <a:r>
              <a:rPr lang="el-GR" sz="1800" i="1" kern="0" dirty="0" err="1">
                <a:effectLst/>
                <a:latin typeface="Times New Roman" panose="02020603050405020304" pitchFamily="18" charset="0"/>
                <a:ea typeface="Calibri" panose="020F0502020204030204" pitchFamily="34" charset="0"/>
              </a:rPr>
              <a:t>αλλοιώς</a:t>
            </a:r>
            <a:r>
              <a:rPr lang="el-GR" sz="1800" i="1" kern="0" dirty="0">
                <a:effectLst/>
                <a:latin typeface="Times New Roman" panose="02020603050405020304" pitchFamily="18" charset="0"/>
                <a:ea typeface="Calibri" panose="020F0502020204030204" pitchFamily="34" charset="0"/>
              </a:rPr>
              <a:t> να μας ωφελήσει, βοηθώντας τες επιστήμες εκείνες που </a:t>
            </a:r>
            <a:r>
              <a:rPr lang="el-GR" sz="1800" i="1" kern="0" dirty="0" err="1">
                <a:effectLst/>
                <a:latin typeface="Times New Roman" panose="02020603050405020304" pitchFamily="18" charset="0"/>
                <a:ea typeface="Calibri" panose="020F0502020204030204" pitchFamily="34" charset="0"/>
              </a:rPr>
              <a:t>εγέννησε</a:t>
            </a:r>
            <a:r>
              <a:rPr lang="el-GR" sz="1800" i="1" kern="0" dirty="0">
                <a:effectLst/>
                <a:latin typeface="Times New Roman" panose="02020603050405020304" pitchFamily="18" charset="0"/>
                <a:ea typeface="Calibri" panose="020F0502020204030204" pitchFamily="34" charset="0"/>
              </a:rPr>
              <a:t> το </a:t>
            </a:r>
            <a:r>
              <a:rPr lang="el-GR" sz="1800" i="1" kern="0" dirty="0" err="1">
                <a:effectLst/>
                <a:latin typeface="Times New Roman" panose="02020603050405020304" pitchFamily="18" charset="0"/>
                <a:ea typeface="Calibri" panose="020F0502020204030204" pitchFamily="34" charset="0"/>
              </a:rPr>
              <a:t>νεώτερο</a:t>
            </a:r>
            <a:r>
              <a:rPr lang="el-GR" sz="1800" i="1" kern="0" dirty="0">
                <a:effectLst/>
                <a:latin typeface="Times New Roman" panose="02020603050405020304" pitchFamily="18" charset="0"/>
                <a:ea typeface="Calibri" panose="020F0502020204030204" pitchFamily="34" charset="0"/>
              </a:rPr>
              <a:t> πνεύμα της έρευνας…»</a:t>
            </a:r>
          </a:p>
          <a:p>
            <a:pPr algn="just"/>
            <a:endParaRPr lang="el-GR" sz="1400" dirty="0">
              <a:latin typeface="Times New Roman" panose="02020603050405020304" pitchFamily="18" charset="0"/>
              <a:cs typeface="Times New Roman" panose="02020603050405020304" pitchFamily="18" charset="0"/>
            </a:endParaRPr>
          </a:p>
          <a:p>
            <a:pPr algn="just"/>
            <a:r>
              <a:rPr lang="el-GR" sz="1400" dirty="0">
                <a:latin typeface="Times New Roman" panose="02020603050405020304" pitchFamily="18" charset="0"/>
                <a:cs typeface="Times New Roman" panose="02020603050405020304" pitchFamily="18" charset="0"/>
              </a:rPr>
              <a:t>Κωνσταντίνος Θεοτόκης, </a:t>
            </a:r>
            <a:r>
              <a:rPr lang="el-GR" sz="1400" i="1" dirty="0">
                <a:latin typeface="Times New Roman" panose="02020603050405020304" pitchFamily="18" charset="0"/>
                <a:cs typeface="Times New Roman" panose="02020603050405020304" pitchFamily="18" charset="0"/>
              </a:rPr>
              <a:t>Ιστορία της Ινδικής Λογοτεχνίας</a:t>
            </a:r>
            <a:r>
              <a:rPr lang="el-GR" sz="1400" dirty="0">
                <a:latin typeface="Times New Roman" panose="02020603050405020304" pitchFamily="18" charset="0"/>
                <a:cs typeface="Times New Roman" panose="02020603050405020304" pitchFamily="18" charset="0"/>
              </a:rPr>
              <a:t>. Μ.Ι.Ε.Τ., 1993 (σ. 11)</a:t>
            </a:r>
          </a:p>
        </p:txBody>
      </p:sp>
    </p:spTree>
    <p:extLst>
      <p:ext uri="{BB962C8B-B14F-4D97-AF65-F5344CB8AC3E}">
        <p14:creationId xmlns:p14="http://schemas.microsoft.com/office/powerpoint/2010/main" val="3745595222"/>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3E6852C-47DD-3218-B3EB-1E6E52119AC1}"/>
              </a:ext>
            </a:extLst>
          </p:cNvPr>
          <p:cNvSpPr>
            <a:spLocks noGrp="1"/>
          </p:cNvSpPr>
          <p:nvPr>
            <p:ph idx="1"/>
          </p:nvPr>
        </p:nvSpPr>
        <p:spPr>
          <a:xfrm>
            <a:off x="1760706" y="1322949"/>
            <a:ext cx="9743906" cy="4948187"/>
          </a:xfrm>
        </p:spPr>
        <p:txBody>
          <a:bodyPr>
            <a:normAutofit lnSpcReduction="10000"/>
          </a:bodyPr>
          <a:lstStyle/>
          <a:p>
            <a:pPr algn="just"/>
            <a:r>
              <a:rPr lang="el-GR" sz="1600" dirty="0"/>
              <a:t>Μελέτησε διαχρονικά τη γραπτή γλώσσα των θρησκευτικών και λογοτεχνικών κειμένων της Ινδίας, παρατηρώντας τις σταδιακές αλλαγές της</a:t>
            </a:r>
          </a:p>
          <a:p>
            <a:pPr algn="just"/>
            <a:r>
              <a:rPr lang="el-GR" sz="1600" dirty="0"/>
              <a:t>Διακρίνει τη Σανσκριτική σε τρεις φάσεις, τη βεδική, την αρχαϊκή σανσκριτική, και την κλασική σανσκριτική.</a:t>
            </a:r>
          </a:p>
          <a:p>
            <a:pPr algn="just"/>
            <a:r>
              <a:rPr lang="el-GR" sz="1600" dirty="0"/>
              <a:t>Η γλώσσα στην οποία είχαν συντεθεί οι Βέδες, το αρχαιότερο γραπτό μνημείο της Ινδίας, ήταν ίδια με την ομιλούμενη γλώσσα του λαού: «Οι ύμνοι αναβρύζουν από τα φυλλοκάρδια του λαού που ήταν ασπούδαχτος ακόμα…» (Θεοτόκης, 1904)</a:t>
            </a:r>
          </a:p>
          <a:p>
            <a:pPr algn="just"/>
            <a:r>
              <a:rPr lang="el-GR" sz="1600" dirty="0"/>
              <a:t>Με το πέρασμα του χρόνου η ομιλούμενη άλλαζε με φυσικό τρόπο, ενώ οι βραχμάνοι συνέχιζαν να διδάσκουν και να μιλούν μεταξύ τους την αρχαία εκείνη σανσκριτική των βεδικών ύμνων.</a:t>
            </a:r>
          </a:p>
          <a:p>
            <a:pPr algn="just"/>
            <a:r>
              <a:rPr lang="el-GR" sz="1600" dirty="0"/>
              <a:t>Απομνημόνευαν τα τεράστιας έκτασης κείμενα μέσω μιας προφορικής παράδοσης που μεταβιβαζόταν από πατέρα σε γιο, εξασφαλίζοντας την ανώτερη θέση τους στην ινδική κοινωνία: «Σ’ αυτόν τον τρόπο οι οικογένειες των ποιητάδων εκατάντησαν ιερατικές οικογένειες και η επιρροή τους εστερέωνε από μέρα σε μέρα […] </a:t>
            </a:r>
            <a:r>
              <a:rPr lang="el-GR" sz="1600" dirty="0" err="1"/>
              <a:t>επίτυχαν</a:t>
            </a:r>
            <a:r>
              <a:rPr lang="el-GR" sz="1600" dirty="0"/>
              <a:t> να θεμελιώσουν και για χιλιάδες χρόνια να διατηρήσουν μία ιεραρχία τέτοιαν που </a:t>
            </a:r>
            <a:r>
              <a:rPr lang="el-GR" sz="1600" dirty="0" err="1"/>
              <a:t>παρόμοιαν</a:t>
            </a:r>
            <a:r>
              <a:rPr lang="el-GR" sz="1600" dirty="0"/>
              <a:t> ο κόσμος ποτέ του δεν είδε…» (Θεοτόκης, 1993, σ. 47).</a:t>
            </a:r>
          </a:p>
          <a:p>
            <a:pPr algn="just"/>
            <a:r>
              <a:rPr lang="el-GR" sz="1600" dirty="0"/>
              <a:t>Έτσι η Σανσκριτική, από φυσική γλώσσα, μετατράπηκε σε ένα είδος φιλολογικής γλώσσας, για τη διατήρηση της οποίας ήταν αναγκαία η ανάπτυξη της γραμματικής επιστήμης. Μια τέτοια γλώσσα δεν μπορεί να θεωρείται ζωντανή, φυσική, αλλά τεχνητή.</a:t>
            </a:r>
          </a:p>
          <a:p>
            <a:pPr algn="just"/>
            <a:endParaRPr lang="el-GR" sz="1600" dirty="0"/>
          </a:p>
        </p:txBody>
      </p:sp>
      <p:sp>
        <p:nvSpPr>
          <p:cNvPr id="4" name="Τίτλος 1">
            <a:extLst>
              <a:ext uri="{FF2B5EF4-FFF2-40B4-BE49-F238E27FC236}">
                <a16:creationId xmlns:a16="http://schemas.microsoft.com/office/drawing/2014/main" id="{EF4CD3EF-EF3D-6DB3-8046-CF9E4C13CD90}"/>
              </a:ext>
            </a:extLst>
          </p:cNvPr>
          <p:cNvSpPr>
            <a:spLocks noGrp="1"/>
          </p:cNvSpPr>
          <p:nvPr>
            <p:ph type="title"/>
          </p:nvPr>
        </p:nvSpPr>
        <p:spPr>
          <a:xfrm>
            <a:off x="3711069" y="536333"/>
            <a:ext cx="5102191" cy="436427"/>
          </a:xfrm>
        </p:spPr>
        <p:txBody>
          <a:bodyPr>
            <a:noAutofit/>
          </a:bodyPr>
          <a:lstStyle/>
          <a:p>
            <a:r>
              <a:rPr lang="el-GR" sz="1800" dirty="0">
                <a:effectLst/>
                <a:ea typeface="Calibri" panose="020F0502020204030204" pitchFamily="34" charset="0"/>
              </a:rPr>
              <a:t>Η εργασία του Κ.Θ. με την Ινδική γραμματεία</a:t>
            </a:r>
            <a:endParaRPr lang="el-GR" sz="1800" dirty="0"/>
          </a:p>
        </p:txBody>
      </p:sp>
    </p:spTree>
    <p:extLst>
      <p:ext uri="{BB962C8B-B14F-4D97-AF65-F5344CB8AC3E}">
        <p14:creationId xmlns:p14="http://schemas.microsoft.com/office/powerpoint/2010/main" val="4136869889"/>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813CE7-1A17-6667-DE6A-CC262FE0B7CE}"/>
              </a:ext>
            </a:extLst>
          </p:cNvPr>
          <p:cNvSpPr>
            <a:spLocks noGrp="1"/>
          </p:cNvSpPr>
          <p:nvPr>
            <p:ph type="title"/>
          </p:nvPr>
        </p:nvSpPr>
        <p:spPr>
          <a:xfrm>
            <a:off x="4353637" y="2900385"/>
            <a:ext cx="3263127" cy="1280890"/>
          </a:xfrm>
        </p:spPr>
        <p:txBody>
          <a:bodyPr/>
          <a:lstStyle/>
          <a:p>
            <a:r>
              <a:rPr lang="el-GR" dirty="0"/>
              <a:t>Εισαγωγικά</a:t>
            </a:r>
          </a:p>
        </p:txBody>
      </p:sp>
      <p:sp>
        <p:nvSpPr>
          <p:cNvPr id="4" name="TextBox 3">
            <a:extLst>
              <a:ext uri="{FF2B5EF4-FFF2-40B4-BE49-F238E27FC236}">
                <a16:creationId xmlns:a16="http://schemas.microsoft.com/office/drawing/2014/main" id="{A14EDBDC-6481-ADEA-FB7F-D9D08EAC26E1}"/>
              </a:ext>
            </a:extLst>
          </p:cNvPr>
          <p:cNvSpPr txBox="1"/>
          <p:nvPr/>
        </p:nvSpPr>
        <p:spPr>
          <a:xfrm>
            <a:off x="2502440" y="659324"/>
            <a:ext cx="7429500" cy="646331"/>
          </a:xfrm>
          <a:prstGeom prst="rect">
            <a:avLst/>
          </a:prstGeom>
          <a:noFill/>
        </p:spPr>
        <p:txBody>
          <a:bodyPr wrap="square">
            <a:spAutoFit/>
          </a:bodyPr>
          <a:lstStyle/>
          <a:p>
            <a:pPr algn="ctr"/>
            <a:r>
              <a:rPr lang="el-GR" sz="1800" dirty="0"/>
              <a:t>Η μεταφραστική εργασία του Κωνσταντίνου Θεοτόκη ως μέθοδος </a:t>
            </a:r>
            <a:r>
              <a:rPr lang="el-GR" sz="1800" dirty="0" err="1"/>
              <a:t>συγκριτισμού</a:t>
            </a:r>
            <a:r>
              <a:rPr lang="el-GR" sz="1800" dirty="0"/>
              <a:t> (και συγκρητισμού)</a:t>
            </a:r>
            <a:endParaRPr lang="el-GR" dirty="0"/>
          </a:p>
        </p:txBody>
      </p:sp>
      <p:sp>
        <p:nvSpPr>
          <p:cNvPr id="5" name="TextBox 4">
            <a:extLst>
              <a:ext uri="{FF2B5EF4-FFF2-40B4-BE49-F238E27FC236}">
                <a16:creationId xmlns:a16="http://schemas.microsoft.com/office/drawing/2014/main" id="{C50843F0-6C97-321D-2DC1-45F5AE6A65A7}"/>
              </a:ext>
            </a:extLst>
          </p:cNvPr>
          <p:cNvSpPr txBox="1"/>
          <p:nvPr/>
        </p:nvSpPr>
        <p:spPr>
          <a:xfrm>
            <a:off x="2918300" y="6254908"/>
            <a:ext cx="6731541" cy="338554"/>
          </a:xfrm>
          <a:prstGeom prst="rect">
            <a:avLst/>
          </a:prstGeom>
          <a:noFill/>
        </p:spPr>
        <p:txBody>
          <a:bodyPr wrap="square" rtlCol="0">
            <a:spAutoFit/>
          </a:bodyPr>
          <a:lstStyle/>
          <a:p>
            <a:r>
              <a:rPr lang="el-GR" sz="1600" dirty="0"/>
              <a:t>Κορνηλίου Άννα, διδάκτορας ΤΞΓΜΔ Ιονίου Πανεπιστημίου</a:t>
            </a:r>
          </a:p>
        </p:txBody>
      </p:sp>
    </p:spTree>
    <p:extLst>
      <p:ext uri="{BB962C8B-B14F-4D97-AF65-F5344CB8AC3E}">
        <p14:creationId xmlns:p14="http://schemas.microsoft.com/office/powerpoint/2010/main" val="3638521085"/>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BDABB95-8933-FBBC-CBC6-58030A471C46}"/>
              </a:ext>
            </a:extLst>
          </p:cNvPr>
          <p:cNvSpPr>
            <a:spLocks noGrp="1"/>
          </p:cNvSpPr>
          <p:nvPr>
            <p:ph idx="1"/>
          </p:nvPr>
        </p:nvSpPr>
        <p:spPr>
          <a:xfrm>
            <a:off x="4396902" y="1050585"/>
            <a:ext cx="7461115" cy="5739319"/>
          </a:xfrm>
        </p:spPr>
        <p:txBody>
          <a:bodyPr>
            <a:normAutofit/>
          </a:bodyPr>
          <a:lstStyle/>
          <a:p>
            <a:pPr algn="just"/>
            <a:r>
              <a:rPr lang="el-GR" sz="1600" dirty="0"/>
              <a:t>Χάρη στην ιδιαιτερότητα της ινδικής κοινωνικής δομής, η σανσκριτική «απόχτησε κάποιες από κείνες τες ιδιότητες που χαρακτηρίζουν τες φυσικές και εθνικές γλώσσες, ατομικότητα στο ύφος, δύναμη και αμεσότητα στην έκφραση των αισθημάτων.» Έτσι, παρά τα όποια ελαττώματά της, δεν μπορεί κανείς «να μη θαυμάζει τη μεγαλοπρέπειά της, τη συμμετρία της, τον άπειρον πλούτο της.» (Θεοτόκης, 1904).</a:t>
            </a:r>
          </a:p>
          <a:p>
            <a:pPr algn="just"/>
            <a:r>
              <a:rPr lang="el-GR" sz="1600" dirty="0"/>
              <a:t>Αναγνωρίζει την αξία της ινδικής γραμματικής, τη χρησιμότητά της για τη σύγχρονη επιστήμη και διακρίνει στο γραμματικό έργο των Ινδών την αφοσίωσή τους και την αγάπη τους για τη μελέτη της γλώσσας: «του Ινδού το γλωσσολογικό μνημείο </a:t>
            </a:r>
            <a:r>
              <a:rPr lang="el-GR" sz="1600" dirty="0" err="1"/>
              <a:t>είνε</a:t>
            </a:r>
            <a:r>
              <a:rPr lang="el-GR" sz="1600" dirty="0"/>
              <a:t> το </a:t>
            </a:r>
            <a:r>
              <a:rPr lang="el-GR" sz="1600" dirty="0" err="1"/>
              <a:t>θεμέλιωμα</a:t>
            </a:r>
            <a:r>
              <a:rPr lang="el-GR" sz="1600" dirty="0"/>
              <a:t> της σημερνής επιστήμης […] Η σπουδή της γραμματικής δεν </a:t>
            </a:r>
            <a:r>
              <a:rPr lang="el-GR" sz="1600" dirty="0" err="1"/>
              <a:t>είνε</a:t>
            </a:r>
            <a:r>
              <a:rPr lang="el-GR" sz="1600" dirty="0"/>
              <a:t> για τους Ινδούς ό,τι και για τους Ευρωπαίους, ένα μάθημα ξερό και βαρετό, […] αυτοί θαυμάζουν τη γλώσσα τους, το σοφό μηχανισμό της, …» (Θεοτόκης, 1993, σ. 56).</a:t>
            </a:r>
          </a:p>
          <a:p>
            <a:pPr algn="just"/>
            <a:r>
              <a:rPr lang="el-GR" sz="1600" dirty="0"/>
              <a:t>Ο Θεοτόκης, δεν μπορεί να δεχτεί την καλλιέργεια ενός αντίστοιχου γλωσσικού οργάνου στην Ελλάδα: «Για μία τέτοια κοινωνία αριστοκρατική και θεοκρατική, χωρισμένη σε </a:t>
            </a:r>
            <a:r>
              <a:rPr lang="el-GR" sz="1600" dirty="0" err="1"/>
              <a:t>τάξες</a:t>
            </a:r>
            <a:r>
              <a:rPr lang="el-GR" sz="1600" dirty="0"/>
              <a:t> […] ήταν βέβαια δυνατό η καλλιέργεια </a:t>
            </a:r>
            <a:r>
              <a:rPr lang="el-GR" sz="1600" dirty="0" err="1"/>
              <a:t>μιανής</a:t>
            </a:r>
            <a:r>
              <a:rPr lang="el-GR" sz="1600" dirty="0"/>
              <a:t> καθαρεύουσας. Για τη βραχμανική κοινωνία </a:t>
            </a:r>
            <a:r>
              <a:rPr lang="el-GR" sz="1600" dirty="0" err="1"/>
              <a:t>κι’όλας</a:t>
            </a:r>
            <a:r>
              <a:rPr lang="el-GR" sz="1600" dirty="0"/>
              <a:t> </a:t>
            </a:r>
            <a:r>
              <a:rPr lang="el-GR" sz="1600" dirty="0" err="1"/>
              <a:t>ήτουν</a:t>
            </a:r>
            <a:r>
              <a:rPr lang="el-GR" sz="1600" dirty="0"/>
              <a:t> προτέρημα που ο λαός δεν την εννοούσε, που τον κρατούσε </a:t>
            </a:r>
            <a:r>
              <a:rPr lang="el-GR" sz="1600" dirty="0" err="1"/>
              <a:t>μακρυά</a:t>
            </a:r>
            <a:r>
              <a:rPr lang="el-GR" sz="1600" dirty="0"/>
              <a:t> από κάθε μόρφωση. Αλλά η ιδιότητα τούτη </a:t>
            </a:r>
            <a:r>
              <a:rPr lang="el-GR" sz="1600" dirty="0" err="1"/>
              <a:t>είνε</a:t>
            </a:r>
            <a:r>
              <a:rPr lang="el-GR" sz="1600" dirty="0"/>
              <a:t> ελάττωμα σπουδαιότατο και </a:t>
            </a:r>
            <a:r>
              <a:rPr lang="el-GR" sz="1600" dirty="0" err="1"/>
              <a:t>είνε</a:t>
            </a:r>
            <a:r>
              <a:rPr lang="el-GR" sz="1600" dirty="0"/>
              <a:t> το </a:t>
            </a:r>
            <a:r>
              <a:rPr lang="el-GR" sz="1600" dirty="0" err="1"/>
              <a:t>μεγαλήτερο</a:t>
            </a:r>
            <a:r>
              <a:rPr lang="el-GR" sz="1600" dirty="0"/>
              <a:t> της καθαρεύουσας στην Ελλάδα.» (Θεοτόκης, 1904).</a:t>
            </a:r>
          </a:p>
          <a:p>
            <a:pPr algn="just"/>
            <a:endParaRPr lang="el-GR" sz="1600" dirty="0"/>
          </a:p>
          <a:p>
            <a:endParaRPr lang="el-GR" sz="1600" dirty="0"/>
          </a:p>
        </p:txBody>
      </p:sp>
      <p:sp>
        <p:nvSpPr>
          <p:cNvPr id="4" name="Τίτλος 1">
            <a:extLst>
              <a:ext uri="{FF2B5EF4-FFF2-40B4-BE49-F238E27FC236}">
                <a16:creationId xmlns:a16="http://schemas.microsoft.com/office/drawing/2014/main" id="{48B3D885-A9B4-1F43-517C-43325CC9832E}"/>
              </a:ext>
            </a:extLst>
          </p:cNvPr>
          <p:cNvSpPr>
            <a:spLocks noGrp="1"/>
          </p:cNvSpPr>
          <p:nvPr>
            <p:ph type="title"/>
          </p:nvPr>
        </p:nvSpPr>
        <p:spPr>
          <a:xfrm>
            <a:off x="3604067" y="458512"/>
            <a:ext cx="5082735" cy="465610"/>
          </a:xfrm>
        </p:spPr>
        <p:txBody>
          <a:bodyPr>
            <a:noAutofit/>
          </a:bodyPr>
          <a:lstStyle/>
          <a:p>
            <a:r>
              <a:rPr lang="el-GR" sz="1800" dirty="0">
                <a:effectLst/>
                <a:ea typeface="Calibri" panose="020F0502020204030204" pitchFamily="34" charset="0"/>
              </a:rPr>
              <a:t>Η εργασία του Κ.Θ. με την Ινδική γραμματεία</a:t>
            </a:r>
            <a:endParaRPr lang="el-GR" sz="1800" dirty="0"/>
          </a:p>
        </p:txBody>
      </p:sp>
      <p:sp>
        <p:nvSpPr>
          <p:cNvPr id="5" name="TextBox 4">
            <a:extLst>
              <a:ext uri="{FF2B5EF4-FFF2-40B4-BE49-F238E27FC236}">
                <a16:creationId xmlns:a16="http://schemas.microsoft.com/office/drawing/2014/main" id="{94658FA2-AB56-0D88-0D91-A3C2CE8C53C1}"/>
              </a:ext>
            </a:extLst>
          </p:cNvPr>
          <p:cNvSpPr txBox="1"/>
          <p:nvPr/>
        </p:nvSpPr>
        <p:spPr>
          <a:xfrm>
            <a:off x="243191" y="1769481"/>
            <a:ext cx="3949438" cy="4524315"/>
          </a:xfrm>
          <a:prstGeom prst="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sz="1600" kern="0" dirty="0">
                <a:effectLst/>
                <a:latin typeface="Times New Roman" panose="02020603050405020304" pitchFamily="18" charset="0"/>
                <a:ea typeface="Calibri" panose="020F0502020204030204" pitchFamily="34" charset="0"/>
              </a:rPr>
              <a:t>Η γλωσσική θεωρία του Κωνσταντίνου Θεοτόκη</a:t>
            </a:r>
          </a:p>
          <a:p>
            <a:pPr marL="342900" indent="-342900">
              <a:buFont typeface="Arial" panose="020B0604020202020204" pitchFamily="34" charset="0"/>
              <a:buChar char="•"/>
            </a:pPr>
            <a:endParaRPr lang="el-GR" sz="1600" kern="0" dirty="0">
              <a:latin typeface="Times New Roman" panose="02020603050405020304" pitchFamily="18" charset="0"/>
              <a:ea typeface="Calibri" panose="020F0502020204030204" pitchFamily="34" charset="0"/>
            </a:endParaRPr>
          </a:p>
          <a:p>
            <a:pPr marL="342900" indent="-342900" algn="just">
              <a:buFont typeface="Arial" panose="020B0604020202020204" pitchFamily="34" charset="0"/>
              <a:buChar char="•"/>
            </a:pPr>
            <a:r>
              <a:rPr lang="el-GR" sz="1600" kern="0" dirty="0">
                <a:latin typeface="Times New Roman" panose="02020603050405020304" pitchFamily="18" charset="0"/>
                <a:ea typeface="Calibri" panose="020F0502020204030204" pitchFamily="34" charset="0"/>
              </a:rPr>
              <a:t>Μ</a:t>
            </a:r>
            <a:r>
              <a:rPr lang="el-GR" sz="1600" kern="0" dirty="0">
                <a:effectLst/>
                <a:latin typeface="Times New Roman" panose="02020603050405020304" pitchFamily="18" charset="0"/>
                <a:ea typeface="Calibri" panose="020F0502020204030204" pitchFamily="34" charset="0"/>
              </a:rPr>
              <a:t>ια γλώσσα που προσκολλάται σε αρχαϊκές μορφές και τύπους είναι καταδικασμένη να γίνεται τεχνητή και ακατανόητη για τους περισσότερους, με αποτέλεσμα την καταδίκη του έθνους στην αμάθεια. </a:t>
            </a:r>
          </a:p>
          <a:p>
            <a:pPr marL="342900" indent="-342900">
              <a:buFont typeface="Arial" panose="020B0604020202020204" pitchFamily="34" charset="0"/>
              <a:buChar char="•"/>
            </a:pPr>
            <a:r>
              <a:rPr lang="el-GR" sz="1600" kern="0" dirty="0">
                <a:latin typeface="Times New Roman" panose="02020603050405020304" pitchFamily="18" charset="0"/>
                <a:ea typeface="Calibri" panose="020F0502020204030204" pitchFamily="34" charset="0"/>
              </a:rPr>
              <a:t>Η</a:t>
            </a:r>
            <a:r>
              <a:rPr lang="el-GR" sz="1600" kern="0" dirty="0">
                <a:effectLst/>
                <a:latin typeface="Times New Roman" panose="02020603050405020304" pitchFamily="18" charset="0"/>
                <a:ea typeface="Calibri" panose="020F0502020204030204" pitchFamily="34" charset="0"/>
              </a:rPr>
              <a:t> γλωσσική συνέχεια δεν επιτυγχάνεται με τη στασιμότητα, αλλά με την αλλαγή. </a:t>
            </a:r>
          </a:p>
          <a:p>
            <a:pPr marL="342900" indent="-342900">
              <a:buFont typeface="Arial" panose="020B0604020202020204" pitchFamily="34" charset="0"/>
              <a:buChar char="•"/>
            </a:pPr>
            <a:r>
              <a:rPr lang="el-GR" sz="1600" kern="0" dirty="0">
                <a:latin typeface="Times New Roman" panose="02020603050405020304" pitchFamily="18" charset="0"/>
                <a:ea typeface="Calibri" panose="020F0502020204030204" pitchFamily="34" charset="0"/>
              </a:rPr>
              <a:t>Η</a:t>
            </a:r>
            <a:r>
              <a:rPr lang="el-GR" sz="1600" kern="0" dirty="0">
                <a:effectLst/>
                <a:latin typeface="Times New Roman" panose="02020603050405020304" pitchFamily="18" charset="0"/>
                <a:ea typeface="Calibri" panose="020F0502020204030204" pitchFamily="34" charset="0"/>
              </a:rPr>
              <a:t> γραφόμενη γλώσσα οφείλει να ακολουθεί την ομιλούμενη, διαφορετικά θα πεθάνει, έχοντας χάσει την επαφή με τους ζωντανούς ανθρώπους που τη γέννησαν και είναι οι μόνοι που μπορούν να την τροφοδοτούν και να την ανανεώνουν.</a:t>
            </a:r>
            <a:endParaRPr lang="el-GR" sz="1600" dirty="0"/>
          </a:p>
        </p:txBody>
      </p:sp>
    </p:spTree>
    <p:extLst>
      <p:ext uri="{BB962C8B-B14F-4D97-AF65-F5344CB8AC3E}">
        <p14:creationId xmlns:p14="http://schemas.microsoft.com/office/powerpoint/2010/main" val="2573609068"/>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05B0AA-2279-1F90-D736-54CA659E242E}"/>
              </a:ext>
            </a:extLst>
          </p:cNvPr>
          <p:cNvSpPr>
            <a:spLocks noGrp="1"/>
          </p:cNvSpPr>
          <p:nvPr>
            <p:ph type="title"/>
          </p:nvPr>
        </p:nvSpPr>
        <p:spPr>
          <a:xfrm>
            <a:off x="3536509" y="410096"/>
            <a:ext cx="5218384" cy="322668"/>
          </a:xfrm>
        </p:spPr>
        <p:txBody>
          <a:bodyPr>
            <a:noAutofit/>
          </a:bodyPr>
          <a:lstStyle/>
          <a:p>
            <a:r>
              <a:rPr lang="el-GR" sz="1800" dirty="0">
                <a:effectLst/>
                <a:ea typeface="Calibri" panose="020F0502020204030204" pitchFamily="34" charset="0"/>
              </a:rPr>
              <a:t>Η εργασία του Κ.Θ. με την Ινδική γραμματεία</a:t>
            </a:r>
            <a:endParaRPr lang="el-GR" sz="1800" dirty="0"/>
          </a:p>
        </p:txBody>
      </p:sp>
      <p:sp>
        <p:nvSpPr>
          <p:cNvPr id="3" name="Θέση περιεχομένου 2">
            <a:extLst>
              <a:ext uri="{FF2B5EF4-FFF2-40B4-BE49-F238E27FC236}">
                <a16:creationId xmlns:a16="http://schemas.microsoft.com/office/drawing/2014/main" id="{2544980C-EA27-1A7D-1732-214D8793A654}"/>
              </a:ext>
            </a:extLst>
          </p:cNvPr>
          <p:cNvSpPr>
            <a:spLocks noGrp="1"/>
          </p:cNvSpPr>
          <p:nvPr>
            <p:ph idx="1"/>
          </p:nvPr>
        </p:nvSpPr>
        <p:spPr>
          <a:xfrm>
            <a:off x="1595334" y="972765"/>
            <a:ext cx="10243226" cy="5787952"/>
          </a:xfrm>
        </p:spPr>
        <p:txBody>
          <a:bodyPr>
            <a:noAutofit/>
          </a:bodyPr>
          <a:lstStyle/>
          <a:p>
            <a:pPr marL="0" indent="0">
              <a:buNone/>
            </a:pPr>
            <a:r>
              <a:rPr lang="el-GR" sz="1500" b="1" dirty="0"/>
              <a:t>Θρησκευτικά κείμενα (ύμνοι):</a:t>
            </a:r>
          </a:p>
          <a:p>
            <a:r>
              <a:rPr lang="el-GR" sz="1500" dirty="0"/>
              <a:t>1906. «</a:t>
            </a:r>
            <a:r>
              <a:rPr lang="el-GR" sz="1500" dirty="0" err="1"/>
              <a:t>Βαιδικός</a:t>
            </a:r>
            <a:r>
              <a:rPr lang="el-GR" sz="1500" dirty="0"/>
              <a:t> ύμνος στον Ίντρα και το </a:t>
            </a:r>
            <a:r>
              <a:rPr lang="el-GR" sz="1500" dirty="0" err="1"/>
              <a:t>Βαρούνα</a:t>
            </a:r>
            <a:r>
              <a:rPr lang="el-GR" sz="1500" dirty="0"/>
              <a:t>.», «</a:t>
            </a:r>
            <a:r>
              <a:rPr lang="el-GR" sz="1500" dirty="0" err="1"/>
              <a:t>Βαιδικός</a:t>
            </a:r>
            <a:r>
              <a:rPr lang="el-GR" sz="1500" dirty="0"/>
              <a:t> ύμνος στη </a:t>
            </a:r>
            <a:r>
              <a:rPr lang="el-GR" sz="1500" dirty="0" err="1"/>
              <a:t>Δρύμα</a:t>
            </a:r>
            <a:r>
              <a:rPr lang="el-GR" sz="1500" dirty="0"/>
              <a:t>.» Από το ιερό βιβλίο </a:t>
            </a:r>
            <a:r>
              <a:rPr lang="el-GR" sz="1500" dirty="0" err="1"/>
              <a:t>Ριγβέδα</a:t>
            </a:r>
            <a:r>
              <a:rPr lang="el-GR" sz="1500" dirty="0"/>
              <a:t>. Στο: </a:t>
            </a:r>
            <a:r>
              <a:rPr lang="el-GR" sz="1500" i="1" dirty="0"/>
              <a:t>Νουμάς</a:t>
            </a:r>
            <a:r>
              <a:rPr lang="el-GR" sz="1500" dirty="0"/>
              <a:t>, φ. 202.</a:t>
            </a:r>
          </a:p>
          <a:p>
            <a:r>
              <a:rPr lang="el-GR" sz="1500" dirty="0"/>
              <a:t>1906. «</a:t>
            </a:r>
            <a:r>
              <a:rPr lang="el-GR" sz="1500" dirty="0" err="1"/>
              <a:t>Βαιδικός</a:t>
            </a:r>
            <a:r>
              <a:rPr lang="el-GR" sz="1500" dirty="0"/>
              <a:t> ύμνος στον Ίντρα.» Από το ιερό βιβλίο </a:t>
            </a:r>
            <a:r>
              <a:rPr lang="el-GR" sz="1500" dirty="0" err="1"/>
              <a:t>Ριγβέδα</a:t>
            </a:r>
            <a:r>
              <a:rPr lang="el-GR" sz="1500" dirty="0"/>
              <a:t>. Στο: </a:t>
            </a:r>
            <a:r>
              <a:rPr lang="el-GR" sz="1500" i="1" dirty="0"/>
              <a:t>Νουμάς</a:t>
            </a:r>
            <a:r>
              <a:rPr lang="el-GR" sz="1500" dirty="0"/>
              <a:t>, φ. 207.</a:t>
            </a:r>
          </a:p>
          <a:p>
            <a:r>
              <a:rPr lang="el-GR" sz="1500" dirty="0"/>
              <a:t>1906. «</a:t>
            </a:r>
            <a:r>
              <a:rPr lang="el-GR" sz="1500" dirty="0" err="1"/>
              <a:t>Βαιδικός</a:t>
            </a:r>
            <a:r>
              <a:rPr lang="el-GR" sz="1500" dirty="0"/>
              <a:t> ύμνος στο </a:t>
            </a:r>
            <a:r>
              <a:rPr lang="el-GR" sz="1500" dirty="0" err="1"/>
              <a:t>Βαρούνα</a:t>
            </a:r>
            <a:r>
              <a:rPr lang="el-GR" sz="1500" dirty="0"/>
              <a:t>.» Από το ιερό βιβλίο </a:t>
            </a:r>
            <a:r>
              <a:rPr lang="el-GR" sz="1500" dirty="0" err="1"/>
              <a:t>Ριγβέδα</a:t>
            </a:r>
            <a:r>
              <a:rPr lang="el-GR" sz="1500" dirty="0"/>
              <a:t>. Στο: </a:t>
            </a:r>
            <a:r>
              <a:rPr lang="el-GR" sz="1500" i="1" dirty="0"/>
              <a:t>Νουμάς</a:t>
            </a:r>
            <a:r>
              <a:rPr lang="el-GR" sz="1500" dirty="0"/>
              <a:t>, φ. 208.</a:t>
            </a:r>
          </a:p>
          <a:p>
            <a:r>
              <a:rPr lang="el-GR" sz="1500" dirty="0"/>
              <a:t>1906. «</a:t>
            </a:r>
            <a:r>
              <a:rPr lang="el-GR" sz="1500" dirty="0" err="1"/>
              <a:t>Βαιδικός</a:t>
            </a:r>
            <a:r>
              <a:rPr lang="el-GR" sz="1500" dirty="0"/>
              <a:t> ύμνος στον Ήλιο.» Από το ιερό βιβλίο </a:t>
            </a:r>
            <a:r>
              <a:rPr lang="el-GR" sz="1500" dirty="0" err="1"/>
              <a:t>Ριγβέδα</a:t>
            </a:r>
            <a:r>
              <a:rPr lang="el-GR" sz="1500" dirty="0"/>
              <a:t>. Στο: </a:t>
            </a:r>
            <a:r>
              <a:rPr lang="el-GR" sz="1500" i="1" dirty="0"/>
              <a:t>Νουμάς</a:t>
            </a:r>
            <a:r>
              <a:rPr lang="el-GR" sz="1500" dirty="0"/>
              <a:t>, φ. 211.</a:t>
            </a:r>
          </a:p>
          <a:p>
            <a:r>
              <a:rPr lang="el-GR" sz="1500" dirty="0"/>
              <a:t>1906. «</a:t>
            </a:r>
            <a:r>
              <a:rPr lang="el-GR" sz="1500" dirty="0" err="1"/>
              <a:t>Βαιδικός</a:t>
            </a:r>
            <a:r>
              <a:rPr lang="el-GR" sz="1500" dirty="0"/>
              <a:t> ύμνος στους Πάντες-Θεούς.» Από το ιερό βιβλίο </a:t>
            </a:r>
            <a:r>
              <a:rPr lang="el-GR" sz="1500" dirty="0" err="1"/>
              <a:t>Ριγβέδα</a:t>
            </a:r>
            <a:r>
              <a:rPr lang="el-GR" sz="1500" dirty="0"/>
              <a:t>. Στο: </a:t>
            </a:r>
            <a:r>
              <a:rPr lang="el-GR" sz="1500" i="1" dirty="0"/>
              <a:t>Νουμάς</a:t>
            </a:r>
            <a:r>
              <a:rPr lang="el-GR" sz="1500" dirty="0"/>
              <a:t>, φ. 212.</a:t>
            </a:r>
          </a:p>
          <a:p>
            <a:r>
              <a:rPr lang="el-GR" sz="1500" dirty="0"/>
              <a:t>1906. «Διάλογος του Ίντρα και του </a:t>
            </a:r>
            <a:r>
              <a:rPr lang="el-GR" sz="1500" dirty="0" err="1"/>
              <a:t>Βαρούνα</a:t>
            </a:r>
            <a:r>
              <a:rPr lang="el-GR" sz="1500" dirty="0"/>
              <a:t>.» Από το ιερό βιβλίο </a:t>
            </a:r>
            <a:r>
              <a:rPr lang="el-GR" sz="1500" dirty="0" err="1"/>
              <a:t>Ριγβέδα</a:t>
            </a:r>
            <a:r>
              <a:rPr lang="el-GR" sz="1500" dirty="0"/>
              <a:t>. Στο: </a:t>
            </a:r>
            <a:r>
              <a:rPr lang="el-GR" sz="1500" i="1" dirty="0"/>
              <a:t>Νουμάς</a:t>
            </a:r>
            <a:r>
              <a:rPr lang="el-GR" sz="1500" dirty="0"/>
              <a:t>, φ. 214.</a:t>
            </a:r>
          </a:p>
          <a:p>
            <a:r>
              <a:rPr lang="el-GR" sz="1500" dirty="0"/>
              <a:t>1906. «Μονόλογος του μεθυσμένου Ίντρα.» Από το ιερό βιβλίο </a:t>
            </a:r>
            <a:r>
              <a:rPr lang="el-GR" sz="1500" dirty="0" err="1"/>
              <a:t>Ριγβέδα</a:t>
            </a:r>
            <a:r>
              <a:rPr lang="el-GR" sz="1500" dirty="0"/>
              <a:t>. Στο: </a:t>
            </a:r>
            <a:r>
              <a:rPr lang="el-GR" sz="1500" i="1" dirty="0"/>
              <a:t>Νουμάς</a:t>
            </a:r>
            <a:r>
              <a:rPr lang="el-GR" sz="1500" dirty="0"/>
              <a:t>, φ. 215</a:t>
            </a:r>
          </a:p>
          <a:p>
            <a:r>
              <a:rPr lang="el-GR" sz="1500" dirty="0"/>
              <a:t>1906. «Στη νύχτα.» Από το ιερό βιβλίο </a:t>
            </a:r>
            <a:r>
              <a:rPr lang="el-GR" sz="1500" dirty="0" err="1"/>
              <a:t>Ριγβέδα</a:t>
            </a:r>
            <a:r>
              <a:rPr lang="el-GR" sz="1500" dirty="0"/>
              <a:t>. Στο: </a:t>
            </a:r>
            <a:r>
              <a:rPr lang="el-GR" sz="1500" i="1" dirty="0"/>
              <a:t>Νουμάς</a:t>
            </a:r>
            <a:r>
              <a:rPr lang="el-GR" sz="1500" dirty="0"/>
              <a:t>, φ. 216.</a:t>
            </a:r>
          </a:p>
          <a:p>
            <a:r>
              <a:rPr lang="el-GR" sz="1500" dirty="0"/>
              <a:t>1906. «Η ελεημοσύνη.» Από το ιερό βιβλίο </a:t>
            </a:r>
            <a:r>
              <a:rPr lang="el-GR" sz="1500" dirty="0" err="1"/>
              <a:t>Ριγβέδα</a:t>
            </a:r>
            <a:r>
              <a:rPr lang="el-GR" sz="1500" dirty="0"/>
              <a:t>. Στο: </a:t>
            </a:r>
            <a:r>
              <a:rPr lang="el-GR" sz="1500" i="1" dirty="0"/>
              <a:t>Νουμάς</a:t>
            </a:r>
            <a:r>
              <a:rPr lang="el-GR" sz="1500" dirty="0"/>
              <a:t>, φ. 220.</a:t>
            </a:r>
          </a:p>
          <a:p>
            <a:r>
              <a:rPr lang="el-GR" sz="1500" dirty="0"/>
              <a:t>1906. «Στο Βάτα.» Από το ιερό βιβλίο </a:t>
            </a:r>
            <a:r>
              <a:rPr lang="el-GR" sz="1500" dirty="0" err="1"/>
              <a:t>Ριγβέδα</a:t>
            </a:r>
            <a:r>
              <a:rPr lang="el-GR" sz="1500" dirty="0"/>
              <a:t>. Στο: </a:t>
            </a:r>
            <a:r>
              <a:rPr lang="el-GR" sz="1500" i="1" dirty="0"/>
              <a:t>Νουμάς</a:t>
            </a:r>
            <a:r>
              <a:rPr lang="el-GR" sz="1500" dirty="0"/>
              <a:t>, φ. 221.</a:t>
            </a:r>
          </a:p>
          <a:p>
            <a:r>
              <a:rPr lang="el-GR" sz="1500" dirty="0"/>
              <a:t>Άγνωστη </a:t>
            </a:r>
            <a:r>
              <a:rPr lang="el-GR" sz="1500" dirty="0" err="1"/>
              <a:t>ημ</a:t>
            </a:r>
            <a:r>
              <a:rPr lang="el-GR" sz="1500" dirty="0"/>
              <a:t>/</a:t>
            </a:r>
            <a:r>
              <a:rPr lang="el-GR" sz="1500" dirty="0" err="1"/>
              <a:t>νία</a:t>
            </a:r>
            <a:r>
              <a:rPr lang="el-GR" sz="1500" dirty="0"/>
              <a:t>. «Ο κατακλυσμός.» Από τη </a:t>
            </a:r>
            <a:r>
              <a:rPr lang="el-GR" sz="1500" dirty="0" err="1"/>
              <a:t>Σαταπαθαβραχμάνα</a:t>
            </a:r>
            <a:r>
              <a:rPr lang="el-GR" sz="1500" dirty="0"/>
              <a:t>. Στο: </a:t>
            </a:r>
            <a:r>
              <a:rPr lang="el-GR" sz="1500" i="1" dirty="0"/>
              <a:t>Φιλότεχνος Βόλου</a:t>
            </a:r>
            <a:r>
              <a:rPr lang="el-GR" sz="1500" dirty="0"/>
              <a:t>, </a:t>
            </a:r>
            <a:r>
              <a:rPr lang="el-GR" sz="1500" dirty="0" err="1"/>
              <a:t>τχ</a:t>
            </a:r>
            <a:r>
              <a:rPr lang="el-GR" sz="1500" dirty="0"/>
              <a:t>. 11-12/1926.</a:t>
            </a:r>
          </a:p>
          <a:p>
            <a:r>
              <a:rPr lang="el-GR" sz="1500" dirty="0"/>
              <a:t>Άγνωστη </a:t>
            </a:r>
            <a:r>
              <a:rPr lang="el-GR" sz="1500" dirty="0" err="1"/>
              <a:t>ημ</a:t>
            </a:r>
            <a:r>
              <a:rPr lang="el-GR" sz="1500" dirty="0"/>
              <a:t>/</a:t>
            </a:r>
            <a:r>
              <a:rPr lang="el-GR" sz="1500" dirty="0" err="1"/>
              <a:t>νία</a:t>
            </a:r>
            <a:r>
              <a:rPr lang="el-GR" sz="1500" dirty="0"/>
              <a:t>. «Οι τρεις μεγάλες αρετές.» Από τις </a:t>
            </a:r>
            <a:r>
              <a:rPr lang="el-GR" sz="1500" dirty="0" err="1"/>
              <a:t>Ουπανισάδες</a:t>
            </a:r>
            <a:r>
              <a:rPr lang="el-GR" sz="1500" dirty="0"/>
              <a:t>. Στο: </a:t>
            </a:r>
            <a:r>
              <a:rPr lang="el-GR" sz="1500" i="1" dirty="0"/>
              <a:t>Κερκυραϊκά Νέα</a:t>
            </a:r>
            <a:r>
              <a:rPr lang="el-GR" sz="1500" dirty="0"/>
              <a:t> φ. 66, 5/7/1948.</a:t>
            </a:r>
          </a:p>
          <a:p>
            <a:r>
              <a:rPr lang="el-GR" sz="1500" dirty="0"/>
              <a:t>Άγνωστη </a:t>
            </a:r>
            <a:r>
              <a:rPr lang="el-GR" sz="1500" dirty="0" err="1"/>
              <a:t>ημ</a:t>
            </a:r>
            <a:r>
              <a:rPr lang="el-GR" sz="1500" dirty="0"/>
              <a:t>/</a:t>
            </a:r>
            <a:r>
              <a:rPr lang="el-GR" sz="1500" dirty="0" err="1"/>
              <a:t>νία</a:t>
            </a:r>
            <a:r>
              <a:rPr lang="el-GR" sz="1500" dirty="0"/>
              <a:t>. [ο </a:t>
            </a:r>
            <a:r>
              <a:rPr lang="el-GR" sz="1500" dirty="0" err="1"/>
              <a:t>Βισβάμιτρας</a:t>
            </a:r>
            <a:r>
              <a:rPr lang="el-GR" sz="1500" dirty="0"/>
              <a:t> </a:t>
            </a:r>
            <a:r>
              <a:rPr lang="el-GR" sz="1500" dirty="0" err="1"/>
              <a:t>μιλεί</a:t>
            </a:r>
            <a:r>
              <a:rPr lang="el-GR" sz="1500" dirty="0"/>
              <a:t> με τα ποτάμια], [ο </a:t>
            </a:r>
            <a:r>
              <a:rPr lang="el-GR" sz="1500" dirty="0" err="1"/>
              <a:t>Βάρουνας</a:t>
            </a:r>
            <a:r>
              <a:rPr lang="el-GR" sz="1500" dirty="0"/>
              <a:t> συνθηκολογεί με τον Αγνή] και [η </a:t>
            </a:r>
            <a:r>
              <a:rPr lang="el-GR" sz="1500" dirty="0" err="1"/>
              <a:t>σκύλλα</a:t>
            </a:r>
            <a:r>
              <a:rPr lang="el-GR" sz="1500" dirty="0"/>
              <a:t> του </a:t>
            </a:r>
            <a:r>
              <a:rPr lang="el-GR" sz="1500" dirty="0" err="1"/>
              <a:t>Ίνδρα</a:t>
            </a:r>
            <a:r>
              <a:rPr lang="el-GR" sz="1500" dirty="0"/>
              <a:t> και οι </a:t>
            </a:r>
            <a:r>
              <a:rPr lang="el-GR" sz="1500" dirty="0" err="1"/>
              <a:t>Πάνιδες</a:t>
            </a:r>
            <a:r>
              <a:rPr lang="el-GR" sz="1500" dirty="0"/>
              <a:t>]. Από το ιερό βιβλίο </a:t>
            </a:r>
            <a:r>
              <a:rPr lang="el-GR" sz="1500" dirty="0" err="1"/>
              <a:t>Ριγβέδα</a:t>
            </a:r>
            <a:r>
              <a:rPr lang="el-GR" sz="1500" dirty="0"/>
              <a:t>. Στο: </a:t>
            </a:r>
            <a:r>
              <a:rPr lang="el-GR" sz="1500" i="1" dirty="0"/>
              <a:t>Κωνσταντίνος Θεοτόκης, Ιστορία της Ινδικής Λογοτεχνίας</a:t>
            </a:r>
            <a:r>
              <a:rPr lang="el-GR" sz="1500" dirty="0"/>
              <a:t> (</a:t>
            </a:r>
            <a:r>
              <a:rPr lang="el-GR" sz="1500" dirty="0" err="1"/>
              <a:t>σσ</a:t>
            </a:r>
            <a:r>
              <a:rPr lang="el-GR" sz="1500" dirty="0"/>
              <a:t>. 267 -272)</a:t>
            </a:r>
          </a:p>
          <a:p>
            <a:endParaRPr lang="el-GR" sz="1500" dirty="0"/>
          </a:p>
        </p:txBody>
      </p:sp>
    </p:spTree>
    <p:extLst>
      <p:ext uri="{BB962C8B-B14F-4D97-AF65-F5344CB8AC3E}">
        <p14:creationId xmlns:p14="http://schemas.microsoft.com/office/powerpoint/2010/main" val="4230440306"/>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567D0B5-CAA9-9638-C8B3-F07BBFA24FE4}"/>
              </a:ext>
            </a:extLst>
          </p:cNvPr>
          <p:cNvSpPr>
            <a:spLocks noGrp="1"/>
          </p:cNvSpPr>
          <p:nvPr>
            <p:ph idx="1"/>
          </p:nvPr>
        </p:nvSpPr>
        <p:spPr>
          <a:xfrm>
            <a:off x="1449422" y="953308"/>
            <a:ext cx="10350229" cy="5671226"/>
          </a:xfrm>
        </p:spPr>
        <p:txBody>
          <a:bodyPr>
            <a:normAutofit/>
          </a:bodyPr>
          <a:lstStyle/>
          <a:p>
            <a:pPr marL="0" indent="0">
              <a:buNone/>
            </a:pPr>
            <a:r>
              <a:rPr lang="el-GR" sz="1500" b="1" dirty="0"/>
              <a:t>Επική ποίηση:</a:t>
            </a:r>
          </a:p>
          <a:p>
            <a:r>
              <a:rPr lang="el-GR" sz="1500" dirty="0"/>
              <a:t>1901. «Ο </a:t>
            </a:r>
            <a:r>
              <a:rPr lang="el-GR" sz="1500" dirty="0" err="1"/>
              <a:t>Ρούρος</a:t>
            </a:r>
            <a:r>
              <a:rPr lang="el-GR" sz="1500" dirty="0"/>
              <a:t> και οι </a:t>
            </a:r>
            <a:r>
              <a:rPr lang="el-GR" sz="1500" dirty="0" err="1"/>
              <a:t>όφιοι</a:t>
            </a:r>
            <a:r>
              <a:rPr lang="el-GR" sz="1500" dirty="0"/>
              <a:t>.» Από τη </a:t>
            </a:r>
            <a:r>
              <a:rPr lang="el-GR" sz="1500" dirty="0" err="1"/>
              <a:t>Μαχαμπάρατα</a:t>
            </a:r>
            <a:r>
              <a:rPr lang="el-GR" sz="1500" dirty="0"/>
              <a:t>. Στο: </a:t>
            </a:r>
            <a:r>
              <a:rPr lang="el-GR" sz="1500" i="1" dirty="0"/>
              <a:t>Διόνυσος </a:t>
            </a:r>
            <a:r>
              <a:rPr lang="el-GR" sz="1500" dirty="0"/>
              <a:t>τ. Α΄ 204-207.</a:t>
            </a:r>
          </a:p>
          <a:p>
            <a:r>
              <a:rPr lang="el-GR" sz="1500" dirty="0"/>
              <a:t>1901. «Ο </a:t>
            </a:r>
            <a:r>
              <a:rPr lang="el-GR" sz="1500" dirty="0" err="1"/>
              <a:t>βασιληάς</a:t>
            </a:r>
            <a:r>
              <a:rPr lang="el-GR" sz="1500" dirty="0"/>
              <a:t> </a:t>
            </a:r>
            <a:r>
              <a:rPr lang="el-GR" sz="1500" dirty="0" err="1"/>
              <a:t>Παριξίτης</a:t>
            </a:r>
            <a:r>
              <a:rPr lang="el-GR" sz="1500" dirty="0"/>
              <a:t> δαγκάνεται από τον </a:t>
            </a:r>
            <a:r>
              <a:rPr lang="el-GR" sz="1500" dirty="0" err="1"/>
              <a:t>οφιοδαίμονα</a:t>
            </a:r>
            <a:r>
              <a:rPr lang="el-GR" sz="1500" dirty="0"/>
              <a:t> </a:t>
            </a:r>
            <a:r>
              <a:rPr lang="el-GR" sz="1500" dirty="0" err="1"/>
              <a:t>Ταξακάν</a:t>
            </a:r>
            <a:r>
              <a:rPr lang="el-GR" sz="1500" dirty="0"/>
              <a:t>.» Από τη </a:t>
            </a:r>
            <a:r>
              <a:rPr lang="el-GR" sz="1500" dirty="0" err="1"/>
              <a:t>Μαχαμπάρατα</a:t>
            </a:r>
            <a:r>
              <a:rPr lang="el-GR" sz="1500" dirty="0"/>
              <a:t>. Στο: </a:t>
            </a:r>
            <a:r>
              <a:rPr lang="el-GR" sz="1500" i="1" dirty="0"/>
              <a:t>Διόνυσος</a:t>
            </a:r>
            <a:r>
              <a:rPr lang="el-GR" sz="1500" dirty="0"/>
              <a:t> τ. Α΄ 316-322.</a:t>
            </a:r>
          </a:p>
          <a:p>
            <a:r>
              <a:rPr lang="el-GR" sz="1500" dirty="0"/>
              <a:t>1904. «Η ιστορία του </a:t>
            </a:r>
            <a:r>
              <a:rPr lang="el-GR" sz="1500" dirty="0" err="1"/>
              <a:t>Σουναξαίπα</a:t>
            </a:r>
            <a:r>
              <a:rPr lang="el-GR" sz="1500" dirty="0"/>
              <a:t>.» Από τη </a:t>
            </a:r>
            <a:r>
              <a:rPr lang="el-GR" sz="1500" dirty="0" err="1"/>
              <a:t>Ραμαγιάνα</a:t>
            </a:r>
            <a:r>
              <a:rPr lang="el-GR" sz="1500" dirty="0"/>
              <a:t>. Στο: </a:t>
            </a:r>
            <a:r>
              <a:rPr lang="el-GR" sz="1500" i="1" dirty="0"/>
              <a:t>Νουμάς</a:t>
            </a:r>
            <a:r>
              <a:rPr lang="el-GR" sz="1500" dirty="0"/>
              <a:t>, φ. 98.</a:t>
            </a:r>
          </a:p>
          <a:p>
            <a:r>
              <a:rPr lang="el-GR" sz="1500" dirty="0"/>
              <a:t>1907. «Ο κατακλυσμός.» Από τη </a:t>
            </a:r>
            <a:r>
              <a:rPr lang="el-GR" sz="1500" dirty="0" err="1"/>
              <a:t>Μαχαμπάρατα</a:t>
            </a:r>
            <a:r>
              <a:rPr lang="el-GR" sz="1500" dirty="0"/>
              <a:t>. Στο </a:t>
            </a:r>
            <a:r>
              <a:rPr lang="el-GR" sz="1500" i="1" dirty="0"/>
              <a:t>Νουμάς</a:t>
            </a:r>
            <a:r>
              <a:rPr lang="el-GR" sz="1500" dirty="0"/>
              <a:t>, φ. 232.</a:t>
            </a:r>
          </a:p>
          <a:p>
            <a:r>
              <a:rPr lang="el-GR" sz="1500" dirty="0"/>
              <a:t>1908. «Η ιστορία του </a:t>
            </a:r>
            <a:r>
              <a:rPr lang="el-GR" sz="1500" dirty="0" err="1"/>
              <a:t>Ζαρατκάρου</a:t>
            </a:r>
            <a:r>
              <a:rPr lang="el-GR" sz="1500" dirty="0"/>
              <a:t>.» Από τη </a:t>
            </a:r>
            <a:r>
              <a:rPr lang="el-GR" sz="1500" dirty="0" err="1"/>
              <a:t>Μαχαμπάρατα</a:t>
            </a:r>
            <a:r>
              <a:rPr lang="el-GR" sz="1500" dirty="0"/>
              <a:t>. Στο: </a:t>
            </a:r>
            <a:r>
              <a:rPr lang="el-GR" sz="1500" i="1" dirty="0"/>
              <a:t>Νουμάς</a:t>
            </a:r>
            <a:r>
              <a:rPr lang="el-GR" sz="1500" dirty="0"/>
              <a:t>, φ. 300-301.</a:t>
            </a:r>
          </a:p>
          <a:p>
            <a:r>
              <a:rPr lang="el-GR" sz="1500" dirty="0"/>
              <a:t>1914. «</a:t>
            </a:r>
            <a:r>
              <a:rPr lang="el-GR" sz="1500" dirty="0" err="1"/>
              <a:t>Νάλας</a:t>
            </a:r>
            <a:r>
              <a:rPr lang="el-GR" sz="1500" dirty="0"/>
              <a:t> και </a:t>
            </a:r>
            <a:r>
              <a:rPr lang="el-GR" sz="1500" dirty="0" err="1"/>
              <a:t>Νταμαγιάντη</a:t>
            </a:r>
            <a:r>
              <a:rPr lang="el-GR" sz="1500" dirty="0"/>
              <a:t>.» Από τη </a:t>
            </a:r>
            <a:r>
              <a:rPr lang="el-GR" sz="1500" dirty="0" err="1"/>
              <a:t>Μαχαμπάρατα</a:t>
            </a:r>
            <a:r>
              <a:rPr lang="el-GR" sz="1500" dirty="0"/>
              <a:t>. (μτφ Λ. Μαβίλη και Κ. Θεοτόκη). Στο: </a:t>
            </a:r>
            <a:r>
              <a:rPr lang="el-GR" sz="1500" i="1" dirty="0"/>
              <a:t>Γράμματα</a:t>
            </a:r>
            <a:r>
              <a:rPr lang="el-GR" sz="1500" dirty="0"/>
              <a:t>, τ. Β΄. Κυκλοφόρησε και σε αυτόνομο τόμο από τις εκδόσεις σελίδες, 1990.</a:t>
            </a:r>
          </a:p>
          <a:p>
            <a:pPr marL="0" indent="0">
              <a:buNone/>
            </a:pPr>
            <a:r>
              <a:rPr lang="el-GR" sz="1500" b="1" dirty="0"/>
              <a:t>Δραματική ποίηση:</a:t>
            </a:r>
          </a:p>
          <a:p>
            <a:r>
              <a:rPr lang="el-GR" sz="1500" dirty="0"/>
              <a:t>1908. </a:t>
            </a:r>
            <a:r>
              <a:rPr lang="el-GR" sz="1500" i="1" dirty="0"/>
              <a:t>Το δράμα που </a:t>
            </a:r>
            <a:r>
              <a:rPr lang="el-GR" sz="1500" i="1" dirty="0" err="1"/>
              <a:t>εσύνθεσε</a:t>
            </a:r>
            <a:r>
              <a:rPr lang="el-GR" sz="1500" i="1" dirty="0"/>
              <a:t> ο περίφημος </a:t>
            </a:r>
            <a:r>
              <a:rPr lang="el-GR" sz="1500" i="1" dirty="0" err="1"/>
              <a:t>Καλιδάσας</a:t>
            </a:r>
            <a:r>
              <a:rPr lang="el-GR" sz="1500" i="1" dirty="0"/>
              <a:t>, το ονομαζόμενο «Ο </a:t>
            </a:r>
            <a:r>
              <a:rPr lang="el-GR" sz="1500" i="1" dirty="0" err="1"/>
              <a:t>Αναγνωρισμός</a:t>
            </a:r>
            <a:r>
              <a:rPr lang="el-GR" sz="1500" i="1" dirty="0"/>
              <a:t> της </a:t>
            </a:r>
            <a:r>
              <a:rPr lang="el-GR" sz="1500" i="1" dirty="0" err="1"/>
              <a:t>Σακούνταλας</a:t>
            </a:r>
            <a:r>
              <a:rPr lang="el-GR" sz="1500" i="1" dirty="0"/>
              <a:t>»</a:t>
            </a:r>
            <a:r>
              <a:rPr lang="el-GR" sz="1500" dirty="0"/>
              <a:t>. Κέρκυρα: </a:t>
            </a:r>
            <a:r>
              <a:rPr lang="el-GR" sz="1500" dirty="0" err="1"/>
              <a:t>Χρωμολιθοτυπογραφείο</a:t>
            </a:r>
            <a:r>
              <a:rPr lang="el-GR" sz="1500" dirty="0"/>
              <a:t> </a:t>
            </a:r>
            <a:r>
              <a:rPr lang="el-GR" sz="1500" dirty="0" err="1"/>
              <a:t>Κωνστ</a:t>
            </a:r>
            <a:r>
              <a:rPr lang="el-GR" sz="1500" dirty="0"/>
              <a:t>. Γ. </a:t>
            </a:r>
            <a:r>
              <a:rPr lang="el-GR" sz="1500" dirty="0" err="1"/>
              <a:t>Ασπιώτη</a:t>
            </a:r>
            <a:r>
              <a:rPr lang="el-GR" sz="1500" dirty="0"/>
              <a:t>.</a:t>
            </a:r>
          </a:p>
          <a:p>
            <a:r>
              <a:rPr lang="el-GR" sz="1500" dirty="0"/>
              <a:t>1918. «Το δράμα που </a:t>
            </a:r>
            <a:r>
              <a:rPr lang="el-GR" sz="1500" dirty="0" err="1"/>
              <a:t>εσύνθεσε</a:t>
            </a:r>
            <a:r>
              <a:rPr lang="el-GR" sz="1500" dirty="0"/>
              <a:t> ο περίφημος </a:t>
            </a:r>
            <a:r>
              <a:rPr lang="el-GR" sz="1500" dirty="0" err="1"/>
              <a:t>Καλιδάσας</a:t>
            </a:r>
            <a:r>
              <a:rPr lang="el-GR" sz="1500" dirty="0"/>
              <a:t>, το λεγόμενο Η </a:t>
            </a:r>
            <a:r>
              <a:rPr lang="el-GR" sz="1500" dirty="0" err="1"/>
              <a:t>Μαλάβικα</a:t>
            </a:r>
            <a:r>
              <a:rPr lang="el-GR" sz="1500" dirty="0"/>
              <a:t> και ο </a:t>
            </a:r>
            <a:r>
              <a:rPr lang="el-GR" sz="1500" dirty="0" err="1"/>
              <a:t>Αγνιμίτρας</a:t>
            </a:r>
            <a:r>
              <a:rPr lang="el-GR" sz="1500" dirty="0"/>
              <a:t>». (Αποσπάσματα) Στο: </a:t>
            </a:r>
            <a:r>
              <a:rPr lang="el-GR" sz="1500" i="1" dirty="0"/>
              <a:t>Κερκυραϊκή Ανθολογία</a:t>
            </a:r>
            <a:r>
              <a:rPr lang="el-GR" sz="1500" dirty="0"/>
              <a:t>, </a:t>
            </a:r>
            <a:r>
              <a:rPr lang="el-GR" sz="1500" dirty="0" err="1"/>
              <a:t>τχ</a:t>
            </a:r>
            <a:r>
              <a:rPr lang="el-GR" sz="1500" dirty="0"/>
              <a:t>. 17-18.</a:t>
            </a:r>
          </a:p>
          <a:p>
            <a:pPr marL="0" indent="0">
              <a:buNone/>
            </a:pPr>
            <a:r>
              <a:rPr lang="el-GR" sz="1500" b="1" dirty="0"/>
              <a:t>Νεότερη ποίηση:</a:t>
            </a:r>
          </a:p>
          <a:p>
            <a:r>
              <a:rPr lang="el-GR" sz="1500" dirty="0"/>
              <a:t>1907. «Από τα ερωτικά τραγούδια του </a:t>
            </a:r>
            <a:r>
              <a:rPr lang="el-GR" sz="1500" dirty="0" err="1"/>
              <a:t>Αμάρου</a:t>
            </a:r>
            <a:r>
              <a:rPr lang="el-GR" sz="1500" dirty="0"/>
              <a:t>.» Στο: </a:t>
            </a:r>
            <a:r>
              <a:rPr lang="el-GR" sz="1500" i="1" dirty="0"/>
              <a:t>Νουμάς</a:t>
            </a:r>
            <a:r>
              <a:rPr lang="el-GR" sz="1500" dirty="0"/>
              <a:t>, φ. 229 .</a:t>
            </a:r>
          </a:p>
          <a:p>
            <a:r>
              <a:rPr lang="el-GR" sz="1500" dirty="0"/>
              <a:t>Άγνωστη </a:t>
            </a:r>
            <a:r>
              <a:rPr lang="el-GR" sz="1500" dirty="0" err="1"/>
              <a:t>ημ</a:t>
            </a:r>
            <a:r>
              <a:rPr lang="el-GR" sz="1500" dirty="0"/>
              <a:t>/</a:t>
            </a:r>
            <a:r>
              <a:rPr lang="el-GR" sz="1500" dirty="0" err="1"/>
              <a:t>νία</a:t>
            </a:r>
            <a:r>
              <a:rPr lang="el-GR" sz="1500" dirty="0"/>
              <a:t>. «Οι γυναίκες.» Από τις παροιμίες του </a:t>
            </a:r>
            <a:r>
              <a:rPr lang="el-GR" sz="1500" dirty="0" err="1"/>
              <a:t>Βατριχάρη</a:t>
            </a:r>
            <a:r>
              <a:rPr lang="el-GR" sz="1500" dirty="0"/>
              <a:t>. Στο: </a:t>
            </a:r>
            <a:r>
              <a:rPr lang="el-GR" sz="1500" i="1" dirty="0"/>
              <a:t>Ελπίς</a:t>
            </a:r>
            <a:r>
              <a:rPr lang="el-GR" sz="1500" dirty="0"/>
              <a:t>, φ. 26/7/1923.</a:t>
            </a:r>
          </a:p>
          <a:p>
            <a:endParaRPr lang="el-GR" sz="1500" dirty="0"/>
          </a:p>
        </p:txBody>
      </p:sp>
      <p:sp>
        <p:nvSpPr>
          <p:cNvPr id="4" name="Τίτλος 1">
            <a:extLst>
              <a:ext uri="{FF2B5EF4-FFF2-40B4-BE49-F238E27FC236}">
                <a16:creationId xmlns:a16="http://schemas.microsoft.com/office/drawing/2014/main" id="{8A9AE2F7-5665-531C-39C8-F281AEC87141}"/>
              </a:ext>
            </a:extLst>
          </p:cNvPr>
          <p:cNvSpPr>
            <a:spLocks noGrp="1"/>
          </p:cNvSpPr>
          <p:nvPr>
            <p:ph type="title"/>
          </p:nvPr>
        </p:nvSpPr>
        <p:spPr>
          <a:xfrm>
            <a:off x="3438700" y="448787"/>
            <a:ext cx="5170284" cy="475338"/>
          </a:xfrm>
        </p:spPr>
        <p:txBody>
          <a:bodyPr>
            <a:noAutofit/>
          </a:bodyPr>
          <a:lstStyle/>
          <a:p>
            <a:r>
              <a:rPr lang="el-GR" sz="1800" dirty="0">
                <a:effectLst/>
                <a:ea typeface="Calibri" panose="020F0502020204030204" pitchFamily="34" charset="0"/>
              </a:rPr>
              <a:t>Η εργασία του Κ.Θ. με την Ινδική γραμματεία</a:t>
            </a:r>
            <a:endParaRPr lang="el-GR" sz="1800" dirty="0"/>
          </a:p>
        </p:txBody>
      </p:sp>
    </p:spTree>
    <p:extLst>
      <p:ext uri="{BB962C8B-B14F-4D97-AF65-F5344CB8AC3E}">
        <p14:creationId xmlns:p14="http://schemas.microsoft.com/office/powerpoint/2010/main" val="16582617"/>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706716-204B-AC6F-F7C3-2A2AE7E028E1}"/>
              </a:ext>
            </a:extLst>
          </p:cNvPr>
          <p:cNvSpPr>
            <a:spLocks noGrp="1"/>
          </p:cNvSpPr>
          <p:nvPr>
            <p:ph type="title"/>
          </p:nvPr>
        </p:nvSpPr>
        <p:spPr/>
        <p:txBody>
          <a:bodyPr/>
          <a:lstStyle/>
          <a:p>
            <a:r>
              <a:rPr lang="el-GR" dirty="0"/>
              <a:t>Παραδείγματα για σχολιασμό</a:t>
            </a:r>
          </a:p>
        </p:txBody>
      </p:sp>
      <p:sp>
        <p:nvSpPr>
          <p:cNvPr id="3" name="Θέση περιεχομένου 2">
            <a:extLst>
              <a:ext uri="{FF2B5EF4-FFF2-40B4-BE49-F238E27FC236}">
                <a16:creationId xmlns:a16="http://schemas.microsoft.com/office/drawing/2014/main" id="{8E2D5DCD-6D7F-766D-7F9D-C3CD08301B28}"/>
              </a:ext>
            </a:extLst>
          </p:cNvPr>
          <p:cNvSpPr>
            <a:spLocks noGrp="1"/>
          </p:cNvSpPr>
          <p:nvPr>
            <p:ph idx="1"/>
          </p:nvPr>
        </p:nvSpPr>
        <p:spPr>
          <a:xfrm>
            <a:off x="2589212" y="2658895"/>
            <a:ext cx="8915400" cy="1825557"/>
          </a:xfrm>
        </p:spPr>
        <p:txBody>
          <a:bodyPr/>
          <a:lstStyle/>
          <a:p>
            <a:r>
              <a:rPr lang="el-GR" dirty="0" err="1"/>
              <a:t>Νάλας</a:t>
            </a:r>
            <a:r>
              <a:rPr lang="el-GR" dirty="0"/>
              <a:t> και </a:t>
            </a:r>
            <a:r>
              <a:rPr lang="el-GR" dirty="0" err="1"/>
              <a:t>Νταμαγιάντη</a:t>
            </a:r>
            <a:endParaRPr lang="el-GR" dirty="0"/>
          </a:p>
          <a:p>
            <a:r>
              <a:rPr lang="el-GR" dirty="0"/>
              <a:t>Ο </a:t>
            </a:r>
            <a:r>
              <a:rPr lang="el-GR" dirty="0" err="1"/>
              <a:t>Ρούρος</a:t>
            </a:r>
            <a:r>
              <a:rPr lang="el-GR" dirty="0"/>
              <a:t> και οι </a:t>
            </a:r>
            <a:r>
              <a:rPr lang="el-GR" dirty="0" err="1"/>
              <a:t>Όφιοι</a:t>
            </a:r>
            <a:endParaRPr lang="el-GR" dirty="0"/>
          </a:p>
          <a:p>
            <a:r>
              <a:rPr lang="el-GR" dirty="0"/>
              <a:t>Η ιστορία του </a:t>
            </a:r>
            <a:r>
              <a:rPr lang="el-GR" dirty="0" err="1"/>
              <a:t>Ζαρατκάρου</a:t>
            </a:r>
            <a:endParaRPr lang="el-GR" dirty="0"/>
          </a:p>
          <a:p>
            <a:r>
              <a:rPr lang="el-GR" dirty="0"/>
              <a:t>Ο </a:t>
            </a:r>
            <a:r>
              <a:rPr lang="el-GR" dirty="0" err="1"/>
              <a:t>αναγνωρισμός</a:t>
            </a:r>
            <a:r>
              <a:rPr lang="el-GR" dirty="0"/>
              <a:t> της </a:t>
            </a:r>
            <a:r>
              <a:rPr lang="el-GR" dirty="0" err="1"/>
              <a:t>Σακούνταλας</a:t>
            </a:r>
            <a:endParaRPr lang="el-GR" dirty="0"/>
          </a:p>
        </p:txBody>
      </p:sp>
    </p:spTree>
    <p:extLst>
      <p:ext uri="{BB962C8B-B14F-4D97-AF65-F5344CB8AC3E}">
        <p14:creationId xmlns:p14="http://schemas.microsoft.com/office/powerpoint/2010/main" val="637237572"/>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1">
            <a:extLst>
              <a:ext uri="{FF2B5EF4-FFF2-40B4-BE49-F238E27FC236}">
                <a16:creationId xmlns:a16="http://schemas.microsoft.com/office/drawing/2014/main" id="{A4CDB741-8B1A-6E7E-9D27-CA2866D81378}"/>
              </a:ext>
            </a:extLst>
          </p:cNvPr>
          <p:cNvSpPr>
            <a:spLocks noGrp="1"/>
          </p:cNvSpPr>
          <p:nvPr>
            <p:ph type="title"/>
          </p:nvPr>
        </p:nvSpPr>
        <p:spPr>
          <a:xfrm>
            <a:off x="2718851" y="623888"/>
            <a:ext cx="7310369" cy="436427"/>
          </a:xfrm>
        </p:spPr>
        <p:txBody>
          <a:bodyPr>
            <a:noAutofit/>
          </a:bodyPr>
          <a:lstStyle/>
          <a:p>
            <a:r>
              <a:rPr lang="el-GR" sz="1800" dirty="0"/>
              <a:t>Η επιρροή της ινδικής σκέψης στο πρωτότυπο έργο του Θεοτόκη</a:t>
            </a:r>
          </a:p>
        </p:txBody>
      </p:sp>
      <p:sp>
        <p:nvSpPr>
          <p:cNvPr id="8" name="Θέση περιεχομένου 2">
            <a:extLst>
              <a:ext uri="{FF2B5EF4-FFF2-40B4-BE49-F238E27FC236}">
                <a16:creationId xmlns:a16="http://schemas.microsoft.com/office/drawing/2014/main" id="{BF7AC743-156E-DAB6-BBD4-79E30666E106}"/>
              </a:ext>
            </a:extLst>
          </p:cNvPr>
          <p:cNvSpPr>
            <a:spLocks noGrp="1"/>
          </p:cNvSpPr>
          <p:nvPr>
            <p:ph idx="1"/>
          </p:nvPr>
        </p:nvSpPr>
        <p:spPr>
          <a:xfrm>
            <a:off x="2091453" y="1760699"/>
            <a:ext cx="8998085" cy="3959158"/>
          </a:xfrm>
        </p:spPr>
        <p:txBody>
          <a:bodyPr>
            <a:normAutofit lnSpcReduction="10000"/>
          </a:bodyPr>
          <a:lstStyle/>
          <a:p>
            <a:pPr algn="just"/>
            <a:r>
              <a:rPr lang="el-GR" sz="1600" dirty="0"/>
              <a:t>Ο Θεοτόκης παρατηρεί ότι, όπως και σε άλλους πολιτισμούς, έτσι και στην Ινδία, η αρχή της φιλοσοφίας βρίσκεται στην ερμηνεία της κοσμογονίας (Θεοτόκης, 1993, σ. 139). </a:t>
            </a:r>
          </a:p>
          <a:p>
            <a:pPr algn="just"/>
            <a:r>
              <a:rPr lang="el-GR" sz="1600" dirty="0"/>
              <a:t>Οι Ινδοί δέχονται την ιδέα ότι αρχικά ο Κόσμος βρισκόταν σε μια κατάσταση χάους, μια άναρχη </a:t>
            </a:r>
            <a:r>
              <a:rPr lang="el-GR" sz="1600" dirty="0" err="1"/>
              <a:t>προϋπάρχουσα</a:t>
            </a:r>
            <a:r>
              <a:rPr lang="el-GR" sz="1600" dirty="0"/>
              <a:t> ύλη, χωρίς μορφή και νόμους, η οποία σταδιακά διαμορφώθηκε.</a:t>
            </a:r>
          </a:p>
          <a:p>
            <a:pPr algn="just"/>
            <a:r>
              <a:rPr lang="el-GR" sz="1600" dirty="0"/>
              <a:t>Προκύπτει το ερώτημα αν η αιτία της δημιουργίας ήταν εσωτερική, μια δύναμη, ενυπάρχουσα μέσα στην ίδια τη χαοτική ύλη ή αν ήταν εξωτερική, δηλαδή ένα ον ανεξάρτητο και κατά συνέπεια ανώτερο από τον υλικό κόσμο.</a:t>
            </a:r>
          </a:p>
          <a:p>
            <a:pPr algn="just"/>
            <a:r>
              <a:rPr lang="el-GR" sz="1600" dirty="0"/>
              <a:t>Διαμορφώθηκαν στην Ινδία δύο σχολές σκέψης, αλλά και οι δύο θεωρούσαν απαραίτητη την ύπαρξη ενός διασκευαστή θεού, ο οποίος, αν είναι ανεξάρτητος από την ύλη, δημιουργεί τον κόσμο επειδή επιθυμεί να μην είναι πια μόνος του και «</a:t>
            </a:r>
            <a:r>
              <a:rPr lang="el-GR" sz="1600" dirty="0" err="1"/>
              <a:t>ευτύς</a:t>
            </a:r>
            <a:r>
              <a:rPr lang="el-GR" sz="1600" dirty="0"/>
              <a:t> άμα ο δημιουργός </a:t>
            </a:r>
            <a:r>
              <a:rPr lang="el-GR" sz="1600" dirty="0" err="1"/>
              <a:t>αιστανθεί</a:t>
            </a:r>
            <a:r>
              <a:rPr lang="el-GR" sz="1600" dirty="0"/>
              <a:t> και προφέρει τον </a:t>
            </a:r>
            <a:r>
              <a:rPr lang="el-GR" sz="1600" dirty="0" err="1"/>
              <a:t>πόθον</a:t>
            </a:r>
            <a:r>
              <a:rPr lang="el-GR" sz="1600" dirty="0"/>
              <a:t> εκείνον, πλάθεται ο κόσμος…» (Θεοτόκης, 1993, σ. 140), ενώ, αν αποτελεί και ο ίδιος μέρος της ύλης, είναι υποκείμενος στους νόμους της και πλάθει τον κόσμο επειδή δεν μπορεί να κάνει διαφορετικά.</a:t>
            </a:r>
          </a:p>
        </p:txBody>
      </p:sp>
    </p:spTree>
    <p:extLst>
      <p:ext uri="{BB962C8B-B14F-4D97-AF65-F5344CB8AC3E}">
        <p14:creationId xmlns:p14="http://schemas.microsoft.com/office/powerpoint/2010/main" val="3289329218"/>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a:extLst>
              <a:ext uri="{FF2B5EF4-FFF2-40B4-BE49-F238E27FC236}">
                <a16:creationId xmlns:a16="http://schemas.microsoft.com/office/drawing/2014/main" id="{930656DF-875B-3608-68BF-BAB57E8B84FB}"/>
              </a:ext>
            </a:extLst>
          </p:cNvPr>
          <p:cNvSpPr>
            <a:spLocks noGrp="1"/>
          </p:cNvSpPr>
          <p:nvPr>
            <p:ph type="title"/>
          </p:nvPr>
        </p:nvSpPr>
        <p:spPr>
          <a:xfrm>
            <a:off x="2611845" y="623888"/>
            <a:ext cx="7339552" cy="475338"/>
          </a:xfrm>
        </p:spPr>
        <p:txBody>
          <a:bodyPr>
            <a:noAutofit/>
          </a:bodyPr>
          <a:lstStyle/>
          <a:p>
            <a:r>
              <a:rPr lang="el-GR" sz="1800" dirty="0"/>
              <a:t>Η επιρροή της ινδικής σκέψης στο πρωτότυπο έργο του Θεοτόκη</a:t>
            </a:r>
          </a:p>
        </p:txBody>
      </p:sp>
      <p:sp>
        <p:nvSpPr>
          <p:cNvPr id="5" name="TextBox 4">
            <a:extLst>
              <a:ext uri="{FF2B5EF4-FFF2-40B4-BE49-F238E27FC236}">
                <a16:creationId xmlns:a16="http://schemas.microsoft.com/office/drawing/2014/main" id="{AD0F55FD-FFA9-6796-2352-8B0FCB4A2B58}"/>
              </a:ext>
            </a:extLst>
          </p:cNvPr>
          <p:cNvSpPr txBox="1"/>
          <p:nvPr/>
        </p:nvSpPr>
        <p:spPr>
          <a:xfrm>
            <a:off x="2373548" y="2142945"/>
            <a:ext cx="8083683" cy="3463705"/>
          </a:xfrm>
          <a:prstGeom prst="rect">
            <a:avLst/>
          </a:prstGeom>
          <a:ln w="38100"/>
          <a:effectLst>
            <a:softEdge rad="31750"/>
          </a:effectLst>
        </p:spPr>
        <p:style>
          <a:lnRef idx="2">
            <a:schemeClr val="accent2"/>
          </a:lnRef>
          <a:fillRef idx="1">
            <a:schemeClr val="lt1"/>
          </a:fillRef>
          <a:effectRef idx="0">
            <a:schemeClr val="accent2"/>
          </a:effectRef>
          <a:fontRef idx="minor">
            <a:schemeClr val="dk1"/>
          </a:fontRef>
        </p:style>
        <p:txBody>
          <a:bodyPr wrap="square" rtlCol="0">
            <a:spAutoFit/>
          </a:bodyPr>
          <a:lstStyle/>
          <a:p>
            <a:pPr marL="180340" marR="233680" algn="just">
              <a:lnSpc>
                <a:spcPct val="115000"/>
              </a:lnSpc>
              <a:spcAft>
                <a:spcPts val="800"/>
              </a:spcAft>
            </a:pP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…του </a:t>
            </a:r>
            <a:r>
              <a:rPr lang="el-GR" sz="1600" i="1" dirty="0" err="1">
                <a:effectLst/>
                <a:latin typeface="Times New Roman" panose="02020603050405020304" pitchFamily="18" charset="0"/>
                <a:ea typeface="Calibri" panose="020F0502020204030204" pitchFamily="34" charset="0"/>
                <a:cs typeface="Times New Roman" panose="02020603050405020304" pitchFamily="18" charset="0"/>
              </a:rPr>
              <a:t>πέρνασε</a:t>
            </a: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 από το νου η γνώση και η ιδέα πως </a:t>
            </a:r>
            <a:r>
              <a:rPr lang="el-GR" sz="1600" i="1" dirty="0" err="1">
                <a:effectLst/>
                <a:latin typeface="Times New Roman" panose="02020603050405020304" pitchFamily="18" charset="0"/>
                <a:ea typeface="Calibri" panose="020F0502020204030204" pitchFamily="34" charset="0"/>
                <a:cs typeface="Times New Roman" panose="02020603050405020304" pitchFamily="18" charset="0"/>
              </a:rPr>
              <a:t>εδυνότουν</a:t>
            </a: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 να βγάλει από την πλασμένη ύλη και ζωντανή ψυχή. Απόδιωξε με πείσμα τη σκέψη τούτη. Κ’ είπε βαθιά ανταριασμένος. – Να πλάσω ζωντανό που θα υποφέρει; Ώ φρίκη! – Όμως </a:t>
            </a:r>
            <a:r>
              <a:rPr lang="el-GR" sz="1600" i="1" dirty="0" err="1">
                <a:effectLst/>
                <a:latin typeface="Times New Roman" panose="02020603050405020304" pitchFamily="18" charset="0"/>
                <a:ea typeface="Calibri" panose="020F0502020204030204" pitchFamily="34" charset="0"/>
                <a:cs typeface="Times New Roman" panose="02020603050405020304" pitchFamily="18" charset="0"/>
              </a:rPr>
              <a:t>εκατάλαβε</a:t>
            </a: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 πως του </a:t>
            </a:r>
            <a:r>
              <a:rPr lang="el-GR" sz="1600" i="1" dirty="0" err="1">
                <a:effectLst/>
                <a:latin typeface="Times New Roman" panose="02020603050405020304" pitchFamily="18" charset="0"/>
                <a:ea typeface="Calibri" panose="020F0502020204030204" pitchFamily="34" charset="0"/>
                <a:cs typeface="Times New Roman" panose="02020603050405020304" pitchFamily="18" charset="0"/>
              </a:rPr>
              <a:t>μελλότουν</a:t>
            </a: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 και τούτο. Κ’ </a:t>
            </a:r>
            <a:r>
              <a:rPr lang="el-GR" sz="1600" i="1" dirty="0" err="1">
                <a:effectLst/>
                <a:latin typeface="Times New Roman" panose="02020603050405020304" pitchFamily="18" charset="0"/>
                <a:ea typeface="Calibri" panose="020F0502020204030204" pitchFamily="34" charset="0"/>
                <a:cs typeface="Times New Roman" panose="02020603050405020304" pitchFamily="18" charset="0"/>
              </a:rPr>
              <a:t>εφανταζότουν</a:t>
            </a: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600" i="1" dirty="0" err="1">
                <a:effectLst/>
                <a:latin typeface="Times New Roman" panose="02020603050405020304" pitchFamily="18" charset="0"/>
                <a:ea typeface="Calibri" panose="020F0502020204030204" pitchFamily="34" charset="0"/>
                <a:cs typeface="Times New Roman" panose="02020603050405020304" pitchFamily="18" charset="0"/>
              </a:rPr>
              <a:t>κλαιούμενος</a:t>
            </a: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 Και μ’ απελπισία είδε κι’ </a:t>
            </a:r>
            <a:r>
              <a:rPr lang="el-GR" sz="1600" i="1" dirty="0" err="1">
                <a:effectLst/>
                <a:latin typeface="Times New Roman" panose="02020603050405020304" pitchFamily="18" charset="0"/>
                <a:ea typeface="Calibri" panose="020F0502020204030204" pitchFamily="34" charset="0"/>
                <a:cs typeface="Times New Roman" panose="02020603050405020304" pitchFamily="18" charset="0"/>
              </a:rPr>
              <a:t>όλας</a:t>
            </a: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600" i="1" dirty="0" err="1">
                <a:effectLst/>
                <a:latin typeface="Times New Roman" panose="02020603050405020304" pitchFamily="18" charset="0"/>
                <a:ea typeface="Calibri" panose="020F0502020204030204" pitchFamily="34" charset="0"/>
                <a:cs typeface="Times New Roman" panose="02020603050405020304" pitchFamily="18" charset="0"/>
              </a:rPr>
              <a:t>καμωμένην</a:t>
            </a: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 την πρώτη μορφή του ζωντανού.</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180340" marR="233680" algn="just">
              <a:lnSpc>
                <a:spcPct val="115000"/>
              </a:lnSpc>
              <a:spcAft>
                <a:spcPts val="800"/>
              </a:spcAft>
            </a:pP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Και να, οι θάλασσες </a:t>
            </a:r>
            <a:r>
              <a:rPr lang="el-GR" sz="1600" i="1" dirty="0" err="1">
                <a:effectLst/>
                <a:latin typeface="Times New Roman" panose="02020603050405020304" pitchFamily="18" charset="0"/>
                <a:ea typeface="Calibri" panose="020F0502020204030204" pitchFamily="34" charset="0"/>
                <a:cs typeface="Times New Roman" panose="02020603050405020304" pitchFamily="18" charset="0"/>
              </a:rPr>
              <a:t>εγιόμιζαν</a:t>
            </a: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 τώρα ζώα και οι ξηρές ζωντανά που καθώς </a:t>
            </a:r>
            <a:r>
              <a:rPr lang="el-GR" sz="1600" i="1" dirty="0" err="1">
                <a:effectLst/>
                <a:latin typeface="Times New Roman" panose="02020603050405020304" pitchFamily="18" charset="0"/>
                <a:ea typeface="Calibri" panose="020F0502020204030204" pitchFamily="34" charset="0"/>
                <a:cs typeface="Times New Roman" panose="02020603050405020304" pitchFamily="18" charset="0"/>
              </a:rPr>
              <a:t>ερχόνταν</a:t>
            </a: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 στη ζωή άρχιζαν να επιθυμούν και για τούτο να </a:t>
            </a:r>
            <a:r>
              <a:rPr lang="el-GR" sz="1600" i="1" dirty="0" err="1">
                <a:effectLst/>
                <a:latin typeface="Times New Roman" panose="02020603050405020304" pitchFamily="18" charset="0"/>
                <a:ea typeface="Calibri" panose="020F0502020204030204" pitchFamily="34" charset="0"/>
                <a:cs typeface="Times New Roman" panose="02020603050405020304" pitchFamily="18" charset="0"/>
              </a:rPr>
              <a:t>υποφέρνουν</a:t>
            </a: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 Κ’ </a:t>
            </a:r>
            <a:r>
              <a:rPr lang="el-GR" sz="1600" i="1" dirty="0" err="1">
                <a:effectLst/>
                <a:latin typeface="Times New Roman" panose="02020603050405020304" pitchFamily="18" charset="0"/>
                <a:ea typeface="Calibri" panose="020F0502020204030204" pitchFamily="34" charset="0"/>
                <a:cs typeface="Times New Roman" panose="02020603050405020304" pitchFamily="18" charset="0"/>
              </a:rPr>
              <a:t>εκρούστη</a:t>
            </a: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 ο Αρχάγγελος βλέποντας το πολυσύνθετο έργο του </a:t>
            </a:r>
            <a:r>
              <a:rPr lang="el-GR" sz="1600" i="1" dirty="0" err="1">
                <a:effectLst/>
                <a:latin typeface="Times New Roman" panose="02020603050405020304" pitchFamily="18" charset="0"/>
                <a:ea typeface="Calibri" panose="020F0502020204030204" pitchFamily="34" charset="0"/>
                <a:cs typeface="Times New Roman" panose="02020603050405020304" pitchFamily="18" charset="0"/>
              </a:rPr>
              <a:t>κ’αισθάνθηκε</a:t>
            </a: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600" i="1" dirty="0" err="1">
                <a:effectLst/>
                <a:latin typeface="Times New Roman" panose="02020603050405020304" pitchFamily="18" charset="0"/>
                <a:ea typeface="Calibri" panose="020F0502020204030204" pitchFamily="34" charset="0"/>
                <a:cs typeface="Times New Roman" panose="02020603050405020304" pitchFamily="18" charset="0"/>
              </a:rPr>
              <a:t>κατάψυχα</a:t>
            </a: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 το ζωντανό πόνο, </a:t>
            </a:r>
            <a:r>
              <a:rPr lang="el-GR" sz="1600" i="1" dirty="0" err="1">
                <a:effectLst/>
                <a:latin typeface="Times New Roman" panose="02020603050405020304" pitchFamily="18" charset="0"/>
                <a:ea typeface="Calibri" panose="020F0502020204030204" pitchFamily="34" charset="0"/>
                <a:cs typeface="Times New Roman" panose="02020603050405020304" pitchFamily="18" charset="0"/>
              </a:rPr>
              <a:t>πούχε</a:t>
            </a:r>
            <a:r>
              <a:rPr lang="el-GR" sz="1600" i="1" dirty="0">
                <a:effectLst/>
                <a:latin typeface="Times New Roman" panose="02020603050405020304" pitchFamily="18" charset="0"/>
                <a:ea typeface="Calibri" panose="020F0502020204030204" pitchFamily="34" charset="0"/>
                <a:cs typeface="Times New Roman" panose="02020603050405020304" pitchFamily="18" charset="0"/>
              </a:rPr>
              <a:t> σε μια στιγμή δημιουργήσει, τον πόνο κάθε ζωντανού ατόμου.</a:t>
            </a:r>
          </a:p>
          <a:p>
            <a:pPr marL="180340" marR="233680" algn="just">
              <a:lnSpc>
                <a:spcPct val="115000"/>
              </a:lnSpc>
              <a:spcAft>
                <a:spcPts val="800"/>
              </a:spcAft>
            </a:pPr>
            <a:endParaRPr lang="el-GR" sz="1600" i="1" dirty="0">
              <a:effectLst/>
              <a:latin typeface="Times New Roman" panose="02020603050405020304" pitchFamily="18" charset="0"/>
              <a:ea typeface="Calibri" panose="020F0502020204030204" pitchFamily="34" charset="0"/>
              <a:cs typeface="Times New Roman" panose="02020603050405020304" pitchFamily="18" charset="0"/>
            </a:endParaRPr>
          </a:p>
          <a:p>
            <a:pPr marL="180340" marR="233680" algn="just">
              <a:lnSpc>
                <a:spcPct val="115000"/>
              </a:lnSpc>
              <a:spcAft>
                <a:spcPts val="800"/>
              </a:spcAft>
            </a:pPr>
            <a:r>
              <a:rPr lang="el-GR" sz="1400" kern="0" dirty="0">
                <a:effectLst/>
                <a:latin typeface="Times New Roman" panose="02020603050405020304" pitchFamily="18" charset="0"/>
                <a:ea typeface="Calibri" panose="020F0502020204030204" pitchFamily="34" charset="0"/>
              </a:rPr>
              <a:t>«Κοσμογονία»</a:t>
            </a:r>
            <a:r>
              <a:rPr lang="el-GR" sz="1400" i="1" kern="0" dirty="0">
                <a:effectLst/>
                <a:latin typeface="Times New Roman" panose="02020603050405020304" pitchFamily="18" charset="0"/>
                <a:ea typeface="Calibri" panose="020F0502020204030204" pitchFamily="34" charset="0"/>
              </a:rPr>
              <a:t>,</a:t>
            </a:r>
            <a:r>
              <a:rPr lang="el-GR" sz="1400" kern="0" dirty="0">
                <a:effectLst/>
                <a:latin typeface="Times New Roman" panose="02020603050405020304" pitchFamily="18" charset="0"/>
                <a:ea typeface="Calibri" panose="020F0502020204030204" pitchFamily="34" charset="0"/>
              </a:rPr>
              <a:t> γραμμένο το 1899 και δημοσιευμένο στην </a:t>
            </a:r>
            <a:r>
              <a:rPr lang="el-GR" sz="1400" i="1" kern="0" dirty="0">
                <a:effectLst/>
                <a:latin typeface="Times New Roman" panose="02020603050405020304" pitchFamily="18" charset="0"/>
                <a:ea typeface="Calibri" panose="020F0502020204030204" pitchFamily="34" charset="0"/>
              </a:rPr>
              <a:t>Κερκυραϊκή Ανθολογία</a:t>
            </a:r>
            <a:r>
              <a:rPr lang="el-GR" sz="1400" kern="0" dirty="0">
                <a:effectLst/>
                <a:latin typeface="Times New Roman" panose="02020603050405020304" pitchFamily="18" charset="0"/>
                <a:ea typeface="Calibri" panose="020F0502020204030204" pitchFamily="34" charset="0"/>
              </a:rPr>
              <a:t> το 1915</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09390392"/>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217F5F8-092E-27F8-44D4-8F327F41F8DB}"/>
              </a:ext>
            </a:extLst>
          </p:cNvPr>
          <p:cNvSpPr>
            <a:spLocks noGrp="1"/>
          </p:cNvSpPr>
          <p:nvPr>
            <p:ph idx="1"/>
          </p:nvPr>
        </p:nvSpPr>
        <p:spPr>
          <a:xfrm>
            <a:off x="1653698" y="1196499"/>
            <a:ext cx="9656357" cy="3375501"/>
          </a:xfrm>
        </p:spPr>
        <p:txBody>
          <a:bodyPr>
            <a:normAutofit/>
          </a:bodyPr>
          <a:lstStyle/>
          <a:p>
            <a:pPr algn="just"/>
            <a:r>
              <a:rPr lang="el-GR" sz="1600" kern="0" dirty="0">
                <a:effectLst/>
                <a:ea typeface="Calibri" panose="020F0502020204030204" pitchFamily="34" charset="0"/>
              </a:rPr>
              <a:t>Ο Βούδας διδάσκει ότι η ύπαρξη είναι αιτία και αποτέλεσμα της επιθυμίας και η επιθυμία είναι αιτία του πόνου.</a:t>
            </a:r>
          </a:p>
          <a:p>
            <a:pPr algn="just"/>
            <a:r>
              <a:rPr lang="el-GR" sz="1600" kern="0" dirty="0">
                <a:effectLst/>
                <a:ea typeface="Calibri" panose="020F0502020204030204" pitchFamily="34" charset="0"/>
              </a:rPr>
              <a:t>Η λύτρωση από τον πόνο προϋποθέτει την απαλλαγή από κάθε μορφή επιθυμίας. Η εξάλειψη της επιθυμίας ισοδυναμεί με την ανυπαρξία, το βύθισμα στη Νιρβάνα, ενώ η υποταγή στην επιθυμία διαιωνίζει την ύπαρξη και μαζί της τον πόνο.</a:t>
            </a:r>
          </a:p>
          <a:p>
            <a:pPr algn="just"/>
            <a:r>
              <a:rPr lang="el-GR" sz="1600" kern="0" dirty="0">
                <a:effectLst/>
                <a:ea typeface="Calibri" panose="020F0502020204030204" pitchFamily="34" charset="0"/>
              </a:rPr>
              <a:t>Οι Ινδοί ασκητές συμβουλεύουν τους ανθρώπους να αντιμετωπίζουν τον κόσμο ως μία πλάνη και την επιθυμία ως κάτι περιττό που οδηγεί στο κακό, επιδιώκοντας την αποκόλληση από την ύλη, προκειμένου να βρουν την αταραξία.</a:t>
            </a:r>
          </a:p>
          <a:p>
            <a:pPr algn="just"/>
            <a:r>
              <a:rPr lang="el-GR" sz="1600" kern="0" dirty="0">
                <a:effectLst/>
                <a:ea typeface="Calibri" panose="020F0502020204030204" pitchFamily="34" charset="0"/>
              </a:rPr>
              <a:t>Αυτές τις ιδέες επεξεργάζεται ο Θεοτόκης στο πρώτο του μυθιστόρημα, με τίτλο </a:t>
            </a:r>
            <a:r>
              <a:rPr lang="en-US" sz="1600" i="1" kern="0" dirty="0">
                <a:effectLst/>
                <a:ea typeface="Calibri" panose="020F0502020204030204" pitchFamily="34" charset="0"/>
              </a:rPr>
              <a:t>Vie de Montagne</a:t>
            </a:r>
            <a:r>
              <a:rPr lang="el-GR" sz="1600" kern="0" dirty="0">
                <a:effectLst/>
                <a:ea typeface="Calibri" panose="020F0502020204030204" pitchFamily="34" charset="0"/>
              </a:rPr>
              <a:t>. Πρόκειται για ένα ληστρικό μυθιστόρημα γραμμένο το 1895 στα Γαλλικά, το οποίο παρακολουθεί τις περιπέτειες μιας ομάδας ληστών στα βουνά της Πελοποννήσου.</a:t>
            </a:r>
            <a:endParaRPr lang="el-GR" sz="1600" dirty="0"/>
          </a:p>
        </p:txBody>
      </p:sp>
      <p:sp>
        <p:nvSpPr>
          <p:cNvPr id="4" name="Τίτλος 1">
            <a:extLst>
              <a:ext uri="{FF2B5EF4-FFF2-40B4-BE49-F238E27FC236}">
                <a16:creationId xmlns:a16="http://schemas.microsoft.com/office/drawing/2014/main" id="{930656DF-875B-3608-68BF-BAB57E8B84FB}"/>
              </a:ext>
            </a:extLst>
          </p:cNvPr>
          <p:cNvSpPr>
            <a:spLocks noGrp="1"/>
          </p:cNvSpPr>
          <p:nvPr>
            <p:ph type="title"/>
          </p:nvPr>
        </p:nvSpPr>
        <p:spPr>
          <a:xfrm>
            <a:off x="2641029" y="487696"/>
            <a:ext cx="7339552" cy="475338"/>
          </a:xfrm>
        </p:spPr>
        <p:txBody>
          <a:bodyPr>
            <a:noAutofit/>
          </a:bodyPr>
          <a:lstStyle/>
          <a:p>
            <a:r>
              <a:rPr lang="el-GR" sz="1800" dirty="0"/>
              <a:t>Η επιρροή της ινδικής σκέψης στο πρωτότυπο έργο του Θεοτόκη</a:t>
            </a:r>
          </a:p>
        </p:txBody>
      </p:sp>
      <p:sp>
        <p:nvSpPr>
          <p:cNvPr id="2" name="TextBox 1">
            <a:extLst>
              <a:ext uri="{FF2B5EF4-FFF2-40B4-BE49-F238E27FC236}">
                <a16:creationId xmlns:a16="http://schemas.microsoft.com/office/drawing/2014/main" id="{1C6D4A22-2E16-63CD-1E2F-EF1CF298EB09}"/>
              </a:ext>
            </a:extLst>
          </p:cNvPr>
          <p:cNvSpPr txBox="1"/>
          <p:nvPr/>
        </p:nvSpPr>
        <p:spPr>
          <a:xfrm>
            <a:off x="2996120" y="4717920"/>
            <a:ext cx="6384880" cy="1704569"/>
          </a:xfrm>
          <a:prstGeom prst="rect">
            <a:avLst/>
          </a:prstGeom>
          <a:noFill/>
          <a:ln w="28575">
            <a:solidFill>
              <a:schemeClr val="accent6"/>
            </a:solidFill>
          </a:ln>
          <a:effectLst>
            <a:outerShdw blurRad="50800" dist="38100" dir="2700000" algn="tl" rotWithShape="0">
              <a:prstClr val="black">
                <a:alpha val="40000"/>
              </a:prstClr>
            </a:outerShdw>
          </a:effectLst>
        </p:spPr>
        <p:txBody>
          <a:bodyPr wrap="square" rtlCol="0">
            <a:spAutoFit/>
          </a:bodyPr>
          <a:lstStyle/>
          <a:p>
            <a:pPr marL="180340" marR="180340" algn="just">
              <a:lnSpc>
                <a:spcPct val="115000"/>
              </a:lnSpc>
              <a:spcAft>
                <a:spcPts val="800"/>
              </a:spcAft>
            </a:pP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Κάνεις λάθος! Η Κόλαση είναι για τους κακούς, αλλά για τους κακούς χριστιανούς˙ εμείς οι υπόλοιποι δε θα πάμε πουθενά, θα εκμηδενιστούμε… Κι αυτό θα είναι η οριστική μας ευτυχία.</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kern="0" dirty="0">
              <a:effectLst/>
              <a:latin typeface="Times New Roman" panose="02020603050405020304" pitchFamily="18" charset="0"/>
              <a:ea typeface="Calibri" panose="020F0502020204030204" pitchFamily="34" charset="0"/>
            </a:endParaRPr>
          </a:p>
          <a:p>
            <a:r>
              <a:rPr lang="el-GR" sz="1400" i="1" kern="0" dirty="0">
                <a:effectLst/>
                <a:latin typeface="Times New Roman" panose="02020603050405020304" pitchFamily="18" charset="0"/>
                <a:ea typeface="Calibri" panose="020F0502020204030204" pitchFamily="34" charset="0"/>
              </a:rPr>
              <a:t>Η Ζωή στο Βουνό</a:t>
            </a:r>
            <a:r>
              <a:rPr lang="el-GR" sz="1400" kern="0" dirty="0">
                <a:effectLst/>
                <a:latin typeface="Times New Roman" panose="02020603050405020304" pitchFamily="18" charset="0"/>
                <a:ea typeface="Calibri" panose="020F0502020204030204" pitchFamily="34" charset="0"/>
              </a:rPr>
              <a:t>,</a:t>
            </a:r>
            <a:r>
              <a:rPr lang="en-US" sz="1400" kern="0" dirty="0">
                <a:effectLst/>
                <a:latin typeface="Times New Roman" panose="02020603050405020304" pitchFamily="18" charset="0"/>
                <a:ea typeface="Calibri" panose="020F0502020204030204" pitchFamily="34" charset="0"/>
              </a:rPr>
              <a:t> </a:t>
            </a:r>
            <a:r>
              <a:rPr lang="el-GR" sz="1400" kern="0" dirty="0">
                <a:effectLst/>
                <a:latin typeface="Times New Roman" panose="02020603050405020304" pitchFamily="18" charset="0"/>
                <a:ea typeface="Calibri" panose="020F0502020204030204" pitchFamily="34" charset="0"/>
              </a:rPr>
              <a:t>μτφ: Γ. </a:t>
            </a:r>
            <a:r>
              <a:rPr lang="el-GR" sz="1400" kern="0" dirty="0" err="1">
                <a:effectLst/>
                <a:latin typeface="Times New Roman" panose="02020603050405020304" pitchFamily="18" charset="0"/>
                <a:ea typeface="Calibri" panose="020F0502020204030204" pitchFamily="34" charset="0"/>
              </a:rPr>
              <a:t>Ξενάριος</a:t>
            </a:r>
            <a:r>
              <a:rPr lang="el-GR" sz="1400" kern="0" dirty="0">
                <a:latin typeface="Times New Roman" panose="02020603050405020304" pitchFamily="18" charset="0"/>
                <a:ea typeface="Calibri" panose="020F0502020204030204" pitchFamily="34" charset="0"/>
              </a:rPr>
              <a:t>. Καστανιώτη, 1999 (</a:t>
            </a:r>
            <a:r>
              <a:rPr lang="el-GR" sz="1400" kern="0" dirty="0">
                <a:effectLst/>
                <a:latin typeface="Times New Roman" panose="02020603050405020304" pitchFamily="18" charset="0"/>
                <a:ea typeface="Calibri" panose="020F0502020204030204" pitchFamily="34" charset="0"/>
              </a:rPr>
              <a:t>σ. 93)</a:t>
            </a:r>
            <a:endParaRPr lang="el-GR" sz="1400" dirty="0"/>
          </a:p>
        </p:txBody>
      </p:sp>
    </p:spTree>
    <p:extLst>
      <p:ext uri="{BB962C8B-B14F-4D97-AF65-F5344CB8AC3E}">
        <p14:creationId xmlns:p14="http://schemas.microsoft.com/office/powerpoint/2010/main" val="805447871"/>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3158ADC-F0D1-2DB8-7935-57F18D4771AD}"/>
              </a:ext>
            </a:extLst>
          </p:cNvPr>
          <p:cNvSpPr>
            <a:spLocks noGrp="1"/>
          </p:cNvSpPr>
          <p:nvPr>
            <p:ph idx="1"/>
          </p:nvPr>
        </p:nvSpPr>
        <p:spPr>
          <a:xfrm>
            <a:off x="1916350" y="1832037"/>
            <a:ext cx="9251004" cy="3732185"/>
          </a:xfrm>
        </p:spPr>
        <p:txBody>
          <a:bodyPr>
            <a:normAutofit lnSpcReduction="10000"/>
          </a:bodyPr>
          <a:lstStyle/>
          <a:p>
            <a:pPr marL="0" indent="0" algn="just">
              <a:buNone/>
            </a:pPr>
            <a:r>
              <a:rPr lang="el-GR" sz="1600" dirty="0"/>
              <a:t>Η επιθυμία, ως μια δύναμη που καταλαμβάνει τους ανθρώπους και τους οδηγεί στην καταστροφή, είναι μια ιδέα που απασχολεί τον Θεοτόκη στα περισσότερα έργα του, πρώιμα και μεταγενέστερα:</a:t>
            </a:r>
          </a:p>
          <a:p>
            <a:pPr algn="just"/>
            <a:r>
              <a:rPr lang="el-GR" sz="1600" dirty="0"/>
              <a:t>«Το Πάθος» (νιτσεϊκής χροιάς ρομάντζο με θέμα τη ζωή ενός αναχωρητή, 1898)</a:t>
            </a:r>
          </a:p>
          <a:p>
            <a:pPr algn="just"/>
            <a:r>
              <a:rPr lang="el-GR" sz="1600" i="1" dirty="0"/>
              <a:t>Απελλής</a:t>
            </a:r>
            <a:r>
              <a:rPr lang="el-GR" sz="1600" dirty="0"/>
              <a:t> (εκτενές ρομαντικό διήγημα βασισμένο στο </a:t>
            </a:r>
            <a:r>
              <a:rPr lang="el-GR" sz="1600" dirty="0" err="1"/>
              <a:t>προμηθεϊκό</a:t>
            </a:r>
            <a:r>
              <a:rPr lang="el-GR" sz="1600" dirty="0"/>
              <a:t> μοτίβο, 1905)</a:t>
            </a:r>
          </a:p>
          <a:p>
            <a:pPr algn="just"/>
            <a:r>
              <a:rPr lang="el-GR" sz="1600" i="1" dirty="0"/>
              <a:t>Αγάπη Παράνομη</a:t>
            </a:r>
            <a:r>
              <a:rPr lang="el-GR" sz="1600" dirty="0"/>
              <a:t> (μακροσκελές ρεαλιστικό διήγημα, περιλαμβάνεται στις </a:t>
            </a:r>
            <a:r>
              <a:rPr lang="el-GR" sz="1600" i="1" dirty="0"/>
              <a:t>Κορφιάτικες Ιστορίες, </a:t>
            </a:r>
            <a:r>
              <a:rPr lang="el-GR" sz="1600" dirty="0"/>
              <a:t>1906)</a:t>
            </a:r>
          </a:p>
          <a:p>
            <a:pPr algn="just"/>
            <a:r>
              <a:rPr lang="el-GR" sz="1600" i="1" dirty="0"/>
              <a:t>Η Τιμή και το χρήμα </a:t>
            </a:r>
            <a:r>
              <a:rPr lang="el-GR" sz="1600" dirty="0"/>
              <a:t>(ρεαλιστική νουβέλα, με σαφείς σοσιαλιστικές κατευθύνσεις, 1912)</a:t>
            </a:r>
          </a:p>
          <a:p>
            <a:pPr algn="just"/>
            <a:r>
              <a:rPr lang="el-GR" sz="1600" i="1" dirty="0"/>
              <a:t>Η ζωή και ο θάνατος του Καραβέλα</a:t>
            </a:r>
            <a:r>
              <a:rPr lang="el-GR" sz="1600" dirty="0"/>
              <a:t> (νατουραλισμός, 1918)</a:t>
            </a:r>
          </a:p>
          <a:p>
            <a:pPr marL="0" indent="0" algn="just">
              <a:buNone/>
            </a:pPr>
            <a:endParaRPr lang="el-GR" sz="1600" dirty="0"/>
          </a:p>
          <a:p>
            <a:pPr marL="0" indent="0" algn="just">
              <a:buNone/>
            </a:pPr>
            <a:r>
              <a:rPr lang="el-GR" sz="1600" dirty="0"/>
              <a:t>Αλλά ο πόνος μπορεί επίσης να αποτελέσει μέσο για την κατανόηση του κόσμου και την ανακάλυψη της αρετής. </a:t>
            </a:r>
          </a:p>
        </p:txBody>
      </p:sp>
      <p:sp>
        <p:nvSpPr>
          <p:cNvPr id="4" name="Τίτλος 1">
            <a:extLst>
              <a:ext uri="{FF2B5EF4-FFF2-40B4-BE49-F238E27FC236}">
                <a16:creationId xmlns:a16="http://schemas.microsoft.com/office/drawing/2014/main" id="{801EB36B-9EAA-4C70-50A1-EFDEFF1AB34E}"/>
              </a:ext>
            </a:extLst>
          </p:cNvPr>
          <p:cNvSpPr>
            <a:spLocks noGrp="1"/>
          </p:cNvSpPr>
          <p:nvPr>
            <p:ph type="title"/>
          </p:nvPr>
        </p:nvSpPr>
        <p:spPr>
          <a:xfrm>
            <a:off x="2942583" y="857347"/>
            <a:ext cx="7349280" cy="485065"/>
          </a:xfrm>
        </p:spPr>
        <p:txBody>
          <a:bodyPr>
            <a:noAutofit/>
          </a:bodyPr>
          <a:lstStyle/>
          <a:p>
            <a:r>
              <a:rPr lang="el-GR" sz="1800" dirty="0"/>
              <a:t>Η επιρροή της ινδικής σκέψης στο πρωτότυπο έργο του Θεοτόκη</a:t>
            </a:r>
          </a:p>
        </p:txBody>
      </p:sp>
    </p:spTree>
    <p:extLst>
      <p:ext uri="{BB962C8B-B14F-4D97-AF65-F5344CB8AC3E}">
        <p14:creationId xmlns:p14="http://schemas.microsoft.com/office/powerpoint/2010/main" val="2908330407"/>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a:extLst>
              <a:ext uri="{FF2B5EF4-FFF2-40B4-BE49-F238E27FC236}">
                <a16:creationId xmlns:a16="http://schemas.microsoft.com/office/drawing/2014/main" id="{930656DF-875B-3608-68BF-BAB57E8B84FB}"/>
              </a:ext>
            </a:extLst>
          </p:cNvPr>
          <p:cNvSpPr>
            <a:spLocks noGrp="1"/>
          </p:cNvSpPr>
          <p:nvPr>
            <p:ph type="title"/>
          </p:nvPr>
        </p:nvSpPr>
        <p:spPr>
          <a:xfrm>
            <a:off x="2592389" y="623888"/>
            <a:ext cx="7339552" cy="475338"/>
          </a:xfrm>
        </p:spPr>
        <p:txBody>
          <a:bodyPr>
            <a:noAutofit/>
          </a:bodyPr>
          <a:lstStyle/>
          <a:p>
            <a:r>
              <a:rPr lang="el-GR" sz="1800" dirty="0"/>
              <a:t>Η επιρροή της ινδικής σκέψης στο πρωτότυπο έργο του Θεοτόκη</a:t>
            </a:r>
          </a:p>
        </p:txBody>
      </p:sp>
      <p:sp>
        <p:nvSpPr>
          <p:cNvPr id="5" name="Θέση περιεχομένου 4">
            <a:extLst>
              <a:ext uri="{FF2B5EF4-FFF2-40B4-BE49-F238E27FC236}">
                <a16:creationId xmlns:a16="http://schemas.microsoft.com/office/drawing/2014/main" id="{A64D49B4-E2D7-A51D-5A44-BF8F36371351}"/>
              </a:ext>
            </a:extLst>
          </p:cNvPr>
          <p:cNvSpPr>
            <a:spLocks noGrp="1"/>
          </p:cNvSpPr>
          <p:nvPr>
            <p:ph idx="1"/>
          </p:nvPr>
        </p:nvSpPr>
        <p:spPr>
          <a:xfrm>
            <a:off x="1371609" y="1355385"/>
            <a:ext cx="9737378" cy="1913109"/>
          </a:xfrm>
        </p:spPr>
        <p:txBody>
          <a:bodyPr>
            <a:normAutofit/>
          </a:bodyPr>
          <a:lstStyle/>
          <a:p>
            <a:pPr algn="just"/>
            <a:r>
              <a:rPr lang="el-GR" sz="1600" dirty="0"/>
              <a:t>Ο </a:t>
            </a:r>
            <a:r>
              <a:rPr lang="el-GR" sz="1600" dirty="0" err="1"/>
              <a:t>Τουρκόγιαννος</a:t>
            </a:r>
            <a:r>
              <a:rPr lang="el-GR" sz="1600" dirty="0"/>
              <a:t>, κεντρικός ήρωας της νουβέλας </a:t>
            </a:r>
            <a:r>
              <a:rPr lang="el-GR" sz="1600" i="1" dirty="0"/>
              <a:t>Κατάδικος</a:t>
            </a:r>
            <a:r>
              <a:rPr lang="el-GR" sz="1600" dirty="0"/>
              <a:t>, ακολουθεί ένα ηθικό σύστημα εμπνευσμένο από τον ηθικό κώδικα του Μανού, που «δέχεται τη ζωή σαν ένα μεγάλο κακό, προσπαθεί να την καταστρέψει, δεν αποφεύγει ουδέ βάσανα, ουδέ πόνους, </a:t>
            </a:r>
            <a:r>
              <a:rPr lang="el-GR" sz="1600" dirty="0" err="1"/>
              <a:t>αυτοθέλητα</a:t>
            </a:r>
            <a:r>
              <a:rPr lang="el-GR" sz="1600" dirty="0"/>
              <a:t> </a:t>
            </a:r>
            <a:r>
              <a:rPr lang="el-GR" sz="1600" dirty="0" err="1"/>
              <a:t>υποφέρνει</a:t>
            </a:r>
            <a:r>
              <a:rPr lang="el-GR" sz="1600" dirty="0"/>
              <a:t> στα </a:t>
            </a:r>
            <a:r>
              <a:rPr lang="el-GR" sz="1600" dirty="0" err="1"/>
              <a:t>δρυμά</a:t>
            </a:r>
            <a:r>
              <a:rPr lang="el-GR" sz="1600" dirty="0"/>
              <a:t> σκληρότατες άσκησες, και </a:t>
            </a:r>
            <a:r>
              <a:rPr lang="el-GR" sz="1600" dirty="0" err="1"/>
              <a:t>διδάχνει</a:t>
            </a:r>
            <a:r>
              <a:rPr lang="el-GR" sz="1600" dirty="0"/>
              <a:t> στα δάση, σε διαλεχτούς </a:t>
            </a:r>
            <a:r>
              <a:rPr lang="el-GR" sz="1600" dirty="0" err="1"/>
              <a:t>μαθητάδες</a:t>
            </a:r>
            <a:r>
              <a:rPr lang="el-GR" sz="1600" dirty="0"/>
              <a:t>, τες αλήθειες της φιλοσοφίας και τα παραγγέλματα </a:t>
            </a:r>
            <a:r>
              <a:rPr lang="el-GR" sz="1600" dirty="0" err="1"/>
              <a:t>μιανής</a:t>
            </a:r>
            <a:r>
              <a:rPr lang="el-GR" sz="1600" dirty="0"/>
              <a:t> </a:t>
            </a:r>
            <a:r>
              <a:rPr lang="el-GR" sz="1600" dirty="0" err="1"/>
              <a:t>δυσκολόπραχτης</a:t>
            </a:r>
            <a:r>
              <a:rPr lang="el-GR" sz="1600" dirty="0"/>
              <a:t> ηθικής.» (Θεοτόκης, 1993, σ. 84)</a:t>
            </a:r>
          </a:p>
        </p:txBody>
      </p:sp>
      <p:sp>
        <p:nvSpPr>
          <p:cNvPr id="6" name="TextBox 5">
            <a:extLst>
              <a:ext uri="{FF2B5EF4-FFF2-40B4-BE49-F238E27FC236}">
                <a16:creationId xmlns:a16="http://schemas.microsoft.com/office/drawing/2014/main" id="{20DD898F-8885-093A-BE74-615C55AD9EBA}"/>
              </a:ext>
            </a:extLst>
          </p:cNvPr>
          <p:cNvSpPr txBox="1"/>
          <p:nvPr/>
        </p:nvSpPr>
        <p:spPr>
          <a:xfrm>
            <a:off x="2412456" y="3463056"/>
            <a:ext cx="7733489" cy="255454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l-GR" sz="1600" i="1" kern="0" dirty="0">
                <a:effectLst/>
                <a:latin typeface="Times New Roman" panose="02020603050405020304" pitchFamily="18" charset="0"/>
                <a:ea typeface="Calibri" panose="020F0502020204030204" pitchFamily="34" charset="0"/>
              </a:rPr>
              <a:t>εύρηκα στην </a:t>
            </a:r>
            <a:r>
              <a:rPr lang="el-GR" sz="1600" i="1" kern="0" dirty="0" err="1">
                <a:effectLst/>
                <a:latin typeface="Times New Roman" panose="02020603050405020304" pitchFamily="18" charset="0"/>
                <a:ea typeface="Calibri" panose="020F0502020204030204" pitchFamily="34" charset="0"/>
              </a:rPr>
              <a:t>ξενητιά</a:t>
            </a:r>
            <a:r>
              <a:rPr lang="el-GR" sz="1600" i="1" kern="0" dirty="0">
                <a:effectLst/>
                <a:latin typeface="Times New Roman" panose="02020603050405020304" pitchFamily="18" charset="0"/>
                <a:ea typeface="Calibri" panose="020F0502020204030204" pitchFamily="34" charset="0"/>
              </a:rPr>
              <a:t> ανθρώπους καλούς, ένα δάσκαλο μάλιστα πολύ </a:t>
            </a:r>
            <a:r>
              <a:rPr lang="el-GR" sz="1600" i="1" kern="0" dirty="0" err="1">
                <a:effectLst/>
                <a:latin typeface="Times New Roman" panose="02020603050405020304" pitchFamily="18" charset="0"/>
                <a:ea typeface="Calibri" panose="020F0502020204030204" pitchFamily="34" charset="0"/>
              </a:rPr>
              <a:t>σοφόνε</a:t>
            </a:r>
            <a:r>
              <a:rPr lang="el-GR" sz="1600" i="1" kern="0" dirty="0">
                <a:effectLst/>
                <a:latin typeface="Times New Roman" panose="02020603050405020304" pitchFamily="18" charset="0"/>
                <a:ea typeface="Calibri" panose="020F0502020204030204" pitchFamily="34" charset="0"/>
              </a:rPr>
              <a:t> [...] κι είδα μ’ αυτούς τριγύρω μου τόση ανθρώπινη δυστυχία [...] πού </a:t>
            </a:r>
            <a:r>
              <a:rPr lang="el-GR" sz="1600" i="1" kern="0" dirty="0" err="1">
                <a:effectLst/>
                <a:latin typeface="Times New Roman" panose="02020603050405020304" pitchFamily="18" charset="0"/>
                <a:ea typeface="Calibri" panose="020F0502020204030204" pitchFamily="34" charset="0"/>
              </a:rPr>
              <a:t>ελησμόνησα</a:t>
            </a:r>
            <a:r>
              <a:rPr lang="el-GR" sz="1600" i="1" kern="0" dirty="0">
                <a:effectLst/>
                <a:latin typeface="Times New Roman" panose="02020603050405020304" pitchFamily="18" charset="0"/>
                <a:ea typeface="Calibri" panose="020F0502020204030204" pitchFamily="34" charset="0"/>
              </a:rPr>
              <a:t> τα δικά μου τα πάθη κ’ </a:t>
            </a:r>
            <a:r>
              <a:rPr lang="el-GR" sz="1600" i="1" kern="0" dirty="0" err="1">
                <a:effectLst/>
                <a:latin typeface="Times New Roman" panose="02020603050405020304" pitchFamily="18" charset="0"/>
                <a:ea typeface="Calibri" panose="020F0502020204030204" pitchFamily="34" charset="0"/>
              </a:rPr>
              <a:t>εβάλθηκα</a:t>
            </a:r>
            <a:r>
              <a:rPr lang="el-GR" sz="1600" i="1" kern="0" dirty="0">
                <a:effectLst/>
                <a:latin typeface="Times New Roman" panose="02020603050405020304" pitchFamily="18" charset="0"/>
                <a:ea typeface="Calibri" panose="020F0502020204030204" pitchFamily="34" charset="0"/>
              </a:rPr>
              <a:t> ν’ αγαπάω όλους τούς ανθρώπους... Κι αποφάσισα να ρωτήσω και ρωτιόμουνα και o ίδιος, γιατί </a:t>
            </a:r>
            <a:r>
              <a:rPr lang="el-GR" sz="1600" i="1" kern="0" dirty="0" err="1">
                <a:effectLst/>
                <a:latin typeface="Times New Roman" panose="02020603050405020304" pitchFamily="18" charset="0"/>
                <a:ea typeface="Calibri" panose="020F0502020204030204" pitchFamily="34" charset="0"/>
              </a:rPr>
              <a:t>είταν</a:t>
            </a:r>
            <a:r>
              <a:rPr lang="el-GR" sz="1600" i="1" kern="0" dirty="0">
                <a:effectLst/>
                <a:latin typeface="Times New Roman" panose="02020603050405020304" pitchFamily="18" charset="0"/>
                <a:ea typeface="Calibri" panose="020F0502020204030204" pitchFamily="34" charset="0"/>
              </a:rPr>
              <a:t> o κόσμος έτσι </a:t>
            </a:r>
            <a:r>
              <a:rPr lang="el-GR" sz="1600" i="1" kern="0" dirty="0" err="1">
                <a:effectLst/>
                <a:latin typeface="Times New Roman" panose="02020603050405020304" pitchFamily="18" charset="0"/>
                <a:ea typeface="Calibri" panose="020F0502020204030204" pitchFamily="34" charset="0"/>
              </a:rPr>
              <a:t>φτιασμένος</a:t>
            </a:r>
            <a:r>
              <a:rPr lang="el-GR" sz="1600" i="1" kern="0" dirty="0">
                <a:effectLst/>
                <a:latin typeface="Times New Roman" panose="02020603050405020304" pitchFamily="18" charset="0"/>
                <a:ea typeface="Calibri" panose="020F0502020204030204" pitchFamily="34" charset="0"/>
              </a:rPr>
              <a:t> [...] Μα o δάσκαλος ήξερε. Και αυτός και κάποιοι άλλοι μού ‘παν πώς είναι λίγοι οι ευτυχισμένοι </a:t>
            </a:r>
            <a:r>
              <a:rPr lang="el-GR" sz="1600" i="1" kern="0" dirty="0" err="1">
                <a:effectLst/>
                <a:latin typeface="Times New Roman" panose="02020603050405020304" pitchFamily="18" charset="0"/>
                <a:ea typeface="Calibri" panose="020F0502020204030204" pitchFamily="34" charset="0"/>
              </a:rPr>
              <a:t>ανθρώποι</a:t>
            </a:r>
            <a:r>
              <a:rPr lang="el-GR" sz="1600" i="1" kern="0" dirty="0">
                <a:effectLst/>
                <a:latin typeface="Times New Roman" panose="02020603050405020304" pitchFamily="18" charset="0"/>
                <a:ea typeface="Calibri" panose="020F0502020204030204" pitchFamily="34" charset="0"/>
              </a:rPr>
              <a:t> ή εκείνοι που αλαφραίνουν του αλλουνού τον πόνο ή οι κακοί που μετανιώνουν. Αυτοί λαβαίνουν τη λύτρωση... Κι ωστόσο άλλη Μαργαρίτα δεν </a:t>
            </a:r>
            <a:r>
              <a:rPr lang="el-GR" sz="1600" i="1" kern="0" dirty="0" err="1">
                <a:effectLst/>
                <a:latin typeface="Times New Roman" panose="02020603050405020304" pitchFamily="18" charset="0"/>
                <a:ea typeface="Calibri" panose="020F0502020204030204" pitchFamily="34" charset="0"/>
              </a:rPr>
              <a:t>ευρισκότουν</a:t>
            </a:r>
            <a:r>
              <a:rPr lang="el-GR" sz="1600" i="1" kern="0" dirty="0">
                <a:effectLst/>
                <a:latin typeface="Times New Roman" panose="02020603050405020304" pitchFamily="18" charset="0"/>
                <a:ea typeface="Calibri" panose="020F0502020204030204" pitchFamily="34" charset="0"/>
              </a:rPr>
              <a:t> κι ούτε τη ζητούσα και την προκοπή την ήθελα κάθε μέρα και λιγότερο και δεν κυνηγούσα πλιά το πολύ κέρδος […]</a:t>
            </a:r>
          </a:p>
          <a:p>
            <a:pPr algn="just"/>
            <a:endParaRPr lang="el-GR" sz="1600" i="1" kern="0" dirty="0">
              <a:latin typeface="Times New Roman" panose="02020603050405020304" pitchFamily="18" charset="0"/>
            </a:endParaRPr>
          </a:p>
          <a:p>
            <a:pPr algn="just"/>
            <a:r>
              <a:rPr lang="el-GR" sz="1400" dirty="0">
                <a:effectLst/>
                <a:latin typeface="Times New Roman" panose="02020603050405020304" pitchFamily="18" charset="0"/>
                <a:ea typeface="Calibri" panose="020F0502020204030204" pitchFamily="34" charset="0"/>
                <a:cs typeface="Times New Roman" panose="02020603050405020304" pitchFamily="18" charset="0"/>
              </a:rPr>
              <a:t>Κωνσταντίνος Θεοτόκης επιλογή, </a:t>
            </a:r>
            <a:r>
              <a:rPr lang="el-GR" sz="1400" i="1" dirty="0">
                <a:effectLst/>
                <a:latin typeface="Times New Roman" panose="02020603050405020304" pitchFamily="18" charset="0"/>
                <a:ea typeface="Calibri" panose="020F0502020204030204" pitchFamily="34" charset="0"/>
                <a:cs typeface="Times New Roman" panose="02020603050405020304" pitchFamily="18" charset="0"/>
              </a:rPr>
              <a:t>Κατάδικος</a:t>
            </a:r>
            <a:r>
              <a:rPr lang="el-GR" sz="1400" i="1" dirty="0">
                <a:latin typeface="Times New Roman" panose="02020603050405020304" pitchFamily="18" charset="0"/>
                <a:ea typeface="Calibri" panose="020F0502020204030204" pitchFamily="34" charset="0"/>
                <a:cs typeface="Times New Roman" panose="02020603050405020304" pitchFamily="18" charset="0"/>
              </a:rPr>
              <a:t>. </a:t>
            </a:r>
            <a:r>
              <a:rPr lang="el-GR" sz="1400" dirty="0">
                <a:latin typeface="Times New Roman" panose="02020603050405020304" pitchFamily="18" charset="0"/>
                <a:ea typeface="Calibri" panose="020F0502020204030204" pitchFamily="34" charset="0"/>
                <a:cs typeface="Times New Roman" panose="02020603050405020304" pitchFamily="18" charset="0"/>
              </a:rPr>
              <a:t>Σύγχρονη εποχή, 1989</a:t>
            </a:r>
            <a:r>
              <a:rPr lang="el-GR" sz="1400" dirty="0">
                <a:effectLst/>
                <a:latin typeface="Times New Roman" panose="02020603050405020304" pitchFamily="18" charset="0"/>
                <a:ea typeface="Calibri" panose="020F0502020204030204" pitchFamily="34" charset="0"/>
                <a:cs typeface="Times New Roman" panose="02020603050405020304" pitchFamily="18" charset="0"/>
              </a:rPr>
              <a:t> (σ. </a:t>
            </a:r>
            <a:r>
              <a:rPr lang="el-GR" sz="1400" dirty="0">
                <a:latin typeface="Times New Roman" panose="02020603050405020304" pitchFamily="18" charset="0"/>
                <a:ea typeface="Calibri" panose="020F0502020204030204" pitchFamily="34" charset="0"/>
                <a:cs typeface="Times New Roman" panose="02020603050405020304" pitchFamily="18" charset="0"/>
              </a:rPr>
              <a:t>139</a:t>
            </a:r>
            <a:r>
              <a:rPr lang="el-GR" sz="1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130560"/>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52B4CA-71CF-9B8A-43C1-9D0DCBA95BFB}"/>
              </a:ext>
            </a:extLst>
          </p:cNvPr>
          <p:cNvSpPr>
            <a:spLocks noGrp="1"/>
          </p:cNvSpPr>
          <p:nvPr>
            <p:ph type="title"/>
          </p:nvPr>
        </p:nvSpPr>
        <p:spPr/>
        <p:txBody>
          <a:bodyPr>
            <a:normAutofit/>
          </a:bodyPr>
          <a:lstStyle/>
          <a:p>
            <a:r>
              <a:rPr lang="el-GR" sz="3200" dirty="0">
                <a:latin typeface="Century Gothic" panose="020B0502020202020204" pitchFamily="34" charset="0"/>
              </a:rPr>
              <a:t>Αρχική υπόθεση εργασίας</a:t>
            </a:r>
          </a:p>
        </p:txBody>
      </p:sp>
      <p:sp>
        <p:nvSpPr>
          <p:cNvPr id="3" name="Θέση περιεχομένου 2">
            <a:extLst>
              <a:ext uri="{FF2B5EF4-FFF2-40B4-BE49-F238E27FC236}">
                <a16:creationId xmlns:a16="http://schemas.microsoft.com/office/drawing/2014/main" id="{237C9C81-F0D4-441A-D806-62900B2534A6}"/>
              </a:ext>
            </a:extLst>
          </p:cNvPr>
          <p:cNvSpPr>
            <a:spLocks noGrp="1"/>
          </p:cNvSpPr>
          <p:nvPr>
            <p:ph idx="1"/>
          </p:nvPr>
        </p:nvSpPr>
        <p:spPr>
          <a:xfrm>
            <a:off x="2099387" y="1632861"/>
            <a:ext cx="9013372" cy="4861249"/>
          </a:xfrm>
        </p:spPr>
        <p:txBody>
          <a:bodyPr>
            <a:normAutofit/>
          </a:bodyPr>
          <a:lstStyle/>
          <a:p>
            <a:pPr algn="just"/>
            <a:r>
              <a:rPr lang="el-GR" kern="100" dirty="0">
                <a:effectLst/>
                <a:latin typeface="Century Gothic" panose="020B0502020202020204" pitchFamily="34" charset="0"/>
                <a:ea typeface="Calibri" panose="020F0502020204030204" pitchFamily="34" charset="0"/>
                <a:cs typeface="Times New Roman" panose="02020603050405020304" pitchFamily="18" charset="0"/>
              </a:rPr>
              <a:t>Το θέμα της διατριβής επιλέχθηκε με αφορμή κάποιες βασικές παρατηρήσεις: </a:t>
            </a:r>
          </a:p>
          <a:p>
            <a:pPr algn="just"/>
            <a:r>
              <a:rPr lang="el-GR" b="1" kern="100" dirty="0">
                <a:effectLst/>
                <a:latin typeface="Century Gothic" panose="020B0502020202020204" pitchFamily="34" charset="0"/>
                <a:ea typeface="Calibri" panose="020F0502020204030204" pitchFamily="34" charset="0"/>
                <a:cs typeface="Times New Roman" panose="02020603050405020304" pitchFamily="18" charset="0"/>
              </a:rPr>
              <a:t>Πρώτο</a:t>
            </a:r>
            <a:r>
              <a:rPr lang="el-GR" kern="100" dirty="0">
                <a:effectLst/>
                <a:latin typeface="Century Gothic" panose="020B0502020202020204" pitchFamily="34" charset="0"/>
                <a:ea typeface="Calibri" panose="020F0502020204030204" pitchFamily="34" charset="0"/>
                <a:cs typeface="Times New Roman" panose="02020603050405020304" pitchFamily="18" charset="0"/>
              </a:rPr>
              <a:t>, το μεταφραστικό έργο του Κωνσταντίνου Θεοτόκη είναι σε έκταση ανάλογο με το πρωτότυπο, ίσως και μεγαλύτερο, ενώ τα έργα που μετέφρασε παρουσιάζουν μεγάλη ποικιλία γλωσσική, πολιτισμική, ειδολογική.</a:t>
            </a:r>
            <a:r>
              <a:rPr lang="el-GR" b="1" kern="100" dirty="0">
                <a:effectLst/>
                <a:latin typeface="Century Gothic" panose="020B0502020202020204" pitchFamily="34" charset="0"/>
                <a:ea typeface="Calibri" panose="020F0502020204030204" pitchFamily="34" charset="0"/>
                <a:cs typeface="Times New Roman" panose="02020603050405020304" pitchFamily="18" charset="0"/>
              </a:rPr>
              <a:t> </a:t>
            </a:r>
          </a:p>
          <a:p>
            <a:pPr algn="just"/>
            <a:r>
              <a:rPr lang="el-GR" b="1" kern="100" dirty="0">
                <a:effectLst/>
                <a:latin typeface="Century Gothic" panose="020B0502020202020204" pitchFamily="34" charset="0"/>
                <a:ea typeface="Calibri" panose="020F0502020204030204" pitchFamily="34" charset="0"/>
                <a:cs typeface="Times New Roman" panose="02020603050405020304" pitchFamily="18" charset="0"/>
              </a:rPr>
              <a:t>Δεύτερο</a:t>
            </a:r>
            <a:r>
              <a:rPr lang="el-GR" kern="100" dirty="0">
                <a:effectLst/>
                <a:latin typeface="Century Gothic" panose="020B0502020202020204" pitchFamily="34" charset="0"/>
                <a:ea typeface="Calibri" panose="020F0502020204030204" pitchFamily="34" charset="0"/>
                <a:cs typeface="Times New Roman" panose="02020603050405020304" pitchFamily="18" charset="0"/>
              </a:rPr>
              <a:t>, τα έργα που μετέφρασε ο Θεοτόκης συνδέονται μεταξύ τους από κοινά στοιχεία, όπως για παράδειγμα θέματα και ιδέες, αφηγηματικά μοτίβα κ.α., ενώ φαίνεται να υπάρχουν σαφείς διακειμενικές σχέσεις μεταξύ των μεταφρασμάτων και των πρωτότυπων έργων του, καθώς και μια παράλληλη πορεία εξέλιξης των δύο. </a:t>
            </a:r>
          </a:p>
          <a:p>
            <a:pPr algn="just"/>
            <a:r>
              <a:rPr lang="el-GR" b="1" kern="100" dirty="0">
                <a:effectLst/>
                <a:latin typeface="Century Gothic" panose="020B0502020202020204" pitchFamily="34" charset="0"/>
                <a:ea typeface="Calibri" panose="020F0502020204030204" pitchFamily="34" charset="0"/>
                <a:cs typeface="Times New Roman" panose="02020603050405020304" pitchFamily="18" charset="0"/>
              </a:rPr>
              <a:t>Τρίτο</a:t>
            </a:r>
            <a:r>
              <a:rPr lang="el-GR" kern="100" dirty="0">
                <a:effectLst/>
                <a:latin typeface="Century Gothic" panose="020B0502020202020204" pitchFamily="34" charset="0"/>
                <a:ea typeface="Calibri" panose="020F0502020204030204" pitchFamily="34" charset="0"/>
                <a:cs typeface="Times New Roman" panose="02020603050405020304" pitchFamily="18" charset="0"/>
              </a:rPr>
              <a:t>, οι επιλογές του Θεοτόκη κατά τη μετάφραση και κατά τη σύνθεση πρωτότυπου έργου, (επιλογές σχετικές με τη θεματολογία, το ύφος, τη γλώσσα, το μέτρο κ.α.) υποδεικνύουν ότι, τόσο το μεταφραστικό όσο και το πρωτότυπο έργο του, ακολουθούν το πρόγραμμα του σολωμικού κύκλου και των συνεχιστών του και αποτελούν εξέλιξη και εκσυγχρονισμό του τελευταίου.</a:t>
            </a:r>
          </a:p>
          <a:p>
            <a:pPr algn="just"/>
            <a:endParaRPr lang="el-GR" dirty="0">
              <a:latin typeface="Century Gothic" panose="020B0502020202020204" pitchFamily="34" charset="0"/>
            </a:endParaRPr>
          </a:p>
        </p:txBody>
      </p:sp>
    </p:spTree>
    <p:extLst>
      <p:ext uri="{BB962C8B-B14F-4D97-AF65-F5344CB8AC3E}">
        <p14:creationId xmlns:p14="http://schemas.microsoft.com/office/powerpoint/2010/main" val="3287121878"/>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0FEDD6-6BD5-C1E7-A40B-2AA81C9B121D}"/>
              </a:ext>
            </a:extLst>
          </p:cNvPr>
          <p:cNvSpPr>
            <a:spLocks noGrp="1"/>
          </p:cNvSpPr>
          <p:nvPr>
            <p:ph type="title"/>
          </p:nvPr>
        </p:nvSpPr>
        <p:spPr/>
        <p:txBody>
          <a:bodyPr>
            <a:normAutofit/>
          </a:bodyPr>
          <a:lstStyle/>
          <a:p>
            <a:r>
              <a:rPr lang="el-GR" sz="3200" dirty="0"/>
              <a:t>Στόχοι της διατριβής</a:t>
            </a:r>
          </a:p>
        </p:txBody>
      </p:sp>
      <p:sp>
        <p:nvSpPr>
          <p:cNvPr id="3" name="Θέση περιεχομένου 2">
            <a:extLst>
              <a:ext uri="{FF2B5EF4-FFF2-40B4-BE49-F238E27FC236}">
                <a16:creationId xmlns:a16="http://schemas.microsoft.com/office/drawing/2014/main" id="{FACF3275-72CA-A1FD-4A09-2AAA51431871}"/>
              </a:ext>
            </a:extLst>
          </p:cNvPr>
          <p:cNvSpPr>
            <a:spLocks noGrp="1"/>
          </p:cNvSpPr>
          <p:nvPr>
            <p:ph idx="1"/>
          </p:nvPr>
        </p:nvSpPr>
        <p:spPr>
          <a:xfrm>
            <a:off x="2006082" y="1539551"/>
            <a:ext cx="9143999" cy="4833257"/>
          </a:xfrm>
        </p:spPr>
        <p:txBody>
          <a:bodyPr>
            <a:normAutofit lnSpcReduction="10000"/>
          </a:bodyPr>
          <a:lstStyle/>
          <a:p>
            <a:pPr algn="just"/>
            <a:r>
              <a:rPr lang="el-GR" sz="1800" b="1" dirty="0">
                <a:effectLst/>
                <a:latin typeface="Century Gothic" panose="020B0502020202020204" pitchFamily="34" charset="0"/>
                <a:ea typeface="Calibri" panose="020F0502020204030204" pitchFamily="34" charset="0"/>
              </a:rPr>
              <a:t>Πρώτο</a:t>
            </a:r>
            <a:r>
              <a:rPr lang="el-GR" sz="1800" dirty="0">
                <a:effectLst/>
                <a:latin typeface="Century Gothic" panose="020B0502020202020204" pitchFamily="34" charset="0"/>
                <a:ea typeface="Calibri" panose="020F0502020204030204" pitchFamily="34" charset="0"/>
              </a:rPr>
              <a:t>, να μελετηθεί και να αξιολογηθεί με επιστημονικούς όρους το σύνολο της μεταφραστικής εργασίας του Θεοτόκη, κάτι που ως τώρα έχει γίνει μόνο σποραδικά και μόνο για μεμονωμένα μεταφράσματα.</a:t>
            </a:r>
          </a:p>
          <a:p>
            <a:pPr algn="just"/>
            <a:r>
              <a:rPr lang="el-GR" sz="1800" b="1" dirty="0">
                <a:effectLst/>
                <a:latin typeface="Century Gothic" panose="020B0502020202020204" pitchFamily="34" charset="0"/>
                <a:ea typeface="Calibri" panose="020F0502020204030204" pitchFamily="34" charset="0"/>
              </a:rPr>
              <a:t>Δεύτερο</a:t>
            </a:r>
            <a:r>
              <a:rPr lang="el-GR" sz="1800" dirty="0">
                <a:effectLst/>
                <a:latin typeface="Century Gothic" panose="020B0502020202020204" pitchFamily="34" charset="0"/>
                <a:ea typeface="Calibri" panose="020F0502020204030204" pitchFamily="34" charset="0"/>
              </a:rPr>
              <a:t>, να τοποθετηθεί η μεταφραστική εργασία του Θεοτόκη στο ιστορικό της πλαίσιο και να αναδειχθεί η συνάφειά της με το μεταφραστικό πρόγραμμα του σολωμικού κύκλου και των συνεχιστών του.</a:t>
            </a:r>
          </a:p>
          <a:p>
            <a:pPr algn="just"/>
            <a:r>
              <a:rPr lang="el-GR" sz="1800" b="1" dirty="0">
                <a:effectLst/>
                <a:latin typeface="Century Gothic" panose="020B0502020202020204" pitchFamily="34" charset="0"/>
                <a:ea typeface="Calibri" panose="020F0502020204030204" pitchFamily="34" charset="0"/>
              </a:rPr>
              <a:t>Τρίτο</a:t>
            </a:r>
            <a:r>
              <a:rPr lang="el-GR" sz="1800" dirty="0">
                <a:effectLst/>
                <a:latin typeface="Century Gothic" panose="020B0502020202020204" pitchFamily="34" charset="0"/>
                <a:ea typeface="Calibri" panose="020F0502020204030204" pitchFamily="34" charset="0"/>
              </a:rPr>
              <a:t>, να γίνει διαχρονική μελέτη </a:t>
            </a:r>
            <a:r>
              <a:rPr lang="el-GR" sz="1800" dirty="0" err="1">
                <a:effectLst/>
                <a:latin typeface="Century Gothic" panose="020B0502020202020204" pitchFamily="34" charset="0"/>
                <a:ea typeface="Calibri" panose="020F0502020204030204" pitchFamily="34" charset="0"/>
              </a:rPr>
              <a:t>σύνολου</a:t>
            </a:r>
            <a:r>
              <a:rPr lang="el-GR" sz="1800" dirty="0">
                <a:effectLst/>
                <a:latin typeface="Century Gothic" panose="020B0502020202020204" pitchFamily="34" charset="0"/>
                <a:ea typeface="Calibri" panose="020F0502020204030204" pitchFamily="34" charset="0"/>
              </a:rPr>
              <a:t> του έργου του Θεοτόκη, μεταφραστικού και πρωτότυπου, ώστε να αναδειχθούν οι επιρροές του από όλα τα λογοτεχνικά και ιδεολογικά ρεύματα.</a:t>
            </a:r>
          </a:p>
          <a:p>
            <a:pPr algn="just"/>
            <a:r>
              <a:rPr lang="el-GR" sz="1800" b="1" dirty="0">
                <a:effectLst/>
                <a:latin typeface="Century Gothic" panose="020B0502020202020204" pitchFamily="34" charset="0"/>
                <a:ea typeface="Calibri" panose="020F0502020204030204" pitchFamily="34" charset="0"/>
              </a:rPr>
              <a:t>Τέταρτο</a:t>
            </a:r>
            <a:r>
              <a:rPr lang="el-GR" sz="1800" dirty="0">
                <a:effectLst/>
                <a:latin typeface="Century Gothic" panose="020B0502020202020204" pitchFamily="34" charset="0"/>
                <a:ea typeface="Calibri" panose="020F0502020204030204" pitchFamily="34" charset="0"/>
              </a:rPr>
              <a:t>, να μελετηθούν συστηματικά οι διακειμενικές σχέσεις μεταξύ πρωτότυπου και μεταφραστικού έργου του Θεοτόκη, με σκοπό να αναδειχθεί η σημαντική συμβολή της λογοτεχνικής μετάφρασης στη δημιουργία πρωτότυπης λογοτεχνίας.</a:t>
            </a:r>
          </a:p>
          <a:p>
            <a:pPr algn="just"/>
            <a:r>
              <a:rPr lang="el-GR" sz="1800" dirty="0">
                <a:effectLst/>
                <a:latin typeface="Century Gothic" panose="020B0502020202020204" pitchFamily="34" charset="0"/>
                <a:ea typeface="Calibri" panose="020F0502020204030204" pitchFamily="34" charset="0"/>
              </a:rPr>
              <a:t>Όλα τα παραπάνω έχουν </a:t>
            </a:r>
            <a:r>
              <a:rPr lang="el-GR" sz="1800" b="1" dirty="0">
                <a:effectLst/>
                <a:latin typeface="Century Gothic" panose="020B0502020202020204" pitchFamily="34" charset="0"/>
                <a:ea typeface="Calibri" panose="020F0502020204030204" pitchFamily="34" charset="0"/>
              </a:rPr>
              <a:t>ως τελικό σκοπό</a:t>
            </a:r>
            <a:r>
              <a:rPr lang="el-GR" sz="1800" dirty="0">
                <a:effectLst/>
                <a:latin typeface="Century Gothic" panose="020B0502020202020204" pitchFamily="34" charset="0"/>
                <a:ea typeface="Calibri" panose="020F0502020204030204" pitchFamily="34" charset="0"/>
              </a:rPr>
              <a:t> τη σύνθεση μιας ολοκληρωμένης εικόνας της συγγραφικής ταυτότητας του Θεοτόκη, θεωρώντας ως αναπόσπαστο κομμάτι της την ιδιότητα του μεταφραστή.</a:t>
            </a:r>
            <a:endParaRPr lang="el-GR" dirty="0">
              <a:latin typeface="Century Gothic" panose="020B0502020202020204" pitchFamily="34" charset="0"/>
            </a:endParaRPr>
          </a:p>
        </p:txBody>
      </p:sp>
    </p:spTree>
    <p:extLst>
      <p:ext uri="{BB962C8B-B14F-4D97-AF65-F5344CB8AC3E}">
        <p14:creationId xmlns:p14="http://schemas.microsoft.com/office/powerpoint/2010/main" val="3721083512"/>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8276C6-241E-3501-5104-C6D9349598A8}"/>
              </a:ext>
            </a:extLst>
          </p:cNvPr>
          <p:cNvSpPr>
            <a:spLocks noGrp="1"/>
          </p:cNvSpPr>
          <p:nvPr>
            <p:ph type="title"/>
          </p:nvPr>
        </p:nvSpPr>
        <p:spPr>
          <a:xfrm>
            <a:off x="2341985" y="624110"/>
            <a:ext cx="9162628" cy="1280890"/>
          </a:xfrm>
        </p:spPr>
        <p:txBody>
          <a:bodyPr>
            <a:normAutofit/>
          </a:bodyPr>
          <a:lstStyle/>
          <a:p>
            <a:r>
              <a:rPr lang="el-GR" sz="3200" dirty="0"/>
              <a:t>Θεωρητικό πλαίσιο - </a:t>
            </a:r>
            <a:r>
              <a:rPr lang="el-GR" sz="3200" dirty="0" err="1"/>
              <a:t>Μεταφρασιολογία</a:t>
            </a:r>
            <a:endParaRPr lang="el-GR" sz="3200" dirty="0"/>
          </a:p>
        </p:txBody>
      </p:sp>
      <p:sp>
        <p:nvSpPr>
          <p:cNvPr id="3" name="Θέση περιεχομένου 2">
            <a:extLst>
              <a:ext uri="{FF2B5EF4-FFF2-40B4-BE49-F238E27FC236}">
                <a16:creationId xmlns:a16="http://schemas.microsoft.com/office/drawing/2014/main" id="{A6EBEF54-342A-A125-24F2-5A22421BABEF}"/>
              </a:ext>
            </a:extLst>
          </p:cNvPr>
          <p:cNvSpPr>
            <a:spLocks noGrp="1"/>
          </p:cNvSpPr>
          <p:nvPr>
            <p:ph idx="1"/>
          </p:nvPr>
        </p:nvSpPr>
        <p:spPr>
          <a:xfrm>
            <a:off x="2146041" y="1530220"/>
            <a:ext cx="8976049" cy="4703670"/>
          </a:xfrm>
        </p:spPr>
        <p:txBody>
          <a:bodyPr>
            <a:normAutofit fontScale="92500" lnSpcReduction="20000"/>
          </a:bodyPr>
          <a:lstStyle/>
          <a:p>
            <a:pPr algn="just"/>
            <a:r>
              <a:rPr lang="el-GR" dirty="0">
                <a:latin typeface="Century Gothic" panose="020B0502020202020204" pitchFamily="34" charset="0"/>
                <a:ea typeface="Calibri" panose="020F0502020204030204" pitchFamily="34" charset="0"/>
              </a:rPr>
              <a:t>Η</a:t>
            </a:r>
            <a:r>
              <a:rPr lang="el-GR" dirty="0">
                <a:effectLst/>
                <a:latin typeface="Century Gothic" panose="020B0502020202020204" pitchFamily="34" charset="0"/>
                <a:ea typeface="Calibri" panose="020F0502020204030204" pitchFamily="34" charset="0"/>
              </a:rPr>
              <a:t> Κριτική της Λογοτεχνικής Μετάφρασης ενδιαφέρεται πρωτίστως για τα κριτήρια με τα οποία ένας μεταφραστής επιλέγει τα έργα που μεταφράζει στη γλώσσα του και για τη θέση που τα μεταφράσματα λαμβάνουν στο σύστημα άφιξης (Δημητρούλια &amp; </a:t>
            </a:r>
            <a:r>
              <a:rPr lang="el-GR" dirty="0" err="1">
                <a:effectLst/>
                <a:latin typeface="Century Gothic" panose="020B0502020202020204" pitchFamily="34" charset="0"/>
                <a:ea typeface="Calibri" panose="020F0502020204030204" pitchFamily="34" charset="0"/>
              </a:rPr>
              <a:t>Κεντρωτής</a:t>
            </a:r>
            <a:r>
              <a:rPr lang="el-GR" dirty="0">
                <a:effectLst/>
                <a:latin typeface="Century Gothic" panose="020B0502020202020204" pitchFamily="34" charset="0"/>
                <a:ea typeface="Calibri" panose="020F0502020204030204" pitchFamily="34" charset="0"/>
              </a:rPr>
              <a:t>, 2015).</a:t>
            </a:r>
          </a:p>
          <a:p>
            <a:pPr algn="just"/>
            <a:r>
              <a:rPr lang="el-GR" dirty="0">
                <a:latin typeface="Century Gothic" panose="020B0502020202020204" pitchFamily="34" charset="0"/>
                <a:ea typeface="Calibri" panose="020F0502020204030204" pitchFamily="34" charset="0"/>
              </a:rPr>
              <a:t>Ο</a:t>
            </a:r>
            <a:r>
              <a:rPr lang="el-GR" dirty="0">
                <a:effectLst/>
                <a:latin typeface="Century Gothic" panose="020B0502020202020204" pitchFamily="34" charset="0"/>
                <a:ea typeface="Calibri" panose="020F0502020204030204" pitchFamily="34" charset="0"/>
              </a:rPr>
              <a:t> μεταφραστής ενεργεί ενδιαφερόμενος κυρίως για τον δικό του πολιτισμό, τη δική του γλώσσα και, επομένως, τα μεταφράσματα πρέπει να αντιμετωπίζονται ως δεδομένα του πολιτισμού άφιξης (</a:t>
            </a:r>
            <a:r>
              <a:rPr lang="en-US" dirty="0" err="1">
                <a:effectLst/>
                <a:latin typeface="Century Gothic" panose="020B0502020202020204" pitchFamily="34" charset="0"/>
                <a:ea typeface="Calibri" panose="020F0502020204030204" pitchFamily="34" charset="0"/>
              </a:rPr>
              <a:t>Toury</a:t>
            </a:r>
            <a:r>
              <a:rPr lang="el-GR" dirty="0">
                <a:effectLst/>
                <a:latin typeface="Century Gothic" panose="020B0502020202020204" pitchFamily="34" charset="0"/>
                <a:ea typeface="Calibri" panose="020F0502020204030204" pitchFamily="34" charset="0"/>
              </a:rPr>
              <a:t>, 1995).</a:t>
            </a:r>
          </a:p>
          <a:p>
            <a:pPr algn="just"/>
            <a:r>
              <a:rPr lang="el-GR" dirty="0">
                <a:latin typeface="Century Gothic" panose="020B0502020202020204" pitchFamily="34" charset="0"/>
                <a:ea typeface="Calibri" panose="020F0502020204030204" pitchFamily="34" charset="0"/>
              </a:rPr>
              <a:t>Μετατοπίζεται</a:t>
            </a:r>
            <a:r>
              <a:rPr lang="el-GR" dirty="0">
                <a:effectLst/>
                <a:latin typeface="Century Gothic" panose="020B0502020202020204" pitchFamily="34" charset="0"/>
                <a:ea typeface="Calibri" panose="020F0502020204030204" pitchFamily="34" charset="0"/>
              </a:rPr>
              <a:t> το βάρος από το σύστημα προέλευσης του λογοτεχνικού έργου στο σύστημα υποδοχής του μεταφράσματος (</a:t>
            </a:r>
            <a:r>
              <a:rPr lang="en-US" dirty="0" err="1">
                <a:effectLst/>
                <a:latin typeface="Century Gothic" panose="020B0502020202020204" pitchFamily="34" charset="0"/>
                <a:ea typeface="Calibri" panose="020F0502020204030204" pitchFamily="34" charset="0"/>
              </a:rPr>
              <a:t>Bassnett</a:t>
            </a:r>
            <a:r>
              <a:rPr lang="el-GR" dirty="0">
                <a:effectLst/>
                <a:latin typeface="Century Gothic" panose="020B0502020202020204" pitchFamily="34" charset="0"/>
                <a:ea typeface="Calibri" panose="020F0502020204030204" pitchFamily="34" charset="0"/>
              </a:rPr>
              <a:t> &amp; </a:t>
            </a:r>
            <a:r>
              <a:rPr lang="en-US" dirty="0" err="1">
                <a:effectLst/>
                <a:latin typeface="Century Gothic" panose="020B0502020202020204" pitchFamily="34" charset="0"/>
                <a:ea typeface="Calibri" panose="020F0502020204030204" pitchFamily="34" charset="0"/>
              </a:rPr>
              <a:t>Lefevere</a:t>
            </a:r>
            <a:r>
              <a:rPr lang="el-GR" dirty="0">
                <a:effectLst/>
                <a:latin typeface="Century Gothic" panose="020B0502020202020204" pitchFamily="34" charset="0"/>
                <a:ea typeface="Calibri" panose="020F0502020204030204" pitchFamily="34" charset="0"/>
              </a:rPr>
              <a:t>, 1998) &amp; (</a:t>
            </a:r>
            <a:r>
              <a:rPr lang="en-US" dirty="0" err="1">
                <a:effectLst/>
                <a:latin typeface="Century Gothic" panose="020B0502020202020204" pitchFamily="34" charset="0"/>
                <a:ea typeface="Calibri" panose="020F0502020204030204" pitchFamily="34" charset="0"/>
              </a:rPr>
              <a:t>Bassnett</a:t>
            </a:r>
            <a:r>
              <a:rPr lang="el-GR" dirty="0">
                <a:effectLst/>
                <a:latin typeface="Century Gothic" panose="020B0502020202020204" pitchFamily="34" charset="0"/>
                <a:ea typeface="Calibri" panose="020F0502020204030204" pitchFamily="34" charset="0"/>
              </a:rPr>
              <a:t>, 2002).</a:t>
            </a:r>
          </a:p>
          <a:p>
            <a:pPr algn="just"/>
            <a:r>
              <a:rPr lang="el-GR" dirty="0">
                <a:effectLst/>
                <a:latin typeface="Century Gothic" panose="020B0502020202020204" pitchFamily="34" charset="0"/>
                <a:ea typeface="Calibri" panose="020F0502020204030204" pitchFamily="34" charset="0"/>
              </a:rPr>
              <a:t>Η λογοτεχνική μετάφραση είναι μια διαδικασία που δίνει στο πρωτότυπο έργο μια νέα ύπαρξη (</a:t>
            </a:r>
            <a:r>
              <a:rPr lang="el-GR" dirty="0" err="1">
                <a:effectLst/>
                <a:latin typeface="Century Gothic" panose="020B0502020202020204" pitchFamily="34" charset="0"/>
                <a:ea typeface="Calibri" panose="020F0502020204030204" pitchFamily="34" charset="0"/>
              </a:rPr>
              <a:t>Walter</a:t>
            </a:r>
            <a:r>
              <a:rPr lang="el-GR" dirty="0">
                <a:effectLst/>
                <a:latin typeface="Century Gothic" panose="020B0502020202020204" pitchFamily="34" charset="0"/>
                <a:ea typeface="Calibri" panose="020F0502020204030204" pitchFamily="34" charset="0"/>
              </a:rPr>
              <a:t>, 2014 [1972]).</a:t>
            </a:r>
          </a:p>
          <a:p>
            <a:pPr algn="just"/>
            <a:r>
              <a:rPr lang="el-GR" dirty="0">
                <a:latin typeface="Century Gothic" panose="020B0502020202020204" pitchFamily="34" charset="0"/>
                <a:ea typeface="Calibri" panose="020F0502020204030204" pitchFamily="34" charset="0"/>
              </a:rPr>
              <a:t>Τ</a:t>
            </a:r>
            <a:r>
              <a:rPr lang="el-GR" dirty="0">
                <a:effectLst/>
                <a:latin typeface="Century Gothic" panose="020B0502020202020204" pitchFamily="34" charset="0"/>
                <a:ea typeface="Calibri" panose="020F0502020204030204" pitchFamily="34" charset="0"/>
              </a:rPr>
              <a:t>α λογοτεχνικά μεταφράσματα μπορούν να εξετάζονται ως καθαυτά λογοτεχνικά κείμενα και να τοποθετούνται στο ιστορικό, κοινωνικό και πολιτισμικό τους πλαίσιο (</a:t>
            </a:r>
            <a:r>
              <a:rPr lang="el-GR" dirty="0" err="1">
                <a:effectLst/>
                <a:latin typeface="Century Gothic" panose="020B0502020202020204" pitchFamily="34" charset="0"/>
                <a:ea typeface="Calibri" panose="020F0502020204030204" pitchFamily="34" charset="0"/>
              </a:rPr>
              <a:t>Even-Zohar</a:t>
            </a:r>
            <a:r>
              <a:rPr lang="el-GR" dirty="0">
                <a:effectLst/>
                <a:latin typeface="Century Gothic" panose="020B0502020202020204" pitchFamily="34" charset="0"/>
                <a:ea typeface="Calibri" panose="020F0502020204030204" pitchFamily="34" charset="0"/>
              </a:rPr>
              <a:t>, 1978/2000).</a:t>
            </a:r>
          </a:p>
          <a:p>
            <a:pPr algn="just"/>
            <a:r>
              <a:rPr lang="el-GR" dirty="0">
                <a:latin typeface="Century Gothic" panose="020B0502020202020204" pitchFamily="34" charset="0"/>
                <a:ea typeface="Calibri" panose="020F0502020204030204" pitchFamily="34" charset="0"/>
              </a:rPr>
              <a:t>Η</a:t>
            </a:r>
            <a:r>
              <a:rPr lang="el-GR" dirty="0">
                <a:effectLst/>
                <a:latin typeface="Century Gothic" panose="020B0502020202020204" pitchFamily="34" charset="0"/>
                <a:ea typeface="Calibri" panose="020F0502020204030204" pitchFamily="34" charset="0"/>
              </a:rPr>
              <a:t> μεταφραστική παραγωγή δεν θα έπρεπε να θεωρείται υποδεέστερη της πρωτότυπης, διότι σε μεγάλο βαθμό καθορίζει τη διαμόρφωσή της (</a:t>
            </a:r>
            <a:r>
              <a:rPr lang="el-GR" dirty="0" err="1">
                <a:effectLst/>
                <a:latin typeface="Century Gothic" panose="020B0502020202020204" pitchFamily="34" charset="0"/>
                <a:ea typeface="Calibri" panose="020F0502020204030204" pitchFamily="34" charset="0"/>
              </a:rPr>
              <a:t>Bassnett</a:t>
            </a:r>
            <a:r>
              <a:rPr lang="el-GR" dirty="0">
                <a:effectLst/>
                <a:latin typeface="Century Gothic" panose="020B0502020202020204" pitchFamily="34" charset="0"/>
                <a:ea typeface="Calibri" panose="020F0502020204030204" pitchFamily="34" charset="0"/>
              </a:rPr>
              <a:t>, 1998).</a:t>
            </a:r>
            <a:endParaRPr lang="el-GR" dirty="0">
              <a:latin typeface="Century Gothic" panose="020B0502020202020204" pitchFamily="34" charset="0"/>
            </a:endParaRPr>
          </a:p>
        </p:txBody>
      </p:sp>
    </p:spTree>
    <p:extLst>
      <p:ext uri="{BB962C8B-B14F-4D97-AF65-F5344CB8AC3E}">
        <p14:creationId xmlns:p14="http://schemas.microsoft.com/office/powerpoint/2010/main" val="191799127"/>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9502E0-B7AB-E9D1-AAB2-F726B8CCAF36}"/>
              </a:ext>
            </a:extLst>
          </p:cNvPr>
          <p:cNvSpPr>
            <a:spLocks noGrp="1"/>
          </p:cNvSpPr>
          <p:nvPr>
            <p:ph type="title"/>
          </p:nvPr>
        </p:nvSpPr>
        <p:spPr>
          <a:xfrm>
            <a:off x="2276668" y="624110"/>
            <a:ext cx="9405259" cy="1280890"/>
          </a:xfrm>
        </p:spPr>
        <p:txBody>
          <a:bodyPr>
            <a:normAutofit/>
          </a:bodyPr>
          <a:lstStyle/>
          <a:p>
            <a:r>
              <a:rPr lang="el-GR" sz="3200" dirty="0"/>
              <a:t>Θεωρητικό πλαίσιο – Λογοτεχνία</a:t>
            </a:r>
          </a:p>
        </p:txBody>
      </p:sp>
      <p:sp>
        <p:nvSpPr>
          <p:cNvPr id="3" name="Θέση περιεχομένου 2">
            <a:extLst>
              <a:ext uri="{FF2B5EF4-FFF2-40B4-BE49-F238E27FC236}">
                <a16:creationId xmlns:a16="http://schemas.microsoft.com/office/drawing/2014/main" id="{92F7D6DE-B3E3-B26D-A707-B299A323C257}"/>
              </a:ext>
            </a:extLst>
          </p:cNvPr>
          <p:cNvSpPr>
            <a:spLocks noGrp="1"/>
          </p:cNvSpPr>
          <p:nvPr>
            <p:ph idx="1"/>
          </p:nvPr>
        </p:nvSpPr>
        <p:spPr>
          <a:xfrm>
            <a:off x="2024709" y="1474237"/>
            <a:ext cx="9218680" cy="4759653"/>
          </a:xfrm>
        </p:spPr>
        <p:txBody>
          <a:bodyPr>
            <a:normAutofit fontScale="92500" lnSpcReduction="20000"/>
          </a:bodyPr>
          <a:lstStyle/>
          <a:p>
            <a:pPr algn="just"/>
            <a:r>
              <a:rPr lang="el-GR" dirty="0">
                <a:latin typeface="Century Gothic" panose="020B0502020202020204" pitchFamily="34" charset="0"/>
              </a:rPr>
              <a:t>Ανάλυση, σε βασικό επίπεδο, </a:t>
            </a:r>
            <a:r>
              <a:rPr lang="el-GR" sz="1800" dirty="0">
                <a:effectLst/>
                <a:latin typeface="Century Gothic" panose="020B0502020202020204" pitchFamily="34" charset="0"/>
                <a:ea typeface="Calibri" panose="020F0502020204030204" pitchFamily="34" charset="0"/>
              </a:rPr>
              <a:t>του λογοτεχνικού κλίματος στην Ελλάδα, αλλά και στην Ευρώπη, κατά τον 19</a:t>
            </a:r>
            <a:r>
              <a:rPr lang="el-GR" sz="1800" baseline="30000" dirty="0">
                <a:effectLst/>
                <a:latin typeface="Century Gothic" panose="020B0502020202020204" pitchFamily="34" charset="0"/>
                <a:ea typeface="Calibri" panose="020F0502020204030204" pitchFamily="34" charset="0"/>
              </a:rPr>
              <a:t>ο</a:t>
            </a:r>
            <a:r>
              <a:rPr lang="el-GR" sz="1800" dirty="0">
                <a:effectLst/>
                <a:latin typeface="Century Gothic" panose="020B0502020202020204" pitchFamily="34" charset="0"/>
                <a:ea typeface="Calibri" panose="020F0502020204030204" pitchFamily="34" charset="0"/>
              </a:rPr>
              <a:t> και πρώιμο 20</a:t>
            </a:r>
            <a:r>
              <a:rPr lang="el-GR" sz="1800" baseline="30000" dirty="0">
                <a:effectLst/>
                <a:latin typeface="Century Gothic" panose="020B0502020202020204" pitchFamily="34" charset="0"/>
                <a:ea typeface="Calibri" panose="020F0502020204030204" pitchFamily="34" charset="0"/>
              </a:rPr>
              <a:t>ο</a:t>
            </a:r>
            <a:r>
              <a:rPr lang="el-GR" sz="1800" dirty="0">
                <a:effectLst/>
                <a:latin typeface="Century Gothic" panose="020B0502020202020204" pitchFamily="34" charset="0"/>
                <a:ea typeface="Calibri" panose="020F0502020204030204" pitchFamily="34" charset="0"/>
              </a:rPr>
              <a:t> αιώνα:</a:t>
            </a:r>
          </a:p>
          <a:p>
            <a:pPr algn="just"/>
            <a:r>
              <a:rPr lang="el-GR" dirty="0">
                <a:latin typeface="Century Gothic" panose="020B0502020202020204" pitchFamily="34" charset="0"/>
                <a:ea typeface="Calibri" panose="020F0502020204030204" pitchFamily="34" charset="0"/>
              </a:rPr>
              <a:t>Πρόσληψη των ιδεολογικών ρευμάτων (Διαφωτισμός, ρομαντισμός, ρεαλισμός) και συμβολή τους στη διαμόρφωση των ιδεολογικών προϋποθέσεων της Ελληνικής Επανάστασης, αλλά και στη δημιουργία εθνικής ταυτότητας μέσω της λογοτεχνίας (Πολίτης, 2001 [1978]), (Δημαράς, 2000 [1949]), (</a:t>
            </a:r>
            <a:r>
              <a:rPr lang="en-US" dirty="0" err="1">
                <a:latin typeface="Century Gothic" panose="020B0502020202020204" pitchFamily="34" charset="0"/>
                <a:ea typeface="Calibri" panose="020F0502020204030204" pitchFamily="34" charset="0"/>
              </a:rPr>
              <a:t>Vitti</a:t>
            </a:r>
            <a:r>
              <a:rPr lang="en-US" dirty="0">
                <a:latin typeface="Century Gothic" panose="020B0502020202020204" pitchFamily="34" charset="0"/>
                <a:ea typeface="Calibri" panose="020F0502020204030204" pitchFamily="34" charset="0"/>
              </a:rPr>
              <a:t>, 2003</a:t>
            </a:r>
            <a:r>
              <a:rPr lang="el-GR" dirty="0">
                <a:latin typeface="Century Gothic" panose="020B0502020202020204" pitchFamily="34" charset="0"/>
                <a:ea typeface="Calibri" panose="020F0502020204030204" pitchFamily="34" charset="0"/>
              </a:rPr>
              <a:t>), (</a:t>
            </a:r>
            <a:r>
              <a:rPr lang="en-US" dirty="0">
                <a:latin typeface="Century Gothic" panose="020B0502020202020204" pitchFamily="34" charset="0"/>
                <a:ea typeface="Calibri" panose="020F0502020204030204" pitchFamily="34" charset="0"/>
              </a:rPr>
              <a:t>Beaton, 1996</a:t>
            </a:r>
            <a:r>
              <a:rPr lang="el-GR" dirty="0">
                <a:latin typeface="Century Gothic" panose="020B0502020202020204" pitchFamily="34" charset="0"/>
                <a:ea typeface="Calibri" panose="020F0502020204030204" pitchFamily="34" charset="0"/>
              </a:rPr>
              <a:t>).</a:t>
            </a:r>
          </a:p>
          <a:p>
            <a:pPr algn="just"/>
            <a:r>
              <a:rPr lang="el-GR" dirty="0">
                <a:latin typeface="Century Gothic" panose="020B0502020202020204" pitchFamily="34" charset="0"/>
                <a:ea typeface="Calibri" panose="020F0502020204030204" pitchFamily="34" charset="0"/>
              </a:rPr>
              <a:t>Η αντίσταση στα ξένα πρότυπα και η προσκόλληση στην αρχαιότητα ως πρόσκομμα στην ανάπτυξη του θεάτρου και της ποίησης </a:t>
            </a:r>
            <a:r>
              <a:rPr lang="el-GR" sz="1800" dirty="0">
                <a:effectLst/>
                <a:latin typeface="Century Gothic" panose="020B0502020202020204" pitchFamily="34" charset="0"/>
                <a:ea typeface="Times New Roman" panose="02020603050405020304" pitchFamily="18" charset="0"/>
              </a:rPr>
              <a:t>(Σιδέρης, 1999), (</a:t>
            </a:r>
            <a:r>
              <a:rPr lang="el-GR" sz="1800" dirty="0" err="1">
                <a:effectLst/>
                <a:latin typeface="Century Gothic" panose="020B0502020202020204" pitchFamily="34" charset="0"/>
                <a:ea typeface="Times New Roman" panose="02020603050405020304" pitchFamily="18" charset="0"/>
              </a:rPr>
              <a:t>Τζιόβας</a:t>
            </a:r>
            <a:r>
              <a:rPr lang="el-GR" sz="1800" dirty="0">
                <a:effectLst/>
                <a:latin typeface="Century Gothic" panose="020B0502020202020204" pitchFamily="34" charset="0"/>
                <a:ea typeface="Times New Roman" panose="02020603050405020304" pitchFamily="18" charset="0"/>
              </a:rPr>
              <a:t>, 2003), (</a:t>
            </a:r>
            <a:r>
              <a:rPr lang="el-GR" sz="1800" dirty="0" err="1">
                <a:effectLst/>
                <a:latin typeface="Century Gothic" panose="020B0502020202020204" pitchFamily="34" charset="0"/>
                <a:ea typeface="Times New Roman" panose="02020603050405020304" pitchFamily="18" charset="0"/>
              </a:rPr>
              <a:t>Χαντζηπανταζής</a:t>
            </a:r>
            <a:r>
              <a:rPr lang="el-GR" sz="1800" dirty="0">
                <a:effectLst/>
                <a:latin typeface="Century Gothic" panose="020B0502020202020204" pitchFamily="34" charset="0"/>
                <a:ea typeface="Times New Roman" panose="02020603050405020304" pitchFamily="18" charset="0"/>
              </a:rPr>
              <a:t>, 2004), (Πολίτης, 2009).</a:t>
            </a:r>
            <a:endParaRPr lang="el-GR" dirty="0">
              <a:latin typeface="Century Gothic" panose="020B0502020202020204" pitchFamily="34" charset="0"/>
              <a:ea typeface="Calibri" panose="020F0502020204030204" pitchFamily="34" charset="0"/>
            </a:endParaRPr>
          </a:p>
          <a:p>
            <a:pPr algn="just"/>
            <a:r>
              <a:rPr lang="el-GR" dirty="0">
                <a:latin typeface="Century Gothic" panose="020B0502020202020204" pitchFamily="34" charset="0"/>
                <a:ea typeface="Calibri" panose="020F0502020204030204" pitchFamily="34" charset="0"/>
              </a:rPr>
              <a:t>Οι ιδιομορφίες της νεοελληνικής πεζογραφίας και τα ιδεολογικά προσκόμματα στην ανάπτυξη αυθεντικού ρεαλισμού </a:t>
            </a:r>
            <a:r>
              <a:rPr lang="en-US" dirty="0">
                <a:latin typeface="Century Gothic" panose="020B0502020202020204" pitchFamily="34" charset="0"/>
                <a:ea typeface="Calibri" panose="020F0502020204030204" pitchFamily="34" charset="0"/>
              </a:rPr>
              <a:t>(</a:t>
            </a:r>
            <a:r>
              <a:rPr lang="en-US" dirty="0" err="1">
                <a:latin typeface="Century Gothic" panose="020B0502020202020204" pitchFamily="34" charset="0"/>
                <a:ea typeface="Calibri" panose="020F0502020204030204" pitchFamily="34" charset="0"/>
              </a:rPr>
              <a:t>Vitti</a:t>
            </a:r>
            <a:r>
              <a:rPr lang="en-US" dirty="0">
                <a:latin typeface="Century Gothic" panose="020B0502020202020204" pitchFamily="34" charset="0"/>
                <a:ea typeface="Calibri" panose="020F0502020204030204" pitchFamily="34" charset="0"/>
              </a:rPr>
              <a:t>, 1980), (</a:t>
            </a:r>
            <a:r>
              <a:rPr lang="en-US" dirty="0" err="1">
                <a:latin typeface="Century Gothic" panose="020B0502020202020204" pitchFamily="34" charset="0"/>
                <a:ea typeface="Calibri" panose="020F0502020204030204" pitchFamily="34" charset="0"/>
              </a:rPr>
              <a:t>Vitti</a:t>
            </a:r>
            <a:r>
              <a:rPr lang="en-US" dirty="0">
                <a:latin typeface="Century Gothic" panose="020B0502020202020204" pitchFamily="34" charset="0"/>
                <a:ea typeface="Calibri" panose="020F0502020204030204" pitchFamily="34" charset="0"/>
              </a:rPr>
              <a:t>, 2008)</a:t>
            </a:r>
            <a:r>
              <a:rPr lang="el-GR" dirty="0">
                <a:latin typeface="Century Gothic" panose="020B0502020202020204" pitchFamily="34" charset="0"/>
                <a:ea typeface="Calibri" panose="020F0502020204030204" pitchFamily="34" charset="0"/>
              </a:rPr>
              <a:t>.</a:t>
            </a:r>
          </a:p>
          <a:p>
            <a:pPr algn="just"/>
            <a:r>
              <a:rPr lang="el-GR" dirty="0">
                <a:latin typeface="Century Gothic" panose="020B0502020202020204" pitchFamily="34" charset="0"/>
                <a:ea typeface="Calibri" panose="020F0502020204030204" pitchFamily="34" charset="0"/>
              </a:rPr>
              <a:t>Η πορεία του νατουραλισμού στην Ελλάδα οι διάφορες ιδεολογικές αντιδράσεις που εκδηλώθηκαν ενάντια στο κίνημα αυτό, αλλά και η σχέση της </a:t>
            </a:r>
            <a:r>
              <a:rPr lang="el-GR" dirty="0" err="1">
                <a:latin typeface="Century Gothic" panose="020B0502020202020204" pitchFamily="34" charset="0"/>
                <a:ea typeface="Calibri" panose="020F0502020204030204" pitchFamily="34" charset="0"/>
              </a:rPr>
              <a:t>νατουραλιστικής</a:t>
            </a:r>
            <a:r>
              <a:rPr lang="el-GR" dirty="0">
                <a:latin typeface="Century Gothic" panose="020B0502020202020204" pitchFamily="34" charset="0"/>
                <a:ea typeface="Calibri" panose="020F0502020204030204" pitchFamily="34" charset="0"/>
              </a:rPr>
              <a:t> πεζογραφίας με το γλωσσικό ζήτημα (</a:t>
            </a:r>
            <a:r>
              <a:rPr lang="el-GR" dirty="0" err="1">
                <a:latin typeface="Century Gothic" panose="020B0502020202020204" pitchFamily="34" charset="0"/>
                <a:ea typeface="Calibri" panose="020F0502020204030204" pitchFamily="34" charset="0"/>
              </a:rPr>
              <a:t>Πάτσιου</a:t>
            </a:r>
            <a:r>
              <a:rPr lang="el-GR" dirty="0">
                <a:latin typeface="Century Gothic" panose="020B0502020202020204" pitchFamily="34" charset="0"/>
                <a:ea typeface="Calibri" panose="020F0502020204030204" pitchFamily="34" charset="0"/>
              </a:rPr>
              <a:t>, 2008), (Πολίτου-</a:t>
            </a:r>
            <a:r>
              <a:rPr lang="el-GR" dirty="0" err="1">
                <a:latin typeface="Century Gothic" panose="020B0502020202020204" pitchFamily="34" charset="0"/>
                <a:ea typeface="Calibri" panose="020F0502020204030204" pitchFamily="34" charset="0"/>
              </a:rPr>
              <a:t>Μαρμαρινού</a:t>
            </a:r>
            <a:r>
              <a:rPr lang="el-GR" dirty="0">
                <a:latin typeface="Century Gothic" panose="020B0502020202020204" pitchFamily="34" charset="0"/>
                <a:ea typeface="Calibri" panose="020F0502020204030204" pitchFamily="34" charset="0"/>
              </a:rPr>
              <a:t>, 2008), (</a:t>
            </a:r>
            <a:r>
              <a:rPr lang="el-GR" dirty="0" err="1">
                <a:latin typeface="Century Gothic" panose="020B0502020202020204" pitchFamily="34" charset="0"/>
                <a:ea typeface="Calibri" panose="020F0502020204030204" pitchFamily="34" charset="0"/>
              </a:rPr>
              <a:t>Γαλαίος</a:t>
            </a:r>
            <a:r>
              <a:rPr lang="el-GR" dirty="0">
                <a:latin typeface="Century Gothic" panose="020B0502020202020204" pitchFamily="34" charset="0"/>
                <a:ea typeface="Calibri" panose="020F0502020204030204" pitchFamily="34" charset="0"/>
              </a:rPr>
              <a:t>, 2008).</a:t>
            </a:r>
          </a:p>
          <a:p>
            <a:pPr algn="just"/>
            <a:r>
              <a:rPr lang="el-GR" dirty="0">
                <a:latin typeface="Century Gothic" panose="020B0502020202020204" pitchFamily="34" charset="0"/>
                <a:ea typeface="Calibri" panose="020F0502020204030204" pitchFamily="34" charset="0"/>
              </a:rPr>
              <a:t>Η σύνδεση της λογοτεχνικής μετάφρασης με το γλωσσικό ζήτημα, ειδικά στον χώρο του θεάτρου (Σιδέρης, 1976), (Σπάθης, 1979), (Κακριδής, 2004), (Μαυροπούλου, 2007).</a:t>
            </a:r>
          </a:p>
          <a:p>
            <a:pPr algn="just"/>
            <a:endParaRPr lang="el-GR" dirty="0">
              <a:latin typeface="Century Gothic" panose="020B0502020202020204" pitchFamily="34" charset="0"/>
              <a:ea typeface="Calibri" panose="020F0502020204030204" pitchFamily="34" charset="0"/>
            </a:endParaRPr>
          </a:p>
          <a:p>
            <a:pPr algn="just"/>
            <a:endParaRPr lang="el-GR" sz="1800" dirty="0">
              <a:effectLst/>
              <a:latin typeface="Century Gothic" panose="020B0502020202020204" pitchFamily="34" charset="0"/>
              <a:ea typeface="Calibri" panose="020F0502020204030204" pitchFamily="34" charset="0"/>
            </a:endParaRPr>
          </a:p>
          <a:p>
            <a:pPr marL="0" indent="0" algn="just">
              <a:buNone/>
            </a:pPr>
            <a:endParaRPr lang="el-GR" dirty="0">
              <a:latin typeface="Century Gothic" panose="020B0502020202020204" pitchFamily="34" charset="0"/>
            </a:endParaRPr>
          </a:p>
        </p:txBody>
      </p:sp>
    </p:spTree>
    <p:extLst>
      <p:ext uri="{BB962C8B-B14F-4D97-AF65-F5344CB8AC3E}">
        <p14:creationId xmlns:p14="http://schemas.microsoft.com/office/powerpoint/2010/main" val="1407460899"/>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DBC1CB-3C0F-87D4-D198-DCBC5CEFEE8B}"/>
              </a:ext>
            </a:extLst>
          </p:cNvPr>
          <p:cNvSpPr>
            <a:spLocks noGrp="1"/>
          </p:cNvSpPr>
          <p:nvPr>
            <p:ph type="title"/>
          </p:nvPr>
        </p:nvSpPr>
        <p:spPr/>
        <p:txBody>
          <a:bodyPr>
            <a:normAutofit/>
          </a:bodyPr>
          <a:lstStyle/>
          <a:p>
            <a:r>
              <a:rPr lang="el-GR" sz="3200" dirty="0"/>
              <a:t>Θεωρητικό πλαίσιο – Λογοτεχνία</a:t>
            </a:r>
          </a:p>
        </p:txBody>
      </p:sp>
      <p:sp>
        <p:nvSpPr>
          <p:cNvPr id="3" name="Θέση περιεχομένου 2">
            <a:extLst>
              <a:ext uri="{FF2B5EF4-FFF2-40B4-BE49-F238E27FC236}">
                <a16:creationId xmlns:a16="http://schemas.microsoft.com/office/drawing/2014/main" id="{A364CE85-509F-E97D-1CD5-B985C491570C}"/>
              </a:ext>
            </a:extLst>
          </p:cNvPr>
          <p:cNvSpPr>
            <a:spLocks noGrp="1"/>
          </p:cNvSpPr>
          <p:nvPr>
            <p:ph idx="1"/>
          </p:nvPr>
        </p:nvSpPr>
        <p:spPr>
          <a:xfrm>
            <a:off x="1800808" y="1362267"/>
            <a:ext cx="9703804" cy="5169161"/>
          </a:xfrm>
        </p:spPr>
        <p:txBody>
          <a:bodyPr>
            <a:normAutofit fontScale="92500" lnSpcReduction="20000"/>
          </a:bodyPr>
          <a:lstStyle/>
          <a:p>
            <a:pPr algn="just"/>
            <a:r>
              <a:rPr lang="el-GR" dirty="0"/>
              <a:t>Η θέση του Θεοτόκη στην Ιστορία της Νεοελληνικής Λογοτεχνίας – μεταξύ εθνικής λογοτεχνίας και Επτανησιακής Σχολής. Ο προβληματικός ορισμός και οι συγκεκριμένες αισθητικές επιλογές (</a:t>
            </a:r>
            <a:r>
              <a:rPr lang="el-GR" dirty="0" err="1"/>
              <a:t>Δεντρινού</a:t>
            </a:r>
            <a:r>
              <a:rPr lang="el-GR" dirty="0"/>
              <a:t>, 1971), (</a:t>
            </a:r>
            <a:r>
              <a:rPr lang="el-GR" dirty="0" err="1"/>
              <a:t>Γαραντούδης</a:t>
            </a:r>
            <a:r>
              <a:rPr lang="el-GR" dirty="0"/>
              <a:t>, 2001), (</a:t>
            </a:r>
            <a:r>
              <a:rPr lang="el-GR" dirty="0" err="1"/>
              <a:t>Πυλαρινός</a:t>
            </a:r>
            <a:r>
              <a:rPr lang="el-GR" dirty="0"/>
              <a:t>, 2016).</a:t>
            </a:r>
          </a:p>
          <a:p>
            <a:pPr algn="just"/>
            <a:r>
              <a:rPr lang="el-GR" dirty="0"/>
              <a:t>Στον επτανησιακό χώρο, αναπτύχθηκαν ορισμένα χαρακτηριστικά που συνέβαλαν από νωρίς στη διαμόρφωση μιας ιδιαίτερης μεταφραστικής κουλτούρας, η οποία αποτελεί μέρος ενός πολυσύνθετου πνευματικού φαινομένου (</a:t>
            </a:r>
            <a:r>
              <a:rPr lang="el-GR" dirty="0" err="1"/>
              <a:t>Πυλαρινός</a:t>
            </a:r>
            <a:r>
              <a:rPr lang="el-GR" dirty="0"/>
              <a:t>, 2003).</a:t>
            </a:r>
          </a:p>
          <a:p>
            <a:pPr algn="just"/>
            <a:r>
              <a:rPr lang="el-GR" dirty="0"/>
              <a:t>Ο Σολωμός συνδυάζει τις ελληνικές του καταβολές με την ευρωπαϊκή του παιδεία, για να πραγματοποιήσει ένα πρωτοφανές για την εποχή συνθετικό ποιητικό εγχείρημα που περιλαμβάνει επιρροές από την κρητική λογοτεχνία, το δημοτικό τραγούδι, τον Ιταλικό νεοκλασικισμό, τον Γερμανικό ρομαντισμό. Τα αισθητικά και θεωρητικά πρότυπα που ορίζει αποτελούν παρακαταθήκη για τους επόμενους (</a:t>
            </a:r>
            <a:r>
              <a:rPr lang="el-GR" dirty="0" err="1"/>
              <a:t>Βελουδής</a:t>
            </a:r>
            <a:r>
              <a:rPr lang="el-GR" dirty="0"/>
              <a:t>, 1989), (</a:t>
            </a:r>
            <a:r>
              <a:rPr lang="el-GR" dirty="0" err="1"/>
              <a:t>Βελουδής</a:t>
            </a:r>
            <a:r>
              <a:rPr lang="el-GR" dirty="0"/>
              <a:t>, 2000), (</a:t>
            </a:r>
            <a:r>
              <a:rPr lang="el-GR" dirty="0" err="1"/>
              <a:t>Πολυχρονάκης</a:t>
            </a:r>
            <a:r>
              <a:rPr lang="el-GR" dirty="0"/>
              <a:t>, 2002), (</a:t>
            </a:r>
            <a:r>
              <a:rPr lang="el-GR" dirty="0" err="1"/>
              <a:t>Αγγελάτος</a:t>
            </a:r>
            <a:r>
              <a:rPr lang="el-GR" dirty="0"/>
              <a:t>, 2009), (</a:t>
            </a:r>
            <a:r>
              <a:rPr lang="el-GR" dirty="0" err="1"/>
              <a:t>Κεντρωτής</a:t>
            </a:r>
            <a:r>
              <a:rPr lang="el-GR" dirty="0"/>
              <a:t>, 2012), (</a:t>
            </a:r>
            <a:r>
              <a:rPr lang="el-GR" dirty="0" err="1"/>
              <a:t>Λέτσιος</a:t>
            </a:r>
            <a:r>
              <a:rPr lang="el-GR" dirty="0"/>
              <a:t>, 2017). </a:t>
            </a:r>
          </a:p>
          <a:p>
            <a:pPr algn="just"/>
            <a:r>
              <a:rPr lang="el-GR" dirty="0"/>
              <a:t>Οργανωμένη προσπάθεια για την καλλιέργεια και την ανάδειξη της νεοελληνικής γλώσσας - ιδεολογική θέση για την ανάγκη δημιουργίας εθνικής γλώσσας βασισμένης στην ομιλούμενη - αντιμετώπιση του γλωσσικού ως ζητήματος όχι μόνο φιλολογικού, αλλά κυρίως κοινωνικού, και αποφυγή οποιασδήποτε τεχνητής ή μηχανιστικής επίλυσης – ζητούμενο μια </a:t>
            </a:r>
            <a:r>
              <a:rPr lang="el-GR" b="1" dirty="0"/>
              <a:t>φυσική</a:t>
            </a:r>
            <a:r>
              <a:rPr lang="el-GR" dirty="0"/>
              <a:t> γλώσσα (</a:t>
            </a:r>
            <a:r>
              <a:rPr lang="el-GR" dirty="0" err="1"/>
              <a:t>Κεντρωτής</a:t>
            </a:r>
            <a:r>
              <a:rPr lang="el-GR" dirty="0"/>
              <a:t>, 1998),</a:t>
            </a:r>
            <a:r>
              <a:rPr lang="en-US" dirty="0"/>
              <a:t> (</a:t>
            </a:r>
            <a:r>
              <a:rPr lang="en-US" dirty="0" err="1"/>
              <a:t>Scandura</a:t>
            </a:r>
            <a:r>
              <a:rPr lang="en-US" dirty="0"/>
              <a:t>, 1998)</a:t>
            </a:r>
            <a:r>
              <a:rPr lang="el-GR" dirty="0"/>
              <a:t>, (Τσούτσουρα, 1998), (</a:t>
            </a:r>
            <a:r>
              <a:rPr lang="el-GR" dirty="0" err="1"/>
              <a:t>Τικτοπούλου</a:t>
            </a:r>
            <a:r>
              <a:rPr lang="el-GR" dirty="0"/>
              <a:t>, 2011).</a:t>
            </a:r>
          </a:p>
          <a:p>
            <a:pPr algn="just"/>
            <a:r>
              <a:rPr lang="el-GR" dirty="0"/>
              <a:t>Πειραματισμοί με διάφορες μετρικές δομές, βασισμένες στη δημοτική ποίηση, αλλά καλλιεργημένες και εκλεπτυσμένες. Ποικιλία και ελαστικότητα της μετρικής στην πρωτότυπη και τη μεταφραστική δημιουργία (Σπαταλάς, 1997), (</a:t>
            </a:r>
            <a:r>
              <a:rPr lang="el-GR" dirty="0" err="1"/>
              <a:t>Κεντρωτής</a:t>
            </a:r>
            <a:r>
              <a:rPr lang="el-GR" dirty="0"/>
              <a:t>, 2007), (Αλεξάκη, 2015), (</a:t>
            </a:r>
            <a:r>
              <a:rPr lang="el-GR" dirty="0" err="1"/>
              <a:t>Λέτσιος</a:t>
            </a:r>
            <a:r>
              <a:rPr lang="el-GR" dirty="0"/>
              <a:t> 2016).</a:t>
            </a:r>
          </a:p>
        </p:txBody>
      </p:sp>
    </p:spTree>
    <p:extLst>
      <p:ext uri="{BB962C8B-B14F-4D97-AF65-F5344CB8AC3E}">
        <p14:creationId xmlns:p14="http://schemas.microsoft.com/office/powerpoint/2010/main" val="2303456166"/>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2E7E0F-02AE-FB63-C39D-82F67B2ED73B}"/>
              </a:ext>
            </a:extLst>
          </p:cNvPr>
          <p:cNvSpPr>
            <a:spLocks noGrp="1"/>
          </p:cNvSpPr>
          <p:nvPr>
            <p:ph type="title"/>
          </p:nvPr>
        </p:nvSpPr>
        <p:spPr>
          <a:xfrm>
            <a:off x="2546272" y="411683"/>
            <a:ext cx="8911687" cy="1280890"/>
          </a:xfrm>
        </p:spPr>
        <p:txBody>
          <a:bodyPr>
            <a:normAutofit/>
          </a:bodyPr>
          <a:lstStyle/>
          <a:p>
            <a:r>
              <a:rPr lang="el-GR" sz="3200" dirty="0"/>
              <a:t>Προβλήματα/ δυσκολίες της έρευνας</a:t>
            </a:r>
          </a:p>
        </p:txBody>
      </p:sp>
      <p:sp>
        <p:nvSpPr>
          <p:cNvPr id="3" name="Θέση περιεχομένου 2">
            <a:extLst>
              <a:ext uri="{FF2B5EF4-FFF2-40B4-BE49-F238E27FC236}">
                <a16:creationId xmlns:a16="http://schemas.microsoft.com/office/drawing/2014/main" id="{9B844ADE-26B9-CD9F-22D5-3EBD3811C38E}"/>
              </a:ext>
            </a:extLst>
          </p:cNvPr>
          <p:cNvSpPr>
            <a:spLocks noGrp="1"/>
          </p:cNvSpPr>
          <p:nvPr>
            <p:ph idx="1"/>
          </p:nvPr>
        </p:nvSpPr>
        <p:spPr>
          <a:xfrm>
            <a:off x="1751771" y="1314823"/>
            <a:ext cx="9862458" cy="5192984"/>
          </a:xfrm>
        </p:spPr>
        <p:txBody>
          <a:bodyPr>
            <a:noAutofit/>
          </a:bodyPr>
          <a:lstStyle/>
          <a:p>
            <a:pPr algn="just"/>
            <a:r>
              <a:rPr lang="el-GR" sz="1600" dirty="0"/>
              <a:t>Σποραδικότητα και ελλείψεις των εκδόσεων (εξαντλημένες εκδόσεις, εκδόσεις με λάθη), αποσπασματικότητα της κριτικής. Δεν υπήρχε μέχρι προσφάτως έκδοση των απάντων του Θεοτόκη, με αποτέλεσμα κάποια από τα έργα του να είναι εντελώς άγνωστα στο αναγνωστικό κοινό και ελλιπώς γνωστά ή πολύ δυσπρόσιτα στους μελετητές.</a:t>
            </a:r>
            <a:r>
              <a:rPr lang="en-US" sz="1600" dirty="0"/>
              <a:t>*</a:t>
            </a:r>
            <a:endParaRPr lang="el-GR" sz="1600" dirty="0"/>
          </a:p>
          <a:p>
            <a:pPr algn="just"/>
            <a:r>
              <a:rPr lang="el-GR" sz="1600" dirty="0"/>
              <a:t>Κείμενα ημιτελή και αποσπασματικά, προσχέδια μεταγενέστερων ολοκληρωμένων έργων, τα οποία παρουσιάζουν μεγάλο ενδιαφέρον για την έρευνα, αλλά δεν είναι εύκολα </a:t>
            </a:r>
            <a:r>
              <a:rPr lang="el-GR" sz="1600" dirty="0" err="1"/>
              <a:t>προσβάσιμα</a:t>
            </a:r>
            <a:r>
              <a:rPr lang="el-GR" sz="1600" dirty="0"/>
              <a:t>. Παράδειγμα τέτοιας περίπτωσης αποτελούν τα </a:t>
            </a:r>
            <a:r>
              <a:rPr lang="el-GR" sz="1600" i="1" dirty="0"/>
              <a:t>Περιττή θυσία </a:t>
            </a:r>
            <a:r>
              <a:rPr lang="el-GR" sz="1600" dirty="0"/>
              <a:t>και </a:t>
            </a:r>
            <a:r>
              <a:rPr lang="el-GR" sz="1600" i="1" dirty="0" err="1"/>
              <a:t>Άλκις</a:t>
            </a:r>
            <a:r>
              <a:rPr lang="el-GR" sz="1600" i="1" dirty="0"/>
              <a:t> Σωζόμενος</a:t>
            </a:r>
            <a:r>
              <a:rPr lang="el-GR" sz="1600" dirty="0"/>
              <a:t>, προεκδοτικές μορφές του κορυφαίου έργου του Θεοτόκη, </a:t>
            </a:r>
            <a:r>
              <a:rPr lang="el-GR" sz="1600" i="1" dirty="0"/>
              <a:t>Οι σκλάβοι στα δεσμά τους</a:t>
            </a:r>
            <a:r>
              <a:rPr lang="el-GR" sz="1600" dirty="0"/>
              <a:t>(</a:t>
            </a:r>
            <a:r>
              <a:rPr lang="el-GR" sz="1600" dirty="0" err="1"/>
              <a:t>Δάλλας</a:t>
            </a:r>
            <a:r>
              <a:rPr lang="el-GR" sz="1600" dirty="0"/>
              <a:t>, 1988).</a:t>
            </a:r>
          </a:p>
          <a:p>
            <a:pPr algn="just"/>
            <a:r>
              <a:rPr lang="el-GR" sz="1600" dirty="0"/>
              <a:t>Λανθάνουσες μεταφράσεις του Θεοτόκη από τη ρωσική πεζογραφία, οι οποίες είχαν δημοσιευθεί ανώνυμα ή ψευδώνυμα, και επισημάνθηκαν σχετικά πρόσφατα από την έρευνα (</a:t>
            </a:r>
            <a:r>
              <a:rPr lang="el-GR" sz="1600" dirty="0" err="1"/>
              <a:t>Πυλαρινός</a:t>
            </a:r>
            <a:r>
              <a:rPr lang="el-GR" sz="1600" dirty="0"/>
              <a:t>, 2009). - Η μετάφραση 10 ποιημάτων του </a:t>
            </a:r>
            <a:r>
              <a:rPr lang="el-GR" sz="1600" dirty="0" err="1"/>
              <a:t>Κάτουλλου</a:t>
            </a:r>
            <a:r>
              <a:rPr lang="el-GR" sz="1600" dirty="0"/>
              <a:t>, δημοσιευμένη στο περιοδικό </a:t>
            </a:r>
            <a:r>
              <a:rPr lang="el-GR" sz="1600" i="1" dirty="0"/>
              <a:t>Δοκιμασία </a:t>
            </a:r>
            <a:r>
              <a:rPr lang="el-GR" sz="1600" dirty="0"/>
              <a:t>(</a:t>
            </a:r>
            <a:r>
              <a:rPr lang="el-GR" sz="1600" dirty="0" err="1"/>
              <a:t>τχ</a:t>
            </a:r>
            <a:r>
              <a:rPr lang="el-GR" sz="1600" dirty="0"/>
              <a:t>. 2, Ιούλιος-Αύγουστος 1973) δεν έχει ως σήμερα προσεχτεί από τους λατινιστές.</a:t>
            </a:r>
          </a:p>
          <a:p>
            <a:pPr algn="just"/>
            <a:r>
              <a:rPr lang="el-GR" sz="1600" dirty="0"/>
              <a:t>Ο όγκος και η ποικιλία του μεταφραστικού έργου αποτελούν από μόνα τους μια μεγάλη πρόκληση, καθώς απαιτούν την εξοικείωση με αρκετές γλώσσες και τη μελέτη ενός ευρέως θεωρητικού πλαισίου.</a:t>
            </a:r>
          </a:p>
          <a:p>
            <a:pPr marL="0" indent="0" algn="just">
              <a:buNone/>
            </a:pPr>
            <a:r>
              <a:rPr lang="el-GR" sz="1600" dirty="0"/>
              <a:t>* Στα τέλη του 2022 κυκλοφόρησαν τα άπαντα του Κωνσταντίνου Θεοτόκη από τις εκδόσεις ΣΩΒ.</a:t>
            </a:r>
          </a:p>
        </p:txBody>
      </p:sp>
    </p:spTree>
    <p:extLst>
      <p:ext uri="{BB962C8B-B14F-4D97-AF65-F5344CB8AC3E}">
        <p14:creationId xmlns:p14="http://schemas.microsoft.com/office/powerpoint/2010/main" val="108136692"/>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21AFEC-5D93-78B5-EB03-4D2B17369E43}"/>
              </a:ext>
            </a:extLst>
          </p:cNvPr>
          <p:cNvSpPr>
            <a:spLocks noGrp="1"/>
          </p:cNvSpPr>
          <p:nvPr>
            <p:ph type="title"/>
          </p:nvPr>
        </p:nvSpPr>
        <p:spPr/>
        <p:txBody>
          <a:bodyPr>
            <a:normAutofit/>
          </a:bodyPr>
          <a:lstStyle/>
          <a:p>
            <a:r>
              <a:rPr lang="el-GR" sz="3200" dirty="0"/>
              <a:t>Μέθοδος εργασίας – οργάνωση υλικού </a:t>
            </a:r>
          </a:p>
        </p:txBody>
      </p:sp>
      <p:sp>
        <p:nvSpPr>
          <p:cNvPr id="3" name="Θέση περιεχομένου 2">
            <a:extLst>
              <a:ext uri="{FF2B5EF4-FFF2-40B4-BE49-F238E27FC236}">
                <a16:creationId xmlns:a16="http://schemas.microsoft.com/office/drawing/2014/main" id="{F5A79165-19FF-FAC5-2342-F38DACC01B5F}"/>
              </a:ext>
            </a:extLst>
          </p:cNvPr>
          <p:cNvSpPr>
            <a:spLocks noGrp="1"/>
          </p:cNvSpPr>
          <p:nvPr>
            <p:ph idx="1"/>
          </p:nvPr>
        </p:nvSpPr>
        <p:spPr>
          <a:xfrm>
            <a:off x="1919688" y="1418252"/>
            <a:ext cx="9507894" cy="4991878"/>
          </a:xfrm>
        </p:spPr>
        <p:txBody>
          <a:bodyPr>
            <a:normAutofit fontScale="92500" lnSpcReduction="10000"/>
          </a:bodyPr>
          <a:lstStyle/>
          <a:p>
            <a:pPr algn="just"/>
            <a:r>
              <a:rPr lang="el-GR" dirty="0"/>
              <a:t>Στον πυρήνα της διατριβής τίθεται η μεταφραστική εργασία του Θεοτόκη. Αναλύονται και αξιολογούνται τα ίδια τα μεταφράσματα και σκιαγραφούνται οι διακειμενικές σχέσεις τους με το πρωτότυπο έργο.</a:t>
            </a:r>
          </a:p>
          <a:p>
            <a:pPr algn="just"/>
            <a:r>
              <a:rPr lang="el-GR" dirty="0"/>
              <a:t>Πέντε κεφάλαια, τα οποία αντιστοιχούν σε πέντε διακριτές ενότητες της μεταφραστικής εργασίας του Θεοτόκη. Ταξινόμηση βάσει δύο κριτηρίων: Πρώτο, το γραμματολογικό είδος και δεύτερο, τη χρονική περίοδο. Στις περιπτώσεις που ο Θεοτόκης έχει μεταφράσει στο ίδιο γραμματολογικό είδος κείμενα από διαφορετικές γλώσσες, γίνεται και επί μέρους κατηγοριοποίηση βάσει των γλωσσών.</a:t>
            </a:r>
          </a:p>
          <a:p>
            <a:pPr algn="just"/>
            <a:r>
              <a:rPr lang="el-GR" dirty="0"/>
              <a:t>Εξαίρεση στα συγκεκριμένα ταξινομικά κριτήρια αποτελούν τα ινδικά μεταφράσματα, τα οποία εξετάζονται ως μία αυτόνομη ενότητα, για δύο λόγους: Πρώτο, η εργασία του Θεοτόκη με την ινδική γραμματεία υπήρξε διαχρονικά η μεγαλύτερη. Δεύτερο, η μελέτη της ινδικής γλώσσας και κοσμοθεωρίας έπαιξε καθοριστικό ρόλο στη διαμόρφωση της γλωσσικής θεωρίας και της συγγραφικής ταυτότητας του Θεοτόκη.</a:t>
            </a:r>
          </a:p>
          <a:p>
            <a:pPr algn="just"/>
            <a:r>
              <a:rPr lang="el-GR" dirty="0"/>
              <a:t>Κάθε κεφάλαιο οργανώνεται σε τρεις ενότητες: Στην ενότητα Α, ορίζεται το ιστορικό και θεωρητικό πλαίσιο στο οποίο εντάσσονται τα κείμενα που εξετάζονται. Στην ενότητα Β παρουσιάζονται τα ίδια τα μεταφράσματα και συζητούνται οι μεταφραστικές επιλογές. – Αντιπαραβολή με το πρωτότυπο (εκτός Ινδικών και Ρωσικών) - Στην ενότητα Γ ανιχνεύονται οι επιδράσεις των μεταφρασμάτων στο πρωτότυπο λογοτεχνικό έργο του Θεοτόκη. </a:t>
            </a:r>
          </a:p>
        </p:txBody>
      </p:sp>
    </p:spTree>
    <p:extLst>
      <p:ext uri="{BB962C8B-B14F-4D97-AF65-F5344CB8AC3E}">
        <p14:creationId xmlns:p14="http://schemas.microsoft.com/office/powerpoint/2010/main" val="359826275"/>
      </p:ext>
    </p:extLst>
  </p:cSld>
  <p:clrMapOvr>
    <a:masterClrMapping/>
  </p:clrMapOvr>
  <mc:AlternateContent xmlns:mc="http://schemas.openxmlformats.org/markup-compatibility/2006" xmlns:p14="http://schemas.microsoft.com/office/powerpoint/2010/main">
    <mc:Choice Requires="p14">
      <p:transition spd="slow" p14:dur="2000">
        <p:pull/>
      </p:transition>
    </mc:Choice>
    <mc:Fallback xmlns="">
      <p:transition spd="slow">
        <p:pull/>
      </p:transition>
    </mc:Fallback>
  </mc:AlternateContent>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
  <TotalTime>5581</TotalTime>
  <Words>5421</Words>
  <Application>Microsoft Office PowerPoint</Application>
  <PresentationFormat>Ευρεία οθόνη</PresentationFormat>
  <Paragraphs>200</Paragraphs>
  <Slides>28</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28</vt:i4>
      </vt:variant>
    </vt:vector>
  </HeadingPairs>
  <TitlesOfParts>
    <vt:vector size="34" baseType="lpstr">
      <vt:lpstr>Arial</vt:lpstr>
      <vt:lpstr>Calibri</vt:lpstr>
      <vt:lpstr>Century Gothic</vt:lpstr>
      <vt:lpstr>Times New Roman</vt:lpstr>
      <vt:lpstr>Wingdings 3</vt:lpstr>
      <vt:lpstr>Θρόισμα</vt:lpstr>
      <vt:lpstr>Η μεταφραστική εργασία του Κωνσταντίνου Θεοτόκη ως μέθοδος συγκριτισμού (και συγκρητισμού)</vt:lpstr>
      <vt:lpstr>Εισαγωγικά</vt:lpstr>
      <vt:lpstr>Αρχική υπόθεση εργασίας</vt:lpstr>
      <vt:lpstr>Στόχοι της διατριβής</vt:lpstr>
      <vt:lpstr>Θεωρητικό πλαίσιο - Μεταφρασιολογία</vt:lpstr>
      <vt:lpstr>Θεωρητικό πλαίσιο – Λογοτεχνία</vt:lpstr>
      <vt:lpstr>Θεωρητικό πλαίσιο – Λογοτεχνία</vt:lpstr>
      <vt:lpstr>Προβλήματα/ δυσκολίες της έρευνας</vt:lpstr>
      <vt:lpstr>Μέθοδος εργασίας – οργάνωση υλικού </vt:lpstr>
      <vt:lpstr>Μέθοδος εργασίας – οργάνωση υλικού</vt:lpstr>
      <vt:lpstr>Μέρος Ι – Τα Ινδικά Μεταφράσματα</vt:lpstr>
      <vt:lpstr>Η ανακάλυψη της Ινδίας από τους Ευρωπαίους</vt:lpstr>
      <vt:lpstr>Παρουσίαση του PowerPoint</vt:lpstr>
      <vt:lpstr>Η ανακάλυψη της Ινδίας από τους Ευρωπαίους</vt:lpstr>
      <vt:lpstr>Η πρόσληψη της ινδικής γραμματείας στην Ελλάδα</vt:lpstr>
      <vt:lpstr>Η πρόσληψη της ινδικής γραμματείας στην Ελλάδα</vt:lpstr>
      <vt:lpstr>Η πρόσληψη της ινδικής γραμματείας στην Ελλάδα</vt:lpstr>
      <vt:lpstr>Η πρόσληψη της ινδικής γραμματείας στην Ελλάδα</vt:lpstr>
      <vt:lpstr>Η εργασία του Κ.Θ. με την Ινδική γραμματεία</vt:lpstr>
      <vt:lpstr>Η εργασία του Κ.Θ. με την Ινδική γραμματεία</vt:lpstr>
      <vt:lpstr>Η εργασία του Κ.Θ. με την Ινδική γραμματεία</vt:lpstr>
      <vt:lpstr>Η εργασία του Κ.Θ. με την Ινδική γραμματεία</vt:lpstr>
      <vt:lpstr>Παραδείγματα για σχολιασμό</vt:lpstr>
      <vt:lpstr>Η επιρροή της ινδικής σκέψης στο πρωτότυπο έργο του Θεοτόκη</vt:lpstr>
      <vt:lpstr>Η επιρροή της ινδικής σκέψης στο πρωτότυπο έργο του Θεοτόκη</vt:lpstr>
      <vt:lpstr>Η επιρροή της ινδικής σκέψης στο πρωτότυπο έργο του Θεοτόκη</vt:lpstr>
      <vt:lpstr>Η επιρροή της ινδικής σκέψης στο πρωτότυπο έργο του Θεοτόκη</vt:lpstr>
      <vt:lpstr>Η επιρροή της ινδικής σκέψης στο πρωτότυπο έργο του Θεοτόκη</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μετάφραση ως φορέας θεματικών και ιδεολογίας στο πρωτότυπο λογοτεχνικό έργο του Κων. Θεοτόκη</dc:title>
  <dc:creator>Anna Korniliou</dc:creator>
  <cp:lastModifiedBy>Anna Korniliou</cp:lastModifiedBy>
  <cp:revision>33</cp:revision>
  <dcterms:created xsi:type="dcterms:W3CDTF">2023-04-24T15:36:29Z</dcterms:created>
  <dcterms:modified xsi:type="dcterms:W3CDTF">2023-12-07T10:01:32Z</dcterms:modified>
</cp:coreProperties>
</file>