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3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l-GR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151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l-GR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152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l-GR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153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l-GR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154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F35FDE60-E104-4AC9-880F-510B41E68D3E}" type="slidenum">
              <a:rPr lang="el-GR" sz="1400">
                <a:latin typeface="Times New Roman"/>
              </a:rPr>
              <a:pPr algn="r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PlaceHolder 1"/>
          <p:cNvSpPr>
            <a:spLocks noGrp="1"/>
          </p:cNvSpPr>
          <p:nvPr>
            <p:ph type="body"/>
          </p:nvPr>
        </p:nvSpPr>
        <p:spPr>
          <a:xfrm rot="10800000">
            <a:off x="23592600" y="23592600"/>
            <a:ext cx="11795760" cy="1179576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533" name="CustomShape 2"/>
          <p:cNvSpPr/>
          <p:nvPr/>
        </p:nvSpPr>
        <p:spPr>
          <a:xfrm rot="10800000">
            <a:off x="23592600" y="23592600"/>
            <a:ext cx="11795760" cy="1179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66382FDC-E259-4DCB-B54D-222748F5546D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PlaceHolder 1"/>
          <p:cNvSpPr>
            <a:spLocks noGrp="1"/>
          </p:cNvSpPr>
          <p:nvPr>
            <p:ph type="body"/>
          </p:nvPr>
        </p:nvSpPr>
        <p:spPr>
          <a:xfrm rot="10800000">
            <a:off x="23592600" y="23592600"/>
            <a:ext cx="11795760" cy="117957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551" name="CustomShape 2"/>
          <p:cNvSpPr/>
          <p:nvPr/>
        </p:nvSpPr>
        <p:spPr>
          <a:xfrm rot="10800000">
            <a:off x="23592600" y="23592600"/>
            <a:ext cx="11795760" cy="1179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16ACD588-0771-43CB-A665-6C1F343E48BF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PlaceHolder 1"/>
          <p:cNvSpPr>
            <a:spLocks noGrp="1"/>
          </p:cNvSpPr>
          <p:nvPr>
            <p:ph type="body"/>
          </p:nvPr>
        </p:nvSpPr>
        <p:spPr>
          <a:xfrm rot="10800000">
            <a:off x="23592600" y="23592600"/>
            <a:ext cx="11795760" cy="117957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553" name="CustomShape 2"/>
          <p:cNvSpPr/>
          <p:nvPr/>
        </p:nvSpPr>
        <p:spPr>
          <a:xfrm rot="10800000">
            <a:off x="23592600" y="23592600"/>
            <a:ext cx="11795760" cy="1179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D6B4D29A-56CF-49F8-8388-DF4F9437D818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PlaceHolder 1"/>
          <p:cNvSpPr>
            <a:spLocks noGrp="1"/>
          </p:cNvSpPr>
          <p:nvPr>
            <p:ph type="body"/>
          </p:nvPr>
        </p:nvSpPr>
        <p:spPr>
          <a:xfrm rot="10800000">
            <a:off x="23592600" y="23592600"/>
            <a:ext cx="11795760" cy="117957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555" name="CustomShape 2"/>
          <p:cNvSpPr/>
          <p:nvPr/>
        </p:nvSpPr>
        <p:spPr>
          <a:xfrm rot="10800000">
            <a:off x="23592600" y="23592600"/>
            <a:ext cx="11795760" cy="1179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0F2A667C-11D2-419E-A09E-2A2B3D19F6A8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PlaceHolder 1"/>
          <p:cNvSpPr>
            <a:spLocks noGrp="1"/>
          </p:cNvSpPr>
          <p:nvPr>
            <p:ph type="body"/>
          </p:nvPr>
        </p:nvSpPr>
        <p:spPr>
          <a:xfrm rot="10800000">
            <a:off x="23592600" y="23592600"/>
            <a:ext cx="11795760" cy="117957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557" name="CustomShape 2"/>
          <p:cNvSpPr/>
          <p:nvPr/>
        </p:nvSpPr>
        <p:spPr>
          <a:xfrm rot="10800000">
            <a:off x="23592600" y="23592600"/>
            <a:ext cx="11795760" cy="1179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397EF57C-0250-4288-9463-A9DBEDD7857A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PlaceHolder 1"/>
          <p:cNvSpPr>
            <a:spLocks noGrp="1"/>
          </p:cNvSpPr>
          <p:nvPr>
            <p:ph type="body"/>
          </p:nvPr>
        </p:nvSpPr>
        <p:spPr>
          <a:xfrm rot="10800000">
            <a:off x="23592600" y="23592600"/>
            <a:ext cx="11795760" cy="117957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559" name="CustomShape 2"/>
          <p:cNvSpPr/>
          <p:nvPr/>
        </p:nvSpPr>
        <p:spPr>
          <a:xfrm rot="10800000">
            <a:off x="23592600" y="23592600"/>
            <a:ext cx="11795760" cy="1179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5E4129DD-83A5-45DF-89C2-D75FCCB05568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PlaceHolder 1"/>
          <p:cNvSpPr>
            <a:spLocks noGrp="1"/>
          </p:cNvSpPr>
          <p:nvPr>
            <p:ph type="body"/>
          </p:nvPr>
        </p:nvSpPr>
        <p:spPr>
          <a:xfrm rot="10800000">
            <a:off x="23592600" y="23592600"/>
            <a:ext cx="11795760" cy="117957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561" name="CustomShape 2"/>
          <p:cNvSpPr/>
          <p:nvPr/>
        </p:nvSpPr>
        <p:spPr>
          <a:xfrm rot="10800000">
            <a:off x="23592600" y="23592600"/>
            <a:ext cx="11795760" cy="1179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E721BF79-8EED-468D-838F-7274FDD320B4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PlaceHolder 1"/>
          <p:cNvSpPr>
            <a:spLocks noGrp="1"/>
          </p:cNvSpPr>
          <p:nvPr>
            <p:ph type="body"/>
          </p:nvPr>
        </p:nvSpPr>
        <p:spPr>
          <a:xfrm rot="10800000">
            <a:off x="23592600" y="23592600"/>
            <a:ext cx="11795760" cy="117957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563" name="CustomShape 2"/>
          <p:cNvSpPr/>
          <p:nvPr/>
        </p:nvSpPr>
        <p:spPr>
          <a:xfrm rot="10800000">
            <a:off x="23592600" y="23592600"/>
            <a:ext cx="11795760" cy="1179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79D10C1E-384F-4705-AAAF-AAE2848310E0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PlaceHolder 1"/>
          <p:cNvSpPr>
            <a:spLocks noGrp="1"/>
          </p:cNvSpPr>
          <p:nvPr>
            <p:ph type="body"/>
          </p:nvPr>
        </p:nvSpPr>
        <p:spPr>
          <a:xfrm rot="10800000">
            <a:off x="23592600" y="23592600"/>
            <a:ext cx="11795760" cy="117957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565" name="CustomShape 2"/>
          <p:cNvSpPr/>
          <p:nvPr/>
        </p:nvSpPr>
        <p:spPr>
          <a:xfrm rot="10800000">
            <a:off x="23592600" y="23592600"/>
            <a:ext cx="11795760" cy="1179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D88FA9D-CE5A-4B23-9CBD-A6E74E6E868B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PlaceHolder 1"/>
          <p:cNvSpPr>
            <a:spLocks noGrp="1"/>
          </p:cNvSpPr>
          <p:nvPr>
            <p:ph type="body"/>
          </p:nvPr>
        </p:nvSpPr>
        <p:spPr>
          <a:xfrm rot="10800000">
            <a:off x="23592600" y="23592600"/>
            <a:ext cx="11795760" cy="117957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567" name="CustomShape 2"/>
          <p:cNvSpPr/>
          <p:nvPr/>
        </p:nvSpPr>
        <p:spPr>
          <a:xfrm rot="10800000">
            <a:off x="23592600" y="23592600"/>
            <a:ext cx="11795760" cy="1179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E49A03F-BE67-4BE4-BB3E-90959C660235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PlaceHolder 1"/>
          <p:cNvSpPr>
            <a:spLocks noGrp="1"/>
          </p:cNvSpPr>
          <p:nvPr>
            <p:ph type="body"/>
          </p:nvPr>
        </p:nvSpPr>
        <p:spPr>
          <a:xfrm rot="10800000">
            <a:off x="23592600" y="23592600"/>
            <a:ext cx="11795760" cy="117957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569" name="CustomShape 2"/>
          <p:cNvSpPr/>
          <p:nvPr/>
        </p:nvSpPr>
        <p:spPr>
          <a:xfrm rot="10800000">
            <a:off x="23592600" y="23592600"/>
            <a:ext cx="11795760" cy="1179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41BF029E-E79F-42A4-8011-EEBA35C725AB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PlaceHolder 1"/>
          <p:cNvSpPr>
            <a:spLocks noGrp="1"/>
          </p:cNvSpPr>
          <p:nvPr>
            <p:ph type="body"/>
          </p:nvPr>
        </p:nvSpPr>
        <p:spPr>
          <a:xfrm rot="10800000">
            <a:off x="23592600" y="23592600"/>
            <a:ext cx="11795760" cy="117957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</a:t>
            </a:r>
            <a:endParaRPr/>
          </a:p>
        </p:txBody>
      </p:sp>
      <p:sp>
        <p:nvSpPr>
          <p:cNvPr id="535" name="CustomShape 2"/>
          <p:cNvSpPr/>
          <p:nvPr/>
        </p:nvSpPr>
        <p:spPr>
          <a:xfrm rot="10800000">
            <a:off x="23592600" y="23592600"/>
            <a:ext cx="11795760" cy="1179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94AC55FD-8DDB-4BD0-92ED-0E1C49B19029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PlaceHolder 1"/>
          <p:cNvSpPr>
            <a:spLocks noGrp="1"/>
          </p:cNvSpPr>
          <p:nvPr>
            <p:ph type="body"/>
          </p:nvPr>
        </p:nvSpPr>
        <p:spPr>
          <a:xfrm rot="10800000">
            <a:off x="23592600" y="23592600"/>
            <a:ext cx="11795760" cy="117957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571" name="CustomShape 2"/>
          <p:cNvSpPr/>
          <p:nvPr/>
        </p:nvSpPr>
        <p:spPr>
          <a:xfrm rot="10800000">
            <a:off x="23592600" y="23592600"/>
            <a:ext cx="11795760" cy="1179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B9F116BF-E008-4712-8246-7A24D1B376ED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PlaceHolder 1"/>
          <p:cNvSpPr>
            <a:spLocks noGrp="1"/>
          </p:cNvSpPr>
          <p:nvPr>
            <p:ph type="body"/>
          </p:nvPr>
        </p:nvSpPr>
        <p:spPr>
          <a:xfrm rot="10800000">
            <a:off x="23592600" y="23592600"/>
            <a:ext cx="11795760" cy="117957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573" name="CustomShape 2"/>
          <p:cNvSpPr/>
          <p:nvPr/>
        </p:nvSpPr>
        <p:spPr>
          <a:xfrm rot="10800000">
            <a:off x="23592600" y="23592600"/>
            <a:ext cx="11795760" cy="1179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21230A4E-A053-470C-9251-34EE98F373B0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21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5" name="TextShape 2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>
              <a:lnSpc>
                <a:spcPct val="100000"/>
              </a:lnSpc>
            </a:pPr>
            <a:fld id="{674FB68B-92DA-4A4B-B217-03D787119EE6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23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7" name="TextShape 2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>
              <a:lnSpc>
                <a:spcPct val="100000"/>
              </a:lnSpc>
            </a:pPr>
            <a:fld id="{336E6C38-6D95-4A37-9B31-2C0D5B35077F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25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9" name="TextShape 2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>
              <a:lnSpc>
                <a:spcPct val="100000"/>
              </a:lnSpc>
            </a:pPr>
            <a:fld id="{7C8E9B3F-18E4-40A5-9F3A-486B7D18EDEA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26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1" name="TextShape 2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>
              <a:lnSpc>
                <a:spcPct val="100000"/>
              </a:lnSpc>
            </a:pPr>
            <a:fld id="{C8936633-AE4E-4043-8005-950A38BC1098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27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3" name="TextShape 2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>
              <a:lnSpc>
                <a:spcPct val="100000"/>
              </a:lnSpc>
            </a:pPr>
            <a:fld id="{1C3213C7-D73B-4B84-8655-22313072A1D2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28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PlaceHolder 1"/>
          <p:cNvSpPr>
            <a:spLocks noGrp="1"/>
          </p:cNvSpPr>
          <p:nvPr>
            <p:ph type="body"/>
          </p:nvPr>
        </p:nvSpPr>
        <p:spPr>
          <a:xfrm rot="10800000">
            <a:off x="23592600" y="23592600"/>
            <a:ext cx="11795760" cy="117957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</a:t>
            </a:r>
            <a:endParaRPr/>
          </a:p>
        </p:txBody>
      </p:sp>
      <p:sp>
        <p:nvSpPr>
          <p:cNvPr id="537" name="CustomShape 2"/>
          <p:cNvSpPr/>
          <p:nvPr/>
        </p:nvSpPr>
        <p:spPr>
          <a:xfrm rot="10800000">
            <a:off x="23592600" y="23592600"/>
            <a:ext cx="11795760" cy="1179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E638DE0D-639A-472E-8A6F-BE9C830047BA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PlaceHolder 1"/>
          <p:cNvSpPr>
            <a:spLocks noGrp="1"/>
          </p:cNvSpPr>
          <p:nvPr>
            <p:ph type="body"/>
          </p:nvPr>
        </p:nvSpPr>
        <p:spPr>
          <a:xfrm rot="10800000">
            <a:off x="23592600" y="23592600"/>
            <a:ext cx="11795760" cy="117957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</a:t>
            </a:r>
            <a:endParaRPr/>
          </a:p>
        </p:txBody>
      </p:sp>
      <p:sp>
        <p:nvSpPr>
          <p:cNvPr id="539" name="CustomShape 2"/>
          <p:cNvSpPr/>
          <p:nvPr/>
        </p:nvSpPr>
        <p:spPr>
          <a:xfrm rot="10800000">
            <a:off x="23592600" y="23592600"/>
            <a:ext cx="11795760" cy="1179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75891B2-A879-4903-9417-3E4D2A4C3A2E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PlaceHolder 1"/>
          <p:cNvSpPr>
            <a:spLocks noGrp="1"/>
          </p:cNvSpPr>
          <p:nvPr>
            <p:ph type="body"/>
          </p:nvPr>
        </p:nvSpPr>
        <p:spPr>
          <a:xfrm rot="10800000">
            <a:off x="23592600" y="23592600"/>
            <a:ext cx="11795760" cy="117957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</a:t>
            </a:r>
            <a:endParaRPr/>
          </a:p>
        </p:txBody>
      </p:sp>
      <p:sp>
        <p:nvSpPr>
          <p:cNvPr id="541" name="CustomShape 2"/>
          <p:cNvSpPr/>
          <p:nvPr/>
        </p:nvSpPr>
        <p:spPr>
          <a:xfrm rot="10800000">
            <a:off x="23592600" y="23592600"/>
            <a:ext cx="11795760" cy="1179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D9548AFF-DCCE-4EAB-95AD-DF19C3214B81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PlaceHolder 1"/>
          <p:cNvSpPr>
            <a:spLocks noGrp="1"/>
          </p:cNvSpPr>
          <p:nvPr>
            <p:ph type="body"/>
          </p:nvPr>
        </p:nvSpPr>
        <p:spPr>
          <a:xfrm rot="10800000">
            <a:off x="23592600" y="23592600"/>
            <a:ext cx="11795760" cy="117957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</a:t>
            </a:r>
            <a:endParaRPr/>
          </a:p>
        </p:txBody>
      </p:sp>
      <p:sp>
        <p:nvSpPr>
          <p:cNvPr id="543" name="CustomShape 2"/>
          <p:cNvSpPr/>
          <p:nvPr/>
        </p:nvSpPr>
        <p:spPr>
          <a:xfrm rot="10800000">
            <a:off x="23592600" y="23592600"/>
            <a:ext cx="11795760" cy="1179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64A33C06-7D02-4008-924F-CE8DD082A851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PlaceHolder 1"/>
          <p:cNvSpPr>
            <a:spLocks noGrp="1"/>
          </p:cNvSpPr>
          <p:nvPr>
            <p:ph type="body"/>
          </p:nvPr>
        </p:nvSpPr>
        <p:spPr>
          <a:xfrm rot="10800000">
            <a:off x="23592600" y="23592600"/>
            <a:ext cx="11795760" cy="117957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545" name="CustomShape 2"/>
          <p:cNvSpPr/>
          <p:nvPr/>
        </p:nvSpPr>
        <p:spPr>
          <a:xfrm rot="10800000">
            <a:off x="23592600" y="23592600"/>
            <a:ext cx="11795760" cy="1179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006983E0-B0EC-4FBA-9717-8F8B86D19DCB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PlaceHolder 1"/>
          <p:cNvSpPr>
            <a:spLocks noGrp="1"/>
          </p:cNvSpPr>
          <p:nvPr>
            <p:ph type="body"/>
          </p:nvPr>
        </p:nvSpPr>
        <p:spPr>
          <a:xfrm rot="10800000">
            <a:off x="23592600" y="23592600"/>
            <a:ext cx="11795760" cy="117957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547" name="CustomShape 2"/>
          <p:cNvSpPr/>
          <p:nvPr/>
        </p:nvSpPr>
        <p:spPr>
          <a:xfrm rot="10800000">
            <a:off x="23592600" y="23592600"/>
            <a:ext cx="11795760" cy="1179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C1C86C31-28F4-4633-8ECF-818EC10D1F30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PlaceHolder 1"/>
          <p:cNvSpPr>
            <a:spLocks noGrp="1"/>
          </p:cNvSpPr>
          <p:nvPr>
            <p:ph type="body"/>
          </p:nvPr>
        </p:nvSpPr>
        <p:spPr>
          <a:xfrm rot="10800000">
            <a:off x="23592600" y="23592600"/>
            <a:ext cx="11795760" cy="117957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549" name="CustomShape 2"/>
          <p:cNvSpPr/>
          <p:nvPr/>
        </p:nvSpPr>
        <p:spPr>
          <a:xfrm rot="10800000">
            <a:off x="23592600" y="23592600"/>
            <a:ext cx="11795760" cy="1179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C8C07BE4-8AC3-4185-A070-3C9D918D0C73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33 - Εικόνα"/>
          <p:cNvPicPr/>
          <p:nvPr/>
        </p:nvPicPr>
        <p:blipFill>
          <a:blip r:embed="rId2" cstate="print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35" name="34 - Εικόνα"/>
          <p:cNvPicPr/>
          <p:nvPr/>
        </p:nvPicPr>
        <p:blipFill>
          <a:blip r:embed="rId2" cstate="print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880" cy="530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3" name="72 - Εικόνα"/>
          <p:cNvPicPr/>
          <p:nvPr/>
        </p:nvPicPr>
        <p:blipFill>
          <a:blip r:embed="rId2" cstate="print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74" name="73 - Εικόνα"/>
          <p:cNvPicPr/>
          <p:nvPr/>
        </p:nvPicPr>
        <p:blipFill>
          <a:blip r:embed="rId2" cstate="print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880" cy="530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12" name="111 - Εικόνα"/>
          <p:cNvPicPr/>
          <p:nvPr/>
        </p:nvPicPr>
        <p:blipFill>
          <a:blip r:embed="rId2" cstate="print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113" name="112 - Εικόνα"/>
          <p:cNvPicPr/>
          <p:nvPr/>
        </p:nvPicPr>
        <p:blipFill>
          <a:blip r:embed="rId2" cstate="print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880" cy="530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48" name="147 - Εικόνα"/>
          <p:cNvPicPr/>
          <p:nvPr/>
        </p:nvPicPr>
        <p:blipFill>
          <a:blip r:embed="rId2" cstate="print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149" name="148 - Εικόνα"/>
          <p:cNvPicPr/>
          <p:nvPr/>
        </p:nvPicPr>
        <p:blipFill>
          <a:blip r:embed="rId2" cstate="print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880" cy="530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l-GR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l-GR" sz="28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l-GR" sz="20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l-GR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l-GR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8644680" y="6441840"/>
            <a:ext cx="431280" cy="26676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fld id="{CFB93578-91D0-44FA-BCDC-8375901E30D7}" type="slidenum">
              <a:rPr lang="el-GR" sz="1200" strike="noStrike">
                <a:solidFill>
                  <a:srgbClr val="5075BC"/>
                </a:solidFill>
                <a:latin typeface="Calibri"/>
                <a:ea typeface="DejaVu Sans"/>
              </a:rPr>
              <a:pPr algn="ctr"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37" name="CustomShape 2"/>
          <p:cNvSpPr/>
          <p:nvPr/>
        </p:nvSpPr>
        <p:spPr>
          <a:xfrm>
            <a:off x="539640" y="6441480"/>
            <a:ext cx="7991280" cy="26676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l-GR" sz="1000" strike="noStrike">
                <a:solidFill>
                  <a:srgbClr val="5075BC"/>
                </a:solidFill>
                <a:latin typeface="Calibri"/>
                <a:ea typeface="DejaVu Sans"/>
              </a:rPr>
              <a:t>Τίτλος Ενότητας</a:t>
            </a:r>
            <a:endParaRPr/>
          </a:p>
        </p:txBody>
      </p:sp>
      <p:pic>
        <p:nvPicPr>
          <p:cNvPr id="38" name="Picture 5"/>
          <p:cNvPicPr/>
          <p:nvPr/>
        </p:nvPicPr>
        <p:blipFill>
          <a:blip r:embed="rId14" cstate="print"/>
          <a:stretch/>
        </p:blipFill>
        <p:spPr>
          <a:xfrm>
            <a:off x="58680" y="6255360"/>
            <a:ext cx="430560" cy="568440"/>
          </a:xfrm>
          <a:prstGeom prst="rect">
            <a:avLst/>
          </a:prstGeom>
          <a:ln>
            <a:noFill/>
          </a:ln>
        </p:spPr>
      </p:pic>
      <p:sp>
        <p:nvSpPr>
          <p:cNvPr id="39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l-GR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l-GR" sz="28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l-GR" sz="20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l-GR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l-GR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8644680" y="6441840"/>
            <a:ext cx="431280" cy="26676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fld id="{F905F253-9186-4236-A1E5-D7FDD4F26819}" type="slidenum">
              <a:rPr lang="el-GR" sz="1200" strike="noStrike">
                <a:solidFill>
                  <a:srgbClr val="5075BC"/>
                </a:solidFill>
                <a:latin typeface="Calibri"/>
                <a:ea typeface="DejaVu Sans"/>
              </a:rPr>
              <a:pPr algn="ctr"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76" name="CustomShape 2"/>
          <p:cNvSpPr/>
          <p:nvPr/>
        </p:nvSpPr>
        <p:spPr>
          <a:xfrm>
            <a:off x="539640" y="6441480"/>
            <a:ext cx="7991280" cy="26676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l-GR" sz="1000" strike="noStrike">
                <a:solidFill>
                  <a:srgbClr val="5075BC"/>
                </a:solidFill>
                <a:latin typeface="Calibri"/>
                <a:ea typeface="DejaVu Sans"/>
              </a:rPr>
              <a:t>Τίτλος Ενότητας</a:t>
            </a:r>
            <a:endParaRPr/>
          </a:p>
        </p:txBody>
      </p:sp>
      <p:pic>
        <p:nvPicPr>
          <p:cNvPr id="77" name="Picture 5"/>
          <p:cNvPicPr/>
          <p:nvPr/>
        </p:nvPicPr>
        <p:blipFill>
          <a:blip r:embed="rId14" cstate="print"/>
          <a:stretch/>
        </p:blipFill>
        <p:spPr>
          <a:xfrm>
            <a:off x="58680" y="6255360"/>
            <a:ext cx="430560" cy="568440"/>
          </a:xfrm>
          <a:prstGeom prst="rect">
            <a:avLst/>
          </a:prstGeom>
          <a:ln>
            <a:noFill/>
          </a:ln>
        </p:spPr>
      </p:pic>
      <p:sp>
        <p:nvSpPr>
          <p:cNvPr id="78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l-GR" sz="28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l-GR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l-GR" sz="28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l-GR" sz="28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l-GR" sz="28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l-GR" sz="28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l-GR" sz="28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l-GR" sz="28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l-GR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l-GR" sz="28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l-GR" sz="28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l-GR" sz="28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l-GR" sz="28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l-GR" sz="28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emf"/><Relationship Id="rId9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emf"/><Relationship Id="rId9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5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5.png"/><Relationship Id="rId7" Type="http://schemas.openxmlformats.org/officeDocument/2006/relationships/image" Target="../media/image4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10" Type="http://schemas.openxmlformats.org/officeDocument/2006/relationships/image" Target="../media/image23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class.upatras.gr/modules/document/document.php?course=EE899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class.upatras.gr/modules/document/document.php?course=EE899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5.png"/><Relationship Id="rId4" Type="http://schemas.openxmlformats.org/officeDocument/2006/relationships/image" Target="../media/image45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685800" y="2006640"/>
            <a:ext cx="7770960" cy="146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Ψηφιακές Επικοινωνίες Ι</a:t>
            </a:r>
            <a:endParaRPr/>
          </a:p>
        </p:txBody>
      </p:sp>
      <p:sp>
        <p:nvSpPr>
          <p:cNvPr id="156" name="CustomShape 2"/>
          <p:cNvSpPr/>
          <p:nvPr/>
        </p:nvSpPr>
        <p:spPr>
          <a:xfrm>
            <a:off x="683640" y="3384720"/>
            <a:ext cx="7775280" cy="2723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2800" strike="noStrike">
                <a:solidFill>
                  <a:srgbClr val="5075BC"/>
                </a:solidFill>
                <a:latin typeface="Arial"/>
                <a:ea typeface="DejaVu Sans"/>
              </a:rPr>
              <a:t>Ενότητα 1: </a:t>
            </a:r>
            <a:r>
              <a:rPr lang="el-GR" sz="2800" strike="noStrike">
                <a:solidFill>
                  <a:srgbClr val="000000"/>
                </a:solidFill>
                <a:latin typeface="Arial"/>
                <a:ea typeface="DejaVu Sans"/>
              </a:rPr>
              <a:t>Εισαγωγή στο Μοντέλο του Συστήματος των Ψηφιακών Επικοινωνιών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l-GR" sz="2800" strike="noStrike">
                <a:solidFill>
                  <a:srgbClr val="000000"/>
                </a:solidFill>
                <a:latin typeface="Arial"/>
                <a:ea typeface="DejaVu Sans"/>
              </a:rPr>
              <a:t>Επίκουρος Καθηγητής Βασίλης Στυλιανάκης</a:t>
            </a:r>
            <a:endParaRPr/>
          </a:p>
          <a:p>
            <a:pPr algn="ctr">
              <a:lnSpc>
                <a:spcPct val="100000"/>
              </a:lnSpc>
            </a:pPr>
            <a:r>
              <a:rPr lang="el-GR" sz="2800" strike="noStrike">
                <a:solidFill>
                  <a:srgbClr val="000000"/>
                </a:solidFill>
                <a:latin typeface="Arial"/>
                <a:ea typeface="DejaVu Sans"/>
              </a:rPr>
              <a:t>Πολυτεχνική Σχολή Πανεπιστημίου Πατρών</a:t>
            </a:r>
            <a:endParaRPr/>
          </a:p>
          <a:p>
            <a:pPr algn="ctr">
              <a:lnSpc>
                <a:spcPct val="100000"/>
              </a:lnSpc>
            </a:pPr>
            <a:r>
              <a:rPr lang="el-GR" sz="2800" strike="noStrike">
                <a:solidFill>
                  <a:srgbClr val="000000"/>
                </a:solidFill>
                <a:latin typeface="Arial"/>
                <a:ea typeface="DejaVu Sans"/>
              </a:rPr>
              <a:t>Τμήμα Ηλεκτρολόγων Μηχανικών και Τεχνολογίας Υπολογιστών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pic>
        <p:nvPicPr>
          <p:cNvPr id="157" name="Εικόνα 3"/>
          <p:cNvPicPr/>
          <p:nvPr/>
        </p:nvPicPr>
        <p:blipFill>
          <a:blip r:embed="rId3" cstate="print"/>
          <a:stretch/>
        </p:blipFill>
        <p:spPr>
          <a:xfrm>
            <a:off x="4500000" y="506520"/>
            <a:ext cx="4513320" cy="933480"/>
          </a:xfrm>
          <a:prstGeom prst="rect">
            <a:avLst/>
          </a:prstGeom>
          <a:ln>
            <a:noFill/>
          </a:ln>
        </p:spPr>
      </p:pic>
      <p:pic>
        <p:nvPicPr>
          <p:cNvPr id="158" name="Εικόνα 12"/>
          <p:cNvPicPr/>
          <p:nvPr/>
        </p:nvPicPr>
        <p:blipFill>
          <a:blip r:embed="rId4" cstate="print"/>
          <a:stretch/>
        </p:blipFill>
        <p:spPr>
          <a:xfrm>
            <a:off x="591480" y="279720"/>
            <a:ext cx="3691080" cy="1386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Σύστημα Ψηφιακών Επικοινωνιών (λεπτομερέστερα)</a:t>
            </a:r>
            <a:endParaRPr/>
          </a:p>
        </p:txBody>
      </p:sp>
      <p:sp>
        <p:nvSpPr>
          <p:cNvPr id="260" name="CustomShape 2"/>
          <p:cNvSpPr/>
          <p:nvPr/>
        </p:nvSpPr>
        <p:spPr>
          <a:xfrm>
            <a:off x="107640" y="6237360"/>
            <a:ext cx="355320" cy="574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1" name="CustomShape 3"/>
          <p:cNvSpPr/>
          <p:nvPr/>
        </p:nvSpPr>
        <p:spPr>
          <a:xfrm>
            <a:off x="464040" y="6453360"/>
            <a:ext cx="8066880" cy="286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62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4680" cy="703080"/>
          </a:xfrm>
          <a:prstGeom prst="rect">
            <a:avLst/>
          </a:prstGeom>
          <a:ln>
            <a:noFill/>
          </a:ln>
        </p:spPr>
      </p:pic>
      <p:sp>
        <p:nvSpPr>
          <p:cNvPr id="263" name="CustomShape 4"/>
          <p:cNvSpPr/>
          <p:nvPr/>
        </p:nvSpPr>
        <p:spPr>
          <a:xfrm>
            <a:off x="152280" y="2044800"/>
            <a:ext cx="1661040" cy="99036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64" name="CustomShape 5"/>
          <p:cNvSpPr/>
          <p:nvPr/>
        </p:nvSpPr>
        <p:spPr>
          <a:xfrm>
            <a:off x="288000" y="2236680"/>
            <a:ext cx="1288080" cy="33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rebuchet MS"/>
                <a:ea typeface="MS PGothic"/>
              </a:rPr>
              <a:t>Πηγή</a:t>
            </a:r>
            <a:endParaRPr/>
          </a:p>
        </p:txBody>
      </p:sp>
      <p:sp>
        <p:nvSpPr>
          <p:cNvPr id="265" name="CustomShape 6"/>
          <p:cNvSpPr/>
          <p:nvPr/>
        </p:nvSpPr>
        <p:spPr>
          <a:xfrm>
            <a:off x="1916280" y="2044800"/>
            <a:ext cx="1218960" cy="99036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66" name="CustomShape 7"/>
          <p:cNvSpPr/>
          <p:nvPr/>
        </p:nvSpPr>
        <p:spPr>
          <a:xfrm>
            <a:off x="1915200" y="2236680"/>
            <a:ext cx="1288080" cy="33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rebuchet MS"/>
                <a:ea typeface="MS PGothic"/>
              </a:rPr>
              <a:t>A / D </a:t>
            </a:r>
            <a:endParaRPr/>
          </a:p>
        </p:txBody>
      </p:sp>
      <p:sp>
        <p:nvSpPr>
          <p:cNvPr id="267" name="CustomShape 8"/>
          <p:cNvSpPr/>
          <p:nvPr/>
        </p:nvSpPr>
        <p:spPr>
          <a:xfrm>
            <a:off x="3475080" y="2044800"/>
            <a:ext cx="1220400" cy="99036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68" name="CustomShape 9"/>
          <p:cNvSpPr/>
          <p:nvPr/>
        </p:nvSpPr>
        <p:spPr>
          <a:xfrm>
            <a:off x="3338640" y="2284920"/>
            <a:ext cx="1553040" cy="51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1400" strike="noStrike">
                <a:solidFill>
                  <a:srgbClr val="000000"/>
                </a:solidFill>
                <a:latin typeface="Trebuchet MS"/>
                <a:ea typeface="MS PGothic"/>
              </a:rPr>
              <a:t>Κωδικοποιητής Πηγής</a:t>
            </a:r>
            <a:endParaRPr/>
          </a:p>
        </p:txBody>
      </p:sp>
      <p:sp>
        <p:nvSpPr>
          <p:cNvPr id="269" name="CustomShape 10"/>
          <p:cNvSpPr/>
          <p:nvPr/>
        </p:nvSpPr>
        <p:spPr>
          <a:xfrm>
            <a:off x="4967280" y="2044800"/>
            <a:ext cx="1490400" cy="99036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70" name="CustomShape 11"/>
          <p:cNvSpPr/>
          <p:nvPr/>
        </p:nvSpPr>
        <p:spPr>
          <a:xfrm>
            <a:off x="4927680" y="2236680"/>
            <a:ext cx="156564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rebuchet MS"/>
                <a:ea typeface="MS PGothic"/>
              </a:rPr>
              <a:t>Κωδικοποιητής Καναλιού</a:t>
            </a:r>
            <a:endParaRPr/>
          </a:p>
        </p:txBody>
      </p:sp>
      <p:sp>
        <p:nvSpPr>
          <p:cNvPr id="271" name="CustomShape 12"/>
          <p:cNvSpPr/>
          <p:nvPr/>
        </p:nvSpPr>
        <p:spPr>
          <a:xfrm>
            <a:off x="6661080" y="2044800"/>
            <a:ext cx="1491840" cy="99036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72" name="CustomShape 13"/>
          <p:cNvSpPr/>
          <p:nvPr/>
        </p:nvSpPr>
        <p:spPr>
          <a:xfrm>
            <a:off x="6696720" y="2236680"/>
            <a:ext cx="1456200" cy="33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rebuchet MS"/>
                <a:ea typeface="MS PGothic"/>
              </a:rPr>
              <a:t>Διαμορφωτής</a:t>
            </a:r>
            <a:endParaRPr/>
          </a:p>
        </p:txBody>
      </p:sp>
      <p:sp>
        <p:nvSpPr>
          <p:cNvPr id="273" name="CustomShape 14"/>
          <p:cNvSpPr/>
          <p:nvPr/>
        </p:nvSpPr>
        <p:spPr>
          <a:xfrm>
            <a:off x="1644480" y="2540160"/>
            <a:ext cx="271080" cy="1080"/>
          </a:xfrm>
          <a:prstGeom prst="straightConnector1">
            <a:avLst/>
          </a:prstGeom>
          <a:noFill/>
          <a:ln w="19080">
            <a:solidFill>
              <a:schemeClr val="accent1"/>
            </a:solidFill>
            <a:round/>
            <a:tailEnd type="arrow" w="med" len="med"/>
          </a:ln>
          <a:effectLst>
            <a:outerShdw dist="25400" dir="5400000" rotWithShape="0">
              <a:srgbClr val="80808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4" name="CustomShape 15"/>
          <p:cNvSpPr/>
          <p:nvPr/>
        </p:nvSpPr>
        <p:spPr>
          <a:xfrm flipV="1">
            <a:off x="3135240" y="2536200"/>
            <a:ext cx="339480" cy="1080"/>
          </a:xfrm>
          <a:prstGeom prst="straightConnector1">
            <a:avLst/>
          </a:prstGeom>
          <a:noFill/>
          <a:ln w="19080">
            <a:solidFill>
              <a:schemeClr val="accent1"/>
            </a:solidFill>
            <a:round/>
            <a:tailEnd type="arrow" w="med" len="med"/>
          </a:ln>
          <a:effectLst>
            <a:outerShdw dist="25400" dir="5400000" rotWithShape="0">
              <a:srgbClr val="80808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5" name="CustomShape 16"/>
          <p:cNvSpPr/>
          <p:nvPr/>
        </p:nvSpPr>
        <p:spPr>
          <a:xfrm>
            <a:off x="4695840" y="2536920"/>
            <a:ext cx="271080" cy="1080"/>
          </a:xfrm>
          <a:prstGeom prst="straightConnector1">
            <a:avLst/>
          </a:prstGeom>
          <a:noFill/>
          <a:ln w="19080">
            <a:solidFill>
              <a:schemeClr val="accent1"/>
            </a:solidFill>
            <a:round/>
            <a:tailEnd type="arrow" w="med" len="med"/>
          </a:ln>
          <a:effectLst>
            <a:outerShdw dist="25400" dir="5400000" rotWithShape="0">
              <a:srgbClr val="80808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6" name="CustomShape 17"/>
          <p:cNvSpPr/>
          <p:nvPr/>
        </p:nvSpPr>
        <p:spPr>
          <a:xfrm flipV="1">
            <a:off x="6458040" y="2539440"/>
            <a:ext cx="202680" cy="1080"/>
          </a:xfrm>
          <a:prstGeom prst="straightConnector1">
            <a:avLst/>
          </a:prstGeom>
          <a:noFill/>
          <a:ln w="19080">
            <a:solidFill>
              <a:schemeClr val="accent1"/>
            </a:solidFill>
            <a:round/>
            <a:tailEnd type="arrow" w="med" len="med"/>
          </a:ln>
          <a:effectLst>
            <a:outerShdw dist="25400" dir="5400000" rotWithShape="0">
              <a:srgbClr val="80808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7" name="CustomShape 18"/>
          <p:cNvSpPr/>
          <p:nvPr/>
        </p:nvSpPr>
        <p:spPr>
          <a:xfrm>
            <a:off x="152280" y="4446720"/>
            <a:ext cx="1491840" cy="99036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78" name="CustomShape 19"/>
          <p:cNvSpPr/>
          <p:nvPr/>
        </p:nvSpPr>
        <p:spPr>
          <a:xfrm>
            <a:off x="288000" y="4638600"/>
            <a:ext cx="1288080" cy="33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rebuchet MS"/>
                <a:ea typeface="MS PGothic"/>
              </a:rPr>
              <a:t>Προορισμός</a:t>
            </a:r>
            <a:endParaRPr/>
          </a:p>
        </p:txBody>
      </p:sp>
      <p:sp>
        <p:nvSpPr>
          <p:cNvPr id="279" name="CustomShape 20"/>
          <p:cNvSpPr/>
          <p:nvPr/>
        </p:nvSpPr>
        <p:spPr>
          <a:xfrm>
            <a:off x="1916280" y="4446720"/>
            <a:ext cx="1218960" cy="99036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80" name="CustomShape 21"/>
          <p:cNvSpPr/>
          <p:nvPr/>
        </p:nvSpPr>
        <p:spPr>
          <a:xfrm>
            <a:off x="1915200" y="4638600"/>
            <a:ext cx="1288080" cy="33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rebuchet MS"/>
                <a:ea typeface="MS PGothic"/>
              </a:rPr>
              <a:t>D / A</a:t>
            </a:r>
            <a:endParaRPr/>
          </a:p>
        </p:txBody>
      </p:sp>
      <p:sp>
        <p:nvSpPr>
          <p:cNvPr id="281" name="CustomShape 22"/>
          <p:cNvSpPr/>
          <p:nvPr/>
        </p:nvSpPr>
        <p:spPr>
          <a:xfrm>
            <a:off x="3475080" y="4446720"/>
            <a:ext cx="1220400" cy="99036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82" name="CustomShape 23"/>
          <p:cNvSpPr/>
          <p:nvPr/>
        </p:nvSpPr>
        <p:spPr>
          <a:xfrm>
            <a:off x="3407040" y="4686840"/>
            <a:ext cx="1288080" cy="82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rebuchet MS"/>
                <a:ea typeface="MS PGothic"/>
              </a:rPr>
              <a:t>Αποκωδικοποιητής Πηγής</a:t>
            </a:r>
            <a:endParaRPr/>
          </a:p>
        </p:txBody>
      </p:sp>
      <p:sp>
        <p:nvSpPr>
          <p:cNvPr id="283" name="CustomShape 24"/>
          <p:cNvSpPr/>
          <p:nvPr/>
        </p:nvSpPr>
        <p:spPr>
          <a:xfrm>
            <a:off x="4967280" y="4446720"/>
            <a:ext cx="1490400" cy="99036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84" name="CustomShape 25"/>
          <p:cNvSpPr/>
          <p:nvPr/>
        </p:nvSpPr>
        <p:spPr>
          <a:xfrm>
            <a:off x="5102280" y="4638600"/>
            <a:ext cx="1288080" cy="82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rebuchet MS"/>
                <a:ea typeface="MS PGothic"/>
              </a:rPr>
              <a:t>Αποκωδικοποιητής</a:t>
            </a:r>
            <a:endParaRPr/>
          </a:p>
          <a:p>
            <a:pPr algn="ct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rebuchet MS"/>
                <a:ea typeface="MS PGothic"/>
              </a:rPr>
              <a:t>Καναλιού</a:t>
            </a:r>
            <a:endParaRPr/>
          </a:p>
        </p:txBody>
      </p:sp>
      <p:sp>
        <p:nvSpPr>
          <p:cNvPr id="285" name="CustomShape 26"/>
          <p:cNvSpPr/>
          <p:nvPr/>
        </p:nvSpPr>
        <p:spPr>
          <a:xfrm>
            <a:off x="6661080" y="4448160"/>
            <a:ext cx="1491840" cy="99036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86" name="CustomShape 27"/>
          <p:cNvSpPr/>
          <p:nvPr/>
        </p:nvSpPr>
        <p:spPr>
          <a:xfrm>
            <a:off x="6797160" y="4638600"/>
            <a:ext cx="1288080" cy="57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rebuchet MS"/>
                <a:ea typeface="MS PGothic"/>
              </a:rPr>
              <a:t>Αποδιαμορφωτ</a:t>
            </a:r>
            <a:r>
              <a:rPr lang="el-GR" sz="1500" strike="noStrike">
                <a:solidFill>
                  <a:srgbClr val="000000"/>
                </a:solidFill>
                <a:latin typeface="Trebuchet MS"/>
                <a:ea typeface="MS PGothic"/>
              </a:rPr>
              <a:t>ής</a:t>
            </a:r>
            <a:endParaRPr/>
          </a:p>
        </p:txBody>
      </p:sp>
      <p:sp>
        <p:nvSpPr>
          <p:cNvPr id="287" name="CustomShape 28"/>
          <p:cNvSpPr/>
          <p:nvPr/>
        </p:nvSpPr>
        <p:spPr>
          <a:xfrm rot="10800000">
            <a:off x="6661080" y="4943520"/>
            <a:ext cx="202680" cy="1080"/>
          </a:xfrm>
          <a:prstGeom prst="straightConnector1">
            <a:avLst/>
          </a:prstGeom>
          <a:noFill/>
          <a:ln w="19080">
            <a:solidFill>
              <a:schemeClr val="accent1"/>
            </a:solidFill>
            <a:round/>
            <a:tailEnd type="arrow" w="med" len="med"/>
          </a:ln>
          <a:effectLst>
            <a:outerShdw dist="25400" dir="5400000" rotWithShape="0">
              <a:srgbClr val="80808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8" name="CustomShape 29"/>
          <p:cNvSpPr/>
          <p:nvPr/>
        </p:nvSpPr>
        <p:spPr>
          <a:xfrm rot="10800000">
            <a:off x="4927680" y="4964040"/>
            <a:ext cx="202680" cy="1080"/>
          </a:xfrm>
          <a:prstGeom prst="straightConnector1">
            <a:avLst/>
          </a:prstGeom>
          <a:noFill/>
          <a:ln w="19080">
            <a:solidFill>
              <a:schemeClr val="accent1"/>
            </a:solidFill>
            <a:round/>
            <a:tailEnd type="arrow" w="med" len="med"/>
          </a:ln>
          <a:effectLst>
            <a:outerShdw dist="25400" dir="5400000" rotWithShape="0">
              <a:srgbClr val="80808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9" name="CustomShape 30"/>
          <p:cNvSpPr/>
          <p:nvPr/>
        </p:nvSpPr>
        <p:spPr>
          <a:xfrm rot="10800000">
            <a:off x="3406680" y="4965840"/>
            <a:ext cx="202680" cy="1080"/>
          </a:xfrm>
          <a:prstGeom prst="straightConnector1">
            <a:avLst/>
          </a:prstGeom>
          <a:noFill/>
          <a:ln w="19080">
            <a:solidFill>
              <a:schemeClr val="accent1"/>
            </a:solidFill>
            <a:round/>
            <a:tailEnd type="arrow" w="med" len="med"/>
          </a:ln>
          <a:effectLst>
            <a:outerShdw dist="25400" dir="5400000" rotWithShape="0">
              <a:srgbClr val="80808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0" name="CustomShape 31"/>
          <p:cNvSpPr/>
          <p:nvPr/>
        </p:nvSpPr>
        <p:spPr>
          <a:xfrm rot="10800000">
            <a:off x="1916280" y="4944960"/>
            <a:ext cx="204480" cy="1080"/>
          </a:xfrm>
          <a:prstGeom prst="straightConnector1">
            <a:avLst/>
          </a:prstGeom>
          <a:noFill/>
          <a:ln w="19080">
            <a:solidFill>
              <a:schemeClr val="accent1"/>
            </a:solidFill>
            <a:round/>
            <a:tailEnd type="arrow" w="med" len="med"/>
          </a:ln>
          <a:effectLst>
            <a:outerShdw dist="25400" dir="5400000" rotWithShape="0">
              <a:srgbClr val="80808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1" name="CustomShape 32"/>
          <p:cNvSpPr/>
          <p:nvPr/>
        </p:nvSpPr>
        <p:spPr>
          <a:xfrm>
            <a:off x="7846920" y="3381480"/>
            <a:ext cx="1220400" cy="64404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92" name="CustomShape 33"/>
          <p:cNvSpPr/>
          <p:nvPr/>
        </p:nvSpPr>
        <p:spPr>
          <a:xfrm>
            <a:off x="8153280" y="2540160"/>
            <a:ext cx="304560" cy="840960"/>
          </a:xfrm>
          <a:prstGeom prst="bentConnector2">
            <a:avLst/>
          </a:prstGeom>
          <a:noFill/>
          <a:ln w="19080">
            <a:solidFill>
              <a:schemeClr val="accent1"/>
            </a:solidFill>
            <a:miter/>
            <a:tailEnd type="arrow" w="med" len="med"/>
          </a:ln>
          <a:effectLst>
            <a:outerShdw dist="25400" dir="5400000" rotWithShape="0">
              <a:srgbClr val="80808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3" name="CustomShape 34"/>
          <p:cNvSpPr/>
          <p:nvPr/>
        </p:nvSpPr>
        <p:spPr>
          <a:xfrm>
            <a:off x="7923600" y="3533760"/>
            <a:ext cx="1220040" cy="33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rebuchet MS"/>
                <a:ea typeface="MS PGothic"/>
              </a:rPr>
              <a:t>Κανάλι</a:t>
            </a:r>
            <a:endParaRPr/>
          </a:p>
        </p:txBody>
      </p:sp>
      <p:sp>
        <p:nvSpPr>
          <p:cNvPr id="294" name="CustomShape 35"/>
          <p:cNvSpPr/>
          <p:nvPr/>
        </p:nvSpPr>
        <p:spPr>
          <a:xfrm rot="5400000">
            <a:off x="7847280" y="4332240"/>
            <a:ext cx="917280" cy="304560"/>
          </a:xfrm>
          <a:prstGeom prst="bentConnector2">
            <a:avLst/>
          </a:prstGeom>
          <a:noFill/>
          <a:ln w="19080">
            <a:solidFill>
              <a:schemeClr val="accent1"/>
            </a:solidFill>
            <a:miter/>
            <a:tailEnd type="arrow" w="med" len="med"/>
          </a:ln>
          <a:effectLst>
            <a:outerShdw dist="25400" dir="5400000" rotWithShape="0">
              <a:srgbClr val="80808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Σύστημα Ψηφιακών Επικοινωνιών</a:t>
            </a:r>
            <a:endParaRPr/>
          </a:p>
        </p:txBody>
      </p:sp>
      <p:sp>
        <p:nvSpPr>
          <p:cNvPr id="296" name="CustomShape 2"/>
          <p:cNvSpPr/>
          <p:nvPr/>
        </p:nvSpPr>
        <p:spPr>
          <a:xfrm>
            <a:off x="107640" y="6237360"/>
            <a:ext cx="355320" cy="574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7" name="CustomShape 3"/>
          <p:cNvSpPr/>
          <p:nvPr/>
        </p:nvSpPr>
        <p:spPr>
          <a:xfrm>
            <a:off x="464040" y="6453360"/>
            <a:ext cx="8066880" cy="286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98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4680" cy="703080"/>
          </a:xfrm>
          <a:prstGeom prst="rect">
            <a:avLst/>
          </a:prstGeom>
          <a:ln>
            <a:noFill/>
          </a:ln>
        </p:spPr>
      </p:pic>
      <p:sp>
        <p:nvSpPr>
          <p:cNvPr id="299" name="CustomShape 4"/>
          <p:cNvSpPr/>
          <p:nvPr/>
        </p:nvSpPr>
        <p:spPr>
          <a:xfrm>
            <a:off x="457200" y="1523880"/>
            <a:ext cx="8229240" cy="380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800" strike="noStrike">
                <a:solidFill>
                  <a:srgbClr val="000000"/>
                </a:solidFill>
                <a:latin typeface="Arial"/>
                <a:ea typeface="DejaVu Sans"/>
              </a:rPr>
              <a:t>Κωδικοποιητής Πηγής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Αναπαριστά τα προς μετάδοση δεδεμένα αποδοτικότερα και απομακρύνει την πλεονάζουσα πληροφορία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Δύο είδη κωδικοποίησης: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Μη Απωλεστική (Lossless) συμπίεση δεδομένων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Μικρότερη συμπίεση-Ακριβής ανάκτηση των δεδομένων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Απωλεστική (Lossy) συμπίεση δεδομένων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Μεγαλύτερη συμπίεση-Αδύνατη η ανάκτηση των αρχικών δεδομένων με απόλυτη ακρίβεια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Σύστημα Ψηφιακών Επικοινωνιών</a:t>
            </a:r>
            <a:endParaRPr/>
          </a:p>
        </p:txBody>
      </p:sp>
      <p:sp>
        <p:nvSpPr>
          <p:cNvPr id="301" name="CustomShape 2"/>
          <p:cNvSpPr/>
          <p:nvPr/>
        </p:nvSpPr>
        <p:spPr>
          <a:xfrm>
            <a:off x="107640" y="6237360"/>
            <a:ext cx="355320" cy="574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2" name="CustomShape 3"/>
          <p:cNvSpPr/>
          <p:nvPr/>
        </p:nvSpPr>
        <p:spPr>
          <a:xfrm>
            <a:off x="464040" y="6453360"/>
            <a:ext cx="8066880" cy="286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03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4680" cy="703080"/>
          </a:xfrm>
          <a:prstGeom prst="rect">
            <a:avLst/>
          </a:prstGeom>
          <a:ln>
            <a:noFill/>
          </a:ln>
        </p:spPr>
      </p:pic>
      <p:sp>
        <p:nvSpPr>
          <p:cNvPr id="304" name="CustomShape 4"/>
          <p:cNvSpPr/>
          <p:nvPr/>
        </p:nvSpPr>
        <p:spPr>
          <a:xfrm>
            <a:off x="457200" y="1438200"/>
            <a:ext cx="8229240" cy="47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800" strike="noStrike">
                <a:solidFill>
                  <a:srgbClr val="000000"/>
                </a:solidFill>
                <a:latin typeface="Arial"/>
                <a:ea typeface="DejaVu Sans"/>
              </a:rPr>
              <a:t>Κωδικοποιητής Καναλιού: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Προσθέτει πλεονάζουσα πληροφορία ώστε ο Αποκωδικοποιητής Καναλιού να μπορεί να ανιχνεύει ή να διορθώνει σφάλματα που προκύπτουν λόγω θορύβου.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800" strike="noStrike">
                <a:solidFill>
                  <a:srgbClr val="000000"/>
                </a:solidFill>
                <a:latin typeface="Arial"/>
                <a:ea typeface="DejaVu Sans"/>
              </a:rPr>
              <a:t>Διαμορφωτής: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Μετατρέπει τα δεδομένα σε μορφή κατάλληλη προς μετάδοση μέσω του καναλιού (κυματομορφές)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Φορείς υψηλής συχνότητας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800" strike="noStrike">
                <a:solidFill>
                  <a:srgbClr val="000000"/>
                </a:solidFill>
                <a:latin typeface="Arial"/>
                <a:ea typeface="DejaVu Sans"/>
              </a:rPr>
              <a:t>Αποδιαμορφωτής: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Απομακρύνει το σήμα του φορέα και αντιστρέφει τα αποτελέσματα του Διαμορφωτή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Σύστημα Ψηφιακών Επικοινωνιών</a:t>
            </a:r>
            <a:endParaRPr/>
          </a:p>
        </p:txBody>
      </p:sp>
      <p:sp>
        <p:nvSpPr>
          <p:cNvPr id="306" name="CustomShape 2"/>
          <p:cNvSpPr/>
          <p:nvPr/>
        </p:nvSpPr>
        <p:spPr>
          <a:xfrm>
            <a:off x="107640" y="6237360"/>
            <a:ext cx="355320" cy="574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7" name="CustomShape 3"/>
          <p:cNvSpPr/>
          <p:nvPr/>
        </p:nvSpPr>
        <p:spPr>
          <a:xfrm>
            <a:off x="464040" y="6453360"/>
            <a:ext cx="8066880" cy="286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08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4680" cy="703080"/>
          </a:xfrm>
          <a:prstGeom prst="rect">
            <a:avLst/>
          </a:prstGeom>
          <a:ln>
            <a:noFill/>
          </a:ln>
        </p:spPr>
      </p:pic>
      <p:sp>
        <p:nvSpPr>
          <p:cNvPr id="309" name="CustomShape 4"/>
          <p:cNvSpPr/>
          <p:nvPr/>
        </p:nvSpPr>
        <p:spPr>
          <a:xfrm>
            <a:off x="457200" y="1463760"/>
            <a:ext cx="8229240" cy="323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el-GR" sz="2800" strike="noStrike">
                <a:solidFill>
                  <a:srgbClr val="000000"/>
                </a:solidFill>
                <a:latin typeface="Arial"/>
                <a:ea typeface="DejaVu Sans"/>
              </a:rPr>
              <a:t>Αποκωδικοποιητής Καναλιού:</a:t>
            </a:r>
            <a:endParaRPr/>
          </a:p>
          <a:p>
            <a:pPr lvl="1" algn="just"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Ανιχνεύει ή διορθώνει τα σφάλματα που προκάλεσε η μετάδοση μέσω του καναλιού με τη βοήθεια της πλεονάζουσας πληροφορίας που προστέθηκε από τον Κωδικοποιητή Καναλιού.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el-GR" sz="2800" strike="noStrike">
                <a:solidFill>
                  <a:srgbClr val="000000"/>
                </a:solidFill>
                <a:latin typeface="Arial"/>
                <a:ea typeface="DejaVu Sans"/>
              </a:rPr>
              <a:t>Αποκωδικοποιητής Πηγής:	</a:t>
            </a:r>
            <a:endParaRPr/>
          </a:p>
          <a:p>
            <a:pPr lvl="1" algn="just"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Αποσυμπιέζει την πληροφορία στην αρχική της μορφή.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Ψηφιακές Επικοινωνίες</a:t>
            </a:r>
            <a:endParaRPr/>
          </a:p>
        </p:txBody>
      </p:sp>
      <p:sp>
        <p:nvSpPr>
          <p:cNvPr id="311" name="CustomShape 2"/>
          <p:cNvSpPr/>
          <p:nvPr/>
        </p:nvSpPr>
        <p:spPr>
          <a:xfrm>
            <a:off x="470160" y="1213560"/>
            <a:ext cx="2959200" cy="4485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αρχικό σήμα μπορεί να ανακτηθεί πλήρως (αναγενημμένο) στο δέκτη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Τα διαφορετικά είδη ψηφιακών σημάτων, όπως αυτά των δεδομένων, φωνής, πολυμέσων, αντιμετωπίζονται με ενιαίο τρόπο και ολοκληρώνονται μέσα στις ίδιες ροές δεδομένων.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312" name="CustomShape 3"/>
          <p:cNvSpPr/>
          <p:nvPr/>
        </p:nvSpPr>
        <p:spPr>
          <a:xfrm>
            <a:off x="107640" y="6237360"/>
            <a:ext cx="355320" cy="574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3" name="CustomShape 4"/>
          <p:cNvSpPr/>
          <p:nvPr/>
        </p:nvSpPr>
        <p:spPr>
          <a:xfrm>
            <a:off x="464040" y="6453360"/>
            <a:ext cx="8066880" cy="286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14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4680" cy="703080"/>
          </a:xfrm>
          <a:prstGeom prst="rect">
            <a:avLst/>
          </a:prstGeom>
          <a:ln>
            <a:noFill/>
          </a:ln>
        </p:spPr>
      </p:pic>
      <p:pic>
        <p:nvPicPr>
          <p:cNvPr id="315" name="Picture 338"/>
          <p:cNvPicPr/>
          <p:nvPr/>
        </p:nvPicPr>
        <p:blipFill>
          <a:blip r:embed="rId4" cstate="print"/>
          <a:stretch/>
        </p:blipFill>
        <p:spPr>
          <a:xfrm>
            <a:off x="3517920" y="1881360"/>
            <a:ext cx="5453640" cy="878760"/>
          </a:xfrm>
          <a:prstGeom prst="rect">
            <a:avLst/>
          </a:prstGeom>
          <a:ln>
            <a:noFill/>
          </a:ln>
        </p:spPr>
      </p:pic>
      <p:sp>
        <p:nvSpPr>
          <p:cNvPr id="316" name="Line 5"/>
          <p:cNvSpPr/>
          <p:nvPr/>
        </p:nvSpPr>
        <p:spPr>
          <a:xfrm>
            <a:off x="3828240" y="3078360"/>
            <a:ext cx="4962240" cy="1440"/>
          </a:xfrm>
          <a:prstGeom prst="line">
            <a:avLst/>
          </a:prstGeom>
          <a:ln w="28440">
            <a:solidFill>
              <a:schemeClr val="tx1"/>
            </a:solidFill>
            <a:miter/>
            <a:tailEnd type="triangle" w="med" len="med"/>
          </a:ln>
        </p:spPr>
      </p:sp>
      <p:sp>
        <p:nvSpPr>
          <p:cNvPr id="317" name="CustomShape 6"/>
          <p:cNvSpPr/>
          <p:nvPr/>
        </p:nvSpPr>
        <p:spPr>
          <a:xfrm>
            <a:off x="4163040" y="2363040"/>
            <a:ext cx="389880" cy="635400"/>
          </a:xfrm>
          <a:custGeom>
            <a:avLst/>
            <a:gdLst/>
            <a:ahLst/>
            <a:cxnLst/>
            <a:rect l="0" t="0" r="r" b="b"/>
            <a:pathLst>
              <a:path w="337" h="385">
                <a:moveTo>
                  <a:pt x="0" y="384"/>
                </a:moveTo>
                <a:lnTo>
                  <a:pt x="96" y="384"/>
                </a:lnTo>
                <a:lnTo>
                  <a:pt x="96" y="0"/>
                </a:lnTo>
                <a:lnTo>
                  <a:pt x="240" y="0"/>
                </a:lnTo>
                <a:lnTo>
                  <a:pt x="240" y="384"/>
                </a:lnTo>
                <a:lnTo>
                  <a:pt x="336" y="384"/>
                </a:lnTo>
              </a:path>
            </a:pathLst>
          </a:custGeom>
          <a:noFill/>
          <a:ln w="2844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8" name="CustomShape 7"/>
          <p:cNvSpPr/>
          <p:nvPr/>
        </p:nvSpPr>
        <p:spPr>
          <a:xfrm>
            <a:off x="7954560" y="2363040"/>
            <a:ext cx="389880" cy="635400"/>
          </a:xfrm>
          <a:custGeom>
            <a:avLst/>
            <a:gdLst/>
            <a:ahLst/>
            <a:cxnLst/>
            <a:rect l="0" t="0" r="r" b="b"/>
            <a:pathLst>
              <a:path w="337" h="385">
                <a:moveTo>
                  <a:pt x="0" y="384"/>
                </a:moveTo>
                <a:lnTo>
                  <a:pt x="96" y="384"/>
                </a:lnTo>
                <a:lnTo>
                  <a:pt x="96" y="0"/>
                </a:lnTo>
                <a:lnTo>
                  <a:pt x="240" y="0"/>
                </a:lnTo>
                <a:lnTo>
                  <a:pt x="240" y="384"/>
                </a:lnTo>
                <a:lnTo>
                  <a:pt x="336" y="384"/>
                </a:lnTo>
              </a:path>
            </a:pathLst>
          </a:custGeom>
          <a:noFill/>
          <a:ln w="2844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9" name="CustomShape 8"/>
          <p:cNvSpPr/>
          <p:nvPr/>
        </p:nvSpPr>
        <p:spPr>
          <a:xfrm>
            <a:off x="5668560" y="2363040"/>
            <a:ext cx="566640" cy="635400"/>
          </a:xfrm>
          <a:custGeom>
            <a:avLst/>
            <a:gdLst/>
            <a:ahLst/>
            <a:cxnLst/>
            <a:rect l="0" t="0" r="r" b="b"/>
            <a:pathLst>
              <a:path w="489" h="297">
                <a:moveTo>
                  <a:pt x="0" y="288"/>
                </a:moveTo>
                <a:cubicBezTo>
                  <a:pt x="37" y="285"/>
                  <a:pt x="76" y="289"/>
                  <a:pt x="112" y="280"/>
                </a:cubicBezTo>
                <a:cubicBezTo>
                  <a:pt x="127" y="276"/>
                  <a:pt x="134" y="232"/>
                  <a:pt x="136" y="224"/>
                </a:cubicBezTo>
                <a:cubicBezTo>
                  <a:pt x="151" y="171"/>
                  <a:pt x="152" y="120"/>
                  <a:pt x="200" y="88"/>
                </a:cubicBezTo>
                <a:cubicBezTo>
                  <a:pt x="226" y="49"/>
                  <a:pt x="217" y="26"/>
                  <a:pt x="256" y="0"/>
                </a:cubicBezTo>
                <a:cubicBezTo>
                  <a:pt x="305" y="73"/>
                  <a:pt x="332" y="109"/>
                  <a:pt x="360" y="192"/>
                </a:cubicBezTo>
                <a:cubicBezTo>
                  <a:pt x="371" y="224"/>
                  <a:pt x="381" y="256"/>
                  <a:pt x="392" y="288"/>
                </a:cubicBezTo>
                <a:cubicBezTo>
                  <a:pt x="395" y="296"/>
                  <a:pt x="408" y="293"/>
                  <a:pt x="416" y="296"/>
                </a:cubicBezTo>
                <a:cubicBezTo>
                  <a:pt x="440" y="293"/>
                  <a:pt x="488" y="288"/>
                  <a:pt x="488" y="288"/>
                </a:cubicBezTo>
              </a:path>
            </a:pathLst>
          </a:custGeom>
          <a:noFill/>
          <a:ln w="2844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0" name="CustomShape 9"/>
          <p:cNvSpPr/>
          <p:nvPr/>
        </p:nvSpPr>
        <p:spPr>
          <a:xfrm>
            <a:off x="6430320" y="2601720"/>
            <a:ext cx="575640" cy="397080"/>
          </a:xfrm>
          <a:custGeom>
            <a:avLst/>
            <a:gdLst/>
            <a:ahLst/>
            <a:cxnLst/>
            <a:rect l="0" t="0" r="r" b="b"/>
            <a:pathLst>
              <a:path w="497" h="177">
                <a:moveTo>
                  <a:pt x="0" y="176"/>
                </a:moveTo>
                <a:cubicBezTo>
                  <a:pt x="21" y="171"/>
                  <a:pt x="43" y="165"/>
                  <a:pt x="64" y="160"/>
                </a:cubicBezTo>
                <a:cubicBezTo>
                  <a:pt x="83" y="155"/>
                  <a:pt x="112" y="128"/>
                  <a:pt x="112" y="128"/>
                </a:cubicBezTo>
                <a:cubicBezTo>
                  <a:pt x="126" y="87"/>
                  <a:pt x="133" y="59"/>
                  <a:pt x="168" y="32"/>
                </a:cubicBezTo>
                <a:cubicBezTo>
                  <a:pt x="183" y="20"/>
                  <a:pt x="216" y="0"/>
                  <a:pt x="216" y="0"/>
                </a:cubicBezTo>
                <a:cubicBezTo>
                  <a:pt x="232" y="11"/>
                  <a:pt x="248" y="21"/>
                  <a:pt x="264" y="32"/>
                </a:cubicBezTo>
                <a:cubicBezTo>
                  <a:pt x="272" y="37"/>
                  <a:pt x="288" y="48"/>
                  <a:pt x="288" y="48"/>
                </a:cubicBezTo>
                <a:cubicBezTo>
                  <a:pt x="320" y="144"/>
                  <a:pt x="404" y="168"/>
                  <a:pt x="496" y="168"/>
                </a:cubicBezTo>
              </a:path>
            </a:pathLst>
          </a:custGeom>
          <a:noFill/>
          <a:ln w="2844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1" name="CustomShape 10"/>
          <p:cNvSpPr/>
          <p:nvPr/>
        </p:nvSpPr>
        <p:spPr>
          <a:xfrm>
            <a:off x="7117920" y="2800440"/>
            <a:ext cx="687240" cy="198360"/>
          </a:xfrm>
          <a:custGeom>
            <a:avLst/>
            <a:gdLst/>
            <a:ahLst/>
            <a:cxnLst/>
            <a:rect l="0" t="0" r="r" b="b"/>
            <a:pathLst>
              <a:path w="593" h="121">
                <a:moveTo>
                  <a:pt x="0" y="120"/>
                </a:moveTo>
                <a:cubicBezTo>
                  <a:pt x="38" y="111"/>
                  <a:pt x="50" y="89"/>
                  <a:pt x="88" y="80"/>
                </a:cubicBezTo>
                <a:cubicBezTo>
                  <a:pt x="122" y="46"/>
                  <a:pt x="162" y="15"/>
                  <a:pt x="208" y="0"/>
                </a:cubicBezTo>
                <a:cubicBezTo>
                  <a:pt x="263" y="18"/>
                  <a:pt x="324" y="22"/>
                  <a:pt x="376" y="48"/>
                </a:cubicBezTo>
                <a:cubicBezTo>
                  <a:pt x="395" y="58"/>
                  <a:pt x="411" y="76"/>
                  <a:pt x="432" y="80"/>
                </a:cubicBezTo>
                <a:cubicBezTo>
                  <a:pt x="463" y="86"/>
                  <a:pt x="496" y="85"/>
                  <a:pt x="528" y="88"/>
                </a:cubicBezTo>
                <a:cubicBezTo>
                  <a:pt x="582" y="106"/>
                  <a:pt x="561" y="96"/>
                  <a:pt x="592" y="112"/>
                </a:cubicBezTo>
              </a:path>
            </a:pathLst>
          </a:custGeom>
          <a:noFill/>
          <a:ln w="2844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2" name="Line 11"/>
          <p:cNvSpPr/>
          <p:nvPr/>
        </p:nvSpPr>
        <p:spPr>
          <a:xfrm>
            <a:off x="4107240" y="2521800"/>
            <a:ext cx="111240" cy="159120"/>
          </a:xfrm>
          <a:prstGeom prst="line">
            <a:avLst/>
          </a:prstGeom>
          <a:ln w="12600">
            <a:solidFill>
              <a:schemeClr val="tx1"/>
            </a:solidFill>
            <a:miter/>
            <a:tailEnd type="triangle" w="med" len="med"/>
          </a:ln>
        </p:spPr>
      </p:sp>
      <p:sp>
        <p:nvSpPr>
          <p:cNvPr id="323" name="Line 12"/>
          <p:cNvSpPr/>
          <p:nvPr/>
        </p:nvSpPr>
        <p:spPr>
          <a:xfrm flipH="1">
            <a:off x="8281800" y="2521800"/>
            <a:ext cx="181080" cy="159120"/>
          </a:xfrm>
          <a:prstGeom prst="line">
            <a:avLst/>
          </a:prstGeom>
          <a:ln w="12600">
            <a:solidFill>
              <a:schemeClr val="tx1"/>
            </a:solidFill>
            <a:miter/>
            <a:tailEnd type="triangle" w="med" len="med"/>
          </a:ln>
        </p:spPr>
      </p:sp>
      <p:sp>
        <p:nvSpPr>
          <p:cNvPr id="324" name="CustomShape 13"/>
          <p:cNvSpPr/>
          <p:nvPr/>
        </p:nvSpPr>
        <p:spPr>
          <a:xfrm>
            <a:off x="4832280" y="2363040"/>
            <a:ext cx="445680" cy="635400"/>
          </a:xfrm>
          <a:custGeom>
            <a:avLst/>
            <a:gdLst/>
            <a:ahLst/>
            <a:cxnLst/>
            <a:rect l="0" t="0" r="r" b="b"/>
            <a:pathLst>
              <a:path w="385" h="385">
                <a:moveTo>
                  <a:pt x="0" y="384"/>
                </a:moveTo>
                <a:cubicBezTo>
                  <a:pt x="64" y="192"/>
                  <a:pt x="128" y="0"/>
                  <a:pt x="192" y="0"/>
                </a:cubicBezTo>
                <a:cubicBezTo>
                  <a:pt x="256" y="0"/>
                  <a:pt x="352" y="320"/>
                  <a:pt x="384" y="384"/>
                </a:cubicBezTo>
              </a:path>
            </a:pathLst>
          </a:custGeom>
          <a:noFill/>
          <a:ln w="2844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25" name="Picture 337"/>
          <p:cNvPicPr/>
          <p:nvPr/>
        </p:nvPicPr>
        <p:blipFill>
          <a:blip r:embed="rId5" cstate="print"/>
          <a:stretch/>
        </p:blipFill>
        <p:spPr>
          <a:xfrm>
            <a:off x="3938400" y="4186800"/>
            <a:ext cx="4812840" cy="1108080"/>
          </a:xfrm>
          <a:prstGeom prst="rect">
            <a:avLst/>
          </a:prstGeom>
          <a:ln>
            <a:noFill/>
          </a:ln>
        </p:spPr>
      </p:pic>
      <p:sp>
        <p:nvSpPr>
          <p:cNvPr id="326" name="CustomShape 14"/>
          <p:cNvSpPr/>
          <p:nvPr/>
        </p:nvSpPr>
        <p:spPr>
          <a:xfrm>
            <a:off x="3898800" y="4403880"/>
            <a:ext cx="993600" cy="615240"/>
          </a:xfrm>
          <a:prstGeom prst="ellipse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7" name="CustomShape 15"/>
          <p:cNvSpPr/>
          <p:nvPr/>
        </p:nvSpPr>
        <p:spPr>
          <a:xfrm>
            <a:off x="4932360" y="4730760"/>
            <a:ext cx="993600" cy="615240"/>
          </a:xfrm>
          <a:prstGeom prst="ellipse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8" name="CustomShape 16"/>
          <p:cNvSpPr/>
          <p:nvPr/>
        </p:nvSpPr>
        <p:spPr>
          <a:xfrm>
            <a:off x="5114160" y="4076640"/>
            <a:ext cx="993600" cy="615240"/>
          </a:xfrm>
          <a:prstGeom prst="ellipse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9" name="CustomShape 17"/>
          <p:cNvSpPr/>
          <p:nvPr/>
        </p:nvSpPr>
        <p:spPr>
          <a:xfrm>
            <a:off x="6208200" y="4527720"/>
            <a:ext cx="921600" cy="372600"/>
          </a:xfrm>
          <a:prstGeom prst="right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Πλεονεκτήματα Ψηφιακών Επικοινωνιών</a:t>
            </a:r>
            <a:endParaRPr/>
          </a:p>
        </p:txBody>
      </p:sp>
      <p:sp>
        <p:nvSpPr>
          <p:cNvPr id="331" name="CustomShape 2"/>
          <p:cNvSpPr/>
          <p:nvPr/>
        </p:nvSpPr>
        <p:spPr>
          <a:xfrm>
            <a:off x="107640" y="6237360"/>
            <a:ext cx="355320" cy="574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2" name="CustomShape 3"/>
          <p:cNvSpPr/>
          <p:nvPr/>
        </p:nvSpPr>
        <p:spPr>
          <a:xfrm>
            <a:off x="464040" y="6453360"/>
            <a:ext cx="8066880" cy="286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3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4680" cy="703080"/>
          </a:xfrm>
          <a:prstGeom prst="rect">
            <a:avLst/>
          </a:prstGeom>
          <a:ln>
            <a:noFill/>
          </a:ln>
        </p:spPr>
      </p:pic>
      <p:sp>
        <p:nvSpPr>
          <p:cNvPr id="334" name="CustomShape 4"/>
          <p:cNvSpPr/>
          <p:nvPr/>
        </p:nvSpPr>
        <p:spPr>
          <a:xfrm>
            <a:off x="968040" y="4176000"/>
            <a:ext cx="7671600" cy="151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5" name="CustomShape 5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800" strike="noStrike">
                <a:solidFill>
                  <a:srgbClr val="000000"/>
                </a:solidFill>
                <a:latin typeface="Arial"/>
                <a:ea typeface="DejaVu Sans"/>
              </a:rPr>
              <a:t>Εύκολη πολύπλεξη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800" strike="noStrike">
                <a:solidFill>
                  <a:srgbClr val="000000"/>
                </a:solidFill>
                <a:latin typeface="Arial"/>
                <a:ea typeface="DejaVu Sans"/>
              </a:rPr>
              <a:t>Σύγχρονος εξοπλισμός-Μικρότερο κόστος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800" strike="noStrike">
                <a:solidFill>
                  <a:srgbClr val="000000"/>
                </a:solidFill>
                <a:latin typeface="Arial"/>
                <a:ea typeface="DejaVu Sans"/>
              </a:rPr>
              <a:t>Εύκολη κρυπτογράφηση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Μειονεκτήματα!</a:t>
            </a:r>
            <a:endParaRPr/>
          </a:p>
        </p:txBody>
      </p:sp>
      <p:sp>
        <p:nvSpPr>
          <p:cNvPr id="337" name="CustomShape 2"/>
          <p:cNvSpPr/>
          <p:nvPr/>
        </p:nvSpPr>
        <p:spPr>
          <a:xfrm>
            <a:off x="107640" y="6237360"/>
            <a:ext cx="355320" cy="574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8" name="CustomShape 3"/>
          <p:cNvSpPr/>
          <p:nvPr/>
        </p:nvSpPr>
        <p:spPr>
          <a:xfrm>
            <a:off x="464040" y="6453360"/>
            <a:ext cx="8066880" cy="286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9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4680" cy="703080"/>
          </a:xfrm>
          <a:prstGeom prst="rect">
            <a:avLst/>
          </a:prstGeom>
          <a:ln>
            <a:noFill/>
          </a:ln>
        </p:spPr>
      </p:pic>
      <p:sp>
        <p:nvSpPr>
          <p:cNvPr id="340" name="CustomShape 4"/>
          <p:cNvSpPr/>
          <p:nvPr/>
        </p:nvSpPr>
        <p:spPr>
          <a:xfrm>
            <a:off x="968040" y="4176000"/>
            <a:ext cx="7671600" cy="151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1" name="CustomShape 5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el-GR" sz="2800" strike="noStrike">
                <a:solidFill>
                  <a:srgbClr val="000000"/>
                </a:solidFill>
                <a:latin typeface="Arial"/>
                <a:ea typeface="DejaVu Sans"/>
              </a:rPr>
              <a:t>Απαιτεί μεγαλύτερο εύρος ζώνης σε σύγκριση με ένα σύστημα αναλογικών επικοινωνιών για τη μετάδοση της ίδιας πληροφορίας. 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el-GR" sz="2800" strike="noStrike">
                <a:solidFill>
                  <a:srgbClr val="000000"/>
                </a:solidFill>
                <a:latin typeface="Arial"/>
                <a:ea typeface="DejaVu Sans"/>
              </a:rPr>
              <a:t>Η ψηφιακή ανίχνευση απαιτεί συγχρονισμό, κάτι που γενικά δεν απαιτείται στην αναλογική περίπτωση.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Μετάδοση σήματος μέσω γραμμικών συστημάτων</a:t>
            </a:r>
            <a:endParaRPr/>
          </a:p>
        </p:txBody>
      </p:sp>
      <p:sp>
        <p:nvSpPr>
          <p:cNvPr id="343" name="CustomShape 2"/>
          <p:cNvSpPr/>
          <p:nvPr/>
        </p:nvSpPr>
        <p:spPr>
          <a:xfrm>
            <a:off x="968040" y="2808000"/>
            <a:ext cx="3315600" cy="115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 Αιτιοκρατικά σήματα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Τυχαία σήματα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344" name="CustomShape 3"/>
          <p:cNvSpPr/>
          <p:nvPr/>
        </p:nvSpPr>
        <p:spPr>
          <a:xfrm>
            <a:off x="107640" y="6237360"/>
            <a:ext cx="355320" cy="574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5" name="CustomShape 4"/>
          <p:cNvSpPr/>
          <p:nvPr/>
        </p:nvSpPr>
        <p:spPr>
          <a:xfrm>
            <a:off x="457200" y="6501600"/>
            <a:ext cx="8066880" cy="286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46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4680" cy="703080"/>
          </a:xfrm>
          <a:prstGeom prst="rect">
            <a:avLst/>
          </a:prstGeom>
          <a:ln>
            <a:noFill/>
          </a:ln>
        </p:spPr>
      </p:pic>
      <p:sp>
        <p:nvSpPr>
          <p:cNvPr id="347" name="CustomShape 5"/>
          <p:cNvSpPr/>
          <p:nvPr/>
        </p:nvSpPr>
        <p:spPr>
          <a:xfrm>
            <a:off x="968040" y="4176000"/>
            <a:ext cx="7671600" cy="151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 Ιδανική παραμόρφωση λιγότερη μετάδοση: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200" strike="noStrike">
                <a:solidFill>
                  <a:srgbClr val="000000"/>
                </a:solidFill>
                <a:latin typeface="Arial"/>
                <a:ea typeface="DejaVu Sans"/>
              </a:rPr>
              <a:t>Όλα τα συχνοτικά περιεχόμενα του σήματος λαμβάνονται με συγκεκριμένη χρονική καθυστέρηση και είναι ενισχυμένα ή εξασθενημένα</a:t>
            </a:r>
            <a:endParaRPr/>
          </a:p>
        </p:txBody>
      </p:sp>
      <p:pic>
        <p:nvPicPr>
          <p:cNvPr id="348" name="Picture 354"/>
          <p:cNvPicPr/>
          <p:nvPr/>
        </p:nvPicPr>
        <p:blipFill>
          <a:blip r:embed="rId4" cstate="print"/>
          <a:stretch/>
        </p:blipFill>
        <p:spPr>
          <a:xfrm>
            <a:off x="1549440" y="1577880"/>
            <a:ext cx="5994000" cy="1109520"/>
          </a:xfrm>
          <a:prstGeom prst="rect">
            <a:avLst/>
          </a:prstGeom>
          <a:ln>
            <a:noFill/>
          </a:ln>
        </p:spPr>
      </p:pic>
      <p:sp>
        <p:nvSpPr>
          <p:cNvPr id="349" name="CustomShape 6"/>
          <p:cNvSpPr/>
          <p:nvPr/>
        </p:nvSpPr>
        <p:spPr>
          <a:xfrm>
            <a:off x="3892680" y="1612800"/>
            <a:ext cx="1293480" cy="75996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0" name="Line 7"/>
          <p:cNvSpPr/>
          <p:nvPr/>
        </p:nvSpPr>
        <p:spPr>
          <a:xfrm>
            <a:off x="5187600" y="1993680"/>
            <a:ext cx="379440" cy="0"/>
          </a:xfrm>
          <a:prstGeom prst="line">
            <a:avLst/>
          </a:prstGeom>
          <a:ln w="1260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351" name="Line 8"/>
          <p:cNvSpPr/>
          <p:nvPr/>
        </p:nvSpPr>
        <p:spPr>
          <a:xfrm>
            <a:off x="3511440" y="1993680"/>
            <a:ext cx="379440" cy="0"/>
          </a:xfrm>
          <a:prstGeom prst="line">
            <a:avLst/>
          </a:prstGeom>
          <a:ln w="12600">
            <a:solidFill>
              <a:srgbClr val="000000"/>
            </a:solidFill>
            <a:miter/>
            <a:tailEnd type="triangle" w="med" len="med"/>
          </a:ln>
        </p:spPr>
      </p:sp>
      <p:pic>
        <p:nvPicPr>
          <p:cNvPr id="352" name="Picture 9"/>
          <p:cNvPicPr/>
          <p:nvPr/>
        </p:nvPicPr>
        <p:blipFill>
          <a:blip r:embed="rId5" cstate="print"/>
          <a:stretch/>
        </p:blipFill>
        <p:spPr>
          <a:xfrm>
            <a:off x="2813040" y="1689120"/>
            <a:ext cx="620280" cy="620280"/>
          </a:xfrm>
          <a:prstGeom prst="rect">
            <a:avLst/>
          </a:prstGeom>
          <a:ln>
            <a:noFill/>
          </a:ln>
        </p:spPr>
      </p:pic>
      <p:pic>
        <p:nvPicPr>
          <p:cNvPr id="353" name="Picture 10"/>
          <p:cNvPicPr/>
          <p:nvPr/>
        </p:nvPicPr>
        <p:blipFill>
          <a:blip r:embed="rId6" cstate="print"/>
          <a:stretch/>
        </p:blipFill>
        <p:spPr>
          <a:xfrm>
            <a:off x="5657760" y="1689120"/>
            <a:ext cx="595080" cy="620280"/>
          </a:xfrm>
          <a:prstGeom prst="rect">
            <a:avLst/>
          </a:prstGeom>
          <a:ln>
            <a:noFill/>
          </a:ln>
        </p:spPr>
      </p:pic>
      <p:pic>
        <p:nvPicPr>
          <p:cNvPr id="354" name="Picture 11"/>
          <p:cNvPicPr/>
          <p:nvPr/>
        </p:nvPicPr>
        <p:blipFill>
          <a:blip r:embed="rId7" cstate="print"/>
          <a:stretch/>
        </p:blipFill>
        <p:spPr>
          <a:xfrm>
            <a:off x="4218480" y="1696680"/>
            <a:ext cx="620280" cy="620280"/>
          </a:xfrm>
          <a:prstGeom prst="rect">
            <a:avLst/>
          </a:prstGeom>
          <a:ln>
            <a:noFill/>
          </a:ln>
        </p:spPr>
      </p:pic>
      <p:sp>
        <p:nvSpPr>
          <p:cNvPr id="355" name="CustomShape 9"/>
          <p:cNvSpPr/>
          <p:nvPr/>
        </p:nvSpPr>
        <p:spPr>
          <a:xfrm>
            <a:off x="4665240" y="2900160"/>
            <a:ext cx="2433600" cy="27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6" name="CustomShape 10"/>
          <p:cNvSpPr/>
          <p:nvPr/>
        </p:nvSpPr>
        <p:spPr>
          <a:xfrm>
            <a:off x="4665240" y="2900160"/>
            <a:ext cx="2433600" cy="276480"/>
          </a:xfrm>
          <a:prstGeom prst="rect">
            <a:avLst/>
          </a:prstGeom>
          <a:blipFill>
            <a:blip r:embed="rId8" cstate="print"/>
            <a:stretch>
              <a:fillRect b="-37750"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Arial"/>
                <a:ea typeface="DejaVu Sans"/>
              </a:rPr>
              <a:t> </a:t>
            </a:r>
            <a:endParaRPr/>
          </a:p>
        </p:txBody>
      </p:sp>
      <p:sp>
        <p:nvSpPr>
          <p:cNvPr id="357" name="CustomShape 11"/>
          <p:cNvSpPr/>
          <p:nvPr/>
        </p:nvSpPr>
        <p:spPr>
          <a:xfrm>
            <a:off x="4604040" y="3505680"/>
            <a:ext cx="3017520" cy="27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8" name="CustomShape 12"/>
          <p:cNvSpPr/>
          <p:nvPr/>
        </p:nvSpPr>
        <p:spPr>
          <a:xfrm>
            <a:off x="4604040" y="3505680"/>
            <a:ext cx="3017520" cy="276480"/>
          </a:xfrm>
          <a:prstGeom prst="rect">
            <a:avLst/>
          </a:prstGeom>
          <a:blipFill>
            <a:blip r:embed="rId9" cstate="print"/>
            <a:stretch>
              <a:fillRect t="-2157" b="-34709"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Arial"/>
                <a:ea typeface="DejaVu Sans"/>
              </a:rPr>
              <a:t> </a:t>
            </a:r>
            <a:endParaRPr/>
          </a:p>
        </p:txBody>
      </p:sp>
      <p:sp>
        <p:nvSpPr>
          <p:cNvPr id="359" name="CustomShape 13"/>
          <p:cNvSpPr/>
          <p:nvPr/>
        </p:nvSpPr>
        <p:spPr>
          <a:xfrm>
            <a:off x="2065320" y="5727240"/>
            <a:ext cx="2226600" cy="27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Arial"/>
                <a:ea typeface="DejaVu Sans"/>
              </a:rPr>
              <a:t>y</a:t>
            </a:r>
            <a:endParaRPr/>
          </a:p>
        </p:txBody>
      </p:sp>
      <p:sp>
        <p:nvSpPr>
          <p:cNvPr id="360" name="CustomShape 14"/>
          <p:cNvSpPr/>
          <p:nvPr/>
        </p:nvSpPr>
        <p:spPr>
          <a:xfrm>
            <a:off x="2065320" y="5727240"/>
            <a:ext cx="2226600" cy="276480"/>
          </a:xfrm>
          <a:prstGeom prst="rect">
            <a:avLst/>
          </a:prstGeom>
          <a:blipFill>
            <a:blip r:embed="rId10" cstate="print"/>
            <a:stretch>
              <a:fillRect l="-6573" t="-28884" b="-51057"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Arial"/>
                <a:ea typeface="DejaVu Sans"/>
              </a:rPr>
              <a:t> </a:t>
            </a:r>
            <a:endParaRPr/>
          </a:p>
        </p:txBody>
      </p:sp>
      <p:sp>
        <p:nvSpPr>
          <p:cNvPr id="361" name="CustomShape 15"/>
          <p:cNvSpPr/>
          <p:nvPr/>
        </p:nvSpPr>
        <p:spPr>
          <a:xfrm>
            <a:off x="4972320" y="5729400"/>
            <a:ext cx="2228400" cy="28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2" name="CustomShape 16"/>
          <p:cNvSpPr/>
          <p:nvPr/>
        </p:nvSpPr>
        <p:spPr>
          <a:xfrm>
            <a:off x="4972320" y="5729400"/>
            <a:ext cx="2228400" cy="285480"/>
          </a:xfrm>
          <a:prstGeom prst="rect">
            <a:avLst/>
          </a:prstGeom>
          <a:blipFill>
            <a:blip r:embed="rId11" cstate="print"/>
            <a:stretch>
              <a:fillRect t="-4207" b="-36168"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Arial"/>
                <a:ea typeface="DejaVu Sans"/>
              </a:rPr>
              <a:t> </a:t>
            </a:r>
            <a:endParaRPr/>
          </a:p>
        </p:txBody>
      </p:sp>
      <p:sp>
        <p:nvSpPr>
          <p:cNvPr id="363" name="CustomShape 17"/>
          <p:cNvSpPr/>
          <p:nvPr/>
        </p:nvSpPr>
        <p:spPr>
          <a:xfrm>
            <a:off x="4011120" y="5657760"/>
            <a:ext cx="767520" cy="425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2200" strike="noStrike">
                <a:solidFill>
                  <a:srgbClr val="000000"/>
                </a:solidFill>
                <a:latin typeface="Calibri"/>
                <a:ea typeface="DejaVu Sans"/>
              </a:rPr>
              <a:t>ή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Μετάδοση σήματος (συνέχεια)</a:t>
            </a:r>
            <a:endParaRPr/>
          </a:p>
        </p:txBody>
      </p:sp>
      <p:sp>
        <p:nvSpPr>
          <p:cNvPr id="365" name="CustomShape 2"/>
          <p:cNvSpPr/>
          <p:nvPr/>
        </p:nvSpPr>
        <p:spPr>
          <a:xfrm>
            <a:off x="792000" y="1512000"/>
            <a:ext cx="3783600" cy="64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Ιδανικά φίλτρα</a:t>
            </a:r>
            <a:endParaRPr/>
          </a:p>
        </p:txBody>
      </p:sp>
      <p:sp>
        <p:nvSpPr>
          <p:cNvPr id="366" name="CustomShape 3"/>
          <p:cNvSpPr/>
          <p:nvPr/>
        </p:nvSpPr>
        <p:spPr>
          <a:xfrm>
            <a:off x="107640" y="6237360"/>
            <a:ext cx="355320" cy="574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7" name="CustomShape 4"/>
          <p:cNvSpPr/>
          <p:nvPr/>
        </p:nvSpPr>
        <p:spPr>
          <a:xfrm>
            <a:off x="464040" y="6453360"/>
            <a:ext cx="8066880" cy="286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68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4680" cy="703080"/>
          </a:xfrm>
          <a:prstGeom prst="rect">
            <a:avLst/>
          </a:prstGeom>
          <a:ln>
            <a:noFill/>
          </a:ln>
        </p:spPr>
      </p:pic>
      <p:sp>
        <p:nvSpPr>
          <p:cNvPr id="369" name="CustomShape 5"/>
          <p:cNvSpPr/>
          <p:nvPr/>
        </p:nvSpPr>
        <p:spPr>
          <a:xfrm>
            <a:off x="968040" y="4176000"/>
            <a:ext cx="7671600" cy="151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70" name="Picture 365"/>
          <p:cNvPicPr/>
          <p:nvPr/>
        </p:nvPicPr>
        <p:blipFill>
          <a:blip r:embed="rId4" cstate="print"/>
          <a:stretch/>
        </p:blipFill>
        <p:spPr>
          <a:xfrm>
            <a:off x="1460520" y="2041920"/>
            <a:ext cx="6507360" cy="2736360"/>
          </a:xfrm>
          <a:prstGeom prst="rect">
            <a:avLst/>
          </a:prstGeom>
          <a:ln>
            <a:noFill/>
          </a:ln>
        </p:spPr>
      </p:pic>
      <p:sp>
        <p:nvSpPr>
          <p:cNvPr id="371" name="CustomShape 6"/>
          <p:cNvSpPr/>
          <p:nvPr/>
        </p:nvSpPr>
        <p:spPr>
          <a:xfrm>
            <a:off x="828000" y="4553640"/>
            <a:ext cx="3119400" cy="120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Πραγματικά φίλτρα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l-GR" sz="2200" strike="noStrike">
                <a:solidFill>
                  <a:srgbClr val="000000"/>
                </a:solidFill>
                <a:latin typeface="Arial"/>
                <a:ea typeface="DejaVu Sans"/>
              </a:rPr>
              <a:t>Φίλτρα RC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l-GR" sz="2200" strike="noStrike">
                <a:solidFill>
                  <a:srgbClr val="000000"/>
                </a:solidFill>
                <a:latin typeface="Arial"/>
                <a:ea typeface="DejaVu Sans"/>
              </a:rPr>
              <a:t>Φίλτρα Butterworth</a:t>
            </a:r>
            <a:endParaRPr/>
          </a:p>
        </p:txBody>
      </p:sp>
      <p:pic>
        <p:nvPicPr>
          <p:cNvPr id="372" name="Picture 367"/>
          <p:cNvPicPr/>
          <p:nvPr/>
        </p:nvPicPr>
        <p:blipFill>
          <a:blip r:embed="rId5" cstate="print"/>
          <a:stretch/>
        </p:blipFill>
        <p:spPr>
          <a:xfrm>
            <a:off x="4644000" y="5267160"/>
            <a:ext cx="2051640" cy="379080"/>
          </a:xfrm>
          <a:prstGeom prst="rect">
            <a:avLst/>
          </a:prstGeom>
          <a:ln>
            <a:noFill/>
          </a:ln>
        </p:spPr>
      </p:pic>
      <p:pic>
        <p:nvPicPr>
          <p:cNvPr id="373" name="Picture 368"/>
          <p:cNvPicPr/>
          <p:nvPr/>
        </p:nvPicPr>
        <p:blipFill>
          <a:blip r:embed="rId6" cstate="print"/>
          <a:stretch/>
        </p:blipFill>
        <p:spPr>
          <a:xfrm>
            <a:off x="4607640" y="5654160"/>
            <a:ext cx="2469240" cy="431640"/>
          </a:xfrm>
          <a:prstGeom prst="rect">
            <a:avLst/>
          </a:prstGeom>
          <a:ln>
            <a:noFill/>
          </a:ln>
        </p:spPr>
      </p:pic>
      <p:sp>
        <p:nvSpPr>
          <p:cNvPr id="374" name="Line 7"/>
          <p:cNvSpPr/>
          <p:nvPr/>
        </p:nvSpPr>
        <p:spPr>
          <a:xfrm flipV="1">
            <a:off x="2529720" y="2544480"/>
            <a:ext cx="0" cy="996840"/>
          </a:xfrm>
          <a:prstGeom prst="line">
            <a:avLst/>
          </a:prstGeom>
          <a:ln w="28440">
            <a:solidFill>
              <a:schemeClr val="tx1"/>
            </a:solidFill>
            <a:miter/>
            <a:tailEnd type="triangle" w="med" len="med"/>
          </a:ln>
        </p:spPr>
      </p:sp>
      <p:sp>
        <p:nvSpPr>
          <p:cNvPr id="375" name="CustomShape 8"/>
          <p:cNvSpPr/>
          <p:nvPr/>
        </p:nvSpPr>
        <p:spPr>
          <a:xfrm>
            <a:off x="2058480" y="2973600"/>
            <a:ext cx="940320" cy="488520"/>
          </a:xfrm>
          <a:prstGeom prst="rect">
            <a:avLst/>
          </a:prstGeom>
          <a:noFill/>
          <a:ln w="2844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76" name="Line 9"/>
          <p:cNvSpPr/>
          <p:nvPr/>
        </p:nvSpPr>
        <p:spPr>
          <a:xfrm>
            <a:off x="1587240" y="3463920"/>
            <a:ext cx="2017800" cy="0"/>
          </a:xfrm>
          <a:prstGeom prst="line">
            <a:avLst/>
          </a:prstGeom>
          <a:ln w="28440">
            <a:solidFill>
              <a:schemeClr val="tx1"/>
            </a:solidFill>
            <a:miter/>
            <a:tailEnd type="triangle" w="med" len="med"/>
          </a:ln>
        </p:spPr>
      </p:sp>
      <p:pic>
        <p:nvPicPr>
          <p:cNvPr id="377" name="Picture 24"/>
          <p:cNvPicPr/>
          <p:nvPr/>
        </p:nvPicPr>
        <p:blipFill>
          <a:blip r:embed="rId7" cstate="print"/>
          <a:stretch/>
        </p:blipFill>
        <p:spPr>
          <a:xfrm>
            <a:off x="2327760" y="2343240"/>
            <a:ext cx="522720" cy="201240"/>
          </a:xfrm>
          <a:prstGeom prst="rect">
            <a:avLst/>
          </a:prstGeom>
          <a:ln w="9360">
            <a:solidFill>
              <a:schemeClr val="tx1"/>
            </a:solidFill>
            <a:round/>
          </a:ln>
        </p:spPr>
      </p:pic>
      <p:pic>
        <p:nvPicPr>
          <p:cNvPr id="378" name="Picture 36"/>
          <p:cNvPicPr/>
          <p:nvPr/>
        </p:nvPicPr>
        <p:blipFill>
          <a:blip r:embed="rId8" cstate="print"/>
          <a:stretch/>
        </p:blipFill>
        <p:spPr>
          <a:xfrm>
            <a:off x="4097160" y="2396520"/>
            <a:ext cx="2100240" cy="1432800"/>
          </a:xfrm>
          <a:prstGeom prst="rect">
            <a:avLst/>
          </a:prstGeom>
          <a:ln>
            <a:noFill/>
          </a:ln>
        </p:spPr>
      </p:pic>
      <p:sp>
        <p:nvSpPr>
          <p:cNvPr id="379" name="Line 10"/>
          <p:cNvSpPr/>
          <p:nvPr/>
        </p:nvSpPr>
        <p:spPr>
          <a:xfrm>
            <a:off x="4169160" y="3450600"/>
            <a:ext cx="2028240" cy="1440"/>
          </a:xfrm>
          <a:prstGeom prst="line">
            <a:avLst/>
          </a:prstGeom>
          <a:ln w="2844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380" name="Line 11"/>
          <p:cNvSpPr/>
          <p:nvPr/>
        </p:nvSpPr>
        <p:spPr>
          <a:xfrm flipV="1">
            <a:off x="4555440" y="2453760"/>
            <a:ext cx="1800" cy="1202760"/>
          </a:xfrm>
          <a:prstGeom prst="line">
            <a:avLst/>
          </a:prstGeom>
          <a:ln w="28440">
            <a:solidFill>
              <a:srgbClr val="000000"/>
            </a:solidFill>
            <a:miter/>
            <a:tailEnd type="triangle" w="med" len="med"/>
          </a:ln>
        </p:spPr>
      </p:sp>
      <p:pic>
        <p:nvPicPr>
          <p:cNvPr id="381" name="Picture 41"/>
          <p:cNvPicPr/>
          <p:nvPr/>
        </p:nvPicPr>
        <p:blipFill>
          <a:blip r:embed="rId9" cstate="print"/>
          <a:stretch/>
        </p:blipFill>
        <p:spPr>
          <a:xfrm>
            <a:off x="4097160" y="2330280"/>
            <a:ext cx="355680" cy="175320"/>
          </a:xfrm>
          <a:prstGeom prst="rect">
            <a:avLst/>
          </a:prstGeom>
          <a:ln>
            <a:noFill/>
          </a:ln>
        </p:spPr>
      </p:pic>
      <p:pic>
        <p:nvPicPr>
          <p:cNvPr id="382" name="Picture 40"/>
          <p:cNvPicPr/>
          <p:nvPr/>
        </p:nvPicPr>
        <p:blipFill>
          <a:blip r:embed="rId10" cstate="print"/>
          <a:stretch/>
        </p:blipFill>
        <p:spPr>
          <a:xfrm>
            <a:off x="5983200" y="3529080"/>
            <a:ext cx="69120" cy="102600"/>
          </a:xfrm>
          <a:prstGeom prst="rect">
            <a:avLst/>
          </a:prstGeom>
          <a:ln>
            <a:noFill/>
          </a:ln>
        </p:spPr>
      </p:pic>
      <p:sp>
        <p:nvSpPr>
          <p:cNvPr id="383" name="Line 12"/>
          <p:cNvSpPr/>
          <p:nvPr/>
        </p:nvSpPr>
        <p:spPr>
          <a:xfrm flipV="1">
            <a:off x="2570400" y="4233240"/>
            <a:ext cx="0" cy="634320"/>
          </a:xfrm>
          <a:prstGeom prst="line">
            <a:avLst/>
          </a:prstGeom>
          <a:ln w="2844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384" name="CustomShape 13"/>
          <p:cNvSpPr/>
          <p:nvPr/>
        </p:nvSpPr>
        <p:spPr>
          <a:xfrm>
            <a:off x="1443600" y="4466520"/>
            <a:ext cx="749880" cy="394200"/>
          </a:xfrm>
          <a:prstGeom prst="rect">
            <a:avLst/>
          </a:prstGeom>
          <a:noFill/>
          <a:ln w="2844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5" name="CustomShape 14"/>
          <p:cNvSpPr/>
          <p:nvPr/>
        </p:nvSpPr>
        <p:spPr>
          <a:xfrm>
            <a:off x="2946240" y="4466520"/>
            <a:ext cx="749880" cy="394200"/>
          </a:xfrm>
          <a:prstGeom prst="rect">
            <a:avLst/>
          </a:prstGeom>
          <a:noFill/>
          <a:ln w="2844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6" name="Line 15"/>
          <p:cNvSpPr/>
          <p:nvPr/>
        </p:nvSpPr>
        <p:spPr>
          <a:xfrm>
            <a:off x="1282680" y="4861800"/>
            <a:ext cx="2735640" cy="0"/>
          </a:xfrm>
          <a:prstGeom prst="line">
            <a:avLst/>
          </a:prstGeom>
          <a:ln w="28440">
            <a:solidFill>
              <a:srgbClr val="000000"/>
            </a:solidFill>
            <a:miter/>
            <a:tailEnd type="triangle" w="med" len="med"/>
          </a:ln>
        </p:spPr>
      </p:sp>
      <p:pic>
        <p:nvPicPr>
          <p:cNvPr id="387" name="Picture 32"/>
          <p:cNvPicPr/>
          <p:nvPr/>
        </p:nvPicPr>
        <p:blipFill>
          <a:blip r:embed="rId7" cstate="print"/>
          <a:stretch/>
        </p:blipFill>
        <p:spPr>
          <a:xfrm>
            <a:off x="2367360" y="4076640"/>
            <a:ext cx="416520" cy="162000"/>
          </a:xfrm>
          <a:prstGeom prst="rect">
            <a:avLst/>
          </a:prstGeom>
          <a:ln>
            <a:noFill/>
          </a:ln>
        </p:spPr>
      </p:pic>
      <p:pic>
        <p:nvPicPr>
          <p:cNvPr id="388" name="Picture 33"/>
          <p:cNvPicPr/>
          <p:nvPr/>
        </p:nvPicPr>
        <p:blipFill>
          <a:blip r:embed="rId11" cstate="print"/>
          <a:stretch/>
        </p:blipFill>
        <p:spPr>
          <a:xfrm>
            <a:off x="4048920" y="4805640"/>
            <a:ext cx="76680" cy="140760"/>
          </a:xfrm>
          <a:prstGeom prst="rect">
            <a:avLst/>
          </a:prstGeom>
          <a:ln>
            <a:noFill/>
          </a:ln>
        </p:spPr>
      </p:pic>
      <p:sp>
        <p:nvSpPr>
          <p:cNvPr id="389" name="Line 16"/>
          <p:cNvSpPr/>
          <p:nvPr/>
        </p:nvSpPr>
        <p:spPr>
          <a:xfrm flipV="1">
            <a:off x="5497920" y="4254480"/>
            <a:ext cx="0" cy="638640"/>
          </a:xfrm>
          <a:prstGeom prst="line">
            <a:avLst/>
          </a:prstGeom>
          <a:ln w="28440">
            <a:solidFill>
              <a:schemeClr val="tx1"/>
            </a:solidFill>
            <a:miter/>
            <a:tailEnd type="triangle" w="med" len="med"/>
          </a:ln>
        </p:spPr>
      </p:sp>
      <p:sp>
        <p:nvSpPr>
          <p:cNvPr id="390" name="Line 17"/>
          <p:cNvSpPr/>
          <p:nvPr/>
        </p:nvSpPr>
        <p:spPr>
          <a:xfrm>
            <a:off x="4625640" y="4887360"/>
            <a:ext cx="1888920" cy="0"/>
          </a:xfrm>
          <a:prstGeom prst="line">
            <a:avLst/>
          </a:prstGeom>
          <a:ln w="28440">
            <a:solidFill>
              <a:schemeClr val="tx1"/>
            </a:solidFill>
            <a:miter/>
            <a:tailEnd type="triangle" w="med" len="med"/>
          </a:ln>
        </p:spPr>
      </p:sp>
      <p:sp>
        <p:nvSpPr>
          <p:cNvPr id="391" name="Line 18"/>
          <p:cNvSpPr/>
          <p:nvPr/>
        </p:nvSpPr>
        <p:spPr>
          <a:xfrm>
            <a:off x="4722480" y="4489200"/>
            <a:ext cx="435240" cy="0"/>
          </a:xfrm>
          <a:prstGeom prst="line">
            <a:avLst/>
          </a:prstGeom>
          <a:ln w="28440">
            <a:solidFill>
              <a:schemeClr val="tx1"/>
            </a:solidFill>
            <a:miter/>
          </a:ln>
        </p:spPr>
      </p:sp>
      <p:sp>
        <p:nvSpPr>
          <p:cNvPr id="392" name="Line 19"/>
          <p:cNvSpPr/>
          <p:nvPr/>
        </p:nvSpPr>
        <p:spPr>
          <a:xfrm>
            <a:off x="5158800" y="4489200"/>
            <a:ext cx="0" cy="397080"/>
          </a:xfrm>
          <a:prstGeom prst="line">
            <a:avLst/>
          </a:prstGeom>
          <a:ln w="28440">
            <a:solidFill>
              <a:schemeClr val="tx1"/>
            </a:solidFill>
            <a:miter/>
          </a:ln>
        </p:spPr>
      </p:sp>
      <p:sp>
        <p:nvSpPr>
          <p:cNvPr id="393" name="Line 20"/>
          <p:cNvSpPr/>
          <p:nvPr/>
        </p:nvSpPr>
        <p:spPr>
          <a:xfrm flipV="1">
            <a:off x="5909760" y="4396680"/>
            <a:ext cx="0" cy="581760"/>
          </a:xfrm>
          <a:prstGeom prst="line">
            <a:avLst/>
          </a:prstGeom>
          <a:ln w="28440">
            <a:solidFill>
              <a:schemeClr val="tx1"/>
            </a:solidFill>
            <a:miter/>
          </a:ln>
        </p:spPr>
      </p:sp>
      <p:sp>
        <p:nvSpPr>
          <p:cNvPr id="394" name="Line 21"/>
          <p:cNvSpPr/>
          <p:nvPr/>
        </p:nvSpPr>
        <p:spPr>
          <a:xfrm>
            <a:off x="5909760" y="4403880"/>
            <a:ext cx="338040" cy="0"/>
          </a:xfrm>
          <a:prstGeom prst="line">
            <a:avLst/>
          </a:prstGeom>
          <a:ln w="28440">
            <a:solidFill>
              <a:schemeClr val="tx1"/>
            </a:solidFill>
            <a:miter/>
          </a:ln>
        </p:spPr>
      </p:sp>
      <p:sp>
        <p:nvSpPr>
          <p:cNvPr id="395" name="Line 22"/>
          <p:cNvSpPr/>
          <p:nvPr/>
        </p:nvSpPr>
        <p:spPr>
          <a:xfrm>
            <a:off x="6176160" y="4659840"/>
            <a:ext cx="241200" cy="0"/>
          </a:xfrm>
          <a:prstGeom prst="line">
            <a:avLst/>
          </a:prstGeom>
          <a:ln w="38160" cap="rnd">
            <a:solidFill>
              <a:schemeClr val="tx1"/>
            </a:solidFill>
            <a:custDash>
              <a:ds d="100000" sp="100000"/>
            </a:custDash>
            <a:miter/>
          </a:ln>
        </p:spPr>
      </p:sp>
      <p:sp>
        <p:nvSpPr>
          <p:cNvPr id="396" name="Line 23"/>
          <p:cNvSpPr/>
          <p:nvPr/>
        </p:nvSpPr>
        <p:spPr>
          <a:xfrm>
            <a:off x="4625640" y="4659840"/>
            <a:ext cx="241200" cy="0"/>
          </a:xfrm>
          <a:prstGeom prst="line">
            <a:avLst/>
          </a:prstGeom>
          <a:ln w="38160" cap="rnd">
            <a:solidFill>
              <a:schemeClr val="tx1"/>
            </a:solidFill>
            <a:custDash>
              <a:ds d="100000" sp="100000"/>
            </a:custDash>
            <a:miter/>
          </a:ln>
        </p:spPr>
      </p:sp>
      <p:pic>
        <p:nvPicPr>
          <p:cNvPr id="397" name="Picture 16"/>
          <p:cNvPicPr/>
          <p:nvPr/>
        </p:nvPicPr>
        <p:blipFill>
          <a:blip r:embed="rId7" cstate="print"/>
          <a:stretch/>
        </p:blipFill>
        <p:spPr>
          <a:xfrm>
            <a:off x="5314320" y="4091400"/>
            <a:ext cx="376200" cy="163080"/>
          </a:xfrm>
          <a:prstGeom prst="rect">
            <a:avLst/>
          </a:prstGeom>
          <a:ln w="9360">
            <a:solidFill>
              <a:schemeClr val="tx1"/>
            </a:solidFill>
            <a:round/>
          </a:ln>
        </p:spPr>
      </p:pic>
      <p:pic>
        <p:nvPicPr>
          <p:cNvPr id="398" name="Picture 17"/>
          <p:cNvPicPr/>
          <p:nvPr/>
        </p:nvPicPr>
        <p:blipFill>
          <a:blip r:embed="rId11" cstate="print"/>
          <a:stretch/>
        </p:blipFill>
        <p:spPr>
          <a:xfrm>
            <a:off x="6554880" y="4849560"/>
            <a:ext cx="69120" cy="141840"/>
          </a:xfrm>
          <a:prstGeom prst="rect">
            <a:avLst/>
          </a:prstGeom>
          <a:ln w="9360">
            <a:solidFill>
              <a:schemeClr val="tx1"/>
            </a:solidFill>
            <a:rou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Εύρος Ζώνης σήματος</a:t>
            </a:r>
            <a:endParaRPr/>
          </a:p>
        </p:txBody>
      </p:sp>
      <p:sp>
        <p:nvSpPr>
          <p:cNvPr id="400" name="CustomShape 2"/>
          <p:cNvSpPr/>
          <p:nvPr/>
        </p:nvSpPr>
        <p:spPr>
          <a:xfrm>
            <a:off x="792000" y="1512000"/>
            <a:ext cx="5471640" cy="64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Βασική ζώνη ή ζωνοπερατό</a:t>
            </a:r>
            <a:endParaRPr/>
          </a:p>
        </p:txBody>
      </p:sp>
      <p:sp>
        <p:nvSpPr>
          <p:cNvPr id="401" name="CustomShape 3"/>
          <p:cNvSpPr/>
          <p:nvPr/>
        </p:nvSpPr>
        <p:spPr>
          <a:xfrm>
            <a:off x="107640" y="6237360"/>
            <a:ext cx="355320" cy="574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2" name="CustomShape 4"/>
          <p:cNvSpPr/>
          <p:nvPr/>
        </p:nvSpPr>
        <p:spPr>
          <a:xfrm>
            <a:off x="464040" y="6453360"/>
            <a:ext cx="8066880" cy="286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03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4680" cy="703080"/>
          </a:xfrm>
          <a:prstGeom prst="rect">
            <a:avLst/>
          </a:prstGeom>
          <a:ln>
            <a:noFill/>
          </a:ln>
        </p:spPr>
      </p:pic>
      <p:sp>
        <p:nvSpPr>
          <p:cNvPr id="404" name="CustomShape 5"/>
          <p:cNvSpPr/>
          <p:nvPr/>
        </p:nvSpPr>
        <p:spPr>
          <a:xfrm>
            <a:off x="968040" y="4176000"/>
            <a:ext cx="7671600" cy="151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5" name="CustomShape 6"/>
          <p:cNvSpPr/>
          <p:nvPr/>
        </p:nvSpPr>
        <p:spPr>
          <a:xfrm>
            <a:off x="828000" y="4553640"/>
            <a:ext cx="6731640" cy="198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Το δίλημα του εύρους ζώνης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l-GR" sz="2200" strike="noStrike">
                <a:solidFill>
                  <a:srgbClr val="000000"/>
                </a:solidFill>
                <a:latin typeface="Arial"/>
                <a:ea typeface="DejaVu Sans"/>
              </a:rPr>
              <a:t>Οριοθετημένα σε εύρος σήματα δεν είναι ρεαλιστικά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l-GR" sz="2200" strike="noStrike">
                <a:solidFill>
                  <a:srgbClr val="000000"/>
                </a:solidFill>
                <a:latin typeface="Arial"/>
                <a:ea typeface="DejaVu Sans"/>
              </a:rPr>
              <a:t>Τα ρεαλιστικά σήματα έχουν άπειρο εύρος ζώνης. Η ανάλυσή μας προσεγγίζει τα “Οριοθετημένα σε Εύρος Ζώνης” σήματα</a:t>
            </a:r>
            <a:endParaRPr/>
          </a:p>
        </p:txBody>
      </p:sp>
      <p:sp>
        <p:nvSpPr>
          <p:cNvPr id="406" name="CustomShape 7"/>
          <p:cNvSpPr/>
          <p:nvPr/>
        </p:nvSpPr>
        <p:spPr>
          <a:xfrm>
            <a:off x="3152880" y="2426760"/>
            <a:ext cx="302760" cy="302760"/>
          </a:xfrm>
          <a:prstGeom prst="flowChartSummingJunction">
            <a:avLst/>
          </a:prstGeom>
          <a:noFill/>
          <a:ln w="190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7" name="Line 8"/>
          <p:cNvSpPr/>
          <p:nvPr/>
        </p:nvSpPr>
        <p:spPr>
          <a:xfrm>
            <a:off x="2390760" y="2579040"/>
            <a:ext cx="760320" cy="0"/>
          </a:xfrm>
          <a:prstGeom prst="line">
            <a:avLst/>
          </a:prstGeom>
          <a:ln w="1908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408" name="Line 9"/>
          <p:cNvSpPr/>
          <p:nvPr/>
        </p:nvSpPr>
        <p:spPr>
          <a:xfrm>
            <a:off x="3457800" y="2579040"/>
            <a:ext cx="684000" cy="0"/>
          </a:xfrm>
          <a:prstGeom prst="line">
            <a:avLst/>
          </a:prstGeom>
          <a:ln w="1908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409" name="Line 10"/>
          <p:cNvSpPr/>
          <p:nvPr/>
        </p:nvSpPr>
        <p:spPr>
          <a:xfrm flipV="1">
            <a:off x="3294000" y="2721960"/>
            <a:ext cx="11160" cy="223920"/>
          </a:xfrm>
          <a:prstGeom prst="line">
            <a:avLst/>
          </a:prstGeom>
          <a:ln w="19080">
            <a:solidFill>
              <a:srgbClr val="000000"/>
            </a:solidFill>
            <a:miter/>
            <a:tailEnd type="triangle" w="med" len="med"/>
          </a:ln>
        </p:spPr>
      </p:sp>
      <p:pic>
        <p:nvPicPr>
          <p:cNvPr id="410" name="Picture 13"/>
          <p:cNvPicPr/>
          <p:nvPr/>
        </p:nvPicPr>
        <p:blipFill>
          <a:blip r:embed="rId4" cstate="print"/>
          <a:stretch/>
        </p:blipFill>
        <p:spPr>
          <a:xfrm>
            <a:off x="1717920" y="2426760"/>
            <a:ext cx="456840" cy="253800"/>
          </a:xfrm>
          <a:prstGeom prst="rect">
            <a:avLst/>
          </a:prstGeom>
          <a:ln>
            <a:noFill/>
          </a:ln>
        </p:spPr>
      </p:pic>
      <p:pic>
        <p:nvPicPr>
          <p:cNvPr id="411" name="Picture 14"/>
          <p:cNvPicPr/>
          <p:nvPr/>
        </p:nvPicPr>
        <p:blipFill>
          <a:blip r:embed="rId5" cstate="print"/>
          <a:stretch/>
        </p:blipFill>
        <p:spPr>
          <a:xfrm>
            <a:off x="4287960" y="2426760"/>
            <a:ext cx="2814120" cy="253800"/>
          </a:xfrm>
          <a:prstGeom prst="rect">
            <a:avLst/>
          </a:prstGeom>
          <a:ln>
            <a:noFill/>
          </a:ln>
        </p:spPr>
      </p:pic>
      <p:pic>
        <p:nvPicPr>
          <p:cNvPr id="412" name="Picture 15"/>
          <p:cNvPicPr/>
          <p:nvPr/>
        </p:nvPicPr>
        <p:blipFill>
          <a:blip r:embed="rId6" cstate="print"/>
          <a:stretch/>
        </p:blipFill>
        <p:spPr>
          <a:xfrm>
            <a:off x="2611800" y="2883960"/>
            <a:ext cx="1285560" cy="253800"/>
          </a:xfrm>
          <a:prstGeom prst="rect">
            <a:avLst/>
          </a:prstGeom>
          <a:ln>
            <a:noFill/>
          </a:ln>
        </p:spPr>
      </p:pic>
      <p:sp>
        <p:nvSpPr>
          <p:cNvPr id="413" name="CustomShape 11"/>
          <p:cNvSpPr/>
          <p:nvPr/>
        </p:nvSpPr>
        <p:spPr>
          <a:xfrm>
            <a:off x="520560" y="2032920"/>
            <a:ext cx="24811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Arial"/>
                <a:ea typeface="DejaVu Sans"/>
              </a:rPr>
              <a:t>Σήμα Βασικής Ζώνης</a:t>
            </a:r>
            <a:endParaRPr/>
          </a:p>
        </p:txBody>
      </p:sp>
      <p:sp>
        <p:nvSpPr>
          <p:cNvPr id="414" name="CustomShape 12"/>
          <p:cNvSpPr/>
          <p:nvPr/>
        </p:nvSpPr>
        <p:spPr>
          <a:xfrm>
            <a:off x="2222640" y="3061800"/>
            <a:ext cx="24811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Arial"/>
                <a:ea typeface="DejaVu Sans"/>
              </a:rPr>
              <a:t>Τοπικός Ταλαντωτής</a:t>
            </a:r>
            <a:endParaRPr/>
          </a:p>
        </p:txBody>
      </p:sp>
      <p:sp>
        <p:nvSpPr>
          <p:cNvPr id="415" name="CustomShape 13"/>
          <p:cNvSpPr/>
          <p:nvPr/>
        </p:nvSpPr>
        <p:spPr>
          <a:xfrm>
            <a:off x="4635000" y="1993320"/>
            <a:ext cx="24811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Arial"/>
                <a:ea typeface="DejaVu Sans"/>
              </a:rPr>
              <a:t>Ζωνοδιαβατό Σήμα</a:t>
            </a:r>
            <a:endParaRPr/>
          </a:p>
        </p:txBody>
      </p:sp>
      <p:sp>
        <p:nvSpPr>
          <p:cNvPr id="416" name="CustomShape 14"/>
          <p:cNvSpPr/>
          <p:nvPr/>
        </p:nvSpPr>
        <p:spPr>
          <a:xfrm>
            <a:off x="3089880" y="4175280"/>
            <a:ext cx="878400" cy="303480"/>
          </a:xfrm>
          <a:prstGeom prst="rightArrow">
            <a:avLst>
              <a:gd name="adj1" fmla="val 50000"/>
              <a:gd name="adj2" fmla="val 40000"/>
            </a:avLst>
          </a:prstGeom>
          <a:noFill/>
          <a:ln w="1260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7" name="Line 15"/>
          <p:cNvSpPr/>
          <p:nvPr/>
        </p:nvSpPr>
        <p:spPr>
          <a:xfrm flipV="1">
            <a:off x="1928880" y="3435480"/>
            <a:ext cx="0" cy="771840"/>
          </a:xfrm>
          <a:prstGeom prst="line">
            <a:avLst/>
          </a:prstGeom>
          <a:ln w="2844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418" name="CustomShape 16"/>
          <p:cNvSpPr/>
          <p:nvPr/>
        </p:nvSpPr>
        <p:spPr>
          <a:xfrm rot="10800000">
            <a:off x="2298600" y="4207680"/>
            <a:ext cx="730800" cy="348480"/>
          </a:xfrm>
          <a:custGeom>
            <a:avLst/>
            <a:gdLst/>
            <a:ahLst/>
            <a:cxnLst/>
            <a:rect l="0" t="0" r="r" b="b"/>
            <a:pathLst>
              <a:path w="21601" h="21601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</a:path>
            </a:pathLst>
          </a:custGeom>
          <a:noFill/>
          <a:ln w="28440">
            <a:solidFill>
              <a:srgbClr val="3333C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9" name="Line 17"/>
          <p:cNvSpPr/>
          <p:nvPr/>
        </p:nvSpPr>
        <p:spPr>
          <a:xfrm>
            <a:off x="1285920" y="4201200"/>
            <a:ext cx="1377000" cy="0"/>
          </a:xfrm>
          <a:prstGeom prst="line">
            <a:avLst/>
          </a:prstGeom>
          <a:ln w="28440">
            <a:solidFill>
              <a:srgbClr val="000000"/>
            </a:solidFill>
            <a:miter/>
            <a:tailEnd type="triangle" w="med" len="med"/>
          </a:ln>
        </p:spPr>
      </p:sp>
      <p:pic>
        <p:nvPicPr>
          <p:cNvPr id="420" name="Picture 21"/>
          <p:cNvPicPr/>
          <p:nvPr/>
        </p:nvPicPr>
        <p:blipFill>
          <a:blip r:embed="rId7" cstate="print"/>
          <a:stretch/>
        </p:blipFill>
        <p:spPr>
          <a:xfrm>
            <a:off x="1914840" y="4213800"/>
            <a:ext cx="59040" cy="102960"/>
          </a:xfrm>
          <a:prstGeom prst="rect">
            <a:avLst/>
          </a:prstGeom>
          <a:ln>
            <a:noFill/>
          </a:ln>
        </p:spPr>
      </p:pic>
      <p:sp>
        <p:nvSpPr>
          <p:cNvPr id="421" name="Line 18"/>
          <p:cNvSpPr/>
          <p:nvPr/>
        </p:nvSpPr>
        <p:spPr>
          <a:xfrm>
            <a:off x="1928880" y="4317840"/>
            <a:ext cx="0" cy="11556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sp>
        <p:nvSpPr>
          <p:cNvPr id="422" name="Line 19"/>
          <p:cNvSpPr/>
          <p:nvPr/>
        </p:nvSpPr>
        <p:spPr>
          <a:xfrm>
            <a:off x="2296440" y="4317840"/>
            <a:ext cx="0" cy="11556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sp>
        <p:nvSpPr>
          <p:cNvPr id="423" name="Line 20"/>
          <p:cNvSpPr/>
          <p:nvPr/>
        </p:nvSpPr>
        <p:spPr>
          <a:xfrm>
            <a:off x="1928880" y="4376160"/>
            <a:ext cx="366840" cy="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pic>
        <p:nvPicPr>
          <p:cNvPr id="424" name="Picture 26"/>
          <p:cNvPicPr/>
          <p:nvPr/>
        </p:nvPicPr>
        <p:blipFill>
          <a:blip r:embed="rId8" cstate="print"/>
          <a:stretch/>
        </p:blipFill>
        <p:spPr>
          <a:xfrm>
            <a:off x="1785600" y="3255840"/>
            <a:ext cx="356760" cy="167400"/>
          </a:xfrm>
          <a:prstGeom prst="rect">
            <a:avLst/>
          </a:prstGeom>
          <a:ln>
            <a:noFill/>
          </a:ln>
        </p:spPr>
      </p:pic>
      <p:pic>
        <p:nvPicPr>
          <p:cNvPr id="425" name="Picture 27"/>
          <p:cNvPicPr/>
          <p:nvPr/>
        </p:nvPicPr>
        <p:blipFill>
          <a:blip r:embed="rId9" cstate="print"/>
          <a:stretch/>
        </p:blipFill>
        <p:spPr>
          <a:xfrm>
            <a:off x="1928160" y="4456800"/>
            <a:ext cx="338400" cy="152640"/>
          </a:xfrm>
          <a:prstGeom prst="rect">
            <a:avLst/>
          </a:prstGeom>
          <a:ln>
            <a:noFill/>
          </a:ln>
        </p:spPr>
      </p:pic>
      <p:pic>
        <p:nvPicPr>
          <p:cNvPr id="426" name="Picture 28"/>
          <p:cNvPicPr/>
          <p:nvPr/>
        </p:nvPicPr>
        <p:blipFill>
          <a:blip r:embed="rId10" cstate="print"/>
          <a:stretch/>
        </p:blipFill>
        <p:spPr>
          <a:xfrm>
            <a:off x="2661120" y="4107960"/>
            <a:ext cx="65520" cy="145440"/>
          </a:xfrm>
          <a:prstGeom prst="rect">
            <a:avLst/>
          </a:prstGeom>
          <a:ln>
            <a:noFill/>
          </a:ln>
        </p:spPr>
      </p:pic>
      <p:sp>
        <p:nvSpPr>
          <p:cNvPr id="427" name="Line 21"/>
          <p:cNvSpPr/>
          <p:nvPr/>
        </p:nvSpPr>
        <p:spPr>
          <a:xfrm flipV="1">
            <a:off x="5536440" y="3634560"/>
            <a:ext cx="0" cy="655200"/>
          </a:xfrm>
          <a:prstGeom prst="line">
            <a:avLst/>
          </a:prstGeom>
          <a:ln w="2844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428" name="CustomShape 22"/>
          <p:cNvSpPr/>
          <p:nvPr/>
        </p:nvSpPr>
        <p:spPr>
          <a:xfrm rot="10800000">
            <a:off x="6552000" y="4289760"/>
            <a:ext cx="730800" cy="348480"/>
          </a:xfrm>
          <a:custGeom>
            <a:avLst/>
            <a:gdLst/>
            <a:ahLst/>
            <a:cxnLst/>
            <a:rect l="0" t="0" r="r" b="b"/>
            <a:pathLst>
              <a:path w="21601" h="21601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</a:path>
            </a:pathLst>
          </a:custGeom>
          <a:noFill/>
          <a:ln w="28440">
            <a:solidFill>
              <a:srgbClr val="3333C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9" name="CustomShape 23"/>
          <p:cNvSpPr/>
          <p:nvPr/>
        </p:nvSpPr>
        <p:spPr>
          <a:xfrm rot="10800000">
            <a:off x="5263200" y="4289760"/>
            <a:ext cx="730800" cy="348480"/>
          </a:xfrm>
          <a:custGeom>
            <a:avLst/>
            <a:gdLst/>
            <a:ahLst/>
            <a:cxnLst/>
            <a:rect l="0" t="0" r="r" b="b"/>
            <a:pathLst>
              <a:path w="21601" h="21601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</a:path>
            </a:pathLst>
          </a:custGeom>
          <a:noFill/>
          <a:ln w="28440">
            <a:solidFill>
              <a:srgbClr val="3333C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0" name="Line 24"/>
          <p:cNvSpPr/>
          <p:nvPr/>
        </p:nvSpPr>
        <p:spPr>
          <a:xfrm>
            <a:off x="4434120" y="4283640"/>
            <a:ext cx="2341800" cy="0"/>
          </a:xfrm>
          <a:prstGeom prst="line">
            <a:avLst/>
          </a:prstGeom>
          <a:ln w="28440">
            <a:solidFill>
              <a:srgbClr val="000000"/>
            </a:solidFill>
            <a:miter/>
            <a:tailEnd type="triangle" w="med" len="med"/>
          </a:ln>
        </p:spPr>
      </p:sp>
      <p:pic>
        <p:nvPicPr>
          <p:cNvPr id="431" name="Picture 34"/>
          <p:cNvPicPr/>
          <p:nvPr/>
        </p:nvPicPr>
        <p:blipFill>
          <a:blip r:embed="rId7" cstate="print"/>
          <a:stretch/>
        </p:blipFill>
        <p:spPr>
          <a:xfrm>
            <a:off x="5490720" y="4354200"/>
            <a:ext cx="59040" cy="102960"/>
          </a:xfrm>
          <a:prstGeom prst="rect">
            <a:avLst/>
          </a:prstGeom>
          <a:ln>
            <a:noFill/>
          </a:ln>
        </p:spPr>
      </p:pic>
      <p:sp>
        <p:nvSpPr>
          <p:cNvPr id="432" name="Line 25"/>
          <p:cNvSpPr/>
          <p:nvPr/>
        </p:nvSpPr>
        <p:spPr>
          <a:xfrm>
            <a:off x="6179760" y="4167000"/>
            <a:ext cx="0" cy="1152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sp>
        <p:nvSpPr>
          <p:cNvPr id="433" name="Line 26"/>
          <p:cNvSpPr/>
          <p:nvPr/>
        </p:nvSpPr>
        <p:spPr>
          <a:xfrm>
            <a:off x="4893480" y="4167000"/>
            <a:ext cx="0" cy="1152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sp>
        <p:nvSpPr>
          <p:cNvPr id="434" name="Line 27"/>
          <p:cNvSpPr/>
          <p:nvPr/>
        </p:nvSpPr>
        <p:spPr>
          <a:xfrm>
            <a:off x="5812200" y="4516920"/>
            <a:ext cx="0" cy="11556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sp>
        <p:nvSpPr>
          <p:cNvPr id="435" name="Line 28"/>
          <p:cNvSpPr/>
          <p:nvPr/>
        </p:nvSpPr>
        <p:spPr>
          <a:xfrm>
            <a:off x="6547320" y="4516920"/>
            <a:ext cx="0" cy="11556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sp>
        <p:nvSpPr>
          <p:cNvPr id="436" name="Line 29"/>
          <p:cNvSpPr/>
          <p:nvPr/>
        </p:nvSpPr>
        <p:spPr>
          <a:xfrm>
            <a:off x="5819040" y="4575240"/>
            <a:ext cx="733680" cy="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pic>
        <p:nvPicPr>
          <p:cNvPr id="437" name="Picture 41"/>
          <p:cNvPicPr/>
          <p:nvPr/>
        </p:nvPicPr>
        <p:blipFill>
          <a:blip r:embed="rId11" cstate="print"/>
          <a:stretch/>
        </p:blipFill>
        <p:spPr>
          <a:xfrm>
            <a:off x="6160680" y="4337280"/>
            <a:ext cx="108720" cy="145440"/>
          </a:xfrm>
          <a:prstGeom prst="rect">
            <a:avLst/>
          </a:prstGeom>
          <a:ln>
            <a:noFill/>
          </a:ln>
        </p:spPr>
      </p:pic>
      <p:pic>
        <p:nvPicPr>
          <p:cNvPr id="438" name="Picture 42"/>
          <p:cNvPicPr/>
          <p:nvPr/>
        </p:nvPicPr>
        <p:blipFill>
          <a:blip r:embed="rId12" cstate="print"/>
          <a:stretch/>
        </p:blipFill>
        <p:spPr>
          <a:xfrm>
            <a:off x="5343480" y="3461040"/>
            <a:ext cx="393120" cy="167400"/>
          </a:xfrm>
          <a:prstGeom prst="rect">
            <a:avLst/>
          </a:prstGeom>
          <a:ln>
            <a:noFill/>
          </a:ln>
        </p:spPr>
      </p:pic>
      <p:pic>
        <p:nvPicPr>
          <p:cNvPr id="439" name="Picture 43"/>
          <p:cNvPicPr/>
          <p:nvPr/>
        </p:nvPicPr>
        <p:blipFill>
          <a:blip r:embed="rId13" cstate="print"/>
          <a:stretch/>
        </p:blipFill>
        <p:spPr>
          <a:xfrm>
            <a:off x="6028560" y="4636080"/>
            <a:ext cx="356760" cy="152640"/>
          </a:xfrm>
          <a:prstGeom prst="rect">
            <a:avLst/>
          </a:prstGeom>
          <a:ln>
            <a:noFill/>
          </a:ln>
        </p:spPr>
      </p:pic>
      <p:pic>
        <p:nvPicPr>
          <p:cNvPr id="440" name="Picture 44"/>
          <p:cNvPicPr/>
          <p:nvPr/>
        </p:nvPicPr>
        <p:blipFill>
          <a:blip r:embed="rId10" cstate="print"/>
          <a:stretch/>
        </p:blipFill>
        <p:spPr>
          <a:xfrm>
            <a:off x="6798960" y="4220640"/>
            <a:ext cx="65520" cy="145440"/>
          </a:xfrm>
          <a:prstGeom prst="rect">
            <a:avLst/>
          </a:prstGeom>
          <a:ln>
            <a:noFill/>
          </a:ln>
        </p:spPr>
      </p:pic>
      <p:pic>
        <p:nvPicPr>
          <p:cNvPr id="441" name="Picture 45"/>
          <p:cNvPicPr/>
          <p:nvPr/>
        </p:nvPicPr>
        <p:blipFill>
          <a:blip r:embed="rId14" cstate="print"/>
          <a:stretch/>
        </p:blipFill>
        <p:spPr>
          <a:xfrm>
            <a:off x="4782600" y="4337280"/>
            <a:ext cx="200520" cy="145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Σκοποί  ενότητας</a:t>
            </a:r>
            <a:endParaRPr/>
          </a:p>
        </p:txBody>
      </p:sp>
      <p:sp>
        <p:nvSpPr>
          <p:cNvPr id="160" name="CustomShape 2"/>
          <p:cNvSpPr/>
          <p:nvPr/>
        </p:nvSpPr>
        <p:spPr>
          <a:xfrm>
            <a:off x="107640" y="6237360"/>
            <a:ext cx="355320" cy="574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1" name="CustomShape 3"/>
          <p:cNvSpPr/>
          <p:nvPr/>
        </p:nvSpPr>
        <p:spPr>
          <a:xfrm>
            <a:off x="464040" y="6453360"/>
            <a:ext cx="8066880" cy="286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2" name="CustomShape 4"/>
          <p:cNvSpPr/>
          <p:nvPr/>
        </p:nvSpPr>
        <p:spPr>
          <a:xfrm>
            <a:off x="571680" y="1175400"/>
            <a:ext cx="795960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sz="2400" b="1" strike="noStrike">
                <a:solidFill>
                  <a:srgbClr val="000000"/>
                </a:solidFill>
                <a:latin typeface="Arial"/>
                <a:ea typeface="DejaVu Sans"/>
              </a:rPr>
              <a:t>Γενική Δομή ενός Τηλεπικοινωνιακού Συστήματος</a:t>
            </a:r>
            <a:endParaRPr/>
          </a:p>
        </p:txBody>
      </p:sp>
      <p:sp>
        <p:nvSpPr>
          <p:cNvPr id="163" name="CustomShape 5"/>
          <p:cNvSpPr/>
          <p:nvPr/>
        </p:nvSpPr>
        <p:spPr>
          <a:xfrm>
            <a:off x="4114800" y="1654200"/>
            <a:ext cx="1199880" cy="33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600" b="1" strike="noStrike">
                <a:solidFill>
                  <a:srgbClr val="000000"/>
                </a:solidFill>
                <a:latin typeface="Arial"/>
                <a:ea typeface="DejaVu Sans"/>
              </a:rPr>
              <a:t>Θόρυβος</a:t>
            </a:r>
            <a:endParaRPr/>
          </a:p>
        </p:txBody>
      </p:sp>
      <p:sp>
        <p:nvSpPr>
          <p:cNvPr id="164" name="CustomShape 6"/>
          <p:cNvSpPr/>
          <p:nvPr/>
        </p:nvSpPr>
        <p:spPr>
          <a:xfrm>
            <a:off x="533520" y="4978440"/>
            <a:ext cx="7543440" cy="1447560"/>
          </a:xfrm>
          <a:prstGeom prst="roundRect">
            <a:avLst>
              <a:gd name="adj" fmla="val 14400"/>
            </a:avLst>
          </a:prstGeom>
          <a:noFill/>
          <a:ln w="2844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5" name="CustomShape 7"/>
          <p:cNvSpPr/>
          <p:nvPr/>
        </p:nvSpPr>
        <p:spPr>
          <a:xfrm>
            <a:off x="6324480" y="2844720"/>
            <a:ext cx="456840" cy="2133360"/>
          </a:xfrm>
          <a:prstGeom prst="downArrow">
            <a:avLst>
              <a:gd name="adj1" fmla="val 50000"/>
              <a:gd name="adj2" fmla="val 53127"/>
            </a:avLst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6" name="CustomShape 8"/>
          <p:cNvSpPr/>
          <p:nvPr/>
        </p:nvSpPr>
        <p:spPr>
          <a:xfrm>
            <a:off x="533520" y="3225960"/>
            <a:ext cx="7543440" cy="1447560"/>
          </a:xfrm>
          <a:prstGeom prst="roundRect">
            <a:avLst>
              <a:gd name="adj" fmla="val 14400"/>
            </a:avLst>
          </a:prstGeom>
          <a:noFill/>
          <a:ln w="2844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7" name="CustomShape 9"/>
          <p:cNvSpPr/>
          <p:nvPr/>
        </p:nvSpPr>
        <p:spPr>
          <a:xfrm>
            <a:off x="1219320" y="3835440"/>
            <a:ext cx="1293480" cy="68400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z="1000" b="1" strike="noStrike">
                <a:solidFill>
                  <a:srgbClr val="000000"/>
                </a:solidFill>
                <a:latin typeface="Arial"/>
                <a:ea typeface="DejaVu Sans"/>
              </a:rPr>
              <a:t>Μορφοποιητής</a:t>
            </a:r>
            <a:endParaRPr/>
          </a:p>
        </p:txBody>
      </p:sp>
      <p:sp>
        <p:nvSpPr>
          <p:cNvPr id="168" name="CustomShape 10"/>
          <p:cNvSpPr/>
          <p:nvPr/>
        </p:nvSpPr>
        <p:spPr>
          <a:xfrm>
            <a:off x="2819520" y="3835440"/>
            <a:ext cx="1293480" cy="68400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z="1000" b="1" strike="noStrike">
                <a:solidFill>
                  <a:srgbClr val="000000"/>
                </a:solidFill>
                <a:latin typeface="Arial"/>
                <a:ea typeface="DejaVu Sans"/>
              </a:rPr>
              <a:t>Κωδικοποιητής</a:t>
            </a:r>
            <a:endParaRPr/>
          </a:p>
          <a:p>
            <a:pPr algn="ctr">
              <a:lnSpc>
                <a:spcPct val="100000"/>
              </a:lnSpc>
            </a:pPr>
            <a:r>
              <a:rPr lang="el-GR" sz="1000" b="1" strike="noStrike">
                <a:solidFill>
                  <a:srgbClr val="000000"/>
                </a:solidFill>
                <a:latin typeface="Arial"/>
                <a:ea typeface="DejaVu Sans"/>
              </a:rPr>
              <a:t>Πηγής</a:t>
            </a:r>
            <a:endParaRPr/>
          </a:p>
        </p:txBody>
      </p:sp>
      <p:sp>
        <p:nvSpPr>
          <p:cNvPr id="169" name="CustomShape 11"/>
          <p:cNvSpPr/>
          <p:nvPr/>
        </p:nvSpPr>
        <p:spPr>
          <a:xfrm>
            <a:off x="4419720" y="3835440"/>
            <a:ext cx="1293480" cy="68400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l-GR" sz="1000" b="1" strike="noStrike">
                <a:solidFill>
                  <a:srgbClr val="000000"/>
                </a:solidFill>
                <a:latin typeface="Arial"/>
                <a:ea typeface="DejaVu Sans"/>
              </a:rPr>
              <a:t>Κωδικοποιητής</a:t>
            </a:r>
            <a:endParaRPr/>
          </a:p>
          <a:p>
            <a:pPr algn="ctr">
              <a:lnSpc>
                <a:spcPct val="100000"/>
              </a:lnSpc>
            </a:pPr>
            <a:r>
              <a:rPr lang="el-GR" sz="1000" b="1" strike="noStrike">
                <a:solidFill>
                  <a:srgbClr val="000000"/>
                </a:solidFill>
                <a:latin typeface="Arial"/>
                <a:ea typeface="DejaVu Sans"/>
              </a:rPr>
              <a:t>Καναλιού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70" name="CustomShape 12"/>
          <p:cNvSpPr/>
          <p:nvPr/>
        </p:nvSpPr>
        <p:spPr>
          <a:xfrm>
            <a:off x="6019920" y="3835440"/>
            <a:ext cx="1293480" cy="68400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z="1000" b="1" strike="noStrike">
                <a:solidFill>
                  <a:srgbClr val="000000"/>
                </a:solidFill>
                <a:latin typeface="Arial"/>
                <a:ea typeface="DejaVu Sans"/>
              </a:rPr>
              <a:t>Διαμορφωτής</a:t>
            </a:r>
            <a:endParaRPr/>
          </a:p>
        </p:txBody>
      </p:sp>
      <p:sp>
        <p:nvSpPr>
          <p:cNvPr id="171" name="CustomShape 13"/>
          <p:cNvSpPr/>
          <p:nvPr/>
        </p:nvSpPr>
        <p:spPr>
          <a:xfrm>
            <a:off x="2514600" y="4178160"/>
            <a:ext cx="304560" cy="1080"/>
          </a:xfrm>
          <a:prstGeom prst="straightConnector1">
            <a:avLst/>
          </a:prstGeom>
          <a:noFill/>
          <a:ln w="12600">
            <a:solidFill>
              <a:srgbClr val="00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2" name="CustomShape 14"/>
          <p:cNvSpPr/>
          <p:nvPr/>
        </p:nvSpPr>
        <p:spPr>
          <a:xfrm>
            <a:off x="4114800" y="4178160"/>
            <a:ext cx="302760" cy="1080"/>
          </a:xfrm>
          <a:prstGeom prst="straightConnector1">
            <a:avLst/>
          </a:prstGeom>
          <a:noFill/>
          <a:ln w="12600">
            <a:solidFill>
              <a:srgbClr val="00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3" name="CustomShape 15"/>
          <p:cNvSpPr/>
          <p:nvPr/>
        </p:nvSpPr>
        <p:spPr>
          <a:xfrm>
            <a:off x="5715000" y="4178160"/>
            <a:ext cx="302760" cy="1080"/>
          </a:xfrm>
          <a:prstGeom prst="straightConnector1">
            <a:avLst/>
          </a:prstGeom>
          <a:noFill/>
          <a:ln w="12600">
            <a:solidFill>
              <a:srgbClr val="00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4" name="Line 16"/>
          <p:cNvSpPr/>
          <p:nvPr/>
        </p:nvSpPr>
        <p:spPr>
          <a:xfrm>
            <a:off x="7315200" y="4216320"/>
            <a:ext cx="379080" cy="0"/>
          </a:xfrm>
          <a:prstGeom prst="line">
            <a:avLst/>
          </a:prstGeom>
          <a:ln w="1260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75" name="Line 17"/>
          <p:cNvSpPr/>
          <p:nvPr/>
        </p:nvSpPr>
        <p:spPr>
          <a:xfrm>
            <a:off x="838080" y="4216320"/>
            <a:ext cx="379440" cy="0"/>
          </a:xfrm>
          <a:prstGeom prst="line">
            <a:avLst/>
          </a:prstGeom>
          <a:ln w="1260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76" name="CustomShape 18"/>
          <p:cNvSpPr/>
          <p:nvPr/>
        </p:nvSpPr>
        <p:spPr>
          <a:xfrm>
            <a:off x="1295280" y="5511960"/>
            <a:ext cx="1293480" cy="68400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z="1000" b="1" strike="noStrike">
                <a:solidFill>
                  <a:srgbClr val="000000"/>
                </a:solidFill>
                <a:latin typeface="Arial"/>
                <a:ea typeface="DejaVu Sans"/>
              </a:rPr>
              <a:t>Μορφοποιητής</a:t>
            </a:r>
            <a:endParaRPr/>
          </a:p>
        </p:txBody>
      </p:sp>
      <p:sp>
        <p:nvSpPr>
          <p:cNvPr id="177" name="CustomShape 19"/>
          <p:cNvSpPr/>
          <p:nvPr/>
        </p:nvSpPr>
        <p:spPr>
          <a:xfrm>
            <a:off x="2895480" y="5511960"/>
            <a:ext cx="1293480" cy="68400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z="1000" b="1" strike="noStrike">
                <a:solidFill>
                  <a:srgbClr val="000000"/>
                </a:solidFill>
                <a:latin typeface="Arial"/>
                <a:ea typeface="DejaVu Sans"/>
              </a:rPr>
              <a:t>Αποκωδικοποιητής</a:t>
            </a:r>
            <a:endParaRPr/>
          </a:p>
          <a:p>
            <a:pPr algn="ctr">
              <a:lnSpc>
                <a:spcPct val="100000"/>
              </a:lnSpc>
            </a:pPr>
            <a:r>
              <a:rPr lang="el-GR" sz="1000" b="1" strike="noStrike">
                <a:solidFill>
                  <a:srgbClr val="000000"/>
                </a:solidFill>
                <a:latin typeface="Arial"/>
                <a:ea typeface="DejaVu Sans"/>
              </a:rPr>
              <a:t>Πηγής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78" name="CustomShape 20"/>
          <p:cNvSpPr/>
          <p:nvPr/>
        </p:nvSpPr>
        <p:spPr>
          <a:xfrm>
            <a:off x="4495680" y="5511960"/>
            <a:ext cx="1293480" cy="68400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z="1000" b="1" strike="noStrike">
                <a:solidFill>
                  <a:srgbClr val="000000"/>
                </a:solidFill>
                <a:latin typeface="Arial"/>
                <a:ea typeface="DejaVu Sans"/>
              </a:rPr>
              <a:t>Αποκωδικοποιητής</a:t>
            </a:r>
            <a:endParaRPr/>
          </a:p>
          <a:p>
            <a:pPr algn="ctr">
              <a:lnSpc>
                <a:spcPct val="100000"/>
              </a:lnSpc>
            </a:pPr>
            <a:r>
              <a:rPr lang="el-GR" sz="1000" b="1" strike="noStrike">
                <a:solidFill>
                  <a:srgbClr val="000000"/>
                </a:solidFill>
                <a:latin typeface="Arial"/>
                <a:ea typeface="DejaVu Sans"/>
              </a:rPr>
              <a:t>Καναλιού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79" name="CustomShape 21"/>
          <p:cNvSpPr/>
          <p:nvPr/>
        </p:nvSpPr>
        <p:spPr>
          <a:xfrm>
            <a:off x="6095880" y="5511960"/>
            <a:ext cx="1293480" cy="68400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z="1000" b="1" strike="noStrike">
                <a:solidFill>
                  <a:srgbClr val="000000"/>
                </a:solidFill>
                <a:latin typeface="Arial"/>
                <a:ea typeface="DejaVu Sans"/>
              </a:rPr>
              <a:t>Διαμορφωτής</a:t>
            </a:r>
            <a:endParaRPr/>
          </a:p>
        </p:txBody>
      </p:sp>
      <p:sp>
        <p:nvSpPr>
          <p:cNvPr id="180" name="CustomShape 22"/>
          <p:cNvSpPr/>
          <p:nvPr/>
        </p:nvSpPr>
        <p:spPr>
          <a:xfrm>
            <a:off x="2590920" y="5854680"/>
            <a:ext cx="302760" cy="1080"/>
          </a:xfrm>
          <a:prstGeom prst="straightConnector1">
            <a:avLst/>
          </a:prstGeom>
          <a:noFill/>
          <a:ln w="12600">
            <a:solidFill>
              <a:srgbClr val="000000"/>
            </a:solidFill>
            <a:miter/>
            <a:head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1" name="CustomShape 23"/>
          <p:cNvSpPr/>
          <p:nvPr/>
        </p:nvSpPr>
        <p:spPr>
          <a:xfrm>
            <a:off x="4191120" y="5854680"/>
            <a:ext cx="302760" cy="1080"/>
          </a:xfrm>
          <a:prstGeom prst="straightConnector1">
            <a:avLst/>
          </a:prstGeom>
          <a:noFill/>
          <a:ln w="12600">
            <a:solidFill>
              <a:srgbClr val="000000"/>
            </a:solidFill>
            <a:miter/>
            <a:head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2" name="CustomShape 24"/>
          <p:cNvSpPr/>
          <p:nvPr/>
        </p:nvSpPr>
        <p:spPr>
          <a:xfrm>
            <a:off x="5791320" y="5854680"/>
            <a:ext cx="302760" cy="1080"/>
          </a:xfrm>
          <a:prstGeom prst="straightConnector1">
            <a:avLst/>
          </a:prstGeom>
          <a:noFill/>
          <a:ln w="12600">
            <a:solidFill>
              <a:srgbClr val="000000"/>
            </a:solidFill>
            <a:miter/>
            <a:head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3" name="Line 25"/>
          <p:cNvSpPr/>
          <p:nvPr/>
        </p:nvSpPr>
        <p:spPr>
          <a:xfrm>
            <a:off x="7391160" y="5892480"/>
            <a:ext cx="379440" cy="0"/>
          </a:xfrm>
          <a:prstGeom prst="line">
            <a:avLst/>
          </a:prstGeom>
          <a:ln w="12600">
            <a:solidFill>
              <a:srgbClr val="000000"/>
            </a:solidFill>
            <a:miter/>
            <a:headEnd type="triangle" w="med" len="med"/>
          </a:ln>
        </p:spPr>
      </p:sp>
      <p:sp>
        <p:nvSpPr>
          <p:cNvPr id="184" name="Line 26"/>
          <p:cNvSpPr/>
          <p:nvPr/>
        </p:nvSpPr>
        <p:spPr>
          <a:xfrm>
            <a:off x="914400" y="5892480"/>
            <a:ext cx="379080" cy="0"/>
          </a:xfrm>
          <a:prstGeom prst="line">
            <a:avLst/>
          </a:prstGeom>
          <a:ln w="12600">
            <a:solidFill>
              <a:srgbClr val="000000"/>
            </a:solidFill>
            <a:miter/>
            <a:headEnd type="triangle" w="med" len="med"/>
          </a:ln>
        </p:spPr>
      </p:sp>
      <p:sp>
        <p:nvSpPr>
          <p:cNvPr id="185" name="CustomShape 27"/>
          <p:cNvSpPr/>
          <p:nvPr/>
        </p:nvSpPr>
        <p:spPr>
          <a:xfrm>
            <a:off x="3948840" y="3298680"/>
            <a:ext cx="958320" cy="33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600" b="1" strike="noStrike">
                <a:solidFill>
                  <a:srgbClr val="000000"/>
                </a:solidFill>
                <a:latin typeface="Arial"/>
                <a:ea typeface="DejaVu Sans"/>
              </a:rPr>
              <a:t>Πομπός</a:t>
            </a:r>
            <a:endParaRPr/>
          </a:p>
        </p:txBody>
      </p:sp>
      <p:sp>
        <p:nvSpPr>
          <p:cNvPr id="186" name="CustomShape 28"/>
          <p:cNvSpPr/>
          <p:nvPr/>
        </p:nvSpPr>
        <p:spPr>
          <a:xfrm>
            <a:off x="3963600" y="4962600"/>
            <a:ext cx="853200" cy="33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600" b="1" strike="noStrike">
                <a:solidFill>
                  <a:srgbClr val="000000"/>
                </a:solidFill>
                <a:latin typeface="Arial"/>
                <a:ea typeface="DejaVu Sans"/>
              </a:rPr>
              <a:t>Δέκτης</a:t>
            </a:r>
            <a:endParaRPr/>
          </a:p>
        </p:txBody>
      </p:sp>
      <p:sp>
        <p:nvSpPr>
          <p:cNvPr id="187" name="CustomShape 29"/>
          <p:cNvSpPr/>
          <p:nvPr/>
        </p:nvSpPr>
        <p:spPr>
          <a:xfrm>
            <a:off x="328680" y="2411280"/>
            <a:ext cx="904680" cy="245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el-GR" sz="1000" b="1" strike="noStrike">
                <a:solidFill>
                  <a:srgbClr val="FFFFFF"/>
                </a:solidFill>
                <a:latin typeface="Antique Olive Compact"/>
                <a:ea typeface="DejaVu Sans"/>
              </a:rPr>
              <a:t>SOURCE</a:t>
            </a:r>
            <a:endParaRPr/>
          </a:p>
        </p:txBody>
      </p:sp>
      <p:sp>
        <p:nvSpPr>
          <p:cNvPr id="188" name="Line 30"/>
          <p:cNvSpPr/>
          <p:nvPr/>
        </p:nvSpPr>
        <p:spPr>
          <a:xfrm>
            <a:off x="1371600" y="2558880"/>
            <a:ext cx="617400" cy="0"/>
          </a:xfrm>
          <a:prstGeom prst="line">
            <a:avLst/>
          </a:prstGeom>
          <a:ln w="1260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89" name="CustomShape 31"/>
          <p:cNvSpPr/>
          <p:nvPr/>
        </p:nvSpPr>
        <p:spPr>
          <a:xfrm>
            <a:off x="1276200" y="1930320"/>
            <a:ext cx="1085400" cy="245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000" b="1" strike="noStrike">
                <a:solidFill>
                  <a:srgbClr val="000000"/>
                </a:solidFill>
                <a:latin typeface="Arial"/>
                <a:ea typeface="DejaVu Sans"/>
              </a:rPr>
              <a:t>Πληροφορία</a:t>
            </a:r>
            <a:endParaRPr/>
          </a:p>
        </p:txBody>
      </p:sp>
      <p:sp>
        <p:nvSpPr>
          <p:cNvPr id="190" name="CustomShape 32"/>
          <p:cNvSpPr/>
          <p:nvPr/>
        </p:nvSpPr>
        <p:spPr>
          <a:xfrm>
            <a:off x="2000160" y="2216160"/>
            <a:ext cx="1217160" cy="703080"/>
          </a:xfrm>
          <a:prstGeom prst="rect">
            <a:avLst/>
          </a:prstGeom>
          <a:noFill/>
          <a:ln w="28440">
            <a:solidFill>
              <a:srgbClr val="0099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1" name="Line 33"/>
          <p:cNvSpPr/>
          <p:nvPr/>
        </p:nvSpPr>
        <p:spPr>
          <a:xfrm>
            <a:off x="3219120" y="2558880"/>
            <a:ext cx="1027440" cy="0"/>
          </a:xfrm>
          <a:prstGeom prst="line">
            <a:avLst/>
          </a:prstGeom>
          <a:ln w="1260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92" name="CustomShape 34"/>
          <p:cNvSpPr/>
          <p:nvPr/>
        </p:nvSpPr>
        <p:spPr>
          <a:xfrm>
            <a:off x="2000160" y="2349360"/>
            <a:ext cx="1407600" cy="33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600" b="1" strike="noStrike">
                <a:solidFill>
                  <a:srgbClr val="000000"/>
                </a:solidFill>
                <a:latin typeface="Arial"/>
                <a:ea typeface="DejaVu Sans"/>
              </a:rPr>
              <a:t>Πομπός</a:t>
            </a:r>
            <a:endParaRPr/>
          </a:p>
        </p:txBody>
      </p:sp>
      <p:sp>
        <p:nvSpPr>
          <p:cNvPr id="193" name="CustomShape 35"/>
          <p:cNvSpPr/>
          <p:nvPr/>
        </p:nvSpPr>
        <p:spPr>
          <a:xfrm>
            <a:off x="3200400" y="1930320"/>
            <a:ext cx="1331640" cy="39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000" b="1" strike="noStrike">
                <a:solidFill>
                  <a:srgbClr val="000000"/>
                </a:solidFill>
                <a:latin typeface="Arial"/>
                <a:ea typeface="DejaVu Sans"/>
              </a:rPr>
              <a:t>Μεταδιδόμενο Σήμα</a:t>
            </a:r>
            <a:endParaRPr/>
          </a:p>
        </p:txBody>
      </p:sp>
      <p:sp>
        <p:nvSpPr>
          <p:cNvPr id="194" name="Line 36"/>
          <p:cNvSpPr/>
          <p:nvPr/>
        </p:nvSpPr>
        <p:spPr>
          <a:xfrm>
            <a:off x="7076880" y="2539800"/>
            <a:ext cx="789120" cy="0"/>
          </a:xfrm>
          <a:prstGeom prst="line">
            <a:avLst/>
          </a:prstGeom>
          <a:ln w="1260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95" name="Line 37"/>
          <p:cNvSpPr/>
          <p:nvPr/>
        </p:nvSpPr>
        <p:spPr>
          <a:xfrm>
            <a:off x="5162400" y="2539800"/>
            <a:ext cx="931680" cy="0"/>
          </a:xfrm>
          <a:prstGeom prst="line">
            <a:avLst/>
          </a:prstGeom>
          <a:ln w="1260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96" name="CustomShape 38"/>
          <p:cNvSpPr/>
          <p:nvPr/>
        </p:nvSpPr>
        <p:spPr>
          <a:xfrm>
            <a:off x="6095880" y="2254320"/>
            <a:ext cx="988560" cy="569520"/>
          </a:xfrm>
          <a:prstGeom prst="rect">
            <a:avLst/>
          </a:prstGeom>
          <a:noFill/>
          <a:ln w="28440">
            <a:solidFill>
              <a:srgbClr val="00CC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7" name="CustomShape 39"/>
          <p:cNvSpPr/>
          <p:nvPr/>
        </p:nvSpPr>
        <p:spPr>
          <a:xfrm>
            <a:off x="5162400" y="1930320"/>
            <a:ext cx="1923840" cy="245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000" b="1" strike="noStrike">
                <a:solidFill>
                  <a:srgbClr val="000000"/>
                </a:solidFill>
                <a:latin typeface="Arial"/>
                <a:ea typeface="DejaVu Sans"/>
              </a:rPr>
              <a:t>Παραληφθέν Σήμα</a:t>
            </a:r>
            <a:endParaRPr/>
          </a:p>
        </p:txBody>
      </p:sp>
      <p:sp>
        <p:nvSpPr>
          <p:cNvPr id="198" name="CustomShape 40"/>
          <p:cNvSpPr/>
          <p:nvPr/>
        </p:nvSpPr>
        <p:spPr>
          <a:xfrm>
            <a:off x="6134040" y="2349360"/>
            <a:ext cx="1007640" cy="33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600" b="1" strike="noStrike">
                <a:solidFill>
                  <a:srgbClr val="000000"/>
                </a:solidFill>
                <a:latin typeface="Arial"/>
                <a:ea typeface="DejaVu Sans"/>
              </a:rPr>
              <a:t>Δέκτης</a:t>
            </a:r>
            <a:endParaRPr/>
          </a:p>
        </p:txBody>
      </p:sp>
      <p:sp>
        <p:nvSpPr>
          <p:cNvPr id="199" name="CustomShape 41"/>
          <p:cNvSpPr/>
          <p:nvPr/>
        </p:nvSpPr>
        <p:spPr>
          <a:xfrm>
            <a:off x="7048440" y="1911240"/>
            <a:ext cx="1256760" cy="39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000" b="1" strike="noStrike">
                <a:solidFill>
                  <a:srgbClr val="000000"/>
                </a:solidFill>
                <a:latin typeface="Arial"/>
                <a:ea typeface="DejaVu Sans"/>
              </a:rPr>
              <a:t>Παραληφθείσα Πληροφορία</a:t>
            </a:r>
            <a:r>
              <a:rPr lang="el-GR" sz="1000" b="1" strike="noStrike">
                <a:solidFill>
                  <a:srgbClr val="000000"/>
                </a:solidFill>
                <a:latin typeface="Times New Roman"/>
                <a:ea typeface="DejaVu Sans"/>
              </a:rPr>
              <a:t>.</a:t>
            </a:r>
            <a:endParaRPr/>
          </a:p>
        </p:txBody>
      </p:sp>
      <p:sp>
        <p:nvSpPr>
          <p:cNvPr id="200" name="Line 42"/>
          <p:cNvSpPr/>
          <p:nvPr/>
        </p:nvSpPr>
        <p:spPr>
          <a:xfrm>
            <a:off x="4716360" y="1941480"/>
            <a:ext cx="0" cy="425160"/>
          </a:xfrm>
          <a:prstGeom prst="line">
            <a:avLst/>
          </a:prstGeom>
          <a:ln w="1260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201" name="CustomShape 43"/>
          <p:cNvSpPr/>
          <p:nvPr/>
        </p:nvSpPr>
        <p:spPr>
          <a:xfrm>
            <a:off x="4248000" y="2368440"/>
            <a:ext cx="912600" cy="340920"/>
          </a:xfrm>
          <a:prstGeom prst="rect">
            <a:avLst/>
          </a:prstGeom>
          <a:noFill/>
          <a:ln w="12600">
            <a:solidFill>
              <a:srgbClr val="FF63B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2" name="CustomShape 44"/>
          <p:cNvSpPr/>
          <p:nvPr/>
        </p:nvSpPr>
        <p:spPr>
          <a:xfrm>
            <a:off x="4248000" y="2368440"/>
            <a:ext cx="950400" cy="33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600" b="1" strike="noStrike">
                <a:solidFill>
                  <a:srgbClr val="000000"/>
                </a:solidFill>
                <a:latin typeface="Arial"/>
                <a:ea typeface="DejaVu Sans"/>
              </a:rPr>
              <a:t>Κανάλι</a:t>
            </a:r>
            <a:endParaRPr/>
          </a:p>
        </p:txBody>
      </p:sp>
      <p:sp>
        <p:nvSpPr>
          <p:cNvPr id="203" name="CustomShape 45"/>
          <p:cNvSpPr/>
          <p:nvPr/>
        </p:nvSpPr>
        <p:spPr>
          <a:xfrm>
            <a:off x="457200" y="2273400"/>
            <a:ext cx="912600" cy="607680"/>
          </a:xfrm>
          <a:prstGeom prst="roundRect">
            <a:avLst>
              <a:gd name="adj" fmla="val 14400"/>
            </a:avLst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z="1600" b="1" strike="noStrike">
                <a:solidFill>
                  <a:srgbClr val="000000"/>
                </a:solidFill>
                <a:latin typeface="Arial"/>
                <a:ea typeface="DejaVu Sans"/>
              </a:rPr>
              <a:t>Πηγή</a:t>
            </a:r>
            <a:endParaRPr/>
          </a:p>
        </p:txBody>
      </p:sp>
      <p:sp>
        <p:nvSpPr>
          <p:cNvPr id="204" name="CustomShape 46"/>
          <p:cNvSpPr/>
          <p:nvPr/>
        </p:nvSpPr>
        <p:spPr>
          <a:xfrm>
            <a:off x="7848720" y="2273400"/>
            <a:ext cx="990360" cy="607680"/>
          </a:xfrm>
          <a:prstGeom prst="roundRect">
            <a:avLst>
              <a:gd name="adj" fmla="val 14400"/>
            </a:avLst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z="1600" b="1" strike="noStrike">
                <a:solidFill>
                  <a:srgbClr val="000000"/>
                </a:solidFill>
                <a:latin typeface="Arial"/>
                <a:ea typeface="DejaVu Sans"/>
              </a:rPr>
              <a:t>Χρήστης</a:t>
            </a:r>
            <a:endParaRPr/>
          </a:p>
        </p:txBody>
      </p:sp>
      <p:sp>
        <p:nvSpPr>
          <p:cNvPr id="205" name="CustomShape 47"/>
          <p:cNvSpPr/>
          <p:nvPr/>
        </p:nvSpPr>
        <p:spPr>
          <a:xfrm>
            <a:off x="2362320" y="2921040"/>
            <a:ext cx="455400" cy="302760"/>
          </a:xfrm>
          <a:prstGeom prst="downArrow">
            <a:avLst>
              <a:gd name="adj1" fmla="val 50000"/>
              <a:gd name="adj2" fmla="val 25000"/>
            </a:avLst>
          </a:pr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Εύρος Ζώνης σήματος</a:t>
            </a:r>
            <a:endParaRPr/>
          </a:p>
        </p:txBody>
      </p:sp>
      <p:sp>
        <p:nvSpPr>
          <p:cNvPr id="443" name="CustomShape 2"/>
          <p:cNvSpPr/>
          <p:nvPr/>
        </p:nvSpPr>
        <p:spPr>
          <a:xfrm>
            <a:off x="792000" y="1332000"/>
            <a:ext cx="7199640" cy="233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200" strike="noStrike">
                <a:solidFill>
                  <a:srgbClr val="000000"/>
                </a:solidFill>
                <a:latin typeface="Arial"/>
                <a:ea typeface="DejaVu Sans"/>
              </a:rPr>
              <a:t>Ορισμός του εύρους ζώνης:</a:t>
            </a:r>
            <a:endParaRPr/>
          </a:p>
          <a:p>
            <a:pPr lvl="1">
              <a:lnSpc>
                <a:spcPct val="100000"/>
              </a:lnSpc>
              <a:buFont typeface="StarSymbol"/>
              <a:buAutoNum type="alphaLcParenR"/>
            </a:pPr>
            <a:r>
              <a:rPr lang="el-GR" sz="2400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Εύρος ζώνης ημίσιας ισχύος</a:t>
            </a:r>
            <a:endParaRPr/>
          </a:p>
          <a:p>
            <a:pPr lvl="1">
              <a:lnSpc>
                <a:spcPct val="100000"/>
              </a:lnSpc>
              <a:buFont typeface="StarSymbol"/>
              <a:buAutoNum type="alphaLcParenR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 Εύρος ζώνης ισοδύναμου θορύβου</a:t>
            </a:r>
            <a:endParaRPr/>
          </a:p>
          <a:p>
            <a:pPr lvl="1">
              <a:lnSpc>
                <a:spcPct val="100000"/>
              </a:lnSpc>
              <a:buFont typeface="StarSymbol"/>
              <a:buAutoNum type="alphaLcParenR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 Εύρος ζώνης από Μηδέν σε Μηδέν</a:t>
            </a:r>
            <a:endParaRPr/>
          </a:p>
          <a:p>
            <a:pPr lvl="1">
              <a:lnSpc>
                <a:spcPct val="100000"/>
              </a:lnSpc>
              <a:buFont typeface="StarSymbol"/>
              <a:buAutoNum type="alphaLcParenR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 Εύρος ζώνης τμήματος περιεχομένου ισχύος </a:t>
            </a:r>
            <a:endParaRPr/>
          </a:p>
          <a:p>
            <a:pPr lvl="1">
              <a:lnSpc>
                <a:spcPct val="100000"/>
              </a:lnSpc>
              <a:buFont typeface="StarSymbol"/>
              <a:buAutoNum type="alphaLcParenR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 Οριοθετημένη φασματική πυκνότητα  ισχύος</a:t>
            </a:r>
            <a:endParaRPr/>
          </a:p>
          <a:p>
            <a:pPr lvl="1">
              <a:lnSpc>
                <a:spcPct val="100000"/>
              </a:lnSpc>
              <a:buFont typeface="StarSymbol"/>
              <a:buAutoNum type="alphaLcParenR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 Απόλυτο εύρος ζώνης</a:t>
            </a:r>
            <a:endParaRPr/>
          </a:p>
        </p:txBody>
      </p:sp>
      <p:sp>
        <p:nvSpPr>
          <p:cNvPr id="444" name="CustomShape 3"/>
          <p:cNvSpPr/>
          <p:nvPr/>
        </p:nvSpPr>
        <p:spPr>
          <a:xfrm>
            <a:off x="107640" y="6237360"/>
            <a:ext cx="355320" cy="574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5" name="CustomShape 4"/>
          <p:cNvSpPr/>
          <p:nvPr/>
        </p:nvSpPr>
        <p:spPr>
          <a:xfrm>
            <a:off x="464040" y="6453360"/>
            <a:ext cx="8066880" cy="286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46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4680" cy="703080"/>
          </a:xfrm>
          <a:prstGeom prst="rect">
            <a:avLst/>
          </a:prstGeom>
          <a:ln>
            <a:noFill/>
          </a:ln>
        </p:spPr>
      </p:pic>
      <p:sp>
        <p:nvSpPr>
          <p:cNvPr id="447" name="CustomShape 5"/>
          <p:cNvSpPr/>
          <p:nvPr/>
        </p:nvSpPr>
        <p:spPr>
          <a:xfrm>
            <a:off x="968040" y="4176000"/>
            <a:ext cx="7671600" cy="151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48" name="Picture 8"/>
          <p:cNvPicPr/>
          <p:nvPr/>
        </p:nvPicPr>
        <p:blipFill>
          <a:blip r:embed="rId4" cstate="print"/>
          <a:stretch/>
        </p:blipFill>
        <p:spPr>
          <a:xfrm>
            <a:off x="1282680" y="4180680"/>
            <a:ext cx="5789160" cy="1066320"/>
          </a:xfrm>
          <a:prstGeom prst="rect">
            <a:avLst/>
          </a:prstGeom>
          <a:ln>
            <a:noFill/>
          </a:ln>
        </p:spPr>
      </p:pic>
      <p:sp>
        <p:nvSpPr>
          <p:cNvPr id="449" name="Line 6"/>
          <p:cNvSpPr/>
          <p:nvPr/>
        </p:nvSpPr>
        <p:spPr>
          <a:xfrm>
            <a:off x="1891080" y="5126400"/>
            <a:ext cx="4875120" cy="0"/>
          </a:xfrm>
          <a:prstGeom prst="line">
            <a:avLst/>
          </a:prstGeom>
          <a:ln w="2844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450" name="Line 7"/>
          <p:cNvSpPr/>
          <p:nvPr/>
        </p:nvSpPr>
        <p:spPr>
          <a:xfrm>
            <a:off x="4268880" y="4150440"/>
            <a:ext cx="0" cy="97524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51" name="CustomShape 8"/>
          <p:cNvSpPr/>
          <p:nvPr/>
        </p:nvSpPr>
        <p:spPr>
          <a:xfrm>
            <a:off x="3842280" y="4248720"/>
            <a:ext cx="851760" cy="876600"/>
          </a:xfrm>
          <a:prstGeom prst="rect">
            <a:avLst/>
          </a:prstGeom>
          <a:noFill/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2" name="Line 9"/>
          <p:cNvSpPr/>
          <p:nvPr/>
        </p:nvSpPr>
        <p:spPr>
          <a:xfrm>
            <a:off x="3963960" y="4637880"/>
            <a:ext cx="0" cy="48672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53" name="Line 10"/>
          <p:cNvSpPr/>
          <p:nvPr/>
        </p:nvSpPr>
        <p:spPr>
          <a:xfrm>
            <a:off x="4573800" y="4637880"/>
            <a:ext cx="0" cy="48672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54" name="Line 11"/>
          <p:cNvSpPr/>
          <p:nvPr/>
        </p:nvSpPr>
        <p:spPr>
          <a:xfrm>
            <a:off x="4573800" y="5126400"/>
            <a:ext cx="0" cy="3650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sp>
        <p:nvSpPr>
          <p:cNvPr id="455" name="Line 12"/>
          <p:cNvSpPr/>
          <p:nvPr/>
        </p:nvSpPr>
        <p:spPr>
          <a:xfrm>
            <a:off x="3965040" y="5126400"/>
            <a:ext cx="0" cy="3650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sp>
        <p:nvSpPr>
          <p:cNvPr id="456" name="Line 13"/>
          <p:cNvSpPr/>
          <p:nvPr/>
        </p:nvSpPr>
        <p:spPr>
          <a:xfrm>
            <a:off x="4695480" y="5126400"/>
            <a:ext cx="0" cy="54828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sp>
        <p:nvSpPr>
          <p:cNvPr id="457" name="Line 14"/>
          <p:cNvSpPr/>
          <p:nvPr/>
        </p:nvSpPr>
        <p:spPr>
          <a:xfrm>
            <a:off x="3842280" y="5126400"/>
            <a:ext cx="0" cy="54828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sp>
        <p:nvSpPr>
          <p:cNvPr id="458" name="Line 15"/>
          <p:cNvSpPr/>
          <p:nvPr/>
        </p:nvSpPr>
        <p:spPr>
          <a:xfrm>
            <a:off x="4832640" y="5126400"/>
            <a:ext cx="0" cy="6696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sp>
        <p:nvSpPr>
          <p:cNvPr id="459" name="Line 16"/>
          <p:cNvSpPr/>
          <p:nvPr/>
        </p:nvSpPr>
        <p:spPr>
          <a:xfrm>
            <a:off x="3720600" y="5126400"/>
            <a:ext cx="0" cy="6696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sp>
        <p:nvSpPr>
          <p:cNvPr id="460" name="Line 17"/>
          <p:cNvSpPr/>
          <p:nvPr/>
        </p:nvSpPr>
        <p:spPr>
          <a:xfrm>
            <a:off x="5243760" y="5126400"/>
            <a:ext cx="0" cy="91332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sp>
        <p:nvSpPr>
          <p:cNvPr id="461" name="Line 18"/>
          <p:cNvSpPr/>
          <p:nvPr/>
        </p:nvSpPr>
        <p:spPr>
          <a:xfrm>
            <a:off x="3354120" y="5126400"/>
            <a:ext cx="0" cy="91332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sp>
        <p:nvSpPr>
          <p:cNvPr id="462" name="Line 19"/>
          <p:cNvSpPr/>
          <p:nvPr/>
        </p:nvSpPr>
        <p:spPr>
          <a:xfrm>
            <a:off x="6341760" y="5126400"/>
            <a:ext cx="0" cy="109656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sp>
        <p:nvSpPr>
          <p:cNvPr id="463" name="Line 20"/>
          <p:cNvSpPr/>
          <p:nvPr/>
        </p:nvSpPr>
        <p:spPr>
          <a:xfrm>
            <a:off x="2257560" y="5126400"/>
            <a:ext cx="0" cy="109656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sp>
        <p:nvSpPr>
          <p:cNvPr id="464" name="Line 21"/>
          <p:cNvSpPr/>
          <p:nvPr/>
        </p:nvSpPr>
        <p:spPr>
          <a:xfrm>
            <a:off x="2257560" y="6223680"/>
            <a:ext cx="4083120" cy="0"/>
          </a:xfrm>
          <a:prstGeom prst="line">
            <a:avLst/>
          </a:prstGeom>
          <a:ln w="12600">
            <a:solidFill>
              <a:srgbClr val="000000"/>
            </a:solidFill>
            <a:miter/>
            <a:headEnd type="triangle" w="med" len="med"/>
            <a:tailEnd type="triangle" w="med" len="med"/>
          </a:ln>
        </p:spPr>
      </p:sp>
      <p:sp>
        <p:nvSpPr>
          <p:cNvPr id="465" name="Line 22"/>
          <p:cNvSpPr/>
          <p:nvPr/>
        </p:nvSpPr>
        <p:spPr>
          <a:xfrm>
            <a:off x="3354120" y="6040800"/>
            <a:ext cx="1888560" cy="0"/>
          </a:xfrm>
          <a:prstGeom prst="line">
            <a:avLst/>
          </a:prstGeom>
          <a:ln w="12600">
            <a:solidFill>
              <a:srgbClr val="000000"/>
            </a:solidFill>
            <a:miter/>
            <a:headEnd type="triangle" w="med" len="med"/>
            <a:tailEnd type="triangle" w="med" len="med"/>
          </a:ln>
        </p:spPr>
      </p:sp>
      <p:sp>
        <p:nvSpPr>
          <p:cNvPr id="466" name="Line 23"/>
          <p:cNvSpPr/>
          <p:nvPr/>
        </p:nvSpPr>
        <p:spPr>
          <a:xfrm>
            <a:off x="3720600" y="5797080"/>
            <a:ext cx="1095480" cy="0"/>
          </a:xfrm>
          <a:prstGeom prst="line">
            <a:avLst/>
          </a:prstGeom>
          <a:ln w="12600">
            <a:solidFill>
              <a:srgbClr val="000000"/>
            </a:solidFill>
            <a:miter/>
            <a:headEnd type="triangle" w="med" len="med"/>
            <a:tailEnd type="triangle" w="med" len="med"/>
          </a:ln>
        </p:spPr>
      </p:sp>
      <p:sp>
        <p:nvSpPr>
          <p:cNvPr id="467" name="Line 24"/>
          <p:cNvSpPr/>
          <p:nvPr/>
        </p:nvSpPr>
        <p:spPr>
          <a:xfrm>
            <a:off x="3842280" y="5675400"/>
            <a:ext cx="852120" cy="0"/>
          </a:xfrm>
          <a:prstGeom prst="line">
            <a:avLst/>
          </a:prstGeom>
          <a:ln w="12600">
            <a:solidFill>
              <a:srgbClr val="000000"/>
            </a:solidFill>
            <a:miter/>
            <a:headEnd type="triangle" w="med" len="med"/>
            <a:tailEnd type="triangle" w="med" len="med"/>
          </a:ln>
        </p:spPr>
      </p:sp>
      <p:sp>
        <p:nvSpPr>
          <p:cNvPr id="468" name="Line 25"/>
          <p:cNvSpPr/>
          <p:nvPr/>
        </p:nvSpPr>
        <p:spPr>
          <a:xfrm>
            <a:off x="3965040" y="5492520"/>
            <a:ext cx="607680" cy="0"/>
          </a:xfrm>
          <a:prstGeom prst="line">
            <a:avLst/>
          </a:prstGeom>
          <a:ln w="12600">
            <a:solidFill>
              <a:srgbClr val="000000"/>
            </a:solidFill>
            <a:miter/>
            <a:headEnd type="triangle" w="med" len="med"/>
            <a:tailEnd type="triangle" w="med" len="med"/>
          </a:ln>
        </p:spPr>
      </p:sp>
      <p:sp>
        <p:nvSpPr>
          <p:cNvPr id="469" name="CustomShape 26"/>
          <p:cNvSpPr/>
          <p:nvPr/>
        </p:nvSpPr>
        <p:spPr>
          <a:xfrm>
            <a:off x="4147200" y="5370480"/>
            <a:ext cx="241920" cy="181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Times New Roman"/>
                <a:ea typeface="DejaVu Sans"/>
              </a:rPr>
              <a:t>(a)‏</a:t>
            </a:r>
            <a:endParaRPr/>
          </a:p>
        </p:txBody>
      </p:sp>
      <p:sp>
        <p:nvSpPr>
          <p:cNvPr id="470" name="CustomShape 27"/>
          <p:cNvSpPr/>
          <p:nvPr/>
        </p:nvSpPr>
        <p:spPr>
          <a:xfrm>
            <a:off x="4269240" y="5553360"/>
            <a:ext cx="241920" cy="181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Times New Roman"/>
                <a:ea typeface="DejaVu Sans"/>
              </a:rPr>
              <a:t>(b)‏</a:t>
            </a:r>
            <a:endParaRPr/>
          </a:p>
        </p:txBody>
      </p:sp>
      <p:sp>
        <p:nvSpPr>
          <p:cNvPr id="471" name="CustomShape 28"/>
          <p:cNvSpPr/>
          <p:nvPr/>
        </p:nvSpPr>
        <p:spPr>
          <a:xfrm>
            <a:off x="4452120" y="5736600"/>
            <a:ext cx="241920" cy="181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Times New Roman"/>
                <a:ea typeface="DejaVu Sans"/>
              </a:rPr>
              <a:t>(c)‏</a:t>
            </a:r>
            <a:endParaRPr/>
          </a:p>
        </p:txBody>
      </p:sp>
      <p:sp>
        <p:nvSpPr>
          <p:cNvPr id="472" name="CustomShape 29"/>
          <p:cNvSpPr/>
          <p:nvPr/>
        </p:nvSpPr>
        <p:spPr>
          <a:xfrm>
            <a:off x="4695840" y="5919480"/>
            <a:ext cx="241920" cy="181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Times New Roman"/>
                <a:ea typeface="DejaVu Sans"/>
              </a:rPr>
              <a:t>(d)‏</a:t>
            </a:r>
            <a:endParaRPr/>
          </a:p>
        </p:txBody>
      </p:sp>
      <p:sp>
        <p:nvSpPr>
          <p:cNvPr id="473" name="CustomShape 30"/>
          <p:cNvSpPr/>
          <p:nvPr/>
        </p:nvSpPr>
        <p:spPr>
          <a:xfrm>
            <a:off x="5122440" y="6163200"/>
            <a:ext cx="546840" cy="181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Times New Roman"/>
                <a:ea typeface="DejaVu Sans"/>
              </a:rPr>
              <a:t>(e)50dB</a:t>
            </a:r>
            <a:endParaRPr/>
          </a:p>
        </p:txBody>
      </p:sp>
      <p:pic>
        <p:nvPicPr>
          <p:cNvPr id="474" name="Picture 35"/>
          <p:cNvPicPr/>
          <p:nvPr/>
        </p:nvPicPr>
        <p:blipFill>
          <a:blip r:embed="rId5" cstate="print"/>
          <a:stretch/>
        </p:blipFill>
        <p:spPr>
          <a:xfrm>
            <a:off x="4206600" y="5182560"/>
            <a:ext cx="144360" cy="152640"/>
          </a:xfrm>
          <a:prstGeom prst="rect">
            <a:avLst/>
          </a:prstGeom>
          <a:ln>
            <a:noFill/>
          </a:ln>
        </p:spPr>
      </p:pic>
      <p:pic>
        <p:nvPicPr>
          <p:cNvPr id="475" name="Picture 36"/>
          <p:cNvPicPr/>
          <p:nvPr/>
        </p:nvPicPr>
        <p:blipFill>
          <a:blip r:embed="rId6" cstate="print"/>
          <a:stretch/>
        </p:blipFill>
        <p:spPr>
          <a:xfrm>
            <a:off x="4026600" y="3970440"/>
            <a:ext cx="444960" cy="157320"/>
          </a:xfrm>
          <a:prstGeom prst="rect">
            <a:avLst/>
          </a:prstGeom>
          <a:ln>
            <a:noFill/>
          </a:ln>
        </p:spPr>
      </p:pic>
      <p:pic>
        <p:nvPicPr>
          <p:cNvPr id="476" name="Picture 37"/>
          <p:cNvPicPr/>
          <p:nvPr/>
        </p:nvPicPr>
        <p:blipFill>
          <a:blip r:embed="rId7" cstate="print"/>
          <a:stretch/>
        </p:blipFill>
        <p:spPr>
          <a:xfrm>
            <a:off x="6459120" y="5211720"/>
            <a:ext cx="87480" cy="152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Θόρυβος στα συστήματα  επικοινωνιών</a:t>
            </a:r>
            <a:endParaRPr/>
          </a:p>
        </p:txBody>
      </p:sp>
      <p:sp>
        <p:nvSpPr>
          <p:cNvPr id="478" name="CustomShape 2"/>
          <p:cNvSpPr/>
          <p:nvPr/>
        </p:nvSpPr>
        <p:spPr>
          <a:xfrm>
            <a:off x="464040" y="1556640"/>
            <a:ext cx="3783600" cy="4524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Ο Θερμικός Θόρυβος περιγράφεται από μία Gaussian τυχαία διαδικασία n(t), με μηδενικό μέσο.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Η Φασματική Πυκνότητα Ισχύος του θορύβου, που ονομάζεται Λευκός Θόρυβος, είναι σταθερή σε σχέση με τη συχνότητα. Η τυπική απόκλιση συμβολίζεται με σ και με σ</a:t>
            </a:r>
            <a:r>
              <a:rPr lang="el-GR" sz="2000" strike="noStrike" baseline="30000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 η διασπορά της τυχαίας διαδικασίας.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79" name="CustomShape 3"/>
          <p:cNvSpPr/>
          <p:nvPr/>
        </p:nvSpPr>
        <p:spPr>
          <a:xfrm>
            <a:off x="107640" y="6237360"/>
            <a:ext cx="355320" cy="574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0" name="CustomShape 4"/>
          <p:cNvSpPr/>
          <p:nvPr/>
        </p:nvSpPr>
        <p:spPr>
          <a:xfrm>
            <a:off x="464040" y="6453360"/>
            <a:ext cx="8066880" cy="286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81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4680" cy="703080"/>
          </a:xfrm>
          <a:prstGeom prst="rect">
            <a:avLst/>
          </a:prstGeom>
          <a:ln>
            <a:noFill/>
          </a:ln>
        </p:spPr>
      </p:pic>
      <p:sp>
        <p:nvSpPr>
          <p:cNvPr id="482" name="CustomShape 5"/>
          <p:cNvSpPr/>
          <p:nvPr/>
        </p:nvSpPr>
        <p:spPr>
          <a:xfrm>
            <a:off x="4497840" y="1371960"/>
            <a:ext cx="4391640" cy="503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Συνάρτηση Πυκνότητας Πιθανότητας</a:t>
            </a:r>
            <a:endParaRPr/>
          </a:p>
        </p:txBody>
      </p:sp>
      <p:sp>
        <p:nvSpPr>
          <p:cNvPr id="483" name="CustomShape 6"/>
          <p:cNvSpPr/>
          <p:nvPr/>
        </p:nvSpPr>
        <p:spPr>
          <a:xfrm>
            <a:off x="4284000" y="4248000"/>
            <a:ext cx="1655640" cy="107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Φασματική Πυκνότητα Ισχύος</a:t>
            </a:r>
            <a:endParaRPr/>
          </a:p>
        </p:txBody>
      </p:sp>
      <p:sp>
        <p:nvSpPr>
          <p:cNvPr id="484" name="CustomShape 7"/>
          <p:cNvSpPr/>
          <p:nvPr/>
        </p:nvSpPr>
        <p:spPr>
          <a:xfrm>
            <a:off x="4356000" y="5580000"/>
            <a:ext cx="2015640" cy="107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Συνάρτηση Αυτοσυσχέτισης</a:t>
            </a:r>
            <a:endParaRPr/>
          </a:p>
        </p:txBody>
      </p:sp>
      <p:pic>
        <p:nvPicPr>
          <p:cNvPr id="485" name="Picture 5"/>
          <p:cNvPicPr/>
          <p:nvPr/>
        </p:nvPicPr>
        <p:blipFill>
          <a:blip r:embed="rId4" cstate="print"/>
          <a:stretch/>
        </p:blipFill>
        <p:spPr>
          <a:xfrm>
            <a:off x="5334120" y="2141640"/>
            <a:ext cx="2849760" cy="1902960"/>
          </a:xfrm>
          <a:prstGeom prst="rect">
            <a:avLst/>
          </a:prstGeom>
          <a:ln>
            <a:noFill/>
          </a:ln>
        </p:spPr>
      </p:pic>
      <p:sp>
        <p:nvSpPr>
          <p:cNvPr id="486" name="Line 8"/>
          <p:cNvSpPr/>
          <p:nvPr/>
        </p:nvSpPr>
        <p:spPr>
          <a:xfrm>
            <a:off x="5697720" y="3837240"/>
            <a:ext cx="2243520" cy="0"/>
          </a:xfrm>
          <a:prstGeom prst="line">
            <a:avLst/>
          </a:prstGeom>
          <a:ln w="2844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487" name="Line 9"/>
          <p:cNvSpPr/>
          <p:nvPr/>
        </p:nvSpPr>
        <p:spPr>
          <a:xfrm flipV="1">
            <a:off x="6805080" y="2338920"/>
            <a:ext cx="0" cy="1683360"/>
          </a:xfrm>
          <a:prstGeom prst="line">
            <a:avLst/>
          </a:prstGeom>
          <a:ln w="28440">
            <a:solidFill>
              <a:srgbClr val="000000"/>
            </a:solidFill>
            <a:miter/>
            <a:tailEnd type="triangle" w="med" len="med"/>
          </a:ln>
        </p:spPr>
      </p:sp>
      <p:pic>
        <p:nvPicPr>
          <p:cNvPr id="488" name="Picture 8"/>
          <p:cNvPicPr/>
          <p:nvPr/>
        </p:nvPicPr>
        <p:blipFill>
          <a:blip r:embed="rId5" cstate="print"/>
          <a:stretch/>
        </p:blipFill>
        <p:spPr>
          <a:xfrm>
            <a:off x="5613480" y="1843560"/>
            <a:ext cx="2327760" cy="430560"/>
          </a:xfrm>
          <a:prstGeom prst="rect">
            <a:avLst/>
          </a:prstGeom>
          <a:ln>
            <a:noFill/>
          </a:ln>
        </p:spPr>
      </p:pic>
      <p:pic>
        <p:nvPicPr>
          <p:cNvPr id="489" name="Picture 9"/>
          <p:cNvPicPr/>
          <p:nvPr/>
        </p:nvPicPr>
        <p:blipFill>
          <a:blip r:embed="rId6" cstate="print"/>
          <a:stretch/>
        </p:blipFill>
        <p:spPr>
          <a:xfrm>
            <a:off x="7518240" y="3930480"/>
            <a:ext cx="129960" cy="97920"/>
          </a:xfrm>
          <a:prstGeom prst="rect">
            <a:avLst/>
          </a:prstGeom>
          <a:ln>
            <a:noFill/>
          </a:ln>
        </p:spPr>
      </p:pic>
      <p:pic>
        <p:nvPicPr>
          <p:cNvPr id="490" name="Picture 11"/>
          <p:cNvPicPr/>
          <p:nvPr/>
        </p:nvPicPr>
        <p:blipFill>
          <a:blip r:embed="rId7" cstate="print"/>
          <a:stretch/>
        </p:blipFill>
        <p:spPr>
          <a:xfrm>
            <a:off x="6631920" y="5607720"/>
            <a:ext cx="1265760" cy="236160"/>
          </a:xfrm>
          <a:prstGeom prst="rect">
            <a:avLst/>
          </a:prstGeom>
          <a:ln>
            <a:noFill/>
          </a:ln>
        </p:spPr>
      </p:pic>
      <p:sp>
        <p:nvSpPr>
          <p:cNvPr id="491" name="Line 10"/>
          <p:cNvSpPr/>
          <p:nvPr/>
        </p:nvSpPr>
        <p:spPr>
          <a:xfrm>
            <a:off x="6484320" y="6234480"/>
            <a:ext cx="1425960" cy="0"/>
          </a:xfrm>
          <a:prstGeom prst="line">
            <a:avLst/>
          </a:prstGeom>
          <a:ln w="2844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492" name="Line 11"/>
          <p:cNvSpPr/>
          <p:nvPr/>
        </p:nvSpPr>
        <p:spPr>
          <a:xfrm flipV="1">
            <a:off x="7222320" y="5785920"/>
            <a:ext cx="0" cy="599760"/>
          </a:xfrm>
          <a:prstGeom prst="line">
            <a:avLst/>
          </a:prstGeom>
          <a:ln w="2844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493" name="Line 12"/>
          <p:cNvSpPr/>
          <p:nvPr/>
        </p:nvSpPr>
        <p:spPr>
          <a:xfrm flipV="1">
            <a:off x="7222320" y="5891760"/>
            <a:ext cx="0" cy="352080"/>
          </a:xfrm>
          <a:prstGeom prst="line">
            <a:avLst/>
          </a:prstGeom>
          <a:ln w="28440">
            <a:solidFill>
              <a:srgbClr val="3333CC"/>
            </a:solidFill>
            <a:miter/>
            <a:tailEnd type="triangle" w="med" len="med"/>
          </a:ln>
        </p:spPr>
      </p:sp>
      <p:pic>
        <p:nvPicPr>
          <p:cNvPr id="494" name="Picture 15"/>
          <p:cNvPicPr/>
          <p:nvPr/>
        </p:nvPicPr>
        <p:blipFill>
          <a:blip r:embed="rId8" cstate="print"/>
          <a:stretch/>
        </p:blipFill>
        <p:spPr>
          <a:xfrm>
            <a:off x="7714800" y="6283440"/>
            <a:ext cx="97200" cy="71640"/>
          </a:xfrm>
          <a:prstGeom prst="rect">
            <a:avLst/>
          </a:prstGeom>
          <a:ln>
            <a:noFill/>
          </a:ln>
        </p:spPr>
      </p:pic>
      <p:sp>
        <p:nvSpPr>
          <p:cNvPr id="495" name="Line 13"/>
          <p:cNvSpPr/>
          <p:nvPr/>
        </p:nvSpPr>
        <p:spPr>
          <a:xfrm>
            <a:off x="6489360" y="4842360"/>
            <a:ext cx="1426320" cy="0"/>
          </a:xfrm>
          <a:prstGeom prst="line">
            <a:avLst/>
          </a:prstGeom>
          <a:ln w="2844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496" name="Line 14"/>
          <p:cNvSpPr/>
          <p:nvPr/>
        </p:nvSpPr>
        <p:spPr>
          <a:xfrm flipV="1">
            <a:off x="7227720" y="4408200"/>
            <a:ext cx="0" cy="583560"/>
          </a:xfrm>
          <a:prstGeom prst="line">
            <a:avLst/>
          </a:prstGeom>
          <a:ln w="28440">
            <a:solidFill>
              <a:srgbClr val="000000"/>
            </a:solidFill>
            <a:miter/>
            <a:tailEnd type="triangle" w="med" len="med"/>
          </a:ln>
        </p:spPr>
      </p:sp>
      <p:pic>
        <p:nvPicPr>
          <p:cNvPr id="497" name="Picture 19"/>
          <p:cNvPicPr/>
          <p:nvPr/>
        </p:nvPicPr>
        <p:blipFill>
          <a:blip r:embed="rId9" cstate="print"/>
          <a:stretch/>
        </p:blipFill>
        <p:spPr>
          <a:xfrm>
            <a:off x="6627960" y="4170960"/>
            <a:ext cx="942840" cy="236160"/>
          </a:xfrm>
          <a:prstGeom prst="rect">
            <a:avLst/>
          </a:prstGeom>
          <a:ln>
            <a:noFill/>
          </a:ln>
        </p:spPr>
      </p:pic>
      <p:sp>
        <p:nvSpPr>
          <p:cNvPr id="498" name="CustomShape 15"/>
          <p:cNvSpPr/>
          <p:nvPr/>
        </p:nvSpPr>
        <p:spPr>
          <a:xfrm>
            <a:off x="7442640" y="4150800"/>
            <a:ext cx="754200" cy="33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imes New Roman"/>
                <a:ea typeface="DejaVu Sans"/>
              </a:rPr>
              <a:t>[w/Hz]</a:t>
            </a:r>
            <a:endParaRPr/>
          </a:p>
        </p:txBody>
      </p:sp>
      <p:sp>
        <p:nvSpPr>
          <p:cNvPr id="499" name="Line 16"/>
          <p:cNvSpPr/>
          <p:nvPr/>
        </p:nvSpPr>
        <p:spPr>
          <a:xfrm>
            <a:off x="6637320" y="4609080"/>
            <a:ext cx="1081440" cy="0"/>
          </a:xfrm>
          <a:prstGeom prst="line">
            <a:avLst/>
          </a:prstGeom>
          <a:ln w="28440">
            <a:solidFill>
              <a:srgbClr val="3333CC"/>
            </a:solidFill>
            <a:miter/>
          </a:ln>
        </p:spPr>
      </p:sp>
      <p:pic>
        <p:nvPicPr>
          <p:cNvPr id="500" name="Picture 22"/>
          <p:cNvPicPr/>
          <p:nvPr/>
        </p:nvPicPr>
        <p:blipFill>
          <a:blip r:embed="rId10" cstate="print"/>
          <a:stretch/>
        </p:blipFill>
        <p:spPr>
          <a:xfrm>
            <a:off x="7728120" y="4893480"/>
            <a:ext cx="88920" cy="153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CustomShape 1"/>
          <p:cNvSpPr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Τέλος Ενότητας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TextShape 1"/>
          <p:cNvSpPr txBox="1"/>
          <p:nvPr/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Χρηματοδότηση</a:t>
            </a:r>
            <a:endParaRPr/>
          </a:p>
        </p:txBody>
      </p:sp>
      <p:sp>
        <p:nvSpPr>
          <p:cNvPr id="503" name="TextShape 2"/>
          <p:cNvSpPr txBox="1"/>
          <p:nvPr/>
        </p:nvSpPr>
        <p:spPr>
          <a:xfrm>
            <a:off x="457200" y="1340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παρόν εκπαιδευτικό υλικό έχει αναπτυχθεί στo πλαίσιo του εκπαιδευτικού έργου του διδάσκοντα.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έργο «</a:t>
            </a:r>
            <a:r>
              <a:rPr lang="el-GR" sz="2000" b="1" strike="noStrike">
                <a:solidFill>
                  <a:srgbClr val="000000"/>
                </a:solidFill>
                <a:latin typeface="Arial"/>
                <a:ea typeface="DejaVu Sans"/>
              </a:rPr>
              <a:t>Ανοικτά Ακαδημαϊκά Μαθήματα στο Πανεπιστήμιο Πατρών</a:t>
            </a: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» έχει χρηματοδοτήσει μόνο την αναδιαμόρφωση του εκπαιδευτικού υλικού. 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  <a:endParaRPr/>
          </a:p>
        </p:txBody>
      </p:sp>
      <p:pic>
        <p:nvPicPr>
          <p:cNvPr id="504" name="Picture 6"/>
          <p:cNvPicPr/>
          <p:nvPr/>
        </p:nvPicPr>
        <p:blipFill>
          <a:blip r:embed="rId3" cstate="print"/>
          <a:stretch/>
        </p:blipFill>
        <p:spPr>
          <a:xfrm>
            <a:off x="1619640" y="4653000"/>
            <a:ext cx="5501160" cy="1386360"/>
          </a:xfrm>
          <a:prstGeom prst="rect">
            <a:avLst/>
          </a:prstGeom>
          <a:ln>
            <a:noFill/>
          </a:ln>
        </p:spPr>
      </p:pic>
      <p:sp>
        <p:nvSpPr>
          <p:cNvPr id="505" name="CustomShape 3"/>
          <p:cNvSpPr/>
          <p:nvPr/>
        </p:nvSpPr>
        <p:spPr>
          <a:xfrm>
            <a:off x="107640" y="6237360"/>
            <a:ext cx="356400" cy="575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6" name="CustomShape 4"/>
          <p:cNvSpPr/>
          <p:nvPr/>
        </p:nvSpPr>
        <p:spPr>
          <a:xfrm>
            <a:off x="464040" y="6453360"/>
            <a:ext cx="8067960" cy="287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07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CustomShape 1"/>
          <p:cNvSpPr/>
          <p:nvPr/>
        </p:nvSpPr>
        <p:spPr>
          <a:xfrm>
            <a:off x="722160" y="4406760"/>
            <a:ext cx="7772040" cy="136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Σημειώματα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TextShape 1"/>
          <p:cNvSpPr txBox="1"/>
          <p:nvPr/>
        </p:nvSpPr>
        <p:spPr>
          <a:xfrm>
            <a:off x="0" y="27468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Σημείωμα Ιστορικού Εκδόσεων Έργου</a:t>
            </a:r>
            <a:endParaRPr/>
          </a:p>
        </p:txBody>
      </p:sp>
      <p:sp>
        <p:nvSpPr>
          <p:cNvPr id="510" name="TextShape 2"/>
          <p:cNvSpPr txBox="1"/>
          <p:nvPr/>
        </p:nvSpPr>
        <p:spPr>
          <a:xfrm>
            <a:off x="234360" y="1556640"/>
            <a:ext cx="8586000" cy="4525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Το παρόν έργο αποτελεί την έκδοση 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1.0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.  </a:t>
            </a:r>
            <a:endParaRPr dirty="0"/>
          </a:p>
          <a:p>
            <a:pPr>
              <a:lnSpc>
                <a:spcPct val="100000"/>
              </a:lnSpc>
            </a:pP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Έχουν προηγηθεί οι κάτωθι εκδόσεις:</a:t>
            </a: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Έκδοση 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1.0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 διαθέσιμη </a:t>
            </a:r>
            <a:r>
              <a:rPr lang="el-GR" sz="2000" u="sng" strike="noStrike" dirty="0">
                <a:solidFill>
                  <a:srgbClr val="0000FF"/>
                </a:solidFill>
                <a:latin typeface="Arial"/>
                <a:ea typeface="DejaVu Sans"/>
                <a:hlinkClick r:id="rId3"/>
              </a:rPr>
              <a:t>εδώ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. </a:t>
            </a:r>
            <a:endParaRPr dirty="0"/>
          </a:p>
        </p:txBody>
      </p:sp>
      <p:sp>
        <p:nvSpPr>
          <p:cNvPr id="511" name="CustomShape 3"/>
          <p:cNvSpPr/>
          <p:nvPr/>
        </p:nvSpPr>
        <p:spPr>
          <a:xfrm>
            <a:off x="107640" y="6237360"/>
            <a:ext cx="356400" cy="575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2" name="CustomShape 4"/>
          <p:cNvSpPr/>
          <p:nvPr/>
        </p:nvSpPr>
        <p:spPr>
          <a:xfrm>
            <a:off x="464040" y="6453360"/>
            <a:ext cx="8067960" cy="287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13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TextShape 1"/>
          <p:cNvSpPr txBox="1"/>
          <p:nvPr/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Σημείωμα Αναφοράς</a:t>
            </a:r>
            <a:endParaRPr/>
          </a:p>
        </p:txBody>
      </p:sp>
      <p:sp>
        <p:nvSpPr>
          <p:cNvPr id="515" name="TextShape 2"/>
          <p:cNvSpPr txBox="1"/>
          <p:nvPr/>
        </p:nvSpPr>
        <p:spPr>
          <a:xfrm>
            <a:off x="464040" y="1556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l-GR" sz="2000" strike="noStrike" dirty="0" err="1">
                <a:solidFill>
                  <a:srgbClr val="000000"/>
                </a:solidFill>
                <a:latin typeface="Arial"/>
                <a:ea typeface="DejaVu Sans"/>
              </a:rPr>
              <a:t>Copyright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 Πανεπιστήμιον Πατρών, 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Βασίλης </a:t>
            </a:r>
            <a:r>
              <a:rPr lang="el-GR" sz="2000" strike="noStrike" dirty="0" err="1">
                <a:solidFill>
                  <a:srgbClr val="FF0000"/>
                </a:solidFill>
                <a:latin typeface="Arial"/>
                <a:ea typeface="DejaVu Sans"/>
              </a:rPr>
              <a:t>Στυλιανάκης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. «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Ψηφιακές Επικοινωνίες Ι. </a:t>
            </a:r>
            <a:r>
              <a:rPr lang="el-GR" sz="2000" strike="noStrike" dirty="0" err="1">
                <a:solidFill>
                  <a:srgbClr val="FF0000"/>
                </a:solidFill>
                <a:latin typeface="Arial"/>
                <a:ea typeface="DejaVu Sans"/>
              </a:rPr>
              <a:t>Εισαγωγή,Φάσμα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 Σήματος και Θόρυβος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». Έκδοση: 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1.0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. Πάτρα 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2014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. Διαθέσιμο από τη δικτυακή </a:t>
            </a:r>
            <a:r>
              <a:rPr lang="el-GR" sz="2000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διεύθυνση:</a:t>
            </a:r>
            <a:endParaRPr lang="en-US" sz="2000" strike="noStrike" dirty="0" smtClean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en-US" sz="2000" dirty="0" smtClean="0">
                <a:solidFill>
                  <a:srgbClr val="000000"/>
                </a:solidFill>
                <a:hlinkClick r:id="rId3"/>
              </a:rPr>
              <a:t>https</a:t>
            </a:r>
            <a:r>
              <a:rPr lang="en-US" sz="2000" dirty="0" smtClean="0">
                <a:solidFill>
                  <a:srgbClr val="000000"/>
                </a:solidFill>
                <a:hlinkClick r:id="rId3"/>
              </a:rPr>
              <a:t>://</a:t>
            </a:r>
            <a:r>
              <a:rPr lang="en-US" sz="2000" dirty="0" smtClean="0">
                <a:solidFill>
                  <a:srgbClr val="000000"/>
                </a:solidFill>
                <a:hlinkClick r:id="rId3"/>
              </a:rPr>
              <a:t>eclass.upatras.gr/modules/document/document.php?course=EE899</a:t>
            </a:r>
            <a:endParaRPr lang="en-US" sz="20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endParaRPr lang="en-US" sz="20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90000"/>
              </a:lnSpc>
            </a:pPr>
            <a:endParaRPr dirty="0"/>
          </a:p>
        </p:txBody>
      </p:sp>
      <p:sp>
        <p:nvSpPr>
          <p:cNvPr id="516" name="CustomShape 3"/>
          <p:cNvSpPr/>
          <p:nvPr/>
        </p:nvSpPr>
        <p:spPr>
          <a:xfrm>
            <a:off x="107640" y="6237360"/>
            <a:ext cx="356400" cy="575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7" name="CustomShape 4"/>
          <p:cNvSpPr/>
          <p:nvPr/>
        </p:nvSpPr>
        <p:spPr>
          <a:xfrm>
            <a:off x="464040" y="6453360"/>
            <a:ext cx="8067960" cy="287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18" name="Εικόνα 5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TextShape 1"/>
          <p:cNvSpPr txBox="1"/>
          <p:nvPr/>
        </p:nvSpPr>
        <p:spPr>
          <a:xfrm>
            <a:off x="457200" y="-1623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Σημείωμα Αδειοδότησης</a:t>
            </a:r>
            <a:endParaRPr/>
          </a:p>
        </p:txBody>
      </p:sp>
      <p:sp>
        <p:nvSpPr>
          <p:cNvPr id="520" name="TextShape 2"/>
          <p:cNvSpPr txBox="1"/>
          <p:nvPr/>
        </p:nvSpPr>
        <p:spPr>
          <a:xfrm>
            <a:off x="107640" y="764640"/>
            <a:ext cx="8928720" cy="1439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παρόν εκπαιδευτικό υλικό υπόκειται σε άδειες χρήσης Creative Commons.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Για εκπαιδευτικό υλικό, όπως εικόνες, που υπόκειται σε άλλου τύπου άδειας χρήσης, η άδεια χρήσης αναφέρεται ρητώς. </a:t>
            </a:r>
            <a:endParaRPr/>
          </a:p>
        </p:txBody>
      </p:sp>
      <p:sp>
        <p:nvSpPr>
          <p:cNvPr id="521" name="CustomShape 3"/>
          <p:cNvSpPr/>
          <p:nvPr/>
        </p:nvSpPr>
        <p:spPr>
          <a:xfrm>
            <a:off x="93960" y="3902040"/>
            <a:ext cx="9036000" cy="31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Arial"/>
                <a:ea typeface="DejaVu Sans"/>
              </a:rPr>
              <a:t>[1] http://creativecommons.org/licenses/by/4.0/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22" name="CustomShape 4"/>
          <p:cNvSpPr/>
          <p:nvPr/>
        </p:nvSpPr>
        <p:spPr>
          <a:xfrm>
            <a:off x="107640" y="6237360"/>
            <a:ext cx="356400" cy="575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23" name="CustomShape 5"/>
          <p:cNvSpPr/>
          <p:nvPr/>
        </p:nvSpPr>
        <p:spPr>
          <a:xfrm>
            <a:off x="464040" y="6453360"/>
            <a:ext cx="8067960" cy="287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24" name="Picture 8"/>
          <p:cNvPicPr/>
          <p:nvPr/>
        </p:nvPicPr>
        <p:blipFill>
          <a:blip r:embed="rId3" cstate="print"/>
          <a:stretch/>
        </p:blipFill>
        <p:spPr>
          <a:xfrm>
            <a:off x="3429000" y="2421000"/>
            <a:ext cx="2239200" cy="874800"/>
          </a:xfrm>
          <a:prstGeom prst="rect">
            <a:avLst/>
          </a:prstGeom>
          <a:ln>
            <a:noFill/>
          </a:ln>
        </p:spPr>
      </p:pic>
      <p:pic>
        <p:nvPicPr>
          <p:cNvPr id="525" name="Picture 9"/>
          <p:cNvPicPr/>
          <p:nvPr/>
        </p:nvPicPr>
        <p:blipFill>
          <a:blip r:embed="rId4" cstate="print"/>
          <a:stretch/>
        </p:blipFill>
        <p:spPr>
          <a:xfrm>
            <a:off x="1619640" y="4653000"/>
            <a:ext cx="5501160" cy="1386360"/>
          </a:xfrm>
          <a:prstGeom prst="rect">
            <a:avLst/>
          </a:prstGeom>
          <a:ln>
            <a:noFill/>
          </a:ln>
        </p:spPr>
      </p:pic>
      <p:pic>
        <p:nvPicPr>
          <p:cNvPr id="526" name="Εικόνα 5"/>
          <p:cNvPicPr/>
          <p:nvPr/>
        </p:nvPicPr>
        <p:blipFill>
          <a:blip r:embed="rId5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TextShape 1"/>
          <p:cNvSpPr txBox="1"/>
          <p:nvPr/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Διατήρηση Σημειωμάτων</a:t>
            </a:r>
            <a:endParaRPr/>
          </a:p>
        </p:txBody>
      </p:sp>
      <p:sp>
        <p:nvSpPr>
          <p:cNvPr id="528" name="TextShape 2"/>
          <p:cNvSpPr txBox="1"/>
          <p:nvPr/>
        </p:nvSpPr>
        <p:spPr>
          <a:xfrm>
            <a:off x="464040" y="1556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Οποιαδήποτε αναπαραγωγή ή διασκευή του υλικού θα πρέπει να συμπεριλαμβάνει: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Σημείωμα Αναφοράς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Σημείωμα Αδειοδότησης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τη δήλωση Διατήρησης Σημειωμάτων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Σημείωμα Χρήσης Έργων Τρίτων (εφόσον υπάρχει)</a:t>
            </a:r>
            <a:endParaRPr/>
          </a:p>
          <a:p>
            <a:pPr>
              <a:lnSpc>
                <a:spcPct val="100000"/>
              </a:lnSpc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μαζί με τους συνοδευόμενους υπερσυνδέσμους.</a:t>
            </a:r>
            <a:endParaRPr/>
          </a:p>
          <a:p>
            <a:pPr>
              <a:lnSpc>
                <a:spcPct val="90000"/>
              </a:lnSpc>
            </a:pPr>
            <a:endParaRPr/>
          </a:p>
        </p:txBody>
      </p:sp>
      <p:sp>
        <p:nvSpPr>
          <p:cNvPr id="529" name="CustomShape 3"/>
          <p:cNvSpPr/>
          <p:nvPr/>
        </p:nvSpPr>
        <p:spPr>
          <a:xfrm>
            <a:off x="107640" y="6237360"/>
            <a:ext cx="356400" cy="575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0" name="CustomShape 4"/>
          <p:cNvSpPr/>
          <p:nvPr/>
        </p:nvSpPr>
        <p:spPr>
          <a:xfrm>
            <a:off x="464040" y="6453360"/>
            <a:ext cx="8067960" cy="287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31" name="Εικόνα 5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5760" cy="704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Περιεχόμενα ενότητας</a:t>
            </a:r>
            <a:endParaRPr/>
          </a:p>
        </p:txBody>
      </p:sp>
      <p:sp>
        <p:nvSpPr>
          <p:cNvPr id="207" name="CustomShape 2"/>
          <p:cNvSpPr/>
          <p:nvPr/>
        </p:nvSpPr>
        <p:spPr>
          <a:xfrm>
            <a:off x="464040" y="1556640"/>
            <a:ext cx="8228160" cy="4524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Χαρακτηριστικά των Ψηφιακών Επικοινωνιών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Τα βασικά δομικά μέρη του Μοντέλου των Ψηφιακών Επικοινωνιών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Σύγκριση Ψηφιακών και Αναλογικών Επικοινωνιών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Μετάδοση σήματος μέσω γραμμικών συστημάτων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Εύρος ζώνης ενός σήματος – Σάνον (Shannon)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Θόρυβος σε συστήματα επικοινωνίας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08" name="CustomShape 3"/>
          <p:cNvSpPr/>
          <p:nvPr/>
        </p:nvSpPr>
        <p:spPr>
          <a:xfrm>
            <a:off x="107640" y="6237360"/>
            <a:ext cx="355320" cy="574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9" name="CustomShape 4"/>
          <p:cNvSpPr/>
          <p:nvPr/>
        </p:nvSpPr>
        <p:spPr>
          <a:xfrm>
            <a:off x="464040" y="6453360"/>
            <a:ext cx="8066880" cy="286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10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4680" cy="703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107640" y="6237360"/>
            <a:ext cx="355320" cy="574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2" name="CustomShape 2"/>
          <p:cNvSpPr/>
          <p:nvPr/>
        </p:nvSpPr>
        <p:spPr>
          <a:xfrm>
            <a:off x="464040" y="6453360"/>
            <a:ext cx="8066880" cy="286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13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4680" cy="703080"/>
          </a:xfrm>
          <a:prstGeom prst="rect">
            <a:avLst/>
          </a:prstGeom>
          <a:ln>
            <a:noFill/>
          </a:ln>
        </p:spPr>
      </p:pic>
      <p:sp>
        <p:nvSpPr>
          <p:cNvPr id="214" name="CustomShape 3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strike="noStrike">
                <a:solidFill>
                  <a:srgbClr val="000000"/>
                </a:solidFill>
                <a:latin typeface="Arial"/>
                <a:ea typeface="DejaVu Sans"/>
              </a:rPr>
              <a:t>Επικοινωνία είναι η </a:t>
            </a:r>
            <a:r>
              <a:rPr lang="el-GR" sz="2800" b="1" strike="noStrike">
                <a:solidFill>
                  <a:srgbClr val="000000"/>
                </a:solidFill>
                <a:latin typeface="Arial"/>
                <a:ea typeface="DejaVu Sans"/>
              </a:rPr>
              <a:t>αξιόπιστη</a:t>
            </a:r>
            <a:r>
              <a:rPr lang="el-GR" sz="2800" strike="noStrike">
                <a:solidFill>
                  <a:srgbClr val="000000"/>
                </a:solidFill>
                <a:latin typeface="Arial"/>
                <a:ea typeface="DejaVu Sans"/>
              </a:rPr>
              <a:t> μετάδοση δεδεμένων από ένα σημείο σε ένα άλλο.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Τα δεδομένα μπορεί να είναι: Φωνή, βίντεο, κωδικολέξεις, κλπ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strike="noStrike">
                <a:solidFill>
                  <a:srgbClr val="000000"/>
                </a:solidFill>
                <a:latin typeface="Arial"/>
                <a:ea typeface="DejaVu Sans"/>
              </a:rPr>
              <a:t>Σύστημα Επικοινωνιών 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Ένα σύστημα που επιτρέπει την αξιόπιστη μετάδοση δεδομένων</a:t>
            </a:r>
            <a:endParaRPr/>
          </a:p>
        </p:txBody>
      </p:sp>
      <p:sp>
        <p:nvSpPr>
          <p:cNvPr id="215" name="CustomShape 4"/>
          <p:cNvSpPr/>
          <p:nvPr/>
        </p:nvSpPr>
        <p:spPr>
          <a:xfrm>
            <a:off x="457200" y="273600"/>
            <a:ext cx="8228880" cy="112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Ορισμός της Επικοινωνίας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1"/>
          <p:cNvSpPr/>
          <p:nvPr/>
        </p:nvSpPr>
        <p:spPr>
          <a:xfrm>
            <a:off x="107640" y="6237360"/>
            <a:ext cx="355320" cy="574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7" name="CustomShape 2"/>
          <p:cNvSpPr/>
          <p:nvPr/>
        </p:nvSpPr>
        <p:spPr>
          <a:xfrm>
            <a:off x="464040" y="6453360"/>
            <a:ext cx="8066880" cy="286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18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4680" cy="703080"/>
          </a:xfrm>
          <a:prstGeom prst="rect">
            <a:avLst/>
          </a:prstGeom>
          <a:ln>
            <a:noFill/>
          </a:ln>
        </p:spPr>
      </p:pic>
      <p:sp>
        <p:nvSpPr>
          <p:cNvPr id="219" name="CustomShape 3"/>
          <p:cNvSpPr/>
          <p:nvPr/>
        </p:nvSpPr>
        <p:spPr>
          <a:xfrm>
            <a:off x="457200" y="273600"/>
            <a:ext cx="8228880" cy="112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Συστήματα Επικοινωνιών</a:t>
            </a:r>
            <a:endParaRPr/>
          </a:p>
        </p:txBody>
      </p:sp>
      <p:sp>
        <p:nvSpPr>
          <p:cNvPr id="220" name="CustomShape 4"/>
          <p:cNvSpPr/>
          <p:nvPr/>
        </p:nvSpPr>
        <p:spPr>
          <a:xfrm>
            <a:off x="2971800" y="3124080"/>
            <a:ext cx="2819160" cy="220932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21" name="CustomShape 5"/>
          <p:cNvSpPr/>
          <p:nvPr/>
        </p:nvSpPr>
        <p:spPr>
          <a:xfrm>
            <a:off x="2971800" y="3657600"/>
            <a:ext cx="281916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2400" strike="noStrike">
                <a:solidFill>
                  <a:srgbClr val="000000"/>
                </a:solidFill>
                <a:latin typeface="Trebuchet MS"/>
                <a:ea typeface="MS PGothic"/>
              </a:rPr>
              <a:t>Σύστημα Επικοινωνιών</a:t>
            </a:r>
            <a:endParaRPr/>
          </a:p>
        </p:txBody>
      </p:sp>
      <p:sp>
        <p:nvSpPr>
          <p:cNvPr id="222" name="CustomShape 6"/>
          <p:cNvSpPr/>
          <p:nvPr/>
        </p:nvSpPr>
        <p:spPr>
          <a:xfrm>
            <a:off x="1676520" y="4114800"/>
            <a:ext cx="1294920" cy="1080"/>
          </a:xfrm>
          <a:prstGeom prst="straightConnector1">
            <a:avLst/>
          </a:prstGeom>
          <a:noFill/>
          <a:ln w="19080">
            <a:solidFill>
              <a:schemeClr val="accent1"/>
            </a:solidFill>
            <a:round/>
            <a:tailEnd type="arrow" w="med" len="med"/>
          </a:ln>
          <a:effectLst>
            <a:outerShdw dist="25400" dir="5400000" rotWithShape="0">
              <a:srgbClr val="80808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3" name="CustomShape 7"/>
          <p:cNvSpPr/>
          <p:nvPr/>
        </p:nvSpPr>
        <p:spPr>
          <a:xfrm>
            <a:off x="5791320" y="4113360"/>
            <a:ext cx="1294920" cy="1080"/>
          </a:xfrm>
          <a:prstGeom prst="straightConnector1">
            <a:avLst/>
          </a:prstGeom>
          <a:noFill/>
          <a:ln w="19080">
            <a:solidFill>
              <a:schemeClr val="accent1"/>
            </a:solidFill>
            <a:round/>
            <a:tailEnd type="arrow" w="med" len="med"/>
          </a:ln>
          <a:effectLst>
            <a:outerShdw dist="25400" dir="5400000" rotWithShape="0">
              <a:srgbClr val="80808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4" name="CustomShape 8"/>
          <p:cNvSpPr/>
          <p:nvPr/>
        </p:nvSpPr>
        <p:spPr>
          <a:xfrm>
            <a:off x="228600" y="3657600"/>
            <a:ext cx="19807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Trebuchet MS"/>
                <a:ea typeface="MS PGothic"/>
              </a:rPr>
              <a:t>Πηγή-Πομπός</a:t>
            </a:r>
            <a:endParaRPr/>
          </a:p>
        </p:txBody>
      </p:sp>
      <p:sp>
        <p:nvSpPr>
          <p:cNvPr id="225" name="CustomShape 9"/>
          <p:cNvSpPr/>
          <p:nvPr/>
        </p:nvSpPr>
        <p:spPr>
          <a:xfrm>
            <a:off x="7067520" y="3582000"/>
            <a:ext cx="190476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Trebuchet MS"/>
                <a:ea typeface="DejaVu Sans"/>
              </a:rPr>
              <a:t>Δέκτης-Προορισμός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>
            <a:off x="107640" y="6237360"/>
            <a:ext cx="355320" cy="574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7" name="CustomShape 2"/>
          <p:cNvSpPr/>
          <p:nvPr/>
        </p:nvSpPr>
        <p:spPr>
          <a:xfrm>
            <a:off x="464040" y="6453360"/>
            <a:ext cx="8066880" cy="286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28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4680" cy="703080"/>
          </a:xfrm>
          <a:prstGeom prst="rect">
            <a:avLst/>
          </a:prstGeom>
          <a:ln>
            <a:noFill/>
          </a:ln>
        </p:spPr>
      </p:pic>
      <p:sp>
        <p:nvSpPr>
          <p:cNvPr id="229" name="CustomShape 3"/>
          <p:cNvSpPr/>
          <p:nvPr/>
        </p:nvSpPr>
        <p:spPr>
          <a:xfrm>
            <a:off x="76320" y="2743200"/>
            <a:ext cx="1676160" cy="99036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30" name="CustomShape 4"/>
          <p:cNvSpPr/>
          <p:nvPr/>
        </p:nvSpPr>
        <p:spPr>
          <a:xfrm>
            <a:off x="76320" y="2935440"/>
            <a:ext cx="167616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Trebuchet MS"/>
                <a:ea typeface="MS PGothic"/>
              </a:rPr>
              <a:t>Πηγή Πληροφορίας</a:t>
            </a:r>
            <a:endParaRPr/>
          </a:p>
        </p:txBody>
      </p:sp>
      <p:sp>
        <p:nvSpPr>
          <p:cNvPr id="231" name="CustomShape 5"/>
          <p:cNvSpPr/>
          <p:nvPr/>
        </p:nvSpPr>
        <p:spPr>
          <a:xfrm>
            <a:off x="2057400" y="2743200"/>
            <a:ext cx="1371240" cy="99036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32" name="CustomShape 6"/>
          <p:cNvSpPr/>
          <p:nvPr/>
        </p:nvSpPr>
        <p:spPr>
          <a:xfrm>
            <a:off x="2057400" y="2935440"/>
            <a:ext cx="1447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Trebuchet MS"/>
                <a:ea typeface="MS PGothic"/>
              </a:rPr>
              <a:t>Πομπός</a:t>
            </a:r>
            <a:endParaRPr/>
          </a:p>
        </p:txBody>
      </p:sp>
      <p:sp>
        <p:nvSpPr>
          <p:cNvPr id="233" name="CustomShape 7"/>
          <p:cNvSpPr/>
          <p:nvPr/>
        </p:nvSpPr>
        <p:spPr>
          <a:xfrm>
            <a:off x="3809880" y="2743200"/>
            <a:ext cx="1371240" cy="99036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34" name="CustomShape 8"/>
          <p:cNvSpPr/>
          <p:nvPr/>
        </p:nvSpPr>
        <p:spPr>
          <a:xfrm>
            <a:off x="3733920" y="2982960"/>
            <a:ext cx="144756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Trebuchet MS"/>
                <a:ea typeface="MS PGothic"/>
              </a:rPr>
              <a:t>Κανάλι-Δίαυλος</a:t>
            </a:r>
            <a:endParaRPr/>
          </a:p>
        </p:txBody>
      </p:sp>
      <p:sp>
        <p:nvSpPr>
          <p:cNvPr id="235" name="CustomShape 9"/>
          <p:cNvSpPr/>
          <p:nvPr/>
        </p:nvSpPr>
        <p:spPr>
          <a:xfrm>
            <a:off x="5486400" y="2743200"/>
            <a:ext cx="1676160" cy="99036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36" name="CustomShape 10"/>
          <p:cNvSpPr/>
          <p:nvPr/>
        </p:nvSpPr>
        <p:spPr>
          <a:xfrm>
            <a:off x="5638680" y="2935440"/>
            <a:ext cx="1447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Trebuchet MS"/>
                <a:ea typeface="MS PGothic"/>
              </a:rPr>
              <a:t>Δέκτης</a:t>
            </a:r>
            <a:endParaRPr/>
          </a:p>
        </p:txBody>
      </p:sp>
      <p:sp>
        <p:nvSpPr>
          <p:cNvPr id="237" name="CustomShape 11"/>
          <p:cNvSpPr/>
          <p:nvPr/>
        </p:nvSpPr>
        <p:spPr>
          <a:xfrm>
            <a:off x="7391520" y="2743200"/>
            <a:ext cx="1676160" cy="99036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38" name="CustomShape 12"/>
          <p:cNvSpPr/>
          <p:nvPr/>
        </p:nvSpPr>
        <p:spPr>
          <a:xfrm>
            <a:off x="7543800" y="2935440"/>
            <a:ext cx="159984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Trebuchet MS"/>
                <a:ea typeface="MS PGothic"/>
              </a:rPr>
              <a:t>Προορισμός Πληροφορίας</a:t>
            </a:r>
            <a:endParaRPr/>
          </a:p>
        </p:txBody>
      </p:sp>
      <p:sp>
        <p:nvSpPr>
          <p:cNvPr id="239" name="CustomShape 13"/>
          <p:cNvSpPr/>
          <p:nvPr/>
        </p:nvSpPr>
        <p:spPr>
          <a:xfrm>
            <a:off x="1752480" y="3238560"/>
            <a:ext cx="304560" cy="1080"/>
          </a:xfrm>
          <a:prstGeom prst="straightConnector1">
            <a:avLst/>
          </a:prstGeom>
          <a:noFill/>
          <a:ln w="19080">
            <a:solidFill>
              <a:schemeClr val="accent1"/>
            </a:solidFill>
            <a:round/>
            <a:tailEnd type="arrow" w="med" len="med"/>
          </a:ln>
          <a:effectLst>
            <a:outerShdw dist="25400" dir="5400000" rotWithShape="0">
              <a:srgbClr val="80808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0" name="CustomShape 14"/>
          <p:cNvSpPr/>
          <p:nvPr/>
        </p:nvSpPr>
        <p:spPr>
          <a:xfrm flipV="1">
            <a:off x="3429000" y="3234600"/>
            <a:ext cx="380520" cy="1080"/>
          </a:xfrm>
          <a:prstGeom prst="straightConnector1">
            <a:avLst/>
          </a:prstGeom>
          <a:noFill/>
          <a:ln w="19080">
            <a:solidFill>
              <a:schemeClr val="accent1"/>
            </a:solidFill>
            <a:round/>
            <a:tailEnd type="arrow" w="med" len="med"/>
          </a:ln>
          <a:effectLst>
            <a:outerShdw dist="25400" dir="5400000" rotWithShape="0">
              <a:srgbClr val="80808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1" name="CustomShape 15"/>
          <p:cNvSpPr/>
          <p:nvPr/>
        </p:nvSpPr>
        <p:spPr>
          <a:xfrm>
            <a:off x="5181480" y="3235320"/>
            <a:ext cx="304560" cy="1080"/>
          </a:xfrm>
          <a:prstGeom prst="straightConnector1">
            <a:avLst/>
          </a:prstGeom>
          <a:noFill/>
          <a:ln w="19080">
            <a:solidFill>
              <a:schemeClr val="accent1"/>
            </a:solidFill>
            <a:round/>
            <a:tailEnd type="arrow" w="med" len="med"/>
          </a:ln>
          <a:effectLst>
            <a:outerShdw dist="25400" dir="5400000" rotWithShape="0">
              <a:srgbClr val="80808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2" name="CustomShape 16"/>
          <p:cNvSpPr/>
          <p:nvPr/>
        </p:nvSpPr>
        <p:spPr>
          <a:xfrm flipV="1">
            <a:off x="7162920" y="3237840"/>
            <a:ext cx="228240" cy="1080"/>
          </a:xfrm>
          <a:prstGeom prst="straightConnector1">
            <a:avLst/>
          </a:prstGeom>
          <a:noFill/>
          <a:ln w="19080">
            <a:solidFill>
              <a:schemeClr val="accent1"/>
            </a:solidFill>
            <a:round/>
            <a:tailEnd type="arrow" w="med" len="med"/>
          </a:ln>
          <a:effectLst>
            <a:outerShdw dist="25400" dir="5400000" rotWithShape="0">
              <a:srgbClr val="80808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3" name="CustomShape 17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Δομικό Διάγραμμα ενός τυπικού Συστήματος Επικοινωνιών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Σύστημα Ψηφιακών Επικοινωνιών (ΣΨΕ)</a:t>
            </a:r>
            <a:endParaRPr/>
          </a:p>
        </p:txBody>
      </p:sp>
      <p:sp>
        <p:nvSpPr>
          <p:cNvPr id="245" name="CustomShape 2"/>
          <p:cNvSpPr/>
          <p:nvPr/>
        </p:nvSpPr>
        <p:spPr>
          <a:xfrm>
            <a:off x="464040" y="1556640"/>
            <a:ext cx="8228160" cy="4524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Σημαντικά χαρακτηριστικά ενός ΣΨΕ: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Ο πομπός στέλνει μια κυματομορφή από ένα πεπερασμένο σύνολο από πιθανές κυματομορφές για περιορισμένο χρονικό διάστημα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κανάλι παραμορφώνει, εξασθενεί το εκπεμπόμενο σήμα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Ο δέκτης θα αποφασίσει ποια κυματομορφή μεταδόθηκε με δεδομένο το παραμορφωμένο / θορυβώδες λαμβανόμενο σήμα. Υπάρχει ένα χρονικό όριο που πρέπει να επιτελεστεί αυτή η διαδικασία.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Η πιθανότητα μιας εσφαλμένης απόφασης είναι ένα σημαντικό μέτρο της απόδοσης του συστήματος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46" name="CustomShape 3"/>
          <p:cNvSpPr/>
          <p:nvPr/>
        </p:nvSpPr>
        <p:spPr>
          <a:xfrm>
            <a:off x="107640" y="6237360"/>
            <a:ext cx="355320" cy="574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7" name="CustomShape 4"/>
          <p:cNvSpPr/>
          <p:nvPr/>
        </p:nvSpPr>
        <p:spPr>
          <a:xfrm>
            <a:off x="464040" y="6453360"/>
            <a:ext cx="8066880" cy="286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48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4680" cy="703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Σύστημα Ψηφιακών Επικοινωνιών</a:t>
            </a:r>
            <a:endParaRPr/>
          </a:p>
        </p:txBody>
      </p:sp>
      <p:sp>
        <p:nvSpPr>
          <p:cNvPr id="250" name="CustomShape 2"/>
          <p:cNvSpPr/>
          <p:nvPr/>
        </p:nvSpPr>
        <p:spPr>
          <a:xfrm>
            <a:off x="107640" y="6237360"/>
            <a:ext cx="355320" cy="574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1" name="CustomShape 3"/>
          <p:cNvSpPr/>
          <p:nvPr/>
        </p:nvSpPr>
        <p:spPr>
          <a:xfrm>
            <a:off x="464040" y="6453360"/>
            <a:ext cx="8066880" cy="286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52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4680" cy="703080"/>
          </a:xfrm>
          <a:prstGeom prst="rect">
            <a:avLst/>
          </a:prstGeom>
          <a:ln>
            <a:noFill/>
          </a:ln>
        </p:spPr>
      </p:pic>
      <p:sp>
        <p:nvSpPr>
          <p:cNvPr id="253" name="CustomShape 4"/>
          <p:cNvSpPr/>
          <p:nvPr/>
        </p:nvSpPr>
        <p:spPr>
          <a:xfrm>
            <a:off x="457200" y="1552680"/>
            <a:ext cx="8229240" cy="447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strike="noStrike">
                <a:solidFill>
                  <a:srgbClr val="000000"/>
                </a:solidFill>
                <a:latin typeface="Arial"/>
                <a:ea typeface="DejaVu Sans"/>
              </a:rPr>
              <a:t>Κανάλι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Το φυσικό μέσο εντός του οποίου το σήμα διαδίδεται μέχρι να φτάσει στο δέκτη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Φυσικά Μέσα: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Ενσύρματα: Συνεστραμμένα Ζεύγη, ομοαξονικά καλώδια, οπτικές ίνες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Ασύρματα: Αέρας, κενό και νερό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Κάθε κανάλι διαθέτει μία συγκεκριμμένη πεπερασμένη ζώνη συχνοτήτων,( </a:t>
            </a:r>
            <a:r>
              <a:rPr lang="el-GR" sz="2400" i="1" strike="noStrike">
                <a:solidFill>
                  <a:srgbClr val="000000"/>
                </a:solidFill>
                <a:latin typeface="Arial"/>
                <a:ea typeface="DejaVu Sans"/>
              </a:rPr>
              <a:t>f</a:t>
            </a:r>
            <a:r>
              <a:rPr lang="el-GR" sz="2400" i="1" strike="noStrike" baseline="-25000">
                <a:solidFill>
                  <a:srgbClr val="000000"/>
                </a:solidFill>
                <a:latin typeface="Arial"/>
                <a:ea typeface="DejaVu Sans"/>
              </a:rPr>
              <a:t>min </a:t>
            </a:r>
            <a:r>
              <a:rPr lang="el-GR" sz="2400" i="1" strike="noStrike">
                <a:solidFill>
                  <a:srgbClr val="000000"/>
                </a:solidFill>
                <a:latin typeface="Wingdings"/>
                <a:ea typeface="DejaVu Sans"/>
              </a:rPr>
              <a:t></a:t>
            </a:r>
            <a:r>
              <a:rPr lang="el-GR" sz="2400" i="1" strike="noStrike">
                <a:solidFill>
                  <a:srgbClr val="000000"/>
                </a:solidFill>
                <a:latin typeface="Arial"/>
                <a:ea typeface="DejaVu Sans"/>
              </a:rPr>
              <a:t> f</a:t>
            </a:r>
            <a:r>
              <a:rPr lang="el-GR" sz="2400" i="1" strike="noStrike" baseline="-25000">
                <a:solidFill>
                  <a:srgbClr val="000000"/>
                </a:solidFill>
                <a:latin typeface="Arial"/>
                <a:ea typeface="DejaVu Sans"/>
              </a:rPr>
              <a:t>max </a:t>
            </a:r>
            <a:r>
              <a:rPr lang="el-GR" sz="2400" i="1" strike="noStrike">
                <a:solidFill>
                  <a:srgbClr val="000000"/>
                </a:solidFill>
                <a:latin typeface="Arial"/>
                <a:ea typeface="DejaVu Sans"/>
              </a:rPr>
              <a:t>), </a:t>
            </a: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η οποία αποτελεί το εύρος ζώνης του καναλιού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Τα φυσικά κανάλια διαθέτουν μία επιπλέον ιδιότητα, το </a:t>
            </a:r>
            <a:r>
              <a:rPr lang="el-GR" sz="2400" b="1" strike="noStrike">
                <a:solidFill>
                  <a:srgbClr val="000000"/>
                </a:solidFill>
                <a:latin typeface="Arial"/>
                <a:ea typeface="DejaVu Sans"/>
              </a:rPr>
              <a:t>ΘΟΡΥΒΟ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Σύστημα Ψηφιακών Επικοινωνιών</a:t>
            </a:r>
            <a:endParaRPr/>
          </a:p>
        </p:txBody>
      </p:sp>
      <p:sp>
        <p:nvSpPr>
          <p:cNvPr id="255" name="CustomShape 2"/>
          <p:cNvSpPr/>
          <p:nvPr/>
        </p:nvSpPr>
        <p:spPr>
          <a:xfrm>
            <a:off x="107640" y="6237360"/>
            <a:ext cx="355320" cy="574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6" name="CustomShape 3"/>
          <p:cNvSpPr/>
          <p:nvPr/>
        </p:nvSpPr>
        <p:spPr>
          <a:xfrm>
            <a:off x="464040" y="6453360"/>
            <a:ext cx="8066880" cy="28656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57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4680" cy="703080"/>
          </a:xfrm>
          <a:prstGeom prst="rect">
            <a:avLst/>
          </a:prstGeom>
          <a:ln>
            <a:noFill/>
          </a:ln>
        </p:spPr>
      </p:pic>
      <p:sp>
        <p:nvSpPr>
          <p:cNvPr id="258" name="CustomShape 4"/>
          <p:cNvSpPr/>
          <p:nvPr/>
        </p:nvSpPr>
        <p:spPr>
          <a:xfrm>
            <a:off x="457200" y="1527120"/>
            <a:ext cx="8381520" cy="478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  <a:buFont typeface="Arial"/>
              <a:buChar char="•"/>
            </a:pPr>
            <a:r>
              <a:rPr lang="el-GR" sz="2600" b="1" strike="noStrike">
                <a:solidFill>
                  <a:srgbClr val="000000"/>
                </a:solidFill>
                <a:latin typeface="Arial"/>
                <a:ea typeface="DejaVu Sans"/>
              </a:rPr>
              <a:t>ΘΟΡΥΒΟΣ</a:t>
            </a:r>
            <a:r>
              <a:rPr lang="el-GR" sz="2600" strike="noStrike">
                <a:solidFill>
                  <a:srgbClr val="000000"/>
                </a:solidFill>
                <a:latin typeface="Arial"/>
                <a:ea typeface="DejaVu Sans"/>
              </a:rPr>
              <a:t>:</a:t>
            </a:r>
            <a:endParaRPr/>
          </a:p>
          <a:p>
            <a:pPr lvl="2">
              <a:lnSpc>
                <a:spcPct val="80000"/>
              </a:lnSpc>
              <a:buFont typeface="Arial"/>
              <a:buChar char="•"/>
            </a:pPr>
            <a:r>
              <a:rPr lang="el-GR" sz="2200" strike="noStrike">
                <a:solidFill>
                  <a:srgbClr val="000000"/>
                </a:solidFill>
                <a:latin typeface="Arial"/>
                <a:ea typeface="DejaVu Sans"/>
              </a:rPr>
              <a:t>Ένα ανεπιθύμητο στοχαστικό σήμα που παραμορφώνει το αρχικό σήμα</a:t>
            </a:r>
            <a:endParaRPr/>
          </a:p>
          <a:p>
            <a:pPr lvl="2">
              <a:lnSpc>
                <a:spcPct val="80000"/>
              </a:lnSpc>
              <a:buFont typeface="Arial"/>
              <a:buChar char="•"/>
            </a:pPr>
            <a:r>
              <a:rPr lang="el-GR" sz="2200" strike="noStrike">
                <a:solidFill>
                  <a:srgbClr val="000000"/>
                </a:solidFill>
                <a:latin typeface="Arial"/>
                <a:ea typeface="DejaVu Sans"/>
              </a:rPr>
              <a:t>Πηγές Θορύβου:</a:t>
            </a:r>
            <a:endParaRPr/>
          </a:p>
          <a:p>
            <a:pPr lvl="4">
              <a:lnSpc>
                <a:spcPct val="80000"/>
              </a:lnSpc>
              <a:buFont typeface="Arial"/>
              <a:buChar char="•"/>
            </a:pPr>
            <a:r>
              <a:rPr lang="el-GR" sz="1900" strike="noStrike">
                <a:solidFill>
                  <a:srgbClr val="000000"/>
                </a:solidFill>
                <a:latin typeface="Arial"/>
                <a:ea typeface="DejaVu Sans"/>
              </a:rPr>
              <a:t>Ο ηλεκτρονικός εξοπλισμός του Συστήματος Επικοινωνιών</a:t>
            </a:r>
            <a:endParaRPr/>
          </a:p>
          <a:p>
            <a:pPr lvl="4">
              <a:lnSpc>
                <a:spcPct val="80000"/>
              </a:lnSpc>
              <a:buFont typeface="Arial"/>
              <a:buChar char="•"/>
            </a:pPr>
            <a:r>
              <a:rPr lang="el-GR" sz="1900" strike="noStrike">
                <a:solidFill>
                  <a:srgbClr val="000000"/>
                </a:solidFill>
                <a:latin typeface="Arial"/>
                <a:ea typeface="DejaVu Sans"/>
              </a:rPr>
              <a:t>Θερμικός Θόρυβος</a:t>
            </a:r>
            <a:endParaRPr/>
          </a:p>
          <a:p>
            <a:pPr lvl="4">
              <a:lnSpc>
                <a:spcPct val="80000"/>
              </a:lnSpc>
              <a:buFont typeface="Arial"/>
              <a:buChar char="•"/>
            </a:pPr>
            <a:r>
              <a:rPr lang="el-GR" sz="1900" strike="noStrike">
                <a:solidFill>
                  <a:srgbClr val="000000"/>
                </a:solidFill>
                <a:latin typeface="Arial"/>
                <a:ea typeface="DejaVu Sans"/>
              </a:rPr>
              <a:t>Ατμοσφαιρικός ηλεκτρομαγνητικός θόρυβος από άλλα σήματα στο ίδιο κανάλι.</a:t>
            </a:r>
            <a:endParaRPr/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el-GR" sz="2400" b="1" strike="noStrike">
                <a:solidFill>
                  <a:srgbClr val="000000"/>
                </a:solidFill>
                <a:latin typeface="Arial"/>
                <a:ea typeface="DejaVu Sans"/>
              </a:rPr>
              <a:t>ΑΠΟΣΒΕΣΗ</a:t>
            </a:r>
            <a:endParaRPr/>
          </a:p>
          <a:p>
            <a:pPr lvl="2">
              <a:lnSpc>
                <a:spcPct val="80000"/>
              </a:lnSpc>
              <a:buFont typeface="Arial"/>
              <a:buChar char="•"/>
            </a:pPr>
            <a:r>
              <a:rPr lang="el-GR" sz="2200" strike="noStrike">
                <a:solidFill>
                  <a:srgbClr val="000000"/>
                </a:solidFill>
                <a:latin typeface="Arial"/>
                <a:ea typeface="DejaVu Sans"/>
              </a:rPr>
              <a:t>Μειώνει την ισχύ του σήματος καθώς προχωρά στο μέσον</a:t>
            </a:r>
            <a:endParaRPr/>
          </a:p>
          <a:p>
            <a:pPr lvl="2">
              <a:lnSpc>
                <a:spcPct val="80000"/>
              </a:lnSpc>
              <a:buFont typeface="Arial"/>
              <a:buChar char="•"/>
            </a:pPr>
            <a:r>
              <a:rPr lang="el-GR" sz="2200" strike="noStrike">
                <a:solidFill>
                  <a:srgbClr val="000000"/>
                </a:solidFill>
                <a:latin typeface="Arial"/>
                <a:ea typeface="DejaVu Sans"/>
              </a:rPr>
              <a:t>Η απόσβεση αυξάνει με τη συχνότητα</a:t>
            </a:r>
            <a:endParaRPr/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el-GR" sz="2400" b="1" strike="noStrike">
                <a:solidFill>
                  <a:srgbClr val="000000"/>
                </a:solidFill>
                <a:latin typeface="Arial"/>
                <a:ea typeface="DejaVu Sans"/>
              </a:rPr>
              <a:t>ΠΑΡΑΜΟΡΦΩΣΗ ΚΑΘΥΣΤΗΡΗΣΗΣ</a:t>
            </a:r>
            <a:endParaRPr/>
          </a:p>
          <a:p>
            <a:pPr lvl="2">
              <a:lnSpc>
                <a:spcPct val="80000"/>
              </a:lnSpc>
              <a:buFont typeface="Arial"/>
              <a:buChar char="•"/>
            </a:pPr>
            <a:r>
              <a:rPr lang="el-GR" sz="2200" strike="noStrike">
                <a:solidFill>
                  <a:srgbClr val="000000"/>
                </a:solidFill>
                <a:latin typeface="Arial"/>
                <a:ea typeface="DejaVu Sans"/>
              </a:rPr>
              <a:t>Κυρίως σε ενσύρματη μετάδοση</a:t>
            </a:r>
            <a:endParaRPr/>
          </a:p>
          <a:p>
            <a:pPr lvl="2">
              <a:lnSpc>
                <a:spcPct val="80000"/>
              </a:lnSpc>
              <a:buFont typeface="Arial"/>
              <a:buChar char="•"/>
            </a:pPr>
            <a:r>
              <a:rPr lang="el-GR" sz="2200" strike="noStrike">
                <a:solidFill>
                  <a:srgbClr val="000000"/>
                </a:solidFill>
                <a:latin typeface="Arial"/>
                <a:ea typeface="DejaVu Sans"/>
              </a:rPr>
              <a:t>Καθυστερεί τα μεταδιδόμενα σήματα</a:t>
            </a:r>
            <a:r>
              <a:rPr lang="el-GR" sz="2200" strike="noStrike">
                <a:solidFill>
                  <a:srgbClr val="000000"/>
                </a:solidFill>
                <a:latin typeface="Wingdings"/>
                <a:ea typeface="DejaVu Sans"/>
              </a:rPr>
              <a:t></a:t>
            </a:r>
            <a:r>
              <a:rPr lang="el-GR" sz="2200" strike="noStrike">
                <a:solidFill>
                  <a:srgbClr val="000000"/>
                </a:solidFill>
                <a:latin typeface="Arial"/>
                <a:ea typeface="DejaVu Sans"/>
              </a:rPr>
              <a:t> Μειώνει την αξιοπιστία του λαμβανομένου σήματος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5591</TotalTime>
  <Words>1091</Words>
  <Application>Microsoft Office PowerPoint</Application>
  <PresentationFormat>Προβολή στην οθόνη (4:3)</PresentationFormat>
  <Paragraphs>250</Paragraphs>
  <Slides>28</Slides>
  <Notes>26</Notes>
  <HiddenSlides>0</HiddenSlides>
  <MMClips>0</MMClips>
  <ScaleCrop>false</ScaleCrop>
  <HeadingPairs>
    <vt:vector size="4" baseType="variant">
      <vt:variant>
        <vt:lpstr>Θέμα</vt:lpstr>
      </vt:variant>
      <vt:variant>
        <vt:i4>4</vt:i4>
      </vt:variant>
      <vt:variant>
        <vt:lpstr>Τίτλοι διαφανειών</vt:lpstr>
      </vt:variant>
      <vt:variant>
        <vt:i4>28</vt:i4>
      </vt:variant>
    </vt:vector>
  </HeadingPairs>
  <TitlesOfParts>
    <vt:vector size="32" baseType="lpstr">
      <vt:lpstr>Office Theme</vt:lpstr>
      <vt:lpstr>Office Theme</vt:lpstr>
      <vt:lpstr>Office Theme</vt:lpstr>
      <vt:lpstr>Office Theme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</vt:vector>
  </TitlesOfParts>
  <Company>Πανεπιστήμιο Πατρών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Ψηφιακές Επικοινωνίες Ι</dc:title>
  <dc:subject>Εισαγωγή στο Μοντέλο του Συστήματος των Ψηφιακών Επικοινωνιών</dc:subject>
  <dc:creator>Στυλιανάκης Βασίλης</dc:creator>
  <cp:keywords>σήμα ψηφιακές επικοινωνίες πομπός κανάλι δέκτης κωδικοποιητής μορφοποιητής διαμορφωτής ζώνη εύρους κατωδιαβατό ζωνοδιαβατό υψιπερατό</cp:keywords>
  <cp:lastModifiedBy>Stylianakis</cp:lastModifiedBy>
  <cp:revision>88</cp:revision>
  <dcterms:modified xsi:type="dcterms:W3CDTF">2015-09-09T18:33:20Z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Πανεπιστήμιο Πατρών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Manager">
    <vt:lpwstr>Στυλιανάκης Βασίλης</vt:lpwstr>
  </property>
  <property fmtid="{D5CDD505-2E9C-101B-9397-08002B2CF9AE}" pid="9" name="Notes">
    <vt:i4>26</vt:i4>
  </property>
  <property fmtid="{D5CDD505-2E9C-101B-9397-08002B2CF9AE}" pid="10" name="PresentationFormat">
    <vt:lpwstr>On-screen Show (4:3)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28</vt:i4>
  </property>
</Properties>
</file>