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9" r:id="rId3"/>
    <p:sldId id="261" r:id="rId4"/>
    <p:sldId id="263" r:id="rId5"/>
    <p:sldId id="264" r:id="rId6"/>
    <p:sldId id="265" r:id="rId7"/>
    <p:sldId id="266" r:id="rId8"/>
    <p:sldId id="271" r:id="rId9"/>
    <p:sldId id="272" r:id="rId10"/>
    <p:sldId id="274" r:id="rId11"/>
    <p:sldId id="276" r:id="rId12"/>
    <p:sldId id="277" r:id="rId13"/>
    <p:sldId id="280" r:id="rId14"/>
    <p:sldId id="279" r:id="rId15"/>
    <p:sldId id="282" r:id="rId16"/>
    <p:sldId id="283" r:id="rId17"/>
    <p:sldId id="285" r:id="rId18"/>
    <p:sldId id="287" r:id="rId19"/>
    <p:sldId id="289" r:id="rId20"/>
    <p:sldId id="291" r:id="rId21"/>
    <p:sldId id="293" r:id="rId22"/>
    <p:sldId id="295" r:id="rId23"/>
    <p:sldId id="297" r:id="rId24"/>
    <p:sldId id="298"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4FB5E-BD18-4C95-9299-F479E40A1E23}" type="datetimeFigureOut">
              <a:rPr lang="el-GR" smtClean="0"/>
              <a:t>26/8/2019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2D140-88A6-420E-A654-39DF4B613B0B}" type="slidenum">
              <a:rPr lang="el-GR" smtClean="0"/>
              <a:t>‹#›</a:t>
            </a:fld>
            <a:endParaRPr lang="el-GR"/>
          </a:p>
        </p:txBody>
      </p:sp>
    </p:spTree>
    <p:extLst>
      <p:ext uri="{BB962C8B-B14F-4D97-AF65-F5344CB8AC3E}">
        <p14:creationId xmlns:p14="http://schemas.microsoft.com/office/powerpoint/2010/main" val="411831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60FB9A-19A9-4999-A9CD-0A112770F4E5}"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endParaRPr>
          </a:p>
        </p:txBody>
      </p:sp>
    </p:spTree>
    <p:extLst>
      <p:ext uri="{BB962C8B-B14F-4D97-AF65-F5344CB8AC3E}">
        <p14:creationId xmlns:p14="http://schemas.microsoft.com/office/powerpoint/2010/main" val="252817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127FD6-E204-4939-9707-2A814F9DA866}"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endParaRPr>
          </a:p>
        </p:txBody>
      </p:sp>
    </p:spTree>
    <p:extLst>
      <p:ext uri="{BB962C8B-B14F-4D97-AF65-F5344CB8AC3E}">
        <p14:creationId xmlns:p14="http://schemas.microsoft.com/office/powerpoint/2010/main" val="73151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1025D3-FA7B-4A5A-9115-FD43F9EF53DC}"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3" name="Rectangle 2"/>
          <p:cNvSpPr>
            <a:spLocks noGrp="1" noRot="1" noChangeAspect="1" noChangeArrowheads="1" noTextEdit="1"/>
          </p:cNvSpPr>
          <p:nvPr>
            <p:ph type="sldImg"/>
          </p:nvPr>
        </p:nvSpPr>
        <p:spPr>
          <a:xfrm>
            <a:off x="385763" y="688975"/>
            <a:ext cx="6086475" cy="3424238"/>
          </a:xfrm>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endParaRPr>
          </a:p>
        </p:txBody>
      </p:sp>
    </p:spTree>
    <p:extLst>
      <p:ext uri="{BB962C8B-B14F-4D97-AF65-F5344CB8AC3E}">
        <p14:creationId xmlns:p14="http://schemas.microsoft.com/office/powerpoint/2010/main" val="314004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6BAE67-930A-4FAA-BA3A-2ABF9203F090}"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endParaRPr>
          </a:p>
        </p:txBody>
      </p:sp>
    </p:spTree>
    <p:extLst>
      <p:ext uri="{BB962C8B-B14F-4D97-AF65-F5344CB8AC3E}">
        <p14:creationId xmlns:p14="http://schemas.microsoft.com/office/powerpoint/2010/main" val="920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EED720-6D29-45A4-909D-8DEF6EEF7569}"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1"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94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l-GR" altLang="el-GR" smtClean="0">
              <a:latin typeface="Arial" panose="020B0604020202020204" pitchFamily="34" charset="0"/>
            </a:endParaRPr>
          </a:p>
        </p:txBody>
      </p:sp>
    </p:spTree>
    <p:extLst>
      <p:ext uri="{BB962C8B-B14F-4D97-AF65-F5344CB8AC3E}">
        <p14:creationId xmlns:p14="http://schemas.microsoft.com/office/powerpoint/2010/main" val="240787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403459"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smtClean="0"/>
            </a:lvl1pPr>
          </a:lstStyle>
          <a:p>
            <a:pPr>
              <a:defRPr/>
            </a:pPr>
            <a:fld id="{CCD1FC5D-6984-4C0B-A6F0-46C151A635C0}" type="slidenum">
              <a:rPr lang="en-US" altLang="el-GR"/>
              <a:pPr>
                <a:defRPr/>
              </a:pPr>
              <a:t>‹#›</a:t>
            </a:fld>
            <a:endParaRPr lang="en-US" altLang="el-GR"/>
          </a:p>
        </p:txBody>
      </p:sp>
    </p:spTree>
    <p:extLst>
      <p:ext uri="{BB962C8B-B14F-4D97-AF65-F5344CB8AC3E}">
        <p14:creationId xmlns:p14="http://schemas.microsoft.com/office/powerpoint/2010/main" val="839723886"/>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3FE83-CE25-45AF-8D5C-3EF442673BD8}" type="slidenum">
              <a:rPr lang="en-US" altLang="el-GR"/>
              <a:pPr>
                <a:defRPr/>
              </a:pPr>
              <a:t>‹#›</a:t>
            </a:fld>
            <a:endParaRPr lang="en-US" altLang="el-GR"/>
          </a:p>
        </p:txBody>
      </p:sp>
    </p:spTree>
    <p:extLst>
      <p:ext uri="{BB962C8B-B14F-4D97-AF65-F5344CB8AC3E}">
        <p14:creationId xmlns:p14="http://schemas.microsoft.com/office/powerpoint/2010/main" val="3851234409"/>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8ECCE-7A2C-489E-845F-3F47C95FD668}" type="slidenum">
              <a:rPr lang="en-US" altLang="el-GR"/>
              <a:pPr>
                <a:defRPr/>
              </a:pPr>
              <a:t>‹#›</a:t>
            </a:fld>
            <a:endParaRPr lang="en-US" altLang="el-GR"/>
          </a:p>
        </p:txBody>
      </p:sp>
    </p:spTree>
    <p:extLst>
      <p:ext uri="{BB962C8B-B14F-4D97-AF65-F5344CB8AC3E}">
        <p14:creationId xmlns:p14="http://schemas.microsoft.com/office/powerpoint/2010/main" val="3033328404"/>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C8196D-0951-4982-8CCB-36AC9190C33A}" type="slidenum">
              <a:rPr lang="en-US" altLang="el-GR"/>
              <a:pPr>
                <a:defRPr/>
              </a:pPr>
              <a:t>‹#›</a:t>
            </a:fld>
            <a:endParaRPr lang="en-US" altLang="el-GR"/>
          </a:p>
        </p:txBody>
      </p:sp>
    </p:spTree>
    <p:extLst>
      <p:ext uri="{BB962C8B-B14F-4D97-AF65-F5344CB8AC3E}">
        <p14:creationId xmlns:p14="http://schemas.microsoft.com/office/powerpoint/2010/main" val="402937862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smtClean="0"/>
            </a:lvl1pPr>
          </a:lstStyle>
          <a:p>
            <a:pPr>
              <a:defRPr/>
            </a:pPr>
            <a:fld id="{DC168558-7872-4F36-B463-BF99E0C645C8}" type="slidenum">
              <a:rPr lang="el-GR" altLang="el-GR"/>
              <a:pPr>
                <a:defRPr/>
              </a:pPr>
              <a:t>‹#›</a:t>
            </a:fld>
            <a:endParaRPr lang="el-GR" altLang="el-GR"/>
          </a:p>
        </p:txBody>
      </p:sp>
    </p:spTree>
    <p:extLst>
      <p:ext uri="{BB962C8B-B14F-4D97-AF65-F5344CB8AC3E}">
        <p14:creationId xmlns:p14="http://schemas.microsoft.com/office/powerpoint/2010/main" val="3522074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5"/>
          <p:cNvSpPr>
            <a:spLocks noGrp="1" noChangeArrowheads="1"/>
          </p:cNvSpPr>
          <p:nvPr>
            <p:ph type="ftr" sz="quarter" idx="11"/>
          </p:nvPr>
        </p:nvSpPr>
        <p:spPr/>
        <p:txBody>
          <a:bodyPr/>
          <a:lstStyle>
            <a:lvl1pPr>
              <a:defRPr/>
            </a:lvl1pPr>
          </a:lstStyle>
          <a:p>
            <a:pPr>
              <a:defRPr/>
            </a:pPr>
            <a:endParaRPr lang="el-GR"/>
          </a:p>
        </p:txBody>
      </p:sp>
      <p:sp>
        <p:nvSpPr>
          <p:cNvPr id="6" name="Rectangle 6"/>
          <p:cNvSpPr>
            <a:spLocks noGrp="1" noChangeArrowheads="1"/>
          </p:cNvSpPr>
          <p:nvPr>
            <p:ph type="sldNum" sz="quarter" idx="12"/>
          </p:nvPr>
        </p:nvSpPr>
        <p:spPr/>
        <p:txBody>
          <a:bodyPr/>
          <a:lstStyle>
            <a:lvl1pPr>
              <a:defRPr smtClean="0"/>
            </a:lvl1pPr>
          </a:lstStyle>
          <a:p>
            <a:pPr>
              <a:defRPr/>
            </a:pPr>
            <a:fld id="{53FC0C05-BC37-4FF6-AED5-A5E8EDC5F560}" type="slidenum">
              <a:rPr lang="el-GR" altLang="el-GR"/>
              <a:pPr>
                <a:defRPr/>
              </a:pPr>
              <a:t>‹#›</a:t>
            </a:fld>
            <a:endParaRPr lang="el-GR" altLang="el-GR"/>
          </a:p>
        </p:txBody>
      </p:sp>
    </p:spTree>
    <p:extLst>
      <p:ext uri="{BB962C8B-B14F-4D97-AF65-F5344CB8AC3E}">
        <p14:creationId xmlns:p14="http://schemas.microsoft.com/office/powerpoint/2010/main" val="412241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D118E-FE00-4E1A-9D1B-C386DBB903F6}" type="slidenum">
              <a:rPr lang="en-US" altLang="el-GR"/>
              <a:pPr>
                <a:defRPr/>
              </a:pPr>
              <a:t>‹#›</a:t>
            </a:fld>
            <a:endParaRPr lang="en-US" altLang="el-GR"/>
          </a:p>
        </p:txBody>
      </p:sp>
    </p:spTree>
    <p:extLst>
      <p:ext uri="{BB962C8B-B14F-4D97-AF65-F5344CB8AC3E}">
        <p14:creationId xmlns:p14="http://schemas.microsoft.com/office/powerpoint/2010/main" val="1109366587"/>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0859E-62A7-4341-A9DA-CD0639E8B3DD}" type="slidenum">
              <a:rPr lang="en-US" altLang="el-GR"/>
              <a:pPr>
                <a:defRPr/>
              </a:pPr>
              <a:t>‹#›</a:t>
            </a:fld>
            <a:endParaRPr lang="en-US" altLang="el-GR"/>
          </a:p>
        </p:txBody>
      </p:sp>
    </p:spTree>
    <p:extLst>
      <p:ext uri="{BB962C8B-B14F-4D97-AF65-F5344CB8AC3E}">
        <p14:creationId xmlns:p14="http://schemas.microsoft.com/office/powerpoint/2010/main" val="173469177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3CAFB1-C85F-4C91-8893-7593EAA2C0CF}" type="slidenum">
              <a:rPr lang="en-US" altLang="el-GR"/>
              <a:pPr>
                <a:defRPr/>
              </a:pPr>
              <a:t>‹#›</a:t>
            </a:fld>
            <a:endParaRPr lang="en-US" altLang="el-GR"/>
          </a:p>
        </p:txBody>
      </p:sp>
    </p:spTree>
    <p:extLst>
      <p:ext uri="{BB962C8B-B14F-4D97-AF65-F5344CB8AC3E}">
        <p14:creationId xmlns:p14="http://schemas.microsoft.com/office/powerpoint/2010/main" val="4235118552"/>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2F687F-84B2-4D4A-9BC0-C2CE0A95E2CE}" type="slidenum">
              <a:rPr lang="en-US" altLang="el-GR"/>
              <a:pPr>
                <a:defRPr/>
              </a:pPr>
              <a:t>‹#›</a:t>
            </a:fld>
            <a:endParaRPr lang="en-US" altLang="el-GR"/>
          </a:p>
        </p:txBody>
      </p:sp>
    </p:spTree>
    <p:extLst>
      <p:ext uri="{BB962C8B-B14F-4D97-AF65-F5344CB8AC3E}">
        <p14:creationId xmlns:p14="http://schemas.microsoft.com/office/powerpoint/2010/main" val="313830814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FE5D41-7D0F-4265-9CA4-EE5067650F02}" type="slidenum">
              <a:rPr lang="en-US" altLang="el-GR"/>
              <a:pPr>
                <a:defRPr/>
              </a:pPr>
              <a:t>‹#›</a:t>
            </a:fld>
            <a:endParaRPr lang="en-US" altLang="el-GR"/>
          </a:p>
        </p:txBody>
      </p:sp>
    </p:spTree>
    <p:extLst>
      <p:ext uri="{BB962C8B-B14F-4D97-AF65-F5344CB8AC3E}">
        <p14:creationId xmlns:p14="http://schemas.microsoft.com/office/powerpoint/2010/main" val="2637888727"/>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1602D4-2436-4270-9951-489AD71D6021}" type="slidenum">
              <a:rPr lang="en-US" altLang="el-GR"/>
              <a:pPr>
                <a:defRPr/>
              </a:pPr>
              <a:t>‹#›</a:t>
            </a:fld>
            <a:endParaRPr lang="en-US" altLang="el-GR"/>
          </a:p>
        </p:txBody>
      </p:sp>
    </p:spTree>
    <p:extLst>
      <p:ext uri="{BB962C8B-B14F-4D97-AF65-F5344CB8AC3E}">
        <p14:creationId xmlns:p14="http://schemas.microsoft.com/office/powerpoint/2010/main" val="543053469"/>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9A143D-195F-446E-8682-78F490A2E224}" type="slidenum">
              <a:rPr lang="en-US" altLang="el-GR"/>
              <a:pPr>
                <a:defRPr/>
              </a:pPr>
              <a:t>‹#›</a:t>
            </a:fld>
            <a:endParaRPr lang="en-US" altLang="el-GR"/>
          </a:p>
        </p:txBody>
      </p:sp>
    </p:spTree>
    <p:extLst>
      <p:ext uri="{BB962C8B-B14F-4D97-AF65-F5344CB8AC3E}">
        <p14:creationId xmlns:p14="http://schemas.microsoft.com/office/powerpoint/2010/main" val="1152751925"/>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06381D-6304-4D3D-83FD-D4C308954C38}" type="slidenum">
              <a:rPr lang="en-US" altLang="el-GR"/>
              <a:pPr>
                <a:defRPr/>
              </a:pPr>
              <a:t>‹#›</a:t>
            </a:fld>
            <a:endParaRPr lang="en-US" altLang="el-GR"/>
          </a:p>
        </p:txBody>
      </p:sp>
    </p:spTree>
    <p:extLst>
      <p:ext uri="{BB962C8B-B14F-4D97-AF65-F5344CB8AC3E}">
        <p14:creationId xmlns:p14="http://schemas.microsoft.com/office/powerpoint/2010/main" val="166793903"/>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3075" name="Rectangle 3"/>
          <p:cNvSpPr>
            <a:spLocks noGrp="1" noChangeArrowheads="1"/>
          </p:cNvSpPr>
          <p:nvPr>
            <p:ph type="body" idx="1"/>
          </p:nvPr>
        </p:nvSpPr>
        <p:spPr bwMode="auto">
          <a:xfrm>
            <a:off x="609600" y="1295401"/>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02436" name="Rectangle 4"/>
          <p:cNvSpPr>
            <a:spLocks noGrp="1" noChangeArrowheads="1"/>
          </p:cNvSpPr>
          <p:nvPr>
            <p:ph type="dt" sz="half" idx="2"/>
          </p:nvPr>
        </p:nvSpPr>
        <p:spPr bwMode="auto">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C41EA42-2EC3-448F-A3AF-9304B30E0325}" type="slidenum">
              <a:rPr lang="en-US" altLang="el-GR"/>
              <a:pPr>
                <a:defRPr/>
              </a:pPr>
              <a:t>‹#›</a:t>
            </a:fld>
            <a:endParaRPr lang="en-US" altLang="el-GR"/>
          </a:p>
        </p:txBody>
      </p:sp>
    </p:spTree>
    <p:extLst>
      <p:ext uri="{BB962C8B-B14F-4D97-AF65-F5344CB8AC3E}">
        <p14:creationId xmlns:p14="http://schemas.microsoft.com/office/powerpoint/2010/main" val="16165919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USD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http://www.soils.org/sssagloss/figure1.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54989" y="146650"/>
            <a:ext cx="9144000" cy="630060"/>
          </a:xfrm>
        </p:spPr>
        <p:style>
          <a:lnRef idx="2">
            <a:schemeClr val="dk1"/>
          </a:lnRef>
          <a:fillRef idx="1">
            <a:schemeClr val="lt1"/>
          </a:fillRef>
          <a:effectRef idx="0">
            <a:schemeClr val="dk1"/>
          </a:effectRef>
          <a:fontRef idx="minor">
            <a:schemeClr val="dk1"/>
          </a:fontRef>
        </p:style>
        <p:txBody>
          <a:bodyPr/>
          <a:lstStyle/>
          <a:p>
            <a:r>
              <a:rPr lang="el-GR" altLang="el-GR" dirty="0" smtClean="0"/>
              <a:t>Έδ</a:t>
            </a:r>
            <a:r>
              <a:rPr lang="el-GR" altLang="el-GR" sz="3600" dirty="0" smtClean="0"/>
              <a:t>α</a:t>
            </a:r>
            <a:r>
              <a:rPr lang="el-GR" altLang="el-GR" dirty="0" smtClean="0"/>
              <a:t>φος</a:t>
            </a:r>
            <a:endParaRPr lang="en-US" altLang="el-GR" dirty="0" smtClean="0"/>
          </a:p>
        </p:txBody>
      </p:sp>
      <p:sp>
        <p:nvSpPr>
          <p:cNvPr id="65539" name="Rectangle 3"/>
          <p:cNvSpPr>
            <a:spLocks noGrp="1" noChangeArrowheads="1"/>
          </p:cNvSpPr>
          <p:nvPr>
            <p:ph type="body" idx="1"/>
          </p:nvPr>
        </p:nvSpPr>
        <p:spPr>
          <a:xfrm>
            <a:off x="155276" y="776710"/>
            <a:ext cx="11818188" cy="1652165"/>
          </a:xfrm>
        </p:spPr>
        <p:txBody>
          <a:bodyPr/>
          <a:lstStyle/>
          <a:p>
            <a:pPr marL="266700" lvl="1" indent="-266700">
              <a:buFontTx/>
              <a:buChar char="•"/>
            </a:pPr>
            <a:r>
              <a:rPr lang="el-GR" altLang="el-GR" b="1" dirty="0">
                <a:solidFill>
                  <a:schemeClr val="bg1">
                    <a:lumMod val="50000"/>
                  </a:schemeClr>
                </a:solidFill>
                <a:latin typeface="Times New Roman" panose="02020603050405020304" pitchFamily="18" charset="0"/>
              </a:rPr>
              <a:t>Είναι το τμήμα εκείνο του μανδύα </a:t>
            </a:r>
            <a:r>
              <a:rPr lang="en-US" altLang="el-GR" b="1" dirty="0">
                <a:solidFill>
                  <a:schemeClr val="bg1">
                    <a:lumMod val="50000"/>
                  </a:schemeClr>
                </a:solidFill>
                <a:latin typeface="Times New Roman" panose="02020603050405020304" pitchFamily="18" charset="0"/>
              </a:rPr>
              <a:t> </a:t>
            </a:r>
            <a:r>
              <a:rPr lang="el-GR" altLang="el-GR" b="1" dirty="0">
                <a:solidFill>
                  <a:schemeClr val="bg1">
                    <a:lumMod val="50000"/>
                  </a:schemeClr>
                </a:solidFill>
                <a:latin typeface="Times New Roman" panose="02020603050405020304" pitchFamily="18" charset="0"/>
              </a:rPr>
              <a:t>αποσάθρωσης που στηρίζει την ανάπτυξη των φυτών.</a:t>
            </a:r>
          </a:p>
          <a:p>
            <a:pPr marL="266700" lvl="1" indent="-266700">
              <a:buFontTx/>
              <a:buChar char="•"/>
            </a:pPr>
            <a:r>
              <a:rPr lang="el-GR" altLang="el-GR" b="1" dirty="0">
                <a:solidFill>
                  <a:schemeClr val="bg1">
                    <a:lumMod val="50000"/>
                  </a:schemeClr>
                </a:solidFill>
                <a:latin typeface="Times New Roman" panose="02020603050405020304" pitchFamily="18" charset="0"/>
              </a:rPr>
              <a:t>Έδαφος</a:t>
            </a:r>
            <a:r>
              <a:rPr lang="en-US" altLang="el-GR" b="1" dirty="0">
                <a:solidFill>
                  <a:schemeClr val="bg1">
                    <a:lumMod val="50000"/>
                  </a:schemeClr>
                </a:solidFill>
                <a:latin typeface="Times New Roman" panose="02020603050405020304" pitchFamily="18" charset="0"/>
              </a:rPr>
              <a:t>: </a:t>
            </a:r>
            <a:r>
              <a:rPr lang="el-GR" altLang="el-GR" b="1" dirty="0">
                <a:solidFill>
                  <a:schemeClr val="bg1">
                    <a:lumMod val="50000"/>
                  </a:schemeClr>
                </a:solidFill>
                <a:latin typeface="Times New Roman" panose="02020603050405020304" pitchFamily="18" charset="0"/>
              </a:rPr>
              <a:t>συνδυασμός ορυκτού</a:t>
            </a:r>
            <a:r>
              <a:rPr lang="en-US" altLang="el-GR" b="1" dirty="0">
                <a:solidFill>
                  <a:schemeClr val="bg1">
                    <a:lumMod val="50000"/>
                  </a:schemeClr>
                </a:solidFill>
                <a:latin typeface="Times New Roman" panose="02020603050405020304" pitchFamily="18" charset="0"/>
              </a:rPr>
              <a:t> </a:t>
            </a:r>
            <a:r>
              <a:rPr lang="el-GR" altLang="el-GR" b="1" dirty="0">
                <a:solidFill>
                  <a:schemeClr val="bg1">
                    <a:lumMod val="50000"/>
                  </a:schemeClr>
                </a:solidFill>
                <a:latin typeface="Times New Roman" panose="02020603050405020304" pitchFamily="18" charset="0"/>
              </a:rPr>
              <a:t>και οργανικού</a:t>
            </a:r>
            <a:r>
              <a:rPr lang="en-US" altLang="el-GR" b="1" dirty="0">
                <a:solidFill>
                  <a:schemeClr val="bg1">
                    <a:lumMod val="50000"/>
                  </a:schemeClr>
                </a:solidFill>
                <a:latin typeface="Times New Roman" panose="02020603050405020304" pitchFamily="18" charset="0"/>
              </a:rPr>
              <a:t> </a:t>
            </a:r>
            <a:r>
              <a:rPr lang="el-GR" altLang="el-GR" b="1" dirty="0">
                <a:solidFill>
                  <a:schemeClr val="bg1">
                    <a:lumMod val="50000"/>
                  </a:schemeClr>
                </a:solidFill>
                <a:latin typeface="Times New Roman" panose="02020603050405020304" pitchFamily="18" charset="0"/>
              </a:rPr>
              <a:t>υλικού</a:t>
            </a:r>
            <a:r>
              <a:rPr lang="en-US" altLang="el-GR" b="1" dirty="0">
                <a:solidFill>
                  <a:schemeClr val="bg1">
                    <a:lumMod val="50000"/>
                  </a:schemeClr>
                </a:solidFill>
                <a:latin typeface="Times New Roman" panose="02020603050405020304" pitchFamily="18" charset="0"/>
              </a:rPr>
              <a:t>, </a:t>
            </a:r>
            <a:r>
              <a:rPr lang="el-GR" altLang="el-GR" b="1" dirty="0">
                <a:solidFill>
                  <a:schemeClr val="bg1">
                    <a:lumMod val="50000"/>
                  </a:schemeClr>
                </a:solidFill>
                <a:latin typeface="Times New Roman" panose="02020603050405020304" pitchFamily="18" charset="0"/>
              </a:rPr>
              <a:t>νερού </a:t>
            </a:r>
            <a:r>
              <a:rPr lang="en-US" altLang="el-GR" b="1" dirty="0">
                <a:solidFill>
                  <a:schemeClr val="bg1">
                    <a:lumMod val="50000"/>
                  </a:schemeClr>
                </a:solidFill>
                <a:latin typeface="Times New Roman" panose="02020603050405020304" pitchFamily="18" charset="0"/>
              </a:rPr>
              <a:t>,</a:t>
            </a:r>
            <a:r>
              <a:rPr lang="el-GR" altLang="el-GR" b="1" dirty="0">
                <a:solidFill>
                  <a:schemeClr val="bg1">
                    <a:lumMod val="50000"/>
                  </a:schemeClr>
                </a:solidFill>
                <a:latin typeface="Times New Roman" panose="02020603050405020304" pitchFamily="18" charset="0"/>
              </a:rPr>
              <a:t> και αέρα</a:t>
            </a:r>
            <a:r>
              <a:rPr lang="el-GR" altLang="el-GR" b="1" dirty="0" smtClean="0">
                <a:solidFill>
                  <a:schemeClr val="bg1">
                    <a:lumMod val="50000"/>
                  </a:schemeClr>
                </a:solidFill>
                <a:latin typeface="Times New Roman" panose="02020603050405020304" pitchFamily="18" charset="0"/>
              </a:rPr>
              <a:t>.</a:t>
            </a:r>
            <a:endParaRPr lang="en-US" altLang="el-GR" b="1" dirty="0" smtClean="0">
              <a:solidFill>
                <a:schemeClr val="bg1">
                  <a:lumMod val="50000"/>
                </a:schemeClr>
              </a:solidFill>
              <a:latin typeface="Times New Roman" panose="02020603050405020304" pitchFamily="18" charset="0"/>
            </a:endParaRPr>
          </a:p>
        </p:txBody>
      </p:sp>
      <p:sp>
        <p:nvSpPr>
          <p:cNvPr id="4" name="Rectangle 5"/>
          <p:cNvSpPr txBox="1">
            <a:spLocks noChangeArrowheads="1"/>
          </p:cNvSpPr>
          <p:nvPr/>
        </p:nvSpPr>
        <p:spPr bwMode="auto">
          <a:xfrm>
            <a:off x="199845" y="2190573"/>
            <a:ext cx="11729049" cy="69511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sz="3600" kern="0" dirty="0" smtClean="0">
                <a:solidFill>
                  <a:schemeClr val="bg2"/>
                </a:solidFill>
              </a:rPr>
              <a:t>Συστατικά στο έδαφος που στηρίζουν τη φυτική ανάπτυξη</a:t>
            </a:r>
          </a:p>
        </p:txBody>
      </p:sp>
      <p:pic>
        <p:nvPicPr>
          <p:cNvPr id="5" name="Picture 4" descr="soil make-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5297" y="3058935"/>
            <a:ext cx="4926162" cy="369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470251"/>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title"/>
          </p:nvPr>
        </p:nvSpPr>
        <p:spPr>
          <a:xfrm>
            <a:off x="880105" y="62593"/>
            <a:ext cx="4339086" cy="569343"/>
          </a:xfrm>
        </p:spPr>
        <p:style>
          <a:lnRef idx="2">
            <a:schemeClr val="dk1"/>
          </a:lnRef>
          <a:fillRef idx="1">
            <a:schemeClr val="lt1"/>
          </a:fillRef>
          <a:effectRef idx="0">
            <a:schemeClr val="dk1"/>
          </a:effectRef>
          <a:fontRef idx="minor">
            <a:schemeClr val="dk1"/>
          </a:fontRef>
        </p:style>
        <p:txBody>
          <a:bodyPr/>
          <a:lstStyle/>
          <a:p>
            <a:r>
              <a:rPr lang="el-GR" altLang="el-GR" dirty="0" smtClean="0"/>
              <a:t>Εδαφικό προφίλ</a:t>
            </a:r>
          </a:p>
        </p:txBody>
      </p:sp>
      <p:pic>
        <p:nvPicPr>
          <p:cNvPr id="87043" name="Picture 8"/>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5" t="4313" r="5117" b="7342"/>
          <a:stretch/>
        </p:blipFill>
        <p:spPr>
          <a:xfrm>
            <a:off x="86686" y="741872"/>
            <a:ext cx="5925925" cy="3105510"/>
          </a:xfrm>
        </p:spPr>
      </p:pic>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09" t="38314" r="3004"/>
          <a:stretch/>
        </p:blipFill>
        <p:spPr bwMode="auto">
          <a:xfrm>
            <a:off x="4610820" y="4241989"/>
            <a:ext cx="7423029" cy="253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p:nvSpPr>
        <p:spPr bwMode="auto">
          <a:xfrm>
            <a:off x="6107500" y="2741793"/>
            <a:ext cx="5771073" cy="1425575"/>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sz="2800" kern="0" dirty="0" smtClean="0">
                <a:solidFill>
                  <a:schemeClr val="bg2"/>
                </a:solidFill>
              </a:rPr>
              <a:t>Ο βαθμός </a:t>
            </a:r>
            <a:r>
              <a:rPr lang="el-GR" altLang="el-GR" sz="2800" kern="0" dirty="0" err="1" smtClean="0">
                <a:solidFill>
                  <a:schemeClr val="bg2"/>
                </a:solidFill>
              </a:rPr>
              <a:t>έκπλυσης</a:t>
            </a:r>
            <a:r>
              <a:rPr lang="el-GR" altLang="el-GR" sz="2800" kern="0" dirty="0" smtClean="0">
                <a:solidFill>
                  <a:schemeClr val="bg2"/>
                </a:solidFill>
              </a:rPr>
              <a:t>  με βάση τις κλιματικές ζώνες και το είδος της βλάστησης</a:t>
            </a:r>
            <a:endParaRPr lang="el-GR" altLang="el-GR" sz="2800" kern="0" dirty="0">
              <a:solidFill>
                <a:schemeClr val="bg2"/>
              </a:solidFill>
            </a:endParaRPr>
          </a:p>
        </p:txBody>
      </p:sp>
    </p:spTree>
    <p:extLst>
      <p:ext uri="{BB962C8B-B14F-4D97-AF65-F5344CB8AC3E}">
        <p14:creationId xmlns:p14="http://schemas.microsoft.com/office/powerpoint/2010/main" val="1455742659"/>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92313" y="0"/>
            <a:ext cx="8229600" cy="1125538"/>
          </a:xfrm>
        </p:spPr>
        <p:style>
          <a:lnRef idx="2">
            <a:schemeClr val="dk1"/>
          </a:lnRef>
          <a:fillRef idx="1">
            <a:schemeClr val="lt1"/>
          </a:fillRef>
          <a:effectRef idx="0">
            <a:schemeClr val="dk1"/>
          </a:effectRef>
          <a:fontRef idx="minor">
            <a:schemeClr val="dk1"/>
          </a:fontRef>
        </p:style>
        <p:txBody>
          <a:bodyPr/>
          <a:lstStyle/>
          <a:p>
            <a:r>
              <a:rPr lang="el-GR" altLang="el-GR" sz="2800" dirty="0"/>
              <a:t>Κινητικότητα των ιόντων που παράγονται από τη χημική αποσάθρωση</a:t>
            </a:r>
          </a:p>
        </p:txBody>
      </p:sp>
      <p:sp>
        <p:nvSpPr>
          <p:cNvPr id="89091" name="Rectangle 4"/>
          <p:cNvSpPr>
            <a:spLocks noChangeArrowheads="1"/>
          </p:cNvSpPr>
          <p:nvPr/>
        </p:nvSpPr>
        <p:spPr bwMode="auto">
          <a:xfrm>
            <a:off x="301925" y="1205602"/>
            <a:ext cx="11611154" cy="48936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400" dirty="0">
                <a:solidFill>
                  <a:srgbClr val="FFFFFF"/>
                </a:solidFill>
              </a:rPr>
              <a:t>Κινητικότητα</a:t>
            </a:r>
            <a:r>
              <a:rPr lang="en-US" altLang="el-GR" sz="2400" dirty="0">
                <a:solidFill>
                  <a:srgbClr val="FFFFFF"/>
                </a:solidFill>
              </a:rPr>
              <a:t> :</a:t>
            </a:r>
            <a:r>
              <a:rPr lang="el-GR" altLang="el-GR" sz="2400" dirty="0">
                <a:solidFill>
                  <a:srgbClr val="FFFFFF"/>
                </a:solidFill>
              </a:rPr>
              <a:t> τί χάνουμε στην αποσάθρωση</a:t>
            </a:r>
            <a:r>
              <a:rPr lang="en-US" altLang="el-GR" sz="2400" dirty="0">
                <a:solidFill>
                  <a:srgbClr val="FFFFFF"/>
                </a:solidFill>
              </a:rPr>
              <a:t>;</a:t>
            </a:r>
            <a:endParaRPr lang="el-GR" altLang="el-GR" sz="2400" dirty="0">
              <a:solidFill>
                <a:srgbClr val="FFFFFF"/>
              </a:solidFill>
            </a:endParaRPr>
          </a:p>
          <a:p>
            <a:pPr fontAlgn="base">
              <a:spcBef>
                <a:spcPct val="0"/>
              </a:spcBef>
              <a:spcAft>
                <a:spcPct val="0"/>
              </a:spcAft>
              <a:buClrTx/>
              <a:buNone/>
            </a:pPr>
            <a:r>
              <a:rPr lang="el-GR" altLang="el-GR" sz="2400" dirty="0">
                <a:solidFill>
                  <a:srgbClr val="FFFFFF"/>
                </a:solidFill>
              </a:rPr>
              <a:t>• </a:t>
            </a:r>
            <a:r>
              <a:rPr lang="el-GR" altLang="el-GR" sz="2400" dirty="0" err="1">
                <a:solidFill>
                  <a:srgbClr val="FFFFFF"/>
                </a:solidFill>
              </a:rPr>
              <a:t>Υψηλώς</a:t>
            </a:r>
            <a:r>
              <a:rPr lang="el-GR" altLang="el-GR" sz="2400" dirty="0">
                <a:solidFill>
                  <a:srgbClr val="FFFFFF"/>
                </a:solidFill>
              </a:rPr>
              <a:t> ευέλικτα: τι μπορεί να (</a:t>
            </a:r>
            <a:r>
              <a:rPr lang="el-GR" altLang="el-GR" sz="2400" dirty="0" err="1">
                <a:solidFill>
                  <a:srgbClr val="FFFFFF"/>
                </a:solidFill>
              </a:rPr>
              <a:t>ξανα</a:t>
            </a:r>
            <a:r>
              <a:rPr lang="el-GR" altLang="el-GR" sz="2400" dirty="0">
                <a:solidFill>
                  <a:srgbClr val="FFFFFF"/>
                </a:solidFill>
              </a:rPr>
              <a:t>)κινηθεί</a:t>
            </a:r>
          </a:p>
          <a:p>
            <a:pPr fontAlgn="base">
              <a:spcBef>
                <a:spcPct val="0"/>
              </a:spcBef>
              <a:spcAft>
                <a:spcPct val="0"/>
              </a:spcAft>
              <a:buClrTx/>
              <a:buNone/>
            </a:pPr>
            <a:r>
              <a:rPr lang="el-GR" altLang="el-GR" sz="2400" dirty="0">
                <a:solidFill>
                  <a:srgbClr val="FFFFFF"/>
                </a:solidFill>
              </a:rPr>
              <a:t>κάτω από </a:t>
            </a:r>
            <a:r>
              <a:rPr lang="en-US" altLang="el-GR" sz="2400" dirty="0">
                <a:solidFill>
                  <a:srgbClr val="FFFFFF"/>
                </a:solidFill>
              </a:rPr>
              <a:t>“</a:t>
            </a:r>
            <a:r>
              <a:rPr lang="el-GR" altLang="el-GR" sz="2400" dirty="0">
                <a:solidFill>
                  <a:srgbClr val="FFFFFF"/>
                </a:solidFill>
              </a:rPr>
              <a:t>κανονικές</a:t>
            </a:r>
            <a:r>
              <a:rPr lang="en-US" altLang="el-GR" sz="2400" dirty="0">
                <a:solidFill>
                  <a:srgbClr val="FFFFFF"/>
                </a:solidFill>
              </a:rPr>
              <a:t>” </a:t>
            </a:r>
            <a:r>
              <a:rPr lang="el-GR" altLang="el-GR" sz="2400" dirty="0">
                <a:solidFill>
                  <a:srgbClr val="FFFFFF"/>
                </a:solidFill>
              </a:rPr>
              <a:t>συνθήκες.</a:t>
            </a:r>
          </a:p>
          <a:p>
            <a:pPr fontAlgn="base">
              <a:spcBef>
                <a:spcPct val="0"/>
              </a:spcBef>
              <a:spcAft>
                <a:spcPct val="0"/>
              </a:spcAft>
              <a:buClrTx/>
              <a:buNone/>
            </a:pPr>
            <a:r>
              <a:rPr lang="el-GR" altLang="el-GR" sz="2400" dirty="0">
                <a:solidFill>
                  <a:srgbClr val="FFFFFF"/>
                </a:solidFill>
              </a:rPr>
              <a:t>• Ca2+, Mg2+, Na2+ (τα πιο ευέλικτα)</a:t>
            </a:r>
          </a:p>
          <a:p>
            <a:pPr fontAlgn="base">
              <a:spcBef>
                <a:spcPct val="0"/>
              </a:spcBef>
              <a:spcAft>
                <a:spcPct val="0"/>
              </a:spcAft>
              <a:buClrTx/>
              <a:buNone/>
            </a:pPr>
            <a:r>
              <a:rPr lang="el-GR" altLang="el-GR" sz="2400" dirty="0">
                <a:solidFill>
                  <a:srgbClr val="FFFFFF"/>
                </a:solidFill>
              </a:rPr>
              <a:t>• K+</a:t>
            </a:r>
          </a:p>
          <a:p>
            <a:pPr fontAlgn="base">
              <a:spcBef>
                <a:spcPct val="0"/>
              </a:spcBef>
              <a:spcAft>
                <a:spcPct val="0"/>
              </a:spcAft>
              <a:buClrTx/>
              <a:buNone/>
            </a:pPr>
            <a:r>
              <a:rPr lang="el-GR" altLang="el-GR" sz="2400" dirty="0">
                <a:solidFill>
                  <a:srgbClr val="FFFFFF"/>
                </a:solidFill>
              </a:rPr>
              <a:t>• Fe2+</a:t>
            </a:r>
          </a:p>
          <a:p>
            <a:pPr fontAlgn="base">
              <a:spcBef>
                <a:spcPct val="0"/>
              </a:spcBef>
              <a:spcAft>
                <a:spcPct val="0"/>
              </a:spcAft>
              <a:buClrTx/>
              <a:buNone/>
            </a:pPr>
            <a:r>
              <a:rPr lang="el-GR" altLang="el-GR" sz="2400" dirty="0">
                <a:solidFill>
                  <a:srgbClr val="FFFFFF"/>
                </a:solidFill>
              </a:rPr>
              <a:t>• Si4+</a:t>
            </a:r>
          </a:p>
          <a:p>
            <a:pPr fontAlgn="base">
              <a:spcBef>
                <a:spcPct val="0"/>
              </a:spcBef>
              <a:spcAft>
                <a:spcPct val="0"/>
              </a:spcAft>
              <a:buClrTx/>
              <a:buNone/>
            </a:pPr>
            <a:r>
              <a:rPr lang="el-GR" altLang="el-GR" sz="2400" dirty="0">
                <a:solidFill>
                  <a:srgbClr val="FFFFFF"/>
                </a:solidFill>
              </a:rPr>
              <a:t>• Ti4+</a:t>
            </a:r>
          </a:p>
          <a:p>
            <a:pPr fontAlgn="base">
              <a:spcBef>
                <a:spcPct val="0"/>
              </a:spcBef>
              <a:spcAft>
                <a:spcPct val="0"/>
              </a:spcAft>
              <a:buClrTx/>
              <a:buNone/>
            </a:pPr>
            <a:r>
              <a:rPr lang="el-GR" altLang="el-GR" sz="2400" dirty="0">
                <a:solidFill>
                  <a:srgbClr val="FFFFFF"/>
                </a:solidFill>
              </a:rPr>
              <a:t>• Fe3+</a:t>
            </a:r>
          </a:p>
          <a:p>
            <a:pPr fontAlgn="base">
              <a:spcBef>
                <a:spcPct val="0"/>
              </a:spcBef>
              <a:spcAft>
                <a:spcPct val="0"/>
              </a:spcAft>
              <a:buClrTx/>
              <a:buNone/>
            </a:pPr>
            <a:r>
              <a:rPr lang="el-GR" altLang="el-GR" sz="2400" dirty="0">
                <a:solidFill>
                  <a:srgbClr val="FFFFFF"/>
                </a:solidFill>
              </a:rPr>
              <a:t>• Al3+ (ελάχιστα ευέλικτο)</a:t>
            </a:r>
          </a:p>
          <a:p>
            <a:pPr fontAlgn="base">
              <a:spcBef>
                <a:spcPct val="0"/>
              </a:spcBef>
              <a:spcAft>
                <a:spcPct val="0"/>
              </a:spcAft>
              <a:buClrTx/>
              <a:buNone/>
            </a:pPr>
            <a:r>
              <a:rPr lang="el-GR" altLang="el-GR" sz="2400" dirty="0">
                <a:solidFill>
                  <a:srgbClr val="FFFFFF"/>
                </a:solidFill>
              </a:rPr>
              <a:t>  Η κινητικότητα πιθανά σχετίζεται με το ιοντικό δυναμικό : ο λόγος του φορτίου (σθένος) προς την ιοντική ακτίνα.</a:t>
            </a:r>
          </a:p>
          <a:p>
            <a:pPr fontAlgn="base">
              <a:spcBef>
                <a:spcPct val="0"/>
              </a:spcBef>
              <a:spcAft>
                <a:spcPct val="0"/>
              </a:spcAft>
              <a:buClrTx/>
              <a:buNone/>
            </a:pPr>
            <a:r>
              <a:rPr lang="el-GR" altLang="el-GR" sz="2400" dirty="0">
                <a:solidFill>
                  <a:srgbClr val="FFFFFF"/>
                </a:solidFill>
              </a:rPr>
              <a:t>Χαμηλή κινητικότητα= χαμηλό ιοντικό δυναμικό.</a:t>
            </a:r>
          </a:p>
        </p:txBody>
      </p:sp>
    </p:spTree>
    <p:extLst>
      <p:ext uri="{BB962C8B-B14F-4D97-AF65-F5344CB8AC3E}">
        <p14:creationId xmlns:p14="http://schemas.microsoft.com/office/powerpoint/2010/main" val="2007671399"/>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p:cNvSpPr>
            <a:spLocks noGrp="1" noChangeArrowheads="1"/>
          </p:cNvSpPr>
          <p:nvPr>
            <p:ph type="title"/>
          </p:nvPr>
        </p:nvSpPr>
        <p:spPr>
          <a:xfrm>
            <a:off x="125954" y="127989"/>
            <a:ext cx="5075774" cy="898554"/>
          </a:xfrm>
        </p:spPr>
        <p:style>
          <a:lnRef idx="2">
            <a:schemeClr val="dk1"/>
          </a:lnRef>
          <a:fillRef idx="1">
            <a:schemeClr val="lt1"/>
          </a:fillRef>
          <a:effectRef idx="0">
            <a:schemeClr val="dk1"/>
          </a:effectRef>
          <a:fontRef idx="minor">
            <a:schemeClr val="dk1"/>
          </a:fontRef>
        </p:style>
        <p:txBody>
          <a:bodyPr/>
          <a:lstStyle/>
          <a:p>
            <a:r>
              <a:rPr lang="el-GR" altLang="el-GR" sz="3200" dirty="0" smtClean="0"/>
              <a:t>Ζωικές δραστηριότητες στον εδαφικό ορίζοντα Α</a:t>
            </a:r>
          </a:p>
        </p:txBody>
      </p:sp>
      <p:pic>
        <p:nvPicPr>
          <p:cNvPr id="90118" name="Picture 7" descr="05_09"/>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954" y="1196377"/>
            <a:ext cx="4963631" cy="3907731"/>
          </a:xfrm>
          <a:ln w="12700">
            <a:solidFill>
              <a:schemeClr val="tx1"/>
            </a:solidFill>
            <a:miter lim="800000"/>
            <a:headEnd/>
            <a:tailEnd/>
          </a:ln>
        </p:spPr>
      </p:pic>
      <p:sp>
        <p:nvSpPr>
          <p:cNvPr id="4" name="Rectangle 6"/>
          <p:cNvSpPr txBox="1">
            <a:spLocks noChangeArrowheads="1"/>
          </p:cNvSpPr>
          <p:nvPr/>
        </p:nvSpPr>
        <p:spPr bwMode="auto">
          <a:xfrm>
            <a:off x="5874588" y="158181"/>
            <a:ext cx="5707811" cy="86836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kern="0" dirty="0" smtClean="0">
                <a:solidFill>
                  <a:schemeClr val="bg2"/>
                </a:solidFill>
              </a:rPr>
              <a:t>Οργανικά Συστατικά</a:t>
            </a:r>
          </a:p>
        </p:txBody>
      </p:sp>
      <p:sp>
        <p:nvSpPr>
          <p:cNvPr id="5" name="Rectangle 4"/>
          <p:cNvSpPr>
            <a:spLocks noChangeArrowheads="1"/>
          </p:cNvSpPr>
          <p:nvPr/>
        </p:nvSpPr>
        <p:spPr bwMode="auto">
          <a:xfrm>
            <a:off x="5300843" y="1196377"/>
            <a:ext cx="3946674" cy="4832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800" dirty="0" err="1">
                <a:solidFill>
                  <a:srgbClr val="FF0000"/>
                </a:solidFill>
              </a:rPr>
              <a:t>Χηλίωση</a:t>
            </a:r>
            <a:r>
              <a:rPr lang="el-GR" altLang="el-GR" sz="2800" dirty="0">
                <a:solidFill>
                  <a:srgbClr val="FF0000"/>
                </a:solidFill>
              </a:rPr>
              <a:t> </a:t>
            </a:r>
            <a:r>
              <a:rPr lang="en-US" altLang="el-GR" sz="2800" dirty="0">
                <a:solidFill>
                  <a:srgbClr val="FF0000"/>
                </a:solidFill>
              </a:rPr>
              <a:t>:</a:t>
            </a:r>
            <a:endParaRPr lang="el-GR" altLang="el-GR" sz="2800" dirty="0">
              <a:solidFill>
                <a:srgbClr val="FF0000"/>
              </a:solidFill>
            </a:endParaRPr>
          </a:p>
          <a:p>
            <a:pPr fontAlgn="base">
              <a:spcBef>
                <a:spcPct val="0"/>
              </a:spcBef>
              <a:spcAft>
                <a:spcPct val="0"/>
              </a:spcAft>
              <a:buClrTx/>
              <a:buNone/>
            </a:pPr>
            <a:r>
              <a:rPr lang="el-GR" altLang="el-GR" sz="2800" dirty="0">
                <a:solidFill>
                  <a:srgbClr val="FFFFFF"/>
                </a:solidFill>
              </a:rPr>
              <a:t>Γενικώς, μέταλλα συνδέονται με οργανικά </a:t>
            </a:r>
          </a:p>
          <a:p>
            <a:pPr fontAlgn="base">
              <a:spcBef>
                <a:spcPct val="0"/>
              </a:spcBef>
              <a:spcAft>
                <a:spcPct val="0"/>
              </a:spcAft>
              <a:buClrTx/>
              <a:buNone/>
            </a:pPr>
            <a:r>
              <a:rPr lang="el-GR" altLang="el-GR" sz="2800" dirty="0">
                <a:solidFill>
                  <a:srgbClr val="FFFFFF"/>
                </a:solidFill>
              </a:rPr>
              <a:t>συστατικά</a:t>
            </a:r>
            <a:r>
              <a:rPr lang="en-US" altLang="el-GR" sz="2800" dirty="0">
                <a:solidFill>
                  <a:srgbClr val="FFFFFF"/>
                </a:solidFill>
              </a:rPr>
              <a:t>                                                         </a:t>
            </a:r>
            <a:r>
              <a:rPr lang="el-GR" altLang="el-GR" sz="2800" dirty="0">
                <a:solidFill>
                  <a:srgbClr val="FFFFFF"/>
                </a:solidFill>
              </a:rPr>
              <a:t>–Οργανικό μόριο σχηματίζει </a:t>
            </a:r>
            <a:r>
              <a:rPr lang="el-GR" altLang="el-GR" sz="2800" dirty="0" smtClean="0">
                <a:solidFill>
                  <a:srgbClr val="FFFFFF"/>
                </a:solidFill>
              </a:rPr>
              <a:t>δακτύλιο </a:t>
            </a:r>
            <a:r>
              <a:rPr lang="el-GR" altLang="el-GR" sz="2800" dirty="0">
                <a:solidFill>
                  <a:srgbClr val="FFFFFF"/>
                </a:solidFill>
              </a:rPr>
              <a:t>γύρω από μέταλλο.</a:t>
            </a:r>
          </a:p>
          <a:p>
            <a:pPr fontAlgn="base">
              <a:spcBef>
                <a:spcPct val="0"/>
              </a:spcBef>
              <a:spcAft>
                <a:spcPct val="0"/>
              </a:spcAft>
              <a:buClrTx/>
              <a:buNone/>
            </a:pPr>
            <a:r>
              <a:rPr lang="el-GR" altLang="el-GR" sz="2800" dirty="0">
                <a:solidFill>
                  <a:srgbClr val="FFFFFF"/>
                </a:solidFill>
              </a:rPr>
              <a:t>–Το μόριο αυτό γίνεται πολύ διαλυτό και</a:t>
            </a:r>
            <a:r>
              <a:rPr lang="en-US" altLang="el-GR" sz="2800" dirty="0">
                <a:solidFill>
                  <a:srgbClr val="FFFFFF"/>
                </a:solidFill>
              </a:rPr>
              <a:t> </a:t>
            </a:r>
            <a:r>
              <a:rPr lang="el-GR" altLang="el-GR" sz="2800" dirty="0">
                <a:solidFill>
                  <a:srgbClr val="FFFFFF"/>
                </a:solidFill>
              </a:rPr>
              <a:t> επιτρέπει τη μεταφορά</a:t>
            </a:r>
            <a:r>
              <a:rPr lang="en-US" altLang="el-GR" sz="2800" dirty="0">
                <a:solidFill>
                  <a:srgbClr val="FFFFFF"/>
                </a:solidFill>
              </a:rPr>
              <a:t> Al </a:t>
            </a:r>
            <a:r>
              <a:rPr lang="el-GR" altLang="el-GR" sz="2800" dirty="0">
                <a:solidFill>
                  <a:srgbClr val="FFFFFF"/>
                </a:solidFill>
              </a:rPr>
              <a:t>και </a:t>
            </a:r>
            <a:r>
              <a:rPr lang="en-US" altLang="el-GR" sz="2800" dirty="0">
                <a:solidFill>
                  <a:srgbClr val="FFFFFF"/>
                </a:solidFill>
              </a:rPr>
              <a:t>Fe </a:t>
            </a:r>
            <a:r>
              <a:rPr lang="el-GR" altLang="el-GR" sz="2800" dirty="0">
                <a:solidFill>
                  <a:srgbClr val="FFFFFF"/>
                </a:solidFill>
              </a:rPr>
              <a:t>σε μέτριο </a:t>
            </a:r>
            <a:r>
              <a:rPr lang="en-US" altLang="el-GR" sz="2800" dirty="0" err="1">
                <a:solidFill>
                  <a:srgbClr val="FFFFFF"/>
                </a:solidFill>
              </a:rPr>
              <a:t>pH.</a:t>
            </a:r>
            <a:endParaRPr lang="el-GR" altLang="el-GR" sz="2800" dirty="0">
              <a:solidFill>
                <a:srgbClr val="FFFFFF"/>
              </a:solidFill>
            </a:endParaRPr>
          </a:p>
        </p:txBody>
      </p:sp>
      <p:pic>
        <p:nvPicPr>
          <p:cNvPr id="6" name="Picture 5"/>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1941" r="12130" b="19887"/>
          <a:stretch/>
        </p:blipFill>
        <p:spPr bwMode="auto">
          <a:xfrm>
            <a:off x="9247517" y="1912370"/>
            <a:ext cx="2863995" cy="30736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412419"/>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962400" y="0"/>
            <a:ext cx="5486400" cy="457200"/>
          </a:xfrm>
        </p:spPr>
        <p:style>
          <a:lnRef idx="2">
            <a:schemeClr val="dk1"/>
          </a:lnRef>
          <a:fillRef idx="1">
            <a:schemeClr val="lt1"/>
          </a:fillRef>
          <a:effectRef idx="0">
            <a:schemeClr val="dk1"/>
          </a:effectRef>
          <a:fontRef idx="minor">
            <a:schemeClr val="dk1"/>
          </a:fontRef>
        </p:style>
        <p:txBody>
          <a:bodyPr vert="horz" wrap="square" lIns="90488" tIns="44450" rIns="90488" bIns="44450" numCol="1" anchor="ctr" anchorCtr="0" compatLnSpc="1">
            <a:prstTxWarp prst="textNoShape">
              <a:avLst/>
            </a:prstTxWarp>
          </a:bodyPr>
          <a:lstStyle/>
          <a:p>
            <a:pPr>
              <a:lnSpc>
                <a:spcPct val="85000"/>
              </a:lnSpc>
            </a:pPr>
            <a:r>
              <a:rPr lang="en-US" altLang="el-GR" sz="1800" dirty="0">
                <a:latin typeface="Tahoma" panose="020B0604030504040204" pitchFamily="34" charset="0"/>
              </a:rPr>
              <a:t>Equator to Poles Factors</a:t>
            </a:r>
          </a:p>
        </p:txBody>
      </p:sp>
      <p:pic>
        <p:nvPicPr>
          <p:cNvPr id="93187" name="Picture 3"/>
          <p:cNvPicPr>
            <a:picLocks noChangeArrowheads="1"/>
          </p:cNvPicPr>
          <p:nvPr/>
        </p:nvPicPr>
        <p:blipFill rotWithShape="1">
          <a:blip r:embed="rId3">
            <a:extLst>
              <a:ext uri="{28A0092B-C50C-407E-A947-70E740481C1C}">
                <a14:useLocalDpi xmlns:a14="http://schemas.microsoft.com/office/drawing/2010/main" val="0"/>
              </a:ext>
            </a:extLst>
          </a:blip>
          <a:srcRect b="3228"/>
          <a:stretch/>
        </p:blipFill>
        <p:spPr bwMode="auto">
          <a:xfrm>
            <a:off x="2093914" y="3270250"/>
            <a:ext cx="8586787" cy="348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88" name="Freeform 4"/>
          <p:cNvSpPr>
            <a:spLocks/>
          </p:cNvSpPr>
          <p:nvPr/>
        </p:nvSpPr>
        <p:spPr bwMode="auto">
          <a:xfrm>
            <a:off x="2187576" y="2557464"/>
            <a:ext cx="1089025" cy="295275"/>
          </a:xfrm>
          <a:custGeom>
            <a:avLst/>
            <a:gdLst>
              <a:gd name="T0" fmla="*/ 0 w 686"/>
              <a:gd name="T1" fmla="*/ 2147483646 h 186"/>
              <a:gd name="T2" fmla="*/ 2147483646 w 686"/>
              <a:gd name="T3" fmla="*/ 2147483646 h 186"/>
              <a:gd name="T4" fmla="*/ 2147483646 w 686"/>
              <a:gd name="T5" fmla="*/ 2147483646 h 186"/>
              <a:gd name="T6" fmla="*/ 2147483646 w 686"/>
              <a:gd name="T7" fmla="*/ 2147483646 h 186"/>
              <a:gd name="T8" fmla="*/ 2147483646 w 686"/>
              <a:gd name="T9" fmla="*/ 2147483646 h 186"/>
              <a:gd name="T10" fmla="*/ 2147483646 w 686"/>
              <a:gd name="T11" fmla="*/ 2147483646 h 186"/>
              <a:gd name="T12" fmla="*/ 2147483646 w 686"/>
              <a:gd name="T13" fmla="*/ 2147483646 h 186"/>
              <a:gd name="T14" fmla="*/ 2147483646 w 686"/>
              <a:gd name="T15" fmla="*/ 2147483646 h 186"/>
              <a:gd name="T16" fmla="*/ 2147483646 w 686"/>
              <a:gd name="T17" fmla="*/ 2147483646 h 186"/>
              <a:gd name="T18" fmla="*/ 2147483646 w 686"/>
              <a:gd name="T19" fmla="*/ 2147483646 h 186"/>
              <a:gd name="T20" fmla="*/ 2147483646 w 686"/>
              <a:gd name="T21" fmla="*/ 2147483646 h 186"/>
              <a:gd name="T22" fmla="*/ 2147483646 w 686"/>
              <a:gd name="T23" fmla="*/ 2147483646 h 186"/>
              <a:gd name="T24" fmla="*/ 2147483646 w 686"/>
              <a:gd name="T25" fmla="*/ 2147483646 h 186"/>
              <a:gd name="T26" fmla="*/ 2147483646 w 686"/>
              <a:gd name="T27" fmla="*/ 2147483646 h 186"/>
              <a:gd name="T28" fmla="*/ 2147483646 w 686"/>
              <a:gd name="T29" fmla="*/ 2147483646 h 186"/>
              <a:gd name="T30" fmla="*/ 2147483646 w 686"/>
              <a:gd name="T31" fmla="*/ 2147483646 h 186"/>
              <a:gd name="T32" fmla="*/ 2147483646 w 686"/>
              <a:gd name="T33" fmla="*/ 2147483646 h 186"/>
              <a:gd name="T34" fmla="*/ 2147483646 w 686"/>
              <a:gd name="T35" fmla="*/ 2147483646 h 186"/>
              <a:gd name="T36" fmla="*/ 2147483646 w 686"/>
              <a:gd name="T37" fmla="*/ 2147483646 h 186"/>
              <a:gd name="T38" fmla="*/ 2147483646 w 686"/>
              <a:gd name="T39" fmla="*/ 2147483646 h 186"/>
              <a:gd name="T40" fmla="*/ 2147483646 w 686"/>
              <a:gd name="T41" fmla="*/ 2147483646 h 186"/>
              <a:gd name="T42" fmla="*/ 2147483646 w 686"/>
              <a:gd name="T43" fmla="*/ 2147483646 h 186"/>
              <a:gd name="T44" fmla="*/ 2147483646 w 686"/>
              <a:gd name="T45" fmla="*/ 2147483646 h 186"/>
              <a:gd name="T46" fmla="*/ 2147483646 w 686"/>
              <a:gd name="T47" fmla="*/ 2147483646 h 186"/>
              <a:gd name="T48" fmla="*/ 2147483646 w 686"/>
              <a:gd name="T49" fmla="*/ 2147483646 h 186"/>
              <a:gd name="T50" fmla="*/ 2147483646 w 686"/>
              <a:gd name="T51" fmla="*/ 2147483646 h 186"/>
              <a:gd name="T52" fmla="*/ 2147483646 w 686"/>
              <a:gd name="T53" fmla="*/ 2147483646 h 186"/>
              <a:gd name="T54" fmla="*/ 2147483646 w 686"/>
              <a:gd name="T55" fmla="*/ 2147483646 h 186"/>
              <a:gd name="T56" fmla="*/ 2147483646 w 686"/>
              <a:gd name="T57" fmla="*/ 0 h 186"/>
              <a:gd name="T58" fmla="*/ 2147483646 w 686"/>
              <a:gd name="T59" fmla="*/ 0 h 1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6"/>
              <a:gd name="T91" fmla="*/ 0 h 186"/>
              <a:gd name="T92" fmla="*/ 686 w 686"/>
              <a:gd name="T93" fmla="*/ 186 h 1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6" h="186">
                <a:moveTo>
                  <a:pt x="0" y="185"/>
                </a:moveTo>
                <a:lnTo>
                  <a:pt x="10" y="185"/>
                </a:lnTo>
                <a:lnTo>
                  <a:pt x="10" y="174"/>
                </a:lnTo>
                <a:lnTo>
                  <a:pt x="21" y="174"/>
                </a:lnTo>
                <a:lnTo>
                  <a:pt x="31" y="174"/>
                </a:lnTo>
                <a:lnTo>
                  <a:pt x="31" y="162"/>
                </a:lnTo>
                <a:lnTo>
                  <a:pt x="40" y="162"/>
                </a:lnTo>
                <a:lnTo>
                  <a:pt x="61" y="151"/>
                </a:lnTo>
                <a:lnTo>
                  <a:pt x="71" y="151"/>
                </a:lnTo>
                <a:lnTo>
                  <a:pt x="82" y="139"/>
                </a:lnTo>
                <a:lnTo>
                  <a:pt x="102" y="128"/>
                </a:lnTo>
                <a:lnTo>
                  <a:pt x="122" y="128"/>
                </a:lnTo>
                <a:lnTo>
                  <a:pt x="143" y="116"/>
                </a:lnTo>
                <a:lnTo>
                  <a:pt x="163" y="103"/>
                </a:lnTo>
                <a:lnTo>
                  <a:pt x="184" y="92"/>
                </a:lnTo>
                <a:lnTo>
                  <a:pt x="205" y="92"/>
                </a:lnTo>
                <a:lnTo>
                  <a:pt x="224" y="80"/>
                </a:lnTo>
                <a:lnTo>
                  <a:pt x="256" y="69"/>
                </a:lnTo>
                <a:lnTo>
                  <a:pt x="287" y="57"/>
                </a:lnTo>
                <a:lnTo>
                  <a:pt x="306" y="57"/>
                </a:lnTo>
                <a:lnTo>
                  <a:pt x="337" y="46"/>
                </a:lnTo>
                <a:lnTo>
                  <a:pt x="379" y="34"/>
                </a:lnTo>
                <a:lnTo>
                  <a:pt x="409" y="34"/>
                </a:lnTo>
                <a:lnTo>
                  <a:pt x="440" y="23"/>
                </a:lnTo>
                <a:lnTo>
                  <a:pt x="480" y="23"/>
                </a:lnTo>
                <a:lnTo>
                  <a:pt x="511" y="11"/>
                </a:lnTo>
                <a:lnTo>
                  <a:pt x="553" y="11"/>
                </a:lnTo>
                <a:lnTo>
                  <a:pt x="593" y="11"/>
                </a:lnTo>
                <a:lnTo>
                  <a:pt x="634" y="0"/>
                </a:lnTo>
                <a:lnTo>
                  <a:pt x="685" y="0"/>
                </a:lnTo>
              </a:path>
            </a:pathLst>
          </a:custGeom>
          <a:noFill/>
          <a:ln w="25400" cap="rnd" cmpd="sng">
            <a:solidFill>
              <a:srgbClr val="FF4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189" name="Freeform 5"/>
          <p:cNvSpPr>
            <a:spLocks/>
          </p:cNvSpPr>
          <p:nvPr/>
        </p:nvSpPr>
        <p:spPr bwMode="auto">
          <a:xfrm>
            <a:off x="3275013" y="2557463"/>
            <a:ext cx="3833812" cy="1198562"/>
          </a:xfrm>
          <a:custGeom>
            <a:avLst/>
            <a:gdLst>
              <a:gd name="T0" fmla="*/ 2147483646 w 2415"/>
              <a:gd name="T1" fmla="*/ 0 h 755"/>
              <a:gd name="T2" fmla="*/ 2147483646 w 2415"/>
              <a:gd name="T3" fmla="*/ 0 h 755"/>
              <a:gd name="T4" fmla="*/ 2147483646 w 2415"/>
              <a:gd name="T5" fmla="*/ 2147483646 h 755"/>
              <a:gd name="T6" fmla="*/ 2147483646 w 2415"/>
              <a:gd name="T7" fmla="*/ 2147483646 h 755"/>
              <a:gd name="T8" fmla="*/ 2147483646 w 2415"/>
              <a:gd name="T9" fmla="*/ 2147483646 h 755"/>
              <a:gd name="T10" fmla="*/ 2147483646 w 2415"/>
              <a:gd name="T11" fmla="*/ 2147483646 h 755"/>
              <a:gd name="T12" fmla="*/ 2147483646 w 2415"/>
              <a:gd name="T13" fmla="*/ 2147483646 h 755"/>
              <a:gd name="T14" fmla="*/ 2147483646 w 2415"/>
              <a:gd name="T15" fmla="*/ 2147483646 h 755"/>
              <a:gd name="T16" fmla="*/ 2147483646 w 2415"/>
              <a:gd name="T17" fmla="*/ 2147483646 h 755"/>
              <a:gd name="T18" fmla="*/ 2147483646 w 2415"/>
              <a:gd name="T19" fmla="*/ 2147483646 h 755"/>
              <a:gd name="T20" fmla="*/ 2147483646 w 2415"/>
              <a:gd name="T21" fmla="*/ 2147483646 h 755"/>
              <a:gd name="T22" fmla="*/ 2147483646 w 2415"/>
              <a:gd name="T23" fmla="*/ 2147483646 h 755"/>
              <a:gd name="T24" fmla="*/ 2147483646 w 2415"/>
              <a:gd name="T25" fmla="*/ 2147483646 h 755"/>
              <a:gd name="T26" fmla="*/ 2147483646 w 2415"/>
              <a:gd name="T27" fmla="*/ 2147483646 h 755"/>
              <a:gd name="T28" fmla="*/ 2147483646 w 2415"/>
              <a:gd name="T29" fmla="*/ 2147483646 h 755"/>
              <a:gd name="T30" fmla="*/ 2147483646 w 2415"/>
              <a:gd name="T31" fmla="*/ 2147483646 h 755"/>
              <a:gd name="T32" fmla="*/ 2147483646 w 2415"/>
              <a:gd name="T33" fmla="*/ 2147483646 h 755"/>
              <a:gd name="T34" fmla="*/ 2147483646 w 2415"/>
              <a:gd name="T35" fmla="*/ 2147483646 h 755"/>
              <a:gd name="T36" fmla="*/ 2147483646 w 2415"/>
              <a:gd name="T37" fmla="*/ 2147483646 h 755"/>
              <a:gd name="T38" fmla="*/ 2147483646 w 2415"/>
              <a:gd name="T39" fmla="*/ 2147483646 h 755"/>
              <a:gd name="T40" fmla="*/ 2147483646 w 2415"/>
              <a:gd name="T41" fmla="*/ 2147483646 h 755"/>
              <a:gd name="T42" fmla="*/ 2147483646 w 2415"/>
              <a:gd name="T43" fmla="*/ 2147483646 h 755"/>
              <a:gd name="T44" fmla="*/ 2147483646 w 2415"/>
              <a:gd name="T45" fmla="*/ 2147483646 h 755"/>
              <a:gd name="T46" fmla="*/ 2147483646 w 2415"/>
              <a:gd name="T47" fmla="*/ 2147483646 h 755"/>
              <a:gd name="T48" fmla="*/ 2147483646 w 2415"/>
              <a:gd name="T49" fmla="*/ 2147483646 h 755"/>
              <a:gd name="T50" fmla="*/ 2147483646 w 2415"/>
              <a:gd name="T51" fmla="*/ 2147483646 h 755"/>
              <a:gd name="T52" fmla="*/ 2147483646 w 2415"/>
              <a:gd name="T53" fmla="*/ 2147483646 h 755"/>
              <a:gd name="T54" fmla="*/ 2147483646 w 2415"/>
              <a:gd name="T55" fmla="*/ 2147483646 h 755"/>
              <a:gd name="T56" fmla="*/ 2147483646 w 2415"/>
              <a:gd name="T57" fmla="*/ 2147483646 h 755"/>
              <a:gd name="T58" fmla="*/ 2147483646 w 2415"/>
              <a:gd name="T59" fmla="*/ 2147483646 h 755"/>
              <a:gd name="T60" fmla="*/ 2147483646 w 2415"/>
              <a:gd name="T61" fmla="*/ 2147483646 h 755"/>
              <a:gd name="T62" fmla="*/ 2147483646 w 2415"/>
              <a:gd name="T63" fmla="*/ 2147483646 h 755"/>
              <a:gd name="T64" fmla="*/ 2147483646 w 2415"/>
              <a:gd name="T65" fmla="*/ 2147483646 h 755"/>
              <a:gd name="T66" fmla="*/ 2147483646 w 2415"/>
              <a:gd name="T67" fmla="*/ 2147483646 h 755"/>
              <a:gd name="T68" fmla="*/ 2147483646 w 2415"/>
              <a:gd name="T69" fmla="*/ 2147483646 h 755"/>
              <a:gd name="T70" fmla="*/ 2147483646 w 2415"/>
              <a:gd name="T71" fmla="*/ 2147483646 h 755"/>
              <a:gd name="T72" fmla="*/ 2147483646 w 2415"/>
              <a:gd name="T73" fmla="*/ 2147483646 h 755"/>
              <a:gd name="T74" fmla="*/ 2147483646 w 2415"/>
              <a:gd name="T75" fmla="*/ 2147483646 h 755"/>
              <a:gd name="T76" fmla="*/ 2147483646 w 2415"/>
              <a:gd name="T77" fmla="*/ 2147483646 h 755"/>
              <a:gd name="T78" fmla="*/ 2147483646 w 2415"/>
              <a:gd name="T79" fmla="*/ 2147483646 h 755"/>
              <a:gd name="T80" fmla="*/ 2147483646 w 2415"/>
              <a:gd name="T81" fmla="*/ 2147483646 h 755"/>
              <a:gd name="T82" fmla="*/ 2147483646 w 2415"/>
              <a:gd name="T83" fmla="*/ 2147483646 h 755"/>
              <a:gd name="T84" fmla="*/ 2147483646 w 2415"/>
              <a:gd name="T85" fmla="*/ 2147483646 h 755"/>
              <a:gd name="T86" fmla="*/ 2147483646 w 2415"/>
              <a:gd name="T87" fmla="*/ 2147483646 h 755"/>
              <a:gd name="T88" fmla="*/ 2147483646 w 2415"/>
              <a:gd name="T89" fmla="*/ 2147483646 h 755"/>
              <a:gd name="T90" fmla="*/ 2147483646 w 2415"/>
              <a:gd name="T91" fmla="*/ 2147483646 h 755"/>
              <a:gd name="T92" fmla="*/ 2147483646 w 2415"/>
              <a:gd name="T93" fmla="*/ 2147483646 h 755"/>
              <a:gd name="T94" fmla="*/ 2147483646 w 2415"/>
              <a:gd name="T95" fmla="*/ 2147483646 h 755"/>
              <a:gd name="T96" fmla="*/ 2147483646 w 2415"/>
              <a:gd name="T97" fmla="*/ 2147483646 h 755"/>
              <a:gd name="T98" fmla="*/ 2147483646 w 2415"/>
              <a:gd name="T99" fmla="*/ 2147483646 h 755"/>
              <a:gd name="T100" fmla="*/ 2147483646 w 2415"/>
              <a:gd name="T101" fmla="*/ 2147483646 h 755"/>
              <a:gd name="T102" fmla="*/ 2147483646 w 2415"/>
              <a:gd name="T103" fmla="*/ 2147483646 h 755"/>
              <a:gd name="T104" fmla="*/ 2147483646 w 2415"/>
              <a:gd name="T105" fmla="*/ 2147483646 h 755"/>
              <a:gd name="T106" fmla="*/ 2147483646 w 2415"/>
              <a:gd name="T107" fmla="*/ 2147483646 h 7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15"/>
              <a:gd name="T163" fmla="*/ 0 h 755"/>
              <a:gd name="T164" fmla="*/ 2415 w 2415"/>
              <a:gd name="T165" fmla="*/ 755 h 7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15" h="755">
                <a:moveTo>
                  <a:pt x="0" y="0"/>
                </a:moveTo>
                <a:lnTo>
                  <a:pt x="10" y="0"/>
                </a:lnTo>
                <a:lnTo>
                  <a:pt x="31" y="0"/>
                </a:lnTo>
                <a:lnTo>
                  <a:pt x="41" y="0"/>
                </a:lnTo>
                <a:lnTo>
                  <a:pt x="62" y="11"/>
                </a:lnTo>
                <a:lnTo>
                  <a:pt x="71" y="11"/>
                </a:lnTo>
                <a:lnTo>
                  <a:pt x="92" y="11"/>
                </a:lnTo>
                <a:lnTo>
                  <a:pt x="102" y="11"/>
                </a:lnTo>
                <a:lnTo>
                  <a:pt x="123" y="11"/>
                </a:lnTo>
                <a:lnTo>
                  <a:pt x="144" y="11"/>
                </a:lnTo>
                <a:lnTo>
                  <a:pt x="153" y="23"/>
                </a:lnTo>
                <a:lnTo>
                  <a:pt x="174" y="23"/>
                </a:lnTo>
                <a:lnTo>
                  <a:pt x="195" y="23"/>
                </a:lnTo>
                <a:lnTo>
                  <a:pt x="215" y="34"/>
                </a:lnTo>
                <a:lnTo>
                  <a:pt x="236" y="34"/>
                </a:lnTo>
                <a:lnTo>
                  <a:pt x="256" y="34"/>
                </a:lnTo>
                <a:lnTo>
                  <a:pt x="276" y="46"/>
                </a:lnTo>
                <a:lnTo>
                  <a:pt x="287" y="46"/>
                </a:lnTo>
                <a:lnTo>
                  <a:pt x="307" y="57"/>
                </a:lnTo>
                <a:lnTo>
                  <a:pt x="328" y="57"/>
                </a:lnTo>
                <a:lnTo>
                  <a:pt x="358" y="70"/>
                </a:lnTo>
                <a:lnTo>
                  <a:pt x="379" y="70"/>
                </a:lnTo>
                <a:lnTo>
                  <a:pt x="399" y="80"/>
                </a:lnTo>
                <a:lnTo>
                  <a:pt x="420" y="80"/>
                </a:lnTo>
                <a:lnTo>
                  <a:pt x="440" y="93"/>
                </a:lnTo>
                <a:lnTo>
                  <a:pt x="460" y="93"/>
                </a:lnTo>
                <a:lnTo>
                  <a:pt x="481" y="104"/>
                </a:lnTo>
                <a:lnTo>
                  <a:pt x="512" y="104"/>
                </a:lnTo>
                <a:lnTo>
                  <a:pt x="532" y="116"/>
                </a:lnTo>
                <a:lnTo>
                  <a:pt x="553" y="128"/>
                </a:lnTo>
                <a:lnTo>
                  <a:pt x="573" y="128"/>
                </a:lnTo>
                <a:lnTo>
                  <a:pt x="603" y="139"/>
                </a:lnTo>
                <a:lnTo>
                  <a:pt x="624" y="151"/>
                </a:lnTo>
                <a:lnTo>
                  <a:pt x="645" y="151"/>
                </a:lnTo>
                <a:lnTo>
                  <a:pt x="676" y="162"/>
                </a:lnTo>
                <a:lnTo>
                  <a:pt x="695" y="175"/>
                </a:lnTo>
                <a:lnTo>
                  <a:pt x="716" y="185"/>
                </a:lnTo>
                <a:lnTo>
                  <a:pt x="747" y="185"/>
                </a:lnTo>
                <a:lnTo>
                  <a:pt x="768" y="198"/>
                </a:lnTo>
                <a:lnTo>
                  <a:pt x="798" y="209"/>
                </a:lnTo>
                <a:lnTo>
                  <a:pt x="818" y="221"/>
                </a:lnTo>
                <a:lnTo>
                  <a:pt x="850" y="221"/>
                </a:lnTo>
                <a:lnTo>
                  <a:pt x="870" y="232"/>
                </a:lnTo>
                <a:lnTo>
                  <a:pt x="900" y="244"/>
                </a:lnTo>
                <a:lnTo>
                  <a:pt x="921" y="255"/>
                </a:lnTo>
                <a:lnTo>
                  <a:pt x="952" y="267"/>
                </a:lnTo>
                <a:lnTo>
                  <a:pt x="972" y="267"/>
                </a:lnTo>
                <a:lnTo>
                  <a:pt x="1003" y="278"/>
                </a:lnTo>
                <a:lnTo>
                  <a:pt x="1023" y="290"/>
                </a:lnTo>
                <a:lnTo>
                  <a:pt x="1053" y="301"/>
                </a:lnTo>
                <a:lnTo>
                  <a:pt x="1074" y="314"/>
                </a:lnTo>
                <a:lnTo>
                  <a:pt x="1105" y="325"/>
                </a:lnTo>
                <a:lnTo>
                  <a:pt x="1126" y="337"/>
                </a:lnTo>
                <a:lnTo>
                  <a:pt x="1156" y="337"/>
                </a:lnTo>
                <a:lnTo>
                  <a:pt x="1176" y="348"/>
                </a:lnTo>
                <a:lnTo>
                  <a:pt x="1208" y="360"/>
                </a:lnTo>
                <a:lnTo>
                  <a:pt x="1228" y="371"/>
                </a:lnTo>
                <a:lnTo>
                  <a:pt x="1258" y="383"/>
                </a:lnTo>
                <a:lnTo>
                  <a:pt x="1289" y="394"/>
                </a:lnTo>
                <a:lnTo>
                  <a:pt x="1310" y="406"/>
                </a:lnTo>
                <a:lnTo>
                  <a:pt x="1340" y="406"/>
                </a:lnTo>
                <a:lnTo>
                  <a:pt x="1361" y="417"/>
                </a:lnTo>
                <a:lnTo>
                  <a:pt x="1392" y="429"/>
                </a:lnTo>
                <a:lnTo>
                  <a:pt x="1411" y="440"/>
                </a:lnTo>
                <a:lnTo>
                  <a:pt x="1442" y="453"/>
                </a:lnTo>
                <a:lnTo>
                  <a:pt x="1463" y="464"/>
                </a:lnTo>
                <a:lnTo>
                  <a:pt x="1494" y="476"/>
                </a:lnTo>
                <a:lnTo>
                  <a:pt x="1524" y="476"/>
                </a:lnTo>
                <a:lnTo>
                  <a:pt x="1545" y="487"/>
                </a:lnTo>
                <a:lnTo>
                  <a:pt x="1576" y="499"/>
                </a:lnTo>
                <a:lnTo>
                  <a:pt x="1596" y="510"/>
                </a:lnTo>
                <a:lnTo>
                  <a:pt x="1627" y="522"/>
                </a:lnTo>
                <a:lnTo>
                  <a:pt x="1647" y="522"/>
                </a:lnTo>
                <a:lnTo>
                  <a:pt x="1677" y="533"/>
                </a:lnTo>
                <a:lnTo>
                  <a:pt x="1698" y="545"/>
                </a:lnTo>
                <a:lnTo>
                  <a:pt x="1719" y="556"/>
                </a:lnTo>
                <a:lnTo>
                  <a:pt x="1750" y="569"/>
                </a:lnTo>
                <a:lnTo>
                  <a:pt x="1769" y="569"/>
                </a:lnTo>
                <a:lnTo>
                  <a:pt x="1800" y="581"/>
                </a:lnTo>
                <a:lnTo>
                  <a:pt x="1821" y="592"/>
                </a:lnTo>
                <a:lnTo>
                  <a:pt x="1852" y="604"/>
                </a:lnTo>
                <a:lnTo>
                  <a:pt x="1872" y="604"/>
                </a:lnTo>
                <a:lnTo>
                  <a:pt x="1893" y="615"/>
                </a:lnTo>
                <a:lnTo>
                  <a:pt x="1924" y="627"/>
                </a:lnTo>
                <a:lnTo>
                  <a:pt x="1944" y="627"/>
                </a:lnTo>
                <a:lnTo>
                  <a:pt x="1964" y="638"/>
                </a:lnTo>
                <a:lnTo>
                  <a:pt x="1985" y="650"/>
                </a:lnTo>
                <a:lnTo>
                  <a:pt x="2016" y="650"/>
                </a:lnTo>
                <a:lnTo>
                  <a:pt x="2035" y="661"/>
                </a:lnTo>
                <a:lnTo>
                  <a:pt x="2056" y="674"/>
                </a:lnTo>
                <a:lnTo>
                  <a:pt x="2077" y="674"/>
                </a:lnTo>
                <a:lnTo>
                  <a:pt x="2097" y="684"/>
                </a:lnTo>
                <a:lnTo>
                  <a:pt x="2127" y="684"/>
                </a:lnTo>
                <a:lnTo>
                  <a:pt x="2148" y="697"/>
                </a:lnTo>
                <a:lnTo>
                  <a:pt x="2169" y="697"/>
                </a:lnTo>
                <a:lnTo>
                  <a:pt x="2190" y="708"/>
                </a:lnTo>
                <a:lnTo>
                  <a:pt x="2210" y="708"/>
                </a:lnTo>
                <a:lnTo>
                  <a:pt x="2230" y="720"/>
                </a:lnTo>
                <a:lnTo>
                  <a:pt x="2251" y="720"/>
                </a:lnTo>
                <a:lnTo>
                  <a:pt x="2271" y="720"/>
                </a:lnTo>
                <a:lnTo>
                  <a:pt x="2292" y="731"/>
                </a:lnTo>
                <a:lnTo>
                  <a:pt x="2312" y="731"/>
                </a:lnTo>
                <a:lnTo>
                  <a:pt x="2322" y="743"/>
                </a:lnTo>
                <a:lnTo>
                  <a:pt x="2343" y="743"/>
                </a:lnTo>
                <a:lnTo>
                  <a:pt x="2363" y="743"/>
                </a:lnTo>
                <a:lnTo>
                  <a:pt x="2384" y="743"/>
                </a:lnTo>
                <a:lnTo>
                  <a:pt x="2404" y="754"/>
                </a:lnTo>
                <a:lnTo>
                  <a:pt x="2414" y="754"/>
                </a:lnTo>
              </a:path>
            </a:pathLst>
          </a:custGeom>
          <a:noFill/>
          <a:ln w="25400" cap="rnd" cmpd="sng">
            <a:solidFill>
              <a:srgbClr val="FF4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190" name="Freeform 6"/>
          <p:cNvSpPr>
            <a:spLocks/>
          </p:cNvSpPr>
          <p:nvPr/>
        </p:nvSpPr>
        <p:spPr bwMode="auto">
          <a:xfrm>
            <a:off x="7107238" y="3754439"/>
            <a:ext cx="1268412" cy="223837"/>
          </a:xfrm>
          <a:custGeom>
            <a:avLst/>
            <a:gdLst>
              <a:gd name="T0" fmla="*/ 0 w 799"/>
              <a:gd name="T1" fmla="*/ 0 h 141"/>
              <a:gd name="T2" fmla="*/ 2147483646 w 799"/>
              <a:gd name="T3" fmla="*/ 0 h 141"/>
              <a:gd name="T4" fmla="*/ 2147483646 w 799"/>
              <a:gd name="T5" fmla="*/ 0 h 141"/>
              <a:gd name="T6" fmla="*/ 2147483646 w 799"/>
              <a:gd name="T7" fmla="*/ 0 h 141"/>
              <a:gd name="T8" fmla="*/ 2147483646 w 799"/>
              <a:gd name="T9" fmla="*/ 2147483646 h 141"/>
              <a:gd name="T10" fmla="*/ 2147483646 w 799"/>
              <a:gd name="T11" fmla="*/ 2147483646 h 141"/>
              <a:gd name="T12" fmla="*/ 2147483646 w 799"/>
              <a:gd name="T13" fmla="*/ 2147483646 h 141"/>
              <a:gd name="T14" fmla="*/ 2147483646 w 799"/>
              <a:gd name="T15" fmla="*/ 2147483646 h 141"/>
              <a:gd name="T16" fmla="*/ 2147483646 w 799"/>
              <a:gd name="T17" fmla="*/ 2147483646 h 141"/>
              <a:gd name="T18" fmla="*/ 2147483646 w 799"/>
              <a:gd name="T19" fmla="*/ 2147483646 h 141"/>
              <a:gd name="T20" fmla="*/ 2147483646 w 799"/>
              <a:gd name="T21" fmla="*/ 2147483646 h 141"/>
              <a:gd name="T22" fmla="*/ 2147483646 w 799"/>
              <a:gd name="T23" fmla="*/ 2147483646 h 141"/>
              <a:gd name="T24" fmla="*/ 2147483646 w 799"/>
              <a:gd name="T25" fmla="*/ 2147483646 h 141"/>
              <a:gd name="T26" fmla="*/ 2147483646 w 799"/>
              <a:gd name="T27" fmla="*/ 2147483646 h 141"/>
              <a:gd name="T28" fmla="*/ 2147483646 w 799"/>
              <a:gd name="T29" fmla="*/ 2147483646 h 141"/>
              <a:gd name="T30" fmla="*/ 2147483646 w 799"/>
              <a:gd name="T31" fmla="*/ 2147483646 h 141"/>
              <a:gd name="T32" fmla="*/ 2147483646 w 799"/>
              <a:gd name="T33" fmla="*/ 2147483646 h 141"/>
              <a:gd name="T34" fmla="*/ 2147483646 w 799"/>
              <a:gd name="T35" fmla="*/ 2147483646 h 141"/>
              <a:gd name="T36" fmla="*/ 2147483646 w 799"/>
              <a:gd name="T37" fmla="*/ 2147483646 h 141"/>
              <a:gd name="T38" fmla="*/ 2147483646 w 799"/>
              <a:gd name="T39" fmla="*/ 2147483646 h 141"/>
              <a:gd name="T40" fmla="*/ 2147483646 w 799"/>
              <a:gd name="T41" fmla="*/ 2147483646 h 141"/>
              <a:gd name="T42" fmla="*/ 2147483646 w 799"/>
              <a:gd name="T43" fmla="*/ 2147483646 h 141"/>
              <a:gd name="T44" fmla="*/ 2147483646 w 799"/>
              <a:gd name="T45" fmla="*/ 2147483646 h 141"/>
              <a:gd name="T46" fmla="*/ 2147483646 w 799"/>
              <a:gd name="T47" fmla="*/ 2147483646 h 141"/>
              <a:gd name="T48" fmla="*/ 2147483646 w 799"/>
              <a:gd name="T49" fmla="*/ 2147483646 h 141"/>
              <a:gd name="T50" fmla="*/ 2147483646 w 799"/>
              <a:gd name="T51" fmla="*/ 2147483646 h 141"/>
              <a:gd name="T52" fmla="*/ 2147483646 w 799"/>
              <a:gd name="T53" fmla="*/ 2147483646 h 141"/>
              <a:gd name="T54" fmla="*/ 2147483646 w 799"/>
              <a:gd name="T55" fmla="*/ 2147483646 h 141"/>
              <a:gd name="T56" fmla="*/ 2147483646 w 799"/>
              <a:gd name="T57" fmla="*/ 2147483646 h 141"/>
              <a:gd name="T58" fmla="*/ 2147483646 w 799"/>
              <a:gd name="T59" fmla="*/ 2147483646 h 141"/>
              <a:gd name="T60" fmla="*/ 2147483646 w 799"/>
              <a:gd name="T61" fmla="*/ 2147483646 h 141"/>
              <a:gd name="T62" fmla="*/ 2147483646 w 799"/>
              <a:gd name="T63" fmla="*/ 2147483646 h 141"/>
              <a:gd name="T64" fmla="*/ 2147483646 w 799"/>
              <a:gd name="T65" fmla="*/ 2147483646 h 141"/>
              <a:gd name="T66" fmla="*/ 2147483646 w 799"/>
              <a:gd name="T67" fmla="*/ 2147483646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9"/>
              <a:gd name="T103" fmla="*/ 0 h 141"/>
              <a:gd name="T104" fmla="*/ 799 w 799"/>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9" h="141">
                <a:moveTo>
                  <a:pt x="0" y="0"/>
                </a:moveTo>
                <a:lnTo>
                  <a:pt x="21" y="0"/>
                </a:lnTo>
                <a:lnTo>
                  <a:pt x="31" y="0"/>
                </a:lnTo>
                <a:lnTo>
                  <a:pt x="52" y="0"/>
                </a:lnTo>
                <a:lnTo>
                  <a:pt x="62" y="12"/>
                </a:lnTo>
                <a:lnTo>
                  <a:pt x="82" y="12"/>
                </a:lnTo>
                <a:lnTo>
                  <a:pt x="102" y="12"/>
                </a:lnTo>
                <a:lnTo>
                  <a:pt x="123" y="12"/>
                </a:lnTo>
                <a:lnTo>
                  <a:pt x="144" y="23"/>
                </a:lnTo>
                <a:lnTo>
                  <a:pt x="164" y="23"/>
                </a:lnTo>
                <a:lnTo>
                  <a:pt x="184" y="23"/>
                </a:lnTo>
                <a:lnTo>
                  <a:pt x="205" y="36"/>
                </a:lnTo>
                <a:lnTo>
                  <a:pt x="226" y="36"/>
                </a:lnTo>
                <a:lnTo>
                  <a:pt x="246" y="47"/>
                </a:lnTo>
                <a:lnTo>
                  <a:pt x="276" y="47"/>
                </a:lnTo>
                <a:lnTo>
                  <a:pt x="297" y="47"/>
                </a:lnTo>
                <a:lnTo>
                  <a:pt x="318" y="59"/>
                </a:lnTo>
                <a:lnTo>
                  <a:pt x="348" y="59"/>
                </a:lnTo>
                <a:lnTo>
                  <a:pt x="368" y="70"/>
                </a:lnTo>
                <a:lnTo>
                  <a:pt x="400" y="70"/>
                </a:lnTo>
                <a:lnTo>
                  <a:pt x="420" y="70"/>
                </a:lnTo>
                <a:lnTo>
                  <a:pt x="450" y="82"/>
                </a:lnTo>
                <a:lnTo>
                  <a:pt x="481" y="82"/>
                </a:lnTo>
                <a:lnTo>
                  <a:pt x="502" y="93"/>
                </a:lnTo>
                <a:lnTo>
                  <a:pt x="532" y="93"/>
                </a:lnTo>
                <a:lnTo>
                  <a:pt x="563" y="106"/>
                </a:lnTo>
                <a:lnTo>
                  <a:pt x="584" y="106"/>
                </a:lnTo>
                <a:lnTo>
                  <a:pt x="614" y="106"/>
                </a:lnTo>
                <a:lnTo>
                  <a:pt x="645" y="117"/>
                </a:lnTo>
                <a:lnTo>
                  <a:pt x="676" y="117"/>
                </a:lnTo>
                <a:lnTo>
                  <a:pt x="706" y="129"/>
                </a:lnTo>
                <a:lnTo>
                  <a:pt x="737" y="129"/>
                </a:lnTo>
                <a:lnTo>
                  <a:pt x="768" y="129"/>
                </a:lnTo>
                <a:lnTo>
                  <a:pt x="798" y="140"/>
                </a:lnTo>
              </a:path>
            </a:pathLst>
          </a:custGeom>
          <a:noFill/>
          <a:ln w="25400" cap="rnd" cmpd="sng">
            <a:solidFill>
              <a:srgbClr val="FF4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191" name="Freeform 7"/>
          <p:cNvSpPr>
            <a:spLocks/>
          </p:cNvSpPr>
          <p:nvPr/>
        </p:nvSpPr>
        <p:spPr bwMode="auto">
          <a:xfrm>
            <a:off x="8374064" y="3976689"/>
            <a:ext cx="2274887" cy="168275"/>
          </a:xfrm>
          <a:custGeom>
            <a:avLst/>
            <a:gdLst>
              <a:gd name="T0" fmla="*/ 0 w 1433"/>
              <a:gd name="T1" fmla="*/ 0 h 106"/>
              <a:gd name="T2" fmla="*/ 2147483646 w 1433"/>
              <a:gd name="T3" fmla="*/ 0 h 106"/>
              <a:gd name="T4" fmla="*/ 2147483646 w 1433"/>
              <a:gd name="T5" fmla="*/ 0 h 106"/>
              <a:gd name="T6" fmla="*/ 2147483646 w 1433"/>
              <a:gd name="T7" fmla="*/ 2147483646 h 106"/>
              <a:gd name="T8" fmla="*/ 2147483646 w 1433"/>
              <a:gd name="T9" fmla="*/ 2147483646 h 106"/>
              <a:gd name="T10" fmla="*/ 2147483646 w 1433"/>
              <a:gd name="T11" fmla="*/ 2147483646 h 106"/>
              <a:gd name="T12" fmla="*/ 2147483646 w 1433"/>
              <a:gd name="T13" fmla="*/ 2147483646 h 106"/>
              <a:gd name="T14" fmla="*/ 2147483646 w 1433"/>
              <a:gd name="T15" fmla="*/ 2147483646 h 106"/>
              <a:gd name="T16" fmla="*/ 2147483646 w 1433"/>
              <a:gd name="T17" fmla="*/ 2147483646 h 106"/>
              <a:gd name="T18" fmla="*/ 2147483646 w 1433"/>
              <a:gd name="T19" fmla="*/ 2147483646 h 106"/>
              <a:gd name="T20" fmla="*/ 2147483646 w 1433"/>
              <a:gd name="T21" fmla="*/ 2147483646 h 106"/>
              <a:gd name="T22" fmla="*/ 2147483646 w 1433"/>
              <a:gd name="T23" fmla="*/ 2147483646 h 106"/>
              <a:gd name="T24" fmla="*/ 2147483646 w 1433"/>
              <a:gd name="T25" fmla="*/ 2147483646 h 106"/>
              <a:gd name="T26" fmla="*/ 2147483646 w 1433"/>
              <a:gd name="T27" fmla="*/ 2147483646 h 106"/>
              <a:gd name="T28" fmla="*/ 2147483646 w 1433"/>
              <a:gd name="T29" fmla="*/ 2147483646 h 106"/>
              <a:gd name="T30" fmla="*/ 2147483646 w 1433"/>
              <a:gd name="T31" fmla="*/ 2147483646 h 106"/>
              <a:gd name="T32" fmla="*/ 2147483646 w 1433"/>
              <a:gd name="T33" fmla="*/ 2147483646 h 106"/>
              <a:gd name="T34" fmla="*/ 2147483646 w 1433"/>
              <a:gd name="T35" fmla="*/ 2147483646 h 106"/>
              <a:gd name="T36" fmla="*/ 2147483646 w 1433"/>
              <a:gd name="T37" fmla="*/ 2147483646 h 106"/>
              <a:gd name="T38" fmla="*/ 2147483646 w 1433"/>
              <a:gd name="T39" fmla="*/ 2147483646 h 106"/>
              <a:gd name="T40" fmla="*/ 2147483646 w 1433"/>
              <a:gd name="T41" fmla="*/ 2147483646 h 106"/>
              <a:gd name="T42" fmla="*/ 2147483646 w 1433"/>
              <a:gd name="T43" fmla="*/ 2147483646 h 106"/>
              <a:gd name="T44" fmla="*/ 2147483646 w 1433"/>
              <a:gd name="T45" fmla="*/ 2147483646 h 106"/>
              <a:gd name="T46" fmla="*/ 2147483646 w 1433"/>
              <a:gd name="T47" fmla="*/ 2147483646 h 106"/>
              <a:gd name="T48" fmla="*/ 2147483646 w 1433"/>
              <a:gd name="T49" fmla="*/ 2147483646 h 106"/>
              <a:gd name="T50" fmla="*/ 2147483646 w 1433"/>
              <a:gd name="T51" fmla="*/ 2147483646 h 106"/>
              <a:gd name="T52" fmla="*/ 2147483646 w 1433"/>
              <a:gd name="T53" fmla="*/ 2147483646 h 106"/>
              <a:gd name="T54" fmla="*/ 2147483646 w 1433"/>
              <a:gd name="T55" fmla="*/ 2147483646 h 106"/>
              <a:gd name="T56" fmla="*/ 2147483646 w 1433"/>
              <a:gd name="T57" fmla="*/ 2147483646 h 106"/>
              <a:gd name="T58" fmla="*/ 2147483646 w 1433"/>
              <a:gd name="T59" fmla="*/ 2147483646 h 106"/>
              <a:gd name="T60" fmla="*/ 2147483646 w 1433"/>
              <a:gd name="T61" fmla="*/ 2147483646 h 106"/>
              <a:gd name="T62" fmla="*/ 2147483646 w 1433"/>
              <a:gd name="T63" fmla="*/ 2147483646 h 106"/>
              <a:gd name="T64" fmla="*/ 2147483646 w 1433"/>
              <a:gd name="T65" fmla="*/ 2147483646 h 106"/>
              <a:gd name="T66" fmla="*/ 2147483646 w 1433"/>
              <a:gd name="T67" fmla="*/ 2147483646 h 106"/>
              <a:gd name="T68" fmla="*/ 2147483646 w 1433"/>
              <a:gd name="T69" fmla="*/ 2147483646 h 106"/>
              <a:gd name="T70" fmla="*/ 2147483646 w 1433"/>
              <a:gd name="T71" fmla="*/ 2147483646 h 106"/>
              <a:gd name="T72" fmla="*/ 2147483646 w 1433"/>
              <a:gd name="T73" fmla="*/ 2147483646 h 106"/>
              <a:gd name="T74" fmla="*/ 2147483646 w 1433"/>
              <a:gd name="T75" fmla="*/ 2147483646 h 106"/>
              <a:gd name="T76" fmla="*/ 2147483646 w 1433"/>
              <a:gd name="T77" fmla="*/ 2147483646 h 106"/>
              <a:gd name="T78" fmla="*/ 2147483646 w 1433"/>
              <a:gd name="T79" fmla="*/ 2147483646 h 106"/>
              <a:gd name="T80" fmla="*/ 2147483646 w 1433"/>
              <a:gd name="T81" fmla="*/ 2147483646 h 106"/>
              <a:gd name="T82" fmla="*/ 2147483646 w 1433"/>
              <a:gd name="T83" fmla="*/ 2147483646 h 106"/>
              <a:gd name="T84" fmla="*/ 2147483646 w 1433"/>
              <a:gd name="T85" fmla="*/ 2147483646 h 106"/>
              <a:gd name="T86" fmla="*/ 2147483646 w 1433"/>
              <a:gd name="T87" fmla="*/ 2147483646 h 106"/>
              <a:gd name="T88" fmla="*/ 2147483646 w 1433"/>
              <a:gd name="T89" fmla="*/ 2147483646 h 106"/>
              <a:gd name="T90" fmla="*/ 2147483646 w 1433"/>
              <a:gd name="T91" fmla="*/ 2147483646 h 106"/>
              <a:gd name="T92" fmla="*/ 2147483646 w 1433"/>
              <a:gd name="T93" fmla="*/ 2147483646 h 106"/>
              <a:gd name="T94" fmla="*/ 2147483646 w 1433"/>
              <a:gd name="T95" fmla="*/ 2147483646 h 106"/>
              <a:gd name="T96" fmla="*/ 2147483646 w 1433"/>
              <a:gd name="T97" fmla="*/ 2147483646 h 106"/>
              <a:gd name="T98" fmla="*/ 2147483646 w 1433"/>
              <a:gd name="T99" fmla="*/ 2147483646 h 106"/>
              <a:gd name="T100" fmla="*/ 2147483646 w 1433"/>
              <a:gd name="T101" fmla="*/ 2147483646 h 106"/>
              <a:gd name="T102" fmla="*/ 2147483646 w 1433"/>
              <a:gd name="T103" fmla="*/ 2147483646 h 106"/>
              <a:gd name="T104" fmla="*/ 2147483646 w 1433"/>
              <a:gd name="T105" fmla="*/ 2147483646 h 106"/>
              <a:gd name="T106" fmla="*/ 2147483646 w 1433"/>
              <a:gd name="T107" fmla="*/ 2147483646 h 106"/>
              <a:gd name="T108" fmla="*/ 2147483646 w 1433"/>
              <a:gd name="T109" fmla="*/ 2147483646 h 106"/>
              <a:gd name="T110" fmla="*/ 2147483646 w 1433"/>
              <a:gd name="T111" fmla="*/ 2147483646 h 106"/>
              <a:gd name="T112" fmla="*/ 2147483646 w 1433"/>
              <a:gd name="T113" fmla="*/ 2147483646 h 106"/>
              <a:gd name="T114" fmla="*/ 2147483646 w 1433"/>
              <a:gd name="T115" fmla="*/ 2147483646 h 106"/>
              <a:gd name="T116" fmla="*/ 2147483646 w 1433"/>
              <a:gd name="T117" fmla="*/ 2147483646 h 106"/>
              <a:gd name="T118" fmla="*/ 2147483646 w 1433"/>
              <a:gd name="T119" fmla="*/ 2147483646 h 106"/>
              <a:gd name="T120" fmla="*/ 2147483646 w 1433"/>
              <a:gd name="T121" fmla="*/ 2147483646 h 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33"/>
              <a:gd name="T184" fmla="*/ 0 h 106"/>
              <a:gd name="T185" fmla="*/ 1433 w 1433"/>
              <a:gd name="T186" fmla="*/ 106 h 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33" h="106">
                <a:moveTo>
                  <a:pt x="0" y="0"/>
                </a:moveTo>
                <a:lnTo>
                  <a:pt x="21" y="0"/>
                </a:lnTo>
                <a:lnTo>
                  <a:pt x="52" y="0"/>
                </a:lnTo>
                <a:lnTo>
                  <a:pt x="82" y="12"/>
                </a:lnTo>
                <a:lnTo>
                  <a:pt x="113" y="12"/>
                </a:lnTo>
                <a:lnTo>
                  <a:pt x="134" y="12"/>
                </a:lnTo>
                <a:lnTo>
                  <a:pt x="165" y="23"/>
                </a:lnTo>
                <a:lnTo>
                  <a:pt x="195" y="23"/>
                </a:lnTo>
                <a:lnTo>
                  <a:pt x="226" y="23"/>
                </a:lnTo>
                <a:lnTo>
                  <a:pt x="246" y="35"/>
                </a:lnTo>
                <a:lnTo>
                  <a:pt x="276" y="35"/>
                </a:lnTo>
                <a:lnTo>
                  <a:pt x="307" y="35"/>
                </a:lnTo>
                <a:lnTo>
                  <a:pt x="338" y="46"/>
                </a:lnTo>
                <a:lnTo>
                  <a:pt x="358" y="46"/>
                </a:lnTo>
                <a:lnTo>
                  <a:pt x="389" y="46"/>
                </a:lnTo>
                <a:lnTo>
                  <a:pt x="420" y="46"/>
                </a:lnTo>
                <a:lnTo>
                  <a:pt x="450" y="59"/>
                </a:lnTo>
                <a:lnTo>
                  <a:pt x="471" y="59"/>
                </a:lnTo>
                <a:lnTo>
                  <a:pt x="502" y="59"/>
                </a:lnTo>
                <a:lnTo>
                  <a:pt x="532" y="59"/>
                </a:lnTo>
                <a:lnTo>
                  <a:pt x="563" y="70"/>
                </a:lnTo>
                <a:lnTo>
                  <a:pt x="584" y="70"/>
                </a:lnTo>
                <a:lnTo>
                  <a:pt x="615" y="70"/>
                </a:lnTo>
                <a:lnTo>
                  <a:pt x="645" y="70"/>
                </a:lnTo>
                <a:lnTo>
                  <a:pt x="665" y="82"/>
                </a:lnTo>
                <a:lnTo>
                  <a:pt x="696" y="82"/>
                </a:lnTo>
                <a:lnTo>
                  <a:pt x="726" y="82"/>
                </a:lnTo>
                <a:lnTo>
                  <a:pt x="747" y="82"/>
                </a:lnTo>
                <a:lnTo>
                  <a:pt x="778" y="82"/>
                </a:lnTo>
                <a:lnTo>
                  <a:pt x="798" y="93"/>
                </a:lnTo>
                <a:lnTo>
                  <a:pt x="829" y="93"/>
                </a:lnTo>
                <a:lnTo>
                  <a:pt x="860" y="93"/>
                </a:lnTo>
                <a:lnTo>
                  <a:pt x="881" y="93"/>
                </a:lnTo>
                <a:lnTo>
                  <a:pt x="911" y="93"/>
                </a:lnTo>
                <a:lnTo>
                  <a:pt x="931" y="93"/>
                </a:lnTo>
                <a:lnTo>
                  <a:pt x="952" y="105"/>
                </a:lnTo>
                <a:lnTo>
                  <a:pt x="982" y="105"/>
                </a:lnTo>
                <a:lnTo>
                  <a:pt x="1003" y="105"/>
                </a:lnTo>
                <a:lnTo>
                  <a:pt x="1023" y="105"/>
                </a:lnTo>
                <a:lnTo>
                  <a:pt x="1054" y="105"/>
                </a:lnTo>
                <a:lnTo>
                  <a:pt x="1074" y="105"/>
                </a:lnTo>
                <a:lnTo>
                  <a:pt x="1095" y="105"/>
                </a:lnTo>
                <a:lnTo>
                  <a:pt x="1115" y="105"/>
                </a:lnTo>
                <a:lnTo>
                  <a:pt x="1136" y="105"/>
                </a:lnTo>
                <a:lnTo>
                  <a:pt x="1166" y="105"/>
                </a:lnTo>
                <a:lnTo>
                  <a:pt x="1187" y="105"/>
                </a:lnTo>
                <a:lnTo>
                  <a:pt x="1208" y="105"/>
                </a:lnTo>
                <a:lnTo>
                  <a:pt x="1228" y="105"/>
                </a:lnTo>
                <a:lnTo>
                  <a:pt x="1239" y="105"/>
                </a:lnTo>
                <a:lnTo>
                  <a:pt x="1258" y="105"/>
                </a:lnTo>
                <a:lnTo>
                  <a:pt x="1279" y="105"/>
                </a:lnTo>
                <a:lnTo>
                  <a:pt x="1300" y="105"/>
                </a:lnTo>
                <a:lnTo>
                  <a:pt x="1320" y="105"/>
                </a:lnTo>
                <a:lnTo>
                  <a:pt x="1331" y="105"/>
                </a:lnTo>
                <a:lnTo>
                  <a:pt x="1350" y="105"/>
                </a:lnTo>
                <a:lnTo>
                  <a:pt x="1361" y="105"/>
                </a:lnTo>
                <a:lnTo>
                  <a:pt x="1381" y="105"/>
                </a:lnTo>
                <a:lnTo>
                  <a:pt x="1392" y="105"/>
                </a:lnTo>
                <a:lnTo>
                  <a:pt x="1412" y="105"/>
                </a:lnTo>
                <a:lnTo>
                  <a:pt x="1422" y="105"/>
                </a:lnTo>
                <a:lnTo>
                  <a:pt x="1432" y="105"/>
                </a:lnTo>
              </a:path>
            </a:pathLst>
          </a:custGeom>
          <a:noFill/>
          <a:ln w="25400" cap="rnd" cmpd="sng">
            <a:solidFill>
              <a:srgbClr val="FF4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192" name="Rectangle 8"/>
          <p:cNvSpPr>
            <a:spLocks noChangeArrowheads="1"/>
          </p:cNvSpPr>
          <p:nvPr/>
        </p:nvSpPr>
        <p:spPr bwMode="auto">
          <a:xfrm>
            <a:off x="2705101" y="774701"/>
            <a:ext cx="784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200">
                <a:solidFill>
                  <a:srgbClr val="000000"/>
                </a:solidFill>
              </a:rPr>
              <a:t>Equatorial</a:t>
            </a:r>
          </a:p>
          <a:p>
            <a:pPr eaLnBrk="0" fontAlgn="base" hangingPunct="0">
              <a:lnSpc>
                <a:spcPct val="85000"/>
              </a:lnSpc>
              <a:spcBef>
                <a:spcPct val="0"/>
              </a:spcBef>
              <a:spcAft>
                <a:spcPct val="0"/>
              </a:spcAft>
              <a:buClrTx/>
              <a:buNone/>
            </a:pPr>
            <a:r>
              <a:rPr lang="en-US" altLang="el-GR" sz="1200">
                <a:solidFill>
                  <a:srgbClr val="000000"/>
                </a:solidFill>
              </a:rPr>
              <a:t>and tropical</a:t>
            </a:r>
          </a:p>
          <a:p>
            <a:pPr eaLnBrk="0" fontAlgn="base" hangingPunct="0">
              <a:lnSpc>
                <a:spcPct val="85000"/>
              </a:lnSpc>
              <a:spcBef>
                <a:spcPct val="0"/>
              </a:spcBef>
              <a:spcAft>
                <a:spcPct val="0"/>
              </a:spcAft>
              <a:buClrTx/>
              <a:buNone/>
            </a:pPr>
            <a:r>
              <a:rPr lang="en-US" altLang="el-GR" sz="1200">
                <a:solidFill>
                  <a:srgbClr val="000000"/>
                </a:solidFill>
              </a:rPr>
              <a:t>rain forests</a:t>
            </a:r>
          </a:p>
        </p:txBody>
      </p:sp>
      <p:sp>
        <p:nvSpPr>
          <p:cNvPr id="93193" name="Rectangle 9"/>
          <p:cNvSpPr>
            <a:spLocks noChangeArrowheads="1"/>
          </p:cNvSpPr>
          <p:nvPr/>
        </p:nvSpPr>
        <p:spPr bwMode="auto">
          <a:xfrm>
            <a:off x="4208464" y="930276"/>
            <a:ext cx="7588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200">
                <a:solidFill>
                  <a:srgbClr val="000000"/>
                </a:solidFill>
              </a:rPr>
              <a:t>Savannahs</a:t>
            </a:r>
          </a:p>
        </p:txBody>
      </p:sp>
      <p:sp>
        <p:nvSpPr>
          <p:cNvPr id="93194" name="Rectangle 10"/>
          <p:cNvSpPr>
            <a:spLocks noChangeArrowheads="1"/>
          </p:cNvSpPr>
          <p:nvPr/>
        </p:nvSpPr>
        <p:spPr bwMode="auto">
          <a:xfrm>
            <a:off x="5527675" y="774701"/>
            <a:ext cx="8699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200">
                <a:solidFill>
                  <a:srgbClr val="000000"/>
                </a:solidFill>
              </a:rPr>
              <a:t>Low-latitude</a:t>
            </a:r>
          </a:p>
          <a:p>
            <a:pPr eaLnBrk="0" fontAlgn="base" hangingPunct="0">
              <a:lnSpc>
                <a:spcPct val="85000"/>
              </a:lnSpc>
              <a:spcBef>
                <a:spcPct val="0"/>
              </a:spcBef>
              <a:spcAft>
                <a:spcPct val="0"/>
              </a:spcAft>
              <a:buClrTx/>
              <a:buNone/>
            </a:pPr>
            <a:r>
              <a:rPr lang="en-US" altLang="el-GR" sz="1200">
                <a:solidFill>
                  <a:srgbClr val="000000"/>
                </a:solidFill>
              </a:rPr>
              <a:t>deserts and</a:t>
            </a:r>
          </a:p>
          <a:p>
            <a:pPr eaLnBrk="0" fontAlgn="base" hangingPunct="0">
              <a:lnSpc>
                <a:spcPct val="85000"/>
              </a:lnSpc>
              <a:spcBef>
                <a:spcPct val="0"/>
              </a:spcBef>
              <a:spcAft>
                <a:spcPct val="0"/>
              </a:spcAft>
              <a:buClrTx/>
              <a:buNone/>
            </a:pPr>
            <a:r>
              <a:rPr lang="en-US" altLang="el-GR" sz="1200">
                <a:solidFill>
                  <a:srgbClr val="000000"/>
                </a:solidFill>
              </a:rPr>
              <a:t>semi-deserts</a:t>
            </a:r>
          </a:p>
        </p:txBody>
      </p:sp>
      <p:sp>
        <p:nvSpPr>
          <p:cNvPr id="93195" name="Rectangle 11"/>
          <p:cNvSpPr>
            <a:spLocks noChangeArrowheads="1"/>
          </p:cNvSpPr>
          <p:nvPr/>
        </p:nvSpPr>
        <p:spPr bwMode="auto">
          <a:xfrm>
            <a:off x="7002463" y="850900"/>
            <a:ext cx="7683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200">
                <a:solidFill>
                  <a:srgbClr val="000000"/>
                </a:solidFill>
              </a:rPr>
              <a:t>Grasslands</a:t>
            </a:r>
          </a:p>
          <a:p>
            <a:pPr eaLnBrk="0" fontAlgn="base" hangingPunct="0">
              <a:lnSpc>
                <a:spcPct val="85000"/>
              </a:lnSpc>
              <a:spcBef>
                <a:spcPct val="0"/>
              </a:spcBef>
              <a:spcAft>
                <a:spcPct val="0"/>
              </a:spcAft>
              <a:buClrTx/>
              <a:buNone/>
            </a:pPr>
            <a:r>
              <a:rPr lang="en-US" altLang="el-GR" sz="1200">
                <a:solidFill>
                  <a:srgbClr val="000000"/>
                </a:solidFill>
              </a:rPr>
              <a:t>(steppes)</a:t>
            </a:r>
          </a:p>
        </p:txBody>
      </p:sp>
      <p:sp>
        <p:nvSpPr>
          <p:cNvPr id="93196" name="Rectangle 12"/>
          <p:cNvSpPr>
            <a:spLocks noChangeArrowheads="1"/>
          </p:cNvSpPr>
          <p:nvPr/>
        </p:nvSpPr>
        <p:spPr bwMode="auto">
          <a:xfrm>
            <a:off x="8364538" y="784225"/>
            <a:ext cx="9207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200">
                <a:solidFill>
                  <a:srgbClr val="000000"/>
                </a:solidFill>
              </a:rPr>
              <a:t>Temperate </a:t>
            </a:r>
          </a:p>
          <a:p>
            <a:pPr eaLnBrk="0" fontAlgn="base" hangingPunct="0">
              <a:lnSpc>
                <a:spcPct val="85000"/>
              </a:lnSpc>
              <a:spcBef>
                <a:spcPct val="0"/>
              </a:spcBef>
              <a:spcAft>
                <a:spcPct val="0"/>
              </a:spcAft>
              <a:buClrTx/>
              <a:buNone/>
            </a:pPr>
            <a:r>
              <a:rPr lang="en-US" altLang="el-GR" sz="1200">
                <a:solidFill>
                  <a:srgbClr val="000000"/>
                </a:solidFill>
              </a:rPr>
              <a:t>regions</a:t>
            </a:r>
          </a:p>
          <a:p>
            <a:pPr eaLnBrk="0" fontAlgn="base" hangingPunct="0">
              <a:lnSpc>
                <a:spcPct val="85000"/>
              </a:lnSpc>
              <a:spcBef>
                <a:spcPct val="0"/>
              </a:spcBef>
              <a:spcAft>
                <a:spcPct val="0"/>
              </a:spcAft>
              <a:buClrTx/>
              <a:buNone/>
            </a:pPr>
            <a:r>
              <a:rPr lang="en-US" altLang="el-GR" sz="1200">
                <a:solidFill>
                  <a:srgbClr val="000000"/>
                </a:solidFill>
              </a:rPr>
              <a:t>and mixed</a:t>
            </a:r>
          </a:p>
          <a:p>
            <a:pPr eaLnBrk="0" fontAlgn="base" hangingPunct="0">
              <a:lnSpc>
                <a:spcPct val="85000"/>
              </a:lnSpc>
              <a:spcBef>
                <a:spcPct val="0"/>
              </a:spcBef>
              <a:spcAft>
                <a:spcPct val="0"/>
              </a:spcAft>
              <a:buClrTx/>
              <a:buNone/>
            </a:pPr>
            <a:r>
              <a:rPr lang="en-US" altLang="el-GR" sz="1200">
                <a:solidFill>
                  <a:srgbClr val="000000"/>
                </a:solidFill>
              </a:rPr>
              <a:t>boreal forests</a:t>
            </a:r>
          </a:p>
        </p:txBody>
      </p:sp>
      <p:sp>
        <p:nvSpPr>
          <p:cNvPr id="93197" name="Rectangle 13"/>
          <p:cNvSpPr>
            <a:spLocks noChangeArrowheads="1"/>
          </p:cNvSpPr>
          <p:nvPr/>
        </p:nvSpPr>
        <p:spPr bwMode="auto">
          <a:xfrm>
            <a:off x="9769475" y="738188"/>
            <a:ext cx="4968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200">
                <a:solidFill>
                  <a:srgbClr val="000000"/>
                </a:solidFill>
              </a:rPr>
              <a:t>Arctic</a:t>
            </a:r>
          </a:p>
          <a:p>
            <a:pPr eaLnBrk="0" fontAlgn="base" hangingPunct="0">
              <a:lnSpc>
                <a:spcPct val="85000"/>
              </a:lnSpc>
              <a:spcBef>
                <a:spcPct val="0"/>
              </a:spcBef>
              <a:spcAft>
                <a:spcPct val="0"/>
              </a:spcAft>
              <a:buClrTx/>
              <a:buNone/>
            </a:pPr>
            <a:r>
              <a:rPr lang="en-US" altLang="el-GR" sz="1200">
                <a:solidFill>
                  <a:srgbClr val="000000"/>
                </a:solidFill>
              </a:rPr>
              <a:t>and</a:t>
            </a:r>
          </a:p>
          <a:p>
            <a:pPr eaLnBrk="0" fontAlgn="base" hangingPunct="0">
              <a:lnSpc>
                <a:spcPct val="85000"/>
              </a:lnSpc>
              <a:spcBef>
                <a:spcPct val="0"/>
              </a:spcBef>
              <a:spcAft>
                <a:spcPct val="0"/>
              </a:spcAft>
              <a:buClrTx/>
              <a:buNone/>
            </a:pPr>
            <a:r>
              <a:rPr lang="en-US" altLang="el-GR" sz="1200">
                <a:solidFill>
                  <a:srgbClr val="000000"/>
                </a:solidFill>
              </a:rPr>
              <a:t>tundra</a:t>
            </a:r>
          </a:p>
          <a:p>
            <a:pPr eaLnBrk="0" fontAlgn="base" hangingPunct="0">
              <a:lnSpc>
                <a:spcPct val="85000"/>
              </a:lnSpc>
              <a:spcBef>
                <a:spcPct val="0"/>
              </a:spcBef>
              <a:spcAft>
                <a:spcPct val="0"/>
              </a:spcAft>
              <a:buClrTx/>
              <a:buNone/>
            </a:pPr>
            <a:r>
              <a:rPr lang="en-US" altLang="el-GR" sz="1200">
                <a:solidFill>
                  <a:srgbClr val="000000"/>
                </a:solidFill>
              </a:rPr>
              <a:t>regions</a:t>
            </a:r>
          </a:p>
        </p:txBody>
      </p:sp>
      <p:sp>
        <p:nvSpPr>
          <p:cNvPr id="93198" name="Rectangle 14"/>
          <p:cNvSpPr>
            <a:spLocks noChangeArrowheads="1"/>
          </p:cNvSpPr>
          <p:nvPr/>
        </p:nvSpPr>
        <p:spPr bwMode="auto">
          <a:xfrm>
            <a:off x="2952751" y="161926"/>
            <a:ext cx="626775"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Equator</a:t>
            </a:r>
          </a:p>
        </p:txBody>
      </p:sp>
      <p:sp>
        <p:nvSpPr>
          <p:cNvPr id="93199" name="Rectangle 15"/>
          <p:cNvSpPr>
            <a:spLocks noChangeArrowheads="1"/>
          </p:cNvSpPr>
          <p:nvPr/>
        </p:nvSpPr>
        <p:spPr bwMode="auto">
          <a:xfrm rot="-5400000">
            <a:off x="1104440" y="758544"/>
            <a:ext cx="1572546"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Annual precipitation</a:t>
            </a:r>
          </a:p>
        </p:txBody>
      </p:sp>
      <p:sp>
        <p:nvSpPr>
          <p:cNvPr id="93200" name="Rectangle 16"/>
          <p:cNvSpPr>
            <a:spLocks noChangeArrowheads="1"/>
          </p:cNvSpPr>
          <p:nvPr/>
        </p:nvSpPr>
        <p:spPr bwMode="auto">
          <a:xfrm rot="-5400000">
            <a:off x="1169149" y="5462817"/>
            <a:ext cx="1322478"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Increasing depth</a:t>
            </a:r>
          </a:p>
          <a:p>
            <a:pPr eaLnBrk="0" fontAlgn="base" hangingPunct="0">
              <a:lnSpc>
                <a:spcPct val="85000"/>
              </a:lnSpc>
              <a:spcBef>
                <a:spcPct val="0"/>
              </a:spcBef>
              <a:spcAft>
                <a:spcPct val="0"/>
              </a:spcAft>
              <a:buClrTx/>
              <a:buNone/>
            </a:pPr>
            <a:r>
              <a:rPr lang="en-US" altLang="el-GR" sz="1400">
                <a:solidFill>
                  <a:srgbClr val="000000"/>
                </a:solidFill>
              </a:rPr>
              <a:t>of weathering</a:t>
            </a:r>
          </a:p>
        </p:txBody>
      </p:sp>
      <p:sp>
        <p:nvSpPr>
          <p:cNvPr id="93201" name="Rectangle 17"/>
          <p:cNvSpPr>
            <a:spLocks noChangeArrowheads="1"/>
          </p:cNvSpPr>
          <p:nvPr/>
        </p:nvSpPr>
        <p:spPr bwMode="auto">
          <a:xfrm>
            <a:off x="1555751" y="2179638"/>
            <a:ext cx="397545"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1800</a:t>
            </a:r>
          </a:p>
          <a:p>
            <a:pPr eaLnBrk="0" fontAlgn="base" hangingPunct="0">
              <a:lnSpc>
                <a:spcPct val="85000"/>
              </a:lnSpc>
              <a:spcBef>
                <a:spcPct val="0"/>
              </a:spcBef>
              <a:spcAft>
                <a:spcPct val="0"/>
              </a:spcAft>
              <a:buClrTx/>
              <a:buNone/>
            </a:pPr>
            <a:r>
              <a:rPr lang="en-US" altLang="el-GR" sz="1400">
                <a:solidFill>
                  <a:srgbClr val="000000"/>
                </a:solidFill>
              </a:rPr>
              <a:t>mm</a:t>
            </a:r>
          </a:p>
        </p:txBody>
      </p:sp>
      <p:sp>
        <p:nvSpPr>
          <p:cNvPr id="93202" name="Rectangle 18"/>
          <p:cNvSpPr>
            <a:spLocks noChangeArrowheads="1"/>
          </p:cNvSpPr>
          <p:nvPr/>
        </p:nvSpPr>
        <p:spPr bwMode="auto">
          <a:xfrm>
            <a:off x="1592264" y="3228975"/>
            <a:ext cx="298159"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600</a:t>
            </a:r>
          </a:p>
          <a:p>
            <a:pPr eaLnBrk="0" fontAlgn="base" hangingPunct="0">
              <a:lnSpc>
                <a:spcPct val="85000"/>
              </a:lnSpc>
              <a:spcBef>
                <a:spcPct val="0"/>
              </a:spcBef>
              <a:spcAft>
                <a:spcPct val="0"/>
              </a:spcAft>
              <a:buClrTx/>
              <a:buNone/>
            </a:pPr>
            <a:r>
              <a:rPr lang="en-US" altLang="el-GR" sz="1400">
                <a:solidFill>
                  <a:srgbClr val="000000"/>
                </a:solidFill>
              </a:rPr>
              <a:t>mm</a:t>
            </a:r>
          </a:p>
        </p:txBody>
      </p:sp>
      <p:sp>
        <p:nvSpPr>
          <p:cNvPr id="93203" name="Rectangle 19"/>
          <p:cNvSpPr>
            <a:spLocks noChangeArrowheads="1"/>
          </p:cNvSpPr>
          <p:nvPr/>
        </p:nvSpPr>
        <p:spPr bwMode="auto">
          <a:xfrm>
            <a:off x="2301876" y="1817689"/>
            <a:ext cx="394339"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40ºC</a:t>
            </a:r>
          </a:p>
        </p:txBody>
      </p:sp>
      <p:sp>
        <p:nvSpPr>
          <p:cNvPr id="93204" name="Rectangle 20"/>
          <p:cNvSpPr>
            <a:spLocks noChangeArrowheads="1"/>
          </p:cNvSpPr>
          <p:nvPr/>
        </p:nvSpPr>
        <p:spPr bwMode="auto">
          <a:xfrm>
            <a:off x="2311401" y="2279651"/>
            <a:ext cx="394339"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30ºC</a:t>
            </a:r>
          </a:p>
        </p:txBody>
      </p:sp>
      <p:sp>
        <p:nvSpPr>
          <p:cNvPr id="93205" name="Rectangle 21"/>
          <p:cNvSpPr>
            <a:spLocks noChangeArrowheads="1"/>
          </p:cNvSpPr>
          <p:nvPr/>
        </p:nvSpPr>
        <p:spPr bwMode="auto">
          <a:xfrm>
            <a:off x="2359026" y="2771776"/>
            <a:ext cx="394339"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20ºC</a:t>
            </a:r>
          </a:p>
        </p:txBody>
      </p:sp>
      <p:sp>
        <p:nvSpPr>
          <p:cNvPr id="93206" name="Rectangle 22"/>
          <p:cNvSpPr>
            <a:spLocks noChangeArrowheads="1"/>
          </p:cNvSpPr>
          <p:nvPr/>
        </p:nvSpPr>
        <p:spPr bwMode="auto">
          <a:xfrm>
            <a:off x="2273301" y="3175001"/>
            <a:ext cx="394339"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10ºC</a:t>
            </a:r>
          </a:p>
        </p:txBody>
      </p:sp>
      <p:sp>
        <p:nvSpPr>
          <p:cNvPr id="93207" name="Rectangle 23"/>
          <p:cNvSpPr>
            <a:spLocks noChangeArrowheads="1"/>
          </p:cNvSpPr>
          <p:nvPr/>
        </p:nvSpPr>
        <p:spPr bwMode="auto">
          <a:xfrm>
            <a:off x="4422776" y="1947864"/>
            <a:ext cx="985847"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Precipitation</a:t>
            </a:r>
          </a:p>
        </p:txBody>
      </p:sp>
      <p:sp>
        <p:nvSpPr>
          <p:cNvPr id="93208" name="Rectangle 24"/>
          <p:cNvSpPr>
            <a:spLocks noChangeArrowheads="1"/>
          </p:cNvSpPr>
          <p:nvPr/>
        </p:nvSpPr>
        <p:spPr bwMode="auto">
          <a:xfrm>
            <a:off x="4689476" y="2206626"/>
            <a:ext cx="1002839"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Temperature</a:t>
            </a:r>
          </a:p>
        </p:txBody>
      </p:sp>
      <p:sp>
        <p:nvSpPr>
          <p:cNvPr id="93209" name="Rectangle 25"/>
          <p:cNvSpPr>
            <a:spLocks noChangeArrowheads="1"/>
          </p:cNvSpPr>
          <p:nvPr/>
        </p:nvSpPr>
        <p:spPr bwMode="auto">
          <a:xfrm>
            <a:off x="6156325" y="2470151"/>
            <a:ext cx="955390"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Evaporation</a:t>
            </a:r>
          </a:p>
        </p:txBody>
      </p:sp>
      <p:sp>
        <p:nvSpPr>
          <p:cNvPr id="93210" name="Rectangle 26"/>
          <p:cNvSpPr>
            <a:spLocks noChangeArrowheads="1"/>
          </p:cNvSpPr>
          <p:nvPr/>
        </p:nvSpPr>
        <p:spPr bwMode="auto">
          <a:xfrm>
            <a:off x="4875214" y="3675064"/>
            <a:ext cx="953787"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Bedrock at</a:t>
            </a:r>
          </a:p>
          <a:p>
            <a:pPr eaLnBrk="0" fontAlgn="base" hangingPunct="0">
              <a:lnSpc>
                <a:spcPct val="85000"/>
              </a:lnSpc>
              <a:spcBef>
                <a:spcPct val="0"/>
              </a:spcBef>
              <a:spcAft>
                <a:spcPct val="0"/>
              </a:spcAft>
              <a:buClrTx/>
              <a:buNone/>
            </a:pPr>
            <a:r>
              <a:rPr lang="en-US" altLang="el-GR" sz="1400">
                <a:solidFill>
                  <a:srgbClr val="000000"/>
                </a:solidFill>
              </a:rPr>
              <a:t>or very near</a:t>
            </a:r>
          </a:p>
          <a:p>
            <a:pPr eaLnBrk="0" fontAlgn="base" hangingPunct="0">
              <a:lnSpc>
                <a:spcPct val="85000"/>
              </a:lnSpc>
              <a:spcBef>
                <a:spcPct val="0"/>
              </a:spcBef>
              <a:spcAft>
                <a:spcPct val="0"/>
              </a:spcAft>
              <a:buClrTx/>
              <a:buNone/>
            </a:pPr>
            <a:r>
              <a:rPr lang="en-US" altLang="el-GR" sz="1400">
                <a:solidFill>
                  <a:srgbClr val="000000"/>
                </a:solidFill>
              </a:rPr>
              <a:t>surface</a:t>
            </a:r>
          </a:p>
        </p:txBody>
      </p:sp>
      <p:sp>
        <p:nvSpPr>
          <p:cNvPr id="93211" name="Rectangle 27"/>
          <p:cNvSpPr>
            <a:spLocks noChangeArrowheads="1"/>
          </p:cNvSpPr>
          <p:nvPr/>
        </p:nvSpPr>
        <p:spPr bwMode="auto">
          <a:xfrm>
            <a:off x="4424363" y="4551364"/>
            <a:ext cx="299762"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Soil</a:t>
            </a:r>
          </a:p>
        </p:txBody>
      </p:sp>
      <p:sp>
        <p:nvSpPr>
          <p:cNvPr id="93212" name="Rectangle 28"/>
          <p:cNvSpPr>
            <a:spLocks noChangeArrowheads="1"/>
          </p:cNvSpPr>
          <p:nvPr/>
        </p:nvSpPr>
        <p:spPr bwMode="auto">
          <a:xfrm>
            <a:off x="8139113" y="4614864"/>
            <a:ext cx="299762"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Soil</a:t>
            </a:r>
          </a:p>
        </p:txBody>
      </p:sp>
      <p:sp>
        <p:nvSpPr>
          <p:cNvPr id="93213" name="Rectangle 29"/>
          <p:cNvSpPr>
            <a:spLocks noChangeArrowheads="1"/>
          </p:cNvSpPr>
          <p:nvPr/>
        </p:nvSpPr>
        <p:spPr bwMode="auto">
          <a:xfrm>
            <a:off x="8078789" y="5307014"/>
            <a:ext cx="657231"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Bedrock</a:t>
            </a:r>
          </a:p>
        </p:txBody>
      </p:sp>
      <p:sp>
        <p:nvSpPr>
          <p:cNvPr id="93214" name="Rectangle 30"/>
          <p:cNvSpPr>
            <a:spLocks noChangeArrowheads="1"/>
          </p:cNvSpPr>
          <p:nvPr/>
        </p:nvSpPr>
        <p:spPr bwMode="auto">
          <a:xfrm>
            <a:off x="2354264" y="4757739"/>
            <a:ext cx="182261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Deeply weathered</a:t>
            </a:r>
          </a:p>
          <a:p>
            <a:pPr eaLnBrk="0" fontAlgn="base" hangingPunct="0">
              <a:lnSpc>
                <a:spcPct val="85000"/>
              </a:lnSpc>
              <a:spcBef>
                <a:spcPct val="0"/>
              </a:spcBef>
              <a:spcAft>
                <a:spcPct val="0"/>
              </a:spcAft>
              <a:buClrTx/>
              <a:buNone/>
            </a:pPr>
            <a:r>
              <a:rPr lang="en-US" altLang="el-GR" sz="1400">
                <a:solidFill>
                  <a:srgbClr val="000000"/>
                </a:solidFill>
              </a:rPr>
              <a:t>bedrock</a:t>
            </a:r>
          </a:p>
          <a:p>
            <a:pPr eaLnBrk="0" fontAlgn="base" hangingPunct="0">
              <a:lnSpc>
                <a:spcPct val="85000"/>
              </a:lnSpc>
              <a:spcBef>
                <a:spcPct val="0"/>
              </a:spcBef>
              <a:spcAft>
                <a:spcPct val="0"/>
              </a:spcAft>
              <a:buClrTx/>
              <a:buNone/>
            </a:pPr>
            <a:r>
              <a:rPr lang="en-US" altLang="el-GR" sz="1400">
                <a:solidFill>
                  <a:srgbClr val="000000"/>
                </a:solidFill>
              </a:rPr>
              <a:t>(~40 - 50 meters deep)</a:t>
            </a:r>
          </a:p>
        </p:txBody>
      </p:sp>
      <p:sp>
        <p:nvSpPr>
          <p:cNvPr id="93215" name="Freeform 31"/>
          <p:cNvSpPr>
            <a:spLocks/>
          </p:cNvSpPr>
          <p:nvPr/>
        </p:nvSpPr>
        <p:spPr bwMode="auto">
          <a:xfrm>
            <a:off x="2284414" y="2833688"/>
            <a:ext cx="1025525" cy="277812"/>
          </a:xfrm>
          <a:custGeom>
            <a:avLst/>
            <a:gdLst>
              <a:gd name="T0" fmla="*/ 0 w 646"/>
              <a:gd name="T1" fmla="*/ 2147483646 h 175"/>
              <a:gd name="T2" fmla="*/ 2147483646 w 646"/>
              <a:gd name="T3" fmla="*/ 2147483646 h 175"/>
              <a:gd name="T4" fmla="*/ 2147483646 w 646"/>
              <a:gd name="T5" fmla="*/ 2147483646 h 175"/>
              <a:gd name="T6" fmla="*/ 2147483646 w 646"/>
              <a:gd name="T7" fmla="*/ 2147483646 h 175"/>
              <a:gd name="T8" fmla="*/ 2147483646 w 646"/>
              <a:gd name="T9" fmla="*/ 2147483646 h 175"/>
              <a:gd name="T10" fmla="*/ 2147483646 w 646"/>
              <a:gd name="T11" fmla="*/ 2147483646 h 175"/>
              <a:gd name="T12" fmla="*/ 2147483646 w 646"/>
              <a:gd name="T13" fmla="*/ 2147483646 h 175"/>
              <a:gd name="T14" fmla="*/ 2147483646 w 646"/>
              <a:gd name="T15" fmla="*/ 2147483646 h 175"/>
              <a:gd name="T16" fmla="*/ 2147483646 w 646"/>
              <a:gd name="T17" fmla="*/ 2147483646 h 175"/>
              <a:gd name="T18" fmla="*/ 2147483646 w 646"/>
              <a:gd name="T19" fmla="*/ 2147483646 h 175"/>
              <a:gd name="T20" fmla="*/ 2147483646 w 646"/>
              <a:gd name="T21" fmla="*/ 2147483646 h 175"/>
              <a:gd name="T22" fmla="*/ 2147483646 w 646"/>
              <a:gd name="T23" fmla="*/ 2147483646 h 175"/>
              <a:gd name="T24" fmla="*/ 2147483646 w 646"/>
              <a:gd name="T25" fmla="*/ 2147483646 h 175"/>
              <a:gd name="T26" fmla="*/ 2147483646 w 646"/>
              <a:gd name="T27" fmla="*/ 2147483646 h 175"/>
              <a:gd name="T28" fmla="*/ 2147483646 w 646"/>
              <a:gd name="T29" fmla="*/ 2147483646 h 175"/>
              <a:gd name="T30" fmla="*/ 2147483646 w 646"/>
              <a:gd name="T31" fmla="*/ 2147483646 h 175"/>
              <a:gd name="T32" fmla="*/ 2147483646 w 646"/>
              <a:gd name="T33" fmla="*/ 2147483646 h 175"/>
              <a:gd name="T34" fmla="*/ 2147483646 w 646"/>
              <a:gd name="T35" fmla="*/ 2147483646 h 175"/>
              <a:gd name="T36" fmla="*/ 2147483646 w 646"/>
              <a:gd name="T37" fmla="*/ 2147483646 h 175"/>
              <a:gd name="T38" fmla="*/ 2147483646 w 646"/>
              <a:gd name="T39" fmla="*/ 2147483646 h 175"/>
              <a:gd name="T40" fmla="*/ 2147483646 w 646"/>
              <a:gd name="T41" fmla="*/ 2147483646 h 175"/>
              <a:gd name="T42" fmla="*/ 2147483646 w 646"/>
              <a:gd name="T43" fmla="*/ 2147483646 h 175"/>
              <a:gd name="T44" fmla="*/ 2147483646 w 646"/>
              <a:gd name="T45" fmla="*/ 0 h 175"/>
              <a:gd name="T46" fmla="*/ 2147483646 w 646"/>
              <a:gd name="T47" fmla="*/ 0 h 175"/>
              <a:gd name="T48" fmla="*/ 2147483646 w 646"/>
              <a:gd name="T49" fmla="*/ 0 h 175"/>
              <a:gd name="T50" fmla="*/ 2147483646 w 646"/>
              <a:gd name="T51" fmla="*/ 0 h 175"/>
              <a:gd name="T52" fmla="*/ 2147483646 w 646"/>
              <a:gd name="T53" fmla="*/ 0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6"/>
              <a:gd name="T82" fmla="*/ 0 h 175"/>
              <a:gd name="T83" fmla="*/ 646 w 64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6" h="175">
                <a:moveTo>
                  <a:pt x="0" y="174"/>
                </a:moveTo>
                <a:lnTo>
                  <a:pt x="10" y="174"/>
                </a:lnTo>
                <a:lnTo>
                  <a:pt x="21" y="163"/>
                </a:lnTo>
                <a:lnTo>
                  <a:pt x="41" y="163"/>
                </a:lnTo>
                <a:lnTo>
                  <a:pt x="52" y="151"/>
                </a:lnTo>
                <a:lnTo>
                  <a:pt x="61" y="151"/>
                </a:lnTo>
                <a:lnTo>
                  <a:pt x="82" y="140"/>
                </a:lnTo>
                <a:lnTo>
                  <a:pt x="103" y="127"/>
                </a:lnTo>
                <a:lnTo>
                  <a:pt x="113" y="116"/>
                </a:lnTo>
                <a:lnTo>
                  <a:pt x="134" y="116"/>
                </a:lnTo>
                <a:lnTo>
                  <a:pt x="164" y="104"/>
                </a:lnTo>
                <a:lnTo>
                  <a:pt x="184" y="93"/>
                </a:lnTo>
                <a:lnTo>
                  <a:pt x="205" y="81"/>
                </a:lnTo>
                <a:lnTo>
                  <a:pt x="236" y="70"/>
                </a:lnTo>
                <a:lnTo>
                  <a:pt x="256" y="58"/>
                </a:lnTo>
                <a:lnTo>
                  <a:pt x="287" y="58"/>
                </a:lnTo>
                <a:lnTo>
                  <a:pt x="318" y="47"/>
                </a:lnTo>
                <a:lnTo>
                  <a:pt x="348" y="34"/>
                </a:lnTo>
                <a:lnTo>
                  <a:pt x="369" y="23"/>
                </a:lnTo>
                <a:lnTo>
                  <a:pt x="410" y="23"/>
                </a:lnTo>
                <a:lnTo>
                  <a:pt x="440" y="11"/>
                </a:lnTo>
                <a:lnTo>
                  <a:pt x="471" y="11"/>
                </a:lnTo>
                <a:lnTo>
                  <a:pt x="502" y="0"/>
                </a:lnTo>
                <a:lnTo>
                  <a:pt x="532" y="0"/>
                </a:lnTo>
                <a:lnTo>
                  <a:pt x="574" y="0"/>
                </a:lnTo>
                <a:lnTo>
                  <a:pt x="604" y="0"/>
                </a:lnTo>
                <a:lnTo>
                  <a:pt x="645" y="0"/>
                </a:lnTo>
              </a:path>
            </a:pathLst>
          </a:custGeom>
          <a:noFill/>
          <a:ln w="25400" cap="rnd" cmpd="sng">
            <a:solidFill>
              <a:srgbClr val="8100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16" name="Freeform 32"/>
          <p:cNvSpPr>
            <a:spLocks/>
          </p:cNvSpPr>
          <p:nvPr/>
        </p:nvSpPr>
        <p:spPr bwMode="auto">
          <a:xfrm>
            <a:off x="3308351" y="2833689"/>
            <a:ext cx="911225" cy="149225"/>
          </a:xfrm>
          <a:custGeom>
            <a:avLst/>
            <a:gdLst>
              <a:gd name="T0" fmla="*/ 0 w 574"/>
              <a:gd name="T1" fmla="*/ 0 h 94"/>
              <a:gd name="T2" fmla="*/ 2147483646 w 574"/>
              <a:gd name="T3" fmla="*/ 0 h 94"/>
              <a:gd name="T4" fmla="*/ 2147483646 w 574"/>
              <a:gd name="T5" fmla="*/ 0 h 94"/>
              <a:gd name="T6" fmla="*/ 2147483646 w 574"/>
              <a:gd name="T7" fmla="*/ 2147483646 h 94"/>
              <a:gd name="T8" fmla="*/ 2147483646 w 574"/>
              <a:gd name="T9" fmla="*/ 2147483646 h 94"/>
              <a:gd name="T10" fmla="*/ 2147483646 w 574"/>
              <a:gd name="T11" fmla="*/ 2147483646 h 94"/>
              <a:gd name="T12" fmla="*/ 2147483646 w 574"/>
              <a:gd name="T13" fmla="*/ 2147483646 h 94"/>
              <a:gd name="T14" fmla="*/ 2147483646 w 574"/>
              <a:gd name="T15" fmla="*/ 2147483646 h 94"/>
              <a:gd name="T16" fmla="*/ 2147483646 w 574"/>
              <a:gd name="T17" fmla="*/ 2147483646 h 94"/>
              <a:gd name="T18" fmla="*/ 2147483646 w 574"/>
              <a:gd name="T19" fmla="*/ 2147483646 h 94"/>
              <a:gd name="T20" fmla="*/ 2147483646 w 574"/>
              <a:gd name="T21" fmla="*/ 2147483646 h 94"/>
              <a:gd name="T22" fmla="*/ 2147483646 w 574"/>
              <a:gd name="T23" fmla="*/ 2147483646 h 94"/>
              <a:gd name="T24" fmla="*/ 2147483646 w 574"/>
              <a:gd name="T25" fmla="*/ 2147483646 h 94"/>
              <a:gd name="T26" fmla="*/ 2147483646 w 574"/>
              <a:gd name="T27" fmla="*/ 2147483646 h 94"/>
              <a:gd name="T28" fmla="*/ 2147483646 w 574"/>
              <a:gd name="T29" fmla="*/ 2147483646 h 94"/>
              <a:gd name="T30" fmla="*/ 2147483646 w 574"/>
              <a:gd name="T31" fmla="*/ 2147483646 h 94"/>
              <a:gd name="T32" fmla="*/ 2147483646 w 574"/>
              <a:gd name="T33" fmla="*/ 2147483646 h 94"/>
              <a:gd name="T34" fmla="*/ 2147483646 w 574"/>
              <a:gd name="T35" fmla="*/ 2147483646 h 94"/>
              <a:gd name="T36" fmla="*/ 2147483646 w 574"/>
              <a:gd name="T37" fmla="*/ 2147483646 h 94"/>
              <a:gd name="T38" fmla="*/ 2147483646 w 574"/>
              <a:gd name="T39" fmla="*/ 2147483646 h 94"/>
              <a:gd name="T40" fmla="*/ 2147483646 w 574"/>
              <a:gd name="T41" fmla="*/ 2147483646 h 94"/>
              <a:gd name="T42" fmla="*/ 2147483646 w 574"/>
              <a:gd name="T43" fmla="*/ 2147483646 h 94"/>
              <a:gd name="T44" fmla="*/ 2147483646 w 574"/>
              <a:gd name="T45" fmla="*/ 2147483646 h 94"/>
              <a:gd name="T46" fmla="*/ 2147483646 w 574"/>
              <a:gd name="T47" fmla="*/ 2147483646 h 94"/>
              <a:gd name="T48" fmla="*/ 2147483646 w 574"/>
              <a:gd name="T49" fmla="*/ 2147483646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4"/>
              <a:gd name="T76" fmla="*/ 0 h 94"/>
              <a:gd name="T77" fmla="*/ 574 w 574"/>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4" h="94">
                <a:moveTo>
                  <a:pt x="0" y="0"/>
                </a:moveTo>
                <a:lnTo>
                  <a:pt x="31" y="0"/>
                </a:lnTo>
                <a:lnTo>
                  <a:pt x="61" y="0"/>
                </a:lnTo>
                <a:lnTo>
                  <a:pt x="92" y="11"/>
                </a:lnTo>
                <a:lnTo>
                  <a:pt x="123" y="11"/>
                </a:lnTo>
                <a:lnTo>
                  <a:pt x="143" y="11"/>
                </a:lnTo>
                <a:lnTo>
                  <a:pt x="163" y="23"/>
                </a:lnTo>
                <a:lnTo>
                  <a:pt x="194" y="23"/>
                </a:lnTo>
                <a:lnTo>
                  <a:pt x="215" y="34"/>
                </a:lnTo>
                <a:lnTo>
                  <a:pt x="235" y="34"/>
                </a:lnTo>
                <a:lnTo>
                  <a:pt x="255" y="34"/>
                </a:lnTo>
                <a:lnTo>
                  <a:pt x="276" y="46"/>
                </a:lnTo>
                <a:lnTo>
                  <a:pt x="297" y="46"/>
                </a:lnTo>
                <a:lnTo>
                  <a:pt x="316" y="57"/>
                </a:lnTo>
                <a:lnTo>
                  <a:pt x="337" y="57"/>
                </a:lnTo>
                <a:lnTo>
                  <a:pt x="358" y="70"/>
                </a:lnTo>
                <a:lnTo>
                  <a:pt x="379" y="70"/>
                </a:lnTo>
                <a:lnTo>
                  <a:pt x="399" y="70"/>
                </a:lnTo>
                <a:lnTo>
                  <a:pt x="419" y="81"/>
                </a:lnTo>
                <a:lnTo>
                  <a:pt x="440" y="81"/>
                </a:lnTo>
                <a:lnTo>
                  <a:pt x="460" y="81"/>
                </a:lnTo>
                <a:lnTo>
                  <a:pt x="491" y="93"/>
                </a:lnTo>
                <a:lnTo>
                  <a:pt x="521" y="93"/>
                </a:lnTo>
                <a:lnTo>
                  <a:pt x="542" y="93"/>
                </a:lnTo>
                <a:lnTo>
                  <a:pt x="573" y="93"/>
                </a:lnTo>
              </a:path>
            </a:pathLst>
          </a:custGeom>
          <a:noFill/>
          <a:ln w="25400" cap="rnd" cmpd="sng">
            <a:solidFill>
              <a:srgbClr val="8100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17" name="Freeform 33"/>
          <p:cNvSpPr>
            <a:spLocks/>
          </p:cNvSpPr>
          <p:nvPr/>
        </p:nvSpPr>
        <p:spPr bwMode="auto">
          <a:xfrm>
            <a:off x="4217989" y="2814639"/>
            <a:ext cx="1608137" cy="168275"/>
          </a:xfrm>
          <a:custGeom>
            <a:avLst/>
            <a:gdLst>
              <a:gd name="T0" fmla="*/ 0 w 1013"/>
              <a:gd name="T1" fmla="*/ 2147483646 h 106"/>
              <a:gd name="T2" fmla="*/ 2147483646 w 1013"/>
              <a:gd name="T3" fmla="*/ 2147483646 h 106"/>
              <a:gd name="T4" fmla="*/ 2147483646 w 1013"/>
              <a:gd name="T5" fmla="*/ 2147483646 h 106"/>
              <a:gd name="T6" fmla="*/ 2147483646 w 1013"/>
              <a:gd name="T7" fmla="*/ 2147483646 h 106"/>
              <a:gd name="T8" fmla="*/ 2147483646 w 1013"/>
              <a:gd name="T9" fmla="*/ 2147483646 h 106"/>
              <a:gd name="T10" fmla="*/ 2147483646 w 1013"/>
              <a:gd name="T11" fmla="*/ 2147483646 h 106"/>
              <a:gd name="T12" fmla="*/ 2147483646 w 1013"/>
              <a:gd name="T13" fmla="*/ 2147483646 h 106"/>
              <a:gd name="T14" fmla="*/ 2147483646 w 1013"/>
              <a:gd name="T15" fmla="*/ 2147483646 h 106"/>
              <a:gd name="T16" fmla="*/ 2147483646 w 1013"/>
              <a:gd name="T17" fmla="*/ 2147483646 h 106"/>
              <a:gd name="T18" fmla="*/ 2147483646 w 1013"/>
              <a:gd name="T19" fmla="*/ 2147483646 h 106"/>
              <a:gd name="T20" fmla="*/ 2147483646 w 1013"/>
              <a:gd name="T21" fmla="*/ 2147483646 h 106"/>
              <a:gd name="T22" fmla="*/ 2147483646 w 1013"/>
              <a:gd name="T23" fmla="*/ 2147483646 h 106"/>
              <a:gd name="T24" fmla="*/ 2147483646 w 1013"/>
              <a:gd name="T25" fmla="*/ 2147483646 h 106"/>
              <a:gd name="T26" fmla="*/ 2147483646 w 1013"/>
              <a:gd name="T27" fmla="*/ 2147483646 h 106"/>
              <a:gd name="T28" fmla="*/ 2147483646 w 1013"/>
              <a:gd name="T29" fmla="*/ 2147483646 h 106"/>
              <a:gd name="T30" fmla="*/ 2147483646 w 1013"/>
              <a:gd name="T31" fmla="*/ 2147483646 h 106"/>
              <a:gd name="T32" fmla="*/ 2147483646 w 1013"/>
              <a:gd name="T33" fmla="*/ 2147483646 h 106"/>
              <a:gd name="T34" fmla="*/ 2147483646 w 1013"/>
              <a:gd name="T35" fmla="*/ 2147483646 h 106"/>
              <a:gd name="T36" fmla="*/ 2147483646 w 1013"/>
              <a:gd name="T37" fmla="*/ 2147483646 h 106"/>
              <a:gd name="T38" fmla="*/ 2147483646 w 1013"/>
              <a:gd name="T39" fmla="*/ 2147483646 h 106"/>
              <a:gd name="T40" fmla="*/ 2147483646 w 1013"/>
              <a:gd name="T41" fmla="*/ 2147483646 h 106"/>
              <a:gd name="T42" fmla="*/ 2147483646 w 1013"/>
              <a:gd name="T43" fmla="*/ 2147483646 h 106"/>
              <a:gd name="T44" fmla="*/ 2147483646 w 1013"/>
              <a:gd name="T45" fmla="*/ 2147483646 h 106"/>
              <a:gd name="T46" fmla="*/ 2147483646 w 1013"/>
              <a:gd name="T47" fmla="*/ 2147483646 h 106"/>
              <a:gd name="T48" fmla="*/ 2147483646 w 1013"/>
              <a:gd name="T49" fmla="*/ 2147483646 h 106"/>
              <a:gd name="T50" fmla="*/ 2147483646 w 1013"/>
              <a:gd name="T51" fmla="*/ 2147483646 h 106"/>
              <a:gd name="T52" fmla="*/ 2147483646 w 1013"/>
              <a:gd name="T53" fmla="*/ 2147483646 h 106"/>
              <a:gd name="T54" fmla="*/ 2147483646 w 1013"/>
              <a:gd name="T55" fmla="*/ 2147483646 h 106"/>
              <a:gd name="T56" fmla="*/ 2147483646 w 1013"/>
              <a:gd name="T57" fmla="*/ 2147483646 h 106"/>
              <a:gd name="T58" fmla="*/ 2147483646 w 1013"/>
              <a:gd name="T59" fmla="*/ 2147483646 h 106"/>
              <a:gd name="T60" fmla="*/ 2147483646 w 1013"/>
              <a:gd name="T61" fmla="*/ 2147483646 h 106"/>
              <a:gd name="T62" fmla="*/ 2147483646 w 1013"/>
              <a:gd name="T63" fmla="*/ 0 h 106"/>
              <a:gd name="T64" fmla="*/ 2147483646 w 1013"/>
              <a:gd name="T65" fmla="*/ 0 h 106"/>
              <a:gd name="T66" fmla="*/ 2147483646 w 1013"/>
              <a:gd name="T67" fmla="*/ 0 h 106"/>
              <a:gd name="T68" fmla="*/ 2147483646 w 1013"/>
              <a:gd name="T69" fmla="*/ 0 h 106"/>
              <a:gd name="T70" fmla="*/ 2147483646 w 1013"/>
              <a:gd name="T71" fmla="*/ 0 h 106"/>
              <a:gd name="T72" fmla="*/ 2147483646 w 1013"/>
              <a:gd name="T73" fmla="*/ 0 h 106"/>
              <a:gd name="T74" fmla="*/ 2147483646 w 1013"/>
              <a:gd name="T75" fmla="*/ 0 h 106"/>
              <a:gd name="T76" fmla="*/ 2147483646 w 1013"/>
              <a:gd name="T77" fmla="*/ 0 h 106"/>
              <a:gd name="T78" fmla="*/ 2147483646 w 1013"/>
              <a:gd name="T79" fmla="*/ 0 h 106"/>
              <a:gd name="T80" fmla="*/ 2147483646 w 1013"/>
              <a:gd name="T81" fmla="*/ 0 h 106"/>
              <a:gd name="T82" fmla="*/ 2147483646 w 1013"/>
              <a:gd name="T83" fmla="*/ 0 h 106"/>
              <a:gd name="T84" fmla="*/ 2147483646 w 1013"/>
              <a:gd name="T85" fmla="*/ 0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3"/>
              <a:gd name="T130" fmla="*/ 0 h 106"/>
              <a:gd name="T131" fmla="*/ 1013 w 1013"/>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3" h="106">
                <a:moveTo>
                  <a:pt x="0" y="105"/>
                </a:moveTo>
                <a:lnTo>
                  <a:pt x="20" y="105"/>
                </a:lnTo>
                <a:lnTo>
                  <a:pt x="30" y="105"/>
                </a:lnTo>
                <a:lnTo>
                  <a:pt x="51" y="105"/>
                </a:lnTo>
                <a:lnTo>
                  <a:pt x="61" y="105"/>
                </a:lnTo>
                <a:lnTo>
                  <a:pt x="82" y="105"/>
                </a:lnTo>
                <a:lnTo>
                  <a:pt x="101" y="93"/>
                </a:lnTo>
                <a:lnTo>
                  <a:pt x="122" y="93"/>
                </a:lnTo>
                <a:lnTo>
                  <a:pt x="143" y="93"/>
                </a:lnTo>
                <a:lnTo>
                  <a:pt x="163" y="93"/>
                </a:lnTo>
                <a:lnTo>
                  <a:pt x="184" y="82"/>
                </a:lnTo>
                <a:lnTo>
                  <a:pt x="214" y="82"/>
                </a:lnTo>
                <a:lnTo>
                  <a:pt x="235" y="82"/>
                </a:lnTo>
                <a:lnTo>
                  <a:pt x="256" y="82"/>
                </a:lnTo>
                <a:lnTo>
                  <a:pt x="286" y="70"/>
                </a:lnTo>
                <a:lnTo>
                  <a:pt x="306" y="70"/>
                </a:lnTo>
                <a:lnTo>
                  <a:pt x="337" y="59"/>
                </a:lnTo>
                <a:lnTo>
                  <a:pt x="358" y="59"/>
                </a:lnTo>
                <a:lnTo>
                  <a:pt x="388" y="59"/>
                </a:lnTo>
                <a:lnTo>
                  <a:pt x="409" y="46"/>
                </a:lnTo>
                <a:lnTo>
                  <a:pt x="440" y="46"/>
                </a:lnTo>
                <a:lnTo>
                  <a:pt x="470" y="46"/>
                </a:lnTo>
                <a:lnTo>
                  <a:pt x="490" y="35"/>
                </a:lnTo>
                <a:lnTo>
                  <a:pt x="522" y="35"/>
                </a:lnTo>
                <a:lnTo>
                  <a:pt x="551" y="23"/>
                </a:lnTo>
                <a:lnTo>
                  <a:pt x="583" y="23"/>
                </a:lnTo>
                <a:lnTo>
                  <a:pt x="603" y="23"/>
                </a:lnTo>
                <a:lnTo>
                  <a:pt x="634" y="12"/>
                </a:lnTo>
                <a:lnTo>
                  <a:pt x="664" y="12"/>
                </a:lnTo>
                <a:lnTo>
                  <a:pt x="685" y="12"/>
                </a:lnTo>
                <a:lnTo>
                  <a:pt x="716" y="12"/>
                </a:lnTo>
                <a:lnTo>
                  <a:pt x="746" y="0"/>
                </a:lnTo>
                <a:lnTo>
                  <a:pt x="767" y="0"/>
                </a:lnTo>
                <a:lnTo>
                  <a:pt x="798" y="0"/>
                </a:lnTo>
                <a:lnTo>
                  <a:pt x="817" y="0"/>
                </a:lnTo>
                <a:lnTo>
                  <a:pt x="849" y="0"/>
                </a:lnTo>
                <a:lnTo>
                  <a:pt x="869" y="0"/>
                </a:lnTo>
                <a:lnTo>
                  <a:pt x="900" y="0"/>
                </a:lnTo>
                <a:lnTo>
                  <a:pt x="920" y="0"/>
                </a:lnTo>
                <a:lnTo>
                  <a:pt x="941" y="0"/>
                </a:lnTo>
                <a:lnTo>
                  <a:pt x="961" y="0"/>
                </a:lnTo>
                <a:lnTo>
                  <a:pt x="992" y="0"/>
                </a:lnTo>
                <a:lnTo>
                  <a:pt x="1012" y="0"/>
                </a:lnTo>
              </a:path>
            </a:pathLst>
          </a:custGeom>
          <a:noFill/>
          <a:ln w="25400" cap="rnd" cmpd="sng">
            <a:solidFill>
              <a:srgbClr val="8100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18" name="Freeform 34"/>
          <p:cNvSpPr>
            <a:spLocks/>
          </p:cNvSpPr>
          <p:nvPr/>
        </p:nvSpPr>
        <p:spPr bwMode="auto">
          <a:xfrm>
            <a:off x="5824538" y="2814638"/>
            <a:ext cx="1820862" cy="481012"/>
          </a:xfrm>
          <a:custGeom>
            <a:avLst/>
            <a:gdLst>
              <a:gd name="T0" fmla="*/ 0 w 1147"/>
              <a:gd name="T1" fmla="*/ 0 h 303"/>
              <a:gd name="T2" fmla="*/ 2147483646 w 1147"/>
              <a:gd name="T3" fmla="*/ 2147483646 h 303"/>
              <a:gd name="T4" fmla="*/ 2147483646 w 1147"/>
              <a:gd name="T5" fmla="*/ 2147483646 h 303"/>
              <a:gd name="T6" fmla="*/ 2147483646 w 1147"/>
              <a:gd name="T7" fmla="*/ 2147483646 h 303"/>
              <a:gd name="T8" fmla="*/ 2147483646 w 1147"/>
              <a:gd name="T9" fmla="*/ 2147483646 h 303"/>
              <a:gd name="T10" fmla="*/ 2147483646 w 1147"/>
              <a:gd name="T11" fmla="*/ 2147483646 h 303"/>
              <a:gd name="T12" fmla="*/ 2147483646 w 1147"/>
              <a:gd name="T13" fmla="*/ 2147483646 h 303"/>
              <a:gd name="T14" fmla="*/ 2147483646 w 1147"/>
              <a:gd name="T15" fmla="*/ 2147483646 h 303"/>
              <a:gd name="T16" fmla="*/ 2147483646 w 1147"/>
              <a:gd name="T17" fmla="*/ 2147483646 h 303"/>
              <a:gd name="T18" fmla="*/ 2147483646 w 1147"/>
              <a:gd name="T19" fmla="*/ 2147483646 h 303"/>
              <a:gd name="T20" fmla="*/ 2147483646 w 1147"/>
              <a:gd name="T21" fmla="*/ 2147483646 h 303"/>
              <a:gd name="T22" fmla="*/ 2147483646 w 1147"/>
              <a:gd name="T23" fmla="*/ 2147483646 h 303"/>
              <a:gd name="T24" fmla="*/ 2147483646 w 1147"/>
              <a:gd name="T25" fmla="*/ 2147483646 h 303"/>
              <a:gd name="T26" fmla="*/ 2147483646 w 1147"/>
              <a:gd name="T27" fmla="*/ 2147483646 h 303"/>
              <a:gd name="T28" fmla="*/ 2147483646 w 1147"/>
              <a:gd name="T29" fmla="*/ 2147483646 h 303"/>
              <a:gd name="T30" fmla="*/ 2147483646 w 1147"/>
              <a:gd name="T31" fmla="*/ 2147483646 h 303"/>
              <a:gd name="T32" fmla="*/ 2147483646 w 1147"/>
              <a:gd name="T33" fmla="*/ 2147483646 h 303"/>
              <a:gd name="T34" fmla="*/ 2147483646 w 1147"/>
              <a:gd name="T35" fmla="*/ 2147483646 h 303"/>
              <a:gd name="T36" fmla="*/ 2147483646 w 1147"/>
              <a:gd name="T37" fmla="*/ 2147483646 h 303"/>
              <a:gd name="T38" fmla="*/ 2147483646 w 1147"/>
              <a:gd name="T39" fmla="*/ 2147483646 h 303"/>
              <a:gd name="T40" fmla="*/ 2147483646 w 1147"/>
              <a:gd name="T41" fmla="*/ 2147483646 h 303"/>
              <a:gd name="T42" fmla="*/ 2147483646 w 1147"/>
              <a:gd name="T43" fmla="*/ 2147483646 h 303"/>
              <a:gd name="T44" fmla="*/ 2147483646 w 1147"/>
              <a:gd name="T45" fmla="*/ 2147483646 h 303"/>
              <a:gd name="T46" fmla="*/ 2147483646 w 1147"/>
              <a:gd name="T47" fmla="*/ 2147483646 h 303"/>
              <a:gd name="T48" fmla="*/ 2147483646 w 1147"/>
              <a:gd name="T49" fmla="*/ 2147483646 h 303"/>
              <a:gd name="T50" fmla="*/ 2147483646 w 1147"/>
              <a:gd name="T51" fmla="*/ 2147483646 h 303"/>
              <a:gd name="T52" fmla="*/ 2147483646 w 1147"/>
              <a:gd name="T53" fmla="*/ 2147483646 h 303"/>
              <a:gd name="T54" fmla="*/ 2147483646 w 1147"/>
              <a:gd name="T55" fmla="*/ 2147483646 h 303"/>
              <a:gd name="T56" fmla="*/ 2147483646 w 1147"/>
              <a:gd name="T57" fmla="*/ 2147483646 h 303"/>
              <a:gd name="T58" fmla="*/ 2147483646 w 1147"/>
              <a:gd name="T59" fmla="*/ 2147483646 h 303"/>
              <a:gd name="T60" fmla="*/ 2147483646 w 1147"/>
              <a:gd name="T61" fmla="*/ 2147483646 h 303"/>
              <a:gd name="T62" fmla="*/ 2147483646 w 1147"/>
              <a:gd name="T63" fmla="*/ 2147483646 h 303"/>
              <a:gd name="T64" fmla="*/ 2147483646 w 1147"/>
              <a:gd name="T65" fmla="*/ 2147483646 h 303"/>
              <a:gd name="T66" fmla="*/ 2147483646 w 1147"/>
              <a:gd name="T67" fmla="*/ 2147483646 h 303"/>
              <a:gd name="T68" fmla="*/ 2147483646 w 1147"/>
              <a:gd name="T69" fmla="*/ 2147483646 h 303"/>
              <a:gd name="T70" fmla="*/ 2147483646 w 1147"/>
              <a:gd name="T71" fmla="*/ 2147483646 h 303"/>
              <a:gd name="T72" fmla="*/ 2147483646 w 1147"/>
              <a:gd name="T73" fmla="*/ 2147483646 h 303"/>
              <a:gd name="T74" fmla="*/ 2147483646 w 1147"/>
              <a:gd name="T75" fmla="*/ 2147483646 h 303"/>
              <a:gd name="T76" fmla="*/ 2147483646 w 1147"/>
              <a:gd name="T77" fmla="*/ 2147483646 h 303"/>
              <a:gd name="T78" fmla="*/ 2147483646 w 1147"/>
              <a:gd name="T79" fmla="*/ 2147483646 h 303"/>
              <a:gd name="T80" fmla="*/ 2147483646 w 1147"/>
              <a:gd name="T81" fmla="*/ 2147483646 h 303"/>
              <a:gd name="T82" fmla="*/ 2147483646 w 1147"/>
              <a:gd name="T83" fmla="*/ 2147483646 h 303"/>
              <a:gd name="T84" fmla="*/ 2147483646 w 1147"/>
              <a:gd name="T85" fmla="*/ 2147483646 h 303"/>
              <a:gd name="T86" fmla="*/ 2147483646 w 1147"/>
              <a:gd name="T87" fmla="*/ 2147483646 h 303"/>
              <a:gd name="T88" fmla="*/ 2147483646 w 1147"/>
              <a:gd name="T89" fmla="*/ 2147483646 h 303"/>
              <a:gd name="T90" fmla="*/ 2147483646 w 1147"/>
              <a:gd name="T91" fmla="*/ 2147483646 h 303"/>
              <a:gd name="T92" fmla="*/ 2147483646 w 1147"/>
              <a:gd name="T93" fmla="*/ 2147483646 h 303"/>
              <a:gd name="T94" fmla="*/ 2147483646 w 1147"/>
              <a:gd name="T95" fmla="*/ 2147483646 h 303"/>
              <a:gd name="T96" fmla="*/ 2147483646 w 1147"/>
              <a:gd name="T97" fmla="*/ 2147483646 h 303"/>
              <a:gd name="T98" fmla="*/ 2147483646 w 1147"/>
              <a:gd name="T99" fmla="*/ 2147483646 h 3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7"/>
              <a:gd name="T151" fmla="*/ 0 h 303"/>
              <a:gd name="T152" fmla="*/ 1147 w 1147"/>
              <a:gd name="T153" fmla="*/ 303 h 3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7" h="303">
                <a:moveTo>
                  <a:pt x="0" y="0"/>
                </a:moveTo>
                <a:lnTo>
                  <a:pt x="10" y="12"/>
                </a:lnTo>
                <a:lnTo>
                  <a:pt x="31" y="12"/>
                </a:lnTo>
                <a:lnTo>
                  <a:pt x="52" y="12"/>
                </a:lnTo>
                <a:lnTo>
                  <a:pt x="71" y="12"/>
                </a:lnTo>
                <a:lnTo>
                  <a:pt x="92" y="23"/>
                </a:lnTo>
                <a:lnTo>
                  <a:pt x="113" y="23"/>
                </a:lnTo>
                <a:lnTo>
                  <a:pt x="134" y="23"/>
                </a:lnTo>
                <a:lnTo>
                  <a:pt x="164" y="36"/>
                </a:lnTo>
                <a:lnTo>
                  <a:pt x="184" y="36"/>
                </a:lnTo>
                <a:lnTo>
                  <a:pt x="205" y="46"/>
                </a:lnTo>
                <a:lnTo>
                  <a:pt x="236" y="46"/>
                </a:lnTo>
                <a:lnTo>
                  <a:pt x="256" y="46"/>
                </a:lnTo>
                <a:lnTo>
                  <a:pt x="287" y="59"/>
                </a:lnTo>
                <a:lnTo>
                  <a:pt x="308" y="59"/>
                </a:lnTo>
                <a:lnTo>
                  <a:pt x="339" y="70"/>
                </a:lnTo>
                <a:lnTo>
                  <a:pt x="369" y="70"/>
                </a:lnTo>
                <a:lnTo>
                  <a:pt x="389" y="82"/>
                </a:lnTo>
                <a:lnTo>
                  <a:pt x="420" y="82"/>
                </a:lnTo>
                <a:lnTo>
                  <a:pt x="450" y="93"/>
                </a:lnTo>
                <a:lnTo>
                  <a:pt x="471" y="105"/>
                </a:lnTo>
                <a:lnTo>
                  <a:pt x="502" y="105"/>
                </a:lnTo>
                <a:lnTo>
                  <a:pt x="532" y="116"/>
                </a:lnTo>
                <a:lnTo>
                  <a:pt x="563" y="116"/>
                </a:lnTo>
                <a:lnTo>
                  <a:pt x="584" y="128"/>
                </a:lnTo>
                <a:lnTo>
                  <a:pt x="614" y="139"/>
                </a:lnTo>
                <a:lnTo>
                  <a:pt x="645" y="139"/>
                </a:lnTo>
                <a:lnTo>
                  <a:pt x="666" y="152"/>
                </a:lnTo>
                <a:lnTo>
                  <a:pt x="697" y="152"/>
                </a:lnTo>
                <a:lnTo>
                  <a:pt x="727" y="163"/>
                </a:lnTo>
                <a:lnTo>
                  <a:pt x="747" y="175"/>
                </a:lnTo>
                <a:lnTo>
                  <a:pt x="779" y="175"/>
                </a:lnTo>
                <a:lnTo>
                  <a:pt x="809" y="186"/>
                </a:lnTo>
                <a:lnTo>
                  <a:pt x="829" y="198"/>
                </a:lnTo>
                <a:lnTo>
                  <a:pt x="860" y="198"/>
                </a:lnTo>
                <a:lnTo>
                  <a:pt x="880" y="209"/>
                </a:lnTo>
                <a:lnTo>
                  <a:pt x="901" y="209"/>
                </a:lnTo>
                <a:lnTo>
                  <a:pt x="932" y="221"/>
                </a:lnTo>
                <a:lnTo>
                  <a:pt x="953" y="232"/>
                </a:lnTo>
                <a:lnTo>
                  <a:pt x="972" y="232"/>
                </a:lnTo>
                <a:lnTo>
                  <a:pt x="993" y="245"/>
                </a:lnTo>
                <a:lnTo>
                  <a:pt x="1014" y="256"/>
                </a:lnTo>
                <a:lnTo>
                  <a:pt x="1034" y="256"/>
                </a:lnTo>
                <a:lnTo>
                  <a:pt x="1055" y="268"/>
                </a:lnTo>
                <a:lnTo>
                  <a:pt x="1075" y="268"/>
                </a:lnTo>
                <a:lnTo>
                  <a:pt x="1085" y="279"/>
                </a:lnTo>
                <a:lnTo>
                  <a:pt x="1106" y="279"/>
                </a:lnTo>
                <a:lnTo>
                  <a:pt x="1116" y="291"/>
                </a:lnTo>
                <a:lnTo>
                  <a:pt x="1137" y="291"/>
                </a:lnTo>
                <a:lnTo>
                  <a:pt x="1146" y="302"/>
                </a:lnTo>
              </a:path>
            </a:pathLst>
          </a:custGeom>
          <a:noFill/>
          <a:ln w="25400" cap="rnd" cmpd="sng">
            <a:solidFill>
              <a:srgbClr val="8100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19" name="Freeform 35"/>
          <p:cNvSpPr>
            <a:spLocks/>
          </p:cNvSpPr>
          <p:nvPr/>
        </p:nvSpPr>
        <p:spPr bwMode="auto">
          <a:xfrm>
            <a:off x="7643814" y="3294064"/>
            <a:ext cx="3005137" cy="814387"/>
          </a:xfrm>
          <a:custGeom>
            <a:avLst/>
            <a:gdLst>
              <a:gd name="T0" fmla="*/ 2147483646 w 1893"/>
              <a:gd name="T1" fmla="*/ 0 h 513"/>
              <a:gd name="T2" fmla="*/ 2147483646 w 1893"/>
              <a:gd name="T3" fmla="*/ 2147483646 h 513"/>
              <a:gd name="T4" fmla="*/ 2147483646 w 1893"/>
              <a:gd name="T5" fmla="*/ 2147483646 h 513"/>
              <a:gd name="T6" fmla="*/ 2147483646 w 1893"/>
              <a:gd name="T7" fmla="*/ 2147483646 h 513"/>
              <a:gd name="T8" fmla="*/ 2147483646 w 1893"/>
              <a:gd name="T9" fmla="*/ 2147483646 h 513"/>
              <a:gd name="T10" fmla="*/ 2147483646 w 1893"/>
              <a:gd name="T11" fmla="*/ 2147483646 h 513"/>
              <a:gd name="T12" fmla="*/ 2147483646 w 1893"/>
              <a:gd name="T13" fmla="*/ 2147483646 h 513"/>
              <a:gd name="T14" fmla="*/ 2147483646 w 1893"/>
              <a:gd name="T15" fmla="*/ 2147483646 h 513"/>
              <a:gd name="T16" fmla="*/ 2147483646 w 1893"/>
              <a:gd name="T17" fmla="*/ 2147483646 h 513"/>
              <a:gd name="T18" fmla="*/ 2147483646 w 1893"/>
              <a:gd name="T19" fmla="*/ 2147483646 h 513"/>
              <a:gd name="T20" fmla="*/ 2147483646 w 1893"/>
              <a:gd name="T21" fmla="*/ 2147483646 h 513"/>
              <a:gd name="T22" fmla="*/ 2147483646 w 1893"/>
              <a:gd name="T23" fmla="*/ 2147483646 h 513"/>
              <a:gd name="T24" fmla="*/ 2147483646 w 1893"/>
              <a:gd name="T25" fmla="*/ 2147483646 h 513"/>
              <a:gd name="T26" fmla="*/ 2147483646 w 1893"/>
              <a:gd name="T27" fmla="*/ 2147483646 h 513"/>
              <a:gd name="T28" fmla="*/ 2147483646 w 1893"/>
              <a:gd name="T29" fmla="*/ 2147483646 h 513"/>
              <a:gd name="T30" fmla="*/ 2147483646 w 1893"/>
              <a:gd name="T31" fmla="*/ 2147483646 h 513"/>
              <a:gd name="T32" fmla="*/ 2147483646 w 1893"/>
              <a:gd name="T33" fmla="*/ 2147483646 h 513"/>
              <a:gd name="T34" fmla="*/ 2147483646 w 1893"/>
              <a:gd name="T35" fmla="*/ 2147483646 h 513"/>
              <a:gd name="T36" fmla="*/ 2147483646 w 1893"/>
              <a:gd name="T37" fmla="*/ 2147483646 h 513"/>
              <a:gd name="T38" fmla="*/ 2147483646 w 1893"/>
              <a:gd name="T39" fmla="*/ 2147483646 h 513"/>
              <a:gd name="T40" fmla="*/ 2147483646 w 1893"/>
              <a:gd name="T41" fmla="*/ 2147483646 h 513"/>
              <a:gd name="T42" fmla="*/ 2147483646 w 1893"/>
              <a:gd name="T43" fmla="*/ 2147483646 h 513"/>
              <a:gd name="T44" fmla="*/ 2147483646 w 1893"/>
              <a:gd name="T45" fmla="*/ 2147483646 h 513"/>
              <a:gd name="T46" fmla="*/ 2147483646 w 1893"/>
              <a:gd name="T47" fmla="*/ 2147483646 h 513"/>
              <a:gd name="T48" fmla="*/ 2147483646 w 1893"/>
              <a:gd name="T49" fmla="*/ 2147483646 h 513"/>
              <a:gd name="T50" fmla="*/ 2147483646 w 1893"/>
              <a:gd name="T51" fmla="*/ 2147483646 h 513"/>
              <a:gd name="T52" fmla="*/ 2147483646 w 1893"/>
              <a:gd name="T53" fmla="*/ 2147483646 h 513"/>
              <a:gd name="T54" fmla="*/ 2147483646 w 1893"/>
              <a:gd name="T55" fmla="*/ 2147483646 h 513"/>
              <a:gd name="T56" fmla="*/ 2147483646 w 1893"/>
              <a:gd name="T57" fmla="*/ 2147483646 h 513"/>
              <a:gd name="T58" fmla="*/ 2147483646 w 1893"/>
              <a:gd name="T59" fmla="*/ 2147483646 h 513"/>
              <a:gd name="T60" fmla="*/ 2147483646 w 1893"/>
              <a:gd name="T61" fmla="*/ 2147483646 h 513"/>
              <a:gd name="T62" fmla="*/ 2147483646 w 1893"/>
              <a:gd name="T63" fmla="*/ 2147483646 h 513"/>
              <a:gd name="T64" fmla="*/ 2147483646 w 1893"/>
              <a:gd name="T65" fmla="*/ 2147483646 h 513"/>
              <a:gd name="T66" fmla="*/ 2147483646 w 1893"/>
              <a:gd name="T67" fmla="*/ 2147483646 h 513"/>
              <a:gd name="T68" fmla="*/ 2147483646 w 1893"/>
              <a:gd name="T69" fmla="*/ 2147483646 h 513"/>
              <a:gd name="T70" fmla="*/ 2147483646 w 1893"/>
              <a:gd name="T71" fmla="*/ 2147483646 h 513"/>
              <a:gd name="T72" fmla="*/ 2147483646 w 1893"/>
              <a:gd name="T73" fmla="*/ 2147483646 h 513"/>
              <a:gd name="T74" fmla="*/ 2147483646 w 1893"/>
              <a:gd name="T75" fmla="*/ 2147483646 h 513"/>
              <a:gd name="T76" fmla="*/ 2147483646 w 1893"/>
              <a:gd name="T77" fmla="*/ 2147483646 h 513"/>
              <a:gd name="T78" fmla="*/ 2147483646 w 1893"/>
              <a:gd name="T79" fmla="*/ 2147483646 h 5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93"/>
              <a:gd name="T121" fmla="*/ 0 h 513"/>
              <a:gd name="T122" fmla="*/ 1893 w 1893"/>
              <a:gd name="T123" fmla="*/ 513 h 5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93" h="513">
                <a:moveTo>
                  <a:pt x="0" y="0"/>
                </a:moveTo>
                <a:lnTo>
                  <a:pt x="10" y="0"/>
                </a:lnTo>
                <a:lnTo>
                  <a:pt x="21" y="12"/>
                </a:lnTo>
                <a:lnTo>
                  <a:pt x="31" y="12"/>
                </a:lnTo>
                <a:lnTo>
                  <a:pt x="41" y="23"/>
                </a:lnTo>
                <a:lnTo>
                  <a:pt x="62" y="23"/>
                </a:lnTo>
                <a:lnTo>
                  <a:pt x="73" y="23"/>
                </a:lnTo>
                <a:lnTo>
                  <a:pt x="92" y="35"/>
                </a:lnTo>
                <a:lnTo>
                  <a:pt x="102" y="46"/>
                </a:lnTo>
                <a:lnTo>
                  <a:pt x="123" y="46"/>
                </a:lnTo>
                <a:lnTo>
                  <a:pt x="144" y="59"/>
                </a:lnTo>
                <a:lnTo>
                  <a:pt x="165" y="59"/>
                </a:lnTo>
                <a:lnTo>
                  <a:pt x="184" y="70"/>
                </a:lnTo>
                <a:lnTo>
                  <a:pt x="205" y="70"/>
                </a:lnTo>
                <a:lnTo>
                  <a:pt x="226" y="82"/>
                </a:lnTo>
                <a:lnTo>
                  <a:pt x="246" y="93"/>
                </a:lnTo>
                <a:lnTo>
                  <a:pt x="276" y="93"/>
                </a:lnTo>
                <a:lnTo>
                  <a:pt x="297" y="105"/>
                </a:lnTo>
                <a:lnTo>
                  <a:pt x="318" y="117"/>
                </a:lnTo>
                <a:lnTo>
                  <a:pt x="349" y="117"/>
                </a:lnTo>
                <a:lnTo>
                  <a:pt x="368" y="128"/>
                </a:lnTo>
                <a:lnTo>
                  <a:pt x="399" y="141"/>
                </a:lnTo>
                <a:lnTo>
                  <a:pt x="430" y="141"/>
                </a:lnTo>
                <a:lnTo>
                  <a:pt x="450" y="152"/>
                </a:lnTo>
                <a:lnTo>
                  <a:pt x="481" y="164"/>
                </a:lnTo>
                <a:lnTo>
                  <a:pt x="512" y="164"/>
                </a:lnTo>
                <a:lnTo>
                  <a:pt x="542" y="175"/>
                </a:lnTo>
                <a:lnTo>
                  <a:pt x="573" y="187"/>
                </a:lnTo>
                <a:lnTo>
                  <a:pt x="604" y="187"/>
                </a:lnTo>
                <a:lnTo>
                  <a:pt x="625" y="198"/>
                </a:lnTo>
                <a:lnTo>
                  <a:pt x="655" y="210"/>
                </a:lnTo>
                <a:lnTo>
                  <a:pt x="686" y="221"/>
                </a:lnTo>
                <a:lnTo>
                  <a:pt x="717" y="221"/>
                </a:lnTo>
                <a:lnTo>
                  <a:pt x="747" y="233"/>
                </a:lnTo>
                <a:lnTo>
                  <a:pt x="788" y="244"/>
                </a:lnTo>
                <a:lnTo>
                  <a:pt x="818" y="257"/>
                </a:lnTo>
                <a:lnTo>
                  <a:pt x="849" y="257"/>
                </a:lnTo>
                <a:lnTo>
                  <a:pt x="880" y="268"/>
                </a:lnTo>
                <a:lnTo>
                  <a:pt x="910" y="280"/>
                </a:lnTo>
                <a:lnTo>
                  <a:pt x="941" y="291"/>
                </a:lnTo>
                <a:lnTo>
                  <a:pt x="972" y="291"/>
                </a:lnTo>
                <a:lnTo>
                  <a:pt x="1002" y="303"/>
                </a:lnTo>
                <a:lnTo>
                  <a:pt x="1033" y="314"/>
                </a:lnTo>
                <a:lnTo>
                  <a:pt x="1065" y="314"/>
                </a:lnTo>
                <a:lnTo>
                  <a:pt x="1094" y="326"/>
                </a:lnTo>
                <a:lnTo>
                  <a:pt x="1126" y="337"/>
                </a:lnTo>
                <a:lnTo>
                  <a:pt x="1157" y="337"/>
                </a:lnTo>
                <a:lnTo>
                  <a:pt x="1187" y="350"/>
                </a:lnTo>
                <a:lnTo>
                  <a:pt x="1218" y="360"/>
                </a:lnTo>
                <a:lnTo>
                  <a:pt x="1249" y="360"/>
                </a:lnTo>
                <a:lnTo>
                  <a:pt x="1279" y="373"/>
                </a:lnTo>
                <a:lnTo>
                  <a:pt x="1310" y="384"/>
                </a:lnTo>
                <a:lnTo>
                  <a:pt x="1341" y="384"/>
                </a:lnTo>
                <a:lnTo>
                  <a:pt x="1371" y="396"/>
                </a:lnTo>
                <a:lnTo>
                  <a:pt x="1391" y="407"/>
                </a:lnTo>
                <a:lnTo>
                  <a:pt x="1422" y="407"/>
                </a:lnTo>
                <a:lnTo>
                  <a:pt x="1452" y="419"/>
                </a:lnTo>
                <a:lnTo>
                  <a:pt x="1473" y="419"/>
                </a:lnTo>
                <a:lnTo>
                  <a:pt x="1504" y="430"/>
                </a:lnTo>
                <a:lnTo>
                  <a:pt x="1524" y="430"/>
                </a:lnTo>
                <a:lnTo>
                  <a:pt x="1555" y="442"/>
                </a:lnTo>
                <a:lnTo>
                  <a:pt x="1576" y="442"/>
                </a:lnTo>
                <a:lnTo>
                  <a:pt x="1607" y="453"/>
                </a:lnTo>
                <a:lnTo>
                  <a:pt x="1626" y="453"/>
                </a:lnTo>
                <a:lnTo>
                  <a:pt x="1647" y="466"/>
                </a:lnTo>
                <a:lnTo>
                  <a:pt x="1668" y="466"/>
                </a:lnTo>
                <a:lnTo>
                  <a:pt x="1688" y="477"/>
                </a:lnTo>
                <a:lnTo>
                  <a:pt x="1708" y="477"/>
                </a:lnTo>
                <a:lnTo>
                  <a:pt x="1729" y="477"/>
                </a:lnTo>
                <a:lnTo>
                  <a:pt x="1749" y="489"/>
                </a:lnTo>
                <a:lnTo>
                  <a:pt x="1770" y="489"/>
                </a:lnTo>
                <a:lnTo>
                  <a:pt x="1780" y="489"/>
                </a:lnTo>
                <a:lnTo>
                  <a:pt x="1800" y="500"/>
                </a:lnTo>
                <a:lnTo>
                  <a:pt x="1810" y="500"/>
                </a:lnTo>
                <a:lnTo>
                  <a:pt x="1831" y="500"/>
                </a:lnTo>
                <a:lnTo>
                  <a:pt x="1841" y="500"/>
                </a:lnTo>
                <a:lnTo>
                  <a:pt x="1852" y="500"/>
                </a:lnTo>
                <a:lnTo>
                  <a:pt x="1862" y="512"/>
                </a:lnTo>
                <a:lnTo>
                  <a:pt x="1872" y="512"/>
                </a:lnTo>
                <a:lnTo>
                  <a:pt x="1882" y="512"/>
                </a:lnTo>
                <a:lnTo>
                  <a:pt x="1892" y="512"/>
                </a:lnTo>
              </a:path>
            </a:pathLst>
          </a:custGeom>
          <a:noFill/>
          <a:ln w="25400" cap="rnd" cmpd="sng">
            <a:solidFill>
              <a:srgbClr val="8100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0" name="Line 36"/>
          <p:cNvSpPr>
            <a:spLocks noChangeShapeType="1"/>
          </p:cNvSpPr>
          <p:nvPr/>
        </p:nvSpPr>
        <p:spPr bwMode="auto">
          <a:xfrm>
            <a:off x="2041525" y="1550988"/>
            <a:ext cx="1588" cy="29003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1" name="Line 37"/>
          <p:cNvSpPr>
            <a:spLocks noChangeShapeType="1"/>
          </p:cNvSpPr>
          <p:nvPr/>
        </p:nvSpPr>
        <p:spPr bwMode="auto">
          <a:xfrm>
            <a:off x="2049463" y="2373314"/>
            <a:ext cx="1968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2" name="Line 38"/>
          <p:cNvSpPr>
            <a:spLocks noChangeShapeType="1"/>
          </p:cNvSpPr>
          <p:nvPr/>
        </p:nvSpPr>
        <p:spPr bwMode="auto">
          <a:xfrm>
            <a:off x="2049463" y="3257550"/>
            <a:ext cx="1968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3" name="Line 39"/>
          <p:cNvSpPr>
            <a:spLocks noChangeShapeType="1"/>
          </p:cNvSpPr>
          <p:nvPr/>
        </p:nvSpPr>
        <p:spPr bwMode="auto">
          <a:xfrm flipH="1">
            <a:off x="1954213" y="2630489"/>
            <a:ext cx="93662"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4" name="Line 40"/>
          <p:cNvSpPr>
            <a:spLocks noChangeShapeType="1"/>
          </p:cNvSpPr>
          <p:nvPr/>
        </p:nvSpPr>
        <p:spPr bwMode="auto">
          <a:xfrm flipH="1">
            <a:off x="1954213" y="2962275"/>
            <a:ext cx="93662"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5" name="Line 41"/>
          <p:cNvSpPr>
            <a:spLocks noChangeShapeType="1"/>
          </p:cNvSpPr>
          <p:nvPr/>
        </p:nvSpPr>
        <p:spPr bwMode="auto">
          <a:xfrm flipH="1">
            <a:off x="1954213" y="3313114"/>
            <a:ext cx="93662"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6" name="Line 42"/>
          <p:cNvSpPr>
            <a:spLocks noChangeShapeType="1"/>
          </p:cNvSpPr>
          <p:nvPr/>
        </p:nvSpPr>
        <p:spPr bwMode="auto">
          <a:xfrm>
            <a:off x="3259139" y="3338513"/>
            <a:ext cx="1587" cy="2079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7" name="Line 43"/>
          <p:cNvSpPr>
            <a:spLocks noChangeShapeType="1"/>
          </p:cNvSpPr>
          <p:nvPr/>
        </p:nvSpPr>
        <p:spPr bwMode="auto">
          <a:xfrm>
            <a:off x="3259139" y="3043239"/>
            <a:ext cx="1587"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8" name="Line 44"/>
          <p:cNvSpPr>
            <a:spLocks noChangeShapeType="1"/>
          </p:cNvSpPr>
          <p:nvPr/>
        </p:nvSpPr>
        <p:spPr bwMode="auto">
          <a:xfrm>
            <a:off x="3259139" y="3635376"/>
            <a:ext cx="1587"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29" name="Line 45"/>
          <p:cNvSpPr>
            <a:spLocks noChangeShapeType="1"/>
          </p:cNvSpPr>
          <p:nvPr/>
        </p:nvSpPr>
        <p:spPr bwMode="auto">
          <a:xfrm>
            <a:off x="3259139" y="3930651"/>
            <a:ext cx="1587"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0" name="Line 46"/>
          <p:cNvSpPr>
            <a:spLocks noChangeShapeType="1"/>
          </p:cNvSpPr>
          <p:nvPr/>
        </p:nvSpPr>
        <p:spPr bwMode="auto">
          <a:xfrm>
            <a:off x="3259139" y="2749551"/>
            <a:ext cx="1587"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1" name="Line 47"/>
          <p:cNvSpPr>
            <a:spLocks noChangeShapeType="1"/>
          </p:cNvSpPr>
          <p:nvPr/>
        </p:nvSpPr>
        <p:spPr bwMode="auto">
          <a:xfrm>
            <a:off x="3259139" y="2454276"/>
            <a:ext cx="1587"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2" name="Line 48"/>
          <p:cNvSpPr>
            <a:spLocks noChangeShapeType="1"/>
          </p:cNvSpPr>
          <p:nvPr/>
        </p:nvSpPr>
        <p:spPr bwMode="auto">
          <a:xfrm>
            <a:off x="3259139" y="2159001"/>
            <a:ext cx="1587" cy="207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3" name="Line 49"/>
          <p:cNvSpPr>
            <a:spLocks noChangeShapeType="1"/>
          </p:cNvSpPr>
          <p:nvPr/>
        </p:nvSpPr>
        <p:spPr bwMode="auto">
          <a:xfrm>
            <a:off x="3259139" y="1882776"/>
            <a:ext cx="1587"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4" name="Line 50"/>
          <p:cNvSpPr>
            <a:spLocks noChangeShapeType="1"/>
          </p:cNvSpPr>
          <p:nvPr/>
        </p:nvSpPr>
        <p:spPr bwMode="auto">
          <a:xfrm>
            <a:off x="3259139" y="1587501"/>
            <a:ext cx="1587"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5" name="Line 51"/>
          <p:cNvSpPr>
            <a:spLocks noChangeShapeType="1"/>
          </p:cNvSpPr>
          <p:nvPr/>
        </p:nvSpPr>
        <p:spPr bwMode="auto">
          <a:xfrm>
            <a:off x="3259139" y="1290638"/>
            <a:ext cx="1587" cy="2095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6" name="Line 52"/>
          <p:cNvSpPr>
            <a:spLocks noChangeShapeType="1"/>
          </p:cNvSpPr>
          <p:nvPr/>
        </p:nvSpPr>
        <p:spPr bwMode="auto">
          <a:xfrm>
            <a:off x="3259139" y="406401"/>
            <a:ext cx="1587"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7" name="Line 53"/>
          <p:cNvSpPr>
            <a:spLocks noChangeShapeType="1"/>
          </p:cNvSpPr>
          <p:nvPr/>
        </p:nvSpPr>
        <p:spPr bwMode="auto">
          <a:xfrm>
            <a:off x="1830389" y="6327776"/>
            <a:ext cx="1587" cy="384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8" name="Line 54"/>
          <p:cNvSpPr>
            <a:spLocks noChangeShapeType="1"/>
          </p:cNvSpPr>
          <p:nvPr/>
        </p:nvSpPr>
        <p:spPr bwMode="auto">
          <a:xfrm>
            <a:off x="3346451" y="5392739"/>
            <a:ext cx="295275" cy="6000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39" name="Line 55"/>
          <p:cNvSpPr>
            <a:spLocks noChangeShapeType="1"/>
          </p:cNvSpPr>
          <p:nvPr/>
        </p:nvSpPr>
        <p:spPr bwMode="auto">
          <a:xfrm flipH="1">
            <a:off x="5934076" y="2655888"/>
            <a:ext cx="206375" cy="171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0" name="Line 56"/>
          <p:cNvSpPr>
            <a:spLocks noChangeShapeType="1"/>
          </p:cNvSpPr>
          <p:nvPr/>
        </p:nvSpPr>
        <p:spPr bwMode="auto">
          <a:xfrm flipH="1">
            <a:off x="4197351" y="2360613"/>
            <a:ext cx="481013" cy="3540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1" name="Line 57"/>
          <p:cNvSpPr>
            <a:spLocks noChangeShapeType="1"/>
          </p:cNvSpPr>
          <p:nvPr/>
        </p:nvSpPr>
        <p:spPr bwMode="auto">
          <a:xfrm flipH="1">
            <a:off x="4181475" y="2085975"/>
            <a:ext cx="204788" cy="396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2" name="Line 58"/>
          <p:cNvSpPr>
            <a:spLocks noChangeShapeType="1"/>
          </p:cNvSpPr>
          <p:nvPr/>
        </p:nvSpPr>
        <p:spPr bwMode="auto">
          <a:xfrm>
            <a:off x="5700714" y="4025901"/>
            <a:ext cx="231775" cy="2206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3" name="Freeform 59"/>
          <p:cNvSpPr>
            <a:spLocks/>
          </p:cNvSpPr>
          <p:nvPr/>
        </p:nvSpPr>
        <p:spPr bwMode="auto">
          <a:xfrm>
            <a:off x="2284413" y="1744664"/>
            <a:ext cx="976312" cy="446087"/>
          </a:xfrm>
          <a:custGeom>
            <a:avLst/>
            <a:gdLst>
              <a:gd name="T0" fmla="*/ 0 w 615"/>
              <a:gd name="T1" fmla="*/ 2147483646 h 281"/>
              <a:gd name="T2" fmla="*/ 2147483646 w 615"/>
              <a:gd name="T3" fmla="*/ 2147483646 h 281"/>
              <a:gd name="T4" fmla="*/ 2147483646 w 615"/>
              <a:gd name="T5" fmla="*/ 2147483646 h 281"/>
              <a:gd name="T6" fmla="*/ 2147483646 w 615"/>
              <a:gd name="T7" fmla="*/ 2147483646 h 281"/>
              <a:gd name="T8" fmla="*/ 2147483646 w 615"/>
              <a:gd name="T9" fmla="*/ 2147483646 h 281"/>
              <a:gd name="T10" fmla="*/ 2147483646 w 615"/>
              <a:gd name="T11" fmla="*/ 2147483646 h 281"/>
              <a:gd name="T12" fmla="*/ 2147483646 w 615"/>
              <a:gd name="T13" fmla="*/ 2147483646 h 281"/>
              <a:gd name="T14" fmla="*/ 2147483646 w 615"/>
              <a:gd name="T15" fmla="*/ 2147483646 h 281"/>
              <a:gd name="T16" fmla="*/ 2147483646 w 615"/>
              <a:gd name="T17" fmla="*/ 2147483646 h 281"/>
              <a:gd name="T18" fmla="*/ 2147483646 w 615"/>
              <a:gd name="T19" fmla="*/ 2147483646 h 281"/>
              <a:gd name="T20" fmla="*/ 2147483646 w 615"/>
              <a:gd name="T21" fmla="*/ 2147483646 h 281"/>
              <a:gd name="T22" fmla="*/ 2147483646 w 615"/>
              <a:gd name="T23" fmla="*/ 2147483646 h 281"/>
              <a:gd name="T24" fmla="*/ 2147483646 w 615"/>
              <a:gd name="T25" fmla="*/ 2147483646 h 281"/>
              <a:gd name="T26" fmla="*/ 2147483646 w 615"/>
              <a:gd name="T27" fmla="*/ 2147483646 h 281"/>
              <a:gd name="T28" fmla="*/ 2147483646 w 615"/>
              <a:gd name="T29" fmla="*/ 2147483646 h 281"/>
              <a:gd name="T30" fmla="*/ 2147483646 w 615"/>
              <a:gd name="T31" fmla="*/ 2147483646 h 281"/>
              <a:gd name="T32" fmla="*/ 2147483646 w 615"/>
              <a:gd name="T33" fmla="*/ 2147483646 h 281"/>
              <a:gd name="T34" fmla="*/ 2147483646 w 615"/>
              <a:gd name="T35" fmla="*/ 2147483646 h 281"/>
              <a:gd name="T36" fmla="*/ 2147483646 w 615"/>
              <a:gd name="T37" fmla="*/ 2147483646 h 281"/>
              <a:gd name="T38" fmla="*/ 2147483646 w 615"/>
              <a:gd name="T39" fmla="*/ 2147483646 h 281"/>
              <a:gd name="T40" fmla="*/ 2147483646 w 615"/>
              <a:gd name="T41" fmla="*/ 2147483646 h 281"/>
              <a:gd name="T42" fmla="*/ 2147483646 w 615"/>
              <a:gd name="T43" fmla="*/ 2147483646 h 281"/>
              <a:gd name="T44" fmla="*/ 2147483646 w 615"/>
              <a:gd name="T45" fmla="*/ 2147483646 h 281"/>
              <a:gd name="T46" fmla="*/ 2147483646 w 615"/>
              <a:gd name="T47" fmla="*/ 2147483646 h 281"/>
              <a:gd name="T48" fmla="*/ 2147483646 w 615"/>
              <a:gd name="T49" fmla="*/ 2147483646 h 281"/>
              <a:gd name="T50" fmla="*/ 2147483646 w 615"/>
              <a:gd name="T51" fmla="*/ 2147483646 h 281"/>
              <a:gd name="T52" fmla="*/ 2147483646 w 615"/>
              <a:gd name="T53" fmla="*/ 0 h 2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5"/>
              <a:gd name="T82" fmla="*/ 0 h 281"/>
              <a:gd name="T83" fmla="*/ 615 w 615"/>
              <a:gd name="T84" fmla="*/ 281 h 2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5" h="281">
                <a:moveTo>
                  <a:pt x="0" y="280"/>
                </a:moveTo>
                <a:lnTo>
                  <a:pt x="10" y="280"/>
                </a:lnTo>
                <a:lnTo>
                  <a:pt x="21" y="268"/>
                </a:lnTo>
                <a:lnTo>
                  <a:pt x="41" y="257"/>
                </a:lnTo>
                <a:lnTo>
                  <a:pt x="52" y="257"/>
                </a:lnTo>
                <a:lnTo>
                  <a:pt x="71" y="244"/>
                </a:lnTo>
                <a:lnTo>
                  <a:pt x="82" y="234"/>
                </a:lnTo>
                <a:lnTo>
                  <a:pt x="103" y="221"/>
                </a:lnTo>
                <a:lnTo>
                  <a:pt x="123" y="198"/>
                </a:lnTo>
                <a:lnTo>
                  <a:pt x="144" y="186"/>
                </a:lnTo>
                <a:lnTo>
                  <a:pt x="174" y="175"/>
                </a:lnTo>
                <a:lnTo>
                  <a:pt x="195" y="163"/>
                </a:lnTo>
                <a:lnTo>
                  <a:pt x="226" y="139"/>
                </a:lnTo>
                <a:lnTo>
                  <a:pt x="245" y="128"/>
                </a:lnTo>
                <a:lnTo>
                  <a:pt x="276" y="116"/>
                </a:lnTo>
                <a:lnTo>
                  <a:pt x="308" y="105"/>
                </a:lnTo>
                <a:lnTo>
                  <a:pt x="328" y="82"/>
                </a:lnTo>
                <a:lnTo>
                  <a:pt x="358" y="70"/>
                </a:lnTo>
                <a:lnTo>
                  <a:pt x="389" y="59"/>
                </a:lnTo>
                <a:lnTo>
                  <a:pt x="419" y="46"/>
                </a:lnTo>
                <a:lnTo>
                  <a:pt x="440" y="36"/>
                </a:lnTo>
                <a:lnTo>
                  <a:pt x="471" y="23"/>
                </a:lnTo>
                <a:lnTo>
                  <a:pt x="502" y="23"/>
                </a:lnTo>
                <a:lnTo>
                  <a:pt x="532" y="12"/>
                </a:lnTo>
                <a:lnTo>
                  <a:pt x="563" y="12"/>
                </a:lnTo>
                <a:lnTo>
                  <a:pt x="584" y="12"/>
                </a:lnTo>
                <a:lnTo>
                  <a:pt x="614" y="0"/>
                </a:lnTo>
              </a:path>
            </a:pathLst>
          </a:custGeom>
          <a:noFill/>
          <a:ln w="25400" cap="rnd" cmpd="sng">
            <a:solidFill>
              <a:srgbClr val="10006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4" name="Freeform 60"/>
          <p:cNvSpPr>
            <a:spLocks/>
          </p:cNvSpPr>
          <p:nvPr/>
        </p:nvSpPr>
        <p:spPr bwMode="auto">
          <a:xfrm>
            <a:off x="3259139" y="1744664"/>
            <a:ext cx="2827337" cy="1957387"/>
          </a:xfrm>
          <a:custGeom>
            <a:avLst/>
            <a:gdLst>
              <a:gd name="T0" fmla="*/ 2147483646 w 1781"/>
              <a:gd name="T1" fmla="*/ 0 h 1233"/>
              <a:gd name="T2" fmla="*/ 2147483646 w 1781"/>
              <a:gd name="T3" fmla="*/ 2147483646 h 1233"/>
              <a:gd name="T4" fmla="*/ 2147483646 w 1781"/>
              <a:gd name="T5" fmla="*/ 2147483646 h 1233"/>
              <a:gd name="T6" fmla="*/ 2147483646 w 1781"/>
              <a:gd name="T7" fmla="*/ 2147483646 h 1233"/>
              <a:gd name="T8" fmla="*/ 2147483646 w 1781"/>
              <a:gd name="T9" fmla="*/ 2147483646 h 1233"/>
              <a:gd name="T10" fmla="*/ 2147483646 w 1781"/>
              <a:gd name="T11" fmla="*/ 2147483646 h 1233"/>
              <a:gd name="T12" fmla="*/ 2147483646 w 1781"/>
              <a:gd name="T13" fmla="*/ 2147483646 h 1233"/>
              <a:gd name="T14" fmla="*/ 2147483646 w 1781"/>
              <a:gd name="T15" fmla="*/ 2147483646 h 1233"/>
              <a:gd name="T16" fmla="*/ 2147483646 w 1781"/>
              <a:gd name="T17" fmla="*/ 2147483646 h 1233"/>
              <a:gd name="T18" fmla="*/ 2147483646 w 1781"/>
              <a:gd name="T19" fmla="*/ 2147483646 h 1233"/>
              <a:gd name="T20" fmla="*/ 2147483646 w 1781"/>
              <a:gd name="T21" fmla="*/ 2147483646 h 1233"/>
              <a:gd name="T22" fmla="*/ 2147483646 w 1781"/>
              <a:gd name="T23" fmla="*/ 2147483646 h 1233"/>
              <a:gd name="T24" fmla="*/ 2147483646 w 1781"/>
              <a:gd name="T25" fmla="*/ 2147483646 h 1233"/>
              <a:gd name="T26" fmla="*/ 2147483646 w 1781"/>
              <a:gd name="T27" fmla="*/ 2147483646 h 1233"/>
              <a:gd name="T28" fmla="*/ 2147483646 w 1781"/>
              <a:gd name="T29" fmla="*/ 2147483646 h 1233"/>
              <a:gd name="T30" fmla="*/ 2147483646 w 1781"/>
              <a:gd name="T31" fmla="*/ 2147483646 h 1233"/>
              <a:gd name="T32" fmla="*/ 2147483646 w 1781"/>
              <a:gd name="T33" fmla="*/ 2147483646 h 1233"/>
              <a:gd name="T34" fmla="*/ 2147483646 w 1781"/>
              <a:gd name="T35" fmla="*/ 2147483646 h 1233"/>
              <a:gd name="T36" fmla="*/ 2147483646 w 1781"/>
              <a:gd name="T37" fmla="*/ 2147483646 h 1233"/>
              <a:gd name="T38" fmla="*/ 2147483646 w 1781"/>
              <a:gd name="T39" fmla="*/ 2147483646 h 1233"/>
              <a:gd name="T40" fmla="*/ 2147483646 w 1781"/>
              <a:gd name="T41" fmla="*/ 2147483646 h 1233"/>
              <a:gd name="T42" fmla="*/ 2147483646 w 1781"/>
              <a:gd name="T43" fmla="*/ 2147483646 h 1233"/>
              <a:gd name="T44" fmla="*/ 2147483646 w 1781"/>
              <a:gd name="T45" fmla="*/ 2147483646 h 1233"/>
              <a:gd name="T46" fmla="*/ 2147483646 w 1781"/>
              <a:gd name="T47" fmla="*/ 2147483646 h 1233"/>
              <a:gd name="T48" fmla="*/ 2147483646 w 1781"/>
              <a:gd name="T49" fmla="*/ 2147483646 h 1233"/>
              <a:gd name="T50" fmla="*/ 2147483646 w 1781"/>
              <a:gd name="T51" fmla="*/ 2147483646 h 1233"/>
              <a:gd name="T52" fmla="*/ 2147483646 w 1781"/>
              <a:gd name="T53" fmla="*/ 2147483646 h 1233"/>
              <a:gd name="T54" fmla="*/ 2147483646 w 1781"/>
              <a:gd name="T55" fmla="*/ 2147483646 h 1233"/>
              <a:gd name="T56" fmla="*/ 2147483646 w 1781"/>
              <a:gd name="T57" fmla="*/ 2147483646 h 1233"/>
              <a:gd name="T58" fmla="*/ 2147483646 w 1781"/>
              <a:gd name="T59" fmla="*/ 2147483646 h 1233"/>
              <a:gd name="T60" fmla="*/ 2147483646 w 1781"/>
              <a:gd name="T61" fmla="*/ 2147483646 h 1233"/>
              <a:gd name="T62" fmla="*/ 2147483646 w 1781"/>
              <a:gd name="T63" fmla="*/ 2147483646 h 1233"/>
              <a:gd name="T64" fmla="*/ 2147483646 w 1781"/>
              <a:gd name="T65" fmla="*/ 2147483646 h 1233"/>
              <a:gd name="T66" fmla="*/ 2147483646 w 1781"/>
              <a:gd name="T67" fmla="*/ 2147483646 h 1233"/>
              <a:gd name="T68" fmla="*/ 2147483646 w 1781"/>
              <a:gd name="T69" fmla="*/ 2147483646 h 1233"/>
              <a:gd name="T70" fmla="*/ 2147483646 w 1781"/>
              <a:gd name="T71" fmla="*/ 2147483646 h 1233"/>
              <a:gd name="T72" fmla="*/ 2147483646 w 1781"/>
              <a:gd name="T73" fmla="*/ 2147483646 h 1233"/>
              <a:gd name="T74" fmla="*/ 2147483646 w 1781"/>
              <a:gd name="T75" fmla="*/ 2147483646 h 1233"/>
              <a:gd name="T76" fmla="*/ 2147483646 w 1781"/>
              <a:gd name="T77" fmla="*/ 2147483646 h 1233"/>
              <a:gd name="T78" fmla="*/ 2147483646 w 1781"/>
              <a:gd name="T79" fmla="*/ 2147483646 h 1233"/>
              <a:gd name="T80" fmla="*/ 2147483646 w 1781"/>
              <a:gd name="T81" fmla="*/ 2147483646 h 1233"/>
              <a:gd name="T82" fmla="*/ 2147483646 w 1781"/>
              <a:gd name="T83" fmla="*/ 2147483646 h 1233"/>
              <a:gd name="T84" fmla="*/ 2147483646 w 1781"/>
              <a:gd name="T85" fmla="*/ 2147483646 h 1233"/>
              <a:gd name="T86" fmla="*/ 2147483646 w 1781"/>
              <a:gd name="T87" fmla="*/ 2147483646 h 1233"/>
              <a:gd name="T88" fmla="*/ 2147483646 w 1781"/>
              <a:gd name="T89" fmla="*/ 2147483646 h 1233"/>
              <a:gd name="T90" fmla="*/ 2147483646 w 1781"/>
              <a:gd name="T91" fmla="*/ 2147483646 h 1233"/>
              <a:gd name="T92" fmla="*/ 2147483646 w 1781"/>
              <a:gd name="T93" fmla="*/ 2147483646 h 1233"/>
              <a:gd name="T94" fmla="*/ 2147483646 w 1781"/>
              <a:gd name="T95" fmla="*/ 2147483646 h 1233"/>
              <a:gd name="T96" fmla="*/ 2147483646 w 1781"/>
              <a:gd name="T97" fmla="*/ 2147483646 h 1233"/>
              <a:gd name="T98" fmla="*/ 2147483646 w 1781"/>
              <a:gd name="T99" fmla="*/ 2147483646 h 1233"/>
              <a:gd name="T100" fmla="*/ 2147483646 w 1781"/>
              <a:gd name="T101" fmla="*/ 2147483646 h 12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1"/>
              <a:gd name="T154" fmla="*/ 0 h 1233"/>
              <a:gd name="T155" fmla="*/ 1781 w 1781"/>
              <a:gd name="T156" fmla="*/ 1233 h 12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1" h="1233">
                <a:moveTo>
                  <a:pt x="0" y="0"/>
                </a:moveTo>
                <a:lnTo>
                  <a:pt x="21" y="0"/>
                </a:lnTo>
                <a:lnTo>
                  <a:pt x="41" y="12"/>
                </a:lnTo>
                <a:lnTo>
                  <a:pt x="62" y="12"/>
                </a:lnTo>
                <a:lnTo>
                  <a:pt x="82" y="12"/>
                </a:lnTo>
                <a:lnTo>
                  <a:pt x="102" y="12"/>
                </a:lnTo>
                <a:lnTo>
                  <a:pt x="123" y="12"/>
                </a:lnTo>
                <a:lnTo>
                  <a:pt x="144" y="23"/>
                </a:lnTo>
                <a:lnTo>
                  <a:pt x="163" y="23"/>
                </a:lnTo>
                <a:lnTo>
                  <a:pt x="174" y="35"/>
                </a:lnTo>
                <a:lnTo>
                  <a:pt x="195" y="35"/>
                </a:lnTo>
                <a:lnTo>
                  <a:pt x="215" y="46"/>
                </a:lnTo>
                <a:lnTo>
                  <a:pt x="236" y="46"/>
                </a:lnTo>
                <a:lnTo>
                  <a:pt x="256" y="59"/>
                </a:lnTo>
                <a:lnTo>
                  <a:pt x="276" y="70"/>
                </a:lnTo>
                <a:lnTo>
                  <a:pt x="297" y="70"/>
                </a:lnTo>
                <a:lnTo>
                  <a:pt x="318" y="82"/>
                </a:lnTo>
                <a:lnTo>
                  <a:pt x="338" y="93"/>
                </a:lnTo>
                <a:lnTo>
                  <a:pt x="358" y="105"/>
                </a:lnTo>
                <a:lnTo>
                  <a:pt x="368" y="116"/>
                </a:lnTo>
                <a:lnTo>
                  <a:pt x="389" y="128"/>
                </a:lnTo>
                <a:lnTo>
                  <a:pt x="410" y="139"/>
                </a:lnTo>
                <a:lnTo>
                  <a:pt x="431" y="151"/>
                </a:lnTo>
                <a:lnTo>
                  <a:pt x="450" y="162"/>
                </a:lnTo>
                <a:lnTo>
                  <a:pt x="471" y="175"/>
                </a:lnTo>
                <a:lnTo>
                  <a:pt x="492" y="186"/>
                </a:lnTo>
                <a:lnTo>
                  <a:pt x="502" y="198"/>
                </a:lnTo>
                <a:lnTo>
                  <a:pt x="523" y="210"/>
                </a:lnTo>
                <a:lnTo>
                  <a:pt x="542" y="233"/>
                </a:lnTo>
                <a:lnTo>
                  <a:pt x="563" y="244"/>
                </a:lnTo>
                <a:lnTo>
                  <a:pt x="584" y="256"/>
                </a:lnTo>
                <a:lnTo>
                  <a:pt x="594" y="267"/>
                </a:lnTo>
                <a:lnTo>
                  <a:pt x="614" y="291"/>
                </a:lnTo>
                <a:lnTo>
                  <a:pt x="634" y="303"/>
                </a:lnTo>
                <a:lnTo>
                  <a:pt x="655" y="314"/>
                </a:lnTo>
                <a:lnTo>
                  <a:pt x="665" y="337"/>
                </a:lnTo>
                <a:lnTo>
                  <a:pt x="686" y="349"/>
                </a:lnTo>
                <a:lnTo>
                  <a:pt x="706" y="372"/>
                </a:lnTo>
                <a:lnTo>
                  <a:pt x="727" y="383"/>
                </a:lnTo>
                <a:lnTo>
                  <a:pt x="737" y="407"/>
                </a:lnTo>
                <a:lnTo>
                  <a:pt x="758" y="419"/>
                </a:lnTo>
                <a:lnTo>
                  <a:pt x="778" y="442"/>
                </a:lnTo>
                <a:lnTo>
                  <a:pt x="798" y="453"/>
                </a:lnTo>
                <a:lnTo>
                  <a:pt x="808" y="476"/>
                </a:lnTo>
                <a:lnTo>
                  <a:pt x="829" y="488"/>
                </a:lnTo>
                <a:lnTo>
                  <a:pt x="850" y="512"/>
                </a:lnTo>
                <a:lnTo>
                  <a:pt x="860" y="523"/>
                </a:lnTo>
                <a:lnTo>
                  <a:pt x="881" y="546"/>
                </a:lnTo>
                <a:lnTo>
                  <a:pt x="900" y="558"/>
                </a:lnTo>
                <a:lnTo>
                  <a:pt x="911" y="581"/>
                </a:lnTo>
                <a:lnTo>
                  <a:pt x="931" y="592"/>
                </a:lnTo>
                <a:lnTo>
                  <a:pt x="952" y="615"/>
                </a:lnTo>
                <a:lnTo>
                  <a:pt x="972" y="628"/>
                </a:lnTo>
                <a:lnTo>
                  <a:pt x="982" y="651"/>
                </a:lnTo>
                <a:lnTo>
                  <a:pt x="1003" y="663"/>
                </a:lnTo>
                <a:lnTo>
                  <a:pt x="1013" y="686"/>
                </a:lnTo>
                <a:lnTo>
                  <a:pt x="1034" y="709"/>
                </a:lnTo>
                <a:lnTo>
                  <a:pt x="1055" y="720"/>
                </a:lnTo>
                <a:lnTo>
                  <a:pt x="1064" y="744"/>
                </a:lnTo>
                <a:lnTo>
                  <a:pt x="1085" y="756"/>
                </a:lnTo>
                <a:lnTo>
                  <a:pt x="1105" y="779"/>
                </a:lnTo>
                <a:lnTo>
                  <a:pt x="1116" y="790"/>
                </a:lnTo>
                <a:lnTo>
                  <a:pt x="1136" y="813"/>
                </a:lnTo>
                <a:lnTo>
                  <a:pt x="1156" y="825"/>
                </a:lnTo>
                <a:lnTo>
                  <a:pt x="1166" y="849"/>
                </a:lnTo>
                <a:lnTo>
                  <a:pt x="1187" y="860"/>
                </a:lnTo>
                <a:lnTo>
                  <a:pt x="1197" y="872"/>
                </a:lnTo>
                <a:lnTo>
                  <a:pt x="1218" y="895"/>
                </a:lnTo>
                <a:lnTo>
                  <a:pt x="1239" y="906"/>
                </a:lnTo>
                <a:lnTo>
                  <a:pt x="1248" y="929"/>
                </a:lnTo>
                <a:lnTo>
                  <a:pt x="1269" y="941"/>
                </a:lnTo>
                <a:lnTo>
                  <a:pt x="1279" y="952"/>
                </a:lnTo>
                <a:lnTo>
                  <a:pt x="1300" y="976"/>
                </a:lnTo>
                <a:lnTo>
                  <a:pt x="1321" y="988"/>
                </a:lnTo>
                <a:lnTo>
                  <a:pt x="1330" y="999"/>
                </a:lnTo>
                <a:lnTo>
                  <a:pt x="1351" y="1011"/>
                </a:lnTo>
                <a:lnTo>
                  <a:pt x="1361" y="1034"/>
                </a:lnTo>
                <a:lnTo>
                  <a:pt x="1382" y="1045"/>
                </a:lnTo>
                <a:lnTo>
                  <a:pt x="1402" y="1057"/>
                </a:lnTo>
                <a:lnTo>
                  <a:pt x="1413" y="1068"/>
                </a:lnTo>
                <a:lnTo>
                  <a:pt x="1432" y="1081"/>
                </a:lnTo>
                <a:lnTo>
                  <a:pt x="1443" y="1093"/>
                </a:lnTo>
                <a:lnTo>
                  <a:pt x="1463" y="1104"/>
                </a:lnTo>
                <a:lnTo>
                  <a:pt x="1474" y="1116"/>
                </a:lnTo>
                <a:lnTo>
                  <a:pt x="1494" y="1127"/>
                </a:lnTo>
                <a:lnTo>
                  <a:pt x="1505" y="1139"/>
                </a:lnTo>
                <a:lnTo>
                  <a:pt x="1524" y="1150"/>
                </a:lnTo>
                <a:lnTo>
                  <a:pt x="1545" y="1150"/>
                </a:lnTo>
                <a:lnTo>
                  <a:pt x="1555" y="1162"/>
                </a:lnTo>
                <a:lnTo>
                  <a:pt x="1576" y="1173"/>
                </a:lnTo>
                <a:lnTo>
                  <a:pt x="1587" y="1186"/>
                </a:lnTo>
                <a:lnTo>
                  <a:pt x="1606" y="1186"/>
                </a:lnTo>
                <a:lnTo>
                  <a:pt x="1617" y="1197"/>
                </a:lnTo>
                <a:lnTo>
                  <a:pt x="1637" y="1197"/>
                </a:lnTo>
                <a:lnTo>
                  <a:pt x="1648" y="1209"/>
                </a:lnTo>
                <a:lnTo>
                  <a:pt x="1668" y="1209"/>
                </a:lnTo>
                <a:lnTo>
                  <a:pt x="1679" y="1220"/>
                </a:lnTo>
                <a:lnTo>
                  <a:pt x="1698" y="1220"/>
                </a:lnTo>
                <a:lnTo>
                  <a:pt x="1719" y="1220"/>
                </a:lnTo>
                <a:lnTo>
                  <a:pt x="1729" y="1232"/>
                </a:lnTo>
                <a:lnTo>
                  <a:pt x="1750" y="1232"/>
                </a:lnTo>
                <a:lnTo>
                  <a:pt x="1760" y="1232"/>
                </a:lnTo>
                <a:lnTo>
                  <a:pt x="1780" y="1232"/>
                </a:lnTo>
              </a:path>
            </a:pathLst>
          </a:custGeom>
          <a:noFill/>
          <a:ln w="25400" cap="rnd" cmpd="sng">
            <a:solidFill>
              <a:srgbClr val="10006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5" name="Freeform 61"/>
          <p:cNvSpPr>
            <a:spLocks/>
          </p:cNvSpPr>
          <p:nvPr/>
        </p:nvSpPr>
        <p:spPr bwMode="auto">
          <a:xfrm>
            <a:off x="6084888" y="2944814"/>
            <a:ext cx="2032000" cy="757237"/>
          </a:xfrm>
          <a:custGeom>
            <a:avLst/>
            <a:gdLst>
              <a:gd name="T0" fmla="*/ 0 w 1280"/>
              <a:gd name="T1" fmla="*/ 2147483646 h 477"/>
              <a:gd name="T2" fmla="*/ 2147483646 w 1280"/>
              <a:gd name="T3" fmla="*/ 2147483646 h 477"/>
              <a:gd name="T4" fmla="*/ 2147483646 w 1280"/>
              <a:gd name="T5" fmla="*/ 2147483646 h 477"/>
              <a:gd name="T6" fmla="*/ 2147483646 w 1280"/>
              <a:gd name="T7" fmla="*/ 2147483646 h 477"/>
              <a:gd name="T8" fmla="*/ 2147483646 w 1280"/>
              <a:gd name="T9" fmla="*/ 2147483646 h 477"/>
              <a:gd name="T10" fmla="*/ 2147483646 w 1280"/>
              <a:gd name="T11" fmla="*/ 2147483646 h 477"/>
              <a:gd name="T12" fmla="*/ 2147483646 w 1280"/>
              <a:gd name="T13" fmla="*/ 2147483646 h 477"/>
              <a:gd name="T14" fmla="*/ 2147483646 w 1280"/>
              <a:gd name="T15" fmla="*/ 2147483646 h 477"/>
              <a:gd name="T16" fmla="*/ 2147483646 w 1280"/>
              <a:gd name="T17" fmla="*/ 2147483646 h 477"/>
              <a:gd name="T18" fmla="*/ 2147483646 w 1280"/>
              <a:gd name="T19" fmla="*/ 2147483646 h 477"/>
              <a:gd name="T20" fmla="*/ 2147483646 w 1280"/>
              <a:gd name="T21" fmla="*/ 2147483646 h 477"/>
              <a:gd name="T22" fmla="*/ 2147483646 w 1280"/>
              <a:gd name="T23" fmla="*/ 2147483646 h 477"/>
              <a:gd name="T24" fmla="*/ 2147483646 w 1280"/>
              <a:gd name="T25" fmla="*/ 2147483646 h 477"/>
              <a:gd name="T26" fmla="*/ 2147483646 w 1280"/>
              <a:gd name="T27" fmla="*/ 2147483646 h 477"/>
              <a:gd name="T28" fmla="*/ 2147483646 w 1280"/>
              <a:gd name="T29" fmla="*/ 2147483646 h 477"/>
              <a:gd name="T30" fmla="*/ 2147483646 w 1280"/>
              <a:gd name="T31" fmla="*/ 2147483646 h 477"/>
              <a:gd name="T32" fmla="*/ 2147483646 w 1280"/>
              <a:gd name="T33" fmla="*/ 2147483646 h 477"/>
              <a:gd name="T34" fmla="*/ 2147483646 w 1280"/>
              <a:gd name="T35" fmla="*/ 2147483646 h 477"/>
              <a:gd name="T36" fmla="*/ 2147483646 w 1280"/>
              <a:gd name="T37" fmla="*/ 2147483646 h 477"/>
              <a:gd name="T38" fmla="*/ 2147483646 w 1280"/>
              <a:gd name="T39" fmla="*/ 2147483646 h 477"/>
              <a:gd name="T40" fmla="*/ 2147483646 w 1280"/>
              <a:gd name="T41" fmla="*/ 2147483646 h 477"/>
              <a:gd name="T42" fmla="*/ 2147483646 w 1280"/>
              <a:gd name="T43" fmla="*/ 2147483646 h 477"/>
              <a:gd name="T44" fmla="*/ 2147483646 w 1280"/>
              <a:gd name="T45" fmla="*/ 2147483646 h 477"/>
              <a:gd name="T46" fmla="*/ 2147483646 w 1280"/>
              <a:gd name="T47" fmla="*/ 2147483646 h 477"/>
              <a:gd name="T48" fmla="*/ 2147483646 w 1280"/>
              <a:gd name="T49" fmla="*/ 2147483646 h 477"/>
              <a:gd name="T50" fmla="*/ 2147483646 w 1280"/>
              <a:gd name="T51" fmla="*/ 2147483646 h 477"/>
              <a:gd name="T52" fmla="*/ 2147483646 w 1280"/>
              <a:gd name="T53" fmla="*/ 2147483646 h 477"/>
              <a:gd name="T54" fmla="*/ 2147483646 w 1280"/>
              <a:gd name="T55" fmla="*/ 2147483646 h 477"/>
              <a:gd name="T56" fmla="*/ 2147483646 w 1280"/>
              <a:gd name="T57" fmla="*/ 2147483646 h 477"/>
              <a:gd name="T58" fmla="*/ 2147483646 w 1280"/>
              <a:gd name="T59" fmla="*/ 2147483646 h 477"/>
              <a:gd name="T60" fmla="*/ 2147483646 w 1280"/>
              <a:gd name="T61" fmla="*/ 2147483646 h 477"/>
              <a:gd name="T62" fmla="*/ 2147483646 w 1280"/>
              <a:gd name="T63" fmla="*/ 2147483646 h 477"/>
              <a:gd name="T64" fmla="*/ 2147483646 w 1280"/>
              <a:gd name="T65" fmla="*/ 2147483646 h 477"/>
              <a:gd name="T66" fmla="*/ 2147483646 w 1280"/>
              <a:gd name="T67" fmla="*/ 2147483646 h 477"/>
              <a:gd name="T68" fmla="*/ 2147483646 w 1280"/>
              <a:gd name="T69" fmla="*/ 2147483646 h 477"/>
              <a:gd name="T70" fmla="*/ 2147483646 w 1280"/>
              <a:gd name="T71" fmla="*/ 2147483646 h 477"/>
              <a:gd name="T72" fmla="*/ 2147483646 w 1280"/>
              <a:gd name="T73" fmla="*/ 2147483646 h 477"/>
              <a:gd name="T74" fmla="*/ 2147483646 w 1280"/>
              <a:gd name="T75" fmla="*/ 2147483646 h 477"/>
              <a:gd name="T76" fmla="*/ 2147483646 w 1280"/>
              <a:gd name="T77" fmla="*/ 2147483646 h 477"/>
              <a:gd name="T78" fmla="*/ 2147483646 w 1280"/>
              <a:gd name="T79" fmla="*/ 2147483646 h 477"/>
              <a:gd name="T80" fmla="*/ 2147483646 w 1280"/>
              <a:gd name="T81" fmla="*/ 2147483646 h 477"/>
              <a:gd name="T82" fmla="*/ 2147483646 w 1280"/>
              <a:gd name="T83" fmla="*/ 2147483646 h 477"/>
              <a:gd name="T84" fmla="*/ 2147483646 w 1280"/>
              <a:gd name="T85" fmla="*/ 2147483646 h 477"/>
              <a:gd name="T86" fmla="*/ 2147483646 w 1280"/>
              <a:gd name="T87" fmla="*/ 2147483646 h 477"/>
              <a:gd name="T88" fmla="*/ 2147483646 w 1280"/>
              <a:gd name="T89" fmla="*/ 2147483646 h 477"/>
              <a:gd name="T90" fmla="*/ 2147483646 w 1280"/>
              <a:gd name="T91" fmla="*/ 2147483646 h 477"/>
              <a:gd name="T92" fmla="*/ 2147483646 w 1280"/>
              <a:gd name="T93" fmla="*/ 2147483646 h 477"/>
              <a:gd name="T94" fmla="*/ 2147483646 w 1280"/>
              <a:gd name="T95" fmla="*/ 2147483646 h 477"/>
              <a:gd name="T96" fmla="*/ 2147483646 w 1280"/>
              <a:gd name="T97" fmla="*/ 2147483646 h 477"/>
              <a:gd name="T98" fmla="*/ 2147483646 w 1280"/>
              <a:gd name="T99" fmla="*/ 2147483646 h 477"/>
              <a:gd name="T100" fmla="*/ 2147483646 w 1280"/>
              <a:gd name="T101" fmla="*/ 2147483646 h 477"/>
              <a:gd name="T102" fmla="*/ 2147483646 w 1280"/>
              <a:gd name="T103" fmla="*/ 2147483646 h 477"/>
              <a:gd name="T104" fmla="*/ 2147483646 w 1280"/>
              <a:gd name="T105" fmla="*/ 2147483646 h 477"/>
              <a:gd name="T106" fmla="*/ 2147483646 w 1280"/>
              <a:gd name="T107" fmla="*/ 2147483646 h 477"/>
              <a:gd name="T108" fmla="*/ 2147483646 w 1280"/>
              <a:gd name="T109" fmla="*/ 2147483646 h 477"/>
              <a:gd name="T110" fmla="*/ 2147483646 w 1280"/>
              <a:gd name="T111" fmla="*/ 2147483646 h 477"/>
              <a:gd name="T112" fmla="*/ 2147483646 w 1280"/>
              <a:gd name="T113" fmla="*/ 2147483646 h 477"/>
              <a:gd name="T114" fmla="*/ 2147483646 w 1280"/>
              <a:gd name="T115" fmla="*/ 2147483646 h 477"/>
              <a:gd name="T116" fmla="*/ 2147483646 w 1280"/>
              <a:gd name="T117" fmla="*/ 2147483646 h 477"/>
              <a:gd name="T118" fmla="*/ 2147483646 w 1280"/>
              <a:gd name="T119" fmla="*/ 0 h 477"/>
              <a:gd name="T120" fmla="*/ 2147483646 w 1280"/>
              <a:gd name="T121" fmla="*/ 0 h 477"/>
              <a:gd name="T122" fmla="*/ 2147483646 w 1280"/>
              <a:gd name="T123" fmla="*/ 0 h 477"/>
              <a:gd name="T124" fmla="*/ 2147483646 w 1280"/>
              <a:gd name="T125" fmla="*/ 0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0"/>
              <a:gd name="T190" fmla="*/ 0 h 477"/>
              <a:gd name="T191" fmla="*/ 1280 w 1280"/>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0" h="477">
                <a:moveTo>
                  <a:pt x="0" y="476"/>
                </a:moveTo>
                <a:lnTo>
                  <a:pt x="21" y="476"/>
                </a:lnTo>
                <a:lnTo>
                  <a:pt x="41" y="476"/>
                </a:lnTo>
                <a:lnTo>
                  <a:pt x="73" y="476"/>
                </a:lnTo>
                <a:lnTo>
                  <a:pt x="92" y="464"/>
                </a:lnTo>
                <a:lnTo>
                  <a:pt x="113" y="464"/>
                </a:lnTo>
                <a:lnTo>
                  <a:pt x="144" y="464"/>
                </a:lnTo>
                <a:lnTo>
                  <a:pt x="165" y="453"/>
                </a:lnTo>
                <a:lnTo>
                  <a:pt x="184" y="453"/>
                </a:lnTo>
                <a:lnTo>
                  <a:pt x="205" y="453"/>
                </a:lnTo>
                <a:lnTo>
                  <a:pt x="226" y="441"/>
                </a:lnTo>
                <a:lnTo>
                  <a:pt x="257" y="441"/>
                </a:lnTo>
                <a:lnTo>
                  <a:pt x="276" y="430"/>
                </a:lnTo>
                <a:lnTo>
                  <a:pt x="297" y="417"/>
                </a:lnTo>
                <a:lnTo>
                  <a:pt x="318" y="417"/>
                </a:lnTo>
                <a:lnTo>
                  <a:pt x="338" y="406"/>
                </a:lnTo>
                <a:lnTo>
                  <a:pt x="358" y="394"/>
                </a:lnTo>
                <a:lnTo>
                  <a:pt x="379" y="383"/>
                </a:lnTo>
                <a:lnTo>
                  <a:pt x="399" y="383"/>
                </a:lnTo>
                <a:lnTo>
                  <a:pt x="420" y="371"/>
                </a:lnTo>
                <a:lnTo>
                  <a:pt x="441" y="360"/>
                </a:lnTo>
                <a:lnTo>
                  <a:pt x="460" y="348"/>
                </a:lnTo>
                <a:lnTo>
                  <a:pt x="481" y="337"/>
                </a:lnTo>
                <a:lnTo>
                  <a:pt x="502" y="325"/>
                </a:lnTo>
                <a:lnTo>
                  <a:pt x="523" y="312"/>
                </a:lnTo>
                <a:lnTo>
                  <a:pt x="542" y="301"/>
                </a:lnTo>
                <a:lnTo>
                  <a:pt x="563" y="289"/>
                </a:lnTo>
                <a:lnTo>
                  <a:pt x="584" y="278"/>
                </a:lnTo>
                <a:lnTo>
                  <a:pt x="604" y="266"/>
                </a:lnTo>
                <a:lnTo>
                  <a:pt x="624" y="255"/>
                </a:lnTo>
                <a:lnTo>
                  <a:pt x="645" y="243"/>
                </a:lnTo>
                <a:lnTo>
                  <a:pt x="665" y="232"/>
                </a:lnTo>
                <a:lnTo>
                  <a:pt x="686" y="220"/>
                </a:lnTo>
                <a:lnTo>
                  <a:pt x="707" y="209"/>
                </a:lnTo>
                <a:lnTo>
                  <a:pt x="726" y="196"/>
                </a:lnTo>
                <a:lnTo>
                  <a:pt x="747" y="185"/>
                </a:lnTo>
                <a:lnTo>
                  <a:pt x="768" y="173"/>
                </a:lnTo>
                <a:lnTo>
                  <a:pt x="789" y="162"/>
                </a:lnTo>
                <a:lnTo>
                  <a:pt x="808" y="150"/>
                </a:lnTo>
                <a:lnTo>
                  <a:pt x="829" y="139"/>
                </a:lnTo>
                <a:lnTo>
                  <a:pt x="850" y="139"/>
                </a:lnTo>
                <a:lnTo>
                  <a:pt x="860" y="127"/>
                </a:lnTo>
                <a:lnTo>
                  <a:pt x="881" y="116"/>
                </a:lnTo>
                <a:lnTo>
                  <a:pt x="900" y="104"/>
                </a:lnTo>
                <a:lnTo>
                  <a:pt x="921" y="93"/>
                </a:lnTo>
                <a:lnTo>
                  <a:pt x="942" y="80"/>
                </a:lnTo>
                <a:lnTo>
                  <a:pt x="962" y="80"/>
                </a:lnTo>
                <a:lnTo>
                  <a:pt x="982" y="70"/>
                </a:lnTo>
                <a:lnTo>
                  <a:pt x="1003" y="57"/>
                </a:lnTo>
                <a:lnTo>
                  <a:pt x="1023" y="46"/>
                </a:lnTo>
                <a:lnTo>
                  <a:pt x="1044" y="46"/>
                </a:lnTo>
                <a:lnTo>
                  <a:pt x="1065" y="34"/>
                </a:lnTo>
                <a:lnTo>
                  <a:pt x="1084" y="34"/>
                </a:lnTo>
                <a:lnTo>
                  <a:pt x="1095" y="23"/>
                </a:lnTo>
                <a:lnTo>
                  <a:pt x="1116" y="23"/>
                </a:lnTo>
                <a:lnTo>
                  <a:pt x="1136" y="11"/>
                </a:lnTo>
                <a:lnTo>
                  <a:pt x="1157" y="11"/>
                </a:lnTo>
                <a:lnTo>
                  <a:pt x="1177" y="11"/>
                </a:lnTo>
                <a:lnTo>
                  <a:pt x="1197" y="11"/>
                </a:lnTo>
                <a:lnTo>
                  <a:pt x="1218" y="0"/>
                </a:lnTo>
                <a:lnTo>
                  <a:pt x="1239" y="0"/>
                </a:lnTo>
                <a:lnTo>
                  <a:pt x="1258" y="0"/>
                </a:lnTo>
                <a:lnTo>
                  <a:pt x="1279" y="0"/>
                </a:lnTo>
              </a:path>
            </a:pathLst>
          </a:custGeom>
          <a:noFill/>
          <a:ln w="25400" cap="rnd" cmpd="sng">
            <a:solidFill>
              <a:srgbClr val="10006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6" name="Freeform 62"/>
          <p:cNvSpPr>
            <a:spLocks/>
          </p:cNvSpPr>
          <p:nvPr/>
        </p:nvSpPr>
        <p:spPr bwMode="auto">
          <a:xfrm>
            <a:off x="8115300" y="2944814"/>
            <a:ext cx="2533650" cy="1089025"/>
          </a:xfrm>
          <a:custGeom>
            <a:avLst/>
            <a:gdLst>
              <a:gd name="T0" fmla="*/ 2147483646 w 1596"/>
              <a:gd name="T1" fmla="*/ 0 h 686"/>
              <a:gd name="T2" fmla="*/ 2147483646 w 1596"/>
              <a:gd name="T3" fmla="*/ 2147483646 h 686"/>
              <a:gd name="T4" fmla="*/ 2147483646 w 1596"/>
              <a:gd name="T5" fmla="*/ 2147483646 h 686"/>
              <a:gd name="T6" fmla="*/ 2147483646 w 1596"/>
              <a:gd name="T7" fmla="*/ 2147483646 h 686"/>
              <a:gd name="T8" fmla="*/ 2147483646 w 1596"/>
              <a:gd name="T9" fmla="*/ 2147483646 h 686"/>
              <a:gd name="T10" fmla="*/ 2147483646 w 1596"/>
              <a:gd name="T11" fmla="*/ 2147483646 h 686"/>
              <a:gd name="T12" fmla="*/ 2147483646 w 1596"/>
              <a:gd name="T13" fmla="*/ 2147483646 h 686"/>
              <a:gd name="T14" fmla="*/ 2147483646 w 1596"/>
              <a:gd name="T15" fmla="*/ 2147483646 h 686"/>
              <a:gd name="T16" fmla="*/ 2147483646 w 1596"/>
              <a:gd name="T17" fmla="*/ 2147483646 h 686"/>
              <a:gd name="T18" fmla="*/ 2147483646 w 1596"/>
              <a:gd name="T19" fmla="*/ 2147483646 h 686"/>
              <a:gd name="T20" fmla="*/ 2147483646 w 1596"/>
              <a:gd name="T21" fmla="*/ 2147483646 h 686"/>
              <a:gd name="T22" fmla="*/ 2147483646 w 1596"/>
              <a:gd name="T23" fmla="*/ 2147483646 h 686"/>
              <a:gd name="T24" fmla="*/ 2147483646 w 1596"/>
              <a:gd name="T25" fmla="*/ 2147483646 h 686"/>
              <a:gd name="T26" fmla="*/ 2147483646 w 1596"/>
              <a:gd name="T27" fmla="*/ 2147483646 h 686"/>
              <a:gd name="T28" fmla="*/ 2147483646 w 1596"/>
              <a:gd name="T29" fmla="*/ 2147483646 h 686"/>
              <a:gd name="T30" fmla="*/ 2147483646 w 1596"/>
              <a:gd name="T31" fmla="*/ 2147483646 h 686"/>
              <a:gd name="T32" fmla="*/ 2147483646 w 1596"/>
              <a:gd name="T33" fmla="*/ 2147483646 h 686"/>
              <a:gd name="T34" fmla="*/ 2147483646 w 1596"/>
              <a:gd name="T35" fmla="*/ 2147483646 h 686"/>
              <a:gd name="T36" fmla="*/ 2147483646 w 1596"/>
              <a:gd name="T37" fmla="*/ 2147483646 h 686"/>
              <a:gd name="T38" fmla="*/ 2147483646 w 1596"/>
              <a:gd name="T39" fmla="*/ 2147483646 h 686"/>
              <a:gd name="T40" fmla="*/ 2147483646 w 1596"/>
              <a:gd name="T41" fmla="*/ 2147483646 h 686"/>
              <a:gd name="T42" fmla="*/ 2147483646 w 1596"/>
              <a:gd name="T43" fmla="*/ 2147483646 h 686"/>
              <a:gd name="T44" fmla="*/ 2147483646 w 1596"/>
              <a:gd name="T45" fmla="*/ 2147483646 h 686"/>
              <a:gd name="T46" fmla="*/ 2147483646 w 1596"/>
              <a:gd name="T47" fmla="*/ 2147483646 h 686"/>
              <a:gd name="T48" fmla="*/ 2147483646 w 1596"/>
              <a:gd name="T49" fmla="*/ 2147483646 h 686"/>
              <a:gd name="T50" fmla="*/ 2147483646 w 1596"/>
              <a:gd name="T51" fmla="*/ 2147483646 h 686"/>
              <a:gd name="T52" fmla="*/ 2147483646 w 1596"/>
              <a:gd name="T53" fmla="*/ 2147483646 h 686"/>
              <a:gd name="T54" fmla="*/ 2147483646 w 1596"/>
              <a:gd name="T55" fmla="*/ 2147483646 h 686"/>
              <a:gd name="T56" fmla="*/ 2147483646 w 1596"/>
              <a:gd name="T57" fmla="*/ 2147483646 h 686"/>
              <a:gd name="T58" fmla="*/ 2147483646 w 1596"/>
              <a:gd name="T59" fmla="*/ 2147483646 h 686"/>
              <a:gd name="T60" fmla="*/ 2147483646 w 1596"/>
              <a:gd name="T61" fmla="*/ 2147483646 h 686"/>
              <a:gd name="T62" fmla="*/ 2147483646 w 1596"/>
              <a:gd name="T63" fmla="*/ 2147483646 h 686"/>
              <a:gd name="T64" fmla="*/ 2147483646 w 1596"/>
              <a:gd name="T65" fmla="*/ 2147483646 h 686"/>
              <a:gd name="T66" fmla="*/ 2147483646 w 1596"/>
              <a:gd name="T67" fmla="*/ 2147483646 h 686"/>
              <a:gd name="T68" fmla="*/ 2147483646 w 1596"/>
              <a:gd name="T69" fmla="*/ 2147483646 h 686"/>
              <a:gd name="T70" fmla="*/ 2147483646 w 1596"/>
              <a:gd name="T71" fmla="*/ 2147483646 h 686"/>
              <a:gd name="T72" fmla="*/ 2147483646 w 1596"/>
              <a:gd name="T73" fmla="*/ 2147483646 h 686"/>
              <a:gd name="T74" fmla="*/ 2147483646 w 1596"/>
              <a:gd name="T75" fmla="*/ 2147483646 h 6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6"/>
              <a:gd name="T115" fmla="*/ 0 h 686"/>
              <a:gd name="T116" fmla="*/ 1596 w 1596"/>
              <a:gd name="T117" fmla="*/ 686 h 6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6" h="686">
                <a:moveTo>
                  <a:pt x="0" y="0"/>
                </a:moveTo>
                <a:lnTo>
                  <a:pt x="21" y="0"/>
                </a:lnTo>
                <a:lnTo>
                  <a:pt x="41" y="11"/>
                </a:lnTo>
                <a:lnTo>
                  <a:pt x="52" y="11"/>
                </a:lnTo>
                <a:lnTo>
                  <a:pt x="71" y="11"/>
                </a:lnTo>
                <a:lnTo>
                  <a:pt x="92" y="11"/>
                </a:lnTo>
                <a:lnTo>
                  <a:pt x="113" y="23"/>
                </a:lnTo>
                <a:lnTo>
                  <a:pt x="133" y="23"/>
                </a:lnTo>
                <a:lnTo>
                  <a:pt x="153" y="34"/>
                </a:lnTo>
                <a:lnTo>
                  <a:pt x="163" y="34"/>
                </a:lnTo>
                <a:lnTo>
                  <a:pt x="184" y="46"/>
                </a:lnTo>
                <a:lnTo>
                  <a:pt x="205" y="46"/>
                </a:lnTo>
                <a:lnTo>
                  <a:pt x="226" y="57"/>
                </a:lnTo>
                <a:lnTo>
                  <a:pt x="245" y="70"/>
                </a:lnTo>
                <a:lnTo>
                  <a:pt x="266" y="70"/>
                </a:lnTo>
                <a:lnTo>
                  <a:pt x="287" y="81"/>
                </a:lnTo>
                <a:lnTo>
                  <a:pt x="307" y="93"/>
                </a:lnTo>
                <a:lnTo>
                  <a:pt x="328" y="104"/>
                </a:lnTo>
                <a:lnTo>
                  <a:pt x="348" y="116"/>
                </a:lnTo>
                <a:lnTo>
                  <a:pt x="379" y="127"/>
                </a:lnTo>
                <a:lnTo>
                  <a:pt x="399" y="127"/>
                </a:lnTo>
                <a:lnTo>
                  <a:pt x="420" y="139"/>
                </a:lnTo>
                <a:lnTo>
                  <a:pt x="440" y="150"/>
                </a:lnTo>
                <a:lnTo>
                  <a:pt x="460" y="162"/>
                </a:lnTo>
                <a:lnTo>
                  <a:pt x="481" y="173"/>
                </a:lnTo>
                <a:lnTo>
                  <a:pt x="502" y="196"/>
                </a:lnTo>
                <a:lnTo>
                  <a:pt x="521" y="209"/>
                </a:lnTo>
                <a:lnTo>
                  <a:pt x="552" y="220"/>
                </a:lnTo>
                <a:lnTo>
                  <a:pt x="573" y="232"/>
                </a:lnTo>
                <a:lnTo>
                  <a:pt x="594" y="243"/>
                </a:lnTo>
                <a:lnTo>
                  <a:pt x="613" y="255"/>
                </a:lnTo>
                <a:lnTo>
                  <a:pt x="634" y="266"/>
                </a:lnTo>
                <a:lnTo>
                  <a:pt x="665" y="278"/>
                </a:lnTo>
                <a:lnTo>
                  <a:pt x="686" y="302"/>
                </a:lnTo>
                <a:lnTo>
                  <a:pt x="705" y="312"/>
                </a:lnTo>
                <a:lnTo>
                  <a:pt x="726" y="325"/>
                </a:lnTo>
                <a:lnTo>
                  <a:pt x="757" y="337"/>
                </a:lnTo>
                <a:lnTo>
                  <a:pt x="778" y="348"/>
                </a:lnTo>
                <a:lnTo>
                  <a:pt x="797" y="360"/>
                </a:lnTo>
                <a:lnTo>
                  <a:pt x="818" y="383"/>
                </a:lnTo>
                <a:lnTo>
                  <a:pt x="839" y="394"/>
                </a:lnTo>
                <a:lnTo>
                  <a:pt x="869" y="407"/>
                </a:lnTo>
                <a:lnTo>
                  <a:pt x="890" y="418"/>
                </a:lnTo>
                <a:lnTo>
                  <a:pt x="910" y="430"/>
                </a:lnTo>
                <a:lnTo>
                  <a:pt x="931" y="441"/>
                </a:lnTo>
                <a:lnTo>
                  <a:pt x="961" y="453"/>
                </a:lnTo>
                <a:lnTo>
                  <a:pt x="982" y="476"/>
                </a:lnTo>
                <a:lnTo>
                  <a:pt x="1002" y="487"/>
                </a:lnTo>
                <a:lnTo>
                  <a:pt x="1023" y="499"/>
                </a:lnTo>
                <a:lnTo>
                  <a:pt x="1044" y="510"/>
                </a:lnTo>
                <a:lnTo>
                  <a:pt x="1074" y="523"/>
                </a:lnTo>
                <a:lnTo>
                  <a:pt x="1094" y="534"/>
                </a:lnTo>
                <a:lnTo>
                  <a:pt x="1115" y="546"/>
                </a:lnTo>
                <a:lnTo>
                  <a:pt x="1136" y="557"/>
                </a:lnTo>
                <a:lnTo>
                  <a:pt x="1155" y="569"/>
                </a:lnTo>
                <a:lnTo>
                  <a:pt x="1176" y="580"/>
                </a:lnTo>
                <a:lnTo>
                  <a:pt x="1197" y="580"/>
                </a:lnTo>
                <a:lnTo>
                  <a:pt x="1218" y="592"/>
                </a:lnTo>
                <a:lnTo>
                  <a:pt x="1247" y="603"/>
                </a:lnTo>
                <a:lnTo>
                  <a:pt x="1268" y="615"/>
                </a:lnTo>
                <a:lnTo>
                  <a:pt x="1289" y="626"/>
                </a:lnTo>
                <a:lnTo>
                  <a:pt x="1310" y="626"/>
                </a:lnTo>
                <a:lnTo>
                  <a:pt x="1329" y="639"/>
                </a:lnTo>
                <a:lnTo>
                  <a:pt x="1350" y="650"/>
                </a:lnTo>
                <a:lnTo>
                  <a:pt x="1371" y="650"/>
                </a:lnTo>
                <a:lnTo>
                  <a:pt x="1391" y="662"/>
                </a:lnTo>
                <a:lnTo>
                  <a:pt x="1411" y="662"/>
                </a:lnTo>
                <a:lnTo>
                  <a:pt x="1432" y="673"/>
                </a:lnTo>
                <a:lnTo>
                  <a:pt x="1442" y="673"/>
                </a:lnTo>
                <a:lnTo>
                  <a:pt x="1463" y="673"/>
                </a:lnTo>
                <a:lnTo>
                  <a:pt x="1483" y="673"/>
                </a:lnTo>
                <a:lnTo>
                  <a:pt x="1503" y="685"/>
                </a:lnTo>
                <a:lnTo>
                  <a:pt x="1524" y="685"/>
                </a:lnTo>
                <a:lnTo>
                  <a:pt x="1544" y="685"/>
                </a:lnTo>
                <a:lnTo>
                  <a:pt x="1555" y="685"/>
                </a:lnTo>
                <a:lnTo>
                  <a:pt x="1575" y="685"/>
                </a:lnTo>
                <a:lnTo>
                  <a:pt x="1595" y="685"/>
                </a:lnTo>
              </a:path>
            </a:pathLst>
          </a:custGeom>
          <a:noFill/>
          <a:ln w="25400" cap="rnd" cmpd="sng">
            <a:solidFill>
              <a:srgbClr val="10006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7" name="Freeform 63"/>
          <p:cNvSpPr>
            <a:spLocks/>
          </p:cNvSpPr>
          <p:nvPr/>
        </p:nvSpPr>
        <p:spPr bwMode="auto">
          <a:xfrm>
            <a:off x="2236789" y="896938"/>
            <a:ext cx="471487" cy="239712"/>
          </a:xfrm>
          <a:custGeom>
            <a:avLst/>
            <a:gdLst>
              <a:gd name="T0" fmla="*/ 0 w 297"/>
              <a:gd name="T1" fmla="*/ 2147483646 h 151"/>
              <a:gd name="T2" fmla="*/ 2147483646 w 297"/>
              <a:gd name="T3" fmla="*/ 0 h 151"/>
              <a:gd name="T4" fmla="*/ 0 w 297"/>
              <a:gd name="T5" fmla="*/ 2147483646 h 151"/>
              <a:gd name="T6" fmla="*/ 0 60000 65536"/>
              <a:gd name="T7" fmla="*/ 0 60000 65536"/>
              <a:gd name="T8" fmla="*/ 0 60000 65536"/>
              <a:gd name="T9" fmla="*/ 0 w 297"/>
              <a:gd name="T10" fmla="*/ 0 h 151"/>
              <a:gd name="T11" fmla="*/ 297 w 297"/>
              <a:gd name="T12" fmla="*/ 151 h 151"/>
            </a:gdLst>
            <a:ahLst/>
            <a:cxnLst>
              <a:cxn ang="T6">
                <a:pos x="T0" y="T1"/>
              </a:cxn>
              <a:cxn ang="T7">
                <a:pos x="T2" y="T3"/>
              </a:cxn>
              <a:cxn ang="T8">
                <a:pos x="T4" y="T5"/>
              </a:cxn>
            </a:cxnLst>
            <a:rect l="T9" t="T10" r="T11" b="T12"/>
            <a:pathLst>
              <a:path w="297" h="151">
                <a:moveTo>
                  <a:pt x="0" y="150"/>
                </a:moveTo>
                <a:lnTo>
                  <a:pt x="296" y="0"/>
                </a:lnTo>
                <a:lnTo>
                  <a:pt x="0" y="150"/>
                </a:lnTo>
              </a:path>
            </a:pathLst>
          </a:custGeom>
          <a:solidFill>
            <a:srgbClr val="32323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8" name="Freeform 64"/>
          <p:cNvSpPr>
            <a:spLocks/>
          </p:cNvSpPr>
          <p:nvPr/>
        </p:nvSpPr>
        <p:spPr bwMode="auto">
          <a:xfrm>
            <a:off x="2295526" y="896938"/>
            <a:ext cx="365125" cy="239712"/>
          </a:xfrm>
          <a:custGeom>
            <a:avLst/>
            <a:gdLst>
              <a:gd name="T0" fmla="*/ 2147483646 w 230"/>
              <a:gd name="T1" fmla="*/ 2147483646 h 151"/>
              <a:gd name="T2" fmla="*/ 2147483646 w 230"/>
              <a:gd name="T3" fmla="*/ 0 h 151"/>
              <a:gd name="T4" fmla="*/ 0 w 230"/>
              <a:gd name="T5" fmla="*/ 2147483646 h 151"/>
              <a:gd name="T6" fmla="*/ 2147483646 w 230"/>
              <a:gd name="T7" fmla="*/ 2147483646 h 151"/>
              <a:gd name="T8" fmla="*/ 2147483646 w 230"/>
              <a:gd name="T9" fmla="*/ 2147483646 h 151"/>
              <a:gd name="T10" fmla="*/ 2147483646 w 230"/>
              <a:gd name="T11" fmla="*/ 2147483646 h 151"/>
              <a:gd name="T12" fmla="*/ 2147483646 w 230"/>
              <a:gd name="T13" fmla="*/ 2147483646 h 151"/>
              <a:gd name="T14" fmla="*/ 2147483646 w 230"/>
              <a:gd name="T15" fmla="*/ 2147483646 h 151"/>
              <a:gd name="T16" fmla="*/ 2147483646 w 230"/>
              <a:gd name="T17" fmla="*/ 2147483646 h 151"/>
              <a:gd name="T18" fmla="*/ 2147483646 w 230"/>
              <a:gd name="T19" fmla="*/ 2147483646 h 151"/>
              <a:gd name="T20" fmla="*/ 2147483646 w 230"/>
              <a:gd name="T21" fmla="*/ 2147483646 h 151"/>
              <a:gd name="T22" fmla="*/ 2147483646 w 230"/>
              <a:gd name="T23" fmla="*/ 2147483646 h 151"/>
              <a:gd name="T24" fmla="*/ 2147483646 w 230"/>
              <a:gd name="T25" fmla="*/ 2147483646 h 151"/>
              <a:gd name="T26" fmla="*/ 2147483646 w 230"/>
              <a:gd name="T27" fmla="*/ 2147483646 h 151"/>
              <a:gd name="T28" fmla="*/ 2147483646 w 230"/>
              <a:gd name="T29" fmla="*/ 2147483646 h 151"/>
              <a:gd name="T30" fmla="*/ 2147483646 w 230"/>
              <a:gd name="T31" fmla="*/ 2147483646 h 151"/>
              <a:gd name="T32" fmla="*/ 2147483646 w 230"/>
              <a:gd name="T33" fmla="*/ 2147483646 h 151"/>
              <a:gd name="T34" fmla="*/ 2147483646 w 230"/>
              <a:gd name="T35" fmla="*/ 2147483646 h 151"/>
              <a:gd name="T36" fmla="*/ 2147483646 w 230"/>
              <a:gd name="T37" fmla="*/ 2147483646 h 151"/>
              <a:gd name="T38" fmla="*/ 2147483646 w 230"/>
              <a:gd name="T39" fmla="*/ 2147483646 h 1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0"/>
              <a:gd name="T61" fmla="*/ 0 h 151"/>
              <a:gd name="T62" fmla="*/ 230 w 230"/>
              <a:gd name="T63" fmla="*/ 151 h 1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0" h="151">
                <a:moveTo>
                  <a:pt x="94" y="34"/>
                </a:moveTo>
                <a:lnTo>
                  <a:pt x="94" y="0"/>
                </a:lnTo>
                <a:lnTo>
                  <a:pt x="0" y="70"/>
                </a:lnTo>
                <a:lnTo>
                  <a:pt x="94" y="150"/>
                </a:lnTo>
                <a:lnTo>
                  <a:pt x="94" y="116"/>
                </a:lnTo>
                <a:lnTo>
                  <a:pt x="102" y="116"/>
                </a:lnTo>
                <a:lnTo>
                  <a:pt x="135" y="116"/>
                </a:lnTo>
                <a:lnTo>
                  <a:pt x="166" y="116"/>
                </a:lnTo>
                <a:lnTo>
                  <a:pt x="198" y="116"/>
                </a:lnTo>
                <a:lnTo>
                  <a:pt x="221" y="116"/>
                </a:lnTo>
                <a:lnTo>
                  <a:pt x="229" y="116"/>
                </a:lnTo>
                <a:lnTo>
                  <a:pt x="229" y="93"/>
                </a:lnTo>
                <a:lnTo>
                  <a:pt x="229" y="57"/>
                </a:lnTo>
                <a:lnTo>
                  <a:pt x="229" y="34"/>
                </a:lnTo>
                <a:lnTo>
                  <a:pt x="221" y="34"/>
                </a:lnTo>
                <a:lnTo>
                  <a:pt x="198" y="34"/>
                </a:lnTo>
                <a:lnTo>
                  <a:pt x="166" y="34"/>
                </a:lnTo>
                <a:lnTo>
                  <a:pt x="135" y="34"/>
                </a:lnTo>
                <a:lnTo>
                  <a:pt x="111" y="34"/>
                </a:lnTo>
                <a:lnTo>
                  <a:pt x="94" y="34"/>
                </a:lnTo>
              </a:path>
            </a:pathLst>
          </a:custGeom>
          <a:solidFill>
            <a:srgbClr val="4D4D4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49" name="Freeform 65"/>
          <p:cNvSpPr>
            <a:spLocks/>
          </p:cNvSpPr>
          <p:nvPr/>
        </p:nvSpPr>
        <p:spPr bwMode="auto">
          <a:xfrm>
            <a:off x="2236789" y="896938"/>
            <a:ext cx="471487" cy="239712"/>
          </a:xfrm>
          <a:custGeom>
            <a:avLst/>
            <a:gdLst>
              <a:gd name="T0" fmla="*/ 0 w 297"/>
              <a:gd name="T1" fmla="*/ 2147483646 h 151"/>
              <a:gd name="T2" fmla="*/ 2147483646 w 297"/>
              <a:gd name="T3" fmla="*/ 0 h 151"/>
              <a:gd name="T4" fmla="*/ 0 w 297"/>
              <a:gd name="T5" fmla="*/ 2147483646 h 151"/>
              <a:gd name="T6" fmla="*/ 0 60000 65536"/>
              <a:gd name="T7" fmla="*/ 0 60000 65536"/>
              <a:gd name="T8" fmla="*/ 0 60000 65536"/>
              <a:gd name="T9" fmla="*/ 0 w 297"/>
              <a:gd name="T10" fmla="*/ 0 h 151"/>
              <a:gd name="T11" fmla="*/ 297 w 297"/>
              <a:gd name="T12" fmla="*/ 151 h 151"/>
            </a:gdLst>
            <a:ahLst/>
            <a:cxnLst>
              <a:cxn ang="T6">
                <a:pos x="T0" y="T1"/>
              </a:cxn>
              <a:cxn ang="T7">
                <a:pos x="T2" y="T3"/>
              </a:cxn>
              <a:cxn ang="T8">
                <a:pos x="T4" y="T5"/>
              </a:cxn>
            </a:cxnLst>
            <a:rect l="T9" t="T10" r="T11" b="T12"/>
            <a:pathLst>
              <a:path w="297" h="151">
                <a:moveTo>
                  <a:pt x="0" y="150"/>
                </a:moveTo>
                <a:lnTo>
                  <a:pt x="296" y="0"/>
                </a:lnTo>
                <a:lnTo>
                  <a:pt x="0" y="150"/>
                </a:lnTo>
              </a:path>
            </a:pathLst>
          </a:custGeom>
          <a:solidFill>
            <a:srgbClr val="32323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50" name="Freeform 66"/>
          <p:cNvSpPr>
            <a:spLocks/>
          </p:cNvSpPr>
          <p:nvPr/>
        </p:nvSpPr>
        <p:spPr bwMode="auto">
          <a:xfrm>
            <a:off x="3551239" y="950913"/>
            <a:ext cx="636587" cy="131762"/>
          </a:xfrm>
          <a:custGeom>
            <a:avLst/>
            <a:gdLst>
              <a:gd name="T0" fmla="*/ 0 w 401"/>
              <a:gd name="T1" fmla="*/ 2147483646 h 83"/>
              <a:gd name="T2" fmla="*/ 2147483646 w 401"/>
              <a:gd name="T3" fmla="*/ 0 h 83"/>
              <a:gd name="T4" fmla="*/ 0 w 401"/>
              <a:gd name="T5" fmla="*/ 2147483646 h 83"/>
              <a:gd name="T6" fmla="*/ 0 60000 65536"/>
              <a:gd name="T7" fmla="*/ 0 60000 65536"/>
              <a:gd name="T8" fmla="*/ 0 60000 65536"/>
              <a:gd name="T9" fmla="*/ 0 w 401"/>
              <a:gd name="T10" fmla="*/ 0 h 83"/>
              <a:gd name="T11" fmla="*/ 401 w 401"/>
              <a:gd name="T12" fmla="*/ 83 h 83"/>
            </a:gdLst>
            <a:ahLst/>
            <a:cxnLst>
              <a:cxn ang="T6">
                <a:pos x="T0" y="T1"/>
              </a:cxn>
              <a:cxn ang="T7">
                <a:pos x="T2" y="T3"/>
              </a:cxn>
              <a:cxn ang="T8">
                <a:pos x="T4" y="T5"/>
              </a:cxn>
            </a:cxnLst>
            <a:rect l="T9" t="T10" r="T11" b="T12"/>
            <a:pathLst>
              <a:path w="401" h="83">
                <a:moveTo>
                  <a:pt x="0" y="82"/>
                </a:moveTo>
                <a:lnTo>
                  <a:pt x="400" y="0"/>
                </a:lnTo>
                <a:lnTo>
                  <a:pt x="0" y="82"/>
                </a:lnTo>
              </a:path>
            </a:pathLst>
          </a:custGeom>
          <a:solidFill>
            <a:srgbClr val="32323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51" name="Rectangle 67"/>
          <p:cNvSpPr>
            <a:spLocks noChangeArrowheads="1"/>
          </p:cNvSpPr>
          <p:nvPr/>
        </p:nvSpPr>
        <p:spPr bwMode="auto">
          <a:xfrm>
            <a:off x="3551238" y="950914"/>
            <a:ext cx="635000" cy="1587"/>
          </a:xfrm>
          <a:prstGeom prst="rect">
            <a:avLst/>
          </a:prstGeom>
          <a:solidFill>
            <a:srgbClr val="3B3B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52" name="Rectangle 68"/>
          <p:cNvSpPr>
            <a:spLocks noChangeArrowheads="1"/>
          </p:cNvSpPr>
          <p:nvPr/>
        </p:nvSpPr>
        <p:spPr bwMode="auto">
          <a:xfrm>
            <a:off x="3551238" y="950914"/>
            <a:ext cx="635000" cy="1587"/>
          </a:xfrm>
          <a:prstGeom prst="rect">
            <a:avLst/>
          </a:prstGeom>
          <a:solidFill>
            <a:srgbClr val="44444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53" name="Rectangle 69"/>
          <p:cNvSpPr>
            <a:spLocks noChangeArrowheads="1"/>
          </p:cNvSpPr>
          <p:nvPr/>
        </p:nvSpPr>
        <p:spPr bwMode="auto">
          <a:xfrm>
            <a:off x="3551238" y="950914"/>
            <a:ext cx="635000" cy="1587"/>
          </a:xfrm>
          <a:prstGeom prst="rect">
            <a:avLst/>
          </a:prstGeom>
          <a:solidFill>
            <a:srgbClr val="4D4D4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54" name="Rectangle 70"/>
          <p:cNvSpPr>
            <a:spLocks noChangeArrowheads="1"/>
          </p:cNvSpPr>
          <p:nvPr/>
        </p:nvSpPr>
        <p:spPr bwMode="auto">
          <a:xfrm>
            <a:off x="3551238" y="950914"/>
            <a:ext cx="635000" cy="1587"/>
          </a:xfrm>
          <a:prstGeom prst="rect">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55" name="Rectangle 71"/>
          <p:cNvSpPr>
            <a:spLocks noChangeArrowheads="1"/>
          </p:cNvSpPr>
          <p:nvPr/>
        </p:nvSpPr>
        <p:spPr bwMode="auto">
          <a:xfrm>
            <a:off x="3551238" y="950914"/>
            <a:ext cx="635000" cy="1587"/>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56" name="Rectangle 72"/>
          <p:cNvSpPr>
            <a:spLocks noChangeArrowheads="1"/>
          </p:cNvSpPr>
          <p:nvPr/>
        </p:nvSpPr>
        <p:spPr bwMode="auto">
          <a:xfrm>
            <a:off x="3551238" y="950914"/>
            <a:ext cx="635000" cy="1587"/>
          </a:xfrm>
          <a:prstGeom prst="rect">
            <a:avLst/>
          </a:prstGeom>
          <a:solidFill>
            <a:srgbClr val="68686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57" name="Rectangle 73"/>
          <p:cNvSpPr>
            <a:spLocks noChangeArrowheads="1"/>
          </p:cNvSpPr>
          <p:nvPr/>
        </p:nvSpPr>
        <p:spPr bwMode="auto">
          <a:xfrm>
            <a:off x="3551238" y="950914"/>
            <a:ext cx="635000" cy="1587"/>
          </a:xfrm>
          <a:prstGeom prst="rect">
            <a:avLst/>
          </a:prstGeom>
          <a:solidFill>
            <a:srgbClr val="71717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58" name="Rectangle 74"/>
          <p:cNvSpPr>
            <a:spLocks noChangeArrowheads="1"/>
          </p:cNvSpPr>
          <p:nvPr/>
        </p:nvSpPr>
        <p:spPr bwMode="auto">
          <a:xfrm>
            <a:off x="3551238" y="950914"/>
            <a:ext cx="635000" cy="1587"/>
          </a:xfrm>
          <a:prstGeom prst="rect">
            <a:avLst/>
          </a:prstGeom>
          <a:solidFill>
            <a:srgbClr val="7A7A7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59" name="Rectangle 75"/>
          <p:cNvSpPr>
            <a:spLocks noChangeArrowheads="1"/>
          </p:cNvSpPr>
          <p:nvPr/>
        </p:nvSpPr>
        <p:spPr bwMode="auto">
          <a:xfrm>
            <a:off x="3551238" y="950914"/>
            <a:ext cx="635000" cy="1587"/>
          </a:xfrm>
          <a:prstGeom prst="rect">
            <a:avLst/>
          </a:prstGeom>
          <a:solidFill>
            <a:srgbClr val="83838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0" name="Rectangle 76"/>
          <p:cNvSpPr>
            <a:spLocks noChangeArrowheads="1"/>
          </p:cNvSpPr>
          <p:nvPr/>
        </p:nvSpPr>
        <p:spPr bwMode="auto">
          <a:xfrm>
            <a:off x="3551238" y="950914"/>
            <a:ext cx="635000" cy="1587"/>
          </a:xfrm>
          <a:prstGeom prst="rect">
            <a:avLst/>
          </a:prstGeom>
          <a:solidFill>
            <a:srgbClr val="8C8C8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1" name="Rectangle 77"/>
          <p:cNvSpPr>
            <a:spLocks noChangeArrowheads="1"/>
          </p:cNvSpPr>
          <p:nvPr/>
        </p:nvSpPr>
        <p:spPr bwMode="auto">
          <a:xfrm>
            <a:off x="3551238" y="950914"/>
            <a:ext cx="635000" cy="1587"/>
          </a:xfrm>
          <a:prstGeom prst="rect">
            <a:avLst/>
          </a:prstGeom>
          <a:solidFill>
            <a:srgbClr val="95959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2" name="Rectangle 78"/>
          <p:cNvSpPr>
            <a:spLocks noChangeArrowheads="1"/>
          </p:cNvSpPr>
          <p:nvPr/>
        </p:nvSpPr>
        <p:spPr bwMode="auto">
          <a:xfrm>
            <a:off x="3551238" y="950914"/>
            <a:ext cx="635000" cy="1587"/>
          </a:xfrm>
          <a:prstGeom prst="rect">
            <a:avLst/>
          </a:prstGeom>
          <a:solidFill>
            <a:srgbClr val="9E9E9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3" name="Rectangle 79"/>
          <p:cNvSpPr>
            <a:spLocks noChangeArrowheads="1"/>
          </p:cNvSpPr>
          <p:nvPr/>
        </p:nvSpPr>
        <p:spPr bwMode="auto">
          <a:xfrm>
            <a:off x="3551238" y="950914"/>
            <a:ext cx="635000" cy="1587"/>
          </a:xfrm>
          <a:prstGeom prst="rect">
            <a:avLst/>
          </a:prstGeom>
          <a:solidFill>
            <a:srgbClr val="A7A7A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4" name="Rectangle 80"/>
          <p:cNvSpPr>
            <a:spLocks noChangeArrowheads="1"/>
          </p:cNvSpPr>
          <p:nvPr/>
        </p:nvSpPr>
        <p:spPr bwMode="auto">
          <a:xfrm>
            <a:off x="3551238" y="950914"/>
            <a:ext cx="635000" cy="1587"/>
          </a:xfrm>
          <a:prstGeom prst="rect">
            <a:avLst/>
          </a:prstGeom>
          <a:solidFill>
            <a:srgbClr val="B0B0B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5" name="Rectangle 81"/>
          <p:cNvSpPr>
            <a:spLocks noChangeArrowheads="1"/>
          </p:cNvSpPr>
          <p:nvPr/>
        </p:nvSpPr>
        <p:spPr bwMode="auto">
          <a:xfrm>
            <a:off x="3551238" y="950914"/>
            <a:ext cx="635000" cy="1587"/>
          </a:xfrm>
          <a:prstGeom prst="rect">
            <a:avLst/>
          </a:prstGeom>
          <a:solidFill>
            <a:srgbClr val="B9B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6" name="Rectangle 82"/>
          <p:cNvSpPr>
            <a:spLocks noChangeArrowheads="1"/>
          </p:cNvSpPr>
          <p:nvPr/>
        </p:nvSpPr>
        <p:spPr bwMode="auto">
          <a:xfrm>
            <a:off x="3551238" y="950914"/>
            <a:ext cx="635000" cy="1587"/>
          </a:xfrm>
          <a:prstGeom prst="rect">
            <a:avLst/>
          </a:prstGeom>
          <a:solidFill>
            <a:srgbClr val="C2C2C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7" name="Rectangle 83"/>
          <p:cNvSpPr>
            <a:spLocks noChangeArrowheads="1"/>
          </p:cNvSpPr>
          <p:nvPr/>
        </p:nvSpPr>
        <p:spPr bwMode="auto">
          <a:xfrm>
            <a:off x="3551238" y="950914"/>
            <a:ext cx="635000" cy="1587"/>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8" name="Rectangle 84"/>
          <p:cNvSpPr>
            <a:spLocks noChangeArrowheads="1"/>
          </p:cNvSpPr>
          <p:nvPr/>
        </p:nvSpPr>
        <p:spPr bwMode="auto">
          <a:xfrm>
            <a:off x="3551238" y="950914"/>
            <a:ext cx="635000" cy="1587"/>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69" name="Freeform 85"/>
          <p:cNvSpPr>
            <a:spLocks/>
          </p:cNvSpPr>
          <p:nvPr/>
        </p:nvSpPr>
        <p:spPr bwMode="auto">
          <a:xfrm>
            <a:off x="3551239" y="950913"/>
            <a:ext cx="636587" cy="131762"/>
          </a:xfrm>
          <a:custGeom>
            <a:avLst/>
            <a:gdLst>
              <a:gd name="T0" fmla="*/ 2147483646 w 401"/>
              <a:gd name="T1" fmla="*/ 2147483646 h 83"/>
              <a:gd name="T2" fmla="*/ 2147483646 w 401"/>
              <a:gd name="T3" fmla="*/ 2147483646 h 83"/>
              <a:gd name="T4" fmla="*/ 2147483646 w 401"/>
              <a:gd name="T5" fmla="*/ 2147483646 h 83"/>
              <a:gd name="T6" fmla="*/ 2147483646 w 401"/>
              <a:gd name="T7" fmla="*/ 0 h 83"/>
              <a:gd name="T8" fmla="*/ 2147483646 w 401"/>
              <a:gd name="T9" fmla="*/ 2147483646 h 83"/>
              <a:gd name="T10" fmla="*/ 2147483646 w 401"/>
              <a:gd name="T11" fmla="*/ 2147483646 h 83"/>
              <a:gd name="T12" fmla="*/ 2147483646 w 401"/>
              <a:gd name="T13" fmla="*/ 2147483646 h 83"/>
              <a:gd name="T14" fmla="*/ 2147483646 w 401"/>
              <a:gd name="T15" fmla="*/ 2147483646 h 83"/>
              <a:gd name="T16" fmla="*/ 2147483646 w 401"/>
              <a:gd name="T17" fmla="*/ 2147483646 h 83"/>
              <a:gd name="T18" fmla="*/ 2147483646 w 401"/>
              <a:gd name="T19" fmla="*/ 2147483646 h 83"/>
              <a:gd name="T20" fmla="*/ 2147483646 w 401"/>
              <a:gd name="T21" fmla="*/ 2147483646 h 83"/>
              <a:gd name="T22" fmla="*/ 2147483646 w 401"/>
              <a:gd name="T23" fmla="*/ 2147483646 h 83"/>
              <a:gd name="T24" fmla="*/ 2147483646 w 401"/>
              <a:gd name="T25" fmla="*/ 2147483646 h 83"/>
              <a:gd name="T26" fmla="*/ 2147483646 w 401"/>
              <a:gd name="T27" fmla="*/ 2147483646 h 83"/>
              <a:gd name="T28" fmla="*/ 2147483646 w 401"/>
              <a:gd name="T29" fmla="*/ 2147483646 h 83"/>
              <a:gd name="T30" fmla="*/ 2147483646 w 401"/>
              <a:gd name="T31" fmla="*/ 2147483646 h 83"/>
              <a:gd name="T32" fmla="*/ 2147483646 w 401"/>
              <a:gd name="T33" fmla="*/ 2147483646 h 83"/>
              <a:gd name="T34" fmla="*/ 2147483646 w 401"/>
              <a:gd name="T35" fmla="*/ 2147483646 h 83"/>
              <a:gd name="T36" fmla="*/ 2147483646 w 401"/>
              <a:gd name="T37" fmla="*/ 2147483646 h 83"/>
              <a:gd name="T38" fmla="*/ 2147483646 w 401"/>
              <a:gd name="T39" fmla="*/ 2147483646 h 83"/>
              <a:gd name="T40" fmla="*/ 0 w 401"/>
              <a:gd name="T41" fmla="*/ 2147483646 h 83"/>
              <a:gd name="T42" fmla="*/ 0 w 401"/>
              <a:gd name="T43" fmla="*/ 0 h 83"/>
              <a:gd name="T44" fmla="*/ 2147483646 w 401"/>
              <a:gd name="T45" fmla="*/ 0 h 83"/>
              <a:gd name="T46" fmla="*/ 2147483646 w 401"/>
              <a:gd name="T47" fmla="*/ 2147483646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1"/>
              <a:gd name="T73" fmla="*/ 0 h 83"/>
              <a:gd name="T74" fmla="*/ 401 w 401"/>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1" h="83">
                <a:moveTo>
                  <a:pt x="400" y="82"/>
                </a:moveTo>
                <a:lnTo>
                  <a:pt x="400" y="59"/>
                </a:lnTo>
                <a:lnTo>
                  <a:pt x="400" y="23"/>
                </a:lnTo>
                <a:lnTo>
                  <a:pt x="400" y="0"/>
                </a:lnTo>
                <a:lnTo>
                  <a:pt x="400" y="23"/>
                </a:lnTo>
                <a:lnTo>
                  <a:pt x="400" y="59"/>
                </a:lnTo>
                <a:lnTo>
                  <a:pt x="400" y="82"/>
                </a:lnTo>
                <a:lnTo>
                  <a:pt x="390" y="82"/>
                </a:lnTo>
                <a:lnTo>
                  <a:pt x="369" y="82"/>
                </a:lnTo>
                <a:lnTo>
                  <a:pt x="339" y="82"/>
                </a:lnTo>
                <a:lnTo>
                  <a:pt x="308" y="82"/>
                </a:lnTo>
                <a:lnTo>
                  <a:pt x="277" y="82"/>
                </a:lnTo>
                <a:lnTo>
                  <a:pt x="236" y="82"/>
                </a:lnTo>
                <a:lnTo>
                  <a:pt x="195" y="82"/>
                </a:lnTo>
                <a:lnTo>
                  <a:pt x="164" y="82"/>
                </a:lnTo>
                <a:lnTo>
                  <a:pt x="123" y="82"/>
                </a:lnTo>
                <a:lnTo>
                  <a:pt x="92" y="82"/>
                </a:lnTo>
                <a:lnTo>
                  <a:pt x="62" y="82"/>
                </a:lnTo>
                <a:lnTo>
                  <a:pt x="31" y="82"/>
                </a:lnTo>
                <a:lnTo>
                  <a:pt x="10" y="82"/>
                </a:lnTo>
                <a:lnTo>
                  <a:pt x="0" y="82"/>
                </a:lnTo>
                <a:lnTo>
                  <a:pt x="0" y="0"/>
                </a:lnTo>
                <a:lnTo>
                  <a:pt x="400" y="0"/>
                </a:lnTo>
                <a:lnTo>
                  <a:pt x="400" y="82"/>
                </a:lnTo>
              </a:path>
            </a:pathLst>
          </a:custGeom>
          <a:solidFill>
            <a:srgbClr val="777777"/>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70" name="Freeform 86"/>
          <p:cNvSpPr>
            <a:spLocks/>
          </p:cNvSpPr>
          <p:nvPr/>
        </p:nvSpPr>
        <p:spPr bwMode="auto">
          <a:xfrm>
            <a:off x="3532189" y="950913"/>
            <a:ext cx="636587" cy="131762"/>
          </a:xfrm>
          <a:custGeom>
            <a:avLst/>
            <a:gdLst>
              <a:gd name="T0" fmla="*/ 0 w 401"/>
              <a:gd name="T1" fmla="*/ 2147483646 h 83"/>
              <a:gd name="T2" fmla="*/ 2147483646 w 401"/>
              <a:gd name="T3" fmla="*/ 0 h 83"/>
              <a:gd name="T4" fmla="*/ 0 w 401"/>
              <a:gd name="T5" fmla="*/ 2147483646 h 83"/>
              <a:gd name="T6" fmla="*/ 0 60000 65536"/>
              <a:gd name="T7" fmla="*/ 0 60000 65536"/>
              <a:gd name="T8" fmla="*/ 0 60000 65536"/>
              <a:gd name="T9" fmla="*/ 0 w 401"/>
              <a:gd name="T10" fmla="*/ 0 h 83"/>
              <a:gd name="T11" fmla="*/ 401 w 401"/>
              <a:gd name="T12" fmla="*/ 83 h 83"/>
            </a:gdLst>
            <a:ahLst/>
            <a:cxnLst>
              <a:cxn ang="T6">
                <a:pos x="T0" y="T1"/>
              </a:cxn>
              <a:cxn ang="T7">
                <a:pos x="T2" y="T3"/>
              </a:cxn>
              <a:cxn ang="T8">
                <a:pos x="T4" y="T5"/>
              </a:cxn>
            </a:cxnLst>
            <a:rect l="T9" t="T10" r="T11" b="T12"/>
            <a:pathLst>
              <a:path w="401" h="83">
                <a:moveTo>
                  <a:pt x="0" y="82"/>
                </a:moveTo>
                <a:lnTo>
                  <a:pt x="400" y="0"/>
                </a:lnTo>
                <a:lnTo>
                  <a:pt x="0" y="82"/>
                </a:lnTo>
              </a:path>
            </a:pathLst>
          </a:custGeom>
          <a:solidFill>
            <a:srgbClr val="32323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71" name="Rectangle 87"/>
          <p:cNvSpPr>
            <a:spLocks noChangeArrowheads="1"/>
          </p:cNvSpPr>
          <p:nvPr/>
        </p:nvSpPr>
        <p:spPr bwMode="auto">
          <a:xfrm>
            <a:off x="3551238" y="950914"/>
            <a:ext cx="635000" cy="1587"/>
          </a:xfrm>
          <a:prstGeom prst="rect">
            <a:avLst/>
          </a:prstGeom>
          <a:solidFill>
            <a:srgbClr val="3B3B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72" name="Rectangle 88"/>
          <p:cNvSpPr>
            <a:spLocks noChangeArrowheads="1"/>
          </p:cNvSpPr>
          <p:nvPr/>
        </p:nvSpPr>
        <p:spPr bwMode="auto">
          <a:xfrm>
            <a:off x="3551238" y="950914"/>
            <a:ext cx="635000" cy="1587"/>
          </a:xfrm>
          <a:prstGeom prst="rect">
            <a:avLst/>
          </a:prstGeom>
          <a:solidFill>
            <a:srgbClr val="44444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73" name="Rectangle 89"/>
          <p:cNvSpPr>
            <a:spLocks noChangeArrowheads="1"/>
          </p:cNvSpPr>
          <p:nvPr/>
        </p:nvSpPr>
        <p:spPr bwMode="auto">
          <a:xfrm>
            <a:off x="3551238" y="950914"/>
            <a:ext cx="635000" cy="1587"/>
          </a:xfrm>
          <a:prstGeom prst="rect">
            <a:avLst/>
          </a:prstGeom>
          <a:solidFill>
            <a:srgbClr val="4D4D4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74" name="Rectangle 90"/>
          <p:cNvSpPr>
            <a:spLocks noChangeArrowheads="1"/>
          </p:cNvSpPr>
          <p:nvPr/>
        </p:nvSpPr>
        <p:spPr bwMode="auto">
          <a:xfrm>
            <a:off x="3551238" y="950914"/>
            <a:ext cx="635000" cy="1587"/>
          </a:xfrm>
          <a:prstGeom prst="rect">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75" name="Rectangle 91"/>
          <p:cNvSpPr>
            <a:spLocks noChangeArrowheads="1"/>
          </p:cNvSpPr>
          <p:nvPr/>
        </p:nvSpPr>
        <p:spPr bwMode="auto">
          <a:xfrm>
            <a:off x="3551238" y="950914"/>
            <a:ext cx="635000" cy="1587"/>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76" name="Rectangle 92"/>
          <p:cNvSpPr>
            <a:spLocks noChangeArrowheads="1"/>
          </p:cNvSpPr>
          <p:nvPr/>
        </p:nvSpPr>
        <p:spPr bwMode="auto">
          <a:xfrm>
            <a:off x="3551238" y="950914"/>
            <a:ext cx="635000" cy="1587"/>
          </a:xfrm>
          <a:prstGeom prst="rect">
            <a:avLst/>
          </a:prstGeom>
          <a:solidFill>
            <a:srgbClr val="68686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77" name="Rectangle 93"/>
          <p:cNvSpPr>
            <a:spLocks noChangeArrowheads="1"/>
          </p:cNvSpPr>
          <p:nvPr/>
        </p:nvSpPr>
        <p:spPr bwMode="auto">
          <a:xfrm>
            <a:off x="3551238" y="950914"/>
            <a:ext cx="635000" cy="1587"/>
          </a:xfrm>
          <a:prstGeom prst="rect">
            <a:avLst/>
          </a:prstGeom>
          <a:solidFill>
            <a:srgbClr val="71717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78" name="Rectangle 94"/>
          <p:cNvSpPr>
            <a:spLocks noChangeArrowheads="1"/>
          </p:cNvSpPr>
          <p:nvPr/>
        </p:nvSpPr>
        <p:spPr bwMode="auto">
          <a:xfrm>
            <a:off x="3551238" y="950914"/>
            <a:ext cx="635000" cy="1587"/>
          </a:xfrm>
          <a:prstGeom prst="rect">
            <a:avLst/>
          </a:prstGeom>
          <a:solidFill>
            <a:srgbClr val="7A7A7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79" name="Rectangle 95"/>
          <p:cNvSpPr>
            <a:spLocks noChangeArrowheads="1"/>
          </p:cNvSpPr>
          <p:nvPr/>
        </p:nvSpPr>
        <p:spPr bwMode="auto">
          <a:xfrm>
            <a:off x="3551238" y="950914"/>
            <a:ext cx="635000" cy="1587"/>
          </a:xfrm>
          <a:prstGeom prst="rect">
            <a:avLst/>
          </a:prstGeom>
          <a:solidFill>
            <a:srgbClr val="83838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0" name="Rectangle 96"/>
          <p:cNvSpPr>
            <a:spLocks noChangeArrowheads="1"/>
          </p:cNvSpPr>
          <p:nvPr/>
        </p:nvSpPr>
        <p:spPr bwMode="auto">
          <a:xfrm>
            <a:off x="3551238" y="950914"/>
            <a:ext cx="635000" cy="1587"/>
          </a:xfrm>
          <a:prstGeom prst="rect">
            <a:avLst/>
          </a:prstGeom>
          <a:solidFill>
            <a:srgbClr val="8C8C8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1" name="Rectangle 97"/>
          <p:cNvSpPr>
            <a:spLocks noChangeArrowheads="1"/>
          </p:cNvSpPr>
          <p:nvPr/>
        </p:nvSpPr>
        <p:spPr bwMode="auto">
          <a:xfrm>
            <a:off x="3551238" y="950914"/>
            <a:ext cx="635000" cy="1587"/>
          </a:xfrm>
          <a:prstGeom prst="rect">
            <a:avLst/>
          </a:prstGeom>
          <a:solidFill>
            <a:srgbClr val="95959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2" name="Rectangle 98"/>
          <p:cNvSpPr>
            <a:spLocks noChangeArrowheads="1"/>
          </p:cNvSpPr>
          <p:nvPr/>
        </p:nvSpPr>
        <p:spPr bwMode="auto">
          <a:xfrm>
            <a:off x="3551238" y="950914"/>
            <a:ext cx="635000" cy="1587"/>
          </a:xfrm>
          <a:prstGeom prst="rect">
            <a:avLst/>
          </a:prstGeom>
          <a:solidFill>
            <a:srgbClr val="9E9E9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3" name="Rectangle 99"/>
          <p:cNvSpPr>
            <a:spLocks noChangeArrowheads="1"/>
          </p:cNvSpPr>
          <p:nvPr/>
        </p:nvSpPr>
        <p:spPr bwMode="auto">
          <a:xfrm>
            <a:off x="3551238" y="950914"/>
            <a:ext cx="635000" cy="1587"/>
          </a:xfrm>
          <a:prstGeom prst="rect">
            <a:avLst/>
          </a:prstGeom>
          <a:solidFill>
            <a:srgbClr val="A7A7A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4" name="Rectangle 100"/>
          <p:cNvSpPr>
            <a:spLocks noChangeArrowheads="1"/>
          </p:cNvSpPr>
          <p:nvPr/>
        </p:nvSpPr>
        <p:spPr bwMode="auto">
          <a:xfrm>
            <a:off x="3551238" y="950914"/>
            <a:ext cx="635000" cy="1587"/>
          </a:xfrm>
          <a:prstGeom prst="rect">
            <a:avLst/>
          </a:prstGeom>
          <a:solidFill>
            <a:srgbClr val="B0B0B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5" name="Rectangle 101"/>
          <p:cNvSpPr>
            <a:spLocks noChangeArrowheads="1"/>
          </p:cNvSpPr>
          <p:nvPr/>
        </p:nvSpPr>
        <p:spPr bwMode="auto">
          <a:xfrm>
            <a:off x="3551238" y="950914"/>
            <a:ext cx="635000" cy="1587"/>
          </a:xfrm>
          <a:prstGeom prst="rect">
            <a:avLst/>
          </a:prstGeom>
          <a:solidFill>
            <a:srgbClr val="B9B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6" name="Rectangle 102"/>
          <p:cNvSpPr>
            <a:spLocks noChangeArrowheads="1"/>
          </p:cNvSpPr>
          <p:nvPr/>
        </p:nvSpPr>
        <p:spPr bwMode="auto">
          <a:xfrm>
            <a:off x="3551238" y="950914"/>
            <a:ext cx="635000" cy="1587"/>
          </a:xfrm>
          <a:prstGeom prst="rect">
            <a:avLst/>
          </a:prstGeom>
          <a:solidFill>
            <a:srgbClr val="C2C2C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7" name="Rectangle 103"/>
          <p:cNvSpPr>
            <a:spLocks noChangeArrowheads="1"/>
          </p:cNvSpPr>
          <p:nvPr/>
        </p:nvSpPr>
        <p:spPr bwMode="auto">
          <a:xfrm>
            <a:off x="3551238" y="950914"/>
            <a:ext cx="635000" cy="1587"/>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8" name="Rectangle 104"/>
          <p:cNvSpPr>
            <a:spLocks noChangeArrowheads="1"/>
          </p:cNvSpPr>
          <p:nvPr/>
        </p:nvSpPr>
        <p:spPr bwMode="auto">
          <a:xfrm>
            <a:off x="3551238" y="950914"/>
            <a:ext cx="635000" cy="1587"/>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89" name="Freeform 105"/>
          <p:cNvSpPr>
            <a:spLocks/>
          </p:cNvSpPr>
          <p:nvPr/>
        </p:nvSpPr>
        <p:spPr bwMode="auto">
          <a:xfrm>
            <a:off x="4916488" y="950913"/>
            <a:ext cx="423862" cy="131762"/>
          </a:xfrm>
          <a:custGeom>
            <a:avLst/>
            <a:gdLst>
              <a:gd name="T0" fmla="*/ 0 w 267"/>
              <a:gd name="T1" fmla="*/ 2147483646 h 83"/>
              <a:gd name="T2" fmla="*/ 2147483646 w 267"/>
              <a:gd name="T3" fmla="*/ 0 h 83"/>
              <a:gd name="T4" fmla="*/ 0 w 267"/>
              <a:gd name="T5" fmla="*/ 2147483646 h 83"/>
              <a:gd name="T6" fmla="*/ 0 60000 65536"/>
              <a:gd name="T7" fmla="*/ 0 60000 65536"/>
              <a:gd name="T8" fmla="*/ 0 60000 65536"/>
              <a:gd name="T9" fmla="*/ 0 w 267"/>
              <a:gd name="T10" fmla="*/ 0 h 83"/>
              <a:gd name="T11" fmla="*/ 267 w 267"/>
              <a:gd name="T12" fmla="*/ 83 h 83"/>
            </a:gdLst>
            <a:ahLst/>
            <a:cxnLst>
              <a:cxn ang="T6">
                <a:pos x="T0" y="T1"/>
              </a:cxn>
              <a:cxn ang="T7">
                <a:pos x="T2" y="T3"/>
              </a:cxn>
              <a:cxn ang="T8">
                <a:pos x="T4" y="T5"/>
              </a:cxn>
            </a:cxnLst>
            <a:rect l="T9" t="T10" r="T11" b="T12"/>
            <a:pathLst>
              <a:path w="267" h="83">
                <a:moveTo>
                  <a:pt x="0" y="82"/>
                </a:moveTo>
                <a:lnTo>
                  <a:pt x="266" y="0"/>
                </a:lnTo>
                <a:lnTo>
                  <a:pt x="0" y="82"/>
                </a:lnTo>
              </a:path>
            </a:pathLst>
          </a:custGeom>
          <a:solidFill>
            <a:srgbClr val="32323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290" name="Rectangle 106"/>
          <p:cNvSpPr>
            <a:spLocks noChangeArrowheads="1"/>
          </p:cNvSpPr>
          <p:nvPr/>
        </p:nvSpPr>
        <p:spPr bwMode="auto">
          <a:xfrm>
            <a:off x="4916489" y="950914"/>
            <a:ext cx="422275" cy="1587"/>
          </a:xfrm>
          <a:prstGeom prst="rect">
            <a:avLst/>
          </a:prstGeom>
          <a:solidFill>
            <a:srgbClr val="3B3B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1" name="Rectangle 107"/>
          <p:cNvSpPr>
            <a:spLocks noChangeArrowheads="1"/>
          </p:cNvSpPr>
          <p:nvPr/>
        </p:nvSpPr>
        <p:spPr bwMode="auto">
          <a:xfrm>
            <a:off x="4916489" y="950914"/>
            <a:ext cx="422275" cy="1587"/>
          </a:xfrm>
          <a:prstGeom prst="rect">
            <a:avLst/>
          </a:prstGeom>
          <a:solidFill>
            <a:srgbClr val="44444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2" name="Rectangle 108"/>
          <p:cNvSpPr>
            <a:spLocks noChangeArrowheads="1"/>
          </p:cNvSpPr>
          <p:nvPr/>
        </p:nvSpPr>
        <p:spPr bwMode="auto">
          <a:xfrm>
            <a:off x="4916489" y="950914"/>
            <a:ext cx="422275" cy="1587"/>
          </a:xfrm>
          <a:prstGeom prst="rect">
            <a:avLst/>
          </a:prstGeom>
          <a:solidFill>
            <a:srgbClr val="4D4D4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3" name="Rectangle 109"/>
          <p:cNvSpPr>
            <a:spLocks noChangeArrowheads="1"/>
          </p:cNvSpPr>
          <p:nvPr/>
        </p:nvSpPr>
        <p:spPr bwMode="auto">
          <a:xfrm>
            <a:off x="4916489" y="950914"/>
            <a:ext cx="422275" cy="1587"/>
          </a:xfrm>
          <a:prstGeom prst="rect">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4" name="Rectangle 110"/>
          <p:cNvSpPr>
            <a:spLocks noChangeArrowheads="1"/>
          </p:cNvSpPr>
          <p:nvPr/>
        </p:nvSpPr>
        <p:spPr bwMode="auto">
          <a:xfrm>
            <a:off x="4916489" y="950914"/>
            <a:ext cx="422275" cy="1587"/>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5" name="Rectangle 111"/>
          <p:cNvSpPr>
            <a:spLocks noChangeArrowheads="1"/>
          </p:cNvSpPr>
          <p:nvPr/>
        </p:nvSpPr>
        <p:spPr bwMode="auto">
          <a:xfrm>
            <a:off x="4916489" y="950914"/>
            <a:ext cx="422275" cy="1587"/>
          </a:xfrm>
          <a:prstGeom prst="rect">
            <a:avLst/>
          </a:prstGeom>
          <a:solidFill>
            <a:srgbClr val="68686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6" name="Rectangle 112"/>
          <p:cNvSpPr>
            <a:spLocks noChangeArrowheads="1"/>
          </p:cNvSpPr>
          <p:nvPr/>
        </p:nvSpPr>
        <p:spPr bwMode="auto">
          <a:xfrm>
            <a:off x="4916489" y="950914"/>
            <a:ext cx="422275" cy="1587"/>
          </a:xfrm>
          <a:prstGeom prst="rect">
            <a:avLst/>
          </a:prstGeom>
          <a:solidFill>
            <a:srgbClr val="71717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7" name="Rectangle 113"/>
          <p:cNvSpPr>
            <a:spLocks noChangeArrowheads="1"/>
          </p:cNvSpPr>
          <p:nvPr/>
        </p:nvSpPr>
        <p:spPr bwMode="auto">
          <a:xfrm>
            <a:off x="4916489" y="950914"/>
            <a:ext cx="422275" cy="1587"/>
          </a:xfrm>
          <a:prstGeom prst="rect">
            <a:avLst/>
          </a:prstGeom>
          <a:solidFill>
            <a:srgbClr val="7A7A7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8" name="Rectangle 114"/>
          <p:cNvSpPr>
            <a:spLocks noChangeArrowheads="1"/>
          </p:cNvSpPr>
          <p:nvPr/>
        </p:nvSpPr>
        <p:spPr bwMode="auto">
          <a:xfrm>
            <a:off x="4916489" y="950914"/>
            <a:ext cx="422275" cy="1587"/>
          </a:xfrm>
          <a:prstGeom prst="rect">
            <a:avLst/>
          </a:prstGeom>
          <a:solidFill>
            <a:srgbClr val="83838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299" name="Rectangle 115"/>
          <p:cNvSpPr>
            <a:spLocks noChangeArrowheads="1"/>
          </p:cNvSpPr>
          <p:nvPr/>
        </p:nvSpPr>
        <p:spPr bwMode="auto">
          <a:xfrm>
            <a:off x="4916489" y="950914"/>
            <a:ext cx="422275" cy="1587"/>
          </a:xfrm>
          <a:prstGeom prst="rect">
            <a:avLst/>
          </a:prstGeom>
          <a:solidFill>
            <a:srgbClr val="8C8C8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0" name="Rectangle 116"/>
          <p:cNvSpPr>
            <a:spLocks noChangeArrowheads="1"/>
          </p:cNvSpPr>
          <p:nvPr/>
        </p:nvSpPr>
        <p:spPr bwMode="auto">
          <a:xfrm>
            <a:off x="4916489" y="950914"/>
            <a:ext cx="422275" cy="1587"/>
          </a:xfrm>
          <a:prstGeom prst="rect">
            <a:avLst/>
          </a:prstGeom>
          <a:solidFill>
            <a:srgbClr val="95959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1" name="Rectangle 117"/>
          <p:cNvSpPr>
            <a:spLocks noChangeArrowheads="1"/>
          </p:cNvSpPr>
          <p:nvPr/>
        </p:nvSpPr>
        <p:spPr bwMode="auto">
          <a:xfrm>
            <a:off x="4916489" y="950914"/>
            <a:ext cx="422275" cy="1587"/>
          </a:xfrm>
          <a:prstGeom prst="rect">
            <a:avLst/>
          </a:prstGeom>
          <a:solidFill>
            <a:srgbClr val="9E9E9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2" name="Rectangle 118"/>
          <p:cNvSpPr>
            <a:spLocks noChangeArrowheads="1"/>
          </p:cNvSpPr>
          <p:nvPr/>
        </p:nvSpPr>
        <p:spPr bwMode="auto">
          <a:xfrm>
            <a:off x="4916489" y="950914"/>
            <a:ext cx="422275" cy="1587"/>
          </a:xfrm>
          <a:prstGeom prst="rect">
            <a:avLst/>
          </a:prstGeom>
          <a:solidFill>
            <a:srgbClr val="A7A7A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3" name="Rectangle 119"/>
          <p:cNvSpPr>
            <a:spLocks noChangeArrowheads="1"/>
          </p:cNvSpPr>
          <p:nvPr/>
        </p:nvSpPr>
        <p:spPr bwMode="auto">
          <a:xfrm>
            <a:off x="4916489" y="950914"/>
            <a:ext cx="422275" cy="1587"/>
          </a:xfrm>
          <a:prstGeom prst="rect">
            <a:avLst/>
          </a:prstGeom>
          <a:solidFill>
            <a:srgbClr val="B0B0B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4" name="Rectangle 120"/>
          <p:cNvSpPr>
            <a:spLocks noChangeArrowheads="1"/>
          </p:cNvSpPr>
          <p:nvPr/>
        </p:nvSpPr>
        <p:spPr bwMode="auto">
          <a:xfrm>
            <a:off x="4916489" y="950914"/>
            <a:ext cx="422275" cy="1587"/>
          </a:xfrm>
          <a:prstGeom prst="rect">
            <a:avLst/>
          </a:prstGeom>
          <a:solidFill>
            <a:srgbClr val="B9B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5" name="Rectangle 121"/>
          <p:cNvSpPr>
            <a:spLocks noChangeArrowheads="1"/>
          </p:cNvSpPr>
          <p:nvPr/>
        </p:nvSpPr>
        <p:spPr bwMode="auto">
          <a:xfrm>
            <a:off x="4916489" y="950914"/>
            <a:ext cx="422275" cy="1587"/>
          </a:xfrm>
          <a:prstGeom prst="rect">
            <a:avLst/>
          </a:prstGeom>
          <a:solidFill>
            <a:srgbClr val="C2C2C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6" name="Rectangle 122"/>
          <p:cNvSpPr>
            <a:spLocks noChangeArrowheads="1"/>
          </p:cNvSpPr>
          <p:nvPr/>
        </p:nvSpPr>
        <p:spPr bwMode="auto">
          <a:xfrm>
            <a:off x="4916489" y="950914"/>
            <a:ext cx="422275" cy="1587"/>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7" name="Rectangle 123"/>
          <p:cNvSpPr>
            <a:spLocks noChangeArrowheads="1"/>
          </p:cNvSpPr>
          <p:nvPr/>
        </p:nvSpPr>
        <p:spPr bwMode="auto">
          <a:xfrm>
            <a:off x="4916489" y="950914"/>
            <a:ext cx="422275" cy="1587"/>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08" name="Freeform 124"/>
          <p:cNvSpPr>
            <a:spLocks/>
          </p:cNvSpPr>
          <p:nvPr/>
        </p:nvSpPr>
        <p:spPr bwMode="auto">
          <a:xfrm>
            <a:off x="5030788" y="950913"/>
            <a:ext cx="423862" cy="131762"/>
          </a:xfrm>
          <a:custGeom>
            <a:avLst/>
            <a:gdLst>
              <a:gd name="T0" fmla="*/ 0 w 267"/>
              <a:gd name="T1" fmla="*/ 0 h 83"/>
              <a:gd name="T2" fmla="*/ 0 w 267"/>
              <a:gd name="T3" fmla="*/ 2147483646 h 83"/>
              <a:gd name="T4" fmla="*/ 0 w 267"/>
              <a:gd name="T5" fmla="*/ 2147483646 h 83"/>
              <a:gd name="T6" fmla="*/ 0 w 267"/>
              <a:gd name="T7" fmla="*/ 2147483646 h 83"/>
              <a:gd name="T8" fmla="*/ 2147483646 w 267"/>
              <a:gd name="T9" fmla="*/ 2147483646 h 83"/>
              <a:gd name="T10" fmla="*/ 2147483646 w 267"/>
              <a:gd name="T11" fmla="*/ 2147483646 h 83"/>
              <a:gd name="T12" fmla="*/ 2147483646 w 267"/>
              <a:gd name="T13" fmla="*/ 2147483646 h 83"/>
              <a:gd name="T14" fmla="*/ 2147483646 w 267"/>
              <a:gd name="T15" fmla="*/ 2147483646 h 83"/>
              <a:gd name="T16" fmla="*/ 2147483646 w 267"/>
              <a:gd name="T17" fmla="*/ 2147483646 h 83"/>
              <a:gd name="T18" fmla="*/ 2147483646 w 267"/>
              <a:gd name="T19" fmla="*/ 2147483646 h 83"/>
              <a:gd name="T20" fmla="*/ 2147483646 w 267"/>
              <a:gd name="T21" fmla="*/ 2147483646 h 83"/>
              <a:gd name="T22" fmla="*/ 2147483646 w 267"/>
              <a:gd name="T23" fmla="*/ 2147483646 h 83"/>
              <a:gd name="T24" fmla="*/ 2147483646 w 267"/>
              <a:gd name="T25" fmla="*/ 2147483646 h 83"/>
              <a:gd name="T26" fmla="*/ 2147483646 w 267"/>
              <a:gd name="T27" fmla="*/ 2147483646 h 83"/>
              <a:gd name="T28" fmla="*/ 2147483646 w 267"/>
              <a:gd name="T29" fmla="*/ 2147483646 h 83"/>
              <a:gd name="T30" fmla="*/ 2147483646 w 267"/>
              <a:gd name="T31" fmla="*/ 2147483646 h 83"/>
              <a:gd name="T32" fmla="*/ 2147483646 w 267"/>
              <a:gd name="T33" fmla="*/ 0 h 83"/>
              <a:gd name="T34" fmla="*/ 2147483646 w 267"/>
              <a:gd name="T35" fmla="*/ 0 h 83"/>
              <a:gd name="T36" fmla="*/ 2147483646 w 267"/>
              <a:gd name="T37" fmla="*/ 0 h 83"/>
              <a:gd name="T38" fmla="*/ 2147483646 w 267"/>
              <a:gd name="T39" fmla="*/ 0 h 83"/>
              <a:gd name="T40" fmla="*/ 2147483646 w 267"/>
              <a:gd name="T41" fmla="*/ 0 h 83"/>
              <a:gd name="T42" fmla="*/ 2147483646 w 267"/>
              <a:gd name="T43" fmla="*/ 0 h 83"/>
              <a:gd name="T44" fmla="*/ 2147483646 w 267"/>
              <a:gd name="T45" fmla="*/ 0 h 83"/>
              <a:gd name="T46" fmla="*/ 2147483646 w 267"/>
              <a:gd name="T47" fmla="*/ 0 h 83"/>
              <a:gd name="T48" fmla="*/ 2147483646 w 267"/>
              <a:gd name="T49" fmla="*/ 0 h 83"/>
              <a:gd name="T50" fmla="*/ 2147483646 w 267"/>
              <a:gd name="T51" fmla="*/ 0 h 83"/>
              <a:gd name="T52" fmla="*/ 0 w 267"/>
              <a:gd name="T53" fmla="*/ 0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7"/>
              <a:gd name="T82" fmla="*/ 0 h 83"/>
              <a:gd name="T83" fmla="*/ 267 w 267"/>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7" h="83">
                <a:moveTo>
                  <a:pt x="0" y="0"/>
                </a:moveTo>
                <a:lnTo>
                  <a:pt x="0" y="23"/>
                </a:lnTo>
                <a:lnTo>
                  <a:pt x="0" y="59"/>
                </a:lnTo>
                <a:lnTo>
                  <a:pt x="0" y="82"/>
                </a:lnTo>
                <a:lnTo>
                  <a:pt x="10" y="82"/>
                </a:lnTo>
                <a:lnTo>
                  <a:pt x="30" y="82"/>
                </a:lnTo>
                <a:lnTo>
                  <a:pt x="61" y="82"/>
                </a:lnTo>
                <a:lnTo>
                  <a:pt x="92" y="82"/>
                </a:lnTo>
                <a:lnTo>
                  <a:pt x="132" y="82"/>
                </a:lnTo>
                <a:lnTo>
                  <a:pt x="174" y="82"/>
                </a:lnTo>
                <a:lnTo>
                  <a:pt x="214" y="82"/>
                </a:lnTo>
                <a:lnTo>
                  <a:pt x="245" y="82"/>
                </a:lnTo>
                <a:lnTo>
                  <a:pt x="256" y="82"/>
                </a:lnTo>
                <a:lnTo>
                  <a:pt x="266" y="82"/>
                </a:lnTo>
                <a:lnTo>
                  <a:pt x="266" y="59"/>
                </a:lnTo>
                <a:lnTo>
                  <a:pt x="266" y="23"/>
                </a:lnTo>
                <a:lnTo>
                  <a:pt x="266" y="0"/>
                </a:lnTo>
                <a:lnTo>
                  <a:pt x="256" y="0"/>
                </a:lnTo>
                <a:lnTo>
                  <a:pt x="245" y="0"/>
                </a:lnTo>
                <a:lnTo>
                  <a:pt x="214" y="0"/>
                </a:lnTo>
                <a:lnTo>
                  <a:pt x="174" y="0"/>
                </a:lnTo>
                <a:lnTo>
                  <a:pt x="132" y="0"/>
                </a:lnTo>
                <a:lnTo>
                  <a:pt x="92" y="0"/>
                </a:lnTo>
                <a:lnTo>
                  <a:pt x="61" y="0"/>
                </a:lnTo>
                <a:lnTo>
                  <a:pt x="30" y="0"/>
                </a:lnTo>
                <a:lnTo>
                  <a:pt x="10" y="0"/>
                </a:lnTo>
                <a:lnTo>
                  <a:pt x="0" y="0"/>
                </a:lnTo>
              </a:path>
            </a:pathLst>
          </a:custGeom>
          <a:solidFill>
            <a:srgbClr val="8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09" name="Freeform 125"/>
          <p:cNvSpPr>
            <a:spLocks/>
          </p:cNvSpPr>
          <p:nvPr/>
        </p:nvSpPr>
        <p:spPr bwMode="auto">
          <a:xfrm>
            <a:off x="4916488" y="950913"/>
            <a:ext cx="423862" cy="131762"/>
          </a:xfrm>
          <a:custGeom>
            <a:avLst/>
            <a:gdLst>
              <a:gd name="T0" fmla="*/ 0 w 267"/>
              <a:gd name="T1" fmla="*/ 2147483646 h 83"/>
              <a:gd name="T2" fmla="*/ 2147483646 w 267"/>
              <a:gd name="T3" fmla="*/ 0 h 83"/>
              <a:gd name="T4" fmla="*/ 0 w 267"/>
              <a:gd name="T5" fmla="*/ 2147483646 h 83"/>
              <a:gd name="T6" fmla="*/ 0 60000 65536"/>
              <a:gd name="T7" fmla="*/ 0 60000 65536"/>
              <a:gd name="T8" fmla="*/ 0 60000 65536"/>
              <a:gd name="T9" fmla="*/ 0 w 267"/>
              <a:gd name="T10" fmla="*/ 0 h 83"/>
              <a:gd name="T11" fmla="*/ 267 w 267"/>
              <a:gd name="T12" fmla="*/ 83 h 83"/>
            </a:gdLst>
            <a:ahLst/>
            <a:cxnLst>
              <a:cxn ang="T6">
                <a:pos x="T0" y="T1"/>
              </a:cxn>
              <a:cxn ang="T7">
                <a:pos x="T2" y="T3"/>
              </a:cxn>
              <a:cxn ang="T8">
                <a:pos x="T4" y="T5"/>
              </a:cxn>
            </a:cxnLst>
            <a:rect l="T9" t="T10" r="T11" b="T12"/>
            <a:pathLst>
              <a:path w="267" h="83">
                <a:moveTo>
                  <a:pt x="0" y="82"/>
                </a:moveTo>
                <a:lnTo>
                  <a:pt x="266" y="0"/>
                </a:lnTo>
                <a:lnTo>
                  <a:pt x="0" y="82"/>
                </a:lnTo>
              </a:path>
            </a:pathLst>
          </a:custGeom>
          <a:solidFill>
            <a:srgbClr val="32323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10" name="Rectangle 126"/>
          <p:cNvSpPr>
            <a:spLocks noChangeArrowheads="1"/>
          </p:cNvSpPr>
          <p:nvPr/>
        </p:nvSpPr>
        <p:spPr bwMode="auto">
          <a:xfrm>
            <a:off x="4916489" y="950914"/>
            <a:ext cx="422275" cy="1587"/>
          </a:xfrm>
          <a:prstGeom prst="rect">
            <a:avLst/>
          </a:prstGeom>
          <a:solidFill>
            <a:srgbClr val="3B3B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11" name="Rectangle 127"/>
          <p:cNvSpPr>
            <a:spLocks noChangeArrowheads="1"/>
          </p:cNvSpPr>
          <p:nvPr/>
        </p:nvSpPr>
        <p:spPr bwMode="auto">
          <a:xfrm>
            <a:off x="4916489" y="950914"/>
            <a:ext cx="422275" cy="1587"/>
          </a:xfrm>
          <a:prstGeom prst="rect">
            <a:avLst/>
          </a:prstGeom>
          <a:solidFill>
            <a:srgbClr val="44444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12" name="Rectangle 128"/>
          <p:cNvSpPr>
            <a:spLocks noChangeArrowheads="1"/>
          </p:cNvSpPr>
          <p:nvPr/>
        </p:nvSpPr>
        <p:spPr bwMode="auto">
          <a:xfrm>
            <a:off x="4916489" y="950914"/>
            <a:ext cx="422275" cy="1587"/>
          </a:xfrm>
          <a:prstGeom prst="rect">
            <a:avLst/>
          </a:prstGeom>
          <a:solidFill>
            <a:srgbClr val="4D4D4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13" name="Rectangle 129"/>
          <p:cNvSpPr>
            <a:spLocks noChangeArrowheads="1"/>
          </p:cNvSpPr>
          <p:nvPr/>
        </p:nvSpPr>
        <p:spPr bwMode="auto">
          <a:xfrm>
            <a:off x="4916489" y="950914"/>
            <a:ext cx="422275" cy="1587"/>
          </a:xfrm>
          <a:prstGeom prst="rect">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14" name="Rectangle 130"/>
          <p:cNvSpPr>
            <a:spLocks noChangeArrowheads="1"/>
          </p:cNvSpPr>
          <p:nvPr/>
        </p:nvSpPr>
        <p:spPr bwMode="auto">
          <a:xfrm>
            <a:off x="4916489" y="950914"/>
            <a:ext cx="422275" cy="1587"/>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15" name="Rectangle 131"/>
          <p:cNvSpPr>
            <a:spLocks noChangeArrowheads="1"/>
          </p:cNvSpPr>
          <p:nvPr/>
        </p:nvSpPr>
        <p:spPr bwMode="auto">
          <a:xfrm>
            <a:off x="4916489" y="950914"/>
            <a:ext cx="422275" cy="1587"/>
          </a:xfrm>
          <a:prstGeom prst="rect">
            <a:avLst/>
          </a:prstGeom>
          <a:solidFill>
            <a:srgbClr val="68686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16" name="Rectangle 132"/>
          <p:cNvSpPr>
            <a:spLocks noChangeArrowheads="1"/>
          </p:cNvSpPr>
          <p:nvPr/>
        </p:nvSpPr>
        <p:spPr bwMode="auto">
          <a:xfrm>
            <a:off x="4916489" y="950914"/>
            <a:ext cx="422275" cy="1587"/>
          </a:xfrm>
          <a:prstGeom prst="rect">
            <a:avLst/>
          </a:prstGeom>
          <a:solidFill>
            <a:srgbClr val="71717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17" name="Rectangle 133"/>
          <p:cNvSpPr>
            <a:spLocks noChangeArrowheads="1"/>
          </p:cNvSpPr>
          <p:nvPr/>
        </p:nvSpPr>
        <p:spPr bwMode="auto">
          <a:xfrm>
            <a:off x="4916489" y="950914"/>
            <a:ext cx="422275" cy="1587"/>
          </a:xfrm>
          <a:prstGeom prst="rect">
            <a:avLst/>
          </a:prstGeom>
          <a:solidFill>
            <a:srgbClr val="7A7A7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18" name="Freeform 134"/>
          <p:cNvSpPr>
            <a:spLocks/>
          </p:cNvSpPr>
          <p:nvPr/>
        </p:nvSpPr>
        <p:spPr bwMode="auto">
          <a:xfrm>
            <a:off x="5865814" y="1177925"/>
            <a:ext cx="382587" cy="96838"/>
          </a:xfrm>
          <a:custGeom>
            <a:avLst/>
            <a:gdLst>
              <a:gd name="T0" fmla="*/ 0 w 241"/>
              <a:gd name="T1" fmla="*/ 2147483646 h 61"/>
              <a:gd name="T2" fmla="*/ 2147483646 w 241"/>
              <a:gd name="T3" fmla="*/ 0 h 61"/>
              <a:gd name="T4" fmla="*/ 0 w 241"/>
              <a:gd name="T5" fmla="*/ 2147483646 h 61"/>
              <a:gd name="T6" fmla="*/ 0 60000 65536"/>
              <a:gd name="T7" fmla="*/ 0 60000 65536"/>
              <a:gd name="T8" fmla="*/ 0 60000 65536"/>
              <a:gd name="T9" fmla="*/ 0 w 241"/>
              <a:gd name="T10" fmla="*/ 0 h 61"/>
              <a:gd name="T11" fmla="*/ 241 w 241"/>
              <a:gd name="T12" fmla="*/ 61 h 61"/>
            </a:gdLst>
            <a:ahLst/>
            <a:cxnLst>
              <a:cxn ang="T6">
                <a:pos x="T0" y="T1"/>
              </a:cxn>
              <a:cxn ang="T7">
                <a:pos x="T2" y="T3"/>
              </a:cxn>
              <a:cxn ang="T8">
                <a:pos x="T4" y="T5"/>
              </a:cxn>
            </a:cxnLst>
            <a:rect l="T9" t="T10" r="T11" b="T12"/>
            <a:pathLst>
              <a:path w="241" h="61">
                <a:moveTo>
                  <a:pt x="0" y="60"/>
                </a:moveTo>
                <a:lnTo>
                  <a:pt x="240" y="0"/>
                </a:lnTo>
                <a:lnTo>
                  <a:pt x="0" y="60"/>
                </a:lnTo>
              </a:path>
            </a:pathLst>
          </a:custGeom>
          <a:solidFill>
            <a:srgbClr val="B2B2B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19" name="Rectangle 135"/>
          <p:cNvSpPr>
            <a:spLocks noChangeArrowheads="1"/>
          </p:cNvSpPr>
          <p:nvPr/>
        </p:nvSpPr>
        <p:spPr bwMode="auto">
          <a:xfrm>
            <a:off x="5865813" y="1177925"/>
            <a:ext cx="381000" cy="1588"/>
          </a:xfrm>
          <a:prstGeom prst="rect">
            <a:avLst/>
          </a:prstGeom>
          <a:solidFill>
            <a:srgbClr val="3B3B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0" name="Rectangle 136"/>
          <p:cNvSpPr>
            <a:spLocks noChangeArrowheads="1"/>
          </p:cNvSpPr>
          <p:nvPr/>
        </p:nvSpPr>
        <p:spPr bwMode="auto">
          <a:xfrm>
            <a:off x="5865813" y="1177925"/>
            <a:ext cx="381000" cy="1588"/>
          </a:xfrm>
          <a:prstGeom prst="rect">
            <a:avLst/>
          </a:prstGeom>
          <a:solidFill>
            <a:srgbClr val="44444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1" name="Rectangle 137"/>
          <p:cNvSpPr>
            <a:spLocks noChangeArrowheads="1"/>
          </p:cNvSpPr>
          <p:nvPr/>
        </p:nvSpPr>
        <p:spPr bwMode="auto">
          <a:xfrm>
            <a:off x="5865813" y="1177925"/>
            <a:ext cx="381000" cy="1588"/>
          </a:xfrm>
          <a:prstGeom prst="rect">
            <a:avLst/>
          </a:prstGeom>
          <a:solidFill>
            <a:srgbClr val="4D4D4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2" name="Rectangle 138"/>
          <p:cNvSpPr>
            <a:spLocks noChangeArrowheads="1"/>
          </p:cNvSpPr>
          <p:nvPr/>
        </p:nvSpPr>
        <p:spPr bwMode="auto">
          <a:xfrm>
            <a:off x="5865813" y="1177925"/>
            <a:ext cx="381000" cy="1588"/>
          </a:xfrm>
          <a:prstGeom prst="rect">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3" name="Rectangle 139"/>
          <p:cNvSpPr>
            <a:spLocks noChangeArrowheads="1"/>
          </p:cNvSpPr>
          <p:nvPr/>
        </p:nvSpPr>
        <p:spPr bwMode="auto">
          <a:xfrm>
            <a:off x="5865813" y="1177925"/>
            <a:ext cx="381000" cy="1588"/>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4" name="Rectangle 140"/>
          <p:cNvSpPr>
            <a:spLocks noChangeArrowheads="1"/>
          </p:cNvSpPr>
          <p:nvPr/>
        </p:nvSpPr>
        <p:spPr bwMode="auto">
          <a:xfrm>
            <a:off x="5865813" y="1177925"/>
            <a:ext cx="381000" cy="1588"/>
          </a:xfrm>
          <a:prstGeom prst="rect">
            <a:avLst/>
          </a:prstGeom>
          <a:solidFill>
            <a:srgbClr val="68686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5" name="Rectangle 141"/>
          <p:cNvSpPr>
            <a:spLocks noChangeArrowheads="1"/>
          </p:cNvSpPr>
          <p:nvPr/>
        </p:nvSpPr>
        <p:spPr bwMode="auto">
          <a:xfrm>
            <a:off x="5865813" y="1177925"/>
            <a:ext cx="381000" cy="1588"/>
          </a:xfrm>
          <a:prstGeom prst="rect">
            <a:avLst/>
          </a:prstGeom>
          <a:solidFill>
            <a:srgbClr val="71717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6" name="Rectangle 142"/>
          <p:cNvSpPr>
            <a:spLocks noChangeArrowheads="1"/>
          </p:cNvSpPr>
          <p:nvPr/>
        </p:nvSpPr>
        <p:spPr bwMode="auto">
          <a:xfrm>
            <a:off x="5865813" y="1177925"/>
            <a:ext cx="381000" cy="1588"/>
          </a:xfrm>
          <a:prstGeom prst="rect">
            <a:avLst/>
          </a:prstGeom>
          <a:solidFill>
            <a:srgbClr val="7A7A7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7" name="Rectangle 143"/>
          <p:cNvSpPr>
            <a:spLocks noChangeArrowheads="1"/>
          </p:cNvSpPr>
          <p:nvPr/>
        </p:nvSpPr>
        <p:spPr bwMode="auto">
          <a:xfrm>
            <a:off x="5865813" y="1177925"/>
            <a:ext cx="381000" cy="1588"/>
          </a:xfrm>
          <a:prstGeom prst="rect">
            <a:avLst/>
          </a:prstGeom>
          <a:solidFill>
            <a:srgbClr val="83838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8" name="Rectangle 144"/>
          <p:cNvSpPr>
            <a:spLocks noChangeArrowheads="1"/>
          </p:cNvSpPr>
          <p:nvPr/>
        </p:nvSpPr>
        <p:spPr bwMode="auto">
          <a:xfrm>
            <a:off x="5865813" y="1177925"/>
            <a:ext cx="381000" cy="1588"/>
          </a:xfrm>
          <a:prstGeom prst="rect">
            <a:avLst/>
          </a:prstGeom>
          <a:solidFill>
            <a:srgbClr val="8C8C8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29" name="Rectangle 145"/>
          <p:cNvSpPr>
            <a:spLocks noChangeArrowheads="1"/>
          </p:cNvSpPr>
          <p:nvPr/>
        </p:nvSpPr>
        <p:spPr bwMode="auto">
          <a:xfrm>
            <a:off x="5865813" y="1177925"/>
            <a:ext cx="381000" cy="1588"/>
          </a:xfrm>
          <a:prstGeom prst="rect">
            <a:avLst/>
          </a:prstGeom>
          <a:solidFill>
            <a:srgbClr val="95959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30" name="Rectangle 146"/>
          <p:cNvSpPr>
            <a:spLocks noChangeArrowheads="1"/>
          </p:cNvSpPr>
          <p:nvPr/>
        </p:nvSpPr>
        <p:spPr bwMode="auto">
          <a:xfrm>
            <a:off x="5865813" y="1177925"/>
            <a:ext cx="381000" cy="1588"/>
          </a:xfrm>
          <a:prstGeom prst="rect">
            <a:avLst/>
          </a:prstGeom>
          <a:solidFill>
            <a:srgbClr val="9E9E9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31" name="Rectangle 147"/>
          <p:cNvSpPr>
            <a:spLocks noChangeArrowheads="1"/>
          </p:cNvSpPr>
          <p:nvPr/>
        </p:nvSpPr>
        <p:spPr bwMode="auto">
          <a:xfrm>
            <a:off x="5865813" y="1177925"/>
            <a:ext cx="381000" cy="1588"/>
          </a:xfrm>
          <a:prstGeom prst="rect">
            <a:avLst/>
          </a:prstGeom>
          <a:solidFill>
            <a:srgbClr val="A7A7A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32" name="Rectangle 148"/>
          <p:cNvSpPr>
            <a:spLocks noChangeArrowheads="1"/>
          </p:cNvSpPr>
          <p:nvPr/>
        </p:nvSpPr>
        <p:spPr bwMode="auto">
          <a:xfrm>
            <a:off x="5865813" y="1177925"/>
            <a:ext cx="381000" cy="1588"/>
          </a:xfrm>
          <a:prstGeom prst="rect">
            <a:avLst/>
          </a:prstGeom>
          <a:solidFill>
            <a:srgbClr val="B0B0B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33" name="Rectangle 149"/>
          <p:cNvSpPr>
            <a:spLocks noChangeArrowheads="1"/>
          </p:cNvSpPr>
          <p:nvPr/>
        </p:nvSpPr>
        <p:spPr bwMode="auto">
          <a:xfrm>
            <a:off x="5865813" y="1177925"/>
            <a:ext cx="381000" cy="1588"/>
          </a:xfrm>
          <a:prstGeom prst="rect">
            <a:avLst/>
          </a:prstGeom>
          <a:solidFill>
            <a:srgbClr val="B9B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34" name="Rectangle 150"/>
          <p:cNvSpPr>
            <a:spLocks noChangeArrowheads="1"/>
          </p:cNvSpPr>
          <p:nvPr/>
        </p:nvSpPr>
        <p:spPr bwMode="auto">
          <a:xfrm>
            <a:off x="5865813" y="1177925"/>
            <a:ext cx="381000" cy="1588"/>
          </a:xfrm>
          <a:prstGeom prst="rect">
            <a:avLst/>
          </a:prstGeom>
          <a:solidFill>
            <a:srgbClr val="C2C2C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35" name="Rectangle 151"/>
          <p:cNvSpPr>
            <a:spLocks noChangeArrowheads="1"/>
          </p:cNvSpPr>
          <p:nvPr/>
        </p:nvSpPr>
        <p:spPr bwMode="auto">
          <a:xfrm>
            <a:off x="5865813" y="1177925"/>
            <a:ext cx="381000" cy="1588"/>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36" name="Rectangle 152"/>
          <p:cNvSpPr>
            <a:spLocks noChangeArrowheads="1"/>
          </p:cNvSpPr>
          <p:nvPr/>
        </p:nvSpPr>
        <p:spPr bwMode="auto">
          <a:xfrm>
            <a:off x="5865813" y="1177925"/>
            <a:ext cx="381000" cy="1588"/>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37" name="Freeform 153"/>
          <p:cNvSpPr>
            <a:spLocks/>
          </p:cNvSpPr>
          <p:nvPr/>
        </p:nvSpPr>
        <p:spPr bwMode="auto">
          <a:xfrm>
            <a:off x="6465889" y="949325"/>
            <a:ext cx="382587" cy="96838"/>
          </a:xfrm>
          <a:custGeom>
            <a:avLst/>
            <a:gdLst>
              <a:gd name="T0" fmla="*/ 2147483646 w 241"/>
              <a:gd name="T1" fmla="*/ 2147483646 h 61"/>
              <a:gd name="T2" fmla="*/ 2147483646 w 241"/>
              <a:gd name="T3" fmla="*/ 2147483646 h 61"/>
              <a:gd name="T4" fmla="*/ 2147483646 w 241"/>
              <a:gd name="T5" fmla="*/ 2147483646 h 61"/>
              <a:gd name="T6" fmla="*/ 2147483646 w 241"/>
              <a:gd name="T7" fmla="*/ 2147483646 h 61"/>
              <a:gd name="T8" fmla="*/ 2147483646 w 241"/>
              <a:gd name="T9" fmla="*/ 2147483646 h 61"/>
              <a:gd name="T10" fmla="*/ 2147483646 w 241"/>
              <a:gd name="T11" fmla="*/ 2147483646 h 61"/>
              <a:gd name="T12" fmla="*/ 2147483646 w 241"/>
              <a:gd name="T13" fmla="*/ 2147483646 h 61"/>
              <a:gd name="T14" fmla="*/ 2147483646 w 241"/>
              <a:gd name="T15" fmla="*/ 2147483646 h 61"/>
              <a:gd name="T16" fmla="*/ 2147483646 w 241"/>
              <a:gd name="T17" fmla="*/ 2147483646 h 61"/>
              <a:gd name="T18" fmla="*/ 2147483646 w 241"/>
              <a:gd name="T19" fmla="*/ 2147483646 h 61"/>
              <a:gd name="T20" fmla="*/ 2147483646 w 241"/>
              <a:gd name="T21" fmla="*/ 2147483646 h 61"/>
              <a:gd name="T22" fmla="*/ 2147483646 w 241"/>
              <a:gd name="T23" fmla="*/ 2147483646 h 61"/>
              <a:gd name="T24" fmla="*/ 2147483646 w 241"/>
              <a:gd name="T25" fmla="*/ 0 h 61"/>
              <a:gd name="T26" fmla="*/ 2147483646 w 241"/>
              <a:gd name="T27" fmla="*/ 0 h 61"/>
              <a:gd name="T28" fmla="*/ 2147483646 w 241"/>
              <a:gd name="T29" fmla="*/ 0 h 61"/>
              <a:gd name="T30" fmla="*/ 2147483646 w 241"/>
              <a:gd name="T31" fmla="*/ 0 h 61"/>
              <a:gd name="T32" fmla="*/ 2147483646 w 241"/>
              <a:gd name="T33" fmla="*/ 0 h 61"/>
              <a:gd name="T34" fmla="*/ 2147483646 w 241"/>
              <a:gd name="T35" fmla="*/ 0 h 61"/>
              <a:gd name="T36" fmla="*/ 2147483646 w 241"/>
              <a:gd name="T37" fmla="*/ 0 h 61"/>
              <a:gd name="T38" fmla="*/ 2147483646 w 241"/>
              <a:gd name="T39" fmla="*/ 0 h 61"/>
              <a:gd name="T40" fmla="*/ 2147483646 w 241"/>
              <a:gd name="T41" fmla="*/ 0 h 61"/>
              <a:gd name="T42" fmla="*/ 0 w 241"/>
              <a:gd name="T43" fmla="*/ 0 h 61"/>
              <a:gd name="T44" fmla="*/ 0 w 241"/>
              <a:gd name="T45" fmla="*/ 2147483646 h 61"/>
              <a:gd name="T46" fmla="*/ 0 w 241"/>
              <a:gd name="T47" fmla="*/ 2147483646 h 61"/>
              <a:gd name="T48" fmla="*/ 0 w 241"/>
              <a:gd name="T49" fmla="*/ 2147483646 h 61"/>
              <a:gd name="T50" fmla="*/ 2147483646 w 241"/>
              <a:gd name="T51" fmla="*/ 2147483646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61"/>
              <a:gd name="T80" fmla="*/ 241 w 241"/>
              <a:gd name="T81" fmla="*/ 61 h 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61">
                <a:moveTo>
                  <a:pt x="9" y="60"/>
                </a:moveTo>
                <a:lnTo>
                  <a:pt x="27" y="60"/>
                </a:lnTo>
                <a:lnTo>
                  <a:pt x="54" y="60"/>
                </a:lnTo>
                <a:lnTo>
                  <a:pt x="89" y="60"/>
                </a:lnTo>
                <a:lnTo>
                  <a:pt x="125" y="60"/>
                </a:lnTo>
                <a:lnTo>
                  <a:pt x="151" y="60"/>
                </a:lnTo>
                <a:lnTo>
                  <a:pt x="187" y="60"/>
                </a:lnTo>
                <a:lnTo>
                  <a:pt x="214" y="60"/>
                </a:lnTo>
                <a:lnTo>
                  <a:pt x="231" y="60"/>
                </a:lnTo>
                <a:lnTo>
                  <a:pt x="240" y="60"/>
                </a:lnTo>
                <a:lnTo>
                  <a:pt x="240" y="43"/>
                </a:lnTo>
                <a:lnTo>
                  <a:pt x="240" y="17"/>
                </a:lnTo>
                <a:lnTo>
                  <a:pt x="240" y="0"/>
                </a:lnTo>
                <a:lnTo>
                  <a:pt x="231" y="0"/>
                </a:lnTo>
                <a:lnTo>
                  <a:pt x="214" y="0"/>
                </a:lnTo>
                <a:lnTo>
                  <a:pt x="187" y="0"/>
                </a:lnTo>
                <a:lnTo>
                  <a:pt x="151" y="0"/>
                </a:lnTo>
                <a:lnTo>
                  <a:pt x="116" y="0"/>
                </a:lnTo>
                <a:lnTo>
                  <a:pt x="80" y="0"/>
                </a:lnTo>
                <a:lnTo>
                  <a:pt x="54" y="0"/>
                </a:lnTo>
                <a:lnTo>
                  <a:pt x="27" y="0"/>
                </a:lnTo>
                <a:lnTo>
                  <a:pt x="0" y="0"/>
                </a:lnTo>
                <a:lnTo>
                  <a:pt x="0" y="17"/>
                </a:lnTo>
                <a:lnTo>
                  <a:pt x="0" y="43"/>
                </a:lnTo>
                <a:lnTo>
                  <a:pt x="0" y="60"/>
                </a:lnTo>
                <a:lnTo>
                  <a:pt x="9" y="60"/>
                </a:lnTo>
              </a:path>
            </a:pathLst>
          </a:custGeom>
          <a:solidFill>
            <a:srgbClr val="B2B2B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38" name="Freeform 154"/>
          <p:cNvSpPr>
            <a:spLocks/>
          </p:cNvSpPr>
          <p:nvPr/>
        </p:nvSpPr>
        <p:spPr bwMode="auto">
          <a:xfrm>
            <a:off x="5865814" y="1177925"/>
            <a:ext cx="382587" cy="96838"/>
          </a:xfrm>
          <a:custGeom>
            <a:avLst/>
            <a:gdLst>
              <a:gd name="T0" fmla="*/ 0 w 241"/>
              <a:gd name="T1" fmla="*/ 2147483646 h 61"/>
              <a:gd name="T2" fmla="*/ 2147483646 w 241"/>
              <a:gd name="T3" fmla="*/ 0 h 61"/>
              <a:gd name="T4" fmla="*/ 0 w 241"/>
              <a:gd name="T5" fmla="*/ 2147483646 h 61"/>
              <a:gd name="T6" fmla="*/ 0 60000 65536"/>
              <a:gd name="T7" fmla="*/ 0 60000 65536"/>
              <a:gd name="T8" fmla="*/ 0 60000 65536"/>
              <a:gd name="T9" fmla="*/ 0 w 241"/>
              <a:gd name="T10" fmla="*/ 0 h 61"/>
              <a:gd name="T11" fmla="*/ 241 w 241"/>
              <a:gd name="T12" fmla="*/ 61 h 61"/>
            </a:gdLst>
            <a:ahLst/>
            <a:cxnLst>
              <a:cxn ang="T6">
                <a:pos x="T0" y="T1"/>
              </a:cxn>
              <a:cxn ang="T7">
                <a:pos x="T2" y="T3"/>
              </a:cxn>
              <a:cxn ang="T8">
                <a:pos x="T4" y="T5"/>
              </a:cxn>
            </a:cxnLst>
            <a:rect l="T9" t="T10" r="T11" b="T12"/>
            <a:pathLst>
              <a:path w="241" h="61">
                <a:moveTo>
                  <a:pt x="0" y="60"/>
                </a:moveTo>
                <a:lnTo>
                  <a:pt x="240" y="0"/>
                </a:lnTo>
                <a:lnTo>
                  <a:pt x="0" y="60"/>
                </a:lnTo>
              </a:path>
            </a:pathLst>
          </a:custGeom>
          <a:solidFill>
            <a:srgbClr val="B2B2B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39" name="Rectangle 155"/>
          <p:cNvSpPr>
            <a:spLocks noChangeArrowheads="1"/>
          </p:cNvSpPr>
          <p:nvPr/>
        </p:nvSpPr>
        <p:spPr bwMode="auto">
          <a:xfrm>
            <a:off x="5865813" y="1177925"/>
            <a:ext cx="381000" cy="1588"/>
          </a:xfrm>
          <a:prstGeom prst="rect">
            <a:avLst/>
          </a:prstGeom>
          <a:solidFill>
            <a:srgbClr val="3B3B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0" name="Rectangle 156"/>
          <p:cNvSpPr>
            <a:spLocks noChangeArrowheads="1"/>
          </p:cNvSpPr>
          <p:nvPr/>
        </p:nvSpPr>
        <p:spPr bwMode="auto">
          <a:xfrm>
            <a:off x="5865813" y="1177925"/>
            <a:ext cx="381000" cy="1588"/>
          </a:xfrm>
          <a:prstGeom prst="rect">
            <a:avLst/>
          </a:prstGeom>
          <a:solidFill>
            <a:srgbClr val="44444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1" name="Rectangle 157"/>
          <p:cNvSpPr>
            <a:spLocks noChangeArrowheads="1"/>
          </p:cNvSpPr>
          <p:nvPr/>
        </p:nvSpPr>
        <p:spPr bwMode="auto">
          <a:xfrm>
            <a:off x="5865813" y="1177925"/>
            <a:ext cx="381000" cy="1588"/>
          </a:xfrm>
          <a:prstGeom prst="rect">
            <a:avLst/>
          </a:prstGeom>
          <a:solidFill>
            <a:srgbClr val="4D4D4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2" name="Rectangle 158"/>
          <p:cNvSpPr>
            <a:spLocks noChangeArrowheads="1"/>
          </p:cNvSpPr>
          <p:nvPr/>
        </p:nvSpPr>
        <p:spPr bwMode="auto">
          <a:xfrm>
            <a:off x="5865813" y="1177925"/>
            <a:ext cx="381000" cy="1588"/>
          </a:xfrm>
          <a:prstGeom prst="rect">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3" name="Rectangle 159"/>
          <p:cNvSpPr>
            <a:spLocks noChangeArrowheads="1"/>
          </p:cNvSpPr>
          <p:nvPr/>
        </p:nvSpPr>
        <p:spPr bwMode="auto">
          <a:xfrm>
            <a:off x="5865813" y="1177925"/>
            <a:ext cx="381000" cy="1588"/>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4" name="Rectangle 160"/>
          <p:cNvSpPr>
            <a:spLocks noChangeArrowheads="1"/>
          </p:cNvSpPr>
          <p:nvPr/>
        </p:nvSpPr>
        <p:spPr bwMode="auto">
          <a:xfrm>
            <a:off x="5865813" y="1177925"/>
            <a:ext cx="381000" cy="1588"/>
          </a:xfrm>
          <a:prstGeom prst="rect">
            <a:avLst/>
          </a:prstGeom>
          <a:solidFill>
            <a:srgbClr val="68686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5" name="Rectangle 161"/>
          <p:cNvSpPr>
            <a:spLocks noChangeArrowheads="1"/>
          </p:cNvSpPr>
          <p:nvPr/>
        </p:nvSpPr>
        <p:spPr bwMode="auto">
          <a:xfrm>
            <a:off x="5865813" y="1177925"/>
            <a:ext cx="381000" cy="1588"/>
          </a:xfrm>
          <a:prstGeom prst="rect">
            <a:avLst/>
          </a:prstGeom>
          <a:solidFill>
            <a:srgbClr val="71717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6" name="Rectangle 162"/>
          <p:cNvSpPr>
            <a:spLocks noChangeArrowheads="1"/>
          </p:cNvSpPr>
          <p:nvPr/>
        </p:nvSpPr>
        <p:spPr bwMode="auto">
          <a:xfrm>
            <a:off x="5865813" y="1177925"/>
            <a:ext cx="381000" cy="1588"/>
          </a:xfrm>
          <a:prstGeom prst="rect">
            <a:avLst/>
          </a:prstGeom>
          <a:solidFill>
            <a:srgbClr val="7A7A7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7" name="Rectangle 163"/>
          <p:cNvSpPr>
            <a:spLocks noChangeArrowheads="1"/>
          </p:cNvSpPr>
          <p:nvPr/>
        </p:nvSpPr>
        <p:spPr bwMode="auto">
          <a:xfrm>
            <a:off x="5865813" y="1177925"/>
            <a:ext cx="381000" cy="1588"/>
          </a:xfrm>
          <a:prstGeom prst="rect">
            <a:avLst/>
          </a:prstGeom>
          <a:solidFill>
            <a:srgbClr val="83838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8" name="Rectangle 164"/>
          <p:cNvSpPr>
            <a:spLocks noChangeArrowheads="1"/>
          </p:cNvSpPr>
          <p:nvPr/>
        </p:nvSpPr>
        <p:spPr bwMode="auto">
          <a:xfrm>
            <a:off x="5865813" y="1177925"/>
            <a:ext cx="381000" cy="1588"/>
          </a:xfrm>
          <a:prstGeom prst="rect">
            <a:avLst/>
          </a:prstGeom>
          <a:solidFill>
            <a:srgbClr val="8C8C8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49" name="Rectangle 165"/>
          <p:cNvSpPr>
            <a:spLocks noChangeArrowheads="1"/>
          </p:cNvSpPr>
          <p:nvPr/>
        </p:nvSpPr>
        <p:spPr bwMode="auto">
          <a:xfrm>
            <a:off x="5865813" y="1177925"/>
            <a:ext cx="381000" cy="1588"/>
          </a:xfrm>
          <a:prstGeom prst="rect">
            <a:avLst/>
          </a:prstGeom>
          <a:solidFill>
            <a:srgbClr val="95959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0" name="Rectangle 166"/>
          <p:cNvSpPr>
            <a:spLocks noChangeArrowheads="1"/>
          </p:cNvSpPr>
          <p:nvPr/>
        </p:nvSpPr>
        <p:spPr bwMode="auto">
          <a:xfrm>
            <a:off x="5865813" y="1177925"/>
            <a:ext cx="381000" cy="1588"/>
          </a:xfrm>
          <a:prstGeom prst="rect">
            <a:avLst/>
          </a:prstGeom>
          <a:solidFill>
            <a:srgbClr val="9E9E9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1" name="Rectangle 167"/>
          <p:cNvSpPr>
            <a:spLocks noChangeArrowheads="1"/>
          </p:cNvSpPr>
          <p:nvPr/>
        </p:nvSpPr>
        <p:spPr bwMode="auto">
          <a:xfrm>
            <a:off x="5865813" y="1177925"/>
            <a:ext cx="381000" cy="1588"/>
          </a:xfrm>
          <a:prstGeom prst="rect">
            <a:avLst/>
          </a:prstGeom>
          <a:solidFill>
            <a:srgbClr val="A7A7A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2" name="Rectangle 168"/>
          <p:cNvSpPr>
            <a:spLocks noChangeArrowheads="1"/>
          </p:cNvSpPr>
          <p:nvPr/>
        </p:nvSpPr>
        <p:spPr bwMode="auto">
          <a:xfrm>
            <a:off x="5865813" y="1177925"/>
            <a:ext cx="381000" cy="1588"/>
          </a:xfrm>
          <a:prstGeom prst="rect">
            <a:avLst/>
          </a:prstGeom>
          <a:solidFill>
            <a:srgbClr val="B0B0B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3" name="Rectangle 169"/>
          <p:cNvSpPr>
            <a:spLocks noChangeArrowheads="1"/>
          </p:cNvSpPr>
          <p:nvPr/>
        </p:nvSpPr>
        <p:spPr bwMode="auto">
          <a:xfrm>
            <a:off x="5865813" y="1177925"/>
            <a:ext cx="381000" cy="1588"/>
          </a:xfrm>
          <a:prstGeom prst="rect">
            <a:avLst/>
          </a:prstGeom>
          <a:solidFill>
            <a:srgbClr val="B9B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4" name="Rectangle 170"/>
          <p:cNvSpPr>
            <a:spLocks noChangeArrowheads="1"/>
          </p:cNvSpPr>
          <p:nvPr/>
        </p:nvSpPr>
        <p:spPr bwMode="auto">
          <a:xfrm>
            <a:off x="5865813" y="1177925"/>
            <a:ext cx="381000" cy="1588"/>
          </a:xfrm>
          <a:prstGeom prst="rect">
            <a:avLst/>
          </a:prstGeom>
          <a:solidFill>
            <a:srgbClr val="C2C2C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5" name="Rectangle 171"/>
          <p:cNvSpPr>
            <a:spLocks noChangeArrowheads="1"/>
          </p:cNvSpPr>
          <p:nvPr/>
        </p:nvSpPr>
        <p:spPr bwMode="auto">
          <a:xfrm>
            <a:off x="5865813" y="1177925"/>
            <a:ext cx="381000" cy="1588"/>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6" name="Rectangle 172"/>
          <p:cNvSpPr>
            <a:spLocks noChangeArrowheads="1"/>
          </p:cNvSpPr>
          <p:nvPr/>
        </p:nvSpPr>
        <p:spPr bwMode="auto">
          <a:xfrm>
            <a:off x="5865813" y="1177925"/>
            <a:ext cx="381000" cy="1588"/>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7" name="Freeform 173"/>
          <p:cNvSpPr>
            <a:spLocks/>
          </p:cNvSpPr>
          <p:nvPr/>
        </p:nvSpPr>
        <p:spPr bwMode="auto">
          <a:xfrm>
            <a:off x="8362950" y="1177925"/>
            <a:ext cx="382588" cy="96838"/>
          </a:xfrm>
          <a:custGeom>
            <a:avLst/>
            <a:gdLst>
              <a:gd name="T0" fmla="*/ 0 w 241"/>
              <a:gd name="T1" fmla="*/ 2147483646 h 61"/>
              <a:gd name="T2" fmla="*/ 2147483646 w 241"/>
              <a:gd name="T3" fmla="*/ 0 h 61"/>
              <a:gd name="T4" fmla="*/ 0 w 241"/>
              <a:gd name="T5" fmla="*/ 2147483646 h 61"/>
              <a:gd name="T6" fmla="*/ 0 60000 65536"/>
              <a:gd name="T7" fmla="*/ 0 60000 65536"/>
              <a:gd name="T8" fmla="*/ 0 60000 65536"/>
              <a:gd name="T9" fmla="*/ 0 w 241"/>
              <a:gd name="T10" fmla="*/ 0 h 61"/>
              <a:gd name="T11" fmla="*/ 241 w 241"/>
              <a:gd name="T12" fmla="*/ 61 h 61"/>
            </a:gdLst>
            <a:ahLst/>
            <a:cxnLst>
              <a:cxn ang="T6">
                <a:pos x="T0" y="T1"/>
              </a:cxn>
              <a:cxn ang="T7">
                <a:pos x="T2" y="T3"/>
              </a:cxn>
              <a:cxn ang="T8">
                <a:pos x="T4" y="T5"/>
              </a:cxn>
            </a:cxnLst>
            <a:rect l="T9" t="T10" r="T11" b="T12"/>
            <a:pathLst>
              <a:path w="241" h="61">
                <a:moveTo>
                  <a:pt x="0" y="60"/>
                </a:moveTo>
                <a:lnTo>
                  <a:pt x="240" y="0"/>
                </a:lnTo>
                <a:lnTo>
                  <a:pt x="0" y="60"/>
                </a:lnTo>
              </a:path>
            </a:pathLst>
          </a:custGeom>
          <a:solidFill>
            <a:srgbClr val="32323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58" name="Rectangle 174"/>
          <p:cNvSpPr>
            <a:spLocks noChangeArrowheads="1"/>
          </p:cNvSpPr>
          <p:nvPr/>
        </p:nvSpPr>
        <p:spPr bwMode="auto">
          <a:xfrm>
            <a:off x="8362950" y="1177925"/>
            <a:ext cx="381000" cy="1588"/>
          </a:xfrm>
          <a:prstGeom prst="rect">
            <a:avLst/>
          </a:prstGeom>
          <a:solidFill>
            <a:srgbClr val="3B3B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59" name="Rectangle 175"/>
          <p:cNvSpPr>
            <a:spLocks noChangeArrowheads="1"/>
          </p:cNvSpPr>
          <p:nvPr/>
        </p:nvSpPr>
        <p:spPr bwMode="auto">
          <a:xfrm>
            <a:off x="8362950" y="1177925"/>
            <a:ext cx="381000" cy="1588"/>
          </a:xfrm>
          <a:prstGeom prst="rect">
            <a:avLst/>
          </a:prstGeom>
          <a:solidFill>
            <a:srgbClr val="44444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0" name="Rectangle 176"/>
          <p:cNvSpPr>
            <a:spLocks noChangeArrowheads="1"/>
          </p:cNvSpPr>
          <p:nvPr/>
        </p:nvSpPr>
        <p:spPr bwMode="auto">
          <a:xfrm>
            <a:off x="8362950" y="1177925"/>
            <a:ext cx="381000" cy="1588"/>
          </a:xfrm>
          <a:prstGeom prst="rect">
            <a:avLst/>
          </a:prstGeom>
          <a:solidFill>
            <a:srgbClr val="4D4D4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1" name="Rectangle 177"/>
          <p:cNvSpPr>
            <a:spLocks noChangeArrowheads="1"/>
          </p:cNvSpPr>
          <p:nvPr/>
        </p:nvSpPr>
        <p:spPr bwMode="auto">
          <a:xfrm>
            <a:off x="8362950" y="1177925"/>
            <a:ext cx="381000" cy="1588"/>
          </a:xfrm>
          <a:prstGeom prst="rect">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2" name="Rectangle 178"/>
          <p:cNvSpPr>
            <a:spLocks noChangeArrowheads="1"/>
          </p:cNvSpPr>
          <p:nvPr/>
        </p:nvSpPr>
        <p:spPr bwMode="auto">
          <a:xfrm>
            <a:off x="8362950" y="1177925"/>
            <a:ext cx="381000" cy="1588"/>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3" name="Rectangle 179"/>
          <p:cNvSpPr>
            <a:spLocks noChangeArrowheads="1"/>
          </p:cNvSpPr>
          <p:nvPr/>
        </p:nvSpPr>
        <p:spPr bwMode="auto">
          <a:xfrm>
            <a:off x="8362950" y="1177925"/>
            <a:ext cx="381000" cy="1588"/>
          </a:xfrm>
          <a:prstGeom prst="rect">
            <a:avLst/>
          </a:prstGeom>
          <a:solidFill>
            <a:srgbClr val="68686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4" name="Rectangle 180"/>
          <p:cNvSpPr>
            <a:spLocks noChangeArrowheads="1"/>
          </p:cNvSpPr>
          <p:nvPr/>
        </p:nvSpPr>
        <p:spPr bwMode="auto">
          <a:xfrm>
            <a:off x="8362950" y="1177925"/>
            <a:ext cx="381000" cy="1588"/>
          </a:xfrm>
          <a:prstGeom prst="rect">
            <a:avLst/>
          </a:prstGeom>
          <a:solidFill>
            <a:srgbClr val="71717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5" name="Rectangle 181"/>
          <p:cNvSpPr>
            <a:spLocks noChangeArrowheads="1"/>
          </p:cNvSpPr>
          <p:nvPr/>
        </p:nvSpPr>
        <p:spPr bwMode="auto">
          <a:xfrm>
            <a:off x="8362950" y="1177925"/>
            <a:ext cx="381000" cy="1588"/>
          </a:xfrm>
          <a:prstGeom prst="rect">
            <a:avLst/>
          </a:prstGeom>
          <a:solidFill>
            <a:srgbClr val="7A7A7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6" name="Rectangle 182"/>
          <p:cNvSpPr>
            <a:spLocks noChangeArrowheads="1"/>
          </p:cNvSpPr>
          <p:nvPr/>
        </p:nvSpPr>
        <p:spPr bwMode="auto">
          <a:xfrm>
            <a:off x="8362950" y="1177925"/>
            <a:ext cx="381000" cy="1588"/>
          </a:xfrm>
          <a:prstGeom prst="rect">
            <a:avLst/>
          </a:prstGeom>
          <a:solidFill>
            <a:srgbClr val="83838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7" name="Rectangle 183"/>
          <p:cNvSpPr>
            <a:spLocks noChangeArrowheads="1"/>
          </p:cNvSpPr>
          <p:nvPr/>
        </p:nvSpPr>
        <p:spPr bwMode="auto">
          <a:xfrm>
            <a:off x="8362950" y="1177925"/>
            <a:ext cx="381000" cy="1588"/>
          </a:xfrm>
          <a:prstGeom prst="rect">
            <a:avLst/>
          </a:prstGeom>
          <a:solidFill>
            <a:srgbClr val="8C8C8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8" name="Rectangle 184"/>
          <p:cNvSpPr>
            <a:spLocks noChangeArrowheads="1"/>
          </p:cNvSpPr>
          <p:nvPr/>
        </p:nvSpPr>
        <p:spPr bwMode="auto">
          <a:xfrm>
            <a:off x="8362950" y="1177925"/>
            <a:ext cx="381000" cy="1588"/>
          </a:xfrm>
          <a:prstGeom prst="rect">
            <a:avLst/>
          </a:prstGeom>
          <a:solidFill>
            <a:srgbClr val="95959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69" name="Rectangle 185"/>
          <p:cNvSpPr>
            <a:spLocks noChangeArrowheads="1"/>
          </p:cNvSpPr>
          <p:nvPr/>
        </p:nvSpPr>
        <p:spPr bwMode="auto">
          <a:xfrm>
            <a:off x="8362950" y="1177925"/>
            <a:ext cx="381000" cy="1588"/>
          </a:xfrm>
          <a:prstGeom prst="rect">
            <a:avLst/>
          </a:prstGeom>
          <a:solidFill>
            <a:srgbClr val="9E9E9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0" name="Rectangle 186"/>
          <p:cNvSpPr>
            <a:spLocks noChangeArrowheads="1"/>
          </p:cNvSpPr>
          <p:nvPr/>
        </p:nvSpPr>
        <p:spPr bwMode="auto">
          <a:xfrm>
            <a:off x="8362950" y="1177925"/>
            <a:ext cx="381000" cy="1588"/>
          </a:xfrm>
          <a:prstGeom prst="rect">
            <a:avLst/>
          </a:prstGeom>
          <a:solidFill>
            <a:srgbClr val="A7A7A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1" name="Rectangle 187"/>
          <p:cNvSpPr>
            <a:spLocks noChangeArrowheads="1"/>
          </p:cNvSpPr>
          <p:nvPr/>
        </p:nvSpPr>
        <p:spPr bwMode="auto">
          <a:xfrm>
            <a:off x="8362950" y="1177925"/>
            <a:ext cx="381000" cy="1588"/>
          </a:xfrm>
          <a:prstGeom prst="rect">
            <a:avLst/>
          </a:prstGeom>
          <a:solidFill>
            <a:srgbClr val="B0B0B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2" name="Rectangle 188"/>
          <p:cNvSpPr>
            <a:spLocks noChangeArrowheads="1"/>
          </p:cNvSpPr>
          <p:nvPr/>
        </p:nvSpPr>
        <p:spPr bwMode="auto">
          <a:xfrm>
            <a:off x="8362950" y="1177925"/>
            <a:ext cx="381000" cy="1588"/>
          </a:xfrm>
          <a:prstGeom prst="rect">
            <a:avLst/>
          </a:prstGeom>
          <a:solidFill>
            <a:srgbClr val="B9B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3" name="Rectangle 189"/>
          <p:cNvSpPr>
            <a:spLocks noChangeArrowheads="1"/>
          </p:cNvSpPr>
          <p:nvPr/>
        </p:nvSpPr>
        <p:spPr bwMode="auto">
          <a:xfrm>
            <a:off x="8362950" y="1177925"/>
            <a:ext cx="381000" cy="1588"/>
          </a:xfrm>
          <a:prstGeom prst="rect">
            <a:avLst/>
          </a:prstGeom>
          <a:solidFill>
            <a:srgbClr val="C2C2C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4" name="Rectangle 190"/>
          <p:cNvSpPr>
            <a:spLocks noChangeArrowheads="1"/>
          </p:cNvSpPr>
          <p:nvPr/>
        </p:nvSpPr>
        <p:spPr bwMode="auto">
          <a:xfrm>
            <a:off x="8362950" y="1177925"/>
            <a:ext cx="381000" cy="1588"/>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5" name="Rectangle 191"/>
          <p:cNvSpPr>
            <a:spLocks noChangeArrowheads="1"/>
          </p:cNvSpPr>
          <p:nvPr/>
        </p:nvSpPr>
        <p:spPr bwMode="auto">
          <a:xfrm>
            <a:off x="8362950" y="1177925"/>
            <a:ext cx="381000" cy="1588"/>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6" name="Freeform 192"/>
          <p:cNvSpPr>
            <a:spLocks/>
          </p:cNvSpPr>
          <p:nvPr/>
        </p:nvSpPr>
        <p:spPr bwMode="auto">
          <a:xfrm>
            <a:off x="7877175" y="968375"/>
            <a:ext cx="382588" cy="96838"/>
          </a:xfrm>
          <a:custGeom>
            <a:avLst/>
            <a:gdLst>
              <a:gd name="T0" fmla="*/ 0 w 241"/>
              <a:gd name="T1" fmla="*/ 2147483646 h 61"/>
              <a:gd name="T2" fmla="*/ 2147483646 w 241"/>
              <a:gd name="T3" fmla="*/ 2147483646 h 61"/>
              <a:gd name="T4" fmla="*/ 2147483646 w 241"/>
              <a:gd name="T5" fmla="*/ 2147483646 h 61"/>
              <a:gd name="T6" fmla="*/ 2147483646 w 241"/>
              <a:gd name="T7" fmla="*/ 2147483646 h 61"/>
              <a:gd name="T8" fmla="*/ 2147483646 w 241"/>
              <a:gd name="T9" fmla="*/ 2147483646 h 61"/>
              <a:gd name="T10" fmla="*/ 2147483646 w 241"/>
              <a:gd name="T11" fmla="*/ 2147483646 h 61"/>
              <a:gd name="T12" fmla="*/ 2147483646 w 241"/>
              <a:gd name="T13" fmla="*/ 2147483646 h 61"/>
              <a:gd name="T14" fmla="*/ 2147483646 w 241"/>
              <a:gd name="T15" fmla="*/ 2147483646 h 61"/>
              <a:gd name="T16" fmla="*/ 2147483646 w 241"/>
              <a:gd name="T17" fmla="*/ 2147483646 h 61"/>
              <a:gd name="T18" fmla="*/ 2147483646 w 241"/>
              <a:gd name="T19" fmla="*/ 2147483646 h 61"/>
              <a:gd name="T20" fmla="*/ 2147483646 w 241"/>
              <a:gd name="T21" fmla="*/ 2147483646 h 61"/>
              <a:gd name="T22" fmla="*/ 2147483646 w 241"/>
              <a:gd name="T23" fmla="*/ 2147483646 h 61"/>
              <a:gd name="T24" fmla="*/ 2147483646 w 241"/>
              <a:gd name="T25" fmla="*/ 2147483646 h 61"/>
              <a:gd name="T26" fmla="*/ 2147483646 w 241"/>
              <a:gd name="T27" fmla="*/ 0 h 61"/>
              <a:gd name="T28" fmla="*/ 2147483646 w 241"/>
              <a:gd name="T29" fmla="*/ 0 h 61"/>
              <a:gd name="T30" fmla="*/ 2147483646 w 241"/>
              <a:gd name="T31" fmla="*/ 0 h 61"/>
              <a:gd name="T32" fmla="*/ 2147483646 w 241"/>
              <a:gd name="T33" fmla="*/ 0 h 61"/>
              <a:gd name="T34" fmla="*/ 2147483646 w 241"/>
              <a:gd name="T35" fmla="*/ 0 h 61"/>
              <a:gd name="T36" fmla="*/ 2147483646 w 241"/>
              <a:gd name="T37" fmla="*/ 0 h 61"/>
              <a:gd name="T38" fmla="*/ 2147483646 w 241"/>
              <a:gd name="T39" fmla="*/ 0 h 61"/>
              <a:gd name="T40" fmla="*/ 2147483646 w 241"/>
              <a:gd name="T41" fmla="*/ 0 h 61"/>
              <a:gd name="T42" fmla="*/ 2147483646 w 241"/>
              <a:gd name="T43" fmla="*/ 0 h 61"/>
              <a:gd name="T44" fmla="*/ 2147483646 w 241"/>
              <a:gd name="T45" fmla="*/ 0 h 61"/>
              <a:gd name="T46" fmla="*/ 0 w 241"/>
              <a:gd name="T47" fmla="*/ 0 h 61"/>
              <a:gd name="T48" fmla="*/ 0 w 241"/>
              <a:gd name="T49" fmla="*/ 2147483646 h 61"/>
              <a:gd name="T50" fmla="*/ 0 w 241"/>
              <a:gd name="T51" fmla="*/ 2147483646 h 61"/>
              <a:gd name="T52" fmla="*/ 0 w 241"/>
              <a:gd name="T53" fmla="*/ 2147483646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61"/>
              <a:gd name="T83" fmla="*/ 241 w 241"/>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61">
                <a:moveTo>
                  <a:pt x="0" y="60"/>
                </a:moveTo>
                <a:lnTo>
                  <a:pt x="9" y="60"/>
                </a:lnTo>
                <a:lnTo>
                  <a:pt x="27" y="60"/>
                </a:lnTo>
                <a:lnTo>
                  <a:pt x="53" y="60"/>
                </a:lnTo>
                <a:lnTo>
                  <a:pt x="89" y="60"/>
                </a:lnTo>
                <a:lnTo>
                  <a:pt x="125" y="60"/>
                </a:lnTo>
                <a:lnTo>
                  <a:pt x="151" y="60"/>
                </a:lnTo>
                <a:lnTo>
                  <a:pt x="187" y="60"/>
                </a:lnTo>
                <a:lnTo>
                  <a:pt x="213" y="60"/>
                </a:lnTo>
                <a:lnTo>
                  <a:pt x="231" y="60"/>
                </a:lnTo>
                <a:lnTo>
                  <a:pt x="240" y="60"/>
                </a:lnTo>
                <a:lnTo>
                  <a:pt x="240" y="43"/>
                </a:lnTo>
                <a:lnTo>
                  <a:pt x="240" y="17"/>
                </a:lnTo>
                <a:lnTo>
                  <a:pt x="240" y="0"/>
                </a:lnTo>
                <a:lnTo>
                  <a:pt x="231" y="0"/>
                </a:lnTo>
                <a:lnTo>
                  <a:pt x="213" y="0"/>
                </a:lnTo>
                <a:lnTo>
                  <a:pt x="187" y="0"/>
                </a:lnTo>
                <a:lnTo>
                  <a:pt x="151" y="0"/>
                </a:lnTo>
                <a:lnTo>
                  <a:pt x="116" y="0"/>
                </a:lnTo>
                <a:lnTo>
                  <a:pt x="89" y="0"/>
                </a:lnTo>
                <a:lnTo>
                  <a:pt x="53" y="0"/>
                </a:lnTo>
                <a:lnTo>
                  <a:pt x="27" y="0"/>
                </a:lnTo>
                <a:lnTo>
                  <a:pt x="9" y="0"/>
                </a:lnTo>
                <a:lnTo>
                  <a:pt x="0" y="0"/>
                </a:lnTo>
                <a:lnTo>
                  <a:pt x="0" y="17"/>
                </a:lnTo>
                <a:lnTo>
                  <a:pt x="0" y="43"/>
                </a:lnTo>
                <a:lnTo>
                  <a:pt x="0" y="60"/>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77" name="Rectangle 193"/>
          <p:cNvSpPr>
            <a:spLocks noChangeArrowheads="1"/>
          </p:cNvSpPr>
          <p:nvPr/>
        </p:nvSpPr>
        <p:spPr bwMode="auto">
          <a:xfrm>
            <a:off x="8362950" y="1177925"/>
            <a:ext cx="381000" cy="1588"/>
          </a:xfrm>
          <a:prstGeom prst="rect">
            <a:avLst/>
          </a:prstGeom>
          <a:solidFill>
            <a:srgbClr val="3B3B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8" name="Rectangle 194"/>
          <p:cNvSpPr>
            <a:spLocks noChangeArrowheads="1"/>
          </p:cNvSpPr>
          <p:nvPr/>
        </p:nvSpPr>
        <p:spPr bwMode="auto">
          <a:xfrm>
            <a:off x="8362950" y="1177925"/>
            <a:ext cx="381000" cy="1588"/>
          </a:xfrm>
          <a:prstGeom prst="rect">
            <a:avLst/>
          </a:prstGeom>
          <a:solidFill>
            <a:srgbClr val="44444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79" name="Rectangle 195"/>
          <p:cNvSpPr>
            <a:spLocks noChangeArrowheads="1"/>
          </p:cNvSpPr>
          <p:nvPr/>
        </p:nvSpPr>
        <p:spPr bwMode="auto">
          <a:xfrm>
            <a:off x="8362950" y="1177925"/>
            <a:ext cx="381000" cy="1588"/>
          </a:xfrm>
          <a:prstGeom prst="rect">
            <a:avLst/>
          </a:prstGeom>
          <a:solidFill>
            <a:srgbClr val="4D4D4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0" name="Rectangle 196"/>
          <p:cNvSpPr>
            <a:spLocks noChangeArrowheads="1"/>
          </p:cNvSpPr>
          <p:nvPr/>
        </p:nvSpPr>
        <p:spPr bwMode="auto">
          <a:xfrm>
            <a:off x="8362950" y="1177925"/>
            <a:ext cx="381000" cy="1588"/>
          </a:xfrm>
          <a:prstGeom prst="rect">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1" name="Rectangle 197"/>
          <p:cNvSpPr>
            <a:spLocks noChangeArrowheads="1"/>
          </p:cNvSpPr>
          <p:nvPr/>
        </p:nvSpPr>
        <p:spPr bwMode="auto">
          <a:xfrm>
            <a:off x="8362950" y="1177925"/>
            <a:ext cx="381000" cy="1588"/>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2" name="Rectangle 198"/>
          <p:cNvSpPr>
            <a:spLocks noChangeArrowheads="1"/>
          </p:cNvSpPr>
          <p:nvPr/>
        </p:nvSpPr>
        <p:spPr bwMode="auto">
          <a:xfrm>
            <a:off x="8362950" y="1177925"/>
            <a:ext cx="381000" cy="1588"/>
          </a:xfrm>
          <a:prstGeom prst="rect">
            <a:avLst/>
          </a:prstGeom>
          <a:solidFill>
            <a:srgbClr val="68686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3" name="Rectangle 199"/>
          <p:cNvSpPr>
            <a:spLocks noChangeArrowheads="1"/>
          </p:cNvSpPr>
          <p:nvPr/>
        </p:nvSpPr>
        <p:spPr bwMode="auto">
          <a:xfrm>
            <a:off x="8362950" y="1177925"/>
            <a:ext cx="381000" cy="1588"/>
          </a:xfrm>
          <a:prstGeom prst="rect">
            <a:avLst/>
          </a:prstGeom>
          <a:solidFill>
            <a:srgbClr val="71717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4" name="Rectangle 200"/>
          <p:cNvSpPr>
            <a:spLocks noChangeArrowheads="1"/>
          </p:cNvSpPr>
          <p:nvPr/>
        </p:nvSpPr>
        <p:spPr bwMode="auto">
          <a:xfrm>
            <a:off x="8362950" y="1177925"/>
            <a:ext cx="381000" cy="1588"/>
          </a:xfrm>
          <a:prstGeom prst="rect">
            <a:avLst/>
          </a:prstGeom>
          <a:solidFill>
            <a:srgbClr val="7A7A7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5" name="Rectangle 201"/>
          <p:cNvSpPr>
            <a:spLocks noChangeArrowheads="1"/>
          </p:cNvSpPr>
          <p:nvPr/>
        </p:nvSpPr>
        <p:spPr bwMode="auto">
          <a:xfrm>
            <a:off x="8362950" y="1177925"/>
            <a:ext cx="381000" cy="1588"/>
          </a:xfrm>
          <a:prstGeom prst="rect">
            <a:avLst/>
          </a:prstGeom>
          <a:solidFill>
            <a:srgbClr val="83838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6" name="Rectangle 202"/>
          <p:cNvSpPr>
            <a:spLocks noChangeArrowheads="1"/>
          </p:cNvSpPr>
          <p:nvPr/>
        </p:nvSpPr>
        <p:spPr bwMode="auto">
          <a:xfrm>
            <a:off x="8362950" y="1177925"/>
            <a:ext cx="381000" cy="1588"/>
          </a:xfrm>
          <a:prstGeom prst="rect">
            <a:avLst/>
          </a:prstGeom>
          <a:solidFill>
            <a:srgbClr val="8C8C8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7" name="Rectangle 203"/>
          <p:cNvSpPr>
            <a:spLocks noChangeArrowheads="1"/>
          </p:cNvSpPr>
          <p:nvPr/>
        </p:nvSpPr>
        <p:spPr bwMode="auto">
          <a:xfrm>
            <a:off x="8362950" y="1177925"/>
            <a:ext cx="381000" cy="1588"/>
          </a:xfrm>
          <a:prstGeom prst="rect">
            <a:avLst/>
          </a:prstGeom>
          <a:solidFill>
            <a:srgbClr val="95959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8" name="Rectangle 204"/>
          <p:cNvSpPr>
            <a:spLocks noChangeArrowheads="1"/>
          </p:cNvSpPr>
          <p:nvPr/>
        </p:nvSpPr>
        <p:spPr bwMode="auto">
          <a:xfrm>
            <a:off x="8362950" y="1177925"/>
            <a:ext cx="381000" cy="1588"/>
          </a:xfrm>
          <a:prstGeom prst="rect">
            <a:avLst/>
          </a:prstGeom>
          <a:solidFill>
            <a:srgbClr val="9E9E9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89" name="Rectangle 205"/>
          <p:cNvSpPr>
            <a:spLocks noChangeArrowheads="1"/>
          </p:cNvSpPr>
          <p:nvPr/>
        </p:nvSpPr>
        <p:spPr bwMode="auto">
          <a:xfrm>
            <a:off x="8362950" y="1177925"/>
            <a:ext cx="381000" cy="1588"/>
          </a:xfrm>
          <a:prstGeom prst="rect">
            <a:avLst/>
          </a:prstGeom>
          <a:solidFill>
            <a:srgbClr val="A7A7A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90" name="Rectangle 206"/>
          <p:cNvSpPr>
            <a:spLocks noChangeArrowheads="1"/>
          </p:cNvSpPr>
          <p:nvPr/>
        </p:nvSpPr>
        <p:spPr bwMode="auto">
          <a:xfrm>
            <a:off x="8362950" y="1177925"/>
            <a:ext cx="381000" cy="1588"/>
          </a:xfrm>
          <a:prstGeom prst="rect">
            <a:avLst/>
          </a:prstGeom>
          <a:solidFill>
            <a:srgbClr val="B0B0B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91" name="Rectangle 207"/>
          <p:cNvSpPr>
            <a:spLocks noChangeArrowheads="1"/>
          </p:cNvSpPr>
          <p:nvPr/>
        </p:nvSpPr>
        <p:spPr bwMode="auto">
          <a:xfrm>
            <a:off x="8362950" y="1177925"/>
            <a:ext cx="381000" cy="1588"/>
          </a:xfrm>
          <a:prstGeom prst="rect">
            <a:avLst/>
          </a:prstGeom>
          <a:solidFill>
            <a:srgbClr val="B9B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92" name="Rectangle 208"/>
          <p:cNvSpPr>
            <a:spLocks noChangeArrowheads="1"/>
          </p:cNvSpPr>
          <p:nvPr/>
        </p:nvSpPr>
        <p:spPr bwMode="auto">
          <a:xfrm>
            <a:off x="8362950" y="1177925"/>
            <a:ext cx="381000" cy="1588"/>
          </a:xfrm>
          <a:prstGeom prst="rect">
            <a:avLst/>
          </a:prstGeom>
          <a:solidFill>
            <a:srgbClr val="C2C2C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93" name="Rectangle 209"/>
          <p:cNvSpPr>
            <a:spLocks noChangeArrowheads="1"/>
          </p:cNvSpPr>
          <p:nvPr/>
        </p:nvSpPr>
        <p:spPr bwMode="auto">
          <a:xfrm>
            <a:off x="8362950" y="1177925"/>
            <a:ext cx="381000" cy="1588"/>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94" name="Rectangle 210"/>
          <p:cNvSpPr>
            <a:spLocks noChangeArrowheads="1"/>
          </p:cNvSpPr>
          <p:nvPr/>
        </p:nvSpPr>
        <p:spPr bwMode="auto">
          <a:xfrm>
            <a:off x="8362950" y="1177925"/>
            <a:ext cx="381000" cy="1588"/>
          </a:xfrm>
          <a:prstGeom prst="rect">
            <a:avLst/>
          </a:prstGeom>
          <a:solidFill>
            <a:srgbClr val="CBCBC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93395" name="Freeform 211"/>
          <p:cNvSpPr>
            <a:spLocks/>
          </p:cNvSpPr>
          <p:nvPr/>
        </p:nvSpPr>
        <p:spPr bwMode="auto">
          <a:xfrm>
            <a:off x="10342564" y="858838"/>
            <a:ext cx="300037" cy="239712"/>
          </a:xfrm>
          <a:custGeom>
            <a:avLst/>
            <a:gdLst>
              <a:gd name="T0" fmla="*/ 2147483646 w 189"/>
              <a:gd name="T1" fmla="*/ 2147483646 h 151"/>
              <a:gd name="T2" fmla="*/ 2147483646 w 189"/>
              <a:gd name="T3" fmla="*/ 0 h 151"/>
              <a:gd name="T4" fmla="*/ 2147483646 w 189"/>
              <a:gd name="T5" fmla="*/ 2147483646 h 151"/>
              <a:gd name="T6" fmla="*/ 2147483646 w 189"/>
              <a:gd name="T7" fmla="*/ 2147483646 h 151"/>
              <a:gd name="T8" fmla="*/ 2147483646 w 189"/>
              <a:gd name="T9" fmla="*/ 2147483646 h 151"/>
              <a:gd name="T10" fmla="*/ 2147483646 w 189"/>
              <a:gd name="T11" fmla="*/ 2147483646 h 151"/>
              <a:gd name="T12" fmla="*/ 2147483646 w 189"/>
              <a:gd name="T13" fmla="*/ 2147483646 h 151"/>
              <a:gd name="T14" fmla="*/ 2147483646 w 189"/>
              <a:gd name="T15" fmla="*/ 2147483646 h 151"/>
              <a:gd name="T16" fmla="*/ 2147483646 w 189"/>
              <a:gd name="T17" fmla="*/ 2147483646 h 151"/>
              <a:gd name="T18" fmla="*/ 2147483646 w 189"/>
              <a:gd name="T19" fmla="*/ 2147483646 h 151"/>
              <a:gd name="T20" fmla="*/ 0 w 189"/>
              <a:gd name="T21" fmla="*/ 2147483646 h 151"/>
              <a:gd name="T22" fmla="*/ 0 w 189"/>
              <a:gd name="T23" fmla="*/ 2147483646 h 151"/>
              <a:gd name="T24" fmla="*/ 0 w 189"/>
              <a:gd name="T25" fmla="*/ 2147483646 h 151"/>
              <a:gd name="T26" fmla="*/ 0 w 189"/>
              <a:gd name="T27" fmla="*/ 2147483646 h 151"/>
              <a:gd name="T28" fmla="*/ 2147483646 w 189"/>
              <a:gd name="T29" fmla="*/ 2147483646 h 151"/>
              <a:gd name="T30" fmla="*/ 2147483646 w 189"/>
              <a:gd name="T31" fmla="*/ 2147483646 h 151"/>
              <a:gd name="T32" fmla="*/ 2147483646 w 189"/>
              <a:gd name="T33" fmla="*/ 2147483646 h 151"/>
              <a:gd name="T34" fmla="*/ 2147483646 w 189"/>
              <a:gd name="T35" fmla="*/ 2147483646 h 151"/>
              <a:gd name="T36" fmla="*/ 2147483646 w 189"/>
              <a:gd name="T37" fmla="*/ 2147483646 h 151"/>
              <a:gd name="T38" fmla="*/ 2147483646 w 189"/>
              <a:gd name="T39" fmla="*/ 2147483646 h 1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9"/>
              <a:gd name="T61" fmla="*/ 0 h 151"/>
              <a:gd name="T62" fmla="*/ 189 w 189"/>
              <a:gd name="T63" fmla="*/ 151 h 1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9" h="151">
                <a:moveTo>
                  <a:pt x="110" y="34"/>
                </a:moveTo>
                <a:lnTo>
                  <a:pt x="110" y="0"/>
                </a:lnTo>
                <a:lnTo>
                  <a:pt x="188" y="70"/>
                </a:lnTo>
                <a:lnTo>
                  <a:pt x="110" y="150"/>
                </a:lnTo>
                <a:lnTo>
                  <a:pt x="110" y="116"/>
                </a:lnTo>
                <a:lnTo>
                  <a:pt x="104" y="116"/>
                </a:lnTo>
                <a:lnTo>
                  <a:pt x="78" y="116"/>
                </a:lnTo>
                <a:lnTo>
                  <a:pt x="52" y="116"/>
                </a:lnTo>
                <a:lnTo>
                  <a:pt x="26" y="116"/>
                </a:lnTo>
                <a:lnTo>
                  <a:pt x="7" y="116"/>
                </a:lnTo>
                <a:lnTo>
                  <a:pt x="0" y="116"/>
                </a:lnTo>
                <a:lnTo>
                  <a:pt x="0" y="93"/>
                </a:lnTo>
                <a:lnTo>
                  <a:pt x="0" y="57"/>
                </a:lnTo>
                <a:lnTo>
                  <a:pt x="0" y="34"/>
                </a:lnTo>
                <a:lnTo>
                  <a:pt x="7" y="34"/>
                </a:lnTo>
                <a:lnTo>
                  <a:pt x="26" y="34"/>
                </a:lnTo>
                <a:lnTo>
                  <a:pt x="52" y="34"/>
                </a:lnTo>
                <a:lnTo>
                  <a:pt x="78" y="34"/>
                </a:lnTo>
                <a:lnTo>
                  <a:pt x="97" y="34"/>
                </a:lnTo>
                <a:lnTo>
                  <a:pt x="110" y="34"/>
                </a:lnTo>
              </a:path>
            </a:pathLst>
          </a:custGeom>
          <a:solidFill>
            <a:srgbClr val="DDDDD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96" name="Freeform 212"/>
          <p:cNvSpPr>
            <a:spLocks/>
          </p:cNvSpPr>
          <p:nvPr/>
        </p:nvSpPr>
        <p:spPr bwMode="auto">
          <a:xfrm>
            <a:off x="9220200" y="949325"/>
            <a:ext cx="382588" cy="96838"/>
          </a:xfrm>
          <a:custGeom>
            <a:avLst/>
            <a:gdLst>
              <a:gd name="T0" fmla="*/ 0 w 241"/>
              <a:gd name="T1" fmla="*/ 2147483646 h 61"/>
              <a:gd name="T2" fmla="*/ 2147483646 w 241"/>
              <a:gd name="T3" fmla="*/ 2147483646 h 61"/>
              <a:gd name="T4" fmla="*/ 2147483646 w 241"/>
              <a:gd name="T5" fmla="*/ 2147483646 h 61"/>
              <a:gd name="T6" fmla="*/ 2147483646 w 241"/>
              <a:gd name="T7" fmla="*/ 2147483646 h 61"/>
              <a:gd name="T8" fmla="*/ 2147483646 w 241"/>
              <a:gd name="T9" fmla="*/ 2147483646 h 61"/>
              <a:gd name="T10" fmla="*/ 2147483646 w 241"/>
              <a:gd name="T11" fmla="*/ 2147483646 h 61"/>
              <a:gd name="T12" fmla="*/ 2147483646 w 241"/>
              <a:gd name="T13" fmla="*/ 2147483646 h 61"/>
              <a:gd name="T14" fmla="*/ 2147483646 w 241"/>
              <a:gd name="T15" fmla="*/ 2147483646 h 61"/>
              <a:gd name="T16" fmla="*/ 2147483646 w 241"/>
              <a:gd name="T17" fmla="*/ 2147483646 h 61"/>
              <a:gd name="T18" fmla="*/ 2147483646 w 241"/>
              <a:gd name="T19" fmla="*/ 2147483646 h 61"/>
              <a:gd name="T20" fmla="*/ 2147483646 w 241"/>
              <a:gd name="T21" fmla="*/ 2147483646 h 61"/>
              <a:gd name="T22" fmla="*/ 2147483646 w 241"/>
              <a:gd name="T23" fmla="*/ 2147483646 h 61"/>
              <a:gd name="T24" fmla="*/ 2147483646 w 241"/>
              <a:gd name="T25" fmla="*/ 2147483646 h 61"/>
              <a:gd name="T26" fmla="*/ 2147483646 w 241"/>
              <a:gd name="T27" fmla="*/ 0 h 61"/>
              <a:gd name="T28" fmla="*/ 2147483646 w 241"/>
              <a:gd name="T29" fmla="*/ 0 h 61"/>
              <a:gd name="T30" fmla="*/ 2147483646 w 241"/>
              <a:gd name="T31" fmla="*/ 0 h 61"/>
              <a:gd name="T32" fmla="*/ 2147483646 w 241"/>
              <a:gd name="T33" fmla="*/ 0 h 61"/>
              <a:gd name="T34" fmla="*/ 2147483646 w 241"/>
              <a:gd name="T35" fmla="*/ 0 h 61"/>
              <a:gd name="T36" fmla="*/ 2147483646 w 241"/>
              <a:gd name="T37" fmla="*/ 0 h 61"/>
              <a:gd name="T38" fmla="*/ 2147483646 w 241"/>
              <a:gd name="T39" fmla="*/ 0 h 61"/>
              <a:gd name="T40" fmla="*/ 2147483646 w 241"/>
              <a:gd name="T41" fmla="*/ 0 h 61"/>
              <a:gd name="T42" fmla="*/ 2147483646 w 241"/>
              <a:gd name="T43" fmla="*/ 0 h 61"/>
              <a:gd name="T44" fmla="*/ 2147483646 w 241"/>
              <a:gd name="T45" fmla="*/ 0 h 61"/>
              <a:gd name="T46" fmla="*/ 0 w 241"/>
              <a:gd name="T47" fmla="*/ 0 h 61"/>
              <a:gd name="T48" fmla="*/ 0 w 241"/>
              <a:gd name="T49" fmla="*/ 2147483646 h 61"/>
              <a:gd name="T50" fmla="*/ 0 w 241"/>
              <a:gd name="T51" fmla="*/ 2147483646 h 61"/>
              <a:gd name="T52" fmla="*/ 0 w 241"/>
              <a:gd name="T53" fmla="*/ 2147483646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61"/>
              <a:gd name="T83" fmla="*/ 241 w 241"/>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61">
                <a:moveTo>
                  <a:pt x="0" y="60"/>
                </a:moveTo>
                <a:lnTo>
                  <a:pt x="9" y="60"/>
                </a:lnTo>
                <a:lnTo>
                  <a:pt x="27" y="60"/>
                </a:lnTo>
                <a:lnTo>
                  <a:pt x="53" y="60"/>
                </a:lnTo>
                <a:lnTo>
                  <a:pt x="89" y="60"/>
                </a:lnTo>
                <a:lnTo>
                  <a:pt x="125" y="60"/>
                </a:lnTo>
                <a:lnTo>
                  <a:pt x="151" y="60"/>
                </a:lnTo>
                <a:lnTo>
                  <a:pt x="187" y="60"/>
                </a:lnTo>
                <a:lnTo>
                  <a:pt x="213" y="60"/>
                </a:lnTo>
                <a:lnTo>
                  <a:pt x="231" y="60"/>
                </a:lnTo>
                <a:lnTo>
                  <a:pt x="240" y="60"/>
                </a:lnTo>
                <a:lnTo>
                  <a:pt x="240" y="43"/>
                </a:lnTo>
                <a:lnTo>
                  <a:pt x="240" y="17"/>
                </a:lnTo>
                <a:lnTo>
                  <a:pt x="240" y="0"/>
                </a:lnTo>
                <a:lnTo>
                  <a:pt x="231" y="0"/>
                </a:lnTo>
                <a:lnTo>
                  <a:pt x="213" y="0"/>
                </a:lnTo>
                <a:lnTo>
                  <a:pt x="187" y="0"/>
                </a:lnTo>
                <a:lnTo>
                  <a:pt x="151" y="0"/>
                </a:lnTo>
                <a:lnTo>
                  <a:pt x="116" y="0"/>
                </a:lnTo>
                <a:lnTo>
                  <a:pt x="89" y="0"/>
                </a:lnTo>
                <a:lnTo>
                  <a:pt x="53" y="0"/>
                </a:lnTo>
                <a:lnTo>
                  <a:pt x="27" y="0"/>
                </a:lnTo>
                <a:lnTo>
                  <a:pt x="9" y="0"/>
                </a:lnTo>
                <a:lnTo>
                  <a:pt x="0" y="0"/>
                </a:lnTo>
                <a:lnTo>
                  <a:pt x="0" y="17"/>
                </a:lnTo>
                <a:lnTo>
                  <a:pt x="0" y="43"/>
                </a:lnTo>
                <a:lnTo>
                  <a:pt x="0" y="60"/>
                </a:lnTo>
              </a:path>
            </a:pathLst>
          </a:custGeom>
          <a:solidFill>
            <a:srgbClr val="DDDDD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97" name="Line 213"/>
          <p:cNvSpPr>
            <a:spLocks noChangeShapeType="1"/>
          </p:cNvSpPr>
          <p:nvPr/>
        </p:nvSpPr>
        <p:spPr bwMode="auto">
          <a:xfrm flipH="1">
            <a:off x="1955800" y="2238375"/>
            <a:ext cx="88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98" name="Line 214"/>
          <p:cNvSpPr>
            <a:spLocks noChangeShapeType="1"/>
          </p:cNvSpPr>
          <p:nvPr/>
        </p:nvSpPr>
        <p:spPr bwMode="auto">
          <a:xfrm>
            <a:off x="2044701" y="1914525"/>
            <a:ext cx="187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399" name="Line 215"/>
          <p:cNvSpPr>
            <a:spLocks noChangeShapeType="1"/>
          </p:cNvSpPr>
          <p:nvPr/>
        </p:nvSpPr>
        <p:spPr bwMode="auto">
          <a:xfrm>
            <a:off x="2054226" y="2781300"/>
            <a:ext cx="187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400" name="Line 216"/>
          <p:cNvSpPr>
            <a:spLocks noChangeShapeType="1"/>
          </p:cNvSpPr>
          <p:nvPr/>
        </p:nvSpPr>
        <p:spPr bwMode="auto">
          <a:xfrm flipH="1">
            <a:off x="1946276" y="4010025"/>
            <a:ext cx="9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401" name="Line 217"/>
          <p:cNvSpPr>
            <a:spLocks noChangeShapeType="1"/>
          </p:cNvSpPr>
          <p:nvPr/>
        </p:nvSpPr>
        <p:spPr bwMode="auto">
          <a:xfrm flipH="1">
            <a:off x="1946276" y="3648075"/>
            <a:ext cx="9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3402" name="Rectangle 218"/>
          <p:cNvSpPr>
            <a:spLocks noChangeArrowheads="1"/>
          </p:cNvSpPr>
          <p:nvPr/>
        </p:nvSpPr>
        <p:spPr bwMode="auto">
          <a:xfrm rot="-5400000">
            <a:off x="1708382" y="749813"/>
            <a:ext cx="1002839"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lnSpc>
                <a:spcPct val="85000"/>
              </a:lnSpc>
              <a:spcBef>
                <a:spcPct val="0"/>
              </a:spcBef>
              <a:spcAft>
                <a:spcPct val="0"/>
              </a:spcAft>
              <a:buClrTx/>
              <a:buNone/>
            </a:pPr>
            <a:r>
              <a:rPr lang="en-US" altLang="el-GR" sz="1400">
                <a:solidFill>
                  <a:srgbClr val="000000"/>
                </a:solidFill>
              </a:rPr>
              <a:t>Temperature</a:t>
            </a:r>
          </a:p>
        </p:txBody>
      </p:sp>
      <p:sp>
        <p:nvSpPr>
          <p:cNvPr id="93403" name="Text Box 219"/>
          <p:cNvSpPr txBox="1">
            <a:spLocks noChangeArrowheads="1"/>
          </p:cNvSpPr>
          <p:nvPr/>
        </p:nvSpPr>
        <p:spPr bwMode="auto">
          <a:xfrm>
            <a:off x="4765675" y="1408113"/>
            <a:ext cx="220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l-GR" sz="1800" dirty="0">
                <a:solidFill>
                  <a:srgbClr val="FF0000"/>
                </a:solidFill>
              </a:rPr>
              <a:t>30 degrees Latitude</a:t>
            </a:r>
          </a:p>
        </p:txBody>
      </p:sp>
    </p:spTree>
    <p:extLst>
      <p:ext uri="{BB962C8B-B14F-4D97-AF65-F5344CB8AC3E}">
        <p14:creationId xmlns:p14="http://schemas.microsoft.com/office/powerpoint/2010/main" val="35953853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title"/>
          </p:nvPr>
        </p:nvSpPr>
        <p:spPr>
          <a:xfrm>
            <a:off x="465826" y="136615"/>
            <a:ext cx="4339087" cy="1424766"/>
          </a:xfrm>
        </p:spPr>
        <p:style>
          <a:lnRef idx="2">
            <a:schemeClr val="dk1"/>
          </a:lnRef>
          <a:fillRef idx="1">
            <a:schemeClr val="lt1"/>
          </a:fillRef>
          <a:effectRef idx="0">
            <a:schemeClr val="dk1"/>
          </a:effectRef>
          <a:fontRef idx="minor">
            <a:schemeClr val="dk1"/>
          </a:fontRef>
        </p:style>
        <p:txBody>
          <a:bodyPr/>
          <a:lstStyle/>
          <a:p>
            <a:r>
              <a:rPr lang="el-GR" altLang="el-GR" sz="2400" dirty="0"/>
              <a:t>Το έδαφος ποικίλει ως συνάρτηση του γεωγραφικού πλάτους λόγω κλιματικών διαφορών</a:t>
            </a:r>
          </a:p>
        </p:txBody>
      </p:sp>
      <p:pic>
        <p:nvPicPr>
          <p:cNvPr id="92163"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38" r="11734" b="10735"/>
          <a:stretch/>
        </p:blipFill>
        <p:spPr>
          <a:xfrm>
            <a:off x="69011" y="1699166"/>
            <a:ext cx="5331125" cy="4028774"/>
          </a:xfrm>
        </p:spPr>
      </p:pic>
      <p:sp>
        <p:nvSpPr>
          <p:cNvPr id="4" name="Rectangle 5"/>
          <p:cNvSpPr txBox="1">
            <a:spLocks noChangeArrowheads="1"/>
          </p:cNvSpPr>
          <p:nvPr/>
        </p:nvSpPr>
        <p:spPr bwMode="auto">
          <a:xfrm>
            <a:off x="5874589" y="274639"/>
            <a:ext cx="6167885" cy="922337"/>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sz="2400" kern="0" dirty="0" smtClean="0">
                <a:solidFill>
                  <a:schemeClr val="bg2"/>
                </a:solidFill>
              </a:rPr>
              <a:t>Έδαφος- </a:t>
            </a:r>
            <a:r>
              <a:rPr lang="el-GR" altLang="el-GR" sz="2400" kern="0" dirty="0" err="1" smtClean="0">
                <a:solidFill>
                  <a:schemeClr val="bg2"/>
                </a:solidFill>
              </a:rPr>
              <a:t>Αποσαθρωτικές</a:t>
            </a:r>
            <a:r>
              <a:rPr lang="el-GR" altLang="el-GR" sz="2400" kern="0" dirty="0" smtClean="0">
                <a:solidFill>
                  <a:schemeClr val="bg2"/>
                </a:solidFill>
              </a:rPr>
              <a:t> Διαδικασίες σύμφωνα με την </a:t>
            </a:r>
            <a:r>
              <a:rPr lang="el-GR" altLang="el-GR" sz="2400" kern="0" dirty="0" err="1" smtClean="0">
                <a:solidFill>
                  <a:schemeClr val="bg2"/>
                </a:solidFill>
              </a:rPr>
              <a:t>πετρολογική</a:t>
            </a:r>
            <a:r>
              <a:rPr lang="el-GR" altLang="el-GR" sz="2400" kern="0" dirty="0" smtClean="0">
                <a:solidFill>
                  <a:schemeClr val="bg2"/>
                </a:solidFill>
              </a:rPr>
              <a:t> σύσταση</a:t>
            </a:r>
            <a:endParaRPr lang="el-GR" altLang="el-GR" sz="2400" kern="0" dirty="0">
              <a:solidFill>
                <a:schemeClr val="bg2"/>
              </a:solidFill>
            </a:endParaRPr>
          </a:p>
        </p:txBody>
      </p:sp>
      <p:pic>
        <p:nvPicPr>
          <p:cNvPr id="6" name="Picture 4"/>
          <p:cNvPicPr>
            <a:picLocks noChangeArrowheads="1"/>
          </p:cNvPicPr>
          <p:nvPr/>
        </p:nvPicPr>
        <p:blipFill rotWithShape="1">
          <a:blip r:embed="rId3">
            <a:extLst>
              <a:ext uri="{28A0092B-C50C-407E-A947-70E740481C1C}">
                <a14:useLocalDpi xmlns:a14="http://schemas.microsoft.com/office/drawing/2010/main" val="0"/>
              </a:ext>
            </a:extLst>
          </a:blip>
          <a:srcRect b="792"/>
          <a:stretch/>
        </p:blipFill>
        <p:spPr bwMode="auto">
          <a:xfrm>
            <a:off x="5650302" y="1654417"/>
            <a:ext cx="6392172" cy="40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5464611" y="1299771"/>
            <a:ext cx="311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400" b="1" dirty="0">
                <a:solidFill>
                  <a:schemeClr val="bg2"/>
                </a:solidFill>
              </a:rPr>
              <a:t>Ψαμμίτης παράγει λίγο έδαφος ως ανθιστάμενος στη αποσάθρωση</a:t>
            </a:r>
          </a:p>
        </p:txBody>
      </p:sp>
      <p:sp>
        <p:nvSpPr>
          <p:cNvPr id="8" name="Text Box 10"/>
          <p:cNvSpPr txBox="1">
            <a:spLocks noChangeArrowheads="1"/>
          </p:cNvSpPr>
          <p:nvPr/>
        </p:nvSpPr>
        <p:spPr bwMode="auto">
          <a:xfrm>
            <a:off x="10494364" y="3256082"/>
            <a:ext cx="989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chemeClr val="bg2"/>
                </a:solidFill>
              </a:rPr>
              <a:t>έδαφος</a:t>
            </a:r>
          </a:p>
        </p:txBody>
      </p:sp>
      <p:sp>
        <p:nvSpPr>
          <p:cNvPr id="9" name="Text Box 10"/>
          <p:cNvSpPr txBox="1">
            <a:spLocks noChangeArrowheads="1"/>
          </p:cNvSpPr>
          <p:nvPr/>
        </p:nvSpPr>
        <p:spPr bwMode="auto">
          <a:xfrm>
            <a:off x="8087955" y="3115558"/>
            <a:ext cx="989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chemeClr val="bg2"/>
                </a:solidFill>
              </a:rPr>
              <a:t>έδαφος</a:t>
            </a:r>
          </a:p>
        </p:txBody>
      </p:sp>
      <p:sp>
        <p:nvSpPr>
          <p:cNvPr id="10" name="Text Box 10"/>
          <p:cNvSpPr txBox="1">
            <a:spLocks noChangeArrowheads="1"/>
          </p:cNvSpPr>
          <p:nvPr/>
        </p:nvSpPr>
        <p:spPr bwMode="auto">
          <a:xfrm>
            <a:off x="6479354" y="3017552"/>
            <a:ext cx="989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chemeClr val="bg2"/>
                </a:solidFill>
              </a:rPr>
              <a:t>έδαφος</a:t>
            </a:r>
          </a:p>
        </p:txBody>
      </p:sp>
      <p:sp>
        <p:nvSpPr>
          <p:cNvPr id="11" name="Text Box 14"/>
          <p:cNvSpPr txBox="1">
            <a:spLocks noChangeArrowheads="1"/>
          </p:cNvSpPr>
          <p:nvPr/>
        </p:nvSpPr>
        <p:spPr bwMode="auto">
          <a:xfrm>
            <a:off x="9348935" y="3823551"/>
            <a:ext cx="29437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400" dirty="0">
                <a:solidFill>
                  <a:schemeClr val="bg2"/>
                </a:solidFill>
              </a:rPr>
              <a:t>Χημική αποσάθρωση με υδρόλυση</a:t>
            </a:r>
          </a:p>
        </p:txBody>
      </p:sp>
      <p:sp>
        <p:nvSpPr>
          <p:cNvPr id="12" name="Text Box 13"/>
          <p:cNvSpPr txBox="1">
            <a:spLocks noChangeArrowheads="1"/>
          </p:cNvSpPr>
          <p:nvPr/>
        </p:nvSpPr>
        <p:spPr bwMode="auto">
          <a:xfrm>
            <a:off x="8582461" y="4534072"/>
            <a:ext cx="3020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400" b="1" dirty="0">
                <a:solidFill>
                  <a:schemeClr val="bg2"/>
                </a:solidFill>
              </a:rPr>
              <a:t>Γρανίτης πλούσιος σε </a:t>
            </a:r>
            <a:r>
              <a:rPr lang="el-GR" altLang="el-GR" sz="1400" b="1" dirty="0" err="1">
                <a:solidFill>
                  <a:schemeClr val="bg2"/>
                </a:solidFill>
              </a:rPr>
              <a:t>αστρίους</a:t>
            </a:r>
            <a:endParaRPr lang="el-GR" altLang="el-GR" sz="1400" b="1" dirty="0">
              <a:solidFill>
                <a:schemeClr val="bg2"/>
              </a:solidFill>
            </a:endParaRPr>
          </a:p>
        </p:txBody>
      </p:sp>
      <p:sp>
        <p:nvSpPr>
          <p:cNvPr id="13" name="Text Box 15"/>
          <p:cNvSpPr txBox="1">
            <a:spLocks noChangeArrowheads="1"/>
          </p:cNvSpPr>
          <p:nvPr/>
        </p:nvSpPr>
        <p:spPr bwMode="auto">
          <a:xfrm>
            <a:off x="8018460" y="5070570"/>
            <a:ext cx="2802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400" b="1" dirty="0">
                <a:solidFill>
                  <a:schemeClr val="bg2"/>
                </a:solidFill>
              </a:rPr>
              <a:t>Βασάλτης πλούσιος σε σίδηρο</a:t>
            </a:r>
          </a:p>
        </p:txBody>
      </p:sp>
      <p:sp>
        <p:nvSpPr>
          <p:cNvPr id="14" name="Text Box 12"/>
          <p:cNvSpPr txBox="1">
            <a:spLocks noChangeArrowheads="1"/>
          </p:cNvSpPr>
          <p:nvPr/>
        </p:nvSpPr>
        <p:spPr bwMode="auto">
          <a:xfrm>
            <a:off x="5790003" y="3947972"/>
            <a:ext cx="157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2"/>
                </a:solidFill>
              </a:rPr>
              <a:t>ασβεστόλιθος</a:t>
            </a:r>
          </a:p>
        </p:txBody>
      </p:sp>
      <p:sp>
        <p:nvSpPr>
          <p:cNvPr id="15" name="Text Box 11"/>
          <p:cNvSpPr txBox="1">
            <a:spLocks noChangeArrowheads="1"/>
          </p:cNvSpPr>
          <p:nvPr/>
        </p:nvSpPr>
        <p:spPr bwMode="auto">
          <a:xfrm>
            <a:off x="5500354" y="4578825"/>
            <a:ext cx="2989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400" b="1" dirty="0">
                <a:solidFill>
                  <a:schemeClr val="bg2"/>
                </a:solidFill>
              </a:rPr>
              <a:t> χημική αποσάθρωση με διάλυση του </a:t>
            </a:r>
            <a:r>
              <a:rPr lang="el-GR" altLang="el-GR" sz="1400" b="1" dirty="0" err="1">
                <a:solidFill>
                  <a:schemeClr val="bg2"/>
                </a:solidFill>
              </a:rPr>
              <a:t>ασβεστολίθου</a:t>
            </a:r>
            <a:endParaRPr lang="el-GR" altLang="el-GR" sz="1400" b="1" dirty="0">
              <a:solidFill>
                <a:schemeClr val="bg2"/>
              </a:solidFill>
            </a:endParaRPr>
          </a:p>
        </p:txBody>
      </p:sp>
    </p:spTree>
    <p:extLst>
      <p:ext uri="{BB962C8B-B14F-4D97-AF65-F5344CB8AC3E}">
        <p14:creationId xmlns:p14="http://schemas.microsoft.com/office/powerpoint/2010/main" val="522587057"/>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524000" y="1"/>
            <a:ext cx="9144000" cy="1052513"/>
          </a:xfrm>
        </p:spPr>
        <p:style>
          <a:lnRef idx="2">
            <a:schemeClr val="dk1"/>
          </a:lnRef>
          <a:fillRef idx="1">
            <a:schemeClr val="lt1"/>
          </a:fillRef>
          <a:effectRef idx="0">
            <a:schemeClr val="dk1"/>
          </a:effectRef>
          <a:fontRef idx="minor">
            <a:schemeClr val="dk1"/>
          </a:fontRef>
        </p:style>
        <p:txBody>
          <a:bodyPr/>
          <a:lstStyle/>
          <a:p>
            <a:r>
              <a:rPr lang="el-GR" altLang="el-GR" dirty="0" smtClean="0">
                <a:solidFill>
                  <a:srgbClr val="FF0000"/>
                </a:solidFill>
              </a:rPr>
              <a:t>Εδαφικοί Τύποι</a:t>
            </a:r>
          </a:p>
        </p:txBody>
      </p:sp>
      <p:sp>
        <p:nvSpPr>
          <p:cNvPr id="1029" name="Rectangle 5"/>
          <p:cNvSpPr>
            <a:spLocks noChangeArrowheads="1"/>
          </p:cNvSpPr>
          <p:nvPr/>
        </p:nvSpPr>
        <p:spPr bwMode="auto">
          <a:xfrm>
            <a:off x="181155" y="1562130"/>
            <a:ext cx="11766430" cy="4524315"/>
          </a:xfrm>
          <a:prstGeom prst="rect">
            <a:avLst/>
          </a:prstGeom>
          <a:noFill/>
          <a:ln w="9525">
            <a:noFill/>
            <a:miter lim="800000"/>
            <a:headEnd/>
            <a:tailEnd/>
          </a:ln>
          <a:effectLst/>
        </p:spPr>
        <p:txBody>
          <a:bodyPr wrap="square" anchor="ctr">
            <a:spAutoFit/>
          </a:bodyPr>
          <a:lstStyle/>
          <a:p>
            <a:pPr marL="285750" indent="-285750" fontAlgn="base">
              <a:spcBef>
                <a:spcPct val="0"/>
              </a:spcBef>
              <a:spcAft>
                <a:spcPct val="0"/>
              </a:spcAft>
              <a:defRPr/>
            </a:pPr>
            <a:r>
              <a:rPr lang="el-GR" sz="2400" dirty="0">
                <a:solidFill>
                  <a:srgbClr val="FFFFFF"/>
                </a:solidFill>
                <a:latin typeface="Times New Roman"/>
                <a:ea typeface="Times New Roman" pitchFamily="18" charset="0"/>
                <a:cs typeface="Courier New" pitchFamily="49" charset="0"/>
              </a:rPr>
              <a:t>  </a:t>
            </a:r>
            <a:r>
              <a:rPr lang="el-GR" sz="2400" u="sng" dirty="0">
                <a:solidFill>
                  <a:srgbClr val="FF0000"/>
                </a:solidFill>
                <a:latin typeface="Times New Roman"/>
                <a:ea typeface="Times New Roman" pitchFamily="18" charset="0"/>
                <a:cs typeface="Courier New" pitchFamily="49" charset="0"/>
              </a:rPr>
              <a:t>Εδάφη της Τούνδρας</a:t>
            </a:r>
            <a:r>
              <a:rPr lang="el-GR" sz="2400" dirty="0">
                <a:solidFill>
                  <a:srgbClr val="FF0000"/>
                </a:solidFill>
                <a:latin typeface="Times New Roman"/>
                <a:ea typeface="Times New Roman" pitchFamily="18" charset="0"/>
                <a:cs typeface="Courier New" pitchFamily="49" charset="0"/>
              </a:rPr>
              <a:t>.                                                                   </a:t>
            </a:r>
            <a:endParaRPr lang="el-GR" sz="2400" dirty="0" smtClean="0">
              <a:solidFill>
                <a:srgbClr val="FF0000"/>
              </a:solidFill>
              <a:latin typeface="Times New Roman"/>
              <a:ea typeface="Times New Roman" pitchFamily="18" charset="0"/>
              <a:cs typeface="Courier New" pitchFamily="49" charset="0"/>
            </a:endParaRPr>
          </a:p>
          <a:p>
            <a:pPr marL="285750" indent="-285750" fontAlgn="base">
              <a:spcBef>
                <a:spcPct val="0"/>
              </a:spcBef>
              <a:spcAft>
                <a:spcPct val="0"/>
              </a:spcAft>
              <a:defRPr/>
            </a:pPr>
            <a:r>
              <a:rPr lang="el-GR" sz="2400" dirty="0" smtClean="0">
                <a:solidFill>
                  <a:schemeClr val="bg1">
                    <a:lumMod val="50000"/>
                  </a:schemeClr>
                </a:solidFill>
                <a:latin typeface="Times New Roman"/>
                <a:ea typeface="Times New Roman" pitchFamily="18" charset="0"/>
                <a:cs typeface="Courier New" pitchFamily="49" charset="0"/>
              </a:rPr>
              <a:t>Απαντούν </a:t>
            </a:r>
            <a:r>
              <a:rPr lang="el-GR" sz="2400" dirty="0">
                <a:solidFill>
                  <a:schemeClr val="bg1">
                    <a:lumMod val="50000"/>
                  </a:schemeClr>
                </a:solidFill>
                <a:latin typeface="Times New Roman"/>
                <a:ea typeface="Times New Roman" pitchFamily="18" charset="0"/>
                <a:cs typeface="Courier New" pitchFamily="49" charset="0"/>
              </a:rPr>
              <a:t>στις αρκτικές περιοχές. Απουσιάζoυν οι oργανισμoί και αυτό σε συνδυασμό με το ψύχος που επικρατεί έχουν ένα ορυκτολογικό χαρακτήρα. Η περιεκτικότητα σε άργιλο είναι χαμηλή και ο επιφανειακός oρίζoντας αποτελείται από xoυμώδη συστατικά που στερούνται αποσύνθεσης. </a:t>
            </a:r>
            <a:endParaRPr lang="el-GR" sz="2400" dirty="0">
              <a:solidFill>
                <a:schemeClr val="bg1">
                  <a:lumMod val="50000"/>
                </a:schemeClr>
              </a:solidFill>
              <a:latin typeface="Times New Roman"/>
              <a:cs typeface="Courier New" pitchFamily="49" charset="0"/>
            </a:endParaRPr>
          </a:p>
          <a:p>
            <a:pPr marL="285750" indent="-285750" eaLnBrk="0" fontAlgn="base" hangingPunct="0">
              <a:spcBef>
                <a:spcPct val="0"/>
              </a:spcBef>
              <a:spcAft>
                <a:spcPct val="0"/>
              </a:spcAft>
              <a:defRPr/>
            </a:pPr>
            <a:r>
              <a:rPr lang="el-GR" sz="2400" dirty="0">
                <a:solidFill>
                  <a:schemeClr val="bg1">
                    <a:lumMod val="50000"/>
                  </a:schemeClr>
                </a:solidFill>
                <a:latin typeface="Times New Roman"/>
                <a:ea typeface="Times New Roman" pitchFamily="18" charset="0"/>
                <a:cs typeface="Courier New" pitchFamily="49" charset="0"/>
              </a:rPr>
              <a:t>  </a:t>
            </a:r>
            <a:r>
              <a:rPr lang="el-GR" sz="2400" u="sng" dirty="0">
                <a:solidFill>
                  <a:srgbClr val="FF0000"/>
                </a:solidFill>
                <a:latin typeface="Times New Roman"/>
                <a:ea typeface="Times New Roman" pitchFamily="18" charset="0"/>
                <a:cs typeface="Courier New" pitchFamily="49" charset="0"/>
              </a:rPr>
              <a:t>Εδάφη πoντoζoλικά</a:t>
            </a:r>
            <a:r>
              <a:rPr lang="el-GR" sz="2400" dirty="0">
                <a:solidFill>
                  <a:srgbClr val="FF0000"/>
                </a:solidFill>
                <a:latin typeface="Times New Roman"/>
                <a:ea typeface="Times New Roman" pitchFamily="18" charset="0"/>
                <a:cs typeface="Courier New" pitchFamily="49" charset="0"/>
              </a:rPr>
              <a:t>. </a:t>
            </a:r>
            <a:endParaRPr lang="el-GR" sz="2400" dirty="0" smtClean="0">
              <a:solidFill>
                <a:srgbClr val="FF0000"/>
              </a:solidFill>
              <a:latin typeface="Times New Roman"/>
              <a:ea typeface="Times New Roman" pitchFamily="18" charset="0"/>
              <a:cs typeface="Courier New" pitchFamily="49" charset="0"/>
            </a:endParaRPr>
          </a:p>
          <a:p>
            <a:pPr marL="285750" indent="-285750" eaLnBrk="0" fontAlgn="base" hangingPunct="0">
              <a:spcBef>
                <a:spcPct val="0"/>
              </a:spcBef>
              <a:spcAft>
                <a:spcPct val="0"/>
              </a:spcAft>
              <a:defRPr/>
            </a:pPr>
            <a:r>
              <a:rPr lang="el-GR" sz="2400" dirty="0" smtClean="0">
                <a:solidFill>
                  <a:schemeClr val="bg1">
                    <a:lumMod val="50000"/>
                  </a:schemeClr>
                </a:solidFill>
                <a:latin typeface="Times New Roman"/>
                <a:ea typeface="Times New Roman" pitchFamily="18" charset="0"/>
                <a:cs typeface="Courier New" pitchFamily="49" charset="0"/>
              </a:rPr>
              <a:t>Τα </a:t>
            </a:r>
            <a:r>
              <a:rPr lang="el-GR" sz="2400" dirty="0">
                <a:solidFill>
                  <a:schemeClr val="bg1">
                    <a:lumMod val="50000"/>
                  </a:schemeClr>
                </a:solidFill>
                <a:latin typeface="Times New Roman"/>
                <a:ea typeface="Times New Roman" pitchFamily="18" charset="0"/>
                <a:cs typeface="Courier New" pitchFamily="49" charset="0"/>
              </a:rPr>
              <a:t>εδάφη αυτά απαντούν σε υπ</a:t>
            </a:r>
            <a:r>
              <a:rPr lang="en-US" sz="2400" dirty="0">
                <a:solidFill>
                  <a:schemeClr val="bg1">
                    <a:lumMod val="50000"/>
                  </a:schemeClr>
                </a:solidFill>
                <a:latin typeface="Times New Roman"/>
                <a:ea typeface="Times New Roman" pitchFamily="18" charset="0"/>
                <a:cs typeface="Courier New" pitchFamily="49" charset="0"/>
              </a:rPr>
              <a:t>o-</a:t>
            </a:r>
            <a:r>
              <a:rPr lang="el-GR" sz="2400" dirty="0">
                <a:solidFill>
                  <a:schemeClr val="bg1">
                    <a:lumMod val="50000"/>
                  </a:schemeClr>
                </a:solidFill>
                <a:latin typeface="Times New Roman"/>
                <a:ea typeface="Times New Roman" pitchFamily="18" charset="0"/>
                <a:cs typeface="Courier New" pitchFamily="49" charset="0"/>
              </a:rPr>
              <a:t>αρκτικό κλίμα με κρύο xειμώνα και βροχές όλο το χρόνο. Στα εδάφη αυτά λόγω της χαμηλής θερμοκρασίας η αποσύνθεση των οργανικών ουσιών προχωρεί αργά. Βλάστηση κωνοφόρων δένδρων. Ο oρίζoντας Α έχει ένα xρώμα ωχρό(</a:t>
            </a:r>
            <a:r>
              <a:rPr lang="en-US" sz="2400" dirty="0">
                <a:solidFill>
                  <a:schemeClr val="bg1">
                    <a:lumMod val="50000"/>
                  </a:schemeClr>
                </a:solidFill>
                <a:latin typeface="Times New Roman"/>
                <a:ea typeface="Times New Roman" pitchFamily="18" charset="0"/>
                <a:cs typeface="Courier New" pitchFamily="49" charset="0"/>
              </a:rPr>
              <a:t>pod</a:t>
            </a:r>
            <a:r>
              <a:rPr lang="el-GR" sz="2400" dirty="0">
                <a:solidFill>
                  <a:schemeClr val="bg1">
                    <a:lumMod val="50000"/>
                  </a:schemeClr>
                </a:solidFill>
                <a:latin typeface="Times New Roman"/>
                <a:ea typeface="Times New Roman" pitchFamily="18" charset="0"/>
                <a:cs typeface="Courier New" pitchFamily="49" charset="0"/>
              </a:rPr>
              <a:t>sol στα ρωσικά σημαίνει "ωχρό έδαφος") που προκύπτει από την ισχυρή  </a:t>
            </a:r>
            <a:r>
              <a:rPr lang="el-GR" sz="2400" dirty="0" err="1">
                <a:solidFill>
                  <a:schemeClr val="bg1">
                    <a:lumMod val="50000"/>
                  </a:schemeClr>
                </a:solidFill>
                <a:latin typeface="Times New Roman"/>
                <a:ea typeface="Times New Roman" pitchFamily="18" charset="0"/>
                <a:cs typeface="Courier New" pitchFamily="49" charset="0"/>
              </a:rPr>
              <a:t>έκπλυση</a:t>
            </a:r>
            <a:r>
              <a:rPr lang="el-GR" sz="2400" dirty="0">
                <a:solidFill>
                  <a:schemeClr val="bg1">
                    <a:lumMod val="50000"/>
                  </a:schemeClr>
                </a:solidFill>
                <a:latin typeface="Times New Roman"/>
                <a:ea typeface="Times New Roman" pitchFamily="18" charset="0"/>
                <a:cs typeface="Courier New" pitchFamily="49" charset="0"/>
              </a:rPr>
              <a:t> και απομάκρυνση των σιδηρούχων ενώσεων προς τον ορίζoντα Β. Χαρακτηριστικό των εδαφών αυτών είναι το χαμηλό ρΗ(3,5-4,5) με υψηλή σχέση του C προς το Ν. </a:t>
            </a:r>
            <a:endParaRPr lang="el-GR" sz="2400" dirty="0">
              <a:solidFill>
                <a:schemeClr val="bg1">
                  <a:lumMod val="50000"/>
                </a:schemeClr>
              </a:solidFill>
              <a:latin typeface="Times New Roman"/>
              <a:cs typeface="Courier New" pitchFamily="49" charset="0"/>
            </a:endParaRPr>
          </a:p>
        </p:txBody>
      </p:sp>
    </p:spTree>
    <p:extLst>
      <p:ext uri="{BB962C8B-B14F-4D97-AF65-F5344CB8AC3E}">
        <p14:creationId xmlns:p14="http://schemas.microsoft.com/office/powerpoint/2010/main" val="3133370589"/>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226388" y="137633"/>
            <a:ext cx="4001219" cy="504825"/>
          </a:xfrm>
        </p:spPr>
        <p:style>
          <a:lnRef idx="2">
            <a:schemeClr val="dk1"/>
          </a:lnRef>
          <a:fillRef idx="1">
            <a:schemeClr val="lt1"/>
          </a:fillRef>
          <a:effectRef idx="0">
            <a:schemeClr val="dk1"/>
          </a:effectRef>
          <a:fontRef idx="minor">
            <a:schemeClr val="dk1"/>
          </a:fontRef>
        </p:style>
        <p:txBody>
          <a:bodyPr/>
          <a:lstStyle/>
          <a:p>
            <a:r>
              <a:rPr lang="el-GR" altLang="el-GR" sz="4000" dirty="0">
                <a:solidFill>
                  <a:srgbClr val="FF0000"/>
                </a:solidFill>
              </a:rPr>
              <a:t>Πολικά Εδάφη</a:t>
            </a:r>
          </a:p>
        </p:txBody>
      </p:sp>
      <p:pic>
        <p:nvPicPr>
          <p:cNvPr id="972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92" r="4493" b="14236"/>
          <a:stretch/>
        </p:blipFill>
        <p:spPr bwMode="auto">
          <a:xfrm>
            <a:off x="250166" y="815229"/>
            <a:ext cx="6211020" cy="317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955138" y="66881"/>
            <a:ext cx="5018326" cy="646331"/>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3600" b="1" dirty="0">
                <a:solidFill>
                  <a:srgbClr val="FF0000"/>
                </a:solidFill>
                <a:latin typeface="Courier New" panose="02070309020205020404" pitchFamily="49" charset="0"/>
                <a:ea typeface="Times New Roman" panose="02020603050405020304" pitchFamily="18" charset="0"/>
                <a:cs typeface="Courier New" panose="02070309020205020404" pitchFamily="49" charset="0"/>
              </a:rPr>
              <a:t>Εδάφη </a:t>
            </a:r>
            <a:r>
              <a:rPr lang="el-GR" altLang="el-GR" sz="3600" b="1" dirty="0" err="1">
                <a:solidFill>
                  <a:srgbClr val="FF0000"/>
                </a:solidFill>
                <a:latin typeface="Courier New" panose="02070309020205020404" pitchFamily="49" charset="0"/>
                <a:ea typeface="Times New Roman" panose="02020603050405020304" pitchFamily="18" charset="0"/>
                <a:cs typeface="Courier New" panose="02070309020205020404" pitchFamily="49" charset="0"/>
              </a:rPr>
              <a:t>πoντoζoλικά</a:t>
            </a:r>
            <a:endParaRPr lang="el-GR" altLang="el-GR" sz="3600" b="1" dirty="0">
              <a:solidFill>
                <a:srgbClr val="FF0000"/>
              </a:solidFill>
              <a:ea typeface="Times New Roman" panose="02020603050405020304" pitchFamily="18" charset="0"/>
              <a:cs typeface="Courier New" panose="02070309020205020404" pitchFamily="49" charset="0"/>
            </a:endParaRPr>
          </a:p>
        </p:txBody>
      </p:sp>
      <p:pic>
        <p:nvPicPr>
          <p:cNvPr id="6" name="Picture 2" descr="C:\Documents and Settings\izimatologia\Τα έγγραφά μου\Οι εικόνες μου\podzo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095" y="815229"/>
            <a:ext cx="5332412"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88568"/>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1"/>
          <p:cNvSpPr>
            <a:spLocks noGrp="1"/>
          </p:cNvSpPr>
          <p:nvPr>
            <p:ph type="title"/>
          </p:nvPr>
        </p:nvSpPr>
        <p:spPr>
          <a:xfrm>
            <a:off x="161027" y="102110"/>
            <a:ext cx="7205931" cy="682894"/>
          </a:xfrm>
        </p:spPr>
        <p:style>
          <a:lnRef idx="2">
            <a:schemeClr val="dk1"/>
          </a:lnRef>
          <a:fillRef idx="1">
            <a:schemeClr val="lt1"/>
          </a:fillRef>
          <a:effectRef idx="0">
            <a:schemeClr val="dk1"/>
          </a:effectRef>
          <a:fontRef idx="minor">
            <a:schemeClr val="dk1"/>
          </a:fontRef>
        </p:style>
        <p:txBody>
          <a:bodyPr/>
          <a:lstStyle/>
          <a:p>
            <a:r>
              <a:rPr lang="el-GR" altLang="el-GR" b="0" u="sng" dirty="0" smtClean="0">
                <a:solidFill>
                  <a:srgbClr val="FF0000"/>
                </a:solidFill>
                <a:ea typeface="Times New Roman" panose="02020603050405020304" pitchFamily="18" charset="0"/>
                <a:cs typeface="Courier New" panose="02070309020205020404" pitchFamily="49" charset="0"/>
              </a:rPr>
              <a:t>Μαύρα εδάφη (</a:t>
            </a:r>
            <a:r>
              <a:rPr lang="el-GR" altLang="el-GR" u="sng" dirty="0" err="1" smtClean="0">
                <a:solidFill>
                  <a:srgbClr val="FF0000"/>
                </a:solidFill>
                <a:ea typeface="Times New Roman" panose="02020603050405020304" pitchFamily="18" charset="0"/>
                <a:cs typeface="Courier New" panose="02070309020205020404" pitchFamily="49" charset="0"/>
              </a:rPr>
              <a:t>Chernozems</a:t>
            </a:r>
            <a:r>
              <a:rPr lang="el-GR" altLang="el-GR" dirty="0" smtClean="0">
                <a:solidFill>
                  <a:srgbClr val="FF0000"/>
                </a:solidFill>
                <a:ea typeface="Times New Roman" panose="02020603050405020304" pitchFamily="18" charset="0"/>
                <a:cs typeface="Courier New" panose="02070309020205020404" pitchFamily="49" charset="0"/>
              </a:rPr>
              <a:t>)</a:t>
            </a:r>
          </a:p>
        </p:txBody>
      </p:sp>
      <p:sp>
        <p:nvSpPr>
          <p:cNvPr id="3" name="Θέση περιεχομένου 2"/>
          <p:cNvSpPr>
            <a:spLocks noGrp="1"/>
          </p:cNvSpPr>
          <p:nvPr>
            <p:ph idx="1"/>
          </p:nvPr>
        </p:nvSpPr>
        <p:spPr>
          <a:xfrm>
            <a:off x="86264" y="970472"/>
            <a:ext cx="7280693" cy="5827143"/>
          </a:xfrm>
        </p:spPr>
        <p:txBody>
          <a:bodyPr/>
          <a:lstStyle/>
          <a:p>
            <a:pPr marL="285750" indent="-285750">
              <a:defRPr/>
            </a:pPr>
            <a:r>
              <a:rPr lang="el-GR" dirty="0" smtClean="0">
                <a:latin typeface="+mj-lt"/>
                <a:ea typeface="Times New Roman" pitchFamily="18" charset="0"/>
                <a:cs typeface="Courier New" pitchFamily="49" charset="0"/>
              </a:rPr>
              <a:t> </a:t>
            </a:r>
            <a:r>
              <a:rPr lang="el-GR" dirty="0" smtClean="0">
                <a:solidFill>
                  <a:schemeClr val="bg1">
                    <a:lumMod val="50000"/>
                  </a:schemeClr>
                </a:solidFill>
                <a:latin typeface="+mj-lt"/>
                <a:ea typeface="Times New Roman" pitchFamily="18" charset="0"/>
                <a:cs typeface="Courier New" pitchFamily="49" charset="0"/>
              </a:rPr>
              <a:t>Σε ηπειρωτικές περιοχές με βλάστηση στέπας (ετήσιοι πόες) και σε μητρικό πέτρωμα πλούσιο σε CaCΟ</a:t>
            </a:r>
            <a:r>
              <a:rPr lang="el-GR" baseline="-30000" dirty="0" smtClean="0">
                <a:solidFill>
                  <a:schemeClr val="bg1">
                    <a:lumMod val="50000"/>
                  </a:schemeClr>
                </a:solidFill>
                <a:latin typeface="+mj-lt"/>
                <a:ea typeface="Times New Roman" pitchFamily="18" charset="0"/>
                <a:cs typeface="Courier New" pitchFamily="49" charset="0"/>
              </a:rPr>
              <a:t>3</a:t>
            </a:r>
            <a:r>
              <a:rPr lang="el-GR" dirty="0" smtClean="0">
                <a:solidFill>
                  <a:schemeClr val="bg1">
                    <a:lumMod val="50000"/>
                  </a:schemeClr>
                </a:solidFill>
                <a:latin typeface="+mj-lt"/>
                <a:ea typeface="Times New Roman" pitchFamily="18" charset="0"/>
                <a:cs typeface="Courier New" pitchFamily="49" charset="0"/>
              </a:rPr>
              <a:t> (Ρωσία και Ευρώπη σε αποθέσεις </a:t>
            </a:r>
            <a:r>
              <a:rPr lang="el-GR" dirty="0" err="1" smtClean="0">
                <a:solidFill>
                  <a:schemeClr val="bg1">
                    <a:lumMod val="50000"/>
                  </a:schemeClr>
                </a:solidFill>
                <a:latin typeface="+mj-lt"/>
                <a:ea typeface="Times New Roman" pitchFamily="18" charset="0"/>
                <a:cs typeface="Courier New" pitchFamily="49" charset="0"/>
              </a:rPr>
              <a:t>Loss</a:t>
            </a:r>
            <a:r>
              <a:rPr lang="el-GR" dirty="0" smtClean="0">
                <a:solidFill>
                  <a:schemeClr val="bg1">
                    <a:lumMod val="50000"/>
                  </a:schemeClr>
                </a:solidFill>
                <a:latin typeface="+mj-lt"/>
                <a:ea typeface="Times New Roman" pitchFamily="18" charset="0"/>
                <a:cs typeface="Courier New" pitchFamily="49" charset="0"/>
              </a:rPr>
              <a:t>) σχηματίζονται εδάφη μαύρου χρώματος.</a:t>
            </a:r>
            <a:endParaRPr lang="el-GR" dirty="0" smtClean="0">
              <a:solidFill>
                <a:schemeClr val="bg1">
                  <a:lumMod val="50000"/>
                </a:schemeClr>
              </a:solidFill>
              <a:latin typeface="+mj-lt"/>
              <a:cs typeface="Courier New" pitchFamily="49" charset="0"/>
            </a:endParaRPr>
          </a:p>
          <a:p>
            <a:pPr marL="285750" indent="-285750">
              <a:spcBef>
                <a:spcPct val="0"/>
              </a:spcBef>
              <a:buClrTx/>
              <a:defRPr/>
            </a:pPr>
            <a:r>
              <a:rPr lang="el-GR" dirty="0" smtClean="0">
                <a:solidFill>
                  <a:schemeClr val="bg1">
                    <a:lumMod val="50000"/>
                  </a:schemeClr>
                </a:solidFill>
                <a:latin typeface="+mj-lt"/>
                <a:ea typeface="Times New Roman" pitchFamily="18" charset="0"/>
                <a:cs typeface="Courier New" pitchFamily="49" charset="0"/>
              </a:rPr>
              <a:t> Το ετήσιο ύψος βροχής είναι 500mm μέχρι 350mm, ο χειμώνας είναι βαρύς και ψυχρός και το καλοκαίρι θερμό. Η ζώνη Α είναι πλούσια σε χούμο που ξεπερνά το 10%. Η </a:t>
            </a:r>
            <a:r>
              <a:rPr lang="el-GR" dirty="0" err="1" smtClean="0">
                <a:solidFill>
                  <a:schemeClr val="bg1">
                    <a:lumMod val="50000"/>
                  </a:schemeClr>
                </a:solidFill>
                <a:latin typeface="+mj-lt"/>
                <a:ea typeface="Times New Roman" pitchFamily="18" charset="0"/>
                <a:cs typeface="Courier New" pitchFamily="49" charset="0"/>
              </a:rPr>
              <a:t>χουμοποίηση</a:t>
            </a:r>
            <a:r>
              <a:rPr lang="el-GR" dirty="0" smtClean="0">
                <a:solidFill>
                  <a:schemeClr val="bg1">
                    <a:lumMod val="50000"/>
                  </a:schemeClr>
                </a:solidFill>
                <a:latin typeface="+mj-lt"/>
                <a:ea typeface="Times New Roman" pitchFamily="18" charset="0"/>
                <a:cs typeface="Courier New" pitchFamily="49" charset="0"/>
              </a:rPr>
              <a:t> των οργανικών ουσιών γίνεται κυρίως στη διάρκεια του θέρους.  </a:t>
            </a:r>
            <a:endParaRPr lang="el-GR" dirty="0">
              <a:solidFill>
                <a:schemeClr val="bg1">
                  <a:lumMod val="50000"/>
                </a:schemeClr>
              </a:solidFill>
              <a:latin typeface="+mj-lt"/>
            </a:endParaRPr>
          </a:p>
        </p:txBody>
      </p:sp>
      <p:sp>
        <p:nvSpPr>
          <p:cNvPr id="4" name="Title 1"/>
          <p:cNvSpPr txBox="1">
            <a:spLocks/>
          </p:cNvSpPr>
          <p:nvPr/>
        </p:nvSpPr>
        <p:spPr bwMode="auto">
          <a:xfrm>
            <a:off x="7366958" y="5139158"/>
            <a:ext cx="4572000" cy="1658457"/>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algn="l">
              <a:defRPr/>
            </a:pPr>
            <a:r>
              <a:rPr lang="el-GR" sz="1600" kern="0" dirty="0" smtClean="0">
                <a:latin typeface="+mn-lt"/>
              </a:rPr>
              <a:t>                                                                      </a:t>
            </a:r>
            <a:br>
              <a:rPr lang="el-GR" sz="1600" kern="0" dirty="0" smtClean="0">
                <a:latin typeface="+mn-lt"/>
              </a:rPr>
            </a:br>
            <a:r>
              <a:rPr lang="el-GR" sz="1400" kern="0" dirty="0" smtClean="0">
                <a:solidFill>
                  <a:srgbClr val="FF0000"/>
                </a:solidFill>
                <a:latin typeface="+mn-lt"/>
              </a:rPr>
              <a:t>Α: </a:t>
            </a:r>
            <a:r>
              <a:rPr lang="el-GR" sz="1400" kern="0" dirty="0" err="1" smtClean="0">
                <a:solidFill>
                  <a:srgbClr val="FF0000"/>
                </a:solidFill>
                <a:latin typeface="+mn-lt"/>
              </a:rPr>
              <a:t>οργανο</a:t>
            </a:r>
            <a:r>
              <a:rPr lang="el-GR" sz="1400" kern="0" dirty="0" smtClean="0">
                <a:solidFill>
                  <a:srgbClr val="FF0000"/>
                </a:solidFill>
                <a:latin typeface="+mn-lt"/>
              </a:rPr>
              <a:t>-μεταλλικός ορίζοντας, μαύρο χρώμα, λεπτή κοκκώδης δομή.</a:t>
            </a:r>
            <a:br>
              <a:rPr lang="el-GR" sz="1400" kern="0" dirty="0" smtClean="0">
                <a:solidFill>
                  <a:srgbClr val="FF0000"/>
                </a:solidFill>
                <a:latin typeface="+mn-lt"/>
              </a:rPr>
            </a:br>
            <a:r>
              <a:rPr lang="el-GR" sz="1400" kern="0" dirty="0" smtClean="0">
                <a:solidFill>
                  <a:srgbClr val="FF0000"/>
                </a:solidFill>
                <a:latin typeface="+mn-lt"/>
              </a:rPr>
              <a:t>BCA: ορίζοντα</a:t>
            </a:r>
            <a:r>
              <a:rPr lang="en-US" sz="1400" kern="0" dirty="0" smtClean="0">
                <a:solidFill>
                  <a:srgbClr val="FF0000"/>
                </a:solidFill>
                <a:latin typeface="+mn-lt"/>
              </a:rPr>
              <a:t>s</a:t>
            </a:r>
            <a:r>
              <a:rPr lang="el-GR" sz="1400" kern="0" dirty="0" smtClean="0">
                <a:solidFill>
                  <a:srgbClr val="FF0000"/>
                </a:solidFill>
                <a:latin typeface="+mn-lt"/>
              </a:rPr>
              <a:t> της συσσώρευσης του </a:t>
            </a:r>
            <a:r>
              <a:rPr lang="en-US" sz="1400" kern="0" dirty="0" smtClean="0">
                <a:solidFill>
                  <a:srgbClr val="FF0000"/>
                </a:solidFill>
                <a:latin typeface="+mn-lt"/>
              </a:rPr>
              <a:t>CaCO</a:t>
            </a:r>
            <a:r>
              <a:rPr lang="en-US" sz="1400" kern="0" baseline="-25000" dirty="0" smtClean="0">
                <a:solidFill>
                  <a:srgbClr val="FF0000"/>
                </a:solidFill>
                <a:latin typeface="+mn-lt"/>
              </a:rPr>
              <a:t>3</a:t>
            </a:r>
            <a:r>
              <a:rPr lang="el-GR" sz="1400" kern="0" dirty="0" smtClean="0">
                <a:solidFill>
                  <a:srgbClr val="FF0000"/>
                </a:solidFill>
                <a:latin typeface="+mn-lt"/>
              </a:rPr>
              <a:t>, χρώμα ωχρό λευκό και πρισματική δομή.</a:t>
            </a:r>
            <a:br>
              <a:rPr lang="el-GR" sz="1400" kern="0" dirty="0" smtClean="0">
                <a:solidFill>
                  <a:srgbClr val="FF0000"/>
                </a:solidFill>
                <a:latin typeface="+mn-lt"/>
              </a:rPr>
            </a:br>
            <a:r>
              <a:rPr lang="en-US" sz="1400" kern="0" dirty="0" smtClean="0">
                <a:solidFill>
                  <a:srgbClr val="FF0000"/>
                </a:solidFill>
                <a:latin typeface="+mn-lt"/>
              </a:rPr>
              <a:t>C</a:t>
            </a:r>
            <a:r>
              <a:rPr lang="el-GR" sz="1400" kern="0" dirty="0" smtClean="0">
                <a:solidFill>
                  <a:srgbClr val="FF0000"/>
                </a:solidFill>
                <a:latin typeface="+mn-lt"/>
              </a:rPr>
              <a:t>: μητρικό υλικό (</a:t>
            </a:r>
            <a:r>
              <a:rPr lang="el-GR" sz="1400" kern="0" dirty="0" err="1" smtClean="0">
                <a:solidFill>
                  <a:srgbClr val="FF0000"/>
                </a:solidFill>
                <a:latin typeface="+mn-lt"/>
              </a:rPr>
              <a:t>loess</a:t>
            </a:r>
            <a:r>
              <a:rPr lang="el-GR" sz="1400" kern="0" dirty="0" smtClean="0">
                <a:solidFill>
                  <a:srgbClr val="FF0000"/>
                </a:solidFill>
                <a:latin typeface="+mn-lt"/>
              </a:rPr>
              <a:t>) </a:t>
            </a:r>
            <a:r>
              <a:rPr lang="el-GR" sz="1400" kern="0" dirty="0" err="1" smtClean="0">
                <a:solidFill>
                  <a:srgbClr val="FF0000"/>
                </a:solidFill>
                <a:latin typeface="+mn-lt"/>
              </a:rPr>
              <a:t>εξαλοιωμένο</a:t>
            </a:r>
            <a:r>
              <a:rPr lang="el-GR" sz="1400" kern="0" dirty="0" smtClean="0">
                <a:solidFill>
                  <a:srgbClr val="FF0000"/>
                </a:solidFill>
                <a:latin typeface="+mn-lt"/>
              </a:rPr>
              <a:t> καφέ χρώμα, </a:t>
            </a:r>
            <a:r>
              <a:rPr lang="el-GR" sz="1400" kern="0" dirty="0" err="1" smtClean="0">
                <a:solidFill>
                  <a:srgbClr val="FF0000"/>
                </a:solidFill>
                <a:latin typeface="+mn-lt"/>
              </a:rPr>
              <a:t>μαζώδης</a:t>
            </a:r>
            <a:r>
              <a:rPr lang="el-GR" sz="1400" kern="0" dirty="0" smtClean="0">
                <a:solidFill>
                  <a:srgbClr val="FF0000"/>
                </a:solidFill>
                <a:latin typeface="+mn-lt"/>
              </a:rPr>
              <a:t> δομή.</a:t>
            </a:r>
            <a:br>
              <a:rPr lang="el-GR" sz="1400" kern="0" dirty="0" smtClean="0">
                <a:solidFill>
                  <a:srgbClr val="FF0000"/>
                </a:solidFill>
                <a:latin typeface="+mn-lt"/>
              </a:rPr>
            </a:br>
            <a:r>
              <a:rPr lang="el-GR" sz="1400" kern="0" dirty="0" smtClean="0">
                <a:solidFill>
                  <a:srgbClr val="FF0000"/>
                </a:solidFill>
                <a:latin typeface="+mn-lt"/>
              </a:rPr>
              <a:t>Βάθος τομής 200 </a:t>
            </a:r>
            <a:r>
              <a:rPr lang="en-US" sz="1400" kern="0" dirty="0" smtClean="0">
                <a:solidFill>
                  <a:srgbClr val="FF0000"/>
                </a:solidFill>
                <a:latin typeface="+mn-lt"/>
              </a:rPr>
              <a:t>cm</a:t>
            </a:r>
            <a:r>
              <a:rPr lang="el-GR" sz="900" kern="0" dirty="0" smtClean="0"/>
              <a:t/>
            </a:r>
            <a:br>
              <a:rPr lang="el-GR" sz="900" kern="0" dirty="0" smtClean="0"/>
            </a:br>
            <a:r>
              <a:rPr lang="el-GR" sz="900" kern="0" dirty="0" smtClean="0"/>
              <a:t/>
            </a:r>
            <a:br>
              <a:rPr lang="el-GR" sz="900" kern="0" dirty="0" smtClean="0"/>
            </a:br>
            <a:endParaRPr lang="el-GR" sz="900" kern="0" dirty="0"/>
          </a:p>
        </p:txBody>
      </p:sp>
      <p:pic>
        <p:nvPicPr>
          <p:cNvPr id="5" name="Picture 2" descr="C:\Documents and Settings\izimatologia\Τα έγγραφά μου\Οι εικόνες μου\sol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120" y="0"/>
            <a:ext cx="3355675" cy="503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535944"/>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769938"/>
          </a:xfrm>
          <a:prstGeom prst="rect">
            <a:avLst/>
          </a:prstGeom>
        </p:spPr>
        <p:txBody>
          <a:bodyPr>
            <a:spAutoFit/>
          </a:bodyPr>
          <a:lstStyle/>
          <a:p>
            <a:pPr fontAlgn="base">
              <a:spcBef>
                <a:spcPct val="0"/>
              </a:spcBef>
              <a:spcAft>
                <a:spcPct val="0"/>
              </a:spcAft>
              <a:defRPr/>
            </a:pPr>
            <a:endParaRPr lang="el-GR" sz="2400" dirty="0">
              <a:solidFill>
                <a:srgbClr val="FFFFFF"/>
              </a:solidFill>
              <a:latin typeface="Arial"/>
            </a:endParaRPr>
          </a:p>
          <a:p>
            <a:pPr fontAlgn="base">
              <a:spcBef>
                <a:spcPct val="0"/>
              </a:spcBef>
              <a:spcAft>
                <a:spcPct val="0"/>
              </a:spcAft>
              <a:defRPr/>
            </a:pPr>
            <a:endParaRPr lang="el-GR" sz="2000" dirty="0">
              <a:solidFill>
                <a:srgbClr val="FFFFFF"/>
              </a:solidFill>
              <a:latin typeface="Arial"/>
              <a:cs typeface="Arial" pitchFamily="34" charset="0"/>
            </a:endParaRPr>
          </a:p>
        </p:txBody>
      </p:sp>
      <p:sp>
        <p:nvSpPr>
          <p:cNvPr id="101379" name="Τίτλος 1"/>
          <p:cNvSpPr>
            <a:spLocks noGrp="1"/>
          </p:cNvSpPr>
          <p:nvPr>
            <p:ph type="title"/>
          </p:nvPr>
        </p:nvSpPr>
        <p:spPr>
          <a:xfrm>
            <a:off x="2809336" y="60775"/>
            <a:ext cx="6257026" cy="648388"/>
          </a:xfrm>
        </p:spPr>
        <p:style>
          <a:lnRef idx="2">
            <a:schemeClr val="dk1"/>
          </a:lnRef>
          <a:fillRef idx="1">
            <a:schemeClr val="lt1"/>
          </a:fillRef>
          <a:effectRef idx="0">
            <a:schemeClr val="dk1"/>
          </a:effectRef>
          <a:fontRef idx="minor">
            <a:schemeClr val="dk1"/>
          </a:fontRef>
        </p:style>
        <p:txBody>
          <a:bodyPr/>
          <a:lstStyle/>
          <a:p>
            <a:r>
              <a:rPr lang="el-GR" altLang="el-GR" sz="4800" dirty="0" err="1">
                <a:ea typeface="Times New Roman" panose="02020603050405020304" pitchFamily="18" charset="0"/>
                <a:cs typeface="Courier New" panose="02070309020205020404" pitchFamily="49" charset="0"/>
              </a:rPr>
              <a:t>Λατεριτικά</a:t>
            </a:r>
            <a:r>
              <a:rPr lang="el-GR" altLang="el-GR" sz="4800" dirty="0">
                <a:ea typeface="Times New Roman" panose="02020603050405020304" pitchFamily="18" charset="0"/>
                <a:cs typeface="Courier New" panose="02070309020205020404" pitchFamily="49" charset="0"/>
              </a:rPr>
              <a:t> εδάφη</a:t>
            </a:r>
            <a:endParaRPr lang="el-GR" altLang="el-GR" dirty="0" smtClean="0">
              <a:ea typeface="Times New Roman" panose="02020603050405020304" pitchFamily="18" charset="0"/>
              <a:cs typeface="Courier New" panose="02070309020205020404" pitchFamily="49" charset="0"/>
            </a:endParaRPr>
          </a:p>
        </p:txBody>
      </p:sp>
      <p:sp>
        <p:nvSpPr>
          <p:cNvPr id="101380" name="Θέση περιεχομένου 2"/>
          <p:cNvSpPr>
            <a:spLocks noGrp="1"/>
          </p:cNvSpPr>
          <p:nvPr>
            <p:ph idx="1"/>
          </p:nvPr>
        </p:nvSpPr>
        <p:spPr>
          <a:xfrm>
            <a:off x="94891" y="769938"/>
            <a:ext cx="12025221" cy="3206839"/>
          </a:xfrm>
        </p:spPr>
        <p:txBody>
          <a:bodyPr/>
          <a:lstStyle/>
          <a:p>
            <a:pPr marL="0" indent="0">
              <a:buNone/>
            </a:pPr>
            <a:r>
              <a:rPr lang="el-GR" altLang="el-GR" sz="2200" dirty="0">
                <a:solidFill>
                  <a:schemeClr val="bg1">
                    <a:lumMod val="50000"/>
                  </a:schemeClr>
                </a:solidFill>
                <a:ea typeface="Times New Roman" panose="02020603050405020304" pitchFamily="18" charset="0"/>
                <a:cs typeface="Courier New" panose="02070309020205020404" pitchFamily="49" charset="0"/>
              </a:rPr>
              <a:t>Αναπτύσσονται σε τροπικές και υποτροπικές περιοχές με άφθονες ατμοσφαιρικές </a:t>
            </a:r>
            <a:r>
              <a:rPr lang="el-GR" altLang="el-GR" sz="2200" dirty="0" smtClean="0">
                <a:solidFill>
                  <a:schemeClr val="bg1">
                    <a:lumMod val="50000"/>
                  </a:schemeClr>
                </a:solidFill>
                <a:ea typeface="Times New Roman" panose="02020603050405020304" pitchFamily="18" charset="0"/>
                <a:cs typeface="Courier New" panose="02070309020205020404" pitchFamily="49" charset="0"/>
              </a:rPr>
              <a:t>κατακρημνίσεις </a:t>
            </a:r>
            <a:r>
              <a:rPr lang="el-GR" altLang="el-GR" sz="2200" dirty="0">
                <a:solidFill>
                  <a:schemeClr val="bg1">
                    <a:lumMod val="50000"/>
                  </a:schemeClr>
                </a:solidFill>
                <a:ea typeface="Times New Roman" panose="02020603050405020304" pitchFamily="18" charset="0"/>
                <a:cs typeface="Courier New" panose="02070309020205020404" pitchFamily="49" charset="0"/>
              </a:rPr>
              <a:t>(&gt;1200mm). Η απουσία ψυχρής εποχής επιτρέπει την ταχύτατη αποσύνθεση φυτών και ζώων. Έτσι, τα εδάφη αυτά είναι φτωχά σε χουμικό υλικό. Η αποσάθρωση γίνεται πάνω σένα μητρικό εκρηξιγενές πέτρωμα πλούσιο σε </a:t>
            </a:r>
            <a:r>
              <a:rPr lang="el-GR" altLang="el-GR" sz="2200" dirty="0" err="1">
                <a:solidFill>
                  <a:schemeClr val="bg1">
                    <a:lumMod val="50000"/>
                  </a:schemeClr>
                </a:solidFill>
                <a:ea typeface="Times New Roman" panose="02020603050405020304" pitchFamily="18" charset="0"/>
                <a:cs typeface="Courier New" panose="02070309020205020404" pitchFamily="49" charset="0"/>
              </a:rPr>
              <a:t>αργιλλο</a:t>
            </a:r>
            <a:r>
              <a:rPr lang="en-US" altLang="el-GR" sz="2200" dirty="0">
                <a:solidFill>
                  <a:schemeClr val="bg1">
                    <a:lumMod val="50000"/>
                  </a:schemeClr>
                </a:solidFill>
                <a:ea typeface="Times New Roman" panose="02020603050405020304" pitchFamily="18" charset="0"/>
                <a:cs typeface="Courier New" panose="02070309020205020404" pitchFamily="49" charset="0"/>
              </a:rPr>
              <a:t>-</a:t>
            </a:r>
            <a:r>
              <a:rPr lang="el-GR" altLang="el-GR" sz="2200" dirty="0">
                <a:solidFill>
                  <a:schemeClr val="bg1">
                    <a:lumMod val="50000"/>
                  </a:schemeClr>
                </a:solidFill>
                <a:ea typeface="Times New Roman" panose="02020603050405020304" pitchFamily="18" charset="0"/>
                <a:cs typeface="Courier New" panose="02070309020205020404" pitchFamily="49" charset="0"/>
              </a:rPr>
              <a:t>πυριτικά ορυκτά (</a:t>
            </a:r>
            <a:r>
              <a:rPr lang="el-GR" altLang="el-GR" sz="2200" dirty="0" err="1">
                <a:solidFill>
                  <a:schemeClr val="bg1">
                    <a:lumMod val="50000"/>
                  </a:schemeClr>
                </a:solidFill>
                <a:ea typeface="Times New Roman" panose="02020603050405020304" pitchFamily="18" charset="0"/>
                <a:cs typeface="Courier New" panose="02070309020205020404" pitchFamily="49" charset="0"/>
              </a:rPr>
              <a:t>άστριοι</a:t>
            </a:r>
            <a:r>
              <a:rPr lang="el-GR" altLang="el-GR" sz="2200" dirty="0">
                <a:solidFill>
                  <a:schemeClr val="bg1">
                    <a:lumMod val="50000"/>
                  </a:schemeClr>
                </a:solidFill>
                <a:ea typeface="Times New Roman" panose="02020603050405020304" pitchFamily="18" charset="0"/>
                <a:cs typeface="Courier New" panose="02070309020205020404" pitchFamily="49" charset="0"/>
              </a:rPr>
              <a:t>) με τελικά προϊόντα στον </a:t>
            </a:r>
            <a:r>
              <a:rPr lang="el-GR" altLang="el-GR" sz="2200" dirty="0" smtClean="0">
                <a:solidFill>
                  <a:schemeClr val="bg1">
                    <a:lumMod val="50000"/>
                  </a:schemeClr>
                </a:solidFill>
                <a:ea typeface="Times New Roman" panose="02020603050405020304" pitchFamily="18" charset="0"/>
                <a:cs typeface="Courier New" panose="02070309020205020404" pitchFamily="49" charset="0"/>
              </a:rPr>
              <a:t>ορίζοντα </a:t>
            </a:r>
            <a:r>
              <a:rPr lang="el-GR" altLang="el-GR" sz="2200" dirty="0">
                <a:solidFill>
                  <a:schemeClr val="bg1">
                    <a:lumMod val="50000"/>
                  </a:schemeClr>
                </a:solidFill>
                <a:ea typeface="Times New Roman" panose="02020603050405020304" pitchFamily="18" charset="0"/>
                <a:cs typeface="Courier New" panose="02070309020205020404" pitchFamily="49" charset="0"/>
              </a:rPr>
              <a:t>Α χημικές ενώσεις </a:t>
            </a:r>
            <a:r>
              <a:rPr lang="el-GR" altLang="el-GR" sz="2200" dirty="0" err="1">
                <a:solidFill>
                  <a:schemeClr val="bg1">
                    <a:lumMod val="50000"/>
                  </a:schemeClr>
                </a:solidFill>
                <a:ea typeface="Times New Roman" panose="02020603050405020304" pitchFamily="18" charset="0"/>
                <a:cs typeface="Courier New" panose="02070309020205020404" pitchFamily="49" charset="0"/>
              </a:rPr>
              <a:t>Fe</a:t>
            </a:r>
            <a:r>
              <a:rPr lang="el-GR" altLang="el-GR" sz="2200" dirty="0">
                <a:solidFill>
                  <a:schemeClr val="bg1">
                    <a:lumMod val="50000"/>
                  </a:schemeClr>
                </a:solidFill>
                <a:ea typeface="Times New Roman" panose="02020603050405020304" pitchFamily="18" charset="0"/>
                <a:cs typeface="Courier New" panose="02070309020205020404" pitchFamily="49" charset="0"/>
              </a:rPr>
              <a:t> και υδροξείδια του ΑΙ. Ο </a:t>
            </a:r>
            <a:r>
              <a:rPr lang="el-GR" altLang="el-GR" sz="2200" dirty="0" err="1">
                <a:solidFill>
                  <a:schemeClr val="bg1">
                    <a:lumMod val="50000"/>
                  </a:schemeClr>
                </a:solidFill>
                <a:ea typeface="Times New Roman" panose="02020603050405020304" pitchFamily="18" charset="0"/>
                <a:cs typeface="Courier New" panose="02070309020205020404" pitchFamily="49" charset="0"/>
              </a:rPr>
              <a:t>ορίζων</a:t>
            </a:r>
            <a:r>
              <a:rPr lang="el-GR" altLang="el-GR" sz="2200" dirty="0">
                <a:solidFill>
                  <a:schemeClr val="bg1">
                    <a:lumMod val="50000"/>
                  </a:schemeClr>
                </a:solidFill>
                <a:ea typeface="Times New Roman" panose="02020603050405020304" pitchFamily="18" charset="0"/>
                <a:cs typeface="Courier New" panose="02070309020205020404" pitchFamily="49" charset="0"/>
              </a:rPr>
              <a:t> αυτός είναι χονδρόκοκκος, πορώδης και αποτελεί ζώνη τάχιστης οξείδωσης. Μέρος των σχηματιζόμενων αργιλικών ορυκτών οδεύει στον </a:t>
            </a:r>
            <a:r>
              <a:rPr lang="el-GR" altLang="el-GR" sz="2200" dirty="0" smtClean="0">
                <a:solidFill>
                  <a:schemeClr val="bg1">
                    <a:lumMod val="50000"/>
                  </a:schemeClr>
                </a:solidFill>
                <a:ea typeface="Times New Roman" panose="02020603050405020304" pitchFamily="18" charset="0"/>
                <a:cs typeface="Courier New" panose="02070309020205020404" pitchFamily="49" charset="0"/>
              </a:rPr>
              <a:t>ορίζοντα </a:t>
            </a:r>
            <a:r>
              <a:rPr lang="el-GR" altLang="el-GR" sz="2200" dirty="0">
                <a:solidFill>
                  <a:schemeClr val="bg1">
                    <a:lumMod val="50000"/>
                  </a:schemeClr>
                </a:solidFill>
                <a:ea typeface="Times New Roman" panose="02020603050405020304" pitchFamily="18" charset="0"/>
                <a:cs typeface="Courier New" panose="02070309020205020404" pitchFamily="49" charset="0"/>
              </a:rPr>
              <a:t>Β.</a:t>
            </a:r>
            <a:r>
              <a:rPr lang="el-GR" altLang="el-GR" sz="2200" b="1" dirty="0">
                <a:solidFill>
                  <a:schemeClr val="bg1">
                    <a:lumMod val="50000"/>
                  </a:schemeClr>
                </a:solidFill>
                <a:ea typeface="Times New Roman" panose="02020603050405020304" pitchFamily="18" charset="0"/>
                <a:cs typeface="Courier New" panose="02070309020205020404" pitchFamily="49" charset="0"/>
              </a:rPr>
              <a:t> </a:t>
            </a:r>
            <a:r>
              <a:rPr lang="el-GR" altLang="el-GR" sz="2200" dirty="0">
                <a:solidFill>
                  <a:schemeClr val="bg1">
                    <a:lumMod val="50000"/>
                  </a:schemeClr>
                </a:solidFill>
                <a:ea typeface="Times New Roman" panose="02020603050405020304" pitchFamily="18" charset="0"/>
                <a:cs typeface="Courier New" panose="02070309020205020404" pitchFamily="49" charset="0"/>
              </a:rPr>
              <a:t>Το προϊόν βαθιάς αποσάθρωσης</a:t>
            </a:r>
            <a:r>
              <a:rPr lang="en-US" altLang="el-GR" sz="2200" dirty="0">
                <a:solidFill>
                  <a:schemeClr val="bg1">
                    <a:lumMod val="50000"/>
                  </a:schemeClr>
                </a:solidFill>
                <a:ea typeface="Times New Roman" panose="02020603050405020304" pitchFamily="18" charset="0"/>
                <a:cs typeface="Courier New" panose="02070309020205020404" pitchFamily="49" charset="0"/>
              </a:rPr>
              <a:t> </a:t>
            </a:r>
            <a:r>
              <a:rPr lang="el-GR" altLang="el-GR" sz="2200" dirty="0">
                <a:solidFill>
                  <a:schemeClr val="bg1">
                    <a:lumMod val="50000"/>
                  </a:schemeClr>
                </a:solidFill>
                <a:ea typeface="Times New Roman" panose="02020603050405020304" pitchFamily="18" charset="0"/>
                <a:cs typeface="Courier New" panose="02070309020205020404" pitchFamily="49" charset="0"/>
              </a:rPr>
              <a:t> ονομάζεται </a:t>
            </a:r>
            <a:r>
              <a:rPr lang="el-GR" altLang="el-GR" sz="2200" dirty="0" err="1">
                <a:solidFill>
                  <a:schemeClr val="bg1">
                    <a:lumMod val="50000"/>
                  </a:schemeClr>
                </a:solidFill>
                <a:ea typeface="Times New Roman" panose="02020603050405020304" pitchFamily="18" charset="0"/>
                <a:cs typeface="Courier New" panose="02070309020205020404" pitchFamily="49" charset="0"/>
              </a:rPr>
              <a:t>λατερίτης</a:t>
            </a:r>
            <a:r>
              <a:rPr lang="en-US" altLang="el-GR" sz="2200" dirty="0">
                <a:solidFill>
                  <a:schemeClr val="bg1">
                    <a:lumMod val="50000"/>
                  </a:schemeClr>
                </a:solidFill>
                <a:ea typeface="Times New Roman" panose="02020603050405020304" pitchFamily="18" charset="0"/>
                <a:cs typeface="Courier New" panose="02070309020205020404" pitchFamily="49" charset="0"/>
              </a:rPr>
              <a:t>.</a:t>
            </a:r>
            <a:r>
              <a:rPr lang="el-GR" altLang="el-GR" sz="2200" dirty="0">
                <a:solidFill>
                  <a:schemeClr val="bg1">
                    <a:lumMod val="50000"/>
                  </a:schemeClr>
                </a:solidFill>
                <a:ea typeface="Times New Roman" panose="02020603050405020304" pitchFamily="18" charset="0"/>
                <a:cs typeface="Courier New" panose="02070309020205020404" pitchFamily="49" charset="0"/>
              </a:rPr>
              <a:t> Ένα προϊόν της </a:t>
            </a:r>
            <a:r>
              <a:rPr lang="el-GR" altLang="el-GR" sz="2200" dirty="0" err="1">
                <a:solidFill>
                  <a:schemeClr val="bg1">
                    <a:lumMod val="50000"/>
                  </a:schemeClr>
                </a:solidFill>
                <a:ea typeface="Times New Roman" panose="02020603050405020304" pitchFamily="18" charset="0"/>
                <a:cs typeface="Courier New" panose="02070309020205020404" pitchFamily="49" charset="0"/>
              </a:rPr>
              <a:t>λατεριτικής</a:t>
            </a:r>
            <a:r>
              <a:rPr lang="el-GR" altLang="el-GR" sz="2200" dirty="0">
                <a:solidFill>
                  <a:schemeClr val="bg1">
                    <a:lumMod val="50000"/>
                  </a:schemeClr>
                </a:solidFill>
                <a:ea typeface="Times New Roman" panose="02020603050405020304" pitchFamily="18" charset="0"/>
                <a:cs typeface="Courier New" panose="02070309020205020404" pitchFamily="49" charset="0"/>
              </a:rPr>
              <a:t> αποσάθρωσης είναι και το υδροξείδιο του δισθενούς σιδήρου. Φτωχά ως εδάφη.</a:t>
            </a:r>
          </a:p>
        </p:txBody>
      </p:sp>
      <p:pic>
        <p:nvPicPr>
          <p:cNvPr id="5" name="Picture 4" descr="05_1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14" y="3863223"/>
            <a:ext cx="5893623" cy="291713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bwMode="auto">
          <a:xfrm>
            <a:off x="7073660" y="4948699"/>
            <a:ext cx="4986068" cy="1143000"/>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kern="0" dirty="0" err="1" smtClean="0"/>
              <a:t>Λατεριτικό</a:t>
            </a:r>
            <a:r>
              <a:rPr lang="el-GR" altLang="el-GR" kern="0" dirty="0" smtClean="0"/>
              <a:t> Έδαφος στο Βόρνεο</a:t>
            </a:r>
          </a:p>
        </p:txBody>
      </p:sp>
    </p:spTree>
    <p:extLst>
      <p:ext uri="{BB962C8B-B14F-4D97-AF65-F5344CB8AC3E}">
        <p14:creationId xmlns:p14="http://schemas.microsoft.com/office/powerpoint/2010/main" val="2785046220"/>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86264" y="1062505"/>
            <a:ext cx="12016596" cy="2677656"/>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el-GR" sz="2800" dirty="0">
                <a:solidFill>
                  <a:schemeClr val="bg1">
                    <a:lumMod val="50000"/>
                  </a:schemeClr>
                </a:solidFill>
                <a:latin typeface="Arial"/>
                <a:ea typeface="Times New Roman" pitchFamily="18" charset="0"/>
                <a:cs typeface="Courier New" pitchFamily="49" charset="0"/>
              </a:rPr>
              <a:t>Στους </a:t>
            </a:r>
            <a:r>
              <a:rPr lang="el-GR" sz="2800" dirty="0" err="1">
                <a:solidFill>
                  <a:schemeClr val="bg1">
                    <a:lumMod val="50000"/>
                  </a:schemeClr>
                </a:solidFill>
                <a:latin typeface="Arial"/>
                <a:ea typeface="Times New Roman" pitchFamily="18" charset="0"/>
                <a:cs typeface="Courier New" pitchFamily="49" charset="0"/>
              </a:rPr>
              <a:t>καρστικοποιημένους</a:t>
            </a:r>
            <a:r>
              <a:rPr lang="el-GR" sz="2800" dirty="0">
                <a:solidFill>
                  <a:schemeClr val="bg1">
                    <a:lumMod val="50000"/>
                  </a:schemeClr>
                </a:solidFill>
                <a:latin typeface="Arial"/>
                <a:ea typeface="Times New Roman" pitchFamily="18" charset="0"/>
                <a:cs typeface="Courier New" pitchFamily="49" charset="0"/>
              </a:rPr>
              <a:t> ασβεστόλιθους υποτροπικών ζωνών και περιοχών μεσογειακού κλίματος και σε χαμηλές μάλιστα επιφάνειες σxηματίζoνται εδάφη από ερυθρογή που προέρχονται από την διάλυση του CaC0</a:t>
            </a:r>
            <a:r>
              <a:rPr lang="el-GR" sz="2800" baseline="-30000" dirty="0">
                <a:solidFill>
                  <a:schemeClr val="bg1">
                    <a:lumMod val="50000"/>
                  </a:schemeClr>
                </a:solidFill>
                <a:latin typeface="Arial"/>
                <a:ea typeface="Times New Roman" pitchFamily="18" charset="0"/>
                <a:cs typeface="Courier New" pitchFamily="49" charset="0"/>
              </a:rPr>
              <a:t>3</a:t>
            </a:r>
            <a:r>
              <a:rPr lang="el-GR" sz="2800" dirty="0">
                <a:solidFill>
                  <a:schemeClr val="bg1">
                    <a:lumMod val="50000"/>
                  </a:schemeClr>
                </a:solidFill>
                <a:latin typeface="Arial"/>
                <a:ea typeface="Times New Roman" pitchFamily="18" charset="0"/>
                <a:cs typeface="Courier New" pitchFamily="49" charset="0"/>
              </a:rPr>
              <a:t> και του </a:t>
            </a:r>
            <a:r>
              <a:rPr lang="el-GR" sz="2800" dirty="0" smtClean="0">
                <a:solidFill>
                  <a:schemeClr val="bg1">
                    <a:lumMod val="50000"/>
                  </a:schemeClr>
                </a:solidFill>
                <a:latin typeface="Arial"/>
                <a:ea typeface="Times New Roman" pitchFamily="18" charset="0"/>
                <a:cs typeface="Courier New" pitchFamily="49" charset="0"/>
              </a:rPr>
              <a:t>εμπλουτισμού </a:t>
            </a:r>
            <a:r>
              <a:rPr lang="el-GR" sz="2800" dirty="0">
                <a:solidFill>
                  <a:schemeClr val="bg1">
                    <a:lumMod val="50000"/>
                  </a:schemeClr>
                </a:solidFill>
                <a:latin typeface="Arial"/>
                <a:ea typeface="Times New Roman" pitchFamily="18" charset="0"/>
                <a:cs typeface="Courier New" pitchFamily="49" charset="0"/>
              </a:rPr>
              <a:t>του πετρώματος σε δυσδιάλυτα ένυδρα οξείδια Fe, ΑΙ, Si καθώς και σε άργιλο. Τα εδάφη αυτά </a:t>
            </a:r>
            <a:r>
              <a:rPr lang="el-GR" sz="2800" dirty="0" smtClean="0">
                <a:solidFill>
                  <a:schemeClr val="bg1">
                    <a:lumMod val="50000"/>
                  </a:schemeClr>
                </a:solidFill>
                <a:latin typeface="Arial"/>
                <a:ea typeface="Times New Roman" pitchFamily="18" charset="0"/>
                <a:cs typeface="Courier New" pitchFamily="49" charset="0"/>
              </a:rPr>
              <a:t>θεωρούνται, εύφορα</a:t>
            </a:r>
            <a:r>
              <a:rPr lang="el-GR" sz="2800" dirty="0">
                <a:solidFill>
                  <a:schemeClr val="bg1">
                    <a:lumMod val="50000"/>
                  </a:schemeClr>
                </a:solidFill>
                <a:latin typeface="Arial"/>
                <a:ea typeface="Times New Roman" pitchFamily="18" charset="0"/>
                <a:cs typeface="Courier New" pitchFamily="49" charset="0"/>
              </a:rPr>
              <a:t>. </a:t>
            </a:r>
            <a:endParaRPr lang="el-GR" sz="2800" dirty="0">
              <a:solidFill>
                <a:schemeClr val="bg1">
                  <a:lumMod val="50000"/>
                </a:schemeClr>
              </a:solidFill>
              <a:latin typeface="Arial"/>
              <a:cs typeface="Arial" pitchFamily="34" charset="0"/>
            </a:endParaRPr>
          </a:p>
          <a:p>
            <a:pPr eaLnBrk="0" fontAlgn="base" hangingPunct="0">
              <a:spcBef>
                <a:spcPct val="0"/>
              </a:spcBef>
              <a:spcAft>
                <a:spcPct val="0"/>
              </a:spcAft>
              <a:defRPr/>
            </a:pPr>
            <a:endParaRPr lang="el-GR" sz="2800" u="sng" dirty="0">
              <a:solidFill>
                <a:srgbClr val="FFFFFF"/>
              </a:solidFill>
              <a:latin typeface="Arial"/>
              <a:ea typeface="Times New Roman" pitchFamily="18" charset="0"/>
              <a:cs typeface="Courier New" pitchFamily="49" charset="0"/>
            </a:endParaRPr>
          </a:p>
        </p:txBody>
      </p:sp>
      <p:sp>
        <p:nvSpPr>
          <p:cNvPr id="2" name="Τίτλος 1"/>
          <p:cNvSpPr>
            <a:spLocks noGrp="1"/>
          </p:cNvSpPr>
          <p:nvPr>
            <p:ph type="title"/>
          </p:nvPr>
        </p:nvSpPr>
        <p:spPr>
          <a:xfrm>
            <a:off x="2895600" y="67604"/>
            <a:ext cx="6636589" cy="717400"/>
          </a:xfrm>
        </p:spPr>
        <p:style>
          <a:lnRef idx="2">
            <a:schemeClr val="dk1"/>
          </a:lnRef>
          <a:fillRef idx="1">
            <a:schemeClr val="lt1"/>
          </a:fillRef>
          <a:effectRef idx="0">
            <a:schemeClr val="dk1"/>
          </a:effectRef>
          <a:fontRef idx="minor">
            <a:schemeClr val="dk1"/>
          </a:fontRef>
        </p:style>
        <p:txBody>
          <a:bodyPr/>
          <a:lstStyle/>
          <a:p>
            <a:pPr>
              <a:defRPr/>
            </a:pPr>
            <a:r>
              <a:rPr lang="el-GR" dirty="0" err="1">
                <a:solidFill>
                  <a:schemeClr val="bg2"/>
                </a:solidFill>
                <a:ea typeface="Times New Roman" pitchFamily="18" charset="0"/>
                <a:cs typeface="Courier New" pitchFamily="49" charset="0"/>
              </a:rPr>
              <a:t>Ερυθρογαίες</a:t>
            </a:r>
            <a:r>
              <a:rPr lang="el-GR" dirty="0">
                <a:solidFill>
                  <a:schemeClr val="bg2"/>
                </a:solidFill>
                <a:ea typeface="Times New Roman" pitchFamily="18" charset="0"/>
                <a:cs typeface="Courier New" pitchFamily="49" charset="0"/>
              </a:rPr>
              <a:t> </a:t>
            </a:r>
            <a:r>
              <a:rPr lang="el-GR" dirty="0">
                <a:solidFill>
                  <a:schemeClr val="bg2"/>
                </a:solidFill>
                <a:ea typeface="Times New Roman" pitchFamily="18" charset="0"/>
                <a:cs typeface="Arial" pitchFamily="34" charset="0"/>
              </a:rPr>
              <a:t>(</a:t>
            </a:r>
            <a:r>
              <a:rPr lang="el-GR" dirty="0" err="1">
                <a:solidFill>
                  <a:schemeClr val="bg2"/>
                </a:solidFill>
                <a:ea typeface="Times New Roman" pitchFamily="18" charset="0"/>
                <a:cs typeface="Arial" pitchFamily="34" charset="0"/>
              </a:rPr>
              <a:t>Τerra</a:t>
            </a:r>
            <a:r>
              <a:rPr lang="el-GR" dirty="0">
                <a:solidFill>
                  <a:schemeClr val="bg2"/>
                </a:solidFill>
                <a:ea typeface="Times New Roman" pitchFamily="18" charset="0"/>
                <a:cs typeface="Arial" pitchFamily="34" charset="0"/>
              </a:rPr>
              <a:t> </a:t>
            </a:r>
            <a:r>
              <a:rPr lang="el-GR" dirty="0" err="1">
                <a:solidFill>
                  <a:schemeClr val="bg2"/>
                </a:solidFill>
                <a:ea typeface="Times New Roman" pitchFamily="18" charset="0"/>
                <a:cs typeface="Arial" pitchFamily="34" charset="0"/>
              </a:rPr>
              <a:t>rossa</a:t>
            </a:r>
            <a:r>
              <a:rPr lang="el-GR" dirty="0" smtClean="0">
                <a:solidFill>
                  <a:schemeClr val="bg2"/>
                </a:solidFill>
                <a:ea typeface="Times New Roman" pitchFamily="18" charset="0"/>
                <a:cs typeface="Arial" pitchFamily="34" charset="0"/>
              </a:rPr>
              <a:t>)</a:t>
            </a:r>
            <a:endParaRPr lang="el-GR" dirty="0">
              <a:solidFill>
                <a:schemeClr val="bg2"/>
              </a:solidFill>
            </a:endParaRPr>
          </a:p>
        </p:txBody>
      </p:sp>
      <p:pic>
        <p:nvPicPr>
          <p:cNvPr id="4" name="Picture 2" descr="http://farm3.static.flickr.com/2736/4355892885_daec7bc5c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31721" y="3300592"/>
            <a:ext cx="4641011" cy="3480758"/>
          </a:xfrm>
          <a:noFill/>
        </p:spPr>
      </p:pic>
    </p:spTree>
    <p:extLst>
      <p:ext uri="{BB962C8B-B14F-4D97-AF65-F5344CB8AC3E}">
        <p14:creationId xmlns:p14="http://schemas.microsoft.com/office/powerpoint/2010/main" val="1972970922"/>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0" y="44452"/>
            <a:ext cx="9144000" cy="688974"/>
          </a:xfrm>
        </p:spPr>
        <p:style>
          <a:lnRef idx="2">
            <a:schemeClr val="dk1"/>
          </a:lnRef>
          <a:fillRef idx="1">
            <a:schemeClr val="lt1"/>
          </a:fillRef>
          <a:effectRef idx="0">
            <a:schemeClr val="dk1"/>
          </a:effectRef>
          <a:fontRef idx="minor">
            <a:schemeClr val="dk1"/>
          </a:fontRef>
        </p:style>
        <p:txBody>
          <a:bodyPr/>
          <a:lstStyle/>
          <a:p>
            <a:r>
              <a:rPr lang="el-GR" altLang="el-GR" sz="4800" dirty="0"/>
              <a:t>Έδαφος</a:t>
            </a:r>
            <a:endParaRPr lang="en-US" altLang="el-GR" sz="4800" dirty="0"/>
          </a:p>
        </p:txBody>
      </p:sp>
      <p:sp>
        <p:nvSpPr>
          <p:cNvPr id="67587" name="Rectangle 3"/>
          <p:cNvSpPr>
            <a:spLocks noGrp="1" noChangeArrowheads="1"/>
          </p:cNvSpPr>
          <p:nvPr>
            <p:ph type="body" idx="1"/>
          </p:nvPr>
        </p:nvSpPr>
        <p:spPr>
          <a:xfrm>
            <a:off x="85725" y="885825"/>
            <a:ext cx="12020550" cy="5781675"/>
          </a:xfrm>
        </p:spPr>
        <p:txBody>
          <a:bodyPr/>
          <a:lstStyle/>
          <a:p>
            <a:pPr>
              <a:defRPr/>
            </a:pPr>
            <a:r>
              <a:rPr lang="el-GR" sz="2600" dirty="0">
                <a:solidFill>
                  <a:schemeClr val="bg1">
                    <a:lumMod val="50000"/>
                  </a:schemeClr>
                </a:solidFill>
                <a:latin typeface="Times New Roman" pitchFamily="18" charset="0"/>
              </a:rPr>
              <a:t>Παράγοντες που ρυθμίζουν τον σχηματισμό των εδαφών</a:t>
            </a:r>
            <a:r>
              <a:rPr lang="en-US" sz="2600" dirty="0">
                <a:solidFill>
                  <a:schemeClr val="bg1">
                    <a:lumMod val="50000"/>
                  </a:schemeClr>
                </a:solidFill>
                <a:latin typeface="Times New Roman" pitchFamily="18" charset="0"/>
              </a:rPr>
              <a:t>:</a:t>
            </a:r>
          </a:p>
          <a:p>
            <a:pPr marL="352425" lvl="2">
              <a:defRPr/>
            </a:pPr>
            <a:r>
              <a:rPr lang="el-GR" sz="2600" dirty="0">
                <a:solidFill>
                  <a:srgbClr val="FF0000"/>
                </a:solidFill>
                <a:latin typeface="+mj-lt"/>
              </a:rPr>
              <a:t>Μητρικό υλικό (πέτρωμα</a:t>
            </a:r>
            <a:r>
              <a:rPr lang="el-GR" sz="2600" dirty="0">
                <a:solidFill>
                  <a:schemeClr val="bg1">
                    <a:lumMod val="50000"/>
                  </a:schemeClr>
                </a:solidFill>
                <a:latin typeface="+mj-lt"/>
              </a:rPr>
              <a:t>) που είναι το υποκείμενο υπόβαθρο (</a:t>
            </a:r>
            <a:r>
              <a:rPr lang="en-US" sz="2600" dirty="0">
                <a:solidFill>
                  <a:schemeClr val="bg1">
                    <a:lumMod val="50000"/>
                  </a:schemeClr>
                </a:solidFill>
                <a:latin typeface="+mj-lt"/>
              </a:rPr>
              <a:t>bedrock).</a:t>
            </a:r>
            <a:r>
              <a:rPr lang="el-GR" sz="2600" dirty="0">
                <a:solidFill>
                  <a:schemeClr val="bg1">
                    <a:lumMod val="50000"/>
                  </a:schemeClr>
                </a:solidFill>
                <a:latin typeface="+mj-lt"/>
              </a:rPr>
              <a:t> Η ορυκτολογική σύσταση του επηρεάζει τους εδαφικούς τύπους. </a:t>
            </a:r>
          </a:p>
          <a:p>
            <a:pPr marL="352425" lvl="2">
              <a:defRPr/>
            </a:pPr>
            <a:r>
              <a:rPr lang="el-GR" sz="2600" dirty="0">
                <a:solidFill>
                  <a:srgbClr val="FF0000"/>
                </a:solidFill>
                <a:latin typeface="+mj-lt"/>
              </a:rPr>
              <a:t>Χρόνος</a:t>
            </a:r>
            <a:r>
              <a:rPr lang="en-US" sz="2600" dirty="0">
                <a:solidFill>
                  <a:srgbClr val="FF0000"/>
                </a:solidFill>
                <a:latin typeface="+mj-lt"/>
              </a:rPr>
              <a:t>:</a:t>
            </a:r>
            <a:r>
              <a:rPr lang="el-GR" sz="2600" dirty="0">
                <a:solidFill>
                  <a:schemeClr val="bg1">
                    <a:lumMod val="50000"/>
                  </a:schemeClr>
                </a:solidFill>
                <a:latin typeface="+mj-lt"/>
              </a:rPr>
              <a:t>Τα εδάφη γίνονται καλλίτερα (παχύτερα) με περισσότερο χρόνο.</a:t>
            </a:r>
            <a:r>
              <a:rPr lang="en-US" sz="2600" dirty="0">
                <a:solidFill>
                  <a:schemeClr val="bg1">
                    <a:lumMod val="50000"/>
                  </a:schemeClr>
                </a:solidFill>
                <a:latin typeface="+mj-lt"/>
              </a:rPr>
              <a:t> </a:t>
            </a:r>
            <a:r>
              <a:rPr lang="el-GR" sz="2600" dirty="0">
                <a:solidFill>
                  <a:schemeClr val="bg1">
                    <a:lumMod val="50000"/>
                  </a:schemeClr>
                </a:solidFill>
                <a:latin typeface="+mj-lt"/>
              </a:rPr>
              <a:t>Α. Ανώριμα, Β. Ώριμα, Γ. Παλιά                                  </a:t>
            </a:r>
          </a:p>
          <a:p>
            <a:pPr marL="352425" lvl="2">
              <a:defRPr/>
            </a:pPr>
            <a:r>
              <a:rPr lang="el-GR" sz="2600" dirty="0">
                <a:solidFill>
                  <a:srgbClr val="FF0000"/>
                </a:solidFill>
                <a:latin typeface="+mj-lt"/>
              </a:rPr>
              <a:t>Κλίμα</a:t>
            </a:r>
            <a:r>
              <a:rPr lang="en-US" sz="2600" dirty="0">
                <a:solidFill>
                  <a:srgbClr val="FF0000"/>
                </a:solidFill>
                <a:latin typeface="+mj-lt"/>
              </a:rPr>
              <a:t>:</a:t>
            </a:r>
            <a:r>
              <a:rPr lang="el-GR" sz="2600" dirty="0">
                <a:solidFill>
                  <a:schemeClr val="bg1">
                    <a:lumMod val="50000"/>
                  </a:schemeClr>
                </a:solidFill>
                <a:latin typeface="+mj-lt"/>
              </a:rPr>
              <a:t> Ο πιο σημαντικός παράγοντας για το σχηματισμό των εδαφών μετά από το μητρικό πέτρωμα. Κλειδιά η θερμοκρασία και οι ατμοσφαιρικές κατακρημνίσεις (βροχές, χιόνι, παγετός) που καθορίζουν την ένταση της </a:t>
            </a:r>
            <a:r>
              <a:rPr lang="el-GR" sz="2600" dirty="0" err="1">
                <a:solidFill>
                  <a:schemeClr val="bg1">
                    <a:lumMod val="50000"/>
                  </a:schemeClr>
                </a:solidFill>
                <a:latin typeface="+mj-lt"/>
              </a:rPr>
              <a:t>έκπλυσης</a:t>
            </a:r>
            <a:r>
              <a:rPr lang="el-GR" sz="2600" dirty="0" smtClean="0">
                <a:solidFill>
                  <a:schemeClr val="bg1">
                    <a:lumMod val="50000"/>
                  </a:schemeClr>
                </a:solidFill>
                <a:latin typeface="+mj-lt"/>
              </a:rPr>
              <a:t>.</a:t>
            </a:r>
          </a:p>
          <a:p>
            <a:pPr>
              <a:lnSpc>
                <a:spcPct val="90000"/>
              </a:lnSpc>
            </a:pPr>
            <a:r>
              <a:rPr lang="el-GR" altLang="el-GR" sz="2600" dirty="0">
                <a:solidFill>
                  <a:srgbClr val="FF0000"/>
                </a:solidFill>
                <a:latin typeface="Times New Roman" panose="02020603050405020304" pitchFamily="18" charset="0"/>
              </a:rPr>
              <a:t>Οργανισμοί (Φυτά και ζώα)</a:t>
            </a:r>
            <a:r>
              <a:rPr lang="en-US" altLang="el-GR" sz="2600" dirty="0">
                <a:latin typeface="Times New Roman" panose="02020603050405020304" pitchFamily="18" charset="0"/>
              </a:rPr>
              <a:t>:</a:t>
            </a:r>
            <a:r>
              <a:rPr lang="el-GR" altLang="el-GR" sz="2600" dirty="0">
                <a:solidFill>
                  <a:schemeClr val="bg1">
                    <a:lumMod val="50000"/>
                  </a:schemeClr>
                </a:solidFill>
                <a:latin typeface="Times New Roman" panose="02020603050405020304" pitchFamily="18" charset="0"/>
              </a:rPr>
              <a:t>Οι οργανισμοί </a:t>
            </a:r>
            <a:r>
              <a:rPr lang="el-GR" altLang="el-GR" sz="2600" dirty="0" smtClean="0">
                <a:solidFill>
                  <a:schemeClr val="bg1">
                    <a:lumMod val="50000"/>
                  </a:schemeClr>
                </a:solidFill>
                <a:latin typeface="Times New Roman" panose="02020603050405020304" pitchFamily="18" charset="0"/>
              </a:rPr>
              <a:t>επηρεάζουν </a:t>
            </a:r>
            <a:r>
              <a:rPr lang="el-GR" altLang="el-GR" sz="2600" dirty="0">
                <a:solidFill>
                  <a:schemeClr val="bg1">
                    <a:lumMod val="50000"/>
                  </a:schemeClr>
                </a:solidFill>
                <a:latin typeface="Times New Roman" panose="02020603050405020304" pitchFamily="18" charset="0"/>
              </a:rPr>
              <a:t>τις εδαφικές ιδιότητες. Επίσης προσφέρουν (ειδικά τα φυτά) οργανικό υλικό στο έδαφος.</a:t>
            </a:r>
            <a:r>
              <a:rPr lang="en-US" altLang="el-GR" sz="2600" dirty="0">
                <a:solidFill>
                  <a:schemeClr val="bg1">
                    <a:lumMod val="50000"/>
                  </a:schemeClr>
                </a:solidFill>
                <a:latin typeface="Times New Roman" panose="02020603050405020304" pitchFamily="18" charset="0"/>
              </a:rPr>
              <a:t> </a:t>
            </a:r>
            <a:endParaRPr lang="el-GR" altLang="el-GR" sz="2600" dirty="0">
              <a:solidFill>
                <a:schemeClr val="bg1">
                  <a:lumMod val="50000"/>
                </a:schemeClr>
              </a:solidFill>
              <a:latin typeface="Times New Roman" panose="02020603050405020304" pitchFamily="18" charset="0"/>
            </a:endParaRPr>
          </a:p>
          <a:p>
            <a:pPr>
              <a:lnSpc>
                <a:spcPct val="90000"/>
              </a:lnSpc>
            </a:pPr>
            <a:r>
              <a:rPr lang="el-GR" altLang="el-GR" sz="2600" dirty="0">
                <a:solidFill>
                  <a:srgbClr val="FF0000"/>
                </a:solidFill>
                <a:latin typeface="Times New Roman" panose="02020603050405020304" pitchFamily="18" charset="0"/>
              </a:rPr>
              <a:t>Κλίση του ανάγλυφου</a:t>
            </a:r>
            <a:r>
              <a:rPr lang="en-US" altLang="el-GR" sz="2600" dirty="0">
                <a:latin typeface="Times New Roman" panose="02020603050405020304" pitchFamily="18" charset="0"/>
              </a:rPr>
              <a:t>:</a:t>
            </a:r>
            <a:r>
              <a:rPr lang="el-GR" altLang="el-GR" sz="2600" dirty="0">
                <a:latin typeface="Times New Roman" panose="02020603050405020304" pitchFamily="18" charset="0"/>
              </a:rPr>
              <a:t> </a:t>
            </a:r>
            <a:r>
              <a:rPr lang="el-GR" altLang="el-GR" sz="2600" dirty="0">
                <a:solidFill>
                  <a:schemeClr val="bg1">
                    <a:lumMod val="50000"/>
                  </a:schemeClr>
                </a:solidFill>
                <a:latin typeface="Times New Roman" panose="02020603050405020304" pitchFamily="18" charset="0"/>
              </a:rPr>
              <a:t>Απότομες κλίσεις (πρανή)</a:t>
            </a:r>
            <a:r>
              <a:rPr lang="en-US" altLang="el-GR" sz="2600" dirty="0">
                <a:solidFill>
                  <a:schemeClr val="bg1">
                    <a:lumMod val="50000"/>
                  </a:schemeClr>
                </a:solidFill>
                <a:latin typeface="Times New Roman" panose="02020603050405020304" pitchFamily="18" charset="0"/>
              </a:rPr>
              <a:t> </a:t>
            </a:r>
            <a:r>
              <a:rPr lang="el-GR" altLang="el-GR" sz="2600" dirty="0">
                <a:solidFill>
                  <a:schemeClr val="bg1">
                    <a:lumMod val="50000"/>
                  </a:schemeClr>
                </a:solidFill>
                <a:latin typeface="Times New Roman" panose="02020603050405020304" pitchFamily="18" charset="0"/>
              </a:rPr>
              <a:t>αναπτύσσουν φτωχά εδάφη (εξαιτίας ταχύτερης διάβρωσης και μεταφοράς στα </a:t>
            </a:r>
            <a:r>
              <a:rPr lang="el-GR" altLang="el-GR" sz="2600" dirty="0" err="1">
                <a:solidFill>
                  <a:schemeClr val="bg1">
                    <a:lumMod val="50000"/>
                  </a:schemeClr>
                </a:solidFill>
                <a:latin typeface="Times New Roman" panose="02020603050405020304" pitchFamily="18" charset="0"/>
              </a:rPr>
              <a:t>κατάντη</a:t>
            </a:r>
            <a:r>
              <a:rPr lang="el-GR" altLang="el-GR" sz="2600" dirty="0">
                <a:solidFill>
                  <a:schemeClr val="bg1">
                    <a:lumMod val="50000"/>
                  </a:schemeClr>
                </a:solidFill>
                <a:latin typeface="Times New Roman" panose="02020603050405020304" pitchFamily="18" charset="0"/>
              </a:rPr>
              <a:t>). Σχεδόν επίπεδη επιφάνεια παράγει ταχύτερα και παχύτερο έδαφος.</a:t>
            </a:r>
            <a:r>
              <a:rPr lang="en-US" altLang="el-GR" sz="2600" dirty="0">
                <a:solidFill>
                  <a:schemeClr val="bg1">
                    <a:lumMod val="50000"/>
                  </a:schemeClr>
                </a:solidFill>
                <a:latin typeface="Times New Roman" panose="02020603050405020304" pitchFamily="18" charset="0"/>
              </a:rPr>
              <a:t> </a:t>
            </a:r>
          </a:p>
          <a:p>
            <a:pPr marL="352425" lvl="2">
              <a:defRPr/>
            </a:pPr>
            <a:endParaRPr lang="en-US" sz="2800" dirty="0">
              <a:solidFill>
                <a:schemeClr val="bg1">
                  <a:lumMod val="50000"/>
                </a:schemeClr>
              </a:solidFill>
              <a:latin typeface="+mj-lt"/>
            </a:endParaRPr>
          </a:p>
          <a:p>
            <a:pPr lvl="2">
              <a:defRPr/>
            </a:pPr>
            <a:endParaRPr lang="el-GR" sz="3600" b="1" dirty="0">
              <a:latin typeface="Times New Roman" pitchFamily="18" charset="0"/>
            </a:endParaRPr>
          </a:p>
          <a:p>
            <a:pPr lvl="2">
              <a:defRPr/>
            </a:pPr>
            <a:endParaRPr lang="en-US" sz="3600" b="1" dirty="0">
              <a:latin typeface="Times New Roman" pitchFamily="18" charset="0"/>
            </a:endParaRPr>
          </a:p>
          <a:p>
            <a:pPr lvl="3">
              <a:buFontTx/>
              <a:buNone/>
              <a:defRPr/>
            </a:pPr>
            <a:endParaRPr lang="en-US" sz="2800" b="1" dirty="0">
              <a:latin typeface="Times New Roman" pitchFamily="18" charset="0"/>
            </a:endParaRPr>
          </a:p>
        </p:txBody>
      </p:sp>
    </p:spTree>
    <p:extLst>
      <p:ext uri="{BB962C8B-B14F-4D97-AF65-F5344CB8AC3E}">
        <p14:creationId xmlns:p14="http://schemas.microsoft.com/office/powerpoint/2010/main" val="3412053067"/>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3336" y="76230"/>
            <a:ext cx="3936521" cy="868362"/>
          </a:xfrm>
        </p:spPr>
        <p:style>
          <a:lnRef idx="2">
            <a:schemeClr val="dk1"/>
          </a:lnRef>
          <a:fillRef idx="1">
            <a:schemeClr val="lt1"/>
          </a:fillRef>
          <a:effectRef idx="0">
            <a:schemeClr val="dk1"/>
          </a:effectRef>
          <a:fontRef idx="minor">
            <a:schemeClr val="dk1"/>
          </a:fontRef>
        </p:style>
        <p:txBody>
          <a:bodyPr/>
          <a:lstStyle/>
          <a:p>
            <a:pPr>
              <a:defRPr/>
            </a:pPr>
            <a:r>
              <a:rPr lang="el-GR" dirty="0" smtClean="0">
                <a:latin typeface="+mn-lt"/>
                <a:ea typeface="Times New Roman" pitchFamily="18" charset="0"/>
                <a:cs typeface="Courier New" pitchFamily="49" charset="0"/>
              </a:rPr>
              <a:t>Ερημικά εδάφη</a:t>
            </a:r>
            <a:endParaRPr lang="el-GR" dirty="0"/>
          </a:p>
        </p:txBody>
      </p:sp>
      <p:sp>
        <p:nvSpPr>
          <p:cNvPr id="3" name="Θέση περιεχομένου 2"/>
          <p:cNvSpPr>
            <a:spLocks noGrp="1"/>
          </p:cNvSpPr>
          <p:nvPr>
            <p:ph idx="1"/>
          </p:nvPr>
        </p:nvSpPr>
        <p:spPr>
          <a:xfrm>
            <a:off x="77638" y="959271"/>
            <a:ext cx="5365630" cy="5648863"/>
          </a:xfrm>
        </p:spPr>
        <p:txBody>
          <a:bodyPr/>
          <a:lstStyle/>
          <a:p>
            <a:pPr marL="0" indent="0">
              <a:buNone/>
              <a:defRPr/>
            </a:pPr>
            <a:r>
              <a:rPr lang="el-GR" sz="2800" dirty="0" smtClean="0">
                <a:solidFill>
                  <a:schemeClr val="bg1">
                    <a:lumMod val="50000"/>
                  </a:schemeClr>
                </a:solidFill>
                <a:ea typeface="Times New Roman" pitchFamily="18" charset="0"/>
                <a:cs typeface="Courier New" pitchFamily="49" charset="0"/>
              </a:rPr>
              <a:t>Σε ερημικές περιοχές, λόγω του μικρού ύψους βροχής, απουσιάζει η χημική αποσάθρωση και σχηματίζονται πετρώδη, χαλικώδη και αμμώδη μη εξελιγμένα εδάφη. Στερούνται χούμου, εκτός από τις οάσεις, όπου απαντά λίγη βλάστηση και τα εδάφη εκεί δεν είναι άγονα. θα πρέπει να σημειωθεί η παρουσία </a:t>
            </a:r>
            <a:r>
              <a:rPr lang="el-GR" sz="2800" dirty="0" err="1" smtClean="0">
                <a:solidFill>
                  <a:schemeClr val="bg1">
                    <a:lumMod val="50000"/>
                  </a:schemeClr>
                </a:solidFill>
                <a:ea typeface="Times New Roman" pitchFamily="18" charset="0"/>
                <a:cs typeface="Courier New" pitchFamily="49" charset="0"/>
              </a:rPr>
              <a:t>επιφλοιώσεων</a:t>
            </a:r>
            <a:r>
              <a:rPr lang="el-GR" sz="2800" dirty="0" smtClean="0">
                <a:solidFill>
                  <a:schemeClr val="bg1">
                    <a:lumMod val="50000"/>
                  </a:schemeClr>
                </a:solidFill>
                <a:ea typeface="Times New Roman" pitchFamily="18" charset="0"/>
                <a:cs typeface="Courier New" pitchFamily="49" charset="0"/>
              </a:rPr>
              <a:t> επί των ερημικών εδαφών κυρίως σε βυθίσματα. </a:t>
            </a:r>
            <a:endParaRPr lang="el-GR" sz="2800" dirty="0" smtClean="0">
              <a:solidFill>
                <a:schemeClr val="bg1">
                  <a:lumMod val="50000"/>
                </a:schemeClr>
              </a:solidFill>
              <a:cs typeface="Arial" pitchFamily="34" charset="0"/>
            </a:endParaRPr>
          </a:p>
          <a:p>
            <a:pPr>
              <a:defRPr/>
            </a:pPr>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766" y="1820504"/>
            <a:ext cx="3013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358" y="1820504"/>
            <a:ext cx="3040062"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9627709" y="5651919"/>
            <a:ext cx="2139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l-GR" altLang="el-GR" sz="2800" b="1" dirty="0">
                <a:solidFill>
                  <a:schemeClr val="bg1">
                    <a:lumMod val="50000"/>
                  </a:schemeClr>
                </a:solidFill>
                <a:latin typeface="Times New Roman" panose="02020603050405020304" pitchFamily="18" charset="0"/>
              </a:rPr>
              <a:t>Τροπική βλάστηση</a:t>
            </a:r>
            <a:endParaRPr lang="en-US" altLang="el-GR" sz="2800" b="1" dirty="0">
              <a:solidFill>
                <a:schemeClr val="bg1">
                  <a:lumMod val="50000"/>
                </a:schemeClr>
              </a:solidFill>
              <a:latin typeface="Times New Roman" panose="02020603050405020304" pitchFamily="18" charset="0"/>
            </a:endParaRPr>
          </a:p>
        </p:txBody>
      </p:sp>
      <p:sp>
        <p:nvSpPr>
          <p:cNvPr id="7" name="Rectangle 7"/>
          <p:cNvSpPr>
            <a:spLocks noChangeArrowheads="1"/>
          </p:cNvSpPr>
          <p:nvPr/>
        </p:nvSpPr>
        <p:spPr bwMode="auto">
          <a:xfrm>
            <a:off x="9717340" y="1045235"/>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l-GR" altLang="el-GR" sz="2800" dirty="0" err="1">
                <a:solidFill>
                  <a:schemeClr val="bg1">
                    <a:lumMod val="50000"/>
                  </a:schemeClr>
                </a:solidFill>
                <a:latin typeface="Times New Roman" panose="02020603050405020304" pitchFamily="18" charset="0"/>
              </a:rPr>
              <a:t>Λατερίτης</a:t>
            </a:r>
            <a:endParaRPr lang="en-US" altLang="el-GR" sz="2800" dirty="0">
              <a:solidFill>
                <a:schemeClr val="bg1">
                  <a:lumMod val="50000"/>
                </a:schemeClr>
              </a:solidFill>
              <a:latin typeface="Times New Roman" panose="02020603050405020304" pitchFamily="18" charset="0"/>
            </a:endParaRPr>
          </a:p>
        </p:txBody>
      </p:sp>
      <p:sp>
        <p:nvSpPr>
          <p:cNvPr id="8" name="Rectangle 9"/>
          <p:cNvSpPr>
            <a:spLocks noChangeArrowheads="1"/>
          </p:cNvSpPr>
          <p:nvPr/>
        </p:nvSpPr>
        <p:spPr bwMode="auto">
          <a:xfrm>
            <a:off x="4627191" y="5472113"/>
            <a:ext cx="50480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l-GR" altLang="el-GR" sz="2400" b="1" dirty="0">
                <a:solidFill>
                  <a:schemeClr val="bg1">
                    <a:lumMod val="50000"/>
                  </a:schemeClr>
                </a:solidFill>
                <a:latin typeface="Times New Roman" panose="02020603050405020304" pitchFamily="18" charset="0"/>
              </a:rPr>
              <a:t>Χαμηλή βλάστηση</a:t>
            </a:r>
            <a:endParaRPr lang="en-US" altLang="el-GR" sz="2400" b="1" dirty="0">
              <a:solidFill>
                <a:schemeClr val="bg1">
                  <a:lumMod val="50000"/>
                </a:schemeClr>
              </a:solidFill>
              <a:latin typeface="Times New Roman" panose="02020603050405020304" pitchFamily="18" charset="0"/>
            </a:endParaRPr>
          </a:p>
          <a:p>
            <a:pPr algn="ctr" fontAlgn="base">
              <a:spcBef>
                <a:spcPct val="0"/>
              </a:spcBef>
              <a:spcAft>
                <a:spcPct val="0"/>
              </a:spcAft>
              <a:buClrTx/>
              <a:buNone/>
            </a:pPr>
            <a:r>
              <a:rPr lang="el-GR" altLang="el-GR" sz="2400" b="1" dirty="0">
                <a:solidFill>
                  <a:schemeClr val="bg1">
                    <a:lumMod val="50000"/>
                  </a:schemeClr>
                </a:solidFill>
                <a:latin typeface="Times New Roman" panose="02020603050405020304" pitchFamily="18" charset="0"/>
              </a:rPr>
              <a:t>Ερημικές και   </a:t>
            </a:r>
            <a:endParaRPr lang="en-US" altLang="el-GR" sz="2400" b="1" dirty="0" smtClean="0">
              <a:solidFill>
                <a:schemeClr val="bg1">
                  <a:lumMod val="50000"/>
                </a:schemeClr>
              </a:solidFill>
              <a:latin typeface="Times New Roman" panose="02020603050405020304" pitchFamily="18" charset="0"/>
            </a:endParaRPr>
          </a:p>
          <a:p>
            <a:pPr algn="ctr" fontAlgn="base">
              <a:spcBef>
                <a:spcPct val="0"/>
              </a:spcBef>
              <a:spcAft>
                <a:spcPct val="0"/>
              </a:spcAft>
              <a:buClrTx/>
              <a:buNone/>
            </a:pPr>
            <a:r>
              <a:rPr lang="el-GR" altLang="el-GR" sz="2400" b="1" dirty="0" err="1" smtClean="0">
                <a:solidFill>
                  <a:schemeClr val="bg1">
                    <a:lumMod val="50000"/>
                  </a:schemeClr>
                </a:solidFill>
                <a:latin typeface="Times New Roman" panose="02020603050405020304" pitchFamily="18" charset="0"/>
              </a:rPr>
              <a:t>ημιερημικές</a:t>
            </a:r>
            <a:r>
              <a:rPr lang="el-GR" altLang="el-GR" sz="2400" b="1" dirty="0" smtClean="0">
                <a:solidFill>
                  <a:schemeClr val="bg1">
                    <a:lumMod val="50000"/>
                  </a:schemeClr>
                </a:solidFill>
                <a:latin typeface="Times New Roman" panose="02020603050405020304" pitchFamily="18" charset="0"/>
              </a:rPr>
              <a:t> </a:t>
            </a:r>
            <a:r>
              <a:rPr lang="el-GR" altLang="el-GR" sz="2400" b="1" dirty="0">
                <a:solidFill>
                  <a:schemeClr val="bg1">
                    <a:lumMod val="50000"/>
                  </a:schemeClr>
                </a:solidFill>
                <a:latin typeface="Times New Roman" panose="02020603050405020304" pitchFamily="18" charset="0"/>
              </a:rPr>
              <a:t>περιοχές</a:t>
            </a:r>
            <a:endParaRPr lang="en-US" altLang="el-GR" sz="2400" b="1" dirty="0">
              <a:solidFill>
                <a:schemeClr val="bg1">
                  <a:lumMod val="50000"/>
                </a:schemeClr>
              </a:solidFill>
              <a:latin typeface="Times New Roman" panose="02020603050405020304" pitchFamily="18" charset="0"/>
            </a:endParaRPr>
          </a:p>
        </p:txBody>
      </p:sp>
      <p:sp>
        <p:nvSpPr>
          <p:cNvPr id="9" name="Rectangle 6"/>
          <p:cNvSpPr>
            <a:spLocks noChangeArrowheads="1"/>
          </p:cNvSpPr>
          <p:nvPr/>
        </p:nvSpPr>
        <p:spPr bwMode="auto">
          <a:xfrm>
            <a:off x="5049210" y="833259"/>
            <a:ext cx="3960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l-GR" altLang="el-GR" sz="2800" b="1" dirty="0">
                <a:solidFill>
                  <a:schemeClr val="bg1">
                    <a:lumMod val="50000"/>
                  </a:schemeClr>
                </a:solidFill>
                <a:latin typeface="Times New Roman" panose="02020603050405020304" pitchFamily="18" charset="0"/>
              </a:rPr>
              <a:t>Ασβεστοποιημένα</a:t>
            </a:r>
          </a:p>
          <a:p>
            <a:pPr algn="ctr" fontAlgn="base">
              <a:spcBef>
                <a:spcPct val="0"/>
              </a:spcBef>
              <a:spcAft>
                <a:spcPct val="0"/>
              </a:spcAft>
              <a:buClrTx/>
              <a:buNone/>
            </a:pPr>
            <a:r>
              <a:rPr lang="el-GR" altLang="el-GR" sz="2800" b="1" dirty="0">
                <a:solidFill>
                  <a:schemeClr val="bg1">
                    <a:lumMod val="50000"/>
                  </a:schemeClr>
                </a:solidFill>
                <a:latin typeface="Times New Roman" panose="02020603050405020304" pitchFamily="18" charset="0"/>
              </a:rPr>
              <a:t>Εδάφη (</a:t>
            </a:r>
            <a:r>
              <a:rPr lang="en-US" altLang="el-GR" sz="2800" b="1" dirty="0">
                <a:solidFill>
                  <a:schemeClr val="bg1">
                    <a:lumMod val="50000"/>
                  </a:schemeClr>
                </a:solidFill>
                <a:latin typeface="Times New Roman" panose="02020603050405020304" pitchFamily="18" charset="0"/>
              </a:rPr>
              <a:t>caliche</a:t>
            </a:r>
            <a:r>
              <a:rPr lang="el-GR" altLang="el-GR" sz="2800" b="1" dirty="0">
                <a:solidFill>
                  <a:schemeClr val="bg1">
                    <a:lumMod val="50000"/>
                  </a:schemeClr>
                </a:solidFill>
                <a:latin typeface="Times New Roman" panose="02020603050405020304" pitchFamily="18" charset="0"/>
              </a:rPr>
              <a:t>)</a:t>
            </a:r>
            <a:endParaRPr lang="en-US" altLang="el-GR" sz="2800" b="1" dirty="0">
              <a:solidFill>
                <a:schemeClr val="bg1">
                  <a:lumMod val="50000"/>
                </a:schemeClr>
              </a:solidFill>
              <a:latin typeface="Times New Roman" panose="02020603050405020304" pitchFamily="18" charset="0"/>
            </a:endParaRPr>
          </a:p>
        </p:txBody>
      </p:sp>
    </p:spTree>
    <p:extLst>
      <p:ext uri="{BB962C8B-B14F-4D97-AF65-F5344CB8AC3E}">
        <p14:creationId xmlns:p14="http://schemas.microsoft.com/office/powerpoint/2010/main" val="347129300"/>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293836" y="114840"/>
            <a:ext cx="11363326" cy="1860610"/>
          </a:xfrm>
          <a:noFill/>
        </p:spPr>
        <p:txBody>
          <a:bodyPr/>
          <a:lstStyle/>
          <a:p>
            <a:pPr marL="0" indent="0">
              <a:buNone/>
            </a:pPr>
            <a:r>
              <a:rPr lang="el-GR" altLang="el-GR" sz="2800" dirty="0">
                <a:solidFill>
                  <a:schemeClr val="bg1">
                    <a:lumMod val="50000"/>
                  </a:schemeClr>
                </a:solidFill>
              </a:rPr>
              <a:t>Η έλλειψη υγρασίας μειώνει την </a:t>
            </a:r>
            <a:r>
              <a:rPr lang="el-GR" altLang="el-GR" sz="2800" dirty="0" smtClean="0">
                <a:solidFill>
                  <a:schemeClr val="bg1">
                    <a:lumMod val="50000"/>
                  </a:schemeClr>
                </a:solidFill>
              </a:rPr>
              <a:t>απόπλυση (</a:t>
            </a:r>
            <a:r>
              <a:rPr lang="en-US" altLang="el-GR" sz="2800" dirty="0">
                <a:solidFill>
                  <a:schemeClr val="bg1">
                    <a:lumMod val="50000"/>
                  </a:schemeClr>
                </a:solidFill>
              </a:rPr>
              <a:t>leaching</a:t>
            </a:r>
            <a:r>
              <a:rPr lang="el-GR" altLang="el-GR" sz="2800" dirty="0">
                <a:solidFill>
                  <a:schemeClr val="bg1">
                    <a:lumMod val="50000"/>
                  </a:schemeClr>
                </a:solidFill>
              </a:rPr>
              <a:t>)</a:t>
            </a:r>
            <a:r>
              <a:rPr lang="en-US" altLang="el-GR" sz="2800" dirty="0">
                <a:solidFill>
                  <a:schemeClr val="bg1">
                    <a:lumMod val="50000"/>
                  </a:schemeClr>
                </a:solidFill>
              </a:rPr>
              <a:t>,</a:t>
            </a:r>
            <a:r>
              <a:rPr lang="el-GR" altLang="el-GR" sz="2800" dirty="0">
                <a:solidFill>
                  <a:schemeClr val="bg1">
                    <a:lumMod val="50000"/>
                  </a:schemeClr>
                </a:solidFill>
              </a:rPr>
              <a:t> τα ανθρακικά άλατα</a:t>
            </a:r>
            <a:r>
              <a:rPr lang="en-US" altLang="el-GR" sz="2800" dirty="0">
                <a:solidFill>
                  <a:schemeClr val="bg1">
                    <a:lumMod val="50000"/>
                  </a:schemeClr>
                </a:solidFill>
              </a:rPr>
              <a:t> </a:t>
            </a:r>
            <a:r>
              <a:rPr lang="el-GR" altLang="el-GR" sz="2800" dirty="0">
                <a:solidFill>
                  <a:schemeClr val="bg1">
                    <a:lumMod val="50000"/>
                  </a:schemeClr>
                </a:solidFill>
              </a:rPr>
              <a:t> και ιδιαίτερα το ανθρακικό ασβέστιο αποτίθεται στο εδαφικό προφίλ σχηματίζοντας συχνά ένα σχεδόν αδιαπέραστο λευκό στρώμα γνωστό ως </a:t>
            </a:r>
            <a:r>
              <a:rPr lang="en-US" altLang="el-GR" sz="2800" b="1" dirty="0">
                <a:solidFill>
                  <a:schemeClr val="bg1">
                    <a:lumMod val="50000"/>
                  </a:schemeClr>
                </a:solidFill>
              </a:rPr>
              <a:t>caliche</a:t>
            </a:r>
            <a:r>
              <a:rPr lang="en-US" altLang="el-GR" sz="2800" dirty="0">
                <a:solidFill>
                  <a:schemeClr val="bg1">
                    <a:lumMod val="50000"/>
                  </a:schemeClr>
                </a:solidFill>
              </a:rPr>
              <a:t>.</a:t>
            </a:r>
          </a:p>
          <a:p>
            <a:endParaRPr lang="el-GR" altLang="el-GR" dirty="0" smtClean="0"/>
          </a:p>
        </p:txBody>
      </p:sp>
      <p:pic>
        <p:nvPicPr>
          <p:cNvPr id="3" name="Picture 3" descr="309850_p_05_2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731" y="1975450"/>
            <a:ext cx="7444278" cy="46668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4232694" y="1975450"/>
            <a:ext cx="4229819" cy="698740"/>
          </a:xfrm>
        </p:spPr>
        <p:style>
          <a:lnRef idx="2">
            <a:schemeClr val="dk1"/>
          </a:lnRef>
          <a:fillRef idx="1">
            <a:schemeClr val="lt1"/>
          </a:fillRef>
          <a:effectRef idx="0">
            <a:schemeClr val="dk1"/>
          </a:effectRef>
          <a:fontRef idx="minor">
            <a:schemeClr val="dk1"/>
          </a:fontRef>
        </p:style>
        <p:txBody>
          <a:bodyPr/>
          <a:lstStyle/>
          <a:p>
            <a:r>
              <a:rPr lang="en-US" altLang="el-GR" smtClean="0"/>
              <a:t>Caliche</a:t>
            </a:r>
          </a:p>
        </p:txBody>
      </p:sp>
    </p:spTree>
    <p:extLst>
      <p:ext uri="{BB962C8B-B14F-4D97-AF65-F5344CB8AC3E}">
        <p14:creationId xmlns:p14="http://schemas.microsoft.com/office/powerpoint/2010/main" val="810965204"/>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103516" y="302359"/>
            <a:ext cx="6745857" cy="6555641"/>
          </a:xfrm>
          <a:prstGeom prst="rect">
            <a:avLst/>
          </a:prstGeom>
          <a:noFill/>
          <a:ln w="9525">
            <a:noFill/>
            <a:miter lim="800000"/>
            <a:headEnd/>
            <a:tailEnd/>
          </a:ln>
          <a:effectLst/>
        </p:spPr>
        <p:txBody>
          <a:bodyPr wrap="square" anchor="ctr">
            <a:spAutoFit/>
          </a:bodyPr>
          <a:lstStyle/>
          <a:p>
            <a:pPr algn="just" fontAlgn="base">
              <a:spcBef>
                <a:spcPct val="0"/>
              </a:spcBef>
              <a:spcAft>
                <a:spcPct val="0"/>
              </a:spcAft>
              <a:defRPr/>
            </a:pPr>
            <a:r>
              <a:rPr lang="el-GR" sz="2800" u="sng" dirty="0" smtClean="0">
                <a:solidFill>
                  <a:srgbClr val="FF0000"/>
                </a:solidFill>
                <a:latin typeface="Arial"/>
                <a:ea typeface="Times New Roman" pitchFamily="18" charset="0"/>
                <a:cs typeface="Courier New" pitchFamily="49" charset="0"/>
              </a:rPr>
              <a:t>Εδάφη </a:t>
            </a:r>
            <a:r>
              <a:rPr lang="el-GR" sz="2800" u="sng" dirty="0">
                <a:solidFill>
                  <a:srgbClr val="FF0000"/>
                </a:solidFill>
                <a:latin typeface="Arial"/>
                <a:ea typeface="Times New Roman" pitchFamily="18" charset="0"/>
                <a:cs typeface="Courier New" pitchFamily="49" charset="0"/>
              </a:rPr>
              <a:t>των δασών στις εύκρατες ζώνες</a:t>
            </a:r>
            <a:r>
              <a:rPr lang="el-GR" sz="2800" dirty="0">
                <a:solidFill>
                  <a:srgbClr val="FF0000"/>
                </a:solidFill>
                <a:latin typeface="Arial"/>
                <a:ea typeface="Times New Roman" pitchFamily="18" charset="0"/>
                <a:cs typeface="Courier New" pitchFamily="49" charset="0"/>
              </a:rPr>
              <a:t>. </a:t>
            </a:r>
            <a:endParaRPr lang="el-GR" sz="2800" dirty="0" smtClean="0">
              <a:solidFill>
                <a:srgbClr val="FF0000"/>
              </a:solidFill>
              <a:latin typeface="Arial"/>
              <a:ea typeface="Times New Roman" pitchFamily="18" charset="0"/>
              <a:cs typeface="Courier New" pitchFamily="49" charset="0"/>
            </a:endParaRPr>
          </a:p>
          <a:p>
            <a:pPr algn="just" fontAlgn="base">
              <a:spcBef>
                <a:spcPct val="0"/>
              </a:spcBef>
              <a:spcAft>
                <a:spcPct val="0"/>
              </a:spcAft>
              <a:defRPr/>
            </a:pPr>
            <a:endParaRPr lang="el-GR" sz="2800" dirty="0">
              <a:solidFill>
                <a:schemeClr val="bg1">
                  <a:lumMod val="50000"/>
                </a:schemeClr>
              </a:solidFill>
              <a:latin typeface="Arial"/>
              <a:cs typeface="Arial" pitchFamily="34" charset="0"/>
            </a:endParaRPr>
          </a:p>
          <a:p>
            <a:pPr algn="just" eaLnBrk="0" fontAlgn="base" hangingPunct="0">
              <a:spcBef>
                <a:spcPct val="0"/>
              </a:spcBef>
              <a:spcAft>
                <a:spcPct val="0"/>
              </a:spcAft>
              <a:defRPr/>
            </a:pPr>
            <a:r>
              <a:rPr lang="el-GR" sz="2800" dirty="0">
                <a:solidFill>
                  <a:schemeClr val="bg1">
                    <a:lumMod val="50000"/>
                  </a:schemeClr>
                </a:solidFill>
                <a:latin typeface="Arial"/>
                <a:ea typeface="Times New Roman" pitchFamily="18" charset="0"/>
                <a:cs typeface="Courier New" pitchFamily="49" charset="0"/>
              </a:rPr>
              <a:t>Ο</a:t>
            </a:r>
            <a:r>
              <a:rPr lang="el-GR" sz="2800" dirty="0">
                <a:solidFill>
                  <a:schemeClr val="bg1">
                    <a:lumMod val="50000"/>
                  </a:schemeClr>
                </a:solidFill>
                <a:latin typeface="Arial"/>
                <a:ea typeface="Times New Roman" pitchFamily="18" charset="0"/>
                <a:cs typeface="Arial" pitchFamily="34" charset="0"/>
              </a:rPr>
              <a:t> </a:t>
            </a:r>
            <a:r>
              <a:rPr lang="el-GR" sz="2800" dirty="0">
                <a:solidFill>
                  <a:schemeClr val="bg1">
                    <a:lumMod val="50000"/>
                  </a:schemeClr>
                </a:solidFill>
                <a:latin typeface="Arial"/>
                <a:ea typeface="Times New Roman" pitchFamily="18" charset="0"/>
                <a:cs typeface="Courier New" pitchFamily="49" charset="0"/>
              </a:rPr>
              <a:t>oρίζoντας </a:t>
            </a:r>
            <a:r>
              <a:rPr lang="el-GR" sz="2800" b="1" dirty="0">
                <a:solidFill>
                  <a:schemeClr val="bg1">
                    <a:lumMod val="50000"/>
                  </a:schemeClr>
                </a:solidFill>
                <a:latin typeface="Arial"/>
                <a:ea typeface="Times New Roman" pitchFamily="18" charset="0"/>
                <a:cs typeface="Arial" pitchFamily="34" charset="0"/>
              </a:rPr>
              <a:t>Α </a:t>
            </a:r>
            <a:r>
              <a:rPr lang="el-GR" sz="2800" dirty="0">
                <a:solidFill>
                  <a:schemeClr val="bg1">
                    <a:lumMod val="50000"/>
                  </a:schemeClr>
                </a:solidFill>
                <a:latin typeface="Arial"/>
                <a:ea typeface="Times New Roman" pitchFamily="18" charset="0"/>
                <a:cs typeface="Courier New" pitchFamily="49" charset="0"/>
              </a:rPr>
              <a:t>υφίσταται απόπλυση εξαιτίας του ότι τα νερά </a:t>
            </a:r>
            <a:r>
              <a:rPr lang="el-GR" sz="2800" dirty="0" smtClean="0">
                <a:solidFill>
                  <a:schemeClr val="bg1">
                    <a:lumMod val="50000"/>
                  </a:schemeClr>
                </a:solidFill>
                <a:latin typeface="Arial"/>
                <a:ea typeface="Times New Roman" pitchFamily="18" charset="0"/>
                <a:cs typeface="Courier New" pitchFamily="49" charset="0"/>
              </a:rPr>
              <a:t>που </a:t>
            </a:r>
            <a:r>
              <a:rPr lang="el-GR" sz="2800" dirty="0">
                <a:solidFill>
                  <a:schemeClr val="bg1">
                    <a:lumMod val="50000"/>
                  </a:schemeClr>
                </a:solidFill>
                <a:latin typeface="Arial"/>
                <a:ea typeface="Times New Roman" pitchFamily="18" charset="0"/>
                <a:cs typeface="Courier New" pitchFamily="49" charset="0"/>
              </a:rPr>
              <a:t>προσπίπτουν σ'αυτόν κινούνται προς τα κάτω και </a:t>
            </a:r>
            <a:r>
              <a:rPr lang="el-GR" sz="2800" dirty="0" smtClean="0">
                <a:solidFill>
                  <a:schemeClr val="bg1">
                    <a:lumMod val="50000"/>
                  </a:schemeClr>
                </a:solidFill>
                <a:latin typeface="Arial"/>
                <a:ea typeface="Times New Roman" pitchFamily="18" charset="0"/>
                <a:cs typeface="Courier New" pitchFamily="49" charset="0"/>
              </a:rPr>
              <a:t>ανάλογα </a:t>
            </a:r>
            <a:r>
              <a:rPr lang="el-GR" sz="2800" dirty="0">
                <a:solidFill>
                  <a:schemeClr val="bg1">
                    <a:lumMod val="50000"/>
                  </a:schemeClr>
                </a:solidFill>
                <a:latin typeface="Arial"/>
                <a:ea typeface="Times New Roman" pitchFamily="18" charset="0"/>
                <a:cs typeface="Courier New" pitchFamily="49" charset="0"/>
              </a:rPr>
              <a:t>με την ταχύτητα κατείσδυσης των νερών, η </a:t>
            </a:r>
            <a:r>
              <a:rPr lang="el-GR" sz="2800" dirty="0" smtClean="0">
                <a:solidFill>
                  <a:schemeClr val="bg1">
                    <a:lumMod val="50000"/>
                  </a:schemeClr>
                </a:solidFill>
                <a:latin typeface="Arial"/>
                <a:ea typeface="Times New Roman" pitchFamily="18" charset="0"/>
                <a:cs typeface="Courier New" pitchFamily="49" charset="0"/>
              </a:rPr>
              <a:t>απόπλυση </a:t>
            </a:r>
            <a:r>
              <a:rPr lang="el-GR" sz="2800" dirty="0">
                <a:solidFill>
                  <a:schemeClr val="bg1">
                    <a:lumMod val="50000"/>
                  </a:schemeClr>
                </a:solidFill>
                <a:latin typeface="Arial"/>
                <a:ea typeface="Times New Roman" pitchFamily="18" charset="0"/>
                <a:cs typeface="Courier New" pitchFamily="49" charset="0"/>
              </a:rPr>
              <a:t>παίρνει διάφορες διαβαθμίσεις που έχει επίπτωση </a:t>
            </a:r>
            <a:r>
              <a:rPr lang="el-GR" sz="2800" dirty="0" smtClean="0">
                <a:solidFill>
                  <a:schemeClr val="bg1">
                    <a:lumMod val="50000"/>
                  </a:schemeClr>
                </a:solidFill>
                <a:latin typeface="Arial"/>
                <a:ea typeface="Times New Roman" pitchFamily="18" charset="0"/>
                <a:cs typeface="Courier New" pitchFamily="49" charset="0"/>
              </a:rPr>
              <a:t>στον </a:t>
            </a:r>
            <a:r>
              <a:rPr lang="el-GR" sz="2800" dirty="0">
                <a:solidFill>
                  <a:schemeClr val="bg1">
                    <a:lumMod val="50000"/>
                  </a:schemeClr>
                </a:solidFill>
                <a:latin typeface="Arial"/>
                <a:ea typeface="Times New Roman" pitchFamily="18" charset="0"/>
                <a:cs typeface="Courier New" pitchFamily="49" charset="0"/>
              </a:rPr>
              <a:t>τύπο του εδάφους και στη  βλάστηση. Η απόπλυση του </a:t>
            </a:r>
            <a:r>
              <a:rPr lang="el-GR" sz="2800" dirty="0" err="1" smtClean="0">
                <a:solidFill>
                  <a:schemeClr val="bg1">
                    <a:lumMod val="50000"/>
                  </a:schemeClr>
                </a:solidFill>
                <a:latin typeface="Arial"/>
                <a:ea typeface="Times New Roman" pitchFamily="18" charset="0"/>
                <a:cs typeface="Courier New" pitchFamily="49" charset="0"/>
              </a:rPr>
              <a:t>oρίζoντα</a:t>
            </a:r>
            <a:r>
              <a:rPr lang="el-GR" sz="2800" dirty="0" smtClean="0">
                <a:solidFill>
                  <a:schemeClr val="bg1">
                    <a:lumMod val="50000"/>
                  </a:schemeClr>
                </a:solidFill>
                <a:latin typeface="Arial"/>
                <a:ea typeface="Times New Roman" pitchFamily="18" charset="0"/>
                <a:cs typeface="Courier New" pitchFamily="49" charset="0"/>
              </a:rPr>
              <a:t> </a:t>
            </a:r>
            <a:r>
              <a:rPr lang="el-GR" sz="2800" b="1" dirty="0">
                <a:solidFill>
                  <a:schemeClr val="bg1">
                    <a:lumMod val="50000"/>
                  </a:schemeClr>
                </a:solidFill>
                <a:latin typeface="Arial"/>
                <a:ea typeface="Times New Roman" pitchFamily="18" charset="0"/>
                <a:cs typeface="Courier New" pitchFamily="49" charset="0"/>
              </a:rPr>
              <a:t>Α</a:t>
            </a:r>
            <a:r>
              <a:rPr lang="el-GR" sz="2800" dirty="0">
                <a:solidFill>
                  <a:schemeClr val="bg1">
                    <a:lumMod val="50000"/>
                  </a:schemeClr>
                </a:solidFill>
                <a:latin typeface="Arial"/>
                <a:ea typeface="Times New Roman" pitchFamily="18" charset="0"/>
                <a:cs typeface="Courier New" pitchFamily="49" charset="0"/>
              </a:rPr>
              <a:t> οδηγεί στην απομάκρυνση των σιδηρούχων </a:t>
            </a:r>
            <a:r>
              <a:rPr lang="el-GR" sz="2800" dirty="0" smtClean="0">
                <a:solidFill>
                  <a:schemeClr val="bg1">
                    <a:lumMod val="50000"/>
                  </a:schemeClr>
                </a:solidFill>
                <a:latin typeface="Arial"/>
                <a:ea typeface="Times New Roman" pitchFamily="18" charset="0"/>
                <a:cs typeface="Courier New" pitchFamily="49" charset="0"/>
              </a:rPr>
              <a:t>ενώσεων </a:t>
            </a:r>
            <a:r>
              <a:rPr lang="el-GR" sz="2800" dirty="0">
                <a:solidFill>
                  <a:schemeClr val="bg1">
                    <a:lumMod val="50000"/>
                  </a:schemeClr>
                </a:solidFill>
                <a:latin typeface="Arial"/>
                <a:ea typeface="Times New Roman" pitchFamily="18" charset="0"/>
                <a:cs typeface="Courier New" pitchFamily="49" charset="0"/>
              </a:rPr>
              <a:t>απ'αυτόν, οπότε η ζώνη </a:t>
            </a:r>
            <a:r>
              <a:rPr lang="el-GR" sz="2800" b="1" dirty="0">
                <a:solidFill>
                  <a:schemeClr val="bg1">
                    <a:lumMod val="50000"/>
                  </a:schemeClr>
                </a:solidFill>
                <a:latin typeface="Arial"/>
                <a:ea typeface="Times New Roman" pitchFamily="18" charset="0"/>
                <a:cs typeface="Courier New" pitchFamily="49" charset="0"/>
              </a:rPr>
              <a:t>Α </a:t>
            </a:r>
            <a:r>
              <a:rPr lang="el-GR" sz="2800" dirty="0">
                <a:solidFill>
                  <a:schemeClr val="bg1">
                    <a:lumMod val="50000"/>
                  </a:schemeClr>
                </a:solidFill>
                <a:latin typeface="Arial"/>
                <a:ea typeface="Times New Roman" pitchFamily="18" charset="0"/>
                <a:cs typeface="Courier New" pitchFamily="49" charset="0"/>
              </a:rPr>
              <a:t>αποκτά το χρώμα </a:t>
            </a:r>
            <a:r>
              <a:rPr lang="el-GR" sz="2800" dirty="0" smtClean="0">
                <a:solidFill>
                  <a:schemeClr val="bg1">
                    <a:lumMod val="50000"/>
                  </a:schemeClr>
                </a:solidFill>
                <a:latin typeface="Arial"/>
                <a:ea typeface="Times New Roman" pitchFamily="18" charset="0"/>
                <a:cs typeface="Courier New" pitchFamily="49" charset="0"/>
              </a:rPr>
              <a:t>της ώχρας</a:t>
            </a:r>
            <a:r>
              <a:rPr lang="el-GR" sz="2800" dirty="0">
                <a:solidFill>
                  <a:schemeClr val="bg1">
                    <a:lumMod val="50000"/>
                  </a:schemeClr>
                </a:solidFill>
                <a:latin typeface="Arial"/>
                <a:ea typeface="Times New Roman" pitchFamily="18" charset="0"/>
                <a:cs typeface="Courier New" pitchFamily="49" charset="0"/>
              </a:rPr>
              <a:t>. Τόσο η ζώνη </a:t>
            </a:r>
            <a:r>
              <a:rPr lang="el-GR" sz="2800" b="1" dirty="0">
                <a:solidFill>
                  <a:schemeClr val="bg1">
                    <a:lumMod val="50000"/>
                  </a:schemeClr>
                </a:solidFill>
                <a:latin typeface="Arial"/>
                <a:ea typeface="Times New Roman" pitchFamily="18" charset="0"/>
                <a:cs typeface="Courier New" pitchFamily="49" charset="0"/>
              </a:rPr>
              <a:t>Α </a:t>
            </a:r>
            <a:r>
              <a:rPr lang="el-GR" sz="2800" dirty="0">
                <a:solidFill>
                  <a:schemeClr val="bg1">
                    <a:lumMod val="50000"/>
                  </a:schemeClr>
                </a:solidFill>
                <a:latin typeface="Arial"/>
                <a:ea typeface="Times New Roman" pitchFamily="18" charset="0"/>
                <a:cs typeface="Courier New" pitchFamily="49" charset="0"/>
              </a:rPr>
              <a:t>όσο και η ζώνη </a:t>
            </a:r>
            <a:r>
              <a:rPr lang="el-GR" sz="2800" b="1" dirty="0">
                <a:solidFill>
                  <a:schemeClr val="bg1">
                    <a:lumMod val="50000"/>
                  </a:schemeClr>
                </a:solidFill>
                <a:latin typeface="Arial"/>
                <a:ea typeface="Times New Roman" pitchFamily="18" charset="0"/>
                <a:cs typeface="Courier New" pitchFamily="49" charset="0"/>
              </a:rPr>
              <a:t>Β</a:t>
            </a:r>
            <a:r>
              <a:rPr lang="el-GR" sz="2800" dirty="0">
                <a:solidFill>
                  <a:schemeClr val="bg1">
                    <a:lumMod val="50000"/>
                  </a:schemeClr>
                </a:solidFill>
                <a:latin typeface="Arial"/>
                <a:ea typeface="Times New Roman" pitchFamily="18" charset="0"/>
                <a:cs typeface="Courier New" pitchFamily="49" charset="0"/>
              </a:rPr>
              <a:t> είναι εντόνως όξινες. </a:t>
            </a:r>
            <a:endParaRPr lang="el-GR" sz="2400" dirty="0">
              <a:solidFill>
                <a:srgbClr val="FFFFFF"/>
              </a:solidFill>
              <a:latin typeface="Arial"/>
              <a:cs typeface="Arial" pitchFamily="34" charset="0"/>
            </a:endParaRPr>
          </a:p>
        </p:txBody>
      </p:sp>
      <p:sp>
        <p:nvSpPr>
          <p:cNvPr id="3" name="Text Box 11"/>
          <p:cNvSpPr>
            <a:spLocks noGrp="1" noChangeArrowheads="1"/>
          </p:cNvSpPr>
          <p:nvPr>
            <p:ph type="title"/>
          </p:nvPr>
        </p:nvSpPr>
        <p:spPr>
          <a:xfrm>
            <a:off x="7625751" y="443482"/>
            <a:ext cx="4367842" cy="461665"/>
          </a:xfrm>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pPr>
            <a:r>
              <a:rPr lang="el-GR" altLang="el-GR" sz="2400" dirty="0"/>
              <a:t>Όξινα Εδάφη</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220" y="1741997"/>
            <a:ext cx="3419475"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8130771" y="1095666"/>
            <a:ext cx="3708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l-GR" altLang="el-GR" sz="1800" b="1" dirty="0">
                <a:solidFill>
                  <a:srgbClr val="FF0000"/>
                </a:solidFill>
                <a:latin typeface="Times New Roman" panose="02020603050405020304" pitchFamily="18" charset="0"/>
              </a:rPr>
              <a:t>Αειθαλή δένδρα</a:t>
            </a:r>
          </a:p>
          <a:p>
            <a:pPr algn="ctr" fontAlgn="base">
              <a:spcBef>
                <a:spcPct val="0"/>
              </a:spcBef>
              <a:spcAft>
                <a:spcPct val="0"/>
              </a:spcAft>
              <a:buClrTx/>
              <a:buNone/>
            </a:pPr>
            <a:r>
              <a:rPr lang="el-GR" altLang="el-GR" sz="1800" b="1" dirty="0">
                <a:solidFill>
                  <a:srgbClr val="FF0000"/>
                </a:solidFill>
                <a:latin typeface="Times New Roman" panose="02020603050405020304" pitchFamily="18" charset="0"/>
              </a:rPr>
              <a:t>Υγρές και κρύες  εύκρατες περιοχές</a:t>
            </a:r>
            <a:endParaRPr lang="en-US" altLang="el-GR" sz="1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721981880"/>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972573" y="89840"/>
            <a:ext cx="8229600" cy="754260"/>
          </a:xfrm>
        </p:spPr>
        <p:style>
          <a:lnRef idx="2">
            <a:schemeClr val="dk1"/>
          </a:lnRef>
          <a:fillRef idx="1">
            <a:schemeClr val="lt1"/>
          </a:fillRef>
          <a:effectRef idx="0">
            <a:schemeClr val="dk1"/>
          </a:effectRef>
          <a:fontRef idx="minor">
            <a:schemeClr val="dk1"/>
          </a:fontRef>
        </p:style>
        <p:txBody>
          <a:bodyPr/>
          <a:lstStyle/>
          <a:p>
            <a:r>
              <a:rPr lang="el-GR" altLang="el-GR" dirty="0" smtClean="0"/>
              <a:t>Σύνθετα ή </a:t>
            </a:r>
            <a:r>
              <a:rPr lang="el-GR" altLang="el-GR" dirty="0" err="1" smtClean="0"/>
              <a:t>Πολυγενετικά</a:t>
            </a:r>
            <a:r>
              <a:rPr lang="el-GR" altLang="el-GR" dirty="0" smtClean="0"/>
              <a:t> εδάφη</a:t>
            </a:r>
          </a:p>
        </p:txBody>
      </p:sp>
      <p:pic>
        <p:nvPicPr>
          <p:cNvPr id="113667" name="Picture 5" descr="wpe7.jpg (131672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525" y="1015550"/>
            <a:ext cx="3549622" cy="575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9"/>
          <p:cNvSpPr txBox="1">
            <a:spLocks noChangeArrowheads="1"/>
          </p:cNvSpPr>
          <p:nvPr/>
        </p:nvSpPr>
        <p:spPr bwMode="auto">
          <a:xfrm>
            <a:off x="3663950" y="44259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endParaRPr lang="el-GR" altLang="el-GR" sz="1800">
              <a:solidFill>
                <a:srgbClr val="FFFFFF"/>
              </a:solidFill>
            </a:endParaRPr>
          </a:p>
        </p:txBody>
      </p:sp>
      <p:sp>
        <p:nvSpPr>
          <p:cNvPr id="113669" name="Text Box 12"/>
          <p:cNvSpPr txBox="1">
            <a:spLocks noChangeArrowheads="1"/>
          </p:cNvSpPr>
          <p:nvPr/>
        </p:nvSpPr>
        <p:spPr bwMode="auto">
          <a:xfrm>
            <a:off x="3071813" y="371633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113670" name="Rectangle 14"/>
          <p:cNvSpPr>
            <a:spLocks noChangeArrowheads="1"/>
          </p:cNvSpPr>
          <p:nvPr/>
        </p:nvSpPr>
        <p:spPr bwMode="auto">
          <a:xfrm>
            <a:off x="5581651" y="3143251"/>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Aft>
                <a:spcPct val="0"/>
              </a:spcAft>
              <a:buClrTx/>
            </a:pPr>
            <a:endParaRPr lang="el-GR" altLang="el-GR" sz="1800">
              <a:solidFill>
                <a:srgbClr val="FFFFFF"/>
              </a:solidFill>
            </a:endParaRPr>
          </a:p>
        </p:txBody>
      </p:sp>
      <p:sp>
        <p:nvSpPr>
          <p:cNvPr id="3073" name="Rectangle 1"/>
          <p:cNvSpPr>
            <a:spLocks noChangeArrowheads="1"/>
          </p:cNvSpPr>
          <p:nvPr/>
        </p:nvSpPr>
        <p:spPr bwMode="auto">
          <a:xfrm>
            <a:off x="284672" y="1073835"/>
            <a:ext cx="8108830" cy="5570756"/>
          </a:xfrm>
          <a:prstGeom prst="rect">
            <a:avLst/>
          </a:prstGeom>
          <a:noFill/>
          <a:ln w="9525">
            <a:noFill/>
            <a:miter lim="800000"/>
            <a:headEnd/>
            <a:tailEnd/>
          </a:ln>
          <a:effectLst/>
        </p:spPr>
        <p:txBody>
          <a:bodyPr wrap="square" anchor="ctr">
            <a:spAutoFit/>
          </a:bodyPr>
          <a:lstStyle/>
          <a:p>
            <a:pPr marL="180975" indent="-180975" eaLnBrk="0" fontAlgn="base" hangingPunct="0">
              <a:spcBef>
                <a:spcPct val="0"/>
              </a:spcBef>
              <a:spcAft>
                <a:spcPct val="0"/>
              </a:spcAft>
              <a:defRPr/>
            </a:pPr>
            <a:r>
              <a:rPr lang="en-US" sz="2400" dirty="0" smtClean="0">
                <a:solidFill>
                  <a:schemeClr val="bg1">
                    <a:lumMod val="50000"/>
                  </a:schemeClr>
                </a:solidFill>
                <a:latin typeface="Arial"/>
                <a:ea typeface="Times New Roman" pitchFamily="18" charset="0"/>
                <a:cs typeface="Courier New" pitchFamily="49" charset="0"/>
              </a:rPr>
              <a:t>O</a:t>
            </a:r>
            <a:r>
              <a:rPr lang="el-GR" sz="2400" dirty="0">
                <a:solidFill>
                  <a:schemeClr val="bg1">
                    <a:lumMod val="50000"/>
                  </a:schemeClr>
                </a:solidFill>
                <a:latin typeface="Arial"/>
                <a:ea typeface="Times New Roman" pitchFamily="18" charset="0"/>
                <a:cs typeface="Courier New" pitchFamily="49" charset="0"/>
              </a:rPr>
              <a:t>ρισμένα εδάφη αποτελούνται από δύο τμήματα, κάθε ένα από τα οποία προήλθε σε μια διαφορετική γεωλογική περίοδο, με δικούς του προσδιοριστικούς παράγοντες. </a:t>
            </a:r>
            <a:endParaRPr lang="el-GR" sz="2400" dirty="0" smtClean="0">
              <a:solidFill>
                <a:schemeClr val="bg1">
                  <a:lumMod val="50000"/>
                </a:schemeClr>
              </a:solidFill>
              <a:latin typeface="Arial"/>
              <a:ea typeface="Times New Roman" pitchFamily="18" charset="0"/>
              <a:cs typeface="Courier New" pitchFamily="49" charset="0"/>
            </a:endParaRPr>
          </a:p>
          <a:p>
            <a:pPr marL="180975" indent="-180975" eaLnBrk="0" fontAlgn="base" hangingPunct="0">
              <a:spcBef>
                <a:spcPct val="0"/>
              </a:spcBef>
              <a:spcAft>
                <a:spcPct val="0"/>
              </a:spcAft>
              <a:defRPr/>
            </a:pPr>
            <a:r>
              <a:rPr lang="el-GR" sz="2400" dirty="0" smtClean="0">
                <a:solidFill>
                  <a:schemeClr val="bg1">
                    <a:lumMod val="50000"/>
                  </a:schemeClr>
                </a:solidFill>
                <a:latin typeface="Arial"/>
                <a:ea typeface="Times New Roman" pitchFamily="18" charset="0"/>
                <a:cs typeface="Courier New" pitchFamily="49" charset="0"/>
              </a:rPr>
              <a:t>Ειδικότερα, </a:t>
            </a:r>
            <a:r>
              <a:rPr lang="el-GR" sz="2400" dirty="0">
                <a:solidFill>
                  <a:schemeClr val="bg1">
                    <a:lumMod val="50000"/>
                  </a:schemeClr>
                </a:solidFill>
                <a:latin typeface="Arial"/>
                <a:ea typeface="Times New Roman" pitchFamily="18" charset="0"/>
                <a:cs typeface="Courier New" pitchFamily="49" charset="0"/>
              </a:rPr>
              <a:t>η μεταβολή των κλιματολογικών συνθηκών σε μια περιοχή που θα συνοδεύεται προφανώς από την αλλαγή στη βλάστηση ή η μεταβολή στη μορφή της τοπογραφικής επιφάνειας της περιοχής αυτής που θα συνοδεύεται σαφώς από αλλαγές στο δίκτυο </a:t>
            </a:r>
            <a:r>
              <a:rPr lang="el-GR" sz="2400" dirty="0" smtClean="0">
                <a:solidFill>
                  <a:schemeClr val="bg1">
                    <a:lumMod val="50000"/>
                  </a:schemeClr>
                </a:solidFill>
                <a:latin typeface="Arial"/>
                <a:ea typeface="Times New Roman" pitchFamily="18" charset="0"/>
                <a:cs typeface="Courier New" pitchFamily="49" charset="0"/>
              </a:rPr>
              <a:t>αποστράγγισης, προκαλεί </a:t>
            </a:r>
            <a:r>
              <a:rPr lang="el-GR" sz="2400" dirty="0">
                <a:solidFill>
                  <a:schemeClr val="bg1">
                    <a:lumMod val="50000"/>
                  </a:schemeClr>
                </a:solidFill>
                <a:latin typeface="Arial"/>
                <a:ea typeface="Times New Roman" pitchFamily="18" charset="0"/>
                <a:cs typeface="Courier New" pitchFamily="49" charset="0"/>
              </a:rPr>
              <a:t>την δημιουργία ενός νέου εδάφους διαφορετικό του προηγουμένου. </a:t>
            </a:r>
            <a:endParaRPr lang="el-GR" sz="2400" dirty="0" smtClean="0">
              <a:solidFill>
                <a:schemeClr val="bg1">
                  <a:lumMod val="50000"/>
                </a:schemeClr>
              </a:solidFill>
              <a:latin typeface="Arial"/>
              <a:ea typeface="Times New Roman" pitchFamily="18" charset="0"/>
              <a:cs typeface="Courier New" pitchFamily="49" charset="0"/>
            </a:endParaRPr>
          </a:p>
          <a:p>
            <a:pPr marL="180975" indent="-180975" eaLnBrk="0" fontAlgn="base" hangingPunct="0">
              <a:spcBef>
                <a:spcPct val="0"/>
              </a:spcBef>
              <a:spcAft>
                <a:spcPct val="0"/>
              </a:spcAft>
              <a:defRPr/>
            </a:pPr>
            <a:r>
              <a:rPr lang="el-GR" sz="2400" dirty="0" smtClean="0">
                <a:solidFill>
                  <a:schemeClr val="bg1">
                    <a:lumMod val="50000"/>
                  </a:schemeClr>
                </a:solidFill>
                <a:latin typeface="Arial"/>
                <a:ea typeface="Times New Roman" pitchFamily="18" charset="0"/>
                <a:cs typeface="Courier New" pitchFamily="49" charset="0"/>
              </a:rPr>
              <a:t>Στη </a:t>
            </a:r>
            <a:r>
              <a:rPr lang="el-GR" sz="2400" dirty="0">
                <a:solidFill>
                  <a:schemeClr val="bg1">
                    <a:lumMod val="50000"/>
                  </a:schemeClr>
                </a:solidFill>
                <a:latin typeface="Arial"/>
                <a:ea typeface="Times New Roman" pitchFamily="18" charset="0"/>
                <a:cs typeface="Courier New" pitchFamily="49" charset="0"/>
              </a:rPr>
              <a:t>Ρωσία έχουμε εδάφη μαύρα ή πoντζoλικά να υπέρκεινται ερυθρών εδαφών λατεριτικού χαρακτήρα. Είναι προφανές ότι τα λατεριτικά εδάφη σχηματίστηκαν σε πιο θερμές συνθήκες απ'ότι τα δύο πρώτα. </a:t>
            </a:r>
            <a:endParaRPr lang="el-GR" sz="2400" dirty="0">
              <a:solidFill>
                <a:schemeClr val="bg1">
                  <a:lumMod val="50000"/>
                </a:schemeClr>
              </a:solidFill>
              <a:latin typeface="Arial"/>
              <a:cs typeface="Arial" pitchFamily="34" charset="0"/>
            </a:endParaRPr>
          </a:p>
          <a:p>
            <a:pPr eaLnBrk="0" fontAlgn="base" hangingPunct="0">
              <a:spcBef>
                <a:spcPct val="0"/>
              </a:spcBef>
              <a:spcAft>
                <a:spcPct val="0"/>
              </a:spcAft>
              <a:defRPr/>
            </a:pPr>
            <a:endParaRPr lang="el-GR" sz="2000" dirty="0">
              <a:solidFill>
                <a:srgbClr val="FFFFFF"/>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819300887"/>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0" y="0"/>
            <a:ext cx="9144000" cy="733245"/>
          </a:xfrm>
        </p:spPr>
        <p:style>
          <a:lnRef idx="2">
            <a:schemeClr val="dk1"/>
          </a:lnRef>
          <a:fillRef idx="1">
            <a:schemeClr val="lt1"/>
          </a:fillRef>
          <a:effectRef idx="0">
            <a:schemeClr val="dk1"/>
          </a:effectRef>
          <a:fontRef idx="minor">
            <a:schemeClr val="dk1"/>
          </a:fontRef>
        </p:style>
        <p:txBody>
          <a:bodyPr/>
          <a:lstStyle/>
          <a:p>
            <a:r>
              <a:rPr lang="el-GR" altLang="el-GR" dirty="0" err="1" smtClean="0"/>
              <a:t>Παλαιοεδάφη</a:t>
            </a:r>
            <a:endParaRPr lang="el-GR" altLang="el-GR" dirty="0" smtClean="0"/>
          </a:p>
        </p:txBody>
      </p:sp>
      <p:sp>
        <p:nvSpPr>
          <p:cNvPr id="114691" name="Rectangle 3"/>
          <p:cNvSpPr>
            <a:spLocks noGrp="1" noChangeArrowheads="1"/>
          </p:cNvSpPr>
          <p:nvPr>
            <p:ph type="body" idx="1"/>
          </p:nvPr>
        </p:nvSpPr>
        <p:spPr>
          <a:xfrm>
            <a:off x="800101" y="1600200"/>
            <a:ext cx="10734674" cy="4997450"/>
          </a:xfrm>
        </p:spPr>
        <p:txBody>
          <a:bodyPr/>
          <a:lstStyle/>
          <a:p>
            <a:pPr marL="0" indent="0">
              <a:buNone/>
            </a:pPr>
            <a:r>
              <a:rPr lang="el-GR" altLang="el-GR" sz="2800" dirty="0">
                <a:solidFill>
                  <a:schemeClr val="bg1">
                    <a:lumMod val="50000"/>
                  </a:schemeClr>
                </a:solidFill>
              </a:rPr>
              <a:t>Μέσα στη γεωλογική καταγραφή έχουν βρεθεί ενταφιασμένα παλαιά εδάφη, που καλούνται </a:t>
            </a:r>
            <a:r>
              <a:rPr lang="el-GR" altLang="el-GR" sz="2800" dirty="0" err="1">
                <a:solidFill>
                  <a:schemeClr val="bg1">
                    <a:lumMod val="50000"/>
                  </a:schemeClr>
                </a:solidFill>
              </a:rPr>
              <a:t>παλαιοεδάφη</a:t>
            </a:r>
            <a:r>
              <a:rPr lang="el-GR" altLang="el-GR" sz="2800" dirty="0">
                <a:solidFill>
                  <a:schemeClr val="bg1">
                    <a:lumMod val="50000"/>
                  </a:schemeClr>
                </a:solidFill>
              </a:rPr>
              <a:t> (</a:t>
            </a:r>
            <a:r>
              <a:rPr lang="el-GR" altLang="el-GR" sz="2800" dirty="0" err="1">
                <a:solidFill>
                  <a:schemeClr val="bg1">
                    <a:lumMod val="50000"/>
                  </a:schemeClr>
                </a:solidFill>
              </a:rPr>
              <a:t>pale</a:t>
            </a:r>
            <a:r>
              <a:rPr lang="en-US" altLang="el-GR" sz="2800" dirty="0">
                <a:solidFill>
                  <a:schemeClr val="bg1">
                    <a:lumMod val="50000"/>
                  </a:schemeClr>
                </a:solidFill>
              </a:rPr>
              <a:t>o</a:t>
            </a:r>
            <a:r>
              <a:rPr lang="el-GR" altLang="el-GR" sz="2800" dirty="0" err="1">
                <a:solidFill>
                  <a:schemeClr val="bg1">
                    <a:lumMod val="50000"/>
                  </a:schemeClr>
                </a:solidFill>
              </a:rPr>
              <a:t>soils</a:t>
            </a:r>
            <a:r>
              <a:rPr lang="el-GR" altLang="el-GR" sz="2800" dirty="0">
                <a:solidFill>
                  <a:schemeClr val="bg1">
                    <a:lumMod val="50000"/>
                  </a:schemeClr>
                </a:solidFill>
              </a:rPr>
              <a:t>). Αυτά τα εδάφη αποδεικνύουν ότι, η περιοχή στην οποία βρέθηκαν, αποτελούσε τμήμα ξηράς που ήταν αντικείμενο χερσαίας αποσάθρωσης. Επιπλέον μπορούν να περιέχουν αποδείξεις γύρω από το </a:t>
            </a:r>
            <a:r>
              <a:rPr lang="el-GR" altLang="el-GR" sz="2800" dirty="0" err="1">
                <a:solidFill>
                  <a:schemeClr val="bg1">
                    <a:lumMod val="50000"/>
                  </a:schemeClr>
                </a:solidFill>
              </a:rPr>
              <a:t>παλαιοκλίμα</a:t>
            </a:r>
            <a:r>
              <a:rPr lang="el-GR" altLang="el-GR" sz="2800" dirty="0">
                <a:solidFill>
                  <a:schemeClr val="bg1">
                    <a:lumMod val="50000"/>
                  </a:schemeClr>
                </a:solidFill>
              </a:rPr>
              <a:t>. Π.χ. η παρουσία παλαιών </a:t>
            </a:r>
            <a:r>
              <a:rPr lang="el-GR" altLang="el-GR" sz="2800" dirty="0" err="1">
                <a:solidFill>
                  <a:schemeClr val="bg1">
                    <a:lumMod val="50000"/>
                  </a:schemeClr>
                </a:solidFill>
              </a:rPr>
              <a:t>λατεριτών</a:t>
            </a:r>
            <a:r>
              <a:rPr lang="el-GR" altLang="el-GR" sz="2800" dirty="0">
                <a:solidFill>
                  <a:schemeClr val="bg1">
                    <a:lumMod val="50000"/>
                  </a:schemeClr>
                </a:solidFill>
              </a:rPr>
              <a:t> σε κρητιδικά στρώματα στην Ιρλανδία συνεπάγεται ότι, πριν από 100 εκατομμύρια περίπου χρόνια η Ιρλανδία συνδέονταν με θερμό τροπικό κλίμα. </a:t>
            </a:r>
          </a:p>
          <a:p>
            <a:pPr>
              <a:buFontTx/>
              <a:buNone/>
            </a:pPr>
            <a:r>
              <a:rPr lang="el-GR" altLang="el-GR" dirty="0" smtClean="0"/>
              <a:t> </a:t>
            </a:r>
          </a:p>
          <a:p>
            <a:pPr>
              <a:buFontTx/>
              <a:buNone/>
            </a:pPr>
            <a:r>
              <a:rPr lang="el-GR" altLang="el-GR" dirty="0" smtClean="0"/>
              <a:t> </a:t>
            </a:r>
          </a:p>
          <a:p>
            <a:pPr>
              <a:buFontTx/>
              <a:buNone/>
            </a:pPr>
            <a:endParaRPr lang="el-GR" altLang="el-GR" sz="2800" dirty="0"/>
          </a:p>
        </p:txBody>
      </p:sp>
    </p:spTree>
    <p:extLst>
      <p:ext uri="{BB962C8B-B14F-4D97-AF65-F5344CB8AC3E}">
        <p14:creationId xmlns:p14="http://schemas.microsoft.com/office/powerpoint/2010/main" val="906081834"/>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title"/>
          </p:nvPr>
        </p:nvSpPr>
        <p:spPr>
          <a:xfrm>
            <a:off x="171449" y="260350"/>
            <a:ext cx="5743575" cy="1354138"/>
          </a:xfrm>
        </p:spPr>
        <p:style>
          <a:lnRef idx="2">
            <a:schemeClr val="dk1"/>
          </a:lnRef>
          <a:fillRef idx="1">
            <a:schemeClr val="lt1"/>
          </a:fillRef>
          <a:effectRef idx="0">
            <a:schemeClr val="dk1"/>
          </a:effectRef>
          <a:fontRef idx="minor">
            <a:schemeClr val="dk1"/>
          </a:fontRef>
        </p:style>
        <p:txBody>
          <a:bodyPr/>
          <a:lstStyle/>
          <a:p>
            <a:r>
              <a:rPr lang="el-GR" altLang="el-GR" sz="3200" dirty="0" smtClean="0"/>
              <a:t>Σχέση πάχους εδάφους και τύπου πετρώματος</a:t>
            </a:r>
          </a:p>
        </p:txBody>
      </p:sp>
      <p:pic>
        <p:nvPicPr>
          <p:cNvPr id="71683"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294" r="6911"/>
          <a:stretch/>
        </p:blipFill>
        <p:spPr>
          <a:xfrm>
            <a:off x="66674" y="1838325"/>
            <a:ext cx="5978961" cy="4093460"/>
          </a:xfrm>
        </p:spPr>
      </p:pic>
      <p:sp>
        <p:nvSpPr>
          <p:cNvPr id="71684" name="Text Box 8"/>
          <p:cNvSpPr txBox="1">
            <a:spLocks noChangeArrowheads="1"/>
          </p:cNvSpPr>
          <p:nvPr/>
        </p:nvSpPr>
        <p:spPr bwMode="auto">
          <a:xfrm>
            <a:off x="-117475" y="4367213"/>
            <a:ext cx="280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l-GR" altLang="el-GR" sz="1800" dirty="0">
                <a:solidFill>
                  <a:srgbClr val="FFFFFF"/>
                </a:solidFill>
              </a:rPr>
              <a:t>        </a:t>
            </a:r>
            <a:r>
              <a:rPr lang="en-US" altLang="el-GR" sz="1600" dirty="0" err="1">
                <a:solidFill>
                  <a:srgbClr val="FF0000"/>
                </a:solidFill>
              </a:rPr>
              <a:t>Quarzite</a:t>
            </a:r>
            <a:r>
              <a:rPr lang="en-US" altLang="el-GR" sz="1600" dirty="0">
                <a:solidFill>
                  <a:srgbClr val="FF0000"/>
                </a:solidFill>
              </a:rPr>
              <a:t>:</a:t>
            </a:r>
            <a:r>
              <a:rPr lang="el-GR" altLang="el-GR" sz="1600" dirty="0">
                <a:solidFill>
                  <a:srgbClr val="FF0000"/>
                </a:solidFill>
              </a:rPr>
              <a:t>χαλαζίτης</a:t>
            </a:r>
          </a:p>
        </p:txBody>
      </p:sp>
      <p:sp>
        <p:nvSpPr>
          <p:cNvPr id="71685" name="Text Box 9"/>
          <p:cNvSpPr txBox="1">
            <a:spLocks noChangeArrowheads="1"/>
          </p:cNvSpPr>
          <p:nvPr/>
        </p:nvSpPr>
        <p:spPr bwMode="auto">
          <a:xfrm>
            <a:off x="1992313" y="2276476"/>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l-GR" altLang="el-GR" sz="1800">
                <a:solidFill>
                  <a:srgbClr val="FFFFFF"/>
                </a:solidFill>
              </a:rPr>
              <a:t> </a:t>
            </a:r>
            <a:r>
              <a:rPr lang="en-US" altLang="el-GR" sz="1800">
                <a:solidFill>
                  <a:srgbClr val="FFFFFF"/>
                </a:solidFill>
              </a:rPr>
              <a:t>Shale:</a:t>
            </a:r>
            <a:r>
              <a:rPr lang="el-GR" altLang="el-GR" sz="1800">
                <a:solidFill>
                  <a:srgbClr val="FFFFFF"/>
                </a:solidFill>
              </a:rPr>
              <a:t> σχιστή άργιλος</a:t>
            </a:r>
          </a:p>
        </p:txBody>
      </p:sp>
      <p:sp>
        <p:nvSpPr>
          <p:cNvPr id="6" name="Rectangle 5"/>
          <p:cNvSpPr txBox="1">
            <a:spLocks noChangeArrowheads="1"/>
          </p:cNvSpPr>
          <p:nvPr/>
        </p:nvSpPr>
        <p:spPr bwMode="auto">
          <a:xfrm>
            <a:off x="6310312" y="287338"/>
            <a:ext cx="5638799" cy="133985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kern="0" dirty="0" smtClean="0">
                <a:solidFill>
                  <a:srgbClr val="FF0000"/>
                </a:solidFill>
              </a:rPr>
              <a:t>Σχέση πάχους εδάφους και κλίσης</a:t>
            </a: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137" r="6496"/>
          <a:stretch/>
        </p:blipFill>
        <p:spPr bwMode="auto">
          <a:xfrm>
            <a:off x="6172200" y="1743077"/>
            <a:ext cx="5915025" cy="418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226493"/>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a:xfrm>
            <a:off x="266700" y="112713"/>
            <a:ext cx="10963275" cy="811212"/>
          </a:xfrm>
        </p:spPr>
        <p:style>
          <a:lnRef idx="2">
            <a:schemeClr val="dk1"/>
          </a:lnRef>
          <a:fillRef idx="1">
            <a:schemeClr val="lt1"/>
          </a:fillRef>
          <a:effectRef idx="0">
            <a:schemeClr val="dk1"/>
          </a:effectRef>
          <a:fontRef idx="minor">
            <a:schemeClr val="dk1"/>
          </a:fontRef>
        </p:style>
        <p:txBody>
          <a:bodyPr/>
          <a:lstStyle/>
          <a:p>
            <a:r>
              <a:rPr lang="el-GR" altLang="el-GR" dirty="0" smtClean="0"/>
              <a:t>Σχέση βλάστησης και πάχους εδάφους</a:t>
            </a:r>
          </a:p>
        </p:txBody>
      </p:sp>
      <p:pic>
        <p:nvPicPr>
          <p:cNvPr id="73731"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9160" b="8488"/>
          <a:stretch/>
        </p:blipFill>
        <p:spPr>
          <a:xfrm>
            <a:off x="266700" y="1004887"/>
            <a:ext cx="10877549" cy="5755759"/>
          </a:xfrm>
        </p:spPr>
      </p:pic>
      <p:graphicFrame>
        <p:nvGraphicFramePr>
          <p:cNvPr id="4" name="Table 3"/>
          <p:cNvGraphicFramePr>
            <a:graphicFrameLocks noGrp="1"/>
          </p:cNvGraphicFramePr>
          <p:nvPr>
            <p:extLst>
              <p:ext uri="{D42A27DB-BD31-4B8C-83A1-F6EECF244321}">
                <p14:modId xmlns:p14="http://schemas.microsoft.com/office/powerpoint/2010/main" val="4249463389"/>
              </p:ext>
            </p:extLst>
          </p:nvPr>
        </p:nvGraphicFramePr>
        <p:xfrm>
          <a:off x="4441031" y="5972174"/>
          <a:ext cx="1007269" cy="365760"/>
        </p:xfrm>
        <a:graphic>
          <a:graphicData uri="http://schemas.openxmlformats.org/drawingml/2006/table">
            <a:tbl>
              <a:tblPr firstRow="1" bandRow="1">
                <a:tableStyleId>{073A0DAA-6AF3-43AB-8588-CEC1D06C72B9}</a:tableStyleId>
              </a:tblPr>
              <a:tblGrid>
                <a:gridCol w="1007269">
                  <a:extLst>
                    <a:ext uri="{9D8B030D-6E8A-4147-A177-3AD203B41FA5}">
                      <a16:colId xmlns:a16="http://schemas.microsoft.com/office/drawing/2014/main" val="20000"/>
                    </a:ext>
                  </a:extLst>
                </a:gridCol>
              </a:tblGrid>
              <a:tr h="347663">
                <a:tc>
                  <a:txBody>
                    <a:bodyPr/>
                    <a:lstStyle/>
                    <a:p>
                      <a:r>
                        <a:rPr lang="el-GR" sz="1800" dirty="0" smtClean="0"/>
                        <a:t>πριν</a:t>
                      </a:r>
                      <a:endParaRPr lang="el-GR" sz="1800" dirty="0"/>
                    </a:p>
                  </a:txBody>
                  <a:tcPr marL="91439" marR="91439"/>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6209468"/>
              </p:ext>
            </p:extLst>
          </p:nvPr>
        </p:nvGraphicFramePr>
        <p:xfrm>
          <a:off x="10186989" y="5748338"/>
          <a:ext cx="714375" cy="571500"/>
        </p:xfrm>
        <a:graphic>
          <a:graphicData uri="http://schemas.openxmlformats.org/drawingml/2006/table">
            <a:tbl>
              <a:tblPr firstRow="1" bandRow="1">
                <a:tableStyleId>{00A15C55-8517-42AA-B614-E9B94910E393}</a:tableStyleId>
              </a:tblPr>
              <a:tblGrid>
                <a:gridCol w="714375">
                  <a:extLst>
                    <a:ext uri="{9D8B030D-6E8A-4147-A177-3AD203B41FA5}">
                      <a16:colId xmlns:a16="http://schemas.microsoft.com/office/drawing/2014/main" val="20000"/>
                    </a:ext>
                  </a:extLst>
                </a:gridCol>
              </a:tblGrid>
              <a:tr h="571500">
                <a:tc>
                  <a:txBody>
                    <a:bodyPr/>
                    <a:lstStyle/>
                    <a:p>
                      <a:r>
                        <a:rPr lang="el-GR" sz="1800" dirty="0" smtClean="0"/>
                        <a:t>μετά</a:t>
                      </a:r>
                      <a:endParaRPr lang="el-GR" sz="1800" dirty="0"/>
                    </a:p>
                  </a:txBody>
                  <a:tcPr marL="91439" marR="91439">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0057730"/>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r>
              <a:rPr lang="el-GR" altLang="el-GR" dirty="0" smtClean="0"/>
              <a:t>Ιστός</a:t>
            </a:r>
            <a:r>
              <a:rPr lang="en-US" altLang="el-GR" dirty="0" smtClean="0"/>
              <a:t> </a:t>
            </a:r>
            <a:r>
              <a:rPr lang="el-GR" altLang="el-GR" dirty="0" smtClean="0"/>
              <a:t>(</a:t>
            </a:r>
            <a:r>
              <a:rPr lang="en-US" altLang="el-GR" dirty="0" smtClean="0"/>
              <a:t>texture)</a:t>
            </a:r>
            <a:endParaRPr lang="el-GR" altLang="el-GR" dirty="0" smtClean="0"/>
          </a:p>
        </p:txBody>
      </p:sp>
      <p:sp>
        <p:nvSpPr>
          <p:cNvPr id="74755" name="Rectangle 3"/>
          <p:cNvSpPr>
            <a:spLocks noGrp="1" noChangeArrowheads="1"/>
          </p:cNvSpPr>
          <p:nvPr>
            <p:ph type="body" idx="1"/>
          </p:nvPr>
        </p:nvSpPr>
        <p:spPr>
          <a:xfrm>
            <a:off x="314325" y="1295401"/>
            <a:ext cx="11734800" cy="5248274"/>
          </a:xfrm>
        </p:spPr>
        <p:txBody>
          <a:bodyPr/>
          <a:lstStyle/>
          <a:p>
            <a:pPr>
              <a:lnSpc>
                <a:spcPct val="80000"/>
              </a:lnSpc>
            </a:pPr>
            <a:r>
              <a:rPr lang="el-GR" altLang="el-GR" sz="2200" i="1" dirty="0">
                <a:solidFill>
                  <a:schemeClr val="bg1">
                    <a:lumMod val="50000"/>
                  </a:schemeClr>
                </a:solidFill>
                <a:hlinkClick r:id="rId2" tooltip="USDA"/>
              </a:rPr>
              <a:t>USDA</a:t>
            </a:r>
            <a:r>
              <a:rPr lang="el-GR" altLang="el-GR" sz="2200" i="1" dirty="0">
                <a:solidFill>
                  <a:schemeClr val="bg1">
                    <a:lumMod val="50000"/>
                  </a:schemeClr>
                </a:solidFill>
              </a:rPr>
              <a:t> Ταξινόμηση: Άργιλος λιγότερο</a:t>
            </a:r>
            <a:r>
              <a:rPr lang="el-GR" altLang="el-GR" sz="2200" dirty="0">
                <a:solidFill>
                  <a:schemeClr val="bg1">
                    <a:lumMod val="50000"/>
                  </a:schemeClr>
                </a:solidFill>
              </a:rPr>
              <a:t> από</a:t>
            </a:r>
            <a:r>
              <a:rPr lang="en-US" altLang="el-GR" sz="2200" dirty="0">
                <a:solidFill>
                  <a:schemeClr val="bg1">
                    <a:lumMod val="50000"/>
                  </a:schemeClr>
                </a:solidFill>
              </a:rPr>
              <a:t> </a:t>
            </a:r>
            <a:r>
              <a:rPr lang="el-GR" altLang="el-GR" sz="2200" dirty="0">
                <a:solidFill>
                  <a:schemeClr val="bg1">
                    <a:lumMod val="50000"/>
                  </a:schemeClr>
                </a:solidFill>
              </a:rPr>
              <a:t>0.002</a:t>
            </a:r>
            <a:r>
              <a:rPr lang="en-US" altLang="el-GR" sz="2200" dirty="0">
                <a:solidFill>
                  <a:schemeClr val="bg1">
                    <a:lumMod val="50000"/>
                  </a:schemeClr>
                </a:solidFill>
              </a:rPr>
              <a:t>mm.</a:t>
            </a:r>
            <a:r>
              <a:rPr lang="el-GR" altLang="el-GR" sz="2200" dirty="0">
                <a:solidFill>
                  <a:schemeClr val="bg1">
                    <a:lumMod val="50000"/>
                  </a:schemeClr>
                </a:solidFill>
              </a:rPr>
              <a:t> Πηλός</a:t>
            </a:r>
            <a:r>
              <a:rPr lang="en-US" altLang="el-GR" sz="2200" dirty="0">
                <a:solidFill>
                  <a:schemeClr val="bg1">
                    <a:lumMod val="50000"/>
                  </a:schemeClr>
                </a:solidFill>
              </a:rPr>
              <a:t>: </a:t>
            </a:r>
            <a:r>
              <a:rPr lang="el-GR" altLang="el-GR" sz="2200" dirty="0">
                <a:solidFill>
                  <a:schemeClr val="bg1">
                    <a:lumMod val="50000"/>
                  </a:schemeClr>
                </a:solidFill>
              </a:rPr>
              <a:t>0.002 - 0.05 </a:t>
            </a:r>
            <a:r>
              <a:rPr lang="en-US" altLang="el-GR" sz="2200" dirty="0">
                <a:solidFill>
                  <a:schemeClr val="bg1">
                    <a:lumMod val="50000"/>
                  </a:schemeClr>
                </a:solidFill>
              </a:rPr>
              <a:t>mm. </a:t>
            </a:r>
            <a:r>
              <a:rPr lang="el-GR" altLang="el-GR" sz="2200" dirty="0">
                <a:solidFill>
                  <a:schemeClr val="bg1">
                    <a:lumMod val="50000"/>
                  </a:schemeClr>
                </a:solidFill>
              </a:rPr>
              <a:t>Πολύ </a:t>
            </a:r>
            <a:r>
              <a:rPr lang="el-GR" altLang="el-GR" sz="2200" dirty="0" err="1">
                <a:solidFill>
                  <a:schemeClr val="bg1">
                    <a:lumMod val="50000"/>
                  </a:schemeClr>
                </a:solidFill>
              </a:rPr>
              <a:t>λεπτόκκοκη</a:t>
            </a:r>
            <a:r>
              <a:rPr lang="el-GR" altLang="el-GR" sz="2200" dirty="0">
                <a:solidFill>
                  <a:schemeClr val="bg1">
                    <a:lumMod val="50000"/>
                  </a:schemeClr>
                </a:solidFill>
              </a:rPr>
              <a:t> άμμος</a:t>
            </a:r>
            <a:r>
              <a:rPr lang="en-US" altLang="el-GR" sz="2200" dirty="0">
                <a:solidFill>
                  <a:schemeClr val="bg1">
                    <a:lumMod val="50000"/>
                  </a:schemeClr>
                </a:solidFill>
              </a:rPr>
              <a:t>:</a:t>
            </a:r>
            <a:r>
              <a:rPr lang="el-GR" altLang="el-GR" sz="2200" dirty="0">
                <a:solidFill>
                  <a:schemeClr val="bg1">
                    <a:lumMod val="50000"/>
                  </a:schemeClr>
                </a:solidFill>
              </a:rPr>
              <a:t>0.05 - 0.10</a:t>
            </a:r>
            <a:r>
              <a:rPr lang="en-US" altLang="el-GR" sz="2200" dirty="0">
                <a:solidFill>
                  <a:schemeClr val="bg1">
                    <a:lumMod val="50000"/>
                  </a:schemeClr>
                </a:solidFill>
              </a:rPr>
              <a:t>mm. </a:t>
            </a:r>
            <a:r>
              <a:rPr lang="el-GR" altLang="el-GR" sz="2200" dirty="0" err="1">
                <a:solidFill>
                  <a:schemeClr val="bg1">
                    <a:lumMod val="50000"/>
                  </a:schemeClr>
                </a:solidFill>
              </a:rPr>
              <a:t>Λεπτόκκοκη</a:t>
            </a:r>
            <a:r>
              <a:rPr lang="el-GR" altLang="el-GR" sz="2200" dirty="0">
                <a:solidFill>
                  <a:schemeClr val="bg1">
                    <a:lumMod val="50000"/>
                  </a:schemeClr>
                </a:solidFill>
              </a:rPr>
              <a:t> άμμος</a:t>
            </a:r>
            <a:r>
              <a:rPr lang="en-US" altLang="el-GR" sz="2200" dirty="0">
                <a:solidFill>
                  <a:schemeClr val="bg1">
                    <a:lumMod val="50000"/>
                  </a:schemeClr>
                </a:solidFill>
              </a:rPr>
              <a:t>:</a:t>
            </a:r>
            <a:r>
              <a:rPr lang="el-GR" altLang="el-GR" sz="2200" dirty="0">
                <a:solidFill>
                  <a:schemeClr val="bg1">
                    <a:lumMod val="50000"/>
                  </a:schemeClr>
                </a:solidFill>
              </a:rPr>
              <a:t> 0.10 - 0.25</a:t>
            </a:r>
            <a:r>
              <a:rPr lang="en-US" altLang="el-GR" sz="2200" dirty="0">
                <a:solidFill>
                  <a:schemeClr val="bg1">
                    <a:lumMod val="50000"/>
                  </a:schemeClr>
                </a:solidFill>
              </a:rPr>
              <a:t> mm.</a:t>
            </a:r>
            <a:r>
              <a:rPr lang="el-GR" altLang="el-GR" sz="2200" dirty="0">
                <a:solidFill>
                  <a:schemeClr val="bg1">
                    <a:lumMod val="50000"/>
                  </a:schemeClr>
                </a:solidFill>
              </a:rPr>
              <a:t> </a:t>
            </a:r>
            <a:r>
              <a:rPr lang="el-GR" altLang="el-GR" sz="2200" dirty="0" err="1">
                <a:solidFill>
                  <a:schemeClr val="bg1">
                    <a:lumMod val="50000"/>
                  </a:schemeClr>
                </a:solidFill>
              </a:rPr>
              <a:t>Μεσόκκοκη</a:t>
            </a:r>
            <a:r>
              <a:rPr lang="el-GR" altLang="el-GR" sz="2200" dirty="0">
                <a:solidFill>
                  <a:schemeClr val="bg1">
                    <a:lumMod val="50000"/>
                  </a:schemeClr>
                </a:solidFill>
              </a:rPr>
              <a:t> άμμος</a:t>
            </a:r>
            <a:r>
              <a:rPr lang="en-US" altLang="el-GR" sz="2200" dirty="0">
                <a:solidFill>
                  <a:schemeClr val="bg1">
                    <a:lumMod val="50000"/>
                  </a:schemeClr>
                </a:solidFill>
              </a:rPr>
              <a:t>:</a:t>
            </a:r>
            <a:r>
              <a:rPr lang="el-GR" altLang="el-GR" sz="2200" dirty="0">
                <a:solidFill>
                  <a:schemeClr val="bg1">
                    <a:lumMod val="50000"/>
                  </a:schemeClr>
                </a:solidFill>
              </a:rPr>
              <a:t> 0.25 - 0.50</a:t>
            </a:r>
            <a:r>
              <a:rPr lang="en-US" altLang="el-GR" sz="2200" dirty="0">
                <a:solidFill>
                  <a:schemeClr val="bg1">
                    <a:lumMod val="50000"/>
                  </a:schemeClr>
                </a:solidFill>
              </a:rPr>
              <a:t> mm.</a:t>
            </a:r>
            <a:r>
              <a:rPr lang="el-GR" altLang="el-GR" sz="2200" dirty="0">
                <a:solidFill>
                  <a:schemeClr val="bg1">
                    <a:lumMod val="50000"/>
                  </a:schemeClr>
                </a:solidFill>
              </a:rPr>
              <a:t> </a:t>
            </a:r>
            <a:r>
              <a:rPr lang="el-GR" altLang="el-GR" sz="2200" dirty="0" err="1">
                <a:solidFill>
                  <a:schemeClr val="bg1">
                    <a:lumMod val="50000"/>
                  </a:schemeClr>
                </a:solidFill>
              </a:rPr>
              <a:t>Χονδρόκκοκη</a:t>
            </a:r>
            <a:r>
              <a:rPr lang="el-GR" altLang="el-GR" sz="2200" dirty="0">
                <a:solidFill>
                  <a:schemeClr val="bg1">
                    <a:lumMod val="50000"/>
                  </a:schemeClr>
                </a:solidFill>
              </a:rPr>
              <a:t> άμμος</a:t>
            </a:r>
            <a:r>
              <a:rPr lang="en-US" altLang="el-GR" sz="2200" dirty="0">
                <a:solidFill>
                  <a:schemeClr val="bg1">
                    <a:lumMod val="50000"/>
                  </a:schemeClr>
                </a:solidFill>
              </a:rPr>
              <a:t>:</a:t>
            </a:r>
            <a:r>
              <a:rPr lang="el-GR" altLang="el-GR" sz="2200" dirty="0">
                <a:solidFill>
                  <a:schemeClr val="bg1">
                    <a:lumMod val="50000"/>
                  </a:schemeClr>
                </a:solidFill>
              </a:rPr>
              <a:t>0.50 - 1.00</a:t>
            </a:r>
            <a:r>
              <a:rPr lang="en-US" altLang="el-GR" sz="2200" dirty="0">
                <a:solidFill>
                  <a:schemeClr val="bg1">
                    <a:lumMod val="50000"/>
                  </a:schemeClr>
                </a:solidFill>
              </a:rPr>
              <a:t>mm. </a:t>
            </a:r>
            <a:r>
              <a:rPr lang="el-GR" altLang="el-GR" sz="2200" dirty="0">
                <a:solidFill>
                  <a:schemeClr val="bg1">
                    <a:lumMod val="50000"/>
                  </a:schemeClr>
                </a:solidFill>
              </a:rPr>
              <a:t>Πολύ </a:t>
            </a:r>
            <a:r>
              <a:rPr lang="el-GR" altLang="el-GR" sz="2200" dirty="0" err="1">
                <a:solidFill>
                  <a:schemeClr val="bg1">
                    <a:lumMod val="50000"/>
                  </a:schemeClr>
                </a:solidFill>
              </a:rPr>
              <a:t>χονδρόκκοκη</a:t>
            </a:r>
            <a:r>
              <a:rPr lang="el-GR" altLang="el-GR" sz="2200" dirty="0">
                <a:solidFill>
                  <a:schemeClr val="bg1">
                    <a:lumMod val="50000"/>
                  </a:schemeClr>
                </a:solidFill>
              </a:rPr>
              <a:t> άμμος </a:t>
            </a:r>
            <a:r>
              <a:rPr lang="en-US" altLang="el-GR" sz="2200" dirty="0">
                <a:solidFill>
                  <a:schemeClr val="bg1">
                    <a:lumMod val="50000"/>
                  </a:schemeClr>
                </a:solidFill>
              </a:rPr>
              <a:t>:</a:t>
            </a:r>
            <a:r>
              <a:rPr lang="el-GR" altLang="el-GR" sz="2200" dirty="0">
                <a:solidFill>
                  <a:schemeClr val="bg1">
                    <a:lumMod val="50000"/>
                  </a:schemeClr>
                </a:solidFill>
              </a:rPr>
              <a:t>1.00 - 2.00</a:t>
            </a:r>
            <a:r>
              <a:rPr lang="en-US" altLang="el-GR" sz="2200" dirty="0">
                <a:solidFill>
                  <a:schemeClr val="bg1">
                    <a:lumMod val="50000"/>
                  </a:schemeClr>
                </a:solidFill>
              </a:rPr>
              <a:t> mm.</a:t>
            </a:r>
            <a:endParaRPr lang="el-GR" altLang="el-GR" sz="2200" b="1" dirty="0">
              <a:solidFill>
                <a:schemeClr val="bg1">
                  <a:lumMod val="50000"/>
                </a:schemeClr>
              </a:solidFill>
            </a:endParaRPr>
          </a:p>
          <a:p>
            <a:pPr>
              <a:lnSpc>
                <a:spcPct val="80000"/>
              </a:lnSpc>
            </a:pPr>
            <a:r>
              <a:rPr lang="el-GR" altLang="el-GR" sz="2200" dirty="0">
                <a:solidFill>
                  <a:schemeClr val="bg1">
                    <a:lumMod val="50000"/>
                  </a:schemeClr>
                </a:solidFill>
              </a:rPr>
              <a:t>Υπάρχουν 12 κύριες ιστολογικές κλάσεις</a:t>
            </a:r>
            <a:r>
              <a:rPr lang="en-US" altLang="el-GR" sz="2200" dirty="0">
                <a:solidFill>
                  <a:schemeClr val="bg1">
                    <a:lumMod val="50000"/>
                  </a:schemeClr>
                </a:solidFill>
              </a:rPr>
              <a:t>:</a:t>
            </a:r>
          </a:p>
          <a:p>
            <a:pPr>
              <a:lnSpc>
                <a:spcPct val="80000"/>
              </a:lnSpc>
            </a:pPr>
            <a:r>
              <a:rPr lang="el-GR" altLang="el-GR" sz="2200" dirty="0">
                <a:solidFill>
                  <a:schemeClr val="bg1">
                    <a:lumMod val="50000"/>
                  </a:schemeClr>
                </a:solidFill>
              </a:rPr>
              <a:t>Άμμος(</a:t>
            </a:r>
            <a:r>
              <a:rPr lang="en-US" altLang="el-GR" sz="2200" dirty="0">
                <a:solidFill>
                  <a:schemeClr val="bg1">
                    <a:lumMod val="50000"/>
                  </a:schemeClr>
                </a:solidFill>
              </a:rPr>
              <a:t>sand</a:t>
            </a:r>
            <a:r>
              <a:rPr lang="el-GR" altLang="el-GR" sz="2200" dirty="0">
                <a:solidFill>
                  <a:schemeClr val="bg1">
                    <a:lumMod val="50000"/>
                  </a:schemeClr>
                </a:solidFill>
              </a:rPr>
              <a:t>)</a:t>
            </a:r>
          </a:p>
          <a:p>
            <a:pPr>
              <a:lnSpc>
                <a:spcPct val="80000"/>
              </a:lnSpc>
            </a:pPr>
            <a:r>
              <a:rPr lang="el-GR" altLang="el-GR" sz="2200" dirty="0">
                <a:solidFill>
                  <a:schemeClr val="bg1">
                    <a:lumMod val="50000"/>
                  </a:schemeClr>
                </a:solidFill>
              </a:rPr>
              <a:t>Πηλός(</a:t>
            </a:r>
            <a:r>
              <a:rPr lang="en-US" altLang="el-GR" sz="2200" dirty="0">
                <a:solidFill>
                  <a:schemeClr val="bg1">
                    <a:lumMod val="50000"/>
                  </a:schemeClr>
                </a:solidFill>
              </a:rPr>
              <a:t>silt</a:t>
            </a:r>
            <a:r>
              <a:rPr lang="el-GR" altLang="el-GR" sz="2200" dirty="0">
                <a:solidFill>
                  <a:schemeClr val="bg1">
                    <a:lumMod val="50000"/>
                  </a:schemeClr>
                </a:solidFill>
              </a:rPr>
              <a:t>)</a:t>
            </a:r>
          </a:p>
          <a:p>
            <a:pPr>
              <a:lnSpc>
                <a:spcPct val="80000"/>
              </a:lnSpc>
            </a:pPr>
            <a:r>
              <a:rPr lang="el-GR" altLang="el-GR" sz="2200" dirty="0">
                <a:solidFill>
                  <a:schemeClr val="bg1">
                    <a:lumMod val="50000"/>
                  </a:schemeClr>
                </a:solidFill>
              </a:rPr>
              <a:t>Άργιλος</a:t>
            </a:r>
            <a:r>
              <a:rPr lang="en-US" altLang="el-GR" sz="2200" dirty="0">
                <a:solidFill>
                  <a:schemeClr val="bg1">
                    <a:lumMod val="50000"/>
                  </a:schemeClr>
                </a:solidFill>
              </a:rPr>
              <a:t>(clay)</a:t>
            </a:r>
          </a:p>
          <a:p>
            <a:pPr>
              <a:lnSpc>
                <a:spcPct val="80000"/>
              </a:lnSpc>
            </a:pPr>
            <a:r>
              <a:rPr lang="el-GR" altLang="el-GR" sz="2200" dirty="0">
                <a:solidFill>
                  <a:schemeClr val="bg1">
                    <a:lumMod val="50000"/>
                  </a:schemeClr>
                </a:solidFill>
              </a:rPr>
              <a:t>Πηλώδης άμμος (</a:t>
            </a:r>
            <a:r>
              <a:rPr lang="en-US" altLang="el-GR" sz="2200" dirty="0">
                <a:solidFill>
                  <a:schemeClr val="bg1">
                    <a:lumMod val="50000"/>
                  </a:schemeClr>
                </a:solidFill>
              </a:rPr>
              <a:t>Loamy sand</a:t>
            </a:r>
            <a:r>
              <a:rPr lang="el-GR" altLang="el-GR" sz="2200" dirty="0">
                <a:solidFill>
                  <a:schemeClr val="bg1">
                    <a:lumMod val="50000"/>
                  </a:schemeClr>
                </a:solidFill>
              </a:rPr>
              <a:t>)</a:t>
            </a:r>
            <a:endParaRPr lang="en-US" altLang="el-GR" sz="2200" dirty="0">
              <a:solidFill>
                <a:schemeClr val="bg1">
                  <a:lumMod val="50000"/>
                </a:schemeClr>
              </a:solidFill>
            </a:endParaRPr>
          </a:p>
          <a:p>
            <a:pPr>
              <a:lnSpc>
                <a:spcPct val="80000"/>
              </a:lnSpc>
            </a:pPr>
            <a:r>
              <a:rPr lang="el-GR" altLang="el-GR" sz="2200" dirty="0">
                <a:solidFill>
                  <a:schemeClr val="bg1">
                    <a:lumMod val="50000"/>
                  </a:schemeClr>
                </a:solidFill>
              </a:rPr>
              <a:t>Αμμώδης πηλός (</a:t>
            </a:r>
            <a:r>
              <a:rPr lang="en-US" altLang="el-GR" sz="2200" dirty="0">
                <a:solidFill>
                  <a:schemeClr val="bg1">
                    <a:lumMod val="50000"/>
                  </a:schemeClr>
                </a:solidFill>
              </a:rPr>
              <a:t>Sandy loam</a:t>
            </a:r>
            <a:r>
              <a:rPr lang="el-GR" altLang="el-GR" sz="2200" dirty="0">
                <a:solidFill>
                  <a:schemeClr val="bg1">
                    <a:lumMod val="50000"/>
                  </a:schemeClr>
                </a:solidFill>
              </a:rPr>
              <a:t>)</a:t>
            </a:r>
            <a:endParaRPr lang="en-US" altLang="el-GR" sz="2200" dirty="0">
              <a:solidFill>
                <a:schemeClr val="bg1">
                  <a:lumMod val="50000"/>
                </a:schemeClr>
              </a:solidFill>
            </a:endParaRPr>
          </a:p>
          <a:p>
            <a:pPr>
              <a:lnSpc>
                <a:spcPct val="80000"/>
              </a:lnSpc>
            </a:pPr>
            <a:r>
              <a:rPr lang="el-GR" altLang="el-GR" sz="2200" dirty="0">
                <a:solidFill>
                  <a:schemeClr val="bg1">
                    <a:lumMod val="50000"/>
                  </a:schemeClr>
                </a:solidFill>
              </a:rPr>
              <a:t>Αμμώδης αργιλικός πηλός (</a:t>
            </a:r>
            <a:r>
              <a:rPr lang="en-US" altLang="el-GR" sz="2200" dirty="0">
                <a:solidFill>
                  <a:schemeClr val="bg1">
                    <a:lumMod val="50000"/>
                  </a:schemeClr>
                </a:solidFill>
              </a:rPr>
              <a:t>Sandy clay loam</a:t>
            </a:r>
            <a:r>
              <a:rPr lang="el-GR" altLang="el-GR" sz="2200" dirty="0">
                <a:solidFill>
                  <a:schemeClr val="bg1">
                    <a:lumMod val="50000"/>
                  </a:schemeClr>
                </a:solidFill>
              </a:rPr>
              <a:t>)</a:t>
            </a:r>
            <a:endParaRPr lang="en-US" altLang="el-GR" sz="2200" dirty="0">
              <a:solidFill>
                <a:schemeClr val="bg1">
                  <a:lumMod val="50000"/>
                </a:schemeClr>
              </a:solidFill>
            </a:endParaRPr>
          </a:p>
          <a:p>
            <a:pPr>
              <a:lnSpc>
                <a:spcPct val="80000"/>
              </a:lnSpc>
            </a:pPr>
            <a:r>
              <a:rPr lang="el-GR" altLang="el-GR" sz="2200" dirty="0">
                <a:solidFill>
                  <a:schemeClr val="bg1">
                    <a:lumMod val="50000"/>
                  </a:schemeClr>
                </a:solidFill>
              </a:rPr>
              <a:t>Αμμώδης άργιλος (</a:t>
            </a:r>
            <a:r>
              <a:rPr lang="en-US" altLang="el-GR" sz="2200" dirty="0">
                <a:solidFill>
                  <a:schemeClr val="bg1">
                    <a:lumMod val="50000"/>
                  </a:schemeClr>
                </a:solidFill>
              </a:rPr>
              <a:t>Sandy clay</a:t>
            </a:r>
            <a:r>
              <a:rPr lang="el-GR" altLang="el-GR" sz="2200" dirty="0">
                <a:solidFill>
                  <a:schemeClr val="bg1">
                    <a:lumMod val="50000"/>
                  </a:schemeClr>
                </a:solidFill>
              </a:rPr>
              <a:t>)</a:t>
            </a:r>
            <a:endParaRPr lang="en-US" altLang="el-GR" sz="2200" dirty="0">
              <a:solidFill>
                <a:schemeClr val="bg1">
                  <a:lumMod val="50000"/>
                </a:schemeClr>
              </a:solidFill>
            </a:endParaRPr>
          </a:p>
          <a:p>
            <a:pPr>
              <a:lnSpc>
                <a:spcPct val="80000"/>
              </a:lnSpc>
            </a:pPr>
            <a:r>
              <a:rPr lang="el-GR" altLang="el-GR" sz="2200" dirty="0">
                <a:solidFill>
                  <a:schemeClr val="bg1">
                    <a:lumMod val="50000"/>
                  </a:schemeClr>
                </a:solidFill>
              </a:rPr>
              <a:t>Ιλυώδης πηλός (</a:t>
            </a:r>
            <a:r>
              <a:rPr lang="en-US" altLang="el-GR" sz="2200" dirty="0">
                <a:solidFill>
                  <a:schemeClr val="bg1">
                    <a:lumMod val="50000"/>
                  </a:schemeClr>
                </a:solidFill>
              </a:rPr>
              <a:t>Silty loam</a:t>
            </a:r>
            <a:r>
              <a:rPr lang="el-GR" altLang="el-GR" sz="2200" dirty="0">
                <a:solidFill>
                  <a:schemeClr val="bg1">
                    <a:lumMod val="50000"/>
                  </a:schemeClr>
                </a:solidFill>
              </a:rPr>
              <a:t>)</a:t>
            </a:r>
            <a:endParaRPr lang="en-US" altLang="el-GR" sz="2200" dirty="0">
              <a:solidFill>
                <a:schemeClr val="bg1">
                  <a:lumMod val="50000"/>
                </a:schemeClr>
              </a:solidFill>
            </a:endParaRPr>
          </a:p>
          <a:p>
            <a:pPr>
              <a:lnSpc>
                <a:spcPct val="80000"/>
              </a:lnSpc>
            </a:pPr>
            <a:r>
              <a:rPr lang="el-GR" altLang="el-GR" sz="2200" dirty="0">
                <a:solidFill>
                  <a:schemeClr val="bg1">
                    <a:lumMod val="50000"/>
                  </a:schemeClr>
                </a:solidFill>
              </a:rPr>
              <a:t>Αργιλώδης πηλός (</a:t>
            </a:r>
            <a:r>
              <a:rPr lang="en-US" altLang="el-GR" sz="2200" dirty="0">
                <a:solidFill>
                  <a:schemeClr val="bg1">
                    <a:lumMod val="50000"/>
                  </a:schemeClr>
                </a:solidFill>
              </a:rPr>
              <a:t>Clay loam</a:t>
            </a:r>
            <a:r>
              <a:rPr lang="el-GR" altLang="el-GR" sz="2200" dirty="0">
                <a:solidFill>
                  <a:schemeClr val="bg1">
                    <a:lumMod val="50000"/>
                  </a:schemeClr>
                </a:solidFill>
              </a:rPr>
              <a:t>)</a:t>
            </a:r>
            <a:endParaRPr lang="en-US" altLang="el-GR" sz="2200" dirty="0">
              <a:solidFill>
                <a:schemeClr val="bg1">
                  <a:lumMod val="50000"/>
                </a:schemeClr>
              </a:solidFill>
            </a:endParaRPr>
          </a:p>
          <a:p>
            <a:pPr>
              <a:lnSpc>
                <a:spcPct val="80000"/>
              </a:lnSpc>
            </a:pPr>
            <a:r>
              <a:rPr lang="el-GR" altLang="el-GR" sz="2200" dirty="0">
                <a:solidFill>
                  <a:schemeClr val="bg1">
                    <a:lumMod val="50000"/>
                  </a:schemeClr>
                </a:solidFill>
              </a:rPr>
              <a:t>Ιλυώδης αργιλικός πηλός (</a:t>
            </a:r>
            <a:r>
              <a:rPr lang="en-US" altLang="el-GR" sz="2200" dirty="0">
                <a:solidFill>
                  <a:schemeClr val="bg1">
                    <a:lumMod val="50000"/>
                  </a:schemeClr>
                </a:solidFill>
              </a:rPr>
              <a:t>Silty clay loam</a:t>
            </a:r>
            <a:r>
              <a:rPr lang="el-GR" altLang="el-GR" sz="2200" dirty="0">
                <a:solidFill>
                  <a:schemeClr val="bg1">
                    <a:lumMod val="50000"/>
                  </a:schemeClr>
                </a:solidFill>
              </a:rPr>
              <a:t>)</a:t>
            </a:r>
            <a:endParaRPr lang="en-US" altLang="el-GR" sz="2200" dirty="0">
              <a:solidFill>
                <a:schemeClr val="bg1">
                  <a:lumMod val="50000"/>
                </a:schemeClr>
              </a:solidFill>
            </a:endParaRPr>
          </a:p>
          <a:p>
            <a:pPr>
              <a:lnSpc>
                <a:spcPct val="80000"/>
              </a:lnSpc>
            </a:pPr>
            <a:r>
              <a:rPr lang="el-GR" altLang="el-GR" sz="2200" dirty="0">
                <a:solidFill>
                  <a:schemeClr val="bg1">
                    <a:lumMod val="50000"/>
                  </a:schemeClr>
                </a:solidFill>
              </a:rPr>
              <a:t>Ιλυώδης άργιλος (</a:t>
            </a:r>
            <a:r>
              <a:rPr lang="en-US" altLang="el-GR" sz="2200" dirty="0">
                <a:solidFill>
                  <a:schemeClr val="bg1">
                    <a:lumMod val="50000"/>
                  </a:schemeClr>
                </a:solidFill>
              </a:rPr>
              <a:t>Silty clay</a:t>
            </a:r>
            <a:r>
              <a:rPr lang="el-GR" altLang="el-GR" sz="2200" dirty="0">
                <a:solidFill>
                  <a:schemeClr val="bg1">
                    <a:lumMod val="50000"/>
                  </a:schemeClr>
                </a:solidFill>
              </a:rPr>
              <a:t>)</a:t>
            </a:r>
          </a:p>
        </p:txBody>
      </p:sp>
    </p:spTree>
    <p:extLst>
      <p:ext uri="{BB962C8B-B14F-4D97-AF65-F5344CB8AC3E}">
        <p14:creationId xmlns:p14="http://schemas.microsoft.com/office/powerpoint/2010/main" val="9850791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352800" y="10191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grpSp>
        <p:nvGrpSpPr>
          <p:cNvPr id="75779" name="Group 3"/>
          <p:cNvGrpSpPr>
            <a:grpSpLocks/>
          </p:cNvGrpSpPr>
          <p:nvPr/>
        </p:nvGrpSpPr>
        <p:grpSpPr bwMode="auto">
          <a:xfrm>
            <a:off x="2209800" y="228601"/>
            <a:ext cx="7620000" cy="6361113"/>
            <a:chOff x="432" y="144"/>
            <a:chExt cx="4800" cy="4007"/>
          </a:xfrm>
        </p:grpSpPr>
        <p:sp>
          <p:nvSpPr>
            <p:cNvPr id="75789" name="Rectangle 4"/>
            <p:cNvSpPr>
              <a:spLocks noChangeArrowheads="1"/>
            </p:cNvSpPr>
            <p:nvPr/>
          </p:nvSpPr>
          <p:spPr bwMode="auto">
            <a:xfrm>
              <a:off x="432" y="192"/>
              <a:ext cx="4800" cy="3936"/>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pic>
          <p:nvPicPr>
            <p:cNvPr id="75790" name="Picture 5" descr="Figure 1"/>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6" y="144"/>
              <a:ext cx="4560" cy="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82" name="Line 6"/>
          <p:cNvSpPr>
            <a:spLocks noChangeShapeType="1"/>
          </p:cNvSpPr>
          <p:nvPr/>
        </p:nvSpPr>
        <p:spPr bwMode="auto">
          <a:xfrm flipH="1" flipV="1">
            <a:off x="6248400" y="3200400"/>
            <a:ext cx="1676400" cy="2819400"/>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101383" name="Line 7"/>
          <p:cNvSpPr>
            <a:spLocks noChangeShapeType="1"/>
          </p:cNvSpPr>
          <p:nvPr/>
        </p:nvSpPr>
        <p:spPr bwMode="auto">
          <a:xfrm flipH="1">
            <a:off x="6324600" y="2133600"/>
            <a:ext cx="609600" cy="1066800"/>
          </a:xfrm>
          <a:prstGeom prst="line">
            <a:avLst/>
          </a:prstGeom>
          <a:noFill/>
          <a:ln w="762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101384" name="Line 8"/>
          <p:cNvSpPr>
            <a:spLocks noChangeShapeType="1"/>
          </p:cNvSpPr>
          <p:nvPr/>
        </p:nvSpPr>
        <p:spPr bwMode="auto">
          <a:xfrm>
            <a:off x="4267200" y="3200400"/>
            <a:ext cx="1828800"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101385" name="Oval 9"/>
          <p:cNvSpPr>
            <a:spLocks noChangeArrowheads="1"/>
          </p:cNvSpPr>
          <p:nvPr/>
        </p:nvSpPr>
        <p:spPr bwMode="auto">
          <a:xfrm>
            <a:off x="6096000" y="3124200"/>
            <a:ext cx="228600" cy="2286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endParaRPr>
          </a:p>
        </p:txBody>
      </p:sp>
      <p:sp>
        <p:nvSpPr>
          <p:cNvPr id="101386" name="Text Box 10"/>
          <p:cNvSpPr txBox="1">
            <a:spLocks noChangeArrowheads="1"/>
          </p:cNvSpPr>
          <p:nvPr/>
        </p:nvSpPr>
        <p:spPr bwMode="auto">
          <a:xfrm>
            <a:off x="6629400" y="685801"/>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l-GR" altLang="el-GR" sz="2400" b="1">
                <a:solidFill>
                  <a:srgbClr val="A50021"/>
                </a:solidFill>
              </a:rPr>
              <a:t>Άμμος</a:t>
            </a:r>
            <a:r>
              <a:rPr lang="en-US" altLang="el-GR" sz="2400" b="1">
                <a:solidFill>
                  <a:srgbClr val="006600"/>
                </a:solidFill>
              </a:rPr>
              <a:t>+ </a:t>
            </a:r>
            <a:r>
              <a:rPr lang="el-GR" altLang="el-GR" sz="2400" b="1">
                <a:solidFill>
                  <a:srgbClr val="0000FF"/>
                </a:solidFill>
              </a:rPr>
              <a:t>Ιλύς</a:t>
            </a:r>
            <a:r>
              <a:rPr lang="en-US" altLang="el-GR" sz="2400" b="1">
                <a:solidFill>
                  <a:srgbClr val="006600"/>
                </a:solidFill>
              </a:rPr>
              <a:t>+ </a:t>
            </a:r>
            <a:r>
              <a:rPr lang="el-GR" altLang="el-GR" sz="2400" b="1">
                <a:solidFill>
                  <a:srgbClr val="006600"/>
                </a:solidFill>
              </a:rPr>
              <a:t>Άργιλος</a:t>
            </a:r>
            <a:r>
              <a:rPr lang="en-US" altLang="el-GR" sz="2400" b="1">
                <a:solidFill>
                  <a:srgbClr val="006600"/>
                </a:solidFill>
              </a:rPr>
              <a:t>= </a:t>
            </a:r>
            <a:r>
              <a:rPr lang="en-US" altLang="el-GR" sz="2400" b="1">
                <a:solidFill>
                  <a:srgbClr val="FF0000"/>
                </a:solidFill>
              </a:rPr>
              <a:t>100%</a:t>
            </a:r>
          </a:p>
        </p:txBody>
      </p:sp>
      <p:sp>
        <p:nvSpPr>
          <p:cNvPr id="101387" name="Text Box 11"/>
          <p:cNvSpPr txBox="1">
            <a:spLocks noChangeArrowheads="1"/>
          </p:cNvSpPr>
          <p:nvPr/>
        </p:nvSpPr>
        <p:spPr bwMode="auto">
          <a:xfrm>
            <a:off x="7315200" y="190500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l-GR" altLang="el-GR" sz="1800" b="1">
                <a:solidFill>
                  <a:srgbClr val="000000"/>
                </a:solidFill>
              </a:rPr>
              <a:t>Ιστός</a:t>
            </a:r>
            <a:r>
              <a:rPr lang="en-US" altLang="el-GR" sz="1800" b="1">
                <a:solidFill>
                  <a:srgbClr val="000000"/>
                </a:solidFill>
              </a:rPr>
              <a:t>=</a:t>
            </a:r>
            <a:r>
              <a:rPr lang="el-GR" altLang="el-GR" sz="1800" b="1">
                <a:solidFill>
                  <a:srgbClr val="000000"/>
                </a:solidFill>
              </a:rPr>
              <a:t>άργιλος</a:t>
            </a:r>
            <a:endParaRPr lang="en-US" altLang="el-GR" sz="1800" b="1">
              <a:solidFill>
                <a:srgbClr val="000000"/>
              </a:solidFill>
            </a:endParaRPr>
          </a:p>
        </p:txBody>
      </p:sp>
      <p:sp>
        <p:nvSpPr>
          <p:cNvPr id="101388" name="Text Box 12"/>
          <p:cNvSpPr txBox="1">
            <a:spLocks noChangeArrowheads="1"/>
          </p:cNvSpPr>
          <p:nvPr/>
        </p:nvSpPr>
        <p:spPr bwMode="auto">
          <a:xfrm>
            <a:off x="2424113" y="838201"/>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n-US" altLang="el-GR" sz="2800" b="1">
                <a:solidFill>
                  <a:srgbClr val="A50021"/>
                </a:solidFill>
              </a:rPr>
              <a:t>20 % </a:t>
            </a:r>
            <a:r>
              <a:rPr lang="el-GR" altLang="el-GR" sz="2800" b="1">
                <a:solidFill>
                  <a:srgbClr val="A50021"/>
                </a:solidFill>
              </a:rPr>
              <a:t>Άμμος</a:t>
            </a:r>
            <a:endParaRPr lang="en-US" altLang="el-GR" sz="2800" b="1">
              <a:solidFill>
                <a:srgbClr val="006600"/>
              </a:solidFill>
            </a:endParaRPr>
          </a:p>
        </p:txBody>
      </p:sp>
      <p:sp>
        <p:nvSpPr>
          <p:cNvPr id="101389" name="Text Box 13"/>
          <p:cNvSpPr txBox="1">
            <a:spLocks noChangeArrowheads="1"/>
          </p:cNvSpPr>
          <p:nvPr/>
        </p:nvSpPr>
        <p:spPr bwMode="auto">
          <a:xfrm>
            <a:off x="2424113" y="1295401"/>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n-US" altLang="el-GR" sz="2800" b="1">
                <a:solidFill>
                  <a:srgbClr val="33CC33"/>
                </a:solidFill>
              </a:rPr>
              <a:t>30 % </a:t>
            </a:r>
            <a:r>
              <a:rPr lang="el-GR" altLang="el-GR" sz="2800" b="1">
                <a:solidFill>
                  <a:srgbClr val="33CC33"/>
                </a:solidFill>
              </a:rPr>
              <a:t>Ιλύς</a:t>
            </a:r>
            <a:endParaRPr lang="en-US" altLang="el-GR" sz="2800" b="1">
              <a:solidFill>
                <a:srgbClr val="33CC33"/>
              </a:solidFill>
            </a:endParaRPr>
          </a:p>
        </p:txBody>
      </p:sp>
      <p:sp>
        <p:nvSpPr>
          <p:cNvPr id="101390" name="Text Box 14"/>
          <p:cNvSpPr txBox="1">
            <a:spLocks noChangeArrowheads="1"/>
          </p:cNvSpPr>
          <p:nvPr/>
        </p:nvSpPr>
        <p:spPr bwMode="auto">
          <a:xfrm>
            <a:off x="2424114" y="1752601"/>
            <a:ext cx="2573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n-US" altLang="el-GR" sz="2800" b="1">
                <a:solidFill>
                  <a:srgbClr val="006600"/>
                </a:solidFill>
              </a:rPr>
              <a:t>50 % </a:t>
            </a:r>
            <a:r>
              <a:rPr lang="el-GR" altLang="el-GR" sz="2800" b="1">
                <a:solidFill>
                  <a:srgbClr val="006600"/>
                </a:solidFill>
              </a:rPr>
              <a:t>Άργιλος</a:t>
            </a:r>
            <a:endParaRPr lang="en-US" altLang="el-GR" sz="2800" b="1">
              <a:solidFill>
                <a:srgbClr val="006600"/>
              </a:solidFill>
            </a:endParaRPr>
          </a:p>
        </p:txBody>
      </p:sp>
    </p:spTree>
    <p:extLst>
      <p:ext uri="{BB962C8B-B14F-4D97-AF65-F5344CB8AC3E}">
        <p14:creationId xmlns:p14="http://schemas.microsoft.com/office/powerpoint/2010/main" val="271219723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88"/>
                                        </p:tgtEl>
                                        <p:attrNameLst>
                                          <p:attrName>style.visibility</p:attrName>
                                        </p:attrNameLst>
                                      </p:cBhvr>
                                      <p:to>
                                        <p:strVal val="visible"/>
                                      </p:to>
                                    </p:set>
                                    <p:animEffect transition="in" filter="fade">
                                      <p:cBhvr>
                                        <p:cTn id="7" dur="2000"/>
                                        <p:tgtEl>
                                          <p:spTgt spid="101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wipe(right)">
                                      <p:cBhvr>
                                        <p:cTn id="12" dur="500"/>
                                        <p:tgtEl>
                                          <p:spTgt spid="1013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89"/>
                                        </p:tgtEl>
                                        <p:attrNameLst>
                                          <p:attrName>style.visibility</p:attrName>
                                        </p:attrNameLst>
                                      </p:cBhvr>
                                      <p:to>
                                        <p:strVal val="visible"/>
                                      </p:to>
                                    </p:set>
                                    <p:animEffect transition="in" filter="fade">
                                      <p:cBhvr>
                                        <p:cTn id="17" dur="2000"/>
                                        <p:tgtEl>
                                          <p:spTgt spid="101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1383"/>
                                        </p:tgtEl>
                                        <p:attrNameLst>
                                          <p:attrName>style.visibility</p:attrName>
                                        </p:attrNameLst>
                                      </p:cBhvr>
                                      <p:to>
                                        <p:strVal val="visible"/>
                                      </p:to>
                                    </p:set>
                                    <p:animEffect transition="in" filter="wipe(up)">
                                      <p:cBhvr>
                                        <p:cTn id="22" dur="500"/>
                                        <p:tgtEl>
                                          <p:spTgt spid="1013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390"/>
                                        </p:tgtEl>
                                        <p:attrNameLst>
                                          <p:attrName>style.visibility</p:attrName>
                                        </p:attrNameLst>
                                      </p:cBhvr>
                                      <p:to>
                                        <p:strVal val="visible"/>
                                      </p:to>
                                    </p:set>
                                    <p:animEffect transition="in" filter="fade">
                                      <p:cBhvr>
                                        <p:cTn id="27" dur="2000"/>
                                        <p:tgtEl>
                                          <p:spTgt spid="1013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1384"/>
                                        </p:tgtEl>
                                        <p:attrNameLst>
                                          <p:attrName>style.visibility</p:attrName>
                                        </p:attrNameLst>
                                      </p:cBhvr>
                                      <p:to>
                                        <p:strVal val="visible"/>
                                      </p:to>
                                    </p:set>
                                    <p:animEffect transition="in" filter="wipe(left)">
                                      <p:cBhvr>
                                        <p:cTn id="32" dur="500"/>
                                        <p:tgtEl>
                                          <p:spTgt spid="10138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385"/>
                                        </p:tgtEl>
                                        <p:attrNameLst>
                                          <p:attrName>style.visibility</p:attrName>
                                        </p:attrNameLst>
                                      </p:cBhvr>
                                      <p:to>
                                        <p:strVal val="visible"/>
                                      </p:to>
                                    </p:set>
                                    <p:animEffect transition="in" filter="fade">
                                      <p:cBhvr>
                                        <p:cTn id="37" dur="2000"/>
                                        <p:tgtEl>
                                          <p:spTgt spid="1013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87"/>
                                        </p:tgtEl>
                                        <p:attrNameLst>
                                          <p:attrName>style.visibility</p:attrName>
                                        </p:attrNameLst>
                                      </p:cBhvr>
                                      <p:to>
                                        <p:strVal val="visible"/>
                                      </p:to>
                                    </p:set>
                                    <p:animEffect transition="in" filter="fade">
                                      <p:cBhvr>
                                        <p:cTn id="42" dur="2000"/>
                                        <p:tgtEl>
                                          <p:spTgt spid="10138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386"/>
                                        </p:tgtEl>
                                        <p:attrNameLst>
                                          <p:attrName>style.visibility</p:attrName>
                                        </p:attrNameLst>
                                      </p:cBhvr>
                                      <p:to>
                                        <p:strVal val="visible"/>
                                      </p:to>
                                    </p:set>
                                    <p:animEffect transition="in" filter="fade">
                                      <p:cBhvr>
                                        <p:cTn id="47" dur="2000"/>
                                        <p:tgtEl>
                                          <p:spTgt spid="101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P spid="101386" grpId="0"/>
      <p:bldP spid="101387" grpId="0"/>
      <p:bldP spid="101388" grpId="0"/>
      <p:bldP spid="101389" grpId="0"/>
      <p:bldP spid="1013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96862" y="116083"/>
            <a:ext cx="3551237" cy="478017"/>
          </a:xfrm>
        </p:spPr>
        <p:style>
          <a:lnRef idx="2">
            <a:schemeClr val="dk1"/>
          </a:lnRef>
          <a:fillRef idx="1">
            <a:schemeClr val="lt1"/>
          </a:fillRef>
          <a:effectRef idx="0">
            <a:schemeClr val="dk1"/>
          </a:effectRef>
          <a:fontRef idx="minor">
            <a:schemeClr val="dk1"/>
          </a:fontRef>
        </p:style>
        <p:txBody>
          <a:bodyPr/>
          <a:lstStyle/>
          <a:p>
            <a:r>
              <a:rPr lang="el-GR" altLang="el-GR" sz="3200" dirty="0" smtClean="0"/>
              <a:t>Δομή σε </a:t>
            </a:r>
            <a:r>
              <a:rPr lang="el-GR" altLang="el-GR" sz="3200" dirty="0" err="1" smtClean="0"/>
              <a:t>τεμάχη</a:t>
            </a:r>
            <a:endParaRPr lang="el-GR" altLang="el-GR" sz="3200" dirty="0" smtClean="0"/>
          </a:p>
        </p:txBody>
      </p:sp>
      <p:pic>
        <p:nvPicPr>
          <p:cNvPr id="77827" name="Picture 5" descr="fig3-29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64" y="664384"/>
            <a:ext cx="3951288" cy="280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4173537" y="116083"/>
            <a:ext cx="3914775" cy="478017"/>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sz="3200" kern="0" dirty="0" smtClean="0">
                <a:solidFill>
                  <a:schemeClr val="bg2"/>
                </a:solidFill>
              </a:rPr>
              <a:t>Πεπλατυσμένη Δομή</a:t>
            </a:r>
          </a:p>
        </p:txBody>
      </p:sp>
      <p:pic>
        <p:nvPicPr>
          <p:cNvPr id="5" name="Picture 5" descr="fig3-26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37" y="664384"/>
            <a:ext cx="382922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8273964" y="160339"/>
            <a:ext cx="3666956" cy="43376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sz="3200" kern="0" dirty="0" err="1" smtClean="0">
                <a:solidFill>
                  <a:schemeClr val="bg2"/>
                </a:solidFill>
              </a:rPr>
              <a:t>Στηλοειδής</a:t>
            </a:r>
            <a:r>
              <a:rPr lang="el-GR" altLang="el-GR" sz="3200" kern="0" dirty="0" smtClean="0">
                <a:solidFill>
                  <a:schemeClr val="bg2"/>
                </a:solidFill>
              </a:rPr>
              <a:t> Δομή</a:t>
            </a:r>
          </a:p>
        </p:txBody>
      </p:sp>
      <p:pic>
        <p:nvPicPr>
          <p:cNvPr id="7" name="Picture 5" descr="fig3-28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3964" y="664384"/>
            <a:ext cx="3666956" cy="292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726574" y="3577066"/>
            <a:ext cx="3984114" cy="46009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kern="0" dirty="0" smtClean="0">
                <a:solidFill>
                  <a:schemeClr val="bg2"/>
                </a:solidFill>
              </a:rPr>
              <a:t>Κοκκώδης Δομή</a:t>
            </a:r>
          </a:p>
        </p:txBody>
      </p:sp>
      <p:pic>
        <p:nvPicPr>
          <p:cNvPr id="9" name="Picture 5" descr="fig3-30_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574" y="4103456"/>
            <a:ext cx="3834858" cy="275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981895" y="3585726"/>
            <a:ext cx="4140560" cy="47031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r>
              <a:rPr lang="el-GR" altLang="el-GR" kern="0" dirty="0" smtClean="0">
                <a:solidFill>
                  <a:schemeClr val="bg2"/>
                </a:solidFill>
              </a:rPr>
              <a:t>Πρισματική Δομή</a:t>
            </a:r>
          </a:p>
        </p:txBody>
      </p:sp>
      <p:pic>
        <p:nvPicPr>
          <p:cNvPr id="11" name="Picture 5" descr="fig3-27_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544" y="4103456"/>
            <a:ext cx="4178373" cy="267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007621"/>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09800" y="152400"/>
            <a:ext cx="7772400" cy="990600"/>
          </a:xfrm>
        </p:spPr>
        <p:style>
          <a:lnRef idx="2">
            <a:schemeClr val="dk1"/>
          </a:lnRef>
          <a:fillRef idx="1">
            <a:schemeClr val="lt1"/>
          </a:fillRef>
          <a:effectRef idx="0">
            <a:schemeClr val="dk1"/>
          </a:effectRef>
          <a:fontRef idx="minor">
            <a:schemeClr val="dk1"/>
          </a:fontRef>
        </p:style>
        <p:txBody>
          <a:bodyPr/>
          <a:lstStyle/>
          <a:p>
            <a:r>
              <a:rPr lang="el-GR" altLang="el-GR" dirty="0" smtClean="0"/>
              <a:t>Εδαφικά Προφίλ</a:t>
            </a:r>
            <a:endParaRPr lang="en-US" altLang="el-GR" dirty="0" smtClean="0"/>
          </a:p>
        </p:txBody>
      </p:sp>
      <p:sp>
        <p:nvSpPr>
          <p:cNvPr id="82947" name="Text Box 4"/>
          <p:cNvSpPr txBox="1">
            <a:spLocks noChangeArrowheads="1"/>
          </p:cNvSpPr>
          <p:nvPr/>
        </p:nvSpPr>
        <p:spPr bwMode="auto">
          <a:xfrm>
            <a:off x="923278" y="1847851"/>
            <a:ext cx="10582182" cy="378565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l-GR" altLang="el-GR" sz="2400" dirty="0">
                <a:solidFill>
                  <a:srgbClr val="000000"/>
                </a:solidFill>
                <a:latin typeface="Comic Sans MS" panose="030F0702030302020204" pitchFamily="66" charset="0"/>
              </a:rPr>
              <a:t>Με την πάροδο του χρόνου διαφορετικά επίπεδα ενός εδάφους μπορούν να διαφοροποιηθούν σε διακριτούς παράλληλους ορίζοντες</a:t>
            </a:r>
            <a:r>
              <a:rPr lang="en-US" altLang="el-GR" sz="2400" dirty="0">
                <a:solidFill>
                  <a:srgbClr val="000000"/>
                </a:solidFill>
                <a:latin typeface="Comic Sans MS" panose="030F0702030302020204" pitchFamily="66" charset="0"/>
              </a:rPr>
              <a:t> </a:t>
            </a:r>
            <a:r>
              <a:rPr lang="el-GR" altLang="el-GR" sz="2400" dirty="0">
                <a:solidFill>
                  <a:srgbClr val="000000"/>
                </a:solidFill>
                <a:latin typeface="Comic Sans MS" panose="030F0702030302020204" pitchFamily="66" charset="0"/>
              </a:rPr>
              <a:t>(εδαφικοί ορίζοντες) οι οποίοι παράγουν τα εδαφικά προφίλ. </a:t>
            </a:r>
            <a:endParaRPr lang="en-US" altLang="el-GR" sz="2400" dirty="0">
              <a:solidFill>
                <a:srgbClr val="000000"/>
              </a:solidFill>
              <a:latin typeface="Comic Sans MS" panose="030F0702030302020204" pitchFamily="66" charset="0"/>
            </a:endParaRPr>
          </a:p>
          <a:p>
            <a:pPr eaLnBrk="0" fontAlgn="base" hangingPunct="0">
              <a:spcBef>
                <a:spcPct val="0"/>
              </a:spcBef>
              <a:spcAft>
                <a:spcPct val="0"/>
              </a:spcAft>
              <a:buClrTx/>
            </a:pPr>
            <a:endParaRPr lang="en-US" altLang="el-GR" sz="2400" dirty="0">
              <a:solidFill>
                <a:srgbClr val="000000"/>
              </a:solidFill>
              <a:latin typeface="Comic Sans MS" panose="030F0702030302020204" pitchFamily="66" charset="0"/>
            </a:endParaRPr>
          </a:p>
          <a:p>
            <a:pPr eaLnBrk="0" fontAlgn="base" hangingPunct="0">
              <a:spcBef>
                <a:spcPct val="0"/>
              </a:spcBef>
              <a:spcAft>
                <a:spcPct val="0"/>
              </a:spcAft>
              <a:buClrTx/>
            </a:pPr>
            <a:r>
              <a:rPr lang="el-GR" altLang="el-GR" sz="2400" dirty="0">
                <a:solidFill>
                  <a:srgbClr val="000000"/>
                </a:solidFill>
                <a:latin typeface="Comic Sans MS" panose="030F0702030302020204" pitchFamily="66" charset="0"/>
              </a:rPr>
              <a:t>Χημικές αντιδράσεις και σχηματισμός παραγώγων ορυκτών</a:t>
            </a:r>
            <a:r>
              <a:rPr lang="en-US" altLang="el-GR" sz="2400" dirty="0">
                <a:solidFill>
                  <a:srgbClr val="000000"/>
                </a:solidFill>
                <a:latin typeface="Comic Sans MS" panose="030F0702030302020204" pitchFamily="66" charset="0"/>
              </a:rPr>
              <a:t> (clays). </a:t>
            </a:r>
          </a:p>
          <a:p>
            <a:pPr eaLnBrk="0" fontAlgn="base" hangingPunct="0">
              <a:spcBef>
                <a:spcPct val="0"/>
              </a:spcBef>
              <a:spcAft>
                <a:spcPct val="0"/>
              </a:spcAft>
              <a:buClrTx/>
            </a:pPr>
            <a:endParaRPr lang="en-US" altLang="el-GR" sz="2400" dirty="0">
              <a:solidFill>
                <a:srgbClr val="000000"/>
              </a:solidFill>
              <a:latin typeface="Comic Sans MS" panose="030F0702030302020204" pitchFamily="66" charset="0"/>
            </a:endParaRPr>
          </a:p>
          <a:p>
            <a:pPr eaLnBrk="0" fontAlgn="base" hangingPunct="0">
              <a:spcBef>
                <a:spcPct val="0"/>
              </a:spcBef>
              <a:spcAft>
                <a:spcPct val="0"/>
              </a:spcAft>
              <a:buClrTx/>
            </a:pPr>
            <a:r>
              <a:rPr lang="en-US" altLang="el-GR" sz="2400" dirty="0">
                <a:solidFill>
                  <a:srgbClr val="000000"/>
                </a:solidFill>
                <a:latin typeface="Comic Sans MS" panose="030F0702030302020204" pitchFamily="66" charset="0"/>
              </a:rPr>
              <a:t> </a:t>
            </a:r>
            <a:r>
              <a:rPr lang="el-GR" altLang="el-GR" sz="2400" dirty="0" err="1" smtClean="0">
                <a:solidFill>
                  <a:srgbClr val="000000"/>
                </a:solidFill>
                <a:latin typeface="Comic Sans MS" panose="030F0702030302020204" pitchFamily="66" charset="0"/>
              </a:rPr>
              <a:t>Έκπλυση</a:t>
            </a:r>
            <a:r>
              <a:rPr lang="el-GR" altLang="el-GR" sz="2400" dirty="0" smtClean="0">
                <a:solidFill>
                  <a:srgbClr val="000000"/>
                </a:solidFill>
                <a:latin typeface="Comic Sans MS" panose="030F0702030302020204" pitchFamily="66" charset="0"/>
              </a:rPr>
              <a:t> (</a:t>
            </a:r>
            <a:r>
              <a:rPr lang="en-US" altLang="el-GR" sz="2400" dirty="0" smtClean="0">
                <a:solidFill>
                  <a:srgbClr val="000000"/>
                </a:solidFill>
                <a:latin typeface="Comic Sans MS" panose="030F0702030302020204" pitchFamily="66" charset="0"/>
              </a:rPr>
              <a:t> </a:t>
            </a:r>
            <a:r>
              <a:rPr lang="en-US" altLang="el-GR" sz="2400" dirty="0">
                <a:solidFill>
                  <a:srgbClr val="000000"/>
                </a:solidFill>
                <a:latin typeface="Comic Sans MS" panose="030F0702030302020204" pitchFamily="66" charset="0"/>
              </a:rPr>
              <a:t>Leaching</a:t>
            </a:r>
            <a:r>
              <a:rPr lang="el-GR" altLang="el-GR" sz="2400" dirty="0">
                <a:solidFill>
                  <a:srgbClr val="000000"/>
                </a:solidFill>
                <a:latin typeface="Comic Sans MS" panose="030F0702030302020204" pitchFamily="66" charset="0"/>
              </a:rPr>
              <a:t>) από το </a:t>
            </a:r>
            <a:r>
              <a:rPr lang="el-GR" altLang="el-GR" sz="2400" dirty="0" err="1" smtClean="0">
                <a:solidFill>
                  <a:srgbClr val="000000"/>
                </a:solidFill>
                <a:latin typeface="Comic Sans MS" panose="030F0702030302020204" pitchFamily="66" charset="0"/>
              </a:rPr>
              <a:t>κατεισδύων</a:t>
            </a:r>
            <a:r>
              <a:rPr lang="el-GR" altLang="el-GR" sz="2400" dirty="0" smtClean="0">
                <a:solidFill>
                  <a:srgbClr val="000000"/>
                </a:solidFill>
                <a:latin typeface="Comic Sans MS" panose="030F0702030302020204" pitchFamily="66" charset="0"/>
              </a:rPr>
              <a:t> </a:t>
            </a:r>
            <a:r>
              <a:rPr lang="el-GR" altLang="el-GR" sz="2400" dirty="0">
                <a:solidFill>
                  <a:srgbClr val="000000"/>
                </a:solidFill>
                <a:latin typeface="Comic Sans MS" panose="030F0702030302020204" pitchFamily="66" charset="0"/>
              </a:rPr>
              <a:t>νερό</a:t>
            </a:r>
            <a:endParaRPr lang="en-US" altLang="el-GR" sz="2400" dirty="0">
              <a:solidFill>
                <a:srgbClr val="000000"/>
              </a:solidFill>
              <a:latin typeface="Comic Sans MS" panose="030F0702030302020204" pitchFamily="66" charset="0"/>
            </a:endParaRPr>
          </a:p>
          <a:p>
            <a:pPr eaLnBrk="0" fontAlgn="base" hangingPunct="0">
              <a:spcBef>
                <a:spcPct val="0"/>
              </a:spcBef>
              <a:spcAft>
                <a:spcPct val="0"/>
              </a:spcAft>
              <a:buClrTx/>
            </a:pPr>
            <a:endParaRPr lang="en-US" altLang="el-GR" sz="2400" dirty="0">
              <a:solidFill>
                <a:srgbClr val="000000"/>
              </a:solidFill>
              <a:latin typeface="Comic Sans MS" panose="030F0702030302020204" pitchFamily="66" charset="0"/>
            </a:endParaRPr>
          </a:p>
          <a:p>
            <a:pPr eaLnBrk="0" fontAlgn="base" hangingPunct="0">
              <a:spcBef>
                <a:spcPct val="0"/>
              </a:spcBef>
              <a:spcAft>
                <a:spcPct val="0"/>
              </a:spcAft>
              <a:buClrTx/>
            </a:pPr>
            <a:r>
              <a:rPr lang="el-GR" altLang="el-GR" sz="2400" dirty="0">
                <a:solidFill>
                  <a:srgbClr val="000000"/>
                </a:solidFill>
                <a:latin typeface="Comic Sans MS" panose="030F0702030302020204" pitchFamily="66" charset="0"/>
              </a:rPr>
              <a:t>Απόθεση και συσσώρευση του υλικού που </a:t>
            </a:r>
            <a:r>
              <a:rPr lang="el-GR" altLang="el-GR" sz="2400" dirty="0" smtClean="0">
                <a:solidFill>
                  <a:srgbClr val="000000"/>
                </a:solidFill>
                <a:latin typeface="Comic Sans MS" panose="030F0702030302020204" pitchFamily="66" charset="0"/>
              </a:rPr>
              <a:t>αποπλένετε </a:t>
            </a:r>
            <a:r>
              <a:rPr lang="el-GR" altLang="el-GR" sz="2400" dirty="0">
                <a:solidFill>
                  <a:srgbClr val="000000"/>
                </a:solidFill>
                <a:latin typeface="Comic Sans MS" panose="030F0702030302020204" pitchFamily="66" charset="0"/>
              </a:rPr>
              <a:t>από τα υψηλότερα επίπεδα βαθύτερα μέσα στο έδαφος.</a:t>
            </a:r>
            <a:endParaRPr lang="en-US" altLang="el-GR" sz="2400" dirty="0">
              <a:solidFill>
                <a:srgbClr val="000000"/>
              </a:solidFill>
              <a:latin typeface="Comic Sans MS" panose="030F0702030302020204" pitchFamily="66" charset="0"/>
            </a:endParaRPr>
          </a:p>
        </p:txBody>
      </p:sp>
      <p:sp>
        <p:nvSpPr>
          <p:cNvPr id="82948" name="TextBox 1"/>
          <p:cNvSpPr txBox="1">
            <a:spLocks noChangeArrowheads="1"/>
          </p:cNvSpPr>
          <p:nvPr/>
        </p:nvSpPr>
        <p:spPr bwMode="auto">
          <a:xfrm>
            <a:off x="2495550" y="1268413"/>
            <a:ext cx="7467600" cy="4619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400">
                <a:solidFill>
                  <a:srgbClr val="FFFFFF"/>
                </a:solidFill>
              </a:rPr>
              <a:t>Η διαφοροποίηση του εδάφους σε σχέση με το βάθος</a:t>
            </a:r>
          </a:p>
        </p:txBody>
      </p:sp>
    </p:spTree>
    <p:extLst>
      <p:ext uri="{BB962C8B-B14F-4D97-AF65-F5344CB8AC3E}">
        <p14:creationId xmlns:p14="http://schemas.microsoft.com/office/powerpoint/2010/main" val="1324680842"/>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919288" y="125083"/>
            <a:ext cx="8208962" cy="797943"/>
          </a:xfrm>
        </p:spPr>
        <p:style>
          <a:lnRef idx="2">
            <a:schemeClr val="dk1"/>
          </a:lnRef>
          <a:fillRef idx="1">
            <a:schemeClr val="lt1"/>
          </a:fillRef>
          <a:effectRef idx="0">
            <a:schemeClr val="dk1"/>
          </a:effectRef>
          <a:fontRef idx="minor">
            <a:schemeClr val="dk1"/>
          </a:fontRef>
        </p:style>
        <p:txBody>
          <a:bodyPr/>
          <a:lstStyle/>
          <a:p>
            <a:r>
              <a:rPr lang="el-GR" altLang="el-GR" dirty="0" smtClean="0"/>
              <a:t>Το εδαφικό προφίλ</a:t>
            </a:r>
            <a:endParaRPr lang="en-US" altLang="el-GR" i="1" dirty="0" smtClean="0"/>
          </a:p>
        </p:txBody>
      </p:sp>
      <p:sp>
        <p:nvSpPr>
          <p:cNvPr id="79875" name="Rectangle 3"/>
          <p:cNvSpPr>
            <a:spLocks noGrp="1" noChangeArrowheads="1"/>
          </p:cNvSpPr>
          <p:nvPr>
            <p:ph type="body" idx="1"/>
          </p:nvPr>
        </p:nvSpPr>
        <p:spPr>
          <a:xfrm>
            <a:off x="0" y="983742"/>
            <a:ext cx="8151962" cy="5874258"/>
          </a:xfrm>
        </p:spPr>
        <p:txBody>
          <a:bodyPr/>
          <a:lstStyle/>
          <a:p>
            <a:pPr marL="447675" lvl="2">
              <a:defRPr/>
            </a:pPr>
            <a:r>
              <a:rPr lang="el-GR" sz="2800" b="1" dirty="0">
                <a:solidFill>
                  <a:srgbClr val="FF0000"/>
                </a:solidFill>
                <a:latin typeface="Times New Roman" pitchFamily="18" charset="0"/>
              </a:rPr>
              <a:t>Ο</a:t>
            </a:r>
            <a:r>
              <a:rPr lang="en-US" sz="2800" b="1" dirty="0">
                <a:solidFill>
                  <a:srgbClr val="FF0000"/>
                </a:solidFill>
                <a:latin typeface="Times New Roman" pitchFamily="18" charset="0"/>
              </a:rPr>
              <a:t> </a:t>
            </a:r>
            <a:r>
              <a:rPr lang="el-GR" sz="2800" b="1" dirty="0" err="1">
                <a:solidFill>
                  <a:srgbClr val="FF0000"/>
                </a:solidFill>
                <a:latin typeface="Times New Roman" pitchFamily="18" charset="0"/>
              </a:rPr>
              <a:t>ορίζ</a:t>
            </a:r>
            <a:r>
              <a:rPr lang="en-GB" sz="2800" b="1" dirty="0">
                <a:solidFill>
                  <a:srgbClr val="FF0000"/>
                </a:solidFill>
                <a:latin typeface="Times New Roman" pitchFamily="18" charset="0"/>
              </a:rPr>
              <a:t>o</a:t>
            </a:r>
            <a:r>
              <a:rPr lang="el-GR" sz="2800" b="1" dirty="0" err="1">
                <a:solidFill>
                  <a:srgbClr val="FF0000"/>
                </a:solidFill>
                <a:latin typeface="Times New Roman" pitchFamily="18" charset="0"/>
              </a:rPr>
              <a:t>ντας</a:t>
            </a:r>
            <a:r>
              <a:rPr lang="en-US" sz="2800" b="1" dirty="0">
                <a:solidFill>
                  <a:schemeClr val="bg1">
                    <a:lumMod val="50000"/>
                  </a:schemeClr>
                </a:solidFill>
                <a:latin typeface="Times New Roman" pitchFamily="18" charset="0"/>
              </a:rPr>
              <a:t>–</a:t>
            </a:r>
            <a:r>
              <a:rPr lang="el-GR" sz="2800" b="1" dirty="0">
                <a:solidFill>
                  <a:schemeClr val="bg1">
                    <a:lumMod val="50000"/>
                  </a:schemeClr>
                </a:solidFill>
                <a:latin typeface="Times New Roman" pitchFamily="18" charset="0"/>
              </a:rPr>
              <a:t> οργανικό υλικό</a:t>
            </a:r>
          </a:p>
          <a:p>
            <a:pPr marL="447675" lvl="2">
              <a:defRPr/>
            </a:pPr>
            <a:r>
              <a:rPr lang="en-US" sz="2800" b="1" dirty="0">
                <a:solidFill>
                  <a:srgbClr val="FF0000"/>
                </a:solidFill>
                <a:latin typeface="Times New Roman" pitchFamily="18" charset="0"/>
              </a:rPr>
              <a:t>A </a:t>
            </a:r>
            <a:r>
              <a:rPr lang="el-GR" sz="2800" b="1" dirty="0" err="1">
                <a:solidFill>
                  <a:srgbClr val="FF0000"/>
                </a:solidFill>
                <a:latin typeface="Times New Roman" pitchFamily="18" charset="0"/>
              </a:rPr>
              <a:t>ορίζ</a:t>
            </a:r>
            <a:r>
              <a:rPr lang="en-GB" sz="2800" b="1" dirty="0">
                <a:solidFill>
                  <a:srgbClr val="FF0000"/>
                </a:solidFill>
                <a:latin typeface="Times New Roman" pitchFamily="18" charset="0"/>
              </a:rPr>
              <a:t>o</a:t>
            </a:r>
            <a:r>
              <a:rPr lang="el-GR" sz="2800" b="1" dirty="0">
                <a:solidFill>
                  <a:srgbClr val="FF0000"/>
                </a:solidFill>
                <a:latin typeface="Times New Roman" pitchFamily="18" charset="0"/>
              </a:rPr>
              <a:t>ντας</a:t>
            </a:r>
            <a:r>
              <a:rPr lang="en-US" sz="2800" b="1" dirty="0">
                <a:solidFill>
                  <a:schemeClr val="bg1">
                    <a:lumMod val="50000"/>
                  </a:schemeClr>
                </a:solidFill>
                <a:latin typeface="Times New Roman" pitchFamily="18" charset="0"/>
              </a:rPr>
              <a:t>–</a:t>
            </a:r>
            <a:r>
              <a:rPr lang="el-GR" sz="2800" b="1" dirty="0">
                <a:solidFill>
                  <a:schemeClr val="bg1">
                    <a:lumMod val="50000"/>
                  </a:schemeClr>
                </a:solidFill>
                <a:latin typeface="Times New Roman" pitchFamily="18" charset="0"/>
              </a:rPr>
              <a:t> οργανικό και ανόργανο (ορυκτά) </a:t>
            </a:r>
            <a:r>
              <a:rPr lang="el-GR" sz="2800" b="1" dirty="0" smtClean="0">
                <a:solidFill>
                  <a:schemeClr val="bg1">
                    <a:lumMod val="50000"/>
                  </a:schemeClr>
                </a:solidFill>
                <a:latin typeface="Times New Roman" pitchFamily="18" charset="0"/>
              </a:rPr>
              <a:t>υλικό</a:t>
            </a:r>
            <a:r>
              <a:rPr lang="en-US" sz="2800" b="1" dirty="0" smtClean="0">
                <a:solidFill>
                  <a:schemeClr val="bg1">
                    <a:lumMod val="50000"/>
                  </a:schemeClr>
                </a:solidFill>
                <a:latin typeface="Times New Roman" pitchFamily="18" charset="0"/>
              </a:rPr>
              <a:t>. </a:t>
            </a:r>
            <a:r>
              <a:rPr lang="el-GR" sz="2800" b="1" dirty="0" smtClean="0">
                <a:solidFill>
                  <a:schemeClr val="bg1">
                    <a:lumMod val="50000"/>
                  </a:schemeClr>
                </a:solidFill>
                <a:latin typeface="Times New Roman" pitchFamily="18" charset="0"/>
              </a:rPr>
              <a:t>Υψηλή </a:t>
            </a:r>
            <a:r>
              <a:rPr lang="el-GR" sz="2800" b="1" dirty="0">
                <a:solidFill>
                  <a:schemeClr val="bg1">
                    <a:lumMod val="50000"/>
                  </a:schemeClr>
                </a:solidFill>
                <a:latin typeface="Times New Roman" pitchFamily="18" charset="0"/>
              </a:rPr>
              <a:t>βιολογική δραστηριότητα </a:t>
            </a:r>
            <a:r>
              <a:rPr lang="en-US" sz="2800" b="1" dirty="0">
                <a:solidFill>
                  <a:schemeClr val="bg1">
                    <a:lumMod val="50000"/>
                  </a:schemeClr>
                </a:solidFill>
                <a:latin typeface="Times New Roman" pitchFamily="18" charset="0"/>
              </a:rPr>
              <a:t>(</a:t>
            </a:r>
            <a:r>
              <a:rPr lang="el-GR" sz="2800" b="1" dirty="0">
                <a:solidFill>
                  <a:schemeClr val="bg1">
                    <a:lumMod val="50000"/>
                  </a:schemeClr>
                </a:solidFill>
                <a:latin typeface="Times New Roman" pitchFamily="18" charset="0"/>
              </a:rPr>
              <a:t>ζώα ζουν εδώ</a:t>
            </a:r>
            <a:r>
              <a:rPr lang="en-US" sz="2800" b="1" dirty="0">
                <a:solidFill>
                  <a:schemeClr val="bg1">
                    <a:lumMod val="50000"/>
                  </a:schemeClr>
                </a:solidFill>
                <a:latin typeface="Times New Roman" pitchFamily="18" charset="0"/>
              </a:rPr>
              <a:t>)</a:t>
            </a:r>
          </a:p>
          <a:p>
            <a:pPr marL="447675" lvl="3">
              <a:defRPr/>
            </a:pPr>
            <a:r>
              <a:rPr lang="el-GR" sz="2800" b="1" dirty="0">
                <a:solidFill>
                  <a:srgbClr val="FF0000"/>
                </a:solidFill>
                <a:latin typeface="Times New Roman" pitchFamily="18" charset="0"/>
              </a:rPr>
              <a:t>Μαζί ο Ο και ο Α </a:t>
            </a:r>
            <a:r>
              <a:rPr lang="el-GR" sz="2800" b="1" dirty="0" smtClean="0">
                <a:solidFill>
                  <a:srgbClr val="FF0000"/>
                </a:solidFill>
                <a:latin typeface="Times New Roman" pitchFamily="18" charset="0"/>
              </a:rPr>
              <a:t>ορίζοντες </a:t>
            </a:r>
            <a:r>
              <a:rPr lang="el-GR" sz="2800" b="1" dirty="0">
                <a:solidFill>
                  <a:schemeClr val="bg1">
                    <a:lumMod val="50000"/>
                  </a:schemeClr>
                </a:solidFill>
                <a:latin typeface="Times New Roman" pitchFamily="18" charset="0"/>
              </a:rPr>
              <a:t>δομούν το </a:t>
            </a:r>
            <a:r>
              <a:rPr lang="en-US" sz="2800" b="1" dirty="0">
                <a:solidFill>
                  <a:schemeClr val="bg1">
                    <a:lumMod val="50000"/>
                  </a:schemeClr>
                </a:solidFill>
                <a:latin typeface="Times New Roman" pitchFamily="18" charset="0"/>
              </a:rPr>
              <a:t>“</a:t>
            </a:r>
            <a:r>
              <a:rPr lang="el-GR" sz="2800" b="1" dirty="0">
                <a:solidFill>
                  <a:schemeClr val="bg1">
                    <a:lumMod val="50000"/>
                  </a:schemeClr>
                </a:solidFill>
                <a:latin typeface="Times New Roman" pitchFamily="18" charset="0"/>
              </a:rPr>
              <a:t>επιφανειακό έδαφος</a:t>
            </a:r>
            <a:r>
              <a:rPr lang="en-US" sz="2800" b="1" dirty="0">
                <a:solidFill>
                  <a:schemeClr val="bg1">
                    <a:lumMod val="50000"/>
                  </a:schemeClr>
                </a:solidFill>
                <a:latin typeface="Times New Roman" pitchFamily="18" charset="0"/>
              </a:rPr>
              <a:t>”</a:t>
            </a:r>
          </a:p>
          <a:p>
            <a:pPr marL="447675" lvl="2">
              <a:defRPr/>
            </a:pPr>
            <a:r>
              <a:rPr lang="en-US" sz="2800" b="1" dirty="0">
                <a:solidFill>
                  <a:srgbClr val="FF0000"/>
                </a:solidFill>
                <a:latin typeface="Times New Roman" pitchFamily="18" charset="0"/>
              </a:rPr>
              <a:t>E </a:t>
            </a:r>
            <a:r>
              <a:rPr lang="el-GR" sz="2800" b="1" dirty="0" err="1">
                <a:solidFill>
                  <a:srgbClr val="FF0000"/>
                </a:solidFill>
                <a:latin typeface="Times New Roman" pitchFamily="18" charset="0"/>
              </a:rPr>
              <a:t>ορίζ</a:t>
            </a:r>
            <a:r>
              <a:rPr lang="en-GB" sz="2800" b="1" dirty="0">
                <a:solidFill>
                  <a:srgbClr val="FF0000"/>
                </a:solidFill>
                <a:latin typeface="Times New Roman" pitchFamily="18" charset="0"/>
              </a:rPr>
              <a:t>o</a:t>
            </a:r>
            <a:r>
              <a:rPr lang="el-GR" sz="2800" b="1" dirty="0" err="1">
                <a:solidFill>
                  <a:srgbClr val="FF0000"/>
                </a:solidFill>
                <a:latin typeface="Times New Roman" pitchFamily="18" charset="0"/>
              </a:rPr>
              <a:t>ντας</a:t>
            </a:r>
            <a:r>
              <a:rPr lang="el-GR" sz="2800" b="1" dirty="0">
                <a:solidFill>
                  <a:srgbClr val="FF0000"/>
                </a:solidFill>
                <a:latin typeface="Times New Roman" pitchFamily="18" charset="0"/>
              </a:rPr>
              <a:t>- </a:t>
            </a:r>
            <a:r>
              <a:rPr lang="el-GR" sz="2800" b="1" dirty="0">
                <a:solidFill>
                  <a:schemeClr val="bg1">
                    <a:lumMod val="50000"/>
                  </a:schemeClr>
                </a:solidFill>
                <a:latin typeface="Times New Roman" pitchFamily="18" charset="0"/>
              </a:rPr>
              <a:t>ελάχιστο οργανικό υλικό</a:t>
            </a:r>
          </a:p>
          <a:p>
            <a:pPr marL="447675" lvl="2">
              <a:buNone/>
              <a:defRPr/>
            </a:pPr>
            <a:r>
              <a:rPr lang="el-GR" sz="2800" b="1" dirty="0">
                <a:solidFill>
                  <a:schemeClr val="bg1">
                    <a:lumMod val="50000"/>
                  </a:schemeClr>
                </a:solidFill>
                <a:latin typeface="Times New Roman" pitchFamily="18" charset="0"/>
              </a:rPr>
              <a:t>        -Ζώνη απόπλυσης.</a:t>
            </a:r>
          </a:p>
          <a:p>
            <a:pPr marL="447675" lvl="2">
              <a:defRPr/>
            </a:pPr>
            <a:r>
              <a:rPr lang="en-US" sz="2800" b="1" dirty="0">
                <a:solidFill>
                  <a:srgbClr val="FF0000"/>
                </a:solidFill>
                <a:latin typeface="Times New Roman" pitchFamily="18" charset="0"/>
              </a:rPr>
              <a:t>B </a:t>
            </a:r>
            <a:r>
              <a:rPr lang="el-GR" sz="2800" b="1" dirty="0" err="1">
                <a:solidFill>
                  <a:srgbClr val="FF0000"/>
                </a:solidFill>
                <a:latin typeface="Times New Roman" pitchFamily="18" charset="0"/>
              </a:rPr>
              <a:t>ορίζ</a:t>
            </a:r>
            <a:r>
              <a:rPr lang="en-GB" sz="2800" b="1" dirty="0">
                <a:solidFill>
                  <a:srgbClr val="FF0000"/>
                </a:solidFill>
                <a:latin typeface="Times New Roman" pitchFamily="18" charset="0"/>
              </a:rPr>
              <a:t>o</a:t>
            </a:r>
            <a:r>
              <a:rPr lang="el-GR" sz="2800" b="1" dirty="0" err="1">
                <a:solidFill>
                  <a:srgbClr val="FF0000"/>
                </a:solidFill>
                <a:latin typeface="Times New Roman" pitchFamily="18" charset="0"/>
              </a:rPr>
              <a:t>ντας</a:t>
            </a:r>
            <a:r>
              <a:rPr lang="en-US" sz="2800" b="1" dirty="0">
                <a:solidFill>
                  <a:schemeClr val="bg1">
                    <a:lumMod val="50000"/>
                  </a:schemeClr>
                </a:solidFill>
                <a:latin typeface="Times New Roman" pitchFamily="18" charset="0"/>
              </a:rPr>
              <a:t>– </a:t>
            </a:r>
            <a:r>
              <a:rPr lang="el-GR" sz="2800" b="1" dirty="0">
                <a:solidFill>
                  <a:schemeClr val="bg1">
                    <a:lumMod val="50000"/>
                  </a:schemeClr>
                </a:solidFill>
                <a:latin typeface="Times New Roman" pitchFamily="18" charset="0"/>
              </a:rPr>
              <a:t>ζώνη εμπλουτισμού.</a:t>
            </a:r>
            <a:r>
              <a:rPr lang="en-US" sz="2800" b="1" dirty="0">
                <a:solidFill>
                  <a:schemeClr val="bg1">
                    <a:lumMod val="50000"/>
                  </a:schemeClr>
                </a:solidFill>
                <a:latin typeface="Times New Roman" pitchFamily="18" charset="0"/>
              </a:rPr>
              <a:t> </a:t>
            </a:r>
            <a:endParaRPr lang="en-US" sz="2800" b="1" dirty="0" smtClean="0">
              <a:solidFill>
                <a:schemeClr val="bg1">
                  <a:lumMod val="50000"/>
                </a:schemeClr>
              </a:solidFill>
              <a:latin typeface="Times New Roman" pitchFamily="18" charset="0"/>
            </a:endParaRPr>
          </a:p>
          <a:p>
            <a:pPr marL="219075" lvl="2" indent="0">
              <a:buNone/>
              <a:defRPr/>
            </a:pPr>
            <a:r>
              <a:rPr lang="en-US" sz="2800" b="1" dirty="0">
                <a:solidFill>
                  <a:schemeClr val="bg1">
                    <a:lumMod val="50000"/>
                  </a:schemeClr>
                </a:solidFill>
                <a:latin typeface="Times New Roman" pitchFamily="18" charset="0"/>
              </a:rPr>
              <a:t> </a:t>
            </a:r>
            <a:r>
              <a:rPr lang="en-US" sz="2800" b="1" dirty="0" smtClean="0">
                <a:solidFill>
                  <a:schemeClr val="bg1">
                    <a:lumMod val="50000"/>
                  </a:schemeClr>
                </a:solidFill>
                <a:latin typeface="Times New Roman" pitchFamily="18" charset="0"/>
              </a:rPr>
              <a:t>   </a:t>
            </a:r>
            <a:r>
              <a:rPr lang="el-GR" sz="2800" b="1" dirty="0" smtClean="0">
                <a:solidFill>
                  <a:schemeClr val="bg1">
                    <a:lumMod val="50000"/>
                  </a:schemeClr>
                </a:solidFill>
                <a:latin typeface="Times New Roman" pitchFamily="18" charset="0"/>
              </a:rPr>
              <a:t>Ο </a:t>
            </a:r>
            <a:r>
              <a:rPr lang="el-GR" sz="2800" b="1" dirty="0">
                <a:solidFill>
                  <a:schemeClr val="bg1">
                    <a:lumMod val="50000"/>
                  </a:schemeClr>
                </a:solidFill>
                <a:latin typeface="Times New Roman" pitchFamily="18" charset="0"/>
              </a:rPr>
              <a:t>ορίζοντας αυτός δομεί το </a:t>
            </a:r>
            <a:r>
              <a:rPr lang="en-US" sz="2800" b="1" dirty="0">
                <a:solidFill>
                  <a:schemeClr val="bg1">
                    <a:lumMod val="50000"/>
                  </a:schemeClr>
                </a:solidFill>
                <a:latin typeface="Times New Roman" pitchFamily="18" charset="0"/>
              </a:rPr>
              <a:t>“</a:t>
            </a:r>
            <a:r>
              <a:rPr lang="el-GR" sz="2800" b="1" dirty="0">
                <a:solidFill>
                  <a:schemeClr val="bg1">
                    <a:lumMod val="50000"/>
                  </a:schemeClr>
                </a:solidFill>
                <a:latin typeface="Times New Roman" pitchFamily="18" charset="0"/>
              </a:rPr>
              <a:t>υπέδαφος</a:t>
            </a:r>
            <a:r>
              <a:rPr lang="en-US" sz="2800" b="1" dirty="0">
                <a:solidFill>
                  <a:schemeClr val="bg1">
                    <a:lumMod val="50000"/>
                  </a:schemeClr>
                </a:solidFill>
                <a:latin typeface="Times New Roman" pitchFamily="18" charset="0"/>
              </a:rPr>
              <a:t>”</a:t>
            </a:r>
          </a:p>
          <a:p>
            <a:pPr marL="447675" lvl="2">
              <a:defRPr/>
            </a:pPr>
            <a:r>
              <a:rPr lang="en-US" sz="2800" b="1" dirty="0">
                <a:solidFill>
                  <a:srgbClr val="FF0000"/>
                </a:solidFill>
                <a:latin typeface="Times New Roman" pitchFamily="18" charset="0"/>
              </a:rPr>
              <a:t>C </a:t>
            </a:r>
            <a:r>
              <a:rPr lang="el-GR" sz="2800" b="1" dirty="0" err="1">
                <a:solidFill>
                  <a:srgbClr val="FF0000"/>
                </a:solidFill>
                <a:latin typeface="Times New Roman" pitchFamily="18" charset="0"/>
              </a:rPr>
              <a:t>ορίζ</a:t>
            </a:r>
            <a:r>
              <a:rPr lang="en-GB" sz="2800" b="1" dirty="0">
                <a:solidFill>
                  <a:srgbClr val="FF0000"/>
                </a:solidFill>
                <a:latin typeface="Times New Roman" pitchFamily="18" charset="0"/>
              </a:rPr>
              <a:t>o</a:t>
            </a:r>
            <a:r>
              <a:rPr lang="el-GR" sz="2800" b="1" dirty="0" err="1">
                <a:solidFill>
                  <a:srgbClr val="FF0000"/>
                </a:solidFill>
                <a:latin typeface="Times New Roman" pitchFamily="18" charset="0"/>
              </a:rPr>
              <a:t>ντας</a:t>
            </a:r>
            <a:r>
              <a:rPr lang="en-US" sz="2800" b="1" dirty="0">
                <a:solidFill>
                  <a:schemeClr val="bg1">
                    <a:lumMod val="50000"/>
                  </a:schemeClr>
                </a:solidFill>
                <a:latin typeface="Times New Roman" pitchFamily="18" charset="0"/>
              </a:rPr>
              <a:t>– </a:t>
            </a:r>
            <a:r>
              <a:rPr lang="el-GR" sz="2800" b="1" dirty="0">
                <a:solidFill>
                  <a:schemeClr val="bg1">
                    <a:lumMod val="50000"/>
                  </a:schemeClr>
                </a:solidFill>
                <a:latin typeface="Times New Roman" pitchFamily="18" charset="0"/>
              </a:rPr>
              <a:t>μερικά </a:t>
            </a:r>
            <a:r>
              <a:rPr lang="el-GR" sz="2800" b="1" dirty="0" err="1">
                <a:solidFill>
                  <a:schemeClr val="bg1">
                    <a:lumMod val="50000"/>
                  </a:schemeClr>
                </a:solidFill>
                <a:latin typeface="Times New Roman" pitchFamily="18" charset="0"/>
              </a:rPr>
              <a:t>εξαλλοιωμένο</a:t>
            </a:r>
            <a:r>
              <a:rPr lang="el-GR" sz="2800" b="1" dirty="0">
                <a:solidFill>
                  <a:schemeClr val="bg1">
                    <a:lumMod val="50000"/>
                  </a:schemeClr>
                </a:solidFill>
                <a:latin typeface="Times New Roman" pitchFamily="18" charset="0"/>
              </a:rPr>
              <a:t> πέτρωμα.</a:t>
            </a:r>
          </a:p>
          <a:p>
            <a:pPr marL="447675" lvl="2">
              <a:defRPr/>
            </a:pPr>
            <a:r>
              <a:rPr lang="en-GB" sz="2800" b="1" dirty="0">
                <a:solidFill>
                  <a:srgbClr val="FF0000"/>
                </a:solidFill>
                <a:latin typeface="Times New Roman" pitchFamily="18" charset="0"/>
              </a:rPr>
              <a:t>R </a:t>
            </a:r>
            <a:r>
              <a:rPr lang="el-GR" sz="2800" b="1" dirty="0" err="1">
                <a:solidFill>
                  <a:srgbClr val="FF0000"/>
                </a:solidFill>
                <a:latin typeface="Times New Roman" pitchFamily="18" charset="0"/>
              </a:rPr>
              <a:t>ορίζ</a:t>
            </a:r>
            <a:r>
              <a:rPr lang="en-GB" sz="2800" b="1" dirty="0">
                <a:solidFill>
                  <a:srgbClr val="FF0000"/>
                </a:solidFill>
                <a:latin typeface="Times New Roman" pitchFamily="18" charset="0"/>
              </a:rPr>
              <a:t>o</a:t>
            </a:r>
            <a:r>
              <a:rPr lang="el-GR" sz="2800" b="1" dirty="0" err="1">
                <a:solidFill>
                  <a:srgbClr val="FF0000"/>
                </a:solidFill>
                <a:latin typeface="Times New Roman" pitchFamily="18" charset="0"/>
              </a:rPr>
              <a:t>ντας</a:t>
            </a:r>
            <a:r>
              <a:rPr lang="el-GR" sz="2800" b="1" dirty="0">
                <a:solidFill>
                  <a:srgbClr val="FF0000"/>
                </a:solidFill>
                <a:latin typeface="Times New Roman" pitchFamily="18" charset="0"/>
              </a:rPr>
              <a:t>- </a:t>
            </a:r>
            <a:r>
              <a:rPr lang="el-GR" sz="2800" b="1" dirty="0">
                <a:solidFill>
                  <a:schemeClr val="bg1">
                    <a:lumMod val="50000"/>
                  </a:schemeClr>
                </a:solidFill>
                <a:latin typeface="Times New Roman" pitchFamily="18" charset="0"/>
              </a:rPr>
              <a:t>υγιές μητρικό πέτρωμα</a:t>
            </a:r>
            <a:endParaRPr lang="en-US" sz="2800" b="1" dirty="0">
              <a:solidFill>
                <a:schemeClr val="bg1">
                  <a:lumMod val="50000"/>
                </a:schemeClr>
              </a:solidFill>
              <a:latin typeface="Times New Roman" pitchFamily="18" charset="0"/>
            </a:endParaRPr>
          </a:p>
        </p:txBody>
      </p:sp>
      <p:pic>
        <p:nvPicPr>
          <p:cNvPr id="5" name="Picture 4" descr="soil profi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88" r="14308"/>
          <a:stretch/>
        </p:blipFill>
        <p:spPr bwMode="auto">
          <a:xfrm>
            <a:off x="7392837" y="2412121"/>
            <a:ext cx="4734315" cy="37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687175" y="2306253"/>
            <a:ext cx="504825" cy="584200"/>
          </a:xfrm>
          <a:prstGeom prst="rect">
            <a:avLst/>
          </a:prstGeom>
          <a:noFill/>
        </p:spPr>
        <p:txBody>
          <a:bodyPr wrap="none">
            <a:spAutoFit/>
          </a:bodyPr>
          <a:lstStyle/>
          <a:p>
            <a:pPr fontAlgn="base">
              <a:spcBef>
                <a:spcPct val="0"/>
              </a:spcBef>
              <a:spcAft>
                <a:spcPct val="0"/>
              </a:spcAft>
              <a:defRPr/>
            </a:pPr>
            <a:r>
              <a:rPr lang="el-GR" sz="3200" dirty="0">
                <a:solidFill>
                  <a:srgbClr val="0000C0">
                    <a:lumMod val="75000"/>
                  </a:srgbClr>
                </a:solidFill>
                <a:latin typeface="Arial" charset="0"/>
              </a:rPr>
              <a:t>Ο</a:t>
            </a:r>
          </a:p>
        </p:txBody>
      </p:sp>
      <p:cxnSp>
        <p:nvCxnSpPr>
          <p:cNvPr id="7" name="Ευθύγραμμο βέλος σύνδεσης 6"/>
          <p:cNvCxnSpPr/>
          <p:nvPr/>
        </p:nvCxnSpPr>
        <p:spPr bwMode="auto">
          <a:xfrm>
            <a:off x="12012762" y="2784585"/>
            <a:ext cx="1" cy="314926"/>
          </a:xfrm>
          <a:prstGeom prst="straightConnector1">
            <a:avLst/>
          </a:prstGeom>
          <a:solidFill>
            <a:schemeClr val="accent1"/>
          </a:solidFill>
          <a:ln w="38100" cap="sq" cmpd="sng" algn="ctr">
            <a:solidFill>
              <a:schemeClr val="bg2">
                <a:lumMod val="75000"/>
              </a:schemeClr>
            </a:solidFill>
            <a:prstDash val="solid"/>
            <a:round/>
            <a:headEnd type="none" w="sm" len="sm"/>
            <a:tailEnd type="arrow"/>
          </a:ln>
          <a:effectLst/>
        </p:spPr>
      </p:cxnSp>
      <p:sp>
        <p:nvSpPr>
          <p:cNvPr id="9" name="TextBox 5"/>
          <p:cNvSpPr txBox="1">
            <a:spLocks noChangeArrowheads="1"/>
          </p:cNvSpPr>
          <p:nvPr/>
        </p:nvSpPr>
        <p:spPr bwMode="auto">
          <a:xfrm>
            <a:off x="10031604" y="3165300"/>
            <a:ext cx="49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3600" dirty="0">
                <a:solidFill>
                  <a:srgbClr val="FFFFFF"/>
                </a:solidFill>
              </a:rPr>
              <a:t>Α</a:t>
            </a:r>
          </a:p>
        </p:txBody>
      </p:sp>
      <p:sp>
        <p:nvSpPr>
          <p:cNvPr id="10" name="TextBox 5"/>
          <p:cNvSpPr txBox="1">
            <a:spLocks noChangeArrowheads="1"/>
          </p:cNvSpPr>
          <p:nvPr/>
        </p:nvSpPr>
        <p:spPr bwMode="auto">
          <a:xfrm>
            <a:off x="10066180" y="3645320"/>
            <a:ext cx="49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3600" dirty="0" smtClean="0">
                <a:solidFill>
                  <a:srgbClr val="FF0000"/>
                </a:solidFill>
              </a:rPr>
              <a:t>Ε</a:t>
            </a:r>
            <a:endParaRPr lang="el-GR" altLang="el-GR" sz="3600" dirty="0">
              <a:solidFill>
                <a:srgbClr val="FF0000"/>
              </a:solidFill>
            </a:endParaRPr>
          </a:p>
        </p:txBody>
      </p:sp>
      <p:sp>
        <p:nvSpPr>
          <p:cNvPr id="11" name="TextBox 5"/>
          <p:cNvSpPr txBox="1">
            <a:spLocks noChangeArrowheads="1"/>
          </p:cNvSpPr>
          <p:nvPr/>
        </p:nvSpPr>
        <p:spPr bwMode="auto">
          <a:xfrm>
            <a:off x="10044586" y="4050049"/>
            <a:ext cx="49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3600" dirty="0" smtClean="0">
                <a:solidFill>
                  <a:srgbClr val="FFFFFF"/>
                </a:solidFill>
              </a:rPr>
              <a:t>Β</a:t>
            </a:r>
            <a:endParaRPr lang="el-GR" altLang="el-GR" sz="3600" dirty="0">
              <a:solidFill>
                <a:srgbClr val="FFFFFF"/>
              </a:solidFill>
            </a:endParaRPr>
          </a:p>
        </p:txBody>
      </p:sp>
      <p:sp>
        <p:nvSpPr>
          <p:cNvPr id="12" name="TextBox 5"/>
          <p:cNvSpPr txBox="1">
            <a:spLocks noChangeArrowheads="1"/>
          </p:cNvSpPr>
          <p:nvPr/>
        </p:nvSpPr>
        <p:spPr bwMode="auto">
          <a:xfrm>
            <a:off x="10066180" y="4572208"/>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altLang="el-GR" sz="3600" dirty="0">
                <a:solidFill>
                  <a:srgbClr val="FFFFFF"/>
                </a:solidFill>
              </a:rPr>
              <a:t>C</a:t>
            </a:r>
            <a:endParaRPr lang="el-GR" altLang="el-GR" sz="3600" dirty="0">
              <a:solidFill>
                <a:srgbClr val="FFFFFF"/>
              </a:solidFill>
            </a:endParaRPr>
          </a:p>
        </p:txBody>
      </p:sp>
      <p:sp>
        <p:nvSpPr>
          <p:cNvPr id="13" name="TextBox 5"/>
          <p:cNvSpPr txBox="1">
            <a:spLocks noChangeArrowheads="1"/>
          </p:cNvSpPr>
          <p:nvPr/>
        </p:nvSpPr>
        <p:spPr bwMode="auto">
          <a:xfrm>
            <a:off x="10066179" y="5366662"/>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altLang="el-GR" sz="3600" dirty="0" smtClean="0">
                <a:solidFill>
                  <a:srgbClr val="FF0000"/>
                </a:solidFill>
              </a:rPr>
              <a:t>R</a:t>
            </a:r>
            <a:endParaRPr lang="el-GR" altLang="el-GR" sz="3600" dirty="0">
              <a:solidFill>
                <a:srgbClr val="FF0000"/>
              </a:solidFill>
            </a:endParaRPr>
          </a:p>
        </p:txBody>
      </p:sp>
    </p:spTree>
    <p:extLst>
      <p:ext uri="{BB962C8B-B14F-4D97-AF65-F5344CB8AC3E}">
        <p14:creationId xmlns:p14="http://schemas.microsoft.com/office/powerpoint/2010/main" val="1032059529"/>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GD_BusPres_01_TP01136794 ">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1608</Words>
  <Application>Microsoft Office PowerPoint</Application>
  <PresentationFormat>Ευρεία οθόνη</PresentationFormat>
  <Paragraphs>191</Paragraphs>
  <Slides>24</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24</vt:i4>
      </vt:variant>
    </vt:vector>
  </HeadingPairs>
  <TitlesOfParts>
    <vt:vector size="31" baseType="lpstr">
      <vt:lpstr>Arial</vt:lpstr>
      <vt:lpstr>Calibri</vt:lpstr>
      <vt:lpstr>Comic Sans MS</vt:lpstr>
      <vt:lpstr>Courier New</vt:lpstr>
      <vt:lpstr>Tahoma</vt:lpstr>
      <vt:lpstr>Times New Roman</vt:lpstr>
      <vt:lpstr>GD_BusPres_01_TP01136794 </vt:lpstr>
      <vt:lpstr>Έδαφος</vt:lpstr>
      <vt:lpstr>Έδαφος</vt:lpstr>
      <vt:lpstr>Σχέση πάχους εδάφους και τύπου πετρώματος</vt:lpstr>
      <vt:lpstr>Σχέση βλάστησης και πάχους εδάφους</vt:lpstr>
      <vt:lpstr>Ιστός (texture)</vt:lpstr>
      <vt:lpstr>Παρουσίαση του PowerPoint</vt:lpstr>
      <vt:lpstr>Δομή σε τεμάχη</vt:lpstr>
      <vt:lpstr>Εδαφικά Προφίλ</vt:lpstr>
      <vt:lpstr>Το εδαφικό προφίλ</vt:lpstr>
      <vt:lpstr>Εδαφικό προφίλ</vt:lpstr>
      <vt:lpstr>Κινητικότητα των ιόντων που παράγονται από τη χημική αποσάθρωση</vt:lpstr>
      <vt:lpstr>Ζωικές δραστηριότητες στον εδαφικό ορίζοντα Α</vt:lpstr>
      <vt:lpstr>Equator to Poles Factors</vt:lpstr>
      <vt:lpstr>Το έδαφος ποικίλει ως συνάρτηση του γεωγραφικού πλάτους λόγω κλιματικών διαφορών</vt:lpstr>
      <vt:lpstr>Εδαφικοί Τύποι</vt:lpstr>
      <vt:lpstr>Πολικά Εδάφη</vt:lpstr>
      <vt:lpstr>Μαύρα εδάφη (Chernozems)</vt:lpstr>
      <vt:lpstr>Λατεριτικά εδάφη</vt:lpstr>
      <vt:lpstr>Ερυθρογαίες (Τerra rossa)</vt:lpstr>
      <vt:lpstr>Ερημικά εδάφη</vt:lpstr>
      <vt:lpstr>Caliche</vt:lpstr>
      <vt:lpstr>Όξινα Εδάφη</vt:lpstr>
      <vt:lpstr>Σύνθετα ή Πολυγενετικά εδάφη</vt:lpstr>
      <vt:lpstr>Παλαιοεδάφη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Έδαφος </dc:title>
  <dc:creator>makis</dc:creator>
  <cp:lastModifiedBy>makis</cp:lastModifiedBy>
  <cp:revision>15</cp:revision>
  <dcterms:created xsi:type="dcterms:W3CDTF">2018-05-29T07:36:40Z</dcterms:created>
  <dcterms:modified xsi:type="dcterms:W3CDTF">2019-08-26T07:31:43Z</dcterms:modified>
</cp:coreProperties>
</file>