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Κάντε κλικ για να επεξεργαστείτε τον υπότιτλο του υποδείγματος</a:t>
            </a:r>
            <a:endParaRPr lang="el-GR"/>
          </a:p>
        </p:txBody>
      </p:sp>
      <p:sp>
        <p:nvSpPr>
          <p:cNvPr id="4" name="Θέση ημερομηνίας 3"/>
          <p:cNvSpPr>
            <a:spLocks noGrp="1"/>
          </p:cNvSpPr>
          <p:nvPr>
            <p:ph type="dt" sz="half" idx="10"/>
          </p:nvPr>
        </p:nvSpPr>
        <p:spPr/>
        <p:txBody>
          <a:bodyPr/>
          <a:lstStyle/>
          <a:p>
            <a:fld id="{C8E8BE87-6F36-44F8-BAFD-8589E97C18D1}" type="datetimeFigureOut">
              <a:rPr lang="el-GR" smtClean="0"/>
              <a:t>30/3/2022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589F82F-EFB4-4FDD-857C-54278CC5E9E6}" type="slidenum">
              <a:rPr lang="el-GR" smtClean="0"/>
              <a:t>‹#›</a:t>
            </a:fld>
            <a:endParaRPr lang="el-GR"/>
          </a:p>
        </p:txBody>
      </p:sp>
    </p:spTree>
    <p:extLst>
      <p:ext uri="{BB962C8B-B14F-4D97-AF65-F5344CB8AC3E}">
        <p14:creationId xmlns:p14="http://schemas.microsoft.com/office/powerpoint/2010/main" val="2782798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8E8BE87-6F36-44F8-BAFD-8589E97C18D1}" type="datetimeFigureOut">
              <a:rPr lang="el-GR" smtClean="0"/>
              <a:t>30/3/2022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589F82F-EFB4-4FDD-857C-54278CC5E9E6}" type="slidenum">
              <a:rPr lang="el-GR" smtClean="0"/>
              <a:t>‹#›</a:t>
            </a:fld>
            <a:endParaRPr lang="el-GR"/>
          </a:p>
        </p:txBody>
      </p:sp>
    </p:spTree>
    <p:extLst>
      <p:ext uri="{BB962C8B-B14F-4D97-AF65-F5344CB8AC3E}">
        <p14:creationId xmlns:p14="http://schemas.microsoft.com/office/powerpoint/2010/main" val="459657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8E8BE87-6F36-44F8-BAFD-8589E97C18D1}" type="datetimeFigureOut">
              <a:rPr lang="el-GR" smtClean="0"/>
              <a:t>30/3/2022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589F82F-EFB4-4FDD-857C-54278CC5E9E6}" type="slidenum">
              <a:rPr lang="el-GR" smtClean="0"/>
              <a:t>‹#›</a:t>
            </a:fld>
            <a:endParaRPr lang="el-GR"/>
          </a:p>
        </p:txBody>
      </p:sp>
    </p:spTree>
    <p:extLst>
      <p:ext uri="{BB962C8B-B14F-4D97-AF65-F5344CB8AC3E}">
        <p14:creationId xmlns:p14="http://schemas.microsoft.com/office/powerpoint/2010/main" val="2570913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8E8BE87-6F36-44F8-BAFD-8589E97C18D1}" type="datetimeFigureOut">
              <a:rPr lang="el-GR" smtClean="0"/>
              <a:t>30/3/2022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589F82F-EFB4-4FDD-857C-54278CC5E9E6}" type="slidenum">
              <a:rPr lang="el-GR" smtClean="0"/>
              <a:t>‹#›</a:t>
            </a:fld>
            <a:endParaRPr lang="el-GR"/>
          </a:p>
        </p:txBody>
      </p:sp>
    </p:spTree>
    <p:extLst>
      <p:ext uri="{BB962C8B-B14F-4D97-AF65-F5344CB8AC3E}">
        <p14:creationId xmlns:p14="http://schemas.microsoft.com/office/powerpoint/2010/main" val="3265902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Επεξεργασία στυλ υποδείγματος κειμένου</a:t>
            </a:r>
          </a:p>
        </p:txBody>
      </p:sp>
      <p:sp>
        <p:nvSpPr>
          <p:cNvPr id="4" name="Θέση ημερομηνίας 3"/>
          <p:cNvSpPr>
            <a:spLocks noGrp="1"/>
          </p:cNvSpPr>
          <p:nvPr>
            <p:ph type="dt" sz="half" idx="10"/>
          </p:nvPr>
        </p:nvSpPr>
        <p:spPr/>
        <p:txBody>
          <a:bodyPr/>
          <a:lstStyle/>
          <a:p>
            <a:fld id="{C8E8BE87-6F36-44F8-BAFD-8589E97C18D1}" type="datetimeFigureOut">
              <a:rPr lang="el-GR" smtClean="0"/>
              <a:t>30/3/2022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589F82F-EFB4-4FDD-857C-54278CC5E9E6}" type="slidenum">
              <a:rPr lang="el-GR" smtClean="0"/>
              <a:t>‹#›</a:t>
            </a:fld>
            <a:endParaRPr lang="el-GR"/>
          </a:p>
        </p:txBody>
      </p:sp>
    </p:spTree>
    <p:extLst>
      <p:ext uri="{BB962C8B-B14F-4D97-AF65-F5344CB8AC3E}">
        <p14:creationId xmlns:p14="http://schemas.microsoft.com/office/powerpoint/2010/main" val="95562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C8E8BE87-6F36-44F8-BAFD-8589E97C18D1}" type="datetimeFigureOut">
              <a:rPr lang="el-GR" smtClean="0"/>
              <a:t>30/3/2022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D589F82F-EFB4-4FDD-857C-54278CC5E9E6}" type="slidenum">
              <a:rPr lang="el-GR" smtClean="0"/>
              <a:t>‹#›</a:t>
            </a:fld>
            <a:endParaRPr lang="el-GR"/>
          </a:p>
        </p:txBody>
      </p:sp>
    </p:spTree>
    <p:extLst>
      <p:ext uri="{BB962C8B-B14F-4D97-AF65-F5344CB8AC3E}">
        <p14:creationId xmlns:p14="http://schemas.microsoft.com/office/powerpoint/2010/main" val="743445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C8E8BE87-6F36-44F8-BAFD-8589E97C18D1}" type="datetimeFigureOut">
              <a:rPr lang="el-GR" smtClean="0"/>
              <a:t>30/3/2022</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D589F82F-EFB4-4FDD-857C-54278CC5E9E6}" type="slidenum">
              <a:rPr lang="el-GR" smtClean="0"/>
              <a:t>‹#›</a:t>
            </a:fld>
            <a:endParaRPr lang="el-GR"/>
          </a:p>
        </p:txBody>
      </p:sp>
    </p:spTree>
    <p:extLst>
      <p:ext uri="{BB962C8B-B14F-4D97-AF65-F5344CB8AC3E}">
        <p14:creationId xmlns:p14="http://schemas.microsoft.com/office/powerpoint/2010/main" val="2356727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8E8BE87-6F36-44F8-BAFD-8589E97C18D1}" type="datetimeFigureOut">
              <a:rPr lang="el-GR" smtClean="0"/>
              <a:t>30/3/2022</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D589F82F-EFB4-4FDD-857C-54278CC5E9E6}" type="slidenum">
              <a:rPr lang="el-GR" smtClean="0"/>
              <a:t>‹#›</a:t>
            </a:fld>
            <a:endParaRPr lang="el-GR"/>
          </a:p>
        </p:txBody>
      </p:sp>
    </p:spTree>
    <p:extLst>
      <p:ext uri="{BB962C8B-B14F-4D97-AF65-F5344CB8AC3E}">
        <p14:creationId xmlns:p14="http://schemas.microsoft.com/office/powerpoint/2010/main" val="1534101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C8E8BE87-6F36-44F8-BAFD-8589E97C18D1}" type="datetimeFigureOut">
              <a:rPr lang="el-GR" smtClean="0"/>
              <a:t>30/3/2022</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D589F82F-EFB4-4FDD-857C-54278CC5E9E6}" type="slidenum">
              <a:rPr lang="el-GR" smtClean="0"/>
              <a:t>‹#›</a:t>
            </a:fld>
            <a:endParaRPr lang="el-GR"/>
          </a:p>
        </p:txBody>
      </p:sp>
    </p:spTree>
    <p:extLst>
      <p:ext uri="{BB962C8B-B14F-4D97-AF65-F5344CB8AC3E}">
        <p14:creationId xmlns:p14="http://schemas.microsoft.com/office/powerpoint/2010/main" val="3220121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Θέση ημερομηνίας 4"/>
          <p:cNvSpPr>
            <a:spLocks noGrp="1"/>
          </p:cNvSpPr>
          <p:nvPr>
            <p:ph type="dt" sz="half" idx="10"/>
          </p:nvPr>
        </p:nvSpPr>
        <p:spPr/>
        <p:txBody>
          <a:bodyPr/>
          <a:lstStyle/>
          <a:p>
            <a:fld id="{C8E8BE87-6F36-44F8-BAFD-8589E97C18D1}" type="datetimeFigureOut">
              <a:rPr lang="el-GR" smtClean="0"/>
              <a:t>30/3/2022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D589F82F-EFB4-4FDD-857C-54278CC5E9E6}" type="slidenum">
              <a:rPr lang="el-GR" smtClean="0"/>
              <a:t>‹#›</a:t>
            </a:fld>
            <a:endParaRPr lang="el-GR"/>
          </a:p>
        </p:txBody>
      </p:sp>
    </p:spTree>
    <p:extLst>
      <p:ext uri="{BB962C8B-B14F-4D97-AF65-F5344CB8AC3E}">
        <p14:creationId xmlns:p14="http://schemas.microsoft.com/office/powerpoint/2010/main" val="3040272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Θέση ημερομηνίας 4"/>
          <p:cNvSpPr>
            <a:spLocks noGrp="1"/>
          </p:cNvSpPr>
          <p:nvPr>
            <p:ph type="dt" sz="half" idx="10"/>
          </p:nvPr>
        </p:nvSpPr>
        <p:spPr/>
        <p:txBody>
          <a:bodyPr/>
          <a:lstStyle/>
          <a:p>
            <a:fld id="{C8E8BE87-6F36-44F8-BAFD-8589E97C18D1}" type="datetimeFigureOut">
              <a:rPr lang="el-GR" smtClean="0"/>
              <a:t>30/3/2022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D589F82F-EFB4-4FDD-857C-54278CC5E9E6}" type="slidenum">
              <a:rPr lang="el-GR" smtClean="0"/>
              <a:t>‹#›</a:t>
            </a:fld>
            <a:endParaRPr lang="el-GR"/>
          </a:p>
        </p:txBody>
      </p:sp>
    </p:spTree>
    <p:extLst>
      <p:ext uri="{BB962C8B-B14F-4D97-AF65-F5344CB8AC3E}">
        <p14:creationId xmlns:p14="http://schemas.microsoft.com/office/powerpoint/2010/main" val="1475615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E8BE87-6F36-44F8-BAFD-8589E97C18D1}" type="datetimeFigureOut">
              <a:rPr lang="el-GR" smtClean="0"/>
              <a:t>30/3/2022</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89F82F-EFB4-4FDD-857C-54278CC5E9E6}" type="slidenum">
              <a:rPr lang="el-GR" smtClean="0"/>
              <a:t>‹#›</a:t>
            </a:fld>
            <a:endParaRPr lang="el-GR"/>
          </a:p>
        </p:txBody>
      </p:sp>
    </p:spTree>
    <p:extLst>
      <p:ext uri="{BB962C8B-B14F-4D97-AF65-F5344CB8AC3E}">
        <p14:creationId xmlns:p14="http://schemas.microsoft.com/office/powerpoint/2010/main" val="2555264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 Id="rId5" Type="http://schemas.openxmlformats.org/officeDocument/2006/relationships/image" Target="../media/image140.PNG"/><Relationship Id="rId4" Type="http://schemas.openxmlformats.org/officeDocument/2006/relationships/image" Target="../media/image13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 Id="rId4" Type="http://schemas.openxmlformats.org/officeDocument/2006/relationships/image" Target="../media/image151.jpeg"/></Relationships>
</file>

<file path=ppt/slides/_rels/slide11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hyperlink" Target="mailto:yloukos@yahoo.gr"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7.xml"/><Relationship Id="rId4" Type="http://schemas.openxmlformats.org/officeDocument/2006/relationships/image" Target="../media/image25.gif"/></Relationships>
</file>

<file path=ppt/slides/_rels/slide1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7.xml"/><Relationship Id="rId4" Type="http://schemas.openxmlformats.org/officeDocument/2006/relationships/image" Target="../media/image28.gif"/></Relationships>
</file>

<file path=ppt/slides/_rels/slide1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7.xml"/><Relationship Id="rId5" Type="http://schemas.openxmlformats.org/officeDocument/2006/relationships/image" Target="../media/image42.emf"/><Relationship Id="rId4" Type="http://schemas.openxmlformats.org/officeDocument/2006/relationships/image" Target="../media/image41.emf"/></Relationships>
</file>

<file path=ppt/slides/_rels/slide2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7.xml"/><Relationship Id="rId5" Type="http://schemas.openxmlformats.org/officeDocument/2006/relationships/image" Target="../media/image46.emf"/><Relationship Id="rId4" Type="http://schemas.openxmlformats.org/officeDocument/2006/relationships/image" Target="../media/image45.emf"/></Relationships>
</file>

<file path=ppt/slides/_rels/slide24.xml.rels><?xml version="1.0" encoding="UTF-8" standalone="yes"?>
<Relationships xmlns="http://schemas.openxmlformats.org/package/2006/relationships"><Relationship Id="rId2" Type="http://schemas.openxmlformats.org/officeDocument/2006/relationships/hyperlink" Target="https://eclass.uoa.gr/modules/document/file.php"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hyperlink" Target="https://dantuharmonija.lt/en/services/dental-implants/"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2" Type="http://schemas.openxmlformats.org/officeDocument/2006/relationships/hyperlink" Target="https://en.wikipedia.org/wiki/Dental_implant"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s://www2.aofoundation.org/wps/portal/surgery" TargetMode="External"/><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57.xml.rels><?xml version="1.0" encoding="UTF-8" standalone="yes"?>
<Relationships xmlns="http://schemas.openxmlformats.org/package/2006/relationships"><Relationship Id="rId2" Type="http://schemas.openxmlformats.org/officeDocument/2006/relationships/hyperlink" Target="https://en.wikipedia.org/wiki/Sesamoid_bone"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hyperlink" Target="https://dr-christopoulos.de/el/spondylikh-sthlh/" TargetMode="External"/><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hyperlink" Target="https://dr-christopoulos.de/el/spondylikh-sthlh/"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6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6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121.png"/></Relationships>
</file>

<file path=ppt/slides/_rels/slide8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hyperlink" Target="https://dr-christopoulos.de/el/spondylikh-sthlh/" TargetMode="Externa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1197169"/>
            <a:ext cx="12192000" cy="461665"/>
          </a:xfrm>
          <a:prstGeom prst="rect">
            <a:avLst/>
          </a:prstGeom>
        </p:spPr>
        <p:txBody>
          <a:bodyPr wrap="square">
            <a:spAutoFit/>
          </a:bodyPr>
          <a:lstStyle/>
          <a:p>
            <a:pPr algn="ctr"/>
            <a:r>
              <a:rPr lang="el-GR" sz="2400" b="1" dirty="0" smtClean="0">
                <a:solidFill>
                  <a:srgbClr val="FF0000"/>
                </a:solidFill>
                <a:latin typeface="Times New Roman" panose="02020603050405020304" pitchFamily="18" charset="0"/>
                <a:cs typeface="Times New Roman" panose="02020603050405020304" pitchFamily="18" charset="0"/>
              </a:rPr>
              <a:t>Εμφυτεύματα άνω και κάτω γνάθου καθώς και οδόντων</a:t>
            </a:r>
            <a:endParaRPr lang="el-GR" sz="2400" b="1" dirty="0">
              <a:solidFill>
                <a:srgbClr val="FF0000"/>
              </a:solidFill>
            </a:endParaRPr>
          </a:p>
        </p:txBody>
      </p:sp>
    </p:spTree>
    <p:extLst>
      <p:ext uri="{BB962C8B-B14F-4D97-AF65-F5344CB8AC3E}">
        <p14:creationId xmlns:p14="http://schemas.microsoft.com/office/powerpoint/2010/main" val="3209393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stretch>
            <a:fillRect/>
          </a:stretch>
        </p:blipFill>
        <p:spPr>
          <a:xfrm>
            <a:off x="559416" y="1593305"/>
            <a:ext cx="2952750" cy="3152775"/>
          </a:xfrm>
          <a:prstGeom prst="rect">
            <a:avLst/>
          </a:prstGeom>
        </p:spPr>
      </p:pic>
      <p:pic>
        <p:nvPicPr>
          <p:cNvPr id="6" name="Εικόνα 5"/>
          <p:cNvPicPr>
            <a:picLocks noChangeAspect="1"/>
          </p:cNvPicPr>
          <p:nvPr/>
        </p:nvPicPr>
        <p:blipFill>
          <a:blip r:embed="rId3"/>
          <a:stretch>
            <a:fillRect/>
          </a:stretch>
        </p:blipFill>
        <p:spPr>
          <a:xfrm>
            <a:off x="4592400" y="762852"/>
            <a:ext cx="3352800" cy="5267325"/>
          </a:xfrm>
          <a:prstGeom prst="rect">
            <a:avLst/>
          </a:prstGeom>
        </p:spPr>
      </p:pic>
      <p:sp>
        <p:nvSpPr>
          <p:cNvPr id="8" name="Ορθογώνιο 7"/>
          <p:cNvSpPr/>
          <p:nvPr/>
        </p:nvSpPr>
        <p:spPr>
          <a:xfrm>
            <a:off x="127379" y="4746080"/>
            <a:ext cx="3816824" cy="1384995"/>
          </a:xfrm>
          <a:prstGeom prst="rect">
            <a:avLst/>
          </a:prstGeom>
        </p:spPr>
        <p:txBody>
          <a:bodyPr wrap="square">
            <a:spAutoFit/>
          </a:bodyPr>
          <a:lstStyle/>
          <a:p>
            <a:pPr lvl="0" eaLnBrk="0" fontAlgn="base" hangingPunct="0">
              <a:spcBef>
                <a:spcPct val="0"/>
              </a:spcBef>
              <a:spcAft>
                <a:spcPct val="0"/>
              </a:spcAft>
            </a:pPr>
            <a:r>
              <a:rPr lang="el-GR" altLang="el-GR" sz="1400" dirty="0">
                <a:solidFill>
                  <a:srgbClr val="202124"/>
                </a:solidFill>
                <a:latin typeface="Times New Roman" panose="02020603050405020304" pitchFamily="18" charset="0"/>
                <a:cs typeface="Times New Roman" panose="02020603050405020304" pitchFamily="18" charset="0"/>
              </a:rPr>
              <a:t>Σχηματική οβελιαία άποψη της ανθρώπινης κάτω γνάθου και άνω γνάθου και αναφορά στο ανατομικά ορόσημα που χρησιμοποιούνται για την προσομοίωση. Αναπαρίσταται </a:t>
            </a:r>
            <a:r>
              <a:rPr lang="el-GR" altLang="el-GR" sz="1400" dirty="0" smtClean="0">
                <a:solidFill>
                  <a:srgbClr val="202124"/>
                </a:solidFill>
                <a:latin typeface="Times New Roman" panose="02020603050405020304" pitchFamily="18" charset="0"/>
                <a:cs typeface="Times New Roman" panose="02020603050405020304" pitchFamily="18" charset="0"/>
              </a:rPr>
              <a:t>μία υποθετική τροφή </a:t>
            </a:r>
            <a:r>
              <a:rPr lang="el-GR" altLang="el-GR" sz="1400" dirty="0">
                <a:solidFill>
                  <a:srgbClr val="202124"/>
                </a:solidFill>
                <a:latin typeface="Times New Roman" panose="02020603050405020304" pitchFamily="18" charset="0"/>
                <a:cs typeface="Times New Roman" panose="02020603050405020304" pitchFamily="18" charset="0"/>
              </a:rPr>
              <a:t>από τον μαύρο δίσκο, </a:t>
            </a:r>
            <a:r>
              <a:rPr lang="el-GR" altLang="el-GR" sz="1400" dirty="0" smtClean="0">
                <a:solidFill>
                  <a:srgbClr val="202124"/>
                </a:solidFill>
                <a:latin typeface="Times New Roman" panose="02020603050405020304" pitchFamily="18" charset="0"/>
                <a:cs typeface="Times New Roman" panose="02020603050405020304" pitchFamily="18" charset="0"/>
              </a:rPr>
              <a:t>η οποία </a:t>
            </a:r>
            <a:r>
              <a:rPr lang="el-GR" altLang="el-GR" sz="1400" dirty="0">
                <a:solidFill>
                  <a:srgbClr val="202124"/>
                </a:solidFill>
                <a:latin typeface="Times New Roman" panose="02020603050405020304" pitchFamily="18" charset="0"/>
                <a:cs typeface="Times New Roman" panose="02020603050405020304" pitchFamily="18" charset="0"/>
              </a:rPr>
              <a:t>βρίσκεται σε επαφή με </a:t>
            </a:r>
            <a:r>
              <a:rPr lang="el-GR" altLang="el-GR" sz="1400" dirty="0" smtClean="0">
                <a:solidFill>
                  <a:srgbClr val="202124"/>
                </a:solidFill>
                <a:latin typeface="Times New Roman" panose="02020603050405020304" pitchFamily="18" charset="0"/>
                <a:cs typeface="Times New Roman" panose="02020603050405020304" pitchFamily="18" charset="0"/>
              </a:rPr>
              <a:t>τις σιαγόνες </a:t>
            </a:r>
            <a:r>
              <a:rPr lang="el-GR" altLang="el-GR" sz="1400" dirty="0">
                <a:solidFill>
                  <a:srgbClr val="202124"/>
                </a:solidFill>
                <a:latin typeface="Times New Roman" panose="02020603050405020304" pitchFamily="18" charset="0"/>
                <a:cs typeface="Times New Roman" panose="02020603050405020304" pitchFamily="18" charset="0"/>
              </a:rPr>
              <a:t>στα σημεία F και Fr.</a:t>
            </a:r>
            <a:r>
              <a:rPr lang="el-GR" altLang="el-GR" sz="1400" dirty="0">
                <a:latin typeface="Times New Roman" panose="02020603050405020304" pitchFamily="18" charset="0"/>
                <a:cs typeface="Times New Roman" panose="02020603050405020304" pitchFamily="18" charset="0"/>
              </a:rPr>
              <a:t> </a:t>
            </a:r>
          </a:p>
        </p:txBody>
      </p:sp>
      <p:sp>
        <p:nvSpPr>
          <p:cNvPr id="10" name="Ορθογώνιο 9"/>
          <p:cNvSpPr/>
          <p:nvPr/>
        </p:nvSpPr>
        <p:spPr>
          <a:xfrm>
            <a:off x="3512166" y="6211669"/>
            <a:ext cx="6096000" cy="646331"/>
          </a:xfrm>
          <a:prstGeom prst="rect">
            <a:avLst/>
          </a:prstGeom>
        </p:spPr>
        <p:txBody>
          <a:bodyPr>
            <a:spAutoFit/>
          </a:bodyPr>
          <a:lstStyle/>
          <a:p>
            <a:pPr lvl="0" eaLnBrk="0" fontAlgn="base" hangingPunct="0">
              <a:spcBef>
                <a:spcPct val="0"/>
              </a:spcBef>
              <a:spcAft>
                <a:spcPct val="0"/>
              </a:spcAft>
            </a:pPr>
            <a:r>
              <a:rPr lang="el-GR" altLang="el-GR" sz="1200" dirty="0">
                <a:solidFill>
                  <a:srgbClr val="202124"/>
                </a:solidFill>
                <a:latin typeface="Times New Roman" panose="02020603050405020304" pitchFamily="18" charset="0"/>
                <a:cs typeface="Times New Roman" panose="02020603050405020304" pitchFamily="18" charset="0"/>
              </a:rPr>
              <a:t>α) Τυπικό διάγραμμα σχετικής δύναμης/απόστασης του στόματος για μία γωνία ανοίγματος (31°) και (β) διάγραμμα σχετικής δύναμης/απόστασης του στόματος για διαφορετικές γωνίες ανοίγματος (5–30º).</a:t>
            </a:r>
            <a:r>
              <a:rPr lang="el-GR" altLang="el-GR" sz="1200" dirty="0">
                <a:latin typeface="Times New Roman" panose="02020603050405020304" pitchFamily="18" charset="0"/>
                <a:cs typeface="Times New Roman" panose="02020603050405020304" pitchFamily="18" charset="0"/>
              </a:rPr>
              <a:t> </a:t>
            </a:r>
          </a:p>
        </p:txBody>
      </p:sp>
      <p:sp>
        <p:nvSpPr>
          <p:cNvPr id="11" name="Ορθογώνιο 10"/>
          <p:cNvSpPr/>
          <p:nvPr/>
        </p:nvSpPr>
        <p:spPr>
          <a:xfrm>
            <a:off x="0" y="212029"/>
            <a:ext cx="12192000" cy="369332"/>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Numerical modeling of human mastication, a simplistic view to design foods adapted to mastication abilities</a:t>
            </a:r>
            <a:endParaRPr lang="el-GR" b="1" dirty="0">
              <a:latin typeface="Times New Roman" panose="02020603050405020304" pitchFamily="18" charset="0"/>
              <a:cs typeface="Times New Roman" panose="02020603050405020304" pitchFamily="18" charset="0"/>
            </a:endParaRPr>
          </a:p>
        </p:txBody>
      </p:sp>
      <p:sp>
        <p:nvSpPr>
          <p:cNvPr id="13" name="Ορθογώνιο 12"/>
          <p:cNvSpPr/>
          <p:nvPr/>
        </p:nvSpPr>
        <p:spPr>
          <a:xfrm>
            <a:off x="8161360" y="1767425"/>
            <a:ext cx="3835021" cy="3139321"/>
          </a:xfrm>
          <a:prstGeom prst="rect">
            <a:avLst/>
          </a:prstGeom>
        </p:spPr>
        <p:txBody>
          <a:bodyPr wrap="square">
            <a:spAutoFit/>
          </a:bodyPr>
          <a:lstStyle/>
          <a:p>
            <a:pPr lvl="0" eaLnBrk="0" fontAlgn="base" hangingPunct="0">
              <a:spcBef>
                <a:spcPct val="0"/>
              </a:spcBef>
              <a:spcAft>
                <a:spcPct val="0"/>
              </a:spcAft>
            </a:pPr>
            <a:r>
              <a:rPr lang="el-GR" altLang="el-GR" dirty="0">
                <a:solidFill>
                  <a:srgbClr val="202124"/>
                </a:solidFill>
                <a:latin typeface="Times New Roman" panose="02020603050405020304" pitchFamily="18" charset="0"/>
                <a:cs typeface="Times New Roman" panose="02020603050405020304" pitchFamily="18" charset="0"/>
              </a:rPr>
              <a:t>Σε αυτή την εργασία </a:t>
            </a:r>
            <a:r>
              <a:rPr lang="el-GR" altLang="el-GR" dirty="0" smtClean="0">
                <a:solidFill>
                  <a:srgbClr val="202124"/>
                </a:solidFill>
                <a:latin typeface="Times New Roman" panose="02020603050405020304" pitchFamily="18" charset="0"/>
                <a:cs typeface="Times New Roman" panose="02020603050405020304" pitchFamily="18" charset="0"/>
              </a:rPr>
              <a:t>παρουσιάζεται </a:t>
            </a:r>
            <a:r>
              <a:rPr lang="el-GR" altLang="el-GR" dirty="0">
                <a:solidFill>
                  <a:srgbClr val="202124"/>
                </a:solidFill>
                <a:latin typeface="Times New Roman" panose="02020603050405020304" pitchFamily="18" charset="0"/>
                <a:cs typeface="Times New Roman" panose="02020603050405020304" pitchFamily="18" charset="0"/>
              </a:rPr>
              <a:t>ένα μοντέλο που στοχεύει στην πρόβλεψη της δύναμης δαγκώματος </a:t>
            </a:r>
            <a:r>
              <a:rPr lang="el-GR" altLang="el-GR" dirty="0" smtClean="0">
                <a:solidFill>
                  <a:srgbClr val="202124"/>
                </a:solidFill>
                <a:latin typeface="Times New Roman" panose="02020603050405020304" pitchFamily="18" charset="0"/>
                <a:cs typeface="Times New Roman" panose="02020603050405020304" pitchFamily="18" charset="0"/>
              </a:rPr>
              <a:t>από διαφορετικές </a:t>
            </a:r>
            <a:r>
              <a:rPr lang="el-GR" altLang="el-GR" dirty="0">
                <a:solidFill>
                  <a:srgbClr val="202124"/>
                </a:solidFill>
                <a:latin typeface="Times New Roman" panose="02020603050405020304" pitchFamily="18" charset="0"/>
                <a:cs typeface="Times New Roman" panose="02020603050405020304" pitchFamily="18" charset="0"/>
              </a:rPr>
              <a:t>θέσεις των δοντιών, όπως μπορούν να </a:t>
            </a:r>
            <a:r>
              <a:rPr lang="el-GR" altLang="el-GR" dirty="0" smtClean="0">
                <a:solidFill>
                  <a:srgbClr val="202124"/>
                </a:solidFill>
                <a:latin typeface="Times New Roman" panose="02020603050405020304" pitchFamily="18" charset="0"/>
                <a:cs typeface="Times New Roman" panose="02020603050405020304" pitchFamily="18" charset="0"/>
              </a:rPr>
              <a:t>μετρηθεί </a:t>
            </a:r>
            <a:r>
              <a:rPr lang="el-GR" altLang="el-GR" dirty="0">
                <a:solidFill>
                  <a:srgbClr val="202124"/>
                </a:solidFill>
                <a:latin typeface="Times New Roman" panose="02020603050405020304" pitchFamily="18" charset="0"/>
                <a:cs typeface="Times New Roman" panose="02020603050405020304" pitchFamily="18" charset="0"/>
              </a:rPr>
              <a:t>χρησιμοποιώντας έναν μορφοτροπέα δύναμης δαγκώματος. Επίσης, </a:t>
            </a:r>
            <a:r>
              <a:rPr lang="el-GR" altLang="el-GR" dirty="0" smtClean="0">
                <a:solidFill>
                  <a:srgbClr val="202124"/>
                </a:solidFill>
                <a:latin typeface="Times New Roman" panose="02020603050405020304" pitchFamily="18" charset="0"/>
                <a:cs typeface="Times New Roman" panose="02020603050405020304" pitchFamily="18" charset="0"/>
              </a:rPr>
              <a:t>συσχετίσθηκε  η </a:t>
            </a:r>
            <a:r>
              <a:rPr lang="el-GR" altLang="el-GR" dirty="0">
                <a:solidFill>
                  <a:srgbClr val="202124"/>
                </a:solidFill>
                <a:latin typeface="Times New Roman" panose="02020603050405020304" pitchFamily="18" charset="0"/>
                <a:cs typeface="Times New Roman" panose="02020603050405020304" pitchFamily="18" charset="0"/>
              </a:rPr>
              <a:t>απόσταση μεταξύ αυτών των δοντιών </a:t>
            </a:r>
            <a:r>
              <a:rPr lang="el-GR" altLang="el-GR" dirty="0" smtClean="0">
                <a:solidFill>
                  <a:srgbClr val="202124"/>
                </a:solidFill>
                <a:latin typeface="Times New Roman" panose="02020603050405020304" pitchFamily="18" charset="0"/>
                <a:cs typeface="Times New Roman" panose="02020603050405020304" pitchFamily="18" charset="0"/>
              </a:rPr>
              <a:t>με </a:t>
            </a:r>
            <a:r>
              <a:rPr lang="el-GR" altLang="el-GR" dirty="0">
                <a:solidFill>
                  <a:srgbClr val="202124"/>
                </a:solidFill>
                <a:latin typeface="Times New Roman" panose="02020603050405020304" pitchFamily="18" charset="0"/>
                <a:cs typeface="Times New Roman" panose="02020603050405020304" pitchFamily="18" charset="0"/>
              </a:rPr>
              <a:t>διαφορετικές γωνίες του </a:t>
            </a:r>
            <a:r>
              <a:rPr lang="el-GR" altLang="el-GR" dirty="0" smtClean="0">
                <a:solidFill>
                  <a:srgbClr val="202124"/>
                </a:solidFill>
                <a:latin typeface="Times New Roman" panose="02020603050405020304" pitchFamily="18" charset="0"/>
                <a:cs typeface="Times New Roman" panose="02020603050405020304" pitchFamily="18" charset="0"/>
              </a:rPr>
              <a:t>ανοίγματος και της δύναμης που ασκείται στη τροφή.</a:t>
            </a:r>
            <a:r>
              <a:rPr lang="el-GR" altLang="el-GR" dirty="0" smtClean="0">
                <a:latin typeface="Times New Roman" panose="02020603050405020304" pitchFamily="18" charset="0"/>
                <a:cs typeface="Times New Roman" panose="02020603050405020304" pitchFamily="18" charset="0"/>
              </a:rPr>
              <a:t> </a:t>
            </a:r>
            <a:endParaRPr lang="el-GR" alt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89101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985" y="1444314"/>
            <a:ext cx="2435218" cy="4105848"/>
          </a:xfrm>
          <a:prstGeom prst="rect">
            <a:avLst/>
          </a:prstGeom>
        </p:spPr>
      </p:pic>
      <p:sp>
        <p:nvSpPr>
          <p:cNvPr id="5" name="Ορθογώνιο 4"/>
          <p:cNvSpPr/>
          <p:nvPr/>
        </p:nvSpPr>
        <p:spPr>
          <a:xfrm>
            <a:off x="1" y="760442"/>
            <a:ext cx="12192000" cy="369332"/>
          </a:xfrm>
          <a:prstGeom prst="rect">
            <a:avLst/>
          </a:prstGeom>
        </p:spPr>
        <p:txBody>
          <a:bodyPr wrap="square">
            <a:spAutoFit/>
          </a:bodyPr>
          <a:lstStyle/>
          <a:p>
            <a:pPr algn="ctr"/>
            <a:r>
              <a:rPr lang="el-GR" b="1" dirty="0">
                <a:solidFill>
                  <a:srgbClr val="FF0000"/>
                </a:solidFill>
                <a:latin typeface="Times New Roman" panose="02020603050405020304" pitchFamily="18" charset="0"/>
                <a:cs typeface="Times New Roman" panose="02020603050405020304" pitchFamily="18" charset="0"/>
              </a:rPr>
              <a:t>τότε</a:t>
            </a:r>
            <a:r>
              <a:rPr lang="el-GR" b="1" dirty="0">
                <a:solidFill>
                  <a:srgbClr val="000000"/>
                </a:solidFill>
                <a:latin typeface="Times New Roman" panose="02020603050405020304" pitchFamily="18" charset="0"/>
                <a:cs typeface="Times New Roman" panose="02020603050405020304" pitchFamily="18" charset="0"/>
              </a:rPr>
              <a:t>… </a:t>
            </a:r>
            <a:endParaRPr lang="el-GR" b="1" dirty="0">
              <a:latin typeface="Times New Roman" panose="02020603050405020304" pitchFamily="18" charset="0"/>
              <a:cs typeface="Times New Roman" panose="02020603050405020304" pitchFamily="18" charset="0"/>
            </a:endParaRPr>
          </a:p>
        </p:txBody>
      </p:sp>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200" y="1444314"/>
            <a:ext cx="7525800" cy="4163006"/>
          </a:xfrm>
          <a:prstGeom prst="rect">
            <a:avLst/>
          </a:prstGeom>
        </p:spPr>
      </p:pic>
    </p:spTree>
    <p:extLst>
      <p:ext uri="{BB962C8B-B14F-4D97-AF65-F5344CB8AC3E}">
        <p14:creationId xmlns:p14="http://schemas.microsoft.com/office/powerpoint/2010/main" val="40128200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5404505" y="4595179"/>
            <a:ext cx="941283" cy="369332"/>
          </a:xfrm>
          <a:prstGeom prst="rect">
            <a:avLst/>
          </a:prstGeom>
        </p:spPr>
        <p:txBody>
          <a:bodyPr wrap="none">
            <a:spAutoFit/>
          </a:bodyPr>
          <a:lstStyle/>
          <a:p>
            <a:r>
              <a:rPr lang="el-GR" b="1" dirty="0">
                <a:solidFill>
                  <a:srgbClr val="FF0000"/>
                </a:solidFill>
                <a:latin typeface="Times New Roman" panose="02020603050405020304" pitchFamily="18" charset="0"/>
                <a:cs typeface="Times New Roman" panose="02020603050405020304" pitchFamily="18" charset="0"/>
              </a:rPr>
              <a:t>τώρα…</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954" y="0"/>
            <a:ext cx="3400900" cy="3524742"/>
          </a:xfrm>
          <a:prstGeom prst="rect">
            <a:avLst/>
          </a:prstGeom>
        </p:spPr>
      </p:pic>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1608" y="0"/>
            <a:ext cx="5072517" cy="3477110"/>
          </a:xfrm>
          <a:prstGeom prst="rect">
            <a:avLst/>
          </a:prstGeom>
        </p:spPr>
      </p:pic>
      <p:pic>
        <p:nvPicPr>
          <p:cNvPr id="5" name="Εικόνα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138" y="3595691"/>
            <a:ext cx="3448531" cy="3238952"/>
          </a:xfrm>
          <a:prstGeom prst="rect">
            <a:avLst/>
          </a:prstGeom>
        </p:spPr>
      </p:pic>
      <p:pic>
        <p:nvPicPr>
          <p:cNvPr id="6" name="Εικόνα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3624" y="3567112"/>
            <a:ext cx="4338376" cy="3296110"/>
          </a:xfrm>
          <a:prstGeom prst="rect">
            <a:avLst/>
          </a:prstGeom>
        </p:spPr>
      </p:pic>
    </p:spTree>
    <p:extLst>
      <p:ext uri="{BB962C8B-B14F-4D97-AF65-F5344CB8AC3E}">
        <p14:creationId xmlns:p14="http://schemas.microsoft.com/office/powerpoint/2010/main" val="8175099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2255602"/>
            <a:ext cx="12192000" cy="2585323"/>
          </a:xfrm>
          <a:prstGeom prst="rect">
            <a:avLst/>
          </a:prstGeom>
        </p:spPr>
        <p:txBody>
          <a:bodyPr wrap="square">
            <a:spAutoFit/>
          </a:bodyPr>
          <a:lstStyle/>
          <a:p>
            <a:r>
              <a:rPr lang="el-GR" dirty="0">
                <a:solidFill>
                  <a:srgbClr val="000000"/>
                </a:solidFill>
                <a:latin typeface="Times New Roman" panose="02020603050405020304" pitchFamily="18" charset="0"/>
                <a:cs typeface="Times New Roman" panose="02020603050405020304" pitchFamily="18" charset="0"/>
              </a:rPr>
              <a:t>……</a:t>
            </a:r>
            <a:r>
              <a:rPr lang="el-GR" b="1" dirty="0">
                <a:solidFill>
                  <a:srgbClr val="FF0000"/>
                </a:solidFill>
                <a:latin typeface="Times New Roman" panose="02020603050405020304" pitchFamily="18" charset="0"/>
                <a:cs typeface="Times New Roman" panose="02020603050405020304" pitchFamily="18" charset="0"/>
              </a:rPr>
              <a:t>στο </a:t>
            </a:r>
            <a:r>
              <a:rPr lang="el-GR" b="1" dirty="0" smtClean="0">
                <a:solidFill>
                  <a:srgbClr val="FF0000"/>
                </a:solidFill>
                <a:latin typeface="Times New Roman" panose="02020603050405020304" pitchFamily="18" charset="0"/>
                <a:cs typeface="Times New Roman" panose="02020603050405020304" pitchFamily="18" charset="0"/>
              </a:rPr>
              <a:t>μέλλον</a:t>
            </a:r>
          </a:p>
          <a:p>
            <a:endParaRPr lang="el-GR" dirty="0">
              <a:solidFill>
                <a:srgbClr val="000000"/>
              </a:solidFill>
              <a:latin typeface="Times New Roman" panose="02020603050405020304" pitchFamily="18" charset="0"/>
              <a:cs typeface="Times New Roman" panose="02020603050405020304" pitchFamily="18" charset="0"/>
            </a:endParaRPr>
          </a:p>
          <a:p>
            <a:pPr algn="ctr"/>
            <a:r>
              <a:rPr lang="el-GR" b="1" dirty="0" smtClean="0">
                <a:solidFill>
                  <a:srgbClr val="FF0000"/>
                </a:solidFill>
                <a:latin typeface="Times New Roman" panose="02020603050405020304" pitchFamily="18" charset="0"/>
                <a:cs typeface="Times New Roman" panose="02020603050405020304" pitchFamily="18" charset="0"/>
              </a:rPr>
              <a:t>Στόχος είναι:</a:t>
            </a:r>
            <a:endParaRPr lang="en-US" b="1" dirty="0" smtClean="0">
              <a:solidFill>
                <a:srgbClr val="FF0000"/>
              </a:solidFill>
              <a:latin typeface="Times New Roman" panose="02020603050405020304" pitchFamily="18" charset="0"/>
              <a:cs typeface="Times New Roman" panose="02020603050405020304" pitchFamily="18" charset="0"/>
            </a:endParaRPr>
          </a:p>
          <a:p>
            <a:pPr algn="just"/>
            <a:endParaRPr lang="el-GR" dirty="0" smtClean="0">
              <a:solidFill>
                <a:srgbClr val="0070C0"/>
              </a:solidFill>
              <a:latin typeface="Times New Roman" panose="02020603050405020304" pitchFamily="18" charset="0"/>
              <a:cs typeface="Times New Roman" panose="02020603050405020304" pitchFamily="18" charset="0"/>
            </a:endParaRPr>
          </a:p>
          <a:p>
            <a:pPr algn="just"/>
            <a:r>
              <a:rPr lang="el-GR"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η εξέλιξη τεχνητών άκρων που θα ελέγχονται εγκεφαλικά</a:t>
            </a:r>
            <a:r>
              <a:rPr lang="el-GR" dirty="0" smtClean="0">
                <a:solidFill>
                  <a:srgbClr val="000000"/>
                </a:solidFill>
                <a:latin typeface="Times New Roman" panose="02020603050405020304" pitchFamily="18" charset="0"/>
                <a:cs typeface="Times New Roman" panose="02020603050405020304" pitchFamily="18" charset="0"/>
              </a:rPr>
              <a:t> (</a:t>
            </a:r>
            <a:r>
              <a:rPr lang="en-US" i="1" dirty="0" smtClean="0">
                <a:solidFill>
                  <a:srgbClr val="000000"/>
                </a:solidFill>
                <a:latin typeface="Times New Roman" panose="02020603050405020304" pitchFamily="18" charset="0"/>
                <a:cs typeface="Times New Roman" panose="02020603050405020304" pitchFamily="18" charset="0"/>
              </a:rPr>
              <a:t>mind</a:t>
            </a:r>
            <a:r>
              <a:rPr lang="el-GR" i="1" dirty="0" smtClean="0">
                <a:solidFill>
                  <a:srgbClr val="000000"/>
                </a:solidFill>
                <a:latin typeface="Times New Roman" panose="02020603050405020304" pitchFamily="18" charset="0"/>
                <a:cs typeface="Times New Roman" panose="02020603050405020304" pitchFamily="18" charset="0"/>
              </a:rPr>
              <a:t> </a:t>
            </a:r>
            <a:r>
              <a:rPr lang="en-US" i="1" dirty="0" smtClean="0">
                <a:solidFill>
                  <a:srgbClr val="000000"/>
                </a:solidFill>
                <a:latin typeface="Times New Roman" panose="02020603050405020304" pitchFamily="18" charset="0"/>
                <a:cs typeface="Times New Roman" panose="02020603050405020304" pitchFamily="18" charset="0"/>
              </a:rPr>
              <a:t>controlled</a:t>
            </a:r>
            <a:r>
              <a:rPr lang="en-US" dirty="0" smtClean="0">
                <a:solidFill>
                  <a:srgbClr val="000000"/>
                </a:solidFill>
                <a:latin typeface="Times New Roman" panose="02020603050405020304" pitchFamily="18" charset="0"/>
                <a:cs typeface="Times New Roman" panose="02020603050405020304" pitchFamily="18" charset="0"/>
              </a:rPr>
              <a:t>)</a:t>
            </a:r>
            <a:r>
              <a:rPr lang="el-GR"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και θα αποτελούντα εξελιγμένα βιονικά χέρια και πόδια</a:t>
            </a:r>
            <a:r>
              <a:rPr lang="el-GR" dirty="0">
                <a:solidFill>
                  <a:srgbClr val="0070C0"/>
                </a:solidFill>
                <a:latin typeface="Times New Roman" panose="02020603050405020304" pitchFamily="18" charset="0"/>
                <a:cs typeface="Times New Roman" panose="02020603050405020304" pitchFamily="18" charset="0"/>
              </a:rPr>
              <a:t>.</a:t>
            </a:r>
          </a:p>
          <a:p>
            <a:pPr algn="just"/>
            <a:r>
              <a:rPr lang="el-GR"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η κατασκευή τεχνητών μελών από υλικά κατάλληλα για να προσομοιάζουν με πραγματικά άκρα</a:t>
            </a:r>
            <a:r>
              <a:rPr lang="el-GR" dirty="0">
                <a:solidFill>
                  <a:srgbClr val="0070C0"/>
                </a:solidFill>
                <a:latin typeface="Times New Roman" panose="02020603050405020304" pitchFamily="18" charset="0"/>
                <a:cs typeface="Times New Roman" panose="02020603050405020304" pitchFamily="18" charset="0"/>
              </a:rPr>
              <a:t>. </a:t>
            </a:r>
          </a:p>
          <a:p>
            <a:pPr algn="just"/>
            <a:endParaRPr lang="el-GR" dirty="0">
              <a:solidFill>
                <a:srgbClr val="0070C0"/>
              </a:solidFill>
              <a:latin typeface="Times New Roman" panose="02020603050405020304" pitchFamily="18" charset="0"/>
              <a:cs typeface="Times New Roman" panose="02020603050405020304" pitchFamily="18" charset="0"/>
            </a:endParaRPr>
          </a:p>
          <a:p>
            <a:pPr algn="just"/>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39135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269122"/>
            <a:ext cx="12191999" cy="369332"/>
          </a:xfrm>
          <a:prstGeom prst="rect">
            <a:avLst/>
          </a:prstGeom>
        </p:spPr>
        <p:txBody>
          <a:bodyPr wrap="square">
            <a:spAutoFit/>
          </a:bodyPr>
          <a:lstStyle/>
          <a:p>
            <a:pPr algn="ctr"/>
            <a:r>
              <a:rPr lang="el-GR" b="1" dirty="0">
                <a:solidFill>
                  <a:srgbClr val="FF0000"/>
                </a:solidFill>
                <a:latin typeface="Times New Roman" panose="02020603050405020304" pitchFamily="18" charset="0"/>
                <a:cs typeface="Times New Roman" panose="02020603050405020304" pitchFamily="18" charset="0"/>
              </a:rPr>
              <a:t>Βασικές αρχές </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3852" y="1198012"/>
            <a:ext cx="6584293" cy="4525006"/>
          </a:xfrm>
          <a:prstGeom prst="rect">
            <a:avLst/>
          </a:prstGeom>
        </p:spPr>
      </p:pic>
      <p:sp>
        <p:nvSpPr>
          <p:cNvPr id="5" name="Ορθογώνιο 4"/>
          <p:cNvSpPr/>
          <p:nvPr/>
        </p:nvSpPr>
        <p:spPr>
          <a:xfrm>
            <a:off x="7715158" y="1198012"/>
            <a:ext cx="1443857" cy="307777"/>
          </a:xfrm>
          <a:prstGeom prst="rect">
            <a:avLst/>
          </a:prstGeom>
        </p:spPr>
        <p:txBody>
          <a:bodyPr wrap="none">
            <a:spAutoFit/>
          </a:bodyPr>
          <a:lstStyle/>
          <a:p>
            <a:r>
              <a:rPr lang="el-GR" sz="1400" dirty="0" smtClean="0">
                <a:solidFill>
                  <a:srgbClr val="0070C0"/>
                </a:solidFill>
                <a:latin typeface="Times New Roman" panose="02020603050405020304" pitchFamily="18" charset="0"/>
                <a:cs typeface="Times New Roman" panose="02020603050405020304" pitchFamily="18" charset="0"/>
              </a:rPr>
              <a:t>κινητικός φλοιός </a:t>
            </a:r>
            <a:endParaRPr lang="el-GR" sz="1400" dirty="0">
              <a:solidFill>
                <a:srgbClr val="0070C0"/>
              </a:solidFill>
            </a:endParaRPr>
          </a:p>
        </p:txBody>
      </p:sp>
      <p:sp>
        <p:nvSpPr>
          <p:cNvPr id="6" name="Ορθογώνιο 5"/>
          <p:cNvSpPr/>
          <p:nvPr/>
        </p:nvSpPr>
        <p:spPr>
          <a:xfrm>
            <a:off x="782095" y="2766662"/>
            <a:ext cx="1799147" cy="307777"/>
          </a:xfrm>
          <a:prstGeom prst="rect">
            <a:avLst/>
          </a:prstGeom>
        </p:spPr>
        <p:txBody>
          <a:bodyPr wrap="none">
            <a:spAutoFit/>
          </a:bodyPr>
          <a:lstStyle/>
          <a:p>
            <a:r>
              <a:rPr lang="el-GR" sz="1400" dirty="0" smtClean="0">
                <a:solidFill>
                  <a:srgbClr val="0070C0"/>
                </a:solidFill>
                <a:latin typeface="Times New Roman" panose="02020603050405020304" pitchFamily="18" charset="0"/>
                <a:cs typeface="Times New Roman" panose="02020603050405020304" pitchFamily="18" charset="0"/>
              </a:rPr>
              <a:t>εγκεφαλικό επεισόδιο </a:t>
            </a:r>
            <a:endParaRPr lang="el-GR" sz="1400" dirty="0">
              <a:solidFill>
                <a:srgbClr val="0070C0"/>
              </a:solidFill>
            </a:endParaRPr>
          </a:p>
        </p:txBody>
      </p:sp>
      <p:sp>
        <p:nvSpPr>
          <p:cNvPr id="7" name="Ορθογώνιο 6"/>
          <p:cNvSpPr/>
          <p:nvPr/>
        </p:nvSpPr>
        <p:spPr>
          <a:xfrm>
            <a:off x="782095" y="1752894"/>
            <a:ext cx="949299" cy="307777"/>
          </a:xfrm>
          <a:prstGeom prst="rect">
            <a:avLst/>
          </a:prstGeom>
        </p:spPr>
        <p:txBody>
          <a:bodyPr wrap="none">
            <a:spAutoFit/>
          </a:bodyPr>
          <a:lstStyle/>
          <a:p>
            <a:r>
              <a:rPr lang="el-GR" sz="1400" dirty="0" smtClean="0">
                <a:solidFill>
                  <a:srgbClr val="0070C0"/>
                </a:solidFill>
                <a:latin typeface="Times New Roman" panose="02020603050405020304" pitchFamily="18" charset="0"/>
                <a:cs typeface="Times New Roman" panose="02020603050405020304" pitchFamily="18" charset="0"/>
              </a:rPr>
              <a:t>εγκέφαλος</a:t>
            </a:r>
            <a:endParaRPr lang="el-GR" sz="1400" dirty="0"/>
          </a:p>
        </p:txBody>
      </p:sp>
      <p:sp>
        <p:nvSpPr>
          <p:cNvPr id="8" name="Ορθογώνιο 7"/>
          <p:cNvSpPr/>
          <p:nvPr/>
        </p:nvSpPr>
        <p:spPr>
          <a:xfrm>
            <a:off x="2933476" y="3326220"/>
            <a:ext cx="689356" cy="307777"/>
          </a:xfrm>
          <a:prstGeom prst="rect">
            <a:avLst/>
          </a:prstGeom>
        </p:spPr>
        <p:txBody>
          <a:bodyPr wrap="none">
            <a:spAutoFit/>
          </a:bodyPr>
          <a:lstStyle/>
          <a:p>
            <a:r>
              <a:rPr lang="el-GR" sz="1400" dirty="0" smtClean="0">
                <a:solidFill>
                  <a:srgbClr val="0070C0"/>
                </a:solidFill>
                <a:latin typeface="Times New Roman" panose="02020603050405020304" pitchFamily="18" charset="0"/>
                <a:cs typeface="Times New Roman" panose="02020603050405020304" pitchFamily="18" charset="0"/>
              </a:rPr>
              <a:t>άξονας</a:t>
            </a:r>
            <a:endParaRPr lang="el-GR" sz="1400" dirty="0"/>
          </a:p>
        </p:txBody>
      </p:sp>
      <p:sp>
        <p:nvSpPr>
          <p:cNvPr id="9" name="Ορθογώνιο 8"/>
          <p:cNvSpPr/>
          <p:nvPr/>
        </p:nvSpPr>
        <p:spPr>
          <a:xfrm>
            <a:off x="8802013" y="1752894"/>
            <a:ext cx="1947969" cy="307777"/>
          </a:xfrm>
          <a:prstGeom prst="rect">
            <a:avLst/>
          </a:prstGeom>
        </p:spPr>
        <p:txBody>
          <a:bodyPr wrap="none">
            <a:spAutoFit/>
          </a:bodyPr>
          <a:lstStyle/>
          <a:p>
            <a:r>
              <a:rPr lang="el-GR" sz="1400" dirty="0" smtClean="0">
                <a:solidFill>
                  <a:srgbClr val="0070C0"/>
                </a:solidFill>
                <a:latin typeface="Times New Roman" panose="02020603050405020304" pitchFamily="18" charset="0"/>
                <a:cs typeface="Times New Roman" panose="02020603050405020304" pitchFamily="18" charset="0"/>
              </a:rPr>
              <a:t>ανώτερα κινητικά νεύρα</a:t>
            </a:r>
            <a:endParaRPr lang="el-GR" sz="1400" dirty="0"/>
          </a:p>
        </p:txBody>
      </p:sp>
      <p:sp>
        <p:nvSpPr>
          <p:cNvPr id="10" name="Ορθογώνιο 9"/>
          <p:cNvSpPr/>
          <p:nvPr/>
        </p:nvSpPr>
        <p:spPr>
          <a:xfrm>
            <a:off x="1529280" y="4524619"/>
            <a:ext cx="1359668" cy="307777"/>
          </a:xfrm>
          <a:prstGeom prst="rect">
            <a:avLst/>
          </a:prstGeom>
        </p:spPr>
        <p:txBody>
          <a:bodyPr wrap="none">
            <a:spAutoFit/>
          </a:bodyPr>
          <a:lstStyle/>
          <a:p>
            <a:r>
              <a:rPr lang="el-GR" sz="1400" dirty="0">
                <a:solidFill>
                  <a:srgbClr val="0070C0"/>
                </a:solidFill>
                <a:latin typeface="Times New Roman" panose="02020603050405020304" pitchFamily="18" charset="0"/>
                <a:cs typeface="Times New Roman" panose="02020603050405020304" pitchFamily="18" charset="0"/>
              </a:rPr>
              <a:t>ν</a:t>
            </a:r>
            <a:r>
              <a:rPr lang="el-GR" sz="1400" dirty="0" smtClean="0">
                <a:solidFill>
                  <a:srgbClr val="0070C0"/>
                </a:solidFill>
                <a:latin typeface="Times New Roman" panose="02020603050405020304" pitchFamily="18" charset="0"/>
                <a:cs typeface="Times New Roman" panose="02020603050405020304" pitchFamily="18" charset="0"/>
              </a:rPr>
              <a:t>ωτιαίος μυελός</a:t>
            </a:r>
            <a:endParaRPr lang="el-GR" sz="1400" dirty="0"/>
          </a:p>
        </p:txBody>
      </p:sp>
      <p:sp>
        <p:nvSpPr>
          <p:cNvPr id="11" name="Ορθογώνιο 10"/>
          <p:cNvSpPr/>
          <p:nvPr/>
        </p:nvSpPr>
        <p:spPr>
          <a:xfrm>
            <a:off x="5528825" y="5928196"/>
            <a:ext cx="2026517" cy="307777"/>
          </a:xfrm>
          <a:prstGeom prst="rect">
            <a:avLst/>
          </a:prstGeom>
        </p:spPr>
        <p:txBody>
          <a:bodyPr wrap="none">
            <a:spAutoFit/>
          </a:bodyPr>
          <a:lstStyle/>
          <a:p>
            <a:r>
              <a:rPr lang="el-GR" sz="1400" dirty="0" smtClean="0">
                <a:solidFill>
                  <a:srgbClr val="0070C0"/>
                </a:solidFill>
                <a:latin typeface="Times New Roman" panose="02020603050405020304" pitchFamily="18" charset="0"/>
                <a:cs typeface="Times New Roman" panose="02020603050405020304" pitchFamily="18" charset="0"/>
              </a:rPr>
              <a:t>κατώτερα κινητικά νεύρα</a:t>
            </a:r>
            <a:endParaRPr lang="el-GR" sz="1400" dirty="0"/>
          </a:p>
        </p:txBody>
      </p:sp>
      <p:sp>
        <p:nvSpPr>
          <p:cNvPr id="13" name="Ορθογώνιο 12"/>
          <p:cNvSpPr/>
          <p:nvPr/>
        </p:nvSpPr>
        <p:spPr>
          <a:xfrm>
            <a:off x="6968320" y="2663159"/>
            <a:ext cx="3540456" cy="523220"/>
          </a:xfrm>
          <a:prstGeom prst="rect">
            <a:avLst/>
          </a:prstGeom>
        </p:spPr>
        <p:txBody>
          <a:bodyPr wrap="square">
            <a:spAutoFit/>
          </a:bodyPr>
          <a:lstStyle/>
          <a:p>
            <a:pPr lvl="0" eaLnBrk="0" fontAlgn="base" hangingPunct="0">
              <a:spcBef>
                <a:spcPct val="0"/>
              </a:spcBef>
              <a:spcAft>
                <a:spcPct val="0"/>
              </a:spcAft>
            </a:pPr>
            <a:r>
              <a:rPr lang="el-GR" altLang="el-GR" sz="1400" dirty="0">
                <a:solidFill>
                  <a:srgbClr val="0070C0"/>
                </a:solidFill>
                <a:latin typeface="Times New Roman" panose="02020603050405020304" pitchFamily="18" charset="0"/>
                <a:cs typeface="Times New Roman" panose="02020603050405020304" pitchFamily="18" charset="0"/>
              </a:rPr>
              <a:t>φλοιώδης σπονδυλική οδός από ανώτερους κινητικούς νευρώνες </a:t>
            </a:r>
          </a:p>
        </p:txBody>
      </p:sp>
      <p:sp>
        <p:nvSpPr>
          <p:cNvPr id="14" name="Ορθογώνιο 13"/>
          <p:cNvSpPr/>
          <p:nvPr/>
        </p:nvSpPr>
        <p:spPr>
          <a:xfrm>
            <a:off x="6148483" y="4362150"/>
            <a:ext cx="1443857" cy="307777"/>
          </a:xfrm>
          <a:prstGeom prst="rect">
            <a:avLst/>
          </a:prstGeom>
        </p:spPr>
        <p:txBody>
          <a:bodyPr wrap="square">
            <a:spAutoFit/>
          </a:bodyPr>
          <a:lstStyle/>
          <a:p>
            <a:pPr lvl="0" eaLnBrk="0" fontAlgn="base" hangingPunct="0">
              <a:spcBef>
                <a:spcPct val="0"/>
              </a:spcBef>
              <a:spcAft>
                <a:spcPct val="0"/>
              </a:spcAft>
            </a:pPr>
            <a:r>
              <a:rPr lang="el-GR" altLang="el-GR" sz="1400" dirty="0">
                <a:solidFill>
                  <a:srgbClr val="0070C0"/>
                </a:solidFill>
                <a:latin typeface="Times New Roman" panose="02020603050405020304" pitchFamily="18" charset="0"/>
                <a:cs typeface="Times New Roman" panose="02020603050405020304" pitchFamily="18" charset="0"/>
              </a:rPr>
              <a:t>μ</a:t>
            </a:r>
            <a:r>
              <a:rPr lang="el-GR" altLang="el-GR" sz="1400" dirty="0" smtClean="0">
                <a:solidFill>
                  <a:srgbClr val="0070C0"/>
                </a:solidFill>
                <a:latin typeface="Times New Roman" panose="02020603050405020304" pitchFamily="18" charset="0"/>
                <a:cs typeface="Times New Roman" panose="02020603050405020304" pitchFamily="18" charset="0"/>
              </a:rPr>
              <a:t>ύες των ποδιών</a:t>
            </a:r>
            <a:endParaRPr lang="el-GR" altLang="el-GR" sz="1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9532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36"/>
            <a:ext cx="6733815" cy="3545006"/>
          </a:xfrm>
          <a:prstGeom prst="rect">
            <a:avLst/>
          </a:prstGeom>
        </p:spPr>
      </p:pic>
      <p:sp>
        <p:nvSpPr>
          <p:cNvPr id="3" name="Ορθογώνιο 2"/>
          <p:cNvSpPr/>
          <p:nvPr/>
        </p:nvSpPr>
        <p:spPr>
          <a:xfrm>
            <a:off x="8007316" y="937863"/>
            <a:ext cx="1455591" cy="369332"/>
          </a:xfrm>
          <a:prstGeom prst="rect">
            <a:avLst/>
          </a:prstGeom>
        </p:spPr>
        <p:txBody>
          <a:bodyPr wrap="none">
            <a:spAutoFit/>
          </a:bodyPr>
          <a:lstStyle/>
          <a:p>
            <a:r>
              <a:rPr lang="el-GR" b="1" dirty="0">
                <a:solidFill>
                  <a:srgbClr val="FF0000"/>
                </a:solidFill>
                <a:latin typeface="Times New Roman" panose="02020603050405020304" pitchFamily="18" charset="0"/>
                <a:cs typeface="Times New Roman" panose="02020603050405020304" pitchFamily="18" charset="0"/>
              </a:rPr>
              <a:t>Βιονικό χέρι </a:t>
            </a:r>
          </a:p>
        </p:txBody>
      </p:sp>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3602" y="3534770"/>
            <a:ext cx="6138398" cy="3323230"/>
          </a:xfrm>
          <a:prstGeom prst="rect">
            <a:avLst/>
          </a:prstGeom>
        </p:spPr>
      </p:pic>
    </p:spTree>
    <p:extLst>
      <p:ext uri="{BB962C8B-B14F-4D97-AF65-F5344CB8AC3E}">
        <p14:creationId xmlns:p14="http://schemas.microsoft.com/office/powerpoint/2010/main" val="126676044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140"/>
            <a:ext cx="5126179" cy="4305901"/>
          </a:xfrm>
          <a:prstGeom prst="rect">
            <a:avLst/>
          </a:prstGeom>
        </p:spPr>
      </p:pic>
      <p:sp>
        <p:nvSpPr>
          <p:cNvPr id="4" name="Ορθογώνιο 3"/>
          <p:cNvSpPr/>
          <p:nvPr/>
        </p:nvSpPr>
        <p:spPr>
          <a:xfrm>
            <a:off x="7105266" y="1224466"/>
            <a:ext cx="1455591" cy="369332"/>
          </a:xfrm>
          <a:prstGeom prst="rect">
            <a:avLst/>
          </a:prstGeom>
        </p:spPr>
        <p:txBody>
          <a:bodyPr wrap="none">
            <a:spAutoFit/>
          </a:bodyPr>
          <a:lstStyle/>
          <a:p>
            <a:r>
              <a:rPr lang="el-GR" b="1" dirty="0">
                <a:solidFill>
                  <a:srgbClr val="FF0000"/>
                </a:solidFill>
                <a:latin typeface="Times New Roman" panose="02020603050405020304" pitchFamily="18" charset="0"/>
                <a:cs typeface="Times New Roman" panose="02020603050405020304" pitchFamily="18" charset="0"/>
              </a:rPr>
              <a:t>Βιονικό χέρι </a:t>
            </a:r>
          </a:p>
        </p:txBody>
      </p:sp>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130" y="2784142"/>
            <a:ext cx="7088869" cy="4073857"/>
          </a:xfrm>
          <a:prstGeom prst="rect">
            <a:avLst/>
          </a:prstGeom>
        </p:spPr>
      </p:pic>
    </p:spTree>
    <p:extLst>
      <p:ext uri="{BB962C8B-B14F-4D97-AF65-F5344CB8AC3E}">
        <p14:creationId xmlns:p14="http://schemas.microsoft.com/office/powerpoint/2010/main" val="970667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1205" y="1357023"/>
            <a:ext cx="7449590" cy="4143953"/>
          </a:xfrm>
          <a:prstGeom prst="rect">
            <a:avLst/>
          </a:prstGeom>
        </p:spPr>
      </p:pic>
      <p:sp>
        <p:nvSpPr>
          <p:cNvPr id="3" name="Ορθογώνιο 2"/>
          <p:cNvSpPr/>
          <p:nvPr/>
        </p:nvSpPr>
        <p:spPr>
          <a:xfrm>
            <a:off x="5407383" y="432895"/>
            <a:ext cx="1662157" cy="369332"/>
          </a:xfrm>
          <a:prstGeom prst="rect">
            <a:avLst/>
          </a:prstGeom>
        </p:spPr>
        <p:txBody>
          <a:bodyPr wrap="square">
            <a:spAutoFit/>
          </a:bodyPr>
          <a:lstStyle/>
          <a:p>
            <a:r>
              <a:rPr lang="el-GR" b="1" dirty="0">
                <a:solidFill>
                  <a:srgbClr val="FF0000"/>
                </a:solidFill>
                <a:latin typeface="Times New Roman" panose="02020603050405020304" pitchFamily="18" charset="0"/>
                <a:cs typeface="Times New Roman" panose="02020603050405020304" pitchFamily="18" charset="0"/>
              </a:rPr>
              <a:t>Βιονικό </a:t>
            </a:r>
            <a:r>
              <a:rPr lang="el-GR" b="1" dirty="0" smtClean="0">
                <a:solidFill>
                  <a:srgbClr val="FF0000"/>
                </a:solidFill>
                <a:latin typeface="Times New Roman" panose="02020603050405020304" pitchFamily="18" charset="0"/>
                <a:cs typeface="Times New Roman" panose="02020603050405020304" pitchFamily="18" charset="0"/>
              </a:rPr>
              <a:t>χέρι</a:t>
            </a:r>
            <a:r>
              <a:rPr lang="en-US" b="1" dirty="0" smtClean="0">
                <a:solidFill>
                  <a:srgbClr val="FF0000"/>
                </a:solidFill>
                <a:latin typeface="Times New Roman" panose="02020603050405020304" pitchFamily="18" charset="0"/>
                <a:cs typeface="Times New Roman" panose="02020603050405020304" pitchFamily="18" charset="0"/>
              </a:rPr>
              <a:t> </a:t>
            </a:r>
            <a:r>
              <a:rPr lang="el-GR" b="1" dirty="0" smtClean="0">
                <a:solidFill>
                  <a:srgbClr val="FF0000"/>
                </a:solidFill>
                <a:latin typeface="Times New Roman" panose="02020603050405020304" pitchFamily="18" charset="0"/>
                <a:cs typeface="Times New Roman" panose="02020603050405020304" pitchFamily="18" charset="0"/>
              </a:rPr>
              <a:t> </a:t>
            </a:r>
            <a:endParaRPr lang="el-GR"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60593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421664"/>
            <a:ext cx="12192000" cy="2031325"/>
          </a:xfrm>
          <a:prstGeom prst="rect">
            <a:avLst/>
          </a:prstGeom>
        </p:spPr>
        <p:txBody>
          <a:bodyPr wrap="square">
            <a:spAutoFit/>
          </a:bodyPr>
          <a:lstStyle/>
          <a:p>
            <a:pPr algn="ctr"/>
            <a:r>
              <a:rPr lang="el-GR" b="1" dirty="0">
                <a:solidFill>
                  <a:srgbClr val="FF0000"/>
                </a:solidFill>
                <a:latin typeface="Times New Roman" panose="02020603050405020304" pitchFamily="18" charset="0"/>
                <a:cs typeface="Times New Roman" panose="02020603050405020304" pitchFamily="18" charset="0"/>
              </a:rPr>
              <a:t>Βιονικό χέρι </a:t>
            </a:r>
            <a:endParaRPr lang="en-US" b="1" dirty="0" smtClean="0">
              <a:solidFill>
                <a:srgbClr val="FF0000"/>
              </a:solidFill>
              <a:latin typeface="Times New Roman" panose="02020603050405020304" pitchFamily="18" charset="0"/>
              <a:cs typeface="Times New Roman" panose="02020603050405020304" pitchFamily="18" charset="0"/>
            </a:endParaRPr>
          </a:p>
          <a:p>
            <a:endParaRPr lang="el-GR" dirty="0">
              <a:solidFill>
                <a:srgbClr val="000000"/>
              </a:solidFill>
              <a:latin typeface="Times New Roman" panose="02020603050405020304" pitchFamily="18" charset="0"/>
              <a:cs typeface="Times New Roman" panose="02020603050405020304" pitchFamily="18" charset="0"/>
            </a:endParaRPr>
          </a:p>
          <a:p>
            <a:pPr algn="just"/>
            <a:r>
              <a:rPr lang="el-GR" dirty="0" smtClean="0">
                <a:solidFill>
                  <a:srgbClr val="000000"/>
                </a:solidFill>
                <a:latin typeface="Times New Roman" panose="02020603050405020304" pitchFamily="18" charset="0"/>
                <a:cs typeface="Times New Roman" panose="02020603050405020304" pitchFamily="18" charset="0"/>
              </a:rPr>
              <a:t>1.</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Μετά</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τον</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ακρωτηριασμό,</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ο</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εγκέφαλος</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συνεχίζει</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να</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στέλνει</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σήματα</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στον</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ακρωτηριασμένο</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μυ</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ενώ</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ο</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μυς</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δεν</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είναι</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πλέον</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παρών</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για</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να</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τα</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δεχτεί</a:t>
            </a:r>
            <a:r>
              <a:rPr lang="el-GR" dirty="0">
                <a:solidFill>
                  <a:srgbClr val="0070C0"/>
                </a:solidFill>
                <a:latin typeface="Times New Roman" panose="02020603050405020304" pitchFamily="18" charset="0"/>
                <a:cs typeface="Times New Roman" panose="02020603050405020304" pitchFamily="18" charset="0"/>
              </a:rPr>
              <a:t>.</a:t>
            </a:r>
          </a:p>
          <a:p>
            <a:pPr algn="just"/>
            <a:r>
              <a:rPr lang="el-GR" dirty="0">
                <a:solidFill>
                  <a:srgbClr val="000000"/>
                </a:solidFill>
                <a:latin typeface="Times New Roman" panose="02020603050405020304" pitchFamily="18" charset="0"/>
                <a:cs typeface="Times New Roman" panose="02020603050405020304" pitchFamily="18" charset="0"/>
              </a:rPr>
              <a:t>2</a:t>
            </a:r>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Ο</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ακρωτηριασμός</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δεν</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αφαιρεί</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όλα</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τα</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νεύρα</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από</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το</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άκρο</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και</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ως</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εκ</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τούτου,</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υπάρχουν</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νεύρα</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που</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λειτουργούν</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στο</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στέλεχος</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του</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ακρωτηριασμένου</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άκρου.</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Η</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ιδέα</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πίσω</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από</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ένα</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βιονικό</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άκρο</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είναι</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ότι</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τα</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νεύρα</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που</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εργάζονται</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στο</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στέλεχος</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του</a:t>
            </a:r>
            <a:r>
              <a:rPr lang="en-US" dirty="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ακρωτηριασμέ</a:t>
            </a:r>
            <a:r>
              <a:rPr lang="en-US" dirty="0" smtClean="0">
                <a:solidFill>
                  <a:srgbClr val="0070C0"/>
                </a:solidFill>
                <a:latin typeface="Times New Roman" panose="02020603050405020304" pitchFamily="18" charset="0"/>
                <a:cs typeface="Times New Roman" panose="02020603050405020304" pitchFamily="18" charset="0"/>
              </a:rPr>
              <a:t>-</a:t>
            </a:r>
            <a:r>
              <a:rPr lang="el-GR" dirty="0" smtClean="0">
                <a:solidFill>
                  <a:srgbClr val="0070C0"/>
                </a:solidFill>
                <a:latin typeface="Times New Roman" panose="02020603050405020304" pitchFamily="18" charset="0"/>
                <a:cs typeface="Times New Roman" panose="02020603050405020304" pitchFamily="18" charset="0"/>
              </a:rPr>
              <a:t>νου</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άκρου</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μπορούν</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να</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μεταφερθούν</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σε</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ένα</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λειτουργικό</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μυ</a:t>
            </a:r>
            <a:r>
              <a:rPr lang="el-GR" dirty="0">
                <a:solidFill>
                  <a:srgbClr val="0070C0"/>
                </a:solidFill>
                <a:latin typeface="Calibri" panose="020F0502020204030204" pitchFamily="34" charset="0"/>
              </a:rPr>
              <a:t>. </a:t>
            </a:r>
          </a:p>
        </p:txBody>
      </p:sp>
      <p:sp>
        <p:nvSpPr>
          <p:cNvPr id="3" name="Ορθογώνιο 2"/>
          <p:cNvSpPr/>
          <p:nvPr/>
        </p:nvSpPr>
        <p:spPr>
          <a:xfrm>
            <a:off x="0" y="3232429"/>
            <a:ext cx="12192000" cy="2585323"/>
          </a:xfrm>
          <a:prstGeom prst="rect">
            <a:avLst/>
          </a:prstGeom>
        </p:spPr>
        <p:txBody>
          <a:bodyPr wrap="square">
            <a:spAutoFit/>
          </a:bodyPr>
          <a:lstStyle/>
          <a:p>
            <a:pPr algn="ctr"/>
            <a:r>
              <a:rPr lang="el-GR" b="1" dirty="0">
                <a:solidFill>
                  <a:srgbClr val="FF0000"/>
                </a:solidFill>
                <a:latin typeface="Times New Roman" panose="02020603050405020304" pitchFamily="18" charset="0"/>
                <a:cs typeface="Times New Roman" panose="02020603050405020304" pitchFamily="18" charset="0"/>
              </a:rPr>
              <a:t>Βιονικό χέρι </a:t>
            </a:r>
            <a:endParaRPr lang="el-GR" b="1" dirty="0" smtClean="0">
              <a:solidFill>
                <a:srgbClr val="FF0000"/>
              </a:solidFill>
              <a:latin typeface="Times New Roman" panose="02020603050405020304" pitchFamily="18" charset="0"/>
              <a:cs typeface="Times New Roman" panose="02020603050405020304" pitchFamily="18" charset="0"/>
            </a:endParaRPr>
          </a:p>
          <a:p>
            <a:pPr algn="ctr"/>
            <a:endParaRPr lang="el-GR" dirty="0">
              <a:solidFill>
                <a:srgbClr val="FF0000"/>
              </a:solidFill>
              <a:latin typeface="Times New Roman" panose="02020603050405020304" pitchFamily="18" charset="0"/>
              <a:cs typeface="Times New Roman" panose="02020603050405020304" pitchFamily="18" charset="0"/>
            </a:endParaRPr>
          </a:p>
          <a:p>
            <a:pPr indent="355600" algn="just"/>
            <a:r>
              <a:rPr lang="el-GR" dirty="0" smtClean="0">
                <a:solidFill>
                  <a:srgbClr val="0070C0"/>
                </a:solidFill>
                <a:latin typeface="Times New Roman" panose="02020603050405020304" pitchFamily="18" charset="0"/>
                <a:cs typeface="Times New Roman" panose="02020603050405020304" pitchFamily="18" charset="0"/>
              </a:rPr>
              <a:t>Ήπιο</a:t>
            </a:r>
            <a:r>
              <a:rPr lang="el-GR" dirty="0">
                <a:solidFill>
                  <a:srgbClr val="0070C0"/>
                </a:solidFill>
                <a:latin typeface="Times New Roman" panose="02020603050405020304" pitchFamily="18" charset="0"/>
                <a:cs typeface="Times New Roman" panose="02020603050405020304" pitchFamily="18" charset="0"/>
              </a:rPr>
              <a:t>ς</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καινοτόμος</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τεχνική</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για την</a:t>
            </a:r>
            <a:r>
              <a:rPr lang="en-US" dirty="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αναστροφή</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των</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νεύρων</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επιτυγχάνεται</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με</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μια</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διαδικασία</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γνωστή</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ως</a:t>
            </a:r>
            <a:r>
              <a:rPr lang="en-US" dirty="0" smtClean="0">
                <a:solidFill>
                  <a:srgbClr val="0070C0"/>
                </a:solidFill>
                <a:latin typeface="Times New Roman" panose="02020603050405020304" pitchFamily="18" charset="0"/>
                <a:cs typeface="Times New Roman" panose="02020603050405020304" pitchFamily="18" charset="0"/>
              </a:rPr>
              <a:t> Targeted Muscle Reinner vation </a:t>
            </a:r>
            <a:r>
              <a:rPr lang="en-US" dirty="0" smtClean="0">
                <a:solidFill>
                  <a:srgbClr val="000000"/>
                </a:solidFill>
                <a:latin typeface="Times New Roman" panose="02020603050405020304" pitchFamily="18" charset="0"/>
                <a:cs typeface="Times New Roman" panose="02020603050405020304" pitchFamily="18" charset="0"/>
              </a:rPr>
              <a:t>(TMR). </a:t>
            </a:r>
            <a:endParaRPr lang="el-GR" dirty="0" smtClean="0">
              <a:solidFill>
                <a:srgbClr val="000000"/>
              </a:solidFill>
              <a:latin typeface="Times New Roman" panose="02020603050405020304" pitchFamily="18" charset="0"/>
              <a:cs typeface="Times New Roman" panose="02020603050405020304" pitchFamily="18" charset="0"/>
            </a:endParaRPr>
          </a:p>
          <a:p>
            <a:pPr indent="355600" algn="just"/>
            <a:r>
              <a:rPr lang="el-GR" dirty="0" smtClean="0">
                <a:solidFill>
                  <a:srgbClr val="FF0000"/>
                </a:solidFill>
                <a:latin typeface="Times New Roman" panose="02020603050405020304" pitchFamily="18" charset="0"/>
                <a:cs typeface="Times New Roman" panose="02020603050405020304" pitchFamily="18" charset="0"/>
              </a:rPr>
              <a:t>Η</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χειρουργική</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επέμβαση</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για</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ένα</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προσθετικό</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βραχίονα</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αποτελείται</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από</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την</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τομή</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του</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ώμου</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για</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πρόσβαση</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στις</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νευρικές</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απολήξεις</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και</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στη</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συνέχεια</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την</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ανακατεύθυνση</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των</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τεσσάρων</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κύριων</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βραχιόνων</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νεύρων</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σε</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ξεχωριστές περιοχές</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των</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μυών</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του</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θώρακα.</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Στη</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συνέχεια</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τα</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ηλεκτρόδια,</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τοποθετούνται</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στην</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επιφάνεια</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των</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μυών</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του</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θώρακα-καθένα</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ελέγχει</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έναν</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«κινητήρα»</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που</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κινεί</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τις</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αρθρώσεις</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στο</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προσθετικό</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βραχίονα.</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Ότα</a:t>
            </a:r>
            <a:r>
              <a:rPr lang="el-GR" dirty="0">
                <a:solidFill>
                  <a:srgbClr val="FF0000"/>
                </a:solidFill>
                <a:latin typeface="Times New Roman" panose="02020603050405020304" pitchFamily="18" charset="0"/>
                <a:cs typeface="Times New Roman" panose="02020603050405020304" pitchFamily="18" charset="0"/>
              </a:rPr>
              <a:t>ν</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ο εγκέφαλος στέλνει ένα σήμα στο νεύρο, το ηλεκτρόδιο στον μυ αυτό ανιχνεύει τη συστολή, με αποτέλεσμα την κίνηση του προσθετικού βραχίονα</a:t>
            </a:r>
            <a:r>
              <a:rPr lang="el-GR"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546637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 y="365050"/>
            <a:ext cx="12192000" cy="2031325"/>
          </a:xfrm>
          <a:prstGeom prst="rect">
            <a:avLst/>
          </a:prstGeom>
        </p:spPr>
        <p:txBody>
          <a:bodyPr wrap="square">
            <a:spAutoFit/>
          </a:bodyPr>
          <a:lstStyle/>
          <a:p>
            <a:pPr algn="ctr"/>
            <a:r>
              <a:rPr lang="el-GR" b="1" dirty="0">
                <a:solidFill>
                  <a:srgbClr val="FF0000"/>
                </a:solidFill>
                <a:latin typeface="Times New Roman" panose="02020603050405020304" pitchFamily="18" charset="0"/>
                <a:cs typeface="Times New Roman" panose="02020603050405020304" pitchFamily="18" charset="0"/>
              </a:rPr>
              <a:t>Τεχνητά άκρα </a:t>
            </a:r>
            <a:endParaRPr lang="el-GR" b="1" dirty="0" smtClean="0">
              <a:solidFill>
                <a:srgbClr val="FF0000"/>
              </a:solidFill>
              <a:latin typeface="Times New Roman" panose="02020603050405020304" pitchFamily="18" charset="0"/>
              <a:cs typeface="Times New Roman" panose="02020603050405020304" pitchFamily="18" charset="0"/>
            </a:endParaRPr>
          </a:p>
          <a:p>
            <a:endParaRPr lang="el-GR" dirty="0">
              <a:solidFill>
                <a:srgbClr val="000000"/>
              </a:solidFill>
              <a:latin typeface="Times New Roman" panose="02020603050405020304" pitchFamily="18" charset="0"/>
              <a:cs typeface="Times New Roman" panose="02020603050405020304" pitchFamily="18" charset="0"/>
            </a:endParaRPr>
          </a:p>
          <a:p>
            <a:pPr indent="355600" algn="just"/>
            <a:r>
              <a:rPr lang="el-GR" dirty="0" smtClean="0">
                <a:solidFill>
                  <a:srgbClr val="0070C0"/>
                </a:solidFill>
                <a:latin typeface="Times New Roman" panose="02020603050405020304" pitchFamily="18" charset="0"/>
                <a:cs typeface="Times New Roman" panose="02020603050405020304" pitchFamily="18" charset="0"/>
              </a:rPr>
              <a:t>Μια νέα χειρουργική τεχνική θα μπορούσε να επιτρέψει την περισσότερο φυσική αντίληψη των προσθετικών άκρων. Μέσω του συντονισμού του προσθετικού άκρου, των υφισταμένων νεύρων και των μυϊκών μοσχευμάτων, οι ασθενείς θα είναι σε θέση ν’ αντιληφθούν πού βρίσκονται τα άκρα τους στο χώρο και να αισθανθούν πόση δύναμη τους ασκούν</a:t>
            </a:r>
            <a:r>
              <a:rPr lang="el-GR" dirty="0">
                <a:solidFill>
                  <a:srgbClr val="000000"/>
                </a:solidFill>
                <a:latin typeface="Times New Roman" panose="02020603050405020304" pitchFamily="18" charset="0"/>
                <a:cs typeface="Times New Roman" panose="02020603050405020304" pitchFamily="18" charset="0"/>
              </a:rPr>
              <a:t>.</a:t>
            </a:r>
          </a:p>
          <a:p>
            <a:pPr indent="355600" algn="just"/>
            <a:r>
              <a:rPr lang="el-GR" dirty="0" smtClean="0">
                <a:solidFill>
                  <a:srgbClr val="000000"/>
                </a:solidFill>
                <a:latin typeface="Times New Roman" panose="02020603050405020304" pitchFamily="18" charset="0"/>
                <a:cs typeface="Times New Roman" panose="02020603050405020304" pitchFamily="18" charset="0"/>
              </a:rPr>
              <a:t>Αυτός ο τύπος συστήματος θα μπορούσε να συμβάλει στη μείωση του ποσοστού απόρριψης των προσθετικών άκρων, που είναι περίπου 20</a:t>
            </a:r>
            <a:r>
              <a:rPr lang="el-GR" dirty="0">
                <a:solidFill>
                  <a:srgbClr val="000000"/>
                </a:solidFill>
                <a:latin typeface="Times New Roman" panose="02020603050405020304" pitchFamily="18"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7918" y="2598056"/>
            <a:ext cx="3496163" cy="3982006"/>
          </a:xfrm>
          <a:prstGeom prst="rect">
            <a:avLst/>
          </a:prstGeom>
        </p:spPr>
      </p:pic>
    </p:spTree>
    <p:extLst>
      <p:ext uri="{BB962C8B-B14F-4D97-AF65-F5344CB8AC3E}">
        <p14:creationId xmlns:p14="http://schemas.microsoft.com/office/powerpoint/2010/main" val="79735181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5074" y="1271286"/>
            <a:ext cx="7001852" cy="4315427"/>
          </a:xfrm>
          <a:prstGeom prst="rect">
            <a:avLst/>
          </a:prstGeom>
        </p:spPr>
      </p:pic>
      <p:sp>
        <p:nvSpPr>
          <p:cNvPr id="3" name="Ορθογώνιο 2"/>
          <p:cNvSpPr/>
          <p:nvPr/>
        </p:nvSpPr>
        <p:spPr>
          <a:xfrm>
            <a:off x="3923070" y="37682"/>
            <a:ext cx="3698448" cy="369332"/>
          </a:xfrm>
          <a:prstGeom prst="rect">
            <a:avLst/>
          </a:prstGeom>
        </p:spPr>
        <p:txBody>
          <a:bodyPr wrap="none">
            <a:spAutoFit/>
          </a:bodyPr>
          <a:lstStyle/>
          <a:p>
            <a:r>
              <a:rPr lang="en-US" b="1" dirty="0">
                <a:solidFill>
                  <a:srgbClr val="FF0000"/>
                </a:solidFill>
                <a:latin typeface="Times New Roman" panose="02020603050405020304" pitchFamily="18" charset="0"/>
                <a:cs typeface="Times New Roman" panose="02020603050405020304" pitchFamily="18" charset="0"/>
              </a:rPr>
              <a:t>On the Road to 3-D Printed Organs</a:t>
            </a:r>
            <a:endParaRPr lang="en-US" b="1" i="0" dirty="0">
              <a:solidFill>
                <a:srgbClr val="FF0000"/>
              </a:solidFill>
              <a:effectLst/>
              <a:latin typeface="Times New Roman" panose="02020603050405020304" pitchFamily="18" charset="0"/>
              <a:cs typeface="Times New Roman" panose="02020603050405020304" pitchFamily="18" charset="0"/>
            </a:endParaRPr>
          </a:p>
        </p:txBody>
      </p:sp>
      <p:sp>
        <p:nvSpPr>
          <p:cNvPr id="4" name="Ορθογώνιο 3"/>
          <p:cNvSpPr/>
          <p:nvPr/>
        </p:nvSpPr>
        <p:spPr>
          <a:xfrm>
            <a:off x="2595074" y="515984"/>
            <a:ext cx="7001852" cy="307777"/>
          </a:xfrm>
          <a:prstGeom prst="rect">
            <a:avLst/>
          </a:prstGeom>
        </p:spPr>
        <p:txBody>
          <a:bodyPr wrap="square">
            <a:spAutoFit/>
          </a:bodyPr>
          <a:lstStyle/>
          <a:p>
            <a:pPr algn="ctr"/>
            <a:r>
              <a:rPr lang="en-US" sz="1400" dirty="0">
                <a:latin typeface="Times New Roman" panose="02020603050405020304" pitchFamily="18" charset="0"/>
                <a:cs typeface="Times New Roman" panose="02020603050405020304" pitchFamily="18" charset="0"/>
              </a:rPr>
              <a:t>https://www.the-scientist.com/news-opinion/on-the-road-to-3-d-printed-organs-67187</a:t>
            </a:r>
            <a:endParaRPr lang="el-GR"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4678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321692"/>
            <a:ext cx="12192000" cy="369332"/>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Estimation of masticatory forces for patient-specific analysis of the human mandible</a:t>
            </a:r>
            <a:endParaRPr lang="el-GR" b="1" dirty="0">
              <a:latin typeface="Times New Roman" panose="02020603050405020304" pitchFamily="18" charset="0"/>
              <a:cs typeface="Times New Roman" panose="02020603050405020304" pitchFamily="18" charset="0"/>
            </a:endParaRPr>
          </a:p>
        </p:txBody>
      </p:sp>
      <p:sp>
        <p:nvSpPr>
          <p:cNvPr id="3" name="Ορθογώνιο 2"/>
          <p:cNvSpPr/>
          <p:nvPr/>
        </p:nvSpPr>
        <p:spPr>
          <a:xfrm>
            <a:off x="267738" y="869624"/>
            <a:ext cx="11656524" cy="369332"/>
          </a:xfrm>
          <a:prstGeom prst="rect">
            <a:avLst/>
          </a:prstGeom>
        </p:spPr>
        <p:txBody>
          <a:bodyPr wrap="none">
            <a:spAutoFit/>
          </a:bodyPr>
          <a:lstStyle/>
          <a:p>
            <a:r>
              <a:rPr lang="el-GR" altLang="el-GR" dirty="0" smtClean="0">
                <a:solidFill>
                  <a:srgbClr val="0070C0"/>
                </a:solidFill>
                <a:latin typeface="Times New Roman" panose="02020603050405020304" pitchFamily="18" charset="0"/>
                <a:cs typeface="Times New Roman" panose="02020603050405020304" pitchFamily="18" charset="0"/>
              </a:rPr>
              <a:t>Τι συμβαίνει σε περίπτωση πάθησης </a:t>
            </a:r>
            <a:r>
              <a:rPr lang="en-US" altLang="el-GR" dirty="0" smtClean="0">
                <a:solidFill>
                  <a:srgbClr val="0070C0"/>
                </a:solidFill>
                <a:latin typeface="Times New Roman" panose="02020603050405020304" pitchFamily="18" charset="0"/>
                <a:cs typeface="Times New Roman" panose="02020603050405020304" pitchFamily="18" charset="0"/>
              </a:rPr>
              <a:t>(</a:t>
            </a:r>
            <a:r>
              <a:rPr lang="el-GR" altLang="el-GR" dirty="0" smtClean="0">
                <a:solidFill>
                  <a:srgbClr val="0070C0"/>
                </a:solidFill>
                <a:latin typeface="Times New Roman" panose="02020603050405020304" pitchFamily="18" charset="0"/>
                <a:cs typeface="Times New Roman" panose="02020603050405020304" pitchFamily="18" charset="0"/>
              </a:rPr>
              <a:t>δομικής στρέβλωσης) της κάτω σιαγόνας με τις δυνάμεις που ασκούνται στη μάσηση</a:t>
            </a:r>
            <a:r>
              <a:rPr lang="en-US" altLang="el-GR" dirty="0" smtClean="0">
                <a:solidFill>
                  <a:srgbClr val="0070C0"/>
                </a:solidFill>
                <a:latin typeface="Times New Roman" panose="02020603050405020304" pitchFamily="18" charset="0"/>
                <a:cs typeface="Times New Roman" panose="02020603050405020304" pitchFamily="18" charset="0"/>
              </a:rPr>
              <a:t>; </a:t>
            </a:r>
            <a:endParaRPr lang="el-GR" dirty="0">
              <a:solidFill>
                <a:srgbClr val="0070C0"/>
              </a:solidFill>
            </a:endParaRPr>
          </a:p>
        </p:txBody>
      </p:sp>
      <p:pic>
        <p:nvPicPr>
          <p:cNvPr id="5" name="Εικόνα 4"/>
          <p:cNvPicPr>
            <a:picLocks noChangeAspect="1"/>
          </p:cNvPicPr>
          <p:nvPr/>
        </p:nvPicPr>
        <p:blipFill>
          <a:blip r:embed="rId2"/>
          <a:stretch>
            <a:fillRect/>
          </a:stretch>
        </p:blipFill>
        <p:spPr>
          <a:xfrm>
            <a:off x="839550" y="1792334"/>
            <a:ext cx="4562475" cy="3000375"/>
          </a:xfrm>
          <a:prstGeom prst="rect">
            <a:avLst/>
          </a:prstGeom>
        </p:spPr>
      </p:pic>
      <p:sp>
        <p:nvSpPr>
          <p:cNvPr id="6" name="Ορθογώνιο 5"/>
          <p:cNvSpPr/>
          <p:nvPr/>
        </p:nvSpPr>
        <p:spPr>
          <a:xfrm>
            <a:off x="1473937" y="5441624"/>
            <a:ext cx="2502416" cy="276999"/>
          </a:xfrm>
          <a:prstGeom prst="rect">
            <a:avLst/>
          </a:prstGeom>
        </p:spPr>
        <p:txBody>
          <a:bodyPr wrap="none">
            <a:spAutoFit/>
          </a:bodyPr>
          <a:lstStyle/>
          <a:p>
            <a:r>
              <a:rPr lang="el-GR" altLang="el-GR" sz="1200" dirty="0" smtClean="0">
                <a:latin typeface="Times New Roman" panose="02020603050405020304" pitchFamily="18" charset="0"/>
                <a:cs typeface="Times New Roman" panose="02020603050405020304" pitchFamily="18" charset="0"/>
              </a:rPr>
              <a:t>Δυνάμεις </a:t>
            </a:r>
            <a:r>
              <a:rPr lang="el-GR" altLang="el-GR" sz="1200" dirty="0">
                <a:latin typeface="Times New Roman" panose="02020603050405020304" pitchFamily="18" charset="0"/>
                <a:cs typeface="Times New Roman" panose="02020603050405020304" pitchFamily="18" charset="0"/>
              </a:rPr>
              <a:t>που ασκούνται στη μάσηση</a:t>
            </a:r>
            <a:endParaRPr lang="el-GR" sz="1200" dirty="0"/>
          </a:p>
        </p:txBody>
      </p:sp>
      <p:pic>
        <p:nvPicPr>
          <p:cNvPr id="7" name="Εικόνα 6"/>
          <p:cNvPicPr>
            <a:picLocks noChangeAspect="1"/>
          </p:cNvPicPr>
          <p:nvPr/>
        </p:nvPicPr>
        <p:blipFill>
          <a:blip r:embed="rId3"/>
          <a:stretch>
            <a:fillRect/>
          </a:stretch>
        </p:blipFill>
        <p:spPr>
          <a:xfrm>
            <a:off x="7107498" y="2087609"/>
            <a:ext cx="3790950" cy="2705100"/>
          </a:xfrm>
          <a:prstGeom prst="rect">
            <a:avLst/>
          </a:prstGeom>
        </p:spPr>
      </p:pic>
      <p:sp>
        <p:nvSpPr>
          <p:cNvPr id="8" name="Ορθογώνιο 7"/>
          <p:cNvSpPr/>
          <p:nvPr/>
        </p:nvSpPr>
        <p:spPr>
          <a:xfrm>
            <a:off x="7736857" y="5349290"/>
            <a:ext cx="2878673" cy="461665"/>
          </a:xfrm>
          <a:prstGeom prst="rect">
            <a:avLst/>
          </a:prstGeom>
        </p:spPr>
        <p:txBody>
          <a:bodyPr wrap="none">
            <a:spAutoFit/>
          </a:bodyPr>
          <a:lstStyle/>
          <a:p>
            <a:pPr algn="ctr"/>
            <a:r>
              <a:rPr lang="el-GR" altLang="el-GR" sz="1200" dirty="0" smtClean="0">
                <a:latin typeface="Times New Roman" panose="02020603050405020304" pitchFamily="18" charset="0"/>
                <a:cs typeface="Times New Roman" panose="02020603050405020304" pitchFamily="18" charset="0"/>
              </a:rPr>
              <a:t>Κατανομή των δυνάμεων στην κάτω γνάθο </a:t>
            </a:r>
          </a:p>
          <a:p>
            <a:pPr algn="ctr"/>
            <a:r>
              <a:rPr lang="el-GR" altLang="el-GR" sz="1200" dirty="0">
                <a:latin typeface="Times New Roman" panose="02020603050405020304" pitchFamily="18" charset="0"/>
                <a:cs typeface="Times New Roman" panose="02020603050405020304" pitchFamily="18" charset="0"/>
              </a:rPr>
              <a:t>σ</a:t>
            </a:r>
            <a:r>
              <a:rPr lang="el-GR" altLang="el-GR" sz="1200" dirty="0" smtClean="0">
                <a:latin typeface="Times New Roman" panose="02020603050405020304" pitchFamily="18" charset="0"/>
                <a:cs typeface="Times New Roman" panose="02020603050405020304" pitchFamily="18" charset="0"/>
              </a:rPr>
              <a:t>ε περίπτωση ασσυμετρίας αυτής. </a:t>
            </a:r>
            <a:endParaRPr lang="el-GR" sz="1200" dirty="0"/>
          </a:p>
        </p:txBody>
      </p:sp>
    </p:spTree>
    <p:extLst>
      <p:ext uri="{BB962C8B-B14F-4D97-AF65-F5344CB8AC3E}">
        <p14:creationId xmlns:p14="http://schemas.microsoft.com/office/powerpoint/2010/main" val="23741299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thefrog.gr/wp-content/uploads/2014/10/FutureEthics.jpg"/>
          <p:cNvPicPr>
            <a:picLocks noChangeAspect="1" noChangeArrowheads="1"/>
          </p:cNvPicPr>
          <p:nvPr/>
        </p:nvPicPr>
        <p:blipFill>
          <a:blip r:embed="rId2" cstate="print"/>
          <a:srcRect/>
          <a:stretch>
            <a:fillRect/>
          </a:stretch>
        </p:blipFill>
        <p:spPr bwMode="auto">
          <a:xfrm>
            <a:off x="166900" y="1618010"/>
            <a:ext cx="5981700" cy="3390900"/>
          </a:xfrm>
          <a:prstGeom prst="rect">
            <a:avLst/>
          </a:prstGeom>
          <a:noFill/>
        </p:spPr>
      </p:pic>
      <p:sp>
        <p:nvSpPr>
          <p:cNvPr id="3" name="Ορθογώνιο 2"/>
          <p:cNvSpPr/>
          <p:nvPr/>
        </p:nvSpPr>
        <p:spPr>
          <a:xfrm>
            <a:off x="2537309" y="705850"/>
            <a:ext cx="3167727" cy="369332"/>
          </a:xfrm>
          <a:prstGeom prst="rect">
            <a:avLst/>
          </a:prstGeom>
        </p:spPr>
        <p:txBody>
          <a:bodyPr wrap="none">
            <a:spAutoFit/>
          </a:bodyPr>
          <a:lstStyle/>
          <a:p>
            <a:r>
              <a:rPr lang="el-GR" b="1" dirty="0">
                <a:solidFill>
                  <a:srgbClr val="FF0000"/>
                </a:solidFill>
                <a:latin typeface="Times New Roman" pitchFamily="18" charset="0"/>
                <a:cs typeface="Times New Roman" pitchFamily="18" charset="0"/>
              </a:rPr>
              <a:t>Η εμβιομηχανική στη ζωή μας</a:t>
            </a:r>
            <a:endParaRPr lang="el-GR" b="1" dirty="0">
              <a:solidFill>
                <a:srgbClr val="FF0000"/>
              </a:solidFill>
            </a:endParaRPr>
          </a:p>
        </p:txBody>
      </p:sp>
      <p:pic>
        <p:nvPicPr>
          <p:cNvPr id="4" name="Picture 4" descr="http://www.chronopoulos.gr/sites/default/files/_mg_4722_0.jpg"/>
          <p:cNvPicPr>
            <a:picLocks noChangeAspect="1" noChangeArrowheads="1"/>
          </p:cNvPicPr>
          <p:nvPr/>
        </p:nvPicPr>
        <p:blipFill>
          <a:blip r:embed="rId3" cstate="print"/>
          <a:srcRect/>
          <a:stretch>
            <a:fillRect/>
          </a:stretch>
        </p:blipFill>
        <p:spPr bwMode="auto">
          <a:xfrm>
            <a:off x="7155196" y="465484"/>
            <a:ext cx="4267200" cy="2847976"/>
          </a:xfrm>
          <a:prstGeom prst="rect">
            <a:avLst/>
          </a:prstGeom>
          <a:noFill/>
        </p:spPr>
      </p:pic>
      <p:pic>
        <p:nvPicPr>
          <p:cNvPr id="5" name="Picture 2" descr="http://www.aragma.gr/sites/aragma.gr/files/getF54676565ile.jpg"/>
          <p:cNvPicPr>
            <a:picLocks noChangeAspect="1" noChangeArrowheads="1"/>
          </p:cNvPicPr>
          <p:nvPr/>
        </p:nvPicPr>
        <p:blipFill>
          <a:blip r:embed="rId4" cstate="print"/>
          <a:srcRect/>
          <a:stretch>
            <a:fillRect/>
          </a:stretch>
        </p:blipFill>
        <p:spPr bwMode="auto">
          <a:xfrm>
            <a:off x="6907546" y="3667124"/>
            <a:ext cx="4762500" cy="3190876"/>
          </a:xfrm>
          <a:prstGeom prst="rect">
            <a:avLst/>
          </a:prstGeom>
          <a:noFill/>
        </p:spPr>
      </p:pic>
    </p:spTree>
    <p:extLst>
      <p:ext uri="{BB962C8B-B14F-4D97-AF65-F5344CB8AC3E}">
        <p14:creationId xmlns:p14="http://schemas.microsoft.com/office/powerpoint/2010/main" val="22568983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3286125" y="866775"/>
            <a:ext cx="5619750" cy="5124450"/>
          </a:xfrm>
          <a:prstGeom prst="rect">
            <a:avLst/>
          </a:prstGeom>
        </p:spPr>
      </p:pic>
      <p:sp>
        <p:nvSpPr>
          <p:cNvPr id="3" name="Ορθογώνιο 2"/>
          <p:cNvSpPr/>
          <p:nvPr/>
        </p:nvSpPr>
        <p:spPr>
          <a:xfrm>
            <a:off x="4946842" y="228179"/>
            <a:ext cx="1683474" cy="369332"/>
          </a:xfrm>
          <a:prstGeom prst="rect">
            <a:avLst/>
          </a:prstGeom>
        </p:spPr>
        <p:txBody>
          <a:bodyPr wrap="none">
            <a:spAutoFit/>
          </a:bodyPr>
          <a:lstStyle/>
          <a:p>
            <a:r>
              <a:rPr lang="el-GR" b="1" dirty="0" smtClean="0">
                <a:solidFill>
                  <a:srgbClr val="0070C0"/>
                </a:solidFill>
                <a:latin typeface="Times New Roman" panose="02020603050405020304" pitchFamily="18" charset="0"/>
                <a:cs typeface="Times New Roman" panose="02020603050405020304" pitchFamily="18" charset="0"/>
              </a:rPr>
              <a:t>Συμπεράσματα</a:t>
            </a:r>
            <a:endParaRPr lang="el-GR" b="1" dirty="0"/>
          </a:p>
        </p:txBody>
      </p:sp>
    </p:spTree>
    <p:extLst>
      <p:ext uri="{BB962C8B-B14F-4D97-AF65-F5344CB8AC3E}">
        <p14:creationId xmlns:p14="http://schemas.microsoft.com/office/powerpoint/2010/main" val="9337282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txBox="1">
            <a:spLocks/>
          </p:cNvSpPr>
          <p:nvPr/>
        </p:nvSpPr>
        <p:spPr>
          <a:xfrm>
            <a:off x="838199" y="1006570"/>
            <a:ext cx="10515600" cy="4537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400" b="1" dirty="0" smtClean="0">
                <a:solidFill>
                  <a:srgbClr val="FF0000"/>
                </a:solidFill>
                <a:latin typeface="Times New Roman" panose="02020603050405020304" pitchFamily="18" charset="0"/>
                <a:cs typeface="Times New Roman" panose="02020603050405020304" pitchFamily="18" charset="0"/>
              </a:rPr>
              <a:t>Ενδεικτική βιβλιογραφία</a:t>
            </a:r>
            <a:endParaRPr lang="el-GR" sz="2400" b="1" dirty="0">
              <a:solidFill>
                <a:srgbClr val="FF0000"/>
              </a:solidFill>
              <a:latin typeface="Times New Roman" panose="02020603050405020304" pitchFamily="18" charset="0"/>
              <a:cs typeface="Times New Roman" panose="02020603050405020304" pitchFamily="18" charset="0"/>
            </a:endParaRPr>
          </a:p>
        </p:txBody>
      </p:sp>
      <p:sp>
        <p:nvSpPr>
          <p:cNvPr id="3" name="Ορθογώνιο 2"/>
          <p:cNvSpPr/>
          <p:nvPr/>
        </p:nvSpPr>
        <p:spPr>
          <a:xfrm>
            <a:off x="0" y="2625300"/>
            <a:ext cx="12191999" cy="923330"/>
          </a:xfrm>
          <a:prstGeom prst="rect">
            <a:avLst/>
          </a:prstGeom>
        </p:spPr>
        <p:txBody>
          <a:bodyPr wrap="square">
            <a:spAutoFit/>
          </a:bodyPr>
          <a:lstStyle/>
          <a:p>
            <a:pPr marL="342900" indent="-342900">
              <a:buAutoNum type="arabicPeriod"/>
            </a:pPr>
            <a:r>
              <a:rPr lang="el-GR" dirty="0" smtClean="0">
                <a:solidFill>
                  <a:srgbClr val="000000"/>
                </a:solidFill>
                <a:latin typeface="Times New Roman" panose="02020603050405020304" pitchFamily="18" charset="0"/>
                <a:cs typeface="Times New Roman" panose="02020603050405020304" pitchFamily="18" charset="0"/>
              </a:rPr>
              <a:t>Γιάννης Λούκος</a:t>
            </a:r>
            <a:r>
              <a:rPr lang="en-US" dirty="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Βιοϊατρ. Μηχανικός</a:t>
            </a:r>
            <a:r>
              <a:rPr lang="el-GR"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MSc, </a:t>
            </a:r>
            <a:r>
              <a:rPr lang="en-US" dirty="0" smtClean="0">
                <a:solidFill>
                  <a:srgbClr val="000000"/>
                </a:solidFill>
                <a:latin typeface="Times New Roman" panose="02020603050405020304" pitchFamily="18" charset="0"/>
                <a:cs typeface="Times New Roman" panose="02020603050405020304" pitchFamily="18" charset="0"/>
              </a:rPr>
              <a:t>PhD </a:t>
            </a:r>
            <a:r>
              <a:rPr lang="en-US" dirty="0" smtClean="0">
                <a:solidFill>
                  <a:srgbClr val="000000"/>
                </a:solidFill>
                <a:latin typeface="Times New Roman" panose="02020603050405020304" pitchFamily="18" charset="0"/>
                <a:cs typeface="Times New Roman" panose="02020603050405020304" pitchFamily="18" charset="0"/>
                <a:hlinkClick r:id="rId2"/>
              </a:rPr>
              <a:t>yloukos@yahoo.gr</a:t>
            </a:r>
            <a:r>
              <a:rPr lang="en-US" dirty="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Μάρτιος 2019</a:t>
            </a:r>
            <a:endParaRPr lang="en-US" dirty="0" smtClean="0">
              <a:solidFill>
                <a:srgbClr val="000000"/>
              </a:solidFill>
              <a:latin typeface="Times New Roman" panose="02020603050405020304" pitchFamily="18" charset="0"/>
              <a:cs typeface="Times New Roman" panose="02020603050405020304" pitchFamily="18" charset="0"/>
            </a:endParaRPr>
          </a:p>
          <a:p>
            <a:pPr marL="342900" indent="-342900">
              <a:buAutoNum type="arabicPeriod"/>
            </a:pPr>
            <a:r>
              <a:rPr lang="en-US" dirty="0" smtClean="0">
                <a:solidFill>
                  <a:srgbClr val="000000"/>
                </a:solidFill>
                <a:latin typeface="Times New Roman" panose="02020603050405020304" pitchFamily="18" charset="0"/>
                <a:cs typeface="Times New Roman" panose="02020603050405020304" pitchFamily="18" charset="0"/>
              </a:rPr>
              <a:t>Wikipedia </a:t>
            </a:r>
            <a:r>
              <a:rPr lang="el-GR" dirty="0">
                <a:latin typeface="Times New Roman" panose="02020603050405020304" pitchFamily="18" charset="0"/>
                <a:cs typeface="Times New Roman" panose="02020603050405020304" pitchFamily="18" charset="0"/>
              </a:rPr>
              <a:t>προσθετικές </a:t>
            </a:r>
            <a:r>
              <a:rPr lang="el-GR" dirty="0" smtClean="0">
                <a:latin typeface="Times New Roman" panose="02020603050405020304" pitchFamily="18" charset="0"/>
                <a:cs typeface="Times New Roman" panose="02020603050405020304" pitchFamily="18" charset="0"/>
              </a:rPr>
              <a:t>διατάξεις</a:t>
            </a:r>
            <a:r>
              <a:rPr lang="en-US" dirty="0" smtClean="0">
                <a:latin typeface="Times New Roman" panose="02020603050405020304" pitchFamily="18" charset="0"/>
                <a:cs typeface="Times New Roman" panose="02020603050405020304" pitchFamily="18" charset="0"/>
              </a:rPr>
              <a:t>, </a:t>
            </a:r>
            <a:r>
              <a:rPr lang="el-GR" dirty="0" smtClean="0">
                <a:latin typeface="Times New Roman" panose="02020603050405020304" pitchFamily="18" charset="0"/>
                <a:cs typeface="Times New Roman" panose="02020603050405020304" pitchFamily="18" charset="0"/>
              </a:rPr>
              <a:t>βιουλικά</a:t>
            </a:r>
            <a:r>
              <a:rPr lang="en-US" dirty="0" smtClean="0">
                <a:latin typeface="Times New Roman" panose="02020603050405020304" pitchFamily="18" charset="0"/>
                <a:cs typeface="Times New Roman" panose="02020603050405020304" pitchFamily="18" charset="0"/>
              </a:rPr>
              <a:t> </a:t>
            </a:r>
            <a:r>
              <a:rPr lang="el-GR" dirty="0" smtClean="0">
                <a:latin typeface="Times New Roman" panose="02020603050405020304" pitchFamily="18" charset="0"/>
                <a:cs typeface="Times New Roman" panose="02020603050405020304" pitchFamily="18" charset="0"/>
              </a:rPr>
              <a:t>και ρομποτική</a:t>
            </a:r>
            <a:endParaRPr lang="en-US" dirty="0" smtClean="0">
              <a:latin typeface="Times New Roman" panose="02020603050405020304" pitchFamily="18" charset="0"/>
              <a:cs typeface="Times New Roman" panose="02020603050405020304" pitchFamily="18" charset="0"/>
            </a:endParaRPr>
          </a:p>
          <a:p>
            <a:pPr marL="342900" indent="-342900">
              <a:buFontTx/>
              <a:buAutoNum type="arabicPeriod"/>
            </a:pPr>
            <a:r>
              <a:rPr lang="en-US" dirty="0">
                <a:latin typeface="Times New Roman" panose="02020603050405020304" pitchFamily="18" charset="0"/>
                <a:cs typeface="Times New Roman" panose="02020603050405020304" pitchFamily="18" charset="0"/>
              </a:rPr>
              <a:t>https://</a:t>
            </a:r>
            <a:r>
              <a:rPr lang="en-US" dirty="0" smtClean="0">
                <a:latin typeface="Times New Roman" panose="02020603050405020304" pitchFamily="18" charset="0"/>
                <a:cs typeface="Times New Roman" panose="02020603050405020304" pitchFamily="18" charset="0"/>
              </a:rPr>
              <a:t>www.the-scientist.com/news-opinion/on-the-road-to-3-d-printed-organs-67187</a:t>
            </a:r>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7572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2.aofoundation.org/AOFileServerSurgery/MyPortalFiles?FilePath=/Surgery/en/_img/surgery/05-RedFix/91/B21/91_B21_i220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8381" y="1251395"/>
            <a:ext cx="51435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s://www2.aofoundation.org/AOFileServerSurgery/MyPortalFiles?FilePath=/Surgery/en/_img/surgery/05-RedFix/91/AN20/91_AN20_i250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468" y="827458"/>
            <a:ext cx="5143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489203" y="526534"/>
            <a:ext cx="5208029" cy="369332"/>
          </a:xfrm>
          <a:prstGeom prst="rect">
            <a:avLst/>
          </a:prstGeom>
        </p:spPr>
        <p:txBody>
          <a:bodyPr wrap="none">
            <a:spAutoFit/>
          </a:bodyPr>
          <a:lstStyle/>
          <a:p>
            <a:pPr fontAlgn="base"/>
            <a:r>
              <a:rPr lang="en-US" dirty="0">
                <a:solidFill>
                  <a:srgbClr val="FF0000"/>
                </a:solidFill>
                <a:latin typeface="Times New Roman" panose="02020603050405020304" pitchFamily="18" charset="0"/>
                <a:cs typeface="Times New Roman" panose="02020603050405020304" pitchFamily="18" charset="0"/>
              </a:rPr>
              <a:t>Superior border </a:t>
            </a:r>
            <a:r>
              <a:rPr lang="en-US" dirty="0" smtClean="0">
                <a:solidFill>
                  <a:srgbClr val="FF0000"/>
                </a:solidFill>
                <a:latin typeface="Times New Roman" panose="02020603050405020304" pitchFamily="18" charset="0"/>
                <a:cs typeface="Times New Roman" panose="02020603050405020304" pitchFamily="18" charset="0"/>
              </a:rPr>
              <a:t>plate</a:t>
            </a:r>
            <a:r>
              <a:rPr lang="el-GR" dirty="0" smtClean="0">
                <a:solidFill>
                  <a:srgbClr val="FF0000"/>
                </a:solidFill>
                <a:latin typeface="Times New Roman" panose="02020603050405020304" pitchFamily="18" charset="0"/>
                <a:cs typeface="Times New Roman" panose="02020603050405020304" pitchFamily="18" charset="0"/>
              </a:rPr>
              <a:t> – Περίγραμμα ανώτερης πλάκας</a:t>
            </a:r>
            <a:endParaRPr lang="en-US" i="0" dirty="0">
              <a:solidFill>
                <a:srgbClr val="FF0000"/>
              </a:solidFill>
              <a:effectLst/>
              <a:latin typeface="Times New Roman" panose="02020603050405020304" pitchFamily="18" charset="0"/>
              <a:cs typeface="Times New Roman" panose="02020603050405020304" pitchFamily="18" charset="0"/>
            </a:endParaRPr>
          </a:p>
        </p:txBody>
      </p:sp>
      <p:sp>
        <p:nvSpPr>
          <p:cNvPr id="6" name="Ορθογώνιο 5"/>
          <p:cNvSpPr/>
          <p:nvPr/>
        </p:nvSpPr>
        <p:spPr>
          <a:xfrm>
            <a:off x="8588174" y="526534"/>
            <a:ext cx="3033907" cy="369332"/>
          </a:xfrm>
          <a:prstGeom prst="rect">
            <a:avLst/>
          </a:prstGeom>
        </p:spPr>
        <p:txBody>
          <a:bodyPr wrap="none">
            <a:spAutoFit/>
          </a:bodyPr>
          <a:lstStyle/>
          <a:p>
            <a:pPr fontAlgn="base"/>
            <a:r>
              <a:rPr lang="en-US" dirty="0">
                <a:solidFill>
                  <a:srgbClr val="FF0000"/>
                </a:solidFill>
                <a:latin typeface="Times New Roman" panose="02020603050405020304" pitchFamily="18" charset="0"/>
                <a:cs typeface="Times New Roman" panose="02020603050405020304" pitchFamily="18" charset="0"/>
              </a:rPr>
              <a:t>Lower </a:t>
            </a:r>
            <a:r>
              <a:rPr lang="en-US" dirty="0" smtClean="0">
                <a:solidFill>
                  <a:srgbClr val="FF0000"/>
                </a:solidFill>
                <a:latin typeface="Times New Roman" panose="02020603050405020304" pitchFamily="18" charset="0"/>
                <a:cs typeface="Times New Roman" panose="02020603050405020304" pitchFamily="18" charset="0"/>
              </a:rPr>
              <a:t>plate</a:t>
            </a:r>
            <a:r>
              <a:rPr lang="el-GR" dirty="0" smtClean="0">
                <a:solidFill>
                  <a:srgbClr val="FF0000"/>
                </a:solidFill>
                <a:latin typeface="Times New Roman" panose="02020603050405020304" pitchFamily="18" charset="0"/>
                <a:cs typeface="Times New Roman" panose="02020603050405020304" pitchFamily="18" charset="0"/>
              </a:rPr>
              <a:t> - κατώτερη πλάκα</a:t>
            </a:r>
            <a:endParaRPr lang="en-US" i="0" dirty="0">
              <a:solidFill>
                <a:srgbClr val="FF0000"/>
              </a:solidFill>
              <a:effectLst/>
              <a:latin typeface="Times New Roman" panose="02020603050405020304" pitchFamily="18" charset="0"/>
              <a:cs typeface="Times New Roman" panose="02020603050405020304" pitchFamily="18" charset="0"/>
            </a:endParaRPr>
          </a:p>
        </p:txBody>
      </p:sp>
      <p:sp>
        <p:nvSpPr>
          <p:cNvPr id="7" name="Ορθογώνιο 6"/>
          <p:cNvSpPr/>
          <p:nvPr/>
        </p:nvSpPr>
        <p:spPr>
          <a:xfrm>
            <a:off x="0" y="86436"/>
            <a:ext cx="12192000" cy="369332"/>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Mandible - Reduction and </a:t>
            </a:r>
            <a:r>
              <a:rPr lang="en-US" b="1" dirty="0" smtClean="0">
                <a:latin typeface="Times New Roman" panose="02020603050405020304" pitchFamily="18" charset="0"/>
                <a:cs typeface="Times New Roman" panose="02020603050405020304" pitchFamily="18" charset="0"/>
              </a:rPr>
              <a:t>flixation</a:t>
            </a:r>
            <a:r>
              <a:rPr lang="el-GR" b="1" dirty="0" smtClean="0">
                <a:latin typeface="Times New Roman" panose="02020603050405020304" pitchFamily="18" charset="0"/>
                <a:cs typeface="Times New Roman" panose="02020603050405020304" pitchFamily="18" charset="0"/>
              </a:rPr>
              <a:t> – Κάτω γνάθος – μείωση και κάμψη</a:t>
            </a:r>
            <a:endParaRPr lang="en-US" dirty="0">
              <a:latin typeface="Times New Roman" panose="02020603050405020304" pitchFamily="18" charset="0"/>
              <a:cs typeface="Times New Roman" panose="02020603050405020304" pitchFamily="18" charset="0"/>
            </a:endParaRPr>
          </a:p>
        </p:txBody>
      </p:sp>
      <p:sp>
        <p:nvSpPr>
          <p:cNvPr id="9" name="Rectangle 1"/>
          <p:cNvSpPr>
            <a:spLocks noChangeArrowheads="1"/>
          </p:cNvSpPr>
          <p:nvPr/>
        </p:nvSpPr>
        <p:spPr bwMode="auto">
          <a:xfrm>
            <a:off x="268405" y="4637458"/>
            <a:ext cx="5827595" cy="2180736"/>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     </a:t>
            </a:r>
            <a:r>
              <a:rPr kumimoji="0" lang="el-GR"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Ο χειρουργός πρέπει να επιλέξει εάν θα χρησιμοποιήσει μια μίνι πλάκα 4 ή 6 οπών κατά μήκος της λοξής κορυφογραμμής στην περιοχή της γωνίας. Πολύ συχνά μια μίνι πλάκα τιτανίου 4 οπών μπορεί να προσαρμοστεί αρκετά όμορφα σε αυτήν την περιοχή. Ωστόσο, εάν υπάρχει ένας τρίτος γομφίος ή έχει αφαιρεθεί πρόσφατα, το οστό σε αυτήν την περιοχή μπορεί να απουσιάζει. Ο χειρουργός μπορεί να επιλέξει να χρησιμοποιήσει μια μακρύτερη πλάκα 6 οπών για να καλύψει το ελάττωμα. Προφανώς, μπορεί να υπάρχουν κενές τρύπες για βίδες πάνω από την περιοχή όπου λείπει το οστό. </a:t>
            </a:r>
            <a:endParaRPr kumimoji="0" lang="en-US"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altLang="el-GR" sz="1200" dirty="0">
                <a:solidFill>
                  <a:srgbClr val="0070C0"/>
                </a:solidFill>
                <a:latin typeface="Times New Roman" panose="02020603050405020304" pitchFamily="18" charset="0"/>
                <a:cs typeface="Times New Roman" panose="02020603050405020304" pitchFamily="18" charset="0"/>
              </a:rPr>
              <a:t> </a:t>
            </a:r>
            <a:r>
              <a:rPr lang="en-US" altLang="el-GR" sz="1200" dirty="0" smtClean="0">
                <a:solidFill>
                  <a:srgbClr val="0070C0"/>
                </a:solidFill>
                <a:latin typeface="Times New Roman" panose="02020603050405020304" pitchFamily="18" charset="0"/>
                <a:cs typeface="Times New Roman" panose="02020603050405020304" pitchFamily="18" charset="0"/>
              </a:rPr>
              <a:t>    </a:t>
            </a:r>
            <a:r>
              <a:rPr kumimoji="0" lang="el-GR"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Ο χειρουργός έχει πολλές επιλογές όταν επιλέγει ένα πιάτο για αυτήν την περιοχή. Το ελάχιστο μέγεθος θα ήταν μια μίνι πλάκα κάτω γνάθου 2.0. Ωστόσο, ορισμένοι χειρουργοί προτιμούν μια πιο άκαμπτη πλάκα, όπως η πλάκα ασφάλισης 2.0, η οποία διατίθεται σε αυξητικά προφίλ. Οι πλάκες μικρού προφίλ και μεσαίου προφίλ εφαρμόζονται στην λοξή κορυφογραμμή. </a:t>
            </a:r>
          </a:p>
        </p:txBody>
      </p:sp>
      <p:sp>
        <p:nvSpPr>
          <p:cNvPr id="10" name="Rectangle 2"/>
          <p:cNvSpPr>
            <a:spLocks noChangeArrowheads="1"/>
          </p:cNvSpPr>
          <p:nvPr/>
        </p:nvSpPr>
        <p:spPr bwMode="auto">
          <a:xfrm>
            <a:off x="7014949" y="5416925"/>
            <a:ext cx="4790364" cy="107274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lvl="0" algn="just" eaLnBrk="0" fontAlgn="base" hangingPunct="0">
              <a:spcBef>
                <a:spcPct val="0"/>
              </a:spcBef>
              <a:spcAft>
                <a:spcPct val="0"/>
              </a:spcAft>
            </a:pPr>
            <a:r>
              <a:rPr kumimoji="0" lang="en-US"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     </a:t>
            </a:r>
            <a:r>
              <a:rPr kumimoji="0" lang="el-GR"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Το προφίλ και ο τύπος </a:t>
            </a:r>
            <a:r>
              <a:rPr lang="el-GR" altLang="el-GR" sz="1200" dirty="0" smtClean="0">
                <a:solidFill>
                  <a:srgbClr val="0070C0"/>
                </a:solidFill>
                <a:latin typeface="Times New Roman" panose="02020603050405020304" pitchFamily="18" charset="0"/>
                <a:cs typeface="Times New Roman" panose="02020603050405020304" pitchFamily="18" charset="0"/>
              </a:rPr>
              <a:t>του </a:t>
            </a:r>
            <a:r>
              <a:rPr lang="el-GR" altLang="el-GR" sz="1200" dirty="0">
                <a:solidFill>
                  <a:srgbClr val="0070C0"/>
                </a:solidFill>
                <a:latin typeface="Times New Roman" panose="02020603050405020304" pitchFamily="18" charset="0"/>
                <a:cs typeface="Times New Roman" panose="02020603050405020304" pitchFamily="18" charset="0"/>
              </a:rPr>
              <a:t>περιγράμματος </a:t>
            </a:r>
            <a:r>
              <a:rPr kumimoji="0" lang="el-GR"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της κάτω πλάκας μπορεί να κυμαίνεται από μια συμβατική μίνι πλάκα έως πλάκες ασφάλισης αυξητικού μεγέθους. Οι ακόλουθες ποικιλίες θα αποδώσουν επαρκή σταθερότητα: Γνάθια πλάκα 4 ή 6 οπών 2.0 με ή χωρίς κεντρικό χώρο Πλάκα μικρού προφίλ κλειδώματος 4 ή 6 οπών 2.0 Πλάκα μεσαίου προφίλ κλειδώματος 4 ή 6 οπών 2.0 Πλάκα μεγάλου προφίλ με κλείδωμα 4 ή 6 οπών 2.0 </a:t>
            </a:r>
          </a:p>
        </p:txBody>
      </p:sp>
    </p:spTree>
    <p:extLst>
      <p:ext uri="{BB962C8B-B14F-4D97-AF65-F5344CB8AC3E}">
        <p14:creationId xmlns:p14="http://schemas.microsoft.com/office/powerpoint/2010/main" val="8168495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2.aofoundation.org/AOFileServerSurgery/MyPortalFiles?FilePath=/Surgery/en/_img/surgery/05-RedFix/91/AN21/91_AN21_i900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099" y="553063"/>
            <a:ext cx="3468158" cy="28272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www2.aofoundation.org/AOFileServerSurgery/MyPortalFiles?FilePath=/Surgery/en/_img/surgery/05-RedFix/91/AN20/91_AN20_i200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7033" y="553063"/>
            <a:ext cx="3468158" cy="29674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Fixation fail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099" y="3750338"/>
            <a:ext cx="3468158" cy="3107662"/>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955343" y="89700"/>
            <a:ext cx="6601690" cy="369332"/>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Mandible - Reduction and </a:t>
            </a:r>
            <a:r>
              <a:rPr lang="en-US" b="1" dirty="0" smtClean="0">
                <a:latin typeface="Times New Roman" panose="02020603050405020304" pitchFamily="18" charset="0"/>
                <a:cs typeface="Times New Roman" panose="02020603050405020304" pitchFamily="18" charset="0"/>
              </a:rPr>
              <a:t>flixation</a:t>
            </a:r>
            <a:r>
              <a:rPr lang="el-GR" b="1" dirty="0" smtClean="0">
                <a:latin typeface="Times New Roman" panose="02020603050405020304" pitchFamily="18" charset="0"/>
                <a:cs typeface="Times New Roman" panose="02020603050405020304" pitchFamily="18" charset="0"/>
              </a:rPr>
              <a:t>  - </a:t>
            </a:r>
            <a:endParaRPr lang="en-US" dirty="0">
              <a:latin typeface="Times New Roman" panose="02020603050405020304" pitchFamily="18" charset="0"/>
              <a:cs typeface="Times New Roman" panose="02020603050405020304" pitchFamily="18" charset="0"/>
            </a:endParaRPr>
          </a:p>
        </p:txBody>
      </p:sp>
      <p:sp>
        <p:nvSpPr>
          <p:cNvPr id="6" name="Ορθογώνιο 5"/>
          <p:cNvSpPr/>
          <p:nvPr/>
        </p:nvSpPr>
        <p:spPr>
          <a:xfrm>
            <a:off x="6047985" y="89700"/>
            <a:ext cx="3558859" cy="369332"/>
          </a:xfrm>
          <a:prstGeom prst="rect">
            <a:avLst/>
          </a:prstGeom>
        </p:spPr>
        <p:txBody>
          <a:bodyPr wrap="none">
            <a:spAutoFit/>
          </a:bodyPr>
          <a:lstStyle/>
          <a:p>
            <a:pPr algn="ctr"/>
            <a:r>
              <a:rPr lang="el-GR" b="1" dirty="0">
                <a:latin typeface="Times New Roman" panose="02020603050405020304" pitchFamily="18" charset="0"/>
                <a:cs typeface="Times New Roman" panose="02020603050405020304" pitchFamily="18" charset="0"/>
              </a:rPr>
              <a:t>Κάτω γνάθος – μείωση και κάμψη</a:t>
            </a:r>
            <a:endParaRPr lang="en-US" dirty="0">
              <a:latin typeface="Times New Roman" panose="02020603050405020304" pitchFamily="18" charset="0"/>
              <a:cs typeface="Times New Roman" panose="02020603050405020304" pitchFamily="18" charset="0"/>
            </a:endParaRPr>
          </a:p>
        </p:txBody>
      </p:sp>
      <p:sp>
        <p:nvSpPr>
          <p:cNvPr id="11" name="Rectangle 3"/>
          <p:cNvSpPr>
            <a:spLocks noChangeArrowheads="1"/>
          </p:cNvSpPr>
          <p:nvPr/>
        </p:nvSpPr>
        <p:spPr bwMode="auto">
          <a:xfrm>
            <a:off x="5964072" y="4212202"/>
            <a:ext cx="5868537" cy="70340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     Όλα τα εμβιομηχανικά μοντέλα που έχουν αναπτυχθεί μέχρι σήμερα έχουν δείξει ότι δύο σημεία στερέωσης (δηλαδή, δύο πλάκες) παρέχουν πολύ μεγαλύτερη σταθερότητα από ένα μόνο. Επομένως, όταν κρίνεται απαραίτητη περισσότερη σταθερότητα, η προσθήκη μιας δεύτερης πλάκας παρέχει πιο σταθερή στερέωση </a:t>
            </a:r>
          </a:p>
        </p:txBody>
      </p:sp>
      <p:sp>
        <p:nvSpPr>
          <p:cNvPr id="12" name="Rectangle 4"/>
          <p:cNvSpPr>
            <a:spLocks noChangeArrowheads="1"/>
          </p:cNvSpPr>
          <p:nvPr/>
        </p:nvSpPr>
        <p:spPr bwMode="auto">
          <a:xfrm>
            <a:off x="5964072" y="5863391"/>
            <a:ext cx="5868537" cy="51874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     Απεικόνιση που δείχνει εμβιομηχανική ενός γωνιακού κατάγματος. Μια μικρή πλάκα που εφαρμόζεται στο κάτω όριο παρέχει ανεπαρκή σταθερότητα σε ένα τέτοιο κάταγμα. Δεν μπορεί να εμποδίσει το άνοιγμα ενός κενού στην άνω επιφάνεια της κάτω γνάθου υπό λειτουργία. </a:t>
            </a:r>
          </a:p>
        </p:txBody>
      </p:sp>
    </p:spTree>
    <p:extLst>
      <p:ext uri="{BB962C8B-B14F-4D97-AF65-F5344CB8AC3E}">
        <p14:creationId xmlns:p14="http://schemas.microsoft.com/office/powerpoint/2010/main" val="1692113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www2.aofoundation.org/AOFileServerSurgery/MyPortalFiles?FilePath=/Surgery/en/_img/surgery/Add_Material/91/X15/91_X15_i100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371" y="414618"/>
            <a:ext cx="3468158" cy="256900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www2.aofoundation.org/AOFileServerSurgery/MyPortalFiles?FilePath=/Surgery/en/_img/surgery/Add_Material/91/X15/91_X15_i130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5307" y="398468"/>
            <a:ext cx="3955522" cy="3107662"/>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0" y="45286"/>
            <a:ext cx="12191999" cy="369332"/>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Mandible - Reduction and </a:t>
            </a:r>
            <a:r>
              <a:rPr lang="en-US" b="1" dirty="0" smtClean="0">
                <a:latin typeface="Times New Roman" panose="02020603050405020304" pitchFamily="18" charset="0"/>
                <a:cs typeface="Times New Roman" panose="02020603050405020304" pitchFamily="18" charset="0"/>
              </a:rPr>
              <a:t>flixation</a:t>
            </a:r>
            <a:r>
              <a:rPr lang="el-GR" b="1"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4" name="Rectangle 1"/>
          <p:cNvSpPr>
            <a:spLocks noChangeArrowheads="1"/>
          </p:cNvSpPr>
          <p:nvPr/>
        </p:nvSpPr>
        <p:spPr bwMode="auto">
          <a:xfrm>
            <a:off x="828990" y="4362479"/>
            <a:ext cx="4148919" cy="33407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     Αυτός ο τραυματισμός συμβαίνει όταν ασκείται μεγάλη δύναμη </a:t>
            </a:r>
            <a:r>
              <a:rPr lang="el-GR" altLang="el-GR" sz="1200" dirty="0" smtClean="0">
                <a:solidFill>
                  <a:srgbClr val="0070C0"/>
                </a:solidFill>
                <a:latin typeface="Times New Roman" panose="02020603050405020304" pitchFamily="18" charset="0"/>
                <a:cs typeface="Times New Roman" panose="02020603050405020304" pitchFamily="18" charset="0"/>
              </a:rPr>
              <a:t>και </a:t>
            </a:r>
            <a:r>
              <a:rPr kumimoji="0" lang="el-GR"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εφαρμόζεται σε συγκεκριμένη περιοχή της κάτω γνάθου. </a:t>
            </a:r>
          </a:p>
        </p:txBody>
      </p:sp>
      <p:sp>
        <p:nvSpPr>
          <p:cNvPr id="6" name="Rectangle 2"/>
          <p:cNvSpPr>
            <a:spLocks noChangeArrowheads="1"/>
          </p:cNvSpPr>
          <p:nvPr/>
        </p:nvSpPr>
        <p:spPr bwMode="auto">
          <a:xfrm>
            <a:off x="5963466" y="5477486"/>
            <a:ext cx="5609835" cy="51874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     Εάν τα κατάγματα βρίσκονται μονόπλευρα κοντά το ένα στο άλλο, το ενδιάμεσο θραύσμα στερεώνεται με μακρόστενη προσαρμογή ή πιο συχνά με πλάκες ανακατασκευής κατά μήκος του κατώτερου περιγράμματος </a:t>
            </a:r>
          </a:p>
        </p:txBody>
      </p:sp>
    </p:spTree>
    <p:extLst>
      <p:ext uri="{BB962C8B-B14F-4D97-AF65-F5344CB8AC3E}">
        <p14:creationId xmlns:p14="http://schemas.microsoft.com/office/powerpoint/2010/main" val="2415817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www2.aofoundation.org/AOFileServerSurgery/MyPortalFiles?FilePath=/Surgery/en/_img/surgery/Add_Material/91/X15/91_X15_i170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2" y="2904462"/>
            <a:ext cx="3872089" cy="323201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www2.aofoundation.org/AOFileServerSurgery/MyPortalFiles?FilePath=/Surgery/en/_img/surgery/Add_Material/91/X15/91_X15_i150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9926" y="636037"/>
            <a:ext cx="4296658" cy="2817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www2.aofoundation.org/AOFileServerSurgery/MyPortalFiles?FilePath=/Surgery/en/_img/surgery/Add_Material/91/X15/91_X15_i110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86" y="86726"/>
            <a:ext cx="4217635" cy="2630599"/>
          </a:xfrm>
          <a:prstGeom prst="rect">
            <a:avLst/>
          </a:prstGeom>
          <a:noFill/>
          <a:extLst>
            <a:ext uri="{909E8E84-426E-40DD-AFC4-6F175D3DCCD1}">
              <a14:hiddenFill xmlns:a14="http://schemas.microsoft.com/office/drawing/2010/main">
                <a:solidFill>
                  <a:srgbClr val="FFFFFF"/>
                </a:solidFill>
              </a14:hiddenFill>
            </a:ext>
          </a:extLst>
        </p:spPr>
      </p:pic>
      <p:sp>
        <p:nvSpPr>
          <p:cNvPr id="10" name="Ορθογώνιο 9"/>
          <p:cNvSpPr/>
          <p:nvPr/>
        </p:nvSpPr>
        <p:spPr>
          <a:xfrm>
            <a:off x="4067494" y="1402025"/>
            <a:ext cx="2452916" cy="461665"/>
          </a:xfrm>
          <a:prstGeom prst="rect">
            <a:avLst/>
          </a:prstGeom>
        </p:spPr>
        <p:txBody>
          <a:bodyPr wrap="none">
            <a:spAutoFit/>
          </a:bodyPr>
          <a:lstStyle/>
          <a:p>
            <a:r>
              <a:rPr lang="el-GR" sz="1200" dirty="0" smtClean="0">
                <a:solidFill>
                  <a:srgbClr val="0070C0"/>
                </a:solidFill>
                <a:latin typeface="Times New Roman" panose="02020603050405020304" pitchFamily="18" charset="0"/>
                <a:cs typeface="Times New Roman" panose="02020603050405020304" pitchFamily="18" charset="0"/>
              </a:rPr>
              <a:t>Ένα άλλο παράδειγμα μονόπλευρου </a:t>
            </a:r>
          </a:p>
          <a:p>
            <a:r>
              <a:rPr lang="el-GR" sz="1200" dirty="0" smtClean="0">
                <a:solidFill>
                  <a:srgbClr val="0070C0"/>
                </a:solidFill>
                <a:latin typeface="Times New Roman" panose="02020603050405020304" pitchFamily="18" charset="0"/>
                <a:cs typeface="Times New Roman" panose="02020603050405020304" pitchFamily="18" charset="0"/>
              </a:rPr>
              <a:t>πολλαπλού κατάγματος</a:t>
            </a:r>
            <a:endParaRPr lang="el-GR" sz="1200" dirty="0">
              <a:solidFill>
                <a:srgbClr val="0070C0"/>
              </a:solidFill>
              <a:latin typeface="Times New Roman" panose="02020603050405020304" pitchFamily="18" charset="0"/>
              <a:cs typeface="Times New Roman" panose="02020603050405020304" pitchFamily="18" charset="0"/>
            </a:endParaRPr>
          </a:p>
        </p:txBody>
      </p:sp>
      <p:sp>
        <p:nvSpPr>
          <p:cNvPr id="12" name="Ορθογώνιο 11"/>
          <p:cNvSpPr/>
          <p:nvPr/>
        </p:nvSpPr>
        <p:spPr>
          <a:xfrm>
            <a:off x="7847011" y="3689474"/>
            <a:ext cx="3262489" cy="646331"/>
          </a:xfrm>
          <a:prstGeom prst="rect">
            <a:avLst/>
          </a:prstGeom>
        </p:spPr>
        <p:txBody>
          <a:bodyPr wrap="square">
            <a:spAutoFit/>
          </a:bodyPr>
          <a:lstStyle/>
          <a:p>
            <a:pPr indent="177800" algn="just" fontAlgn="base"/>
            <a:r>
              <a:rPr lang="el-GR" sz="1200" dirty="0" smtClean="0">
                <a:solidFill>
                  <a:srgbClr val="0070C0"/>
                </a:solidFill>
                <a:latin typeface="Times New Roman" panose="02020603050405020304" pitchFamily="18" charset="0"/>
                <a:cs typeface="Times New Roman" panose="02020603050405020304" pitchFamily="18" charset="0"/>
              </a:rPr>
              <a:t>Εναλλακτικά, ο χειρουργός μπορεί να επιλέξει να χειρουργήσει άκαμπτη εσωτερική στερέωση και στα δύο σημεία του κατάγματος</a:t>
            </a:r>
            <a:endParaRPr lang="en-US" sz="1200" dirty="0">
              <a:solidFill>
                <a:srgbClr val="0070C0"/>
              </a:solidFill>
              <a:latin typeface="Times New Roman" panose="02020603050405020304" pitchFamily="18" charset="0"/>
              <a:cs typeface="Times New Roman" panose="02020603050405020304" pitchFamily="18" charset="0"/>
            </a:endParaRPr>
          </a:p>
        </p:txBody>
      </p:sp>
      <p:sp>
        <p:nvSpPr>
          <p:cNvPr id="2" name="Ορθογώνιο 1"/>
          <p:cNvSpPr/>
          <p:nvPr/>
        </p:nvSpPr>
        <p:spPr>
          <a:xfrm>
            <a:off x="0" y="31004"/>
            <a:ext cx="12191999" cy="369332"/>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Mandible - Reduction and </a:t>
            </a:r>
            <a:r>
              <a:rPr lang="en-US" b="1" dirty="0" smtClean="0">
                <a:latin typeface="Times New Roman" panose="02020603050405020304" pitchFamily="18" charset="0"/>
                <a:cs typeface="Times New Roman" panose="02020603050405020304" pitchFamily="18" charset="0"/>
              </a:rPr>
              <a:t>flixation</a:t>
            </a:r>
            <a:r>
              <a:rPr lang="el-GR" b="1"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11" name="Rectangle 1"/>
          <p:cNvSpPr>
            <a:spLocks noChangeArrowheads="1"/>
          </p:cNvSpPr>
          <p:nvPr/>
        </p:nvSpPr>
        <p:spPr bwMode="auto">
          <a:xfrm>
            <a:off x="5554639" y="5063739"/>
            <a:ext cx="6268561" cy="107274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     Εάν οι γραμμές κατάγματος βρίσκονται πιο μακριά, ο χειρουργός έχει πρόσθετες επιλογές για τη θεραπεία των πολλαπλών καταγμάτων. Το ένα κάταγμα στερεώνεται άκαμπτα ενώ το άλλο συνήθως στερεώνεται με μια λιγότερο άκαμπτη οστεοσύνθεση, π.χ. με ένα μόνο έλασμα. Τα κατάγματα στην περιοχή που φέρει τα δόντια της πρόσθιας κάτω γνάθου γενικά αντιμετωπίζονται πρώτα για να δημιουργηθεί η ιδανική απόφραξη. Τα κατάγματα στη μη φέρουσα περιοχή των δοντιών (οπίσθιο σώμα/γωνία) αντιμετωπίζονται συνήθως δευτερογενώς. </a:t>
            </a:r>
          </a:p>
        </p:txBody>
      </p:sp>
    </p:spTree>
    <p:extLst>
      <p:ext uri="{BB962C8B-B14F-4D97-AF65-F5344CB8AC3E}">
        <p14:creationId xmlns:p14="http://schemas.microsoft.com/office/powerpoint/2010/main" val="830912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www2.aofoundation.org/AOFileServerSurgery/MyPortalFiles?FilePath=/Surgery/en/_img/surgery/Add_Material/91/X15/91_X15_i199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358" y="485155"/>
            <a:ext cx="4849549" cy="31076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s://www2.aofoundation.org/AOFileServerSurgery/MyPortalFiles?FilePath=/Surgery/en/_img/surgery/Add_Material/91/X15/91_X15_i200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178" y="2275225"/>
            <a:ext cx="4745744" cy="31231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s://www2.aofoundation.org/AOFileServerSurgery/MyPortalFiles?FilePath=/Surgery/en/_img/surgery/Add_Material/91/X15/91_X15_i220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261" y="3679459"/>
            <a:ext cx="4745744" cy="3123163"/>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0" y="29181"/>
            <a:ext cx="12191999" cy="369332"/>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Mandible - Reduction and </a:t>
            </a:r>
            <a:r>
              <a:rPr lang="en-US" b="1" dirty="0" smtClean="0">
                <a:latin typeface="Times New Roman" panose="02020603050405020304" pitchFamily="18" charset="0"/>
                <a:cs typeface="Times New Roman" panose="02020603050405020304" pitchFamily="18" charset="0"/>
              </a:rPr>
              <a:t>flixation</a:t>
            </a:r>
            <a:r>
              <a:rPr lang="el-GR" b="1"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9" name="Rectangle 5"/>
          <p:cNvSpPr>
            <a:spLocks noChangeArrowheads="1"/>
          </p:cNvSpPr>
          <p:nvPr/>
        </p:nvSpPr>
        <p:spPr bwMode="auto">
          <a:xfrm>
            <a:off x="1752685" y="213847"/>
            <a:ext cx="2188893" cy="144207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a:t>
            </a:r>
            <a:r>
              <a:rPr kumimoji="0" lang="el-GR"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   Είναι πολύ συχνό ότι τα αμφοτερόπλευρα κατάγματα της κάτω γνάθου εντοπίζονται στην κλινική πράξη. </a:t>
            </a:r>
            <a:r>
              <a:rPr kumimoji="0" lang="el-GR" altLang="el-GR" sz="12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Ο πιο συνηθισμένος συνδυασμός καταγμάτων είναι μια γωνία σε συνδυασμό με ένα ετερόπλευρο κάταγμα μέσω του σώματος ή της σύμφυσης.</a:t>
            </a:r>
            <a:r>
              <a:rPr kumimoji="0" lang="el-GR" altLang="el-GR"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10" name="Rectangle 6"/>
          <p:cNvSpPr>
            <a:spLocks noChangeArrowheads="1"/>
          </p:cNvSpPr>
          <p:nvPr/>
        </p:nvSpPr>
        <p:spPr bwMode="auto">
          <a:xfrm>
            <a:off x="5511951" y="5684093"/>
            <a:ext cx="3794078" cy="70340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     Απλό κάταγμα ορθής γωνίας στερεωμένο με μίνι πλάκα στην εξωτερική λοξή γραμμή και απλό κάταγμα αριστερού σώματος που διορθώνεται μέσω πλάκας ασφάλισης μεγάλου προφίλ 2.0. </a:t>
            </a:r>
          </a:p>
        </p:txBody>
      </p:sp>
      <p:sp>
        <p:nvSpPr>
          <p:cNvPr id="11" name="Rectangle 7"/>
          <p:cNvSpPr>
            <a:spLocks noChangeArrowheads="1"/>
          </p:cNvSpPr>
          <p:nvPr/>
        </p:nvSpPr>
        <p:spPr bwMode="auto">
          <a:xfrm>
            <a:off x="5643542" y="524195"/>
            <a:ext cx="6005015" cy="162673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     Τα κατάγματα στην περιοχή που φέρει τα δόντια της πρόσθιας κάτω γνάθου γενικά αντιμετωπίζονται πρώτα για να δημιουργηθεί η ιδανική απόφραξη. </a:t>
            </a:r>
            <a:r>
              <a:rPr kumimoji="0" lang="el-GR" altLang="el-GR" sz="12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Τα κατάγματα στη μη φέρουσα περιοχή των δοντιών (οπίσθιο σώμα/γωνία) αντιμετωπίζονται συνήθως δευτερογενώς. Συνηθέστερα, το γωνιακό κάταγμα αντιμετωπίζεται με μία μίνι στερέωση πλάκας και το ετερόπλευρο κάταγμα μέσω του σώματος/σύμφυσης αντιμετωπίζεται με πιο άκαμπτη στερέωση. Διάφορα σχήματα στερέωσης είναι διαθέσιμα για το κάταγμα του σώματος/σύμφυσης, π.χ. δύο μίνι πλάκες, μια μεγάλη ή πολύ μεγάλη πλάκα ασφάλισης προφίλ 2.0 ή μια πλάκα ανακατασκευής. Ο χειρουργός έχει τη δυνατότητα να αντιμετωπίσει και τα δύο κατάγματα με άκαμπτη εσωτερική στερέωση.</a:t>
            </a:r>
            <a:r>
              <a:rPr kumimoji="0" lang="el-GR" altLang="el-GR"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9338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https://www2.aofoundation.org/AOFileServerSurgery/MyPortalFiles?FilePath=/Surgery/en/_img/surgery/Add_Material/91/X15/91_X15_i280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7868"/>
            <a:ext cx="4745744" cy="312316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www2.aofoundation.org/AOFileServerSurgery/MyPortalFiles?FilePath=/Surgery/en/_img/surgery/Add_Material/91/X15/91_X15_i290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8585" y="1407868"/>
            <a:ext cx="4745744" cy="3123163"/>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0" y="123286"/>
            <a:ext cx="12192000" cy="369332"/>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Mandible - Reduction and </a:t>
            </a:r>
            <a:r>
              <a:rPr lang="en-US" b="1" dirty="0" smtClean="0">
                <a:latin typeface="Times New Roman" panose="02020603050405020304" pitchFamily="18" charset="0"/>
                <a:cs typeface="Times New Roman" panose="02020603050405020304" pitchFamily="18" charset="0"/>
              </a:rPr>
              <a:t>flixation</a:t>
            </a:r>
            <a:r>
              <a:rPr lang="el-GR" b="1"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6" name="Rectangle 1"/>
          <p:cNvSpPr>
            <a:spLocks noChangeArrowheads="1"/>
          </p:cNvSpPr>
          <p:nvPr/>
        </p:nvSpPr>
        <p:spPr bwMode="auto">
          <a:xfrm>
            <a:off x="4241917" y="2433076"/>
            <a:ext cx="2581964" cy="107274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     </a:t>
            </a:r>
            <a:r>
              <a:rPr kumimoji="0" lang="el-GR"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Αυτό το κάταγμα φαίνεται γενικά ως αποτέλεσμα ενός άμεσου χτυπήματος στο ομόπλευρο σώμα της κάτω γνάθου το οποίο σπάει και προκαλεί επίσης κάταγμα του κονδύλου της κάτω γνάθου στην ετερόπλευρη πλευρά. </a:t>
            </a:r>
          </a:p>
        </p:txBody>
      </p:sp>
      <p:sp>
        <p:nvSpPr>
          <p:cNvPr id="9" name="Rectangle 1"/>
          <p:cNvSpPr>
            <a:spLocks noChangeArrowheads="1"/>
          </p:cNvSpPr>
          <p:nvPr/>
        </p:nvSpPr>
        <p:spPr bwMode="auto">
          <a:xfrm>
            <a:off x="6968584" y="4650535"/>
            <a:ext cx="4618365" cy="181140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l-GR" sz="12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a:t>
            </a:r>
            <a:r>
              <a:rPr kumimoji="0" lang="el-GR"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Τα κατάγματα στην περιοχή που φέρει τα δόντια της πρόσθιας κάτω γνάθου γενικά αντιμετωπίζονται πρώτα για να δημιουργηθεί η ιδανική απόφραξη. Τα κατάγματα στη μη φέρουσα περιοχή των δοντιών (κονδύλος) συνήθως αντιμετωπίζονται δευτερογενώς. </a:t>
            </a:r>
            <a:r>
              <a:rPr kumimoji="0" lang="el-GR" altLang="el-GR" sz="12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Συνηθέστερα, το κάταγμα μέσω του σώματος/σύμφυσης αντιμετωπίζεται με σταθερή στερέωση. Αυτό προσφέρει την επιλογή της θεραπείας του κατάγματος του κονδύλου κλειστό ή ανοιχτό. Κάποιος έχει την επιλογή διαφόρων σχημάτων σταθερής/άκαμπτης στερέωσης για το κάταγμα του σώματος/σύμφυσης. Μπορεί κανείς να χρησιμοποιήσει δύο μίνι πλάκες, μια βαριά πλάκα ασφάλισης 2.0 ή μια πλάκα ανακατασκευής.</a:t>
            </a:r>
            <a:r>
              <a:rPr kumimoji="0" lang="el-GR" altLang="el-GR"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080516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https://www2.aofoundation.org/AOFileServerSurgery/MyPortalFiles?FilePath=/Surgery/en/_img/surgery/Add_Material/91/X15/91_X15_i310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9027" y="608682"/>
            <a:ext cx="4745744" cy="31076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https://www2.aofoundation.org/AOFileServerSurgery/MyPortalFiles?FilePath=/Surgery/en/_img/surgery/Add_Material/91/X15/91_X15_i300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0" y="593181"/>
            <a:ext cx="4745744" cy="3123163"/>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0" y="72621"/>
            <a:ext cx="12191999" cy="369332"/>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Mandible - Reduction and </a:t>
            </a:r>
            <a:r>
              <a:rPr lang="en-US" b="1" dirty="0" smtClean="0">
                <a:latin typeface="Times New Roman" panose="02020603050405020304" pitchFamily="18" charset="0"/>
                <a:cs typeface="Times New Roman" panose="02020603050405020304" pitchFamily="18" charset="0"/>
              </a:rPr>
              <a:t>flixation</a:t>
            </a:r>
            <a:r>
              <a:rPr lang="el-GR" b="1"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7" name="Rectangle 1"/>
          <p:cNvSpPr>
            <a:spLocks noChangeArrowheads="1"/>
          </p:cNvSpPr>
          <p:nvPr/>
        </p:nvSpPr>
        <p:spPr bwMode="auto">
          <a:xfrm>
            <a:off x="812800" y="4641490"/>
            <a:ext cx="4745744" cy="33407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     </a:t>
            </a:r>
            <a:r>
              <a:rPr kumimoji="0" lang="el-GR"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Ένα από τα πιο δύσκολα στη διαχείριση κατάγματα είναι το αμφοτερό</a:t>
            </a:r>
            <a:r>
              <a:rPr kumimoji="0" lang="en-US"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a:t>
            </a:r>
            <a:r>
              <a:rPr kumimoji="0" lang="el-GR"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πλευρο κάταγμα κονδύλου με πρόσθιο σώμα ή κάταγμα σύμφυσης. </a:t>
            </a:r>
          </a:p>
        </p:txBody>
      </p:sp>
      <p:sp>
        <p:nvSpPr>
          <p:cNvPr id="8" name="Rectangle 2"/>
          <p:cNvSpPr>
            <a:spLocks noChangeArrowheads="1"/>
          </p:cNvSpPr>
          <p:nvPr/>
        </p:nvSpPr>
        <p:spPr bwMode="auto">
          <a:xfrm>
            <a:off x="5673900" y="4641490"/>
            <a:ext cx="6095999" cy="181140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     </a:t>
            </a:r>
            <a:r>
              <a:rPr kumimoji="0" lang="el-GR"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Η θεραπεία των αμφοτερόπλευρων καταγμάτων του κονδύλου και της σύμφυσης</a:t>
            </a:r>
            <a:r>
              <a:rPr kumimoji="0" lang="en-US"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a:t>
            </a:r>
            <a:r>
              <a:rPr kumimoji="0" lang="el-GR"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προσθίου σώματος ξεκινά συνήθως με το πιο πρόσθιο συστατικό του κατάγματος και τελειώνει με το πιο οπίσθιο</a:t>
            </a:r>
            <a:r>
              <a:rPr kumimoji="0" lang="el-GR" altLang="el-GR" sz="12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Η μείωση και σταθεροποίηση του πρόσθιου κατάγματος είναι καθοριστικής σημασίας για την αποκατάσταση της εγκάρσιας διάστασης της κάτω γνάθου. Εάν δεν αποκατασταθεί η ακριβής διάσταση, η εγκάρσια διάσταση της υποκονδυλικής περιοχής δεν θα μπορούσε ποτέ να αποκατασταθεί. Η επαρκής μείωση του κατάγματος στη γλωσσική πλευρά πριν από τη στερέωση είναι ζωτικής σημασίας. Όταν η πρόσθια οστεοσύνθεση εκτελείται με ισχυρή πλάκα, απαιτείται κάμψη για να κλείσει το γλωσσικό κενό. Η στερέωση των υποκονδυλικών καταγμάτων γίνεται συνήθως δευτερογενώς. Εναλλακτικά, τα κατάγματα του κονδύλου θα μπορούσαν να αντιμετωπιστούν κλειστά.</a:t>
            </a:r>
            <a:r>
              <a:rPr kumimoji="0" lang="el-GR" altLang="el-GR"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26390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nstead of a second screw, a miniplate is applied as a second point of fix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871" y="947348"/>
            <a:ext cx="4748258" cy="3107662"/>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www2.aofoundation.org/AOFileServerSurgery/MyPortalFiles?FilePath=/Surgery/en/_img/surgery/05-RedFix/91/S10/S10_i340_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5619" y="947348"/>
            <a:ext cx="4748258" cy="3107662"/>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0" y="129442"/>
            <a:ext cx="12191999" cy="369332"/>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Mandible - Reduction and </a:t>
            </a:r>
            <a:r>
              <a:rPr lang="en-US" b="1" dirty="0" smtClean="0">
                <a:latin typeface="Times New Roman" panose="02020603050405020304" pitchFamily="18" charset="0"/>
                <a:cs typeface="Times New Roman" panose="02020603050405020304" pitchFamily="18" charset="0"/>
              </a:rPr>
              <a:t>flixation</a:t>
            </a:r>
            <a:r>
              <a:rPr lang="el-GR" b="1"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7" name="Rectangle 3"/>
          <p:cNvSpPr>
            <a:spLocks noChangeArrowheads="1"/>
          </p:cNvSpPr>
          <p:nvPr/>
        </p:nvSpPr>
        <p:spPr bwMode="auto">
          <a:xfrm>
            <a:off x="309349" y="4503584"/>
            <a:ext cx="5786650" cy="125740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l-GR" sz="12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a:t>
            </a:r>
            <a:r>
              <a:rPr kumimoji="0" lang="el-GR" altLang="el-GR" sz="1200" b="1"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Στερέωση βίδας υστέρησης</a:t>
            </a:r>
            <a:r>
              <a:rPr kumimoji="0" lang="el-GR" altLang="el-GR" sz="12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a:t>
            </a:r>
            <a:endParaRPr kumimoji="0" lang="en-US" altLang="el-GR" sz="12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l-GR" sz="1200" dirty="0">
              <a:solidFill>
                <a:srgbClr val="202124"/>
              </a:solidFill>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    </a:t>
            </a:r>
            <a:r>
              <a:rPr kumimoji="0" lang="el-GR"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 Η στερέωση με βίδα με υστέρηση χρησιμοποιεί σταθεροποίηση με συμπίεση που βασίζεται στην οστική στήριξη του κατάγματος για να βοηθήσει τη σταθερότητα. </a:t>
            </a:r>
            <a:r>
              <a:rPr kumimoji="0" lang="el-GR" altLang="el-GR" sz="12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Οι βίδες υστέρησης πρέπει να τοποθετούνται πάντα κάθετα προς την λοξότμηση του κατάγματος για να αποφευχθεί η μετατόπιση των θραυσμάτων όταν οι βίδες σφίγγονται και τα οστά συμπιέζονται.</a:t>
            </a:r>
            <a:r>
              <a:rPr kumimoji="0" lang="el-GR" altLang="el-GR"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6" name="Ορθογώνιο 5"/>
          <p:cNvSpPr/>
          <p:nvPr/>
        </p:nvSpPr>
        <p:spPr>
          <a:xfrm>
            <a:off x="309349" y="6013189"/>
            <a:ext cx="5786650" cy="830997"/>
          </a:xfrm>
          <a:prstGeom prst="rect">
            <a:avLst/>
          </a:prstGeom>
        </p:spPr>
        <p:txBody>
          <a:bodyPr wrap="square">
            <a:spAutoFit/>
          </a:bodyPr>
          <a:lstStyle/>
          <a:p>
            <a:pPr algn="just"/>
            <a:r>
              <a:rPr lang="el-GR" sz="1200" dirty="0" smtClean="0">
                <a:solidFill>
                  <a:srgbClr val="FF0000"/>
                </a:solidFill>
                <a:latin typeface="Times New Roman" panose="02020603050405020304" pitchFamily="18" charset="0"/>
                <a:cs typeface="Times New Roman" panose="02020603050405020304" pitchFamily="18" charset="0"/>
              </a:rPr>
              <a:t>*</a:t>
            </a:r>
            <a:r>
              <a:rPr lang="el-GR" sz="1200" dirty="0" smtClean="0">
                <a:latin typeface="Times New Roman" panose="02020603050405020304" pitchFamily="18" charset="0"/>
                <a:cs typeface="Times New Roman" panose="02020603050405020304" pitchFamily="18" charset="0"/>
              </a:rPr>
              <a:t> Οι </a:t>
            </a:r>
            <a:r>
              <a:rPr lang="el-GR" sz="1200" dirty="0">
                <a:latin typeface="Times New Roman" panose="02020603050405020304" pitchFamily="18" charset="0"/>
                <a:cs typeface="Times New Roman" panose="02020603050405020304" pitchFamily="18" charset="0"/>
              </a:rPr>
              <a:t>βίδες υστέρησης ονομάζονται επίσης μπουλόνια </a:t>
            </a:r>
            <a:r>
              <a:rPr lang="el-GR" sz="1200" dirty="0" smtClean="0">
                <a:latin typeface="Times New Roman" panose="02020603050405020304" pitchFamily="18" charset="0"/>
                <a:cs typeface="Times New Roman" panose="02020603050405020304" pitchFamily="18" charset="0"/>
              </a:rPr>
              <a:t>υστέρησης. </a:t>
            </a:r>
            <a:r>
              <a:rPr lang="el-GR" sz="1200" dirty="0">
                <a:latin typeface="Times New Roman" panose="02020603050405020304" pitchFamily="18" charset="0"/>
                <a:cs typeface="Times New Roman" panose="02020603050405020304" pitchFamily="18" charset="0"/>
              </a:rPr>
              <a:t>Ο</a:t>
            </a:r>
            <a:r>
              <a:rPr lang="el-GR" sz="1200" dirty="0" smtClean="0">
                <a:latin typeface="Times New Roman" panose="02020603050405020304" pitchFamily="18" charset="0"/>
                <a:cs typeface="Times New Roman" panose="02020603050405020304" pitchFamily="18" charset="0"/>
              </a:rPr>
              <a:t>ι </a:t>
            </a:r>
            <a:r>
              <a:rPr lang="el-GR" sz="1200" dirty="0">
                <a:latin typeface="Times New Roman" panose="02020603050405020304" pitchFamily="18" charset="0"/>
                <a:cs typeface="Times New Roman" panose="02020603050405020304" pitchFamily="18" charset="0"/>
              </a:rPr>
              <a:t>βίδες </a:t>
            </a:r>
            <a:r>
              <a:rPr lang="el-GR" sz="1200" dirty="0" smtClean="0">
                <a:latin typeface="Times New Roman" panose="02020603050405020304" pitchFamily="18" charset="0"/>
                <a:cs typeface="Times New Roman" panose="02020603050405020304" pitchFamily="18" charset="0"/>
              </a:rPr>
              <a:t>υστέρησης </a:t>
            </a:r>
            <a:r>
              <a:rPr lang="el-GR" sz="1200" dirty="0">
                <a:latin typeface="Times New Roman" panose="02020603050405020304" pitchFamily="18" charset="0"/>
                <a:cs typeface="Times New Roman" panose="02020603050405020304" pitchFamily="18" charset="0"/>
              </a:rPr>
              <a:t>είναι μερικοί από τους σκληρότερους συνδετήρες. Αυτά τα εξαιρετικά ανθεκτικά συνδετικά χρησιμοποιούνται συνήθως για τη σύνδεση βαρέων ξυλείας ή άλλων βαρέων υλικών που φέρουν έντονο φορτίο.</a:t>
            </a:r>
          </a:p>
        </p:txBody>
      </p:sp>
      <p:sp>
        <p:nvSpPr>
          <p:cNvPr id="9" name="Rectangle 4"/>
          <p:cNvSpPr>
            <a:spLocks noChangeArrowheads="1"/>
          </p:cNvSpPr>
          <p:nvPr/>
        </p:nvSpPr>
        <p:spPr bwMode="auto">
          <a:xfrm>
            <a:off x="6495008" y="4503584"/>
            <a:ext cx="5328869" cy="181140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1"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Γενική θεώρηση </a:t>
            </a:r>
          </a:p>
          <a:p>
            <a:pPr marL="0" marR="0" lvl="0" indent="0" algn="l" defTabSz="914400" rtl="0" eaLnBrk="0" fontAlgn="base" latinLnBrk="0" hangingPunct="0">
              <a:lnSpc>
                <a:spcPct val="100000"/>
              </a:lnSpc>
              <a:spcBef>
                <a:spcPct val="0"/>
              </a:spcBef>
              <a:spcAft>
                <a:spcPct val="0"/>
              </a:spcAft>
              <a:buClrTx/>
              <a:buSzTx/>
              <a:buFontTx/>
              <a:buNone/>
              <a:tabLst/>
            </a:pPr>
            <a:endParaRPr lang="el-GR" altLang="el-GR" sz="1200" dirty="0">
              <a:solidFill>
                <a:srgbClr val="202124"/>
              </a:solidFill>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a:t>
            </a:r>
            <a:r>
              <a:rPr kumimoji="0" lang="el-GR"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Η σταθερότητα στο σημείο του κατάγματος δημιουργείται από την αντίσταση τριβής μεταξύ των άκρων των οστών και του υλικού που χρησιμοποιείται για τη στερέωση. </a:t>
            </a:r>
            <a:r>
              <a:rPr kumimoji="0" lang="el-GR" altLang="el-GR" sz="12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Αυτό απαιτεί επαρκή οστική στήριξη στο σημείο του κατάγματος. Παραδείγματα οστεοσύνθεσης καταμερισμού φορτίου περιλαμβάνουν την τεχνική στερέωσης με υστέρηση με βίδα και την επιμετάλλωση με συμπίεση. Η οστεοσύνθεση καταμερισμού φορτίου δεν μπορεί να χρησιμοποιηθεί με ελαττωματικά κατάγματα ή θρυμματισμένα κατάγματα, λόγω της έλλειψης οστικής στήριξης στο σημείο του κατάγματος.</a:t>
            </a:r>
            <a:r>
              <a:rPr kumimoji="0" lang="el-GR" altLang="el-GR"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50363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83240"/>
            <a:ext cx="12192000" cy="500532"/>
          </a:xfrm>
        </p:spPr>
        <p:txBody>
          <a:bodyPr>
            <a:normAutofit fontScale="90000"/>
          </a:bodyPr>
          <a:lstStyle/>
          <a:p>
            <a:pPr algn="ctr"/>
            <a:r>
              <a:rPr lang="el-GR" sz="3200" dirty="0" smtClean="0">
                <a:solidFill>
                  <a:srgbClr val="FF0000"/>
                </a:solidFill>
                <a:latin typeface="Times New Roman" panose="02020603050405020304" pitchFamily="18" charset="0"/>
                <a:cs typeface="Times New Roman" panose="02020603050405020304" pitchFamily="18" charset="0"/>
              </a:rPr>
              <a:t>Κατάγματα προσώπου</a:t>
            </a:r>
            <a:endParaRPr lang="el-GR" sz="1800" dirty="0">
              <a:latin typeface="Times New Roman" panose="02020603050405020304" pitchFamily="18" charset="0"/>
              <a:cs typeface="Times New Roman" panose="02020603050405020304" pitchFamily="18" charset="0"/>
            </a:endParaRPr>
          </a:p>
        </p:txBody>
      </p:sp>
      <p:pic>
        <p:nvPicPr>
          <p:cNvPr id="3074" name="Picture 2" descr="https://houpis.gr/wordpress/wp-content/uploads/2020/12/92_S20_i900-e160840092635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584" y="1915910"/>
            <a:ext cx="4248150" cy="4362451"/>
          </a:xfrm>
          <a:prstGeom prst="rect">
            <a:avLst/>
          </a:prstGeom>
          <a:noFill/>
          <a:extLst>
            <a:ext uri="{909E8E84-426E-40DD-AFC4-6F175D3DCCD1}">
              <a14:hiddenFill xmlns:a14="http://schemas.microsoft.com/office/drawing/2010/main">
                <a:solidFill>
                  <a:srgbClr val="FFFFFF"/>
                </a:solidFill>
              </a14:hiddenFill>
            </a:ext>
          </a:extLst>
        </p:spPr>
      </p:pic>
      <p:pic>
        <p:nvPicPr>
          <p:cNvPr id="3" name="Εικόνα 2"/>
          <p:cNvPicPr>
            <a:picLocks noChangeAspect="1"/>
          </p:cNvPicPr>
          <p:nvPr/>
        </p:nvPicPr>
        <p:blipFill>
          <a:blip r:embed="rId3"/>
          <a:stretch>
            <a:fillRect/>
          </a:stretch>
        </p:blipFill>
        <p:spPr>
          <a:xfrm>
            <a:off x="6666819" y="1873047"/>
            <a:ext cx="4410075" cy="4448175"/>
          </a:xfrm>
          <a:prstGeom prst="rect">
            <a:avLst/>
          </a:prstGeom>
        </p:spPr>
      </p:pic>
      <p:sp>
        <p:nvSpPr>
          <p:cNvPr id="4" name="Ορθογώνιο 3"/>
          <p:cNvSpPr/>
          <p:nvPr/>
        </p:nvSpPr>
        <p:spPr>
          <a:xfrm>
            <a:off x="7019109" y="1131079"/>
            <a:ext cx="3705497" cy="646331"/>
          </a:xfrm>
          <a:prstGeom prst="rect">
            <a:avLst/>
          </a:prstGeom>
        </p:spPr>
        <p:txBody>
          <a:bodyPr wrap="square">
            <a:spAutoFit/>
          </a:bodyPr>
          <a:lstStyle/>
          <a:p>
            <a:r>
              <a:rPr lang="el-GR" dirty="0">
                <a:latin typeface="Times New Roman" panose="02020603050405020304" pitchFamily="18" charset="0"/>
                <a:cs typeface="Times New Roman" panose="02020603050405020304" pitchFamily="18" charset="0"/>
              </a:rPr>
              <a:t>Φώτιος Τζέρμπος Αναπλ. Καθηγητής </a:t>
            </a:r>
            <a:endParaRPr lang="el-GR" dirty="0" smtClean="0">
              <a:latin typeface="Times New Roman" panose="02020603050405020304" pitchFamily="18" charset="0"/>
              <a:cs typeface="Times New Roman" panose="02020603050405020304" pitchFamily="18" charset="0"/>
            </a:endParaRPr>
          </a:p>
          <a:p>
            <a:r>
              <a:rPr lang="el-GR" dirty="0" smtClean="0">
                <a:latin typeface="Times New Roman" panose="02020603050405020304" pitchFamily="18" charset="0"/>
                <a:cs typeface="Times New Roman" panose="02020603050405020304" pitchFamily="18" charset="0"/>
              </a:rPr>
              <a:t>ΣΓΠΧ </a:t>
            </a:r>
            <a:r>
              <a:rPr lang="el-GR" dirty="0">
                <a:latin typeface="Times New Roman" panose="02020603050405020304" pitchFamily="18" charset="0"/>
                <a:cs typeface="Times New Roman" panose="02020603050405020304" pitchFamily="18" charset="0"/>
              </a:rPr>
              <a:t>Οδοντιατρικής Σχολής ΕΚΠΑ </a:t>
            </a:r>
          </a:p>
        </p:txBody>
      </p:sp>
      <p:sp>
        <p:nvSpPr>
          <p:cNvPr id="5" name="Ορθογώνιο 4"/>
          <p:cNvSpPr/>
          <p:nvPr/>
        </p:nvSpPr>
        <p:spPr>
          <a:xfrm>
            <a:off x="854660" y="1269579"/>
            <a:ext cx="3507114"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a:t>
            </a:r>
            <a:r>
              <a:rPr lang="el-GR" dirty="0">
                <a:latin typeface="Times New Roman" panose="02020603050405020304" pitchFamily="18" charset="0"/>
                <a:cs typeface="Times New Roman" panose="02020603050405020304" pitchFamily="18" charset="0"/>
              </a:rPr>
              <a:t>Κων/νος Χούπης </a:t>
            </a:r>
            <a:r>
              <a:rPr lang="en-US" dirty="0">
                <a:latin typeface="Times New Roman" panose="02020603050405020304" pitchFamily="18" charset="0"/>
                <a:cs typeface="Times New Roman" panose="02020603050405020304" pitchFamily="18" charset="0"/>
              </a:rPr>
              <a:t>DDS, MSc, PhD)</a:t>
            </a:r>
            <a:endParaRPr lang="el-GR" dirty="0"/>
          </a:p>
        </p:txBody>
      </p:sp>
    </p:spTree>
    <p:extLst>
      <p:ext uri="{BB962C8B-B14F-4D97-AF65-F5344CB8AC3E}">
        <p14:creationId xmlns:p14="http://schemas.microsoft.com/office/powerpoint/2010/main" val="762577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https://www2.aofoundation.org/AOFileServerSurgery/MyPortalFiles?FilePath=/Surgery/en/_img/surgery/Add_Material/91/X70/91_X70-i150_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022" y="1082815"/>
            <a:ext cx="4748258" cy="340464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www2.aofoundation.org/AOFileServerSurgery/MyPortalFiles?FilePath=/Surgery/en/_img/surgery/05-RedFix/91/B50/91_B50_i900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8488" y="1082815"/>
            <a:ext cx="4748258" cy="3404646"/>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0" y="267151"/>
            <a:ext cx="12192000" cy="369332"/>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Mandible - Reduction and </a:t>
            </a:r>
            <a:r>
              <a:rPr lang="en-US" b="1" dirty="0" smtClean="0">
                <a:latin typeface="Times New Roman" panose="02020603050405020304" pitchFamily="18" charset="0"/>
                <a:cs typeface="Times New Roman" panose="02020603050405020304" pitchFamily="18" charset="0"/>
              </a:rPr>
              <a:t>flixation</a:t>
            </a:r>
            <a:r>
              <a:rPr lang="el-GR" b="1"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7" name="Rectangle 1"/>
          <p:cNvSpPr>
            <a:spLocks noChangeArrowheads="1"/>
          </p:cNvSpPr>
          <p:nvPr/>
        </p:nvSpPr>
        <p:spPr bwMode="auto">
          <a:xfrm>
            <a:off x="271436" y="4766398"/>
            <a:ext cx="5926667" cy="107274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l-GR" altLang="el-GR" sz="1200" b="1" dirty="0">
                <a:solidFill>
                  <a:srgbClr val="202124"/>
                </a:solidFill>
                <a:latin typeface="Times New Roman" panose="02020603050405020304" pitchFamily="18" charset="0"/>
                <a:cs typeface="Times New Roman" panose="02020603050405020304" pitchFamily="18" charset="0"/>
              </a:rPr>
              <a:t>Σ</a:t>
            </a:r>
            <a:r>
              <a:rPr kumimoji="0" lang="el-GR" altLang="el-GR" sz="1200" b="1"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ταθεροποίηση με νάρθηκα </a:t>
            </a:r>
          </a:p>
          <a:p>
            <a:pPr marL="0" marR="0" lvl="0" indent="0" algn="just" defTabSz="914400" rtl="0" eaLnBrk="0" fontAlgn="base" latinLnBrk="0" hangingPunct="0">
              <a:lnSpc>
                <a:spcPct val="100000"/>
              </a:lnSpc>
              <a:spcBef>
                <a:spcPct val="0"/>
              </a:spcBef>
              <a:spcAft>
                <a:spcPct val="0"/>
              </a:spcAft>
              <a:buClrTx/>
              <a:buSzTx/>
              <a:buFontTx/>
              <a:buNone/>
              <a:tabLst/>
            </a:pPr>
            <a:r>
              <a:rPr lang="el-GR" altLang="el-GR" sz="1200" dirty="0">
                <a:solidFill>
                  <a:srgbClr val="202124"/>
                </a:solidFill>
                <a:latin typeface="Times New Roman" panose="02020603050405020304" pitchFamily="18" charset="0"/>
                <a:cs typeface="Times New Roman" panose="02020603050405020304" pitchFamily="18" charset="0"/>
              </a:rPr>
              <a:t> </a:t>
            </a:r>
            <a:r>
              <a:rPr lang="el-GR" altLang="el-GR" sz="1200" dirty="0" smtClean="0">
                <a:solidFill>
                  <a:srgbClr val="202124"/>
                </a:solidFill>
                <a:latin typeface="Times New Roman" panose="02020603050405020304" pitchFamily="18" charset="0"/>
                <a:cs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l-GR"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  Η πλάκα φέρει τις δυνάμεις λειτουργίας στο σημείο του κατάγματος</a:t>
            </a:r>
            <a:r>
              <a:rPr kumimoji="0" lang="el-GR" altLang="el-GR" sz="12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Αυτό επιτυγχάνεται με μια πλάκα ανακατασκευής κλειδώματος. Κλινικές χρήσεις είναι η αντιμετώπιση ατροφικών καταγμάτων, θρυμματισμένων καταγμάτων, ελαττωματικών καταγμάτων και άλλων πολύπλοκων καταγμάτων της κάτω γνάθου.</a:t>
            </a:r>
            <a:r>
              <a:rPr kumimoji="0" lang="el-GR" altLang="el-GR"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8" name="Rectangle 2"/>
          <p:cNvSpPr>
            <a:spLocks noChangeArrowheads="1"/>
          </p:cNvSpPr>
          <p:nvPr/>
        </p:nvSpPr>
        <p:spPr bwMode="auto">
          <a:xfrm>
            <a:off x="6818488" y="5184046"/>
            <a:ext cx="5279739" cy="51874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     Σε αυτό το παράδειγμα, ένα απλό κάταγμα σώματος της κάτω γνάθου θεωρήθηκε κατάλληλο για οστεοσύνθεση μεμονωμένης μίνι πλάκας στην ουδέτερη ζώνη λόγω του καλού οστικού αποθέματος και της βέλτιστης κατανομής της δύναμης. </a:t>
            </a:r>
          </a:p>
        </p:txBody>
      </p:sp>
    </p:spTree>
    <p:extLst>
      <p:ext uri="{BB962C8B-B14F-4D97-AF65-F5344CB8AC3E}">
        <p14:creationId xmlns:p14="http://schemas.microsoft.com/office/powerpoint/2010/main" val="507228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www2.aofoundation.org/AOFileServerSurgery/MyPortalFiles?FilePath=/Surgery/en/_img/surgery/05-RedFix/91/B41/91_B41_i900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412" y="1564439"/>
            <a:ext cx="4748258" cy="340464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www2.aofoundation.org/AOFileServerSurgery/MyPortalFiles?FilePath=/Surgery/en/_img/surgery/05-RedFix/91/B41/91_B41_i200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6178" y="1564439"/>
            <a:ext cx="4748258" cy="3404646"/>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0" y="90480"/>
            <a:ext cx="12192000" cy="369332"/>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Mandible - Reduction and </a:t>
            </a:r>
            <a:r>
              <a:rPr lang="en-US" b="1" dirty="0" smtClean="0">
                <a:latin typeface="Times New Roman" panose="02020603050405020304" pitchFamily="18" charset="0"/>
                <a:cs typeface="Times New Roman" panose="02020603050405020304" pitchFamily="18" charset="0"/>
              </a:rPr>
              <a:t>flixation</a:t>
            </a:r>
            <a:r>
              <a:rPr lang="el-GR" b="1"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6" name="Rectangle 4"/>
          <p:cNvSpPr>
            <a:spLocks noChangeArrowheads="1"/>
          </p:cNvSpPr>
          <p:nvPr/>
        </p:nvSpPr>
        <p:spPr bwMode="auto">
          <a:xfrm>
            <a:off x="1146412" y="5625020"/>
            <a:ext cx="9608024" cy="107274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a:t>
            </a:r>
            <a:r>
              <a:rPr kumimoji="0" lang="el-GR"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Κατά τη θεραπεία των θρυμματισμένων καταγμάτων της κάτω γνάθου, ο χειρουργός θα πρέπει να προχωρήσει σταδιακά. </a:t>
            </a:r>
            <a:r>
              <a:rPr kumimoji="0" lang="el-GR" altLang="el-GR" sz="12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Μετά την τοποθέτηση του ασθενούς σε απόφραξη, </a:t>
            </a:r>
            <a:r>
              <a:rPr kumimoji="0" lang="el-GR" altLang="el-GR" sz="12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τα θρυμματισμένα κατάγματα απλοποιούνται χρησιμοποιώντας μίνι πλάκες. Η φέρουσα στερέωση πραγματοποιείται ως δεύτερο βήμα. </a:t>
            </a:r>
            <a:r>
              <a:rPr kumimoji="0" lang="el-GR" altLang="el-GR" sz="12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Για να απλοποιηθεί το μοτίβο του κατάγματος σε μια θρυμματισμένη περιοχή, τα μικρά θραύσματα μειώνονται και στερεώνονται το ένα στο άλλο, προκειμένου να δημιουργηθούν μεγαλύτερες ενώσεις οστών που θα χωρούν στο κενό. Αυτά τα οστικά συστατικά χρησιμοποιούνται για την ευθυγράμμιση του συνολικού σχήματος του οστού και θα βοηθήσουν στη διαμόρφωση του περιγράμματος της πλάκας ανακατασκευής κατά μήκος του ευθυγραμμισμένου κάτω ορίου της κάτω γνάθου.</a:t>
            </a:r>
            <a:r>
              <a:rPr kumimoji="0" lang="el-GR" altLang="el-GR"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58102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801318" y="512988"/>
            <a:ext cx="3543464" cy="2721535"/>
          </a:xfrm>
          <a:prstGeom prst="rect">
            <a:avLst/>
          </a:prstGeom>
        </p:spPr>
      </p:pic>
      <p:pic>
        <p:nvPicPr>
          <p:cNvPr id="3" name="Εικόνα 2"/>
          <p:cNvPicPr>
            <a:picLocks noChangeAspect="1"/>
          </p:cNvPicPr>
          <p:nvPr/>
        </p:nvPicPr>
        <p:blipFill>
          <a:blip r:embed="rId3"/>
          <a:stretch>
            <a:fillRect/>
          </a:stretch>
        </p:blipFill>
        <p:spPr>
          <a:xfrm>
            <a:off x="5497689" y="560426"/>
            <a:ext cx="6419170" cy="2608646"/>
          </a:xfrm>
          <a:prstGeom prst="rect">
            <a:avLst/>
          </a:prstGeom>
        </p:spPr>
      </p:pic>
      <p:pic>
        <p:nvPicPr>
          <p:cNvPr id="6" name="Εικόνα 5"/>
          <p:cNvPicPr>
            <a:picLocks noChangeAspect="1"/>
          </p:cNvPicPr>
          <p:nvPr/>
        </p:nvPicPr>
        <p:blipFill>
          <a:blip r:embed="rId4"/>
          <a:stretch>
            <a:fillRect/>
          </a:stretch>
        </p:blipFill>
        <p:spPr>
          <a:xfrm>
            <a:off x="801318" y="3799891"/>
            <a:ext cx="3698223" cy="2990550"/>
          </a:xfrm>
          <a:prstGeom prst="rect">
            <a:avLst/>
          </a:prstGeom>
        </p:spPr>
      </p:pic>
      <p:pic>
        <p:nvPicPr>
          <p:cNvPr id="8" name="Εικόνα 7"/>
          <p:cNvPicPr>
            <a:picLocks noChangeAspect="1"/>
          </p:cNvPicPr>
          <p:nvPr/>
        </p:nvPicPr>
        <p:blipFill>
          <a:blip r:embed="rId5"/>
          <a:stretch>
            <a:fillRect/>
          </a:stretch>
        </p:blipFill>
        <p:spPr>
          <a:xfrm>
            <a:off x="6569614" y="3799891"/>
            <a:ext cx="3678043" cy="2990550"/>
          </a:xfrm>
          <a:prstGeom prst="rect">
            <a:avLst/>
          </a:prstGeom>
        </p:spPr>
      </p:pic>
      <p:sp>
        <p:nvSpPr>
          <p:cNvPr id="10" name="Ορθογώνιο 9"/>
          <p:cNvSpPr/>
          <p:nvPr/>
        </p:nvSpPr>
        <p:spPr>
          <a:xfrm>
            <a:off x="0" y="26354"/>
            <a:ext cx="12192000" cy="369332"/>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Biomechanical analysis of titanium fixation plates and screws in mandibular angle </a:t>
            </a:r>
            <a:r>
              <a:rPr lang="en-US" b="1" dirty="0" smtClean="0">
                <a:latin typeface="Times New Roman" panose="02020603050405020304" pitchFamily="18" charset="0"/>
                <a:cs typeface="Times New Roman" panose="02020603050405020304" pitchFamily="18" charset="0"/>
              </a:rPr>
              <a:t>fractures</a:t>
            </a:r>
            <a:r>
              <a:rPr lang="el-GR" b="1" dirty="0" smtClean="0">
                <a:latin typeface="Times New Roman" panose="02020603050405020304" pitchFamily="18"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p:txBody>
      </p:sp>
      <p:sp>
        <p:nvSpPr>
          <p:cNvPr id="11" name="Rectangle 5"/>
          <p:cNvSpPr>
            <a:spLocks noChangeArrowheads="1"/>
          </p:cNvSpPr>
          <p:nvPr/>
        </p:nvSpPr>
        <p:spPr bwMode="auto">
          <a:xfrm>
            <a:off x="5497689" y="3333812"/>
            <a:ext cx="6253033" cy="14941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l-GR" altLang="el-GR" sz="1200" dirty="0" smtClean="0">
                <a:solidFill>
                  <a:srgbClr val="202124"/>
                </a:solidFill>
                <a:latin typeface="Times New Roman" panose="02020603050405020304" pitchFamily="18" charset="0"/>
                <a:cs typeface="Times New Roman" panose="02020603050405020304" pitchFamily="18" charset="0"/>
              </a:rPr>
              <a:t>Εικ</a:t>
            </a:r>
            <a:r>
              <a:rPr kumimoji="0" lang="el-GR" altLang="el-GR" sz="12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2  Τρισδιάστατα πεδία κατανομής τάσεων von Mises στην (α) επάνω και (β) κάτω ευθεία πλάκα</a:t>
            </a:r>
            <a:r>
              <a:rPr kumimoji="0" lang="el-GR" altLang="el-GR"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12" name="Rectangle 6"/>
          <p:cNvSpPr>
            <a:spLocks noChangeArrowheads="1"/>
          </p:cNvSpPr>
          <p:nvPr/>
        </p:nvSpPr>
        <p:spPr bwMode="auto">
          <a:xfrm>
            <a:off x="628244" y="3316184"/>
            <a:ext cx="3889612" cy="33407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l-GR" altLang="el-GR" sz="1200" dirty="0" smtClean="0">
                <a:solidFill>
                  <a:srgbClr val="202124"/>
                </a:solidFill>
                <a:latin typeface="Times New Roman" panose="02020603050405020304" pitchFamily="18" charset="0"/>
                <a:cs typeface="Times New Roman" panose="02020603050405020304" pitchFamily="18" charset="0"/>
              </a:rPr>
              <a:t>Εικ</a:t>
            </a:r>
            <a:r>
              <a:rPr kumimoji="0" lang="el-GR" altLang="el-GR" sz="12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1: Τρισδιάστατα μοντέλα πεπερασμένων στοιχείων: (α) Διπλές ευθείες πλάκες. (β) τετράγωνη πλάκα. (γ) Πλάκα Υ</a:t>
            </a:r>
            <a:r>
              <a:rPr kumimoji="0" lang="el-GR" altLang="el-GR"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13" name="Rectangle 7"/>
          <p:cNvSpPr>
            <a:spLocks noChangeArrowheads="1"/>
          </p:cNvSpPr>
          <p:nvPr/>
        </p:nvSpPr>
        <p:spPr bwMode="auto">
          <a:xfrm>
            <a:off x="4845520" y="4666462"/>
            <a:ext cx="1304338" cy="125740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Εικ. 3: Τρισδιάστατα πεδία κατανομής τάσεων von Mises σε βίδες της επάνω πλάκας: (α) 1η βίδα, (β) 2η βίδα, (γ) 3η βίδα και (δ) 4η βίδα</a:t>
            </a:r>
            <a:r>
              <a:rPr kumimoji="0" lang="el-GR" altLang="el-GR"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14" name="Rectangle 8"/>
          <p:cNvSpPr>
            <a:spLocks noChangeArrowheads="1"/>
          </p:cNvSpPr>
          <p:nvPr/>
        </p:nvSpPr>
        <p:spPr bwMode="auto">
          <a:xfrm>
            <a:off x="10529873" y="4666462"/>
            <a:ext cx="1386986" cy="125740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Εικ. 4: Τρισδιάστατα πεδία κατανομής τάσεων von Mises σε βίδες της κάτω πλάκας: (α) 1η βίδα, (β) 2η βίδα, (γ) 3η βίδα και (δ) 4η βίδα</a:t>
            </a:r>
            <a:r>
              <a:rPr kumimoji="0" lang="el-GR" altLang="el-GR"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982356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83184" y="335135"/>
            <a:ext cx="3946579" cy="3191382"/>
          </a:xfrm>
          <a:prstGeom prst="rect">
            <a:avLst/>
          </a:prstGeom>
        </p:spPr>
      </p:pic>
      <p:pic>
        <p:nvPicPr>
          <p:cNvPr id="5" name="Εικόνα 4"/>
          <p:cNvPicPr>
            <a:picLocks noChangeAspect="1"/>
          </p:cNvPicPr>
          <p:nvPr/>
        </p:nvPicPr>
        <p:blipFill>
          <a:blip r:embed="rId3"/>
          <a:stretch>
            <a:fillRect/>
          </a:stretch>
        </p:blipFill>
        <p:spPr>
          <a:xfrm>
            <a:off x="5938624" y="400985"/>
            <a:ext cx="4030246" cy="3295625"/>
          </a:xfrm>
          <a:prstGeom prst="rect">
            <a:avLst/>
          </a:prstGeom>
        </p:spPr>
      </p:pic>
      <p:pic>
        <p:nvPicPr>
          <p:cNvPr id="7" name="Εικόνα 6"/>
          <p:cNvPicPr>
            <a:picLocks noChangeAspect="1"/>
          </p:cNvPicPr>
          <p:nvPr/>
        </p:nvPicPr>
        <p:blipFill>
          <a:blip r:embed="rId4"/>
          <a:stretch>
            <a:fillRect/>
          </a:stretch>
        </p:blipFill>
        <p:spPr>
          <a:xfrm>
            <a:off x="274773" y="3595529"/>
            <a:ext cx="3963399" cy="3262471"/>
          </a:xfrm>
          <a:prstGeom prst="rect">
            <a:avLst/>
          </a:prstGeom>
        </p:spPr>
      </p:pic>
      <p:pic>
        <p:nvPicPr>
          <p:cNvPr id="9" name="Εικόνα 8"/>
          <p:cNvPicPr>
            <a:picLocks noChangeAspect="1"/>
          </p:cNvPicPr>
          <p:nvPr/>
        </p:nvPicPr>
        <p:blipFill>
          <a:blip r:embed="rId5"/>
          <a:stretch>
            <a:fillRect/>
          </a:stretch>
        </p:blipFill>
        <p:spPr>
          <a:xfrm>
            <a:off x="5830928" y="3811454"/>
            <a:ext cx="4988594" cy="2754137"/>
          </a:xfrm>
          <a:prstGeom prst="rect">
            <a:avLst/>
          </a:prstGeom>
        </p:spPr>
      </p:pic>
      <p:sp>
        <p:nvSpPr>
          <p:cNvPr id="11" name="Ορθογώνιο 10"/>
          <p:cNvSpPr/>
          <p:nvPr/>
        </p:nvSpPr>
        <p:spPr>
          <a:xfrm>
            <a:off x="0" y="31653"/>
            <a:ext cx="12192000" cy="369332"/>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Biomechanical analysis of titanium fixation plates and screws in mandibular angle </a:t>
            </a:r>
            <a:r>
              <a:rPr lang="en-US" b="1" dirty="0" smtClean="0">
                <a:latin typeface="Times New Roman" panose="02020603050405020304" pitchFamily="18" charset="0"/>
                <a:cs typeface="Times New Roman" panose="02020603050405020304" pitchFamily="18" charset="0"/>
              </a:rPr>
              <a:t>fractures</a:t>
            </a:r>
            <a:r>
              <a:rPr lang="el-GR" b="1" dirty="0" smtClean="0">
                <a:latin typeface="Times New Roman" panose="02020603050405020304" pitchFamily="18"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p:txBody>
      </p:sp>
      <p:sp>
        <p:nvSpPr>
          <p:cNvPr id="12" name="Rectangle 1"/>
          <p:cNvSpPr>
            <a:spLocks noChangeArrowheads="1"/>
          </p:cNvSpPr>
          <p:nvPr/>
        </p:nvSpPr>
        <p:spPr bwMode="auto">
          <a:xfrm>
            <a:off x="4279918" y="1508618"/>
            <a:ext cx="1355883" cy="70340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Εικ. 5: Τρισδιάστατα πεδία κατανομής τάσεων von Mises σε το τετράγωνο πιάτο</a:t>
            </a:r>
            <a:r>
              <a:rPr kumimoji="0" lang="el-GR" altLang="el-GR"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13" name="Rectangle 2"/>
          <p:cNvSpPr>
            <a:spLocks noChangeArrowheads="1"/>
          </p:cNvSpPr>
          <p:nvPr/>
        </p:nvSpPr>
        <p:spPr bwMode="auto">
          <a:xfrm>
            <a:off x="10271694" y="1123897"/>
            <a:ext cx="1533619" cy="147285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Εικ. 6: Τρισδιάστατη κατανομή τάσεων von Mises πεδία σε βίδες της τετράγωνης πλάκας: (α) 1η βίδα (β) 2η βίδα (γ) 3η βίδα (δ) 4η βίδα</a:t>
            </a:r>
            <a:r>
              <a:rPr kumimoji="0" lang="el-GR" altLang="el-GR"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14" name="Rectangle 3"/>
          <p:cNvSpPr>
            <a:spLocks noChangeArrowheads="1"/>
          </p:cNvSpPr>
          <p:nvPr/>
        </p:nvSpPr>
        <p:spPr bwMode="auto">
          <a:xfrm>
            <a:off x="4279918" y="4094231"/>
            <a:ext cx="1374677" cy="70340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Εικ. 7: Τρισδιάστατα πεδία κατανομής τάσεων von Mises στην πλάκα Υ</a:t>
            </a:r>
            <a:r>
              <a:rPr kumimoji="0" lang="el-GR" altLang="el-GR"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15" name="Rectangle 4"/>
          <p:cNvSpPr>
            <a:spLocks noChangeArrowheads="1"/>
          </p:cNvSpPr>
          <p:nvPr/>
        </p:nvSpPr>
        <p:spPr bwMode="auto">
          <a:xfrm>
            <a:off x="10995856" y="4172848"/>
            <a:ext cx="1055118" cy="181140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Εικ.</a:t>
            </a:r>
            <a:r>
              <a:rPr kumimoji="0" lang="el-GR" altLang="el-GR" sz="1200" b="0" i="0" u="none" strike="noStrike" cap="none" normalizeH="0" dirty="0" smtClean="0">
                <a:ln>
                  <a:noFill/>
                </a:ln>
                <a:solidFill>
                  <a:srgbClr val="202124"/>
                </a:solidFill>
                <a:effectLst/>
                <a:latin typeface="Times New Roman" panose="02020603050405020304" pitchFamily="18" charset="0"/>
                <a:cs typeface="Times New Roman" panose="02020603050405020304" pitchFamily="18" charset="0"/>
              </a:rPr>
              <a:t> </a:t>
            </a:r>
            <a:r>
              <a:rPr kumimoji="0" lang="el-GR" altLang="el-GR" sz="12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8: Τρισδιάστατα πεδία κατανομής τάσεων von Mises στις βίδες της πλάκας Υ: (α) 1η βίδα, (β) 2η βίδα, (γ) 3η βίδα, (δ) 4η βίδα και (ε) 5η βίδα</a:t>
            </a:r>
            <a:r>
              <a:rPr kumimoji="0" lang="el-GR" altLang="el-GR"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23251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1388238"/>
            <a:ext cx="12192000" cy="461665"/>
          </a:xfrm>
          <a:prstGeom prst="rect">
            <a:avLst/>
          </a:prstGeom>
        </p:spPr>
        <p:txBody>
          <a:bodyPr wrap="square">
            <a:spAutoFit/>
          </a:bodyPr>
          <a:lstStyle/>
          <a:p>
            <a:pPr algn="ctr"/>
            <a:r>
              <a:rPr lang="el-GR" sz="2400" b="1" dirty="0" smtClean="0">
                <a:solidFill>
                  <a:srgbClr val="FF0000"/>
                </a:solidFill>
                <a:latin typeface="Times New Roman" panose="02020603050405020304" pitchFamily="18" charset="0"/>
                <a:cs typeface="Times New Roman" panose="02020603050405020304" pitchFamily="18" charset="0"/>
              </a:rPr>
              <a:t>Ενδεικτική Βιβλιογραφία</a:t>
            </a:r>
            <a:endParaRPr lang="el-GR" sz="2400" dirty="0"/>
          </a:p>
        </p:txBody>
      </p:sp>
      <p:sp>
        <p:nvSpPr>
          <p:cNvPr id="3" name="Ορθογώνιο 2"/>
          <p:cNvSpPr/>
          <p:nvPr/>
        </p:nvSpPr>
        <p:spPr>
          <a:xfrm>
            <a:off x="0" y="2384525"/>
            <a:ext cx="12192000" cy="2862322"/>
          </a:xfrm>
          <a:prstGeom prst="rect">
            <a:avLst/>
          </a:prstGeom>
        </p:spPr>
        <p:txBody>
          <a:bodyPr wrap="square">
            <a:spAutoFit/>
          </a:bodyPr>
          <a:lstStyle/>
          <a:p>
            <a:pPr marL="342900" indent="-342900">
              <a:buAutoNum type="arabicPeriod"/>
            </a:pPr>
            <a:r>
              <a:rPr lang="en-US" dirty="0" smtClean="0">
                <a:latin typeface="Times New Roman" panose="02020603050405020304" pitchFamily="18" charset="0"/>
                <a:cs typeface="Times New Roman" panose="02020603050405020304" pitchFamily="18" charset="0"/>
              </a:rPr>
              <a:t>Mandible </a:t>
            </a:r>
            <a:r>
              <a:rPr lang="en-US" dirty="0">
                <a:latin typeface="Times New Roman" panose="02020603050405020304" pitchFamily="18" charset="0"/>
                <a:cs typeface="Times New Roman" panose="02020603050405020304" pitchFamily="18" charset="0"/>
              </a:rPr>
              <a:t>- Reduction and </a:t>
            </a:r>
            <a:r>
              <a:rPr lang="en-US" dirty="0" smtClean="0">
                <a:latin typeface="Times New Roman" panose="02020603050405020304" pitchFamily="18" charset="0"/>
                <a:cs typeface="Times New Roman" panose="02020603050405020304" pitchFamily="18" charset="0"/>
              </a:rPr>
              <a:t>flixation</a:t>
            </a:r>
          </a:p>
          <a:p>
            <a:pPr marL="342900" indent="-342900">
              <a:buFontTx/>
              <a:buAutoNum type="arabicPeriod"/>
            </a:pPr>
            <a:r>
              <a:rPr lang="en-US" dirty="0">
                <a:latin typeface="Times New Roman" panose="02020603050405020304" pitchFamily="18" charset="0"/>
                <a:cs typeface="Times New Roman" panose="02020603050405020304" pitchFamily="18" charset="0"/>
              </a:rPr>
              <a:t>Fracture Fixation Technique and Chewing Side Impact Jaw Mechanics in Mandible Fracture Repair</a:t>
            </a:r>
            <a:endParaRPr lang="el-GR" dirty="0">
              <a:latin typeface="Times New Roman" panose="02020603050405020304" pitchFamily="18" charset="0"/>
              <a:cs typeface="Times New Roman" panose="02020603050405020304" pitchFamily="18" charset="0"/>
            </a:endParaRPr>
          </a:p>
          <a:p>
            <a:pPr marL="342900" indent="-342900">
              <a:buAutoNum type="arabicPeriod"/>
            </a:pPr>
            <a:r>
              <a:rPr lang="en-US" dirty="0">
                <a:latin typeface="Times New Roman" panose="02020603050405020304" pitchFamily="18" charset="0"/>
                <a:cs typeface="Times New Roman" panose="02020603050405020304" pitchFamily="18" charset="0"/>
                <a:hlinkClick r:id="rId2"/>
              </a:rPr>
              <a:t>https://</a:t>
            </a:r>
            <a:r>
              <a:rPr lang="en-US" dirty="0" smtClean="0">
                <a:latin typeface="Times New Roman" panose="02020603050405020304" pitchFamily="18" charset="0"/>
                <a:cs typeface="Times New Roman" panose="02020603050405020304" pitchFamily="18" charset="0"/>
                <a:hlinkClick r:id="rId2"/>
              </a:rPr>
              <a:t>eclass.uoa.gr/modules/document/file.php</a:t>
            </a:r>
            <a:endParaRPr lang="el-GR" dirty="0" smtClean="0">
              <a:latin typeface="Times New Roman" panose="02020603050405020304" pitchFamily="18" charset="0"/>
              <a:cs typeface="Times New Roman" panose="02020603050405020304" pitchFamily="18" charset="0"/>
            </a:endParaRPr>
          </a:p>
          <a:p>
            <a:pPr marL="342900" indent="-342900">
              <a:buFontTx/>
              <a:buAutoNum type="arabicPeriod"/>
            </a:pPr>
            <a:r>
              <a:rPr lang="en-US" dirty="0">
                <a:latin typeface="Times New Roman" panose="02020603050405020304" pitchFamily="18" charset="0"/>
                <a:cs typeface="Times New Roman" panose="02020603050405020304" pitchFamily="18" charset="0"/>
              </a:rPr>
              <a:t>Biomechanics of the mandible of Macaca mulatta during the power stroke of mastication: Loading, deformation, and strain regimes and the impact of food </a:t>
            </a:r>
            <a:r>
              <a:rPr lang="en-US" dirty="0" smtClean="0">
                <a:latin typeface="Times New Roman" panose="02020603050405020304" pitchFamily="18" charset="0"/>
                <a:cs typeface="Times New Roman" panose="02020603050405020304" pitchFamily="18" charset="0"/>
              </a:rPr>
              <a:t>type</a:t>
            </a:r>
            <a:endParaRPr lang="el-GR" dirty="0" smtClean="0">
              <a:latin typeface="Times New Roman" panose="02020603050405020304" pitchFamily="18" charset="0"/>
              <a:cs typeface="Times New Roman" panose="02020603050405020304" pitchFamily="18" charset="0"/>
            </a:endParaRPr>
          </a:p>
          <a:p>
            <a:pPr marL="342900" indent="-342900">
              <a:buFontTx/>
              <a:buAutoNum type="arabicPeriod"/>
            </a:pPr>
            <a:r>
              <a:rPr lang="en-US" dirty="0">
                <a:latin typeface="Times New Roman" panose="02020603050405020304" pitchFamily="18" charset="0"/>
                <a:cs typeface="Times New Roman" panose="02020603050405020304" pitchFamily="18" charset="0"/>
              </a:rPr>
              <a:t>Numerical modeling of human mastication, a simplistic view to design foods adapted to mastication </a:t>
            </a:r>
            <a:r>
              <a:rPr lang="en-US" dirty="0" smtClean="0">
                <a:latin typeface="Times New Roman" panose="02020603050405020304" pitchFamily="18" charset="0"/>
                <a:cs typeface="Times New Roman" panose="02020603050405020304" pitchFamily="18" charset="0"/>
              </a:rPr>
              <a:t>abilities</a:t>
            </a:r>
            <a:endParaRPr lang="el-GR" dirty="0" smtClean="0">
              <a:latin typeface="Times New Roman" panose="02020603050405020304" pitchFamily="18" charset="0"/>
              <a:cs typeface="Times New Roman" panose="02020603050405020304" pitchFamily="18" charset="0"/>
            </a:endParaRPr>
          </a:p>
          <a:p>
            <a:pPr marL="342900" indent="-342900">
              <a:buFontTx/>
              <a:buAutoNum type="arabicPeriod"/>
            </a:pPr>
            <a:r>
              <a:rPr lang="en-US" dirty="0">
                <a:latin typeface="Times New Roman" panose="02020603050405020304" pitchFamily="18" charset="0"/>
                <a:cs typeface="Times New Roman" panose="02020603050405020304" pitchFamily="18" charset="0"/>
              </a:rPr>
              <a:t>Estimation of masticatory forces for patient-specific analysis of the human mandible</a:t>
            </a:r>
            <a:endParaRPr lang="el-GR" dirty="0">
              <a:latin typeface="Times New Roman" panose="02020603050405020304" pitchFamily="18" charset="0"/>
              <a:cs typeface="Times New Roman" panose="02020603050405020304" pitchFamily="18" charset="0"/>
            </a:endParaRPr>
          </a:p>
          <a:p>
            <a:pPr marL="342900" indent="-342900">
              <a:buFontTx/>
              <a:buAutoNum type="arabicPeriod"/>
            </a:pPr>
            <a:endParaRPr lang="en-US" dirty="0" smtClean="0">
              <a:latin typeface="Times New Roman" panose="02020603050405020304" pitchFamily="18" charset="0"/>
              <a:cs typeface="Times New Roman" panose="02020603050405020304" pitchFamily="18" charset="0"/>
            </a:endParaRPr>
          </a:p>
          <a:p>
            <a:pPr marL="342900" indent="-342900">
              <a:buFontTx/>
              <a:buAutoNum type="arabicPeriod"/>
            </a:pPr>
            <a:endParaRPr lang="en-US" dirty="0">
              <a:latin typeface="Times New Roman" panose="02020603050405020304" pitchFamily="18" charset="0"/>
              <a:cs typeface="Times New Roman" panose="02020603050405020304" pitchFamily="18" charset="0"/>
            </a:endParaRPr>
          </a:p>
          <a:p>
            <a:pPr marL="342900" indent="-342900">
              <a:buAutoNum type="arabicPeriod"/>
            </a:pPr>
            <a:endParaRPr lang="el-GR" dirty="0"/>
          </a:p>
        </p:txBody>
      </p:sp>
    </p:spTree>
    <p:extLst>
      <p:ext uri="{BB962C8B-B14F-4D97-AF65-F5344CB8AC3E}">
        <p14:creationId xmlns:p14="http://schemas.microsoft.com/office/powerpoint/2010/main" val="1825196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783356"/>
            <a:ext cx="12192000" cy="584775"/>
          </a:xfrm>
          <a:prstGeom prst="rect">
            <a:avLst/>
          </a:prstGeom>
        </p:spPr>
        <p:txBody>
          <a:bodyPr wrap="square">
            <a:spAutoFit/>
          </a:bodyPr>
          <a:lstStyle/>
          <a:p>
            <a:pPr algn="ctr"/>
            <a:r>
              <a:rPr lang="el-GR" sz="3200" b="1" dirty="0" smtClean="0">
                <a:solidFill>
                  <a:srgbClr val="FF0000"/>
                </a:solidFill>
                <a:latin typeface="Times New Roman" panose="02020603050405020304" pitchFamily="18" charset="0"/>
                <a:cs typeface="Times New Roman" panose="02020603050405020304" pitchFamily="18" charset="0"/>
              </a:rPr>
              <a:t>Οδοντικά εμφυτεύματα</a:t>
            </a:r>
          </a:p>
        </p:txBody>
      </p:sp>
    </p:spTree>
    <p:extLst>
      <p:ext uri="{BB962C8B-B14F-4D97-AF65-F5344CB8AC3E}">
        <p14:creationId xmlns:p14="http://schemas.microsoft.com/office/powerpoint/2010/main" val="1220029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2"/>
          <a:stretch>
            <a:fillRect/>
          </a:stretch>
        </p:blipFill>
        <p:spPr>
          <a:xfrm>
            <a:off x="4287246" y="1164566"/>
            <a:ext cx="3371850" cy="5086350"/>
          </a:xfrm>
          <a:prstGeom prst="rect">
            <a:avLst/>
          </a:prstGeom>
        </p:spPr>
      </p:pic>
    </p:spTree>
    <p:extLst>
      <p:ext uri="{BB962C8B-B14F-4D97-AF65-F5344CB8AC3E}">
        <p14:creationId xmlns:p14="http://schemas.microsoft.com/office/powerpoint/2010/main" val="3969487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8321136" y="1260365"/>
            <a:ext cx="2797561" cy="646331"/>
          </a:xfrm>
          <a:prstGeom prst="rect">
            <a:avLst/>
          </a:prstGeom>
        </p:spPr>
        <p:txBody>
          <a:bodyPr wrap="none">
            <a:spAutoFit/>
          </a:bodyPr>
          <a:lstStyle/>
          <a:p>
            <a:pPr algn="ctr"/>
            <a:r>
              <a:rPr lang="en-US" dirty="0">
                <a:solidFill>
                  <a:srgbClr val="FF0000"/>
                </a:solidFill>
                <a:latin typeface="Times New Roman" panose="02020603050405020304" pitchFamily="18" charset="0"/>
                <a:cs typeface="Times New Roman" panose="02020603050405020304" pitchFamily="18" charset="0"/>
              </a:rPr>
              <a:t>Extra-oral appliances </a:t>
            </a:r>
            <a:endParaRPr lang="el-GR" dirty="0" smtClean="0">
              <a:solidFill>
                <a:srgbClr val="FF0000"/>
              </a:solidFill>
              <a:latin typeface="Times New Roman" panose="02020603050405020304" pitchFamily="18" charset="0"/>
              <a:cs typeface="Times New Roman" panose="02020603050405020304" pitchFamily="18" charset="0"/>
            </a:endParaRPr>
          </a:p>
          <a:p>
            <a:pPr algn="ctr"/>
            <a:r>
              <a:rPr lang="en-US" dirty="0" smtClean="0">
                <a:solidFill>
                  <a:srgbClr val="FF0000"/>
                </a:solidFill>
                <a:latin typeface="Times New Roman" panose="02020603050405020304" pitchFamily="18" charset="0"/>
                <a:cs typeface="Times New Roman" panose="02020603050405020304" pitchFamily="18" charset="0"/>
              </a:rPr>
              <a:t>(</a:t>
            </a:r>
            <a:r>
              <a:rPr lang="el-GR" dirty="0" smtClean="0">
                <a:solidFill>
                  <a:srgbClr val="FF0000"/>
                </a:solidFill>
                <a:latin typeface="Times New Roman" panose="02020603050405020304" pitchFamily="18" charset="0"/>
                <a:cs typeface="Times New Roman" panose="02020603050405020304" pitchFamily="18" charset="0"/>
              </a:rPr>
              <a:t>έξω-στοματικές συσκευές) </a:t>
            </a:r>
            <a:endParaRPr lang="el-GR" dirty="0">
              <a:solidFill>
                <a:srgbClr val="FF0000"/>
              </a:solidFill>
              <a:latin typeface="Times New Roman" panose="02020603050405020304" pitchFamily="18" charset="0"/>
              <a:cs typeface="Times New Roman" panose="02020603050405020304" pitchFamily="18" charset="0"/>
            </a:endParaRP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631"/>
            <a:ext cx="7449590" cy="5268060"/>
          </a:xfrm>
          <a:prstGeom prst="rect">
            <a:avLst/>
          </a:prstGeo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7835" y="1906696"/>
            <a:ext cx="4944165" cy="3496163"/>
          </a:xfrm>
          <a:prstGeom prst="rect">
            <a:avLst/>
          </a:prstGeom>
        </p:spPr>
      </p:pic>
      <p:sp>
        <p:nvSpPr>
          <p:cNvPr id="7" name="Ορθογώνιο 6"/>
          <p:cNvSpPr/>
          <p:nvPr/>
        </p:nvSpPr>
        <p:spPr>
          <a:xfrm>
            <a:off x="5991367" y="50554"/>
            <a:ext cx="6200632" cy="1292662"/>
          </a:xfrm>
          <a:prstGeom prst="rect">
            <a:avLst/>
          </a:prstGeom>
        </p:spPr>
        <p:txBody>
          <a:bodyPr wrap="square">
            <a:spAutoFit/>
          </a:bodyPr>
          <a:lstStyle/>
          <a:p>
            <a:pPr algn="ctr"/>
            <a:r>
              <a:rPr lang="en-US" b="1" dirty="0">
                <a:solidFill>
                  <a:srgbClr val="000000"/>
                </a:solidFill>
                <a:latin typeface="Times New Roman" panose="02020603050405020304" pitchFamily="18" charset="0"/>
                <a:cs typeface="Times New Roman" panose="02020603050405020304" pitchFamily="18" charset="0"/>
              </a:rPr>
              <a:t>Biomechanics of Tooth-Movement: </a:t>
            </a:r>
            <a:r>
              <a:rPr lang="en-US" b="1" dirty="0" smtClean="0">
                <a:solidFill>
                  <a:srgbClr val="000000"/>
                </a:solidFill>
                <a:latin typeface="Times New Roman" panose="02020603050405020304" pitchFamily="18" charset="0"/>
                <a:cs typeface="Times New Roman" panose="02020603050405020304" pitchFamily="18" charset="0"/>
              </a:rPr>
              <a:t>Current </a:t>
            </a:r>
            <a:r>
              <a:rPr lang="en-US" b="1" dirty="0">
                <a:solidFill>
                  <a:srgbClr val="000000"/>
                </a:solidFill>
                <a:latin typeface="Times New Roman" panose="02020603050405020304" pitchFamily="18" charset="0"/>
                <a:cs typeface="Times New Roman" panose="02020603050405020304" pitchFamily="18" charset="0"/>
              </a:rPr>
              <a:t>Look at Orthodontic </a:t>
            </a:r>
            <a:r>
              <a:rPr lang="en-US" b="1" dirty="0" smtClean="0">
                <a:solidFill>
                  <a:srgbClr val="000000"/>
                </a:solidFill>
                <a:latin typeface="Times New Roman" panose="02020603050405020304" pitchFamily="18" charset="0"/>
                <a:cs typeface="Times New Roman" panose="02020603050405020304" pitchFamily="18" charset="0"/>
              </a:rPr>
              <a:t>Fundamental</a:t>
            </a:r>
            <a:endParaRPr lang="en-US" b="1" dirty="0">
              <a:solidFill>
                <a:srgbClr val="000000"/>
              </a:solidFill>
              <a:latin typeface="Times New Roman" panose="02020603050405020304" pitchFamily="18" charset="0"/>
              <a:cs typeface="Times New Roman" panose="02020603050405020304" pitchFamily="18" charset="0"/>
            </a:endParaRPr>
          </a:p>
          <a:p>
            <a:pPr algn="ctr"/>
            <a:r>
              <a:rPr lang="en-US" sz="1200" dirty="0">
                <a:solidFill>
                  <a:srgbClr val="000000"/>
                </a:solidFill>
                <a:latin typeface="Times New Roman" panose="02020603050405020304" pitchFamily="18" charset="0"/>
                <a:cs typeface="Times New Roman" panose="02020603050405020304" pitchFamily="18" charset="0"/>
              </a:rPr>
              <a:t>Joanna Antoszewska</a:t>
            </a:r>
            <a:r>
              <a:rPr lang="en-US" sz="1200" baseline="30000" dirty="0">
                <a:solidFill>
                  <a:srgbClr val="000000"/>
                </a:solidFill>
                <a:latin typeface="Times New Roman" panose="02020603050405020304" pitchFamily="18" charset="0"/>
                <a:cs typeface="Times New Roman" panose="02020603050405020304" pitchFamily="18" charset="0"/>
              </a:rPr>
              <a:t>1</a:t>
            </a:r>
            <a:r>
              <a:rPr lang="en-US" sz="1200" dirty="0">
                <a:solidFill>
                  <a:srgbClr val="000000"/>
                </a:solidFill>
                <a:latin typeface="Times New Roman" panose="02020603050405020304" pitchFamily="18" charset="0"/>
                <a:cs typeface="Times New Roman" panose="02020603050405020304" pitchFamily="18" charset="0"/>
              </a:rPr>
              <a:t> and Nazan </a:t>
            </a:r>
            <a:r>
              <a:rPr lang="en-US" sz="1200" dirty="0" smtClean="0">
                <a:solidFill>
                  <a:srgbClr val="000000"/>
                </a:solidFill>
                <a:latin typeface="Times New Roman" panose="02020603050405020304" pitchFamily="18" charset="0"/>
                <a:cs typeface="Times New Roman" panose="02020603050405020304" pitchFamily="18" charset="0"/>
              </a:rPr>
              <a:t>Küçükkeleş</a:t>
            </a:r>
            <a:r>
              <a:rPr lang="en-US" sz="1200" baseline="30000" dirty="0" smtClean="0">
                <a:solidFill>
                  <a:srgbClr val="000000"/>
                </a:solidFill>
                <a:latin typeface="Times New Roman" panose="02020603050405020304" pitchFamily="18" charset="0"/>
                <a:cs typeface="Times New Roman" panose="02020603050405020304" pitchFamily="18" charset="0"/>
              </a:rPr>
              <a:t>2</a:t>
            </a:r>
          </a:p>
          <a:p>
            <a:pPr algn="ctr"/>
            <a:r>
              <a:rPr lang="en-US" sz="1200" dirty="0" smtClean="0">
                <a:latin typeface="Times New Roman" panose="02020603050405020304" pitchFamily="18" charset="0"/>
                <a:cs typeface="Times New Roman" panose="02020603050405020304" pitchFamily="18" charset="0"/>
              </a:rPr>
              <a:t>1 Wroclaw </a:t>
            </a:r>
            <a:r>
              <a:rPr lang="en-US" sz="1200" dirty="0">
                <a:latin typeface="Times New Roman" panose="02020603050405020304" pitchFamily="18" charset="0"/>
                <a:cs typeface="Times New Roman" panose="02020603050405020304" pitchFamily="18" charset="0"/>
              </a:rPr>
              <a:t>Medical University, </a:t>
            </a:r>
            <a:r>
              <a:rPr lang="en-US" sz="1200" dirty="0" smtClean="0">
                <a:latin typeface="Times New Roman" panose="02020603050405020304" pitchFamily="18" charset="0"/>
                <a:cs typeface="Times New Roman" panose="02020603050405020304" pitchFamily="18" charset="0"/>
              </a:rPr>
              <a:t>2 Marmara </a:t>
            </a:r>
            <a:r>
              <a:rPr lang="en-US" sz="1200" dirty="0">
                <a:latin typeface="Times New Roman" panose="02020603050405020304" pitchFamily="18" charset="0"/>
                <a:cs typeface="Times New Roman" panose="02020603050405020304" pitchFamily="18" charset="0"/>
              </a:rPr>
              <a:t>University, </a:t>
            </a:r>
            <a:r>
              <a:rPr lang="en-US" sz="1200" dirty="0" smtClean="0">
                <a:latin typeface="Times New Roman" panose="02020603050405020304" pitchFamily="18" charset="0"/>
                <a:cs typeface="Times New Roman" panose="02020603050405020304" pitchFamily="18" charset="0"/>
              </a:rPr>
              <a:t>1 Poland 2 Turkey </a:t>
            </a:r>
            <a:endParaRPr lang="en-US" sz="1200" dirty="0">
              <a:latin typeface="Times New Roman" panose="02020603050405020304" pitchFamily="18" charset="0"/>
              <a:cs typeface="Times New Roman" panose="02020603050405020304" pitchFamily="18" charset="0"/>
            </a:endParaRPr>
          </a:p>
          <a:p>
            <a:pPr algn="ctr"/>
            <a:endParaRPr lang="en-US" b="0" i="0" u="none" strike="noStrike" dirty="0">
              <a:solidFill>
                <a:srgbClr val="000000"/>
              </a:solidFill>
              <a:effectLst/>
              <a:latin typeface="Times New Roman" panose="02020603050405020304" pitchFamily="18" charset="0"/>
              <a:cs typeface="Times New Roman" panose="02020603050405020304" pitchFamily="18" charset="0"/>
            </a:endParaRPr>
          </a:p>
        </p:txBody>
      </p:sp>
      <p:sp>
        <p:nvSpPr>
          <p:cNvPr id="8" name="Rectangle 5"/>
          <p:cNvSpPr>
            <a:spLocks noChangeArrowheads="1"/>
          </p:cNvSpPr>
          <p:nvPr/>
        </p:nvSpPr>
        <p:spPr bwMode="auto">
          <a:xfrm>
            <a:off x="8296115" y="5660801"/>
            <a:ext cx="3598941" cy="611076"/>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l-GR" sz="14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l-GR" altLang="el-GR" sz="14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Ρύθμιση κεφαλής: σήμανση του κέντρου </a:t>
            </a:r>
            <a:r>
              <a:rPr lang="el-GR" altLang="el-GR" sz="1400" dirty="0" smtClean="0">
                <a:solidFill>
                  <a:srgbClr val="FF0000"/>
                </a:solidFill>
                <a:latin typeface="Times New Roman" panose="02020603050405020304" pitchFamily="18" charset="0"/>
                <a:cs typeface="Times New Roman" panose="02020603050405020304" pitchFamily="18" charset="0"/>
              </a:rPr>
              <a:t>του γομφίου </a:t>
            </a:r>
            <a:r>
              <a:rPr kumimoji="0" lang="el-GR" altLang="el-GR" sz="14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της αντίστασης (αστερίσκος) στο δέρμα του ασθενούς </a:t>
            </a:r>
          </a:p>
        </p:txBody>
      </p:sp>
      <p:sp>
        <p:nvSpPr>
          <p:cNvPr id="9" name="Rectangle 6"/>
          <p:cNvSpPr>
            <a:spLocks noChangeArrowheads="1"/>
          </p:cNvSpPr>
          <p:nvPr/>
        </p:nvSpPr>
        <p:spPr bwMode="auto">
          <a:xfrm>
            <a:off x="413485" y="5966339"/>
            <a:ext cx="6622619" cy="82651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l-GR" sz="14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a:t>
            </a:r>
            <a:r>
              <a:rPr kumimoji="0" lang="el-GR" altLang="el-GR" sz="14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Καλύμματα κεφαλής - διανύσματα δύναμης ανάλογα με τη θέση της εξωτερικής έλξης: </a:t>
            </a:r>
            <a:r>
              <a:rPr kumimoji="0" lang="el-GR" altLang="el-GR" sz="14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α)</a:t>
            </a:r>
            <a:r>
              <a:rPr kumimoji="0" lang="el-GR" altLang="el-GR" sz="1400" b="0" i="0" u="none" strike="noStrike" cap="none" normalizeH="0" dirty="0" smtClean="0">
                <a:ln>
                  <a:noFill/>
                </a:ln>
                <a:solidFill>
                  <a:srgbClr val="0070C0"/>
                </a:solidFill>
                <a:effectLst/>
                <a:latin typeface="Times New Roman" panose="02020603050405020304" pitchFamily="18" charset="0"/>
                <a:cs typeface="Times New Roman" panose="02020603050405020304" pitchFamily="18" charset="0"/>
              </a:rPr>
              <a:t> </a:t>
            </a:r>
            <a:r>
              <a:rPr kumimoji="0" lang="el-GR" altLang="el-GR" sz="14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χαμηλής έλξης, β) υψηλής έλξης, γ) συνδυασμός έλξεων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Οι ροπές περιστροφής εξαρτώνται τόσο από το μήκος όσο και από τη γωνίωση των εξωτερικών βραχιόνων του τόξου προσώπου </a:t>
            </a:r>
          </a:p>
        </p:txBody>
      </p:sp>
    </p:spTree>
    <p:extLst>
      <p:ext uri="{BB962C8B-B14F-4D97-AF65-F5344CB8AC3E}">
        <p14:creationId xmlns:p14="http://schemas.microsoft.com/office/powerpoint/2010/main" val="1164619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6432" y="1807340"/>
            <a:ext cx="7582958" cy="4191585"/>
          </a:xfrm>
          <a:prstGeom prst="rect">
            <a:avLst/>
          </a:prstGeom>
        </p:spPr>
      </p:pic>
      <p:sp>
        <p:nvSpPr>
          <p:cNvPr id="5" name="Ορθογώνιο 4"/>
          <p:cNvSpPr/>
          <p:nvPr/>
        </p:nvSpPr>
        <p:spPr>
          <a:xfrm>
            <a:off x="0" y="127499"/>
            <a:ext cx="12191999" cy="1015663"/>
          </a:xfrm>
          <a:prstGeom prst="rect">
            <a:avLst/>
          </a:prstGeom>
        </p:spPr>
        <p:txBody>
          <a:bodyPr wrap="square">
            <a:spAutoFit/>
          </a:bodyPr>
          <a:lstStyle/>
          <a:p>
            <a:pPr algn="ctr"/>
            <a:r>
              <a:rPr lang="en-US" b="1" dirty="0">
                <a:solidFill>
                  <a:srgbClr val="000000"/>
                </a:solidFill>
                <a:latin typeface="Times New Roman" panose="02020603050405020304" pitchFamily="18" charset="0"/>
                <a:cs typeface="Times New Roman" panose="02020603050405020304" pitchFamily="18" charset="0"/>
              </a:rPr>
              <a:t>Biomechanics of Tooth-Movement: </a:t>
            </a:r>
            <a:r>
              <a:rPr lang="en-US" b="1" dirty="0" smtClean="0">
                <a:solidFill>
                  <a:srgbClr val="000000"/>
                </a:solidFill>
                <a:latin typeface="Times New Roman" panose="02020603050405020304" pitchFamily="18" charset="0"/>
                <a:cs typeface="Times New Roman" panose="02020603050405020304" pitchFamily="18" charset="0"/>
              </a:rPr>
              <a:t>Current </a:t>
            </a:r>
            <a:r>
              <a:rPr lang="en-US" b="1" dirty="0">
                <a:solidFill>
                  <a:srgbClr val="000000"/>
                </a:solidFill>
                <a:latin typeface="Times New Roman" panose="02020603050405020304" pitchFamily="18" charset="0"/>
                <a:cs typeface="Times New Roman" panose="02020603050405020304" pitchFamily="18" charset="0"/>
              </a:rPr>
              <a:t>Look at Orthodontic </a:t>
            </a:r>
            <a:r>
              <a:rPr lang="en-US" b="1" dirty="0" smtClean="0">
                <a:solidFill>
                  <a:srgbClr val="000000"/>
                </a:solidFill>
                <a:latin typeface="Times New Roman" panose="02020603050405020304" pitchFamily="18" charset="0"/>
                <a:cs typeface="Times New Roman" panose="02020603050405020304" pitchFamily="18" charset="0"/>
              </a:rPr>
              <a:t>Fundamental</a:t>
            </a:r>
            <a:r>
              <a:rPr lang="el-GR" b="1" dirty="0" smtClean="0">
                <a:solidFill>
                  <a:srgbClr val="000000"/>
                </a:solidFill>
                <a:latin typeface="Times New Roman" panose="02020603050405020304" pitchFamily="18" charset="0"/>
                <a:cs typeface="Times New Roman" panose="02020603050405020304" pitchFamily="18" charset="0"/>
              </a:rPr>
              <a:t>     </a:t>
            </a:r>
            <a:r>
              <a:rPr lang="en-US" b="1" dirty="0" smtClean="0">
                <a:solidFill>
                  <a:srgbClr val="000000"/>
                </a:solidFill>
                <a:latin typeface="Times New Roman" panose="02020603050405020304" pitchFamily="18" charset="0"/>
                <a:cs typeface="Times New Roman" panose="02020603050405020304" pitchFamily="18" charset="0"/>
              </a:rPr>
              <a:t> </a:t>
            </a:r>
            <a:endParaRPr lang="en-US" b="1" dirty="0">
              <a:solidFill>
                <a:srgbClr val="000000"/>
              </a:solidFill>
              <a:latin typeface="Times New Roman" panose="02020603050405020304" pitchFamily="18" charset="0"/>
              <a:cs typeface="Times New Roman" panose="02020603050405020304" pitchFamily="18" charset="0"/>
            </a:endParaRPr>
          </a:p>
          <a:p>
            <a:pPr algn="ctr"/>
            <a:r>
              <a:rPr lang="en-US" sz="1200" dirty="0">
                <a:solidFill>
                  <a:srgbClr val="000000"/>
                </a:solidFill>
                <a:latin typeface="Times New Roman" panose="02020603050405020304" pitchFamily="18" charset="0"/>
                <a:cs typeface="Times New Roman" panose="02020603050405020304" pitchFamily="18" charset="0"/>
              </a:rPr>
              <a:t>Joanna Antoszewska</a:t>
            </a:r>
            <a:r>
              <a:rPr lang="en-US" sz="1200" baseline="30000" dirty="0">
                <a:solidFill>
                  <a:srgbClr val="000000"/>
                </a:solidFill>
                <a:latin typeface="Times New Roman" panose="02020603050405020304" pitchFamily="18" charset="0"/>
                <a:cs typeface="Times New Roman" panose="02020603050405020304" pitchFamily="18" charset="0"/>
              </a:rPr>
              <a:t>1</a:t>
            </a:r>
            <a:r>
              <a:rPr lang="en-US" sz="1200" dirty="0">
                <a:solidFill>
                  <a:srgbClr val="000000"/>
                </a:solidFill>
                <a:latin typeface="Times New Roman" panose="02020603050405020304" pitchFamily="18" charset="0"/>
                <a:cs typeface="Times New Roman" panose="02020603050405020304" pitchFamily="18" charset="0"/>
              </a:rPr>
              <a:t> and Nazan </a:t>
            </a:r>
            <a:r>
              <a:rPr lang="en-US" sz="1200" dirty="0" smtClean="0">
                <a:solidFill>
                  <a:srgbClr val="000000"/>
                </a:solidFill>
                <a:latin typeface="Times New Roman" panose="02020603050405020304" pitchFamily="18" charset="0"/>
                <a:cs typeface="Times New Roman" panose="02020603050405020304" pitchFamily="18" charset="0"/>
              </a:rPr>
              <a:t>Küçükkeleş</a:t>
            </a:r>
            <a:r>
              <a:rPr lang="en-US" sz="1200" baseline="30000" dirty="0" smtClean="0">
                <a:solidFill>
                  <a:srgbClr val="000000"/>
                </a:solidFill>
                <a:latin typeface="Times New Roman" panose="02020603050405020304" pitchFamily="18" charset="0"/>
                <a:cs typeface="Times New Roman" panose="02020603050405020304" pitchFamily="18" charset="0"/>
              </a:rPr>
              <a:t>2</a:t>
            </a:r>
          </a:p>
          <a:p>
            <a:pPr algn="ctr"/>
            <a:r>
              <a:rPr lang="en-US" sz="1200" dirty="0" smtClean="0">
                <a:latin typeface="Times New Roman" panose="02020603050405020304" pitchFamily="18" charset="0"/>
                <a:cs typeface="Times New Roman" panose="02020603050405020304" pitchFamily="18" charset="0"/>
              </a:rPr>
              <a:t>1 Wroclaw </a:t>
            </a:r>
            <a:r>
              <a:rPr lang="en-US" sz="1200" dirty="0">
                <a:latin typeface="Times New Roman" panose="02020603050405020304" pitchFamily="18" charset="0"/>
                <a:cs typeface="Times New Roman" panose="02020603050405020304" pitchFamily="18" charset="0"/>
              </a:rPr>
              <a:t>Medical University, </a:t>
            </a:r>
            <a:r>
              <a:rPr lang="en-US" sz="1200" dirty="0" smtClean="0">
                <a:latin typeface="Times New Roman" panose="02020603050405020304" pitchFamily="18" charset="0"/>
                <a:cs typeface="Times New Roman" panose="02020603050405020304" pitchFamily="18" charset="0"/>
              </a:rPr>
              <a:t>2 Marmara </a:t>
            </a:r>
            <a:r>
              <a:rPr lang="en-US" sz="1200" dirty="0">
                <a:latin typeface="Times New Roman" panose="02020603050405020304" pitchFamily="18" charset="0"/>
                <a:cs typeface="Times New Roman" panose="02020603050405020304" pitchFamily="18" charset="0"/>
              </a:rPr>
              <a:t>University, </a:t>
            </a:r>
            <a:r>
              <a:rPr lang="en-US" sz="1200" dirty="0" smtClean="0">
                <a:latin typeface="Times New Roman" panose="02020603050405020304" pitchFamily="18" charset="0"/>
                <a:cs typeface="Times New Roman" panose="02020603050405020304" pitchFamily="18" charset="0"/>
              </a:rPr>
              <a:t>1 Poland 2 Turkey </a:t>
            </a:r>
            <a:endParaRPr lang="en-US" sz="1200" dirty="0">
              <a:latin typeface="Times New Roman" panose="02020603050405020304" pitchFamily="18" charset="0"/>
              <a:cs typeface="Times New Roman" panose="02020603050405020304" pitchFamily="18" charset="0"/>
            </a:endParaRPr>
          </a:p>
          <a:p>
            <a:pPr algn="ctr"/>
            <a:endParaRPr lang="en-US" b="0" i="0" u="none" strike="noStrike" dirty="0">
              <a:solidFill>
                <a:srgbClr val="000000"/>
              </a:solidFill>
              <a:effectLst/>
              <a:latin typeface="Times New Roman" panose="02020603050405020304" pitchFamily="18" charset="0"/>
              <a:cs typeface="Times New Roman" panose="02020603050405020304" pitchFamily="18" charset="0"/>
            </a:endParaRPr>
          </a:p>
        </p:txBody>
      </p:sp>
      <p:sp>
        <p:nvSpPr>
          <p:cNvPr id="6" name="Rectangle 7"/>
          <p:cNvSpPr>
            <a:spLocks noChangeArrowheads="1"/>
          </p:cNvSpPr>
          <p:nvPr/>
        </p:nvSpPr>
        <p:spPr bwMode="auto">
          <a:xfrm>
            <a:off x="209549" y="1106137"/>
            <a:ext cx="11772900" cy="51874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Οι πιο επίκαιρες οδοντικές κινήσεις βασίζονται στον </a:t>
            </a:r>
            <a:r>
              <a:rPr kumimoji="0" lang="el-GR" altLang="el-GR"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3ο νόμο του Νεύτωνα </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που θεσπίστηκε ήδη το 1687: </a:t>
            </a:r>
            <a:r>
              <a:rPr kumimoji="0" lang="el-GR" altLang="el-GR"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σε κάθε ενέργεια υπάρχει πάντα μια ίση αντίδραση ή οι αμοιβαίες ενέργειες δύο σωμάτων είναι πάντα ίσες και αντιθέτου φοράς</a:t>
            </a:r>
          </a:p>
        </p:txBody>
      </p:sp>
      <p:sp>
        <p:nvSpPr>
          <p:cNvPr id="7" name="Rectangle 8"/>
          <p:cNvSpPr>
            <a:spLocks noChangeArrowheads="1"/>
          </p:cNvSpPr>
          <p:nvPr/>
        </p:nvSpPr>
        <p:spPr bwMode="auto">
          <a:xfrm>
            <a:off x="188117" y="6181385"/>
            <a:ext cx="11815763" cy="51874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Απώλεια αγκύρωσης κατά την </a:t>
            </a:r>
            <a:r>
              <a:rPr lang="el-GR" altLang="el-GR" dirty="0" smtClean="0">
                <a:solidFill>
                  <a:srgbClr val="202124"/>
                </a:solidFill>
                <a:latin typeface="Times New Roman" panose="02020603050405020304" pitchFamily="18" charset="0"/>
                <a:cs typeface="Times New Roman" panose="02020603050405020304" pitchFamily="18" charset="0"/>
              </a:rPr>
              <a:t>ανάκληση</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κυνόδοντα: α) αρχικά - κατηγορία Ι και στις δύο πλευρές β) τελικά - σχέση άκρου προς άκρο λόγω μετατόπισης των άνω γομφίων</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10329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3182" y="1349113"/>
            <a:ext cx="6477904" cy="4067743"/>
          </a:xfrm>
          <a:prstGeom prst="rect">
            <a:avLst/>
          </a:prstGeom>
        </p:spPr>
      </p:pic>
      <p:sp>
        <p:nvSpPr>
          <p:cNvPr id="4" name="Ορθογώνιο 3"/>
          <p:cNvSpPr/>
          <p:nvPr/>
        </p:nvSpPr>
        <p:spPr>
          <a:xfrm>
            <a:off x="0" y="127499"/>
            <a:ext cx="12191999" cy="1015663"/>
          </a:xfrm>
          <a:prstGeom prst="rect">
            <a:avLst/>
          </a:prstGeom>
        </p:spPr>
        <p:txBody>
          <a:bodyPr wrap="square">
            <a:spAutoFit/>
          </a:bodyPr>
          <a:lstStyle/>
          <a:p>
            <a:pPr algn="ctr"/>
            <a:r>
              <a:rPr lang="en-US" b="1" dirty="0">
                <a:solidFill>
                  <a:srgbClr val="000000"/>
                </a:solidFill>
                <a:latin typeface="Times New Roman" panose="02020603050405020304" pitchFamily="18" charset="0"/>
                <a:cs typeface="Times New Roman" panose="02020603050405020304" pitchFamily="18" charset="0"/>
              </a:rPr>
              <a:t>Biomechanics of Tooth-Movement: </a:t>
            </a:r>
            <a:r>
              <a:rPr lang="en-US" b="1" dirty="0" smtClean="0">
                <a:solidFill>
                  <a:srgbClr val="000000"/>
                </a:solidFill>
                <a:latin typeface="Times New Roman" panose="02020603050405020304" pitchFamily="18" charset="0"/>
                <a:cs typeface="Times New Roman" panose="02020603050405020304" pitchFamily="18" charset="0"/>
              </a:rPr>
              <a:t>Current </a:t>
            </a:r>
            <a:r>
              <a:rPr lang="en-US" b="1" dirty="0">
                <a:solidFill>
                  <a:srgbClr val="000000"/>
                </a:solidFill>
                <a:latin typeface="Times New Roman" panose="02020603050405020304" pitchFamily="18" charset="0"/>
                <a:cs typeface="Times New Roman" panose="02020603050405020304" pitchFamily="18" charset="0"/>
              </a:rPr>
              <a:t>Look at Orthodontic </a:t>
            </a:r>
            <a:r>
              <a:rPr lang="en-US" b="1" dirty="0" smtClean="0">
                <a:solidFill>
                  <a:srgbClr val="000000"/>
                </a:solidFill>
                <a:latin typeface="Times New Roman" panose="02020603050405020304" pitchFamily="18" charset="0"/>
                <a:cs typeface="Times New Roman" panose="02020603050405020304" pitchFamily="18" charset="0"/>
              </a:rPr>
              <a:t>Fundamental</a:t>
            </a:r>
            <a:r>
              <a:rPr lang="el-GR" b="1" dirty="0" smtClean="0">
                <a:solidFill>
                  <a:srgbClr val="000000"/>
                </a:solidFill>
                <a:latin typeface="Times New Roman" panose="02020603050405020304" pitchFamily="18" charset="0"/>
                <a:cs typeface="Times New Roman" panose="02020603050405020304" pitchFamily="18" charset="0"/>
              </a:rPr>
              <a:t>     </a:t>
            </a:r>
            <a:r>
              <a:rPr lang="en-US" b="1" dirty="0" smtClean="0">
                <a:solidFill>
                  <a:srgbClr val="000000"/>
                </a:solidFill>
                <a:latin typeface="Times New Roman" panose="02020603050405020304" pitchFamily="18" charset="0"/>
                <a:cs typeface="Times New Roman" panose="02020603050405020304" pitchFamily="18" charset="0"/>
              </a:rPr>
              <a:t> </a:t>
            </a:r>
            <a:endParaRPr lang="en-US" b="1" dirty="0">
              <a:solidFill>
                <a:srgbClr val="000000"/>
              </a:solidFill>
              <a:latin typeface="Times New Roman" panose="02020603050405020304" pitchFamily="18" charset="0"/>
              <a:cs typeface="Times New Roman" panose="02020603050405020304" pitchFamily="18" charset="0"/>
            </a:endParaRPr>
          </a:p>
          <a:p>
            <a:pPr algn="ctr"/>
            <a:r>
              <a:rPr lang="en-US" sz="1200" dirty="0">
                <a:solidFill>
                  <a:srgbClr val="000000"/>
                </a:solidFill>
                <a:latin typeface="Times New Roman" panose="02020603050405020304" pitchFamily="18" charset="0"/>
                <a:cs typeface="Times New Roman" panose="02020603050405020304" pitchFamily="18" charset="0"/>
              </a:rPr>
              <a:t>Joanna Antoszewska</a:t>
            </a:r>
            <a:r>
              <a:rPr lang="en-US" sz="1200" baseline="30000" dirty="0">
                <a:solidFill>
                  <a:srgbClr val="000000"/>
                </a:solidFill>
                <a:latin typeface="Times New Roman" panose="02020603050405020304" pitchFamily="18" charset="0"/>
                <a:cs typeface="Times New Roman" panose="02020603050405020304" pitchFamily="18" charset="0"/>
              </a:rPr>
              <a:t>1</a:t>
            </a:r>
            <a:r>
              <a:rPr lang="en-US" sz="1200" dirty="0">
                <a:solidFill>
                  <a:srgbClr val="000000"/>
                </a:solidFill>
                <a:latin typeface="Times New Roman" panose="02020603050405020304" pitchFamily="18" charset="0"/>
                <a:cs typeface="Times New Roman" panose="02020603050405020304" pitchFamily="18" charset="0"/>
              </a:rPr>
              <a:t> and Nazan </a:t>
            </a:r>
            <a:r>
              <a:rPr lang="en-US" sz="1200" dirty="0" smtClean="0">
                <a:solidFill>
                  <a:srgbClr val="000000"/>
                </a:solidFill>
                <a:latin typeface="Times New Roman" panose="02020603050405020304" pitchFamily="18" charset="0"/>
                <a:cs typeface="Times New Roman" panose="02020603050405020304" pitchFamily="18" charset="0"/>
              </a:rPr>
              <a:t>Küçükkeleş</a:t>
            </a:r>
            <a:r>
              <a:rPr lang="en-US" sz="1200" baseline="30000" dirty="0" smtClean="0">
                <a:solidFill>
                  <a:srgbClr val="000000"/>
                </a:solidFill>
                <a:latin typeface="Times New Roman" panose="02020603050405020304" pitchFamily="18" charset="0"/>
                <a:cs typeface="Times New Roman" panose="02020603050405020304" pitchFamily="18" charset="0"/>
              </a:rPr>
              <a:t>2</a:t>
            </a:r>
          </a:p>
          <a:p>
            <a:pPr algn="ctr"/>
            <a:r>
              <a:rPr lang="en-US" sz="1200" dirty="0" smtClean="0">
                <a:latin typeface="Times New Roman" panose="02020603050405020304" pitchFamily="18" charset="0"/>
                <a:cs typeface="Times New Roman" panose="02020603050405020304" pitchFamily="18" charset="0"/>
              </a:rPr>
              <a:t>1 Wroclaw </a:t>
            </a:r>
            <a:r>
              <a:rPr lang="en-US" sz="1200" dirty="0">
                <a:latin typeface="Times New Roman" panose="02020603050405020304" pitchFamily="18" charset="0"/>
                <a:cs typeface="Times New Roman" panose="02020603050405020304" pitchFamily="18" charset="0"/>
              </a:rPr>
              <a:t>Medical University, </a:t>
            </a:r>
            <a:r>
              <a:rPr lang="en-US" sz="1200" dirty="0" smtClean="0">
                <a:latin typeface="Times New Roman" panose="02020603050405020304" pitchFamily="18" charset="0"/>
                <a:cs typeface="Times New Roman" panose="02020603050405020304" pitchFamily="18" charset="0"/>
              </a:rPr>
              <a:t>2 Marmara </a:t>
            </a:r>
            <a:r>
              <a:rPr lang="en-US" sz="1200" dirty="0">
                <a:latin typeface="Times New Roman" panose="02020603050405020304" pitchFamily="18" charset="0"/>
                <a:cs typeface="Times New Roman" panose="02020603050405020304" pitchFamily="18" charset="0"/>
              </a:rPr>
              <a:t>University, </a:t>
            </a:r>
            <a:r>
              <a:rPr lang="en-US" sz="1200" dirty="0" smtClean="0">
                <a:latin typeface="Times New Roman" panose="02020603050405020304" pitchFamily="18" charset="0"/>
                <a:cs typeface="Times New Roman" panose="02020603050405020304" pitchFamily="18" charset="0"/>
              </a:rPr>
              <a:t>1 Poland 2 Turkey </a:t>
            </a:r>
            <a:endParaRPr lang="en-US" sz="1200" dirty="0">
              <a:latin typeface="Times New Roman" panose="02020603050405020304" pitchFamily="18" charset="0"/>
              <a:cs typeface="Times New Roman" panose="02020603050405020304" pitchFamily="18" charset="0"/>
            </a:endParaRPr>
          </a:p>
          <a:p>
            <a:pPr algn="ctr"/>
            <a:endParaRPr lang="en-US" b="0" i="0" u="none" strike="noStrike" dirty="0">
              <a:solidFill>
                <a:srgbClr val="000000"/>
              </a:solidFill>
              <a:effectLst/>
              <a:latin typeface="Times New Roman" panose="02020603050405020304" pitchFamily="18" charset="0"/>
              <a:cs typeface="Times New Roman" panose="02020603050405020304" pitchFamily="18" charset="0"/>
            </a:endParaRPr>
          </a:p>
        </p:txBody>
      </p:sp>
      <p:sp>
        <p:nvSpPr>
          <p:cNvPr id="5" name="Rectangle 9"/>
          <p:cNvSpPr>
            <a:spLocks noChangeArrowheads="1"/>
          </p:cNvSpPr>
          <p:nvPr/>
        </p:nvSpPr>
        <p:spPr bwMode="auto">
          <a:xfrm>
            <a:off x="104246" y="5576641"/>
            <a:ext cx="11915775" cy="79574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l-GR" sz="16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a:t>
            </a:r>
            <a:r>
              <a:rPr kumimoji="0" lang="el-GR" altLang="el-GR"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Διανύσματα δύναμης και ροπές μετατόπισης των δοντιών σε οβελιαίο-κατακόρυφο επίπεδο, ανάλογα με τον εντοπισμό του σύρματος τόξου που κάμπτεται μεταξύ του κυνόδοντα και του 1ου γομφίου </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(με την προϋπόθεση ότι δεν υπάρχουν άγκιστρα</a:t>
            </a:r>
            <a:r>
              <a:rPr kumimoji="0" lang="en-US"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συνδέσεις στους προγομφίους): α</a:t>
            </a:r>
            <a:r>
              <a:rPr kumimoji="0" lang="el-GR" altLang="el-GR"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 στη μέση της απόστασης, β) κοντά στον 1ο γομφίο, γ ) κοντά σε κυνόδοντα </a:t>
            </a:r>
          </a:p>
        </p:txBody>
      </p:sp>
    </p:spTree>
    <p:extLst>
      <p:ext uri="{BB962C8B-B14F-4D97-AF65-F5344CB8AC3E}">
        <p14:creationId xmlns:p14="http://schemas.microsoft.com/office/powerpoint/2010/main" val="2716806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ctr"/>
            <a:r>
              <a:rPr lang="el-GR" sz="3200" dirty="0" smtClean="0">
                <a:solidFill>
                  <a:srgbClr val="0070C0"/>
                </a:solidFill>
                <a:latin typeface="Times New Roman" panose="02020603050405020304" pitchFamily="18" charset="0"/>
                <a:cs typeface="Times New Roman" panose="02020603050405020304" pitchFamily="18" charset="0"/>
              </a:rPr>
              <a:t>Συνήθεις καταπονήσεις κάτω ανθρώπινης γνάθου</a:t>
            </a:r>
            <a:endParaRPr lang="el-GR" sz="3200" dirty="0">
              <a:solidFill>
                <a:srgbClr val="0070C0"/>
              </a:solidFill>
              <a:latin typeface="Times New Roman" panose="02020603050405020304" pitchFamily="18" charset="0"/>
              <a:cs typeface="Times New Roman" panose="02020603050405020304" pitchFamily="18" charset="0"/>
            </a:endParaRPr>
          </a:p>
        </p:txBody>
      </p:sp>
      <p:pic>
        <p:nvPicPr>
          <p:cNvPr id="3" name="Εικόνα 2"/>
          <p:cNvPicPr>
            <a:picLocks noChangeAspect="1"/>
          </p:cNvPicPr>
          <p:nvPr/>
        </p:nvPicPr>
        <p:blipFill>
          <a:blip r:embed="rId2"/>
          <a:stretch>
            <a:fillRect/>
          </a:stretch>
        </p:blipFill>
        <p:spPr>
          <a:xfrm>
            <a:off x="4148137" y="1923197"/>
            <a:ext cx="3895725" cy="2438400"/>
          </a:xfrm>
          <a:prstGeom prst="rect">
            <a:avLst/>
          </a:prstGeom>
        </p:spPr>
      </p:pic>
      <p:sp>
        <p:nvSpPr>
          <p:cNvPr id="4" name="Rectangle 3"/>
          <p:cNvSpPr>
            <a:spLocks noChangeArrowheads="1"/>
          </p:cNvSpPr>
          <p:nvPr/>
        </p:nvSpPr>
        <p:spPr bwMode="auto">
          <a:xfrm>
            <a:off x="1346578" y="5199089"/>
            <a:ext cx="9498842" cy="79574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l-GR" altLang="el-GR" dirty="0" smtClean="0">
                <a:solidFill>
                  <a:srgbClr val="202124"/>
                </a:solidFill>
                <a:latin typeface="Times New Roman" panose="02020603050405020304" pitchFamily="18" charset="0"/>
                <a:cs typeface="Times New Roman" panose="02020603050405020304" pitchFamily="18" charset="0"/>
              </a:rPr>
              <a:t>     Α</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πλοποιημένη αναπαράσταση των κύριων παραμορφώσεων</a:t>
            </a:r>
            <a:r>
              <a:rPr kumimoji="0" lang="el-GR" altLang="el-GR" b="0" i="0" u="none" strike="noStrike" cap="none" normalizeH="0" dirty="0" smtClean="0">
                <a:ln>
                  <a:noFill/>
                </a:ln>
                <a:solidFill>
                  <a:srgbClr val="202124"/>
                </a:solidFill>
                <a:effectLst/>
                <a:latin typeface="Times New Roman" panose="02020603050405020304" pitchFamily="18" charset="0"/>
                <a:cs typeface="Times New Roman" panose="02020603050405020304" pitchFamily="18" charset="0"/>
              </a:rPr>
              <a:t> </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που βρίσκονται συνεχώς σε όλες τις δοκιμασμένες γνάθους</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(Meyer</a:t>
            </a:r>
            <a:r>
              <a:rPr kumimoji="0" lang="en-US" altLang="el-GR" b="0" i="0" u="none" strike="noStrike" cap="none" normalizeH="0" dirty="0" smtClean="0">
                <a:ln>
                  <a:noFill/>
                </a:ln>
                <a:solidFill>
                  <a:schemeClr val="tx1"/>
                </a:solidFill>
                <a:effectLst/>
                <a:latin typeface="Times New Roman" panose="02020603050405020304" pitchFamily="18" charset="0"/>
                <a:cs typeface="Times New Roman" panose="02020603050405020304" pitchFamily="18" charset="0"/>
              </a:rPr>
              <a:t> et al). </a:t>
            </a:r>
            <a:r>
              <a:rPr lang="el-GR" altLang="el-GR" dirty="0" smtClean="0">
                <a:latin typeface="Times New Roman" panose="02020603050405020304" pitchFamily="18" charset="0"/>
                <a:cs typeface="Times New Roman" panose="02020603050405020304" pitchFamily="18" charset="0"/>
              </a:rPr>
              <a:t>Οι </a:t>
            </a:r>
            <a:r>
              <a:rPr lang="el-GR" altLang="el-GR" dirty="0" smtClean="0">
                <a:solidFill>
                  <a:srgbClr val="FF0000"/>
                </a:solidFill>
                <a:latin typeface="Times New Roman" panose="02020603050405020304" pitchFamily="18" charset="0"/>
                <a:cs typeface="Times New Roman" panose="02020603050405020304" pitchFamily="18" charset="0"/>
              </a:rPr>
              <a:t>κόκκινες</a:t>
            </a:r>
            <a:r>
              <a:rPr lang="el-GR" altLang="el-GR" dirty="0" smtClean="0">
                <a:latin typeface="Times New Roman" panose="02020603050405020304" pitchFamily="18" charset="0"/>
                <a:cs typeface="Times New Roman" panose="02020603050405020304" pitchFamily="18" charset="0"/>
              </a:rPr>
              <a:t> γραμμές παριστούν τις παραμορφώσεις λόγω </a:t>
            </a:r>
            <a:r>
              <a:rPr lang="el-GR" altLang="el-GR" dirty="0" smtClean="0">
                <a:solidFill>
                  <a:srgbClr val="FF0000"/>
                </a:solidFill>
                <a:latin typeface="Times New Roman" panose="02020603050405020304" pitchFamily="18" charset="0"/>
                <a:cs typeface="Times New Roman" panose="02020603050405020304" pitchFamily="18" charset="0"/>
              </a:rPr>
              <a:t>εφελκυσμού</a:t>
            </a:r>
            <a:r>
              <a:rPr lang="el-GR" altLang="el-GR" dirty="0" smtClean="0">
                <a:latin typeface="Times New Roman" panose="02020603050405020304" pitchFamily="18" charset="0"/>
                <a:cs typeface="Times New Roman" panose="02020603050405020304" pitchFamily="18" charset="0"/>
              </a:rPr>
              <a:t> και οι </a:t>
            </a:r>
            <a:r>
              <a:rPr lang="el-GR" altLang="el-GR" dirty="0" smtClean="0">
                <a:solidFill>
                  <a:srgbClr val="0070C0"/>
                </a:solidFill>
                <a:latin typeface="Times New Roman" panose="02020603050405020304" pitchFamily="18" charset="0"/>
                <a:cs typeface="Times New Roman" panose="02020603050405020304" pitchFamily="18" charset="0"/>
              </a:rPr>
              <a:t>μπλε</a:t>
            </a:r>
            <a:r>
              <a:rPr lang="el-GR" altLang="el-GR" dirty="0" smtClean="0">
                <a:latin typeface="Times New Roman" panose="02020603050405020304" pitchFamily="18" charset="0"/>
                <a:cs typeface="Times New Roman" panose="02020603050405020304" pitchFamily="18" charset="0"/>
              </a:rPr>
              <a:t> λόγω </a:t>
            </a:r>
            <a:r>
              <a:rPr lang="el-GR" altLang="el-GR" dirty="0" smtClean="0">
                <a:solidFill>
                  <a:srgbClr val="0070C0"/>
                </a:solidFill>
                <a:latin typeface="Times New Roman" panose="02020603050405020304" pitchFamily="18" charset="0"/>
                <a:cs typeface="Times New Roman" panose="02020603050405020304" pitchFamily="18" charset="0"/>
              </a:rPr>
              <a:t>θλίψης</a:t>
            </a:r>
            <a:endParaRPr kumimoji="0" lang="el-GR" altLang="el-GR"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41261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2679" y="1228418"/>
            <a:ext cx="7106642" cy="4401164"/>
          </a:xfrm>
          <a:prstGeom prst="rect">
            <a:avLst/>
          </a:prstGeom>
        </p:spPr>
      </p:pic>
      <p:sp>
        <p:nvSpPr>
          <p:cNvPr id="4" name="Ορθογώνιο 3"/>
          <p:cNvSpPr/>
          <p:nvPr/>
        </p:nvSpPr>
        <p:spPr>
          <a:xfrm>
            <a:off x="0" y="127499"/>
            <a:ext cx="12191999" cy="1015663"/>
          </a:xfrm>
          <a:prstGeom prst="rect">
            <a:avLst/>
          </a:prstGeom>
        </p:spPr>
        <p:txBody>
          <a:bodyPr wrap="square">
            <a:spAutoFit/>
          </a:bodyPr>
          <a:lstStyle/>
          <a:p>
            <a:pPr algn="ctr"/>
            <a:r>
              <a:rPr lang="en-US" b="1" dirty="0">
                <a:solidFill>
                  <a:srgbClr val="000000"/>
                </a:solidFill>
                <a:latin typeface="Times New Roman" panose="02020603050405020304" pitchFamily="18" charset="0"/>
                <a:cs typeface="Times New Roman" panose="02020603050405020304" pitchFamily="18" charset="0"/>
              </a:rPr>
              <a:t>Biomechanics of Tooth-Movement: </a:t>
            </a:r>
            <a:r>
              <a:rPr lang="en-US" b="1" dirty="0" smtClean="0">
                <a:solidFill>
                  <a:srgbClr val="000000"/>
                </a:solidFill>
                <a:latin typeface="Times New Roman" panose="02020603050405020304" pitchFamily="18" charset="0"/>
                <a:cs typeface="Times New Roman" panose="02020603050405020304" pitchFamily="18" charset="0"/>
              </a:rPr>
              <a:t>Current </a:t>
            </a:r>
            <a:r>
              <a:rPr lang="en-US" b="1" dirty="0">
                <a:solidFill>
                  <a:srgbClr val="000000"/>
                </a:solidFill>
                <a:latin typeface="Times New Roman" panose="02020603050405020304" pitchFamily="18" charset="0"/>
                <a:cs typeface="Times New Roman" panose="02020603050405020304" pitchFamily="18" charset="0"/>
              </a:rPr>
              <a:t>Look at Orthodontic </a:t>
            </a:r>
            <a:r>
              <a:rPr lang="en-US" b="1" dirty="0" smtClean="0">
                <a:solidFill>
                  <a:srgbClr val="000000"/>
                </a:solidFill>
                <a:latin typeface="Times New Roman" panose="02020603050405020304" pitchFamily="18" charset="0"/>
                <a:cs typeface="Times New Roman" panose="02020603050405020304" pitchFamily="18" charset="0"/>
              </a:rPr>
              <a:t>Fundamental</a:t>
            </a:r>
            <a:r>
              <a:rPr lang="el-GR" b="1" dirty="0" smtClean="0">
                <a:solidFill>
                  <a:srgbClr val="000000"/>
                </a:solidFill>
                <a:latin typeface="Times New Roman" panose="02020603050405020304" pitchFamily="18" charset="0"/>
                <a:cs typeface="Times New Roman" panose="02020603050405020304" pitchFamily="18" charset="0"/>
              </a:rPr>
              <a:t>     </a:t>
            </a:r>
            <a:r>
              <a:rPr lang="en-US" b="1" dirty="0" smtClean="0">
                <a:solidFill>
                  <a:srgbClr val="000000"/>
                </a:solidFill>
                <a:latin typeface="Times New Roman" panose="02020603050405020304" pitchFamily="18" charset="0"/>
                <a:cs typeface="Times New Roman" panose="02020603050405020304" pitchFamily="18" charset="0"/>
              </a:rPr>
              <a:t> </a:t>
            </a:r>
            <a:endParaRPr lang="en-US" b="1" dirty="0">
              <a:solidFill>
                <a:srgbClr val="000000"/>
              </a:solidFill>
              <a:latin typeface="Times New Roman" panose="02020603050405020304" pitchFamily="18" charset="0"/>
              <a:cs typeface="Times New Roman" panose="02020603050405020304" pitchFamily="18" charset="0"/>
            </a:endParaRPr>
          </a:p>
          <a:p>
            <a:pPr algn="ctr"/>
            <a:r>
              <a:rPr lang="en-US" sz="1200" dirty="0">
                <a:solidFill>
                  <a:srgbClr val="000000"/>
                </a:solidFill>
                <a:latin typeface="Times New Roman" panose="02020603050405020304" pitchFamily="18" charset="0"/>
                <a:cs typeface="Times New Roman" panose="02020603050405020304" pitchFamily="18" charset="0"/>
              </a:rPr>
              <a:t>Joanna Antoszewska</a:t>
            </a:r>
            <a:r>
              <a:rPr lang="en-US" sz="1200" baseline="30000" dirty="0">
                <a:solidFill>
                  <a:srgbClr val="000000"/>
                </a:solidFill>
                <a:latin typeface="Times New Roman" panose="02020603050405020304" pitchFamily="18" charset="0"/>
                <a:cs typeface="Times New Roman" panose="02020603050405020304" pitchFamily="18" charset="0"/>
              </a:rPr>
              <a:t>1</a:t>
            </a:r>
            <a:r>
              <a:rPr lang="en-US" sz="1200" dirty="0">
                <a:solidFill>
                  <a:srgbClr val="000000"/>
                </a:solidFill>
                <a:latin typeface="Times New Roman" panose="02020603050405020304" pitchFamily="18" charset="0"/>
                <a:cs typeface="Times New Roman" panose="02020603050405020304" pitchFamily="18" charset="0"/>
              </a:rPr>
              <a:t> and Nazan </a:t>
            </a:r>
            <a:r>
              <a:rPr lang="en-US" sz="1200" dirty="0" smtClean="0">
                <a:solidFill>
                  <a:srgbClr val="000000"/>
                </a:solidFill>
                <a:latin typeface="Times New Roman" panose="02020603050405020304" pitchFamily="18" charset="0"/>
                <a:cs typeface="Times New Roman" panose="02020603050405020304" pitchFamily="18" charset="0"/>
              </a:rPr>
              <a:t>Küçükkeleş</a:t>
            </a:r>
            <a:r>
              <a:rPr lang="en-US" sz="1200" baseline="30000" dirty="0" smtClean="0">
                <a:solidFill>
                  <a:srgbClr val="000000"/>
                </a:solidFill>
                <a:latin typeface="Times New Roman" panose="02020603050405020304" pitchFamily="18" charset="0"/>
                <a:cs typeface="Times New Roman" panose="02020603050405020304" pitchFamily="18" charset="0"/>
              </a:rPr>
              <a:t>2</a:t>
            </a:r>
          </a:p>
          <a:p>
            <a:pPr algn="ctr"/>
            <a:r>
              <a:rPr lang="en-US" sz="1200" dirty="0" smtClean="0">
                <a:latin typeface="Times New Roman" panose="02020603050405020304" pitchFamily="18" charset="0"/>
                <a:cs typeface="Times New Roman" panose="02020603050405020304" pitchFamily="18" charset="0"/>
              </a:rPr>
              <a:t>1 Wroclaw </a:t>
            </a:r>
            <a:r>
              <a:rPr lang="en-US" sz="1200" dirty="0">
                <a:latin typeface="Times New Roman" panose="02020603050405020304" pitchFamily="18" charset="0"/>
                <a:cs typeface="Times New Roman" panose="02020603050405020304" pitchFamily="18" charset="0"/>
              </a:rPr>
              <a:t>Medical University, </a:t>
            </a:r>
            <a:r>
              <a:rPr lang="en-US" sz="1200" dirty="0" smtClean="0">
                <a:latin typeface="Times New Roman" panose="02020603050405020304" pitchFamily="18" charset="0"/>
                <a:cs typeface="Times New Roman" panose="02020603050405020304" pitchFamily="18" charset="0"/>
              </a:rPr>
              <a:t>2 Marmara </a:t>
            </a:r>
            <a:r>
              <a:rPr lang="en-US" sz="1200" dirty="0">
                <a:latin typeface="Times New Roman" panose="02020603050405020304" pitchFamily="18" charset="0"/>
                <a:cs typeface="Times New Roman" panose="02020603050405020304" pitchFamily="18" charset="0"/>
              </a:rPr>
              <a:t>University, </a:t>
            </a:r>
            <a:r>
              <a:rPr lang="en-US" sz="1200" dirty="0" smtClean="0">
                <a:latin typeface="Times New Roman" panose="02020603050405020304" pitchFamily="18" charset="0"/>
                <a:cs typeface="Times New Roman" panose="02020603050405020304" pitchFamily="18" charset="0"/>
              </a:rPr>
              <a:t>1 Poland 2 Turkey </a:t>
            </a:r>
            <a:endParaRPr lang="en-US" sz="1200" dirty="0">
              <a:latin typeface="Times New Roman" panose="02020603050405020304" pitchFamily="18" charset="0"/>
              <a:cs typeface="Times New Roman" panose="02020603050405020304" pitchFamily="18" charset="0"/>
            </a:endParaRPr>
          </a:p>
          <a:p>
            <a:pPr algn="ctr"/>
            <a:endParaRPr lang="en-US" b="0" i="0" u="none" strike="noStrike" dirty="0">
              <a:solidFill>
                <a:srgbClr val="000000"/>
              </a:solidFill>
              <a:effectLst/>
              <a:latin typeface="Times New Roman" panose="02020603050405020304" pitchFamily="18" charset="0"/>
              <a:cs typeface="Times New Roman" panose="02020603050405020304" pitchFamily="18" charset="0"/>
            </a:endParaRPr>
          </a:p>
        </p:txBody>
      </p:sp>
      <p:sp>
        <p:nvSpPr>
          <p:cNvPr id="5" name="Rectangle 10"/>
          <p:cNvSpPr>
            <a:spLocks noChangeArrowheads="1"/>
          </p:cNvSpPr>
          <p:nvPr/>
        </p:nvSpPr>
        <p:spPr bwMode="auto">
          <a:xfrm>
            <a:off x="173830" y="5714838"/>
            <a:ext cx="11844338" cy="79574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a:t>
            </a:r>
            <a:r>
              <a:rPr kumimoji="0" lang="el-GR" altLang="el-GR"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Φορείς δύναμης και ροπές μετατόπισης των δοντιών στο επίπεδο</a:t>
            </a:r>
            <a:r>
              <a:rPr kumimoji="0" lang="en-US" altLang="el-GR"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l-GR" altLang="el-GR"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μάσησης, ανάλογα με τον εντοπισμό του σύρματος που κάμπτεται μεταξύ του κυνόδοντα και του 1ου γομφίου </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(με την προϋπόθεση ότι δεν υπάρχουν άγκιστρα στους προγομφίους): </a:t>
            </a:r>
            <a:r>
              <a:rPr kumimoji="0" lang="el-GR" altLang="el-GR"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α) στη μέση της απόστασης, β) κοντά στον 1ο γομφίο, γ) κοντά στον ένας κυνικός </a:t>
            </a:r>
          </a:p>
        </p:txBody>
      </p:sp>
    </p:spTree>
    <p:extLst>
      <p:ext uri="{BB962C8B-B14F-4D97-AF65-F5344CB8AC3E}">
        <p14:creationId xmlns:p14="http://schemas.microsoft.com/office/powerpoint/2010/main" val="1960961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95534" y="6396335"/>
            <a:ext cx="12192000" cy="461665"/>
          </a:xfrm>
          <a:prstGeom prst="rect">
            <a:avLst/>
          </a:prstGeom>
        </p:spPr>
        <p:txBody>
          <a:bodyPr wrap="square">
            <a:spAutoFit/>
          </a:bodyPr>
          <a:lstStyle/>
          <a:p>
            <a:pPr algn="just"/>
            <a:r>
              <a:rPr lang="en-US" sz="1200" dirty="0" smtClean="0">
                <a:solidFill>
                  <a:srgbClr val="000000"/>
                </a:solidFill>
                <a:latin typeface="Times New Roman" panose="02020603050405020304" pitchFamily="18" charset="0"/>
                <a:cs typeface="Times New Roman" panose="02020603050405020304" pitchFamily="18" charset="0"/>
              </a:rPr>
              <a:t>Source</a:t>
            </a:r>
            <a:r>
              <a:rPr lang="en-US" sz="1200" dirty="0">
                <a:solidFill>
                  <a:srgbClr val="000000"/>
                </a:solidFill>
                <a:latin typeface="Times New Roman" panose="02020603050405020304" pitchFamily="18" charset="0"/>
                <a:cs typeface="Times New Roman" panose="02020603050405020304" pitchFamily="18" charset="0"/>
              </a:rPr>
              <a:t>: Joanna </a:t>
            </a:r>
            <a:r>
              <a:rPr lang="el-GR" sz="1200" dirty="0" smtClean="0">
                <a:solidFill>
                  <a:srgbClr val="000000"/>
                </a:solidFill>
                <a:latin typeface="Times New Roman" panose="02020603050405020304" pitchFamily="18" charset="0"/>
                <a:cs typeface="Times New Roman" panose="02020603050405020304" pitchFamily="18" charset="0"/>
              </a:rPr>
              <a:t> </a:t>
            </a:r>
            <a:r>
              <a:rPr lang="en-US" sz="1200" dirty="0" smtClean="0">
                <a:solidFill>
                  <a:srgbClr val="000000"/>
                </a:solidFill>
                <a:latin typeface="Times New Roman" panose="02020603050405020304" pitchFamily="18" charset="0"/>
                <a:cs typeface="Times New Roman" panose="02020603050405020304" pitchFamily="18" charset="0"/>
              </a:rPr>
              <a:t>Antoszewska </a:t>
            </a:r>
            <a:r>
              <a:rPr lang="en-US" sz="1200" dirty="0">
                <a:solidFill>
                  <a:srgbClr val="000000"/>
                </a:solidFill>
                <a:latin typeface="Times New Roman" panose="02020603050405020304" pitchFamily="18" charset="0"/>
                <a:cs typeface="Times New Roman" panose="02020603050405020304" pitchFamily="18" charset="0"/>
              </a:rPr>
              <a:t>(2009) Wykorzystanie tymczasowego zakotwienia kortykalnego w leczeniu </a:t>
            </a:r>
            <a:r>
              <a:rPr lang="en-US" sz="1200" dirty="0" smtClean="0">
                <a:solidFill>
                  <a:srgbClr val="000000"/>
                </a:solidFill>
                <a:latin typeface="Times New Roman" panose="02020603050405020304" pitchFamily="18" charset="0"/>
                <a:cs typeface="Times New Roman" panose="02020603050405020304" pitchFamily="18" charset="0"/>
              </a:rPr>
              <a:t>zaburzeń </a:t>
            </a:r>
            <a:r>
              <a:rPr lang="en-US" sz="1200" dirty="0">
                <a:solidFill>
                  <a:srgbClr val="000000"/>
                </a:solidFill>
                <a:latin typeface="Times New Roman" panose="02020603050405020304" pitchFamily="18" charset="0"/>
                <a:cs typeface="Times New Roman" panose="02020603050405020304" pitchFamily="18" charset="0"/>
              </a:rPr>
              <a:t>zgryzowo-zębowych. Wrocław : Akad. Med., 5; 111 s. (Rozprawy Habilitacyjne </a:t>
            </a:r>
            <a:r>
              <a:rPr lang="en-US" sz="1200" dirty="0" smtClean="0">
                <a:solidFill>
                  <a:srgbClr val="000000"/>
                </a:solidFill>
                <a:latin typeface="Times New Roman" panose="02020603050405020304" pitchFamily="18" charset="0"/>
                <a:cs typeface="Times New Roman" panose="02020603050405020304" pitchFamily="18" charset="0"/>
              </a:rPr>
              <a:t>Akademii </a:t>
            </a:r>
            <a:r>
              <a:rPr lang="en-US" sz="1200" dirty="0">
                <a:solidFill>
                  <a:srgbClr val="000000"/>
                </a:solidFill>
                <a:latin typeface="Times New Roman" panose="02020603050405020304" pitchFamily="18" charset="0"/>
                <a:cs typeface="Times New Roman" panose="02020603050405020304" pitchFamily="18" charset="0"/>
              </a:rPr>
              <a:t>Medycznej we Wrocławiu). ISBN 978-83-7055-489-7 </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7495" y="1028365"/>
            <a:ext cx="6697010" cy="4801270"/>
          </a:xfrm>
          <a:prstGeom prst="rect">
            <a:avLst/>
          </a:prstGeom>
        </p:spPr>
      </p:pic>
      <p:sp>
        <p:nvSpPr>
          <p:cNvPr id="4" name="Ορθογώνιο 3"/>
          <p:cNvSpPr/>
          <p:nvPr/>
        </p:nvSpPr>
        <p:spPr>
          <a:xfrm>
            <a:off x="0" y="127499"/>
            <a:ext cx="12191999" cy="1015663"/>
          </a:xfrm>
          <a:prstGeom prst="rect">
            <a:avLst/>
          </a:prstGeom>
        </p:spPr>
        <p:txBody>
          <a:bodyPr wrap="square">
            <a:spAutoFit/>
          </a:bodyPr>
          <a:lstStyle/>
          <a:p>
            <a:pPr algn="ctr"/>
            <a:r>
              <a:rPr lang="en-US" b="1" dirty="0">
                <a:solidFill>
                  <a:srgbClr val="000000"/>
                </a:solidFill>
                <a:latin typeface="Times New Roman" panose="02020603050405020304" pitchFamily="18" charset="0"/>
                <a:cs typeface="Times New Roman" panose="02020603050405020304" pitchFamily="18" charset="0"/>
              </a:rPr>
              <a:t>Biomechanics of Tooth-Movement: </a:t>
            </a:r>
            <a:r>
              <a:rPr lang="en-US" b="1" dirty="0" smtClean="0">
                <a:solidFill>
                  <a:srgbClr val="000000"/>
                </a:solidFill>
                <a:latin typeface="Times New Roman" panose="02020603050405020304" pitchFamily="18" charset="0"/>
                <a:cs typeface="Times New Roman" panose="02020603050405020304" pitchFamily="18" charset="0"/>
              </a:rPr>
              <a:t>Current </a:t>
            </a:r>
            <a:r>
              <a:rPr lang="en-US" b="1" dirty="0">
                <a:solidFill>
                  <a:srgbClr val="000000"/>
                </a:solidFill>
                <a:latin typeface="Times New Roman" panose="02020603050405020304" pitchFamily="18" charset="0"/>
                <a:cs typeface="Times New Roman" panose="02020603050405020304" pitchFamily="18" charset="0"/>
              </a:rPr>
              <a:t>Look at Orthodontic </a:t>
            </a:r>
            <a:r>
              <a:rPr lang="en-US" b="1" dirty="0" smtClean="0">
                <a:solidFill>
                  <a:srgbClr val="000000"/>
                </a:solidFill>
                <a:latin typeface="Times New Roman" panose="02020603050405020304" pitchFamily="18" charset="0"/>
                <a:cs typeface="Times New Roman" panose="02020603050405020304" pitchFamily="18" charset="0"/>
              </a:rPr>
              <a:t>Fundamental</a:t>
            </a:r>
            <a:r>
              <a:rPr lang="el-GR" b="1" dirty="0" smtClean="0">
                <a:solidFill>
                  <a:srgbClr val="000000"/>
                </a:solidFill>
                <a:latin typeface="Times New Roman" panose="02020603050405020304" pitchFamily="18" charset="0"/>
                <a:cs typeface="Times New Roman" panose="02020603050405020304" pitchFamily="18" charset="0"/>
              </a:rPr>
              <a:t>     </a:t>
            </a:r>
            <a:r>
              <a:rPr lang="en-US" b="1" dirty="0" smtClean="0">
                <a:solidFill>
                  <a:srgbClr val="000000"/>
                </a:solidFill>
                <a:latin typeface="Times New Roman" panose="02020603050405020304" pitchFamily="18" charset="0"/>
                <a:cs typeface="Times New Roman" panose="02020603050405020304" pitchFamily="18" charset="0"/>
              </a:rPr>
              <a:t> </a:t>
            </a:r>
            <a:endParaRPr lang="en-US" b="1" dirty="0">
              <a:solidFill>
                <a:srgbClr val="000000"/>
              </a:solidFill>
              <a:latin typeface="Times New Roman" panose="02020603050405020304" pitchFamily="18" charset="0"/>
              <a:cs typeface="Times New Roman" panose="02020603050405020304" pitchFamily="18" charset="0"/>
            </a:endParaRPr>
          </a:p>
          <a:p>
            <a:pPr algn="ctr"/>
            <a:r>
              <a:rPr lang="en-US" sz="1200" dirty="0">
                <a:solidFill>
                  <a:srgbClr val="000000"/>
                </a:solidFill>
                <a:latin typeface="Times New Roman" panose="02020603050405020304" pitchFamily="18" charset="0"/>
                <a:cs typeface="Times New Roman" panose="02020603050405020304" pitchFamily="18" charset="0"/>
              </a:rPr>
              <a:t>Joanna Antoszewska</a:t>
            </a:r>
            <a:r>
              <a:rPr lang="en-US" sz="1200" baseline="30000" dirty="0">
                <a:solidFill>
                  <a:srgbClr val="000000"/>
                </a:solidFill>
                <a:latin typeface="Times New Roman" panose="02020603050405020304" pitchFamily="18" charset="0"/>
                <a:cs typeface="Times New Roman" panose="02020603050405020304" pitchFamily="18" charset="0"/>
              </a:rPr>
              <a:t>1</a:t>
            </a:r>
            <a:r>
              <a:rPr lang="en-US" sz="1200" dirty="0">
                <a:solidFill>
                  <a:srgbClr val="000000"/>
                </a:solidFill>
                <a:latin typeface="Times New Roman" panose="02020603050405020304" pitchFamily="18" charset="0"/>
                <a:cs typeface="Times New Roman" panose="02020603050405020304" pitchFamily="18" charset="0"/>
              </a:rPr>
              <a:t> and Nazan </a:t>
            </a:r>
            <a:r>
              <a:rPr lang="en-US" sz="1200" dirty="0" smtClean="0">
                <a:solidFill>
                  <a:srgbClr val="000000"/>
                </a:solidFill>
                <a:latin typeface="Times New Roman" panose="02020603050405020304" pitchFamily="18" charset="0"/>
                <a:cs typeface="Times New Roman" panose="02020603050405020304" pitchFamily="18" charset="0"/>
              </a:rPr>
              <a:t>Küçükkeleş</a:t>
            </a:r>
            <a:r>
              <a:rPr lang="en-US" sz="1200" baseline="30000" dirty="0" smtClean="0">
                <a:solidFill>
                  <a:srgbClr val="000000"/>
                </a:solidFill>
                <a:latin typeface="Times New Roman" panose="02020603050405020304" pitchFamily="18" charset="0"/>
                <a:cs typeface="Times New Roman" panose="02020603050405020304" pitchFamily="18" charset="0"/>
              </a:rPr>
              <a:t>2</a:t>
            </a:r>
          </a:p>
          <a:p>
            <a:pPr algn="ctr"/>
            <a:r>
              <a:rPr lang="en-US" sz="1200" dirty="0" smtClean="0">
                <a:latin typeface="Times New Roman" panose="02020603050405020304" pitchFamily="18" charset="0"/>
                <a:cs typeface="Times New Roman" panose="02020603050405020304" pitchFamily="18" charset="0"/>
              </a:rPr>
              <a:t>1 Wroclaw </a:t>
            </a:r>
            <a:r>
              <a:rPr lang="en-US" sz="1200" dirty="0">
                <a:latin typeface="Times New Roman" panose="02020603050405020304" pitchFamily="18" charset="0"/>
                <a:cs typeface="Times New Roman" panose="02020603050405020304" pitchFamily="18" charset="0"/>
              </a:rPr>
              <a:t>Medical University, </a:t>
            </a:r>
            <a:r>
              <a:rPr lang="en-US" sz="1200" dirty="0" smtClean="0">
                <a:latin typeface="Times New Roman" panose="02020603050405020304" pitchFamily="18" charset="0"/>
                <a:cs typeface="Times New Roman" panose="02020603050405020304" pitchFamily="18" charset="0"/>
              </a:rPr>
              <a:t>2 Marmara </a:t>
            </a:r>
            <a:r>
              <a:rPr lang="en-US" sz="1200" dirty="0">
                <a:latin typeface="Times New Roman" panose="02020603050405020304" pitchFamily="18" charset="0"/>
                <a:cs typeface="Times New Roman" panose="02020603050405020304" pitchFamily="18" charset="0"/>
              </a:rPr>
              <a:t>University, </a:t>
            </a:r>
            <a:r>
              <a:rPr lang="en-US" sz="1200" dirty="0" smtClean="0">
                <a:latin typeface="Times New Roman" panose="02020603050405020304" pitchFamily="18" charset="0"/>
                <a:cs typeface="Times New Roman" panose="02020603050405020304" pitchFamily="18" charset="0"/>
              </a:rPr>
              <a:t>1 Poland 2 Turkey </a:t>
            </a:r>
            <a:endParaRPr lang="en-US" sz="1200" dirty="0">
              <a:latin typeface="Times New Roman" panose="02020603050405020304" pitchFamily="18" charset="0"/>
              <a:cs typeface="Times New Roman" panose="02020603050405020304" pitchFamily="18" charset="0"/>
            </a:endParaRPr>
          </a:p>
          <a:p>
            <a:pPr algn="ctr"/>
            <a:endParaRPr lang="en-US" b="0" i="0" u="none" strike="noStrike" dirty="0">
              <a:solidFill>
                <a:srgbClr val="000000"/>
              </a:solidFill>
              <a:effectLst/>
              <a:latin typeface="Times New Roman" panose="02020603050405020304" pitchFamily="18" charset="0"/>
              <a:cs typeface="Times New Roman" panose="02020603050405020304" pitchFamily="18" charset="0"/>
            </a:endParaRPr>
          </a:p>
        </p:txBody>
      </p:sp>
      <p:sp>
        <p:nvSpPr>
          <p:cNvPr id="5" name="Rectangle 11"/>
          <p:cNvSpPr>
            <a:spLocks noChangeArrowheads="1"/>
          </p:cNvSpPr>
          <p:nvPr/>
        </p:nvSpPr>
        <p:spPr bwMode="auto">
          <a:xfrm>
            <a:off x="3782704" y="5992113"/>
            <a:ext cx="4817660"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Εμβιομηχανική </a:t>
            </a:r>
            <a:r>
              <a:rPr lang="el-GR" altLang="el-GR" dirty="0" smtClean="0">
                <a:solidFill>
                  <a:srgbClr val="FF0000"/>
                </a:solidFill>
                <a:latin typeface="Times New Roman" panose="02020603050405020304" pitchFamily="18" charset="0"/>
                <a:cs typeface="Times New Roman" panose="02020603050405020304" pitchFamily="18" charset="0"/>
              </a:rPr>
              <a:t>του </a:t>
            </a:r>
            <a:r>
              <a:rPr kumimoji="0" lang="el-GR" altLang="el-GR"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κοπτήρα με πρόβολο Burstone. </a:t>
            </a:r>
          </a:p>
        </p:txBody>
      </p:sp>
    </p:spTree>
    <p:extLst>
      <p:ext uri="{BB962C8B-B14F-4D97-AF65-F5344CB8AC3E}">
        <p14:creationId xmlns:p14="http://schemas.microsoft.com/office/powerpoint/2010/main" val="327560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0" y="6037071"/>
            <a:ext cx="12192000" cy="461665"/>
          </a:xfrm>
          <a:prstGeom prst="rect">
            <a:avLst/>
          </a:prstGeom>
        </p:spPr>
        <p:txBody>
          <a:bodyPr wrap="square">
            <a:spAutoFit/>
          </a:bodyPr>
          <a:lstStyle/>
          <a:p>
            <a:pPr algn="just"/>
            <a:r>
              <a:rPr lang="pl-PL" sz="1200" dirty="0" smtClean="0">
                <a:solidFill>
                  <a:srgbClr val="000000"/>
                </a:solidFill>
                <a:latin typeface="Times New Roman" panose="02020603050405020304" pitchFamily="18" charset="0"/>
                <a:cs typeface="Times New Roman" panose="02020603050405020304" pitchFamily="18" charset="0"/>
              </a:rPr>
              <a:t>Source</a:t>
            </a:r>
            <a:r>
              <a:rPr lang="pl-PL" sz="1200" dirty="0">
                <a:solidFill>
                  <a:srgbClr val="000000"/>
                </a:solidFill>
                <a:latin typeface="Times New Roman" panose="02020603050405020304" pitchFamily="18" charset="0"/>
                <a:cs typeface="Times New Roman" panose="02020603050405020304" pitchFamily="18" charset="0"/>
              </a:rPr>
              <a:t>: Joanna Antoszewska (2009) </a:t>
            </a:r>
            <a:r>
              <a:rPr lang="pl-PL" sz="1200" dirty="0" smtClean="0">
                <a:solidFill>
                  <a:srgbClr val="000000"/>
                </a:solidFill>
                <a:latin typeface="Times New Roman" panose="02020603050405020304" pitchFamily="18" charset="0"/>
                <a:cs typeface="Times New Roman" panose="02020603050405020304" pitchFamily="18" charset="0"/>
              </a:rPr>
              <a:t>Wykorzystanie </a:t>
            </a:r>
            <a:r>
              <a:rPr lang="pl-PL" sz="1200" dirty="0">
                <a:solidFill>
                  <a:srgbClr val="000000"/>
                </a:solidFill>
                <a:latin typeface="Times New Roman" panose="02020603050405020304" pitchFamily="18" charset="0"/>
                <a:cs typeface="Times New Roman" panose="02020603050405020304" pitchFamily="18" charset="0"/>
              </a:rPr>
              <a:t>tymczasowego zakotwienia kortykalnego w leczeniu zaburzeń </a:t>
            </a:r>
            <a:r>
              <a:rPr lang="pl-PL" sz="1200" dirty="0" smtClean="0">
                <a:solidFill>
                  <a:srgbClr val="000000"/>
                </a:solidFill>
                <a:latin typeface="Times New Roman" panose="02020603050405020304" pitchFamily="18" charset="0"/>
                <a:cs typeface="Times New Roman" panose="02020603050405020304" pitchFamily="18" charset="0"/>
              </a:rPr>
              <a:t>zgryzowo-zębowych</a:t>
            </a:r>
            <a:r>
              <a:rPr lang="pl-PL" sz="1200" dirty="0">
                <a:solidFill>
                  <a:srgbClr val="000000"/>
                </a:solidFill>
                <a:latin typeface="Times New Roman" panose="02020603050405020304" pitchFamily="18" charset="0"/>
                <a:cs typeface="Times New Roman" panose="02020603050405020304" pitchFamily="18" charset="0"/>
              </a:rPr>
              <a:t>. Wrocław : Akad. Med., 5; 111 s. (Rozprawy Habilitacyjne Akademii Medycznej </a:t>
            </a:r>
            <a:r>
              <a:rPr lang="pl-PL" sz="1200" dirty="0" smtClean="0">
                <a:solidFill>
                  <a:srgbClr val="000000"/>
                </a:solidFill>
                <a:latin typeface="Times New Roman" panose="02020603050405020304" pitchFamily="18" charset="0"/>
                <a:cs typeface="Times New Roman" panose="02020603050405020304" pitchFamily="18" charset="0"/>
              </a:rPr>
              <a:t>we </a:t>
            </a:r>
            <a:r>
              <a:rPr lang="pl-PL" sz="1200" dirty="0">
                <a:solidFill>
                  <a:srgbClr val="000000"/>
                </a:solidFill>
                <a:latin typeface="Times New Roman" panose="02020603050405020304" pitchFamily="18" charset="0"/>
                <a:cs typeface="Times New Roman" panose="02020603050405020304" pitchFamily="18" charset="0"/>
              </a:rPr>
              <a:t>Wrocławiu). ISBN 978-83-7055-489-7 </a:t>
            </a:r>
            <a:endParaRPr lang="pl-PL" sz="1200" b="0" i="0" u="none" strike="noStrike" dirty="0">
              <a:solidFill>
                <a:srgbClr val="000000"/>
              </a:solidFill>
              <a:effectLst/>
              <a:latin typeface="Times New Roman" panose="02020603050405020304" pitchFamily="18" charset="0"/>
              <a:cs typeface="Times New Roman" panose="02020603050405020304" pitchFamily="18" charset="0"/>
            </a:endParaRPr>
          </a:p>
        </p:txBody>
      </p:sp>
      <p:pic>
        <p:nvPicPr>
          <p:cNvPr id="5" name="Εικόνα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2364" y="1799997"/>
            <a:ext cx="5887272" cy="3258005"/>
          </a:xfrm>
          <a:prstGeom prst="rect">
            <a:avLst/>
          </a:prstGeom>
        </p:spPr>
      </p:pic>
      <p:sp>
        <p:nvSpPr>
          <p:cNvPr id="6" name="Ορθογώνιο 5"/>
          <p:cNvSpPr/>
          <p:nvPr/>
        </p:nvSpPr>
        <p:spPr>
          <a:xfrm>
            <a:off x="0" y="127499"/>
            <a:ext cx="12191999" cy="1015663"/>
          </a:xfrm>
          <a:prstGeom prst="rect">
            <a:avLst/>
          </a:prstGeom>
        </p:spPr>
        <p:txBody>
          <a:bodyPr wrap="square">
            <a:spAutoFit/>
          </a:bodyPr>
          <a:lstStyle/>
          <a:p>
            <a:pPr algn="ctr"/>
            <a:r>
              <a:rPr lang="en-US" b="1" dirty="0">
                <a:solidFill>
                  <a:srgbClr val="000000"/>
                </a:solidFill>
                <a:latin typeface="Times New Roman" panose="02020603050405020304" pitchFamily="18" charset="0"/>
                <a:cs typeface="Times New Roman" panose="02020603050405020304" pitchFamily="18" charset="0"/>
              </a:rPr>
              <a:t>Biomechanics of Tooth-Movement: </a:t>
            </a:r>
            <a:r>
              <a:rPr lang="en-US" b="1" dirty="0" smtClean="0">
                <a:solidFill>
                  <a:srgbClr val="000000"/>
                </a:solidFill>
                <a:latin typeface="Times New Roman" panose="02020603050405020304" pitchFamily="18" charset="0"/>
                <a:cs typeface="Times New Roman" panose="02020603050405020304" pitchFamily="18" charset="0"/>
              </a:rPr>
              <a:t>Current </a:t>
            </a:r>
            <a:r>
              <a:rPr lang="en-US" b="1" dirty="0">
                <a:solidFill>
                  <a:srgbClr val="000000"/>
                </a:solidFill>
                <a:latin typeface="Times New Roman" panose="02020603050405020304" pitchFamily="18" charset="0"/>
                <a:cs typeface="Times New Roman" panose="02020603050405020304" pitchFamily="18" charset="0"/>
              </a:rPr>
              <a:t>Look at Orthodontic </a:t>
            </a:r>
            <a:r>
              <a:rPr lang="en-US" b="1" dirty="0" smtClean="0">
                <a:solidFill>
                  <a:srgbClr val="000000"/>
                </a:solidFill>
                <a:latin typeface="Times New Roman" panose="02020603050405020304" pitchFamily="18" charset="0"/>
                <a:cs typeface="Times New Roman" panose="02020603050405020304" pitchFamily="18" charset="0"/>
              </a:rPr>
              <a:t>Fundamental</a:t>
            </a:r>
            <a:r>
              <a:rPr lang="el-GR" b="1" dirty="0" smtClean="0">
                <a:solidFill>
                  <a:srgbClr val="000000"/>
                </a:solidFill>
                <a:latin typeface="Times New Roman" panose="02020603050405020304" pitchFamily="18" charset="0"/>
                <a:cs typeface="Times New Roman" panose="02020603050405020304" pitchFamily="18" charset="0"/>
              </a:rPr>
              <a:t>     </a:t>
            </a:r>
            <a:r>
              <a:rPr lang="en-US" b="1" dirty="0" smtClean="0">
                <a:solidFill>
                  <a:srgbClr val="000000"/>
                </a:solidFill>
                <a:latin typeface="Times New Roman" panose="02020603050405020304" pitchFamily="18" charset="0"/>
                <a:cs typeface="Times New Roman" panose="02020603050405020304" pitchFamily="18" charset="0"/>
              </a:rPr>
              <a:t> </a:t>
            </a:r>
            <a:endParaRPr lang="en-US" b="1" dirty="0">
              <a:solidFill>
                <a:srgbClr val="000000"/>
              </a:solidFill>
              <a:latin typeface="Times New Roman" panose="02020603050405020304" pitchFamily="18" charset="0"/>
              <a:cs typeface="Times New Roman" panose="02020603050405020304" pitchFamily="18" charset="0"/>
            </a:endParaRPr>
          </a:p>
          <a:p>
            <a:pPr algn="ctr"/>
            <a:r>
              <a:rPr lang="en-US" sz="1200" dirty="0">
                <a:solidFill>
                  <a:srgbClr val="000000"/>
                </a:solidFill>
                <a:latin typeface="Times New Roman" panose="02020603050405020304" pitchFamily="18" charset="0"/>
                <a:cs typeface="Times New Roman" panose="02020603050405020304" pitchFamily="18" charset="0"/>
              </a:rPr>
              <a:t>Joanna Antoszewska</a:t>
            </a:r>
            <a:r>
              <a:rPr lang="en-US" sz="1200" baseline="30000" dirty="0">
                <a:solidFill>
                  <a:srgbClr val="000000"/>
                </a:solidFill>
                <a:latin typeface="Times New Roman" panose="02020603050405020304" pitchFamily="18" charset="0"/>
                <a:cs typeface="Times New Roman" panose="02020603050405020304" pitchFamily="18" charset="0"/>
              </a:rPr>
              <a:t>1</a:t>
            </a:r>
            <a:r>
              <a:rPr lang="en-US" sz="1200" dirty="0">
                <a:solidFill>
                  <a:srgbClr val="000000"/>
                </a:solidFill>
                <a:latin typeface="Times New Roman" panose="02020603050405020304" pitchFamily="18" charset="0"/>
                <a:cs typeface="Times New Roman" panose="02020603050405020304" pitchFamily="18" charset="0"/>
              </a:rPr>
              <a:t> and Nazan </a:t>
            </a:r>
            <a:r>
              <a:rPr lang="en-US" sz="1200" dirty="0" smtClean="0">
                <a:solidFill>
                  <a:srgbClr val="000000"/>
                </a:solidFill>
                <a:latin typeface="Times New Roman" panose="02020603050405020304" pitchFamily="18" charset="0"/>
                <a:cs typeface="Times New Roman" panose="02020603050405020304" pitchFamily="18" charset="0"/>
              </a:rPr>
              <a:t>Küçükkeleş</a:t>
            </a:r>
            <a:r>
              <a:rPr lang="en-US" sz="1200" baseline="30000" dirty="0" smtClean="0">
                <a:solidFill>
                  <a:srgbClr val="000000"/>
                </a:solidFill>
                <a:latin typeface="Times New Roman" panose="02020603050405020304" pitchFamily="18" charset="0"/>
                <a:cs typeface="Times New Roman" panose="02020603050405020304" pitchFamily="18" charset="0"/>
              </a:rPr>
              <a:t>2</a:t>
            </a:r>
          </a:p>
          <a:p>
            <a:pPr algn="ctr"/>
            <a:r>
              <a:rPr lang="en-US" sz="1200" dirty="0" smtClean="0">
                <a:latin typeface="Times New Roman" panose="02020603050405020304" pitchFamily="18" charset="0"/>
                <a:cs typeface="Times New Roman" panose="02020603050405020304" pitchFamily="18" charset="0"/>
              </a:rPr>
              <a:t>1 Wroclaw </a:t>
            </a:r>
            <a:r>
              <a:rPr lang="en-US" sz="1200" dirty="0">
                <a:latin typeface="Times New Roman" panose="02020603050405020304" pitchFamily="18" charset="0"/>
                <a:cs typeface="Times New Roman" panose="02020603050405020304" pitchFamily="18" charset="0"/>
              </a:rPr>
              <a:t>Medical University, </a:t>
            </a:r>
            <a:r>
              <a:rPr lang="en-US" sz="1200" dirty="0" smtClean="0">
                <a:latin typeface="Times New Roman" panose="02020603050405020304" pitchFamily="18" charset="0"/>
                <a:cs typeface="Times New Roman" panose="02020603050405020304" pitchFamily="18" charset="0"/>
              </a:rPr>
              <a:t>2 Marmara </a:t>
            </a:r>
            <a:r>
              <a:rPr lang="en-US" sz="1200" dirty="0">
                <a:latin typeface="Times New Roman" panose="02020603050405020304" pitchFamily="18" charset="0"/>
                <a:cs typeface="Times New Roman" panose="02020603050405020304" pitchFamily="18" charset="0"/>
              </a:rPr>
              <a:t>University, </a:t>
            </a:r>
            <a:r>
              <a:rPr lang="en-US" sz="1200" dirty="0" smtClean="0">
                <a:latin typeface="Times New Roman" panose="02020603050405020304" pitchFamily="18" charset="0"/>
                <a:cs typeface="Times New Roman" panose="02020603050405020304" pitchFamily="18" charset="0"/>
              </a:rPr>
              <a:t>1 Poland 2 Turkey </a:t>
            </a:r>
            <a:endParaRPr lang="en-US" sz="1200" dirty="0">
              <a:latin typeface="Times New Roman" panose="02020603050405020304" pitchFamily="18" charset="0"/>
              <a:cs typeface="Times New Roman" panose="02020603050405020304" pitchFamily="18" charset="0"/>
            </a:endParaRPr>
          </a:p>
          <a:p>
            <a:pPr algn="ctr"/>
            <a:endParaRPr lang="en-US" b="0" i="0" u="none" strike="noStrike" dirty="0">
              <a:solidFill>
                <a:srgbClr val="000000"/>
              </a:solidFill>
              <a:effectLst/>
              <a:latin typeface="Times New Roman" panose="02020603050405020304" pitchFamily="18" charset="0"/>
              <a:cs typeface="Times New Roman" panose="02020603050405020304" pitchFamily="18" charset="0"/>
            </a:endParaRPr>
          </a:p>
        </p:txBody>
      </p:sp>
      <p:sp>
        <p:nvSpPr>
          <p:cNvPr id="7" name="Rectangle 1"/>
          <p:cNvSpPr>
            <a:spLocks noChangeArrowheads="1"/>
          </p:cNvSpPr>
          <p:nvPr/>
        </p:nvSpPr>
        <p:spPr bwMode="auto">
          <a:xfrm>
            <a:off x="3835021" y="5593965"/>
            <a:ext cx="4940490"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Εμβιομηχανική του ελεγχόμενου κλεισίματος χώρου. </a:t>
            </a:r>
          </a:p>
        </p:txBody>
      </p:sp>
    </p:spTree>
    <p:extLst>
      <p:ext uri="{BB962C8B-B14F-4D97-AF65-F5344CB8AC3E}">
        <p14:creationId xmlns:p14="http://schemas.microsoft.com/office/powerpoint/2010/main" val="2888042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3907" y="1111144"/>
            <a:ext cx="3010320" cy="4048690"/>
          </a:xfrm>
          <a:prstGeom prst="rect">
            <a:avLst/>
          </a:prstGeom>
        </p:spPr>
      </p:pic>
      <p:sp>
        <p:nvSpPr>
          <p:cNvPr id="4" name="Ορθογώνιο 3"/>
          <p:cNvSpPr/>
          <p:nvPr/>
        </p:nvSpPr>
        <p:spPr>
          <a:xfrm>
            <a:off x="0" y="127499"/>
            <a:ext cx="12191999" cy="1015663"/>
          </a:xfrm>
          <a:prstGeom prst="rect">
            <a:avLst/>
          </a:prstGeom>
        </p:spPr>
        <p:txBody>
          <a:bodyPr wrap="square">
            <a:spAutoFit/>
          </a:bodyPr>
          <a:lstStyle/>
          <a:p>
            <a:pPr algn="ctr"/>
            <a:r>
              <a:rPr lang="en-US" b="1" dirty="0">
                <a:solidFill>
                  <a:srgbClr val="000000"/>
                </a:solidFill>
                <a:latin typeface="Times New Roman" panose="02020603050405020304" pitchFamily="18" charset="0"/>
                <a:cs typeface="Times New Roman" panose="02020603050405020304" pitchFamily="18" charset="0"/>
              </a:rPr>
              <a:t>Biomechanics of Tooth-Movement: </a:t>
            </a:r>
            <a:r>
              <a:rPr lang="en-US" b="1" dirty="0" smtClean="0">
                <a:solidFill>
                  <a:srgbClr val="000000"/>
                </a:solidFill>
                <a:latin typeface="Times New Roman" panose="02020603050405020304" pitchFamily="18" charset="0"/>
                <a:cs typeface="Times New Roman" panose="02020603050405020304" pitchFamily="18" charset="0"/>
              </a:rPr>
              <a:t>Current </a:t>
            </a:r>
            <a:r>
              <a:rPr lang="en-US" b="1" dirty="0">
                <a:solidFill>
                  <a:srgbClr val="000000"/>
                </a:solidFill>
                <a:latin typeface="Times New Roman" panose="02020603050405020304" pitchFamily="18" charset="0"/>
                <a:cs typeface="Times New Roman" panose="02020603050405020304" pitchFamily="18" charset="0"/>
              </a:rPr>
              <a:t>Look at Orthodontic </a:t>
            </a:r>
            <a:r>
              <a:rPr lang="en-US" b="1" dirty="0" smtClean="0">
                <a:solidFill>
                  <a:srgbClr val="000000"/>
                </a:solidFill>
                <a:latin typeface="Times New Roman" panose="02020603050405020304" pitchFamily="18" charset="0"/>
                <a:cs typeface="Times New Roman" panose="02020603050405020304" pitchFamily="18" charset="0"/>
              </a:rPr>
              <a:t>Fundamental</a:t>
            </a:r>
            <a:r>
              <a:rPr lang="el-GR" b="1" dirty="0" smtClean="0">
                <a:solidFill>
                  <a:srgbClr val="000000"/>
                </a:solidFill>
                <a:latin typeface="Times New Roman" panose="02020603050405020304" pitchFamily="18" charset="0"/>
                <a:cs typeface="Times New Roman" panose="02020603050405020304" pitchFamily="18" charset="0"/>
              </a:rPr>
              <a:t>     </a:t>
            </a:r>
            <a:r>
              <a:rPr lang="en-US" b="1" dirty="0" smtClean="0">
                <a:solidFill>
                  <a:srgbClr val="000000"/>
                </a:solidFill>
                <a:latin typeface="Times New Roman" panose="02020603050405020304" pitchFamily="18" charset="0"/>
                <a:cs typeface="Times New Roman" panose="02020603050405020304" pitchFamily="18" charset="0"/>
              </a:rPr>
              <a:t> </a:t>
            </a:r>
            <a:endParaRPr lang="en-US" b="1" dirty="0">
              <a:solidFill>
                <a:srgbClr val="000000"/>
              </a:solidFill>
              <a:latin typeface="Times New Roman" panose="02020603050405020304" pitchFamily="18" charset="0"/>
              <a:cs typeface="Times New Roman" panose="02020603050405020304" pitchFamily="18" charset="0"/>
            </a:endParaRPr>
          </a:p>
          <a:p>
            <a:pPr algn="ctr"/>
            <a:r>
              <a:rPr lang="en-US" sz="1200" dirty="0">
                <a:solidFill>
                  <a:srgbClr val="000000"/>
                </a:solidFill>
                <a:latin typeface="Times New Roman" panose="02020603050405020304" pitchFamily="18" charset="0"/>
                <a:cs typeface="Times New Roman" panose="02020603050405020304" pitchFamily="18" charset="0"/>
              </a:rPr>
              <a:t>Joanna Antoszewska</a:t>
            </a:r>
            <a:r>
              <a:rPr lang="en-US" sz="1200" baseline="30000" dirty="0">
                <a:solidFill>
                  <a:srgbClr val="000000"/>
                </a:solidFill>
                <a:latin typeface="Times New Roman" panose="02020603050405020304" pitchFamily="18" charset="0"/>
                <a:cs typeface="Times New Roman" panose="02020603050405020304" pitchFamily="18" charset="0"/>
              </a:rPr>
              <a:t>1</a:t>
            </a:r>
            <a:r>
              <a:rPr lang="en-US" sz="1200" dirty="0">
                <a:solidFill>
                  <a:srgbClr val="000000"/>
                </a:solidFill>
                <a:latin typeface="Times New Roman" panose="02020603050405020304" pitchFamily="18" charset="0"/>
                <a:cs typeface="Times New Roman" panose="02020603050405020304" pitchFamily="18" charset="0"/>
              </a:rPr>
              <a:t> and Nazan </a:t>
            </a:r>
            <a:r>
              <a:rPr lang="en-US" sz="1200" dirty="0" smtClean="0">
                <a:solidFill>
                  <a:srgbClr val="000000"/>
                </a:solidFill>
                <a:latin typeface="Times New Roman" panose="02020603050405020304" pitchFamily="18" charset="0"/>
                <a:cs typeface="Times New Roman" panose="02020603050405020304" pitchFamily="18" charset="0"/>
              </a:rPr>
              <a:t>Küçükkeleş</a:t>
            </a:r>
            <a:r>
              <a:rPr lang="en-US" sz="1200" baseline="30000" dirty="0" smtClean="0">
                <a:solidFill>
                  <a:srgbClr val="000000"/>
                </a:solidFill>
                <a:latin typeface="Times New Roman" panose="02020603050405020304" pitchFamily="18" charset="0"/>
                <a:cs typeface="Times New Roman" panose="02020603050405020304" pitchFamily="18" charset="0"/>
              </a:rPr>
              <a:t>2</a:t>
            </a:r>
          </a:p>
          <a:p>
            <a:pPr algn="ctr"/>
            <a:r>
              <a:rPr lang="en-US" sz="1200" dirty="0" smtClean="0">
                <a:latin typeface="Times New Roman" panose="02020603050405020304" pitchFamily="18" charset="0"/>
                <a:cs typeface="Times New Roman" panose="02020603050405020304" pitchFamily="18" charset="0"/>
              </a:rPr>
              <a:t>1 Wroclaw </a:t>
            </a:r>
            <a:r>
              <a:rPr lang="en-US" sz="1200" dirty="0">
                <a:latin typeface="Times New Roman" panose="02020603050405020304" pitchFamily="18" charset="0"/>
                <a:cs typeface="Times New Roman" panose="02020603050405020304" pitchFamily="18" charset="0"/>
              </a:rPr>
              <a:t>Medical University, </a:t>
            </a:r>
            <a:r>
              <a:rPr lang="en-US" sz="1200" dirty="0" smtClean="0">
                <a:latin typeface="Times New Roman" panose="02020603050405020304" pitchFamily="18" charset="0"/>
                <a:cs typeface="Times New Roman" panose="02020603050405020304" pitchFamily="18" charset="0"/>
              </a:rPr>
              <a:t>2 Marmara </a:t>
            </a:r>
            <a:r>
              <a:rPr lang="en-US" sz="1200" dirty="0">
                <a:latin typeface="Times New Roman" panose="02020603050405020304" pitchFamily="18" charset="0"/>
                <a:cs typeface="Times New Roman" panose="02020603050405020304" pitchFamily="18" charset="0"/>
              </a:rPr>
              <a:t>University, </a:t>
            </a:r>
            <a:r>
              <a:rPr lang="en-US" sz="1200" dirty="0" smtClean="0">
                <a:latin typeface="Times New Roman" panose="02020603050405020304" pitchFamily="18" charset="0"/>
                <a:cs typeface="Times New Roman" panose="02020603050405020304" pitchFamily="18" charset="0"/>
              </a:rPr>
              <a:t>1 Poland 2 Turkey </a:t>
            </a:r>
            <a:endParaRPr lang="en-US" sz="1200" dirty="0">
              <a:latin typeface="Times New Roman" panose="02020603050405020304" pitchFamily="18" charset="0"/>
              <a:cs typeface="Times New Roman" panose="02020603050405020304" pitchFamily="18" charset="0"/>
            </a:endParaRPr>
          </a:p>
          <a:p>
            <a:pPr algn="ctr"/>
            <a:endParaRPr lang="en-US" b="0" i="0" u="none" strike="noStrike" dirty="0">
              <a:solidFill>
                <a:srgbClr val="000000"/>
              </a:solidFill>
              <a:effectLst/>
              <a:latin typeface="Times New Roman" panose="02020603050405020304" pitchFamily="18" charset="0"/>
              <a:cs typeface="Times New Roman" panose="02020603050405020304" pitchFamily="18" charset="0"/>
            </a:endParaRPr>
          </a:p>
        </p:txBody>
      </p:sp>
      <p:sp>
        <p:nvSpPr>
          <p:cNvPr id="5" name="Rectangle 3"/>
          <p:cNvSpPr>
            <a:spLocks noChangeArrowheads="1"/>
          </p:cNvSpPr>
          <p:nvPr/>
        </p:nvSpPr>
        <p:spPr bwMode="auto">
          <a:xfrm>
            <a:off x="280986" y="5398016"/>
            <a:ext cx="11630025" cy="107274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l-GR"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     </a:t>
            </a:r>
            <a:r>
              <a:rPr kumimoji="0" lang="el-GR" altLang="el-GR"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Μάσκα προσώπου που εφαρμόζεται στη θεραπεία κατηγορίας ΙΙΙ καθώς η ορθοδοντική και ορθοπεδική έλξη είναι αγκυρωμένη σε ένα μέτωπο και ένα πηγούνι. Δεδομένου ότι η κάτω γνάθος είναι μια κινούμενη δομή, η απόκρισή της είναι απρόβλεπτη όσον αφορά τους μαθηματικούς υπολογισμούς, αν και αποτελεσματική κλινικά. Ωστόσο, καθώς ο έλεγχος της αγκυρώσεως επιτυγχάνεται επίσης κατά διαστήματα, όλες οι μετατοπίσεις είναι αποτέλεσμα των επιθυμητών κινήσεων</a:t>
            </a:r>
          </a:p>
        </p:txBody>
      </p:sp>
    </p:spTree>
    <p:extLst>
      <p:ext uri="{BB962C8B-B14F-4D97-AF65-F5344CB8AC3E}">
        <p14:creationId xmlns:p14="http://schemas.microsoft.com/office/powerpoint/2010/main" val="2627676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100" y="1371722"/>
            <a:ext cx="5715798" cy="3820058"/>
          </a:xfrm>
          <a:prstGeom prst="rect">
            <a:avLst/>
          </a:prstGeom>
        </p:spPr>
      </p:pic>
      <p:sp>
        <p:nvSpPr>
          <p:cNvPr id="4" name="Ορθογώνιο 3"/>
          <p:cNvSpPr/>
          <p:nvPr/>
        </p:nvSpPr>
        <p:spPr>
          <a:xfrm>
            <a:off x="0" y="127499"/>
            <a:ext cx="12191999" cy="1015663"/>
          </a:xfrm>
          <a:prstGeom prst="rect">
            <a:avLst/>
          </a:prstGeom>
        </p:spPr>
        <p:txBody>
          <a:bodyPr wrap="square">
            <a:spAutoFit/>
          </a:bodyPr>
          <a:lstStyle/>
          <a:p>
            <a:pPr algn="ctr"/>
            <a:r>
              <a:rPr lang="en-US" b="1" dirty="0">
                <a:solidFill>
                  <a:srgbClr val="000000"/>
                </a:solidFill>
                <a:latin typeface="Times New Roman" panose="02020603050405020304" pitchFamily="18" charset="0"/>
                <a:cs typeface="Times New Roman" panose="02020603050405020304" pitchFamily="18" charset="0"/>
              </a:rPr>
              <a:t>Biomechanics of Tooth-Movement: </a:t>
            </a:r>
            <a:r>
              <a:rPr lang="en-US" b="1" dirty="0" smtClean="0">
                <a:solidFill>
                  <a:srgbClr val="000000"/>
                </a:solidFill>
                <a:latin typeface="Times New Roman" panose="02020603050405020304" pitchFamily="18" charset="0"/>
                <a:cs typeface="Times New Roman" panose="02020603050405020304" pitchFamily="18" charset="0"/>
              </a:rPr>
              <a:t>Current </a:t>
            </a:r>
            <a:r>
              <a:rPr lang="en-US" b="1" dirty="0">
                <a:solidFill>
                  <a:srgbClr val="000000"/>
                </a:solidFill>
                <a:latin typeface="Times New Roman" panose="02020603050405020304" pitchFamily="18" charset="0"/>
                <a:cs typeface="Times New Roman" panose="02020603050405020304" pitchFamily="18" charset="0"/>
              </a:rPr>
              <a:t>Look at Orthodontic </a:t>
            </a:r>
            <a:r>
              <a:rPr lang="en-US" b="1" dirty="0" smtClean="0">
                <a:solidFill>
                  <a:srgbClr val="000000"/>
                </a:solidFill>
                <a:latin typeface="Times New Roman" panose="02020603050405020304" pitchFamily="18" charset="0"/>
                <a:cs typeface="Times New Roman" panose="02020603050405020304" pitchFamily="18" charset="0"/>
              </a:rPr>
              <a:t>Fundamental</a:t>
            </a:r>
            <a:r>
              <a:rPr lang="el-GR" b="1" dirty="0" smtClean="0">
                <a:solidFill>
                  <a:srgbClr val="000000"/>
                </a:solidFill>
                <a:latin typeface="Times New Roman" panose="02020603050405020304" pitchFamily="18" charset="0"/>
                <a:cs typeface="Times New Roman" panose="02020603050405020304" pitchFamily="18" charset="0"/>
              </a:rPr>
              <a:t>     </a:t>
            </a:r>
            <a:r>
              <a:rPr lang="en-US" b="1" dirty="0" smtClean="0">
                <a:solidFill>
                  <a:srgbClr val="000000"/>
                </a:solidFill>
                <a:latin typeface="Times New Roman" panose="02020603050405020304" pitchFamily="18" charset="0"/>
                <a:cs typeface="Times New Roman" panose="02020603050405020304" pitchFamily="18" charset="0"/>
              </a:rPr>
              <a:t> </a:t>
            </a:r>
            <a:endParaRPr lang="en-US" b="1" dirty="0">
              <a:solidFill>
                <a:srgbClr val="000000"/>
              </a:solidFill>
              <a:latin typeface="Times New Roman" panose="02020603050405020304" pitchFamily="18" charset="0"/>
              <a:cs typeface="Times New Roman" panose="02020603050405020304" pitchFamily="18" charset="0"/>
            </a:endParaRPr>
          </a:p>
          <a:p>
            <a:pPr algn="ctr"/>
            <a:r>
              <a:rPr lang="en-US" sz="1200" dirty="0">
                <a:solidFill>
                  <a:srgbClr val="000000"/>
                </a:solidFill>
                <a:latin typeface="Times New Roman" panose="02020603050405020304" pitchFamily="18" charset="0"/>
                <a:cs typeface="Times New Roman" panose="02020603050405020304" pitchFamily="18" charset="0"/>
              </a:rPr>
              <a:t>Joanna Antoszewska</a:t>
            </a:r>
            <a:r>
              <a:rPr lang="en-US" sz="1200" baseline="30000" dirty="0">
                <a:solidFill>
                  <a:srgbClr val="000000"/>
                </a:solidFill>
                <a:latin typeface="Times New Roman" panose="02020603050405020304" pitchFamily="18" charset="0"/>
                <a:cs typeface="Times New Roman" panose="02020603050405020304" pitchFamily="18" charset="0"/>
              </a:rPr>
              <a:t>1</a:t>
            </a:r>
            <a:r>
              <a:rPr lang="en-US" sz="1200" dirty="0">
                <a:solidFill>
                  <a:srgbClr val="000000"/>
                </a:solidFill>
                <a:latin typeface="Times New Roman" panose="02020603050405020304" pitchFamily="18" charset="0"/>
                <a:cs typeface="Times New Roman" panose="02020603050405020304" pitchFamily="18" charset="0"/>
              </a:rPr>
              <a:t> and Nazan </a:t>
            </a:r>
            <a:r>
              <a:rPr lang="en-US" sz="1200" dirty="0" smtClean="0">
                <a:solidFill>
                  <a:srgbClr val="000000"/>
                </a:solidFill>
                <a:latin typeface="Times New Roman" panose="02020603050405020304" pitchFamily="18" charset="0"/>
                <a:cs typeface="Times New Roman" panose="02020603050405020304" pitchFamily="18" charset="0"/>
              </a:rPr>
              <a:t>Küçükkeleş</a:t>
            </a:r>
            <a:r>
              <a:rPr lang="en-US" sz="1200" baseline="30000" dirty="0" smtClean="0">
                <a:solidFill>
                  <a:srgbClr val="000000"/>
                </a:solidFill>
                <a:latin typeface="Times New Roman" panose="02020603050405020304" pitchFamily="18" charset="0"/>
                <a:cs typeface="Times New Roman" panose="02020603050405020304" pitchFamily="18" charset="0"/>
              </a:rPr>
              <a:t>2</a:t>
            </a:r>
          </a:p>
          <a:p>
            <a:pPr algn="ctr"/>
            <a:r>
              <a:rPr lang="en-US" sz="1200" dirty="0" smtClean="0">
                <a:latin typeface="Times New Roman" panose="02020603050405020304" pitchFamily="18" charset="0"/>
                <a:cs typeface="Times New Roman" panose="02020603050405020304" pitchFamily="18" charset="0"/>
              </a:rPr>
              <a:t>1 Wroclaw </a:t>
            </a:r>
            <a:r>
              <a:rPr lang="en-US" sz="1200" dirty="0">
                <a:latin typeface="Times New Roman" panose="02020603050405020304" pitchFamily="18" charset="0"/>
                <a:cs typeface="Times New Roman" panose="02020603050405020304" pitchFamily="18" charset="0"/>
              </a:rPr>
              <a:t>Medical University, </a:t>
            </a:r>
            <a:r>
              <a:rPr lang="en-US" sz="1200" dirty="0" smtClean="0">
                <a:latin typeface="Times New Roman" panose="02020603050405020304" pitchFamily="18" charset="0"/>
                <a:cs typeface="Times New Roman" panose="02020603050405020304" pitchFamily="18" charset="0"/>
              </a:rPr>
              <a:t>2 Marmara </a:t>
            </a:r>
            <a:r>
              <a:rPr lang="en-US" sz="1200" dirty="0">
                <a:latin typeface="Times New Roman" panose="02020603050405020304" pitchFamily="18" charset="0"/>
                <a:cs typeface="Times New Roman" panose="02020603050405020304" pitchFamily="18" charset="0"/>
              </a:rPr>
              <a:t>University, </a:t>
            </a:r>
            <a:r>
              <a:rPr lang="en-US" sz="1200" dirty="0" smtClean="0">
                <a:latin typeface="Times New Roman" panose="02020603050405020304" pitchFamily="18" charset="0"/>
                <a:cs typeface="Times New Roman" panose="02020603050405020304" pitchFamily="18" charset="0"/>
              </a:rPr>
              <a:t>1 Poland 2 Turkey </a:t>
            </a:r>
            <a:endParaRPr lang="en-US" sz="1200" dirty="0">
              <a:latin typeface="Times New Roman" panose="02020603050405020304" pitchFamily="18" charset="0"/>
              <a:cs typeface="Times New Roman" panose="02020603050405020304" pitchFamily="18" charset="0"/>
            </a:endParaRPr>
          </a:p>
          <a:p>
            <a:pPr algn="ctr"/>
            <a:endParaRPr lang="en-US" b="0" i="0" u="none" strike="noStrike" dirty="0">
              <a:solidFill>
                <a:srgbClr val="000000"/>
              </a:solidFill>
              <a:effectLst/>
              <a:latin typeface="Times New Roman" panose="02020603050405020304" pitchFamily="18" charset="0"/>
              <a:cs typeface="Times New Roman" panose="02020603050405020304" pitchFamily="18" charset="0"/>
            </a:endParaRPr>
          </a:p>
        </p:txBody>
      </p:sp>
      <p:sp>
        <p:nvSpPr>
          <p:cNvPr id="5" name="Rectangle 4"/>
          <p:cNvSpPr>
            <a:spLocks noChangeArrowheads="1"/>
          </p:cNvSpPr>
          <p:nvPr/>
        </p:nvSpPr>
        <p:spPr bwMode="auto">
          <a:xfrm>
            <a:off x="209549" y="5422519"/>
            <a:ext cx="11772900" cy="79574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Διανύσματα δυνάμεων που εξαρτώνται από την αμοιβαία σχέση της κατακόρυφης θέσης TSAD και του ύψους προσάρτησης (άγκιστρο): </a:t>
            </a:r>
            <a:endParaRPr kumimoji="0" lang="en-US"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α) κοπτήρες οπισθοχώρησης περιστροφικής ροπής, β) ροπή περιστροφής που προεξέχουν κοπτήρες</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19385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7360356" y="3142978"/>
            <a:ext cx="4560711" cy="2031325"/>
          </a:xfrm>
          <a:prstGeom prst="rect">
            <a:avLst/>
          </a:prstGeom>
        </p:spPr>
        <p:txBody>
          <a:bodyPr wrap="square">
            <a:spAutoFit/>
          </a:bodyPr>
          <a:lstStyle/>
          <a:p>
            <a:pPr algn="just"/>
            <a:r>
              <a:rPr lang="en-US" dirty="0">
                <a:solidFill>
                  <a:srgbClr val="000000"/>
                </a:solidFill>
                <a:latin typeface="Times New Roman" panose="02020603050405020304" pitchFamily="18" charset="0"/>
                <a:cs typeface="Times New Roman" panose="02020603050405020304" pitchFamily="18" charset="0"/>
              </a:rPr>
              <a:t>Mulligan’s concept: biomechanics of canine distalization if 2nd premolar is: a) </a:t>
            </a:r>
            <a:r>
              <a:rPr lang="en-US" dirty="0" smtClean="0">
                <a:solidFill>
                  <a:srgbClr val="000000"/>
                </a:solidFill>
                <a:latin typeface="Times New Roman" panose="02020603050405020304" pitchFamily="18" charset="0"/>
                <a:cs typeface="Times New Roman" panose="02020603050405020304" pitchFamily="18" charset="0"/>
              </a:rPr>
              <a:t>excluded </a:t>
            </a:r>
            <a:r>
              <a:rPr lang="en-US" dirty="0">
                <a:solidFill>
                  <a:srgbClr val="000000"/>
                </a:solidFill>
                <a:latin typeface="Times New Roman" panose="02020603050405020304" pitchFamily="18" charset="0"/>
                <a:cs typeface="Times New Roman" panose="02020603050405020304" pitchFamily="18" charset="0"/>
              </a:rPr>
              <a:t>from the appliance, b) included in the appliance; “X”-gable bend, moments and </a:t>
            </a:r>
            <a:r>
              <a:rPr lang="en-US" dirty="0" smtClean="0">
                <a:solidFill>
                  <a:srgbClr val="000000"/>
                </a:solidFill>
                <a:latin typeface="Times New Roman" panose="02020603050405020304" pitchFamily="18" charset="0"/>
                <a:cs typeface="Times New Roman" panose="02020603050405020304" pitchFamily="18" charset="0"/>
              </a:rPr>
              <a:t>forces </a:t>
            </a:r>
            <a:r>
              <a:rPr lang="en-US" dirty="0">
                <a:solidFill>
                  <a:srgbClr val="000000"/>
                </a:solidFill>
                <a:latin typeface="Times New Roman" panose="02020603050405020304" pitchFamily="18" charset="0"/>
                <a:cs typeface="Times New Roman" panose="02020603050405020304" pitchFamily="18" charset="0"/>
              </a:rPr>
              <a:t>acting on molars are marked in red, moments and forces acting on canines are </a:t>
            </a:r>
          </a:p>
          <a:p>
            <a:pPr algn="just"/>
            <a:r>
              <a:rPr lang="en-US" dirty="0">
                <a:solidFill>
                  <a:srgbClr val="000000"/>
                </a:solidFill>
                <a:latin typeface="Times New Roman" panose="02020603050405020304" pitchFamily="18" charset="0"/>
                <a:cs typeface="Times New Roman" panose="02020603050405020304" pitchFamily="18" charset="0"/>
              </a:rPr>
              <a:t>marked in blue </a:t>
            </a:r>
            <a:endParaRPr lang="en-US" b="0" i="0" u="none" strike="noStrike" dirty="0">
              <a:solidFill>
                <a:srgbClr val="000000"/>
              </a:solidFill>
              <a:effectLst/>
              <a:latin typeface="Times New Roman" panose="02020603050405020304" pitchFamily="18" charset="0"/>
              <a:cs typeface="Times New Roman" panose="02020603050405020304" pitchFamily="18" charset="0"/>
            </a:endParaRP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233"/>
            <a:ext cx="6677957" cy="3343742"/>
          </a:xfrm>
          <a:prstGeom prst="rect">
            <a:avLst/>
          </a:prstGeom>
        </p:spPr>
      </p:pic>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92375"/>
            <a:ext cx="6754168" cy="3067478"/>
          </a:xfrm>
          <a:prstGeom prst="rect">
            <a:avLst/>
          </a:prstGeom>
        </p:spPr>
      </p:pic>
      <p:sp>
        <p:nvSpPr>
          <p:cNvPr id="5" name="Ορθογώνιο 4"/>
          <p:cNvSpPr/>
          <p:nvPr/>
        </p:nvSpPr>
        <p:spPr>
          <a:xfrm>
            <a:off x="7042245" y="127499"/>
            <a:ext cx="5149754" cy="1292662"/>
          </a:xfrm>
          <a:prstGeom prst="rect">
            <a:avLst/>
          </a:prstGeom>
        </p:spPr>
        <p:txBody>
          <a:bodyPr wrap="square">
            <a:spAutoFit/>
          </a:bodyPr>
          <a:lstStyle/>
          <a:p>
            <a:pPr algn="ctr"/>
            <a:r>
              <a:rPr lang="en-US" b="1" dirty="0">
                <a:solidFill>
                  <a:srgbClr val="000000"/>
                </a:solidFill>
                <a:latin typeface="Times New Roman" panose="02020603050405020304" pitchFamily="18" charset="0"/>
                <a:cs typeface="Times New Roman" panose="02020603050405020304" pitchFamily="18" charset="0"/>
              </a:rPr>
              <a:t>Biomechanics of Tooth-Movement: </a:t>
            </a:r>
            <a:r>
              <a:rPr lang="en-US" b="1" dirty="0" smtClean="0">
                <a:solidFill>
                  <a:srgbClr val="000000"/>
                </a:solidFill>
                <a:latin typeface="Times New Roman" panose="02020603050405020304" pitchFamily="18" charset="0"/>
                <a:cs typeface="Times New Roman" panose="02020603050405020304" pitchFamily="18" charset="0"/>
              </a:rPr>
              <a:t>Current </a:t>
            </a:r>
            <a:r>
              <a:rPr lang="en-US" b="1" dirty="0">
                <a:solidFill>
                  <a:srgbClr val="000000"/>
                </a:solidFill>
                <a:latin typeface="Times New Roman" panose="02020603050405020304" pitchFamily="18" charset="0"/>
                <a:cs typeface="Times New Roman" panose="02020603050405020304" pitchFamily="18" charset="0"/>
              </a:rPr>
              <a:t>Look at Orthodontic </a:t>
            </a:r>
            <a:r>
              <a:rPr lang="en-US" b="1" dirty="0" smtClean="0">
                <a:solidFill>
                  <a:srgbClr val="000000"/>
                </a:solidFill>
                <a:latin typeface="Times New Roman" panose="02020603050405020304" pitchFamily="18" charset="0"/>
                <a:cs typeface="Times New Roman" panose="02020603050405020304" pitchFamily="18" charset="0"/>
              </a:rPr>
              <a:t>Fundamental</a:t>
            </a:r>
            <a:r>
              <a:rPr lang="el-GR" b="1" dirty="0" smtClean="0">
                <a:solidFill>
                  <a:srgbClr val="000000"/>
                </a:solidFill>
                <a:latin typeface="Times New Roman" panose="02020603050405020304" pitchFamily="18" charset="0"/>
                <a:cs typeface="Times New Roman" panose="02020603050405020304" pitchFamily="18" charset="0"/>
              </a:rPr>
              <a:t>     </a:t>
            </a:r>
            <a:endParaRPr lang="en-US" b="1" dirty="0">
              <a:solidFill>
                <a:srgbClr val="000000"/>
              </a:solidFill>
              <a:latin typeface="Times New Roman" panose="02020603050405020304" pitchFamily="18" charset="0"/>
              <a:cs typeface="Times New Roman" panose="02020603050405020304" pitchFamily="18" charset="0"/>
            </a:endParaRPr>
          </a:p>
          <a:p>
            <a:pPr algn="ctr"/>
            <a:r>
              <a:rPr lang="en-US" sz="1200" dirty="0">
                <a:solidFill>
                  <a:srgbClr val="000000"/>
                </a:solidFill>
                <a:latin typeface="Times New Roman" panose="02020603050405020304" pitchFamily="18" charset="0"/>
                <a:cs typeface="Times New Roman" panose="02020603050405020304" pitchFamily="18" charset="0"/>
              </a:rPr>
              <a:t>Joanna Antoszewska</a:t>
            </a:r>
            <a:r>
              <a:rPr lang="en-US" sz="1200" baseline="30000" dirty="0">
                <a:solidFill>
                  <a:srgbClr val="000000"/>
                </a:solidFill>
                <a:latin typeface="Times New Roman" panose="02020603050405020304" pitchFamily="18" charset="0"/>
                <a:cs typeface="Times New Roman" panose="02020603050405020304" pitchFamily="18" charset="0"/>
              </a:rPr>
              <a:t>1</a:t>
            </a:r>
            <a:r>
              <a:rPr lang="en-US" sz="1200" dirty="0">
                <a:solidFill>
                  <a:srgbClr val="000000"/>
                </a:solidFill>
                <a:latin typeface="Times New Roman" panose="02020603050405020304" pitchFamily="18" charset="0"/>
                <a:cs typeface="Times New Roman" panose="02020603050405020304" pitchFamily="18" charset="0"/>
              </a:rPr>
              <a:t> and Nazan </a:t>
            </a:r>
            <a:r>
              <a:rPr lang="en-US" sz="1200" dirty="0" smtClean="0">
                <a:solidFill>
                  <a:srgbClr val="000000"/>
                </a:solidFill>
                <a:latin typeface="Times New Roman" panose="02020603050405020304" pitchFamily="18" charset="0"/>
                <a:cs typeface="Times New Roman" panose="02020603050405020304" pitchFamily="18" charset="0"/>
              </a:rPr>
              <a:t>Küçükkeleş</a:t>
            </a:r>
            <a:r>
              <a:rPr lang="en-US" sz="1200" baseline="30000" dirty="0" smtClean="0">
                <a:solidFill>
                  <a:srgbClr val="000000"/>
                </a:solidFill>
                <a:latin typeface="Times New Roman" panose="02020603050405020304" pitchFamily="18" charset="0"/>
                <a:cs typeface="Times New Roman" panose="02020603050405020304" pitchFamily="18" charset="0"/>
              </a:rPr>
              <a:t>2</a:t>
            </a:r>
          </a:p>
          <a:p>
            <a:pPr algn="ctr"/>
            <a:r>
              <a:rPr lang="en-US" sz="1200" dirty="0" smtClean="0">
                <a:latin typeface="Times New Roman" panose="02020603050405020304" pitchFamily="18" charset="0"/>
                <a:cs typeface="Times New Roman" panose="02020603050405020304" pitchFamily="18" charset="0"/>
              </a:rPr>
              <a:t>1 Wroclaw </a:t>
            </a:r>
            <a:r>
              <a:rPr lang="en-US" sz="1200" dirty="0">
                <a:latin typeface="Times New Roman" panose="02020603050405020304" pitchFamily="18" charset="0"/>
                <a:cs typeface="Times New Roman" panose="02020603050405020304" pitchFamily="18" charset="0"/>
              </a:rPr>
              <a:t>Medical University, </a:t>
            </a:r>
            <a:r>
              <a:rPr lang="en-US" sz="1200" dirty="0" smtClean="0">
                <a:latin typeface="Times New Roman" panose="02020603050405020304" pitchFamily="18" charset="0"/>
                <a:cs typeface="Times New Roman" panose="02020603050405020304" pitchFamily="18" charset="0"/>
              </a:rPr>
              <a:t>2 Marmara </a:t>
            </a:r>
            <a:r>
              <a:rPr lang="en-US" sz="1200" dirty="0">
                <a:latin typeface="Times New Roman" panose="02020603050405020304" pitchFamily="18" charset="0"/>
                <a:cs typeface="Times New Roman" panose="02020603050405020304" pitchFamily="18" charset="0"/>
              </a:rPr>
              <a:t>University, </a:t>
            </a:r>
            <a:r>
              <a:rPr lang="en-US" sz="1200" dirty="0" smtClean="0">
                <a:latin typeface="Times New Roman" panose="02020603050405020304" pitchFamily="18" charset="0"/>
                <a:cs typeface="Times New Roman" panose="02020603050405020304" pitchFamily="18" charset="0"/>
              </a:rPr>
              <a:t>1 Poland 2 Turkey </a:t>
            </a:r>
            <a:endParaRPr lang="en-US" sz="1200" dirty="0">
              <a:latin typeface="Times New Roman" panose="02020603050405020304" pitchFamily="18" charset="0"/>
              <a:cs typeface="Times New Roman" panose="02020603050405020304" pitchFamily="18" charset="0"/>
            </a:endParaRPr>
          </a:p>
          <a:p>
            <a:pPr algn="ctr"/>
            <a:endParaRPr lang="en-US" b="0" i="0" u="none" strike="noStrike"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83206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8994" y="821505"/>
            <a:ext cx="6154009" cy="4544059"/>
          </a:xfrm>
          <a:prstGeom prst="rect">
            <a:avLst/>
          </a:prstGeom>
        </p:spPr>
      </p:pic>
      <p:sp>
        <p:nvSpPr>
          <p:cNvPr id="4" name="Ορθογώνιο 3"/>
          <p:cNvSpPr/>
          <p:nvPr/>
        </p:nvSpPr>
        <p:spPr>
          <a:xfrm>
            <a:off x="0" y="127499"/>
            <a:ext cx="12191999" cy="1015663"/>
          </a:xfrm>
          <a:prstGeom prst="rect">
            <a:avLst/>
          </a:prstGeom>
        </p:spPr>
        <p:txBody>
          <a:bodyPr wrap="square">
            <a:spAutoFit/>
          </a:bodyPr>
          <a:lstStyle/>
          <a:p>
            <a:pPr algn="ctr"/>
            <a:r>
              <a:rPr lang="en-US" b="1" dirty="0">
                <a:solidFill>
                  <a:srgbClr val="000000"/>
                </a:solidFill>
                <a:latin typeface="Times New Roman" panose="02020603050405020304" pitchFamily="18" charset="0"/>
                <a:cs typeface="Times New Roman" panose="02020603050405020304" pitchFamily="18" charset="0"/>
              </a:rPr>
              <a:t>Biomechanics of Tooth-Movement: </a:t>
            </a:r>
            <a:r>
              <a:rPr lang="en-US" b="1" dirty="0" smtClean="0">
                <a:solidFill>
                  <a:srgbClr val="000000"/>
                </a:solidFill>
                <a:latin typeface="Times New Roman" panose="02020603050405020304" pitchFamily="18" charset="0"/>
                <a:cs typeface="Times New Roman" panose="02020603050405020304" pitchFamily="18" charset="0"/>
              </a:rPr>
              <a:t>Current </a:t>
            </a:r>
            <a:r>
              <a:rPr lang="en-US" b="1" dirty="0">
                <a:solidFill>
                  <a:srgbClr val="000000"/>
                </a:solidFill>
                <a:latin typeface="Times New Roman" panose="02020603050405020304" pitchFamily="18" charset="0"/>
                <a:cs typeface="Times New Roman" panose="02020603050405020304" pitchFamily="18" charset="0"/>
              </a:rPr>
              <a:t>Look at Orthodontic </a:t>
            </a:r>
            <a:r>
              <a:rPr lang="en-US" b="1" dirty="0" smtClean="0">
                <a:solidFill>
                  <a:srgbClr val="000000"/>
                </a:solidFill>
                <a:latin typeface="Times New Roman" panose="02020603050405020304" pitchFamily="18" charset="0"/>
                <a:cs typeface="Times New Roman" panose="02020603050405020304" pitchFamily="18" charset="0"/>
              </a:rPr>
              <a:t>Fundamental</a:t>
            </a:r>
            <a:r>
              <a:rPr lang="el-GR" b="1" dirty="0" smtClean="0">
                <a:solidFill>
                  <a:srgbClr val="000000"/>
                </a:solidFill>
                <a:latin typeface="Times New Roman" panose="02020603050405020304" pitchFamily="18" charset="0"/>
                <a:cs typeface="Times New Roman" panose="02020603050405020304" pitchFamily="18" charset="0"/>
              </a:rPr>
              <a:t>     </a:t>
            </a:r>
            <a:r>
              <a:rPr lang="en-US" b="1" dirty="0" smtClean="0">
                <a:solidFill>
                  <a:srgbClr val="000000"/>
                </a:solidFill>
                <a:latin typeface="Times New Roman" panose="02020603050405020304" pitchFamily="18" charset="0"/>
                <a:cs typeface="Times New Roman" panose="02020603050405020304" pitchFamily="18" charset="0"/>
              </a:rPr>
              <a:t> </a:t>
            </a:r>
            <a:endParaRPr lang="en-US" b="1" dirty="0">
              <a:solidFill>
                <a:srgbClr val="000000"/>
              </a:solidFill>
              <a:latin typeface="Times New Roman" panose="02020603050405020304" pitchFamily="18" charset="0"/>
              <a:cs typeface="Times New Roman" panose="02020603050405020304" pitchFamily="18" charset="0"/>
            </a:endParaRPr>
          </a:p>
          <a:p>
            <a:pPr algn="ctr"/>
            <a:r>
              <a:rPr lang="en-US" sz="1200" dirty="0">
                <a:solidFill>
                  <a:srgbClr val="000000"/>
                </a:solidFill>
                <a:latin typeface="Times New Roman" panose="02020603050405020304" pitchFamily="18" charset="0"/>
                <a:cs typeface="Times New Roman" panose="02020603050405020304" pitchFamily="18" charset="0"/>
              </a:rPr>
              <a:t>Joanna Antoszewska</a:t>
            </a:r>
            <a:r>
              <a:rPr lang="en-US" sz="1200" baseline="30000" dirty="0">
                <a:solidFill>
                  <a:srgbClr val="000000"/>
                </a:solidFill>
                <a:latin typeface="Times New Roman" panose="02020603050405020304" pitchFamily="18" charset="0"/>
                <a:cs typeface="Times New Roman" panose="02020603050405020304" pitchFamily="18" charset="0"/>
              </a:rPr>
              <a:t>1</a:t>
            </a:r>
            <a:r>
              <a:rPr lang="en-US" sz="1200" dirty="0">
                <a:solidFill>
                  <a:srgbClr val="000000"/>
                </a:solidFill>
                <a:latin typeface="Times New Roman" panose="02020603050405020304" pitchFamily="18" charset="0"/>
                <a:cs typeface="Times New Roman" panose="02020603050405020304" pitchFamily="18" charset="0"/>
              </a:rPr>
              <a:t> and Nazan </a:t>
            </a:r>
            <a:r>
              <a:rPr lang="en-US" sz="1200" dirty="0" smtClean="0">
                <a:solidFill>
                  <a:srgbClr val="000000"/>
                </a:solidFill>
                <a:latin typeface="Times New Roman" panose="02020603050405020304" pitchFamily="18" charset="0"/>
                <a:cs typeface="Times New Roman" panose="02020603050405020304" pitchFamily="18" charset="0"/>
              </a:rPr>
              <a:t>Küçükkeleş</a:t>
            </a:r>
            <a:r>
              <a:rPr lang="en-US" sz="1200" baseline="30000" dirty="0" smtClean="0">
                <a:solidFill>
                  <a:srgbClr val="000000"/>
                </a:solidFill>
                <a:latin typeface="Times New Roman" panose="02020603050405020304" pitchFamily="18" charset="0"/>
                <a:cs typeface="Times New Roman" panose="02020603050405020304" pitchFamily="18" charset="0"/>
              </a:rPr>
              <a:t>2</a:t>
            </a:r>
          </a:p>
          <a:p>
            <a:pPr algn="ctr"/>
            <a:r>
              <a:rPr lang="en-US" sz="1200" dirty="0" smtClean="0">
                <a:latin typeface="Times New Roman" panose="02020603050405020304" pitchFamily="18" charset="0"/>
                <a:cs typeface="Times New Roman" panose="02020603050405020304" pitchFamily="18" charset="0"/>
              </a:rPr>
              <a:t>1 Wroclaw </a:t>
            </a:r>
            <a:r>
              <a:rPr lang="en-US" sz="1200" dirty="0">
                <a:latin typeface="Times New Roman" panose="02020603050405020304" pitchFamily="18" charset="0"/>
                <a:cs typeface="Times New Roman" panose="02020603050405020304" pitchFamily="18" charset="0"/>
              </a:rPr>
              <a:t>Medical University, </a:t>
            </a:r>
            <a:r>
              <a:rPr lang="en-US" sz="1200" dirty="0" smtClean="0">
                <a:latin typeface="Times New Roman" panose="02020603050405020304" pitchFamily="18" charset="0"/>
                <a:cs typeface="Times New Roman" panose="02020603050405020304" pitchFamily="18" charset="0"/>
              </a:rPr>
              <a:t>2 Marmara </a:t>
            </a:r>
            <a:r>
              <a:rPr lang="en-US" sz="1200" dirty="0">
                <a:latin typeface="Times New Roman" panose="02020603050405020304" pitchFamily="18" charset="0"/>
                <a:cs typeface="Times New Roman" panose="02020603050405020304" pitchFamily="18" charset="0"/>
              </a:rPr>
              <a:t>University, </a:t>
            </a:r>
            <a:r>
              <a:rPr lang="en-US" sz="1200" dirty="0" smtClean="0">
                <a:latin typeface="Times New Roman" panose="02020603050405020304" pitchFamily="18" charset="0"/>
                <a:cs typeface="Times New Roman" panose="02020603050405020304" pitchFamily="18" charset="0"/>
              </a:rPr>
              <a:t>1 Poland 2 Turkey </a:t>
            </a:r>
            <a:endParaRPr lang="en-US" sz="1200" dirty="0">
              <a:latin typeface="Times New Roman" panose="02020603050405020304" pitchFamily="18" charset="0"/>
              <a:cs typeface="Times New Roman" panose="02020603050405020304" pitchFamily="18" charset="0"/>
            </a:endParaRPr>
          </a:p>
          <a:p>
            <a:pPr algn="ctr"/>
            <a:endParaRPr lang="en-US" b="0" i="0" u="none" strike="noStrike" dirty="0">
              <a:solidFill>
                <a:srgbClr val="000000"/>
              </a:solidFill>
              <a:effectLst/>
              <a:latin typeface="Times New Roman" panose="02020603050405020304" pitchFamily="18" charset="0"/>
              <a:cs typeface="Times New Roman" panose="02020603050405020304" pitchFamily="18" charset="0"/>
            </a:endParaRPr>
          </a:p>
        </p:txBody>
      </p:sp>
      <p:sp>
        <p:nvSpPr>
          <p:cNvPr id="5" name="Rectangle 5"/>
          <p:cNvSpPr>
            <a:spLocks noChangeArrowheads="1"/>
          </p:cNvSpPr>
          <p:nvPr/>
        </p:nvSpPr>
        <p:spPr bwMode="auto">
          <a:xfrm>
            <a:off x="288129" y="5508260"/>
            <a:ext cx="11615738" cy="134974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a:t>
            </a:r>
            <a:r>
              <a:rPr kumimoji="0" lang="el-GR" altLang="el-GR"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Δυνάμεις και ροπές που δρουν στον κυνόδοντα </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που μετατοπίζεται προς τον 1ο γομφίο, εξαρτώμενες από την απόσταση "d" και την απόσταση μεταξύ των βραχιόνων "ib": α) d&gt;2/3 ib, β) d=2/3 ib, γ) d&lt; 2/3 ib; Σημειώστε ότι μαζί με την απόσταση του </a:t>
            </a:r>
            <a:r>
              <a:rPr lang="el-GR" altLang="el-GR" dirty="0" smtClean="0">
                <a:solidFill>
                  <a:srgbClr val="202124"/>
                </a:solidFill>
                <a:latin typeface="Times New Roman" panose="02020603050405020304" pitchFamily="18" charset="0"/>
                <a:cs typeface="Times New Roman" panose="02020603050405020304" pitchFamily="18" charset="0"/>
              </a:rPr>
              <a:t>κυνόδοντα</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(μείωση της απόστασης "d") η τιμή της δύναμης μειώνεται και η κατεύθυνση της ροπής αλλάζει μετά τη διέλευση ενός σημείου "0". Η κατεύθυνση της ροπής που ενεργεί στον κυνόδοντα προκύπτει από την ελαστικότητα του σύρματος καμάρας και την απόσταση από τον 1ο γομφίο</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431179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5477119" y="145075"/>
            <a:ext cx="3898311" cy="615553"/>
          </a:xfrm>
          <a:prstGeom prst="rect">
            <a:avLst/>
          </a:prstGeom>
        </p:spPr>
        <p:txBody>
          <a:bodyPr wrap="none">
            <a:spAutoFit/>
          </a:bodyPr>
          <a:lstStyle/>
          <a:p>
            <a:pPr algn="ctr"/>
            <a:r>
              <a:rPr lang="en-US" dirty="0">
                <a:solidFill>
                  <a:srgbClr val="000000"/>
                </a:solidFill>
                <a:latin typeface="Times New Roman" panose="02020603050405020304" pitchFamily="18" charset="0"/>
                <a:cs typeface="Times New Roman" panose="02020603050405020304" pitchFamily="18" charset="0"/>
              </a:rPr>
              <a:t>Dental </a:t>
            </a:r>
            <a:r>
              <a:rPr lang="en-US" dirty="0" smtClean="0">
                <a:solidFill>
                  <a:srgbClr val="000000"/>
                </a:solidFill>
                <a:latin typeface="Times New Roman" panose="02020603050405020304" pitchFamily="18" charset="0"/>
                <a:cs typeface="Times New Roman" panose="02020603050405020304" pitchFamily="18" charset="0"/>
              </a:rPr>
              <a:t>implant</a:t>
            </a:r>
          </a:p>
          <a:p>
            <a:pPr algn="ctr"/>
            <a:r>
              <a:rPr lang="en-US" sz="1600" dirty="0">
                <a:latin typeface="Times New Roman" panose="02020603050405020304" pitchFamily="18" charset="0"/>
                <a:cs typeface="Times New Roman" panose="02020603050405020304" pitchFamily="18" charset="0"/>
              </a:rPr>
              <a:t>https://en.wikipedia.org/wiki/Dental_implant</a:t>
            </a:r>
            <a:endParaRPr lang="en-US" sz="1600" b="0" i="0" dirty="0">
              <a:solidFill>
                <a:srgbClr val="000000"/>
              </a:solidFill>
              <a:effectLst/>
              <a:latin typeface="Times New Roman" panose="02020603050405020304" pitchFamily="18" charset="0"/>
              <a:cs typeface="Times New Roman" panose="02020603050405020304" pitchFamily="18" charset="0"/>
            </a:endParaRPr>
          </a:p>
        </p:txBody>
      </p:sp>
      <p:pic>
        <p:nvPicPr>
          <p:cNvPr id="1026" name="Picture 2" descr="Single crown impl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990" y="362766"/>
            <a:ext cx="3494652" cy="6159324"/>
          </a:xfrm>
          <a:prstGeom prst="rect">
            <a:avLst/>
          </a:prstGeom>
          <a:noFill/>
          <a:extLst>
            <a:ext uri="{909E8E84-426E-40DD-AFC4-6F175D3DCCD1}">
              <a14:hiddenFill xmlns:a14="http://schemas.microsoft.com/office/drawing/2010/main">
                <a:solidFill>
                  <a:srgbClr val="FFFFFF"/>
                </a:solidFill>
              </a14:hiddenFill>
            </a:ext>
          </a:extLst>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8471" y="1239413"/>
            <a:ext cx="4305901" cy="3543795"/>
          </a:xfrm>
          <a:prstGeom prst="rect">
            <a:avLst/>
          </a:prstGeom>
        </p:spPr>
      </p:pic>
      <p:sp>
        <p:nvSpPr>
          <p:cNvPr id="7" name="Ορθογώνιο 6"/>
          <p:cNvSpPr/>
          <p:nvPr/>
        </p:nvSpPr>
        <p:spPr>
          <a:xfrm>
            <a:off x="7377994" y="5740777"/>
            <a:ext cx="3486852"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hlinkClick r:id="rId4"/>
              </a:rPr>
              <a:t>https://dantuharmonija.lt/en/services/dental-implants/</a:t>
            </a:r>
            <a:endParaRPr lang="el-GR" sz="1200" dirty="0">
              <a:latin typeface="Times New Roman" panose="02020603050405020304" pitchFamily="18" charset="0"/>
              <a:cs typeface="Times New Roman" panose="02020603050405020304" pitchFamily="18" charset="0"/>
            </a:endParaRPr>
          </a:p>
        </p:txBody>
      </p:sp>
      <p:sp>
        <p:nvSpPr>
          <p:cNvPr id="8" name="Rectangle 1"/>
          <p:cNvSpPr>
            <a:spLocks noChangeArrowheads="1"/>
          </p:cNvSpPr>
          <p:nvPr/>
        </p:nvSpPr>
        <p:spPr bwMode="auto">
          <a:xfrm>
            <a:off x="4128692" y="2475170"/>
            <a:ext cx="1534626" cy="193451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l-GR" sz="16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     </a:t>
            </a:r>
            <a:r>
              <a:rPr kumimoji="0" lang="el-GR" altLang="el-GR" sz="16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Ένα οδοντικό εμφύτευμα με προσαρτημένη στεφάνη που χρησιμοποιείται για την αντικατάσταση ενός μόνο δοντιού </a:t>
            </a:r>
          </a:p>
        </p:txBody>
      </p:sp>
      <p:sp>
        <p:nvSpPr>
          <p:cNvPr id="9" name="Rectangle 2"/>
          <p:cNvSpPr>
            <a:spLocks noChangeArrowheads="1"/>
          </p:cNvSpPr>
          <p:nvPr/>
        </p:nvSpPr>
        <p:spPr bwMode="auto">
          <a:xfrm>
            <a:off x="7517808" y="5082265"/>
            <a:ext cx="3207224"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16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Η δομή ενός οδοντικού εμφυτεύματος σε σύγκριση με ένα φυσικό δόντι </a:t>
            </a:r>
          </a:p>
        </p:txBody>
      </p:sp>
    </p:spTree>
    <p:extLst>
      <p:ext uri="{BB962C8B-B14F-4D97-AF65-F5344CB8AC3E}">
        <p14:creationId xmlns:p14="http://schemas.microsoft.com/office/powerpoint/2010/main" val="12803265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barbetseas.gr/images/Site/impla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3752" y="1235603"/>
            <a:ext cx="9144000" cy="364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4420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1175435"/>
            <a:ext cx="12192000" cy="923330"/>
          </a:xfrm>
          <a:prstGeom prst="rect">
            <a:avLst/>
          </a:prstGeom>
        </p:spPr>
        <p:txBody>
          <a:bodyPr wrap="square">
            <a:spAutoFit/>
          </a:bodyPr>
          <a:lstStyle/>
          <a:p>
            <a:pPr indent="355600" algn="just"/>
            <a:r>
              <a:rPr lang="el-GR" dirty="0">
                <a:solidFill>
                  <a:srgbClr val="0070C0"/>
                </a:solidFill>
                <a:latin typeface="Times New Roman" panose="02020603050405020304" pitchFamily="18" charset="0"/>
                <a:cs typeface="Times New Roman" panose="02020603050405020304" pitchFamily="18" charset="0"/>
              </a:rPr>
              <a:t>Οι Αιγύπτιοι, Ρωμαίοι και Αζτέκοι χρησιμοποίησαν το ξύλο και πολύτιμους λίθους για την </a:t>
            </a:r>
            <a:r>
              <a:rPr lang="el-GR" dirty="0" smtClean="0">
                <a:solidFill>
                  <a:srgbClr val="0070C0"/>
                </a:solidFill>
                <a:latin typeface="Times New Roman" panose="02020603050405020304" pitchFamily="18" charset="0"/>
                <a:cs typeface="Times New Roman" panose="02020603050405020304" pitchFamily="18" charset="0"/>
              </a:rPr>
              <a:t>αντικατάσταση τμημάτων </a:t>
            </a:r>
            <a:r>
              <a:rPr lang="el-GR" dirty="0">
                <a:solidFill>
                  <a:srgbClr val="0070C0"/>
                </a:solidFill>
                <a:latin typeface="Times New Roman" panose="02020603050405020304" pitchFamily="18" charset="0"/>
                <a:cs typeface="Times New Roman" panose="02020603050405020304" pitchFamily="18" charset="0"/>
              </a:rPr>
              <a:t>του σώματος και των δοντιών. </a:t>
            </a:r>
            <a:r>
              <a:rPr lang="el-GR" dirty="0">
                <a:latin typeface="Times New Roman" panose="02020603050405020304" pitchFamily="18" charset="0"/>
                <a:cs typeface="Times New Roman" panose="02020603050405020304" pitchFamily="18" charset="0"/>
              </a:rPr>
              <a:t>Στην Εικόνα 1.2. δίνονται γέφυρες από χρυσά ελάσματα που </a:t>
            </a:r>
            <a:r>
              <a:rPr lang="el-GR" dirty="0" smtClean="0">
                <a:latin typeface="Times New Roman" panose="02020603050405020304" pitchFamily="18" charset="0"/>
                <a:cs typeface="Times New Roman" panose="02020603050405020304" pitchFamily="18" charset="0"/>
              </a:rPr>
              <a:t>κατασκεύαζαν </a:t>
            </a:r>
            <a:r>
              <a:rPr lang="el-GR" dirty="0">
                <a:latin typeface="Times New Roman" panose="02020603050405020304" pitchFamily="18" charset="0"/>
                <a:cs typeface="Times New Roman" panose="02020603050405020304" pitchFamily="18" charset="0"/>
              </a:rPr>
              <a:t>οι Ετρούσκοι οδοντίατροι (Polak, 2005).</a:t>
            </a:r>
          </a:p>
        </p:txBody>
      </p:sp>
      <p:pic>
        <p:nvPicPr>
          <p:cNvPr id="3" name="Εικόνα 2"/>
          <p:cNvPicPr>
            <a:picLocks noChangeAspect="1"/>
          </p:cNvPicPr>
          <p:nvPr/>
        </p:nvPicPr>
        <p:blipFill>
          <a:blip r:embed="rId2"/>
          <a:stretch>
            <a:fillRect/>
          </a:stretch>
        </p:blipFill>
        <p:spPr>
          <a:xfrm>
            <a:off x="3829528" y="2233172"/>
            <a:ext cx="4532943" cy="2391656"/>
          </a:xfrm>
          <a:prstGeom prst="rect">
            <a:avLst/>
          </a:prstGeom>
        </p:spPr>
      </p:pic>
      <p:sp>
        <p:nvSpPr>
          <p:cNvPr id="4" name="Ορθογώνιο 3"/>
          <p:cNvSpPr/>
          <p:nvPr/>
        </p:nvSpPr>
        <p:spPr>
          <a:xfrm>
            <a:off x="3047999" y="4946261"/>
            <a:ext cx="6096000" cy="461665"/>
          </a:xfrm>
          <a:prstGeom prst="rect">
            <a:avLst/>
          </a:prstGeom>
        </p:spPr>
        <p:txBody>
          <a:bodyPr>
            <a:spAutoFit/>
          </a:bodyPr>
          <a:lstStyle/>
          <a:p>
            <a:r>
              <a:rPr lang="el-GR" sz="1200" b="1" dirty="0">
                <a:latin typeface="Times New Roman" panose="02020603050405020304" pitchFamily="18" charset="0"/>
                <a:cs typeface="Times New Roman" panose="02020603050405020304" pitchFamily="18" charset="0"/>
              </a:rPr>
              <a:t>Εικόνα 1.2. </a:t>
            </a:r>
            <a:r>
              <a:rPr lang="el-GR" sz="1200" i="1" dirty="0">
                <a:latin typeface="Times New Roman" panose="02020603050405020304" pitchFamily="18" charset="0"/>
                <a:cs typeface="Times New Roman" panose="02020603050405020304" pitchFamily="18" charset="0"/>
              </a:rPr>
              <a:t>Χρυσές γέφυρες και σύρματα συγκράτησης των δοντιών που χρησιμοποιήθηκαν από Ετρούσκους οδοντιάτρους.</a:t>
            </a:r>
            <a:endParaRPr lang="el-GR" sz="1200" dirty="0">
              <a:latin typeface="Times New Roman" panose="02020603050405020304" pitchFamily="18" charset="0"/>
              <a:cs typeface="Times New Roman" panose="02020603050405020304" pitchFamily="18" charset="0"/>
            </a:endParaRPr>
          </a:p>
        </p:txBody>
      </p:sp>
      <p:sp>
        <p:nvSpPr>
          <p:cNvPr id="5" name="Ορθογώνιο 4"/>
          <p:cNvSpPr/>
          <p:nvPr/>
        </p:nvSpPr>
        <p:spPr>
          <a:xfrm>
            <a:off x="0" y="460721"/>
            <a:ext cx="12192000" cy="369332"/>
          </a:xfrm>
          <a:prstGeom prst="rect">
            <a:avLst/>
          </a:prstGeom>
        </p:spPr>
        <p:txBody>
          <a:bodyPr wrap="square">
            <a:spAutoFit/>
          </a:bodyPr>
          <a:lstStyle/>
          <a:p>
            <a:pPr algn="ctr"/>
            <a:r>
              <a:rPr lang="el-GR" b="1" dirty="0" smtClean="0">
                <a:latin typeface="Times New Roman" panose="02020603050405020304" pitchFamily="18" charset="0"/>
                <a:cs typeface="Times New Roman" panose="02020603050405020304" pitchFamily="18" charset="0"/>
              </a:rPr>
              <a:t> Βιοϋλικά </a:t>
            </a:r>
            <a:r>
              <a:rPr lang="el-GR" b="1" dirty="0">
                <a:latin typeface="Times New Roman" panose="02020603050405020304" pitchFamily="18" charset="0"/>
                <a:cs typeface="Times New Roman" panose="02020603050405020304" pitchFamily="18" charset="0"/>
              </a:rPr>
              <a:t>– </a:t>
            </a:r>
            <a:r>
              <a:rPr lang="el-GR" b="1" dirty="0" smtClean="0">
                <a:latin typeface="Times New Roman" panose="02020603050405020304" pitchFamily="18" charset="0"/>
                <a:cs typeface="Times New Roman" panose="02020603050405020304" pitchFamily="18" charset="0"/>
              </a:rPr>
              <a:t>Εφαρμογές</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6899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0" y="0"/>
            <a:ext cx="6509982" cy="4432328"/>
          </a:xfrm>
          <a:prstGeom prst="rect">
            <a:avLst/>
          </a:prstGeom>
        </p:spPr>
      </p:pic>
      <p:pic>
        <p:nvPicPr>
          <p:cNvPr id="5" name="Εικόνα 4"/>
          <p:cNvPicPr>
            <a:picLocks noChangeAspect="1"/>
          </p:cNvPicPr>
          <p:nvPr/>
        </p:nvPicPr>
        <p:blipFill>
          <a:blip r:embed="rId3"/>
          <a:stretch>
            <a:fillRect/>
          </a:stretch>
        </p:blipFill>
        <p:spPr>
          <a:xfrm>
            <a:off x="6084201" y="4108274"/>
            <a:ext cx="6107799" cy="2749726"/>
          </a:xfrm>
          <a:prstGeom prst="rect">
            <a:avLst/>
          </a:prstGeom>
        </p:spPr>
      </p:pic>
      <p:sp>
        <p:nvSpPr>
          <p:cNvPr id="6" name="Ορθογώνιο 5"/>
          <p:cNvSpPr/>
          <p:nvPr/>
        </p:nvSpPr>
        <p:spPr>
          <a:xfrm>
            <a:off x="6720167" y="2518859"/>
            <a:ext cx="5359021" cy="923330"/>
          </a:xfrm>
          <a:prstGeom prst="rect">
            <a:avLst/>
          </a:prstGeom>
        </p:spPr>
        <p:txBody>
          <a:bodyPr wrap="square">
            <a:spAutoFit/>
          </a:bodyPr>
          <a:lstStyle/>
          <a:p>
            <a:pPr algn="just"/>
            <a:r>
              <a:rPr lang="el-GR" altLang="el-GR" dirty="0" smtClean="0">
                <a:solidFill>
                  <a:srgbClr val="202124"/>
                </a:solidFill>
                <a:latin typeface="Times New Roman" panose="02020603050405020304" pitchFamily="18" charset="0"/>
                <a:cs typeface="Times New Roman" panose="02020603050405020304" pitchFamily="18" charset="0"/>
              </a:rPr>
              <a:t>     Οι παραμορφώσεις ε</a:t>
            </a:r>
            <a:r>
              <a:rPr lang="el-GR" altLang="el-GR" baseline="-25000" dirty="0" smtClean="0">
                <a:solidFill>
                  <a:srgbClr val="202124"/>
                </a:solidFill>
                <a:latin typeface="Times New Roman" panose="02020603050405020304" pitchFamily="18" charset="0"/>
                <a:cs typeface="Times New Roman" panose="02020603050405020304" pitchFamily="18" charset="0"/>
              </a:rPr>
              <a:t>1</a:t>
            </a:r>
            <a:r>
              <a:rPr lang="el-GR" altLang="el-GR" dirty="0" smtClean="0">
                <a:solidFill>
                  <a:srgbClr val="202124"/>
                </a:solidFill>
                <a:latin typeface="Times New Roman" panose="02020603050405020304" pitchFamily="18" charset="0"/>
                <a:cs typeface="Times New Roman" panose="02020603050405020304" pitchFamily="18" charset="0"/>
              </a:rPr>
              <a:t> και ε</a:t>
            </a:r>
            <a:r>
              <a:rPr lang="el-GR" altLang="el-GR" baseline="-25000" dirty="0" smtClean="0">
                <a:solidFill>
                  <a:srgbClr val="202124"/>
                </a:solidFill>
                <a:latin typeface="Times New Roman" panose="02020603050405020304" pitchFamily="18" charset="0"/>
                <a:cs typeface="Times New Roman" panose="02020603050405020304" pitchFamily="18" charset="0"/>
              </a:rPr>
              <a:t>3</a:t>
            </a:r>
            <a:r>
              <a:rPr lang="el-GR" altLang="el-GR" dirty="0" smtClean="0">
                <a:solidFill>
                  <a:srgbClr val="202124"/>
                </a:solidFill>
                <a:latin typeface="Times New Roman" panose="02020603050405020304" pitchFamily="18" charset="0"/>
                <a:cs typeface="Times New Roman" panose="02020603050405020304" pitchFamily="18" charset="0"/>
              </a:rPr>
              <a:t> αφορούν συνθήκες εφελκυσμού </a:t>
            </a:r>
            <a:r>
              <a:rPr lang="el-GR" dirty="0" smtClean="0">
                <a:solidFill>
                  <a:srgbClr val="202124"/>
                </a:solidFill>
                <a:latin typeface="Times New Roman" panose="02020603050405020304" pitchFamily="18" charset="0"/>
                <a:cs typeface="Times New Roman" panose="02020603050405020304" pitchFamily="18" charset="0"/>
              </a:rPr>
              <a:t>και θλίψης αντίστοιχα σε ομόπλευρη και</a:t>
            </a:r>
          </a:p>
          <a:p>
            <a:pPr algn="just"/>
            <a:r>
              <a:rPr lang="el-GR" dirty="0">
                <a:solidFill>
                  <a:srgbClr val="202124"/>
                </a:solidFill>
                <a:latin typeface="Times New Roman" panose="02020603050405020304" pitchFamily="18" charset="0"/>
                <a:cs typeface="Times New Roman" panose="02020603050405020304" pitchFamily="18" charset="0"/>
              </a:rPr>
              <a:t>ε</a:t>
            </a:r>
            <a:r>
              <a:rPr lang="el-GR" dirty="0" smtClean="0">
                <a:solidFill>
                  <a:srgbClr val="202124"/>
                </a:solidFill>
                <a:latin typeface="Times New Roman" panose="02020603050405020304" pitchFamily="18" charset="0"/>
                <a:cs typeface="Times New Roman" panose="02020603050405020304" pitchFamily="18" charset="0"/>
              </a:rPr>
              <a:t>τερόπλευρη κατάσταση</a:t>
            </a:r>
            <a:endParaRPr lang="el-GR" dirty="0"/>
          </a:p>
        </p:txBody>
      </p:sp>
      <p:sp>
        <p:nvSpPr>
          <p:cNvPr id="7" name="Ορθογώνιο 6"/>
          <p:cNvSpPr/>
          <p:nvPr/>
        </p:nvSpPr>
        <p:spPr>
          <a:xfrm>
            <a:off x="6720168" y="1051663"/>
            <a:ext cx="5359021" cy="1477328"/>
          </a:xfrm>
          <a:prstGeom prst="rect">
            <a:avLst/>
          </a:prstGeom>
        </p:spPr>
        <p:txBody>
          <a:bodyPr wrap="square">
            <a:spAutoFit/>
          </a:bodyPr>
          <a:lstStyle/>
          <a:p>
            <a:pPr algn="just"/>
            <a:r>
              <a:rPr lang="en-US" altLang="el-GR" dirty="0" smtClean="0">
                <a:solidFill>
                  <a:srgbClr val="202124"/>
                </a:solidFill>
                <a:latin typeface="Times New Roman" panose="02020603050405020304" pitchFamily="18" charset="0"/>
                <a:cs typeface="Times New Roman" panose="02020603050405020304" pitchFamily="18" charset="0"/>
              </a:rPr>
              <a:t>Healthy:</a:t>
            </a:r>
            <a:r>
              <a:rPr lang="el-GR" altLang="el-GR" dirty="0" smtClean="0">
                <a:solidFill>
                  <a:srgbClr val="202124"/>
                </a:solidFill>
                <a:latin typeface="Times New Roman" panose="02020603050405020304" pitchFamily="18" charset="0"/>
                <a:cs typeface="Times New Roman" panose="02020603050405020304" pitchFamily="18" charset="0"/>
              </a:rPr>
              <a:t> Υγιές Οστό</a:t>
            </a:r>
          </a:p>
          <a:p>
            <a:pPr algn="just"/>
            <a:r>
              <a:rPr lang="en-US" dirty="0" smtClean="0">
                <a:solidFill>
                  <a:srgbClr val="202124"/>
                </a:solidFill>
                <a:latin typeface="Times New Roman" panose="02020603050405020304" pitchFamily="18" charset="0"/>
                <a:cs typeface="Times New Roman" panose="02020603050405020304" pitchFamily="18" charset="0"/>
              </a:rPr>
              <a:t>Champly: </a:t>
            </a:r>
            <a:r>
              <a:rPr lang="el-GR" dirty="0" smtClean="0">
                <a:solidFill>
                  <a:srgbClr val="202124"/>
                </a:solidFill>
                <a:latin typeface="Times New Roman" panose="02020603050405020304" pitchFamily="18" charset="0"/>
                <a:cs typeface="Times New Roman" panose="02020603050405020304" pitchFamily="18" charset="0"/>
              </a:rPr>
              <a:t>Οστό με κάταγμα και με τεχνική γωνιακού εμφυτεύματος</a:t>
            </a:r>
          </a:p>
          <a:p>
            <a:pPr algn="just"/>
            <a:r>
              <a:rPr lang="el-GR" dirty="0" smtClean="0">
                <a:solidFill>
                  <a:srgbClr val="202124"/>
                </a:solidFill>
                <a:latin typeface="Times New Roman" panose="02020603050405020304" pitchFamily="18" charset="0"/>
                <a:cs typeface="Times New Roman" panose="02020603050405020304" pitchFamily="18" charset="0"/>
              </a:rPr>
              <a:t>Β</a:t>
            </a:r>
            <a:r>
              <a:rPr lang="en-US" dirty="0" smtClean="0">
                <a:solidFill>
                  <a:srgbClr val="202124"/>
                </a:solidFill>
                <a:latin typeface="Times New Roman" panose="02020603050405020304" pitchFamily="18" charset="0"/>
                <a:cs typeface="Times New Roman" panose="02020603050405020304" pitchFamily="18" charset="0"/>
              </a:rPr>
              <a:t>iplanar:</a:t>
            </a:r>
            <a:r>
              <a:rPr lang="el-GR" dirty="0" smtClean="0">
                <a:solidFill>
                  <a:srgbClr val="202124"/>
                </a:solidFill>
                <a:latin typeface="Times New Roman" panose="02020603050405020304" pitchFamily="18" charset="0"/>
                <a:cs typeface="Times New Roman" panose="02020603050405020304" pitchFamily="18" charset="0"/>
              </a:rPr>
              <a:t> Οστό με ίδιο κάταγμα και με τεχνική διπλού εμφυτεύματος (γωνιακό και με μικρή ανώτερη πλάκα)</a:t>
            </a:r>
            <a:endParaRPr lang="el-GR" dirty="0"/>
          </a:p>
        </p:txBody>
      </p:sp>
      <p:sp>
        <p:nvSpPr>
          <p:cNvPr id="9" name="Ορθογώνιο 8"/>
          <p:cNvSpPr/>
          <p:nvPr/>
        </p:nvSpPr>
        <p:spPr>
          <a:xfrm>
            <a:off x="6720169" y="3461943"/>
            <a:ext cx="5359021" cy="646331"/>
          </a:xfrm>
          <a:prstGeom prst="rect">
            <a:avLst/>
          </a:prstGeom>
        </p:spPr>
        <p:txBody>
          <a:bodyPr wrap="square">
            <a:spAutoFit/>
          </a:bodyPr>
          <a:lstStyle/>
          <a:p>
            <a:pPr lvl="0" algn="just" eaLnBrk="0" fontAlgn="base" hangingPunct="0">
              <a:spcBef>
                <a:spcPct val="0"/>
              </a:spcBef>
              <a:spcAft>
                <a:spcPct val="0"/>
              </a:spcAft>
            </a:pPr>
            <a:r>
              <a:rPr lang="el-GR" altLang="el-GR" sz="1200" dirty="0">
                <a:solidFill>
                  <a:srgbClr val="202124"/>
                </a:solidFill>
                <a:latin typeface="Times New Roman" panose="02020603050405020304" pitchFamily="18" charset="0"/>
                <a:cs typeface="Times New Roman" panose="02020603050405020304" pitchFamily="18" charset="0"/>
              </a:rPr>
              <a:t>Η γραμμή κλίμακας υποδεικνύει τα μεγέθη της </a:t>
            </a:r>
            <a:r>
              <a:rPr lang="el-GR" altLang="el-GR" sz="1200" dirty="0" smtClean="0">
                <a:solidFill>
                  <a:srgbClr val="202124"/>
                </a:solidFill>
                <a:latin typeface="Times New Roman" panose="02020603050405020304" pitchFamily="18" charset="0"/>
                <a:cs typeface="Times New Roman" panose="02020603050405020304" pitchFamily="18" charset="0"/>
              </a:rPr>
              <a:t>παραμόρφωσης. </a:t>
            </a:r>
            <a:r>
              <a:rPr lang="el-GR" altLang="el-GR" sz="1200" dirty="0">
                <a:solidFill>
                  <a:srgbClr val="202124"/>
                </a:solidFill>
                <a:latin typeface="Times New Roman" panose="02020603050405020304" pitchFamily="18" charset="0"/>
                <a:cs typeface="Times New Roman" panose="02020603050405020304" pitchFamily="18" charset="0"/>
              </a:rPr>
              <a:t>Θερμά χρώματα = μεγαλύτερα θετικά μεγέθη παραμόρφωσης. Ψυχρά χρώματα=μεγαλύτερα αρνητικά μεγέθη παραμόρφωσης. Πράσινο=χαμηλά μεγέθη παραμόρφωσης.</a:t>
            </a:r>
            <a:r>
              <a:rPr lang="el-GR" altLang="el-GR" sz="1200" dirty="0">
                <a:latin typeface="Times New Roman" panose="02020603050405020304" pitchFamily="18" charset="0"/>
                <a:cs typeface="Times New Roman" panose="02020603050405020304" pitchFamily="18" charset="0"/>
              </a:rPr>
              <a:t> </a:t>
            </a:r>
          </a:p>
        </p:txBody>
      </p:sp>
      <p:sp>
        <p:nvSpPr>
          <p:cNvPr id="11" name="Ορθογώνιο 10"/>
          <p:cNvSpPr/>
          <p:nvPr/>
        </p:nvSpPr>
        <p:spPr>
          <a:xfrm>
            <a:off x="0" y="5044999"/>
            <a:ext cx="6096000" cy="1200329"/>
          </a:xfrm>
          <a:prstGeom prst="rect">
            <a:avLst/>
          </a:prstGeom>
        </p:spPr>
        <p:txBody>
          <a:bodyPr>
            <a:spAutoFit/>
          </a:bodyPr>
          <a:lstStyle/>
          <a:p>
            <a:pPr lvl="0" algn="just" eaLnBrk="0" fontAlgn="base" hangingPunct="0">
              <a:spcBef>
                <a:spcPct val="0"/>
              </a:spcBef>
              <a:spcAft>
                <a:spcPct val="0"/>
              </a:spcAft>
            </a:pPr>
            <a:r>
              <a:rPr lang="el-GR" altLang="el-GR" dirty="0" smtClean="0">
                <a:solidFill>
                  <a:srgbClr val="202124"/>
                </a:solidFill>
                <a:latin typeface="Times New Roman" panose="02020603050405020304" pitchFamily="18" charset="0"/>
                <a:cs typeface="Times New Roman" panose="02020603050405020304" pitchFamily="18" charset="0"/>
              </a:rPr>
              <a:t>     Διαφορές </a:t>
            </a:r>
            <a:r>
              <a:rPr lang="el-GR" altLang="el-GR" dirty="0">
                <a:solidFill>
                  <a:srgbClr val="202124"/>
                </a:solidFill>
                <a:latin typeface="Times New Roman" panose="02020603050405020304" pitchFamily="18" charset="0"/>
                <a:cs typeface="Times New Roman" panose="02020603050405020304" pitchFamily="18" charset="0"/>
              </a:rPr>
              <a:t>στα μέγιστα (ε</a:t>
            </a:r>
            <a:r>
              <a:rPr lang="el-GR" altLang="el-GR" baseline="-25000" dirty="0">
                <a:solidFill>
                  <a:srgbClr val="202124"/>
                </a:solidFill>
                <a:latin typeface="Times New Roman" panose="02020603050405020304" pitchFamily="18" charset="0"/>
                <a:cs typeface="Times New Roman" panose="02020603050405020304" pitchFamily="18" charset="0"/>
              </a:rPr>
              <a:t>1</a:t>
            </a:r>
            <a:r>
              <a:rPr lang="el-GR" altLang="el-GR" dirty="0">
                <a:solidFill>
                  <a:srgbClr val="202124"/>
                </a:solidFill>
                <a:latin typeface="Times New Roman" panose="02020603050405020304" pitchFamily="18" charset="0"/>
                <a:cs typeface="Times New Roman" panose="02020603050405020304" pitchFamily="18" charset="0"/>
              </a:rPr>
              <a:t>) και ελάχιστα (ε</a:t>
            </a:r>
            <a:r>
              <a:rPr lang="el-GR" altLang="el-GR" baseline="-25000" dirty="0">
                <a:solidFill>
                  <a:srgbClr val="202124"/>
                </a:solidFill>
                <a:latin typeface="Times New Roman" panose="02020603050405020304" pitchFamily="18" charset="0"/>
                <a:cs typeface="Times New Roman" panose="02020603050405020304" pitchFamily="18" charset="0"/>
              </a:rPr>
              <a:t>3</a:t>
            </a:r>
            <a:r>
              <a:rPr lang="el-GR" altLang="el-GR" dirty="0">
                <a:solidFill>
                  <a:srgbClr val="202124"/>
                </a:solidFill>
                <a:latin typeface="Times New Roman" panose="02020603050405020304" pitchFamily="18" charset="0"/>
                <a:cs typeface="Times New Roman" panose="02020603050405020304" pitchFamily="18" charset="0"/>
              </a:rPr>
              <a:t>) μεγέθη κύριας καταπόνησης μεταξύ υγιών μοντέλων ελέγχου και κατάγματος που επιδιορθώθηκαν με τεχνική Champy ή διεπίπεδη κατά τη διάρκεια μάσησης ομόπλευρα ή ετερόπλευρα από το κάταγμα.</a:t>
            </a:r>
            <a:r>
              <a:rPr lang="el-GR" altLang="el-GR" dirty="0">
                <a:latin typeface="Times New Roman" panose="02020603050405020304" pitchFamily="18" charset="0"/>
                <a:cs typeface="Times New Roman" panose="02020603050405020304" pitchFamily="18" charset="0"/>
              </a:rPr>
              <a:t> </a:t>
            </a:r>
          </a:p>
        </p:txBody>
      </p:sp>
      <p:sp>
        <p:nvSpPr>
          <p:cNvPr id="12" name="Ορθογώνιο 11"/>
          <p:cNvSpPr/>
          <p:nvPr/>
        </p:nvSpPr>
        <p:spPr>
          <a:xfrm>
            <a:off x="6579139" y="143062"/>
            <a:ext cx="5500049" cy="646331"/>
          </a:xfrm>
          <a:prstGeom prst="rect">
            <a:avLst/>
          </a:prstGeom>
        </p:spPr>
        <p:txBody>
          <a:bodyPr wrap="square">
            <a:spAutoFit/>
          </a:bodyPr>
          <a:lstStyle/>
          <a:p>
            <a:pPr algn="just"/>
            <a:r>
              <a:rPr lang="en-US" b="1" dirty="0">
                <a:latin typeface="Times New Roman" panose="02020603050405020304" pitchFamily="18" charset="0"/>
                <a:cs typeface="Times New Roman" panose="02020603050405020304" pitchFamily="18" charset="0"/>
              </a:rPr>
              <a:t>Fracture Fixation Technique and Chewing Side </a:t>
            </a:r>
            <a:r>
              <a:rPr lang="en-US" b="1" dirty="0" smtClean="0">
                <a:latin typeface="Times New Roman" panose="02020603050405020304" pitchFamily="18" charset="0"/>
                <a:cs typeface="Times New Roman" panose="02020603050405020304" pitchFamily="18" charset="0"/>
              </a:rPr>
              <a:t>Impact Jaw </a:t>
            </a:r>
            <a:r>
              <a:rPr lang="en-US" b="1" dirty="0">
                <a:latin typeface="Times New Roman" panose="02020603050405020304" pitchFamily="18" charset="0"/>
                <a:cs typeface="Times New Roman" panose="02020603050405020304" pitchFamily="18" charset="0"/>
              </a:rPr>
              <a:t>Mechanics in Mandible Fracture Repair</a:t>
            </a:r>
            <a:endParaRPr lang="el-G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16429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754376"/>
            <a:ext cx="12192000" cy="646331"/>
          </a:xfrm>
          <a:prstGeom prst="rect">
            <a:avLst/>
          </a:prstGeom>
        </p:spPr>
        <p:txBody>
          <a:bodyPr wrap="square">
            <a:spAutoFit/>
          </a:bodyPr>
          <a:lstStyle/>
          <a:p>
            <a:pPr indent="355600"/>
            <a:r>
              <a:rPr lang="el-GR" dirty="0">
                <a:latin typeface="Times New Roman" panose="02020603050405020304" pitchFamily="18" charset="0"/>
                <a:cs typeface="Times New Roman" panose="02020603050405020304" pitchFamily="18" charset="0"/>
              </a:rPr>
              <a:t>Η υψηλή μηχανική αντοχή της ζιρκονίας, έχει διευρύνει το πεδίο εφαρμογών της. Έτσι, στην </a:t>
            </a:r>
            <a:r>
              <a:rPr lang="el-GR" dirty="0" smtClean="0">
                <a:latin typeface="Times New Roman" panose="02020603050405020304" pitchFamily="18" charset="0"/>
                <a:cs typeface="Times New Roman" panose="02020603050405020304" pitchFamily="18" charset="0"/>
              </a:rPr>
              <a:t>Οδοντιατρική</a:t>
            </a:r>
            <a:r>
              <a:rPr lang="en-US" dirty="0" smtClean="0">
                <a:latin typeface="Times New Roman" panose="02020603050405020304" pitchFamily="18" charset="0"/>
                <a:cs typeface="Times New Roman" panose="02020603050405020304" pitchFamily="18" charset="0"/>
              </a:rPr>
              <a:t> </a:t>
            </a:r>
            <a:r>
              <a:rPr lang="el-GR" dirty="0" smtClean="0">
                <a:latin typeface="Times New Roman" panose="02020603050405020304" pitchFamily="18" charset="0"/>
                <a:cs typeface="Times New Roman" panose="02020603050405020304" pitchFamily="18" charset="0"/>
              </a:rPr>
              <a:t>εφαρμόζεται </a:t>
            </a:r>
            <a:r>
              <a:rPr lang="el-GR" dirty="0">
                <a:latin typeface="Times New Roman" panose="02020603050405020304" pitchFamily="18" charset="0"/>
                <a:cs typeface="Times New Roman" panose="02020603050405020304" pitchFamily="18" charset="0"/>
              </a:rPr>
              <a:t>για την κατασκευή, ακίνητων προσθετικών εργασιών και οδοντικών εμφυτευμάτων (Εικόνα </a:t>
            </a:r>
            <a:r>
              <a:rPr lang="el-GR" dirty="0" smtClean="0">
                <a:latin typeface="Times New Roman" panose="02020603050405020304" pitchFamily="18" charset="0"/>
                <a:cs typeface="Times New Roman" panose="02020603050405020304" pitchFamily="18" charset="0"/>
              </a:rPr>
              <a:t>6.</a:t>
            </a:r>
            <a:r>
              <a:rPr lang="en-US" dirty="0" smtClean="0">
                <a:latin typeface="Times New Roman" panose="02020603050405020304" pitchFamily="18" charset="0"/>
                <a:cs typeface="Times New Roman" panose="02020603050405020304" pitchFamily="18" charset="0"/>
              </a:rPr>
              <a:t>5</a:t>
            </a:r>
            <a:r>
              <a:rPr lang="el-GR" dirty="0" smtClean="0">
                <a:latin typeface="Times New Roman" panose="02020603050405020304" pitchFamily="18" charset="0"/>
                <a:cs typeface="Times New Roman" panose="02020603050405020304" pitchFamily="18" charset="0"/>
              </a:rPr>
              <a:t>.).</a:t>
            </a:r>
            <a:endParaRPr lang="el-GR" dirty="0">
              <a:latin typeface="Times New Roman" panose="02020603050405020304" pitchFamily="18" charset="0"/>
              <a:cs typeface="Times New Roman" panose="02020603050405020304" pitchFamily="18" charset="0"/>
            </a:endParaRP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4338" y="2071498"/>
            <a:ext cx="5363323" cy="2715004"/>
          </a:xfrm>
          <a:prstGeom prst="rect">
            <a:avLst/>
          </a:prstGeom>
        </p:spPr>
      </p:pic>
      <p:sp>
        <p:nvSpPr>
          <p:cNvPr id="4" name="Ορθογώνιο 3"/>
          <p:cNvSpPr/>
          <p:nvPr/>
        </p:nvSpPr>
        <p:spPr>
          <a:xfrm>
            <a:off x="4513322" y="4977600"/>
            <a:ext cx="2393925" cy="276999"/>
          </a:xfrm>
          <a:prstGeom prst="rect">
            <a:avLst/>
          </a:prstGeom>
        </p:spPr>
        <p:txBody>
          <a:bodyPr wrap="none">
            <a:spAutoFit/>
          </a:bodyPr>
          <a:lstStyle/>
          <a:p>
            <a:r>
              <a:rPr lang="el-GR" sz="1200" dirty="0" smtClean="0">
                <a:latin typeface="Times New Roman" panose="02020603050405020304" pitchFamily="18" charset="0"/>
                <a:cs typeface="Times New Roman" panose="02020603050405020304" pitchFamily="18" charset="0"/>
              </a:rPr>
              <a:t>Οδοντιατρικές </a:t>
            </a:r>
            <a:r>
              <a:rPr lang="el-GR" sz="1200" dirty="0">
                <a:latin typeface="Times New Roman" panose="02020603050405020304" pitchFamily="18" charset="0"/>
                <a:cs typeface="Times New Roman" panose="02020603050405020304" pitchFamily="18" charset="0"/>
              </a:rPr>
              <a:t>εφαρμογές ζιρκονίας</a:t>
            </a:r>
          </a:p>
        </p:txBody>
      </p:sp>
      <p:sp>
        <p:nvSpPr>
          <p:cNvPr id="5" name="Ορθογώνιο 4"/>
          <p:cNvSpPr/>
          <p:nvPr/>
        </p:nvSpPr>
        <p:spPr>
          <a:xfrm>
            <a:off x="0" y="65662"/>
            <a:ext cx="12191998" cy="369332"/>
          </a:xfrm>
          <a:prstGeom prst="rect">
            <a:avLst/>
          </a:prstGeom>
        </p:spPr>
        <p:txBody>
          <a:bodyPr wrap="square">
            <a:spAutoFit/>
          </a:bodyPr>
          <a:lstStyle/>
          <a:p>
            <a:pPr algn="ctr"/>
            <a:r>
              <a:rPr lang="en-US" b="1" dirty="0" smtClean="0">
                <a:latin typeface="Times New Roman" panose="02020603050405020304" pitchFamily="18" charset="0"/>
                <a:cs typeface="Times New Roman" panose="02020603050405020304" pitchFamily="18" charset="0"/>
              </a:rPr>
              <a:t> </a:t>
            </a:r>
            <a:r>
              <a:rPr lang="el-GR" b="1" dirty="0" smtClean="0">
                <a:latin typeface="Times New Roman" panose="02020603050405020304" pitchFamily="18" charset="0"/>
                <a:cs typeface="Times New Roman" panose="02020603050405020304" pitchFamily="18" charset="0"/>
              </a:rPr>
              <a:t>Κεραμικά βιοϋλικά</a:t>
            </a:r>
            <a:r>
              <a:rPr lang="en-US" b="1" dirty="0" smtClean="0">
                <a:latin typeface="Times New Roman" panose="02020603050405020304" pitchFamily="18" charset="0"/>
                <a:cs typeface="Times New Roman" panose="02020603050405020304" pitchFamily="18" charset="0"/>
              </a:rPr>
              <a:t>     </a:t>
            </a:r>
            <a:endParaRPr lang="el-GR" dirty="0"/>
          </a:p>
        </p:txBody>
      </p:sp>
    </p:spTree>
    <p:extLst>
      <p:ext uri="{BB962C8B-B14F-4D97-AF65-F5344CB8AC3E}">
        <p14:creationId xmlns:p14="http://schemas.microsoft.com/office/powerpoint/2010/main" val="13886258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reep and Flow&#10; Creep is defined as&#10;the time-dependent&#10;plastic strain of a&#10;material under a static&#10;load or constant&#10;st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78" y="-4331"/>
            <a:ext cx="4794060" cy="35993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auses of Tarnish and Corrosion&#10;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2628" y="0"/>
            <a:ext cx="4759372" cy="35732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oncentration Cell Corrosion&#10; Example: A metallic&#10;restoration which is partly&#10;covered by food debris will&#10;differ from th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4078" y="3616684"/>
            <a:ext cx="4317242" cy="3241316"/>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984799" y="4049552"/>
            <a:ext cx="1891415" cy="369332"/>
          </a:xfrm>
          <a:prstGeom prst="rect">
            <a:avLst/>
          </a:prstGeom>
        </p:spPr>
        <p:txBody>
          <a:bodyPr wrap="none">
            <a:spAutoFit/>
          </a:bodyPr>
          <a:lstStyle/>
          <a:p>
            <a:r>
              <a:rPr lang="el-GR" dirty="0" smtClean="0">
                <a:solidFill>
                  <a:srgbClr val="0070C0"/>
                </a:solidFill>
                <a:latin typeface="Times New Roman" panose="02020603050405020304" pitchFamily="18" charset="0"/>
                <a:cs typeface="Times New Roman" panose="02020603050405020304" pitchFamily="18" charset="0"/>
              </a:rPr>
              <a:t>Ερπυσμός και ροή</a:t>
            </a:r>
            <a:endParaRPr lang="el-GR" dirty="0"/>
          </a:p>
        </p:txBody>
      </p:sp>
      <p:sp>
        <p:nvSpPr>
          <p:cNvPr id="6" name="Ορθογώνιο 5"/>
          <p:cNvSpPr/>
          <p:nvPr/>
        </p:nvSpPr>
        <p:spPr>
          <a:xfrm>
            <a:off x="897947" y="6030752"/>
            <a:ext cx="2065117" cy="369332"/>
          </a:xfrm>
          <a:prstGeom prst="rect">
            <a:avLst/>
          </a:prstGeom>
        </p:spPr>
        <p:txBody>
          <a:bodyPr wrap="none">
            <a:spAutoFit/>
          </a:bodyPr>
          <a:lstStyle/>
          <a:p>
            <a:r>
              <a:rPr lang="el-GR" dirty="0" smtClean="0">
                <a:solidFill>
                  <a:srgbClr val="0070C0"/>
                </a:solidFill>
                <a:latin typeface="Times New Roman" panose="02020603050405020304" pitchFamily="18" charset="0"/>
                <a:cs typeface="Times New Roman" panose="02020603050405020304" pitchFamily="18" charset="0"/>
              </a:rPr>
              <a:t>Τάση από διάβρωση</a:t>
            </a:r>
            <a:endParaRPr lang="el-GR" dirty="0"/>
          </a:p>
        </p:txBody>
      </p:sp>
      <p:sp>
        <p:nvSpPr>
          <p:cNvPr id="7" name="Ορθογώνιο 6"/>
          <p:cNvSpPr/>
          <p:nvPr/>
        </p:nvSpPr>
        <p:spPr>
          <a:xfrm>
            <a:off x="9029184" y="4049552"/>
            <a:ext cx="2442848" cy="369332"/>
          </a:xfrm>
          <a:prstGeom prst="rect">
            <a:avLst/>
          </a:prstGeom>
        </p:spPr>
        <p:txBody>
          <a:bodyPr wrap="none">
            <a:spAutoFit/>
          </a:bodyPr>
          <a:lstStyle/>
          <a:p>
            <a:r>
              <a:rPr lang="el-GR" dirty="0" smtClean="0">
                <a:solidFill>
                  <a:srgbClr val="0070C0"/>
                </a:solidFill>
                <a:latin typeface="Times New Roman" panose="02020603050405020304" pitchFamily="18" charset="0"/>
                <a:cs typeface="Times New Roman" panose="02020603050405020304" pitchFamily="18" charset="0"/>
              </a:rPr>
              <a:t>Θάμπωμα και διάβρωση</a:t>
            </a:r>
            <a:endParaRPr lang="el-GR" dirty="0"/>
          </a:p>
        </p:txBody>
      </p:sp>
    </p:spTree>
    <p:extLst>
      <p:ext uri="{BB962C8B-B14F-4D97-AF65-F5344CB8AC3E}">
        <p14:creationId xmlns:p14="http://schemas.microsoft.com/office/powerpoint/2010/main" val="33876163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951510"/>
            <a:ext cx="12192000" cy="461665"/>
          </a:xfrm>
          <a:prstGeom prst="rect">
            <a:avLst/>
          </a:prstGeom>
        </p:spPr>
        <p:txBody>
          <a:bodyPr wrap="square">
            <a:spAutoFit/>
          </a:bodyPr>
          <a:lstStyle/>
          <a:p>
            <a:pPr algn="ctr"/>
            <a:r>
              <a:rPr lang="el-GR" sz="2400" b="1" dirty="0" smtClean="0">
                <a:solidFill>
                  <a:srgbClr val="FF0000"/>
                </a:solidFill>
                <a:latin typeface="Times New Roman" panose="02020603050405020304" pitchFamily="18" charset="0"/>
                <a:cs typeface="Times New Roman" panose="02020603050405020304" pitchFamily="18" charset="0"/>
              </a:rPr>
              <a:t>Ενδεικτική Βιβλιογραφία</a:t>
            </a:r>
            <a:endParaRPr lang="el-GR" sz="2400" dirty="0"/>
          </a:p>
        </p:txBody>
      </p:sp>
      <p:sp>
        <p:nvSpPr>
          <p:cNvPr id="3" name="Ορθογώνιο 2"/>
          <p:cNvSpPr/>
          <p:nvPr/>
        </p:nvSpPr>
        <p:spPr>
          <a:xfrm>
            <a:off x="0" y="1912414"/>
            <a:ext cx="12078269" cy="1477328"/>
          </a:xfrm>
          <a:prstGeom prst="rect">
            <a:avLst/>
          </a:prstGeom>
        </p:spPr>
        <p:txBody>
          <a:bodyPr wrap="square">
            <a:spAutoFit/>
          </a:bodyPr>
          <a:lstStyle/>
          <a:p>
            <a:r>
              <a:rPr lang="el-GR" dirty="0" smtClean="0">
                <a:solidFill>
                  <a:srgbClr val="000000"/>
                </a:solidFill>
                <a:latin typeface="Times New Roman" panose="02020603050405020304" pitchFamily="18" charset="0"/>
                <a:cs typeface="Times New Roman" panose="02020603050405020304" pitchFamily="18" charset="0"/>
              </a:rPr>
              <a:t>1.   </a:t>
            </a:r>
            <a:r>
              <a:rPr lang="en-US" dirty="0" smtClean="0">
                <a:solidFill>
                  <a:srgbClr val="000000"/>
                </a:solidFill>
                <a:latin typeface="Times New Roman" panose="02020603050405020304" pitchFamily="18" charset="0"/>
                <a:cs typeface="Times New Roman" panose="02020603050405020304" pitchFamily="18" charset="0"/>
              </a:rPr>
              <a:t>Biomechanics </a:t>
            </a:r>
            <a:r>
              <a:rPr lang="en-US" dirty="0">
                <a:solidFill>
                  <a:srgbClr val="000000"/>
                </a:solidFill>
                <a:latin typeface="Times New Roman" panose="02020603050405020304" pitchFamily="18" charset="0"/>
                <a:cs typeface="Times New Roman" panose="02020603050405020304" pitchFamily="18" charset="0"/>
              </a:rPr>
              <a:t>of Tooth-Movement: Current Look at Orthodontic </a:t>
            </a:r>
            <a:r>
              <a:rPr lang="en-US" dirty="0" smtClean="0">
                <a:solidFill>
                  <a:srgbClr val="000000"/>
                </a:solidFill>
                <a:latin typeface="Times New Roman" panose="02020603050405020304" pitchFamily="18" charset="0"/>
                <a:cs typeface="Times New Roman" panose="02020603050405020304" pitchFamily="18" charset="0"/>
              </a:rPr>
              <a:t>Fundamental</a:t>
            </a:r>
            <a:r>
              <a:rPr lang="el-GR" dirty="0" smtClean="0">
                <a:solidFill>
                  <a:srgbClr val="000000"/>
                </a:solidFill>
                <a:latin typeface="Times New Roman" panose="02020603050405020304" pitchFamily="18" charset="0"/>
                <a:cs typeface="Times New Roman" panose="02020603050405020304" pitchFamily="18" charset="0"/>
              </a:rPr>
              <a:t> </a:t>
            </a:r>
            <a:r>
              <a:rPr lang="en-US" dirty="0" smtClean="0">
                <a:solidFill>
                  <a:srgbClr val="000000"/>
                </a:solidFill>
                <a:latin typeface="Times New Roman" panose="02020603050405020304" pitchFamily="18" charset="0"/>
                <a:cs typeface="Times New Roman" panose="02020603050405020304" pitchFamily="18" charset="0"/>
              </a:rPr>
              <a:t>Joanna </a:t>
            </a:r>
            <a:r>
              <a:rPr lang="en-US" dirty="0">
                <a:solidFill>
                  <a:srgbClr val="000000"/>
                </a:solidFill>
                <a:latin typeface="Times New Roman" panose="02020603050405020304" pitchFamily="18" charset="0"/>
                <a:cs typeface="Times New Roman" panose="02020603050405020304" pitchFamily="18" charset="0"/>
              </a:rPr>
              <a:t>Antoszewska</a:t>
            </a:r>
            <a:r>
              <a:rPr lang="en-US" baseline="30000" dirty="0">
                <a:solidFill>
                  <a:srgbClr val="000000"/>
                </a:solidFill>
                <a:latin typeface="Times New Roman" panose="02020603050405020304" pitchFamily="18" charset="0"/>
                <a:cs typeface="Times New Roman" panose="02020603050405020304" pitchFamily="18" charset="0"/>
              </a:rPr>
              <a:t>1</a:t>
            </a:r>
            <a:r>
              <a:rPr lang="en-US" dirty="0">
                <a:solidFill>
                  <a:srgbClr val="000000"/>
                </a:solidFill>
                <a:latin typeface="Times New Roman" panose="02020603050405020304" pitchFamily="18" charset="0"/>
                <a:cs typeface="Times New Roman" panose="02020603050405020304" pitchFamily="18" charset="0"/>
              </a:rPr>
              <a:t> and Nazan Küçükkeleş</a:t>
            </a:r>
            <a:r>
              <a:rPr lang="en-US" baseline="30000" dirty="0">
                <a:solidFill>
                  <a:srgbClr val="000000"/>
                </a:solidFill>
                <a:latin typeface="Times New Roman" panose="02020603050405020304" pitchFamily="18" charset="0"/>
                <a:cs typeface="Times New Roman" panose="02020603050405020304" pitchFamily="18" charset="0"/>
              </a:rPr>
              <a:t>2</a:t>
            </a:r>
          </a:p>
          <a:p>
            <a:r>
              <a:rPr lang="el-GR"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1 </a:t>
            </a:r>
            <a:r>
              <a:rPr lang="en-US" dirty="0">
                <a:latin typeface="Times New Roman" panose="02020603050405020304" pitchFamily="18" charset="0"/>
                <a:cs typeface="Times New Roman" panose="02020603050405020304" pitchFamily="18" charset="0"/>
              </a:rPr>
              <a:t>Wroclaw Medical University, 2 Marmara University, 1 Poland 2 </a:t>
            </a:r>
            <a:r>
              <a:rPr lang="en-US" dirty="0" smtClean="0">
                <a:latin typeface="Times New Roman" panose="02020603050405020304" pitchFamily="18" charset="0"/>
                <a:cs typeface="Times New Roman" panose="02020603050405020304" pitchFamily="18" charset="0"/>
              </a:rPr>
              <a:t>Turkey</a:t>
            </a:r>
            <a:endParaRPr lang="el-GR" dirty="0" smtClean="0">
              <a:latin typeface="Times New Roman" panose="02020603050405020304" pitchFamily="18" charset="0"/>
              <a:cs typeface="Times New Roman" panose="02020603050405020304" pitchFamily="18" charset="0"/>
            </a:endParaRPr>
          </a:p>
          <a:p>
            <a:pPr marL="342900" indent="-342900">
              <a:buAutoNum type="arabicPeriod" startAt="2"/>
            </a:pPr>
            <a:r>
              <a:rPr lang="en-US" dirty="0" smtClean="0">
                <a:latin typeface="Times New Roman" panose="02020603050405020304" pitchFamily="18" charset="0"/>
                <a:cs typeface="Times New Roman" panose="02020603050405020304" pitchFamily="18" charset="0"/>
                <a:hlinkClick r:id="rId2"/>
              </a:rPr>
              <a:t>https</a:t>
            </a:r>
            <a:r>
              <a:rPr lang="en-US" dirty="0">
                <a:latin typeface="Times New Roman" panose="02020603050405020304" pitchFamily="18" charset="0"/>
                <a:cs typeface="Times New Roman" panose="02020603050405020304" pitchFamily="18" charset="0"/>
                <a:hlinkClick r:id="rId2"/>
              </a:rPr>
              <a:t>://</a:t>
            </a:r>
            <a:r>
              <a:rPr lang="en-US" dirty="0" smtClean="0">
                <a:latin typeface="Times New Roman" panose="02020603050405020304" pitchFamily="18" charset="0"/>
                <a:cs typeface="Times New Roman" panose="02020603050405020304" pitchFamily="18" charset="0"/>
                <a:hlinkClick r:id="rId2"/>
              </a:rPr>
              <a:t>en.wikipedia.org/wiki/Dental_implant</a:t>
            </a:r>
            <a:endParaRPr lang="el-GR" dirty="0" smtClean="0">
              <a:latin typeface="Times New Roman" panose="02020603050405020304" pitchFamily="18" charset="0"/>
              <a:cs typeface="Times New Roman" panose="02020603050405020304" pitchFamily="18" charset="0"/>
            </a:endParaRPr>
          </a:p>
          <a:p>
            <a:pPr marL="342900" indent="-342900">
              <a:buAutoNum type="arabicPeriod" startAt="2"/>
            </a:pPr>
            <a:endParaRPr lang="en-US" dirty="0">
              <a:solidFill>
                <a:srgbClr val="000000"/>
              </a:solidFill>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86251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788206"/>
            <a:ext cx="12192000" cy="521979"/>
          </a:xfrm>
        </p:spPr>
        <p:txBody>
          <a:bodyPr>
            <a:noAutofit/>
          </a:bodyPr>
          <a:lstStyle/>
          <a:p>
            <a:pPr algn="ctr"/>
            <a:r>
              <a:rPr lang="el-GR" sz="3200" b="1" dirty="0" smtClean="0">
                <a:solidFill>
                  <a:srgbClr val="FF0000"/>
                </a:solidFill>
                <a:latin typeface="Times New Roman" panose="02020603050405020304" pitchFamily="18" charset="0"/>
                <a:cs typeface="Times New Roman" panose="02020603050405020304" pitchFamily="18" charset="0"/>
              </a:rPr>
              <a:t>Εμφυτεύματα</a:t>
            </a:r>
            <a:r>
              <a:rPr lang="en-US" sz="3200" b="1" dirty="0" smtClean="0">
                <a:solidFill>
                  <a:srgbClr val="FF0000"/>
                </a:solidFill>
                <a:latin typeface="Times New Roman" panose="02020603050405020304" pitchFamily="18" charset="0"/>
                <a:cs typeface="Times New Roman" panose="02020603050405020304" pitchFamily="18" charset="0"/>
              </a:rPr>
              <a:t> </a:t>
            </a:r>
            <a:r>
              <a:rPr lang="el-GR" sz="3200" b="1" dirty="0" smtClean="0">
                <a:solidFill>
                  <a:srgbClr val="FF0000"/>
                </a:solidFill>
                <a:latin typeface="Times New Roman" panose="02020603050405020304" pitchFamily="18" charset="0"/>
                <a:cs typeface="Times New Roman" panose="02020603050405020304" pitchFamily="18" charset="0"/>
              </a:rPr>
              <a:t>σησαμοειδών οστών (επιγονατίδας)</a:t>
            </a:r>
            <a:endParaRPr lang="el-GR"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70830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838266" y="337361"/>
            <a:ext cx="4604787"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https://</a:t>
            </a:r>
            <a:r>
              <a:rPr lang="en-US" dirty="0" smtClean="0">
                <a:latin typeface="Times New Roman" panose="02020603050405020304" pitchFamily="18" charset="0"/>
                <a:cs typeface="Times New Roman" panose="02020603050405020304" pitchFamily="18" charset="0"/>
              </a:rPr>
              <a:t>en.wikipedia.org/wiki/Sesamoid_bone    </a:t>
            </a:r>
            <a:endParaRPr lang="el-GR" dirty="0"/>
          </a:p>
        </p:txBody>
      </p:sp>
      <p:sp>
        <p:nvSpPr>
          <p:cNvPr id="4" name="Rectangle 3"/>
          <p:cNvSpPr>
            <a:spLocks noChangeArrowheads="1"/>
          </p:cNvSpPr>
          <p:nvPr/>
        </p:nvSpPr>
        <p:spPr bwMode="auto">
          <a:xfrm>
            <a:off x="210829" y="1513965"/>
            <a:ext cx="11715750" cy="2180736"/>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a:t>
            </a:r>
            <a:r>
              <a:rPr kumimoji="0" lang="el-GR" altLang="el-GR"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Στην ανατομία, ένα σησαμοειδές οστό είναι ένα οστό που είναι ενσωματωμένο σε έναν τένοντα ή έναν μυ. Προέρχεται από τη λατινική λέξη sesamum ("σπόρος σουσαμιού"), υποδηλώνοντας το μικρό μέγεθος των περισσότερων σησαμοειδών. Συχνά, αυτά τα οστά σχηματίζονται ως απόκριση στην καταπόνηση ή μπορεί να υπάρχουν ως μια φυσιολογική παραλλαγή. </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Η επιγονατίδα είναι το μεγαλύτερο σησαμοειδές οστό στο σώμα. Τα σ</a:t>
            </a:r>
            <a:r>
              <a:rPr lang="el-GR" altLang="el-GR" dirty="0">
                <a:solidFill>
                  <a:srgbClr val="202124"/>
                </a:solidFill>
                <a:latin typeface="Times New Roman" panose="02020603050405020304" pitchFamily="18" charset="0"/>
                <a:cs typeface="Times New Roman" panose="02020603050405020304" pitchFamily="18" charset="0"/>
              </a:rPr>
              <a:t>η</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σαμοειδή λειτουργούν σαν τροχαλίες, παρέχοντας μια λεία επιφάνεια για να γλιστρούν οι τένοντες, αυξάνοντας την ικανότητα του τένοντα να μεταδίδει μυϊκές δυνάμεις. Το σησαμοειδές είναι ένα μικρό οζώδες οστό που υπάρχει συχνότερα ενσωματωμένο σε τένοντες στην περιοχή του αντίχειρα. Η ασβέστωση του σησαμοειδούς οστού είναι ένα από τα σημαντικά χαρακτηριστικά της εφηβικής ανάπτυξης, η οποία είναι νωρίτερα στις γυναίκες παρά στους άνδρες. Η απουσία σησαμοειδούς οστού υποδηλώνει καθυστέρηση στην εφηβεία</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016526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s://upload.wikimedia.org/wikipedia/commons/thumb/f/f9/Sesamoid_bones_of_the_fingers.jpg/800px-Sesamoid_bones_of_the_fing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627" y="1"/>
            <a:ext cx="4841305" cy="6874654"/>
          </a:xfrm>
          <a:prstGeom prst="rect">
            <a:avLst/>
          </a:prstGeom>
          <a:noFill/>
          <a:extLst>
            <a:ext uri="{909E8E84-426E-40DD-AFC4-6F175D3DCCD1}">
              <a14:hiddenFill xmlns:a14="http://schemas.microsoft.com/office/drawing/2010/main">
                <a:solidFill>
                  <a:srgbClr val="FFFFFF"/>
                </a:solidFill>
              </a14:hiddenFill>
            </a:ext>
          </a:extLst>
        </p:spPr>
      </p:pic>
      <p:sp>
        <p:nvSpPr>
          <p:cNvPr id="8" name="Ορθογώνιο 7"/>
          <p:cNvSpPr/>
          <p:nvPr/>
        </p:nvSpPr>
        <p:spPr>
          <a:xfrm>
            <a:off x="6717943" y="289174"/>
            <a:ext cx="4956806"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https://</a:t>
            </a:r>
            <a:r>
              <a:rPr lang="en-US" b="1" dirty="0" smtClean="0">
                <a:latin typeface="Times New Roman" panose="02020603050405020304" pitchFamily="18" charset="0"/>
                <a:cs typeface="Times New Roman" panose="02020603050405020304" pitchFamily="18" charset="0"/>
              </a:rPr>
              <a:t>en.wikipedia.org/wiki/Sesamoid_bone    </a:t>
            </a:r>
            <a:endParaRPr lang="el-GR" dirty="0"/>
          </a:p>
        </p:txBody>
      </p:sp>
      <p:sp>
        <p:nvSpPr>
          <p:cNvPr id="5" name="Rectangle 4"/>
          <p:cNvSpPr>
            <a:spLocks noChangeArrowheads="1"/>
          </p:cNvSpPr>
          <p:nvPr/>
        </p:nvSpPr>
        <p:spPr bwMode="auto">
          <a:xfrm>
            <a:off x="6277970" y="3316456"/>
            <a:ext cx="5008729"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l-GR" altLang="el-GR" dirty="0">
                <a:solidFill>
                  <a:srgbClr val="0070C0"/>
                </a:solidFill>
                <a:latin typeface="Times New Roman" panose="02020603050405020304" pitchFamily="18" charset="0"/>
                <a:cs typeface="Times New Roman" panose="02020603050405020304" pitchFamily="18" charset="0"/>
              </a:rPr>
              <a:t>Δ</a:t>
            </a:r>
            <a:r>
              <a:rPr kumimoji="0" lang="el-GR" altLang="el-GR"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ομή και θέσεις των σησαμοειδών οστών του χεριού. </a:t>
            </a:r>
          </a:p>
        </p:txBody>
      </p:sp>
    </p:spTree>
    <p:extLst>
      <p:ext uri="{BB962C8B-B14F-4D97-AF65-F5344CB8AC3E}">
        <p14:creationId xmlns:p14="http://schemas.microsoft.com/office/powerpoint/2010/main" val="40128452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upload.wikimedia.org/wikipedia/commons/a/ac/Pie_metatarso-falanges.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517067" y="619125"/>
            <a:ext cx="3319256" cy="43513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s://upload.wikimedia.org/wikipedia/commons/thumb/5/58/Accessory_and_sesamoid_bones_of_the_foot_-_dorsoplantar_projection.jpg/320px-Accessory_and_sesamoid_bones_of_the_foot_-_dorsoplantar_projec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5253" y="619125"/>
            <a:ext cx="3048000" cy="6238875"/>
          </a:xfrm>
          <a:prstGeom prst="rect">
            <a:avLst/>
          </a:prstGeom>
          <a:noFill/>
          <a:extLst>
            <a:ext uri="{909E8E84-426E-40DD-AFC4-6F175D3DCCD1}">
              <a14:hiddenFill xmlns:a14="http://schemas.microsoft.com/office/drawing/2010/main">
                <a:solidFill>
                  <a:srgbClr val="FFFFFF"/>
                </a:solidFill>
              </a14:hiddenFill>
            </a:ext>
          </a:extLst>
        </p:spPr>
      </p:pic>
      <p:sp>
        <p:nvSpPr>
          <p:cNvPr id="9" name="Ορθογώνιο 8"/>
          <p:cNvSpPr/>
          <p:nvPr/>
        </p:nvSpPr>
        <p:spPr>
          <a:xfrm>
            <a:off x="3824618" y="28254"/>
            <a:ext cx="4956806"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https://</a:t>
            </a:r>
            <a:r>
              <a:rPr lang="en-US" b="1" dirty="0" smtClean="0">
                <a:latin typeface="Times New Roman" panose="02020603050405020304" pitchFamily="18" charset="0"/>
                <a:cs typeface="Times New Roman" panose="02020603050405020304" pitchFamily="18" charset="0"/>
              </a:rPr>
              <a:t>en.wikipedia.org/wiki/Sesamoid_bone    </a:t>
            </a:r>
            <a:endParaRPr lang="el-GR" dirty="0"/>
          </a:p>
        </p:txBody>
      </p:sp>
      <p:sp>
        <p:nvSpPr>
          <p:cNvPr id="10" name="Rectangle 5"/>
          <p:cNvSpPr>
            <a:spLocks noChangeArrowheads="1"/>
          </p:cNvSpPr>
          <p:nvPr/>
        </p:nvSpPr>
        <p:spPr bwMode="auto">
          <a:xfrm>
            <a:off x="564209" y="2654325"/>
            <a:ext cx="2015217" cy="107274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a:t>
            </a:r>
            <a:r>
              <a:rPr kumimoji="0" lang="el-GR" altLang="el-GR" b="0" i="0" u="none" strike="noStrike" cap="none" normalizeH="0" dirty="0" smtClean="0">
                <a:ln>
                  <a:noFill/>
                </a:ln>
                <a:solidFill>
                  <a:srgbClr val="202124"/>
                </a:solidFill>
                <a:effectLst/>
                <a:latin typeface="Times New Roman" panose="02020603050405020304" pitchFamily="18" charset="0"/>
                <a:cs typeface="Times New Roman" panose="02020603050405020304" pitchFamily="18" charset="0"/>
              </a:rPr>
              <a:t>   </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Ακτινογραφία του ποδιού με ραχιαία πελματιαία όψη, με σησαμοειδή οστά</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11" name="Rectangle 6"/>
          <p:cNvSpPr>
            <a:spLocks noChangeArrowheads="1"/>
          </p:cNvSpPr>
          <p:nvPr/>
        </p:nvSpPr>
        <p:spPr bwMode="auto">
          <a:xfrm>
            <a:off x="7163649" y="5405949"/>
            <a:ext cx="4026091" cy="107274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Διμερές έσω σησαμοειδές οστό κάτω από την πρώτη μεταταρσοφαλαγγική άρθρωση του μεγάλου δακτύλου του αριστερού ποδιού μιας ενήλικης γυναίκας.</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290656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5811"/>
            <a:ext cx="5410955" cy="4029637"/>
          </a:xfrm>
          <a:prstGeom prst="rect">
            <a:avLst/>
          </a:prstGeom>
        </p:spPr>
      </p:pic>
      <p:sp>
        <p:nvSpPr>
          <p:cNvPr id="3" name="Ορθογώνιο 2"/>
          <p:cNvSpPr/>
          <p:nvPr/>
        </p:nvSpPr>
        <p:spPr>
          <a:xfrm>
            <a:off x="3392852" y="5516619"/>
            <a:ext cx="2339207" cy="830997"/>
          </a:xfrm>
          <a:prstGeom prst="rect">
            <a:avLst/>
          </a:prstGeom>
        </p:spPr>
        <p:txBody>
          <a:bodyPr wrap="square">
            <a:spAutoFit/>
          </a:bodyPr>
          <a:lstStyle/>
          <a:p>
            <a:pPr algn="ctr"/>
            <a:r>
              <a:rPr lang="el-GR" sz="1200" b="1" dirty="0" smtClean="0">
                <a:latin typeface="Times New Roman" panose="02020603050405020304" pitchFamily="18" charset="0"/>
                <a:cs typeface="Times New Roman" panose="02020603050405020304" pitchFamily="18" charset="0"/>
              </a:rPr>
              <a:t>Εικ.</a:t>
            </a:r>
            <a:r>
              <a:rPr lang="en-US" sz="1200" b="1" dirty="0" smtClean="0">
                <a:latin typeface="Times New Roman" panose="02020603050405020304" pitchFamily="18" charset="0"/>
                <a:cs typeface="Times New Roman" panose="02020603050405020304" pitchFamily="18" charset="0"/>
              </a:rPr>
              <a:t> 1. </a:t>
            </a:r>
            <a:r>
              <a:rPr lang="el-GR" sz="1200" dirty="0" smtClean="0">
                <a:latin typeface="Times New Roman" panose="02020603050405020304" pitchFamily="18" charset="0"/>
                <a:cs typeface="Times New Roman" panose="02020603050405020304" pitchFamily="18" charset="0"/>
              </a:rPr>
              <a:t>Αρχή της εφελκυστικής ζώνης.</a:t>
            </a:r>
            <a:r>
              <a:rPr lang="en-US" sz="1200" dirty="0" smtClean="0">
                <a:latin typeface="Times New Roman" panose="02020603050405020304" pitchFamily="18" charset="0"/>
                <a:cs typeface="Times New Roman" panose="02020603050405020304" pitchFamily="18" charset="0"/>
              </a:rPr>
              <a:t> (</a:t>
            </a:r>
            <a:r>
              <a:rPr lang="en-US" sz="1200" baseline="30000" dirty="0" smtClean="0">
                <a:latin typeface="Times New Roman" panose="02020603050405020304" pitchFamily="18" charset="0"/>
                <a:cs typeface="Times New Roman" panose="02020603050405020304" pitchFamily="18" charset="0"/>
              </a:rPr>
              <a:t>©</a:t>
            </a:r>
            <a:r>
              <a:rPr lang="en-US" sz="1200" dirty="0">
                <a:latin typeface="Times New Roman" panose="02020603050405020304" pitchFamily="18" charset="0"/>
                <a:cs typeface="Times New Roman" panose="02020603050405020304" pitchFamily="18" charset="0"/>
              </a:rPr>
              <a:t>AO Foundation, Switzerland; Source: AO Surgery Reference, </a:t>
            </a:r>
            <a:r>
              <a:rPr lang="en-US" sz="1200" dirty="0">
                <a:solidFill>
                  <a:srgbClr val="28B8CE"/>
                </a:solidFill>
                <a:latin typeface="Times New Roman" panose="02020603050405020304" pitchFamily="18" charset="0"/>
                <a:cs typeface="Times New Roman" panose="02020603050405020304" pitchFamily="18" charset="0"/>
                <a:hlinkClick r:id="rId3"/>
              </a:rPr>
              <a:t>www.aosurgery.org</a:t>
            </a:r>
            <a:r>
              <a:rPr lang="en-US" sz="1200" dirty="0">
                <a:latin typeface="Times New Roman" panose="02020603050405020304" pitchFamily="18" charset="0"/>
                <a:cs typeface="Times New Roman" panose="02020603050405020304" pitchFamily="18" charset="0"/>
              </a:rPr>
              <a:t>).</a:t>
            </a:r>
            <a:endParaRPr lang="el-GR" sz="1200" dirty="0">
              <a:latin typeface="Times New Roman" panose="02020603050405020304" pitchFamily="18" charset="0"/>
              <a:cs typeface="Times New Roman" panose="02020603050405020304" pitchFamily="18" charset="0"/>
            </a:endParaRPr>
          </a:p>
        </p:txBody>
      </p:sp>
      <p:pic>
        <p:nvPicPr>
          <p:cNvPr id="4" name="Εικόνα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6096" y="3129918"/>
            <a:ext cx="6115904" cy="3448531"/>
          </a:xfrm>
          <a:prstGeom prst="rect">
            <a:avLst/>
          </a:prstGeom>
        </p:spPr>
      </p:pic>
      <p:sp>
        <p:nvSpPr>
          <p:cNvPr id="5" name="Ορθογώνιο 4"/>
          <p:cNvSpPr/>
          <p:nvPr/>
        </p:nvSpPr>
        <p:spPr>
          <a:xfrm>
            <a:off x="6779263" y="6578449"/>
            <a:ext cx="4433330" cy="276999"/>
          </a:xfrm>
          <a:prstGeom prst="rect">
            <a:avLst/>
          </a:prstGeom>
        </p:spPr>
        <p:txBody>
          <a:bodyPr wrap="none">
            <a:spAutoFit/>
          </a:bodyPr>
          <a:lstStyle/>
          <a:p>
            <a:r>
              <a:rPr lang="el-GR" sz="1200" b="1" dirty="0" smtClean="0">
                <a:latin typeface="Times New Roman" panose="02020603050405020304" pitchFamily="18" charset="0"/>
                <a:cs typeface="Times New Roman" panose="02020603050405020304" pitchFamily="18" charset="0"/>
              </a:rPr>
              <a:t>Εικ.</a:t>
            </a:r>
            <a:r>
              <a:rPr lang="en-US" sz="1200" b="1" dirty="0" smtClean="0">
                <a:latin typeface="Times New Roman" panose="02020603050405020304" pitchFamily="18" charset="0"/>
                <a:cs typeface="Times New Roman" panose="02020603050405020304" pitchFamily="18" charset="0"/>
              </a:rPr>
              <a:t> 2</a:t>
            </a:r>
            <a:r>
              <a:rPr lang="en-US" sz="1200" dirty="0" smtClean="0">
                <a:latin typeface="Times New Roman" panose="02020603050405020304" pitchFamily="18" charset="0"/>
                <a:cs typeface="Times New Roman" panose="02020603050405020304" pitchFamily="18" charset="0"/>
              </a:rPr>
              <a:t>. </a:t>
            </a:r>
            <a:r>
              <a:rPr lang="el-GR" sz="1200" dirty="0" smtClean="0">
                <a:latin typeface="Times New Roman" panose="02020603050405020304" pitchFamily="18" charset="0"/>
                <a:cs typeface="Times New Roman" panose="02020603050405020304" pitchFamily="18" charset="0"/>
              </a:rPr>
              <a:t>Ακτινογραφία επιγονατίδας με ζώνη εφελκυσμού </a:t>
            </a:r>
            <a:r>
              <a:rPr lang="en-US" sz="1200" dirty="0" smtClean="0">
                <a:latin typeface="Times New Roman" panose="02020603050405020304" pitchFamily="18" charset="0"/>
                <a:cs typeface="Times New Roman" panose="02020603050405020304" pitchFamily="18" charset="0"/>
              </a:rPr>
              <a:t>(</a:t>
            </a:r>
            <a:r>
              <a:rPr lang="en-US" sz="1200" dirty="0">
                <a:latin typeface="Times New Roman" panose="02020603050405020304" pitchFamily="18" charset="0"/>
                <a:cs typeface="Times New Roman" panose="02020603050405020304" pitchFamily="18" charset="0"/>
              </a:rPr>
              <a:t>CHUV).</a:t>
            </a:r>
            <a:endParaRPr lang="el-GR" sz="1200" dirty="0">
              <a:latin typeface="Times New Roman" panose="02020603050405020304" pitchFamily="18" charset="0"/>
              <a:cs typeface="Times New Roman" panose="02020603050405020304" pitchFamily="18" charset="0"/>
            </a:endParaRPr>
          </a:p>
        </p:txBody>
      </p:sp>
      <p:sp>
        <p:nvSpPr>
          <p:cNvPr id="7" name="Ορθογώνιο 6"/>
          <p:cNvSpPr/>
          <p:nvPr/>
        </p:nvSpPr>
        <p:spPr>
          <a:xfrm>
            <a:off x="-19903" y="0"/>
            <a:ext cx="12211904" cy="369332"/>
          </a:xfrm>
          <a:prstGeom prst="rect">
            <a:avLst/>
          </a:prstGeom>
        </p:spPr>
        <p:txBody>
          <a:bodyPr wrap="square">
            <a:spAutoFit/>
          </a:bodyPr>
          <a:lstStyle/>
          <a:p>
            <a:pPr algn="ctr"/>
            <a:r>
              <a:rPr lang="en-US" b="1" spc="20" dirty="0">
                <a:latin typeface="Times New Roman" panose="02020603050405020304" pitchFamily="18" charset="0"/>
                <a:cs typeface="Times New Roman" panose="02020603050405020304" pitchFamily="18" charset="0"/>
              </a:rPr>
              <a:t>Practical guidelines for the treatment of patellar fractures in </a:t>
            </a:r>
            <a:r>
              <a:rPr lang="en-US" b="1" spc="20" dirty="0" smtClean="0">
                <a:latin typeface="Times New Roman" panose="02020603050405020304" pitchFamily="18" charset="0"/>
                <a:cs typeface="Times New Roman" panose="02020603050405020304" pitchFamily="18" charset="0"/>
              </a:rPr>
              <a:t>adults    </a:t>
            </a:r>
            <a:r>
              <a:rPr lang="en-US" spc="20" dirty="0" smtClean="0">
                <a:latin typeface="Times New Roman" panose="02020603050405020304" pitchFamily="18" charset="0"/>
                <a:cs typeface="Times New Roman" panose="02020603050405020304" pitchFamily="18" charset="0"/>
              </a:rPr>
              <a:t> </a:t>
            </a:r>
            <a:endParaRPr lang="en-US" i="0" spc="20" dirty="0">
              <a:effectLst/>
              <a:latin typeface="Times New Roman" panose="02020603050405020304" pitchFamily="18" charset="0"/>
              <a:cs typeface="Times New Roman" panose="02020603050405020304" pitchFamily="18" charset="0"/>
            </a:endParaRPr>
          </a:p>
        </p:txBody>
      </p:sp>
      <p:sp>
        <p:nvSpPr>
          <p:cNvPr id="8" name="Rectangle 7"/>
          <p:cNvSpPr>
            <a:spLocks noChangeArrowheads="1"/>
          </p:cNvSpPr>
          <p:nvPr/>
        </p:nvSpPr>
        <p:spPr bwMode="auto">
          <a:xfrm>
            <a:off x="149273" y="343124"/>
            <a:ext cx="11873552" cy="245773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1"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Κατασκευή ζώνης εφελκυσμού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a:t>
            </a:r>
            <a:r>
              <a:rPr kumimoji="0" lang="el-GR" altLang="el-GR"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Η τεχνική που αναπτύχθηκε </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τη δεκαετία του 1950 από την Arbeitsgemeinschaft für Osteosynthesefragen / Association for the Study of Internal Fixation (AO/ASIF) </a:t>
            </a:r>
            <a:r>
              <a:rPr kumimoji="0" lang="el-GR" altLang="el-GR"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για εγκάρσια κατάγματα, είναι ιδανική επειδή χρησιμοποιεί τη συμπίεση </a:t>
            </a:r>
            <a:r>
              <a:rPr lang="el-GR" altLang="el-GR" dirty="0" smtClean="0">
                <a:solidFill>
                  <a:srgbClr val="0070C0"/>
                </a:solidFill>
                <a:latin typeface="Times New Roman" panose="02020603050405020304" pitchFamily="18" charset="0"/>
                <a:cs typeface="Times New Roman" panose="02020603050405020304" pitchFamily="18" charset="0"/>
              </a:rPr>
              <a:t>του</a:t>
            </a:r>
            <a:r>
              <a:rPr kumimoji="0" lang="el-GR" altLang="el-GR"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 νάρθηκα κατά τις κινήσεις κάμψης. Αυτή η τεχνική μετατρέπει τις πρόσθιες δυνάμεις που παράγονται από τον εκτατικό μηχανισμό και την κάμψη του γόνατος σε δυνάμεις συμπίεσης στην αρθρική επιφάνεια </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(εικ. 1). Για μέγιστη αποτελεσματικότητα, δεν πρέπει να υπάρχει απώλεια ουσίας στην αρθρική επιφάνεια της επιγονατίδας. Εισάγονται δύο παράλληλες καρφίτσες, στη συνέχεια ο νάρθηκας είναι κατασκευασμένος από μεταλλικό σύρμα που περνά μπροστά από την επιγονατίδα και μετά πίσω από κάθε καρφίτσα φτιάχνοντας ένα «σχήμα 8» (εικ. 2). Οι ακίδες είναι λυγισμένες και πιεσμένες ώστε να μην παρεμβαίνουν στους μαλακούς ιστούς. Αυτή η τεχνική δίνει καλά αποτελέσματα σε περισσότερο από το 80% των περιπτώσεων.</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222462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82256"/>
            <a:ext cx="5249008" cy="4639322"/>
          </a:xfrm>
          <a:prstGeom prst="rect">
            <a:avLst/>
          </a:prstGeo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6606" y="2253702"/>
            <a:ext cx="4401164" cy="4496427"/>
          </a:xfrm>
          <a:prstGeom prst="rect">
            <a:avLst/>
          </a:prstGeom>
        </p:spPr>
      </p:pic>
      <p:sp>
        <p:nvSpPr>
          <p:cNvPr id="7" name="Ορθογώνιο 6"/>
          <p:cNvSpPr/>
          <p:nvPr/>
        </p:nvSpPr>
        <p:spPr>
          <a:xfrm>
            <a:off x="1" y="0"/>
            <a:ext cx="12192000" cy="369332"/>
          </a:xfrm>
          <a:prstGeom prst="rect">
            <a:avLst/>
          </a:prstGeom>
        </p:spPr>
        <p:txBody>
          <a:bodyPr wrap="square">
            <a:spAutoFit/>
          </a:bodyPr>
          <a:lstStyle/>
          <a:p>
            <a:pPr algn="ctr"/>
            <a:r>
              <a:rPr lang="en-US" b="1" spc="20" dirty="0">
                <a:latin typeface="Times New Roman" panose="02020603050405020304" pitchFamily="18" charset="0"/>
                <a:cs typeface="Times New Roman" panose="02020603050405020304" pitchFamily="18" charset="0"/>
              </a:rPr>
              <a:t>Practical guidelines for the treatment of patellar fractures in </a:t>
            </a:r>
            <a:r>
              <a:rPr lang="en-US" b="1" spc="20" dirty="0" smtClean="0">
                <a:latin typeface="Times New Roman" panose="02020603050405020304" pitchFamily="18" charset="0"/>
                <a:cs typeface="Times New Roman" panose="02020603050405020304" pitchFamily="18" charset="0"/>
              </a:rPr>
              <a:t>adults</a:t>
            </a:r>
            <a:endParaRPr lang="en-US" i="0" spc="20" dirty="0">
              <a:effectLst/>
              <a:latin typeface="Times New Roman" panose="02020603050405020304" pitchFamily="18" charset="0"/>
              <a:cs typeface="Times New Roman" panose="02020603050405020304" pitchFamily="18" charset="0"/>
            </a:endParaRPr>
          </a:p>
        </p:txBody>
      </p:sp>
      <p:sp>
        <p:nvSpPr>
          <p:cNvPr id="8" name="Rectangle 8"/>
          <p:cNvSpPr>
            <a:spLocks noChangeArrowheads="1"/>
          </p:cNvSpPr>
          <p:nvPr/>
        </p:nvSpPr>
        <p:spPr bwMode="auto">
          <a:xfrm>
            <a:off x="242603" y="377786"/>
            <a:ext cx="11658245" cy="1796016"/>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7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Η πιο συχνά χρησιμοποιούμενη μέθοδος είναι μια τεχνική ζώνης εφελκυσμού. Ωστόσο, αυτό είναι δυνατό μόνο αφού ένα πιο περίπλοκο κάταγμα έχει μετατραπεί σε κάταγμα δύο τμημάτων και εάν δεν υπάρχει ασυνέχεια στην αρθρική πλευρά. Επιπρόσθετα θραύσματα θραύσης μπορούν να στερεωθούν χρησιμοποιώντας συμπληρωματικό κυκλικό σύρμα (εικ. 3) ή βίδες μικρών θραυσμάτων (εικ. 4). Η αποκατάσταση του ελαττώματος του καμπύλου</a:t>
            </a:r>
            <a:r>
              <a:rPr kumimoji="0" lang="el-GR" altLang="el-GR" sz="1700" b="0" i="0" u="none" strike="noStrike" cap="none" normalizeH="0" dirty="0" smtClean="0">
                <a:ln>
                  <a:noFill/>
                </a:ln>
                <a:solidFill>
                  <a:srgbClr val="202124"/>
                </a:solidFill>
                <a:effectLst/>
                <a:latin typeface="Times New Roman" panose="02020603050405020304" pitchFamily="18" charset="0"/>
                <a:cs typeface="Times New Roman" panose="02020603050405020304" pitchFamily="18" charset="0"/>
              </a:rPr>
              <a:t> τμήματος, </a:t>
            </a:r>
            <a:r>
              <a:rPr kumimoji="0" lang="el-GR" altLang="el-GR" sz="17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συμβάλλει επίσης στη συνολική σταθερότητα του κατασκευάσματος. Η επιλογή αντικατάστασης του μεταλλικού σύρματος με μη απορροφήσιμο σύρμα ράμματος (FiberWire / Ethibond) παρουσιάζει παρόμοια αποτελέσματα, με χαμηλότερο ποσοστό αφαίρεσης προβληματικού υλικού ή επιπλοκές όπως μόλυνση. Απαιτείται αφαίρεση υλικού που προκαλεί προβλήματα σε ποσοστό έως και 60% των ασθενών</a:t>
            </a:r>
            <a:r>
              <a:rPr kumimoji="0" lang="el-GR" altLang="el-GR" sz="17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9" name="Rectangle 1"/>
          <p:cNvSpPr>
            <a:spLocks noChangeArrowheads="1"/>
          </p:cNvSpPr>
          <p:nvPr/>
        </p:nvSpPr>
        <p:spPr bwMode="auto">
          <a:xfrm>
            <a:off x="5359863" y="3801765"/>
            <a:ext cx="935888" cy="125740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1200" b="1" i="0" u="none" strike="noStrike" cap="none" normalizeH="0" baseline="0" dirty="0" smtClean="0">
                <a:ln>
                  <a:noFill/>
                </a:ln>
                <a:effectLst/>
                <a:latin typeface="Times New Roman" panose="02020603050405020304" pitchFamily="18" charset="0"/>
                <a:cs typeface="Times New Roman" panose="02020603050405020304" pitchFamily="18" charset="0"/>
              </a:rPr>
              <a:t>Εικ. 3 </a:t>
            </a:r>
            <a:r>
              <a:rPr kumimoji="0" lang="el-GR"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Κατασκευή ταινίας εφελκυσμού ενισχυμένη με σύρμα (</a:t>
            </a:r>
            <a:r>
              <a:rPr kumimoji="0" lang="en-US"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CHUV)</a:t>
            </a:r>
            <a:endParaRPr kumimoji="0" lang="el-GR"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endParaRPr>
          </a:p>
        </p:txBody>
      </p:sp>
      <p:sp>
        <p:nvSpPr>
          <p:cNvPr id="10" name="Rectangle 1"/>
          <p:cNvSpPr>
            <a:spLocks noChangeArrowheads="1"/>
          </p:cNvSpPr>
          <p:nvPr/>
        </p:nvSpPr>
        <p:spPr bwMode="auto">
          <a:xfrm>
            <a:off x="11029480" y="3873211"/>
            <a:ext cx="935888" cy="125740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1200" b="1" i="0" u="none" strike="noStrike" cap="none" normalizeH="0" baseline="0" dirty="0" smtClean="0">
                <a:ln>
                  <a:noFill/>
                </a:ln>
                <a:effectLst/>
                <a:latin typeface="Times New Roman" panose="02020603050405020304" pitchFamily="18" charset="0"/>
                <a:cs typeface="Times New Roman" panose="02020603050405020304" pitchFamily="18" charset="0"/>
              </a:rPr>
              <a:t>Εικ. </a:t>
            </a:r>
            <a:r>
              <a:rPr kumimoji="0" lang="en-US" altLang="el-GR" sz="1200" b="1" i="0" u="none" strike="noStrike" cap="none" normalizeH="0" baseline="0" dirty="0" smtClean="0">
                <a:ln>
                  <a:noFill/>
                </a:ln>
                <a:effectLst/>
                <a:latin typeface="Times New Roman" panose="02020603050405020304" pitchFamily="18" charset="0"/>
                <a:cs typeface="Times New Roman" panose="02020603050405020304" pitchFamily="18" charset="0"/>
              </a:rPr>
              <a:t>4</a:t>
            </a:r>
            <a:r>
              <a:rPr kumimoji="0" lang="el-GR" altLang="el-GR" sz="1200" b="1"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l-GR"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Κατασκευή ταινίας εφελκυσμού ενισχυμένη με σύρμα (</a:t>
            </a:r>
            <a:r>
              <a:rPr kumimoji="0" lang="en-US"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CHUV)</a:t>
            </a:r>
            <a:endParaRPr kumimoji="0" lang="el-GR"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8980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0412" y="2766731"/>
            <a:ext cx="6173061" cy="1895740"/>
          </a:xfrm>
          <a:prstGeom prst="rect">
            <a:avLst/>
          </a:prstGeom>
        </p:spPr>
      </p:pic>
      <p:sp>
        <p:nvSpPr>
          <p:cNvPr id="5" name="Ορθογώνιο 4"/>
          <p:cNvSpPr/>
          <p:nvPr/>
        </p:nvSpPr>
        <p:spPr>
          <a:xfrm>
            <a:off x="122830" y="46629"/>
            <a:ext cx="12069170" cy="369332"/>
          </a:xfrm>
          <a:prstGeom prst="rect">
            <a:avLst/>
          </a:prstGeom>
        </p:spPr>
        <p:txBody>
          <a:bodyPr wrap="square">
            <a:spAutoFit/>
          </a:bodyPr>
          <a:lstStyle/>
          <a:p>
            <a:pPr algn="ctr"/>
            <a:r>
              <a:rPr lang="en-US" b="1" spc="20" dirty="0">
                <a:latin typeface="Times New Roman" panose="02020603050405020304" pitchFamily="18" charset="0"/>
                <a:cs typeface="Times New Roman" panose="02020603050405020304" pitchFamily="18" charset="0"/>
              </a:rPr>
              <a:t>Practical guidelines for the treatment of patellar fractures in </a:t>
            </a:r>
            <a:r>
              <a:rPr lang="en-US" b="1" spc="20" dirty="0" smtClean="0">
                <a:latin typeface="Times New Roman" panose="02020603050405020304" pitchFamily="18" charset="0"/>
                <a:cs typeface="Times New Roman" panose="02020603050405020304" pitchFamily="18" charset="0"/>
              </a:rPr>
              <a:t>adults     </a:t>
            </a:r>
            <a:endParaRPr lang="en-US" b="1" i="0" spc="20" dirty="0">
              <a:effectLst/>
              <a:latin typeface="Times New Roman" panose="02020603050405020304" pitchFamily="18" charset="0"/>
              <a:cs typeface="Times New Roman" panose="02020603050405020304" pitchFamily="18" charset="0"/>
            </a:endParaRPr>
          </a:p>
        </p:txBody>
      </p:sp>
      <p:sp>
        <p:nvSpPr>
          <p:cNvPr id="6" name="Rectangle 2"/>
          <p:cNvSpPr>
            <a:spLocks noChangeArrowheads="1"/>
          </p:cNvSpPr>
          <p:nvPr/>
        </p:nvSpPr>
        <p:spPr bwMode="auto">
          <a:xfrm>
            <a:off x="250493" y="1053317"/>
            <a:ext cx="11772900" cy="134974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1"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Στερέωση με βίδα </a:t>
            </a:r>
            <a:endParaRPr kumimoji="0" lang="en-US" altLang="el-GR" b="1"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l-GR" b="1" dirty="0">
              <a:solidFill>
                <a:srgbClr val="202124"/>
              </a:solidFill>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altLang="el-GR" dirty="0">
                <a:solidFill>
                  <a:srgbClr val="202124"/>
                </a:solidFill>
                <a:latin typeface="Times New Roman" panose="02020603050405020304" pitchFamily="18" charset="0"/>
                <a:cs typeface="Times New Roman" panose="02020603050405020304" pitchFamily="18" charset="0"/>
              </a:rPr>
              <a:t> </a:t>
            </a:r>
            <a:r>
              <a:rPr lang="en-US" altLang="el-GR" dirty="0" smtClean="0">
                <a:solidFill>
                  <a:srgbClr val="202124"/>
                </a:solidFill>
                <a:latin typeface="Times New Roman" panose="02020603050405020304" pitchFamily="18" charset="0"/>
                <a:cs typeface="Times New Roman" panose="02020603050405020304" pitchFamily="18" charset="0"/>
              </a:rPr>
              <a:t>    </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Με βάση την αρχή της ανατομικής ανάταξης και συμπίεσης, οι βίδες πρέπει να συγκρατούνται σταθερά στο οστό, αλλά το σπογγώδες οστό της επιγονατίδας δεν είναι πάντα ευνοϊκό σημείο σε περιπτώσεις θρυμματισμού ή/και οστεοπόρωσης. Ωστόσο, αυτή η τεχνική έχει το πλεονέκτημα ότι μειώνει κατά 50% το ποσοστό αφαίρεσης υλικού (εικ. 5)</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7" name="Rectangle 3"/>
          <p:cNvSpPr>
            <a:spLocks noChangeArrowheads="1"/>
          </p:cNvSpPr>
          <p:nvPr/>
        </p:nvSpPr>
        <p:spPr bwMode="auto">
          <a:xfrm>
            <a:off x="3813920" y="5026145"/>
            <a:ext cx="4686989" cy="14941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l-GR" sz="1200" b="1"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l-GR" altLang="el-GR" sz="1200" b="1" i="0" u="none" strike="noStrike" cap="none" normalizeH="0" baseline="0" dirty="0" smtClean="0">
                <a:ln>
                  <a:noFill/>
                </a:ln>
                <a:effectLst/>
                <a:latin typeface="Times New Roman" panose="02020603050405020304" pitchFamily="18" charset="0"/>
                <a:cs typeface="Times New Roman" panose="02020603050405020304" pitchFamily="18" charset="0"/>
              </a:rPr>
              <a:t>Εικ.</a:t>
            </a:r>
            <a:r>
              <a:rPr kumimoji="0" lang="el-GR" altLang="el-GR" sz="1200" b="1" i="0" u="none" strike="noStrike" cap="none" normalizeH="0" dirty="0" smtClean="0">
                <a:ln>
                  <a:noFill/>
                </a:ln>
                <a:effectLst/>
                <a:latin typeface="Times New Roman" panose="02020603050405020304" pitchFamily="18" charset="0"/>
                <a:cs typeface="Times New Roman" panose="02020603050405020304" pitchFamily="18" charset="0"/>
              </a:rPr>
              <a:t> 5 </a:t>
            </a:r>
            <a:r>
              <a:rPr kumimoji="0" lang="el-GR" altLang="el-GR" sz="12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Ακτινογραφία γονάτων με δύο βίδες για διαμήκη) κάταγμα (CHUV) </a:t>
            </a:r>
          </a:p>
        </p:txBody>
      </p:sp>
    </p:spTree>
    <p:extLst>
      <p:ext uri="{BB962C8B-B14F-4D97-AF65-F5344CB8AC3E}">
        <p14:creationId xmlns:p14="http://schemas.microsoft.com/office/powerpoint/2010/main" val="2345032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6459940" y="3019904"/>
            <a:ext cx="5440907" cy="1200329"/>
          </a:xfrm>
          <a:prstGeom prst="rect">
            <a:avLst/>
          </a:prstGeom>
        </p:spPr>
        <p:txBody>
          <a:bodyPr wrap="square">
            <a:spAutoFit/>
          </a:bodyPr>
          <a:lstStyle/>
          <a:p>
            <a:pPr lvl="0" eaLnBrk="0" fontAlgn="base" hangingPunct="0">
              <a:spcBef>
                <a:spcPct val="0"/>
              </a:spcBef>
              <a:spcAft>
                <a:spcPct val="0"/>
              </a:spcAft>
            </a:pPr>
            <a:r>
              <a:rPr lang="el-GR" altLang="el-GR" dirty="0" smtClean="0">
                <a:solidFill>
                  <a:srgbClr val="202124"/>
                </a:solidFill>
                <a:latin typeface="Times New Roman" panose="02020603050405020304" pitchFamily="18" charset="0"/>
                <a:cs typeface="Times New Roman" panose="02020603050405020304" pitchFamily="18" charset="0"/>
              </a:rPr>
              <a:t>     Ροπές </a:t>
            </a:r>
            <a:r>
              <a:rPr lang="el-GR" altLang="el-GR" dirty="0">
                <a:solidFill>
                  <a:srgbClr val="202124"/>
                </a:solidFill>
                <a:latin typeface="Times New Roman" panose="02020603050405020304" pitchFamily="18" charset="0"/>
                <a:cs typeface="Times New Roman" panose="02020603050405020304" pitchFamily="18" charset="0"/>
              </a:rPr>
              <a:t>(N-m) που δρουν στις στεφανιαίες τομές μέσω των μοντέλων της κάτω γνάθου κατά την προσομοίωση της ομόπλευρης και ετερόπλευρης μάσησης. Η γκρι σκίαση υποδηλώνει τη θέση του </a:t>
            </a:r>
            <a:endParaRPr lang="el-GR" altLang="el-GR" dirty="0">
              <a:latin typeface="Times New Roman" panose="02020603050405020304" pitchFamily="18" charset="0"/>
              <a:cs typeface="Times New Roman" panose="02020603050405020304" pitchFamily="18" charset="0"/>
            </a:endParaRPr>
          </a:p>
        </p:txBody>
      </p:sp>
      <p:pic>
        <p:nvPicPr>
          <p:cNvPr id="4" name="Εικόνα 3"/>
          <p:cNvPicPr>
            <a:picLocks noChangeAspect="1"/>
          </p:cNvPicPr>
          <p:nvPr/>
        </p:nvPicPr>
        <p:blipFill>
          <a:blip r:embed="rId2"/>
          <a:stretch>
            <a:fillRect/>
          </a:stretch>
        </p:blipFill>
        <p:spPr>
          <a:xfrm>
            <a:off x="471557" y="190571"/>
            <a:ext cx="5353050" cy="4238625"/>
          </a:xfrm>
          <a:prstGeom prst="rect">
            <a:avLst/>
          </a:prstGeom>
        </p:spPr>
      </p:pic>
      <p:pic>
        <p:nvPicPr>
          <p:cNvPr id="5" name="Εικόνα 4"/>
          <p:cNvPicPr>
            <a:picLocks noChangeAspect="1"/>
          </p:cNvPicPr>
          <p:nvPr/>
        </p:nvPicPr>
        <p:blipFill>
          <a:blip r:embed="rId3"/>
          <a:stretch>
            <a:fillRect/>
          </a:stretch>
        </p:blipFill>
        <p:spPr>
          <a:xfrm>
            <a:off x="414407" y="4697957"/>
            <a:ext cx="5467350" cy="1638300"/>
          </a:xfrm>
          <a:prstGeom prst="rect">
            <a:avLst/>
          </a:prstGeom>
        </p:spPr>
      </p:pic>
      <p:sp>
        <p:nvSpPr>
          <p:cNvPr id="7" name="Ορθογώνιο 6"/>
          <p:cNvSpPr/>
          <p:nvPr/>
        </p:nvSpPr>
        <p:spPr>
          <a:xfrm>
            <a:off x="6259772" y="335340"/>
            <a:ext cx="5641075" cy="646331"/>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Fracture Fixation Technique and Chewing Side </a:t>
            </a:r>
            <a:r>
              <a:rPr lang="en-US" b="1" dirty="0" smtClean="0">
                <a:latin typeface="Times New Roman" panose="02020603050405020304" pitchFamily="18" charset="0"/>
                <a:cs typeface="Times New Roman" panose="02020603050405020304" pitchFamily="18" charset="0"/>
              </a:rPr>
              <a:t>Impact Jaw </a:t>
            </a:r>
            <a:r>
              <a:rPr lang="en-US" b="1" dirty="0">
                <a:latin typeface="Times New Roman" panose="02020603050405020304" pitchFamily="18" charset="0"/>
                <a:cs typeface="Times New Roman" panose="02020603050405020304" pitchFamily="18" charset="0"/>
              </a:rPr>
              <a:t>Mechanics in Mandible Fracture Repair</a:t>
            </a:r>
            <a:endParaRPr lang="el-G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27332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938331"/>
            <a:ext cx="12192000" cy="1325563"/>
          </a:xfrm>
        </p:spPr>
        <p:txBody>
          <a:bodyPr>
            <a:normAutofit/>
          </a:bodyPr>
          <a:lstStyle/>
          <a:p>
            <a:pPr algn="ctr"/>
            <a:r>
              <a:rPr lang="el-GR" sz="1800" b="1" dirty="0" smtClean="0">
                <a:latin typeface="Times New Roman" panose="02020603050405020304" pitchFamily="18" charset="0"/>
                <a:cs typeface="Times New Roman" panose="02020603050405020304" pitchFamily="18" charset="0"/>
              </a:rPr>
              <a:t>Πατέντες που αφορούν εξ’ ολοκλήρου την ανθρώπινη επιγονατίδα ή εμφυτεύματα αυτής (</a:t>
            </a:r>
            <a:r>
              <a:rPr lang="en-US" sz="1800" b="1" dirty="0" smtClean="0">
                <a:latin typeface="Times New Roman" panose="02020603050405020304" pitchFamily="18" charset="0"/>
                <a:cs typeface="Times New Roman" panose="02020603050405020304" pitchFamily="18" charset="0"/>
              </a:rPr>
              <a:t>United </a:t>
            </a:r>
            <a:r>
              <a:rPr lang="en-US" sz="1800" b="1" dirty="0">
                <a:latin typeface="Times New Roman" panose="02020603050405020304" pitchFamily="18" charset="0"/>
                <a:cs typeface="Times New Roman" panose="02020603050405020304" pitchFamily="18" charset="0"/>
              </a:rPr>
              <a:t>States </a:t>
            </a:r>
            <a:r>
              <a:rPr lang="en-US" sz="1800" b="1" dirty="0" smtClean="0">
                <a:latin typeface="Times New Roman" panose="02020603050405020304" pitchFamily="18" charset="0"/>
                <a:cs typeface="Times New Roman" panose="02020603050405020304" pitchFamily="18" charset="0"/>
              </a:rPr>
              <a:t>Patent</a:t>
            </a:r>
            <a:r>
              <a:rPr lang="el-GR" sz="1800" b="1" dirty="0" smtClean="0">
                <a:latin typeface="Times New Roman" panose="02020603050405020304" pitchFamily="18" charset="0"/>
                <a:cs typeface="Times New Roman" panose="02020603050405020304" pitchFamily="18" charset="0"/>
              </a:rPr>
              <a:t>)</a:t>
            </a:r>
            <a:endParaRPr lang="el-GR" sz="1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10420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0284" y="1061707"/>
            <a:ext cx="7211431" cy="4734586"/>
          </a:xfrm>
          <a:prstGeom prst="rect">
            <a:avLst/>
          </a:prstGeom>
        </p:spPr>
      </p:pic>
      <p:sp>
        <p:nvSpPr>
          <p:cNvPr id="3" name="Ορθογώνιο 2"/>
          <p:cNvSpPr/>
          <p:nvPr/>
        </p:nvSpPr>
        <p:spPr>
          <a:xfrm>
            <a:off x="0" y="187236"/>
            <a:ext cx="12192000" cy="369332"/>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PROSTHETIC PATELLA IMPLANT OF </a:t>
            </a:r>
            <a:r>
              <a:rPr lang="en-US" b="1" dirty="0" smtClean="0">
                <a:latin typeface="Times New Roman" panose="02020603050405020304" pitchFamily="18" charset="0"/>
                <a:cs typeface="Times New Roman" panose="02020603050405020304" pitchFamily="18" charset="0"/>
              </a:rPr>
              <a:t>THE KNEE JOINT     </a:t>
            </a:r>
            <a:endParaRPr lang="el-G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39130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36" y="1333206"/>
            <a:ext cx="2791215" cy="4191585"/>
          </a:xfrm>
          <a:prstGeom prst="rect">
            <a:avLst/>
          </a:prstGeom>
        </p:spPr>
      </p:pic>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2688" y="1785707"/>
            <a:ext cx="2991267" cy="3286584"/>
          </a:xfrm>
          <a:prstGeom prst="rect">
            <a:avLst/>
          </a:prstGeom>
        </p:spPr>
      </p:pic>
      <p:sp>
        <p:nvSpPr>
          <p:cNvPr id="7" name="Ορθογώνιο 6"/>
          <p:cNvSpPr/>
          <p:nvPr/>
        </p:nvSpPr>
        <p:spPr>
          <a:xfrm>
            <a:off x="152400" y="339636"/>
            <a:ext cx="12192000" cy="369332"/>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PROSTHETIC PATELLA IMPLANT OF </a:t>
            </a:r>
            <a:r>
              <a:rPr lang="en-US" b="1" dirty="0" smtClean="0">
                <a:latin typeface="Times New Roman" panose="02020603050405020304" pitchFamily="18" charset="0"/>
                <a:cs typeface="Times New Roman" panose="02020603050405020304" pitchFamily="18" charset="0"/>
              </a:rPr>
              <a:t>THE KNEE JOINT     </a:t>
            </a:r>
            <a:endParaRPr lang="el-GR" b="1" dirty="0">
              <a:latin typeface="Times New Roman" panose="02020603050405020304" pitchFamily="18" charset="0"/>
              <a:cs typeface="Times New Roman" panose="02020603050405020304" pitchFamily="18" charset="0"/>
            </a:endParaRPr>
          </a:p>
        </p:txBody>
      </p:sp>
      <p:sp>
        <p:nvSpPr>
          <p:cNvPr id="6" name="Rectangle 4"/>
          <p:cNvSpPr>
            <a:spLocks noChangeArrowheads="1"/>
          </p:cNvSpPr>
          <p:nvPr/>
        </p:nvSpPr>
        <p:spPr bwMode="auto">
          <a:xfrm>
            <a:off x="6716092" y="1669216"/>
            <a:ext cx="5321233" cy="351956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2100" b="1"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Σύντομη περιγραφή των σχημάτων</a:t>
            </a:r>
          </a:p>
          <a:p>
            <a:pPr marL="0" marR="0" lvl="0" indent="0" algn="just" defTabSz="914400" rtl="0" eaLnBrk="0" fontAlgn="base" latinLnBrk="0" hangingPunct="0">
              <a:lnSpc>
                <a:spcPct val="100000"/>
              </a:lnSpc>
              <a:spcBef>
                <a:spcPct val="0"/>
              </a:spcBef>
              <a:spcAft>
                <a:spcPct val="0"/>
              </a:spcAft>
              <a:buClrTx/>
              <a:buSzTx/>
              <a:buFontTx/>
              <a:buNone/>
              <a:tabLst/>
            </a:pPr>
            <a:endParaRPr lang="el-GR" altLang="el-GR" sz="2100" dirty="0">
              <a:solidFill>
                <a:srgbClr val="202124"/>
              </a:solidFill>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l-GR" altLang="el-GR" sz="2100" dirty="0">
                <a:solidFill>
                  <a:srgbClr val="202124"/>
                </a:solidFill>
                <a:latin typeface="Times New Roman" panose="02020603050405020304" pitchFamily="18" charset="0"/>
                <a:cs typeface="Times New Roman" panose="02020603050405020304" pitchFamily="18" charset="0"/>
              </a:rPr>
              <a:t> </a:t>
            </a:r>
            <a:r>
              <a:rPr lang="el-GR" altLang="el-GR" sz="2100" dirty="0" smtClean="0">
                <a:solidFill>
                  <a:srgbClr val="202124"/>
                </a:solidFill>
                <a:latin typeface="Times New Roman" panose="02020603050405020304" pitchFamily="18" charset="0"/>
                <a:cs typeface="Times New Roman" panose="02020603050405020304" pitchFamily="18" charset="0"/>
              </a:rPr>
              <a:t>    </a:t>
            </a:r>
            <a:r>
              <a:rPr kumimoji="0" lang="el-GR" altLang="el-GR" sz="21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Η εφεύρεση περιγράφεται εδώ, ως παράδειγμα μόνο, με αναφορά στα συνημμένα σχέδια: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21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Σχ. 1 είναι η όψη μιας τυπικής τεχνητής άρθρωσης γόνατος.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21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Σχ. 2 είναι μια πλάγια όψη μιας τεχνητής άρθρωσης γόνατος όπως στο Σχ. 1 που δείχνει την επιγονατίδα, τον τένοντα του τετρακέφαλου και τον τένοντα της επιγονατίδας.</a:t>
            </a:r>
            <a:r>
              <a:rPr kumimoji="0" lang="el-GR" altLang="el-GR"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endParaRPr kumimoji="0" lang="el-GR" altLang="el-GR"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28027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642" y="307556"/>
            <a:ext cx="5639587" cy="2257740"/>
          </a:xfrm>
          <a:prstGeom prst="rect">
            <a:avLst/>
          </a:prstGeom>
        </p:spPr>
      </p:pic>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3" y="2565296"/>
            <a:ext cx="5563376" cy="1943371"/>
          </a:xfrm>
          <a:prstGeom prst="rect">
            <a:avLst/>
          </a:prstGeom>
        </p:spPr>
      </p:pic>
      <p:pic>
        <p:nvPicPr>
          <p:cNvPr id="4" name="Εικόνα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431" y="4635551"/>
            <a:ext cx="5715798" cy="1981477"/>
          </a:xfrm>
          <a:prstGeom prst="rect">
            <a:avLst/>
          </a:prstGeom>
        </p:spPr>
      </p:pic>
      <p:pic>
        <p:nvPicPr>
          <p:cNvPr id="5" name="Εικόνα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9665" y="436161"/>
            <a:ext cx="5715798" cy="2000529"/>
          </a:xfrm>
          <a:prstGeom prst="rect">
            <a:avLst/>
          </a:prstGeom>
        </p:spPr>
      </p:pic>
      <p:sp>
        <p:nvSpPr>
          <p:cNvPr id="10" name="Ορθογώνιο 9"/>
          <p:cNvSpPr/>
          <p:nvPr/>
        </p:nvSpPr>
        <p:spPr>
          <a:xfrm>
            <a:off x="0" y="66829"/>
            <a:ext cx="12192000" cy="369332"/>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PROSTHETIC PATELLA IMPLANT OF </a:t>
            </a:r>
            <a:r>
              <a:rPr lang="en-US" b="1" dirty="0" smtClean="0">
                <a:latin typeface="Times New Roman" panose="02020603050405020304" pitchFamily="18" charset="0"/>
                <a:cs typeface="Times New Roman" panose="02020603050405020304" pitchFamily="18" charset="0"/>
              </a:rPr>
              <a:t>THE KNEE JOINT     </a:t>
            </a:r>
            <a:endParaRPr lang="el-GR" b="1" dirty="0">
              <a:latin typeface="Times New Roman" panose="02020603050405020304" pitchFamily="18" charset="0"/>
              <a:cs typeface="Times New Roman" panose="02020603050405020304" pitchFamily="18" charset="0"/>
            </a:endParaRPr>
          </a:p>
        </p:txBody>
      </p:sp>
      <p:sp>
        <p:nvSpPr>
          <p:cNvPr id="11" name="Ορθογώνιο 10"/>
          <p:cNvSpPr/>
          <p:nvPr/>
        </p:nvSpPr>
        <p:spPr>
          <a:xfrm>
            <a:off x="7044943" y="2421139"/>
            <a:ext cx="3270446" cy="338554"/>
          </a:xfrm>
          <a:prstGeom prst="rect">
            <a:avLst/>
          </a:prstGeom>
        </p:spPr>
        <p:txBody>
          <a:bodyPr wrap="none">
            <a:spAutoFit/>
          </a:bodyPr>
          <a:lstStyle/>
          <a:p>
            <a:pPr lvl="0" algn="ctr" eaLnBrk="0" fontAlgn="base" hangingPunct="0">
              <a:spcBef>
                <a:spcPct val="0"/>
              </a:spcBef>
              <a:spcAft>
                <a:spcPct val="0"/>
              </a:spcAft>
            </a:pPr>
            <a:r>
              <a:rPr lang="el-GR" altLang="el-GR" sz="1600" b="1" dirty="0">
                <a:solidFill>
                  <a:srgbClr val="0070C0"/>
                </a:solidFill>
                <a:latin typeface="Times New Roman" panose="02020603050405020304" pitchFamily="18" charset="0"/>
                <a:cs typeface="Times New Roman" panose="02020603050405020304" pitchFamily="18" charset="0"/>
              </a:rPr>
              <a:t>Σύντομη περιγραφή των σχημάτων</a:t>
            </a:r>
          </a:p>
        </p:txBody>
      </p:sp>
      <p:sp>
        <p:nvSpPr>
          <p:cNvPr id="9" name="Rectangle 5"/>
          <p:cNvSpPr>
            <a:spLocks noChangeArrowheads="1"/>
          </p:cNvSpPr>
          <p:nvPr/>
        </p:nvSpPr>
        <p:spPr bwMode="auto">
          <a:xfrm>
            <a:off x="6030440" y="2799827"/>
            <a:ext cx="6042344" cy="405817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Σχ. 3 είναι μια τομή ενός συμβατικού εμφυτεύματος επιγονατίδας της προηγούμενης τεχνικής.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Σχ. 4 είναι μια πίσω όψη του εμφυτεύματος επιγονατίδας του Σχ. 3;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Σχ. 5 είναι μια μπροστινή όψη του εμφυτεύματος επιγονατίδας του Σχ. 3;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Σχ. 6. είναι μια όψη σε τομή μιας εφαρμογής ενός εμφυτεύματος επιγονατίδας σύμφωνα με την παρούσα εφεύρεση.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Σχ. 7 είναι μια πίσω όψη του εμφυτεύματος επιγονατίδας του Σχ. 6;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Σχ. 8 είναι μπροστινή όψη του εμφυτεύματος επιγονατίδας του Σχ. 6;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Σχ. 9 είναι μια τομή μιας άλλης υλοποίησης ενός εμφυτεύματος επιγονατίδας σύμφωνα με την παρούσα εφεύρεση.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Σχ. 10 είναι μια πίσω όψη του εμφυτεύματος επιγονατίδας του Σχ. 9;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Σχ. 11 είναι μια πρόσθια όψη του εμφυτεύματος επιγονατίδας του Σχ. 9;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Σχ. 12 είναι μια πίσω όψη ενός εμφυτεύματος επιγονατίδας που δείχνει ένα ζευγάρι των μελών στερέωσης</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Σχ. 13 είναι μια πίσω όψη ενός εμφυτεύματος επιγονατίδας που δείχνει τέσσερα μέλη στερέωσης.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Σχ. 14 είναι μια πλάγια όψη ενός μηχανισμού κοπής που μπορεί να χρησιμοποιηθεί για την παρασκευή μιας φυσικής επιγονατίδας για την αποδοχή ενός εμφυτεύματος επιγονατίδας σύμφωνα με την παρούσα εφεύρεση.</a:t>
            </a:r>
            <a:r>
              <a:rPr kumimoji="0" lang="el-GR" altLang="el-GR"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4956728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5180" y="961680"/>
            <a:ext cx="6201640" cy="4934639"/>
          </a:xfrm>
          <a:prstGeom prst="rect">
            <a:avLst/>
          </a:prstGeom>
        </p:spPr>
      </p:pic>
      <p:sp>
        <p:nvSpPr>
          <p:cNvPr id="3" name="Ορθογώνιο 2"/>
          <p:cNvSpPr/>
          <p:nvPr/>
        </p:nvSpPr>
        <p:spPr>
          <a:xfrm>
            <a:off x="0" y="169544"/>
            <a:ext cx="12192000" cy="369332"/>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PATELLAR IMPLANT AND </a:t>
            </a:r>
            <a:r>
              <a:rPr lang="en-US" b="1" dirty="0" smtClean="0">
                <a:latin typeface="Times New Roman" panose="02020603050405020304" pitchFamily="18" charset="0"/>
                <a:cs typeface="Times New Roman" panose="02020603050405020304" pitchFamily="18" charset="0"/>
              </a:rPr>
              <a:t>KNEE</a:t>
            </a:r>
            <a:r>
              <a:rPr lang="el-GR" b="1"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PROSTHESIS </a:t>
            </a:r>
            <a:r>
              <a:rPr lang="en-US" b="1" dirty="0">
                <a:latin typeface="Times New Roman" panose="02020603050405020304" pitchFamily="18" charset="0"/>
                <a:cs typeface="Times New Roman" panose="02020603050405020304" pitchFamily="18" charset="0"/>
              </a:rPr>
              <a:t>INCORPORATING SUCH </a:t>
            </a:r>
            <a:r>
              <a:rPr lang="en-US" b="1" dirty="0" smtClean="0">
                <a:latin typeface="Times New Roman" panose="02020603050405020304" pitchFamily="18" charset="0"/>
                <a:cs typeface="Times New Roman" panose="02020603050405020304" pitchFamily="18" charset="0"/>
              </a:rPr>
              <a:t>AN</a:t>
            </a:r>
            <a:r>
              <a:rPr lang="el-GR" b="1"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IMPLANT</a:t>
            </a:r>
            <a:r>
              <a:rPr lang="el-GR" b="1" dirty="0" smtClean="0">
                <a:latin typeface="Times New Roman" panose="02020603050405020304" pitchFamily="18"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80630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66" y="0"/>
            <a:ext cx="4190348" cy="6858203"/>
          </a:xfrm>
          <a:prstGeom prst="rect">
            <a:avLst/>
          </a:prstGeom>
        </p:spPr>
      </p:pic>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0682" y="1147545"/>
            <a:ext cx="3781953" cy="4563112"/>
          </a:xfrm>
          <a:prstGeom prst="rect">
            <a:avLst/>
          </a:prstGeom>
        </p:spPr>
      </p:pic>
      <p:sp>
        <p:nvSpPr>
          <p:cNvPr id="5" name="Ορθογώνιο 4"/>
          <p:cNvSpPr/>
          <p:nvPr/>
        </p:nvSpPr>
        <p:spPr>
          <a:xfrm>
            <a:off x="0" y="169544"/>
            <a:ext cx="12192000" cy="369332"/>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PATELLAR IMPLANT AND </a:t>
            </a:r>
            <a:r>
              <a:rPr lang="en-US" b="1" dirty="0" smtClean="0">
                <a:latin typeface="Times New Roman" panose="02020603050405020304" pitchFamily="18" charset="0"/>
                <a:cs typeface="Times New Roman" panose="02020603050405020304" pitchFamily="18" charset="0"/>
              </a:rPr>
              <a:t>KNEE</a:t>
            </a:r>
            <a:r>
              <a:rPr lang="el-GR" b="1"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PROSTHESIS </a:t>
            </a:r>
            <a:r>
              <a:rPr lang="en-US" b="1" dirty="0">
                <a:latin typeface="Times New Roman" panose="02020603050405020304" pitchFamily="18" charset="0"/>
                <a:cs typeface="Times New Roman" panose="02020603050405020304" pitchFamily="18" charset="0"/>
              </a:rPr>
              <a:t>INCORPORATING SUCH </a:t>
            </a:r>
            <a:r>
              <a:rPr lang="en-US" b="1" dirty="0" smtClean="0">
                <a:latin typeface="Times New Roman" panose="02020603050405020304" pitchFamily="18" charset="0"/>
                <a:cs typeface="Times New Roman" panose="02020603050405020304" pitchFamily="18" charset="0"/>
              </a:rPr>
              <a:t>AN</a:t>
            </a:r>
            <a:r>
              <a:rPr lang="el-GR" b="1"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IMPLANT</a:t>
            </a:r>
            <a:r>
              <a:rPr lang="el-GR" b="1" dirty="0" smtClean="0">
                <a:latin typeface="Times New Roman" panose="02020603050405020304" pitchFamily="18"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p:txBody>
      </p:sp>
      <p:sp>
        <p:nvSpPr>
          <p:cNvPr id="6" name="Rectangle 6"/>
          <p:cNvSpPr>
            <a:spLocks noChangeArrowheads="1"/>
          </p:cNvSpPr>
          <p:nvPr/>
        </p:nvSpPr>
        <p:spPr bwMode="auto">
          <a:xfrm>
            <a:off x="7730081" y="2438223"/>
            <a:ext cx="4190350" cy="411972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Η εφεύρεση θα γίνει πιο εύκολα κατανοητή με την περιγραφή δύο μορφών υλοποίησης ενός εμφυτεύματος επιγονατίδας και μιας πρόσθεσης που δίνεται αποκλειστικά ως παράδειγμα σύμφωνα με τα συνοδευτικά σχέδια, στα οποία: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Σχ.</a:t>
            </a:r>
            <a:r>
              <a:rPr kumimoji="0" lang="el-GR" altLang="el-GR" b="0" i="0" u="none" strike="noStrike" cap="none" normalizeH="0" dirty="0" smtClean="0">
                <a:ln>
                  <a:noFill/>
                </a:ln>
                <a:solidFill>
                  <a:srgbClr val="202124"/>
                </a:solidFill>
                <a:effectLst/>
                <a:latin typeface="Times New Roman" panose="02020603050405020304" pitchFamily="18" charset="0"/>
                <a:cs typeface="Times New Roman" panose="02020603050405020304" pitchFamily="18" charset="0"/>
              </a:rPr>
              <a:t> </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1 είναι μια μπροστινή όψη μιας άρθρωσης γόνατος εφοδιασμένης με μια πρόσθετη σύμφωνα με την εφεύρεση.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Σχ. 2 είναι ένα τμήμα μέσω της άρθρωσης κατά μήκος της γραμμής II-II του Σχ. 1. </a:t>
            </a:r>
          </a:p>
          <a:p>
            <a:pPr marL="0" marR="0" lvl="0" indent="0" algn="just" defTabSz="914400" rtl="0" eaLnBrk="0" fontAlgn="base" latinLnBrk="0" hangingPunct="0">
              <a:lnSpc>
                <a:spcPct val="100000"/>
              </a:lnSpc>
              <a:spcBef>
                <a:spcPct val="0"/>
              </a:spcBef>
              <a:spcAft>
                <a:spcPct val="0"/>
              </a:spcAft>
              <a:buClrTx/>
              <a:buSzTx/>
              <a:buFontTx/>
              <a:buNone/>
              <a:tabLst/>
            </a:pPr>
            <a:r>
              <a:rPr lang="el-GR" altLang="el-GR" dirty="0" smtClean="0">
                <a:solidFill>
                  <a:srgbClr val="202124"/>
                </a:solidFill>
                <a:latin typeface="Times New Roman" panose="02020603050405020304" pitchFamily="18" charset="0"/>
                <a:cs typeface="Times New Roman" panose="02020603050405020304" pitchFamily="18" charset="0"/>
              </a:rPr>
              <a:t>     Σ</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χ. 3 είναι μια μπροστινή όψη του επιγονατιδικού εμφυτεύματος που χρησιμοποιείται στην πρόσθεση των Σχ. 1 και 2.</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7" name="Ορθογώνιο 6"/>
          <p:cNvSpPr/>
          <p:nvPr/>
        </p:nvSpPr>
        <p:spPr>
          <a:xfrm>
            <a:off x="7997784" y="1644888"/>
            <a:ext cx="3648756" cy="369332"/>
          </a:xfrm>
          <a:prstGeom prst="rect">
            <a:avLst/>
          </a:prstGeom>
        </p:spPr>
        <p:txBody>
          <a:bodyPr wrap="none">
            <a:spAutoFit/>
          </a:bodyPr>
          <a:lstStyle/>
          <a:p>
            <a:pPr lvl="0" algn="ctr" eaLnBrk="0" fontAlgn="base" hangingPunct="0">
              <a:spcBef>
                <a:spcPct val="0"/>
              </a:spcBef>
              <a:spcAft>
                <a:spcPct val="0"/>
              </a:spcAft>
            </a:pPr>
            <a:r>
              <a:rPr lang="el-GR" altLang="el-GR" b="1" dirty="0">
                <a:solidFill>
                  <a:srgbClr val="0070C0"/>
                </a:solidFill>
                <a:latin typeface="Times New Roman" panose="02020603050405020304" pitchFamily="18" charset="0"/>
                <a:cs typeface="Times New Roman" panose="02020603050405020304" pitchFamily="18" charset="0"/>
              </a:rPr>
              <a:t>Σύντομη περιγραφή των σχημάτων</a:t>
            </a:r>
          </a:p>
        </p:txBody>
      </p:sp>
    </p:spTree>
    <p:extLst>
      <p:ext uri="{BB962C8B-B14F-4D97-AF65-F5344CB8AC3E}">
        <p14:creationId xmlns:p14="http://schemas.microsoft.com/office/powerpoint/2010/main" val="37159315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0593"/>
            <a:ext cx="4686954" cy="2553056"/>
          </a:xfrm>
          <a:prstGeom prst="rect">
            <a:avLst/>
          </a:prstGeom>
        </p:spPr>
      </p:pic>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3649"/>
            <a:ext cx="3124636" cy="4001058"/>
          </a:xfrm>
          <a:prstGeom prst="rect">
            <a:avLst/>
          </a:prstGeom>
        </p:spPr>
      </p:pic>
      <p:pic>
        <p:nvPicPr>
          <p:cNvPr id="4" name="Εικόνα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8216" y="3453808"/>
            <a:ext cx="2981741" cy="2124371"/>
          </a:xfrm>
          <a:prstGeom prst="rect">
            <a:avLst/>
          </a:prstGeom>
        </p:spPr>
      </p:pic>
      <p:sp>
        <p:nvSpPr>
          <p:cNvPr id="6" name="Ορθογώνιο 5"/>
          <p:cNvSpPr/>
          <p:nvPr/>
        </p:nvSpPr>
        <p:spPr>
          <a:xfrm>
            <a:off x="0" y="0"/>
            <a:ext cx="12192000" cy="369332"/>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PATELLAR IMPLANT AND </a:t>
            </a:r>
            <a:r>
              <a:rPr lang="en-US" b="1" dirty="0" smtClean="0">
                <a:latin typeface="Times New Roman" panose="02020603050405020304" pitchFamily="18" charset="0"/>
                <a:cs typeface="Times New Roman" panose="02020603050405020304" pitchFamily="18" charset="0"/>
              </a:rPr>
              <a:t>KNEE</a:t>
            </a:r>
            <a:r>
              <a:rPr lang="el-GR" b="1"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PROSTHESIS </a:t>
            </a:r>
            <a:r>
              <a:rPr lang="en-US" b="1" dirty="0">
                <a:latin typeface="Times New Roman" panose="02020603050405020304" pitchFamily="18" charset="0"/>
                <a:cs typeface="Times New Roman" panose="02020603050405020304" pitchFamily="18" charset="0"/>
              </a:rPr>
              <a:t>INCORPORATING SUCH </a:t>
            </a:r>
            <a:r>
              <a:rPr lang="en-US" b="1" dirty="0" smtClean="0">
                <a:latin typeface="Times New Roman" panose="02020603050405020304" pitchFamily="18" charset="0"/>
                <a:cs typeface="Times New Roman" panose="02020603050405020304" pitchFamily="18" charset="0"/>
              </a:rPr>
              <a:t>AN</a:t>
            </a:r>
            <a:r>
              <a:rPr lang="el-GR" b="1"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IMPLANT</a:t>
            </a:r>
            <a:r>
              <a:rPr lang="el-GR" b="1" dirty="0" smtClean="0">
                <a:latin typeface="Times New Roman" panose="02020603050405020304" pitchFamily="18"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p:txBody>
      </p:sp>
      <p:sp>
        <p:nvSpPr>
          <p:cNvPr id="7" name="Ορθογώνιο 6"/>
          <p:cNvSpPr/>
          <p:nvPr/>
        </p:nvSpPr>
        <p:spPr>
          <a:xfrm>
            <a:off x="7240010" y="2055785"/>
            <a:ext cx="3648756" cy="369332"/>
          </a:xfrm>
          <a:prstGeom prst="rect">
            <a:avLst/>
          </a:prstGeom>
        </p:spPr>
        <p:txBody>
          <a:bodyPr wrap="none">
            <a:spAutoFit/>
          </a:bodyPr>
          <a:lstStyle/>
          <a:p>
            <a:pPr lvl="0" algn="ctr" eaLnBrk="0" fontAlgn="base" hangingPunct="0">
              <a:spcBef>
                <a:spcPct val="0"/>
              </a:spcBef>
              <a:spcAft>
                <a:spcPct val="0"/>
              </a:spcAft>
            </a:pPr>
            <a:r>
              <a:rPr lang="el-GR" altLang="el-GR" b="1" dirty="0">
                <a:solidFill>
                  <a:srgbClr val="0070C0"/>
                </a:solidFill>
                <a:latin typeface="Times New Roman" panose="02020603050405020304" pitchFamily="18" charset="0"/>
                <a:cs typeface="Times New Roman" panose="02020603050405020304" pitchFamily="18" charset="0"/>
              </a:rPr>
              <a:t>Σύντομη περιγραφή των σχημάτων</a:t>
            </a:r>
          </a:p>
        </p:txBody>
      </p:sp>
      <p:sp>
        <p:nvSpPr>
          <p:cNvPr id="8" name="Rectangle 7"/>
          <p:cNvSpPr>
            <a:spLocks noChangeArrowheads="1"/>
          </p:cNvSpPr>
          <p:nvPr/>
        </p:nvSpPr>
        <p:spPr bwMode="auto">
          <a:xfrm>
            <a:off x="6096000" y="2673442"/>
            <a:ext cx="5936776" cy="2180736"/>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Σχ. 4 είναι ένα τμήμα κατά μήκος της γραμμής IV-IV του Σχ. 3.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Σχ. 5 είναι ένα τμήμα κατά μήκος της γραμμής V-V του Σχ. 3.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Σχ. 6 είναι μια όψη σε προοπτική του εμφυτεύματος των Σχ. 3 έως το 5 όπως φαίνεται από την μπροστινή του όψη.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Σχ. 7 είναι μια όψη σε προοπτική του εμφυτεύματος των Σχ. 3 έως 6 όπως</a:t>
            </a:r>
            <a:r>
              <a:rPr kumimoji="0" lang="el-GR" altLang="el-GR" b="0" i="0" u="none" strike="noStrike" cap="none" normalizeH="0" dirty="0" smtClean="0">
                <a:ln>
                  <a:noFill/>
                </a:ln>
                <a:solidFill>
                  <a:srgbClr val="202124"/>
                </a:solidFill>
                <a:effectLst/>
                <a:latin typeface="Times New Roman" panose="02020603050405020304" pitchFamily="18" charset="0"/>
                <a:cs typeface="Times New Roman" panose="02020603050405020304" pitchFamily="18" charset="0"/>
              </a:rPr>
              <a:t> φ</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αίνεται από την πίσω όψη του.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Σχ. 8 είναι μια όψη παρόμοια με το Σχ. 3 για ένα εμφύτευμα σύμφωνα με μια δεύτερη μορφή υλοποίησης της εφεύρεσης.</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085294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951510"/>
            <a:ext cx="12192000" cy="461665"/>
          </a:xfrm>
          <a:prstGeom prst="rect">
            <a:avLst/>
          </a:prstGeom>
        </p:spPr>
        <p:txBody>
          <a:bodyPr wrap="square">
            <a:spAutoFit/>
          </a:bodyPr>
          <a:lstStyle/>
          <a:p>
            <a:pPr algn="ctr"/>
            <a:r>
              <a:rPr lang="el-GR" sz="2400" b="1" dirty="0" smtClean="0">
                <a:solidFill>
                  <a:srgbClr val="FF0000"/>
                </a:solidFill>
                <a:latin typeface="Times New Roman" panose="02020603050405020304" pitchFamily="18" charset="0"/>
                <a:cs typeface="Times New Roman" panose="02020603050405020304" pitchFamily="18" charset="0"/>
              </a:rPr>
              <a:t>Ενδεικτική Βιβλιογραφία</a:t>
            </a:r>
            <a:endParaRPr lang="el-GR" sz="2400" dirty="0"/>
          </a:p>
        </p:txBody>
      </p:sp>
      <p:sp>
        <p:nvSpPr>
          <p:cNvPr id="3" name="Ορθογώνιο 2"/>
          <p:cNvSpPr/>
          <p:nvPr/>
        </p:nvSpPr>
        <p:spPr>
          <a:xfrm>
            <a:off x="0" y="2248047"/>
            <a:ext cx="12192000" cy="2031325"/>
          </a:xfrm>
          <a:prstGeom prst="rect">
            <a:avLst/>
          </a:prstGeom>
        </p:spPr>
        <p:txBody>
          <a:bodyPr wrap="square">
            <a:spAutoFit/>
          </a:bodyPr>
          <a:lstStyle/>
          <a:p>
            <a:pPr marL="342900" indent="-342900">
              <a:buAutoNum type="arabicPeriod"/>
            </a:pPr>
            <a:r>
              <a:rPr lang="en-US" dirty="0" smtClean="0">
                <a:latin typeface="Times New Roman" panose="02020603050405020304" pitchFamily="18" charset="0"/>
                <a:cs typeface="Times New Roman" panose="02020603050405020304" pitchFamily="18" charset="0"/>
                <a:hlinkClick r:id="rId2"/>
              </a:rPr>
              <a:t>https</a:t>
            </a:r>
            <a:r>
              <a:rPr lang="en-US" dirty="0">
                <a:latin typeface="Times New Roman" panose="02020603050405020304" pitchFamily="18" charset="0"/>
                <a:cs typeface="Times New Roman" panose="02020603050405020304" pitchFamily="18" charset="0"/>
                <a:hlinkClick r:id="rId2"/>
              </a:rPr>
              <a:t>://</a:t>
            </a:r>
            <a:r>
              <a:rPr lang="en-US" dirty="0" smtClean="0">
                <a:latin typeface="Times New Roman" panose="02020603050405020304" pitchFamily="18" charset="0"/>
                <a:cs typeface="Times New Roman" panose="02020603050405020304" pitchFamily="18" charset="0"/>
                <a:hlinkClick r:id="rId2"/>
              </a:rPr>
              <a:t>en.wikipedia.org/wiki/Sesamoid_bone</a:t>
            </a:r>
            <a:endParaRPr lang="el-GR" dirty="0" smtClean="0">
              <a:latin typeface="Times New Roman" panose="02020603050405020304" pitchFamily="18" charset="0"/>
              <a:cs typeface="Times New Roman" panose="02020603050405020304" pitchFamily="18" charset="0"/>
            </a:endParaRPr>
          </a:p>
          <a:p>
            <a:pPr marL="342900" indent="-342900">
              <a:buFontTx/>
              <a:buAutoNum type="arabicPeriod"/>
            </a:pPr>
            <a:r>
              <a:rPr lang="en-US" spc="20" dirty="0">
                <a:latin typeface="Times New Roman" panose="02020603050405020304" pitchFamily="18" charset="0"/>
                <a:cs typeface="Times New Roman" panose="02020603050405020304" pitchFamily="18" charset="0"/>
              </a:rPr>
              <a:t>Practical guidelines for the treatment of patellar fractures in </a:t>
            </a:r>
            <a:r>
              <a:rPr lang="en-US" spc="20" dirty="0" smtClean="0">
                <a:latin typeface="Times New Roman" panose="02020603050405020304" pitchFamily="18" charset="0"/>
                <a:cs typeface="Times New Roman" panose="02020603050405020304" pitchFamily="18" charset="0"/>
              </a:rPr>
              <a:t>adults</a:t>
            </a:r>
            <a:endParaRPr lang="el-GR" spc="20" dirty="0" smtClean="0">
              <a:latin typeface="Times New Roman" panose="02020603050405020304" pitchFamily="18" charset="0"/>
              <a:cs typeface="Times New Roman" panose="02020603050405020304" pitchFamily="18" charset="0"/>
            </a:endParaRPr>
          </a:p>
          <a:p>
            <a:pPr marL="342900" indent="-342900">
              <a:buFontTx/>
              <a:buAutoNum type="arabicPeriod"/>
            </a:pPr>
            <a:r>
              <a:rPr lang="el-GR" dirty="0" smtClean="0">
                <a:latin typeface="Times New Roman" panose="02020603050405020304" pitchFamily="18" charset="0"/>
                <a:cs typeface="Times New Roman" panose="02020603050405020304" pitchFamily="18" charset="0"/>
              </a:rPr>
              <a:t>Πατέντες </a:t>
            </a:r>
            <a:r>
              <a:rPr lang="el-GR" dirty="0">
                <a:latin typeface="Times New Roman" panose="02020603050405020304" pitchFamily="18" charset="0"/>
                <a:cs typeface="Times New Roman" panose="02020603050405020304" pitchFamily="18" charset="0"/>
              </a:rPr>
              <a:t>που αφορούν εξ’ ολοκλήρου την ανθρώπινη επιγονατίδα ή εμφυτεύματα αυτής (</a:t>
            </a:r>
            <a:r>
              <a:rPr lang="en-US" dirty="0">
                <a:latin typeface="Times New Roman" panose="02020603050405020304" pitchFamily="18" charset="0"/>
                <a:cs typeface="Times New Roman" panose="02020603050405020304" pitchFamily="18" charset="0"/>
              </a:rPr>
              <a:t>United States Patent</a:t>
            </a:r>
            <a:r>
              <a:rPr lang="el-GR" dirty="0" smtClean="0">
                <a:latin typeface="Times New Roman" panose="02020603050405020304" pitchFamily="18" charset="0"/>
                <a:cs typeface="Times New Roman" panose="02020603050405020304" pitchFamily="18" charset="0"/>
              </a:rPr>
              <a:t>)</a:t>
            </a:r>
          </a:p>
          <a:p>
            <a:pPr marL="342900" indent="-342900">
              <a:buFontTx/>
              <a:buAutoNum type="arabicPeriod"/>
            </a:pPr>
            <a:r>
              <a:rPr lang="en-US" dirty="0">
                <a:latin typeface="Times New Roman" panose="02020603050405020304" pitchFamily="18" charset="0"/>
                <a:cs typeface="Times New Roman" panose="02020603050405020304" pitchFamily="18" charset="0"/>
              </a:rPr>
              <a:t>PROSTHETIC PATELLA IMPLANT OF THE KNEE JOINT     </a:t>
            </a:r>
            <a:endParaRPr lang="el-GR" dirty="0">
              <a:latin typeface="Times New Roman" panose="02020603050405020304" pitchFamily="18" charset="0"/>
              <a:cs typeface="Times New Roman" panose="02020603050405020304" pitchFamily="18" charset="0"/>
            </a:endParaRPr>
          </a:p>
          <a:p>
            <a:pPr marL="342900" indent="-342900">
              <a:buFontTx/>
              <a:buAutoNum type="arabicPeriod"/>
            </a:pPr>
            <a:r>
              <a:rPr lang="en-US" dirty="0">
                <a:latin typeface="Times New Roman" panose="02020603050405020304" pitchFamily="18" charset="0"/>
                <a:cs typeface="Times New Roman" panose="02020603050405020304" pitchFamily="18" charset="0"/>
              </a:rPr>
              <a:t>PATELLAR IMPLANT AND KNEE</a:t>
            </a:r>
            <a:r>
              <a:rPr lang="el-GR"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PROSTHESIS INCORPORATING SUCH AN</a:t>
            </a:r>
            <a:r>
              <a:rPr lang="el-GR"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IMPLANT</a:t>
            </a:r>
            <a:r>
              <a:rPr lang="el-GR" dirty="0">
                <a:latin typeface="Times New Roman" panose="02020603050405020304" pitchFamily="18" charset="0"/>
                <a:cs typeface="Times New Roman" panose="02020603050405020304" pitchFamily="18" charset="0"/>
              </a:rPr>
              <a:t>     </a:t>
            </a:r>
          </a:p>
          <a:p>
            <a:r>
              <a:rPr lang="en-US" spc="20" dirty="0" smtClean="0">
                <a:latin typeface="Times New Roman" panose="02020603050405020304" pitchFamily="18"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a:p>
            <a:pPr marL="342900" indent="-342900">
              <a:buFontTx/>
              <a:buAutoNum type="arabicPeriod"/>
            </a:pPr>
            <a:endParaRPr lang="en-US" spc="2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71434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306820"/>
            <a:ext cx="12192000" cy="658457"/>
          </a:xfrm>
        </p:spPr>
        <p:txBody>
          <a:bodyPr>
            <a:normAutofit/>
          </a:bodyPr>
          <a:lstStyle/>
          <a:p>
            <a:pPr algn="ctr"/>
            <a:r>
              <a:rPr lang="el-GR" sz="3200" dirty="0">
                <a:solidFill>
                  <a:srgbClr val="FF0000"/>
                </a:solidFill>
                <a:latin typeface="Times New Roman" panose="02020603050405020304" pitchFamily="18" charset="0"/>
                <a:cs typeface="Times New Roman" panose="02020603050405020304" pitchFamily="18" charset="0"/>
              </a:rPr>
              <a:t>Ε</a:t>
            </a:r>
            <a:r>
              <a:rPr lang="el-GR" sz="3200" dirty="0" smtClean="0">
                <a:solidFill>
                  <a:srgbClr val="FF0000"/>
                </a:solidFill>
                <a:latin typeface="Times New Roman" panose="02020603050405020304" pitchFamily="18" charset="0"/>
                <a:cs typeface="Times New Roman" panose="02020603050405020304" pitchFamily="18" charset="0"/>
              </a:rPr>
              <a:t>μφυτεύματα σπονδυλικής στήλης</a:t>
            </a:r>
            <a:endParaRPr lang="el-GR"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12690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Δομή των σπονδύλων - σπονδυλικής στήλης Τμήματ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5680" y="692697"/>
            <a:ext cx="5830490" cy="5830491"/>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1524000" y="74115"/>
            <a:ext cx="9144000" cy="307777"/>
          </a:xfrm>
          <a:prstGeom prst="rect">
            <a:avLst/>
          </a:prstGeom>
        </p:spPr>
        <p:txBody>
          <a:bodyPr wrap="square">
            <a:spAutoFit/>
          </a:bodyPr>
          <a:lstStyle/>
          <a:p>
            <a:pPr algn="ctr"/>
            <a:r>
              <a:rPr lang="en-US" sz="1400" dirty="0">
                <a:latin typeface="Times New Roman" panose="02020603050405020304" pitchFamily="18" charset="0"/>
                <a:cs typeface="Times New Roman" panose="02020603050405020304" pitchFamily="18" charset="0"/>
                <a:hlinkClick r:id="rId3"/>
              </a:rPr>
              <a:t>https://dr-christopoulos.de/el/spondylikh-sthlh/</a:t>
            </a:r>
            <a:r>
              <a:rPr lang="en-US" sz="1400" dirty="0">
                <a:latin typeface="Times New Roman" panose="02020603050405020304" pitchFamily="18" charset="0"/>
                <a:cs typeface="Times New Roman" panose="02020603050405020304" pitchFamily="18" charset="0"/>
              </a:rPr>
              <a:t>     </a:t>
            </a:r>
            <a:endParaRPr lang="el-GR" sz="1400" dirty="0">
              <a:latin typeface="Times New Roman" panose="02020603050405020304" pitchFamily="18" charset="0"/>
              <a:cs typeface="Times New Roman" panose="02020603050405020304" pitchFamily="18" charset="0"/>
            </a:endParaRPr>
          </a:p>
        </p:txBody>
      </p:sp>
      <p:sp>
        <p:nvSpPr>
          <p:cNvPr id="2" name="Ορθογώνιο 1"/>
          <p:cNvSpPr/>
          <p:nvPr/>
        </p:nvSpPr>
        <p:spPr>
          <a:xfrm rot="20415931">
            <a:off x="541652" y="1811317"/>
            <a:ext cx="3195042" cy="369332"/>
          </a:xfrm>
          <a:prstGeom prst="rect">
            <a:avLst/>
          </a:prstGeom>
        </p:spPr>
        <p:txBody>
          <a:bodyPr wrap="none">
            <a:spAutoFit/>
          </a:bodyPr>
          <a:lstStyle/>
          <a:p>
            <a:r>
              <a:rPr lang="el-GR" dirty="0" smtClean="0">
                <a:solidFill>
                  <a:srgbClr val="FF0000"/>
                </a:solidFill>
                <a:latin typeface="Times New Roman" panose="02020603050405020304" pitchFamily="18" charset="0"/>
                <a:cs typeface="Times New Roman" panose="02020603050405020304" pitchFamily="18" charset="0"/>
              </a:rPr>
              <a:t>Γεωμετρία σπονδυλικής στήλης </a:t>
            </a:r>
            <a:endParaRPr lang="el-GR" dirty="0"/>
          </a:p>
        </p:txBody>
      </p:sp>
    </p:spTree>
    <p:extLst>
      <p:ext uri="{BB962C8B-B14F-4D97-AF65-F5344CB8AC3E}">
        <p14:creationId xmlns:p14="http://schemas.microsoft.com/office/powerpoint/2010/main" val="175848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1503528" y="973575"/>
            <a:ext cx="9184943" cy="1200329"/>
          </a:xfrm>
          <a:prstGeom prst="rect">
            <a:avLst/>
          </a:prstGeom>
        </p:spPr>
        <p:txBody>
          <a:bodyPr wrap="square">
            <a:spAutoFit/>
          </a:bodyPr>
          <a:lstStyle/>
          <a:p>
            <a:pPr lvl="0" algn="just" eaLnBrk="0" fontAlgn="base" hangingPunct="0">
              <a:spcBef>
                <a:spcPct val="0"/>
              </a:spcBef>
              <a:spcAft>
                <a:spcPct val="0"/>
              </a:spcAft>
            </a:pPr>
            <a:r>
              <a:rPr lang="en-US" altLang="el-GR" dirty="0" smtClean="0">
                <a:solidFill>
                  <a:srgbClr val="202124"/>
                </a:solidFill>
                <a:latin typeface="Times New Roman" panose="02020603050405020304" pitchFamily="18" charset="0"/>
                <a:cs typeface="Times New Roman" panose="02020603050405020304" pitchFamily="18" charset="0"/>
              </a:rPr>
              <a:t>     </a:t>
            </a:r>
            <a:r>
              <a:rPr lang="el-GR" altLang="el-GR" dirty="0" smtClean="0">
                <a:solidFill>
                  <a:srgbClr val="202124"/>
                </a:solidFill>
                <a:latin typeface="Times New Roman" panose="02020603050405020304" pitchFamily="18" charset="0"/>
                <a:cs typeface="Times New Roman" panose="02020603050405020304" pitchFamily="18" charset="0"/>
              </a:rPr>
              <a:t>Ποσοστιαία </a:t>
            </a:r>
            <a:r>
              <a:rPr lang="el-GR" altLang="el-GR" dirty="0">
                <a:solidFill>
                  <a:srgbClr val="202124"/>
                </a:solidFill>
                <a:latin typeface="Times New Roman" panose="02020603050405020304" pitchFamily="18" charset="0"/>
                <a:cs typeface="Times New Roman" panose="02020603050405020304" pitchFamily="18" charset="0"/>
              </a:rPr>
              <a:t>μεταβολή στην απόσταση μεταξύ των θραυσμάτων (</a:t>
            </a:r>
            <a:r>
              <a:rPr lang="el-GR" altLang="el-GR" dirty="0" smtClean="0">
                <a:solidFill>
                  <a:srgbClr val="202124"/>
                </a:solidFill>
                <a:latin typeface="Times New Roman" panose="02020603050405020304" pitchFamily="18" charset="0"/>
                <a:cs typeface="Times New Roman" panose="02020603050405020304" pitchFamily="18" charset="0"/>
              </a:rPr>
              <a:t>IFD</a:t>
            </a:r>
            <a:r>
              <a:rPr lang="en-US" altLang="el-GR" dirty="0" smtClean="0">
                <a:solidFill>
                  <a:srgbClr val="202124"/>
                </a:solidFill>
                <a:latin typeface="Times New Roman" panose="02020603050405020304" pitchFamily="18" charset="0"/>
                <a:cs typeface="Times New Roman" panose="02020603050405020304" pitchFamily="18" charset="0"/>
              </a:rPr>
              <a:t> - </a:t>
            </a:r>
            <a:r>
              <a:rPr lang="en-US" dirty="0" smtClean="0">
                <a:latin typeface="Times New Roman" panose="02020603050405020304" pitchFamily="18" charset="0"/>
                <a:cs typeface="Times New Roman" panose="02020603050405020304" pitchFamily="18" charset="0"/>
              </a:rPr>
              <a:t>interfragmentary </a:t>
            </a:r>
            <a:r>
              <a:rPr lang="en-US" dirty="0">
                <a:latin typeface="Times New Roman" panose="02020603050405020304" pitchFamily="18" charset="0"/>
                <a:cs typeface="Times New Roman" panose="02020603050405020304" pitchFamily="18" charset="0"/>
              </a:rPr>
              <a:t>distance</a:t>
            </a:r>
            <a:r>
              <a:rPr lang="el-GR" altLang="el-GR" dirty="0" smtClean="0">
                <a:solidFill>
                  <a:srgbClr val="202124"/>
                </a:solidFill>
                <a:latin typeface="Times New Roman" panose="02020603050405020304" pitchFamily="18" charset="0"/>
                <a:cs typeface="Times New Roman" panose="02020603050405020304" pitchFamily="18" charset="0"/>
              </a:rPr>
              <a:t>) </a:t>
            </a:r>
            <a:r>
              <a:rPr lang="el-GR" altLang="el-GR" dirty="0">
                <a:solidFill>
                  <a:srgbClr val="202124"/>
                </a:solidFill>
                <a:latin typeface="Times New Roman" panose="02020603050405020304" pitchFamily="18" charset="0"/>
                <a:cs typeface="Times New Roman" panose="02020603050405020304" pitchFamily="18" charset="0"/>
              </a:rPr>
              <a:t>μεταξύ των κόμβων σε όλο το επίπεδο κατάγματος κατά τη διάρκεια της μάσησης </a:t>
            </a:r>
            <a:r>
              <a:rPr lang="el-GR" altLang="el-GR" dirty="0" smtClean="0">
                <a:solidFill>
                  <a:srgbClr val="202124"/>
                </a:solidFill>
                <a:latin typeface="Times New Roman" panose="02020603050405020304" pitchFamily="18" charset="0"/>
                <a:cs typeface="Times New Roman" panose="02020603050405020304" pitchFamily="18" charset="0"/>
              </a:rPr>
              <a:t>ipsi</a:t>
            </a:r>
            <a:r>
              <a:rPr lang="en-US" altLang="el-GR" dirty="0" smtClean="0">
                <a:solidFill>
                  <a:srgbClr val="202124"/>
                </a:solidFill>
                <a:latin typeface="Times New Roman" panose="02020603050405020304" pitchFamily="18" charset="0"/>
                <a:cs typeface="Times New Roman" panose="02020603050405020304" pitchFamily="18" charset="0"/>
              </a:rPr>
              <a:t> </a:t>
            </a:r>
            <a:r>
              <a:rPr lang="el-GR" altLang="el-GR" dirty="0" smtClean="0">
                <a:solidFill>
                  <a:srgbClr val="202124"/>
                </a:solidFill>
                <a:latin typeface="Times New Roman" panose="02020603050405020304" pitchFamily="18" charset="0"/>
                <a:cs typeface="Times New Roman" panose="02020603050405020304" pitchFamily="18" charset="0"/>
              </a:rPr>
              <a:t>- </a:t>
            </a:r>
            <a:r>
              <a:rPr lang="el-GR" altLang="el-GR" dirty="0">
                <a:solidFill>
                  <a:srgbClr val="202124"/>
                </a:solidFill>
                <a:latin typeface="Times New Roman" panose="02020603050405020304" pitchFamily="18" charset="0"/>
                <a:cs typeface="Times New Roman" panose="02020603050405020304" pitchFamily="18" charset="0"/>
              </a:rPr>
              <a:t>και </a:t>
            </a:r>
            <a:r>
              <a:rPr lang="en-US" altLang="el-GR" dirty="0" smtClean="0">
                <a:solidFill>
                  <a:srgbClr val="202124"/>
                </a:solidFill>
                <a:latin typeface="Times New Roman" panose="02020603050405020304" pitchFamily="18" charset="0"/>
                <a:cs typeface="Times New Roman" panose="02020603050405020304" pitchFamily="18" charset="0"/>
              </a:rPr>
              <a:t>contra</a:t>
            </a:r>
            <a:r>
              <a:rPr lang="el-GR" altLang="el-GR" dirty="0" smtClean="0">
                <a:solidFill>
                  <a:srgbClr val="202124"/>
                </a:solidFill>
                <a:latin typeface="Times New Roman" panose="02020603050405020304" pitchFamily="18" charset="0"/>
                <a:cs typeface="Times New Roman" panose="02020603050405020304" pitchFamily="18" charset="0"/>
              </a:rPr>
              <a:t> </a:t>
            </a:r>
            <a:r>
              <a:rPr lang="el-GR" altLang="el-GR" dirty="0">
                <a:solidFill>
                  <a:srgbClr val="202124"/>
                </a:solidFill>
                <a:latin typeface="Times New Roman" panose="02020603050405020304" pitchFamily="18" charset="0"/>
                <a:cs typeface="Times New Roman" panose="02020603050405020304" pitchFamily="18" charset="0"/>
              </a:rPr>
              <a:t>προς το κάταγμα στους μακάκους. Τα ζεστά και τα ψυχρά χρώματα δείχνουν περιοχές με υψηλό και χαμηλό IFD. </a:t>
            </a:r>
            <a:endParaRPr lang="el-GR" altLang="el-GR" dirty="0">
              <a:latin typeface="Times New Roman" panose="02020603050405020304" pitchFamily="18" charset="0"/>
              <a:cs typeface="Times New Roman" panose="02020603050405020304" pitchFamily="18" charset="0"/>
            </a:endParaRPr>
          </a:p>
        </p:txBody>
      </p:sp>
      <p:pic>
        <p:nvPicPr>
          <p:cNvPr id="4" name="Εικόνα 3"/>
          <p:cNvPicPr>
            <a:picLocks noChangeAspect="1"/>
          </p:cNvPicPr>
          <p:nvPr/>
        </p:nvPicPr>
        <p:blipFill>
          <a:blip r:embed="rId2"/>
          <a:stretch>
            <a:fillRect/>
          </a:stretch>
        </p:blipFill>
        <p:spPr>
          <a:xfrm>
            <a:off x="3371849" y="2442665"/>
            <a:ext cx="5448300" cy="4019550"/>
          </a:xfrm>
          <a:prstGeom prst="rect">
            <a:avLst/>
          </a:prstGeom>
        </p:spPr>
      </p:pic>
      <p:sp>
        <p:nvSpPr>
          <p:cNvPr id="5" name="Ορθογώνιο 4"/>
          <p:cNvSpPr/>
          <p:nvPr/>
        </p:nvSpPr>
        <p:spPr>
          <a:xfrm>
            <a:off x="0" y="335340"/>
            <a:ext cx="12192000" cy="369332"/>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Fracture Fixation Technique and Chewing Side </a:t>
            </a:r>
            <a:r>
              <a:rPr lang="en-US" b="1" dirty="0" smtClean="0">
                <a:latin typeface="Times New Roman" panose="02020603050405020304" pitchFamily="18" charset="0"/>
                <a:cs typeface="Times New Roman" panose="02020603050405020304" pitchFamily="18" charset="0"/>
              </a:rPr>
              <a:t>Impact Jaw </a:t>
            </a:r>
            <a:r>
              <a:rPr lang="en-US" b="1" dirty="0">
                <a:latin typeface="Times New Roman" panose="02020603050405020304" pitchFamily="18" charset="0"/>
                <a:cs typeface="Times New Roman" panose="02020603050405020304" pitchFamily="18" charset="0"/>
              </a:rPr>
              <a:t>Mechanics in Mandible Fracture Repair</a:t>
            </a:r>
            <a:endParaRPr lang="el-G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26372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504" y="2416404"/>
            <a:ext cx="5430008" cy="3067478"/>
          </a:xfrm>
          <a:prstGeom prst="rect">
            <a:avLst/>
          </a:prstGeom>
        </p:spPr>
      </p:pic>
      <p:sp>
        <p:nvSpPr>
          <p:cNvPr id="5" name="Ορθογώνιο 4"/>
          <p:cNvSpPr/>
          <p:nvPr/>
        </p:nvSpPr>
        <p:spPr>
          <a:xfrm>
            <a:off x="7595939" y="5805265"/>
            <a:ext cx="2771800" cy="461665"/>
          </a:xfrm>
          <a:prstGeom prst="rect">
            <a:avLst/>
          </a:prstGeom>
        </p:spPr>
        <p:txBody>
          <a:bodyPr wrap="square">
            <a:spAutoFit/>
          </a:bodyPr>
          <a:lstStyle/>
          <a:p>
            <a:r>
              <a:rPr lang="el-GR" sz="1200" dirty="0">
                <a:latin typeface="Times New Roman" panose="02020603050405020304" pitchFamily="18" charset="0"/>
                <a:cs typeface="Times New Roman" panose="02020603050405020304" pitchFamily="18" charset="0"/>
              </a:rPr>
              <a:t>Σύνδεσμοι της σπονδυλικής στήλης. Πηγή: gr.depositphotos.com</a:t>
            </a:r>
          </a:p>
        </p:txBody>
      </p:sp>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5680" y="3035984"/>
            <a:ext cx="3372321" cy="2105319"/>
          </a:xfrm>
          <a:prstGeom prst="rect">
            <a:avLst/>
          </a:prstGeom>
        </p:spPr>
      </p:pic>
      <p:sp>
        <p:nvSpPr>
          <p:cNvPr id="7" name="Ορθογώνιο 6"/>
          <p:cNvSpPr/>
          <p:nvPr/>
        </p:nvSpPr>
        <p:spPr>
          <a:xfrm>
            <a:off x="1524000" y="599236"/>
            <a:ext cx="9144000" cy="1200329"/>
          </a:xfrm>
          <a:prstGeom prst="rect">
            <a:avLst/>
          </a:prstGeom>
        </p:spPr>
        <p:txBody>
          <a:bodyPr wrap="square">
            <a:spAutoFit/>
          </a:bodyPr>
          <a:lstStyle/>
          <a:p>
            <a:pPr algn="ctr"/>
            <a:r>
              <a:rPr lang="el-GR" b="1" dirty="0">
                <a:latin typeface="Times New Roman" panose="02020603050405020304" pitchFamily="18" charset="0"/>
                <a:cs typeface="Times New Roman" panose="02020603050405020304" pitchFamily="18" charset="0"/>
              </a:rPr>
              <a:t>Οι σύνδεσμοι της σπονδυλικής στήλης</a:t>
            </a:r>
          </a:p>
          <a:p>
            <a:endParaRPr lang="el-GR"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a:latin typeface="Times New Roman" panose="02020603050405020304" pitchFamily="18" charset="0"/>
                <a:cs typeface="Times New Roman" panose="02020603050405020304" pitchFamily="18" charset="0"/>
              </a:rPr>
              <a:t>Συμβάλλουν στην σταθερότητα</a:t>
            </a:r>
          </a:p>
          <a:p>
            <a:pPr marL="285750" indent="-285750">
              <a:buFont typeface="Arial" panose="020B0604020202020204" pitchFamily="34" charset="0"/>
              <a:buChar char="•"/>
            </a:pPr>
            <a:r>
              <a:rPr lang="el-GR" dirty="0">
                <a:latin typeface="Times New Roman" panose="02020603050405020304" pitchFamily="18" charset="0"/>
                <a:cs typeface="Times New Roman" panose="02020603050405020304" pitchFamily="18" charset="0"/>
              </a:rPr>
              <a:t>Η βασική τους λειτουργία είναι να περιορίζουν την κίνηση πέρα από τα φυσιολογικά όρια</a:t>
            </a:r>
          </a:p>
        </p:txBody>
      </p:sp>
      <p:sp>
        <p:nvSpPr>
          <p:cNvPr id="8" name="Ορθογώνιο 7"/>
          <p:cNvSpPr/>
          <p:nvPr/>
        </p:nvSpPr>
        <p:spPr>
          <a:xfrm>
            <a:off x="1524000" y="5943764"/>
            <a:ext cx="5726296" cy="276999"/>
          </a:xfrm>
          <a:prstGeom prst="rect">
            <a:avLst/>
          </a:prstGeom>
        </p:spPr>
        <p:txBody>
          <a:bodyPr wrap="square">
            <a:spAutoFit/>
          </a:bodyPr>
          <a:lstStyle/>
          <a:p>
            <a:pPr algn="ctr"/>
            <a:r>
              <a:rPr lang="el-GR" sz="1200" dirty="0">
                <a:solidFill>
                  <a:srgbClr val="444444"/>
                </a:solidFill>
                <a:latin typeface="Times New Roman" panose="02020603050405020304" pitchFamily="18" charset="0"/>
                <a:cs typeface="Times New Roman" panose="02020603050405020304" pitchFamily="18" charset="0"/>
              </a:rPr>
              <a:t>Κάπλας Απόστολος   Ιατρός Φυσικής Ιατρικής &amp; Αποκατάστασης</a:t>
            </a:r>
            <a:endParaRPr lang="el-GR" sz="1200" dirty="0">
              <a:latin typeface="Times New Roman" panose="02020603050405020304" pitchFamily="18" charset="0"/>
              <a:cs typeface="Times New Roman" panose="02020603050405020304" pitchFamily="18" charset="0"/>
            </a:endParaRPr>
          </a:p>
        </p:txBody>
      </p:sp>
      <p:sp>
        <p:nvSpPr>
          <p:cNvPr id="9" name="Ορθογώνιο 8"/>
          <p:cNvSpPr/>
          <p:nvPr/>
        </p:nvSpPr>
        <p:spPr>
          <a:xfrm>
            <a:off x="1524000" y="74115"/>
            <a:ext cx="9144000" cy="307777"/>
          </a:xfrm>
          <a:prstGeom prst="rect">
            <a:avLst/>
          </a:prstGeom>
        </p:spPr>
        <p:txBody>
          <a:bodyPr wrap="square">
            <a:spAutoFit/>
          </a:bodyPr>
          <a:lstStyle/>
          <a:p>
            <a:pPr algn="ctr"/>
            <a:r>
              <a:rPr lang="en-US" sz="1400" dirty="0">
                <a:latin typeface="Times New Roman" panose="02020603050405020304" pitchFamily="18" charset="0"/>
                <a:cs typeface="Times New Roman" panose="02020603050405020304" pitchFamily="18" charset="0"/>
                <a:hlinkClick r:id="rId4"/>
              </a:rPr>
              <a:t>https://dr-christopoulos.de/el/spondylikh-sthlh/</a:t>
            </a:r>
            <a:r>
              <a:rPr lang="en-US" sz="1400" dirty="0">
                <a:latin typeface="Times New Roman" panose="02020603050405020304" pitchFamily="18" charset="0"/>
                <a:cs typeface="Times New Roman" panose="02020603050405020304" pitchFamily="18" charset="0"/>
              </a:rPr>
              <a:t>     </a:t>
            </a:r>
            <a:endParaRPr lang="el-GR"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14417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ΕΥΡΟΣ ΚΙΝΗΣΕΩΝ ΣΣ &#10;• ΟΜΣΣ &#10;• ΚΑΜΨΗ 600 &#10;• ΕΚΤΑΣΗ 350 &#10;• Θ-ΟΜΣΣ &#10;• ΚΑΜΨΗ 1050 &#10;• ΕΚΤΑΣΗ 600 &#10;• ΑΜΣΣ &#10;• ΚΑΜΨΗ 400 &#10;• ΕΚΤΑΣΗ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536" y="332657"/>
            <a:ext cx="8285972" cy="6214479"/>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6384033" y="6518276"/>
            <a:ext cx="3078087" cy="276999"/>
          </a:xfrm>
          <a:prstGeom prst="rect">
            <a:avLst/>
          </a:prstGeom>
        </p:spPr>
        <p:txBody>
          <a:bodyPr wrap="none">
            <a:spAutoFit/>
          </a:bodyPr>
          <a:lstStyle/>
          <a:p>
            <a:r>
              <a:rPr lang="el-GR" sz="1200" dirty="0">
                <a:solidFill>
                  <a:srgbClr val="000000"/>
                </a:solidFill>
                <a:latin typeface="Times New Roman" panose="02020603050405020304" pitchFamily="18" charset="0"/>
                <a:cs typeface="Times New Roman" panose="02020603050405020304" pitchFamily="18" charset="0"/>
              </a:rPr>
              <a:t>Σχ.19 </a:t>
            </a:r>
            <a:r>
              <a:rPr lang="el-GR" sz="1200" dirty="0">
                <a:solidFill>
                  <a:srgbClr val="0070C0"/>
                </a:solidFill>
                <a:latin typeface="Times New Roman" panose="02020603050405020304" pitchFamily="18" charset="0"/>
                <a:cs typeface="Times New Roman" panose="02020603050405020304" pitchFamily="18" charset="0"/>
              </a:rPr>
              <a:t>Εύρος κίνησης της σπονδυλικής στήλης </a:t>
            </a:r>
          </a:p>
        </p:txBody>
      </p:sp>
      <p:sp>
        <p:nvSpPr>
          <p:cNvPr id="2" name="Ορθογώνιο 1"/>
          <p:cNvSpPr/>
          <p:nvPr/>
        </p:nvSpPr>
        <p:spPr>
          <a:xfrm>
            <a:off x="1524000" y="6195111"/>
            <a:ext cx="3864884" cy="646331"/>
          </a:xfrm>
          <a:prstGeom prst="rect">
            <a:avLst/>
          </a:prstGeom>
        </p:spPr>
        <p:txBody>
          <a:bodyPr wrap="square">
            <a:spAutoFit/>
          </a:bodyPr>
          <a:lstStyle/>
          <a:p>
            <a:pPr algn="ctr"/>
            <a:r>
              <a:rPr lang="el-GR" sz="1200" dirty="0">
                <a:solidFill>
                  <a:srgbClr val="0070C0"/>
                </a:solidFill>
                <a:latin typeface="Times New Roman" panose="02020603050405020304" pitchFamily="18" charset="0"/>
                <a:cs typeface="Times New Roman" panose="02020603050405020304" pitchFamily="18" charset="0"/>
              </a:rPr>
              <a:t>Για να μετρηθεί το πόσο συνεισφέρει η κάθε μοίρα της σπονδυλικής στήλης σε έκταση και κάμψη μπορεί να γίνει χρήση πλάγιων ακτινογραφιών </a:t>
            </a:r>
          </a:p>
        </p:txBody>
      </p:sp>
      <p:sp>
        <p:nvSpPr>
          <p:cNvPr id="6" name="Ορθογώνιο 5"/>
          <p:cNvSpPr/>
          <p:nvPr/>
        </p:nvSpPr>
        <p:spPr>
          <a:xfrm>
            <a:off x="1524000" y="52736"/>
            <a:ext cx="9144000" cy="307777"/>
          </a:xfrm>
          <a:prstGeom prst="rect">
            <a:avLst/>
          </a:prstGeom>
        </p:spPr>
        <p:txBody>
          <a:bodyPr wrap="square">
            <a:spAutoFit/>
          </a:bodyPr>
          <a:lstStyle/>
          <a:p>
            <a:pPr algn="ctr"/>
            <a:r>
              <a:rPr lang="el-GR" sz="1400" dirty="0">
                <a:solidFill>
                  <a:srgbClr val="000000"/>
                </a:solidFill>
                <a:latin typeface="Times New Roman" panose="02020603050405020304" pitchFamily="18" charset="0"/>
                <a:cs typeface="Times New Roman" panose="02020603050405020304" pitchFamily="18" charset="0"/>
              </a:rPr>
              <a:t>Εμβιομηχανική της σπονδυλικής στήλης      </a:t>
            </a:r>
            <a:r>
              <a:rPr lang="en-US" sz="1400" dirty="0">
                <a:latin typeface="Times New Roman" panose="02020603050405020304" pitchFamily="18" charset="0"/>
                <a:cs typeface="Times New Roman" panose="02020603050405020304" pitchFamily="18" charset="0"/>
              </a:rPr>
              <a:t>B</a:t>
            </a:r>
            <a:r>
              <a:rPr lang="el-GR" sz="1400" dirty="0">
                <a:latin typeface="Times New Roman" panose="02020603050405020304" pitchFamily="18" charset="0"/>
                <a:cs typeface="Times New Roman" panose="02020603050405020304" pitchFamily="18" charset="0"/>
              </a:rPr>
              <a:t>ασιλοπούλου </a:t>
            </a:r>
            <a:r>
              <a:rPr lang="en-US" sz="1400" dirty="0">
                <a:latin typeface="Times New Roman" panose="02020603050405020304" pitchFamily="18" charset="0"/>
                <a:cs typeface="Times New Roman" panose="02020603050405020304" pitchFamily="18" charset="0"/>
              </a:rPr>
              <a:t>I</a:t>
            </a:r>
            <a:r>
              <a:rPr lang="el-GR" sz="1400" dirty="0">
                <a:latin typeface="Times New Roman" panose="02020603050405020304" pitchFamily="18" charset="0"/>
                <a:cs typeface="Times New Roman" panose="02020603050405020304" pitchFamily="18" charset="0"/>
              </a:rPr>
              <a:t>ωάννα-</a:t>
            </a:r>
            <a:r>
              <a:rPr lang="en-US" sz="1400" dirty="0">
                <a:latin typeface="Times New Roman" panose="02020603050405020304" pitchFamily="18" charset="0"/>
                <a:cs typeface="Times New Roman" panose="02020603050405020304" pitchFamily="18" charset="0"/>
              </a:rPr>
              <a:t>M</a:t>
            </a:r>
            <a:r>
              <a:rPr lang="el-GR" sz="1400" dirty="0">
                <a:latin typeface="Times New Roman" panose="02020603050405020304" pitchFamily="18" charset="0"/>
                <a:cs typeface="Times New Roman" panose="02020603050405020304" pitchFamily="18" charset="0"/>
              </a:rPr>
              <a:t>αρία    </a:t>
            </a:r>
          </a:p>
        </p:txBody>
      </p:sp>
    </p:spTree>
    <p:extLst>
      <p:ext uri="{BB962C8B-B14F-4D97-AF65-F5344CB8AC3E}">
        <p14:creationId xmlns:p14="http://schemas.microsoft.com/office/powerpoint/2010/main" val="192435028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9443" y="2805328"/>
            <a:ext cx="6373114" cy="3762900"/>
          </a:xfrm>
          <a:prstGeom prst="rect">
            <a:avLst/>
          </a:prstGeom>
        </p:spPr>
      </p:pic>
      <p:sp>
        <p:nvSpPr>
          <p:cNvPr id="5" name="Ορθογώνιο 4"/>
          <p:cNvSpPr/>
          <p:nvPr/>
        </p:nvSpPr>
        <p:spPr>
          <a:xfrm>
            <a:off x="1524000" y="151181"/>
            <a:ext cx="9144000" cy="646331"/>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Measurement and Geometric Modelling of Human</a:t>
            </a:r>
            <a:r>
              <a:rPr lang="el-GR" b="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Spine Posture for Medical Rehabilitation Purposes</a:t>
            </a:r>
            <a:r>
              <a:rPr lang="el-GR" b="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Using a Wearable Monitoring System Based on</a:t>
            </a:r>
            <a:r>
              <a:rPr lang="el-GR" b="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Inertial Sensors    </a:t>
            </a:r>
            <a:endParaRPr lang="el-GR" dirty="0">
              <a:latin typeface="Times New Roman" panose="02020603050405020304" pitchFamily="18" charset="0"/>
              <a:cs typeface="Times New Roman" panose="02020603050405020304" pitchFamily="18" charset="0"/>
            </a:endParaRPr>
          </a:p>
        </p:txBody>
      </p:sp>
      <p:sp>
        <p:nvSpPr>
          <p:cNvPr id="6" name="Rectangle 8"/>
          <p:cNvSpPr>
            <a:spLocks noChangeArrowheads="1"/>
          </p:cNvSpPr>
          <p:nvPr/>
        </p:nvSpPr>
        <p:spPr bwMode="auto">
          <a:xfrm>
            <a:off x="138112" y="988051"/>
            <a:ext cx="11915775" cy="162673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Σύστημα μέτρησης </a:t>
            </a:r>
          </a:p>
          <a:p>
            <a:pPr marL="0" marR="0" lvl="0" indent="0" algn="just" defTabSz="914400" rtl="0" eaLnBrk="0" fontAlgn="base" latinLnBrk="0" hangingPunct="0">
              <a:lnSpc>
                <a:spcPct val="100000"/>
              </a:lnSpc>
              <a:spcBef>
                <a:spcPct val="0"/>
              </a:spcBef>
              <a:spcAft>
                <a:spcPct val="0"/>
              </a:spcAft>
              <a:buClrTx/>
              <a:buSzTx/>
              <a:buFontTx/>
              <a:buNone/>
              <a:tabLst/>
            </a:pPr>
            <a:endParaRPr lang="el-GR" altLang="el-GR" dirty="0">
              <a:solidFill>
                <a:srgbClr val="202124"/>
              </a:solidFill>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Η ιδέα του συστήματος παρακολούθησης της σπονδυλικής στήλης παρουσιάζεται στο Σχήμα 1α. Διαθέτει τα ακόλουθα εξαρτήματα: ένα πουκάμισο στο οποίο τοποθετούνται οι αισθητήρες που μπορούν να ανιχνεύσουν την κίνηση, έναν ελεγκτή για τη συλλογή δεδομένων από τους αισθητήρες και τη μετάδοση τους σε ένα smartphone για να οπτικοποιήσει ο χρήστης τη στάση του/της.</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7" name="Rectangle 9"/>
          <p:cNvSpPr>
            <a:spLocks noChangeArrowheads="1"/>
          </p:cNvSpPr>
          <p:nvPr/>
        </p:nvSpPr>
        <p:spPr bwMode="auto">
          <a:xfrm>
            <a:off x="1193147" y="6609356"/>
            <a:ext cx="9805704" cy="14941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1" i="0" u="none" strike="noStrike" cap="none" normalizeH="0" baseline="0" dirty="0" smtClean="0">
                <a:ln>
                  <a:noFill/>
                </a:ln>
                <a:effectLst/>
                <a:latin typeface="Times New Roman" panose="02020603050405020304" pitchFamily="18" charset="0"/>
                <a:cs typeface="Times New Roman" panose="02020603050405020304" pitchFamily="18" charset="0"/>
              </a:rPr>
              <a:t>Εικόνα 1. (α) </a:t>
            </a:r>
            <a:r>
              <a:rPr kumimoji="0" lang="el-GR" altLang="el-GR" sz="1200" b="0" i="0" u="none" strike="noStrike" cap="none" normalizeH="0" baseline="0" dirty="0" smtClean="0">
                <a:ln>
                  <a:noFill/>
                </a:ln>
                <a:effectLst/>
                <a:latin typeface="Times New Roman" panose="02020603050405020304" pitchFamily="18" charset="0"/>
                <a:cs typeface="Times New Roman" panose="02020603050405020304" pitchFamily="18" charset="0"/>
              </a:rPr>
              <a:t>Έννοια του φορητού συστήματος παρακολούθησης της σπονδυλικής στήλης. </a:t>
            </a:r>
            <a:r>
              <a:rPr kumimoji="0" lang="el-GR" altLang="el-GR" sz="1200" b="1" i="0" u="none" strike="noStrike" cap="none" normalizeH="0" baseline="0" dirty="0" smtClean="0">
                <a:ln>
                  <a:noFill/>
                </a:ln>
                <a:effectLst/>
                <a:latin typeface="Times New Roman" panose="02020603050405020304" pitchFamily="18" charset="0"/>
                <a:cs typeface="Times New Roman" panose="02020603050405020304" pitchFamily="18" charset="0"/>
              </a:rPr>
              <a:t>(β) </a:t>
            </a:r>
            <a:r>
              <a:rPr kumimoji="0" lang="el-GR" altLang="el-GR" sz="1200" b="0" i="0" u="none" strike="noStrike" cap="none" normalizeH="0" baseline="0" dirty="0" smtClean="0">
                <a:ln>
                  <a:noFill/>
                </a:ln>
                <a:effectLst/>
                <a:latin typeface="Times New Roman" panose="02020603050405020304" pitchFamily="18" charset="0"/>
                <a:cs typeface="Times New Roman" panose="02020603050405020304" pitchFamily="18" charset="0"/>
              </a:rPr>
              <a:t>Φορητός έλεγχος σπονδυλικής στήλης με εύκαμπτους ιμάντες. </a:t>
            </a:r>
          </a:p>
        </p:txBody>
      </p:sp>
    </p:spTree>
    <p:extLst>
      <p:ext uri="{BB962C8B-B14F-4D97-AF65-F5344CB8AC3E}">
        <p14:creationId xmlns:p14="http://schemas.microsoft.com/office/powerpoint/2010/main" val="6206970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916" y="804496"/>
            <a:ext cx="7116168" cy="5249008"/>
          </a:xfrm>
          <a:prstGeom prst="rect">
            <a:avLst/>
          </a:prstGeom>
        </p:spPr>
      </p:pic>
      <p:sp>
        <p:nvSpPr>
          <p:cNvPr id="3" name="Ορθογώνιο 2"/>
          <p:cNvSpPr/>
          <p:nvPr/>
        </p:nvSpPr>
        <p:spPr>
          <a:xfrm>
            <a:off x="3463688" y="6381327"/>
            <a:ext cx="5264624" cy="276999"/>
          </a:xfrm>
          <a:prstGeom prst="rect">
            <a:avLst/>
          </a:prstGeom>
        </p:spPr>
        <p:txBody>
          <a:bodyPr wrap="square">
            <a:spAutoFit/>
          </a:bodyPr>
          <a:lstStyle/>
          <a:p>
            <a:r>
              <a:rPr lang="el-GR" sz="1200" dirty="0" smtClean="0">
                <a:latin typeface="Times New Roman" panose="02020603050405020304" pitchFamily="18" charset="0"/>
              </a:rPr>
              <a:t>Εικ. 1 Τοποθεσίες δοκιμίων για (α) δοκιμές θλίψης και (β) και δοκιμές κάμψης</a:t>
            </a:r>
            <a:endParaRPr lang="el-GR" sz="1200" dirty="0"/>
          </a:p>
        </p:txBody>
      </p:sp>
      <p:sp>
        <p:nvSpPr>
          <p:cNvPr id="4" name="Ορθογώνιο 3"/>
          <p:cNvSpPr/>
          <p:nvPr/>
        </p:nvSpPr>
        <p:spPr>
          <a:xfrm>
            <a:off x="955343" y="107341"/>
            <a:ext cx="10040203" cy="369332"/>
          </a:xfrm>
          <a:prstGeom prst="rect">
            <a:avLst/>
          </a:prstGeom>
        </p:spPr>
        <p:txBody>
          <a:bodyPr wrap="square">
            <a:spAutoFit/>
          </a:bodyPr>
          <a:lstStyle/>
          <a:p>
            <a:pPr algn="ctr"/>
            <a:r>
              <a:rPr lang="en-US" b="1" dirty="0">
                <a:latin typeface="Times New Roman" panose="02020603050405020304" pitchFamily="18" charset="0"/>
              </a:rPr>
              <a:t>Distribution of Young's modulus at various sampling points in a human lumbar spine vertebral body     </a:t>
            </a:r>
            <a:endParaRPr lang="en-US" dirty="0">
              <a:latin typeface="Times New Roman" panose="02020603050405020304" pitchFamily="18" charset="0"/>
            </a:endParaRPr>
          </a:p>
        </p:txBody>
      </p:sp>
    </p:spTree>
    <p:extLst>
      <p:ext uri="{BB962C8B-B14F-4D97-AF65-F5344CB8AC3E}">
        <p14:creationId xmlns:p14="http://schemas.microsoft.com/office/powerpoint/2010/main" val="26120434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3706" y="594917"/>
            <a:ext cx="6544588" cy="5668166"/>
          </a:xfrm>
          <a:prstGeom prst="rect">
            <a:avLst/>
          </a:prstGeom>
        </p:spPr>
      </p:pic>
      <p:sp>
        <p:nvSpPr>
          <p:cNvPr id="4" name="Ορθογώνιο 3"/>
          <p:cNvSpPr/>
          <p:nvPr/>
        </p:nvSpPr>
        <p:spPr>
          <a:xfrm>
            <a:off x="1069074" y="95171"/>
            <a:ext cx="10053851" cy="369332"/>
          </a:xfrm>
          <a:prstGeom prst="rect">
            <a:avLst/>
          </a:prstGeom>
        </p:spPr>
        <p:txBody>
          <a:bodyPr wrap="square">
            <a:spAutoFit/>
          </a:bodyPr>
          <a:lstStyle/>
          <a:p>
            <a:pPr algn="ctr"/>
            <a:r>
              <a:rPr lang="en-US" b="1" dirty="0">
                <a:latin typeface="Times New Roman" panose="02020603050405020304" pitchFamily="18" charset="0"/>
              </a:rPr>
              <a:t>Distribution of Young's modulus at various sampling points in a human lumbar spine vertebral body     </a:t>
            </a:r>
            <a:endParaRPr lang="en-US" dirty="0">
              <a:latin typeface="Times New Roman" panose="02020603050405020304" pitchFamily="18" charset="0"/>
            </a:endParaRPr>
          </a:p>
        </p:txBody>
      </p:sp>
      <p:sp>
        <p:nvSpPr>
          <p:cNvPr id="5" name="Ορθογώνιο 4"/>
          <p:cNvSpPr/>
          <p:nvPr/>
        </p:nvSpPr>
        <p:spPr>
          <a:xfrm>
            <a:off x="3464256" y="6393497"/>
            <a:ext cx="5263488" cy="276999"/>
          </a:xfrm>
          <a:prstGeom prst="rect">
            <a:avLst/>
          </a:prstGeom>
        </p:spPr>
        <p:txBody>
          <a:bodyPr wrap="square">
            <a:spAutoFit/>
          </a:bodyPr>
          <a:lstStyle/>
          <a:p>
            <a:pPr lvl="0" eaLnBrk="0" fontAlgn="base" hangingPunct="0">
              <a:spcBef>
                <a:spcPct val="0"/>
              </a:spcBef>
              <a:spcAft>
                <a:spcPct val="0"/>
              </a:spcAft>
            </a:pPr>
            <a:r>
              <a:rPr lang="el-GR" altLang="el-GR" sz="1200" dirty="0" smtClean="0">
                <a:latin typeface="Times New Roman" panose="02020603050405020304" pitchFamily="18" charset="0"/>
                <a:cs typeface="Times New Roman" panose="02020603050405020304" pitchFamily="18" charset="0"/>
              </a:rPr>
              <a:t>Εικ.2. Δοκιμές </a:t>
            </a:r>
            <a:r>
              <a:rPr lang="el-GR" altLang="el-GR" sz="1200" dirty="0">
                <a:latin typeface="Times New Roman" panose="02020603050405020304" pitchFamily="18" charset="0"/>
                <a:cs typeface="Times New Roman" panose="02020603050405020304" pitchFamily="18" charset="0"/>
              </a:rPr>
              <a:t>μηχανικών ιδιοτήτων: α) δοκιμές συμπίεσης και β) δοκιμές κάμψης </a:t>
            </a:r>
          </a:p>
        </p:txBody>
      </p:sp>
    </p:spTree>
    <p:extLst>
      <p:ext uri="{BB962C8B-B14F-4D97-AF65-F5344CB8AC3E}">
        <p14:creationId xmlns:p14="http://schemas.microsoft.com/office/powerpoint/2010/main" val="4859893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3680" y="2492897"/>
            <a:ext cx="3086531" cy="2400635"/>
          </a:xfrm>
          <a:prstGeom prst="rect">
            <a:avLst/>
          </a:prstGeo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3468" y="2716764"/>
            <a:ext cx="2257740" cy="1952898"/>
          </a:xfrm>
          <a:prstGeom prst="rect">
            <a:avLst/>
          </a:prstGeom>
        </p:spPr>
      </p:pic>
      <p:sp>
        <p:nvSpPr>
          <p:cNvPr id="6" name="Ορθογώνιο 5"/>
          <p:cNvSpPr/>
          <p:nvPr/>
        </p:nvSpPr>
        <p:spPr>
          <a:xfrm>
            <a:off x="2563680" y="5040066"/>
            <a:ext cx="3521157" cy="1569660"/>
          </a:xfrm>
          <a:prstGeom prst="rect">
            <a:avLst/>
          </a:prstGeom>
        </p:spPr>
        <p:txBody>
          <a:bodyPr wrap="none">
            <a:spAutoFit/>
          </a:bodyPr>
          <a:lstStyle/>
          <a:p>
            <a:pPr algn="just"/>
            <a:r>
              <a:rPr lang="el-GR" sz="1200" dirty="0">
                <a:solidFill>
                  <a:srgbClr val="0070C0"/>
                </a:solidFill>
                <a:latin typeface="Times New Roman" panose="02020603050405020304" pitchFamily="18" charset="0"/>
                <a:cs typeface="Times New Roman" panose="02020603050405020304" pitchFamily="18" charset="0"/>
              </a:rPr>
              <a:t>Σχηματική απεικόνιση αλληλουχίας ενεργειών σε μια </a:t>
            </a:r>
          </a:p>
          <a:p>
            <a:pPr algn="just"/>
            <a:r>
              <a:rPr lang="el-GR" sz="1200" dirty="0">
                <a:solidFill>
                  <a:srgbClr val="0070C0"/>
                </a:solidFill>
                <a:latin typeface="Times New Roman" panose="02020603050405020304" pitchFamily="18" charset="0"/>
                <a:cs typeface="Times New Roman" panose="02020603050405020304" pitchFamily="18" charset="0"/>
              </a:rPr>
              <a:t>υποθετική περίπτωση οπίσθιας σπονδυλοδεσίας.</a:t>
            </a:r>
          </a:p>
          <a:p>
            <a:pPr algn="just"/>
            <a:r>
              <a:rPr lang="el-GR" sz="1200" dirty="0">
                <a:latin typeface="Times New Roman" panose="02020603050405020304" pitchFamily="18" charset="0"/>
                <a:cs typeface="Times New Roman" panose="02020603050405020304" pitchFamily="18" charset="0"/>
              </a:rPr>
              <a:t>Α. Η παθολογική κατάσταση</a:t>
            </a:r>
          </a:p>
          <a:p>
            <a:pPr algn="just"/>
            <a:r>
              <a:rPr lang="el-GR" sz="1200" dirty="0">
                <a:latin typeface="Times New Roman" panose="02020603050405020304" pitchFamily="18" charset="0"/>
                <a:cs typeface="Times New Roman" panose="02020603050405020304" pitchFamily="18" charset="0"/>
              </a:rPr>
              <a:t>Β. Αποσυμπίεση και ανάταξη</a:t>
            </a:r>
          </a:p>
          <a:p>
            <a:pPr algn="just"/>
            <a:r>
              <a:rPr lang="el-GR" sz="1200" dirty="0">
                <a:latin typeface="Times New Roman" panose="02020603050405020304" pitchFamily="18" charset="0"/>
                <a:cs typeface="Times New Roman" panose="02020603050405020304" pitchFamily="18" charset="0"/>
              </a:rPr>
              <a:t>Γ. Σταθεροποίηση</a:t>
            </a:r>
          </a:p>
          <a:p>
            <a:pPr algn="just"/>
            <a:r>
              <a:rPr lang="el-GR" sz="1200" dirty="0">
                <a:latin typeface="Times New Roman" panose="02020603050405020304" pitchFamily="18" charset="0"/>
                <a:cs typeface="Times New Roman" panose="02020603050405020304" pitchFamily="18" charset="0"/>
              </a:rPr>
              <a:t>Δ. Τοποθέτηση οστικού μοσχεύματος</a:t>
            </a:r>
          </a:p>
          <a:p>
            <a:pPr algn="just"/>
            <a:r>
              <a:rPr lang="el-GR" sz="1200" dirty="0">
                <a:latin typeface="Times New Roman" panose="02020603050405020304" pitchFamily="18" charset="0"/>
                <a:cs typeface="Times New Roman" panose="02020603050405020304" pitchFamily="18" charset="0"/>
              </a:rPr>
              <a:t>Ε. Σχηματική απεικόνιση της διάχυσης των φορτίων </a:t>
            </a:r>
          </a:p>
          <a:p>
            <a:pPr algn="just"/>
            <a:r>
              <a:rPr lang="el-GR" sz="1200" dirty="0">
                <a:latin typeface="Times New Roman" panose="02020603050405020304" pitchFamily="18" charset="0"/>
                <a:cs typeface="Times New Roman" panose="02020603050405020304" pitchFamily="18" charset="0"/>
              </a:rPr>
              <a:t>μετά την εσωτερική σταθεροποίηση</a:t>
            </a:r>
          </a:p>
        </p:txBody>
      </p:sp>
      <p:sp>
        <p:nvSpPr>
          <p:cNvPr id="7" name="Ορθογώνιο 6"/>
          <p:cNvSpPr/>
          <p:nvPr/>
        </p:nvSpPr>
        <p:spPr>
          <a:xfrm>
            <a:off x="7213469" y="5040067"/>
            <a:ext cx="2967479" cy="646331"/>
          </a:xfrm>
          <a:prstGeom prst="rect">
            <a:avLst/>
          </a:prstGeom>
        </p:spPr>
        <p:txBody>
          <a:bodyPr wrap="none">
            <a:spAutoFit/>
          </a:bodyPr>
          <a:lstStyle/>
          <a:p>
            <a:r>
              <a:rPr lang="el-GR" sz="1200" dirty="0">
                <a:latin typeface="Times New Roman" panose="02020603050405020304" pitchFamily="18" charset="0"/>
                <a:cs typeface="Times New Roman" panose="02020603050405020304" pitchFamily="18" charset="0"/>
              </a:rPr>
              <a:t>Το σύστημα </a:t>
            </a:r>
            <a:r>
              <a:rPr lang="en-US" sz="1200" dirty="0">
                <a:latin typeface="Times New Roman" panose="02020603050405020304" pitchFamily="18" charset="0"/>
                <a:cs typeface="Times New Roman" panose="02020603050405020304" pitchFamily="18" charset="0"/>
              </a:rPr>
              <a:t>Harrington rod.</a:t>
            </a:r>
            <a:r>
              <a:rPr lang="el-GR" sz="1200" dirty="0">
                <a:latin typeface="Times New Roman" panose="02020603050405020304" pitchFamily="18" charset="0"/>
                <a:cs typeface="Times New Roman" panose="02020603050405020304" pitchFamily="18" charset="0"/>
              </a:rPr>
              <a:t> Από αριστερά </a:t>
            </a:r>
          </a:p>
          <a:p>
            <a:r>
              <a:rPr lang="el-GR" sz="1200" dirty="0">
                <a:latin typeface="Times New Roman" panose="02020603050405020304" pitchFamily="18" charset="0"/>
                <a:cs typeface="Times New Roman" panose="02020603050405020304" pitchFamily="18" charset="0"/>
              </a:rPr>
              <a:t>προ τα δεξιά διατατική, </a:t>
            </a:r>
            <a:r>
              <a:rPr lang="el-GR" sz="1200" dirty="0">
                <a:solidFill>
                  <a:srgbClr val="0070C0"/>
                </a:solidFill>
                <a:latin typeface="Times New Roman" panose="02020603050405020304" pitchFamily="18" charset="0"/>
                <a:cs typeface="Times New Roman" panose="02020603050405020304" pitchFamily="18" charset="0"/>
              </a:rPr>
              <a:t>συμπιεστική ράβδος </a:t>
            </a:r>
          </a:p>
          <a:p>
            <a:r>
              <a:rPr lang="el-GR" sz="1200" dirty="0">
                <a:solidFill>
                  <a:srgbClr val="0070C0"/>
                </a:solidFill>
                <a:latin typeface="Times New Roman" panose="02020603050405020304" pitchFamily="18" charset="0"/>
                <a:cs typeface="Times New Roman" panose="02020603050405020304" pitchFamily="18" charset="0"/>
              </a:rPr>
              <a:t>και σύνθετο σύστημα</a:t>
            </a:r>
          </a:p>
        </p:txBody>
      </p:sp>
      <p:sp>
        <p:nvSpPr>
          <p:cNvPr id="8" name="Ορθογώνιο 7"/>
          <p:cNvSpPr/>
          <p:nvPr/>
        </p:nvSpPr>
        <p:spPr>
          <a:xfrm>
            <a:off x="1512836" y="231256"/>
            <a:ext cx="9144000" cy="923330"/>
          </a:xfrm>
          <a:prstGeom prst="rect">
            <a:avLst/>
          </a:prstGeom>
        </p:spPr>
        <p:txBody>
          <a:bodyPr wrap="square">
            <a:spAutoFit/>
          </a:bodyPr>
          <a:lstStyle/>
          <a:p>
            <a:pPr algn="ctr"/>
            <a:r>
              <a:rPr lang="el-GR" b="1" dirty="0">
                <a:latin typeface="Times New Roman" panose="02020603050405020304" pitchFamily="18" charset="0"/>
                <a:cs typeface="Times New Roman" panose="02020603050405020304" pitchFamily="18" charset="0"/>
              </a:rPr>
              <a:t>Εμβιομηχανική της σπονδυλοδεμένης σπονδυλικής στήλης</a:t>
            </a:r>
            <a:r>
              <a:rPr lang="en-US" b="1" dirty="0">
                <a:latin typeface="Times New Roman" panose="02020603050405020304" pitchFamily="18" charset="0"/>
                <a:cs typeface="Times New Roman" panose="02020603050405020304" pitchFamily="18" charset="0"/>
              </a:rPr>
              <a:t>:</a:t>
            </a:r>
            <a:r>
              <a:rPr lang="el-GR" b="1" dirty="0">
                <a:latin typeface="Times New Roman" panose="02020603050405020304" pitchFamily="18" charset="0"/>
                <a:cs typeface="Times New Roman" panose="02020603050405020304" pitchFamily="18" charset="0"/>
              </a:rPr>
              <a:t/>
            </a:r>
            <a:br>
              <a:rPr lang="el-GR" b="1" dirty="0">
                <a:latin typeface="Times New Roman" panose="02020603050405020304" pitchFamily="18" charset="0"/>
                <a:cs typeface="Times New Roman" panose="02020603050405020304" pitchFamily="18" charset="0"/>
              </a:rPr>
            </a:br>
            <a:r>
              <a:rPr lang="el-GR" b="1" dirty="0">
                <a:latin typeface="Times New Roman" panose="02020603050405020304" pitchFamily="18" charset="0"/>
                <a:cs typeface="Times New Roman" panose="02020603050405020304" pitchFamily="18" charset="0"/>
              </a:rPr>
              <a:t>Μελέτη των εμφυτευμάτων της οσφυϊκής μοίρας της σπονδυλικής στήλης, με στόχο την αξιολόγηση-τεκμηρίωση της εμβιομηχανικής τους επάρκειας και αποτελεσματικότητας   </a:t>
            </a:r>
            <a:endParaRPr lang="el-GR" dirty="0"/>
          </a:p>
        </p:txBody>
      </p:sp>
      <p:sp>
        <p:nvSpPr>
          <p:cNvPr id="9" name="Ορθογώνιο 8"/>
          <p:cNvSpPr/>
          <p:nvPr/>
        </p:nvSpPr>
        <p:spPr>
          <a:xfrm rot="21004193">
            <a:off x="5541203" y="1527688"/>
            <a:ext cx="4651324" cy="646331"/>
          </a:xfrm>
          <a:prstGeom prst="rect">
            <a:avLst/>
          </a:prstGeom>
        </p:spPr>
        <p:txBody>
          <a:bodyPr wrap="square">
            <a:spAutoFit/>
          </a:bodyPr>
          <a:lstStyle/>
          <a:p>
            <a:pPr algn="just"/>
            <a:r>
              <a:rPr lang="el-GR" sz="1200" dirty="0">
                <a:solidFill>
                  <a:srgbClr val="FF0000"/>
                </a:solidFill>
                <a:latin typeface="Times New Roman" panose="02020603050405020304" pitchFamily="18" charset="0"/>
                <a:cs typeface="Times New Roman" panose="02020603050405020304" pitchFamily="18" charset="0"/>
              </a:rPr>
              <a:t>Στη παρούσα διατριβή υπολογίζονται και οι μηχανικές καταπονήσεις των  διαφόρων κοχλιών. (Οι υπολογισμοί αυτοί  ξεφεύγουν από τα όρια της συγκεκριμένης εργασίας)</a:t>
            </a:r>
            <a:endParaRPr lang="el-GR" sz="1200" dirty="0">
              <a:solidFill>
                <a:srgbClr val="FF0000"/>
              </a:solidFill>
            </a:endParaRPr>
          </a:p>
        </p:txBody>
      </p:sp>
    </p:spTree>
    <p:extLst>
      <p:ext uri="{BB962C8B-B14F-4D97-AF65-F5344CB8AC3E}">
        <p14:creationId xmlns:p14="http://schemas.microsoft.com/office/powerpoint/2010/main" val="4059067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1844823"/>
            <a:ext cx="2172003" cy="2019582"/>
          </a:xfrm>
          <a:prstGeom prst="rect">
            <a:avLst/>
          </a:prstGeom>
        </p:spPr>
      </p:pic>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967" y="1716120"/>
            <a:ext cx="3534268" cy="2800741"/>
          </a:xfrm>
          <a:prstGeom prst="rect">
            <a:avLst/>
          </a:prstGeom>
        </p:spPr>
      </p:pic>
      <p:pic>
        <p:nvPicPr>
          <p:cNvPr id="4" name="Εικόνα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6201" y="1741359"/>
            <a:ext cx="2467319" cy="1771897"/>
          </a:xfrm>
          <a:prstGeom prst="rect">
            <a:avLst/>
          </a:prstGeom>
        </p:spPr>
      </p:pic>
      <p:sp>
        <p:nvSpPr>
          <p:cNvPr id="5" name="Ορθογώνιο 4"/>
          <p:cNvSpPr/>
          <p:nvPr/>
        </p:nvSpPr>
        <p:spPr>
          <a:xfrm flipH="1">
            <a:off x="1752429" y="4824715"/>
            <a:ext cx="1728193" cy="830997"/>
          </a:xfrm>
          <a:prstGeom prst="rect">
            <a:avLst/>
          </a:prstGeom>
        </p:spPr>
        <p:txBody>
          <a:bodyPr wrap="square">
            <a:spAutoFit/>
          </a:bodyPr>
          <a:lstStyle/>
          <a:p>
            <a:pPr algn="just"/>
            <a:r>
              <a:rPr lang="el-GR" sz="1200" dirty="0">
                <a:solidFill>
                  <a:srgbClr val="0070C0"/>
                </a:solidFill>
                <a:latin typeface="Times New Roman" panose="02020603050405020304" pitchFamily="18" charset="0"/>
                <a:cs typeface="Times New Roman" panose="02020603050405020304" pitchFamily="18" charset="0"/>
              </a:rPr>
              <a:t>Το σύστημα με πλάκες και διαυχενικές βίδες </a:t>
            </a:r>
            <a:r>
              <a:rPr lang="el-GR" sz="1200" dirty="0">
                <a:latin typeface="Times New Roman" panose="02020603050405020304" pitchFamily="18" charset="0"/>
                <a:cs typeface="Times New Roman" panose="02020603050405020304" pitchFamily="18" charset="0"/>
              </a:rPr>
              <a:t>του </a:t>
            </a:r>
            <a:r>
              <a:rPr lang="en-US" sz="1200" dirty="0">
                <a:latin typeface="Times New Roman" panose="02020603050405020304" pitchFamily="18" charset="0"/>
                <a:cs typeface="Times New Roman" panose="02020603050405020304" pitchFamily="18" charset="0"/>
              </a:rPr>
              <a:t>Roy-Camille </a:t>
            </a:r>
            <a:r>
              <a:rPr lang="el-GR" sz="1200" dirty="0">
                <a:latin typeface="Times New Roman" panose="02020603050405020304" pitchFamily="18" charset="0"/>
                <a:cs typeface="Times New Roman" panose="02020603050405020304" pitchFamily="18" charset="0"/>
              </a:rPr>
              <a:t>(αρ.) και του </a:t>
            </a:r>
            <a:r>
              <a:rPr lang="en-US" sz="1200" dirty="0">
                <a:latin typeface="Times New Roman" panose="02020603050405020304" pitchFamily="18" charset="0"/>
                <a:cs typeface="Times New Roman" panose="02020603050405020304" pitchFamily="18" charset="0"/>
              </a:rPr>
              <a:t>Steffee (</a:t>
            </a:r>
            <a:r>
              <a:rPr lang="el-GR" sz="1200" dirty="0">
                <a:latin typeface="Times New Roman" panose="02020603050405020304" pitchFamily="18" charset="0"/>
                <a:cs typeface="Times New Roman" panose="02020603050405020304" pitchFamily="18" charset="0"/>
              </a:rPr>
              <a:t>δεξ.)</a:t>
            </a:r>
          </a:p>
        </p:txBody>
      </p:sp>
      <p:sp>
        <p:nvSpPr>
          <p:cNvPr id="6" name="Ορθογώνιο 5"/>
          <p:cNvSpPr/>
          <p:nvPr/>
        </p:nvSpPr>
        <p:spPr>
          <a:xfrm>
            <a:off x="3880047" y="4836400"/>
            <a:ext cx="3760388" cy="1015663"/>
          </a:xfrm>
          <a:prstGeom prst="rect">
            <a:avLst/>
          </a:prstGeom>
        </p:spPr>
        <p:txBody>
          <a:bodyPr wrap="none">
            <a:spAutoFit/>
          </a:bodyPr>
          <a:lstStyle/>
          <a:p>
            <a:r>
              <a:rPr lang="el-GR" sz="1200" dirty="0">
                <a:solidFill>
                  <a:srgbClr val="0070C0"/>
                </a:solidFill>
                <a:latin typeface="Times New Roman" panose="02020603050405020304" pitchFamily="18" charset="0"/>
                <a:cs typeface="Times New Roman" panose="02020603050405020304" pitchFamily="18" charset="0"/>
              </a:rPr>
              <a:t>Χαρακτηριστικά μερικώς άκαμπτα (</a:t>
            </a:r>
            <a:r>
              <a:rPr lang="en-US" sz="1200" dirty="0">
                <a:solidFill>
                  <a:srgbClr val="0070C0"/>
                </a:solidFill>
                <a:latin typeface="Times New Roman" panose="02020603050405020304" pitchFamily="18" charset="0"/>
                <a:cs typeface="Times New Roman" panose="02020603050405020304" pitchFamily="18" charset="0"/>
              </a:rPr>
              <a:t>semi-rigid) </a:t>
            </a:r>
            <a:r>
              <a:rPr lang="el-GR" sz="1200" dirty="0">
                <a:solidFill>
                  <a:srgbClr val="0070C0"/>
                </a:solidFill>
                <a:latin typeface="Times New Roman" panose="02020603050405020304" pitchFamily="18" charset="0"/>
                <a:cs typeface="Times New Roman" panose="02020603050405020304" pitchFamily="18" charset="0"/>
              </a:rPr>
              <a:t>δυναμικά </a:t>
            </a:r>
          </a:p>
          <a:p>
            <a:r>
              <a:rPr lang="el-GR" sz="1200" dirty="0">
                <a:solidFill>
                  <a:srgbClr val="0070C0"/>
                </a:solidFill>
                <a:latin typeface="Times New Roman" panose="02020603050405020304" pitchFamily="18" charset="0"/>
                <a:cs typeface="Times New Roman" panose="02020603050405020304" pitchFamily="18" charset="0"/>
              </a:rPr>
              <a:t>συστήματα σπονδυλοδεσίας</a:t>
            </a:r>
          </a:p>
          <a:p>
            <a:r>
              <a:rPr lang="el-GR" sz="1200" dirty="0">
                <a:latin typeface="Times New Roman" panose="02020603050405020304" pitchFamily="18" charset="0"/>
                <a:cs typeface="Times New Roman" panose="02020603050405020304" pitchFamily="18" charset="0"/>
              </a:rPr>
              <a:t>Α. </a:t>
            </a:r>
            <a:r>
              <a:rPr lang="en-US" sz="1200" dirty="0">
                <a:latin typeface="Times New Roman" panose="02020603050405020304" pitchFamily="18" charset="0"/>
                <a:cs typeface="Times New Roman" panose="02020603050405020304" pitchFamily="18" charset="0"/>
              </a:rPr>
              <a:t>AccuFlex Rod System</a:t>
            </a:r>
          </a:p>
          <a:p>
            <a:r>
              <a:rPr lang="en-US" sz="1200" dirty="0">
                <a:latin typeface="Times New Roman" panose="02020603050405020304" pitchFamily="18" charset="0"/>
                <a:cs typeface="Times New Roman" panose="02020603050405020304" pitchFamily="18" charset="0"/>
              </a:rPr>
              <a:t>B. Isobar TTL Semi-rigid Spinal System</a:t>
            </a:r>
          </a:p>
          <a:p>
            <a:r>
              <a:rPr lang="el-GR" sz="1200" dirty="0">
                <a:latin typeface="Times New Roman" panose="02020603050405020304" pitchFamily="18" charset="0"/>
                <a:cs typeface="Times New Roman" panose="02020603050405020304" pitchFamily="18" charset="0"/>
              </a:rPr>
              <a:t>Γ. </a:t>
            </a:r>
            <a:r>
              <a:rPr lang="en-US" sz="1200" dirty="0">
                <a:latin typeface="Times New Roman" panose="02020603050405020304" pitchFamily="18" charset="0"/>
                <a:cs typeface="Times New Roman" panose="02020603050405020304" pitchFamily="18" charset="0"/>
              </a:rPr>
              <a:t>CD-Horizon Legacy Peek (Polyetheretherketone) Rod</a:t>
            </a:r>
            <a:endParaRPr lang="el-GR" sz="1200" dirty="0">
              <a:latin typeface="Times New Roman" panose="02020603050405020304" pitchFamily="18" charset="0"/>
              <a:cs typeface="Times New Roman" panose="02020603050405020304" pitchFamily="18" charset="0"/>
            </a:endParaRPr>
          </a:p>
        </p:txBody>
      </p:sp>
      <p:sp>
        <p:nvSpPr>
          <p:cNvPr id="7" name="Ορθογώνιο 6"/>
          <p:cNvSpPr/>
          <p:nvPr/>
        </p:nvSpPr>
        <p:spPr>
          <a:xfrm>
            <a:off x="8121747" y="4836400"/>
            <a:ext cx="2016224" cy="830997"/>
          </a:xfrm>
          <a:prstGeom prst="rect">
            <a:avLst/>
          </a:prstGeom>
        </p:spPr>
        <p:txBody>
          <a:bodyPr wrap="square">
            <a:spAutoFit/>
          </a:bodyPr>
          <a:lstStyle/>
          <a:p>
            <a:pPr algn="just"/>
            <a:r>
              <a:rPr lang="el-GR" sz="1200" dirty="0">
                <a:solidFill>
                  <a:srgbClr val="0070C0"/>
                </a:solidFill>
                <a:latin typeface="Times New Roman" panose="02020603050405020304" pitchFamily="18" charset="0"/>
                <a:cs typeface="Times New Roman" panose="02020603050405020304" pitchFamily="18" charset="0"/>
              </a:rPr>
              <a:t>Παράδειγμα  μονοαξονικής διαυχενικής βίδας </a:t>
            </a:r>
            <a:r>
              <a:rPr lang="el-GR" sz="1200" dirty="0">
                <a:latin typeface="Times New Roman" panose="02020603050405020304" pitchFamily="18" charset="0"/>
                <a:cs typeface="Times New Roman" panose="02020603050405020304" pitchFamily="18" charset="0"/>
              </a:rPr>
              <a:t>(</a:t>
            </a:r>
            <a:r>
              <a:rPr lang="en-US" sz="1200" dirty="0">
                <a:latin typeface="Times New Roman" panose="02020603050405020304" pitchFamily="18" charset="0"/>
                <a:cs typeface="Times New Roman" panose="02020603050405020304" pitchFamily="18" charset="0"/>
              </a:rPr>
              <a:t>XEN- 21, BIOTEK</a:t>
            </a:r>
            <a:r>
              <a:rPr lang="en-US" sz="1200" dirty="0">
                <a:solidFill>
                  <a:srgbClr val="0070C0"/>
                </a:solidFill>
                <a:latin typeface="Times New Roman" panose="02020603050405020304" pitchFamily="18" charset="0"/>
                <a:cs typeface="Times New Roman" panose="02020603050405020304" pitchFamily="18" charset="0"/>
              </a:rPr>
              <a:t>)</a:t>
            </a:r>
            <a:r>
              <a:rPr lang="el-GR" sz="1200" dirty="0">
                <a:solidFill>
                  <a:srgbClr val="0070C0"/>
                </a:solidFill>
                <a:latin typeface="Times New Roman" panose="02020603050405020304" pitchFamily="18" charset="0"/>
                <a:cs typeface="Times New Roman" panose="02020603050405020304" pitchFamily="18" charset="0"/>
              </a:rPr>
              <a:t> και ο τρόπος προσάρτησης της στη ράβδο</a:t>
            </a:r>
          </a:p>
        </p:txBody>
      </p:sp>
      <p:sp>
        <p:nvSpPr>
          <p:cNvPr id="8" name="Ορθογώνιο 7"/>
          <p:cNvSpPr/>
          <p:nvPr/>
        </p:nvSpPr>
        <p:spPr>
          <a:xfrm>
            <a:off x="1524000" y="259921"/>
            <a:ext cx="9144000" cy="923330"/>
          </a:xfrm>
          <a:prstGeom prst="rect">
            <a:avLst/>
          </a:prstGeom>
        </p:spPr>
        <p:txBody>
          <a:bodyPr wrap="square">
            <a:spAutoFit/>
          </a:bodyPr>
          <a:lstStyle/>
          <a:p>
            <a:pPr algn="ctr"/>
            <a:r>
              <a:rPr lang="el-GR" b="1" dirty="0">
                <a:latin typeface="Times New Roman" panose="02020603050405020304" pitchFamily="18" charset="0"/>
                <a:cs typeface="Times New Roman" panose="02020603050405020304" pitchFamily="18" charset="0"/>
              </a:rPr>
              <a:t>Εμβιομηχανική της σπονδυλοδεμένης σπονδυλικής στήλης</a:t>
            </a:r>
            <a:r>
              <a:rPr lang="en-US" b="1" dirty="0">
                <a:latin typeface="Times New Roman" panose="02020603050405020304" pitchFamily="18" charset="0"/>
                <a:cs typeface="Times New Roman" panose="02020603050405020304" pitchFamily="18" charset="0"/>
              </a:rPr>
              <a:t>:</a:t>
            </a:r>
            <a:r>
              <a:rPr lang="el-GR" b="1" dirty="0">
                <a:latin typeface="Times New Roman" panose="02020603050405020304" pitchFamily="18" charset="0"/>
                <a:cs typeface="Times New Roman" panose="02020603050405020304" pitchFamily="18" charset="0"/>
              </a:rPr>
              <a:t/>
            </a:r>
            <a:br>
              <a:rPr lang="el-GR" b="1" dirty="0">
                <a:latin typeface="Times New Roman" panose="02020603050405020304" pitchFamily="18" charset="0"/>
                <a:cs typeface="Times New Roman" panose="02020603050405020304" pitchFamily="18" charset="0"/>
              </a:rPr>
            </a:br>
            <a:r>
              <a:rPr lang="el-GR" b="1" dirty="0">
                <a:latin typeface="Times New Roman" panose="02020603050405020304" pitchFamily="18" charset="0"/>
                <a:cs typeface="Times New Roman" panose="02020603050405020304" pitchFamily="18" charset="0"/>
              </a:rPr>
              <a:t>Μελέτη των εμφυτευμάτων της οσφυϊκής μοίρας της σπονδυλικής στήλης, με στόχο την αξιολόγηση-τεκμηρίωση της εμβιομηχανικής τους επάρκειας και αποτελεσματικότητας   </a:t>
            </a:r>
            <a:endParaRPr lang="el-GR" dirty="0"/>
          </a:p>
        </p:txBody>
      </p:sp>
    </p:spTree>
    <p:extLst>
      <p:ext uri="{BB962C8B-B14F-4D97-AF65-F5344CB8AC3E}">
        <p14:creationId xmlns:p14="http://schemas.microsoft.com/office/powerpoint/2010/main" val="35523850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010" y="1627173"/>
            <a:ext cx="1371791" cy="1552792"/>
          </a:xfrm>
          <a:prstGeom prst="rect">
            <a:avLst/>
          </a:prstGeom>
        </p:spPr>
      </p:pic>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9802" y="1627174"/>
            <a:ext cx="3038899" cy="1867161"/>
          </a:xfrm>
          <a:prstGeom prst="rect">
            <a:avLst/>
          </a:prstGeom>
        </p:spPr>
      </p:pic>
      <p:pic>
        <p:nvPicPr>
          <p:cNvPr id="5" name="Εικόνα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5598" y="1605858"/>
            <a:ext cx="3439005" cy="2286319"/>
          </a:xfrm>
          <a:prstGeom prst="rect">
            <a:avLst/>
          </a:prstGeom>
        </p:spPr>
      </p:pic>
      <p:sp>
        <p:nvSpPr>
          <p:cNvPr id="6" name="Ορθογώνιο 5"/>
          <p:cNvSpPr/>
          <p:nvPr/>
        </p:nvSpPr>
        <p:spPr>
          <a:xfrm>
            <a:off x="4289947" y="4347168"/>
            <a:ext cx="1938608" cy="1200329"/>
          </a:xfrm>
          <a:prstGeom prst="rect">
            <a:avLst/>
          </a:prstGeom>
        </p:spPr>
        <p:txBody>
          <a:bodyPr wrap="none">
            <a:spAutoFit/>
          </a:bodyPr>
          <a:lstStyle/>
          <a:p>
            <a:pPr algn="just"/>
            <a:r>
              <a:rPr lang="el-GR" sz="1200" dirty="0">
                <a:solidFill>
                  <a:srgbClr val="0070C0"/>
                </a:solidFill>
                <a:latin typeface="Times New Roman" panose="02020603050405020304" pitchFamily="18" charset="0"/>
                <a:cs typeface="Times New Roman" panose="02020603050405020304" pitchFamily="18" charset="0"/>
              </a:rPr>
              <a:t>Διάφοροι τύποι διαυχενικών</a:t>
            </a:r>
          </a:p>
          <a:p>
            <a:pPr algn="just"/>
            <a:r>
              <a:rPr lang="el-GR" sz="1200" dirty="0">
                <a:solidFill>
                  <a:srgbClr val="0070C0"/>
                </a:solidFill>
                <a:latin typeface="Times New Roman" panose="02020603050405020304" pitchFamily="18" charset="0"/>
                <a:cs typeface="Times New Roman" panose="02020603050405020304" pitchFamily="18" charset="0"/>
              </a:rPr>
              <a:t>κοχλιών που αστόχησαν</a:t>
            </a:r>
          </a:p>
          <a:p>
            <a:pPr marL="342900" indent="-342900">
              <a:buAutoNum type="alphaUcPeriod"/>
            </a:pPr>
            <a:r>
              <a:rPr lang="en-US" sz="1200" dirty="0">
                <a:latin typeface="Times New Roman" panose="02020603050405020304" pitchFamily="18" charset="0"/>
                <a:cs typeface="Times New Roman" panose="02020603050405020304" pitchFamily="18" charset="0"/>
              </a:rPr>
              <a:t>ISOLA</a:t>
            </a:r>
          </a:p>
          <a:p>
            <a:pPr marL="342900" indent="-342900">
              <a:buAutoNum type="alphaUcPeriod"/>
            </a:pPr>
            <a:r>
              <a:rPr lang="en-US" sz="1200" dirty="0">
                <a:latin typeface="Times New Roman" panose="02020603050405020304" pitchFamily="18" charset="0"/>
                <a:cs typeface="Times New Roman" panose="02020603050405020304" pitchFamily="18" charset="0"/>
              </a:rPr>
              <a:t>CD</a:t>
            </a:r>
            <a:endParaRPr lang="el-GR" sz="1200" dirty="0">
              <a:latin typeface="Times New Roman" panose="02020603050405020304" pitchFamily="18" charset="0"/>
              <a:cs typeface="Times New Roman" panose="02020603050405020304" pitchFamily="18" charset="0"/>
            </a:endParaRPr>
          </a:p>
          <a:p>
            <a:r>
              <a:rPr lang="el-GR" sz="1200" dirty="0">
                <a:latin typeface="Times New Roman" panose="02020603050405020304" pitchFamily="18" charset="0"/>
                <a:cs typeface="Times New Roman" panose="02020603050405020304" pitchFamily="18" charset="0"/>
              </a:rPr>
              <a:t>Γ.      </a:t>
            </a:r>
            <a:r>
              <a:rPr lang="en-US" sz="1200" dirty="0">
                <a:latin typeface="Times New Roman" panose="02020603050405020304" pitchFamily="18" charset="0"/>
                <a:cs typeface="Times New Roman" panose="02020603050405020304" pitchFamily="18" charset="0"/>
              </a:rPr>
              <a:t>DKS</a:t>
            </a:r>
          </a:p>
          <a:p>
            <a:r>
              <a:rPr lang="el-GR" sz="1200" dirty="0">
                <a:latin typeface="Times New Roman" panose="02020603050405020304" pitchFamily="18" charset="0"/>
                <a:cs typeface="Times New Roman" panose="02020603050405020304" pitchFamily="18" charset="0"/>
              </a:rPr>
              <a:t>Δ.     </a:t>
            </a:r>
            <a:r>
              <a:rPr lang="en-US" sz="1200" dirty="0">
                <a:latin typeface="Times New Roman" panose="02020603050405020304" pitchFamily="18" charset="0"/>
                <a:cs typeface="Times New Roman" panose="02020603050405020304" pitchFamily="18" charset="0"/>
              </a:rPr>
              <a:t>RF</a:t>
            </a:r>
            <a:endParaRPr lang="el-GR" sz="1200" dirty="0">
              <a:latin typeface="Times New Roman" panose="02020603050405020304" pitchFamily="18" charset="0"/>
              <a:cs typeface="Times New Roman" panose="02020603050405020304" pitchFamily="18" charset="0"/>
            </a:endParaRPr>
          </a:p>
        </p:txBody>
      </p:sp>
      <p:sp>
        <p:nvSpPr>
          <p:cNvPr id="7" name="Ορθογώνιο 6"/>
          <p:cNvSpPr/>
          <p:nvPr/>
        </p:nvSpPr>
        <p:spPr>
          <a:xfrm>
            <a:off x="7105599" y="4347167"/>
            <a:ext cx="3439005" cy="2123658"/>
          </a:xfrm>
          <a:prstGeom prst="rect">
            <a:avLst/>
          </a:prstGeom>
        </p:spPr>
        <p:txBody>
          <a:bodyPr wrap="square">
            <a:spAutoFit/>
          </a:bodyPr>
          <a:lstStyle/>
          <a:p>
            <a:pPr algn="just"/>
            <a:r>
              <a:rPr lang="el-GR" sz="1200" dirty="0">
                <a:solidFill>
                  <a:srgbClr val="0070C0"/>
                </a:solidFill>
                <a:latin typeface="Times New Roman" panose="02020603050405020304" pitchFamily="18" charset="0"/>
                <a:cs typeface="Times New Roman" panose="02020603050405020304" pitchFamily="18" charset="0"/>
              </a:rPr>
              <a:t>Χαλάρωση της συγκράτησης</a:t>
            </a:r>
            <a:r>
              <a:rPr lang="en-US" sz="1200" dirty="0">
                <a:solidFill>
                  <a:srgbClr val="0070C0"/>
                </a:solidFill>
                <a:latin typeface="Times New Roman" panose="02020603050405020304" pitchFamily="18" charset="0"/>
                <a:cs typeface="Times New Roman" panose="02020603050405020304" pitchFamily="18" charset="0"/>
              </a:rPr>
              <a:t> </a:t>
            </a:r>
            <a:r>
              <a:rPr lang="el-GR" sz="1200" dirty="0">
                <a:solidFill>
                  <a:srgbClr val="0070C0"/>
                </a:solidFill>
                <a:latin typeface="Times New Roman" panose="02020603050405020304" pitchFamily="18" charset="0"/>
                <a:cs typeface="Times New Roman" panose="02020603050405020304" pitchFamily="18" charset="0"/>
              </a:rPr>
              <a:t>διαυχενικών κοχλιών </a:t>
            </a:r>
            <a:r>
              <a:rPr lang="el-GR" sz="1200" dirty="0">
                <a:latin typeface="Times New Roman" panose="02020603050405020304" pitchFamily="18" charset="0"/>
                <a:cs typeface="Times New Roman" panose="02020603050405020304" pitchFamily="18" charset="0"/>
              </a:rPr>
              <a:t>σε ασθενή 35 ετών ο οποίος έχει υποβληθεί σε σπονδυλοδεσία. Στην εικόνα φαίνεται σύστημα οπίσθιας  σταθεροποίησης με διαυχενικούς κοχλίες το οποίο περιλαμβάνει τους Ο4, Ο5 </a:t>
            </a:r>
            <a:r>
              <a:rPr lang="en-US" sz="1200" dirty="0">
                <a:latin typeface="Times New Roman" panose="02020603050405020304" pitchFamily="18" charset="0"/>
                <a:cs typeface="Times New Roman" panose="02020603050405020304" pitchFamily="18" charset="0"/>
              </a:rPr>
              <a:t> I1</a:t>
            </a:r>
            <a:r>
              <a:rPr lang="el-GR" sz="1200" dirty="0">
                <a:latin typeface="Times New Roman" panose="02020603050405020304" pitchFamily="18" charset="0"/>
                <a:cs typeface="Times New Roman" panose="02020603050405020304" pitchFamily="18" charset="0"/>
              </a:rPr>
              <a:t> σπονδύλους καθώς και μεταλλικός κλωβός στο κενό μεταξύ Ο4 και Ο5. Η χαλάρωση γίνεται αντιληπτή από την ελαφρά προς τα εμπρός  σχετική μετατόπιση του Ο5 (ως προς τον Ι1),  καθώς και από την  μη αύξηση της οστικής μάζας στη περιοχή που περιβάλλει τους κοχλίες </a:t>
            </a:r>
          </a:p>
        </p:txBody>
      </p:sp>
      <p:sp>
        <p:nvSpPr>
          <p:cNvPr id="8" name="Ορθογώνιο 7"/>
          <p:cNvSpPr/>
          <p:nvPr/>
        </p:nvSpPr>
        <p:spPr>
          <a:xfrm>
            <a:off x="1805009" y="4347167"/>
            <a:ext cx="1371792" cy="1569660"/>
          </a:xfrm>
          <a:prstGeom prst="rect">
            <a:avLst/>
          </a:prstGeom>
        </p:spPr>
        <p:txBody>
          <a:bodyPr wrap="square">
            <a:spAutoFit/>
          </a:bodyPr>
          <a:lstStyle/>
          <a:p>
            <a:pPr algn="just"/>
            <a:r>
              <a:rPr lang="el-GR" sz="1200" dirty="0">
                <a:solidFill>
                  <a:srgbClr val="0070C0"/>
                </a:solidFill>
                <a:latin typeface="Times New Roman" panose="02020603050405020304" pitchFamily="18" charset="0"/>
                <a:cs typeface="Times New Roman" panose="02020603050405020304" pitchFamily="18" charset="0"/>
              </a:rPr>
              <a:t>Παράδειγμα πολύ-αξονικής βίδας με τα επί μέρους εξαρτήματά της</a:t>
            </a:r>
            <a:r>
              <a:rPr lang="el-GR" sz="1200" dirty="0">
                <a:latin typeface="Times New Roman" panose="02020603050405020304" pitchFamily="18" charset="0"/>
                <a:cs typeface="Times New Roman" panose="02020603050405020304" pitchFamily="18" charset="0"/>
              </a:rPr>
              <a:t> (αρ.) </a:t>
            </a:r>
            <a:r>
              <a:rPr lang="el-GR" sz="1200" dirty="0">
                <a:solidFill>
                  <a:srgbClr val="0070C0"/>
                </a:solidFill>
                <a:latin typeface="Times New Roman" panose="02020603050405020304" pitchFamily="18" charset="0"/>
                <a:cs typeface="Times New Roman" panose="02020603050405020304" pitchFamily="18" charset="0"/>
              </a:rPr>
              <a:t>και τις δυνατές σχετικές γωνίες σώματος-κεφαλής </a:t>
            </a:r>
            <a:r>
              <a:rPr lang="el-GR" sz="1200" dirty="0">
                <a:latin typeface="Times New Roman" panose="02020603050405020304" pitchFamily="18" charset="0"/>
                <a:cs typeface="Times New Roman" panose="02020603050405020304" pitchFamily="18" charset="0"/>
              </a:rPr>
              <a:t>(δεξ.)   </a:t>
            </a:r>
          </a:p>
        </p:txBody>
      </p:sp>
      <p:sp>
        <p:nvSpPr>
          <p:cNvPr id="9" name="Ορθογώνιο 8"/>
          <p:cNvSpPr/>
          <p:nvPr/>
        </p:nvSpPr>
        <p:spPr>
          <a:xfrm>
            <a:off x="1524000" y="227536"/>
            <a:ext cx="9144000" cy="923330"/>
          </a:xfrm>
          <a:prstGeom prst="rect">
            <a:avLst/>
          </a:prstGeom>
        </p:spPr>
        <p:txBody>
          <a:bodyPr wrap="square">
            <a:spAutoFit/>
          </a:bodyPr>
          <a:lstStyle/>
          <a:p>
            <a:pPr algn="ctr"/>
            <a:r>
              <a:rPr lang="el-GR" b="1" dirty="0">
                <a:latin typeface="Times New Roman" panose="02020603050405020304" pitchFamily="18" charset="0"/>
                <a:cs typeface="Times New Roman" panose="02020603050405020304" pitchFamily="18" charset="0"/>
              </a:rPr>
              <a:t>Εμβιομηχανική της σπονδυλοδεμένης σπονδυλικής στήλης</a:t>
            </a:r>
            <a:r>
              <a:rPr lang="en-US" b="1" dirty="0">
                <a:latin typeface="Times New Roman" panose="02020603050405020304" pitchFamily="18" charset="0"/>
                <a:cs typeface="Times New Roman" panose="02020603050405020304" pitchFamily="18" charset="0"/>
              </a:rPr>
              <a:t>:</a:t>
            </a:r>
            <a:r>
              <a:rPr lang="el-GR" b="1" dirty="0">
                <a:latin typeface="Times New Roman" panose="02020603050405020304" pitchFamily="18" charset="0"/>
                <a:cs typeface="Times New Roman" panose="02020603050405020304" pitchFamily="18" charset="0"/>
              </a:rPr>
              <a:t/>
            </a:r>
            <a:br>
              <a:rPr lang="el-GR" b="1" dirty="0">
                <a:latin typeface="Times New Roman" panose="02020603050405020304" pitchFamily="18" charset="0"/>
                <a:cs typeface="Times New Roman" panose="02020603050405020304" pitchFamily="18" charset="0"/>
              </a:rPr>
            </a:br>
            <a:r>
              <a:rPr lang="el-GR" b="1" dirty="0">
                <a:latin typeface="Times New Roman" panose="02020603050405020304" pitchFamily="18" charset="0"/>
                <a:cs typeface="Times New Roman" panose="02020603050405020304" pitchFamily="18" charset="0"/>
              </a:rPr>
              <a:t>Μελέτη των εμφυτευμάτων της οσφυϊκής μοίρας της σπονδυλικής στήλης, με στόχο την αξιολόγηση-τεκμηρίωση της εμβιομηχανικής τους επάρκειας και αποτελεσματικότητας   </a:t>
            </a:r>
            <a:endParaRPr lang="el-GR" dirty="0"/>
          </a:p>
        </p:txBody>
      </p:sp>
    </p:spTree>
    <p:extLst>
      <p:ext uri="{BB962C8B-B14F-4D97-AF65-F5344CB8AC3E}">
        <p14:creationId xmlns:p14="http://schemas.microsoft.com/office/powerpoint/2010/main" val="9427032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tretch>
            <a:fillRect/>
          </a:stretch>
        </p:blipFill>
        <p:spPr>
          <a:xfrm>
            <a:off x="2524125" y="1285875"/>
            <a:ext cx="7143750" cy="4286250"/>
          </a:xfrm>
          <a:prstGeom prst="rect">
            <a:avLst/>
          </a:prstGeom>
        </p:spPr>
      </p:pic>
      <p:sp>
        <p:nvSpPr>
          <p:cNvPr id="4" name="Ορθογώνιο 3"/>
          <p:cNvSpPr/>
          <p:nvPr/>
        </p:nvSpPr>
        <p:spPr>
          <a:xfrm>
            <a:off x="1524000" y="476672"/>
            <a:ext cx="9144000" cy="369332"/>
          </a:xfrm>
          <a:prstGeom prst="rect">
            <a:avLst/>
          </a:prstGeom>
        </p:spPr>
        <p:txBody>
          <a:bodyPr wrap="square">
            <a:spAutoFit/>
          </a:bodyPr>
          <a:lstStyle/>
          <a:p>
            <a:pPr algn="ctr"/>
            <a:r>
              <a:rPr lang="en-US" b="1" dirty="0">
                <a:solidFill>
                  <a:srgbClr val="000000"/>
                </a:solidFill>
                <a:latin typeface="Times New Roman" panose="02020603050405020304" pitchFamily="18" charset="0"/>
                <a:cs typeface="Times New Roman" panose="02020603050405020304" pitchFamily="18" charset="0"/>
              </a:rPr>
              <a:t>titanium-rods-in-back-surgery</a:t>
            </a:r>
            <a:r>
              <a:rPr lang="el-GR" b="1" dirty="0">
                <a:solidFill>
                  <a:srgbClr val="000000"/>
                </a:solidFill>
                <a:latin typeface="Times New Roman" panose="02020603050405020304" pitchFamily="18" charset="0"/>
                <a:cs typeface="Times New Roman" panose="02020603050405020304" pitchFamily="18" charset="0"/>
              </a:rPr>
              <a:t>     </a:t>
            </a:r>
            <a:endParaRPr lang="en-US"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70909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1524000" y="476672"/>
            <a:ext cx="9144000" cy="646331"/>
          </a:xfrm>
          <a:prstGeom prst="rect">
            <a:avLst/>
          </a:prstGeom>
        </p:spPr>
        <p:txBody>
          <a:bodyPr wrap="square">
            <a:spAutoFit/>
          </a:bodyPr>
          <a:lstStyle/>
          <a:p>
            <a:pPr algn="ctr"/>
            <a:r>
              <a:rPr lang="en-US" b="1" dirty="0" smtClean="0">
                <a:solidFill>
                  <a:srgbClr val="000000"/>
                </a:solidFill>
                <a:latin typeface="Times New Roman" panose="02020603050405020304" pitchFamily="18" charset="0"/>
                <a:cs typeface="Times New Roman" panose="02020603050405020304" pitchFamily="18" charset="0"/>
              </a:rPr>
              <a:t>titanium-rods-in-back-surgery</a:t>
            </a:r>
          </a:p>
          <a:p>
            <a:pPr algn="ctr"/>
            <a:r>
              <a:rPr lang="el-GR" b="1" dirty="0" smtClean="0">
                <a:solidFill>
                  <a:srgbClr val="000000"/>
                </a:solidFill>
                <a:latin typeface="Times New Roman" panose="02020603050405020304" pitchFamily="18" charset="0"/>
                <a:cs typeface="Times New Roman" panose="02020603050405020304" pitchFamily="18" charset="0"/>
              </a:rPr>
              <a:t>Ράβδοι Τιτανίου με χειρουργική επέμβαση στη πλάτη     </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2" name="Ορθογώνιο 1"/>
          <p:cNvSpPr/>
          <p:nvPr/>
        </p:nvSpPr>
        <p:spPr>
          <a:xfrm>
            <a:off x="1278340" y="1486638"/>
            <a:ext cx="9635319" cy="5078313"/>
          </a:xfrm>
          <a:prstGeom prst="rect">
            <a:avLst/>
          </a:prstGeom>
        </p:spPr>
        <p:txBody>
          <a:bodyPr wrap="square">
            <a:spAutoFit/>
          </a:bodyPr>
          <a:lstStyle/>
          <a:p>
            <a:pPr lvl="0" algn="just" eaLnBrk="0" fontAlgn="base" hangingPunct="0">
              <a:spcBef>
                <a:spcPct val="0"/>
              </a:spcBef>
              <a:spcAft>
                <a:spcPct val="0"/>
              </a:spcAft>
            </a:pPr>
            <a:r>
              <a:rPr lang="en-US" altLang="el-GR" dirty="0" smtClean="0">
                <a:solidFill>
                  <a:srgbClr val="FF0000"/>
                </a:solidFill>
                <a:latin typeface="Times New Roman" panose="02020603050405020304" pitchFamily="18" charset="0"/>
                <a:cs typeface="Times New Roman" panose="02020603050405020304" pitchFamily="18" charset="0"/>
              </a:rPr>
              <a:t>     </a:t>
            </a:r>
            <a:r>
              <a:rPr lang="el-GR" altLang="el-GR" dirty="0" smtClean="0">
                <a:solidFill>
                  <a:srgbClr val="FF0000"/>
                </a:solidFill>
                <a:latin typeface="Times New Roman" panose="02020603050405020304" pitchFamily="18" charset="0"/>
                <a:cs typeface="Times New Roman" panose="02020603050405020304" pitchFamily="18" charset="0"/>
              </a:rPr>
              <a:t>Η </a:t>
            </a:r>
            <a:r>
              <a:rPr lang="el-GR" altLang="el-GR" dirty="0">
                <a:solidFill>
                  <a:srgbClr val="FF0000"/>
                </a:solidFill>
                <a:latin typeface="Times New Roman" panose="02020603050405020304" pitchFamily="18" charset="0"/>
                <a:cs typeface="Times New Roman" panose="02020603050405020304" pitchFamily="18" charset="0"/>
              </a:rPr>
              <a:t>σκολίωση, η κύφωση, η εκφυλιστική δισκοπάθεια και τα σπονδυλικά κατάγματα βελτιώνονται με τη χρήση ορθοπεδικών εμφυτευμάτων. Οι ράβδοι τιτανίου σταθεροποιούν τη σπονδυλική στήλη. Συνδέονται στους σπονδύλους με γάντζους ή βίδες ποδιού. </a:t>
            </a:r>
            <a:endParaRPr lang="en-US" altLang="el-GR" dirty="0">
              <a:solidFill>
                <a:srgbClr val="FF0000"/>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l-GR" dirty="0">
                <a:solidFill>
                  <a:srgbClr val="202124"/>
                </a:solidFill>
                <a:latin typeface="Times New Roman" panose="02020603050405020304" pitchFamily="18" charset="0"/>
                <a:cs typeface="Times New Roman" panose="02020603050405020304" pitchFamily="18" charset="0"/>
              </a:rPr>
              <a:t>     </a:t>
            </a:r>
            <a:r>
              <a:rPr lang="el-GR" altLang="el-GR" dirty="0">
                <a:solidFill>
                  <a:srgbClr val="0070C0"/>
                </a:solidFill>
                <a:latin typeface="Times New Roman" panose="02020603050405020304" pitchFamily="18" charset="0"/>
                <a:cs typeface="Times New Roman" panose="02020603050405020304" pitchFamily="18" charset="0"/>
              </a:rPr>
              <a:t>Ο πόνος στη μέση είναι μια από τις κύριες αιτίες σωματικής αναπηρίας παγκοσμίως. </a:t>
            </a:r>
            <a:r>
              <a:rPr lang="el-GR" altLang="el-GR" dirty="0">
                <a:solidFill>
                  <a:srgbClr val="202124"/>
                </a:solidFill>
                <a:latin typeface="Times New Roman" panose="02020603050405020304" pitchFamily="18" charset="0"/>
                <a:cs typeface="Times New Roman" panose="02020603050405020304" pitchFamily="18" charset="0"/>
              </a:rPr>
              <a:t>Σύμφωνα με έρευνες, περίπου το 80% των ενηλίκων βιώνουν πόνο στην πλάτη κάποια στιγμή στη ζωή τους</a:t>
            </a:r>
            <a:r>
              <a:rPr lang="el-GR" altLang="el-GR" dirty="0">
                <a:solidFill>
                  <a:srgbClr val="0070C0"/>
                </a:solidFill>
                <a:latin typeface="Times New Roman" panose="02020603050405020304" pitchFamily="18" charset="0"/>
                <a:cs typeface="Times New Roman" panose="02020603050405020304" pitchFamily="18" charset="0"/>
              </a:rPr>
              <a:t>. Ο πόνος στη μέση έχει πολλές αιτίες, αλλά οι πιο κοινές αιτίες είναι τα διαστρέμματα, οι καταπονήσεις, οι ρήξεις και η φθορά του δίσκου και των οσφυϊκών σπονδύλων και ο πόνος του ισχιακού νεύρου. </a:t>
            </a:r>
            <a:endParaRPr lang="en-US" altLang="el-GR" dirty="0">
              <a:solidFill>
                <a:srgbClr val="0070C0"/>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l-GR" dirty="0">
                <a:solidFill>
                  <a:srgbClr val="0070C0"/>
                </a:solidFill>
                <a:latin typeface="Times New Roman" panose="02020603050405020304" pitchFamily="18" charset="0"/>
                <a:cs typeface="Times New Roman" panose="02020603050405020304" pitchFamily="18" charset="0"/>
              </a:rPr>
              <a:t>     </a:t>
            </a:r>
            <a:r>
              <a:rPr lang="el-GR" altLang="el-GR" dirty="0">
                <a:solidFill>
                  <a:srgbClr val="0070C0"/>
                </a:solidFill>
                <a:latin typeface="Times New Roman" panose="02020603050405020304" pitchFamily="18" charset="0"/>
                <a:cs typeface="Times New Roman" panose="02020603050405020304" pitchFamily="18" charset="0"/>
              </a:rPr>
              <a:t>Φυσικά, ο πόνος στην πλάτη μερικές φορές προκαλείται από μόλυνση, όγκους και άλλες παρενέργειες. </a:t>
            </a:r>
            <a:endParaRPr lang="en-US" altLang="el-GR" dirty="0">
              <a:solidFill>
                <a:srgbClr val="0070C0"/>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l-GR" dirty="0">
                <a:solidFill>
                  <a:srgbClr val="0070C0"/>
                </a:solidFill>
                <a:latin typeface="Times New Roman" panose="02020603050405020304" pitchFamily="18" charset="0"/>
                <a:cs typeface="Times New Roman" panose="02020603050405020304" pitchFamily="18" charset="0"/>
              </a:rPr>
              <a:t>     </a:t>
            </a:r>
            <a:r>
              <a:rPr lang="el-GR" altLang="el-GR" dirty="0">
                <a:solidFill>
                  <a:srgbClr val="0070C0"/>
                </a:solidFill>
                <a:latin typeface="Times New Roman" panose="02020603050405020304" pitchFamily="18" charset="0"/>
                <a:cs typeface="Times New Roman" panose="02020603050405020304" pitchFamily="18" charset="0"/>
              </a:rPr>
              <a:t>Η φυσιοθεραπεία, η φαρμακευτική αγωγή, ο βελονισμός και η χρήση οσφυϊκών προστατευτικών συνταγογραφούνται συνήθως για τον πόνο στη μέση. Αν όμως το πρόβλημα της πλάτης δεν λυθεί με αυτές τις μεθόδους, θα προταθεί χειρουργική επέμβαση. </a:t>
            </a:r>
            <a:r>
              <a:rPr lang="el-GR" altLang="el-GR" dirty="0">
                <a:solidFill>
                  <a:srgbClr val="202124"/>
                </a:solidFill>
                <a:latin typeface="Times New Roman" panose="02020603050405020304" pitchFamily="18" charset="0"/>
                <a:cs typeface="Times New Roman" panose="02020603050405020304" pitchFamily="18" charset="0"/>
              </a:rPr>
              <a:t>Οι οσφυϊκές επεμβάσεις γίνονται συνήθως με αποκατάσταση των σπονδύλων της σπονδυλικής στήλης, ένα από τα οποία είναι η χρήση διαφόρων εμφυτευμάτων. </a:t>
            </a:r>
            <a:endParaRPr lang="en-US" altLang="el-GR" dirty="0">
              <a:solidFill>
                <a:srgbClr val="202124"/>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l-GR" dirty="0">
                <a:solidFill>
                  <a:srgbClr val="202124"/>
                </a:solidFill>
                <a:latin typeface="Times New Roman" panose="02020603050405020304" pitchFamily="18" charset="0"/>
                <a:cs typeface="Times New Roman" panose="02020603050405020304" pitchFamily="18" charset="0"/>
              </a:rPr>
              <a:t>     </a:t>
            </a:r>
            <a:r>
              <a:rPr lang="el-GR" altLang="el-GR" dirty="0">
                <a:solidFill>
                  <a:srgbClr val="FF0000"/>
                </a:solidFill>
                <a:latin typeface="Times New Roman" panose="02020603050405020304" pitchFamily="18" charset="0"/>
                <a:cs typeface="Times New Roman" panose="02020603050405020304" pitchFamily="18" charset="0"/>
              </a:rPr>
              <a:t>Η χρήση εμφυτευμάτων είναι χρήσιμη για διαφορετικούς τύπους οσφυαλγίας και ανωμαλιών στην πλάτη. Η σκολίωση, η κύφωση, η εκφυλιστική νόσος του δίσκου και τα κατάγματα βελτιώνονται με τη χρήση εμφυτευμάτων επειδή βοηθούν τους σπονδύλους να συγχωνεύονται και να δημιουργούν φυσικά υλικά για την κατασκευή του δίσκου. </a:t>
            </a:r>
          </a:p>
        </p:txBody>
      </p:sp>
    </p:spTree>
    <p:extLst>
      <p:ext uri="{BB962C8B-B14F-4D97-AF65-F5344CB8AC3E}">
        <p14:creationId xmlns:p14="http://schemas.microsoft.com/office/powerpoint/2010/main" val="24340935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4235904" y="1072958"/>
            <a:ext cx="6724650" cy="5372100"/>
          </a:xfrm>
          <a:prstGeom prst="rect">
            <a:avLst/>
          </a:prstGeom>
        </p:spPr>
      </p:pic>
      <p:sp>
        <p:nvSpPr>
          <p:cNvPr id="3" name="Ορθογώνιο 2"/>
          <p:cNvSpPr/>
          <p:nvPr/>
        </p:nvSpPr>
        <p:spPr>
          <a:xfrm>
            <a:off x="0" y="101305"/>
            <a:ext cx="12192000" cy="646331"/>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Biomechanics of the mandible of Macaca mulatta during the power stroke of mastication: Loading, deformation, and strain regimes and the impact of food </a:t>
            </a:r>
            <a:r>
              <a:rPr lang="en-US" b="1" dirty="0" smtClean="0">
                <a:latin typeface="Times New Roman" panose="02020603050405020304" pitchFamily="18" charset="0"/>
                <a:cs typeface="Times New Roman" panose="02020603050405020304" pitchFamily="18" charset="0"/>
              </a:rPr>
              <a:t>type </a:t>
            </a:r>
            <a:r>
              <a:rPr lang="en-US" sz="1400" dirty="0">
                <a:latin typeface="Times New Roman" panose="02020603050405020304" pitchFamily="18" charset="0"/>
                <a:cs typeface="Times New Roman" panose="02020603050405020304" pitchFamily="18" charset="0"/>
              </a:rPr>
              <a:t>Journal of Human Evolution 147 (2020) 102865</a:t>
            </a:r>
            <a:r>
              <a:rPr lang="en-US" b="1" dirty="0" smtClean="0">
                <a:latin typeface="Times New Roman" panose="02020603050405020304" pitchFamily="18" charset="0"/>
                <a:cs typeface="Times New Roman" panose="02020603050405020304" pitchFamily="18" charset="0"/>
              </a:rPr>
              <a:t> </a:t>
            </a:r>
            <a:endParaRPr lang="el-GR" b="1" dirty="0">
              <a:latin typeface="Times New Roman" panose="02020603050405020304" pitchFamily="18" charset="0"/>
              <a:cs typeface="Times New Roman" panose="02020603050405020304" pitchFamily="18" charset="0"/>
            </a:endParaRPr>
          </a:p>
        </p:txBody>
      </p:sp>
      <p:sp>
        <p:nvSpPr>
          <p:cNvPr id="4" name="Ορθογώνιο 3"/>
          <p:cNvSpPr/>
          <p:nvPr/>
        </p:nvSpPr>
        <p:spPr>
          <a:xfrm>
            <a:off x="245660" y="4107263"/>
            <a:ext cx="3457998" cy="2031325"/>
          </a:xfrm>
          <a:prstGeom prst="rect">
            <a:avLst/>
          </a:prstGeom>
        </p:spPr>
        <p:txBody>
          <a:bodyPr wrap="none">
            <a:spAutoFit/>
          </a:bodyPr>
          <a:lstStyle/>
          <a:p>
            <a:r>
              <a:rPr lang="el-GR" dirty="0" smtClean="0">
                <a:latin typeface="Times New Roman" panose="02020603050405020304" pitchFamily="18" charset="0"/>
                <a:cs typeface="Times New Roman" panose="02020603050405020304" pitchFamily="18" charset="0"/>
              </a:rPr>
              <a:t>Ροπές που αναπτύσσονται στα </a:t>
            </a:r>
          </a:p>
          <a:p>
            <a:r>
              <a:rPr lang="el-GR" dirty="0" smtClean="0">
                <a:latin typeface="Times New Roman" panose="02020603050405020304" pitchFamily="18" charset="0"/>
                <a:cs typeface="Times New Roman" panose="02020603050405020304" pitchFamily="18" charset="0"/>
              </a:rPr>
              <a:t>διάφορα σημεία των σιαγόνων σε</a:t>
            </a:r>
          </a:p>
          <a:p>
            <a:r>
              <a:rPr lang="en-US" dirty="0" smtClean="0">
                <a:latin typeface="Times New Roman" panose="02020603050405020304" pitchFamily="18" charset="0"/>
                <a:cs typeface="Times New Roman" panose="02020603050405020304" pitchFamily="18" charset="0"/>
              </a:rPr>
              <a:t>Macaca mulatta</a:t>
            </a:r>
            <a:r>
              <a:rPr lang="el-GR" dirty="0" smtClean="0">
                <a:latin typeface="Times New Roman" panose="02020603050405020304" pitchFamily="18" charset="0"/>
                <a:cs typeface="Times New Roman" panose="02020603050405020304" pitchFamily="18" charset="0"/>
              </a:rPr>
              <a:t> τρώγοντας τροφές </a:t>
            </a:r>
          </a:p>
          <a:p>
            <a:r>
              <a:rPr lang="el-GR" dirty="0" smtClean="0">
                <a:latin typeface="Times New Roman" panose="02020603050405020304" pitchFamily="18" charset="0"/>
                <a:cs typeface="Times New Roman" panose="02020603050405020304" pitchFamily="18" charset="0"/>
              </a:rPr>
              <a:t>διαφορετικής σκληρότητας </a:t>
            </a:r>
          </a:p>
          <a:p>
            <a:r>
              <a:rPr lang="el-GR" dirty="0" smtClean="0">
                <a:latin typeface="Times New Roman" panose="02020603050405020304" pitchFamily="18" charset="0"/>
                <a:cs typeface="Times New Roman" panose="02020603050405020304" pitchFamily="18" charset="0"/>
              </a:rPr>
              <a:t>(οι 9 κάθετες τομές στις σιαγόνες </a:t>
            </a:r>
          </a:p>
          <a:p>
            <a:r>
              <a:rPr lang="el-GR" dirty="0" smtClean="0">
                <a:latin typeface="Times New Roman" panose="02020603050405020304" pitchFamily="18" charset="0"/>
                <a:cs typeface="Times New Roman" panose="02020603050405020304" pitchFamily="18" charset="0"/>
              </a:rPr>
              <a:t>Αντιστοιχούν στα 9 σημεία των </a:t>
            </a:r>
          </a:p>
          <a:p>
            <a:r>
              <a:rPr lang="el-GR" dirty="0" smtClean="0">
                <a:latin typeface="Times New Roman" panose="02020603050405020304" pitchFamily="18" charset="0"/>
                <a:cs typeface="Times New Roman" panose="02020603050405020304" pitchFamily="18" charset="0"/>
              </a:rPr>
              <a:t>γραφημάτων)</a:t>
            </a:r>
          </a:p>
        </p:txBody>
      </p:sp>
      <p:sp>
        <p:nvSpPr>
          <p:cNvPr id="5" name="Ορθογώνιο 4"/>
          <p:cNvSpPr/>
          <p:nvPr/>
        </p:nvSpPr>
        <p:spPr>
          <a:xfrm rot="20076171">
            <a:off x="567735" y="1736756"/>
            <a:ext cx="4027385" cy="1015663"/>
          </a:xfrm>
          <a:prstGeom prst="rect">
            <a:avLst/>
          </a:prstGeom>
        </p:spPr>
        <p:txBody>
          <a:bodyPr wrap="none">
            <a:spAutoFit/>
          </a:bodyPr>
          <a:lstStyle/>
          <a:p>
            <a:pPr algn="just"/>
            <a:r>
              <a:rPr lang="el-GR" altLang="el-GR" sz="1200" dirty="0" smtClean="0">
                <a:solidFill>
                  <a:srgbClr val="FF0000"/>
                </a:solidFill>
                <a:latin typeface="Times New Roman" panose="02020603050405020304" pitchFamily="18" charset="0"/>
                <a:cs typeface="Times New Roman" panose="02020603050405020304" pitchFamily="18" charset="0"/>
              </a:rPr>
              <a:t>     Αντίστοιχες μελέτες </a:t>
            </a:r>
            <a:r>
              <a:rPr lang="el-GR" altLang="el-GR" sz="1200" dirty="0">
                <a:solidFill>
                  <a:srgbClr val="FF0000"/>
                </a:solidFill>
                <a:latin typeface="Times New Roman" panose="02020603050405020304" pitchFamily="18" charset="0"/>
                <a:cs typeface="Times New Roman" panose="02020603050405020304" pitchFamily="18" charset="0"/>
              </a:rPr>
              <a:t>καταπόνησης </a:t>
            </a:r>
            <a:r>
              <a:rPr lang="el-GR" altLang="el-GR" sz="1200" dirty="0" smtClean="0">
                <a:solidFill>
                  <a:srgbClr val="FF0000"/>
                </a:solidFill>
                <a:latin typeface="Times New Roman" panose="02020603050405020304" pitchFamily="18" charset="0"/>
                <a:cs typeface="Times New Roman" panose="02020603050405020304" pitchFamily="18" charset="0"/>
              </a:rPr>
              <a:t> και παραμόρφωσης</a:t>
            </a:r>
            <a:endParaRPr lang="el-GR" sz="1200" dirty="0">
              <a:solidFill>
                <a:srgbClr val="FF0000"/>
              </a:solidFill>
              <a:latin typeface="Times New Roman" panose="02020603050405020304" pitchFamily="18" charset="0"/>
              <a:cs typeface="Times New Roman" panose="02020603050405020304" pitchFamily="18" charset="0"/>
            </a:endParaRPr>
          </a:p>
          <a:p>
            <a:pPr algn="just"/>
            <a:r>
              <a:rPr lang="el-GR" sz="1200" dirty="0">
                <a:solidFill>
                  <a:srgbClr val="FF0000"/>
                </a:solidFill>
                <a:latin typeface="Times New Roman" panose="02020603050405020304" pitchFamily="18" charset="0"/>
                <a:cs typeface="Times New Roman" panose="02020603050405020304" pitchFamily="18" charset="0"/>
              </a:rPr>
              <a:t>ά</a:t>
            </a:r>
            <a:r>
              <a:rPr lang="el-GR" sz="1200" dirty="0" smtClean="0">
                <a:solidFill>
                  <a:srgbClr val="FF0000"/>
                </a:solidFill>
                <a:latin typeface="Times New Roman" panose="02020603050405020304" pitchFamily="18" charset="0"/>
                <a:cs typeface="Times New Roman" panose="02020603050405020304" pitchFamily="18" charset="0"/>
              </a:rPr>
              <a:t>λλων τμημάτων των σιαγόνων με την μάσηση διαφόρων </a:t>
            </a:r>
          </a:p>
          <a:p>
            <a:pPr algn="just"/>
            <a:r>
              <a:rPr lang="el-GR" sz="1200" dirty="0" smtClean="0">
                <a:solidFill>
                  <a:srgbClr val="FF0000"/>
                </a:solidFill>
                <a:latin typeface="Times New Roman" panose="02020603050405020304" pitchFamily="18" charset="0"/>
                <a:cs typeface="Times New Roman" panose="02020603050405020304" pitchFamily="18" charset="0"/>
              </a:rPr>
              <a:t>τροφών ή και συνδυασμού αυτών υπάρχουν στο παρόν </a:t>
            </a:r>
            <a:r>
              <a:rPr lang="en-US" sz="1200" dirty="0" smtClean="0">
                <a:solidFill>
                  <a:srgbClr val="FF0000"/>
                </a:solidFill>
                <a:latin typeface="Times New Roman" panose="02020603050405020304" pitchFamily="18" charset="0"/>
                <a:cs typeface="Times New Roman" panose="02020603050405020304" pitchFamily="18" charset="0"/>
              </a:rPr>
              <a:t>paper, </a:t>
            </a:r>
            <a:endParaRPr lang="el-GR" sz="1200" dirty="0" smtClean="0">
              <a:solidFill>
                <a:srgbClr val="FF0000"/>
              </a:solidFill>
              <a:latin typeface="Times New Roman" panose="02020603050405020304" pitchFamily="18" charset="0"/>
              <a:cs typeface="Times New Roman" panose="02020603050405020304" pitchFamily="18" charset="0"/>
            </a:endParaRPr>
          </a:p>
          <a:p>
            <a:pPr algn="just"/>
            <a:r>
              <a:rPr lang="el-GR" sz="1200" dirty="0">
                <a:solidFill>
                  <a:srgbClr val="FF0000"/>
                </a:solidFill>
                <a:latin typeface="Times New Roman" panose="02020603050405020304" pitchFamily="18" charset="0"/>
                <a:cs typeface="Times New Roman" panose="02020603050405020304" pitchFamily="18" charset="0"/>
              </a:rPr>
              <a:t>α</a:t>
            </a:r>
            <a:r>
              <a:rPr lang="el-GR" sz="1200" dirty="0" smtClean="0">
                <a:solidFill>
                  <a:srgbClr val="FF0000"/>
                </a:solidFill>
                <a:latin typeface="Times New Roman" panose="02020603050405020304" pitchFamily="18" charset="0"/>
                <a:cs typeface="Times New Roman" panose="02020603050405020304" pitchFamily="18" charset="0"/>
              </a:rPr>
              <a:t>λλά η οποιαδήποτε αναφορά σε αυτά μετά την υπάρχουσα, </a:t>
            </a:r>
          </a:p>
          <a:p>
            <a:pPr algn="just"/>
            <a:r>
              <a:rPr lang="el-GR" sz="1200" dirty="0" smtClean="0">
                <a:solidFill>
                  <a:srgbClr val="FF0000"/>
                </a:solidFill>
                <a:latin typeface="Times New Roman" panose="02020603050405020304" pitchFamily="18" charset="0"/>
                <a:cs typeface="Times New Roman" panose="02020603050405020304" pitchFamily="18" charset="0"/>
              </a:rPr>
              <a:t>ξεφεύγει από αντικείμενο της παρούσης εργασίας</a:t>
            </a:r>
            <a:endParaRPr lang="el-GR" sz="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97672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stretch>
            <a:fillRect/>
          </a:stretch>
        </p:blipFill>
        <p:spPr>
          <a:xfrm>
            <a:off x="1524001" y="1628800"/>
            <a:ext cx="9140899" cy="4308814"/>
          </a:xfrm>
          <a:prstGeom prst="rect">
            <a:avLst/>
          </a:prstGeom>
        </p:spPr>
      </p:pic>
      <p:sp>
        <p:nvSpPr>
          <p:cNvPr id="3" name="Ορθογώνιο 2"/>
          <p:cNvSpPr/>
          <p:nvPr/>
        </p:nvSpPr>
        <p:spPr>
          <a:xfrm>
            <a:off x="1524000" y="476672"/>
            <a:ext cx="9144000" cy="369332"/>
          </a:xfrm>
          <a:prstGeom prst="rect">
            <a:avLst/>
          </a:prstGeom>
        </p:spPr>
        <p:txBody>
          <a:bodyPr wrap="square">
            <a:spAutoFit/>
          </a:bodyPr>
          <a:lstStyle/>
          <a:p>
            <a:pPr algn="ctr"/>
            <a:r>
              <a:rPr lang="en-US" b="1" dirty="0">
                <a:solidFill>
                  <a:srgbClr val="000000"/>
                </a:solidFill>
                <a:latin typeface="Times New Roman" panose="02020603050405020304" pitchFamily="18" charset="0"/>
                <a:cs typeface="Times New Roman" panose="02020603050405020304" pitchFamily="18" charset="0"/>
              </a:rPr>
              <a:t>titanium-rods-in-back-surgery</a:t>
            </a:r>
            <a:r>
              <a:rPr lang="el-GR" b="1" dirty="0">
                <a:solidFill>
                  <a:srgbClr val="000000"/>
                </a:solidFill>
                <a:latin typeface="Times New Roman" panose="02020603050405020304" pitchFamily="18" charset="0"/>
                <a:cs typeface="Times New Roman" panose="02020603050405020304" pitchFamily="18" charset="0"/>
              </a:rPr>
              <a:t>     </a:t>
            </a:r>
            <a:endParaRPr lang="en-US"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60133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C:\Users\User\Desktop\Backup\Desktop\%CE%95%CE%BC%CE%B2%CE%B9%CE%BF%CE%BC%CE%B7%CF%87%CE%B1%CE%BD%CE%B9%CE%BA%CE%AE %CF%83%CE%BA%CE%BB%CE%B7%CF%81%CF%8E%CE%BD %CE%BA%CE%B1%CE%B9 %CE%BC%CE%B1%CE%BB%CE%B1%CE%BA%CF%8E%CE%BD %CE%B1%CE%BD%CE%B8%CF%81%CF%8E%CF%80%CE%B9%CE%BD%CF%89%CE%BD %CE%B9%CF%83%CF%84%CF%8E%CE%BD\%CE%95%CE%BC%CE%B2%CE%B9%CE%BF%CE%BC%CE%B7%CF%87%CE%B1%CE%BD%CE%B9%CE%BA%CE%AE %CE%BA%CE%B1%CE%B9 %CF%83%CF%80%CE%BF%CE%BD%CE%B4%CF%85%CE%BB%CE%B9%CE%BA%CE%AE %CF%83%CF%84%CE%AE%CE%BB%CE%B7\titanium-rods-in-back-surgery_files\MedtronicINFUSEBoneGraftLT-CAGE.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4" name="Εικόνα 3"/>
          <p:cNvPicPr>
            <a:picLocks noChangeAspect="1"/>
          </p:cNvPicPr>
          <p:nvPr/>
        </p:nvPicPr>
        <p:blipFill>
          <a:blip r:embed="rId2"/>
          <a:stretch>
            <a:fillRect/>
          </a:stretch>
        </p:blipFill>
        <p:spPr>
          <a:xfrm>
            <a:off x="2447065" y="2746058"/>
            <a:ext cx="7332476" cy="4124518"/>
          </a:xfrm>
          <a:prstGeom prst="rect">
            <a:avLst/>
          </a:prstGeom>
        </p:spPr>
      </p:pic>
      <p:sp>
        <p:nvSpPr>
          <p:cNvPr id="5" name="Ορθογώνιο 4"/>
          <p:cNvSpPr/>
          <p:nvPr/>
        </p:nvSpPr>
        <p:spPr>
          <a:xfrm>
            <a:off x="1541303" y="35067"/>
            <a:ext cx="9144000" cy="369332"/>
          </a:xfrm>
          <a:prstGeom prst="rect">
            <a:avLst/>
          </a:prstGeom>
        </p:spPr>
        <p:txBody>
          <a:bodyPr wrap="square">
            <a:spAutoFit/>
          </a:bodyPr>
          <a:lstStyle/>
          <a:p>
            <a:pPr algn="ctr"/>
            <a:r>
              <a:rPr lang="en-US" b="1" dirty="0">
                <a:solidFill>
                  <a:srgbClr val="000000"/>
                </a:solidFill>
                <a:latin typeface="Times New Roman" panose="02020603050405020304" pitchFamily="18" charset="0"/>
                <a:cs typeface="Times New Roman" panose="02020603050405020304" pitchFamily="18" charset="0"/>
              </a:rPr>
              <a:t>titanium-rods-in-back-surgery</a:t>
            </a:r>
            <a:r>
              <a:rPr lang="el-GR" b="1" dirty="0">
                <a:solidFill>
                  <a:srgbClr val="000000"/>
                </a:solidFill>
                <a:latin typeface="Times New Roman" panose="02020603050405020304" pitchFamily="18" charset="0"/>
                <a:cs typeface="Times New Roman" panose="02020603050405020304" pitchFamily="18" charset="0"/>
              </a:rPr>
              <a:t>     </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6" name="Ορθογώνιο 5"/>
          <p:cNvSpPr/>
          <p:nvPr/>
        </p:nvSpPr>
        <p:spPr>
          <a:xfrm>
            <a:off x="-10473" y="404399"/>
            <a:ext cx="12174697" cy="2308324"/>
          </a:xfrm>
          <a:prstGeom prst="rect">
            <a:avLst/>
          </a:prstGeom>
        </p:spPr>
        <p:txBody>
          <a:bodyPr wrap="square">
            <a:spAutoFit/>
          </a:bodyPr>
          <a:lstStyle/>
          <a:p>
            <a:pPr lvl="0" algn="ctr" eaLnBrk="0" fontAlgn="base" hangingPunct="0">
              <a:spcBef>
                <a:spcPct val="0"/>
              </a:spcBef>
              <a:spcAft>
                <a:spcPct val="0"/>
              </a:spcAft>
            </a:pPr>
            <a:r>
              <a:rPr lang="el-GR" altLang="el-GR" b="1" dirty="0">
                <a:solidFill>
                  <a:srgbClr val="202124"/>
                </a:solidFill>
                <a:latin typeface="Times New Roman" panose="02020603050405020304" pitchFamily="18" charset="0"/>
                <a:cs typeface="Times New Roman" panose="02020603050405020304" pitchFamily="18" charset="0"/>
              </a:rPr>
              <a:t>Τύποι εμφυτευμάτων που χρησιμοποιούνται στη χειρουργική σπονδυλοδεσία</a:t>
            </a:r>
            <a:r>
              <a:rPr lang="el-GR" altLang="el-GR" b="1" dirty="0" smtClean="0">
                <a:solidFill>
                  <a:srgbClr val="202124"/>
                </a:solidFill>
                <a:latin typeface="Times New Roman" panose="02020603050405020304" pitchFamily="18" charset="0"/>
                <a:cs typeface="Times New Roman" panose="02020603050405020304" pitchFamily="18" charset="0"/>
              </a:rPr>
              <a:t>.</a:t>
            </a:r>
            <a:endParaRPr lang="el-GR" altLang="el-GR" dirty="0">
              <a:solidFill>
                <a:srgbClr val="202124"/>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l-GR" altLang="el-GR" dirty="0">
                <a:solidFill>
                  <a:srgbClr val="202124"/>
                </a:solidFill>
                <a:latin typeface="Times New Roman" panose="02020603050405020304" pitchFamily="18" charset="0"/>
                <a:cs typeface="Times New Roman" panose="02020603050405020304" pitchFamily="18" charset="0"/>
              </a:rPr>
              <a:t>      </a:t>
            </a:r>
            <a:r>
              <a:rPr lang="el-GR" altLang="el-GR" dirty="0">
                <a:solidFill>
                  <a:srgbClr val="0070C0"/>
                </a:solidFill>
                <a:latin typeface="Times New Roman" panose="02020603050405020304" pitchFamily="18" charset="0"/>
                <a:cs typeface="Times New Roman" panose="02020603050405020304" pitchFamily="18" charset="0"/>
              </a:rPr>
              <a:t>Στη χειρουργική σπονδυλοδεσία, τα εμφυτεύματα είτε τοποθετούνται στο χώρο μεταξύ των σπονδύλων είτε τοποθετούνται απευθείας πάνω τους για μεγαλύτερη σταθερότητα. </a:t>
            </a:r>
            <a:endParaRPr lang="el-GR" altLang="el-GR" dirty="0" smtClean="0">
              <a:solidFill>
                <a:srgbClr val="0070C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l-GR" altLang="el-GR" dirty="0" smtClean="0">
                <a:solidFill>
                  <a:srgbClr val="0070C0"/>
                </a:solidFill>
                <a:latin typeface="Times New Roman" panose="02020603050405020304" pitchFamily="18" charset="0"/>
                <a:cs typeface="Times New Roman" panose="02020603050405020304" pitchFamily="18" charset="0"/>
              </a:rPr>
              <a:t>Τα </a:t>
            </a:r>
            <a:r>
              <a:rPr lang="el-GR" altLang="el-GR" dirty="0">
                <a:solidFill>
                  <a:srgbClr val="0070C0"/>
                </a:solidFill>
                <a:latin typeface="Times New Roman" panose="02020603050405020304" pitchFamily="18" charset="0"/>
                <a:cs typeface="Times New Roman" panose="02020603050405020304" pitchFamily="18" charset="0"/>
              </a:rPr>
              <a:t>εμφυτεύματα που χρησιμοποιούνται στη χειρουργική σπονδυλοδεσία χωρίζονται σε τρεις ομάδες: </a:t>
            </a:r>
            <a:endParaRPr lang="el-GR" altLang="el-GR" dirty="0" smtClean="0">
              <a:solidFill>
                <a:srgbClr val="0070C0"/>
              </a:solidFill>
              <a:latin typeface="Times New Roman" panose="02020603050405020304" pitchFamily="18" charset="0"/>
              <a:cs typeface="Times New Roman" panose="02020603050405020304" pitchFamily="18" charset="0"/>
            </a:endParaRPr>
          </a:p>
          <a:p>
            <a:pPr lvl="0" algn="ctr" eaLnBrk="0" fontAlgn="base" hangingPunct="0">
              <a:spcBef>
                <a:spcPct val="0"/>
              </a:spcBef>
              <a:spcAft>
                <a:spcPct val="0"/>
              </a:spcAft>
            </a:pPr>
            <a:r>
              <a:rPr lang="el-GR" altLang="el-GR" dirty="0" smtClean="0">
                <a:solidFill>
                  <a:srgbClr val="FF0000"/>
                </a:solidFill>
                <a:latin typeface="Times New Roman" panose="02020603050405020304" pitchFamily="18" charset="0"/>
                <a:cs typeface="Times New Roman" panose="02020603050405020304" pitchFamily="18" charset="0"/>
              </a:rPr>
              <a:t>Κλουβιά</a:t>
            </a:r>
            <a:r>
              <a:rPr lang="el-GR" altLang="el-GR" dirty="0">
                <a:solidFill>
                  <a:srgbClr val="FF0000"/>
                </a:solidFill>
                <a:latin typeface="Times New Roman" panose="02020603050405020304" pitchFamily="18" charset="0"/>
                <a:cs typeface="Times New Roman" panose="02020603050405020304" pitchFamily="18" charset="0"/>
              </a:rPr>
              <a:t>, Πλάκες και Ράβδοι. </a:t>
            </a:r>
            <a:endParaRPr lang="el-GR" altLang="el-GR" dirty="0" smtClean="0">
              <a:solidFill>
                <a:srgbClr val="FF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l-GR" altLang="el-GR" dirty="0" smtClean="0">
                <a:solidFill>
                  <a:srgbClr val="202124"/>
                </a:solidFill>
                <a:latin typeface="Times New Roman" panose="02020603050405020304" pitchFamily="18" charset="0"/>
                <a:cs typeface="Times New Roman" panose="02020603050405020304" pitchFamily="18" charset="0"/>
              </a:rPr>
              <a:t>Τα </a:t>
            </a:r>
            <a:r>
              <a:rPr lang="el-GR" altLang="el-GR" dirty="0">
                <a:solidFill>
                  <a:srgbClr val="202124"/>
                </a:solidFill>
                <a:latin typeface="Times New Roman" panose="02020603050405020304" pitchFamily="18" charset="0"/>
                <a:cs typeface="Times New Roman" panose="02020603050405020304" pitchFamily="18" charset="0"/>
              </a:rPr>
              <a:t>εμφυτεύματα κλουβιού επιτρέπουν την ανάπτυξη μεσοσπονδύλιου οστού στη χειρουργική σπονδυλοδεσία. Οι σφιγκτήρες είναι τοποθετημένοι για να στηρίζουν και να συγκρατούν τα δύο παξιμάδια. Μάλιστα γίνονται μέρος της σπονδυλικής στήλης και παίζουν υποστηρικτικό ρόλο μετά την οσφυϊκή επέμβαση.</a:t>
            </a:r>
            <a:r>
              <a:rPr lang="el-GR" altLang="el-GR"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55784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tretch>
            <a:fillRect/>
          </a:stretch>
        </p:blipFill>
        <p:spPr>
          <a:xfrm>
            <a:off x="1524000" y="1740923"/>
            <a:ext cx="9144000" cy="4991411"/>
          </a:xfrm>
          <a:prstGeom prst="rect">
            <a:avLst/>
          </a:prstGeom>
        </p:spPr>
      </p:pic>
      <p:sp>
        <p:nvSpPr>
          <p:cNvPr id="4" name="Ορθογώνιο 3"/>
          <p:cNvSpPr/>
          <p:nvPr/>
        </p:nvSpPr>
        <p:spPr>
          <a:xfrm>
            <a:off x="1513237" y="0"/>
            <a:ext cx="9144000" cy="369332"/>
          </a:xfrm>
          <a:prstGeom prst="rect">
            <a:avLst/>
          </a:prstGeom>
        </p:spPr>
        <p:txBody>
          <a:bodyPr wrap="square">
            <a:spAutoFit/>
          </a:bodyPr>
          <a:lstStyle/>
          <a:p>
            <a:pPr algn="ctr"/>
            <a:r>
              <a:rPr lang="en-US" b="1" dirty="0">
                <a:solidFill>
                  <a:srgbClr val="000000"/>
                </a:solidFill>
                <a:latin typeface="Times New Roman" panose="02020603050405020304" pitchFamily="18" charset="0"/>
                <a:cs typeface="Times New Roman" panose="02020603050405020304" pitchFamily="18" charset="0"/>
              </a:rPr>
              <a:t>titanium-rods-in-back-surgery</a:t>
            </a:r>
            <a:r>
              <a:rPr lang="el-GR" b="1" dirty="0">
                <a:solidFill>
                  <a:srgbClr val="000000"/>
                </a:solidFill>
                <a:latin typeface="Times New Roman" panose="02020603050405020304" pitchFamily="18" charset="0"/>
                <a:cs typeface="Times New Roman" panose="02020603050405020304" pitchFamily="18" charset="0"/>
              </a:rPr>
              <a:t>     </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5" name="Ορθογώνιο 4"/>
          <p:cNvSpPr/>
          <p:nvPr/>
        </p:nvSpPr>
        <p:spPr>
          <a:xfrm>
            <a:off x="1502474" y="593462"/>
            <a:ext cx="9154763" cy="923330"/>
          </a:xfrm>
          <a:prstGeom prst="rect">
            <a:avLst/>
          </a:prstGeom>
        </p:spPr>
        <p:txBody>
          <a:bodyPr wrap="square">
            <a:spAutoFit/>
          </a:bodyPr>
          <a:lstStyle/>
          <a:p>
            <a:pPr lvl="0" algn="just" eaLnBrk="0" fontAlgn="base" hangingPunct="0">
              <a:spcBef>
                <a:spcPct val="0"/>
              </a:spcBef>
              <a:spcAft>
                <a:spcPct val="0"/>
              </a:spcAft>
            </a:pPr>
            <a:r>
              <a:rPr lang="el-GR" altLang="el-GR" dirty="0" smtClean="0">
                <a:solidFill>
                  <a:srgbClr val="0070C0"/>
                </a:solidFill>
                <a:latin typeface="Times New Roman" panose="02020603050405020304" pitchFamily="18" charset="0"/>
                <a:cs typeface="Times New Roman" panose="02020603050405020304" pitchFamily="18" charset="0"/>
              </a:rPr>
              <a:t>     Οι </a:t>
            </a:r>
            <a:r>
              <a:rPr lang="el-GR" altLang="el-GR" dirty="0">
                <a:solidFill>
                  <a:srgbClr val="0070C0"/>
                </a:solidFill>
                <a:latin typeface="Times New Roman" panose="02020603050405020304" pitchFamily="18" charset="0"/>
                <a:cs typeface="Times New Roman" panose="02020603050405020304" pitchFamily="18" charset="0"/>
              </a:rPr>
              <a:t>πλάκες βιδώνονται στις χάντρες και συγκρατούνται μεταξύ τους για σπονδυλοδεσία. Τα εμφυτεύματα πλάκας έχουν την απαραίτητη ευελιξία και δεν εμποδίζουν την κάμψη και το ίσιωμα της πλάτης. </a:t>
            </a:r>
          </a:p>
        </p:txBody>
      </p:sp>
    </p:spTree>
    <p:extLst>
      <p:ext uri="{BB962C8B-B14F-4D97-AF65-F5344CB8AC3E}">
        <p14:creationId xmlns:p14="http://schemas.microsoft.com/office/powerpoint/2010/main" val="29422622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tretch>
            <a:fillRect/>
          </a:stretch>
        </p:blipFill>
        <p:spPr>
          <a:xfrm>
            <a:off x="2135620" y="917430"/>
            <a:ext cx="7920760" cy="5940570"/>
          </a:xfrm>
          <a:prstGeom prst="rect">
            <a:avLst/>
          </a:prstGeom>
        </p:spPr>
      </p:pic>
      <p:sp>
        <p:nvSpPr>
          <p:cNvPr id="4" name="Ορθογώνιο 3"/>
          <p:cNvSpPr/>
          <p:nvPr/>
        </p:nvSpPr>
        <p:spPr>
          <a:xfrm>
            <a:off x="1524000" y="140804"/>
            <a:ext cx="9144000" cy="369332"/>
          </a:xfrm>
          <a:prstGeom prst="rect">
            <a:avLst/>
          </a:prstGeom>
        </p:spPr>
        <p:txBody>
          <a:bodyPr wrap="square">
            <a:spAutoFit/>
          </a:bodyPr>
          <a:lstStyle/>
          <a:p>
            <a:pPr algn="ctr"/>
            <a:r>
              <a:rPr lang="en-US" b="1" dirty="0">
                <a:solidFill>
                  <a:srgbClr val="000000"/>
                </a:solidFill>
                <a:latin typeface="Times New Roman" panose="02020603050405020304" pitchFamily="18" charset="0"/>
                <a:cs typeface="Times New Roman" panose="02020603050405020304" pitchFamily="18" charset="0"/>
              </a:rPr>
              <a:t>titanium-rods-in-back-surgery</a:t>
            </a:r>
            <a:r>
              <a:rPr lang="el-GR" b="1" dirty="0">
                <a:solidFill>
                  <a:srgbClr val="000000"/>
                </a:solidFill>
                <a:latin typeface="Times New Roman" panose="02020603050405020304" pitchFamily="18" charset="0"/>
                <a:cs typeface="Times New Roman" panose="02020603050405020304" pitchFamily="18" charset="0"/>
              </a:rPr>
              <a:t>     </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5" name="Ορθογώνιο 4"/>
          <p:cNvSpPr/>
          <p:nvPr/>
        </p:nvSpPr>
        <p:spPr>
          <a:xfrm>
            <a:off x="932597" y="510136"/>
            <a:ext cx="10326806" cy="369332"/>
          </a:xfrm>
          <a:prstGeom prst="rect">
            <a:avLst/>
          </a:prstGeom>
        </p:spPr>
        <p:txBody>
          <a:bodyPr wrap="square">
            <a:spAutoFit/>
          </a:bodyPr>
          <a:lstStyle/>
          <a:p>
            <a:pPr lvl="0" eaLnBrk="0" fontAlgn="base" hangingPunct="0">
              <a:spcBef>
                <a:spcPct val="0"/>
              </a:spcBef>
              <a:spcAft>
                <a:spcPct val="0"/>
              </a:spcAft>
            </a:pPr>
            <a:r>
              <a:rPr lang="el-GR" altLang="el-GR" dirty="0">
                <a:solidFill>
                  <a:srgbClr val="0070C0"/>
                </a:solidFill>
                <a:latin typeface="Times New Roman" panose="02020603050405020304" pitchFamily="18" charset="0"/>
                <a:cs typeface="Times New Roman" panose="02020603050405020304" pitchFamily="18" charset="0"/>
              </a:rPr>
              <a:t>Οι ράβδοι τιτανίου σταθεροποιούν τη σπονδυλική στήλη. Συνδέονται στους σπονδύλους με γάντζους ή </a:t>
            </a:r>
            <a:r>
              <a:rPr lang="el-GR" altLang="el-GR" dirty="0" smtClean="0">
                <a:solidFill>
                  <a:srgbClr val="0070C0"/>
                </a:solidFill>
                <a:latin typeface="Times New Roman" panose="02020603050405020304" pitchFamily="18" charset="0"/>
                <a:cs typeface="Times New Roman" panose="02020603050405020304" pitchFamily="18" charset="0"/>
              </a:rPr>
              <a:t>βίδες</a:t>
            </a:r>
            <a:endParaRPr lang="el-GR" altLang="el-GR"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72261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p:cNvPicPr>
            <a:picLocks noChangeAspect="1"/>
          </p:cNvPicPr>
          <p:nvPr/>
        </p:nvPicPr>
        <p:blipFill>
          <a:blip r:embed="rId2"/>
          <a:stretch>
            <a:fillRect/>
          </a:stretch>
        </p:blipFill>
        <p:spPr>
          <a:xfrm>
            <a:off x="6073405" y="1951766"/>
            <a:ext cx="5359759" cy="3573554"/>
          </a:xfrm>
          <a:prstGeom prst="rect">
            <a:avLst/>
          </a:prstGeom>
        </p:spPr>
      </p:pic>
      <p:sp>
        <p:nvSpPr>
          <p:cNvPr id="4" name="Ορθογώνιο 3"/>
          <p:cNvSpPr/>
          <p:nvPr/>
        </p:nvSpPr>
        <p:spPr>
          <a:xfrm>
            <a:off x="1501405" y="0"/>
            <a:ext cx="9144000" cy="369332"/>
          </a:xfrm>
          <a:prstGeom prst="rect">
            <a:avLst/>
          </a:prstGeom>
        </p:spPr>
        <p:txBody>
          <a:bodyPr wrap="square">
            <a:spAutoFit/>
          </a:bodyPr>
          <a:lstStyle/>
          <a:p>
            <a:pPr algn="ctr"/>
            <a:r>
              <a:rPr lang="en-US" b="1" dirty="0">
                <a:solidFill>
                  <a:srgbClr val="000000"/>
                </a:solidFill>
                <a:latin typeface="Times New Roman" panose="02020603050405020304" pitchFamily="18" charset="0"/>
                <a:cs typeface="Times New Roman" panose="02020603050405020304" pitchFamily="18" charset="0"/>
              </a:rPr>
              <a:t>titanium-rods-in-back-surgery</a:t>
            </a:r>
            <a:r>
              <a:rPr lang="el-GR" b="1" dirty="0">
                <a:solidFill>
                  <a:srgbClr val="000000"/>
                </a:solidFill>
                <a:latin typeface="Times New Roman" panose="02020603050405020304" pitchFamily="18" charset="0"/>
                <a:cs typeface="Times New Roman" panose="02020603050405020304" pitchFamily="18" charset="0"/>
              </a:rPr>
              <a:t>     </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3" name="Ορθογώνιο 2"/>
          <p:cNvSpPr/>
          <p:nvPr/>
        </p:nvSpPr>
        <p:spPr>
          <a:xfrm>
            <a:off x="151155" y="783888"/>
            <a:ext cx="5130529" cy="5909310"/>
          </a:xfrm>
          <a:prstGeom prst="rect">
            <a:avLst/>
          </a:prstGeom>
        </p:spPr>
        <p:txBody>
          <a:bodyPr wrap="square">
            <a:spAutoFit/>
          </a:bodyPr>
          <a:lstStyle/>
          <a:p>
            <a:pPr lvl="0" algn="ctr" eaLnBrk="0" fontAlgn="base" hangingPunct="0">
              <a:spcBef>
                <a:spcPct val="0"/>
              </a:spcBef>
              <a:spcAft>
                <a:spcPct val="0"/>
              </a:spcAft>
            </a:pPr>
            <a:r>
              <a:rPr lang="el-GR" altLang="el-GR" b="1" dirty="0">
                <a:solidFill>
                  <a:srgbClr val="202124"/>
                </a:solidFill>
                <a:latin typeface="Times New Roman" panose="02020603050405020304" pitchFamily="18" charset="0"/>
                <a:cs typeface="Times New Roman" panose="02020603050405020304" pitchFamily="18" charset="0"/>
              </a:rPr>
              <a:t>Ποιες είναι οι ιδιότητες των εμφυτευμάτων τιτανίου</a:t>
            </a:r>
            <a:r>
              <a:rPr lang="el-GR" altLang="el-GR" b="1" dirty="0" smtClean="0">
                <a:solidFill>
                  <a:srgbClr val="202124"/>
                </a:solidFill>
                <a:latin typeface="Times New Roman" panose="02020603050405020304" pitchFamily="18" charset="0"/>
                <a:cs typeface="Times New Roman" panose="02020603050405020304" pitchFamily="18" charset="0"/>
              </a:rPr>
              <a:t>;</a:t>
            </a:r>
            <a:endParaRPr lang="en-US" altLang="el-GR" dirty="0">
              <a:solidFill>
                <a:srgbClr val="202124"/>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l-GR" dirty="0">
                <a:solidFill>
                  <a:srgbClr val="202124"/>
                </a:solidFill>
                <a:latin typeface="Times New Roman" panose="02020603050405020304" pitchFamily="18" charset="0"/>
                <a:cs typeface="Times New Roman" panose="02020603050405020304" pitchFamily="18" charset="0"/>
              </a:rPr>
              <a:t>     </a:t>
            </a:r>
            <a:r>
              <a:rPr lang="el-GR" altLang="el-GR" dirty="0">
                <a:solidFill>
                  <a:srgbClr val="0070C0"/>
                </a:solidFill>
                <a:latin typeface="Times New Roman" panose="02020603050405020304" pitchFamily="18" charset="0"/>
                <a:cs typeface="Times New Roman" panose="02020603050405020304" pitchFamily="18" charset="0"/>
              </a:rPr>
              <a:t>Τα εμφυτεύματα τιτανίου χρησιμοποιούνται συνήθως σε χειρουργικές επεμβάσεις σπονδυλικής στήλης. </a:t>
            </a:r>
            <a:r>
              <a:rPr lang="el-GR" altLang="el-GR" dirty="0">
                <a:solidFill>
                  <a:srgbClr val="202124"/>
                </a:solidFill>
                <a:latin typeface="Times New Roman" panose="02020603050405020304" pitchFamily="18" charset="0"/>
                <a:cs typeface="Times New Roman" panose="02020603050405020304" pitchFamily="18" charset="0"/>
              </a:rPr>
              <a:t>Το πιο σημαντικό κίνητρο για τη χρήση αυτού του τύπου εμφυτεύματος είναι η υψηλή ζήτηση για ταχύτερη ανάρρωση και λιγότερο χρόνο. </a:t>
            </a:r>
            <a:r>
              <a:rPr lang="el-GR" altLang="el-GR" dirty="0">
                <a:solidFill>
                  <a:srgbClr val="0070C0"/>
                </a:solidFill>
                <a:latin typeface="Times New Roman" panose="02020603050405020304" pitchFamily="18" charset="0"/>
                <a:cs typeface="Times New Roman" panose="02020603050405020304" pitchFamily="18" charset="0"/>
              </a:rPr>
              <a:t>Αν και ο ανοξείδωτος χάλυβας είναι επίσης ένα λειτουργικό εμφύτευμα, το τιτάνιο έχει πλεονεκτήματα που το καθιστούν ανώτερο από τον χάλυβα. </a:t>
            </a:r>
            <a:endParaRPr lang="en-US" altLang="el-GR" dirty="0">
              <a:solidFill>
                <a:srgbClr val="0070C0"/>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l-GR" dirty="0">
                <a:solidFill>
                  <a:srgbClr val="202124"/>
                </a:solidFill>
                <a:latin typeface="Times New Roman" panose="02020603050405020304" pitchFamily="18" charset="0"/>
                <a:cs typeface="Times New Roman" panose="02020603050405020304" pitchFamily="18" charset="0"/>
              </a:rPr>
              <a:t>     </a:t>
            </a:r>
            <a:r>
              <a:rPr lang="el-GR" altLang="el-GR" dirty="0">
                <a:solidFill>
                  <a:srgbClr val="FF0000"/>
                </a:solidFill>
                <a:latin typeface="Times New Roman" panose="02020603050405020304" pitchFamily="18" charset="0"/>
                <a:cs typeface="Times New Roman" panose="02020603050405020304" pitchFamily="18" charset="0"/>
              </a:rPr>
              <a:t>Το τιτάνιο έχει όλα τα πλεονεκτήματα της χρήσης ανοξείδωτου χάλυβα και ταυτόχρονα τα μειονεκτήματά του είναι λιγότερα. </a:t>
            </a:r>
            <a:r>
              <a:rPr lang="el-GR" altLang="el-GR" dirty="0">
                <a:solidFill>
                  <a:srgbClr val="0070C0"/>
                </a:solidFill>
                <a:latin typeface="Times New Roman" panose="02020603050405020304" pitchFamily="18" charset="0"/>
                <a:cs typeface="Times New Roman" panose="02020603050405020304" pitchFamily="18" charset="0"/>
              </a:rPr>
              <a:t>Αυτό το κράμα είναι τόσο ισχυρό όσο ο ανοξείδωτος χάλυβας, αλλά ζυγίζει το μισό του χάλυβα. Είναι βιολογικά συμβατό με τα οστά και τους επιτρέπει να μεγαλώνουν. Μετά τη χειρουργική επέμβαση, παρέχουν καλύτερες σαρώσεις MRI και CT και, σε αντίθεση με τον χάλυβα, είναι μη σιδηρούχα. Για το λόγο αυτό, ο μαγνήτης που χρησιμοποιείται στα μηχανήματα μαγνητικής τομογραφίας δεν ασκεί δύναμη σε αυτά. </a:t>
            </a:r>
          </a:p>
        </p:txBody>
      </p:sp>
    </p:spTree>
    <p:extLst>
      <p:ext uri="{BB962C8B-B14F-4D97-AF65-F5344CB8AC3E}">
        <p14:creationId xmlns:p14="http://schemas.microsoft.com/office/powerpoint/2010/main" val="2649809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2230388" y="2383786"/>
            <a:ext cx="7731224" cy="4348814"/>
          </a:xfrm>
          <a:prstGeom prst="rect">
            <a:avLst/>
          </a:prstGeom>
        </p:spPr>
      </p:pic>
      <p:sp>
        <p:nvSpPr>
          <p:cNvPr id="5" name="Ορθογώνιο 4"/>
          <p:cNvSpPr/>
          <p:nvPr/>
        </p:nvSpPr>
        <p:spPr>
          <a:xfrm>
            <a:off x="1524000" y="89920"/>
            <a:ext cx="9144000" cy="369332"/>
          </a:xfrm>
          <a:prstGeom prst="rect">
            <a:avLst/>
          </a:prstGeom>
        </p:spPr>
        <p:txBody>
          <a:bodyPr wrap="square">
            <a:spAutoFit/>
          </a:bodyPr>
          <a:lstStyle/>
          <a:p>
            <a:pPr algn="ctr"/>
            <a:r>
              <a:rPr lang="en-US" b="1" dirty="0">
                <a:solidFill>
                  <a:srgbClr val="000000"/>
                </a:solidFill>
                <a:latin typeface="Times New Roman" panose="02020603050405020304" pitchFamily="18" charset="0"/>
                <a:cs typeface="Times New Roman" panose="02020603050405020304" pitchFamily="18" charset="0"/>
              </a:rPr>
              <a:t>titanium-rods-in-back-surgery</a:t>
            </a:r>
            <a:r>
              <a:rPr lang="el-GR" b="1" dirty="0">
                <a:solidFill>
                  <a:srgbClr val="000000"/>
                </a:solidFill>
                <a:latin typeface="Times New Roman" panose="02020603050405020304" pitchFamily="18" charset="0"/>
                <a:cs typeface="Times New Roman" panose="02020603050405020304" pitchFamily="18" charset="0"/>
              </a:rPr>
              <a:t>     </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2" name="Ορθογώνιο 1"/>
          <p:cNvSpPr/>
          <p:nvPr/>
        </p:nvSpPr>
        <p:spPr>
          <a:xfrm>
            <a:off x="0" y="682855"/>
            <a:ext cx="12192000" cy="1477328"/>
          </a:xfrm>
          <a:prstGeom prst="rect">
            <a:avLst/>
          </a:prstGeom>
        </p:spPr>
        <p:txBody>
          <a:bodyPr wrap="square">
            <a:spAutoFit/>
          </a:bodyPr>
          <a:lstStyle/>
          <a:p>
            <a:pPr lvl="0" algn="just" eaLnBrk="0" fontAlgn="base" hangingPunct="0">
              <a:spcBef>
                <a:spcPct val="0"/>
              </a:spcBef>
              <a:spcAft>
                <a:spcPct val="0"/>
              </a:spcAft>
            </a:pPr>
            <a:r>
              <a:rPr lang="en-US" altLang="el-GR" dirty="0" smtClean="0">
                <a:solidFill>
                  <a:srgbClr val="FF0000"/>
                </a:solidFill>
                <a:latin typeface="Times New Roman" panose="02020603050405020304" pitchFamily="18" charset="0"/>
                <a:cs typeface="Times New Roman" panose="02020603050405020304" pitchFamily="18" charset="0"/>
              </a:rPr>
              <a:t>     </a:t>
            </a:r>
            <a:r>
              <a:rPr lang="el-GR" altLang="el-GR" dirty="0" smtClean="0">
                <a:solidFill>
                  <a:srgbClr val="FF0000"/>
                </a:solidFill>
                <a:latin typeface="Times New Roman" panose="02020603050405020304" pitchFamily="18" charset="0"/>
                <a:cs typeface="Times New Roman" panose="02020603050405020304" pitchFamily="18" charset="0"/>
              </a:rPr>
              <a:t>Τα </a:t>
            </a:r>
            <a:r>
              <a:rPr lang="el-GR" altLang="el-GR" dirty="0">
                <a:solidFill>
                  <a:srgbClr val="FF0000"/>
                </a:solidFill>
                <a:latin typeface="Times New Roman" panose="02020603050405020304" pitchFamily="18" charset="0"/>
                <a:cs typeface="Times New Roman" panose="02020603050405020304" pitchFamily="18" charset="0"/>
              </a:rPr>
              <a:t>εμφυτεύματα τιτανίου είναι επίσης εξαιρετικά ανθεκτικά. </a:t>
            </a:r>
            <a:r>
              <a:rPr lang="el-GR" altLang="el-GR" dirty="0">
                <a:solidFill>
                  <a:srgbClr val="0070C0"/>
                </a:solidFill>
                <a:latin typeface="Times New Roman" panose="02020603050405020304" pitchFamily="18" charset="0"/>
                <a:cs typeface="Times New Roman" panose="02020603050405020304" pitchFamily="18" charset="0"/>
              </a:rPr>
              <a:t>Είναι ανθεκτικά στη διάβρωση. Είναι μη τοξικά και δεν απορρίπτονται από τον οργανισμό. Όταν πλάκες, καρφίτσες και ράβδοι τιτανίου εισάγονται στο σώμα, μπορούν να διαρκέσουν έως και 20 χρόνια ή περισσότερο. </a:t>
            </a:r>
            <a:endParaRPr lang="en-US" altLang="el-GR" dirty="0">
              <a:solidFill>
                <a:srgbClr val="0070C0"/>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l-GR" dirty="0">
                <a:solidFill>
                  <a:srgbClr val="0070C0"/>
                </a:solidFill>
                <a:latin typeface="Times New Roman" panose="02020603050405020304" pitchFamily="18" charset="0"/>
                <a:cs typeface="Times New Roman" panose="02020603050405020304" pitchFamily="18" charset="0"/>
              </a:rPr>
              <a:t>     </a:t>
            </a:r>
            <a:r>
              <a:rPr lang="el-GR" altLang="el-GR" dirty="0">
                <a:solidFill>
                  <a:srgbClr val="FF0000"/>
                </a:solidFill>
                <a:latin typeface="Times New Roman" panose="02020603050405020304" pitchFamily="18" charset="0"/>
                <a:cs typeface="Times New Roman" panose="02020603050405020304" pitchFamily="18" charset="0"/>
              </a:rPr>
              <a:t>Για το λόγο αυτό, πρόσφατα έχει αυξηθεί η χρήση τιτανίου στα εμφυτεύματα. Τα εμφυτεύματα τιτανίου από ράβδο, κλουβί, βίδα, γάντζο, σύρμα, πλάκα και παξιμάδι από τιτάνιο προτιμώνται έναντι του χάλυβα. </a:t>
            </a:r>
          </a:p>
        </p:txBody>
      </p:sp>
    </p:spTree>
    <p:extLst>
      <p:ext uri="{BB962C8B-B14F-4D97-AF65-F5344CB8AC3E}">
        <p14:creationId xmlns:p14="http://schemas.microsoft.com/office/powerpoint/2010/main" val="33136300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tretch>
            <a:fillRect/>
          </a:stretch>
        </p:blipFill>
        <p:spPr>
          <a:xfrm>
            <a:off x="7474424" y="754380"/>
            <a:ext cx="4572000" cy="6103620"/>
          </a:xfrm>
          <a:prstGeom prst="rect">
            <a:avLst/>
          </a:prstGeom>
        </p:spPr>
      </p:pic>
      <p:sp>
        <p:nvSpPr>
          <p:cNvPr id="4" name="Ορθογώνιο 3"/>
          <p:cNvSpPr/>
          <p:nvPr/>
        </p:nvSpPr>
        <p:spPr>
          <a:xfrm>
            <a:off x="1496704" y="179347"/>
            <a:ext cx="9144000" cy="369332"/>
          </a:xfrm>
          <a:prstGeom prst="rect">
            <a:avLst/>
          </a:prstGeom>
        </p:spPr>
        <p:txBody>
          <a:bodyPr wrap="square">
            <a:spAutoFit/>
          </a:bodyPr>
          <a:lstStyle/>
          <a:p>
            <a:pPr algn="ctr"/>
            <a:r>
              <a:rPr lang="en-US" b="1" dirty="0">
                <a:solidFill>
                  <a:srgbClr val="000000"/>
                </a:solidFill>
                <a:latin typeface="Times New Roman" panose="02020603050405020304" pitchFamily="18" charset="0"/>
                <a:cs typeface="Times New Roman" panose="02020603050405020304" pitchFamily="18" charset="0"/>
              </a:rPr>
              <a:t>titanium-rods-in-back-surgery</a:t>
            </a:r>
            <a:r>
              <a:rPr lang="el-GR" b="1" dirty="0">
                <a:solidFill>
                  <a:srgbClr val="000000"/>
                </a:solidFill>
                <a:latin typeface="Times New Roman" panose="02020603050405020304" pitchFamily="18" charset="0"/>
                <a:cs typeface="Times New Roman" panose="02020603050405020304" pitchFamily="18" charset="0"/>
              </a:rPr>
              <a:t>     </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5" name="Ορθογώνιο 4"/>
          <p:cNvSpPr/>
          <p:nvPr/>
        </p:nvSpPr>
        <p:spPr>
          <a:xfrm>
            <a:off x="464023" y="990034"/>
            <a:ext cx="6096000" cy="5632311"/>
          </a:xfrm>
          <a:prstGeom prst="rect">
            <a:avLst/>
          </a:prstGeom>
        </p:spPr>
        <p:txBody>
          <a:bodyPr>
            <a:spAutoFit/>
          </a:bodyPr>
          <a:lstStyle/>
          <a:p>
            <a:pPr lvl="0" algn="ctr" eaLnBrk="0" fontAlgn="base" hangingPunct="0">
              <a:spcBef>
                <a:spcPct val="0"/>
              </a:spcBef>
              <a:spcAft>
                <a:spcPct val="0"/>
              </a:spcAft>
            </a:pPr>
            <a:r>
              <a:rPr lang="el-GR" altLang="el-GR" b="1" dirty="0">
                <a:solidFill>
                  <a:srgbClr val="202124"/>
                </a:solidFill>
                <a:latin typeface="Times New Roman" panose="02020603050405020304" pitchFamily="18" charset="0"/>
                <a:cs typeface="Times New Roman" panose="02020603050405020304" pitchFamily="18" charset="0"/>
              </a:rPr>
              <a:t>Μειονεκτήματα της χρήσης εμφυτευμάτων τιτανίου</a:t>
            </a:r>
            <a:endParaRPr lang="en-US" altLang="el-GR" b="1" dirty="0">
              <a:solidFill>
                <a:srgbClr val="202124"/>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endParaRPr lang="en-US" altLang="el-GR" dirty="0">
              <a:solidFill>
                <a:srgbClr val="202124"/>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l-GR" altLang="el-GR" dirty="0">
                <a:solidFill>
                  <a:srgbClr val="202124"/>
                </a:solidFill>
                <a:latin typeface="Times New Roman" panose="02020603050405020304" pitchFamily="18" charset="0"/>
                <a:cs typeface="Times New Roman" panose="02020603050405020304" pitchFamily="18" charset="0"/>
              </a:rPr>
              <a:t> </a:t>
            </a:r>
            <a:r>
              <a:rPr lang="en-US" altLang="el-GR" dirty="0">
                <a:solidFill>
                  <a:srgbClr val="202124"/>
                </a:solidFill>
                <a:latin typeface="Times New Roman" panose="02020603050405020304" pitchFamily="18" charset="0"/>
                <a:cs typeface="Times New Roman" panose="02020603050405020304" pitchFamily="18" charset="0"/>
              </a:rPr>
              <a:t>     </a:t>
            </a:r>
            <a:r>
              <a:rPr lang="el-GR" altLang="el-GR" dirty="0">
                <a:solidFill>
                  <a:srgbClr val="202124"/>
                </a:solidFill>
                <a:latin typeface="Times New Roman" panose="02020603050405020304" pitchFamily="18" charset="0"/>
                <a:cs typeface="Times New Roman" panose="02020603050405020304" pitchFamily="18" charset="0"/>
              </a:rPr>
              <a:t>Το τιτάνιο, όπως όλα τα μέταλλα, έχει το μειονέκτημα ότι </a:t>
            </a:r>
            <a:r>
              <a:rPr lang="el-GR" altLang="el-GR" dirty="0">
                <a:solidFill>
                  <a:srgbClr val="FF0000"/>
                </a:solidFill>
                <a:latin typeface="Times New Roman" panose="02020603050405020304" pitchFamily="18" charset="0"/>
                <a:cs typeface="Times New Roman" panose="02020603050405020304" pitchFamily="18" charset="0"/>
              </a:rPr>
              <a:t>δεν είναι διαφανές σε ακτινογραφίες ή μαγνητικές τομογραφίες</a:t>
            </a:r>
            <a:r>
              <a:rPr lang="el-GR" altLang="el-GR" dirty="0">
                <a:solidFill>
                  <a:srgbClr val="202124"/>
                </a:solidFill>
                <a:latin typeface="Times New Roman" panose="02020603050405020304" pitchFamily="18" charset="0"/>
                <a:cs typeface="Times New Roman" panose="02020603050405020304" pitchFamily="18" charset="0"/>
              </a:rPr>
              <a:t> και μερικές φορές κρύβει ή κρύβει τις ανατομικές αλλαγές μετά την επέμβαση. </a:t>
            </a:r>
            <a:endParaRPr lang="en-US" altLang="el-GR" dirty="0">
              <a:solidFill>
                <a:srgbClr val="202124"/>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l-GR" dirty="0">
                <a:solidFill>
                  <a:srgbClr val="202124"/>
                </a:solidFill>
                <a:latin typeface="Times New Roman" panose="02020603050405020304" pitchFamily="18" charset="0"/>
                <a:cs typeface="Times New Roman" panose="02020603050405020304" pitchFamily="18" charset="0"/>
              </a:rPr>
              <a:t>     </a:t>
            </a:r>
            <a:r>
              <a:rPr lang="el-GR" altLang="el-GR" dirty="0">
                <a:solidFill>
                  <a:srgbClr val="202124"/>
                </a:solidFill>
                <a:latin typeface="Times New Roman" panose="02020603050405020304" pitchFamily="18" charset="0"/>
                <a:cs typeface="Times New Roman" panose="02020603050405020304" pitchFamily="18" charset="0"/>
              </a:rPr>
              <a:t>Από την άλλη, αν και το τιτάνιο δεν είναι τοξικό μέταλλο, </a:t>
            </a:r>
            <a:r>
              <a:rPr lang="el-GR" altLang="el-GR" dirty="0">
                <a:solidFill>
                  <a:srgbClr val="FF0000"/>
                </a:solidFill>
                <a:latin typeface="Times New Roman" panose="02020603050405020304" pitchFamily="18" charset="0"/>
                <a:cs typeface="Times New Roman" panose="02020603050405020304" pitchFamily="18" charset="0"/>
              </a:rPr>
              <a:t>είναι ένα βαρύ μέταλλο και έχει σοβαρές αρνητικές επιπτώσεις στην υγεία. </a:t>
            </a:r>
            <a:r>
              <a:rPr lang="el-GR" altLang="el-GR" dirty="0">
                <a:solidFill>
                  <a:srgbClr val="202124"/>
                </a:solidFill>
                <a:latin typeface="Times New Roman" panose="02020603050405020304" pitchFamily="18" charset="0"/>
                <a:cs typeface="Times New Roman" panose="02020603050405020304" pitchFamily="18" charset="0"/>
              </a:rPr>
              <a:t>Αυτό το μέταλλο έχει την ικανότητα να επηρεάζει τη λειτουργία των πνευμόνων, η οποία προκαλεί πνευμονικές παθήσεις όπως η υπεζωκοτική νόσος. </a:t>
            </a:r>
            <a:r>
              <a:rPr lang="el-GR" altLang="el-GR" dirty="0">
                <a:solidFill>
                  <a:srgbClr val="FF0000"/>
                </a:solidFill>
                <a:latin typeface="Times New Roman" panose="02020603050405020304" pitchFamily="18" charset="0"/>
                <a:cs typeface="Times New Roman" panose="02020603050405020304" pitchFamily="18" charset="0"/>
              </a:rPr>
              <a:t>Μπορεί επίσης να προκαλέσει πόνο στο στήθος, αναπνευστικά προβλήματα, βήχα και ερεθισμό του δέρματος ή των ματιών</a:t>
            </a:r>
            <a:r>
              <a:rPr lang="el-GR" altLang="el-GR" dirty="0">
                <a:solidFill>
                  <a:srgbClr val="202124"/>
                </a:solidFill>
                <a:latin typeface="Times New Roman" panose="02020603050405020304" pitchFamily="18" charset="0"/>
                <a:cs typeface="Times New Roman" panose="02020603050405020304" pitchFamily="18" charset="0"/>
              </a:rPr>
              <a:t>. </a:t>
            </a:r>
            <a:r>
              <a:rPr lang="el-GR" altLang="el-GR" dirty="0">
                <a:solidFill>
                  <a:srgbClr val="0070C0"/>
                </a:solidFill>
                <a:latin typeface="Times New Roman" panose="02020603050405020304" pitchFamily="18" charset="0"/>
                <a:cs typeface="Times New Roman" panose="02020603050405020304" pitchFamily="18" charset="0"/>
              </a:rPr>
              <a:t>Φυσικά, αυτές οι αλλεργικές αντιδράσεις δεν συμβαίνουν σε όλους. Μερικοί άνθρωποι έχουν γενετική προδιάθεση για δηλητηρίαση από τιτάνιο. Αυτό συμβαίνει επειδή ορισμένα γονίδια στο σώμα τους που πρέπει να αποτοξινώσουν το τιτάνιο στο ήπαρ έχουν αφαιρεθεί. Σε αυτές τις περιπτώσεις, ο γενετικός έλεγχος μπορεί να δείξει αυτό το πρόβλημα και μια ειδική δίαιτα μπορεί να λύσει το πρόβλημα της αποτοξίνωσης </a:t>
            </a:r>
          </a:p>
        </p:txBody>
      </p:sp>
    </p:spTree>
    <p:extLst>
      <p:ext uri="{BB962C8B-B14F-4D97-AF65-F5344CB8AC3E}">
        <p14:creationId xmlns:p14="http://schemas.microsoft.com/office/powerpoint/2010/main" val="34241560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1524000" y="260648"/>
            <a:ext cx="9144000" cy="369332"/>
          </a:xfrm>
          <a:prstGeom prst="rect">
            <a:avLst/>
          </a:prstGeom>
        </p:spPr>
        <p:txBody>
          <a:bodyPr wrap="square">
            <a:spAutoFit/>
          </a:bodyPr>
          <a:lstStyle/>
          <a:p>
            <a:pPr algn="ctr"/>
            <a:r>
              <a:rPr lang="en-US" b="1" dirty="0">
                <a:solidFill>
                  <a:srgbClr val="000000"/>
                </a:solidFill>
                <a:latin typeface="Times New Roman" panose="02020603050405020304" pitchFamily="18" charset="0"/>
                <a:cs typeface="Times New Roman" panose="02020603050405020304" pitchFamily="18" charset="0"/>
              </a:rPr>
              <a:t>titanium-rods-in-back-surgery</a:t>
            </a:r>
            <a:r>
              <a:rPr lang="el-GR" b="1" dirty="0">
                <a:solidFill>
                  <a:srgbClr val="000000"/>
                </a:solidFill>
                <a:latin typeface="Times New Roman" panose="02020603050405020304" pitchFamily="18" charset="0"/>
                <a:cs typeface="Times New Roman" panose="02020603050405020304" pitchFamily="18" charset="0"/>
              </a:rPr>
              <a:t>     </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2" name="Ορθογώνιο 1"/>
          <p:cNvSpPr/>
          <p:nvPr/>
        </p:nvSpPr>
        <p:spPr>
          <a:xfrm>
            <a:off x="0" y="1283102"/>
            <a:ext cx="12192000" cy="3970318"/>
          </a:xfrm>
          <a:prstGeom prst="rect">
            <a:avLst/>
          </a:prstGeom>
        </p:spPr>
        <p:txBody>
          <a:bodyPr wrap="square">
            <a:spAutoFit/>
          </a:bodyPr>
          <a:lstStyle/>
          <a:p>
            <a:pPr lvl="0" algn="ctr" eaLnBrk="0" fontAlgn="base" hangingPunct="0">
              <a:spcBef>
                <a:spcPct val="0"/>
              </a:spcBef>
              <a:spcAft>
                <a:spcPct val="0"/>
              </a:spcAft>
            </a:pPr>
            <a:r>
              <a:rPr lang="el-GR" altLang="el-GR" b="1" dirty="0">
                <a:solidFill>
                  <a:srgbClr val="202124"/>
                </a:solidFill>
                <a:latin typeface="Times New Roman" panose="02020603050405020304" pitchFamily="18" charset="0"/>
                <a:cs typeface="Times New Roman" panose="02020603050405020304" pitchFamily="18" charset="0"/>
              </a:rPr>
              <a:t>Εμφυτεύματα σπονδυλικής στήλης και τα θετικά και αρνητικά αποτελέσματα της οσφυϊκής χειρουργικής </a:t>
            </a:r>
            <a:endParaRPr lang="en-US" altLang="el-GR" b="1" dirty="0">
              <a:solidFill>
                <a:srgbClr val="202124"/>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endParaRPr lang="en-US" altLang="el-GR" dirty="0">
              <a:solidFill>
                <a:srgbClr val="202124"/>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l-GR" dirty="0">
                <a:solidFill>
                  <a:srgbClr val="0070C0"/>
                </a:solidFill>
                <a:latin typeface="Times New Roman" panose="02020603050405020304" pitchFamily="18" charset="0"/>
                <a:cs typeface="Times New Roman" panose="02020603050405020304" pitchFamily="18" charset="0"/>
              </a:rPr>
              <a:t>     </a:t>
            </a:r>
            <a:r>
              <a:rPr lang="el-GR" altLang="el-GR" dirty="0">
                <a:solidFill>
                  <a:srgbClr val="0070C0"/>
                </a:solidFill>
                <a:latin typeface="Times New Roman" panose="02020603050405020304" pitchFamily="18" charset="0"/>
                <a:cs typeface="Times New Roman" panose="02020603050405020304" pitchFamily="18" charset="0"/>
              </a:rPr>
              <a:t>Όπως κάθε άλλη διαδικασία, η τοποθέτηση εμφυτευμάτων, όπως πλάκα, κλουβί και ράβδοι τιτανίου, έχει πλεονεκτήματα αλλά και κινδύνους που πρέπει να λαμβάνονται υπόψη κατά τη διάρκεια της χειρουργικής επέμβασης. </a:t>
            </a:r>
          </a:p>
          <a:p>
            <a:pPr lvl="0" algn="just" eaLnBrk="0" fontAlgn="base" hangingPunct="0">
              <a:spcBef>
                <a:spcPct val="0"/>
              </a:spcBef>
              <a:spcAft>
                <a:spcPct val="0"/>
              </a:spcAft>
            </a:pPr>
            <a:r>
              <a:rPr lang="el-GR" altLang="el-GR" dirty="0">
                <a:solidFill>
                  <a:srgbClr val="FF0000"/>
                </a:solidFill>
                <a:latin typeface="Times New Roman" panose="02020603050405020304" pitchFamily="18" charset="0"/>
                <a:cs typeface="Times New Roman" panose="02020603050405020304" pitchFamily="18" charset="0"/>
              </a:rPr>
              <a:t>     Το σημαντικότερο πλεονέκτημα της χρήσης ράβδων τιτανίου και άλλων εμφυτευμάτων είναι η ανακούφιση από τον άμεσο πόνο μετά την επέμβαση. </a:t>
            </a:r>
            <a:r>
              <a:rPr lang="el-GR" altLang="el-GR" dirty="0">
                <a:solidFill>
                  <a:srgbClr val="202124"/>
                </a:solidFill>
                <a:latin typeface="Times New Roman" panose="02020603050405020304" pitchFamily="18" charset="0"/>
                <a:cs typeface="Times New Roman" panose="02020603050405020304" pitchFamily="18" charset="0"/>
              </a:rPr>
              <a:t>Σε αυτή τη χειρουργική επέμβαση, επεμβατική και μη, ο πόνος του ασθενούς ανακουφίζεται και το άτομο μπορεί να σταθεί ξανά στα πόδια του και να συνεχίσει να ζει με υψηλότερη ποιότητα. </a:t>
            </a:r>
          </a:p>
          <a:p>
            <a:pPr lvl="0" algn="just" eaLnBrk="0" fontAlgn="base" hangingPunct="0">
              <a:spcBef>
                <a:spcPct val="0"/>
              </a:spcBef>
              <a:spcAft>
                <a:spcPct val="0"/>
              </a:spcAft>
            </a:pPr>
            <a:r>
              <a:rPr lang="el-GR" altLang="el-GR" dirty="0">
                <a:solidFill>
                  <a:srgbClr val="202124"/>
                </a:solidFill>
                <a:latin typeface="Times New Roman" panose="02020603050405020304" pitchFamily="18" charset="0"/>
                <a:cs typeface="Times New Roman" panose="02020603050405020304" pitchFamily="18" charset="0"/>
              </a:rPr>
              <a:t>     </a:t>
            </a:r>
            <a:r>
              <a:rPr lang="el-GR" altLang="el-GR" dirty="0">
                <a:solidFill>
                  <a:srgbClr val="0070C0"/>
                </a:solidFill>
                <a:latin typeface="Times New Roman" panose="02020603050405020304" pitchFamily="18" charset="0"/>
                <a:cs typeface="Times New Roman" panose="02020603050405020304" pitchFamily="18" charset="0"/>
              </a:rPr>
              <a:t>Αλλά από την άλλη πλευρά, όπως κάθε άλλη χειρουργική επέμβαση, τα εμφυτεύματα σπονδυλικής στήλης συνδέονται με κινδύνους όπως </a:t>
            </a:r>
            <a:r>
              <a:rPr lang="el-GR" altLang="el-GR" dirty="0">
                <a:solidFill>
                  <a:srgbClr val="FF0000"/>
                </a:solidFill>
                <a:latin typeface="Times New Roman" panose="02020603050405020304" pitchFamily="18" charset="0"/>
                <a:cs typeface="Times New Roman" panose="02020603050405020304" pitchFamily="18" charset="0"/>
              </a:rPr>
              <a:t>μόλυνση</a:t>
            </a:r>
            <a:r>
              <a:rPr lang="el-GR" altLang="el-GR" dirty="0">
                <a:solidFill>
                  <a:srgbClr val="202124"/>
                </a:solidFill>
                <a:latin typeface="Times New Roman" panose="02020603050405020304" pitchFamily="18" charset="0"/>
                <a:cs typeface="Times New Roman" panose="02020603050405020304" pitchFamily="18" charset="0"/>
              </a:rPr>
              <a:t>. Επιπλέον, </a:t>
            </a:r>
            <a:r>
              <a:rPr lang="el-GR" altLang="el-GR" dirty="0">
                <a:solidFill>
                  <a:srgbClr val="FF0000"/>
                </a:solidFill>
                <a:latin typeface="Times New Roman" panose="02020603050405020304" pitchFamily="18" charset="0"/>
                <a:cs typeface="Times New Roman" panose="02020603050405020304" pitchFamily="18" charset="0"/>
              </a:rPr>
              <a:t>η σπονδυλοδεσία είναι πολύπλοκη</a:t>
            </a:r>
            <a:r>
              <a:rPr lang="el-GR" altLang="el-GR" dirty="0">
                <a:solidFill>
                  <a:srgbClr val="202124"/>
                </a:solidFill>
                <a:latin typeface="Times New Roman" panose="02020603050405020304" pitchFamily="18" charset="0"/>
                <a:cs typeface="Times New Roman" panose="02020603050405020304" pitchFamily="18" charset="0"/>
              </a:rPr>
              <a:t>. Για οποιονδήποτε λόγο, </a:t>
            </a:r>
            <a:r>
              <a:rPr lang="el-GR" altLang="el-GR" dirty="0">
                <a:solidFill>
                  <a:srgbClr val="FF0000"/>
                </a:solidFill>
                <a:latin typeface="Times New Roman" panose="02020603050405020304" pitchFamily="18" charset="0"/>
                <a:cs typeface="Times New Roman" panose="02020603050405020304" pitchFamily="18" charset="0"/>
              </a:rPr>
              <a:t>η σπονδυλοδεσία μπορεί να μην πραγματοποιηθεί όπως αναμένεται και μπορεί να χρειαστούν άλλες πλευρικές χειρουργικές επεμβάσεις</a:t>
            </a:r>
            <a:r>
              <a:rPr lang="el-GR" altLang="el-GR" dirty="0">
                <a:solidFill>
                  <a:srgbClr val="202124"/>
                </a:solidFill>
                <a:latin typeface="Times New Roman" panose="02020603050405020304" pitchFamily="18" charset="0"/>
                <a:cs typeface="Times New Roman" panose="02020603050405020304" pitchFamily="18" charset="0"/>
              </a:rPr>
              <a:t>. Μερικές φορές συμβαίνουν απρόβλεπτα γεγονότα, όπως </a:t>
            </a:r>
            <a:r>
              <a:rPr lang="el-GR" altLang="el-GR" dirty="0">
                <a:solidFill>
                  <a:srgbClr val="FF0000"/>
                </a:solidFill>
                <a:latin typeface="Times New Roman" panose="02020603050405020304" pitchFamily="18" charset="0"/>
                <a:cs typeface="Times New Roman" panose="02020603050405020304" pitchFamily="18" charset="0"/>
              </a:rPr>
              <a:t>βίδες, πλάκες και ράβδοι τιτανίου, που μπορεί να οδηγήσουν σε κατάγματα και άλλες επιπλοκές που αλλοιώνουν την ανατομία της σπονδυλικής στήλης</a:t>
            </a:r>
            <a:r>
              <a:rPr lang="el-GR" altLang="el-GR" dirty="0">
                <a:solidFill>
                  <a:srgbClr val="202124"/>
                </a:solidFill>
                <a:latin typeface="Times New Roman" panose="02020603050405020304" pitchFamily="18" charset="0"/>
                <a:cs typeface="Times New Roman" panose="02020603050405020304" pitchFamily="18" charset="0"/>
              </a:rPr>
              <a:t>. </a:t>
            </a:r>
            <a:r>
              <a:rPr lang="el-GR" altLang="el-GR" u="sng" dirty="0">
                <a:solidFill>
                  <a:srgbClr val="202124"/>
                </a:solidFill>
                <a:latin typeface="Times New Roman" panose="02020603050405020304" pitchFamily="18" charset="0"/>
                <a:cs typeface="Times New Roman" panose="02020603050405020304" pitchFamily="18" charset="0"/>
              </a:rPr>
              <a:t>Αλλά όλα αυτά συμβαίνουν με λίγες πιθανότητες. Επειδή το να ζεις με πόνο στη μέση είναι αφόρητο, το εμφύτευμα σπονδυλικής στήλης είναι η σωστή επιλογή. Τα εμφυτεύματα τιτανίου είναι τα καλύτερα. </a:t>
            </a:r>
            <a:endParaRPr lang="el-GR" altLang="el-GR"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06665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549152" y="1012086"/>
            <a:ext cx="9144000" cy="369332"/>
          </a:xfrm>
          <a:prstGeom prst="rect">
            <a:avLst/>
          </a:prstGeom>
        </p:spPr>
        <p:txBody>
          <a:bodyPr wrap="square">
            <a:spAutoFit/>
          </a:bodyPr>
          <a:lstStyle/>
          <a:p>
            <a:pPr algn="ctr"/>
            <a:r>
              <a:rPr lang="el-GR" b="1" dirty="0" smtClean="0">
                <a:latin typeface="Times New Roman" panose="02020603050405020304" pitchFamily="18" charset="0"/>
                <a:cs typeface="Times New Roman" panose="02020603050405020304" pitchFamily="18" charset="0"/>
              </a:rPr>
              <a:t>Τύποι μεθόδων αντικατάστασης μεσοσπονδυλίου δίσκου</a:t>
            </a:r>
            <a:endParaRPr lang="en-US" b="1" dirty="0">
              <a:latin typeface="Times New Roman" panose="02020603050405020304" pitchFamily="18" charset="0"/>
              <a:cs typeface="Times New Roman" panose="02020603050405020304" pitchFamily="18" charset="0"/>
            </a:endParaRPr>
          </a:p>
        </p:txBody>
      </p:sp>
      <p:sp>
        <p:nvSpPr>
          <p:cNvPr id="5" name="Ορθογώνιο 4"/>
          <p:cNvSpPr/>
          <p:nvPr/>
        </p:nvSpPr>
        <p:spPr>
          <a:xfrm>
            <a:off x="1524000" y="476672"/>
            <a:ext cx="9144000" cy="369332"/>
          </a:xfrm>
          <a:prstGeom prst="rect">
            <a:avLst/>
          </a:prstGeom>
        </p:spPr>
        <p:txBody>
          <a:bodyPr wrap="square">
            <a:spAutoFit/>
          </a:bodyPr>
          <a:lstStyle/>
          <a:p>
            <a:pPr algn="ctr"/>
            <a:r>
              <a:rPr lang="en-US" b="1" dirty="0">
                <a:solidFill>
                  <a:srgbClr val="000000"/>
                </a:solidFill>
                <a:latin typeface="Times New Roman" panose="02020603050405020304" pitchFamily="18" charset="0"/>
                <a:cs typeface="Times New Roman" panose="02020603050405020304" pitchFamily="18" charset="0"/>
              </a:rPr>
              <a:t>titanium-rods-in-back-surgery</a:t>
            </a:r>
            <a:r>
              <a:rPr lang="el-GR" b="1" dirty="0">
                <a:solidFill>
                  <a:srgbClr val="000000"/>
                </a:solidFill>
                <a:latin typeface="Times New Roman" panose="02020603050405020304" pitchFamily="18" charset="0"/>
                <a:cs typeface="Times New Roman" panose="02020603050405020304" pitchFamily="18" charset="0"/>
              </a:rPr>
              <a:t>     </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6" name="Ορθογώνιο 5"/>
          <p:cNvSpPr/>
          <p:nvPr/>
        </p:nvSpPr>
        <p:spPr>
          <a:xfrm>
            <a:off x="329821" y="2080737"/>
            <a:ext cx="11532358" cy="3693319"/>
          </a:xfrm>
          <a:prstGeom prst="rect">
            <a:avLst/>
          </a:prstGeom>
        </p:spPr>
        <p:txBody>
          <a:bodyPr wrap="square">
            <a:spAutoFit/>
          </a:bodyPr>
          <a:lstStyle/>
          <a:p>
            <a:pPr lvl="0" algn="just" eaLnBrk="0" fontAlgn="base" hangingPunct="0">
              <a:spcBef>
                <a:spcPct val="0"/>
              </a:spcBef>
              <a:spcAft>
                <a:spcPct val="0"/>
              </a:spcAft>
            </a:pPr>
            <a:r>
              <a:rPr lang="el-GR" altLang="el-GR" dirty="0" smtClean="0">
                <a:solidFill>
                  <a:srgbClr val="FF0000"/>
                </a:solidFill>
                <a:latin typeface="Times New Roman" panose="02020603050405020304" pitchFamily="18" charset="0"/>
                <a:cs typeface="Times New Roman" panose="02020603050405020304" pitchFamily="18" charset="0"/>
              </a:rPr>
              <a:t>     Οι </a:t>
            </a:r>
            <a:r>
              <a:rPr lang="el-GR" altLang="el-GR" dirty="0">
                <a:solidFill>
                  <a:srgbClr val="FF0000"/>
                </a:solidFill>
                <a:latin typeface="Times New Roman" panose="02020603050405020304" pitchFamily="18" charset="0"/>
                <a:cs typeface="Times New Roman" panose="02020603050405020304" pitchFamily="18" charset="0"/>
              </a:rPr>
              <a:t>περισσότεροι άνθρωποι άνω των 40 ετών έχουν κάποιου βαθμού κήλη δίσκου ή υποφέρουν από κάποια μορφή δισκοκήλης (εκφυλιστική δισκοπάθεια). </a:t>
            </a:r>
          </a:p>
          <a:p>
            <a:pPr lvl="0" algn="just" eaLnBrk="0" fontAlgn="base" hangingPunct="0">
              <a:spcBef>
                <a:spcPct val="0"/>
              </a:spcBef>
              <a:spcAft>
                <a:spcPct val="0"/>
              </a:spcAft>
            </a:pPr>
            <a:r>
              <a:rPr lang="el-GR" altLang="el-GR" dirty="0">
                <a:solidFill>
                  <a:srgbClr val="202124"/>
                </a:solidFill>
                <a:latin typeface="Times New Roman" panose="02020603050405020304" pitchFamily="18" charset="0"/>
                <a:cs typeface="Times New Roman" panose="02020603050405020304" pitchFamily="18" charset="0"/>
              </a:rPr>
              <a:t>     Η χειρουργική επέμβαση αντικατάστασης δίσκου είναι μια επιλογή για τη διόρθωση αυτού του προβλήματος. Είναι μια ασθένεια κατά την οποία οι μεσοσπονδύλιοι δίσκοι εξασθενούν, προκαλώντας πόνο, μειωμένο εύρος κίνησης και μειωμένη ποιότητα ζωής. </a:t>
            </a:r>
          </a:p>
          <a:p>
            <a:pPr lvl="0" algn="just" eaLnBrk="0" fontAlgn="base" hangingPunct="0">
              <a:spcBef>
                <a:spcPct val="0"/>
              </a:spcBef>
              <a:spcAft>
                <a:spcPct val="0"/>
              </a:spcAft>
            </a:pPr>
            <a:r>
              <a:rPr lang="el-GR" altLang="el-GR" dirty="0">
                <a:solidFill>
                  <a:srgbClr val="202124"/>
                </a:solidFill>
                <a:latin typeface="Times New Roman" panose="02020603050405020304" pitchFamily="18" charset="0"/>
                <a:cs typeface="Times New Roman" panose="02020603050405020304" pitchFamily="18" charset="0"/>
              </a:rPr>
              <a:t>     </a:t>
            </a:r>
            <a:r>
              <a:rPr lang="el-GR" altLang="el-GR" dirty="0">
                <a:solidFill>
                  <a:srgbClr val="0070C0"/>
                </a:solidFill>
                <a:latin typeface="Times New Roman" panose="02020603050405020304" pitchFamily="18" charset="0"/>
                <a:cs typeface="Times New Roman" panose="02020603050405020304" pitchFamily="18" charset="0"/>
              </a:rPr>
              <a:t>Η τεχνητή αντικατάσταση δίσκου (αρθροπλαστική μεσοσπονδύλιου δίσκου) και η πλήρης αντικατάσταση δίσκου (αρθροπλαστική σπονδυλικής στήλης) είναι ένας τύπος χειρουργικής επέμβασης στη σπονδυλική στήλη για την αντικατάσταση ενός κατεστραμμένου δίσκου με μια τεχνητή άρθρωση. Σε αυτή την επέμβαση, ο χειρουργός της σπονδυλικής στήλης αφαιρεί τον προβληματικό δίσκο και εισάγει μια μεταλλική ή πλαστική πρόθεση μεταξύ των σπονδύλων.  </a:t>
            </a:r>
          </a:p>
          <a:p>
            <a:pPr lvl="0" algn="just" eaLnBrk="0" fontAlgn="base" hangingPunct="0">
              <a:spcBef>
                <a:spcPct val="0"/>
              </a:spcBef>
              <a:spcAft>
                <a:spcPct val="0"/>
              </a:spcAft>
            </a:pPr>
            <a:r>
              <a:rPr lang="el-GR" altLang="el-GR" dirty="0">
                <a:solidFill>
                  <a:srgbClr val="202124"/>
                </a:solidFill>
                <a:latin typeface="Times New Roman" panose="02020603050405020304" pitchFamily="18" charset="0"/>
                <a:cs typeface="Times New Roman" panose="02020603050405020304" pitchFamily="18" charset="0"/>
              </a:rPr>
              <a:t>     Η τεχνητή αντικατάσταση δίσκου είναι μια εξαιρετική επιλογή για χειρουργική επέμβαση σπονδυλικής στήλης για ορισμένους ασθενείς. Οι τεχνητοί δίσκοι επιτρέπουν στη σπονδυλική στήλη να είναι πολύ πιο κινητή από ό,τι επιτυγχάνεται με τη χειρουργική σπονδυλοδεσίας. Υπάρχουν διάφοροι τύποι χειρουργικής αντικατάστασης δίσκου.</a:t>
            </a:r>
            <a:r>
              <a:rPr lang="el-GR" altLang="el-GR"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15140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523435" y="1286071"/>
            <a:ext cx="7145131" cy="4285859"/>
          </a:xfrm>
          <a:prstGeom prst="rect">
            <a:avLst/>
          </a:prstGeom>
        </p:spPr>
      </p:pic>
      <p:sp>
        <p:nvSpPr>
          <p:cNvPr id="3" name="Ορθογώνιο 2"/>
          <p:cNvSpPr/>
          <p:nvPr/>
        </p:nvSpPr>
        <p:spPr>
          <a:xfrm>
            <a:off x="1524000" y="476672"/>
            <a:ext cx="9144000" cy="369332"/>
          </a:xfrm>
          <a:prstGeom prst="rect">
            <a:avLst/>
          </a:prstGeom>
        </p:spPr>
        <p:txBody>
          <a:bodyPr wrap="square">
            <a:spAutoFit/>
          </a:bodyPr>
          <a:lstStyle/>
          <a:p>
            <a:pPr algn="ctr"/>
            <a:r>
              <a:rPr lang="en-US" b="1" dirty="0">
                <a:solidFill>
                  <a:srgbClr val="000000"/>
                </a:solidFill>
                <a:latin typeface="Times New Roman" panose="02020603050405020304" pitchFamily="18" charset="0"/>
                <a:cs typeface="Times New Roman" panose="02020603050405020304" pitchFamily="18" charset="0"/>
              </a:rPr>
              <a:t>titanium-rods-in-back-surgery</a:t>
            </a:r>
            <a:r>
              <a:rPr lang="el-GR" b="1" dirty="0">
                <a:solidFill>
                  <a:srgbClr val="000000"/>
                </a:solidFill>
                <a:latin typeface="Times New Roman" panose="02020603050405020304" pitchFamily="18" charset="0"/>
                <a:cs typeface="Times New Roman" panose="02020603050405020304" pitchFamily="18" charset="0"/>
              </a:rPr>
              <a:t>     </a:t>
            </a:r>
            <a:endParaRPr lang="en-US"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500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3001055" y="968649"/>
            <a:ext cx="7496175" cy="5553075"/>
          </a:xfrm>
          <a:prstGeom prst="rect">
            <a:avLst/>
          </a:prstGeom>
        </p:spPr>
      </p:pic>
      <p:sp>
        <p:nvSpPr>
          <p:cNvPr id="3" name="Ορθογώνιο 2"/>
          <p:cNvSpPr/>
          <p:nvPr/>
        </p:nvSpPr>
        <p:spPr>
          <a:xfrm>
            <a:off x="0" y="4098721"/>
            <a:ext cx="2795451" cy="2308324"/>
          </a:xfrm>
          <a:prstGeom prst="rect">
            <a:avLst/>
          </a:prstGeom>
        </p:spPr>
        <p:txBody>
          <a:bodyPr wrap="square">
            <a:spAutoFit/>
          </a:bodyPr>
          <a:lstStyle/>
          <a:p>
            <a:r>
              <a:rPr lang="el-GR" dirty="0" smtClean="0">
                <a:latin typeface="Times New Roman" panose="02020603050405020304" pitchFamily="18" charset="0"/>
                <a:cs typeface="Times New Roman" panose="02020603050405020304" pitchFamily="18" charset="0"/>
              </a:rPr>
              <a:t>Διατμητικές δυνάμεις (</a:t>
            </a:r>
            <a:r>
              <a:rPr lang="en-US" dirty="0" err="1" smtClean="0">
                <a:latin typeface="Times New Roman" panose="02020603050405020304" pitchFamily="18" charset="0"/>
                <a:cs typeface="Times New Roman" panose="02020603050405020304" pitchFamily="18" charset="0"/>
              </a:rPr>
              <a:t>Nt</a:t>
            </a:r>
            <a:r>
              <a:rPr lang="en-US" dirty="0" smtClean="0">
                <a:latin typeface="Times New Roman" panose="02020603050405020304" pitchFamily="18" charset="0"/>
                <a:cs typeface="Times New Roman" panose="02020603050405020304" pitchFamily="18" charset="0"/>
              </a:rPr>
              <a:t>)</a:t>
            </a:r>
            <a:endParaRPr lang="el-GR" dirty="0" smtClean="0">
              <a:latin typeface="Times New Roman" panose="02020603050405020304" pitchFamily="18" charset="0"/>
              <a:cs typeface="Times New Roman" panose="02020603050405020304" pitchFamily="18" charset="0"/>
            </a:endParaRPr>
          </a:p>
          <a:p>
            <a:r>
              <a:rPr lang="el-GR" dirty="0">
                <a:latin typeface="Times New Roman" panose="02020603050405020304" pitchFamily="18" charset="0"/>
                <a:cs typeface="Times New Roman" panose="02020603050405020304" pitchFamily="18" charset="0"/>
              </a:rPr>
              <a:t>π</a:t>
            </a:r>
            <a:r>
              <a:rPr lang="el-GR" dirty="0" smtClean="0">
                <a:latin typeface="Times New Roman" panose="02020603050405020304" pitchFamily="18" charset="0"/>
                <a:cs typeface="Times New Roman" panose="02020603050405020304" pitchFamily="18" charset="0"/>
              </a:rPr>
              <a:t>ου δρουν εντός </a:t>
            </a:r>
          </a:p>
          <a:p>
            <a:r>
              <a:rPr lang="el-GR" dirty="0" smtClean="0">
                <a:latin typeface="Times New Roman" panose="02020603050405020304" pitchFamily="18" charset="0"/>
                <a:cs typeface="Times New Roman" panose="02020603050405020304" pitchFamily="18" charset="0"/>
              </a:rPr>
              <a:t>καθορισμένων επιπέδων</a:t>
            </a:r>
          </a:p>
          <a:p>
            <a:r>
              <a:rPr lang="el-GR" dirty="0">
                <a:latin typeface="Times New Roman" panose="02020603050405020304" pitchFamily="18" charset="0"/>
                <a:cs typeface="Times New Roman" panose="02020603050405020304" pitchFamily="18" charset="0"/>
              </a:rPr>
              <a:t>σιαγόνων σε</a:t>
            </a:r>
          </a:p>
          <a:p>
            <a:r>
              <a:rPr lang="en-US" dirty="0">
                <a:latin typeface="Times New Roman" panose="02020603050405020304" pitchFamily="18" charset="0"/>
                <a:cs typeface="Times New Roman" panose="02020603050405020304" pitchFamily="18" charset="0"/>
              </a:rPr>
              <a:t>Macaca mulatta</a:t>
            </a:r>
            <a:r>
              <a:rPr lang="el-GR" dirty="0">
                <a:latin typeface="Times New Roman" panose="02020603050405020304" pitchFamily="18" charset="0"/>
                <a:cs typeface="Times New Roman" panose="02020603050405020304" pitchFamily="18" charset="0"/>
              </a:rPr>
              <a:t> τρώγοντας τροφές </a:t>
            </a:r>
          </a:p>
          <a:p>
            <a:r>
              <a:rPr lang="el-GR" dirty="0" smtClean="0">
                <a:latin typeface="Times New Roman" panose="02020603050405020304" pitchFamily="18" charset="0"/>
                <a:cs typeface="Times New Roman" panose="02020603050405020304" pitchFamily="18" charset="0"/>
              </a:rPr>
              <a:t>διαφορετικής </a:t>
            </a:r>
            <a:r>
              <a:rPr lang="el-GR" dirty="0">
                <a:latin typeface="Times New Roman" panose="02020603050405020304" pitchFamily="18" charset="0"/>
                <a:cs typeface="Times New Roman" panose="02020603050405020304" pitchFamily="18" charset="0"/>
              </a:rPr>
              <a:t>σκληρότητας </a:t>
            </a:r>
          </a:p>
          <a:p>
            <a:endParaRPr lang="el-GR" dirty="0"/>
          </a:p>
        </p:txBody>
      </p:sp>
      <p:sp>
        <p:nvSpPr>
          <p:cNvPr id="5" name="Ορθογώνιο 4"/>
          <p:cNvSpPr/>
          <p:nvPr/>
        </p:nvSpPr>
        <p:spPr>
          <a:xfrm>
            <a:off x="0" y="101305"/>
            <a:ext cx="12192000" cy="646331"/>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Biomechanics of the mandible of Macaca mulatta during the power stroke of mastication: Loading, deformation, and strain regimes and the impact of food </a:t>
            </a:r>
            <a:r>
              <a:rPr lang="en-US" b="1" dirty="0" smtClean="0">
                <a:latin typeface="Times New Roman" panose="02020603050405020304" pitchFamily="18" charset="0"/>
                <a:cs typeface="Times New Roman" panose="02020603050405020304" pitchFamily="18" charset="0"/>
              </a:rPr>
              <a:t>type </a:t>
            </a:r>
            <a:r>
              <a:rPr lang="en-US" sz="1400" dirty="0">
                <a:latin typeface="Times New Roman" panose="02020603050405020304" pitchFamily="18" charset="0"/>
                <a:cs typeface="Times New Roman" panose="02020603050405020304" pitchFamily="18" charset="0"/>
              </a:rPr>
              <a:t>Journal of Human Evolution 147 (2020) 102865</a:t>
            </a:r>
            <a:r>
              <a:rPr lang="en-US" b="1" dirty="0" smtClean="0">
                <a:latin typeface="Times New Roman" panose="02020603050405020304" pitchFamily="18" charset="0"/>
                <a:cs typeface="Times New Roman" panose="02020603050405020304" pitchFamily="18" charset="0"/>
              </a:rPr>
              <a:t> </a:t>
            </a:r>
            <a:endParaRPr lang="el-GR" b="1" dirty="0">
              <a:latin typeface="Times New Roman" panose="02020603050405020304" pitchFamily="18" charset="0"/>
              <a:cs typeface="Times New Roman" panose="02020603050405020304" pitchFamily="18" charset="0"/>
            </a:endParaRPr>
          </a:p>
        </p:txBody>
      </p:sp>
      <p:sp>
        <p:nvSpPr>
          <p:cNvPr id="6" name="Ορθογώνιο 5"/>
          <p:cNvSpPr/>
          <p:nvPr/>
        </p:nvSpPr>
        <p:spPr>
          <a:xfrm rot="20076171">
            <a:off x="429565" y="1453682"/>
            <a:ext cx="2367800" cy="1938992"/>
          </a:xfrm>
          <a:prstGeom prst="rect">
            <a:avLst/>
          </a:prstGeom>
        </p:spPr>
        <p:txBody>
          <a:bodyPr wrap="square">
            <a:spAutoFit/>
          </a:bodyPr>
          <a:lstStyle/>
          <a:p>
            <a:r>
              <a:rPr lang="el-GR" altLang="el-GR" sz="1200" dirty="0" smtClean="0">
                <a:solidFill>
                  <a:srgbClr val="FF0000"/>
                </a:solidFill>
                <a:latin typeface="Times New Roman" panose="02020603050405020304" pitchFamily="18" charset="0"/>
                <a:cs typeface="Times New Roman" panose="02020603050405020304" pitchFamily="18" charset="0"/>
              </a:rPr>
              <a:t>     Αντίστοιχες μελέτες </a:t>
            </a:r>
            <a:r>
              <a:rPr lang="el-GR" altLang="el-GR" sz="1200" dirty="0">
                <a:solidFill>
                  <a:srgbClr val="FF0000"/>
                </a:solidFill>
                <a:latin typeface="Times New Roman" panose="02020603050405020304" pitchFamily="18" charset="0"/>
                <a:cs typeface="Times New Roman" panose="02020603050405020304" pitchFamily="18" charset="0"/>
              </a:rPr>
              <a:t>καταπόνησης </a:t>
            </a:r>
            <a:r>
              <a:rPr lang="el-GR" altLang="el-GR" sz="1200" dirty="0" smtClean="0">
                <a:solidFill>
                  <a:srgbClr val="FF0000"/>
                </a:solidFill>
                <a:latin typeface="Times New Roman" panose="02020603050405020304" pitchFamily="18" charset="0"/>
                <a:cs typeface="Times New Roman" panose="02020603050405020304" pitchFamily="18" charset="0"/>
              </a:rPr>
              <a:t> και παραμόρφωσης</a:t>
            </a:r>
            <a:endParaRPr lang="el-GR" sz="1200" dirty="0">
              <a:solidFill>
                <a:srgbClr val="FF0000"/>
              </a:solidFill>
              <a:latin typeface="Times New Roman" panose="02020603050405020304" pitchFamily="18" charset="0"/>
              <a:cs typeface="Times New Roman" panose="02020603050405020304" pitchFamily="18" charset="0"/>
            </a:endParaRPr>
          </a:p>
          <a:p>
            <a:r>
              <a:rPr lang="el-GR" sz="1200" dirty="0">
                <a:solidFill>
                  <a:srgbClr val="FF0000"/>
                </a:solidFill>
                <a:latin typeface="Times New Roman" panose="02020603050405020304" pitchFamily="18" charset="0"/>
                <a:cs typeface="Times New Roman" panose="02020603050405020304" pitchFamily="18" charset="0"/>
              </a:rPr>
              <a:t>ά</a:t>
            </a:r>
            <a:r>
              <a:rPr lang="el-GR" sz="1200" dirty="0" smtClean="0">
                <a:solidFill>
                  <a:srgbClr val="FF0000"/>
                </a:solidFill>
                <a:latin typeface="Times New Roman" panose="02020603050405020304" pitchFamily="18" charset="0"/>
                <a:cs typeface="Times New Roman" panose="02020603050405020304" pitchFamily="18" charset="0"/>
              </a:rPr>
              <a:t>λλων τμημάτων των σιαγόνων με την μάσηση διαφόρων </a:t>
            </a:r>
          </a:p>
          <a:p>
            <a:r>
              <a:rPr lang="el-GR" sz="1200" dirty="0" smtClean="0">
                <a:solidFill>
                  <a:srgbClr val="FF0000"/>
                </a:solidFill>
                <a:latin typeface="Times New Roman" panose="02020603050405020304" pitchFamily="18" charset="0"/>
                <a:cs typeface="Times New Roman" panose="02020603050405020304" pitchFamily="18" charset="0"/>
              </a:rPr>
              <a:t>τροφών ή και συνδυασμού αυτών υπάρχουν στο παρόν </a:t>
            </a:r>
            <a:r>
              <a:rPr lang="en-US" sz="1200" dirty="0" smtClean="0">
                <a:solidFill>
                  <a:srgbClr val="FF0000"/>
                </a:solidFill>
                <a:latin typeface="Times New Roman" panose="02020603050405020304" pitchFamily="18" charset="0"/>
                <a:cs typeface="Times New Roman" panose="02020603050405020304" pitchFamily="18" charset="0"/>
              </a:rPr>
              <a:t>paper, </a:t>
            </a:r>
            <a:endParaRPr lang="el-GR" sz="1200" dirty="0" smtClean="0">
              <a:solidFill>
                <a:srgbClr val="FF0000"/>
              </a:solidFill>
              <a:latin typeface="Times New Roman" panose="02020603050405020304" pitchFamily="18" charset="0"/>
              <a:cs typeface="Times New Roman" panose="02020603050405020304" pitchFamily="18" charset="0"/>
            </a:endParaRPr>
          </a:p>
          <a:p>
            <a:r>
              <a:rPr lang="el-GR" sz="1200" dirty="0">
                <a:solidFill>
                  <a:srgbClr val="FF0000"/>
                </a:solidFill>
                <a:latin typeface="Times New Roman" panose="02020603050405020304" pitchFamily="18" charset="0"/>
                <a:cs typeface="Times New Roman" panose="02020603050405020304" pitchFamily="18" charset="0"/>
              </a:rPr>
              <a:t>α</a:t>
            </a:r>
            <a:r>
              <a:rPr lang="el-GR" sz="1200" dirty="0" smtClean="0">
                <a:solidFill>
                  <a:srgbClr val="FF0000"/>
                </a:solidFill>
                <a:latin typeface="Times New Roman" panose="02020603050405020304" pitchFamily="18" charset="0"/>
                <a:cs typeface="Times New Roman" panose="02020603050405020304" pitchFamily="18" charset="0"/>
              </a:rPr>
              <a:t>λλά η οποιαδήποτε αναφορά σε αυτά μετά την υπάρχουσα, </a:t>
            </a:r>
          </a:p>
          <a:p>
            <a:r>
              <a:rPr lang="el-GR" sz="1200" dirty="0" smtClean="0">
                <a:solidFill>
                  <a:srgbClr val="FF0000"/>
                </a:solidFill>
                <a:latin typeface="Times New Roman" panose="02020603050405020304" pitchFamily="18" charset="0"/>
                <a:cs typeface="Times New Roman" panose="02020603050405020304" pitchFamily="18" charset="0"/>
              </a:rPr>
              <a:t>ξεφεύγει από αντικείμενο της παρούσης εργασίας</a:t>
            </a:r>
            <a:endParaRPr lang="el-GR" sz="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476922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696036" y="1080913"/>
            <a:ext cx="10822674" cy="3416320"/>
          </a:xfrm>
          <a:prstGeom prst="rect">
            <a:avLst/>
          </a:prstGeom>
        </p:spPr>
        <p:txBody>
          <a:bodyPr wrap="square">
            <a:spAutoFit/>
          </a:bodyPr>
          <a:lstStyle/>
          <a:p>
            <a:pPr lvl="0" algn="just" eaLnBrk="0" fontAlgn="base" hangingPunct="0">
              <a:spcBef>
                <a:spcPct val="0"/>
              </a:spcBef>
              <a:spcAft>
                <a:spcPct val="0"/>
              </a:spcAft>
            </a:pPr>
            <a:r>
              <a:rPr lang="el-GR" altLang="el-GR" b="1" dirty="0">
                <a:solidFill>
                  <a:srgbClr val="202124"/>
                </a:solidFill>
                <a:latin typeface="Times New Roman" panose="02020603050405020304" pitchFamily="18" charset="0"/>
                <a:cs typeface="Times New Roman" panose="02020603050405020304" pitchFamily="18" charset="0"/>
              </a:rPr>
              <a:t>Τύποι μεθόδων αντικατάστασης δίσκου </a:t>
            </a:r>
          </a:p>
          <a:p>
            <a:pPr lvl="0" algn="just" eaLnBrk="0" fontAlgn="base" hangingPunct="0">
              <a:spcBef>
                <a:spcPct val="0"/>
              </a:spcBef>
              <a:spcAft>
                <a:spcPct val="0"/>
              </a:spcAft>
            </a:pPr>
            <a:endParaRPr lang="el-GR" altLang="el-GR" dirty="0">
              <a:solidFill>
                <a:srgbClr val="202124"/>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l-GR" altLang="el-GR" dirty="0">
                <a:solidFill>
                  <a:srgbClr val="0070C0"/>
                </a:solidFill>
                <a:latin typeface="Times New Roman" panose="02020603050405020304" pitchFamily="18" charset="0"/>
                <a:cs typeface="Times New Roman" panose="02020603050405020304" pitchFamily="18" charset="0"/>
              </a:rPr>
              <a:t>    Η αντικατάσταση δίσκου χωρίζεται σε διάφορες κατηγορίες ανάλογα με το είδος της επέμβασης: </a:t>
            </a:r>
          </a:p>
          <a:p>
            <a:pPr lvl="0" algn="just" eaLnBrk="0" fontAlgn="base" hangingPunct="0">
              <a:spcBef>
                <a:spcPct val="0"/>
              </a:spcBef>
              <a:spcAft>
                <a:spcPct val="0"/>
              </a:spcAft>
            </a:pPr>
            <a:endParaRPr lang="el-GR" altLang="el-GR" b="1" dirty="0">
              <a:solidFill>
                <a:srgbClr val="202124"/>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l-GR" altLang="el-GR" b="1" dirty="0">
                <a:solidFill>
                  <a:srgbClr val="202124"/>
                </a:solidFill>
                <a:latin typeface="Times New Roman" panose="02020603050405020304" pitchFamily="18" charset="0"/>
                <a:cs typeface="Times New Roman" panose="02020603050405020304" pitchFamily="18" charset="0"/>
              </a:rPr>
              <a:t>Αντικατάσταση αυχενικού δίσκου </a:t>
            </a:r>
          </a:p>
          <a:p>
            <a:pPr lvl="0" algn="just" eaLnBrk="0" fontAlgn="base" hangingPunct="0">
              <a:spcBef>
                <a:spcPct val="0"/>
              </a:spcBef>
              <a:spcAft>
                <a:spcPct val="0"/>
              </a:spcAft>
            </a:pPr>
            <a:endParaRPr lang="el-GR" altLang="el-GR" dirty="0">
              <a:solidFill>
                <a:srgbClr val="202124"/>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l-GR" altLang="el-GR" dirty="0">
                <a:solidFill>
                  <a:srgbClr val="202124"/>
                </a:solidFill>
                <a:latin typeface="Times New Roman" panose="02020603050405020304" pitchFamily="18" charset="0"/>
                <a:cs typeface="Times New Roman" panose="02020603050405020304" pitchFamily="18" charset="0"/>
              </a:rPr>
              <a:t>     Σε αυτή τη διαδικασία, ο χειρουργός κάνει μια τομή τριών έως τεσσάρων εκατοστών στο μπροστινό μέρος του λαιμού για πρόσβαση στην αυχενική μοίρα της σπονδυλικής στήλης. Στη συνέχεια αφαιρεί τον κατεστραμμένο δίσκο και λειαίνει την επιφάνεια των σπονδύλων. Οι μεταλλικές πλάκες εισάγονται στα παξιμάδια και μετά βιδώνονται. Στη συνέχεια, ο χειρουργός εισάγει έναν πυρήνα πολυμερούς ανάμεσά τους για να αντικαταστήσει τον δίσκο. Αυτές οι μεταλλικές πλάκες τελικά συνδέονται με τις χάντρες. Οι αυχενικοί δίσκοι Prodisc - C, Mobi - C, Medtronic Prestige LP και M6-C είναι συνηθισμένοι τύποι τεχνητών αυχενικών δίσκων.</a:t>
            </a:r>
            <a:r>
              <a:rPr lang="el-GR" altLang="el-GR" dirty="0">
                <a:latin typeface="Times New Roman" panose="02020603050405020304" pitchFamily="18" charset="0"/>
                <a:cs typeface="Times New Roman" panose="02020603050405020304" pitchFamily="18" charset="0"/>
              </a:rPr>
              <a:t> </a:t>
            </a:r>
          </a:p>
        </p:txBody>
      </p:sp>
      <p:sp>
        <p:nvSpPr>
          <p:cNvPr id="4" name="Ορθογώνιο 3"/>
          <p:cNvSpPr/>
          <p:nvPr/>
        </p:nvSpPr>
        <p:spPr>
          <a:xfrm>
            <a:off x="1524000" y="260648"/>
            <a:ext cx="9144000" cy="369332"/>
          </a:xfrm>
          <a:prstGeom prst="rect">
            <a:avLst/>
          </a:prstGeom>
        </p:spPr>
        <p:txBody>
          <a:bodyPr wrap="square">
            <a:spAutoFit/>
          </a:bodyPr>
          <a:lstStyle/>
          <a:p>
            <a:pPr algn="ctr"/>
            <a:r>
              <a:rPr lang="en-US" b="1" dirty="0">
                <a:solidFill>
                  <a:srgbClr val="000000"/>
                </a:solidFill>
                <a:latin typeface="Times New Roman" panose="02020603050405020304" pitchFamily="18" charset="0"/>
                <a:cs typeface="Times New Roman" panose="02020603050405020304" pitchFamily="18" charset="0"/>
              </a:rPr>
              <a:t>titanium-rods-in-back-surgery</a:t>
            </a:r>
            <a:r>
              <a:rPr lang="el-GR" b="1" dirty="0">
                <a:solidFill>
                  <a:srgbClr val="000000"/>
                </a:solidFill>
                <a:latin typeface="Times New Roman" panose="02020603050405020304" pitchFamily="18" charset="0"/>
                <a:cs typeface="Times New Roman" panose="02020603050405020304" pitchFamily="18" charset="0"/>
              </a:rPr>
              <a:t>     </a:t>
            </a:r>
            <a:endParaRPr lang="en-US"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73916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207568" y="0"/>
            <a:ext cx="7728582" cy="6844184"/>
          </a:xfrm>
          <a:prstGeom prst="rect">
            <a:avLst/>
          </a:prstGeom>
        </p:spPr>
      </p:pic>
      <p:sp>
        <p:nvSpPr>
          <p:cNvPr id="3" name="Ορθογώνιο 2"/>
          <p:cNvSpPr/>
          <p:nvPr/>
        </p:nvSpPr>
        <p:spPr>
          <a:xfrm>
            <a:off x="6600056" y="476672"/>
            <a:ext cx="4067944" cy="369332"/>
          </a:xfrm>
          <a:prstGeom prst="rect">
            <a:avLst/>
          </a:prstGeom>
        </p:spPr>
        <p:txBody>
          <a:bodyPr wrap="square">
            <a:spAutoFit/>
          </a:bodyPr>
          <a:lstStyle/>
          <a:p>
            <a:pPr algn="ctr"/>
            <a:r>
              <a:rPr lang="en-US" b="1" dirty="0">
                <a:solidFill>
                  <a:srgbClr val="000000"/>
                </a:solidFill>
                <a:latin typeface="Times New Roman" panose="02020603050405020304" pitchFamily="18" charset="0"/>
                <a:cs typeface="Times New Roman" panose="02020603050405020304" pitchFamily="18" charset="0"/>
              </a:rPr>
              <a:t>titanium-rods-in-back-surgery</a:t>
            </a:r>
            <a:r>
              <a:rPr lang="el-GR" b="1" dirty="0">
                <a:solidFill>
                  <a:srgbClr val="000000"/>
                </a:solidFill>
                <a:latin typeface="Times New Roman" panose="02020603050405020304" pitchFamily="18" charset="0"/>
                <a:cs typeface="Times New Roman" panose="02020603050405020304" pitchFamily="18" charset="0"/>
              </a:rPr>
              <a:t>     </a:t>
            </a:r>
            <a:endParaRPr lang="en-US"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1241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tretch>
            <a:fillRect/>
          </a:stretch>
        </p:blipFill>
        <p:spPr>
          <a:xfrm>
            <a:off x="3269007" y="1931966"/>
            <a:ext cx="5653986" cy="4926035"/>
          </a:xfrm>
          <a:prstGeom prst="rect">
            <a:avLst/>
          </a:prstGeom>
        </p:spPr>
      </p:pic>
      <p:sp>
        <p:nvSpPr>
          <p:cNvPr id="4" name="Ορθογώνιο 3"/>
          <p:cNvSpPr/>
          <p:nvPr/>
        </p:nvSpPr>
        <p:spPr>
          <a:xfrm>
            <a:off x="1520730" y="0"/>
            <a:ext cx="9144000" cy="369332"/>
          </a:xfrm>
          <a:prstGeom prst="rect">
            <a:avLst/>
          </a:prstGeom>
        </p:spPr>
        <p:txBody>
          <a:bodyPr wrap="square">
            <a:spAutoFit/>
          </a:bodyPr>
          <a:lstStyle/>
          <a:p>
            <a:pPr algn="ctr"/>
            <a:r>
              <a:rPr lang="en-US" b="1" dirty="0">
                <a:solidFill>
                  <a:srgbClr val="000000"/>
                </a:solidFill>
                <a:latin typeface="Times New Roman" panose="02020603050405020304" pitchFamily="18" charset="0"/>
                <a:cs typeface="Times New Roman" panose="02020603050405020304" pitchFamily="18" charset="0"/>
              </a:rPr>
              <a:t>titanium-rods-in-back-surgery</a:t>
            </a:r>
            <a:r>
              <a:rPr lang="el-GR" b="1" dirty="0">
                <a:solidFill>
                  <a:srgbClr val="000000"/>
                </a:solidFill>
                <a:latin typeface="Times New Roman" panose="02020603050405020304" pitchFamily="18" charset="0"/>
                <a:cs typeface="Times New Roman" panose="02020603050405020304" pitchFamily="18" charset="0"/>
              </a:rPr>
              <a:t>     </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5" name="Ορθογώνιο 4"/>
          <p:cNvSpPr/>
          <p:nvPr/>
        </p:nvSpPr>
        <p:spPr>
          <a:xfrm>
            <a:off x="0" y="550484"/>
            <a:ext cx="12192000" cy="1477328"/>
          </a:xfrm>
          <a:prstGeom prst="rect">
            <a:avLst/>
          </a:prstGeom>
        </p:spPr>
        <p:txBody>
          <a:bodyPr wrap="square">
            <a:spAutoFit/>
          </a:bodyPr>
          <a:lstStyle/>
          <a:p>
            <a:pPr lvl="0" algn="ctr" eaLnBrk="0" fontAlgn="base" hangingPunct="0">
              <a:spcBef>
                <a:spcPct val="0"/>
              </a:spcBef>
              <a:spcAft>
                <a:spcPct val="0"/>
              </a:spcAft>
            </a:pPr>
            <a:r>
              <a:rPr lang="el-GR" altLang="el-GR" b="1" dirty="0">
                <a:solidFill>
                  <a:srgbClr val="202124"/>
                </a:solidFill>
                <a:latin typeface="Times New Roman" panose="02020603050405020304" pitchFamily="18" charset="0"/>
                <a:cs typeface="Times New Roman" panose="02020603050405020304" pitchFamily="18" charset="0"/>
              </a:rPr>
              <a:t>Αντικατάσταση οσφυϊκού δίσκου </a:t>
            </a:r>
            <a:endParaRPr lang="en-US" altLang="el-GR" b="1" dirty="0" smtClean="0">
              <a:solidFill>
                <a:srgbClr val="202124"/>
              </a:solidFill>
              <a:latin typeface="Times New Roman" panose="02020603050405020304" pitchFamily="18" charset="0"/>
              <a:cs typeface="Times New Roman" panose="02020603050405020304" pitchFamily="18" charset="0"/>
            </a:endParaRPr>
          </a:p>
          <a:p>
            <a:pPr lvl="0" algn="ctr" eaLnBrk="0" fontAlgn="base" hangingPunct="0">
              <a:spcBef>
                <a:spcPct val="0"/>
              </a:spcBef>
              <a:spcAft>
                <a:spcPct val="0"/>
              </a:spcAft>
            </a:pPr>
            <a:endParaRPr lang="el-GR" altLang="el-GR" dirty="0">
              <a:solidFill>
                <a:srgbClr val="202124"/>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l-GR" altLang="el-GR" dirty="0">
                <a:solidFill>
                  <a:srgbClr val="202124"/>
                </a:solidFill>
                <a:latin typeface="Times New Roman" panose="02020603050405020304" pitchFamily="18" charset="0"/>
                <a:cs typeface="Times New Roman" panose="02020603050405020304" pitchFamily="18" charset="0"/>
              </a:rPr>
              <a:t>     </a:t>
            </a:r>
            <a:r>
              <a:rPr lang="el-GR" altLang="el-GR" dirty="0">
                <a:solidFill>
                  <a:srgbClr val="0070C0"/>
                </a:solidFill>
                <a:latin typeface="Times New Roman" panose="02020603050405020304" pitchFamily="18" charset="0"/>
                <a:cs typeface="Times New Roman" panose="02020603050405020304" pitchFamily="18" charset="0"/>
              </a:rPr>
              <a:t>Για αυτή τη διαδικασία αντικατάστασης, ο χειρουργός κάνει μια τομή 7 έως 10 cm στην κοιλιά και γύρω από τον ομφαλό. Για πρόσβαση στη σπονδυλική στήλη, τα έντερα, οι αρτηρίες και οι αρτηρίες ωθούνται στην άκρη και εισάγονται οι πολυμερείς πλάκες και ο πυρήνας. </a:t>
            </a:r>
          </a:p>
        </p:txBody>
      </p:sp>
    </p:spTree>
    <p:extLst>
      <p:ext uri="{BB962C8B-B14F-4D97-AF65-F5344CB8AC3E}">
        <p14:creationId xmlns:p14="http://schemas.microsoft.com/office/powerpoint/2010/main" val="18728406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619375" y="3516788"/>
            <a:ext cx="6953250" cy="3333750"/>
          </a:xfrm>
          <a:prstGeom prst="rect">
            <a:avLst/>
          </a:prstGeom>
        </p:spPr>
      </p:pic>
      <p:sp>
        <p:nvSpPr>
          <p:cNvPr id="4" name="Ορθογώνιο 3"/>
          <p:cNvSpPr/>
          <p:nvPr/>
        </p:nvSpPr>
        <p:spPr>
          <a:xfrm>
            <a:off x="1524000" y="18443"/>
            <a:ext cx="9144000" cy="369332"/>
          </a:xfrm>
          <a:prstGeom prst="rect">
            <a:avLst/>
          </a:prstGeom>
        </p:spPr>
        <p:txBody>
          <a:bodyPr wrap="square">
            <a:spAutoFit/>
          </a:bodyPr>
          <a:lstStyle/>
          <a:p>
            <a:pPr algn="ctr"/>
            <a:r>
              <a:rPr lang="en-US" b="1" dirty="0">
                <a:solidFill>
                  <a:srgbClr val="000000"/>
                </a:solidFill>
                <a:latin typeface="Times New Roman" panose="02020603050405020304" pitchFamily="18" charset="0"/>
                <a:cs typeface="Times New Roman" panose="02020603050405020304" pitchFamily="18" charset="0"/>
              </a:rPr>
              <a:t>titanium-rods-in-back-surgery</a:t>
            </a:r>
            <a:r>
              <a:rPr lang="el-GR" b="1" dirty="0">
                <a:solidFill>
                  <a:srgbClr val="000000"/>
                </a:solidFill>
                <a:latin typeface="Times New Roman" panose="02020603050405020304" pitchFamily="18" charset="0"/>
                <a:cs typeface="Times New Roman" panose="02020603050405020304" pitchFamily="18" charset="0"/>
              </a:rPr>
              <a:t>     </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5" name="Ορθογώνιο 4"/>
          <p:cNvSpPr/>
          <p:nvPr/>
        </p:nvSpPr>
        <p:spPr>
          <a:xfrm>
            <a:off x="-1" y="521120"/>
            <a:ext cx="12192001" cy="2862322"/>
          </a:xfrm>
          <a:prstGeom prst="rect">
            <a:avLst/>
          </a:prstGeom>
        </p:spPr>
        <p:txBody>
          <a:bodyPr wrap="square">
            <a:spAutoFit/>
          </a:bodyPr>
          <a:lstStyle/>
          <a:p>
            <a:pPr lvl="0" algn="ctr" eaLnBrk="0" fontAlgn="base" hangingPunct="0">
              <a:spcBef>
                <a:spcPct val="0"/>
              </a:spcBef>
              <a:spcAft>
                <a:spcPct val="0"/>
              </a:spcAft>
            </a:pPr>
            <a:r>
              <a:rPr lang="el-GR" altLang="el-GR" b="1" dirty="0">
                <a:solidFill>
                  <a:srgbClr val="202124"/>
                </a:solidFill>
                <a:latin typeface="Times New Roman" panose="02020603050405020304" pitchFamily="18" charset="0"/>
                <a:cs typeface="Times New Roman" panose="02020603050405020304" pitchFamily="18" charset="0"/>
              </a:rPr>
              <a:t>Πλευρική ολική αντικατάσταση οσφυϊκού δίσκου </a:t>
            </a:r>
          </a:p>
          <a:p>
            <a:pPr lvl="0" eaLnBrk="0" fontAlgn="base" hangingPunct="0">
              <a:spcBef>
                <a:spcPct val="0"/>
              </a:spcBef>
              <a:spcAft>
                <a:spcPct val="0"/>
              </a:spcAft>
            </a:pPr>
            <a:endParaRPr lang="el-GR" altLang="el-GR" dirty="0">
              <a:solidFill>
                <a:srgbClr val="202124"/>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l-GR" altLang="el-GR" dirty="0">
                <a:solidFill>
                  <a:srgbClr val="0070C0"/>
                </a:solidFill>
                <a:latin typeface="Times New Roman" panose="02020603050405020304" pitchFamily="18" charset="0"/>
                <a:cs typeface="Times New Roman" panose="02020603050405020304" pitchFamily="18" charset="0"/>
              </a:rPr>
              <a:t>     Σε αυτή τη μέθοδο, η πρόσβαση στη σπονδυλική στήλη είναι δυνατή από την πλάτη αντί από την κοιλιά. Αυτό θα μειώσει τον κίνδυνο τραυματισμού στην κοιλιά και μικρότερη παραμονή στο νοσοκομείο και ανάρρωση. </a:t>
            </a:r>
          </a:p>
          <a:p>
            <a:pPr lvl="0" eaLnBrk="0" fontAlgn="base" hangingPunct="0">
              <a:spcBef>
                <a:spcPct val="0"/>
              </a:spcBef>
              <a:spcAft>
                <a:spcPct val="0"/>
              </a:spcAft>
            </a:pPr>
            <a:endParaRPr lang="el-GR" altLang="el-GR" dirty="0">
              <a:solidFill>
                <a:srgbClr val="202124"/>
              </a:solidFill>
              <a:latin typeface="Times New Roman" panose="02020603050405020304" pitchFamily="18" charset="0"/>
              <a:cs typeface="Times New Roman" panose="02020603050405020304" pitchFamily="18" charset="0"/>
            </a:endParaRPr>
          </a:p>
          <a:p>
            <a:pPr lvl="0" algn="ctr" eaLnBrk="0" fontAlgn="base" hangingPunct="0">
              <a:spcBef>
                <a:spcPct val="0"/>
              </a:spcBef>
              <a:spcAft>
                <a:spcPct val="0"/>
              </a:spcAft>
            </a:pPr>
            <a:r>
              <a:rPr lang="el-GR" altLang="el-GR" b="1" dirty="0">
                <a:solidFill>
                  <a:srgbClr val="202124"/>
                </a:solidFill>
                <a:latin typeface="Times New Roman" panose="02020603050405020304" pitchFamily="18" charset="0"/>
                <a:cs typeface="Times New Roman" panose="02020603050405020304" pitchFamily="18" charset="0"/>
              </a:rPr>
              <a:t>Υβριδική χειρουργική </a:t>
            </a:r>
          </a:p>
          <a:p>
            <a:pPr lvl="0" eaLnBrk="0" fontAlgn="base" hangingPunct="0">
              <a:spcBef>
                <a:spcPct val="0"/>
              </a:spcBef>
              <a:spcAft>
                <a:spcPct val="0"/>
              </a:spcAft>
            </a:pPr>
            <a:endParaRPr lang="el-GR" altLang="el-GR" dirty="0">
              <a:solidFill>
                <a:srgbClr val="202124"/>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l-GR" altLang="el-GR" dirty="0">
                <a:solidFill>
                  <a:srgbClr val="202124"/>
                </a:solidFill>
                <a:latin typeface="Times New Roman" panose="02020603050405020304" pitchFamily="18" charset="0"/>
                <a:cs typeface="Times New Roman" panose="02020603050405020304" pitchFamily="18" charset="0"/>
              </a:rPr>
              <a:t>     </a:t>
            </a:r>
            <a:r>
              <a:rPr lang="el-GR" altLang="el-GR" dirty="0">
                <a:solidFill>
                  <a:srgbClr val="0070C0"/>
                </a:solidFill>
                <a:latin typeface="Times New Roman" panose="02020603050405020304" pitchFamily="18" charset="0"/>
                <a:cs typeface="Times New Roman" panose="02020603050405020304" pitchFamily="18" charset="0"/>
              </a:rPr>
              <a:t>Εάν δύο διπλανοί δίσκοι αποτελούν επίσης πρόβλημα, ο χειρουργός συνήθως χρησιμοποιεί μια μέθοδο συνδυασμού. Σε αυτό το μοντέλο, ο ένας δίσκος αντικαθίσταται και ο άλλος συγκολλάται δίπλα του. Στην πραγματικότητα, αυτή η μέθοδος περιλαμβάνει σύντηξη και αντικατάσταση ταυτόχρονα. </a:t>
            </a:r>
          </a:p>
        </p:txBody>
      </p:sp>
    </p:spTree>
    <p:extLst>
      <p:ext uri="{BB962C8B-B14F-4D97-AF65-F5344CB8AC3E}">
        <p14:creationId xmlns:p14="http://schemas.microsoft.com/office/powerpoint/2010/main" val="26314172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monib-health.com/files/blog-post/tinymce/2019.8.SPINE19545f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345" y="573877"/>
            <a:ext cx="7835310" cy="6252578"/>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1524000" y="44446"/>
            <a:ext cx="9144000" cy="369332"/>
          </a:xfrm>
          <a:prstGeom prst="rect">
            <a:avLst/>
          </a:prstGeom>
        </p:spPr>
        <p:txBody>
          <a:bodyPr wrap="square">
            <a:spAutoFit/>
          </a:bodyPr>
          <a:lstStyle/>
          <a:p>
            <a:pPr algn="ctr"/>
            <a:r>
              <a:rPr lang="en-US" b="1" dirty="0">
                <a:solidFill>
                  <a:srgbClr val="000000"/>
                </a:solidFill>
                <a:latin typeface="Times New Roman" panose="02020603050405020304" pitchFamily="18" charset="0"/>
                <a:cs typeface="Times New Roman" panose="02020603050405020304" pitchFamily="18" charset="0"/>
              </a:rPr>
              <a:t>titanium-rods-in-back-surgery</a:t>
            </a:r>
            <a:r>
              <a:rPr lang="el-GR" b="1" dirty="0">
                <a:solidFill>
                  <a:srgbClr val="000000"/>
                </a:solidFill>
                <a:latin typeface="Times New Roman" panose="02020603050405020304" pitchFamily="18" charset="0"/>
                <a:cs typeface="Times New Roman" panose="02020603050405020304" pitchFamily="18" charset="0"/>
              </a:rPr>
              <a:t>     </a:t>
            </a:r>
            <a:endParaRPr lang="en-US"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71081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259004" y="585814"/>
            <a:ext cx="9792550" cy="369332"/>
          </a:xfrm>
          <a:prstGeom prst="rect">
            <a:avLst/>
          </a:prstGeom>
        </p:spPr>
        <p:txBody>
          <a:bodyPr wrap="square">
            <a:spAutoFit/>
          </a:bodyPr>
          <a:lstStyle/>
          <a:p>
            <a:pPr algn="ctr"/>
            <a:r>
              <a:rPr lang="el-GR" b="1" dirty="0" smtClean="0">
                <a:solidFill>
                  <a:srgbClr val="000000"/>
                </a:solidFill>
                <a:latin typeface="Times New Roman" panose="02020603050405020304" pitchFamily="18" charset="0"/>
                <a:cs typeface="Times New Roman" panose="02020603050405020304" pitchFamily="18" charset="0"/>
              </a:rPr>
              <a:t>Πως χρησιμοποιούνται οι ορθοπεδικές βίδες ποδιού στη χειρουργική της σπονδυλικής στήλης</a:t>
            </a:r>
          </a:p>
        </p:txBody>
      </p:sp>
      <p:pic>
        <p:nvPicPr>
          <p:cNvPr id="3" name="Εικόνα 2"/>
          <p:cNvPicPr>
            <a:picLocks noChangeAspect="1"/>
          </p:cNvPicPr>
          <p:nvPr/>
        </p:nvPicPr>
        <p:blipFill>
          <a:blip r:embed="rId2"/>
          <a:stretch>
            <a:fillRect/>
          </a:stretch>
        </p:blipFill>
        <p:spPr>
          <a:xfrm>
            <a:off x="1678529" y="1072703"/>
            <a:ext cx="9048750" cy="5429250"/>
          </a:xfrm>
          <a:prstGeom prst="rect">
            <a:avLst/>
          </a:prstGeom>
        </p:spPr>
      </p:pic>
      <p:sp>
        <p:nvSpPr>
          <p:cNvPr id="4" name="Ορθογώνιο 3"/>
          <p:cNvSpPr/>
          <p:nvPr/>
        </p:nvSpPr>
        <p:spPr>
          <a:xfrm>
            <a:off x="1583279" y="98925"/>
            <a:ext cx="9144000" cy="369332"/>
          </a:xfrm>
          <a:prstGeom prst="rect">
            <a:avLst/>
          </a:prstGeom>
        </p:spPr>
        <p:txBody>
          <a:bodyPr wrap="square">
            <a:spAutoFit/>
          </a:bodyPr>
          <a:lstStyle/>
          <a:p>
            <a:pPr algn="ctr"/>
            <a:r>
              <a:rPr lang="en-US" b="1" dirty="0">
                <a:solidFill>
                  <a:srgbClr val="0070C0"/>
                </a:solidFill>
                <a:latin typeface="Times New Roman" panose="02020603050405020304" pitchFamily="18" charset="0"/>
                <a:cs typeface="Times New Roman" panose="02020603050405020304" pitchFamily="18" charset="0"/>
              </a:rPr>
              <a:t>How orthopedic pedicle screws use in spine surgery (monib-health.com)</a:t>
            </a:r>
            <a:r>
              <a:rPr lang="el-GR" b="1" dirty="0">
                <a:solidFill>
                  <a:srgbClr val="0070C0"/>
                </a:solidFill>
                <a:latin typeface="Times New Roman" panose="02020603050405020304" pitchFamily="18" charset="0"/>
                <a:cs typeface="Times New Roman" panose="02020603050405020304" pitchFamily="18" charset="0"/>
              </a:rPr>
              <a:t>     </a:t>
            </a:r>
            <a:endParaRPr lang="el-GR"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65993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4191000" y="2038350"/>
            <a:ext cx="3810000" cy="2781300"/>
          </a:xfrm>
          <a:prstGeom prst="rect">
            <a:avLst/>
          </a:prstGeom>
        </p:spPr>
      </p:pic>
      <p:sp>
        <p:nvSpPr>
          <p:cNvPr id="4" name="Ορθογώνιο 3"/>
          <p:cNvSpPr/>
          <p:nvPr/>
        </p:nvSpPr>
        <p:spPr>
          <a:xfrm>
            <a:off x="1208644" y="924183"/>
            <a:ext cx="9792550" cy="369332"/>
          </a:xfrm>
          <a:prstGeom prst="rect">
            <a:avLst/>
          </a:prstGeom>
        </p:spPr>
        <p:txBody>
          <a:bodyPr wrap="square">
            <a:spAutoFit/>
          </a:bodyPr>
          <a:lstStyle/>
          <a:p>
            <a:pPr algn="ctr"/>
            <a:r>
              <a:rPr lang="el-GR" b="1" dirty="0" smtClean="0">
                <a:solidFill>
                  <a:srgbClr val="0070C0"/>
                </a:solidFill>
                <a:latin typeface="Times New Roman" panose="02020603050405020304" pitchFamily="18" charset="0"/>
                <a:cs typeface="Times New Roman" panose="02020603050405020304" pitchFamily="18" charset="0"/>
              </a:rPr>
              <a:t>Πως χρησιμοποιούνται οι ορθοπεδικές βίδες ποδιού στη χειρουργική της σπονδυλικής στήλης</a:t>
            </a:r>
          </a:p>
        </p:txBody>
      </p:sp>
    </p:spTree>
    <p:extLst>
      <p:ext uri="{BB962C8B-B14F-4D97-AF65-F5344CB8AC3E}">
        <p14:creationId xmlns:p14="http://schemas.microsoft.com/office/powerpoint/2010/main" val="25663345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47528" y="227158"/>
            <a:ext cx="3810000" cy="2819400"/>
          </a:xfrm>
          <a:prstGeom prst="rect">
            <a:avLst/>
          </a:prstGeom>
        </p:spPr>
      </p:pic>
      <p:pic>
        <p:nvPicPr>
          <p:cNvPr id="3" name="Εικόνα 2"/>
          <p:cNvPicPr>
            <a:picLocks noChangeAspect="1"/>
          </p:cNvPicPr>
          <p:nvPr/>
        </p:nvPicPr>
        <p:blipFill>
          <a:blip r:embed="rId3"/>
          <a:stretch>
            <a:fillRect/>
          </a:stretch>
        </p:blipFill>
        <p:spPr>
          <a:xfrm>
            <a:off x="6858000" y="148924"/>
            <a:ext cx="3810000" cy="2819400"/>
          </a:xfrm>
          <a:prstGeom prst="rect">
            <a:avLst/>
          </a:prstGeom>
        </p:spPr>
      </p:pic>
      <p:sp>
        <p:nvSpPr>
          <p:cNvPr id="4" name="Ορθογώνιο 3"/>
          <p:cNvSpPr/>
          <p:nvPr/>
        </p:nvSpPr>
        <p:spPr>
          <a:xfrm>
            <a:off x="2831570" y="2634734"/>
            <a:ext cx="1332416" cy="369332"/>
          </a:xfrm>
          <a:prstGeom prst="rect">
            <a:avLst/>
          </a:prstGeom>
        </p:spPr>
        <p:txBody>
          <a:bodyPr wrap="none">
            <a:spAutoFit/>
          </a:bodyPr>
          <a:lstStyle/>
          <a:p>
            <a:r>
              <a:rPr lang="en-US" dirty="0">
                <a:solidFill>
                  <a:srgbClr val="333333"/>
                </a:solidFill>
                <a:latin typeface="Times New Roman" panose="02020603050405020304" pitchFamily="18" charset="0"/>
                <a:cs typeface="Times New Roman" panose="02020603050405020304" pitchFamily="18" charset="0"/>
              </a:rPr>
              <a:t>Entry Points</a:t>
            </a:r>
          </a:p>
        </p:txBody>
      </p:sp>
      <p:sp>
        <p:nvSpPr>
          <p:cNvPr id="5" name="Ορθογώνιο 4"/>
          <p:cNvSpPr/>
          <p:nvPr/>
        </p:nvSpPr>
        <p:spPr>
          <a:xfrm>
            <a:off x="7987788" y="2634734"/>
            <a:ext cx="1550424" cy="369332"/>
          </a:xfrm>
          <a:prstGeom prst="rect">
            <a:avLst/>
          </a:prstGeom>
        </p:spPr>
        <p:txBody>
          <a:bodyPr wrap="none">
            <a:spAutoFit/>
          </a:bodyPr>
          <a:lstStyle/>
          <a:p>
            <a:r>
              <a:rPr lang="en-US" dirty="0">
                <a:solidFill>
                  <a:srgbClr val="333333"/>
                </a:solidFill>
                <a:latin typeface="Times New Roman" panose="02020603050405020304" pitchFamily="18" charset="0"/>
                <a:cs typeface="Times New Roman" panose="02020603050405020304" pitchFamily="18" charset="0"/>
              </a:rPr>
              <a:t>Thoracic spine</a:t>
            </a:r>
          </a:p>
        </p:txBody>
      </p:sp>
      <p:sp>
        <p:nvSpPr>
          <p:cNvPr id="6" name="Ορθογώνιο 5"/>
          <p:cNvSpPr/>
          <p:nvPr/>
        </p:nvSpPr>
        <p:spPr>
          <a:xfrm>
            <a:off x="2650303" y="6469196"/>
            <a:ext cx="2204450" cy="369332"/>
          </a:xfrm>
          <a:prstGeom prst="rect">
            <a:avLst/>
          </a:prstGeom>
        </p:spPr>
        <p:txBody>
          <a:bodyPr wrap="none">
            <a:spAutoFit/>
          </a:bodyPr>
          <a:lstStyle/>
          <a:p>
            <a:r>
              <a:rPr lang="en-US" dirty="0">
                <a:solidFill>
                  <a:srgbClr val="333333"/>
                </a:solidFill>
                <a:latin typeface="Times New Roman" panose="02020603050405020304" pitchFamily="18" charset="0"/>
                <a:cs typeface="Times New Roman" panose="02020603050405020304" pitchFamily="18" charset="0"/>
              </a:rPr>
              <a:t>Opening of the cortex</a:t>
            </a:r>
          </a:p>
        </p:txBody>
      </p:sp>
      <p:pic>
        <p:nvPicPr>
          <p:cNvPr id="7" name="Εικόνα 6"/>
          <p:cNvPicPr>
            <a:picLocks noChangeAspect="1"/>
          </p:cNvPicPr>
          <p:nvPr/>
        </p:nvPicPr>
        <p:blipFill>
          <a:blip r:embed="rId4"/>
          <a:stretch>
            <a:fillRect/>
          </a:stretch>
        </p:blipFill>
        <p:spPr>
          <a:xfrm>
            <a:off x="1847528" y="3004066"/>
            <a:ext cx="3810000" cy="2819400"/>
          </a:xfrm>
          <a:prstGeom prst="rect">
            <a:avLst/>
          </a:prstGeom>
        </p:spPr>
      </p:pic>
      <p:sp>
        <p:nvSpPr>
          <p:cNvPr id="8" name="Ορθογώνιο 7"/>
          <p:cNvSpPr/>
          <p:nvPr/>
        </p:nvSpPr>
        <p:spPr>
          <a:xfrm>
            <a:off x="7474827" y="6469196"/>
            <a:ext cx="2576346" cy="369332"/>
          </a:xfrm>
          <a:prstGeom prst="rect">
            <a:avLst/>
          </a:prstGeom>
        </p:spPr>
        <p:txBody>
          <a:bodyPr wrap="none">
            <a:spAutoFit/>
          </a:bodyPr>
          <a:lstStyle/>
          <a:p>
            <a:r>
              <a:rPr lang="en-US" dirty="0">
                <a:solidFill>
                  <a:srgbClr val="333333"/>
                </a:solidFill>
                <a:latin typeface="Times New Roman" panose="02020603050405020304" pitchFamily="18" charset="0"/>
                <a:cs typeface="Times New Roman" panose="02020603050405020304" pitchFamily="18" charset="0"/>
              </a:rPr>
              <a:t>Cranial-caudal angulation</a:t>
            </a:r>
          </a:p>
        </p:txBody>
      </p:sp>
      <p:pic>
        <p:nvPicPr>
          <p:cNvPr id="9" name="Εικόνα 8"/>
          <p:cNvPicPr>
            <a:picLocks noChangeAspect="1"/>
          </p:cNvPicPr>
          <p:nvPr/>
        </p:nvPicPr>
        <p:blipFill>
          <a:blip r:embed="rId5"/>
          <a:stretch>
            <a:fillRect/>
          </a:stretch>
        </p:blipFill>
        <p:spPr>
          <a:xfrm>
            <a:off x="6858000" y="3010815"/>
            <a:ext cx="3810000" cy="2819400"/>
          </a:xfrm>
          <a:prstGeom prst="rect">
            <a:avLst/>
          </a:prstGeom>
        </p:spPr>
      </p:pic>
      <p:sp>
        <p:nvSpPr>
          <p:cNvPr id="10" name="Ορθογώνιο 9"/>
          <p:cNvSpPr/>
          <p:nvPr/>
        </p:nvSpPr>
        <p:spPr>
          <a:xfrm>
            <a:off x="4295800" y="3089049"/>
            <a:ext cx="4155048" cy="369332"/>
          </a:xfrm>
          <a:prstGeom prst="rect">
            <a:avLst/>
          </a:prstGeom>
        </p:spPr>
        <p:txBody>
          <a:bodyPr wrap="none">
            <a:spAutoFit/>
          </a:bodyPr>
          <a:lstStyle/>
          <a:p>
            <a:r>
              <a:rPr lang="el-GR" dirty="0">
                <a:solidFill>
                  <a:srgbClr val="0070C0"/>
                </a:solidFill>
                <a:latin typeface="Times New Roman" panose="02020603050405020304" pitchFamily="18" charset="0"/>
                <a:cs typeface="Times New Roman" panose="02020603050405020304" pitchFamily="18" charset="0"/>
              </a:rPr>
              <a:t>Φάσεις τοποθέτησης κοχλία σε σπόνδυλο</a:t>
            </a:r>
            <a:endParaRPr lang="el-GR" dirty="0"/>
          </a:p>
        </p:txBody>
      </p:sp>
      <p:sp>
        <p:nvSpPr>
          <p:cNvPr id="12" name="Ορθογώνιο 11"/>
          <p:cNvSpPr/>
          <p:nvPr/>
        </p:nvSpPr>
        <p:spPr>
          <a:xfrm>
            <a:off x="1477049" y="84983"/>
            <a:ext cx="9792550" cy="369332"/>
          </a:xfrm>
          <a:prstGeom prst="rect">
            <a:avLst/>
          </a:prstGeom>
        </p:spPr>
        <p:txBody>
          <a:bodyPr wrap="square">
            <a:spAutoFit/>
          </a:bodyPr>
          <a:lstStyle/>
          <a:p>
            <a:pPr algn="ctr"/>
            <a:r>
              <a:rPr lang="el-GR" b="1" dirty="0" smtClean="0">
                <a:solidFill>
                  <a:srgbClr val="0070C0"/>
                </a:solidFill>
                <a:latin typeface="Times New Roman" panose="02020603050405020304" pitchFamily="18" charset="0"/>
                <a:cs typeface="Times New Roman" panose="02020603050405020304" pitchFamily="18" charset="0"/>
              </a:rPr>
              <a:t>Πως χρησιμοποιούνται οι ορθοπεδικές βίδες ποδιού στη χειρουργική της σπονδυλικής στήλης</a:t>
            </a:r>
          </a:p>
        </p:txBody>
      </p:sp>
    </p:spTree>
    <p:extLst>
      <p:ext uri="{BB962C8B-B14F-4D97-AF65-F5344CB8AC3E}">
        <p14:creationId xmlns:p14="http://schemas.microsoft.com/office/powerpoint/2010/main" val="23013090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795796" y="3573016"/>
            <a:ext cx="2489528"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Medio-lateral inclination</a:t>
            </a:r>
            <a:endParaRPr lang="el-GR" dirty="0">
              <a:latin typeface="Times New Roman" panose="02020603050405020304" pitchFamily="18" charset="0"/>
              <a:cs typeface="Times New Roman" panose="02020603050405020304" pitchFamily="18" charset="0"/>
            </a:endParaRPr>
          </a:p>
        </p:txBody>
      </p:sp>
      <p:pic>
        <p:nvPicPr>
          <p:cNvPr id="3" name="Εικόνα 2"/>
          <p:cNvPicPr>
            <a:picLocks noChangeAspect="1"/>
          </p:cNvPicPr>
          <p:nvPr/>
        </p:nvPicPr>
        <p:blipFill>
          <a:blip r:embed="rId2"/>
          <a:stretch>
            <a:fillRect/>
          </a:stretch>
        </p:blipFill>
        <p:spPr>
          <a:xfrm>
            <a:off x="2135560" y="578242"/>
            <a:ext cx="3810000" cy="2819400"/>
          </a:xfrm>
          <a:prstGeom prst="rect">
            <a:avLst/>
          </a:prstGeom>
        </p:spPr>
      </p:pic>
      <p:sp>
        <p:nvSpPr>
          <p:cNvPr id="4" name="Ορθογώνιο 3"/>
          <p:cNvSpPr/>
          <p:nvPr/>
        </p:nvSpPr>
        <p:spPr>
          <a:xfrm>
            <a:off x="7680177" y="3573016"/>
            <a:ext cx="1627369" cy="369332"/>
          </a:xfrm>
          <a:prstGeom prst="rect">
            <a:avLst/>
          </a:prstGeom>
        </p:spPr>
        <p:txBody>
          <a:bodyPr wrap="none">
            <a:spAutoFit/>
          </a:bodyPr>
          <a:lstStyle/>
          <a:p>
            <a:r>
              <a:rPr lang="en-US">
                <a:solidFill>
                  <a:srgbClr val="333333"/>
                </a:solidFill>
                <a:latin typeface="Times New Roman" panose="02020603050405020304" pitchFamily="18" charset="0"/>
                <a:cs typeface="Times New Roman" panose="02020603050405020304" pitchFamily="18" charset="0"/>
              </a:rPr>
              <a:t>Screw insertion</a:t>
            </a:r>
          </a:p>
        </p:txBody>
      </p:sp>
      <p:pic>
        <p:nvPicPr>
          <p:cNvPr id="5" name="Εικόνα 4"/>
          <p:cNvPicPr>
            <a:picLocks noChangeAspect="1"/>
          </p:cNvPicPr>
          <p:nvPr/>
        </p:nvPicPr>
        <p:blipFill>
          <a:blip r:embed="rId3"/>
          <a:stretch>
            <a:fillRect/>
          </a:stretch>
        </p:blipFill>
        <p:spPr>
          <a:xfrm>
            <a:off x="6456040" y="730277"/>
            <a:ext cx="3810000" cy="2819400"/>
          </a:xfrm>
          <a:prstGeom prst="rect">
            <a:avLst/>
          </a:prstGeom>
        </p:spPr>
      </p:pic>
      <p:pic>
        <p:nvPicPr>
          <p:cNvPr id="5122" name="Picture 2" descr="Screw inser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0560" y="4038599"/>
            <a:ext cx="3810000" cy="2819401"/>
          </a:xfrm>
          <a:prstGeom prst="rect">
            <a:avLst/>
          </a:prstGeom>
          <a:noFill/>
          <a:extLst>
            <a:ext uri="{909E8E84-426E-40DD-AFC4-6F175D3DCCD1}">
              <a14:hiddenFill xmlns:a14="http://schemas.microsoft.com/office/drawing/2010/main">
                <a:solidFill>
                  <a:srgbClr val="FFFFFF"/>
                </a:solidFill>
              </a14:hiddenFill>
            </a:ext>
          </a:extLst>
        </p:spPr>
      </p:pic>
      <p:sp>
        <p:nvSpPr>
          <p:cNvPr id="8" name="Ορθογώνιο 7"/>
          <p:cNvSpPr/>
          <p:nvPr/>
        </p:nvSpPr>
        <p:spPr>
          <a:xfrm>
            <a:off x="1049285" y="122246"/>
            <a:ext cx="9792550" cy="369332"/>
          </a:xfrm>
          <a:prstGeom prst="rect">
            <a:avLst/>
          </a:prstGeom>
        </p:spPr>
        <p:txBody>
          <a:bodyPr wrap="square">
            <a:spAutoFit/>
          </a:bodyPr>
          <a:lstStyle/>
          <a:p>
            <a:pPr algn="ctr"/>
            <a:r>
              <a:rPr lang="el-GR" b="1" dirty="0" smtClean="0">
                <a:solidFill>
                  <a:srgbClr val="0070C0"/>
                </a:solidFill>
                <a:latin typeface="Times New Roman" panose="02020603050405020304" pitchFamily="18" charset="0"/>
                <a:cs typeface="Times New Roman" panose="02020603050405020304" pitchFamily="18" charset="0"/>
              </a:rPr>
              <a:t>Πως χρησιμοποιούνται οι ορθοπεδικές βίδες ποδιού στη χειρουργική της σπονδυλικής στήλης</a:t>
            </a:r>
          </a:p>
        </p:txBody>
      </p:sp>
    </p:spTree>
    <p:extLst>
      <p:ext uri="{BB962C8B-B14F-4D97-AF65-F5344CB8AC3E}">
        <p14:creationId xmlns:p14="http://schemas.microsoft.com/office/powerpoint/2010/main" val="7250149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2274838"/>
            <a:ext cx="12192000" cy="3693319"/>
          </a:xfrm>
          <a:prstGeom prst="rect">
            <a:avLst/>
          </a:prstGeom>
        </p:spPr>
        <p:txBody>
          <a:bodyPr wrap="square">
            <a:spAutoFit/>
          </a:bodyPr>
          <a:lstStyle/>
          <a:p>
            <a:pPr algn="ctr"/>
            <a:r>
              <a:rPr lang="el-GR" dirty="0">
                <a:solidFill>
                  <a:srgbClr val="FF0000"/>
                </a:solidFill>
                <a:latin typeface="Times New Roman" panose="02020603050405020304" pitchFamily="18" charset="0"/>
                <a:cs typeface="Times New Roman" panose="02020603050405020304" pitchFamily="18" charset="0"/>
              </a:rPr>
              <a:t>Ηθικά ζητήματα </a:t>
            </a:r>
            <a:endParaRPr lang="en-US" dirty="0" smtClean="0">
              <a:solidFill>
                <a:srgbClr val="FF0000"/>
              </a:solidFill>
              <a:latin typeface="Times New Roman" panose="02020603050405020304" pitchFamily="18" charset="0"/>
              <a:cs typeface="Times New Roman" panose="02020603050405020304" pitchFamily="18" charset="0"/>
            </a:endParaRPr>
          </a:p>
          <a:p>
            <a:endParaRPr lang="el-GR" dirty="0" smtClean="0">
              <a:latin typeface="Times New Roman" panose="02020603050405020304" pitchFamily="18" charset="0"/>
              <a:cs typeface="Times New Roman" panose="02020603050405020304" pitchFamily="18" charset="0"/>
            </a:endParaRPr>
          </a:p>
          <a:p>
            <a:pPr algn="ctr"/>
            <a:r>
              <a:rPr lang="el-GR" dirty="0" smtClean="0">
                <a:latin typeface="Times New Roman" panose="02020603050405020304" pitchFamily="18" charset="0"/>
                <a:cs typeface="Times New Roman" panose="02020603050405020304" pitchFamily="18" charset="0"/>
              </a:rPr>
              <a:t>Υπολογίζεται </a:t>
            </a:r>
            <a:r>
              <a:rPr lang="el-GR" dirty="0">
                <a:latin typeface="Times New Roman" panose="02020603050405020304" pitchFamily="18" charset="0"/>
                <a:cs typeface="Times New Roman" panose="02020603050405020304" pitchFamily="18" charset="0"/>
              </a:rPr>
              <a:t>ότι ετησίως η ζωή 20.000.000 ασθενών σώζεται ή βελτιώνεται με τη χρήση </a:t>
            </a:r>
            <a:r>
              <a:rPr lang="el-GR" dirty="0" smtClean="0">
                <a:latin typeface="Times New Roman" panose="02020603050405020304" pitchFamily="18" charset="0"/>
                <a:cs typeface="Times New Roman" panose="02020603050405020304" pitchFamily="18" charset="0"/>
              </a:rPr>
              <a:t>βιοϋλικών</a:t>
            </a:r>
            <a:endParaRPr lang="en-US" dirty="0" smtClean="0">
              <a:latin typeface="Times New Roman" panose="02020603050405020304" pitchFamily="18" charset="0"/>
              <a:cs typeface="Times New Roman" panose="02020603050405020304" pitchFamily="18" charset="0"/>
            </a:endParaRPr>
          </a:p>
          <a:p>
            <a:pPr algn="ctr"/>
            <a:r>
              <a:rPr lang="el-GR" dirty="0" smtClean="0">
                <a:latin typeface="Times New Roman" panose="02020603050405020304" pitchFamily="18" charset="0"/>
                <a:cs typeface="Times New Roman" panose="02020603050405020304" pitchFamily="18" charset="0"/>
              </a:rPr>
              <a:t> </a:t>
            </a:r>
          </a:p>
          <a:p>
            <a:pPr algn="ctr"/>
            <a:r>
              <a:rPr lang="el-GR" dirty="0" smtClean="0">
                <a:solidFill>
                  <a:srgbClr val="0070C0"/>
                </a:solidFill>
                <a:latin typeface="Times New Roman" panose="02020603050405020304" pitchFamily="18" charset="0"/>
                <a:cs typeface="Times New Roman" panose="02020603050405020304" pitchFamily="18" charset="0"/>
              </a:rPr>
              <a:t>Ωστόσο </a:t>
            </a:r>
            <a:r>
              <a:rPr lang="el-GR" dirty="0">
                <a:solidFill>
                  <a:srgbClr val="0070C0"/>
                </a:solidFill>
                <a:latin typeface="Times New Roman" panose="02020603050405020304" pitchFamily="18" charset="0"/>
                <a:cs typeface="Times New Roman" panose="02020603050405020304" pitchFamily="18" charset="0"/>
              </a:rPr>
              <a:t>υπάρχουν ερωτήματα </a:t>
            </a:r>
            <a:endParaRPr lang="en-US" dirty="0" smtClean="0">
              <a:solidFill>
                <a:srgbClr val="0070C0"/>
              </a:solidFill>
              <a:latin typeface="Times New Roman" panose="02020603050405020304" pitchFamily="18" charset="0"/>
              <a:cs typeface="Times New Roman" panose="02020603050405020304" pitchFamily="18" charset="0"/>
            </a:endParaRPr>
          </a:p>
          <a:p>
            <a:pPr algn="ctr"/>
            <a:endParaRPr lang="el-GR" dirty="0" smtClean="0">
              <a:latin typeface="Times New Roman" panose="02020603050405020304" pitchFamily="18" charset="0"/>
              <a:cs typeface="Times New Roman" panose="02020603050405020304" pitchFamily="18" charset="0"/>
            </a:endParaRPr>
          </a:p>
          <a:p>
            <a:r>
              <a:rPr lang="el-GR" dirty="0" smtClean="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Δοκιμές βιοϋλικών σε μοντέλα ζώων </a:t>
            </a:r>
            <a:endParaRPr lang="el-GR" dirty="0" smtClean="0">
              <a:latin typeface="Times New Roman" panose="02020603050405020304" pitchFamily="18" charset="0"/>
              <a:cs typeface="Times New Roman" panose="02020603050405020304" pitchFamily="18" charset="0"/>
            </a:endParaRPr>
          </a:p>
          <a:p>
            <a:r>
              <a:rPr lang="el-GR" dirty="0" smtClean="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Πως μπορεί να εφαρμοστεί η έρευνα και η δοκιμή βιοϋλικών χωρίς να θέτει σε κίνδυνο ανθρώπινους οργανισμούς </a:t>
            </a:r>
            <a:endParaRPr lang="el-GR" dirty="0" smtClean="0">
              <a:latin typeface="Times New Roman" panose="02020603050405020304" pitchFamily="18" charset="0"/>
              <a:cs typeface="Times New Roman" panose="02020603050405020304" pitchFamily="18" charset="0"/>
            </a:endParaRPr>
          </a:p>
          <a:p>
            <a:r>
              <a:rPr lang="el-GR" dirty="0" smtClean="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Ανεξαρτησία ερευνητών – χρηματοδότηση εταιριών </a:t>
            </a:r>
            <a:endParaRPr lang="el-GR" dirty="0" smtClean="0">
              <a:latin typeface="Times New Roman" panose="02020603050405020304" pitchFamily="18" charset="0"/>
              <a:cs typeface="Times New Roman" panose="02020603050405020304" pitchFamily="18" charset="0"/>
            </a:endParaRPr>
          </a:p>
          <a:p>
            <a:r>
              <a:rPr lang="el-GR" dirty="0" smtClean="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Ποιο είναι το όριο μεταξύ του σώζεται μια ζωή χωρίς να διατηρείται η ποιότητα </a:t>
            </a:r>
            <a:r>
              <a:rPr lang="el-GR" dirty="0" smtClean="0">
                <a:latin typeface="Times New Roman" panose="02020603050405020304" pitchFamily="18" charset="0"/>
                <a:cs typeface="Times New Roman" panose="02020603050405020304" pitchFamily="18" charset="0"/>
              </a:rPr>
              <a:t>της</a:t>
            </a:r>
            <a:r>
              <a:rPr lang="en-US" dirty="0" smtClean="0">
                <a:latin typeface="Times New Roman" panose="02020603050405020304" pitchFamily="18" charset="0"/>
                <a:cs typeface="Times New Roman" panose="02020603050405020304" pitchFamily="18" charset="0"/>
              </a:rPr>
              <a:t>;</a:t>
            </a:r>
          </a:p>
          <a:p>
            <a:r>
              <a:rPr lang="el-GR"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a:t>
            </a:r>
          </a:p>
          <a:p>
            <a:r>
              <a:rPr lang="el-GR"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endParaRPr lang="el-GR" dirty="0">
              <a:latin typeface="Times New Roman" panose="02020603050405020304" pitchFamily="18" charset="0"/>
              <a:cs typeface="Times New Roman" panose="02020603050405020304" pitchFamily="18" charset="0"/>
            </a:endParaRPr>
          </a:p>
        </p:txBody>
      </p:sp>
      <p:sp>
        <p:nvSpPr>
          <p:cNvPr id="3" name="Ορθογώνιο 2"/>
          <p:cNvSpPr/>
          <p:nvPr/>
        </p:nvSpPr>
        <p:spPr>
          <a:xfrm>
            <a:off x="0" y="660863"/>
            <a:ext cx="12192000" cy="738664"/>
          </a:xfrm>
          <a:prstGeom prst="rect">
            <a:avLst/>
          </a:prstGeom>
        </p:spPr>
        <p:txBody>
          <a:bodyPr wrap="square">
            <a:spAutoFit/>
          </a:bodyPr>
          <a:lstStyle/>
          <a:p>
            <a:pPr algn="ctr"/>
            <a:r>
              <a:rPr lang="el-GR" dirty="0">
                <a:latin typeface="Times New Roman" panose="02020603050405020304" pitchFamily="18" charset="0"/>
                <a:cs typeface="Times New Roman" panose="02020603050405020304" pitchFamily="18" charset="0"/>
              </a:rPr>
              <a:t>Ελευθέριος Αμανατίδης </a:t>
            </a:r>
            <a:endParaRPr lang="en-US" dirty="0" smtClean="0">
              <a:latin typeface="Times New Roman" panose="02020603050405020304" pitchFamily="18" charset="0"/>
              <a:cs typeface="Times New Roman" panose="02020603050405020304" pitchFamily="18" charset="0"/>
            </a:endParaRPr>
          </a:p>
          <a:p>
            <a:pPr algn="ctr"/>
            <a:r>
              <a:rPr lang="el-GR" sz="1200" dirty="0" smtClean="0">
                <a:latin typeface="Times New Roman" panose="02020603050405020304" pitchFamily="18" charset="0"/>
                <a:cs typeface="Times New Roman" panose="02020603050405020304" pitchFamily="18" charset="0"/>
              </a:rPr>
              <a:t>Πολυτεχνική </a:t>
            </a:r>
            <a:r>
              <a:rPr lang="el-GR" sz="1200" dirty="0">
                <a:latin typeface="Times New Roman" panose="02020603050405020304" pitchFamily="18" charset="0"/>
                <a:cs typeface="Times New Roman" panose="02020603050405020304" pitchFamily="18" charset="0"/>
              </a:rPr>
              <a:t>Σχολή Τμήμα Χημικών Μηχανικών</a:t>
            </a:r>
          </a:p>
          <a:p>
            <a:pPr algn="ctr"/>
            <a:r>
              <a:rPr lang="el-GR" sz="1200" dirty="0">
                <a:latin typeface="Times New Roman" panose="02020603050405020304" pitchFamily="18" charset="0"/>
                <a:cs typeface="Times New Roman" panose="02020603050405020304" pitchFamily="18" charset="0"/>
              </a:rPr>
              <a:t>Πανεπιστήμιο Πατρών</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3298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0" y="833182"/>
            <a:ext cx="12192000" cy="646331"/>
          </a:xfrm>
          <a:prstGeom prst="rect">
            <a:avLst/>
          </a:prstGeom>
        </p:spPr>
        <p:txBody>
          <a:bodyPr wrap="square">
            <a:spAutoFit/>
          </a:bodyPr>
          <a:lstStyle/>
          <a:p>
            <a:pPr lvl="0" algn="just" eaLnBrk="0" fontAlgn="base" hangingPunct="0">
              <a:spcBef>
                <a:spcPct val="0"/>
              </a:spcBef>
              <a:spcAft>
                <a:spcPct val="0"/>
              </a:spcAft>
            </a:pPr>
            <a:r>
              <a:rPr lang="el-GR" altLang="el-GR" dirty="0" smtClean="0">
                <a:solidFill>
                  <a:srgbClr val="202124"/>
                </a:solidFill>
                <a:latin typeface="Times New Roman" panose="02020603050405020304" pitchFamily="18" charset="0"/>
                <a:cs typeface="Times New Roman" panose="02020603050405020304" pitchFamily="18" charset="0"/>
              </a:rPr>
              <a:t>Συνθήκες </a:t>
            </a:r>
            <a:r>
              <a:rPr lang="el-GR" altLang="el-GR" dirty="0">
                <a:solidFill>
                  <a:srgbClr val="202124"/>
                </a:solidFill>
                <a:latin typeface="Times New Roman" panose="02020603050405020304" pitchFamily="18" charset="0"/>
                <a:cs typeface="Times New Roman" panose="02020603050405020304" pitchFamily="18" charset="0"/>
              </a:rPr>
              <a:t>παραμόρφωσης και καταπόνησης στο σώμα της πλευράς εξισορρόπησης και στο ramus κατά την προσομοίωση μάσησης καρυδιών. </a:t>
            </a:r>
            <a:endParaRPr lang="el-GR" altLang="el-GR" dirty="0">
              <a:latin typeface="Times New Roman" panose="02020603050405020304" pitchFamily="18" charset="0"/>
              <a:cs typeface="Times New Roman" panose="02020603050405020304" pitchFamily="18" charset="0"/>
            </a:endParaRPr>
          </a:p>
        </p:txBody>
      </p:sp>
      <p:pic>
        <p:nvPicPr>
          <p:cNvPr id="5" name="Εικόνα 4"/>
          <p:cNvPicPr>
            <a:picLocks noChangeAspect="1"/>
          </p:cNvPicPr>
          <p:nvPr/>
        </p:nvPicPr>
        <p:blipFill>
          <a:blip r:embed="rId2"/>
          <a:stretch>
            <a:fillRect/>
          </a:stretch>
        </p:blipFill>
        <p:spPr>
          <a:xfrm>
            <a:off x="5067300" y="1543050"/>
            <a:ext cx="7124700" cy="5314950"/>
          </a:xfrm>
          <a:prstGeom prst="rect">
            <a:avLst/>
          </a:prstGeom>
        </p:spPr>
      </p:pic>
      <p:sp>
        <p:nvSpPr>
          <p:cNvPr id="6" name="Ορθογώνιο 5"/>
          <p:cNvSpPr/>
          <p:nvPr/>
        </p:nvSpPr>
        <p:spPr>
          <a:xfrm>
            <a:off x="0" y="2883719"/>
            <a:ext cx="4230806" cy="2893100"/>
          </a:xfrm>
          <a:prstGeom prst="rect">
            <a:avLst/>
          </a:prstGeom>
        </p:spPr>
        <p:txBody>
          <a:bodyPr wrap="square">
            <a:spAutoFit/>
          </a:bodyPr>
          <a:lstStyle/>
          <a:p>
            <a:pPr lvl="0" algn="just" eaLnBrk="0" fontAlgn="base" hangingPunct="0">
              <a:spcBef>
                <a:spcPct val="0"/>
              </a:spcBef>
              <a:spcAft>
                <a:spcPct val="0"/>
              </a:spcAft>
            </a:pPr>
            <a:r>
              <a:rPr lang="en-US" altLang="el-GR" sz="1400" dirty="0">
                <a:solidFill>
                  <a:srgbClr val="202124"/>
                </a:solidFill>
                <a:latin typeface="Times New Roman" panose="02020603050405020304" pitchFamily="18" charset="0"/>
                <a:cs typeface="Times New Roman" panose="02020603050405020304" pitchFamily="18" charset="0"/>
              </a:rPr>
              <a:t>(</a:t>
            </a:r>
            <a:r>
              <a:rPr lang="en-US" altLang="el-GR" sz="1400" dirty="0" smtClean="0">
                <a:solidFill>
                  <a:srgbClr val="202124"/>
                </a:solidFill>
                <a:latin typeface="Times New Roman" panose="02020603050405020304" pitchFamily="18" charset="0"/>
                <a:cs typeface="Times New Roman" panose="02020603050405020304" pitchFamily="18" charset="0"/>
              </a:rPr>
              <a:t>C,D</a:t>
            </a:r>
            <a:r>
              <a:rPr lang="el-GR" altLang="el-GR" sz="1400" dirty="0" smtClean="0">
                <a:solidFill>
                  <a:srgbClr val="202124"/>
                </a:solidFill>
                <a:latin typeface="Times New Roman" panose="02020603050405020304" pitchFamily="18" charset="0"/>
                <a:cs typeface="Times New Roman" panose="02020603050405020304" pitchFamily="18" charset="0"/>
              </a:rPr>
              <a:t>) </a:t>
            </a:r>
            <a:r>
              <a:rPr lang="el-GR" altLang="el-GR" sz="1400" dirty="0">
                <a:solidFill>
                  <a:srgbClr val="202124"/>
                </a:solidFill>
                <a:latin typeface="Times New Roman" panose="02020603050405020304" pitchFamily="18" charset="0"/>
                <a:cs typeface="Times New Roman" panose="02020603050405020304" pitchFamily="18" charset="0"/>
              </a:rPr>
              <a:t>Εγκάρσια διατμητική τάση και συστροφή AP: θετική εγκάρσια διατμητική τάση κατά μήκος της κορυφής του σώματος και ενδοκονδυλικής ράχη (C) </a:t>
            </a:r>
            <a:r>
              <a:rPr lang="el-GR" altLang="el-GR" sz="1400" dirty="0" smtClean="0">
                <a:solidFill>
                  <a:srgbClr val="202124"/>
                </a:solidFill>
                <a:latin typeface="Times New Roman" panose="02020603050405020304" pitchFamily="18" charset="0"/>
                <a:cs typeface="Times New Roman" panose="02020603050405020304" pitchFamily="18" charset="0"/>
              </a:rPr>
              <a:t>αρνητική </a:t>
            </a:r>
            <a:r>
              <a:rPr lang="el-GR" altLang="el-GR" sz="1400" dirty="0">
                <a:solidFill>
                  <a:srgbClr val="202124"/>
                </a:solidFill>
                <a:latin typeface="Times New Roman" panose="02020603050405020304" pitchFamily="18" charset="0"/>
                <a:cs typeface="Times New Roman" panose="02020603050405020304" pitchFamily="18" charset="0"/>
              </a:rPr>
              <a:t>εγκάρσια διατμητική τάση κατά μήκος του πυθμένα της κάτω γνάθου της εξισορροπητικής πλευράς (D) σχετίζονται με αρνητική συστροφή AP. </a:t>
            </a:r>
            <a:r>
              <a:rPr lang="en-US" altLang="el-GR" sz="1400" dirty="0" smtClean="0">
                <a:solidFill>
                  <a:srgbClr val="202124"/>
                </a:solidFill>
                <a:latin typeface="Times New Roman" panose="02020603050405020304" pitchFamily="18" charset="0"/>
                <a:cs typeface="Times New Roman" panose="02020603050405020304" pitchFamily="18" charset="0"/>
              </a:rPr>
              <a:t>(</a:t>
            </a:r>
            <a:r>
              <a:rPr lang="el-GR" altLang="el-GR" sz="1400" dirty="0" smtClean="0">
                <a:solidFill>
                  <a:srgbClr val="202124"/>
                </a:solidFill>
                <a:latin typeface="Times New Roman" panose="02020603050405020304" pitchFamily="18" charset="0"/>
                <a:cs typeface="Times New Roman" panose="02020603050405020304" pitchFamily="18" charset="0"/>
              </a:rPr>
              <a:t>Ε</a:t>
            </a:r>
            <a:r>
              <a:rPr lang="el-GR" altLang="el-GR" sz="1400" dirty="0">
                <a:solidFill>
                  <a:srgbClr val="202124"/>
                </a:solidFill>
                <a:latin typeface="Times New Roman" panose="02020603050405020304" pitchFamily="18" charset="0"/>
                <a:cs typeface="Times New Roman" panose="02020603050405020304" pitchFamily="18" charset="0"/>
              </a:rPr>
              <a:t>) Μέγιστη (ε1) και ελάχιστη (ε2) </a:t>
            </a:r>
            <a:r>
              <a:rPr lang="el-GR" altLang="el-GR" sz="1400" dirty="0" smtClean="0">
                <a:solidFill>
                  <a:srgbClr val="202124"/>
                </a:solidFill>
                <a:latin typeface="Times New Roman" panose="02020603050405020304" pitchFamily="18" charset="0"/>
                <a:cs typeface="Times New Roman" panose="02020603050405020304" pitchFamily="18" charset="0"/>
              </a:rPr>
              <a:t>κύριες καταστάσεις καταπόνησης </a:t>
            </a:r>
            <a:r>
              <a:rPr lang="el-GR" altLang="el-GR" sz="1400" dirty="0">
                <a:solidFill>
                  <a:srgbClr val="202124"/>
                </a:solidFill>
                <a:latin typeface="Times New Roman" panose="02020603050405020304" pitchFamily="18" charset="0"/>
                <a:cs typeface="Times New Roman" panose="02020603050405020304" pitchFamily="18" charset="0"/>
              </a:rPr>
              <a:t>στην πλάγια επιφάνεια </a:t>
            </a:r>
            <a:r>
              <a:rPr lang="el-GR" altLang="el-GR" sz="1400" dirty="0" smtClean="0">
                <a:solidFill>
                  <a:srgbClr val="202124"/>
                </a:solidFill>
                <a:latin typeface="Times New Roman" panose="02020603050405020304" pitchFamily="18" charset="0"/>
                <a:cs typeface="Times New Roman" panose="02020603050405020304" pitchFamily="18" charset="0"/>
              </a:rPr>
              <a:t>της εξισορροπητικής στη κάτω γνάθο. </a:t>
            </a:r>
            <a:r>
              <a:rPr lang="en-US" altLang="el-GR" sz="1400" dirty="0" smtClean="0">
                <a:solidFill>
                  <a:srgbClr val="202124"/>
                </a:solidFill>
                <a:latin typeface="Times New Roman" panose="02020603050405020304" pitchFamily="18" charset="0"/>
                <a:cs typeface="Times New Roman" panose="02020603050405020304" pitchFamily="18" charset="0"/>
              </a:rPr>
              <a:t>(F</a:t>
            </a:r>
            <a:r>
              <a:rPr lang="el-GR" altLang="el-GR" sz="1400" dirty="0" smtClean="0">
                <a:solidFill>
                  <a:srgbClr val="202124"/>
                </a:solidFill>
                <a:latin typeface="Times New Roman" panose="02020603050405020304" pitchFamily="18" charset="0"/>
                <a:cs typeface="Times New Roman" panose="02020603050405020304" pitchFamily="18" charset="0"/>
              </a:rPr>
              <a:t>) </a:t>
            </a:r>
            <a:r>
              <a:rPr lang="el-GR" altLang="el-GR" sz="1400" dirty="0">
                <a:solidFill>
                  <a:srgbClr val="202124"/>
                </a:solidFill>
                <a:latin typeface="Times New Roman" panose="02020603050405020304" pitchFamily="18" charset="0"/>
                <a:cs typeface="Times New Roman" panose="02020603050405020304" pitchFamily="18" charset="0"/>
              </a:rPr>
              <a:t>Οβελιαίες διατμητικές δυνάμεις που δρουν κατά μήκος της εξισορροπητικής κάτω γνάθου. </a:t>
            </a:r>
            <a:r>
              <a:rPr lang="en-US" altLang="el-GR" sz="1400" dirty="0" smtClean="0">
                <a:solidFill>
                  <a:srgbClr val="202124"/>
                </a:solidFill>
                <a:latin typeface="Times New Roman" panose="02020603050405020304" pitchFamily="18" charset="0"/>
                <a:cs typeface="Times New Roman" panose="02020603050405020304" pitchFamily="18" charset="0"/>
              </a:rPr>
              <a:t>(G</a:t>
            </a:r>
            <a:r>
              <a:rPr lang="el-GR" altLang="el-GR" sz="1400" dirty="0" smtClean="0">
                <a:solidFill>
                  <a:srgbClr val="202124"/>
                </a:solidFill>
                <a:latin typeface="Times New Roman" panose="02020603050405020304" pitchFamily="18" charset="0"/>
                <a:cs typeface="Times New Roman" panose="02020603050405020304" pitchFamily="18" charset="0"/>
              </a:rPr>
              <a:t>) </a:t>
            </a:r>
            <a:r>
              <a:rPr lang="el-GR" altLang="el-GR" sz="1400" dirty="0">
                <a:solidFill>
                  <a:srgbClr val="202124"/>
                </a:solidFill>
                <a:latin typeface="Times New Roman" panose="02020603050405020304" pitchFamily="18" charset="0"/>
                <a:cs typeface="Times New Roman" panose="02020603050405020304" pitchFamily="18" charset="0"/>
              </a:rPr>
              <a:t>Οβελιαία διατμητική καταπόνηση στην πλάγια επιφάνεια της κάτω γνάθου της εξισορροπητικής πλευράς. </a:t>
            </a:r>
            <a:endParaRPr lang="el-GR" altLang="el-GR" sz="1400" dirty="0">
              <a:latin typeface="Times New Roman" panose="02020603050405020304" pitchFamily="18" charset="0"/>
              <a:cs typeface="Times New Roman" panose="02020603050405020304" pitchFamily="18" charset="0"/>
            </a:endParaRPr>
          </a:p>
        </p:txBody>
      </p:sp>
      <p:sp>
        <p:nvSpPr>
          <p:cNvPr id="7" name="Ορθογώνιο 6"/>
          <p:cNvSpPr/>
          <p:nvPr/>
        </p:nvSpPr>
        <p:spPr>
          <a:xfrm>
            <a:off x="0" y="1802538"/>
            <a:ext cx="4230806" cy="954107"/>
          </a:xfrm>
          <a:prstGeom prst="rect">
            <a:avLst/>
          </a:prstGeom>
        </p:spPr>
        <p:txBody>
          <a:bodyPr wrap="square">
            <a:spAutoFit/>
          </a:bodyPr>
          <a:lstStyle/>
          <a:p>
            <a:pPr lvl="0" algn="just" eaLnBrk="0" fontAlgn="base" hangingPunct="0">
              <a:spcBef>
                <a:spcPct val="0"/>
              </a:spcBef>
              <a:spcAft>
                <a:spcPct val="0"/>
              </a:spcAft>
            </a:pPr>
            <a:r>
              <a:rPr lang="en-US" altLang="el-GR" sz="1400" dirty="0" smtClean="0">
                <a:solidFill>
                  <a:srgbClr val="202124"/>
                </a:solidFill>
                <a:latin typeface="Times New Roman" panose="02020603050405020304" pitchFamily="18" charset="0"/>
                <a:cs typeface="Times New Roman" panose="02020603050405020304" pitchFamily="18" charset="0"/>
              </a:rPr>
              <a:t>(</a:t>
            </a:r>
            <a:r>
              <a:rPr lang="el-GR" altLang="el-GR" sz="1400" dirty="0" smtClean="0">
                <a:solidFill>
                  <a:srgbClr val="202124"/>
                </a:solidFill>
                <a:latin typeface="Times New Roman" panose="02020603050405020304" pitchFamily="18" charset="0"/>
                <a:cs typeface="Times New Roman" panose="02020603050405020304" pitchFamily="18" charset="0"/>
              </a:rPr>
              <a:t>Α</a:t>
            </a:r>
            <a:r>
              <a:rPr lang="el-GR" altLang="el-GR" sz="1400" dirty="0">
                <a:solidFill>
                  <a:srgbClr val="202124"/>
                </a:solidFill>
                <a:latin typeface="Times New Roman" panose="02020603050405020304" pitchFamily="18" charset="0"/>
                <a:cs typeface="Times New Roman" panose="02020603050405020304" pitchFamily="18" charset="0"/>
              </a:rPr>
              <a:t>, Β) Παραμόρφωση μοντέλου, σε οπίσθια (Α) και πλάγια (Β) όψεις. Η αριστερή πλευρά είναι η πλευρά εργασίας (δάγκωμα). </a:t>
            </a:r>
            <a:r>
              <a:rPr lang="el-GR" altLang="el-GR" sz="1400" dirty="0" smtClean="0">
                <a:solidFill>
                  <a:srgbClr val="202124"/>
                </a:solidFill>
                <a:latin typeface="Times New Roman" panose="02020603050405020304" pitchFamily="18" charset="0"/>
                <a:cs typeface="Times New Roman" panose="02020603050405020304" pitchFamily="18" charset="0"/>
              </a:rPr>
              <a:t>Η </a:t>
            </a:r>
            <a:r>
              <a:rPr lang="el-GR" altLang="el-GR" sz="1400" dirty="0">
                <a:solidFill>
                  <a:srgbClr val="202124"/>
                </a:solidFill>
                <a:latin typeface="Times New Roman" panose="02020603050405020304" pitchFamily="18" charset="0"/>
                <a:cs typeface="Times New Roman" panose="02020603050405020304" pitchFamily="18" charset="0"/>
              </a:rPr>
              <a:t>δεξιά πλευρά είναι η εξισορροπητική πλευρά.</a:t>
            </a:r>
            <a:r>
              <a:rPr lang="el-GR" altLang="el-GR" sz="1400" dirty="0">
                <a:latin typeface="Times New Roman" panose="02020603050405020304" pitchFamily="18" charset="0"/>
                <a:cs typeface="Times New Roman" panose="02020603050405020304" pitchFamily="18" charset="0"/>
              </a:rPr>
              <a:t> </a:t>
            </a:r>
          </a:p>
        </p:txBody>
      </p:sp>
      <p:sp>
        <p:nvSpPr>
          <p:cNvPr id="8" name="Ορθογώνιο 7"/>
          <p:cNvSpPr/>
          <p:nvPr/>
        </p:nvSpPr>
        <p:spPr>
          <a:xfrm>
            <a:off x="0" y="5903893"/>
            <a:ext cx="4230806" cy="954107"/>
          </a:xfrm>
          <a:prstGeom prst="rect">
            <a:avLst/>
          </a:prstGeom>
        </p:spPr>
        <p:txBody>
          <a:bodyPr wrap="square">
            <a:spAutoFit/>
          </a:bodyPr>
          <a:lstStyle/>
          <a:p>
            <a:pPr lvl="0" algn="just" eaLnBrk="0" fontAlgn="base" hangingPunct="0">
              <a:spcBef>
                <a:spcPct val="0"/>
              </a:spcBef>
              <a:spcAft>
                <a:spcPct val="0"/>
              </a:spcAft>
            </a:pPr>
            <a:r>
              <a:rPr lang="en-US" altLang="el-GR" sz="1400" dirty="0" smtClean="0">
                <a:solidFill>
                  <a:srgbClr val="202124"/>
                </a:solidFill>
                <a:latin typeface="Times New Roman" panose="02020603050405020304" pitchFamily="18" charset="0"/>
                <a:cs typeface="Times New Roman" panose="02020603050405020304" pitchFamily="18" charset="0"/>
              </a:rPr>
              <a:t>(H-L) </a:t>
            </a:r>
            <a:r>
              <a:rPr lang="el-GR" altLang="el-GR" sz="1400" dirty="0" smtClean="0">
                <a:solidFill>
                  <a:srgbClr val="202124"/>
                </a:solidFill>
                <a:latin typeface="Times New Roman" panose="02020603050405020304" pitchFamily="18" charset="0"/>
                <a:cs typeface="Times New Roman" panose="02020603050405020304" pitchFamily="18" charset="0"/>
              </a:rPr>
              <a:t>Προσθιοοπίσθια </a:t>
            </a:r>
            <a:r>
              <a:rPr lang="el-GR" altLang="el-GR" sz="1400" dirty="0">
                <a:solidFill>
                  <a:srgbClr val="202124"/>
                </a:solidFill>
                <a:latin typeface="Times New Roman" panose="02020603050405020304" pitchFamily="18" charset="0"/>
                <a:cs typeface="Times New Roman" panose="02020603050405020304" pitchFamily="18" charset="0"/>
              </a:rPr>
              <a:t>(AP) </a:t>
            </a:r>
            <a:r>
              <a:rPr lang="el-GR" altLang="el-GR" sz="1400" dirty="0" smtClean="0">
                <a:solidFill>
                  <a:srgbClr val="202124"/>
                </a:solidFill>
                <a:latin typeface="Times New Roman" panose="02020603050405020304" pitchFamily="18" charset="0"/>
                <a:cs typeface="Times New Roman" panose="02020603050405020304" pitchFamily="18" charset="0"/>
              </a:rPr>
              <a:t>παραμόρφωση  (</a:t>
            </a:r>
            <a:r>
              <a:rPr lang="en-US" altLang="el-GR" sz="1400" dirty="0" smtClean="0">
                <a:solidFill>
                  <a:srgbClr val="202124"/>
                </a:solidFill>
                <a:latin typeface="Times New Roman" panose="02020603050405020304" pitchFamily="18" charset="0"/>
                <a:cs typeface="Times New Roman" panose="02020603050405020304" pitchFamily="18" charset="0"/>
              </a:rPr>
              <a:t>I-K</a:t>
            </a:r>
            <a:r>
              <a:rPr lang="el-GR" altLang="el-GR" sz="1400" dirty="0" smtClean="0">
                <a:solidFill>
                  <a:srgbClr val="202124"/>
                </a:solidFill>
                <a:latin typeface="Times New Roman" panose="02020603050405020304" pitchFamily="18" charset="0"/>
                <a:cs typeface="Times New Roman" panose="02020603050405020304" pitchFamily="18" charset="0"/>
              </a:rPr>
              <a:t>) </a:t>
            </a:r>
            <a:r>
              <a:rPr lang="el-GR" altLang="el-GR" sz="1400" dirty="0">
                <a:solidFill>
                  <a:srgbClr val="202124"/>
                </a:solidFill>
                <a:latin typeface="Times New Roman" panose="02020603050405020304" pitchFamily="18" charset="0"/>
                <a:cs typeface="Times New Roman" panose="02020603050405020304" pitchFamily="18" charset="0"/>
              </a:rPr>
              <a:t>και </a:t>
            </a:r>
            <a:r>
              <a:rPr lang="el-GR" altLang="el-GR" sz="1400" dirty="0" smtClean="0">
                <a:solidFill>
                  <a:srgbClr val="202124"/>
                </a:solidFill>
                <a:latin typeface="Times New Roman" panose="02020603050405020304" pitchFamily="18" charset="0"/>
                <a:cs typeface="Times New Roman" panose="02020603050405020304" pitchFamily="18" charset="0"/>
              </a:rPr>
              <a:t>κύριες παραμορφώσεις (</a:t>
            </a:r>
            <a:r>
              <a:rPr lang="el-GR" altLang="el-GR" sz="1400" dirty="0">
                <a:solidFill>
                  <a:srgbClr val="202124"/>
                </a:solidFill>
                <a:latin typeface="Times New Roman" panose="02020603050405020304" pitchFamily="18" charset="0"/>
                <a:cs typeface="Times New Roman" panose="02020603050405020304" pitchFamily="18" charset="0"/>
              </a:rPr>
              <a:t>H, L) που σχετίζονται με αρνητική οβελιαία κάμψη της εξισορροπητικής κάτω γνάθου</a:t>
            </a:r>
            <a:r>
              <a:rPr lang="el-GR" altLang="el-GR" sz="1400" dirty="0">
                <a:latin typeface="Times New Roman" panose="02020603050405020304" pitchFamily="18" charset="0"/>
                <a:cs typeface="Times New Roman" panose="02020603050405020304" pitchFamily="18" charset="0"/>
              </a:rPr>
              <a:t> </a:t>
            </a:r>
          </a:p>
        </p:txBody>
      </p:sp>
      <p:sp>
        <p:nvSpPr>
          <p:cNvPr id="10" name="Ορθογώνιο 9"/>
          <p:cNvSpPr/>
          <p:nvPr/>
        </p:nvSpPr>
        <p:spPr>
          <a:xfrm>
            <a:off x="0" y="101305"/>
            <a:ext cx="12192000" cy="646331"/>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Biomechanics of the mandible of Macaca mulatta during the power stroke of mastication: Loading, deformation, and strain regimes and the impact of food </a:t>
            </a:r>
            <a:r>
              <a:rPr lang="en-US" b="1" dirty="0" smtClean="0">
                <a:latin typeface="Times New Roman" panose="02020603050405020304" pitchFamily="18" charset="0"/>
                <a:cs typeface="Times New Roman" panose="02020603050405020304" pitchFamily="18" charset="0"/>
              </a:rPr>
              <a:t>type </a:t>
            </a:r>
            <a:r>
              <a:rPr lang="en-US" sz="1400" dirty="0">
                <a:latin typeface="Times New Roman" panose="02020603050405020304" pitchFamily="18" charset="0"/>
                <a:cs typeface="Times New Roman" panose="02020603050405020304" pitchFamily="18" charset="0"/>
              </a:rPr>
              <a:t>Journal of Human Evolution 147 (2020) 102865</a:t>
            </a:r>
            <a:r>
              <a:rPr lang="en-US" b="1" dirty="0" smtClean="0">
                <a:latin typeface="Times New Roman" panose="02020603050405020304" pitchFamily="18" charset="0"/>
                <a:cs typeface="Times New Roman" panose="02020603050405020304" pitchFamily="18" charset="0"/>
              </a:rPr>
              <a:t> </a:t>
            </a:r>
            <a:endParaRPr lang="el-G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42643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951510"/>
            <a:ext cx="12192000" cy="461665"/>
          </a:xfrm>
          <a:prstGeom prst="rect">
            <a:avLst/>
          </a:prstGeom>
        </p:spPr>
        <p:txBody>
          <a:bodyPr wrap="square">
            <a:spAutoFit/>
          </a:bodyPr>
          <a:lstStyle/>
          <a:p>
            <a:pPr algn="ctr"/>
            <a:r>
              <a:rPr lang="el-GR" sz="2400" b="1" dirty="0" smtClean="0">
                <a:solidFill>
                  <a:srgbClr val="FF0000"/>
                </a:solidFill>
                <a:latin typeface="Times New Roman" panose="02020603050405020304" pitchFamily="18" charset="0"/>
                <a:cs typeface="Times New Roman" panose="02020603050405020304" pitchFamily="18" charset="0"/>
              </a:rPr>
              <a:t>Ενδεικτική Βιβλιογραφία</a:t>
            </a:r>
            <a:endParaRPr lang="el-GR" sz="2400" dirty="0"/>
          </a:p>
        </p:txBody>
      </p:sp>
      <p:sp>
        <p:nvSpPr>
          <p:cNvPr id="3" name="Ορθογώνιο 2"/>
          <p:cNvSpPr/>
          <p:nvPr/>
        </p:nvSpPr>
        <p:spPr>
          <a:xfrm>
            <a:off x="0" y="1674842"/>
            <a:ext cx="12192000" cy="2585323"/>
          </a:xfrm>
          <a:prstGeom prst="rect">
            <a:avLst/>
          </a:prstGeom>
        </p:spPr>
        <p:txBody>
          <a:bodyPr wrap="square">
            <a:spAutoFit/>
          </a:bodyPr>
          <a:lstStyle/>
          <a:p>
            <a:pPr marL="342900" indent="-342900">
              <a:buAutoNum type="arabicPeriod"/>
            </a:pPr>
            <a:r>
              <a:rPr lang="en-US" dirty="0" smtClean="0">
                <a:latin typeface="Times New Roman" panose="02020603050405020304" pitchFamily="18" charset="0"/>
                <a:cs typeface="Times New Roman" panose="02020603050405020304" pitchFamily="18" charset="0"/>
                <a:hlinkClick r:id="rId2"/>
              </a:rPr>
              <a:t>https</a:t>
            </a:r>
            <a:r>
              <a:rPr lang="en-US" dirty="0">
                <a:latin typeface="Times New Roman" panose="02020603050405020304" pitchFamily="18" charset="0"/>
                <a:cs typeface="Times New Roman" panose="02020603050405020304" pitchFamily="18" charset="0"/>
                <a:hlinkClick r:id="rId2"/>
              </a:rPr>
              <a:t>://dr-christopoulos.de/el/spondylikh-sthlh</a:t>
            </a:r>
            <a:r>
              <a:rPr lang="en-US" dirty="0" smtClean="0">
                <a:latin typeface="Times New Roman" panose="02020603050405020304" pitchFamily="18" charset="0"/>
                <a:cs typeface="Times New Roman" panose="02020603050405020304" pitchFamily="18" charset="0"/>
                <a:hlinkClick r:id="rId2"/>
              </a:rPr>
              <a:t>/</a:t>
            </a:r>
            <a:endParaRPr lang="en-US" dirty="0" smtClean="0">
              <a:latin typeface="Times New Roman" panose="02020603050405020304" pitchFamily="18" charset="0"/>
              <a:cs typeface="Times New Roman" panose="02020603050405020304" pitchFamily="18" charset="0"/>
            </a:endParaRPr>
          </a:p>
          <a:p>
            <a:pPr marL="342900" indent="-342900">
              <a:buFontTx/>
              <a:buAutoNum type="arabicPeriod"/>
            </a:pPr>
            <a:r>
              <a:rPr lang="el-GR" dirty="0">
                <a:solidFill>
                  <a:srgbClr val="000000"/>
                </a:solidFill>
                <a:latin typeface="Times New Roman" panose="02020603050405020304" pitchFamily="18" charset="0"/>
                <a:cs typeface="Times New Roman" panose="02020603050405020304" pitchFamily="18" charset="0"/>
              </a:rPr>
              <a:t>Εμβιομηχανική της σπονδυλικής στήλης  </a:t>
            </a:r>
            <a:r>
              <a:rPr lang="en-US" dirty="0" smtClean="0">
                <a:solidFill>
                  <a:srgbClr val="000000"/>
                </a:solidFill>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B</a:t>
            </a:r>
            <a:r>
              <a:rPr lang="el-GR" dirty="0">
                <a:latin typeface="Times New Roman" panose="02020603050405020304" pitchFamily="18" charset="0"/>
                <a:cs typeface="Times New Roman" panose="02020603050405020304" pitchFamily="18" charset="0"/>
              </a:rPr>
              <a:t>ασιλοπούλου </a:t>
            </a:r>
            <a:r>
              <a:rPr lang="en-US" dirty="0">
                <a:latin typeface="Times New Roman" panose="02020603050405020304" pitchFamily="18" charset="0"/>
                <a:cs typeface="Times New Roman" panose="02020603050405020304" pitchFamily="18" charset="0"/>
              </a:rPr>
              <a:t>I</a:t>
            </a:r>
            <a:r>
              <a:rPr lang="el-GR" dirty="0" smtClean="0">
                <a:latin typeface="Times New Roman" panose="02020603050405020304" pitchFamily="18" charset="0"/>
                <a:cs typeface="Times New Roman" panose="02020603050405020304" pitchFamily="18" charset="0"/>
              </a:rPr>
              <a:t>ωάννα</a:t>
            </a:r>
            <a:r>
              <a:rPr lang="en-US" dirty="0" smtClean="0">
                <a:latin typeface="Times New Roman" panose="02020603050405020304" pitchFamily="18" charset="0"/>
                <a:cs typeface="Times New Roman" panose="02020603050405020304" pitchFamily="18" charset="0"/>
              </a:rPr>
              <a:t> </a:t>
            </a:r>
            <a:r>
              <a:rPr lang="el-GR"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M</a:t>
            </a:r>
            <a:r>
              <a:rPr lang="el-GR" dirty="0" smtClean="0">
                <a:latin typeface="Times New Roman" panose="02020603050405020304" pitchFamily="18" charset="0"/>
                <a:cs typeface="Times New Roman" panose="02020603050405020304" pitchFamily="18" charset="0"/>
              </a:rPr>
              <a:t>αρία    </a:t>
            </a:r>
            <a:endParaRPr lang="el-GR" dirty="0">
              <a:latin typeface="Times New Roman" panose="02020603050405020304" pitchFamily="18" charset="0"/>
              <a:cs typeface="Times New Roman" panose="02020603050405020304" pitchFamily="18" charset="0"/>
            </a:endParaRPr>
          </a:p>
          <a:p>
            <a:pPr marL="342900" indent="-342900">
              <a:buFontTx/>
              <a:buAutoNum type="arabicPeriod"/>
            </a:pPr>
            <a:r>
              <a:rPr lang="en-US" dirty="0">
                <a:latin typeface="Times New Roman" panose="02020603050405020304" pitchFamily="18" charset="0"/>
                <a:cs typeface="Times New Roman" panose="02020603050405020304" pitchFamily="18" charset="0"/>
              </a:rPr>
              <a:t>Measurement and Geometric Modelling of Human</a:t>
            </a:r>
            <a:r>
              <a:rPr lang="el-GR"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Spine Posture for Medical Rehabilitation Purposes</a:t>
            </a:r>
            <a:r>
              <a:rPr lang="el-GR"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Using a Wearable Monitoring System Based on</a:t>
            </a:r>
            <a:r>
              <a:rPr lang="el-GR"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Inertial Sensors   </a:t>
            </a:r>
            <a:r>
              <a:rPr lang="en-US" b="1" dirty="0">
                <a:latin typeface="Times New Roman" panose="02020603050405020304" pitchFamily="18"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a:p>
            <a:pPr marL="342900" indent="-342900">
              <a:buFontTx/>
              <a:buAutoNum type="arabicPeriod"/>
            </a:pPr>
            <a:r>
              <a:rPr lang="en-US" dirty="0" smtClean="0">
                <a:latin typeface="Times New Roman" panose="02020603050405020304" pitchFamily="18" charset="0"/>
              </a:rPr>
              <a:t>Distribution </a:t>
            </a:r>
            <a:r>
              <a:rPr lang="en-US" dirty="0">
                <a:latin typeface="Times New Roman" panose="02020603050405020304" pitchFamily="18" charset="0"/>
              </a:rPr>
              <a:t>of Young's modulus at various sampling points in a human lumbar spine vertebral body     </a:t>
            </a:r>
          </a:p>
          <a:p>
            <a:pPr marL="342900" indent="-342900">
              <a:buFontTx/>
              <a:buAutoNum type="arabicPeriod"/>
            </a:pPr>
            <a:r>
              <a:rPr lang="en-US" dirty="0" smtClean="0">
                <a:latin typeface="Times New Roman" panose="02020603050405020304" pitchFamily="18" charset="0"/>
                <a:cs typeface="Times New Roman" panose="02020603050405020304" pitchFamily="18" charset="0"/>
              </a:rPr>
              <a:t>How </a:t>
            </a:r>
            <a:r>
              <a:rPr lang="en-US" dirty="0">
                <a:latin typeface="Times New Roman" panose="02020603050405020304" pitchFamily="18" charset="0"/>
                <a:cs typeface="Times New Roman" panose="02020603050405020304" pitchFamily="18" charset="0"/>
              </a:rPr>
              <a:t>orthopedic pedicle screws use in spine surgery (monib-health.com)</a:t>
            </a:r>
            <a:r>
              <a:rPr lang="el-GR" dirty="0">
                <a:latin typeface="Times New Roman" panose="02020603050405020304" pitchFamily="18" charset="0"/>
                <a:cs typeface="Times New Roman" panose="02020603050405020304" pitchFamily="18" charset="0"/>
              </a:rPr>
              <a:t>     </a:t>
            </a:r>
          </a:p>
          <a:p>
            <a:pPr marL="342900" indent="-342900">
              <a:buAutoNum type="arabicPeriod" startAt="6"/>
            </a:pPr>
            <a:r>
              <a:rPr lang="el-GR" dirty="0" smtClean="0">
                <a:latin typeface="Times New Roman" panose="02020603050405020304" pitchFamily="18" charset="0"/>
                <a:cs typeface="Times New Roman" panose="02020603050405020304" pitchFamily="18" charset="0"/>
              </a:rPr>
              <a:t>Ελευθέριος </a:t>
            </a:r>
            <a:r>
              <a:rPr lang="el-GR" dirty="0">
                <a:latin typeface="Times New Roman" panose="02020603050405020304" pitchFamily="18" charset="0"/>
                <a:cs typeface="Times New Roman" panose="02020603050405020304" pitchFamily="18" charset="0"/>
              </a:rPr>
              <a:t>Αμανατίδης </a:t>
            </a:r>
            <a:r>
              <a:rPr lang="en-US" dirty="0" smtClean="0">
                <a:latin typeface="Times New Roman" panose="02020603050405020304" pitchFamily="18" charset="0"/>
                <a:cs typeface="Times New Roman" panose="02020603050405020304" pitchFamily="18" charset="0"/>
              </a:rPr>
              <a:t> </a:t>
            </a:r>
            <a:r>
              <a:rPr lang="el-GR" dirty="0" smtClean="0">
                <a:latin typeface="Times New Roman" panose="02020603050405020304" pitchFamily="18" charset="0"/>
                <a:cs typeface="Times New Roman" panose="02020603050405020304" pitchFamily="18" charset="0"/>
              </a:rPr>
              <a:t>Πολυτεχνική </a:t>
            </a:r>
            <a:r>
              <a:rPr lang="el-GR" dirty="0">
                <a:latin typeface="Times New Roman" panose="02020603050405020304" pitchFamily="18" charset="0"/>
                <a:cs typeface="Times New Roman" panose="02020603050405020304" pitchFamily="18" charset="0"/>
              </a:rPr>
              <a:t>Σχολή Τμήμα Χημικών </a:t>
            </a:r>
            <a:r>
              <a:rPr lang="el-GR" dirty="0" smtClean="0">
                <a:latin typeface="Times New Roman" panose="02020603050405020304" pitchFamily="18" charset="0"/>
                <a:cs typeface="Times New Roman" panose="02020603050405020304" pitchFamily="18" charset="0"/>
              </a:rPr>
              <a:t>Μηχανικών</a:t>
            </a:r>
            <a:r>
              <a:rPr lang="en-US" dirty="0" smtClean="0">
                <a:latin typeface="Times New Roman" panose="02020603050405020304" pitchFamily="18" charset="0"/>
                <a:cs typeface="Times New Roman" panose="02020603050405020304" pitchFamily="18" charset="0"/>
              </a:rPr>
              <a:t> </a:t>
            </a:r>
            <a:r>
              <a:rPr lang="el-GR" dirty="0" smtClean="0">
                <a:latin typeface="Times New Roman" panose="02020603050405020304" pitchFamily="18" charset="0"/>
                <a:cs typeface="Times New Roman" panose="02020603050405020304" pitchFamily="18" charset="0"/>
              </a:rPr>
              <a:t>Πανεπιστήμιο Πατρών</a:t>
            </a:r>
            <a:endParaRPr lang="en-US" dirty="0" smtClean="0">
              <a:latin typeface="Times New Roman" panose="02020603050405020304" pitchFamily="18" charset="0"/>
              <a:cs typeface="Times New Roman" panose="02020603050405020304" pitchFamily="18" charset="0"/>
            </a:endParaRPr>
          </a:p>
          <a:p>
            <a:pPr marL="342900" indent="-342900">
              <a:buAutoNum type="arabicPeriod" startAt="6"/>
            </a:pPr>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26052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020218"/>
            <a:ext cx="12192000" cy="631162"/>
          </a:xfrm>
        </p:spPr>
        <p:txBody>
          <a:bodyPr>
            <a:normAutofit/>
          </a:bodyPr>
          <a:lstStyle/>
          <a:p>
            <a:pPr algn="ctr"/>
            <a:r>
              <a:rPr lang="el-GR" sz="3200" b="1" dirty="0" smtClean="0">
                <a:solidFill>
                  <a:srgbClr val="FF0000"/>
                </a:solidFill>
                <a:latin typeface="Times New Roman" panose="02020603050405020304" pitchFamily="18" charset="0"/>
                <a:cs typeface="Times New Roman" panose="02020603050405020304" pitchFamily="18" charset="0"/>
              </a:rPr>
              <a:t>Εμβιομηχανική, προσθετικές διατάξεις και βιουλικά</a:t>
            </a:r>
            <a:endParaRPr lang="el-GR" sz="3200" b="1" dirty="0">
              <a:solidFill>
                <a:srgbClr val="FF0000"/>
              </a:solidFill>
              <a:latin typeface="Times New Roman" panose="02020603050405020304" pitchFamily="18" charset="0"/>
              <a:cs typeface="Times New Roman" panose="02020603050405020304" pitchFamily="18" charset="0"/>
            </a:endParaRPr>
          </a:p>
        </p:txBody>
      </p:sp>
      <p:sp>
        <p:nvSpPr>
          <p:cNvPr id="3" name="Ορθογώνιο 2"/>
          <p:cNvSpPr/>
          <p:nvPr/>
        </p:nvSpPr>
        <p:spPr>
          <a:xfrm>
            <a:off x="3048000" y="2625300"/>
            <a:ext cx="6096000" cy="1169551"/>
          </a:xfrm>
          <a:prstGeom prst="rect">
            <a:avLst/>
          </a:prstGeom>
        </p:spPr>
        <p:txBody>
          <a:bodyPr>
            <a:spAutoFit/>
          </a:bodyPr>
          <a:lstStyle/>
          <a:p>
            <a:endParaRPr lang="el-GR" sz="1400" dirty="0">
              <a:solidFill>
                <a:srgbClr val="000000"/>
              </a:solidFill>
              <a:latin typeface="Calibri" panose="020F0502020204030204" pitchFamily="34" charset="0"/>
            </a:endParaRPr>
          </a:p>
          <a:p>
            <a:pPr algn="ctr"/>
            <a:r>
              <a:rPr lang="el-GR" sz="1400" dirty="0">
                <a:solidFill>
                  <a:srgbClr val="000000"/>
                </a:solidFill>
                <a:latin typeface="Calibri" panose="020F0502020204030204" pitchFamily="34" charset="0"/>
              </a:rPr>
              <a:t> </a:t>
            </a:r>
            <a:r>
              <a:rPr lang="el-GR" sz="1400" b="1" dirty="0">
                <a:solidFill>
                  <a:srgbClr val="000000"/>
                </a:solidFill>
                <a:latin typeface="Times New Roman" panose="02020603050405020304" pitchFamily="18" charset="0"/>
                <a:cs typeface="Times New Roman" panose="02020603050405020304" pitchFamily="18" charset="0"/>
              </a:rPr>
              <a:t>Γιάννης Λούκος</a:t>
            </a:r>
            <a:endParaRPr lang="el-GR" sz="1400" dirty="0">
              <a:solidFill>
                <a:srgbClr val="000000"/>
              </a:solidFill>
              <a:latin typeface="Times New Roman" panose="02020603050405020304" pitchFamily="18" charset="0"/>
              <a:cs typeface="Times New Roman" panose="02020603050405020304" pitchFamily="18" charset="0"/>
            </a:endParaRPr>
          </a:p>
          <a:p>
            <a:pPr algn="ctr"/>
            <a:r>
              <a:rPr lang="el-GR" sz="1400" dirty="0">
                <a:solidFill>
                  <a:srgbClr val="000000"/>
                </a:solidFill>
                <a:latin typeface="Times New Roman" panose="02020603050405020304" pitchFamily="18" charset="0"/>
                <a:cs typeface="Times New Roman" panose="02020603050405020304" pitchFamily="18" charset="0"/>
              </a:rPr>
              <a:t>Βιοϊατρ</a:t>
            </a:r>
            <a:r>
              <a:rPr lang="el-GR" sz="1400" dirty="0" smtClean="0">
                <a:solidFill>
                  <a:srgbClr val="000000"/>
                </a:solidFill>
                <a:latin typeface="Times New Roman" panose="02020603050405020304" pitchFamily="18" charset="0"/>
                <a:cs typeface="Times New Roman" panose="02020603050405020304" pitchFamily="18" charset="0"/>
              </a:rPr>
              <a:t>. Μηχανικός</a:t>
            </a:r>
            <a:r>
              <a:rPr lang="el-GR" sz="1400" dirty="0">
                <a:solidFill>
                  <a:srgbClr val="000000"/>
                </a:solidFill>
                <a:latin typeface="Times New Roman" panose="02020603050405020304" pitchFamily="18" charset="0"/>
                <a:cs typeface="Times New Roman" panose="02020603050405020304" pitchFamily="18" charset="0"/>
              </a:rPr>
              <a:t>, </a:t>
            </a:r>
            <a:r>
              <a:rPr lang="en-US" sz="1400" dirty="0">
                <a:solidFill>
                  <a:srgbClr val="000000"/>
                </a:solidFill>
                <a:latin typeface="Times New Roman" panose="02020603050405020304" pitchFamily="18" charset="0"/>
                <a:cs typeface="Times New Roman" panose="02020603050405020304" pitchFamily="18" charset="0"/>
              </a:rPr>
              <a:t>MSc, PhD</a:t>
            </a:r>
          </a:p>
          <a:p>
            <a:pPr algn="ctr"/>
            <a:r>
              <a:rPr lang="en-US" sz="1400" dirty="0">
                <a:solidFill>
                  <a:srgbClr val="000000"/>
                </a:solidFill>
                <a:latin typeface="Times New Roman" panose="02020603050405020304" pitchFamily="18" charset="0"/>
                <a:cs typeface="Times New Roman" panose="02020603050405020304" pitchFamily="18" charset="0"/>
              </a:rPr>
              <a:t>yloukos@yahoo.gr</a:t>
            </a:r>
          </a:p>
          <a:p>
            <a:pPr algn="ctr"/>
            <a:r>
              <a:rPr lang="el-GR" sz="1400" b="1" dirty="0">
                <a:solidFill>
                  <a:srgbClr val="000000"/>
                </a:solidFill>
                <a:latin typeface="Times New Roman" panose="02020603050405020304" pitchFamily="18" charset="0"/>
                <a:cs typeface="Times New Roman" panose="02020603050405020304" pitchFamily="18" charset="0"/>
              </a:rPr>
              <a:t>Μάρτιος 2019</a:t>
            </a:r>
            <a:endParaRPr lang="el-GR"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14364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398" y="1864756"/>
            <a:ext cx="9379203" cy="3210373"/>
          </a:xfrm>
          <a:prstGeom prst="rect">
            <a:avLst/>
          </a:prstGeom>
        </p:spPr>
      </p:pic>
      <p:sp>
        <p:nvSpPr>
          <p:cNvPr id="3" name="Ορθογώνιο 2"/>
          <p:cNvSpPr/>
          <p:nvPr/>
        </p:nvSpPr>
        <p:spPr>
          <a:xfrm>
            <a:off x="0" y="204422"/>
            <a:ext cx="12192000" cy="1231106"/>
          </a:xfrm>
          <a:prstGeom prst="rect">
            <a:avLst/>
          </a:prstGeom>
        </p:spPr>
        <p:txBody>
          <a:bodyPr wrap="square">
            <a:spAutoFit/>
          </a:bodyPr>
          <a:lstStyle/>
          <a:p>
            <a:pPr algn="ctr"/>
            <a:r>
              <a:rPr lang="el-GR" sz="2000" b="1" dirty="0">
                <a:solidFill>
                  <a:srgbClr val="FF0000"/>
                </a:solidFill>
                <a:latin typeface="Times New Roman" panose="02020603050405020304" pitchFamily="18" charset="0"/>
                <a:cs typeface="Times New Roman" panose="02020603050405020304" pitchFamily="18" charset="0"/>
              </a:rPr>
              <a:t>Εξοπλισμός αποκατάστασης </a:t>
            </a:r>
          </a:p>
          <a:p>
            <a:endParaRPr lang="el-GR" sz="3600" dirty="0">
              <a:latin typeface="Calibri" panose="020F0502020204030204" pitchFamily="34" charset="0"/>
            </a:endParaRPr>
          </a:p>
          <a:p>
            <a:r>
              <a:rPr lang="en-US" dirty="0" smtClean="0">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Αναπηρική καρέκλα        </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Νάρθηκας </a:t>
            </a:r>
            <a:r>
              <a:rPr lang="el-GR" dirty="0">
                <a:solidFill>
                  <a:srgbClr val="0070C0"/>
                </a:solidFill>
                <a:latin typeface="Times New Roman" panose="02020603050405020304" pitchFamily="18" charset="0"/>
                <a:cs typeface="Times New Roman" panose="02020603050405020304" pitchFamily="18" charset="0"/>
              </a:rPr>
              <a:t>βαδίσματος </a:t>
            </a:r>
          </a:p>
        </p:txBody>
      </p:sp>
    </p:spTree>
    <p:extLst>
      <p:ext uri="{BB962C8B-B14F-4D97-AF65-F5344CB8AC3E}">
        <p14:creationId xmlns:p14="http://schemas.microsoft.com/office/powerpoint/2010/main" val="39194316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5707" y="274286"/>
            <a:ext cx="6897063" cy="3334215"/>
          </a:xfrm>
          <a:prstGeom prst="rect">
            <a:avLst/>
          </a:prstGeom>
        </p:spPr>
      </p:pic>
      <p:pic>
        <p:nvPicPr>
          <p:cNvPr id="3" name="Εικόνα 2"/>
          <p:cNvPicPr>
            <a:picLocks noChangeAspect="1"/>
          </p:cNvPicPr>
          <p:nvPr/>
        </p:nvPicPr>
        <p:blipFill>
          <a:blip r:embed="rId3"/>
          <a:stretch>
            <a:fillRect/>
          </a:stretch>
        </p:blipFill>
        <p:spPr>
          <a:xfrm>
            <a:off x="764985" y="3819525"/>
            <a:ext cx="6267450" cy="3038475"/>
          </a:xfrm>
          <a:prstGeom prst="rect">
            <a:avLst/>
          </a:prstGeom>
        </p:spPr>
      </p:pic>
      <p:sp>
        <p:nvSpPr>
          <p:cNvPr id="4" name="Ορθογώνιο 3"/>
          <p:cNvSpPr/>
          <p:nvPr/>
        </p:nvSpPr>
        <p:spPr>
          <a:xfrm>
            <a:off x="7547212" y="4526719"/>
            <a:ext cx="4503761" cy="1754326"/>
          </a:xfrm>
          <a:prstGeom prst="rect">
            <a:avLst/>
          </a:prstGeom>
        </p:spPr>
        <p:txBody>
          <a:bodyPr wrap="square">
            <a:spAutoFit/>
          </a:bodyPr>
          <a:lstStyle/>
          <a:p>
            <a:pPr algn="ctr"/>
            <a:r>
              <a:rPr lang="el-GR" dirty="0">
                <a:solidFill>
                  <a:srgbClr val="FF0000"/>
                </a:solidFill>
                <a:latin typeface="Times New Roman" panose="02020603050405020304" pitchFamily="18" charset="0"/>
                <a:cs typeface="Times New Roman" panose="02020603050405020304" pitchFamily="18" charset="0"/>
              </a:rPr>
              <a:t>Εξοπλισμός αποκατάστασης </a:t>
            </a:r>
          </a:p>
          <a:p>
            <a:endParaRPr lang="el-GR" dirty="0">
              <a:latin typeface="Times New Roman" panose="02020603050405020304" pitchFamily="18" charset="0"/>
              <a:cs typeface="Times New Roman" panose="02020603050405020304" pitchFamily="18" charset="0"/>
            </a:endParaRPr>
          </a:p>
          <a:p>
            <a:r>
              <a:rPr lang="el-GR" dirty="0">
                <a:solidFill>
                  <a:srgbClr val="0070C0"/>
                </a:solidFill>
                <a:latin typeface="Times New Roman" panose="02020603050405020304" pitchFamily="18" charset="0"/>
                <a:cs typeface="Times New Roman" panose="02020603050405020304" pitchFamily="18" charset="0"/>
              </a:rPr>
              <a:t>Πελματογράφημα </a:t>
            </a:r>
            <a:r>
              <a:rPr lang="el-GR" dirty="0" smtClean="0">
                <a:solidFill>
                  <a:srgbClr val="0070C0"/>
                </a:solidFill>
                <a:latin typeface="Times New Roman" panose="02020603050405020304" pitchFamily="18" charset="0"/>
                <a:cs typeface="Times New Roman" panose="02020603050405020304" pitchFamily="18" charset="0"/>
              </a:rPr>
              <a:t>   </a:t>
            </a:r>
            <a:r>
              <a:rPr lang="el-GR" dirty="0" smtClean="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l-GR" dirty="0" smtClean="0">
                <a:solidFill>
                  <a:srgbClr val="0070C0"/>
                </a:solidFill>
                <a:latin typeface="Times New Roman" panose="02020603050405020304" pitchFamily="18" charset="0"/>
                <a:cs typeface="Times New Roman" panose="02020603050405020304" pitchFamily="18" charset="0"/>
              </a:rPr>
              <a:t>Ανάλυση πιέσεων</a:t>
            </a:r>
            <a:r>
              <a:rPr lang="en-US" dirty="0" smtClean="0">
                <a:solidFill>
                  <a:srgbClr val="0070C0"/>
                </a:solidFill>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Pressure Analysis)</a:t>
            </a:r>
            <a:endParaRPr lang="el-GR" dirty="0">
              <a:latin typeface="Times New Roman" panose="02020603050405020304" pitchFamily="18" charset="0"/>
              <a:cs typeface="Times New Roman" panose="02020603050405020304" pitchFamily="18" charset="0"/>
            </a:endParaRPr>
          </a:p>
          <a:p>
            <a:endParaRPr lang="el-GR" dirty="0">
              <a:latin typeface="Times New Roman" panose="02020603050405020304" pitchFamily="18" charset="0"/>
              <a:cs typeface="Times New Roman" panose="02020603050405020304" pitchFamily="18" charset="0"/>
            </a:endParaRPr>
          </a:p>
        </p:txBody>
      </p:sp>
      <p:sp>
        <p:nvSpPr>
          <p:cNvPr id="5" name="Ορθογώνιο 4"/>
          <p:cNvSpPr/>
          <p:nvPr/>
        </p:nvSpPr>
        <p:spPr>
          <a:xfrm>
            <a:off x="1" y="1142074"/>
            <a:ext cx="2033516" cy="1754326"/>
          </a:xfrm>
          <a:prstGeom prst="rect">
            <a:avLst/>
          </a:prstGeom>
        </p:spPr>
        <p:txBody>
          <a:bodyPr wrap="square">
            <a:spAutoFit/>
          </a:bodyPr>
          <a:lstStyle/>
          <a:p>
            <a:pPr algn="ctr"/>
            <a:r>
              <a:rPr lang="el-GR" b="1" dirty="0">
                <a:solidFill>
                  <a:srgbClr val="FF0000"/>
                </a:solidFill>
                <a:latin typeface="Times New Roman" panose="02020603050405020304" pitchFamily="18" charset="0"/>
                <a:cs typeface="Times New Roman" panose="02020603050405020304" pitchFamily="18" charset="0"/>
              </a:rPr>
              <a:t>Εξοπλισμός αποκατάστασης </a:t>
            </a:r>
          </a:p>
          <a:p>
            <a:pPr algn="ctr"/>
            <a:endParaRPr lang="el-GR" dirty="0">
              <a:latin typeface="Times New Roman" panose="02020603050405020304" pitchFamily="18" charset="0"/>
              <a:cs typeface="Times New Roman" panose="02020603050405020304" pitchFamily="18" charset="0"/>
            </a:endParaRPr>
          </a:p>
          <a:p>
            <a:pPr algn="ctr"/>
            <a:r>
              <a:rPr lang="el-GR" dirty="0">
                <a:solidFill>
                  <a:srgbClr val="0070C0"/>
                </a:solidFill>
                <a:latin typeface="Times New Roman" panose="02020603050405020304" pitchFamily="18" charset="0"/>
                <a:cs typeface="Times New Roman" panose="02020603050405020304" pitchFamily="18" charset="0"/>
              </a:rPr>
              <a:t>Σύστημα μελέτης ισορροπίας</a:t>
            </a:r>
          </a:p>
          <a:p>
            <a:pPr algn="ctr"/>
            <a:r>
              <a:rPr lang="en-US" dirty="0">
                <a:latin typeface="Times New Roman" panose="02020603050405020304" pitchFamily="18" charset="0"/>
                <a:cs typeface="Times New Roman" panose="02020603050405020304" pitchFamily="18" charset="0"/>
              </a:rPr>
              <a:t>(Postural Stability</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7" name="Ορθογώνιο 6"/>
          <p:cNvSpPr/>
          <p:nvPr/>
        </p:nvSpPr>
        <p:spPr>
          <a:xfrm>
            <a:off x="9612770" y="1618227"/>
            <a:ext cx="2579230" cy="923330"/>
          </a:xfrm>
          <a:prstGeom prst="rect">
            <a:avLst/>
          </a:prstGeom>
        </p:spPr>
        <p:txBody>
          <a:bodyPr wrap="square">
            <a:spAutoFit/>
          </a:bodyPr>
          <a:lstStyle/>
          <a:p>
            <a:pPr algn="ctr"/>
            <a:r>
              <a:rPr lang="el-GR" dirty="0">
                <a:solidFill>
                  <a:srgbClr val="0070C0"/>
                </a:solidFill>
                <a:latin typeface="Times New Roman" panose="02020603050405020304" pitchFamily="18" charset="0"/>
                <a:cs typeface="Times New Roman" panose="02020603050405020304" pitchFamily="18" charset="0"/>
              </a:rPr>
              <a:t>Κηδεμόνες σκολίωσης</a:t>
            </a:r>
          </a:p>
          <a:p>
            <a:pPr algn="ctr"/>
            <a:r>
              <a:rPr lang="en-US" dirty="0">
                <a:latin typeface="Times New Roman" panose="02020603050405020304" pitchFamily="18" charset="0"/>
                <a:cs typeface="Times New Roman" panose="02020603050405020304" pitchFamily="18" charset="0"/>
              </a:rPr>
              <a:t>(Dynamic Derotation Brace)</a:t>
            </a:r>
            <a:endParaRPr lang="el-GR" dirty="0">
              <a:latin typeface="Times New Roman" panose="02020603050405020304" pitchFamily="18" charset="0"/>
              <a:cs typeface="Times New Roman" panose="02020603050405020304" pitchFamily="18" charset="0"/>
            </a:endParaRPr>
          </a:p>
        </p:txBody>
      </p:sp>
      <p:sp>
        <p:nvSpPr>
          <p:cNvPr id="6" name="Ορθογώνιο 5"/>
          <p:cNvSpPr/>
          <p:nvPr/>
        </p:nvSpPr>
        <p:spPr>
          <a:xfrm>
            <a:off x="9724666" y="5028684"/>
            <a:ext cx="1588961" cy="369332"/>
          </a:xfrm>
          <a:prstGeom prst="rect">
            <a:avLst/>
          </a:prstGeom>
        </p:spPr>
        <p:txBody>
          <a:bodyPr wrap="none">
            <a:spAutoFit/>
          </a:bodyPr>
          <a:lstStyle/>
          <a:p>
            <a:r>
              <a:rPr lang="en-US" dirty="0" smtClean="0">
                <a:latin typeface="Times New Roman" panose="02020603050405020304" pitchFamily="18" charset="0"/>
                <a:cs typeface="Times New Roman" panose="02020603050405020304" pitchFamily="18" charset="0"/>
              </a:rPr>
              <a:t>(Gait </a:t>
            </a:r>
            <a:r>
              <a:rPr lang="en-US" dirty="0">
                <a:latin typeface="Times New Roman" panose="02020603050405020304" pitchFamily="18" charset="0"/>
                <a:cs typeface="Times New Roman" panose="02020603050405020304" pitchFamily="18" charset="0"/>
              </a:rPr>
              <a:t>Analysis)</a:t>
            </a:r>
          </a:p>
        </p:txBody>
      </p:sp>
    </p:spTree>
    <p:extLst>
      <p:ext uri="{BB962C8B-B14F-4D97-AF65-F5344CB8AC3E}">
        <p14:creationId xmlns:p14="http://schemas.microsoft.com/office/powerpoint/2010/main" val="29167367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2532601"/>
            <a:ext cx="12192000" cy="1200329"/>
          </a:xfrm>
          <a:prstGeom prst="rect">
            <a:avLst/>
          </a:prstGeom>
        </p:spPr>
        <p:txBody>
          <a:bodyPr wrap="square">
            <a:spAutoFit/>
          </a:bodyPr>
          <a:lstStyle/>
          <a:p>
            <a:r>
              <a:rPr lang="el-GR" b="1" dirty="0">
                <a:solidFill>
                  <a:srgbClr val="000000"/>
                </a:solidFill>
                <a:latin typeface="Times New Roman" panose="02020603050405020304" pitchFamily="18" charset="0"/>
                <a:cs typeface="Times New Roman" panose="02020603050405020304" pitchFamily="18" charset="0"/>
              </a:rPr>
              <a:t>……</a:t>
            </a:r>
            <a:r>
              <a:rPr lang="el-GR" b="1" dirty="0">
                <a:solidFill>
                  <a:srgbClr val="FF0000"/>
                </a:solidFill>
                <a:latin typeface="Times New Roman" panose="02020603050405020304" pitchFamily="18" charset="0"/>
                <a:cs typeface="Times New Roman" panose="02020603050405020304" pitchFamily="18" charset="0"/>
              </a:rPr>
              <a:t>το </a:t>
            </a:r>
            <a:r>
              <a:rPr lang="el-GR" b="1" dirty="0" smtClean="0">
                <a:solidFill>
                  <a:srgbClr val="FF0000"/>
                </a:solidFill>
                <a:latin typeface="Times New Roman" panose="02020603050405020304" pitchFamily="18" charset="0"/>
                <a:cs typeface="Times New Roman" panose="02020603050405020304" pitchFamily="18" charset="0"/>
              </a:rPr>
              <a:t>μέλλον</a:t>
            </a:r>
          </a:p>
          <a:p>
            <a:endParaRPr lang="el-GR" dirty="0">
              <a:solidFill>
                <a:srgbClr val="000000"/>
              </a:solidFill>
              <a:latin typeface="Times New Roman" panose="02020603050405020304" pitchFamily="18" charset="0"/>
              <a:cs typeface="Times New Roman" panose="02020603050405020304" pitchFamily="18" charset="0"/>
            </a:endParaRPr>
          </a:p>
          <a:p>
            <a:pPr indent="355600" algn="just"/>
            <a:r>
              <a:rPr lang="el-GR" dirty="0" smtClean="0">
                <a:solidFill>
                  <a:srgbClr val="0070C0"/>
                </a:solidFill>
                <a:latin typeface="Times New Roman" panose="02020603050405020304" pitchFamily="18" charset="0"/>
                <a:cs typeface="Times New Roman" panose="02020603050405020304" pitchFamily="18" charset="0"/>
              </a:rPr>
              <a:t>Είναι η ρομποτική, με στόχο τον σχεδιασμό και την κατασκευή συσκευών που θα καθιστούν δυνατή για τον ασθενή, την πλήρη αποκατάσταση των δυνατοτήτων που έχασε για τον οποιοδήποτε λόγο στο παρελθόν </a:t>
            </a:r>
            <a:r>
              <a:rPr lang="el-GR" dirty="0" smtClean="0">
                <a:solidFill>
                  <a:srgbClr val="000000"/>
                </a:solidFill>
                <a:latin typeface="Times New Roman" panose="02020603050405020304" pitchFamily="18" charset="0"/>
                <a:cs typeface="Times New Roman" panose="02020603050405020304" pitchFamily="18" charset="0"/>
              </a:rPr>
              <a:t>(</a:t>
            </a:r>
            <a:r>
              <a:rPr lang="en-US" i="1" dirty="0" smtClean="0">
                <a:solidFill>
                  <a:srgbClr val="000000"/>
                </a:solidFill>
                <a:latin typeface="Times New Roman" panose="02020603050405020304" pitchFamily="18" charset="0"/>
                <a:cs typeface="Times New Roman" panose="02020603050405020304" pitchFamily="18" charset="0"/>
              </a:rPr>
              <a:t>rehabilitation</a:t>
            </a:r>
            <a:r>
              <a:rPr lang="el-GR" i="1" dirty="0" smtClean="0">
                <a:solidFill>
                  <a:srgbClr val="000000"/>
                </a:solidFill>
                <a:latin typeface="Times New Roman" panose="02020603050405020304" pitchFamily="18" charset="0"/>
                <a:cs typeface="Times New Roman" panose="02020603050405020304" pitchFamily="18" charset="0"/>
              </a:rPr>
              <a:t> </a:t>
            </a:r>
            <a:r>
              <a:rPr lang="en-US" i="1" dirty="0" smtClean="0">
                <a:solidFill>
                  <a:srgbClr val="000000"/>
                </a:solidFill>
                <a:latin typeface="Times New Roman" panose="02020603050405020304" pitchFamily="18" charset="0"/>
                <a:cs typeface="Times New Roman" panose="02020603050405020304" pitchFamily="18" charset="0"/>
              </a:rPr>
              <a:t>robotics</a:t>
            </a:r>
            <a:r>
              <a:rPr lang="en-US" dirty="0">
                <a:solidFill>
                  <a:srgbClr val="00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933079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380" y="1029748"/>
            <a:ext cx="4290473" cy="4334480"/>
          </a:xfrm>
          <a:prstGeom prst="rect">
            <a:avLst/>
          </a:prstGeom>
        </p:spPr>
      </p:pic>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904" y="1086906"/>
            <a:ext cx="6003774" cy="4277322"/>
          </a:xfrm>
          <a:prstGeom prst="rect">
            <a:avLst/>
          </a:prstGeom>
        </p:spPr>
      </p:pic>
      <p:sp>
        <p:nvSpPr>
          <p:cNvPr id="4" name="Ορθογώνιο 3"/>
          <p:cNvSpPr/>
          <p:nvPr/>
        </p:nvSpPr>
        <p:spPr>
          <a:xfrm>
            <a:off x="0" y="316749"/>
            <a:ext cx="12192000" cy="369332"/>
          </a:xfrm>
          <a:prstGeom prst="rect">
            <a:avLst/>
          </a:prstGeom>
        </p:spPr>
        <p:txBody>
          <a:bodyPr wrap="square">
            <a:spAutoFit/>
          </a:bodyPr>
          <a:lstStyle/>
          <a:p>
            <a:pPr algn="ctr"/>
            <a:r>
              <a:rPr lang="el-GR" b="1" dirty="0">
                <a:solidFill>
                  <a:srgbClr val="FF0000"/>
                </a:solidFill>
                <a:latin typeface="Times New Roman" panose="02020603050405020304" pitchFamily="18" charset="0"/>
                <a:cs typeface="Times New Roman" panose="02020603050405020304" pitchFamily="18" charset="0"/>
              </a:rPr>
              <a:t>Εξοπλισμός ρομποτικής </a:t>
            </a:r>
          </a:p>
        </p:txBody>
      </p:sp>
    </p:spTree>
    <p:extLst>
      <p:ext uri="{BB962C8B-B14F-4D97-AF65-F5344CB8AC3E}">
        <p14:creationId xmlns:p14="http://schemas.microsoft.com/office/powerpoint/2010/main" val="7308116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492" y="1309391"/>
            <a:ext cx="10577015" cy="4239217"/>
          </a:xfrm>
          <a:prstGeom prst="rect">
            <a:avLst/>
          </a:prstGeom>
        </p:spPr>
      </p:pic>
      <p:sp>
        <p:nvSpPr>
          <p:cNvPr id="3" name="Ορθογώνιο 2"/>
          <p:cNvSpPr/>
          <p:nvPr/>
        </p:nvSpPr>
        <p:spPr>
          <a:xfrm>
            <a:off x="0" y="316749"/>
            <a:ext cx="12192000" cy="369332"/>
          </a:xfrm>
          <a:prstGeom prst="rect">
            <a:avLst/>
          </a:prstGeom>
        </p:spPr>
        <p:txBody>
          <a:bodyPr wrap="square">
            <a:spAutoFit/>
          </a:bodyPr>
          <a:lstStyle/>
          <a:p>
            <a:pPr algn="ctr"/>
            <a:r>
              <a:rPr lang="el-GR" b="1" dirty="0">
                <a:solidFill>
                  <a:srgbClr val="FF0000"/>
                </a:solidFill>
                <a:latin typeface="Times New Roman" panose="02020603050405020304" pitchFamily="18" charset="0"/>
                <a:cs typeface="Times New Roman" panose="02020603050405020304" pitchFamily="18" charset="0"/>
              </a:rPr>
              <a:t>Εξοπλισμός ρομποτικής </a:t>
            </a:r>
          </a:p>
        </p:txBody>
      </p:sp>
    </p:spTree>
    <p:extLst>
      <p:ext uri="{BB962C8B-B14F-4D97-AF65-F5344CB8AC3E}">
        <p14:creationId xmlns:p14="http://schemas.microsoft.com/office/powerpoint/2010/main" val="18066069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2613392"/>
            <a:ext cx="12192000" cy="1200329"/>
          </a:xfrm>
          <a:prstGeom prst="rect">
            <a:avLst/>
          </a:prstGeom>
        </p:spPr>
        <p:txBody>
          <a:bodyPr wrap="square">
            <a:spAutoFit/>
          </a:bodyPr>
          <a:lstStyle/>
          <a:p>
            <a:r>
              <a:rPr lang="el-GR" b="1" dirty="0" smtClean="0">
                <a:solidFill>
                  <a:srgbClr val="FF0000"/>
                </a:solidFill>
                <a:latin typeface="Times New Roman" panose="02020603050405020304" pitchFamily="18" charset="0"/>
                <a:cs typeface="Times New Roman" panose="02020603050405020304" pitchFamily="18" charset="0"/>
              </a:rPr>
              <a:t>Προσθετική</a:t>
            </a:r>
          </a:p>
          <a:p>
            <a:pPr algn="just"/>
            <a:endParaRPr lang="el-GR" dirty="0">
              <a:solidFill>
                <a:srgbClr val="000000"/>
              </a:solidFill>
              <a:latin typeface="Times New Roman" panose="02020603050405020304" pitchFamily="18" charset="0"/>
              <a:cs typeface="Times New Roman" panose="02020603050405020304" pitchFamily="18" charset="0"/>
            </a:endParaRPr>
          </a:p>
          <a:p>
            <a:pPr indent="355600" algn="just"/>
            <a:r>
              <a:rPr lang="el-GR" dirty="0" smtClean="0">
                <a:solidFill>
                  <a:srgbClr val="0070C0"/>
                </a:solidFill>
                <a:latin typeface="Times New Roman" panose="02020603050405020304" pitchFamily="18" charset="0"/>
                <a:cs typeface="Times New Roman" panose="02020603050405020304" pitchFamily="18" charset="0"/>
              </a:rPr>
              <a:t>Έχει να κάνει με την </a:t>
            </a:r>
            <a:r>
              <a:rPr lang="el-GR" dirty="0" smtClean="0">
                <a:solidFill>
                  <a:srgbClr val="FF0000"/>
                </a:solidFill>
                <a:latin typeface="Times New Roman" panose="02020603050405020304" pitchFamily="18" charset="0"/>
                <a:cs typeface="Times New Roman" panose="02020603050405020304" pitchFamily="18" charset="0"/>
              </a:rPr>
              <a:t>αντικατάσταση</a:t>
            </a:r>
            <a:r>
              <a:rPr lang="el-GR" dirty="0" smtClean="0">
                <a:solidFill>
                  <a:srgbClr val="0070C0"/>
                </a:solidFill>
                <a:latin typeface="Times New Roman" panose="02020603050405020304" pitchFamily="18" charset="0"/>
                <a:cs typeface="Times New Roman" panose="02020603050405020304" pitchFamily="18" charset="0"/>
              </a:rPr>
              <a:t> τμήματος του ανθρώπινου σώματος και της </a:t>
            </a:r>
            <a:r>
              <a:rPr lang="el-GR" dirty="0" smtClean="0">
                <a:solidFill>
                  <a:srgbClr val="FF0000"/>
                </a:solidFill>
                <a:latin typeface="Times New Roman" panose="02020603050405020304" pitchFamily="18" charset="0"/>
                <a:cs typeface="Times New Roman" panose="02020603050405020304" pitchFamily="18" charset="0"/>
              </a:rPr>
              <a:t>λειτουργίας του </a:t>
            </a:r>
            <a:r>
              <a:rPr lang="el-GR" dirty="0" smtClean="0">
                <a:latin typeface="Times New Roman" panose="02020603050405020304" pitchFamily="18" charset="0"/>
                <a:cs typeface="Times New Roman" panose="02020603050405020304" pitchFamily="18" charset="0"/>
              </a:rPr>
              <a:t>(μαλακού ή σκληρού ιστού), </a:t>
            </a:r>
            <a:r>
              <a:rPr lang="el-GR" dirty="0" smtClean="0">
                <a:solidFill>
                  <a:srgbClr val="FF0000"/>
                </a:solidFill>
                <a:latin typeface="Times New Roman" panose="02020603050405020304" pitchFamily="18" charset="0"/>
                <a:cs typeface="Times New Roman" panose="02020603050405020304" pitchFamily="18" charset="0"/>
              </a:rPr>
              <a:t>μετά από καταστροφή ή απώλεια αυτού και χωρίς να είναι δυνατή η φυσική αποκατάσταση της ζημιάς που προκλήθηκε</a:t>
            </a:r>
            <a:r>
              <a:rPr lang="el-GR" dirty="0">
                <a:solidFill>
                  <a:srgbClr val="000000"/>
                </a:solidFill>
                <a:latin typeface="Times New Roman" panose="02020603050405020304" pitchFamily="18"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p:txBody>
      </p:sp>
      <p:sp>
        <p:nvSpPr>
          <p:cNvPr id="3" name="Ορθογώνιο 2"/>
          <p:cNvSpPr/>
          <p:nvPr/>
        </p:nvSpPr>
        <p:spPr>
          <a:xfrm>
            <a:off x="0" y="4072803"/>
            <a:ext cx="12192000" cy="646331"/>
          </a:xfrm>
          <a:prstGeom prst="rect">
            <a:avLst/>
          </a:prstGeom>
        </p:spPr>
        <p:txBody>
          <a:bodyPr wrap="square">
            <a:spAutoFit/>
          </a:bodyPr>
          <a:lstStyle/>
          <a:p>
            <a:pPr indent="355600" algn="just"/>
            <a:r>
              <a:rPr lang="el-GR" dirty="0" smtClean="0">
                <a:solidFill>
                  <a:srgbClr val="0070C0"/>
                </a:solidFill>
                <a:latin typeface="Times New Roman" panose="02020603050405020304" pitchFamily="18" charset="0"/>
                <a:cs typeface="Times New Roman" panose="02020603050405020304" pitchFamily="18" charset="0"/>
              </a:rPr>
              <a:t>Αποτελεί εκείνο το τμήμα της Αποκατάστασης </a:t>
            </a:r>
            <a:r>
              <a:rPr lang="el-GR" dirty="0" smtClean="0">
                <a:solidFill>
                  <a:srgbClr val="000000"/>
                </a:solidFill>
                <a:latin typeface="Times New Roman" panose="02020603050405020304" pitchFamily="18" charset="0"/>
                <a:cs typeface="Times New Roman" panose="02020603050405020304" pitchFamily="18" charset="0"/>
              </a:rPr>
              <a:t>(</a:t>
            </a:r>
            <a:r>
              <a:rPr lang="en-US" i="1" dirty="0">
                <a:solidFill>
                  <a:srgbClr val="000000"/>
                </a:solidFill>
                <a:latin typeface="Times New Roman" panose="02020603050405020304" pitchFamily="18" charset="0"/>
                <a:cs typeface="Times New Roman" panose="02020603050405020304" pitchFamily="18" charset="0"/>
              </a:rPr>
              <a:t>Rehabilitation</a:t>
            </a:r>
            <a:r>
              <a:rPr lang="en-US" dirty="0" smtClean="0">
                <a:solidFill>
                  <a:srgbClr val="000000"/>
                </a:solidFill>
                <a:latin typeface="Times New Roman" panose="02020603050405020304" pitchFamily="18" charset="0"/>
                <a:cs typeface="Times New Roman" panose="02020603050405020304" pitchFamily="18" charset="0"/>
              </a:rPr>
              <a:t>)</a:t>
            </a:r>
            <a:r>
              <a:rPr lang="el-GR"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που περιλαμβάνει την προσθήκη τεχνητών μελών</a:t>
            </a:r>
            <a:r>
              <a:rPr lang="el-GR" dirty="0" smtClean="0">
                <a:solidFill>
                  <a:srgbClr val="000000"/>
                </a:solidFill>
                <a:latin typeface="Times New Roman" panose="02020603050405020304" pitchFamily="18" charset="0"/>
                <a:cs typeface="Times New Roman" panose="02020603050405020304" pitchFamily="18" charset="0"/>
              </a:rPr>
              <a:t> (άνω ή κάτω άκρων),</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με σκοπό την αποκατάσταση του προβλήματος</a:t>
            </a:r>
            <a:r>
              <a:rPr lang="el-GR" dirty="0">
                <a:solidFill>
                  <a:srgbClr val="000000"/>
                </a:solidFill>
                <a:latin typeface="Times New Roman" panose="02020603050405020304" pitchFamily="18"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62417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2382560"/>
            <a:ext cx="8543499" cy="1754326"/>
          </a:xfrm>
          <a:prstGeom prst="rect">
            <a:avLst/>
          </a:prstGeom>
        </p:spPr>
        <p:txBody>
          <a:bodyPr wrap="square">
            <a:spAutoFit/>
          </a:bodyPr>
          <a:lstStyle/>
          <a:p>
            <a:pPr algn="ctr"/>
            <a:r>
              <a:rPr lang="el-GR" b="1" dirty="0" smtClean="0">
                <a:solidFill>
                  <a:srgbClr val="FF0000"/>
                </a:solidFill>
                <a:latin typeface="Times New Roman" panose="02020603050405020304" pitchFamily="18" charset="0"/>
                <a:cs typeface="Times New Roman" panose="02020603050405020304" pitchFamily="18" charset="0"/>
              </a:rPr>
              <a:t>Προσθετική</a:t>
            </a:r>
          </a:p>
          <a:p>
            <a:pPr algn="just"/>
            <a:endParaRPr lang="el-GR" dirty="0">
              <a:solidFill>
                <a:srgbClr val="000000"/>
              </a:solidFill>
              <a:latin typeface="Times New Roman" panose="02020603050405020304" pitchFamily="18" charset="0"/>
              <a:cs typeface="Times New Roman" panose="02020603050405020304" pitchFamily="18" charset="0"/>
            </a:endParaRPr>
          </a:p>
          <a:p>
            <a:pPr indent="355600" algn="just"/>
            <a:r>
              <a:rPr lang="el-GR" dirty="0" smtClean="0">
                <a:solidFill>
                  <a:srgbClr val="000000"/>
                </a:solidFill>
                <a:latin typeface="Times New Roman" panose="02020603050405020304" pitchFamily="18" charset="0"/>
                <a:cs typeface="Times New Roman" panose="02020603050405020304" pitchFamily="18" charset="0"/>
              </a:rPr>
              <a:t>Στο διπλανό σχήμα φαίνονται </a:t>
            </a:r>
            <a:r>
              <a:rPr lang="el-GR" dirty="0" smtClean="0">
                <a:solidFill>
                  <a:srgbClr val="0070C0"/>
                </a:solidFill>
                <a:latin typeface="Times New Roman" panose="02020603050405020304" pitchFamily="18" charset="0"/>
                <a:cs typeface="Times New Roman" panose="02020603050405020304" pitchFamily="18" charset="0"/>
              </a:rPr>
              <a:t>οι περιοχές των άνω και κάτω άκρων του ανθρώπινου σώματος που είναι πιθανό να υποστούν ακρωτηριασμό</a:t>
            </a:r>
            <a:r>
              <a:rPr lang="el-GR" dirty="0">
                <a:solidFill>
                  <a:srgbClr val="000000"/>
                </a:solidFill>
                <a:latin typeface="Times New Roman" panose="02020603050405020304" pitchFamily="18" charset="0"/>
                <a:cs typeface="Times New Roman" panose="02020603050405020304" pitchFamily="18" charset="0"/>
              </a:rPr>
              <a:t>.</a:t>
            </a:r>
          </a:p>
          <a:p>
            <a:pPr indent="355600" algn="just"/>
            <a:r>
              <a:rPr lang="el-GR" u="sng" dirty="0" smtClean="0">
                <a:solidFill>
                  <a:srgbClr val="000000"/>
                </a:solidFill>
                <a:latin typeface="Times New Roman" panose="02020603050405020304" pitchFamily="18" charset="0"/>
                <a:cs typeface="Times New Roman" panose="02020603050405020304" pitchFamily="18" charset="0"/>
              </a:rPr>
              <a:t>Τα σημεία που σημειώνονται είναι τα σημεία υποδοχής των τεχνητών μελών μετά από προσθετική άνω ή κάτω άκρου</a:t>
            </a:r>
            <a:r>
              <a:rPr lang="el-GR" dirty="0" smtClean="0">
                <a:solidFill>
                  <a:srgbClr val="000000"/>
                </a:solidFill>
                <a:latin typeface="Times New Roman" panose="02020603050405020304" pitchFamily="18"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0918" y="397061"/>
            <a:ext cx="2746165" cy="5725324"/>
          </a:xfrm>
          <a:prstGeom prst="rect">
            <a:avLst/>
          </a:prstGeom>
        </p:spPr>
      </p:pic>
      <p:sp>
        <p:nvSpPr>
          <p:cNvPr id="4" name="Ορθογώνιο 3"/>
          <p:cNvSpPr/>
          <p:nvPr/>
        </p:nvSpPr>
        <p:spPr>
          <a:xfrm>
            <a:off x="0" y="4587262"/>
            <a:ext cx="8543498" cy="1754326"/>
          </a:xfrm>
          <a:prstGeom prst="rect">
            <a:avLst/>
          </a:prstGeom>
        </p:spPr>
        <p:txBody>
          <a:bodyPr wrap="square">
            <a:spAutoFit/>
          </a:bodyPr>
          <a:lstStyle/>
          <a:p>
            <a:r>
              <a:rPr lang="el-GR" dirty="0" smtClean="0">
                <a:solidFill>
                  <a:srgbClr val="0070C0"/>
                </a:solidFill>
                <a:latin typeface="Times New Roman" panose="02020603050405020304" pitchFamily="18" charset="0"/>
                <a:cs typeface="Times New Roman" panose="02020603050405020304" pitchFamily="18" charset="0"/>
              </a:rPr>
              <a:t>Κάθε τεχνητό μέλος αποτελείται από:</a:t>
            </a:r>
          </a:p>
          <a:p>
            <a:endParaRPr lang="el-GR" dirty="0">
              <a:solidFill>
                <a:srgbClr val="000000"/>
              </a:solidFill>
              <a:latin typeface="Times New Roman" panose="02020603050405020304" pitchFamily="18" charset="0"/>
              <a:cs typeface="Times New Roman" panose="02020603050405020304" pitchFamily="18" charset="0"/>
            </a:endParaRPr>
          </a:p>
          <a:p>
            <a:pPr algn="just"/>
            <a:r>
              <a:rPr lang="el-GR" dirty="0" smtClean="0">
                <a:solidFill>
                  <a:srgbClr val="000000"/>
                </a:solidFill>
                <a:latin typeface="Times New Roman" panose="02020603050405020304" pitchFamily="18" charset="0"/>
                <a:cs typeface="Times New Roman" panose="02020603050405020304" pitchFamily="18" charset="0"/>
              </a:rPr>
              <a:t>• Το </a:t>
            </a:r>
            <a:r>
              <a:rPr lang="el-GR" b="1" dirty="0" smtClean="0">
                <a:solidFill>
                  <a:srgbClr val="000000"/>
                </a:solidFill>
                <a:latin typeface="Times New Roman" panose="02020603050405020304" pitchFamily="18" charset="0"/>
                <a:cs typeface="Times New Roman" panose="02020603050405020304" pitchFamily="18" charset="0"/>
              </a:rPr>
              <a:t>περίβλημα </a:t>
            </a:r>
            <a:r>
              <a:rPr lang="el-GR" dirty="0" smtClean="0">
                <a:solidFill>
                  <a:srgbClr val="000000"/>
                </a:solidFill>
                <a:latin typeface="Times New Roman" panose="02020603050405020304" pitchFamily="18" charset="0"/>
                <a:cs typeface="Times New Roman" panose="02020603050405020304" pitchFamily="18" charset="0"/>
              </a:rPr>
              <a:t>ή αλλιώς το κυρίως σώμα (</a:t>
            </a:r>
            <a:r>
              <a:rPr lang="en-US" dirty="0">
                <a:solidFill>
                  <a:srgbClr val="000000"/>
                </a:solidFill>
                <a:latin typeface="Times New Roman" panose="02020603050405020304" pitchFamily="18" charset="0"/>
                <a:cs typeface="Times New Roman" panose="02020603050405020304" pitchFamily="18" charset="0"/>
              </a:rPr>
              <a:t>pylon)</a:t>
            </a:r>
          </a:p>
          <a:p>
            <a:pPr algn="just"/>
            <a:r>
              <a:rPr lang="el-GR" dirty="0" smtClean="0">
                <a:solidFill>
                  <a:srgbClr val="000000"/>
                </a:solidFill>
                <a:latin typeface="Times New Roman" panose="02020603050405020304" pitchFamily="18" charset="0"/>
                <a:cs typeface="Times New Roman" panose="02020603050405020304" pitchFamily="18" charset="0"/>
              </a:rPr>
              <a:t>• Την </a:t>
            </a:r>
            <a:r>
              <a:rPr lang="el-GR" b="1" dirty="0" smtClean="0">
                <a:solidFill>
                  <a:srgbClr val="000000"/>
                </a:solidFill>
                <a:latin typeface="Times New Roman" panose="02020603050405020304" pitchFamily="18" charset="0"/>
                <a:cs typeface="Times New Roman" panose="02020603050405020304" pitchFamily="18" charset="0"/>
              </a:rPr>
              <a:t>υποδοχή</a:t>
            </a:r>
            <a:r>
              <a:rPr lang="el-GR" dirty="0" smtClean="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socket</a:t>
            </a:r>
            <a:r>
              <a:rPr lang="en-US" dirty="0" smtClean="0">
                <a:solidFill>
                  <a:srgbClr val="000000"/>
                </a:solidFill>
                <a:latin typeface="Times New Roman" panose="02020603050405020304" pitchFamily="18" charset="0"/>
                <a:cs typeface="Times New Roman" panose="02020603050405020304" pitchFamily="18" charset="0"/>
              </a:rPr>
              <a:t>),</a:t>
            </a:r>
            <a:r>
              <a:rPr lang="el-GR" dirty="0" smtClean="0">
                <a:solidFill>
                  <a:srgbClr val="000000"/>
                </a:solidFill>
                <a:latin typeface="Times New Roman" panose="02020603050405020304" pitchFamily="18" charset="0"/>
                <a:cs typeface="Times New Roman" panose="02020603050405020304" pitchFamily="18" charset="0"/>
              </a:rPr>
              <a:t> που φέρνει σε επαφή το τεχνητό μέλος με το σώμα του ασθενούς</a:t>
            </a:r>
            <a:endParaRPr lang="el-GR" dirty="0">
              <a:solidFill>
                <a:srgbClr val="000000"/>
              </a:solidFill>
              <a:latin typeface="Times New Roman" panose="02020603050405020304" pitchFamily="18" charset="0"/>
              <a:cs typeface="Times New Roman" panose="02020603050405020304" pitchFamily="18" charset="0"/>
            </a:endParaRPr>
          </a:p>
          <a:p>
            <a:pPr algn="just"/>
            <a:r>
              <a:rPr lang="el-GR" dirty="0" smtClean="0">
                <a:solidFill>
                  <a:srgbClr val="000000"/>
                </a:solidFill>
                <a:latin typeface="Times New Roman" panose="02020603050405020304" pitchFamily="18" charset="0"/>
                <a:cs typeface="Times New Roman" panose="02020603050405020304" pitchFamily="18" charset="0"/>
              </a:rPr>
              <a:t>• Το </a:t>
            </a:r>
            <a:r>
              <a:rPr lang="el-GR" b="1" dirty="0" smtClean="0">
                <a:solidFill>
                  <a:srgbClr val="000000"/>
                </a:solidFill>
                <a:latin typeface="Times New Roman" panose="02020603050405020304" pitchFamily="18" charset="0"/>
                <a:cs typeface="Times New Roman" panose="02020603050405020304" pitchFamily="18" charset="0"/>
              </a:rPr>
              <a:t>σύστημα ανάρτησης </a:t>
            </a:r>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suspension</a:t>
            </a:r>
            <a:r>
              <a:rPr lang="el-GR" dirty="0" smtClean="0">
                <a:solidFill>
                  <a:srgbClr val="000000"/>
                </a:solidFill>
                <a:latin typeface="Times New Roman" panose="02020603050405020304" pitchFamily="18" charset="0"/>
                <a:cs typeface="Times New Roman" panose="02020603050405020304" pitchFamily="18" charset="0"/>
              </a:rPr>
              <a:t> </a:t>
            </a:r>
            <a:r>
              <a:rPr lang="en-US" dirty="0" smtClean="0">
                <a:solidFill>
                  <a:srgbClr val="000000"/>
                </a:solidFill>
                <a:latin typeface="Times New Roman" panose="02020603050405020304" pitchFamily="18" charset="0"/>
                <a:cs typeface="Times New Roman" panose="02020603050405020304" pitchFamily="18" charset="0"/>
              </a:rPr>
              <a:t>system)</a:t>
            </a:r>
            <a:r>
              <a:rPr lang="el-GR" dirty="0" smtClean="0">
                <a:solidFill>
                  <a:srgbClr val="000000"/>
                </a:solidFill>
                <a:latin typeface="Times New Roman" panose="02020603050405020304" pitchFamily="18" charset="0"/>
                <a:cs typeface="Times New Roman" panose="02020603050405020304" pitchFamily="18" charset="0"/>
              </a:rPr>
              <a:t> που κρατά το τεχνητό μέλος σε επαφή με το σώμα </a:t>
            </a:r>
            <a:endParaRPr lang="el-GR"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8907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576056"/>
            <a:ext cx="5322627" cy="646331"/>
          </a:xfrm>
          <a:prstGeom prst="rect">
            <a:avLst/>
          </a:prstGeom>
        </p:spPr>
        <p:txBody>
          <a:bodyPr wrap="square">
            <a:spAutoFit/>
          </a:bodyPr>
          <a:lstStyle/>
          <a:p>
            <a:pPr algn="ctr"/>
            <a:r>
              <a:rPr lang="el-GR" b="1" dirty="0">
                <a:solidFill>
                  <a:srgbClr val="FF0000"/>
                </a:solidFill>
                <a:latin typeface="Times New Roman" panose="02020603050405020304" pitchFamily="18" charset="0"/>
                <a:cs typeface="Times New Roman" panose="02020603050405020304" pitchFamily="18" charset="0"/>
              </a:rPr>
              <a:t>Η εξέλιξη… </a:t>
            </a:r>
          </a:p>
          <a:p>
            <a:endParaRPr lang="el-GR" dirty="0">
              <a:solidFill>
                <a:srgbClr val="FF0000"/>
              </a:solidFill>
            </a:endParaRP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771" y="1241440"/>
            <a:ext cx="5221499" cy="4172532"/>
          </a:xfrm>
          <a:prstGeom prst="rect">
            <a:avLst/>
          </a:prstGeom>
        </p:spPr>
      </p:pic>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040" y="1222387"/>
            <a:ext cx="6611273" cy="4210638"/>
          </a:xfrm>
          <a:prstGeom prst="rect">
            <a:avLst/>
          </a:prstGeom>
        </p:spPr>
      </p:pic>
      <p:sp>
        <p:nvSpPr>
          <p:cNvPr id="5" name="Ορθογώνιο 4"/>
          <p:cNvSpPr/>
          <p:nvPr/>
        </p:nvSpPr>
        <p:spPr>
          <a:xfrm>
            <a:off x="5841242" y="576055"/>
            <a:ext cx="6350757" cy="646331"/>
          </a:xfrm>
          <a:prstGeom prst="rect">
            <a:avLst/>
          </a:prstGeom>
        </p:spPr>
        <p:txBody>
          <a:bodyPr wrap="square">
            <a:spAutoFit/>
          </a:bodyPr>
          <a:lstStyle/>
          <a:p>
            <a:pPr algn="ctr"/>
            <a:r>
              <a:rPr lang="el-GR" b="1" dirty="0">
                <a:solidFill>
                  <a:srgbClr val="FF0000"/>
                </a:solidFill>
                <a:latin typeface="Times New Roman" panose="02020603050405020304" pitchFamily="18" charset="0"/>
                <a:cs typeface="Times New Roman" panose="02020603050405020304" pitchFamily="18" charset="0"/>
              </a:rPr>
              <a:t>τότε (700 π.χ</a:t>
            </a:r>
            <a:r>
              <a:rPr lang="el-GR" b="1" dirty="0" smtClean="0">
                <a:solidFill>
                  <a:srgbClr val="FF0000"/>
                </a:solidFill>
                <a:latin typeface="Times New Roman" panose="02020603050405020304" pitchFamily="18" charset="0"/>
                <a:cs typeface="Times New Roman" panose="02020603050405020304" pitchFamily="18" charset="0"/>
              </a:rPr>
              <a:t>.)… </a:t>
            </a:r>
            <a:endParaRPr lang="el-GR" b="1" dirty="0">
              <a:solidFill>
                <a:srgbClr val="FF0000"/>
              </a:solidFill>
              <a:latin typeface="Times New Roman" panose="02020603050405020304" pitchFamily="18" charset="0"/>
              <a:cs typeface="Times New Roman" panose="02020603050405020304" pitchFamily="18" charset="0"/>
            </a:endParaRPr>
          </a:p>
          <a:p>
            <a:pPr algn="ctr"/>
            <a:endParaRPr lang="el-GR" b="1" dirty="0"/>
          </a:p>
        </p:txBody>
      </p:sp>
    </p:spTree>
    <p:extLst>
      <p:ext uri="{BB962C8B-B14F-4D97-AF65-F5344CB8AC3E}">
        <p14:creationId xmlns:p14="http://schemas.microsoft.com/office/powerpoint/2010/main" val="3773790249"/>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7554</Words>
  <Application>Microsoft Office PowerPoint</Application>
  <PresentationFormat>Ευρεία οθόνη</PresentationFormat>
  <Paragraphs>490</Paragraphs>
  <Slides>112</Slides>
  <Notes>0</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112</vt:i4>
      </vt:variant>
    </vt:vector>
  </HeadingPairs>
  <TitlesOfParts>
    <vt:vector size="118" baseType="lpstr">
      <vt:lpstr>Arial</vt:lpstr>
      <vt:lpstr>Calibri</vt:lpstr>
      <vt:lpstr>Calibri Light</vt:lpstr>
      <vt:lpstr>Times New Roman</vt:lpstr>
      <vt:lpstr>Wingdings</vt:lpstr>
      <vt:lpstr>Θέμα του Office</vt:lpstr>
      <vt:lpstr>Παρουσίαση του PowerPoint</vt:lpstr>
      <vt:lpstr>Κατάγματα προσώπου</vt:lpstr>
      <vt:lpstr>Συνήθεις καταπονήσεις κάτω ανθρώπινης γνάθου</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Εμφυτεύματα σησαμοειδών οστών (επιγονατίδας)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Πατέντες που αφορούν εξ’ ολοκλήρου την ανθρώπινη επιγονατίδα ή εμφυτεύματα αυτής (United States Patent)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Εμφυτεύματα σπονδυλικής στήλης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Εμβιομηχανική, προσθετικές διατάξεις και βιουλικά</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User</cp:lastModifiedBy>
  <cp:revision>1</cp:revision>
  <dcterms:created xsi:type="dcterms:W3CDTF">2022-03-30T07:21:54Z</dcterms:created>
  <dcterms:modified xsi:type="dcterms:W3CDTF">2022-03-30T07:22:17Z</dcterms:modified>
</cp:coreProperties>
</file>