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4"/>
  </p:notesMasterIdLst>
  <p:sldIdLst>
    <p:sldId id="256" r:id="rId3"/>
    <p:sldId id="293" r:id="rId4"/>
    <p:sldId id="285" r:id="rId5"/>
    <p:sldId id="294" r:id="rId6"/>
    <p:sldId id="325" r:id="rId7"/>
    <p:sldId id="292" r:id="rId8"/>
    <p:sldId id="295" r:id="rId9"/>
    <p:sldId id="296" r:id="rId10"/>
    <p:sldId id="297" r:id="rId11"/>
    <p:sldId id="320" r:id="rId12"/>
    <p:sldId id="298" r:id="rId13"/>
    <p:sldId id="299" r:id="rId14"/>
    <p:sldId id="300" r:id="rId15"/>
    <p:sldId id="301" r:id="rId16"/>
    <p:sldId id="302" r:id="rId17"/>
    <p:sldId id="304" r:id="rId18"/>
    <p:sldId id="272" r:id="rId19"/>
    <p:sldId id="303" r:id="rId20"/>
    <p:sldId id="324" r:id="rId21"/>
    <p:sldId id="307" r:id="rId22"/>
    <p:sldId id="308" r:id="rId23"/>
    <p:sldId id="309" r:id="rId24"/>
    <p:sldId id="326" r:id="rId25"/>
    <p:sldId id="310" r:id="rId26"/>
    <p:sldId id="311" r:id="rId27"/>
    <p:sldId id="312" r:id="rId28"/>
    <p:sldId id="313" r:id="rId29"/>
    <p:sldId id="314" r:id="rId30"/>
    <p:sldId id="316" r:id="rId31"/>
    <p:sldId id="317" r:id="rId32"/>
    <p:sldId id="270" r:id="rId33"/>
  </p:sldIdLst>
  <p:sldSz cx="9144000" cy="6858000" type="screen4x3"/>
  <p:notesSz cx="6858000" cy="9144000"/>
  <p:defaultTextStyle>
    <a:defPPr>
      <a:defRPr lang="el-GR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101" d="100"/>
          <a:sy n="101" d="100"/>
        </p:scale>
        <p:origin x="29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7" Type="http://schemas.openxmlformats.org/officeDocument/2006/relationships/tableStyles" Target="tableStyles.xml"/><Relationship Id="rId36" Type="http://schemas.openxmlformats.org/officeDocument/2006/relationships/viewProps" Target="viewProps.xml"/><Relationship Id="rId35" Type="http://schemas.openxmlformats.org/officeDocument/2006/relationships/presProps" Target="presProps.xml"/><Relationship Id="rId34" Type="http://schemas.openxmlformats.org/officeDocument/2006/relationships/notesMaster" Target="notesMasters/notesMaster1.xml"/><Relationship Id="rId33" Type="http://schemas.openxmlformats.org/officeDocument/2006/relationships/slide" Target="slides/slide31.xml"/><Relationship Id="rId32" Type="http://schemas.openxmlformats.org/officeDocument/2006/relationships/slide" Target="slides/slide30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9FD1168-2BFD-4566-8D8D-4A0EB0BB1C73}" type="datetimeFigureOut">
              <a:rPr kumimoji="0" lang="el-GR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p>
            <a:pPr lvl="0"/>
            <a:r>
              <a:rPr dirty="0"/>
              <a:t>Kλικ για επεξεργασία των στυλ του υποδείγματος</a:t>
            </a:r>
            <a:endParaRPr dirty="0"/>
          </a:p>
          <a:p>
            <a:pPr lvl="1"/>
            <a:r>
              <a:rPr dirty="0"/>
              <a:t>Δεύτερου επιπέδου</a:t>
            </a:r>
            <a:endParaRPr dirty="0"/>
          </a:p>
          <a:p>
            <a:pPr lvl="2"/>
            <a:r>
              <a:rPr dirty="0"/>
              <a:t>Τρίτου επιπέδου</a:t>
            </a:r>
            <a:endParaRPr dirty="0"/>
          </a:p>
          <a:p>
            <a:pPr lvl="3"/>
            <a:r>
              <a:rPr dirty="0"/>
              <a:t>Τέταρτου επιπέδου</a:t>
            </a:r>
            <a:endParaRPr dirty="0"/>
          </a:p>
          <a:p>
            <a:pPr lvl="4"/>
            <a:r>
              <a:rPr dirty="0"/>
              <a:t>Πέμπτου επιπέδου</a:t>
            </a:r>
            <a:endParaRPr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p>
            <a:pPr lvl="0" algn="r" eaLnBrk="1" hangingPunct="1">
              <a:buNone/>
            </a:pPr>
            <a:fld id="{9A0DB2DC-4C9A-4742-B13C-FB6460FD3503}" type="slidenum">
              <a:rPr lang="el-GR" altLang="el-GR" sz="1200" dirty="0">
                <a:latin typeface="Calibri" panose="020F0502020204030204" pitchFamily="34" charset="0"/>
              </a:rPr>
            </a:fld>
            <a:endParaRPr lang="el-GR" altLang="el-GR" sz="1200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Διαφάνεια τίτλου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8 - Ορθογώνιο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10 - Ορθογώνιο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1 - Τίτλος"/>
          <p:cNvSpPr>
            <a:spLocks noGrp="1"/>
          </p:cNvSpPr>
          <p:nvPr>
            <p:ph type="ctrTitle" hasCustomPrompt="1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</a:lstStyle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 hasCustomPrompt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9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3B70C0C-EBB1-4F63-B906-1C3864641A04}" type="datetimeFigureOut">
              <a:rPr kumimoji="0" lang="el-G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/>
          <a:p>
            <a:pPr algn="r" eaLnBrk="1" hangingPunct="1">
              <a:buNone/>
            </a:pPr>
            <a:fld id="{9A0DB2DC-4C9A-4742-B13C-FB6460FD3503}" type="slidenum">
              <a:rPr lang="el-GR" altLang="el-GR" dirty="0">
                <a:solidFill>
                  <a:srgbClr val="FFFFFF"/>
                </a:solidFill>
                <a:latin typeface="Corbel" panose="020B0503020204020204" pitchFamily="34" charset="0"/>
              </a:rPr>
            </a:fld>
            <a:endParaRPr lang="el-GR" altLang="el-GR" dirty="0">
              <a:solidFill>
                <a:srgbClr val="FFFFFF"/>
              </a:solidFill>
              <a:latin typeface="Corbel" panose="020B0503020204020204" pitchFamily="3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  <a:endParaRPr lang="el-GR"/>
          </a:p>
          <a:p>
            <a:pPr lvl="1"/>
            <a:r>
              <a:rPr lang="el-GR"/>
              <a:t>Δεύτερου επιπέδου</a:t>
            </a:r>
            <a:endParaRPr lang="el-GR"/>
          </a:p>
          <a:p>
            <a:pPr lvl="2"/>
            <a:r>
              <a:rPr lang="el-GR"/>
              <a:t>Τρίτου επιπέδου</a:t>
            </a:r>
            <a:endParaRPr lang="el-GR"/>
          </a:p>
          <a:p>
            <a:pPr lvl="3"/>
            <a:r>
              <a:rPr lang="el-GR"/>
              <a:t>Τέταρτου επιπέδου</a:t>
            </a:r>
            <a:endParaRPr lang="el-GR"/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309C9E4-DD98-4DC0-B405-7BCDB34A28B7}" type="datetimeFigureOut">
              <a:rPr kumimoji="0" lang="el-G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l-GR" altLang="el-GR" dirty="0"/>
            </a:fld>
            <a:endParaRPr lang="el-GR" altLang="el-G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Κατακόρυφος τίτλος και Κείμενο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8 - Ορθογώνιο"/>
          <p:cNvSpPr/>
          <p:nvPr/>
        </p:nvSpPr>
        <p:spPr bwMode="invGray">
          <a:xfrm>
            <a:off x="6599238" y="0"/>
            <a:ext cx="46038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10 - Ορθογώνιο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1 - Κατακόρυφος τίτλος"/>
          <p:cNvSpPr>
            <a:spLocks noGrp="1"/>
          </p:cNvSpPr>
          <p:nvPr>
            <p:ph type="title" orient="vert" hasCustomPrompt="1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  <a:endParaRPr lang="el-GR"/>
          </a:p>
          <a:p>
            <a:pPr lvl="1"/>
            <a:r>
              <a:rPr lang="el-GR"/>
              <a:t>Δεύτερου επιπέδου</a:t>
            </a:r>
            <a:endParaRPr lang="el-GR"/>
          </a:p>
          <a:p>
            <a:pPr lvl="2"/>
            <a:r>
              <a:rPr lang="el-GR"/>
              <a:t>Τρίτου επιπέδου</a:t>
            </a:r>
            <a:endParaRPr lang="el-GR"/>
          </a:p>
          <a:p>
            <a:pPr lvl="3"/>
            <a:r>
              <a:rPr lang="el-GR"/>
              <a:t>Τέταρτου επιπέδου</a:t>
            </a:r>
            <a:endParaRPr lang="el-GR"/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9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A9D5411-3903-4337-B81A-2CE7316B7DEF}" type="datetimeFigureOut">
              <a:rPr kumimoji="0" lang="el-G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40013" y="6376988"/>
            <a:ext cx="3836988" cy="365125"/>
          </a:xfrm>
          <a:prstGeom prst="rect">
            <a:avLst/>
          </a:prstGeom>
        </p:spPr>
        <p:txBody>
          <a:bodyPr vert="horz" lIns="45720" rIns="45720" bIns="0" rtlCol="0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/>
          <a:p>
            <a:pPr algn="r" eaLnBrk="1" hangingPunct="1">
              <a:buNone/>
            </a:pPr>
            <a:fld id="{9A0DB2DC-4C9A-4742-B13C-FB6460FD3503}" type="slidenum">
              <a:rPr lang="el-GR" altLang="el-GR" dirty="0">
                <a:latin typeface="Corbel" panose="020B0503020204020204" pitchFamily="34" charset="0"/>
              </a:rPr>
            </a:fld>
            <a:endParaRPr lang="el-GR" altLang="el-GR" dirty="0">
              <a:latin typeface="Corbel" panose="020B0503020204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  <a:endParaRPr lang="el-GR"/>
          </a:p>
          <a:p>
            <a:pPr lvl="1"/>
            <a:r>
              <a:rPr lang="el-GR"/>
              <a:t>Δεύτερου επιπέδου</a:t>
            </a:r>
            <a:endParaRPr lang="el-GR"/>
          </a:p>
          <a:p>
            <a:pPr lvl="2"/>
            <a:r>
              <a:rPr lang="el-GR"/>
              <a:t>Τρίτου επιπέδου</a:t>
            </a:r>
            <a:endParaRPr lang="el-GR"/>
          </a:p>
          <a:p>
            <a:pPr lvl="3"/>
            <a:r>
              <a:rPr lang="el-GR"/>
              <a:t>Τέταρτου επιπέδου</a:t>
            </a:r>
            <a:endParaRPr lang="el-GR"/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309C9E4-DD98-4DC0-B405-7BCDB34A28B7}" type="datetimeFigureOut">
              <a:rPr kumimoji="0" lang="el-G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l-GR" altLang="el-GR" dirty="0"/>
            </a:fld>
            <a:endParaRPr lang="el-GR" altLang="el-G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Κεφαλίδα ενότητας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8 - Ορθογώνιο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10 - Ορθογώνιο"/>
          <p:cNvSpPr/>
          <p:nvPr/>
        </p:nvSpPr>
        <p:spPr bwMode="invGray">
          <a:xfrm>
            <a:off x="0" y="2601913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</a:lstStyle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 hasCustomPrompt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  <a:endParaRPr lang="el-GR"/>
          </a:p>
        </p:txBody>
      </p:sp>
      <p:sp>
        <p:nvSpPr>
          <p:cNvPr id="9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44283B7-1D8D-4F61-AB16-905AA70B1A8F}" type="datetimeFigureOut">
              <a:rPr kumimoji="0" lang="el-G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/>
          <a:p>
            <a:pPr algn="r" eaLnBrk="1" hangingPunct="1">
              <a:buNone/>
            </a:pPr>
            <a:fld id="{9A0DB2DC-4C9A-4742-B13C-FB6460FD3503}" type="slidenum">
              <a:rPr lang="el-GR" altLang="el-GR" dirty="0">
                <a:solidFill>
                  <a:srgbClr val="FFFFFF"/>
                </a:solidFill>
                <a:latin typeface="Corbel" panose="020B0503020204020204" pitchFamily="34" charset="0"/>
              </a:rPr>
            </a:fld>
            <a:endParaRPr lang="el-GR" altLang="el-GR" dirty="0">
              <a:solidFill>
                <a:srgbClr val="FFFFFF"/>
              </a:solidFill>
              <a:latin typeface="Corbel" panose="020B0503020204020204" pitchFamily="3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 hasCustomPrompt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  <a:endParaRPr lang="el-GR"/>
          </a:p>
          <a:p>
            <a:pPr lvl="1"/>
            <a:r>
              <a:rPr lang="el-GR"/>
              <a:t>Δεύτερου επιπέδου</a:t>
            </a:r>
            <a:endParaRPr lang="el-GR"/>
          </a:p>
          <a:p>
            <a:pPr lvl="2"/>
            <a:r>
              <a:rPr lang="el-GR"/>
              <a:t>Τρίτου επιπέδου</a:t>
            </a:r>
            <a:endParaRPr lang="el-GR"/>
          </a:p>
          <a:p>
            <a:pPr lvl="3"/>
            <a:r>
              <a:rPr lang="el-GR"/>
              <a:t>Τέταρτου επιπέδου</a:t>
            </a:r>
            <a:endParaRPr lang="el-GR"/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 hasCustomPrompt="1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  <a:endParaRPr lang="el-GR"/>
          </a:p>
          <a:p>
            <a:pPr lvl="1"/>
            <a:r>
              <a:rPr lang="el-GR"/>
              <a:t>Δεύτερου επιπέδου</a:t>
            </a:r>
            <a:endParaRPr lang="el-GR"/>
          </a:p>
          <a:p>
            <a:pPr lvl="2"/>
            <a:r>
              <a:rPr lang="el-GR"/>
              <a:t>Τρίτου επιπέδου</a:t>
            </a:r>
            <a:endParaRPr lang="el-GR"/>
          </a:p>
          <a:p>
            <a:pPr lvl="3"/>
            <a:r>
              <a:rPr lang="el-GR"/>
              <a:t>Τέταρτου επιπέδου</a:t>
            </a:r>
            <a:endParaRPr lang="el-GR"/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309C9E4-DD98-4DC0-B405-7BCDB34A28B7}" type="datetimeFigureOut">
              <a:rPr kumimoji="0" lang="el-G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l-GR" altLang="el-GR" dirty="0"/>
            </a:fld>
            <a:endParaRPr lang="el-GR" altLang="el-G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 hasCustomPrompt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 hasCustomPrompt="1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  <a:endParaRPr lang="el-GR"/>
          </a:p>
          <a:p>
            <a:pPr lvl="1"/>
            <a:r>
              <a:rPr lang="el-GR"/>
              <a:t>Δεύτερου επιπέδου</a:t>
            </a:r>
            <a:endParaRPr lang="el-GR"/>
          </a:p>
          <a:p>
            <a:pPr lvl="2"/>
            <a:r>
              <a:rPr lang="el-GR"/>
              <a:t>Τρίτου επιπέδου</a:t>
            </a:r>
            <a:endParaRPr lang="el-GR"/>
          </a:p>
          <a:p>
            <a:pPr lvl="3"/>
            <a:r>
              <a:rPr lang="el-GR"/>
              <a:t>Τέταρτου επιπέδου</a:t>
            </a:r>
            <a:endParaRPr lang="el-GR"/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  <a:endParaRPr lang="el-GR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 hasCustomPrompt="1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  <a:endParaRPr lang="el-GR"/>
          </a:p>
          <a:p>
            <a:pPr lvl="1"/>
            <a:r>
              <a:rPr lang="el-GR"/>
              <a:t>Δεύτερου επιπέδου</a:t>
            </a:r>
            <a:endParaRPr lang="el-GR"/>
          </a:p>
          <a:p>
            <a:pPr lvl="2"/>
            <a:r>
              <a:rPr lang="el-GR"/>
              <a:t>Τρίτου επιπέδου</a:t>
            </a:r>
            <a:endParaRPr lang="el-GR"/>
          </a:p>
          <a:p>
            <a:pPr lvl="3"/>
            <a:r>
              <a:rPr lang="el-GR"/>
              <a:t>Τέταρτου επιπέδου</a:t>
            </a:r>
            <a:endParaRPr lang="el-GR"/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309C9E4-DD98-4DC0-B405-7BCDB34A28B7}" type="datetimeFigureOut">
              <a:rPr kumimoji="0" lang="el-G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l-GR" altLang="el-GR" dirty="0"/>
            </a:fld>
            <a:endParaRPr lang="el-GR" altLang="el-G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309C9E4-DD98-4DC0-B405-7BCDB34A28B7}" type="datetimeFigureOut">
              <a:rPr kumimoji="0" lang="el-G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l-GR" altLang="el-GR" dirty="0"/>
            </a:fld>
            <a:endParaRPr lang="el-GR" altLang="el-G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Κενή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62D40F5-5338-422F-A7A7-BA31577BF09A}" type="datetimeFigureOut">
              <a:rPr kumimoji="0" lang="el-G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3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/>
          <a:p>
            <a:pPr algn="r" eaLnBrk="1" hangingPunct="1">
              <a:buNone/>
            </a:pPr>
            <a:fld id="{9A0DB2DC-4C9A-4742-B13C-FB6460FD3503}" type="slidenum">
              <a:rPr lang="el-GR" altLang="el-GR" dirty="0">
                <a:latin typeface="Corbel" panose="020B0503020204020204" pitchFamily="34" charset="0"/>
              </a:rPr>
            </a:fld>
            <a:endParaRPr lang="el-GR" altLang="el-GR" dirty="0">
              <a:latin typeface="Corbel" panose="020B0503020204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8 - Ορθογώνιο"/>
          <p:cNvSpPr/>
          <p:nvPr/>
        </p:nvSpPr>
        <p:spPr bwMode="invGray">
          <a:xfrm>
            <a:off x="2855913" y="0"/>
            <a:ext cx="46038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10 - Ορθογώνιο"/>
          <p:cNvSpPr/>
          <p:nvPr/>
        </p:nvSpPr>
        <p:spPr bwMode="invGray">
          <a:xfrm>
            <a:off x="2855913" y="0"/>
            <a:ext cx="46038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  <a:endParaRPr lang="el-GR"/>
          </a:p>
          <a:p>
            <a:pPr lvl="1"/>
            <a:r>
              <a:rPr lang="el-GR"/>
              <a:t>Δεύτερου επιπέδου</a:t>
            </a:r>
            <a:endParaRPr lang="el-GR"/>
          </a:p>
          <a:p>
            <a:pPr lvl="2"/>
            <a:r>
              <a:rPr lang="el-GR"/>
              <a:t>Τρίτου επιπέδου</a:t>
            </a:r>
            <a:endParaRPr lang="el-GR"/>
          </a:p>
          <a:p>
            <a:pPr lvl="3"/>
            <a:r>
              <a:rPr lang="el-GR"/>
              <a:t>Τέταρτου επιπέδου</a:t>
            </a:r>
            <a:endParaRPr lang="el-GR"/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 hasCustomPrompt="1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  <a:endParaRPr lang="el-GR"/>
          </a:p>
        </p:txBody>
      </p:sp>
      <p:sp>
        <p:nvSpPr>
          <p:cNvPr id="9" name="4 - Θέση ημερομηνίας"/>
          <p:cNvSpPr>
            <a:spLocks noGrp="1"/>
          </p:cNvSpPr>
          <p:nvPr>
            <p:ph type="dt" sz="half" idx="1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995F503-AAC9-48CF-8B94-49E10AE08143}" type="datetimeFigureOut">
              <a:rPr kumimoji="0" lang="el-G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5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6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/>
          <a:p>
            <a:pPr algn="r" eaLnBrk="1" hangingPunct="1">
              <a:buNone/>
            </a:pPr>
            <a:fld id="{9A0DB2DC-4C9A-4742-B13C-FB6460FD3503}" type="slidenum">
              <a:rPr lang="el-GR" altLang="el-GR" dirty="0">
                <a:latin typeface="Corbel" panose="020B0503020204020204" pitchFamily="34" charset="0"/>
              </a:rPr>
            </a:fld>
            <a:endParaRPr lang="el-GR" altLang="el-GR" dirty="0">
              <a:latin typeface="Corbel" panose="020B0503020204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8 - Ορθογώνιο"/>
          <p:cNvSpPr/>
          <p:nvPr/>
        </p:nvSpPr>
        <p:spPr>
          <a:xfrm>
            <a:off x="2855913" y="0"/>
            <a:ext cx="46038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10 - Ορθογώνιο"/>
          <p:cNvSpPr/>
          <p:nvPr/>
        </p:nvSpPr>
        <p:spPr bwMode="invGray">
          <a:xfrm>
            <a:off x="2855913" y="0"/>
            <a:ext cx="46038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 hasCustomPrompt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vert="horz" wrap="square" lIns="54864" tIns="9144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  <a:defRPr/>
            </a:pPr>
            <a:r>
              <a:rPr kumimoji="0" lang="el-G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Κάντε κλικ στο εικονίδιο για να προσθέσετε μια εικόνα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 hasCustomPrompt="1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  <a:endParaRPr lang="el-GR"/>
          </a:p>
        </p:txBody>
      </p:sp>
      <p:sp>
        <p:nvSpPr>
          <p:cNvPr id="9" name="4 - Θέση ημερομηνίας"/>
          <p:cNvSpPr>
            <a:spLocks noGrp="1"/>
          </p:cNvSpPr>
          <p:nvPr>
            <p:ph type="dt" sz="half" idx="12"/>
          </p:nvPr>
        </p:nvSpPr>
        <p:spPr>
          <a:xfrm>
            <a:off x="165100" y="1169988"/>
            <a:ext cx="2522538" cy="201613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51AF2FB-B791-4FED-8CA4-E6907C75D3E8}" type="datetimeFigureOut">
              <a:rPr kumimoji="0" lang="el-G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5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035300" y="1169988"/>
            <a:ext cx="5194300" cy="201613"/>
          </a:xfrm>
          <a:prstGeom prst="rect">
            <a:avLst/>
          </a:prstGeom>
        </p:spPr>
        <p:txBody>
          <a:bodyPr vert="horz" lIns="45720" rIns="45720" bIns="0" rtlCol="0" anchor="b"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bg1">
                  <a:shade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6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339138" y="1169988"/>
            <a:ext cx="733425" cy="201613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/>
          <a:p>
            <a:pPr algn="r" eaLnBrk="1" hangingPunct="1">
              <a:buNone/>
            </a:pPr>
            <a:fld id="{9A0DB2DC-4C9A-4742-B13C-FB6460FD3503}" type="slidenum">
              <a:rPr lang="el-GR" altLang="el-GR" dirty="0">
                <a:latin typeface="Corbel" panose="020B0503020204020204" pitchFamily="34" charset="0"/>
              </a:rPr>
            </a:fld>
            <a:endParaRPr lang="el-GR" altLang="el-GR" dirty="0">
              <a:latin typeface="Corbel" panose="020B050302020402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" name="9 - Ορθογώνιο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6 - Ορθογώνιο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p>
            <a:pPr lvl="0"/>
            <a:r>
              <a:rPr dirty="0"/>
              <a:t>Kλικ για επεξεργασία του τίτλου</a:t>
            </a:r>
            <a:endParaRPr lang="en-US" altLang="x-none" dirty="0"/>
          </a:p>
        </p:txBody>
      </p:sp>
      <p:sp>
        <p:nvSpPr>
          <p:cNvPr id="1029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</a:ln>
        </p:spPr>
        <p:txBody>
          <a:bodyPr lIns="54864" tIns="91440"/>
          <a:p>
            <a:pPr lvl="0"/>
            <a:r>
              <a:rPr lang="el-GR" altLang="el-GR" dirty="0"/>
              <a:t>Kλικ για επεξεργασία των στυλ του υποδείγματος</a:t>
            </a:r>
            <a:endParaRPr lang="el-GR" altLang="el-GR" dirty="0"/>
          </a:p>
          <a:p>
            <a:pPr lvl="1"/>
            <a:r>
              <a:rPr lang="el-GR" altLang="el-GR" dirty="0"/>
              <a:t>Δεύτερου επιπέδου</a:t>
            </a:r>
            <a:endParaRPr lang="el-GR" altLang="el-GR" dirty="0"/>
          </a:p>
          <a:p>
            <a:pPr lvl="2"/>
            <a:r>
              <a:rPr lang="el-GR" altLang="el-GR" dirty="0"/>
              <a:t>Τρίτου επιπέδου</a:t>
            </a:r>
            <a:endParaRPr lang="el-GR" altLang="el-GR" dirty="0"/>
          </a:p>
          <a:p>
            <a:pPr lvl="3"/>
            <a:r>
              <a:rPr lang="el-GR" altLang="el-GR" dirty="0"/>
              <a:t>Τέταρτου επιπέδου</a:t>
            </a:r>
            <a:endParaRPr lang="el-GR" altLang="el-GR" dirty="0"/>
          </a:p>
          <a:p>
            <a:pPr lvl="4"/>
            <a:r>
              <a:rPr lang="el-GR" altLang="el-GR" dirty="0"/>
              <a:t>Πέμπτου επιπέδου</a:t>
            </a:r>
            <a:endParaRPr lang="en-US" altLang="el-GR" dirty="0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309C9E4-DD98-4DC0-B405-7BCDB34A28B7}" type="datetimeFigureOut">
              <a:rPr kumimoji="0" lang="el-G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/>
          <a:lstStyle>
            <a:lvl1pPr algn="r">
              <a:defRPr sz="1200">
                <a:solidFill>
                  <a:srgbClr val="3F3F3F"/>
                </a:solidFill>
                <a:latin typeface="Corbel" panose="020B0503020204020204" pitchFamily="34" charset="0"/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el-GR" altLang="el-GR" dirty="0"/>
            </a:fld>
            <a:endParaRPr lang="el-GR" altLang="el-GR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66AF6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66AF6C"/>
          </a:solidFill>
          <a:latin typeface="Corbel" panose="020B0503020204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66AF6C"/>
          </a:solidFill>
          <a:latin typeface="Corbel" panose="020B0503020204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66AF6C"/>
          </a:solidFill>
          <a:latin typeface="Corbel" panose="020B0503020204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66AF6C"/>
          </a:solidFill>
          <a:latin typeface="Corbel" panose="020B0503020204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66AF6C"/>
          </a:solidFill>
          <a:latin typeface="Corbel" panose="020B0503020204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66AF6C"/>
          </a:solidFill>
          <a:latin typeface="Corbel" panose="020B0503020204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66AF6C"/>
          </a:solidFill>
          <a:latin typeface="Corbel" panose="020B0503020204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66AF6C"/>
          </a:solidFill>
          <a:latin typeface="Corbel" panose="020B0503020204020204" pitchFamily="34" charset="0"/>
        </a:defRPr>
      </a:lvl9pPr>
    </p:titleStyle>
    <p:bodyStyle>
      <a:lvl1pPr marL="438150" indent="-319405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80" indent="-228600" algn="l" rtl="0" eaLnBrk="0" fontAlgn="base" hangingPunct="0">
        <a:spcBef>
          <a:spcPct val="20000"/>
        </a:spcBef>
        <a:spcAft>
          <a:spcPct val="0"/>
        </a:spcAft>
        <a:buClr>
          <a:srgbClr val="A8CDD7"/>
        </a:buClr>
        <a:buFont typeface="Arial" panose="020B0604020202020204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880" algn="l" rtl="0" eaLnBrk="0" fontAlgn="base" hangingPunct="0">
        <a:spcBef>
          <a:spcPct val="20000"/>
        </a:spcBef>
        <a:spcAft>
          <a:spcPct val="0"/>
        </a:spcAft>
        <a:buClr>
          <a:srgbClr val="C0BEAF"/>
        </a:buClr>
        <a:buFont typeface="Arial" panose="020B0604020202020204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880" algn="l" rtl="0" eaLnBrk="0" fontAlgn="base" hangingPunct="0">
        <a:spcBef>
          <a:spcPct val="20000"/>
        </a:spcBef>
        <a:spcAft>
          <a:spcPct val="0"/>
        </a:spcAft>
        <a:buClr>
          <a:srgbClr val="CEC597"/>
        </a:buClr>
        <a:buFont typeface="Wingdings 3" panose="05040102010807070707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505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 panose="05020102010507070707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 panose="05020102010507070707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30095" indent="-182880" algn="l" rtl="0" eaLnBrk="1" latinLnBrk="0" hangingPunct="1">
        <a:spcBef>
          <a:spcPct val="20000"/>
        </a:spcBef>
        <a:buClr>
          <a:schemeClr val="accent2"/>
        </a:buClr>
        <a:buFont typeface="Wingdings 2" panose="05020102010507070707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390" indent="-182880" algn="l" rtl="0" eaLnBrk="1" latinLnBrk="0" hangingPunct="1">
        <a:spcBef>
          <a:spcPct val="20000"/>
        </a:spcBef>
        <a:buClr>
          <a:schemeClr val="accent3"/>
        </a:buClr>
        <a:buFont typeface="Wingdings 2" panose="05020102010507070707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1 - Τίτλος"/>
          <p:cNvSpPr>
            <a:spLocks noGrp="1"/>
          </p:cNvSpPr>
          <p:nvPr>
            <p:ph type="ctrTitle" hasCustomPrompt="1"/>
          </p:nvPr>
        </p:nvSpPr>
        <p:spPr>
          <a:xfrm>
            <a:off x="683568" y="1628800"/>
            <a:ext cx="8077200" cy="1673352"/>
          </a:xfrm>
          <a:noFill/>
          <a:ln>
            <a:noFill/>
          </a:ln>
          <a:effectLst/>
          <a:sp3d prstMaterial="plastic"/>
        </p:spPr>
        <p:txBody>
          <a:bodyPr vert="horz" lIns="91440" tIns="0" rIns="45720" bIns="0" rtlCol="0" anchor="t">
            <a:normAutofit fontScale="9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47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Κειμενογλωσσολογία</a:t>
            </a:r>
            <a:br>
              <a:rPr kumimoji="0" lang="el-GR" sz="47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el-GR" altLang="en-GB" sz="2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8</a:t>
            </a:r>
            <a:r>
              <a:rPr kumimoji="0" lang="el-GR" sz="2200" b="1" i="0" u="none" strike="noStrike" kern="1200" cap="none" spc="0" normalizeH="0" baseline="3000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ο</a:t>
            </a:r>
            <a:r>
              <a:rPr kumimoji="0" lang="el-GR" sz="2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μάθημα </a:t>
            </a:r>
            <a:br>
              <a:rPr kumimoji="0" lang="el-GR" sz="47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kumimoji="0" lang="el-GR" sz="47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Συνοχικοί</a:t>
            </a: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μηχανισμοί </a:t>
            </a:r>
            <a:b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el-GR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ομοιοαναφορικότητα</a:t>
            </a: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και </a:t>
            </a:r>
            <a:r>
              <a:rPr kumimoji="0" lang="el-GR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ομοιοταξινόμησης</a:t>
            </a:r>
            <a:endParaRPr kumimoji="0" lang="el-GR" sz="28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8435" name="Content Placeholder 18434"/>
          <p:cNvGraphicFramePr/>
          <p:nvPr>
            <p:ph idx="1" hasCustomPrompt="1"/>
          </p:nvPr>
        </p:nvGraphicFramePr>
        <p:xfrm>
          <a:off x="755650" y="2060575"/>
          <a:ext cx="7704138" cy="4306888"/>
        </p:xfrm>
        <a:graphic>
          <a:graphicData uri="http://schemas.openxmlformats.org/drawingml/2006/table">
            <a:tbl>
              <a:tblPr/>
              <a:tblGrid>
                <a:gridCol w="3852863"/>
                <a:gridCol w="3851275"/>
              </a:tblGrid>
              <a:tr h="1131888">
                <a:tc gridSpan="2"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sz="2400" b="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Σχέσεις που συνάπτονται μεταξύ μεμονωμένων στοιχείων</a:t>
                      </a:r>
                      <a:endParaRPr lang="en-US" sz="2400" b="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1431" marR="91431" marT="45717" marB="45717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594B"/>
                    </a:solidFill>
                  </a:tcPr>
                </a:tc>
                <a:tc hMerge="1">
                  <a:tcPr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113347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Σημασιολογικές σχέσεις</a:t>
                      </a:r>
                      <a:endParaRPr sz="24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sz="16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1431" marR="91431" marT="45717" marB="45717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E3FC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Λεξικογραμματικά μέσα </a:t>
                      </a:r>
                      <a:endParaRPr lang="en-US" altLang="x-none" sz="2400" b="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sz="16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1431" marR="91431" marT="45717" marB="45717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B2CE"/>
                    </a:solidFill>
                  </a:tcPr>
                </a:tc>
              </a:tr>
              <a:tr h="204152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Ομοιοαναφορικότητα</a:t>
                      </a:r>
                      <a:endParaRPr sz="16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sz="16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sz="16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r>
                        <a:rPr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Ομοιοταξινόμηση</a:t>
                      </a:r>
                      <a:endParaRPr lang="en-US" altLang="x-none" sz="16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sz="16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1431" marR="91431" marT="45717" marB="45717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E3FC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en-US" altLang="x-none" sz="1600" b="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r>
                        <a:rPr sz="16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Υποκατάσταση</a:t>
                      </a:r>
                      <a:endParaRPr sz="1600" b="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r>
                        <a:rPr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(= αντωνυμίες, επιρρήματα, ρήματα, εκφράσεις αντικατάστασης) </a:t>
                      </a:r>
                      <a:endParaRPr sz="16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x-none" sz="1600" b="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x-none" sz="1600" b="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r>
                        <a:rPr sz="16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Έλλειψη</a:t>
                      </a:r>
                      <a:endParaRPr sz="1600" b="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sz="16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1431" marR="91431" marT="45717" marB="45717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B2C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1408175"/>
          </a:xfrm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Υποκατάσταση και Έλλειψη </a:t>
            </a:r>
            <a:b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ως έμμεσοι μηχανισμοί κωδικοποίησης</a:t>
            </a:r>
            <a:endParaRPr kumimoji="0" lang="el-GR" sz="3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459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484313"/>
            <a:ext cx="9144000" cy="5373687"/>
          </a:xfrm>
        </p:spPr>
        <p:txBody>
          <a:bodyPr vert="horz" wrap="square" lIns="54864" tIns="91440" rIns="91440" bIns="45720" anchor="t" anchorCtr="0"/>
          <a:p>
            <a:r>
              <a:rPr lang="el-GR" altLang="el-G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Κοινή ιδιότητα </a:t>
            </a:r>
            <a:r>
              <a:rPr lang="el-GR" altLang="el-G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των μηχανισμών πραγμάτωσης της ομοιοναφορικότητας και της ομοιοταξινόμησης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 στοιχείο [β], 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υποκαθιστώντας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altLang="el-G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ρητά ή ελλειπτικά</a:t>
            </a:r>
            <a:r>
              <a:rPr lang="el-GR" alt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 στοιχείο [α], αποτελεί έναν </a:t>
            </a:r>
            <a:r>
              <a:rPr lang="el-GR" altLang="el-GR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έμμεσο μηχανισμό κωδικοποίησης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Αυτό σημαίνει ότι 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ερμηνεία του στοιχείου [β] δεν είναι άμεση και εμφανής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όπως αυτή του στοιχείου [α], η οποία επιτυγχάνεται χωρίς παραπομπή σε άλλα στοιχεία του κειμένου.</a:t>
            </a:r>
            <a:endParaRPr lang="en-US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ερμηνεία του [β] πραγματοποιείται μόνο 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 ανατρέξουμε σε </a:t>
            </a:r>
            <a:r>
              <a:rPr lang="el-GR" altLang="el-GR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άλλες πηγές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 στοιχείο [β] 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προϋποθέτει το στοιχείο [α], 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και δεν είναι δυνατόν να αποκωδικοποιηθεί αποτελεσματικά παρά μόνο παραπέμποντας σε αυτό</a:t>
            </a:r>
            <a:endParaRPr lang="en-US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Γι’ αυτόν ακριβώς το λόγο το στοιχείο 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[β] έχει αναφορικό, συσχετιστικό χαρακτήρα.</a:t>
            </a:r>
            <a:endParaRPr lang="el-GR" altLang="el-G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40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Ενδοφορικότητα</a:t>
            </a:r>
            <a:endParaRPr kumimoji="0" lang="el-GR" sz="4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179388" y="1484313"/>
            <a:ext cx="8785225" cy="5373688"/>
          </a:xfrm>
        </p:spPr>
        <p:txBody>
          <a:bodyPr vert="horz" wrap="square" lIns="54864" tIns="91440" rIns="91440" bIns="45720" numCol="1" rtlCol="0" anchor="t" anchorCtr="0" compatLnSpc="1"/>
          <a:p>
            <a:pPr>
              <a:lnSpc>
                <a:spcPct val="80000"/>
              </a:lnSpc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ερμηνευτική πηγή του [β] εντοπίζεται: </a:t>
            </a:r>
            <a:endParaRPr lang="en-US" altLang="x-none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endParaRPr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 typeface="Corbel" panose="020B0503020204020204" pitchFamily="34" charset="0"/>
              <a:buAutoNum type="arabicPeriod"/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στα </a:t>
            </a:r>
            <a:r>
              <a:rPr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ενδοκειμενικά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γλωσσικά συμφραζόμενα και, </a:t>
            </a:r>
            <a:endParaRPr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 typeface="Corbel" panose="020B0503020204020204" pitchFamily="34" charset="0"/>
              <a:buAutoNum type="arabicPeriod"/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στα </a:t>
            </a:r>
            <a:r>
              <a:rPr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εξωκειμενικά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συμφραζόμενα της περίστασης.</a:t>
            </a:r>
            <a:endParaRPr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 typeface="Corbel" panose="020B0503020204020204" pitchFamily="34" charset="0"/>
              <a:buAutoNum type="arabicPeriod"/>
            </a:pPr>
            <a:endParaRPr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Στην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πρώτη περίπτωση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το [β] είναι </a:t>
            </a:r>
            <a:r>
              <a:rPr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ενδοφορικό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διότι η πηγή του, το στοιχείο [α], βρίσκεται μέσα στο κείμενο.</a:t>
            </a:r>
            <a:endParaRPr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endParaRPr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Κατά την ανάπτυξη ενός κειμένου, το ενδοφορικό στοιχείο [β] ενός δεσμού μπορεί </a:t>
            </a:r>
            <a:endParaRPr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indent="-318770">
              <a:lnSpc>
                <a:spcPct val="80000"/>
              </a:lnSpc>
              <a:spcBef>
                <a:spcPct val="0"/>
              </a:spcBef>
              <a:buFont typeface="Wingdings 2" panose="05020102010507070707" pitchFamily="18" charset="2"/>
              <a:buChar char=""/>
            </a:pPr>
            <a:endParaRPr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indent="-318770">
              <a:lnSpc>
                <a:spcPct val="80000"/>
              </a:lnSpc>
              <a:spcBef>
                <a:spcPct val="0"/>
              </a:spcBef>
              <a:buFont typeface="Wingdings 2" panose="05020102010507070707" pitchFamily="18" charset="2"/>
              <a:buChar char=""/>
            </a:pP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είτε να προηγείται </a:t>
            </a:r>
            <a:endParaRPr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indent="-318770">
              <a:lnSpc>
                <a:spcPct val="80000"/>
              </a:lnSpc>
              <a:spcBef>
                <a:spcPct val="0"/>
              </a:spcBef>
              <a:buFont typeface="Wingdings 2" panose="05020102010507070707" pitchFamily="18" charset="2"/>
              <a:buChar char=""/>
            </a:pP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είτε να ακολουθεί το στοιχείο [α], </a:t>
            </a:r>
            <a:endParaRPr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indent="-318770">
              <a:lnSpc>
                <a:spcPct val="80000"/>
              </a:lnSpc>
              <a:spcBef>
                <a:spcPct val="0"/>
              </a:spcBef>
              <a:buNone/>
            </a:pPr>
            <a:endParaRPr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indent="-318770">
              <a:lnSpc>
                <a:spcPct val="80000"/>
              </a:lnSpc>
              <a:spcBef>
                <a:spcPct val="0"/>
              </a:spcBef>
              <a:buNone/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την ερμηνευτική του πηγή που αποτελεί το </a:t>
            </a:r>
            <a:r>
              <a:rPr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κειμενικό</a:t>
            </a:r>
            <a:endParaRPr sz="2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indent="-318770">
              <a:lnSpc>
                <a:spcPct val="80000"/>
              </a:lnSpc>
              <a:spcBef>
                <a:spcPct val="0"/>
              </a:spcBef>
              <a:buNone/>
            </a:pPr>
            <a:r>
              <a:rPr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αντικείμενο αναφοράς του</a:t>
            </a:r>
            <a:r>
              <a:rPr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None/>
            </a:pPr>
            <a:endParaRPr sz="1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40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Ενδοφορικότητα</a:t>
            </a:r>
            <a:endParaRPr kumimoji="0" lang="el-GR" sz="4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484313"/>
            <a:ext cx="9144000" cy="5373688"/>
          </a:xfrm>
        </p:spPr>
        <p:txBody>
          <a:bodyPr vert="horz" wrap="square" lIns="54864" tIns="91440" rIns="91440" bIns="45720" numCol="1" rtlCol="0" anchor="t" anchorCtr="0" compatLnSpc="1"/>
          <a:p>
            <a:pPr>
              <a:lnSpc>
                <a:spcPct val="90000"/>
              </a:lnSpc>
            </a:pPr>
            <a:endParaRPr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Όταν το [α] προηγείται και το [β] ακολουθεί τότε ο δεσμός ονομάζεται </a:t>
            </a:r>
            <a:r>
              <a:rPr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αναδρομή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x-none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anaphora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None/>
            </a:pPr>
            <a:endParaRPr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Όταν το [β] προηγείται και το [α] ακολουθεί, τότε ο δεσμός ονομάζεται </a:t>
            </a:r>
            <a:r>
              <a:rPr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καταδρομή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x-none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cataphora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όπως στα δύο ακόλουθα παραδείγματα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ομοιοαναφορικής σχέσης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None/>
            </a:pPr>
            <a:endParaRPr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None/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πρδ.   Δεν υπάρχει αμφιβολία ότι </a:t>
            </a:r>
            <a:r>
              <a:rPr sz="2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αυτό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συνέβη: </a:t>
            </a:r>
            <a:r>
              <a:rPr sz="2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 Γιάννης πήρε</a:t>
            </a:r>
            <a:endParaRPr sz="26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None/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sz="2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 αυτοκίνητο,  χωρίς να το ξέρει ο πατέρας του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None/>
            </a:pPr>
            <a:endParaRPr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None/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πρδ.   Είναι ωραίος, έξυπνος, γοητευτικός. Ο νέος διευθυντής μας</a:t>
            </a:r>
            <a:endParaRPr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None/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κατέπληξε όλους.</a:t>
            </a:r>
            <a:endParaRPr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None/>
            </a:pPr>
            <a:endParaRPr sz="3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40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Ενδοφορικότητα</a:t>
            </a:r>
            <a:endParaRPr kumimoji="0" lang="el-GR" sz="4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179388" y="1484313"/>
            <a:ext cx="8964612" cy="5373687"/>
          </a:xfrm>
        </p:spPr>
        <p:txBody>
          <a:bodyPr vert="horz" wrap="square" lIns="54864" tIns="91440" rIns="91440" bIns="45720" anchor="t" anchorCtr="0"/>
          <a:p>
            <a:endParaRPr lang="el-GR" altLang="el-G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πρδ.    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Δεν υπάρχει αμφιβολία ότι </a:t>
            </a:r>
            <a:r>
              <a:rPr lang="el-GR" altLang="el-G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αυτό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συνέβη: </a:t>
            </a:r>
            <a:r>
              <a:rPr lang="el-GR" altLang="el-G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 Γιάννης πήρε το </a:t>
            </a:r>
            <a:endParaRPr lang="el-GR" altLang="el-GR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l-GR" altLang="el-G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αυτοκίνητο,  χωρίς να το ξέρει ο πατέρας του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l-GR" altLang="el-G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alt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Στο παράδειγμα αυτό βλέπουμε ότι οι συνοχικοί δεσμοί μπορεί να υπάρχουν μεταξύ </a:t>
            </a:r>
            <a:r>
              <a:rPr lang="el-GR" altLang="el-G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ενός κειμενικού στοιχείου</a:t>
            </a:r>
            <a:r>
              <a:rPr lang="el-GR" alt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και </a:t>
            </a:r>
            <a:r>
              <a:rPr lang="el-GR" altLang="el-G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ολόκληρων κειμενικών τμημάτων</a:t>
            </a:r>
            <a:r>
              <a:rPr lang="el-GR" alt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λ.χ. μιας πρότασης.</a:t>
            </a:r>
            <a:endParaRPr lang="el-GR" altLang="el-G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l-GR" altLang="el-G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l-GR" alt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πρδ.  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Είναι ωραίος, έξυπνος, γοητευτικός. Ο νέος διευθυντής μας</a:t>
            </a: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κατέπληξε όλους.</a:t>
            </a: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el-GR" altLang="el-G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alt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Στο παράδειγμα αυτό η ομοιοαναφορική σχέση πραγματώνεται ανάμεσα στο </a:t>
            </a:r>
            <a:r>
              <a:rPr lang="el-GR" altLang="el-G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ελλειπτικό υποκείμενο του «είναι» </a:t>
            </a:r>
            <a:r>
              <a:rPr lang="el-GR" alt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και στην ονοματική φράση «ο νέος διευθυντής».</a:t>
            </a:r>
            <a:endParaRPr lang="el-GR" altLang="el-G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altLang="el-G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l-GR" alt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" end="6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charRg st="1" end="6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67" end="1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charRg st="67" end="1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23" end="28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charRg st="123" end="28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84" end="34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charRg st="284" end="34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348" end="37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charRg st="348" end="37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374" end="5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charRg st="374" end="5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40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Εξωφορικότητα</a:t>
            </a:r>
            <a:endParaRPr kumimoji="0" lang="el-GR" sz="4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412875"/>
            <a:ext cx="9144000" cy="5445125"/>
          </a:xfrm>
        </p:spPr>
        <p:txBody>
          <a:bodyPr vert="horz" wrap="square" lIns="54864" tIns="91440" rIns="91440" bIns="45720" numCol="1" anchor="t" anchorCtr="0" compatLnSpc="1"/>
          <a:p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Στη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δεύτερη περίπτωση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όπου η ερμηνευτική πηγή εντοπίζεται στα συμφραζόμενα της περίστασης,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 [β] είναι </a:t>
            </a:r>
            <a:r>
              <a:rPr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εξω-φορικό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διότι ακριβώς η πηγή του είναι έξω από το κείμενο.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Ας φανταστούμε</a:t>
            </a: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λ.χ., μια κατάσταση όπου ένα μικρό παιδί κάνει θόρυβο χτυπώντας τα μαχαιροπίρουνα, ενώ ο γονιός του προσπαθεί να διαβάσει ένα σημαντικό άρθρο στην εφημερίδα. Ο γονιός τότε μπορεί να πει:  πρδ. Μην το ξανακάνεις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Τα στοιχεία </a:t>
            </a:r>
            <a:r>
              <a:rPr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και «ξανακάνεις» είναι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έμμεσα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και δεν μπορούν να ερμηνευτούν παρά μόνο αν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ανατρέξει κανείς σε εξωκειμενικά γεγονότα της περίστασης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Για κάποιον που δεν είναι παρών σε συνομιλίες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τα εξω-φορικά στοιχεία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συνιστούν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θολούς και συχνά δυσερμήνευτους δεσμούς του κειμένου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με την εξωκειμενική περίσταση.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0" end="16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charRg st="0" end="16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69" end="39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charRg st="169" end="39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398" end="5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charRg st="398" end="54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546" end="7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charRg st="546" end="7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l-GR" sz="40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Εξωφορικότητα</a:t>
            </a:r>
            <a:endParaRPr kumimoji="0" lang="el-GR" sz="4000" b="1" i="0" u="none" strike="noStrike" kern="1200" cap="none" spc="0" normalizeH="0" baseline="0" noProof="0" dirty="0">
              <a:ln>
                <a:noFill/>
              </a:ln>
              <a:solidFill>
                <a:srgbClr val="66AF6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4579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250825" y="1628775"/>
            <a:ext cx="8435975" cy="5040313"/>
          </a:xfrm>
        </p:spPr>
        <p:txBody>
          <a:bodyPr vert="horz" wrap="square" lIns="54864" tIns="91440" rIns="91440" bIns="45720" anchor="t" anchorCtr="0"/>
          <a:p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 όλοι οι δεσμοί του κειμένου είναι εξω-φορικοί, τότε για κάποιον μη άμεσα παρόντα και μη προτιθέμενο αποδέκτη του (λ.χ. ωτακουστή) μπορεί να είναι εντελώς ακατανόητο και </a:t>
            </a:r>
            <a:r>
              <a:rPr lang="el-GR" alt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να μην αποτελεί κείμενο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τον βλέπεις εκεί; Και συνεχίζει να μου λέει αυτά που έχω γράψει εδώ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el-GR" altLang="el-G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l-GR" altLang="el-G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Οι εξω-φορικοί δεσμοί ενός κειμένου </a:t>
            </a:r>
            <a:r>
              <a:rPr lang="el-GR" alt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δεν είναι αυστηρά συνοχικοί </a:t>
            </a:r>
            <a:r>
              <a:rPr lang="el-GR" altLang="el-G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—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με τη στενή έννοια του όρου</a:t>
            </a:r>
            <a:r>
              <a:rPr lang="el-GR" altLang="el-G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—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ακριβώς επειδή η ερμηνευτική πηγή τους βρίσκεται εκτός του ρητού κειμένου.</a:t>
            </a:r>
            <a:endParaRPr lang="el-GR" altLang="el-G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altLang="el-G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/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4500" b="1" i="0" u="none" strike="noStrike" kern="1200" cap="none" spc="0" normalizeH="0" baseline="0" noProof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5603" name="4 - Θέση περιεχομένου"/>
          <p:cNvPicPr>
            <a:picLocks noGrp="1" noChangeAspect="1"/>
          </p:cNvPicPr>
          <p:nvPr>
            <p:ph idx="1" hasCustomPrompt="1"/>
          </p:nvPr>
        </p:nvPicPr>
        <p:blipFill>
          <a:blip r:embed="rId1"/>
          <a:srcRect l="9033" t="5217" r="7861" b="19920"/>
          <a:stretch>
            <a:fillRect/>
          </a:stretch>
        </p:blipFill>
        <p:spPr>
          <a:xfrm>
            <a:off x="2339975" y="1557338"/>
            <a:ext cx="4032250" cy="4995862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1412776"/>
          </a:xfrm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Διαγραμματικά: </a:t>
            </a:r>
            <a:b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el-GR" sz="2800" b="1" i="0" u="sng" strike="noStrike" kern="1200" cap="none" spc="0" normalizeH="0" baseline="0" noProof="0" dirty="0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Οι έμμεσοι μηχανισμοί κωδικοποίησης </a:t>
            </a:r>
            <a:endParaRPr kumimoji="0" lang="el-GR" sz="28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6627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250825" y="1557338"/>
            <a:ext cx="8713788" cy="5129212"/>
          </a:xfrm>
        </p:spPr>
        <p:txBody>
          <a:bodyPr vert="horz" wrap="square" lIns="54864" tIns="91440" rIns="91440" bIns="45720" anchor="t" anchorCtr="0"/>
          <a:p>
            <a:pPr algn="ctr">
              <a:buNone/>
            </a:pPr>
            <a:r>
              <a:rPr lang="el-GR" alt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υποκατάσταση και η έλλειψη </a:t>
            </a:r>
            <a:endParaRPr lang="el-GR" altLang="el-G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el-GR" alt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είναι </a:t>
            </a:r>
            <a:r>
              <a:rPr lang="el-GR" altLang="el-GR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έμμεσοι μηχανισμοί κωδικοποίησης </a:t>
            </a:r>
            <a:endParaRPr lang="el-GR" altLang="el-GR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l-GR" alt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l-GR" alt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παραπέμπουν σε</a:t>
            </a:r>
            <a:endParaRPr lang="el-GR" altLang="el-GR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l-GR" alt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l-GR" alt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Εξωκειμενικά συμφραζόμενα </a:t>
            </a:r>
            <a:r>
              <a:rPr lang="el-GR" alt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(εξωφορικό [β])</a:t>
            </a:r>
            <a:endParaRPr lang="el-GR" altLang="el-G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l-GR" alt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l-GR" alt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Ενδοκειμενικά συμφραζόμενα </a:t>
            </a:r>
            <a:r>
              <a:rPr lang="el-GR" alt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(ενδοφορικό [β])</a:t>
            </a:r>
            <a:r>
              <a:rPr lang="el-GR" alt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l-GR" alt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l-GR" alt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Σε προηγούμενο απόσπασμα (αναδρομή)</a:t>
            </a:r>
            <a:endParaRPr lang="el-GR" altLang="el-G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l-GR" alt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Σε επόμενο απόσπασμα (καταδρομή)</a:t>
            </a:r>
            <a:endParaRPr lang="el-GR" altLang="el-GR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251520" y="155448"/>
            <a:ext cx="8640960" cy="1252727"/>
          </a:xfrm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32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Ομοιοεκτατικότητα</a:t>
            </a:r>
            <a:b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co-extension)</a:t>
            </a:r>
            <a:endParaRPr kumimoji="0" lang="el-GR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7651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628775"/>
            <a:ext cx="9144000" cy="5229225"/>
          </a:xfrm>
        </p:spPr>
        <p:txBody>
          <a:bodyPr vert="horz" wrap="square" lIns="54864" tIns="91440" rIns="91440" bIns="45720" anchor="t" anchorCtr="0"/>
          <a:p>
            <a:pPr>
              <a:buNone/>
            </a:pP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πρδ.  </a:t>
            </a:r>
            <a:r>
              <a:rPr lang="el-GR" altLang="el-G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 Γιάννης έτρεξε στο </a:t>
            </a:r>
            <a:r>
              <a:rPr lang="el-GR" altLang="el-GR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αυτοκίνητο</a:t>
            </a:r>
            <a:r>
              <a:rPr lang="el-GR" altLang="el-G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Στις δύσκολες ώρες</a:t>
            </a:r>
            <a:endParaRPr lang="el-GR" altLang="el-GR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l-GR" altLang="el-G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το </a:t>
            </a:r>
            <a:r>
              <a:rPr lang="el-GR" altLang="el-GR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αμάξι</a:t>
            </a:r>
            <a:r>
              <a:rPr lang="el-GR" altLang="el-G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ήταν το καταφύγιό του. </a:t>
            </a:r>
            <a:endParaRPr lang="el-GR" altLang="el-GR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Παρατηρείται συνοχικός δεσμός ανάμεσα στα στοιχεία «αυτοκίνητο» [α] και «αμάξι» [β].</a:t>
            </a:r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Κανένα από τα στοιχεία του δεσμού αυτού </a:t>
            </a:r>
            <a:r>
              <a:rPr lang="el-GR" altLang="el-G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δεν είναι έμμεσο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Δεν χρειάζεται να ανατρέξουμε σε κάτι άλλο για να ερμηνεύσουμε τόσο το «αυτοκίνητο» όσο και το «αμάξι».</a:t>
            </a:r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Πρόκειται για δύο λεξικά στοιχεία, για 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δύο λέξεις περιεχομένου, που εντάσσονται/εκτείνοναι στο ίδιο ευρύτερο </a:t>
            </a:r>
            <a:r>
              <a:rPr lang="el-GR" altLang="el-G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σημασιολογικό πεδίο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στο πλαίσιο του οποίου παρατηρούνται </a:t>
            </a:r>
            <a:r>
              <a:rPr lang="el-GR" altLang="el-G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σημασιολογικές συσχετίσεις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l-GR" altLang="el-GR" sz="2800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179512" y="0"/>
            <a:ext cx="8640960" cy="1441368"/>
          </a:xfrm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Κριτήρια </a:t>
            </a:r>
            <a:r>
              <a:rPr kumimoji="0" lang="el-GR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κειμενικότητας</a:t>
            </a: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</a:t>
            </a:r>
            <a:r>
              <a:rPr kumimoji="0" lang="de-DE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Beaugrande</a:t>
            </a: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και </a:t>
            </a:r>
            <a:r>
              <a:rPr kumimoji="0" lang="de-DE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Dressler</a:t>
            </a: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1981)</a:t>
            </a:r>
            <a:endParaRPr kumimoji="0" lang="el-GR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484313"/>
            <a:ext cx="9144000" cy="5373688"/>
          </a:xfrm>
        </p:spPr>
        <p:txBody>
          <a:bodyPr vert="horz" wrap="square" lIns="54864" tIns="91440" rIns="91440" bIns="45720" numCol="1" rtlCol="0" anchor="t" anchorCtr="0" compatLnSpc="1"/>
          <a:p>
            <a:pPr eaLnBrk="1" hangingPunct="1">
              <a:lnSpc>
                <a:spcPct val="90000"/>
              </a:lnSpc>
              <a:buNone/>
            </a:pPr>
            <a:endParaRPr lang="en-US" altLang="x-none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Corbel" panose="020B0503020204020204" pitchFamily="34" charset="0"/>
              <a:buAutoNum type="arabicPeriod"/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Συνοχή,</a:t>
            </a:r>
            <a:endParaRPr lang="en-US" altLang="x-none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Corbel" panose="020B0503020204020204" pitchFamily="34" charset="0"/>
              <a:buAutoNum type="arabicPeriod"/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πληροφορητικότητα,</a:t>
            </a:r>
            <a:endParaRPr lang="en-US" altLang="x-none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Corbel" panose="020B0503020204020204" pitchFamily="34" charset="0"/>
              <a:buAutoNum type="arabicPeriod"/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συνεκτικότητα,</a:t>
            </a:r>
            <a:endParaRPr lang="en-US" altLang="x-none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Corbel" panose="020B0503020204020204" pitchFamily="34" charset="0"/>
              <a:buAutoNum type="arabicPeriod"/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προθετικότητα,</a:t>
            </a:r>
            <a:endParaRPr lang="en-US" altLang="x-none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Corbel" panose="020B0503020204020204" pitchFamily="34" charset="0"/>
              <a:buAutoNum type="arabicPeriod"/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διακειμενικότητα,</a:t>
            </a:r>
            <a:endParaRPr lang="en-US" altLang="x-none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Corbel" panose="020B0503020204020204" pitchFamily="34" charset="0"/>
              <a:buAutoNum type="arabicPeriod"/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περιστασιακότητα και</a:t>
            </a:r>
            <a:endParaRPr lang="en-US" altLang="x-none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Corbel" panose="020B0503020204020204" pitchFamily="34" charset="0"/>
              <a:buAutoNum type="arabicPeriod"/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αποδεκτότητα.</a:t>
            </a:r>
            <a:endParaRPr lang="en-US" altLang="x-none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Corbel" panose="020B0503020204020204" pitchFamily="34" charset="0"/>
              <a:buAutoNum type="arabicPeriod"/>
            </a:pPr>
            <a:endParaRPr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Τα κριτήρια αυτά θεωρούμε ότι συμβάλλουν στη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συνειδητοποίηση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του τρόπου </a:t>
            </a:r>
            <a:r>
              <a:rPr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οργάνωσης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σύστασης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και </a:t>
            </a:r>
            <a:r>
              <a:rPr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κατανόησης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ενός κειμένου, νοούμενου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ΟΧΙ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ως απλής συμπαράθεσης προτάσεων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αλλά </a:t>
            </a:r>
            <a:r>
              <a:rPr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ως ενότητας λόγου με λειτουργικό χαρακτήρα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None/>
            </a:pPr>
            <a:endParaRPr sz="1900" dirty="0">
              <a:solidFill>
                <a:srgbClr val="595959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179512" y="0"/>
            <a:ext cx="8712968" cy="1408175"/>
          </a:xfrm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Σημασιολογικές σχέσεις</a:t>
            </a:r>
            <a:b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εντός σημασιολογικού πεδίου</a:t>
            </a:r>
            <a:endParaRPr kumimoji="0" lang="el-GR" sz="28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484313"/>
            <a:ext cx="9144000" cy="5373688"/>
          </a:xfrm>
        </p:spPr>
        <p:txBody>
          <a:bodyPr vert="horz" wrap="square" lIns="54864" tIns="91440" rIns="91440" bIns="45720" numCol="1" rtlCol="0" anchor="t" anchorCtr="0" compatLnSpc="1"/>
          <a:p>
            <a:pPr eaLnBrk="1" hangingPunct="1">
              <a:lnSpc>
                <a:spcPct val="90000"/>
              </a:lnSpc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Στο </a:t>
            </a:r>
            <a:r>
              <a:rPr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ίδιο σημασιολογικό πεδίο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διακρίνονται συνήθως οι ακόλουθες σχέσεις: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None/>
            </a:pP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Corbel" panose="020B0503020204020204" pitchFamily="34" charset="0"/>
              <a:buAutoNum type="arabicPeriod"/>
            </a:pP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</a:t>
            </a:r>
            <a:r>
              <a:rPr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συνωνυμία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δηλαδή η </a:t>
            </a:r>
            <a:r>
              <a:rPr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ομοιότητα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—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και σε ορισμένες περιπτώσεις ταυτότητα</a:t>
            </a:r>
            <a:r>
              <a:rPr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—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μεταξύ των σημασιών, λ.χ. «αυτοκίνητο»/«αμάξι»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Corbel" panose="020B0503020204020204" pitchFamily="34" charset="0"/>
              <a:buAutoNum type="arabicPeriod"/>
            </a:pP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</a:t>
            </a:r>
            <a:r>
              <a:rPr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αντωνυμία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δηλαδή η </a:t>
            </a:r>
            <a:r>
              <a:rPr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πολική διαφοροποίηση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σημασιών, λ.χ. «νέος»/«γέρος»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Corbel" panose="020B0503020204020204" pitchFamily="34" charset="0"/>
              <a:buAutoNum type="arabicPeriod"/>
            </a:pP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</a:t>
            </a:r>
            <a:r>
              <a:rPr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υπωνυμία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δηλαδή ο </a:t>
            </a:r>
            <a:r>
              <a:rPr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εγκλεισμός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μιας στενότερης σημασίας σε μια ευρύτερη, 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υπερώνυμη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σημασία, λ.χ. «πορτοκάλι»/«φρούτο».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Corbel" panose="020B0503020204020204" pitchFamily="34" charset="0"/>
              <a:buAutoNum type="arabicPeriod"/>
            </a:pP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</a:t>
            </a:r>
            <a:r>
              <a:rPr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μερωνυμία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δηλαδή η σχέση </a:t>
            </a:r>
            <a:r>
              <a:rPr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μέρους-όλου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λ.χ. «δέντρο»/«ρίζα»/«κλαδί».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None/>
            </a:pPr>
            <a:endParaRPr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E</a:t>
            </a:r>
            <a:r>
              <a:rPr kumimoji="0" lang="el-GR" sz="32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πανάληψη</a:t>
            </a:r>
            <a:endParaRPr kumimoji="0" lang="el-GR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9699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412875"/>
            <a:ext cx="9144000" cy="5445125"/>
          </a:xfrm>
        </p:spPr>
        <p:txBody>
          <a:bodyPr vert="horz" wrap="square" lIns="54864" tIns="91440" rIns="91440" bIns="45720" anchor="t" anchorCtr="0"/>
          <a:p>
            <a:pPr eaLnBrk="1" hangingPunct="1"/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 μηχανισμός της </a:t>
            </a:r>
            <a:r>
              <a:rPr lang="el-GR" altLang="el-GR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επανάληψης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altLang="el-G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—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 οποίος ωστόσο δεν συνιστά σημασιολογική σχέση με τη στενή έννοια του όρου</a:t>
            </a:r>
            <a:r>
              <a:rPr lang="el-GR" altLang="el-G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—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επιτυγχάνει συνοχικές συνάψεις, μέσω της 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επαναφοράς 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της </a:t>
            </a:r>
            <a:r>
              <a:rPr lang="el-GR" altLang="el-G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ίδιας σημασίας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ή του </a:t>
            </a:r>
            <a:r>
              <a:rPr lang="el-GR" altLang="el-G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ίδιου συντακτικού σχήματος 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Halliday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και </a:t>
            </a:r>
            <a:r>
              <a:rPr lang="en-US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Hasan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1985: 81). </a:t>
            </a:r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Πρδ.  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Παντού υπήρχαν </a:t>
            </a:r>
            <a:r>
              <a:rPr lang="el-GR" altLang="el-G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παιδιά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l-GR" altLang="el-G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Παιδιά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στα δωμάτια, </a:t>
            </a:r>
            <a:r>
              <a:rPr lang="el-GR" altLang="el-G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παιδιά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στους 	διαδρόμους, </a:t>
            </a:r>
            <a:r>
              <a:rPr lang="el-GR" altLang="el-G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παιδιά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στην αυλή.</a:t>
            </a: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επανάληψη, ως επαναφορά της ίδιας σημασίας, παρατηρείται και σε εμφανίσεις 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διαφορετικών μορφολογικών τύπων της ίδιας λεξικής μονάδας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όπως τα «</a:t>
            </a:r>
            <a:r>
              <a:rPr lang="el-GR" altLang="el-G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αποφάσισε»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και «</a:t>
            </a:r>
            <a:r>
              <a:rPr lang="el-GR" altLang="el-G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απόφαση»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στο ακόλουθο παράδειγμα:</a:t>
            </a:r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Πρδ. 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επιτροπή </a:t>
            </a:r>
            <a:r>
              <a:rPr lang="el-GR" altLang="el-G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αποφάσισε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την υποδειγματική τιμωρία των φοιτητών</a:t>
            </a:r>
            <a:endParaRPr lang="el-GR" altLang="el-GR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που αντέγραφαν στις εξετάσεις. Η </a:t>
            </a:r>
            <a:r>
              <a:rPr lang="el-GR" altLang="el-G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απόφαση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αυτή ελπίζουμε να</a:t>
            </a:r>
            <a:endParaRPr lang="el-GR" altLang="el-GR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λειτουργήσει παραδειγματικά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altLang="el-G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323528" y="0"/>
            <a:ext cx="8568952" cy="1408175"/>
          </a:xfrm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Σημασιολογικές σχέσεις και </a:t>
            </a:r>
            <a:r>
              <a:rPr kumimoji="0" lang="el-GR" sz="32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ομοιοεκτατικότητα</a:t>
            </a:r>
            <a:endParaRPr kumimoji="0" lang="el-GR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072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484313"/>
            <a:ext cx="9144000" cy="5373687"/>
          </a:xfrm>
        </p:spPr>
        <p:txBody>
          <a:bodyPr vert="horz" wrap="square" lIns="54864" tIns="91440" rIns="91440" bIns="45720" anchor="t" anchorCtr="0"/>
          <a:p>
            <a:pPr eaLnBrk="1" hangingPunct="1"/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Όταν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δύο λεξικές εκφράσεις 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βρίσκονται συστηματικά σε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μία από τις παραπάνω σημασιολογικές σχέσεις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τότε μπορούν να εγκαταστήσουν ένα </a:t>
            </a:r>
            <a:r>
              <a:rPr lang="el-GR" altLang="el-G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συνοχικό δεσμό ομοιοεκτατικότητας 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altLang="el-G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εκτείνονται στο ίδιο σημασιολογικό πεδίο. </a:t>
            </a:r>
            <a:endParaRPr lang="el-GR" altLang="el-GR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</a:t>
            </a:r>
            <a:r>
              <a:rPr lang="el-GR" altLang="el-G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μοιοεκτατικότητα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όρος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όχι διαφανής 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Halliday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en-US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Hasan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1985: 74).</a:t>
            </a:r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Δεν περιγράφει τη σχέση 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γλώσσας – κόσμου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αλλά 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γλώσσας – μεταγλώσσας</a:t>
            </a: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Δεν πρέπει να αποκλείσουμε το ενδεχόμενο της υπαγωγής των παραπάνω σημασιολογικών σχέσεων στις </a:t>
            </a:r>
            <a:r>
              <a:rPr lang="el-GR" altLang="el-G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ευρύτερες σχέσεις 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της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ομοιοαναφορικότητας ή ομοιοταξινόμησης</a:t>
            </a: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l-GR" altLang="el-GR" sz="20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251520" y="0"/>
            <a:ext cx="8892480" cy="1408175"/>
          </a:xfrm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l-GR" sz="32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Ομοιοαναφορικότητα</a:t>
            </a: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 </a:t>
            </a:r>
            <a:r>
              <a:rPr kumimoji="0" lang="el-GR" sz="32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ομοιοταξινόμηση</a:t>
            </a:r>
            <a:b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στην</a:t>
            </a: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l-GR" sz="32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ομοιοεκτατικότητα</a:t>
            </a:r>
            <a:endParaRPr kumimoji="0" lang="el-GR" sz="3200" b="1" i="0" u="none" strike="noStrike" kern="1200" cap="none" spc="0" normalizeH="0" baseline="0" noProof="0" dirty="0">
              <a:ln>
                <a:noFill/>
              </a:ln>
              <a:solidFill>
                <a:srgbClr val="66AF6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484313"/>
            <a:ext cx="9144000" cy="5373687"/>
          </a:xfrm>
        </p:spPr>
        <p:txBody>
          <a:bodyPr vert="horz" wrap="square" lIns="54864" tIns="91440" rIns="91440" bIns="45720" anchor="t" anchorCtr="0"/>
          <a:p>
            <a:pPr algn="ctr">
              <a:buNone/>
            </a:pP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Παραδείγματα:</a:t>
            </a:r>
            <a:endParaRPr lang="el-GR" altLang="el-G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l-GR" altLang="el-G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 Γιάννης έτρεξε στο </a:t>
            </a:r>
            <a:r>
              <a:rPr lang="el-GR" altLang="el-GR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αυτοκίνητο</a:t>
            </a:r>
            <a:r>
              <a:rPr lang="el-GR" altLang="el-G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Στις δύσκολες ώρες</a:t>
            </a:r>
            <a:endParaRPr lang="el-GR" altLang="el-GR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l-GR" altLang="el-G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 </a:t>
            </a:r>
            <a:r>
              <a:rPr lang="el-GR" altLang="el-GR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αμάξι</a:t>
            </a:r>
            <a:r>
              <a:rPr lang="el-GR" altLang="el-G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ήταν το καταφύγιό του</a:t>
            </a:r>
            <a:endParaRPr lang="el-GR" altLang="el-G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Συνωνυμία, καταδρομική/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αναδρομική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ομοιοαναφορικότητα</a:t>
            </a:r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el-GR" altLang="el-G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Δες αυτό το </a:t>
            </a:r>
            <a:r>
              <a:rPr lang="el-GR" altLang="el-GR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σκίουρο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Μην κάνεις όμως θόρυβο. Θα το</a:t>
            </a:r>
            <a:endParaRPr lang="el-GR" altLang="el-G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τρομάξεις το</a:t>
            </a:r>
            <a:r>
              <a:rPr lang="el-GR" altLang="el-GR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ζωάκι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Υπερωνυμία/υπωνυμία, καταδρομική/αναδρομική ομοιοαναφορικότητα</a:t>
            </a:r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el-GR" altLang="el-GR" dirty="0"/>
          </a:p>
          <a:p>
            <a:pPr algn="just">
              <a:buNone/>
            </a:pP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 </a:t>
            </a:r>
            <a:r>
              <a:rPr lang="el-GR" altLang="el-GR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αυτοκίνητο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του Γιάννη έχει ότοκρουζ. Πολύ  θα ’θελα να</a:t>
            </a:r>
            <a:endParaRPr lang="el-GR" altLang="el-G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είχα </a:t>
            </a:r>
            <a:r>
              <a:rPr lang="el-GR" altLang="el-GR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ένα τέτοιο όχημα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altLang="el-G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Υπερωνυμία/υπωνυμία, καταδρομική/αναδρομική ομοιοταξινόμηση</a:t>
            </a:r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el-GR" alt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97" end="15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charRg st="97" end="15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charRg st="97" end="15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22" end="28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charRg st="222" end="28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charRg st="222" end="28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368" end="4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charRg st="368" end="42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charRg st="368" end="42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32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Συνοχικές</a:t>
            </a: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αλυσίδες</a:t>
            </a:r>
            <a:endParaRPr kumimoji="0" lang="el-GR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408113"/>
            <a:ext cx="9144000" cy="5449887"/>
          </a:xfrm>
        </p:spPr>
        <p:txBody>
          <a:bodyPr vert="horz" wrap="square" lIns="54864" tIns="91440" rIns="91440" bIns="45720" anchor="t" anchorCtr="0"/>
          <a:p>
            <a:pPr eaLnBrk="1" hangingPunct="1">
              <a:lnSpc>
                <a:spcPct val="80000"/>
              </a:lnSpc>
            </a:pP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Ομοιοαναφορικότητα - Ομοιοταξινόμηση – Ομοιοεκτατικότητα:</a:t>
            </a:r>
            <a:endParaRPr lang="el-GR" altLang="el-G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</a:t>
            </a:r>
            <a:endParaRPr lang="el-GR" altLang="el-GR" sz="2400" b="1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à"/>
            </a:pP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Επιτελούνται όχι μόνο με τη σύνδεση δύο στοιχείων, αλλά</a:t>
            </a:r>
            <a:endParaRPr lang="el-GR" altLang="el-G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διαμορφώνοντας μια </a:t>
            </a:r>
            <a:r>
              <a:rPr lang="el-GR" altLang="el-GR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συνοχική αλυσίδα</a:t>
            </a:r>
            <a:r>
              <a:rPr lang="el-GR" alt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στοιχείων 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</a:t>
            </a:r>
            <a:endParaRPr lang="el-GR" altLang="el-G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καθένα από τα οποία σχετίζεται με τα άλλα:</a:t>
            </a:r>
            <a:endParaRPr lang="el-GR" altLang="el-G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el-GR" altLang="el-G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el-GR" altLang="el-G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Πρδ.  Δίπλα μας μένει </a:t>
            </a:r>
            <a:r>
              <a:rPr lang="el-GR" altLang="el-GR" sz="2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μια μικρή κοπέλα</a:t>
            </a:r>
            <a:r>
              <a:rPr lang="el-GR" altLang="el-G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Χτες ο πατέρας </a:t>
            </a:r>
            <a:r>
              <a:rPr lang="el-GR" altLang="el-GR" sz="2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της</a:t>
            </a:r>
            <a:r>
              <a:rPr lang="el-GR" altLang="el-G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altLang="el-GR" sz="2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την</a:t>
            </a:r>
            <a:r>
              <a:rPr lang="el-GR" altLang="el-G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l-GR" altLang="el-G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el-GR" altLang="el-G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πήρε και πήγαν βόλτα. </a:t>
            </a:r>
            <a:r>
              <a:rPr lang="el-GR" altLang="el-GR" sz="2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Της</a:t>
            </a:r>
            <a:r>
              <a:rPr lang="el-GR" altLang="el-G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αγόρασε παγωτό και </a:t>
            </a:r>
            <a:r>
              <a:rPr lang="el-GR" altLang="el-GR" sz="2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την</a:t>
            </a:r>
            <a:r>
              <a:rPr lang="el-GR" altLang="el-G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l-GR" altLang="el-G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el-GR" altLang="el-G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ανέβασε στα αυτοκινητάκια. Μετά </a:t>
            </a:r>
            <a:r>
              <a:rPr lang="el-GR" altLang="el-GR" sz="2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της </a:t>
            </a:r>
            <a:r>
              <a:rPr lang="el-GR" altLang="el-G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έδειξε από μακριά</a:t>
            </a:r>
            <a:endParaRPr lang="el-GR" altLang="el-G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el-GR" altLang="el-G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το κάστρο της πόλης. Όταν βλέπω </a:t>
            </a:r>
            <a:r>
              <a:rPr lang="el-GR" altLang="el-GR" sz="2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τέτοια κορίτσια</a:t>
            </a:r>
            <a:r>
              <a:rPr lang="el-GR" altLang="el-G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θυμάμαι</a:t>
            </a:r>
            <a:endParaRPr lang="el-GR" altLang="el-G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el-GR" altLang="el-G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τα παιδικά μου χρόνια.</a:t>
            </a:r>
            <a:endParaRPr lang="el-GR" altLang="el-G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None/>
            </a:pPr>
            <a:endParaRPr lang="el-GR" altLang="el-G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l-GR" altLang="el-G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Τα υπογραμμισμένα στοιχεία συνδέονται μεταξύ τους και αναφέρονται </a:t>
            </a:r>
            <a:r>
              <a:rPr lang="el-GR" altLang="el-G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όλα στην ίδια μικρή κοπέλα </a:t>
            </a:r>
            <a:r>
              <a:rPr lang="el-GR" altLang="el-G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(ομοιοαναφορικότητα, ομοιοταξινόμηση, ομοιεκτατικότητα). Με τον τρόπο αυτό διαμορφώνουν μια </a:t>
            </a:r>
            <a:r>
              <a:rPr lang="el-GR" altLang="el-G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συνοχική αλυσίδα </a:t>
            </a:r>
            <a:r>
              <a:rPr lang="el-GR" altLang="el-G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οποία </a:t>
            </a:r>
            <a:r>
              <a:rPr lang="el-GR" altLang="el-G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διατρέχει</a:t>
            </a:r>
            <a:r>
              <a:rPr lang="el-GR" altLang="el-G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ολόκληρο το κείμενο.</a:t>
            </a:r>
            <a:endParaRPr lang="el-GR" altLang="el-G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None/>
            </a:pPr>
            <a:endParaRPr lang="el-GR" altLang="el-GR" sz="1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17" end="28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charRg st="217" end="28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charRg st="217" end="28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81" end="3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charRg st="281" end="33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charRg st="281" end="33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333" end="39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charRg st="333" end="39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charRg st="333" end="39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398" end="46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charRg st="398" end="46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charRg st="398" end="46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465" end="49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charRg st="465" end="49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charRg st="465" end="49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491" end="7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charRg st="491" end="73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charRg st="491" end="73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 fontScale="9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b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Σύζευξη:</a:t>
            </a:r>
            <a:b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el-GR" sz="36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Συνοχικές</a:t>
            </a: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σχέσεις μεταξύ μηνυμάτων</a:t>
            </a:r>
            <a:b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kumimoji="0" lang="el-GR" sz="28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3795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412875"/>
            <a:ext cx="9144000" cy="5445125"/>
          </a:xfrm>
        </p:spPr>
        <p:txBody>
          <a:bodyPr vert="horz" wrap="square" lIns="54864" tIns="91440" rIns="91440" bIns="45720" anchor="t" anchorCtr="0"/>
          <a:p>
            <a:pPr eaLnBrk="1" hangingPunct="1">
              <a:buNone/>
            </a:pPr>
            <a:endParaRPr lang="el-GR" altLang="el-G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Έως τώρα συζητήσαμε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συνοχικούς μηχανισμούς (στο πλαίσιο της ομοιοαναφορικότητας, της ομοιοταξινόμησης και της ομοιοεκτατικότητας) που αναφέρονται σε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μεμονωμένα συστατικά στοιχεία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altLang="el-G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στο εσωτερικό μηνυμάτων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σύνδεση των μεμονωμένων συστατικών είναι αυτή που δημιουργεί συνοχή.</a:t>
            </a: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Προχωρούμε σε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l-GR" altLang="el-G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συνοχικούς μηχανισμών </a:t>
            </a:r>
            <a:r>
              <a:rPr lang="el-GR" altLang="el-GR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σύζευξης</a:t>
            </a:r>
            <a:r>
              <a:rPr lang="el-GR" altLang="el-G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conjunction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που τα μέλη των δεσμών τους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δεν είναι μεμονωμένα συστατικά στοιχεία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αλλά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ολόκληρα μηνύματα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endParaRPr lang="el-GR" altLang="el-GR" sz="20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Δείκτες σύζευξης</a:t>
            </a:r>
            <a:endParaRPr kumimoji="0" lang="el-GR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4819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484313"/>
            <a:ext cx="9144000" cy="5373687"/>
          </a:xfrm>
        </p:spPr>
        <p:txBody>
          <a:bodyPr vert="horz" wrap="square" lIns="54864" tIns="91440" rIns="91440" bIns="45720" anchor="t" anchorCtr="0"/>
          <a:p>
            <a:pPr eaLnBrk="1" hangingPunct="1"/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Οι 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δείκτες σύζευξης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(ή 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δείκτες οργάνωσης του λόγου)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δεν αποτελούν το [α] ή το [β]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μέλος ενός συνοχικού δεσμού,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δεν αποτελούν δηλαδή μηχανισμούς με τους οποίους «απλώνεται» κανείς 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μέσα στο προηγούμενο ή στο επόμενο κείμενο.</a:t>
            </a: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Εκφράζουν όμως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σημασιολογικές σχέσεις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οι οποίες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προϋποθέτουν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την ύπαρξη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κειμενικών μηνυμάτων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και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προσδιορίζουν τον τρόπο σύνδεσης 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αυτού που ακολουθεί με αυτό που έχει προηγηθεί.</a:t>
            </a: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Πρδ.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[Ο Γιάννης αγόρασε κινητό τηλέφωνο], </a:t>
            </a:r>
            <a:r>
              <a:rPr lang="el-GR" altLang="el-GR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αλλά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[δεν ξέρει να το χρησιμοποιεί].</a:t>
            </a:r>
            <a:endParaRPr lang="el-GR" altLang="el-GR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endParaRPr lang="el-GR" altLang="el-GR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Πρδ. 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[Ο Γιάννης τρέχει πολύ γρήγορα], </a:t>
            </a:r>
            <a:r>
              <a:rPr lang="el-GR" altLang="el-GR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αλλά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[(ο Γιώργος δεν μπορεί να</a:t>
            </a:r>
            <a:endParaRPr lang="el-GR" altLang="el-GR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κάνει το ίδιο), </a:t>
            </a:r>
            <a:r>
              <a:rPr lang="el-GR" altLang="el-GR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γιατί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(έσπασε το πόδι του)]</a:t>
            </a:r>
            <a:endParaRPr lang="el-GR" altLang="el-GR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endParaRPr lang="el-GR" altLang="el-GR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endParaRPr lang="el-GR" altLang="el-G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251520" y="155448"/>
            <a:ext cx="8435280" cy="1252727"/>
          </a:xfrm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 fontScale="9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45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 </a:t>
            </a:r>
            <a:br>
              <a:rPr kumimoji="0" lang="el-GR" sz="45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l-GR" sz="4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Σημασιολογικές σχέσεις που εκφράζουν</a:t>
            </a:r>
            <a:b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οι δείκτες σύζευξης</a:t>
            </a:r>
            <a:br>
              <a:rPr kumimoji="0" lang="el-GR" sz="45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l-GR" sz="45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584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412875"/>
            <a:ext cx="9144000" cy="5445125"/>
          </a:xfrm>
        </p:spPr>
        <p:txBody>
          <a:bodyPr vert="horz" wrap="square" lIns="54864" tIns="91440" rIns="91440" bIns="45720" anchor="t" anchorCtr="0"/>
          <a:p>
            <a:pPr eaLnBrk="1" hangingPunct="1">
              <a:buFont typeface="Wingdings" panose="05000000000000000000" pitchFamily="2" charset="2"/>
              <a:buChar char="v"/>
            </a:pP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Προσθετική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και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ακόμη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επιπλέον, πρώτον, δεύτερον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κτλ.</a:t>
            </a: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v"/>
            </a:pP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Αντιθετική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αλλά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όμως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μα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ωστόσο, απεναντίας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κτλ.</a:t>
            </a: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v"/>
            </a:pP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Αιτιακή (ή εξηγητική ή ενισχυτική συμπεράσματος)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επειδή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γιατί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διότι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γι’ αυτό το λόγο, καθώς, άλλωστε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κτλ.</a:t>
            </a: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v"/>
            </a:pP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Συμπερασματική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γι’ αυτό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επομένως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κατά συνέπεια, συμπερασματικά 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κτλ.</a:t>
            </a: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v"/>
            </a:pP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Χρονική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μετά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ύστερα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τώρα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τελικά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κτλ.</a:t>
            </a: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v"/>
            </a:pP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Ανακλαστική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δηλαδή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μ’ άλλα λόγια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θέλω να πω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εννοώ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κτλ.</a:t>
            </a: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endParaRPr lang="el-GR" altLang="el-G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Συνοπτικό διάγραμμα </a:t>
            </a:r>
            <a:r>
              <a:rPr kumimoji="0" lang="el-GR" sz="32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συνοχικών</a:t>
            </a: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μηχανισμών</a:t>
            </a:r>
            <a:endParaRPr kumimoji="0" lang="el-GR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6867" name="Content Placeholder 36866"/>
          <p:cNvGraphicFramePr/>
          <p:nvPr>
            <p:ph idx="1" hasCustomPrompt="1"/>
          </p:nvPr>
        </p:nvGraphicFramePr>
        <p:xfrm>
          <a:off x="0" y="1557338"/>
          <a:ext cx="9144000" cy="5330825"/>
        </p:xfrm>
        <a:graphic>
          <a:graphicData uri="http://schemas.openxmlformats.org/drawingml/2006/table">
            <a:tbl>
              <a:tblPr/>
              <a:tblGrid>
                <a:gridCol w="2286000"/>
                <a:gridCol w="2284413"/>
                <a:gridCol w="2287587"/>
                <a:gridCol w="2286000"/>
              </a:tblGrid>
              <a:tr h="942975">
                <a:tc gridSpan="2"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b="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Σχέσεις που συνάπτονται από (κάποιο ή κάποια) μεμονωμένα στοιχεία</a:t>
                      </a:r>
                      <a:endParaRPr lang="en-US" b="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45712" marB="45712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594B"/>
                    </a:solidFill>
                  </a:tcPr>
                </a:tc>
                <a:tc hMerge="1">
                  <a:tcPr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b="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Σχέσεις μεταξύ μηνυμάτων</a:t>
                      </a:r>
                      <a:endParaRPr lang="en-US" b="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45712" marB="45712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594B"/>
                    </a:solidFill>
                  </a:tcPr>
                </a:tc>
                <a:tc hMerge="1">
                  <a:tcPr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94297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sz="16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Λεξικογραμματικά μέσα </a:t>
                      </a:r>
                      <a:endParaRPr lang="en-US" sz="16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45712" marB="45712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E3FC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sz="16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Σημασιολογικές σχέσεις</a:t>
                      </a:r>
                      <a:endParaRPr lang="en-US" sz="16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45712" marB="45712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B2CE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sz="16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Λεξικογραμματικά</a:t>
                      </a:r>
                      <a:endParaRPr sz="16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r>
                        <a:rPr sz="16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μέσα</a:t>
                      </a:r>
                      <a:endParaRPr lang="en-US" sz="16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45712" marB="45712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FA9C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sz="16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Σημασιολογικές </a:t>
                      </a:r>
                      <a:endParaRPr sz="16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r>
                        <a:rPr sz="16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σχέσεις</a:t>
                      </a:r>
                      <a:endParaRPr lang="en-US" sz="16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45712" marB="45712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ABFF"/>
                    </a:solidFill>
                  </a:tcPr>
                </a:tc>
              </a:tr>
              <a:tr h="184785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Υποκατάσταση</a:t>
                      </a:r>
                      <a:endParaRPr sz="16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r>
                        <a:rPr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(= αντωνυμίες, επιρρήματα, εκφράσεις αντικατάστασης) </a:t>
                      </a:r>
                      <a:endParaRPr sz="16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sz="16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r>
                        <a:rPr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Έλλειψη</a:t>
                      </a:r>
                      <a:endParaRPr sz="16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sz="16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45712" marB="45712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E3FC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Ομοιοαναφορικότητα</a:t>
                      </a:r>
                      <a:endParaRPr sz="16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sz="16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sz="16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r>
                        <a:rPr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Ομοιοταξινόμηση</a:t>
                      </a:r>
                      <a:endParaRPr lang="en-US" sz="16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45712" marB="45712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B2CE"/>
                    </a:solidFill>
                  </a:tcPr>
                </a:tc>
                <a:tc rowSpan="2"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sz="2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Δείκτες σύζευξης</a:t>
                      </a:r>
                      <a:endParaRPr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r>
                        <a:rPr sz="2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(σύνδεσμοι,</a:t>
                      </a:r>
                      <a:endParaRPr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r>
                        <a:rPr sz="2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επιρρήματα,</a:t>
                      </a:r>
                      <a:endParaRPr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r>
                        <a:rPr sz="2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φράσεις)</a:t>
                      </a:r>
                      <a:endParaRPr lang="en-US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45712" marB="45712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FA9C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Προσθετική</a:t>
                      </a:r>
                      <a:endParaRPr sz="16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r>
                        <a:rPr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Αντιθετική</a:t>
                      </a:r>
                      <a:endParaRPr sz="16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r>
                        <a:rPr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Αιτιακή</a:t>
                      </a:r>
                      <a:endParaRPr sz="16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r>
                        <a:rPr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Συμπερασματική</a:t>
                      </a:r>
                      <a:endParaRPr sz="16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r>
                        <a:rPr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Χρονική</a:t>
                      </a:r>
                      <a:endParaRPr sz="16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r>
                        <a:rPr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Ανακλαστική</a:t>
                      </a:r>
                      <a:endParaRPr lang="en-US" sz="16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45712" marB="45712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ABFF"/>
                    </a:solidFill>
                  </a:tcPr>
                </a:tc>
              </a:tr>
              <a:tr h="159702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Εκφράσεις συνωνυμίας, </a:t>
                      </a:r>
                      <a:endParaRPr sz="16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r>
                        <a:rPr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αντίθεσης,</a:t>
                      </a:r>
                      <a:endParaRPr sz="16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r>
                        <a:rPr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υπω/υπερωνυμίας,</a:t>
                      </a:r>
                      <a:endParaRPr sz="16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r>
                        <a:rPr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μερωνυμίας.</a:t>
                      </a:r>
                      <a:endParaRPr sz="16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sz="16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r>
                        <a:rPr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Επανάληψη.</a:t>
                      </a:r>
                      <a:endParaRPr lang="en-US" sz="16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45712" marB="45712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E3FC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defTabSz="914400" eaLnBrk="1" hangingPunct="1">
                        <a:lnSpc>
                          <a:spcPct val="150000"/>
                        </a:lnSpc>
                        <a:buNone/>
                        <a:tabLst>
                          <a:tab pos="5257800" algn="l"/>
                        </a:tabLst>
                      </a:pPr>
                      <a:r>
                        <a:rPr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Ομοιοεκτατικότητα</a:t>
                      </a:r>
                      <a:endParaRPr lang="en-US" sz="16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B2CE"/>
                    </a:solidFill>
                  </a:tcPr>
                </a:tc>
                <a:tc vMerge="1"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en-US" sz="16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45712" marB="45712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AB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 fontScale="9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br>
              <a:rPr kumimoji="0" lang="el-GR" sz="31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el-GR" sz="31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Τα όρια της συμβολής των </a:t>
            </a:r>
            <a:r>
              <a:rPr kumimoji="0" lang="el-GR" sz="31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συνοχικών</a:t>
            </a:r>
            <a:r>
              <a:rPr kumimoji="0" lang="el-GR" sz="31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μηχανισμών στην </a:t>
            </a:r>
            <a:r>
              <a:rPr kumimoji="0" lang="el-GR" sz="31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κειμενικότητα</a:t>
            </a:r>
            <a:br>
              <a:rPr kumimoji="0" lang="el-GR" sz="45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l-GR" sz="45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7891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484313"/>
            <a:ext cx="9144000" cy="5184775"/>
          </a:xfrm>
        </p:spPr>
        <p:txBody>
          <a:bodyPr vert="horz" wrap="square" lIns="54864" tIns="91440" rIns="91440" bIns="45720" anchor="t" anchorCtr="0"/>
          <a:p>
            <a:pPr eaLnBrk="1" hangingPunct="1"/>
            <a:endParaRPr lang="el-GR" altLang="el-G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Έχει δοθεί ιδιαίτερη έμφαση στη μελέτη των συνοχικών μηχανισμών.</a:t>
            </a:r>
            <a:endParaRPr lang="el-GR" altLang="el-G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l-GR" altLang="el-G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Ωστόσο, οι μηχανισμοί αυτοί, </a:t>
            </a:r>
            <a:r>
              <a:rPr lang="el-GR" alt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 και συντελούν και ενισχύουν την ενότητα ενός κειμένου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altLang="el-GR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δεν μπορούν από μόνοι τους να τη διασφαλίσουν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altLang="el-G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endParaRPr lang="el-GR" altLang="el-G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l-GR" alt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παρουσία τους δε συνεπάγεται αναγκαστικά και την ύπαρξη κειμένου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όπως φαίνεται από το ακόλουθο παράδειγμα:</a:t>
            </a:r>
            <a:endParaRPr lang="el-GR" altLang="el-G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endParaRPr lang="el-GR" altLang="el-GR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ΣΥΝΟΧΗ</a:t>
            </a:r>
            <a:endParaRPr kumimoji="0" lang="el-GR" sz="3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484313"/>
            <a:ext cx="9144000" cy="5373688"/>
          </a:xfrm>
        </p:spPr>
        <p:txBody>
          <a:bodyPr vert="horz" wrap="square" lIns="54864" tIns="91440" rIns="91440" bIns="45720" numCol="1" rtlCol="0" anchor="t" anchorCtr="0" compatLnSpc="1"/>
          <a:p>
            <a:pPr eaLnBrk="1" hangingPunct="1">
              <a:lnSpc>
                <a:spcPct val="80000"/>
              </a:lnSpc>
              <a:buNone/>
            </a:pPr>
            <a:endParaRPr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Είναι η κειμενική σύνδεση που προκύπτει όταν παρατηρείται </a:t>
            </a:r>
            <a:r>
              <a:rPr lang="el-GR" alt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σημασιολογική σχέση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μεταξύ κάποιων κειμενικών στοιχείων, και συχνά όταν </a:t>
            </a:r>
            <a:r>
              <a:rPr lang="el-GR" alt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ερμηνεία ενός κειμενικού στοιχείου εξαρτάται από κάποιο ή κάποια άλλα στοιχεία του ίδιου κειμένου</a:t>
            </a:r>
            <a:endParaRPr lang="el-GR" altLang="el-G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en-US" altLang="x-none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Οι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συνοχικοί μηχανισμοί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τίθενται σε λειτουργία με τη χρησιμοποίηση </a:t>
            </a:r>
            <a:r>
              <a:rPr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απτών, περιγράψιμων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δεικτών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που συνδέουν </a:t>
            </a:r>
            <a:r>
              <a:rPr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επιφανειακά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συστατικά του κειμένου (λέξεις, φράσεις, προτάσεις).</a:t>
            </a:r>
            <a:endParaRPr lang="en-US" altLang="x-none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None/>
            </a:pPr>
            <a:endParaRPr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Οι δείκτες αυτοί ονομάζονται </a:t>
            </a:r>
            <a:r>
              <a:rPr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συνοχικοί δεσμοί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x-none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cohesive ties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altLang="x-none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None/>
            </a:pPr>
            <a:endParaRPr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x-none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όρος </a:t>
            </a:r>
            <a:r>
              <a:rPr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δεσμός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συνεπάγεται σχέση ανάμεσα σε δύο μέρη. Μια σχηματική απεικόνισή του είναι η εξής: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[α] ↔ [β]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None/>
            </a:pPr>
            <a:endParaRPr sz="25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Τα όρια της συμβολής των </a:t>
            </a:r>
            <a:r>
              <a:rPr kumimoji="0" lang="el-GR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συνοχικών</a:t>
            </a: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μηχανισμών στην </a:t>
            </a:r>
            <a:r>
              <a:rPr kumimoji="0" lang="el-GR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κειμενικότητα</a:t>
            </a:r>
            <a:endParaRPr kumimoji="0" lang="el-GR" sz="28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6627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484313"/>
            <a:ext cx="9144000" cy="5373688"/>
          </a:xfrm>
        </p:spPr>
        <p:txBody>
          <a:bodyPr vert="horz" wrap="square" lIns="54864" tIns="91440" rIns="91440" bIns="45720" numCol="1" anchor="t" anchorCtr="0" compatLnSpc="1"/>
          <a:p>
            <a:pPr algn="just" eaLnBrk="1" hangingPunct="1">
              <a:buNone/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Πρδ. </a:t>
            </a: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 αυτοκίνητό μου είναι </a:t>
            </a:r>
            <a:r>
              <a:rPr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μαύρο</a:t>
            </a: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Το </a:t>
            </a:r>
            <a:r>
              <a:rPr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μαύρο</a:t>
            </a: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χρώμα ήταν πολύ της</a:t>
            </a:r>
            <a:endParaRPr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None/>
            </a:pP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μόδας στη δεκαετία του </a:t>
            </a:r>
            <a:r>
              <a:rPr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’70</a:t>
            </a: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Κατά συνέπεια, </a:t>
            </a: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στα </a:t>
            </a:r>
            <a:r>
              <a:rPr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εβδομήντα</a:t>
            </a: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τους</a:t>
            </a:r>
            <a:endParaRPr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None/>
            </a:pP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χρόνια οι πιο πολλοί άνθρωποι έχουν πάρει </a:t>
            </a:r>
            <a:r>
              <a:rPr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σύνταξη</a:t>
            </a: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Με τον όρο</a:t>
            </a:r>
            <a:endParaRPr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None/>
            </a:pPr>
            <a:r>
              <a:rPr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αυτό</a:t>
            </a: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εννοούμε τη σωστή πλοκή των λέξεων στον προφορικό ή</a:t>
            </a:r>
            <a:endParaRPr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None/>
            </a:pP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γραπτό </a:t>
            </a:r>
            <a:r>
              <a:rPr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λόγο</a:t>
            </a: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Ο </a:t>
            </a:r>
            <a:r>
              <a:rPr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λόγος</a:t>
            </a: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δηλαδή</a:t>
            </a: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θεωρείται από πολλούς ειδικούς</a:t>
            </a:r>
            <a:endParaRPr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None/>
            </a:pP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αποκλειστικό προνόμιο του </a:t>
            </a:r>
            <a:r>
              <a:rPr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ανθρώπου</a:t>
            </a: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Ο </a:t>
            </a:r>
            <a:r>
              <a:rPr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άνθρωπος</a:t>
            </a: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είναι</a:t>
            </a:r>
            <a:endParaRPr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None/>
            </a:pP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κοινωνικό ον (Βακιρτζή, 1998: 9). </a:t>
            </a:r>
            <a:endParaRPr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Κάθε πρόταση του κειμένου συνδέεται με την προηγούμενη μέσω ενός συνοχικού δεσμού (επανάληψης, σύζευξης, υποκατάστασης).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σύνδεση αυτή όμως με κανέναν τρόπο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δεν εξασφαλίζει την ενότητα και την κειμενικότητά του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endParaRPr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755576" y="1268760"/>
            <a:ext cx="8013192" cy="772680"/>
          </a:xfrm>
          <a:noFill/>
          <a:ln>
            <a:noFill/>
          </a:ln>
          <a:effectLst/>
          <a:sp3d prstMaterial="plastic"/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Σας ευχαριστώ για την προσοχή σας!</a:t>
            </a:r>
            <a:endParaRPr kumimoji="0" lang="el-GR" sz="28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36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Συνοχικοί</a:t>
            </a: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μηχανισμοί</a:t>
            </a:r>
            <a:endParaRPr kumimoji="0" lang="el-GR" sz="3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484313"/>
            <a:ext cx="9144000" cy="5373688"/>
          </a:xfrm>
        </p:spPr>
        <p:txBody>
          <a:bodyPr vert="horz" wrap="square" lIns="54864" tIns="91440" rIns="91440" bIns="45720" numCol="1" rtlCol="0" anchor="t" anchorCtr="0" compatLnSpc="1"/>
          <a:p>
            <a:pPr eaLnBrk="1" hangingPunct="1">
              <a:lnSpc>
                <a:spcPct val="80000"/>
              </a:lnSpc>
              <a:buNone/>
            </a:pPr>
            <a:r>
              <a:rPr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Θα αναφερθούμε: </a:t>
            </a:r>
            <a:endParaRPr lang="en-US" altLang="x-none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None/>
            </a:pPr>
            <a:endParaRPr sz="3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sz="3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sz="3400" u="sng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ον</a:t>
            </a:r>
            <a:r>
              <a:rPr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σε συνοχικές σχέσεις μεταξύ μεμονωμένων κειμενικών στοιχείων </a:t>
            </a:r>
            <a:r>
              <a:rPr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στο εσωτερικό μηνυμάτων </a:t>
            </a:r>
            <a:r>
              <a:rPr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οι οποίες βασίζονται στις σημασιολογικές σχέσεις της </a:t>
            </a:r>
            <a:r>
              <a:rPr sz="3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ομοιοαναφορικότητας</a:t>
            </a:r>
            <a:r>
              <a:rPr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της </a:t>
            </a:r>
            <a:r>
              <a:rPr sz="3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ομοιοταξινόμησης</a:t>
            </a:r>
            <a:r>
              <a:rPr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και της </a:t>
            </a:r>
            <a:r>
              <a:rPr sz="3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ομοιοεκτατικότητας</a:t>
            </a:r>
            <a:endParaRPr lang="en-US" altLang="x-none" sz="3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None/>
            </a:pPr>
            <a:endParaRPr sz="3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sz="3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sz="3400" u="sng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ον</a:t>
            </a:r>
            <a:r>
              <a:rPr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σε συνοχικές σχέσεις </a:t>
            </a:r>
            <a:r>
              <a:rPr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μεταξύ μηνυμάτων </a:t>
            </a:r>
            <a:r>
              <a:rPr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οι οποίες βασίζονται σε σημασιολογικές σχέσεις όπως </a:t>
            </a:r>
            <a:r>
              <a:rPr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προσθετική</a:t>
            </a:r>
            <a:r>
              <a:rPr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αντιθετική</a:t>
            </a:r>
            <a:r>
              <a:rPr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αιτιακή</a:t>
            </a:r>
            <a:r>
              <a:rPr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συμπερασματική</a:t>
            </a:r>
            <a:r>
              <a:rPr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χρονική</a:t>
            </a:r>
            <a:r>
              <a:rPr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κτλ.</a:t>
            </a:r>
            <a:endParaRPr sz="3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None/>
            </a:pPr>
            <a:endParaRPr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8892480" cy="1408175"/>
          </a:xfrm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32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Ομοιοαναφορικότητα</a:t>
            </a: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και </a:t>
            </a:r>
            <a:r>
              <a:rPr kumimoji="0" lang="el-GR" sz="32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Ομοιοταξινόμηση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kumimoji="0" lang="el-GR" sz="28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315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341438"/>
            <a:ext cx="9144000" cy="5516562"/>
          </a:xfrm>
        </p:spPr>
        <p:txBody>
          <a:bodyPr vert="horz" wrap="square" lIns="54864" tIns="91440" rIns="91440" bIns="45720" anchor="t" anchorCtr="0"/>
          <a:p>
            <a:pPr eaLnBrk="1" hangingPunct="1">
              <a:buNone/>
            </a:pP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Πρδ.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Ο Γιάννης αγόρασε </a:t>
            </a:r>
            <a:r>
              <a:rPr lang="el-GR" altLang="el-GR" sz="2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κινητό τηλέφωνο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αλλά δεν ξέρει να </a:t>
            </a:r>
            <a:r>
              <a:rPr lang="el-GR" altLang="el-GR" sz="2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</a:t>
            </a:r>
            <a:endParaRPr lang="el-GR" altLang="el-GR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χρησιμοποιεί</a:t>
            </a:r>
            <a:endParaRPr lang="el-GR" altLang="el-GR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endParaRPr lang="el-GR" altLang="el-GR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σημασιολογική σχέση ανάμεσα στα [β] και [α] είναι η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κοινή αναφορά, η ταυτότητα αναφοράς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Πρδ. 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 Γιάννης </a:t>
            </a:r>
            <a:r>
              <a:rPr lang="el-GR" altLang="el-GR" sz="2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τρέχει πολύ γρήγορα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αλλά [(ο Γιώργος δεν μπορεί </a:t>
            </a:r>
            <a:r>
              <a:rPr lang="el-GR" altLang="el-GR" sz="2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να</a:t>
            </a:r>
            <a:endParaRPr lang="el-GR" altLang="el-GR" sz="2400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</a:t>
            </a:r>
            <a:r>
              <a:rPr lang="el-GR" altLang="el-GR" sz="2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κάνει το ίδιο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γιατί (έσπασε το πόδι του)]</a:t>
            </a:r>
            <a:endParaRPr lang="el-GR" altLang="el-GR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endParaRPr lang="el-GR" altLang="el-GR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σημασιολογική σχέση ανάμεσα στα [β] και [α] προκύπτει από το γεγονός ότι ανήκουν </a:t>
            </a:r>
            <a:r>
              <a:rPr lang="el-GR" altLang="el-G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στην ίδια κατηγορία, στην ίδια τάξη πραγμάτων, διαδικασιών ή καταστάσεων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Κάθε άκρο όμως του δεσμού αναφέρεται σε διαφορετικό μέλος της ίδιας ομάδας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l-GR" altLang="el-GR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1408175"/>
          </a:xfrm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40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Υποκατάσταση</a:t>
            </a:r>
            <a:endParaRPr kumimoji="0" lang="el-GR" sz="4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339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412875"/>
            <a:ext cx="9144000" cy="5445125"/>
          </a:xfrm>
        </p:spPr>
        <p:txBody>
          <a:bodyPr vert="horz" wrap="square" lIns="54864" tIns="91440" rIns="91440" bIns="45720" anchor="t" anchorCtr="0"/>
          <a:p>
            <a:pPr eaLnBrk="1" hangingPunct="1"/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Οι σημασιολογικές σχέσεις της </a:t>
            </a:r>
            <a:r>
              <a:rPr lang="el-GR" altLang="el-G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ομοιοαναφορικότητας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και της </a:t>
            </a:r>
            <a:r>
              <a:rPr lang="el-GR" altLang="el-G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ομοιοταξινόμησης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μπορούν 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να πραγματωθούν 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από 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συγκεκριμένες ομάδες λεξικογραμματικών μέσων.</a:t>
            </a:r>
            <a:endParaRPr lang="en-US" altLang="el-G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Έτσι για την </a:t>
            </a:r>
            <a:r>
              <a:rPr lang="el-GR" altLang="el-G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ομοιοαναφορικότητα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συνήθως χρησιμοποιούνται όλες σχεδόν οι κατηγορίες των 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αντωνυμιών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επιρρήματα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όπως τα </a:t>
            </a:r>
            <a:r>
              <a:rPr lang="el-GR" altLang="el-G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εκεί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altLang="el-G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τότε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altLang="el-G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έτσι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και 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ειδικές εκφράσεις αντικατάστασης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(αντί-τυποι), όπως «ο πρώτος», «ο δεύτερος», «ο τελευταίος» κτλ.</a:t>
            </a:r>
            <a:endParaRPr lang="en-US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Για την </a:t>
            </a:r>
            <a:r>
              <a:rPr lang="el-GR" altLang="el-G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ομοιοταξινόμηση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συνήθως χρησιμοποιούνται 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ρήματα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όπως το «κάνω», 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αντωνυμίες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με τις οποίες επιτυγχάνεται αντικατάσταση, όπως </a:t>
            </a:r>
            <a:r>
              <a:rPr lang="el-GR" altLang="el-G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(ο) ίδιος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altLang="el-G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(ο) τέτοιος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και 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επιρρήματα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όπως το </a:t>
            </a:r>
            <a:r>
              <a:rPr lang="el-GR" altLang="el-G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έτσι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Τα λεξικογραμματικά μέσα, τόσο της ομοιοαναφορικότητας όσο και της ομοιοταξινόμησης, θεωρούμε ότι υπάγονται στο 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μηχανισμό της </a:t>
            </a:r>
            <a:r>
              <a:rPr lang="el-GR" altLang="el-GR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υποκατάστασης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altLang="el-G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όπου το στοιχείο [β] αναπληρώνει / παίρνει τη θέση του στοιχείου [α]. </a:t>
            </a:r>
            <a:endParaRPr lang="el-GR" altLang="el-GR" sz="20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 fontScale="9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br>
              <a:rPr kumimoji="0" lang="en-US" sz="31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el-GR" sz="44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Έλλειψη</a:t>
            </a:r>
            <a:r>
              <a:rPr kumimoji="0" lang="el-GR" sz="44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br>
              <a:rPr kumimoji="0" lang="el-GR" sz="44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kumimoji="0" lang="el-GR" sz="4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536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412875"/>
            <a:ext cx="9144000" cy="5445125"/>
          </a:xfrm>
        </p:spPr>
        <p:txBody>
          <a:bodyPr vert="horz" wrap="square" lIns="54864" tIns="91440" rIns="91440" bIns="45720" anchor="t" anchorCtr="0"/>
          <a:p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ομοιοαναφορικότητα και η ομοιοταξινόμηση </a:t>
            </a:r>
            <a:r>
              <a:rPr lang="el-GR" alt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πραγματώνονται και μέσω του μηχανισμού της έ</a:t>
            </a:r>
            <a:r>
              <a:rPr lang="el-GR" altLang="el-GR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λλειψης</a:t>
            </a:r>
            <a:r>
              <a:rPr lang="en-US" altLang="el-G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l-G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altLang="el-G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</a:t>
            </a:r>
            <a:r>
              <a:rPr lang="el-GR" alt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έλλειψη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ορίζεται ως </a:t>
            </a:r>
            <a:r>
              <a:rPr lang="el-GR" altLang="el-GR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 μορφή υποκατάστασης όπου το στοιχείο [α] αναπληρώνεται από το κενό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l-G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l-GR" altLang="el-G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alt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έλλειψη 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εμφανίζεται </a:t>
            </a:r>
            <a:r>
              <a:rPr lang="el-GR" alt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όταν κάτι που είναι δομικά απαραίτητο παραμένει άρρητο, αλλά είναι άμεσα συναγόμενο από όσα έχουν λεχθεί προηγουμένως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l-G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l-GR" altLang="el-G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40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Έλλειψη</a:t>
            </a:r>
            <a:endParaRPr kumimoji="0" lang="el-GR" sz="4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557338"/>
            <a:ext cx="9144000" cy="5300663"/>
          </a:xfrm>
        </p:spPr>
        <p:txBody>
          <a:bodyPr vert="horz" wrap="square" lIns="54864" tIns="91440" rIns="91440" bIns="45720" numCol="1" rtlCol="0" anchor="t" anchorCtr="0" compatLnSpc="1"/>
          <a:p>
            <a:pPr>
              <a:buNone/>
            </a:pP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πρδ.  Η Ιωάννα έφερε μερικά γαρίφαλα και η Κατερίνα μερικά</a:t>
            </a:r>
            <a:endParaRPr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τριαντάφυλλα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Στο παράδειγμα αυτό υπάρχει μια συγκεκριμένη δομική σχισμή:</a:t>
            </a:r>
            <a:endParaRPr lang="en-US" altLang="x-non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 κατηγόρημα της δεύτερης πρότασης είναι ελλειπτικό διότι απουσιάζει το ρήμα «έφερε», το οποίο όμως συνάγεται από την προηγούμενη πρόταση.</a:t>
            </a:r>
            <a:endParaRPr lang="en-US" altLang="x-non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Τόσο το «έφερε» της πρώτης πρότασης όσο και το εννοούμενο «έφερε» της δεύτερης ανήκουν στην ίδια ομάδα (διαδικασιών), αποτελούν όμως διαφορετικά μέλη της ομάδας αυτής </a:t>
            </a:r>
            <a:r>
              <a:rPr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—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πραγματώνουν δηλαδή τη σχέση της ομοιοταξινόμησης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x-non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altLang="x-non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45" end="28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charRg st="145" end="28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86" end="50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charRg st="286" end="50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40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Έλλειψη</a:t>
            </a:r>
            <a:endParaRPr kumimoji="0" lang="el-GR" sz="4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412875"/>
            <a:ext cx="9144000" cy="5445125"/>
          </a:xfrm>
        </p:spPr>
        <p:txBody>
          <a:bodyPr vert="horz" wrap="square" lIns="54864" tIns="91440" rIns="91440" bIns="45720" numCol="1" anchor="t" anchorCtr="0" compatLnSpc="1"/>
          <a:p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πρδ.       </a:t>
            </a: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Α: Μπορώ να δανειστώ </a:t>
            </a:r>
            <a:r>
              <a:rPr sz="2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 μολύβι σου</a:t>
            </a: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Β: Ναι, αλλά τι έκανες </a:t>
            </a:r>
            <a:r>
              <a:rPr sz="2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 δικό σου</a:t>
            </a: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Στο παράδειγμα αυτό παρατηρείται τόσο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 μηχανισμός της έλλειψης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όσο και η σημασιολογική σχέση της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ομοιοταξινόμησης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 συνοχικός δεσμός συνάπτεται μεταξύ της ονοματικής φράσης «το μολύβι σου» [α] και της ελλειπτικής ονοματικής φράσης «το δικό σου» (ενν. «μολύβι») [β].</a:t>
            </a:r>
            <a:endParaRPr lang="en-US" altLang="x-non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Προφανώς έχουμε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δύο διαφορετικά αντικείμενα αναφοράς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x-non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Ανήκουν βέβαια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στην ίδια τάξη πραγμάτων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αλλά αποτελούν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δύο διαφορετικά μέλη της τάξης αυτής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x-non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Κατά συνέπεια</a:t>
            </a:r>
            <a:r>
              <a:rPr lang="en-US" altLang="x-non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η μεταξύ τους σχέση είναι αυτή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της ομοιοταξινόμησης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" end="4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charRg st="1" end="4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48" end="9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charRg st="48" end="9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95" end="2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charRg st="95" end="2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12" end="36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charRg st="212" end="36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365" end="4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charRg st="365" end="4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420" end="5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charRg st="420" end="5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515" end="58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charRg st="515" end="58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Λειτουργική μονάδα">
  <a:themeElements>
    <a:clrScheme name="Τήξη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Λειτουργική μονάδα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Λειτουργική μονάδα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14911</Words>
  <Application>WPS Presentation</Application>
  <PresentationFormat/>
  <Paragraphs>425</Paragraphs>
  <Slides>31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31</vt:i4>
      </vt:variant>
    </vt:vector>
  </HeadingPairs>
  <TitlesOfParts>
    <vt:vector size="43" baseType="lpstr">
      <vt:lpstr>Arial</vt:lpstr>
      <vt:lpstr>SimSun</vt:lpstr>
      <vt:lpstr>Wingdings</vt:lpstr>
      <vt:lpstr>Corbel</vt:lpstr>
      <vt:lpstr>Wingdings 2</vt:lpstr>
      <vt:lpstr>Wingdings 3</vt:lpstr>
      <vt:lpstr>Wingdings 2</vt:lpstr>
      <vt:lpstr>Calibri</vt:lpstr>
      <vt:lpstr>Times New Roman</vt:lpstr>
      <vt:lpstr>Microsoft YaHei</vt:lpstr>
      <vt:lpstr>Arial Unicode MS</vt:lpstr>
      <vt:lpstr>Λειτουργική μονάδα</vt:lpstr>
      <vt:lpstr>Κειμενογλωσσολογία 8ο μάθημα  </vt:lpstr>
      <vt:lpstr>Κριτήρια κειμενικότητας (Beaugrande και Dressler 1981)</vt:lpstr>
      <vt:lpstr>ΣΥΝΟΧΗ</vt:lpstr>
      <vt:lpstr>Συνοχικοί μηχανισμοί</vt:lpstr>
      <vt:lpstr>Ομοιοαναφορικότητα και Ομοιοταξινόμηση </vt:lpstr>
      <vt:lpstr>Υποκατάσταση</vt:lpstr>
      <vt:lpstr> Έλλειψη  </vt:lpstr>
      <vt:lpstr>Έλλειψη</vt:lpstr>
      <vt:lpstr>Έλλειψη</vt:lpstr>
      <vt:lpstr>Συνοχικοί μηχανισμοί  ομοιοαναφορικότητα και ομοιοταξινόμησης</vt:lpstr>
      <vt:lpstr>Υποκατάσταση και Έλλειψη  ως έμμεσοι μηχανισμοί κωδικοποίησης</vt:lpstr>
      <vt:lpstr>Ενδοφορικότητα</vt:lpstr>
      <vt:lpstr>Ενδοφορικότητα</vt:lpstr>
      <vt:lpstr>Ενδοφορικότητα</vt:lpstr>
      <vt:lpstr>Εξωφορικότητα</vt:lpstr>
      <vt:lpstr>Εξωφορικότητα</vt:lpstr>
      <vt:lpstr>PowerPoint 演示文稿</vt:lpstr>
      <vt:lpstr>Διαγραμματικά:   Οι έμμεσοι μηχανισμοί κωδικοποίησης </vt:lpstr>
      <vt:lpstr>Ομοιοεκτατικότητα (co-extension)</vt:lpstr>
      <vt:lpstr>Σημασιολογικές σχέσεις  εντός σημασιολογικού πεδίου</vt:lpstr>
      <vt:lpstr>Eπανάληψη</vt:lpstr>
      <vt:lpstr>Σημασιολογικές σχέσεις και ομοιοεκτατικότητα</vt:lpstr>
      <vt:lpstr>Ομοιοαναφορικότητα, ομοιοταξινόμηση στην ομοιοεκτατικότητα</vt:lpstr>
      <vt:lpstr>Συνοχικές αλυσίδες</vt:lpstr>
      <vt:lpstr> Σύζευξη: Συνοχικές σχέσεις μεταξύ μηνυμάτων </vt:lpstr>
      <vt:lpstr>Δείκτες σύζευξης</vt:lpstr>
      <vt:lpstr>   Σημασιολογικές σχέσεις που εκφράζουν  οι δείκτες σύζευξης </vt:lpstr>
      <vt:lpstr>Συνοπτικό διάγραμμα συνοχικών μηχανισμών</vt:lpstr>
      <vt:lpstr> Τα όρια της συμβολής των συνοχικών μηχανισμών στην κειμενικότητα </vt:lpstr>
      <vt:lpstr>Τα όρια της συμβολής των συνοχικών μηχανισμών στην κειμενικότητα</vt:lpstr>
      <vt:lpstr>Σας ευχαριστώ για την προσοχή σας!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Teratech</cp:lastModifiedBy>
  <cp:revision>5</cp:revision>
  <dcterms:created xsi:type="dcterms:W3CDTF">2015-09-10T19:01:00Z</dcterms:created>
  <dcterms:modified xsi:type="dcterms:W3CDTF">2023-11-27T10:22:37Z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6774FC758E4140E3878338571ECD9A67_13</vt:lpwstr>
  </property>
  <property fmtid="{D5CDD505-2E9C-101B-9397-08002B2CF9AE}" pid="3" name="KSOProductBuildVer">
    <vt:lpwstr>1033-12.2.0.13306</vt:lpwstr>
  </property>
</Properties>
</file>