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5" r:id="rId4"/>
    <p:sldId id="259" r:id="rId5"/>
    <p:sldId id="306" r:id="rId6"/>
    <p:sldId id="299" r:id="rId7"/>
    <p:sldId id="287" r:id="rId8"/>
    <p:sldId id="261" r:id="rId9"/>
    <p:sldId id="307" r:id="rId10"/>
    <p:sldId id="258" r:id="rId11"/>
    <p:sldId id="260" r:id="rId12"/>
    <p:sldId id="286" r:id="rId13"/>
    <p:sldId id="288" r:id="rId14"/>
    <p:sldId id="297" r:id="rId15"/>
    <p:sldId id="262" r:id="rId16"/>
    <p:sldId id="263" r:id="rId17"/>
    <p:sldId id="289" r:id="rId18"/>
    <p:sldId id="290" r:id="rId19"/>
    <p:sldId id="278" r:id="rId20"/>
    <p:sldId id="277" r:id="rId21"/>
    <p:sldId id="303" r:id="rId22"/>
    <p:sldId id="302" r:id="rId23"/>
    <p:sldId id="291" r:id="rId24"/>
    <p:sldId id="264" r:id="rId25"/>
    <p:sldId id="292" r:id="rId26"/>
    <p:sldId id="293" r:id="rId27"/>
    <p:sldId id="276" r:id="rId28"/>
    <p:sldId id="275" r:id="rId29"/>
    <p:sldId id="265" r:id="rId30"/>
    <p:sldId id="274" r:id="rId31"/>
    <p:sldId id="266" r:id="rId32"/>
    <p:sldId id="294" r:id="rId33"/>
    <p:sldId id="267" r:id="rId34"/>
    <p:sldId id="295" r:id="rId35"/>
    <p:sldId id="268" r:id="rId36"/>
    <p:sldId id="296" r:id="rId37"/>
    <p:sldId id="279" r:id="rId38"/>
    <p:sldId id="298" r:id="rId39"/>
    <p:sldId id="280" r:id="rId40"/>
    <p:sldId id="300" r:id="rId41"/>
    <p:sldId id="281" r:id="rId42"/>
    <p:sldId id="305" r:id="rId43"/>
    <p:sldId id="282" r:id="rId44"/>
    <p:sldId id="308" r:id="rId45"/>
    <p:sldId id="304" r:id="rId46"/>
    <p:sldId id="269" r:id="rId47"/>
    <p:sldId id="270" r:id="rId48"/>
    <p:sldId id="283" r:id="rId49"/>
    <p:sldId id="271" r:id="rId50"/>
    <p:sldId id="272" r:id="rId51"/>
    <p:sldId id="284" r:id="rId52"/>
    <p:sldId id="273" r:id="rId53"/>
    <p:sldId id="301" r:id="rId5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sorterViewPr>
    <p:cViewPr>
      <p:scale>
        <a:sx n="100" d="100"/>
        <a:sy n="100" d="100"/>
      </p:scale>
      <p:origin x="0" y="-24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86A0E22-9168-4106-A009-1E17F192A8ED}"/>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DA3B23D-94CD-423A-A86D-7917780101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A2FD5D68-C6DD-4CD5-BB5F-AC63C091E425}"/>
              </a:ext>
            </a:extLst>
          </p:cNvPr>
          <p:cNvSpPr>
            <a:spLocks noGrp="1"/>
          </p:cNvSpPr>
          <p:nvPr>
            <p:ph type="dt" sz="half" idx="10"/>
          </p:nvPr>
        </p:nvSpPr>
        <p:spPr/>
        <p:txBody>
          <a:bodyPr/>
          <a:lstStyle/>
          <a:p>
            <a:fld id="{72199069-5957-4C9D-8277-59CADD6A1F50}" type="datetimeFigureOut">
              <a:rPr lang="el-GR" smtClean="0"/>
              <a:t>26/3/2025</a:t>
            </a:fld>
            <a:endParaRPr lang="el-GR"/>
          </a:p>
        </p:txBody>
      </p:sp>
      <p:sp>
        <p:nvSpPr>
          <p:cNvPr id="5" name="Θέση υποσέλιδου 4">
            <a:extLst>
              <a:ext uri="{FF2B5EF4-FFF2-40B4-BE49-F238E27FC236}">
                <a16:creationId xmlns:a16="http://schemas.microsoft.com/office/drawing/2014/main" id="{F3190F76-EAB9-49DE-9478-87461ADD263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B1305A2-8D66-46C5-9DE9-1F2FCD090193}"/>
              </a:ext>
            </a:extLst>
          </p:cNvPr>
          <p:cNvSpPr>
            <a:spLocks noGrp="1"/>
          </p:cNvSpPr>
          <p:nvPr>
            <p:ph type="sldNum" sz="quarter" idx="12"/>
          </p:nvPr>
        </p:nvSpPr>
        <p:spPr/>
        <p:txBody>
          <a:bodyPr/>
          <a:lstStyle/>
          <a:p>
            <a:fld id="{35C49CDB-5DAE-4CF1-B0A9-225BDB54DC5C}" type="slidenum">
              <a:rPr lang="el-GR" smtClean="0"/>
              <a:t>‹#›</a:t>
            </a:fld>
            <a:endParaRPr lang="el-GR"/>
          </a:p>
        </p:txBody>
      </p:sp>
    </p:spTree>
    <p:extLst>
      <p:ext uri="{BB962C8B-B14F-4D97-AF65-F5344CB8AC3E}">
        <p14:creationId xmlns:p14="http://schemas.microsoft.com/office/powerpoint/2010/main" val="1639497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DDFDEB5-0872-44AF-AEC4-E295B742187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96E7F9F4-B92B-4F29-BED9-8FF37BAD21FC}"/>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1475871-F725-43E7-800A-EE9F77C4C9EF}"/>
              </a:ext>
            </a:extLst>
          </p:cNvPr>
          <p:cNvSpPr>
            <a:spLocks noGrp="1"/>
          </p:cNvSpPr>
          <p:nvPr>
            <p:ph type="dt" sz="half" idx="10"/>
          </p:nvPr>
        </p:nvSpPr>
        <p:spPr/>
        <p:txBody>
          <a:bodyPr/>
          <a:lstStyle/>
          <a:p>
            <a:fld id="{72199069-5957-4C9D-8277-59CADD6A1F50}" type="datetimeFigureOut">
              <a:rPr lang="el-GR" smtClean="0"/>
              <a:t>26/3/2025</a:t>
            </a:fld>
            <a:endParaRPr lang="el-GR"/>
          </a:p>
        </p:txBody>
      </p:sp>
      <p:sp>
        <p:nvSpPr>
          <p:cNvPr id="5" name="Θέση υποσέλιδου 4">
            <a:extLst>
              <a:ext uri="{FF2B5EF4-FFF2-40B4-BE49-F238E27FC236}">
                <a16:creationId xmlns:a16="http://schemas.microsoft.com/office/drawing/2014/main" id="{9511CE77-4998-4111-8CA6-BA981CD07CD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043319F-EA49-48CF-8A00-F3AA585AACE3}"/>
              </a:ext>
            </a:extLst>
          </p:cNvPr>
          <p:cNvSpPr>
            <a:spLocks noGrp="1"/>
          </p:cNvSpPr>
          <p:nvPr>
            <p:ph type="sldNum" sz="quarter" idx="12"/>
          </p:nvPr>
        </p:nvSpPr>
        <p:spPr/>
        <p:txBody>
          <a:bodyPr/>
          <a:lstStyle/>
          <a:p>
            <a:fld id="{35C49CDB-5DAE-4CF1-B0A9-225BDB54DC5C}" type="slidenum">
              <a:rPr lang="el-GR" smtClean="0"/>
              <a:t>‹#›</a:t>
            </a:fld>
            <a:endParaRPr lang="el-GR"/>
          </a:p>
        </p:txBody>
      </p:sp>
    </p:spTree>
    <p:extLst>
      <p:ext uri="{BB962C8B-B14F-4D97-AF65-F5344CB8AC3E}">
        <p14:creationId xmlns:p14="http://schemas.microsoft.com/office/powerpoint/2010/main" val="2220410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E8133229-28A1-4FB4-ABC9-69C63C38EAEF}"/>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EEAEB20-F5A0-4C7B-B5DE-ED8B4F125512}"/>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459B8F87-9D4D-472B-9569-C5CF7332AA12}"/>
              </a:ext>
            </a:extLst>
          </p:cNvPr>
          <p:cNvSpPr>
            <a:spLocks noGrp="1"/>
          </p:cNvSpPr>
          <p:nvPr>
            <p:ph type="dt" sz="half" idx="10"/>
          </p:nvPr>
        </p:nvSpPr>
        <p:spPr/>
        <p:txBody>
          <a:bodyPr/>
          <a:lstStyle/>
          <a:p>
            <a:fld id="{72199069-5957-4C9D-8277-59CADD6A1F50}" type="datetimeFigureOut">
              <a:rPr lang="el-GR" smtClean="0"/>
              <a:t>26/3/2025</a:t>
            </a:fld>
            <a:endParaRPr lang="el-GR"/>
          </a:p>
        </p:txBody>
      </p:sp>
      <p:sp>
        <p:nvSpPr>
          <p:cNvPr id="5" name="Θέση υποσέλιδου 4">
            <a:extLst>
              <a:ext uri="{FF2B5EF4-FFF2-40B4-BE49-F238E27FC236}">
                <a16:creationId xmlns:a16="http://schemas.microsoft.com/office/drawing/2014/main" id="{473DF722-E977-4549-8AB3-478492ED0AB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4E6C7BE-B071-4730-892E-9D7EE1B09F99}"/>
              </a:ext>
            </a:extLst>
          </p:cNvPr>
          <p:cNvSpPr>
            <a:spLocks noGrp="1"/>
          </p:cNvSpPr>
          <p:nvPr>
            <p:ph type="sldNum" sz="quarter" idx="12"/>
          </p:nvPr>
        </p:nvSpPr>
        <p:spPr/>
        <p:txBody>
          <a:bodyPr/>
          <a:lstStyle/>
          <a:p>
            <a:fld id="{35C49CDB-5DAE-4CF1-B0A9-225BDB54DC5C}" type="slidenum">
              <a:rPr lang="el-GR" smtClean="0"/>
              <a:t>‹#›</a:t>
            </a:fld>
            <a:endParaRPr lang="el-GR"/>
          </a:p>
        </p:txBody>
      </p:sp>
    </p:spTree>
    <p:extLst>
      <p:ext uri="{BB962C8B-B14F-4D97-AF65-F5344CB8AC3E}">
        <p14:creationId xmlns:p14="http://schemas.microsoft.com/office/powerpoint/2010/main" val="3032873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694BC04-4548-4141-AB75-E1295DEEF28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3D2561D-C434-453D-8BE9-0F032BF4AC79}"/>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86030F07-DD0E-45A2-BD64-1B80F832881E}"/>
              </a:ext>
            </a:extLst>
          </p:cNvPr>
          <p:cNvSpPr>
            <a:spLocks noGrp="1"/>
          </p:cNvSpPr>
          <p:nvPr>
            <p:ph type="dt" sz="half" idx="10"/>
          </p:nvPr>
        </p:nvSpPr>
        <p:spPr/>
        <p:txBody>
          <a:bodyPr/>
          <a:lstStyle/>
          <a:p>
            <a:fld id="{72199069-5957-4C9D-8277-59CADD6A1F50}" type="datetimeFigureOut">
              <a:rPr lang="el-GR" smtClean="0"/>
              <a:t>26/3/2025</a:t>
            </a:fld>
            <a:endParaRPr lang="el-GR"/>
          </a:p>
        </p:txBody>
      </p:sp>
      <p:sp>
        <p:nvSpPr>
          <p:cNvPr id="5" name="Θέση υποσέλιδου 4">
            <a:extLst>
              <a:ext uri="{FF2B5EF4-FFF2-40B4-BE49-F238E27FC236}">
                <a16:creationId xmlns:a16="http://schemas.microsoft.com/office/drawing/2014/main" id="{B63EA579-8300-43E2-9DB0-3AB60A6435E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473F6A8-EF2A-4BBA-8A2A-288D3936D35E}"/>
              </a:ext>
            </a:extLst>
          </p:cNvPr>
          <p:cNvSpPr>
            <a:spLocks noGrp="1"/>
          </p:cNvSpPr>
          <p:nvPr>
            <p:ph type="sldNum" sz="quarter" idx="12"/>
          </p:nvPr>
        </p:nvSpPr>
        <p:spPr/>
        <p:txBody>
          <a:bodyPr/>
          <a:lstStyle/>
          <a:p>
            <a:fld id="{35C49CDB-5DAE-4CF1-B0A9-225BDB54DC5C}" type="slidenum">
              <a:rPr lang="el-GR" smtClean="0"/>
              <a:t>‹#›</a:t>
            </a:fld>
            <a:endParaRPr lang="el-GR"/>
          </a:p>
        </p:txBody>
      </p:sp>
    </p:spTree>
    <p:extLst>
      <p:ext uri="{BB962C8B-B14F-4D97-AF65-F5344CB8AC3E}">
        <p14:creationId xmlns:p14="http://schemas.microsoft.com/office/powerpoint/2010/main" val="160009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CBCE6AD-944F-4CDC-B55A-421CBDCDE131}"/>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4BEAAC8-71CC-4D3C-BAF3-AC5CBCD530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0BFE94F-FAEE-4D71-A0C6-D135B978A485}"/>
              </a:ext>
            </a:extLst>
          </p:cNvPr>
          <p:cNvSpPr>
            <a:spLocks noGrp="1"/>
          </p:cNvSpPr>
          <p:nvPr>
            <p:ph type="dt" sz="half" idx="10"/>
          </p:nvPr>
        </p:nvSpPr>
        <p:spPr/>
        <p:txBody>
          <a:bodyPr/>
          <a:lstStyle/>
          <a:p>
            <a:fld id="{72199069-5957-4C9D-8277-59CADD6A1F50}" type="datetimeFigureOut">
              <a:rPr lang="el-GR" smtClean="0"/>
              <a:t>26/3/2025</a:t>
            </a:fld>
            <a:endParaRPr lang="el-GR"/>
          </a:p>
        </p:txBody>
      </p:sp>
      <p:sp>
        <p:nvSpPr>
          <p:cNvPr id="5" name="Θέση υποσέλιδου 4">
            <a:extLst>
              <a:ext uri="{FF2B5EF4-FFF2-40B4-BE49-F238E27FC236}">
                <a16:creationId xmlns:a16="http://schemas.microsoft.com/office/drawing/2014/main" id="{66D7961B-ED91-4F1E-8DF0-D1302629742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EF8E13D-5C49-44E9-8B6A-488667516731}"/>
              </a:ext>
            </a:extLst>
          </p:cNvPr>
          <p:cNvSpPr>
            <a:spLocks noGrp="1"/>
          </p:cNvSpPr>
          <p:nvPr>
            <p:ph type="sldNum" sz="quarter" idx="12"/>
          </p:nvPr>
        </p:nvSpPr>
        <p:spPr/>
        <p:txBody>
          <a:bodyPr/>
          <a:lstStyle/>
          <a:p>
            <a:fld id="{35C49CDB-5DAE-4CF1-B0A9-225BDB54DC5C}" type="slidenum">
              <a:rPr lang="el-GR" smtClean="0"/>
              <a:t>‹#›</a:t>
            </a:fld>
            <a:endParaRPr lang="el-GR"/>
          </a:p>
        </p:txBody>
      </p:sp>
    </p:spTree>
    <p:extLst>
      <p:ext uri="{BB962C8B-B14F-4D97-AF65-F5344CB8AC3E}">
        <p14:creationId xmlns:p14="http://schemas.microsoft.com/office/powerpoint/2010/main" val="3846032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C0AE86-DD8E-4416-A5CA-1ADAC69A34F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74EFDEA7-7583-41A9-B851-FC095A691385}"/>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6C0747E5-E3A0-4A6C-A3C2-89D3B38D8A09}"/>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94BFCCB7-12F0-4C75-B2EE-7ED48014041C}"/>
              </a:ext>
            </a:extLst>
          </p:cNvPr>
          <p:cNvSpPr>
            <a:spLocks noGrp="1"/>
          </p:cNvSpPr>
          <p:nvPr>
            <p:ph type="dt" sz="half" idx="10"/>
          </p:nvPr>
        </p:nvSpPr>
        <p:spPr/>
        <p:txBody>
          <a:bodyPr/>
          <a:lstStyle/>
          <a:p>
            <a:fld id="{72199069-5957-4C9D-8277-59CADD6A1F50}" type="datetimeFigureOut">
              <a:rPr lang="el-GR" smtClean="0"/>
              <a:t>26/3/2025</a:t>
            </a:fld>
            <a:endParaRPr lang="el-GR"/>
          </a:p>
        </p:txBody>
      </p:sp>
      <p:sp>
        <p:nvSpPr>
          <p:cNvPr id="6" name="Θέση υποσέλιδου 5">
            <a:extLst>
              <a:ext uri="{FF2B5EF4-FFF2-40B4-BE49-F238E27FC236}">
                <a16:creationId xmlns:a16="http://schemas.microsoft.com/office/drawing/2014/main" id="{A52351F6-6660-4AB6-B7A9-0EEF4146EA9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5803B2A-1A07-43D7-8B9A-8527BB0EABD3}"/>
              </a:ext>
            </a:extLst>
          </p:cNvPr>
          <p:cNvSpPr>
            <a:spLocks noGrp="1"/>
          </p:cNvSpPr>
          <p:nvPr>
            <p:ph type="sldNum" sz="quarter" idx="12"/>
          </p:nvPr>
        </p:nvSpPr>
        <p:spPr/>
        <p:txBody>
          <a:bodyPr/>
          <a:lstStyle/>
          <a:p>
            <a:fld id="{35C49CDB-5DAE-4CF1-B0A9-225BDB54DC5C}" type="slidenum">
              <a:rPr lang="el-GR" smtClean="0"/>
              <a:t>‹#›</a:t>
            </a:fld>
            <a:endParaRPr lang="el-GR"/>
          </a:p>
        </p:txBody>
      </p:sp>
    </p:spTree>
    <p:extLst>
      <p:ext uri="{BB962C8B-B14F-4D97-AF65-F5344CB8AC3E}">
        <p14:creationId xmlns:p14="http://schemas.microsoft.com/office/powerpoint/2010/main" val="451244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B650354-0F5B-4057-99F5-AD93AE57F550}"/>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259A14C-A427-4BC2-828A-0A1064C254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CCABDEB5-9BE1-4278-B085-2B14DB8FBA38}"/>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F9D865B6-A78B-4DE0-82CF-E72F0CD437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D072B556-D4F5-4073-9678-57F03473567C}"/>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C51ADAC9-BD89-446B-8564-5F10BEC08331}"/>
              </a:ext>
            </a:extLst>
          </p:cNvPr>
          <p:cNvSpPr>
            <a:spLocks noGrp="1"/>
          </p:cNvSpPr>
          <p:nvPr>
            <p:ph type="dt" sz="half" idx="10"/>
          </p:nvPr>
        </p:nvSpPr>
        <p:spPr/>
        <p:txBody>
          <a:bodyPr/>
          <a:lstStyle/>
          <a:p>
            <a:fld id="{72199069-5957-4C9D-8277-59CADD6A1F50}" type="datetimeFigureOut">
              <a:rPr lang="el-GR" smtClean="0"/>
              <a:t>26/3/2025</a:t>
            </a:fld>
            <a:endParaRPr lang="el-GR"/>
          </a:p>
        </p:txBody>
      </p:sp>
      <p:sp>
        <p:nvSpPr>
          <p:cNvPr id="8" name="Θέση υποσέλιδου 7">
            <a:extLst>
              <a:ext uri="{FF2B5EF4-FFF2-40B4-BE49-F238E27FC236}">
                <a16:creationId xmlns:a16="http://schemas.microsoft.com/office/drawing/2014/main" id="{A94C28C3-8282-4602-947D-009FB9F57E80}"/>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B9A5D17A-DF4C-47A2-B30B-7C532CB1D005}"/>
              </a:ext>
            </a:extLst>
          </p:cNvPr>
          <p:cNvSpPr>
            <a:spLocks noGrp="1"/>
          </p:cNvSpPr>
          <p:nvPr>
            <p:ph type="sldNum" sz="quarter" idx="12"/>
          </p:nvPr>
        </p:nvSpPr>
        <p:spPr/>
        <p:txBody>
          <a:bodyPr/>
          <a:lstStyle/>
          <a:p>
            <a:fld id="{35C49CDB-5DAE-4CF1-B0A9-225BDB54DC5C}" type="slidenum">
              <a:rPr lang="el-GR" smtClean="0"/>
              <a:t>‹#›</a:t>
            </a:fld>
            <a:endParaRPr lang="el-GR"/>
          </a:p>
        </p:txBody>
      </p:sp>
    </p:spTree>
    <p:extLst>
      <p:ext uri="{BB962C8B-B14F-4D97-AF65-F5344CB8AC3E}">
        <p14:creationId xmlns:p14="http://schemas.microsoft.com/office/powerpoint/2010/main" val="3433604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3970191-9476-41B1-9931-DB91ED27FF6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434AC742-3A67-48FB-AAAC-EF18D5B33BFF}"/>
              </a:ext>
            </a:extLst>
          </p:cNvPr>
          <p:cNvSpPr>
            <a:spLocks noGrp="1"/>
          </p:cNvSpPr>
          <p:nvPr>
            <p:ph type="dt" sz="half" idx="10"/>
          </p:nvPr>
        </p:nvSpPr>
        <p:spPr/>
        <p:txBody>
          <a:bodyPr/>
          <a:lstStyle/>
          <a:p>
            <a:fld id="{72199069-5957-4C9D-8277-59CADD6A1F50}" type="datetimeFigureOut">
              <a:rPr lang="el-GR" smtClean="0"/>
              <a:t>26/3/2025</a:t>
            </a:fld>
            <a:endParaRPr lang="el-GR"/>
          </a:p>
        </p:txBody>
      </p:sp>
      <p:sp>
        <p:nvSpPr>
          <p:cNvPr id="4" name="Θέση υποσέλιδου 3">
            <a:extLst>
              <a:ext uri="{FF2B5EF4-FFF2-40B4-BE49-F238E27FC236}">
                <a16:creationId xmlns:a16="http://schemas.microsoft.com/office/drawing/2014/main" id="{31AE3EBA-8C2E-420C-B359-2371ECF44889}"/>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DFC448AC-319E-4536-8568-98B758F5BC1D}"/>
              </a:ext>
            </a:extLst>
          </p:cNvPr>
          <p:cNvSpPr>
            <a:spLocks noGrp="1"/>
          </p:cNvSpPr>
          <p:nvPr>
            <p:ph type="sldNum" sz="quarter" idx="12"/>
          </p:nvPr>
        </p:nvSpPr>
        <p:spPr/>
        <p:txBody>
          <a:bodyPr/>
          <a:lstStyle/>
          <a:p>
            <a:fld id="{35C49CDB-5DAE-4CF1-B0A9-225BDB54DC5C}" type="slidenum">
              <a:rPr lang="el-GR" smtClean="0"/>
              <a:t>‹#›</a:t>
            </a:fld>
            <a:endParaRPr lang="el-GR"/>
          </a:p>
        </p:txBody>
      </p:sp>
    </p:spTree>
    <p:extLst>
      <p:ext uri="{BB962C8B-B14F-4D97-AF65-F5344CB8AC3E}">
        <p14:creationId xmlns:p14="http://schemas.microsoft.com/office/powerpoint/2010/main" val="2152324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7FF84F0F-6D04-4070-9F87-C9029DD17A4E}"/>
              </a:ext>
            </a:extLst>
          </p:cNvPr>
          <p:cNvSpPr>
            <a:spLocks noGrp="1"/>
          </p:cNvSpPr>
          <p:nvPr>
            <p:ph type="dt" sz="half" idx="10"/>
          </p:nvPr>
        </p:nvSpPr>
        <p:spPr/>
        <p:txBody>
          <a:bodyPr/>
          <a:lstStyle/>
          <a:p>
            <a:fld id="{72199069-5957-4C9D-8277-59CADD6A1F50}" type="datetimeFigureOut">
              <a:rPr lang="el-GR" smtClean="0"/>
              <a:t>26/3/2025</a:t>
            </a:fld>
            <a:endParaRPr lang="el-GR"/>
          </a:p>
        </p:txBody>
      </p:sp>
      <p:sp>
        <p:nvSpPr>
          <p:cNvPr id="3" name="Θέση υποσέλιδου 2">
            <a:extLst>
              <a:ext uri="{FF2B5EF4-FFF2-40B4-BE49-F238E27FC236}">
                <a16:creationId xmlns:a16="http://schemas.microsoft.com/office/drawing/2014/main" id="{EE3E358B-18E1-4228-858C-B39342A8650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2B924749-05ED-4121-8714-7AF636538604}"/>
              </a:ext>
            </a:extLst>
          </p:cNvPr>
          <p:cNvSpPr>
            <a:spLocks noGrp="1"/>
          </p:cNvSpPr>
          <p:nvPr>
            <p:ph type="sldNum" sz="quarter" idx="12"/>
          </p:nvPr>
        </p:nvSpPr>
        <p:spPr/>
        <p:txBody>
          <a:bodyPr/>
          <a:lstStyle/>
          <a:p>
            <a:fld id="{35C49CDB-5DAE-4CF1-B0A9-225BDB54DC5C}" type="slidenum">
              <a:rPr lang="el-GR" smtClean="0"/>
              <a:t>‹#›</a:t>
            </a:fld>
            <a:endParaRPr lang="el-GR"/>
          </a:p>
        </p:txBody>
      </p:sp>
    </p:spTree>
    <p:extLst>
      <p:ext uri="{BB962C8B-B14F-4D97-AF65-F5344CB8AC3E}">
        <p14:creationId xmlns:p14="http://schemas.microsoft.com/office/powerpoint/2010/main" val="3796890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9D45A1-6B37-47B7-A033-367C741E6D11}"/>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FAE9E00-9748-4BE2-A764-50DC7407F5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7AB00989-7B65-4A5D-8F24-680367E966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5B419BA3-774E-4B1D-8EA1-3CABE1297306}"/>
              </a:ext>
            </a:extLst>
          </p:cNvPr>
          <p:cNvSpPr>
            <a:spLocks noGrp="1"/>
          </p:cNvSpPr>
          <p:nvPr>
            <p:ph type="dt" sz="half" idx="10"/>
          </p:nvPr>
        </p:nvSpPr>
        <p:spPr/>
        <p:txBody>
          <a:bodyPr/>
          <a:lstStyle/>
          <a:p>
            <a:fld id="{72199069-5957-4C9D-8277-59CADD6A1F50}" type="datetimeFigureOut">
              <a:rPr lang="el-GR" smtClean="0"/>
              <a:t>26/3/2025</a:t>
            </a:fld>
            <a:endParaRPr lang="el-GR"/>
          </a:p>
        </p:txBody>
      </p:sp>
      <p:sp>
        <p:nvSpPr>
          <p:cNvPr id="6" name="Θέση υποσέλιδου 5">
            <a:extLst>
              <a:ext uri="{FF2B5EF4-FFF2-40B4-BE49-F238E27FC236}">
                <a16:creationId xmlns:a16="http://schemas.microsoft.com/office/drawing/2014/main" id="{51E461FE-1DC3-44DB-8110-D828EEA6DEDC}"/>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BE59E1E9-DCD2-4CA4-AB09-B89C7ABDFFA8}"/>
              </a:ext>
            </a:extLst>
          </p:cNvPr>
          <p:cNvSpPr>
            <a:spLocks noGrp="1"/>
          </p:cNvSpPr>
          <p:nvPr>
            <p:ph type="sldNum" sz="quarter" idx="12"/>
          </p:nvPr>
        </p:nvSpPr>
        <p:spPr/>
        <p:txBody>
          <a:bodyPr/>
          <a:lstStyle/>
          <a:p>
            <a:fld id="{35C49CDB-5DAE-4CF1-B0A9-225BDB54DC5C}" type="slidenum">
              <a:rPr lang="el-GR" smtClean="0"/>
              <a:t>‹#›</a:t>
            </a:fld>
            <a:endParaRPr lang="el-GR"/>
          </a:p>
        </p:txBody>
      </p:sp>
    </p:spTree>
    <p:extLst>
      <p:ext uri="{BB962C8B-B14F-4D97-AF65-F5344CB8AC3E}">
        <p14:creationId xmlns:p14="http://schemas.microsoft.com/office/powerpoint/2010/main" val="924513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63CA9E1-CA32-4FCB-9C03-6D1C709559A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E029386B-3324-4C95-BA7E-4F7AFA507B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FD076393-45B7-49E2-B0AB-03753A3C95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CABBF71-DD02-440D-A1BF-5DC4ADBD6D88}"/>
              </a:ext>
            </a:extLst>
          </p:cNvPr>
          <p:cNvSpPr>
            <a:spLocks noGrp="1"/>
          </p:cNvSpPr>
          <p:nvPr>
            <p:ph type="dt" sz="half" idx="10"/>
          </p:nvPr>
        </p:nvSpPr>
        <p:spPr/>
        <p:txBody>
          <a:bodyPr/>
          <a:lstStyle/>
          <a:p>
            <a:fld id="{72199069-5957-4C9D-8277-59CADD6A1F50}" type="datetimeFigureOut">
              <a:rPr lang="el-GR" smtClean="0"/>
              <a:t>26/3/2025</a:t>
            </a:fld>
            <a:endParaRPr lang="el-GR"/>
          </a:p>
        </p:txBody>
      </p:sp>
      <p:sp>
        <p:nvSpPr>
          <p:cNvPr id="6" name="Θέση υποσέλιδου 5">
            <a:extLst>
              <a:ext uri="{FF2B5EF4-FFF2-40B4-BE49-F238E27FC236}">
                <a16:creationId xmlns:a16="http://schemas.microsoft.com/office/drawing/2014/main" id="{3DE418E7-5B1F-43E1-AC53-75912A756B9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3F94A2B7-6D59-4BC4-BC5E-DD0D23CA746A}"/>
              </a:ext>
            </a:extLst>
          </p:cNvPr>
          <p:cNvSpPr>
            <a:spLocks noGrp="1"/>
          </p:cNvSpPr>
          <p:nvPr>
            <p:ph type="sldNum" sz="quarter" idx="12"/>
          </p:nvPr>
        </p:nvSpPr>
        <p:spPr/>
        <p:txBody>
          <a:bodyPr/>
          <a:lstStyle/>
          <a:p>
            <a:fld id="{35C49CDB-5DAE-4CF1-B0A9-225BDB54DC5C}" type="slidenum">
              <a:rPr lang="el-GR" smtClean="0"/>
              <a:t>‹#›</a:t>
            </a:fld>
            <a:endParaRPr lang="el-GR"/>
          </a:p>
        </p:txBody>
      </p:sp>
    </p:spTree>
    <p:extLst>
      <p:ext uri="{BB962C8B-B14F-4D97-AF65-F5344CB8AC3E}">
        <p14:creationId xmlns:p14="http://schemas.microsoft.com/office/powerpoint/2010/main" val="1532347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AA8C091E-0A44-4CBD-BE18-2AAFC3FDD0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99079A1-5D3F-4969-AB4B-9EA389AB41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DC04A74-867E-4B6C-A767-173F262F00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199069-5957-4C9D-8277-59CADD6A1F50}" type="datetimeFigureOut">
              <a:rPr lang="el-GR" smtClean="0"/>
              <a:t>26/3/2025</a:t>
            </a:fld>
            <a:endParaRPr lang="el-GR"/>
          </a:p>
        </p:txBody>
      </p:sp>
      <p:sp>
        <p:nvSpPr>
          <p:cNvPr id="5" name="Θέση υποσέλιδου 4">
            <a:extLst>
              <a:ext uri="{FF2B5EF4-FFF2-40B4-BE49-F238E27FC236}">
                <a16:creationId xmlns:a16="http://schemas.microsoft.com/office/drawing/2014/main" id="{B17B1DA9-F98B-4901-AF6A-B7A0DA4670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6F887FE4-4776-4788-B8E7-BE72C7751A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C49CDB-5DAE-4CF1-B0A9-225BDB54DC5C}" type="slidenum">
              <a:rPr lang="el-GR" smtClean="0"/>
              <a:t>‹#›</a:t>
            </a:fld>
            <a:endParaRPr lang="el-GR"/>
          </a:p>
        </p:txBody>
      </p:sp>
    </p:spTree>
    <p:extLst>
      <p:ext uri="{BB962C8B-B14F-4D97-AF65-F5344CB8AC3E}">
        <p14:creationId xmlns:p14="http://schemas.microsoft.com/office/powerpoint/2010/main" val="2763791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27045E-5B62-4CF8-86C2-1D234F9E2EC3}"/>
              </a:ext>
            </a:extLst>
          </p:cNvPr>
          <p:cNvSpPr>
            <a:spLocks noGrp="1"/>
          </p:cNvSpPr>
          <p:nvPr>
            <p:ph type="ctrTitle"/>
          </p:nvPr>
        </p:nvSpPr>
        <p:spPr>
          <a:xfrm>
            <a:off x="1524000" y="570206"/>
            <a:ext cx="9144000" cy="1029994"/>
          </a:xfrm>
        </p:spPr>
        <p:txBody>
          <a:bodyPr>
            <a:normAutofit/>
          </a:bodyPr>
          <a:lstStyle/>
          <a:p>
            <a:r>
              <a:rPr lang="el-GR" sz="4000" dirty="0" err="1"/>
              <a:t>Νευροδιαβίβαση</a:t>
            </a:r>
            <a:r>
              <a:rPr lang="el-GR" sz="4000" dirty="0"/>
              <a:t> και ΚΝΣ</a:t>
            </a:r>
          </a:p>
        </p:txBody>
      </p:sp>
      <p:sp>
        <p:nvSpPr>
          <p:cNvPr id="3" name="Υπότιτλος 2">
            <a:extLst>
              <a:ext uri="{FF2B5EF4-FFF2-40B4-BE49-F238E27FC236}">
                <a16:creationId xmlns:a16="http://schemas.microsoft.com/office/drawing/2014/main" id="{74D52C49-64ED-46E6-A619-1A5E695DD332}"/>
              </a:ext>
            </a:extLst>
          </p:cNvPr>
          <p:cNvSpPr>
            <a:spLocks noGrp="1"/>
          </p:cNvSpPr>
          <p:nvPr>
            <p:ph type="subTitle" idx="1"/>
          </p:nvPr>
        </p:nvSpPr>
        <p:spPr>
          <a:xfrm>
            <a:off x="1524000" y="2025749"/>
            <a:ext cx="9144000" cy="3232052"/>
          </a:xfrm>
        </p:spPr>
        <p:txBody>
          <a:bodyPr/>
          <a:lstStyle/>
          <a:p>
            <a:pPr algn="l"/>
            <a:endParaRPr lang="el-GR" dirty="0"/>
          </a:p>
          <a:p>
            <a:pPr algn="l"/>
            <a:r>
              <a:rPr lang="el-GR" dirty="0"/>
              <a:t>ΕΝΟΤΗΤΑ </a:t>
            </a:r>
            <a:r>
              <a:rPr lang="el-GR" dirty="0" smtClean="0"/>
              <a:t>ΙΙΙ: </a:t>
            </a:r>
            <a:r>
              <a:rPr lang="el-GR" dirty="0"/>
              <a:t>ΝΕΥΡΟΦΑΡΜΑΚΟΛΟΓΙΑ</a:t>
            </a:r>
          </a:p>
          <a:p>
            <a:pPr algn="l"/>
            <a:endParaRPr lang="el-GR" dirty="0"/>
          </a:p>
        </p:txBody>
      </p:sp>
    </p:spTree>
    <p:extLst>
      <p:ext uri="{BB962C8B-B14F-4D97-AF65-F5344CB8AC3E}">
        <p14:creationId xmlns:p14="http://schemas.microsoft.com/office/powerpoint/2010/main" val="8397448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01CE51E-8243-48C8-94C4-8DF67134AEB2}"/>
              </a:ext>
            </a:extLst>
          </p:cNvPr>
          <p:cNvSpPr>
            <a:spLocks noGrp="1"/>
          </p:cNvSpPr>
          <p:nvPr>
            <p:ph type="title"/>
          </p:nvPr>
        </p:nvSpPr>
        <p:spPr>
          <a:xfrm>
            <a:off x="571224" y="270443"/>
            <a:ext cx="3201366" cy="1616414"/>
          </a:xfrm>
        </p:spPr>
        <p:txBody>
          <a:bodyPr anchor="b">
            <a:normAutofit/>
          </a:bodyPr>
          <a:lstStyle/>
          <a:p>
            <a:pPr algn="r"/>
            <a:r>
              <a:rPr lang="el-GR" sz="4000" dirty="0">
                <a:solidFill>
                  <a:srgbClr val="FFFFFF"/>
                </a:solidFill>
              </a:rPr>
              <a:t>Ρυθμιστικά μόρια</a:t>
            </a:r>
          </a:p>
        </p:txBody>
      </p:sp>
      <p:sp>
        <p:nvSpPr>
          <p:cNvPr id="3" name="Θέση περιεχομένου 2">
            <a:extLst>
              <a:ext uri="{FF2B5EF4-FFF2-40B4-BE49-F238E27FC236}">
                <a16:creationId xmlns:a16="http://schemas.microsoft.com/office/drawing/2014/main" id="{4BA6250A-4D59-4D4A-8937-AA6C6C716EC6}"/>
              </a:ext>
            </a:extLst>
          </p:cNvPr>
          <p:cNvSpPr>
            <a:spLocks noGrp="1"/>
          </p:cNvSpPr>
          <p:nvPr>
            <p:ph idx="1"/>
          </p:nvPr>
        </p:nvSpPr>
        <p:spPr>
          <a:xfrm>
            <a:off x="5723731" y="365090"/>
            <a:ext cx="6465221" cy="5900105"/>
          </a:xfrm>
        </p:spPr>
        <p:txBody>
          <a:bodyPr anchor="ctr">
            <a:normAutofit lnSpcReduction="10000"/>
          </a:bodyPr>
          <a:lstStyle/>
          <a:p>
            <a:pPr marL="0" indent="0">
              <a:buNone/>
            </a:pPr>
            <a:r>
              <a:rPr lang="el-GR" sz="2000" dirty="0"/>
              <a:t>      </a:t>
            </a:r>
            <a:r>
              <a:rPr lang="el-GR" sz="2200" dirty="0"/>
              <a:t>Επιπλέον των νευροδιαβιβαστών (που εκκρίνονται με </a:t>
            </a:r>
            <a:r>
              <a:rPr lang="el-GR" sz="2200" dirty="0" err="1"/>
              <a:t>κυστίδια</a:t>
            </a:r>
            <a:r>
              <a:rPr lang="el-GR" sz="2200" dirty="0"/>
              <a:t>) υπάρχουν και άλλα ρυθμιστικά μόρια</a:t>
            </a:r>
            <a:r>
              <a:rPr lang="el-GR" sz="2200" dirty="0" smtClean="0"/>
              <a:t>:</a:t>
            </a:r>
          </a:p>
          <a:p>
            <a:pPr marL="0" indent="0">
              <a:buNone/>
            </a:pPr>
            <a:endParaRPr lang="el-GR" sz="2200" dirty="0"/>
          </a:p>
          <a:p>
            <a:r>
              <a:rPr lang="el-GR" sz="2200" b="1" dirty="0" err="1"/>
              <a:t>Νευροορμόνες</a:t>
            </a:r>
            <a:r>
              <a:rPr lang="el-GR" sz="2200" dirty="0"/>
              <a:t>: η πρόσθια υπόφυση </a:t>
            </a:r>
            <a:r>
              <a:rPr lang="el-GR" sz="2200" dirty="0" smtClean="0"/>
              <a:t>εκκρίνει</a:t>
            </a:r>
            <a:r>
              <a:rPr lang="en-US" sz="2200" dirty="0" smtClean="0"/>
              <a:t> </a:t>
            </a:r>
            <a:r>
              <a:rPr lang="el-GR" sz="2200" dirty="0" smtClean="0"/>
              <a:t>στο </a:t>
            </a:r>
            <a:r>
              <a:rPr lang="el-GR" sz="2200" dirty="0"/>
              <a:t>αίμα τις </a:t>
            </a:r>
            <a:r>
              <a:rPr lang="el-GR" sz="2200" dirty="0" err="1"/>
              <a:t>αδρενοκορτικοτρόπο</a:t>
            </a:r>
            <a:r>
              <a:rPr lang="el-GR" sz="2200" dirty="0"/>
              <a:t> ορμόνη </a:t>
            </a:r>
            <a:r>
              <a:rPr lang="en-US" sz="2200" dirty="0"/>
              <a:t>ACTH, </a:t>
            </a:r>
            <a:r>
              <a:rPr lang="el-GR" sz="2200" dirty="0" err="1"/>
              <a:t>θυλακιοτρόπο</a:t>
            </a:r>
            <a:r>
              <a:rPr lang="el-GR" sz="2200" dirty="0"/>
              <a:t> ορμόνη </a:t>
            </a:r>
            <a:r>
              <a:rPr lang="en-US" sz="2200" dirty="0"/>
              <a:t>FSH, </a:t>
            </a:r>
            <a:r>
              <a:rPr lang="el-GR" sz="2200" dirty="0"/>
              <a:t>αυξητική ορμόνη </a:t>
            </a:r>
            <a:r>
              <a:rPr lang="en-US" sz="2200" dirty="0"/>
              <a:t>GH, </a:t>
            </a:r>
            <a:r>
              <a:rPr lang="el-GR" sz="2200" dirty="0" err="1"/>
              <a:t>ωχρινοτρόπος</a:t>
            </a:r>
            <a:r>
              <a:rPr lang="el-GR" sz="2200" dirty="0"/>
              <a:t> ορμόνη </a:t>
            </a:r>
            <a:r>
              <a:rPr lang="en-US" sz="2200" dirty="0"/>
              <a:t>LH, </a:t>
            </a:r>
            <a:r>
              <a:rPr lang="el-GR" sz="2200" dirty="0" err="1" smtClean="0"/>
              <a:t>προλακτίνη</a:t>
            </a:r>
            <a:r>
              <a:rPr lang="el-GR" sz="2200" dirty="0" smtClean="0"/>
              <a:t>, </a:t>
            </a:r>
            <a:r>
              <a:rPr lang="el-GR" sz="2200" dirty="0"/>
              <a:t>ενώ η οπίσθια υπόφυση την </a:t>
            </a:r>
            <a:r>
              <a:rPr lang="el-GR" sz="2200" dirty="0" err="1"/>
              <a:t>ωκυτοκίνη</a:t>
            </a:r>
            <a:r>
              <a:rPr lang="el-GR" sz="2200" dirty="0"/>
              <a:t> και </a:t>
            </a:r>
            <a:r>
              <a:rPr lang="el-GR" sz="2200" dirty="0" err="1"/>
              <a:t>βαζοπρεσσίνη</a:t>
            </a:r>
            <a:r>
              <a:rPr lang="el-GR" sz="2200" dirty="0"/>
              <a:t> (</a:t>
            </a:r>
            <a:r>
              <a:rPr lang="el-GR" sz="2200" dirty="0" err="1"/>
              <a:t>αντιδιουρητική</a:t>
            </a:r>
            <a:r>
              <a:rPr lang="el-GR" sz="2200" dirty="0"/>
              <a:t> ορμόνη</a:t>
            </a:r>
            <a:r>
              <a:rPr lang="el-GR" sz="2200" dirty="0" smtClean="0"/>
              <a:t>)</a:t>
            </a:r>
            <a:r>
              <a:rPr lang="en-US" sz="2200" dirty="0" smtClean="0"/>
              <a:t>.</a:t>
            </a:r>
            <a:endParaRPr lang="el-GR" sz="2200" dirty="0"/>
          </a:p>
          <a:p>
            <a:r>
              <a:rPr lang="el-GR" sz="2200" b="1" dirty="0" err="1" smtClean="0"/>
              <a:t>Νευροστεροειδή</a:t>
            </a:r>
            <a:r>
              <a:rPr lang="el-GR" sz="2200" dirty="0" smtClean="0"/>
              <a:t>: </a:t>
            </a:r>
            <a:r>
              <a:rPr lang="el-GR" sz="2200" dirty="0" err="1" smtClean="0"/>
              <a:t>Νευρορυθμιστές</a:t>
            </a:r>
            <a:r>
              <a:rPr lang="el-GR" sz="2200" dirty="0" smtClean="0"/>
              <a:t> που </a:t>
            </a:r>
            <a:r>
              <a:rPr lang="el-GR" sz="2200" dirty="0"/>
              <a:t>παράγονται στο νευρικό </a:t>
            </a:r>
            <a:r>
              <a:rPr lang="el-GR" sz="2200" dirty="0" smtClean="0"/>
              <a:t>σύστημα</a:t>
            </a:r>
            <a:r>
              <a:rPr lang="en-US" sz="2200" dirty="0" smtClean="0"/>
              <a:t> </a:t>
            </a:r>
            <a:r>
              <a:rPr lang="el-GR" sz="2200" dirty="0" smtClean="0"/>
              <a:t>κυρίως από </a:t>
            </a:r>
            <a:r>
              <a:rPr lang="el-GR" sz="2200" dirty="0" err="1" smtClean="0"/>
              <a:t>αστροκύτταρα</a:t>
            </a:r>
            <a:r>
              <a:rPr lang="en-US" sz="2200" dirty="0" smtClean="0"/>
              <a:t> </a:t>
            </a:r>
            <a:r>
              <a:rPr lang="el-GR" sz="2200" dirty="0" smtClean="0"/>
              <a:t>και μεταβάλουν ταχύτατα την </a:t>
            </a:r>
            <a:r>
              <a:rPr lang="el-GR" sz="2200" dirty="0" err="1" smtClean="0"/>
              <a:t>νευρωνική</a:t>
            </a:r>
            <a:r>
              <a:rPr lang="el-GR" sz="2200" dirty="0" smtClean="0"/>
              <a:t> διεγερσιμότητα και πλαστικότητα.</a:t>
            </a:r>
            <a:endParaRPr lang="el-GR" sz="2200" dirty="0"/>
          </a:p>
          <a:p>
            <a:r>
              <a:rPr lang="el-GR" sz="2200" b="1" dirty="0"/>
              <a:t>ΝΟ, </a:t>
            </a:r>
            <a:r>
              <a:rPr lang="en-US" sz="2200" b="1" dirty="0"/>
              <a:t>CO, </a:t>
            </a:r>
            <a:r>
              <a:rPr lang="el-GR" sz="2200" b="1" dirty="0"/>
              <a:t>αμμωνία</a:t>
            </a:r>
            <a:r>
              <a:rPr lang="el-GR" sz="2200" dirty="0"/>
              <a:t>, που επηρεάζουν την διεγερσιμότητα των νευρικών κυττάρων. </a:t>
            </a:r>
          </a:p>
          <a:p>
            <a:r>
              <a:rPr lang="el-GR" sz="2200" b="1" dirty="0" err="1"/>
              <a:t>Νευτροτροφικοί</a:t>
            </a:r>
            <a:r>
              <a:rPr lang="el-GR" sz="2200" b="1" dirty="0"/>
              <a:t> παράγοντες</a:t>
            </a:r>
            <a:r>
              <a:rPr lang="el-GR" sz="2200" dirty="0"/>
              <a:t>: παράγονται εντός του ΚΝΣ από νευρώνες, </a:t>
            </a:r>
            <a:r>
              <a:rPr lang="el-GR" sz="2200" dirty="0" err="1"/>
              <a:t>αστροκύτταρα</a:t>
            </a:r>
            <a:r>
              <a:rPr lang="el-GR" sz="2200" dirty="0"/>
              <a:t>, </a:t>
            </a:r>
            <a:r>
              <a:rPr lang="el-GR" sz="2200" dirty="0" err="1"/>
              <a:t>μικρογλοία</a:t>
            </a:r>
            <a:r>
              <a:rPr lang="el-GR" sz="2200" dirty="0"/>
              <a:t> ή φλεγμονώδη ανοσολογικά κύτταρα και βοηθούν τους νευρώνες να επιδιορθώσουν μια βλάβη.</a:t>
            </a:r>
          </a:p>
          <a:p>
            <a:endParaRPr lang="el-GR" sz="2000" dirty="0"/>
          </a:p>
        </p:txBody>
      </p:sp>
      <p:pic>
        <p:nvPicPr>
          <p:cNvPr id="5" name="Εικόνα 4"/>
          <p:cNvPicPr>
            <a:picLocks noChangeAspect="1"/>
          </p:cNvPicPr>
          <p:nvPr/>
        </p:nvPicPr>
        <p:blipFill>
          <a:blip r:embed="rId2"/>
          <a:stretch>
            <a:fillRect/>
          </a:stretch>
        </p:blipFill>
        <p:spPr>
          <a:xfrm>
            <a:off x="-3049" y="2171105"/>
            <a:ext cx="5723731" cy="4274911"/>
          </a:xfrm>
          <a:prstGeom prst="rect">
            <a:avLst/>
          </a:prstGeom>
        </p:spPr>
      </p:pic>
    </p:spTree>
    <p:extLst>
      <p:ext uri="{BB962C8B-B14F-4D97-AF65-F5344CB8AC3E}">
        <p14:creationId xmlns:p14="http://schemas.microsoft.com/office/powerpoint/2010/main" val="33193075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9A5CE1C-CDD0-43EE-A21B-F65AF779F2B4}"/>
              </a:ext>
            </a:extLst>
          </p:cNvPr>
          <p:cNvSpPr>
            <a:spLocks noGrp="1"/>
          </p:cNvSpPr>
          <p:nvPr>
            <p:ph type="title"/>
          </p:nvPr>
        </p:nvSpPr>
        <p:spPr>
          <a:xfrm>
            <a:off x="484139" y="165836"/>
            <a:ext cx="3201366" cy="1511911"/>
          </a:xfrm>
        </p:spPr>
        <p:txBody>
          <a:bodyPr anchor="b">
            <a:normAutofit/>
          </a:bodyPr>
          <a:lstStyle/>
          <a:p>
            <a:pPr algn="r"/>
            <a:r>
              <a:rPr lang="el-GR" sz="3100" dirty="0">
                <a:solidFill>
                  <a:srgbClr val="FFFFFF"/>
                </a:solidFill>
              </a:rPr>
              <a:t>Ρυθμιστικά μόρια</a:t>
            </a:r>
          </a:p>
        </p:txBody>
      </p:sp>
      <p:sp>
        <p:nvSpPr>
          <p:cNvPr id="3" name="Θέση περιεχομένου 2">
            <a:extLst>
              <a:ext uri="{FF2B5EF4-FFF2-40B4-BE49-F238E27FC236}">
                <a16:creationId xmlns:a16="http://schemas.microsoft.com/office/drawing/2014/main" id="{0677CC8E-8694-480F-ABEB-84DF26302764}"/>
              </a:ext>
            </a:extLst>
          </p:cNvPr>
          <p:cNvSpPr>
            <a:spLocks noGrp="1"/>
          </p:cNvSpPr>
          <p:nvPr>
            <p:ph idx="1"/>
          </p:nvPr>
        </p:nvSpPr>
        <p:spPr>
          <a:xfrm>
            <a:off x="4810540" y="-10142"/>
            <a:ext cx="7381460" cy="6837724"/>
          </a:xfrm>
        </p:spPr>
        <p:txBody>
          <a:bodyPr anchor="ctr">
            <a:noAutofit/>
          </a:bodyPr>
          <a:lstStyle/>
          <a:p>
            <a:r>
              <a:rPr lang="el-GR" sz="2200" b="1" dirty="0" err="1"/>
              <a:t>Νευροπεπτίδια-Νευροορμόνες</a:t>
            </a:r>
            <a:r>
              <a:rPr lang="el-GR" sz="2200" b="1" dirty="0"/>
              <a:t>:</a:t>
            </a:r>
            <a:endParaRPr lang="el-GR" sz="2200" dirty="0"/>
          </a:p>
          <a:p>
            <a:pPr>
              <a:buFont typeface="Wingdings" panose="05000000000000000000" pitchFamily="2" charset="2"/>
              <a:buChar char="ü"/>
            </a:pPr>
            <a:r>
              <a:rPr lang="el-GR" sz="2200" dirty="0"/>
              <a:t> </a:t>
            </a:r>
            <a:r>
              <a:rPr lang="el-GR" sz="2100" u="sng" dirty="0" err="1"/>
              <a:t>Υποθαλαμικές</a:t>
            </a:r>
            <a:r>
              <a:rPr lang="el-GR" sz="2100" u="sng" dirty="0"/>
              <a:t> ορμόνες</a:t>
            </a:r>
            <a:r>
              <a:rPr lang="el-GR" sz="2100" dirty="0"/>
              <a:t>, (άξονας υποθαλάμου- οπίσθιας υπόφυσης ή </a:t>
            </a:r>
            <a:r>
              <a:rPr lang="el-GR" sz="2100" dirty="0" err="1"/>
              <a:t>νευρο</a:t>
            </a:r>
            <a:r>
              <a:rPr lang="el-GR" sz="2100" dirty="0"/>
              <a:t>-υπόφυση) όπως </a:t>
            </a:r>
            <a:r>
              <a:rPr lang="el-GR" sz="2100" dirty="0" err="1"/>
              <a:t>ωκυτοκίνη</a:t>
            </a:r>
            <a:r>
              <a:rPr lang="el-GR" sz="2100" dirty="0"/>
              <a:t> και </a:t>
            </a:r>
            <a:r>
              <a:rPr lang="el-GR" sz="2100" dirty="0" err="1"/>
              <a:t>βαζοπρεσίνη</a:t>
            </a:r>
            <a:r>
              <a:rPr lang="el-GR" sz="2100" dirty="0"/>
              <a:t> </a:t>
            </a:r>
            <a:r>
              <a:rPr lang="en-US" sz="2100" dirty="0"/>
              <a:t>(ADH </a:t>
            </a:r>
            <a:r>
              <a:rPr lang="el-GR" sz="2100" dirty="0"/>
              <a:t>ή </a:t>
            </a:r>
            <a:r>
              <a:rPr lang="el-GR" sz="2100" dirty="0" err="1"/>
              <a:t>αντιδιουρητική</a:t>
            </a:r>
            <a:r>
              <a:rPr lang="el-GR" sz="2100" dirty="0"/>
              <a:t> ορμόνη), </a:t>
            </a:r>
            <a:r>
              <a:rPr lang="el-GR" sz="2100" dirty="0" err="1"/>
              <a:t>σωματοστατίνη</a:t>
            </a:r>
            <a:r>
              <a:rPr lang="el-GR" sz="2100" dirty="0"/>
              <a:t>, </a:t>
            </a:r>
            <a:r>
              <a:rPr lang="el-GR" sz="2100" dirty="0" err="1"/>
              <a:t>εκλυτική</a:t>
            </a:r>
            <a:r>
              <a:rPr lang="el-GR" sz="2100" dirty="0"/>
              <a:t> ορμόνη </a:t>
            </a:r>
            <a:r>
              <a:rPr lang="el-GR" sz="2100" dirty="0" err="1" smtClean="0"/>
              <a:t>θυρεοτροπίνης</a:t>
            </a:r>
            <a:r>
              <a:rPr lang="en-US" sz="2100" dirty="0" smtClean="0"/>
              <a:t> (</a:t>
            </a:r>
            <a:r>
              <a:rPr lang="en-US" sz="2100" dirty="0"/>
              <a:t>TRH)</a:t>
            </a:r>
            <a:r>
              <a:rPr lang="el-GR" sz="2100" dirty="0"/>
              <a:t>, </a:t>
            </a:r>
            <a:r>
              <a:rPr lang="el-GR" sz="2100" dirty="0" err="1"/>
              <a:t>εκλυτική</a:t>
            </a:r>
            <a:r>
              <a:rPr lang="el-GR" sz="2100" dirty="0"/>
              <a:t> ορμόνη </a:t>
            </a:r>
            <a:r>
              <a:rPr lang="el-GR" sz="2100" dirty="0" err="1"/>
              <a:t>γοναδοτροπινών</a:t>
            </a:r>
            <a:r>
              <a:rPr lang="el-GR" sz="2100" dirty="0"/>
              <a:t> και της αυξητικής </a:t>
            </a:r>
            <a:r>
              <a:rPr lang="el-GR" sz="2100" dirty="0" smtClean="0"/>
              <a:t>ορμόνης</a:t>
            </a:r>
            <a:r>
              <a:rPr lang="en-US" sz="2100" dirty="0"/>
              <a:t>.</a:t>
            </a:r>
            <a:endParaRPr lang="el-GR" sz="2100" dirty="0"/>
          </a:p>
          <a:p>
            <a:pPr>
              <a:buFont typeface="Wingdings" panose="05000000000000000000" pitchFamily="2" charset="2"/>
              <a:buChar char="ü"/>
            </a:pPr>
            <a:r>
              <a:rPr lang="el-GR" sz="2100" u="sng" dirty="0"/>
              <a:t>Υποφυσιακές ορμόνες </a:t>
            </a:r>
            <a:r>
              <a:rPr lang="el-GR" sz="2100" dirty="0"/>
              <a:t>(πρόσθια υπόφυση ή </a:t>
            </a:r>
            <a:r>
              <a:rPr lang="el-GR" sz="2100" dirty="0" err="1"/>
              <a:t>αδενο</a:t>
            </a:r>
            <a:r>
              <a:rPr lang="el-GR" sz="2100" dirty="0"/>
              <a:t>-υπόφυση) όπως η </a:t>
            </a:r>
            <a:r>
              <a:rPr lang="el-GR" sz="2100" dirty="0" err="1"/>
              <a:t>αδρενοκορτικοτρόπος</a:t>
            </a:r>
            <a:r>
              <a:rPr lang="el-GR" sz="2100" dirty="0"/>
              <a:t> ορμόνη (</a:t>
            </a:r>
            <a:r>
              <a:rPr lang="en-US" sz="2100" dirty="0"/>
              <a:t>ACTH),</a:t>
            </a:r>
            <a:r>
              <a:rPr lang="el-GR" sz="2100" dirty="0"/>
              <a:t> η διεγερτική ορμόνη των α-</a:t>
            </a:r>
            <a:r>
              <a:rPr lang="el-GR" sz="2100" dirty="0" err="1"/>
              <a:t>μελανοκυττάρων</a:t>
            </a:r>
            <a:r>
              <a:rPr lang="el-GR" sz="2100" dirty="0"/>
              <a:t> (</a:t>
            </a:r>
            <a:r>
              <a:rPr lang="en-US" sz="2100" dirty="0"/>
              <a:t>MSH), </a:t>
            </a:r>
            <a:r>
              <a:rPr lang="el-GR" sz="2100" dirty="0"/>
              <a:t>η</a:t>
            </a:r>
            <a:r>
              <a:rPr lang="en-US" sz="2100" dirty="0"/>
              <a:t> </a:t>
            </a:r>
            <a:r>
              <a:rPr lang="el-GR" sz="2100" dirty="0"/>
              <a:t>αυξητική ορμόνη (</a:t>
            </a:r>
            <a:r>
              <a:rPr lang="en-US" sz="2100" dirty="0"/>
              <a:t>GH),</a:t>
            </a:r>
            <a:r>
              <a:rPr lang="el-GR" sz="2100" dirty="0"/>
              <a:t> η</a:t>
            </a:r>
            <a:r>
              <a:rPr lang="en-US" sz="2100" dirty="0"/>
              <a:t> </a:t>
            </a:r>
            <a:r>
              <a:rPr lang="el-GR" sz="2100" dirty="0" err="1"/>
              <a:t>θυλακιοτρόπος</a:t>
            </a:r>
            <a:r>
              <a:rPr lang="el-GR" sz="2100" dirty="0"/>
              <a:t> ορμόνη (</a:t>
            </a:r>
            <a:r>
              <a:rPr lang="en-US" sz="2100" dirty="0"/>
              <a:t>FSH)</a:t>
            </a:r>
            <a:r>
              <a:rPr lang="el-GR" sz="2100" dirty="0"/>
              <a:t>, η </a:t>
            </a:r>
            <a:r>
              <a:rPr lang="el-GR" sz="2100" dirty="0" err="1"/>
              <a:t>ωχρινοτρόπος</a:t>
            </a:r>
            <a:r>
              <a:rPr lang="el-GR" sz="2100" dirty="0"/>
              <a:t> ορμόνη </a:t>
            </a:r>
            <a:r>
              <a:rPr lang="en-US" sz="2100" dirty="0"/>
              <a:t>(LH), </a:t>
            </a:r>
            <a:r>
              <a:rPr lang="el-GR" sz="2100" dirty="0" err="1"/>
              <a:t>θυρεοειδοτρόπος</a:t>
            </a:r>
            <a:r>
              <a:rPr lang="el-GR" sz="2100" dirty="0"/>
              <a:t> ορμόνη(</a:t>
            </a:r>
            <a:r>
              <a:rPr lang="en-US" sz="2100" dirty="0"/>
              <a:t>TSH), </a:t>
            </a:r>
            <a:r>
              <a:rPr lang="el-GR" sz="2100" dirty="0" err="1"/>
              <a:t>οπιοειδή</a:t>
            </a:r>
            <a:r>
              <a:rPr lang="el-GR" sz="2100" dirty="0"/>
              <a:t> πεπτίδια, </a:t>
            </a:r>
            <a:r>
              <a:rPr lang="el-GR" sz="2100" dirty="0" err="1"/>
              <a:t>χολοκυστοκινίνη</a:t>
            </a:r>
            <a:r>
              <a:rPr lang="el-GR" sz="2100" dirty="0"/>
              <a:t> κλπ. </a:t>
            </a:r>
          </a:p>
          <a:p>
            <a:pPr>
              <a:buFont typeface="Wingdings" panose="05000000000000000000" pitchFamily="2" charset="2"/>
              <a:buChar char="ü"/>
            </a:pPr>
            <a:r>
              <a:rPr lang="el-GR" sz="2100" dirty="0" err="1"/>
              <a:t>Καλσιτονίνη</a:t>
            </a:r>
            <a:r>
              <a:rPr lang="el-GR" sz="2100" dirty="0"/>
              <a:t>, από τα κύτταρα </a:t>
            </a:r>
            <a:r>
              <a:rPr lang="en-US" sz="2100" dirty="0"/>
              <a:t>C </a:t>
            </a:r>
            <a:r>
              <a:rPr lang="el-GR" sz="2100" dirty="0"/>
              <a:t>του θυρεοειδούς αδένα.</a:t>
            </a:r>
          </a:p>
          <a:p>
            <a:pPr marL="0" indent="0">
              <a:buNone/>
            </a:pPr>
            <a:r>
              <a:rPr lang="el-GR" sz="2100" dirty="0"/>
              <a:t>    Η σύνθεσή τους επιτελείται κυρίως στο κυτταρόπλασμα των νευρικών κυττάρων και το παραγόμενο πεπτίδιο μεταφέρεται στις νευρικές απολήξεις. </a:t>
            </a:r>
            <a:r>
              <a:rPr lang="el-GR" sz="2100" dirty="0" err="1"/>
              <a:t>Μεμονομένα</a:t>
            </a:r>
            <a:r>
              <a:rPr lang="el-GR" sz="2100" dirty="0"/>
              <a:t> γονίδια με </a:t>
            </a:r>
            <a:r>
              <a:rPr lang="el-GR" sz="2100" dirty="0" err="1"/>
              <a:t>μεταμεταφραστικές</a:t>
            </a:r>
            <a:r>
              <a:rPr lang="el-GR" sz="2100" dirty="0"/>
              <a:t> τροποποιήσεις μπορούν να παράγουν ποικιλία </a:t>
            </a:r>
            <a:r>
              <a:rPr lang="el-GR" sz="2100" dirty="0" err="1"/>
              <a:t>νευροπεπτιδίων</a:t>
            </a:r>
            <a:r>
              <a:rPr lang="el-GR" sz="2100" dirty="0"/>
              <a:t> πχ η πρωτεολυτική διεργασία της </a:t>
            </a:r>
            <a:r>
              <a:rPr lang="el-GR" sz="2100" dirty="0" err="1"/>
              <a:t>προπιομελανοκορτίνης</a:t>
            </a:r>
            <a:r>
              <a:rPr lang="el-GR" sz="2100" dirty="0"/>
              <a:t> (</a:t>
            </a:r>
            <a:r>
              <a:rPr lang="en-US" sz="2100" dirty="0"/>
              <a:t>POMC)</a:t>
            </a:r>
            <a:r>
              <a:rPr lang="el-GR" sz="2100" dirty="0"/>
              <a:t> οδηγεί στη (</a:t>
            </a:r>
            <a:r>
              <a:rPr lang="en-US" sz="2100" dirty="0"/>
              <a:t>ACTH), </a:t>
            </a:r>
            <a:r>
              <a:rPr lang="el-GR" sz="2100" dirty="0"/>
              <a:t>την α-,γ- και β-</a:t>
            </a:r>
            <a:r>
              <a:rPr lang="en-US" sz="2100" dirty="0"/>
              <a:t>MSH </a:t>
            </a:r>
            <a:r>
              <a:rPr lang="el-GR" sz="2100" dirty="0"/>
              <a:t>αλλά και την β-</a:t>
            </a:r>
            <a:r>
              <a:rPr lang="el-GR" sz="2100" dirty="0" err="1"/>
              <a:t>ενδορφίνη</a:t>
            </a:r>
            <a:r>
              <a:rPr lang="el-GR" sz="2100" dirty="0"/>
              <a:t>.</a:t>
            </a:r>
          </a:p>
        </p:txBody>
      </p:sp>
      <p:pic>
        <p:nvPicPr>
          <p:cNvPr id="4" name="Εικόνα 3">
            <a:extLst>
              <a:ext uri="{FF2B5EF4-FFF2-40B4-BE49-F238E27FC236}">
                <a16:creationId xmlns:a16="http://schemas.microsoft.com/office/drawing/2014/main" id="{901B8BB9-C335-B422-C503-D55BA69841E0}"/>
              </a:ext>
            </a:extLst>
          </p:cNvPr>
          <p:cNvPicPr>
            <a:picLocks noChangeAspect="1"/>
          </p:cNvPicPr>
          <p:nvPr/>
        </p:nvPicPr>
        <p:blipFill>
          <a:blip r:embed="rId2"/>
          <a:stretch>
            <a:fillRect/>
          </a:stretch>
        </p:blipFill>
        <p:spPr>
          <a:xfrm>
            <a:off x="-1" y="1872109"/>
            <a:ext cx="4807493" cy="4975754"/>
          </a:xfrm>
          <a:prstGeom prst="rect">
            <a:avLst/>
          </a:prstGeom>
        </p:spPr>
      </p:pic>
    </p:spTree>
    <p:extLst>
      <p:ext uri="{BB962C8B-B14F-4D97-AF65-F5344CB8AC3E}">
        <p14:creationId xmlns:p14="http://schemas.microsoft.com/office/powerpoint/2010/main" val="41499379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0A5C0521-9FA4-49F0-B3E0-65E546099E24}"/>
              </a:ext>
            </a:extLst>
          </p:cNvPr>
          <p:cNvPicPr>
            <a:picLocks noChangeAspect="1"/>
          </p:cNvPicPr>
          <p:nvPr/>
        </p:nvPicPr>
        <p:blipFill>
          <a:blip r:embed="rId2"/>
          <a:stretch>
            <a:fillRect/>
          </a:stretch>
        </p:blipFill>
        <p:spPr>
          <a:xfrm>
            <a:off x="3087757" y="71227"/>
            <a:ext cx="6013982" cy="6712750"/>
          </a:xfrm>
          <a:prstGeom prst="rect">
            <a:avLst/>
          </a:prstGeom>
        </p:spPr>
      </p:pic>
      <p:sp>
        <p:nvSpPr>
          <p:cNvPr id="3" name="TextBox 2"/>
          <p:cNvSpPr txBox="1"/>
          <p:nvPr/>
        </p:nvSpPr>
        <p:spPr>
          <a:xfrm>
            <a:off x="8978537" y="3927566"/>
            <a:ext cx="3058758" cy="1200329"/>
          </a:xfrm>
          <a:prstGeom prst="rect">
            <a:avLst/>
          </a:prstGeom>
          <a:noFill/>
        </p:spPr>
        <p:txBody>
          <a:bodyPr wrap="square" rtlCol="0">
            <a:spAutoFit/>
          </a:bodyPr>
          <a:lstStyle/>
          <a:p>
            <a:r>
              <a:rPr lang="el-GR" u="sng" dirty="0" err="1"/>
              <a:t>Υποθαλαμικές</a:t>
            </a:r>
            <a:r>
              <a:rPr lang="el-GR" u="sng" dirty="0"/>
              <a:t> ορμόνες</a:t>
            </a:r>
            <a:r>
              <a:rPr lang="el-GR" dirty="0"/>
              <a:t>, (άξονας υποθαλάμου- οπίσθιας υπόφυσης ή </a:t>
            </a:r>
            <a:r>
              <a:rPr lang="el-GR" dirty="0" err="1"/>
              <a:t>νευρο</a:t>
            </a:r>
            <a:r>
              <a:rPr lang="el-GR" dirty="0"/>
              <a:t>-υπόφυση)</a:t>
            </a:r>
          </a:p>
        </p:txBody>
      </p:sp>
      <p:sp>
        <p:nvSpPr>
          <p:cNvPr id="4" name="TextBox 3"/>
          <p:cNvSpPr txBox="1"/>
          <p:nvPr/>
        </p:nvSpPr>
        <p:spPr>
          <a:xfrm>
            <a:off x="287384" y="4204565"/>
            <a:ext cx="2926080" cy="923330"/>
          </a:xfrm>
          <a:prstGeom prst="rect">
            <a:avLst/>
          </a:prstGeom>
          <a:noFill/>
        </p:spPr>
        <p:txBody>
          <a:bodyPr wrap="square" rtlCol="0">
            <a:spAutoFit/>
          </a:bodyPr>
          <a:lstStyle/>
          <a:p>
            <a:r>
              <a:rPr lang="el-GR" u="sng" dirty="0"/>
              <a:t>Υποφυσιακές ορμόνες </a:t>
            </a:r>
            <a:r>
              <a:rPr lang="el-GR" dirty="0"/>
              <a:t>(πρόσθια υπόφυση ή </a:t>
            </a:r>
            <a:r>
              <a:rPr lang="el-GR" dirty="0" err="1"/>
              <a:t>αδενο</a:t>
            </a:r>
            <a:r>
              <a:rPr lang="el-GR" dirty="0"/>
              <a:t>-υπόφυση)</a:t>
            </a:r>
          </a:p>
        </p:txBody>
      </p:sp>
    </p:spTree>
    <p:extLst>
      <p:ext uri="{BB962C8B-B14F-4D97-AF65-F5344CB8AC3E}">
        <p14:creationId xmlns:p14="http://schemas.microsoft.com/office/powerpoint/2010/main" val="11021229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8C5F62E9-A9F2-4DC6-AD5E-D5C6DF55A99B}"/>
              </a:ext>
            </a:extLst>
          </p:cNvPr>
          <p:cNvSpPr>
            <a:spLocks noGrp="1"/>
          </p:cNvSpPr>
          <p:nvPr>
            <p:ph type="title"/>
          </p:nvPr>
        </p:nvSpPr>
        <p:spPr>
          <a:xfrm>
            <a:off x="826396" y="586856"/>
            <a:ext cx="4230100" cy="1085190"/>
          </a:xfrm>
        </p:spPr>
        <p:txBody>
          <a:bodyPr anchor="b">
            <a:normAutofit/>
          </a:bodyPr>
          <a:lstStyle/>
          <a:p>
            <a:pPr algn="r"/>
            <a:r>
              <a:rPr lang="el-GR" sz="4000" dirty="0">
                <a:solidFill>
                  <a:srgbClr val="FFFFFF"/>
                </a:solidFill>
              </a:rPr>
              <a:t>Ρυθμιστικά μόρια</a:t>
            </a:r>
          </a:p>
        </p:txBody>
      </p:sp>
      <p:sp>
        <p:nvSpPr>
          <p:cNvPr id="3" name="Θέση περιεχομένου 2">
            <a:extLst>
              <a:ext uri="{FF2B5EF4-FFF2-40B4-BE49-F238E27FC236}">
                <a16:creationId xmlns:a16="http://schemas.microsoft.com/office/drawing/2014/main" id="{C9C3B20C-E191-467C-86D1-1559D80BB8D2}"/>
              </a:ext>
            </a:extLst>
          </p:cNvPr>
          <p:cNvSpPr>
            <a:spLocks noGrp="1"/>
          </p:cNvSpPr>
          <p:nvPr>
            <p:ph idx="1"/>
          </p:nvPr>
        </p:nvSpPr>
        <p:spPr>
          <a:xfrm>
            <a:off x="6270171" y="228599"/>
            <a:ext cx="5847471" cy="6400799"/>
          </a:xfrm>
        </p:spPr>
        <p:txBody>
          <a:bodyPr anchor="ctr">
            <a:normAutofit/>
          </a:bodyPr>
          <a:lstStyle/>
          <a:p>
            <a:r>
              <a:rPr lang="el-GR" sz="2000" b="1" dirty="0"/>
              <a:t>Μονοξείδιο του αζώτου (ΝΟ) </a:t>
            </a:r>
            <a:r>
              <a:rPr lang="el-GR" sz="2000" dirty="0"/>
              <a:t>και</a:t>
            </a:r>
            <a:r>
              <a:rPr lang="el-GR" sz="2000" b="1" dirty="0"/>
              <a:t> μονοξείδιο του άνθρακα (</a:t>
            </a:r>
            <a:r>
              <a:rPr lang="en-US" sz="2000" b="1" dirty="0"/>
              <a:t>CO)</a:t>
            </a:r>
            <a:r>
              <a:rPr lang="en-US" sz="2000" dirty="0"/>
              <a:t>. To </a:t>
            </a:r>
            <a:r>
              <a:rPr lang="el-GR" sz="2000" dirty="0"/>
              <a:t>ΝΟ εμπλέκεται σε πλήθος φαινόμενα του ΚΝΣ όπως την απελευθέρωση των νευροδιαβιβαστών, </a:t>
            </a:r>
            <a:r>
              <a:rPr lang="el-GR" sz="2000" dirty="0" smtClean="0"/>
              <a:t>διέγερση της </a:t>
            </a:r>
            <a:r>
              <a:rPr lang="en-US" sz="2000" dirty="0" smtClean="0"/>
              <a:t>GC, </a:t>
            </a:r>
            <a:r>
              <a:rPr lang="el-GR" sz="2000" dirty="0" smtClean="0"/>
              <a:t>την </a:t>
            </a:r>
            <a:r>
              <a:rPr lang="el-GR" sz="2000" dirty="0"/>
              <a:t>ενίσχυση της δράσης του </a:t>
            </a:r>
            <a:r>
              <a:rPr lang="el-GR" sz="2000" dirty="0" err="1"/>
              <a:t>γλουταμικής</a:t>
            </a:r>
            <a:r>
              <a:rPr lang="el-GR" sz="2000" dirty="0"/>
              <a:t> τοξικότητας κλπ. Το </a:t>
            </a:r>
            <a:r>
              <a:rPr lang="en-US" sz="2000" dirty="0"/>
              <a:t>CO </a:t>
            </a:r>
            <a:r>
              <a:rPr lang="el-GR" sz="2000" dirty="0"/>
              <a:t>που σχηματίζεται από τους νευρώνες δρα με διάχυση ως ενδοκυττάριος αγγελιοφόρος που διεγείρει την διαλυτή </a:t>
            </a:r>
            <a:r>
              <a:rPr lang="el-GR" sz="2000" dirty="0" err="1"/>
              <a:t>γουανιλική</a:t>
            </a:r>
            <a:r>
              <a:rPr lang="el-GR" sz="2000" dirty="0"/>
              <a:t> </a:t>
            </a:r>
            <a:r>
              <a:rPr lang="el-GR" sz="2000" dirty="0" err="1" smtClean="0"/>
              <a:t>κυκλάση</a:t>
            </a:r>
            <a:r>
              <a:rPr lang="en-US" sz="2000" dirty="0" smtClean="0"/>
              <a:t> (GC)</a:t>
            </a:r>
            <a:r>
              <a:rPr lang="el-GR" sz="2000" dirty="0" smtClean="0"/>
              <a:t>.</a:t>
            </a:r>
            <a:endParaRPr lang="el-GR" sz="2000" dirty="0"/>
          </a:p>
          <a:p>
            <a:r>
              <a:rPr lang="el-GR" sz="2000" b="1" dirty="0" err="1"/>
              <a:t>Κυτταροκίνες</a:t>
            </a:r>
            <a:r>
              <a:rPr lang="el-GR" sz="2000" b="1" dirty="0"/>
              <a:t>:</a:t>
            </a:r>
            <a:r>
              <a:rPr lang="el-GR" sz="2000" dirty="0"/>
              <a:t> </a:t>
            </a:r>
            <a:r>
              <a:rPr lang="en-US" sz="2000" dirty="0" smtClean="0"/>
              <a:t>(</a:t>
            </a:r>
            <a:r>
              <a:rPr lang="el-GR" sz="2000" dirty="0" err="1" smtClean="0"/>
              <a:t>ιντερλευκίνες</a:t>
            </a:r>
            <a:r>
              <a:rPr lang="el-GR" sz="2000" dirty="0" smtClean="0"/>
              <a:t>, </a:t>
            </a:r>
            <a:r>
              <a:rPr lang="el-GR" sz="2000" dirty="0" err="1" smtClean="0"/>
              <a:t>ιντερφερόνες</a:t>
            </a:r>
            <a:r>
              <a:rPr lang="el-GR" sz="2000" dirty="0" smtClean="0"/>
              <a:t>, </a:t>
            </a:r>
            <a:r>
              <a:rPr lang="el-GR" sz="2000" dirty="0" err="1" smtClean="0"/>
              <a:t>λεμφοκίνες</a:t>
            </a:r>
            <a:r>
              <a:rPr lang="el-GR" sz="2000" dirty="0" smtClean="0"/>
              <a:t>), οικογένεια </a:t>
            </a:r>
            <a:r>
              <a:rPr lang="el-GR" sz="2000" dirty="0" err="1"/>
              <a:t>πολυπεπτιδικών</a:t>
            </a:r>
            <a:r>
              <a:rPr lang="el-GR" sz="2000" dirty="0"/>
              <a:t> ρυθμιστών που εκκρίνονται από νευρώνες και </a:t>
            </a:r>
            <a:r>
              <a:rPr lang="el-GR" sz="2000" dirty="0" err="1" smtClean="0"/>
              <a:t>αστροκύτταρα</a:t>
            </a:r>
            <a:r>
              <a:rPr lang="el-GR" sz="2000" dirty="0" smtClean="0"/>
              <a:t>, </a:t>
            </a:r>
            <a:r>
              <a:rPr lang="el-GR" sz="2000" dirty="0"/>
              <a:t>όταν διεγερθούν σε </a:t>
            </a:r>
            <a:r>
              <a:rPr lang="el-GR" sz="2000" dirty="0" err="1"/>
              <a:t>παθοφυσιολογικές</a:t>
            </a:r>
            <a:r>
              <a:rPr lang="el-GR" sz="2000" dirty="0"/>
              <a:t> καταστάσεις και μπορούν να λειτουργήσουν ως </a:t>
            </a:r>
            <a:r>
              <a:rPr lang="el-GR" sz="2000" dirty="0" smtClean="0"/>
              <a:t>ρυθμιστές, </a:t>
            </a:r>
            <a:r>
              <a:rPr lang="el-GR" sz="2000" dirty="0"/>
              <a:t>της φλεγμονής του νευρικού συστήματος.</a:t>
            </a:r>
          </a:p>
          <a:p>
            <a:r>
              <a:rPr lang="el-GR" sz="2000" b="1" dirty="0" err="1"/>
              <a:t>Λιπιδικοί</a:t>
            </a:r>
            <a:r>
              <a:rPr lang="el-GR" sz="2000" b="1" dirty="0"/>
              <a:t> μεσολαβητές </a:t>
            </a:r>
            <a:r>
              <a:rPr lang="el-GR" sz="2000" dirty="0"/>
              <a:t>όπως οι </a:t>
            </a:r>
            <a:r>
              <a:rPr lang="el-GR" sz="2000" dirty="0" err="1"/>
              <a:t>μεταβολίτες</a:t>
            </a:r>
            <a:r>
              <a:rPr lang="el-GR" sz="2000" dirty="0"/>
              <a:t> του </a:t>
            </a:r>
            <a:r>
              <a:rPr lang="el-GR" sz="2000" dirty="0" err="1"/>
              <a:t>αραχιδινικού</a:t>
            </a:r>
            <a:r>
              <a:rPr lang="el-GR" sz="2000" dirty="0"/>
              <a:t> οξέος που δρουν στον σχηματισμό  </a:t>
            </a:r>
            <a:r>
              <a:rPr lang="en-US" sz="2000" dirty="0"/>
              <a:t>LTP </a:t>
            </a:r>
            <a:r>
              <a:rPr lang="el-GR" sz="2000" dirty="0"/>
              <a:t>(φαινόμενο παράτασης της </a:t>
            </a:r>
            <a:r>
              <a:rPr lang="el-GR" sz="2000" dirty="0" err="1"/>
              <a:t>μετασυναπτικής</a:t>
            </a:r>
            <a:r>
              <a:rPr lang="el-GR" sz="2000" dirty="0"/>
              <a:t> απάντησης σε ένα </a:t>
            </a:r>
            <a:r>
              <a:rPr lang="el-GR" sz="2000" dirty="0" err="1"/>
              <a:t>προσυναπτικό</a:t>
            </a:r>
            <a:r>
              <a:rPr lang="el-GR" sz="2000" dirty="0"/>
              <a:t> ερέθισμα) και άλλων μορφών </a:t>
            </a:r>
            <a:r>
              <a:rPr lang="el-GR" sz="2000" dirty="0" err="1"/>
              <a:t>νευρωνικής</a:t>
            </a:r>
            <a:r>
              <a:rPr lang="el-GR" sz="2000" dirty="0"/>
              <a:t> πλαστικότητας.</a:t>
            </a:r>
          </a:p>
          <a:p>
            <a:endParaRPr lang="el-GR" sz="1700" dirty="0"/>
          </a:p>
        </p:txBody>
      </p:sp>
      <p:pic>
        <p:nvPicPr>
          <p:cNvPr id="4" name="Εικόνα 3">
            <a:extLst>
              <a:ext uri="{FF2B5EF4-FFF2-40B4-BE49-F238E27FC236}">
                <a16:creationId xmlns:a16="http://schemas.microsoft.com/office/drawing/2014/main" id="{612E9C48-3362-A406-B335-092B8544B0C4}"/>
              </a:ext>
            </a:extLst>
          </p:cNvPr>
          <p:cNvPicPr>
            <a:picLocks noChangeAspect="1"/>
          </p:cNvPicPr>
          <p:nvPr/>
        </p:nvPicPr>
        <p:blipFill>
          <a:blip r:embed="rId2"/>
          <a:stretch>
            <a:fillRect/>
          </a:stretch>
        </p:blipFill>
        <p:spPr>
          <a:xfrm>
            <a:off x="0" y="2108703"/>
            <a:ext cx="2853396" cy="4398329"/>
          </a:xfrm>
          <a:prstGeom prst="rect">
            <a:avLst/>
          </a:prstGeom>
        </p:spPr>
      </p:pic>
      <p:pic>
        <p:nvPicPr>
          <p:cNvPr id="5" name="Εικόνα 4">
            <a:extLst>
              <a:ext uri="{FF2B5EF4-FFF2-40B4-BE49-F238E27FC236}">
                <a16:creationId xmlns:a16="http://schemas.microsoft.com/office/drawing/2014/main" id="{F24CFD6D-593D-2380-265F-7B38D2AFA3D9}"/>
              </a:ext>
            </a:extLst>
          </p:cNvPr>
          <p:cNvPicPr>
            <a:picLocks noChangeAspect="1"/>
          </p:cNvPicPr>
          <p:nvPr/>
        </p:nvPicPr>
        <p:blipFill>
          <a:blip r:embed="rId3"/>
          <a:stretch>
            <a:fillRect/>
          </a:stretch>
        </p:blipFill>
        <p:spPr>
          <a:xfrm>
            <a:off x="2861537" y="3015549"/>
            <a:ext cx="3408634" cy="2657124"/>
          </a:xfrm>
          <a:prstGeom prst="rect">
            <a:avLst/>
          </a:prstGeom>
        </p:spPr>
      </p:pic>
    </p:spTree>
    <p:extLst>
      <p:ext uri="{BB962C8B-B14F-4D97-AF65-F5344CB8AC3E}">
        <p14:creationId xmlns:p14="http://schemas.microsoft.com/office/powerpoint/2010/main" val="4431578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0C986D38-EA87-4E47-B58F-649049E0DB91}"/>
              </a:ext>
            </a:extLst>
          </p:cNvPr>
          <p:cNvSpPr>
            <a:spLocks noGrp="1"/>
          </p:cNvSpPr>
          <p:nvPr>
            <p:ph type="title"/>
          </p:nvPr>
        </p:nvSpPr>
        <p:spPr>
          <a:xfrm>
            <a:off x="934872" y="982272"/>
            <a:ext cx="3388419" cy="3767298"/>
          </a:xfrm>
        </p:spPr>
        <p:txBody>
          <a:bodyPr>
            <a:normAutofit/>
          </a:bodyPr>
          <a:lstStyle/>
          <a:p>
            <a:r>
              <a:rPr lang="el-GR" sz="2800" dirty="0">
                <a:solidFill>
                  <a:srgbClr val="FFFFFF"/>
                </a:solidFill>
              </a:rPr>
              <a:t>Ο Ιπποκράτης (460-337 π.Χ.), διατύπωσε τη θεωρία ότι ο εγκέφαλος ήταν το όργανο που είναι επιφορτισμένο με τις νοητικές λειτουργίες, και τις διαταραχές.</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Θέση περιεχομένου 2">
            <a:extLst>
              <a:ext uri="{FF2B5EF4-FFF2-40B4-BE49-F238E27FC236}">
                <a16:creationId xmlns:a16="http://schemas.microsoft.com/office/drawing/2014/main" id="{D6913FB7-E44A-478A-BD52-DE412353B133}"/>
              </a:ext>
            </a:extLst>
          </p:cNvPr>
          <p:cNvSpPr>
            <a:spLocks noGrp="1"/>
          </p:cNvSpPr>
          <p:nvPr>
            <p:ph idx="1"/>
          </p:nvPr>
        </p:nvSpPr>
        <p:spPr>
          <a:xfrm>
            <a:off x="5221862" y="1719618"/>
            <a:ext cx="5948831" cy="4334629"/>
          </a:xfrm>
        </p:spPr>
        <p:txBody>
          <a:bodyPr anchor="ctr">
            <a:normAutofit/>
          </a:bodyPr>
          <a:lstStyle/>
          <a:p>
            <a:pPr marL="0" indent="0">
              <a:buNone/>
            </a:pPr>
            <a:r>
              <a:rPr lang="el-GR" sz="1900" dirty="0">
                <a:solidFill>
                  <a:srgbClr val="FEFFFF"/>
                </a:solidFill>
              </a:rPr>
              <a:t>«Οι άνθρωποι πρέπει να γνωρίζουν ότι ο εγκέφαλος είναι η μοναδική προέλευση για τις απολαύσεις και τις χαρές, το γέλιο και τα αστεία, τη θλίψη και την ανησυχία, καθώς και τη δυσφορία και διαφοροποιούνται μεταξύ ντροπής, καλού, κακού, ευτυχίας ... Μέσα από τον εγκέφαλο γινόμαστε παράφρονες, εξοργιζόμαστε , αναπτύσσουμε άγχος και φόβους, τα οποία μπορεί να έρθουν μέσα στη νύχτα ή κατά τη διάρκεια της ημέρας, υποφέρουμε από αϋπνία, κάνουμε λάθη και έχουμε αβάσιμες ανησυχίες, χάνουμε την ικανότητα να αναγνωρίζουμε την πραγματικότητα, γινόμαστε απαθείς και δεν μπορούμε να συμμετέχουμε στην κοινωνική ζωή ... Όταν ο εγκέφαλος είναι άρρωστος, υποφέρουμε για όλα εκείνα που αναφέρθηκαν παραπάνω...»</a:t>
            </a:r>
          </a:p>
        </p:txBody>
      </p:sp>
      <p:pic>
        <p:nvPicPr>
          <p:cNvPr id="4" name="Εικόνα 3">
            <a:extLst>
              <a:ext uri="{FF2B5EF4-FFF2-40B4-BE49-F238E27FC236}">
                <a16:creationId xmlns:a16="http://schemas.microsoft.com/office/drawing/2014/main" id="{2667E921-3130-83B8-9B54-70360AEFB643}"/>
              </a:ext>
            </a:extLst>
          </p:cNvPr>
          <p:cNvPicPr>
            <a:picLocks noChangeAspect="1"/>
          </p:cNvPicPr>
          <p:nvPr/>
        </p:nvPicPr>
        <p:blipFill>
          <a:blip r:embed="rId2"/>
          <a:stretch>
            <a:fillRect/>
          </a:stretch>
        </p:blipFill>
        <p:spPr>
          <a:xfrm>
            <a:off x="1757351" y="4485479"/>
            <a:ext cx="1613960" cy="2372521"/>
          </a:xfrm>
          <a:prstGeom prst="rect">
            <a:avLst/>
          </a:prstGeom>
        </p:spPr>
      </p:pic>
    </p:spTree>
    <p:extLst>
      <p:ext uri="{BB962C8B-B14F-4D97-AF65-F5344CB8AC3E}">
        <p14:creationId xmlns:p14="http://schemas.microsoft.com/office/powerpoint/2010/main" val="25274068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DE8DC46-0050-4F9C-9336-EA7E32BFD87F}"/>
              </a:ext>
            </a:extLst>
          </p:cNvPr>
          <p:cNvSpPr>
            <a:spLocks noGrp="1"/>
          </p:cNvSpPr>
          <p:nvPr>
            <p:ph type="title"/>
          </p:nvPr>
        </p:nvSpPr>
        <p:spPr>
          <a:xfrm>
            <a:off x="466721" y="252739"/>
            <a:ext cx="3201366" cy="2842145"/>
          </a:xfrm>
        </p:spPr>
        <p:txBody>
          <a:bodyPr anchor="b">
            <a:normAutofit fontScale="90000"/>
          </a:bodyPr>
          <a:lstStyle/>
          <a:p>
            <a:pPr algn="r"/>
            <a:r>
              <a:rPr lang="el-GR" sz="3700" dirty="0">
                <a:solidFill>
                  <a:srgbClr val="FFFFFF"/>
                </a:solidFill>
              </a:rPr>
              <a:t>Φαρμακευτική θεραπεία της κατάθλιψης και των διαταραχών άγχους</a:t>
            </a:r>
          </a:p>
        </p:txBody>
      </p:sp>
      <p:sp>
        <p:nvSpPr>
          <p:cNvPr id="3" name="Θέση περιεχομένου 2">
            <a:extLst>
              <a:ext uri="{FF2B5EF4-FFF2-40B4-BE49-F238E27FC236}">
                <a16:creationId xmlns:a16="http://schemas.microsoft.com/office/drawing/2014/main" id="{4B06D21D-4238-437D-AD53-7BD155711CB9}"/>
              </a:ext>
            </a:extLst>
          </p:cNvPr>
          <p:cNvSpPr>
            <a:spLocks noGrp="1"/>
          </p:cNvSpPr>
          <p:nvPr>
            <p:ph idx="1"/>
          </p:nvPr>
        </p:nvSpPr>
        <p:spPr>
          <a:xfrm>
            <a:off x="4756374" y="511388"/>
            <a:ext cx="6795587" cy="6032674"/>
          </a:xfrm>
        </p:spPr>
        <p:txBody>
          <a:bodyPr anchor="ctr">
            <a:normAutofit/>
          </a:bodyPr>
          <a:lstStyle/>
          <a:p>
            <a:pPr marL="0" indent="0">
              <a:buNone/>
            </a:pPr>
            <a:r>
              <a:rPr lang="el-GR" sz="1900" dirty="0"/>
              <a:t>          </a:t>
            </a:r>
            <a:r>
              <a:rPr lang="el-GR" sz="2000" dirty="0"/>
              <a:t>Η </a:t>
            </a:r>
            <a:r>
              <a:rPr lang="el-GR" sz="2000" b="1" dirty="0"/>
              <a:t>κατάθλιψη</a:t>
            </a:r>
            <a:r>
              <a:rPr lang="el-GR" sz="2000" dirty="0"/>
              <a:t> και οι </a:t>
            </a:r>
            <a:r>
              <a:rPr lang="el-GR" sz="2000" b="1" dirty="0"/>
              <a:t>αγχώδεις διαταραχές </a:t>
            </a:r>
            <a:r>
              <a:rPr lang="el-GR" sz="2000" dirty="0"/>
              <a:t>είναι οι πιο κοινές πνευματικές διαταραχές που αφορούν το 10-15% του πληθυσμού και μπορεί να συνυπάρχουν στο ίδιο άτομο.</a:t>
            </a:r>
          </a:p>
          <a:p>
            <a:r>
              <a:rPr lang="el-GR" sz="2000" dirty="0"/>
              <a:t>Η </a:t>
            </a:r>
            <a:r>
              <a:rPr lang="el-GR" sz="2000" b="1" dirty="0"/>
              <a:t>κατάθλιψη</a:t>
            </a:r>
            <a:r>
              <a:rPr lang="el-GR" sz="2000" dirty="0"/>
              <a:t> ταξινομείται ως </a:t>
            </a:r>
            <a:r>
              <a:rPr lang="el-GR" sz="2000" u="sng" dirty="0"/>
              <a:t>μείζονα κατάθλιψη </a:t>
            </a:r>
            <a:r>
              <a:rPr lang="el-GR" sz="2000" dirty="0"/>
              <a:t>(μονοπολική διαταραχή) και </a:t>
            </a:r>
            <a:r>
              <a:rPr lang="el-GR" sz="2000" u="sng" dirty="0"/>
              <a:t>μανιοκατάθλιψη </a:t>
            </a:r>
            <a:r>
              <a:rPr lang="el-GR" sz="2000" dirty="0"/>
              <a:t>(διπολική διαταραχή). Οι γυναίκες προσβάλλονται με διπλάσια συχνότητα από τους άνδρες. Η κατάθλιψη </a:t>
            </a:r>
            <a:r>
              <a:rPr lang="el-GR" sz="2000" dirty="0" err="1"/>
              <a:t>υποδιαγιγνώσκεται</a:t>
            </a:r>
            <a:r>
              <a:rPr lang="el-GR" sz="2000" dirty="0"/>
              <a:t> και </a:t>
            </a:r>
            <a:r>
              <a:rPr lang="el-GR" sz="2000" dirty="0" err="1"/>
              <a:t>υποθεραπεύεται</a:t>
            </a:r>
            <a:r>
              <a:rPr lang="el-GR" sz="2000" dirty="0"/>
              <a:t>, ενώ το 10-15% των ατόμων με μείζονα κατάθλιψη κάνει κάποια στιγμή απόπειρα αυτοκτονίας. </a:t>
            </a:r>
          </a:p>
          <a:p>
            <a:pPr>
              <a:buFont typeface="Wingdings" panose="05000000000000000000" pitchFamily="2" charset="2"/>
              <a:buChar char="ü"/>
            </a:pPr>
            <a:r>
              <a:rPr lang="el-GR" sz="2000" dirty="0"/>
              <a:t>Η κατάθλιψη οφείλεται στην ανεπάρκεια </a:t>
            </a:r>
            <a:r>
              <a:rPr lang="el-GR" sz="2000" dirty="0" err="1"/>
              <a:t>μονοαμινών</a:t>
            </a:r>
            <a:r>
              <a:rPr lang="el-GR" sz="2000" dirty="0"/>
              <a:t>, όπως η </a:t>
            </a:r>
            <a:r>
              <a:rPr lang="el-GR" sz="2000" b="1" dirty="0" err="1"/>
              <a:t>νορεπινεφρίνη</a:t>
            </a:r>
            <a:r>
              <a:rPr lang="el-GR" sz="2000" dirty="0"/>
              <a:t> και η </a:t>
            </a:r>
            <a:r>
              <a:rPr lang="el-GR" sz="2000" b="1" dirty="0" err="1"/>
              <a:t>σεροτονίνη</a:t>
            </a:r>
            <a:r>
              <a:rPr lang="el-GR" sz="2000" dirty="0"/>
              <a:t> σε συγκεκριμένες θέσεις - κλειδιά στον εγκέφαλο, ενώ η μανία προκαλείται από υπερπαραγωγή αυτών των νευροδιαβιβαστών.</a:t>
            </a:r>
          </a:p>
          <a:p>
            <a:r>
              <a:rPr lang="el-GR" sz="2000" dirty="0"/>
              <a:t>Τα συμπτώματα της </a:t>
            </a:r>
            <a:r>
              <a:rPr lang="el-GR" sz="2000" b="1" dirty="0"/>
              <a:t>αγχώδους διαταραχής </a:t>
            </a:r>
            <a:r>
              <a:rPr lang="el-GR" sz="2000" dirty="0"/>
              <a:t>περιλαμβάνουν την γενικευμένη αγχώδη διαταραχή, την </a:t>
            </a:r>
            <a:r>
              <a:rPr lang="el-GR" sz="2000" dirty="0" err="1"/>
              <a:t>ιδεοψυχαναγκαστική</a:t>
            </a:r>
            <a:r>
              <a:rPr lang="el-GR" sz="2000" dirty="0"/>
              <a:t> διαταραχή, την διαταραχή πανικού, τη διαταραχή </a:t>
            </a:r>
            <a:r>
              <a:rPr lang="el-GR" sz="2000" dirty="0" err="1"/>
              <a:t>μετατραυματικού</a:t>
            </a:r>
            <a:r>
              <a:rPr lang="el-GR" sz="2000" dirty="0"/>
              <a:t> </a:t>
            </a:r>
            <a:r>
              <a:rPr lang="el-GR" sz="2000" dirty="0" err="1"/>
              <a:t>στρές</a:t>
            </a:r>
            <a:r>
              <a:rPr lang="el-GR" sz="2000" dirty="0"/>
              <a:t>, την κοινωνική φοβία και τις ειδικές φοβίες. </a:t>
            </a:r>
          </a:p>
        </p:txBody>
      </p:sp>
      <p:pic>
        <p:nvPicPr>
          <p:cNvPr id="4" name="Εικόνα 3">
            <a:extLst>
              <a:ext uri="{FF2B5EF4-FFF2-40B4-BE49-F238E27FC236}">
                <a16:creationId xmlns:a16="http://schemas.microsoft.com/office/drawing/2014/main" id="{1D85C5BE-E1AA-E9B0-60DA-2E8260276657}"/>
              </a:ext>
            </a:extLst>
          </p:cNvPr>
          <p:cNvPicPr>
            <a:picLocks noChangeAspect="1"/>
          </p:cNvPicPr>
          <p:nvPr/>
        </p:nvPicPr>
        <p:blipFill>
          <a:blip r:embed="rId2"/>
          <a:stretch>
            <a:fillRect/>
          </a:stretch>
        </p:blipFill>
        <p:spPr>
          <a:xfrm>
            <a:off x="566346" y="5179044"/>
            <a:ext cx="2915521" cy="1668817"/>
          </a:xfrm>
          <a:prstGeom prst="rect">
            <a:avLst/>
          </a:prstGeom>
        </p:spPr>
      </p:pic>
      <p:pic>
        <p:nvPicPr>
          <p:cNvPr id="5" name="Εικόνα 4">
            <a:extLst>
              <a:ext uri="{FF2B5EF4-FFF2-40B4-BE49-F238E27FC236}">
                <a16:creationId xmlns:a16="http://schemas.microsoft.com/office/drawing/2014/main" id="{7432D0BB-E3C9-0754-4977-61A8B7086F66}"/>
              </a:ext>
            </a:extLst>
          </p:cNvPr>
          <p:cNvPicPr>
            <a:picLocks noChangeAspect="1"/>
          </p:cNvPicPr>
          <p:nvPr/>
        </p:nvPicPr>
        <p:blipFill>
          <a:blip r:embed="rId3"/>
          <a:stretch>
            <a:fillRect/>
          </a:stretch>
        </p:blipFill>
        <p:spPr>
          <a:xfrm>
            <a:off x="563297" y="3598504"/>
            <a:ext cx="2918569" cy="1634399"/>
          </a:xfrm>
          <a:prstGeom prst="rect">
            <a:avLst/>
          </a:prstGeom>
        </p:spPr>
      </p:pic>
    </p:spTree>
    <p:extLst>
      <p:ext uri="{BB962C8B-B14F-4D97-AF65-F5344CB8AC3E}">
        <p14:creationId xmlns:p14="http://schemas.microsoft.com/office/powerpoint/2010/main" val="7089969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73525D4-21D9-4E53-A073-912E8BBB9715}"/>
              </a:ext>
            </a:extLst>
          </p:cNvPr>
          <p:cNvSpPr>
            <a:spLocks noGrp="1"/>
          </p:cNvSpPr>
          <p:nvPr>
            <p:ph type="title"/>
          </p:nvPr>
        </p:nvSpPr>
        <p:spPr>
          <a:xfrm>
            <a:off x="418225" y="480969"/>
            <a:ext cx="3201366" cy="1363865"/>
          </a:xfrm>
        </p:spPr>
        <p:txBody>
          <a:bodyPr anchor="b">
            <a:normAutofit/>
          </a:bodyPr>
          <a:lstStyle/>
          <a:p>
            <a:pPr algn="r"/>
            <a:r>
              <a:rPr lang="el-GR" sz="3100" dirty="0">
                <a:solidFill>
                  <a:srgbClr val="FFFFFF"/>
                </a:solidFill>
              </a:rPr>
              <a:t>Αντικαταθλιπτικά φάρμακα</a:t>
            </a:r>
          </a:p>
        </p:txBody>
      </p:sp>
      <p:sp>
        <p:nvSpPr>
          <p:cNvPr id="3" name="Θέση περιεχομένου 2">
            <a:extLst>
              <a:ext uri="{FF2B5EF4-FFF2-40B4-BE49-F238E27FC236}">
                <a16:creationId xmlns:a16="http://schemas.microsoft.com/office/drawing/2014/main" id="{8EAB8525-17C8-4FEE-9EDF-75F0D1CEE6AD}"/>
              </a:ext>
            </a:extLst>
          </p:cNvPr>
          <p:cNvSpPr>
            <a:spLocks noGrp="1"/>
          </p:cNvSpPr>
          <p:nvPr>
            <p:ph idx="1"/>
          </p:nvPr>
        </p:nvSpPr>
        <p:spPr>
          <a:xfrm>
            <a:off x="5233134" y="209005"/>
            <a:ext cx="6555347" cy="7087621"/>
          </a:xfrm>
        </p:spPr>
        <p:txBody>
          <a:bodyPr anchor="ctr">
            <a:normAutofit/>
          </a:bodyPr>
          <a:lstStyle/>
          <a:p>
            <a:r>
              <a:rPr lang="el-GR" sz="2400" b="1" dirty="0"/>
              <a:t>Εκλεκτικοί αναστολείς </a:t>
            </a:r>
            <a:r>
              <a:rPr lang="el-GR" sz="2400" b="1" dirty="0" err="1"/>
              <a:t>επαναπρόσληψης</a:t>
            </a:r>
            <a:r>
              <a:rPr lang="el-GR" sz="2400" b="1" dirty="0"/>
              <a:t> </a:t>
            </a:r>
            <a:r>
              <a:rPr lang="el-GR" sz="2400" b="1" dirty="0" err="1"/>
              <a:t>σεροτονίνης</a:t>
            </a:r>
            <a:r>
              <a:rPr lang="el-GR" sz="2400" b="1" dirty="0"/>
              <a:t> (</a:t>
            </a:r>
            <a:r>
              <a:rPr lang="en-US" sz="2400" b="1" dirty="0"/>
              <a:t>SSRIs)</a:t>
            </a:r>
          </a:p>
          <a:p>
            <a:pPr marL="0" indent="0">
              <a:buNone/>
            </a:pPr>
            <a:r>
              <a:rPr lang="en-US" sz="2400" dirty="0"/>
              <a:t>   </a:t>
            </a:r>
            <a:r>
              <a:rPr lang="el-GR" sz="2400" dirty="0"/>
              <a:t>Αναστέλλουν τον υποδοχέα μεταφοράς και </a:t>
            </a:r>
            <a:r>
              <a:rPr lang="el-GR" sz="2400" dirty="0" err="1"/>
              <a:t>επαναπρόσληψης</a:t>
            </a:r>
            <a:r>
              <a:rPr lang="el-GR" sz="2400" dirty="0"/>
              <a:t> της </a:t>
            </a:r>
            <a:r>
              <a:rPr lang="el-GR" sz="2400" dirty="0" err="1"/>
              <a:t>σεροτονίνης</a:t>
            </a:r>
            <a:r>
              <a:rPr lang="el-GR" sz="2400" dirty="0"/>
              <a:t> </a:t>
            </a:r>
            <a:r>
              <a:rPr lang="en-US" sz="2400" dirty="0" smtClean="0"/>
              <a:t>(SERT) </a:t>
            </a:r>
            <a:r>
              <a:rPr lang="el-GR" sz="2400" dirty="0"/>
              <a:t>στους </a:t>
            </a:r>
            <a:r>
              <a:rPr lang="el-GR" sz="2400" dirty="0" err="1"/>
              <a:t>προσυναπτικούς</a:t>
            </a:r>
            <a:r>
              <a:rPr lang="el-GR" sz="2400" dirty="0"/>
              <a:t> νευρώνες και παρατείνουν την </a:t>
            </a:r>
            <a:r>
              <a:rPr lang="el-GR" sz="2400" dirty="0" err="1"/>
              <a:t>σεροτονινεργική</a:t>
            </a:r>
            <a:r>
              <a:rPr lang="el-GR" sz="2400" dirty="0"/>
              <a:t> διαβίβαση με εκλεκτικό τρόπο.</a:t>
            </a:r>
          </a:p>
          <a:p>
            <a:pPr marL="0" indent="0">
              <a:buNone/>
            </a:pPr>
            <a:r>
              <a:rPr lang="el-GR" sz="2400" dirty="0"/>
              <a:t>Τα φάρμακα αυτά εμποδίζουν την </a:t>
            </a:r>
            <a:r>
              <a:rPr lang="el-GR" sz="2400" dirty="0" err="1"/>
              <a:t>επαναπρόσληψη</a:t>
            </a:r>
            <a:r>
              <a:rPr lang="el-GR" sz="2400" dirty="0"/>
              <a:t> της </a:t>
            </a:r>
            <a:r>
              <a:rPr lang="el-GR" sz="2400" dirty="0" err="1"/>
              <a:t>σεροτονίνης</a:t>
            </a:r>
            <a:r>
              <a:rPr lang="el-GR" sz="2400" dirty="0"/>
              <a:t>, χωρίς να επηρεάζουν την </a:t>
            </a:r>
            <a:r>
              <a:rPr lang="el-GR" sz="2400" dirty="0" err="1"/>
              <a:t>επαναπρόσληψη</a:t>
            </a:r>
            <a:r>
              <a:rPr lang="el-GR" sz="2400" dirty="0"/>
              <a:t> της </a:t>
            </a:r>
            <a:r>
              <a:rPr lang="el-GR" sz="2400" dirty="0" err="1"/>
              <a:t>νορεπινεφρίνης</a:t>
            </a:r>
            <a:r>
              <a:rPr lang="el-GR" sz="2400" dirty="0"/>
              <a:t> ή της </a:t>
            </a:r>
            <a:r>
              <a:rPr lang="el-GR" sz="2400" dirty="0" err="1"/>
              <a:t>ντοπαμίνης</a:t>
            </a:r>
            <a:r>
              <a:rPr lang="el-GR" sz="2400" dirty="0"/>
              <a:t>. Ως εκ τούτου, αναφέρονται ως </a:t>
            </a:r>
            <a:r>
              <a:rPr lang="el-GR" sz="2400" dirty="0" err="1"/>
              <a:t>SSRIs</a:t>
            </a:r>
            <a:r>
              <a:rPr lang="el-GR" sz="2400" dirty="0"/>
              <a:t> (</a:t>
            </a:r>
            <a:r>
              <a:rPr lang="el-GR" sz="2400" dirty="0" err="1"/>
              <a:t>Serotonin-Specific</a:t>
            </a:r>
            <a:r>
              <a:rPr lang="el-GR" sz="2400" dirty="0"/>
              <a:t> </a:t>
            </a:r>
            <a:r>
              <a:rPr lang="el-GR" sz="2400" dirty="0" err="1"/>
              <a:t>Reuptake</a:t>
            </a:r>
            <a:r>
              <a:rPr lang="el-GR" sz="2400" dirty="0"/>
              <a:t> </a:t>
            </a:r>
            <a:r>
              <a:rPr lang="el-GR" sz="2400" dirty="0" err="1"/>
              <a:t>Inhibitors</a:t>
            </a:r>
            <a:r>
              <a:rPr lang="el-GR" sz="2400" dirty="0"/>
              <a:t>) ή ως εκλεκτικοί αναστολείς </a:t>
            </a:r>
            <a:r>
              <a:rPr lang="el-GR" sz="2400" dirty="0" err="1"/>
              <a:t>επαναπρόσληψης</a:t>
            </a:r>
            <a:r>
              <a:rPr lang="el-GR" sz="2400" dirty="0"/>
              <a:t> της </a:t>
            </a:r>
            <a:r>
              <a:rPr lang="el-GR" sz="2400" dirty="0" err="1"/>
              <a:t>σεροτονίνης</a:t>
            </a:r>
            <a:r>
              <a:rPr lang="el-GR" sz="2400" dirty="0"/>
              <a:t>. Τα φάρμακα αυτά θεωρούνται πολύ εκλεκτικά για τον αποκλεισμό του </a:t>
            </a:r>
            <a:r>
              <a:rPr lang="en-US" sz="2400" dirty="0"/>
              <a:t>SERT </a:t>
            </a:r>
            <a:r>
              <a:rPr lang="el-GR" sz="2400" dirty="0"/>
              <a:t>για την  </a:t>
            </a:r>
            <a:r>
              <a:rPr lang="el-GR" sz="2400" dirty="0" err="1"/>
              <a:t>σεροτονίνη</a:t>
            </a:r>
            <a:r>
              <a:rPr lang="el-GR" sz="2400" dirty="0"/>
              <a:t>.</a:t>
            </a:r>
          </a:p>
          <a:p>
            <a:pPr>
              <a:buFont typeface="Wingdings" panose="05000000000000000000" pitchFamily="2" charset="2"/>
              <a:buChar char="ü"/>
            </a:pPr>
            <a:r>
              <a:rPr lang="el-GR" sz="2400" dirty="0"/>
              <a:t> Χρειάζονται αρκετές εβδομάδες θεραπείας με </a:t>
            </a:r>
            <a:r>
              <a:rPr lang="el-GR" sz="2400" dirty="0" err="1"/>
              <a:t>SSRIs</a:t>
            </a:r>
            <a:r>
              <a:rPr lang="el-GR" sz="2400" dirty="0"/>
              <a:t> για να επιτευχθεί ένα πλήρες θεραπευτικό αποτέλεσμα.</a:t>
            </a:r>
          </a:p>
          <a:p>
            <a:pPr marL="0" indent="0">
              <a:buNone/>
            </a:pPr>
            <a:endParaRPr lang="el-GR" sz="2000" dirty="0"/>
          </a:p>
          <a:p>
            <a:pPr marL="0" indent="0">
              <a:buNone/>
            </a:pPr>
            <a:endParaRPr lang="el-GR" sz="2000" dirty="0"/>
          </a:p>
        </p:txBody>
      </p:sp>
      <p:pic>
        <p:nvPicPr>
          <p:cNvPr id="4" name="Εικόνα 3">
            <a:extLst>
              <a:ext uri="{FF2B5EF4-FFF2-40B4-BE49-F238E27FC236}">
                <a16:creationId xmlns:a16="http://schemas.microsoft.com/office/drawing/2014/main" id="{1AD37100-5D3A-6F6E-FEEF-02F3F77FAF9E}"/>
              </a:ext>
            </a:extLst>
          </p:cNvPr>
          <p:cNvPicPr>
            <a:picLocks noChangeAspect="1"/>
          </p:cNvPicPr>
          <p:nvPr/>
        </p:nvPicPr>
        <p:blipFill>
          <a:blip r:embed="rId2"/>
          <a:stretch>
            <a:fillRect/>
          </a:stretch>
        </p:blipFill>
        <p:spPr>
          <a:xfrm>
            <a:off x="1523" y="2121410"/>
            <a:ext cx="4831140" cy="4767009"/>
          </a:xfrm>
          <a:prstGeom prst="rect">
            <a:avLst/>
          </a:prstGeom>
        </p:spPr>
      </p:pic>
    </p:spTree>
    <p:extLst>
      <p:ext uri="{BB962C8B-B14F-4D97-AF65-F5344CB8AC3E}">
        <p14:creationId xmlns:p14="http://schemas.microsoft.com/office/powerpoint/2010/main" val="37646874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55FC2966-0658-4AA8-848B-F822A167D2BB}"/>
              </a:ext>
            </a:extLst>
          </p:cNvPr>
          <p:cNvSpPr>
            <a:spLocks noGrp="1"/>
          </p:cNvSpPr>
          <p:nvPr>
            <p:ph type="title"/>
          </p:nvPr>
        </p:nvSpPr>
        <p:spPr>
          <a:xfrm>
            <a:off x="1231583" y="-146981"/>
            <a:ext cx="3767136" cy="2565975"/>
          </a:xfrm>
        </p:spPr>
        <p:txBody>
          <a:bodyPr anchor="b">
            <a:noAutofit/>
          </a:bodyPr>
          <a:lstStyle/>
          <a:p>
            <a:pPr algn="r"/>
            <a:r>
              <a:rPr lang="el-GR" sz="3200" dirty="0">
                <a:solidFill>
                  <a:srgbClr val="FFFFFF"/>
                </a:solidFill>
              </a:rPr>
              <a:t>Εκλεκτικοί αναστολείς </a:t>
            </a:r>
            <a:r>
              <a:rPr lang="el-GR" sz="3200" dirty="0" err="1">
                <a:solidFill>
                  <a:srgbClr val="FFFFFF"/>
                </a:solidFill>
              </a:rPr>
              <a:t>επαναπρόσληψης</a:t>
            </a:r>
            <a:r>
              <a:rPr lang="el-GR" sz="3200" dirty="0">
                <a:solidFill>
                  <a:srgbClr val="FFFFFF"/>
                </a:solidFill>
              </a:rPr>
              <a:t> </a:t>
            </a:r>
            <a:r>
              <a:rPr lang="el-GR" sz="3200" dirty="0" err="1">
                <a:solidFill>
                  <a:srgbClr val="FFFFFF"/>
                </a:solidFill>
              </a:rPr>
              <a:t>σεροτονίνης</a:t>
            </a:r>
            <a:r>
              <a:rPr lang="el-GR" sz="3200" dirty="0">
                <a:solidFill>
                  <a:srgbClr val="FFFFFF"/>
                </a:solidFill>
              </a:rPr>
              <a:t> (</a:t>
            </a:r>
            <a:r>
              <a:rPr lang="el-GR" sz="3200" dirty="0" err="1">
                <a:solidFill>
                  <a:srgbClr val="FFFFFF"/>
                </a:solidFill>
              </a:rPr>
              <a:t>SSRIs</a:t>
            </a:r>
            <a:r>
              <a:rPr lang="el-GR" sz="3200" dirty="0">
                <a:solidFill>
                  <a:srgbClr val="FFFFFF"/>
                </a:solidFill>
              </a:rPr>
              <a:t>)</a:t>
            </a:r>
            <a:br>
              <a:rPr lang="el-GR" sz="3200" dirty="0">
                <a:solidFill>
                  <a:srgbClr val="FFFFFF"/>
                </a:solidFill>
              </a:rPr>
            </a:br>
            <a:endParaRPr lang="el-GR" sz="3200" dirty="0">
              <a:solidFill>
                <a:srgbClr val="FFFFFF"/>
              </a:solidFill>
            </a:endParaRPr>
          </a:p>
        </p:txBody>
      </p:sp>
      <p:sp>
        <p:nvSpPr>
          <p:cNvPr id="3" name="Θέση περιεχομένου 2">
            <a:extLst>
              <a:ext uri="{FF2B5EF4-FFF2-40B4-BE49-F238E27FC236}">
                <a16:creationId xmlns:a16="http://schemas.microsoft.com/office/drawing/2014/main" id="{0D8C2413-F912-47A5-99D2-650CC6E44DB0}"/>
              </a:ext>
            </a:extLst>
          </p:cNvPr>
          <p:cNvSpPr>
            <a:spLocks noGrp="1"/>
          </p:cNvSpPr>
          <p:nvPr>
            <p:ph idx="1"/>
          </p:nvPr>
        </p:nvSpPr>
        <p:spPr>
          <a:xfrm>
            <a:off x="6096000" y="168813"/>
            <a:ext cx="5875606" cy="4810781"/>
          </a:xfrm>
        </p:spPr>
        <p:txBody>
          <a:bodyPr anchor="ctr">
            <a:normAutofit lnSpcReduction="10000"/>
          </a:bodyPr>
          <a:lstStyle/>
          <a:p>
            <a:pPr>
              <a:buFont typeface="Wingdings" panose="05000000000000000000" pitchFamily="2" charset="2"/>
              <a:buChar char="ü"/>
            </a:pPr>
            <a:r>
              <a:rPr lang="el-GR" sz="2400" dirty="0"/>
              <a:t>Οι </a:t>
            </a:r>
            <a:r>
              <a:rPr lang="el-GR" sz="2400" dirty="0" err="1"/>
              <a:t>SSRIs</a:t>
            </a:r>
            <a:r>
              <a:rPr lang="el-GR" sz="2400" dirty="0"/>
              <a:t> είναι η κατηγορία με τα πιο ευρέως </a:t>
            </a:r>
            <a:r>
              <a:rPr lang="el-GR" sz="2400" dirty="0" err="1"/>
              <a:t>συνταγογραφούμενα</a:t>
            </a:r>
            <a:r>
              <a:rPr lang="el-GR" sz="2400" dirty="0"/>
              <a:t> φάρμακα για την κατάθλιψη.</a:t>
            </a:r>
          </a:p>
          <a:p>
            <a:pPr>
              <a:buFont typeface="Wingdings" panose="05000000000000000000" pitchFamily="2" charset="2"/>
              <a:buChar char="ü"/>
            </a:pPr>
            <a:r>
              <a:rPr lang="el-GR" sz="2400" dirty="0"/>
              <a:t>Οι </a:t>
            </a:r>
            <a:r>
              <a:rPr lang="en-US" sz="2400" dirty="0"/>
              <a:t>SSRIs </a:t>
            </a:r>
            <a:r>
              <a:rPr lang="el-GR" sz="2400" dirty="0"/>
              <a:t>είναι επίσης αποτελεσματικοί και στην ψυχογενή ανορεξία, στη διαταραχή πανικού, στην </a:t>
            </a:r>
            <a:r>
              <a:rPr lang="el-GR" sz="2400" dirty="0" err="1"/>
              <a:t>ιδεοψυχαναγκαστική</a:t>
            </a:r>
            <a:r>
              <a:rPr lang="el-GR" sz="2400" dirty="0"/>
              <a:t> διαταραχή και σε διαταραχές προσωπικότητας. </a:t>
            </a:r>
          </a:p>
          <a:p>
            <a:pPr>
              <a:buFont typeface="Wingdings" panose="05000000000000000000" pitchFamily="2" charset="2"/>
              <a:buChar char="Ø"/>
            </a:pPr>
            <a:r>
              <a:rPr lang="el-GR" sz="2400" b="1" dirty="0"/>
              <a:t> </a:t>
            </a:r>
            <a:r>
              <a:rPr lang="el-GR" sz="2400" b="1" dirty="0" err="1" smtClean="0"/>
              <a:t>Φλουοξετίνη</a:t>
            </a:r>
            <a:r>
              <a:rPr lang="el-GR" sz="2400" dirty="0"/>
              <a:t>, </a:t>
            </a:r>
            <a:r>
              <a:rPr lang="el-GR" sz="2400" b="1" dirty="0" err="1"/>
              <a:t>σ</a:t>
            </a:r>
            <a:r>
              <a:rPr lang="el-GR" sz="2400" b="1" dirty="0" err="1" smtClean="0"/>
              <a:t>ιταλοπράμη</a:t>
            </a:r>
            <a:r>
              <a:rPr lang="el-GR" sz="2400" dirty="0" smtClean="0"/>
              <a:t>, </a:t>
            </a:r>
            <a:r>
              <a:rPr lang="el-GR" sz="2400" b="1" dirty="0" err="1"/>
              <a:t>σ</a:t>
            </a:r>
            <a:r>
              <a:rPr lang="el-GR" sz="2400" b="1" dirty="0" err="1" smtClean="0"/>
              <a:t>ερτραλίνη</a:t>
            </a:r>
            <a:r>
              <a:rPr lang="el-GR" sz="2400" dirty="0"/>
              <a:t>, </a:t>
            </a:r>
            <a:r>
              <a:rPr lang="el-GR" sz="2400" b="1" dirty="0" err="1"/>
              <a:t>παροξετίνη</a:t>
            </a:r>
            <a:r>
              <a:rPr lang="el-GR" sz="2400" dirty="0"/>
              <a:t>, </a:t>
            </a:r>
            <a:r>
              <a:rPr lang="en-US" sz="2400" dirty="0" smtClean="0"/>
              <a:t>SSRIs </a:t>
            </a:r>
            <a:r>
              <a:rPr lang="el-GR" sz="2400" dirty="0"/>
              <a:t>αποτελεσματικοί για την θεραπεία της μείζονος κατάθλιψης, αλλά και χρήση στην θεραπεία του </a:t>
            </a:r>
            <a:r>
              <a:rPr lang="el-GR" sz="2400" dirty="0" err="1"/>
              <a:t>προεμμηνορρυσιακού</a:t>
            </a:r>
            <a:r>
              <a:rPr lang="el-GR" sz="2400" dirty="0"/>
              <a:t> συνδρόμου και την προφύλαξη </a:t>
            </a:r>
            <a:r>
              <a:rPr lang="el-GR" sz="2400" dirty="0" err="1"/>
              <a:t>αγγειονευρικών</a:t>
            </a:r>
            <a:r>
              <a:rPr lang="el-GR" sz="2400" dirty="0"/>
              <a:t> συμπτωμάτων.</a:t>
            </a:r>
          </a:p>
          <a:p>
            <a:endParaRPr lang="el-GR" sz="2000" dirty="0"/>
          </a:p>
        </p:txBody>
      </p:sp>
      <p:pic>
        <p:nvPicPr>
          <p:cNvPr id="5" name="Εικόνα 4">
            <a:extLst>
              <a:ext uri="{FF2B5EF4-FFF2-40B4-BE49-F238E27FC236}">
                <a16:creationId xmlns:a16="http://schemas.microsoft.com/office/drawing/2014/main" id="{B013E4E2-11CD-C45F-DF9C-2C1FCD9CADB0}"/>
              </a:ext>
            </a:extLst>
          </p:cNvPr>
          <p:cNvPicPr>
            <a:picLocks noChangeAspect="1"/>
          </p:cNvPicPr>
          <p:nvPr/>
        </p:nvPicPr>
        <p:blipFill>
          <a:blip r:embed="rId2"/>
          <a:stretch>
            <a:fillRect/>
          </a:stretch>
        </p:blipFill>
        <p:spPr>
          <a:xfrm>
            <a:off x="1063420" y="5006978"/>
            <a:ext cx="3343117" cy="1878407"/>
          </a:xfrm>
          <a:prstGeom prst="rect">
            <a:avLst/>
          </a:prstGeom>
        </p:spPr>
      </p:pic>
      <p:pic>
        <p:nvPicPr>
          <p:cNvPr id="4" name="Εικόνα 3"/>
          <p:cNvPicPr>
            <a:picLocks noChangeAspect="1"/>
          </p:cNvPicPr>
          <p:nvPr/>
        </p:nvPicPr>
        <p:blipFill>
          <a:blip r:embed="rId3"/>
          <a:stretch>
            <a:fillRect/>
          </a:stretch>
        </p:blipFill>
        <p:spPr>
          <a:xfrm>
            <a:off x="6651770" y="4702630"/>
            <a:ext cx="4783234" cy="2082114"/>
          </a:xfrm>
          <a:prstGeom prst="rect">
            <a:avLst/>
          </a:prstGeom>
        </p:spPr>
      </p:pic>
      <p:pic>
        <p:nvPicPr>
          <p:cNvPr id="7" name="Εικόνα 6"/>
          <p:cNvPicPr>
            <a:picLocks noChangeAspect="1"/>
          </p:cNvPicPr>
          <p:nvPr/>
        </p:nvPicPr>
        <p:blipFill>
          <a:blip r:embed="rId4"/>
          <a:stretch>
            <a:fillRect/>
          </a:stretch>
        </p:blipFill>
        <p:spPr>
          <a:xfrm>
            <a:off x="207398" y="2045608"/>
            <a:ext cx="5064763" cy="2929121"/>
          </a:xfrm>
          <a:prstGeom prst="rect">
            <a:avLst/>
          </a:prstGeom>
        </p:spPr>
      </p:pic>
    </p:spTree>
    <p:extLst>
      <p:ext uri="{BB962C8B-B14F-4D97-AF65-F5344CB8AC3E}">
        <p14:creationId xmlns:p14="http://schemas.microsoft.com/office/powerpoint/2010/main" val="23414114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CF4D568-3FB0-4CDC-AB1B-3F5BD7DDCD0F}"/>
              </a:ext>
            </a:extLst>
          </p:cNvPr>
          <p:cNvSpPr>
            <a:spLocks noGrp="1"/>
          </p:cNvSpPr>
          <p:nvPr>
            <p:ph type="title"/>
          </p:nvPr>
        </p:nvSpPr>
        <p:spPr>
          <a:xfrm>
            <a:off x="418225" y="145958"/>
            <a:ext cx="3201366" cy="1520619"/>
          </a:xfrm>
        </p:spPr>
        <p:txBody>
          <a:bodyPr anchor="b">
            <a:normAutofit fontScale="90000"/>
          </a:bodyPr>
          <a:lstStyle/>
          <a:p>
            <a:pPr algn="r"/>
            <a:r>
              <a:rPr lang="el-GR" sz="3100" dirty="0">
                <a:solidFill>
                  <a:srgbClr val="FFFFFF"/>
                </a:solidFill>
              </a:rPr>
              <a:t>Εκλεκτικοί αναστολείς </a:t>
            </a:r>
            <a:r>
              <a:rPr lang="el-GR" sz="3100" dirty="0" err="1">
                <a:solidFill>
                  <a:srgbClr val="FFFFFF"/>
                </a:solidFill>
              </a:rPr>
              <a:t>επαναπρόσληψης</a:t>
            </a:r>
            <a:r>
              <a:rPr lang="el-GR" sz="3100" dirty="0">
                <a:solidFill>
                  <a:srgbClr val="FFFFFF"/>
                </a:solidFill>
              </a:rPr>
              <a:t> </a:t>
            </a:r>
            <a:r>
              <a:rPr lang="el-GR" sz="3100" dirty="0" err="1">
                <a:solidFill>
                  <a:srgbClr val="FFFFFF"/>
                </a:solidFill>
              </a:rPr>
              <a:t>σεροτονίνης</a:t>
            </a:r>
            <a:r>
              <a:rPr lang="el-GR" sz="3100" dirty="0">
                <a:solidFill>
                  <a:srgbClr val="FFFFFF"/>
                </a:solidFill>
              </a:rPr>
              <a:t> (</a:t>
            </a:r>
            <a:r>
              <a:rPr lang="el-GR" sz="3100" dirty="0" err="1">
                <a:solidFill>
                  <a:srgbClr val="FFFFFF"/>
                </a:solidFill>
              </a:rPr>
              <a:t>SSRIs</a:t>
            </a:r>
            <a:r>
              <a:rPr lang="el-GR" sz="3100" dirty="0">
                <a:solidFill>
                  <a:srgbClr val="FFFFFF"/>
                </a:solidFill>
              </a:rPr>
              <a:t>)</a:t>
            </a:r>
          </a:p>
        </p:txBody>
      </p:sp>
      <p:sp>
        <p:nvSpPr>
          <p:cNvPr id="3" name="Θέση περιεχομένου 2">
            <a:extLst>
              <a:ext uri="{FF2B5EF4-FFF2-40B4-BE49-F238E27FC236}">
                <a16:creationId xmlns:a16="http://schemas.microsoft.com/office/drawing/2014/main" id="{9E675DDB-B58C-4109-9027-6C0EE0D9F002}"/>
              </a:ext>
            </a:extLst>
          </p:cNvPr>
          <p:cNvSpPr>
            <a:spLocks noGrp="1"/>
          </p:cNvSpPr>
          <p:nvPr>
            <p:ph idx="1"/>
          </p:nvPr>
        </p:nvSpPr>
        <p:spPr>
          <a:xfrm>
            <a:off x="5085156" y="645836"/>
            <a:ext cx="6555347" cy="5546047"/>
          </a:xfrm>
        </p:spPr>
        <p:txBody>
          <a:bodyPr anchor="ctr">
            <a:normAutofit/>
          </a:bodyPr>
          <a:lstStyle/>
          <a:p>
            <a:r>
              <a:rPr lang="el-GR" sz="2000" dirty="0"/>
              <a:t>Οι επιλεκτικοί αναστολείς της </a:t>
            </a:r>
            <a:r>
              <a:rPr lang="el-GR" sz="2000" dirty="0" err="1"/>
              <a:t>επαναπρόσληψης</a:t>
            </a:r>
            <a:r>
              <a:rPr lang="el-GR" sz="2000" dirty="0"/>
              <a:t> της </a:t>
            </a:r>
            <a:r>
              <a:rPr lang="el-GR" sz="2000" dirty="0" err="1"/>
              <a:t>σεροτονίνης</a:t>
            </a:r>
            <a:r>
              <a:rPr lang="el-GR" sz="2000" dirty="0"/>
              <a:t> (</a:t>
            </a:r>
            <a:r>
              <a:rPr lang="el-GR" sz="2000" dirty="0" err="1"/>
              <a:t>SSRIs</a:t>
            </a:r>
            <a:r>
              <a:rPr lang="el-GR" sz="2000" dirty="0"/>
              <a:t>) είναι τα αντικαταθλιπτικά που χορηγούνται πιο συχνά, σε ένα ποσοστό 70% των ασθενών.</a:t>
            </a:r>
            <a:endParaRPr lang="en-US" sz="2000" dirty="0"/>
          </a:p>
          <a:p>
            <a:pPr>
              <a:buFont typeface="Wingdings" panose="05000000000000000000" pitchFamily="2" charset="2"/>
              <a:buChar char="ü"/>
            </a:pPr>
            <a:r>
              <a:rPr lang="el-GR" sz="2000" dirty="0"/>
              <a:t>Οι </a:t>
            </a:r>
            <a:r>
              <a:rPr lang="el-GR" sz="2000" u="sng" dirty="0"/>
              <a:t>παρενέργειες</a:t>
            </a:r>
            <a:r>
              <a:rPr lang="el-GR" sz="2000" dirty="0"/>
              <a:t> περιλαμβάνουν υπνηλία, ναυτία, ζαλάδα, αϋπνία, πονοκέφαλο και θολή όραση. Επίσης παρατηρούνται αλλαγές στη σεξουαλική επιθυμία όπως η μειωμένη λίμπιντο.</a:t>
            </a:r>
            <a:endParaRPr lang="en-US" sz="2000" dirty="0"/>
          </a:p>
          <a:p>
            <a:pPr>
              <a:buFont typeface="Wingdings" panose="05000000000000000000" pitchFamily="2" charset="2"/>
              <a:buChar char="ü"/>
            </a:pPr>
            <a:r>
              <a:rPr lang="en-US" sz="2000" dirty="0"/>
              <a:t>H</a:t>
            </a:r>
            <a:r>
              <a:rPr lang="el-GR" sz="2000" dirty="0"/>
              <a:t> </a:t>
            </a:r>
            <a:r>
              <a:rPr lang="el-GR" sz="2000" dirty="0" err="1"/>
              <a:t>σιταλοπράμη</a:t>
            </a:r>
            <a:r>
              <a:rPr lang="en-US" sz="2000" dirty="0"/>
              <a:t> </a:t>
            </a:r>
            <a:r>
              <a:rPr lang="el-GR" sz="2000" dirty="0"/>
              <a:t>μπορεί να </a:t>
            </a:r>
            <a:r>
              <a:rPr lang="el-GR" sz="2000" dirty="0" smtClean="0"/>
              <a:t>προκαλέσει αγγειοδιαστολή, </a:t>
            </a:r>
            <a:r>
              <a:rPr lang="el-GR" sz="2000" dirty="0"/>
              <a:t>ακανόνιστο καρδιακό </a:t>
            </a:r>
            <a:r>
              <a:rPr lang="el-GR" sz="2000" dirty="0" smtClean="0"/>
              <a:t>ρυθμό, </a:t>
            </a:r>
            <a:r>
              <a:rPr lang="el-GR" sz="2000" dirty="0"/>
              <a:t>ενώ άλλοι </a:t>
            </a:r>
            <a:r>
              <a:rPr lang="en-US" sz="2000" dirty="0"/>
              <a:t>SSRIs </a:t>
            </a:r>
            <a:r>
              <a:rPr lang="el-GR" sz="2000" dirty="0"/>
              <a:t>μπορεί να προκαλέσουν αύξηση του σωματικού βάρους.</a:t>
            </a:r>
          </a:p>
          <a:p>
            <a:pPr>
              <a:buFont typeface="Wingdings" panose="05000000000000000000" pitchFamily="2" charset="2"/>
              <a:buChar char="ü"/>
            </a:pPr>
            <a:r>
              <a:rPr lang="el-GR" sz="2000" dirty="0"/>
              <a:t>Η </a:t>
            </a:r>
            <a:r>
              <a:rPr lang="el-GR" sz="2000" dirty="0" err="1"/>
              <a:t>συγχορήγηση</a:t>
            </a:r>
            <a:r>
              <a:rPr lang="el-GR" sz="2000" dirty="0"/>
              <a:t> άλλων φαρμάκων (πχ αναλγητικά) και η αύξηση της συσσώρευσης της </a:t>
            </a:r>
            <a:r>
              <a:rPr lang="el-GR" sz="2000" dirty="0" err="1"/>
              <a:t>σεροτονίνης</a:t>
            </a:r>
            <a:r>
              <a:rPr lang="el-GR" sz="2000" dirty="0"/>
              <a:t> μπορεί να οδηγήσει σε συμπτώματα όπως η ανησυχία, η ταραχή, η εφίδρωση, η σύγχυση και η αναστάτωση.</a:t>
            </a:r>
          </a:p>
        </p:txBody>
      </p:sp>
      <p:pic>
        <p:nvPicPr>
          <p:cNvPr id="9" name="Εικόνα 8">
            <a:extLst>
              <a:ext uri="{FF2B5EF4-FFF2-40B4-BE49-F238E27FC236}">
                <a16:creationId xmlns:a16="http://schemas.microsoft.com/office/drawing/2014/main" id="{A01D10D3-57D3-C7E6-6787-922BA9DFAB02}"/>
              </a:ext>
            </a:extLst>
          </p:cNvPr>
          <p:cNvPicPr>
            <a:picLocks noChangeAspect="1"/>
          </p:cNvPicPr>
          <p:nvPr/>
        </p:nvPicPr>
        <p:blipFill>
          <a:blip r:embed="rId2"/>
          <a:stretch>
            <a:fillRect/>
          </a:stretch>
        </p:blipFill>
        <p:spPr>
          <a:xfrm>
            <a:off x="13190" y="4794379"/>
            <a:ext cx="2343150" cy="1952625"/>
          </a:xfrm>
          <a:prstGeom prst="rect">
            <a:avLst/>
          </a:prstGeom>
        </p:spPr>
      </p:pic>
      <p:pic>
        <p:nvPicPr>
          <p:cNvPr id="4" name="Εικόνα 3"/>
          <p:cNvPicPr>
            <a:picLocks noChangeAspect="1"/>
          </p:cNvPicPr>
          <p:nvPr/>
        </p:nvPicPr>
        <p:blipFill>
          <a:blip r:embed="rId3"/>
          <a:stretch>
            <a:fillRect/>
          </a:stretch>
        </p:blipFill>
        <p:spPr>
          <a:xfrm>
            <a:off x="0" y="1779265"/>
            <a:ext cx="5109068" cy="2954744"/>
          </a:xfrm>
          <a:prstGeom prst="rect">
            <a:avLst/>
          </a:prstGeom>
        </p:spPr>
      </p:pic>
      <p:pic>
        <p:nvPicPr>
          <p:cNvPr id="5" name="Εικόνα 4"/>
          <p:cNvPicPr>
            <a:picLocks noChangeAspect="1"/>
          </p:cNvPicPr>
          <p:nvPr/>
        </p:nvPicPr>
        <p:blipFill>
          <a:blip r:embed="rId4"/>
          <a:stretch>
            <a:fillRect/>
          </a:stretch>
        </p:blipFill>
        <p:spPr>
          <a:xfrm>
            <a:off x="2356340" y="5248871"/>
            <a:ext cx="2761723" cy="1264403"/>
          </a:xfrm>
          <a:prstGeom prst="rect">
            <a:avLst/>
          </a:prstGeom>
        </p:spPr>
      </p:pic>
    </p:spTree>
    <p:extLst>
      <p:ext uri="{BB962C8B-B14F-4D97-AF65-F5344CB8AC3E}">
        <p14:creationId xmlns:p14="http://schemas.microsoft.com/office/powerpoint/2010/main" val="10088043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AF27A2B-8ACB-40C4-9473-45A9C3412AED}"/>
              </a:ext>
            </a:extLst>
          </p:cNvPr>
          <p:cNvSpPr>
            <a:spLocks noGrp="1"/>
          </p:cNvSpPr>
          <p:nvPr>
            <p:ph type="title"/>
          </p:nvPr>
        </p:nvSpPr>
        <p:spPr>
          <a:xfrm>
            <a:off x="80045" y="68237"/>
            <a:ext cx="3491243" cy="1572944"/>
          </a:xfrm>
        </p:spPr>
        <p:txBody>
          <a:bodyPr anchor="b">
            <a:normAutofit fontScale="90000"/>
          </a:bodyPr>
          <a:lstStyle/>
          <a:p>
            <a:pPr algn="r"/>
            <a:r>
              <a:rPr lang="el-GR" sz="2400" dirty="0">
                <a:solidFill>
                  <a:srgbClr val="FFFFFF"/>
                </a:solidFill>
              </a:rPr>
              <a:t>Αναστολείς </a:t>
            </a:r>
            <a:r>
              <a:rPr lang="el-GR" sz="2400" dirty="0" err="1">
                <a:solidFill>
                  <a:srgbClr val="FFFFFF"/>
                </a:solidFill>
              </a:rPr>
              <a:t>επαναπρόσληψης</a:t>
            </a:r>
            <a:r>
              <a:rPr lang="el-GR" sz="2400" dirty="0">
                <a:solidFill>
                  <a:srgbClr val="FFFFFF"/>
                </a:solidFill>
              </a:rPr>
              <a:t> </a:t>
            </a:r>
            <a:r>
              <a:rPr lang="el-GR" sz="2400" dirty="0" err="1">
                <a:solidFill>
                  <a:srgbClr val="FFFFFF"/>
                </a:solidFill>
              </a:rPr>
              <a:t>σεροτονίνης</a:t>
            </a:r>
            <a:r>
              <a:rPr lang="el-GR" sz="2400" dirty="0">
                <a:solidFill>
                  <a:srgbClr val="FFFFFF"/>
                </a:solidFill>
              </a:rPr>
              <a:t> και </a:t>
            </a:r>
            <a:r>
              <a:rPr lang="el-GR" sz="2400" dirty="0" err="1">
                <a:solidFill>
                  <a:srgbClr val="FFFFFF"/>
                </a:solidFill>
              </a:rPr>
              <a:t>νορεπινεφρίνης</a:t>
            </a:r>
            <a:r>
              <a:rPr lang="el-GR" sz="2400" dirty="0">
                <a:solidFill>
                  <a:srgbClr val="FFFFFF"/>
                </a:solidFill>
              </a:rPr>
              <a:t> (</a:t>
            </a:r>
            <a:r>
              <a:rPr lang="el-GR" sz="2400" dirty="0" err="1">
                <a:solidFill>
                  <a:srgbClr val="FFFFFF"/>
                </a:solidFill>
              </a:rPr>
              <a:t>SNRIs</a:t>
            </a:r>
            <a:r>
              <a:rPr lang="el-GR" sz="2400" dirty="0">
                <a:solidFill>
                  <a:srgbClr val="FFFFFF"/>
                </a:solidFill>
              </a:rPr>
              <a:t>).</a:t>
            </a:r>
            <a:br>
              <a:rPr lang="el-GR" sz="2400" dirty="0">
                <a:solidFill>
                  <a:srgbClr val="FFFFFF"/>
                </a:solidFill>
              </a:rPr>
            </a:br>
            <a:endParaRPr lang="el-GR" sz="2400" dirty="0">
              <a:solidFill>
                <a:srgbClr val="FFFFFF"/>
              </a:solidFill>
            </a:endParaRPr>
          </a:p>
        </p:txBody>
      </p:sp>
      <p:sp>
        <p:nvSpPr>
          <p:cNvPr id="3" name="Θέση περιεχομένου 2">
            <a:extLst>
              <a:ext uri="{FF2B5EF4-FFF2-40B4-BE49-F238E27FC236}">
                <a16:creationId xmlns:a16="http://schemas.microsoft.com/office/drawing/2014/main" id="{32C8D7FA-E88D-44EE-8016-318FE5031E5B}"/>
              </a:ext>
            </a:extLst>
          </p:cNvPr>
          <p:cNvSpPr>
            <a:spLocks noGrp="1"/>
          </p:cNvSpPr>
          <p:nvPr>
            <p:ph idx="1"/>
          </p:nvPr>
        </p:nvSpPr>
        <p:spPr>
          <a:xfrm>
            <a:off x="4810259" y="196948"/>
            <a:ext cx="6555347" cy="6443003"/>
          </a:xfrm>
        </p:spPr>
        <p:txBody>
          <a:bodyPr anchor="ctr">
            <a:normAutofit/>
          </a:bodyPr>
          <a:lstStyle/>
          <a:p>
            <a:r>
              <a:rPr lang="el-GR" sz="2400" b="1" dirty="0"/>
              <a:t>Αναστολείς </a:t>
            </a:r>
            <a:r>
              <a:rPr lang="el-GR" sz="2400" b="1" dirty="0" err="1"/>
              <a:t>επαναπρόσληψης</a:t>
            </a:r>
            <a:r>
              <a:rPr lang="el-GR" sz="2400" b="1" dirty="0"/>
              <a:t> </a:t>
            </a:r>
            <a:r>
              <a:rPr lang="el-GR" sz="2400" b="1" dirty="0" err="1"/>
              <a:t>σεροτονίνης</a:t>
            </a:r>
            <a:r>
              <a:rPr lang="el-GR" sz="2400" b="1" dirty="0"/>
              <a:t> και </a:t>
            </a:r>
            <a:r>
              <a:rPr lang="el-GR" sz="2400" b="1" dirty="0" err="1"/>
              <a:t>νορεπινεφρίνης</a:t>
            </a:r>
            <a:r>
              <a:rPr lang="el-GR" sz="2400" b="1" dirty="0"/>
              <a:t> </a:t>
            </a:r>
            <a:r>
              <a:rPr lang="en-US" sz="2400" b="1" dirty="0"/>
              <a:t>(SNRIs)</a:t>
            </a:r>
            <a:r>
              <a:rPr lang="el-GR" sz="2400" b="1" dirty="0"/>
              <a:t>.</a:t>
            </a:r>
            <a:endParaRPr lang="en-US" sz="2400" b="1" dirty="0"/>
          </a:p>
          <a:p>
            <a:pPr marL="0" indent="0">
              <a:buNone/>
            </a:pPr>
            <a:r>
              <a:rPr lang="en-US" sz="2400" dirty="0"/>
              <a:t>   </a:t>
            </a:r>
            <a:r>
              <a:rPr lang="el-GR" sz="2400" dirty="0" err="1"/>
              <a:t>Αναστέλουν</a:t>
            </a:r>
            <a:r>
              <a:rPr lang="el-GR" sz="2400" dirty="0"/>
              <a:t> τόσο τον υποδοχέα μεταφοράς και </a:t>
            </a:r>
            <a:r>
              <a:rPr lang="el-GR" sz="2400" dirty="0" err="1"/>
              <a:t>επαναπρόσληψης</a:t>
            </a:r>
            <a:r>
              <a:rPr lang="el-GR" sz="2400" dirty="0"/>
              <a:t> της </a:t>
            </a:r>
            <a:r>
              <a:rPr lang="el-GR" sz="2400" dirty="0" err="1"/>
              <a:t>σεροτονίνης</a:t>
            </a:r>
            <a:r>
              <a:rPr lang="el-GR" sz="2400" dirty="0"/>
              <a:t> </a:t>
            </a:r>
            <a:r>
              <a:rPr lang="el-GR" sz="2400" dirty="0" smtClean="0"/>
              <a:t>(SERT) </a:t>
            </a:r>
            <a:r>
              <a:rPr lang="el-GR" sz="2400" dirty="0"/>
              <a:t>και </a:t>
            </a:r>
            <a:r>
              <a:rPr lang="el-GR" sz="2400" dirty="0" err="1"/>
              <a:t>νορεπινεφρίνης</a:t>
            </a:r>
            <a:r>
              <a:rPr lang="el-GR" sz="2400" dirty="0"/>
              <a:t> </a:t>
            </a:r>
            <a:r>
              <a:rPr lang="el-GR" sz="2400" dirty="0" smtClean="0"/>
              <a:t>(ΝΕΤ) </a:t>
            </a:r>
            <a:r>
              <a:rPr lang="el-GR" sz="2400" dirty="0"/>
              <a:t>στους </a:t>
            </a:r>
            <a:r>
              <a:rPr lang="el-GR" sz="2400" dirty="0" err="1"/>
              <a:t>προσυναπτικούς</a:t>
            </a:r>
            <a:r>
              <a:rPr lang="el-GR" sz="2400" dirty="0"/>
              <a:t> νευρώνες και ενισχύουν την </a:t>
            </a:r>
            <a:r>
              <a:rPr lang="el-GR" sz="2400" dirty="0" err="1"/>
              <a:t>σεροτονινεργική</a:t>
            </a:r>
            <a:r>
              <a:rPr lang="el-GR" sz="2400" dirty="0"/>
              <a:t> και την </a:t>
            </a:r>
            <a:r>
              <a:rPr lang="el-GR" sz="2400" dirty="0" err="1"/>
              <a:t>νοραδρενεργική</a:t>
            </a:r>
            <a:r>
              <a:rPr lang="el-GR" sz="2400" dirty="0"/>
              <a:t> </a:t>
            </a:r>
            <a:r>
              <a:rPr lang="el-GR" sz="2400" dirty="0" err="1"/>
              <a:t>νευροδιαβίβαση</a:t>
            </a:r>
            <a:r>
              <a:rPr lang="el-GR" sz="2400" dirty="0"/>
              <a:t> στους </a:t>
            </a:r>
            <a:r>
              <a:rPr lang="el-GR" sz="2400" dirty="0" err="1"/>
              <a:t>μετασυναπτικούς</a:t>
            </a:r>
            <a:r>
              <a:rPr lang="el-GR" sz="2400" dirty="0"/>
              <a:t> νευρώνες.</a:t>
            </a:r>
          </a:p>
          <a:p>
            <a:pPr>
              <a:buFont typeface="Wingdings" panose="05000000000000000000" pitchFamily="2" charset="2"/>
              <a:buChar char="Ø"/>
            </a:pPr>
            <a:r>
              <a:rPr lang="el-GR" sz="2400" dirty="0"/>
              <a:t> </a:t>
            </a:r>
            <a:r>
              <a:rPr lang="el-GR" sz="2400" b="1" dirty="0" err="1"/>
              <a:t>Βενλαφαξίνη</a:t>
            </a:r>
            <a:r>
              <a:rPr lang="el-GR" sz="2400" dirty="0"/>
              <a:t>, </a:t>
            </a:r>
            <a:r>
              <a:rPr lang="el-GR" sz="2400" b="1" dirty="0" err="1" smtClean="0"/>
              <a:t>ντουλοξετίνη</a:t>
            </a:r>
            <a:r>
              <a:rPr lang="el-GR" sz="2400" dirty="0"/>
              <a:t>, </a:t>
            </a:r>
            <a:r>
              <a:rPr lang="en-US" sz="2400" dirty="0"/>
              <a:t>SNRIs </a:t>
            </a:r>
            <a:r>
              <a:rPr lang="el-GR" sz="2400" dirty="0"/>
              <a:t>αποτελεσματικότεροι στην θεραπεία της μείζονος κατάθλιψης και των διαταραχών της διάθεσης βελτιώνοντας την συνολική απάντηση σε σύγκριση με τους </a:t>
            </a:r>
            <a:r>
              <a:rPr lang="en-US" sz="2400" dirty="0"/>
              <a:t>SSRIs. </a:t>
            </a:r>
          </a:p>
          <a:p>
            <a:pPr>
              <a:buFont typeface="Wingdings" panose="05000000000000000000" pitchFamily="2" charset="2"/>
              <a:buChar char="ü"/>
            </a:pPr>
            <a:r>
              <a:rPr lang="el-GR" sz="2400" dirty="0" smtClean="0"/>
              <a:t>Η </a:t>
            </a:r>
            <a:r>
              <a:rPr lang="el-GR" sz="2400" dirty="0" err="1" smtClean="0"/>
              <a:t>ντουλοξετίνη</a:t>
            </a:r>
            <a:r>
              <a:rPr lang="el-GR" sz="2400" dirty="0" smtClean="0"/>
              <a:t> χρησιμοποιείται και στην θεραπεία  της </a:t>
            </a:r>
            <a:r>
              <a:rPr lang="el-GR" sz="2400" dirty="0" err="1" smtClean="0"/>
              <a:t>ινομυαλγίας</a:t>
            </a:r>
            <a:r>
              <a:rPr lang="el-GR" sz="2400" dirty="0" smtClean="0"/>
              <a:t> και του νευροπαθητικού πόνου που σχετίζεται με περιφερική νευροπάθεια.</a:t>
            </a:r>
            <a:endParaRPr lang="en-US" sz="2400" dirty="0" smtClean="0"/>
          </a:p>
          <a:p>
            <a:endParaRPr lang="el-GR" sz="2000" dirty="0"/>
          </a:p>
        </p:txBody>
      </p:sp>
      <p:pic>
        <p:nvPicPr>
          <p:cNvPr id="4" name="Εικόνα 3">
            <a:extLst>
              <a:ext uri="{FF2B5EF4-FFF2-40B4-BE49-F238E27FC236}">
                <a16:creationId xmlns:a16="http://schemas.microsoft.com/office/drawing/2014/main" id="{51D471A2-1F39-69D5-F5D6-C003FFCB814A}"/>
              </a:ext>
            </a:extLst>
          </p:cNvPr>
          <p:cNvPicPr>
            <a:picLocks noChangeAspect="1"/>
          </p:cNvPicPr>
          <p:nvPr/>
        </p:nvPicPr>
        <p:blipFill>
          <a:blip r:embed="rId2"/>
          <a:stretch>
            <a:fillRect/>
          </a:stretch>
        </p:blipFill>
        <p:spPr>
          <a:xfrm>
            <a:off x="466528" y="1438472"/>
            <a:ext cx="3104760" cy="5409390"/>
          </a:xfrm>
          <a:prstGeom prst="rect">
            <a:avLst/>
          </a:prstGeom>
        </p:spPr>
      </p:pic>
    </p:spTree>
    <p:extLst>
      <p:ext uri="{BB962C8B-B14F-4D97-AF65-F5344CB8AC3E}">
        <p14:creationId xmlns:p14="http://schemas.microsoft.com/office/powerpoint/2010/main" val="26427576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F8E3C0C4-B5AA-4231-BF3A-63C86F18E545}"/>
              </a:ext>
            </a:extLst>
          </p:cNvPr>
          <p:cNvSpPr>
            <a:spLocks noGrp="1"/>
          </p:cNvSpPr>
          <p:nvPr>
            <p:ph type="title"/>
          </p:nvPr>
        </p:nvSpPr>
        <p:spPr>
          <a:xfrm>
            <a:off x="466722" y="586855"/>
            <a:ext cx="3201366" cy="1485785"/>
          </a:xfrm>
        </p:spPr>
        <p:txBody>
          <a:bodyPr anchor="b">
            <a:normAutofit/>
          </a:bodyPr>
          <a:lstStyle/>
          <a:p>
            <a:pPr algn="r"/>
            <a:r>
              <a:rPr lang="el-GR" sz="3100" dirty="0" err="1">
                <a:solidFill>
                  <a:srgbClr val="FFFFFF"/>
                </a:solidFill>
              </a:rPr>
              <a:t>Νευροδιαβίβαση</a:t>
            </a:r>
            <a:r>
              <a:rPr lang="el-GR" sz="3100" dirty="0">
                <a:solidFill>
                  <a:srgbClr val="FFFFFF"/>
                </a:solidFill>
              </a:rPr>
              <a:t>- </a:t>
            </a:r>
            <a:r>
              <a:rPr lang="el-GR" sz="3100" dirty="0" err="1">
                <a:solidFill>
                  <a:srgbClr val="FFFFFF"/>
                </a:solidFill>
              </a:rPr>
              <a:t>μετασυναπτικά</a:t>
            </a:r>
            <a:r>
              <a:rPr lang="el-GR" sz="3100" dirty="0">
                <a:solidFill>
                  <a:srgbClr val="FFFFFF"/>
                </a:solidFill>
              </a:rPr>
              <a:t> κανάλια</a:t>
            </a:r>
          </a:p>
        </p:txBody>
      </p:sp>
      <p:sp>
        <p:nvSpPr>
          <p:cNvPr id="3" name="Θέση περιεχομένου 2">
            <a:extLst>
              <a:ext uri="{FF2B5EF4-FFF2-40B4-BE49-F238E27FC236}">
                <a16:creationId xmlns:a16="http://schemas.microsoft.com/office/drawing/2014/main" id="{39571D39-450D-4758-A216-4412F1171816}"/>
              </a:ext>
            </a:extLst>
          </p:cNvPr>
          <p:cNvSpPr>
            <a:spLocks noGrp="1"/>
          </p:cNvSpPr>
          <p:nvPr>
            <p:ph idx="1"/>
          </p:nvPr>
        </p:nvSpPr>
        <p:spPr>
          <a:xfrm>
            <a:off x="5722780" y="645836"/>
            <a:ext cx="6555347" cy="5546047"/>
          </a:xfrm>
        </p:spPr>
        <p:txBody>
          <a:bodyPr anchor="ctr">
            <a:normAutofit/>
          </a:bodyPr>
          <a:lstStyle/>
          <a:p>
            <a:r>
              <a:rPr lang="el-GR" sz="2400" dirty="0"/>
              <a:t>Η σύνδεση του νευροδιαβιβαστή με το </a:t>
            </a:r>
            <a:r>
              <a:rPr lang="el-GR" sz="2400" dirty="0" err="1"/>
              <a:t>μετασυναπτικό</a:t>
            </a:r>
            <a:r>
              <a:rPr lang="el-GR" sz="2400" dirty="0"/>
              <a:t> υποδοχέα ακολουθείται από γεγονότα όπως, αλλαγές στη ροή των ιόντων καναλιών, αλλά και μεταβολή της ενδοκυτταρικής σηματοδότησης, μέσω συστημάτων </a:t>
            </a:r>
            <a:r>
              <a:rPr lang="el-GR" sz="2400" dirty="0" err="1"/>
              <a:t>διαμεμβρανικών</a:t>
            </a:r>
            <a:r>
              <a:rPr lang="el-GR" sz="2400" dirty="0"/>
              <a:t> υποδοχέων.</a:t>
            </a:r>
          </a:p>
          <a:p>
            <a:pPr>
              <a:buFont typeface="Wingdings" panose="05000000000000000000" pitchFamily="2" charset="2"/>
              <a:buChar char="ü"/>
            </a:pPr>
            <a:r>
              <a:rPr lang="el-GR" sz="2400" dirty="0"/>
              <a:t>Ιοντικά κανάλια: </a:t>
            </a:r>
            <a:r>
              <a:rPr lang="en-US" sz="2400" dirty="0"/>
              <a:t>Na, K, Ca, CI </a:t>
            </a:r>
            <a:r>
              <a:rPr lang="el-GR" sz="2400" dirty="0"/>
              <a:t>τάση-εξαρτώμενα κανάλια (κανάλια που εξαρτώνται από το δυναμικό).</a:t>
            </a:r>
          </a:p>
          <a:p>
            <a:pPr>
              <a:buFont typeface="Wingdings" panose="05000000000000000000" pitchFamily="2" charset="2"/>
              <a:buChar char="ü"/>
            </a:pPr>
            <a:r>
              <a:rPr lang="el-GR" sz="2400" dirty="0"/>
              <a:t>Κανάλια ρυθμιζόμενα από το </a:t>
            </a:r>
            <a:r>
              <a:rPr lang="en-US" sz="2400" dirty="0"/>
              <a:t>cAMP (CNG), </a:t>
            </a:r>
            <a:r>
              <a:rPr lang="el-GR" sz="2400" dirty="0"/>
              <a:t>που παίζουν ρόλο στην αισθητική μεταφορά για οσφρητικούς υποδοχείς, </a:t>
            </a:r>
            <a:r>
              <a:rPr lang="el-GR" sz="2400" dirty="0" err="1"/>
              <a:t>φωτουποδοχείς</a:t>
            </a:r>
            <a:r>
              <a:rPr lang="el-GR" sz="2400" dirty="0"/>
              <a:t> αλλά και </a:t>
            </a:r>
            <a:r>
              <a:rPr lang="en-US" sz="2400" dirty="0"/>
              <a:t>TPR </a:t>
            </a:r>
            <a:r>
              <a:rPr lang="el-GR" sz="2400" dirty="0"/>
              <a:t>κανάλια που </a:t>
            </a:r>
            <a:r>
              <a:rPr lang="el-GR" sz="2400" dirty="0" err="1"/>
              <a:t>αλληλεπιδρούν</a:t>
            </a:r>
            <a:r>
              <a:rPr lang="el-GR" sz="2400" dirty="0"/>
              <a:t> με </a:t>
            </a:r>
            <a:r>
              <a:rPr lang="el-GR" sz="2400" dirty="0" err="1"/>
              <a:t>προσδέματα</a:t>
            </a:r>
            <a:r>
              <a:rPr lang="el-GR" sz="2400" dirty="0"/>
              <a:t> όπως </a:t>
            </a:r>
            <a:r>
              <a:rPr lang="el-GR" sz="2400" dirty="0" err="1"/>
              <a:t>καναβινοειδή</a:t>
            </a:r>
            <a:r>
              <a:rPr lang="el-GR" sz="2400" dirty="0"/>
              <a:t>.</a:t>
            </a:r>
          </a:p>
        </p:txBody>
      </p:sp>
      <p:pic>
        <p:nvPicPr>
          <p:cNvPr id="6" name="Εικόνα 5">
            <a:extLst>
              <a:ext uri="{FF2B5EF4-FFF2-40B4-BE49-F238E27FC236}">
                <a16:creationId xmlns:a16="http://schemas.microsoft.com/office/drawing/2014/main" id="{EDDBFA0F-1CDB-1446-4711-102DD413B8BC}"/>
              </a:ext>
            </a:extLst>
          </p:cNvPr>
          <p:cNvPicPr>
            <a:picLocks noChangeAspect="1"/>
          </p:cNvPicPr>
          <p:nvPr/>
        </p:nvPicPr>
        <p:blipFill>
          <a:blip r:embed="rId2"/>
          <a:stretch>
            <a:fillRect/>
          </a:stretch>
        </p:blipFill>
        <p:spPr>
          <a:xfrm>
            <a:off x="-3048" y="2411558"/>
            <a:ext cx="5725828" cy="3826014"/>
          </a:xfrm>
          <a:prstGeom prst="rect">
            <a:avLst/>
          </a:prstGeom>
        </p:spPr>
      </p:pic>
    </p:spTree>
    <p:extLst>
      <p:ext uri="{BB962C8B-B14F-4D97-AF65-F5344CB8AC3E}">
        <p14:creationId xmlns:p14="http://schemas.microsoft.com/office/powerpoint/2010/main" val="36703594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18054A7-970C-451A-AFAF-94C3851E5C25}"/>
              </a:ext>
            </a:extLst>
          </p:cNvPr>
          <p:cNvSpPr>
            <a:spLocks noGrp="1"/>
          </p:cNvSpPr>
          <p:nvPr>
            <p:ph type="title"/>
          </p:nvPr>
        </p:nvSpPr>
        <p:spPr>
          <a:xfrm>
            <a:off x="466721" y="82917"/>
            <a:ext cx="3520192" cy="2288930"/>
          </a:xfrm>
        </p:spPr>
        <p:txBody>
          <a:bodyPr anchor="b">
            <a:normAutofit fontScale="90000"/>
          </a:bodyPr>
          <a:lstStyle/>
          <a:p>
            <a:pPr algn="r"/>
            <a:r>
              <a:rPr lang="el-GR" sz="3100" dirty="0">
                <a:solidFill>
                  <a:srgbClr val="FFFFFF"/>
                </a:solidFill>
              </a:rPr>
              <a:t>Αναστολείς </a:t>
            </a:r>
            <a:r>
              <a:rPr lang="el-GR" sz="3100" dirty="0" err="1">
                <a:solidFill>
                  <a:srgbClr val="FFFFFF"/>
                </a:solidFill>
              </a:rPr>
              <a:t>επαναπρόσληψης</a:t>
            </a:r>
            <a:r>
              <a:rPr lang="el-GR" sz="3100" dirty="0">
                <a:solidFill>
                  <a:srgbClr val="FFFFFF"/>
                </a:solidFill>
              </a:rPr>
              <a:t> </a:t>
            </a:r>
            <a:r>
              <a:rPr lang="el-GR" sz="3100" dirty="0" err="1">
                <a:solidFill>
                  <a:srgbClr val="FFFFFF"/>
                </a:solidFill>
              </a:rPr>
              <a:t>σεροτονίνης</a:t>
            </a:r>
            <a:r>
              <a:rPr lang="el-GR" sz="3100" dirty="0">
                <a:solidFill>
                  <a:srgbClr val="FFFFFF"/>
                </a:solidFill>
              </a:rPr>
              <a:t> και </a:t>
            </a:r>
            <a:r>
              <a:rPr lang="el-GR" sz="3100" dirty="0" err="1">
                <a:solidFill>
                  <a:srgbClr val="FFFFFF"/>
                </a:solidFill>
              </a:rPr>
              <a:t>νορεπινεφρίνης</a:t>
            </a:r>
            <a:r>
              <a:rPr lang="el-GR" sz="3100" dirty="0">
                <a:solidFill>
                  <a:srgbClr val="FFFFFF"/>
                </a:solidFill>
              </a:rPr>
              <a:t> (</a:t>
            </a:r>
            <a:r>
              <a:rPr lang="el-GR" sz="3100" dirty="0" err="1">
                <a:solidFill>
                  <a:srgbClr val="FFFFFF"/>
                </a:solidFill>
              </a:rPr>
              <a:t>SNRIs</a:t>
            </a:r>
            <a:r>
              <a:rPr lang="el-GR" sz="3100" dirty="0">
                <a:solidFill>
                  <a:srgbClr val="FFFFFF"/>
                </a:solidFill>
              </a:rPr>
              <a:t>).</a:t>
            </a:r>
            <a:br>
              <a:rPr lang="el-GR" sz="3100" dirty="0">
                <a:solidFill>
                  <a:srgbClr val="FFFFFF"/>
                </a:solidFill>
              </a:rPr>
            </a:br>
            <a:endParaRPr lang="el-GR" sz="3100" dirty="0">
              <a:solidFill>
                <a:srgbClr val="FFFFFF"/>
              </a:solidFill>
            </a:endParaRPr>
          </a:p>
        </p:txBody>
      </p:sp>
      <p:sp>
        <p:nvSpPr>
          <p:cNvPr id="3" name="Θέση περιεχομένου 2">
            <a:extLst>
              <a:ext uri="{FF2B5EF4-FFF2-40B4-BE49-F238E27FC236}">
                <a16:creationId xmlns:a16="http://schemas.microsoft.com/office/drawing/2014/main" id="{7F7EA40D-5E53-4B6B-8418-3C571BFFB550}"/>
              </a:ext>
            </a:extLst>
          </p:cNvPr>
          <p:cNvSpPr>
            <a:spLocks noGrp="1"/>
          </p:cNvSpPr>
          <p:nvPr>
            <p:ph idx="1"/>
          </p:nvPr>
        </p:nvSpPr>
        <p:spPr>
          <a:xfrm>
            <a:off x="4810259" y="239152"/>
            <a:ext cx="6555347" cy="6049106"/>
          </a:xfrm>
        </p:spPr>
        <p:txBody>
          <a:bodyPr anchor="ctr">
            <a:noAutofit/>
          </a:bodyPr>
          <a:lstStyle/>
          <a:p>
            <a:pPr>
              <a:buFont typeface="Wingdings" panose="05000000000000000000" pitchFamily="2" charset="2"/>
              <a:buChar char="Ø"/>
            </a:pPr>
            <a:endParaRPr lang="en-US" sz="2200" dirty="0" smtClean="0"/>
          </a:p>
          <a:p>
            <a:pPr>
              <a:buFont typeface="Wingdings" panose="05000000000000000000" pitchFamily="2" charset="2"/>
              <a:buChar char="Ø"/>
            </a:pPr>
            <a:r>
              <a:rPr lang="el-GR" sz="2200" dirty="0" smtClean="0"/>
              <a:t>Η </a:t>
            </a:r>
            <a:r>
              <a:rPr lang="el-GR" sz="2200" u="sng" dirty="0" err="1"/>
              <a:t>βενλαφαξίνη</a:t>
            </a:r>
            <a:r>
              <a:rPr lang="el-GR" sz="2200" dirty="0"/>
              <a:t> είναι ένα αποτελεσματικό αντικαταθλιπτικό που αναστέλλει την </a:t>
            </a:r>
            <a:r>
              <a:rPr lang="el-GR" sz="2200" dirty="0" err="1"/>
              <a:t>επαναπρόσληψη</a:t>
            </a:r>
            <a:r>
              <a:rPr lang="el-GR" sz="2200" dirty="0"/>
              <a:t> της </a:t>
            </a:r>
            <a:r>
              <a:rPr lang="el-GR" sz="2200" dirty="0" err="1"/>
              <a:t>σεροτονίνης</a:t>
            </a:r>
            <a:r>
              <a:rPr lang="el-GR" sz="2200" dirty="0"/>
              <a:t> και της </a:t>
            </a:r>
            <a:r>
              <a:rPr lang="el-GR" sz="2200" dirty="0" err="1"/>
              <a:t>νορεπινεφρίνης</a:t>
            </a:r>
            <a:r>
              <a:rPr lang="el-GR" sz="2200" dirty="0"/>
              <a:t>.</a:t>
            </a:r>
          </a:p>
          <a:p>
            <a:pPr marL="0" indent="0">
              <a:buNone/>
            </a:pPr>
            <a:r>
              <a:rPr lang="el-GR" sz="2200" dirty="0"/>
              <a:t>   Στην πραγματικότητα, η </a:t>
            </a:r>
            <a:r>
              <a:rPr lang="el-GR" sz="2200" dirty="0" err="1"/>
              <a:t>βενλαφαξίνη</a:t>
            </a:r>
            <a:r>
              <a:rPr lang="el-GR" sz="2200" dirty="0"/>
              <a:t> είναι ένας </a:t>
            </a:r>
            <a:r>
              <a:rPr lang="el-GR" sz="2200" u="sng" dirty="0"/>
              <a:t>μη εκλεκτικός αναστολέας</a:t>
            </a:r>
            <a:r>
              <a:rPr lang="el-GR" sz="2200" dirty="0"/>
              <a:t> του πρωτεϊνικού υποδοχέα </a:t>
            </a:r>
            <a:r>
              <a:rPr lang="el-GR" sz="2200" dirty="0" err="1"/>
              <a:t>επαναπρόσληψης</a:t>
            </a:r>
            <a:r>
              <a:rPr lang="el-GR" sz="2200" dirty="0"/>
              <a:t> των τριών </a:t>
            </a:r>
            <a:r>
              <a:rPr lang="el-GR" sz="2200" dirty="0" err="1"/>
              <a:t>βιογενών</a:t>
            </a:r>
            <a:r>
              <a:rPr lang="el-GR" sz="2200" dirty="0"/>
              <a:t> </a:t>
            </a:r>
            <a:r>
              <a:rPr lang="el-GR" sz="2200" dirty="0" err="1"/>
              <a:t>αμινών</a:t>
            </a:r>
            <a:r>
              <a:rPr lang="el-GR" sz="2200" dirty="0"/>
              <a:t>, </a:t>
            </a:r>
            <a:r>
              <a:rPr lang="el-GR" sz="2200" dirty="0" err="1"/>
              <a:t>σεροτονίνη</a:t>
            </a:r>
            <a:r>
              <a:rPr lang="el-GR" sz="2200" dirty="0"/>
              <a:t>, </a:t>
            </a:r>
            <a:r>
              <a:rPr lang="el-GR" sz="2200" dirty="0" err="1"/>
              <a:t>νορεπινεφρίνη</a:t>
            </a:r>
            <a:r>
              <a:rPr lang="el-GR" sz="2200" dirty="0"/>
              <a:t> και </a:t>
            </a:r>
            <a:r>
              <a:rPr lang="el-GR" sz="2200" dirty="0" err="1"/>
              <a:t>ντοπαμίνη</a:t>
            </a:r>
            <a:r>
              <a:rPr lang="el-GR" sz="2200" dirty="0"/>
              <a:t>. Δεν </a:t>
            </a:r>
            <a:r>
              <a:rPr lang="el-GR" sz="2200" dirty="0" err="1"/>
              <a:t>αλληλεπιδρά</a:t>
            </a:r>
            <a:r>
              <a:rPr lang="el-GR" sz="2200" dirty="0"/>
              <a:t> </a:t>
            </a:r>
            <a:r>
              <a:rPr lang="el-GR" sz="2200" dirty="0" smtClean="0"/>
              <a:t>επίσης (είτε </a:t>
            </a:r>
            <a:r>
              <a:rPr lang="el-GR" sz="2200" dirty="0"/>
              <a:t>ως αγωνιστής είτε ως ανταγωνιστής) </a:t>
            </a:r>
            <a:r>
              <a:rPr lang="el-GR" sz="2200" dirty="0" smtClean="0"/>
              <a:t>με τους </a:t>
            </a:r>
            <a:r>
              <a:rPr lang="el-GR" sz="2200" dirty="0"/>
              <a:t>υποδοχείς </a:t>
            </a:r>
            <a:r>
              <a:rPr lang="el-GR" sz="2200" dirty="0" smtClean="0"/>
              <a:t>αυτών των νευροδιαβιβαστών. </a:t>
            </a:r>
          </a:p>
          <a:p>
            <a:pPr>
              <a:buFont typeface="Wingdings" panose="05000000000000000000" pitchFamily="2" charset="2"/>
              <a:buChar char="ü"/>
            </a:pPr>
            <a:r>
              <a:rPr lang="el-GR" sz="2200" dirty="0" smtClean="0"/>
              <a:t>Σε </a:t>
            </a:r>
            <a:r>
              <a:rPr lang="el-GR" sz="2200" dirty="0"/>
              <a:t>ορισμένους ασθενείς, η </a:t>
            </a:r>
            <a:r>
              <a:rPr lang="el-GR" sz="2200" dirty="0" err="1"/>
              <a:t>βενλαφαξίνη</a:t>
            </a:r>
            <a:r>
              <a:rPr lang="el-GR" sz="2200" dirty="0"/>
              <a:t> μπορεί να αυξήσει την αρτηριακή πίεση, αφού η αρτηριακή πίεση επηρεάζεται από τη </a:t>
            </a:r>
            <a:r>
              <a:rPr lang="el-GR" sz="2200" dirty="0" err="1"/>
              <a:t>νορεπινεφρίνη</a:t>
            </a:r>
            <a:r>
              <a:rPr lang="el-GR" sz="2200" dirty="0"/>
              <a:t> και τη </a:t>
            </a:r>
            <a:r>
              <a:rPr lang="el-GR" sz="2200" dirty="0" err="1"/>
              <a:t>ντοπαμίνη</a:t>
            </a:r>
            <a:r>
              <a:rPr lang="el-GR" sz="2200" dirty="0"/>
              <a:t>. </a:t>
            </a:r>
            <a:endParaRPr lang="el-GR" sz="2200" dirty="0" smtClean="0"/>
          </a:p>
          <a:p>
            <a:pPr>
              <a:buFont typeface="Wingdings" panose="05000000000000000000" pitchFamily="2" charset="2"/>
              <a:buChar char="ü"/>
            </a:pPr>
            <a:r>
              <a:rPr lang="el-GR" sz="2200" dirty="0" smtClean="0"/>
              <a:t>Η </a:t>
            </a:r>
            <a:r>
              <a:rPr lang="el-GR" sz="2200" dirty="0" err="1"/>
              <a:t>βενλαφαξίνη</a:t>
            </a:r>
            <a:r>
              <a:rPr lang="el-GR" sz="2200" dirty="0"/>
              <a:t> επηρεάζει </a:t>
            </a:r>
            <a:r>
              <a:rPr lang="el-GR" sz="2200" u="sng" dirty="0"/>
              <a:t>έμμεσα</a:t>
            </a:r>
            <a:r>
              <a:rPr lang="el-GR" sz="2200" dirty="0"/>
              <a:t> τους υποδοχείς </a:t>
            </a:r>
            <a:r>
              <a:rPr lang="el-GR" sz="2200" dirty="0" err="1"/>
              <a:t>οπιοειδών</a:t>
            </a:r>
            <a:r>
              <a:rPr lang="el-GR" sz="2200" dirty="0"/>
              <a:t> καθώς και τους α-</a:t>
            </a:r>
            <a:r>
              <a:rPr lang="el-GR" sz="2200" dirty="0" err="1"/>
              <a:t>αδρενεργικούς</a:t>
            </a:r>
            <a:r>
              <a:rPr lang="el-GR" sz="2200" dirty="0"/>
              <a:t> υποδοχείς. </a:t>
            </a:r>
          </a:p>
          <a:p>
            <a:pPr marL="0" indent="0">
              <a:buNone/>
            </a:pPr>
            <a:endParaRPr lang="el-GR" sz="2200" dirty="0"/>
          </a:p>
        </p:txBody>
      </p:sp>
      <p:pic>
        <p:nvPicPr>
          <p:cNvPr id="4" name="Εικόνα 3">
            <a:extLst>
              <a:ext uri="{FF2B5EF4-FFF2-40B4-BE49-F238E27FC236}">
                <a16:creationId xmlns:a16="http://schemas.microsoft.com/office/drawing/2014/main" id="{F7756ECF-5E4F-9CA2-B401-B6D6505410C5}"/>
              </a:ext>
            </a:extLst>
          </p:cNvPr>
          <p:cNvPicPr>
            <a:picLocks noChangeAspect="1"/>
          </p:cNvPicPr>
          <p:nvPr/>
        </p:nvPicPr>
        <p:blipFill>
          <a:blip r:embed="rId2"/>
          <a:stretch>
            <a:fillRect/>
          </a:stretch>
        </p:blipFill>
        <p:spPr>
          <a:xfrm>
            <a:off x="600892" y="4743587"/>
            <a:ext cx="3086271" cy="2104275"/>
          </a:xfrm>
          <a:prstGeom prst="rect">
            <a:avLst/>
          </a:prstGeom>
        </p:spPr>
      </p:pic>
      <p:pic>
        <p:nvPicPr>
          <p:cNvPr id="5" name="Εικόνα 4"/>
          <p:cNvPicPr>
            <a:picLocks noChangeAspect="1"/>
          </p:cNvPicPr>
          <p:nvPr/>
        </p:nvPicPr>
        <p:blipFill>
          <a:blip r:embed="rId3"/>
          <a:stretch>
            <a:fillRect/>
          </a:stretch>
        </p:blipFill>
        <p:spPr>
          <a:xfrm>
            <a:off x="0" y="2010518"/>
            <a:ext cx="4673398" cy="2702782"/>
          </a:xfrm>
          <a:prstGeom prst="rect">
            <a:avLst/>
          </a:prstGeom>
        </p:spPr>
      </p:pic>
    </p:spTree>
    <p:extLst>
      <p:ext uri="{BB962C8B-B14F-4D97-AF65-F5344CB8AC3E}">
        <p14:creationId xmlns:p14="http://schemas.microsoft.com/office/powerpoint/2010/main" val="26606575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5667103" y="84792"/>
            <a:ext cx="6272348" cy="3627508"/>
          </a:xfrm>
          <a:prstGeom prst="rect">
            <a:avLst/>
          </a:prstGeom>
        </p:spPr>
      </p:pic>
      <p:pic>
        <p:nvPicPr>
          <p:cNvPr id="3" name="Εικόνα 2"/>
          <p:cNvPicPr>
            <a:picLocks noChangeAspect="1"/>
          </p:cNvPicPr>
          <p:nvPr/>
        </p:nvPicPr>
        <p:blipFill>
          <a:blip r:embed="rId3"/>
          <a:stretch>
            <a:fillRect/>
          </a:stretch>
        </p:blipFill>
        <p:spPr>
          <a:xfrm>
            <a:off x="7294925" y="4058194"/>
            <a:ext cx="3279342" cy="2506164"/>
          </a:xfrm>
          <a:prstGeom prst="rect">
            <a:avLst/>
          </a:prstGeom>
        </p:spPr>
      </p:pic>
      <p:sp>
        <p:nvSpPr>
          <p:cNvPr id="4" name="TextBox 3"/>
          <p:cNvSpPr txBox="1"/>
          <p:nvPr/>
        </p:nvSpPr>
        <p:spPr>
          <a:xfrm>
            <a:off x="496389" y="1506583"/>
            <a:ext cx="4955177" cy="1200329"/>
          </a:xfrm>
          <a:prstGeom prst="rect">
            <a:avLst/>
          </a:prstGeom>
          <a:noFill/>
        </p:spPr>
        <p:txBody>
          <a:bodyPr wrap="square" rtlCol="0">
            <a:spAutoFit/>
          </a:bodyPr>
          <a:lstStyle/>
          <a:p>
            <a:r>
              <a:rPr lang="el-GR" sz="2400" dirty="0"/>
              <a:t>Η </a:t>
            </a:r>
            <a:r>
              <a:rPr lang="el-GR" sz="2400" b="1" dirty="0" err="1" smtClean="0"/>
              <a:t>ντουλοξετίνη</a:t>
            </a:r>
            <a:r>
              <a:rPr lang="el-GR" sz="2400" b="1" dirty="0"/>
              <a:t>,</a:t>
            </a:r>
            <a:r>
              <a:rPr lang="el-GR" sz="2400" dirty="0"/>
              <a:t> είναι ένας διπλός αναστολέας </a:t>
            </a:r>
            <a:r>
              <a:rPr lang="el-GR" sz="2400" dirty="0" err="1"/>
              <a:t>επαναπρόσληψης</a:t>
            </a:r>
            <a:r>
              <a:rPr lang="el-GR" sz="2400" dirty="0"/>
              <a:t> </a:t>
            </a:r>
            <a:r>
              <a:rPr lang="el-GR" sz="2400" dirty="0" err="1"/>
              <a:t>νορεπινεφρίνης</a:t>
            </a:r>
            <a:r>
              <a:rPr lang="el-GR" sz="2400" dirty="0"/>
              <a:t> - </a:t>
            </a:r>
            <a:r>
              <a:rPr lang="el-GR" sz="2400" dirty="0" err="1"/>
              <a:t>σεροτονίνης</a:t>
            </a:r>
            <a:r>
              <a:rPr lang="el-GR" dirty="0"/>
              <a:t>.</a:t>
            </a:r>
          </a:p>
        </p:txBody>
      </p:sp>
      <p:sp>
        <p:nvSpPr>
          <p:cNvPr id="5" name="TextBox 4"/>
          <p:cNvSpPr txBox="1"/>
          <p:nvPr/>
        </p:nvSpPr>
        <p:spPr>
          <a:xfrm>
            <a:off x="282453" y="3334919"/>
            <a:ext cx="5276882" cy="3385542"/>
          </a:xfrm>
          <a:prstGeom prst="rect">
            <a:avLst/>
          </a:prstGeom>
          <a:noFill/>
        </p:spPr>
        <p:txBody>
          <a:bodyPr wrap="square" rtlCol="0">
            <a:spAutoFit/>
          </a:bodyPr>
          <a:lstStyle/>
          <a:p>
            <a:pPr>
              <a:buFont typeface="Wingdings" panose="05000000000000000000" pitchFamily="2" charset="2"/>
              <a:buChar char="ü"/>
            </a:pPr>
            <a:r>
              <a:rPr lang="el-GR" dirty="0"/>
              <a:t>Η </a:t>
            </a:r>
            <a:r>
              <a:rPr lang="el-GR" dirty="0" err="1"/>
              <a:t>ντουλοξετίνη</a:t>
            </a:r>
            <a:r>
              <a:rPr lang="el-GR" dirty="0"/>
              <a:t> χρησιμοποιείται και στην θεραπεία  της </a:t>
            </a:r>
            <a:r>
              <a:rPr lang="el-GR" dirty="0" err="1"/>
              <a:t>ινομυαλγίας</a:t>
            </a:r>
            <a:r>
              <a:rPr lang="el-GR" dirty="0"/>
              <a:t> και του νευροπαθητικού πόνου που σχετίζεται με περιφερική νευροπάθεια</a:t>
            </a:r>
            <a:r>
              <a:rPr lang="el-GR" dirty="0" smtClean="0"/>
              <a:t>.</a:t>
            </a:r>
            <a:endParaRPr lang="en-US" dirty="0" smtClean="0"/>
          </a:p>
          <a:p>
            <a:endParaRPr lang="en-US" dirty="0" smtClean="0"/>
          </a:p>
          <a:p>
            <a:pPr>
              <a:buFont typeface="Wingdings" panose="05000000000000000000" pitchFamily="2" charset="2"/>
              <a:buChar char="ü"/>
            </a:pPr>
            <a:r>
              <a:rPr lang="el-GR" dirty="0"/>
              <a:t>Η </a:t>
            </a:r>
            <a:r>
              <a:rPr lang="el-GR" dirty="0" err="1"/>
              <a:t>ντουλοξετίνη</a:t>
            </a:r>
            <a:r>
              <a:rPr lang="el-GR" dirty="0"/>
              <a:t> δεν έχει σημαντική συγγένεια για τους </a:t>
            </a:r>
            <a:r>
              <a:rPr lang="el-GR" dirty="0" smtClean="0"/>
              <a:t>μεταφορείς-</a:t>
            </a:r>
            <a:r>
              <a:rPr lang="el-GR" dirty="0"/>
              <a:t>υ</a:t>
            </a:r>
            <a:r>
              <a:rPr lang="el-GR" dirty="0" smtClean="0"/>
              <a:t>ποδοχείς </a:t>
            </a:r>
            <a:r>
              <a:rPr lang="el-GR" dirty="0" err="1"/>
              <a:t>επαναπρόσληψης</a:t>
            </a:r>
            <a:r>
              <a:rPr lang="el-GR" dirty="0"/>
              <a:t> </a:t>
            </a:r>
            <a:r>
              <a:rPr lang="el-GR" dirty="0" err="1"/>
              <a:t>ντοπαμίνης</a:t>
            </a:r>
            <a:r>
              <a:rPr lang="el-GR" dirty="0"/>
              <a:t>, </a:t>
            </a:r>
            <a:r>
              <a:rPr lang="el-GR" dirty="0" err="1" smtClean="0"/>
              <a:t>ακετυχολίνης</a:t>
            </a:r>
            <a:r>
              <a:rPr lang="el-GR" dirty="0"/>
              <a:t>, </a:t>
            </a:r>
            <a:r>
              <a:rPr lang="el-GR" dirty="0" err="1"/>
              <a:t>ισταμίνης</a:t>
            </a:r>
            <a:r>
              <a:rPr lang="el-GR" dirty="0"/>
              <a:t>, </a:t>
            </a:r>
            <a:r>
              <a:rPr lang="el-GR" dirty="0" err="1"/>
              <a:t>οπιοειδών</a:t>
            </a:r>
            <a:r>
              <a:rPr lang="el-GR" dirty="0"/>
              <a:t>, </a:t>
            </a:r>
            <a:r>
              <a:rPr lang="el-GR" dirty="0" err="1"/>
              <a:t>γλουταμινικού</a:t>
            </a:r>
            <a:r>
              <a:rPr lang="el-GR" dirty="0"/>
              <a:t> και GABA, και επομένως μπορεί να θεωρηθεί ως εκλεκτικός αναστολέας </a:t>
            </a:r>
            <a:r>
              <a:rPr lang="el-GR" dirty="0" err="1"/>
              <a:t>επαναπρόσληψης</a:t>
            </a:r>
            <a:r>
              <a:rPr lang="el-GR" dirty="0"/>
              <a:t> στους μεταφορείς 5-ΗΤ και ΝΕ. </a:t>
            </a:r>
            <a:endParaRPr lang="en-US" dirty="0"/>
          </a:p>
          <a:p>
            <a:endParaRPr lang="el-GR" sz="1600" dirty="0"/>
          </a:p>
          <a:p>
            <a:endParaRPr lang="el-GR" dirty="0"/>
          </a:p>
        </p:txBody>
      </p:sp>
    </p:spTree>
    <p:extLst>
      <p:ext uri="{BB962C8B-B14F-4D97-AF65-F5344CB8AC3E}">
        <p14:creationId xmlns:p14="http://schemas.microsoft.com/office/powerpoint/2010/main" val="415246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2808FCD2-866A-4099-9033-9C247894CC47}"/>
              </a:ext>
            </a:extLst>
          </p:cNvPr>
          <p:cNvPicPr>
            <a:picLocks noChangeAspect="1"/>
          </p:cNvPicPr>
          <p:nvPr/>
        </p:nvPicPr>
        <p:blipFill>
          <a:blip r:embed="rId2"/>
          <a:stretch>
            <a:fillRect/>
          </a:stretch>
        </p:blipFill>
        <p:spPr>
          <a:xfrm>
            <a:off x="1448323" y="939559"/>
            <a:ext cx="9073903" cy="5103432"/>
          </a:xfrm>
          <a:prstGeom prst="rect">
            <a:avLst/>
          </a:prstGeom>
        </p:spPr>
      </p:pic>
      <p:sp>
        <p:nvSpPr>
          <p:cNvPr id="3" name="TextBox 2"/>
          <p:cNvSpPr txBox="1"/>
          <p:nvPr/>
        </p:nvSpPr>
        <p:spPr>
          <a:xfrm>
            <a:off x="2795451" y="322217"/>
            <a:ext cx="7017498" cy="369332"/>
          </a:xfrm>
          <a:prstGeom prst="rect">
            <a:avLst/>
          </a:prstGeom>
          <a:noFill/>
        </p:spPr>
        <p:txBody>
          <a:bodyPr wrap="none" rtlCol="0">
            <a:spAutoFit/>
          </a:bodyPr>
          <a:lstStyle/>
          <a:p>
            <a:r>
              <a:rPr lang="el-GR" b="1" dirty="0"/>
              <a:t>Αναστολείς </a:t>
            </a:r>
            <a:r>
              <a:rPr lang="el-GR" b="1" dirty="0" err="1"/>
              <a:t>επαναπρόσληψης</a:t>
            </a:r>
            <a:r>
              <a:rPr lang="el-GR" b="1" dirty="0"/>
              <a:t> </a:t>
            </a:r>
            <a:r>
              <a:rPr lang="el-GR" b="1" dirty="0" err="1"/>
              <a:t>σεροτονίνης</a:t>
            </a:r>
            <a:r>
              <a:rPr lang="el-GR" b="1" dirty="0"/>
              <a:t> και </a:t>
            </a:r>
            <a:r>
              <a:rPr lang="el-GR" b="1" dirty="0" err="1"/>
              <a:t>νορεπινεφρίνης</a:t>
            </a:r>
            <a:r>
              <a:rPr lang="el-GR" b="1" dirty="0"/>
              <a:t> </a:t>
            </a:r>
            <a:r>
              <a:rPr lang="en-US" b="1" dirty="0"/>
              <a:t>(SNRIs)</a:t>
            </a:r>
            <a:endParaRPr lang="el-GR" dirty="0"/>
          </a:p>
        </p:txBody>
      </p:sp>
    </p:spTree>
    <p:extLst>
      <p:ext uri="{BB962C8B-B14F-4D97-AF65-F5344CB8AC3E}">
        <p14:creationId xmlns:p14="http://schemas.microsoft.com/office/powerpoint/2010/main" val="15116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F3709611-32C5-4C1D-B845-9AE0785B005A}"/>
              </a:ext>
            </a:extLst>
          </p:cNvPr>
          <p:cNvSpPr>
            <a:spLocks noGrp="1"/>
          </p:cNvSpPr>
          <p:nvPr>
            <p:ph type="title"/>
          </p:nvPr>
        </p:nvSpPr>
        <p:spPr>
          <a:xfrm>
            <a:off x="466722" y="586856"/>
            <a:ext cx="3201366" cy="1494493"/>
          </a:xfrm>
        </p:spPr>
        <p:txBody>
          <a:bodyPr anchor="b">
            <a:normAutofit/>
          </a:bodyPr>
          <a:lstStyle/>
          <a:p>
            <a:pPr algn="r"/>
            <a:r>
              <a:rPr lang="el-GR" sz="3100" dirty="0">
                <a:solidFill>
                  <a:srgbClr val="FFFFFF"/>
                </a:solidFill>
              </a:rPr>
              <a:t>Παρενέργειες SSRI και SNRI αντικαταθλιπτικών</a:t>
            </a:r>
          </a:p>
        </p:txBody>
      </p:sp>
      <p:sp>
        <p:nvSpPr>
          <p:cNvPr id="3" name="Θέση περιεχομένου 2">
            <a:extLst>
              <a:ext uri="{FF2B5EF4-FFF2-40B4-BE49-F238E27FC236}">
                <a16:creationId xmlns:a16="http://schemas.microsoft.com/office/drawing/2014/main" id="{2CD053F3-A2F9-423B-A47A-BF3BA7EB169E}"/>
              </a:ext>
            </a:extLst>
          </p:cNvPr>
          <p:cNvSpPr>
            <a:spLocks noGrp="1"/>
          </p:cNvSpPr>
          <p:nvPr>
            <p:ph idx="1"/>
          </p:nvPr>
        </p:nvSpPr>
        <p:spPr>
          <a:xfrm>
            <a:off x="4810259" y="649480"/>
            <a:ext cx="6555347" cy="5546047"/>
          </a:xfrm>
        </p:spPr>
        <p:txBody>
          <a:bodyPr anchor="ctr">
            <a:normAutofit fontScale="92500"/>
          </a:bodyPr>
          <a:lstStyle/>
          <a:p>
            <a:pPr marL="0" indent="0">
              <a:buNone/>
            </a:pPr>
            <a:r>
              <a:rPr lang="el-GR" sz="2000" b="1" dirty="0"/>
              <a:t>    Παρενέργειες SSRI και SNRI αντικαταθλιπτικών</a:t>
            </a:r>
          </a:p>
          <a:p>
            <a:r>
              <a:rPr lang="el-GR" sz="2000" dirty="0"/>
              <a:t>Τα SSRI και τα SNRI αντικαταθλιπτικά είναι γενικά καλώς ανεκτά φάρμακα. Ωστόσο μπορεί να έχουν γενικά τις ακόλουθες παρενέργειες:</a:t>
            </a:r>
          </a:p>
          <a:p>
            <a:pPr>
              <a:buFont typeface="Wingdings" panose="05000000000000000000" pitchFamily="2" charset="2"/>
              <a:buChar char="ü"/>
            </a:pPr>
            <a:r>
              <a:rPr lang="el-GR" sz="2000" dirty="0"/>
              <a:t>Αϋπνία, υπνηλία, πονοκέφαλο, ζαλάδα, άγχος και ανησυχία (ιδίως στην έναρξη της αγωγής), ασυνήθιστες σκέψεις, εφίδρωση, τρέμουλο, σεξουαλική δυσλειτουργία.</a:t>
            </a:r>
          </a:p>
          <a:p>
            <a:pPr>
              <a:buFont typeface="Wingdings" panose="05000000000000000000" pitchFamily="2" charset="2"/>
              <a:buChar char="ü"/>
            </a:pPr>
            <a:r>
              <a:rPr lang="el-GR" sz="2000" dirty="0"/>
              <a:t>Υπογλυκαιμία ή χαμηλή γλυκόζη στο αίμα, μείωση των επιπέδων του νατρίου, ναυτία, ξηροστομία, δυσκοιλιότητα ή διάρροια, </a:t>
            </a:r>
            <a:r>
              <a:rPr lang="el-GR" sz="2000" dirty="0" smtClean="0"/>
              <a:t>ανορεξία, απώλεια </a:t>
            </a:r>
            <a:r>
              <a:rPr lang="el-GR" sz="2000" dirty="0"/>
              <a:t>βάρους, εξάνθημα. </a:t>
            </a:r>
          </a:p>
          <a:p>
            <a:pPr>
              <a:buFont typeface="Wingdings" panose="05000000000000000000" pitchFamily="2" charset="2"/>
              <a:buChar char="ü"/>
            </a:pPr>
            <a:r>
              <a:rPr lang="el-GR" sz="2000" dirty="0"/>
              <a:t>Αναφορές σχετικά με τη λήψη </a:t>
            </a:r>
            <a:r>
              <a:rPr lang="el-GR" sz="2000" dirty="0" err="1"/>
              <a:t>SSRIs</a:t>
            </a:r>
            <a:r>
              <a:rPr lang="el-GR" sz="2000" dirty="0"/>
              <a:t> και </a:t>
            </a:r>
            <a:r>
              <a:rPr lang="el-GR" sz="2000" dirty="0" err="1"/>
              <a:t>SNRIs</a:t>
            </a:r>
            <a:r>
              <a:rPr lang="el-GR" sz="2000" dirty="0"/>
              <a:t>, κάτω των 18 ετών, μπορεί να παρατηρηθεί αύξηση τάσεων αυτοκτονικού ιδεασμού, προτού ακόμη υποχωρήσει η κατάθλιψη.</a:t>
            </a:r>
          </a:p>
          <a:p>
            <a:r>
              <a:rPr lang="el-GR" sz="2000" b="1" dirty="0" smtClean="0"/>
              <a:t>Σύνδρομο </a:t>
            </a:r>
            <a:r>
              <a:rPr lang="el-GR" sz="2000" b="1" dirty="0" err="1" smtClean="0"/>
              <a:t>σεροτινίνης</a:t>
            </a:r>
            <a:r>
              <a:rPr lang="el-GR" sz="2000" dirty="0" smtClean="0"/>
              <a:t>. </a:t>
            </a:r>
            <a:r>
              <a:rPr lang="el-GR" sz="2000" dirty="0" err="1" smtClean="0"/>
              <a:t>Υπερδοσολογία</a:t>
            </a:r>
            <a:r>
              <a:rPr lang="el-GR" sz="2000" dirty="0" smtClean="0"/>
              <a:t> ή συνδυασμός </a:t>
            </a:r>
            <a:r>
              <a:rPr lang="en-US" sz="2000" dirty="0" smtClean="0"/>
              <a:t>SSRI, SNRI </a:t>
            </a:r>
            <a:r>
              <a:rPr lang="el-GR" sz="2000" dirty="0" smtClean="0"/>
              <a:t>με παυσίπονα </a:t>
            </a:r>
            <a:r>
              <a:rPr lang="el-GR" sz="2000" dirty="0" err="1" smtClean="0"/>
              <a:t>οπιοειδή</a:t>
            </a:r>
            <a:r>
              <a:rPr lang="el-GR" sz="2000" dirty="0" smtClean="0"/>
              <a:t>, </a:t>
            </a:r>
            <a:r>
              <a:rPr lang="el-GR" sz="2000" dirty="0" err="1" smtClean="0"/>
              <a:t>τρυπτάνες</a:t>
            </a:r>
            <a:r>
              <a:rPr lang="el-GR" sz="2000" dirty="0" smtClean="0"/>
              <a:t> κλπ. Συμπτώματα: </a:t>
            </a:r>
            <a:r>
              <a:rPr lang="el-GR" sz="2000" dirty="0"/>
              <a:t>διέγερση, ψευδαισθήσεις, κώμα, ταχυκαρδία, ευμετάβλητη αρτηριακή πίεση, έλλειψη συντονισμού, γαστρεντερικά </a:t>
            </a:r>
            <a:r>
              <a:rPr lang="el-GR" sz="2000" dirty="0" smtClean="0"/>
              <a:t>συμπτώματα</a:t>
            </a:r>
            <a:r>
              <a:rPr lang="el-GR" sz="2000" dirty="0"/>
              <a:t>. </a:t>
            </a:r>
            <a:r>
              <a:rPr lang="el-GR" sz="2000" dirty="0" smtClean="0"/>
              <a:t>Δυνητικά απειλητικό </a:t>
            </a:r>
            <a:r>
              <a:rPr lang="el-GR" sz="2000" dirty="0"/>
              <a:t>για τη ζωή </a:t>
            </a:r>
            <a:r>
              <a:rPr lang="el-GR" sz="2000" dirty="0" smtClean="0"/>
              <a:t>σύνδρομο.</a:t>
            </a:r>
            <a:endParaRPr lang="el-GR" sz="2000" dirty="0"/>
          </a:p>
        </p:txBody>
      </p:sp>
      <p:pic>
        <p:nvPicPr>
          <p:cNvPr id="4" name="Εικόνα 3"/>
          <p:cNvPicPr>
            <a:picLocks noChangeAspect="1"/>
          </p:cNvPicPr>
          <p:nvPr/>
        </p:nvPicPr>
        <p:blipFill>
          <a:blip r:embed="rId2"/>
          <a:stretch>
            <a:fillRect/>
          </a:stretch>
        </p:blipFill>
        <p:spPr>
          <a:xfrm>
            <a:off x="-3057" y="2098634"/>
            <a:ext cx="4749228" cy="4749228"/>
          </a:xfrm>
          <a:prstGeom prst="rect">
            <a:avLst/>
          </a:prstGeom>
        </p:spPr>
      </p:pic>
    </p:spTree>
    <p:extLst>
      <p:ext uri="{BB962C8B-B14F-4D97-AF65-F5344CB8AC3E}">
        <p14:creationId xmlns:p14="http://schemas.microsoft.com/office/powerpoint/2010/main" val="34531517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EE2AD96-B495-4E06-9291-B71706F728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3CF6D67-C5A8-4ADD-9E8E-1E38CA1D31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6909FA0-B515-4681-B7A8-FA281D133B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1C9FE86-FCC3-4A31-AA1C-C882262B7F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7D96243B-ECED-4B71-8E06-AE9A285EAD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A09989E4-EFDC-4A90-A633-E0525FB413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A5607C1-CEDB-4331-8D86-64015375777C}"/>
              </a:ext>
            </a:extLst>
          </p:cNvPr>
          <p:cNvSpPr>
            <a:spLocks noGrp="1"/>
          </p:cNvSpPr>
          <p:nvPr>
            <p:ph type="title"/>
          </p:nvPr>
        </p:nvSpPr>
        <p:spPr>
          <a:xfrm>
            <a:off x="888948" y="235888"/>
            <a:ext cx="4230100" cy="2028825"/>
          </a:xfrm>
        </p:spPr>
        <p:txBody>
          <a:bodyPr anchor="b">
            <a:normAutofit/>
          </a:bodyPr>
          <a:lstStyle/>
          <a:p>
            <a:pPr algn="r"/>
            <a:r>
              <a:rPr lang="el-GR" sz="4000" dirty="0">
                <a:solidFill>
                  <a:srgbClr val="FFFFFF"/>
                </a:solidFill>
              </a:rPr>
              <a:t>Άτυπα Αντικαταθλιπτικά φάρμακα</a:t>
            </a:r>
          </a:p>
        </p:txBody>
      </p:sp>
      <p:sp>
        <p:nvSpPr>
          <p:cNvPr id="3" name="Θέση περιεχομένου 2">
            <a:extLst>
              <a:ext uri="{FF2B5EF4-FFF2-40B4-BE49-F238E27FC236}">
                <a16:creationId xmlns:a16="http://schemas.microsoft.com/office/drawing/2014/main" id="{A7CE958D-6C28-4395-89D8-4747E4652FC0}"/>
              </a:ext>
            </a:extLst>
          </p:cNvPr>
          <p:cNvSpPr>
            <a:spLocks noGrp="1"/>
          </p:cNvSpPr>
          <p:nvPr>
            <p:ph idx="1"/>
          </p:nvPr>
        </p:nvSpPr>
        <p:spPr>
          <a:xfrm>
            <a:off x="5989171" y="37285"/>
            <a:ext cx="6098326" cy="6903446"/>
          </a:xfrm>
        </p:spPr>
        <p:txBody>
          <a:bodyPr anchor="ctr">
            <a:normAutofit lnSpcReduction="10000"/>
          </a:bodyPr>
          <a:lstStyle/>
          <a:p>
            <a:endParaRPr lang="el-GR" sz="1700" b="1" dirty="0" smtClean="0"/>
          </a:p>
          <a:p>
            <a:r>
              <a:rPr lang="el-GR" sz="1800" b="1" dirty="0" smtClean="0"/>
              <a:t>Άτυπα </a:t>
            </a:r>
            <a:r>
              <a:rPr lang="el-GR" sz="1800" b="1" dirty="0"/>
              <a:t>αντικαταθλιπτικά φάρμακα</a:t>
            </a:r>
          </a:p>
          <a:p>
            <a:pPr marL="0" indent="0">
              <a:buNone/>
            </a:pPr>
            <a:r>
              <a:rPr lang="el-GR" sz="1800" dirty="0"/>
              <a:t>   </a:t>
            </a:r>
            <a:r>
              <a:rPr lang="el-GR" sz="1800" dirty="0" err="1"/>
              <a:t>Τραζοδόνη</a:t>
            </a:r>
            <a:r>
              <a:rPr lang="el-GR" sz="1800" dirty="0"/>
              <a:t>, </a:t>
            </a:r>
            <a:r>
              <a:rPr lang="el-GR" sz="1800" dirty="0" err="1"/>
              <a:t>νεφαζοδόνη</a:t>
            </a:r>
            <a:r>
              <a:rPr lang="el-GR" sz="1800" dirty="0"/>
              <a:t> </a:t>
            </a:r>
            <a:r>
              <a:rPr lang="el-GR" sz="1800" dirty="0" err="1"/>
              <a:t>βουπροπιόνη</a:t>
            </a:r>
            <a:r>
              <a:rPr lang="el-GR" sz="1800" dirty="0"/>
              <a:t> και </a:t>
            </a:r>
            <a:r>
              <a:rPr lang="el-GR" sz="1800" dirty="0" err="1"/>
              <a:t>μιρταζαπίνη</a:t>
            </a:r>
            <a:r>
              <a:rPr lang="el-GR" sz="1800" dirty="0"/>
              <a:t> αποτελεσματικά </a:t>
            </a:r>
            <a:r>
              <a:rPr lang="el-GR" sz="1800" dirty="0" err="1"/>
              <a:t>αντικαθλιπτικά</a:t>
            </a:r>
            <a:r>
              <a:rPr lang="el-GR" sz="1800" dirty="0"/>
              <a:t> φάρμακα. Σε συνδυασμό με </a:t>
            </a:r>
            <a:r>
              <a:rPr lang="en-US" sz="1800" dirty="0"/>
              <a:t>SSRIs </a:t>
            </a:r>
            <a:r>
              <a:rPr lang="el-GR" sz="1800" dirty="0"/>
              <a:t>και </a:t>
            </a:r>
            <a:r>
              <a:rPr lang="en-US" sz="1800" dirty="0"/>
              <a:t>SNRIS</a:t>
            </a:r>
            <a:r>
              <a:rPr lang="el-GR" sz="1800" dirty="0"/>
              <a:t> ή μόνα τους μπορεί να χρησιμοποιηθούν και στη θεραπεία της </a:t>
            </a:r>
            <a:r>
              <a:rPr lang="el-GR" sz="1800" dirty="0" smtClean="0"/>
              <a:t>αυπνίας και στην εξάρτηση από αλκοόλ.</a:t>
            </a:r>
            <a:endParaRPr lang="el-GR" sz="1800" dirty="0"/>
          </a:p>
          <a:p>
            <a:pPr>
              <a:buFont typeface="Wingdings" panose="05000000000000000000" pitchFamily="2" charset="2"/>
              <a:buChar char="Ø"/>
            </a:pPr>
            <a:r>
              <a:rPr lang="el-GR" sz="1800" dirty="0"/>
              <a:t>Η </a:t>
            </a:r>
            <a:r>
              <a:rPr lang="el-GR" sz="1800" b="1" dirty="0" err="1"/>
              <a:t>τραζοδόνη</a:t>
            </a:r>
            <a:r>
              <a:rPr lang="el-GR" sz="1800" b="1" dirty="0"/>
              <a:t> </a:t>
            </a:r>
            <a:r>
              <a:rPr lang="el-GR" sz="1800" dirty="0"/>
              <a:t>και η </a:t>
            </a:r>
            <a:r>
              <a:rPr lang="el-GR" sz="1800" b="1" dirty="0" err="1"/>
              <a:t>νεφαζοδόνη</a:t>
            </a:r>
            <a:r>
              <a:rPr lang="el-GR" sz="1800" b="1" dirty="0"/>
              <a:t> </a:t>
            </a:r>
            <a:r>
              <a:rPr lang="el-GR" sz="1800" dirty="0"/>
              <a:t>είναι δομικά μη σχετιζόμενες με τους </a:t>
            </a:r>
            <a:r>
              <a:rPr lang="el-GR" sz="1800" dirty="0" err="1"/>
              <a:t>SSRIs</a:t>
            </a:r>
            <a:r>
              <a:rPr lang="el-GR" sz="1800" dirty="0"/>
              <a:t>, τις </a:t>
            </a:r>
            <a:r>
              <a:rPr lang="el-GR" sz="1800" dirty="0" err="1"/>
              <a:t>ετεροκυκλικές</a:t>
            </a:r>
            <a:r>
              <a:rPr lang="el-GR" sz="1800" dirty="0"/>
              <a:t> ενώσεις ή τους αναστολείς ΜΑΟ. </a:t>
            </a:r>
            <a:r>
              <a:rPr lang="el-GR" sz="1800" dirty="0" smtClean="0"/>
              <a:t>Κατηγορία ανταγωνιστών υποδοχέων </a:t>
            </a:r>
            <a:r>
              <a:rPr lang="el-GR" sz="1800" dirty="0" err="1" smtClean="0"/>
              <a:t>σεροτονίνης</a:t>
            </a:r>
            <a:r>
              <a:rPr lang="el-GR" sz="1800" dirty="0" smtClean="0"/>
              <a:t> </a:t>
            </a:r>
            <a:r>
              <a:rPr lang="el-GR" sz="1800" dirty="0"/>
              <a:t>και </a:t>
            </a:r>
            <a:r>
              <a:rPr lang="el-GR" sz="1800" dirty="0" smtClean="0"/>
              <a:t>ήπιοι αναστολείς </a:t>
            </a:r>
            <a:r>
              <a:rPr lang="el-GR" sz="1800" dirty="0" err="1" smtClean="0"/>
              <a:t>επαναπρόσληψης</a:t>
            </a:r>
            <a:r>
              <a:rPr lang="el-GR" sz="1800" dirty="0" smtClean="0"/>
              <a:t> </a:t>
            </a:r>
            <a:r>
              <a:rPr lang="el-GR" sz="1800" dirty="0" err="1" smtClean="0"/>
              <a:t>σεροτονίνης</a:t>
            </a:r>
            <a:r>
              <a:rPr lang="el-GR" sz="1800" dirty="0" smtClean="0"/>
              <a:t> </a:t>
            </a:r>
            <a:r>
              <a:rPr lang="el-GR" sz="1800" b="1" dirty="0" smtClean="0"/>
              <a:t>(SARI</a:t>
            </a:r>
            <a:r>
              <a:rPr lang="el-GR" sz="1800" b="1" dirty="0"/>
              <a:t>).</a:t>
            </a:r>
            <a:endParaRPr lang="en-US" sz="1800" b="1" dirty="0" smtClean="0"/>
          </a:p>
          <a:p>
            <a:pPr>
              <a:buFont typeface="Wingdings" panose="05000000000000000000" pitchFamily="2" charset="2"/>
              <a:buChar char="ü"/>
            </a:pPr>
            <a:r>
              <a:rPr lang="el-GR" sz="1800" dirty="0" smtClean="0"/>
              <a:t>Η </a:t>
            </a:r>
            <a:r>
              <a:rPr lang="el-GR" sz="1800" dirty="0" err="1"/>
              <a:t>τραζοδόνη</a:t>
            </a:r>
            <a:r>
              <a:rPr lang="el-GR" sz="1800" dirty="0"/>
              <a:t> ισχυρός ανταγωνιστής των υποδοχέων </a:t>
            </a:r>
            <a:r>
              <a:rPr lang="el-GR" sz="1800" dirty="0" err="1" smtClean="0"/>
              <a:t>σεροτονίνης</a:t>
            </a:r>
            <a:r>
              <a:rPr lang="el-GR" sz="1800" dirty="0" smtClean="0"/>
              <a:t> 5-ΗΤ</a:t>
            </a:r>
            <a:r>
              <a:rPr lang="el-GR" sz="1800" baseline="-25000" dirty="0" smtClean="0"/>
              <a:t>2A</a:t>
            </a:r>
            <a:r>
              <a:rPr lang="el-GR" sz="1800" dirty="0" smtClean="0"/>
              <a:t> </a:t>
            </a:r>
            <a:r>
              <a:rPr lang="el-GR" sz="1800" dirty="0"/>
              <a:t>και του α</a:t>
            </a:r>
            <a:r>
              <a:rPr lang="el-GR" sz="1800" baseline="-25000" dirty="0"/>
              <a:t>1</a:t>
            </a:r>
            <a:r>
              <a:rPr lang="el-GR" sz="1800" dirty="0"/>
              <a:t> </a:t>
            </a:r>
            <a:r>
              <a:rPr lang="el-GR" sz="1800" dirty="0" err="1"/>
              <a:t>αδρενεργικού</a:t>
            </a:r>
            <a:r>
              <a:rPr lang="el-GR" sz="1800" dirty="0"/>
              <a:t> υποδοχέα, ασθενής αναστολέας </a:t>
            </a:r>
            <a:r>
              <a:rPr lang="el-GR" sz="1800" dirty="0" err="1"/>
              <a:t>επαναπρόσληψης</a:t>
            </a:r>
            <a:r>
              <a:rPr lang="el-GR" sz="1800" dirty="0"/>
              <a:t> </a:t>
            </a:r>
            <a:r>
              <a:rPr lang="el-GR" sz="1800" dirty="0" err="1" smtClean="0"/>
              <a:t>σεροτονίνης</a:t>
            </a:r>
            <a:r>
              <a:rPr lang="el-GR" sz="1800" dirty="0" smtClean="0"/>
              <a:t>. </a:t>
            </a:r>
            <a:r>
              <a:rPr lang="el-GR" sz="1800" dirty="0"/>
              <a:t>Ε</a:t>
            </a:r>
            <a:r>
              <a:rPr lang="el-GR" sz="1800" dirty="0" smtClean="0"/>
              <a:t>ίναι αρκετά δραστικό ηρεμιστικό</a:t>
            </a:r>
            <a:r>
              <a:rPr lang="el-GR" sz="1800" dirty="0"/>
              <a:t>, ενώ η </a:t>
            </a:r>
            <a:r>
              <a:rPr lang="el-GR" sz="1800" dirty="0" err="1"/>
              <a:t>νεφαζοδόνη</a:t>
            </a:r>
            <a:r>
              <a:rPr lang="el-GR" sz="1800" dirty="0"/>
              <a:t> έχει ασθενέστερη ηρεμιστική δράση. </a:t>
            </a:r>
            <a:endParaRPr lang="en-US" sz="1800" dirty="0" smtClean="0"/>
          </a:p>
          <a:p>
            <a:pPr>
              <a:buFont typeface="Wingdings" panose="05000000000000000000" pitchFamily="2" charset="2"/>
              <a:buChar char="ü"/>
            </a:pPr>
            <a:r>
              <a:rPr lang="el-GR" sz="1800" dirty="0" smtClean="0"/>
              <a:t>Η </a:t>
            </a:r>
            <a:r>
              <a:rPr lang="el-GR" sz="1800" dirty="0" err="1"/>
              <a:t>νεφαζοδόνη</a:t>
            </a:r>
            <a:r>
              <a:rPr lang="el-GR" sz="1800" dirty="0"/>
              <a:t> αναστέλλει την </a:t>
            </a:r>
            <a:r>
              <a:rPr lang="el-GR" sz="1800" dirty="0" err="1"/>
              <a:t>επαναπρόσληψη</a:t>
            </a:r>
            <a:r>
              <a:rPr lang="el-GR" sz="1800" dirty="0"/>
              <a:t> </a:t>
            </a:r>
            <a:r>
              <a:rPr lang="el-GR" sz="1800" dirty="0" smtClean="0"/>
              <a:t>κυρίως της </a:t>
            </a:r>
            <a:r>
              <a:rPr lang="el-GR" sz="1800" dirty="0" err="1" smtClean="0"/>
              <a:t>σεροτονίνης</a:t>
            </a:r>
            <a:r>
              <a:rPr lang="el-GR" sz="1800" dirty="0" smtClean="0"/>
              <a:t> </a:t>
            </a:r>
            <a:r>
              <a:rPr lang="el-GR" sz="1800" dirty="0"/>
              <a:t>και </a:t>
            </a:r>
            <a:r>
              <a:rPr lang="el-GR" sz="1800" dirty="0" smtClean="0"/>
              <a:t>λιγότερο της </a:t>
            </a:r>
            <a:r>
              <a:rPr lang="el-GR" sz="1800" dirty="0" err="1" smtClean="0"/>
              <a:t>νορεπινεφρίνης</a:t>
            </a:r>
            <a:r>
              <a:rPr lang="el-GR" sz="1800" dirty="0" smtClean="0"/>
              <a:t> </a:t>
            </a:r>
            <a:r>
              <a:rPr lang="el-GR" sz="1800" dirty="0"/>
              <a:t>και ανταγωνίζεται τους 5-ΗΤ</a:t>
            </a:r>
            <a:r>
              <a:rPr lang="el-GR" sz="1800" baseline="-25000" dirty="0"/>
              <a:t>2A</a:t>
            </a:r>
            <a:r>
              <a:rPr lang="el-GR" sz="1800" dirty="0" smtClean="0"/>
              <a:t> </a:t>
            </a:r>
            <a:r>
              <a:rPr lang="el-GR" sz="1800" dirty="0"/>
              <a:t>και α1 υποδοχείς. Ως α1 ανταγωνιστής μπορεί να προκαλέσει </a:t>
            </a:r>
            <a:r>
              <a:rPr lang="el-GR" sz="1800" dirty="0" err="1"/>
              <a:t>ορθοστατική</a:t>
            </a:r>
            <a:r>
              <a:rPr lang="el-GR" sz="1800" dirty="0"/>
              <a:t> υπόταση. Όπως και με τα άλλα αντικαταθλιπτικά, το θεραπευτικό αποτέλεσμα διαρκεί εβδομάδες</a:t>
            </a:r>
            <a:r>
              <a:rPr lang="el-GR" sz="1800" dirty="0" smtClean="0"/>
              <a:t>. Σχετίζεται με </a:t>
            </a:r>
            <a:r>
              <a:rPr lang="el-GR" sz="1800" dirty="0" err="1" smtClean="0"/>
              <a:t>ηπατοτοξικότητα</a:t>
            </a:r>
            <a:r>
              <a:rPr lang="el-GR" sz="1800" dirty="0" smtClean="0"/>
              <a:t>.</a:t>
            </a:r>
            <a:endParaRPr lang="el-GR" sz="1800" dirty="0"/>
          </a:p>
          <a:p>
            <a:pPr>
              <a:buFont typeface="Wingdings" panose="05000000000000000000" pitchFamily="2" charset="2"/>
              <a:buChar char="ü"/>
            </a:pPr>
            <a:r>
              <a:rPr lang="el-GR" sz="1800" dirty="0"/>
              <a:t>Συχνές παρενέργειες είναι  κεφαλαλγίες, αϋπνία, ξηροστομία, σεξουαλικές διαταραχές, ζάλη, διαταραχές στην όρεξη, γαστρεντερικές διαταραχές (όπως ναυτία, δυσκοιλιότητα, ανησυχία).</a:t>
            </a:r>
          </a:p>
          <a:p>
            <a:pPr marL="0" indent="0">
              <a:buNone/>
            </a:pPr>
            <a:endParaRPr lang="el-GR" sz="1800" dirty="0"/>
          </a:p>
          <a:p>
            <a:pPr marL="0" indent="0">
              <a:buNone/>
            </a:pPr>
            <a:endParaRPr lang="el-GR" sz="1900" dirty="0"/>
          </a:p>
        </p:txBody>
      </p:sp>
      <p:pic>
        <p:nvPicPr>
          <p:cNvPr id="4" name="Εικόνα 3">
            <a:extLst>
              <a:ext uri="{FF2B5EF4-FFF2-40B4-BE49-F238E27FC236}">
                <a16:creationId xmlns:a16="http://schemas.microsoft.com/office/drawing/2014/main" id="{8AE7D62E-991B-9A93-8640-2C1518CAA4CA}"/>
              </a:ext>
            </a:extLst>
          </p:cNvPr>
          <p:cNvPicPr>
            <a:picLocks noChangeAspect="1"/>
          </p:cNvPicPr>
          <p:nvPr/>
        </p:nvPicPr>
        <p:blipFill>
          <a:blip r:embed="rId2"/>
          <a:stretch>
            <a:fillRect/>
          </a:stretch>
        </p:blipFill>
        <p:spPr>
          <a:xfrm>
            <a:off x="2528180" y="235885"/>
            <a:ext cx="951635" cy="855267"/>
          </a:xfrm>
          <a:prstGeom prst="rect">
            <a:avLst/>
          </a:prstGeom>
        </p:spPr>
      </p:pic>
      <p:pic>
        <p:nvPicPr>
          <p:cNvPr id="6" name="Εικόνα 5">
            <a:extLst>
              <a:ext uri="{FF2B5EF4-FFF2-40B4-BE49-F238E27FC236}">
                <a16:creationId xmlns:a16="http://schemas.microsoft.com/office/drawing/2014/main" id="{69289891-0F85-98DF-734B-B66364906320}"/>
              </a:ext>
            </a:extLst>
          </p:cNvPr>
          <p:cNvPicPr>
            <a:picLocks noChangeAspect="1"/>
          </p:cNvPicPr>
          <p:nvPr/>
        </p:nvPicPr>
        <p:blipFill>
          <a:blip r:embed="rId3"/>
          <a:stretch>
            <a:fillRect/>
          </a:stretch>
        </p:blipFill>
        <p:spPr>
          <a:xfrm>
            <a:off x="1169638" y="5010683"/>
            <a:ext cx="2958225" cy="1599906"/>
          </a:xfrm>
          <a:prstGeom prst="rect">
            <a:avLst/>
          </a:prstGeom>
        </p:spPr>
      </p:pic>
      <p:pic>
        <p:nvPicPr>
          <p:cNvPr id="7" name="Εικόνα 6"/>
          <p:cNvPicPr>
            <a:picLocks noChangeAspect="1"/>
          </p:cNvPicPr>
          <p:nvPr/>
        </p:nvPicPr>
        <p:blipFill>
          <a:blip r:embed="rId4"/>
          <a:stretch>
            <a:fillRect/>
          </a:stretch>
        </p:blipFill>
        <p:spPr>
          <a:xfrm>
            <a:off x="0" y="2856629"/>
            <a:ext cx="5567937" cy="1855979"/>
          </a:xfrm>
          <a:prstGeom prst="rect">
            <a:avLst/>
          </a:prstGeom>
        </p:spPr>
      </p:pic>
    </p:spTree>
    <p:extLst>
      <p:ext uri="{BB962C8B-B14F-4D97-AF65-F5344CB8AC3E}">
        <p14:creationId xmlns:p14="http://schemas.microsoft.com/office/powerpoint/2010/main" val="20082103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D9FAF756-CBC2-452F-B0BB-B814D8BB202A}"/>
              </a:ext>
            </a:extLst>
          </p:cNvPr>
          <p:cNvSpPr>
            <a:spLocks noGrp="1"/>
          </p:cNvSpPr>
          <p:nvPr>
            <p:ph type="title"/>
          </p:nvPr>
        </p:nvSpPr>
        <p:spPr>
          <a:xfrm>
            <a:off x="862854" y="366320"/>
            <a:ext cx="4230100" cy="2522105"/>
          </a:xfrm>
        </p:spPr>
        <p:txBody>
          <a:bodyPr anchor="b">
            <a:normAutofit fontScale="90000"/>
          </a:bodyPr>
          <a:lstStyle/>
          <a:p>
            <a:pPr algn="r"/>
            <a:r>
              <a:rPr lang="el-GR" sz="4000" dirty="0">
                <a:solidFill>
                  <a:srgbClr val="FFFFFF"/>
                </a:solidFill>
              </a:rPr>
              <a:t>Άτυπα αντικαταθλιπτικά φάρμακα</a:t>
            </a:r>
            <a:br>
              <a:rPr lang="el-GR" sz="4000" dirty="0">
                <a:solidFill>
                  <a:srgbClr val="FFFFFF"/>
                </a:solidFill>
              </a:rPr>
            </a:br>
            <a:r>
              <a:rPr lang="el-GR" sz="4000" dirty="0">
                <a:solidFill>
                  <a:srgbClr val="FFFFFF"/>
                </a:solidFill>
              </a:rPr>
              <a:t/>
            </a:r>
            <a:br>
              <a:rPr lang="el-GR" sz="4000" dirty="0">
                <a:solidFill>
                  <a:srgbClr val="FFFFFF"/>
                </a:solidFill>
              </a:rPr>
            </a:br>
            <a:endParaRPr lang="el-GR" sz="4000" dirty="0">
              <a:solidFill>
                <a:srgbClr val="FFFFFF"/>
              </a:solidFill>
            </a:endParaRPr>
          </a:p>
        </p:txBody>
      </p:sp>
      <p:sp>
        <p:nvSpPr>
          <p:cNvPr id="3" name="Θέση περιεχομένου 2">
            <a:extLst>
              <a:ext uri="{FF2B5EF4-FFF2-40B4-BE49-F238E27FC236}">
                <a16:creationId xmlns:a16="http://schemas.microsoft.com/office/drawing/2014/main" id="{4258770D-ADF7-43B7-8F2B-DD76AF41D655}"/>
              </a:ext>
            </a:extLst>
          </p:cNvPr>
          <p:cNvSpPr>
            <a:spLocks noGrp="1"/>
          </p:cNvSpPr>
          <p:nvPr>
            <p:ph idx="1"/>
          </p:nvPr>
        </p:nvSpPr>
        <p:spPr>
          <a:xfrm>
            <a:off x="5926619" y="478302"/>
            <a:ext cx="6115325" cy="5878050"/>
          </a:xfrm>
        </p:spPr>
        <p:txBody>
          <a:bodyPr anchor="ctr">
            <a:normAutofit/>
          </a:bodyPr>
          <a:lstStyle/>
          <a:p>
            <a:r>
              <a:rPr lang="el-GR" sz="2200" dirty="0"/>
              <a:t>Η </a:t>
            </a:r>
            <a:r>
              <a:rPr lang="el-GR" sz="2200" b="1" dirty="0" err="1"/>
              <a:t>βουπροπιόνη</a:t>
            </a:r>
            <a:r>
              <a:rPr lang="el-GR" sz="2200" b="1" dirty="0"/>
              <a:t> </a:t>
            </a:r>
            <a:r>
              <a:rPr lang="el-GR" sz="2200" dirty="0"/>
              <a:t>είναι δομικά μη σχετιζόμενη με άλλα αντικαταθλιπτικά. </a:t>
            </a:r>
            <a:r>
              <a:rPr lang="en-US" sz="2200" dirty="0" smtClean="0"/>
              <a:t>X</a:t>
            </a:r>
            <a:r>
              <a:rPr lang="el-GR" sz="2200" dirty="0" err="1" smtClean="0"/>
              <a:t>ρησιμοποιείται</a:t>
            </a:r>
            <a:r>
              <a:rPr lang="el-GR" sz="2200" dirty="0" smtClean="0"/>
              <a:t> </a:t>
            </a:r>
            <a:r>
              <a:rPr lang="el-GR" sz="2200" dirty="0"/>
              <a:t>στην αντιμετώπιση της κατάθλιψης αλλά και επικουρικά για τη διακοπή του καπνίσματος</a:t>
            </a:r>
            <a:r>
              <a:rPr lang="en-US" sz="2200" dirty="0"/>
              <a:t>. </a:t>
            </a:r>
            <a:endParaRPr lang="en-US" sz="2200" dirty="0" smtClean="0"/>
          </a:p>
          <a:p>
            <a:pPr>
              <a:buFont typeface="Wingdings" panose="05000000000000000000" pitchFamily="2" charset="2"/>
              <a:buChar char="ü"/>
            </a:pPr>
            <a:r>
              <a:rPr lang="el-GR" sz="2200" dirty="0" smtClean="0"/>
              <a:t>Ο </a:t>
            </a:r>
            <a:r>
              <a:rPr lang="el-GR" sz="2200" dirty="0"/>
              <a:t>μηχανισμός δράσης της </a:t>
            </a:r>
            <a:r>
              <a:rPr lang="el-GR" sz="2200" dirty="0" smtClean="0"/>
              <a:t>σχετίζεται</a:t>
            </a:r>
            <a:r>
              <a:rPr lang="en-US" sz="2200" dirty="0" smtClean="0"/>
              <a:t>,</a:t>
            </a:r>
            <a:r>
              <a:rPr lang="el-GR" sz="2200" dirty="0" smtClean="0"/>
              <a:t> </a:t>
            </a:r>
            <a:r>
              <a:rPr lang="el-GR" sz="2200" dirty="0"/>
              <a:t>με την αναστολή </a:t>
            </a:r>
            <a:r>
              <a:rPr lang="el-GR" sz="2200" dirty="0" err="1"/>
              <a:t>επαναπρόσληψης</a:t>
            </a:r>
            <a:r>
              <a:rPr lang="el-GR" sz="2200" dirty="0"/>
              <a:t> </a:t>
            </a:r>
            <a:r>
              <a:rPr lang="el-GR" sz="2200" dirty="0" err="1" smtClean="0"/>
              <a:t>νορεπινεφρίνης</a:t>
            </a:r>
            <a:r>
              <a:rPr lang="el-GR" sz="2200" dirty="0" smtClean="0"/>
              <a:t> (ΝΕ) </a:t>
            </a:r>
            <a:r>
              <a:rPr lang="el-GR" sz="2200" dirty="0"/>
              <a:t>και </a:t>
            </a:r>
            <a:r>
              <a:rPr lang="el-GR" sz="2200" dirty="0" err="1" smtClean="0"/>
              <a:t>ντοπαμίνης</a:t>
            </a:r>
            <a:r>
              <a:rPr lang="el-GR" sz="2200" dirty="0" smtClean="0"/>
              <a:t> (</a:t>
            </a:r>
            <a:r>
              <a:rPr lang="en-US" sz="2200" dirty="0" smtClean="0"/>
              <a:t>DA),</a:t>
            </a:r>
            <a:r>
              <a:rPr lang="el-GR" sz="2200" dirty="0" smtClean="0"/>
              <a:t> </a:t>
            </a:r>
            <a:r>
              <a:rPr lang="en-US" sz="2200" b="1" dirty="0"/>
              <a:t>(NDIRs)</a:t>
            </a:r>
            <a:r>
              <a:rPr lang="el-GR" sz="2200" b="1" dirty="0"/>
              <a:t>. </a:t>
            </a:r>
            <a:endParaRPr lang="en-US" sz="2200" b="1" dirty="0" smtClean="0"/>
          </a:p>
          <a:p>
            <a:pPr>
              <a:buFont typeface="Wingdings" panose="05000000000000000000" pitchFamily="2" charset="2"/>
              <a:buChar char="ü"/>
            </a:pPr>
            <a:r>
              <a:rPr lang="el-GR" sz="2200" dirty="0" smtClean="0"/>
              <a:t>Η </a:t>
            </a:r>
            <a:r>
              <a:rPr lang="el-GR" sz="2200" dirty="0" err="1"/>
              <a:t>βουπροπιόνη</a:t>
            </a:r>
            <a:r>
              <a:rPr lang="el-GR" sz="2200" dirty="0"/>
              <a:t> έχει πολύ λίγες ανεπιθύμητες ενέργειες, ιδίως προκαλεί λιγότερη σεξουαλική δυσλειτουργία από τους </a:t>
            </a:r>
            <a:r>
              <a:rPr lang="el-GR" sz="2200" dirty="0" err="1"/>
              <a:t>SSRIs</a:t>
            </a:r>
            <a:r>
              <a:rPr lang="el-GR" sz="2200" dirty="0"/>
              <a:t>.</a:t>
            </a:r>
          </a:p>
          <a:p>
            <a:pPr>
              <a:buFont typeface="Wingdings" panose="05000000000000000000" pitchFamily="2" charset="2"/>
              <a:buChar char="ü"/>
            </a:pPr>
            <a:r>
              <a:rPr lang="el-GR" sz="2200" dirty="0"/>
              <a:t>Οι παρενέργειες περιλαμβάνουν, κεφαλαλγίες, αϋπνία, ανησυχία</a:t>
            </a:r>
            <a:r>
              <a:rPr lang="en-US" sz="2200" dirty="0"/>
              <a:t>,</a:t>
            </a:r>
            <a:r>
              <a:rPr lang="el-GR" sz="2200" dirty="0"/>
              <a:t> ξηροστομία, σεξουαλικές διαταραχές, ζάλη, διαταραχές στην όρεξη, γαστρεντερικές διαταραχές όπως ναυτία, δυσκοιλιότητα</a:t>
            </a:r>
            <a:r>
              <a:rPr lang="en-US" sz="2200" dirty="0"/>
              <a:t>.</a:t>
            </a:r>
            <a:r>
              <a:rPr lang="el-GR" sz="2200" dirty="0"/>
              <a:t> </a:t>
            </a:r>
          </a:p>
          <a:p>
            <a:pPr marL="0" indent="0">
              <a:buNone/>
            </a:pPr>
            <a:endParaRPr lang="el-GR" sz="1900" dirty="0"/>
          </a:p>
        </p:txBody>
      </p:sp>
      <p:pic>
        <p:nvPicPr>
          <p:cNvPr id="4" name="Εικόνα 3">
            <a:extLst>
              <a:ext uri="{FF2B5EF4-FFF2-40B4-BE49-F238E27FC236}">
                <a16:creationId xmlns:a16="http://schemas.microsoft.com/office/drawing/2014/main" id="{AABB311A-8CB3-9BF4-663B-F76957CC63BA}"/>
              </a:ext>
            </a:extLst>
          </p:cNvPr>
          <p:cNvPicPr>
            <a:picLocks noChangeAspect="1"/>
          </p:cNvPicPr>
          <p:nvPr/>
        </p:nvPicPr>
        <p:blipFill>
          <a:blip r:embed="rId2"/>
          <a:stretch>
            <a:fillRect/>
          </a:stretch>
        </p:blipFill>
        <p:spPr>
          <a:xfrm>
            <a:off x="-20408" y="1867115"/>
            <a:ext cx="3012142" cy="2159649"/>
          </a:xfrm>
          <a:prstGeom prst="rect">
            <a:avLst/>
          </a:prstGeom>
        </p:spPr>
      </p:pic>
      <p:pic>
        <p:nvPicPr>
          <p:cNvPr id="5" name="Εικόνα 4">
            <a:extLst>
              <a:ext uri="{FF2B5EF4-FFF2-40B4-BE49-F238E27FC236}">
                <a16:creationId xmlns:a16="http://schemas.microsoft.com/office/drawing/2014/main" id="{7083B9BE-1AF7-567E-E5CF-CA9C5DC3DB93}"/>
              </a:ext>
            </a:extLst>
          </p:cNvPr>
          <p:cNvPicPr>
            <a:picLocks noChangeAspect="1"/>
          </p:cNvPicPr>
          <p:nvPr/>
        </p:nvPicPr>
        <p:blipFill>
          <a:blip r:embed="rId3"/>
          <a:stretch>
            <a:fillRect/>
          </a:stretch>
        </p:blipFill>
        <p:spPr>
          <a:xfrm>
            <a:off x="81378" y="4880460"/>
            <a:ext cx="2747389" cy="1805144"/>
          </a:xfrm>
          <a:prstGeom prst="rect">
            <a:avLst/>
          </a:prstGeom>
        </p:spPr>
      </p:pic>
      <p:pic>
        <p:nvPicPr>
          <p:cNvPr id="6" name="Εικόνα 5"/>
          <p:cNvPicPr>
            <a:picLocks noChangeAspect="1"/>
          </p:cNvPicPr>
          <p:nvPr/>
        </p:nvPicPr>
        <p:blipFill>
          <a:blip r:embed="rId4"/>
          <a:stretch>
            <a:fillRect/>
          </a:stretch>
        </p:blipFill>
        <p:spPr>
          <a:xfrm>
            <a:off x="2927475" y="4071254"/>
            <a:ext cx="2786743" cy="2786743"/>
          </a:xfrm>
          <a:prstGeom prst="rect">
            <a:avLst/>
          </a:prstGeom>
        </p:spPr>
      </p:pic>
    </p:spTree>
    <p:extLst>
      <p:ext uri="{BB962C8B-B14F-4D97-AF65-F5344CB8AC3E}">
        <p14:creationId xmlns:p14="http://schemas.microsoft.com/office/powerpoint/2010/main" val="21638141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EE2AD96-B495-4E06-9291-B71706F728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3CF6D67-C5A8-4ADD-9E8E-1E38CA1D31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6909FA0-B515-4681-B7A8-FA281D133B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1C9FE86-FCC3-4A31-AA1C-C882262B7F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7D96243B-ECED-4B71-8E06-AE9A285EAD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09989E4-EFDC-4A90-A633-E0525FB413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35542989-ECD6-4BB7-A647-7BA42C2027F3}"/>
              </a:ext>
            </a:extLst>
          </p:cNvPr>
          <p:cNvSpPr>
            <a:spLocks noGrp="1"/>
          </p:cNvSpPr>
          <p:nvPr>
            <p:ph type="title"/>
          </p:nvPr>
        </p:nvSpPr>
        <p:spPr>
          <a:xfrm>
            <a:off x="888948" y="99176"/>
            <a:ext cx="4230100" cy="2047087"/>
          </a:xfrm>
        </p:spPr>
        <p:txBody>
          <a:bodyPr anchor="b">
            <a:normAutofit/>
          </a:bodyPr>
          <a:lstStyle/>
          <a:p>
            <a:pPr algn="r"/>
            <a:r>
              <a:rPr lang="el-GR" sz="4000" dirty="0">
                <a:solidFill>
                  <a:srgbClr val="FFFFFF"/>
                </a:solidFill>
              </a:rPr>
              <a:t>Άτυπα αντικαταθλιπτικά φάρμακα</a:t>
            </a:r>
          </a:p>
        </p:txBody>
      </p:sp>
      <p:sp>
        <p:nvSpPr>
          <p:cNvPr id="3" name="Θέση περιεχομένου 2">
            <a:extLst>
              <a:ext uri="{FF2B5EF4-FFF2-40B4-BE49-F238E27FC236}">
                <a16:creationId xmlns:a16="http://schemas.microsoft.com/office/drawing/2014/main" id="{7F3A7DEA-34E9-48D4-9D85-35EDE74DF25F}"/>
              </a:ext>
            </a:extLst>
          </p:cNvPr>
          <p:cNvSpPr>
            <a:spLocks noGrp="1"/>
          </p:cNvSpPr>
          <p:nvPr>
            <p:ph idx="1"/>
          </p:nvPr>
        </p:nvSpPr>
        <p:spPr>
          <a:xfrm>
            <a:off x="5989171" y="54051"/>
            <a:ext cx="6233602" cy="6672466"/>
          </a:xfrm>
        </p:spPr>
        <p:txBody>
          <a:bodyPr anchor="ctr">
            <a:normAutofit fontScale="92500" lnSpcReduction="10000"/>
          </a:bodyPr>
          <a:lstStyle/>
          <a:p>
            <a:endParaRPr lang="el-GR" sz="2000" dirty="0" smtClean="0"/>
          </a:p>
          <a:p>
            <a:r>
              <a:rPr lang="el-GR" sz="2000" dirty="0" smtClean="0"/>
              <a:t>Η </a:t>
            </a:r>
            <a:r>
              <a:rPr lang="el-GR" sz="2000" b="1" dirty="0" err="1"/>
              <a:t>μιρταζαπίνη</a:t>
            </a:r>
            <a:r>
              <a:rPr lang="el-GR" sz="2000" b="1" dirty="0"/>
              <a:t> </a:t>
            </a:r>
            <a:r>
              <a:rPr lang="el-GR" sz="2000" dirty="0"/>
              <a:t>και </a:t>
            </a:r>
            <a:r>
              <a:rPr lang="el-GR" sz="2000" b="1" dirty="0" err="1"/>
              <a:t>μιανσερίνη</a:t>
            </a:r>
            <a:r>
              <a:rPr lang="el-GR" sz="2000" dirty="0"/>
              <a:t> είναι ένα αποτελεσματικά αντικαταθλιπτικά που ανταγωνίζονται τους κεντρικούς </a:t>
            </a:r>
            <a:r>
              <a:rPr lang="el-GR" sz="2000" u="sng" dirty="0" err="1"/>
              <a:t>προσυναπτικούς</a:t>
            </a:r>
            <a:r>
              <a:rPr lang="el-GR" sz="2000" u="sng" dirty="0"/>
              <a:t> α2 υποδοχείς</a:t>
            </a:r>
            <a:r>
              <a:rPr lang="el-GR" sz="2000" dirty="0"/>
              <a:t>. Οι </a:t>
            </a:r>
            <a:r>
              <a:rPr lang="el-GR" sz="2000" dirty="0" err="1"/>
              <a:t>προσυναπτικοί</a:t>
            </a:r>
            <a:r>
              <a:rPr lang="el-GR" sz="2000" dirty="0"/>
              <a:t> α2 υποδοχείς ρυθμίζουν την απελευθέρωση της </a:t>
            </a:r>
            <a:r>
              <a:rPr lang="el-GR" sz="2000" dirty="0" err="1"/>
              <a:t>νορεπινεφρίνης</a:t>
            </a:r>
            <a:r>
              <a:rPr lang="el-GR" sz="2000" dirty="0"/>
              <a:t> και της </a:t>
            </a:r>
            <a:r>
              <a:rPr lang="el-GR" sz="2000" dirty="0" err="1"/>
              <a:t>σεροτονίνης</a:t>
            </a:r>
            <a:r>
              <a:rPr lang="el-GR" sz="2000" dirty="0"/>
              <a:t>. Η </a:t>
            </a:r>
            <a:r>
              <a:rPr lang="el-GR" sz="2000" dirty="0" err="1"/>
              <a:t>μιρταζαπίνη</a:t>
            </a:r>
            <a:r>
              <a:rPr lang="el-GR" sz="2000" dirty="0"/>
              <a:t> επίσης </a:t>
            </a:r>
            <a:r>
              <a:rPr lang="el-GR" sz="2000" dirty="0" err="1"/>
              <a:t>αλληλεπιδρά</a:t>
            </a:r>
            <a:r>
              <a:rPr lang="el-GR" sz="2000" dirty="0"/>
              <a:t> με τους υποδοχείς </a:t>
            </a:r>
            <a:r>
              <a:rPr lang="el-GR" sz="2000" dirty="0" err="1"/>
              <a:t>σεροτονίνης</a:t>
            </a:r>
            <a:r>
              <a:rPr lang="el-GR" sz="2000" dirty="0"/>
              <a:t> 5-ΗΤ (5-ΗΤ1Α</a:t>
            </a:r>
            <a:r>
              <a:rPr lang="el-GR" sz="2000" dirty="0" smtClean="0"/>
              <a:t>) και ανταγωνίζεται τους </a:t>
            </a:r>
            <a:r>
              <a:rPr lang="en-US" sz="2000" dirty="0" smtClean="0"/>
              <a:t>5-HT 2A/2C</a:t>
            </a:r>
            <a:r>
              <a:rPr lang="el-GR" sz="2000" dirty="0" smtClean="0"/>
              <a:t>. Είναι επίσης ισχυρός αναστολέας των </a:t>
            </a:r>
            <a:r>
              <a:rPr lang="el-GR" sz="2000" dirty="0" err="1" smtClean="0"/>
              <a:t>ισταμινικών</a:t>
            </a:r>
            <a:r>
              <a:rPr lang="el-GR" sz="2000" dirty="0" smtClean="0"/>
              <a:t> υποδοχέων Η1. Ως </a:t>
            </a:r>
            <a:r>
              <a:rPr lang="el-GR" sz="2000" dirty="0"/>
              <a:t>εκ τούτου έχει ταξινομηθεί ως </a:t>
            </a:r>
            <a:r>
              <a:rPr lang="el-GR" sz="2000" dirty="0" err="1"/>
              <a:t>νοραδρενεργικό</a:t>
            </a:r>
            <a:r>
              <a:rPr lang="el-GR" sz="2000" dirty="0"/>
              <a:t> και ειδικό </a:t>
            </a:r>
            <a:r>
              <a:rPr lang="el-GR" sz="2000" dirty="0" err="1"/>
              <a:t>σεροτονινεργικό</a:t>
            </a:r>
            <a:r>
              <a:rPr lang="el-GR" sz="2000" dirty="0"/>
              <a:t> αντικαταθλιπτικό </a:t>
            </a:r>
            <a:r>
              <a:rPr lang="el-GR" sz="2000" b="1" dirty="0"/>
              <a:t>(</a:t>
            </a:r>
            <a:r>
              <a:rPr lang="el-GR" sz="2000" b="1" dirty="0" err="1"/>
              <a:t>NASSAs</a:t>
            </a:r>
            <a:r>
              <a:rPr lang="el-GR" sz="2000" b="1" dirty="0" smtClean="0"/>
              <a:t>)</a:t>
            </a:r>
            <a:r>
              <a:rPr lang="el-GR" sz="2000" dirty="0" smtClean="0"/>
              <a:t>.</a:t>
            </a:r>
          </a:p>
          <a:p>
            <a:r>
              <a:rPr lang="el-GR" sz="2000" dirty="0" smtClean="0"/>
              <a:t>Η </a:t>
            </a:r>
            <a:r>
              <a:rPr lang="el-GR" sz="2000" dirty="0" err="1" smtClean="0"/>
              <a:t>μιανσερίνη</a:t>
            </a:r>
            <a:r>
              <a:rPr lang="el-GR" sz="2000" dirty="0" smtClean="0"/>
              <a:t> είναι ανταγωνιστής των 5-ΗΤ, Η1, α1 και α2 και ΝΕΤ υποδοχέων. Χαμηλή συγγένεια με </a:t>
            </a:r>
            <a:r>
              <a:rPr lang="el-GR" sz="2000" dirty="0" err="1" smtClean="0"/>
              <a:t>μουσκαρινικούς</a:t>
            </a:r>
            <a:r>
              <a:rPr lang="el-GR" sz="2000" dirty="0"/>
              <a:t> </a:t>
            </a:r>
            <a:r>
              <a:rPr lang="el-GR" sz="2000" dirty="0" smtClean="0"/>
              <a:t>υποδοχείς.</a:t>
            </a:r>
            <a:endParaRPr lang="en-US" sz="2000" dirty="0" smtClean="0"/>
          </a:p>
          <a:p>
            <a:pPr>
              <a:buFont typeface="Wingdings" panose="05000000000000000000" pitchFamily="2" charset="2"/>
              <a:buChar char="ü"/>
            </a:pPr>
            <a:r>
              <a:rPr lang="el-GR" sz="2000" dirty="0" smtClean="0"/>
              <a:t> </a:t>
            </a:r>
            <a:r>
              <a:rPr lang="el-GR" sz="2000" dirty="0"/>
              <a:t>Χρησιμοποιούνται για την θεραπεία των διαταραχών άγχους, κάποιων διαταραχών της προσωπικότητας και της κατάθλιψης.</a:t>
            </a:r>
          </a:p>
          <a:p>
            <a:pPr>
              <a:buFont typeface="Wingdings" panose="05000000000000000000" pitchFamily="2" charset="2"/>
              <a:buChar char="ü"/>
            </a:pPr>
            <a:r>
              <a:rPr lang="el-GR" sz="2000" dirty="0"/>
              <a:t>Πιθανές παρενέργειες περιλαμβάνουν:</a:t>
            </a:r>
          </a:p>
          <a:p>
            <a:pPr marL="0" indent="0">
              <a:buNone/>
            </a:pPr>
            <a:r>
              <a:rPr lang="el-GR" sz="2000" dirty="0"/>
              <a:t>   Αύξηση βάρους (κατακράτηση υγρών και αύξηση όρεξης), δυσκοιλιότητα, ξηροστομία, υπνηλία και καταστολή, θολή όραση, ζαλάδα.</a:t>
            </a:r>
          </a:p>
          <a:p>
            <a:pPr marL="0" indent="0">
              <a:buNone/>
            </a:pPr>
            <a:r>
              <a:rPr lang="el-GR" sz="2000" dirty="0"/>
              <a:t>  Πιο σοβαρές σπάνιες παρενέργειες περιλαμβάνουν τις επιληπτικές κρίσεις, την μείωση των λευκών αιμοσφαιρίων, τη λιποθυμική τάση και τις αλλεργικές αντιδράσεις.</a:t>
            </a:r>
          </a:p>
          <a:p>
            <a:endParaRPr lang="el-GR" sz="2000" dirty="0"/>
          </a:p>
          <a:p>
            <a:endParaRPr lang="el-GR" sz="1600" dirty="0"/>
          </a:p>
        </p:txBody>
      </p:sp>
      <p:pic>
        <p:nvPicPr>
          <p:cNvPr id="5" name="Εικόνα 4">
            <a:extLst>
              <a:ext uri="{FF2B5EF4-FFF2-40B4-BE49-F238E27FC236}">
                <a16:creationId xmlns:a16="http://schemas.microsoft.com/office/drawing/2014/main" id="{A44F3971-53A6-10A6-6445-DC5E62C6328D}"/>
              </a:ext>
            </a:extLst>
          </p:cNvPr>
          <p:cNvPicPr>
            <a:picLocks noChangeAspect="1"/>
          </p:cNvPicPr>
          <p:nvPr/>
        </p:nvPicPr>
        <p:blipFill>
          <a:blip r:embed="rId2"/>
          <a:stretch>
            <a:fillRect/>
          </a:stretch>
        </p:blipFill>
        <p:spPr>
          <a:xfrm>
            <a:off x="2870459" y="4914444"/>
            <a:ext cx="2398227" cy="1846635"/>
          </a:xfrm>
          <a:prstGeom prst="rect">
            <a:avLst/>
          </a:prstGeom>
        </p:spPr>
      </p:pic>
      <p:pic>
        <p:nvPicPr>
          <p:cNvPr id="6" name="Εικόνα 5"/>
          <p:cNvPicPr>
            <a:picLocks noChangeAspect="1"/>
          </p:cNvPicPr>
          <p:nvPr/>
        </p:nvPicPr>
        <p:blipFill>
          <a:blip r:embed="rId3"/>
          <a:stretch>
            <a:fillRect/>
          </a:stretch>
        </p:blipFill>
        <p:spPr>
          <a:xfrm>
            <a:off x="240168" y="2320053"/>
            <a:ext cx="4878880" cy="2208419"/>
          </a:xfrm>
          <a:prstGeom prst="rect">
            <a:avLst/>
          </a:prstGeom>
        </p:spPr>
      </p:pic>
      <p:pic>
        <p:nvPicPr>
          <p:cNvPr id="7" name="Εικόνα 6"/>
          <p:cNvPicPr>
            <a:picLocks noChangeAspect="1"/>
          </p:cNvPicPr>
          <p:nvPr/>
        </p:nvPicPr>
        <p:blipFill>
          <a:blip r:embed="rId4"/>
          <a:stretch>
            <a:fillRect/>
          </a:stretch>
        </p:blipFill>
        <p:spPr>
          <a:xfrm>
            <a:off x="240168" y="5154263"/>
            <a:ext cx="2198957" cy="1572254"/>
          </a:xfrm>
          <a:prstGeom prst="rect">
            <a:avLst/>
          </a:prstGeom>
        </p:spPr>
      </p:pic>
    </p:spTree>
    <p:extLst>
      <p:ext uri="{BB962C8B-B14F-4D97-AF65-F5344CB8AC3E}">
        <p14:creationId xmlns:p14="http://schemas.microsoft.com/office/powerpoint/2010/main" val="1759625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B4EE657-036E-4F36-8612-59EE635BA0A7}"/>
              </a:ext>
            </a:extLst>
          </p:cNvPr>
          <p:cNvSpPr>
            <a:spLocks noGrp="1"/>
          </p:cNvSpPr>
          <p:nvPr>
            <p:ph type="title"/>
          </p:nvPr>
        </p:nvSpPr>
        <p:spPr>
          <a:xfrm>
            <a:off x="466721" y="614171"/>
            <a:ext cx="3330215" cy="2445026"/>
          </a:xfrm>
        </p:spPr>
        <p:txBody>
          <a:bodyPr anchor="b">
            <a:normAutofit fontScale="90000"/>
          </a:bodyPr>
          <a:lstStyle/>
          <a:p>
            <a:pPr algn="r"/>
            <a:r>
              <a:rPr lang="el-GR" sz="3100" dirty="0">
                <a:solidFill>
                  <a:srgbClr val="FFFFFF"/>
                </a:solidFill>
              </a:rPr>
              <a:t>Αντικαταθλιπτικά </a:t>
            </a:r>
            <a:r>
              <a:rPr lang="el-GR" sz="3100" dirty="0" smtClean="0">
                <a:solidFill>
                  <a:srgbClr val="FFFFFF"/>
                </a:solidFill>
              </a:rPr>
              <a:t>φάρμακα</a:t>
            </a:r>
            <a:br>
              <a:rPr lang="el-GR" sz="3100" dirty="0" smtClean="0">
                <a:solidFill>
                  <a:srgbClr val="FFFFFF"/>
                </a:solidFill>
              </a:rPr>
            </a:br>
            <a:r>
              <a:rPr lang="el-GR" sz="3200" b="1" dirty="0" err="1">
                <a:solidFill>
                  <a:schemeClr val="bg1"/>
                </a:solidFill>
              </a:rPr>
              <a:t>Τρικυκλικά</a:t>
            </a:r>
            <a:r>
              <a:rPr lang="el-GR" sz="3200" b="1" dirty="0">
                <a:solidFill>
                  <a:schemeClr val="bg1"/>
                </a:solidFill>
              </a:rPr>
              <a:t> </a:t>
            </a:r>
            <a:r>
              <a:rPr lang="el-GR" sz="3200" b="1" dirty="0" err="1">
                <a:solidFill>
                  <a:schemeClr val="bg1"/>
                </a:solidFill>
              </a:rPr>
              <a:t>αντικαθλιπτικά</a:t>
            </a:r>
            <a:r>
              <a:rPr lang="el-GR" sz="3200" b="1" dirty="0">
                <a:solidFill>
                  <a:schemeClr val="bg1"/>
                </a:solidFill>
              </a:rPr>
              <a:t> (</a:t>
            </a:r>
            <a:r>
              <a:rPr lang="en-US" sz="3200" b="1" dirty="0">
                <a:solidFill>
                  <a:schemeClr val="bg1"/>
                </a:solidFill>
              </a:rPr>
              <a:t>TCAs)</a:t>
            </a:r>
            <a:br>
              <a:rPr lang="en-US" sz="3200" b="1" dirty="0">
                <a:solidFill>
                  <a:schemeClr val="bg1"/>
                </a:solidFill>
              </a:rPr>
            </a:br>
            <a:endParaRPr lang="el-GR" sz="3100" dirty="0">
              <a:solidFill>
                <a:schemeClr val="bg1"/>
              </a:solidFill>
            </a:endParaRPr>
          </a:p>
        </p:txBody>
      </p:sp>
      <p:sp>
        <p:nvSpPr>
          <p:cNvPr id="3" name="Θέση περιεχομένου 2">
            <a:extLst>
              <a:ext uri="{FF2B5EF4-FFF2-40B4-BE49-F238E27FC236}">
                <a16:creationId xmlns:a16="http://schemas.microsoft.com/office/drawing/2014/main" id="{C8E2674B-FE1F-4391-82B6-76DDC016E6AA}"/>
              </a:ext>
            </a:extLst>
          </p:cNvPr>
          <p:cNvSpPr>
            <a:spLocks noGrp="1"/>
          </p:cNvSpPr>
          <p:nvPr>
            <p:ph idx="1"/>
          </p:nvPr>
        </p:nvSpPr>
        <p:spPr>
          <a:xfrm>
            <a:off x="4367695" y="165652"/>
            <a:ext cx="7603911" cy="6314661"/>
          </a:xfrm>
        </p:spPr>
        <p:txBody>
          <a:bodyPr anchor="ctr">
            <a:normAutofit fontScale="92500" lnSpcReduction="10000"/>
          </a:bodyPr>
          <a:lstStyle/>
          <a:p>
            <a:r>
              <a:rPr lang="el-GR" sz="2000" b="1" dirty="0" err="1"/>
              <a:t>Τρικυκλικά</a:t>
            </a:r>
            <a:r>
              <a:rPr lang="el-GR" sz="2000" b="1" dirty="0"/>
              <a:t> </a:t>
            </a:r>
            <a:r>
              <a:rPr lang="el-GR" sz="2000" b="1" dirty="0" err="1"/>
              <a:t>αντικαθλιπτικά</a:t>
            </a:r>
            <a:r>
              <a:rPr lang="el-GR" sz="2000" b="1" dirty="0"/>
              <a:t> (</a:t>
            </a:r>
            <a:r>
              <a:rPr lang="en-US" sz="2000" b="1" dirty="0"/>
              <a:t>TCAs)</a:t>
            </a:r>
          </a:p>
          <a:p>
            <a:pPr marL="0" indent="0">
              <a:buNone/>
            </a:pPr>
            <a:r>
              <a:rPr lang="en-US" sz="2000" dirty="0"/>
              <a:t> </a:t>
            </a:r>
            <a:r>
              <a:rPr lang="el-GR" sz="2000" dirty="0"/>
              <a:t>Χρησιμοποιούνται για την θεραπεία της κατάθλιψης, της </a:t>
            </a:r>
            <a:r>
              <a:rPr lang="el-GR" sz="2000" dirty="0" err="1"/>
              <a:t>ινομυαλγίας</a:t>
            </a:r>
            <a:r>
              <a:rPr lang="el-GR" sz="2000" dirty="0"/>
              <a:t>, κάποιων μορφών άγχους, και βοηθούν στον έλεγχο του χρόνιου πόνου.</a:t>
            </a:r>
            <a:r>
              <a:rPr lang="en-US" sz="2000" dirty="0"/>
              <a:t>  </a:t>
            </a:r>
            <a:r>
              <a:rPr lang="el-GR" sz="2000" dirty="0" err="1"/>
              <a:t>Δρούν</a:t>
            </a:r>
            <a:r>
              <a:rPr lang="el-GR" sz="2000" dirty="0"/>
              <a:t> με ανταγωνιστική δράση στους μεταφορείς </a:t>
            </a:r>
            <a:r>
              <a:rPr lang="en-US" sz="2000" dirty="0"/>
              <a:t>SERT </a:t>
            </a:r>
            <a:r>
              <a:rPr lang="el-GR" sz="2000" dirty="0"/>
              <a:t>και </a:t>
            </a:r>
            <a:r>
              <a:rPr lang="en-US" sz="2000" dirty="0"/>
              <a:t>NET</a:t>
            </a:r>
            <a:r>
              <a:rPr lang="el-GR" sz="2000" dirty="0"/>
              <a:t> της </a:t>
            </a:r>
            <a:r>
              <a:rPr lang="el-GR" sz="2000" dirty="0" err="1"/>
              <a:t>σεροτονίνης</a:t>
            </a:r>
            <a:r>
              <a:rPr lang="el-GR" sz="2000" dirty="0"/>
              <a:t> και </a:t>
            </a:r>
            <a:r>
              <a:rPr lang="el-GR" sz="2000" dirty="0" err="1"/>
              <a:t>νορεπινεφρίνης</a:t>
            </a:r>
            <a:r>
              <a:rPr lang="el-GR" sz="2000" dirty="0"/>
              <a:t> αντίστοιχα, αλλά αποκλείουν και άλλους υποδοχείς (Η1, 5ΗΤ2, </a:t>
            </a:r>
            <a:r>
              <a:rPr lang="el-GR" sz="2000" dirty="0" smtClean="0"/>
              <a:t>α1, α2 </a:t>
            </a:r>
            <a:r>
              <a:rPr lang="el-GR" sz="2000" dirty="0"/>
              <a:t>και </a:t>
            </a:r>
            <a:r>
              <a:rPr lang="el-GR" sz="2000" dirty="0" err="1"/>
              <a:t>μουσκαρινικούς</a:t>
            </a:r>
            <a:r>
              <a:rPr lang="el-GR" sz="2000" dirty="0"/>
              <a:t>). Τα </a:t>
            </a:r>
            <a:r>
              <a:rPr lang="en-US" sz="2000" dirty="0"/>
              <a:t>TCAs </a:t>
            </a:r>
            <a:r>
              <a:rPr lang="el-GR" sz="2000" dirty="0"/>
              <a:t>μπορεί να προκαλέσουν σημαντικές παρενέργειες και γενικά δεν χρησιμοποιούνται ως πρώτης γραμμής </a:t>
            </a:r>
            <a:r>
              <a:rPr lang="el-GR" sz="2000" dirty="0" err="1"/>
              <a:t>αντικαθλιπτικά</a:t>
            </a:r>
            <a:r>
              <a:rPr lang="el-GR" sz="2000" dirty="0"/>
              <a:t> φάρμακα.</a:t>
            </a:r>
          </a:p>
          <a:p>
            <a:pPr>
              <a:buFont typeface="Wingdings" panose="05000000000000000000" pitchFamily="2" charset="2"/>
              <a:buChar char="Ø"/>
            </a:pPr>
            <a:r>
              <a:rPr lang="el-GR" sz="2000" b="1" dirty="0" err="1"/>
              <a:t>Δεσιπραμίνη</a:t>
            </a:r>
            <a:r>
              <a:rPr lang="el-GR" sz="2000" b="1" dirty="0"/>
              <a:t>, </a:t>
            </a:r>
            <a:r>
              <a:rPr lang="el-GR" sz="2000" b="1" dirty="0" err="1"/>
              <a:t>νορτιπτυλίνη</a:t>
            </a:r>
            <a:r>
              <a:rPr lang="el-GR" sz="2000" b="1" dirty="0"/>
              <a:t>, </a:t>
            </a:r>
            <a:r>
              <a:rPr lang="el-GR" sz="2000" b="1" dirty="0" err="1"/>
              <a:t>προτριπτυλίνη</a:t>
            </a:r>
            <a:r>
              <a:rPr lang="el-GR" sz="2000" b="1" dirty="0"/>
              <a:t>, </a:t>
            </a:r>
            <a:r>
              <a:rPr lang="el-GR" sz="2000" b="1" dirty="0" err="1"/>
              <a:t>αμοξαπίνη</a:t>
            </a:r>
            <a:r>
              <a:rPr lang="el-GR" sz="2000" dirty="0"/>
              <a:t>, αναστολείς του ΝΕΤ.</a:t>
            </a:r>
          </a:p>
          <a:p>
            <a:pPr>
              <a:buFont typeface="Wingdings" panose="05000000000000000000" pitchFamily="2" charset="2"/>
              <a:buChar char="Ø"/>
            </a:pPr>
            <a:r>
              <a:rPr lang="el-GR" sz="2000" b="1" dirty="0" err="1"/>
              <a:t>Ιμιπραμίνη</a:t>
            </a:r>
            <a:r>
              <a:rPr lang="el-GR" sz="2000" b="1" dirty="0"/>
              <a:t>, </a:t>
            </a:r>
            <a:r>
              <a:rPr lang="el-GR" sz="2000" b="1" dirty="0" err="1"/>
              <a:t>αμιτριπρυλίνη</a:t>
            </a:r>
            <a:r>
              <a:rPr lang="el-GR" sz="2000" b="1" dirty="0"/>
              <a:t>, </a:t>
            </a:r>
            <a:r>
              <a:rPr lang="el-GR" sz="2000" dirty="0"/>
              <a:t>αναστολείς ΝΕΤ και </a:t>
            </a:r>
            <a:r>
              <a:rPr lang="en-US" sz="2000" dirty="0"/>
              <a:t>SERT</a:t>
            </a:r>
            <a:r>
              <a:rPr lang="el-GR" sz="2000" dirty="0"/>
              <a:t>.</a:t>
            </a:r>
          </a:p>
          <a:p>
            <a:pPr>
              <a:buFont typeface="Wingdings" panose="05000000000000000000" pitchFamily="2" charset="2"/>
              <a:buChar char="ü"/>
            </a:pPr>
            <a:r>
              <a:rPr lang="el-GR" sz="2000" dirty="0"/>
              <a:t>Η </a:t>
            </a:r>
            <a:r>
              <a:rPr lang="el-GR" sz="2000" dirty="0" err="1"/>
              <a:t>αντιχολινεργική</a:t>
            </a:r>
            <a:r>
              <a:rPr lang="el-GR" sz="2000" dirty="0"/>
              <a:t> δράση προκαλεί ξηροστομία, </a:t>
            </a:r>
            <a:r>
              <a:rPr lang="el-GR" sz="2000" dirty="0" err="1"/>
              <a:t>ξηροφθαλμία</a:t>
            </a:r>
            <a:r>
              <a:rPr lang="el-GR" sz="2000" dirty="0"/>
              <a:t>, δυσκοιλιότητα, κατακράτηση ούρων, θολή όραση και μυδρίαση. </a:t>
            </a:r>
          </a:p>
          <a:p>
            <a:pPr>
              <a:buFont typeface="Wingdings" panose="05000000000000000000" pitchFamily="2" charset="2"/>
              <a:buChar char="ü"/>
            </a:pPr>
            <a:r>
              <a:rPr lang="el-GR" sz="2000" dirty="0"/>
              <a:t>Η </a:t>
            </a:r>
            <a:r>
              <a:rPr lang="el-GR" sz="2000" dirty="0" err="1"/>
              <a:t>αντιϊσταμινική</a:t>
            </a:r>
            <a:r>
              <a:rPr lang="el-GR" sz="2000" dirty="0"/>
              <a:t> δράση προκαλεί υπνηλία, αύξηση βάρους και ζάλη.</a:t>
            </a:r>
          </a:p>
          <a:p>
            <a:pPr>
              <a:buFont typeface="Wingdings" panose="05000000000000000000" pitchFamily="2" charset="2"/>
              <a:buChar char="ü"/>
            </a:pPr>
            <a:r>
              <a:rPr lang="el-GR" sz="2000" dirty="0"/>
              <a:t> Επιπλέον, τα </a:t>
            </a:r>
            <a:r>
              <a:rPr lang="el-GR" sz="2000" dirty="0" err="1"/>
              <a:t>τρικυκλικά</a:t>
            </a:r>
            <a:r>
              <a:rPr lang="el-GR" sz="2000" dirty="0"/>
              <a:t> αντικαταθλιπτικά έχουν </a:t>
            </a:r>
            <a:r>
              <a:rPr lang="el-GR" sz="2000" dirty="0" err="1"/>
              <a:t>καρδιοτοξική</a:t>
            </a:r>
            <a:r>
              <a:rPr lang="el-GR" sz="2000" dirty="0"/>
              <a:t> δράση και μπορεί να προκαλέσουν </a:t>
            </a:r>
            <a:r>
              <a:rPr lang="el-GR" sz="2000" dirty="0" err="1"/>
              <a:t>ορθοσταστική</a:t>
            </a:r>
            <a:r>
              <a:rPr lang="el-GR" sz="2000" dirty="0"/>
              <a:t> υπόταση, (λόγω αναστολής α1 και α2 </a:t>
            </a:r>
            <a:r>
              <a:rPr lang="el-GR" sz="2000" dirty="0" err="1"/>
              <a:t>αδρενεργικών</a:t>
            </a:r>
            <a:r>
              <a:rPr lang="el-GR" sz="2000" dirty="0"/>
              <a:t> υποδοχέων), ταχυκαρδία και αίσθημα παλμών. </a:t>
            </a:r>
            <a:endParaRPr lang="en-US" sz="2000" dirty="0" smtClean="0"/>
          </a:p>
          <a:p>
            <a:pPr>
              <a:buFont typeface="Wingdings" panose="05000000000000000000" pitchFamily="2" charset="2"/>
              <a:buChar char="ü"/>
            </a:pPr>
            <a:r>
              <a:rPr lang="el-GR" sz="2000" dirty="0" smtClean="0"/>
              <a:t>Επίσης</a:t>
            </a:r>
            <a:r>
              <a:rPr lang="el-GR" sz="2000" dirty="0"/>
              <a:t>, μεταβάλλουν τον επιληπτικό ουδό.</a:t>
            </a:r>
          </a:p>
          <a:p>
            <a:pPr>
              <a:buFont typeface="Wingdings" panose="05000000000000000000" pitchFamily="2" charset="2"/>
              <a:buChar char="v"/>
            </a:pPr>
            <a:r>
              <a:rPr lang="el-GR" sz="2000" dirty="0"/>
              <a:t>Σε </a:t>
            </a:r>
            <a:r>
              <a:rPr lang="el-GR" sz="2000" dirty="0" err="1"/>
              <a:t>υπερδοσολογία</a:t>
            </a:r>
            <a:r>
              <a:rPr lang="el-GR" sz="2000" dirty="0"/>
              <a:t>, αυτά τα φάρμακα μπορεί να προκαλέσουν σοβαρές, απειλητικές για τη ζωή, καρδιακές αρρυθμίες, οργανικό </a:t>
            </a:r>
            <a:r>
              <a:rPr lang="el-GR" sz="2000" dirty="0" err="1"/>
              <a:t>ψυχοσύνδρομο</a:t>
            </a:r>
            <a:r>
              <a:rPr lang="el-GR" sz="2000" dirty="0"/>
              <a:t> και ψύχωση.</a:t>
            </a:r>
          </a:p>
          <a:p>
            <a:endParaRPr lang="el-GR" sz="1600" dirty="0"/>
          </a:p>
        </p:txBody>
      </p:sp>
      <p:pic>
        <p:nvPicPr>
          <p:cNvPr id="4" name="Εικόνα 3">
            <a:extLst>
              <a:ext uri="{FF2B5EF4-FFF2-40B4-BE49-F238E27FC236}">
                <a16:creationId xmlns:a16="http://schemas.microsoft.com/office/drawing/2014/main" id="{5EA654DF-EB3E-E1C6-8FEF-EC5B138826B2}"/>
              </a:ext>
            </a:extLst>
          </p:cNvPr>
          <p:cNvPicPr>
            <a:picLocks noChangeAspect="1"/>
          </p:cNvPicPr>
          <p:nvPr/>
        </p:nvPicPr>
        <p:blipFill>
          <a:blip r:embed="rId2"/>
          <a:stretch>
            <a:fillRect/>
          </a:stretch>
        </p:blipFill>
        <p:spPr>
          <a:xfrm>
            <a:off x="220395" y="3162949"/>
            <a:ext cx="3447694" cy="2847488"/>
          </a:xfrm>
          <a:prstGeom prst="rect">
            <a:avLst/>
          </a:prstGeom>
        </p:spPr>
      </p:pic>
    </p:spTree>
    <p:extLst>
      <p:ext uri="{BB962C8B-B14F-4D97-AF65-F5344CB8AC3E}">
        <p14:creationId xmlns:p14="http://schemas.microsoft.com/office/powerpoint/2010/main" val="42314472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6723F0D-DAC3-4AB0-808A-DCED94592137}"/>
              </a:ext>
            </a:extLst>
          </p:cNvPr>
          <p:cNvSpPr>
            <a:spLocks noGrp="1"/>
          </p:cNvSpPr>
          <p:nvPr>
            <p:ph type="title"/>
          </p:nvPr>
        </p:nvSpPr>
        <p:spPr>
          <a:xfrm>
            <a:off x="466722" y="586856"/>
            <a:ext cx="3201366" cy="1982174"/>
          </a:xfrm>
        </p:spPr>
        <p:txBody>
          <a:bodyPr anchor="b">
            <a:normAutofit fontScale="90000"/>
          </a:bodyPr>
          <a:lstStyle/>
          <a:p>
            <a:pPr algn="r"/>
            <a:r>
              <a:rPr lang="el-GR" sz="3700" b="1" dirty="0" err="1">
                <a:solidFill>
                  <a:srgbClr val="FFFFFF"/>
                </a:solidFill>
              </a:rPr>
              <a:t>Τρικυκλικά</a:t>
            </a:r>
            <a:r>
              <a:rPr lang="el-GR" sz="3700" b="1" dirty="0">
                <a:solidFill>
                  <a:srgbClr val="FFFFFF"/>
                </a:solidFill>
              </a:rPr>
              <a:t> </a:t>
            </a:r>
            <a:r>
              <a:rPr lang="el-GR" sz="3700" b="1" dirty="0" err="1">
                <a:solidFill>
                  <a:srgbClr val="FFFFFF"/>
                </a:solidFill>
              </a:rPr>
              <a:t>αντικαθλιπτικά</a:t>
            </a:r>
            <a:r>
              <a:rPr lang="el-GR" sz="3700" b="1" dirty="0">
                <a:solidFill>
                  <a:srgbClr val="FFFFFF"/>
                </a:solidFill>
              </a:rPr>
              <a:t> (</a:t>
            </a:r>
            <a:r>
              <a:rPr lang="en-US" sz="3700" b="1" dirty="0">
                <a:solidFill>
                  <a:srgbClr val="FFFFFF"/>
                </a:solidFill>
              </a:rPr>
              <a:t>TCAs)</a:t>
            </a:r>
            <a:br>
              <a:rPr lang="en-US" sz="3700" b="1" dirty="0">
                <a:solidFill>
                  <a:srgbClr val="FFFFFF"/>
                </a:solidFill>
              </a:rPr>
            </a:br>
            <a:endParaRPr lang="el-GR" sz="3700" dirty="0">
              <a:solidFill>
                <a:srgbClr val="FFFFFF"/>
              </a:solidFill>
            </a:endParaRPr>
          </a:p>
        </p:txBody>
      </p:sp>
      <p:sp>
        <p:nvSpPr>
          <p:cNvPr id="3" name="Θέση περιεχομένου 2">
            <a:extLst>
              <a:ext uri="{FF2B5EF4-FFF2-40B4-BE49-F238E27FC236}">
                <a16:creationId xmlns:a16="http://schemas.microsoft.com/office/drawing/2014/main" id="{66071E69-42D4-405E-929E-E39F2C2A76F8}"/>
              </a:ext>
            </a:extLst>
          </p:cNvPr>
          <p:cNvSpPr>
            <a:spLocks noGrp="1"/>
          </p:cNvSpPr>
          <p:nvPr>
            <p:ph idx="1"/>
          </p:nvPr>
        </p:nvSpPr>
        <p:spPr>
          <a:xfrm>
            <a:off x="4367695" y="276352"/>
            <a:ext cx="3860316" cy="2942595"/>
          </a:xfrm>
        </p:spPr>
        <p:txBody>
          <a:bodyPr anchor="ctr">
            <a:normAutofit fontScale="92500" lnSpcReduction="10000"/>
          </a:bodyPr>
          <a:lstStyle/>
          <a:p>
            <a:r>
              <a:rPr lang="el-GR" sz="2000" dirty="0"/>
              <a:t>Τα </a:t>
            </a:r>
            <a:r>
              <a:rPr lang="el-GR" sz="2000" dirty="0" err="1"/>
              <a:t>τρικυκλικά</a:t>
            </a:r>
            <a:r>
              <a:rPr lang="el-GR" sz="2000" dirty="0"/>
              <a:t> αντικαταθλιπτικά προκαλούν επίσης και τον αποκλεισμό των εξής υποδοχέων:</a:t>
            </a:r>
          </a:p>
          <a:p>
            <a:pPr marL="0" indent="0">
              <a:buNone/>
            </a:pPr>
            <a:r>
              <a:rPr lang="el-GR" sz="2000" dirty="0"/>
              <a:t>1. </a:t>
            </a:r>
            <a:r>
              <a:rPr lang="el-GR" sz="2000" dirty="0" err="1"/>
              <a:t>μουσκαρινικών</a:t>
            </a:r>
            <a:endParaRPr lang="el-GR" sz="2000" dirty="0"/>
          </a:p>
          <a:p>
            <a:pPr marL="0" indent="0">
              <a:buNone/>
            </a:pPr>
            <a:r>
              <a:rPr lang="el-GR" sz="2000" dirty="0"/>
              <a:t>2. </a:t>
            </a:r>
            <a:r>
              <a:rPr lang="el-GR" sz="2000" dirty="0" smtClean="0"/>
              <a:t>α1, α2 </a:t>
            </a:r>
            <a:r>
              <a:rPr lang="el-GR" sz="2000" dirty="0" err="1" smtClean="0"/>
              <a:t>αδρενεργικών</a:t>
            </a:r>
            <a:endParaRPr lang="el-GR" sz="2000" dirty="0"/>
          </a:p>
          <a:p>
            <a:pPr marL="0" indent="0">
              <a:buNone/>
            </a:pPr>
            <a:r>
              <a:rPr lang="el-GR" sz="2000" dirty="0"/>
              <a:t>3. Η1 </a:t>
            </a:r>
            <a:r>
              <a:rPr lang="el-GR" sz="2000" dirty="0" err="1"/>
              <a:t>ισταμινικών</a:t>
            </a:r>
            <a:endParaRPr lang="el-GR" sz="2000" dirty="0"/>
          </a:p>
          <a:p>
            <a:pPr marL="0" indent="0">
              <a:buNone/>
            </a:pPr>
            <a:r>
              <a:rPr lang="el-GR" sz="2000" dirty="0"/>
              <a:t>Αυτή η μη ειδική δράση στους παραπάνω υποδοχείς οδηγεί σε σημαντικές ανεπιθύμητες ενέργειες.</a:t>
            </a:r>
          </a:p>
        </p:txBody>
      </p:sp>
      <p:pic>
        <p:nvPicPr>
          <p:cNvPr id="5" name="Εικόνα 4">
            <a:extLst>
              <a:ext uri="{FF2B5EF4-FFF2-40B4-BE49-F238E27FC236}">
                <a16:creationId xmlns:a16="http://schemas.microsoft.com/office/drawing/2014/main" id="{09B58E1F-999B-4BE4-B55A-76562601DC0C}"/>
              </a:ext>
            </a:extLst>
          </p:cNvPr>
          <p:cNvPicPr>
            <a:picLocks noChangeAspect="1"/>
          </p:cNvPicPr>
          <p:nvPr/>
        </p:nvPicPr>
        <p:blipFill>
          <a:blip r:embed="rId2"/>
          <a:stretch>
            <a:fillRect/>
          </a:stretch>
        </p:blipFill>
        <p:spPr>
          <a:xfrm>
            <a:off x="7999234" y="1083089"/>
            <a:ext cx="4118248" cy="2762874"/>
          </a:xfrm>
          <a:prstGeom prst="rect">
            <a:avLst/>
          </a:prstGeom>
        </p:spPr>
      </p:pic>
      <p:pic>
        <p:nvPicPr>
          <p:cNvPr id="6" name="Εικόνα 5"/>
          <p:cNvPicPr>
            <a:picLocks noChangeAspect="1"/>
          </p:cNvPicPr>
          <p:nvPr/>
        </p:nvPicPr>
        <p:blipFill>
          <a:blip r:embed="rId3"/>
          <a:stretch>
            <a:fillRect/>
          </a:stretch>
        </p:blipFill>
        <p:spPr>
          <a:xfrm>
            <a:off x="7812990" y="4302037"/>
            <a:ext cx="2143125" cy="2143125"/>
          </a:xfrm>
          <a:prstGeom prst="rect">
            <a:avLst/>
          </a:prstGeom>
        </p:spPr>
      </p:pic>
      <p:pic>
        <p:nvPicPr>
          <p:cNvPr id="7" name="Εικόνα 6"/>
          <p:cNvPicPr>
            <a:picLocks noChangeAspect="1"/>
          </p:cNvPicPr>
          <p:nvPr/>
        </p:nvPicPr>
        <p:blipFill>
          <a:blip r:embed="rId4"/>
          <a:stretch>
            <a:fillRect/>
          </a:stretch>
        </p:blipFill>
        <p:spPr>
          <a:xfrm>
            <a:off x="10058358" y="4280419"/>
            <a:ext cx="2143125" cy="2143125"/>
          </a:xfrm>
          <a:prstGeom prst="rect">
            <a:avLst/>
          </a:prstGeom>
        </p:spPr>
      </p:pic>
      <p:pic>
        <p:nvPicPr>
          <p:cNvPr id="8" name="Εικόνα 7"/>
          <p:cNvPicPr>
            <a:picLocks noChangeAspect="1"/>
          </p:cNvPicPr>
          <p:nvPr/>
        </p:nvPicPr>
        <p:blipFill>
          <a:blip r:embed="rId5"/>
          <a:stretch>
            <a:fillRect/>
          </a:stretch>
        </p:blipFill>
        <p:spPr>
          <a:xfrm>
            <a:off x="12531" y="3428999"/>
            <a:ext cx="5892649" cy="3435789"/>
          </a:xfrm>
          <a:prstGeom prst="rect">
            <a:avLst/>
          </a:prstGeom>
        </p:spPr>
      </p:pic>
    </p:spTree>
    <p:extLst>
      <p:ext uri="{BB962C8B-B14F-4D97-AF65-F5344CB8AC3E}">
        <p14:creationId xmlns:p14="http://schemas.microsoft.com/office/powerpoint/2010/main" val="25987733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1A82839-5435-45AD-BB06-3E7FE16675DD}"/>
              </a:ext>
            </a:extLst>
          </p:cNvPr>
          <p:cNvSpPr>
            <a:spLocks noGrp="1"/>
          </p:cNvSpPr>
          <p:nvPr>
            <p:ph type="title"/>
          </p:nvPr>
        </p:nvSpPr>
        <p:spPr>
          <a:xfrm>
            <a:off x="466722" y="586855"/>
            <a:ext cx="3201366" cy="2528305"/>
          </a:xfrm>
        </p:spPr>
        <p:txBody>
          <a:bodyPr anchor="b">
            <a:normAutofit fontScale="90000"/>
          </a:bodyPr>
          <a:lstStyle/>
          <a:p>
            <a:pPr algn="r"/>
            <a:r>
              <a:rPr lang="el-GR" sz="3100" dirty="0">
                <a:solidFill>
                  <a:srgbClr val="FFFFFF"/>
                </a:solidFill>
              </a:rPr>
              <a:t>Αντικαταθλιπτικά </a:t>
            </a:r>
            <a:r>
              <a:rPr lang="el-GR" sz="3100" dirty="0" smtClean="0">
                <a:solidFill>
                  <a:srgbClr val="FFFFFF"/>
                </a:solidFill>
              </a:rPr>
              <a:t>φάρμακα</a:t>
            </a:r>
            <a:br>
              <a:rPr lang="el-GR" sz="3100" dirty="0" smtClean="0">
                <a:solidFill>
                  <a:srgbClr val="FFFFFF"/>
                </a:solidFill>
              </a:rPr>
            </a:br>
            <a:r>
              <a:rPr lang="el-GR" sz="3200" b="1" dirty="0">
                <a:solidFill>
                  <a:schemeClr val="bg1"/>
                </a:solidFill>
              </a:rPr>
              <a:t>Αναστολείς </a:t>
            </a:r>
            <a:r>
              <a:rPr lang="el-GR" sz="3200" b="1" dirty="0" err="1">
                <a:solidFill>
                  <a:schemeClr val="bg1"/>
                </a:solidFill>
              </a:rPr>
              <a:t>μονοαμινοξειδάσης</a:t>
            </a:r>
            <a:r>
              <a:rPr lang="el-GR" sz="3200" b="1" dirty="0">
                <a:solidFill>
                  <a:schemeClr val="bg1"/>
                </a:solidFill>
              </a:rPr>
              <a:t> </a:t>
            </a:r>
            <a:r>
              <a:rPr lang="en-US" sz="3200" b="1" dirty="0">
                <a:solidFill>
                  <a:schemeClr val="bg1"/>
                </a:solidFill>
              </a:rPr>
              <a:t>(MAOIs)</a:t>
            </a:r>
            <a:br>
              <a:rPr lang="en-US" sz="3200" b="1" dirty="0">
                <a:solidFill>
                  <a:schemeClr val="bg1"/>
                </a:solidFill>
              </a:rPr>
            </a:br>
            <a:endParaRPr lang="el-GR" sz="3100" dirty="0">
              <a:solidFill>
                <a:schemeClr val="bg1"/>
              </a:solidFill>
            </a:endParaRPr>
          </a:p>
        </p:txBody>
      </p:sp>
      <p:sp>
        <p:nvSpPr>
          <p:cNvPr id="3" name="Θέση περιεχομένου 2">
            <a:extLst>
              <a:ext uri="{FF2B5EF4-FFF2-40B4-BE49-F238E27FC236}">
                <a16:creationId xmlns:a16="http://schemas.microsoft.com/office/drawing/2014/main" id="{B936F0D7-FC7A-43DE-B2CC-321A08B3F767}"/>
              </a:ext>
            </a:extLst>
          </p:cNvPr>
          <p:cNvSpPr>
            <a:spLocks noGrp="1"/>
          </p:cNvSpPr>
          <p:nvPr>
            <p:ph idx="1"/>
          </p:nvPr>
        </p:nvSpPr>
        <p:spPr>
          <a:xfrm>
            <a:off x="4504548" y="168812"/>
            <a:ext cx="7537397" cy="6513342"/>
          </a:xfrm>
        </p:spPr>
        <p:txBody>
          <a:bodyPr anchor="ctr">
            <a:noAutofit/>
          </a:bodyPr>
          <a:lstStyle/>
          <a:p>
            <a:r>
              <a:rPr lang="el-GR" sz="2000" b="1" dirty="0"/>
              <a:t>Αναστολείς </a:t>
            </a:r>
            <a:r>
              <a:rPr lang="el-GR" sz="2000" b="1" dirty="0" err="1"/>
              <a:t>μονοαμινοξειδάσης</a:t>
            </a:r>
            <a:r>
              <a:rPr lang="el-GR" sz="2000" b="1" dirty="0"/>
              <a:t> </a:t>
            </a:r>
            <a:r>
              <a:rPr lang="en-US" sz="2000" b="1" dirty="0"/>
              <a:t>(MAOIs)</a:t>
            </a:r>
          </a:p>
          <a:p>
            <a:pPr marL="0" indent="0">
              <a:buNone/>
            </a:pPr>
            <a:r>
              <a:rPr lang="en-US" sz="2000" dirty="0"/>
              <a:t>  </a:t>
            </a:r>
            <a:r>
              <a:rPr lang="el-GR" sz="2000" dirty="0"/>
              <a:t>  Αυτός ο τύπος αντικαταθλιπτικών χρησιμοποιούταν συχνά πριν την ανακάλυψη των </a:t>
            </a:r>
            <a:r>
              <a:rPr lang="el-GR" sz="2000" dirty="0" err="1"/>
              <a:t>SSRIs</a:t>
            </a:r>
            <a:r>
              <a:rPr lang="el-GR" sz="2000" dirty="0"/>
              <a:t> και των </a:t>
            </a:r>
            <a:r>
              <a:rPr lang="el-GR" sz="2000" dirty="0" err="1"/>
              <a:t>SNRIs</a:t>
            </a:r>
            <a:r>
              <a:rPr lang="el-GR" sz="2000" dirty="0"/>
              <a:t>. </a:t>
            </a:r>
            <a:r>
              <a:rPr lang="en-US" sz="2000" dirty="0"/>
              <a:t> </a:t>
            </a:r>
            <a:r>
              <a:rPr lang="el-GR" sz="2000" dirty="0"/>
              <a:t>Έχουν αποτελεσματικότητα όμοια με αυτή των </a:t>
            </a:r>
            <a:r>
              <a:rPr lang="en-US" sz="2000" dirty="0"/>
              <a:t>TCAs </a:t>
            </a:r>
            <a:r>
              <a:rPr lang="el-GR" sz="2000" dirty="0"/>
              <a:t>αλλά χρησιμοποιούνται σπάνια εξαιτίας της τοξικότητας τους και τις σημαντικές αλληλεπιδράσεις με άλλες ουσίες και τρόφιμα. Οι </a:t>
            </a:r>
            <a:r>
              <a:rPr lang="en-US" sz="2000" dirty="0"/>
              <a:t>MAOIs </a:t>
            </a:r>
            <a:r>
              <a:rPr lang="el-GR" sz="2000" dirty="0" err="1"/>
              <a:t>δρούν</a:t>
            </a:r>
            <a:r>
              <a:rPr lang="el-GR" sz="2000" dirty="0"/>
              <a:t> αποκλείοντας μη εκλεκτικά και μη αναστρέψιμα τόσο την ΜΑΟ-α όσο και την ΜΑΟ-β που εντοπίζονται </a:t>
            </a:r>
            <a:r>
              <a:rPr lang="el-GR" sz="2000" dirty="0" err="1"/>
              <a:t>μιτοχονδριακά</a:t>
            </a:r>
            <a:r>
              <a:rPr lang="el-GR" sz="2000" dirty="0"/>
              <a:t> και </a:t>
            </a:r>
            <a:r>
              <a:rPr lang="el-GR" sz="2000" dirty="0" err="1"/>
              <a:t>μεταβολίζουν</a:t>
            </a:r>
            <a:r>
              <a:rPr lang="el-GR" sz="2000" dirty="0"/>
              <a:t> τις </a:t>
            </a:r>
            <a:r>
              <a:rPr lang="el-GR" sz="2000" dirty="0" err="1"/>
              <a:t>μονοαμίνες</a:t>
            </a:r>
            <a:r>
              <a:rPr lang="el-GR" sz="2000" dirty="0"/>
              <a:t> </a:t>
            </a:r>
            <a:r>
              <a:rPr lang="el-GR" sz="2000" dirty="0" smtClean="0"/>
              <a:t>όπως την 5-ΗΤ </a:t>
            </a:r>
            <a:r>
              <a:rPr lang="el-GR" sz="2000" dirty="0"/>
              <a:t>και </a:t>
            </a:r>
            <a:r>
              <a:rPr lang="el-GR" sz="2000" dirty="0" smtClean="0"/>
              <a:t>τις </a:t>
            </a:r>
            <a:r>
              <a:rPr lang="el-GR" sz="2000" dirty="0" err="1" smtClean="0"/>
              <a:t>κατεχολαμίνες</a:t>
            </a:r>
            <a:r>
              <a:rPr lang="el-GR" sz="2000" dirty="0" smtClean="0"/>
              <a:t> (ΝΕ).</a:t>
            </a:r>
            <a:endParaRPr lang="el-GR" sz="2000" dirty="0"/>
          </a:p>
          <a:p>
            <a:pPr>
              <a:buFont typeface="Wingdings" panose="05000000000000000000" pitchFamily="2" charset="2"/>
              <a:buChar char="Ø"/>
            </a:pPr>
            <a:r>
              <a:rPr lang="en-US" sz="2000" b="1" dirty="0"/>
              <a:t> </a:t>
            </a:r>
            <a:r>
              <a:rPr lang="el-GR" sz="2000" b="1" dirty="0" err="1"/>
              <a:t>Φ</a:t>
            </a:r>
            <a:r>
              <a:rPr lang="el-GR" sz="2000" b="1" dirty="0" err="1" smtClean="0"/>
              <a:t>ενελζίνη</a:t>
            </a:r>
            <a:r>
              <a:rPr lang="el-GR" sz="2000" b="1" dirty="0" smtClean="0"/>
              <a:t> </a:t>
            </a:r>
            <a:r>
              <a:rPr lang="el-GR" sz="2000" b="1" dirty="0"/>
              <a:t>, </a:t>
            </a:r>
            <a:r>
              <a:rPr lang="el-GR" sz="2000" b="1" dirty="0" err="1" smtClean="0"/>
              <a:t>ισοκαρβοξαζίδη</a:t>
            </a:r>
            <a:r>
              <a:rPr lang="el-GR" sz="2000" b="1" dirty="0" smtClean="0"/>
              <a:t>, </a:t>
            </a:r>
            <a:r>
              <a:rPr lang="el-GR" sz="2000" b="1" dirty="0" err="1" smtClean="0"/>
              <a:t>τρανυλκυπρομίνη</a:t>
            </a:r>
            <a:r>
              <a:rPr lang="el-GR" sz="2000" dirty="0" err="1" smtClean="0"/>
              <a:t>ενώ</a:t>
            </a:r>
            <a:r>
              <a:rPr lang="el-GR" sz="2000" dirty="0" smtClean="0"/>
              <a:t> </a:t>
            </a:r>
            <a:r>
              <a:rPr lang="el-GR" sz="2000" dirty="0"/>
              <a:t>η </a:t>
            </a:r>
            <a:r>
              <a:rPr lang="el-GR" sz="2000" b="1" dirty="0" err="1"/>
              <a:t>σελεγιλίνη</a:t>
            </a:r>
            <a:r>
              <a:rPr lang="el-GR" sz="2000" dirty="0"/>
              <a:t> είναι αντιστρεπτός αναστολέας της ΜΑΟ γεγονός που μειώνει τις σοβαρές αλληλεπιδράσεις.</a:t>
            </a:r>
          </a:p>
          <a:p>
            <a:pPr marL="0" indent="0">
              <a:buNone/>
            </a:pPr>
            <a:r>
              <a:rPr lang="el-GR" sz="2000" dirty="0"/>
              <a:t>Οι ασθενείς που λαμβάνουν αναστολείς ΜΑΟ δεν πρέπει να καταναλώνουν τροφές πλούσιες σε </a:t>
            </a:r>
            <a:r>
              <a:rPr lang="el-GR" sz="2000" dirty="0" err="1"/>
              <a:t>τυραμίνη</a:t>
            </a:r>
            <a:r>
              <a:rPr lang="el-GR" sz="2000" dirty="0"/>
              <a:t> ή άλλες βιολογικώς δραστικές </a:t>
            </a:r>
            <a:r>
              <a:rPr lang="el-GR" sz="2000" dirty="0" err="1"/>
              <a:t>αμίνες</a:t>
            </a:r>
            <a:r>
              <a:rPr lang="el-GR" sz="2000" dirty="0"/>
              <a:t>. Σε αυτά τα τρόφιμα περιλαμβάνονται το τυρί, η μπύρα και το κόκκινο κρασί. Η </a:t>
            </a:r>
            <a:r>
              <a:rPr lang="el-GR" sz="2000" dirty="0" err="1"/>
              <a:t>τυραμίνη</a:t>
            </a:r>
            <a:r>
              <a:rPr lang="el-GR" sz="2000" dirty="0"/>
              <a:t> και άλλες </a:t>
            </a:r>
            <a:r>
              <a:rPr lang="el-GR" sz="2000" dirty="0" err="1"/>
              <a:t>αμίνες</a:t>
            </a:r>
            <a:r>
              <a:rPr lang="el-GR" sz="2000" dirty="0"/>
              <a:t> φυσιολογικά αδρανοποιούνται γρήγορα από </a:t>
            </a:r>
            <a:r>
              <a:rPr lang="el-GR" sz="2000" dirty="0" smtClean="0"/>
              <a:t>την </a:t>
            </a:r>
            <a:r>
              <a:rPr lang="el-GR" sz="2000" dirty="0"/>
              <a:t>ΜΑΟ στο έντερο. </a:t>
            </a:r>
          </a:p>
          <a:p>
            <a:pPr marL="0" indent="0">
              <a:buNone/>
            </a:pPr>
            <a:r>
              <a:rPr lang="el-GR" sz="2000" dirty="0"/>
              <a:t>Τα άτομα που λαμβάνουν αναστολείς ΜΑΟ δεν μπορούν να αδρανοποιήσουν την </a:t>
            </a:r>
            <a:r>
              <a:rPr lang="el-GR" sz="2000" dirty="0" err="1"/>
              <a:t>τυραμίνη</a:t>
            </a:r>
            <a:r>
              <a:rPr lang="el-GR" sz="2000" dirty="0"/>
              <a:t>. Η </a:t>
            </a:r>
            <a:r>
              <a:rPr lang="el-GR" sz="2000" dirty="0" err="1"/>
              <a:t>τυραμίνη</a:t>
            </a:r>
            <a:r>
              <a:rPr lang="el-GR" sz="2000" dirty="0"/>
              <a:t> προκαλεί αύξηση των επιπέδων της </a:t>
            </a:r>
            <a:r>
              <a:rPr lang="el-GR" sz="2000" dirty="0" err="1" smtClean="0"/>
              <a:t>νορεπινεφρίνης</a:t>
            </a:r>
            <a:r>
              <a:rPr lang="el-GR" sz="2000" dirty="0" smtClean="0"/>
              <a:t> (ΝΕ), </a:t>
            </a:r>
            <a:r>
              <a:rPr lang="el-GR" sz="2000" dirty="0"/>
              <a:t>η οποία μπορεί να οδηγήσει σε αύξηση της αρτηριακής πίεσης και εμφάνιση καρδιακών αρρυθμιών.</a:t>
            </a:r>
          </a:p>
        </p:txBody>
      </p:sp>
      <p:pic>
        <p:nvPicPr>
          <p:cNvPr id="4" name="Εικόνα 3">
            <a:extLst>
              <a:ext uri="{FF2B5EF4-FFF2-40B4-BE49-F238E27FC236}">
                <a16:creationId xmlns:a16="http://schemas.microsoft.com/office/drawing/2014/main" id="{0829B90B-8F06-5C2C-CFFD-3D8ED36DF9AC}"/>
              </a:ext>
            </a:extLst>
          </p:cNvPr>
          <p:cNvPicPr>
            <a:picLocks noChangeAspect="1"/>
          </p:cNvPicPr>
          <p:nvPr/>
        </p:nvPicPr>
        <p:blipFill>
          <a:blip r:embed="rId2"/>
          <a:stretch>
            <a:fillRect/>
          </a:stretch>
        </p:blipFill>
        <p:spPr>
          <a:xfrm>
            <a:off x="0" y="3877294"/>
            <a:ext cx="4037826" cy="2261182"/>
          </a:xfrm>
          <a:prstGeom prst="rect">
            <a:avLst/>
          </a:prstGeom>
        </p:spPr>
      </p:pic>
    </p:spTree>
    <p:extLst>
      <p:ext uri="{BB962C8B-B14F-4D97-AF65-F5344CB8AC3E}">
        <p14:creationId xmlns:p14="http://schemas.microsoft.com/office/powerpoint/2010/main" val="20252420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5">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17">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ight Triangle 19">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Εικόνα 2"/>
          <p:cNvPicPr>
            <a:picLocks noChangeAspect="1"/>
          </p:cNvPicPr>
          <p:nvPr/>
        </p:nvPicPr>
        <p:blipFill>
          <a:blip r:embed="rId2"/>
          <a:stretch>
            <a:fillRect/>
          </a:stretch>
        </p:blipFill>
        <p:spPr>
          <a:xfrm>
            <a:off x="1404529" y="47598"/>
            <a:ext cx="9378201" cy="6576538"/>
          </a:xfrm>
          <a:prstGeom prst="rect">
            <a:avLst/>
          </a:prstGeom>
        </p:spPr>
      </p:pic>
    </p:spTree>
    <p:extLst>
      <p:ext uri="{BB962C8B-B14F-4D97-AF65-F5344CB8AC3E}">
        <p14:creationId xmlns:p14="http://schemas.microsoft.com/office/powerpoint/2010/main" val="19930978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88EF1C22-93BE-47DA-AB72-1B68EEC1A389}"/>
              </a:ext>
            </a:extLst>
          </p:cNvPr>
          <p:cNvPicPr>
            <a:picLocks noChangeAspect="1"/>
          </p:cNvPicPr>
          <p:nvPr/>
        </p:nvPicPr>
        <p:blipFill>
          <a:blip r:embed="rId2"/>
          <a:stretch>
            <a:fillRect/>
          </a:stretch>
        </p:blipFill>
        <p:spPr>
          <a:xfrm>
            <a:off x="1415674" y="457200"/>
            <a:ext cx="9360652" cy="5943600"/>
          </a:xfrm>
          <a:prstGeom prst="rect">
            <a:avLst/>
          </a:prstGeom>
        </p:spPr>
      </p:pic>
    </p:spTree>
    <p:extLst>
      <p:ext uri="{BB962C8B-B14F-4D97-AF65-F5344CB8AC3E}">
        <p14:creationId xmlns:p14="http://schemas.microsoft.com/office/powerpoint/2010/main" val="41769994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1ACC9C0-4259-4FB6-8913-D553EB2591E3}"/>
              </a:ext>
            </a:extLst>
          </p:cNvPr>
          <p:cNvSpPr>
            <a:spLocks noGrp="1"/>
          </p:cNvSpPr>
          <p:nvPr>
            <p:ph type="title"/>
          </p:nvPr>
        </p:nvSpPr>
        <p:spPr>
          <a:xfrm>
            <a:off x="466722" y="586855"/>
            <a:ext cx="3201366" cy="3387497"/>
          </a:xfrm>
        </p:spPr>
        <p:txBody>
          <a:bodyPr anchor="b">
            <a:normAutofit/>
          </a:bodyPr>
          <a:lstStyle/>
          <a:p>
            <a:pPr algn="r"/>
            <a:r>
              <a:rPr lang="el-GR" sz="2800" dirty="0">
                <a:solidFill>
                  <a:srgbClr val="FFFFFF"/>
                </a:solidFill>
              </a:rPr>
              <a:t>Αποτελεσματικότητα αντικαταθλιπτικών φαρμάκων</a:t>
            </a:r>
          </a:p>
        </p:txBody>
      </p:sp>
      <p:sp>
        <p:nvSpPr>
          <p:cNvPr id="3" name="Θέση περιεχομένου 2">
            <a:extLst>
              <a:ext uri="{FF2B5EF4-FFF2-40B4-BE49-F238E27FC236}">
                <a16:creationId xmlns:a16="http://schemas.microsoft.com/office/drawing/2014/main" id="{1FBCAB29-FF98-4F8C-A064-CD8B847F8EFA}"/>
              </a:ext>
            </a:extLst>
          </p:cNvPr>
          <p:cNvSpPr>
            <a:spLocks noGrp="1"/>
          </p:cNvSpPr>
          <p:nvPr>
            <p:ph idx="1"/>
          </p:nvPr>
        </p:nvSpPr>
        <p:spPr>
          <a:xfrm>
            <a:off x="4835711" y="225411"/>
            <a:ext cx="6627419" cy="3379180"/>
          </a:xfrm>
        </p:spPr>
        <p:txBody>
          <a:bodyPr anchor="ctr">
            <a:normAutofit fontScale="92500" lnSpcReduction="10000"/>
          </a:bodyPr>
          <a:lstStyle/>
          <a:p>
            <a:r>
              <a:rPr lang="el-GR" sz="2000" dirty="0"/>
              <a:t>Η θεραπεία με αντικαταθλιπτικά φάρμακα έχει γενικά ένα </a:t>
            </a:r>
            <a:r>
              <a:rPr lang="el-GR" sz="2000" u="sng" dirty="0"/>
              <a:t>θεραπευτικό κενό </a:t>
            </a:r>
            <a:r>
              <a:rPr lang="el-GR" sz="2000" dirty="0"/>
              <a:t>διάρκειας 3-4 εβδομάδων, πριν γίνει εμφανής μια μετρήσιμη θεραπευτική απάντηση. </a:t>
            </a:r>
          </a:p>
          <a:p>
            <a:r>
              <a:rPr lang="el-GR" sz="2000" dirty="0"/>
              <a:t>Μετά την επιτυχή αρχική φάση θεραπείας, ακολουθεί τυπικά </a:t>
            </a:r>
            <a:r>
              <a:rPr lang="el-GR" sz="2000" u="sng" dirty="0"/>
              <a:t>φάση διατήρησης </a:t>
            </a:r>
            <a:r>
              <a:rPr lang="el-GR" sz="2000" dirty="0"/>
              <a:t>της θεραπείας για 6-12 μήνες, μετά την οποία, το φάρμακο σταδιακά αποσύρεται. </a:t>
            </a:r>
          </a:p>
          <a:p>
            <a:r>
              <a:rPr lang="el-GR" sz="2000" dirty="0"/>
              <a:t>Εκείνοι οι ασθενείς οι οποίοι είχαν μία ή περισσότερες </a:t>
            </a:r>
            <a:r>
              <a:rPr lang="el-GR" sz="2000" u="sng" dirty="0"/>
              <a:t>υποτροπές κατάθλιψης </a:t>
            </a:r>
            <a:r>
              <a:rPr lang="el-GR" sz="2000" dirty="0"/>
              <a:t>πρέπει να συνεχίζουν την θεραπεία για τουλάχιστον 24 μήνες. </a:t>
            </a:r>
          </a:p>
          <a:p>
            <a:r>
              <a:rPr lang="el-GR" sz="2000" dirty="0"/>
              <a:t>Τα άτομα που βιώνουν τακτικά υποτροπές της κατάθλιψης ίσως να χρειάζονται </a:t>
            </a:r>
            <a:r>
              <a:rPr lang="el-GR" sz="2000" u="sng" dirty="0"/>
              <a:t>σταθερή φαρμακευτική αγωγή </a:t>
            </a:r>
            <a:r>
              <a:rPr lang="el-GR" sz="2000" dirty="0"/>
              <a:t>για αρκετά χρόνια.</a:t>
            </a:r>
          </a:p>
        </p:txBody>
      </p:sp>
      <p:pic>
        <p:nvPicPr>
          <p:cNvPr id="4" name="Εικόνα 3">
            <a:extLst>
              <a:ext uri="{FF2B5EF4-FFF2-40B4-BE49-F238E27FC236}">
                <a16:creationId xmlns:a16="http://schemas.microsoft.com/office/drawing/2014/main" id="{2D7D3BA4-46B1-A6AB-4A75-27FF70BEBC37}"/>
              </a:ext>
            </a:extLst>
          </p:cNvPr>
          <p:cNvPicPr>
            <a:picLocks noChangeAspect="1"/>
          </p:cNvPicPr>
          <p:nvPr/>
        </p:nvPicPr>
        <p:blipFill>
          <a:blip r:embed="rId2"/>
          <a:stretch>
            <a:fillRect/>
          </a:stretch>
        </p:blipFill>
        <p:spPr>
          <a:xfrm>
            <a:off x="4221018" y="3614733"/>
            <a:ext cx="7971983" cy="3225732"/>
          </a:xfrm>
          <a:prstGeom prst="rect">
            <a:avLst/>
          </a:prstGeom>
        </p:spPr>
      </p:pic>
      <p:pic>
        <p:nvPicPr>
          <p:cNvPr id="5" name="Εικόνα 4">
            <a:extLst>
              <a:ext uri="{FF2B5EF4-FFF2-40B4-BE49-F238E27FC236}">
                <a16:creationId xmlns:a16="http://schemas.microsoft.com/office/drawing/2014/main" id="{90EED084-24F1-EA90-B6C3-A1E7BC57F37D}"/>
              </a:ext>
            </a:extLst>
          </p:cNvPr>
          <p:cNvPicPr>
            <a:picLocks noChangeAspect="1"/>
          </p:cNvPicPr>
          <p:nvPr/>
        </p:nvPicPr>
        <p:blipFill>
          <a:blip r:embed="rId3"/>
          <a:stretch>
            <a:fillRect/>
          </a:stretch>
        </p:blipFill>
        <p:spPr>
          <a:xfrm>
            <a:off x="552930" y="4712959"/>
            <a:ext cx="3028950" cy="1514475"/>
          </a:xfrm>
          <a:prstGeom prst="rect">
            <a:avLst/>
          </a:prstGeom>
        </p:spPr>
      </p:pic>
    </p:spTree>
    <p:extLst>
      <p:ext uri="{BB962C8B-B14F-4D97-AF65-F5344CB8AC3E}">
        <p14:creationId xmlns:p14="http://schemas.microsoft.com/office/powerpoint/2010/main" val="6819212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85975D6-97AA-481A-BF45-CA9728DFCDC1}"/>
              </a:ext>
            </a:extLst>
          </p:cNvPr>
          <p:cNvSpPr>
            <a:spLocks noGrp="1"/>
          </p:cNvSpPr>
          <p:nvPr>
            <p:ph type="title"/>
          </p:nvPr>
        </p:nvSpPr>
        <p:spPr>
          <a:xfrm>
            <a:off x="466722" y="586855"/>
            <a:ext cx="3201366" cy="3387497"/>
          </a:xfrm>
        </p:spPr>
        <p:txBody>
          <a:bodyPr anchor="b">
            <a:normAutofit/>
          </a:bodyPr>
          <a:lstStyle/>
          <a:p>
            <a:pPr algn="r"/>
            <a:r>
              <a:rPr lang="el-GR" sz="2800">
                <a:solidFill>
                  <a:srgbClr val="FFFFFF"/>
                </a:solidFill>
              </a:rPr>
              <a:t>Αποτελεσματικότητα αντικαταθλιπτικών φαρμάκων</a:t>
            </a:r>
          </a:p>
        </p:txBody>
      </p:sp>
      <p:sp>
        <p:nvSpPr>
          <p:cNvPr id="3" name="Θέση περιεχομένου 2">
            <a:extLst>
              <a:ext uri="{FF2B5EF4-FFF2-40B4-BE49-F238E27FC236}">
                <a16:creationId xmlns:a16="http://schemas.microsoft.com/office/drawing/2014/main" id="{C01D88B1-8D11-4302-87A4-2871B8B3A7F8}"/>
              </a:ext>
            </a:extLst>
          </p:cNvPr>
          <p:cNvSpPr>
            <a:spLocks noGrp="1"/>
          </p:cNvSpPr>
          <p:nvPr>
            <p:ph idx="1"/>
          </p:nvPr>
        </p:nvSpPr>
        <p:spPr>
          <a:xfrm>
            <a:off x="4810259" y="286173"/>
            <a:ext cx="6555347" cy="5546047"/>
          </a:xfrm>
        </p:spPr>
        <p:txBody>
          <a:bodyPr anchor="ctr">
            <a:normAutofit/>
          </a:bodyPr>
          <a:lstStyle/>
          <a:p>
            <a:pPr marL="0" indent="0">
              <a:buNone/>
            </a:pPr>
            <a:r>
              <a:rPr lang="el-GR" sz="2000" dirty="0"/>
              <a:t> Οι λόγοι για τους οποίους ένας ασθενής μπορεί να μην βλέπει βελτίωση μετά από 4-6 εβδομάδες περιλαμβάνουν:</a:t>
            </a:r>
          </a:p>
          <a:p>
            <a:pPr marL="0" indent="0">
              <a:buNone/>
            </a:pPr>
            <a:endParaRPr lang="el-GR" sz="2000" dirty="0"/>
          </a:p>
          <a:p>
            <a:r>
              <a:rPr lang="el-GR" sz="2000" dirty="0"/>
              <a:t>Η μη σωστή λήψη των φαρμάκων (λάθος δοσολογία, λανθασμένος τρόπος λήψης).</a:t>
            </a:r>
          </a:p>
          <a:p>
            <a:r>
              <a:rPr lang="el-GR" sz="2000" dirty="0"/>
              <a:t>Το συγκεκριμένο αντικαταθλιπτικό φάρμακο δεν είναι κατάλληλο για αυτόν, άρα προέχει η επιλογή ενός καταλληλότερου αντικαταθλιπτικού.</a:t>
            </a:r>
          </a:p>
          <a:p>
            <a:r>
              <a:rPr lang="el-GR" sz="2000" dirty="0"/>
              <a:t> Έλλειψη παρακολούθησης από ψυχίατρο.</a:t>
            </a:r>
          </a:p>
          <a:p>
            <a:r>
              <a:rPr lang="el-GR" sz="2000" dirty="0"/>
              <a:t> Ανάγκη για παράλληλη συμπληρωματική θεραπεία, όπως η ψυχοθεραπεία.</a:t>
            </a:r>
          </a:p>
          <a:p>
            <a:pPr marL="0" indent="0">
              <a:buNone/>
            </a:pPr>
            <a:endParaRPr lang="el-GR" sz="2000" dirty="0"/>
          </a:p>
        </p:txBody>
      </p:sp>
      <p:pic>
        <p:nvPicPr>
          <p:cNvPr id="4" name="Εικόνα 3">
            <a:extLst>
              <a:ext uri="{FF2B5EF4-FFF2-40B4-BE49-F238E27FC236}">
                <a16:creationId xmlns:a16="http://schemas.microsoft.com/office/drawing/2014/main" id="{5498297F-6457-E083-4872-BB9FDC2BA05D}"/>
              </a:ext>
            </a:extLst>
          </p:cNvPr>
          <p:cNvPicPr>
            <a:picLocks noChangeAspect="1"/>
          </p:cNvPicPr>
          <p:nvPr/>
        </p:nvPicPr>
        <p:blipFill>
          <a:blip r:embed="rId2"/>
          <a:stretch>
            <a:fillRect/>
          </a:stretch>
        </p:blipFill>
        <p:spPr>
          <a:xfrm>
            <a:off x="6422116" y="5095129"/>
            <a:ext cx="2828925" cy="1619250"/>
          </a:xfrm>
          <a:prstGeom prst="rect">
            <a:avLst/>
          </a:prstGeom>
        </p:spPr>
      </p:pic>
      <p:pic>
        <p:nvPicPr>
          <p:cNvPr id="5" name="Εικόνα 4">
            <a:extLst>
              <a:ext uri="{FF2B5EF4-FFF2-40B4-BE49-F238E27FC236}">
                <a16:creationId xmlns:a16="http://schemas.microsoft.com/office/drawing/2014/main" id="{7784296E-46E5-B152-ABC9-94BF9D03B5F7}"/>
              </a:ext>
            </a:extLst>
          </p:cNvPr>
          <p:cNvPicPr>
            <a:picLocks noChangeAspect="1"/>
          </p:cNvPicPr>
          <p:nvPr/>
        </p:nvPicPr>
        <p:blipFill>
          <a:blip r:embed="rId3"/>
          <a:stretch>
            <a:fillRect/>
          </a:stretch>
        </p:blipFill>
        <p:spPr>
          <a:xfrm>
            <a:off x="826394" y="4689262"/>
            <a:ext cx="2762250" cy="1657350"/>
          </a:xfrm>
          <a:prstGeom prst="rect">
            <a:avLst/>
          </a:prstGeom>
        </p:spPr>
      </p:pic>
    </p:spTree>
    <p:extLst>
      <p:ext uri="{BB962C8B-B14F-4D97-AF65-F5344CB8AC3E}">
        <p14:creationId xmlns:p14="http://schemas.microsoft.com/office/powerpoint/2010/main" val="38789696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CC454D7E-C453-4114-9BE2-1F0F55C67871}"/>
              </a:ext>
            </a:extLst>
          </p:cNvPr>
          <p:cNvSpPr>
            <a:spLocks noGrp="1"/>
          </p:cNvSpPr>
          <p:nvPr>
            <p:ph type="title"/>
          </p:nvPr>
        </p:nvSpPr>
        <p:spPr>
          <a:xfrm>
            <a:off x="428556" y="438603"/>
            <a:ext cx="3201366" cy="2656281"/>
          </a:xfrm>
        </p:spPr>
        <p:txBody>
          <a:bodyPr anchor="b">
            <a:normAutofit/>
          </a:bodyPr>
          <a:lstStyle/>
          <a:p>
            <a:pPr algn="r"/>
            <a:r>
              <a:rPr lang="el-GR" sz="4000" dirty="0" smtClean="0">
                <a:solidFill>
                  <a:srgbClr val="FFFFFF"/>
                </a:solidFill>
              </a:rPr>
              <a:t>Άλλα  φάρμακα με αγχολυτική δράση</a:t>
            </a:r>
            <a:endParaRPr lang="el-GR" sz="4000" dirty="0">
              <a:solidFill>
                <a:srgbClr val="FFFFFF"/>
              </a:solidFill>
            </a:endParaRPr>
          </a:p>
        </p:txBody>
      </p:sp>
      <p:sp>
        <p:nvSpPr>
          <p:cNvPr id="3" name="Θέση περιεχομένου 2">
            <a:extLst>
              <a:ext uri="{FF2B5EF4-FFF2-40B4-BE49-F238E27FC236}">
                <a16:creationId xmlns:a16="http://schemas.microsoft.com/office/drawing/2014/main" id="{592CCABB-83FC-4878-A953-8C9328AE3FD6}"/>
              </a:ext>
            </a:extLst>
          </p:cNvPr>
          <p:cNvSpPr>
            <a:spLocks noGrp="1"/>
          </p:cNvSpPr>
          <p:nvPr>
            <p:ph idx="1"/>
          </p:nvPr>
        </p:nvSpPr>
        <p:spPr>
          <a:xfrm>
            <a:off x="4810259" y="211016"/>
            <a:ext cx="6555347" cy="5984512"/>
          </a:xfrm>
        </p:spPr>
        <p:txBody>
          <a:bodyPr anchor="ctr">
            <a:normAutofit/>
          </a:bodyPr>
          <a:lstStyle/>
          <a:p>
            <a:pPr marL="0" indent="0">
              <a:buNone/>
            </a:pPr>
            <a:r>
              <a:rPr lang="el-GR" sz="1700" dirty="0"/>
              <a:t>  </a:t>
            </a:r>
            <a:r>
              <a:rPr lang="el-GR" sz="2000" b="1" dirty="0"/>
              <a:t>Οι κύριες θεραπείες για τις αγχώδεις διαταραχές περιλαμβάνουν:</a:t>
            </a:r>
          </a:p>
          <a:p>
            <a:r>
              <a:rPr lang="en-US" sz="2000" b="1" dirty="0"/>
              <a:t>SSRIs </a:t>
            </a:r>
            <a:r>
              <a:rPr lang="el-GR" sz="2000" b="1" dirty="0"/>
              <a:t>και </a:t>
            </a:r>
            <a:r>
              <a:rPr lang="en-US" sz="2000" b="1" dirty="0"/>
              <a:t>SNRIs</a:t>
            </a:r>
            <a:r>
              <a:rPr lang="el-GR" sz="2000" b="1" dirty="0"/>
              <a:t> </a:t>
            </a:r>
            <a:r>
              <a:rPr lang="el-GR" sz="2000" dirty="0"/>
              <a:t>όπως </a:t>
            </a:r>
            <a:r>
              <a:rPr lang="el-GR" sz="2000" dirty="0" smtClean="0"/>
              <a:t>η </a:t>
            </a:r>
            <a:r>
              <a:rPr lang="el-GR" sz="2000" u="sng" dirty="0" err="1"/>
              <a:t>φλουοξετίνη</a:t>
            </a:r>
            <a:r>
              <a:rPr lang="el-GR" sz="2000" u="sng" dirty="0"/>
              <a:t> </a:t>
            </a:r>
            <a:r>
              <a:rPr lang="el-GR" sz="2000" dirty="0" smtClean="0"/>
              <a:t> και η </a:t>
            </a:r>
            <a:r>
              <a:rPr lang="el-GR" sz="2000" u="sng" dirty="0" err="1" smtClean="0"/>
              <a:t>βενλαφαξίνη</a:t>
            </a:r>
            <a:r>
              <a:rPr lang="el-GR" sz="2000" dirty="0"/>
              <a:t>, </a:t>
            </a:r>
            <a:r>
              <a:rPr lang="el-GR" sz="2000" dirty="0" smtClean="0"/>
              <a:t>χρησιμοποιούνται </a:t>
            </a:r>
            <a:r>
              <a:rPr lang="el-GR" sz="2000" dirty="0"/>
              <a:t>σε διάφορες αγχώδεις διαταραχές εκτός αν απαιτείται άμεσο φαρμακευτικό αποτέλεσμα. Χρησιμοποιούνται για την επίτευξη σταθερού αγχολυτικού αποτελέσματος.</a:t>
            </a:r>
          </a:p>
          <a:p>
            <a:r>
              <a:rPr lang="el-GR" sz="2000" b="1" dirty="0" err="1"/>
              <a:t>Βενζοδιαζεπίνες</a:t>
            </a:r>
            <a:r>
              <a:rPr lang="el-GR" sz="2000" dirty="0"/>
              <a:t> όπως η </a:t>
            </a:r>
            <a:r>
              <a:rPr lang="el-GR" sz="2000" u="sng" dirty="0" err="1"/>
              <a:t>αλπραζολάμη</a:t>
            </a:r>
            <a:r>
              <a:rPr lang="el-GR" sz="2000" dirty="0"/>
              <a:t>, </a:t>
            </a:r>
            <a:r>
              <a:rPr lang="el-GR" sz="2000" u="sng" dirty="0" err="1"/>
              <a:t>κλοναζεπάμη</a:t>
            </a:r>
            <a:r>
              <a:rPr lang="el-GR" sz="2000" dirty="0"/>
              <a:t>, </a:t>
            </a:r>
            <a:r>
              <a:rPr lang="el-GR" sz="2000" u="sng" dirty="0" err="1"/>
              <a:t>διαζεπάμη</a:t>
            </a:r>
            <a:r>
              <a:rPr lang="el-GR" sz="2000" dirty="0"/>
              <a:t>, </a:t>
            </a:r>
            <a:r>
              <a:rPr lang="el-GR" sz="2000" u="sng" dirty="0" err="1"/>
              <a:t>χλωροδιαζεποξίξη</a:t>
            </a:r>
            <a:r>
              <a:rPr lang="el-GR" sz="2000" dirty="0"/>
              <a:t>, </a:t>
            </a:r>
            <a:r>
              <a:rPr lang="el-GR" sz="2000" u="sng" dirty="0" err="1"/>
              <a:t>λοραζεπάμη</a:t>
            </a:r>
            <a:r>
              <a:rPr lang="el-GR" sz="2000" dirty="0"/>
              <a:t> είναι αποτελεσματικές στην θεραπεία της γενικευμένης αγχώδους διαταραχής, της διαταραχής πανικού. </a:t>
            </a:r>
            <a:endParaRPr lang="en-US" sz="2000" dirty="0" smtClean="0"/>
          </a:p>
          <a:p>
            <a:pPr>
              <a:buFont typeface="Wingdings" panose="05000000000000000000" pitchFamily="2" charset="2"/>
              <a:buChar char="ü"/>
            </a:pPr>
            <a:r>
              <a:rPr lang="el-GR" sz="2000" dirty="0" smtClean="0"/>
              <a:t>Προκαλούν </a:t>
            </a:r>
            <a:r>
              <a:rPr lang="el-GR" sz="2000" dirty="0"/>
              <a:t>ηρεμιστική, υπνωτική, αναισθητική και </a:t>
            </a:r>
            <a:r>
              <a:rPr lang="el-GR" sz="2000" dirty="0" err="1"/>
              <a:t>μυοχαλαρωτική</a:t>
            </a:r>
            <a:r>
              <a:rPr lang="el-GR" sz="2000" dirty="0"/>
              <a:t> δράση με </a:t>
            </a:r>
            <a:r>
              <a:rPr lang="el-GR" sz="2000" dirty="0" err="1"/>
              <a:t>αλλοστερική</a:t>
            </a:r>
            <a:r>
              <a:rPr lang="el-GR" sz="2000" dirty="0"/>
              <a:t> επίδραση του μορίου στον υποδοχέα του </a:t>
            </a:r>
            <a:r>
              <a:rPr lang="en-US" sz="2000" dirty="0"/>
              <a:t>GABA</a:t>
            </a:r>
            <a:r>
              <a:rPr lang="en-US" sz="2000" dirty="0" smtClean="0"/>
              <a:t>.</a:t>
            </a:r>
          </a:p>
          <a:p>
            <a:pPr>
              <a:buFont typeface="Wingdings" panose="05000000000000000000" pitchFamily="2" charset="2"/>
              <a:buChar char="ü"/>
            </a:pPr>
            <a:r>
              <a:rPr lang="en-US" sz="2000" dirty="0" smtClean="0"/>
              <a:t> </a:t>
            </a:r>
            <a:r>
              <a:rPr lang="el-GR" sz="2000" dirty="0"/>
              <a:t>Η χρήση </a:t>
            </a:r>
            <a:r>
              <a:rPr lang="el-GR" sz="2000" dirty="0" err="1"/>
              <a:t>βενζοδιαζεπινών</a:t>
            </a:r>
            <a:r>
              <a:rPr lang="el-GR" sz="2000" dirty="0"/>
              <a:t> συνδέεται με ανάπτυξη </a:t>
            </a:r>
            <a:r>
              <a:rPr lang="el-GR" sz="2000" u="sng" dirty="0"/>
              <a:t>εθισμού,</a:t>
            </a:r>
            <a:r>
              <a:rPr lang="el-GR" sz="2000" dirty="0"/>
              <a:t> </a:t>
            </a:r>
            <a:r>
              <a:rPr lang="el-GR" sz="2000" u="sng" dirty="0"/>
              <a:t>εξάρτησης</a:t>
            </a:r>
            <a:r>
              <a:rPr lang="el-GR" sz="2000" dirty="0"/>
              <a:t> και </a:t>
            </a:r>
            <a:r>
              <a:rPr lang="el-GR" sz="2000" u="sng" dirty="0"/>
              <a:t>κατάχρησης</a:t>
            </a:r>
            <a:r>
              <a:rPr lang="el-GR" sz="2000" dirty="0"/>
              <a:t>. </a:t>
            </a:r>
            <a:r>
              <a:rPr lang="el-GR" sz="2000" dirty="0" err="1" smtClean="0"/>
              <a:t>Αλληλεπιδρούν</a:t>
            </a:r>
            <a:r>
              <a:rPr lang="el-GR" sz="2000" dirty="0" smtClean="0"/>
              <a:t> </a:t>
            </a:r>
            <a:r>
              <a:rPr lang="el-GR" sz="2000" dirty="0"/>
              <a:t>με άλλα φάρμακα με θανατηφόρο αποτέλεσμα. Δεν χρησιμοποιούνται στην </a:t>
            </a:r>
            <a:r>
              <a:rPr lang="el-GR" sz="2000" dirty="0" smtClean="0"/>
              <a:t>εγκυμοσύνη. </a:t>
            </a:r>
            <a:endParaRPr lang="el-GR" sz="2000" dirty="0"/>
          </a:p>
          <a:p>
            <a:endParaRPr lang="el-GR" sz="1700" dirty="0"/>
          </a:p>
        </p:txBody>
      </p:sp>
      <p:pic>
        <p:nvPicPr>
          <p:cNvPr id="4" name="Εικόνα 3">
            <a:extLst>
              <a:ext uri="{FF2B5EF4-FFF2-40B4-BE49-F238E27FC236}">
                <a16:creationId xmlns:a16="http://schemas.microsoft.com/office/drawing/2014/main" id="{D2578E52-EFBC-9B3E-9BF5-29B9D92C3416}"/>
              </a:ext>
            </a:extLst>
          </p:cNvPr>
          <p:cNvPicPr>
            <a:picLocks noChangeAspect="1"/>
          </p:cNvPicPr>
          <p:nvPr/>
        </p:nvPicPr>
        <p:blipFill>
          <a:blip r:embed="rId2"/>
          <a:stretch>
            <a:fillRect/>
          </a:stretch>
        </p:blipFill>
        <p:spPr>
          <a:xfrm>
            <a:off x="0" y="3987513"/>
            <a:ext cx="4493623" cy="2862486"/>
          </a:xfrm>
          <a:prstGeom prst="rect">
            <a:avLst/>
          </a:prstGeom>
        </p:spPr>
      </p:pic>
    </p:spTree>
    <p:extLst>
      <p:ext uri="{BB962C8B-B14F-4D97-AF65-F5344CB8AC3E}">
        <p14:creationId xmlns:p14="http://schemas.microsoft.com/office/powerpoint/2010/main" val="1089232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D2A59CF-C8B9-424A-842C-261041EC64AE}"/>
              </a:ext>
            </a:extLst>
          </p:cNvPr>
          <p:cNvSpPr>
            <a:spLocks noGrp="1"/>
          </p:cNvSpPr>
          <p:nvPr>
            <p:ph type="title"/>
          </p:nvPr>
        </p:nvSpPr>
        <p:spPr>
          <a:xfrm>
            <a:off x="466722" y="586855"/>
            <a:ext cx="3201366" cy="1915129"/>
          </a:xfrm>
        </p:spPr>
        <p:txBody>
          <a:bodyPr anchor="b">
            <a:normAutofit fontScale="90000"/>
          </a:bodyPr>
          <a:lstStyle/>
          <a:p>
            <a:pPr algn="r"/>
            <a:r>
              <a:rPr lang="el-GR" sz="4000" dirty="0" smtClean="0">
                <a:solidFill>
                  <a:srgbClr val="FFFFFF"/>
                </a:solidFill>
              </a:rPr>
              <a:t>Άλλα  </a:t>
            </a:r>
            <a:br>
              <a:rPr lang="el-GR" sz="4000" dirty="0" smtClean="0">
                <a:solidFill>
                  <a:srgbClr val="FFFFFF"/>
                </a:solidFill>
              </a:rPr>
            </a:br>
            <a:r>
              <a:rPr lang="el-GR" sz="4000" dirty="0" smtClean="0">
                <a:solidFill>
                  <a:srgbClr val="FFFFFF"/>
                </a:solidFill>
              </a:rPr>
              <a:t>φάρμακα με αγχολυτική δράση</a:t>
            </a:r>
            <a:endParaRPr lang="el-GR" sz="4000" dirty="0">
              <a:solidFill>
                <a:srgbClr val="FFFFFF"/>
              </a:solidFill>
            </a:endParaRPr>
          </a:p>
        </p:txBody>
      </p:sp>
      <p:sp>
        <p:nvSpPr>
          <p:cNvPr id="3" name="Θέση περιεχομένου 2">
            <a:extLst>
              <a:ext uri="{FF2B5EF4-FFF2-40B4-BE49-F238E27FC236}">
                <a16:creationId xmlns:a16="http://schemas.microsoft.com/office/drawing/2014/main" id="{1F68EA38-7118-4CD5-8A6B-041C57BB6179}"/>
              </a:ext>
            </a:extLst>
          </p:cNvPr>
          <p:cNvSpPr>
            <a:spLocks noGrp="1"/>
          </p:cNvSpPr>
          <p:nvPr>
            <p:ph idx="1"/>
          </p:nvPr>
        </p:nvSpPr>
        <p:spPr>
          <a:xfrm>
            <a:off x="4810259" y="649480"/>
            <a:ext cx="6555347" cy="5546047"/>
          </a:xfrm>
        </p:spPr>
        <p:txBody>
          <a:bodyPr anchor="ctr">
            <a:normAutofit/>
          </a:bodyPr>
          <a:lstStyle/>
          <a:p>
            <a:r>
              <a:rPr lang="el-GR" sz="2000" b="1" dirty="0" err="1"/>
              <a:t>Βουσπιρόνη</a:t>
            </a:r>
            <a:r>
              <a:rPr lang="el-GR" sz="2000" dirty="0"/>
              <a:t>, απαιτεί χρόνια θεραπεία και είναι αποτελεσματική μόνο στη γενικευμένη αγχώδη διαταραχή. Δρα εν μέρει μέσω του </a:t>
            </a:r>
            <a:r>
              <a:rPr lang="el-GR" sz="2000" dirty="0" err="1"/>
              <a:t>σεροτονινεργικού</a:t>
            </a:r>
            <a:r>
              <a:rPr lang="el-GR" sz="2000" dirty="0"/>
              <a:t> συστήματος και είναι μερικός αγωνιστής των 5ΗΤ-1Α υποδοχέων </a:t>
            </a:r>
            <a:r>
              <a:rPr lang="el-GR" sz="2000" dirty="0" err="1"/>
              <a:t>σεροτονίνης</a:t>
            </a:r>
            <a:r>
              <a:rPr lang="el-GR" sz="2000" dirty="0"/>
              <a:t>.</a:t>
            </a:r>
          </a:p>
          <a:p>
            <a:r>
              <a:rPr lang="el-GR" sz="2000" b="1" dirty="0"/>
              <a:t>β - </a:t>
            </a:r>
            <a:r>
              <a:rPr lang="el-GR" sz="2000" b="1" dirty="0" err="1"/>
              <a:t>αδρενεργικούς</a:t>
            </a:r>
            <a:r>
              <a:rPr lang="el-GR" sz="2000" b="1" dirty="0"/>
              <a:t> ανταγωνιστές </a:t>
            </a:r>
            <a:r>
              <a:rPr lang="el-GR" sz="2000" dirty="0"/>
              <a:t>όπως </a:t>
            </a:r>
            <a:r>
              <a:rPr lang="el-GR" sz="2000" u="sng" dirty="0" err="1"/>
              <a:t>προπανολόνη</a:t>
            </a:r>
            <a:r>
              <a:rPr lang="el-GR" sz="2000" u="sng" dirty="0"/>
              <a:t> </a:t>
            </a:r>
            <a:r>
              <a:rPr lang="el-GR" sz="2000" dirty="0"/>
              <a:t>και </a:t>
            </a:r>
            <a:r>
              <a:rPr lang="el-GR" sz="2000" u="sng" dirty="0" err="1"/>
              <a:t>ναδολόνη</a:t>
            </a:r>
            <a:r>
              <a:rPr lang="el-GR" sz="2000" dirty="0"/>
              <a:t> που χρησιμοποιούνται περιστασιακά στην αγοραφοβία με περιορισμένη χρήση λόγω ανεπιθύμητων ενεργειών όπως υπόταση.</a:t>
            </a:r>
          </a:p>
          <a:p>
            <a:pPr marL="0" indent="0">
              <a:buNone/>
            </a:pPr>
            <a:endParaRPr lang="el-GR" sz="2000" dirty="0"/>
          </a:p>
        </p:txBody>
      </p:sp>
      <p:pic>
        <p:nvPicPr>
          <p:cNvPr id="4" name="Εικόνα 3">
            <a:extLst>
              <a:ext uri="{FF2B5EF4-FFF2-40B4-BE49-F238E27FC236}">
                <a16:creationId xmlns:a16="http://schemas.microsoft.com/office/drawing/2014/main" id="{55B7119E-C00B-B11F-A288-53E92E66FF65}"/>
              </a:ext>
            </a:extLst>
          </p:cNvPr>
          <p:cNvPicPr>
            <a:picLocks noChangeAspect="1"/>
          </p:cNvPicPr>
          <p:nvPr/>
        </p:nvPicPr>
        <p:blipFill>
          <a:blip r:embed="rId2"/>
          <a:stretch>
            <a:fillRect/>
          </a:stretch>
        </p:blipFill>
        <p:spPr>
          <a:xfrm>
            <a:off x="529117" y="3197776"/>
            <a:ext cx="3076575" cy="1485900"/>
          </a:xfrm>
          <a:prstGeom prst="rect">
            <a:avLst/>
          </a:prstGeom>
        </p:spPr>
      </p:pic>
      <p:pic>
        <p:nvPicPr>
          <p:cNvPr id="5" name="Εικόνα 4">
            <a:extLst>
              <a:ext uri="{FF2B5EF4-FFF2-40B4-BE49-F238E27FC236}">
                <a16:creationId xmlns:a16="http://schemas.microsoft.com/office/drawing/2014/main" id="{77DAE091-454A-6B9C-4694-1C3AEEDF6EE3}"/>
              </a:ext>
            </a:extLst>
          </p:cNvPr>
          <p:cNvPicPr>
            <a:picLocks noChangeAspect="1"/>
          </p:cNvPicPr>
          <p:nvPr/>
        </p:nvPicPr>
        <p:blipFill>
          <a:blip r:embed="rId3"/>
          <a:stretch>
            <a:fillRect/>
          </a:stretch>
        </p:blipFill>
        <p:spPr>
          <a:xfrm>
            <a:off x="526069" y="4655715"/>
            <a:ext cx="3079623" cy="1539812"/>
          </a:xfrm>
          <a:prstGeom prst="rect">
            <a:avLst/>
          </a:prstGeom>
        </p:spPr>
      </p:pic>
    </p:spTree>
    <p:extLst>
      <p:ext uri="{BB962C8B-B14F-4D97-AF65-F5344CB8AC3E}">
        <p14:creationId xmlns:p14="http://schemas.microsoft.com/office/powerpoint/2010/main" val="4250121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789A9DE-42D9-4A87-8258-A43E090C8D94}"/>
              </a:ext>
            </a:extLst>
          </p:cNvPr>
          <p:cNvSpPr>
            <a:spLocks noGrp="1"/>
          </p:cNvSpPr>
          <p:nvPr>
            <p:ph type="title"/>
          </p:nvPr>
        </p:nvSpPr>
        <p:spPr>
          <a:xfrm>
            <a:off x="466722" y="255930"/>
            <a:ext cx="3201366" cy="2344727"/>
          </a:xfrm>
        </p:spPr>
        <p:txBody>
          <a:bodyPr anchor="b">
            <a:normAutofit/>
          </a:bodyPr>
          <a:lstStyle/>
          <a:p>
            <a:pPr algn="r"/>
            <a:r>
              <a:rPr lang="el-GR" sz="2800" dirty="0">
                <a:solidFill>
                  <a:srgbClr val="FFFFFF"/>
                </a:solidFill>
              </a:rPr>
              <a:t>Φαρμακοθεραπεία της ψύχωσης και μανίας</a:t>
            </a:r>
          </a:p>
        </p:txBody>
      </p:sp>
      <p:sp>
        <p:nvSpPr>
          <p:cNvPr id="3" name="Θέση περιεχομένου 2">
            <a:extLst>
              <a:ext uri="{FF2B5EF4-FFF2-40B4-BE49-F238E27FC236}">
                <a16:creationId xmlns:a16="http://schemas.microsoft.com/office/drawing/2014/main" id="{3920189E-1FEA-4D43-BEF3-AE031E691480}"/>
              </a:ext>
            </a:extLst>
          </p:cNvPr>
          <p:cNvSpPr>
            <a:spLocks noGrp="1"/>
          </p:cNvSpPr>
          <p:nvPr>
            <p:ph idx="1"/>
          </p:nvPr>
        </p:nvSpPr>
        <p:spPr>
          <a:xfrm>
            <a:off x="4367695" y="146171"/>
            <a:ext cx="7413487" cy="6721967"/>
          </a:xfrm>
        </p:spPr>
        <p:txBody>
          <a:bodyPr anchor="ctr">
            <a:normAutofit/>
          </a:bodyPr>
          <a:lstStyle/>
          <a:p>
            <a:r>
              <a:rPr lang="el-GR" sz="2000" dirty="0"/>
              <a:t>Η </a:t>
            </a:r>
            <a:r>
              <a:rPr lang="el-GR" sz="2000" b="1" dirty="0"/>
              <a:t>ψύχωση</a:t>
            </a:r>
            <a:r>
              <a:rPr lang="el-GR" sz="2000" dirty="0"/>
              <a:t> είναι ένα σύμπτωμα πνευματικής νόσου που χαρακτηρίζεται από διαστρεβλωμένη ή μη υπαρκτή αίσθηση της πραγματικότητας.</a:t>
            </a:r>
          </a:p>
          <a:p>
            <a:pPr marL="0" indent="0">
              <a:buNone/>
            </a:pPr>
            <a:r>
              <a:rPr lang="el-GR" sz="2000" dirty="0"/>
              <a:t>   Οι συνήθεις </a:t>
            </a:r>
            <a:r>
              <a:rPr lang="el-GR" sz="2000" b="1" dirty="0" err="1"/>
              <a:t>ψυχωσικές</a:t>
            </a:r>
            <a:r>
              <a:rPr lang="el-GR" sz="2000" b="1" dirty="0"/>
              <a:t> διαταραχές </a:t>
            </a:r>
            <a:r>
              <a:rPr lang="el-GR" sz="2000" dirty="0"/>
              <a:t>περιλαμβάνουν διαταραχές της διάθεσης με </a:t>
            </a:r>
            <a:r>
              <a:rPr lang="el-GR" sz="2000" dirty="0" err="1"/>
              <a:t>ψυχωσικά</a:t>
            </a:r>
            <a:r>
              <a:rPr lang="el-GR" sz="2000" dirty="0"/>
              <a:t> χαρακτηριστικά, ψύχωση από ουσίες, άνοια με </a:t>
            </a:r>
            <a:r>
              <a:rPr lang="el-GR" sz="2000" dirty="0" err="1"/>
              <a:t>ψυχωσικά</a:t>
            </a:r>
            <a:r>
              <a:rPr lang="el-GR" sz="2000" dirty="0"/>
              <a:t> χαρακτηριστικά, διαταραχή με ψευδαισθήσεις και σχιζοφρένεια. </a:t>
            </a:r>
          </a:p>
          <a:p>
            <a:pPr marL="0" indent="0">
              <a:buNone/>
            </a:pPr>
            <a:r>
              <a:rPr lang="el-GR" sz="2000" dirty="0"/>
              <a:t>Οι βασικές </a:t>
            </a:r>
            <a:r>
              <a:rPr lang="el-GR" sz="2000" dirty="0" err="1"/>
              <a:t>ψυχωσικές</a:t>
            </a:r>
            <a:r>
              <a:rPr lang="el-GR" sz="2000" dirty="0"/>
              <a:t> διαταραχές είναι: </a:t>
            </a:r>
          </a:p>
          <a:p>
            <a:pPr>
              <a:buFont typeface="Wingdings" panose="05000000000000000000" pitchFamily="2" charset="2"/>
              <a:buChar char="ü"/>
            </a:pPr>
            <a:r>
              <a:rPr lang="el-GR" sz="2000" dirty="0"/>
              <a:t> η σχιζοφρένεια </a:t>
            </a:r>
          </a:p>
          <a:p>
            <a:pPr>
              <a:buFont typeface="Wingdings" panose="05000000000000000000" pitchFamily="2" charset="2"/>
              <a:buChar char="ü"/>
            </a:pPr>
            <a:r>
              <a:rPr lang="el-GR" sz="2000" dirty="0"/>
              <a:t> η βραχεία ψυχωτική διαταραχή </a:t>
            </a:r>
          </a:p>
          <a:p>
            <a:pPr>
              <a:buFont typeface="Wingdings" panose="05000000000000000000" pitchFamily="2" charset="2"/>
              <a:buChar char="ü"/>
            </a:pPr>
            <a:r>
              <a:rPr lang="el-GR" sz="2000" dirty="0" smtClean="0"/>
              <a:t> η </a:t>
            </a:r>
            <a:r>
              <a:rPr lang="el-GR" sz="2000" dirty="0" err="1"/>
              <a:t>σχιζοφρενικόμορφη</a:t>
            </a:r>
            <a:r>
              <a:rPr lang="el-GR" sz="2000" dirty="0"/>
              <a:t> διαταραχή </a:t>
            </a:r>
          </a:p>
          <a:p>
            <a:pPr>
              <a:buFont typeface="Wingdings" panose="05000000000000000000" pitchFamily="2" charset="2"/>
              <a:buChar char="ü"/>
            </a:pPr>
            <a:r>
              <a:rPr lang="el-GR" sz="2000" dirty="0" smtClean="0"/>
              <a:t> η </a:t>
            </a:r>
            <a:r>
              <a:rPr lang="el-GR" sz="2000" dirty="0" err="1"/>
              <a:t>σχιζοσυναισθηματική</a:t>
            </a:r>
            <a:r>
              <a:rPr lang="el-GR" sz="2000" dirty="0"/>
              <a:t> διαταραχή και </a:t>
            </a:r>
          </a:p>
          <a:p>
            <a:pPr>
              <a:buFont typeface="Wingdings" panose="05000000000000000000" pitchFamily="2" charset="2"/>
              <a:buChar char="ü"/>
            </a:pPr>
            <a:r>
              <a:rPr lang="el-GR" sz="2000" dirty="0"/>
              <a:t> η παραληρητική διαταραχή.</a:t>
            </a:r>
          </a:p>
          <a:p>
            <a:pPr marL="0" indent="0">
              <a:buNone/>
            </a:pPr>
            <a:r>
              <a:rPr lang="el-GR" sz="2000" dirty="0"/>
              <a:t>Η </a:t>
            </a:r>
            <a:r>
              <a:rPr lang="el-GR" sz="2000" b="1" dirty="0"/>
              <a:t>σχιζοφρένεια</a:t>
            </a:r>
            <a:r>
              <a:rPr lang="el-GR" sz="2000" dirty="0"/>
              <a:t> έχει παγκόσμια επίπτωση 1% με </a:t>
            </a:r>
            <a:r>
              <a:rPr lang="el-GR" sz="2000" u="sng" dirty="0"/>
              <a:t>θετικά συμπτώματα </a:t>
            </a:r>
            <a:r>
              <a:rPr lang="el-GR" sz="2000" dirty="0"/>
              <a:t>όπως ψευδαισθήσεις, παραισθήσεις, παραλήρημα ή ευερέθιστη συμπεριφορά. Οι ασθενείς βιώνουν επίσης </a:t>
            </a:r>
            <a:r>
              <a:rPr lang="el-GR" sz="2000" u="sng" dirty="0"/>
              <a:t>αρνητικά συμπτώματα </a:t>
            </a:r>
            <a:r>
              <a:rPr lang="el-GR" sz="2000" dirty="0"/>
              <a:t>όπως απάθεια, αβουλία, </a:t>
            </a:r>
            <a:r>
              <a:rPr lang="el-GR" sz="2000" dirty="0" err="1"/>
              <a:t>αλογία</a:t>
            </a:r>
            <a:r>
              <a:rPr lang="el-GR" sz="2000" dirty="0"/>
              <a:t> αλλά και γνωσιακές διαταραχές όπως στη πρόσφατη μνήμη, τη ροή του λόγου και την κοινωνική αντίληψη.</a:t>
            </a:r>
          </a:p>
          <a:p>
            <a:pPr marL="0" indent="0">
              <a:buNone/>
            </a:pPr>
            <a:endParaRPr lang="el-GR" sz="1700" dirty="0"/>
          </a:p>
        </p:txBody>
      </p:sp>
      <p:pic>
        <p:nvPicPr>
          <p:cNvPr id="4" name="Εικόνα 3">
            <a:extLst>
              <a:ext uri="{FF2B5EF4-FFF2-40B4-BE49-F238E27FC236}">
                <a16:creationId xmlns:a16="http://schemas.microsoft.com/office/drawing/2014/main" id="{253D68AA-D8DB-A85F-03D9-896DADC56AC7}"/>
              </a:ext>
            </a:extLst>
          </p:cNvPr>
          <p:cNvPicPr>
            <a:picLocks noChangeAspect="1"/>
          </p:cNvPicPr>
          <p:nvPr/>
        </p:nvPicPr>
        <p:blipFill>
          <a:blip r:embed="rId2"/>
          <a:stretch>
            <a:fillRect/>
          </a:stretch>
        </p:blipFill>
        <p:spPr>
          <a:xfrm>
            <a:off x="466722" y="2761697"/>
            <a:ext cx="3201366" cy="4086165"/>
          </a:xfrm>
          <a:prstGeom prst="rect">
            <a:avLst/>
          </a:prstGeom>
        </p:spPr>
      </p:pic>
    </p:spTree>
    <p:extLst>
      <p:ext uri="{BB962C8B-B14F-4D97-AF65-F5344CB8AC3E}">
        <p14:creationId xmlns:p14="http://schemas.microsoft.com/office/powerpoint/2010/main" val="29598766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2655440B-3C98-454B-AE06-CEC0FFA32278}"/>
              </a:ext>
            </a:extLst>
          </p:cNvPr>
          <p:cNvSpPr>
            <a:spLocks noGrp="1"/>
          </p:cNvSpPr>
          <p:nvPr>
            <p:ph type="title"/>
          </p:nvPr>
        </p:nvSpPr>
        <p:spPr>
          <a:xfrm>
            <a:off x="463674" y="396628"/>
            <a:ext cx="3201366" cy="2037074"/>
          </a:xfrm>
        </p:spPr>
        <p:txBody>
          <a:bodyPr anchor="b">
            <a:normAutofit/>
          </a:bodyPr>
          <a:lstStyle/>
          <a:p>
            <a:pPr algn="r"/>
            <a:r>
              <a:rPr lang="el-GR" sz="2800" dirty="0">
                <a:solidFill>
                  <a:srgbClr val="FFFFFF"/>
                </a:solidFill>
              </a:rPr>
              <a:t>Φαρμακοθεραπεία της ψύχωσης και μανίας</a:t>
            </a:r>
          </a:p>
        </p:txBody>
      </p:sp>
      <p:sp>
        <p:nvSpPr>
          <p:cNvPr id="3" name="Θέση περιεχομένου 2">
            <a:extLst>
              <a:ext uri="{FF2B5EF4-FFF2-40B4-BE49-F238E27FC236}">
                <a16:creationId xmlns:a16="http://schemas.microsoft.com/office/drawing/2014/main" id="{6EA8FDBF-13EF-4AD4-98B2-E32A20957B4D}"/>
              </a:ext>
            </a:extLst>
          </p:cNvPr>
          <p:cNvSpPr>
            <a:spLocks noGrp="1"/>
          </p:cNvSpPr>
          <p:nvPr>
            <p:ph idx="1"/>
          </p:nvPr>
        </p:nvSpPr>
        <p:spPr>
          <a:xfrm>
            <a:off x="4810259" y="649480"/>
            <a:ext cx="6555347" cy="5546047"/>
          </a:xfrm>
        </p:spPr>
        <p:txBody>
          <a:bodyPr anchor="ctr">
            <a:normAutofit/>
          </a:bodyPr>
          <a:lstStyle/>
          <a:p>
            <a:pPr>
              <a:buFont typeface="Wingdings" panose="05000000000000000000" pitchFamily="2" charset="2"/>
              <a:buChar char="Ø"/>
            </a:pPr>
            <a:r>
              <a:rPr lang="el-GR" sz="2000" b="1" dirty="0"/>
              <a:t>Πρώτης γενιάς τυπικά </a:t>
            </a:r>
            <a:r>
              <a:rPr lang="el-GR" sz="2000" b="1" dirty="0" err="1"/>
              <a:t>αντιψυχωσικά</a:t>
            </a:r>
            <a:r>
              <a:rPr lang="el-GR" sz="2000" b="1" dirty="0"/>
              <a:t> φάρμακα </a:t>
            </a:r>
            <a:r>
              <a:rPr lang="el-GR" sz="2000" dirty="0"/>
              <a:t>είναι οι ανταγωνιστές </a:t>
            </a:r>
            <a:r>
              <a:rPr lang="el-GR" sz="2000" dirty="0" smtClean="0"/>
              <a:t>κυρίως του </a:t>
            </a:r>
            <a:r>
              <a:rPr lang="el-GR" sz="2000" dirty="0"/>
              <a:t>υποδοχέα της </a:t>
            </a:r>
            <a:r>
              <a:rPr lang="en-US" sz="2000" dirty="0"/>
              <a:t>DA</a:t>
            </a:r>
            <a:r>
              <a:rPr lang="el-GR" sz="2000" dirty="0"/>
              <a:t>.</a:t>
            </a:r>
          </a:p>
          <a:p>
            <a:pPr marL="0" indent="0">
              <a:buNone/>
            </a:pPr>
            <a:r>
              <a:rPr lang="el-GR" sz="2000" dirty="0"/>
              <a:t>   </a:t>
            </a:r>
            <a:r>
              <a:rPr lang="en-US" sz="2000" dirty="0"/>
              <a:t> </a:t>
            </a:r>
            <a:r>
              <a:rPr lang="el-GR" sz="2000" b="1" dirty="0" err="1"/>
              <a:t>Χλωροπρομαζίνη</a:t>
            </a:r>
            <a:r>
              <a:rPr lang="el-GR" sz="2000" b="1" dirty="0"/>
              <a:t>, </a:t>
            </a:r>
            <a:r>
              <a:rPr lang="el-GR" sz="2000" b="1" dirty="0" err="1"/>
              <a:t>ρεζερπίνη</a:t>
            </a:r>
            <a:r>
              <a:rPr lang="el-GR" sz="2000" b="1" dirty="0"/>
              <a:t>, </a:t>
            </a:r>
            <a:r>
              <a:rPr lang="el-GR" sz="2000" b="1" dirty="0" err="1"/>
              <a:t>αλοπεριδόλη</a:t>
            </a:r>
            <a:r>
              <a:rPr lang="el-GR" sz="2000" b="1" dirty="0"/>
              <a:t> </a:t>
            </a:r>
            <a:r>
              <a:rPr lang="el-GR" sz="2000" dirty="0"/>
              <a:t>που </a:t>
            </a:r>
            <a:r>
              <a:rPr lang="el-GR" sz="2000" dirty="0" err="1"/>
              <a:t>δρούν</a:t>
            </a:r>
            <a:r>
              <a:rPr lang="el-GR" sz="2000" dirty="0"/>
              <a:t> μειώνοντας την </a:t>
            </a:r>
            <a:r>
              <a:rPr lang="el-GR" sz="2000" dirty="0" err="1"/>
              <a:t>ντοπαμινεργική</a:t>
            </a:r>
            <a:r>
              <a:rPr lang="el-GR" sz="2000" dirty="0"/>
              <a:t> </a:t>
            </a:r>
            <a:r>
              <a:rPr lang="el-GR" sz="2000" dirty="0" err="1"/>
              <a:t>νευροδιαβίβαση</a:t>
            </a:r>
            <a:r>
              <a:rPr lang="el-GR" sz="2000" dirty="0"/>
              <a:t> μέσω αποκλεισμού </a:t>
            </a:r>
            <a:r>
              <a:rPr lang="el-GR" sz="2000" dirty="0" smtClean="0"/>
              <a:t>κυρίως του </a:t>
            </a:r>
            <a:r>
              <a:rPr lang="en-US" sz="2000" dirty="0"/>
              <a:t>D2 </a:t>
            </a:r>
            <a:r>
              <a:rPr lang="el-GR" sz="2000" dirty="0"/>
              <a:t>υποδοχέα, φάρμακα γνωστά ως νευροληπτικά.</a:t>
            </a:r>
          </a:p>
          <a:p>
            <a:pPr>
              <a:buFont typeface="Wingdings" panose="05000000000000000000" pitchFamily="2" charset="2"/>
              <a:buChar char="Ø"/>
            </a:pPr>
            <a:r>
              <a:rPr lang="el-GR" sz="2000" b="1" dirty="0"/>
              <a:t>Τα νεότερα </a:t>
            </a:r>
            <a:r>
              <a:rPr lang="el-GR" sz="2000" b="1" dirty="0" smtClean="0"/>
              <a:t>(άτυπα) </a:t>
            </a:r>
            <a:r>
              <a:rPr lang="el-GR" sz="2000" b="1" dirty="0" err="1"/>
              <a:t>αντιψυχωσικά</a:t>
            </a:r>
            <a:r>
              <a:rPr lang="el-GR" sz="2000" b="1" dirty="0"/>
              <a:t> </a:t>
            </a:r>
          </a:p>
          <a:p>
            <a:pPr marL="0" indent="0">
              <a:buNone/>
            </a:pPr>
            <a:r>
              <a:rPr lang="el-GR" sz="2000" b="1" dirty="0" err="1"/>
              <a:t>Ο</a:t>
            </a:r>
            <a:r>
              <a:rPr lang="el-GR" sz="2000" b="1" dirty="0" err="1" smtClean="0"/>
              <a:t>λανζαπίνη</a:t>
            </a:r>
            <a:r>
              <a:rPr lang="el-GR" sz="2000" b="1" dirty="0"/>
              <a:t>, </a:t>
            </a:r>
            <a:r>
              <a:rPr lang="el-GR" sz="2000" b="1" dirty="0" err="1"/>
              <a:t>ρισπεριδόνη</a:t>
            </a:r>
            <a:r>
              <a:rPr lang="el-GR" sz="2000" b="1" dirty="0"/>
              <a:t> </a:t>
            </a:r>
            <a:r>
              <a:rPr lang="el-GR" sz="2000" b="1" dirty="0" err="1"/>
              <a:t>κ</a:t>
            </a:r>
            <a:r>
              <a:rPr lang="el-GR" sz="2000" b="1" dirty="0" err="1" smtClean="0"/>
              <a:t>λοζαπίνη</a:t>
            </a:r>
            <a:r>
              <a:rPr lang="el-GR" sz="2000" b="1" dirty="0" smtClean="0"/>
              <a:t>, </a:t>
            </a:r>
            <a:r>
              <a:rPr lang="el-GR" sz="2000" dirty="0" smtClean="0"/>
              <a:t>που </a:t>
            </a:r>
            <a:r>
              <a:rPr lang="el-GR" sz="2000" dirty="0"/>
              <a:t>ανταγωνίζονται ισχυρά τους 5ΗΤ2</a:t>
            </a:r>
            <a:r>
              <a:rPr lang="en-US" sz="2000" dirty="0"/>
              <a:t>A</a:t>
            </a:r>
            <a:r>
              <a:rPr lang="el-GR" sz="2000" dirty="0"/>
              <a:t>/2</a:t>
            </a:r>
            <a:r>
              <a:rPr lang="en-US" sz="2000" dirty="0"/>
              <a:t>C</a:t>
            </a:r>
            <a:r>
              <a:rPr lang="el-GR" sz="2000" dirty="0"/>
              <a:t> υποδοχείς της 5ΗΤ, ενώ αποκλείουν τον </a:t>
            </a:r>
            <a:r>
              <a:rPr lang="en-US" sz="2000" dirty="0"/>
              <a:t>D2 </a:t>
            </a:r>
            <a:r>
              <a:rPr lang="el-GR" sz="2000" dirty="0"/>
              <a:t>λιγότερο ισχυρά, έχοντας μειωμένες </a:t>
            </a:r>
            <a:r>
              <a:rPr lang="el-GR" sz="2000" dirty="0" err="1"/>
              <a:t>εξωπυραμιδικές</a:t>
            </a:r>
            <a:r>
              <a:rPr lang="el-GR" sz="2000" dirty="0"/>
              <a:t> </a:t>
            </a:r>
            <a:r>
              <a:rPr lang="el-GR" sz="2000" dirty="0" err="1"/>
              <a:t>παρανέργειες</a:t>
            </a:r>
            <a:r>
              <a:rPr lang="el-GR" sz="2000" dirty="0"/>
              <a:t>.</a:t>
            </a:r>
          </a:p>
          <a:p>
            <a:endParaRPr lang="el-GR" sz="2000" dirty="0"/>
          </a:p>
        </p:txBody>
      </p:sp>
      <p:pic>
        <p:nvPicPr>
          <p:cNvPr id="4" name="Εικόνα 3">
            <a:extLst>
              <a:ext uri="{FF2B5EF4-FFF2-40B4-BE49-F238E27FC236}">
                <a16:creationId xmlns:a16="http://schemas.microsoft.com/office/drawing/2014/main" id="{AD37C3CB-CED4-FF3D-D750-DC9B69664B00}"/>
              </a:ext>
            </a:extLst>
          </p:cNvPr>
          <p:cNvPicPr>
            <a:picLocks noChangeAspect="1"/>
          </p:cNvPicPr>
          <p:nvPr/>
        </p:nvPicPr>
        <p:blipFill>
          <a:blip r:embed="rId2"/>
          <a:stretch>
            <a:fillRect/>
          </a:stretch>
        </p:blipFill>
        <p:spPr>
          <a:xfrm>
            <a:off x="358241" y="2799587"/>
            <a:ext cx="3301310" cy="1725201"/>
          </a:xfrm>
          <a:prstGeom prst="rect">
            <a:avLst/>
          </a:prstGeom>
        </p:spPr>
      </p:pic>
      <p:pic>
        <p:nvPicPr>
          <p:cNvPr id="5" name="Εικόνα 4">
            <a:extLst>
              <a:ext uri="{FF2B5EF4-FFF2-40B4-BE49-F238E27FC236}">
                <a16:creationId xmlns:a16="http://schemas.microsoft.com/office/drawing/2014/main" id="{B3B53286-C37D-5288-3BED-7F662F9E0F03}"/>
              </a:ext>
            </a:extLst>
          </p:cNvPr>
          <p:cNvPicPr>
            <a:picLocks noChangeAspect="1"/>
          </p:cNvPicPr>
          <p:nvPr/>
        </p:nvPicPr>
        <p:blipFill>
          <a:blip r:embed="rId3"/>
          <a:stretch>
            <a:fillRect/>
          </a:stretch>
        </p:blipFill>
        <p:spPr>
          <a:xfrm>
            <a:off x="358240" y="4534928"/>
            <a:ext cx="3306800" cy="2026748"/>
          </a:xfrm>
          <a:prstGeom prst="rect">
            <a:avLst/>
          </a:prstGeom>
        </p:spPr>
      </p:pic>
      <p:pic>
        <p:nvPicPr>
          <p:cNvPr id="6" name="Εικόνα 5">
            <a:extLst>
              <a:ext uri="{FF2B5EF4-FFF2-40B4-BE49-F238E27FC236}">
                <a16:creationId xmlns:a16="http://schemas.microsoft.com/office/drawing/2014/main" id="{F74182F8-DEE3-F59B-23EC-76362BDDBD5C}"/>
              </a:ext>
            </a:extLst>
          </p:cNvPr>
          <p:cNvPicPr>
            <a:picLocks noChangeAspect="1"/>
          </p:cNvPicPr>
          <p:nvPr/>
        </p:nvPicPr>
        <p:blipFill>
          <a:blip r:embed="rId4"/>
          <a:stretch>
            <a:fillRect/>
          </a:stretch>
        </p:blipFill>
        <p:spPr>
          <a:xfrm>
            <a:off x="5657020" y="4936624"/>
            <a:ext cx="1845380" cy="1886943"/>
          </a:xfrm>
          <a:prstGeom prst="rect">
            <a:avLst/>
          </a:prstGeom>
        </p:spPr>
      </p:pic>
      <p:pic>
        <p:nvPicPr>
          <p:cNvPr id="7" name="Εικόνα 6">
            <a:extLst>
              <a:ext uri="{FF2B5EF4-FFF2-40B4-BE49-F238E27FC236}">
                <a16:creationId xmlns:a16="http://schemas.microsoft.com/office/drawing/2014/main" id="{D378C567-B40B-1943-113B-521FE8AD444F}"/>
              </a:ext>
            </a:extLst>
          </p:cNvPr>
          <p:cNvPicPr>
            <a:picLocks noChangeAspect="1"/>
          </p:cNvPicPr>
          <p:nvPr/>
        </p:nvPicPr>
        <p:blipFill>
          <a:blip r:embed="rId5"/>
          <a:stretch>
            <a:fillRect/>
          </a:stretch>
        </p:blipFill>
        <p:spPr>
          <a:xfrm>
            <a:off x="8274833" y="4936624"/>
            <a:ext cx="2733675" cy="1676400"/>
          </a:xfrm>
          <a:prstGeom prst="rect">
            <a:avLst/>
          </a:prstGeom>
        </p:spPr>
      </p:pic>
    </p:spTree>
    <p:extLst>
      <p:ext uri="{BB962C8B-B14F-4D97-AF65-F5344CB8AC3E}">
        <p14:creationId xmlns:p14="http://schemas.microsoft.com/office/powerpoint/2010/main" val="25695792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A35785A6-A3B5-4DAF-83AB-5C60B1E7B081}"/>
              </a:ext>
            </a:extLst>
          </p:cNvPr>
          <p:cNvPicPr>
            <a:picLocks noChangeAspect="1"/>
          </p:cNvPicPr>
          <p:nvPr/>
        </p:nvPicPr>
        <p:blipFill>
          <a:blip r:embed="rId2"/>
          <a:stretch>
            <a:fillRect/>
          </a:stretch>
        </p:blipFill>
        <p:spPr>
          <a:xfrm>
            <a:off x="2042591" y="457200"/>
            <a:ext cx="8106818" cy="5943600"/>
          </a:xfrm>
          <a:prstGeom prst="rect">
            <a:avLst/>
          </a:prstGeom>
        </p:spPr>
      </p:pic>
    </p:spTree>
    <p:extLst>
      <p:ext uri="{BB962C8B-B14F-4D97-AF65-F5344CB8AC3E}">
        <p14:creationId xmlns:p14="http://schemas.microsoft.com/office/powerpoint/2010/main" val="277422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8CDDB931-5F6B-4717-9B5D-93BC78D4EBBA}"/>
              </a:ext>
            </a:extLst>
          </p:cNvPr>
          <p:cNvSpPr>
            <a:spLocks noGrp="1"/>
          </p:cNvSpPr>
          <p:nvPr>
            <p:ph type="title"/>
          </p:nvPr>
        </p:nvSpPr>
        <p:spPr>
          <a:xfrm>
            <a:off x="466722" y="586856"/>
            <a:ext cx="3201366" cy="2645202"/>
          </a:xfrm>
        </p:spPr>
        <p:txBody>
          <a:bodyPr anchor="b">
            <a:normAutofit/>
          </a:bodyPr>
          <a:lstStyle/>
          <a:p>
            <a:pPr algn="r"/>
            <a:r>
              <a:rPr lang="el-GR" sz="2800" dirty="0">
                <a:solidFill>
                  <a:srgbClr val="FFFFFF"/>
                </a:solidFill>
              </a:rPr>
              <a:t>Φαρμακοθεραπεία της ψύχωσης και μανίας</a:t>
            </a:r>
          </a:p>
        </p:txBody>
      </p:sp>
      <p:sp>
        <p:nvSpPr>
          <p:cNvPr id="3" name="Θέση περιεχομένου 2">
            <a:extLst>
              <a:ext uri="{FF2B5EF4-FFF2-40B4-BE49-F238E27FC236}">
                <a16:creationId xmlns:a16="http://schemas.microsoft.com/office/drawing/2014/main" id="{FF8CDE50-FDD8-46B8-B66A-B6956A1A75B0}"/>
              </a:ext>
            </a:extLst>
          </p:cNvPr>
          <p:cNvSpPr>
            <a:spLocks noGrp="1"/>
          </p:cNvSpPr>
          <p:nvPr>
            <p:ph idx="1"/>
          </p:nvPr>
        </p:nvSpPr>
        <p:spPr>
          <a:xfrm>
            <a:off x="4367695" y="239151"/>
            <a:ext cx="7589843" cy="6428935"/>
          </a:xfrm>
        </p:spPr>
        <p:txBody>
          <a:bodyPr anchor="ctr">
            <a:normAutofit/>
          </a:bodyPr>
          <a:lstStyle/>
          <a:p>
            <a:pPr>
              <a:buFont typeface="Wingdings" panose="05000000000000000000" pitchFamily="2" charset="2"/>
              <a:buChar char="ü"/>
            </a:pPr>
            <a:r>
              <a:rPr lang="el-GR" sz="2200" dirty="0"/>
              <a:t>Η </a:t>
            </a:r>
            <a:r>
              <a:rPr lang="el-GR" sz="2200" u="sng" dirty="0"/>
              <a:t>θεραπεία είναι εξατομικευμένη</a:t>
            </a:r>
            <a:r>
              <a:rPr lang="el-GR" sz="2200" dirty="0"/>
              <a:t>. Η επιλογή της κατάλληλης φαρμακευτικής αγωγής πραγματοποιείται με βάση τις κλινικές εκδηλώσεις του ασθενή, το ιστορικό του, τη σωματική του κατάσταση, τις ανάγκες και τις επιθυμίες του. </a:t>
            </a:r>
          </a:p>
          <a:p>
            <a:pPr>
              <a:buFont typeface="Wingdings" panose="05000000000000000000" pitchFamily="2" charset="2"/>
              <a:buChar char="ü"/>
            </a:pPr>
            <a:r>
              <a:rPr lang="el-GR" sz="2200" dirty="0"/>
              <a:t>Τα νεότερα φάρμακα (</a:t>
            </a:r>
            <a:r>
              <a:rPr lang="el-GR" sz="2200" dirty="0" err="1"/>
              <a:t>ολανζαπίνη</a:t>
            </a:r>
            <a:r>
              <a:rPr lang="el-GR" sz="2200" dirty="0" smtClean="0"/>
              <a:t>,</a:t>
            </a:r>
            <a:r>
              <a:rPr lang="en-US" sz="2200" dirty="0" smtClean="0"/>
              <a:t> </a:t>
            </a:r>
            <a:r>
              <a:rPr lang="el-GR" sz="2200" dirty="0" err="1" smtClean="0"/>
              <a:t>ρισπεριδόνη</a:t>
            </a:r>
            <a:r>
              <a:rPr lang="el-GR" sz="2200" dirty="0"/>
              <a:t>, </a:t>
            </a:r>
            <a:r>
              <a:rPr lang="el-GR" sz="2200" dirty="0" err="1" smtClean="0"/>
              <a:t>αριπιπραζόλη</a:t>
            </a:r>
            <a:r>
              <a:rPr lang="el-GR" sz="2200" dirty="0" smtClean="0"/>
              <a:t>, </a:t>
            </a:r>
            <a:r>
              <a:rPr lang="el-GR" sz="2200" dirty="0" err="1" smtClean="0"/>
              <a:t>αμισουλπρίδη</a:t>
            </a:r>
            <a:r>
              <a:rPr lang="el-GR" sz="2200" dirty="0" smtClean="0"/>
              <a:t>, </a:t>
            </a:r>
            <a:r>
              <a:rPr lang="el-GR" sz="2200" dirty="0" err="1"/>
              <a:t>κουετιαπίνη</a:t>
            </a:r>
            <a:r>
              <a:rPr lang="el-GR" sz="2200" dirty="0"/>
              <a:t>, </a:t>
            </a:r>
            <a:r>
              <a:rPr lang="el-GR" sz="2200" dirty="0" err="1"/>
              <a:t>ζιπρασιδόνη</a:t>
            </a:r>
            <a:r>
              <a:rPr lang="el-GR" sz="2200" dirty="0"/>
              <a:t>, </a:t>
            </a:r>
            <a:r>
              <a:rPr lang="el-GR" sz="2200" dirty="0" err="1"/>
              <a:t>αριπιπραζόλη</a:t>
            </a:r>
            <a:r>
              <a:rPr lang="el-GR" sz="2200" dirty="0"/>
              <a:t>, παλιπεριδόνη) εμφανίζουν ικανοποιητική αποτελεσματικότητα και περιορισμένες ανεπιθύμητες ενέργειες. Ασκούν τη δράση τους </a:t>
            </a:r>
            <a:r>
              <a:rPr lang="el-GR" sz="2200" u="sng" dirty="0" err="1"/>
              <a:t>επαναρυθμίζοντας</a:t>
            </a:r>
            <a:r>
              <a:rPr lang="el-GR" sz="2200" dirty="0"/>
              <a:t> τη φυσιολογική ροή των νευροδιαβιβαστών στον εγκέφαλο και αποκαθιστώντας με αυτό τον τρόπο την ομαλή εγκεφαλική λειτουργία.</a:t>
            </a:r>
          </a:p>
          <a:p>
            <a:pPr>
              <a:buFont typeface="Wingdings" panose="05000000000000000000" pitchFamily="2" charset="2"/>
              <a:buChar char="ü"/>
            </a:pPr>
            <a:r>
              <a:rPr lang="el-GR" sz="2200" dirty="0"/>
              <a:t>Η θεραπεία της σχιζοφρένειας προτείνεται να είναι </a:t>
            </a:r>
            <a:r>
              <a:rPr lang="el-GR" sz="2200" u="sng" dirty="0"/>
              <a:t>δια βίου</a:t>
            </a:r>
            <a:r>
              <a:rPr lang="el-GR" sz="2200" dirty="0"/>
              <a:t>. Η μόνιμη λήψη φαρμακοθεραπείας, σε χαμηλή έστω δοσολογία, “ενδυναμώνει” τον εγκέφαλο, προστατεύει τη λειτουργία του και μειώνει στο ελάχιστο τον κίνδυνο αναζωπύρωσης σοβαρής ψυχοπαθολογίας.</a:t>
            </a:r>
          </a:p>
        </p:txBody>
      </p:sp>
      <p:pic>
        <p:nvPicPr>
          <p:cNvPr id="4" name="Εικόνα 3">
            <a:extLst>
              <a:ext uri="{FF2B5EF4-FFF2-40B4-BE49-F238E27FC236}">
                <a16:creationId xmlns:a16="http://schemas.microsoft.com/office/drawing/2014/main" id="{F584F6FA-3E78-99CF-6E1B-E02DB028710B}"/>
              </a:ext>
            </a:extLst>
          </p:cNvPr>
          <p:cNvPicPr>
            <a:picLocks noChangeAspect="1"/>
          </p:cNvPicPr>
          <p:nvPr/>
        </p:nvPicPr>
        <p:blipFill>
          <a:blip r:embed="rId2"/>
          <a:stretch>
            <a:fillRect/>
          </a:stretch>
        </p:blipFill>
        <p:spPr>
          <a:xfrm>
            <a:off x="0" y="3744686"/>
            <a:ext cx="4038449" cy="2687405"/>
          </a:xfrm>
          <a:prstGeom prst="rect">
            <a:avLst/>
          </a:prstGeom>
        </p:spPr>
      </p:pic>
    </p:spTree>
    <p:extLst>
      <p:ext uri="{BB962C8B-B14F-4D97-AF65-F5344CB8AC3E}">
        <p14:creationId xmlns:p14="http://schemas.microsoft.com/office/powerpoint/2010/main" val="2047011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9D825C2-8285-41E2-84A2-CE697AA48C1A}"/>
              </a:ext>
            </a:extLst>
          </p:cNvPr>
          <p:cNvSpPr>
            <a:spLocks noGrp="1"/>
          </p:cNvSpPr>
          <p:nvPr>
            <p:ph type="title"/>
          </p:nvPr>
        </p:nvSpPr>
        <p:spPr>
          <a:xfrm>
            <a:off x="466722" y="586856"/>
            <a:ext cx="3201366" cy="3088162"/>
          </a:xfrm>
        </p:spPr>
        <p:txBody>
          <a:bodyPr anchor="b">
            <a:normAutofit/>
          </a:bodyPr>
          <a:lstStyle/>
          <a:p>
            <a:pPr algn="r"/>
            <a:r>
              <a:rPr lang="el-GR" sz="4000" dirty="0">
                <a:solidFill>
                  <a:srgbClr val="FFFFFF"/>
                </a:solidFill>
              </a:rPr>
              <a:t>Τα τυπικά </a:t>
            </a:r>
            <a:r>
              <a:rPr lang="el-GR" sz="4000" dirty="0" err="1">
                <a:solidFill>
                  <a:srgbClr val="FFFFFF"/>
                </a:solidFill>
              </a:rPr>
              <a:t>αντιψυχωσικά</a:t>
            </a:r>
            <a:r>
              <a:rPr lang="el-GR" sz="4000" dirty="0">
                <a:solidFill>
                  <a:srgbClr val="FFFFFF"/>
                </a:solidFill>
              </a:rPr>
              <a:t> (πρώτης γενιάς)</a:t>
            </a:r>
          </a:p>
        </p:txBody>
      </p:sp>
      <p:sp>
        <p:nvSpPr>
          <p:cNvPr id="3" name="Θέση περιεχομένου 2">
            <a:extLst>
              <a:ext uri="{FF2B5EF4-FFF2-40B4-BE49-F238E27FC236}">
                <a16:creationId xmlns:a16="http://schemas.microsoft.com/office/drawing/2014/main" id="{85E2E6B6-37EB-4CD4-BF80-F00006AFA72C}"/>
              </a:ext>
            </a:extLst>
          </p:cNvPr>
          <p:cNvSpPr>
            <a:spLocks noGrp="1"/>
          </p:cNvSpPr>
          <p:nvPr>
            <p:ph idx="1"/>
          </p:nvPr>
        </p:nvSpPr>
        <p:spPr>
          <a:xfrm>
            <a:off x="5783745" y="318251"/>
            <a:ext cx="6408255" cy="6241773"/>
          </a:xfrm>
        </p:spPr>
        <p:txBody>
          <a:bodyPr anchor="ctr">
            <a:noAutofit/>
          </a:bodyPr>
          <a:lstStyle/>
          <a:p>
            <a:r>
              <a:rPr lang="el-GR" sz="2200" dirty="0"/>
              <a:t>Αποκλείουν κύρια τους </a:t>
            </a:r>
            <a:r>
              <a:rPr lang="el-GR" sz="2200" dirty="0" err="1"/>
              <a:t>ντοπαμινεργικούς</a:t>
            </a:r>
            <a:r>
              <a:rPr lang="el-GR" sz="2200" dirty="0"/>
              <a:t> </a:t>
            </a:r>
            <a:r>
              <a:rPr lang="en-US" sz="2200" dirty="0"/>
              <a:t>D2 </a:t>
            </a:r>
            <a:r>
              <a:rPr lang="el-GR" sz="2200" dirty="0"/>
              <a:t>υποδοχείς, αλλά </a:t>
            </a:r>
            <a:r>
              <a:rPr lang="el-GR" sz="2200" dirty="0" smtClean="0"/>
              <a:t>δευτερευόντως</a:t>
            </a:r>
            <a:r>
              <a:rPr lang="en-US" sz="2200" dirty="0" smtClean="0"/>
              <a:t>, </a:t>
            </a:r>
            <a:r>
              <a:rPr lang="el-GR" sz="2200" dirty="0" err="1" smtClean="0"/>
              <a:t>χολινεργικούς</a:t>
            </a:r>
            <a:r>
              <a:rPr lang="en-US" sz="2200" dirty="0" smtClean="0"/>
              <a:t>-</a:t>
            </a:r>
            <a:r>
              <a:rPr lang="el-GR" sz="2200" dirty="0" err="1" smtClean="0"/>
              <a:t>μουσκαρινικούς</a:t>
            </a:r>
            <a:r>
              <a:rPr lang="el-GR" sz="2200" dirty="0" smtClean="0"/>
              <a:t>, </a:t>
            </a:r>
            <a:r>
              <a:rPr lang="el-GR" sz="2200" dirty="0"/>
              <a:t>α-</a:t>
            </a:r>
            <a:r>
              <a:rPr lang="el-GR" sz="2200" dirty="0" err="1"/>
              <a:t>αδρενεργικούς</a:t>
            </a:r>
            <a:r>
              <a:rPr lang="el-GR" sz="2200" dirty="0"/>
              <a:t> και Η1-ισταμινεργικούς υποδοχείς.</a:t>
            </a:r>
          </a:p>
          <a:p>
            <a:pPr>
              <a:buFont typeface="Wingdings" panose="05000000000000000000" pitchFamily="2" charset="2"/>
              <a:buChar char="ü"/>
            </a:pPr>
            <a:r>
              <a:rPr lang="el-GR" sz="2200" dirty="0"/>
              <a:t>  </a:t>
            </a:r>
            <a:r>
              <a:rPr lang="el-GR" sz="2200" dirty="0" smtClean="0"/>
              <a:t>Ο </a:t>
            </a:r>
            <a:r>
              <a:rPr lang="el-GR" sz="2200" b="1" dirty="0"/>
              <a:t>ανταγωνισμός των υποδοχέων </a:t>
            </a:r>
            <a:r>
              <a:rPr lang="en-US" sz="2200" b="1" dirty="0"/>
              <a:t>D2 </a:t>
            </a:r>
            <a:r>
              <a:rPr lang="el-GR" sz="2200" dirty="0"/>
              <a:t>της </a:t>
            </a:r>
            <a:r>
              <a:rPr lang="el-GR" sz="2200" dirty="0" err="1"/>
              <a:t>ντοπαμίνης</a:t>
            </a:r>
            <a:r>
              <a:rPr lang="el-GR" sz="2200" dirty="0"/>
              <a:t> θεωρείται ότι προκαλεί το </a:t>
            </a:r>
            <a:r>
              <a:rPr lang="el-GR" sz="2200" b="1" dirty="0" err="1"/>
              <a:t>αντιψυχωσικό</a:t>
            </a:r>
            <a:r>
              <a:rPr lang="el-GR" sz="2200" b="1" dirty="0"/>
              <a:t> αποτέλεσμα. </a:t>
            </a:r>
          </a:p>
          <a:p>
            <a:pPr marL="0" indent="0">
              <a:buNone/>
            </a:pPr>
            <a:r>
              <a:rPr lang="el-GR" sz="2200" dirty="0"/>
              <a:t>   </a:t>
            </a:r>
            <a:r>
              <a:rPr lang="en-US" sz="2200" dirty="0" smtClean="0"/>
              <a:t>   </a:t>
            </a:r>
            <a:r>
              <a:rPr lang="el-GR" sz="2200" dirty="0" smtClean="0"/>
              <a:t>Προκαλεί</a:t>
            </a:r>
            <a:r>
              <a:rPr lang="el-GR" sz="2200" dirty="0"/>
              <a:t>, επίσης, ορισμένες </a:t>
            </a:r>
            <a:r>
              <a:rPr lang="el-GR" sz="2200" u="sng" dirty="0"/>
              <a:t>ενδοκρινολογικές δράσεις</a:t>
            </a:r>
            <a:r>
              <a:rPr lang="el-GR" sz="2200" dirty="0"/>
              <a:t>. Η </a:t>
            </a:r>
            <a:r>
              <a:rPr lang="el-GR" sz="2200" dirty="0" err="1"/>
              <a:t>ντοπαμίνη</a:t>
            </a:r>
            <a:r>
              <a:rPr lang="el-GR" sz="2200" dirty="0"/>
              <a:t> αναστέλλει την απελευθέρωση της </a:t>
            </a:r>
            <a:r>
              <a:rPr lang="el-GR" sz="2200" dirty="0" err="1"/>
              <a:t>προλακτίνης</a:t>
            </a:r>
            <a:r>
              <a:rPr lang="el-GR" sz="2200" dirty="0"/>
              <a:t>. Έτσι, ένας ανταγωνιστής των υποδοχέων </a:t>
            </a:r>
            <a:r>
              <a:rPr lang="el-GR" sz="2200" dirty="0" err="1"/>
              <a:t>ντοπαμίνης</a:t>
            </a:r>
            <a:r>
              <a:rPr lang="el-GR" sz="2200" dirty="0"/>
              <a:t> οδηγεί σε μία αύξηση της απελευθέρωσης της </a:t>
            </a:r>
            <a:r>
              <a:rPr lang="el-GR" sz="2200" dirty="0" err="1"/>
              <a:t>προλακτίνης</a:t>
            </a:r>
            <a:r>
              <a:rPr lang="el-GR" sz="2200" dirty="0"/>
              <a:t>. Αυτό με τη σειρά του οδηγεί σε </a:t>
            </a:r>
            <a:r>
              <a:rPr lang="el-GR" sz="2200" dirty="0" err="1"/>
              <a:t>υπερπρολακτιναιμία</a:t>
            </a:r>
            <a:r>
              <a:rPr lang="el-GR" sz="2200" dirty="0"/>
              <a:t>. </a:t>
            </a:r>
          </a:p>
          <a:p>
            <a:pPr marL="0" indent="0">
              <a:buNone/>
            </a:pPr>
            <a:r>
              <a:rPr lang="el-GR" sz="2200" dirty="0"/>
              <a:t>     Τα τυπικά </a:t>
            </a:r>
            <a:r>
              <a:rPr lang="el-GR" sz="2200" dirty="0" err="1"/>
              <a:t>αντιψυχωσικά</a:t>
            </a:r>
            <a:r>
              <a:rPr lang="el-GR" sz="2200" dirty="0"/>
              <a:t> </a:t>
            </a:r>
            <a:r>
              <a:rPr lang="el-GR" sz="2200" dirty="0" smtClean="0"/>
              <a:t>φάρμακα</a:t>
            </a:r>
            <a:r>
              <a:rPr lang="en-US" sz="2200" dirty="0" smtClean="0"/>
              <a:t> </a:t>
            </a:r>
            <a:r>
              <a:rPr lang="el-GR" sz="2200" dirty="0" smtClean="0"/>
              <a:t>πρώτης γενιάς προκαλούν </a:t>
            </a:r>
            <a:r>
              <a:rPr lang="el-GR" sz="2200" u="sng" dirty="0" err="1"/>
              <a:t>εξωπυραμιδικές</a:t>
            </a:r>
            <a:r>
              <a:rPr lang="el-GR" sz="2200" u="sng" dirty="0"/>
              <a:t> </a:t>
            </a:r>
            <a:r>
              <a:rPr lang="el-GR" sz="2200" u="sng" dirty="0" smtClean="0"/>
              <a:t>δράσεις</a:t>
            </a:r>
            <a:r>
              <a:rPr lang="el-GR" sz="2200" u="sng" dirty="0"/>
              <a:t> </a:t>
            </a:r>
            <a:r>
              <a:rPr lang="en-US" sz="2200" u="sng" dirty="0" smtClean="0"/>
              <a:t>(EPS), </a:t>
            </a:r>
            <a:r>
              <a:rPr lang="el-GR" sz="2200" dirty="0" smtClean="0"/>
              <a:t>συμπεριλαμβανομένων </a:t>
            </a:r>
            <a:r>
              <a:rPr lang="el-GR" sz="2200" dirty="0"/>
              <a:t>του </a:t>
            </a:r>
            <a:r>
              <a:rPr lang="el-GR" sz="2200" dirty="0" err="1"/>
              <a:t>παρκινσονισμού</a:t>
            </a:r>
            <a:r>
              <a:rPr lang="el-GR" sz="2200" dirty="0"/>
              <a:t>, της </a:t>
            </a:r>
            <a:r>
              <a:rPr lang="el-GR" sz="2200" dirty="0" err="1"/>
              <a:t>ακαθησίας</a:t>
            </a:r>
            <a:r>
              <a:rPr lang="el-GR" sz="2200" dirty="0"/>
              <a:t> (κινητική ανησυχία) και της όψιμης δυσκινησίας.</a:t>
            </a:r>
          </a:p>
        </p:txBody>
      </p:sp>
      <p:pic>
        <p:nvPicPr>
          <p:cNvPr id="7" name="Εικόνα 6">
            <a:extLst>
              <a:ext uri="{FF2B5EF4-FFF2-40B4-BE49-F238E27FC236}">
                <a16:creationId xmlns:a16="http://schemas.microsoft.com/office/drawing/2014/main" id="{31DE1BC3-14DC-1D14-1E38-AAD00757A8F6}"/>
              </a:ext>
            </a:extLst>
          </p:cNvPr>
          <p:cNvPicPr>
            <a:picLocks noChangeAspect="1"/>
          </p:cNvPicPr>
          <p:nvPr/>
        </p:nvPicPr>
        <p:blipFill>
          <a:blip r:embed="rId2"/>
          <a:stretch>
            <a:fillRect/>
          </a:stretch>
        </p:blipFill>
        <p:spPr>
          <a:xfrm>
            <a:off x="-12017" y="3988527"/>
            <a:ext cx="5540466" cy="2859336"/>
          </a:xfrm>
          <a:prstGeom prst="rect">
            <a:avLst/>
          </a:prstGeom>
        </p:spPr>
      </p:pic>
    </p:spTree>
    <p:extLst>
      <p:ext uri="{BB962C8B-B14F-4D97-AF65-F5344CB8AC3E}">
        <p14:creationId xmlns:p14="http://schemas.microsoft.com/office/powerpoint/2010/main" val="298708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B93E7C0-F5FD-4A18-B7DE-5177D61556E3}"/>
              </a:ext>
            </a:extLst>
          </p:cNvPr>
          <p:cNvSpPr>
            <a:spLocks noGrp="1"/>
          </p:cNvSpPr>
          <p:nvPr>
            <p:ph type="title"/>
          </p:nvPr>
        </p:nvSpPr>
        <p:spPr>
          <a:xfrm>
            <a:off x="418225" y="441733"/>
            <a:ext cx="3201366" cy="1686082"/>
          </a:xfrm>
        </p:spPr>
        <p:txBody>
          <a:bodyPr anchor="b">
            <a:normAutofit/>
          </a:bodyPr>
          <a:lstStyle/>
          <a:p>
            <a:pPr algn="r"/>
            <a:r>
              <a:rPr lang="el-GR" sz="3100" dirty="0">
                <a:solidFill>
                  <a:srgbClr val="FFFFFF"/>
                </a:solidFill>
              </a:rPr>
              <a:t>Κεντρικοί νευροδιαβιβαστές</a:t>
            </a:r>
          </a:p>
        </p:txBody>
      </p:sp>
      <p:sp>
        <p:nvSpPr>
          <p:cNvPr id="3" name="Θέση περιεχομένου 2">
            <a:extLst>
              <a:ext uri="{FF2B5EF4-FFF2-40B4-BE49-F238E27FC236}">
                <a16:creationId xmlns:a16="http://schemas.microsoft.com/office/drawing/2014/main" id="{181A46FE-5F9B-4892-A53F-7993D738310F}"/>
              </a:ext>
            </a:extLst>
          </p:cNvPr>
          <p:cNvSpPr>
            <a:spLocks noGrp="1"/>
          </p:cNvSpPr>
          <p:nvPr>
            <p:ph idx="1"/>
          </p:nvPr>
        </p:nvSpPr>
        <p:spPr>
          <a:xfrm>
            <a:off x="4810259" y="649480"/>
            <a:ext cx="6626367" cy="5546047"/>
          </a:xfrm>
        </p:spPr>
        <p:txBody>
          <a:bodyPr anchor="ctr">
            <a:normAutofit fontScale="92500" lnSpcReduction="10000"/>
          </a:bodyPr>
          <a:lstStyle/>
          <a:p>
            <a:r>
              <a:rPr lang="el-GR" sz="2400" b="1" dirty="0"/>
              <a:t>Αμινοξέα: </a:t>
            </a:r>
            <a:r>
              <a:rPr lang="el-GR" sz="2400" dirty="0"/>
              <a:t>κυρίως το </a:t>
            </a:r>
            <a:r>
              <a:rPr lang="el-GR" sz="2400" u="sng" dirty="0" err="1"/>
              <a:t>γλουταμικό</a:t>
            </a:r>
            <a:r>
              <a:rPr lang="el-GR" sz="2400" dirty="0"/>
              <a:t> και το </a:t>
            </a:r>
            <a:r>
              <a:rPr lang="el-GR" sz="2400" u="sng" dirty="0"/>
              <a:t>γ-</a:t>
            </a:r>
            <a:r>
              <a:rPr lang="el-GR" sz="2400" u="sng" dirty="0" err="1"/>
              <a:t>αμινοβουτυρικό</a:t>
            </a:r>
            <a:r>
              <a:rPr lang="el-GR" sz="2400" u="sng" dirty="0"/>
              <a:t> </a:t>
            </a:r>
            <a:r>
              <a:rPr lang="en-US" sz="2400" dirty="0"/>
              <a:t>(GABA), </a:t>
            </a:r>
            <a:r>
              <a:rPr lang="el-GR" sz="2400" dirty="0"/>
              <a:t>που μεταβάλουν δυναμικά την </a:t>
            </a:r>
            <a:r>
              <a:rPr lang="el-GR" sz="2400" dirty="0" err="1"/>
              <a:t>νευρωνική</a:t>
            </a:r>
            <a:r>
              <a:rPr lang="el-GR" sz="2400" dirty="0"/>
              <a:t> διέγερση.</a:t>
            </a:r>
          </a:p>
          <a:p>
            <a:pPr marL="0" indent="0">
              <a:buNone/>
            </a:pPr>
            <a:r>
              <a:rPr lang="el-GR" sz="2400" dirty="0"/>
              <a:t> </a:t>
            </a:r>
            <a:r>
              <a:rPr lang="en-US" sz="2400" dirty="0"/>
              <a:t>  O</a:t>
            </a:r>
            <a:r>
              <a:rPr lang="el-GR" sz="2400" dirty="0"/>
              <a:t>ι υποδοχείς του </a:t>
            </a:r>
            <a:r>
              <a:rPr lang="en-US" sz="2400" dirty="0"/>
              <a:t>GABA </a:t>
            </a:r>
            <a:r>
              <a:rPr lang="el-GR" sz="2400" dirty="0"/>
              <a:t>είναι ουσιαστικά δίαυλοι </a:t>
            </a:r>
            <a:r>
              <a:rPr lang="en-US" sz="2400" dirty="0" smtClean="0"/>
              <a:t>CI</a:t>
            </a:r>
            <a:r>
              <a:rPr lang="el-GR" sz="2400" baseline="30000" dirty="0" smtClean="0"/>
              <a:t>-</a:t>
            </a:r>
            <a:r>
              <a:rPr lang="en-US" sz="2400" dirty="0" smtClean="0"/>
              <a:t>, </a:t>
            </a:r>
            <a:r>
              <a:rPr lang="el-GR" sz="2400" dirty="0"/>
              <a:t>διακρίνονται σε 3 τύπους: </a:t>
            </a:r>
            <a:r>
              <a:rPr lang="en-US" sz="2400" dirty="0"/>
              <a:t>a,</a:t>
            </a:r>
            <a:r>
              <a:rPr lang="el-GR" sz="2400" dirty="0"/>
              <a:t> </a:t>
            </a:r>
            <a:r>
              <a:rPr lang="en-US" sz="2400" dirty="0"/>
              <a:t>b</a:t>
            </a:r>
            <a:r>
              <a:rPr lang="el-GR" sz="2400" dirty="0"/>
              <a:t> και </a:t>
            </a:r>
            <a:r>
              <a:rPr lang="en-US" sz="2400" dirty="0"/>
              <a:t>c</a:t>
            </a:r>
            <a:r>
              <a:rPr lang="el-GR" sz="2400" dirty="0"/>
              <a:t>, με τον πρώτο τύπο να είναι ο πιο διαδεδομένος. </a:t>
            </a:r>
          </a:p>
          <a:p>
            <a:pPr marL="0" indent="0">
              <a:buNone/>
            </a:pPr>
            <a:r>
              <a:rPr lang="el-GR" sz="2400" dirty="0"/>
              <a:t>   Στον υποδοχέα του </a:t>
            </a:r>
            <a:r>
              <a:rPr lang="en-US" sz="2400" dirty="0"/>
              <a:t>GABA </a:t>
            </a:r>
            <a:r>
              <a:rPr lang="el-GR" sz="2400" dirty="0"/>
              <a:t>υπάρχουν θέσεις πρόσδεσης πολλών </a:t>
            </a:r>
            <a:r>
              <a:rPr lang="el-GR" sz="2400" dirty="0" err="1"/>
              <a:t>νευροδραστικών</a:t>
            </a:r>
            <a:r>
              <a:rPr lang="el-GR" sz="2400" dirty="0"/>
              <a:t> φαρμάκων όπως </a:t>
            </a:r>
            <a:r>
              <a:rPr lang="el-GR" sz="2400" dirty="0" err="1"/>
              <a:t>βενζοδιαζεπινών</a:t>
            </a:r>
            <a:r>
              <a:rPr lang="el-GR" sz="2400" dirty="0"/>
              <a:t>, βαρβιτουρικών, αναισθητικών, αντιεπιληπτικών</a:t>
            </a:r>
            <a:r>
              <a:rPr lang="en-US" sz="2400" dirty="0"/>
              <a:t> </a:t>
            </a:r>
            <a:r>
              <a:rPr lang="el-GR" sz="2400" dirty="0"/>
              <a:t>και της αιθανόλης</a:t>
            </a:r>
          </a:p>
          <a:p>
            <a:pPr>
              <a:buFont typeface="Wingdings" panose="05000000000000000000" pitchFamily="2" charset="2"/>
              <a:buChar char="ü"/>
            </a:pPr>
            <a:r>
              <a:rPr lang="el-GR" sz="2400" dirty="0"/>
              <a:t>Αμινοξέα όπως το </a:t>
            </a:r>
            <a:r>
              <a:rPr lang="el-GR" sz="2400" b="1" dirty="0" err="1"/>
              <a:t>γλουταμικό</a:t>
            </a:r>
            <a:r>
              <a:rPr lang="el-GR" sz="2400" dirty="0"/>
              <a:t> και </a:t>
            </a:r>
            <a:r>
              <a:rPr lang="el-GR" sz="2400" b="1" dirty="0" err="1"/>
              <a:t>ασπαρτικό</a:t>
            </a:r>
            <a:r>
              <a:rPr lang="el-GR" sz="2400" b="1" dirty="0"/>
              <a:t> </a:t>
            </a:r>
            <a:r>
              <a:rPr lang="el-GR" sz="2400" dirty="0"/>
              <a:t>προκαλούν διέγερση ενώ, το </a:t>
            </a:r>
            <a:r>
              <a:rPr lang="en-US" sz="2400" b="1" dirty="0"/>
              <a:t>GABA</a:t>
            </a:r>
            <a:r>
              <a:rPr lang="en-US" sz="2400" dirty="0"/>
              <a:t> </a:t>
            </a:r>
            <a:r>
              <a:rPr lang="el-GR" sz="2400" dirty="0"/>
              <a:t>και η </a:t>
            </a:r>
            <a:r>
              <a:rPr lang="el-GR" sz="2400" b="1" dirty="0" err="1"/>
              <a:t>γλυκίνη</a:t>
            </a:r>
            <a:r>
              <a:rPr lang="el-GR" sz="2400" dirty="0"/>
              <a:t>, </a:t>
            </a:r>
            <a:r>
              <a:rPr lang="el-GR" sz="2400" b="1" dirty="0" err="1"/>
              <a:t>ταυρίνη</a:t>
            </a:r>
            <a:r>
              <a:rPr lang="el-GR" sz="2400" dirty="0"/>
              <a:t> προκαλούν αναστολή. </a:t>
            </a:r>
          </a:p>
          <a:p>
            <a:pPr>
              <a:buFont typeface="Wingdings" panose="05000000000000000000" pitchFamily="2" charset="2"/>
              <a:buChar char="ü"/>
            </a:pPr>
            <a:r>
              <a:rPr lang="el-GR" sz="2400" dirty="0"/>
              <a:t>Το </a:t>
            </a:r>
            <a:r>
              <a:rPr lang="el-GR" sz="2400" dirty="0" err="1"/>
              <a:t>γλουταμικό</a:t>
            </a:r>
            <a:r>
              <a:rPr lang="el-GR" sz="2400" dirty="0"/>
              <a:t> και η </a:t>
            </a:r>
            <a:r>
              <a:rPr lang="el-GR" sz="2400" dirty="0" err="1"/>
              <a:t>γλυκίνη</a:t>
            </a:r>
            <a:r>
              <a:rPr lang="el-GR" sz="2400" dirty="0"/>
              <a:t> συνδέεται με τους </a:t>
            </a:r>
            <a:r>
              <a:rPr lang="en-US" sz="2400" dirty="0"/>
              <a:t>NMDA</a:t>
            </a:r>
            <a:r>
              <a:rPr lang="el-GR" sz="2400" dirty="0"/>
              <a:t> (υποδοχείς που ενισχύουν την πλαστικότητα των νεύρων)</a:t>
            </a:r>
            <a:r>
              <a:rPr lang="en-US" sz="2400" dirty="0"/>
              <a:t> </a:t>
            </a:r>
            <a:r>
              <a:rPr lang="el-GR" sz="2400" dirty="0"/>
              <a:t>αλλά και μη-</a:t>
            </a:r>
            <a:r>
              <a:rPr lang="en-US" sz="2400" dirty="0"/>
              <a:t>NMDA</a:t>
            </a:r>
            <a:r>
              <a:rPr lang="el-GR" sz="2400" dirty="0"/>
              <a:t> υποδοχείς, που είναι εξαρτώμενοι από το </a:t>
            </a:r>
            <a:r>
              <a:rPr lang="el-GR" sz="2400" dirty="0" err="1"/>
              <a:t>πρόσδεμα</a:t>
            </a:r>
            <a:r>
              <a:rPr lang="el-GR" sz="2400" dirty="0"/>
              <a:t>  ιοντικά κανάλια </a:t>
            </a:r>
            <a:r>
              <a:rPr lang="en-US" sz="2400" dirty="0" smtClean="0"/>
              <a:t>Mg</a:t>
            </a:r>
            <a:r>
              <a:rPr lang="el-GR" sz="2400" baseline="30000" dirty="0" smtClean="0"/>
              <a:t>2+</a:t>
            </a:r>
            <a:r>
              <a:rPr lang="en-US" sz="2400" dirty="0" smtClean="0"/>
              <a:t> </a:t>
            </a:r>
            <a:r>
              <a:rPr lang="el-GR" sz="2400" dirty="0"/>
              <a:t>και</a:t>
            </a:r>
            <a:r>
              <a:rPr lang="en-US" sz="2400" dirty="0"/>
              <a:t> </a:t>
            </a:r>
            <a:r>
              <a:rPr lang="en-US" sz="2400" dirty="0" smtClean="0"/>
              <a:t>Ca</a:t>
            </a:r>
            <a:r>
              <a:rPr lang="el-GR" sz="2400" baseline="30000" dirty="0" smtClean="0"/>
              <a:t>2+</a:t>
            </a:r>
            <a:r>
              <a:rPr lang="el-GR" sz="2400" dirty="0" smtClean="0"/>
              <a:t>.</a:t>
            </a:r>
            <a:endParaRPr lang="el-GR" sz="2400" dirty="0"/>
          </a:p>
        </p:txBody>
      </p:sp>
      <p:pic>
        <p:nvPicPr>
          <p:cNvPr id="4" name="Εικόνα 3"/>
          <p:cNvPicPr>
            <a:picLocks noChangeAspect="1"/>
          </p:cNvPicPr>
          <p:nvPr/>
        </p:nvPicPr>
        <p:blipFill>
          <a:blip r:embed="rId2"/>
          <a:stretch>
            <a:fillRect/>
          </a:stretch>
        </p:blipFill>
        <p:spPr>
          <a:xfrm>
            <a:off x="466722" y="2308521"/>
            <a:ext cx="3201366" cy="2122645"/>
          </a:xfrm>
          <a:prstGeom prst="rect">
            <a:avLst/>
          </a:prstGeom>
        </p:spPr>
      </p:pic>
      <p:pic>
        <p:nvPicPr>
          <p:cNvPr id="5" name="Εικόνα 4"/>
          <p:cNvPicPr>
            <a:picLocks noChangeAspect="1"/>
          </p:cNvPicPr>
          <p:nvPr/>
        </p:nvPicPr>
        <p:blipFill>
          <a:blip r:embed="rId3"/>
          <a:stretch>
            <a:fillRect/>
          </a:stretch>
        </p:blipFill>
        <p:spPr>
          <a:xfrm>
            <a:off x="1005367" y="4495895"/>
            <a:ext cx="2124075" cy="2152650"/>
          </a:xfrm>
          <a:prstGeom prst="rect">
            <a:avLst/>
          </a:prstGeom>
        </p:spPr>
      </p:pic>
    </p:spTree>
    <p:extLst>
      <p:ext uri="{BB962C8B-B14F-4D97-AF65-F5344CB8AC3E}">
        <p14:creationId xmlns:p14="http://schemas.microsoft.com/office/powerpoint/2010/main" val="26789785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FAA4BD05-BFFE-47A5-A361-49FBF0352E71}"/>
              </a:ext>
            </a:extLst>
          </p:cNvPr>
          <p:cNvSpPr>
            <a:spLocks noGrp="1"/>
          </p:cNvSpPr>
          <p:nvPr>
            <p:ph type="title"/>
          </p:nvPr>
        </p:nvSpPr>
        <p:spPr>
          <a:xfrm>
            <a:off x="492848" y="105110"/>
            <a:ext cx="3201366" cy="2077967"/>
          </a:xfrm>
        </p:spPr>
        <p:txBody>
          <a:bodyPr anchor="b">
            <a:normAutofit fontScale="90000"/>
          </a:bodyPr>
          <a:lstStyle/>
          <a:p>
            <a:pPr algn="r"/>
            <a:r>
              <a:rPr lang="el-GR" sz="4000" dirty="0">
                <a:solidFill>
                  <a:srgbClr val="FFFFFF"/>
                </a:solidFill>
              </a:rPr>
              <a:t>Τα τυπικά </a:t>
            </a:r>
            <a:r>
              <a:rPr lang="el-GR" sz="4000" dirty="0" err="1">
                <a:solidFill>
                  <a:srgbClr val="FFFFFF"/>
                </a:solidFill>
              </a:rPr>
              <a:t>αντιψυχωσικά</a:t>
            </a:r>
            <a:r>
              <a:rPr lang="el-GR" sz="4000" dirty="0">
                <a:solidFill>
                  <a:srgbClr val="FFFFFF"/>
                </a:solidFill>
              </a:rPr>
              <a:t> (πρώτης γενιάς)</a:t>
            </a:r>
          </a:p>
        </p:txBody>
      </p:sp>
      <p:sp>
        <p:nvSpPr>
          <p:cNvPr id="3" name="Θέση περιεχομένου 2">
            <a:extLst>
              <a:ext uri="{FF2B5EF4-FFF2-40B4-BE49-F238E27FC236}">
                <a16:creationId xmlns:a16="http://schemas.microsoft.com/office/drawing/2014/main" id="{713A7015-81DF-4873-900D-4E25F14DADC1}"/>
              </a:ext>
            </a:extLst>
          </p:cNvPr>
          <p:cNvSpPr>
            <a:spLocks noGrp="1"/>
          </p:cNvSpPr>
          <p:nvPr>
            <p:ph idx="1"/>
          </p:nvPr>
        </p:nvSpPr>
        <p:spPr>
          <a:xfrm>
            <a:off x="4810259" y="649480"/>
            <a:ext cx="6555347" cy="5546047"/>
          </a:xfrm>
        </p:spPr>
        <p:txBody>
          <a:bodyPr anchor="ctr">
            <a:normAutofit fontScale="92500" lnSpcReduction="10000"/>
          </a:bodyPr>
          <a:lstStyle/>
          <a:p>
            <a:r>
              <a:rPr lang="el-GR" sz="2200" dirty="0"/>
              <a:t> Οι </a:t>
            </a:r>
            <a:r>
              <a:rPr lang="el-GR" sz="2200" u="sng" dirty="0" err="1"/>
              <a:t>εξωπυραμιδικές</a:t>
            </a:r>
            <a:r>
              <a:rPr lang="el-GR" sz="2200" u="sng" dirty="0"/>
              <a:t> δράσεις </a:t>
            </a:r>
            <a:r>
              <a:rPr lang="el-GR" sz="2200" u="sng" dirty="0" smtClean="0"/>
              <a:t> (</a:t>
            </a:r>
            <a:r>
              <a:rPr lang="en-US" sz="2200" u="sng" dirty="0" smtClean="0"/>
              <a:t>EPS) </a:t>
            </a:r>
            <a:r>
              <a:rPr lang="el-GR" sz="2200" dirty="0" smtClean="0"/>
              <a:t>αυτών </a:t>
            </a:r>
            <a:r>
              <a:rPr lang="el-GR" sz="2200" dirty="0"/>
              <a:t>των φαρμάκων πιθανώς προκαλούνται από την παρεμπόδιση των υποδοχέων </a:t>
            </a:r>
            <a:r>
              <a:rPr lang="el-GR" sz="2200" dirty="0" err="1"/>
              <a:t>ντοπαμίνης</a:t>
            </a:r>
            <a:r>
              <a:rPr lang="el-GR" sz="2200" dirty="0"/>
              <a:t> στο ραβδωτό σώμα (βασικά γάγγλια). </a:t>
            </a:r>
          </a:p>
          <a:p>
            <a:pPr marL="0" indent="0">
              <a:buNone/>
            </a:pPr>
            <a:r>
              <a:rPr lang="el-GR" sz="2200" dirty="0"/>
              <a:t>Οι </a:t>
            </a:r>
            <a:r>
              <a:rPr lang="el-GR" sz="2200" b="1" dirty="0" err="1"/>
              <a:t>εξωπυραμιδικές</a:t>
            </a:r>
            <a:r>
              <a:rPr lang="el-GR" sz="2200" b="1" dirty="0"/>
              <a:t> δράσεις </a:t>
            </a:r>
            <a:r>
              <a:rPr lang="en-US" sz="2200" b="1" dirty="0"/>
              <a:t>(EPS) </a:t>
            </a:r>
            <a:r>
              <a:rPr lang="el-GR" sz="2200" dirty="0"/>
              <a:t>περιλαμβάνουν:</a:t>
            </a:r>
          </a:p>
          <a:p>
            <a:pPr>
              <a:buFont typeface="Wingdings" panose="05000000000000000000" pitchFamily="2" charset="2"/>
              <a:buChar char="ü"/>
            </a:pPr>
            <a:r>
              <a:rPr lang="el-GR" sz="2200" dirty="0"/>
              <a:t> την οξεία δυστονία (σπασμός των μυών του προσώπου, της γλώσσας, του λαιμού και της πλάτης),</a:t>
            </a:r>
          </a:p>
          <a:p>
            <a:pPr>
              <a:buFont typeface="Wingdings" panose="05000000000000000000" pitchFamily="2" charset="2"/>
              <a:buChar char="ü"/>
            </a:pPr>
            <a:r>
              <a:rPr lang="el-GR" sz="2200" dirty="0"/>
              <a:t> την </a:t>
            </a:r>
            <a:r>
              <a:rPr lang="el-GR" sz="2200" dirty="0" err="1"/>
              <a:t>ακαθησία</a:t>
            </a:r>
            <a:r>
              <a:rPr lang="el-GR" sz="2200" dirty="0"/>
              <a:t> (κινητική ανησυχία) </a:t>
            </a:r>
          </a:p>
          <a:p>
            <a:pPr>
              <a:buFont typeface="Wingdings" panose="05000000000000000000" pitchFamily="2" charset="2"/>
              <a:buChar char="ü"/>
            </a:pPr>
            <a:r>
              <a:rPr lang="el-GR" sz="2200" dirty="0" smtClean="0"/>
              <a:t> τον </a:t>
            </a:r>
            <a:r>
              <a:rPr lang="el-GR" sz="2200" dirty="0" err="1"/>
              <a:t>παρκινσονισμό</a:t>
            </a:r>
            <a:r>
              <a:rPr lang="el-GR" sz="2200" dirty="0"/>
              <a:t> (συμπτώματα που είναι παρόμοια με τη νόσο του </a:t>
            </a:r>
            <a:r>
              <a:rPr lang="el-GR" sz="2200" dirty="0" err="1"/>
              <a:t>Πάρκινσον</a:t>
            </a:r>
            <a:r>
              <a:rPr lang="el-GR" sz="2200" dirty="0"/>
              <a:t>, - αλλά δεν προκαλούνται από την απώλεια των νευρώνων - ελαφρά ακαμψία, τρέμουλο και διαταραχή βάδισης). </a:t>
            </a:r>
          </a:p>
          <a:p>
            <a:pPr>
              <a:buFont typeface="Wingdings" panose="05000000000000000000" pitchFamily="2" charset="2"/>
              <a:buChar char="ü"/>
            </a:pPr>
            <a:r>
              <a:rPr lang="el-GR" sz="2200" dirty="0"/>
              <a:t>     Η όψιμη δυσκινησία μπορεί να εμφανιστεί κατά τη διάρκεια ή μετά από παρατεταμένη θεραπεία με οποιοδήποτε από αυτά τα φάρμακα. Περιλαμβάνει στερεότυπες ακούσιες κινήσεις, όπως των σπασμών των χειλιών, κινήσεις της γνάθου και εκτίναξη της γλώσσας. Μπορεί επίσης να προκύψουν άσκοπες γρήγορες κινήσεις των άκρων.</a:t>
            </a:r>
          </a:p>
        </p:txBody>
      </p:sp>
      <p:pic>
        <p:nvPicPr>
          <p:cNvPr id="4" name="Εικόνα 3">
            <a:extLst>
              <a:ext uri="{FF2B5EF4-FFF2-40B4-BE49-F238E27FC236}">
                <a16:creationId xmlns:a16="http://schemas.microsoft.com/office/drawing/2014/main" id="{5EF0207A-F7DA-937F-9BF2-84E0DB66E226}"/>
              </a:ext>
            </a:extLst>
          </p:cNvPr>
          <p:cNvPicPr>
            <a:picLocks noChangeAspect="1"/>
          </p:cNvPicPr>
          <p:nvPr/>
        </p:nvPicPr>
        <p:blipFill>
          <a:blip r:embed="rId2"/>
          <a:stretch>
            <a:fillRect/>
          </a:stretch>
        </p:blipFill>
        <p:spPr>
          <a:xfrm>
            <a:off x="492848" y="2332676"/>
            <a:ext cx="3112501" cy="4354276"/>
          </a:xfrm>
          <a:prstGeom prst="rect">
            <a:avLst/>
          </a:prstGeom>
        </p:spPr>
      </p:pic>
    </p:spTree>
    <p:extLst>
      <p:ext uri="{BB962C8B-B14F-4D97-AF65-F5344CB8AC3E}">
        <p14:creationId xmlns:p14="http://schemas.microsoft.com/office/powerpoint/2010/main" val="26341338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153518EB-F848-493E-A70C-02E5E7BA677F}"/>
              </a:ext>
            </a:extLst>
          </p:cNvPr>
          <p:cNvPicPr>
            <a:picLocks noChangeAspect="1"/>
          </p:cNvPicPr>
          <p:nvPr/>
        </p:nvPicPr>
        <p:blipFill>
          <a:blip r:embed="rId2"/>
          <a:stretch>
            <a:fillRect/>
          </a:stretch>
        </p:blipFill>
        <p:spPr>
          <a:xfrm>
            <a:off x="2492524" y="1132644"/>
            <a:ext cx="7206952"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215128" y="183388"/>
            <a:ext cx="7766173" cy="1200329"/>
          </a:xfrm>
          <a:prstGeom prst="rect">
            <a:avLst/>
          </a:prstGeom>
          <a:noFill/>
        </p:spPr>
        <p:txBody>
          <a:bodyPr wrap="square" rtlCol="0">
            <a:spAutoFit/>
          </a:bodyPr>
          <a:lstStyle/>
          <a:p>
            <a:r>
              <a:rPr lang="el-GR" dirty="0"/>
              <a:t>Οι </a:t>
            </a:r>
            <a:r>
              <a:rPr lang="el-GR" u="sng" dirty="0" err="1"/>
              <a:t>εξωπυραμιδικές</a:t>
            </a:r>
            <a:r>
              <a:rPr lang="el-GR" u="sng" dirty="0"/>
              <a:t> δράσεις </a:t>
            </a:r>
            <a:r>
              <a:rPr lang="el-GR" dirty="0" smtClean="0"/>
              <a:t> </a:t>
            </a:r>
            <a:r>
              <a:rPr lang="el-GR" dirty="0"/>
              <a:t>των φαρμάκων </a:t>
            </a:r>
            <a:r>
              <a:rPr lang="el-GR" dirty="0" smtClean="0"/>
              <a:t>πρώτης γενιάς πιθανώς </a:t>
            </a:r>
            <a:r>
              <a:rPr lang="el-GR" dirty="0"/>
              <a:t>προκαλούνται από την παρεμπόδιση των υποδοχέων </a:t>
            </a:r>
            <a:r>
              <a:rPr lang="el-GR" dirty="0" err="1"/>
              <a:t>ντοπαμίνης</a:t>
            </a:r>
            <a:r>
              <a:rPr lang="el-GR" dirty="0"/>
              <a:t> στο ραβδωτό σώμα (βασικά γάγγλια). </a:t>
            </a:r>
          </a:p>
          <a:p>
            <a:endParaRPr lang="el-GR" dirty="0"/>
          </a:p>
        </p:txBody>
      </p:sp>
    </p:spTree>
    <p:extLst>
      <p:ext uri="{BB962C8B-B14F-4D97-AF65-F5344CB8AC3E}">
        <p14:creationId xmlns:p14="http://schemas.microsoft.com/office/powerpoint/2010/main" val="9949004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801733" y="296091"/>
            <a:ext cx="2336767" cy="2498543"/>
          </a:xfrm>
          <a:prstGeom prst="rect">
            <a:avLst/>
          </a:prstGeom>
        </p:spPr>
      </p:pic>
      <p:pic>
        <p:nvPicPr>
          <p:cNvPr id="3" name="Εικόνα 2"/>
          <p:cNvPicPr>
            <a:picLocks noChangeAspect="1"/>
          </p:cNvPicPr>
          <p:nvPr/>
        </p:nvPicPr>
        <p:blipFill>
          <a:blip r:embed="rId3"/>
          <a:stretch>
            <a:fillRect/>
          </a:stretch>
        </p:blipFill>
        <p:spPr>
          <a:xfrm>
            <a:off x="4571456" y="1021760"/>
            <a:ext cx="2857500" cy="1609725"/>
          </a:xfrm>
          <a:prstGeom prst="rect">
            <a:avLst/>
          </a:prstGeom>
        </p:spPr>
      </p:pic>
      <p:pic>
        <p:nvPicPr>
          <p:cNvPr id="4" name="Εικόνα 3"/>
          <p:cNvPicPr>
            <a:picLocks noChangeAspect="1"/>
          </p:cNvPicPr>
          <p:nvPr/>
        </p:nvPicPr>
        <p:blipFill>
          <a:blip r:embed="rId4"/>
          <a:stretch>
            <a:fillRect/>
          </a:stretch>
        </p:blipFill>
        <p:spPr>
          <a:xfrm>
            <a:off x="7905205" y="1021760"/>
            <a:ext cx="3973286" cy="1738313"/>
          </a:xfrm>
          <a:prstGeom prst="rect">
            <a:avLst/>
          </a:prstGeom>
        </p:spPr>
      </p:pic>
      <p:pic>
        <p:nvPicPr>
          <p:cNvPr id="5" name="Εικόνα 4"/>
          <p:cNvPicPr>
            <a:picLocks noChangeAspect="1"/>
          </p:cNvPicPr>
          <p:nvPr/>
        </p:nvPicPr>
        <p:blipFill>
          <a:blip r:embed="rId5"/>
          <a:stretch>
            <a:fillRect/>
          </a:stretch>
        </p:blipFill>
        <p:spPr>
          <a:xfrm>
            <a:off x="165463" y="4171406"/>
            <a:ext cx="3946951" cy="2301103"/>
          </a:xfrm>
          <a:prstGeom prst="rect">
            <a:avLst/>
          </a:prstGeom>
        </p:spPr>
      </p:pic>
      <p:pic>
        <p:nvPicPr>
          <p:cNvPr id="6" name="Εικόνα 5"/>
          <p:cNvPicPr>
            <a:picLocks noChangeAspect="1"/>
          </p:cNvPicPr>
          <p:nvPr/>
        </p:nvPicPr>
        <p:blipFill>
          <a:blip r:embed="rId6"/>
          <a:stretch>
            <a:fillRect/>
          </a:stretch>
        </p:blipFill>
        <p:spPr>
          <a:xfrm>
            <a:off x="4112414" y="3972604"/>
            <a:ext cx="4735768" cy="2663870"/>
          </a:xfrm>
          <a:prstGeom prst="rect">
            <a:avLst/>
          </a:prstGeom>
        </p:spPr>
      </p:pic>
      <p:pic>
        <p:nvPicPr>
          <p:cNvPr id="7" name="Εικόνα 6"/>
          <p:cNvPicPr>
            <a:picLocks noChangeAspect="1"/>
          </p:cNvPicPr>
          <p:nvPr/>
        </p:nvPicPr>
        <p:blipFill>
          <a:blip r:embed="rId7"/>
          <a:stretch>
            <a:fillRect/>
          </a:stretch>
        </p:blipFill>
        <p:spPr>
          <a:xfrm>
            <a:off x="8460625" y="3727269"/>
            <a:ext cx="3731376" cy="3010049"/>
          </a:xfrm>
          <a:prstGeom prst="rect">
            <a:avLst/>
          </a:prstGeom>
        </p:spPr>
      </p:pic>
    </p:spTree>
    <p:extLst>
      <p:ext uri="{BB962C8B-B14F-4D97-AF65-F5344CB8AC3E}">
        <p14:creationId xmlns:p14="http://schemas.microsoft.com/office/powerpoint/2010/main" val="3230570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86C6D16-3A5C-4386-86A6-D811135E6E92}"/>
              </a:ext>
            </a:extLst>
          </p:cNvPr>
          <p:cNvSpPr>
            <a:spLocks noGrp="1"/>
          </p:cNvSpPr>
          <p:nvPr>
            <p:ph type="title"/>
          </p:nvPr>
        </p:nvSpPr>
        <p:spPr>
          <a:xfrm>
            <a:off x="466722" y="586855"/>
            <a:ext cx="3201366" cy="3387497"/>
          </a:xfrm>
        </p:spPr>
        <p:txBody>
          <a:bodyPr anchor="b">
            <a:normAutofit/>
          </a:bodyPr>
          <a:lstStyle/>
          <a:p>
            <a:pPr algn="r"/>
            <a:r>
              <a:rPr lang="el-GR" sz="4000" dirty="0">
                <a:solidFill>
                  <a:srgbClr val="FFFFFF"/>
                </a:solidFill>
              </a:rPr>
              <a:t>Τα νεότερα άτυπα </a:t>
            </a:r>
            <a:r>
              <a:rPr lang="el-GR" sz="4000" dirty="0" err="1">
                <a:solidFill>
                  <a:srgbClr val="FFFFFF"/>
                </a:solidFill>
              </a:rPr>
              <a:t>αντιψυχωσικά</a:t>
            </a:r>
            <a:r>
              <a:rPr lang="el-GR" sz="4000" dirty="0">
                <a:solidFill>
                  <a:srgbClr val="FFFFFF"/>
                </a:solidFill>
              </a:rPr>
              <a:t> (δεύτερης γενιάς)</a:t>
            </a:r>
            <a:br>
              <a:rPr lang="el-GR" sz="4000" dirty="0">
                <a:solidFill>
                  <a:srgbClr val="FFFFFF"/>
                </a:solidFill>
              </a:rPr>
            </a:br>
            <a:endParaRPr lang="el-GR" sz="4000" dirty="0">
              <a:solidFill>
                <a:srgbClr val="FFFFFF"/>
              </a:solidFill>
            </a:endParaRPr>
          </a:p>
        </p:txBody>
      </p:sp>
      <p:sp>
        <p:nvSpPr>
          <p:cNvPr id="3" name="Θέση περιεχομένου 2">
            <a:extLst>
              <a:ext uri="{FF2B5EF4-FFF2-40B4-BE49-F238E27FC236}">
                <a16:creationId xmlns:a16="http://schemas.microsoft.com/office/drawing/2014/main" id="{8678C418-09AC-4C16-9C14-8BB41F67B3AD}"/>
              </a:ext>
            </a:extLst>
          </p:cNvPr>
          <p:cNvSpPr>
            <a:spLocks noGrp="1"/>
          </p:cNvSpPr>
          <p:nvPr>
            <p:ph idx="1"/>
          </p:nvPr>
        </p:nvSpPr>
        <p:spPr>
          <a:xfrm>
            <a:off x="5164324" y="10138"/>
            <a:ext cx="6915019" cy="6702088"/>
          </a:xfrm>
        </p:spPr>
        <p:txBody>
          <a:bodyPr anchor="ctr">
            <a:noAutofit/>
          </a:bodyPr>
          <a:lstStyle/>
          <a:p>
            <a:r>
              <a:rPr lang="el-GR" sz="1900" b="1" dirty="0"/>
              <a:t>Ανταγωνιστές </a:t>
            </a:r>
            <a:r>
              <a:rPr lang="el-GR" sz="1900" b="1" dirty="0" err="1"/>
              <a:t>σεροτονίνης</a:t>
            </a:r>
            <a:r>
              <a:rPr lang="el-GR" sz="1900" b="1" dirty="0"/>
              <a:t> - </a:t>
            </a:r>
            <a:r>
              <a:rPr lang="el-GR" sz="1900" b="1" dirty="0" err="1"/>
              <a:t>ντοπαμίνης</a:t>
            </a:r>
            <a:r>
              <a:rPr lang="el-GR" sz="1900" b="1" dirty="0"/>
              <a:t> (δεύτερης γενιάς)</a:t>
            </a:r>
          </a:p>
          <a:p>
            <a:pPr marL="0" indent="0">
              <a:buNone/>
            </a:pPr>
            <a:r>
              <a:rPr lang="el-GR" sz="1900" dirty="0"/>
              <a:t>  Τα φάρμακα αυτά είναι </a:t>
            </a:r>
            <a:r>
              <a:rPr lang="el-GR" sz="1900" u="sng" dirty="0" smtClean="0"/>
              <a:t>μερικοί αγωνιστές/ανταγωνιστές </a:t>
            </a:r>
            <a:r>
              <a:rPr lang="el-GR" sz="1900" dirty="0" smtClean="0"/>
              <a:t>(εμφανίζουν μια ήπια δράση αγωνιστή) </a:t>
            </a:r>
            <a:r>
              <a:rPr lang="el-GR" sz="1900" dirty="0"/>
              <a:t>των υποδοχέων της </a:t>
            </a:r>
            <a:r>
              <a:rPr lang="el-GR" sz="1900" dirty="0" err="1"/>
              <a:t>ντοπαμίνης</a:t>
            </a:r>
            <a:r>
              <a:rPr lang="el-GR" sz="1900" dirty="0"/>
              <a:t> </a:t>
            </a:r>
            <a:r>
              <a:rPr lang="en-US" sz="1900" dirty="0"/>
              <a:t>D2 </a:t>
            </a:r>
            <a:r>
              <a:rPr lang="el-GR" sz="1900" dirty="0"/>
              <a:t>και </a:t>
            </a:r>
            <a:r>
              <a:rPr lang="el-GR" sz="1900" u="sng" dirty="0" smtClean="0"/>
              <a:t>ανταγωνιστές</a:t>
            </a:r>
            <a:r>
              <a:rPr lang="el-GR" sz="1900" dirty="0" smtClean="0"/>
              <a:t> των </a:t>
            </a:r>
            <a:r>
              <a:rPr lang="el-GR" sz="1900" dirty="0" err="1"/>
              <a:t>σεροτονινεργικών</a:t>
            </a:r>
            <a:r>
              <a:rPr lang="el-GR" sz="1900" dirty="0"/>
              <a:t> 5-ΗΤ2Α/</a:t>
            </a:r>
            <a:r>
              <a:rPr lang="en-US" sz="1900" dirty="0"/>
              <a:t>2C</a:t>
            </a:r>
            <a:r>
              <a:rPr lang="el-GR" sz="1900" dirty="0"/>
              <a:t>.   </a:t>
            </a:r>
          </a:p>
          <a:p>
            <a:pPr>
              <a:buFont typeface="Wingdings" panose="05000000000000000000" pitchFamily="2" charset="2"/>
              <a:buChar char="ü"/>
            </a:pPr>
            <a:r>
              <a:rPr lang="el-GR" sz="1900" dirty="0"/>
              <a:t>Τα άτυπα νευροληπτικά μειώνουν τόσο τα  συμπτώματα της σχιζοφρένειας, ενώ προκαλούν ελάχιστες </a:t>
            </a:r>
            <a:r>
              <a:rPr lang="el-GR" sz="1900" dirty="0" err="1"/>
              <a:t>εξωπυραμιδικές</a:t>
            </a:r>
            <a:r>
              <a:rPr lang="el-GR" sz="1900" dirty="0"/>
              <a:t> ανεπιθύμητες ενέργειες. Μολονότι αναφέρονται ως ανταγωνιστές </a:t>
            </a:r>
            <a:r>
              <a:rPr lang="el-GR" sz="1900" dirty="0" err="1"/>
              <a:t>σεροτονίνης</a:t>
            </a:r>
            <a:r>
              <a:rPr lang="el-GR" sz="1900" dirty="0"/>
              <a:t> - </a:t>
            </a:r>
            <a:r>
              <a:rPr lang="el-GR" sz="1900" dirty="0" err="1"/>
              <a:t>ντοπαμίνης</a:t>
            </a:r>
            <a:r>
              <a:rPr lang="el-GR" sz="1900" dirty="0"/>
              <a:t>, κάθε παράγοντας στην κατηγορία αυτή έχει ένα μοναδικό συνδυασμό συγγένειας με τον υποδοχέα. </a:t>
            </a:r>
          </a:p>
          <a:p>
            <a:pPr>
              <a:buFont typeface="Wingdings" panose="05000000000000000000" pitchFamily="2" charset="2"/>
              <a:buChar char="ü"/>
            </a:pPr>
            <a:r>
              <a:rPr lang="el-GR" sz="1900" dirty="0"/>
              <a:t>Η ικανότητα αυτών των φαρμάκων να μειώνουν τα αρνητικά αποτελέσματα της ψύχωσης (απόσυρση, άμβλυνση του συναισθήματος, </a:t>
            </a:r>
            <a:r>
              <a:rPr lang="el-GR" sz="1900" dirty="0" err="1"/>
              <a:t>ανηδονία</a:t>
            </a:r>
            <a:r>
              <a:rPr lang="el-GR" sz="1900" dirty="0"/>
              <a:t> και κατατονία) καθώς και άλλα συμπτώματα (ψευδαισθήσεις, παραληρητικές ιδέες, διαταραχές σκέψης, αποδιοργάνωση) έχουν οδηγήσει στη χρήση αυτών των φαρμάκων σε μια ευρεία κατηγορία ασθενών. </a:t>
            </a:r>
          </a:p>
        </p:txBody>
      </p:sp>
      <p:pic>
        <p:nvPicPr>
          <p:cNvPr id="4" name="Εικόνα 3">
            <a:extLst>
              <a:ext uri="{FF2B5EF4-FFF2-40B4-BE49-F238E27FC236}">
                <a16:creationId xmlns:a16="http://schemas.microsoft.com/office/drawing/2014/main" id="{956956F2-EB10-8426-8E9D-CACA3B468FC5}"/>
              </a:ext>
            </a:extLst>
          </p:cNvPr>
          <p:cNvPicPr>
            <a:picLocks noChangeAspect="1"/>
          </p:cNvPicPr>
          <p:nvPr/>
        </p:nvPicPr>
        <p:blipFill>
          <a:blip r:embed="rId2"/>
          <a:stretch>
            <a:fillRect/>
          </a:stretch>
        </p:blipFill>
        <p:spPr>
          <a:xfrm>
            <a:off x="49679" y="3643868"/>
            <a:ext cx="2412273" cy="3203994"/>
          </a:xfrm>
          <a:prstGeom prst="rect">
            <a:avLst/>
          </a:prstGeom>
        </p:spPr>
      </p:pic>
      <p:pic>
        <p:nvPicPr>
          <p:cNvPr id="5" name="Εικόνα 4"/>
          <p:cNvPicPr>
            <a:picLocks noChangeAspect="1"/>
          </p:cNvPicPr>
          <p:nvPr/>
        </p:nvPicPr>
        <p:blipFill>
          <a:blip r:embed="rId3"/>
          <a:stretch>
            <a:fillRect/>
          </a:stretch>
        </p:blipFill>
        <p:spPr>
          <a:xfrm>
            <a:off x="2530590" y="5030187"/>
            <a:ext cx="2524125" cy="1809750"/>
          </a:xfrm>
          <a:prstGeom prst="rect">
            <a:avLst/>
          </a:prstGeom>
        </p:spPr>
      </p:pic>
    </p:spTree>
    <p:extLst>
      <p:ext uri="{BB962C8B-B14F-4D97-AF65-F5344CB8AC3E}">
        <p14:creationId xmlns:p14="http://schemas.microsoft.com/office/powerpoint/2010/main" val="26964339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674" y="1093385"/>
            <a:ext cx="5381896" cy="5355312"/>
          </a:xfrm>
          <a:prstGeom prst="rect">
            <a:avLst/>
          </a:prstGeom>
          <a:noFill/>
        </p:spPr>
        <p:txBody>
          <a:bodyPr wrap="square" rtlCol="0">
            <a:spAutoFit/>
          </a:bodyPr>
          <a:lstStyle/>
          <a:p>
            <a:r>
              <a:rPr lang="el-GR" b="1" dirty="0"/>
              <a:t>Η </a:t>
            </a:r>
            <a:r>
              <a:rPr lang="el-GR" b="1" dirty="0" err="1"/>
              <a:t>κλοζαπίνη</a:t>
            </a:r>
            <a:r>
              <a:rPr lang="el-GR" b="1" dirty="0"/>
              <a:t> ταξινομείται ως άτυπο </a:t>
            </a:r>
            <a:r>
              <a:rPr lang="el-GR" b="1" dirty="0" err="1"/>
              <a:t>αντιψυχωσικό</a:t>
            </a:r>
            <a:r>
              <a:rPr lang="el-GR" b="1" dirty="0"/>
              <a:t> </a:t>
            </a:r>
            <a:r>
              <a:rPr lang="el-GR" b="1" dirty="0" smtClean="0"/>
              <a:t>φάρμακο κυρίως για την ανθεκτική σχιζοφρένεια.</a:t>
            </a:r>
          </a:p>
          <a:p>
            <a:endParaRPr lang="el-GR" b="1" dirty="0" smtClean="0"/>
          </a:p>
          <a:p>
            <a:pPr marL="285750" indent="-285750">
              <a:buFont typeface="Wingdings" panose="05000000000000000000" pitchFamily="2" charset="2"/>
              <a:buChar char="ü"/>
            </a:pPr>
            <a:r>
              <a:rPr lang="el-GR" dirty="0" smtClean="0"/>
              <a:t>είναι </a:t>
            </a:r>
            <a:r>
              <a:rPr lang="el-GR" dirty="0"/>
              <a:t>ανταγωνιστής της 5-ΗΤ </a:t>
            </a:r>
            <a:r>
              <a:rPr lang="el-GR" baseline="-25000" dirty="0"/>
              <a:t>2Α</a:t>
            </a:r>
            <a:r>
              <a:rPr lang="el-GR" dirty="0"/>
              <a:t> </a:t>
            </a:r>
            <a:r>
              <a:rPr lang="el-GR" dirty="0" err="1"/>
              <a:t>υπομονάδας</a:t>
            </a:r>
            <a:r>
              <a:rPr lang="el-GR" dirty="0"/>
              <a:t> του υποδοχέα </a:t>
            </a:r>
            <a:r>
              <a:rPr lang="el-GR" dirty="0" err="1" smtClean="0"/>
              <a:t>σεροτονίνης</a:t>
            </a:r>
            <a:r>
              <a:rPr lang="el-GR" dirty="0" smtClean="0"/>
              <a:t> και μερικός ανταγωνιστής των υποδοχέων </a:t>
            </a:r>
            <a:r>
              <a:rPr lang="en-US" dirty="0" smtClean="0"/>
              <a:t>D2</a:t>
            </a:r>
            <a:r>
              <a:rPr lang="el-GR" dirty="0" smtClean="0"/>
              <a:t>-4</a:t>
            </a:r>
            <a:r>
              <a:rPr lang="en-US" dirty="0" smtClean="0"/>
              <a:t> </a:t>
            </a:r>
            <a:r>
              <a:rPr lang="el-GR" dirty="0" smtClean="0"/>
              <a:t>της </a:t>
            </a:r>
            <a:r>
              <a:rPr lang="el-GR" dirty="0" err="1" smtClean="0"/>
              <a:t>ντοπαμίνης</a:t>
            </a:r>
            <a:r>
              <a:rPr lang="el-GR" dirty="0" smtClean="0"/>
              <a:t>.</a:t>
            </a:r>
          </a:p>
          <a:p>
            <a:pPr marL="285750" indent="-285750">
              <a:buFont typeface="Wingdings" panose="05000000000000000000" pitchFamily="2" charset="2"/>
              <a:buChar char="ü"/>
            </a:pPr>
            <a:r>
              <a:rPr lang="el-GR" dirty="0" smtClean="0"/>
              <a:t>Ανταγωνίζεται τον </a:t>
            </a:r>
            <a:r>
              <a:rPr lang="en-US" dirty="0" smtClean="0"/>
              <a:t>GABA</a:t>
            </a:r>
            <a:r>
              <a:rPr lang="en-US" baseline="-25000" dirty="0" smtClean="0"/>
              <a:t>A </a:t>
            </a:r>
            <a:r>
              <a:rPr lang="en-US" dirty="0" smtClean="0"/>
              <a:t> </a:t>
            </a:r>
            <a:r>
              <a:rPr lang="el-GR" dirty="0" smtClean="0"/>
              <a:t>και </a:t>
            </a:r>
            <a:r>
              <a:rPr lang="el-GR" dirty="0" err="1" smtClean="0"/>
              <a:t>αλληλεπιδρά</a:t>
            </a:r>
            <a:r>
              <a:rPr lang="el-GR" dirty="0" smtClean="0"/>
              <a:t> </a:t>
            </a:r>
            <a:r>
              <a:rPr lang="el-GR" dirty="0"/>
              <a:t>με τον υποδοχέα </a:t>
            </a:r>
            <a:r>
              <a:rPr lang="el-GR" dirty="0" smtClean="0"/>
              <a:t>GABA</a:t>
            </a:r>
            <a:r>
              <a:rPr lang="el-GR" baseline="-25000" dirty="0" smtClean="0"/>
              <a:t>B, </a:t>
            </a:r>
            <a:r>
              <a:rPr lang="el-GR" baseline="-25000" dirty="0"/>
              <a:t> </a:t>
            </a:r>
            <a:r>
              <a:rPr lang="el-GR" dirty="0" smtClean="0"/>
              <a:t> και προκαλεί </a:t>
            </a:r>
            <a:r>
              <a:rPr lang="el-GR" dirty="0"/>
              <a:t>την απελευθέρωση </a:t>
            </a:r>
            <a:r>
              <a:rPr lang="el-GR" dirty="0" err="1"/>
              <a:t>γλουταμικού</a:t>
            </a:r>
            <a:r>
              <a:rPr lang="el-GR" dirty="0"/>
              <a:t> και D-</a:t>
            </a:r>
            <a:r>
              <a:rPr lang="el-GR" dirty="0" err="1"/>
              <a:t>σερίνης</a:t>
            </a:r>
            <a:r>
              <a:rPr lang="el-GR" dirty="0"/>
              <a:t>, ενός αγωνιστή στη θέση </a:t>
            </a:r>
            <a:r>
              <a:rPr lang="el-GR" dirty="0" err="1"/>
              <a:t>γλυκίνης</a:t>
            </a:r>
            <a:r>
              <a:rPr lang="el-GR" dirty="0"/>
              <a:t> του υποδοχέα NMDA, από </a:t>
            </a:r>
            <a:r>
              <a:rPr lang="el-GR" dirty="0" err="1" smtClean="0"/>
              <a:t>αστροκύτταρα</a:t>
            </a:r>
            <a:r>
              <a:rPr lang="el-GR" dirty="0" smtClean="0"/>
              <a:t>.</a:t>
            </a:r>
          </a:p>
          <a:p>
            <a:endParaRPr lang="el-GR" dirty="0"/>
          </a:p>
          <a:p>
            <a:r>
              <a:rPr lang="el-GR" dirty="0" smtClean="0"/>
              <a:t>Η </a:t>
            </a:r>
            <a:r>
              <a:rPr lang="el-GR" b="1" dirty="0" err="1"/>
              <a:t>κλοζαπίνη</a:t>
            </a:r>
            <a:r>
              <a:rPr lang="el-GR" dirty="0"/>
              <a:t> μπορεί να προκαλέσει θανατηφόρα </a:t>
            </a:r>
            <a:r>
              <a:rPr lang="el-GR" dirty="0" err="1"/>
              <a:t>ακοκκιοκυτταραιμία</a:t>
            </a:r>
            <a:r>
              <a:rPr lang="el-GR" dirty="0"/>
              <a:t>. Σε ασθενείς που λαμβάνουν </a:t>
            </a:r>
            <a:r>
              <a:rPr lang="el-GR" dirty="0" err="1"/>
              <a:t>κλοζαπίνη</a:t>
            </a:r>
            <a:r>
              <a:rPr lang="el-GR" dirty="0"/>
              <a:t>, η παρακολούθηση του αριθμού των λευκών αιμοσφαιρίων πρέπει να γίνεται σε τακτική βάση. Η </a:t>
            </a:r>
            <a:r>
              <a:rPr lang="el-GR" dirty="0" err="1"/>
              <a:t>ακοκκιοκυτταραιμία</a:t>
            </a:r>
            <a:r>
              <a:rPr lang="el-GR" dirty="0"/>
              <a:t> δεν αποτελεί γενική ανεπιθύμητη ενέργεια σε </a:t>
            </a:r>
            <a:r>
              <a:rPr lang="el-GR" dirty="0" smtClean="0"/>
              <a:t>όλη </a:t>
            </a:r>
            <a:r>
              <a:rPr lang="el-GR" dirty="0"/>
              <a:t>την </a:t>
            </a:r>
            <a:r>
              <a:rPr lang="el-GR" dirty="0" smtClean="0"/>
              <a:t>κατηγορία των </a:t>
            </a:r>
            <a:r>
              <a:rPr lang="el-GR" dirty="0" err="1" smtClean="0"/>
              <a:t>ατύπων</a:t>
            </a:r>
            <a:r>
              <a:rPr lang="el-GR" dirty="0" smtClean="0"/>
              <a:t>. Προκαλεί επίσης σοβαρή </a:t>
            </a:r>
            <a:r>
              <a:rPr lang="el-GR" dirty="0"/>
              <a:t>μυοκαρδίτιδα. </a:t>
            </a:r>
          </a:p>
          <a:p>
            <a:endParaRPr lang="el-GR" dirty="0"/>
          </a:p>
        </p:txBody>
      </p:sp>
      <p:pic>
        <p:nvPicPr>
          <p:cNvPr id="3" name="Εικόνα 2"/>
          <p:cNvPicPr>
            <a:picLocks noChangeAspect="1"/>
          </p:cNvPicPr>
          <p:nvPr/>
        </p:nvPicPr>
        <p:blipFill>
          <a:blip r:embed="rId2"/>
          <a:stretch>
            <a:fillRect/>
          </a:stretch>
        </p:blipFill>
        <p:spPr>
          <a:xfrm>
            <a:off x="6169077" y="1600200"/>
            <a:ext cx="5892295" cy="3023099"/>
          </a:xfrm>
          <a:prstGeom prst="rect">
            <a:avLst/>
          </a:prstGeom>
        </p:spPr>
      </p:pic>
      <p:pic>
        <p:nvPicPr>
          <p:cNvPr id="4" name="Εικόνα 3"/>
          <p:cNvPicPr>
            <a:picLocks noChangeAspect="1"/>
          </p:cNvPicPr>
          <p:nvPr/>
        </p:nvPicPr>
        <p:blipFill>
          <a:blip r:embed="rId3"/>
          <a:stretch>
            <a:fillRect/>
          </a:stretch>
        </p:blipFill>
        <p:spPr>
          <a:xfrm>
            <a:off x="7558497" y="0"/>
            <a:ext cx="2857500" cy="1600200"/>
          </a:xfrm>
          <a:prstGeom prst="rect">
            <a:avLst/>
          </a:prstGeom>
        </p:spPr>
      </p:pic>
      <p:pic>
        <p:nvPicPr>
          <p:cNvPr id="5" name="Εικόνα 4"/>
          <p:cNvPicPr>
            <a:picLocks noChangeAspect="1"/>
          </p:cNvPicPr>
          <p:nvPr/>
        </p:nvPicPr>
        <p:blipFill>
          <a:blip r:embed="rId4"/>
          <a:stretch>
            <a:fillRect/>
          </a:stretch>
        </p:blipFill>
        <p:spPr>
          <a:xfrm>
            <a:off x="6101649" y="4710384"/>
            <a:ext cx="2143125" cy="2143125"/>
          </a:xfrm>
          <a:prstGeom prst="rect">
            <a:avLst/>
          </a:prstGeom>
        </p:spPr>
      </p:pic>
    </p:spTree>
    <p:extLst>
      <p:ext uri="{BB962C8B-B14F-4D97-AF65-F5344CB8AC3E}">
        <p14:creationId xmlns:p14="http://schemas.microsoft.com/office/powerpoint/2010/main" val="6695502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4884419" y="3874452"/>
            <a:ext cx="4546964" cy="2462939"/>
          </a:xfrm>
          <a:prstGeom prst="rect">
            <a:avLst/>
          </a:prstGeom>
        </p:spPr>
      </p:pic>
      <p:pic>
        <p:nvPicPr>
          <p:cNvPr id="3" name="Εικόνα 2"/>
          <p:cNvPicPr>
            <a:picLocks noChangeAspect="1"/>
          </p:cNvPicPr>
          <p:nvPr/>
        </p:nvPicPr>
        <p:blipFill>
          <a:blip r:embed="rId3"/>
          <a:stretch>
            <a:fillRect/>
          </a:stretch>
        </p:blipFill>
        <p:spPr>
          <a:xfrm>
            <a:off x="347799" y="4277949"/>
            <a:ext cx="4122211" cy="1794374"/>
          </a:xfrm>
          <a:prstGeom prst="rect">
            <a:avLst/>
          </a:prstGeom>
        </p:spPr>
      </p:pic>
      <p:pic>
        <p:nvPicPr>
          <p:cNvPr id="4" name="Εικόνα 3"/>
          <p:cNvPicPr>
            <a:picLocks noChangeAspect="1"/>
          </p:cNvPicPr>
          <p:nvPr/>
        </p:nvPicPr>
        <p:blipFill>
          <a:blip r:embed="rId4"/>
          <a:stretch>
            <a:fillRect/>
          </a:stretch>
        </p:blipFill>
        <p:spPr>
          <a:xfrm>
            <a:off x="9692641" y="3570514"/>
            <a:ext cx="2264228" cy="2830286"/>
          </a:xfrm>
          <a:prstGeom prst="rect">
            <a:avLst/>
          </a:prstGeom>
        </p:spPr>
      </p:pic>
      <p:pic>
        <p:nvPicPr>
          <p:cNvPr id="5" name="Εικόνα 4"/>
          <p:cNvPicPr>
            <a:picLocks noChangeAspect="1"/>
          </p:cNvPicPr>
          <p:nvPr/>
        </p:nvPicPr>
        <p:blipFill>
          <a:blip r:embed="rId5"/>
          <a:stretch>
            <a:fillRect/>
          </a:stretch>
        </p:blipFill>
        <p:spPr>
          <a:xfrm>
            <a:off x="93618" y="37412"/>
            <a:ext cx="5331821" cy="3083570"/>
          </a:xfrm>
          <a:prstGeom prst="rect">
            <a:avLst/>
          </a:prstGeom>
        </p:spPr>
      </p:pic>
      <p:pic>
        <p:nvPicPr>
          <p:cNvPr id="6" name="Εικόνα 5"/>
          <p:cNvPicPr>
            <a:picLocks noChangeAspect="1"/>
          </p:cNvPicPr>
          <p:nvPr/>
        </p:nvPicPr>
        <p:blipFill>
          <a:blip r:embed="rId6"/>
          <a:stretch>
            <a:fillRect/>
          </a:stretch>
        </p:blipFill>
        <p:spPr>
          <a:xfrm>
            <a:off x="6129748" y="169639"/>
            <a:ext cx="3658688" cy="2951342"/>
          </a:xfrm>
          <a:prstGeom prst="rect">
            <a:avLst/>
          </a:prstGeom>
        </p:spPr>
      </p:pic>
    </p:spTree>
    <p:extLst>
      <p:ext uri="{BB962C8B-B14F-4D97-AF65-F5344CB8AC3E}">
        <p14:creationId xmlns:p14="http://schemas.microsoft.com/office/powerpoint/2010/main" val="26041857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CB10DB3-2FA5-4703-AFC6-9342C6DAECEB}"/>
              </a:ext>
            </a:extLst>
          </p:cNvPr>
          <p:cNvSpPr>
            <a:spLocks noGrp="1"/>
          </p:cNvSpPr>
          <p:nvPr>
            <p:ph type="title"/>
          </p:nvPr>
        </p:nvSpPr>
        <p:spPr>
          <a:xfrm>
            <a:off x="466722" y="586856"/>
            <a:ext cx="3201366" cy="1598996"/>
          </a:xfrm>
        </p:spPr>
        <p:txBody>
          <a:bodyPr anchor="b">
            <a:normAutofit/>
          </a:bodyPr>
          <a:lstStyle/>
          <a:p>
            <a:pPr algn="r"/>
            <a:r>
              <a:rPr lang="el-GR" sz="3400" dirty="0">
                <a:solidFill>
                  <a:srgbClr val="FFFFFF"/>
                </a:solidFill>
              </a:rPr>
              <a:t>Στη βραχυπρόθεσμη θεραπεία</a:t>
            </a:r>
          </a:p>
        </p:txBody>
      </p:sp>
      <p:sp>
        <p:nvSpPr>
          <p:cNvPr id="3" name="Θέση περιεχομένου 2">
            <a:extLst>
              <a:ext uri="{FF2B5EF4-FFF2-40B4-BE49-F238E27FC236}">
                <a16:creationId xmlns:a16="http://schemas.microsoft.com/office/drawing/2014/main" id="{F3B22A27-4DD2-4D95-A2DC-8F3E56CAC8A7}"/>
              </a:ext>
            </a:extLst>
          </p:cNvPr>
          <p:cNvSpPr>
            <a:spLocks noGrp="1"/>
          </p:cNvSpPr>
          <p:nvPr>
            <p:ph idx="1"/>
          </p:nvPr>
        </p:nvSpPr>
        <p:spPr>
          <a:xfrm>
            <a:off x="4503253" y="252806"/>
            <a:ext cx="7547640" cy="6372664"/>
          </a:xfrm>
        </p:spPr>
        <p:txBody>
          <a:bodyPr anchor="ctr">
            <a:normAutofit/>
          </a:bodyPr>
          <a:lstStyle/>
          <a:p>
            <a:r>
              <a:rPr lang="el-GR" sz="2000" dirty="0"/>
              <a:t>Στο </a:t>
            </a:r>
            <a:r>
              <a:rPr lang="el-GR" sz="2000" u="sng" dirty="0"/>
              <a:t>παραλήρημα</a:t>
            </a:r>
            <a:r>
              <a:rPr lang="el-GR" sz="2000" dirty="0"/>
              <a:t> και την </a:t>
            </a:r>
            <a:r>
              <a:rPr lang="el-GR" sz="2000" u="sng" dirty="0"/>
              <a:t>άνοια</a:t>
            </a:r>
            <a:r>
              <a:rPr lang="el-GR" sz="2000" dirty="0"/>
              <a:t>, σε μικρές δόσεις ώστε να ελεγχθεί η συμπεριφορά, χρησιμοποιούνται τόσο τα τυπικά (</a:t>
            </a:r>
            <a:r>
              <a:rPr lang="el-GR" sz="2000" dirty="0" err="1"/>
              <a:t>αλοπεριδόλη</a:t>
            </a:r>
            <a:r>
              <a:rPr lang="el-GR" sz="2000" dirty="0"/>
              <a:t>) αλλά και τα νεότερα άτυπα (</a:t>
            </a:r>
            <a:r>
              <a:rPr lang="el-GR" sz="2000" dirty="0" err="1"/>
              <a:t>ρισπεριδόνη</a:t>
            </a:r>
            <a:r>
              <a:rPr lang="el-GR" sz="2000" dirty="0"/>
              <a:t>). Παρά την χρήση τους κανένα </a:t>
            </a:r>
            <a:r>
              <a:rPr lang="el-GR" sz="2000" dirty="0" err="1"/>
              <a:t>αντιψυχωσικό</a:t>
            </a:r>
            <a:r>
              <a:rPr lang="el-GR" sz="2000" dirty="0"/>
              <a:t> δεν έχει εγκριθεί για την ψύχωση που σχετίζεται με την άνοια.</a:t>
            </a:r>
          </a:p>
          <a:p>
            <a:r>
              <a:rPr lang="el-GR" sz="2000" dirty="0"/>
              <a:t>Στη </a:t>
            </a:r>
            <a:r>
              <a:rPr lang="el-GR" sz="2000" u="sng" dirty="0"/>
              <a:t>μανία</a:t>
            </a:r>
            <a:r>
              <a:rPr lang="el-GR" sz="2000" dirty="0"/>
              <a:t>, σχεδόν όλα τα τυπικά </a:t>
            </a:r>
            <a:r>
              <a:rPr lang="el-GR" sz="2000" dirty="0" err="1"/>
              <a:t>αντιψυχωσικά</a:t>
            </a:r>
            <a:r>
              <a:rPr lang="en-US" sz="2000" dirty="0"/>
              <a:t>,</a:t>
            </a:r>
            <a:r>
              <a:rPr lang="el-GR" sz="2000" dirty="0"/>
              <a:t> εκτός από τη </a:t>
            </a:r>
            <a:r>
              <a:rPr lang="el-GR" sz="2000" dirty="0" err="1"/>
              <a:t>αλοπεριδόλη</a:t>
            </a:r>
            <a:r>
              <a:rPr lang="el-GR" sz="2000" dirty="0"/>
              <a:t> και τη νεότερη </a:t>
            </a:r>
            <a:r>
              <a:rPr lang="el-GR" sz="2000" dirty="0" err="1"/>
              <a:t>κλοζαπίνη</a:t>
            </a:r>
            <a:r>
              <a:rPr lang="el-GR" sz="2000" dirty="0"/>
              <a:t>, έχουν ενδείξεις στην οξεία μανία με υψηλές ημερήσιες δόσεις. Τα αποτελέσματα είναι εμφανή μετά από 7 ημέρες, ενώ η θεραπεία σταθεροποίησης μπορεί να κρατήσει πολλούς μήνες με την χρήση </a:t>
            </a:r>
            <a:r>
              <a:rPr lang="el-GR" sz="2000" dirty="0" err="1"/>
              <a:t>λιθίου</a:t>
            </a:r>
            <a:r>
              <a:rPr lang="el-GR" sz="2000" dirty="0"/>
              <a:t> και </a:t>
            </a:r>
            <a:r>
              <a:rPr lang="el-GR" sz="2000" dirty="0" err="1"/>
              <a:t>βαλπροικού</a:t>
            </a:r>
            <a:r>
              <a:rPr lang="el-GR" sz="2000" dirty="0"/>
              <a:t> οξέος.</a:t>
            </a:r>
          </a:p>
          <a:p>
            <a:r>
              <a:rPr lang="el-GR" sz="2000" dirty="0"/>
              <a:t>Στη </a:t>
            </a:r>
            <a:r>
              <a:rPr lang="el-GR" sz="2000" u="sng" dirty="0"/>
              <a:t>μείζονα κατάθλιψη με </a:t>
            </a:r>
            <a:r>
              <a:rPr lang="el-GR" sz="2000" u="sng" dirty="0" err="1"/>
              <a:t>ψυχωσικά</a:t>
            </a:r>
            <a:r>
              <a:rPr lang="el-GR" sz="2000" u="sng" dirty="0"/>
              <a:t> χαρακτηριστικά</a:t>
            </a:r>
            <a:r>
              <a:rPr lang="el-GR" sz="2000" dirty="0"/>
              <a:t>, η χορήγηση </a:t>
            </a:r>
            <a:r>
              <a:rPr lang="el-GR" sz="2000" dirty="0" smtClean="0"/>
              <a:t>5ΗΤ2Α/5ΗΤ2</a:t>
            </a:r>
            <a:r>
              <a:rPr lang="en-US" sz="2000" dirty="0"/>
              <a:t>C </a:t>
            </a:r>
            <a:r>
              <a:rPr lang="el-GR" sz="2000" dirty="0"/>
              <a:t>ανταγωνιστών μαζί με εκλεκτικούς αναστολείς </a:t>
            </a:r>
            <a:r>
              <a:rPr lang="el-GR" sz="2000" dirty="0" err="1"/>
              <a:t>επαναπρόσληψης</a:t>
            </a:r>
            <a:r>
              <a:rPr lang="el-GR" sz="2000" dirty="0"/>
              <a:t> </a:t>
            </a:r>
            <a:r>
              <a:rPr lang="el-GR" sz="2000" dirty="0" err="1"/>
              <a:t>σεροτονίνης</a:t>
            </a:r>
            <a:r>
              <a:rPr lang="el-GR" sz="2000" dirty="0"/>
              <a:t> (</a:t>
            </a:r>
            <a:r>
              <a:rPr lang="en-US" sz="2000" dirty="0"/>
              <a:t>SSRIs)</a:t>
            </a:r>
            <a:r>
              <a:rPr lang="el-GR" sz="2000" dirty="0"/>
              <a:t> πχ σκευάσματα συνδυασμού </a:t>
            </a:r>
            <a:r>
              <a:rPr lang="el-GR" sz="2000" dirty="0" err="1"/>
              <a:t>ολανζαπίνης</a:t>
            </a:r>
            <a:r>
              <a:rPr lang="el-GR" sz="2000" dirty="0"/>
              <a:t> και </a:t>
            </a:r>
            <a:r>
              <a:rPr lang="el-GR" sz="2000" dirty="0" err="1"/>
              <a:t>φλουοξετίνης</a:t>
            </a:r>
            <a:r>
              <a:rPr lang="el-GR" sz="2000" dirty="0"/>
              <a:t> για την θεραπεία της διπολικής </a:t>
            </a:r>
            <a:r>
              <a:rPr lang="el-GR" sz="2000" dirty="0" smtClean="0"/>
              <a:t>διαταραχής/κατάθλιψης</a:t>
            </a:r>
            <a:r>
              <a:rPr lang="el-GR" sz="2000" dirty="0"/>
              <a:t>.</a:t>
            </a:r>
          </a:p>
          <a:p>
            <a:r>
              <a:rPr lang="el-GR" sz="2000" dirty="0"/>
              <a:t>Στη </a:t>
            </a:r>
            <a:r>
              <a:rPr lang="el-GR" sz="2000" u="sng" dirty="0"/>
              <a:t>θεραπεία της σχιζοφρένειας </a:t>
            </a:r>
            <a:r>
              <a:rPr lang="el-GR" sz="2000" dirty="0"/>
              <a:t>τα νεότερα άτυπα </a:t>
            </a:r>
            <a:r>
              <a:rPr lang="el-GR" sz="2000" dirty="0" err="1"/>
              <a:t>αντιψυχωσικά</a:t>
            </a:r>
            <a:r>
              <a:rPr lang="el-GR" sz="2000" dirty="0"/>
              <a:t> έχουν καλύτερο προφίλ ανεπιθύμητων ενεργειών σε σχέση με τα τυπικά και εμφανίζουν σημαντικά μειωμένο κίνδυνο για </a:t>
            </a:r>
            <a:r>
              <a:rPr lang="el-GR" sz="2000" dirty="0" err="1"/>
              <a:t>εξωπυραμιδικά</a:t>
            </a:r>
            <a:r>
              <a:rPr lang="el-GR" sz="2000" dirty="0"/>
              <a:t> συμπτώματα (ΕΡ</a:t>
            </a:r>
            <a:r>
              <a:rPr lang="en-US" sz="2000" dirty="0"/>
              <a:t>S)</a:t>
            </a:r>
            <a:r>
              <a:rPr lang="el-GR" sz="2000" dirty="0"/>
              <a:t>.</a:t>
            </a:r>
          </a:p>
        </p:txBody>
      </p:sp>
      <p:pic>
        <p:nvPicPr>
          <p:cNvPr id="4" name="Εικόνα 3"/>
          <p:cNvPicPr>
            <a:picLocks noChangeAspect="1"/>
          </p:cNvPicPr>
          <p:nvPr/>
        </p:nvPicPr>
        <p:blipFill>
          <a:blip r:embed="rId2"/>
          <a:stretch>
            <a:fillRect/>
          </a:stretch>
        </p:blipFill>
        <p:spPr>
          <a:xfrm>
            <a:off x="0" y="2823194"/>
            <a:ext cx="4500205" cy="3000137"/>
          </a:xfrm>
          <a:prstGeom prst="rect">
            <a:avLst/>
          </a:prstGeom>
        </p:spPr>
      </p:pic>
    </p:spTree>
    <p:extLst>
      <p:ext uri="{BB962C8B-B14F-4D97-AF65-F5344CB8AC3E}">
        <p14:creationId xmlns:p14="http://schemas.microsoft.com/office/powerpoint/2010/main" val="15968338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45B10E7-1768-44C0-B902-AE79F0BA42F9}"/>
              </a:ext>
            </a:extLst>
          </p:cNvPr>
          <p:cNvSpPr>
            <a:spLocks noGrp="1"/>
          </p:cNvSpPr>
          <p:nvPr>
            <p:ph type="title"/>
          </p:nvPr>
        </p:nvSpPr>
        <p:spPr>
          <a:xfrm>
            <a:off x="466722" y="586855"/>
            <a:ext cx="3201366" cy="1729625"/>
          </a:xfrm>
        </p:spPr>
        <p:txBody>
          <a:bodyPr anchor="b">
            <a:normAutofit/>
          </a:bodyPr>
          <a:lstStyle/>
          <a:p>
            <a:pPr algn="r"/>
            <a:r>
              <a:rPr lang="el-GR" sz="3100" dirty="0">
                <a:solidFill>
                  <a:srgbClr val="FFFFFF"/>
                </a:solidFill>
              </a:rPr>
              <a:t>Μακροπρόθεσμη θεραπεία</a:t>
            </a:r>
          </a:p>
        </p:txBody>
      </p:sp>
      <p:sp>
        <p:nvSpPr>
          <p:cNvPr id="3" name="Θέση περιεχομένου 2">
            <a:extLst>
              <a:ext uri="{FF2B5EF4-FFF2-40B4-BE49-F238E27FC236}">
                <a16:creationId xmlns:a16="http://schemas.microsoft.com/office/drawing/2014/main" id="{1DF84D1E-3447-493F-A2A8-038F6A40EEA5}"/>
              </a:ext>
            </a:extLst>
          </p:cNvPr>
          <p:cNvSpPr>
            <a:spLocks noGrp="1"/>
          </p:cNvSpPr>
          <p:nvPr>
            <p:ph idx="1"/>
          </p:nvPr>
        </p:nvSpPr>
        <p:spPr>
          <a:xfrm>
            <a:off x="4367695" y="281354"/>
            <a:ext cx="7491370" cy="6372664"/>
          </a:xfrm>
        </p:spPr>
        <p:txBody>
          <a:bodyPr anchor="ctr">
            <a:normAutofit lnSpcReduction="10000"/>
          </a:bodyPr>
          <a:lstStyle/>
          <a:p>
            <a:pPr>
              <a:buFont typeface="Wingdings" panose="05000000000000000000" pitchFamily="2" charset="2"/>
              <a:buChar char="Ø"/>
            </a:pPr>
            <a:r>
              <a:rPr lang="el-GR" sz="2000" dirty="0"/>
              <a:t>Η επιλογή των φαρμάκων για μακροχρόνια θεραπεία βασίζεται πρωτίστως στην </a:t>
            </a:r>
            <a:r>
              <a:rPr lang="el-GR" sz="2000" u="sng" dirty="0"/>
              <a:t>αποφυγή των ανεπιθύμητων ενεργειών</a:t>
            </a:r>
          </a:p>
          <a:p>
            <a:r>
              <a:rPr lang="el-GR" sz="2000" dirty="0"/>
              <a:t>Τα </a:t>
            </a:r>
            <a:r>
              <a:rPr lang="el-GR" sz="2000" b="1" dirty="0"/>
              <a:t>άτυπα </a:t>
            </a:r>
            <a:r>
              <a:rPr lang="el-GR" sz="2000" b="1" dirty="0" err="1"/>
              <a:t>αντιψυχωσικά</a:t>
            </a:r>
            <a:r>
              <a:rPr lang="el-GR" sz="2000" b="1" dirty="0"/>
              <a:t> φάρμακα</a:t>
            </a:r>
            <a:r>
              <a:rPr lang="el-GR" sz="2000" dirty="0"/>
              <a:t> προσφέρουν σημαντικά πλεονεκτήματα, όπως μειωμένο κίνδυνο νευρολογικών εκδηλώσεων στο 1/5 και 1/10 αυτών που παρατηρούνται με τα τυπικά </a:t>
            </a:r>
            <a:r>
              <a:rPr lang="el-GR" sz="2000" dirty="0" err="1"/>
              <a:t>αντιψυχωσικά</a:t>
            </a:r>
            <a:r>
              <a:rPr lang="el-GR" sz="2000" dirty="0"/>
              <a:t>.</a:t>
            </a:r>
          </a:p>
          <a:p>
            <a:r>
              <a:rPr lang="el-GR" sz="2000" dirty="0"/>
              <a:t>Οι </a:t>
            </a:r>
            <a:r>
              <a:rPr lang="el-GR" sz="2000" dirty="0" err="1"/>
              <a:t>αντιψυχωσικές</a:t>
            </a:r>
            <a:r>
              <a:rPr lang="el-GR" sz="2000" dirty="0"/>
              <a:t> θεραπείες σχετίζονται με υψηλό μεταβολικό κίνδυνο που περιλαμβάνει αύξηση βάρους, </a:t>
            </a:r>
            <a:r>
              <a:rPr lang="el-GR" sz="2000" dirty="0" err="1"/>
              <a:t>δυσλιπιδαιμία</a:t>
            </a:r>
            <a:r>
              <a:rPr lang="el-GR" sz="2000" dirty="0"/>
              <a:t> και μεταβολικό σύνδρομο. Η </a:t>
            </a:r>
            <a:r>
              <a:rPr lang="el-GR" sz="2000" dirty="0" err="1"/>
              <a:t>κλοζαπίνη</a:t>
            </a:r>
            <a:r>
              <a:rPr lang="el-GR" sz="2000" dirty="0"/>
              <a:t> και </a:t>
            </a:r>
            <a:r>
              <a:rPr lang="el-GR" sz="2000" dirty="0" err="1"/>
              <a:t>ολανζαπίνη</a:t>
            </a:r>
            <a:r>
              <a:rPr lang="el-GR" sz="2000" dirty="0"/>
              <a:t> παρουσιάζουν τον υψηλότερο κίνδυνο σε μακροχρόνια χορήγηση.</a:t>
            </a:r>
          </a:p>
          <a:p>
            <a:r>
              <a:rPr lang="el-GR" sz="2000" dirty="0"/>
              <a:t>Το πρόβλημα της μη συμμόρφωσης των ασθενών στην θεραπεία έχει οδηγήσει στην ανάπτυξη μακράς δράσης ενέσιμων </a:t>
            </a:r>
            <a:r>
              <a:rPr lang="el-GR" sz="2000" dirty="0" err="1"/>
              <a:t>αντιψυχωσικών</a:t>
            </a:r>
            <a:r>
              <a:rPr lang="el-GR" sz="2000" dirty="0"/>
              <a:t> φαρμάκων όπως </a:t>
            </a:r>
            <a:r>
              <a:rPr lang="el-GR" sz="2000" dirty="0" err="1"/>
              <a:t>δεκανοειδείς</a:t>
            </a:r>
            <a:r>
              <a:rPr lang="el-GR" sz="2000" dirty="0"/>
              <a:t> εστέρες της </a:t>
            </a:r>
            <a:r>
              <a:rPr lang="el-GR" sz="2000" dirty="0" err="1"/>
              <a:t>φλουφαιναζίνης</a:t>
            </a:r>
            <a:r>
              <a:rPr lang="el-GR" sz="2000" dirty="0"/>
              <a:t> και της </a:t>
            </a:r>
            <a:r>
              <a:rPr lang="el-GR" sz="2000" dirty="0" err="1"/>
              <a:t>αλοπεριδόλης</a:t>
            </a:r>
            <a:r>
              <a:rPr lang="el-GR" sz="2000" dirty="0"/>
              <a:t>.</a:t>
            </a:r>
          </a:p>
          <a:p>
            <a:r>
              <a:rPr lang="el-GR" sz="2000" dirty="0"/>
              <a:t>Το πρόβλημα της ανθεκτικής στη θεραπεία </a:t>
            </a:r>
            <a:r>
              <a:rPr lang="el-GR" sz="2000" dirty="0" smtClean="0"/>
              <a:t>σχιζοφρένειας</a:t>
            </a:r>
            <a:r>
              <a:rPr lang="en-US" sz="2000" dirty="0" smtClean="0"/>
              <a:t>,</a:t>
            </a:r>
            <a:r>
              <a:rPr lang="el-GR" sz="2000" dirty="0" smtClean="0"/>
              <a:t> </a:t>
            </a:r>
            <a:r>
              <a:rPr lang="el-GR" sz="2000" dirty="0"/>
              <a:t>συνιστά την έλλειψη απάντησης σε επαρκείς δόσεις φαρμάκων σε συγκεκριμένο χρονικό διάστημα σύμφωνα με τα κριτήρια του </a:t>
            </a:r>
            <a:r>
              <a:rPr lang="en-US" sz="2000" dirty="0"/>
              <a:t>Kane. </a:t>
            </a:r>
            <a:r>
              <a:rPr lang="el-GR" sz="2000" dirty="0"/>
              <a:t>Η </a:t>
            </a:r>
            <a:r>
              <a:rPr lang="el-GR" sz="2000" dirty="0" err="1"/>
              <a:t>κλοζαπίνη</a:t>
            </a:r>
            <a:r>
              <a:rPr lang="el-GR" sz="2000" dirty="0"/>
              <a:t> είναι το μόνο φάρμακο με αποδεδειγμένη αποτελεσματικότητα στην ανθεκτική σχιζοφρένεια. Οι ασθενείς με ανθεκτική σχιζοφρένεια σε θεραπεία με </a:t>
            </a:r>
            <a:r>
              <a:rPr lang="el-GR" sz="2000" dirty="0" err="1"/>
              <a:t>κλοζαπίνη</a:t>
            </a:r>
            <a:r>
              <a:rPr lang="el-GR" sz="2000" dirty="0"/>
              <a:t> δεν είναι καλοί υποψήφιοι για αλλαγή επειδή εμφανίζουν ανθεκτικότητα σε άλλες θεραπείες.</a:t>
            </a:r>
          </a:p>
        </p:txBody>
      </p:sp>
      <p:pic>
        <p:nvPicPr>
          <p:cNvPr id="4" name="Εικόνα 3"/>
          <p:cNvPicPr>
            <a:picLocks noChangeAspect="1"/>
          </p:cNvPicPr>
          <p:nvPr/>
        </p:nvPicPr>
        <p:blipFill>
          <a:blip r:embed="rId2"/>
          <a:stretch>
            <a:fillRect/>
          </a:stretch>
        </p:blipFill>
        <p:spPr>
          <a:xfrm>
            <a:off x="28096" y="2942038"/>
            <a:ext cx="4037808" cy="2686978"/>
          </a:xfrm>
          <a:prstGeom prst="rect">
            <a:avLst/>
          </a:prstGeom>
        </p:spPr>
      </p:pic>
    </p:spTree>
    <p:extLst>
      <p:ext uri="{BB962C8B-B14F-4D97-AF65-F5344CB8AC3E}">
        <p14:creationId xmlns:p14="http://schemas.microsoft.com/office/powerpoint/2010/main" val="19930393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CD3775D9-817C-46E4-BF7C-AA9F641A6B9A}"/>
              </a:ext>
            </a:extLst>
          </p:cNvPr>
          <p:cNvSpPr>
            <a:spLocks noGrp="1"/>
          </p:cNvSpPr>
          <p:nvPr>
            <p:ph type="title"/>
          </p:nvPr>
        </p:nvSpPr>
        <p:spPr>
          <a:xfrm>
            <a:off x="0" y="586855"/>
            <a:ext cx="3668088" cy="1915129"/>
          </a:xfrm>
        </p:spPr>
        <p:txBody>
          <a:bodyPr anchor="b">
            <a:normAutofit fontScale="90000"/>
          </a:bodyPr>
          <a:lstStyle/>
          <a:p>
            <a:pPr algn="r"/>
            <a:r>
              <a:rPr lang="el-GR" sz="4000" dirty="0" err="1">
                <a:solidFill>
                  <a:srgbClr val="FFFFFF"/>
                </a:solidFill>
              </a:rPr>
              <a:t>Κακόηθες</a:t>
            </a:r>
            <a:r>
              <a:rPr lang="el-GR" sz="4000" dirty="0">
                <a:solidFill>
                  <a:srgbClr val="FFFFFF"/>
                </a:solidFill>
              </a:rPr>
              <a:t> Νευροληπτικό Σύνδρομο</a:t>
            </a:r>
            <a:r>
              <a:rPr lang="en-US" sz="4000" dirty="0">
                <a:solidFill>
                  <a:srgbClr val="FFFFFF"/>
                </a:solidFill>
              </a:rPr>
              <a:t>(NMS)</a:t>
            </a:r>
            <a:r>
              <a:rPr lang="el-GR" sz="4000" dirty="0">
                <a:solidFill>
                  <a:srgbClr val="FFFFFF"/>
                </a:solidFill>
              </a:rPr>
              <a:t/>
            </a:r>
            <a:br>
              <a:rPr lang="el-GR" sz="4000" dirty="0">
                <a:solidFill>
                  <a:srgbClr val="FFFFFF"/>
                </a:solidFill>
              </a:rPr>
            </a:br>
            <a:endParaRPr lang="el-GR" sz="4000" dirty="0">
              <a:solidFill>
                <a:srgbClr val="FFFFFF"/>
              </a:solidFill>
            </a:endParaRPr>
          </a:p>
        </p:txBody>
      </p:sp>
      <p:sp>
        <p:nvSpPr>
          <p:cNvPr id="3" name="Θέση περιεχομένου 2">
            <a:extLst>
              <a:ext uri="{FF2B5EF4-FFF2-40B4-BE49-F238E27FC236}">
                <a16:creationId xmlns:a16="http://schemas.microsoft.com/office/drawing/2014/main" id="{9A04B942-546A-4A35-8B05-42D3BAE74C1C}"/>
              </a:ext>
            </a:extLst>
          </p:cNvPr>
          <p:cNvSpPr>
            <a:spLocks noGrp="1"/>
          </p:cNvSpPr>
          <p:nvPr>
            <p:ph idx="1"/>
          </p:nvPr>
        </p:nvSpPr>
        <p:spPr>
          <a:xfrm>
            <a:off x="4346713" y="212036"/>
            <a:ext cx="7842239" cy="6308034"/>
          </a:xfrm>
        </p:spPr>
        <p:txBody>
          <a:bodyPr anchor="ctr">
            <a:normAutofit fontScale="92500"/>
          </a:bodyPr>
          <a:lstStyle/>
          <a:p>
            <a:pPr marL="0" indent="0">
              <a:buNone/>
            </a:pPr>
            <a:endParaRPr lang="el-GR" sz="2000" dirty="0"/>
          </a:p>
          <a:p>
            <a:pPr marL="0" indent="0">
              <a:buNone/>
            </a:pPr>
            <a:r>
              <a:rPr lang="el-GR" sz="2000" dirty="0"/>
              <a:t>    </a:t>
            </a:r>
            <a:r>
              <a:rPr lang="el-GR" sz="2200" dirty="0"/>
              <a:t>Το </a:t>
            </a:r>
            <a:r>
              <a:rPr lang="el-GR" sz="2200" b="1" dirty="0" err="1"/>
              <a:t>κακόηθες</a:t>
            </a:r>
            <a:r>
              <a:rPr lang="el-GR" sz="2200" b="1" dirty="0"/>
              <a:t> νευροληπτικό σύνδρομο</a:t>
            </a:r>
            <a:r>
              <a:rPr lang="en-US" sz="2200" b="1" dirty="0"/>
              <a:t> (NMS) </a:t>
            </a:r>
            <a:r>
              <a:rPr lang="el-GR" sz="2200" b="1" dirty="0"/>
              <a:t> </a:t>
            </a:r>
            <a:r>
              <a:rPr lang="el-GR" sz="2200" dirty="0"/>
              <a:t>είναι μια σπάνια, δυνητικά θανατηφόρα νευρολογική ανεπιθύμητη ενέργεια των </a:t>
            </a:r>
            <a:r>
              <a:rPr lang="el-GR" sz="2200" dirty="0" err="1"/>
              <a:t>αντιψυχωσικών</a:t>
            </a:r>
            <a:r>
              <a:rPr lang="el-GR" sz="2200" dirty="0"/>
              <a:t> φαρμάκων. Αποτελεί σωματική αντίδραση στα νευροληπτικά φάρμακα, η οποία χαρακτηρίζεται από την εμφάνιση του πυρετού, μυϊκή ακαμψία, </a:t>
            </a:r>
            <a:r>
              <a:rPr lang="en-US" sz="2200" dirty="0"/>
              <a:t> </a:t>
            </a:r>
            <a:r>
              <a:rPr lang="el-GR" sz="2200" dirty="0" smtClean="0"/>
              <a:t>μυαλγία, ταχυκαρδία, μεταβολή </a:t>
            </a:r>
            <a:r>
              <a:rPr lang="el-GR" sz="2200" dirty="0"/>
              <a:t>της νοητικής κατάστασης, και απορρύθμιση του αυτόνομου νευρικού συστήματος. Το NMS συχνότερα αναπτύσσεται λίγο μετά την έναρξη της θεραπείας με νευροληπτικά, ή μετά από μια αύξηση στη δοσολογία των φαρμάκων.</a:t>
            </a:r>
          </a:p>
          <a:p>
            <a:r>
              <a:rPr lang="el-GR" sz="2200" dirty="0"/>
              <a:t>Το συγκεκριμένο σύνδρομο μοιάζει με μια πολύ σοβαρή μορφή της νόσου </a:t>
            </a:r>
            <a:r>
              <a:rPr lang="el-GR" sz="2200" dirty="0" err="1"/>
              <a:t>Πάρκινσον</a:t>
            </a:r>
            <a:r>
              <a:rPr lang="el-GR" sz="2200" dirty="0"/>
              <a:t> με κατατονία, αστάθεια και λήθαργο. Αυτό μπορεί να διαρκέσει για περισσότερο από μία εβδομάδα, ακόμα και μετά τη διακοπή χορήγησης του φαρμάκου. Επειδή η θνησιμότητα είναι υψηλή (10-20%), απαιτείται άμεση διακοπή της φαρμακευτικής αγωγής. </a:t>
            </a:r>
          </a:p>
          <a:p>
            <a:r>
              <a:rPr lang="el-GR" sz="2200" dirty="0"/>
              <a:t>Αυτό το σύνδρομο έχει παρατηρηθεί με όλα τα νευροληπτικά, αλλά είναι πιο συχνό με σχετικά υψηλές δόσεις των πιο ισχυρών παραγόντων, ειδικά όταν χορηγούνται παρεντερικά.</a:t>
            </a:r>
          </a:p>
          <a:p>
            <a:r>
              <a:rPr lang="el-GR" sz="2200" dirty="0"/>
              <a:t>Το νευροληπτικό σύνδρομο συμβαίνει με συχνότητα 0,07-2,2% των περιπτώσεων σε ασθενείς που λαμβάνουν </a:t>
            </a:r>
            <a:r>
              <a:rPr lang="el-GR" sz="2200" dirty="0" err="1"/>
              <a:t>αντιψυχωσικά</a:t>
            </a:r>
            <a:r>
              <a:rPr lang="el-GR" sz="2200" dirty="0"/>
              <a:t>. Είναι πιο συνηθισμένο στους άντρες παρά στις γυναίκες σε αναλογία 2: 1.</a:t>
            </a:r>
          </a:p>
        </p:txBody>
      </p:sp>
      <p:pic>
        <p:nvPicPr>
          <p:cNvPr id="4" name="Εικόνα 3">
            <a:extLst>
              <a:ext uri="{FF2B5EF4-FFF2-40B4-BE49-F238E27FC236}">
                <a16:creationId xmlns:a16="http://schemas.microsoft.com/office/drawing/2014/main" id="{BCCBF0D1-BB66-B2CD-D318-A12B05E10080}"/>
              </a:ext>
            </a:extLst>
          </p:cNvPr>
          <p:cNvPicPr>
            <a:picLocks noChangeAspect="1"/>
          </p:cNvPicPr>
          <p:nvPr/>
        </p:nvPicPr>
        <p:blipFill>
          <a:blip r:embed="rId2"/>
          <a:stretch>
            <a:fillRect/>
          </a:stretch>
        </p:blipFill>
        <p:spPr>
          <a:xfrm>
            <a:off x="331304" y="3955915"/>
            <a:ext cx="3345336" cy="2032756"/>
          </a:xfrm>
          <a:prstGeom prst="rect">
            <a:avLst/>
          </a:prstGeom>
        </p:spPr>
      </p:pic>
      <p:pic>
        <p:nvPicPr>
          <p:cNvPr id="5" name="Εικόνα 4">
            <a:extLst>
              <a:ext uri="{FF2B5EF4-FFF2-40B4-BE49-F238E27FC236}">
                <a16:creationId xmlns:a16="http://schemas.microsoft.com/office/drawing/2014/main" id="{171F6CA1-AC93-C2B3-98B5-F8B3DBC8278F}"/>
              </a:ext>
            </a:extLst>
          </p:cNvPr>
          <p:cNvPicPr>
            <a:picLocks noChangeAspect="1"/>
          </p:cNvPicPr>
          <p:nvPr/>
        </p:nvPicPr>
        <p:blipFill>
          <a:blip r:embed="rId3"/>
          <a:stretch>
            <a:fillRect/>
          </a:stretch>
        </p:blipFill>
        <p:spPr>
          <a:xfrm>
            <a:off x="331297" y="2129171"/>
            <a:ext cx="3336791" cy="1845180"/>
          </a:xfrm>
          <a:prstGeom prst="rect">
            <a:avLst/>
          </a:prstGeom>
        </p:spPr>
      </p:pic>
    </p:spTree>
    <p:extLst>
      <p:ext uri="{BB962C8B-B14F-4D97-AF65-F5344CB8AC3E}">
        <p14:creationId xmlns:p14="http://schemas.microsoft.com/office/powerpoint/2010/main" val="2171392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639E7CA-BFF2-4176-B985-D4BB1D4B323C}"/>
              </a:ext>
            </a:extLst>
          </p:cNvPr>
          <p:cNvSpPr>
            <a:spLocks noGrp="1"/>
          </p:cNvSpPr>
          <p:nvPr>
            <p:ph type="title"/>
          </p:nvPr>
        </p:nvSpPr>
        <p:spPr>
          <a:xfrm>
            <a:off x="252549" y="586855"/>
            <a:ext cx="3570513" cy="3387497"/>
          </a:xfrm>
        </p:spPr>
        <p:txBody>
          <a:bodyPr anchor="b">
            <a:normAutofit/>
          </a:bodyPr>
          <a:lstStyle/>
          <a:p>
            <a:pPr algn="r"/>
            <a:r>
              <a:rPr lang="el-GR" sz="4000" dirty="0">
                <a:solidFill>
                  <a:srgbClr val="FFFFFF"/>
                </a:solidFill>
              </a:rPr>
              <a:t>Άλλες θεραπευτικές </a:t>
            </a:r>
            <a:r>
              <a:rPr lang="el-GR" sz="4000" dirty="0" smtClean="0">
                <a:solidFill>
                  <a:srgbClr val="FFFFFF"/>
                </a:solidFill>
              </a:rPr>
              <a:t>χρήσεις των </a:t>
            </a:r>
            <a:r>
              <a:rPr lang="el-GR" sz="4000" dirty="0" err="1" smtClean="0">
                <a:solidFill>
                  <a:srgbClr val="FFFFFF"/>
                </a:solidFill>
              </a:rPr>
              <a:t>αντιψυχωσικών</a:t>
            </a:r>
            <a:r>
              <a:rPr lang="el-GR" sz="4000" dirty="0" smtClean="0">
                <a:solidFill>
                  <a:srgbClr val="FFFFFF"/>
                </a:solidFill>
              </a:rPr>
              <a:t/>
            </a:r>
            <a:br>
              <a:rPr lang="el-GR" sz="4000" dirty="0" smtClean="0">
                <a:solidFill>
                  <a:srgbClr val="FFFFFF"/>
                </a:solidFill>
              </a:rPr>
            </a:br>
            <a:r>
              <a:rPr lang="el-GR" sz="4000" dirty="0" smtClean="0">
                <a:solidFill>
                  <a:srgbClr val="FFFFFF"/>
                </a:solidFill>
              </a:rPr>
              <a:t>φαρμάκων </a:t>
            </a:r>
            <a:endParaRPr lang="el-GR" sz="4000" dirty="0">
              <a:solidFill>
                <a:srgbClr val="FFFFFF"/>
              </a:solidFill>
            </a:endParaRPr>
          </a:p>
        </p:txBody>
      </p:sp>
      <p:sp>
        <p:nvSpPr>
          <p:cNvPr id="3" name="Θέση περιεχομένου 2">
            <a:extLst>
              <a:ext uri="{FF2B5EF4-FFF2-40B4-BE49-F238E27FC236}">
                <a16:creationId xmlns:a16="http://schemas.microsoft.com/office/drawing/2014/main" id="{8C45FBB5-43E9-47E0-909E-1057D8C1522E}"/>
              </a:ext>
            </a:extLst>
          </p:cNvPr>
          <p:cNvSpPr>
            <a:spLocks noGrp="1"/>
          </p:cNvSpPr>
          <p:nvPr>
            <p:ph idx="1"/>
          </p:nvPr>
        </p:nvSpPr>
        <p:spPr>
          <a:xfrm>
            <a:off x="4134811" y="253218"/>
            <a:ext cx="7878998" cy="6471139"/>
          </a:xfrm>
        </p:spPr>
        <p:txBody>
          <a:bodyPr anchor="ctr">
            <a:normAutofit/>
          </a:bodyPr>
          <a:lstStyle/>
          <a:p>
            <a:r>
              <a:rPr lang="el-GR" sz="2400" u="sng" dirty="0"/>
              <a:t>Αγχώδεις διαταραχές</a:t>
            </a:r>
            <a:r>
              <a:rPr lang="el-GR" sz="2400" dirty="0"/>
              <a:t>. Συμπληρωματική θεραπεία με ά</a:t>
            </a:r>
            <a:r>
              <a:rPr lang="el-GR" sz="2400" dirty="0" smtClean="0"/>
              <a:t>τυπα </a:t>
            </a:r>
            <a:r>
              <a:rPr lang="el-GR" sz="2400" dirty="0" err="1" smtClean="0"/>
              <a:t>αντιψυχωσικά</a:t>
            </a:r>
            <a:r>
              <a:rPr lang="el-GR" sz="2400" dirty="0" smtClean="0"/>
              <a:t> </a:t>
            </a:r>
            <a:r>
              <a:rPr lang="el-GR" sz="2400" dirty="0"/>
              <a:t>(</a:t>
            </a:r>
            <a:r>
              <a:rPr lang="el-GR" sz="2400" dirty="0" err="1"/>
              <a:t>ολανζαπίνη</a:t>
            </a:r>
            <a:r>
              <a:rPr lang="el-GR" sz="2400" dirty="0"/>
              <a:t>, </a:t>
            </a:r>
            <a:r>
              <a:rPr lang="el-GR" sz="2400" dirty="0" err="1"/>
              <a:t>ρισπεριδόνη</a:t>
            </a:r>
            <a:r>
              <a:rPr lang="el-GR" sz="2400" dirty="0"/>
              <a:t>) στην </a:t>
            </a:r>
            <a:r>
              <a:rPr lang="el-GR" sz="2400" dirty="0" err="1"/>
              <a:t>ιδεοψυχαναγκαστική</a:t>
            </a:r>
            <a:r>
              <a:rPr lang="el-GR" sz="2400" dirty="0"/>
              <a:t> διαταραχή και την διαταραχή </a:t>
            </a:r>
            <a:r>
              <a:rPr lang="el-GR" sz="2400" dirty="0" err="1"/>
              <a:t>μετατραυματικού</a:t>
            </a:r>
            <a:r>
              <a:rPr lang="el-GR" sz="2400" dirty="0"/>
              <a:t> στρες.</a:t>
            </a:r>
          </a:p>
          <a:p>
            <a:r>
              <a:rPr lang="el-GR" sz="2400" u="sng" dirty="0"/>
              <a:t>Διαταραχή </a:t>
            </a:r>
            <a:r>
              <a:rPr lang="en-US" sz="2400" u="sng" dirty="0"/>
              <a:t>Tourette</a:t>
            </a:r>
            <a:r>
              <a:rPr lang="el-GR" sz="2400" dirty="0"/>
              <a:t>.</a:t>
            </a:r>
            <a:r>
              <a:rPr lang="en-US" sz="2400" dirty="0"/>
              <a:t> X</a:t>
            </a:r>
            <a:r>
              <a:rPr lang="el-GR" sz="2400" dirty="0" err="1"/>
              <a:t>ρησιμοποιούνται</a:t>
            </a:r>
            <a:r>
              <a:rPr lang="el-GR" sz="2400" dirty="0"/>
              <a:t> </a:t>
            </a:r>
            <a:r>
              <a:rPr lang="el-GR" sz="2400" dirty="0" smtClean="0"/>
              <a:t>τυπικά φάρμακα </a:t>
            </a:r>
            <a:r>
              <a:rPr lang="el-GR" sz="2400" dirty="0"/>
              <a:t>όπως η </a:t>
            </a:r>
            <a:r>
              <a:rPr lang="el-GR" sz="2400" dirty="0" err="1" smtClean="0"/>
              <a:t>αλοπεριδόλη</a:t>
            </a:r>
            <a:r>
              <a:rPr lang="el-GR" sz="2400" dirty="0"/>
              <a:t> </a:t>
            </a:r>
            <a:r>
              <a:rPr lang="el-GR" sz="2400" dirty="0" smtClean="0"/>
              <a:t>και τα άτυπα </a:t>
            </a:r>
            <a:r>
              <a:rPr lang="el-GR" sz="2400" dirty="0" err="1" smtClean="0"/>
              <a:t>ζιπρασιδόνη</a:t>
            </a:r>
            <a:r>
              <a:rPr lang="el-GR" sz="2400" dirty="0" smtClean="0"/>
              <a:t> </a:t>
            </a:r>
            <a:r>
              <a:rPr lang="el-GR" sz="2400" dirty="0"/>
              <a:t>και </a:t>
            </a:r>
            <a:r>
              <a:rPr lang="el-GR" sz="2400" dirty="0" err="1" smtClean="0"/>
              <a:t>ρισπεριδόνη</a:t>
            </a:r>
            <a:r>
              <a:rPr lang="el-GR" sz="2400" dirty="0"/>
              <a:t>, αν και δεν έχουν έγκριση από τον </a:t>
            </a:r>
            <a:r>
              <a:rPr lang="en-US" sz="2400" dirty="0" smtClean="0"/>
              <a:t>FDA</a:t>
            </a:r>
            <a:r>
              <a:rPr lang="el-GR" sz="2400" dirty="0" smtClean="0"/>
              <a:t>,</a:t>
            </a:r>
            <a:r>
              <a:rPr lang="en-US" sz="2400" dirty="0" smtClean="0"/>
              <a:t> </a:t>
            </a:r>
            <a:r>
              <a:rPr lang="el-GR" sz="2400" dirty="0"/>
              <a:t>για την καταστολή των </a:t>
            </a:r>
            <a:r>
              <a:rPr lang="el-GR" sz="2400" dirty="0" err="1" smtClean="0"/>
              <a:t>τικς</a:t>
            </a:r>
            <a:r>
              <a:rPr lang="el-GR" sz="2400" dirty="0" smtClean="0"/>
              <a:t>, </a:t>
            </a:r>
            <a:r>
              <a:rPr lang="el-GR" sz="2400" dirty="0"/>
              <a:t>που οφείλονται σε </a:t>
            </a:r>
            <a:r>
              <a:rPr lang="el-GR" sz="2400" dirty="0" smtClean="0"/>
              <a:t>μειωμένη </a:t>
            </a:r>
            <a:r>
              <a:rPr lang="en-US" sz="2400" dirty="0"/>
              <a:t>D2</a:t>
            </a:r>
            <a:r>
              <a:rPr lang="el-GR" sz="2400" dirty="0"/>
              <a:t> </a:t>
            </a:r>
            <a:r>
              <a:rPr lang="el-GR" sz="2400" dirty="0" err="1" smtClean="0"/>
              <a:t>νευροδιαβίβαση</a:t>
            </a:r>
            <a:r>
              <a:rPr lang="el-GR" sz="2400" dirty="0" smtClean="0"/>
              <a:t>, </a:t>
            </a:r>
            <a:r>
              <a:rPr lang="el-GR" sz="2400" dirty="0"/>
              <a:t>στα βασικά γάγγλια.</a:t>
            </a:r>
            <a:endParaRPr lang="en-US" sz="2400" dirty="0"/>
          </a:p>
          <a:p>
            <a:r>
              <a:rPr lang="el-GR" sz="2400" u="sng" dirty="0"/>
              <a:t>Νόσος </a:t>
            </a:r>
            <a:r>
              <a:rPr lang="en-US" sz="2400" u="sng" dirty="0"/>
              <a:t>Huntington</a:t>
            </a:r>
            <a:r>
              <a:rPr lang="el-GR" sz="2400" dirty="0"/>
              <a:t>. Ο αποκλεισμός της </a:t>
            </a:r>
            <a:r>
              <a:rPr lang="en-US" sz="2400" dirty="0"/>
              <a:t>DA </a:t>
            </a:r>
            <a:r>
              <a:rPr lang="el-GR" sz="2400" dirty="0" err="1"/>
              <a:t>καταστέλει</a:t>
            </a:r>
            <a:r>
              <a:rPr lang="el-GR" sz="2400" dirty="0"/>
              <a:t> την σοβαρότητα των </a:t>
            </a:r>
            <a:r>
              <a:rPr lang="el-GR" sz="2400" dirty="0" err="1"/>
              <a:t>χορειοαθετωσικών</a:t>
            </a:r>
            <a:r>
              <a:rPr lang="el-GR" sz="2400" dirty="0"/>
              <a:t> κινήσεων αλλά δεν συνίσταται ιδιαίτερα.</a:t>
            </a:r>
            <a:endParaRPr lang="en-US" sz="2400" dirty="0"/>
          </a:p>
          <a:p>
            <a:r>
              <a:rPr lang="el-GR" sz="2400" u="sng" dirty="0"/>
              <a:t>Αυτισμός</a:t>
            </a:r>
            <a:r>
              <a:rPr lang="el-GR" sz="2400" dirty="0"/>
              <a:t>. Η </a:t>
            </a:r>
            <a:r>
              <a:rPr lang="el-GR" sz="2400" dirty="0" err="1"/>
              <a:t>ρισπεριδόνη</a:t>
            </a:r>
            <a:r>
              <a:rPr lang="el-GR" sz="2400" dirty="0"/>
              <a:t> έχει εγκριθεί από τον </a:t>
            </a:r>
            <a:r>
              <a:rPr lang="en-US" sz="2400" dirty="0"/>
              <a:t>FDA </a:t>
            </a:r>
            <a:r>
              <a:rPr lang="el-GR" sz="2400" dirty="0"/>
              <a:t>για την ευερεθιστικότητα που σχετίζεται με τον αυτισμό σε παιδιά και εφήβους 5-16 ετών.</a:t>
            </a:r>
          </a:p>
        </p:txBody>
      </p:sp>
    </p:spTree>
    <p:extLst>
      <p:ext uri="{BB962C8B-B14F-4D97-AF65-F5344CB8AC3E}">
        <p14:creationId xmlns:p14="http://schemas.microsoft.com/office/powerpoint/2010/main" val="3759599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tretch>
            <a:fillRect/>
          </a:stretch>
        </p:blipFill>
        <p:spPr>
          <a:xfrm>
            <a:off x="696688" y="0"/>
            <a:ext cx="10781210" cy="6873021"/>
          </a:xfrm>
          <a:prstGeom prst="rect">
            <a:avLst/>
          </a:prstGeom>
        </p:spPr>
      </p:pic>
    </p:spTree>
    <p:extLst>
      <p:ext uri="{BB962C8B-B14F-4D97-AF65-F5344CB8AC3E}">
        <p14:creationId xmlns:p14="http://schemas.microsoft.com/office/powerpoint/2010/main" val="8597908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908B1D2-38A1-4C26-8EF2-AB85A580193D}"/>
              </a:ext>
            </a:extLst>
          </p:cNvPr>
          <p:cNvSpPr>
            <a:spLocks noGrp="1"/>
          </p:cNvSpPr>
          <p:nvPr>
            <p:ph type="title"/>
          </p:nvPr>
        </p:nvSpPr>
        <p:spPr>
          <a:xfrm>
            <a:off x="466722" y="586856"/>
            <a:ext cx="3201366" cy="2143126"/>
          </a:xfrm>
        </p:spPr>
        <p:txBody>
          <a:bodyPr anchor="b">
            <a:normAutofit fontScale="90000"/>
          </a:bodyPr>
          <a:lstStyle/>
          <a:p>
            <a:pPr algn="r"/>
            <a:r>
              <a:rPr lang="el-GR" sz="4000" dirty="0">
                <a:solidFill>
                  <a:srgbClr val="FFFFFF"/>
                </a:solidFill>
              </a:rPr>
              <a:t>Θεραπεία της μανίας και της διπολικής διαταραχής</a:t>
            </a:r>
          </a:p>
        </p:txBody>
      </p:sp>
      <p:sp>
        <p:nvSpPr>
          <p:cNvPr id="3" name="Θέση περιεχομένου 2">
            <a:extLst>
              <a:ext uri="{FF2B5EF4-FFF2-40B4-BE49-F238E27FC236}">
                <a16:creationId xmlns:a16="http://schemas.microsoft.com/office/drawing/2014/main" id="{EA374F2C-00FA-4410-B800-9DE31B9F3B86}"/>
              </a:ext>
            </a:extLst>
          </p:cNvPr>
          <p:cNvSpPr>
            <a:spLocks noGrp="1"/>
          </p:cNvSpPr>
          <p:nvPr>
            <p:ph idx="1"/>
          </p:nvPr>
        </p:nvSpPr>
        <p:spPr>
          <a:xfrm>
            <a:off x="4134811" y="253218"/>
            <a:ext cx="8054142" cy="6288259"/>
          </a:xfrm>
        </p:spPr>
        <p:txBody>
          <a:bodyPr anchor="ctr">
            <a:normAutofit/>
          </a:bodyPr>
          <a:lstStyle/>
          <a:p>
            <a:pPr marL="0" indent="0">
              <a:buNone/>
            </a:pPr>
            <a:r>
              <a:rPr lang="el-GR" sz="2000" dirty="0"/>
              <a:t>    </a:t>
            </a:r>
            <a:r>
              <a:rPr lang="el-GR" sz="2400" dirty="0"/>
              <a:t>Η </a:t>
            </a:r>
            <a:r>
              <a:rPr lang="el-GR" sz="2400" u="sng" dirty="0"/>
              <a:t>μανία</a:t>
            </a:r>
            <a:r>
              <a:rPr lang="el-GR" sz="2400" dirty="0"/>
              <a:t> ορίζεται ως η  περίοδος ανεβασμένης, επεκτατικής ή ευερέθιστης διάθεσης, αυξημένης ενεργητικότητας και μειωμένης ανάγκης για ύπνο και αποτελεί τον ένα πόλο της διπολικής διαταραχής.</a:t>
            </a:r>
          </a:p>
          <a:p>
            <a:r>
              <a:rPr lang="el-GR" sz="2400" dirty="0"/>
              <a:t>Οι ασθενείς που βιώνουν σοβαρά επεισόδια μανίας ή μεικτά επεισόδια (μανίας-κατάθλιψης) για τουλάχιστον 7 ημέρες , έχουν διπολική </a:t>
            </a:r>
            <a:r>
              <a:rPr lang="el-GR" sz="2400" u="sng" dirty="0"/>
              <a:t>διαταραχή τύπου Ι</a:t>
            </a:r>
          </a:p>
          <a:p>
            <a:r>
              <a:rPr lang="el-GR" sz="2400" dirty="0"/>
              <a:t>Οι ασθενείς με συνδυασμό επεισοδίων κατάθλιψης και ήπιας μανίας (</a:t>
            </a:r>
            <a:r>
              <a:rPr lang="el-GR" sz="2400" dirty="0" err="1"/>
              <a:t>υπομανίας</a:t>
            </a:r>
            <a:r>
              <a:rPr lang="el-GR" sz="2400" dirty="0"/>
              <a:t>), χωρίς να παρατηρούνται έντονες εξάρσεις μανίας ή μεικτά επεισόδια, έχουν </a:t>
            </a:r>
            <a:r>
              <a:rPr lang="el-GR" sz="2400" u="sng" dirty="0"/>
              <a:t>διπολική διαταραχή τύπου ΙΙ</a:t>
            </a:r>
          </a:p>
          <a:p>
            <a:r>
              <a:rPr lang="el-GR" sz="2400" dirty="0"/>
              <a:t>Η </a:t>
            </a:r>
            <a:r>
              <a:rPr lang="el-GR" sz="2400" u="sng" dirty="0" err="1"/>
              <a:t>υπομανία</a:t>
            </a:r>
            <a:r>
              <a:rPr lang="el-GR" sz="2400" u="sng" dirty="0"/>
              <a:t> </a:t>
            </a:r>
            <a:r>
              <a:rPr lang="el-GR" sz="2400" dirty="0"/>
              <a:t>αποτελεί μια λιγότερο σοβαρή μορφή που δεν οδηγεί συνήθως σε λειτουργική διαταραχή ή νοσηλεία</a:t>
            </a:r>
            <a:endParaRPr lang="el-GR" sz="2400" u="sng" dirty="0"/>
          </a:p>
          <a:p>
            <a:r>
              <a:rPr lang="el-GR" sz="2400" dirty="0"/>
              <a:t>Ασθενείς με </a:t>
            </a:r>
            <a:r>
              <a:rPr lang="el-GR" sz="2400" u="sng" dirty="0"/>
              <a:t>κυκλοθυμία</a:t>
            </a:r>
            <a:r>
              <a:rPr lang="el-GR" sz="2400" dirty="0"/>
              <a:t> εμφανίζουν μανία με λιγότερο σοβαρές μορφές κατάθλιψης. Εξαιρετικά ήπια μορφή διπολικής διαταραχής.</a:t>
            </a:r>
          </a:p>
        </p:txBody>
      </p:sp>
      <p:pic>
        <p:nvPicPr>
          <p:cNvPr id="4" name="Εικόνα 3">
            <a:extLst>
              <a:ext uri="{FF2B5EF4-FFF2-40B4-BE49-F238E27FC236}">
                <a16:creationId xmlns:a16="http://schemas.microsoft.com/office/drawing/2014/main" id="{AF49DE7B-6538-5AB7-9F29-3E6D76680261}"/>
              </a:ext>
            </a:extLst>
          </p:cNvPr>
          <p:cNvPicPr>
            <a:picLocks noChangeAspect="1"/>
          </p:cNvPicPr>
          <p:nvPr/>
        </p:nvPicPr>
        <p:blipFill>
          <a:blip r:embed="rId2"/>
          <a:stretch>
            <a:fillRect/>
          </a:stretch>
        </p:blipFill>
        <p:spPr>
          <a:xfrm>
            <a:off x="569843" y="3234536"/>
            <a:ext cx="3098245" cy="3112077"/>
          </a:xfrm>
          <a:prstGeom prst="rect">
            <a:avLst/>
          </a:prstGeom>
        </p:spPr>
      </p:pic>
    </p:spTree>
    <p:extLst>
      <p:ext uri="{BB962C8B-B14F-4D97-AF65-F5344CB8AC3E}">
        <p14:creationId xmlns:p14="http://schemas.microsoft.com/office/powerpoint/2010/main" val="40589957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6090411-9225-431C-B238-81FF40C1A33F}"/>
              </a:ext>
            </a:extLst>
          </p:cNvPr>
          <p:cNvSpPr>
            <a:spLocks noGrp="1"/>
          </p:cNvSpPr>
          <p:nvPr>
            <p:ph type="title"/>
          </p:nvPr>
        </p:nvSpPr>
        <p:spPr>
          <a:xfrm>
            <a:off x="466722" y="586855"/>
            <a:ext cx="3201366" cy="3387497"/>
          </a:xfrm>
        </p:spPr>
        <p:txBody>
          <a:bodyPr anchor="b">
            <a:normAutofit/>
          </a:bodyPr>
          <a:lstStyle/>
          <a:p>
            <a:pPr algn="r"/>
            <a:r>
              <a:rPr lang="el-GR" sz="3100">
                <a:solidFill>
                  <a:srgbClr val="FFFFFF"/>
                </a:solidFill>
              </a:rPr>
              <a:t>Φάρμακα που χρησιμοποιούνται στη διπολική διαταραχή</a:t>
            </a:r>
          </a:p>
        </p:txBody>
      </p:sp>
      <p:sp>
        <p:nvSpPr>
          <p:cNvPr id="3" name="Θέση περιεχομένου 2">
            <a:extLst>
              <a:ext uri="{FF2B5EF4-FFF2-40B4-BE49-F238E27FC236}">
                <a16:creationId xmlns:a16="http://schemas.microsoft.com/office/drawing/2014/main" id="{B23600F2-7636-4B0C-8F4E-E76AFC4349DF}"/>
              </a:ext>
            </a:extLst>
          </p:cNvPr>
          <p:cNvSpPr>
            <a:spLocks noGrp="1"/>
          </p:cNvSpPr>
          <p:nvPr>
            <p:ph idx="1"/>
          </p:nvPr>
        </p:nvSpPr>
        <p:spPr>
          <a:xfrm>
            <a:off x="4810259" y="649480"/>
            <a:ext cx="6915019" cy="5546047"/>
          </a:xfrm>
        </p:spPr>
        <p:txBody>
          <a:bodyPr anchor="ctr">
            <a:normAutofit/>
          </a:bodyPr>
          <a:lstStyle/>
          <a:p>
            <a:r>
              <a:rPr lang="el-GR" sz="2400" dirty="0"/>
              <a:t>Ο κύριος στόχος της φαρμακολογικής θεραπείας της διπολικής διαταραχής είναι η </a:t>
            </a:r>
            <a:r>
              <a:rPr lang="el-GR" sz="2400" u="sng" dirty="0"/>
              <a:t>μείωση της συχνότητας και της σοβαρότητας</a:t>
            </a:r>
            <a:r>
              <a:rPr lang="el-GR" sz="2400" dirty="0"/>
              <a:t> των διακυμάνσεων της διάθεσης και η </a:t>
            </a:r>
            <a:r>
              <a:rPr lang="el-GR" sz="2400" u="sng" dirty="0"/>
              <a:t>σταθεροποίηση</a:t>
            </a:r>
            <a:r>
              <a:rPr lang="el-GR" sz="2400" dirty="0"/>
              <a:t> της εγκεφαλικής λειτουργίας σε ομαλά επίπεδα.</a:t>
            </a:r>
          </a:p>
          <a:p>
            <a:pPr>
              <a:buFont typeface="Wingdings" panose="05000000000000000000" pitchFamily="2" charset="2"/>
              <a:buChar char="Ø"/>
            </a:pPr>
            <a:r>
              <a:rPr lang="el-GR" sz="2400" dirty="0"/>
              <a:t>Τα </a:t>
            </a:r>
            <a:r>
              <a:rPr lang="el-GR" sz="2400" u="sng" dirty="0" err="1"/>
              <a:t>αντιψυχωτικά</a:t>
            </a:r>
            <a:r>
              <a:rPr lang="el-GR" sz="2400" u="sng" dirty="0"/>
              <a:t> </a:t>
            </a:r>
            <a:r>
              <a:rPr lang="el-GR" sz="2400" u="sng" dirty="0" smtClean="0"/>
              <a:t> άτυπα και τυπικά </a:t>
            </a:r>
            <a:r>
              <a:rPr lang="el-GR" sz="2400" dirty="0" smtClean="0"/>
              <a:t>(</a:t>
            </a:r>
            <a:r>
              <a:rPr lang="el-GR" sz="2400" dirty="0" err="1" smtClean="0"/>
              <a:t>ολανζαπίνη</a:t>
            </a:r>
            <a:r>
              <a:rPr lang="en-US" sz="2400" dirty="0"/>
              <a:t>, </a:t>
            </a:r>
            <a:r>
              <a:rPr lang="el-GR" sz="2400" dirty="0" err="1"/>
              <a:t>ρισπεριδόνη</a:t>
            </a:r>
            <a:r>
              <a:rPr lang="en-US" sz="2400" dirty="0"/>
              <a:t>, </a:t>
            </a:r>
            <a:r>
              <a:rPr lang="el-GR" sz="2400" dirty="0" err="1"/>
              <a:t>αριπιπραζόλη</a:t>
            </a:r>
            <a:r>
              <a:rPr lang="el-GR" sz="2400" dirty="0"/>
              <a:t>, </a:t>
            </a:r>
            <a:r>
              <a:rPr lang="el-GR" sz="2400" dirty="0" err="1"/>
              <a:t>ζιπρασιδόνη</a:t>
            </a:r>
            <a:r>
              <a:rPr lang="el-GR" sz="2400" dirty="0"/>
              <a:t>, </a:t>
            </a:r>
            <a:r>
              <a:rPr lang="el-GR" sz="2400" dirty="0" err="1"/>
              <a:t>κουετιαπίνη</a:t>
            </a:r>
            <a:r>
              <a:rPr lang="el-GR" sz="2400" dirty="0"/>
              <a:t>, </a:t>
            </a:r>
            <a:r>
              <a:rPr lang="el-GR" sz="2400" dirty="0" err="1"/>
              <a:t>αμισουλπρίδη</a:t>
            </a:r>
            <a:r>
              <a:rPr lang="el-GR" sz="2400" dirty="0"/>
              <a:t>, </a:t>
            </a:r>
            <a:r>
              <a:rPr lang="el-GR" sz="2400" dirty="0" err="1"/>
              <a:t>ασεναπίνη</a:t>
            </a:r>
            <a:r>
              <a:rPr lang="el-GR" sz="2400" dirty="0"/>
              <a:t>, </a:t>
            </a:r>
            <a:r>
              <a:rPr lang="el-GR" sz="2400" dirty="0" err="1"/>
              <a:t>αλοπεριδόλη</a:t>
            </a:r>
            <a:r>
              <a:rPr lang="el-GR" sz="2400" dirty="0"/>
              <a:t>)</a:t>
            </a:r>
          </a:p>
          <a:p>
            <a:pPr>
              <a:buFont typeface="Wingdings" panose="05000000000000000000" pitchFamily="2" charset="2"/>
              <a:buChar char="Ø"/>
            </a:pPr>
            <a:r>
              <a:rPr lang="el-GR" sz="2400" dirty="0"/>
              <a:t> </a:t>
            </a:r>
            <a:r>
              <a:rPr lang="el-GR" sz="2400" u="sng" dirty="0"/>
              <a:t>Σταθεροποιητές </a:t>
            </a:r>
            <a:r>
              <a:rPr lang="el-GR" sz="2400" dirty="0"/>
              <a:t>όπως το </a:t>
            </a:r>
            <a:r>
              <a:rPr lang="el-GR" sz="2400" b="1" dirty="0" err="1"/>
              <a:t>λίθιο</a:t>
            </a:r>
            <a:r>
              <a:rPr lang="el-GR" sz="2400" b="1" dirty="0"/>
              <a:t>, </a:t>
            </a:r>
            <a:r>
              <a:rPr lang="el-GR" sz="2400" dirty="0"/>
              <a:t>η </a:t>
            </a:r>
            <a:r>
              <a:rPr lang="el-GR" sz="2400" b="1" dirty="0" err="1" smtClean="0"/>
              <a:t>καρβαμαζεπίνη</a:t>
            </a:r>
            <a:r>
              <a:rPr lang="el-GR" sz="2400" b="1" dirty="0" smtClean="0"/>
              <a:t>, </a:t>
            </a:r>
            <a:r>
              <a:rPr lang="el-GR" sz="2400" b="1" dirty="0" err="1" smtClean="0"/>
              <a:t>λαμοτριγίνη</a:t>
            </a:r>
            <a:r>
              <a:rPr lang="el-GR" sz="2400" b="1" dirty="0" smtClean="0"/>
              <a:t> </a:t>
            </a:r>
            <a:r>
              <a:rPr lang="el-GR" sz="2400" dirty="0"/>
              <a:t>και το </a:t>
            </a:r>
            <a:r>
              <a:rPr lang="el-GR" sz="2400" b="1" dirty="0" err="1"/>
              <a:t>βαλπροϊκό</a:t>
            </a:r>
            <a:r>
              <a:rPr lang="el-GR" sz="2400" b="1" dirty="0"/>
              <a:t> οξύ </a:t>
            </a:r>
            <a:r>
              <a:rPr lang="el-GR" sz="2400" dirty="0"/>
              <a:t>χρησιμοποιούνται ως φάρμακα για τη θεραπεία της διπολικής διαταραχής.</a:t>
            </a:r>
          </a:p>
          <a:p>
            <a:pPr>
              <a:buFont typeface="Wingdings" panose="05000000000000000000" pitchFamily="2" charset="2"/>
              <a:buChar char="ü"/>
            </a:pPr>
            <a:r>
              <a:rPr lang="el-GR" sz="2400" dirty="0"/>
              <a:t>Συνιστάται η φαρμακοθεραπεία να συνοδεύεται από </a:t>
            </a:r>
            <a:r>
              <a:rPr lang="el-GR" sz="2400" dirty="0" err="1"/>
              <a:t>ψυχοεκπαίδευση</a:t>
            </a:r>
            <a:r>
              <a:rPr lang="el-GR" sz="2400" dirty="0"/>
              <a:t>.</a:t>
            </a:r>
          </a:p>
        </p:txBody>
      </p:sp>
      <p:pic>
        <p:nvPicPr>
          <p:cNvPr id="4" name="Εικόνα 3">
            <a:extLst>
              <a:ext uri="{FF2B5EF4-FFF2-40B4-BE49-F238E27FC236}">
                <a16:creationId xmlns:a16="http://schemas.microsoft.com/office/drawing/2014/main" id="{88F66849-0103-1A2A-11BE-DE93ED12E37E}"/>
              </a:ext>
            </a:extLst>
          </p:cNvPr>
          <p:cNvPicPr>
            <a:picLocks noChangeAspect="1"/>
          </p:cNvPicPr>
          <p:nvPr/>
        </p:nvPicPr>
        <p:blipFill>
          <a:blip r:embed="rId2"/>
          <a:stretch>
            <a:fillRect/>
          </a:stretch>
        </p:blipFill>
        <p:spPr>
          <a:xfrm>
            <a:off x="0" y="4529533"/>
            <a:ext cx="4807211" cy="2315473"/>
          </a:xfrm>
          <a:prstGeom prst="rect">
            <a:avLst/>
          </a:prstGeom>
        </p:spPr>
      </p:pic>
      <p:pic>
        <p:nvPicPr>
          <p:cNvPr id="5" name="Εικόνα 4">
            <a:extLst>
              <a:ext uri="{FF2B5EF4-FFF2-40B4-BE49-F238E27FC236}">
                <a16:creationId xmlns:a16="http://schemas.microsoft.com/office/drawing/2014/main" id="{E98B1D7C-C83B-83B5-DB69-09E992D4D68D}"/>
              </a:ext>
            </a:extLst>
          </p:cNvPr>
          <p:cNvPicPr>
            <a:picLocks noChangeAspect="1"/>
          </p:cNvPicPr>
          <p:nvPr/>
        </p:nvPicPr>
        <p:blipFill>
          <a:blip r:embed="rId3"/>
          <a:stretch>
            <a:fillRect/>
          </a:stretch>
        </p:blipFill>
        <p:spPr>
          <a:xfrm>
            <a:off x="707565" y="317794"/>
            <a:ext cx="3028950" cy="1514475"/>
          </a:xfrm>
          <a:prstGeom prst="rect">
            <a:avLst/>
          </a:prstGeom>
        </p:spPr>
      </p:pic>
    </p:spTree>
    <p:extLst>
      <p:ext uri="{BB962C8B-B14F-4D97-AF65-F5344CB8AC3E}">
        <p14:creationId xmlns:p14="http://schemas.microsoft.com/office/powerpoint/2010/main" val="491054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D560E11-3FC9-4BAB-AB42-6153F64B57E6}"/>
              </a:ext>
            </a:extLst>
          </p:cNvPr>
          <p:cNvSpPr>
            <a:spLocks noGrp="1"/>
          </p:cNvSpPr>
          <p:nvPr>
            <p:ph type="title"/>
          </p:nvPr>
        </p:nvSpPr>
        <p:spPr>
          <a:xfrm>
            <a:off x="466721" y="242643"/>
            <a:ext cx="3201366" cy="2694508"/>
          </a:xfrm>
        </p:spPr>
        <p:txBody>
          <a:bodyPr anchor="b">
            <a:normAutofit fontScale="90000"/>
          </a:bodyPr>
          <a:lstStyle/>
          <a:p>
            <a:pPr algn="r"/>
            <a:r>
              <a:rPr lang="el-GR" sz="4000" dirty="0">
                <a:solidFill>
                  <a:srgbClr val="FFFFFF"/>
                </a:solidFill>
              </a:rPr>
              <a:t>Το </a:t>
            </a:r>
            <a:r>
              <a:rPr lang="el-GR" sz="4000" dirty="0" err="1">
                <a:solidFill>
                  <a:srgbClr val="FFFFFF"/>
                </a:solidFill>
              </a:rPr>
              <a:t>λίθιο</a:t>
            </a:r>
            <a:r>
              <a:rPr lang="el-GR" sz="4000" dirty="0">
                <a:solidFill>
                  <a:srgbClr val="FFFFFF"/>
                </a:solidFill>
              </a:rPr>
              <a:t> στη θεραπεία της μανίας και της διπολικής διαταραχής</a:t>
            </a:r>
          </a:p>
        </p:txBody>
      </p:sp>
      <p:sp>
        <p:nvSpPr>
          <p:cNvPr id="3" name="Θέση περιεχομένου 2">
            <a:extLst>
              <a:ext uri="{FF2B5EF4-FFF2-40B4-BE49-F238E27FC236}">
                <a16:creationId xmlns:a16="http://schemas.microsoft.com/office/drawing/2014/main" id="{573B7FE8-A729-4DE1-BDC6-971B0E36009F}"/>
              </a:ext>
            </a:extLst>
          </p:cNvPr>
          <p:cNvSpPr>
            <a:spLocks noGrp="1"/>
          </p:cNvSpPr>
          <p:nvPr>
            <p:ph idx="1"/>
          </p:nvPr>
        </p:nvSpPr>
        <p:spPr>
          <a:xfrm>
            <a:off x="4134810" y="225083"/>
            <a:ext cx="8054141" cy="6499273"/>
          </a:xfrm>
        </p:spPr>
        <p:txBody>
          <a:bodyPr anchor="ctr">
            <a:normAutofit lnSpcReduction="10000"/>
          </a:bodyPr>
          <a:lstStyle/>
          <a:p>
            <a:pPr marL="0" indent="0">
              <a:buNone/>
            </a:pPr>
            <a:endParaRPr lang="el-GR" sz="1400" dirty="0"/>
          </a:p>
          <a:p>
            <a:pPr>
              <a:buFont typeface="Wingdings" panose="05000000000000000000" pitchFamily="2" charset="2"/>
              <a:buChar char="§"/>
            </a:pPr>
            <a:r>
              <a:rPr lang="el-GR" sz="2000" dirty="0" smtClean="0"/>
              <a:t>Το </a:t>
            </a:r>
            <a:r>
              <a:rPr lang="el-GR" sz="2000" dirty="0" err="1"/>
              <a:t>λίθιο</a:t>
            </a:r>
            <a:r>
              <a:rPr lang="el-GR" sz="2000" dirty="0"/>
              <a:t> </a:t>
            </a:r>
            <a:r>
              <a:rPr lang="en-US" sz="2000" dirty="0"/>
              <a:t>(Li) </a:t>
            </a:r>
            <a:r>
              <a:rPr lang="el-GR" sz="2000" dirty="0"/>
              <a:t>φαίνεται να δρα στον εγκέφαλο μέσω </a:t>
            </a:r>
            <a:r>
              <a:rPr lang="el-GR" sz="2000" u="sng" dirty="0"/>
              <a:t>αναστολής της απελευθέρωσης ΝΕ και </a:t>
            </a:r>
            <a:r>
              <a:rPr lang="en-US" sz="2000" u="sng" dirty="0"/>
              <a:t>DA </a:t>
            </a:r>
            <a:r>
              <a:rPr lang="el-GR" sz="2000" dirty="0"/>
              <a:t>από τις νευρικές απολήξεις, αναστέλλοντας την </a:t>
            </a:r>
            <a:r>
              <a:rPr lang="en-US" sz="2000" dirty="0" smtClean="0"/>
              <a:t>Ca</a:t>
            </a:r>
            <a:r>
              <a:rPr lang="el-GR" sz="2000" baseline="30000" dirty="0" smtClean="0"/>
              <a:t>2+</a:t>
            </a:r>
            <a:r>
              <a:rPr lang="en-US" sz="2000" dirty="0" smtClean="0"/>
              <a:t>-</a:t>
            </a:r>
            <a:r>
              <a:rPr lang="el-GR" sz="2000" dirty="0"/>
              <a:t>εξαρτώμενη </a:t>
            </a:r>
            <a:r>
              <a:rPr lang="el-GR" sz="2000" dirty="0" err="1"/>
              <a:t>εκπόλωση</a:t>
            </a:r>
            <a:r>
              <a:rPr lang="el-GR" sz="2000" dirty="0"/>
              <a:t>. </a:t>
            </a:r>
          </a:p>
          <a:p>
            <a:pPr>
              <a:buFont typeface="Wingdings" panose="05000000000000000000" pitchFamily="2" charset="2"/>
              <a:buChar char="§"/>
            </a:pPr>
            <a:r>
              <a:rPr lang="el-GR" sz="2000" dirty="0"/>
              <a:t>Δρα </a:t>
            </a:r>
            <a:r>
              <a:rPr lang="el-GR" sz="2000" dirty="0" smtClean="0"/>
              <a:t>επίσης, </a:t>
            </a:r>
            <a:r>
              <a:rPr lang="el-GR" sz="2000" dirty="0"/>
              <a:t>τροποποιώντας ορμονικά </a:t>
            </a:r>
            <a:r>
              <a:rPr lang="el-GR" sz="2000" dirty="0" smtClean="0"/>
              <a:t>ερεθίσματα, </a:t>
            </a:r>
            <a:r>
              <a:rPr lang="el-GR" sz="2000" dirty="0"/>
              <a:t>μέσω του συστήματος της </a:t>
            </a:r>
            <a:r>
              <a:rPr lang="el-GR" sz="2000" dirty="0" err="1"/>
              <a:t>αδενυλικής</a:t>
            </a:r>
            <a:r>
              <a:rPr lang="el-GR" sz="2000" dirty="0"/>
              <a:t> </a:t>
            </a:r>
            <a:r>
              <a:rPr lang="el-GR" sz="2000" dirty="0" err="1"/>
              <a:t>κυκλάσης</a:t>
            </a:r>
            <a:r>
              <a:rPr lang="el-GR" sz="2000" dirty="0"/>
              <a:t> </a:t>
            </a:r>
            <a:r>
              <a:rPr lang="en-US" sz="2000" dirty="0" smtClean="0"/>
              <a:t>(</a:t>
            </a:r>
            <a:r>
              <a:rPr lang="en-US" sz="2000" dirty="0" err="1" smtClean="0"/>
              <a:t>cAMP</a:t>
            </a:r>
            <a:r>
              <a:rPr lang="en-US" sz="2000" dirty="0" smtClean="0"/>
              <a:t>) </a:t>
            </a:r>
            <a:r>
              <a:rPr lang="el-GR" sz="2000" dirty="0" smtClean="0"/>
              <a:t>και αλληλεπίδρασης </a:t>
            </a:r>
            <a:r>
              <a:rPr lang="el-GR" sz="2000" dirty="0"/>
              <a:t>με τις </a:t>
            </a:r>
            <a:r>
              <a:rPr lang="en-US" sz="2000" dirty="0"/>
              <a:t>G </a:t>
            </a:r>
            <a:r>
              <a:rPr lang="el-GR" sz="2000" dirty="0" smtClean="0"/>
              <a:t>πρωτεΐνες, </a:t>
            </a:r>
            <a:r>
              <a:rPr lang="el-GR" sz="2000" dirty="0"/>
              <a:t>διατηρώντας αυτές στην ανενεργή τριμερή </a:t>
            </a:r>
            <a:r>
              <a:rPr lang="el-GR" sz="2000" dirty="0" err="1"/>
              <a:t>αβγ</a:t>
            </a:r>
            <a:r>
              <a:rPr lang="el-GR" sz="2000" dirty="0"/>
              <a:t> κατάσταση.</a:t>
            </a:r>
          </a:p>
          <a:p>
            <a:pPr marL="0" indent="0">
              <a:buNone/>
            </a:pPr>
            <a:r>
              <a:rPr lang="el-GR" sz="2000" dirty="0"/>
              <a:t> Τα </a:t>
            </a:r>
            <a:r>
              <a:rPr lang="el-GR" sz="2000" b="1" dirty="0"/>
              <a:t>άλατα μονοσθενούς </a:t>
            </a:r>
            <a:r>
              <a:rPr lang="el-GR" sz="2000" b="1" dirty="0" err="1"/>
              <a:t>κατιόντος</a:t>
            </a:r>
            <a:r>
              <a:rPr lang="el-GR" sz="2000" b="1" dirty="0"/>
              <a:t> </a:t>
            </a:r>
            <a:r>
              <a:rPr lang="el-GR" sz="2000" b="1" dirty="0" err="1"/>
              <a:t>λιθίου</a:t>
            </a:r>
            <a:r>
              <a:rPr lang="el-GR" sz="2000" b="1" dirty="0"/>
              <a:t> (</a:t>
            </a:r>
            <a:r>
              <a:rPr lang="en-US" sz="2000" b="1" dirty="0"/>
              <a:t>Li)</a:t>
            </a:r>
            <a:r>
              <a:rPr lang="el-GR" sz="2000" dirty="0"/>
              <a:t>, </a:t>
            </a:r>
            <a:r>
              <a:rPr lang="el-GR" sz="2000" dirty="0" err="1"/>
              <a:t>καρβονικό</a:t>
            </a:r>
            <a:r>
              <a:rPr lang="el-GR" sz="2000" dirty="0"/>
              <a:t> και κιτρικό </a:t>
            </a:r>
            <a:r>
              <a:rPr lang="el-GR" sz="2000" dirty="0" err="1"/>
              <a:t>λίθιο</a:t>
            </a:r>
            <a:r>
              <a:rPr lang="el-GR" sz="2000" dirty="0"/>
              <a:t> χορηγούνται σε ασθενείς με διπολική διαταραχή και φυσιολογική καρδιακή και νεφρική λειτουργία (επηρεάζει την ικανότητα συμπύκνωσης των ούρων στα νεφρά αλλά επίσης επηρεάζει και την καρδιακή αγωγιμότητα). </a:t>
            </a:r>
          </a:p>
          <a:p>
            <a:pPr>
              <a:buFont typeface="Wingdings" panose="05000000000000000000" pitchFamily="2" charset="2"/>
              <a:buChar char="ü"/>
            </a:pPr>
            <a:r>
              <a:rPr lang="el-GR" sz="2000" dirty="0"/>
              <a:t>Το </a:t>
            </a:r>
            <a:r>
              <a:rPr lang="el-GR" sz="2000" dirty="0" err="1"/>
              <a:t>λίθιο</a:t>
            </a:r>
            <a:r>
              <a:rPr lang="el-GR" sz="2000" dirty="0"/>
              <a:t> είναι το μόνο σταθεροποιητικό της διάθεσης με δεδομένα στη μείωση της αυτοκτονίας σε </a:t>
            </a:r>
            <a:r>
              <a:rPr lang="el-GR" sz="2000" u="sng" dirty="0"/>
              <a:t>διπολικούς ασθενείς </a:t>
            </a:r>
            <a:r>
              <a:rPr lang="el-GR" sz="2000" dirty="0"/>
              <a:t>αλλά και σε ασθενείς που δεν ανταποκρίνονται ανεπαρκώς στην αντικαταθλιπτική θεραπεία.</a:t>
            </a:r>
          </a:p>
          <a:p>
            <a:pPr>
              <a:buFont typeface="Wingdings" panose="05000000000000000000" pitchFamily="2" charset="2"/>
              <a:buChar char="ü"/>
            </a:pPr>
            <a:r>
              <a:rPr lang="el-GR" sz="2000" dirty="0"/>
              <a:t>Στη φαρμακευτική θεραπεία της </a:t>
            </a:r>
            <a:r>
              <a:rPr lang="el-GR" sz="2000" u="sng" dirty="0"/>
              <a:t>οξείας μανίας </a:t>
            </a:r>
            <a:r>
              <a:rPr lang="el-GR" sz="2000" dirty="0"/>
              <a:t>το </a:t>
            </a:r>
            <a:r>
              <a:rPr lang="el-GR" sz="2000" dirty="0" err="1"/>
              <a:t>λίθιο</a:t>
            </a:r>
            <a:r>
              <a:rPr lang="el-GR" sz="2000" dirty="0"/>
              <a:t> συνδυάζεται με άτυπα </a:t>
            </a:r>
            <a:r>
              <a:rPr lang="el-GR" sz="2000" dirty="0" err="1"/>
              <a:t>αντιψυχωσικά</a:t>
            </a:r>
            <a:r>
              <a:rPr lang="el-GR" sz="2000" dirty="0"/>
              <a:t> φάρμακα λόγω της καθυστερημένης έναρξης δράσης τους αλλά και με </a:t>
            </a:r>
            <a:r>
              <a:rPr lang="el-GR" sz="2000" dirty="0" err="1"/>
              <a:t>καρβαζεπαμίνη</a:t>
            </a:r>
            <a:r>
              <a:rPr lang="el-GR" sz="2000" dirty="0"/>
              <a:t> και </a:t>
            </a:r>
            <a:r>
              <a:rPr lang="el-GR" sz="2000" dirty="0" err="1"/>
              <a:t>βαλπροικό</a:t>
            </a:r>
            <a:r>
              <a:rPr lang="el-GR" sz="2000" dirty="0"/>
              <a:t> οξύ που αποκλείουν </a:t>
            </a:r>
            <a:r>
              <a:rPr lang="el-GR" sz="2000" dirty="0" err="1"/>
              <a:t>τασεο</a:t>
            </a:r>
            <a:r>
              <a:rPr lang="el-GR" sz="2000" dirty="0"/>
              <a:t>-ευαίσθητα κανάλια </a:t>
            </a:r>
            <a:r>
              <a:rPr lang="en-US" sz="2000" dirty="0" smtClean="0"/>
              <a:t>Na</a:t>
            </a:r>
            <a:r>
              <a:rPr lang="el-GR" sz="2000" baseline="30000" dirty="0" smtClean="0"/>
              <a:t>+</a:t>
            </a:r>
            <a:r>
              <a:rPr lang="en-US" sz="2000" dirty="0" smtClean="0"/>
              <a:t> </a:t>
            </a:r>
            <a:r>
              <a:rPr lang="el-GR" sz="2000" dirty="0"/>
              <a:t>και ασβεστίου.</a:t>
            </a:r>
            <a:endParaRPr lang="en-US" sz="2000" dirty="0"/>
          </a:p>
          <a:p>
            <a:pPr>
              <a:buFont typeface="Wingdings" panose="05000000000000000000" pitchFamily="2" charset="2"/>
              <a:buChar char="ü"/>
            </a:pPr>
            <a:r>
              <a:rPr lang="el-GR" sz="2000" dirty="0"/>
              <a:t>Όσο αφορά άλλες θεραπευτικές εφαρμογές τ</a:t>
            </a:r>
            <a:r>
              <a:rPr lang="en-US" sz="2000" dirty="0"/>
              <a:t>o </a:t>
            </a:r>
            <a:r>
              <a:rPr lang="el-GR" sz="2000" dirty="0" err="1"/>
              <a:t>λίθιο</a:t>
            </a:r>
            <a:r>
              <a:rPr lang="el-GR" sz="2000" dirty="0"/>
              <a:t> έχει βρεθεί αποτελεσματικό και ως πρόσθετη θεραπεία στην </a:t>
            </a:r>
            <a:r>
              <a:rPr lang="el-GR" sz="2000" u="sng" dirty="0"/>
              <a:t>ανθεκτική μείζονα κατάθλιψη</a:t>
            </a:r>
            <a:r>
              <a:rPr lang="el-GR" sz="2000" dirty="0"/>
              <a:t>. Κλινικά δεδομένα υποστηρίζουν επίσης το </a:t>
            </a:r>
            <a:r>
              <a:rPr lang="el-GR" sz="2000" dirty="0" err="1"/>
              <a:t>λίθιο</a:t>
            </a:r>
            <a:r>
              <a:rPr lang="el-GR" sz="2000" dirty="0"/>
              <a:t> ως </a:t>
            </a:r>
            <a:r>
              <a:rPr lang="el-GR" sz="2000" dirty="0" err="1"/>
              <a:t>μονοθεραπεία</a:t>
            </a:r>
            <a:r>
              <a:rPr lang="el-GR" sz="2000" dirty="0"/>
              <a:t>  στη μονοπολική διαταραχή με όφελος στη μείωση των αυτοκτονιών.</a:t>
            </a:r>
          </a:p>
        </p:txBody>
      </p:sp>
      <p:pic>
        <p:nvPicPr>
          <p:cNvPr id="4" name="Εικόνα 3">
            <a:extLst>
              <a:ext uri="{FF2B5EF4-FFF2-40B4-BE49-F238E27FC236}">
                <a16:creationId xmlns:a16="http://schemas.microsoft.com/office/drawing/2014/main" id="{3B6EDAD2-50DD-4812-61D1-86B054357880}"/>
              </a:ext>
            </a:extLst>
          </p:cNvPr>
          <p:cNvPicPr>
            <a:picLocks noChangeAspect="1"/>
          </p:cNvPicPr>
          <p:nvPr/>
        </p:nvPicPr>
        <p:blipFill>
          <a:blip r:embed="rId2"/>
          <a:stretch>
            <a:fillRect/>
          </a:stretch>
        </p:blipFill>
        <p:spPr>
          <a:xfrm>
            <a:off x="534362" y="3271527"/>
            <a:ext cx="3133725" cy="1457325"/>
          </a:xfrm>
          <a:prstGeom prst="rect">
            <a:avLst/>
          </a:prstGeom>
        </p:spPr>
      </p:pic>
      <p:pic>
        <p:nvPicPr>
          <p:cNvPr id="5" name="Εικόνα 4">
            <a:extLst>
              <a:ext uri="{FF2B5EF4-FFF2-40B4-BE49-F238E27FC236}">
                <a16:creationId xmlns:a16="http://schemas.microsoft.com/office/drawing/2014/main" id="{BFF75467-34E4-BA58-BF07-DC806BD23FFB}"/>
              </a:ext>
            </a:extLst>
          </p:cNvPr>
          <p:cNvPicPr>
            <a:picLocks noChangeAspect="1"/>
          </p:cNvPicPr>
          <p:nvPr/>
        </p:nvPicPr>
        <p:blipFill>
          <a:blip r:embed="rId3"/>
          <a:stretch>
            <a:fillRect/>
          </a:stretch>
        </p:blipFill>
        <p:spPr>
          <a:xfrm>
            <a:off x="534362" y="4728852"/>
            <a:ext cx="3133725" cy="1922018"/>
          </a:xfrm>
          <a:prstGeom prst="rect">
            <a:avLst/>
          </a:prstGeom>
        </p:spPr>
      </p:pic>
    </p:spTree>
    <p:extLst>
      <p:ext uri="{BB962C8B-B14F-4D97-AF65-F5344CB8AC3E}">
        <p14:creationId xmlns:p14="http://schemas.microsoft.com/office/powerpoint/2010/main" val="24142830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0B7E77C3-3EFD-4666-A217-F00A874BBA32}"/>
              </a:ext>
            </a:extLst>
          </p:cNvPr>
          <p:cNvPicPr>
            <a:picLocks noChangeAspect="1"/>
          </p:cNvPicPr>
          <p:nvPr/>
        </p:nvPicPr>
        <p:blipFill>
          <a:blip r:embed="rId2"/>
          <a:stretch>
            <a:fillRect/>
          </a:stretch>
        </p:blipFill>
        <p:spPr>
          <a:xfrm>
            <a:off x="1524000" y="0"/>
            <a:ext cx="9144000" cy="6858000"/>
          </a:xfrm>
          <a:prstGeom prst="rect">
            <a:avLst/>
          </a:prstGeom>
        </p:spPr>
      </p:pic>
      <p:pic>
        <p:nvPicPr>
          <p:cNvPr id="3" name="Εικόνα 2">
            <a:extLst>
              <a:ext uri="{FF2B5EF4-FFF2-40B4-BE49-F238E27FC236}">
                <a16:creationId xmlns:a16="http://schemas.microsoft.com/office/drawing/2014/main" id="{4FA8FB44-9537-4A01-B3DD-B8F2AA880E94}"/>
              </a:ext>
            </a:extLst>
          </p:cNvPr>
          <p:cNvPicPr>
            <a:picLocks noChangeAspect="1"/>
          </p:cNvPicPr>
          <p:nvPr/>
        </p:nvPicPr>
        <p:blipFill>
          <a:blip r:embed="rId3"/>
          <a:stretch>
            <a:fillRect/>
          </a:stretch>
        </p:blipFill>
        <p:spPr>
          <a:xfrm>
            <a:off x="4268152" y="5295900"/>
            <a:ext cx="2924175" cy="1562100"/>
          </a:xfrm>
          <a:prstGeom prst="rect">
            <a:avLst/>
          </a:prstGeom>
        </p:spPr>
      </p:pic>
      <p:pic>
        <p:nvPicPr>
          <p:cNvPr id="5" name="Εικόνα 4"/>
          <p:cNvPicPr>
            <a:picLocks noChangeAspect="1"/>
          </p:cNvPicPr>
          <p:nvPr/>
        </p:nvPicPr>
        <p:blipFill>
          <a:blip r:embed="rId4"/>
          <a:stretch>
            <a:fillRect/>
          </a:stretch>
        </p:blipFill>
        <p:spPr>
          <a:xfrm>
            <a:off x="10278293" y="4678677"/>
            <a:ext cx="1467395" cy="1234446"/>
          </a:xfrm>
          <a:prstGeom prst="rect">
            <a:avLst/>
          </a:prstGeom>
        </p:spPr>
      </p:pic>
      <p:pic>
        <p:nvPicPr>
          <p:cNvPr id="6" name="Εικόνα 5"/>
          <p:cNvPicPr>
            <a:picLocks noChangeAspect="1"/>
          </p:cNvPicPr>
          <p:nvPr/>
        </p:nvPicPr>
        <p:blipFill>
          <a:blip r:embed="rId5"/>
          <a:stretch>
            <a:fillRect/>
          </a:stretch>
        </p:blipFill>
        <p:spPr>
          <a:xfrm>
            <a:off x="7746061" y="4785575"/>
            <a:ext cx="1978495" cy="1094068"/>
          </a:xfrm>
          <a:prstGeom prst="rect">
            <a:avLst/>
          </a:prstGeom>
        </p:spPr>
      </p:pic>
      <p:pic>
        <p:nvPicPr>
          <p:cNvPr id="7" name="Εικόνα 6"/>
          <p:cNvPicPr>
            <a:picLocks noChangeAspect="1"/>
          </p:cNvPicPr>
          <p:nvPr/>
        </p:nvPicPr>
        <p:blipFill>
          <a:blip r:embed="rId6"/>
          <a:stretch>
            <a:fillRect/>
          </a:stretch>
        </p:blipFill>
        <p:spPr>
          <a:xfrm>
            <a:off x="7961566" y="5879643"/>
            <a:ext cx="1686822" cy="978357"/>
          </a:xfrm>
          <a:prstGeom prst="rect">
            <a:avLst/>
          </a:prstGeom>
        </p:spPr>
      </p:pic>
      <p:pic>
        <p:nvPicPr>
          <p:cNvPr id="9" name="Εικόνα 8"/>
          <p:cNvPicPr>
            <a:picLocks noChangeAspect="1"/>
          </p:cNvPicPr>
          <p:nvPr/>
        </p:nvPicPr>
        <p:blipFill>
          <a:blip r:embed="rId7"/>
          <a:stretch>
            <a:fillRect/>
          </a:stretch>
        </p:blipFill>
        <p:spPr>
          <a:xfrm>
            <a:off x="10110274" y="5879643"/>
            <a:ext cx="1744624" cy="847778"/>
          </a:xfrm>
          <a:prstGeom prst="rect">
            <a:avLst/>
          </a:prstGeom>
        </p:spPr>
      </p:pic>
      <p:pic>
        <p:nvPicPr>
          <p:cNvPr id="4" name="Εικόνα 3"/>
          <p:cNvPicPr>
            <a:picLocks noChangeAspect="1"/>
          </p:cNvPicPr>
          <p:nvPr/>
        </p:nvPicPr>
        <p:blipFill>
          <a:blip r:embed="rId8"/>
          <a:stretch>
            <a:fillRect/>
          </a:stretch>
        </p:blipFill>
        <p:spPr>
          <a:xfrm>
            <a:off x="10278293" y="3621458"/>
            <a:ext cx="1824323" cy="926640"/>
          </a:xfrm>
          <a:prstGeom prst="rect">
            <a:avLst/>
          </a:prstGeom>
        </p:spPr>
      </p:pic>
      <p:pic>
        <p:nvPicPr>
          <p:cNvPr id="8" name="Εικόνα 7"/>
          <p:cNvPicPr>
            <a:picLocks noChangeAspect="1"/>
          </p:cNvPicPr>
          <p:nvPr/>
        </p:nvPicPr>
        <p:blipFill>
          <a:blip r:embed="rId9"/>
          <a:stretch>
            <a:fillRect/>
          </a:stretch>
        </p:blipFill>
        <p:spPr>
          <a:xfrm>
            <a:off x="10550804" y="2202529"/>
            <a:ext cx="1312080" cy="1353639"/>
          </a:xfrm>
          <a:prstGeom prst="rect">
            <a:avLst/>
          </a:prstGeom>
        </p:spPr>
      </p:pic>
      <p:sp>
        <p:nvSpPr>
          <p:cNvPr id="10" name="TextBox 9"/>
          <p:cNvSpPr txBox="1"/>
          <p:nvPr/>
        </p:nvSpPr>
        <p:spPr>
          <a:xfrm>
            <a:off x="3169920" y="304800"/>
            <a:ext cx="6322372" cy="369332"/>
          </a:xfrm>
          <a:prstGeom prst="rect">
            <a:avLst/>
          </a:prstGeom>
          <a:noFill/>
        </p:spPr>
        <p:txBody>
          <a:bodyPr wrap="none" rtlCol="0">
            <a:spAutoFit/>
          </a:bodyPr>
          <a:lstStyle/>
          <a:p>
            <a:r>
              <a:rPr lang="el-GR" b="1" dirty="0"/>
              <a:t>Το </a:t>
            </a:r>
            <a:r>
              <a:rPr lang="el-GR" b="1" dirty="0" err="1"/>
              <a:t>λίθιο</a:t>
            </a:r>
            <a:r>
              <a:rPr lang="el-GR" b="1" dirty="0"/>
              <a:t> στη θεραπεία της μανίας και της διπολικής διαταραχής</a:t>
            </a:r>
          </a:p>
        </p:txBody>
      </p:sp>
    </p:spTree>
    <p:extLst>
      <p:ext uri="{BB962C8B-B14F-4D97-AF65-F5344CB8AC3E}">
        <p14:creationId xmlns:p14="http://schemas.microsoft.com/office/powerpoint/2010/main" val="32873799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0756DEB2-438C-4EE5-AF27-DD5A8FD33DCB}"/>
              </a:ext>
            </a:extLst>
          </p:cNvPr>
          <p:cNvPicPr>
            <a:picLocks noChangeAspect="1"/>
          </p:cNvPicPr>
          <p:nvPr/>
        </p:nvPicPr>
        <p:blipFill>
          <a:blip r:embed="rId2"/>
          <a:stretch>
            <a:fillRect/>
          </a:stretch>
        </p:blipFill>
        <p:spPr>
          <a:xfrm>
            <a:off x="1439138" y="0"/>
            <a:ext cx="10376170" cy="6858000"/>
          </a:xfrm>
          <a:prstGeom prst="rect">
            <a:avLst/>
          </a:prstGeom>
        </p:spPr>
      </p:pic>
    </p:spTree>
    <p:extLst>
      <p:ext uri="{BB962C8B-B14F-4D97-AF65-F5344CB8AC3E}">
        <p14:creationId xmlns:p14="http://schemas.microsoft.com/office/powerpoint/2010/main" val="5014481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2A5C2E3E-E380-430C-B862-660C9658FF45}"/>
              </a:ext>
            </a:extLst>
          </p:cNvPr>
          <p:cNvSpPr>
            <a:spLocks noGrp="1"/>
          </p:cNvSpPr>
          <p:nvPr>
            <p:ph type="title"/>
          </p:nvPr>
        </p:nvSpPr>
        <p:spPr>
          <a:xfrm>
            <a:off x="826396" y="586855"/>
            <a:ext cx="4230100" cy="3387497"/>
          </a:xfrm>
        </p:spPr>
        <p:txBody>
          <a:bodyPr anchor="b">
            <a:normAutofit/>
          </a:bodyPr>
          <a:lstStyle/>
          <a:p>
            <a:pPr algn="r"/>
            <a:r>
              <a:rPr lang="el-GR" sz="4000">
                <a:solidFill>
                  <a:srgbClr val="FFFFFF"/>
                </a:solidFill>
              </a:rPr>
              <a:t>Κεντρικοί νευροδιαβιβαστές</a:t>
            </a:r>
          </a:p>
        </p:txBody>
      </p:sp>
      <p:sp>
        <p:nvSpPr>
          <p:cNvPr id="3" name="Θέση περιεχομένου 2">
            <a:extLst>
              <a:ext uri="{FF2B5EF4-FFF2-40B4-BE49-F238E27FC236}">
                <a16:creationId xmlns:a16="http://schemas.microsoft.com/office/drawing/2014/main" id="{672AF8BB-93BA-4077-BE8E-66B57F1799A6}"/>
              </a:ext>
            </a:extLst>
          </p:cNvPr>
          <p:cNvSpPr>
            <a:spLocks noGrp="1"/>
          </p:cNvSpPr>
          <p:nvPr>
            <p:ph idx="1"/>
          </p:nvPr>
        </p:nvSpPr>
        <p:spPr>
          <a:xfrm>
            <a:off x="6246056" y="649480"/>
            <a:ext cx="5518152" cy="5546047"/>
          </a:xfrm>
        </p:spPr>
        <p:txBody>
          <a:bodyPr anchor="ctr">
            <a:normAutofit/>
          </a:bodyPr>
          <a:lstStyle/>
          <a:p>
            <a:r>
              <a:rPr lang="el-GR" sz="2400" b="1" dirty="0" err="1"/>
              <a:t>Ακετυλοχολίνη</a:t>
            </a:r>
            <a:r>
              <a:rPr lang="el-GR" sz="2400" dirty="0"/>
              <a:t>: δράση μέσω νικοτινικών και </a:t>
            </a:r>
            <a:r>
              <a:rPr lang="el-GR" sz="2400" dirty="0" err="1"/>
              <a:t>μουσκαρινικών</a:t>
            </a:r>
            <a:r>
              <a:rPr lang="el-GR" sz="2400" dirty="0"/>
              <a:t> υποδοχέων.</a:t>
            </a:r>
          </a:p>
          <a:p>
            <a:r>
              <a:rPr lang="el-GR" sz="2400" b="1" dirty="0" err="1"/>
              <a:t>Κατεχολαμίνες</a:t>
            </a:r>
            <a:r>
              <a:rPr lang="el-GR" sz="2400" dirty="0"/>
              <a:t>: </a:t>
            </a:r>
            <a:r>
              <a:rPr lang="el-GR" sz="2400" dirty="0" err="1"/>
              <a:t>ντοπαμίνη</a:t>
            </a:r>
            <a:r>
              <a:rPr lang="el-GR" sz="2400" dirty="0"/>
              <a:t> (</a:t>
            </a:r>
            <a:r>
              <a:rPr lang="en-US" sz="2400" dirty="0"/>
              <a:t>DA), </a:t>
            </a:r>
            <a:r>
              <a:rPr lang="el-GR" sz="2400" dirty="0" err="1"/>
              <a:t>νορεπινεφρίνη</a:t>
            </a:r>
            <a:r>
              <a:rPr lang="el-GR" sz="2400" dirty="0"/>
              <a:t> (ΝΕ) και </a:t>
            </a:r>
            <a:r>
              <a:rPr lang="el-GR" sz="2400" dirty="0" err="1"/>
              <a:t>επινεφρίνη</a:t>
            </a:r>
            <a:r>
              <a:rPr lang="el-GR" sz="2400" dirty="0"/>
              <a:t> (ΕΡΙ).</a:t>
            </a:r>
          </a:p>
          <a:p>
            <a:r>
              <a:rPr lang="el-GR" sz="2400" b="1" dirty="0"/>
              <a:t>5-υδρόξυτρυπταμίνη </a:t>
            </a:r>
            <a:r>
              <a:rPr lang="el-GR" sz="2400" dirty="0"/>
              <a:t>(</a:t>
            </a:r>
            <a:r>
              <a:rPr lang="el-GR" sz="2400" dirty="0" err="1"/>
              <a:t>σεροτονίνη</a:t>
            </a:r>
            <a:r>
              <a:rPr lang="el-GR" sz="2400" dirty="0"/>
              <a:t>, 5ΗΤ), για  την οποία υπάρχουν 14 </a:t>
            </a:r>
            <a:r>
              <a:rPr lang="el-GR" sz="2400" dirty="0" err="1"/>
              <a:t>υπότυποι</a:t>
            </a:r>
            <a:r>
              <a:rPr lang="el-GR" sz="2400" dirty="0"/>
              <a:t> υποδοχέων.</a:t>
            </a:r>
          </a:p>
          <a:p>
            <a:r>
              <a:rPr lang="el-GR" sz="2400" b="1" dirty="0" err="1"/>
              <a:t>Ισταμίνη</a:t>
            </a:r>
            <a:r>
              <a:rPr lang="el-GR" sz="2400" b="1" dirty="0"/>
              <a:t>:</a:t>
            </a:r>
            <a:r>
              <a:rPr lang="el-GR" sz="2400" dirty="0"/>
              <a:t> υπάρχουν 4 τύποι υποδοχέων. Οι Η1 και Η3 έχουν κατανομή στους νευρώνες, τα νευρογλοία, τα βασικά γάγγλια και τα αγγεία, οι Η2 στο ΓΕΣ,</a:t>
            </a:r>
            <a:r>
              <a:rPr lang="en-US" sz="2400" dirty="0"/>
              <a:t> </a:t>
            </a:r>
            <a:r>
              <a:rPr lang="el-GR" sz="2400" dirty="0"/>
              <a:t>ενώ ο Η4 σε κύτταρα του αίματος όπως </a:t>
            </a:r>
            <a:r>
              <a:rPr lang="el-GR" sz="2400" dirty="0" err="1"/>
              <a:t>ηωσινόφιλα</a:t>
            </a:r>
            <a:r>
              <a:rPr lang="el-GR" sz="2400" dirty="0"/>
              <a:t>, Τ-κύτταρα, </a:t>
            </a:r>
            <a:r>
              <a:rPr lang="el-GR" sz="2400" dirty="0" err="1"/>
              <a:t>βασεόφιλα</a:t>
            </a:r>
            <a:r>
              <a:rPr lang="el-GR" sz="2400" dirty="0"/>
              <a:t>.</a:t>
            </a:r>
          </a:p>
          <a:p>
            <a:endParaRPr lang="el-GR" sz="2000" dirty="0"/>
          </a:p>
        </p:txBody>
      </p:sp>
    </p:spTree>
    <p:extLst>
      <p:ext uri="{BB962C8B-B14F-4D97-AF65-F5344CB8AC3E}">
        <p14:creationId xmlns:p14="http://schemas.microsoft.com/office/powerpoint/2010/main" val="9116644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7DB139D-2451-4745-8950-DCE46F10ADA9}"/>
              </a:ext>
            </a:extLst>
          </p:cNvPr>
          <p:cNvSpPr>
            <a:spLocks noGrp="1"/>
          </p:cNvSpPr>
          <p:nvPr>
            <p:ph type="title"/>
          </p:nvPr>
        </p:nvSpPr>
        <p:spPr>
          <a:xfrm>
            <a:off x="418225" y="132108"/>
            <a:ext cx="3201366" cy="1083127"/>
          </a:xfrm>
        </p:spPr>
        <p:txBody>
          <a:bodyPr anchor="b">
            <a:normAutofit/>
          </a:bodyPr>
          <a:lstStyle/>
          <a:p>
            <a:pPr algn="r"/>
            <a:r>
              <a:rPr lang="el-GR" sz="3100" dirty="0">
                <a:solidFill>
                  <a:srgbClr val="FFFFFF"/>
                </a:solidFill>
              </a:rPr>
              <a:t>Κεντρικοί νευροδιαβιβαστές</a:t>
            </a:r>
          </a:p>
        </p:txBody>
      </p:sp>
      <p:sp>
        <p:nvSpPr>
          <p:cNvPr id="3" name="Θέση περιεχομένου 2">
            <a:extLst>
              <a:ext uri="{FF2B5EF4-FFF2-40B4-BE49-F238E27FC236}">
                <a16:creationId xmlns:a16="http://schemas.microsoft.com/office/drawing/2014/main" id="{DF965407-C5F9-4047-8182-3F7E50898BAD}"/>
              </a:ext>
            </a:extLst>
          </p:cNvPr>
          <p:cNvSpPr>
            <a:spLocks noGrp="1"/>
          </p:cNvSpPr>
          <p:nvPr>
            <p:ph idx="1"/>
          </p:nvPr>
        </p:nvSpPr>
        <p:spPr>
          <a:xfrm>
            <a:off x="5233262" y="511388"/>
            <a:ext cx="6781519" cy="5546047"/>
          </a:xfrm>
        </p:spPr>
        <p:txBody>
          <a:bodyPr anchor="ctr">
            <a:normAutofit lnSpcReduction="10000"/>
          </a:bodyPr>
          <a:lstStyle/>
          <a:p>
            <a:r>
              <a:rPr lang="el-GR" sz="2400" b="1" dirty="0" err="1"/>
              <a:t>Κανναβινοειδή</a:t>
            </a:r>
            <a:r>
              <a:rPr lang="el-GR" sz="2400" dirty="0"/>
              <a:t>: τα φυσικά ενδογενή </a:t>
            </a:r>
            <a:r>
              <a:rPr lang="el-GR" sz="2400" dirty="0" err="1"/>
              <a:t>προσδέματα</a:t>
            </a:r>
            <a:r>
              <a:rPr lang="el-GR" sz="2400" dirty="0"/>
              <a:t> αυτών των υποδοχέων είναι παράγωγα του </a:t>
            </a:r>
            <a:r>
              <a:rPr lang="el-GR" sz="2400" dirty="0" err="1"/>
              <a:t>αραχιδονικού</a:t>
            </a:r>
            <a:r>
              <a:rPr lang="el-GR" sz="2400" dirty="0"/>
              <a:t> οξέος, περιλαμβανομένων της </a:t>
            </a:r>
            <a:r>
              <a:rPr lang="el-GR" sz="2400" dirty="0" err="1"/>
              <a:t>ανανδαμίδης</a:t>
            </a:r>
            <a:r>
              <a:rPr lang="el-GR" sz="2400" dirty="0"/>
              <a:t> και της </a:t>
            </a:r>
            <a:r>
              <a:rPr lang="el-GR" sz="2400" dirty="0" err="1"/>
              <a:t>αραχιδονυλ-γλυκερόλης</a:t>
            </a:r>
            <a:r>
              <a:rPr lang="el-GR" sz="2400" dirty="0"/>
              <a:t>. Οι </a:t>
            </a:r>
            <a:r>
              <a:rPr lang="en-US" sz="2400" dirty="0"/>
              <a:t>CB1 </a:t>
            </a:r>
            <a:r>
              <a:rPr lang="el-GR" sz="2400" dirty="0"/>
              <a:t>υποδοχείς βρίσκονται στο ΚΝΣ ενώ οι </a:t>
            </a:r>
            <a:r>
              <a:rPr lang="en-US" sz="2400" dirty="0"/>
              <a:t>CB2 </a:t>
            </a:r>
            <a:r>
              <a:rPr lang="el-GR" sz="2400" dirty="0"/>
              <a:t>στην </a:t>
            </a:r>
            <a:r>
              <a:rPr lang="el-GR" sz="2400" dirty="0" smtClean="0"/>
              <a:t>περιφέρεια</a:t>
            </a:r>
            <a:r>
              <a:rPr lang="en-US" sz="2400" dirty="0"/>
              <a:t> </a:t>
            </a:r>
            <a:r>
              <a:rPr lang="el-GR" sz="2400" dirty="0" smtClean="0"/>
              <a:t>και είναι τύπου υποδοχέων συνδεόμενων με </a:t>
            </a:r>
            <a:r>
              <a:rPr lang="en-US" sz="2400" dirty="0" smtClean="0"/>
              <a:t>G </a:t>
            </a:r>
            <a:r>
              <a:rPr lang="el-GR" sz="2400" dirty="0" smtClean="0"/>
              <a:t>πρωτεΐνες.</a:t>
            </a:r>
            <a:endParaRPr lang="el-GR" sz="2400" dirty="0"/>
          </a:p>
          <a:p>
            <a:pPr>
              <a:buFont typeface="Wingdings" panose="05000000000000000000" pitchFamily="2" charset="2"/>
              <a:buChar char="ü"/>
            </a:pPr>
            <a:r>
              <a:rPr lang="el-GR" sz="2400" dirty="0"/>
              <a:t>Η δέλτα-9-τετραυδροκανναβινόλη (</a:t>
            </a:r>
            <a:r>
              <a:rPr lang="en-US" sz="2400" dirty="0"/>
              <a:t>THC) </a:t>
            </a:r>
            <a:r>
              <a:rPr lang="el-GR" sz="2400" dirty="0"/>
              <a:t>είναι μία από τις δραστικές ουσίες στη μαριχουάνα.</a:t>
            </a:r>
          </a:p>
          <a:p>
            <a:r>
              <a:rPr lang="el-GR" sz="2400" b="1" dirty="0" err="1"/>
              <a:t>Πουρίνες</a:t>
            </a:r>
            <a:r>
              <a:rPr lang="el-GR" sz="2400" dirty="0"/>
              <a:t>: η </a:t>
            </a:r>
            <a:r>
              <a:rPr lang="el-GR" sz="2400" dirty="0" err="1"/>
              <a:t>αδενοσίνη</a:t>
            </a:r>
            <a:r>
              <a:rPr lang="el-GR" sz="2400" dirty="0"/>
              <a:t>, το ΑΤΡ, </a:t>
            </a:r>
            <a:r>
              <a:rPr lang="el-GR" sz="2400" dirty="0" smtClean="0"/>
              <a:t>το</a:t>
            </a:r>
            <a:r>
              <a:rPr lang="en-US" sz="2400" dirty="0" smtClean="0"/>
              <a:t> ADP, </a:t>
            </a:r>
            <a:r>
              <a:rPr lang="el-GR" sz="2400" dirty="0" smtClean="0"/>
              <a:t>το</a:t>
            </a:r>
            <a:r>
              <a:rPr lang="en-US" sz="2400" dirty="0" smtClean="0"/>
              <a:t> </a:t>
            </a:r>
            <a:r>
              <a:rPr lang="en-US" sz="2400" dirty="0"/>
              <a:t>UDP </a:t>
            </a:r>
            <a:r>
              <a:rPr lang="el-GR" sz="2400" dirty="0"/>
              <a:t>και </a:t>
            </a:r>
            <a:r>
              <a:rPr lang="en-US" sz="2400" dirty="0"/>
              <a:t>UTP</a:t>
            </a:r>
            <a:r>
              <a:rPr lang="el-GR" sz="2400" dirty="0"/>
              <a:t> έχουν ρόλους και ως </a:t>
            </a:r>
            <a:r>
              <a:rPr lang="el-GR" sz="2400" dirty="0" err="1"/>
              <a:t>εξωκυτταρικά</a:t>
            </a:r>
            <a:r>
              <a:rPr lang="el-GR" sz="2400" dirty="0"/>
              <a:t> </a:t>
            </a:r>
            <a:r>
              <a:rPr lang="el-GR" sz="2400" dirty="0" err="1"/>
              <a:t>σηματοδοτικά</a:t>
            </a:r>
            <a:r>
              <a:rPr lang="el-GR" sz="2400" dirty="0"/>
              <a:t> μόρια. Το ΑΤΡ εκκρίνεται με τις </a:t>
            </a:r>
            <a:r>
              <a:rPr lang="el-GR" sz="2400" dirty="0" err="1"/>
              <a:t>κατεχολαμίνες</a:t>
            </a:r>
            <a:r>
              <a:rPr lang="el-GR" sz="2400" dirty="0"/>
              <a:t> στα </a:t>
            </a:r>
            <a:r>
              <a:rPr lang="el-GR" sz="2400" dirty="0" err="1"/>
              <a:t>αδρενεργικά</a:t>
            </a:r>
            <a:r>
              <a:rPr lang="el-GR" sz="2400" dirty="0"/>
              <a:t> νεύρα. Οι υποδοχείς των </a:t>
            </a:r>
            <a:r>
              <a:rPr lang="el-GR" sz="2400" dirty="0" err="1"/>
              <a:t>πουρινών</a:t>
            </a:r>
            <a:r>
              <a:rPr lang="el-GR" sz="2400" dirty="0"/>
              <a:t> είναι του τύπου Ρ1 και Ρ2. </a:t>
            </a:r>
            <a:r>
              <a:rPr lang="en-US" sz="2400" dirty="0"/>
              <a:t>O</a:t>
            </a:r>
            <a:r>
              <a:rPr lang="el-GR" sz="2400" dirty="0"/>
              <a:t>ι Ρ1 και </a:t>
            </a:r>
            <a:r>
              <a:rPr lang="el-GR" sz="2400" dirty="0" smtClean="0"/>
              <a:t>Ρ2</a:t>
            </a:r>
            <a:r>
              <a:rPr lang="en-US" sz="2400" dirty="0" smtClean="0"/>
              <a:t>Y</a:t>
            </a:r>
            <a:r>
              <a:rPr lang="el-GR" sz="2400" dirty="0" smtClean="0"/>
              <a:t> </a:t>
            </a:r>
            <a:r>
              <a:rPr lang="el-GR" sz="2400" dirty="0"/>
              <a:t>είναι </a:t>
            </a:r>
            <a:r>
              <a:rPr lang="en-US" sz="2400" dirty="0"/>
              <a:t>GPCRs </a:t>
            </a:r>
            <a:r>
              <a:rPr lang="el-GR" sz="2400" dirty="0"/>
              <a:t>εξαρτώμενοι από </a:t>
            </a:r>
            <a:r>
              <a:rPr lang="el-GR" sz="2400" dirty="0" err="1" smtClean="0"/>
              <a:t>πρόσδεμα</a:t>
            </a:r>
            <a:r>
              <a:rPr lang="en-US" sz="2400" dirty="0" smtClean="0"/>
              <a:t> </a:t>
            </a:r>
            <a:r>
              <a:rPr lang="el-GR" sz="2400" dirty="0" smtClean="0"/>
              <a:t>ενώ </a:t>
            </a:r>
            <a:r>
              <a:rPr lang="el-GR" sz="2400" dirty="0"/>
              <a:t>οι </a:t>
            </a:r>
            <a:r>
              <a:rPr lang="el-GR" sz="2400" dirty="0" smtClean="0"/>
              <a:t>Ρ2</a:t>
            </a:r>
            <a:r>
              <a:rPr lang="en-US" sz="2400" dirty="0" smtClean="0"/>
              <a:t>X</a:t>
            </a:r>
            <a:r>
              <a:rPr lang="el-GR" sz="2400" dirty="0" smtClean="0"/>
              <a:t> </a:t>
            </a:r>
            <a:r>
              <a:rPr lang="el-GR" sz="2400" dirty="0"/>
              <a:t>είναι ιοντικοί </a:t>
            </a:r>
            <a:r>
              <a:rPr lang="el-GR" sz="2400" dirty="0" smtClean="0"/>
              <a:t>δίαυλοι</a:t>
            </a:r>
            <a:endParaRPr lang="el-GR" sz="2400" dirty="0"/>
          </a:p>
        </p:txBody>
      </p:sp>
      <p:pic>
        <p:nvPicPr>
          <p:cNvPr id="5" name="Εικόνα 4"/>
          <p:cNvPicPr>
            <a:picLocks noChangeAspect="1"/>
          </p:cNvPicPr>
          <p:nvPr/>
        </p:nvPicPr>
        <p:blipFill>
          <a:blip r:embed="rId2"/>
          <a:stretch>
            <a:fillRect/>
          </a:stretch>
        </p:blipFill>
        <p:spPr>
          <a:xfrm>
            <a:off x="0" y="4318337"/>
            <a:ext cx="4601479" cy="2549801"/>
          </a:xfrm>
          <a:prstGeom prst="rect">
            <a:avLst/>
          </a:prstGeom>
        </p:spPr>
      </p:pic>
      <p:pic>
        <p:nvPicPr>
          <p:cNvPr id="4" name="Εικόνα 3"/>
          <p:cNvPicPr>
            <a:picLocks noChangeAspect="1"/>
          </p:cNvPicPr>
          <p:nvPr/>
        </p:nvPicPr>
        <p:blipFill>
          <a:blip r:embed="rId3"/>
          <a:stretch>
            <a:fillRect/>
          </a:stretch>
        </p:blipFill>
        <p:spPr>
          <a:xfrm>
            <a:off x="-43751" y="1337204"/>
            <a:ext cx="4688979" cy="3055142"/>
          </a:xfrm>
          <a:prstGeom prst="rect">
            <a:avLst/>
          </a:prstGeom>
        </p:spPr>
      </p:pic>
    </p:spTree>
    <p:extLst>
      <p:ext uri="{BB962C8B-B14F-4D97-AF65-F5344CB8AC3E}">
        <p14:creationId xmlns:p14="http://schemas.microsoft.com/office/powerpoint/2010/main" val="25230121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135233" y="329904"/>
            <a:ext cx="9377499" cy="6003676"/>
          </a:xfrm>
          <a:prstGeom prst="rect">
            <a:avLst/>
          </a:prstGeom>
        </p:spPr>
      </p:pic>
      <p:sp>
        <p:nvSpPr>
          <p:cNvPr id="3" name="TextBox 2"/>
          <p:cNvSpPr txBox="1"/>
          <p:nvPr/>
        </p:nvSpPr>
        <p:spPr>
          <a:xfrm>
            <a:off x="226422" y="531223"/>
            <a:ext cx="1994263" cy="2308324"/>
          </a:xfrm>
          <a:prstGeom prst="rect">
            <a:avLst/>
          </a:prstGeom>
          <a:noFill/>
        </p:spPr>
        <p:txBody>
          <a:bodyPr wrap="square" rtlCol="0">
            <a:spAutoFit/>
          </a:bodyPr>
          <a:lstStyle/>
          <a:p>
            <a:r>
              <a:rPr lang="el-GR" b="1" dirty="0" smtClean="0"/>
              <a:t>Η </a:t>
            </a:r>
            <a:r>
              <a:rPr lang="el-GR" b="1" dirty="0" err="1"/>
              <a:t>αδενοσίνη</a:t>
            </a:r>
            <a:r>
              <a:rPr lang="el-GR" b="1" dirty="0"/>
              <a:t>, το ΑΤΡ, το</a:t>
            </a:r>
            <a:r>
              <a:rPr lang="en-US" b="1" dirty="0"/>
              <a:t> </a:t>
            </a:r>
            <a:r>
              <a:rPr lang="el-GR" b="1" dirty="0" smtClean="0"/>
              <a:t>Α</a:t>
            </a:r>
            <a:r>
              <a:rPr lang="en-US" b="1" dirty="0" smtClean="0"/>
              <a:t>DP</a:t>
            </a:r>
            <a:r>
              <a:rPr lang="el-GR" b="1" dirty="0" smtClean="0"/>
              <a:t>, </a:t>
            </a:r>
            <a:r>
              <a:rPr lang="en-US" b="1" dirty="0" smtClean="0"/>
              <a:t>AMP, </a:t>
            </a:r>
            <a:r>
              <a:rPr lang="el-GR" b="1" dirty="0" smtClean="0"/>
              <a:t>αλλά</a:t>
            </a:r>
            <a:r>
              <a:rPr lang="en-US" b="1" dirty="0" smtClean="0"/>
              <a:t> </a:t>
            </a:r>
            <a:r>
              <a:rPr lang="el-GR" b="1" dirty="0" smtClean="0"/>
              <a:t>και τα  </a:t>
            </a:r>
            <a:r>
              <a:rPr lang="en-US" b="1" dirty="0" smtClean="0"/>
              <a:t>UTP, UDP</a:t>
            </a:r>
            <a:r>
              <a:rPr lang="el-GR" b="1" dirty="0" smtClean="0"/>
              <a:t> </a:t>
            </a:r>
            <a:r>
              <a:rPr lang="el-GR" b="1" dirty="0"/>
              <a:t>έχουν ρόλους και ως </a:t>
            </a:r>
            <a:r>
              <a:rPr lang="el-GR" b="1" dirty="0" err="1"/>
              <a:t>εξωκυτταρικά</a:t>
            </a:r>
            <a:r>
              <a:rPr lang="el-GR" b="1" dirty="0"/>
              <a:t> </a:t>
            </a:r>
            <a:r>
              <a:rPr lang="el-GR" b="1" dirty="0" err="1"/>
              <a:t>σηματοδοτικά</a:t>
            </a:r>
            <a:r>
              <a:rPr lang="el-GR" b="1" dirty="0"/>
              <a:t> μόρια.</a:t>
            </a:r>
          </a:p>
        </p:txBody>
      </p:sp>
    </p:spTree>
    <p:extLst>
      <p:ext uri="{BB962C8B-B14F-4D97-AF65-F5344CB8AC3E}">
        <p14:creationId xmlns:p14="http://schemas.microsoft.com/office/powerpoint/2010/main" val="3002518660"/>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2600</TotalTime>
  <Words>5037</Words>
  <Application>Microsoft Office PowerPoint</Application>
  <PresentationFormat>Ευρεία οθόνη</PresentationFormat>
  <Paragraphs>235</Paragraphs>
  <Slides>53</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53</vt:i4>
      </vt:variant>
    </vt:vector>
  </HeadingPairs>
  <TitlesOfParts>
    <vt:vector size="58" baseType="lpstr">
      <vt:lpstr>Arial</vt:lpstr>
      <vt:lpstr>Calibri</vt:lpstr>
      <vt:lpstr>Calibri Light</vt:lpstr>
      <vt:lpstr>Wingdings</vt:lpstr>
      <vt:lpstr>Θέμα του Office</vt:lpstr>
      <vt:lpstr>Νευροδιαβίβαση και ΚΝΣ</vt:lpstr>
      <vt:lpstr>Νευροδιαβίβαση- μετασυναπτικά κανάλια</vt:lpstr>
      <vt:lpstr>Παρουσίαση του PowerPoint</vt:lpstr>
      <vt:lpstr>Κεντρικοί νευροδιαβιβαστές</vt:lpstr>
      <vt:lpstr>Παρουσίαση του PowerPoint</vt:lpstr>
      <vt:lpstr>Παρουσίαση του PowerPoint</vt:lpstr>
      <vt:lpstr>Κεντρικοί νευροδιαβιβαστές</vt:lpstr>
      <vt:lpstr>Κεντρικοί νευροδιαβιβαστές</vt:lpstr>
      <vt:lpstr>Παρουσίαση του PowerPoint</vt:lpstr>
      <vt:lpstr>Ρυθμιστικά μόρια</vt:lpstr>
      <vt:lpstr>Ρυθμιστικά μόρια</vt:lpstr>
      <vt:lpstr>Παρουσίαση του PowerPoint</vt:lpstr>
      <vt:lpstr>Ρυθμιστικά μόρια</vt:lpstr>
      <vt:lpstr>Ο Ιπποκράτης (460-337 π.Χ.), διατύπωσε τη θεωρία ότι ο εγκέφαλος ήταν το όργανο που είναι επιφορτισμένο με τις νοητικές λειτουργίες, και τις διαταραχές.</vt:lpstr>
      <vt:lpstr>Φαρμακευτική θεραπεία της κατάθλιψης και των διαταραχών άγχους</vt:lpstr>
      <vt:lpstr>Αντικαταθλιπτικά φάρμακα</vt:lpstr>
      <vt:lpstr>Εκλεκτικοί αναστολείς επαναπρόσληψης σεροτονίνης (SSRIs) </vt:lpstr>
      <vt:lpstr>Εκλεκτικοί αναστολείς επαναπρόσληψης σεροτονίνης (SSRIs)</vt:lpstr>
      <vt:lpstr>Αναστολείς επαναπρόσληψης σεροτονίνης και νορεπινεφρίνης (SNRIs). </vt:lpstr>
      <vt:lpstr>Αναστολείς επαναπρόσληψης σεροτονίνης και νορεπινεφρίνης (SNRIs). </vt:lpstr>
      <vt:lpstr>Παρουσίαση του PowerPoint</vt:lpstr>
      <vt:lpstr>Παρουσίαση του PowerPoint</vt:lpstr>
      <vt:lpstr>Παρενέργειες SSRI και SNRI αντικαταθλιπτικών</vt:lpstr>
      <vt:lpstr>Άτυπα Αντικαταθλιπτικά φάρμακα</vt:lpstr>
      <vt:lpstr>Άτυπα αντικαταθλιπτικά φάρμακα  </vt:lpstr>
      <vt:lpstr>Άτυπα αντικαταθλιπτικά φάρμακα</vt:lpstr>
      <vt:lpstr>Αντικαταθλιπτικά φάρμακα Τρικυκλικά αντικαθλιπτικά (TCAs) </vt:lpstr>
      <vt:lpstr>Τρικυκλικά αντικαθλιπτικά (TCAs) </vt:lpstr>
      <vt:lpstr>Αντικαταθλιπτικά φάρμακα Αναστολείς μονοαμινοξειδάσης (MAOIs) </vt:lpstr>
      <vt:lpstr>Παρουσίαση του PowerPoint</vt:lpstr>
      <vt:lpstr>Αποτελεσματικότητα αντικαταθλιπτικών φαρμάκων</vt:lpstr>
      <vt:lpstr>Αποτελεσματικότητα αντικαταθλιπτικών φαρμάκων</vt:lpstr>
      <vt:lpstr>Άλλα  φάρμακα με αγχολυτική δράση</vt:lpstr>
      <vt:lpstr>Άλλα   φάρμακα με αγχολυτική δράση</vt:lpstr>
      <vt:lpstr>Φαρμακοθεραπεία της ψύχωσης και μανίας</vt:lpstr>
      <vt:lpstr>Φαρμακοθεραπεία της ψύχωσης και μανίας</vt:lpstr>
      <vt:lpstr>Παρουσίαση του PowerPoint</vt:lpstr>
      <vt:lpstr>Φαρμακοθεραπεία της ψύχωσης και μανίας</vt:lpstr>
      <vt:lpstr>Τα τυπικά αντιψυχωσικά (πρώτης γενιάς)</vt:lpstr>
      <vt:lpstr>Τα τυπικά αντιψυχωσικά (πρώτης γενιάς)</vt:lpstr>
      <vt:lpstr>Παρουσίαση του PowerPoint</vt:lpstr>
      <vt:lpstr>Παρουσίαση του PowerPoint</vt:lpstr>
      <vt:lpstr>Τα νεότερα άτυπα αντιψυχωσικά (δεύτερης γενιάς) </vt:lpstr>
      <vt:lpstr>Παρουσίαση του PowerPoint</vt:lpstr>
      <vt:lpstr>Παρουσίαση του PowerPoint</vt:lpstr>
      <vt:lpstr>Στη βραχυπρόθεσμη θεραπεία</vt:lpstr>
      <vt:lpstr>Μακροπρόθεσμη θεραπεία</vt:lpstr>
      <vt:lpstr>Κακόηθες Νευροληπτικό Σύνδρομο(NMS) </vt:lpstr>
      <vt:lpstr>Άλλες θεραπευτικές χρήσεις των αντιψυχωσικών φαρμάκων </vt:lpstr>
      <vt:lpstr>Θεραπεία της μανίας και της διπολικής διαταραχής</vt:lpstr>
      <vt:lpstr>Φάρμακα που χρησιμοποιούνται στη διπολική διαταραχή</vt:lpstr>
      <vt:lpstr>Το λίθιο στη θεραπεία της μανίας και της διπολικής διαταραχής</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Νευροδιαβίβαση και ΚΝΣ</dc:title>
  <dc:creator>Χριστόπουλος Θεόδωρος</dc:creator>
  <cp:lastModifiedBy>User</cp:lastModifiedBy>
  <cp:revision>553</cp:revision>
  <dcterms:created xsi:type="dcterms:W3CDTF">2020-11-17T17:01:39Z</dcterms:created>
  <dcterms:modified xsi:type="dcterms:W3CDTF">2025-03-26T08:22:41Z</dcterms:modified>
</cp:coreProperties>
</file>