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sldIdLst>
    <p:sldId id="350" r:id="rId2"/>
    <p:sldId id="351" r:id="rId3"/>
    <p:sldId id="352" r:id="rId4"/>
    <p:sldId id="357" r:id="rId5"/>
    <p:sldId id="358" r:id="rId6"/>
    <p:sldId id="364" r:id="rId7"/>
    <p:sldId id="359" r:id="rId8"/>
    <p:sldId id="349" r:id="rId9"/>
    <p:sldId id="356" r:id="rId10"/>
    <p:sldId id="366" r:id="rId11"/>
    <p:sldId id="360" r:id="rId12"/>
    <p:sldId id="354" r:id="rId13"/>
    <p:sldId id="365" r:id="rId14"/>
    <p:sldId id="361" r:id="rId15"/>
    <p:sldId id="346" r:id="rId16"/>
    <p:sldId id="329" r:id="rId17"/>
    <p:sldId id="330" r:id="rId18"/>
    <p:sldId id="331" r:id="rId19"/>
    <p:sldId id="334" r:id="rId20"/>
    <p:sldId id="332" r:id="rId21"/>
    <p:sldId id="335" r:id="rId22"/>
    <p:sldId id="345" r:id="rId23"/>
    <p:sldId id="342" r:id="rId24"/>
    <p:sldId id="337" r:id="rId25"/>
    <p:sldId id="336" r:id="rId26"/>
    <p:sldId id="338" r:id="rId27"/>
    <p:sldId id="339" r:id="rId28"/>
    <p:sldId id="340" r:id="rId29"/>
    <p:sldId id="341" r:id="rId30"/>
    <p:sldId id="343" r:id="rId31"/>
    <p:sldId id="367" r:id="rId32"/>
    <p:sldId id="348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86387" autoAdjust="0"/>
  </p:normalViewPr>
  <p:slideViewPr>
    <p:cSldViewPr>
      <p:cViewPr varScale="1">
        <p:scale>
          <a:sx n="64" d="100"/>
          <a:sy n="64" d="100"/>
        </p:scale>
        <p:origin x="17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B501F9-34D7-40BD-9CCB-CFF5390FA7BA}" type="datetimeFigureOut">
              <a:rPr lang="en-US"/>
              <a:pPr>
                <a:defRPr/>
              </a:pPr>
              <a:t>2/27/2021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F854451B-2877-4FF2-ABF7-B05917BF9C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761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655135-D7D8-4140-B350-50C868D4961F}" type="slidenum">
              <a:rPr lang="en-GB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03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413976-FA80-46AE-9B07-CE7D10DE644E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936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7F7AA5-3D69-4DAC-AFA5-C919398740E2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839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2D07BAC-60B6-4EC9-813C-CB55AB7E5479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738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A8AA78-7ADD-4A7D-92BF-EA9134B27186}" type="slidenum">
              <a:rPr lang="el-GR">
                <a:latin typeface="Arial" charset="0"/>
              </a:rPr>
              <a:pPr/>
              <a:t>9</a:t>
            </a:fld>
            <a:endParaRPr lang="el-GR">
              <a:latin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46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B8C05F-4841-4D51-A246-1A7FD436E944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530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E7E036-8C47-4116-AC1F-407F505961EC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82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3680B2-52B4-4612-A07F-8E8D2C398B26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C9158-9E56-4B63-8394-5F4FC9F63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F611A7-EA0B-489D-B757-A6CBAFA9F892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0C66E-C437-48A1-88C0-1B83B014C5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06D2E3-98F9-4549-97D9-EE919E938771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AE688-7CCA-4AA1-8009-B661E29FDD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EAF56E-BA12-4DF2-8C3D-CE28DE753A05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5137B-9338-4C8F-8D61-891A153D12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1BC2DB-1DAC-4C31-9735-3D206C6FEA52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A0272-7F65-42BB-B044-7B765AC668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CADF91-18F5-4DB6-96AC-D1144B7352F3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8429A-209A-44FE-9FA9-30C842FA9A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9802B8-9F67-41CC-A7EC-B4A6A448C34F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ABBAF-1B9E-4577-A4D2-F46A19F67D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226E6F-7C16-40E0-B3A0-492088E7F8AB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0D51A-4E22-4154-A92A-6892A128CC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CFEBBF-E192-437A-B87F-0221DBC3EFC6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711F3-ACEA-4B4F-85F4-CCB6A22639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21EBBD-DE56-4E40-9113-4C92017566A4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16626-A9C9-4F9A-8DB6-8F42FCA897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290F99-BE9F-43E2-A3EA-7F6BE4E3E203}" type="datetime1">
              <a:rPr lang="en-US"/>
              <a:pPr>
                <a:defRPr/>
              </a:pPr>
              <a:t>2/27/2021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A5B57-4CDF-4F75-BDBF-6A470FFE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1000" r="89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629469A-397E-49A2-9810-70CC17B47CD1}" type="datetime1">
              <a:rPr lang="en-US"/>
              <a:pPr>
                <a:defRPr/>
              </a:pPr>
              <a:t>2/27/2021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fld id="{A1CDB6FB-8182-46DA-A383-68EEC3985D55}" type="slidenum">
              <a:rPr lang="en-US"/>
              <a:pPr/>
              <a:t>‹#›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9" r:id="rId1"/>
    <p:sldLayoutId id="2147484210" r:id="rId2"/>
    <p:sldLayoutId id="2147484211" r:id="rId3"/>
    <p:sldLayoutId id="2147484212" r:id="rId4"/>
    <p:sldLayoutId id="2147484213" r:id="rId5"/>
    <p:sldLayoutId id="2147484214" r:id="rId6"/>
    <p:sldLayoutId id="2147484215" r:id="rId7"/>
    <p:sldLayoutId id="2147484216" r:id="rId8"/>
    <p:sldLayoutId id="2147484217" r:id="rId9"/>
    <p:sldLayoutId id="2147484218" r:id="rId10"/>
    <p:sldLayoutId id="214748421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de.gr/index.php?board=41.0" TargetMode="External"/><Relationship Id="rId2" Type="http://schemas.openxmlformats.org/officeDocument/2006/relationships/hyperlink" Target="http://pekp.gr/?page_id=13/nipiagogo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oodeftikidask.com/index.php?option=com_kunena&amp;Itemid=73&amp;func=lates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portfolio.org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portfolio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ahara.org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ythagoreionip.blogspot.gr/2013/11/blog-post_7.html" TargetMode="External"/><Relationship Id="rId2" Type="http://schemas.openxmlformats.org/officeDocument/2006/relationships/hyperlink" Target="http://www.nipiagogoi.g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31nipiagogeio.blogspot.gr/2014/02/terra.html" TargetMode="External"/><Relationship Id="rId5" Type="http://schemas.openxmlformats.org/officeDocument/2006/relationships/hyperlink" Target="http://e-children.blogspot.gr/2014/01/blog-post_9041.html#axzz2qt24IK48" TargetMode="External"/><Relationship Id="rId4" Type="http://schemas.openxmlformats.org/officeDocument/2006/relationships/hyperlink" Target="http://www.popi-it.gr/nipiagogeio/thematikes-enotites/body/soma-joan-miro/#.UnnyeVM4li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ipedia.org/wiki/Wik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pedia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wiki.org/wiki/MediaWik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l.wikipedia.org/wiki/&#914;&#953;&#954;&#953;&#960;&#945;&#943;&#948;&#949;&#953;&#945;:&#932;&#953;_&#949;&#943;&#957;&#945;&#953;_&#951;_&#914;&#953;&#954;&#953;&#960;&#945;&#943;&#948;&#949;&#953;&#945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633413"/>
            <a:ext cx="7407275" cy="19970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sz="4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GB" sz="3600" b="1" dirty="0" smtClean="0"/>
              <a:t> 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l-GR" sz="4000" b="1" dirty="0" smtClean="0"/>
              <a:t>Προηγμένες </a:t>
            </a:r>
            <a:r>
              <a:rPr lang="el-GR" sz="4000" b="1" dirty="0"/>
              <a:t>υπηρεσίες </a:t>
            </a:r>
            <a:r>
              <a:rPr lang="el-GR" sz="4000" b="1" dirty="0" smtClean="0"/>
              <a:t>Διαδικτύου: </a:t>
            </a:r>
            <a:r>
              <a:rPr lang="el-GR" sz="4000" b="1" dirty="0" err="1" smtClean="0"/>
              <a:t>Blogs</a:t>
            </a:r>
            <a:r>
              <a:rPr lang="en-US" sz="4000" b="1" dirty="0" smtClean="0"/>
              <a:t>, </a:t>
            </a:r>
            <a:r>
              <a:rPr lang="el-GR" sz="4000" b="1" dirty="0" err="1" smtClean="0"/>
              <a:t>Forums</a:t>
            </a:r>
            <a:r>
              <a:rPr lang="en-US" sz="4000" b="1" dirty="0" smtClean="0"/>
              <a:t>, </a:t>
            </a:r>
            <a:r>
              <a:rPr lang="el-GR" sz="4000" b="1" dirty="0" err="1"/>
              <a:t>Wikis</a:t>
            </a:r>
            <a:r>
              <a:rPr lang="el-GR" sz="4000" b="1" dirty="0"/>
              <a:t> </a:t>
            </a:r>
            <a:r>
              <a:rPr lang="en-US" sz="4000" b="1" dirty="0"/>
              <a:t>&amp; </a:t>
            </a:r>
            <a:r>
              <a:rPr lang="el-GR" sz="4000" b="1" dirty="0" err="1"/>
              <a:t>Portfolios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63" y="2928938"/>
            <a:ext cx="7786687" cy="1928812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b="1" i="1" dirty="0" smtClean="0"/>
              <a:t>7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</a:t>
            </a:r>
            <a:r>
              <a:rPr lang="el-GR" b="1" dirty="0" smtClean="0"/>
              <a:t>Κεφάλαιο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Κόμης, Β. (2004), </a:t>
            </a:r>
            <a:r>
              <a:rPr lang="el-GR" i="1" dirty="0" smtClean="0"/>
              <a:t>Εισαγωγή στις Εφαρμογές των ΤΠΕ στην Εκπαίδευση, </a:t>
            </a:r>
            <a:r>
              <a:rPr lang="el-GR" dirty="0" smtClean="0"/>
              <a:t>Αθήνα, Εκδόσεις Νέων Τεχνολογιών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4300" b="1" i="1" dirty="0"/>
              <a:t>2</a:t>
            </a:r>
            <a:r>
              <a:rPr lang="el-GR" sz="4300" b="1" i="1" baseline="30000" dirty="0" smtClean="0"/>
              <a:t>ο</a:t>
            </a:r>
            <a:r>
              <a:rPr lang="el-GR" sz="4300" b="1" i="1" dirty="0" smtClean="0"/>
              <a:t> Εργαστήριο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900" dirty="0"/>
              <a:t>Παραδείγματα σελίδων και εργαλείων Web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2276872"/>
            <a:ext cx="7499350" cy="3971528"/>
          </a:xfrm>
        </p:spPr>
        <p:txBody>
          <a:bodyPr/>
          <a:lstStyle/>
          <a:p>
            <a:r>
              <a:rPr lang="en-US" b="1" dirty="0" smtClean="0">
                <a:solidFill>
                  <a:srgbClr val="568D1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Wiki</a:t>
            </a:r>
            <a:endParaRPr lang="el-GR" b="1" dirty="0" smtClean="0">
              <a:solidFill>
                <a:srgbClr val="568D14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2550" indent="0">
              <a:buNone/>
            </a:pPr>
            <a:endParaRPr lang="el-GR" b="1" dirty="0">
              <a:solidFill>
                <a:srgbClr val="568D14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u="sng" dirty="0">
                <a:hlinkClick r:id="rId2"/>
              </a:rPr>
              <a:t>http://en.wikipedia.org/wiki/Main_Page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137B-9338-4C8F-8D61-891A153D127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86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Παράδειγμα </a:t>
            </a:r>
            <a:r>
              <a:rPr lang="en-US" dirty="0" smtClean="0"/>
              <a:t>Wiki</a:t>
            </a:r>
            <a:endParaRPr lang="el-GR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435100" y="1385888"/>
            <a:ext cx="7499350" cy="4800600"/>
          </a:xfrm>
        </p:spPr>
        <p:txBody>
          <a:bodyPr/>
          <a:lstStyle/>
          <a:p>
            <a:r>
              <a:rPr lang="el-GR" dirty="0" smtClean="0"/>
              <a:t>Στο </a:t>
            </a:r>
            <a:r>
              <a:rPr lang="en-US" dirty="0" smtClean="0"/>
              <a:t>E - Class </a:t>
            </a:r>
            <a:endParaRPr lang="el-GR" dirty="0" smtClean="0"/>
          </a:p>
          <a:p>
            <a:pPr lvl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74638"/>
            <a:ext cx="76755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Forum</a:t>
            </a:r>
            <a:r>
              <a:rPr lang="el-GR" dirty="0" smtClean="0"/>
              <a:t> (πίνακας ανακοινώσεων)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/>
              <a:t>Υπηρεσία ψηφιακού πίνακα ανακοινώσεων όπου χρήστες  </a:t>
            </a:r>
            <a:br>
              <a:rPr lang="el-GR" dirty="0" smtClean="0"/>
            </a:br>
            <a:r>
              <a:rPr lang="el-GR" dirty="0" smtClean="0"/>
              <a:t>μπορούν να συζητήσουν γραπ</a:t>
            </a:r>
            <a:r>
              <a:rPr lang="en-US" dirty="0" smtClean="0"/>
              <a:t>t</a:t>
            </a:r>
            <a:r>
              <a:rPr lang="el-GR" dirty="0" smtClean="0"/>
              <a:t>ώς πάνω σε ένα ή περισσότερα θέματα. </a:t>
            </a:r>
          </a:p>
          <a:p>
            <a:pPr eaLnBrk="1" hangingPunct="1"/>
            <a:r>
              <a:rPr lang="el-GR" dirty="0" smtClean="0"/>
              <a:t>Οι συζητήσεις είναι ασύγχρονες </a:t>
            </a:r>
          </a:p>
          <a:p>
            <a:pPr eaLnBrk="1" hangingPunct="1"/>
            <a:r>
              <a:rPr lang="el-GR" dirty="0" smtClean="0"/>
              <a:t>Δημιουργία μιας κοινότητας 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28677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4E699D-94B6-424A-AD67-9072A9B1BEB1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900" dirty="0"/>
              <a:t>Παραδείγματα σελίδων και εργαλείων Web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2060848"/>
            <a:ext cx="7499350" cy="4187552"/>
          </a:xfrm>
        </p:spPr>
        <p:txBody>
          <a:bodyPr/>
          <a:lstStyle/>
          <a:p>
            <a:r>
              <a:rPr lang="en-US" b="1" dirty="0">
                <a:solidFill>
                  <a:srgbClr val="568D1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Forum</a:t>
            </a:r>
          </a:p>
          <a:p>
            <a:endParaRPr lang="en-US" dirty="0"/>
          </a:p>
          <a:p>
            <a:r>
              <a:rPr lang="en-US" u="sng" dirty="0">
                <a:hlinkClick r:id="rId2"/>
              </a:rPr>
              <a:t>http://pekp.gr/?page_id=13/nipiagogoi</a:t>
            </a:r>
            <a:endParaRPr lang="en-US" dirty="0"/>
          </a:p>
          <a:p>
            <a:r>
              <a:rPr lang="en-US" u="sng" dirty="0">
                <a:hlinkClick r:id="rId3"/>
              </a:rPr>
              <a:t>http://www.pde.gr/index.php?board=41.0</a:t>
            </a:r>
            <a:endParaRPr lang="en-US" dirty="0"/>
          </a:p>
          <a:p>
            <a:r>
              <a:rPr lang="en-US" u="sng" dirty="0">
                <a:hlinkClick r:id="rId4"/>
              </a:rPr>
              <a:t>http://www.proodeftikidask.com/index.php?option=com_kunena&amp;Itemid=73&amp;func=latest</a:t>
            </a:r>
            <a:r>
              <a:rPr lang="en-US" u="sng" dirty="0"/>
              <a:t> </a:t>
            </a:r>
            <a:endParaRPr lang="el-GR" u="sng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137B-9338-4C8F-8D61-891A153D127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20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Παράδειγμα </a:t>
            </a:r>
            <a:r>
              <a:rPr lang="en-US" dirty="0" smtClean="0"/>
              <a:t>Forum</a:t>
            </a:r>
            <a:endParaRPr lang="el-GR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435100" y="1385888"/>
            <a:ext cx="7499350" cy="4800600"/>
          </a:xfrm>
        </p:spPr>
        <p:txBody>
          <a:bodyPr/>
          <a:lstStyle/>
          <a:p>
            <a:r>
              <a:rPr lang="el-GR" dirty="0" smtClean="0"/>
              <a:t>Στο </a:t>
            </a:r>
            <a:r>
              <a:rPr lang="en-US" dirty="0" smtClean="0"/>
              <a:t>E - Class </a:t>
            </a:r>
            <a:endParaRPr lang="el-GR" dirty="0" smtClean="0"/>
          </a:p>
          <a:p>
            <a:pPr lvl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2684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Ηλεκτρονικ</a:t>
            </a:r>
            <a:r>
              <a:rPr lang="el-GR" b="1" dirty="0">
                <a:solidFill>
                  <a:schemeClr val="tx2">
                    <a:satMod val="130000"/>
                  </a:schemeClr>
                </a:solidFill>
              </a:rPr>
              <a:t>ό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tx2">
                    <a:satMod val="130000"/>
                  </a:schemeClr>
                </a:solidFill>
              </a:rPr>
              <a:t>Πορτφόλιο</a:t>
            </a:r>
            <a: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3600" b="1" dirty="0" smtClean="0">
                <a:solidFill>
                  <a:schemeClr val="tx2">
                    <a:satMod val="130000"/>
                  </a:schemeClr>
                </a:solidFill>
              </a:rPr>
              <a:t>Electronic Portfolios </a:t>
            </a:r>
            <a:endParaRPr lang="en-GB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31747" name="Picture 4" descr="C:\Documents and Settings\xpuser\Desktop\eportfoli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2133600"/>
            <a:ext cx="470376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είναι το </a:t>
            </a:r>
            <a:r>
              <a:rPr lang="en-US" dirty="0" smtClean="0"/>
              <a:t>e-portfolio</a:t>
            </a:r>
          </a:p>
          <a:p>
            <a:r>
              <a:rPr lang="el-GR" dirty="0" smtClean="0"/>
              <a:t>Περιεχόμενα του </a:t>
            </a:r>
            <a:r>
              <a:rPr lang="en-US" dirty="0" smtClean="0"/>
              <a:t>e-portfolio</a:t>
            </a:r>
          </a:p>
          <a:p>
            <a:r>
              <a:rPr lang="el-GR" dirty="0" smtClean="0"/>
              <a:t>Πλεονεκτήματα της χρήσης του</a:t>
            </a:r>
          </a:p>
          <a:p>
            <a:r>
              <a:rPr lang="el-GR" dirty="0" smtClean="0"/>
              <a:t>Εισαγωγή στο </a:t>
            </a:r>
            <a:r>
              <a:rPr lang="en-US" dirty="0" err="1" smtClean="0"/>
              <a:t>Eduportfolio</a:t>
            </a:r>
            <a:endParaRPr lang="el-G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8B9769-0D22-415C-880F-B0CC38DB221E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Τι είναι το </a:t>
            </a:r>
            <a:r>
              <a:rPr lang="en-US" dirty="0" smtClean="0"/>
              <a:t>e-portfolio</a:t>
            </a:r>
            <a:r>
              <a:rPr lang="el-GR" dirty="0" smtClean="0"/>
              <a:t> (1/2)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187450" y="1412875"/>
            <a:ext cx="7499350" cy="4860925"/>
          </a:xfrm>
        </p:spPr>
        <p:txBody>
          <a:bodyPr/>
          <a:lstStyle/>
          <a:p>
            <a:pPr algn="just"/>
            <a:r>
              <a:rPr lang="el-GR" sz="2800" dirty="0" smtClean="0"/>
              <a:t>Είναι μία ψηφιακή συλλογή ηλεκτρονικών στοιχείων που εμπεριέχει παρουσιάσεις, πηγές και επιτεύγματα ενός ατόμου, μιας ομάδας ή ενός οργανισμού.</a:t>
            </a:r>
          </a:p>
          <a:p>
            <a:pPr algn="just"/>
            <a:r>
              <a:rPr lang="el-GR" sz="2800" dirty="0" smtClean="0"/>
              <a:t>Τα ηλεκτρονικά στοιχεία μπορεί να είναι ενσωματωμένο κείμενο, ηλεκτρονικά αρχεία, εικόνες, πολυμέσα, </a:t>
            </a:r>
            <a:r>
              <a:rPr lang="el-GR" sz="2800" dirty="0" err="1" smtClean="0"/>
              <a:t>υπερσύνδεσμοι</a:t>
            </a:r>
            <a:r>
              <a:rPr lang="el-GR" sz="2800" dirty="0" smtClean="0"/>
              <a:t> και </a:t>
            </a:r>
            <a:r>
              <a:rPr lang="en-US" sz="2800" dirty="0" smtClean="0"/>
              <a:t>blog </a:t>
            </a:r>
            <a:r>
              <a:rPr lang="el-GR" sz="2800" dirty="0" smtClean="0"/>
              <a:t>δημοσιεύσεις.</a:t>
            </a:r>
          </a:p>
          <a:p>
            <a:pPr>
              <a:buFont typeface="Wingdings 2" pitchFamily="18" charset="2"/>
              <a:buNone/>
            </a:pP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 dirty="0"/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452180-7A2A-4086-893D-314F42CCE36D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Τι είναι το </a:t>
            </a:r>
            <a:r>
              <a:rPr lang="en-US" dirty="0" smtClean="0"/>
              <a:t>e-portfolio</a:t>
            </a:r>
            <a:r>
              <a:rPr lang="el-GR" dirty="0" smtClean="0"/>
              <a:t> (2/2)</a:t>
            </a: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187450" y="1412875"/>
            <a:ext cx="7499350" cy="4800600"/>
          </a:xfrm>
        </p:spPr>
        <p:txBody>
          <a:bodyPr/>
          <a:lstStyle/>
          <a:p>
            <a:pPr algn="just"/>
            <a:r>
              <a:rPr lang="el-GR" sz="2800" dirty="0" smtClean="0"/>
              <a:t>Δεν αποτελεί μόνο μία παρουσίαση αρχείων, αλλά και ένα διαχειριστικό εργαλείο για την οργάνωση των εργασιών που δημιουργούνται από διάφορες εφαρμογές.</a:t>
            </a:r>
          </a:p>
          <a:p>
            <a:pPr algn="just"/>
            <a:r>
              <a:rPr lang="el-GR" sz="2800" dirty="0" smtClean="0"/>
              <a:t>Ο χρήστης έχει την επιλογή να ελέγχει ποιος θα έχει πρόσβαση στις εργασίες του. </a:t>
            </a:r>
          </a:p>
          <a:p>
            <a:pPr algn="just"/>
            <a:r>
              <a:rPr lang="el-GR" sz="2800" dirty="0" smtClean="0"/>
              <a:t>Τα </a:t>
            </a:r>
            <a:r>
              <a:rPr lang="en-US" sz="2800" dirty="0" smtClean="0"/>
              <a:t>e-portfolios </a:t>
            </a:r>
            <a:r>
              <a:rPr lang="el-GR" sz="2800" dirty="0" smtClean="0"/>
              <a:t>επιτρέπουν την παρουσίαση των ικανοτήτων του χρήστη, αλλά αποτελούν και μία πλατφόρμα για έκφραση των ιδεών του χρήστη και ανατροφοδότηση.</a:t>
            </a:r>
            <a:endParaRPr lang="el-GR" dirty="0" smtClean="0"/>
          </a:p>
          <a:p>
            <a:pPr algn="just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2C1CCD-16B3-4017-BC07-FAD448A5642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Περιεχόμενα του </a:t>
            </a:r>
            <a:r>
              <a:rPr lang="en-US" dirty="0" smtClean="0"/>
              <a:t>e</a:t>
            </a:r>
            <a:r>
              <a:rPr lang="el-GR" dirty="0" smtClean="0"/>
              <a:t>-</a:t>
            </a:r>
            <a:r>
              <a:rPr lang="en-US" dirty="0" smtClean="0"/>
              <a:t>portfolio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403350" y="1484313"/>
            <a:ext cx="7499350" cy="4800600"/>
          </a:xfrm>
        </p:spPr>
        <p:txBody>
          <a:bodyPr/>
          <a:lstStyle/>
          <a:p>
            <a:pPr>
              <a:defRPr/>
            </a:pPr>
            <a:r>
              <a:rPr lang="el-GR" sz="2000" dirty="0" smtClean="0"/>
              <a:t>Προσωπικές πληροφορίες</a:t>
            </a:r>
          </a:p>
          <a:p>
            <a:pPr>
              <a:defRPr/>
            </a:pPr>
            <a:r>
              <a:rPr lang="el-GR" sz="2000" dirty="0" smtClean="0"/>
              <a:t>Μαθησιακό ιστορικό</a:t>
            </a:r>
          </a:p>
          <a:p>
            <a:pPr>
              <a:defRPr/>
            </a:pPr>
            <a:r>
              <a:rPr lang="el-GR" sz="2000" dirty="0" err="1" smtClean="0"/>
              <a:t>Αναγνωρισιμότητα</a:t>
            </a:r>
            <a:r>
              <a:rPr lang="el-GR" sz="2000" dirty="0" smtClean="0"/>
              <a:t> (βραβεία και πιστοποιητικά)</a:t>
            </a:r>
          </a:p>
          <a:p>
            <a:pPr>
              <a:defRPr/>
            </a:pPr>
            <a:r>
              <a:rPr lang="el-GR" sz="2000" dirty="0" smtClean="0"/>
              <a:t>Εργασίες, ανάθεση σχεδίων εργασίας</a:t>
            </a:r>
            <a:endParaRPr lang="en-US" sz="2000" dirty="0" smtClean="0"/>
          </a:p>
          <a:p>
            <a:pPr>
              <a:defRPr/>
            </a:pPr>
            <a:r>
              <a:rPr lang="el-GR" sz="2000" dirty="0" smtClean="0"/>
              <a:t>Σχόλια του διδάσκοντος</a:t>
            </a:r>
            <a:endParaRPr lang="en-US" sz="2000" dirty="0" smtClean="0"/>
          </a:p>
          <a:p>
            <a:pPr>
              <a:defRPr/>
            </a:pPr>
            <a:r>
              <a:rPr lang="el-GR" sz="2000" dirty="0" smtClean="0"/>
              <a:t>Προσωπικά σχόλια</a:t>
            </a:r>
          </a:p>
          <a:p>
            <a:pPr>
              <a:defRPr/>
            </a:pPr>
            <a:r>
              <a:rPr lang="el-GR" sz="2000" dirty="0" smtClean="0"/>
              <a:t>Σχέδια, στόχοι</a:t>
            </a:r>
            <a:endParaRPr lang="en-US" sz="2000" dirty="0" smtClean="0"/>
          </a:p>
          <a:p>
            <a:pPr>
              <a:defRPr/>
            </a:pPr>
            <a:r>
              <a:rPr lang="el-GR" sz="2000" dirty="0" smtClean="0"/>
              <a:t>Προσωπικές αξίες και ενδιαφέροντα</a:t>
            </a:r>
            <a:endParaRPr lang="en-US" sz="2000" dirty="0" smtClean="0"/>
          </a:p>
          <a:p>
            <a:pPr>
              <a:defRPr/>
            </a:pPr>
            <a:r>
              <a:rPr lang="el-GR" sz="2000" dirty="0" smtClean="0"/>
              <a:t>Παρουσιάσεις, δημοσιεύσεις</a:t>
            </a:r>
            <a:endParaRPr lang="en-US" sz="2000" dirty="0" smtClean="0"/>
          </a:p>
          <a:p>
            <a:pPr>
              <a:defRPr/>
            </a:pPr>
            <a:r>
              <a:rPr lang="el-GR" sz="2000" dirty="0" smtClean="0"/>
              <a:t>Προσωπικές δραστηριότητες, επαγγελματική ανάπτυξη</a:t>
            </a:r>
          </a:p>
          <a:p>
            <a:pPr>
              <a:defRPr/>
            </a:pP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Όλα τα στοιχεία πρέπει να έχουν ως στόχο να δείχνουν μια δεξιότητα, μία αποκτηθείσα γνώση. </a:t>
            </a:r>
            <a:endParaRPr lang="en-US" sz="2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301711-37CB-4405-9A43-929DAF9F013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>
                <a:solidFill>
                  <a:schemeClr val="tx2">
                    <a:satMod val="130000"/>
                  </a:schemeClr>
                </a:solidFill>
              </a:rPr>
              <a:t>Σκοπός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1214438"/>
            <a:ext cx="7862887" cy="4800600"/>
          </a:xfrm>
        </p:spPr>
        <p:txBody>
          <a:bodyPr/>
          <a:lstStyle/>
          <a:p>
            <a:pPr eaLnBrk="1" hangingPunct="1"/>
            <a:r>
              <a:rPr lang="el-GR" dirty="0" smtClean="0"/>
              <a:t>Γνωριμία και εξοικείωση με προηγμένες υπηρεσίες και εργαλεία του </a:t>
            </a:r>
            <a:r>
              <a:rPr lang="en-US" dirty="0" smtClean="0"/>
              <a:t>Web</a:t>
            </a:r>
            <a:r>
              <a:rPr lang="el-GR" dirty="0" smtClean="0"/>
              <a:t> 2.0, όπως το </a:t>
            </a:r>
            <a:r>
              <a:rPr lang="en-US" dirty="0" smtClean="0"/>
              <a:t>blog</a:t>
            </a:r>
            <a:r>
              <a:rPr lang="el-GR" dirty="0" smtClean="0"/>
              <a:t>, το </a:t>
            </a:r>
            <a:r>
              <a:rPr lang="en-US" dirty="0" smtClean="0"/>
              <a:t>wiki </a:t>
            </a:r>
            <a:r>
              <a:rPr lang="el-GR" dirty="0" smtClean="0"/>
              <a:t>και το </a:t>
            </a:r>
            <a:r>
              <a:rPr lang="en-US" dirty="0" smtClean="0"/>
              <a:t>portfolio</a:t>
            </a:r>
            <a:r>
              <a:rPr lang="el-GR" dirty="0" smtClean="0"/>
              <a:t>.</a:t>
            </a:r>
          </a:p>
          <a:p>
            <a:pPr eaLnBrk="1" hangingPunct="1"/>
            <a:r>
              <a:rPr lang="el-GR" dirty="0" smtClean="0"/>
              <a:t>Αυτόνομη χρήση βασικών εργαλείων του Web 2.0 (</a:t>
            </a:r>
            <a:r>
              <a:rPr lang="el-GR" dirty="0" err="1" smtClean="0"/>
              <a:t>blog</a:t>
            </a:r>
            <a:r>
              <a:rPr lang="el-GR" dirty="0" smtClean="0"/>
              <a:t>, </a:t>
            </a:r>
            <a:r>
              <a:rPr lang="el-GR" dirty="0" err="1" smtClean="0"/>
              <a:t>wiki</a:t>
            </a:r>
            <a:r>
              <a:rPr lang="el-GR" dirty="0" smtClean="0"/>
              <a:t>, </a:t>
            </a:r>
            <a:r>
              <a:rPr lang="el-GR" dirty="0" err="1" smtClean="0"/>
              <a:t>portfolio</a:t>
            </a:r>
            <a:r>
              <a:rPr lang="el-GR" dirty="0" smtClean="0"/>
              <a:t>) και οργάνωση πληροφορίας σε ψηφιακό </a:t>
            </a:r>
            <a:r>
              <a:rPr lang="en-US" dirty="0" smtClean="0"/>
              <a:t>Portfolio</a:t>
            </a:r>
            <a:r>
              <a:rPr lang="el-GR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F48C55-07B8-4937-AFAC-8A5FB088454E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Πλεονεκτήματα</a:t>
            </a:r>
            <a:r>
              <a:rPr lang="en-US" dirty="0" smtClean="0"/>
              <a:t> e-portfolio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331913" y="1196975"/>
            <a:ext cx="7499350" cy="4500563"/>
          </a:xfrm>
        </p:spPr>
        <p:txBody>
          <a:bodyPr/>
          <a:lstStyle/>
          <a:p>
            <a:r>
              <a:rPr lang="el-GR" sz="2200" b="1" dirty="0" smtClean="0"/>
              <a:t>Ανταλλαγή ιδεών </a:t>
            </a:r>
            <a:r>
              <a:rPr lang="el-GR" sz="2200" dirty="0" smtClean="0"/>
              <a:t>και ανατροφοδότηση.</a:t>
            </a:r>
          </a:p>
          <a:p>
            <a:r>
              <a:rPr lang="el-GR" sz="2200" dirty="0" smtClean="0"/>
              <a:t>Αντανάκλαση με την εργασία, ώστε το άτομο αποκτά </a:t>
            </a:r>
            <a:r>
              <a:rPr lang="el-GR" sz="2200" b="1" dirty="0" smtClean="0"/>
              <a:t>νόημα στη μάθηση</a:t>
            </a:r>
            <a:r>
              <a:rPr lang="el-GR" sz="2200" dirty="0" smtClean="0"/>
              <a:t>.</a:t>
            </a:r>
          </a:p>
          <a:p>
            <a:r>
              <a:rPr lang="el-GR" sz="2200" b="1" dirty="0" smtClean="0"/>
              <a:t>Διαχείριση</a:t>
            </a:r>
            <a:r>
              <a:rPr lang="el-GR" sz="2200" dirty="0" smtClean="0"/>
              <a:t> της προσωπικής </a:t>
            </a:r>
            <a:r>
              <a:rPr lang="el-GR" sz="2200" b="1" dirty="0" smtClean="0"/>
              <a:t>γνώσης</a:t>
            </a:r>
            <a:r>
              <a:rPr lang="el-GR" sz="2200" dirty="0" smtClean="0"/>
              <a:t>.</a:t>
            </a:r>
          </a:p>
          <a:p>
            <a:r>
              <a:rPr lang="el-GR" sz="2200" b="1" dirty="0" smtClean="0"/>
              <a:t>Ιστορικό</a:t>
            </a:r>
            <a:r>
              <a:rPr lang="el-GR" sz="2200" dirty="0" smtClean="0"/>
              <a:t> της προσωπικής ανάπτυξης.</a:t>
            </a:r>
          </a:p>
          <a:p>
            <a:r>
              <a:rPr lang="el-GR" sz="2200" dirty="0" smtClean="0"/>
              <a:t>Σχεδιασμός και ρύθμιση</a:t>
            </a:r>
            <a:r>
              <a:rPr lang="el-GR" sz="2200" b="1" dirty="0" smtClean="0"/>
              <a:t> στόχων</a:t>
            </a:r>
            <a:r>
              <a:rPr lang="el-GR" sz="2200" dirty="0" smtClean="0"/>
              <a:t>.</a:t>
            </a:r>
          </a:p>
          <a:p>
            <a:r>
              <a:rPr lang="el-GR" sz="2200" b="1" dirty="0" smtClean="0"/>
              <a:t>Σύνδεση</a:t>
            </a:r>
            <a:r>
              <a:rPr lang="el-GR" sz="2200" dirty="0" smtClean="0"/>
              <a:t> μεταξύ μαθησιακών εμπειριών (τυπική και άτυπη εκπαίδευση)</a:t>
            </a:r>
          </a:p>
          <a:p>
            <a:r>
              <a:rPr lang="el-GR" sz="2200" dirty="0" smtClean="0"/>
              <a:t>Κατανόηση των μελλοντικών </a:t>
            </a:r>
            <a:r>
              <a:rPr lang="el-GR" sz="2200" b="1" dirty="0" smtClean="0"/>
              <a:t>μαθησιακών αναγκών </a:t>
            </a:r>
            <a:r>
              <a:rPr lang="el-GR" sz="2200" dirty="0" smtClean="0"/>
              <a:t>με βάση προηγούμενες επιτυχίες και αποτυχίες.</a:t>
            </a:r>
            <a:endParaRPr lang="en-US" sz="2200" dirty="0" smtClean="0"/>
          </a:p>
          <a:p>
            <a:r>
              <a:rPr lang="el-GR" sz="2200" b="1" dirty="0" smtClean="0"/>
              <a:t>Αξιολόγηση της γνώσης </a:t>
            </a:r>
            <a:r>
              <a:rPr lang="el-GR" sz="2200" dirty="0" smtClean="0"/>
              <a:t>από τον εκπαιδευτικό και τον εκπαιδευόμενο (αυτό - αξιολόγηση).</a:t>
            </a:r>
          </a:p>
          <a:p>
            <a:r>
              <a:rPr lang="el-GR" sz="2200" b="1" dirty="0" smtClean="0"/>
              <a:t>Κοινωνική αλληλεπίδραση </a:t>
            </a:r>
            <a:r>
              <a:rPr lang="el-GR" sz="2200" dirty="0" smtClean="0"/>
              <a:t>μεταξύ των συνεργατών.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 dirty="0"/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98DC78-C0FE-4D47-8832-43F064902E20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Eduportfolio</a:t>
            </a:r>
            <a:r>
              <a:rPr lang="el-GR" dirty="0" smtClean="0"/>
              <a:t>: γνωριμία</a:t>
            </a:r>
            <a:endParaRPr lang="en-US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1298575" y="1293813"/>
            <a:ext cx="7499350" cy="5183187"/>
          </a:xfrm>
        </p:spPr>
        <p:txBody>
          <a:bodyPr/>
          <a:lstStyle/>
          <a:p>
            <a:r>
              <a:rPr lang="en-US" sz="2800" dirty="0" smtClean="0">
                <a:hlinkClick r:id="rId2"/>
              </a:rPr>
              <a:t>www.eduportfolio.org/</a:t>
            </a:r>
            <a:r>
              <a:rPr lang="en-US" sz="2800" dirty="0" smtClean="0"/>
              <a:t> </a:t>
            </a:r>
          </a:p>
          <a:p>
            <a:r>
              <a:rPr lang="el-GR" sz="2800" dirty="0" smtClean="0"/>
              <a:t>Το </a:t>
            </a:r>
            <a:r>
              <a:rPr lang="en-US" sz="2800" dirty="0" err="1" smtClean="0"/>
              <a:t>Eduportfolio</a:t>
            </a:r>
            <a:r>
              <a:rPr lang="en-US" sz="2800" dirty="0" smtClean="0"/>
              <a:t> </a:t>
            </a:r>
            <a:r>
              <a:rPr lang="el-GR" sz="2800" dirty="0" smtClean="0"/>
              <a:t>είναι μια πλατφόρμα δημιουργίας ηλεκτρονικών </a:t>
            </a:r>
            <a:r>
              <a:rPr lang="en-US" sz="2800" dirty="0" smtClean="0"/>
              <a:t>portfolios </a:t>
            </a:r>
          </a:p>
          <a:p>
            <a:r>
              <a:rPr lang="el-GR" sz="2800" dirty="0" smtClean="0"/>
              <a:t>Δημιουργήθηκε από το Τμήμα Εκπαίδευσης του Πανεπιστήμιου του Μόντρεαλ </a:t>
            </a:r>
          </a:p>
          <a:p>
            <a:r>
              <a:rPr lang="el-GR" sz="2800" dirty="0" smtClean="0"/>
              <a:t>Προσφέρεται ελεύθερα</a:t>
            </a:r>
          </a:p>
          <a:p>
            <a:r>
              <a:rPr lang="el-GR" sz="2800" dirty="0" smtClean="0"/>
              <a:t>Χρησιμοποιείται από δεκάδες χιλιάδες φοιτητές και εκπαιδευτικούς σε πολλές χώρες του κόσμου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936DDA-4266-40FF-80AF-B1FFE5C8D11E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Eduportfolio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6375" y="1341438"/>
            <a:ext cx="7499350" cy="5183187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Στόχοι:</a:t>
            </a:r>
          </a:p>
          <a:p>
            <a:pPr lvl="1">
              <a:defRPr/>
            </a:pPr>
            <a:r>
              <a:rPr lang="el-GR" dirty="0" smtClean="0"/>
              <a:t>Δημιουργία λογαριασμού στο</a:t>
            </a:r>
          </a:p>
          <a:p>
            <a:pPr marL="914400" lvl="1">
              <a:buFont typeface="Verdana" pitchFamily="34" charset="0"/>
              <a:buNone/>
              <a:defRPr/>
            </a:pPr>
            <a:r>
              <a:rPr lang="fr-FR" dirty="0" smtClean="0">
                <a:hlinkClick r:id="rId2"/>
              </a:rPr>
              <a:t>http://www.eduportfolio.org/</a:t>
            </a:r>
            <a:r>
              <a:rPr lang="fr-FR" dirty="0" smtClean="0"/>
              <a:t> </a:t>
            </a:r>
          </a:p>
          <a:p>
            <a:pPr lvl="1">
              <a:defRPr/>
            </a:pPr>
            <a:r>
              <a:rPr lang="el-GR" dirty="0" smtClean="0"/>
              <a:t>Αλλαγή του κωδικού πρόσβασης</a:t>
            </a:r>
          </a:p>
          <a:p>
            <a:pPr lvl="1">
              <a:defRPr/>
            </a:pPr>
            <a:r>
              <a:rPr lang="el-GR" dirty="0" smtClean="0"/>
              <a:t>Δημιουργία βιτρίνας</a:t>
            </a:r>
          </a:p>
          <a:p>
            <a:pPr lvl="1">
              <a:defRPr/>
            </a:pPr>
            <a:r>
              <a:rPr lang="el-GR" dirty="0" smtClean="0"/>
              <a:t>Εργαλεία διαχείρισης της βιτρίνας</a:t>
            </a:r>
          </a:p>
          <a:p>
            <a:pPr lvl="1">
              <a:defRPr/>
            </a:pPr>
            <a:r>
              <a:rPr lang="el-GR" dirty="0" smtClean="0"/>
              <a:t>Αλλαγή δομής και περιεχομένου βιτρίνας</a:t>
            </a:r>
          </a:p>
          <a:p>
            <a:pPr lvl="1">
              <a:defRPr/>
            </a:pPr>
            <a:r>
              <a:rPr lang="el-GR" dirty="0" smtClean="0"/>
              <a:t>Σύνδεση με συναδέλφους και επικοινωνία</a:t>
            </a:r>
          </a:p>
          <a:p>
            <a:pPr lvl="1">
              <a:defRPr/>
            </a:pPr>
            <a:r>
              <a:rPr lang="el-GR" dirty="0" smtClean="0"/>
              <a:t>Εισαγωγή νέου</a:t>
            </a:r>
            <a:endParaRPr lang="en-US" dirty="0" smtClean="0"/>
          </a:p>
          <a:p>
            <a:pPr lvl="1">
              <a:defRPr/>
            </a:pPr>
            <a:r>
              <a:rPr lang="el-GR" dirty="0" smtClean="0"/>
              <a:t>Εισαγωγή σχολίου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A54427-1A47-4E85-A3A0-3D8FB308CFA1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Παράμετροι λογαριασμού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6301A6-B772-43A4-B248-2DB60466F821}" type="slidenum">
              <a:rPr lang="en-US"/>
              <a:pPr/>
              <a:t>23</a:t>
            </a:fld>
            <a:endParaRPr lang="en-US"/>
          </a:p>
        </p:txBody>
      </p:sp>
      <p:pic>
        <p:nvPicPr>
          <p:cNvPr id="40965" name="Picture 5" descr="C:\Documents and Settings\xpuser\Desktop\εικόνες Eduportfolio\parametroi_logariasmou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1773238"/>
            <a:ext cx="5472113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Δημιουργία βιτρίνας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0FE979A-9CEE-40BC-85BB-7E81BDADEE1C}" type="slidenum">
              <a:rPr lang="en-US"/>
              <a:pPr/>
              <a:t>24</a:t>
            </a:fld>
            <a:endParaRPr lang="en-US"/>
          </a:p>
        </p:txBody>
      </p:sp>
      <p:pic>
        <p:nvPicPr>
          <p:cNvPr id="41989" name="Picture 5" descr="C:\Documents and Settings\xpuser\Desktop\parametroi_bitrina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763713"/>
            <a:ext cx="5486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Εργαλεία διαχείρισης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EA5C46-297D-4826-8BF9-7DBDA28B9127}" type="slidenum">
              <a:rPr lang="en-US"/>
              <a:pPr/>
              <a:t>25</a:t>
            </a:fld>
            <a:endParaRPr lang="en-US"/>
          </a:p>
        </p:txBody>
      </p:sp>
      <p:pic>
        <p:nvPicPr>
          <p:cNvPr id="43013" name="Picture 5" descr="C:\Documents and Settings\xpuser\Desktop\εικόνες Eduportfolio\bitrina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7563" y="1511300"/>
            <a:ext cx="4968875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Τροποποίηση περιεχομένου βιτρίνας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2AB15C-B31E-46AA-8B05-75E85FE5C3FF}" type="slidenum">
              <a:rPr lang="en-US"/>
              <a:pPr/>
              <a:t>26</a:t>
            </a:fld>
            <a:endParaRPr lang="en-US"/>
          </a:p>
        </p:txBody>
      </p:sp>
      <p:pic>
        <p:nvPicPr>
          <p:cNvPr id="44037" name="Picture 5" descr="C:\Documents and Settings\xpuser\Desktop\periexomeno bitrinas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797050"/>
            <a:ext cx="5486400" cy="326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dirty="0" smtClean="0"/>
              <a:t>Τροποποίηση περιεχομένου της βιτρίνας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7F06F7-C4D8-462E-BB5F-35E0CCD93DB2}" type="slidenum">
              <a:rPr lang="en-US"/>
              <a:pPr/>
              <a:t>27</a:t>
            </a:fld>
            <a:endParaRPr lang="en-US"/>
          </a:p>
        </p:txBody>
      </p:sp>
      <p:pic>
        <p:nvPicPr>
          <p:cNvPr id="45061" name="Picture 5" descr="C:\Documents and Settings\xpuser\Desktop\periexomeno bitrinas5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1700213"/>
            <a:ext cx="60388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Συνάδελφοι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14A124-FD8D-42A5-9088-B91B1614FC02}" type="slidenum">
              <a:rPr lang="en-US"/>
              <a:pPr/>
              <a:t>28</a:t>
            </a:fld>
            <a:endParaRPr lang="en-US"/>
          </a:p>
        </p:txBody>
      </p:sp>
      <p:pic>
        <p:nvPicPr>
          <p:cNvPr id="46085" name="Picture 5" descr="C:\Documents and Settings\xpuser\Desktop\sinadelfoi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87550"/>
            <a:ext cx="5486400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Τα νέα μου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214D40-21EC-415C-AFB6-7266A0FB0990}" type="slidenum">
              <a:rPr lang="en-US"/>
              <a:pPr/>
              <a:t>29</a:t>
            </a:fld>
            <a:endParaRPr lang="en-US"/>
          </a:p>
        </p:txBody>
      </p:sp>
      <p:pic>
        <p:nvPicPr>
          <p:cNvPr id="47109" name="Picture 5" descr="C:\Documents and Settings\xpuser\Desktop\εικόνες Eduportfolio\nea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8000" y="1893888"/>
            <a:ext cx="5588000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3025" y="11588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i="1" dirty="0" smtClean="0">
                <a:solidFill>
                  <a:schemeClr val="tx2">
                    <a:satMod val="130000"/>
                  </a:schemeClr>
                </a:solidFill>
              </a:rPr>
              <a:t>Έννοιες – Κλειδιά</a:t>
            </a: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343025" y="1268413"/>
          <a:ext cx="7562850" cy="38893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782425"/>
                <a:gridCol w="3780425"/>
              </a:tblGrid>
              <a:tr h="3889375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l-GR" sz="2000" dirty="0" smtClean="0"/>
                        <a:t>Διαδίκτυο</a:t>
                      </a:r>
                      <a:r>
                        <a:rPr lang="el-GR" sz="2000" baseline="0" dirty="0" smtClean="0"/>
                        <a:t> </a:t>
                      </a:r>
                      <a:endParaRPr lang="en-GB" sz="2000" baseline="0" dirty="0" smtClean="0"/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l-GR" sz="2000" dirty="0" err="1" smtClean="0"/>
                        <a:t>Φυλλομετρητής</a:t>
                      </a:r>
                      <a:endParaRPr lang="el-GR" sz="2000" dirty="0" smtClean="0"/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l-GR" sz="2000" dirty="0" smtClean="0"/>
                        <a:t>Έρευνα πληροφοριών</a:t>
                      </a:r>
                      <a:endParaRPr lang="el-GR" sz="2000" baseline="0" dirty="0" smtClean="0"/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l-GR" sz="2000" dirty="0" smtClean="0"/>
                        <a:t>Μηχανή αναζήτησης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l-GR" sz="2000" dirty="0" smtClean="0"/>
                        <a:t>Δικτυακή πύλη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l-GR" sz="2000" dirty="0" smtClean="0"/>
                        <a:t>Εκπαιδευτική πύλη</a:t>
                      </a: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l-GR" sz="2000" baseline="0" dirty="0" smtClean="0"/>
                        <a:t> </a:t>
                      </a:r>
                      <a:endParaRPr lang="el-GR" sz="2000" dirty="0" smtClean="0"/>
                    </a:p>
                  </a:txBody>
                  <a:tcPr marL="91433" marR="91433" marT="45739" marB="4573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Blogs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Wikis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Forum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Portfolio</a:t>
                      </a:r>
                      <a:endParaRPr kumimoji="0" lang="el-GR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2000" dirty="0" smtClean="0"/>
                    </a:p>
                  </a:txBody>
                  <a:tcPr marL="91433" marR="91433" marT="45739" marB="45739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184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D23A26-3AC9-4463-981F-482AF046B3B4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Σχόλια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1151F6-1AA2-4950-A61D-826CED98293A}" type="slidenum">
              <a:rPr lang="en-US"/>
              <a:pPr/>
              <a:t>30</a:t>
            </a:fld>
            <a:endParaRPr lang="en-US"/>
          </a:p>
        </p:txBody>
      </p:sp>
      <p:pic>
        <p:nvPicPr>
          <p:cNvPr id="48133" name="Picture 6" descr="C:\Documents and Settings\xpuser\Desktop\εικόνες Eduportfolio\commentair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1412875"/>
            <a:ext cx="3444875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500" dirty="0"/>
              <a:t>Παραδείγματα σελίδων και εργαλείων Web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2276872"/>
            <a:ext cx="7499350" cy="397152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568D1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Portfolio</a:t>
            </a:r>
          </a:p>
          <a:p>
            <a:endParaRPr lang="en-US" b="1" dirty="0">
              <a:solidFill>
                <a:srgbClr val="568D14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b="1" dirty="0">
                <a:solidFill>
                  <a:srgbClr val="568D14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https://mahara.org</a:t>
            </a:r>
            <a:r>
              <a:rPr lang="en-US" b="1" dirty="0" smtClean="0">
                <a:solidFill>
                  <a:srgbClr val="568D14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/</a:t>
            </a:r>
            <a:r>
              <a:rPr lang="en-US" b="1" dirty="0" smtClean="0">
                <a:solidFill>
                  <a:srgbClr val="568D1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b="1" dirty="0">
              <a:solidFill>
                <a:srgbClr val="568D14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137B-9338-4C8F-8D61-891A153D127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71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Εργασία στο σπίτι</a:t>
            </a:r>
            <a:endParaRPr lang="en-US" dirty="0"/>
          </a:p>
        </p:txBody>
      </p:sp>
      <p:sp>
        <p:nvSpPr>
          <p:cNvPr id="50179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γραφτεί σε αρχείο (</a:t>
            </a:r>
            <a:r>
              <a:rPr lang="en-US" dirty="0" smtClean="0"/>
              <a:t>template</a:t>
            </a:r>
            <a:r>
              <a:rPr lang="el-GR" dirty="0" smtClean="0"/>
              <a:t>) και να ανέβει ως εργασία το εξής:</a:t>
            </a:r>
          </a:p>
          <a:p>
            <a:r>
              <a:rPr lang="el-GR" dirty="0" smtClean="0"/>
              <a:t>Τι είναι </a:t>
            </a:r>
            <a:r>
              <a:rPr lang="en-US" dirty="0" smtClean="0"/>
              <a:t>blog</a:t>
            </a:r>
            <a:r>
              <a:rPr lang="el-GR" dirty="0" smtClean="0"/>
              <a:t>, παράδειγμα</a:t>
            </a:r>
            <a:endParaRPr lang="en-US" dirty="0" smtClean="0"/>
          </a:p>
          <a:p>
            <a:r>
              <a:rPr lang="el-GR" dirty="0" smtClean="0"/>
              <a:t>Τι είναι </a:t>
            </a:r>
            <a:r>
              <a:rPr lang="en-US" dirty="0" smtClean="0"/>
              <a:t>wiki, </a:t>
            </a:r>
            <a:r>
              <a:rPr lang="el-GR" dirty="0" smtClean="0"/>
              <a:t>παράδειγμα</a:t>
            </a:r>
          </a:p>
          <a:p>
            <a:r>
              <a:rPr lang="el-GR" dirty="0" smtClean="0"/>
              <a:t>Τι είναι </a:t>
            </a:r>
            <a:r>
              <a:rPr lang="en-US" dirty="0" smtClean="0"/>
              <a:t>forum, </a:t>
            </a:r>
            <a:r>
              <a:rPr lang="el-GR" dirty="0" smtClean="0"/>
              <a:t>παράδειγμα </a:t>
            </a:r>
          </a:p>
          <a:p>
            <a:r>
              <a:rPr lang="el-GR" dirty="0" smtClean="0"/>
              <a:t>Ποιες είναι οι βασικές διαφορές τους </a:t>
            </a:r>
          </a:p>
          <a:p>
            <a:r>
              <a:rPr lang="el-GR" dirty="0" smtClean="0"/>
              <a:t>500 λέξεις (+ εικόνες)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04F8F0-B239-4704-A3CC-140C6C13AB4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Web 2.0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013" y="1447800"/>
            <a:ext cx="7818437" cy="48006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l-GR" dirty="0" smtClean="0"/>
              <a:t>Αφορά  εφαρμογές και περιβάλλοντα του διαδικτύου που είναι</a:t>
            </a:r>
            <a:r>
              <a:rPr lang="en-US" dirty="0" smtClean="0"/>
              <a:t>:</a:t>
            </a:r>
            <a:endParaRPr lang="el-GR" dirty="0" smtClean="0"/>
          </a:p>
          <a:p>
            <a:pPr lvl="1">
              <a:defRPr/>
            </a:pPr>
            <a:r>
              <a:rPr lang="el-GR" dirty="0" smtClean="0"/>
              <a:t>Ανοικτά στην πρόσβαση</a:t>
            </a:r>
          </a:p>
          <a:p>
            <a:pPr lvl="1">
              <a:defRPr/>
            </a:pPr>
            <a:r>
              <a:rPr lang="el-GR" dirty="0" smtClean="0"/>
              <a:t>Ευνοούν  την ουσιαστική συμμετοχή των χρηστών</a:t>
            </a:r>
          </a:p>
          <a:p>
            <a:pPr lvl="2">
              <a:defRPr/>
            </a:pPr>
            <a:r>
              <a:rPr lang="el-GR" sz="3800" dirty="0" smtClean="0"/>
              <a:t>Όχι πλέον μόνο ανάγνωση αλλά</a:t>
            </a:r>
          </a:p>
          <a:p>
            <a:pPr lvl="3">
              <a:defRPr/>
            </a:pPr>
            <a:r>
              <a:rPr lang="el-GR" sz="2800" dirty="0" smtClean="0"/>
              <a:t>Σχολιασμός-αξιολόγηση περιεχομένων</a:t>
            </a:r>
          </a:p>
          <a:p>
            <a:pPr lvl="3">
              <a:defRPr/>
            </a:pPr>
            <a:r>
              <a:rPr lang="el-GR" sz="2800" dirty="0" smtClean="0"/>
              <a:t>Δημιουργία περιεχομένου</a:t>
            </a:r>
          </a:p>
          <a:p>
            <a:pPr lvl="3">
              <a:defRPr/>
            </a:pPr>
            <a:r>
              <a:rPr lang="el-GR" sz="2800" dirty="0" smtClean="0"/>
              <a:t>Ανάρτηση περιεχομένου</a:t>
            </a:r>
          </a:p>
          <a:p>
            <a:pPr>
              <a:defRPr/>
            </a:pPr>
            <a:r>
              <a:rPr lang="el-GR" dirty="0" smtClean="0"/>
              <a:t>Επηρεάζει την εξέλιξη του διαδικτύου αλλά και τις κοινωνικές πρακτικές των χρηστών του</a:t>
            </a:r>
          </a:p>
          <a:p>
            <a:pPr>
              <a:defRPr/>
            </a:pPr>
            <a:r>
              <a:rPr lang="el-GR" dirty="0" smtClean="0"/>
              <a:t>Δημιουργεί, δυνάμει νέες διδακτικές καταστάσεις που προϋποθέτουν καινοτόμες διδακτικές προσεγγίσεις</a:t>
            </a:r>
            <a:endParaRPr lang="en-US" dirty="0" smtClean="0"/>
          </a:p>
          <a:p>
            <a:pPr lvl="1">
              <a:defRPr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20485" name="Θέση αριθμού διαφάνειας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BFA92A-0259-4A45-83C5-047CD808EB97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Blogs</a:t>
            </a:r>
            <a:r>
              <a:rPr lang="el-GR" dirty="0" smtClean="0"/>
              <a:t> (</a:t>
            </a:r>
            <a:r>
              <a:rPr lang="el-GR" dirty="0" err="1" smtClean="0"/>
              <a:t>Ιστολόγια</a:t>
            </a:r>
            <a:r>
              <a:rPr lang="el-GR" dirty="0" smtClean="0"/>
              <a:t>) </a:t>
            </a:r>
            <a:endParaRPr lang="el-GR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435100" y="1385888"/>
            <a:ext cx="7499350" cy="4800600"/>
          </a:xfrm>
        </p:spPr>
        <p:txBody>
          <a:bodyPr/>
          <a:lstStyle/>
          <a:p>
            <a:r>
              <a:rPr lang="el-GR" dirty="0" smtClean="0"/>
              <a:t>Είναι διαδικτυακά ημερολόγια που επιτρέπουν την «προσωπική δημοσιογραφία» (</a:t>
            </a:r>
            <a:r>
              <a:rPr lang="el-GR" dirty="0" err="1" smtClean="0"/>
              <a:t>personal</a:t>
            </a:r>
            <a:r>
              <a:rPr lang="el-GR" dirty="0" smtClean="0"/>
              <a:t> </a:t>
            </a:r>
            <a:r>
              <a:rPr lang="el-GR" dirty="0" err="1" smtClean="0"/>
              <a:t>journalism</a:t>
            </a:r>
            <a:r>
              <a:rPr lang="el-GR" dirty="0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επιτρέπουν την ανάρτηση ανακοινώσεων σε αντίστροφη χρονολογική σειρά </a:t>
            </a:r>
          </a:p>
          <a:p>
            <a:pPr lvl="1"/>
            <a:r>
              <a:rPr lang="el-GR" dirty="0" smtClean="0"/>
              <a:t>την αναγραφή σχολίων για κάθε ανακοίνωση από τους επισκέπτες του </a:t>
            </a:r>
            <a:r>
              <a:rPr lang="el-GR" dirty="0" err="1" smtClean="0"/>
              <a:t>ιστολογίου</a:t>
            </a:r>
            <a:r>
              <a:rPr lang="el-GR" dirty="0" smtClean="0"/>
              <a:t> </a:t>
            </a:r>
          </a:p>
          <a:p>
            <a:endParaRPr lang="el-GR" dirty="0" smtClean="0"/>
          </a:p>
          <a:p>
            <a:pPr lvl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Παραδείγματα σελίδων και εργαλείων Web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988840"/>
            <a:ext cx="7499350" cy="4464496"/>
          </a:xfrm>
        </p:spPr>
        <p:txBody>
          <a:bodyPr/>
          <a:lstStyle/>
          <a:p>
            <a:pPr lvl="0">
              <a:buClr>
                <a:srgbClr val="3891A7"/>
              </a:buClr>
            </a:pPr>
            <a:r>
              <a:rPr lang="en-US" b="1" dirty="0">
                <a:solidFill>
                  <a:srgbClr val="568D1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Blogs</a:t>
            </a:r>
            <a:endParaRPr lang="el-GR" b="1" dirty="0">
              <a:solidFill>
                <a:srgbClr val="568D14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>
              <a:buClr>
                <a:srgbClr val="3891A7"/>
              </a:buClr>
            </a:pPr>
            <a:endParaRPr lang="el-GR" b="1" dirty="0">
              <a:solidFill>
                <a:srgbClr val="568D14"/>
              </a:solidFill>
              <a:latin typeface="Arial" panose="020B0604020202020204" pitchFamily="34" charset="0"/>
            </a:endParaRPr>
          </a:p>
          <a:p>
            <a:pPr lvl="0">
              <a:buClr>
                <a:srgbClr val="3891A7"/>
              </a:buClr>
            </a:pPr>
            <a:r>
              <a:rPr lang="en-US" sz="2400" u="sng" dirty="0">
                <a:solidFill>
                  <a:prstClr val="black"/>
                </a:solidFill>
                <a:hlinkClick r:id="rId2"/>
              </a:rPr>
              <a:t>http://www.nipiagogoi.gr/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en-US" sz="2400" u="sng" dirty="0">
                <a:solidFill>
                  <a:prstClr val="black"/>
                </a:solidFill>
                <a:hlinkClick r:id="rId3"/>
              </a:rPr>
              <a:t>http://pythagoreionip.blogspot.gr/2013/11/blog-post_7.html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en-US" sz="2400" u="sng" dirty="0">
                <a:solidFill>
                  <a:prstClr val="black"/>
                </a:solidFill>
                <a:hlinkClick r:id="rId4"/>
              </a:rPr>
              <a:t>http://www.popi-it.gr/nipiagogeio/thematikes-enotites/body/soma-joan-miro/#.UnnyeVM4li4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en-US" sz="2400" u="sng" dirty="0">
                <a:solidFill>
                  <a:prstClr val="black"/>
                </a:solidFill>
                <a:hlinkClick r:id="rId5"/>
              </a:rPr>
              <a:t>http://e-children.blogspot.gr/2014/01/blog-post_9041.html#axzz2qt24IK48</a:t>
            </a:r>
            <a:endParaRPr lang="en-US" sz="2400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en-US" sz="2400" u="sng" dirty="0">
                <a:solidFill>
                  <a:prstClr val="black"/>
                </a:solidFill>
                <a:hlinkClick r:id="rId6"/>
              </a:rPr>
              <a:t>http://31nipiagogeio.blogspot.gr/2014/02/terra.html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και Εκπαίδευση, Β.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5137B-9338-4C8F-8D61-891A153D12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6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Παράδειγμα </a:t>
            </a:r>
            <a:r>
              <a:rPr lang="en-US" dirty="0" smtClean="0"/>
              <a:t>Blog</a:t>
            </a:r>
            <a:endParaRPr lang="el-G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435100" y="1385888"/>
            <a:ext cx="7499350" cy="4800600"/>
          </a:xfrm>
        </p:spPr>
        <p:txBody>
          <a:bodyPr/>
          <a:lstStyle/>
          <a:p>
            <a:r>
              <a:rPr lang="el-GR" dirty="0" smtClean="0"/>
              <a:t>Στο </a:t>
            </a:r>
            <a:r>
              <a:rPr lang="en-US" dirty="0" smtClean="0"/>
              <a:t>E – Class  </a:t>
            </a:r>
            <a:endParaRPr lang="el-GR" dirty="0" smtClean="0"/>
          </a:p>
          <a:p>
            <a:pPr lvl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Wiki</a:t>
            </a:r>
            <a:r>
              <a:rPr lang="el-GR" dirty="0" smtClean="0"/>
              <a:t> (</a:t>
            </a:r>
            <a:r>
              <a:rPr lang="el-GR" dirty="0" err="1"/>
              <a:t>γουίκι</a:t>
            </a:r>
            <a:r>
              <a:rPr lang="el-GR" dirty="0" smtClean="0"/>
              <a:t>)</a:t>
            </a:r>
            <a:r>
              <a:rPr lang="en-GB" dirty="0" smtClean="0"/>
              <a:t> </a:t>
            </a:r>
            <a:endParaRPr lang="el-GR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447800"/>
            <a:ext cx="7675562" cy="4800600"/>
          </a:xfrm>
        </p:spPr>
        <p:txBody>
          <a:bodyPr/>
          <a:lstStyle/>
          <a:p>
            <a:pPr marL="8255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l-GR" dirty="0" smtClean="0"/>
              <a:t>Εφαρμογή διαδικτύου που επιτρέπει τη συνεργατική ή από κοινού συγγραφή κειμένων στο διαδίκτυο</a:t>
            </a:r>
          </a:p>
          <a:p>
            <a:pPr marL="8255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l-GR" dirty="0" smtClean="0">
                <a:hlinkClick r:id="rId3"/>
              </a:rPr>
              <a:t>Έχει μορφή </a:t>
            </a:r>
            <a:r>
              <a:rPr lang="el-GR" dirty="0" err="1" smtClean="0">
                <a:hlinkClick r:id="rId3"/>
              </a:rPr>
              <a:t>ιστοτότου</a:t>
            </a:r>
            <a:r>
              <a:rPr lang="el-GR" dirty="0" smtClean="0"/>
              <a:t>, το περιεχόμενο του όποιου μπορεί να διαμορφώσει απευθείας όποιος έχει πρόσβαση σε αυτόν</a:t>
            </a:r>
          </a:p>
          <a:p>
            <a:pPr marL="8255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l-GR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dirty="0" smtClean="0"/>
              <a:t>Το πιο γνωστό </a:t>
            </a:r>
            <a:r>
              <a:rPr lang="en-US" dirty="0" smtClean="0"/>
              <a:t>Wiki </a:t>
            </a:r>
            <a:r>
              <a:rPr lang="el-GR" dirty="0" smtClean="0"/>
              <a:t>η </a:t>
            </a:r>
            <a:r>
              <a:rPr lang="en-US" dirty="0" smtClean="0"/>
              <a:t>Wikipedia</a:t>
            </a:r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>
                <a:hlinkClick r:id="rId4"/>
              </a:rPr>
              <a:t>http://wikipedia.org/</a:t>
            </a:r>
            <a:r>
              <a:rPr lang="en-US" dirty="0" smtClean="0"/>
              <a:t> </a:t>
            </a:r>
            <a:endParaRPr lang="el-GR" dirty="0" smtClean="0"/>
          </a:p>
          <a:p>
            <a:pPr eaLnBrk="1" hangingPunct="1">
              <a:defRPr/>
            </a:pPr>
            <a:endParaRPr lang="el-GR" sz="4000" dirty="0" smtClean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23557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A057B0-73E0-4FEC-B374-7D802387D71B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Wikipedia </a:t>
            </a:r>
            <a:r>
              <a:rPr lang="el-GR" dirty="0"/>
              <a:t> (</a:t>
            </a:r>
            <a:r>
              <a:rPr lang="el-GR" dirty="0" err="1"/>
              <a:t>Βικιπαίδεια</a:t>
            </a:r>
            <a:r>
              <a:rPr lang="el-GR" dirty="0"/>
              <a:t>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1619250"/>
            <a:ext cx="7488238" cy="4402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Στηρίζεται στο λογισμικό </a:t>
            </a:r>
            <a:r>
              <a:rPr lang="en-US" sz="2800" dirty="0" err="1" smtClean="0">
                <a:hlinkClick r:id="rId3"/>
              </a:rPr>
              <a:t>MediaWiki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Δωρεάν </a:t>
            </a:r>
            <a:r>
              <a:rPr lang="el-GR" sz="2800" dirty="0" err="1" smtClean="0"/>
              <a:t>πολυγλωσσική</a:t>
            </a:r>
            <a:r>
              <a:rPr lang="el-GR" sz="2800" dirty="0" smtClean="0"/>
              <a:t> δικτυακή εγκυκλοπαίδεια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Γράφεται εξ ολοκλήρου σε συνεργασία από εθελοντές από όλο τον κόσμο και το περιεχόμενό της είναι ανοιχτό σε επεξεργασία από οποιονδήποτε χρήστη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Οι ιδρυτές της: </a:t>
            </a:r>
            <a:r>
              <a:rPr lang="en-US" sz="2800" dirty="0" smtClean="0"/>
              <a:t>Jimmy Wales, Larry Sanger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>
                <a:hlinkClick r:id="rId4"/>
              </a:rPr>
              <a:t>Η ονομασία</a:t>
            </a:r>
            <a:r>
              <a:rPr lang="el-GR" sz="2800" dirty="0" smtClean="0"/>
              <a:t> της αποτελεί μείξη των όρων </a:t>
            </a:r>
            <a:r>
              <a:rPr lang="en-US" sz="2800" i="1" dirty="0" smtClean="0"/>
              <a:t>wiki </a:t>
            </a:r>
            <a:r>
              <a:rPr lang="en-US" sz="2800" dirty="0" smtClean="0"/>
              <a:t>(</a:t>
            </a:r>
            <a:r>
              <a:rPr lang="el-GR" sz="2800" dirty="0" smtClean="0"/>
              <a:t>=γρήγορα</a:t>
            </a:r>
            <a:r>
              <a:rPr lang="en-US" sz="2800" dirty="0" smtClean="0"/>
              <a:t>) </a:t>
            </a:r>
            <a:r>
              <a:rPr lang="el-GR" sz="2800" dirty="0" smtClean="0"/>
              <a:t>και </a:t>
            </a:r>
            <a:r>
              <a:rPr lang="en-US" sz="2800" i="1" dirty="0" smtClean="0"/>
              <a:t>encyclopedia</a:t>
            </a:r>
            <a:endParaRPr lang="el-GR" sz="2800" i="1" dirty="0" smtClean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και Εκπαίδευση, Β. Κόμης</a:t>
            </a:r>
            <a:endParaRPr lang="en-US"/>
          </a:p>
        </p:txBody>
      </p:sp>
      <p:sp>
        <p:nvSpPr>
          <p:cNvPr id="25605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816D6F-D207-4291-9FC6-EBF2A4FEE6A4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2046</TotalTime>
  <Words>998</Words>
  <Application>Microsoft Office PowerPoint</Application>
  <PresentationFormat>On-screen Show (4:3)</PresentationFormat>
  <Paragraphs>204</Paragraphs>
  <Slides>32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Corbel</vt:lpstr>
      <vt:lpstr>Gill Sans MT</vt:lpstr>
      <vt:lpstr>Verdana</vt:lpstr>
      <vt:lpstr>Wingdings 2</vt:lpstr>
      <vt:lpstr>Solstice</vt:lpstr>
      <vt:lpstr>   Προηγμένες υπηρεσίες Διαδικτύου: Blogs, Forums, Wikis &amp; Portfolios</vt:lpstr>
      <vt:lpstr>Σκοπός </vt:lpstr>
      <vt:lpstr>Έννοιες – Κλειδιά</vt:lpstr>
      <vt:lpstr>Web 2.0</vt:lpstr>
      <vt:lpstr>Blogs (Ιστολόγια) </vt:lpstr>
      <vt:lpstr>Παραδείγματα σελίδων και εργαλείων Web 2.0</vt:lpstr>
      <vt:lpstr>Παράδειγμα Blog</vt:lpstr>
      <vt:lpstr>Wiki (γουίκι) </vt:lpstr>
      <vt:lpstr>Wikipedia  (Βικιπαίδεια)</vt:lpstr>
      <vt:lpstr>Παραδείγματα σελίδων και εργαλείων Web 2.0</vt:lpstr>
      <vt:lpstr>Παράδειγμα Wiki</vt:lpstr>
      <vt:lpstr>Forum (πίνακας ανακοινώσεων)</vt:lpstr>
      <vt:lpstr>Παραδείγματα σελίδων και εργαλείων Web 2.0</vt:lpstr>
      <vt:lpstr>Παράδειγμα Forum</vt:lpstr>
      <vt:lpstr> Ηλεκτρονικό Πορτφόλιο Electronic Portfolios </vt:lpstr>
      <vt:lpstr>Περιεχόμενα</vt:lpstr>
      <vt:lpstr>Τι είναι το e-portfolio (1/2)</vt:lpstr>
      <vt:lpstr>Τι είναι το e-portfolio (2/2)</vt:lpstr>
      <vt:lpstr>Περιεχόμενα του e-portfolio</vt:lpstr>
      <vt:lpstr>Πλεονεκτήματα e-portfolio</vt:lpstr>
      <vt:lpstr>Eduportfolio: γνωριμία</vt:lpstr>
      <vt:lpstr>Eduportfolio</vt:lpstr>
      <vt:lpstr>Παράμετροι λογαριασμού</vt:lpstr>
      <vt:lpstr>Δημιουργία βιτρίνας</vt:lpstr>
      <vt:lpstr>Εργαλεία διαχείρισης</vt:lpstr>
      <vt:lpstr>Τροποποίηση περιεχομένου βιτρίνας</vt:lpstr>
      <vt:lpstr>Τροποποίηση περιεχομένου της βιτρίνας</vt:lpstr>
      <vt:lpstr>Συνάδελφοι</vt:lpstr>
      <vt:lpstr>Τα νέα μου</vt:lpstr>
      <vt:lpstr>Σχόλια</vt:lpstr>
      <vt:lpstr>Παραδείγματα σελίδων και εργαλείων Web 2.0</vt:lpstr>
      <vt:lpstr>Εργασία στο σπίτι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Φάσεις και Μοντέλα ένταξης των Τεχνολογιών της Πληροφορίας και των Επικοινωνιών στην Εκπαίδευση</dc:title>
  <dc:creator>komis</dc:creator>
  <cp:lastModifiedBy>Depi</cp:lastModifiedBy>
  <cp:revision>293</cp:revision>
  <dcterms:created xsi:type="dcterms:W3CDTF">2007-03-24T20:13:53Z</dcterms:created>
  <dcterms:modified xsi:type="dcterms:W3CDTF">2021-02-27T16:48:52Z</dcterms:modified>
</cp:coreProperties>
</file>