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1"/>
  </p:notesMasterIdLst>
  <p:handoutMasterIdLst>
    <p:handoutMasterId r:id="rId92"/>
  </p:handoutMasterIdLst>
  <p:sldIdLst>
    <p:sldId id="265" r:id="rId2"/>
    <p:sldId id="378" r:id="rId3"/>
    <p:sldId id="379" r:id="rId4"/>
    <p:sldId id="380" r:id="rId5"/>
    <p:sldId id="429" r:id="rId6"/>
    <p:sldId id="381" r:id="rId7"/>
    <p:sldId id="383" r:id="rId8"/>
    <p:sldId id="382" r:id="rId9"/>
    <p:sldId id="430" r:id="rId10"/>
    <p:sldId id="384" r:id="rId11"/>
    <p:sldId id="385" r:id="rId12"/>
    <p:sldId id="386" r:id="rId13"/>
    <p:sldId id="390" r:id="rId14"/>
    <p:sldId id="387" r:id="rId15"/>
    <p:sldId id="388" r:id="rId16"/>
    <p:sldId id="391" r:id="rId17"/>
    <p:sldId id="392" r:id="rId18"/>
    <p:sldId id="431" r:id="rId19"/>
    <p:sldId id="393" r:id="rId20"/>
    <p:sldId id="394" r:id="rId21"/>
    <p:sldId id="395" r:id="rId22"/>
    <p:sldId id="432" r:id="rId23"/>
    <p:sldId id="396" r:id="rId24"/>
    <p:sldId id="433" r:id="rId25"/>
    <p:sldId id="397" r:id="rId26"/>
    <p:sldId id="398" r:id="rId27"/>
    <p:sldId id="400" r:id="rId28"/>
    <p:sldId id="434" r:id="rId29"/>
    <p:sldId id="401" r:id="rId30"/>
    <p:sldId id="399" r:id="rId31"/>
    <p:sldId id="435" r:id="rId32"/>
    <p:sldId id="402" r:id="rId33"/>
    <p:sldId id="403" r:id="rId34"/>
    <p:sldId id="404" r:id="rId35"/>
    <p:sldId id="436" r:id="rId36"/>
    <p:sldId id="405" r:id="rId37"/>
    <p:sldId id="406" r:id="rId38"/>
    <p:sldId id="407" r:id="rId39"/>
    <p:sldId id="408" r:id="rId40"/>
    <p:sldId id="409" r:id="rId41"/>
    <p:sldId id="410" r:id="rId42"/>
    <p:sldId id="438" r:id="rId43"/>
    <p:sldId id="437" r:id="rId44"/>
    <p:sldId id="411" r:id="rId45"/>
    <p:sldId id="412" r:id="rId46"/>
    <p:sldId id="413" r:id="rId47"/>
    <p:sldId id="414" r:id="rId48"/>
    <p:sldId id="415" r:id="rId49"/>
    <p:sldId id="439" r:id="rId50"/>
    <p:sldId id="416" r:id="rId51"/>
    <p:sldId id="417" r:id="rId52"/>
    <p:sldId id="418" r:id="rId53"/>
    <p:sldId id="459" r:id="rId54"/>
    <p:sldId id="440" r:id="rId55"/>
    <p:sldId id="419" r:id="rId56"/>
    <p:sldId id="420" r:id="rId57"/>
    <p:sldId id="421" r:id="rId58"/>
    <p:sldId id="422" r:id="rId59"/>
    <p:sldId id="423" r:id="rId60"/>
    <p:sldId id="424" r:id="rId61"/>
    <p:sldId id="441" r:id="rId62"/>
    <p:sldId id="425" r:id="rId63"/>
    <p:sldId id="442" r:id="rId64"/>
    <p:sldId id="461" r:id="rId65"/>
    <p:sldId id="426" r:id="rId66"/>
    <p:sldId id="460" r:id="rId67"/>
    <p:sldId id="427" r:id="rId68"/>
    <p:sldId id="428" r:id="rId69"/>
    <p:sldId id="443" r:id="rId70"/>
    <p:sldId id="444" r:id="rId71"/>
    <p:sldId id="445" r:id="rId72"/>
    <p:sldId id="446" r:id="rId73"/>
    <p:sldId id="447" r:id="rId74"/>
    <p:sldId id="462" r:id="rId75"/>
    <p:sldId id="448" r:id="rId76"/>
    <p:sldId id="449" r:id="rId77"/>
    <p:sldId id="450" r:id="rId78"/>
    <p:sldId id="451" r:id="rId79"/>
    <p:sldId id="452" r:id="rId80"/>
    <p:sldId id="453" r:id="rId81"/>
    <p:sldId id="454" r:id="rId82"/>
    <p:sldId id="457" r:id="rId83"/>
    <p:sldId id="458" r:id="rId84"/>
    <p:sldId id="455" r:id="rId85"/>
    <p:sldId id="456" r:id="rId86"/>
    <p:sldId id="463" r:id="rId87"/>
    <p:sldId id="464" r:id="rId88"/>
    <p:sldId id="465" r:id="rId89"/>
    <p:sldId id="466" r:id="rId9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111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752"/>
    </p:cViewPr>
  </p:sorterViewPr>
  <p:notesViewPr>
    <p:cSldViewPr snapToGrid="0" snapToObjects="1">
      <p:cViewPr varScale="1">
        <p:scale>
          <a:sx n="51" d="100"/>
          <a:sy n="51" d="100"/>
        </p:scale>
        <p:origin x="-2862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image" Target="../media/image7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image" Target="../media/image85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emf"/><Relationship Id="rId1" Type="http://schemas.openxmlformats.org/officeDocument/2006/relationships/image" Target="../media/image8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6448B45D-49D5-424B-8A2D-9E23EDFB2F03}" type="datetimeFigureOut">
              <a:rPr lang="en-US"/>
              <a:pPr/>
              <a:t>4/22/2021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25C854A2-8111-0048-AE3C-0346FD3DFD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0719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715C646E-D200-8F48-9EC6-FA003068FCDD}" type="datetimeFigureOut">
              <a:rPr lang="en-US"/>
              <a:pPr/>
              <a:t>4/22/2021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766551E1-3B30-1D43-9C91-03BC968964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1889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67DFE-842F-2546-ABF0-4E4C7E071142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492D5-8C95-A545-BA82-DEF980616951}" type="slidenum">
              <a:rPr lang="en-US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33F4D-80E7-2344-8098-475E58B3AD23}" type="slidenum">
              <a:rPr lang="en-US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EDBC4-0A09-2941-9AF0-292FA7B38D77}" type="slidenum">
              <a:rPr lang="en-US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08822-D18A-284E-A3C2-6B10BBA1051C}" type="slidenum">
              <a:rPr lang="en-US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84AD6-1DA5-C54E-A256-5D230314E13C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15104D-C73B-A842-838C-52B389420350}" type="slidenum">
              <a:rPr lang="en-US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D255F-BB33-3442-8E51-411A3AFEA1B6}" type="slidenum">
              <a:rPr lang="en-US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557FF5-CA01-164D-AEDB-D8D45CB3FBAA}" type="slidenum">
              <a:rPr lang="en-US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3BB612-D814-E341-A8D5-7C2C4E13B929}" type="slidenum">
              <a:rPr lang="en-US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F3ABC3-8721-494B-95AA-7C3E9908522D}" type="slidenum">
              <a:rPr lang="en-US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A41021-D288-5748-92B2-D4581A798B2F}" type="slidenum">
              <a:rPr lang="en-US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86D19-3282-C74D-BBE8-3233F41FA82D}" type="slidenum">
              <a:rPr lang="en-US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8832C-CE52-EF43-BB24-DDEB24FCFB5D}" type="slidenum">
              <a:rPr lang="en-US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D2264-4AC4-7845-B363-ED0DBCAE87DD}" type="slidenum">
              <a:rPr lang="en-US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BB7B6-BE89-A348-8166-4B50AECA1FFB}" type="slidenum">
              <a:rPr lang="en-US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9184D-264C-524B-8068-DFD7B0E74E2C}" type="slidenum">
              <a:rPr lang="en-US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86831-A1CE-7C46-A6AF-9781D4FDFCA5}" type="slidenum">
              <a:rPr lang="en-US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C7A72E-9AB5-C640-83A0-708126971B75}" type="slidenum">
              <a:rPr lang="en-US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308E85-5B30-EA45-BAC9-99F727D136AE}" type="slidenum">
              <a:rPr lang="en-US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FE814-684C-7740-969C-1FC7858ACBA0}" type="slidenum">
              <a:rPr lang="en-US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BAB28-23FD-9046-B77C-7BB33AC95D18}" type="slidenum">
              <a:rPr lang="en-US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0705C-72FD-B446-B13B-21C72D9E3F5B}" type="slidenum">
              <a:rPr lang="en-US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6B332-7FAF-6E40-99B3-B4AA2B52421C}" type="slidenum">
              <a:rPr lang="en-US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2DA0F-EA26-DE41-B8BB-18276688016E}" type="slidenum">
              <a:rPr lang="en-US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CA2ADB-3EF1-934B-AB4C-66A989B27B20}" type="slidenum">
              <a:rPr lang="en-US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A1AF5-A1B6-284F-8871-159FBD2A70F0}" type="slidenum">
              <a:rPr lang="en-US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FC94E-32F1-684D-B037-97C183869965}" type="slidenum">
              <a:rPr lang="en-US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A70609-D59E-8943-B05E-74704F0F77CB}" type="slidenum">
              <a:rPr lang="en-US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AF997-A804-B143-9F25-1854B4A9AD11}" type="slidenum">
              <a:rPr lang="en-US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D9DE72-4E16-7441-8ED8-F2B8E90CB05B}" type="slidenum">
              <a:rPr lang="en-US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56EF2-39F5-1A4C-8DD0-C0811BBB5BE4}" type="slidenum">
              <a:rPr lang="en-US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01656-8C5A-0640-AAA0-050024FAEF10}" type="slidenum">
              <a:rPr lang="en-US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63D8D-A22C-E449-A168-50B60B36B69D}" type="slidenum">
              <a:rPr lang="en-US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BC63D0-F834-6840-8101-21A806472C10}" type="slidenum">
              <a:rPr lang="en-US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F85378-C510-274F-817D-332E09FEF8F6}" type="slidenum">
              <a:rPr lang="en-US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284594-C092-C544-8C36-71389461C81E}" type="slidenum">
              <a:rPr lang="en-US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D5135-66CB-EC4D-A73C-7E6154B71964}" type="slidenum">
              <a:rPr lang="en-US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48A9CC-E36A-C743-AA91-9DF1D70F529D}" type="slidenum">
              <a:rPr lang="en-US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BA9325-7B5F-FD40-8B29-3F354A37066B}" type="slidenum">
              <a:rPr lang="en-US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10D5A-6ECE-3E4D-AFBA-C6C2E215DE9F}" type="slidenum">
              <a:rPr lang="en-US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34665-AC79-BE4A-82E1-819354AAA037}" type="slidenum">
              <a:rPr lang="en-US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DE156-05A6-B745-83EF-C02FE42BC300}" type="slidenum">
              <a:rPr lang="en-US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8B60E4-71C0-7A47-9BA9-DC552D566972}" type="slidenum">
              <a:rPr lang="en-US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E4296-669E-D74D-A754-4FF40BDF9CF7}" type="slidenum">
              <a:rPr lang="en-US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32ABE-AA2C-8F4E-8031-68A235D82E99}" type="slidenum">
              <a:rPr lang="en-US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001AD-4468-304B-ACB9-1DAF9D3DDB65}" type="slidenum">
              <a:rPr lang="en-US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B0223-5FD1-AA44-AB53-7B4B8466E762}" type="slidenum">
              <a:rPr lang="en-US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D8BAE-9C6E-E54A-BA0F-6D87325EF587}" type="slidenum">
              <a:rPr lang="en-US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65FF2-6E7A-6343-B641-2D8B632B3DC9}" type="slidenum">
              <a:rPr lang="en-US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C37768-D168-C54F-BCEB-6A33736F35DE}" type="slidenum">
              <a:rPr lang="en-US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F6C2C-0995-F246-B576-D8A1CFF66FFA}" type="slidenum">
              <a:rPr lang="en-US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FD333-5083-4245-A440-27712F883B0C}" type="slidenum">
              <a:rPr lang="en-US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B6331-7778-B347-ADE3-69AA20F55043}" type="slidenum">
              <a:rPr lang="en-US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F38EB-D562-CA49-9492-70E26B3101BA}" type="slidenum">
              <a:rPr lang="en-US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2580D3-52EE-AA4D-9257-535254DEDD29}" type="slidenum">
              <a:rPr lang="en-US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94E8-9813-8748-8D87-5623EEB31CE9}" type="slidenum">
              <a:rPr lang="en-US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EF349-45AC-7A4C-9D4F-EB3EF81880BB}" type="slidenum">
              <a:rPr lang="en-US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84577-4D2B-6343-884E-EF962BF68F00}" type="slidenum">
              <a:rPr lang="en-US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BD7DB-DC34-0D47-B4E7-31CDA1947961}" type="slidenum">
              <a:rPr lang="en-US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F6E64-A275-A544-8185-7CAB6034C378}" type="slidenum">
              <a:rPr lang="en-US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24EDF4-108A-354B-AFB4-ED060D8320AE}" type="slidenum">
              <a:rPr lang="en-US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548D8-A6BD-AB4F-9AB5-A5BB738EE601}" type="slidenum">
              <a:rPr lang="en-US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1D2F15-4F16-704C-8D5B-CCB2BE2B1760}" type="slidenum">
              <a:rPr lang="en-US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10DC77-F608-F74F-A3E4-24F98216D9B5}" type="slidenum">
              <a:rPr lang="en-US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BAF7E-ADA7-E84D-8E13-EADE7D5A8BCB}" type="slidenum">
              <a:rPr lang="en-US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1BEF5-9FE7-2043-96BF-C372474842BB}" type="slidenum">
              <a:rPr lang="en-US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B7A5D-D309-9841-AD00-DF33C4C83C61}" type="slidenum">
              <a:rPr lang="en-US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E772D-1668-5040-A3A0-4802C58782A6}" type="slidenum">
              <a:rPr lang="en-US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F2DD8-3B69-2E4F-80A6-685F60835364}" type="slidenum">
              <a:rPr lang="en-US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49354-96BD-054F-801E-9EB29474EB76}" type="slidenum">
              <a:rPr lang="en-US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183767-D1E7-354B-AAF8-DBA6B6F1C666}" type="slidenum">
              <a:rPr lang="en-US"/>
              <a:pPr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88F8C-091F-744E-A7EF-C3671650F00B}" type="slidenum">
              <a:rPr lang="en-US"/>
              <a:pPr/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C9798-CD16-6343-ADA9-4EF9B47189E8}" type="slidenum">
              <a:rPr lang="en-US"/>
              <a:pPr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11C1E-5546-B641-B107-A0CE8662D297}" type="slidenum">
              <a:rPr lang="en-US"/>
              <a:pPr/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BCF05-D639-6440-88D4-DC79B1203F6F}" type="slidenum">
              <a:rPr lang="en-US"/>
              <a:pPr/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AFC79F-4B49-2541-B24C-2E54B4A98F47}" type="slidenum">
              <a:rPr lang="en-US"/>
              <a:pPr/>
              <a:t>81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3C9E4-5976-7E45-8F40-F0C9C319E106}" type="slidenum">
              <a:rPr lang="en-US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96648-6C94-0E46-ABA5-67AB1F4EBB15}" type="slidenum">
              <a:rPr lang="en-US"/>
              <a:pPr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E75BB3-3965-4040-8A81-CAADAD2F9032}" type="slidenum">
              <a:rPr lang="en-US"/>
              <a:pPr/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56D2F-429B-654C-8D38-5ECF72C329B6}" type="slidenum">
              <a:rPr lang="en-US"/>
              <a:pPr/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B39A0-36E4-3346-ABFC-3DB7CCDFA0E1}" type="slidenum">
              <a:rPr lang="en-US"/>
              <a:pPr/>
              <a:t>85</a:t>
            </a:fld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2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AE57C-6598-8E4A-9D40-B6B54EED883E}" type="slidenum">
              <a:rPr lang="en-US"/>
              <a:pPr/>
              <a:t>86</a:t>
            </a:fld>
            <a:endParaRPr 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B7DDE-85F9-CD46-B507-40265118AEA6}" type="slidenum">
              <a:rPr lang="en-US"/>
              <a:pPr/>
              <a:t>87</a:t>
            </a:fld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B82EF-7B7F-C044-BFE3-943C2EE5B5CE}" type="slidenum">
              <a:rPr lang="en-US"/>
              <a:pPr/>
              <a:t>88</a:t>
            </a:fld>
            <a:endParaRPr 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0A0B9-227B-A546-9BC9-0EE16D136A86}" type="slidenum">
              <a:rPr lang="en-US"/>
              <a:pPr/>
              <a:t>89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DDB6B-D9B0-A64B-8B87-EDC5D7160322}" type="slidenum">
              <a:rPr lang="en-US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855425" y="6443340"/>
            <a:ext cx="4953773" cy="365125"/>
          </a:xfrm>
        </p:spPr>
        <p:txBody>
          <a:bodyPr/>
          <a:lstStyle>
            <a:lvl1pPr>
              <a:defRPr lang="en-US" sz="1000"/>
            </a:lvl1pPr>
          </a:lstStyle>
          <a:p>
            <a:pPr>
              <a:defRPr/>
            </a:pPr>
            <a:r>
              <a:rPr lang="en-US" dirty="0"/>
              <a:t>Copyright © 2015 John Wiley &amp; Sons, Inc. All rights reserved.</a:t>
            </a:r>
            <a:endParaRPr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9795" y="644334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algn="r">
              <a:defRPr/>
            </a:pPr>
            <a:r>
              <a:rPr lang="en-US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409863" y="6443340"/>
            <a:ext cx="23242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r>
              <a:rPr lang="en-US" dirty="0"/>
              <a:t>1-</a:t>
            </a:r>
            <a:fld id="{A2C952A5-9C6C-D843-ABE6-91C8FE848B72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5" name="Picture 4" descr="utopia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41" y="6505538"/>
            <a:ext cx="596900" cy="203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z="1000"/>
            </a:lvl1pPr>
          </a:lstStyle>
          <a:p>
            <a:pPr>
              <a:defRPr/>
            </a:pPr>
            <a:r>
              <a:rPr lang="en-US"/>
              <a:t>Copyright © 2015 John Wiley &amp; Sons, Inc. All rights reserved.</a:t>
            </a:r>
            <a:endParaRPr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9795" y="644334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algn="r">
              <a:defRPr/>
            </a:pPr>
            <a:r>
              <a:rPr lang="en-US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409863" y="6443340"/>
            <a:ext cx="23242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r>
              <a:rPr lang="en-US" dirty="0"/>
              <a:t>1-</a:t>
            </a:r>
            <a:fld id="{A2C952A5-9C6C-D843-ABE6-91C8FE848B7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z="1000"/>
            </a:lvl1pPr>
          </a:lstStyle>
          <a:p>
            <a:pPr>
              <a:defRPr/>
            </a:pPr>
            <a:r>
              <a:rPr lang="en-US"/>
              <a:t>Copyright © 2015 John Wiley &amp; Sons, Inc. All rights reserved.</a:t>
            </a:r>
            <a:endParaRPr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9795" y="644334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algn="r">
              <a:defRPr/>
            </a:pPr>
            <a:r>
              <a:rPr lang="en-US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409863" y="6443340"/>
            <a:ext cx="23242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r>
              <a:rPr lang="en-US" dirty="0"/>
              <a:t>1-</a:t>
            </a:r>
            <a:fld id="{A2C952A5-9C6C-D843-ABE6-91C8FE848B7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z="1000"/>
            </a:lvl1pPr>
          </a:lstStyle>
          <a:p>
            <a:pPr>
              <a:defRPr/>
            </a:pPr>
            <a:r>
              <a:rPr lang="en-US"/>
              <a:t>Copyright © 2015 John Wiley &amp; Sons, Inc. All rights reserved.</a:t>
            </a:r>
            <a:endParaRPr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9795" y="644334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algn="r">
              <a:defRPr/>
            </a:pPr>
            <a:r>
              <a:rPr lang="en-US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457199" y="6443340"/>
            <a:ext cx="5351999" cy="365125"/>
          </a:xfrm>
          <a:prstGeom prst="rect">
            <a:avLst/>
          </a:prstGeom>
        </p:spPr>
        <p:txBody>
          <a:bodyPr anchor="ctr"/>
          <a:lstStyle>
            <a:lvl1pPr>
              <a:defRPr lang="en-US"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Copyright © 2015 John Wiley &amp; Sons, Inc. All rights reserved.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409863" y="6443340"/>
            <a:ext cx="23242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r>
              <a:rPr lang="en-US" dirty="0"/>
              <a:t>1-</a:t>
            </a:r>
            <a:fld id="{A2C952A5-9C6C-D843-ABE6-91C8FE848B72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9795" y="644334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algn="r">
              <a:defRPr/>
            </a:pPr>
            <a:r>
              <a:rPr lang="en-US"/>
              <a:t>Klein, Organic Chemistry 2e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Picture 4" descr="Wiley_Logo.eps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7877175" y="6154380"/>
            <a:ext cx="11430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504C4C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504C4C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504C4C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504C4C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504C4C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504C4C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504C4C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504C4C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504C4C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1F9FAF"/>
        </a:buClr>
        <a:buFont typeface="Arial" charset="0"/>
        <a:buChar char="•"/>
        <a:defRPr sz="3200" kern="1200">
          <a:solidFill>
            <a:srgbClr val="504C4C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–"/>
        <a:defRPr sz="2800" kern="1200">
          <a:solidFill>
            <a:srgbClr val="504C4C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400" kern="1200">
          <a:solidFill>
            <a:srgbClr val="504C4C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9A0A54"/>
        </a:buClr>
        <a:buFont typeface="Arial" charset="0"/>
        <a:buChar char="–"/>
        <a:defRPr sz="2000" kern="1200">
          <a:solidFill>
            <a:srgbClr val="504C4C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16602D"/>
        </a:buClr>
        <a:buFont typeface="Arial" charset="0"/>
        <a:buChar char="»"/>
        <a:defRPr sz="2000" kern="1200">
          <a:solidFill>
            <a:srgbClr val="504C4C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70.xml"/><Relationship Id="rId7" Type="http://schemas.openxmlformats.org/officeDocument/2006/relationships/image" Target="../media/image74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3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75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7" Type="http://schemas.openxmlformats.org/officeDocument/2006/relationships/image" Target="../media/image86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85.emf"/><Relationship Id="rId4" Type="http://schemas.openxmlformats.org/officeDocument/2006/relationships/oleObject" Target="../embeddings/oleObject4.bin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87.xml"/><Relationship Id="rId7" Type="http://schemas.openxmlformats.org/officeDocument/2006/relationships/image" Target="../media/image88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87.e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89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193675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1.1 </a:t>
            </a:r>
            <a:r>
              <a:rPr lang="el-GR" dirty="0"/>
              <a:t>Οργανική Χημεία</a:t>
            </a:r>
            <a:endParaRPr lang="en-US" dirty="0"/>
          </a:p>
        </p:txBody>
      </p:sp>
      <p:sp>
        <p:nvSpPr>
          <p:cNvPr id="717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25538"/>
            <a:ext cx="8310282" cy="5597991"/>
          </a:xfrm>
        </p:spPr>
        <p:txBody>
          <a:bodyPr/>
          <a:lstStyle/>
          <a:p>
            <a:pPr eaLnBrk="1" hangingPunct="1"/>
            <a:r>
              <a:rPr lang="el-GR" sz="2400" dirty="0"/>
              <a:t>Η μελέτη των ενώσεων που περιέχουν άτομα άνθρακα και των αντιδράσεών τους</a:t>
            </a:r>
            <a:endParaRPr lang="en-US" sz="2400" dirty="0"/>
          </a:p>
          <a:p>
            <a:pPr eaLnBrk="1" hangingPunct="1"/>
            <a:r>
              <a:rPr lang="el-GR" sz="2400" dirty="0"/>
              <a:t>Τι συμβαίνει σε ένα μόριο κατά τη διάρκεια μίας αντίδρασης;</a:t>
            </a:r>
            <a:endParaRPr lang="en-US" sz="2400" dirty="0"/>
          </a:p>
          <a:p>
            <a:pPr lvl="1" eaLnBrk="1" hangingPunct="1"/>
            <a:r>
              <a:rPr lang="el-GR" dirty="0"/>
              <a:t>Σύγκρουση</a:t>
            </a:r>
            <a:endParaRPr lang="en-US" dirty="0"/>
          </a:p>
          <a:p>
            <a:pPr lvl="1" eaLnBrk="1" hangingPunct="1"/>
            <a:r>
              <a:rPr lang="el-GR" dirty="0"/>
              <a:t>Διάσπαση/σχηματισμός δεσμών</a:t>
            </a:r>
            <a:endParaRPr lang="en-US" dirty="0"/>
          </a:p>
          <a:p>
            <a:pPr lvl="2" eaLnBrk="1" hangingPunct="1"/>
            <a:r>
              <a:rPr lang="el-GR" sz="2400" dirty="0"/>
              <a:t>ΤΙ ΕΙΝΑΙ Ο ΔΕΣΜΟΣ;</a:t>
            </a:r>
          </a:p>
          <a:p>
            <a:pPr marL="914400" lvl="2" indent="0" eaLnBrk="1" hangingPunct="1">
              <a:buNone/>
            </a:pPr>
            <a:endParaRPr lang="en-US" sz="2400" dirty="0"/>
          </a:p>
          <a:p>
            <a:pPr eaLnBrk="1" hangingPunct="1"/>
            <a:r>
              <a:rPr lang="el-GR" sz="2400" dirty="0"/>
              <a:t>Το</a:t>
            </a:r>
            <a:r>
              <a:rPr lang="en-US" sz="2400" dirty="0"/>
              <a:t> </a:t>
            </a:r>
            <a:r>
              <a:rPr lang="el-GR" sz="2400" dirty="0"/>
              <a:t>ΣΗΜΑΝΤΙΚΟ ερώτημα</a:t>
            </a:r>
            <a:r>
              <a:rPr lang="en-US" sz="2400" dirty="0"/>
              <a:t>: </a:t>
            </a:r>
            <a:r>
              <a:rPr lang="el-GR" sz="2400" dirty="0"/>
              <a:t>ΓΙΑΤΙ</a:t>
            </a:r>
            <a:r>
              <a:rPr lang="en-US" sz="2400" dirty="0"/>
              <a:t> </a:t>
            </a:r>
            <a:r>
              <a:rPr lang="el-GR" sz="2400" dirty="0"/>
              <a:t>συμβαίνουν οι αντιδράσεις;</a:t>
            </a:r>
            <a:endParaRPr lang="en-US" sz="2400" dirty="0"/>
          </a:p>
          <a:p>
            <a:pPr lvl="1" eaLnBrk="1" hangingPunct="1"/>
            <a:r>
              <a:rPr lang="el-GR" dirty="0"/>
              <a:t>Θα χρειαστούμε δύο τουλάχιστον εξάμηνα για να απαντήσουμε σε αυτό το ερώτημα</a:t>
            </a:r>
            <a:endParaRPr lang="en-US" dirty="0"/>
          </a:p>
          <a:p>
            <a:pPr lvl="1" eaLnBrk="1" hangingPunct="1"/>
            <a:r>
              <a:rPr lang="el-GR" dirty="0">
                <a:solidFill>
                  <a:srgbClr val="FF0000"/>
                </a:solidFill>
              </a:rPr>
              <a:t>ΕΣΤΙΑΣΤΕ ΤΗΝ ΠΡΟΣΟΧΗ ΣΑΣ ΣΤΑ ΗΛΕΚΤΡΟΝΙΑ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1-</a:t>
            </a:r>
            <a:fld id="{A2C952A5-9C6C-D843-ABE6-91C8FE848B72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193675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1.4 </a:t>
            </a:r>
            <a:r>
              <a:rPr lang="el-GR" dirty="0"/>
              <a:t>Τυπικό Φορτίο</a:t>
            </a:r>
            <a:endParaRPr lang="en-US" dirty="0"/>
          </a:p>
        </p:txBody>
      </p:sp>
      <p:sp>
        <p:nvSpPr>
          <p:cNvPr id="17411" name="Content Placeholder 2"/>
          <p:cNvSpPr>
            <a:spLocks noGrp="1"/>
          </p:cNvSpPr>
          <p:nvPr>
            <p:ph sz="half" idx="1"/>
          </p:nvPr>
        </p:nvSpPr>
        <p:spPr>
          <a:xfrm>
            <a:off x="193675" y="1177925"/>
            <a:ext cx="8743950" cy="5230813"/>
          </a:xfrm>
        </p:spPr>
        <p:txBody>
          <a:bodyPr/>
          <a:lstStyle/>
          <a:p>
            <a:pPr eaLnBrk="1" hangingPunct="1"/>
            <a:r>
              <a:rPr lang="el-GR" sz="2400" dirty="0"/>
              <a:t>Ποιον όρο χρησιμοποιούμε για να περιγράψουμε τα άτομα με </a:t>
            </a:r>
            <a:r>
              <a:rPr lang="en-US" sz="2400" dirty="0"/>
              <a:t>unbalanced </a:t>
            </a:r>
            <a:r>
              <a:rPr lang="el-GR" sz="2400" dirty="0"/>
              <a:t>ή ΤΥΠΙΚΟ</a:t>
            </a:r>
            <a:r>
              <a:rPr lang="en-US" sz="2400" dirty="0"/>
              <a:t> </a:t>
            </a:r>
            <a:r>
              <a:rPr lang="el-GR" sz="2400" dirty="0"/>
              <a:t>φορτίο;</a:t>
            </a:r>
            <a:endParaRPr lang="en-US" sz="2400" dirty="0"/>
          </a:p>
          <a:p>
            <a:pPr eaLnBrk="1" hangingPunct="1"/>
            <a:r>
              <a:rPr lang="el-GR" sz="2400" dirty="0"/>
              <a:t>Πως το τυπικό φορτίο επηρεάζει τη σταθερότητα ενός ατόμου;</a:t>
            </a:r>
            <a:endParaRPr lang="en-US" sz="2400" dirty="0"/>
          </a:p>
          <a:p>
            <a:pPr eaLnBrk="1" hangingPunct="1"/>
            <a:r>
              <a:rPr lang="en-US" sz="2400" dirty="0"/>
              <a:t>Atoms in molecules (sharing electrons) can also have unbalanced charge, which must be analyzed, because it affects stability</a:t>
            </a:r>
          </a:p>
          <a:p>
            <a:pPr eaLnBrk="1" hangingPunct="1"/>
            <a:r>
              <a:rPr lang="el-GR" sz="2400" dirty="0"/>
              <a:t>Για να υπολογίσουμε το</a:t>
            </a:r>
            <a:r>
              <a:rPr lang="en-US" sz="2400" dirty="0"/>
              <a:t> </a:t>
            </a:r>
            <a:r>
              <a:rPr lang="el-GR" sz="2400" dirty="0"/>
              <a:t>ΤΥΠΙΚΟ</a:t>
            </a:r>
            <a:r>
              <a:rPr lang="en-US" sz="2400" dirty="0"/>
              <a:t> </a:t>
            </a:r>
            <a:r>
              <a:rPr lang="el-GR" sz="2400" dirty="0"/>
              <a:t>φορτίο ενός ατόμου</a:t>
            </a:r>
            <a:r>
              <a:rPr lang="en-US" sz="2400" dirty="0"/>
              <a:t>, </a:t>
            </a:r>
            <a:r>
              <a:rPr lang="el-GR" sz="2400" dirty="0"/>
              <a:t>συγκρίνουμε</a:t>
            </a:r>
            <a:r>
              <a:rPr lang="en-US" sz="2400" dirty="0"/>
              <a:t> </a:t>
            </a:r>
            <a:r>
              <a:rPr lang="el-GR" sz="2400" dirty="0"/>
              <a:t>τον αριθμό των ηλεκτρονίων σθένους που</a:t>
            </a:r>
            <a:r>
              <a:rPr lang="en-US" sz="2400" dirty="0"/>
              <a:t> </a:t>
            </a:r>
            <a:r>
              <a:rPr lang="el-GR" sz="2400" b="1" u="sng" dirty="0"/>
              <a:t>θα έπρεπε</a:t>
            </a:r>
            <a:r>
              <a:rPr lang="en-US" sz="2400" dirty="0"/>
              <a:t> </a:t>
            </a:r>
            <a:r>
              <a:rPr lang="el-GR" sz="2400" dirty="0"/>
              <a:t>να</a:t>
            </a:r>
            <a:r>
              <a:rPr lang="en-US" sz="2400" dirty="0"/>
              <a:t> </a:t>
            </a:r>
            <a:r>
              <a:rPr lang="el-GR" sz="2400" dirty="0"/>
              <a:t>έχει το άτομο</a:t>
            </a:r>
            <a:r>
              <a:rPr lang="en-US" sz="2400" dirty="0"/>
              <a:t> </a:t>
            </a:r>
            <a:r>
              <a:rPr lang="el-GR" sz="2400" dirty="0"/>
              <a:t>με τον αριθμό των ηλεκτρονίων σθένους</a:t>
            </a:r>
            <a:r>
              <a:rPr lang="en-US" sz="2400" dirty="0"/>
              <a:t> </a:t>
            </a:r>
            <a:r>
              <a:rPr lang="el-GR" sz="2400" dirty="0"/>
              <a:t>που έχει</a:t>
            </a:r>
            <a:r>
              <a:rPr lang="en-US" sz="2400" b="1" dirty="0"/>
              <a:t> </a:t>
            </a:r>
            <a:r>
              <a:rPr lang="el-GR" sz="2400" b="1" u="sng" dirty="0"/>
              <a:t>στην πραγματικότητα</a:t>
            </a:r>
            <a:r>
              <a:rPr lang="en-US" sz="2400" b="1" dirty="0"/>
              <a:t> </a:t>
            </a:r>
            <a:r>
              <a:rPr lang="el-GR" sz="2400" dirty="0"/>
              <a:t>το άτομο</a:t>
            </a:r>
            <a:endParaRPr lang="en-US" sz="2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984250"/>
          </a:xfrm>
        </p:spPr>
        <p:txBody>
          <a:bodyPr/>
          <a:lstStyle/>
          <a:p>
            <a:pPr eaLnBrk="1" hangingPunct="1"/>
            <a:r>
              <a:rPr lang="en-US" dirty="0"/>
              <a:t>1.4 </a:t>
            </a:r>
            <a:r>
              <a:rPr lang="el-GR" dirty="0"/>
              <a:t>Τυπικό Φορτίο</a:t>
            </a:r>
            <a:endParaRPr lang="en-US" dirty="0"/>
          </a:p>
        </p:txBody>
      </p:sp>
      <p:sp>
        <p:nvSpPr>
          <p:cNvPr id="18435" name="Content Placeholder 2"/>
          <p:cNvSpPr>
            <a:spLocks noGrp="1"/>
          </p:cNvSpPr>
          <p:nvPr>
            <p:ph sz="half" idx="1"/>
          </p:nvPr>
        </p:nvSpPr>
        <p:spPr>
          <a:xfrm>
            <a:off x="193675" y="809625"/>
            <a:ext cx="8743950" cy="5391883"/>
          </a:xfrm>
        </p:spPr>
        <p:txBody>
          <a:bodyPr/>
          <a:lstStyle/>
          <a:p>
            <a:pPr eaLnBrk="1" hangingPunct="1"/>
            <a:r>
              <a:rPr lang="el-GR" sz="2400" dirty="0"/>
              <a:t>Εξετάστε το παρακάτω παράδειγμα τυπικού φορτίου</a:t>
            </a:r>
            <a:r>
              <a:rPr lang="en-US" sz="2400" dirty="0"/>
              <a:t>. </a:t>
            </a:r>
            <a:r>
              <a:rPr lang="el-GR" sz="2400" dirty="0"/>
              <a:t>Υπολογίστε το τυπικό φορτίο σε κάθε άτομο</a:t>
            </a:r>
            <a:r>
              <a:rPr lang="en-US" sz="2400" dirty="0"/>
              <a:t>.</a:t>
            </a:r>
          </a:p>
          <a:p>
            <a:pPr lvl="1" eaLnBrk="1" hangingPunct="1"/>
            <a:endParaRPr lang="en-US" dirty="0"/>
          </a:p>
          <a:p>
            <a:pPr eaLnBrk="1" hangingPunct="1">
              <a:buFont typeface="Arial" charset="0"/>
              <a:buNone/>
            </a:pPr>
            <a:r>
              <a:rPr lang="en-US" sz="2400" dirty="0"/>
              <a:t>										</a:t>
            </a:r>
            <a:r>
              <a:rPr lang="el-GR" sz="2400" dirty="0"/>
              <a:t>ή</a:t>
            </a:r>
            <a:endParaRPr lang="en-US" sz="2400" dirty="0"/>
          </a:p>
          <a:p>
            <a:pPr lvl="3" eaLnBrk="1" hangingPunct="1"/>
            <a:endParaRPr lang="en-US" sz="2400" dirty="0"/>
          </a:p>
          <a:p>
            <a:pPr lvl="3" eaLnBrk="1" hangingPunct="1"/>
            <a:endParaRPr lang="en-US" sz="2400" dirty="0"/>
          </a:p>
          <a:p>
            <a:pPr eaLnBrk="1" hangingPunct="1"/>
            <a:r>
              <a:rPr lang="el-GR" sz="2400" dirty="0"/>
              <a:t>Το άτομο άνθρακα</a:t>
            </a:r>
            <a:r>
              <a:rPr lang="en-US" sz="2400" dirty="0"/>
              <a:t> </a:t>
            </a:r>
            <a:r>
              <a:rPr lang="el-GR" sz="2400" b="1" u="sng" dirty="0"/>
              <a:t>θα έπρεπε</a:t>
            </a:r>
            <a:r>
              <a:rPr lang="en-US" sz="2400" b="1" dirty="0"/>
              <a:t> </a:t>
            </a:r>
            <a:r>
              <a:rPr lang="el-GR" sz="2400" dirty="0"/>
              <a:t>να έχει</a:t>
            </a:r>
            <a:r>
              <a:rPr lang="en-US" sz="2400" dirty="0"/>
              <a:t> 4 </a:t>
            </a:r>
            <a:r>
              <a:rPr lang="el-GR" sz="2400" dirty="0"/>
              <a:t>ηλεκτρόνια σθένους</a:t>
            </a:r>
            <a:r>
              <a:rPr lang="en-US" sz="2400" dirty="0"/>
              <a:t>, </a:t>
            </a:r>
            <a:r>
              <a:rPr lang="el-GR" sz="2400" dirty="0"/>
              <a:t>διότι ανήκει στην ομάδα</a:t>
            </a:r>
            <a:r>
              <a:rPr lang="en-US" sz="2400" dirty="0"/>
              <a:t> IVA </a:t>
            </a:r>
            <a:r>
              <a:rPr lang="el-GR" sz="2400" dirty="0"/>
              <a:t>του περιοδικού πίνακα</a:t>
            </a:r>
            <a:r>
              <a:rPr lang="en-US" sz="2400" dirty="0"/>
              <a:t>.</a:t>
            </a:r>
          </a:p>
          <a:p>
            <a:pPr eaLnBrk="1" hangingPunct="1"/>
            <a:r>
              <a:rPr lang="el-GR" sz="2400" dirty="0"/>
              <a:t>Το άτομο άνθρακα</a:t>
            </a:r>
            <a:r>
              <a:rPr lang="en-US" sz="2400" dirty="0"/>
              <a:t> </a:t>
            </a:r>
            <a:r>
              <a:rPr lang="el-GR" sz="2400" b="1" u="sng" dirty="0"/>
              <a:t>στην πραγματικότητα</a:t>
            </a:r>
            <a:r>
              <a:rPr lang="en-US" sz="2400" dirty="0"/>
              <a:t> </a:t>
            </a:r>
            <a:r>
              <a:rPr lang="el-GR" sz="2400" dirty="0"/>
              <a:t>έχει</a:t>
            </a:r>
            <a:r>
              <a:rPr lang="en-US" sz="2400" dirty="0"/>
              <a:t> 8 </a:t>
            </a:r>
            <a:r>
              <a:rPr lang="el-GR" sz="2400" dirty="0"/>
              <a:t>ηλεκτρόνια σθένους</a:t>
            </a:r>
            <a:r>
              <a:rPr lang="en-US" sz="2400" dirty="0"/>
              <a:t>. </a:t>
            </a:r>
            <a:r>
              <a:rPr lang="el-GR" sz="2400" dirty="0"/>
              <a:t>Χρειάζεται </a:t>
            </a:r>
            <a:r>
              <a:rPr lang="en-US" sz="2400" dirty="0"/>
              <a:t>8 for its octet, </a:t>
            </a:r>
            <a:r>
              <a:rPr lang="el-GR" sz="2400" dirty="0"/>
              <a:t>αλλά μόνο </a:t>
            </a:r>
            <a:r>
              <a:rPr lang="en-US" sz="2400" dirty="0"/>
              <a:t>4 </a:t>
            </a:r>
            <a:r>
              <a:rPr lang="el-GR" sz="2400" dirty="0"/>
              <a:t>υπολογίζονται στο φορτίο του</a:t>
            </a:r>
            <a:r>
              <a:rPr lang="en-US" sz="2400" dirty="0"/>
              <a:t>. </a:t>
            </a:r>
            <a:r>
              <a:rPr lang="el-GR" sz="2400" dirty="0"/>
              <a:t>ΓΙΑΤΙ;</a:t>
            </a:r>
            <a:endParaRPr lang="en-US" sz="2400" dirty="0"/>
          </a:p>
          <a:p>
            <a:pPr eaLnBrk="1" hangingPunct="1"/>
            <a:r>
              <a:rPr lang="el-GR" sz="2400" dirty="0"/>
              <a:t>Τα</a:t>
            </a:r>
            <a:r>
              <a:rPr lang="en-US" sz="2400" dirty="0"/>
              <a:t> 4 </a:t>
            </a:r>
            <a:r>
              <a:rPr lang="el-GR" sz="2400" dirty="0"/>
              <a:t>που</a:t>
            </a:r>
            <a:r>
              <a:rPr lang="en-US" sz="2400" dirty="0"/>
              <a:t> </a:t>
            </a:r>
            <a:r>
              <a:rPr lang="el-GR" sz="2400" b="1" u="sng" dirty="0"/>
              <a:t>στην πραγματικότητα</a:t>
            </a:r>
            <a:r>
              <a:rPr lang="en-US" sz="2400" dirty="0"/>
              <a:t> </a:t>
            </a:r>
            <a:r>
              <a:rPr lang="el-GR" sz="2400" dirty="0"/>
              <a:t>έχει</a:t>
            </a:r>
            <a:r>
              <a:rPr lang="en-US" sz="2400" dirty="0"/>
              <a:t> </a:t>
            </a:r>
            <a:r>
              <a:rPr lang="el-GR" sz="2400" dirty="0"/>
              <a:t>ισορροπούν</a:t>
            </a:r>
            <a:r>
              <a:rPr lang="en-US" sz="2400" dirty="0"/>
              <a:t> </a:t>
            </a:r>
            <a:r>
              <a:rPr lang="el-GR" sz="2400" dirty="0"/>
              <a:t>τα</a:t>
            </a:r>
            <a:r>
              <a:rPr lang="en-US" sz="2400" dirty="0"/>
              <a:t> 4 </a:t>
            </a:r>
            <a:r>
              <a:rPr lang="el-GR" sz="2400" dirty="0"/>
              <a:t>που</a:t>
            </a:r>
            <a:r>
              <a:rPr lang="en-US" sz="2400" dirty="0"/>
              <a:t> </a:t>
            </a:r>
            <a:r>
              <a:rPr lang="el-GR" sz="2400" b="1" u="sng" dirty="0"/>
              <a:t>θα έπρεπε</a:t>
            </a:r>
            <a:r>
              <a:rPr lang="en-US" sz="2400" dirty="0"/>
              <a:t> </a:t>
            </a:r>
            <a:r>
              <a:rPr lang="el-GR" sz="2400" dirty="0"/>
              <a:t>να έχει</a:t>
            </a:r>
            <a:r>
              <a:rPr lang="en-US" sz="2400" dirty="0"/>
              <a:t>, </a:t>
            </a:r>
            <a:r>
              <a:rPr lang="el-GR" sz="2400" dirty="0"/>
              <a:t>οπότε δεν έχει τυπικό φορτίο</a:t>
            </a:r>
            <a:r>
              <a:rPr lang="en-US" sz="2400" dirty="0"/>
              <a:t>. </a:t>
            </a:r>
            <a:r>
              <a:rPr lang="el-GR" sz="2400" dirty="0"/>
              <a:t>Είναι ουδέτερο</a:t>
            </a:r>
            <a:r>
              <a:rPr lang="en-US" sz="2400" dirty="0"/>
              <a:t>.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2" name="Picture 1" descr="c01s016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138" y="1663938"/>
            <a:ext cx="1272933" cy="1552357"/>
          </a:xfrm>
          <a:prstGeom prst="rect">
            <a:avLst/>
          </a:prstGeom>
        </p:spPr>
      </p:pic>
      <p:pic>
        <p:nvPicPr>
          <p:cNvPr id="3" name="Picture 2" descr="c01s017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220" y="1663938"/>
            <a:ext cx="1413333" cy="156055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984250"/>
          </a:xfrm>
        </p:spPr>
        <p:txBody>
          <a:bodyPr/>
          <a:lstStyle/>
          <a:p>
            <a:pPr eaLnBrk="1" hangingPunct="1"/>
            <a:r>
              <a:rPr lang="en-US" dirty="0"/>
              <a:t>1.4 </a:t>
            </a:r>
            <a:r>
              <a:rPr lang="el-GR" dirty="0"/>
              <a:t>Τυπικό Φορτίο</a:t>
            </a:r>
            <a:endParaRPr lang="en-US" dirty="0"/>
          </a:p>
        </p:txBody>
      </p:sp>
      <p:sp>
        <p:nvSpPr>
          <p:cNvPr id="19459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066800"/>
            <a:ext cx="8743950" cy="5230813"/>
          </a:xfrm>
        </p:spPr>
        <p:txBody>
          <a:bodyPr/>
          <a:lstStyle/>
          <a:p>
            <a:pPr eaLnBrk="1" hangingPunct="1"/>
            <a:r>
              <a:rPr lang="el-GR" sz="2400" dirty="0"/>
              <a:t>Αναλύστε το τυπικό φορτίο του ατόμου του οξυγόνου</a:t>
            </a:r>
            <a:r>
              <a:rPr lang="en-US" dirty="0"/>
              <a:t>.</a:t>
            </a:r>
          </a:p>
          <a:p>
            <a:pPr lvl="3" eaLnBrk="1" hangingPunct="1"/>
            <a:endParaRPr lang="en-US" dirty="0"/>
          </a:p>
          <a:p>
            <a:pPr lvl="3" eaLnBrk="1" hangingPunct="1"/>
            <a:endParaRPr lang="en-US" dirty="0"/>
          </a:p>
          <a:p>
            <a:pPr eaLnBrk="1" hangingPunct="1">
              <a:buFont typeface="Arial" charset="0"/>
              <a:buNone/>
            </a:pPr>
            <a:r>
              <a:rPr lang="en-US" dirty="0"/>
              <a:t>										</a:t>
            </a:r>
            <a:r>
              <a:rPr lang="el-GR" dirty="0"/>
              <a:t>ή</a:t>
            </a:r>
            <a:endParaRPr lang="en-US" dirty="0"/>
          </a:p>
          <a:p>
            <a:pPr eaLnBrk="1" hangingPunct="1">
              <a:buFont typeface="Arial" charset="0"/>
              <a:buNone/>
            </a:pPr>
            <a:endParaRPr lang="en-US" dirty="0"/>
          </a:p>
          <a:p>
            <a:pPr eaLnBrk="1" hangingPunct="1"/>
            <a:r>
              <a:rPr lang="el-GR" sz="2400" dirty="0"/>
              <a:t>Το άτομο του οξυγόνου</a:t>
            </a:r>
            <a:r>
              <a:rPr lang="en-US" sz="2400" dirty="0"/>
              <a:t> </a:t>
            </a:r>
            <a:r>
              <a:rPr lang="el-GR" sz="2400" b="1" u="sng" dirty="0"/>
              <a:t>θα έπρεπε</a:t>
            </a:r>
            <a:r>
              <a:rPr lang="en-US" sz="2400" b="1" dirty="0"/>
              <a:t> </a:t>
            </a:r>
            <a:r>
              <a:rPr lang="el-GR" sz="2400" dirty="0"/>
              <a:t>να έχει</a:t>
            </a:r>
            <a:r>
              <a:rPr lang="en-US" sz="2400" dirty="0"/>
              <a:t> 6 </a:t>
            </a:r>
            <a:r>
              <a:rPr lang="el-GR" sz="2400" dirty="0"/>
              <a:t>ηλεκτρόνια σθένους</a:t>
            </a:r>
            <a:r>
              <a:rPr lang="en-US" sz="2400" dirty="0"/>
              <a:t>, </a:t>
            </a:r>
            <a:r>
              <a:rPr lang="el-GR" sz="2400" dirty="0"/>
              <a:t>διότι ανήκει στην ομάδα</a:t>
            </a:r>
            <a:r>
              <a:rPr lang="en-US" sz="2400" dirty="0"/>
              <a:t> VIA </a:t>
            </a:r>
            <a:r>
              <a:rPr lang="el-GR" sz="2400" dirty="0"/>
              <a:t>του περιοδικού πίνακα</a:t>
            </a:r>
            <a:r>
              <a:rPr lang="en-US" sz="2400" dirty="0"/>
              <a:t>.</a:t>
            </a:r>
          </a:p>
          <a:p>
            <a:pPr eaLnBrk="1" hangingPunct="1"/>
            <a:r>
              <a:rPr lang="el-GR" sz="2400" b="1" u="sng" dirty="0"/>
              <a:t>Στην πραγματικότητα</a:t>
            </a:r>
            <a:r>
              <a:rPr lang="en-US" sz="2400" b="1" u="sng" dirty="0"/>
              <a:t> </a:t>
            </a:r>
            <a:r>
              <a:rPr lang="el-GR" sz="2400" dirty="0"/>
              <a:t>έχει</a:t>
            </a:r>
            <a:r>
              <a:rPr lang="en-US" sz="2400" dirty="0"/>
              <a:t> 8 </a:t>
            </a:r>
            <a:r>
              <a:rPr lang="el-GR" sz="2400" dirty="0"/>
              <a:t>ηλεκτρόνια σθένους</a:t>
            </a:r>
            <a:r>
              <a:rPr lang="en-US" sz="2400" dirty="0"/>
              <a:t>. </a:t>
            </a:r>
            <a:r>
              <a:rPr lang="el-GR" sz="2400" dirty="0"/>
              <a:t>Χρειάζεται</a:t>
            </a:r>
            <a:r>
              <a:rPr lang="en-US" sz="2400" dirty="0"/>
              <a:t> 8 for its octet, </a:t>
            </a:r>
            <a:r>
              <a:rPr lang="el-GR" sz="2400" dirty="0"/>
              <a:t>αλλά μόνο </a:t>
            </a:r>
            <a:r>
              <a:rPr lang="en-US" sz="2400" dirty="0"/>
              <a:t>7 </a:t>
            </a:r>
            <a:r>
              <a:rPr lang="el-GR" sz="2400" dirty="0"/>
              <a:t>υπολογίζονται στο φορτίο του</a:t>
            </a:r>
            <a:r>
              <a:rPr lang="en-US" sz="2400" dirty="0"/>
              <a:t>. </a:t>
            </a:r>
            <a:r>
              <a:rPr lang="el-GR" sz="2400" dirty="0"/>
              <a:t>ΓΙΑΤΙ;</a:t>
            </a:r>
            <a:endParaRPr lang="en-US" sz="2400" dirty="0"/>
          </a:p>
          <a:p>
            <a:pPr eaLnBrk="1" hangingPunct="1"/>
            <a:r>
              <a:rPr lang="el-GR" sz="2400" dirty="0"/>
              <a:t>Εάν</a:t>
            </a:r>
            <a:r>
              <a:rPr lang="en-US" sz="2400" dirty="0"/>
              <a:t> </a:t>
            </a:r>
            <a:r>
              <a:rPr lang="el-GR" sz="2400" b="1" u="sng" dirty="0"/>
              <a:t>στην πραγματικότητα</a:t>
            </a:r>
            <a:r>
              <a:rPr lang="en-US" sz="2400" dirty="0"/>
              <a:t> </a:t>
            </a:r>
            <a:r>
              <a:rPr lang="el-GR" sz="2400" dirty="0"/>
              <a:t>έχει</a:t>
            </a:r>
            <a:r>
              <a:rPr lang="en-US" sz="2400" dirty="0"/>
              <a:t> 7, </a:t>
            </a:r>
            <a:r>
              <a:rPr lang="el-GR" sz="2400" dirty="0"/>
              <a:t>αλλά θα έπρεπε να έχει μόνο</a:t>
            </a:r>
            <a:r>
              <a:rPr lang="en-US" sz="2400" dirty="0"/>
              <a:t> 6, </a:t>
            </a:r>
            <a:r>
              <a:rPr lang="el-GR" sz="2400" dirty="0"/>
              <a:t>ποιο θα ήταν το τυπικό του φορτίο;</a:t>
            </a:r>
            <a:endParaRPr lang="en-US" sz="2400" dirty="0"/>
          </a:p>
          <a:p>
            <a:pPr eaLnBrk="1" hangingPunct="1"/>
            <a:r>
              <a:rPr lang="el-GR" sz="2400" dirty="0"/>
              <a:t>Εξασκηθείτε με την ΑΝΑΠΤΥΞΗ ΔΕΞΙΟΤΗΤΑΣ</a:t>
            </a:r>
            <a:r>
              <a:rPr lang="en-US" sz="2400" dirty="0"/>
              <a:t> 1.4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4" name="Picture 13" descr="c01s016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480" y="1739052"/>
            <a:ext cx="1272933" cy="1552357"/>
          </a:xfrm>
          <a:prstGeom prst="rect">
            <a:avLst/>
          </a:prstGeom>
        </p:spPr>
      </p:pic>
      <p:pic>
        <p:nvPicPr>
          <p:cNvPr id="15" name="Picture 14" descr="c01s017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562" y="1739052"/>
            <a:ext cx="1413333" cy="156055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984250"/>
          </a:xfrm>
        </p:spPr>
        <p:txBody>
          <a:bodyPr/>
          <a:lstStyle/>
          <a:p>
            <a:pPr eaLnBrk="1" hangingPunct="1"/>
            <a:r>
              <a:rPr lang="en-US" dirty="0"/>
              <a:t>1.5 </a:t>
            </a:r>
            <a:r>
              <a:rPr lang="el-GR" dirty="0"/>
              <a:t>Πολικοί Ομοιοπολικοί Δεσμοί</a:t>
            </a:r>
            <a:endParaRPr lang="en-US" dirty="0"/>
          </a:p>
        </p:txBody>
      </p:sp>
      <p:sp>
        <p:nvSpPr>
          <p:cNvPr id="20483" name="Content Placeholder 2"/>
          <p:cNvSpPr>
            <a:spLocks noGrp="1"/>
          </p:cNvSpPr>
          <p:nvPr>
            <p:ph sz="half" idx="1"/>
          </p:nvPr>
        </p:nvSpPr>
        <p:spPr>
          <a:xfrm>
            <a:off x="193675" y="809625"/>
            <a:ext cx="8743950" cy="5230813"/>
          </a:xfrm>
        </p:spPr>
        <p:txBody>
          <a:bodyPr/>
          <a:lstStyle/>
          <a:p>
            <a:pPr eaLnBrk="1" hangingPunct="1"/>
            <a:r>
              <a:rPr lang="el-GR" sz="2400" dirty="0"/>
              <a:t>Οι ομοιοπολικοί δεσμοί είναι ζεύγη ηλεκτρονίων που απαντούν σε ένα τροχιακό που διαμοιράζεται μεταξύ δύο ατόμων</a:t>
            </a:r>
            <a:r>
              <a:rPr lang="en-US" sz="2400" dirty="0"/>
              <a:t>. </a:t>
            </a:r>
            <a:r>
              <a:rPr lang="el-GR" sz="2400" dirty="0"/>
              <a:t>Πως μοιάζει κατά τη γνώμη σας αυτό το τροχιακό;</a:t>
            </a:r>
            <a:endParaRPr lang="en-US" sz="2400" dirty="0"/>
          </a:p>
          <a:p>
            <a:pPr marL="0" indent="0" eaLnBrk="1" hangingPunct="1">
              <a:buNone/>
            </a:pPr>
            <a:endParaRPr lang="en-US" sz="2400" dirty="0"/>
          </a:p>
          <a:p>
            <a:pPr eaLnBrk="1" hangingPunct="1"/>
            <a:r>
              <a:rPr lang="el-GR" sz="2400" dirty="0"/>
              <a:t>Ακριβώς όπως ένα ατομικό τροχιακό, τα ηλεκτρόνια θα μπορούσαν να είναι οπουδήποτε εντός αυτής της περιοχής του τροχιακού. </a:t>
            </a:r>
          </a:p>
          <a:p>
            <a:pPr marL="0" indent="0" eaLnBrk="1" hangingPunct="1">
              <a:buNone/>
            </a:pPr>
            <a:endParaRPr lang="en-US" sz="2400" dirty="0"/>
          </a:p>
          <a:p>
            <a:pPr eaLnBrk="1" hangingPunct="1"/>
            <a:r>
              <a:rPr lang="el-GR" sz="2400" dirty="0"/>
              <a:t>Ποιοι παράγοντες καθορίζουν ποιο άτομο στο δεσμό θα έλκει περισσότερο τα διαμοιραζόμενα ηλεκτρόνια;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984250"/>
          </a:xfrm>
        </p:spPr>
        <p:txBody>
          <a:bodyPr/>
          <a:lstStyle/>
          <a:p>
            <a:pPr eaLnBrk="1" hangingPunct="1"/>
            <a:r>
              <a:rPr lang="en-US" dirty="0"/>
              <a:t>1.5 </a:t>
            </a:r>
            <a:r>
              <a:rPr lang="el-GR" dirty="0"/>
              <a:t>Πολικοί Ομοιοπολικοί Δεσμοί</a:t>
            </a:r>
            <a:endParaRPr lang="en-US" dirty="0"/>
          </a:p>
        </p:txBody>
      </p:sp>
      <p:sp>
        <p:nvSpPr>
          <p:cNvPr id="21507" name="Content Placeholder 2"/>
          <p:cNvSpPr>
            <a:spLocks noGrp="1"/>
          </p:cNvSpPr>
          <p:nvPr>
            <p:ph sz="half" idx="1"/>
          </p:nvPr>
        </p:nvSpPr>
        <p:spPr>
          <a:xfrm>
            <a:off x="193675" y="809625"/>
            <a:ext cx="8743950" cy="5230813"/>
          </a:xfrm>
        </p:spPr>
        <p:txBody>
          <a:bodyPr/>
          <a:lstStyle/>
          <a:p>
            <a:pPr eaLnBrk="1" hangingPunct="1"/>
            <a:r>
              <a:rPr lang="el-GR" sz="2400" dirty="0"/>
              <a:t>Οι πολικοί δεσμοί είναι είτε πολικοί είτε μη πολικοί</a:t>
            </a:r>
            <a:endParaRPr lang="en-US" sz="2400" dirty="0"/>
          </a:p>
          <a:p>
            <a:pPr lvl="1" eaLnBrk="1" hangingPunct="1"/>
            <a:r>
              <a:rPr lang="el-GR" dirty="0"/>
              <a:t>Μη Πολικοί Ομοιοπολικοί</a:t>
            </a:r>
            <a:r>
              <a:rPr lang="en-US" dirty="0"/>
              <a:t>–</a:t>
            </a:r>
            <a:r>
              <a:rPr lang="el-GR" dirty="0"/>
              <a:t>τα άτομα που σχηματίζουν δεσμό μοιράζονται τα ηλεκτρόνια ισότιμα</a:t>
            </a:r>
            <a:endParaRPr lang="en-US" dirty="0"/>
          </a:p>
          <a:p>
            <a:pPr lvl="1" eaLnBrk="1" hangingPunct="1"/>
            <a:r>
              <a:rPr lang="el-GR" dirty="0"/>
              <a:t>Πολικοί Ομοιοπολικοί</a:t>
            </a:r>
            <a:r>
              <a:rPr lang="en-US" dirty="0"/>
              <a:t>– </a:t>
            </a:r>
            <a:r>
              <a:rPr lang="el-GR" dirty="0"/>
              <a:t>Ένα από τα άτομα</a:t>
            </a:r>
            <a:r>
              <a:rPr lang="en-US" dirty="0"/>
              <a:t> </a:t>
            </a:r>
            <a:r>
              <a:rPr lang="el-GR" dirty="0"/>
              <a:t>έλκει</a:t>
            </a:r>
            <a:r>
              <a:rPr lang="en-US" dirty="0"/>
              <a:t> </a:t>
            </a:r>
            <a:r>
              <a:rPr lang="el-GR" dirty="0"/>
              <a:t>τα ηλεκτρόνια του δεσμού περισσότερο από το άλλο</a:t>
            </a:r>
            <a:endParaRPr lang="en-US" dirty="0"/>
          </a:p>
          <a:p>
            <a:pPr eaLnBrk="1" hangingPunct="1"/>
            <a:r>
              <a:rPr lang="el-GR" sz="2400" dirty="0"/>
              <a:t>Ηλεκτραρνητικότητα</a:t>
            </a:r>
            <a:r>
              <a:rPr lang="en-US" sz="2400" dirty="0"/>
              <a:t> - </a:t>
            </a:r>
            <a:r>
              <a:rPr lang="el-GR" sz="2400" dirty="0"/>
              <a:t>πόσο</a:t>
            </a:r>
            <a:r>
              <a:rPr lang="en-US" sz="2400" dirty="0"/>
              <a:t> </a:t>
            </a:r>
            <a:r>
              <a:rPr lang="el-GR" sz="2400" dirty="0"/>
              <a:t>ισχυρά</a:t>
            </a:r>
            <a:r>
              <a:rPr lang="en-US" sz="2400" dirty="0"/>
              <a:t> </a:t>
            </a:r>
            <a:r>
              <a:rPr lang="el-GR" sz="2400" dirty="0"/>
              <a:t>ένα άτομο έλκει τα συζευγμένα ηλεκτρόνια</a:t>
            </a:r>
            <a:endParaRPr lang="en-US" sz="2400" dirty="0"/>
          </a:p>
          <a:p>
            <a:pPr eaLnBrk="1" hangingPunct="1"/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854" y="3735930"/>
            <a:ext cx="5743097" cy="261207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984250"/>
          </a:xfrm>
        </p:spPr>
        <p:txBody>
          <a:bodyPr/>
          <a:lstStyle/>
          <a:p>
            <a:pPr eaLnBrk="1" hangingPunct="1"/>
            <a:r>
              <a:rPr lang="en-US" dirty="0"/>
              <a:t>1.5 </a:t>
            </a:r>
            <a:r>
              <a:rPr lang="el-GR" dirty="0"/>
              <a:t>Πολικοί Ομοιοπολικοί Δεσμοί</a:t>
            </a:r>
            <a:endParaRPr lang="en-US" dirty="0"/>
          </a:p>
        </p:txBody>
      </p:sp>
      <p:sp>
        <p:nvSpPr>
          <p:cNvPr id="22531" name="Content Placeholder 2"/>
          <p:cNvSpPr>
            <a:spLocks noGrp="1"/>
          </p:cNvSpPr>
          <p:nvPr>
            <p:ph sz="half" idx="1"/>
          </p:nvPr>
        </p:nvSpPr>
        <p:spPr>
          <a:xfrm>
            <a:off x="193675" y="809626"/>
            <a:ext cx="8680694" cy="5016744"/>
          </a:xfrm>
        </p:spPr>
        <p:txBody>
          <a:bodyPr/>
          <a:lstStyle/>
          <a:p>
            <a:pPr eaLnBrk="1" hangingPunct="1"/>
            <a:r>
              <a:rPr lang="el-GR" sz="2400" dirty="0"/>
              <a:t>Τα ηλεκτρόνια τείνουν να απομακρύνονται από τα άτομα χαμηλότερης </a:t>
            </a:r>
            <a:r>
              <a:rPr lang="el-GR" sz="2400" dirty="0" err="1"/>
              <a:t>ηλεκτραρνητικότητας</a:t>
            </a:r>
            <a:r>
              <a:rPr lang="el-GR" sz="2400" dirty="0"/>
              <a:t> και να βρίσκονται πλησιέστερα προς τα άτομα υψηλότερης </a:t>
            </a:r>
            <a:r>
              <a:rPr lang="el-GR" sz="2400" dirty="0" err="1"/>
              <a:t>ηλεκτραρνητικότητας</a:t>
            </a:r>
            <a:r>
              <a:rPr lang="el-GR" sz="2400" dirty="0"/>
              <a:t>.</a:t>
            </a:r>
          </a:p>
          <a:p>
            <a:pPr eaLnBrk="1" hangingPunct="1"/>
            <a:endParaRPr lang="en-US" sz="2400" dirty="0"/>
          </a:p>
          <a:p>
            <a:pPr marL="0" indent="0" eaLnBrk="1" hangingPunct="1">
              <a:buNone/>
            </a:pPr>
            <a:endParaRPr lang="en-US" dirty="0"/>
          </a:p>
          <a:p>
            <a:pPr eaLnBrk="1" hangingPunct="1"/>
            <a:endParaRPr lang="el-GR" sz="2400" dirty="0"/>
          </a:p>
          <a:p>
            <a:pPr eaLnBrk="1" hangingPunct="1"/>
            <a:endParaRPr lang="el-GR" sz="2400" dirty="0"/>
          </a:p>
          <a:p>
            <a:pPr eaLnBrk="1" hangingPunct="1"/>
            <a:r>
              <a:rPr lang="el-GR" sz="2400" dirty="0"/>
              <a:t>Όσο μεγαλύτερη είναι η διαφορά στην </a:t>
            </a:r>
            <a:r>
              <a:rPr lang="el-GR" sz="2400" dirty="0" err="1"/>
              <a:t>ηλεκτραρνητικότητα</a:t>
            </a:r>
            <a:r>
              <a:rPr lang="en-US" sz="2400" dirty="0"/>
              <a:t>, </a:t>
            </a:r>
            <a:r>
              <a:rPr lang="el-GR" sz="2400" dirty="0"/>
              <a:t>τόσο πιο πολικός είναι ο δεσμός</a:t>
            </a:r>
            <a:r>
              <a:rPr lang="en-US" dirty="0"/>
              <a:t>.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2" name="Picture 1" descr="c01s031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7060"/>
          <a:stretch/>
        </p:blipFill>
        <p:spPr>
          <a:xfrm>
            <a:off x="1995885" y="2288436"/>
            <a:ext cx="1356518" cy="811535"/>
          </a:xfrm>
          <a:prstGeom prst="rect">
            <a:avLst/>
          </a:prstGeom>
        </p:spPr>
      </p:pic>
      <p:pic>
        <p:nvPicPr>
          <p:cNvPr id="3" name="Picture 2" descr="c01s032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35" y="2224933"/>
            <a:ext cx="1031888" cy="649708"/>
          </a:xfrm>
          <a:prstGeom prst="rect">
            <a:avLst/>
          </a:prstGeom>
        </p:spPr>
      </p:pic>
      <p:pic>
        <p:nvPicPr>
          <p:cNvPr id="5" name="Picture 4" descr="c01s033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664" y="3038515"/>
            <a:ext cx="929430" cy="607704"/>
          </a:xfrm>
          <a:prstGeom prst="rect">
            <a:avLst/>
          </a:prstGeom>
        </p:spPr>
      </p:pic>
      <p:pic>
        <p:nvPicPr>
          <p:cNvPr id="6" name="Picture 5" descr="c01s035.e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8" b="34809"/>
          <a:stretch/>
        </p:blipFill>
        <p:spPr>
          <a:xfrm>
            <a:off x="6766249" y="2990717"/>
            <a:ext cx="1142298" cy="594047"/>
          </a:xfrm>
          <a:prstGeom prst="rect">
            <a:avLst/>
          </a:prstGeom>
        </p:spPr>
      </p:pic>
      <p:pic>
        <p:nvPicPr>
          <p:cNvPr id="19" name="Picture 18" descr="c01s032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49"/>
          <a:stretch/>
        </p:blipFill>
        <p:spPr>
          <a:xfrm flipH="1">
            <a:off x="6705600" y="2224933"/>
            <a:ext cx="1031888" cy="29464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790605" y="2116719"/>
            <a:ext cx="933735" cy="740094"/>
            <a:chOff x="1219200" y="2915610"/>
            <a:chExt cx="933735" cy="740094"/>
          </a:xfrm>
        </p:grpSpPr>
        <p:pic>
          <p:nvPicPr>
            <p:cNvPr id="21" name="Picture 20" descr="c01s035.eps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279" b="34809"/>
            <a:stretch/>
          </p:blipFill>
          <p:spPr>
            <a:xfrm>
              <a:off x="1863962" y="2915610"/>
              <a:ext cx="288973" cy="707043"/>
            </a:xfrm>
            <a:prstGeom prst="rect">
              <a:avLst/>
            </a:prstGeom>
          </p:spPr>
        </p:pic>
        <p:pic>
          <p:nvPicPr>
            <p:cNvPr id="22" name="Picture 21" descr="c01s033.eps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30" r="32097"/>
            <a:stretch/>
          </p:blipFill>
          <p:spPr>
            <a:xfrm>
              <a:off x="1219200" y="3325298"/>
              <a:ext cx="631107" cy="330406"/>
            </a:xfrm>
            <a:prstGeom prst="rect">
              <a:avLst/>
            </a:prstGeom>
          </p:spPr>
        </p:pic>
      </p:grpSp>
      <p:pic>
        <p:nvPicPr>
          <p:cNvPr id="8" name="Picture 7" descr="ID013_fg01_004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81" y="4773990"/>
            <a:ext cx="7635187" cy="133312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984250"/>
          </a:xfrm>
        </p:spPr>
        <p:txBody>
          <a:bodyPr/>
          <a:lstStyle/>
          <a:p>
            <a:pPr eaLnBrk="1" hangingPunct="1"/>
            <a:r>
              <a:rPr lang="en-US" dirty="0"/>
              <a:t>1.5 </a:t>
            </a:r>
            <a:r>
              <a:rPr lang="el-GR" dirty="0"/>
              <a:t>Πολικοί Ομοιοπολικοί Δεσμοί</a:t>
            </a:r>
            <a:endParaRPr lang="en-US" dirty="0"/>
          </a:p>
        </p:txBody>
      </p:sp>
      <p:sp>
        <p:nvSpPr>
          <p:cNvPr id="23555" name="Content Placeholder 2"/>
          <p:cNvSpPr>
            <a:spLocks noGrp="1"/>
          </p:cNvSpPr>
          <p:nvPr>
            <p:ph sz="half" idx="1"/>
          </p:nvPr>
        </p:nvSpPr>
        <p:spPr>
          <a:xfrm>
            <a:off x="193675" y="1090613"/>
            <a:ext cx="8743950" cy="4949825"/>
          </a:xfrm>
        </p:spPr>
        <p:txBody>
          <a:bodyPr/>
          <a:lstStyle/>
          <a:p>
            <a:pPr eaLnBrk="1" hangingPunct="1"/>
            <a:r>
              <a:rPr lang="el-GR" dirty="0"/>
              <a:t>Μπορεί ένας δεσμός να έχει και ομοιοπολικό και ιοντικό χαρακτήρα; </a:t>
            </a:r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l-GR" dirty="0"/>
              <a:t>Εξασκηθείτε με την ΑΝΑΠΤΥΞΗ ΔΕΞΙΟΤΗΤΑΣ</a:t>
            </a:r>
            <a:r>
              <a:rPr lang="en-US" dirty="0"/>
              <a:t> 1.5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984250"/>
          </a:xfrm>
        </p:spPr>
        <p:txBody>
          <a:bodyPr/>
          <a:lstStyle/>
          <a:p>
            <a:pPr eaLnBrk="1" hangingPunct="1"/>
            <a:r>
              <a:rPr lang="en-US" dirty="0"/>
              <a:t>1.6 </a:t>
            </a:r>
            <a:r>
              <a:rPr lang="el-GR" dirty="0"/>
              <a:t>Ατομικά Τροχιακά</a:t>
            </a:r>
            <a:endParaRPr lang="en-US" dirty="0"/>
          </a:p>
        </p:txBody>
      </p:sp>
      <p:sp>
        <p:nvSpPr>
          <p:cNvPr id="24579" name="Content Placeholder 2"/>
          <p:cNvSpPr>
            <a:spLocks noGrp="1"/>
          </p:cNvSpPr>
          <p:nvPr>
            <p:ph sz="half" idx="1"/>
          </p:nvPr>
        </p:nvSpPr>
        <p:spPr>
          <a:xfrm>
            <a:off x="193675" y="862013"/>
            <a:ext cx="8743950" cy="494982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l-GR" sz="2400" dirty="0"/>
              <a:t>Ανασκόπηση Γενική Χημείας</a:t>
            </a:r>
            <a:endParaRPr lang="en-US" sz="2400" dirty="0"/>
          </a:p>
          <a:p>
            <a:pPr eaLnBrk="1" hangingPunct="1"/>
            <a:r>
              <a:rPr lang="el-GR" sz="2400" dirty="0"/>
              <a:t>Τη δεκαετία του</a:t>
            </a:r>
            <a:r>
              <a:rPr lang="en-US" sz="2400" dirty="0"/>
              <a:t> 1920, </a:t>
            </a:r>
            <a:r>
              <a:rPr lang="el-GR" sz="2400" dirty="0"/>
              <a:t>η Κβαντομηχανική θεμελιώθηκε </a:t>
            </a:r>
            <a:r>
              <a:rPr lang="en-US" sz="2400" dirty="0"/>
              <a:t> </a:t>
            </a:r>
            <a:r>
              <a:rPr lang="el-GR" sz="2400" dirty="0"/>
              <a:t>ως η θεωρία</a:t>
            </a:r>
            <a:r>
              <a:rPr lang="en-US" sz="2400" dirty="0"/>
              <a:t> </a:t>
            </a:r>
            <a:r>
              <a:rPr lang="el-GR" sz="2400" dirty="0"/>
              <a:t>εξήγησης</a:t>
            </a:r>
            <a:r>
              <a:rPr lang="en-US" sz="2400" dirty="0"/>
              <a:t> </a:t>
            </a:r>
            <a:r>
              <a:rPr lang="el-GR" sz="2400" dirty="0"/>
              <a:t>των κυματικών ιδιοτήτων των ηλεκτρονίων</a:t>
            </a:r>
            <a:endParaRPr lang="en-US" sz="2400" dirty="0"/>
          </a:p>
          <a:p>
            <a:pPr eaLnBrk="1" hangingPunct="1"/>
            <a:r>
              <a:rPr lang="el-GR" sz="2400" dirty="0"/>
              <a:t>Η λύση των</a:t>
            </a:r>
            <a:r>
              <a:rPr lang="en-US" sz="2400" dirty="0"/>
              <a:t> </a:t>
            </a:r>
            <a:r>
              <a:rPr lang="el-GR" sz="2400" dirty="0"/>
              <a:t>κυματικών εξισώσεων των ηλεκτρονίων μας παρέχει οπτικές απεικονίσεις που καλούνται τροχιακά</a:t>
            </a:r>
            <a:endParaRPr lang="en-US" sz="2400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2" name="Picture 1" descr="ID015_fg01_005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7" r="69335" b="5280"/>
          <a:stretch/>
        </p:blipFill>
        <p:spPr>
          <a:xfrm>
            <a:off x="3292211" y="3134110"/>
            <a:ext cx="2832237" cy="316825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984250"/>
          </a:xfrm>
        </p:spPr>
        <p:txBody>
          <a:bodyPr/>
          <a:lstStyle/>
          <a:p>
            <a:pPr eaLnBrk="1" hangingPunct="1"/>
            <a:r>
              <a:rPr lang="en-US" dirty="0"/>
              <a:t>1.6 </a:t>
            </a:r>
            <a:r>
              <a:rPr lang="el-GR" dirty="0"/>
              <a:t>Ατομικά Τροχιακά</a:t>
            </a:r>
            <a:endParaRPr lang="en-US" dirty="0"/>
          </a:p>
        </p:txBody>
      </p:sp>
      <p:sp>
        <p:nvSpPr>
          <p:cNvPr id="25603" name="Content Placeholder 2"/>
          <p:cNvSpPr>
            <a:spLocks noGrp="1"/>
          </p:cNvSpPr>
          <p:nvPr>
            <p:ph sz="half" idx="1"/>
          </p:nvPr>
        </p:nvSpPr>
        <p:spPr>
          <a:xfrm>
            <a:off x="193674" y="862013"/>
            <a:ext cx="8824201" cy="494982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l-GR" dirty="0"/>
              <a:t>Ανασκόπηση Γενικής Χημείας</a:t>
            </a:r>
            <a:endParaRPr lang="en-US" dirty="0"/>
          </a:p>
          <a:p>
            <a:pPr marL="342900" lvl="1" indent="-342900" eaLnBrk="1" hangingPunct="1">
              <a:buClr>
                <a:srgbClr val="1F9FAF"/>
              </a:buClr>
              <a:buFont typeface="Arial" charset="0"/>
              <a:buChar char="•"/>
            </a:pPr>
            <a:r>
              <a:rPr lang="el-GR" dirty="0"/>
              <a:t>Ο τύπος του τροχιακού μπορεί να αναγνωριστεί από το σχήμα του</a:t>
            </a:r>
            <a:endParaRPr lang="en-US" dirty="0"/>
          </a:p>
          <a:p>
            <a:pPr marL="342900" lvl="1" indent="-342900" eaLnBrk="1" hangingPunct="1">
              <a:buClr>
                <a:srgbClr val="1F9FAF"/>
              </a:buClr>
              <a:buFont typeface="Arial" charset="0"/>
              <a:buChar char="•"/>
            </a:pPr>
            <a:r>
              <a:rPr lang="el-GR" dirty="0"/>
              <a:t>Το τροχιακό είναι μία περιοχή του χώρου όπου υπάρχει μία εκτιμώμενη πιθανότητα της τάξης του</a:t>
            </a:r>
            <a:r>
              <a:rPr lang="en-US" dirty="0"/>
              <a:t> 90% </a:t>
            </a:r>
            <a:r>
              <a:rPr lang="el-GR" dirty="0"/>
              <a:t>να βρεθεί ένα ηλεκτρόνιο</a:t>
            </a:r>
            <a:r>
              <a:rPr lang="en-US" dirty="0"/>
              <a:t>. </a:t>
            </a:r>
            <a:r>
              <a:rPr lang="el-GR" dirty="0"/>
              <a:t>Η απομένουσα πιθανότητα</a:t>
            </a:r>
            <a:r>
              <a:rPr lang="en-US" dirty="0"/>
              <a:t> 10% </a:t>
            </a:r>
            <a:r>
              <a:rPr lang="el-GR" dirty="0"/>
              <a:t>ελαττώνεται αυξανομένης της απόστασης από τον πυρήνα</a:t>
            </a:r>
            <a:endParaRPr lang="en-US" dirty="0"/>
          </a:p>
          <a:p>
            <a:pPr eaLnBrk="1" hangingPunct="1">
              <a:buFont typeface="Arial" charset="0"/>
              <a:buNone/>
            </a:pPr>
            <a:endParaRPr lang="en-US" dirty="0"/>
          </a:p>
          <a:p>
            <a:pPr eaLnBrk="1" hangingPunct="1"/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2" name="Picture 11" descr="ID015_fg01_005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7" r="69335" b="5280"/>
          <a:stretch/>
        </p:blipFill>
        <p:spPr>
          <a:xfrm>
            <a:off x="3087380" y="3345780"/>
            <a:ext cx="2832237" cy="316825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984250"/>
          </a:xfrm>
        </p:spPr>
        <p:txBody>
          <a:bodyPr/>
          <a:lstStyle/>
          <a:p>
            <a:pPr eaLnBrk="1" hangingPunct="1"/>
            <a:r>
              <a:rPr lang="en-US" dirty="0"/>
              <a:t>1.6 </a:t>
            </a:r>
            <a:r>
              <a:rPr lang="el-GR" dirty="0"/>
              <a:t>Ατομικά Τροχιακά</a:t>
            </a:r>
            <a:endParaRPr lang="en-US" dirty="0"/>
          </a:p>
        </p:txBody>
      </p:sp>
      <p:sp>
        <p:nvSpPr>
          <p:cNvPr id="26628" name="Content Placeholder 2"/>
          <p:cNvSpPr>
            <a:spLocks noGrp="1"/>
          </p:cNvSpPr>
          <p:nvPr>
            <p:ph sz="half" idx="1"/>
          </p:nvPr>
        </p:nvSpPr>
        <p:spPr>
          <a:xfrm>
            <a:off x="193675" y="931863"/>
            <a:ext cx="8743950" cy="4949825"/>
          </a:xfrm>
        </p:spPr>
        <p:txBody>
          <a:bodyPr/>
          <a:lstStyle/>
          <a:p>
            <a:pPr eaLnBrk="1" hangingPunct="1"/>
            <a:r>
              <a:rPr lang="el-GR" sz="2400" dirty="0"/>
              <a:t>Τα ηλεκτρόνια συμπεριφέρονται τόσο ως σωματίδια όσο και ως κύματα. Πως μπορούν να έχουν αυτή τη ΔΙΤΤΗ φύση; Ίσως η θεωρία δεν είναι ακόμη πλήρης.</a:t>
            </a:r>
            <a:endParaRPr lang="en-US" sz="2400" dirty="0"/>
          </a:p>
          <a:p>
            <a:pPr eaLnBrk="1" hangingPunct="1"/>
            <a:r>
              <a:rPr lang="el-GR" sz="2400" dirty="0"/>
              <a:t>Η θεωρία ταιριάζει τα  πειραματικά δεδομένα και έχει προγνωστική ικανότητα</a:t>
            </a:r>
            <a:r>
              <a:rPr lang="en-US" sz="2400" dirty="0"/>
              <a:t>.</a:t>
            </a:r>
          </a:p>
          <a:p>
            <a:pPr lvl="1" eaLnBrk="1" hangingPunct="1"/>
            <a:r>
              <a:rPr lang="el-GR" sz="2000" dirty="0"/>
              <a:t>Όπως το κύμα σε μία λίμνη, η κυματοσυνάρτηση ενός ηλεκτρονίου μπορεί να είναι </a:t>
            </a:r>
            <a:r>
              <a:rPr lang="en-US" sz="2000" dirty="0"/>
              <a:t>(+), (–), </a:t>
            </a:r>
            <a:r>
              <a:rPr lang="el-GR" sz="2000" dirty="0"/>
              <a:t>ή</a:t>
            </a:r>
            <a:r>
              <a:rPr lang="en-US" sz="2000" dirty="0"/>
              <a:t> </a:t>
            </a:r>
            <a:r>
              <a:rPr lang="el-GR" sz="2000" dirty="0"/>
              <a:t>ΜΗΔΕΝ</a:t>
            </a:r>
            <a:r>
              <a:rPr lang="en-US" sz="2000" dirty="0"/>
              <a:t>.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2" name="Picture 1" descr="ID016_fg01_006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79"/>
          <a:stretch/>
        </p:blipFill>
        <p:spPr>
          <a:xfrm>
            <a:off x="1737616" y="3591595"/>
            <a:ext cx="5847961" cy="264975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193675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1.2 </a:t>
            </a:r>
            <a:r>
              <a:rPr lang="el-GR" dirty="0"/>
              <a:t>Δομική Θεωρία</a:t>
            </a:r>
            <a:endParaRPr lang="en-US" dirty="0"/>
          </a:p>
        </p:txBody>
      </p:sp>
      <p:sp>
        <p:nvSpPr>
          <p:cNvPr id="921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25538"/>
            <a:ext cx="8229600" cy="5230812"/>
          </a:xfrm>
        </p:spPr>
        <p:txBody>
          <a:bodyPr/>
          <a:lstStyle/>
          <a:p>
            <a:pPr eaLnBrk="1" hangingPunct="1"/>
            <a:r>
              <a:rPr lang="el-GR" sz="2400" dirty="0"/>
              <a:t>Στα μέσα του 19</a:t>
            </a:r>
            <a:r>
              <a:rPr lang="el-GR" sz="2400" baseline="30000" dirty="0"/>
              <a:t>ου</a:t>
            </a:r>
            <a:r>
              <a:rPr lang="el-GR" sz="2400" dirty="0"/>
              <a:t> αιώνα</a:t>
            </a:r>
            <a:r>
              <a:rPr lang="en-US" sz="2400" dirty="0"/>
              <a:t>, </a:t>
            </a:r>
            <a:r>
              <a:rPr lang="el-GR" sz="2400" dirty="0"/>
              <a:t>προτάθηκε για πρώτη φορά ότι οι ουσίες καθορίζονται από μία ειδική διευθέτηση των ατόμων.</a:t>
            </a:r>
            <a:endParaRPr lang="en-US" sz="2400" dirty="0"/>
          </a:p>
          <a:p>
            <a:pPr lvl="1" eaLnBrk="1" hangingPunct="1"/>
            <a:r>
              <a:rPr lang="el-GR" dirty="0"/>
              <a:t>Γιατί ο μοριακός τύπος μίας ένωσης ΔΕΝ αρκεί για τον προσδιορισμό της; </a:t>
            </a:r>
            <a:endParaRPr lang="en-US" dirty="0"/>
          </a:p>
          <a:p>
            <a:pPr eaLnBrk="1" hangingPunct="1"/>
            <a:r>
              <a:rPr lang="el-GR" sz="2400" dirty="0"/>
              <a:t>Ποιόν όρο χρησιμοποιούμε για να περιγράψουμε διαφορετικές ουσίες με τον ίδιο μοριακό τύπο; </a:t>
            </a:r>
            <a:endParaRPr lang="en-US" sz="2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3" name="Picture 2" descr="c01s003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616" y="3905487"/>
            <a:ext cx="5350609" cy="194817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984250"/>
          </a:xfrm>
        </p:spPr>
        <p:txBody>
          <a:bodyPr/>
          <a:lstStyle/>
          <a:p>
            <a:pPr eaLnBrk="1" hangingPunct="1"/>
            <a:r>
              <a:rPr lang="en-US" dirty="0"/>
              <a:t>1.6 </a:t>
            </a:r>
            <a:r>
              <a:rPr lang="el-GR" dirty="0"/>
              <a:t>Ατομικά Τροχιακά</a:t>
            </a:r>
            <a:endParaRPr lang="en-US" dirty="0"/>
          </a:p>
        </p:txBody>
      </p:sp>
      <p:sp>
        <p:nvSpPr>
          <p:cNvPr id="14339" name="Content Placeholder 2"/>
          <p:cNvSpPr>
            <a:spLocks noGrp="1"/>
          </p:cNvSpPr>
          <p:nvPr>
            <p:ph sz="half" idx="1"/>
          </p:nvPr>
        </p:nvSpPr>
        <p:spPr>
          <a:xfrm>
            <a:off x="193675" y="1055688"/>
            <a:ext cx="6189663" cy="4624387"/>
          </a:xfrm>
        </p:spPr>
        <p:txBody>
          <a:bodyPr/>
          <a:lstStyle/>
          <a:p>
            <a:pPr eaLnBrk="1" hangingPunct="1">
              <a:defRPr/>
            </a:pPr>
            <a:r>
              <a:rPr lang="el-GR" sz="2400" dirty="0"/>
              <a:t>Επειδή παράγονται μαθηματικά από </a:t>
            </a:r>
            <a:r>
              <a:rPr lang="el-GR" sz="2400" dirty="0" err="1"/>
              <a:t>κυματοσυναρτήσεις</a:t>
            </a:r>
            <a:r>
              <a:rPr lang="en-US" sz="2400" dirty="0"/>
              <a:t>, </a:t>
            </a:r>
            <a:r>
              <a:rPr lang="el-GR" sz="2400" dirty="0"/>
              <a:t>οι περιοχές των τροχιακών μπορούν να είναι επίσης</a:t>
            </a:r>
            <a:r>
              <a:rPr lang="en-US" sz="2400" dirty="0"/>
              <a:t> (–), (+), </a:t>
            </a:r>
            <a:r>
              <a:rPr lang="el-GR" sz="2400" dirty="0"/>
              <a:t>ή</a:t>
            </a:r>
            <a:r>
              <a:rPr lang="en-US" sz="2400" dirty="0"/>
              <a:t> </a:t>
            </a:r>
            <a:r>
              <a:rPr lang="el-GR" sz="2400" dirty="0"/>
              <a:t>ΜΗΔΕΝ.</a:t>
            </a:r>
            <a:endParaRPr lang="en-US" sz="2400" dirty="0"/>
          </a:p>
          <a:p>
            <a:pPr lvl="1" eaLnBrk="1" hangingPunct="1">
              <a:defRPr/>
            </a:pPr>
            <a:r>
              <a:rPr lang="el-GR" sz="2000" dirty="0">
                <a:solidFill>
                  <a:srgbClr val="FF0000"/>
                </a:solidFill>
                <a:ea typeface="+mn-ea"/>
              </a:rPr>
              <a:t>Το πρόσημο της </a:t>
            </a:r>
            <a:r>
              <a:rPr lang="el-GR" sz="2000" dirty="0" err="1">
                <a:solidFill>
                  <a:srgbClr val="FF0000"/>
                </a:solidFill>
                <a:ea typeface="+mn-ea"/>
              </a:rPr>
              <a:t>κυματοσυνάρτησης</a:t>
            </a:r>
            <a:r>
              <a:rPr lang="el-GR" sz="2000" dirty="0">
                <a:solidFill>
                  <a:srgbClr val="FF0000"/>
                </a:solidFill>
                <a:ea typeface="+mn-ea"/>
              </a:rPr>
              <a:t> δεν πρέπει να συγχέεται με το ηλεκτρικό φορτίο. </a:t>
            </a:r>
            <a:endParaRPr lang="en-US" sz="2000" dirty="0">
              <a:solidFill>
                <a:srgbClr val="FF0000"/>
              </a:solidFill>
              <a:ea typeface="+mn-ea"/>
            </a:endParaRPr>
          </a:p>
          <a:p>
            <a:pPr eaLnBrk="1" hangingPunct="1">
              <a:defRPr/>
            </a:pPr>
            <a:r>
              <a:rPr lang="el-G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Σε αυτό το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p-</a:t>
            </a:r>
            <a:r>
              <a:rPr lang="el-G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τροχιακό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l-G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υπάρχει ένα κομβικό επίπεδο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l-G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Το πρόσημο της </a:t>
            </a:r>
            <a:r>
              <a:rPr lang="el-G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κυματοσυνάρτησης</a:t>
            </a:r>
            <a:r>
              <a:rPr lang="el-G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θα είναι σημαντικό όταν εξετάζουμε την επικάλυψη των τροχιακών στους δεσμούς. </a:t>
            </a:r>
            <a:endParaRPr lang="en-US" sz="2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2" name="Picture 1" descr="ID017_fg01_007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0"/>
          <a:stretch/>
        </p:blipFill>
        <p:spPr>
          <a:xfrm>
            <a:off x="6657010" y="1285537"/>
            <a:ext cx="2298398" cy="358291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D0018_fg01_008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1" r="59872"/>
          <a:stretch/>
        </p:blipFill>
        <p:spPr>
          <a:xfrm>
            <a:off x="5735270" y="3693310"/>
            <a:ext cx="2014172" cy="2582047"/>
          </a:xfrm>
          <a:prstGeom prst="rect">
            <a:avLst/>
          </a:prstGeom>
        </p:spPr>
      </p:pic>
      <p:sp>
        <p:nvSpPr>
          <p:cNvPr id="28675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984250"/>
          </a:xfrm>
        </p:spPr>
        <p:txBody>
          <a:bodyPr/>
          <a:lstStyle/>
          <a:p>
            <a:pPr eaLnBrk="1" hangingPunct="1"/>
            <a:r>
              <a:rPr lang="en-US" dirty="0"/>
              <a:t>1.6 </a:t>
            </a:r>
            <a:r>
              <a:rPr lang="el-GR" dirty="0"/>
              <a:t>Ατομικά Τροχιακά</a:t>
            </a:r>
            <a:endParaRPr lang="en-US" dirty="0"/>
          </a:p>
        </p:txBody>
      </p:sp>
      <p:sp>
        <p:nvSpPr>
          <p:cNvPr id="28676" name="Content Placeholder 2"/>
          <p:cNvSpPr>
            <a:spLocks noGrp="1"/>
          </p:cNvSpPr>
          <p:nvPr>
            <p:ph sz="half" idx="1"/>
          </p:nvPr>
        </p:nvSpPr>
        <p:spPr>
          <a:xfrm>
            <a:off x="193675" y="1038225"/>
            <a:ext cx="6332538" cy="3290807"/>
          </a:xfrm>
        </p:spPr>
        <p:txBody>
          <a:bodyPr/>
          <a:lstStyle/>
          <a:p>
            <a:pPr eaLnBrk="1" hangingPunct="1"/>
            <a:r>
              <a:rPr lang="el-GR" sz="2400" dirty="0"/>
              <a:t>Τα ηλεκτρόνια είναι περισσότερο σταθερά </a:t>
            </a:r>
            <a:r>
              <a:rPr lang="en-US" sz="2400" dirty="0"/>
              <a:t>(</a:t>
            </a:r>
            <a:r>
              <a:rPr lang="el-GR" sz="2400" dirty="0"/>
              <a:t>έχουν χαμηλότερη ενέργεια</a:t>
            </a:r>
            <a:r>
              <a:rPr lang="en-US" sz="2400" dirty="0"/>
              <a:t>) </a:t>
            </a:r>
            <a:r>
              <a:rPr lang="el-GR" sz="2400" dirty="0"/>
              <a:t>εάν καταλαμβάνουν το </a:t>
            </a:r>
            <a:r>
              <a:rPr lang="en-US" sz="2400" dirty="0"/>
              <a:t>1</a:t>
            </a:r>
            <a:r>
              <a:rPr lang="en-US" sz="2400" i="1" dirty="0"/>
              <a:t>s</a:t>
            </a:r>
            <a:r>
              <a:rPr lang="en-US" sz="2400" dirty="0"/>
              <a:t> </a:t>
            </a:r>
            <a:r>
              <a:rPr lang="el-GR" sz="2400" dirty="0"/>
              <a:t>τροχιακό;</a:t>
            </a:r>
            <a:endParaRPr lang="en-US" sz="2400" dirty="0"/>
          </a:p>
          <a:p>
            <a:pPr eaLnBrk="1" hangingPunct="1"/>
            <a:r>
              <a:rPr lang="el-GR" sz="2400" dirty="0"/>
              <a:t>Το</a:t>
            </a:r>
            <a:r>
              <a:rPr lang="en-US" sz="2400" dirty="0"/>
              <a:t> 1</a:t>
            </a:r>
            <a:r>
              <a:rPr lang="en-US" sz="2400" i="1" dirty="0"/>
              <a:t>s</a:t>
            </a:r>
            <a:r>
              <a:rPr lang="en-US" sz="2400" dirty="0"/>
              <a:t> </a:t>
            </a:r>
            <a:r>
              <a:rPr lang="el-GR" sz="2400" dirty="0"/>
              <a:t>τροχιακό είναι πλήρες μόλις καταληφθεί από δύο ηλεκτρόνια.</a:t>
            </a:r>
            <a:r>
              <a:rPr lang="en-US" sz="2400" dirty="0"/>
              <a:t> </a:t>
            </a:r>
            <a:r>
              <a:rPr lang="el-GR" sz="2400" dirty="0"/>
              <a:t>Γιατί δεν μπορεί να δεχθεί περισσότερα;</a:t>
            </a:r>
            <a:endParaRPr lang="en-US" sz="2400" dirty="0"/>
          </a:p>
          <a:p>
            <a:pPr eaLnBrk="1" hangingPunct="1"/>
            <a:r>
              <a:rPr lang="el-GR" sz="2400" dirty="0"/>
              <a:t>Το</a:t>
            </a:r>
            <a:r>
              <a:rPr lang="en-US" sz="2400" dirty="0"/>
              <a:t> 2</a:t>
            </a:r>
            <a:r>
              <a:rPr lang="en-US" sz="2400" i="1" dirty="0"/>
              <a:t>s</a:t>
            </a:r>
            <a:r>
              <a:rPr lang="en-US" sz="2400" dirty="0"/>
              <a:t> </a:t>
            </a:r>
            <a:r>
              <a:rPr lang="el-GR" sz="2400" dirty="0"/>
              <a:t>τροχιακό συμπληρώνεται στη συνέχεια</a:t>
            </a:r>
            <a:r>
              <a:rPr lang="en-US" sz="2400" dirty="0"/>
              <a:t>. </a:t>
            </a:r>
            <a:r>
              <a:rPr lang="el-GR" sz="2400" dirty="0"/>
              <a:t>Το</a:t>
            </a:r>
            <a:r>
              <a:rPr lang="en-US" sz="2400" dirty="0"/>
              <a:t> 2</a:t>
            </a:r>
            <a:r>
              <a:rPr lang="en-US" sz="2400" i="1" dirty="0"/>
              <a:t>s</a:t>
            </a:r>
            <a:r>
              <a:rPr lang="en-US" sz="2400" dirty="0"/>
              <a:t> </a:t>
            </a:r>
            <a:r>
              <a:rPr lang="el-GR" sz="2400" dirty="0"/>
              <a:t>τροχιακό εμφανίζει έναν κόμβο</a:t>
            </a:r>
            <a:r>
              <a:rPr lang="en-US" sz="2400" dirty="0"/>
              <a:t>. </a:t>
            </a:r>
            <a:r>
              <a:rPr lang="el-GR" sz="2400" dirty="0"/>
              <a:t>ΠΟΥ;</a:t>
            </a:r>
            <a:endParaRPr lang="en-US" sz="2400" dirty="0"/>
          </a:p>
          <a:p>
            <a:pPr eaLnBrk="1" hangingPunct="1"/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2" name="Picture 11" descr="ID0018_fg01_008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65"/>
          <a:stretch/>
        </p:blipFill>
        <p:spPr>
          <a:xfrm>
            <a:off x="6670347" y="1042308"/>
            <a:ext cx="1987187" cy="265420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ontent Placeholder 2"/>
          <p:cNvSpPr>
            <a:spLocks noGrp="1"/>
          </p:cNvSpPr>
          <p:nvPr>
            <p:ph sz="half" idx="1"/>
          </p:nvPr>
        </p:nvSpPr>
        <p:spPr>
          <a:xfrm>
            <a:off x="193675" y="1038225"/>
            <a:ext cx="8493125" cy="4324350"/>
          </a:xfrm>
        </p:spPr>
        <p:txBody>
          <a:bodyPr/>
          <a:lstStyle/>
          <a:p>
            <a:pPr eaLnBrk="1" hangingPunct="1"/>
            <a:r>
              <a:rPr lang="el-GR" dirty="0"/>
              <a:t>Μόλις συμπληρωθεί το</a:t>
            </a:r>
            <a:r>
              <a:rPr lang="en-US" dirty="0"/>
              <a:t> 2</a:t>
            </a:r>
            <a:r>
              <a:rPr lang="en-US" i="1" dirty="0"/>
              <a:t>s</a:t>
            </a:r>
            <a:r>
              <a:rPr lang="en-US" dirty="0"/>
              <a:t>, </a:t>
            </a:r>
            <a:r>
              <a:rPr lang="el-GR" dirty="0"/>
              <a:t>τα ηλεκτρόνια καταλαμβάνουν τα τρία</a:t>
            </a:r>
            <a:r>
              <a:rPr lang="en-US" dirty="0"/>
              <a:t> </a:t>
            </a:r>
            <a:r>
              <a:rPr lang="el-GR" b="1" dirty="0"/>
              <a:t>εκφυλισμένα</a:t>
            </a:r>
            <a:r>
              <a:rPr lang="en-US" dirty="0"/>
              <a:t> 2</a:t>
            </a:r>
            <a:r>
              <a:rPr lang="en-US" i="1" dirty="0"/>
              <a:t>p</a:t>
            </a:r>
            <a:r>
              <a:rPr lang="en-US" dirty="0"/>
              <a:t> </a:t>
            </a:r>
            <a:r>
              <a:rPr lang="el-GR" dirty="0"/>
              <a:t>τροχιακά</a:t>
            </a:r>
            <a:endParaRPr lang="en-US" dirty="0"/>
          </a:p>
          <a:p>
            <a:pPr eaLnBrk="1" hangingPunct="1"/>
            <a:r>
              <a:rPr lang="el-GR" dirty="0"/>
              <a:t>Που βρίσκονται οι κόμβοι σε καθένα από τα</a:t>
            </a:r>
            <a:r>
              <a:rPr lang="en-US" dirty="0"/>
              <a:t> 2</a:t>
            </a:r>
            <a:r>
              <a:rPr lang="en-US" i="1" dirty="0"/>
              <a:t>p</a:t>
            </a:r>
            <a:r>
              <a:rPr lang="en-US" dirty="0"/>
              <a:t> </a:t>
            </a:r>
            <a:r>
              <a:rPr lang="el-GR" dirty="0"/>
              <a:t>τροχιακά;</a:t>
            </a:r>
            <a:endParaRPr lang="en-US" dirty="0"/>
          </a:p>
          <a:p>
            <a:pPr eaLnBrk="1" hangingPunct="1"/>
            <a:endParaRPr lang="en-US" dirty="0"/>
          </a:p>
        </p:txBody>
      </p:sp>
      <p:sp>
        <p:nvSpPr>
          <p:cNvPr id="29700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984250"/>
          </a:xfrm>
        </p:spPr>
        <p:txBody>
          <a:bodyPr/>
          <a:lstStyle/>
          <a:p>
            <a:pPr eaLnBrk="1" hangingPunct="1"/>
            <a:r>
              <a:rPr lang="en-US" dirty="0"/>
              <a:t>1.6 </a:t>
            </a:r>
            <a:r>
              <a:rPr lang="el-GR" dirty="0"/>
              <a:t>Ατομικά Τροχιακά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1" name="Picture 10" descr="ID0018_fg01_008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1" r="-2128"/>
          <a:stretch/>
        </p:blipFill>
        <p:spPr>
          <a:xfrm>
            <a:off x="1580657" y="3171385"/>
            <a:ext cx="6091764" cy="258204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738187"/>
          </a:xfrm>
        </p:spPr>
        <p:txBody>
          <a:bodyPr/>
          <a:lstStyle/>
          <a:p>
            <a:pPr eaLnBrk="1" hangingPunct="1"/>
            <a:r>
              <a:rPr lang="en-US" dirty="0"/>
              <a:t>1.6 </a:t>
            </a:r>
            <a:r>
              <a:rPr lang="el-GR" dirty="0"/>
              <a:t>Ατομικά Τροχιακά</a:t>
            </a:r>
            <a:endParaRPr lang="en-US" dirty="0"/>
          </a:p>
        </p:txBody>
      </p:sp>
      <p:sp>
        <p:nvSpPr>
          <p:cNvPr id="30723" name="Content Placeholder 2"/>
          <p:cNvSpPr>
            <a:spLocks noGrp="1"/>
          </p:cNvSpPr>
          <p:nvPr>
            <p:ph sz="half" idx="1"/>
          </p:nvPr>
        </p:nvSpPr>
        <p:spPr>
          <a:xfrm>
            <a:off x="193675" y="844550"/>
            <a:ext cx="8743950" cy="4325938"/>
          </a:xfrm>
        </p:spPr>
        <p:txBody>
          <a:bodyPr/>
          <a:lstStyle/>
          <a:p>
            <a:pPr eaLnBrk="1" hangingPunct="1"/>
            <a:r>
              <a:rPr lang="el-GR" dirty="0"/>
              <a:t>Κοινά στοιχεία και οι ηλεκτρονιακές τους απεικονίσεις</a:t>
            </a:r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l-GR" dirty="0"/>
              <a:t>Εξασκηθείτε με την ΑΝΑΠΤΥΞΗ ΔΕΞΙΟΤΗΤΑΣ</a:t>
            </a:r>
            <a:r>
              <a:rPr lang="en-US" dirty="0"/>
              <a:t> 1.6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2" name="Picture 1" descr="ID019_fg01_009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013" y="1466609"/>
            <a:ext cx="6080760" cy="1422400"/>
          </a:xfrm>
          <a:prstGeom prst="rect">
            <a:avLst/>
          </a:prstGeom>
        </p:spPr>
      </p:pic>
      <p:pic>
        <p:nvPicPr>
          <p:cNvPr id="3" name="Picture 2" descr="ID020_fg01_010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39" y="3303166"/>
            <a:ext cx="8549908" cy="142498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738187"/>
          </a:xfrm>
        </p:spPr>
        <p:txBody>
          <a:bodyPr/>
          <a:lstStyle/>
          <a:p>
            <a:pPr eaLnBrk="1" hangingPunct="1"/>
            <a:r>
              <a:rPr lang="en-US" dirty="0"/>
              <a:t>1.6 </a:t>
            </a:r>
            <a:r>
              <a:rPr lang="el-GR" dirty="0"/>
              <a:t>Ατομικά Τροχιακά</a:t>
            </a:r>
            <a:endParaRPr lang="en-US" dirty="0"/>
          </a:p>
        </p:txBody>
      </p:sp>
      <p:sp>
        <p:nvSpPr>
          <p:cNvPr id="31747" name="Content Placeholder 2"/>
          <p:cNvSpPr>
            <a:spLocks noGrp="1"/>
          </p:cNvSpPr>
          <p:nvPr>
            <p:ph sz="half" idx="1"/>
          </p:nvPr>
        </p:nvSpPr>
        <p:spPr>
          <a:xfrm>
            <a:off x="193675" y="844550"/>
            <a:ext cx="8743950" cy="4325938"/>
          </a:xfrm>
        </p:spPr>
        <p:txBody>
          <a:bodyPr/>
          <a:lstStyle/>
          <a:p>
            <a:pPr eaLnBrk="1" hangingPunct="1"/>
            <a:r>
              <a:rPr lang="el-GR" dirty="0"/>
              <a:t>Ποιοι είναι οι κανόνες που διέπουν την τοποθέτηση των ηλεκτρονίων;</a:t>
            </a:r>
            <a:r>
              <a:rPr lang="en-US" dirty="0"/>
              <a:t> 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6" name="Picture 15" descr="ID019_fg01_009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013" y="2149421"/>
            <a:ext cx="6080760" cy="1422400"/>
          </a:xfrm>
          <a:prstGeom prst="rect">
            <a:avLst/>
          </a:prstGeom>
        </p:spPr>
      </p:pic>
      <p:pic>
        <p:nvPicPr>
          <p:cNvPr id="17" name="Picture 16" descr="ID020_fg01_010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39" y="3985978"/>
            <a:ext cx="8549908" cy="142498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Content Placeholder 2"/>
          <p:cNvSpPr>
            <a:spLocks noGrp="1"/>
          </p:cNvSpPr>
          <p:nvPr>
            <p:ph sz="half" idx="1"/>
          </p:nvPr>
        </p:nvSpPr>
        <p:spPr>
          <a:xfrm>
            <a:off x="193675" y="844550"/>
            <a:ext cx="8743950" cy="4325938"/>
          </a:xfrm>
        </p:spPr>
        <p:txBody>
          <a:bodyPr/>
          <a:lstStyle/>
          <a:p>
            <a:pPr eaLnBrk="1" hangingPunct="1"/>
            <a:r>
              <a:rPr lang="el-GR" sz="2400" dirty="0"/>
              <a:t>Ένας δεσμός σχηματίζεται από επικάλυψη ατομικών τροχιακών</a:t>
            </a:r>
            <a:r>
              <a:rPr lang="en-US" sz="2400" dirty="0"/>
              <a:t>. </a:t>
            </a:r>
            <a:r>
              <a:rPr lang="el-GR" sz="2400" dirty="0"/>
              <a:t>Τα επικαλυπτόμενα τροχιακά είναι σαν επικαλυπτόμενα κύματα.</a:t>
            </a:r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l-GR" sz="2400" dirty="0"/>
              <a:t>Μόνο η ενισχυτική συμβολή καταλήγει στο σχηματισμό δεσμού</a:t>
            </a:r>
            <a:endParaRPr lang="en-US" sz="2400" dirty="0"/>
          </a:p>
          <a:p>
            <a:pPr marL="0" indent="0" eaLnBrk="1" hangingPunct="1">
              <a:buNone/>
            </a:pPr>
            <a:endParaRPr lang="en-US" dirty="0"/>
          </a:p>
        </p:txBody>
      </p:sp>
      <p:sp>
        <p:nvSpPr>
          <p:cNvPr id="32771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738187"/>
          </a:xfrm>
        </p:spPr>
        <p:txBody>
          <a:bodyPr/>
          <a:lstStyle/>
          <a:p>
            <a:pPr eaLnBrk="1" hangingPunct="1"/>
            <a:r>
              <a:rPr lang="en-US" dirty="0"/>
              <a:t>1.7 </a:t>
            </a:r>
            <a:r>
              <a:rPr lang="el-GR" dirty="0"/>
              <a:t>Θεωρία Δεσμού Σθένους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2" name="Picture 1" descr="ID021_fg01_01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142" y="1881900"/>
            <a:ext cx="6441680" cy="1853086"/>
          </a:xfrm>
          <a:prstGeom prst="rect">
            <a:avLst/>
          </a:prstGeom>
        </p:spPr>
      </p:pic>
      <p:pic>
        <p:nvPicPr>
          <p:cNvPr id="3" name="Picture 2" descr="ID022_fg01_012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72" y="4290854"/>
            <a:ext cx="6738620" cy="81788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Content Placeholder 2"/>
          <p:cNvSpPr>
            <a:spLocks noGrp="1"/>
          </p:cNvSpPr>
          <p:nvPr>
            <p:ph sz="half" idx="1"/>
          </p:nvPr>
        </p:nvSpPr>
        <p:spPr>
          <a:xfrm>
            <a:off x="193675" y="844550"/>
            <a:ext cx="8743950" cy="877888"/>
          </a:xfrm>
        </p:spPr>
        <p:txBody>
          <a:bodyPr/>
          <a:lstStyle/>
          <a:p>
            <a:pPr eaLnBrk="1" hangingPunct="1"/>
            <a:r>
              <a:rPr lang="el-GR" sz="2000" dirty="0"/>
              <a:t>Ο δεσμός που σχηματίζεται μεταξύ δύο ατόμων υδρογόνου για να παραχθεί ένα μόριο υδρογόνου</a:t>
            </a:r>
            <a:r>
              <a:rPr lang="en-US" sz="2000" dirty="0"/>
              <a:t> </a:t>
            </a:r>
            <a:r>
              <a:rPr lang="el-GR" sz="2000" dirty="0"/>
              <a:t>(</a:t>
            </a:r>
            <a:r>
              <a:rPr lang="en-US" sz="2000" dirty="0"/>
              <a:t>H</a:t>
            </a:r>
            <a:r>
              <a:rPr lang="en-US" sz="2000" baseline="-25000" dirty="0"/>
              <a:t>2</a:t>
            </a:r>
            <a:r>
              <a:rPr lang="el-GR" sz="2000" dirty="0"/>
              <a:t>) είναι αποτέλεσμα ενισχυτικής συμβολής</a:t>
            </a:r>
            <a:endParaRPr lang="en-US" sz="2000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marL="0" indent="0" eaLnBrk="1" hangingPunct="1">
              <a:buNone/>
            </a:pPr>
            <a:endParaRPr lang="el-GR" sz="2400" dirty="0"/>
          </a:p>
          <a:p>
            <a:pPr eaLnBrk="1" hangingPunct="1"/>
            <a:r>
              <a:rPr lang="el-GR" sz="2400" dirty="0"/>
              <a:t>Που περνούν το μεγαλύτερο μέρος του χρόνου τους τα συζευγμένα ηλεκτρόνια; </a:t>
            </a:r>
            <a:endParaRPr lang="en-US" sz="2400" dirty="0"/>
          </a:p>
        </p:txBody>
      </p:sp>
      <p:pic>
        <p:nvPicPr>
          <p:cNvPr id="3380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68834" y="3622683"/>
            <a:ext cx="744979" cy="896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738187"/>
          </a:xfrm>
        </p:spPr>
        <p:txBody>
          <a:bodyPr/>
          <a:lstStyle/>
          <a:p>
            <a:pPr eaLnBrk="1" hangingPunct="1"/>
            <a:r>
              <a:rPr lang="en-US" dirty="0"/>
              <a:t>1.7 </a:t>
            </a:r>
            <a:r>
              <a:rPr lang="el-GR" dirty="0"/>
              <a:t>Θεωρία Δεσμού Σθένους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2" name="Picture 1" descr="ID023_fg01_013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0" t="27152" r="7095" b="24951"/>
          <a:stretch/>
        </p:blipFill>
        <p:spPr>
          <a:xfrm>
            <a:off x="355041" y="2667000"/>
            <a:ext cx="4309773" cy="1094925"/>
          </a:xfrm>
          <a:prstGeom prst="rect">
            <a:avLst/>
          </a:prstGeom>
        </p:spPr>
      </p:pic>
      <p:pic>
        <p:nvPicPr>
          <p:cNvPr id="3" name="Picture 2" descr="ID024_fg01_014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019" y="1947864"/>
            <a:ext cx="2819400" cy="27432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738187"/>
          </a:xfrm>
        </p:spPr>
        <p:txBody>
          <a:bodyPr/>
          <a:lstStyle/>
          <a:p>
            <a:pPr eaLnBrk="1" hangingPunct="1"/>
            <a:r>
              <a:rPr lang="en-US" dirty="0"/>
              <a:t>1.8 </a:t>
            </a:r>
            <a:r>
              <a:rPr lang="el-GR" dirty="0"/>
              <a:t>Θεωρία Μοριακών Τροχιακών</a:t>
            </a:r>
            <a:endParaRPr lang="en-US" dirty="0"/>
          </a:p>
        </p:txBody>
      </p:sp>
      <p:sp>
        <p:nvSpPr>
          <p:cNvPr id="34820" name="Content Placeholder 2"/>
          <p:cNvSpPr>
            <a:spLocks noGrp="1"/>
          </p:cNvSpPr>
          <p:nvPr>
            <p:ph sz="half" idx="1"/>
          </p:nvPr>
        </p:nvSpPr>
        <p:spPr>
          <a:xfrm>
            <a:off x="193675" y="844550"/>
            <a:ext cx="5072063" cy="877888"/>
          </a:xfrm>
        </p:spPr>
        <p:txBody>
          <a:bodyPr/>
          <a:lstStyle/>
          <a:p>
            <a:pPr eaLnBrk="1" hangingPunct="1"/>
            <a:r>
              <a:rPr lang="el-GR" sz="2400" dirty="0"/>
              <a:t>Οι </a:t>
            </a:r>
            <a:r>
              <a:rPr lang="el-GR" sz="2400" dirty="0" err="1"/>
              <a:t>κυματοσυναρτήσεις</a:t>
            </a:r>
            <a:r>
              <a:rPr lang="el-GR" sz="2400" dirty="0"/>
              <a:t> των ατομικών τροχιακών επικαλύπτονται για να σχηματίσουν μοριακά τροχιακά (</a:t>
            </a:r>
            <a:r>
              <a:rPr lang="en-US" sz="2400" dirty="0" err="1"/>
              <a:t>Mos</a:t>
            </a:r>
            <a:r>
              <a:rPr lang="el-GR" sz="2400" dirty="0"/>
              <a:t>)</a:t>
            </a:r>
            <a:r>
              <a:rPr lang="en-US" sz="2400" dirty="0"/>
              <a:t> </a:t>
            </a:r>
            <a:r>
              <a:rPr lang="el-GR" sz="2400" dirty="0"/>
              <a:t>που εκτείνονται σε ολόκληρο το μόριο</a:t>
            </a:r>
            <a:r>
              <a:rPr lang="en-US" sz="2400" dirty="0"/>
              <a:t>.</a:t>
            </a:r>
          </a:p>
          <a:p>
            <a:pPr eaLnBrk="1" hangingPunct="1"/>
            <a:r>
              <a:rPr lang="el-GR" sz="2400" dirty="0"/>
              <a:t>Τα </a:t>
            </a:r>
            <a:r>
              <a:rPr lang="en-US" sz="2400" dirty="0"/>
              <a:t>MOs </a:t>
            </a:r>
            <a:r>
              <a:rPr lang="el-GR" sz="2400" dirty="0"/>
              <a:t>αποτελούν μία πληρέστερη ανάλυση των δεσμών</a:t>
            </a:r>
            <a:r>
              <a:rPr lang="en-US" sz="2400" dirty="0"/>
              <a:t>, </a:t>
            </a:r>
            <a:r>
              <a:rPr lang="el-GR" sz="2400" dirty="0"/>
              <a:t>επειδή περιλαμβάνουν και ενισχυτική και αποσβεστική συμβολή</a:t>
            </a:r>
            <a:r>
              <a:rPr lang="en-US" sz="2400" dirty="0"/>
              <a:t>.</a:t>
            </a:r>
          </a:p>
          <a:p>
            <a:pPr eaLnBrk="1" hangingPunct="1"/>
            <a:r>
              <a:rPr lang="el-GR" sz="2400" dirty="0"/>
              <a:t>Ο αριθμός των </a:t>
            </a:r>
            <a:r>
              <a:rPr lang="en-US" sz="2400" dirty="0"/>
              <a:t>MOs </a:t>
            </a:r>
            <a:r>
              <a:rPr lang="el-GR" sz="2400" dirty="0"/>
              <a:t>που δημιουργούνται πρέπει να είναι ίσος με τον αριθμό των ατομικών τροχιακών που χρησιμοποιήθηκαν.</a:t>
            </a:r>
            <a:r>
              <a:rPr lang="en-US" sz="2400" dirty="0"/>
              <a:t>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545123" y="4269879"/>
            <a:ext cx="1298575" cy="523875"/>
          </a:xfrm>
          <a:prstGeom prst="rect">
            <a:avLst/>
          </a:prstGeom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Calibri" charset="0"/>
              </a:rPr>
              <a:t>H</a:t>
            </a:r>
            <a:r>
              <a:rPr lang="en-US" sz="2800" baseline="-25000" dirty="0">
                <a:latin typeface="Calibri" charset="0"/>
              </a:rPr>
              <a:t>2</a:t>
            </a:r>
            <a:r>
              <a:rPr lang="en-US" sz="2800" dirty="0">
                <a:latin typeface="Calibri" charset="0"/>
              </a:rPr>
              <a:t> MOs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2" name="Picture 1" descr="ID025_fg01_015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391" y="951914"/>
            <a:ext cx="3798886" cy="289915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ontent Placeholder 2"/>
          <p:cNvSpPr>
            <a:spLocks noGrp="1"/>
          </p:cNvSpPr>
          <p:nvPr>
            <p:ph sz="half" idx="1"/>
          </p:nvPr>
        </p:nvSpPr>
        <p:spPr>
          <a:xfrm>
            <a:off x="193675" y="844550"/>
            <a:ext cx="8743950" cy="3340100"/>
          </a:xfrm>
        </p:spPr>
        <p:txBody>
          <a:bodyPr/>
          <a:lstStyle/>
          <a:p>
            <a:pPr eaLnBrk="1" hangingPunct="1"/>
            <a:r>
              <a:rPr lang="el-GR" sz="2400" dirty="0"/>
              <a:t>Γιατί το αντιδεσμικό τροχιακό είναι υψηλότερης ενέργειας;</a:t>
            </a:r>
            <a:endParaRPr lang="en-US" sz="2400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l-GR" sz="2400" dirty="0"/>
              <a:t>Όταν τα ατομικά τροχιακά επικαλύπτονται</a:t>
            </a:r>
            <a:r>
              <a:rPr lang="en-US" sz="2400" dirty="0"/>
              <a:t>, </a:t>
            </a:r>
            <a:r>
              <a:rPr lang="el-GR" sz="2400" dirty="0"/>
              <a:t>γιατί τα ηλεκτρόνια καταλαμβάνουν το δεσμικό </a:t>
            </a:r>
            <a:r>
              <a:rPr lang="en-US" sz="2400" dirty="0"/>
              <a:t>MO </a:t>
            </a:r>
            <a:r>
              <a:rPr lang="el-GR" sz="2400" dirty="0"/>
              <a:t>αντί του αντιδεσμικού </a:t>
            </a:r>
            <a:r>
              <a:rPr lang="en-US" sz="2400" dirty="0"/>
              <a:t>MO</a:t>
            </a:r>
            <a:r>
              <a:rPr lang="el-GR" sz="2400" dirty="0"/>
              <a:t>;</a:t>
            </a:r>
            <a:endParaRPr lang="en-US" sz="2400" dirty="0"/>
          </a:p>
        </p:txBody>
      </p:sp>
      <p:sp>
        <p:nvSpPr>
          <p:cNvPr id="35843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738187"/>
          </a:xfrm>
        </p:spPr>
        <p:txBody>
          <a:bodyPr/>
          <a:lstStyle/>
          <a:p>
            <a:pPr eaLnBrk="1" hangingPunct="1"/>
            <a:r>
              <a:rPr lang="en-US" dirty="0"/>
              <a:t>1.8 </a:t>
            </a:r>
            <a:r>
              <a:rPr lang="el-GR" dirty="0"/>
              <a:t>Θεωρία Μοριακών Τροχιακών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11" name="Picture 10" descr="ID025_fg01_015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314" y="1621071"/>
            <a:ext cx="3798886" cy="289915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738187"/>
          </a:xfrm>
        </p:spPr>
        <p:txBody>
          <a:bodyPr/>
          <a:lstStyle/>
          <a:p>
            <a:pPr eaLnBrk="1" hangingPunct="1"/>
            <a:r>
              <a:rPr lang="en-US" dirty="0"/>
              <a:t>1.8 </a:t>
            </a:r>
            <a:r>
              <a:rPr lang="el-GR" dirty="0"/>
              <a:t>Θεωρία Μοριακών Τροχιακών</a:t>
            </a:r>
            <a:endParaRPr lang="en-US" dirty="0"/>
          </a:p>
        </p:txBody>
      </p:sp>
      <p:sp>
        <p:nvSpPr>
          <p:cNvPr id="36867" name="Content Placeholder 2"/>
          <p:cNvSpPr>
            <a:spLocks noGrp="1"/>
          </p:cNvSpPr>
          <p:nvPr>
            <p:ph sz="half" idx="1"/>
          </p:nvPr>
        </p:nvSpPr>
        <p:spPr>
          <a:xfrm>
            <a:off x="193675" y="844550"/>
            <a:ext cx="8743950" cy="3333312"/>
          </a:xfrm>
        </p:spPr>
        <p:txBody>
          <a:bodyPr/>
          <a:lstStyle/>
          <a:p>
            <a:pPr eaLnBrk="1" hangingPunct="1"/>
            <a:r>
              <a:rPr lang="el-GR" sz="2400" dirty="0"/>
              <a:t>Ας θεωρήσουμε ένα μόριο</a:t>
            </a:r>
            <a:r>
              <a:rPr lang="en-US" sz="2400" dirty="0"/>
              <a:t> He</a:t>
            </a:r>
            <a:r>
              <a:rPr lang="en-US" sz="2400" baseline="-25000" dirty="0"/>
              <a:t>2</a:t>
            </a:r>
            <a:r>
              <a:rPr lang="en-US" sz="2400" dirty="0"/>
              <a:t>. </a:t>
            </a:r>
            <a:r>
              <a:rPr lang="el-GR" sz="2400" dirty="0"/>
              <a:t>Πως θα ήταν τα μοριακά τροχιακά του συγκριτικά με εκείνα του </a:t>
            </a:r>
            <a:r>
              <a:rPr lang="en-US" sz="2400" dirty="0"/>
              <a:t>H</a:t>
            </a:r>
            <a:r>
              <a:rPr lang="en-US" sz="2400" baseline="-25000" dirty="0"/>
              <a:t>2</a:t>
            </a:r>
            <a:r>
              <a:rPr lang="el-GR" sz="2400" dirty="0"/>
              <a:t>;</a:t>
            </a:r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marL="0" indent="0" eaLnBrk="1" hangingPunct="1">
              <a:buNone/>
            </a:pPr>
            <a:endParaRPr lang="el-GR" sz="2400" dirty="0"/>
          </a:p>
          <a:p>
            <a:pPr eaLnBrk="1" hangingPunct="1"/>
            <a:r>
              <a:rPr lang="el-GR" sz="2400" dirty="0"/>
              <a:t>Γενικά</a:t>
            </a:r>
            <a:r>
              <a:rPr lang="en-US" sz="2400" dirty="0"/>
              <a:t>, </a:t>
            </a:r>
            <a:r>
              <a:rPr lang="el-GR" sz="2400" dirty="0"/>
              <a:t>εάν ένα μόριο έχει όλα τα δεσμικά και </a:t>
            </a:r>
            <a:r>
              <a:rPr lang="el-GR" sz="2400" dirty="0" err="1"/>
              <a:t>αντιδεσμικά</a:t>
            </a:r>
            <a:r>
              <a:rPr lang="el-GR" sz="2400" dirty="0"/>
              <a:t> του μοριακά τροχιακά κατειλημμένα θα είναι σταθερό ή ασταθές; </a:t>
            </a:r>
            <a:endParaRPr lang="en-US" sz="2400" dirty="0"/>
          </a:p>
        </p:txBody>
      </p:sp>
      <p:sp>
        <p:nvSpPr>
          <p:cNvPr id="36872" name="Content Placeholder 2"/>
          <p:cNvSpPr>
            <a:spLocks noGrp="1"/>
          </p:cNvSpPr>
          <p:nvPr>
            <p:ph sz="half" idx="1"/>
          </p:nvPr>
        </p:nvSpPr>
        <p:spPr>
          <a:xfrm>
            <a:off x="176213" y="1855788"/>
            <a:ext cx="4783137" cy="2558557"/>
          </a:xfrm>
        </p:spPr>
        <p:txBody>
          <a:bodyPr/>
          <a:lstStyle/>
          <a:p>
            <a:pPr eaLnBrk="1" hangingPunct="1"/>
            <a:r>
              <a:rPr lang="el-GR" sz="2400" dirty="0"/>
              <a:t>Τι προκύπτει από τη σύγκριση της ενέργειας του</a:t>
            </a:r>
            <a:r>
              <a:rPr lang="en-US" sz="2400" dirty="0"/>
              <a:t> He</a:t>
            </a:r>
            <a:r>
              <a:rPr lang="en-US" sz="2400" baseline="-25000" dirty="0"/>
              <a:t>2</a:t>
            </a:r>
            <a:r>
              <a:rPr lang="en-US" sz="2400" dirty="0"/>
              <a:t> </a:t>
            </a:r>
            <a:r>
              <a:rPr lang="el-GR" sz="2400" dirty="0"/>
              <a:t>με εκείνων των </a:t>
            </a:r>
            <a:r>
              <a:rPr lang="en-US" sz="2400" dirty="0"/>
              <a:t>2 He</a:t>
            </a:r>
            <a:r>
              <a:rPr lang="el-GR" sz="2400" dirty="0"/>
              <a:t>;</a:t>
            </a:r>
            <a:endParaRPr lang="en-US" sz="2400" dirty="0"/>
          </a:p>
          <a:p>
            <a:pPr eaLnBrk="1" hangingPunct="1"/>
            <a:r>
              <a:rPr lang="el-GR" sz="2400" dirty="0"/>
              <a:t>Γιατί το Ήλιο</a:t>
            </a:r>
            <a:r>
              <a:rPr lang="en-US" sz="2400" dirty="0"/>
              <a:t> </a:t>
            </a:r>
            <a:r>
              <a:rPr lang="el-GR" sz="2400" dirty="0"/>
              <a:t>υπάρχει σε ατομική και όχι σε μοριακή μορφή;</a:t>
            </a:r>
          </a:p>
          <a:p>
            <a:pPr marL="0" indent="0" eaLnBrk="1" hangingPunct="1">
              <a:buNone/>
            </a:pPr>
            <a:r>
              <a:rPr lang="el-GR" sz="2400" dirty="0"/>
              <a:t> </a:t>
            </a:r>
            <a:endParaRPr lang="en-US" sz="24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12" name="Picture 11" descr="ID025_fg01_015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77" y="1515844"/>
            <a:ext cx="4220265" cy="322072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193675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1.2 </a:t>
            </a:r>
            <a:r>
              <a:rPr lang="el-GR" dirty="0"/>
              <a:t>Δομική Θεωρία</a:t>
            </a:r>
            <a:endParaRPr lang="en-US" dirty="0"/>
          </a:p>
        </p:txBody>
      </p:sp>
      <p:sp>
        <p:nvSpPr>
          <p:cNvPr id="1024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25538"/>
            <a:ext cx="8229600" cy="5230812"/>
          </a:xfrm>
        </p:spPr>
        <p:txBody>
          <a:bodyPr/>
          <a:lstStyle/>
          <a:p>
            <a:pPr eaLnBrk="1" hangingPunct="1"/>
            <a:r>
              <a:rPr lang="el-GR" sz="2000" dirty="0"/>
              <a:t>Τα άτομα που είναι συνήθως συνδεδεμένα με τον άνθρακα περιλαμβάνουν τα</a:t>
            </a:r>
            <a:r>
              <a:rPr lang="en-US" sz="2000" dirty="0"/>
              <a:t> N, O, H, </a:t>
            </a:r>
            <a:r>
              <a:rPr lang="el-GR" sz="2000" dirty="0"/>
              <a:t>και τα αλογόνα </a:t>
            </a:r>
            <a:r>
              <a:rPr lang="en-US" sz="2000" dirty="0"/>
              <a:t>(F, </a:t>
            </a:r>
            <a:r>
              <a:rPr lang="en-US" sz="2000" dirty="0" err="1"/>
              <a:t>Cl</a:t>
            </a:r>
            <a:r>
              <a:rPr lang="en-US" sz="2000" dirty="0"/>
              <a:t>, Br, I).</a:t>
            </a:r>
          </a:p>
          <a:p>
            <a:pPr eaLnBrk="1" hangingPunct="1"/>
            <a:r>
              <a:rPr lang="el-GR" sz="2000" dirty="0"/>
              <a:t>Με ορισμένες εξαιρέσεις κάθε στοιχείο γενικά σχηματίζει έναν  συγκεκριμένο αριθμό δεσμών με άλλα άτομα.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1-</a:t>
            </a:r>
            <a:fld id="{A2C952A5-9C6C-D843-ABE6-91C8FE848B7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3" name="Picture 2" descr="ID007_fg01_00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01" y="2970235"/>
            <a:ext cx="8807879" cy="249735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738187"/>
          </a:xfrm>
        </p:spPr>
        <p:txBody>
          <a:bodyPr/>
          <a:lstStyle/>
          <a:p>
            <a:pPr eaLnBrk="1" hangingPunct="1"/>
            <a:r>
              <a:rPr lang="en-US" dirty="0"/>
              <a:t>1.8 </a:t>
            </a:r>
            <a:r>
              <a:rPr lang="el-GR" dirty="0"/>
              <a:t>Θεωρία Μοριακών Τροχιακών</a:t>
            </a:r>
            <a:endParaRPr lang="en-US" dirty="0"/>
          </a:p>
        </p:txBody>
      </p:sp>
      <p:sp>
        <p:nvSpPr>
          <p:cNvPr id="37891" name="Content Placeholder 2"/>
          <p:cNvSpPr>
            <a:spLocks noGrp="1"/>
          </p:cNvSpPr>
          <p:nvPr>
            <p:ph sz="half" idx="1"/>
          </p:nvPr>
        </p:nvSpPr>
        <p:spPr>
          <a:xfrm>
            <a:off x="193675" y="755650"/>
            <a:ext cx="8743950" cy="2446878"/>
          </a:xfrm>
        </p:spPr>
        <p:txBody>
          <a:bodyPr/>
          <a:lstStyle/>
          <a:p>
            <a:pPr eaLnBrk="1" hangingPunct="1"/>
            <a:r>
              <a:rPr lang="el-GR" sz="2400" dirty="0"/>
              <a:t>Ας θεωρήσουμε</a:t>
            </a:r>
            <a:r>
              <a:rPr lang="en-US" sz="2400" dirty="0"/>
              <a:t> </a:t>
            </a:r>
            <a:r>
              <a:rPr lang="el-GR" sz="2400" dirty="0"/>
              <a:t>ΔΥΟ</a:t>
            </a:r>
            <a:r>
              <a:rPr lang="en-US" sz="2400" dirty="0"/>
              <a:t> </a:t>
            </a:r>
            <a:r>
              <a:rPr lang="el-GR" sz="2400" dirty="0"/>
              <a:t>από τα πολλά μοριακά τροχιακά του </a:t>
            </a:r>
            <a:r>
              <a:rPr lang="en-US" sz="2400" dirty="0"/>
              <a:t>CH</a:t>
            </a:r>
            <a:r>
              <a:rPr lang="en-US" sz="2400" baseline="-25000" dirty="0"/>
              <a:t>3</a:t>
            </a:r>
            <a:r>
              <a:rPr lang="en-US" sz="2400" dirty="0"/>
              <a:t>Br</a:t>
            </a:r>
          </a:p>
          <a:p>
            <a:pPr lvl="1" eaLnBrk="1" hangingPunct="1"/>
            <a:r>
              <a:rPr lang="el-GR" sz="2200" dirty="0"/>
              <a:t>Υπάρχουν πολλές περιοχές επικάλυψης ατομικών τροχιακών</a:t>
            </a:r>
            <a:endParaRPr lang="en-US" sz="2200" dirty="0"/>
          </a:p>
          <a:p>
            <a:pPr lvl="1" eaLnBrk="1" hangingPunct="1"/>
            <a:r>
              <a:rPr lang="el-GR" sz="2200" dirty="0"/>
              <a:t>Παρατηρήστε πως</a:t>
            </a:r>
            <a:r>
              <a:rPr lang="en-US" sz="2200" dirty="0"/>
              <a:t> </a:t>
            </a:r>
            <a:r>
              <a:rPr lang="el-GR" sz="2200" dirty="0"/>
              <a:t>τα μοριακά τροχιακά σχετίζονται με ολόκληρο το μόριο</a:t>
            </a:r>
            <a:endParaRPr lang="en-US" sz="2200" dirty="0"/>
          </a:p>
          <a:p>
            <a:pPr eaLnBrk="1" hangingPunct="1"/>
            <a:r>
              <a:rPr lang="el-GR" sz="2400" dirty="0"/>
              <a:t>Καθεμία από τις παρακάτω απεικονίσεις αντιπροσωπεύει</a:t>
            </a:r>
            <a:r>
              <a:rPr lang="en-US" sz="2400" dirty="0"/>
              <a:t> </a:t>
            </a:r>
            <a:r>
              <a:rPr lang="el-GR" sz="2400" dirty="0"/>
              <a:t>ΕΝΑ</a:t>
            </a:r>
            <a:r>
              <a:rPr lang="en-US" sz="2400" dirty="0"/>
              <a:t> </a:t>
            </a:r>
            <a:r>
              <a:rPr lang="el-GR" sz="2400" dirty="0"/>
              <a:t>τροχιακό</a:t>
            </a:r>
            <a:r>
              <a:rPr lang="en-US" sz="2400" dirty="0"/>
              <a:t>. </a:t>
            </a:r>
          </a:p>
          <a:p>
            <a:pPr lvl="1" eaLnBrk="1" hangingPunct="1"/>
            <a:endParaRPr lang="en-US" dirty="0"/>
          </a:p>
          <a:p>
            <a:pPr lvl="1" eaLnBrk="1" hangingPunct="1"/>
            <a:endParaRPr lang="en-US" dirty="0"/>
          </a:p>
          <a:p>
            <a:pPr lvl="1" eaLnBrk="1" hangingPunct="1"/>
            <a:endParaRPr lang="en-US" dirty="0"/>
          </a:p>
          <a:p>
            <a:pPr lvl="1" eaLnBrk="1" hangingPunct="1"/>
            <a:endParaRPr lang="en-US" dirty="0"/>
          </a:p>
          <a:p>
            <a:pPr lvl="1" eaLnBrk="1" hangingPunct="1"/>
            <a:endParaRPr lang="en-US" dirty="0"/>
          </a:p>
          <a:p>
            <a:pPr lvl="1" eaLnBrk="1" hangingPunct="1"/>
            <a:endParaRPr lang="en-US" dirty="0"/>
          </a:p>
          <a:p>
            <a:pPr lvl="1" eaLnBrk="1" hangingPunct="1"/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1-</a:t>
            </a:r>
            <a:fld id="{A2C952A5-9C6C-D843-ABE6-91C8FE848B72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2" name="Picture 1" descr="ID026_fg01_016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92" y="3447673"/>
            <a:ext cx="2249200" cy="2277671"/>
          </a:xfrm>
          <a:prstGeom prst="rect">
            <a:avLst/>
          </a:prstGeom>
        </p:spPr>
      </p:pic>
      <p:pic>
        <p:nvPicPr>
          <p:cNvPr id="4" name="Picture 3" descr="ID027_fg01_017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7" b="7059"/>
          <a:stretch/>
        </p:blipFill>
        <p:spPr>
          <a:xfrm>
            <a:off x="3720681" y="3263846"/>
            <a:ext cx="4783110" cy="271759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738187"/>
          </a:xfrm>
        </p:spPr>
        <p:txBody>
          <a:bodyPr/>
          <a:lstStyle/>
          <a:p>
            <a:pPr eaLnBrk="1" hangingPunct="1"/>
            <a:r>
              <a:rPr lang="en-US" dirty="0"/>
              <a:t>1.8 </a:t>
            </a:r>
            <a:r>
              <a:rPr lang="el-GR" dirty="0"/>
              <a:t>Θεωρία Μοριακών Τροχιακών</a:t>
            </a:r>
            <a:endParaRPr lang="en-US" dirty="0"/>
          </a:p>
        </p:txBody>
      </p:sp>
      <p:sp>
        <p:nvSpPr>
          <p:cNvPr id="38915" name="Content Placeholder 2"/>
          <p:cNvSpPr>
            <a:spLocks noGrp="1"/>
          </p:cNvSpPr>
          <p:nvPr>
            <p:ph sz="half" idx="1"/>
          </p:nvPr>
        </p:nvSpPr>
        <p:spPr>
          <a:xfrm>
            <a:off x="193675" y="755650"/>
            <a:ext cx="8743950" cy="5513388"/>
          </a:xfrm>
        </p:spPr>
        <p:txBody>
          <a:bodyPr/>
          <a:lstStyle/>
          <a:p>
            <a:pPr eaLnBrk="1" hangingPunct="1"/>
            <a:r>
              <a:rPr lang="el-GR" sz="2400" dirty="0"/>
              <a:t>Πόσα ηλεκτρόνια μπορούν να καταλάβουν τις αναπαριστώμενες περιοχές;</a:t>
            </a:r>
            <a:endParaRPr lang="en-US" sz="2400" dirty="0"/>
          </a:p>
          <a:p>
            <a:pPr eaLnBrk="1" hangingPunct="1"/>
            <a:r>
              <a:rPr lang="el-GR" sz="2400" dirty="0"/>
              <a:t>Στη θεμελιώδη κατάσταση</a:t>
            </a:r>
            <a:r>
              <a:rPr lang="en-US" sz="2400" dirty="0"/>
              <a:t>, </a:t>
            </a:r>
            <a:r>
              <a:rPr lang="el-GR" sz="2400" dirty="0"/>
              <a:t>τα ηλεκτρόνια καταλαμβάνουν κάποια μοριακά τροχιακά και όχι άλλα</a:t>
            </a:r>
            <a:r>
              <a:rPr lang="en-US" sz="2400" dirty="0"/>
              <a:t>, </a:t>
            </a:r>
            <a:r>
              <a:rPr lang="el-GR" sz="2400" dirty="0"/>
              <a:t>ΓΙΑΤΙ;</a:t>
            </a:r>
            <a:endParaRPr lang="en-US" sz="2400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l-GR" sz="2400" dirty="0"/>
              <a:t>Ανάλογα με τις περιστάσεις</a:t>
            </a:r>
            <a:r>
              <a:rPr lang="en-US" sz="2400" dirty="0"/>
              <a:t>, </a:t>
            </a:r>
            <a:r>
              <a:rPr lang="el-GR" sz="2400" dirty="0"/>
              <a:t>θα χρησιμοποιούμε τόσο τη θεωρία μοριακών τροχιακών</a:t>
            </a:r>
            <a:r>
              <a:rPr lang="en-US" sz="2400" dirty="0"/>
              <a:t> </a:t>
            </a:r>
            <a:r>
              <a:rPr lang="el-GR" sz="2400" dirty="0"/>
              <a:t>όσο και τη θεωρία δεσμού σθένους για να</a:t>
            </a:r>
            <a:r>
              <a:rPr lang="en-US" sz="2400" dirty="0"/>
              <a:t> </a:t>
            </a:r>
            <a:r>
              <a:rPr lang="el-GR" sz="2400" dirty="0"/>
              <a:t>εξηγούμε τα φαινόμενα.</a:t>
            </a:r>
            <a:endParaRPr lang="en-US" sz="24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14" name="Picture 13" descr="ID026_fg01_016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34" y="2478075"/>
            <a:ext cx="2249200" cy="2277671"/>
          </a:xfrm>
          <a:prstGeom prst="rect">
            <a:avLst/>
          </a:prstGeom>
        </p:spPr>
      </p:pic>
      <p:pic>
        <p:nvPicPr>
          <p:cNvPr id="15" name="Picture 14" descr="ID027_fg01_017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5" b="9657"/>
          <a:stretch/>
        </p:blipFill>
        <p:spPr>
          <a:xfrm>
            <a:off x="3509023" y="2396673"/>
            <a:ext cx="4783110" cy="2526408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738187"/>
          </a:xfrm>
        </p:spPr>
        <p:txBody>
          <a:bodyPr/>
          <a:lstStyle/>
          <a:p>
            <a:pPr eaLnBrk="1" hangingPunct="1"/>
            <a:r>
              <a:rPr lang="en-US" dirty="0"/>
              <a:t>1.9 </a:t>
            </a:r>
            <a:r>
              <a:rPr lang="el-GR" dirty="0"/>
              <a:t>Υβριδικά Ατομικά Τροχιακά</a:t>
            </a:r>
            <a:endParaRPr lang="en-US" dirty="0"/>
          </a:p>
        </p:txBody>
      </p:sp>
      <p:sp>
        <p:nvSpPr>
          <p:cNvPr id="39940" name="Content Placeholder 2"/>
          <p:cNvSpPr>
            <a:spLocks noGrp="1"/>
          </p:cNvSpPr>
          <p:nvPr>
            <p:ph sz="half" idx="1"/>
          </p:nvPr>
        </p:nvSpPr>
        <p:spPr>
          <a:xfrm>
            <a:off x="193675" y="844550"/>
            <a:ext cx="8743950" cy="2725738"/>
          </a:xfrm>
        </p:spPr>
        <p:txBody>
          <a:bodyPr/>
          <a:lstStyle/>
          <a:p>
            <a:pPr eaLnBrk="1" hangingPunct="1"/>
            <a:r>
              <a:rPr lang="el-GR" sz="2000" dirty="0"/>
              <a:t>Δοθέντων των ηλεκτρονιακών απεικονίσεων των </a:t>
            </a:r>
            <a:r>
              <a:rPr lang="en-US" sz="2000" dirty="0"/>
              <a:t>C </a:t>
            </a:r>
            <a:r>
              <a:rPr lang="el-GR" sz="2000" dirty="0"/>
              <a:t>και</a:t>
            </a:r>
            <a:r>
              <a:rPr lang="en-US" sz="2000" dirty="0"/>
              <a:t> H, </a:t>
            </a:r>
            <a:r>
              <a:rPr lang="el-GR" sz="2000" dirty="0"/>
              <a:t>φανταστείτε πως θα μπορούσαν να επικαλύπτονται τα ατομικά τους τροχιακά</a:t>
            </a:r>
            <a:endParaRPr lang="en-US" sz="2000" dirty="0"/>
          </a:p>
          <a:p>
            <a:pPr marL="0" indent="0" eaLnBrk="1" hangingPunct="1">
              <a:buNone/>
            </a:pPr>
            <a:endParaRPr lang="en-US" dirty="0"/>
          </a:p>
          <a:p>
            <a:pPr marL="0" indent="0" eaLnBrk="1" hangingPunct="1">
              <a:buNone/>
            </a:pPr>
            <a:endParaRPr lang="en-US" dirty="0"/>
          </a:p>
          <a:p>
            <a:pPr eaLnBrk="1" hangingPunct="1"/>
            <a:endParaRPr lang="en-US" dirty="0"/>
          </a:p>
          <a:p>
            <a:pPr marL="0" indent="0" eaLnBrk="1" hangingPunct="1">
              <a:buNone/>
            </a:pPr>
            <a:endParaRPr lang="el-GR" dirty="0"/>
          </a:p>
          <a:p>
            <a:pPr eaLnBrk="1" hangingPunct="1"/>
            <a:endParaRPr lang="en-US" dirty="0"/>
          </a:p>
          <a:p>
            <a:pPr eaLnBrk="1" hangingPunct="1"/>
            <a:r>
              <a:rPr lang="el-GR" sz="2500" dirty="0"/>
              <a:t>Θα μπορούσε μία τέτοια επικάλυψη</a:t>
            </a:r>
            <a:endParaRPr lang="en-US" sz="2500" dirty="0"/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sz="2500" dirty="0"/>
              <a:t>	</a:t>
            </a:r>
            <a:r>
              <a:rPr lang="el-GR" sz="2500" dirty="0"/>
              <a:t>τροχιακών να παραγάγει</a:t>
            </a: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l-GR" sz="2500" dirty="0"/>
              <a:t>     μεθάνιο; </a:t>
            </a:r>
            <a:endParaRPr lang="en-US" sz="2500" dirty="0"/>
          </a:p>
        </p:txBody>
      </p:sp>
      <p:pic>
        <p:nvPicPr>
          <p:cNvPr id="39946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155482" y="1779588"/>
            <a:ext cx="2349092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7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976002" y="1914763"/>
            <a:ext cx="2105239" cy="1886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2" name="Picture 1" descr="c01s048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917" y="4557972"/>
            <a:ext cx="1311198" cy="1935578"/>
          </a:xfrm>
          <a:prstGeom prst="rect">
            <a:avLst/>
          </a:prstGeom>
        </p:spPr>
      </p:pic>
      <p:pic>
        <p:nvPicPr>
          <p:cNvPr id="3" name="Picture 2" descr="ID030_fg01_020.e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" r="6280" b="6341"/>
          <a:stretch/>
        </p:blipFill>
        <p:spPr>
          <a:xfrm>
            <a:off x="6028860" y="3945474"/>
            <a:ext cx="2041483" cy="2138387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738187"/>
          </a:xfrm>
        </p:spPr>
        <p:txBody>
          <a:bodyPr/>
          <a:lstStyle/>
          <a:p>
            <a:pPr eaLnBrk="1" hangingPunct="1"/>
            <a:r>
              <a:rPr lang="en-US" dirty="0"/>
              <a:t>1.9 </a:t>
            </a:r>
            <a:r>
              <a:rPr lang="el-GR" dirty="0"/>
              <a:t>Υβριδικά Ατομικά Τροχιακά</a:t>
            </a:r>
            <a:endParaRPr lang="en-US" dirty="0"/>
          </a:p>
        </p:txBody>
      </p:sp>
      <p:sp>
        <p:nvSpPr>
          <p:cNvPr id="40963" name="Content Placeholder 2"/>
          <p:cNvSpPr>
            <a:spLocks noGrp="1"/>
          </p:cNvSpPr>
          <p:nvPr>
            <p:ph sz="half" idx="1"/>
          </p:nvPr>
        </p:nvSpPr>
        <p:spPr>
          <a:xfrm>
            <a:off x="193675" y="844550"/>
            <a:ext cx="8743950" cy="2725738"/>
          </a:xfrm>
        </p:spPr>
        <p:txBody>
          <a:bodyPr/>
          <a:lstStyle/>
          <a:p>
            <a:pPr eaLnBrk="1" hangingPunct="1"/>
            <a:r>
              <a:rPr lang="el-GR" sz="2600" dirty="0"/>
              <a:t>Για να παραχθεί</a:t>
            </a:r>
            <a:r>
              <a:rPr lang="en-US" sz="2600" dirty="0"/>
              <a:t>, </a:t>
            </a:r>
            <a:r>
              <a:rPr lang="el-GR" sz="2600" dirty="0"/>
              <a:t>το άτομο</a:t>
            </a:r>
            <a:r>
              <a:rPr lang="en-US" sz="2600" dirty="0"/>
              <a:t> C </a:t>
            </a:r>
            <a:r>
              <a:rPr lang="el-GR" sz="2600" dirty="0"/>
              <a:t>πρέπει να έχει τα </a:t>
            </a:r>
            <a:r>
              <a:rPr lang="en-US" sz="2600" dirty="0"/>
              <a:t>4 </a:t>
            </a:r>
            <a:r>
              <a:rPr lang="el-GR" sz="2600" dirty="0"/>
              <a:t>ατομικά τροχιακά διαθέσιμα για επικάλυψη</a:t>
            </a:r>
            <a:endParaRPr lang="en-US" sz="2600" dirty="0"/>
          </a:p>
          <a:p>
            <a:pPr eaLnBrk="1" hangingPunct="1"/>
            <a:r>
              <a:rPr lang="el-GR" sz="2600" dirty="0"/>
              <a:t>Εάν ένα διεγερμένο ηλεκτρόνιο</a:t>
            </a:r>
            <a:r>
              <a:rPr lang="en-US" sz="2600" dirty="0"/>
              <a:t> </a:t>
            </a:r>
            <a:r>
              <a:rPr lang="el-GR" sz="2600" dirty="0"/>
              <a:t>μεταπηδήσει από  το </a:t>
            </a:r>
            <a:r>
              <a:rPr lang="en-US" sz="2600" dirty="0"/>
              <a:t>2</a:t>
            </a:r>
            <a:r>
              <a:rPr lang="en-US" sz="2600" i="1" dirty="0"/>
              <a:t>s</a:t>
            </a:r>
            <a:r>
              <a:rPr lang="en-US" sz="2600" dirty="0"/>
              <a:t> </a:t>
            </a:r>
            <a:r>
              <a:rPr lang="el-GR" sz="2600" dirty="0"/>
              <a:t>στο </a:t>
            </a:r>
            <a:r>
              <a:rPr lang="en-US" sz="2600" dirty="0"/>
              <a:t>2</a:t>
            </a:r>
            <a:r>
              <a:rPr lang="en-US" sz="2600" i="1" dirty="0"/>
              <a:t>p</a:t>
            </a:r>
            <a:r>
              <a:rPr lang="en-US" sz="2600" dirty="0"/>
              <a:t>, </a:t>
            </a:r>
            <a:r>
              <a:rPr lang="el-GR" sz="2600" dirty="0"/>
              <a:t>αυτό θα το καταστήσει κατάλληλο για την παραγωγή μεθανίου;</a:t>
            </a:r>
            <a:endParaRPr lang="en-US" sz="2600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l-GR" sz="2600" dirty="0"/>
              <a:t>Εάν τέσσερα άτομα </a:t>
            </a:r>
            <a:r>
              <a:rPr lang="en-US" sz="2600" dirty="0"/>
              <a:t>H </a:t>
            </a:r>
            <a:r>
              <a:rPr lang="el-GR" sz="2600" dirty="0"/>
              <a:t>επρόκειτο να έρθουν και να επικαλύψουν τα </a:t>
            </a:r>
            <a:r>
              <a:rPr lang="en-US" sz="2600" dirty="0"/>
              <a:t>2</a:t>
            </a:r>
            <a:r>
              <a:rPr lang="en-US" sz="2600" i="1" dirty="0"/>
              <a:t>s</a:t>
            </a:r>
            <a:r>
              <a:rPr lang="en-US" sz="2600" dirty="0"/>
              <a:t> </a:t>
            </a:r>
            <a:r>
              <a:rPr lang="el-GR" sz="2600" dirty="0"/>
              <a:t>και</a:t>
            </a:r>
            <a:r>
              <a:rPr lang="en-US" sz="2600" dirty="0"/>
              <a:t> 2</a:t>
            </a:r>
            <a:r>
              <a:rPr lang="en-US" sz="2600" i="1" dirty="0"/>
              <a:t>p</a:t>
            </a:r>
            <a:r>
              <a:rPr lang="en-US" sz="2600" dirty="0"/>
              <a:t> </a:t>
            </a:r>
            <a:r>
              <a:rPr lang="el-GR" sz="2600" dirty="0"/>
              <a:t>τροχιακά</a:t>
            </a:r>
            <a:r>
              <a:rPr lang="en-US" sz="2600" dirty="0"/>
              <a:t>, </a:t>
            </a:r>
            <a:r>
              <a:rPr lang="el-GR" sz="2600" dirty="0"/>
              <a:t>τι γεωμετρία θα είχε το προκύπτον μεθάνιο;</a:t>
            </a:r>
            <a:endParaRPr lang="en-US" sz="26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2" name="Picture 1" descr="ID029_fg01_019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317" y="2901954"/>
            <a:ext cx="6428112" cy="1952844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738187"/>
          </a:xfrm>
        </p:spPr>
        <p:txBody>
          <a:bodyPr/>
          <a:lstStyle/>
          <a:p>
            <a:pPr eaLnBrk="1" hangingPunct="1"/>
            <a:r>
              <a:rPr lang="en-US" dirty="0"/>
              <a:t>1.9 </a:t>
            </a:r>
            <a:r>
              <a:rPr lang="el-GR" dirty="0"/>
              <a:t>Υβριδικά Ατομικά Τροχιακά</a:t>
            </a:r>
            <a:endParaRPr lang="en-US" dirty="0"/>
          </a:p>
        </p:txBody>
      </p:sp>
      <p:sp>
        <p:nvSpPr>
          <p:cNvPr id="41987" name="Content Placeholder 2"/>
          <p:cNvSpPr>
            <a:spLocks noGrp="1"/>
          </p:cNvSpPr>
          <p:nvPr>
            <p:ph sz="half" idx="1"/>
          </p:nvPr>
        </p:nvSpPr>
        <p:spPr>
          <a:xfrm>
            <a:off x="193675" y="844550"/>
            <a:ext cx="8743950" cy="2725738"/>
          </a:xfrm>
        </p:spPr>
        <p:txBody>
          <a:bodyPr/>
          <a:lstStyle/>
          <a:p>
            <a:pPr eaLnBrk="1" hangingPunct="1"/>
            <a:r>
              <a:rPr lang="el-GR" dirty="0"/>
              <a:t>Το άτομο του άνθρακα πρέπει να </a:t>
            </a:r>
            <a:r>
              <a:rPr lang="el-GR" sz="2600" dirty="0"/>
              <a:t>υποστεί υβριδισμό για να σχηματίσει </a:t>
            </a:r>
            <a:r>
              <a:rPr lang="en-US" sz="2600" dirty="0"/>
              <a:t>4 </a:t>
            </a:r>
            <a:r>
              <a:rPr lang="el-GR" sz="2600" dirty="0"/>
              <a:t>ίσα</a:t>
            </a:r>
            <a:r>
              <a:rPr lang="en-US" sz="2600" dirty="0"/>
              <a:t> </a:t>
            </a:r>
            <a:r>
              <a:rPr lang="el-GR" sz="2600" b="1" dirty="0"/>
              <a:t>ατομικά</a:t>
            </a:r>
            <a:r>
              <a:rPr lang="en-US" sz="2600" dirty="0"/>
              <a:t> </a:t>
            </a:r>
            <a:r>
              <a:rPr lang="el-GR" sz="2600" dirty="0"/>
              <a:t>τροχιακά</a:t>
            </a:r>
            <a:endParaRPr lang="en-US" sz="2600" dirty="0"/>
          </a:p>
          <a:p>
            <a:pPr eaLnBrk="1" hangingPunct="1"/>
            <a:r>
              <a:rPr lang="el-GR" sz="2600" dirty="0"/>
              <a:t>Τα</a:t>
            </a:r>
            <a:r>
              <a:rPr lang="en-US" sz="2600" dirty="0"/>
              <a:t> </a:t>
            </a:r>
            <a:r>
              <a:rPr lang="el-GR" sz="2600" b="1" dirty="0"/>
              <a:t>ατομικά</a:t>
            </a:r>
            <a:r>
              <a:rPr lang="en-US" sz="2600" b="1" dirty="0"/>
              <a:t> </a:t>
            </a:r>
            <a:r>
              <a:rPr lang="el-GR" sz="2600" dirty="0"/>
              <a:t>τροχιακά</a:t>
            </a:r>
            <a:r>
              <a:rPr lang="en-US" sz="2600" dirty="0"/>
              <a:t> </a:t>
            </a:r>
            <a:r>
              <a:rPr lang="el-GR" sz="2600" dirty="0"/>
              <a:t>πρέπει να είναι ίσης ενέργειας για να σχηματίσουν τέσσερις ίσης ενέργειας</a:t>
            </a:r>
            <a:r>
              <a:rPr lang="en-US" sz="2600" dirty="0"/>
              <a:t> </a:t>
            </a:r>
            <a:r>
              <a:rPr lang="el-GR" sz="2600" dirty="0"/>
              <a:t>συμμετρικούς δεσμούς</a:t>
            </a:r>
            <a:r>
              <a:rPr lang="en-US" sz="2600" dirty="0"/>
              <a:t> C-H</a:t>
            </a:r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2" name="Picture 1" descr="ID031_fg01_02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22" y="3127284"/>
            <a:ext cx="8195535" cy="264931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738187"/>
          </a:xfrm>
        </p:spPr>
        <p:txBody>
          <a:bodyPr/>
          <a:lstStyle/>
          <a:p>
            <a:pPr eaLnBrk="1" hangingPunct="1"/>
            <a:r>
              <a:rPr lang="en-US" dirty="0"/>
              <a:t>1.9 </a:t>
            </a:r>
            <a:r>
              <a:rPr lang="el-GR" dirty="0"/>
              <a:t>Υβριδικά Ατομικά Τροχιακά</a:t>
            </a:r>
            <a:endParaRPr lang="en-US" dirty="0"/>
          </a:p>
        </p:txBody>
      </p:sp>
      <p:sp>
        <p:nvSpPr>
          <p:cNvPr id="43011" name="Content Placeholder 2"/>
          <p:cNvSpPr>
            <a:spLocks noGrp="1"/>
          </p:cNvSpPr>
          <p:nvPr>
            <p:ph sz="half" idx="1"/>
          </p:nvPr>
        </p:nvSpPr>
        <p:spPr>
          <a:xfrm>
            <a:off x="193675" y="3481863"/>
            <a:ext cx="8743950" cy="1234682"/>
          </a:xfrm>
        </p:spPr>
        <p:txBody>
          <a:bodyPr/>
          <a:lstStyle/>
          <a:p>
            <a:pPr eaLnBrk="1" hangingPunct="1"/>
            <a:r>
              <a:rPr lang="el-GR" dirty="0"/>
              <a:t>Θα πρέπει η μορφή ενός</a:t>
            </a:r>
            <a:r>
              <a:rPr lang="en-US" dirty="0"/>
              <a:t> </a:t>
            </a:r>
            <a:r>
              <a:rPr lang="en-US" i="1" dirty="0"/>
              <a:t>sp</a:t>
            </a:r>
            <a:r>
              <a:rPr lang="en-US" baseline="30000" dirty="0"/>
              <a:t>3</a:t>
            </a:r>
            <a:r>
              <a:rPr lang="en-US" dirty="0"/>
              <a:t> </a:t>
            </a:r>
            <a:r>
              <a:rPr lang="el-GR" dirty="0"/>
              <a:t>τροχιακού</a:t>
            </a:r>
            <a:r>
              <a:rPr lang="en-US" dirty="0"/>
              <a:t> </a:t>
            </a:r>
            <a:r>
              <a:rPr lang="el-GR" dirty="0"/>
              <a:t>να μοιάζει περισσότερο με ένα</a:t>
            </a:r>
            <a:r>
              <a:rPr lang="en-US" dirty="0"/>
              <a:t> </a:t>
            </a:r>
            <a:r>
              <a:rPr lang="en-US" i="1" dirty="0"/>
              <a:t>s</a:t>
            </a:r>
            <a:r>
              <a:rPr lang="en-US" dirty="0"/>
              <a:t> </a:t>
            </a:r>
            <a:r>
              <a:rPr lang="el-GR" dirty="0"/>
              <a:t>ή με ένα </a:t>
            </a:r>
            <a:r>
              <a:rPr lang="en-US" i="1" dirty="0"/>
              <a:t>p</a:t>
            </a:r>
            <a:r>
              <a:rPr lang="en-US" dirty="0"/>
              <a:t> </a:t>
            </a:r>
            <a:r>
              <a:rPr lang="el-GR" dirty="0"/>
              <a:t>τροχιακό;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12" name="Picture 11" descr="ID031_fg01_02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88" y="867174"/>
            <a:ext cx="8195535" cy="2649312"/>
          </a:xfrm>
          <a:prstGeom prst="rect">
            <a:avLst/>
          </a:prstGeom>
        </p:spPr>
      </p:pic>
      <p:pic>
        <p:nvPicPr>
          <p:cNvPr id="2" name="Picture 1" descr="ID032_fg01_022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898" y="4520219"/>
            <a:ext cx="3165358" cy="189921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738187"/>
          </a:xfrm>
        </p:spPr>
        <p:txBody>
          <a:bodyPr/>
          <a:lstStyle/>
          <a:p>
            <a:pPr eaLnBrk="1" hangingPunct="1"/>
            <a:r>
              <a:rPr lang="en-US" dirty="0"/>
              <a:t>1.9 </a:t>
            </a:r>
            <a:r>
              <a:rPr lang="el-GR" dirty="0"/>
              <a:t>Υβριδικά Ατομικά Τροχιακά</a:t>
            </a:r>
            <a:endParaRPr lang="en-US" dirty="0"/>
          </a:p>
        </p:txBody>
      </p:sp>
      <p:sp>
        <p:nvSpPr>
          <p:cNvPr id="44035" name="Content Placeholder 2"/>
          <p:cNvSpPr>
            <a:spLocks noGrp="1"/>
          </p:cNvSpPr>
          <p:nvPr>
            <p:ph sz="half" idx="1"/>
          </p:nvPr>
        </p:nvSpPr>
        <p:spPr>
          <a:xfrm>
            <a:off x="193675" y="844550"/>
            <a:ext cx="8743950" cy="2725738"/>
          </a:xfrm>
        </p:spPr>
        <p:txBody>
          <a:bodyPr/>
          <a:lstStyle/>
          <a:p>
            <a:pPr eaLnBrk="1" hangingPunct="1"/>
            <a:r>
              <a:rPr lang="el-GR" sz="2500" dirty="0"/>
              <a:t>Για να παραχθεί </a:t>
            </a:r>
            <a:r>
              <a:rPr lang="en-US" sz="2500" dirty="0"/>
              <a:t>CH</a:t>
            </a:r>
            <a:r>
              <a:rPr lang="en-US" sz="2500" baseline="-25000" dirty="0"/>
              <a:t>4</a:t>
            </a:r>
            <a:r>
              <a:rPr lang="en-US" sz="2500" dirty="0"/>
              <a:t>, </a:t>
            </a:r>
            <a:r>
              <a:rPr lang="el-GR" sz="2500" dirty="0"/>
              <a:t>τα</a:t>
            </a:r>
            <a:r>
              <a:rPr lang="en-US" sz="2500" dirty="0"/>
              <a:t> 1</a:t>
            </a:r>
            <a:r>
              <a:rPr lang="en-US" sz="2500" i="1" dirty="0"/>
              <a:t>s</a:t>
            </a:r>
            <a:r>
              <a:rPr lang="en-US" sz="2500" dirty="0"/>
              <a:t> </a:t>
            </a:r>
            <a:r>
              <a:rPr lang="el-GR" sz="2500" dirty="0"/>
              <a:t>ατομικά τροχιακά</a:t>
            </a:r>
            <a:r>
              <a:rPr lang="en-US" sz="2500" dirty="0"/>
              <a:t> </a:t>
            </a:r>
            <a:r>
              <a:rPr lang="el-GR" sz="2500" dirty="0"/>
              <a:t>τεσσάρων ατόμων </a:t>
            </a:r>
            <a:r>
              <a:rPr lang="en-US" sz="2500" dirty="0"/>
              <a:t>H </a:t>
            </a:r>
            <a:r>
              <a:rPr lang="el-GR" sz="2500" dirty="0"/>
              <a:t>θα επικαλυφθούν με τα τέσσερα </a:t>
            </a:r>
            <a:r>
              <a:rPr lang="en-US" sz="2500" i="1" dirty="0"/>
              <a:t>sp</a:t>
            </a:r>
            <a:r>
              <a:rPr lang="en-US" sz="2500" baseline="30000" dirty="0"/>
              <a:t>3</a:t>
            </a:r>
            <a:r>
              <a:rPr lang="en-US" sz="2500" dirty="0"/>
              <a:t> </a:t>
            </a:r>
            <a:r>
              <a:rPr lang="el-GR" sz="2500" dirty="0"/>
              <a:t>υβριδικά</a:t>
            </a:r>
            <a:r>
              <a:rPr lang="en-US" sz="2500" dirty="0"/>
              <a:t> </a:t>
            </a:r>
            <a:r>
              <a:rPr lang="el-GR" sz="2500" dirty="0"/>
              <a:t>ατομικά τροχιακά του </a:t>
            </a:r>
            <a:r>
              <a:rPr lang="en-US" sz="2500" dirty="0"/>
              <a:t>C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1-</a:t>
            </a:r>
            <a:fld id="{A2C952A5-9C6C-D843-ABE6-91C8FE848B72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2" name="Picture 1" descr="ID033_fg01_023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47" y="2185001"/>
            <a:ext cx="7967033" cy="3855703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738187"/>
          </a:xfrm>
        </p:spPr>
        <p:txBody>
          <a:bodyPr/>
          <a:lstStyle/>
          <a:p>
            <a:pPr eaLnBrk="1" hangingPunct="1"/>
            <a:r>
              <a:rPr lang="en-US" dirty="0"/>
              <a:t>1.9 </a:t>
            </a:r>
            <a:r>
              <a:rPr lang="el-GR" dirty="0"/>
              <a:t>Υβριδικά Ατομικά Τροχιακά</a:t>
            </a:r>
            <a:endParaRPr lang="en-US" dirty="0"/>
          </a:p>
        </p:txBody>
      </p:sp>
      <p:sp>
        <p:nvSpPr>
          <p:cNvPr id="45059" name="Content Placeholder 2"/>
          <p:cNvSpPr>
            <a:spLocks noGrp="1"/>
          </p:cNvSpPr>
          <p:nvPr>
            <p:ph sz="half" idx="1"/>
          </p:nvPr>
        </p:nvSpPr>
        <p:spPr>
          <a:xfrm>
            <a:off x="193675" y="844550"/>
            <a:ext cx="8743950" cy="3538264"/>
          </a:xfrm>
        </p:spPr>
        <p:txBody>
          <a:bodyPr/>
          <a:lstStyle/>
          <a:p>
            <a:pPr eaLnBrk="1" hangingPunct="1"/>
            <a:r>
              <a:rPr lang="el-GR" dirty="0"/>
              <a:t>Σχεδιάστε μία εικόνα, η οποία να δείχνει τα απαραίτητα ατομικά τροχιακά</a:t>
            </a:r>
            <a:r>
              <a:rPr lang="en-US" dirty="0"/>
              <a:t> </a:t>
            </a:r>
            <a:r>
              <a:rPr lang="el-GR" dirty="0"/>
              <a:t>και την επικάλυψή τους προς σχηματισμό αιθανίου</a:t>
            </a:r>
            <a:r>
              <a:rPr lang="en-US" dirty="0"/>
              <a:t> (C</a:t>
            </a:r>
            <a:r>
              <a:rPr lang="en-US" baseline="-25000" dirty="0"/>
              <a:t>2</a:t>
            </a:r>
            <a:r>
              <a:rPr lang="en-US" dirty="0"/>
              <a:t>H</a:t>
            </a:r>
            <a:r>
              <a:rPr lang="en-US" baseline="-25000" dirty="0"/>
              <a:t>6</a:t>
            </a:r>
            <a:r>
              <a:rPr lang="en-US" dirty="0"/>
              <a:t>).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l-GR" dirty="0"/>
              <a:t>Σχεδιάστε μία εικόνα, η οποία να δείχνει τα απαραίτητα ατομικά τροχιακά</a:t>
            </a:r>
            <a:r>
              <a:rPr lang="en-US" dirty="0"/>
              <a:t> </a:t>
            </a:r>
            <a:r>
              <a:rPr lang="el-GR" dirty="0"/>
              <a:t>και την επικάλυψή τους προς σχηματισμό</a:t>
            </a:r>
            <a:r>
              <a:rPr lang="en-US" dirty="0"/>
              <a:t> </a:t>
            </a:r>
            <a:r>
              <a:rPr lang="el-GR" dirty="0"/>
              <a:t>νερού</a:t>
            </a:r>
            <a:r>
              <a:rPr lang="en-US" dirty="0"/>
              <a:t>.</a:t>
            </a:r>
          </a:p>
          <a:p>
            <a:pPr eaLnBrk="1" hangingPunct="1"/>
            <a:endParaRPr lang="en-US" dirty="0"/>
          </a:p>
          <a:p>
            <a:pPr marL="0" indent="0" eaLnBrk="1" hangingPunct="1">
              <a:buNone/>
            </a:pPr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l-GR" sz="2400" dirty="0"/>
              <a:t>Εξασκηθείτε με το ΣΗΜΕΙΟ ΕΛΕΓΧΟΥ ΚΑΤΑΝΟΗΣΗΣ ΕΝΝΟΙΩΝ</a:t>
            </a:r>
            <a:r>
              <a:rPr lang="en-US" sz="2400" dirty="0"/>
              <a:t> 1.19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37</a:t>
            </a:fld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Content Placeholder 2"/>
          <p:cNvSpPr>
            <a:spLocks noGrp="1"/>
          </p:cNvSpPr>
          <p:nvPr>
            <p:ph sz="half" idx="1"/>
          </p:nvPr>
        </p:nvSpPr>
        <p:spPr>
          <a:xfrm>
            <a:off x="193675" y="844550"/>
            <a:ext cx="8743950" cy="2725738"/>
          </a:xfrm>
        </p:spPr>
        <p:txBody>
          <a:bodyPr/>
          <a:lstStyle/>
          <a:p>
            <a:pPr eaLnBrk="1" hangingPunct="1"/>
            <a:r>
              <a:rPr lang="el-GR" sz="2600" dirty="0"/>
              <a:t>Θεωρείστε το</a:t>
            </a:r>
            <a:r>
              <a:rPr lang="en-US" sz="2600" dirty="0"/>
              <a:t> </a:t>
            </a:r>
            <a:r>
              <a:rPr lang="el-GR" sz="2600" dirty="0"/>
              <a:t>αιθένιο</a:t>
            </a:r>
            <a:r>
              <a:rPr lang="en-US" sz="2600" dirty="0"/>
              <a:t> (</a:t>
            </a:r>
            <a:r>
              <a:rPr lang="el-GR" sz="2600" dirty="0"/>
              <a:t>αιθυλένιο</a:t>
            </a:r>
            <a:r>
              <a:rPr lang="en-US" sz="2600" dirty="0"/>
              <a:t>). </a:t>
            </a:r>
          </a:p>
          <a:p>
            <a:pPr eaLnBrk="1" hangingPunct="1"/>
            <a:endParaRPr lang="en-US" dirty="0"/>
          </a:p>
          <a:p>
            <a:pPr eaLnBrk="1" hangingPunct="1">
              <a:buFont typeface="Arial" charset="0"/>
              <a:buNone/>
            </a:pPr>
            <a:endParaRPr lang="en-US" dirty="0"/>
          </a:p>
          <a:p>
            <a:pPr eaLnBrk="1" hangingPunct="1"/>
            <a:r>
              <a:rPr lang="el-GR" sz="2500" dirty="0"/>
              <a:t>Κάθε άτομο άνθρακα στο αιθένιο πρέπει να συνδεθεί με </a:t>
            </a:r>
            <a:r>
              <a:rPr lang="el-GR" sz="2500" b="1" dirty="0"/>
              <a:t>τρία</a:t>
            </a:r>
            <a:r>
              <a:rPr lang="en-US" sz="2500" dirty="0"/>
              <a:t> </a:t>
            </a:r>
            <a:r>
              <a:rPr lang="el-GR" sz="2500" dirty="0"/>
              <a:t>άλλα</a:t>
            </a:r>
            <a:r>
              <a:rPr lang="en-US" sz="2500" dirty="0"/>
              <a:t> </a:t>
            </a:r>
            <a:r>
              <a:rPr lang="el-GR" sz="2500" dirty="0"/>
              <a:t>άτομα</a:t>
            </a:r>
            <a:r>
              <a:rPr lang="en-US" sz="2500" dirty="0"/>
              <a:t>, </a:t>
            </a:r>
            <a:r>
              <a:rPr lang="el-GR" sz="2500" dirty="0"/>
              <a:t>κι έτσι</a:t>
            </a:r>
            <a:r>
              <a:rPr lang="en-US" sz="2500" dirty="0"/>
              <a:t> </a:t>
            </a:r>
            <a:r>
              <a:rPr lang="el-GR" sz="2500" dirty="0"/>
              <a:t>απαιτούνται μόνο</a:t>
            </a:r>
            <a:r>
              <a:rPr lang="en-US" sz="2500" dirty="0"/>
              <a:t> </a:t>
            </a:r>
            <a:r>
              <a:rPr lang="el-GR" sz="2500" b="1" dirty="0"/>
              <a:t>τρία</a:t>
            </a:r>
            <a:r>
              <a:rPr lang="en-US" sz="2500" dirty="0"/>
              <a:t> </a:t>
            </a:r>
            <a:r>
              <a:rPr lang="el-GR" sz="2500" dirty="0"/>
              <a:t>υβριδικά ατομικά τροχιακά</a:t>
            </a:r>
            <a:endParaRPr lang="en-US" sz="2500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  <p:sp>
        <p:nvSpPr>
          <p:cNvPr id="46083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738187"/>
          </a:xfrm>
        </p:spPr>
        <p:txBody>
          <a:bodyPr/>
          <a:lstStyle/>
          <a:p>
            <a:pPr eaLnBrk="1" hangingPunct="1"/>
            <a:r>
              <a:rPr lang="en-US" dirty="0"/>
              <a:t>1.9 </a:t>
            </a:r>
            <a:r>
              <a:rPr lang="el-GR" dirty="0"/>
              <a:t>Υβριδικά Ατομικά Τροχιακά</a:t>
            </a:r>
            <a:endParaRPr lang="en-US" dirty="0"/>
          </a:p>
        </p:txBody>
      </p:sp>
      <p:pic>
        <p:nvPicPr>
          <p:cNvPr id="4608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89888" y="2128838"/>
            <a:ext cx="39052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2" name="Picture 1" descr="ID035_fg01_025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942"/>
          <a:stretch/>
        </p:blipFill>
        <p:spPr>
          <a:xfrm>
            <a:off x="5027777" y="911261"/>
            <a:ext cx="3657059" cy="1466331"/>
          </a:xfrm>
          <a:prstGeom prst="rect">
            <a:avLst/>
          </a:prstGeom>
        </p:spPr>
      </p:pic>
      <p:pic>
        <p:nvPicPr>
          <p:cNvPr id="3" name="Picture 2" descr="ID036_fg01_026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52" y="3577938"/>
            <a:ext cx="8283822" cy="260482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738187"/>
          </a:xfrm>
        </p:spPr>
        <p:txBody>
          <a:bodyPr/>
          <a:lstStyle/>
          <a:p>
            <a:pPr eaLnBrk="1" hangingPunct="1"/>
            <a:r>
              <a:rPr lang="en-US" dirty="0"/>
              <a:t>1.9 </a:t>
            </a:r>
            <a:r>
              <a:rPr lang="el-GR" dirty="0"/>
              <a:t>Υβριδικά Ατομικά Τροχιακά</a:t>
            </a:r>
            <a:endParaRPr lang="en-US" dirty="0"/>
          </a:p>
        </p:txBody>
      </p:sp>
      <p:sp>
        <p:nvSpPr>
          <p:cNvPr id="47107" name="Content Placeholder 2"/>
          <p:cNvSpPr>
            <a:spLocks noGrp="1"/>
          </p:cNvSpPr>
          <p:nvPr>
            <p:ph sz="half" idx="1"/>
          </p:nvPr>
        </p:nvSpPr>
        <p:spPr>
          <a:xfrm>
            <a:off x="211138" y="1006997"/>
            <a:ext cx="8726487" cy="2387078"/>
          </a:xfrm>
        </p:spPr>
        <p:txBody>
          <a:bodyPr/>
          <a:lstStyle/>
          <a:p>
            <a:pPr eaLnBrk="1" hangingPunct="1"/>
            <a:r>
              <a:rPr lang="el-GR" dirty="0"/>
              <a:t>Ένα</a:t>
            </a:r>
            <a:r>
              <a:rPr lang="en-US" dirty="0"/>
              <a:t> </a:t>
            </a:r>
            <a:r>
              <a:rPr lang="en-US" i="1" dirty="0"/>
              <a:t>sp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el-GR" dirty="0"/>
              <a:t>υβριδισμένο άτομο άνθρακα</a:t>
            </a:r>
            <a:r>
              <a:rPr lang="en-US" dirty="0"/>
              <a:t> </a:t>
            </a:r>
            <a:r>
              <a:rPr lang="el-GR" dirty="0"/>
              <a:t>θα έχει τρία ίσης ενέργειας</a:t>
            </a:r>
            <a:r>
              <a:rPr lang="en-US" dirty="0"/>
              <a:t> </a:t>
            </a:r>
            <a:r>
              <a:rPr lang="en-US" i="1" dirty="0"/>
              <a:t>sp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el-GR" dirty="0"/>
              <a:t>τροχιακά</a:t>
            </a:r>
            <a:r>
              <a:rPr lang="en-US" dirty="0"/>
              <a:t> </a:t>
            </a:r>
            <a:r>
              <a:rPr lang="el-GR" dirty="0"/>
              <a:t>και ένα μη υβριδικό</a:t>
            </a:r>
            <a:r>
              <a:rPr lang="en-US" dirty="0"/>
              <a:t> </a:t>
            </a:r>
            <a:r>
              <a:rPr lang="en-US" i="1" dirty="0"/>
              <a:t>p</a:t>
            </a:r>
            <a:r>
              <a:rPr lang="en-US" dirty="0"/>
              <a:t> </a:t>
            </a:r>
            <a:r>
              <a:rPr lang="el-GR" dirty="0"/>
              <a:t>τροχιακό</a:t>
            </a:r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marL="0" indent="0" eaLnBrk="1" hangingPunct="1">
              <a:buNone/>
            </a:pPr>
            <a:endParaRPr lang="en-US" dirty="0"/>
          </a:p>
          <a:p>
            <a:pPr eaLnBrk="1" hangingPunct="1"/>
            <a:r>
              <a:rPr lang="el-GR" dirty="0"/>
              <a:t>Ποιο είναι χαμηλότερης ενέργειας</a:t>
            </a:r>
            <a:r>
              <a:rPr lang="en-US" dirty="0"/>
              <a:t>, </a:t>
            </a:r>
            <a:r>
              <a:rPr lang="el-GR" dirty="0"/>
              <a:t>το</a:t>
            </a:r>
            <a:r>
              <a:rPr lang="en-US" dirty="0"/>
              <a:t> </a:t>
            </a:r>
            <a:r>
              <a:rPr lang="en-US" i="1" dirty="0"/>
              <a:t>sp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el-GR" dirty="0"/>
              <a:t>ή</a:t>
            </a:r>
            <a:r>
              <a:rPr lang="en-US" dirty="0"/>
              <a:t> </a:t>
            </a:r>
            <a:r>
              <a:rPr lang="el-GR" dirty="0"/>
              <a:t>το</a:t>
            </a:r>
            <a:r>
              <a:rPr lang="en-US" dirty="0"/>
              <a:t> </a:t>
            </a:r>
            <a:r>
              <a:rPr lang="en-US" i="1" dirty="0"/>
              <a:t>p</a:t>
            </a:r>
            <a:r>
              <a:rPr lang="el-GR" dirty="0"/>
              <a:t>;</a:t>
            </a:r>
            <a:r>
              <a:rPr lang="en-US" dirty="0"/>
              <a:t>  </a:t>
            </a:r>
            <a:r>
              <a:rPr lang="el-GR" dirty="0"/>
              <a:t>Γιατί;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2" name="Picture 1" descr="ID037_fg01_027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794" y="1866245"/>
            <a:ext cx="5045672" cy="333790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Content Placeholder 2"/>
          <p:cNvSpPr>
            <a:spLocks noGrp="1"/>
          </p:cNvSpPr>
          <p:nvPr>
            <p:ph sz="half" idx="1"/>
          </p:nvPr>
        </p:nvSpPr>
        <p:spPr>
          <a:xfrm>
            <a:off x="193675" y="1177925"/>
            <a:ext cx="8493125" cy="5230813"/>
          </a:xfrm>
        </p:spPr>
        <p:txBody>
          <a:bodyPr/>
          <a:lstStyle/>
          <a:p>
            <a:pPr eaLnBrk="1" hangingPunct="1"/>
            <a:r>
              <a:rPr lang="el-GR" sz="2400" dirty="0"/>
              <a:t>Ο ομοιοπολικός δεσμός είναι ένα ΖΕΥΓΟΣ ηλεκτρονίων που μοιράζονται μεταξύ δύο ατόμων. Για παράδειγμα</a:t>
            </a:r>
            <a:r>
              <a:rPr lang="en-US" sz="2400" dirty="0"/>
              <a:t>…</a:t>
            </a:r>
          </a:p>
          <a:p>
            <a:pPr eaLnBrk="1" hangingPunct="1"/>
            <a:endParaRPr lang="en-US" dirty="0"/>
          </a:p>
        </p:txBody>
      </p:sp>
      <p:sp>
        <p:nvSpPr>
          <p:cNvPr id="11267" name="Title 1"/>
          <p:cNvSpPr>
            <a:spLocks noGrp="1"/>
          </p:cNvSpPr>
          <p:nvPr>
            <p:ph type="title"/>
          </p:nvPr>
        </p:nvSpPr>
        <p:spPr>
          <a:xfrm>
            <a:off x="457200" y="193675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1.3 </a:t>
            </a:r>
            <a:r>
              <a:rPr lang="el-GR" dirty="0"/>
              <a:t>Ομοιοπολικός Δεσμός</a:t>
            </a:r>
            <a:endParaRPr lang="en-US" dirty="0"/>
          </a:p>
        </p:txBody>
      </p:sp>
      <p:pic>
        <p:nvPicPr>
          <p:cNvPr id="1127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3238" y="2309813"/>
            <a:ext cx="308927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5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44875" y="5360988"/>
            <a:ext cx="20859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" name="Picture 2" descr="ID010_fg01_002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18" y="2359767"/>
            <a:ext cx="6813774" cy="367304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898565" y="2198457"/>
            <a:ext cx="4588269" cy="607902"/>
            <a:chOff x="3898565" y="2198457"/>
            <a:chExt cx="4588269" cy="607902"/>
          </a:xfrm>
        </p:grpSpPr>
        <p:pic>
          <p:nvPicPr>
            <p:cNvPr id="2" name="Picture 1" descr="c01s006.eps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241" b="-26657"/>
            <a:stretch/>
          </p:blipFill>
          <p:spPr>
            <a:xfrm>
              <a:off x="3898565" y="2212312"/>
              <a:ext cx="4588269" cy="594047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7365279" y="2198457"/>
              <a:ext cx="854035" cy="473873"/>
              <a:chOff x="7365279" y="2198457"/>
              <a:chExt cx="854035" cy="473873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7365279" y="2210665"/>
                <a:ext cx="3770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l-GR" sz="2400" dirty="0">
                    <a:latin typeface="+mn-lt"/>
                  </a:rPr>
                  <a:t>Η</a:t>
                </a:r>
                <a:endParaRPr lang="en-US" sz="2400" dirty="0">
                  <a:latin typeface="+mn-lt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7842288" y="2198457"/>
                <a:ext cx="3770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l-GR" sz="2400" dirty="0">
                    <a:latin typeface="+mn-lt"/>
                  </a:rPr>
                  <a:t>Η</a:t>
                </a:r>
                <a:endParaRPr lang="en-US" sz="2400" dirty="0">
                  <a:latin typeface="+mn-lt"/>
                </a:endParaRPr>
              </a:p>
            </p:txBody>
          </p:sp>
        </p:grp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738187"/>
          </a:xfrm>
        </p:spPr>
        <p:txBody>
          <a:bodyPr/>
          <a:lstStyle/>
          <a:p>
            <a:pPr eaLnBrk="1" hangingPunct="1"/>
            <a:r>
              <a:rPr lang="en-US" dirty="0"/>
              <a:t>1.9 </a:t>
            </a:r>
            <a:r>
              <a:rPr lang="el-GR" dirty="0"/>
              <a:t>Υβριδικά Ατομικά Τροχιακά</a:t>
            </a:r>
            <a:endParaRPr lang="en-US" dirty="0"/>
          </a:p>
        </p:txBody>
      </p:sp>
      <p:sp>
        <p:nvSpPr>
          <p:cNvPr id="48131" name="Content Placeholder 2"/>
          <p:cNvSpPr>
            <a:spLocks noGrp="1"/>
          </p:cNvSpPr>
          <p:nvPr>
            <p:ph sz="half" idx="1"/>
          </p:nvPr>
        </p:nvSpPr>
        <p:spPr>
          <a:xfrm>
            <a:off x="211138" y="931863"/>
            <a:ext cx="8726487" cy="2057400"/>
          </a:xfrm>
        </p:spPr>
        <p:txBody>
          <a:bodyPr/>
          <a:lstStyle/>
          <a:p>
            <a:pPr eaLnBrk="1" hangingPunct="1"/>
            <a:r>
              <a:rPr lang="el-GR" sz="2600" dirty="0"/>
              <a:t>Τα</a:t>
            </a:r>
            <a:r>
              <a:rPr lang="en-US" sz="2600" dirty="0"/>
              <a:t> </a:t>
            </a:r>
            <a:r>
              <a:rPr lang="en-US" sz="2600" i="1" dirty="0"/>
              <a:t>sp</a:t>
            </a:r>
            <a:r>
              <a:rPr lang="en-US" sz="2600" baseline="30000" dirty="0"/>
              <a:t>2</a:t>
            </a:r>
            <a:r>
              <a:rPr lang="en-US" sz="2600" dirty="0"/>
              <a:t> </a:t>
            </a:r>
            <a:r>
              <a:rPr lang="el-GR" sz="2600" dirty="0"/>
              <a:t>ατομικά τροχιακά</a:t>
            </a:r>
            <a:r>
              <a:rPr lang="en-US" sz="2600" dirty="0"/>
              <a:t> </a:t>
            </a:r>
            <a:r>
              <a:rPr lang="el-GR" sz="2600" dirty="0"/>
              <a:t>επικαλύπτονται</a:t>
            </a:r>
            <a:r>
              <a:rPr lang="en-US" sz="2600" dirty="0"/>
              <a:t> </a:t>
            </a:r>
            <a:r>
              <a:rPr lang="el-GR" sz="2600" dirty="0"/>
              <a:t>για να σχηματίσουν</a:t>
            </a:r>
            <a:r>
              <a:rPr lang="en-US" sz="2600" dirty="0"/>
              <a:t> </a:t>
            </a:r>
            <a:r>
              <a:rPr lang="el-GR" sz="2600" i="1" dirty="0"/>
              <a:t>σ</a:t>
            </a:r>
            <a:r>
              <a:rPr lang="en-US" sz="2600" dirty="0"/>
              <a:t> </a:t>
            </a:r>
            <a:r>
              <a:rPr lang="el-GR" sz="2600" dirty="0"/>
              <a:t>δεσμούς</a:t>
            </a:r>
            <a:endParaRPr lang="en-US" sz="2600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l-GR" sz="2600" dirty="0"/>
              <a:t>Οι δεσμοί </a:t>
            </a:r>
            <a:r>
              <a:rPr lang="el-GR" sz="2600" i="1" dirty="0"/>
              <a:t>σ</a:t>
            </a:r>
            <a:r>
              <a:rPr lang="el-GR" sz="2600" dirty="0"/>
              <a:t> παρέχουν</a:t>
            </a:r>
            <a:r>
              <a:rPr lang="en-US" sz="2600" dirty="0"/>
              <a:t> </a:t>
            </a:r>
            <a:r>
              <a:rPr lang="el-GR" sz="2600" dirty="0"/>
              <a:t>μέγιστη ΚΑΤΑ ΜΕΤΩΠΟ επικάλυψη</a:t>
            </a:r>
            <a:endParaRPr lang="en-US" sz="26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1-</a:t>
            </a:r>
            <a:fld id="{A2C952A5-9C6C-D843-ABE6-91C8FE848B72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2" name="Picture 1" descr="ID038_fg01_028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2" b="6685"/>
          <a:stretch/>
        </p:blipFill>
        <p:spPr>
          <a:xfrm>
            <a:off x="1536233" y="1911877"/>
            <a:ext cx="6541827" cy="335261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738187"/>
          </a:xfrm>
        </p:spPr>
        <p:txBody>
          <a:bodyPr/>
          <a:lstStyle/>
          <a:p>
            <a:pPr eaLnBrk="1" hangingPunct="1"/>
            <a:r>
              <a:rPr lang="en-US" dirty="0"/>
              <a:t>1.9 </a:t>
            </a:r>
            <a:r>
              <a:rPr lang="el-GR" dirty="0"/>
              <a:t>Υβριδικά Ατομικά Τροχιακά</a:t>
            </a:r>
            <a:endParaRPr lang="en-US" dirty="0"/>
          </a:p>
        </p:txBody>
      </p:sp>
      <p:sp>
        <p:nvSpPr>
          <p:cNvPr id="49155" name="Content Placeholder 2"/>
          <p:cNvSpPr>
            <a:spLocks noGrp="1"/>
          </p:cNvSpPr>
          <p:nvPr>
            <p:ph sz="half" idx="1"/>
          </p:nvPr>
        </p:nvSpPr>
        <p:spPr>
          <a:xfrm>
            <a:off x="211138" y="773113"/>
            <a:ext cx="8726487" cy="2057400"/>
          </a:xfrm>
        </p:spPr>
        <p:txBody>
          <a:bodyPr/>
          <a:lstStyle/>
          <a:p>
            <a:pPr eaLnBrk="1" hangingPunct="1"/>
            <a:r>
              <a:rPr lang="el-GR" sz="2000" dirty="0"/>
              <a:t>Τα υβριδικά</a:t>
            </a:r>
            <a:r>
              <a:rPr lang="en-US" sz="2000" dirty="0"/>
              <a:t> </a:t>
            </a:r>
            <a:r>
              <a:rPr lang="en-US" sz="2000" i="1" dirty="0"/>
              <a:t>p</a:t>
            </a:r>
            <a:r>
              <a:rPr lang="en-US" sz="2000" dirty="0"/>
              <a:t> </a:t>
            </a:r>
            <a:r>
              <a:rPr lang="el-GR" sz="2000" dirty="0"/>
              <a:t>τροχιακά</a:t>
            </a:r>
            <a:r>
              <a:rPr lang="en-US" sz="2000" dirty="0"/>
              <a:t> </a:t>
            </a:r>
            <a:r>
              <a:rPr lang="el-GR" sz="2000" dirty="0"/>
              <a:t>στο αιθυλένιο</a:t>
            </a:r>
            <a:r>
              <a:rPr lang="en-US" sz="2000" dirty="0"/>
              <a:t> </a:t>
            </a:r>
            <a:r>
              <a:rPr lang="el-GR" sz="2000" dirty="0"/>
              <a:t>σχηματίζουν </a:t>
            </a:r>
            <a:r>
              <a:rPr lang="el-GR" sz="2000" i="1" dirty="0"/>
              <a:t>π</a:t>
            </a:r>
            <a:r>
              <a:rPr lang="en-US" sz="2000" dirty="0"/>
              <a:t> </a:t>
            </a:r>
            <a:r>
              <a:rPr lang="el-GR" sz="2000" dirty="0"/>
              <a:t>δεσμούς</a:t>
            </a:r>
            <a:r>
              <a:rPr lang="en-US" sz="2000" dirty="0"/>
              <a:t>, </a:t>
            </a:r>
            <a:r>
              <a:rPr lang="el-GR" sz="2000" dirty="0"/>
              <a:t>επικαλυπτόμενα σε δύο θέσεις, μία πάνω και μία κάτω από το επίπεδο του δεσμού</a:t>
            </a:r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l-GR" sz="2400" dirty="0"/>
              <a:t>Εξασκηθείτε με το ΣΗΜΕΙΟ ΕΛΕΓΧΟΥ ΚΑΤΑΝΟΗΣΗΣ ΕΝΝΟΙΩΝ</a:t>
            </a:r>
            <a:r>
              <a:rPr lang="en-US" sz="2400" dirty="0"/>
              <a:t> 1.</a:t>
            </a:r>
            <a:r>
              <a:rPr lang="el-GR" sz="2400" dirty="0"/>
              <a:t>20</a:t>
            </a:r>
            <a:endParaRPr lang="en-US" sz="2400" dirty="0"/>
          </a:p>
          <a:p>
            <a:pPr eaLnBrk="1" hangingPunct="1"/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2" name="Picture 1" descr="ID039_fg01_029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796" y="1579146"/>
            <a:ext cx="3431262" cy="3431262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738187"/>
          </a:xfrm>
        </p:spPr>
        <p:txBody>
          <a:bodyPr/>
          <a:lstStyle/>
          <a:p>
            <a:pPr eaLnBrk="1" hangingPunct="1"/>
            <a:r>
              <a:rPr lang="en-US" dirty="0"/>
              <a:t>1.9 </a:t>
            </a:r>
            <a:r>
              <a:rPr lang="el-GR" dirty="0"/>
              <a:t>Υβριδικά Ατομικά Τροχιακά</a:t>
            </a:r>
            <a:endParaRPr lang="en-US" dirty="0"/>
          </a:p>
        </p:txBody>
      </p:sp>
      <p:sp>
        <p:nvSpPr>
          <p:cNvPr id="50179" name="Content Placeholder 2"/>
          <p:cNvSpPr>
            <a:spLocks noGrp="1"/>
          </p:cNvSpPr>
          <p:nvPr>
            <p:ph sz="half" idx="1"/>
          </p:nvPr>
        </p:nvSpPr>
        <p:spPr>
          <a:xfrm>
            <a:off x="211138" y="773113"/>
            <a:ext cx="8726487" cy="1796666"/>
          </a:xfrm>
        </p:spPr>
        <p:txBody>
          <a:bodyPr/>
          <a:lstStyle/>
          <a:p>
            <a:pPr eaLnBrk="1" hangingPunct="1"/>
            <a:r>
              <a:rPr lang="el-GR" sz="2400" dirty="0"/>
              <a:t>Τα υβριδικά</a:t>
            </a:r>
            <a:r>
              <a:rPr lang="en-US" sz="2400" dirty="0"/>
              <a:t> 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l-GR" sz="2400" dirty="0"/>
              <a:t>τροχιακά στο αιθυλένιο σχηματίζουν </a:t>
            </a:r>
            <a:r>
              <a:rPr lang="el-GR" sz="2400" i="1" dirty="0"/>
              <a:t>π</a:t>
            </a:r>
            <a:r>
              <a:rPr lang="el-GR" sz="2400" dirty="0"/>
              <a:t> δεσμούς</a:t>
            </a:r>
            <a:r>
              <a:rPr lang="en-US" sz="2400" dirty="0"/>
              <a:t>, </a:t>
            </a:r>
            <a:r>
              <a:rPr lang="el-GR" sz="2400" dirty="0"/>
              <a:t>με επικάλυψη των</a:t>
            </a:r>
            <a:r>
              <a:rPr lang="en-US" sz="2400" dirty="0"/>
              <a:t> </a:t>
            </a:r>
            <a:r>
              <a:rPr lang="en-US" sz="2400" i="1" dirty="0"/>
              <a:t>p</a:t>
            </a:r>
            <a:r>
              <a:rPr lang="en-US" sz="2400" dirty="0"/>
              <a:t>-</a:t>
            </a:r>
            <a:r>
              <a:rPr lang="el-GR" sz="2400" dirty="0"/>
              <a:t>τροχιακών σε δύο θέσεις πάνω και κάτω από το επίπεδο του μορίου</a:t>
            </a:r>
            <a:r>
              <a:rPr lang="en-US" sz="2400" dirty="0"/>
              <a:t> </a:t>
            </a:r>
            <a:r>
              <a:rPr lang="el-GR" sz="2400" dirty="0"/>
              <a:t>παρέχοντας και ΕΝΙΣΧΥΤΙΚΗ</a:t>
            </a:r>
            <a:r>
              <a:rPr lang="en-US" sz="2400" dirty="0"/>
              <a:t> </a:t>
            </a:r>
            <a:r>
              <a:rPr lang="el-GR" sz="2400" dirty="0"/>
              <a:t>και</a:t>
            </a:r>
            <a:r>
              <a:rPr lang="en-US" sz="2400" dirty="0"/>
              <a:t> </a:t>
            </a:r>
            <a:r>
              <a:rPr lang="el-GR" sz="2400" dirty="0"/>
              <a:t>ΑΠΟΣΒΕΣΤΙΚΗ</a:t>
            </a:r>
            <a:r>
              <a:rPr lang="en-US" sz="2400" dirty="0"/>
              <a:t> </a:t>
            </a:r>
            <a:r>
              <a:rPr lang="el-GR" sz="2400" dirty="0"/>
              <a:t>συμβολή</a:t>
            </a:r>
            <a:endParaRPr lang="en-US" sz="2400" dirty="0"/>
          </a:p>
        </p:txBody>
      </p:sp>
      <p:sp>
        <p:nvSpPr>
          <p:cNvPr id="50184" name="Content Placeholder 2"/>
          <p:cNvSpPr>
            <a:spLocks noGrp="1"/>
          </p:cNvSpPr>
          <p:nvPr>
            <p:ph sz="half" idx="1"/>
          </p:nvPr>
        </p:nvSpPr>
        <p:spPr>
          <a:xfrm>
            <a:off x="168493" y="2317532"/>
            <a:ext cx="2747963" cy="4099034"/>
          </a:xfrm>
        </p:spPr>
        <p:txBody>
          <a:bodyPr/>
          <a:lstStyle/>
          <a:p>
            <a:pPr eaLnBrk="1" hangingPunct="1"/>
            <a:r>
              <a:rPr lang="el-GR" sz="2400" dirty="0"/>
              <a:t>Η θεωρία </a:t>
            </a:r>
            <a:r>
              <a:rPr lang="en-US" sz="2400" dirty="0"/>
              <a:t>MO </a:t>
            </a:r>
            <a:r>
              <a:rPr lang="el-GR" sz="2400" dirty="0"/>
              <a:t>δείχνει τα τροχιακά που προκύπτουν</a:t>
            </a:r>
            <a:r>
              <a:rPr lang="en-US" sz="2400" dirty="0"/>
              <a:t>. </a:t>
            </a:r>
          </a:p>
          <a:p>
            <a:pPr eaLnBrk="1" hangingPunct="1"/>
            <a:r>
              <a:rPr lang="el-GR" sz="2400" dirty="0"/>
              <a:t>Να θυμάστε ότι οι κόκκινες και μπλε περιοχές αποτελούν μέρος του ίδιου τροχιακού</a:t>
            </a:r>
            <a:endParaRPr lang="en-US" sz="24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2" name="Picture 1" descr="ID040_fg01_03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429" y="2225970"/>
            <a:ext cx="5499728" cy="3980756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738187"/>
          </a:xfrm>
        </p:spPr>
        <p:txBody>
          <a:bodyPr/>
          <a:lstStyle/>
          <a:p>
            <a:pPr eaLnBrk="1" hangingPunct="1"/>
            <a:r>
              <a:rPr lang="en-US" dirty="0"/>
              <a:t>1.9 </a:t>
            </a:r>
            <a:r>
              <a:rPr lang="el-GR" dirty="0"/>
              <a:t>Υβριδικά Ατομικά Τροχιακά</a:t>
            </a:r>
            <a:endParaRPr lang="en-US" dirty="0"/>
          </a:p>
        </p:txBody>
      </p:sp>
      <p:sp>
        <p:nvSpPr>
          <p:cNvPr id="51207" name="Content Placeholder 2"/>
          <p:cNvSpPr>
            <a:spLocks noGrp="1"/>
          </p:cNvSpPr>
          <p:nvPr>
            <p:ph sz="half" idx="1"/>
          </p:nvPr>
        </p:nvSpPr>
        <p:spPr>
          <a:xfrm>
            <a:off x="204788" y="4575866"/>
            <a:ext cx="8785225" cy="1095375"/>
          </a:xfrm>
        </p:spPr>
        <p:txBody>
          <a:bodyPr/>
          <a:lstStyle/>
          <a:p>
            <a:pPr eaLnBrk="1" hangingPunct="1"/>
            <a:r>
              <a:rPr lang="el-GR" dirty="0"/>
              <a:t>Γιατί ο </a:t>
            </a:r>
            <a:r>
              <a:rPr lang="en-US" i="1" dirty="0"/>
              <a:t>sp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el-GR" dirty="0"/>
              <a:t>υβριδισμός</a:t>
            </a:r>
            <a:r>
              <a:rPr lang="en-US" dirty="0"/>
              <a:t> </a:t>
            </a:r>
            <a:r>
              <a:rPr lang="el-GR" dirty="0"/>
              <a:t>δεν είναι κατάλληλος για το μεθάνιο </a:t>
            </a:r>
            <a:r>
              <a:rPr lang="en-US" dirty="0"/>
              <a:t>(CH</a:t>
            </a:r>
            <a:r>
              <a:rPr lang="en-US" baseline="-25000" dirty="0"/>
              <a:t>4</a:t>
            </a:r>
            <a:r>
              <a:rPr lang="en-US" dirty="0"/>
              <a:t>)</a:t>
            </a:r>
            <a:r>
              <a:rPr lang="el-GR" dirty="0"/>
              <a:t>;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11" name="Picture 10" descr="ID037_fg01_027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794" y="1060527"/>
            <a:ext cx="5045672" cy="3337906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738187"/>
          </a:xfrm>
        </p:spPr>
        <p:txBody>
          <a:bodyPr/>
          <a:lstStyle/>
          <a:p>
            <a:pPr eaLnBrk="1" hangingPunct="1"/>
            <a:r>
              <a:rPr lang="en-US" dirty="0"/>
              <a:t>1.9 </a:t>
            </a:r>
            <a:r>
              <a:rPr lang="el-GR" dirty="0"/>
              <a:t>Υβριδικά Ατομικά Τροχιακά</a:t>
            </a:r>
            <a:endParaRPr lang="en-US" dirty="0"/>
          </a:p>
        </p:txBody>
      </p:sp>
      <p:sp>
        <p:nvSpPr>
          <p:cNvPr id="52227" name="Content Placeholder 2"/>
          <p:cNvSpPr>
            <a:spLocks noGrp="1"/>
          </p:cNvSpPr>
          <p:nvPr>
            <p:ph sz="half" idx="1"/>
          </p:nvPr>
        </p:nvSpPr>
        <p:spPr>
          <a:xfrm>
            <a:off x="193675" y="844550"/>
            <a:ext cx="8743950" cy="2725738"/>
          </a:xfrm>
        </p:spPr>
        <p:txBody>
          <a:bodyPr/>
          <a:lstStyle/>
          <a:p>
            <a:pPr eaLnBrk="1" hangingPunct="1"/>
            <a:r>
              <a:rPr lang="el-GR" sz="2600" dirty="0"/>
              <a:t>Θεωρείστε το</a:t>
            </a:r>
            <a:r>
              <a:rPr lang="en-US" sz="2600" dirty="0"/>
              <a:t> </a:t>
            </a:r>
            <a:r>
              <a:rPr lang="el-GR" sz="2600" dirty="0"/>
              <a:t>αιθύνιο</a:t>
            </a:r>
            <a:r>
              <a:rPr lang="en-US" sz="2600" dirty="0"/>
              <a:t> (</a:t>
            </a:r>
            <a:r>
              <a:rPr lang="el-GR" sz="2600" dirty="0"/>
              <a:t>ακετυλένιο</a:t>
            </a:r>
            <a:r>
              <a:rPr lang="en-US" sz="2600" dirty="0"/>
              <a:t>). </a:t>
            </a:r>
          </a:p>
          <a:p>
            <a:pPr marL="0" indent="0" eaLnBrk="1" hangingPunct="1">
              <a:buNone/>
            </a:pPr>
            <a:endParaRPr lang="el-GR" sz="1200" dirty="0"/>
          </a:p>
          <a:p>
            <a:pPr marL="0" indent="0" eaLnBrk="1" hangingPunct="1">
              <a:buNone/>
            </a:pPr>
            <a:endParaRPr lang="el-GR" sz="1200" dirty="0"/>
          </a:p>
          <a:p>
            <a:pPr marL="0" indent="0" eaLnBrk="1" hangingPunct="1">
              <a:buNone/>
            </a:pPr>
            <a:endParaRPr lang="en-US" sz="1200" dirty="0"/>
          </a:p>
          <a:p>
            <a:pPr eaLnBrk="1" hangingPunct="1"/>
            <a:r>
              <a:rPr lang="el-GR" sz="2600" dirty="0"/>
              <a:t>Κάθε άτομο άνθρακα στο αιθύνιο πρέπει να συνδεθεί με </a:t>
            </a:r>
            <a:r>
              <a:rPr lang="el-GR" sz="2600" b="1" dirty="0"/>
              <a:t>δύο</a:t>
            </a:r>
            <a:r>
              <a:rPr lang="en-US" sz="2600" dirty="0"/>
              <a:t> </a:t>
            </a:r>
            <a:r>
              <a:rPr lang="el-GR" sz="2600" dirty="0"/>
              <a:t>άλλα</a:t>
            </a:r>
            <a:r>
              <a:rPr lang="en-US" sz="2600" dirty="0"/>
              <a:t> </a:t>
            </a:r>
            <a:r>
              <a:rPr lang="el-GR" sz="2600" dirty="0"/>
              <a:t>άτομα</a:t>
            </a:r>
            <a:r>
              <a:rPr lang="en-US" sz="2600" dirty="0"/>
              <a:t>, </a:t>
            </a:r>
            <a:r>
              <a:rPr lang="el-GR" sz="2600" dirty="0"/>
              <a:t>κι ως εκ τούτου</a:t>
            </a:r>
            <a:r>
              <a:rPr lang="en-US" sz="2600" dirty="0"/>
              <a:t> </a:t>
            </a:r>
            <a:r>
              <a:rPr lang="el-GR" sz="2600" dirty="0"/>
              <a:t>χρειάζονται μόνο </a:t>
            </a:r>
            <a:r>
              <a:rPr lang="el-GR" sz="2600" b="1" dirty="0"/>
              <a:t>δύο</a:t>
            </a:r>
            <a:r>
              <a:rPr lang="en-US" sz="2600" dirty="0"/>
              <a:t> </a:t>
            </a:r>
            <a:r>
              <a:rPr lang="el-GR" sz="2600" dirty="0"/>
              <a:t>υβριδικά ατομικά τροχιακά</a:t>
            </a:r>
            <a:endParaRPr lang="en-US" sz="2600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2" name="Picture 1" descr="c01s054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265" y="976477"/>
            <a:ext cx="1965823" cy="832976"/>
          </a:xfrm>
          <a:prstGeom prst="rect">
            <a:avLst/>
          </a:prstGeom>
        </p:spPr>
      </p:pic>
      <p:pic>
        <p:nvPicPr>
          <p:cNvPr id="3" name="Picture 2" descr="ID041_fg01_031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08" y="3277501"/>
            <a:ext cx="7956617" cy="291561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738187"/>
          </a:xfrm>
        </p:spPr>
        <p:txBody>
          <a:bodyPr/>
          <a:lstStyle/>
          <a:p>
            <a:pPr eaLnBrk="1" hangingPunct="1"/>
            <a:r>
              <a:rPr lang="en-US" dirty="0"/>
              <a:t>1.9 </a:t>
            </a:r>
            <a:r>
              <a:rPr lang="el-GR" dirty="0"/>
              <a:t>Υβριδικά Ατομικά Τροχιακά</a:t>
            </a:r>
            <a:endParaRPr lang="en-US" dirty="0"/>
          </a:p>
        </p:txBody>
      </p:sp>
      <p:sp>
        <p:nvSpPr>
          <p:cNvPr id="53252" name="Content Placeholder 2"/>
          <p:cNvSpPr>
            <a:spLocks noGrp="1"/>
          </p:cNvSpPr>
          <p:nvPr>
            <p:ph sz="half" idx="1"/>
          </p:nvPr>
        </p:nvSpPr>
        <p:spPr>
          <a:xfrm>
            <a:off x="211138" y="931863"/>
            <a:ext cx="8726487" cy="2057400"/>
          </a:xfrm>
        </p:spPr>
        <p:txBody>
          <a:bodyPr/>
          <a:lstStyle/>
          <a:p>
            <a:pPr eaLnBrk="1" hangingPunct="1"/>
            <a:r>
              <a:rPr lang="el-GR" sz="2600" dirty="0"/>
              <a:t>Τα</a:t>
            </a:r>
            <a:r>
              <a:rPr lang="en-US" sz="2600" dirty="0"/>
              <a:t> </a:t>
            </a:r>
            <a:r>
              <a:rPr lang="en-US" sz="2600" i="1" dirty="0" err="1"/>
              <a:t>sp</a:t>
            </a:r>
            <a:r>
              <a:rPr lang="en-US" sz="2600" dirty="0"/>
              <a:t> </a:t>
            </a:r>
            <a:r>
              <a:rPr lang="el-GR" sz="2600" dirty="0"/>
              <a:t>ατομικά τροχιακά επικαλύπτονται</a:t>
            </a:r>
            <a:r>
              <a:rPr lang="en-US" sz="2600" dirty="0"/>
              <a:t> </a:t>
            </a:r>
            <a:r>
              <a:rPr lang="el-GR" sz="2600" dirty="0"/>
              <a:t>ΚΑΤΑ ΜΕΤΩΠΟ</a:t>
            </a:r>
            <a:r>
              <a:rPr lang="en-US" sz="2600" dirty="0"/>
              <a:t> </a:t>
            </a:r>
            <a:r>
              <a:rPr lang="el-GR" sz="2600" dirty="0"/>
              <a:t>για να σχηματίσουν δεσμούς </a:t>
            </a:r>
            <a:r>
              <a:rPr lang="el-GR" sz="2600" i="1" dirty="0"/>
              <a:t>σ </a:t>
            </a:r>
            <a:r>
              <a:rPr lang="el-GR" sz="2600" dirty="0"/>
              <a:t>ενώ</a:t>
            </a:r>
            <a:r>
              <a:rPr lang="en-US" sz="2600" dirty="0"/>
              <a:t> </a:t>
            </a:r>
            <a:r>
              <a:rPr lang="el-GR" sz="2600" dirty="0"/>
              <a:t>τα</a:t>
            </a:r>
            <a:r>
              <a:rPr lang="en-US" sz="2600" dirty="0"/>
              <a:t> </a:t>
            </a:r>
            <a:r>
              <a:rPr lang="el-GR" sz="2600" dirty="0"/>
              <a:t>μη υβριδικά</a:t>
            </a:r>
            <a:r>
              <a:rPr lang="en-US" sz="2600" dirty="0"/>
              <a:t> </a:t>
            </a:r>
            <a:r>
              <a:rPr lang="en-US" sz="2600" i="1" dirty="0"/>
              <a:t>p</a:t>
            </a:r>
            <a:r>
              <a:rPr lang="en-US" sz="2600" dirty="0"/>
              <a:t> </a:t>
            </a:r>
            <a:r>
              <a:rPr lang="el-GR" sz="2600" dirty="0"/>
              <a:t>τροχιακά</a:t>
            </a:r>
            <a:r>
              <a:rPr lang="en-US" sz="2600" dirty="0"/>
              <a:t> </a:t>
            </a:r>
            <a:r>
              <a:rPr lang="el-GR" sz="2600" dirty="0"/>
              <a:t>επικαλύπτονται</a:t>
            </a:r>
            <a:r>
              <a:rPr lang="en-US" sz="2600" dirty="0"/>
              <a:t> </a:t>
            </a:r>
            <a:r>
              <a:rPr lang="el-GR" sz="2600" dirty="0"/>
              <a:t>ΠΛΕΥΡΙΚΑ</a:t>
            </a:r>
            <a:r>
              <a:rPr lang="en-US" sz="2600" dirty="0"/>
              <a:t> </a:t>
            </a:r>
            <a:r>
              <a:rPr lang="el-GR" sz="2600" dirty="0"/>
              <a:t>για να σχηματίσουν </a:t>
            </a:r>
            <a:r>
              <a:rPr lang="el-GR" sz="2600" i="1" dirty="0"/>
              <a:t>π</a:t>
            </a:r>
            <a:r>
              <a:rPr lang="el-GR" sz="2600" dirty="0"/>
              <a:t> δεσμούς</a:t>
            </a:r>
            <a:endParaRPr lang="en-US" sz="26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2" name="Picture 1" descr="ID043_fg01_033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42" y="2277364"/>
            <a:ext cx="5377385" cy="4122662"/>
          </a:xfrm>
          <a:prstGeom prst="rect">
            <a:avLst/>
          </a:prstGeom>
        </p:spPr>
      </p:pic>
      <p:sp>
        <p:nvSpPr>
          <p:cNvPr id="53256" name="Content Placeholder 2"/>
          <p:cNvSpPr>
            <a:spLocks noGrp="1"/>
          </p:cNvSpPr>
          <p:nvPr>
            <p:ph sz="half" idx="1"/>
          </p:nvPr>
        </p:nvSpPr>
        <p:spPr>
          <a:xfrm>
            <a:off x="5541963" y="2254250"/>
            <a:ext cx="3421062" cy="2057400"/>
          </a:xfrm>
        </p:spPr>
        <p:txBody>
          <a:bodyPr/>
          <a:lstStyle/>
          <a:p>
            <a:pPr eaLnBrk="1" hangingPunct="1"/>
            <a:r>
              <a:rPr lang="el-GR" dirty="0"/>
              <a:t>Εξασκηθείτε με την ΑΝΑΠΤΥΞΗ ΔΕΞΙΟΤΗΤΑΣ </a:t>
            </a:r>
            <a:r>
              <a:rPr lang="en-US" dirty="0"/>
              <a:t>1.7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738187"/>
          </a:xfrm>
        </p:spPr>
        <p:txBody>
          <a:bodyPr/>
          <a:lstStyle/>
          <a:p>
            <a:pPr eaLnBrk="1" hangingPunct="1"/>
            <a:r>
              <a:rPr lang="en-US" dirty="0"/>
              <a:t>1.9 </a:t>
            </a:r>
            <a:r>
              <a:rPr lang="el-GR" dirty="0"/>
              <a:t>Υβριδικά Ατομικά Τροχιακά</a:t>
            </a:r>
            <a:endParaRPr lang="en-US" dirty="0"/>
          </a:p>
        </p:txBody>
      </p:sp>
      <p:sp>
        <p:nvSpPr>
          <p:cNvPr id="54275" name="Content Placeholder 2"/>
          <p:cNvSpPr>
            <a:spLocks noGrp="1"/>
          </p:cNvSpPr>
          <p:nvPr>
            <p:ph sz="half" idx="1"/>
          </p:nvPr>
        </p:nvSpPr>
        <p:spPr>
          <a:xfrm>
            <a:off x="193675" y="844549"/>
            <a:ext cx="8743950" cy="4168885"/>
          </a:xfrm>
        </p:spPr>
        <p:txBody>
          <a:bodyPr/>
          <a:lstStyle/>
          <a:p>
            <a:pPr eaLnBrk="1" hangingPunct="1"/>
            <a:r>
              <a:rPr lang="el-GR" dirty="0"/>
              <a:t>Ποιος πρέπει να είναι ισχυρότερος</a:t>
            </a:r>
            <a:r>
              <a:rPr lang="en-US" dirty="0"/>
              <a:t>, </a:t>
            </a:r>
            <a:r>
              <a:rPr lang="el-GR" dirty="0"/>
              <a:t>ένας </a:t>
            </a:r>
            <a:r>
              <a:rPr lang="el-GR" i="1" dirty="0"/>
              <a:t>π</a:t>
            </a:r>
            <a:r>
              <a:rPr lang="el-GR" dirty="0"/>
              <a:t> ή ένας </a:t>
            </a:r>
            <a:r>
              <a:rPr lang="el-GR" i="1" dirty="0"/>
              <a:t>σ</a:t>
            </a:r>
            <a:r>
              <a:rPr lang="el-GR" dirty="0"/>
              <a:t> δεσμός;</a:t>
            </a:r>
            <a:r>
              <a:rPr lang="en-US" dirty="0"/>
              <a:t> </a:t>
            </a:r>
            <a:r>
              <a:rPr lang="el-GR" dirty="0"/>
              <a:t>ΓΙΑΤΙ;</a:t>
            </a:r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l-GR" dirty="0"/>
              <a:t>Ποια πρέπει να είναι μακρύτερη</a:t>
            </a:r>
            <a:r>
              <a:rPr lang="en-US" dirty="0"/>
              <a:t>, </a:t>
            </a:r>
            <a:r>
              <a:rPr lang="el-GR" dirty="0"/>
              <a:t>μία επικάλυψη</a:t>
            </a:r>
            <a:r>
              <a:rPr lang="en-US" dirty="0"/>
              <a:t> </a:t>
            </a:r>
            <a:r>
              <a:rPr lang="en-US" i="1" dirty="0"/>
              <a:t>sp</a:t>
            </a:r>
            <a:r>
              <a:rPr lang="en-US" baseline="30000" dirty="0"/>
              <a:t>3</a:t>
            </a:r>
            <a:r>
              <a:rPr lang="en-US" dirty="0"/>
              <a:t> – </a:t>
            </a:r>
            <a:r>
              <a:rPr lang="en-US" i="1" dirty="0"/>
              <a:t>sp</a:t>
            </a:r>
            <a:r>
              <a:rPr lang="en-US" baseline="30000" dirty="0"/>
              <a:t>3</a:t>
            </a:r>
            <a:r>
              <a:rPr lang="en-US" dirty="0"/>
              <a:t> </a:t>
            </a:r>
            <a:r>
              <a:rPr lang="el-GR" i="1" dirty="0"/>
              <a:t>σ</a:t>
            </a:r>
            <a:r>
              <a:rPr lang="en-US" dirty="0"/>
              <a:t> </a:t>
            </a:r>
            <a:r>
              <a:rPr lang="el-GR" dirty="0"/>
              <a:t>δεσμού ή μία επικάλυψη</a:t>
            </a:r>
            <a:r>
              <a:rPr lang="en-US" dirty="0"/>
              <a:t> </a:t>
            </a:r>
            <a:r>
              <a:rPr lang="en-US" i="1" dirty="0"/>
              <a:t>sp</a:t>
            </a:r>
            <a:r>
              <a:rPr lang="en-US" dirty="0"/>
              <a:t> – </a:t>
            </a:r>
            <a:r>
              <a:rPr lang="en-US" i="1" dirty="0" err="1"/>
              <a:t>sp</a:t>
            </a:r>
            <a:r>
              <a:rPr lang="en-US" dirty="0"/>
              <a:t> </a:t>
            </a:r>
            <a:r>
              <a:rPr lang="el-GR" i="1" dirty="0"/>
              <a:t>σ</a:t>
            </a:r>
            <a:r>
              <a:rPr lang="el-GR" dirty="0"/>
              <a:t> δεσμού;</a:t>
            </a:r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46</a:t>
            </a:fld>
            <a:endParaRPr 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738187"/>
          </a:xfrm>
        </p:spPr>
        <p:txBody>
          <a:bodyPr/>
          <a:lstStyle/>
          <a:p>
            <a:pPr eaLnBrk="1" hangingPunct="1"/>
            <a:r>
              <a:rPr lang="en-US" dirty="0"/>
              <a:t>1.9 </a:t>
            </a:r>
            <a:r>
              <a:rPr lang="el-GR" dirty="0"/>
              <a:t>Υβριδικά Ατομικά Τροχιακά</a:t>
            </a:r>
            <a:endParaRPr lang="en-US" dirty="0"/>
          </a:p>
        </p:txBody>
      </p:sp>
      <p:sp>
        <p:nvSpPr>
          <p:cNvPr id="55299" name="Content Placeholder 2"/>
          <p:cNvSpPr>
            <a:spLocks noGrp="1"/>
          </p:cNvSpPr>
          <p:nvPr>
            <p:ph sz="half" idx="1"/>
          </p:nvPr>
        </p:nvSpPr>
        <p:spPr>
          <a:xfrm>
            <a:off x="193674" y="844550"/>
            <a:ext cx="8666547" cy="2725738"/>
          </a:xfrm>
        </p:spPr>
        <p:txBody>
          <a:bodyPr/>
          <a:lstStyle/>
          <a:p>
            <a:pPr eaLnBrk="1" hangingPunct="1"/>
            <a:r>
              <a:rPr lang="el-GR" sz="2400" dirty="0"/>
              <a:t>Εξηγείστε τις</a:t>
            </a:r>
            <a:r>
              <a:rPr lang="en-US" sz="2400" dirty="0"/>
              <a:t> </a:t>
            </a:r>
            <a:r>
              <a:rPr lang="el-GR" sz="2400" dirty="0"/>
              <a:t>παρακάτω διαφορές στην ισχύ και το μήκος των δεσμών</a:t>
            </a:r>
            <a:r>
              <a:rPr lang="en-US" sz="2400" dirty="0"/>
              <a:t>.</a:t>
            </a:r>
          </a:p>
        </p:txBody>
      </p:sp>
      <p:sp>
        <p:nvSpPr>
          <p:cNvPr id="55304" name="Content Placeholder 2"/>
          <p:cNvSpPr>
            <a:spLocks noGrp="1"/>
          </p:cNvSpPr>
          <p:nvPr>
            <p:ph sz="half" idx="1"/>
          </p:nvPr>
        </p:nvSpPr>
        <p:spPr>
          <a:xfrm>
            <a:off x="501400" y="5334945"/>
            <a:ext cx="7896674" cy="817198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l-GR" sz="2400" dirty="0"/>
              <a:t>Εξασκηθείτε με το ΣΗΜΕΙΟ ΕΛΕΓΧΟΥ ΚΑΤΑΝΟΗΣΗΣ ΕΝΝΟΙΩΝ</a:t>
            </a:r>
            <a:r>
              <a:rPr lang="en-US" sz="2400" dirty="0"/>
              <a:t> 1.</a:t>
            </a:r>
            <a:r>
              <a:rPr lang="el-GR" sz="2400" dirty="0"/>
              <a:t>24</a:t>
            </a:r>
            <a:endParaRPr lang="en-US" sz="24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726" y="1766458"/>
            <a:ext cx="5643848" cy="3312384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738187"/>
          </a:xfrm>
        </p:spPr>
        <p:txBody>
          <a:bodyPr/>
          <a:lstStyle/>
          <a:p>
            <a:pPr eaLnBrk="1" hangingPunct="1"/>
            <a:r>
              <a:rPr lang="en-US" dirty="0"/>
              <a:t>1.10 </a:t>
            </a:r>
            <a:r>
              <a:rPr lang="el-GR" dirty="0"/>
              <a:t>Μοριακά Γεωμετρία</a:t>
            </a:r>
            <a:endParaRPr lang="en-US" dirty="0"/>
          </a:p>
        </p:txBody>
      </p:sp>
      <p:sp>
        <p:nvSpPr>
          <p:cNvPr id="14339" name="Content Placeholder 2"/>
          <p:cNvSpPr>
            <a:spLocks noGrp="1"/>
          </p:cNvSpPr>
          <p:nvPr>
            <p:ph sz="half" idx="1"/>
          </p:nvPr>
        </p:nvSpPr>
        <p:spPr>
          <a:xfrm>
            <a:off x="211138" y="844549"/>
            <a:ext cx="8726487" cy="2813049"/>
          </a:xfrm>
        </p:spPr>
        <p:txBody>
          <a:bodyPr/>
          <a:lstStyle/>
          <a:p>
            <a:pPr eaLnBrk="1" hangingPunct="1"/>
            <a:r>
              <a:rPr lang="el-GR" dirty="0"/>
              <a:t>Άπωση ζευγών ηλεκτρονίων στιβάδας σθένους</a:t>
            </a:r>
            <a:r>
              <a:rPr lang="en-US" dirty="0"/>
              <a:t>(</a:t>
            </a:r>
            <a:r>
              <a:rPr lang="el-GR" dirty="0"/>
              <a:t>Θεωρία </a:t>
            </a:r>
            <a:r>
              <a:rPr lang="en-US" dirty="0"/>
              <a:t>VSEPR)</a:t>
            </a:r>
          </a:p>
          <a:p>
            <a:pPr lvl="1" eaLnBrk="1" hangingPunct="1"/>
            <a:r>
              <a:rPr lang="el-GR" dirty="0"/>
              <a:t>Τα ηλεκτρόνια σθένους </a:t>
            </a:r>
            <a:r>
              <a:rPr lang="en-US" dirty="0"/>
              <a:t>(</a:t>
            </a:r>
            <a:r>
              <a:rPr lang="el-GR" dirty="0"/>
              <a:t>δεσμευμένα</a:t>
            </a:r>
            <a:r>
              <a:rPr lang="en-US" dirty="0"/>
              <a:t> </a:t>
            </a:r>
            <a:r>
              <a:rPr lang="el-GR" dirty="0"/>
              <a:t>και μονήρη ζεύγη</a:t>
            </a:r>
            <a:r>
              <a:rPr lang="en-US" dirty="0"/>
              <a:t>) </a:t>
            </a:r>
            <a:r>
              <a:rPr lang="el-GR" dirty="0"/>
              <a:t>απωθούνται μεταξύ τους</a:t>
            </a:r>
            <a:endParaRPr lang="en-US" dirty="0"/>
          </a:p>
          <a:p>
            <a:pPr eaLnBrk="1" hangingPunct="1"/>
            <a:r>
              <a:rPr lang="el-GR" dirty="0"/>
              <a:t>Για να προσδιορίσετε τη μοριακή γεωμετρία</a:t>
            </a:r>
            <a:r>
              <a:rPr lang="en-US" dirty="0"/>
              <a:t>…</a:t>
            </a:r>
          </a:p>
          <a:p>
            <a:pPr lvl="1" eaLnBrk="1" hangingPunct="1">
              <a:buFont typeface="Calibri" charset="0"/>
              <a:buAutoNum type="arabicPeriod"/>
            </a:pPr>
            <a:r>
              <a:rPr lang="el-GR" dirty="0"/>
              <a:t>Υπολογίστε τον</a:t>
            </a:r>
            <a:r>
              <a:rPr lang="en-US" dirty="0"/>
              <a:t> </a:t>
            </a:r>
            <a:r>
              <a:rPr lang="el-GR" dirty="0"/>
              <a:t>Στερικό</a:t>
            </a:r>
            <a:r>
              <a:rPr lang="en-US" dirty="0"/>
              <a:t> </a:t>
            </a:r>
            <a:r>
              <a:rPr lang="el-GR" dirty="0"/>
              <a:t>αριθμό</a:t>
            </a:r>
            <a:endParaRPr lang="en-US" dirty="0"/>
          </a:p>
          <a:p>
            <a:pPr lvl="1" eaLnBrk="1" hangingPunct="1">
              <a:buFont typeface="Calibri" charset="0"/>
              <a:buAutoNum type="arabicPeriod"/>
            </a:pPr>
            <a:endParaRPr lang="en-US" dirty="0"/>
          </a:p>
          <a:p>
            <a:pPr lvl="1" eaLnBrk="1" hangingPunct="1">
              <a:buFont typeface="Calibri" charset="0"/>
              <a:buAutoNum type="arabicPeriod"/>
            </a:pPr>
            <a:endParaRPr lang="en-US" dirty="0"/>
          </a:p>
          <a:p>
            <a:pPr lvl="1" eaLnBrk="1" hangingPunct="1">
              <a:buFont typeface="Calibri" charset="0"/>
              <a:buAutoNum type="arabicPeriod"/>
            </a:pPr>
            <a:endParaRPr lang="en-US" dirty="0"/>
          </a:p>
          <a:p>
            <a:pPr lvl="1" eaLnBrk="1" hangingPunct="1">
              <a:buFont typeface="Arial" charset="0"/>
              <a:buNone/>
            </a:pP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2" name="Picture 1" descr="ID045_fg01_034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40" y="3906163"/>
            <a:ext cx="8816694" cy="1829464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738187"/>
          </a:xfrm>
        </p:spPr>
        <p:txBody>
          <a:bodyPr/>
          <a:lstStyle/>
          <a:p>
            <a:pPr eaLnBrk="1" hangingPunct="1"/>
            <a:r>
              <a:rPr lang="en-US" dirty="0"/>
              <a:t>1.10 </a:t>
            </a:r>
            <a:r>
              <a:rPr lang="el-GR" dirty="0"/>
              <a:t>Μοριακή Γεωμετρία</a:t>
            </a:r>
            <a:endParaRPr lang="en-US" dirty="0"/>
          </a:p>
        </p:txBody>
      </p:sp>
      <p:sp>
        <p:nvSpPr>
          <p:cNvPr id="14339" name="Content Placeholder 2"/>
          <p:cNvSpPr>
            <a:spLocks noGrp="1"/>
          </p:cNvSpPr>
          <p:nvPr>
            <p:ph sz="half" idx="1"/>
          </p:nvPr>
        </p:nvSpPr>
        <p:spPr>
          <a:xfrm>
            <a:off x="211138" y="844550"/>
            <a:ext cx="8726487" cy="2057400"/>
          </a:xfrm>
        </p:spPr>
        <p:txBody>
          <a:bodyPr/>
          <a:lstStyle/>
          <a:p>
            <a:pPr eaLnBrk="1" hangingPunct="1"/>
            <a:r>
              <a:rPr lang="el-GR" sz="2600" dirty="0"/>
              <a:t>Άπωση ζευγών ηλεκτρονίων στιβάδας σθένους</a:t>
            </a:r>
            <a:r>
              <a:rPr lang="en-US" sz="2600" dirty="0"/>
              <a:t>(</a:t>
            </a:r>
            <a:r>
              <a:rPr lang="el-GR" sz="2600" dirty="0"/>
              <a:t>Θεωρία </a:t>
            </a:r>
            <a:r>
              <a:rPr lang="en-US" sz="2600" dirty="0"/>
              <a:t>VSEPR)</a:t>
            </a:r>
          </a:p>
          <a:p>
            <a:pPr lvl="1" eaLnBrk="1" hangingPunct="1">
              <a:buClr>
                <a:srgbClr val="639431"/>
              </a:buClr>
            </a:pPr>
            <a:r>
              <a:rPr lang="el-GR" sz="2200" dirty="0"/>
              <a:t>Τα ηλεκτρόνια σθένους </a:t>
            </a:r>
            <a:r>
              <a:rPr lang="en-US" sz="2200" dirty="0"/>
              <a:t>(</a:t>
            </a:r>
            <a:r>
              <a:rPr lang="el-GR" sz="2200" dirty="0"/>
              <a:t>δεσμευμένα</a:t>
            </a:r>
            <a:r>
              <a:rPr lang="en-US" sz="2200" dirty="0"/>
              <a:t> </a:t>
            </a:r>
            <a:r>
              <a:rPr lang="el-GR" sz="2200" dirty="0"/>
              <a:t>και μονήρη ζεύγη</a:t>
            </a:r>
            <a:r>
              <a:rPr lang="en-US" sz="2200" dirty="0"/>
              <a:t>) </a:t>
            </a:r>
            <a:r>
              <a:rPr lang="el-GR" sz="2200" dirty="0"/>
              <a:t>απωθούνται μεταξύ τους</a:t>
            </a:r>
            <a:endParaRPr lang="en-US" sz="2200" dirty="0"/>
          </a:p>
          <a:p>
            <a:pPr eaLnBrk="1" hangingPunct="1"/>
            <a:r>
              <a:rPr lang="el-GR" sz="2600" dirty="0"/>
              <a:t>Για να προσδιορίσετε τη μοριακή γεωμετρία</a:t>
            </a:r>
            <a:r>
              <a:rPr lang="en-US" sz="2600" dirty="0"/>
              <a:t>…</a:t>
            </a:r>
          </a:p>
          <a:p>
            <a:pPr lvl="1" eaLnBrk="1" hangingPunct="1">
              <a:buFont typeface="Calibri" charset="0"/>
              <a:buAutoNum type="arabicPeriod" startAt="2"/>
            </a:pPr>
            <a:r>
              <a:rPr lang="el-GR" sz="2200" dirty="0"/>
              <a:t>Προβλέψτε τον υβριδισμό του κεντρικού ατόμου</a:t>
            </a:r>
            <a:endParaRPr lang="en-US" sz="2200" dirty="0"/>
          </a:p>
          <a:p>
            <a:pPr marL="1314450" lvl="2" indent="-457200" eaLnBrk="1" hangingPunct="1"/>
            <a:r>
              <a:rPr lang="el-GR" sz="1800" dirty="0"/>
              <a:t>Εάν ο Στερικός αριθμός είναι </a:t>
            </a:r>
            <a:r>
              <a:rPr lang="en-US" sz="1800" dirty="0"/>
              <a:t>4, </a:t>
            </a:r>
            <a:r>
              <a:rPr lang="el-GR" sz="1800" dirty="0"/>
              <a:t>τότε είναι </a:t>
            </a:r>
            <a:r>
              <a:rPr lang="en-US" sz="1800" i="1" dirty="0"/>
              <a:t>sp</a:t>
            </a:r>
            <a:r>
              <a:rPr lang="en-US" sz="1800" baseline="30000" dirty="0"/>
              <a:t>3</a:t>
            </a:r>
            <a:endParaRPr lang="en-US" sz="1800" dirty="0"/>
          </a:p>
          <a:p>
            <a:pPr marL="1314450" lvl="2" indent="-457200" eaLnBrk="1" hangingPunct="1"/>
            <a:r>
              <a:rPr lang="el-GR" sz="1800" dirty="0"/>
              <a:t>Εάν ο Στερικός αριθμός είναι  </a:t>
            </a:r>
            <a:r>
              <a:rPr lang="en-US" sz="1800" dirty="0"/>
              <a:t>3, </a:t>
            </a:r>
            <a:r>
              <a:rPr lang="el-GR" sz="1800" dirty="0"/>
              <a:t>τότε είναι </a:t>
            </a:r>
            <a:r>
              <a:rPr lang="en-US" sz="1800" i="1" dirty="0"/>
              <a:t>sp</a:t>
            </a:r>
            <a:r>
              <a:rPr lang="en-US" sz="1800" baseline="30000" dirty="0"/>
              <a:t>2</a:t>
            </a:r>
          </a:p>
          <a:p>
            <a:pPr marL="1314450" lvl="2" indent="-457200" eaLnBrk="1" hangingPunct="1"/>
            <a:r>
              <a:rPr lang="el-GR" sz="1800" dirty="0"/>
              <a:t>Εάν ο Στερικός αριθμός είναι</a:t>
            </a:r>
            <a:r>
              <a:rPr lang="en-US" sz="1800" dirty="0"/>
              <a:t> 2, </a:t>
            </a:r>
            <a:r>
              <a:rPr lang="el-GR" sz="1800" dirty="0"/>
              <a:t>τότε είναι </a:t>
            </a:r>
            <a:r>
              <a:rPr lang="en-US" sz="1800" i="1" dirty="0" err="1"/>
              <a:t>sp</a:t>
            </a:r>
            <a:endParaRPr lang="en-US" sz="1800" i="1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11" name="Picture 10" descr="ID045_fg01_034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07" y="4288063"/>
            <a:ext cx="8654444" cy="17957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Content Placeholder 2"/>
          <p:cNvSpPr>
            <a:spLocks noGrp="1"/>
          </p:cNvSpPr>
          <p:nvPr>
            <p:ph sz="half" idx="1"/>
          </p:nvPr>
        </p:nvSpPr>
        <p:spPr>
          <a:xfrm>
            <a:off x="193675" y="1177925"/>
            <a:ext cx="8493125" cy="5230813"/>
          </a:xfrm>
        </p:spPr>
        <p:txBody>
          <a:bodyPr/>
          <a:lstStyle/>
          <a:p>
            <a:pPr eaLnBrk="1" hangingPunct="1"/>
            <a:r>
              <a:rPr lang="el-GR" sz="2400" dirty="0"/>
              <a:t>Πως σχετίζονται η δυναμική ενέργεια και η σταθερότητα;</a:t>
            </a:r>
            <a:endParaRPr lang="en-US" sz="2400" dirty="0"/>
          </a:p>
          <a:p>
            <a:pPr eaLnBrk="1" hangingPunct="1"/>
            <a:endParaRPr lang="en-US" dirty="0"/>
          </a:p>
          <a:p>
            <a:pPr marL="0" indent="0" eaLnBrk="1" hangingPunct="1">
              <a:buNone/>
            </a:pPr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l-GR" sz="2400" dirty="0"/>
              <a:t>Ποιες δυνάμεις κρατούν το δεσμό στο βέλτιστο μήκος;</a:t>
            </a:r>
            <a:endParaRPr lang="en-US" sz="2400" dirty="0"/>
          </a:p>
          <a:p>
            <a:pPr eaLnBrk="1" hangingPunct="1"/>
            <a:endParaRPr lang="en-US" dirty="0"/>
          </a:p>
        </p:txBody>
      </p:sp>
      <p:sp>
        <p:nvSpPr>
          <p:cNvPr id="12291" name="Title 1"/>
          <p:cNvSpPr>
            <a:spLocks noGrp="1"/>
          </p:cNvSpPr>
          <p:nvPr>
            <p:ph type="title"/>
          </p:nvPr>
        </p:nvSpPr>
        <p:spPr>
          <a:xfrm>
            <a:off x="457200" y="193675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1.3 </a:t>
            </a:r>
            <a:r>
              <a:rPr lang="el-GR" dirty="0"/>
              <a:t>Ομοιοπολικός Δεσμός</a:t>
            </a:r>
            <a:endParaRPr lang="en-US" dirty="0"/>
          </a:p>
        </p:txBody>
      </p:sp>
      <p:pic>
        <p:nvPicPr>
          <p:cNvPr id="1229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56113" y="1951038"/>
            <a:ext cx="3090862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56113" y="4298950"/>
            <a:ext cx="3001962" cy="97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7" name="Picture 16" descr="ID010_fg01_002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89" y="1943252"/>
            <a:ext cx="6813774" cy="367304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707409" y="2118574"/>
            <a:ext cx="4588269" cy="607902"/>
            <a:chOff x="3898565" y="2198457"/>
            <a:chExt cx="4588269" cy="607902"/>
          </a:xfrm>
        </p:grpSpPr>
        <p:pic>
          <p:nvPicPr>
            <p:cNvPr id="14" name="Picture 13" descr="c01s006.eps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241" b="-26657"/>
            <a:stretch/>
          </p:blipFill>
          <p:spPr>
            <a:xfrm>
              <a:off x="3898565" y="2212312"/>
              <a:ext cx="4588269" cy="594047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7365279" y="2198457"/>
              <a:ext cx="854035" cy="473873"/>
              <a:chOff x="7365279" y="2198457"/>
              <a:chExt cx="854035" cy="473873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7365279" y="2210665"/>
                <a:ext cx="3770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l-GR" sz="2400" dirty="0">
                    <a:latin typeface="+mn-lt"/>
                  </a:rPr>
                  <a:t>Η</a:t>
                </a:r>
                <a:endParaRPr lang="en-US" sz="2400" dirty="0">
                  <a:latin typeface="+mn-lt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842288" y="2198457"/>
                <a:ext cx="3770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l-GR" sz="2400" dirty="0">
                    <a:latin typeface="+mn-lt"/>
                  </a:rPr>
                  <a:t>Η</a:t>
                </a:r>
                <a:endParaRPr lang="en-US" sz="2400" dirty="0">
                  <a:latin typeface="+mn-lt"/>
                </a:endParaRPr>
              </a:p>
            </p:txBody>
          </p:sp>
        </p:grp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738187"/>
          </a:xfrm>
        </p:spPr>
        <p:txBody>
          <a:bodyPr/>
          <a:lstStyle/>
          <a:p>
            <a:pPr eaLnBrk="1" hangingPunct="1"/>
            <a:r>
              <a:rPr lang="en-US" dirty="0"/>
              <a:t>1.10 </a:t>
            </a:r>
            <a:r>
              <a:rPr lang="en-US" i="1" dirty="0"/>
              <a:t>sp</a:t>
            </a:r>
            <a:r>
              <a:rPr lang="en-US" baseline="30000" dirty="0"/>
              <a:t>3</a:t>
            </a:r>
            <a:r>
              <a:rPr lang="en-US" dirty="0"/>
              <a:t> </a:t>
            </a:r>
            <a:r>
              <a:rPr lang="el-GR" dirty="0"/>
              <a:t>Γεωμετρία</a:t>
            </a:r>
            <a:endParaRPr lang="en-US" dirty="0"/>
          </a:p>
        </p:txBody>
      </p:sp>
      <p:sp>
        <p:nvSpPr>
          <p:cNvPr id="58371" name="Content Placeholder 2"/>
          <p:cNvSpPr>
            <a:spLocks noGrp="1"/>
          </p:cNvSpPr>
          <p:nvPr>
            <p:ph sz="half" idx="1"/>
          </p:nvPr>
        </p:nvSpPr>
        <p:spPr>
          <a:xfrm>
            <a:off x="211138" y="844550"/>
            <a:ext cx="8726487" cy="1143000"/>
          </a:xfrm>
        </p:spPr>
        <p:txBody>
          <a:bodyPr/>
          <a:lstStyle/>
          <a:p>
            <a:pPr eaLnBrk="1" hangingPunct="1"/>
            <a:r>
              <a:rPr lang="el-GR" sz="2500" dirty="0"/>
              <a:t>Για κάθε </a:t>
            </a:r>
            <a:r>
              <a:rPr lang="en-US" sz="2500" i="1" dirty="0"/>
              <a:t>sp</a:t>
            </a:r>
            <a:r>
              <a:rPr lang="en-US" sz="2500" baseline="30000" dirty="0"/>
              <a:t>3</a:t>
            </a:r>
            <a:r>
              <a:rPr lang="en-US" sz="2500" dirty="0"/>
              <a:t> </a:t>
            </a:r>
            <a:r>
              <a:rPr lang="el-GR" sz="2500" dirty="0"/>
              <a:t>υβριδισμένο άτομο</a:t>
            </a:r>
            <a:r>
              <a:rPr lang="en-US" sz="2500" dirty="0"/>
              <a:t>, </a:t>
            </a:r>
            <a:r>
              <a:rPr lang="el-GR" sz="2500" dirty="0"/>
              <a:t>τα</a:t>
            </a:r>
            <a:r>
              <a:rPr lang="en-US" sz="2500" dirty="0"/>
              <a:t> 4 </a:t>
            </a:r>
            <a:r>
              <a:rPr lang="el-GR" sz="2500" dirty="0"/>
              <a:t>ζεύγη ηλεκτρονίων σθένους</a:t>
            </a:r>
            <a:r>
              <a:rPr lang="en-US" sz="2500" dirty="0"/>
              <a:t> </a:t>
            </a:r>
            <a:r>
              <a:rPr lang="el-GR" sz="2500" dirty="0"/>
              <a:t>θα σχηματίσουν μία </a:t>
            </a:r>
            <a:r>
              <a:rPr lang="el-GR" sz="2500" u="sng" dirty="0" err="1"/>
              <a:t>τετραεδρική</a:t>
            </a:r>
            <a:r>
              <a:rPr lang="en-US" sz="2500" dirty="0"/>
              <a:t> </a:t>
            </a:r>
            <a:r>
              <a:rPr lang="el-GR" sz="2500" dirty="0"/>
              <a:t>γεωμετρία </a:t>
            </a:r>
            <a:r>
              <a:rPr lang="el-GR" sz="2500" b="1" dirty="0"/>
              <a:t>της διευθέτησης ζευγών ηλεκτρονίων</a:t>
            </a:r>
            <a:endParaRPr lang="en-US" sz="2500" dirty="0"/>
          </a:p>
        </p:txBody>
      </p:sp>
      <p:sp>
        <p:nvSpPr>
          <p:cNvPr id="58376" name="Content Placeholder 2"/>
          <p:cNvSpPr>
            <a:spLocks noGrp="1"/>
          </p:cNvSpPr>
          <p:nvPr>
            <p:ph sz="half" idx="1"/>
          </p:nvPr>
        </p:nvSpPr>
        <p:spPr>
          <a:xfrm>
            <a:off x="239712" y="2002221"/>
            <a:ext cx="2960687" cy="1977641"/>
          </a:xfrm>
        </p:spPr>
        <p:txBody>
          <a:bodyPr/>
          <a:lstStyle/>
          <a:p>
            <a:pPr eaLnBrk="1" hangingPunct="1"/>
            <a:r>
              <a:rPr lang="el-GR" sz="2500" dirty="0"/>
              <a:t>Το μεθάνιο έχει </a:t>
            </a:r>
            <a:r>
              <a:rPr lang="en-US" sz="2500" dirty="0"/>
              <a:t>4 </a:t>
            </a:r>
            <a:r>
              <a:rPr lang="el-GR" sz="2500" dirty="0"/>
              <a:t>ίσους δεσμούς</a:t>
            </a:r>
            <a:r>
              <a:rPr lang="en-US" sz="2500" dirty="0"/>
              <a:t>, </a:t>
            </a:r>
            <a:r>
              <a:rPr lang="el-GR" sz="2500" dirty="0"/>
              <a:t>επομένως οι γωνίες των δεσμών είναι ίσες</a:t>
            </a:r>
            <a:endParaRPr lang="en-US" sz="2500" dirty="0"/>
          </a:p>
        </p:txBody>
      </p:sp>
      <p:sp>
        <p:nvSpPr>
          <p:cNvPr id="58377" name="Content Placeholder 2"/>
          <p:cNvSpPr>
            <a:spLocks noGrp="1"/>
          </p:cNvSpPr>
          <p:nvPr>
            <p:ph sz="half" idx="1"/>
          </p:nvPr>
        </p:nvSpPr>
        <p:spPr>
          <a:xfrm>
            <a:off x="3276600" y="1986455"/>
            <a:ext cx="2768600" cy="1993408"/>
          </a:xfrm>
        </p:spPr>
        <p:txBody>
          <a:bodyPr/>
          <a:lstStyle/>
          <a:p>
            <a:pPr eaLnBrk="1" hangingPunct="1"/>
            <a:r>
              <a:rPr lang="el-GR" sz="2500" dirty="0"/>
              <a:t>Πως επηρεάζει το μονήρες ζεύγος της αμμωνίας τη γεωμετρία της;</a:t>
            </a:r>
            <a:endParaRPr lang="en-US" sz="2500" dirty="0"/>
          </a:p>
        </p:txBody>
      </p:sp>
      <p:sp>
        <p:nvSpPr>
          <p:cNvPr id="58379" name="Content Placeholder 2"/>
          <p:cNvSpPr>
            <a:spLocks noGrp="1"/>
          </p:cNvSpPr>
          <p:nvPr>
            <p:ph sz="half" idx="1"/>
          </p:nvPr>
        </p:nvSpPr>
        <p:spPr>
          <a:xfrm>
            <a:off x="6211615" y="1986455"/>
            <a:ext cx="2818086" cy="1993408"/>
          </a:xfrm>
        </p:spPr>
        <p:txBody>
          <a:bodyPr/>
          <a:lstStyle/>
          <a:p>
            <a:pPr eaLnBrk="1" hangingPunct="1"/>
            <a:r>
              <a:rPr lang="el-GR" sz="2500" dirty="0"/>
              <a:t>Οι γωνίες δεσμών στο οξυγόνο</a:t>
            </a:r>
            <a:r>
              <a:rPr lang="en-US" sz="2500" dirty="0"/>
              <a:t> </a:t>
            </a:r>
            <a:r>
              <a:rPr lang="el-GR" sz="2500" dirty="0"/>
              <a:t>είναι ακόμη μικρότερες</a:t>
            </a:r>
            <a:r>
              <a:rPr lang="en-US" sz="2500" dirty="0"/>
              <a:t>, </a:t>
            </a:r>
            <a:r>
              <a:rPr lang="el-GR" sz="2500" dirty="0"/>
              <a:t>γιατί;</a:t>
            </a:r>
            <a:endParaRPr lang="en-US" sz="25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2" name="Picture 1" descr="ID046_fg01_035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7" y="4118903"/>
            <a:ext cx="2300935" cy="2300935"/>
          </a:xfrm>
          <a:prstGeom prst="rect">
            <a:avLst/>
          </a:prstGeom>
        </p:spPr>
      </p:pic>
      <p:pic>
        <p:nvPicPr>
          <p:cNvPr id="3" name="Picture 2" descr="ID047_fg01_036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3" t="1520" b="69845"/>
          <a:stretch/>
        </p:blipFill>
        <p:spPr>
          <a:xfrm>
            <a:off x="3318263" y="4062124"/>
            <a:ext cx="2544920" cy="2219754"/>
          </a:xfrm>
          <a:prstGeom prst="rect">
            <a:avLst/>
          </a:prstGeom>
        </p:spPr>
      </p:pic>
      <p:pic>
        <p:nvPicPr>
          <p:cNvPr id="4" name="Picture 3" descr="ID049_fg01_038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2" b="48421"/>
          <a:stretch/>
        </p:blipFill>
        <p:spPr>
          <a:xfrm>
            <a:off x="6313168" y="4037252"/>
            <a:ext cx="2344357" cy="2326563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738187"/>
          </a:xfrm>
        </p:spPr>
        <p:txBody>
          <a:bodyPr/>
          <a:lstStyle/>
          <a:p>
            <a:pPr eaLnBrk="1" hangingPunct="1"/>
            <a:r>
              <a:rPr lang="en-US" dirty="0"/>
              <a:t>1.10 </a:t>
            </a:r>
            <a:r>
              <a:rPr lang="en-US" i="1" dirty="0"/>
              <a:t>sp</a:t>
            </a:r>
            <a:r>
              <a:rPr lang="en-US" baseline="30000" dirty="0"/>
              <a:t>3</a:t>
            </a:r>
            <a:r>
              <a:rPr lang="en-US" dirty="0"/>
              <a:t> </a:t>
            </a:r>
            <a:r>
              <a:rPr lang="el-GR" dirty="0"/>
              <a:t>Γεωμετρία</a:t>
            </a:r>
            <a:endParaRPr lang="en-US" dirty="0"/>
          </a:p>
        </p:txBody>
      </p:sp>
      <p:sp>
        <p:nvSpPr>
          <p:cNvPr id="59395" name="Content Placeholder 2"/>
          <p:cNvSpPr>
            <a:spLocks noGrp="1"/>
          </p:cNvSpPr>
          <p:nvPr>
            <p:ph sz="half" idx="1"/>
          </p:nvPr>
        </p:nvSpPr>
        <p:spPr>
          <a:xfrm>
            <a:off x="211138" y="844550"/>
            <a:ext cx="8726487" cy="1143000"/>
          </a:xfrm>
        </p:spPr>
        <p:txBody>
          <a:bodyPr/>
          <a:lstStyle/>
          <a:p>
            <a:pPr eaLnBrk="1" hangingPunct="1"/>
            <a:r>
              <a:rPr lang="el-GR" dirty="0"/>
              <a:t>Η</a:t>
            </a:r>
            <a:r>
              <a:rPr lang="en-US" dirty="0"/>
              <a:t> </a:t>
            </a:r>
            <a:r>
              <a:rPr lang="el-GR" b="1" dirty="0"/>
              <a:t>μοριακή</a:t>
            </a:r>
            <a:r>
              <a:rPr lang="en-US" dirty="0"/>
              <a:t> </a:t>
            </a:r>
            <a:r>
              <a:rPr lang="el-GR" dirty="0"/>
              <a:t>γεωμετρία</a:t>
            </a:r>
            <a:r>
              <a:rPr lang="en-US" dirty="0"/>
              <a:t> </a:t>
            </a:r>
            <a:r>
              <a:rPr lang="el-GR" dirty="0"/>
              <a:t>διαφέρει από τη γεωμετρία των </a:t>
            </a:r>
            <a:r>
              <a:rPr lang="el-GR" b="1" dirty="0"/>
              <a:t>ζευγών ηλεκτρονίων </a:t>
            </a:r>
            <a:r>
              <a:rPr lang="en-US" dirty="0"/>
              <a:t>. </a:t>
            </a:r>
            <a:r>
              <a:rPr lang="el-GR" dirty="0"/>
              <a:t>Πως;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17" name="Picture 16" descr="ID046_fg01_035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89" y="4112075"/>
            <a:ext cx="2300935" cy="2300935"/>
          </a:xfrm>
          <a:prstGeom prst="rect">
            <a:avLst/>
          </a:prstGeom>
        </p:spPr>
      </p:pic>
      <p:pic>
        <p:nvPicPr>
          <p:cNvPr id="18" name="Picture 17" descr="ID047_fg01_036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3" t="1520" b="69845"/>
          <a:stretch/>
        </p:blipFill>
        <p:spPr>
          <a:xfrm>
            <a:off x="3372885" y="4055296"/>
            <a:ext cx="2544920" cy="2219754"/>
          </a:xfrm>
          <a:prstGeom prst="rect">
            <a:avLst/>
          </a:prstGeom>
        </p:spPr>
      </p:pic>
      <p:pic>
        <p:nvPicPr>
          <p:cNvPr id="19" name="Picture 18" descr="ID049_fg01_038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2" b="48421"/>
          <a:stretch/>
        </p:blipFill>
        <p:spPr>
          <a:xfrm>
            <a:off x="6367790" y="4030424"/>
            <a:ext cx="2344357" cy="23265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629" y="1749162"/>
            <a:ext cx="8029969" cy="2211151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738187"/>
          </a:xfrm>
        </p:spPr>
        <p:txBody>
          <a:bodyPr/>
          <a:lstStyle/>
          <a:p>
            <a:pPr eaLnBrk="1" hangingPunct="1"/>
            <a:r>
              <a:rPr lang="en-US" dirty="0"/>
              <a:t>1.10 </a:t>
            </a:r>
            <a:r>
              <a:rPr lang="en-US" i="1" dirty="0"/>
              <a:t>sp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el-GR" dirty="0"/>
              <a:t>Γεωμετρία</a:t>
            </a:r>
            <a:endParaRPr lang="en-US" dirty="0"/>
          </a:p>
        </p:txBody>
      </p:sp>
      <p:sp>
        <p:nvSpPr>
          <p:cNvPr id="60420" name="Content Placeholder 2"/>
          <p:cNvSpPr>
            <a:spLocks noGrp="1"/>
          </p:cNvSpPr>
          <p:nvPr>
            <p:ph sz="half" idx="1"/>
          </p:nvPr>
        </p:nvSpPr>
        <p:spPr>
          <a:xfrm>
            <a:off x="211138" y="844549"/>
            <a:ext cx="8726487" cy="2200686"/>
          </a:xfrm>
        </p:spPr>
        <p:txBody>
          <a:bodyPr/>
          <a:lstStyle/>
          <a:p>
            <a:pPr eaLnBrk="1" hangingPunct="1"/>
            <a:r>
              <a:rPr lang="el-GR" sz="2600" dirty="0"/>
              <a:t>Υπολογίστε τον Στερικό αριθμό του</a:t>
            </a:r>
            <a:r>
              <a:rPr lang="en-US" sz="2600" dirty="0"/>
              <a:t> BF</a:t>
            </a:r>
            <a:r>
              <a:rPr lang="en-US" sz="2600" baseline="-25000" dirty="0"/>
              <a:t>3</a:t>
            </a:r>
            <a:r>
              <a:rPr lang="en-US" sz="2600" dirty="0"/>
              <a:t> </a:t>
            </a:r>
          </a:p>
          <a:p>
            <a:pPr eaLnBrk="1" hangingPunct="1"/>
            <a:r>
              <a:rPr lang="el-GR" sz="2600" dirty="0"/>
              <a:t>Τα ζεύγη ηλεκτρονίων που εδράζονται στα</a:t>
            </a:r>
            <a:r>
              <a:rPr lang="en-US" sz="2600" dirty="0"/>
              <a:t> </a:t>
            </a:r>
            <a:r>
              <a:rPr lang="en-US" sz="2600" i="1" dirty="0"/>
              <a:t>sp</a:t>
            </a:r>
            <a:r>
              <a:rPr lang="en-US" sz="2600" baseline="30000" dirty="0"/>
              <a:t>2</a:t>
            </a:r>
            <a:r>
              <a:rPr lang="en-US" sz="2600" dirty="0"/>
              <a:t> </a:t>
            </a:r>
            <a:r>
              <a:rPr lang="el-GR" sz="2600" dirty="0"/>
              <a:t>υβριδικά τροχιακά θα σχηματίσουν μία</a:t>
            </a:r>
            <a:r>
              <a:rPr lang="en-US" sz="2600" dirty="0"/>
              <a:t> </a:t>
            </a:r>
            <a:r>
              <a:rPr lang="el-GR" sz="2600" dirty="0"/>
              <a:t>τριγωνική επίπεδη γεωμετρία της </a:t>
            </a:r>
            <a:r>
              <a:rPr lang="el-GR" sz="2600" b="1" dirty="0"/>
              <a:t>διευθέτησης των ζευγών ηλεκτρονίων</a:t>
            </a:r>
          </a:p>
          <a:p>
            <a:pPr eaLnBrk="1" hangingPunct="1"/>
            <a:r>
              <a:rPr lang="el-GR" sz="2600" dirty="0"/>
              <a:t>Ποια θα είναι η μοριακή γεωμετρία;</a:t>
            </a:r>
            <a:endParaRPr lang="en-US" sz="26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2" name="Picture 1" descr="ID051_fg01_040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9" r="39347" b="7570"/>
          <a:stretch/>
        </p:blipFill>
        <p:spPr>
          <a:xfrm>
            <a:off x="2197799" y="3263844"/>
            <a:ext cx="4696258" cy="2738079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738187"/>
          </a:xfrm>
        </p:spPr>
        <p:txBody>
          <a:bodyPr/>
          <a:lstStyle/>
          <a:p>
            <a:pPr eaLnBrk="1" hangingPunct="1"/>
            <a:r>
              <a:rPr lang="en-US" dirty="0"/>
              <a:t>1.10 </a:t>
            </a:r>
            <a:r>
              <a:rPr lang="en-US" i="1" dirty="0"/>
              <a:t>sp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el-GR" dirty="0"/>
              <a:t>Γεωμετρία</a:t>
            </a:r>
            <a:endParaRPr lang="en-US" dirty="0"/>
          </a:p>
        </p:txBody>
      </p:sp>
      <p:sp>
        <p:nvSpPr>
          <p:cNvPr id="61447" name="Content Placeholder 2"/>
          <p:cNvSpPr>
            <a:spLocks noGrp="1"/>
          </p:cNvSpPr>
          <p:nvPr>
            <p:ph sz="half" idx="1"/>
          </p:nvPr>
        </p:nvSpPr>
        <p:spPr>
          <a:xfrm>
            <a:off x="195263" y="1028700"/>
            <a:ext cx="8696325" cy="1446486"/>
          </a:xfrm>
        </p:spPr>
        <p:txBody>
          <a:bodyPr/>
          <a:lstStyle/>
          <a:p>
            <a:pPr eaLnBrk="1" hangingPunct="1"/>
            <a:r>
              <a:rPr lang="el-GR" dirty="0"/>
              <a:t>Πόσα ηλεκτρόνια υπάρχουν στο μη υβριδικό </a:t>
            </a:r>
            <a:r>
              <a:rPr lang="en-US" i="1" dirty="0"/>
              <a:t>p</a:t>
            </a:r>
            <a:r>
              <a:rPr lang="en-US" dirty="0"/>
              <a:t> </a:t>
            </a:r>
            <a:r>
              <a:rPr lang="el-GR" dirty="0"/>
              <a:t>τροχιακό του Βορίου;</a:t>
            </a:r>
            <a:r>
              <a:rPr lang="en-US" dirty="0"/>
              <a:t> </a:t>
            </a:r>
          </a:p>
          <a:p>
            <a:pPr eaLnBrk="1" hangingPunct="1"/>
            <a:r>
              <a:rPr lang="el-GR" dirty="0"/>
              <a:t>Αυτή η γεωμετρία ακολουθεί τη θεωρία </a:t>
            </a:r>
            <a:r>
              <a:rPr lang="en-US" dirty="0"/>
              <a:t>VSEPR</a:t>
            </a:r>
            <a:r>
              <a:rPr lang="el-GR" dirty="0"/>
              <a:t>;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16" name="Picture 15" descr="ID051_fg01_040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9" r="39347" b="7570"/>
          <a:stretch/>
        </p:blipFill>
        <p:spPr>
          <a:xfrm>
            <a:off x="2586978" y="3093141"/>
            <a:ext cx="4696258" cy="2738079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738187"/>
          </a:xfrm>
        </p:spPr>
        <p:txBody>
          <a:bodyPr/>
          <a:lstStyle/>
          <a:p>
            <a:pPr eaLnBrk="1" hangingPunct="1"/>
            <a:r>
              <a:rPr lang="en-US" dirty="0"/>
              <a:t>1.10 </a:t>
            </a:r>
            <a:r>
              <a:rPr lang="en-US" i="1" dirty="0"/>
              <a:t>sp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el-GR" dirty="0"/>
              <a:t>Γεωμετρία</a:t>
            </a:r>
            <a:endParaRPr lang="en-US" dirty="0"/>
          </a:p>
        </p:txBody>
      </p:sp>
      <p:sp>
        <p:nvSpPr>
          <p:cNvPr id="62470" name="Content Placeholder 2"/>
          <p:cNvSpPr>
            <a:spLocks noGrp="1"/>
          </p:cNvSpPr>
          <p:nvPr>
            <p:ph sz="half" idx="1"/>
          </p:nvPr>
        </p:nvSpPr>
        <p:spPr>
          <a:xfrm>
            <a:off x="239713" y="1076325"/>
            <a:ext cx="8672512" cy="1635344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l-GR" dirty="0"/>
              <a:t>Αναλύστε τον στερικό αριθμό</a:t>
            </a:r>
            <a:r>
              <a:rPr lang="en-US" dirty="0"/>
              <a:t>, </a:t>
            </a:r>
            <a:r>
              <a:rPr lang="el-GR" dirty="0"/>
              <a:t>τον υβριδισμό</a:t>
            </a:r>
            <a:r>
              <a:rPr lang="en-US" dirty="0"/>
              <a:t>, </a:t>
            </a:r>
            <a:r>
              <a:rPr lang="el-GR" dirty="0"/>
              <a:t>τη γεωμετρία της διευθέτησης των </a:t>
            </a:r>
            <a:r>
              <a:rPr lang="el-GR" b="1" dirty="0"/>
              <a:t>ζευγών ηλεκτρονίων </a:t>
            </a:r>
            <a:r>
              <a:rPr lang="el-GR" dirty="0"/>
              <a:t>και τη </a:t>
            </a:r>
            <a:r>
              <a:rPr lang="el-GR" b="1" dirty="0"/>
              <a:t>μοριακή</a:t>
            </a:r>
            <a:r>
              <a:rPr lang="en-US" dirty="0"/>
              <a:t> </a:t>
            </a:r>
            <a:r>
              <a:rPr lang="el-GR" dirty="0"/>
              <a:t>γεωμετρία</a:t>
            </a:r>
            <a:r>
              <a:rPr lang="en-US" dirty="0"/>
              <a:t> </a:t>
            </a:r>
            <a:r>
              <a:rPr lang="el-GR" dirty="0"/>
              <a:t>αυτής της ιμίνης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2" name="Picture 1" descr="c01s063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57"/>
          <a:stretch/>
        </p:blipFill>
        <p:spPr>
          <a:xfrm>
            <a:off x="3741579" y="2832433"/>
            <a:ext cx="1672787" cy="10596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738187"/>
          </a:xfrm>
        </p:spPr>
        <p:txBody>
          <a:bodyPr/>
          <a:lstStyle/>
          <a:p>
            <a:pPr eaLnBrk="1" hangingPunct="1"/>
            <a:r>
              <a:rPr lang="en-US" dirty="0"/>
              <a:t>1.10 </a:t>
            </a:r>
            <a:r>
              <a:rPr lang="en-US" i="1" dirty="0" err="1"/>
              <a:t>sp</a:t>
            </a:r>
            <a:r>
              <a:rPr lang="en-US" dirty="0"/>
              <a:t> </a:t>
            </a:r>
            <a:r>
              <a:rPr lang="el-GR" dirty="0"/>
              <a:t>Γεωμετρία</a:t>
            </a:r>
            <a:endParaRPr lang="en-US" dirty="0"/>
          </a:p>
        </p:txBody>
      </p:sp>
      <p:sp>
        <p:nvSpPr>
          <p:cNvPr id="63491" name="Content Placeholder 2"/>
          <p:cNvSpPr>
            <a:spLocks noGrp="1"/>
          </p:cNvSpPr>
          <p:nvPr>
            <p:ph sz="half" idx="1"/>
          </p:nvPr>
        </p:nvSpPr>
        <p:spPr>
          <a:xfrm>
            <a:off x="211138" y="844550"/>
            <a:ext cx="8726487" cy="1299560"/>
          </a:xfrm>
        </p:spPr>
        <p:txBody>
          <a:bodyPr/>
          <a:lstStyle/>
          <a:p>
            <a:pPr eaLnBrk="1" hangingPunct="1"/>
            <a:r>
              <a:rPr lang="el-GR" dirty="0"/>
              <a:t>Αναλύστε τον στερικό αριθμό, τον υβριδισμό, τη γεωμετρία της διευθέτησης των ζευγών ηλεκτρονίων και τη μοριακή γεωμετρία των ακόλουθων μορίων</a:t>
            </a:r>
            <a:endParaRPr lang="en-US" dirty="0"/>
          </a:p>
          <a:p>
            <a:pPr eaLnBrk="1" hangingPunct="1"/>
            <a:r>
              <a:rPr lang="en-US" dirty="0"/>
              <a:t>BeH</a:t>
            </a:r>
            <a:r>
              <a:rPr lang="en-US" baseline="-25000" dirty="0"/>
              <a:t>2</a:t>
            </a:r>
          </a:p>
          <a:p>
            <a:pPr eaLnBrk="1" hangingPunct="1"/>
            <a:endParaRPr lang="en-US" baseline="-25000" dirty="0"/>
          </a:p>
          <a:p>
            <a:pPr eaLnBrk="1" hangingPunct="1"/>
            <a:endParaRPr lang="en-US" baseline="-25000" dirty="0"/>
          </a:p>
          <a:p>
            <a:pPr eaLnBrk="1" hangingPunct="1"/>
            <a:endParaRPr lang="en-US" baseline="-25000" dirty="0"/>
          </a:p>
          <a:p>
            <a:pPr eaLnBrk="1" hangingPunct="1"/>
            <a:r>
              <a:rPr lang="en-US" dirty="0"/>
              <a:t>CO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55</a:t>
            </a:fld>
            <a:endParaRPr lang="en-US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738187"/>
          </a:xfrm>
        </p:spPr>
        <p:txBody>
          <a:bodyPr/>
          <a:lstStyle/>
          <a:p>
            <a:pPr eaLnBrk="1" hangingPunct="1"/>
            <a:r>
              <a:rPr lang="en-US" dirty="0"/>
              <a:t>1.10 </a:t>
            </a:r>
            <a:r>
              <a:rPr lang="el-GR" dirty="0"/>
              <a:t>Περίληψη Γεωμετρίας</a:t>
            </a:r>
            <a:endParaRPr lang="en-US" dirty="0"/>
          </a:p>
        </p:txBody>
      </p:sp>
      <p:sp>
        <p:nvSpPr>
          <p:cNvPr id="64519" name="Content Placeholder 2"/>
          <p:cNvSpPr>
            <a:spLocks noGrp="1"/>
          </p:cNvSpPr>
          <p:nvPr>
            <p:ph sz="half" idx="1"/>
          </p:nvPr>
        </p:nvSpPr>
        <p:spPr>
          <a:xfrm>
            <a:off x="211138" y="1230313"/>
            <a:ext cx="2544762" cy="1143000"/>
          </a:xfrm>
        </p:spPr>
        <p:txBody>
          <a:bodyPr/>
          <a:lstStyle/>
          <a:p>
            <a:pPr eaLnBrk="1" hangingPunct="1"/>
            <a:r>
              <a:rPr lang="el-GR" sz="2400" dirty="0"/>
              <a:t>Εξασκηθείτε με την ΑΝΑΠΤΥΞΗ ΔΕΞΙΟΤΗΤΑΣ</a:t>
            </a:r>
            <a:r>
              <a:rPr lang="en-US" sz="2400" dirty="0"/>
              <a:t> 1.8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2" name="Picture 1" descr="ID054_fg01_043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80" y="905912"/>
            <a:ext cx="6701152" cy="5410105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949325"/>
          </a:xfrm>
        </p:spPr>
        <p:txBody>
          <a:bodyPr/>
          <a:lstStyle/>
          <a:p>
            <a:pPr eaLnBrk="1" hangingPunct="1"/>
            <a:r>
              <a:rPr lang="en-US" dirty="0"/>
              <a:t>1.11 </a:t>
            </a:r>
            <a:r>
              <a:rPr lang="el-GR" dirty="0"/>
              <a:t>Μοριακή Πολικότητα</a:t>
            </a:r>
            <a:endParaRPr lang="en-US" dirty="0"/>
          </a:p>
        </p:txBody>
      </p:sp>
      <p:sp>
        <p:nvSpPr>
          <p:cNvPr id="65539" name="Content Placeholder 2"/>
          <p:cNvSpPr>
            <a:spLocks noGrp="1"/>
          </p:cNvSpPr>
          <p:nvPr>
            <p:ph sz="half" idx="1"/>
          </p:nvPr>
        </p:nvSpPr>
        <p:spPr>
          <a:xfrm>
            <a:off x="211138" y="1055688"/>
            <a:ext cx="8726487" cy="5045567"/>
          </a:xfrm>
        </p:spPr>
        <p:txBody>
          <a:bodyPr/>
          <a:lstStyle/>
          <a:p>
            <a:pPr eaLnBrk="1" hangingPunct="1"/>
            <a:r>
              <a:rPr lang="el-GR" dirty="0"/>
              <a:t>Οι Διαφορές Ηλεκτραρνητικότητας προκαλεί επαγωγή</a:t>
            </a:r>
            <a:endParaRPr lang="en-US" dirty="0"/>
          </a:p>
          <a:p>
            <a:pPr eaLnBrk="1" hangingPunct="1"/>
            <a:r>
              <a:rPr lang="el-GR" dirty="0"/>
              <a:t>Η επαγωγή</a:t>
            </a:r>
            <a:r>
              <a:rPr lang="en-US" dirty="0"/>
              <a:t> (</a:t>
            </a:r>
            <a:r>
              <a:rPr lang="el-GR" dirty="0"/>
              <a:t>μετατόπιση των ηλεκτρονίων ΕΝΤΟΣ</a:t>
            </a:r>
            <a:r>
              <a:rPr lang="en-US" dirty="0"/>
              <a:t> </a:t>
            </a:r>
            <a:r>
              <a:rPr lang="el-GR" dirty="0"/>
              <a:t>των</a:t>
            </a:r>
            <a:r>
              <a:rPr lang="en-US" dirty="0"/>
              <a:t> </a:t>
            </a:r>
            <a:r>
              <a:rPr lang="el-GR" dirty="0"/>
              <a:t>τροχιακών τους</a:t>
            </a:r>
            <a:r>
              <a:rPr lang="en-US" dirty="0"/>
              <a:t>) </a:t>
            </a:r>
            <a:r>
              <a:rPr lang="el-GR" dirty="0"/>
              <a:t>έχει ως αποτέλεσμα μία διπολική ροπή</a:t>
            </a:r>
            <a:r>
              <a:rPr lang="en-US" dirty="0"/>
              <a:t>.</a:t>
            </a:r>
          </a:p>
          <a:p>
            <a:pPr eaLnBrk="1" hangingPunct="1"/>
            <a:r>
              <a:rPr lang="el-GR" dirty="0"/>
              <a:t>Διπολική ροπή </a:t>
            </a:r>
            <a:r>
              <a:rPr lang="en-US" dirty="0"/>
              <a:t>= (</a:t>
            </a:r>
            <a:r>
              <a:rPr lang="el-GR" dirty="0"/>
              <a:t>ποσότητα του μερικού φορτίου</a:t>
            </a:r>
            <a:r>
              <a:rPr lang="en-US" dirty="0"/>
              <a:t>) x (</a:t>
            </a:r>
            <a:r>
              <a:rPr lang="el-GR" dirty="0"/>
              <a:t>απόσταση μεταξύ των</a:t>
            </a:r>
            <a:r>
              <a:rPr lang="en-US" dirty="0"/>
              <a:t> </a:t>
            </a:r>
            <a:r>
              <a:rPr lang="el-GR" dirty="0"/>
              <a:t>δ</a:t>
            </a:r>
            <a:r>
              <a:rPr lang="en-US" dirty="0"/>
              <a:t>+ </a:t>
            </a:r>
            <a:r>
              <a:rPr lang="el-GR" dirty="0"/>
              <a:t>και δ</a:t>
            </a:r>
            <a:r>
              <a:rPr lang="en-US" dirty="0"/>
              <a:t>-)</a:t>
            </a:r>
          </a:p>
          <a:p>
            <a:pPr eaLnBrk="1" hangingPunct="1"/>
            <a:r>
              <a:rPr lang="el-GR" dirty="0"/>
              <a:t>Οι διπολικές ροπές αναφέρονται σε μονάδες </a:t>
            </a:r>
            <a:r>
              <a:rPr lang="en-US" dirty="0" err="1"/>
              <a:t>debye</a:t>
            </a:r>
            <a:r>
              <a:rPr lang="en-US" dirty="0"/>
              <a:t> (D)</a:t>
            </a:r>
          </a:p>
          <a:p>
            <a:pPr eaLnBrk="1" hangingPunct="1"/>
            <a:r>
              <a:rPr lang="en-US" b="1" dirty="0"/>
              <a:t>1 </a:t>
            </a:r>
            <a:r>
              <a:rPr lang="en-US" b="1" dirty="0" err="1"/>
              <a:t>debye</a:t>
            </a:r>
            <a:r>
              <a:rPr lang="en-US" b="1" dirty="0"/>
              <a:t> = 10</a:t>
            </a:r>
            <a:r>
              <a:rPr lang="en-US" b="1" baseline="30000" dirty="0"/>
              <a:t>-18 </a:t>
            </a:r>
            <a:r>
              <a:rPr lang="en-US" b="1" dirty="0" err="1"/>
              <a:t>esu</a:t>
            </a:r>
            <a:r>
              <a:rPr lang="en-US" b="1" dirty="0"/>
              <a:t> ∙ cm</a:t>
            </a:r>
          </a:p>
          <a:p>
            <a:pPr lvl="1" eaLnBrk="1" hangingPunct="1"/>
            <a:r>
              <a:rPr lang="el-GR" dirty="0"/>
              <a:t>Το</a:t>
            </a:r>
            <a:r>
              <a:rPr lang="en-US" dirty="0"/>
              <a:t> </a:t>
            </a:r>
            <a:r>
              <a:rPr lang="en-US" dirty="0" err="1"/>
              <a:t>esu</a:t>
            </a:r>
            <a:r>
              <a:rPr lang="en-US" dirty="0"/>
              <a:t> </a:t>
            </a:r>
            <a:r>
              <a:rPr lang="el-GR" dirty="0"/>
              <a:t>είναι μονάδα φορτίου</a:t>
            </a:r>
            <a:r>
              <a:rPr lang="en-US" dirty="0"/>
              <a:t>. 1 e</a:t>
            </a:r>
            <a:r>
              <a:rPr lang="en-US" baseline="30000" dirty="0"/>
              <a:t>-</a:t>
            </a:r>
            <a:r>
              <a:rPr lang="en-US" dirty="0"/>
              <a:t> </a:t>
            </a:r>
            <a:r>
              <a:rPr lang="el-GR" dirty="0"/>
              <a:t>έχει φορτίο </a:t>
            </a:r>
            <a:r>
              <a:rPr lang="en-US" dirty="0"/>
              <a:t>4.80 x 10</a:t>
            </a:r>
            <a:r>
              <a:rPr lang="en-US" baseline="30000" dirty="0"/>
              <a:t>-10</a:t>
            </a:r>
            <a:r>
              <a:rPr lang="en-US" dirty="0"/>
              <a:t> </a:t>
            </a:r>
            <a:r>
              <a:rPr lang="en-US" dirty="0" err="1"/>
              <a:t>esu</a:t>
            </a:r>
            <a:endParaRPr lang="en-US" dirty="0"/>
          </a:p>
          <a:p>
            <a:pPr lvl="1" eaLnBrk="1" hangingPunct="1"/>
            <a:r>
              <a:rPr lang="el-GR" dirty="0"/>
              <a:t>Τα </a:t>
            </a:r>
            <a:r>
              <a:rPr lang="en-US" dirty="0"/>
              <a:t>cm </a:t>
            </a:r>
            <a:r>
              <a:rPr lang="el-GR" dirty="0"/>
              <a:t>περιλαμβάνονται στη μονάδα</a:t>
            </a:r>
            <a:r>
              <a:rPr lang="en-US" dirty="0"/>
              <a:t>, </a:t>
            </a:r>
            <a:r>
              <a:rPr lang="el-GR" dirty="0"/>
              <a:t>επειδή η απόσταση μεταξύ των κέντρων των </a:t>
            </a:r>
            <a:r>
              <a:rPr lang="en-US" dirty="0"/>
              <a:t>+ </a:t>
            </a:r>
            <a:r>
              <a:rPr lang="el-GR" dirty="0"/>
              <a:t>και</a:t>
            </a:r>
            <a:r>
              <a:rPr lang="en-US" dirty="0"/>
              <a:t> – </a:t>
            </a:r>
            <a:r>
              <a:rPr lang="el-GR" dirty="0"/>
              <a:t>φορτίων επηρεάζει το δίπολο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57</a:t>
            </a:fld>
            <a:endParaRPr lang="en-US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D055_fg01_044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9" r="57811" b="7041"/>
          <a:stretch/>
        </p:blipFill>
        <p:spPr>
          <a:xfrm>
            <a:off x="6452179" y="2608344"/>
            <a:ext cx="2539906" cy="3451037"/>
          </a:xfrm>
          <a:prstGeom prst="rect">
            <a:avLst/>
          </a:prstGeom>
        </p:spPr>
      </p:pic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949325"/>
          </a:xfrm>
        </p:spPr>
        <p:txBody>
          <a:bodyPr/>
          <a:lstStyle/>
          <a:p>
            <a:pPr eaLnBrk="1" hangingPunct="1"/>
            <a:r>
              <a:rPr lang="en-US" dirty="0"/>
              <a:t>1.11 </a:t>
            </a:r>
            <a:r>
              <a:rPr lang="el-GR" dirty="0"/>
              <a:t>Μοριακή Πολικότητα</a:t>
            </a:r>
            <a:endParaRPr lang="en-US" dirty="0"/>
          </a:p>
        </p:txBody>
      </p:sp>
      <p:sp>
        <p:nvSpPr>
          <p:cNvPr id="66563" name="Content Placeholder 2"/>
          <p:cNvSpPr>
            <a:spLocks noGrp="1"/>
          </p:cNvSpPr>
          <p:nvPr>
            <p:ph sz="half" idx="1"/>
          </p:nvPr>
        </p:nvSpPr>
        <p:spPr>
          <a:xfrm>
            <a:off x="211138" y="1055688"/>
            <a:ext cx="8726487" cy="1476375"/>
          </a:xfrm>
        </p:spPr>
        <p:txBody>
          <a:bodyPr/>
          <a:lstStyle/>
          <a:p>
            <a:pPr eaLnBrk="1" hangingPunct="1"/>
            <a:r>
              <a:rPr lang="el-GR" dirty="0"/>
              <a:t>Θεωρείστε το δίπολο του </a:t>
            </a:r>
            <a:r>
              <a:rPr lang="en-US" dirty="0"/>
              <a:t>CH</a:t>
            </a:r>
            <a:r>
              <a:rPr lang="en-US" baseline="-25000" dirty="0"/>
              <a:t>3</a:t>
            </a:r>
            <a:r>
              <a:rPr lang="en-US" dirty="0"/>
              <a:t>Cl</a:t>
            </a:r>
          </a:p>
          <a:p>
            <a:pPr eaLnBrk="1" hangingPunct="1"/>
            <a:r>
              <a:rPr lang="el-GR" dirty="0"/>
              <a:t>Διπολική ροπή </a:t>
            </a:r>
            <a:r>
              <a:rPr lang="en-US" dirty="0"/>
              <a:t>(</a:t>
            </a:r>
            <a:r>
              <a:rPr lang="el-GR" dirty="0"/>
              <a:t>μ</a:t>
            </a:r>
            <a:r>
              <a:rPr lang="en-US" dirty="0"/>
              <a:t>) = </a:t>
            </a:r>
            <a:r>
              <a:rPr lang="el-GR" dirty="0"/>
              <a:t>φορτίο</a:t>
            </a:r>
            <a:r>
              <a:rPr lang="en-US" dirty="0"/>
              <a:t> (</a:t>
            </a:r>
            <a:r>
              <a:rPr lang="en-US" i="1" dirty="0"/>
              <a:t>e</a:t>
            </a:r>
            <a:r>
              <a:rPr lang="en-US" dirty="0"/>
              <a:t>) x </a:t>
            </a:r>
            <a:r>
              <a:rPr lang="el-GR" dirty="0"/>
              <a:t>απόσταση</a:t>
            </a:r>
            <a:r>
              <a:rPr lang="en-US" dirty="0"/>
              <a:t> (</a:t>
            </a:r>
            <a:r>
              <a:rPr lang="en-US" i="1" dirty="0"/>
              <a:t>d</a:t>
            </a:r>
            <a:r>
              <a:rPr lang="en-US" dirty="0"/>
              <a:t>)</a:t>
            </a:r>
          </a:p>
        </p:txBody>
      </p:sp>
      <p:sp>
        <p:nvSpPr>
          <p:cNvPr id="66568" name="Content Placeholder 2"/>
          <p:cNvSpPr>
            <a:spLocks noGrp="1"/>
          </p:cNvSpPr>
          <p:nvPr>
            <p:ph sz="half" idx="1"/>
          </p:nvPr>
        </p:nvSpPr>
        <p:spPr>
          <a:xfrm>
            <a:off x="211138" y="2062163"/>
            <a:ext cx="6577012" cy="3794125"/>
          </a:xfrm>
        </p:spPr>
        <p:txBody>
          <a:bodyPr/>
          <a:lstStyle/>
          <a:p>
            <a:pPr lvl="1" eaLnBrk="1" hangingPunct="1"/>
            <a:r>
              <a:rPr lang="el-GR" dirty="0"/>
              <a:t>Συνδέει το φορτίο και την απόσταση</a:t>
            </a:r>
            <a:endParaRPr lang="en-US" dirty="0"/>
          </a:p>
          <a:p>
            <a:pPr eaLnBrk="1" hangingPunct="1"/>
            <a:r>
              <a:rPr lang="el-GR" dirty="0"/>
              <a:t>μ</a:t>
            </a:r>
            <a:r>
              <a:rPr lang="en-US" dirty="0"/>
              <a:t> = (1.056 x 10</a:t>
            </a:r>
            <a:r>
              <a:rPr lang="en-US" baseline="30000" dirty="0"/>
              <a:t>-10 </a:t>
            </a:r>
            <a:r>
              <a:rPr lang="en-US" dirty="0" err="1"/>
              <a:t>esu</a:t>
            </a:r>
            <a:r>
              <a:rPr lang="en-US" dirty="0"/>
              <a:t>) x (1.772 x 10</a:t>
            </a:r>
            <a:r>
              <a:rPr lang="en-US" baseline="30000" dirty="0"/>
              <a:t>-8 </a:t>
            </a:r>
            <a:r>
              <a:rPr lang="en-US" dirty="0"/>
              <a:t>cm)</a:t>
            </a:r>
          </a:p>
          <a:p>
            <a:pPr lvl="1" eaLnBrk="1" hangingPunct="1"/>
            <a:r>
              <a:rPr lang="el-GR" dirty="0"/>
              <a:t>Σημειώστε ότι η ποσότητα του διαχωρισμού φορτίου είναι μικρότερη από εκείνη που θα ήταν εάν υπήρχε πλήρης διαχωρισμός φορτίου </a:t>
            </a:r>
            <a:r>
              <a:rPr lang="en-US" dirty="0"/>
              <a:t>(4.80 x 10</a:t>
            </a:r>
            <a:r>
              <a:rPr lang="en-US" baseline="30000" dirty="0"/>
              <a:t>-10</a:t>
            </a:r>
            <a:r>
              <a:rPr lang="en-US" dirty="0"/>
              <a:t> </a:t>
            </a:r>
            <a:r>
              <a:rPr lang="en-US" dirty="0" err="1"/>
              <a:t>esu</a:t>
            </a:r>
            <a:r>
              <a:rPr lang="en-US" dirty="0"/>
              <a:t>)</a:t>
            </a:r>
          </a:p>
          <a:p>
            <a:pPr eaLnBrk="1" hangingPunct="1"/>
            <a:r>
              <a:rPr lang="el-GR" dirty="0"/>
              <a:t>μ</a:t>
            </a:r>
            <a:r>
              <a:rPr lang="en-US" dirty="0"/>
              <a:t> = 1.87 x 10</a:t>
            </a:r>
            <a:r>
              <a:rPr lang="en-US" baseline="30000" dirty="0"/>
              <a:t>-18 </a:t>
            </a:r>
            <a:r>
              <a:rPr lang="en-US" dirty="0" err="1"/>
              <a:t>esu</a:t>
            </a:r>
            <a:r>
              <a:rPr lang="en-US" dirty="0"/>
              <a:t> ∙ cm</a:t>
            </a:r>
          </a:p>
          <a:p>
            <a:pPr lvl="1" eaLnBrk="1" hangingPunct="1"/>
            <a:r>
              <a:rPr lang="el-GR" dirty="0"/>
              <a:t>Μετατρέπουμε σε</a:t>
            </a:r>
            <a:r>
              <a:rPr lang="en-US" dirty="0"/>
              <a:t> </a:t>
            </a:r>
            <a:r>
              <a:rPr lang="en-US" dirty="0" err="1"/>
              <a:t>debye</a:t>
            </a:r>
            <a:endParaRPr lang="en-US" dirty="0"/>
          </a:p>
          <a:p>
            <a:pPr eaLnBrk="1" hangingPunct="1"/>
            <a:r>
              <a:rPr lang="el-GR" dirty="0"/>
              <a:t>μ</a:t>
            </a:r>
            <a:r>
              <a:rPr lang="en-US" dirty="0"/>
              <a:t> = </a:t>
            </a:r>
            <a:r>
              <a:rPr lang="en-US" b="1" dirty="0"/>
              <a:t>1.87 D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58</a:t>
            </a:fld>
            <a:endParaRPr lang="en-US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949325"/>
          </a:xfrm>
        </p:spPr>
        <p:txBody>
          <a:bodyPr/>
          <a:lstStyle/>
          <a:p>
            <a:pPr eaLnBrk="1" hangingPunct="1"/>
            <a:r>
              <a:rPr lang="en-US" dirty="0"/>
              <a:t>1.11 </a:t>
            </a:r>
            <a:r>
              <a:rPr lang="el-GR" dirty="0"/>
              <a:t>Μοριακή Πολικότητα</a:t>
            </a:r>
            <a:endParaRPr lang="en-US" dirty="0"/>
          </a:p>
        </p:txBody>
      </p:sp>
      <p:sp>
        <p:nvSpPr>
          <p:cNvPr id="67587" name="Content Placeholder 2"/>
          <p:cNvSpPr>
            <a:spLocks noGrp="1"/>
          </p:cNvSpPr>
          <p:nvPr>
            <p:ph sz="half" idx="1"/>
          </p:nvPr>
        </p:nvSpPr>
        <p:spPr>
          <a:xfrm>
            <a:off x="211138" y="1055688"/>
            <a:ext cx="8726487" cy="1476375"/>
          </a:xfrm>
        </p:spPr>
        <p:txBody>
          <a:bodyPr/>
          <a:lstStyle/>
          <a:p>
            <a:pPr eaLnBrk="1" hangingPunct="1"/>
            <a:r>
              <a:rPr lang="el-GR" dirty="0"/>
              <a:t>Ποια θα ήταν η διπολική ροπή εάν το </a:t>
            </a:r>
            <a:r>
              <a:rPr lang="en-US" dirty="0"/>
              <a:t>CH</a:t>
            </a:r>
            <a:r>
              <a:rPr lang="en-US" baseline="-25000" dirty="0"/>
              <a:t>3</a:t>
            </a:r>
            <a:r>
              <a:rPr lang="en-US" dirty="0"/>
              <a:t>Cl </a:t>
            </a:r>
            <a:r>
              <a:rPr lang="el-GR" dirty="0"/>
              <a:t>ήταν</a:t>
            </a:r>
            <a:r>
              <a:rPr lang="en-US" dirty="0"/>
              <a:t> 100% </a:t>
            </a:r>
            <a:r>
              <a:rPr lang="el-GR" dirty="0"/>
              <a:t>ιοντικό;</a:t>
            </a:r>
            <a:endParaRPr lang="en-US" dirty="0"/>
          </a:p>
          <a:p>
            <a:pPr eaLnBrk="1" hangingPunct="1"/>
            <a:r>
              <a:rPr lang="el-GR" dirty="0"/>
              <a:t>μ</a:t>
            </a:r>
            <a:r>
              <a:rPr lang="en-US" dirty="0"/>
              <a:t> = </a:t>
            </a:r>
            <a:r>
              <a:rPr lang="el-GR" dirty="0"/>
              <a:t>φορτίο</a:t>
            </a:r>
            <a:r>
              <a:rPr lang="en-US" dirty="0"/>
              <a:t> (</a:t>
            </a:r>
            <a:r>
              <a:rPr lang="en-US" i="1" dirty="0"/>
              <a:t>e</a:t>
            </a:r>
            <a:r>
              <a:rPr lang="en-US" dirty="0"/>
              <a:t>) x </a:t>
            </a:r>
            <a:r>
              <a:rPr lang="el-GR" dirty="0"/>
              <a:t>απόσταση</a:t>
            </a:r>
            <a:r>
              <a:rPr lang="en-US" dirty="0"/>
              <a:t> (</a:t>
            </a:r>
            <a:r>
              <a:rPr lang="en-US" i="1" dirty="0"/>
              <a:t>d</a:t>
            </a:r>
            <a:r>
              <a:rPr lang="en-US" dirty="0"/>
              <a:t>)</a:t>
            </a:r>
          </a:p>
        </p:txBody>
      </p:sp>
      <p:pic>
        <p:nvPicPr>
          <p:cNvPr id="67591" name="Picture 3"/>
          <p:cNvPicPr>
            <a:picLocks noChangeAspect="1" noChangeArrowheads="1"/>
          </p:cNvPicPr>
          <p:nvPr/>
        </p:nvPicPr>
        <p:blipFill>
          <a:blip r:embed="rId3"/>
          <a:srcRect r="56947"/>
          <a:stretch>
            <a:fillRect/>
          </a:stretch>
        </p:blipFill>
        <p:spPr bwMode="auto">
          <a:xfrm>
            <a:off x="6460925" y="2260430"/>
            <a:ext cx="2351315" cy="3379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2" name="Content Placeholder 2"/>
          <p:cNvSpPr>
            <a:spLocks noGrp="1"/>
          </p:cNvSpPr>
          <p:nvPr>
            <p:ph sz="half" idx="1"/>
          </p:nvPr>
        </p:nvSpPr>
        <p:spPr>
          <a:xfrm>
            <a:off x="211138" y="2430463"/>
            <a:ext cx="6577012" cy="3794125"/>
          </a:xfrm>
        </p:spPr>
        <p:txBody>
          <a:bodyPr/>
          <a:lstStyle/>
          <a:p>
            <a:pPr lvl="1" eaLnBrk="1" hangingPunct="1"/>
            <a:r>
              <a:rPr lang="el-GR" dirty="0"/>
              <a:t>Συνδέει το φορτίο και την απόσταση</a:t>
            </a:r>
            <a:endParaRPr lang="en-US" dirty="0"/>
          </a:p>
          <a:p>
            <a:pPr eaLnBrk="1" hangingPunct="1"/>
            <a:r>
              <a:rPr lang="el-GR" dirty="0"/>
              <a:t>μ</a:t>
            </a:r>
            <a:r>
              <a:rPr lang="en-US" dirty="0"/>
              <a:t> = (4.80 x 10</a:t>
            </a:r>
            <a:r>
              <a:rPr lang="en-US" baseline="30000" dirty="0"/>
              <a:t>-10 </a:t>
            </a:r>
            <a:r>
              <a:rPr lang="en-US" dirty="0" err="1"/>
              <a:t>esu</a:t>
            </a:r>
            <a:r>
              <a:rPr lang="en-US" dirty="0"/>
              <a:t>) x (1.772 x 10</a:t>
            </a:r>
            <a:r>
              <a:rPr lang="en-US" baseline="30000" dirty="0"/>
              <a:t>-8 </a:t>
            </a:r>
            <a:r>
              <a:rPr lang="en-US" dirty="0"/>
              <a:t>cm)</a:t>
            </a:r>
          </a:p>
          <a:p>
            <a:pPr lvl="1" eaLnBrk="1" hangingPunct="1"/>
            <a:r>
              <a:rPr lang="el-GR" dirty="0"/>
              <a:t>Εάν ο δεσμός είναι 100% ιοντικός</a:t>
            </a:r>
            <a:endParaRPr lang="en-US" dirty="0"/>
          </a:p>
          <a:p>
            <a:pPr eaLnBrk="1" hangingPunct="1"/>
            <a:r>
              <a:rPr lang="el-GR" dirty="0"/>
              <a:t>μ</a:t>
            </a:r>
            <a:r>
              <a:rPr lang="en-US" dirty="0"/>
              <a:t> = 8.51 x 10</a:t>
            </a:r>
            <a:r>
              <a:rPr lang="en-US" baseline="30000" dirty="0"/>
              <a:t>-18 </a:t>
            </a:r>
            <a:r>
              <a:rPr lang="en-US" dirty="0" err="1"/>
              <a:t>esu</a:t>
            </a:r>
            <a:r>
              <a:rPr lang="en-US" dirty="0"/>
              <a:t> ∙ cm = </a:t>
            </a:r>
            <a:r>
              <a:rPr lang="en-US" b="1" dirty="0"/>
              <a:t>8.51 D</a:t>
            </a:r>
          </a:p>
          <a:p>
            <a:pPr eaLnBrk="1" hangingPunct="1"/>
            <a:r>
              <a:rPr lang="el-GR" dirty="0"/>
              <a:t>Σε τι</a:t>
            </a:r>
            <a:r>
              <a:rPr lang="en-US" dirty="0"/>
              <a:t> % </a:t>
            </a:r>
            <a:r>
              <a:rPr lang="el-GR" dirty="0"/>
              <a:t>ποσοστό ο δεσμός </a:t>
            </a:r>
            <a:r>
              <a:rPr lang="en-US" dirty="0"/>
              <a:t>C-</a:t>
            </a:r>
            <a:r>
              <a:rPr lang="en-US" dirty="0" err="1"/>
              <a:t>Cl</a:t>
            </a:r>
            <a:r>
              <a:rPr lang="en-US" dirty="0"/>
              <a:t> </a:t>
            </a:r>
            <a:r>
              <a:rPr lang="el-GR" dirty="0"/>
              <a:t>είναι ιοντικός;</a:t>
            </a:r>
            <a:endParaRPr lang="en-US" dirty="0"/>
          </a:p>
          <a:p>
            <a:pPr eaLnBrk="1" hangingPunct="1"/>
            <a:r>
              <a:rPr lang="el-GR" dirty="0"/>
              <a:t>Ο δεσμός </a:t>
            </a:r>
            <a:r>
              <a:rPr lang="en-US" dirty="0"/>
              <a:t>C-</a:t>
            </a:r>
            <a:r>
              <a:rPr lang="en-US" dirty="0" err="1"/>
              <a:t>Cl</a:t>
            </a:r>
            <a:r>
              <a:rPr lang="en-US" dirty="0"/>
              <a:t> </a:t>
            </a:r>
            <a:r>
              <a:rPr lang="el-GR" dirty="0"/>
              <a:t>είναι κυρίως ιοντικός ή ομοιοπολικός;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59</a:t>
            </a:fld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57200" y="193675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1.3 </a:t>
            </a:r>
            <a:r>
              <a:rPr lang="el-GR" dirty="0"/>
              <a:t>Ατομική Δομή</a:t>
            </a:r>
            <a:endParaRPr 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93675" y="1177925"/>
            <a:ext cx="8493125" cy="5230813"/>
          </a:xfrm>
        </p:spPr>
        <p:txBody>
          <a:bodyPr/>
          <a:lstStyle/>
          <a:p>
            <a:pPr eaLnBrk="1" hangingPunct="1"/>
            <a:r>
              <a:rPr lang="el-GR" dirty="0"/>
              <a:t>Ανασκόπηση από τη Γενική Χημεία</a:t>
            </a:r>
            <a:endParaRPr lang="en-US" dirty="0"/>
          </a:p>
          <a:p>
            <a:pPr lvl="1" eaLnBrk="1" hangingPunct="1"/>
            <a:r>
              <a:rPr lang="el-GR" dirty="0"/>
              <a:t>Ο πυρήνας του ατόμου αποτελείται από πρωτόνια</a:t>
            </a:r>
            <a:r>
              <a:rPr lang="en-US" dirty="0"/>
              <a:t> (+1) </a:t>
            </a:r>
            <a:r>
              <a:rPr lang="el-GR" dirty="0"/>
              <a:t>και νετρόνια</a:t>
            </a:r>
            <a:r>
              <a:rPr lang="en-US" dirty="0"/>
              <a:t> (</a:t>
            </a:r>
            <a:r>
              <a:rPr lang="el-GR" dirty="0"/>
              <a:t>ηλεκτρικά ουδέτερα</a:t>
            </a:r>
            <a:r>
              <a:rPr lang="en-US" dirty="0"/>
              <a:t>) </a:t>
            </a:r>
            <a:endParaRPr lang="el-GR" dirty="0"/>
          </a:p>
          <a:p>
            <a:pPr lvl="1" eaLnBrk="1" hangingPunct="1"/>
            <a:r>
              <a:rPr lang="el-GR" dirty="0"/>
              <a:t>Τα ηλεκτρόνια</a:t>
            </a:r>
            <a:r>
              <a:rPr lang="en-US" dirty="0"/>
              <a:t> (-1) </a:t>
            </a:r>
            <a:r>
              <a:rPr lang="el-GR" dirty="0"/>
              <a:t>βρίσκονται εκτός πυρήνα</a:t>
            </a:r>
            <a:r>
              <a:rPr lang="en-US" dirty="0"/>
              <a:t>. </a:t>
            </a:r>
            <a:r>
              <a:rPr lang="el-GR" dirty="0"/>
              <a:t>ΠΟΥ;</a:t>
            </a:r>
            <a:endParaRPr lang="en-US" dirty="0"/>
          </a:p>
          <a:p>
            <a:pPr lvl="1" eaLnBrk="1" hangingPunct="1">
              <a:buFont typeface="Arial" charset="0"/>
              <a:buNone/>
            </a:pPr>
            <a:endParaRPr lang="en-US" dirty="0"/>
          </a:p>
          <a:p>
            <a:pPr lvl="1" eaLnBrk="1" hangingPunct="1"/>
            <a:r>
              <a:rPr lang="el-GR" dirty="0"/>
              <a:t>Ορισμένα ηλεκτρόνια βρίσκονται κοντά στον πυρήνα και άλλα μακριά</a:t>
            </a:r>
            <a:r>
              <a:rPr lang="en-US" dirty="0"/>
              <a:t>, </a:t>
            </a:r>
            <a:r>
              <a:rPr lang="el-GR" dirty="0"/>
              <a:t>ΓΙΑΤΙ;</a:t>
            </a:r>
            <a:endParaRPr lang="en-US" dirty="0"/>
          </a:p>
          <a:p>
            <a:pPr lvl="1" eaLnBrk="1" hangingPunct="1"/>
            <a:endParaRPr lang="en-US" dirty="0"/>
          </a:p>
          <a:p>
            <a:pPr lvl="1" eaLnBrk="1" hangingPunct="1"/>
            <a:r>
              <a:rPr lang="el-GR" dirty="0"/>
              <a:t>Ας δούμε για παράδειγμα το άτομο του άνθρακα</a:t>
            </a:r>
            <a:r>
              <a:rPr lang="en-US" dirty="0"/>
              <a:t>. </a:t>
            </a:r>
            <a:r>
              <a:rPr lang="el-GR" dirty="0"/>
              <a:t>Ποια ηλεκτρόνια είναι τα ηλεκτρόνια σθένους;</a:t>
            </a:r>
            <a:r>
              <a:rPr lang="en-US" dirty="0"/>
              <a:t> </a:t>
            </a:r>
          </a:p>
          <a:p>
            <a:pPr lvl="1" eaLnBrk="1" hangingPunct="1"/>
            <a:endParaRPr lang="en-US" dirty="0"/>
          </a:p>
          <a:p>
            <a:pPr lvl="1" eaLnBrk="1" hangingPunct="1"/>
            <a:r>
              <a:rPr lang="el-GR" dirty="0"/>
              <a:t>Γιατί είναι σημαντικά τα ηλεκτρόνια σθένους;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949325"/>
          </a:xfrm>
        </p:spPr>
        <p:txBody>
          <a:bodyPr/>
          <a:lstStyle/>
          <a:p>
            <a:pPr eaLnBrk="1" hangingPunct="1"/>
            <a:r>
              <a:rPr lang="en-US" dirty="0"/>
              <a:t>1.11 </a:t>
            </a:r>
            <a:r>
              <a:rPr lang="el-GR" dirty="0"/>
              <a:t>Μοριακή Πολικότητα</a:t>
            </a:r>
            <a:endParaRPr lang="en-US" dirty="0"/>
          </a:p>
        </p:txBody>
      </p:sp>
      <p:sp>
        <p:nvSpPr>
          <p:cNvPr id="68611" name="Content Placeholder 2"/>
          <p:cNvSpPr>
            <a:spLocks noGrp="1"/>
          </p:cNvSpPr>
          <p:nvPr>
            <p:ph sz="half" idx="1"/>
          </p:nvPr>
        </p:nvSpPr>
        <p:spPr>
          <a:xfrm>
            <a:off x="211138" y="1055688"/>
            <a:ext cx="8726487" cy="1476375"/>
          </a:xfrm>
        </p:spPr>
        <p:txBody>
          <a:bodyPr/>
          <a:lstStyle/>
          <a:p>
            <a:pPr eaLnBrk="1" hangingPunct="1"/>
            <a:r>
              <a:rPr lang="el-GR" dirty="0"/>
              <a:t>Ελέγξτε την πολικότητα ορισμένων συνήθων δεσμών</a:t>
            </a:r>
            <a:endParaRPr lang="en-US" dirty="0"/>
          </a:p>
          <a:p>
            <a:pPr marL="0" indent="0" eaLnBrk="1" hangingPunct="1">
              <a:buNone/>
            </a:pPr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849" y="1803249"/>
            <a:ext cx="8520793" cy="3515861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949325"/>
          </a:xfrm>
        </p:spPr>
        <p:txBody>
          <a:bodyPr/>
          <a:lstStyle/>
          <a:p>
            <a:pPr eaLnBrk="1" hangingPunct="1"/>
            <a:r>
              <a:rPr lang="en-US" dirty="0"/>
              <a:t>1.11 </a:t>
            </a:r>
            <a:r>
              <a:rPr lang="el-GR" dirty="0"/>
              <a:t>Μοριακή Πολικότητα</a:t>
            </a:r>
            <a:endParaRPr lang="en-US" dirty="0"/>
          </a:p>
        </p:txBody>
      </p:sp>
      <p:sp>
        <p:nvSpPr>
          <p:cNvPr id="69635" name="Content Placeholder 2"/>
          <p:cNvSpPr>
            <a:spLocks noGrp="1"/>
          </p:cNvSpPr>
          <p:nvPr>
            <p:ph sz="half" idx="1"/>
          </p:nvPr>
        </p:nvSpPr>
        <p:spPr>
          <a:xfrm>
            <a:off x="211138" y="1055688"/>
            <a:ext cx="8726487" cy="1476375"/>
          </a:xfrm>
        </p:spPr>
        <p:txBody>
          <a:bodyPr/>
          <a:lstStyle/>
          <a:p>
            <a:pPr eaLnBrk="1" hangingPunct="1"/>
            <a:r>
              <a:rPr lang="el-GR" dirty="0"/>
              <a:t>Γιατί ο διπλός δεσμός </a:t>
            </a:r>
            <a:r>
              <a:rPr lang="en-US" dirty="0"/>
              <a:t>C=O </a:t>
            </a:r>
            <a:r>
              <a:rPr lang="el-GR" dirty="0"/>
              <a:t>είναι</a:t>
            </a:r>
            <a:r>
              <a:rPr lang="en-US" dirty="0"/>
              <a:t> </a:t>
            </a:r>
            <a:r>
              <a:rPr lang="el-GR" dirty="0"/>
              <a:t>τόσο πολικότερος του απλού δεσμού</a:t>
            </a:r>
            <a:r>
              <a:rPr lang="en-US" dirty="0"/>
              <a:t> C-O</a:t>
            </a:r>
            <a:r>
              <a:rPr lang="el-GR" dirty="0"/>
              <a:t>;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369" y="2308531"/>
            <a:ext cx="8520793" cy="3515861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949325"/>
          </a:xfrm>
        </p:spPr>
        <p:txBody>
          <a:bodyPr/>
          <a:lstStyle/>
          <a:p>
            <a:pPr eaLnBrk="1" hangingPunct="1"/>
            <a:r>
              <a:rPr lang="en-US" dirty="0"/>
              <a:t>1.11 </a:t>
            </a:r>
            <a:r>
              <a:rPr lang="el-GR" dirty="0"/>
              <a:t>Μοριακή Πολικότητα</a:t>
            </a:r>
            <a:endParaRPr lang="en-US" dirty="0"/>
          </a:p>
        </p:txBody>
      </p:sp>
      <p:sp>
        <p:nvSpPr>
          <p:cNvPr id="70659" name="Content Placeholder 2"/>
          <p:cNvSpPr>
            <a:spLocks noGrp="1"/>
          </p:cNvSpPr>
          <p:nvPr>
            <p:ph sz="half" idx="1"/>
          </p:nvPr>
        </p:nvSpPr>
        <p:spPr>
          <a:xfrm>
            <a:off x="211138" y="914400"/>
            <a:ext cx="8726487" cy="1476375"/>
          </a:xfrm>
        </p:spPr>
        <p:txBody>
          <a:bodyPr/>
          <a:lstStyle/>
          <a:p>
            <a:pPr eaLnBrk="1" hangingPunct="1"/>
            <a:r>
              <a:rPr lang="el-GR" dirty="0"/>
              <a:t>Για</a:t>
            </a:r>
            <a:r>
              <a:rPr lang="en-US" dirty="0"/>
              <a:t> </a:t>
            </a:r>
            <a:r>
              <a:rPr lang="el-GR" dirty="0"/>
              <a:t>μόρια</a:t>
            </a:r>
            <a:r>
              <a:rPr lang="en-US" dirty="0"/>
              <a:t> </a:t>
            </a:r>
            <a:r>
              <a:rPr lang="el-GR" dirty="0"/>
              <a:t>με</a:t>
            </a:r>
            <a:r>
              <a:rPr lang="en-US" dirty="0"/>
              <a:t> </a:t>
            </a:r>
            <a:r>
              <a:rPr lang="el-GR" dirty="0"/>
              <a:t>πολλαπλούς</a:t>
            </a:r>
            <a:r>
              <a:rPr lang="en-US" dirty="0"/>
              <a:t> </a:t>
            </a:r>
            <a:r>
              <a:rPr lang="el-GR" dirty="0"/>
              <a:t>πολικούς</a:t>
            </a:r>
            <a:r>
              <a:rPr lang="en-US" dirty="0"/>
              <a:t> </a:t>
            </a:r>
            <a:r>
              <a:rPr lang="el-GR" dirty="0"/>
              <a:t>δεσμούς</a:t>
            </a:r>
            <a:r>
              <a:rPr lang="en-US" dirty="0"/>
              <a:t>, </a:t>
            </a:r>
            <a:r>
              <a:rPr lang="el-GR" dirty="0"/>
              <a:t>η διπολική ροπή είναι το διανυσματικό άθροισμα</a:t>
            </a:r>
            <a:r>
              <a:rPr lang="en-US" dirty="0"/>
              <a:t> </a:t>
            </a:r>
            <a:r>
              <a:rPr lang="el-GR" dirty="0"/>
              <a:t>όλων των μεμονωμένων διπόλων των δεσμών</a:t>
            </a:r>
            <a:endParaRPr lang="en-US" dirty="0"/>
          </a:p>
          <a:p>
            <a:pPr lvl="1" eaLnBrk="1" hangingPunct="1"/>
            <a:endParaRPr lang="en-US" dirty="0"/>
          </a:p>
          <a:p>
            <a:pPr lvl="1" eaLnBrk="1" hangingPunct="1"/>
            <a:endParaRPr lang="en-US" dirty="0"/>
          </a:p>
          <a:p>
            <a:pPr lvl="1" eaLnBrk="1" hangingPunct="1"/>
            <a:endParaRPr lang="en-US" dirty="0"/>
          </a:p>
          <a:p>
            <a:pPr lvl="2" eaLnBrk="1" hangingPunct="1"/>
            <a:endParaRPr lang="en-US" dirty="0"/>
          </a:p>
          <a:p>
            <a:pPr lvl="2" eaLnBrk="1" hangingPunct="1"/>
            <a:endParaRPr lang="en-US" dirty="0"/>
          </a:p>
          <a:p>
            <a:pPr lvl="1" eaLnBrk="1" hangingPunct="1"/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62</a:t>
            </a:fld>
            <a:endParaRPr lang="en-US" dirty="0"/>
          </a:p>
        </p:txBody>
      </p:sp>
      <p:pic>
        <p:nvPicPr>
          <p:cNvPr id="2" name="Picture 1" descr="ID057_fg01_045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984" y="2567376"/>
            <a:ext cx="6516032" cy="1723248"/>
          </a:xfrm>
          <a:prstGeom prst="rect">
            <a:avLst/>
          </a:prstGeom>
        </p:spPr>
      </p:pic>
      <p:pic>
        <p:nvPicPr>
          <p:cNvPr id="3" name="Picture 2" descr="ID058_fg01_046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00" y="4622642"/>
            <a:ext cx="7846112" cy="1286248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949325"/>
          </a:xfrm>
        </p:spPr>
        <p:txBody>
          <a:bodyPr/>
          <a:lstStyle/>
          <a:p>
            <a:pPr eaLnBrk="1" hangingPunct="1"/>
            <a:r>
              <a:rPr lang="en-US" dirty="0"/>
              <a:t>1.11 </a:t>
            </a:r>
            <a:r>
              <a:rPr lang="el-GR" dirty="0"/>
              <a:t>Μοριακή Πολικότητα</a:t>
            </a:r>
            <a:endParaRPr lang="en-US" dirty="0"/>
          </a:p>
        </p:txBody>
      </p:sp>
      <p:sp>
        <p:nvSpPr>
          <p:cNvPr id="71683" name="Content Placeholder 2"/>
          <p:cNvSpPr>
            <a:spLocks noGrp="1"/>
          </p:cNvSpPr>
          <p:nvPr>
            <p:ph sz="half" idx="1"/>
          </p:nvPr>
        </p:nvSpPr>
        <p:spPr>
          <a:xfrm>
            <a:off x="211138" y="914400"/>
            <a:ext cx="8726487" cy="3294993"/>
          </a:xfrm>
        </p:spPr>
        <p:txBody>
          <a:bodyPr/>
          <a:lstStyle/>
          <a:p>
            <a:pPr eaLnBrk="1" hangingPunct="1"/>
            <a:r>
              <a:rPr lang="el-GR" dirty="0"/>
              <a:t>Είναι σημαντικό ΠΡΩΤΑ να προσδιορίζεται η γεωμετρία ενός μορίου προτού αναλυθεί η πολικότητά του</a:t>
            </a:r>
            <a:endParaRPr lang="en-US" dirty="0"/>
          </a:p>
          <a:p>
            <a:pPr eaLnBrk="1" hangingPunct="1"/>
            <a:r>
              <a:rPr lang="el-GR" dirty="0"/>
              <a:t>Εάν δεν έχετε σχεδιάσει το μόριο με τη σωστή γεωμετρία</a:t>
            </a:r>
            <a:r>
              <a:rPr lang="en-US" dirty="0"/>
              <a:t>, </a:t>
            </a:r>
            <a:r>
              <a:rPr lang="el-GR" dirty="0"/>
              <a:t>αυτό μπορεί να σας οδηγήσει σε λανθασμένη εκτίμηση της πολικότητας επίσης </a:t>
            </a:r>
          </a:p>
          <a:p>
            <a:pPr eaLnBrk="1" hangingPunct="1"/>
            <a:r>
              <a:rPr lang="el-GR" dirty="0"/>
              <a:t>Το δίπολο του νερού θα ήταν διαφορετικό</a:t>
            </a:r>
            <a:r>
              <a:rPr lang="en-US" dirty="0"/>
              <a:t> </a:t>
            </a:r>
            <a:r>
              <a:rPr lang="el-GR" dirty="0"/>
              <a:t>εάν το νερό ήταν γραμμικό αντί για γωνιακό;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63</a:t>
            </a:fld>
            <a:endParaRPr lang="en-US" dirty="0"/>
          </a:p>
        </p:txBody>
      </p:sp>
      <p:pic>
        <p:nvPicPr>
          <p:cNvPr id="12" name="Picture 11" descr="ID058_fg01_046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00" y="4622642"/>
            <a:ext cx="7846112" cy="1286248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949325"/>
          </a:xfrm>
        </p:spPr>
        <p:txBody>
          <a:bodyPr/>
          <a:lstStyle/>
          <a:p>
            <a:pPr eaLnBrk="1" hangingPunct="1"/>
            <a:r>
              <a:rPr lang="en-US" dirty="0"/>
              <a:t>1.11 </a:t>
            </a:r>
            <a:r>
              <a:rPr lang="el-GR" dirty="0"/>
              <a:t>Μοριακή Πολικότητα</a:t>
            </a:r>
            <a:endParaRPr lang="en-US" dirty="0"/>
          </a:p>
        </p:txBody>
      </p:sp>
      <p:sp>
        <p:nvSpPr>
          <p:cNvPr id="72707" name="Content Placeholder 2"/>
          <p:cNvSpPr>
            <a:spLocks noGrp="1"/>
          </p:cNvSpPr>
          <p:nvPr>
            <p:ph sz="half" idx="1"/>
          </p:nvPr>
        </p:nvSpPr>
        <p:spPr>
          <a:xfrm>
            <a:off x="211138" y="914400"/>
            <a:ext cx="8726487" cy="5211763"/>
          </a:xfrm>
        </p:spPr>
        <p:txBody>
          <a:bodyPr/>
          <a:lstStyle/>
          <a:p>
            <a:pPr eaLnBrk="1" hangingPunct="1"/>
            <a:r>
              <a:rPr lang="el-GR" dirty="0"/>
              <a:t>Οι χάρτες ηλεκτροστατικού δυναμικού χρησιμοποιούνται συχνά για να παρέχουν μία οπτική απεικόνιση της πολικότητας</a:t>
            </a:r>
            <a:endParaRPr lang="en-US" dirty="0"/>
          </a:p>
        </p:txBody>
      </p:sp>
      <p:pic>
        <p:nvPicPr>
          <p:cNvPr id="72711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282401" y="1922775"/>
            <a:ext cx="6579198" cy="4370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64</a:t>
            </a:fld>
            <a:endParaRPr lang="en-US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949325"/>
          </a:xfrm>
        </p:spPr>
        <p:txBody>
          <a:bodyPr/>
          <a:lstStyle/>
          <a:p>
            <a:pPr eaLnBrk="1" hangingPunct="1"/>
            <a:r>
              <a:rPr lang="en-US" dirty="0"/>
              <a:t>1.11 </a:t>
            </a:r>
            <a:r>
              <a:rPr lang="el-GR" dirty="0"/>
              <a:t>Μοριακή Πολικότητα</a:t>
            </a:r>
            <a:endParaRPr lang="en-US" dirty="0"/>
          </a:p>
        </p:txBody>
      </p:sp>
      <p:sp>
        <p:nvSpPr>
          <p:cNvPr id="73731" name="Content Placeholder 2"/>
          <p:cNvSpPr>
            <a:spLocks noGrp="1"/>
          </p:cNvSpPr>
          <p:nvPr>
            <p:ph sz="half" idx="1"/>
          </p:nvPr>
        </p:nvSpPr>
        <p:spPr>
          <a:xfrm>
            <a:off x="211138" y="5600686"/>
            <a:ext cx="8726487" cy="827087"/>
          </a:xfrm>
        </p:spPr>
        <p:txBody>
          <a:bodyPr/>
          <a:lstStyle/>
          <a:p>
            <a:pPr eaLnBrk="1" hangingPunct="1"/>
            <a:r>
              <a:rPr lang="el-GR" dirty="0"/>
              <a:t>Εξασκηθείτε με την ΑΝΑΠΤΥΞΗ ΔΕΞΙΟΤΗΤΑΣ</a:t>
            </a:r>
            <a:r>
              <a:rPr lang="en-US" dirty="0"/>
              <a:t> 1.9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65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598" y="1083734"/>
            <a:ext cx="5672114" cy="418525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949325"/>
          </a:xfrm>
        </p:spPr>
        <p:txBody>
          <a:bodyPr/>
          <a:lstStyle/>
          <a:p>
            <a:pPr eaLnBrk="1" hangingPunct="1"/>
            <a:r>
              <a:rPr lang="en-US" dirty="0"/>
              <a:t>1.11 </a:t>
            </a:r>
            <a:r>
              <a:rPr lang="el-GR" dirty="0"/>
              <a:t>Μοριακή Πολικότητα</a:t>
            </a:r>
            <a:endParaRPr lang="en-US" dirty="0"/>
          </a:p>
        </p:txBody>
      </p:sp>
      <p:sp>
        <p:nvSpPr>
          <p:cNvPr id="74755" name="Content Placeholder 2"/>
          <p:cNvSpPr>
            <a:spLocks noGrp="1"/>
          </p:cNvSpPr>
          <p:nvPr>
            <p:ph sz="half" idx="1"/>
          </p:nvPr>
        </p:nvSpPr>
        <p:spPr>
          <a:xfrm>
            <a:off x="211138" y="5616463"/>
            <a:ext cx="8726487" cy="827087"/>
          </a:xfrm>
        </p:spPr>
        <p:txBody>
          <a:bodyPr/>
          <a:lstStyle/>
          <a:p>
            <a:pPr eaLnBrk="1" hangingPunct="1"/>
            <a:r>
              <a:rPr lang="el-GR" dirty="0"/>
              <a:t>Εξηγείστε γιατί η διπολική ροπή του πεντανίου </a:t>
            </a:r>
            <a:r>
              <a:rPr lang="en-US" dirty="0"/>
              <a:t>= 0 D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66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598" y="1083734"/>
            <a:ext cx="5672114" cy="418525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949325"/>
          </a:xfrm>
        </p:spPr>
        <p:txBody>
          <a:bodyPr/>
          <a:lstStyle/>
          <a:p>
            <a:pPr eaLnBrk="1" hangingPunct="1"/>
            <a:r>
              <a:rPr lang="en-US" dirty="0"/>
              <a:t>1.12 </a:t>
            </a:r>
            <a:r>
              <a:rPr lang="el-GR" dirty="0"/>
              <a:t>Διαμοριακές Δυνάμεις</a:t>
            </a:r>
            <a:endParaRPr lang="en-US" dirty="0"/>
          </a:p>
        </p:txBody>
      </p:sp>
      <p:sp>
        <p:nvSpPr>
          <p:cNvPr id="75779" name="Content Placeholder 2"/>
          <p:cNvSpPr>
            <a:spLocks noGrp="1"/>
          </p:cNvSpPr>
          <p:nvPr>
            <p:ph sz="half" idx="1"/>
          </p:nvPr>
        </p:nvSpPr>
        <p:spPr>
          <a:xfrm>
            <a:off x="211138" y="1073150"/>
            <a:ext cx="8726487" cy="1476375"/>
          </a:xfrm>
        </p:spPr>
        <p:txBody>
          <a:bodyPr/>
          <a:lstStyle/>
          <a:p>
            <a:pPr eaLnBrk="1" hangingPunct="1"/>
            <a:r>
              <a:rPr lang="el-GR" dirty="0"/>
              <a:t>Πολλές ιδιότητες όπως</a:t>
            </a:r>
            <a:r>
              <a:rPr lang="en-US" dirty="0"/>
              <a:t> </a:t>
            </a:r>
            <a:r>
              <a:rPr lang="el-GR" dirty="0"/>
              <a:t>η διαλυτότητα</a:t>
            </a:r>
            <a:r>
              <a:rPr lang="en-US" dirty="0"/>
              <a:t>, </a:t>
            </a:r>
            <a:r>
              <a:rPr lang="el-GR" dirty="0"/>
              <a:t>το σημείο ζέσεως</a:t>
            </a:r>
            <a:r>
              <a:rPr lang="en-US" dirty="0"/>
              <a:t>, </a:t>
            </a:r>
            <a:r>
              <a:rPr lang="el-GR" dirty="0"/>
              <a:t>η πυκνότητα</a:t>
            </a:r>
            <a:r>
              <a:rPr lang="en-US" dirty="0"/>
              <a:t>, </a:t>
            </a:r>
            <a:r>
              <a:rPr lang="el-GR" dirty="0"/>
              <a:t>η κατάσταση της ύλης</a:t>
            </a:r>
            <a:r>
              <a:rPr lang="en-US" dirty="0"/>
              <a:t>, </a:t>
            </a:r>
            <a:r>
              <a:rPr lang="el-GR" dirty="0"/>
              <a:t>το σημείο τήξεως</a:t>
            </a:r>
            <a:r>
              <a:rPr lang="en-US" dirty="0"/>
              <a:t>, </a:t>
            </a:r>
            <a:r>
              <a:rPr lang="el-GR" dirty="0" err="1"/>
              <a:t>κ.λπ</a:t>
            </a:r>
            <a:r>
              <a:rPr lang="en-US" dirty="0"/>
              <a:t>. </a:t>
            </a:r>
            <a:r>
              <a:rPr lang="el-GR" dirty="0"/>
              <a:t>επηρεάζονται από τις ελκτικές δυνάμεις ΜΕΤΑΞΥ των</a:t>
            </a:r>
            <a:r>
              <a:rPr lang="en-US" dirty="0"/>
              <a:t> </a:t>
            </a:r>
            <a:r>
              <a:rPr lang="el-GR" dirty="0"/>
              <a:t>μορίων</a:t>
            </a:r>
            <a:endParaRPr lang="en-US" dirty="0"/>
          </a:p>
          <a:p>
            <a:pPr eaLnBrk="1" hangingPunct="1"/>
            <a:r>
              <a:rPr lang="el-GR" dirty="0"/>
              <a:t>Τα ουδέτερα μόρια</a:t>
            </a:r>
            <a:r>
              <a:rPr lang="en-US" dirty="0"/>
              <a:t> (</a:t>
            </a:r>
            <a:r>
              <a:rPr lang="el-GR" dirty="0"/>
              <a:t>πολικά και μη πολικά</a:t>
            </a:r>
            <a:r>
              <a:rPr lang="en-US" dirty="0"/>
              <a:t>) </a:t>
            </a:r>
            <a:r>
              <a:rPr lang="el-GR" dirty="0"/>
              <a:t>έλκονται το ένα προς άλλο μέσω</a:t>
            </a:r>
            <a:r>
              <a:rPr lang="en-US" dirty="0"/>
              <a:t>…</a:t>
            </a:r>
          </a:p>
          <a:p>
            <a:pPr lvl="1" eaLnBrk="1" hangingPunct="1"/>
            <a:r>
              <a:rPr lang="el-GR" dirty="0"/>
              <a:t>Αλληλεπιδράσεων </a:t>
            </a:r>
            <a:r>
              <a:rPr lang="el-GR" dirty="0" err="1"/>
              <a:t>διπόλου</a:t>
            </a:r>
            <a:r>
              <a:rPr lang="el-GR" dirty="0"/>
              <a:t>-</a:t>
            </a:r>
            <a:r>
              <a:rPr lang="el-GR" dirty="0" err="1"/>
              <a:t>διπόλου</a:t>
            </a:r>
            <a:endParaRPr lang="en-US" dirty="0"/>
          </a:p>
          <a:p>
            <a:pPr lvl="1" eaLnBrk="1" hangingPunct="1"/>
            <a:r>
              <a:rPr lang="el-GR" dirty="0"/>
              <a:t>Δεσμών υδρογόνου</a:t>
            </a:r>
            <a:endParaRPr lang="en-US" dirty="0"/>
          </a:p>
          <a:p>
            <a:pPr lvl="1" eaLnBrk="1" hangingPunct="1"/>
            <a:r>
              <a:rPr lang="el-GR" dirty="0"/>
              <a:t>Δυνάμεων διασποράς</a:t>
            </a:r>
            <a:r>
              <a:rPr lang="en-US" dirty="0"/>
              <a:t> (</a:t>
            </a:r>
            <a:r>
              <a:rPr lang="el-GR" dirty="0"/>
              <a:t>γνωστών και ως δυνάμεων διασποράς</a:t>
            </a:r>
            <a:r>
              <a:rPr lang="en-US" dirty="0"/>
              <a:t> London </a:t>
            </a:r>
            <a:r>
              <a:rPr lang="el-GR" dirty="0"/>
              <a:t>ή παροδικών</a:t>
            </a:r>
            <a:r>
              <a:rPr lang="en-US" dirty="0"/>
              <a:t> </a:t>
            </a:r>
            <a:r>
              <a:rPr lang="el-GR" dirty="0"/>
              <a:t>δυνάμεων </a:t>
            </a:r>
            <a:r>
              <a:rPr lang="el-GR" dirty="0" err="1"/>
              <a:t>διπόλου</a:t>
            </a:r>
            <a:r>
              <a:rPr lang="el-GR" dirty="0"/>
              <a:t>-</a:t>
            </a:r>
            <a:r>
              <a:rPr lang="el-GR" dirty="0" err="1"/>
              <a:t>διπόλου</a:t>
            </a:r>
            <a:r>
              <a:rPr lang="en-US" dirty="0"/>
              <a:t>)</a:t>
            </a:r>
          </a:p>
          <a:p>
            <a:pPr lvl="1" eaLnBrk="1" hangingPunct="1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67</a:t>
            </a:fld>
            <a:endParaRPr lang="en-US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>
          <a:xfrm>
            <a:off x="281354" y="106364"/>
            <a:ext cx="8663354" cy="749422"/>
          </a:xfrm>
        </p:spPr>
        <p:txBody>
          <a:bodyPr/>
          <a:lstStyle/>
          <a:p>
            <a:pPr eaLnBrk="1" hangingPunct="1"/>
            <a:r>
              <a:rPr lang="en-US" sz="4000" dirty="0"/>
              <a:t>1.12 </a:t>
            </a:r>
            <a:r>
              <a:rPr lang="el-GR" sz="4000" dirty="0"/>
              <a:t>Αλληλεπιδράσεις </a:t>
            </a:r>
            <a:r>
              <a:rPr lang="el-GR" sz="4000" dirty="0" err="1"/>
              <a:t>Διπόλου</a:t>
            </a:r>
            <a:r>
              <a:rPr lang="el-GR" sz="4000" dirty="0"/>
              <a:t>-</a:t>
            </a:r>
            <a:r>
              <a:rPr lang="el-GR" sz="4000" dirty="0" err="1"/>
              <a:t>Διπόλου</a:t>
            </a:r>
            <a:endParaRPr lang="en-US" sz="40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76803" name="Content Placeholder 2"/>
          <p:cNvSpPr>
            <a:spLocks noGrp="1"/>
          </p:cNvSpPr>
          <p:nvPr>
            <p:ph sz="half" idx="1"/>
          </p:nvPr>
        </p:nvSpPr>
        <p:spPr>
          <a:xfrm>
            <a:off x="211138" y="896938"/>
            <a:ext cx="8726487" cy="1476375"/>
          </a:xfrm>
        </p:spPr>
        <p:txBody>
          <a:bodyPr/>
          <a:lstStyle/>
          <a:p>
            <a:pPr eaLnBrk="1" hangingPunct="1"/>
            <a:r>
              <a:rPr lang="el-GR" sz="2400" dirty="0"/>
              <a:t>Οι δυνάμεις </a:t>
            </a:r>
            <a:r>
              <a:rPr lang="el-GR" sz="2400" dirty="0" err="1"/>
              <a:t>διπόλου</a:t>
            </a:r>
            <a:r>
              <a:rPr lang="el-GR" sz="2400" dirty="0"/>
              <a:t>-</a:t>
            </a:r>
            <a:r>
              <a:rPr lang="el-GR" sz="2400" dirty="0" err="1"/>
              <a:t>διπόλου</a:t>
            </a:r>
            <a:r>
              <a:rPr lang="el-GR" sz="2400" dirty="0"/>
              <a:t> αναπτύσσονται όταν τα πολικά μόρια προσανατολίζονται κατά τρόπο ώστε να αντιπαρατάσσονται τα</a:t>
            </a:r>
            <a:r>
              <a:rPr lang="en-US" sz="2400" dirty="0"/>
              <a:t> </a:t>
            </a:r>
            <a:r>
              <a:rPr lang="el-GR" sz="2400" b="1" dirty="0"/>
              <a:t>αντίθετα</a:t>
            </a:r>
            <a:r>
              <a:rPr lang="en-US" sz="2400" dirty="0"/>
              <a:t> </a:t>
            </a:r>
            <a:r>
              <a:rPr lang="el-GR" sz="2400" dirty="0"/>
              <a:t>φορτία τους</a:t>
            </a:r>
            <a:r>
              <a:rPr lang="en-US" sz="2400" dirty="0"/>
              <a:t>.</a:t>
            </a:r>
          </a:p>
          <a:p>
            <a:pPr eaLnBrk="1" hangingPunct="1"/>
            <a:r>
              <a:rPr lang="el-GR" sz="2400" dirty="0"/>
              <a:t>Σημειώστε ότι το μόνιμο δίπολο της ακετόνης είναι αποτέλεσμα της διαφοράς </a:t>
            </a:r>
            <a:r>
              <a:rPr lang="el-GR" sz="2400" dirty="0" err="1"/>
              <a:t>ηλεκτραρνητικότητας</a:t>
            </a:r>
            <a:r>
              <a:rPr lang="el-GR" sz="2400" dirty="0"/>
              <a:t> μεταξύ </a:t>
            </a:r>
            <a:r>
              <a:rPr lang="en-US" sz="2400" dirty="0"/>
              <a:t> C </a:t>
            </a:r>
            <a:r>
              <a:rPr lang="el-GR" sz="2400" dirty="0"/>
              <a:t>και </a:t>
            </a:r>
            <a:r>
              <a:rPr lang="en-US" sz="2400" dirty="0"/>
              <a:t>O</a:t>
            </a:r>
          </a:p>
          <a:p>
            <a:pPr eaLnBrk="1" hangingPunct="1"/>
            <a:r>
              <a:rPr lang="el-GR" sz="2400" dirty="0"/>
              <a:t>Οι ελκτικές δυνάμεις </a:t>
            </a:r>
            <a:r>
              <a:rPr lang="el-GR" sz="2400" dirty="0" err="1"/>
              <a:t>διπόλου</a:t>
            </a:r>
            <a:r>
              <a:rPr lang="el-GR" sz="2400" dirty="0"/>
              <a:t>-</a:t>
            </a:r>
            <a:r>
              <a:rPr lang="el-GR" sz="2400" dirty="0" err="1"/>
              <a:t>διπόλου</a:t>
            </a:r>
            <a:r>
              <a:rPr lang="en-US" sz="2400" dirty="0"/>
              <a:t> </a:t>
            </a:r>
            <a:r>
              <a:rPr lang="el-GR" sz="2400" dirty="0"/>
              <a:t>ΜΕΤΑΞΥ</a:t>
            </a:r>
            <a:r>
              <a:rPr lang="en-US" sz="2400" dirty="0"/>
              <a:t> </a:t>
            </a:r>
            <a:r>
              <a:rPr lang="el-GR" sz="2400" dirty="0"/>
              <a:t>των μορίων της ακετόνης</a:t>
            </a:r>
            <a:r>
              <a:rPr lang="en-US" sz="2400" dirty="0"/>
              <a:t> </a:t>
            </a:r>
            <a:r>
              <a:rPr lang="el-GR" sz="2400" dirty="0"/>
              <a:t>επηρεάζουν</a:t>
            </a:r>
            <a:r>
              <a:rPr lang="en-US" sz="2400" dirty="0"/>
              <a:t> </a:t>
            </a:r>
            <a:r>
              <a:rPr lang="el-GR" sz="2400" dirty="0"/>
              <a:t>τα σημεία ζέσεως και τήξεως της ακετόνης</a:t>
            </a:r>
            <a:r>
              <a:rPr lang="en-US" sz="2400" dirty="0"/>
              <a:t>. </a:t>
            </a:r>
            <a:r>
              <a:rPr lang="el-GR" sz="2400" dirty="0"/>
              <a:t>ΠΩΣ;</a:t>
            </a:r>
            <a:endParaRPr lang="en-US" sz="2400" dirty="0"/>
          </a:p>
          <a:p>
            <a:pPr lvl="1" eaLnBrk="1" hangingPunct="1"/>
            <a:endParaRPr lang="en-US" dirty="0"/>
          </a:p>
        </p:txBody>
      </p:sp>
      <p:pic>
        <p:nvPicPr>
          <p:cNvPr id="2" name="Picture 1" descr="ID060_fg01_048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65" y="4110532"/>
            <a:ext cx="5182547" cy="19665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>
          <a:xfrm>
            <a:off x="175846" y="106363"/>
            <a:ext cx="8792308" cy="949325"/>
          </a:xfrm>
        </p:spPr>
        <p:txBody>
          <a:bodyPr/>
          <a:lstStyle/>
          <a:p>
            <a:pPr eaLnBrk="1" hangingPunct="1"/>
            <a:r>
              <a:rPr lang="en-US" sz="4000" dirty="0"/>
              <a:t>1.12 </a:t>
            </a:r>
            <a:r>
              <a:rPr lang="el-GR" sz="4000" dirty="0"/>
              <a:t>Αλληλεπιδράσεις </a:t>
            </a:r>
            <a:r>
              <a:rPr lang="el-GR" sz="4000" dirty="0" err="1"/>
              <a:t>Διπόλου</a:t>
            </a:r>
            <a:r>
              <a:rPr lang="el-GR" sz="4000" dirty="0"/>
              <a:t>-</a:t>
            </a:r>
            <a:r>
              <a:rPr lang="el-GR" sz="4000" dirty="0" err="1"/>
              <a:t>Διπόλου</a:t>
            </a:r>
            <a:endParaRPr lang="en-US" sz="4000" dirty="0"/>
          </a:p>
        </p:txBody>
      </p:sp>
      <p:sp>
        <p:nvSpPr>
          <p:cNvPr id="77830" name="Content Placeholder 2"/>
          <p:cNvSpPr>
            <a:spLocks noGrp="1"/>
          </p:cNvSpPr>
          <p:nvPr>
            <p:ph sz="half" idx="1"/>
          </p:nvPr>
        </p:nvSpPr>
        <p:spPr>
          <a:xfrm>
            <a:off x="211138" y="1111250"/>
            <a:ext cx="8726487" cy="996950"/>
          </a:xfrm>
        </p:spPr>
        <p:txBody>
          <a:bodyPr/>
          <a:lstStyle/>
          <a:p>
            <a:pPr eaLnBrk="1" hangingPunct="1"/>
            <a:r>
              <a:rPr lang="el-GR" dirty="0"/>
              <a:t>Γιατί το </a:t>
            </a:r>
            <a:r>
              <a:rPr lang="el-GR" dirty="0" err="1"/>
              <a:t>ισοβουτυλένιο</a:t>
            </a:r>
            <a:r>
              <a:rPr lang="el-GR" dirty="0"/>
              <a:t> και η ακετόνη έχουν τόσο διαφορετικά σημεία ζέσεως και τήξεως;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69</a:t>
            </a:fld>
            <a:endParaRPr lang="en-US" dirty="0"/>
          </a:p>
        </p:txBody>
      </p:sp>
      <p:pic>
        <p:nvPicPr>
          <p:cNvPr id="2" name="Picture 1" descr="c01s088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184" y="2546891"/>
            <a:ext cx="6310932" cy="23250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ontent Placeholder 2"/>
          <p:cNvSpPr>
            <a:spLocks noGrp="1"/>
          </p:cNvSpPr>
          <p:nvPr>
            <p:ph sz="half" idx="1"/>
          </p:nvPr>
        </p:nvSpPr>
        <p:spPr>
          <a:xfrm>
            <a:off x="257175" y="1019175"/>
            <a:ext cx="8680450" cy="5489575"/>
          </a:xfrm>
        </p:spPr>
        <p:txBody>
          <a:bodyPr/>
          <a:lstStyle/>
          <a:p>
            <a:pPr eaLnBrk="1" hangingPunct="1"/>
            <a:r>
              <a:rPr lang="el-GR" sz="2000" dirty="0"/>
              <a:t>Μπορείτε πάντα να υπολογίσετε τον αριθμό των ηλεκτρονίων σθένους αναλύοντας την </a:t>
            </a:r>
            <a:r>
              <a:rPr lang="el-GR" sz="2000" dirty="0" err="1"/>
              <a:t>ηλεκτρονιακή</a:t>
            </a:r>
            <a:r>
              <a:rPr lang="el-GR" sz="2000" dirty="0"/>
              <a:t> διαμόρφωση. Δείτε το φωσφόρο.</a:t>
            </a:r>
            <a:endParaRPr lang="en-US" sz="2000" dirty="0"/>
          </a:p>
          <a:p>
            <a:pPr eaLnBrk="1" hangingPunct="1"/>
            <a:r>
              <a:rPr lang="el-GR" sz="2000" dirty="0"/>
              <a:t>Ή</a:t>
            </a:r>
            <a:r>
              <a:rPr lang="en-US" sz="2000" dirty="0"/>
              <a:t>, </a:t>
            </a:r>
            <a:r>
              <a:rPr lang="el-GR" sz="2000" dirty="0"/>
              <a:t>μόνο για τα στοιχεία της Ομάδας </a:t>
            </a:r>
            <a:r>
              <a:rPr lang="en-US" sz="2000" dirty="0"/>
              <a:t>A, </a:t>
            </a:r>
            <a:r>
              <a:rPr lang="el-GR" sz="2000" dirty="0"/>
              <a:t>απλώς κοιτάξτε τον αριθμό της ομάδας </a:t>
            </a:r>
            <a:r>
              <a:rPr lang="en-US" sz="2000" dirty="0"/>
              <a:t>(</a:t>
            </a:r>
            <a:r>
              <a:rPr lang="el-GR" sz="2000" dirty="0"/>
              <a:t>Λατινικό Αριθμητικό</a:t>
            </a:r>
            <a:r>
              <a:rPr lang="en-US" sz="2000" dirty="0"/>
              <a:t>) </a:t>
            </a:r>
            <a:r>
              <a:rPr lang="el-GR" sz="2000" dirty="0"/>
              <a:t>στον περιοδικό πίνακα</a:t>
            </a:r>
            <a:endParaRPr lang="en-US" sz="2000" dirty="0"/>
          </a:p>
          <a:p>
            <a:pPr marL="0" indent="0" eaLnBrk="1" hangingPunct="1">
              <a:buNone/>
            </a:pPr>
            <a:endParaRPr lang="en-US" dirty="0"/>
          </a:p>
          <a:p>
            <a:pPr eaLnBrk="1" hangingPunct="1"/>
            <a:endParaRPr lang="en-US" dirty="0"/>
          </a:p>
          <a:p>
            <a:pPr marL="0" indent="0" eaLnBrk="1" hangingPunct="1">
              <a:buNone/>
            </a:pPr>
            <a:endParaRPr lang="en-US" dirty="0"/>
          </a:p>
          <a:p>
            <a:pPr marL="457200" lvl="1" indent="0" eaLnBrk="1" hangingPunct="1">
              <a:buNone/>
            </a:pPr>
            <a:endParaRPr lang="en-US" dirty="0"/>
          </a:p>
          <a:p>
            <a:pPr marL="457200" lvl="1" indent="0" eaLnBrk="1" hangingPunct="1">
              <a:buNone/>
            </a:pPr>
            <a:endParaRPr lang="en-US" dirty="0"/>
          </a:p>
          <a:p>
            <a:pPr marL="457200" lvl="1" indent="0" eaLnBrk="1" hangingPunct="1">
              <a:buNone/>
            </a:pPr>
            <a:endParaRPr lang="en-US" dirty="0"/>
          </a:p>
          <a:p>
            <a:pPr eaLnBrk="1" hangingPunct="1"/>
            <a:r>
              <a:rPr lang="el-GR" dirty="0"/>
              <a:t>Εξασκηθείτε με την ΑΝΑΠΤΥΞΗ ΔΕΞΙΟΤΗΤΑΣ</a:t>
            </a:r>
            <a:r>
              <a:rPr lang="en-US" dirty="0"/>
              <a:t> 1.2</a:t>
            </a:r>
          </a:p>
        </p:txBody>
      </p:sp>
      <p:sp>
        <p:nvSpPr>
          <p:cNvPr id="14340" name="Title 1"/>
          <p:cNvSpPr>
            <a:spLocks noGrp="1"/>
          </p:cNvSpPr>
          <p:nvPr>
            <p:ph type="title"/>
          </p:nvPr>
        </p:nvSpPr>
        <p:spPr>
          <a:xfrm>
            <a:off x="457200" y="193675"/>
            <a:ext cx="8229600" cy="879475"/>
          </a:xfrm>
        </p:spPr>
        <p:txBody>
          <a:bodyPr/>
          <a:lstStyle/>
          <a:p>
            <a:pPr eaLnBrk="1" hangingPunct="1"/>
            <a:r>
              <a:rPr lang="en-US" sz="3600" dirty="0"/>
              <a:t>1.3 </a:t>
            </a:r>
            <a:r>
              <a:rPr lang="el-GR" sz="3600" dirty="0"/>
              <a:t>Υπολογισμός Ηλεκτρονίων Σθένους</a:t>
            </a:r>
            <a:endParaRPr lang="en-US" sz="36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2" name="Picture 1" descr="ID011_fg01_003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022" y="2458127"/>
            <a:ext cx="5828874" cy="2927506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949325"/>
          </a:xfrm>
        </p:spPr>
        <p:txBody>
          <a:bodyPr/>
          <a:lstStyle/>
          <a:p>
            <a:pPr eaLnBrk="1" hangingPunct="1"/>
            <a:r>
              <a:rPr lang="en-US" dirty="0"/>
              <a:t>1.12 </a:t>
            </a:r>
            <a:r>
              <a:rPr lang="el-GR" dirty="0"/>
              <a:t>Δεσμός Υδρογόνου</a:t>
            </a:r>
            <a:endParaRPr lang="en-US" dirty="0"/>
          </a:p>
        </p:txBody>
      </p:sp>
      <p:sp>
        <p:nvSpPr>
          <p:cNvPr id="78851" name="Content Placeholder 2"/>
          <p:cNvSpPr>
            <a:spLocks noGrp="1"/>
          </p:cNvSpPr>
          <p:nvPr>
            <p:ph sz="half" idx="1"/>
          </p:nvPr>
        </p:nvSpPr>
        <p:spPr>
          <a:xfrm>
            <a:off x="211138" y="896938"/>
            <a:ext cx="8726487" cy="3154362"/>
          </a:xfrm>
        </p:spPr>
        <p:txBody>
          <a:bodyPr/>
          <a:lstStyle/>
          <a:p>
            <a:pPr eaLnBrk="1" hangingPunct="1"/>
            <a:r>
              <a:rPr lang="el-GR" sz="2400" dirty="0"/>
              <a:t>Οι δεσμοί υδρογόνου είναι ένας ιδιαίτερα ισχυρός τύπος ελκτικής αλληλεπίδρασης </a:t>
            </a:r>
            <a:r>
              <a:rPr lang="el-GR" sz="2400" dirty="0" err="1"/>
              <a:t>διπόλου</a:t>
            </a:r>
            <a:r>
              <a:rPr lang="el-GR" sz="2400" dirty="0"/>
              <a:t>-</a:t>
            </a:r>
            <a:r>
              <a:rPr lang="el-GR" sz="2400" dirty="0" err="1"/>
              <a:t>διπόλου</a:t>
            </a:r>
            <a:endParaRPr lang="en-US" sz="2400" dirty="0"/>
          </a:p>
          <a:p>
            <a:pPr eaLnBrk="1" hangingPunct="1"/>
            <a:r>
              <a:rPr lang="el-GR" sz="2400" dirty="0"/>
              <a:t>Οι δεσμοί υδρογόνου είναι ισχυροί διότι τα μερικά </a:t>
            </a:r>
            <a:r>
              <a:rPr lang="en-US" sz="2400" dirty="0"/>
              <a:t>+ </a:t>
            </a:r>
            <a:r>
              <a:rPr lang="el-GR" sz="2400" dirty="0"/>
              <a:t>και</a:t>
            </a:r>
            <a:r>
              <a:rPr lang="en-US" sz="2400" dirty="0"/>
              <a:t> – </a:t>
            </a:r>
            <a:r>
              <a:rPr lang="el-GR" sz="2400" dirty="0"/>
              <a:t>φορτία είναι σχετικά μεγάλα</a:t>
            </a:r>
            <a:endParaRPr lang="en-US" sz="2400" dirty="0"/>
          </a:p>
          <a:p>
            <a:pPr eaLnBrk="1" hangingPunct="1"/>
            <a:r>
              <a:rPr lang="el-GR" sz="2400" dirty="0"/>
              <a:t>Γιατί τα μερικά φορτία στα παραδείγματα δεσμών υδρογόνου που παρατίθενται παρακάτω είναι σχετικά μεγάλα; </a:t>
            </a:r>
            <a:endParaRPr lang="en-US" sz="2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70</a:t>
            </a:fld>
            <a:endParaRPr lang="en-US" dirty="0"/>
          </a:p>
        </p:txBody>
      </p:sp>
      <p:pic>
        <p:nvPicPr>
          <p:cNvPr id="2" name="Picture 1" descr="ID061_fg01_049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6" y="3967142"/>
            <a:ext cx="7346216" cy="1982716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949325"/>
          </a:xfrm>
        </p:spPr>
        <p:txBody>
          <a:bodyPr/>
          <a:lstStyle/>
          <a:p>
            <a:pPr eaLnBrk="1" hangingPunct="1"/>
            <a:r>
              <a:rPr lang="en-US" dirty="0"/>
              <a:t>1.12 </a:t>
            </a:r>
            <a:r>
              <a:rPr lang="el-GR" dirty="0"/>
              <a:t>Δεσμός Υδρογόνου</a:t>
            </a:r>
            <a:endParaRPr lang="en-US" dirty="0"/>
          </a:p>
        </p:txBody>
      </p:sp>
      <p:sp>
        <p:nvSpPr>
          <p:cNvPr id="79875" name="Content Placeholder 2"/>
          <p:cNvSpPr>
            <a:spLocks noGrp="1"/>
          </p:cNvSpPr>
          <p:nvPr>
            <p:ph sz="half" idx="1"/>
          </p:nvPr>
        </p:nvSpPr>
        <p:spPr>
          <a:xfrm>
            <a:off x="211138" y="896938"/>
            <a:ext cx="8726487" cy="3154362"/>
          </a:xfrm>
        </p:spPr>
        <p:txBody>
          <a:bodyPr/>
          <a:lstStyle/>
          <a:p>
            <a:pPr eaLnBrk="1" hangingPunct="1"/>
            <a:r>
              <a:rPr lang="el-GR" sz="2400" dirty="0"/>
              <a:t>Μόνο όταν ένα άτομο υδρογόνου μοιράζεται ηλεκτρόνια με ένα εξόχως ηλεκτραρνητικό άτομο </a:t>
            </a:r>
            <a:r>
              <a:rPr lang="en-US" sz="2400" dirty="0"/>
              <a:t>(O, N, F) </a:t>
            </a:r>
            <a:r>
              <a:rPr lang="el-GR" sz="2400" dirty="0"/>
              <a:t>θα φέρει μερικό θετικό φορτίο</a:t>
            </a:r>
            <a:endParaRPr lang="en-US" sz="2400" dirty="0"/>
          </a:p>
          <a:p>
            <a:pPr eaLnBrk="1" hangingPunct="1"/>
            <a:r>
              <a:rPr lang="el-GR" sz="2400" dirty="0"/>
              <a:t>Το μεγάλο </a:t>
            </a:r>
            <a:r>
              <a:rPr lang="el-GR" sz="2400" i="1" dirty="0"/>
              <a:t>δ</a:t>
            </a:r>
            <a:r>
              <a:rPr lang="en-US" sz="2400" dirty="0"/>
              <a:t>+ </a:t>
            </a:r>
            <a:r>
              <a:rPr lang="el-GR" sz="2400" dirty="0"/>
              <a:t>στο άτομο </a:t>
            </a:r>
            <a:r>
              <a:rPr lang="en-US" sz="2400" dirty="0"/>
              <a:t>H </a:t>
            </a:r>
            <a:r>
              <a:rPr lang="el-GR" sz="2400" dirty="0"/>
              <a:t>μπορεί να έλκει </a:t>
            </a:r>
            <a:r>
              <a:rPr lang="el-GR" sz="2400" i="1" dirty="0"/>
              <a:t>δ</a:t>
            </a:r>
            <a:r>
              <a:rPr lang="en-US" sz="2400" dirty="0"/>
              <a:t>– </a:t>
            </a:r>
            <a:r>
              <a:rPr lang="el-GR" sz="2400" dirty="0"/>
              <a:t>φορτία</a:t>
            </a:r>
            <a:r>
              <a:rPr lang="en-US" sz="2400" dirty="0"/>
              <a:t> </a:t>
            </a:r>
            <a:r>
              <a:rPr lang="el-GR" sz="2400" dirty="0"/>
              <a:t>άλλων μορίων</a:t>
            </a:r>
            <a:endParaRPr lang="en-US" sz="2400" dirty="0"/>
          </a:p>
          <a:p>
            <a:pPr eaLnBrk="1" hangingPunct="1"/>
            <a:r>
              <a:rPr lang="el-GR" sz="2400" dirty="0"/>
              <a:t>Ακόμη και με μεγάλα μερικά φορτία</a:t>
            </a:r>
            <a:r>
              <a:rPr lang="en-US" sz="2400" dirty="0"/>
              <a:t>, </a:t>
            </a:r>
            <a:r>
              <a:rPr lang="el-GR" sz="2400" dirty="0"/>
              <a:t>οι δεσμοί υδρογόνου εξακολουθούν να είναι περίπου </a:t>
            </a:r>
            <a:r>
              <a:rPr lang="en-US" sz="2400" dirty="0"/>
              <a:t>20 </a:t>
            </a:r>
            <a:r>
              <a:rPr lang="el-GR" sz="2400" dirty="0"/>
              <a:t>φορές ασθενέστεροι</a:t>
            </a:r>
            <a:r>
              <a:rPr lang="en-US" sz="2400" dirty="0"/>
              <a:t> </a:t>
            </a:r>
            <a:r>
              <a:rPr lang="el-GR" sz="2400" dirty="0"/>
              <a:t>από τους ομοιοπολικούς δεσμούς</a:t>
            </a:r>
            <a:endParaRPr lang="en-US" sz="2400" dirty="0"/>
          </a:p>
          <a:p>
            <a:pPr eaLnBrk="1" hangingPunct="1"/>
            <a:r>
              <a:rPr lang="el-GR" sz="2400" dirty="0"/>
              <a:t>Ενώσεις με άτομα</a:t>
            </a:r>
            <a:r>
              <a:rPr lang="en-US" sz="2400" dirty="0"/>
              <a:t> H </a:t>
            </a:r>
            <a:r>
              <a:rPr lang="el-GR" sz="2400" dirty="0"/>
              <a:t>οι οποίες είναι ικανές να σχηματίζουν δεσμούς υδρογόνου ονομάζονται </a:t>
            </a:r>
            <a:r>
              <a:rPr lang="el-GR" sz="2400" b="1" dirty="0" err="1"/>
              <a:t>πρωτικές</a:t>
            </a:r>
            <a:endParaRPr lang="en-US" sz="2400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71</a:t>
            </a:fld>
            <a:endParaRPr lang="en-US" dirty="0"/>
          </a:p>
        </p:txBody>
      </p:sp>
      <p:pic>
        <p:nvPicPr>
          <p:cNvPr id="2" name="Picture 1" descr="ID063_fg01_05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898" y="5032330"/>
            <a:ext cx="4189362" cy="1396454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949325"/>
          </a:xfrm>
        </p:spPr>
        <p:txBody>
          <a:bodyPr/>
          <a:lstStyle/>
          <a:p>
            <a:pPr eaLnBrk="1" hangingPunct="1"/>
            <a:r>
              <a:rPr lang="en-US" dirty="0"/>
              <a:t>1.12 </a:t>
            </a:r>
            <a:r>
              <a:rPr lang="el-GR" dirty="0"/>
              <a:t>Δεσμός Υδρογόνου</a:t>
            </a:r>
            <a:endParaRPr lang="en-US" dirty="0"/>
          </a:p>
        </p:txBody>
      </p:sp>
      <p:sp>
        <p:nvSpPr>
          <p:cNvPr id="1030" name="Content Placeholder 2"/>
          <p:cNvSpPr>
            <a:spLocks noGrp="1"/>
          </p:cNvSpPr>
          <p:nvPr>
            <p:ph sz="half" idx="1"/>
          </p:nvPr>
        </p:nvSpPr>
        <p:spPr>
          <a:xfrm>
            <a:off x="211138" y="896938"/>
            <a:ext cx="8726487" cy="3154362"/>
          </a:xfrm>
        </p:spPr>
        <p:txBody>
          <a:bodyPr/>
          <a:lstStyle/>
          <a:p>
            <a:pPr eaLnBrk="1" hangingPunct="1"/>
            <a:r>
              <a:rPr lang="el-GR" dirty="0"/>
              <a:t>Ποιοι από τους παρακάτω διαλύτες είναι </a:t>
            </a:r>
            <a:r>
              <a:rPr lang="el-GR" b="1" dirty="0" err="1"/>
              <a:t>πρωτικοί</a:t>
            </a:r>
            <a:r>
              <a:rPr lang="en-US" b="1" dirty="0"/>
              <a:t> </a:t>
            </a:r>
            <a:r>
              <a:rPr lang="en-US" dirty="0"/>
              <a:t>(</a:t>
            </a:r>
            <a:r>
              <a:rPr lang="el-GR" dirty="0"/>
              <a:t>ικανοί προς σχηματισμό δεσμών </a:t>
            </a:r>
            <a:r>
              <a:rPr lang="en-US" dirty="0"/>
              <a:t>H), </a:t>
            </a:r>
            <a:r>
              <a:rPr lang="el-GR" dirty="0"/>
              <a:t>και ποιοι δεν είναι;</a:t>
            </a:r>
            <a:endParaRPr lang="en-US" dirty="0"/>
          </a:p>
          <a:p>
            <a:pPr eaLnBrk="1" hangingPunct="1"/>
            <a:r>
              <a:rPr lang="el-GR" dirty="0"/>
              <a:t>Οξικό οξύ</a:t>
            </a:r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l-GR" dirty="0" err="1"/>
              <a:t>Διαιθυλαιθέρας</a:t>
            </a:r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l-GR" dirty="0" err="1"/>
              <a:t>Μεθυλενο</a:t>
            </a:r>
            <a:r>
              <a:rPr lang="el-GR" dirty="0"/>
              <a:t> </a:t>
            </a:r>
            <a:r>
              <a:rPr lang="el-GR" dirty="0" err="1"/>
              <a:t>διχλωρίδιο</a:t>
            </a:r>
            <a:r>
              <a:rPr lang="en-US" dirty="0"/>
              <a:t>(CH</a:t>
            </a:r>
            <a:r>
              <a:rPr lang="en-US" baseline="-25000" dirty="0"/>
              <a:t>2</a:t>
            </a:r>
            <a:r>
              <a:rPr lang="en-US" dirty="0"/>
              <a:t>Cl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l-GR" dirty="0" err="1"/>
              <a:t>Διμεθυλοσουλφοξείδιο</a:t>
            </a:r>
            <a:endParaRPr lang="en-US" dirty="0"/>
          </a:p>
          <a:p>
            <a:pPr eaLnBrk="1" hangingPunct="1"/>
            <a:endParaRPr lang="en-US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354263" y="1733550"/>
          <a:ext cx="1555750" cy="1106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2" name="CS ChemDraw Drawing" r:id="rId4" imgW="1034413" imgH="735839" progId="ChemDraw.Document.6.0">
                  <p:embed/>
                </p:oleObj>
              </mc:Choice>
              <mc:Fallback>
                <p:oleObj name="CS ChemDraw Drawing" r:id="rId4" imgW="1034413" imgH="735839" progId="ChemDraw.Document.6.0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4263" y="1733550"/>
                        <a:ext cx="1555750" cy="1106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2755900" y="3321050"/>
          <a:ext cx="2614613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" name="CS ChemDraw Drawing" r:id="rId6" imgW="1743008" imgH="487500" progId="ChemDraw.Document.6.0">
                  <p:embed/>
                </p:oleObj>
              </mc:Choice>
              <mc:Fallback>
                <p:oleObj name="CS ChemDraw Drawing" r:id="rId6" imgW="1743008" imgH="487500" progId="ChemDraw.Document.6.0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5900" y="3321050"/>
                        <a:ext cx="2614613" cy="730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3875267"/>
              </p:ext>
            </p:extLst>
          </p:nvPr>
        </p:nvGraphicFramePr>
        <p:xfrm>
          <a:off x="4189221" y="5258278"/>
          <a:ext cx="1627187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" name="CS ChemDraw Drawing" r:id="rId8" imgW="1083273" imgH="734219" progId="ChemDraw.Document.6.0">
                  <p:embed/>
                </p:oleObj>
              </mc:Choice>
              <mc:Fallback>
                <p:oleObj name="CS ChemDraw Drawing" r:id="rId8" imgW="1083273" imgH="734219" progId="ChemDraw.Document.6.0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9221" y="5258278"/>
                        <a:ext cx="1627187" cy="110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72</a:t>
            </a:fld>
            <a:endParaRPr lang="en-US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949325"/>
          </a:xfrm>
        </p:spPr>
        <p:txBody>
          <a:bodyPr/>
          <a:lstStyle/>
          <a:p>
            <a:pPr eaLnBrk="1" hangingPunct="1"/>
            <a:r>
              <a:rPr lang="en-US" dirty="0"/>
              <a:t>1.12 </a:t>
            </a:r>
            <a:r>
              <a:rPr lang="el-GR" dirty="0"/>
              <a:t>Δεσμός Υδρογόνου</a:t>
            </a:r>
            <a:endParaRPr lang="en-US" dirty="0"/>
          </a:p>
        </p:txBody>
      </p:sp>
      <p:sp>
        <p:nvSpPr>
          <p:cNvPr id="80899" name="Content Placeholder 2"/>
          <p:cNvSpPr>
            <a:spLocks noGrp="1"/>
          </p:cNvSpPr>
          <p:nvPr>
            <p:ph sz="half" idx="1"/>
          </p:nvPr>
        </p:nvSpPr>
        <p:spPr>
          <a:xfrm>
            <a:off x="211138" y="896938"/>
            <a:ext cx="8726487" cy="3154362"/>
          </a:xfrm>
        </p:spPr>
        <p:txBody>
          <a:bodyPr/>
          <a:lstStyle/>
          <a:p>
            <a:pPr eaLnBrk="1" hangingPunct="1"/>
            <a:r>
              <a:rPr lang="el-GR" dirty="0"/>
              <a:t>Εξηγείστε γιατί τα παρακάτω ισομερή έχουν διαφορετικά σημεία ζέσεως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73</a:t>
            </a:fld>
            <a:endParaRPr lang="en-US" dirty="0"/>
          </a:p>
        </p:txBody>
      </p:sp>
      <p:pic>
        <p:nvPicPr>
          <p:cNvPr id="2" name="Picture 1" descr="c01s09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97" y="2662970"/>
            <a:ext cx="8180106" cy="153206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949325"/>
          </a:xfrm>
        </p:spPr>
        <p:txBody>
          <a:bodyPr/>
          <a:lstStyle/>
          <a:p>
            <a:pPr eaLnBrk="1" hangingPunct="1"/>
            <a:r>
              <a:rPr lang="en-US" dirty="0"/>
              <a:t>1.12 </a:t>
            </a:r>
            <a:r>
              <a:rPr lang="el-GR" dirty="0"/>
              <a:t>Δεσμός Υδρογόνου</a:t>
            </a:r>
            <a:endParaRPr lang="en-US" dirty="0"/>
          </a:p>
        </p:txBody>
      </p:sp>
      <p:sp>
        <p:nvSpPr>
          <p:cNvPr id="81923" name="Content Placeholder 2"/>
          <p:cNvSpPr>
            <a:spLocks noGrp="1"/>
          </p:cNvSpPr>
          <p:nvPr>
            <p:ph sz="half" idx="1"/>
          </p:nvPr>
        </p:nvSpPr>
        <p:spPr>
          <a:xfrm>
            <a:off x="211138" y="896938"/>
            <a:ext cx="4059237" cy="3154362"/>
          </a:xfrm>
        </p:spPr>
        <p:txBody>
          <a:bodyPr/>
          <a:lstStyle/>
          <a:p>
            <a:pPr eaLnBrk="1" hangingPunct="1"/>
            <a:r>
              <a:rPr lang="el-GR" dirty="0"/>
              <a:t>Οι δεσμοί υδρογόνου συγκαταλέγονται μεταξύ των δυνάμεων </a:t>
            </a:r>
            <a:r>
              <a:rPr lang="en-US" dirty="0"/>
              <a:t> </a:t>
            </a:r>
            <a:r>
              <a:rPr lang="el-GR" dirty="0"/>
              <a:t>που προκαλούν το σχηματισμό διπλής έλικας στο μόριο του </a:t>
            </a:r>
            <a:r>
              <a:rPr lang="en-US" dirty="0"/>
              <a:t>DNA </a:t>
            </a:r>
            <a:r>
              <a:rPr lang="el-GR" dirty="0"/>
              <a:t>και την αναδίπλωση ορισμένων πρωτεϊνών σε α-έλικα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74</a:t>
            </a:fld>
            <a:endParaRPr lang="en-US" dirty="0"/>
          </a:p>
        </p:txBody>
      </p:sp>
      <p:pic>
        <p:nvPicPr>
          <p:cNvPr id="2" name="Picture 1" descr="ID064_fg01_05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645" y="1027577"/>
            <a:ext cx="4260087" cy="4237783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949325"/>
          </a:xfrm>
        </p:spPr>
        <p:txBody>
          <a:bodyPr/>
          <a:lstStyle/>
          <a:p>
            <a:pPr eaLnBrk="1" hangingPunct="1"/>
            <a:r>
              <a:rPr lang="en-US" dirty="0"/>
              <a:t>1.12 </a:t>
            </a:r>
            <a:r>
              <a:rPr lang="el-GR" dirty="0"/>
              <a:t>Δυνάμεις Διασποράς </a:t>
            </a:r>
            <a:r>
              <a:rPr lang="en-US" dirty="0"/>
              <a:t>London</a:t>
            </a:r>
          </a:p>
        </p:txBody>
      </p:sp>
      <p:sp>
        <p:nvSpPr>
          <p:cNvPr id="82947" name="Content Placeholder 2"/>
          <p:cNvSpPr>
            <a:spLocks noGrp="1"/>
          </p:cNvSpPr>
          <p:nvPr>
            <p:ph sz="half" idx="1"/>
          </p:nvPr>
        </p:nvSpPr>
        <p:spPr>
          <a:xfrm>
            <a:off x="211138" y="896938"/>
            <a:ext cx="8726487" cy="3154362"/>
          </a:xfrm>
        </p:spPr>
        <p:txBody>
          <a:bodyPr/>
          <a:lstStyle/>
          <a:p>
            <a:pPr eaLnBrk="1" hangingPunct="1"/>
            <a:r>
              <a:rPr lang="el-GR" dirty="0"/>
              <a:t>Εάν δύο μόρια είναι μη πολικά </a:t>
            </a:r>
            <a:r>
              <a:rPr lang="en-US" dirty="0"/>
              <a:t>(</a:t>
            </a:r>
            <a:r>
              <a:rPr lang="el-GR" dirty="0"/>
              <a:t>διπολική ροπή</a:t>
            </a:r>
            <a:r>
              <a:rPr lang="en-US" dirty="0"/>
              <a:t> = 0 D), </a:t>
            </a:r>
            <a:r>
              <a:rPr lang="el-GR" dirty="0"/>
              <a:t>θα έλκουν το ένα το άλλο;</a:t>
            </a:r>
            <a:endParaRPr lang="en-US" dirty="0"/>
          </a:p>
          <a:p>
            <a:pPr lvl="1" eaLnBrk="1" hangingPunct="1"/>
            <a:r>
              <a:rPr lang="el-GR" dirty="0"/>
              <a:t>ΝΑΙ</a:t>
            </a:r>
            <a:r>
              <a:rPr lang="en-US" dirty="0"/>
              <a:t>! </a:t>
            </a:r>
            <a:r>
              <a:rPr lang="el-GR" dirty="0"/>
              <a:t>ΠΩΣ;</a:t>
            </a:r>
            <a:endParaRPr lang="en-US" dirty="0"/>
          </a:p>
          <a:p>
            <a:pPr lvl="1" eaLnBrk="1" hangingPunct="1"/>
            <a:endParaRPr lang="en-US" dirty="0"/>
          </a:p>
          <a:p>
            <a:pPr eaLnBrk="1" hangingPunct="1"/>
            <a:r>
              <a:rPr lang="el-GR" dirty="0"/>
              <a:t>Τα μη πολικά μόρια φυσιολογικά έχουν τα ηλεκτρόνιά τους </a:t>
            </a:r>
            <a:r>
              <a:rPr lang="en-US" dirty="0"/>
              <a:t>(–) </a:t>
            </a:r>
            <a:r>
              <a:rPr lang="el-GR" dirty="0"/>
              <a:t>ομοιόμορφα διασπαρμένα γύρω από τους πυρήνες</a:t>
            </a:r>
            <a:r>
              <a:rPr lang="en-US" dirty="0"/>
              <a:t> (+) </a:t>
            </a:r>
            <a:r>
              <a:rPr lang="el-GR" dirty="0"/>
              <a:t>ισορροπώντας πλήρως το φορτίο (μηδενισμός διπολικής ροπής)</a:t>
            </a:r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l-GR" dirty="0"/>
              <a:t>Ωστόσο</a:t>
            </a:r>
            <a:r>
              <a:rPr lang="en-US" dirty="0"/>
              <a:t>, </a:t>
            </a:r>
            <a:r>
              <a:rPr lang="el-GR" dirty="0"/>
              <a:t>τα ηλεκτρόνια βρίσκονται σε συνεχή τυχαία κίνηση εντός των μοριακών τροχιακών τους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75</a:t>
            </a:fld>
            <a:endParaRPr lang="en-US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949325"/>
          </a:xfrm>
        </p:spPr>
        <p:txBody>
          <a:bodyPr/>
          <a:lstStyle/>
          <a:p>
            <a:pPr eaLnBrk="1" hangingPunct="1"/>
            <a:r>
              <a:rPr lang="en-US" dirty="0"/>
              <a:t>1.12 </a:t>
            </a:r>
            <a:r>
              <a:rPr lang="el-GR" dirty="0"/>
              <a:t>Δυνάμεις Διασποράς </a:t>
            </a:r>
            <a:r>
              <a:rPr lang="en-US" dirty="0"/>
              <a:t>London</a:t>
            </a:r>
          </a:p>
        </p:txBody>
      </p:sp>
      <p:sp>
        <p:nvSpPr>
          <p:cNvPr id="83971" name="Content Placeholder 2"/>
          <p:cNvSpPr>
            <a:spLocks noGrp="1"/>
          </p:cNvSpPr>
          <p:nvPr>
            <p:ph sz="half" idx="1"/>
          </p:nvPr>
        </p:nvSpPr>
        <p:spPr>
          <a:xfrm>
            <a:off x="211138" y="896938"/>
            <a:ext cx="8726487" cy="3154362"/>
          </a:xfrm>
        </p:spPr>
        <p:txBody>
          <a:bodyPr/>
          <a:lstStyle/>
          <a:p>
            <a:pPr eaLnBrk="1" hangingPunct="1"/>
            <a:r>
              <a:rPr lang="el-GR" dirty="0"/>
              <a:t>Η συνεχής τυχαία κίνηση των ηλεκτρονίων στο μόριο</a:t>
            </a:r>
            <a:r>
              <a:rPr lang="en-US" dirty="0"/>
              <a:t> </a:t>
            </a:r>
            <a:r>
              <a:rPr lang="el-GR" dirty="0"/>
              <a:t>θα παράγει μερικές φορές μία κατανομή ηλεκτρονίων η οποία</a:t>
            </a:r>
            <a:r>
              <a:rPr lang="en-US" dirty="0"/>
              <a:t> </a:t>
            </a:r>
            <a:r>
              <a:rPr lang="el-GR" dirty="0"/>
              <a:t>ΔΕΝ είναι</a:t>
            </a:r>
            <a:r>
              <a:rPr lang="en-US" dirty="0"/>
              <a:t> </a:t>
            </a:r>
            <a:r>
              <a:rPr lang="el-GR" dirty="0"/>
              <a:t>ομοιόμορφα ισορροπημένη</a:t>
            </a:r>
            <a:r>
              <a:rPr lang="en-US" dirty="0"/>
              <a:t> </a:t>
            </a:r>
            <a:r>
              <a:rPr lang="el-GR" dirty="0"/>
              <a:t>με το θετικό φορτίο των πυρήνων</a:t>
            </a:r>
            <a:endParaRPr lang="en-US" dirty="0"/>
          </a:p>
          <a:p>
            <a:pPr eaLnBrk="1" hangingPunct="1"/>
            <a:r>
              <a:rPr lang="el-GR" dirty="0"/>
              <a:t>Μία τέτοια ακανόνιστη</a:t>
            </a:r>
            <a:r>
              <a:rPr lang="en-US" dirty="0"/>
              <a:t> </a:t>
            </a:r>
            <a:r>
              <a:rPr lang="el-GR" dirty="0"/>
              <a:t>κατανομή παράγει ένα προσωρινό δίπολο</a:t>
            </a:r>
            <a:r>
              <a:rPr lang="en-US" dirty="0"/>
              <a:t>, </a:t>
            </a:r>
            <a:r>
              <a:rPr lang="el-GR" dirty="0"/>
              <a:t>το οποίο μπορεί με τη σειρά του να επάγει ένα προσωρινό δίπολο σε ένα γειτονικό μόριο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76</a:t>
            </a:fld>
            <a:endParaRPr lang="en-US" dirty="0"/>
          </a:p>
        </p:txBody>
      </p:sp>
      <p:pic>
        <p:nvPicPr>
          <p:cNvPr id="2" name="Picture 1" descr="ID067_fg01_05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576" y="4253923"/>
            <a:ext cx="6528006" cy="1982718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949325"/>
          </a:xfrm>
        </p:spPr>
        <p:txBody>
          <a:bodyPr/>
          <a:lstStyle/>
          <a:p>
            <a:pPr eaLnBrk="1" hangingPunct="1"/>
            <a:r>
              <a:rPr lang="en-US" dirty="0"/>
              <a:t>1.12 </a:t>
            </a:r>
            <a:r>
              <a:rPr lang="el-GR" dirty="0"/>
              <a:t>Δυνάμεις Διασποράς </a:t>
            </a:r>
            <a:r>
              <a:rPr lang="en-US" dirty="0"/>
              <a:t>London</a:t>
            </a:r>
          </a:p>
        </p:txBody>
      </p:sp>
      <p:sp>
        <p:nvSpPr>
          <p:cNvPr id="84995" name="Content Placeholder 2"/>
          <p:cNvSpPr>
            <a:spLocks noGrp="1"/>
          </p:cNvSpPr>
          <p:nvPr>
            <p:ph sz="half" idx="1"/>
          </p:nvPr>
        </p:nvSpPr>
        <p:spPr>
          <a:xfrm>
            <a:off x="211138" y="896938"/>
            <a:ext cx="8726487" cy="3154362"/>
          </a:xfrm>
        </p:spPr>
        <p:txBody>
          <a:bodyPr/>
          <a:lstStyle/>
          <a:p>
            <a:pPr eaLnBrk="1" hangingPunct="1"/>
            <a:r>
              <a:rPr lang="el-GR" dirty="0"/>
              <a:t>Το αποτέλεσμα είναι μία παροδική έλξη μεταξύ των δύο μορίων</a:t>
            </a:r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l-GR" dirty="0"/>
              <a:t>Τέτοιες παροδικές έλξεις είναι γενικά ασθενείς</a:t>
            </a:r>
            <a:r>
              <a:rPr lang="en-US" dirty="0"/>
              <a:t>. </a:t>
            </a:r>
          </a:p>
          <a:p>
            <a:pPr eaLnBrk="1" hangingPunct="1"/>
            <a:r>
              <a:rPr lang="el-GR" dirty="0"/>
              <a:t>Αλλά όπως κάθε ασθενής έλξη</a:t>
            </a:r>
            <a:r>
              <a:rPr lang="en-US" dirty="0"/>
              <a:t>, </a:t>
            </a:r>
            <a:r>
              <a:rPr lang="el-GR" dirty="0"/>
              <a:t>εάν υπάρχουν σε ικανό αριθμό</a:t>
            </a:r>
            <a:r>
              <a:rPr lang="en-US" dirty="0"/>
              <a:t>, </a:t>
            </a:r>
            <a:r>
              <a:rPr lang="el-GR" dirty="0"/>
              <a:t>μπορούν να αθροιστούν σε μία ισχυρή έλξη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77</a:t>
            </a:fld>
            <a:endParaRPr lang="en-US" dirty="0"/>
          </a:p>
        </p:txBody>
      </p:sp>
      <p:pic>
        <p:nvPicPr>
          <p:cNvPr id="11" name="Picture 10" descr="ID067_fg01_05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576" y="2007469"/>
            <a:ext cx="6528006" cy="1982718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D066_unfg01_05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7142" y="2590555"/>
            <a:ext cx="3740695" cy="4474980"/>
          </a:xfrm>
          <a:prstGeom prst="rect">
            <a:avLst/>
          </a:prstGeom>
        </p:spPr>
      </p:pic>
      <p:sp>
        <p:nvSpPr>
          <p:cNvPr id="86018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949325"/>
          </a:xfrm>
        </p:spPr>
        <p:txBody>
          <a:bodyPr/>
          <a:lstStyle/>
          <a:p>
            <a:pPr eaLnBrk="1" hangingPunct="1"/>
            <a:r>
              <a:rPr lang="en-US" dirty="0"/>
              <a:t>1.12 </a:t>
            </a:r>
            <a:r>
              <a:rPr lang="el-GR" dirty="0"/>
              <a:t>Δυνάμεις Διασποράς </a:t>
            </a:r>
            <a:r>
              <a:rPr lang="en-US" dirty="0"/>
              <a:t>London</a:t>
            </a:r>
          </a:p>
        </p:txBody>
      </p:sp>
      <p:sp>
        <p:nvSpPr>
          <p:cNvPr id="86019" name="Content Placeholder 2"/>
          <p:cNvSpPr>
            <a:spLocks noGrp="1"/>
          </p:cNvSpPr>
          <p:nvPr>
            <p:ph sz="half" idx="1"/>
          </p:nvPr>
        </p:nvSpPr>
        <p:spPr>
          <a:xfrm>
            <a:off x="211138" y="896938"/>
            <a:ext cx="8726487" cy="3154362"/>
          </a:xfrm>
        </p:spPr>
        <p:txBody>
          <a:bodyPr/>
          <a:lstStyle/>
          <a:p>
            <a:pPr eaLnBrk="1" hangingPunct="1"/>
            <a:r>
              <a:rPr lang="el-GR" sz="2600" dirty="0"/>
              <a:t>Όσο μεγαλύτερο είναι το επιφανειακό εμβαδό ενός μορίου</a:t>
            </a:r>
            <a:r>
              <a:rPr lang="en-US" sz="2600" dirty="0"/>
              <a:t>, </a:t>
            </a:r>
            <a:r>
              <a:rPr lang="el-GR" sz="2600" dirty="0"/>
              <a:t>τόσο περισσότερες έλξεις μεταξύ παροδικών διπόλων είναι εφικτές</a:t>
            </a:r>
            <a:endParaRPr lang="en-US" sz="2600" dirty="0"/>
          </a:p>
          <a:p>
            <a:pPr eaLnBrk="1" hangingPunct="1"/>
            <a:r>
              <a:rPr lang="el-GR" sz="2600" dirty="0"/>
              <a:t>Σκεφτείτε τα πόδια της μικρής σαύρας</a:t>
            </a:r>
            <a:r>
              <a:rPr lang="en-US" sz="2600" dirty="0"/>
              <a:t> </a:t>
            </a:r>
            <a:r>
              <a:rPr lang="el-GR" sz="2600" dirty="0"/>
              <a:t>(</a:t>
            </a:r>
            <a:r>
              <a:rPr lang="en-US" sz="2600" dirty="0"/>
              <a:t>Gecko</a:t>
            </a:r>
            <a:r>
              <a:rPr lang="el-GR" sz="2600" dirty="0"/>
              <a:t>)</a:t>
            </a:r>
            <a:r>
              <a:rPr lang="en-US" sz="2600" dirty="0"/>
              <a:t>. </a:t>
            </a:r>
            <a:r>
              <a:rPr lang="el-GR" sz="2600" dirty="0"/>
              <a:t>Έχουν πολλές</a:t>
            </a:r>
            <a:r>
              <a:rPr lang="en-US" sz="2600" dirty="0"/>
              <a:t> </a:t>
            </a:r>
            <a:r>
              <a:rPr lang="el-GR" sz="2600" dirty="0"/>
              <a:t>ευκίνητες ίνες στα πόδια τους που μεγιστοποιούν την επιφάνεια επαφής</a:t>
            </a:r>
            <a:endParaRPr lang="en-US" sz="2600" dirty="0"/>
          </a:p>
        </p:txBody>
      </p:sp>
      <p:sp>
        <p:nvSpPr>
          <p:cNvPr id="86024" name="Content Placeholder 2"/>
          <p:cNvSpPr>
            <a:spLocks noGrp="1"/>
          </p:cNvSpPr>
          <p:nvPr>
            <p:ph sz="half" idx="1"/>
          </p:nvPr>
        </p:nvSpPr>
        <p:spPr>
          <a:xfrm>
            <a:off x="1787525" y="3389586"/>
            <a:ext cx="7123113" cy="1934889"/>
          </a:xfrm>
        </p:spPr>
        <p:txBody>
          <a:bodyPr/>
          <a:lstStyle/>
          <a:p>
            <a:pPr eaLnBrk="1" hangingPunct="1"/>
            <a:r>
              <a:rPr lang="el-GR" sz="2600" dirty="0"/>
              <a:t>Οι προκύπτουσες δυνάμεις διασποράς</a:t>
            </a:r>
            <a:r>
              <a:rPr lang="en-US" sz="2600" dirty="0"/>
              <a:t> London </a:t>
            </a:r>
            <a:r>
              <a:rPr lang="el-GR" sz="2600" dirty="0"/>
              <a:t>είναι αρκετά ισχυρές για να υποστηρίξουν το βάρος της μικρής σαύρας</a:t>
            </a:r>
            <a:endParaRPr lang="en-US" sz="26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78</a:t>
            </a:fld>
            <a:endParaRPr lang="en-US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949325"/>
          </a:xfrm>
        </p:spPr>
        <p:txBody>
          <a:bodyPr/>
          <a:lstStyle/>
          <a:p>
            <a:pPr eaLnBrk="1" hangingPunct="1"/>
            <a:r>
              <a:rPr lang="en-US" dirty="0"/>
              <a:t>1.12 </a:t>
            </a:r>
            <a:r>
              <a:rPr lang="el-GR" dirty="0"/>
              <a:t>Δυνάμεις Διασποράς </a:t>
            </a:r>
            <a:r>
              <a:rPr lang="en-US" dirty="0"/>
              <a:t>London</a:t>
            </a:r>
          </a:p>
        </p:txBody>
      </p:sp>
      <p:sp>
        <p:nvSpPr>
          <p:cNvPr id="87043" name="Content Placeholder 2"/>
          <p:cNvSpPr>
            <a:spLocks noGrp="1"/>
          </p:cNvSpPr>
          <p:nvPr>
            <p:ph sz="half" idx="1"/>
          </p:nvPr>
        </p:nvSpPr>
        <p:spPr>
          <a:xfrm>
            <a:off x="211138" y="896938"/>
            <a:ext cx="8726487" cy="3154362"/>
          </a:xfrm>
        </p:spPr>
        <p:txBody>
          <a:bodyPr/>
          <a:lstStyle/>
          <a:p>
            <a:pPr eaLnBrk="1" hangingPunct="1"/>
            <a:r>
              <a:rPr lang="el-GR" sz="2400" dirty="0"/>
              <a:t>Εξηγείστε γιατί τα μόρια με μεγαλύτερη μάζα γενικά έχουν υψηλότερα σημεία βρασμού</a:t>
            </a:r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l-GR" dirty="0"/>
              <a:t>Εξασκηθείτε με την ΑΝΑΠΤΥΞΗ ΔΕΞΙΟΤΗΤΑΣ</a:t>
            </a:r>
            <a:r>
              <a:rPr lang="en-US" dirty="0"/>
              <a:t> 1.10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79</a:t>
            </a:fld>
            <a:endParaRPr lang="en-US" dirty="0"/>
          </a:p>
        </p:txBody>
      </p:sp>
      <p:pic>
        <p:nvPicPr>
          <p:cNvPr id="2" name="Picture 1" descr="c01s09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44" y="2390319"/>
            <a:ext cx="8299466" cy="165193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193675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1.3 </a:t>
            </a:r>
            <a:r>
              <a:rPr lang="el-GR" dirty="0"/>
              <a:t>Απλές Δομές</a:t>
            </a:r>
            <a:r>
              <a:rPr lang="en-US" dirty="0"/>
              <a:t> Lewis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sz="half" idx="1"/>
          </p:nvPr>
        </p:nvSpPr>
        <p:spPr>
          <a:xfrm>
            <a:off x="193675" y="1177925"/>
            <a:ext cx="8743950" cy="5230813"/>
          </a:xfrm>
        </p:spPr>
        <p:txBody>
          <a:bodyPr/>
          <a:lstStyle/>
          <a:p>
            <a:pPr eaLnBrk="1" hangingPunct="1"/>
            <a:r>
              <a:rPr lang="el-GR" dirty="0"/>
              <a:t>Για Απλές Δομές </a:t>
            </a:r>
            <a:r>
              <a:rPr lang="en-US" dirty="0"/>
              <a:t>Lewis…</a:t>
            </a:r>
          </a:p>
          <a:p>
            <a:pPr marL="914400" lvl="1" indent="-457200" eaLnBrk="1" hangingPunct="1">
              <a:buFont typeface="Calibri" charset="0"/>
              <a:buAutoNum type="arabicPeriod"/>
            </a:pPr>
            <a:r>
              <a:rPr lang="el-GR" dirty="0"/>
              <a:t>Σχεδιάστε τα μεμονωμένα άτομα χρησιμοποιώντας </a:t>
            </a:r>
            <a:r>
              <a:rPr lang="en-US" dirty="0"/>
              <a:t> </a:t>
            </a:r>
            <a:r>
              <a:rPr lang="el-GR" dirty="0"/>
              <a:t>κουκκίδες για να αναπαραστήσετε τα ηλεκτρόνια σθένους</a:t>
            </a:r>
            <a:r>
              <a:rPr lang="en-US" dirty="0"/>
              <a:t>.</a:t>
            </a:r>
          </a:p>
          <a:p>
            <a:pPr marL="914400" lvl="1" indent="-457200" eaLnBrk="1" hangingPunct="1">
              <a:buFont typeface="Calibri" charset="0"/>
              <a:buAutoNum type="arabicPeriod"/>
            </a:pPr>
            <a:r>
              <a:rPr lang="el-GR" dirty="0"/>
              <a:t>Ενώστε τα άτομα ώστε να μοιράζονται </a:t>
            </a:r>
            <a:r>
              <a:rPr lang="el-GR" b="1" dirty="0"/>
              <a:t>ΖΕΥΓΗ</a:t>
            </a:r>
            <a:r>
              <a:rPr lang="en-US" b="1" dirty="0"/>
              <a:t> </a:t>
            </a:r>
            <a:r>
              <a:rPr lang="el-GR" dirty="0"/>
              <a:t>ηλεκτρονίων</a:t>
            </a:r>
            <a:r>
              <a:rPr lang="en-US" dirty="0"/>
              <a:t> </a:t>
            </a:r>
            <a:r>
              <a:rPr lang="el-GR" dirty="0"/>
              <a:t>για να σχηματίσετε πλήρεις οκτάδες</a:t>
            </a:r>
            <a:r>
              <a:rPr lang="en-US" dirty="0"/>
              <a:t>. </a:t>
            </a:r>
            <a:r>
              <a:rPr lang="el-GR" dirty="0"/>
              <a:t>Τί είναι η οκτάδα;</a:t>
            </a:r>
            <a:r>
              <a:rPr lang="en-US" dirty="0"/>
              <a:t> </a:t>
            </a:r>
          </a:p>
          <a:p>
            <a:pPr eaLnBrk="1" hangingPunct="1"/>
            <a:r>
              <a:rPr lang="el-GR" dirty="0"/>
              <a:t>Ας δούμε την</a:t>
            </a:r>
            <a:r>
              <a:rPr lang="en-US" dirty="0"/>
              <a:t> NH</a:t>
            </a:r>
            <a:r>
              <a:rPr lang="en-US" baseline="-25000" dirty="0"/>
              <a:t>3</a:t>
            </a:r>
            <a:r>
              <a:rPr lang="en-US" dirty="0"/>
              <a:t>, </a:t>
            </a:r>
            <a:r>
              <a:rPr lang="el-GR" dirty="0"/>
              <a:t>για παράδειγμα</a:t>
            </a:r>
            <a:r>
              <a:rPr lang="en-US" dirty="0"/>
              <a:t>…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l-GR" dirty="0"/>
              <a:t>Εξασκηθείτε με την ΑΝΑΠΤΥΞΗ ΔΕΞΙΟΤΗΤΑΣ</a:t>
            </a:r>
            <a:r>
              <a:rPr lang="en-US" dirty="0"/>
              <a:t> 1.3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2" name="Picture 1" descr="c01s01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891" y="3983690"/>
            <a:ext cx="3622115" cy="1026265"/>
          </a:xfrm>
          <a:prstGeom prst="rect">
            <a:avLst/>
          </a:prstGeom>
        </p:spPr>
      </p:pic>
      <p:pic>
        <p:nvPicPr>
          <p:cNvPr id="16" name="Picture 15" descr="c01s011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8" r="27867" b="35051"/>
          <a:stretch/>
        </p:blipFill>
        <p:spPr>
          <a:xfrm>
            <a:off x="2964282" y="3983690"/>
            <a:ext cx="1659132" cy="666548"/>
          </a:xfrm>
          <a:prstGeom prst="rect">
            <a:avLst/>
          </a:prstGeom>
        </p:spPr>
      </p:pic>
      <p:pic>
        <p:nvPicPr>
          <p:cNvPr id="18" name="Picture 17" descr="c01s011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8" r="59280" b="44394"/>
          <a:stretch/>
        </p:blipFill>
        <p:spPr>
          <a:xfrm>
            <a:off x="2208524" y="3983690"/>
            <a:ext cx="521281" cy="570670"/>
          </a:xfrm>
          <a:prstGeom prst="rect">
            <a:avLst/>
          </a:prstGeom>
        </p:spPr>
      </p:pic>
      <p:pic>
        <p:nvPicPr>
          <p:cNvPr id="19" name="Picture 18" descr="c01s011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8" r="59280" b="44394"/>
          <a:stretch/>
        </p:blipFill>
        <p:spPr>
          <a:xfrm>
            <a:off x="1452766" y="3983690"/>
            <a:ext cx="521281" cy="570670"/>
          </a:xfrm>
          <a:prstGeom prst="rect">
            <a:avLst/>
          </a:prstGeom>
        </p:spPr>
      </p:pic>
      <p:pic>
        <p:nvPicPr>
          <p:cNvPr id="20" name="Picture 19" descr="c01s011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7" t="-1995" r="73041" b="46389"/>
          <a:stretch/>
        </p:blipFill>
        <p:spPr>
          <a:xfrm>
            <a:off x="697008" y="3983690"/>
            <a:ext cx="521281" cy="57067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949325"/>
          </a:xfrm>
        </p:spPr>
        <p:txBody>
          <a:bodyPr/>
          <a:lstStyle/>
          <a:p>
            <a:pPr eaLnBrk="1" hangingPunct="1"/>
            <a:r>
              <a:rPr lang="en-US" dirty="0"/>
              <a:t>1.12 </a:t>
            </a:r>
            <a:r>
              <a:rPr lang="el-GR" dirty="0"/>
              <a:t>Δυνάμεις Διασποράς </a:t>
            </a:r>
            <a:r>
              <a:rPr lang="en-US" dirty="0"/>
              <a:t>London</a:t>
            </a:r>
          </a:p>
        </p:txBody>
      </p:sp>
      <p:sp>
        <p:nvSpPr>
          <p:cNvPr id="88067" name="Content Placeholder 2"/>
          <p:cNvSpPr>
            <a:spLocks noGrp="1"/>
          </p:cNvSpPr>
          <p:nvPr>
            <p:ph sz="half" idx="1"/>
          </p:nvPr>
        </p:nvSpPr>
        <p:spPr>
          <a:xfrm>
            <a:off x="211138" y="896938"/>
            <a:ext cx="8726487" cy="3154362"/>
          </a:xfrm>
        </p:spPr>
        <p:txBody>
          <a:bodyPr/>
          <a:lstStyle/>
          <a:p>
            <a:pPr eaLnBrk="1" hangingPunct="1"/>
            <a:r>
              <a:rPr lang="el-GR" sz="2400" dirty="0"/>
              <a:t>Εξηγείστε γιατί τα περισσότερο διακλαδισμένα μόρια γενικά έχουν χαμηλότερα σημεία βρασμού</a:t>
            </a:r>
            <a:endParaRPr lang="en-US" sz="2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80</a:t>
            </a:fld>
            <a:endParaRPr lang="en-US" dirty="0"/>
          </a:p>
        </p:txBody>
      </p:sp>
      <p:pic>
        <p:nvPicPr>
          <p:cNvPr id="2" name="Picture 1" descr="c01s09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47" y="2081961"/>
            <a:ext cx="8130318" cy="2151477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949325"/>
          </a:xfrm>
        </p:spPr>
        <p:txBody>
          <a:bodyPr/>
          <a:lstStyle/>
          <a:p>
            <a:pPr eaLnBrk="1" hangingPunct="1"/>
            <a:r>
              <a:rPr lang="en-US" dirty="0"/>
              <a:t>1.13 </a:t>
            </a:r>
            <a:r>
              <a:rPr lang="el-GR" dirty="0"/>
              <a:t>Διαλυτότητα</a:t>
            </a:r>
            <a:endParaRPr lang="en-US" dirty="0"/>
          </a:p>
        </p:txBody>
      </p:sp>
      <p:sp>
        <p:nvSpPr>
          <p:cNvPr id="89091" name="Content Placeholder 2"/>
          <p:cNvSpPr>
            <a:spLocks noGrp="1"/>
          </p:cNvSpPr>
          <p:nvPr>
            <p:ph sz="half" idx="1"/>
          </p:nvPr>
        </p:nvSpPr>
        <p:spPr>
          <a:xfrm>
            <a:off x="211138" y="896938"/>
            <a:ext cx="8726487" cy="4778648"/>
          </a:xfrm>
        </p:spPr>
        <p:txBody>
          <a:bodyPr/>
          <a:lstStyle/>
          <a:p>
            <a:pPr eaLnBrk="1" hangingPunct="1"/>
            <a:r>
              <a:rPr lang="el-GR" sz="2400" dirty="0"/>
              <a:t>Χρησιμοποιούμε την αρχή</a:t>
            </a:r>
            <a:r>
              <a:rPr lang="en-US" sz="2400" dirty="0"/>
              <a:t>, “</a:t>
            </a:r>
            <a:r>
              <a:rPr lang="el-GR" sz="2400" dirty="0"/>
              <a:t>τα όμοια διαλύουν τα όμοια</a:t>
            </a:r>
            <a:r>
              <a:rPr lang="en-US" sz="2400" dirty="0"/>
              <a:t>”</a:t>
            </a:r>
          </a:p>
          <a:p>
            <a:pPr eaLnBrk="1" hangingPunct="1"/>
            <a:r>
              <a:rPr lang="el-GR" sz="2400" dirty="0"/>
              <a:t>Οι πολικές ενώσεις</a:t>
            </a:r>
            <a:r>
              <a:rPr lang="en-US" sz="2400" dirty="0"/>
              <a:t> </a:t>
            </a:r>
            <a:r>
              <a:rPr lang="el-GR" sz="2400" b="1" dirty="0"/>
              <a:t>γενικά</a:t>
            </a:r>
            <a:r>
              <a:rPr lang="en-US" sz="2400" dirty="0"/>
              <a:t> </a:t>
            </a:r>
            <a:r>
              <a:rPr lang="el-GR" sz="2400" dirty="0"/>
              <a:t>αναμιγνύονται καλά με άλλες πολικές ενώσεις</a:t>
            </a:r>
            <a:endParaRPr lang="en-US" sz="2400" dirty="0"/>
          </a:p>
          <a:p>
            <a:pPr lvl="1" eaLnBrk="1" hangingPunct="1"/>
            <a:r>
              <a:rPr lang="el-GR" dirty="0"/>
              <a:t>Εάν οι αναμιγνυόμενες ενώσεις είναι όλες ικανές να σχηματίζουν δεσμούς </a:t>
            </a:r>
            <a:r>
              <a:rPr lang="en-US" dirty="0"/>
              <a:t>H </a:t>
            </a:r>
            <a:r>
              <a:rPr lang="el-GR" dirty="0"/>
              <a:t>και</a:t>
            </a:r>
            <a:r>
              <a:rPr lang="en-US" dirty="0"/>
              <a:t>/</a:t>
            </a:r>
            <a:r>
              <a:rPr lang="el-GR" dirty="0"/>
              <a:t>ή</a:t>
            </a:r>
            <a:r>
              <a:rPr lang="en-US" dirty="0"/>
              <a:t> </a:t>
            </a:r>
            <a:r>
              <a:rPr lang="el-GR" dirty="0"/>
              <a:t>ισχυρές</a:t>
            </a:r>
            <a:r>
              <a:rPr lang="en-US" dirty="0"/>
              <a:t> </a:t>
            </a:r>
            <a:r>
              <a:rPr lang="el-GR" dirty="0"/>
              <a:t>δυνάμεις διπόλου</a:t>
            </a:r>
            <a:r>
              <a:rPr lang="en-US" dirty="0"/>
              <a:t>-</a:t>
            </a:r>
            <a:r>
              <a:rPr lang="el-GR" dirty="0"/>
              <a:t>διπόλου</a:t>
            </a:r>
            <a:r>
              <a:rPr lang="en-US" dirty="0"/>
              <a:t>, </a:t>
            </a:r>
            <a:r>
              <a:rPr lang="el-GR" dirty="0"/>
              <a:t>τότε δεν υπάρχει λόγος γιατί δεν θα πρέπει να αναμιχθούν</a:t>
            </a:r>
            <a:endParaRPr lang="en-US" dirty="0"/>
          </a:p>
          <a:p>
            <a:pPr eaLnBrk="1" hangingPunct="1"/>
            <a:r>
              <a:rPr lang="el-GR" sz="2400" dirty="0"/>
              <a:t>Οι μη πολικές ενώσεις</a:t>
            </a:r>
            <a:r>
              <a:rPr lang="en-US" sz="2400" dirty="0"/>
              <a:t> </a:t>
            </a:r>
            <a:r>
              <a:rPr lang="el-GR" sz="2400" b="1" dirty="0"/>
              <a:t>γενικά</a:t>
            </a:r>
            <a:r>
              <a:rPr lang="en-US" sz="2400" b="1" dirty="0"/>
              <a:t> </a:t>
            </a:r>
            <a:r>
              <a:rPr lang="el-GR" sz="2400" dirty="0"/>
              <a:t>αναμιγνύονται καλά με άλλες μη πολικές ενώσεις</a:t>
            </a:r>
          </a:p>
          <a:p>
            <a:pPr lvl="1" eaLnBrk="1" hangingPunct="1"/>
            <a:r>
              <a:rPr lang="el-GR" dirty="0"/>
              <a:t>Εάν καμία από τις ενώσεις δεν είναι ικανή να σχηματίσει ισχυρές έλξεις</a:t>
            </a:r>
            <a:r>
              <a:rPr lang="en-US" dirty="0"/>
              <a:t>, </a:t>
            </a:r>
            <a:r>
              <a:rPr lang="el-GR" dirty="0"/>
              <a:t>τότε δεν θα πρέπει να διασπαστούν ισχυρές έλξεις για να τους επιτραπεί να αναμιχθούν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81</a:t>
            </a:fld>
            <a:endParaRPr lang="en-US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949325"/>
          </a:xfrm>
        </p:spPr>
        <p:txBody>
          <a:bodyPr/>
          <a:lstStyle/>
          <a:p>
            <a:pPr eaLnBrk="1" hangingPunct="1"/>
            <a:r>
              <a:rPr lang="en-US" dirty="0"/>
              <a:t>1.13 </a:t>
            </a:r>
            <a:r>
              <a:rPr lang="el-GR" dirty="0"/>
              <a:t>Διαλυτότητα</a:t>
            </a:r>
            <a:endParaRPr lang="en-US" dirty="0"/>
          </a:p>
        </p:txBody>
      </p:sp>
      <p:sp>
        <p:nvSpPr>
          <p:cNvPr id="90115" name="Content Placeholder 2"/>
          <p:cNvSpPr>
            <a:spLocks noGrp="1"/>
          </p:cNvSpPr>
          <p:nvPr>
            <p:ph sz="half" idx="1"/>
          </p:nvPr>
        </p:nvSpPr>
        <p:spPr>
          <a:xfrm>
            <a:off x="211138" y="896938"/>
            <a:ext cx="8726487" cy="3388438"/>
          </a:xfrm>
        </p:spPr>
        <p:txBody>
          <a:bodyPr/>
          <a:lstStyle/>
          <a:p>
            <a:pPr eaLnBrk="1" hangingPunct="1"/>
            <a:r>
              <a:rPr lang="el-GR" sz="2400" dirty="0"/>
              <a:t>Γνωρίζουμε ότι είναι δύσκολο να αναμίξουμε μία πολική ένωση </a:t>
            </a:r>
            <a:r>
              <a:rPr lang="en-US" sz="2400" dirty="0"/>
              <a:t>(</a:t>
            </a:r>
            <a:r>
              <a:rPr lang="el-GR" sz="2400" dirty="0"/>
              <a:t>όπως το νερό</a:t>
            </a:r>
            <a:r>
              <a:rPr lang="en-US" sz="2400" dirty="0"/>
              <a:t>) </a:t>
            </a:r>
            <a:r>
              <a:rPr lang="el-GR" sz="2400" dirty="0"/>
              <a:t>με μία μη πολική ένωση</a:t>
            </a:r>
            <a:r>
              <a:rPr lang="en-US" sz="2400" dirty="0"/>
              <a:t> (</a:t>
            </a:r>
            <a:r>
              <a:rPr lang="el-GR" sz="2400" dirty="0"/>
              <a:t>όπως το έλαιο</a:t>
            </a:r>
            <a:r>
              <a:rPr lang="en-US" sz="2400" dirty="0"/>
              <a:t>)</a:t>
            </a:r>
          </a:p>
          <a:p>
            <a:pPr lvl="1" eaLnBrk="1" hangingPunct="1"/>
            <a:r>
              <a:rPr lang="el-GR" sz="2000" dirty="0"/>
              <a:t>Δεν μπορούμε να χρησιμοποιήσουμε μόνο νερό για να καθαρίσουμε τα ρούχα μας που έχουν λερωθεί με έλαια </a:t>
            </a:r>
          </a:p>
          <a:p>
            <a:pPr eaLnBrk="1" hangingPunct="1"/>
            <a:r>
              <a:rPr lang="el-GR" sz="2400" dirty="0"/>
              <a:t>Για να απομακρύνουμε μη πολικά έλαια</a:t>
            </a:r>
            <a:r>
              <a:rPr lang="en-US" sz="2400" dirty="0"/>
              <a:t>, </a:t>
            </a:r>
            <a:r>
              <a:rPr lang="el-GR" sz="2400" dirty="0"/>
              <a:t>γράσο</a:t>
            </a:r>
            <a:r>
              <a:rPr lang="en-US" sz="2400" dirty="0"/>
              <a:t>, </a:t>
            </a:r>
            <a:r>
              <a:rPr lang="el-GR" sz="2400" dirty="0"/>
              <a:t>και λιπαρούς λεκέδες</a:t>
            </a:r>
            <a:r>
              <a:rPr lang="en-US" sz="2400" dirty="0"/>
              <a:t>, </a:t>
            </a:r>
            <a:r>
              <a:rPr lang="el-GR" sz="2400" dirty="0"/>
              <a:t>χρειαζόμαστε σαπούνι</a:t>
            </a:r>
            <a:endParaRPr lang="en-US" sz="2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82</a:t>
            </a:fld>
            <a:endParaRPr lang="en-US" dirty="0"/>
          </a:p>
        </p:txBody>
      </p:sp>
      <p:pic>
        <p:nvPicPr>
          <p:cNvPr id="2" name="Picture 1" descr="ID069c_fg01_053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83" y="3642869"/>
            <a:ext cx="8283167" cy="2003992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949325"/>
          </a:xfrm>
        </p:spPr>
        <p:txBody>
          <a:bodyPr/>
          <a:lstStyle/>
          <a:p>
            <a:pPr eaLnBrk="1" hangingPunct="1"/>
            <a:r>
              <a:rPr lang="en-US" dirty="0"/>
              <a:t>1.13 </a:t>
            </a:r>
            <a:r>
              <a:rPr lang="el-GR" dirty="0"/>
              <a:t>Διαλυτότητα</a:t>
            </a:r>
            <a:endParaRPr lang="en-US" dirty="0"/>
          </a:p>
        </p:txBody>
      </p:sp>
      <p:sp>
        <p:nvSpPr>
          <p:cNvPr id="91139" name="Content Placeholder 2"/>
          <p:cNvSpPr>
            <a:spLocks noGrp="1"/>
          </p:cNvSpPr>
          <p:nvPr>
            <p:ph sz="half" idx="1"/>
          </p:nvPr>
        </p:nvSpPr>
        <p:spPr>
          <a:xfrm>
            <a:off x="211138" y="896938"/>
            <a:ext cx="8726487" cy="3154362"/>
          </a:xfrm>
        </p:spPr>
        <p:txBody>
          <a:bodyPr/>
          <a:lstStyle/>
          <a:p>
            <a:pPr eaLnBrk="1" hangingPunct="1"/>
            <a:r>
              <a:rPr lang="el-GR" sz="2000" dirty="0"/>
              <a:t>Τα μόρια του σαπουνιού οργανώνονται σε μικκύλια στο νερό, τα οποία σχηματίζουν ένα μη πολικό εσωτερικό παρασύροντας την ελαιώδη ακαθαρσία</a:t>
            </a:r>
            <a:r>
              <a:rPr lang="en-US" sz="2000" dirty="0"/>
              <a:t>.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83</a:t>
            </a:fld>
            <a:endParaRPr lang="en-US" dirty="0"/>
          </a:p>
        </p:txBody>
      </p:sp>
      <p:pic>
        <p:nvPicPr>
          <p:cNvPr id="2" name="Picture 1" descr="ID069d_fg01_054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0" y="2266938"/>
            <a:ext cx="5054760" cy="2966924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949325"/>
          </a:xfrm>
        </p:spPr>
        <p:txBody>
          <a:bodyPr/>
          <a:lstStyle/>
          <a:p>
            <a:pPr eaLnBrk="1" hangingPunct="1"/>
            <a:r>
              <a:rPr lang="en-US" dirty="0"/>
              <a:t>1.13 </a:t>
            </a:r>
            <a:r>
              <a:rPr lang="el-GR" dirty="0"/>
              <a:t>Διαλυτότητα</a:t>
            </a:r>
            <a:endParaRPr lang="en-US" dirty="0"/>
          </a:p>
        </p:txBody>
      </p:sp>
      <p:sp>
        <p:nvSpPr>
          <p:cNvPr id="92163" name="Content Placeholder 2"/>
          <p:cNvSpPr>
            <a:spLocks noGrp="1"/>
          </p:cNvSpPr>
          <p:nvPr>
            <p:ph sz="half" idx="1"/>
          </p:nvPr>
        </p:nvSpPr>
        <p:spPr>
          <a:xfrm>
            <a:off x="211138" y="896938"/>
            <a:ext cx="8726487" cy="3154362"/>
          </a:xfrm>
        </p:spPr>
        <p:txBody>
          <a:bodyPr/>
          <a:lstStyle/>
          <a:p>
            <a:pPr eaLnBrk="1" hangingPunct="1"/>
            <a:r>
              <a:rPr lang="el-GR" dirty="0"/>
              <a:t>Ποια έλξη είναι γενικά ισχυρότερη;</a:t>
            </a:r>
            <a:endParaRPr lang="en-US" dirty="0"/>
          </a:p>
          <a:p>
            <a:pPr lvl="1" eaLnBrk="1" hangingPunct="1"/>
            <a:r>
              <a:rPr lang="el-GR" dirty="0"/>
              <a:t>Η έλξη μεταξύ ενός μόνιμου διπόλου και ενός επαγώγιμου διπόλου</a:t>
            </a:r>
            <a:r>
              <a:rPr lang="en-US" dirty="0"/>
              <a:t> </a:t>
            </a:r>
          </a:p>
          <a:p>
            <a:pPr lvl="1" eaLnBrk="1" hangingPunct="1">
              <a:buFont typeface="Arial" charset="0"/>
              <a:buNone/>
            </a:pPr>
            <a:r>
              <a:rPr lang="en-US" dirty="0"/>
              <a:t>	</a:t>
            </a:r>
            <a:r>
              <a:rPr lang="el-GR" b="1" dirty="0"/>
              <a:t>ή</a:t>
            </a:r>
            <a:endParaRPr lang="en-US" b="1" dirty="0"/>
          </a:p>
          <a:p>
            <a:pPr lvl="1" eaLnBrk="1" hangingPunct="1"/>
            <a:r>
              <a:rPr lang="el-GR" dirty="0"/>
              <a:t>Η έλξη μεταξύ ενός παροδικού διπόλου και ενός επαγώγιμου διπόλου</a:t>
            </a:r>
            <a:endParaRPr lang="en-US" dirty="0"/>
          </a:p>
          <a:p>
            <a:pPr lvl="1" eaLnBrk="1" hangingPunct="1"/>
            <a:endParaRPr lang="en-US" dirty="0"/>
          </a:p>
          <a:p>
            <a:pPr eaLnBrk="1" hangingPunct="1"/>
            <a:r>
              <a:rPr lang="el-GR" dirty="0"/>
              <a:t>Ποια έλξη είναι γενικά ισχυρότερη;</a:t>
            </a:r>
            <a:endParaRPr lang="en-US" dirty="0"/>
          </a:p>
          <a:p>
            <a:pPr lvl="1" eaLnBrk="1" hangingPunct="1"/>
            <a:r>
              <a:rPr lang="el-GR" dirty="0"/>
              <a:t>Η έλξη μεταξύ ενός πολικού κι ενός μη πολικού μορίου</a:t>
            </a:r>
            <a:endParaRPr lang="en-US" dirty="0"/>
          </a:p>
          <a:p>
            <a:pPr lvl="1" eaLnBrk="1" hangingPunct="1">
              <a:buFont typeface="Arial" charset="0"/>
              <a:buNone/>
            </a:pPr>
            <a:r>
              <a:rPr lang="en-US" dirty="0"/>
              <a:t>	</a:t>
            </a:r>
            <a:r>
              <a:rPr lang="el-GR" b="1" dirty="0"/>
              <a:t>ή</a:t>
            </a:r>
            <a:endParaRPr lang="en-US" b="1" dirty="0"/>
          </a:p>
          <a:p>
            <a:pPr lvl="1" eaLnBrk="1" hangingPunct="1"/>
            <a:r>
              <a:rPr lang="el-GR" dirty="0"/>
              <a:t>Η έλξη μεταξύ δύο μη πολικών μορίων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84</a:t>
            </a:fld>
            <a:endParaRPr lang="en-US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949325"/>
          </a:xfrm>
        </p:spPr>
        <p:txBody>
          <a:bodyPr/>
          <a:lstStyle/>
          <a:p>
            <a:pPr eaLnBrk="1" hangingPunct="1"/>
            <a:r>
              <a:rPr lang="en-US" dirty="0"/>
              <a:t>1.13 </a:t>
            </a:r>
            <a:r>
              <a:rPr lang="el-GR" dirty="0"/>
              <a:t>Διαλυτότητα</a:t>
            </a:r>
            <a:endParaRPr lang="en-US" dirty="0"/>
          </a:p>
        </p:txBody>
      </p:sp>
      <p:sp>
        <p:nvSpPr>
          <p:cNvPr id="93187" name="Content Placeholder 2"/>
          <p:cNvSpPr>
            <a:spLocks noGrp="1"/>
          </p:cNvSpPr>
          <p:nvPr>
            <p:ph sz="half" idx="1"/>
          </p:nvPr>
        </p:nvSpPr>
        <p:spPr>
          <a:xfrm>
            <a:off x="211138" y="896938"/>
            <a:ext cx="8726487" cy="3154362"/>
          </a:xfrm>
        </p:spPr>
        <p:txBody>
          <a:bodyPr/>
          <a:lstStyle/>
          <a:p>
            <a:pPr eaLnBrk="1" hangingPunct="1"/>
            <a:r>
              <a:rPr lang="el-GR" dirty="0"/>
              <a:t>Γιατί δεν θα διαλυόταν εύκολα στο νερό μία μη πολική ένωση; </a:t>
            </a:r>
            <a:endParaRPr lang="en-US" dirty="0"/>
          </a:p>
          <a:p>
            <a:pPr eaLnBrk="1" hangingPunct="1"/>
            <a:r>
              <a:rPr lang="el-GR" dirty="0"/>
              <a:t>Μήπως επειδή τα μόρια του νερού απωθούν τα μη πολικά μόρια;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85</a:t>
            </a:fld>
            <a:endParaRPr lang="en-US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>
          <a:xfrm>
            <a:off x="457200" y="193675"/>
            <a:ext cx="8229600" cy="1143000"/>
          </a:xfrm>
        </p:spPr>
        <p:txBody>
          <a:bodyPr/>
          <a:lstStyle/>
          <a:p>
            <a:pPr eaLnBrk="1" hangingPunct="1"/>
            <a:r>
              <a:rPr lang="el-GR" sz="3600" dirty="0"/>
              <a:t>Επιπλέον Προβλήματα Εξάσκησης</a:t>
            </a:r>
            <a:endParaRPr lang="en-US" sz="3600" dirty="0"/>
          </a:p>
        </p:txBody>
      </p:sp>
      <p:sp>
        <p:nvSpPr>
          <p:cNvPr id="94211" name="Content Placeholder 2"/>
          <p:cNvSpPr>
            <a:spLocks noGrp="1"/>
          </p:cNvSpPr>
          <p:nvPr>
            <p:ph sz="half" idx="1"/>
          </p:nvPr>
        </p:nvSpPr>
        <p:spPr>
          <a:xfrm>
            <a:off x="193675" y="1177925"/>
            <a:ext cx="8743950" cy="5230813"/>
          </a:xfrm>
        </p:spPr>
        <p:txBody>
          <a:bodyPr/>
          <a:lstStyle/>
          <a:p>
            <a:pPr eaLnBrk="1" hangingPunct="1"/>
            <a:r>
              <a:rPr lang="el-GR" dirty="0"/>
              <a:t>Σχεδιάστε τη δομή της ένωσης</a:t>
            </a:r>
            <a:r>
              <a:rPr lang="en-US" dirty="0"/>
              <a:t> C</a:t>
            </a:r>
            <a:r>
              <a:rPr lang="en-US" baseline="-25000" dirty="0"/>
              <a:t>2</a:t>
            </a:r>
            <a:r>
              <a:rPr lang="en-US" dirty="0"/>
              <a:t>Cl</a:t>
            </a:r>
            <a:r>
              <a:rPr lang="en-US" baseline="-25000" dirty="0"/>
              <a:t>3</a:t>
            </a:r>
            <a:r>
              <a:rPr lang="en-US" dirty="0"/>
              <a:t>N</a:t>
            </a:r>
            <a:endParaRPr lang="en-US" baseline="-25000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l-GR" dirty="0"/>
              <a:t>Σχεδιάστε τη δομή της ένωσης </a:t>
            </a:r>
            <a:r>
              <a:rPr lang="en-US" dirty="0"/>
              <a:t>CH</a:t>
            </a:r>
            <a:r>
              <a:rPr lang="en-US" baseline="-25000" dirty="0"/>
              <a:t>2</a:t>
            </a:r>
            <a:r>
              <a:rPr lang="en-US" dirty="0"/>
              <a:t>O</a:t>
            </a:r>
            <a:endParaRPr lang="en-US" baseline="-25000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l-GR" dirty="0"/>
              <a:t>Σχεδιάστε τη δομή της ένωσης </a:t>
            </a:r>
            <a:r>
              <a:rPr lang="en-US" dirty="0"/>
              <a:t>CH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2</a:t>
            </a:r>
          </a:p>
          <a:p>
            <a:pPr eaLnBrk="1" hangingPunct="1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86</a:t>
            </a:fld>
            <a:endParaRPr lang="en-US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itle 1"/>
          <p:cNvSpPr>
            <a:spLocks noGrp="1"/>
          </p:cNvSpPr>
          <p:nvPr>
            <p:ph type="title"/>
          </p:nvPr>
        </p:nvSpPr>
        <p:spPr>
          <a:xfrm>
            <a:off x="457200" y="193675"/>
            <a:ext cx="8229600" cy="1143000"/>
          </a:xfrm>
        </p:spPr>
        <p:txBody>
          <a:bodyPr/>
          <a:lstStyle/>
          <a:p>
            <a:pPr eaLnBrk="1" hangingPunct="1"/>
            <a:r>
              <a:rPr lang="el-GR" sz="3600" dirty="0"/>
              <a:t>Επιπλέον Προβλήματα Εξάσκησης</a:t>
            </a:r>
            <a:endParaRPr lang="en-US" sz="3600" dirty="0"/>
          </a:p>
        </p:txBody>
      </p:sp>
      <p:sp>
        <p:nvSpPr>
          <p:cNvPr id="2053" name="Content Placeholder 2"/>
          <p:cNvSpPr>
            <a:spLocks noGrp="1"/>
          </p:cNvSpPr>
          <p:nvPr>
            <p:ph sz="half" idx="1"/>
          </p:nvPr>
        </p:nvSpPr>
        <p:spPr>
          <a:xfrm>
            <a:off x="193675" y="1177925"/>
            <a:ext cx="8743950" cy="5230813"/>
          </a:xfrm>
        </p:spPr>
        <p:txBody>
          <a:bodyPr/>
          <a:lstStyle/>
          <a:p>
            <a:pPr eaLnBrk="1" hangingPunct="1"/>
            <a:r>
              <a:rPr lang="el-GR" dirty="0"/>
              <a:t>Υπολογίστε όλα τα τυπικά φορτία στις παρακάτω δομές</a:t>
            </a:r>
            <a:r>
              <a:rPr lang="en-US" dirty="0"/>
              <a:t>.</a:t>
            </a:r>
            <a:endParaRPr lang="en-US" baseline="-25000" dirty="0"/>
          </a:p>
          <a:p>
            <a:pPr marL="0" indent="0" eaLnBrk="1" hangingPunct="1">
              <a:buNone/>
            </a:pPr>
            <a:endParaRPr lang="en-US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428750" y="2579688"/>
          <a:ext cx="2205038" cy="181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8" name="CS ChemDraw Drawing" r:id="rId4" imgW="1470420" imgH="1212820" progId="ChemDraw.Document.6.0">
                  <p:embed/>
                </p:oleObj>
              </mc:Choice>
              <mc:Fallback>
                <p:oleObj name="CS ChemDraw Drawing" r:id="rId4" imgW="1470420" imgH="1212820" progId="ChemDraw.Document.6.0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0" y="2579688"/>
                        <a:ext cx="2205038" cy="181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4"/>
          <p:cNvGraphicFramePr>
            <a:graphicFrameLocks noChangeAspect="1"/>
          </p:cNvGraphicFramePr>
          <p:nvPr/>
        </p:nvGraphicFramePr>
        <p:xfrm>
          <a:off x="5095875" y="2457450"/>
          <a:ext cx="2259013" cy="218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9" name="CS ChemDraw Drawing" r:id="rId6" imgW="1506870" imgH="1456516" progId="ChemDraw.Document.6.0">
                  <p:embed/>
                </p:oleObj>
              </mc:Choice>
              <mc:Fallback>
                <p:oleObj name="CS ChemDraw Drawing" r:id="rId6" imgW="1506870" imgH="1456516" progId="ChemDraw.Document.6.0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5875" y="2457450"/>
                        <a:ext cx="2259013" cy="218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87</a:t>
            </a:fld>
            <a:endParaRPr lang="en-US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>
          <a:xfrm>
            <a:off x="457200" y="193675"/>
            <a:ext cx="8229600" cy="1143000"/>
          </a:xfrm>
        </p:spPr>
        <p:txBody>
          <a:bodyPr/>
          <a:lstStyle/>
          <a:p>
            <a:pPr eaLnBrk="1" hangingPunct="1"/>
            <a:r>
              <a:rPr lang="el-GR" sz="3600" dirty="0"/>
              <a:t>Επιπλέον Προβλήματα Εξάσκησης</a:t>
            </a:r>
            <a:endParaRPr lang="en-US" sz="3600" dirty="0"/>
          </a:p>
        </p:txBody>
      </p:sp>
      <p:sp>
        <p:nvSpPr>
          <p:cNvPr id="95235" name="Content Placeholder 2"/>
          <p:cNvSpPr>
            <a:spLocks noGrp="1"/>
          </p:cNvSpPr>
          <p:nvPr>
            <p:ph sz="half" idx="1"/>
          </p:nvPr>
        </p:nvSpPr>
        <p:spPr>
          <a:xfrm>
            <a:off x="193675" y="1177925"/>
            <a:ext cx="8743950" cy="5230813"/>
          </a:xfrm>
        </p:spPr>
        <p:txBody>
          <a:bodyPr/>
          <a:lstStyle/>
          <a:p>
            <a:pPr eaLnBrk="1" hangingPunct="1"/>
            <a:r>
              <a:rPr lang="el-GR" sz="2400" dirty="0"/>
              <a:t>Πόσοι κόμβοι υπάρχουν στην </a:t>
            </a:r>
            <a:r>
              <a:rPr lang="en-US" sz="2400" dirty="0"/>
              <a:t>3s </a:t>
            </a:r>
            <a:r>
              <a:rPr lang="el-GR" sz="2400" dirty="0" err="1"/>
              <a:t>υποστιβάδα</a:t>
            </a:r>
            <a:r>
              <a:rPr lang="el-GR" sz="2400"/>
              <a:t>;</a:t>
            </a:r>
            <a:r>
              <a:rPr lang="en-US" sz="2400"/>
              <a:t> </a:t>
            </a:r>
            <a:endParaRPr lang="en-US" sz="2400" dirty="0"/>
          </a:p>
          <a:p>
            <a:pPr eaLnBrk="1" hangingPunct="1"/>
            <a:endParaRPr lang="en-US" sz="2400" baseline="-25000" dirty="0"/>
          </a:p>
          <a:p>
            <a:pPr eaLnBrk="1" hangingPunct="1"/>
            <a:r>
              <a:rPr lang="el-GR" sz="2400" dirty="0"/>
              <a:t>Πόσοι κόμβοι υπάρχουν σε ένα τυπικό </a:t>
            </a:r>
            <a:r>
              <a:rPr lang="el-GR" sz="2400" i="1" dirty="0"/>
              <a:t>σ</a:t>
            </a:r>
            <a:r>
              <a:rPr lang="el-GR" sz="2400" dirty="0"/>
              <a:t> αντιδεσμικό μοριακό τροχιακό; </a:t>
            </a:r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l-GR" sz="2400" dirty="0"/>
              <a:t>Πόσοι κόμβοι υπάρχουν σε ένα τυπικό</a:t>
            </a:r>
            <a:r>
              <a:rPr lang="en-US" sz="2400" dirty="0"/>
              <a:t> </a:t>
            </a:r>
            <a:r>
              <a:rPr lang="en-US" sz="2400" i="1" dirty="0"/>
              <a:t>sp</a:t>
            </a:r>
            <a:r>
              <a:rPr lang="en-US" sz="2400" i="1" baseline="30000" dirty="0"/>
              <a:t>3</a:t>
            </a:r>
            <a:r>
              <a:rPr lang="en-US" sz="2400" dirty="0"/>
              <a:t> </a:t>
            </a:r>
            <a:r>
              <a:rPr lang="el-GR" sz="2400" dirty="0"/>
              <a:t>τροχιακό;</a:t>
            </a:r>
            <a:r>
              <a:rPr lang="en-US" sz="2400" dirty="0"/>
              <a:t> </a:t>
            </a:r>
            <a:endParaRPr lang="en-US" sz="2400" baseline="-250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l-GR" sz="2400" dirty="0"/>
              <a:t>Πόσοι κόμβοι υπάρχουν σε ένα τυπικό </a:t>
            </a:r>
            <a:r>
              <a:rPr lang="el-GR" sz="2400" i="1" dirty="0"/>
              <a:t>π</a:t>
            </a:r>
            <a:r>
              <a:rPr lang="en-US" sz="2400" dirty="0"/>
              <a:t> </a:t>
            </a:r>
            <a:r>
              <a:rPr lang="el-GR" sz="2400" dirty="0"/>
              <a:t>δεσμικό μοριακό τροχιακό;</a:t>
            </a:r>
            <a:r>
              <a:rPr lang="en-US" sz="2400" dirty="0"/>
              <a:t> </a:t>
            </a:r>
          </a:p>
          <a:p>
            <a:pPr eaLnBrk="1" hangingPunct="1"/>
            <a:endParaRPr lang="en-US" sz="2400" baseline="-25000" dirty="0"/>
          </a:p>
          <a:p>
            <a:pPr eaLnBrk="1" hangingPunct="1"/>
            <a:r>
              <a:rPr lang="el-GR" sz="2400" dirty="0"/>
              <a:t>Πόσοι κόμβοι υπάρχουν σε ένα τυπικό</a:t>
            </a:r>
            <a:r>
              <a:rPr lang="en-US" sz="2400" dirty="0"/>
              <a:t> </a:t>
            </a:r>
            <a:r>
              <a:rPr lang="el-GR" sz="2400" i="1" dirty="0"/>
              <a:t>π</a:t>
            </a:r>
            <a:r>
              <a:rPr lang="en-US" sz="2400" dirty="0"/>
              <a:t> </a:t>
            </a:r>
            <a:r>
              <a:rPr lang="el-GR" sz="2400" dirty="0"/>
              <a:t>αντιδεσμικό μοριακό τροχιακό;</a:t>
            </a:r>
            <a:r>
              <a:rPr lang="en-US" sz="2400" dirty="0"/>
              <a:t>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1-</a:t>
            </a:r>
            <a:fld id="{A2C952A5-9C6C-D843-ABE6-91C8FE848B72}" type="slidenum">
              <a:rPr lang="en-US" smtClean="0"/>
              <a:pPr/>
              <a:t>88</a:t>
            </a:fld>
            <a:endParaRPr lang="en-US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itle 1"/>
          <p:cNvSpPr>
            <a:spLocks noGrp="1"/>
          </p:cNvSpPr>
          <p:nvPr>
            <p:ph type="title"/>
          </p:nvPr>
        </p:nvSpPr>
        <p:spPr>
          <a:xfrm>
            <a:off x="457200" y="193675"/>
            <a:ext cx="8229600" cy="1143000"/>
          </a:xfrm>
        </p:spPr>
        <p:txBody>
          <a:bodyPr/>
          <a:lstStyle/>
          <a:p>
            <a:pPr eaLnBrk="1" hangingPunct="1"/>
            <a:r>
              <a:rPr lang="el-GR" sz="3600" dirty="0"/>
              <a:t>Επιπλέον Προβλήματα Εξάσκησης</a:t>
            </a:r>
            <a:endParaRPr lang="en-US" sz="3600" dirty="0"/>
          </a:p>
        </p:txBody>
      </p:sp>
      <p:sp>
        <p:nvSpPr>
          <p:cNvPr id="3078" name="Content Placeholder 2"/>
          <p:cNvSpPr>
            <a:spLocks noGrp="1"/>
          </p:cNvSpPr>
          <p:nvPr>
            <p:ph sz="half" idx="1"/>
          </p:nvPr>
        </p:nvSpPr>
        <p:spPr>
          <a:xfrm>
            <a:off x="193675" y="1177925"/>
            <a:ext cx="8743950" cy="5230813"/>
          </a:xfrm>
        </p:spPr>
        <p:txBody>
          <a:bodyPr/>
          <a:lstStyle/>
          <a:p>
            <a:pPr eaLnBrk="1" hangingPunct="1"/>
            <a:r>
              <a:rPr lang="el-GR" sz="2400" dirty="0"/>
              <a:t>Αναλύστε τη γεωμετρία, την πολικότητα και τους τύπους των ενδομοριακών έλξεων των παρακάτω μορίων</a:t>
            </a:r>
            <a:r>
              <a:rPr lang="en-US" dirty="0"/>
              <a:t>.</a:t>
            </a:r>
            <a:endParaRPr lang="en-US" baseline="-25000" dirty="0"/>
          </a:p>
          <a:p>
            <a:pPr eaLnBrk="1" hangingPunct="1"/>
            <a:endParaRPr lang="en-US" baseline="-25000" dirty="0"/>
          </a:p>
          <a:p>
            <a:pPr eaLnBrk="1" hangingPunct="1"/>
            <a:endParaRPr lang="en-US" baseline="-25000" dirty="0"/>
          </a:p>
          <a:p>
            <a:pPr eaLnBrk="1" hangingPunct="1"/>
            <a:endParaRPr lang="en-US" baseline="-25000" dirty="0"/>
          </a:p>
          <a:p>
            <a:pPr eaLnBrk="1" hangingPunct="1"/>
            <a:endParaRPr lang="en-US" dirty="0"/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3359150" y="2520950"/>
          <a:ext cx="1906588" cy="1154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7" name="CS ChemDraw Drawing" r:id="rId4" imgW="1905930" imgH="1154861" progId="ChemDraw.Document.6.0">
                  <p:embed/>
                </p:oleObj>
              </mc:Choice>
              <mc:Fallback>
                <p:oleObj name="CS ChemDraw Drawing" r:id="rId4" imgW="1905930" imgH="1154861" progId="ChemDraw.Document.6.0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0" y="2520950"/>
                        <a:ext cx="1906588" cy="1154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4"/>
          <p:cNvGraphicFramePr>
            <a:graphicFrameLocks noChangeAspect="1"/>
          </p:cNvGraphicFramePr>
          <p:nvPr/>
        </p:nvGraphicFramePr>
        <p:xfrm>
          <a:off x="6537325" y="2520950"/>
          <a:ext cx="1906588" cy="1427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8" name="CS ChemDraw Drawing" r:id="rId6" imgW="1906200" imgH="1427402" progId="ChemDraw.Document.6.0">
                  <p:embed/>
                </p:oleObj>
              </mc:Choice>
              <mc:Fallback>
                <p:oleObj name="CS ChemDraw Drawing" r:id="rId6" imgW="1906200" imgH="1427402" progId="ChemDraw.Document.6.0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37325" y="2520950"/>
                        <a:ext cx="1906588" cy="1427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5"/>
          <p:cNvGraphicFramePr>
            <a:graphicFrameLocks noChangeAspect="1"/>
          </p:cNvGraphicFramePr>
          <p:nvPr/>
        </p:nvGraphicFramePr>
        <p:xfrm>
          <a:off x="815975" y="2987675"/>
          <a:ext cx="1560513" cy="881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9" name="CS ChemDraw Drawing" r:id="rId8" imgW="1560060" imgH="880433" progId="ChemDraw.Document.6.0">
                  <p:embed/>
                </p:oleObj>
              </mc:Choice>
              <mc:Fallback>
                <p:oleObj name="CS ChemDraw Drawing" r:id="rId8" imgW="1560060" imgH="880433" progId="ChemDraw.Document.6.0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975" y="2987675"/>
                        <a:ext cx="1560513" cy="881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89</a:t>
            </a:fld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193675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1.3 </a:t>
            </a:r>
            <a:r>
              <a:rPr lang="el-GR" dirty="0"/>
              <a:t>Απλές Δομές</a:t>
            </a:r>
            <a:r>
              <a:rPr lang="en-US" dirty="0"/>
              <a:t> Lewis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sz="half" idx="1"/>
          </p:nvPr>
        </p:nvSpPr>
        <p:spPr>
          <a:xfrm>
            <a:off x="193675" y="1177925"/>
            <a:ext cx="8743950" cy="5230813"/>
          </a:xfrm>
        </p:spPr>
        <p:txBody>
          <a:bodyPr/>
          <a:lstStyle/>
          <a:p>
            <a:pPr eaLnBrk="1" hangingPunct="1"/>
            <a:r>
              <a:rPr lang="el-GR" dirty="0"/>
              <a:t>Για Απλές Δομές</a:t>
            </a:r>
            <a:r>
              <a:rPr lang="en-US" dirty="0"/>
              <a:t> Lewis…</a:t>
            </a:r>
          </a:p>
          <a:p>
            <a:pPr marL="914400" lvl="1" indent="-457200" eaLnBrk="1" hangingPunct="1">
              <a:buFont typeface="Calibri" charset="0"/>
              <a:buAutoNum type="arabicPeriod"/>
            </a:pPr>
            <a:r>
              <a:rPr lang="el-GR" dirty="0"/>
              <a:t>Σχεδιάστε τα μεμονωμένα άτομα χρησιμοποιώντας </a:t>
            </a:r>
            <a:r>
              <a:rPr lang="en-US" dirty="0"/>
              <a:t> </a:t>
            </a:r>
            <a:r>
              <a:rPr lang="el-GR" dirty="0"/>
              <a:t>κουκκίδες για να αναπαραστήσετε τα ηλεκτρόνια σθένους</a:t>
            </a:r>
            <a:r>
              <a:rPr lang="en-US" dirty="0"/>
              <a:t>.</a:t>
            </a:r>
          </a:p>
          <a:p>
            <a:pPr marL="914400" lvl="1" indent="-457200" eaLnBrk="1" hangingPunct="1">
              <a:buFont typeface="Calibri" charset="0"/>
              <a:buAutoNum type="arabicPeriod"/>
            </a:pPr>
            <a:r>
              <a:rPr lang="el-GR" dirty="0"/>
              <a:t>Ενώστε τα άτομα ώστε να μοιράζονται ΖΕΥΓΗ ηλεκτρονίων για να σχηματίσετε πλήρεις οκτάδες</a:t>
            </a:r>
            <a:r>
              <a:rPr lang="en-US" dirty="0"/>
              <a:t>. </a:t>
            </a:r>
            <a:r>
              <a:rPr lang="el-GR" dirty="0"/>
              <a:t>ΤΙ είναι η οκτάδα;</a:t>
            </a:r>
            <a:r>
              <a:rPr lang="en-US" dirty="0"/>
              <a:t> </a:t>
            </a:r>
          </a:p>
          <a:p>
            <a:pPr eaLnBrk="1" hangingPunct="1"/>
            <a:r>
              <a:rPr lang="el-GR" dirty="0"/>
              <a:t>Προσπαθήστε να σχεδιάσετε τη δομή </a:t>
            </a:r>
            <a:r>
              <a:rPr lang="en-US" dirty="0"/>
              <a:t>Lewis </a:t>
            </a:r>
            <a:r>
              <a:rPr lang="el-GR" dirty="0"/>
              <a:t>της ένωσης</a:t>
            </a:r>
            <a:r>
              <a:rPr lang="en-US" dirty="0"/>
              <a:t> C</a:t>
            </a:r>
            <a:r>
              <a:rPr lang="en-US" baseline="-25000" dirty="0"/>
              <a:t>2</a:t>
            </a:r>
            <a:r>
              <a:rPr lang="en-US" dirty="0"/>
              <a:t>H</a:t>
            </a:r>
            <a:r>
              <a:rPr lang="en-US" baseline="-25000" dirty="0"/>
              <a:t>2</a:t>
            </a:r>
          </a:p>
          <a:p>
            <a:pPr marL="0" indent="0" eaLnBrk="1" hangingPunct="1">
              <a:buNone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1-</a:t>
            </a:r>
            <a:fld id="{A2C952A5-9C6C-D843-ABE6-91C8FE848B72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Klein1-Temp">
  <a:themeElements>
    <a:clrScheme name="Custom 2">
      <a:dk1>
        <a:srgbClr val="141313"/>
      </a:dk1>
      <a:lt1>
        <a:sysClr val="window" lastClr="FFFFFF"/>
      </a:lt1>
      <a:dk2>
        <a:srgbClr val="1F497D"/>
      </a:dk2>
      <a:lt2>
        <a:srgbClr val="EEECE1"/>
      </a:lt2>
      <a:accent1>
        <a:srgbClr val="BA5E23"/>
      </a:accent1>
      <a:accent2>
        <a:srgbClr val="639431"/>
      </a:accent2>
      <a:accent3>
        <a:srgbClr val="1F9FAF"/>
      </a:accent3>
      <a:accent4>
        <a:srgbClr val="9A0A54"/>
      </a:accent4>
      <a:accent5>
        <a:srgbClr val="16602D"/>
      </a:accent5>
      <a:accent6>
        <a:srgbClr val="74141C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spcAft>
            <a:spcPts val="600"/>
          </a:spcAft>
          <a:defRPr dirty="0" smtClean="0"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Klein1-Temp</Template>
  <TotalTime>16979</TotalTime>
  <Words>3944</Words>
  <Application>Microsoft Office PowerPoint</Application>
  <PresentationFormat>On-screen Show (4:3)</PresentationFormat>
  <Paragraphs>710</Paragraphs>
  <Slides>89</Slides>
  <Notes>87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3" baseType="lpstr">
      <vt:lpstr>Arial</vt:lpstr>
      <vt:lpstr>Calibri</vt:lpstr>
      <vt:lpstr>Klein1-Temp</vt:lpstr>
      <vt:lpstr>CS ChemDraw Drawing</vt:lpstr>
      <vt:lpstr>1.1 Οργανική Χημεία</vt:lpstr>
      <vt:lpstr>1.2 Δομική Θεωρία</vt:lpstr>
      <vt:lpstr>1.2 Δομική Θεωρία</vt:lpstr>
      <vt:lpstr>1.3 Ομοιοπολικός Δεσμός</vt:lpstr>
      <vt:lpstr>1.3 Ομοιοπολικός Δεσμός</vt:lpstr>
      <vt:lpstr>1.3 Ατομική Δομή</vt:lpstr>
      <vt:lpstr>1.3 Υπολογισμός Ηλεκτρονίων Σθένους</vt:lpstr>
      <vt:lpstr>1.3 Απλές Δομές Lewis</vt:lpstr>
      <vt:lpstr>1.3 Απλές Δομές Lewis</vt:lpstr>
      <vt:lpstr>1.4 Τυπικό Φορτίο</vt:lpstr>
      <vt:lpstr>1.4 Τυπικό Φορτίο</vt:lpstr>
      <vt:lpstr>1.4 Τυπικό Φορτίο</vt:lpstr>
      <vt:lpstr>1.5 Πολικοί Ομοιοπολικοί Δεσμοί</vt:lpstr>
      <vt:lpstr>1.5 Πολικοί Ομοιοπολικοί Δεσμοί</vt:lpstr>
      <vt:lpstr>1.5 Πολικοί Ομοιοπολικοί Δεσμοί</vt:lpstr>
      <vt:lpstr>1.5 Πολικοί Ομοιοπολικοί Δεσμοί</vt:lpstr>
      <vt:lpstr>1.6 Ατομικά Τροχιακά</vt:lpstr>
      <vt:lpstr>1.6 Ατομικά Τροχιακά</vt:lpstr>
      <vt:lpstr>1.6 Ατομικά Τροχιακά</vt:lpstr>
      <vt:lpstr>1.6 Ατομικά Τροχιακά</vt:lpstr>
      <vt:lpstr>1.6 Ατομικά Τροχιακά</vt:lpstr>
      <vt:lpstr>1.6 Ατομικά Τροχιακά</vt:lpstr>
      <vt:lpstr>1.6 Ατομικά Τροχιακά</vt:lpstr>
      <vt:lpstr>1.6 Ατομικά Τροχιακά</vt:lpstr>
      <vt:lpstr>1.7 Θεωρία Δεσμού Σθένους</vt:lpstr>
      <vt:lpstr>1.7 Θεωρία Δεσμού Σθένους</vt:lpstr>
      <vt:lpstr>1.8 Θεωρία Μοριακών Τροχιακών</vt:lpstr>
      <vt:lpstr>1.8 Θεωρία Μοριακών Τροχιακών</vt:lpstr>
      <vt:lpstr>1.8 Θεωρία Μοριακών Τροχιακών</vt:lpstr>
      <vt:lpstr>1.8 Θεωρία Μοριακών Τροχιακών</vt:lpstr>
      <vt:lpstr>1.8 Θεωρία Μοριακών Τροχιακών</vt:lpstr>
      <vt:lpstr>1.9 Υβριδικά Ατομικά Τροχιακά</vt:lpstr>
      <vt:lpstr>1.9 Υβριδικά Ατομικά Τροχιακά</vt:lpstr>
      <vt:lpstr>1.9 Υβριδικά Ατομικά Τροχιακά</vt:lpstr>
      <vt:lpstr>1.9 Υβριδικά Ατομικά Τροχιακά</vt:lpstr>
      <vt:lpstr>1.9 Υβριδικά Ατομικά Τροχιακά</vt:lpstr>
      <vt:lpstr>1.9 Υβριδικά Ατομικά Τροχιακά</vt:lpstr>
      <vt:lpstr>1.9 Υβριδικά Ατομικά Τροχιακά</vt:lpstr>
      <vt:lpstr>1.9 Υβριδικά Ατομικά Τροχιακά</vt:lpstr>
      <vt:lpstr>1.9 Υβριδικά Ατομικά Τροχιακά</vt:lpstr>
      <vt:lpstr>1.9 Υβριδικά Ατομικά Τροχιακά</vt:lpstr>
      <vt:lpstr>1.9 Υβριδικά Ατομικά Τροχιακά</vt:lpstr>
      <vt:lpstr>1.9 Υβριδικά Ατομικά Τροχιακά</vt:lpstr>
      <vt:lpstr>1.9 Υβριδικά Ατομικά Τροχιακά</vt:lpstr>
      <vt:lpstr>1.9 Υβριδικά Ατομικά Τροχιακά</vt:lpstr>
      <vt:lpstr>1.9 Υβριδικά Ατομικά Τροχιακά</vt:lpstr>
      <vt:lpstr>1.9 Υβριδικά Ατομικά Τροχιακά</vt:lpstr>
      <vt:lpstr>1.10 Μοριακά Γεωμετρία</vt:lpstr>
      <vt:lpstr>1.10 Μοριακή Γεωμετρία</vt:lpstr>
      <vt:lpstr>1.10 sp3 Γεωμετρία</vt:lpstr>
      <vt:lpstr>1.10 sp3 Γεωμετρία</vt:lpstr>
      <vt:lpstr>1.10 sp2 Γεωμετρία</vt:lpstr>
      <vt:lpstr>1.10 sp2 Γεωμετρία</vt:lpstr>
      <vt:lpstr>1.10 sp2 Γεωμετρία</vt:lpstr>
      <vt:lpstr>1.10 sp Γεωμετρία</vt:lpstr>
      <vt:lpstr>1.10 Περίληψη Γεωμετρίας</vt:lpstr>
      <vt:lpstr>1.11 Μοριακή Πολικότητα</vt:lpstr>
      <vt:lpstr>1.11 Μοριακή Πολικότητα</vt:lpstr>
      <vt:lpstr>1.11 Μοριακή Πολικότητα</vt:lpstr>
      <vt:lpstr>1.11 Μοριακή Πολικότητα</vt:lpstr>
      <vt:lpstr>1.11 Μοριακή Πολικότητα</vt:lpstr>
      <vt:lpstr>1.11 Μοριακή Πολικότητα</vt:lpstr>
      <vt:lpstr>1.11 Μοριακή Πολικότητα</vt:lpstr>
      <vt:lpstr>1.11 Μοριακή Πολικότητα</vt:lpstr>
      <vt:lpstr>1.11 Μοριακή Πολικότητα</vt:lpstr>
      <vt:lpstr>1.11 Μοριακή Πολικότητα</vt:lpstr>
      <vt:lpstr>1.12 Διαμοριακές Δυνάμεις</vt:lpstr>
      <vt:lpstr>1.12 Αλληλεπιδράσεις Διπόλου-Διπόλου</vt:lpstr>
      <vt:lpstr>1.12 Αλληλεπιδράσεις Διπόλου-Διπόλου</vt:lpstr>
      <vt:lpstr>1.12 Δεσμός Υδρογόνου</vt:lpstr>
      <vt:lpstr>1.12 Δεσμός Υδρογόνου</vt:lpstr>
      <vt:lpstr>1.12 Δεσμός Υδρογόνου</vt:lpstr>
      <vt:lpstr>1.12 Δεσμός Υδρογόνου</vt:lpstr>
      <vt:lpstr>1.12 Δεσμός Υδρογόνου</vt:lpstr>
      <vt:lpstr>1.12 Δυνάμεις Διασποράς London</vt:lpstr>
      <vt:lpstr>1.12 Δυνάμεις Διασποράς London</vt:lpstr>
      <vt:lpstr>1.12 Δυνάμεις Διασποράς London</vt:lpstr>
      <vt:lpstr>1.12 Δυνάμεις Διασποράς London</vt:lpstr>
      <vt:lpstr>1.12 Δυνάμεις Διασποράς London</vt:lpstr>
      <vt:lpstr>1.12 Δυνάμεις Διασποράς London</vt:lpstr>
      <vt:lpstr>1.13 Διαλυτότητα</vt:lpstr>
      <vt:lpstr>1.13 Διαλυτότητα</vt:lpstr>
      <vt:lpstr>1.13 Διαλυτότητα</vt:lpstr>
      <vt:lpstr>1.13 Διαλυτότητα</vt:lpstr>
      <vt:lpstr>1.13 Διαλυτότητα</vt:lpstr>
      <vt:lpstr>Επιπλέον Προβλήματα Εξάσκησης</vt:lpstr>
      <vt:lpstr>Επιπλέον Προβλήματα Εξάσκησης</vt:lpstr>
      <vt:lpstr>Επιπλέον Προβλήματα Εξάσκησης</vt:lpstr>
      <vt:lpstr>Επιπλέον Προβλήματα Εξάσκησης</vt:lpstr>
    </vt:vector>
  </TitlesOfParts>
  <Company>Wiley Publishing,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jyee</dc:creator>
  <cp:lastModifiedBy>Ρασσιάς Γεράσιμος</cp:lastModifiedBy>
  <cp:revision>386</cp:revision>
  <dcterms:created xsi:type="dcterms:W3CDTF">2013-09-27T00:05:11Z</dcterms:created>
  <dcterms:modified xsi:type="dcterms:W3CDTF">2021-04-22T00:22:54Z</dcterms:modified>
</cp:coreProperties>
</file>