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5"/>
  </p:notesMasterIdLst>
  <p:sldIdLst>
    <p:sldId id="256" r:id="rId2"/>
    <p:sldId id="257" r:id="rId3"/>
    <p:sldId id="267" r:id="rId4"/>
    <p:sldId id="258" r:id="rId5"/>
    <p:sldId id="260" r:id="rId6"/>
    <p:sldId id="261" r:id="rId7"/>
    <p:sldId id="262" r:id="rId8"/>
    <p:sldId id="263" r:id="rId9"/>
    <p:sldId id="264" r:id="rId10"/>
    <p:sldId id="265" r:id="rId11"/>
    <p:sldId id="266" r:id="rId12"/>
    <p:sldId id="268" r:id="rId13"/>
    <p:sldId id="269"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617093-781F-4812-962F-E6D501BCD42F}" type="datetimeFigureOut">
              <a:rPr lang="el-GR" smtClean="0"/>
              <a:pPr/>
              <a:t>14/2/2013</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1FD2F8-1FE6-47AD-A6F3-0B570B45E9A5}"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10</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11</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12</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13</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B55581D7-1C75-4029-92AD-224CFA409CBD}" type="datetimeFigureOut">
              <a:rPr lang="el-GR" smtClean="0"/>
              <a:pPr/>
              <a:t>14/2/2013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15B658A-AE87-4612-A43C-020EFCFF36DB}"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B55581D7-1C75-4029-92AD-224CFA409CBD}" type="datetimeFigureOut">
              <a:rPr lang="el-GR" smtClean="0"/>
              <a:pPr/>
              <a:t>14/2/2013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15B658A-AE87-4612-A43C-020EFCFF36D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B55581D7-1C75-4029-92AD-224CFA409CBD}" type="datetimeFigureOut">
              <a:rPr lang="el-GR" smtClean="0"/>
              <a:pPr/>
              <a:t>14/2/2013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15B658A-AE87-4612-A43C-020EFCFF36D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B55581D7-1C75-4029-92AD-224CFA409CBD}" type="datetimeFigureOut">
              <a:rPr lang="el-GR" smtClean="0"/>
              <a:pPr/>
              <a:t>14/2/2013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15B658A-AE87-4612-A43C-020EFCFF36D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5581D7-1C75-4029-92AD-224CFA409CBD}" type="datetimeFigureOut">
              <a:rPr lang="el-GR" smtClean="0"/>
              <a:pPr/>
              <a:t>14/2/2013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15B658A-AE87-4612-A43C-020EFCFF36D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B55581D7-1C75-4029-92AD-224CFA409CBD}" type="datetimeFigureOut">
              <a:rPr lang="el-GR" smtClean="0"/>
              <a:pPr/>
              <a:t>14/2/2013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15B658A-AE87-4612-A43C-020EFCFF36D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B55581D7-1C75-4029-92AD-224CFA409CBD}" type="datetimeFigureOut">
              <a:rPr lang="el-GR" smtClean="0"/>
              <a:pPr/>
              <a:t>14/2/2013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15B658A-AE87-4612-A43C-020EFCFF36D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B55581D7-1C75-4029-92AD-224CFA409CBD}" type="datetimeFigureOut">
              <a:rPr lang="el-GR" smtClean="0"/>
              <a:pPr/>
              <a:t>14/2/2013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15B658A-AE87-4612-A43C-020EFCFF36D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5581D7-1C75-4029-92AD-224CFA409CBD}" type="datetimeFigureOut">
              <a:rPr lang="el-GR" smtClean="0"/>
              <a:pPr/>
              <a:t>14/2/2013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15B658A-AE87-4612-A43C-020EFCFF36D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5581D7-1C75-4029-92AD-224CFA409CBD}" type="datetimeFigureOut">
              <a:rPr lang="el-GR" smtClean="0"/>
              <a:pPr/>
              <a:t>14/2/2013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15B658A-AE87-4612-A43C-020EFCFF36D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5581D7-1C75-4029-92AD-224CFA409CBD}" type="datetimeFigureOut">
              <a:rPr lang="el-GR" smtClean="0"/>
              <a:pPr/>
              <a:t>14/2/2013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15B658A-AE87-4612-A43C-020EFCFF36D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5581D7-1C75-4029-92AD-224CFA409CBD}" type="datetimeFigureOut">
              <a:rPr lang="el-GR" smtClean="0"/>
              <a:pPr/>
              <a:t>14/2/2013</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5B658A-AE87-4612-A43C-020EFCFF36DB}"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3352800"/>
          </a:xfrm>
          <a:solidFill>
            <a:schemeClr val="accent5">
              <a:lumMod val="40000"/>
              <a:lumOff val="60000"/>
            </a:schemeClr>
          </a:solidFill>
        </p:spPr>
        <p:txBody>
          <a:bodyPr>
            <a:normAutofit/>
          </a:bodyPr>
          <a:lstStyle/>
          <a:p>
            <a:r>
              <a:rPr lang="el-GR" sz="4000" dirty="0" smtClean="0">
                <a:latin typeface="Tahoma" pitchFamily="34" charset="0"/>
                <a:cs typeface="Tahoma" pitchFamily="34" charset="0"/>
              </a:rPr>
              <a:t/>
            </a:r>
            <a:br>
              <a:rPr lang="el-GR" sz="4000" dirty="0" smtClean="0">
                <a:latin typeface="Tahoma" pitchFamily="34" charset="0"/>
                <a:cs typeface="Tahoma" pitchFamily="34" charset="0"/>
              </a:rPr>
            </a:br>
            <a:r>
              <a:rPr lang="el-GR" sz="4000" dirty="0" smtClean="0">
                <a:latin typeface="Tahoma" pitchFamily="34" charset="0"/>
                <a:cs typeface="Tahoma" pitchFamily="34" charset="0"/>
              </a:rPr>
              <a:t>ΚΟΙΝΩΝΙΟΛΟΓΙΑ ΤΗΣ ΟΙΚΟΓΕΝΕΙΑΣ</a:t>
            </a:r>
            <a:endParaRPr lang="el-GR" sz="4000" dirty="0">
              <a:latin typeface="Tahoma" pitchFamily="34" charset="0"/>
              <a:cs typeface="Tahoma" pitchFamily="34" charset="0"/>
            </a:endParaRPr>
          </a:p>
        </p:txBody>
      </p:sp>
      <p:sp>
        <p:nvSpPr>
          <p:cNvPr id="6" name="TextBox 5"/>
          <p:cNvSpPr txBox="1"/>
          <p:nvPr/>
        </p:nvSpPr>
        <p:spPr>
          <a:xfrm>
            <a:off x="3505200" y="4503003"/>
            <a:ext cx="5638800" cy="707886"/>
          </a:xfrm>
          <a:prstGeom prst="rect">
            <a:avLst/>
          </a:prstGeom>
          <a:noFill/>
        </p:spPr>
        <p:txBody>
          <a:bodyPr wrap="square" rtlCol="0">
            <a:spAutoFit/>
          </a:bodyPr>
          <a:lstStyle/>
          <a:p>
            <a:pPr algn="ctr"/>
            <a:r>
              <a:rPr lang="el-GR" sz="2000" dirty="0" smtClean="0">
                <a:latin typeface="Tahoma" pitchFamily="34" charset="0"/>
                <a:cs typeface="Tahoma" pitchFamily="34" charset="0"/>
              </a:rPr>
              <a:t>ΑΝΤΙΓΟΝΗ-ΑΛΜΠΑ ΠΑΠΑΚΩΝΣΤΑΝΤΙΝΟΥ</a:t>
            </a:r>
            <a:endParaRPr lang="en-US" sz="2000" dirty="0" smtClean="0">
              <a:latin typeface="Tahoma" pitchFamily="34" charset="0"/>
              <a:cs typeface="Tahoma" pitchFamily="34" charset="0"/>
            </a:endParaRPr>
          </a:p>
          <a:p>
            <a:pPr algn="ctr"/>
            <a:r>
              <a:rPr lang="el-GR" sz="2000" dirty="0" smtClean="0">
                <a:latin typeface="Tahoma" pitchFamily="34" charset="0"/>
                <a:cs typeface="Tahoma" pitchFamily="34" charset="0"/>
              </a:rPr>
              <a:t>Διδάσκουσα Π.Δ. 407/80</a:t>
            </a:r>
            <a:endParaRPr lang="el-GR" sz="2000" dirty="0">
              <a:latin typeface="Tahoma" pitchFamily="34" charset="0"/>
              <a:cs typeface="Tahoma" pitchFamily="34" charset="0"/>
            </a:endParaRPr>
          </a:p>
        </p:txBody>
      </p:sp>
      <p:sp>
        <p:nvSpPr>
          <p:cNvPr id="5" name="TextBox 4"/>
          <p:cNvSpPr txBox="1"/>
          <p:nvPr/>
        </p:nvSpPr>
        <p:spPr>
          <a:xfrm>
            <a:off x="457200" y="6183868"/>
            <a:ext cx="8077200" cy="369332"/>
          </a:xfrm>
          <a:prstGeom prst="rect">
            <a:avLst/>
          </a:prstGeom>
          <a:noFill/>
        </p:spPr>
        <p:txBody>
          <a:bodyPr wrap="square" rtlCol="0">
            <a:spAutoFit/>
          </a:bodyPr>
          <a:lstStyle/>
          <a:p>
            <a:pPr algn="ctr"/>
            <a:r>
              <a:rPr lang="el-GR" dirty="0" smtClean="0">
                <a:latin typeface="Tahoma" pitchFamily="34" charset="0"/>
                <a:cs typeface="Tahoma" pitchFamily="34" charset="0"/>
              </a:rPr>
              <a:t>ΜΑΘΗΜΑ 1</a:t>
            </a:r>
            <a:r>
              <a:rPr lang="el-GR" baseline="30000" dirty="0" smtClean="0">
                <a:latin typeface="Tahoma" pitchFamily="34" charset="0"/>
                <a:cs typeface="Tahoma" pitchFamily="34" charset="0"/>
              </a:rPr>
              <a:t>Ο</a:t>
            </a:r>
            <a:r>
              <a:rPr lang="el-GR" dirty="0" smtClean="0">
                <a:latin typeface="Tahoma" pitchFamily="34" charset="0"/>
                <a:cs typeface="Tahoma" pitchFamily="34" charset="0"/>
              </a:rPr>
              <a:t> (15/02/2013): ΟΡΙΣΜΟΣ ΚΑΙ ΛΕΙΤΟΥΡΓΙΕΣ ΤΗΣ ΟΙΚΟΓΕΝΕΙΑΣ</a:t>
            </a:r>
            <a:endParaRPr lang="el-GR"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1600200"/>
          </a:xfrm>
          <a:prstGeom prst="rect">
            <a:avLst/>
          </a:prstGeom>
          <a:solidFill>
            <a:schemeClr val="accent5">
              <a:lumMod val="40000"/>
              <a:lumOff val="60000"/>
            </a:schemeClr>
          </a:solidFill>
        </p:spPr>
        <p:txBody>
          <a:bodyP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l-GR" sz="3600" b="1"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l-GR" sz="3600" b="1" dirty="0" smtClean="0">
                <a:latin typeface="Tahoma" pitchFamily="34" charset="0"/>
                <a:ea typeface="+mj-ea"/>
                <a:cs typeface="Tahoma" pitchFamily="34" charset="0"/>
              </a:rPr>
              <a:t>ΟΡΙΣΜΟΣ ΚΑΙ ΛΕΙΤΟΥΡΓΙΕΣ </a:t>
            </a:r>
          </a:p>
          <a:p>
            <a:pPr marL="0" marR="0" lvl="0" indent="0" algn="ctr" defTabSz="914400" rtl="0" eaLnBrk="1" fontAlgn="auto" latinLnBrk="0" hangingPunct="1">
              <a:lnSpc>
                <a:spcPct val="100000"/>
              </a:lnSpc>
              <a:spcBef>
                <a:spcPct val="0"/>
              </a:spcBef>
              <a:spcAft>
                <a:spcPts val="0"/>
              </a:spcAft>
              <a:buClrTx/>
              <a:buSzTx/>
              <a:buFontTx/>
              <a:buNone/>
              <a:tabLst/>
              <a:defRPr/>
            </a:pPr>
            <a:r>
              <a:rPr lang="el-GR" sz="3600" b="1" dirty="0" smtClean="0">
                <a:latin typeface="Tahoma" pitchFamily="34" charset="0"/>
                <a:ea typeface="+mj-ea"/>
                <a:cs typeface="Tahoma" pitchFamily="34" charset="0"/>
              </a:rPr>
              <a:t>ΤΗΣ ΟΙΚΟΓΕΝΕΙΑΣ</a:t>
            </a:r>
            <a:endParaRPr kumimoji="0" lang="el-GR" sz="3600" b="1" i="0" u="none" strike="noStrike" kern="1200" cap="none" spc="0" normalizeH="0" baseline="0" noProof="0" dirty="0">
              <a:ln>
                <a:noFill/>
              </a:ln>
              <a:solidFill>
                <a:schemeClr val="tx1"/>
              </a:solidFill>
              <a:effectLst/>
              <a:uLnTx/>
              <a:uFillTx/>
              <a:latin typeface="Tahoma" pitchFamily="34" charset="0"/>
              <a:ea typeface="+mj-ea"/>
              <a:cs typeface="Tahoma" pitchFamily="34" charset="0"/>
            </a:endParaRPr>
          </a:p>
        </p:txBody>
      </p:sp>
      <p:sp>
        <p:nvSpPr>
          <p:cNvPr id="3" name="TextBox 2"/>
          <p:cNvSpPr txBox="1"/>
          <p:nvPr/>
        </p:nvSpPr>
        <p:spPr>
          <a:xfrm>
            <a:off x="76200" y="1748135"/>
            <a:ext cx="5181600" cy="461665"/>
          </a:xfrm>
          <a:prstGeom prst="rect">
            <a:avLst/>
          </a:prstGeom>
          <a:noFill/>
        </p:spPr>
        <p:txBody>
          <a:bodyPr wrap="square" rtlCol="0">
            <a:spAutoFit/>
          </a:bodyPr>
          <a:lstStyle/>
          <a:p>
            <a:r>
              <a:rPr lang="el-GR" sz="2400" i="1" dirty="0" smtClean="0">
                <a:latin typeface="Tahoma" pitchFamily="34" charset="0"/>
                <a:cs typeface="Tahoma" pitchFamily="34" charset="0"/>
              </a:rPr>
              <a:t>Η οικογένεια ως κοινωνικός θεσμός :</a:t>
            </a:r>
            <a:endParaRPr lang="el-GR" sz="2400" i="1" dirty="0">
              <a:latin typeface="Tahoma" pitchFamily="34" charset="0"/>
              <a:cs typeface="Tahoma" pitchFamily="34" charset="0"/>
            </a:endParaRPr>
          </a:p>
        </p:txBody>
      </p:sp>
      <p:sp>
        <p:nvSpPr>
          <p:cNvPr id="6" name="TextBox 5"/>
          <p:cNvSpPr txBox="1"/>
          <p:nvPr/>
        </p:nvSpPr>
        <p:spPr>
          <a:xfrm>
            <a:off x="0" y="4057471"/>
            <a:ext cx="9144000" cy="1200329"/>
          </a:xfrm>
          <a:prstGeom prst="rect">
            <a:avLst/>
          </a:prstGeom>
          <a:noFill/>
        </p:spPr>
        <p:txBody>
          <a:bodyPr wrap="square" rtlCol="0">
            <a:spAutoFit/>
          </a:bodyPr>
          <a:lstStyle/>
          <a:p>
            <a:pPr algn="just"/>
            <a:r>
              <a:rPr lang="el-GR" sz="2400" dirty="0" smtClean="0">
                <a:latin typeface="Tahoma" pitchFamily="34" charset="0"/>
                <a:cs typeface="Tahoma" pitchFamily="34" charset="0"/>
              </a:rPr>
              <a:t>Ως θεσμός η οικογένεια «συνίσταται σε ένα σταθερό πλέγμα σχέσεων μεταξύ </a:t>
            </a:r>
            <a:r>
              <a:rPr lang="el-GR" sz="2400" u="sng" dirty="0" smtClean="0">
                <a:latin typeface="Tahoma" pitchFamily="34" charset="0"/>
                <a:cs typeface="Tahoma" pitchFamily="34" charset="0"/>
              </a:rPr>
              <a:t>κοινωνικά προσδιορισμένων ρόλων</a:t>
            </a:r>
            <a:r>
              <a:rPr lang="el-GR" sz="2400" dirty="0" smtClean="0">
                <a:latin typeface="Tahoma" pitchFamily="34" charset="0"/>
                <a:cs typeface="Tahoma" pitchFamily="34" charset="0"/>
              </a:rPr>
              <a:t>» (σύζυγος, μητέρα, αδελφή, κτλ.) (Λ.Μ.Μουσούρου, 2005:15) </a:t>
            </a:r>
            <a:endParaRPr lang="el-GR" sz="2400" dirty="0">
              <a:latin typeface="Tahoma" pitchFamily="34" charset="0"/>
              <a:cs typeface="Tahoma" pitchFamily="34" charset="0"/>
            </a:endParaRPr>
          </a:p>
        </p:txBody>
      </p:sp>
      <p:sp>
        <p:nvSpPr>
          <p:cNvPr id="8" name="TextBox 7"/>
          <p:cNvSpPr txBox="1"/>
          <p:nvPr/>
        </p:nvSpPr>
        <p:spPr>
          <a:xfrm>
            <a:off x="0" y="2339876"/>
            <a:ext cx="9144000" cy="1569660"/>
          </a:xfrm>
          <a:prstGeom prst="rect">
            <a:avLst/>
          </a:prstGeom>
          <a:noFill/>
        </p:spPr>
        <p:txBody>
          <a:bodyPr wrap="square" rtlCol="0">
            <a:spAutoFit/>
          </a:bodyPr>
          <a:lstStyle/>
          <a:p>
            <a:r>
              <a:rPr lang="el-GR" sz="2400" dirty="0" smtClean="0">
                <a:latin typeface="Tahoma" pitchFamily="34" charset="0"/>
                <a:cs typeface="Tahoma" pitchFamily="34" charset="0"/>
              </a:rPr>
              <a:t>Σε ιδιωτικό επίπεδο η οικογένεια: </a:t>
            </a:r>
          </a:p>
          <a:p>
            <a:r>
              <a:rPr lang="el-GR" sz="2400" dirty="0" smtClean="0">
                <a:latin typeface="Tahoma" pitchFamily="34" charset="0"/>
                <a:cs typeface="Tahoma" pitchFamily="34" charset="0"/>
              </a:rPr>
              <a:t>α. ρυθμίζει τις σχέσεις μεταξύ των μελών της </a:t>
            </a:r>
          </a:p>
          <a:p>
            <a:r>
              <a:rPr lang="el-GR" sz="2400" dirty="0" smtClean="0">
                <a:latin typeface="Tahoma" pitchFamily="34" charset="0"/>
                <a:cs typeface="Tahoma" pitchFamily="34" charset="0"/>
              </a:rPr>
              <a:t>β. επηρεάζει την προσωπική τους εξέλιξη</a:t>
            </a:r>
          </a:p>
          <a:p>
            <a:r>
              <a:rPr lang="el-GR" sz="2400" dirty="0" smtClean="0">
                <a:latin typeface="Tahoma" pitchFamily="34" charset="0"/>
                <a:cs typeface="Tahoma" pitchFamily="34" charset="0"/>
              </a:rPr>
              <a:t>γ. προσδιορίζει τις συμπεριφορές τους </a:t>
            </a:r>
            <a:endParaRPr lang="el-GR" sz="2400" i="1" dirty="0">
              <a:latin typeface="Tahoma" pitchFamily="34" charset="0"/>
              <a:cs typeface="Tahoma" pitchFamily="34" charset="0"/>
            </a:endParaRPr>
          </a:p>
        </p:txBody>
      </p:sp>
      <p:sp>
        <p:nvSpPr>
          <p:cNvPr id="7" name="TextBox 6"/>
          <p:cNvSpPr txBox="1"/>
          <p:nvPr/>
        </p:nvSpPr>
        <p:spPr>
          <a:xfrm>
            <a:off x="0" y="5562600"/>
            <a:ext cx="9144000" cy="830997"/>
          </a:xfrm>
          <a:prstGeom prst="rect">
            <a:avLst/>
          </a:prstGeom>
          <a:noFill/>
        </p:spPr>
        <p:txBody>
          <a:bodyPr wrap="square" rtlCol="0">
            <a:spAutoFit/>
          </a:bodyPr>
          <a:lstStyle/>
          <a:p>
            <a:pPr algn="ctr"/>
            <a:r>
              <a:rPr lang="el-GR" sz="2400" i="1" dirty="0" smtClean="0">
                <a:latin typeface="Tahoma" pitchFamily="34" charset="0"/>
                <a:cs typeface="Tahoma" pitchFamily="34" charset="0"/>
              </a:rPr>
              <a:t>Τι γίνεται όμως όταν τα άτομα δεν ακολουθούν </a:t>
            </a:r>
          </a:p>
          <a:p>
            <a:pPr algn="ctr"/>
            <a:r>
              <a:rPr lang="el-GR" sz="2400" i="1" dirty="0" smtClean="0">
                <a:latin typeface="Tahoma" pitchFamily="34" charset="0"/>
                <a:cs typeface="Tahoma" pitchFamily="34" charset="0"/>
              </a:rPr>
              <a:t>τον κοινωνικά προσδιορισμένο ρόλο;</a:t>
            </a:r>
            <a:endParaRPr lang="el-GR" sz="2400" i="1" dirty="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2" presetClass="entr" presetSubtype="4"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slide(fromBottom)">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1600200"/>
          </a:xfrm>
          <a:prstGeom prst="rect">
            <a:avLst/>
          </a:prstGeom>
          <a:solidFill>
            <a:schemeClr val="accent5">
              <a:lumMod val="40000"/>
              <a:lumOff val="60000"/>
            </a:schemeClr>
          </a:solidFill>
        </p:spPr>
        <p:txBody>
          <a:bodyP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l-GR" sz="3600" b="1"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l-GR" sz="3600" b="1" dirty="0" smtClean="0">
                <a:latin typeface="Tahoma" pitchFamily="34" charset="0"/>
                <a:ea typeface="+mj-ea"/>
                <a:cs typeface="Tahoma" pitchFamily="34" charset="0"/>
              </a:rPr>
              <a:t>ΟΡΙΣΜΟΣ ΚΑΙ ΛΕΙΤΟΥΡΓΙΕΣ </a:t>
            </a:r>
          </a:p>
          <a:p>
            <a:pPr marL="0" marR="0" lvl="0" indent="0" algn="ctr" defTabSz="914400" rtl="0" eaLnBrk="1" fontAlgn="auto" latinLnBrk="0" hangingPunct="1">
              <a:lnSpc>
                <a:spcPct val="100000"/>
              </a:lnSpc>
              <a:spcBef>
                <a:spcPct val="0"/>
              </a:spcBef>
              <a:spcAft>
                <a:spcPts val="0"/>
              </a:spcAft>
              <a:buClrTx/>
              <a:buSzTx/>
              <a:buFontTx/>
              <a:buNone/>
              <a:tabLst/>
              <a:defRPr/>
            </a:pPr>
            <a:r>
              <a:rPr lang="el-GR" sz="3600" b="1" dirty="0" smtClean="0">
                <a:latin typeface="Tahoma" pitchFamily="34" charset="0"/>
                <a:ea typeface="+mj-ea"/>
                <a:cs typeface="Tahoma" pitchFamily="34" charset="0"/>
              </a:rPr>
              <a:t>ΤΗΣ ΟΙΚΟΓΕΝΕΙΑΣ</a:t>
            </a:r>
            <a:endParaRPr kumimoji="0" lang="el-GR" sz="3600" b="1" i="0" u="none" strike="noStrike" kern="1200" cap="none" spc="0" normalizeH="0" baseline="0" noProof="0" dirty="0">
              <a:ln>
                <a:noFill/>
              </a:ln>
              <a:solidFill>
                <a:schemeClr val="tx1"/>
              </a:solidFill>
              <a:effectLst/>
              <a:uLnTx/>
              <a:uFillTx/>
              <a:latin typeface="Tahoma" pitchFamily="34" charset="0"/>
              <a:ea typeface="+mj-ea"/>
              <a:cs typeface="Tahoma" pitchFamily="34" charset="0"/>
            </a:endParaRPr>
          </a:p>
        </p:txBody>
      </p:sp>
      <p:sp>
        <p:nvSpPr>
          <p:cNvPr id="3" name="TextBox 2"/>
          <p:cNvSpPr txBox="1"/>
          <p:nvPr/>
        </p:nvSpPr>
        <p:spPr>
          <a:xfrm>
            <a:off x="76200" y="1748135"/>
            <a:ext cx="9067800" cy="461665"/>
          </a:xfrm>
          <a:prstGeom prst="rect">
            <a:avLst/>
          </a:prstGeom>
          <a:noFill/>
        </p:spPr>
        <p:txBody>
          <a:bodyPr wrap="square" rtlCol="0">
            <a:spAutoFit/>
          </a:bodyPr>
          <a:lstStyle/>
          <a:p>
            <a:r>
              <a:rPr lang="el-GR" sz="2400" i="1" dirty="0" smtClean="0">
                <a:latin typeface="Tahoma" pitchFamily="34" charset="0"/>
                <a:cs typeface="Tahoma" pitchFamily="34" charset="0"/>
              </a:rPr>
              <a:t>Γονεϊκοι ρόλοι, ο ρόλος της μητέρας</a:t>
            </a:r>
            <a:endParaRPr lang="el-GR" sz="2400" i="1" dirty="0">
              <a:latin typeface="Tahoma" pitchFamily="34" charset="0"/>
              <a:cs typeface="Tahoma" pitchFamily="34" charset="0"/>
            </a:endParaRPr>
          </a:p>
        </p:txBody>
      </p:sp>
      <p:sp>
        <p:nvSpPr>
          <p:cNvPr id="6" name="TextBox 5"/>
          <p:cNvSpPr txBox="1"/>
          <p:nvPr/>
        </p:nvSpPr>
        <p:spPr>
          <a:xfrm>
            <a:off x="0" y="4953000"/>
            <a:ext cx="9144000" cy="1200329"/>
          </a:xfrm>
          <a:prstGeom prst="rect">
            <a:avLst/>
          </a:prstGeom>
          <a:noFill/>
        </p:spPr>
        <p:txBody>
          <a:bodyPr wrap="square" rtlCol="0">
            <a:spAutoFit/>
          </a:bodyPr>
          <a:lstStyle/>
          <a:p>
            <a:pPr algn="just"/>
            <a:r>
              <a:rPr lang="el-GR" sz="2400" dirty="0" smtClean="0">
                <a:latin typeface="Tahoma" pitchFamily="34" charset="0"/>
                <a:cs typeface="Tahoma" pitchFamily="34" charset="0"/>
              </a:rPr>
              <a:t>Η κοινωνιολογία της οικογένειας ενδιαφέρεται για τους κοινωνικούς ρόλους και τους τρόπους που τα άτομα επιλέγουν να τους διαχειριστούν. </a:t>
            </a:r>
            <a:endParaRPr lang="el-GR" sz="2400" dirty="0">
              <a:latin typeface="Tahoma" pitchFamily="34" charset="0"/>
              <a:cs typeface="Tahoma" pitchFamily="34" charset="0"/>
            </a:endParaRPr>
          </a:p>
        </p:txBody>
      </p:sp>
      <p:sp>
        <p:nvSpPr>
          <p:cNvPr id="8" name="TextBox 7"/>
          <p:cNvSpPr txBox="1"/>
          <p:nvPr/>
        </p:nvSpPr>
        <p:spPr>
          <a:xfrm>
            <a:off x="0" y="2438400"/>
            <a:ext cx="9144000" cy="1200329"/>
          </a:xfrm>
          <a:prstGeom prst="rect">
            <a:avLst/>
          </a:prstGeom>
          <a:noFill/>
        </p:spPr>
        <p:txBody>
          <a:bodyPr wrap="square" rtlCol="0">
            <a:spAutoFit/>
          </a:bodyPr>
          <a:lstStyle/>
          <a:p>
            <a:r>
              <a:rPr lang="el-GR" sz="2400" dirty="0" smtClean="0">
                <a:latin typeface="Tahoma" pitchFamily="34" charset="0"/>
                <a:cs typeface="Tahoma" pitchFamily="34" charset="0"/>
              </a:rPr>
              <a:t>Οι ρόλοι των γονέων, και ειδικά της μητέρας, εμφανίζονται, με κάποιες παραλλαγές, σε όλες τις κοινωνίες και όλες τις χρονικές περιόδους.</a:t>
            </a:r>
            <a:endParaRPr lang="el-GR" sz="2400" i="1" dirty="0">
              <a:latin typeface="Tahoma" pitchFamily="34" charset="0"/>
              <a:cs typeface="Tahoma" pitchFamily="34" charset="0"/>
            </a:endParaRPr>
          </a:p>
        </p:txBody>
      </p:sp>
      <p:sp>
        <p:nvSpPr>
          <p:cNvPr id="9" name="TextBox 8"/>
          <p:cNvSpPr txBox="1"/>
          <p:nvPr/>
        </p:nvSpPr>
        <p:spPr>
          <a:xfrm>
            <a:off x="0" y="3962400"/>
            <a:ext cx="4267200" cy="461665"/>
          </a:xfrm>
          <a:prstGeom prst="rect">
            <a:avLst/>
          </a:prstGeom>
          <a:noFill/>
        </p:spPr>
        <p:txBody>
          <a:bodyPr wrap="square" rtlCol="0">
            <a:spAutoFit/>
          </a:bodyPr>
          <a:lstStyle/>
          <a:p>
            <a:r>
              <a:rPr lang="el-GR" sz="2400" dirty="0" smtClean="0">
                <a:latin typeface="Tahoma" pitchFamily="34" charset="0"/>
                <a:cs typeface="Tahoma" pitchFamily="34" charset="0"/>
              </a:rPr>
              <a:t>Βιολογικός ρόλος της μητέρας</a:t>
            </a:r>
            <a:endParaRPr lang="el-GR" sz="2400" dirty="0">
              <a:latin typeface="Tahoma" pitchFamily="34" charset="0"/>
              <a:cs typeface="Tahoma" pitchFamily="34" charset="0"/>
            </a:endParaRPr>
          </a:p>
        </p:txBody>
      </p:sp>
      <p:sp>
        <p:nvSpPr>
          <p:cNvPr id="10" name="TextBox 9"/>
          <p:cNvSpPr txBox="1"/>
          <p:nvPr/>
        </p:nvSpPr>
        <p:spPr>
          <a:xfrm>
            <a:off x="4800600" y="3962400"/>
            <a:ext cx="4267200" cy="461665"/>
          </a:xfrm>
          <a:prstGeom prst="rect">
            <a:avLst/>
          </a:prstGeom>
          <a:noFill/>
        </p:spPr>
        <p:txBody>
          <a:bodyPr wrap="square" rtlCol="0">
            <a:spAutoFit/>
          </a:bodyPr>
          <a:lstStyle/>
          <a:p>
            <a:r>
              <a:rPr lang="el-GR" sz="2400" dirty="0" smtClean="0">
                <a:latin typeface="Tahoma" pitchFamily="34" charset="0"/>
                <a:cs typeface="Tahoma" pitchFamily="34" charset="0"/>
              </a:rPr>
              <a:t>Κοινωνικός ρόλος της μητέρας</a:t>
            </a:r>
            <a:endParaRPr lang="el-GR" sz="2400" dirty="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8" presetClass="entr" presetSubtype="6"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strips(downRight)">
                                      <p:cBhvr>
                                        <p:cTn id="11" dur="500"/>
                                        <p:tgtEl>
                                          <p:spTgt spid="10"/>
                                        </p:tgtEl>
                                      </p:cBhvr>
                                    </p:animEffect>
                                  </p:childTnLst>
                                </p:cTn>
                              </p:par>
                              <p:par>
                                <p:cTn id="12" presetID="18" presetClass="entr" presetSubtype="6"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strips(downRight)">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1600200"/>
          </a:xfrm>
          <a:prstGeom prst="rect">
            <a:avLst/>
          </a:prstGeom>
          <a:solidFill>
            <a:schemeClr val="accent5">
              <a:lumMod val="40000"/>
              <a:lumOff val="60000"/>
            </a:schemeClr>
          </a:solidFill>
        </p:spPr>
        <p:txBody>
          <a:bodyP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l-GR" sz="3600" b="1"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l-GR" sz="3600" b="1" dirty="0" smtClean="0">
                <a:latin typeface="Tahoma" pitchFamily="34" charset="0"/>
                <a:ea typeface="+mj-ea"/>
                <a:cs typeface="Tahoma" pitchFamily="34" charset="0"/>
              </a:rPr>
              <a:t>ΟΡΙΣΜΟΣ ΚΑΙ ΛΕΙΤΟΥΡΓΙΕΣ </a:t>
            </a:r>
          </a:p>
          <a:p>
            <a:pPr marL="0" marR="0" lvl="0" indent="0" algn="ctr" defTabSz="914400" rtl="0" eaLnBrk="1" fontAlgn="auto" latinLnBrk="0" hangingPunct="1">
              <a:lnSpc>
                <a:spcPct val="100000"/>
              </a:lnSpc>
              <a:spcBef>
                <a:spcPct val="0"/>
              </a:spcBef>
              <a:spcAft>
                <a:spcPts val="0"/>
              </a:spcAft>
              <a:buClrTx/>
              <a:buSzTx/>
              <a:buFontTx/>
              <a:buNone/>
              <a:tabLst/>
              <a:defRPr/>
            </a:pPr>
            <a:r>
              <a:rPr lang="el-GR" sz="3600" b="1" dirty="0" smtClean="0">
                <a:latin typeface="Tahoma" pitchFamily="34" charset="0"/>
                <a:ea typeface="+mj-ea"/>
                <a:cs typeface="Tahoma" pitchFamily="34" charset="0"/>
              </a:rPr>
              <a:t>ΤΗΣ ΟΙΚΟΓΕΝΕΙΑΣ</a:t>
            </a:r>
            <a:endParaRPr kumimoji="0" lang="el-GR" sz="3600" b="1" i="0" u="none" strike="noStrike" kern="1200" cap="none" spc="0" normalizeH="0" baseline="0" noProof="0" dirty="0">
              <a:ln>
                <a:noFill/>
              </a:ln>
              <a:solidFill>
                <a:schemeClr val="tx1"/>
              </a:solidFill>
              <a:effectLst/>
              <a:uLnTx/>
              <a:uFillTx/>
              <a:latin typeface="Tahoma" pitchFamily="34" charset="0"/>
              <a:ea typeface="+mj-ea"/>
              <a:cs typeface="Tahoma" pitchFamily="34" charset="0"/>
            </a:endParaRPr>
          </a:p>
        </p:txBody>
      </p:sp>
      <p:sp>
        <p:nvSpPr>
          <p:cNvPr id="3" name="TextBox 2"/>
          <p:cNvSpPr txBox="1"/>
          <p:nvPr/>
        </p:nvSpPr>
        <p:spPr>
          <a:xfrm>
            <a:off x="76200" y="1748135"/>
            <a:ext cx="9067800" cy="461665"/>
          </a:xfrm>
          <a:prstGeom prst="rect">
            <a:avLst/>
          </a:prstGeom>
          <a:noFill/>
        </p:spPr>
        <p:txBody>
          <a:bodyPr wrap="square" rtlCol="0">
            <a:spAutoFit/>
          </a:bodyPr>
          <a:lstStyle/>
          <a:p>
            <a:r>
              <a:rPr lang="el-GR" sz="2400" i="1" dirty="0" smtClean="0">
                <a:latin typeface="Tahoma" pitchFamily="34" charset="0"/>
                <a:cs typeface="Tahoma" pitchFamily="34" charset="0"/>
              </a:rPr>
              <a:t>Οι λειτουργίες της οικογένειας</a:t>
            </a:r>
            <a:endParaRPr lang="el-GR" sz="2400" i="1" dirty="0">
              <a:latin typeface="Tahoma" pitchFamily="34" charset="0"/>
              <a:cs typeface="Tahoma" pitchFamily="34" charset="0"/>
            </a:endParaRPr>
          </a:p>
        </p:txBody>
      </p:sp>
      <p:sp>
        <p:nvSpPr>
          <p:cNvPr id="8" name="TextBox 7"/>
          <p:cNvSpPr txBox="1"/>
          <p:nvPr/>
        </p:nvSpPr>
        <p:spPr>
          <a:xfrm>
            <a:off x="0" y="2609671"/>
            <a:ext cx="9144000" cy="461665"/>
          </a:xfrm>
          <a:prstGeom prst="rect">
            <a:avLst/>
          </a:prstGeom>
          <a:noFill/>
        </p:spPr>
        <p:txBody>
          <a:bodyPr wrap="square" rtlCol="0">
            <a:spAutoFit/>
          </a:bodyPr>
          <a:lstStyle/>
          <a:p>
            <a:r>
              <a:rPr lang="el-GR" sz="2400" dirty="0" smtClean="0">
                <a:latin typeface="Tahoma" pitchFamily="34" charset="0"/>
                <a:cs typeface="Tahoma" pitchFamily="34" charset="0"/>
              </a:rPr>
              <a:t>1. Αναπαραγωγική λειτουργία</a:t>
            </a:r>
            <a:endParaRPr lang="el-GR" sz="2400" i="1" dirty="0">
              <a:latin typeface="Tahoma" pitchFamily="34" charset="0"/>
              <a:cs typeface="Tahoma" pitchFamily="34" charset="0"/>
            </a:endParaRPr>
          </a:p>
        </p:txBody>
      </p:sp>
      <p:sp>
        <p:nvSpPr>
          <p:cNvPr id="9" name="TextBox 8"/>
          <p:cNvSpPr txBox="1"/>
          <p:nvPr/>
        </p:nvSpPr>
        <p:spPr>
          <a:xfrm>
            <a:off x="0" y="4191000"/>
            <a:ext cx="4267200" cy="461665"/>
          </a:xfrm>
          <a:prstGeom prst="rect">
            <a:avLst/>
          </a:prstGeom>
          <a:noFill/>
        </p:spPr>
        <p:txBody>
          <a:bodyPr wrap="square" rtlCol="0">
            <a:spAutoFit/>
          </a:bodyPr>
          <a:lstStyle/>
          <a:p>
            <a:r>
              <a:rPr lang="el-GR" sz="2400" dirty="0" smtClean="0">
                <a:latin typeface="Tahoma" pitchFamily="34" charset="0"/>
                <a:cs typeface="Tahoma" pitchFamily="34" charset="0"/>
              </a:rPr>
              <a:t>4. Οικονομική λειτουργία</a:t>
            </a:r>
            <a:endParaRPr lang="el-GR" sz="2400" dirty="0">
              <a:latin typeface="Tahoma" pitchFamily="34" charset="0"/>
              <a:cs typeface="Tahoma" pitchFamily="34" charset="0"/>
            </a:endParaRPr>
          </a:p>
        </p:txBody>
      </p:sp>
      <p:sp>
        <p:nvSpPr>
          <p:cNvPr id="11" name="TextBox 10"/>
          <p:cNvSpPr txBox="1"/>
          <p:nvPr/>
        </p:nvSpPr>
        <p:spPr>
          <a:xfrm>
            <a:off x="0" y="3136781"/>
            <a:ext cx="9144000" cy="461665"/>
          </a:xfrm>
          <a:prstGeom prst="rect">
            <a:avLst/>
          </a:prstGeom>
          <a:noFill/>
        </p:spPr>
        <p:txBody>
          <a:bodyPr wrap="square" rtlCol="0">
            <a:spAutoFit/>
          </a:bodyPr>
          <a:lstStyle/>
          <a:p>
            <a:r>
              <a:rPr lang="el-GR" sz="2400" dirty="0" smtClean="0">
                <a:latin typeface="Tahoma" pitchFamily="34" charset="0"/>
                <a:cs typeface="Tahoma" pitchFamily="34" charset="0"/>
              </a:rPr>
              <a:t>2. Εκπαιδευτική λειτουργία</a:t>
            </a:r>
            <a:endParaRPr lang="el-GR" sz="2400" i="1" dirty="0">
              <a:latin typeface="Tahoma" pitchFamily="34" charset="0"/>
              <a:cs typeface="Tahoma" pitchFamily="34" charset="0"/>
            </a:endParaRPr>
          </a:p>
        </p:txBody>
      </p:sp>
      <p:sp>
        <p:nvSpPr>
          <p:cNvPr id="12" name="TextBox 11"/>
          <p:cNvSpPr txBox="1"/>
          <p:nvPr/>
        </p:nvSpPr>
        <p:spPr>
          <a:xfrm>
            <a:off x="0" y="3663891"/>
            <a:ext cx="9144000" cy="461665"/>
          </a:xfrm>
          <a:prstGeom prst="rect">
            <a:avLst/>
          </a:prstGeom>
          <a:noFill/>
        </p:spPr>
        <p:txBody>
          <a:bodyPr wrap="square" rtlCol="0">
            <a:spAutoFit/>
          </a:bodyPr>
          <a:lstStyle/>
          <a:p>
            <a:r>
              <a:rPr lang="el-GR" sz="2400" dirty="0" smtClean="0">
                <a:latin typeface="Tahoma" pitchFamily="34" charset="0"/>
                <a:cs typeface="Tahoma" pitchFamily="34" charset="0"/>
              </a:rPr>
              <a:t>3. Ψυχολογική λειτουργία</a:t>
            </a:r>
            <a:endParaRPr lang="el-GR" sz="2400" i="1" dirty="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1600200"/>
          </a:xfrm>
          <a:prstGeom prst="rect">
            <a:avLst/>
          </a:prstGeom>
          <a:solidFill>
            <a:schemeClr val="accent5">
              <a:lumMod val="40000"/>
              <a:lumOff val="60000"/>
            </a:schemeClr>
          </a:solidFill>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l-GR" sz="3600" b="1"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l-GR" sz="3600" b="1" noProof="0" dirty="0" smtClean="0">
                <a:latin typeface="Tahoma" pitchFamily="34" charset="0"/>
                <a:ea typeface="+mj-ea"/>
                <a:cs typeface="Tahoma" pitchFamily="34" charset="0"/>
              </a:rPr>
              <a:t>ΒΙΒΛΙΟΓΡΑΦΙΑ ΜΑΘΗΜΑΤΟΣ</a:t>
            </a:r>
            <a:endParaRPr kumimoji="0" lang="el-GR" sz="3600" b="1" i="0" u="none" strike="noStrike" kern="1200" cap="none" spc="0" normalizeH="0" baseline="0" noProof="0" dirty="0">
              <a:ln>
                <a:noFill/>
              </a:ln>
              <a:solidFill>
                <a:schemeClr val="tx1"/>
              </a:solidFill>
              <a:effectLst/>
              <a:uLnTx/>
              <a:uFillTx/>
              <a:latin typeface="Tahoma" pitchFamily="34" charset="0"/>
              <a:ea typeface="+mj-ea"/>
              <a:cs typeface="Tahoma" pitchFamily="34" charset="0"/>
            </a:endParaRPr>
          </a:p>
        </p:txBody>
      </p:sp>
      <p:sp>
        <p:nvSpPr>
          <p:cNvPr id="10" name="TextBox 9"/>
          <p:cNvSpPr txBox="1"/>
          <p:nvPr/>
        </p:nvSpPr>
        <p:spPr>
          <a:xfrm>
            <a:off x="0" y="1752600"/>
            <a:ext cx="9144000" cy="4924425"/>
          </a:xfrm>
          <a:prstGeom prst="rect">
            <a:avLst/>
          </a:prstGeom>
          <a:noFill/>
        </p:spPr>
        <p:txBody>
          <a:bodyPr wrap="square" rtlCol="0">
            <a:spAutoFit/>
          </a:bodyPr>
          <a:lstStyle/>
          <a:p>
            <a:pPr marL="342900" lvl="0" indent="-342900">
              <a:spcAft>
                <a:spcPts val="1200"/>
              </a:spcAft>
              <a:buFont typeface="+mj-lt"/>
              <a:buAutoNum type="arabicPeriod"/>
            </a:pPr>
            <a:r>
              <a:rPr lang="fr-FR" sz="2400" dirty="0" smtClean="0">
                <a:latin typeface="Tahoma" pitchFamily="34" charset="0"/>
                <a:cs typeface="Tahoma" pitchFamily="34" charset="0"/>
              </a:rPr>
              <a:t>Alpe, Y., </a:t>
            </a:r>
            <a:r>
              <a:rPr lang="fr-FR" sz="2400" dirty="0" err="1" smtClean="0">
                <a:latin typeface="Tahoma" pitchFamily="34" charset="0"/>
                <a:cs typeface="Tahoma" pitchFamily="34" charset="0"/>
              </a:rPr>
              <a:t>Beitone</a:t>
            </a:r>
            <a:r>
              <a:rPr lang="fr-FR" sz="2400" dirty="0" smtClean="0">
                <a:latin typeface="Tahoma" pitchFamily="34" charset="0"/>
                <a:cs typeface="Tahoma" pitchFamily="34" charset="0"/>
              </a:rPr>
              <a:t>, A., </a:t>
            </a:r>
            <a:r>
              <a:rPr lang="fr-FR" sz="2400" dirty="0" err="1" smtClean="0">
                <a:latin typeface="Tahoma" pitchFamily="34" charset="0"/>
                <a:cs typeface="Tahoma" pitchFamily="34" charset="0"/>
              </a:rPr>
              <a:t>Dollo</a:t>
            </a:r>
            <a:r>
              <a:rPr lang="fr-FR" sz="2400" dirty="0" smtClean="0">
                <a:latin typeface="Tahoma" pitchFamily="34" charset="0"/>
                <a:cs typeface="Tahoma" pitchFamily="34" charset="0"/>
              </a:rPr>
              <a:t>, Ch., Lambert, J.R., </a:t>
            </a:r>
            <a:r>
              <a:rPr lang="fr-FR" sz="2400" dirty="0" err="1" smtClean="0">
                <a:latin typeface="Tahoma" pitchFamily="34" charset="0"/>
                <a:cs typeface="Tahoma" pitchFamily="34" charset="0"/>
              </a:rPr>
              <a:t>Parayre</a:t>
            </a:r>
            <a:r>
              <a:rPr lang="fr-FR" sz="2400" dirty="0" smtClean="0">
                <a:latin typeface="Tahoma" pitchFamily="34" charset="0"/>
                <a:cs typeface="Tahoma" pitchFamily="34" charset="0"/>
              </a:rPr>
              <a:t>, S. 2005. Lexique de sociologie. Paris: Dalloz</a:t>
            </a:r>
            <a:endParaRPr lang="el-GR" sz="2400" dirty="0" smtClean="0">
              <a:latin typeface="Tahoma" pitchFamily="34" charset="0"/>
              <a:cs typeface="Tahoma" pitchFamily="34" charset="0"/>
            </a:endParaRPr>
          </a:p>
          <a:p>
            <a:pPr marL="342900" lvl="0" indent="-342900">
              <a:spcAft>
                <a:spcPts val="1200"/>
              </a:spcAft>
              <a:buFont typeface="+mj-lt"/>
              <a:buAutoNum type="arabicPeriod"/>
            </a:pPr>
            <a:r>
              <a:rPr lang="el-GR" sz="2400" dirty="0" smtClean="0">
                <a:latin typeface="Tahoma" pitchFamily="34" charset="0"/>
                <a:cs typeface="Tahoma" pitchFamily="34" charset="0"/>
              </a:rPr>
              <a:t>Μουσούρου, Λ. 2005. Κοινωνιολογία της σύγχρονης οικογένειας. Αθήνα: </a:t>
            </a:r>
            <a:r>
              <a:rPr lang="en-US" sz="2400" dirty="0" smtClean="0">
                <a:latin typeface="Tahoma" pitchFamily="34" charset="0"/>
                <a:cs typeface="Tahoma" pitchFamily="34" charset="0"/>
              </a:rPr>
              <a:t>Gutenberg</a:t>
            </a:r>
            <a:endParaRPr lang="el-GR" sz="2400" dirty="0" smtClean="0">
              <a:latin typeface="Tahoma" pitchFamily="34" charset="0"/>
              <a:cs typeface="Tahoma" pitchFamily="34" charset="0"/>
            </a:endParaRPr>
          </a:p>
          <a:p>
            <a:pPr marL="342900" lvl="0" indent="-342900">
              <a:spcAft>
                <a:spcPts val="1200"/>
              </a:spcAft>
              <a:buFont typeface="+mj-lt"/>
              <a:buAutoNum type="arabicPeriod"/>
            </a:pPr>
            <a:r>
              <a:rPr lang="el-GR" sz="2400" dirty="0" smtClean="0">
                <a:latin typeface="Tahoma" pitchFamily="34" charset="0"/>
                <a:cs typeface="Tahoma" pitchFamily="34" charset="0"/>
              </a:rPr>
              <a:t>Νοβα-Καλτσούνη, Χ. (επιμέλεια). 2004. Κείμενα κοινωνιολογίας του γάμου και της οικογένειας. Αθήνα: Τυπωθήτω</a:t>
            </a:r>
          </a:p>
          <a:p>
            <a:pPr marL="342900" lvl="0" indent="-342900">
              <a:spcAft>
                <a:spcPts val="1200"/>
              </a:spcAft>
              <a:buFont typeface="+mj-lt"/>
              <a:buAutoNum type="arabicPeriod"/>
            </a:pPr>
            <a:r>
              <a:rPr lang="el-GR" sz="2400" dirty="0" smtClean="0">
                <a:latin typeface="Tahoma" pitchFamily="34" charset="0"/>
                <a:cs typeface="Tahoma" pitchFamily="34" charset="0"/>
              </a:rPr>
              <a:t>Τσαούσης, Δ.Γ. 1983. Η κοινωνία του ανθρώπου. Αθήνα: </a:t>
            </a:r>
            <a:r>
              <a:rPr lang="en-US" sz="2400" dirty="0" smtClean="0">
                <a:latin typeface="Tahoma" pitchFamily="34" charset="0"/>
                <a:cs typeface="Tahoma" pitchFamily="34" charset="0"/>
              </a:rPr>
              <a:t>Gutenberg</a:t>
            </a:r>
            <a:endParaRPr lang="el-GR" sz="2400" dirty="0" smtClean="0">
              <a:latin typeface="Tahoma" pitchFamily="34" charset="0"/>
              <a:cs typeface="Tahoma" pitchFamily="34" charset="0"/>
            </a:endParaRPr>
          </a:p>
          <a:p>
            <a:pPr marL="342900" lvl="0" indent="-342900">
              <a:spcAft>
                <a:spcPts val="1200"/>
              </a:spcAft>
              <a:buFont typeface="+mj-lt"/>
              <a:buAutoNum type="arabicPeriod"/>
            </a:pPr>
            <a:r>
              <a:rPr lang="el-GR" sz="2400" dirty="0" smtClean="0">
                <a:latin typeface="Tahoma" pitchFamily="34" charset="0"/>
                <a:cs typeface="Tahoma" pitchFamily="34" charset="0"/>
              </a:rPr>
              <a:t>Τσαούσης</a:t>
            </a:r>
            <a:r>
              <a:rPr lang="fr-FR" sz="2400" dirty="0" smtClean="0">
                <a:latin typeface="Tahoma" pitchFamily="34" charset="0"/>
                <a:cs typeface="Tahoma" pitchFamily="34" charset="0"/>
              </a:rPr>
              <a:t>, </a:t>
            </a:r>
            <a:r>
              <a:rPr lang="el-GR" sz="2400" dirty="0" smtClean="0">
                <a:latin typeface="Tahoma" pitchFamily="34" charset="0"/>
                <a:cs typeface="Tahoma" pitchFamily="34" charset="0"/>
              </a:rPr>
              <a:t>Δ</a:t>
            </a:r>
            <a:r>
              <a:rPr lang="fr-FR" sz="2400" dirty="0" smtClean="0">
                <a:latin typeface="Tahoma" pitchFamily="34" charset="0"/>
                <a:cs typeface="Tahoma" pitchFamily="34" charset="0"/>
              </a:rPr>
              <a:t>. </a:t>
            </a:r>
            <a:r>
              <a:rPr lang="el-GR" sz="2400" dirty="0" smtClean="0">
                <a:latin typeface="Tahoma" pitchFamily="34" charset="0"/>
                <a:cs typeface="Tahoma" pitchFamily="34" charset="0"/>
              </a:rPr>
              <a:t>Γ</a:t>
            </a:r>
            <a:r>
              <a:rPr lang="fr-FR" sz="2400" dirty="0" smtClean="0">
                <a:latin typeface="Tahoma" pitchFamily="34" charset="0"/>
                <a:cs typeface="Tahoma" pitchFamily="34" charset="0"/>
              </a:rPr>
              <a:t>. 1984. </a:t>
            </a:r>
            <a:r>
              <a:rPr lang="el-GR" sz="2400" dirty="0" smtClean="0">
                <a:latin typeface="Tahoma" pitchFamily="34" charset="0"/>
                <a:cs typeface="Tahoma" pitchFamily="34" charset="0"/>
              </a:rPr>
              <a:t>Χρηστικό λεξικό κοινωνιολογίας. Αθήνα: </a:t>
            </a:r>
            <a:r>
              <a:rPr lang="en-US" sz="2400" dirty="0" smtClean="0">
                <a:latin typeface="Tahoma" pitchFamily="34" charset="0"/>
                <a:cs typeface="Tahoma" pitchFamily="34" charset="0"/>
              </a:rPr>
              <a:t>Gutenberg</a:t>
            </a:r>
            <a:endParaRPr lang="el-GR" sz="2400" dirty="0" smtClean="0">
              <a:latin typeface="Tahoma" pitchFamily="34" charset="0"/>
              <a:cs typeface="Tahoma" pitchFamily="34" charset="0"/>
            </a:endParaRPr>
          </a:p>
          <a:p>
            <a:pPr>
              <a:spcAft>
                <a:spcPts val="1200"/>
              </a:spcAft>
            </a:pPr>
            <a:endParaRPr lang="el-GR" sz="2400"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Autofit/>
          </a:bodyPr>
          <a:lstStyle/>
          <a:p>
            <a:r>
              <a:rPr lang="el-GR" sz="3600" b="1" dirty="0" smtClean="0">
                <a:latin typeface="Tahoma" pitchFamily="34" charset="0"/>
                <a:cs typeface="Tahoma" pitchFamily="34" charset="0"/>
              </a:rPr>
              <a:t>ΔΟΜΗ ΤΟΥ ΜΑΘΗΜΑΤΟΣ ΚΟΙΝΩΝΙΟΛΟΓΙΑ ΤΗΣ ΟΙΚΟΓΕΝΕΙΑΣ</a:t>
            </a:r>
            <a:endParaRPr lang="el-GR" sz="3600" b="1" dirty="0">
              <a:latin typeface="Tahoma" pitchFamily="34" charset="0"/>
              <a:cs typeface="Tahoma" pitchFamily="34" charset="0"/>
            </a:endParaRPr>
          </a:p>
        </p:txBody>
      </p:sp>
      <p:sp>
        <p:nvSpPr>
          <p:cNvPr id="3" name="TextBox 2"/>
          <p:cNvSpPr txBox="1"/>
          <p:nvPr/>
        </p:nvSpPr>
        <p:spPr>
          <a:xfrm>
            <a:off x="0" y="3048000"/>
            <a:ext cx="9144000" cy="2277547"/>
          </a:xfrm>
          <a:prstGeom prst="rect">
            <a:avLst/>
          </a:prstGeom>
          <a:noFill/>
        </p:spPr>
        <p:txBody>
          <a:bodyPr wrap="square" rtlCol="0">
            <a:spAutoFit/>
          </a:bodyPr>
          <a:lstStyle/>
          <a:p>
            <a:pPr marL="514350" indent="-457200">
              <a:spcAft>
                <a:spcPts val="1800"/>
              </a:spcAft>
            </a:pPr>
            <a:r>
              <a:rPr lang="el-GR" sz="2800" dirty="0" smtClean="0">
                <a:latin typeface="Tahoma" pitchFamily="34" charset="0"/>
                <a:cs typeface="Tahoma" pitchFamily="34" charset="0"/>
              </a:rPr>
              <a:t>1. Η ΟΙΚΟΓΕΝΕΙΑ ΚΑΙ Η ΕΠΙΣΤΗΜΗ ΤΗΣ ΚΟΙΝΩΝΙΟΛΟΓΙΑΣ</a:t>
            </a:r>
          </a:p>
          <a:p>
            <a:pPr marL="514350" indent="-514350">
              <a:spcAft>
                <a:spcPts val="1800"/>
              </a:spcAft>
            </a:pPr>
            <a:r>
              <a:rPr lang="el-GR" sz="2800" dirty="0" smtClean="0">
                <a:latin typeface="Tahoma" pitchFamily="34" charset="0"/>
                <a:cs typeface="Tahoma" pitchFamily="34" charset="0"/>
              </a:rPr>
              <a:t>2. ΜΕΛΕΤΗ ΤΟΥ ΘΕΣΜΟΥ ΤΗΣ ΟΙΚΟΓΕΝΕΙΑΣ</a:t>
            </a:r>
          </a:p>
          <a:p>
            <a:pPr marL="514350" indent="-514350">
              <a:spcAft>
                <a:spcPts val="1800"/>
              </a:spcAft>
            </a:pPr>
            <a:r>
              <a:rPr lang="el-GR" sz="2800" dirty="0" smtClean="0">
                <a:latin typeface="Tahoma" pitchFamily="34" charset="0"/>
                <a:cs typeface="Tahoma" pitchFamily="34" charset="0"/>
              </a:rPr>
              <a:t>3. ΜΕΛΕΤΗ ΤΩΝ ΣΧΕΣΕΩΝ ΟΙΚΟΓΕΝΕΙΑΣ ΚΑΙ ΣΧΟΛΕΙΟΥ</a:t>
            </a:r>
            <a:endParaRPr lang="el-GR" sz="2800" dirty="0">
              <a:latin typeface="Tahoma" pitchFamily="34" charset="0"/>
              <a:cs typeface="Tahoma" pitchFamily="34" charset="0"/>
            </a:endParaRPr>
          </a:p>
        </p:txBody>
      </p:sp>
      <p:sp>
        <p:nvSpPr>
          <p:cNvPr id="4" name="TextBox 3"/>
          <p:cNvSpPr txBox="1"/>
          <p:nvPr/>
        </p:nvSpPr>
        <p:spPr>
          <a:xfrm>
            <a:off x="0" y="2219980"/>
            <a:ext cx="9144000" cy="523220"/>
          </a:xfrm>
          <a:prstGeom prst="rect">
            <a:avLst/>
          </a:prstGeom>
          <a:noFill/>
        </p:spPr>
        <p:txBody>
          <a:bodyPr wrap="square" rtlCol="0">
            <a:spAutoFit/>
          </a:bodyPr>
          <a:lstStyle/>
          <a:p>
            <a:r>
              <a:rPr lang="el-GR" sz="2800" u="sng" dirty="0" smtClean="0">
                <a:latin typeface="Tahoma" pitchFamily="34" charset="0"/>
                <a:cs typeface="Tahoma" pitchFamily="34" charset="0"/>
              </a:rPr>
              <a:t>ΒΑΣΙΚΟΙ ΑΞΟΝΕΣ</a:t>
            </a:r>
            <a:endParaRPr lang="el-GR" sz="2800" u="sng"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 ΠΕΡΙΕΧΟΜΕΝΑ 1</a:t>
            </a:r>
            <a:r>
              <a:rPr lang="el-GR" sz="3600" b="1" baseline="30000" dirty="0" smtClean="0">
                <a:latin typeface="Tahoma" pitchFamily="34" charset="0"/>
                <a:cs typeface="Tahoma" pitchFamily="34" charset="0"/>
              </a:rPr>
              <a:t>ΟΥ</a:t>
            </a:r>
            <a:r>
              <a:rPr lang="el-GR" sz="3600" b="1" dirty="0" smtClean="0">
                <a:latin typeface="Tahoma" pitchFamily="34" charset="0"/>
                <a:cs typeface="Tahoma" pitchFamily="34" charset="0"/>
              </a:rPr>
              <a:t> ΜΑΘΗΜΑΤΟΣ:</a:t>
            </a:r>
            <a:endParaRPr lang="el-GR" sz="3600" b="1" dirty="0">
              <a:latin typeface="Tahoma" pitchFamily="34" charset="0"/>
              <a:cs typeface="Tahoma" pitchFamily="34" charset="0"/>
            </a:endParaRPr>
          </a:p>
        </p:txBody>
      </p:sp>
      <p:sp>
        <p:nvSpPr>
          <p:cNvPr id="3" name="TextBox 2"/>
          <p:cNvSpPr txBox="1"/>
          <p:nvPr/>
        </p:nvSpPr>
        <p:spPr>
          <a:xfrm>
            <a:off x="0" y="2286000"/>
            <a:ext cx="9144000" cy="1846659"/>
          </a:xfrm>
          <a:prstGeom prst="rect">
            <a:avLst/>
          </a:prstGeom>
          <a:noFill/>
        </p:spPr>
        <p:txBody>
          <a:bodyPr wrap="square" rtlCol="0">
            <a:spAutoFit/>
          </a:bodyPr>
          <a:lstStyle/>
          <a:p>
            <a:pPr marL="514350" indent="-457200">
              <a:spcAft>
                <a:spcPts val="1800"/>
              </a:spcAft>
            </a:pPr>
            <a:r>
              <a:rPr lang="el-GR" sz="2800" dirty="0" smtClean="0">
                <a:latin typeface="Tahoma" pitchFamily="34" charset="0"/>
                <a:cs typeface="Tahoma" pitchFamily="34" charset="0"/>
              </a:rPr>
              <a:t>1. Η ΕΝΝΟΙΑ ΤΗΣ ΟΙΚΟΓΕΝΕΙΑΣ </a:t>
            </a:r>
          </a:p>
          <a:p>
            <a:pPr marL="514350" indent="-514350">
              <a:spcAft>
                <a:spcPts val="1800"/>
              </a:spcAft>
            </a:pPr>
            <a:r>
              <a:rPr lang="el-GR" sz="2800" dirty="0" smtClean="0">
                <a:latin typeface="Tahoma" pitchFamily="34" charset="0"/>
                <a:cs typeface="Tahoma" pitchFamily="34" charset="0"/>
              </a:rPr>
              <a:t>2. Η ΟΙΚΟΓΕΝΕΙΑ ΩΣ ΘΕΣΜΟΣ</a:t>
            </a:r>
          </a:p>
          <a:p>
            <a:pPr marL="514350" indent="-514350">
              <a:spcAft>
                <a:spcPts val="1800"/>
              </a:spcAft>
            </a:pPr>
            <a:r>
              <a:rPr lang="el-GR" sz="2800" dirty="0" smtClean="0">
                <a:latin typeface="Tahoma" pitchFamily="34" charset="0"/>
                <a:cs typeface="Tahoma" pitchFamily="34" charset="0"/>
              </a:rPr>
              <a:t>3. ΟΙ ΛΕΙΤΟΥΡΓΙΕΣ ΤΗΣ ΟΙΚΟΓΕΝΕΙΑΣ</a:t>
            </a:r>
            <a:endParaRPr lang="el-GR" sz="2800"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1600200"/>
          </a:xfrm>
          <a:prstGeom prst="rect">
            <a:avLst/>
          </a:prstGeom>
          <a:solidFill>
            <a:schemeClr val="accent5">
              <a:lumMod val="40000"/>
              <a:lumOff val="60000"/>
            </a:schemeClr>
          </a:solidFill>
        </p:spPr>
        <p:txBody>
          <a:bodyP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l-GR" sz="3600" b="1"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l-GR" sz="3600" b="1" dirty="0" smtClean="0">
                <a:latin typeface="Tahoma" pitchFamily="34" charset="0"/>
                <a:ea typeface="+mj-ea"/>
                <a:cs typeface="Tahoma" pitchFamily="34" charset="0"/>
              </a:rPr>
              <a:t>ΟΡΙΣΜΟΣ ΚΑΙ ΛΕΙΤΟΥΡΓΙΕΣ </a:t>
            </a:r>
          </a:p>
          <a:p>
            <a:pPr marL="0" marR="0" lvl="0" indent="0" algn="ctr" defTabSz="914400" rtl="0" eaLnBrk="1" fontAlgn="auto" latinLnBrk="0" hangingPunct="1">
              <a:lnSpc>
                <a:spcPct val="100000"/>
              </a:lnSpc>
              <a:spcBef>
                <a:spcPct val="0"/>
              </a:spcBef>
              <a:spcAft>
                <a:spcPts val="0"/>
              </a:spcAft>
              <a:buClrTx/>
              <a:buSzTx/>
              <a:buFontTx/>
              <a:buNone/>
              <a:tabLst/>
              <a:defRPr/>
            </a:pPr>
            <a:r>
              <a:rPr lang="el-GR" sz="3600" b="1" dirty="0" smtClean="0">
                <a:latin typeface="Tahoma" pitchFamily="34" charset="0"/>
                <a:ea typeface="+mj-ea"/>
                <a:cs typeface="Tahoma" pitchFamily="34" charset="0"/>
              </a:rPr>
              <a:t>ΤΗΣ ΟΙΚΟΓΕΝΕΙΑΣ</a:t>
            </a:r>
            <a:endParaRPr kumimoji="0" lang="el-GR" sz="3600" b="1" i="0" u="none" strike="noStrike" kern="1200" cap="none" spc="0" normalizeH="0" baseline="0" noProof="0" dirty="0">
              <a:ln>
                <a:noFill/>
              </a:ln>
              <a:solidFill>
                <a:schemeClr val="tx1"/>
              </a:solidFill>
              <a:effectLst/>
              <a:uLnTx/>
              <a:uFillTx/>
              <a:latin typeface="Tahoma" pitchFamily="34" charset="0"/>
              <a:ea typeface="+mj-ea"/>
              <a:cs typeface="Tahoma" pitchFamily="34" charset="0"/>
            </a:endParaRPr>
          </a:p>
        </p:txBody>
      </p:sp>
      <p:sp>
        <p:nvSpPr>
          <p:cNvPr id="3" name="TextBox 2"/>
          <p:cNvSpPr txBox="1"/>
          <p:nvPr/>
        </p:nvSpPr>
        <p:spPr>
          <a:xfrm>
            <a:off x="838200" y="2133600"/>
            <a:ext cx="4724400" cy="461665"/>
          </a:xfrm>
          <a:prstGeom prst="rect">
            <a:avLst/>
          </a:prstGeom>
          <a:noFill/>
        </p:spPr>
        <p:txBody>
          <a:bodyPr wrap="square" rtlCol="0">
            <a:spAutoFit/>
          </a:bodyPr>
          <a:lstStyle/>
          <a:p>
            <a:r>
              <a:rPr lang="el-GR" sz="2400" i="1" dirty="0" smtClean="0">
                <a:latin typeface="Tahoma" pitchFamily="34" charset="0"/>
                <a:cs typeface="Tahoma" pitchFamily="34" charset="0"/>
              </a:rPr>
              <a:t>Τι είναι οικογένεια;</a:t>
            </a:r>
            <a:endParaRPr lang="el-GR" sz="2400" i="1" dirty="0">
              <a:latin typeface="Tahoma" pitchFamily="34" charset="0"/>
              <a:cs typeface="Tahoma" pitchFamily="34" charset="0"/>
            </a:endParaRPr>
          </a:p>
        </p:txBody>
      </p:sp>
      <p:sp>
        <p:nvSpPr>
          <p:cNvPr id="4" name="Curved Right Arrow 3"/>
          <p:cNvSpPr/>
          <p:nvPr/>
        </p:nvSpPr>
        <p:spPr>
          <a:xfrm>
            <a:off x="76200" y="2286000"/>
            <a:ext cx="762000" cy="1143000"/>
          </a:xfrm>
          <a:prstGeom prst="curvedRightArrow">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5" name="TextBox 4"/>
          <p:cNvSpPr txBox="1"/>
          <p:nvPr/>
        </p:nvSpPr>
        <p:spPr>
          <a:xfrm>
            <a:off x="914400" y="3048000"/>
            <a:ext cx="8229600" cy="830997"/>
          </a:xfrm>
          <a:prstGeom prst="rect">
            <a:avLst/>
          </a:prstGeom>
          <a:noFill/>
        </p:spPr>
        <p:txBody>
          <a:bodyPr wrap="square" rtlCol="0">
            <a:spAutoFit/>
          </a:bodyPr>
          <a:lstStyle/>
          <a:p>
            <a:pPr algn="just"/>
            <a:r>
              <a:rPr lang="el-GR" sz="2400" dirty="0" smtClean="0">
                <a:latin typeface="Tahoma" pitchFamily="34" charset="0"/>
                <a:cs typeface="Tahoma" pitchFamily="34" charset="0"/>
              </a:rPr>
              <a:t>Οικογένεια είναι ένας τύπος οργάνωσης της ιδιωτικής ζωής των δρώντων υποκειμένων.</a:t>
            </a:r>
            <a:endParaRPr lang="el-GR" sz="2400" dirty="0">
              <a:latin typeface="Tahoma" pitchFamily="34" charset="0"/>
              <a:cs typeface="Tahoma" pitchFamily="34" charset="0"/>
            </a:endParaRPr>
          </a:p>
        </p:txBody>
      </p:sp>
      <p:sp>
        <p:nvSpPr>
          <p:cNvPr id="6" name="TextBox 5"/>
          <p:cNvSpPr txBox="1"/>
          <p:nvPr/>
        </p:nvSpPr>
        <p:spPr>
          <a:xfrm>
            <a:off x="914400" y="3436203"/>
            <a:ext cx="8229600" cy="1938992"/>
          </a:xfrm>
          <a:prstGeom prst="rect">
            <a:avLst/>
          </a:prstGeom>
          <a:noFill/>
        </p:spPr>
        <p:txBody>
          <a:bodyPr wrap="square" rtlCol="0">
            <a:spAutoFit/>
          </a:bodyPr>
          <a:lstStyle/>
          <a:p>
            <a:pPr algn="just"/>
            <a:r>
              <a:rPr lang="el-GR" sz="2400" dirty="0" smtClean="0">
                <a:latin typeface="Tahoma" pitchFamily="34" charset="0"/>
                <a:cs typeface="Tahoma" pitchFamily="34" charset="0"/>
              </a:rPr>
              <a:t>                                        Αποτελείται από δύο τουλάχι-στον μέλη, τα οποία συνήθως συνδέουν μεταξύ τους δεσμοί αίματος ή δεσμοί κοινωνικά προσδιορισμένοι, λόγοι συναισθηματικοί ή/και πρακτικοί, και οι σχέσεις τους διέπονται από ένα πλέγμα δικαιωμάτων και υποχρεώσεων. </a:t>
            </a:r>
            <a:endParaRPr lang="el-GR" sz="2400" dirty="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1600200"/>
          </a:xfrm>
          <a:prstGeom prst="rect">
            <a:avLst/>
          </a:prstGeom>
          <a:solidFill>
            <a:schemeClr val="accent5">
              <a:lumMod val="40000"/>
              <a:lumOff val="60000"/>
            </a:schemeClr>
          </a:solidFill>
        </p:spPr>
        <p:txBody>
          <a:bodyP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l-GR" sz="3600" b="1"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l-GR" sz="3600" b="1" dirty="0" smtClean="0">
                <a:latin typeface="Tahoma" pitchFamily="34" charset="0"/>
                <a:ea typeface="+mj-ea"/>
                <a:cs typeface="Tahoma" pitchFamily="34" charset="0"/>
              </a:rPr>
              <a:t>ΟΡΙΣΜΟΣ ΚΑΙ ΛΕΙΤΟΥΡΓΙΕΣ </a:t>
            </a:r>
          </a:p>
          <a:p>
            <a:pPr marL="0" marR="0" lvl="0" indent="0" algn="ctr" defTabSz="914400" rtl="0" eaLnBrk="1" fontAlgn="auto" latinLnBrk="0" hangingPunct="1">
              <a:lnSpc>
                <a:spcPct val="100000"/>
              </a:lnSpc>
              <a:spcBef>
                <a:spcPct val="0"/>
              </a:spcBef>
              <a:spcAft>
                <a:spcPts val="0"/>
              </a:spcAft>
              <a:buClrTx/>
              <a:buSzTx/>
              <a:buFontTx/>
              <a:buNone/>
              <a:tabLst/>
              <a:defRPr/>
            </a:pPr>
            <a:r>
              <a:rPr lang="el-GR" sz="3600" b="1" dirty="0" smtClean="0">
                <a:latin typeface="Tahoma" pitchFamily="34" charset="0"/>
                <a:ea typeface="+mj-ea"/>
                <a:cs typeface="Tahoma" pitchFamily="34" charset="0"/>
              </a:rPr>
              <a:t>ΤΗΣ ΟΙΚΟΓΕΝΕΙΑΣ</a:t>
            </a:r>
            <a:endParaRPr kumimoji="0" lang="el-GR" sz="3600" b="1" i="0" u="none" strike="noStrike" kern="1200" cap="none" spc="0" normalizeH="0" baseline="0" noProof="0" dirty="0">
              <a:ln>
                <a:noFill/>
              </a:ln>
              <a:solidFill>
                <a:schemeClr val="tx1"/>
              </a:solidFill>
              <a:effectLst/>
              <a:uLnTx/>
              <a:uFillTx/>
              <a:latin typeface="Tahoma" pitchFamily="34" charset="0"/>
              <a:ea typeface="+mj-ea"/>
              <a:cs typeface="Tahoma" pitchFamily="34" charset="0"/>
            </a:endParaRPr>
          </a:p>
        </p:txBody>
      </p:sp>
      <p:sp>
        <p:nvSpPr>
          <p:cNvPr id="3" name="TextBox 2"/>
          <p:cNvSpPr txBox="1"/>
          <p:nvPr/>
        </p:nvSpPr>
        <p:spPr>
          <a:xfrm>
            <a:off x="838200" y="2133600"/>
            <a:ext cx="4724400" cy="461665"/>
          </a:xfrm>
          <a:prstGeom prst="rect">
            <a:avLst/>
          </a:prstGeom>
          <a:noFill/>
        </p:spPr>
        <p:txBody>
          <a:bodyPr wrap="square" rtlCol="0">
            <a:spAutoFit/>
          </a:bodyPr>
          <a:lstStyle/>
          <a:p>
            <a:r>
              <a:rPr lang="el-GR" sz="2400" i="1" dirty="0" smtClean="0">
                <a:latin typeface="Tahoma" pitchFamily="34" charset="0"/>
                <a:cs typeface="Tahoma" pitchFamily="34" charset="0"/>
              </a:rPr>
              <a:t>Τι είναι οικογένεια;</a:t>
            </a:r>
            <a:endParaRPr lang="el-GR" sz="2400" i="1" dirty="0">
              <a:latin typeface="Tahoma" pitchFamily="34" charset="0"/>
              <a:cs typeface="Tahoma" pitchFamily="34" charset="0"/>
            </a:endParaRPr>
          </a:p>
        </p:txBody>
      </p:sp>
      <p:sp>
        <p:nvSpPr>
          <p:cNvPr id="4" name="Curved Right Arrow 3"/>
          <p:cNvSpPr/>
          <p:nvPr/>
        </p:nvSpPr>
        <p:spPr>
          <a:xfrm>
            <a:off x="76200" y="2286000"/>
            <a:ext cx="762000" cy="1143000"/>
          </a:xfrm>
          <a:prstGeom prst="curvedRightArrow">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6" name="TextBox 5"/>
          <p:cNvSpPr txBox="1"/>
          <p:nvPr/>
        </p:nvSpPr>
        <p:spPr>
          <a:xfrm>
            <a:off x="914400" y="2971800"/>
            <a:ext cx="8229600" cy="2308324"/>
          </a:xfrm>
          <a:prstGeom prst="rect">
            <a:avLst/>
          </a:prstGeom>
          <a:noFill/>
        </p:spPr>
        <p:txBody>
          <a:bodyPr wrap="square" rtlCol="0">
            <a:spAutoFit/>
          </a:bodyPr>
          <a:lstStyle/>
          <a:p>
            <a:pPr algn="just"/>
            <a:r>
              <a:rPr lang="el-GR" sz="2400" dirty="0" smtClean="0">
                <a:latin typeface="Tahoma" pitchFamily="34" charset="0"/>
                <a:cs typeface="Tahoma" pitchFamily="34" charset="0"/>
              </a:rPr>
              <a:t>Σύμφωνα με το γαλλικό Εθνικό Ινστιτούτο Στατιστικών και Οικονομικών Μελετών (</a:t>
            </a:r>
            <a:r>
              <a:rPr lang="en-US" sz="2400" dirty="0" smtClean="0">
                <a:latin typeface="Tahoma" pitchFamily="34" charset="0"/>
                <a:cs typeface="Tahoma" pitchFamily="34" charset="0"/>
              </a:rPr>
              <a:t>INSEE) </a:t>
            </a:r>
            <a:r>
              <a:rPr lang="el-GR" sz="2400" dirty="0" smtClean="0">
                <a:latin typeface="Tahoma" pitchFamily="34" charset="0"/>
                <a:cs typeface="Tahoma" pitchFamily="34" charset="0"/>
              </a:rPr>
              <a:t>η οικογένεια είναι «μια κοινωνική ομάδα που σχηματίζεται το λιγότερο από δύο άτομα και περιλαμβάνει είτε ένα  ζευγάρι, παντρεμένο ή όχι, και αν υπάρχουν, τα άγαμα παιδιά τους, είτε έναν γονέα με τα άγαμα παιδιά του ηλικίας κάτω των 25 ετών».</a:t>
            </a:r>
            <a:endParaRPr lang="el-GR" sz="2400" dirty="0">
              <a:latin typeface="Tahoma" pitchFamily="34" charset="0"/>
              <a:cs typeface="Tahoma" pitchFamily="34" charset="0"/>
            </a:endParaRPr>
          </a:p>
        </p:txBody>
      </p:sp>
      <p:sp>
        <p:nvSpPr>
          <p:cNvPr id="8" name="TextBox 7"/>
          <p:cNvSpPr txBox="1"/>
          <p:nvPr/>
        </p:nvSpPr>
        <p:spPr>
          <a:xfrm>
            <a:off x="228600" y="5486400"/>
            <a:ext cx="7315200" cy="461665"/>
          </a:xfrm>
          <a:prstGeom prst="rect">
            <a:avLst/>
          </a:prstGeom>
          <a:noFill/>
        </p:spPr>
        <p:txBody>
          <a:bodyPr wrap="square" rtlCol="0">
            <a:spAutoFit/>
          </a:bodyPr>
          <a:lstStyle/>
          <a:p>
            <a:r>
              <a:rPr lang="el-GR" sz="2400" i="1" dirty="0" smtClean="0">
                <a:latin typeface="Tahoma" pitchFamily="34" charset="0"/>
                <a:cs typeface="Tahoma" pitchFamily="34" charset="0"/>
              </a:rPr>
              <a:t>Ποιος ο ρόλος του </a:t>
            </a:r>
            <a:r>
              <a:rPr lang="el-GR" sz="2400" i="1" dirty="0" smtClean="0">
                <a:latin typeface="Tahoma" pitchFamily="34" charset="0"/>
                <a:cs typeface="Tahoma" pitchFamily="34" charset="0"/>
              </a:rPr>
              <a:t>γάμου</a:t>
            </a:r>
            <a:r>
              <a:rPr lang="el-GR" sz="2400" i="1" dirty="0" smtClean="0">
                <a:latin typeface="Tahoma" pitchFamily="34" charset="0"/>
                <a:cs typeface="Tahoma" pitchFamily="34" charset="0"/>
              </a:rPr>
              <a:t> </a:t>
            </a:r>
            <a:r>
              <a:rPr lang="el-GR" sz="2400" i="1" dirty="0" smtClean="0">
                <a:latin typeface="Tahoma" pitchFamily="34" charset="0"/>
                <a:cs typeface="Tahoma" pitchFamily="34" charset="0"/>
              </a:rPr>
              <a:t>στον παραπάνω ορισμό;</a:t>
            </a:r>
            <a:endParaRPr lang="el-GR" sz="2400" i="1" dirty="0">
              <a:latin typeface="Tahoma" pitchFamily="34" charset="0"/>
              <a:cs typeface="Tahoma" pitchFamily="34" charset="0"/>
            </a:endParaRPr>
          </a:p>
        </p:txBody>
      </p:sp>
      <p:sp>
        <p:nvSpPr>
          <p:cNvPr id="9" name="TextBox 8"/>
          <p:cNvSpPr txBox="1"/>
          <p:nvPr/>
        </p:nvSpPr>
        <p:spPr>
          <a:xfrm>
            <a:off x="1600200" y="6091535"/>
            <a:ext cx="7315200" cy="461665"/>
          </a:xfrm>
          <a:prstGeom prst="rect">
            <a:avLst/>
          </a:prstGeom>
          <a:noFill/>
        </p:spPr>
        <p:txBody>
          <a:bodyPr wrap="square" rtlCol="0">
            <a:spAutoFit/>
          </a:bodyPr>
          <a:lstStyle/>
          <a:p>
            <a:pPr algn="r"/>
            <a:r>
              <a:rPr lang="el-GR" sz="2400" i="1" dirty="0" smtClean="0">
                <a:latin typeface="Tahoma" pitchFamily="34" charset="0"/>
                <a:cs typeface="Tahoma" pitchFamily="34" charset="0"/>
              </a:rPr>
              <a:t>Τι εννοούμε όταν μιλάμε για κοινωνική ομάδα;</a:t>
            </a:r>
            <a:endParaRPr lang="el-GR" sz="2400" i="1" dirty="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lide(fromBottom)">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slide(fromBottom)">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1600200"/>
          </a:xfrm>
          <a:prstGeom prst="rect">
            <a:avLst/>
          </a:prstGeom>
          <a:solidFill>
            <a:schemeClr val="accent5">
              <a:lumMod val="40000"/>
              <a:lumOff val="60000"/>
            </a:schemeClr>
          </a:solidFill>
        </p:spPr>
        <p:txBody>
          <a:bodyP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l-GR" sz="3600" b="1"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l-GR" sz="3600" b="1" dirty="0" smtClean="0">
                <a:latin typeface="Tahoma" pitchFamily="34" charset="0"/>
                <a:ea typeface="+mj-ea"/>
                <a:cs typeface="Tahoma" pitchFamily="34" charset="0"/>
              </a:rPr>
              <a:t>ΟΡΙΣΜΟΣ ΚΑΙ ΛΕΙΤΟΥΡΓΙΕΣ </a:t>
            </a:r>
          </a:p>
          <a:p>
            <a:pPr marL="0" marR="0" lvl="0" indent="0" algn="ctr" defTabSz="914400" rtl="0" eaLnBrk="1" fontAlgn="auto" latinLnBrk="0" hangingPunct="1">
              <a:lnSpc>
                <a:spcPct val="100000"/>
              </a:lnSpc>
              <a:spcBef>
                <a:spcPct val="0"/>
              </a:spcBef>
              <a:spcAft>
                <a:spcPts val="0"/>
              </a:spcAft>
              <a:buClrTx/>
              <a:buSzTx/>
              <a:buFontTx/>
              <a:buNone/>
              <a:tabLst/>
              <a:defRPr/>
            </a:pPr>
            <a:r>
              <a:rPr lang="el-GR" sz="3600" b="1" dirty="0" smtClean="0">
                <a:latin typeface="Tahoma" pitchFamily="34" charset="0"/>
                <a:ea typeface="+mj-ea"/>
                <a:cs typeface="Tahoma" pitchFamily="34" charset="0"/>
              </a:rPr>
              <a:t>ΤΗΣ ΟΙΚΟΓΕΝΕΙΑΣ</a:t>
            </a:r>
            <a:endParaRPr kumimoji="0" lang="el-GR" sz="3600" b="1" i="0" u="none" strike="noStrike" kern="1200" cap="none" spc="0" normalizeH="0" baseline="0" noProof="0" dirty="0">
              <a:ln>
                <a:noFill/>
              </a:ln>
              <a:solidFill>
                <a:schemeClr val="tx1"/>
              </a:solidFill>
              <a:effectLst/>
              <a:uLnTx/>
              <a:uFillTx/>
              <a:latin typeface="Tahoma" pitchFamily="34" charset="0"/>
              <a:ea typeface="+mj-ea"/>
              <a:cs typeface="Tahoma" pitchFamily="34" charset="0"/>
            </a:endParaRPr>
          </a:p>
        </p:txBody>
      </p:sp>
      <p:sp>
        <p:nvSpPr>
          <p:cNvPr id="3" name="TextBox 2"/>
          <p:cNvSpPr txBox="1"/>
          <p:nvPr/>
        </p:nvSpPr>
        <p:spPr>
          <a:xfrm>
            <a:off x="76200" y="1748135"/>
            <a:ext cx="5181600" cy="461665"/>
          </a:xfrm>
          <a:prstGeom prst="rect">
            <a:avLst/>
          </a:prstGeom>
          <a:noFill/>
        </p:spPr>
        <p:txBody>
          <a:bodyPr wrap="square" rtlCol="0">
            <a:spAutoFit/>
          </a:bodyPr>
          <a:lstStyle/>
          <a:p>
            <a:r>
              <a:rPr lang="el-GR" sz="2400" i="1" dirty="0" smtClean="0">
                <a:latin typeface="Tahoma" pitchFamily="34" charset="0"/>
                <a:cs typeface="Tahoma" pitchFamily="34" charset="0"/>
              </a:rPr>
              <a:t>Η οικογένεια ως κοινωνική ομάδα:</a:t>
            </a:r>
            <a:endParaRPr lang="el-GR" sz="2400" i="1" dirty="0">
              <a:latin typeface="Tahoma" pitchFamily="34" charset="0"/>
              <a:cs typeface="Tahoma" pitchFamily="34" charset="0"/>
            </a:endParaRPr>
          </a:p>
        </p:txBody>
      </p:sp>
      <p:sp>
        <p:nvSpPr>
          <p:cNvPr id="6" name="TextBox 5"/>
          <p:cNvSpPr txBox="1"/>
          <p:nvPr/>
        </p:nvSpPr>
        <p:spPr>
          <a:xfrm>
            <a:off x="0" y="2328208"/>
            <a:ext cx="9144000" cy="1938992"/>
          </a:xfrm>
          <a:prstGeom prst="rect">
            <a:avLst/>
          </a:prstGeom>
          <a:noFill/>
        </p:spPr>
        <p:txBody>
          <a:bodyPr wrap="square" rtlCol="0">
            <a:spAutoFit/>
          </a:bodyPr>
          <a:lstStyle/>
          <a:p>
            <a:pPr algn="just"/>
            <a:r>
              <a:rPr lang="el-GR" sz="2400" dirty="0" smtClean="0">
                <a:latin typeface="Tahoma" pitchFamily="34" charset="0"/>
                <a:cs typeface="Tahoma" pitchFamily="34" charset="0"/>
              </a:rPr>
              <a:t>Ο </a:t>
            </a:r>
            <a:r>
              <a:rPr lang="en-US" sz="2400" dirty="0" smtClean="0">
                <a:latin typeface="Tahoma" pitchFamily="34" charset="0"/>
                <a:cs typeface="Tahoma" pitchFamily="34" charset="0"/>
              </a:rPr>
              <a:t>G</a:t>
            </a:r>
            <a:r>
              <a:rPr lang="el-GR" sz="2400" dirty="0" smtClean="0">
                <a:latin typeface="Tahoma" pitchFamily="34" charset="0"/>
                <a:cs typeface="Tahoma" pitchFamily="34" charset="0"/>
              </a:rPr>
              <a:t>. </a:t>
            </a:r>
            <a:r>
              <a:rPr lang="en-US" sz="2400" dirty="0" err="1" smtClean="0">
                <a:latin typeface="Tahoma" pitchFamily="34" charset="0"/>
                <a:cs typeface="Tahoma" pitchFamily="34" charset="0"/>
              </a:rPr>
              <a:t>Gurvitch</a:t>
            </a:r>
            <a:r>
              <a:rPr lang="en-US" sz="2400" dirty="0" smtClean="0">
                <a:latin typeface="Tahoma" pitchFamily="34" charset="0"/>
                <a:cs typeface="Tahoma" pitchFamily="34" charset="0"/>
              </a:rPr>
              <a:t> </a:t>
            </a:r>
            <a:r>
              <a:rPr lang="el-GR" sz="2400" dirty="0" smtClean="0">
                <a:latin typeface="Tahoma" pitchFamily="34" charset="0"/>
                <a:cs typeface="Tahoma" pitchFamily="34" charset="0"/>
              </a:rPr>
              <a:t>την ορίζει ως «ένα σύνολο ατόμων που αποτελούν μια μονάδα που διέπεται από συλλογικότητα, είναι ξεχωριστή, άμεσα παρατηρήσιμη και διακριτή, ενώ βασίζει την ύπαρξή της στις συλλογικές, επαναλαμβανόμενες και ενεργές στάσεις-συμπεριφορές των μελών της». </a:t>
            </a:r>
            <a:endParaRPr lang="el-GR" sz="2400" dirty="0">
              <a:latin typeface="Tahoma" pitchFamily="34" charset="0"/>
              <a:cs typeface="Tahoma" pitchFamily="34" charset="0"/>
            </a:endParaRPr>
          </a:p>
        </p:txBody>
      </p:sp>
      <p:sp>
        <p:nvSpPr>
          <p:cNvPr id="8" name="TextBox 7"/>
          <p:cNvSpPr txBox="1"/>
          <p:nvPr/>
        </p:nvSpPr>
        <p:spPr>
          <a:xfrm>
            <a:off x="0" y="4267200"/>
            <a:ext cx="9144000" cy="1569660"/>
          </a:xfrm>
          <a:prstGeom prst="rect">
            <a:avLst/>
          </a:prstGeom>
          <a:noFill/>
        </p:spPr>
        <p:txBody>
          <a:bodyPr wrap="square" rtlCol="0">
            <a:spAutoFit/>
          </a:bodyPr>
          <a:lstStyle/>
          <a:p>
            <a:pPr algn="just"/>
            <a:r>
              <a:rPr lang="el-GR" sz="2400" dirty="0" smtClean="0">
                <a:latin typeface="Tahoma" pitchFamily="34" charset="0"/>
                <a:cs typeface="Tahoma" pitchFamily="34" charset="0"/>
              </a:rPr>
              <a:t>Ο </a:t>
            </a:r>
            <a:r>
              <a:rPr lang="en-US" sz="2400" dirty="0" smtClean="0">
                <a:latin typeface="Tahoma" pitchFamily="34" charset="0"/>
                <a:cs typeface="Tahoma" pitchFamily="34" charset="0"/>
              </a:rPr>
              <a:t>R</a:t>
            </a:r>
            <a:r>
              <a:rPr lang="el-GR" sz="2400" dirty="0" smtClean="0">
                <a:latin typeface="Tahoma" pitchFamily="34" charset="0"/>
                <a:cs typeface="Tahoma" pitchFamily="34" charset="0"/>
              </a:rPr>
              <a:t>. </a:t>
            </a:r>
            <a:r>
              <a:rPr lang="en-US" sz="2400" dirty="0" smtClean="0">
                <a:latin typeface="Tahoma" pitchFamily="34" charset="0"/>
                <a:cs typeface="Tahoma" pitchFamily="34" charset="0"/>
              </a:rPr>
              <a:t>K</a:t>
            </a:r>
            <a:r>
              <a:rPr lang="el-GR" sz="2400" dirty="0" smtClean="0">
                <a:latin typeface="Tahoma" pitchFamily="34" charset="0"/>
                <a:cs typeface="Tahoma" pitchFamily="34" charset="0"/>
              </a:rPr>
              <a:t>. </a:t>
            </a:r>
            <a:r>
              <a:rPr lang="en-US" sz="2400" dirty="0" smtClean="0">
                <a:latin typeface="Tahoma" pitchFamily="34" charset="0"/>
                <a:cs typeface="Tahoma" pitchFamily="34" charset="0"/>
              </a:rPr>
              <a:t>Merton </a:t>
            </a:r>
            <a:r>
              <a:rPr lang="el-GR" sz="2400" dirty="0" smtClean="0">
                <a:latin typeface="Tahoma" pitchFamily="34" charset="0"/>
                <a:cs typeface="Tahoma" pitchFamily="34" charset="0"/>
              </a:rPr>
              <a:t>υποστηρίζει ότι «κοινωνική ομάδα είναι ένα σύνολο ατόμων που αλληλεπιδρούν σύμφωνα με συγκεκριμένους κανόνες ή που αναπτύσσουν μεταξύ τους κοινωνικές σχέσεις σταθερές και χαρακτηριστικές».</a:t>
            </a:r>
            <a:endParaRPr lang="el-GR" sz="2400" i="1" dirty="0">
              <a:latin typeface="Tahoma" pitchFamily="34" charset="0"/>
              <a:cs typeface="Tahoma" pitchFamily="34" charset="0"/>
            </a:endParaRPr>
          </a:p>
        </p:txBody>
      </p:sp>
      <p:sp>
        <p:nvSpPr>
          <p:cNvPr id="10" name="TextBox 9"/>
          <p:cNvSpPr txBox="1"/>
          <p:nvPr/>
        </p:nvSpPr>
        <p:spPr>
          <a:xfrm>
            <a:off x="0" y="5950803"/>
            <a:ext cx="9144000" cy="830997"/>
          </a:xfrm>
          <a:prstGeom prst="rect">
            <a:avLst/>
          </a:prstGeom>
          <a:noFill/>
        </p:spPr>
        <p:txBody>
          <a:bodyPr wrap="square" rtlCol="0">
            <a:spAutoFit/>
          </a:bodyPr>
          <a:lstStyle/>
          <a:p>
            <a:pPr algn="just"/>
            <a:r>
              <a:rPr lang="el-GR" sz="2400" dirty="0" smtClean="0">
                <a:latin typeface="Tahoma" pitchFamily="34" charset="0"/>
                <a:cs typeface="Tahoma" pitchFamily="34" charset="0"/>
              </a:rPr>
              <a:t>Χαρακτηριστικό όμως της κοινωνικής ομάδας είναι και  ένταξη των μελών της σ’αυτή (αυτοπροσδιορισμός και ετεροπροσδιορισμός).</a:t>
            </a:r>
            <a:endParaRPr lang="el-GR" sz="2400" dirty="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1600200"/>
          </a:xfrm>
          <a:prstGeom prst="rect">
            <a:avLst/>
          </a:prstGeom>
          <a:solidFill>
            <a:schemeClr val="accent5">
              <a:lumMod val="40000"/>
              <a:lumOff val="60000"/>
            </a:schemeClr>
          </a:solidFill>
        </p:spPr>
        <p:txBody>
          <a:bodyP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l-GR" sz="3600" b="1"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l-GR" sz="3600" b="1" dirty="0" smtClean="0">
                <a:latin typeface="Tahoma" pitchFamily="34" charset="0"/>
                <a:ea typeface="+mj-ea"/>
                <a:cs typeface="Tahoma" pitchFamily="34" charset="0"/>
              </a:rPr>
              <a:t>ΟΡΙΣΜΟΣ ΚΑΙ ΛΕΙΤΟΥΡΓΙΕΣ </a:t>
            </a:r>
          </a:p>
          <a:p>
            <a:pPr marL="0" marR="0" lvl="0" indent="0" algn="ctr" defTabSz="914400" rtl="0" eaLnBrk="1" fontAlgn="auto" latinLnBrk="0" hangingPunct="1">
              <a:lnSpc>
                <a:spcPct val="100000"/>
              </a:lnSpc>
              <a:spcBef>
                <a:spcPct val="0"/>
              </a:spcBef>
              <a:spcAft>
                <a:spcPts val="0"/>
              </a:spcAft>
              <a:buClrTx/>
              <a:buSzTx/>
              <a:buFontTx/>
              <a:buNone/>
              <a:tabLst/>
              <a:defRPr/>
            </a:pPr>
            <a:r>
              <a:rPr lang="el-GR" sz="3600" b="1" dirty="0" smtClean="0">
                <a:latin typeface="Tahoma" pitchFamily="34" charset="0"/>
                <a:ea typeface="+mj-ea"/>
                <a:cs typeface="Tahoma" pitchFamily="34" charset="0"/>
              </a:rPr>
              <a:t>ΤΗΣ ΟΙΚΟΓΕΝΕΙΑΣ</a:t>
            </a:r>
            <a:endParaRPr kumimoji="0" lang="el-GR" sz="3600" b="1" i="0" u="none" strike="noStrike" kern="1200" cap="none" spc="0" normalizeH="0" baseline="0" noProof="0" dirty="0">
              <a:ln>
                <a:noFill/>
              </a:ln>
              <a:solidFill>
                <a:schemeClr val="tx1"/>
              </a:solidFill>
              <a:effectLst/>
              <a:uLnTx/>
              <a:uFillTx/>
              <a:latin typeface="Tahoma" pitchFamily="34" charset="0"/>
              <a:ea typeface="+mj-ea"/>
              <a:cs typeface="Tahoma" pitchFamily="34" charset="0"/>
            </a:endParaRPr>
          </a:p>
        </p:txBody>
      </p:sp>
      <p:sp>
        <p:nvSpPr>
          <p:cNvPr id="3" name="TextBox 2"/>
          <p:cNvSpPr txBox="1"/>
          <p:nvPr/>
        </p:nvSpPr>
        <p:spPr>
          <a:xfrm>
            <a:off x="76200" y="1748135"/>
            <a:ext cx="5181600" cy="461665"/>
          </a:xfrm>
          <a:prstGeom prst="rect">
            <a:avLst/>
          </a:prstGeom>
          <a:noFill/>
        </p:spPr>
        <p:txBody>
          <a:bodyPr wrap="square" rtlCol="0">
            <a:spAutoFit/>
          </a:bodyPr>
          <a:lstStyle/>
          <a:p>
            <a:r>
              <a:rPr lang="el-GR" sz="2400" i="1" dirty="0" smtClean="0">
                <a:latin typeface="Tahoma" pitchFamily="34" charset="0"/>
                <a:cs typeface="Tahoma" pitchFamily="34" charset="0"/>
              </a:rPr>
              <a:t>Η οικογένεια ως κοινωνικός θεσμός :</a:t>
            </a:r>
            <a:endParaRPr lang="el-GR" sz="2400" i="1" dirty="0">
              <a:latin typeface="Tahoma" pitchFamily="34" charset="0"/>
              <a:cs typeface="Tahoma" pitchFamily="34" charset="0"/>
            </a:endParaRPr>
          </a:p>
        </p:txBody>
      </p:sp>
      <p:sp>
        <p:nvSpPr>
          <p:cNvPr id="6" name="TextBox 5"/>
          <p:cNvSpPr txBox="1"/>
          <p:nvPr/>
        </p:nvSpPr>
        <p:spPr>
          <a:xfrm>
            <a:off x="0" y="2209800"/>
            <a:ext cx="9144000" cy="1569660"/>
          </a:xfrm>
          <a:prstGeom prst="rect">
            <a:avLst/>
          </a:prstGeom>
          <a:noFill/>
        </p:spPr>
        <p:txBody>
          <a:bodyPr wrap="square" rtlCol="0">
            <a:spAutoFit/>
          </a:bodyPr>
          <a:lstStyle/>
          <a:p>
            <a:pPr algn="just"/>
            <a:r>
              <a:rPr lang="el-GR" sz="2400" dirty="0" smtClean="0">
                <a:latin typeface="Tahoma" pitchFamily="34" charset="0"/>
                <a:cs typeface="Tahoma" pitchFamily="34" charset="0"/>
              </a:rPr>
              <a:t>Σύμφωνα με τη Λ.Μ.Μουσούρου(2005:15), « ο κοινωνικός θεσμός είναι ένα σταθερό πλέγμα σχέσεων μεταξύ (κοινωνικά προσδιορι-σμένων) ρόλων, ένα σύνολο τυποποιημένων τρόπων ατομικής και /ή ομαδικής δράσης».</a:t>
            </a:r>
            <a:endParaRPr lang="el-GR" sz="2400" dirty="0">
              <a:latin typeface="Tahoma" pitchFamily="34" charset="0"/>
              <a:cs typeface="Tahoma" pitchFamily="34" charset="0"/>
            </a:endParaRPr>
          </a:p>
        </p:txBody>
      </p:sp>
      <p:sp>
        <p:nvSpPr>
          <p:cNvPr id="8" name="TextBox 7"/>
          <p:cNvSpPr txBox="1"/>
          <p:nvPr/>
        </p:nvSpPr>
        <p:spPr>
          <a:xfrm>
            <a:off x="0" y="3741003"/>
            <a:ext cx="9144000" cy="830997"/>
          </a:xfrm>
          <a:prstGeom prst="rect">
            <a:avLst/>
          </a:prstGeom>
          <a:noFill/>
        </p:spPr>
        <p:txBody>
          <a:bodyPr wrap="square" rtlCol="0">
            <a:spAutoFit/>
          </a:bodyPr>
          <a:lstStyle/>
          <a:p>
            <a:r>
              <a:rPr lang="el-GR" sz="2400" dirty="0" smtClean="0">
                <a:latin typeface="Tahoma" pitchFamily="34" charset="0"/>
                <a:cs typeface="Tahoma" pitchFamily="34" charset="0"/>
              </a:rPr>
              <a:t>Κύρια χαρακτηριστικά του η σταθερότητα και η τυποποίηση που οδηγούν και δικαιολογούν τον εξωατομικό του χαρακτήρα.</a:t>
            </a:r>
            <a:endParaRPr lang="el-GR" sz="2400" i="1" dirty="0">
              <a:latin typeface="Tahoma" pitchFamily="34" charset="0"/>
              <a:cs typeface="Tahoma" pitchFamily="34" charset="0"/>
            </a:endParaRPr>
          </a:p>
        </p:txBody>
      </p:sp>
      <p:sp>
        <p:nvSpPr>
          <p:cNvPr id="10" name="TextBox 9"/>
          <p:cNvSpPr txBox="1"/>
          <p:nvPr/>
        </p:nvSpPr>
        <p:spPr>
          <a:xfrm>
            <a:off x="4038600" y="4648200"/>
            <a:ext cx="5105400" cy="1938992"/>
          </a:xfrm>
          <a:prstGeom prst="rect">
            <a:avLst/>
          </a:prstGeom>
          <a:noFill/>
        </p:spPr>
        <p:txBody>
          <a:bodyPr wrap="square" rtlCol="0">
            <a:spAutoFit/>
          </a:bodyPr>
          <a:lstStyle/>
          <a:p>
            <a:r>
              <a:rPr lang="el-GR" sz="2400" dirty="0" smtClean="0">
                <a:latin typeface="Tahoma" pitchFamily="34" charset="0"/>
                <a:cs typeface="Tahoma" pitchFamily="34" charset="0"/>
              </a:rPr>
              <a:t>Η κοινωνία προσδιορίζει:</a:t>
            </a:r>
          </a:p>
          <a:p>
            <a:pPr>
              <a:buFont typeface="Arial" pitchFamily="34" charset="0"/>
              <a:buChar char="•"/>
            </a:pPr>
            <a:r>
              <a:rPr lang="el-GR" sz="2400" dirty="0" smtClean="0">
                <a:latin typeface="Tahoma" pitchFamily="34" charset="0"/>
                <a:cs typeface="Tahoma" pitchFamily="34" charset="0"/>
              </a:rPr>
              <a:t> τους ρόλους</a:t>
            </a:r>
          </a:p>
          <a:p>
            <a:pPr>
              <a:buFont typeface="Arial" pitchFamily="34" charset="0"/>
              <a:buChar char="•"/>
            </a:pPr>
            <a:r>
              <a:rPr lang="el-GR" sz="2400" dirty="0" smtClean="0">
                <a:latin typeface="Tahoma" pitchFamily="34" charset="0"/>
                <a:cs typeface="Tahoma" pitchFamily="34" charset="0"/>
              </a:rPr>
              <a:t> τις υποχρεώσεις και τα δικαιώματα των μελών της οικογένειας</a:t>
            </a:r>
          </a:p>
          <a:p>
            <a:pPr>
              <a:buFont typeface="Arial" pitchFamily="34" charset="0"/>
              <a:buChar char="•"/>
            </a:pPr>
            <a:r>
              <a:rPr lang="el-GR" sz="2400" dirty="0" smtClean="0">
                <a:latin typeface="Tahoma" pitchFamily="34" charset="0"/>
                <a:cs typeface="Tahoma" pitchFamily="34" charset="0"/>
              </a:rPr>
              <a:t> τη δομή και τα χαρακτηριστικά της </a:t>
            </a:r>
            <a:endParaRPr lang="el-GR" sz="2400" dirty="0">
              <a:latin typeface="Tahoma" pitchFamily="34" charset="0"/>
              <a:cs typeface="Tahoma" pitchFamily="34" charset="0"/>
            </a:endParaRPr>
          </a:p>
        </p:txBody>
      </p:sp>
      <p:sp>
        <p:nvSpPr>
          <p:cNvPr id="7" name="TextBox 6"/>
          <p:cNvSpPr txBox="1"/>
          <p:nvPr/>
        </p:nvSpPr>
        <p:spPr>
          <a:xfrm>
            <a:off x="0" y="4724400"/>
            <a:ext cx="3429000" cy="1569660"/>
          </a:xfrm>
          <a:prstGeom prst="rect">
            <a:avLst/>
          </a:prstGeom>
          <a:noFill/>
        </p:spPr>
        <p:txBody>
          <a:bodyPr wrap="square" rtlCol="0">
            <a:spAutoFit/>
          </a:bodyPr>
          <a:lstStyle/>
          <a:p>
            <a:r>
              <a:rPr lang="el-GR" sz="2400" i="1" dirty="0" smtClean="0">
                <a:latin typeface="Tahoma" pitchFamily="34" charset="0"/>
                <a:cs typeface="Tahoma" pitchFamily="34" charset="0"/>
              </a:rPr>
              <a:t>Ποιοι ρόλοι ενυπάρχουν μέσα στον θεσμό της οικογένειας και ποιος τους διαμορφώνει;</a:t>
            </a:r>
            <a:endParaRPr lang="el-GR" sz="2400" i="1" dirty="0">
              <a:latin typeface="Tahoma" pitchFamily="34" charset="0"/>
              <a:cs typeface="Tahoma" pitchFamily="34" charset="0"/>
            </a:endParaRPr>
          </a:p>
        </p:txBody>
      </p:sp>
      <p:sp>
        <p:nvSpPr>
          <p:cNvPr id="9" name="Right Arrow 8"/>
          <p:cNvSpPr/>
          <p:nvPr/>
        </p:nvSpPr>
        <p:spPr>
          <a:xfrm>
            <a:off x="3429000" y="5334000"/>
            <a:ext cx="457200" cy="457200"/>
          </a:xfrm>
          <a:prstGeom prst="rightArrow">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2" presetClass="entr" presetSubtype="8"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slide(fromLeft)">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P spid="7" grpId="0"/>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1600200"/>
          </a:xfrm>
          <a:prstGeom prst="rect">
            <a:avLst/>
          </a:prstGeom>
          <a:solidFill>
            <a:schemeClr val="accent5">
              <a:lumMod val="40000"/>
              <a:lumOff val="60000"/>
            </a:schemeClr>
          </a:solidFill>
        </p:spPr>
        <p:txBody>
          <a:bodyP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l-GR" sz="3600" b="1"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l-GR" sz="3600" b="1" dirty="0" smtClean="0">
                <a:latin typeface="Tahoma" pitchFamily="34" charset="0"/>
                <a:ea typeface="+mj-ea"/>
                <a:cs typeface="Tahoma" pitchFamily="34" charset="0"/>
              </a:rPr>
              <a:t>ΟΡΙΣΜΟΣ ΚΑΙ ΛΕΙΤΟΥΡΓΙΕΣ </a:t>
            </a:r>
          </a:p>
          <a:p>
            <a:pPr marL="0" marR="0" lvl="0" indent="0" algn="ctr" defTabSz="914400" rtl="0" eaLnBrk="1" fontAlgn="auto" latinLnBrk="0" hangingPunct="1">
              <a:lnSpc>
                <a:spcPct val="100000"/>
              </a:lnSpc>
              <a:spcBef>
                <a:spcPct val="0"/>
              </a:spcBef>
              <a:spcAft>
                <a:spcPts val="0"/>
              </a:spcAft>
              <a:buClrTx/>
              <a:buSzTx/>
              <a:buFontTx/>
              <a:buNone/>
              <a:tabLst/>
              <a:defRPr/>
            </a:pPr>
            <a:r>
              <a:rPr lang="el-GR" sz="3600" b="1" dirty="0" smtClean="0">
                <a:latin typeface="Tahoma" pitchFamily="34" charset="0"/>
                <a:ea typeface="+mj-ea"/>
                <a:cs typeface="Tahoma" pitchFamily="34" charset="0"/>
              </a:rPr>
              <a:t>ΤΗΣ ΟΙΚΟΓΕΝΕΙΑΣ</a:t>
            </a:r>
            <a:endParaRPr kumimoji="0" lang="el-GR" sz="3600" b="1" i="0" u="none" strike="noStrike" kern="1200" cap="none" spc="0" normalizeH="0" baseline="0" noProof="0" dirty="0">
              <a:ln>
                <a:noFill/>
              </a:ln>
              <a:solidFill>
                <a:schemeClr val="tx1"/>
              </a:solidFill>
              <a:effectLst/>
              <a:uLnTx/>
              <a:uFillTx/>
              <a:latin typeface="Tahoma" pitchFamily="34" charset="0"/>
              <a:ea typeface="+mj-ea"/>
              <a:cs typeface="Tahoma" pitchFamily="34" charset="0"/>
            </a:endParaRPr>
          </a:p>
        </p:txBody>
      </p:sp>
      <p:sp>
        <p:nvSpPr>
          <p:cNvPr id="3" name="TextBox 2"/>
          <p:cNvSpPr txBox="1"/>
          <p:nvPr/>
        </p:nvSpPr>
        <p:spPr>
          <a:xfrm>
            <a:off x="76200" y="1748135"/>
            <a:ext cx="5181600" cy="461665"/>
          </a:xfrm>
          <a:prstGeom prst="rect">
            <a:avLst/>
          </a:prstGeom>
          <a:noFill/>
        </p:spPr>
        <p:txBody>
          <a:bodyPr wrap="square" rtlCol="0">
            <a:spAutoFit/>
          </a:bodyPr>
          <a:lstStyle/>
          <a:p>
            <a:r>
              <a:rPr lang="el-GR" sz="2400" i="1" dirty="0" smtClean="0">
                <a:latin typeface="Tahoma" pitchFamily="34" charset="0"/>
                <a:cs typeface="Tahoma" pitchFamily="34" charset="0"/>
              </a:rPr>
              <a:t>Η οικογένεια ως κοινωνικός θεσμός :</a:t>
            </a:r>
            <a:endParaRPr lang="el-GR" sz="2400" i="1" dirty="0">
              <a:latin typeface="Tahoma" pitchFamily="34" charset="0"/>
              <a:cs typeface="Tahoma" pitchFamily="34" charset="0"/>
            </a:endParaRPr>
          </a:p>
        </p:txBody>
      </p:sp>
      <p:sp>
        <p:nvSpPr>
          <p:cNvPr id="6" name="TextBox 5"/>
          <p:cNvSpPr txBox="1"/>
          <p:nvPr/>
        </p:nvSpPr>
        <p:spPr>
          <a:xfrm>
            <a:off x="0" y="2362200"/>
            <a:ext cx="9144000" cy="1938992"/>
          </a:xfrm>
          <a:prstGeom prst="rect">
            <a:avLst/>
          </a:prstGeom>
          <a:noFill/>
        </p:spPr>
        <p:txBody>
          <a:bodyPr wrap="square" rtlCol="0">
            <a:spAutoFit/>
          </a:bodyPr>
          <a:lstStyle/>
          <a:p>
            <a:pPr algn="just"/>
            <a:r>
              <a:rPr lang="el-GR" sz="2400" dirty="0" smtClean="0">
                <a:latin typeface="Tahoma" pitchFamily="34" charset="0"/>
                <a:cs typeface="Tahoma" pitchFamily="34" charset="0"/>
              </a:rPr>
              <a:t>Η κοινωνία είναι εκείνη που δίνει τις κατευθυντήριες γραμμές για τον τρόπο σύστασης, οργάνωσης και λειτουργίας της οικογένειας και που προσδιορίζει τους τρόπους με τους οποίους η οικογένεια θα επιτύχει τους στόχους, τους οποίους και πάλι η ίδια η κοινωνία με έμμεσο τρόπο προτάσει ή και επιβάλλει. </a:t>
            </a:r>
            <a:endParaRPr lang="el-GR" sz="2400" dirty="0">
              <a:latin typeface="Tahoma" pitchFamily="34" charset="0"/>
              <a:cs typeface="Tahoma" pitchFamily="34" charset="0"/>
            </a:endParaRPr>
          </a:p>
        </p:txBody>
      </p:sp>
      <p:sp>
        <p:nvSpPr>
          <p:cNvPr id="8" name="TextBox 7"/>
          <p:cNvSpPr txBox="1"/>
          <p:nvPr/>
        </p:nvSpPr>
        <p:spPr>
          <a:xfrm>
            <a:off x="0" y="4450140"/>
            <a:ext cx="9144000" cy="1569660"/>
          </a:xfrm>
          <a:prstGeom prst="rect">
            <a:avLst/>
          </a:prstGeom>
          <a:noFill/>
        </p:spPr>
        <p:txBody>
          <a:bodyPr wrap="square" rtlCol="0">
            <a:spAutoFit/>
          </a:bodyPr>
          <a:lstStyle/>
          <a:p>
            <a:r>
              <a:rPr lang="el-GR" sz="2400" dirty="0" smtClean="0">
                <a:latin typeface="Tahoma" pitchFamily="34" charset="0"/>
                <a:cs typeface="Tahoma" pitchFamily="34" charset="0"/>
              </a:rPr>
              <a:t>Όταν η οικογένεια εφαρμόζει το «κοινωνικά αποδεκτό» επιτυγχά-νει την κοινωνική ένταξη και αναγνωρίζεται ως οικογένεια, σε αντίθετη περίπτωση η κοινωνία δεν την αναγνωρίζει και ενδέχεται να απορρίψει τα μέλη της.</a:t>
            </a:r>
            <a:endParaRPr lang="el-GR" sz="2400" i="1" dirty="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1600200"/>
          </a:xfrm>
          <a:prstGeom prst="rect">
            <a:avLst/>
          </a:prstGeom>
          <a:solidFill>
            <a:schemeClr val="accent5">
              <a:lumMod val="40000"/>
              <a:lumOff val="60000"/>
            </a:schemeClr>
          </a:solidFill>
        </p:spPr>
        <p:txBody>
          <a:bodyP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l-GR" sz="3600" b="1"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l-GR" sz="3600" b="1" dirty="0" smtClean="0">
                <a:latin typeface="Tahoma" pitchFamily="34" charset="0"/>
                <a:ea typeface="+mj-ea"/>
                <a:cs typeface="Tahoma" pitchFamily="34" charset="0"/>
              </a:rPr>
              <a:t>ΟΡΙΣΜΟΣ ΚΑΙ ΛΕΙΤΟΥΡΓΙΕΣ </a:t>
            </a:r>
          </a:p>
          <a:p>
            <a:pPr marL="0" marR="0" lvl="0" indent="0" algn="ctr" defTabSz="914400" rtl="0" eaLnBrk="1" fontAlgn="auto" latinLnBrk="0" hangingPunct="1">
              <a:lnSpc>
                <a:spcPct val="100000"/>
              </a:lnSpc>
              <a:spcBef>
                <a:spcPct val="0"/>
              </a:spcBef>
              <a:spcAft>
                <a:spcPts val="0"/>
              </a:spcAft>
              <a:buClrTx/>
              <a:buSzTx/>
              <a:buFontTx/>
              <a:buNone/>
              <a:tabLst/>
              <a:defRPr/>
            </a:pPr>
            <a:r>
              <a:rPr lang="el-GR" sz="3600" b="1" dirty="0" smtClean="0">
                <a:latin typeface="Tahoma" pitchFamily="34" charset="0"/>
                <a:ea typeface="+mj-ea"/>
                <a:cs typeface="Tahoma" pitchFamily="34" charset="0"/>
              </a:rPr>
              <a:t>ΤΗΣ ΟΙΚΟΓΕΝΕΙΑΣ</a:t>
            </a:r>
            <a:endParaRPr kumimoji="0" lang="el-GR" sz="3600" b="1" i="0" u="none" strike="noStrike" kern="1200" cap="none" spc="0" normalizeH="0" baseline="0" noProof="0" dirty="0">
              <a:ln>
                <a:noFill/>
              </a:ln>
              <a:solidFill>
                <a:schemeClr val="tx1"/>
              </a:solidFill>
              <a:effectLst/>
              <a:uLnTx/>
              <a:uFillTx/>
              <a:latin typeface="Tahoma" pitchFamily="34" charset="0"/>
              <a:ea typeface="+mj-ea"/>
              <a:cs typeface="Tahoma" pitchFamily="34" charset="0"/>
            </a:endParaRPr>
          </a:p>
        </p:txBody>
      </p:sp>
      <p:sp>
        <p:nvSpPr>
          <p:cNvPr id="3" name="TextBox 2"/>
          <p:cNvSpPr txBox="1"/>
          <p:nvPr/>
        </p:nvSpPr>
        <p:spPr>
          <a:xfrm>
            <a:off x="76200" y="1748135"/>
            <a:ext cx="5181600" cy="461665"/>
          </a:xfrm>
          <a:prstGeom prst="rect">
            <a:avLst/>
          </a:prstGeom>
          <a:noFill/>
        </p:spPr>
        <p:txBody>
          <a:bodyPr wrap="square" rtlCol="0">
            <a:spAutoFit/>
          </a:bodyPr>
          <a:lstStyle/>
          <a:p>
            <a:r>
              <a:rPr lang="el-GR" sz="2400" i="1" dirty="0" smtClean="0">
                <a:latin typeface="Tahoma" pitchFamily="34" charset="0"/>
                <a:cs typeface="Tahoma" pitchFamily="34" charset="0"/>
              </a:rPr>
              <a:t>Η οικογένεια ως κοινωνικός θεσμός :</a:t>
            </a:r>
            <a:endParaRPr lang="el-GR" sz="2400" i="1" dirty="0">
              <a:latin typeface="Tahoma" pitchFamily="34" charset="0"/>
              <a:cs typeface="Tahoma" pitchFamily="34" charset="0"/>
            </a:endParaRPr>
          </a:p>
        </p:txBody>
      </p:sp>
      <p:sp>
        <p:nvSpPr>
          <p:cNvPr id="6" name="TextBox 5"/>
          <p:cNvSpPr txBox="1"/>
          <p:nvPr/>
        </p:nvSpPr>
        <p:spPr>
          <a:xfrm>
            <a:off x="0" y="2362200"/>
            <a:ext cx="9144000" cy="1569660"/>
          </a:xfrm>
          <a:prstGeom prst="rect">
            <a:avLst/>
          </a:prstGeom>
          <a:noFill/>
        </p:spPr>
        <p:txBody>
          <a:bodyPr wrap="square" rtlCol="0">
            <a:spAutoFit/>
          </a:bodyPr>
          <a:lstStyle/>
          <a:p>
            <a:pPr algn="just"/>
            <a:r>
              <a:rPr lang="el-GR" sz="2400" dirty="0" smtClean="0">
                <a:latin typeface="Tahoma" pitchFamily="34" charset="0"/>
                <a:cs typeface="Tahoma" pitchFamily="34" charset="0"/>
              </a:rPr>
              <a:t>Σκοπός της οικογένειας είναι α. η εξασφάλιση της συνέχειας της κοινωνίας μέσα από την αναπαραγωγή και β. η μεταβίβαση του τρόπου λειτουργίας της κοινωνίας και του πολιτισμού από τη μία γενιά στην άλλη. </a:t>
            </a:r>
            <a:endParaRPr lang="el-GR" sz="2400" dirty="0">
              <a:latin typeface="Tahoma" pitchFamily="34" charset="0"/>
              <a:cs typeface="Tahoma" pitchFamily="34" charset="0"/>
            </a:endParaRPr>
          </a:p>
        </p:txBody>
      </p:sp>
      <p:sp>
        <p:nvSpPr>
          <p:cNvPr id="8" name="TextBox 7"/>
          <p:cNvSpPr txBox="1"/>
          <p:nvPr/>
        </p:nvSpPr>
        <p:spPr>
          <a:xfrm>
            <a:off x="0" y="4038600"/>
            <a:ext cx="9144000" cy="2308324"/>
          </a:xfrm>
          <a:prstGeom prst="rect">
            <a:avLst/>
          </a:prstGeom>
          <a:noFill/>
        </p:spPr>
        <p:txBody>
          <a:bodyPr wrap="square" rtlCol="0">
            <a:spAutoFit/>
          </a:bodyPr>
          <a:lstStyle/>
          <a:p>
            <a:r>
              <a:rPr lang="el-GR" sz="2400" dirty="0" smtClean="0">
                <a:latin typeface="Tahoma" pitchFamily="34" charset="0"/>
                <a:cs typeface="Tahoma" pitchFamily="34" charset="0"/>
              </a:rPr>
              <a:t>Η οικογένεια λειτουργώντας σε δημόσιο επίπεδο επιτυγχάνει: </a:t>
            </a:r>
          </a:p>
          <a:p>
            <a:r>
              <a:rPr lang="el-GR" sz="2400" dirty="0" smtClean="0">
                <a:latin typeface="Tahoma" pitchFamily="34" charset="0"/>
                <a:cs typeface="Tahoma" pitchFamily="34" charset="0"/>
              </a:rPr>
              <a:t>α. να ελέγξει τον τρόπο ζωής και ύπαρξης των νέων μελών μεταβιβάζοντας ένα σύστημα αξιών και έναν ηθικό κώδικα </a:t>
            </a:r>
          </a:p>
          <a:p>
            <a:r>
              <a:rPr lang="el-GR" sz="2400" dirty="0" smtClean="0">
                <a:latin typeface="Tahoma" pitchFamily="34" charset="0"/>
                <a:cs typeface="Tahoma" pitchFamily="34" charset="0"/>
              </a:rPr>
              <a:t>β. να ρυθμίσει την διανομή των υλικών αγαθών σύμφωνα με τις επιλογές και την κρίση των γηραιότερων μελών της </a:t>
            </a:r>
          </a:p>
          <a:p>
            <a:r>
              <a:rPr lang="el-GR" sz="2400" dirty="0" smtClean="0">
                <a:latin typeface="Tahoma" pitchFamily="34" charset="0"/>
                <a:cs typeface="Tahoma" pitchFamily="34" charset="0"/>
              </a:rPr>
              <a:t>γ.να επηρεάσει την κοινωνική πορεία των μελών της </a:t>
            </a:r>
            <a:endParaRPr lang="el-GR" sz="2400" i="1" dirty="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1000</TotalTime>
  <Words>894</Words>
  <Application>Microsoft Office PowerPoint</Application>
  <PresentationFormat>On-screen Show (4:3)</PresentationFormat>
  <Paragraphs>106</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ΚΟΙΝΩΝΙΟΛΟΓΙΑ ΤΗΣ ΟΙΚΟΓΕΝΕΙΑΣ</vt:lpstr>
      <vt:lpstr>ΔΟΜΗ ΤΟΥ ΜΑΘΗΜΑΤΟΣ ΚΟΙΝΩΝΙΟΛΟΓΙΑ ΤΗΣ ΟΙΚΟΓΕΝΕΙΑΣ</vt:lpstr>
      <vt:lpstr> ΠΕΡΙΕΧΟΜΕΝΑ 1ΟΥ ΜΑΘΗΜΑΤΟΣ:</vt:lpstr>
      <vt:lpstr>Slide 4</vt:lpstr>
      <vt:lpstr>Slide 5</vt:lpstr>
      <vt:lpstr>Slide 6</vt:lpstr>
      <vt:lpstr>Slide 7</vt:lpstr>
      <vt:lpstr>Slide 8</vt:lpstr>
      <vt:lpstr>Slide 9</vt:lpstr>
      <vt:lpstr>Slide 10</vt:lpstr>
      <vt:lpstr>Slide 11</vt:lpstr>
      <vt:lpstr>Slide 12</vt:lpstr>
      <vt:lpstr>Slide 13</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ΚΟΙΝΩΝΙΟΛΟΓΙΑ ΤΗΣ ΟΙΚΟΓΕΝΕΙΑΣ</dc:title>
  <dc:creator>Valued Acer Customer</dc:creator>
  <cp:lastModifiedBy>Valued Acer Customer</cp:lastModifiedBy>
  <cp:revision>17</cp:revision>
  <dcterms:created xsi:type="dcterms:W3CDTF">2013-02-06T14:26:21Z</dcterms:created>
  <dcterms:modified xsi:type="dcterms:W3CDTF">2013-02-14T19:26:32Z</dcterms:modified>
</cp:coreProperties>
</file>