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96" r:id="rId3"/>
    <p:sldId id="297" r:id="rId4"/>
    <p:sldId id="257" r:id="rId5"/>
    <p:sldId id="298" r:id="rId6"/>
    <p:sldId id="258" r:id="rId7"/>
    <p:sldId id="299" r:id="rId8"/>
    <p:sldId id="259" r:id="rId9"/>
    <p:sldId id="294" r:id="rId10"/>
    <p:sldId id="295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0D950-E7D5-4B57-B769-906C2B27D0E7}" type="datetimeFigureOut">
              <a:rPr lang="el-GR" smtClean="0"/>
              <a:t>11/4/2021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2FEE0-5B8F-4CE2-A211-AE20B3FE211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2580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57C2-0512-41E1-A28A-E165342CAE15}" type="datetime1">
              <a:rPr lang="el-GR" smtClean="0"/>
              <a:t>11/4/2021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 hasCustomPrompt="1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BF00-3F69-469B-A772-3F5FDA45981D}" type="datetime1">
              <a:rPr lang="el-GR" smtClean="0"/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F6A2-4E47-438D-9F0F-3E230BA6F9DF}" type="datetime1">
              <a:rPr lang="el-GR" smtClean="0"/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E5F3-017C-41CF-AC52-7F9C74E94C6F}" type="datetime1">
              <a:rPr lang="el-GR" smtClean="0"/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 hasCustomPrompt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9789-CE46-46CB-B989-71A3B7CF076B}" type="datetime1">
              <a:rPr lang="el-GR" smtClean="0"/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A364-6782-430B-BB7C-6255EA09B360}" type="datetime1">
              <a:rPr lang="el-GR" smtClean="0"/>
              <a:t>11/4/2021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 hasCustomPrompt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 hasCustomPrompt="1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 hasCustomPrompt="1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6DDD-E3C9-41F6-A5FB-DA2350C0128C}" type="datetime1">
              <a:rPr lang="el-GR" smtClean="0"/>
              <a:t>11/4/2021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 hasCustomPrompt="1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AF3F-9DA2-4A18-A460-37A9B0986D85}" type="datetime1">
              <a:rPr lang="el-GR" smtClean="0"/>
              <a:t>11/4/2021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B2A8-C8EE-48A8-A627-6847485097EC}" type="datetime1">
              <a:rPr lang="el-GR" smtClean="0"/>
              <a:t>11/4/2021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 hasCustomPrompt="1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03FF-0E0E-4E02-82DB-9F918447C40B}" type="datetime1">
              <a:rPr lang="el-GR" smtClean="0"/>
              <a:t>11/4/2021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 hasCustomPrompt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4F18-9273-4CB9-A046-B1839CC85BEC}" type="datetime1">
              <a:rPr lang="el-GR" smtClean="0"/>
              <a:t>11/4/2021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AAA6F4-10D2-4927-9F21-555F3D272318}" type="datetime1">
              <a:rPr lang="el-GR" smtClean="0"/>
              <a:t>11/4/2021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56A9013-F316-481D-A73E-D8230CB3912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316832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Μάθημα </a:t>
            </a:r>
            <a:r>
              <a:rPr lang="en-US" dirty="0"/>
              <a:t>6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  <a:p>
            <a:r>
              <a:rPr lang="el-GR" dirty="0"/>
              <a:t>Κτηνοτροφική Λογιστική</a:t>
            </a:r>
          </a:p>
          <a:p>
            <a:r>
              <a:rPr lang="el-GR" dirty="0"/>
              <a:t>Μέρος 5ο</a:t>
            </a:r>
          </a:p>
          <a:p>
            <a:endParaRPr lang="el-GR" dirty="0"/>
          </a:p>
          <a:p>
            <a:r>
              <a:rPr lang="el-GR" dirty="0"/>
              <a:t>Πανεπιστήμιο Πατρών</a:t>
            </a:r>
          </a:p>
          <a:p>
            <a:r>
              <a:rPr lang="el-GR" dirty="0"/>
              <a:t>Τμήμα  Διοίκησης Επιχειρήσεων Αγροτικών Προϊόντων και Τροφίμων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Αγροτική Λογιστική - Εκτιμητική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1037BC6-D675-40C3-ADB5-FBBF7B0B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E83A6A-4E32-4E5B-A48D-D1BF92992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Μέθοδος απλής ή σταθερής απόσβεσης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40F33D-0527-4EEB-AD29-8441369AC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/>
              <a:t>Μια εύχρηστη μέθοδος η οποία δίνει την ίδια απόσβεση για κάθε πλήρες έτος της χρήσιμης ζωής του περιουσιακού στοιχείου. Η ετήσια απόσβεση μπορεί να υπολογιστεί με την εξίσωση: </a:t>
            </a:r>
          </a:p>
          <a:p>
            <a:pPr algn="just"/>
            <a:r>
              <a:rPr lang="el-GR" dirty="0"/>
              <a:t>Ετήσια απόσβεση = (κόστος –υπολειμματική αξία) / χρήσιμη ζωή </a:t>
            </a:r>
          </a:p>
          <a:p>
            <a:pPr algn="just"/>
            <a:r>
              <a:rPr lang="el-GR" dirty="0"/>
              <a:t>π.χ. η αγορά μιας μηχανής έχει κόστος 10.000 €, η υπολειμματική αξία ορίζεται 2000 € και η χρήσιμη ζωή 10 έτη. Χρησιμοποιώντας την εξίσωση, η ετήσια απόσβεση είναι: Ετήσια απόσβεση = (10.000 –2.000) / 10 = 800 €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17EFC86-EA67-4C60-88B8-A0291BE6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95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l-GR" dirty="0"/>
              <a:t>5.4 Η απόσβεση της αξίας των ζώων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8496944" cy="5832648"/>
          </a:xfrm>
        </p:spPr>
        <p:txBody>
          <a:bodyPr>
            <a:normAutofit lnSpcReduction="10000"/>
          </a:bodyPr>
          <a:lstStyle/>
          <a:p>
            <a:pPr marL="0" indent="0" algn="just"/>
            <a:r>
              <a:rPr lang="el-GR" dirty="0"/>
              <a:t> Η απόσβεση πραγματοποιείται </a:t>
            </a:r>
            <a:r>
              <a:rPr lang="el-GR" b="1" dirty="0"/>
              <a:t>μόνο </a:t>
            </a:r>
            <a:r>
              <a:rPr lang="el-GR" dirty="0"/>
              <a:t>στα ζώα που αποτελούν το </a:t>
            </a:r>
            <a:r>
              <a:rPr lang="el-GR" b="1" dirty="0"/>
              <a:t>πάγιο κεφάλαιο, </a:t>
            </a:r>
            <a:r>
              <a:rPr lang="el-GR" dirty="0"/>
              <a:t>δηλαδή για τα ζώα που παραμένουν στην εκμετάλλευση για παραπάνω από μια χρήση και συμβάλουν στην παραγωγή ή την αναπαραγωγή (δηλαδή ζώα έλξης, εργασίας, παραγωγής).</a:t>
            </a:r>
          </a:p>
          <a:p>
            <a:pPr marL="0" indent="0" algn="just"/>
            <a:r>
              <a:rPr lang="el-GR" dirty="0"/>
              <a:t> Τα ζώα που προορίζονται απλά για μεταπώληση συμπεριλαμβάνονται στο </a:t>
            </a:r>
            <a:r>
              <a:rPr lang="el-GR" b="1" dirty="0"/>
              <a:t>κυκλοφορούν κεφάλαιο στα αποθέματα</a:t>
            </a:r>
            <a:r>
              <a:rPr lang="el-GR" dirty="0"/>
              <a:t>, δεν υπόκεινται σε απόσβεση αλλά υπόκεινται σε υπερτίμηση – αύξηση της αξίας τους.</a:t>
            </a:r>
          </a:p>
          <a:p>
            <a:pPr marL="0" indent="0" algn="just"/>
            <a:r>
              <a:rPr lang="el-GR" dirty="0"/>
              <a:t> Η απόσβεση του ζωικού κεφαλαίου δημιουργεί δυο ζητήματα:</a:t>
            </a:r>
          </a:p>
          <a:p>
            <a:pPr marL="274320" lvl="1" indent="0" algn="just">
              <a:buFont typeface="Wingdings" panose="05000000000000000000" pitchFamily="2" charset="2"/>
              <a:buChar char="q"/>
            </a:pPr>
            <a:r>
              <a:rPr lang="el-GR" dirty="0"/>
              <a:t> Από πιο έτος πρέπει να αρχίσει ο υπολογισμός της ετήσιας δαπάνης της απόσβεσης</a:t>
            </a:r>
          </a:p>
          <a:p>
            <a:pPr marL="274320" lvl="1" indent="0" algn="just">
              <a:buFont typeface="Wingdings" panose="05000000000000000000" pitchFamily="2" charset="2"/>
              <a:buChar char="q"/>
            </a:pPr>
            <a:r>
              <a:rPr lang="el-GR" dirty="0"/>
              <a:t> Ποιο είναι το ποσοστό απόσβεσης για κάθε κατηγορία ζώων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A94785A-FDDC-448C-A434-22E570F34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11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l-GR" dirty="0"/>
              <a:t>Η απόσβεση της αξίας των ζώων (2)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8496944" cy="5832648"/>
          </a:xfrm>
        </p:spPr>
        <p:txBody>
          <a:bodyPr>
            <a:normAutofit/>
          </a:bodyPr>
          <a:lstStyle/>
          <a:p>
            <a:pPr marL="0" indent="0" algn="just"/>
            <a:r>
              <a:rPr lang="el-GR" dirty="0"/>
              <a:t> Τα φυτά και τα ζώα έχουν τρεις φάσεις ζωής:</a:t>
            </a:r>
          </a:p>
          <a:p>
            <a:pPr marL="548640" lvl="2" indent="0" algn="just"/>
            <a:r>
              <a:rPr lang="el-GR" dirty="0"/>
              <a:t> </a:t>
            </a:r>
            <a:r>
              <a:rPr lang="el-GR" sz="2400" dirty="0"/>
              <a:t>Της αύξουσας απόδοσης (φυτού ή ζώου)</a:t>
            </a:r>
          </a:p>
          <a:p>
            <a:pPr marL="548640" lvl="2" indent="0" algn="just"/>
            <a:r>
              <a:rPr lang="el-GR" sz="2400" dirty="0"/>
              <a:t> Της  σταθερής και κανονικής απόδοσης</a:t>
            </a:r>
          </a:p>
          <a:p>
            <a:pPr marL="548640" lvl="2" indent="0" algn="just"/>
            <a:r>
              <a:rPr lang="el-GR" sz="2400" dirty="0"/>
              <a:t> Της φθίνουσας απόδοσης</a:t>
            </a:r>
          </a:p>
          <a:p>
            <a:pPr marL="0" lvl="2" indent="0" algn="just"/>
            <a:r>
              <a:rPr lang="el-GR" sz="2400" dirty="0"/>
              <a:t> Από λογιστικής σκοπιάς η έναρξη της απόσβεσης πρέπει να αρχίζει με την έναρξη του σταδίου της φθίνουσας απόδοσης του ζώου.</a:t>
            </a:r>
          </a:p>
          <a:p>
            <a:pPr marL="0" lvl="2" indent="0" algn="just"/>
            <a:r>
              <a:rPr lang="el-GR" sz="2400" dirty="0"/>
              <a:t> Επειδή όμως το ζωικό κεφάλαιο διέρχεται διάφορους κινδύνους, η απόσβεση θα πρέπει να αρχίζει με την έναρξη του σταδίου της πλήρους ανάπτυξης και απόδοσης.</a:t>
            </a:r>
          </a:p>
          <a:p>
            <a:pPr marL="0" lvl="2" indent="0" algn="just"/>
            <a:r>
              <a:rPr lang="el-GR" sz="2400" dirty="0"/>
              <a:t> Από την αποσβεστέα αξία θα πρέπει να αφαιρείται η </a:t>
            </a:r>
            <a:r>
              <a:rPr lang="el-GR" sz="2400" b="1" dirty="0"/>
              <a:t>υπολειμματική αξία </a:t>
            </a:r>
            <a:r>
              <a:rPr lang="el-GR" sz="2400" dirty="0"/>
              <a:t>του ζώου (η αξία που θεωρούμε ότι θα έχει το ζώο στο τέλος της ωφέλιμης ζωής του)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FE801BC-1D9E-4B17-9EE3-4039BC29A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12</a:t>
            </a:fld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απόσβεση της αξίας των ζώων (3)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Παραδεκτά ποσοστά απόσβεσης: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4156"/>
            <a:ext cx="6389926" cy="370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9F53BFA-E4E6-4714-9999-1BBF6876D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r>
              <a:rPr lang="el-GR" sz="3200" dirty="0"/>
              <a:t>5.5 Η αποτίμηση των προς Πώληση Ζώων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784976" cy="5688632"/>
          </a:xfrm>
        </p:spPr>
        <p:txBody>
          <a:bodyPr/>
          <a:lstStyle/>
          <a:p>
            <a:pPr algn="just"/>
            <a:r>
              <a:rPr lang="el-GR" b="1" dirty="0"/>
              <a:t>Η μέθοδος της Μέσης Τιμής Κτήσης: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dirty="0"/>
              <a:t>Έχει ευρεία εφαρμογή στην Αυστραλία και άλλες κτηνοτροφικές χώρες.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dirty="0"/>
              <a:t>Υπολογίζεται από το πηλίκο:</a:t>
            </a:r>
          </a:p>
          <a:p>
            <a:pPr algn="ctr">
              <a:buNone/>
            </a:pPr>
            <a:r>
              <a:rPr lang="el-GR" dirty="0">
                <a:solidFill>
                  <a:srgbClr val="FF0000"/>
                </a:solidFill>
              </a:rPr>
              <a:t>Αξία των ζώων που υπάρχουν στην αρχή της χρήσης</a:t>
            </a:r>
          </a:p>
          <a:p>
            <a:pPr algn="ctr">
              <a:buNone/>
            </a:pPr>
            <a:r>
              <a:rPr lang="el-GR" dirty="0">
                <a:solidFill>
                  <a:srgbClr val="FF0000"/>
                </a:solidFill>
              </a:rPr>
              <a:t>+</a:t>
            </a:r>
          </a:p>
          <a:p>
            <a:pPr algn="ctr">
              <a:buNone/>
            </a:pPr>
            <a:r>
              <a:rPr lang="el-GR" dirty="0">
                <a:solidFill>
                  <a:srgbClr val="FF0000"/>
                </a:solidFill>
              </a:rPr>
              <a:t>Αξία των ζώων που αγοράσθηκαν κατά την διάρκεια της χρήσης</a:t>
            </a:r>
          </a:p>
          <a:p>
            <a:pPr algn="ctr">
              <a:buNone/>
            </a:pPr>
            <a:r>
              <a:rPr lang="el-GR" dirty="0">
                <a:solidFill>
                  <a:srgbClr val="FF0000"/>
                </a:solidFill>
              </a:rPr>
              <a:t>+</a:t>
            </a:r>
          </a:p>
          <a:p>
            <a:pPr algn="ctr">
              <a:buNone/>
            </a:pPr>
            <a:r>
              <a:rPr lang="el-GR" dirty="0">
                <a:solidFill>
                  <a:srgbClr val="FF0000"/>
                </a:solidFill>
              </a:rPr>
              <a:t>Αξία των ζώων που προέρχονται από φυσική αύξηση </a:t>
            </a:r>
          </a:p>
          <a:p>
            <a:pPr algn="ctr">
              <a:buNone/>
            </a:pPr>
            <a:r>
              <a:rPr lang="el-GR" dirty="0">
                <a:solidFill>
                  <a:srgbClr val="FF0000"/>
                </a:solidFill>
              </a:rPr>
              <a:t>Συνολικό πλήθος των ζώων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endParaRPr lang="el-GR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323528" y="5445224"/>
            <a:ext cx="8424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5584025-3E4F-48C3-B05D-B6139C67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14</a:t>
            </a:fld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356" y="1556792"/>
            <a:ext cx="7541059" cy="407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0B8F1F72-5B87-42C9-B4B2-0E7F3E42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80920" cy="778098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Η αποτίμηση με βάση την τιμή αγοράς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262255" algn="just"/>
            <a:r>
              <a:rPr lang="el-GR" sz="2800" dirty="0"/>
              <a:t>Προτιμάται όταν τα ζώα αγοράζονται </a:t>
            </a:r>
            <a:r>
              <a:rPr lang="el-GR" sz="2800" dirty="0" err="1"/>
              <a:t>απ</a:t>
            </a:r>
            <a:r>
              <a:rPr lang="el-GR" sz="2800" dirty="0"/>
              <a:t>΄ έξω.</a:t>
            </a:r>
          </a:p>
          <a:p>
            <a:pPr marL="0" indent="262255" algn="just"/>
            <a:r>
              <a:rPr lang="el-GR" sz="2800" dirty="0"/>
              <a:t>Δεν αποδίδει ορθό αποτέλεσμα διότι με την πάροδο του χρόνου  μεταβάλλεται η κατάσταση των ζώων και οι περιρρέουσες οικονομικές συνθήκες.</a:t>
            </a:r>
          </a:p>
          <a:p>
            <a:pPr marL="0" indent="262255" algn="just"/>
            <a:r>
              <a:rPr lang="el-GR" sz="2800" dirty="0"/>
              <a:t>Ζώα που αγοράστηκαν νεαρά όσο μεγαλώνουν μεγαλώνει και η αξία τους.</a:t>
            </a:r>
          </a:p>
          <a:p>
            <a:pPr marL="0" indent="262255" algn="just"/>
            <a:r>
              <a:rPr lang="el-GR" sz="2800" dirty="0"/>
              <a:t>Ενώ ζώα μεγάλης ηλικίας όσο γερνούν μειώνεται η αξία τους.</a:t>
            </a:r>
          </a:p>
          <a:p>
            <a:pPr algn="just"/>
            <a:endParaRPr lang="el-GR" sz="28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4D695F1-8F84-49BD-81EF-6598CC80A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16</a:t>
            </a:fld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Αποτίμηση με βάση το Κόστος Παραγωγής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358775" algn="just"/>
            <a:r>
              <a:rPr lang="el-GR" sz="2800" dirty="0"/>
              <a:t>Προτιμάται για τα ζώα που γεννιούνται και αναπτύσσονται εντός της εκμετάλλευσης.</a:t>
            </a:r>
          </a:p>
          <a:p>
            <a:pPr marL="0" indent="358775" algn="just"/>
            <a:r>
              <a:rPr lang="el-GR" sz="2800" dirty="0"/>
              <a:t>Είναι δύσχρηστη διότι προϋποθέτει την τήρηση αναλυτικής λογιστικής, που σπάνια τηρείται στις κτηνοτροφικές εκμεταλλεύσεις της χώρας μας.</a:t>
            </a:r>
          </a:p>
          <a:p>
            <a:pPr marL="0" indent="358775" algn="just"/>
            <a:r>
              <a:rPr lang="el-GR" sz="2800" dirty="0"/>
              <a:t>Εφαρμόζεται από πολύ μεγάλες μονάδες που τηρούν πλήρη διπλογραφική λογιστική.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D4C249E-227C-4450-B985-E341F564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17</a:t>
            </a:fld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80920" cy="11430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Αποτίμηση με βάση την Τιμή Πώλησης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Αποδίδει καλύτερο αποτέλεσμα.</a:t>
            </a:r>
          </a:p>
          <a:p>
            <a:pPr algn="just"/>
            <a:r>
              <a:rPr lang="el-GR" dirty="0"/>
              <a:t>Είναι εύκολη, πρακτική με ευρεία εφαρμογή.</a:t>
            </a:r>
          </a:p>
          <a:p>
            <a:pPr algn="just"/>
            <a:r>
              <a:rPr lang="el-GR" dirty="0"/>
              <a:t>Λαμβάνει υπόψη την </a:t>
            </a:r>
            <a:r>
              <a:rPr lang="el-GR" b="1" dirty="0"/>
              <a:t>Καθαρή Τιμή Πώλησης </a:t>
            </a:r>
            <a:r>
              <a:rPr lang="el-GR" dirty="0"/>
              <a:t>(τιμή πώλησης μείον τα έξοδα πραγματοποίησης της πώλησης).</a:t>
            </a:r>
          </a:p>
          <a:p>
            <a:pPr algn="just"/>
            <a:r>
              <a:rPr lang="el-GR" dirty="0"/>
              <a:t>Μπορεί εύκολα να υπολογισθεί διότι οι τιμές των ζώων είναι ανά πάσα στιγμή γνωστές από τις καθημερινές συναλλαγές στη ζωαγορά.</a:t>
            </a:r>
          </a:p>
          <a:p>
            <a:pPr algn="just"/>
            <a:r>
              <a:rPr lang="el-GR" dirty="0"/>
              <a:t>Επειδή η τιμή πώλησης περιέχει και το κέρδος, αν αφαιρέσουμε και το περιθώριο κέρδους προκύπτει το κόστος παραγωγής</a:t>
            </a:r>
          </a:p>
          <a:p>
            <a:pPr marL="0" indent="0" algn="just"/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1DAD114-9D81-4708-B773-41A1558A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18</a:t>
            </a:fld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249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Αποτίμηση με βάση την τρέχουσα τιμή αντικατάστασης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>
            <a:normAutofit/>
          </a:bodyPr>
          <a:lstStyle/>
          <a:p>
            <a:pPr marL="0" indent="358775" algn="just"/>
            <a:r>
              <a:rPr lang="el-GR" sz="3600" dirty="0"/>
              <a:t>Είναι η τιμή που θα μπορούσε να αγορασθεί το ζώο κατά την ημέρα της απογραφής, συγκρινόμενο με παρόμοια ζώα της ίδιας κατάστασης και ποιότητας.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361A399-05FD-4A27-9A88-02B204C0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19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852611-6CB7-4D59-A406-AA6AE2EA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5.1 Το ζωικό κεφάλαιο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870CFE-C496-4FCE-B202-40A663B394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200" dirty="0"/>
              <a:t>Τα ζώα προορίζονται για πώληση στις αμιγώς κτηνοτροφικές εκμεταλλεύσεις, ενώ αποτελούν κυρίως παραγωγικά μέσα (ζώα εργασίας και παραγωγής), στις γεωργικές εκμεταλλεύσεις. </a:t>
            </a:r>
          </a:p>
          <a:p>
            <a:pPr algn="just"/>
            <a:r>
              <a:rPr lang="el-GR" sz="3200" dirty="0"/>
              <a:t>Άρα στις κτηνοτροφικές εκμεταλλεύσεις τα ζώα αποτελούν σκοπό, ενώ στις γεωργικές εκμεταλλεύσεις αποτελούν μέσο.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ECAEACF-BFFA-4252-973F-0373AF15B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4913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490066"/>
          </a:xfrm>
        </p:spPr>
        <p:txBody>
          <a:bodyPr>
            <a:normAutofit fontScale="90000"/>
          </a:bodyPr>
          <a:lstStyle/>
          <a:p>
            <a:r>
              <a:rPr lang="el-GR" dirty="0"/>
              <a:t>Άσκηση 1</a:t>
            </a:r>
            <a:r>
              <a:rPr lang="el-GR" baseline="30000" dirty="0"/>
              <a:t>η</a:t>
            </a:r>
            <a:r>
              <a:rPr lang="el-GR" dirty="0"/>
              <a:t>                                (σελ. 240)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568952" cy="5904656"/>
          </a:xfrm>
        </p:spPr>
        <p:txBody>
          <a:bodyPr>
            <a:normAutofit fontScale="92500" lnSpcReduction="20000"/>
          </a:bodyPr>
          <a:lstStyle/>
          <a:p>
            <a:pPr marL="0" indent="358775" algn="just">
              <a:buNone/>
            </a:pPr>
            <a:r>
              <a:rPr lang="el-GR" dirty="0"/>
              <a:t>Για μια εταιρεία παραγωγής λουκάνικων, σας δίνονται τα παρακάτω στοιχεία:</a:t>
            </a:r>
          </a:p>
          <a:p>
            <a:pPr marL="0" indent="358775" algn="just">
              <a:buFont typeface="+mj-lt"/>
              <a:buAutoNum type="arabicParenR"/>
            </a:pPr>
            <a:r>
              <a:rPr lang="el-GR" dirty="0"/>
              <a:t>Το κρέας στοιχίζει στην εταιρεία 2,8$ ανά λίβρα παραχθέντων λουκάνικων.</a:t>
            </a:r>
          </a:p>
          <a:p>
            <a:pPr marL="0" indent="358775" algn="just">
              <a:buFont typeface="+mj-lt"/>
              <a:buAutoNum type="arabicParenR"/>
            </a:pPr>
            <a:r>
              <a:rPr lang="el-GR" dirty="0"/>
              <a:t>Η αμοιβή των απασχολούμενων στην παραγωγή είναι 2$ ανά λίβρα παραχθέντων λουκάνικων.</a:t>
            </a:r>
          </a:p>
          <a:p>
            <a:pPr marL="0" indent="358775" algn="just">
              <a:buFont typeface="+mj-lt"/>
              <a:buAutoNum type="arabicParenR"/>
            </a:pPr>
            <a:r>
              <a:rPr lang="el-GR" dirty="0"/>
              <a:t>Οι επόπτες λαμβάνουν συνολικά μισθούς 19.000$ το μήνα.</a:t>
            </a:r>
          </a:p>
          <a:p>
            <a:pPr marL="0" indent="358775" algn="just">
              <a:buFont typeface="+mj-lt"/>
              <a:buAutoNum type="arabicParenR"/>
            </a:pPr>
            <a:r>
              <a:rPr lang="el-GR" dirty="0"/>
              <a:t>Η εταιρεία έχει κόστος χρήσης υπηρεσιών κοινής ωφέλειας (φώς, νερό, τηλέφωνο) 8.000$ το μήνα, συν 0,50$ ανά λίβρα παραχθέντων λουκάνικων.</a:t>
            </a:r>
          </a:p>
          <a:p>
            <a:pPr marL="0" indent="358775" algn="just">
              <a:buFont typeface="+mj-lt"/>
              <a:buAutoNum type="arabicParenR"/>
            </a:pPr>
            <a:r>
              <a:rPr lang="el-GR" dirty="0"/>
              <a:t>Ασφάλιστρα και φόροι – τέλη ακίνητης περιουσίας που ανέρχονται κατά μέσο όρο στις 7.000€ το μήνα</a:t>
            </a:r>
          </a:p>
          <a:p>
            <a:pPr marL="0" indent="358775" algn="just">
              <a:buNone/>
            </a:pPr>
            <a:r>
              <a:rPr lang="el-GR" b="1" dirty="0"/>
              <a:t>Ζητείται: </a:t>
            </a:r>
            <a:r>
              <a:rPr lang="el-GR" dirty="0"/>
              <a:t>(α) να ταξινομήσετε το κάθε στοιχείο του κόστους ως μεταβλητό, σταθερό ή ημιμεταβλητό</a:t>
            </a:r>
          </a:p>
          <a:p>
            <a:pPr marL="0" indent="358775" algn="just">
              <a:buNone/>
            </a:pPr>
            <a:r>
              <a:rPr lang="el-GR" dirty="0"/>
              <a:t>(β) Να γράψετε έναν τύπο του κόστους, την μορφής Υ = α + </a:t>
            </a:r>
            <a:r>
              <a:rPr lang="el-GR" dirty="0" err="1"/>
              <a:t>βΧ</a:t>
            </a:r>
            <a:r>
              <a:rPr lang="el-GR" dirty="0"/>
              <a:t>, που να εκφράζει την συμπεριφορά του κόστους παραγωγής. Όπου Χ η ποσότητα παραγόμενων λουκάνικων.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B21EB9E-0A27-44C4-8154-11C004DC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20</a:t>
            </a:fld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r>
              <a:rPr lang="el-GR" dirty="0"/>
              <a:t>Λύση  (α)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323528" y="836714"/>
          <a:ext cx="8363272" cy="5472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6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764"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Arial Narrow" panose="020B0606020202030204"/>
                        </a:rPr>
                        <a:t>Κατηγορία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l-GR" sz="2400" b="1" i="0" u="none" strike="noStrike" kern="1200" dirty="0">
                          <a:solidFill>
                            <a:srgbClr val="000000"/>
                          </a:solidFill>
                          <a:latin typeface="Arial Narrow" panose="020B0606020202030204"/>
                          <a:ea typeface="+mn-ea"/>
                          <a:cs typeface="+mn-cs"/>
                        </a:rPr>
                        <a:t>Κατηγορία Κόστους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23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800" b="0" i="0" u="none" strike="noStrike" dirty="0">
                          <a:solidFill>
                            <a:srgbClr val="D34817"/>
                          </a:solidFill>
                          <a:latin typeface="Arial" panose="020B0604020202020204"/>
                        </a:rPr>
                        <a:t>1)</a:t>
                      </a:r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Το κρέας στοιχίζει στην εταιρεία 2,8$ ανά λίβρα παραχθέντων λουκάνικων.</a:t>
                      </a:r>
                      <a:endParaRPr lang="el-GR" sz="1800" b="0" i="0" u="none" strike="noStrike" dirty="0">
                        <a:solidFill>
                          <a:srgbClr val="D34817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400" b="1" i="0" u="none" strike="noStrike" dirty="0">
                        <a:solidFill>
                          <a:srgbClr val="000000"/>
                        </a:solidFill>
                        <a:latin typeface="Arial Narrow" panose="020B060602020203020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23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800" b="0" i="0" u="none" strike="noStrike" dirty="0">
                          <a:solidFill>
                            <a:srgbClr val="D34817"/>
                          </a:solidFill>
                          <a:latin typeface="Arial" panose="020B0604020202020204"/>
                        </a:rPr>
                        <a:t>2)</a:t>
                      </a:r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Η αμοιβή των απασχολούμενων στην παραγωγή είναι 2$ ανά λίβρα παραχθέντων λουκάνικων.</a:t>
                      </a:r>
                      <a:endParaRPr lang="el-GR" sz="1800" b="0" i="0" u="none" strike="noStrike" dirty="0">
                        <a:solidFill>
                          <a:srgbClr val="D34817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400" b="1" i="0" u="none" strike="noStrike" dirty="0">
                        <a:solidFill>
                          <a:srgbClr val="000000"/>
                        </a:solidFill>
                        <a:latin typeface="Arial Narrow" panose="020B060602020203020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23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800" b="0" i="0" u="none" strike="noStrike" dirty="0">
                          <a:solidFill>
                            <a:srgbClr val="D34817"/>
                          </a:solidFill>
                          <a:latin typeface="Arial" panose="020B0604020202020204"/>
                        </a:rPr>
                        <a:t>3)</a:t>
                      </a:r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Οι επόπτες λαμβάνουν συνολικά μισθούς 19.000$ το μήνα.</a:t>
                      </a:r>
                      <a:endParaRPr lang="el-GR" sz="1800" b="0" i="0" u="none" strike="noStrike" dirty="0">
                        <a:solidFill>
                          <a:srgbClr val="D34817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400" b="1" i="0" u="none" strike="noStrike" dirty="0">
                        <a:solidFill>
                          <a:srgbClr val="000000"/>
                        </a:solidFill>
                        <a:latin typeface="Arial Narrow" panose="020B060602020203020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5922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800" b="0" i="0" u="none" strike="noStrike" dirty="0">
                          <a:solidFill>
                            <a:srgbClr val="D34817"/>
                          </a:solidFill>
                          <a:latin typeface="Arial" panose="020B0604020202020204"/>
                        </a:rPr>
                        <a:t>4)</a:t>
                      </a:r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Η εταιρεία έχει κόστος χρήσης υπηρεσιών κοινής ωφέλειας (φώς, νερό, τηλέφωνο) 8.000$ το μήνα, συν 0,50$ ανά λίβρα παραχθέντων λουκάνικων.</a:t>
                      </a:r>
                      <a:endParaRPr lang="el-GR" sz="1800" b="0" i="0" u="none" strike="noStrike" dirty="0">
                        <a:solidFill>
                          <a:srgbClr val="D34817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400" b="1" i="0" u="none" strike="noStrike" dirty="0">
                        <a:solidFill>
                          <a:srgbClr val="000000"/>
                        </a:solidFill>
                        <a:latin typeface="Arial Narrow" panose="020B060602020203020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023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800" b="0" i="0" u="none" strike="noStrike" dirty="0">
                          <a:solidFill>
                            <a:srgbClr val="D34817"/>
                          </a:solidFill>
                          <a:latin typeface="Arial" panose="020B0604020202020204"/>
                        </a:rPr>
                        <a:t>5)</a:t>
                      </a:r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Ασφάλιστρα και φόροι – τέλη ακίνητης περιουσίας που ανέρχονται κατά μέσο όρο στις 7.000€ το μήνα</a:t>
                      </a:r>
                      <a:endParaRPr lang="el-GR" sz="1800" b="0" i="0" u="none" strike="noStrike" dirty="0">
                        <a:solidFill>
                          <a:srgbClr val="D34817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400" b="1" i="0" u="none" strike="noStrike" dirty="0">
                        <a:solidFill>
                          <a:srgbClr val="000000"/>
                        </a:solidFill>
                        <a:latin typeface="Arial Narrow" panose="020B060602020203020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6156176" y="1484784"/>
            <a:ext cx="18722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Μεταβλητό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6156176" y="2492896"/>
            <a:ext cx="18722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Μεταβλητό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6156176" y="3501008"/>
            <a:ext cx="18722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Σταθερό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6012160" y="4581128"/>
            <a:ext cx="216024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Ημιμεταβλητό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6156176" y="5589240"/>
            <a:ext cx="18722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Σταθερό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D0318475-6D20-4840-B88C-B8C832E8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21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 (β)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618040" cy="5005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576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Σταθερά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Μεταβλητά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19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19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19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19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2192">
                <a:tc gridSpan="2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1043608" y="2060848"/>
            <a:ext cx="39604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/>
              <a:t>Εποπτεία        19.000$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1043608" y="3068960"/>
            <a:ext cx="39604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/>
              <a:t>Ασφάλιστρα κτλ   7.000$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1043608" y="3933056"/>
            <a:ext cx="3960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/>
              <a:t>Σταθερά κοινής ωφέλειας</a:t>
            </a:r>
          </a:p>
          <a:p>
            <a:r>
              <a:rPr lang="el-GR" sz="2400" dirty="0"/>
              <a:t>                                    8.000$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1259632" y="4797152"/>
            <a:ext cx="35283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/>
              <a:t>Σύνολο:           </a:t>
            </a:r>
            <a:r>
              <a:rPr lang="el-GR" sz="2800" u="sng" dirty="0"/>
              <a:t>34.000$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5220072" y="2060848"/>
            <a:ext cx="30963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/>
              <a:t>Υλικά                     2,8$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5220072" y="3068960"/>
            <a:ext cx="30963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/>
              <a:t>Εργατικά               2$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5148064" y="3861048"/>
            <a:ext cx="338437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000" dirty="0"/>
              <a:t>Μεταβλητά κοινής  ωφέλειας   </a:t>
            </a:r>
          </a:p>
          <a:p>
            <a:r>
              <a:rPr lang="el-GR" sz="2000" dirty="0"/>
              <a:t>                                       0,5$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5220072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/>
              <a:t>Σύνολο:           </a:t>
            </a:r>
            <a:r>
              <a:rPr lang="el-GR" sz="2800" u="sng" dirty="0"/>
              <a:t>5,30$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1115616" y="573325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Άρα ο τύπος θα είναι της μορφής: </a:t>
            </a:r>
            <a:r>
              <a:rPr lang="el-GR" sz="2400" b="1" dirty="0"/>
              <a:t>Υ = 34.000 + 5,30Χ</a:t>
            </a:r>
            <a:endParaRPr lang="el-GR" sz="2400" dirty="0"/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48B26598-7470-4CDA-8416-B213CB37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22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7" grpId="0" animBg="1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490066"/>
          </a:xfrm>
        </p:spPr>
        <p:txBody>
          <a:bodyPr>
            <a:normAutofit fontScale="90000"/>
          </a:bodyPr>
          <a:lstStyle/>
          <a:p>
            <a:r>
              <a:rPr lang="el-GR" dirty="0"/>
              <a:t>Άσκηση 2</a:t>
            </a:r>
            <a:r>
              <a:rPr lang="el-GR" baseline="30000" dirty="0"/>
              <a:t>η</a:t>
            </a:r>
            <a:r>
              <a:rPr lang="el-GR" dirty="0"/>
              <a:t>                           (σελ. 241)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568952" cy="5904656"/>
          </a:xfrm>
        </p:spPr>
        <p:txBody>
          <a:bodyPr>
            <a:normAutofit fontScale="92500"/>
          </a:bodyPr>
          <a:lstStyle/>
          <a:p>
            <a:pPr marL="0" indent="262255" algn="just">
              <a:buNone/>
            </a:pPr>
            <a:r>
              <a:rPr lang="el-GR" dirty="0"/>
              <a:t>Σε χοιροτροφείο των ΗΠΑ υπολογίσθηκε ότι ένας χοίρος αποφέρει 300 λίβρες χοιρομέρι, 200 λίβρες μπριζόλες και 100 λίβρες άλλα είδη.</a:t>
            </a:r>
          </a:p>
          <a:p>
            <a:pPr marL="0" indent="262255" algn="just">
              <a:buNone/>
            </a:pPr>
            <a:r>
              <a:rPr lang="el-GR" dirty="0"/>
              <a:t>Η αξία πώλησης που έχει το χοιρομέρι είναι 1,20$ ανά λίβρα, οι μπριζόλες 1,50$ ανά λίβρα και τα διάφορα άλλα είδη 0,90$ ανά λίβρα. Ο χοίρος κοστίζει  580$ και τα κόστη κατεργασίας ανέρχονται σε 20$.</a:t>
            </a:r>
          </a:p>
          <a:p>
            <a:pPr marL="0" indent="262255" algn="just">
              <a:buNone/>
            </a:pPr>
            <a:r>
              <a:rPr lang="el-GR" b="1" dirty="0"/>
              <a:t>Ζητείται: </a:t>
            </a:r>
            <a:r>
              <a:rPr lang="el-GR" dirty="0"/>
              <a:t>(α) η κατανομή των κοινών δαπανών με την μέθοδο των </a:t>
            </a:r>
            <a:r>
              <a:rPr lang="el-GR" b="1" dirty="0"/>
              <a:t>φυσικών μονάδων</a:t>
            </a:r>
            <a:r>
              <a:rPr lang="el-GR" dirty="0"/>
              <a:t> (τα κοινά κόστη κατανέμονται στα συμπαράγωγα προϊόντα σε αναλογία προς τις φυσικές ποσότητες)</a:t>
            </a:r>
          </a:p>
          <a:p>
            <a:pPr marL="0" indent="262255" algn="just">
              <a:buNone/>
            </a:pPr>
            <a:r>
              <a:rPr lang="el-GR" dirty="0"/>
              <a:t>(β) η κατανομή των κοινών δαπανών με την μέθοδο της </a:t>
            </a:r>
            <a:r>
              <a:rPr lang="el-GR" b="1" dirty="0"/>
              <a:t>σχετικής αξίας πωλήσεων </a:t>
            </a:r>
            <a:r>
              <a:rPr lang="el-GR" dirty="0"/>
              <a:t>(τα κοινά κόστη κατανέμονται στα συμπαράγωγα προϊόντα σε αναλογία προς την συνολική αξία των πωλήσεων τους στο σημείο διαχωρισμού)</a:t>
            </a:r>
            <a:endParaRPr lang="el-GR" b="1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FA10405-2A9B-42A3-8012-FC669D63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23</a:t>
            </a:fld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490066"/>
          </a:xfrm>
        </p:spPr>
        <p:txBody>
          <a:bodyPr>
            <a:normAutofit fontScale="90000"/>
          </a:bodyPr>
          <a:lstStyle/>
          <a:p>
            <a:r>
              <a:rPr lang="el-GR" dirty="0"/>
              <a:t>Λύση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496944" cy="5471120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/>
              <a:t>Τα κοινά κόστη είναι 600$ (580$ η αξία του χοίρου και 20$ το κόστος κατεργασίας)</a:t>
            </a:r>
          </a:p>
          <a:p>
            <a:pPr marL="0" indent="0" algn="just">
              <a:buNone/>
            </a:pPr>
            <a:endParaRPr lang="el-GR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258" y="1340768"/>
            <a:ext cx="807929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162400"/>
            <a:ext cx="8786389" cy="200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C6CBBC4-0B7C-4B16-8807-35FA1F16C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24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133B59-5DA9-4A3F-9FCE-BD7D392C9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el-GR" dirty="0"/>
              <a:t>5.1 Το ζωικό κεφάλαιο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28CBD0-20A3-41EB-8BB6-71008A188C9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93352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l-GR" dirty="0"/>
              <a:t>Τα ζώα κατατάσσονται σε 3 κατηγορίες:</a:t>
            </a:r>
          </a:p>
          <a:p>
            <a:pPr marL="0" indent="0" algn="just">
              <a:buNone/>
            </a:pPr>
            <a:r>
              <a:rPr lang="el-GR" dirty="0"/>
              <a:t>Α) Τα ζώα έλξης και εργασίας (βόδια, </a:t>
            </a:r>
            <a:r>
              <a:rPr lang="el-GR" dirty="0" err="1"/>
              <a:t>ιπποειδή</a:t>
            </a:r>
            <a:r>
              <a:rPr lang="el-GR" dirty="0"/>
              <a:t>) και τα ζώα παραγωγής (αγελάδες, προβατίνες, χοίροι), τα οποία διατηρούνται για μακροχρόνιο διάστημα στην εκμετάλλευση (πάνω από μία λογιστική χρήση), κατατάσσονται στο πάγιο κεφάλαιο – πάγιο ενεργητικό και επιδέχονται απόσβεση. </a:t>
            </a:r>
          </a:p>
          <a:p>
            <a:pPr marL="0" indent="0" algn="just">
              <a:buNone/>
            </a:pPr>
            <a:r>
              <a:rPr lang="el-GR" dirty="0"/>
              <a:t>Β) Τα ζώα που προορίζονται για αναπαραγωγή (ζώα αναπαραγωγής δηλ. ταύροι, ίπποι επιβήτορες). Κατατάσσονται και αυτά στο πάγιο κεφάλαιο εκμετάλλευσης και η αξία τους μεταβάλλεται με την πάροδο του χρόνου. </a:t>
            </a:r>
          </a:p>
          <a:p>
            <a:pPr marL="0" indent="0" algn="just">
              <a:buNone/>
            </a:pPr>
            <a:r>
              <a:rPr lang="el-GR" dirty="0"/>
              <a:t>Γ) Τα ζώα που προορίζονται για πώληση (βόδια, μοσχάρια, αρνιά, χοίροι κ.ά.), τα οποία κατατάσσονται στο κυκλοφορούν ενεργητικό και η αξία τους εμφανίζεται στην απογραφή ως εμπόρευμα-απόθεμα. Δεν υπόκεινται σε απόσβεση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2AEF376-D698-4761-B947-236744CA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694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5.2 </a:t>
            </a:r>
            <a:r>
              <a:rPr lang="el-GR" dirty="0"/>
              <a:t>Η αποδοτικότητα του ζωικού κεφαλαίου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Autofit/>
          </a:bodyPr>
          <a:lstStyle/>
          <a:p>
            <a:pPr algn="just"/>
            <a:r>
              <a:rPr lang="el-GR" sz="3000" dirty="0"/>
              <a:t>Η επένδυση κεφαλαίου σε εκτροφή ζώων μπορεί να πάρει 3 μορφές:</a:t>
            </a:r>
          </a:p>
          <a:p>
            <a:pPr marL="0" indent="0" algn="just">
              <a:buNone/>
            </a:pPr>
            <a:r>
              <a:rPr lang="el-GR" sz="3000" dirty="0"/>
              <a:t>Α) σε </a:t>
            </a:r>
            <a:r>
              <a:rPr lang="el-GR" sz="3000" dirty="0" err="1"/>
              <a:t>ενσταυλισμένη</a:t>
            </a:r>
            <a:r>
              <a:rPr lang="el-GR" sz="3000" dirty="0"/>
              <a:t> / οργανωμένη μορφή εκτροφής</a:t>
            </a:r>
          </a:p>
          <a:p>
            <a:pPr marL="0" indent="0" algn="just">
              <a:buNone/>
            </a:pPr>
            <a:r>
              <a:rPr lang="el-GR" sz="3000" dirty="0"/>
              <a:t>Β) ως βοηθητική λειτουργία του παραγωγού (οικογενειακή εκμετάλλευση)</a:t>
            </a:r>
          </a:p>
          <a:p>
            <a:pPr marL="0" indent="0" algn="just">
              <a:buNone/>
            </a:pPr>
            <a:r>
              <a:rPr lang="el-GR" sz="3000" dirty="0"/>
              <a:t>Γ) σε επιχειρηματική / κεφαλαιουχική μορφή</a:t>
            </a:r>
          </a:p>
          <a:p>
            <a:pPr marL="0" indent="0" algn="just">
              <a:buNone/>
            </a:pPr>
            <a:endParaRPr lang="el-GR" sz="3000" dirty="0"/>
          </a:p>
          <a:p>
            <a:pPr marL="0" indent="0" algn="just">
              <a:buNone/>
            </a:pPr>
            <a:r>
              <a:rPr lang="el-GR" sz="3000" dirty="0"/>
              <a:t>Και είναι απασχόληση αρκετά προσοδοφόρα.</a:t>
            </a:r>
          </a:p>
          <a:p>
            <a:pPr algn="just"/>
            <a:endParaRPr lang="el-GR" sz="3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BB86EBC-4A7E-48AA-99D3-6DF53D55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31980E-E3C1-4472-AF38-14B51A60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5.2 </a:t>
            </a:r>
            <a:r>
              <a:rPr lang="el-GR" dirty="0"/>
              <a:t>Η αποδοτικότητα του ζωικού κεφαλαίου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2D0A4E24-324B-41F2-AECA-9BE878B6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5</a:t>
            </a:fld>
            <a:endParaRPr lang="el-GR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D2817B7-83E7-41A8-8B85-8347AF657E2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2400" dirty="0"/>
              <a:t>Η αποδοτικότητα του ζωικού κεφαλαίου εξαρτάται από:</a:t>
            </a:r>
          </a:p>
          <a:p>
            <a:pPr marL="1041400" lvl="1" indent="-457200" algn="just">
              <a:buFont typeface="Wingdings" panose="05000000000000000000" pitchFamily="2" charset="2"/>
              <a:buChar char="Ø"/>
            </a:pPr>
            <a:r>
              <a:rPr lang="el-GR" dirty="0"/>
              <a:t>Από την </a:t>
            </a:r>
            <a:r>
              <a:rPr lang="el-GR" b="1" dirty="0"/>
              <a:t>ποσότητα </a:t>
            </a:r>
            <a:r>
              <a:rPr lang="el-GR" dirty="0"/>
              <a:t>των παραγόμενων προϊόντων.</a:t>
            </a:r>
          </a:p>
          <a:p>
            <a:pPr marL="1041400" lvl="1" indent="-457200" algn="just">
              <a:buFont typeface="Wingdings" panose="05000000000000000000" pitchFamily="2" charset="2"/>
              <a:buChar char="Ø"/>
            </a:pPr>
            <a:r>
              <a:rPr lang="el-GR" dirty="0"/>
              <a:t>Από την </a:t>
            </a:r>
            <a:r>
              <a:rPr lang="el-GR" b="1" dirty="0"/>
              <a:t>τιμή </a:t>
            </a:r>
            <a:r>
              <a:rPr lang="el-GR" dirty="0"/>
              <a:t>των προϊόντων.</a:t>
            </a:r>
          </a:p>
          <a:p>
            <a:pPr marL="228600" lvl="1" algn="just"/>
            <a:r>
              <a:rPr lang="el-GR" dirty="0"/>
              <a:t>Η βελτίωση της αποδοτικότητας μπορεί να επιτευχθεί με:</a:t>
            </a:r>
          </a:p>
          <a:p>
            <a:pPr marL="811530" lvl="2" algn="just"/>
            <a:r>
              <a:rPr lang="el-GR" sz="2400" dirty="0"/>
              <a:t>με μείωση των εξόδων εκτροφής.</a:t>
            </a:r>
          </a:p>
          <a:p>
            <a:pPr marL="811530" lvl="2" algn="just"/>
            <a:r>
              <a:rPr lang="el-GR" sz="2400" dirty="0"/>
              <a:t>Με αύξηση των εσόδων (βελτίωση φυλής ζώων με προτίμηση φυλών ζώων τα οποία δίνουν </a:t>
            </a:r>
            <a:r>
              <a:rPr lang="el-GR" sz="2400" dirty="0" err="1"/>
              <a:t>αφθονότερη</a:t>
            </a:r>
            <a:r>
              <a:rPr lang="el-GR" sz="2400" dirty="0"/>
              <a:t> παραγωγή και σε συντομότερο χρόνο, ώστε να διατίθενται τα προϊόντα ευκολότερα στην αγορά και σε υψηλές τιμές)</a:t>
            </a:r>
          </a:p>
        </p:txBody>
      </p:sp>
    </p:spTree>
    <p:extLst>
      <p:ext uri="{BB962C8B-B14F-4D97-AF65-F5344CB8AC3E}">
        <p14:creationId xmlns:p14="http://schemas.microsoft.com/office/powerpoint/2010/main" val="266199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47667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l-GR" dirty="0"/>
              <a:t>5.3 Αποτίμηση αξίας Ζώων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352928" cy="5184576"/>
          </a:xfrm>
        </p:spPr>
        <p:txBody>
          <a:bodyPr>
            <a:normAutofit/>
          </a:bodyPr>
          <a:lstStyle/>
          <a:p>
            <a:pPr marL="0" indent="265430" algn="just">
              <a:tabLst>
                <a:tab pos="0" algn="l"/>
              </a:tabLst>
            </a:pPr>
            <a:r>
              <a:rPr lang="el-GR" dirty="0"/>
              <a:t>Διακρίνονται σε ζώα που γεννιούνται - αναπτύσσονται εντός της εκμετάλλευσης και σε ζώα που αγοράζονται </a:t>
            </a:r>
            <a:r>
              <a:rPr lang="el-GR" dirty="0" err="1"/>
              <a:t>απ</a:t>
            </a:r>
            <a:r>
              <a:rPr lang="el-GR" dirty="0"/>
              <a:t>΄ έξω.</a:t>
            </a:r>
          </a:p>
          <a:p>
            <a:pPr marL="0" indent="265430" algn="just">
              <a:tabLst>
                <a:tab pos="0" algn="l"/>
              </a:tabLst>
            </a:pPr>
            <a:r>
              <a:rPr lang="el-GR" dirty="0"/>
              <a:t>Το ερώτημα είναι τι κόστος  έχει το ζωικό κεφάλαιο στο τέλος του έτους.</a:t>
            </a:r>
          </a:p>
          <a:p>
            <a:pPr marL="0" indent="265430" algn="just">
              <a:tabLst>
                <a:tab pos="0" algn="l"/>
              </a:tabLst>
            </a:pPr>
            <a:r>
              <a:rPr lang="el-GR" dirty="0"/>
              <a:t>Το πρόβλημα έγκειται στο γεγονός ότι υπάρχουν ζώα που γεννήθηκαν σε διάφορες εποχές και συνεπώς έχουν διαφορετικό βάρος.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8AAE22-A879-4DEA-AFC4-0486FE01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3A87B6-EB87-4ACA-835C-130BDDA1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5.3 Αποτίμηση αξίας Ζώων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8CB907AC-EAA1-4451-ADC2-7A3BEE53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7</a:t>
            </a:fld>
            <a:endParaRPr lang="el-GR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0AA4864-2264-4D2F-8BE2-D4108465DFB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Η συνήθης λύση δίνεται με την διαίρεση του συνολικού ετήσιου κόστους συντήρησης των ζώων με το σύνολο των μηνών ζωής - παραμονής που έχουν τα ζώα μέσα στην χρήση</a:t>
            </a:r>
          </a:p>
          <a:p>
            <a:r>
              <a:rPr lang="el-GR" dirty="0"/>
              <a:t>Μια καλή μέθοδος είναι και η τιμή αντικατάστασης, η τιμή που θα μπορούσε να αγορασθεί το συγκεκριμένο ζώο κατά την ημέρα της απογραφής, συγκρινόμενο με άλλα παρόμοια ζώα της ίδιας κατάστασης και ποιότητας.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647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r>
              <a:rPr lang="el-GR" dirty="0"/>
              <a:t>Αποτίμηση αξίας Ζώων - Παράδειγμα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640960" cy="5832648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/>
              <a:t>Έστω ότι έχουμε μια κτηνοτροφική εκμετάλλευση που δαπάνησε το 2014 για την συντήρηση των ζώων της 8.600€. Το ποίμνιό της αποτελείται από:</a:t>
            </a:r>
          </a:p>
          <a:p>
            <a:pPr marL="548640" lvl="2" indent="0" algn="just"/>
            <a:r>
              <a:rPr lang="el-GR" sz="2400" dirty="0"/>
              <a:t> 50 ζώα τα οποία υπήρχαν στην εκμετάλλευση όλο το 2014</a:t>
            </a:r>
            <a:r>
              <a:rPr lang="el-GR" dirty="0"/>
              <a:t>,</a:t>
            </a:r>
          </a:p>
          <a:p>
            <a:pPr marL="548640" lvl="2" indent="0" algn="just"/>
            <a:r>
              <a:rPr lang="el-GR" sz="2400" dirty="0"/>
              <a:t> 20 ζώα τα οποία υπήρχαν στην εκμετάλλευση τους τελευταίους 10 μήνες και</a:t>
            </a:r>
          </a:p>
          <a:p>
            <a:pPr marL="548640" lvl="2" indent="0" algn="just"/>
            <a:r>
              <a:rPr lang="el-GR" sz="2400" dirty="0"/>
              <a:t> 10 ζώα τα οποία υπήρχαν στην εκμετάλλευση τους τελευταίους 6 μήνες</a:t>
            </a:r>
          </a:p>
          <a:p>
            <a:pPr marL="0" lvl="2" indent="0" algn="just">
              <a:buNone/>
            </a:pPr>
            <a:r>
              <a:rPr lang="el-GR" sz="2400" b="1" dirty="0"/>
              <a:t>Τι αξία έχει ένα ζώο επτά μηνών;</a:t>
            </a:r>
            <a:endParaRPr lang="el-GR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437111"/>
            <a:ext cx="4392488" cy="187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3" y="4869160"/>
            <a:ext cx="427727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B943BA3-CF56-4CB8-9CD1-F12AB6C64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013-F316-481D-A73E-D8230CB3912B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93B829-30D9-4E64-A219-E7D192D0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Δαπάνες μόνιμου κεφαλαίου - απόσβεση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73C288-5D2B-4235-8E26-D120A218B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47800"/>
            <a:ext cx="8568952" cy="4861520"/>
          </a:xfrm>
        </p:spPr>
        <p:txBody>
          <a:bodyPr>
            <a:noAutofit/>
          </a:bodyPr>
          <a:lstStyle/>
          <a:p>
            <a:pPr algn="just"/>
            <a:r>
              <a:rPr lang="el-GR" sz="1800" dirty="0"/>
              <a:t>Η απόσβεση ορίζεται ως η ετήσια απώλεια της αξίας ενός περιουσιακού στοιχείου λόγω της χρήσης η οποία συνεπάγεται φθορά, αχρήστευση, παλαιότητα και λειτουργική απαξίωση. Είναι μια επιχειρησιακή δαπάνη που μειώνει την αξία του περιουσιακού στοιχείου και συνεπώς και  το ετήσιο κέρδος της εκμετάλλευσης – επιχείρησης</a:t>
            </a:r>
          </a:p>
          <a:p>
            <a:pPr algn="just"/>
            <a:r>
              <a:rPr lang="el-GR" sz="1800" dirty="0"/>
              <a:t>Για να υπολογίσουμε σε ένα περιουσιακό στοιχείο απόσβεση θα πρέπει να έχει τα ακόλουθα χαρακτηριστικά: </a:t>
            </a:r>
          </a:p>
          <a:p>
            <a:pPr marL="0" indent="0" algn="just">
              <a:buNone/>
            </a:pPr>
            <a:r>
              <a:rPr lang="el-GR" sz="1800" dirty="0"/>
              <a:t> Συγκεκριμένη λειτουργική ζωή και όχι απεριόριστη (π.χ. έδαφος). </a:t>
            </a:r>
          </a:p>
          <a:p>
            <a:pPr marL="0" indent="0" algn="just">
              <a:buNone/>
            </a:pPr>
            <a:r>
              <a:rPr lang="el-GR" sz="1800" dirty="0"/>
              <a:t> Να χρησιμοποιείται στην επιχείρηση ώστε να θεωρείται επιχειρησιακή δαπάνη (π.χ. η μείωση της αξίας του προσωπικού αυτοκινήτου ή της κατοικίας δεν θεωρούνται επιχειρησιακές δαπάνες).</a:t>
            </a:r>
          </a:p>
          <a:p>
            <a:pPr marL="0" indent="0" algn="just">
              <a:buNone/>
            </a:pPr>
            <a:r>
              <a:rPr lang="el-GR" sz="1800" dirty="0" err="1"/>
              <a:t>Ωφέλιµη</a:t>
            </a:r>
            <a:r>
              <a:rPr lang="el-GR" sz="1800" dirty="0"/>
              <a:t> Ζωή πάγιου περιουσιακού στοιχείου: Το χρονικό διάστημα που απαιτείται για να εξαντληθούν οι υπηρεσίες που υπάρχουν σε ένα πάγιο στοιχείο.</a:t>
            </a:r>
          </a:p>
          <a:p>
            <a:pPr marL="0" indent="0" algn="just">
              <a:buNone/>
            </a:pPr>
            <a:r>
              <a:rPr lang="el-GR" sz="1800" dirty="0"/>
              <a:t>Υπολειμματική αξία πάγιου περιουσιακού στοιχείου είναι η τιμή που μπορεί να πωληθεί αυτό στο τέλος του παραγωγικού του βίου στην επιχείρηση, δηλαδή της ωφέλιμης ζωής του.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10170DF-867E-43DF-9572-60BE878B0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93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211</TotalTime>
  <Words>1799</Words>
  <Application>Microsoft Office PowerPoint</Application>
  <PresentationFormat>Προβολή στην οθόνη (4:3)</PresentationFormat>
  <Paragraphs>164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3" baseType="lpstr">
      <vt:lpstr>Arial</vt:lpstr>
      <vt:lpstr>Arial Narrow</vt:lpstr>
      <vt:lpstr>Calibri</vt:lpstr>
      <vt:lpstr>Cambria</vt:lpstr>
      <vt:lpstr>Franklin Gothic Book</vt:lpstr>
      <vt:lpstr>Perpetua</vt:lpstr>
      <vt:lpstr>Wingdings</vt:lpstr>
      <vt:lpstr>Wingdings 2</vt:lpstr>
      <vt:lpstr>Δικαιοσύνη</vt:lpstr>
      <vt:lpstr>Αγροτική Λογιστική - Εκτιμητική</vt:lpstr>
      <vt:lpstr>5.1 Το ζωικό κεφάλαιο </vt:lpstr>
      <vt:lpstr>5.1 Το ζωικό κεφάλαιο </vt:lpstr>
      <vt:lpstr>5.2 Η αποδοτικότητα του ζωικού κεφαλαίου</vt:lpstr>
      <vt:lpstr>5.2 Η αποδοτικότητα του ζωικού κεφαλαίου</vt:lpstr>
      <vt:lpstr>5.3 Αποτίμηση αξίας Ζώων</vt:lpstr>
      <vt:lpstr>5.3 Αποτίμηση αξίας Ζώων</vt:lpstr>
      <vt:lpstr>Αποτίμηση αξίας Ζώων - Παράδειγμα</vt:lpstr>
      <vt:lpstr>Δαπάνες μόνιμου κεφαλαίου - απόσβεση</vt:lpstr>
      <vt:lpstr>Μέθοδος απλής ή σταθερής απόσβεσης</vt:lpstr>
      <vt:lpstr>5.4 Η απόσβεση της αξίας των ζώων</vt:lpstr>
      <vt:lpstr>Η απόσβεση της αξίας των ζώων (2)</vt:lpstr>
      <vt:lpstr>Η απόσβεση της αξίας των ζώων (3)</vt:lpstr>
      <vt:lpstr>5.5 Η αποτίμηση των προς Πώληση Ζώων</vt:lpstr>
      <vt:lpstr>Παράδειγμα</vt:lpstr>
      <vt:lpstr>Η αποτίμηση με βάση την τιμή αγοράς</vt:lpstr>
      <vt:lpstr>Αποτίμηση με βάση το Κόστος Παραγωγής</vt:lpstr>
      <vt:lpstr>Αποτίμηση με βάση την Τιμή Πώλησης</vt:lpstr>
      <vt:lpstr>Αποτίμηση με βάση την τρέχουσα τιμή αντικατάστασης</vt:lpstr>
      <vt:lpstr>Άσκηση 1η                                (σελ. 240)</vt:lpstr>
      <vt:lpstr>Λύση  (α)</vt:lpstr>
      <vt:lpstr>Λύση (β)</vt:lpstr>
      <vt:lpstr>Άσκηση 2η                           (σελ. 241)</vt:lpstr>
      <vt:lpstr>Λύση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Σμαράιδος Βασίλης</dc:creator>
  <cp:lastModifiedBy>natasa filiou</cp:lastModifiedBy>
  <cp:revision>267</cp:revision>
  <dcterms:created xsi:type="dcterms:W3CDTF">2015-03-10T08:13:00Z</dcterms:created>
  <dcterms:modified xsi:type="dcterms:W3CDTF">2021-04-11T08:25:22Z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