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07" r:id="rId2"/>
    <p:sldId id="302" r:id="rId3"/>
    <p:sldId id="297" r:id="rId4"/>
    <p:sldId id="303" r:id="rId5"/>
    <p:sldId id="305" r:id="rId6"/>
    <p:sldId id="306" r:id="rId7"/>
    <p:sldId id="277" r:id="rId8"/>
    <p:sldId id="308" r:id="rId9"/>
    <p:sldId id="304" r:id="rId10"/>
    <p:sldId id="274" r:id="rId11"/>
    <p:sldId id="292" r:id="rId12"/>
    <p:sldId id="295" r:id="rId13"/>
    <p:sldId id="296"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0EBD5F9-2AC8-41C7-BF99-91F86C0E0151}" type="datetimeFigureOut">
              <a:rPr lang="el-GR" smtClean="0"/>
              <a:t>31/10/2023</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A202866-8460-400F-916E-944389BE6393}" type="slidenum">
              <a:rPr lang="el-GR" smtClean="0"/>
              <a:t>‹#›</a:t>
            </a:fld>
            <a:endParaRPr lang="el-GR"/>
          </a:p>
        </p:txBody>
      </p:sp>
    </p:spTree>
    <p:extLst>
      <p:ext uri="{BB962C8B-B14F-4D97-AF65-F5344CB8AC3E}">
        <p14:creationId xmlns:p14="http://schemas.microsoft.com/office/powerpoint/2010/main" val="2557813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0EBD5F9-2AC8-41C7-BF99-91F86C0E0151}" type="datetimeFigureOut">
              <a:rPr lang="el-GR" smtClean="0"/>
              <a:t>31/10/2023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202866-8460-400F-916E-944389BE6393}" type="slidenum">
              <a:rPr lang="el-GR" smtClean="0"/>
              <a:t>‹#›</a:t>
            </a:fld>
            <a:endParaRPr lang="el-GR"/>
          </a:p>
        </p:txBody>
      </p:sp>
    </p:spTree>
    <p:extLst>
      <p:ext uri="{BB962C8B-B14F-4D97-AF65-F5344CB8AC3E}">
        <p14:creationId xmlns:p14="http://schemas.microsoft.com/office/powerpoint/2010/main" val="2588764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0EBD5F9-2AC8-41C7-BF99-91F86C0E0151}" type="datetimeFigureOut">
              <a:rPr lang="el-GR" smtClean="0"/>
              <a:t>31/10/2023</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202866-8460-400F-916E-944389BE6393}"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61566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0EBD5F9-2AC8-41C7-BF99-91F86C0E0151}" type="datetimeFigureOut">
              <a:rPr lang="el-GR" smtClean="0"/>
              <a:t>31/10/2023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202866-8460-400F-916E-944389BE6393}" type="slidenum">
              <a:rPr lang="el-GR" smtClean="0"/>
              <a:t>‹#›</a:t>
            </a:fld>
            <a:endParaRPr lang="el-GR"/>
          </a:p>
        </p:txBody>
      </p:sp>
    </p:spTree>
    <p:extLst>
      <p:ext uri="{BB962C8B-B14F-4D97-AF65-F5344CB8AC3E}">
        <p14:creationId xmlns:p14="http://schemas.microsoft.com/office/powerpoint/2010/main" val="3170242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0EBD5F9-2AC8-41C7-BF99-91F86C0E0151}" type="datetimeFigureOut">
              <a:rPr lang="el-GR" smtClean="0"/>
              <a:t>31/10/2023</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202866-8460-400F-916E-944389BE6393}"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31248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0EBD5F9-2AC8-41C7-BF99-91F86C0E0151}" type="datetimeFigureOut">
              <a:rPr lang="el-GR" smtClean="0"/>
              <a:t>31/10/2023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202866-8460-400F-916E-944389BE6393}" type="slidenum">
              <a:rPr lang="el-GR" smtClean="0"/>
              <a:t>‹#›</a:t>
            </a:fld>
            <a:endParaRPr lang="el-GR"/>
          </a:p>
        </p:txBody>
      </p:sp>
    </p:spTree>
    <p:extLst>
      <p:ext uri="{BB962C8B-B14F-4D97-AF65-F5344CB8AC3E}">
        <p14:creationId xmlns:p14="http://schemas.microsoft.com/office/powerpoint/2010/main" val="28757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0EBD5F9-2AC8-41C7-BF99-91F86C0E0151}" type="datetimeFigureOut">
              <a:rPr lang="el-GR" smtClean="0"/>
              <a:t>31/10/2023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202866-8460-400F-916E-944389BE6393}" type="slidenum">
              <a:rPr lang="el-GR" smtClean="0"/>
              <a:t>‹#›</a:t>
            </a:fld>
            <a:endParaRPr lang="el-GR"/>
          </a:p>
        </p:txBody>
      </p:sp>
    </p:spTree>
    <p:extLst>
      <p:ext uri="{BB962C8B-B14F-4D97-AF65-F5344CB8AC3E}">
        <p14:creationId xmlns:p14="http://schemas.microsoft.com/office/powerpoint/2010/main" val="1674396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0EBD5F9-2AC8-41C7-BF99-91F86C0E0151}" type="datetimeFigureOut">
              <a:rPr lang="el-GR" smtClean="0"/>
              <a:t>31/10/2023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202866-8460-400F-916E-944389BE6393}" type="slidenum">
              <a:rPr lang="el-GR" smtClean="0"/>
              <a:t>‹#›</a:t>
            </a:fld>
            <a:endParaRPr lang="el-GR"/>
          </a:p>
        </p:txBody>
      </p:sp>
    </p:spTree>
    <p:extLst>
      <p:ext uri="{BB962C8B-B14F-4D97-AF65-F5344CB8AC3E}">
        <p14:creationId xmlns:p14="http://schemas.microsoft.com/office/powerpoint/2010/main" val="263851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0EBD5F9-2AC8-41C7-BF99-91F86C0E0151}" type="datetimeFigureOut">
              <a:rPr lang="el-GR" smtClean="0"/>
              <a:t>31/10/2023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202866-8460-400F-916E-944389BE6393}" type="slidenum">
              <a:rPr lang="el-GR" smtClean="0"/>
              <a:t>‹#›</a:t>
            </a:fld>
            <a:endParaRPr lang="el-GR"/>
          </a:p>
        </p:txBody>
      </p:sp>
    </p:spTree>
    <p:extLst>
      <p:ext uri="{BB962C8B-B14F-4D97-AF65-F5344CB8AC3E}">
        <p14:creationId xmlns:p14="http://schemas.microsoft.com/office/powerpoint/2010/main" val="680051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0EBD5F9-2AC8-41C7-BF99-91F86C0E0151}" type="datetimeFigureOut">
              <a:rPr lang="el-GR" smtClean="0"/>
              <a:t>31/10/2023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202866-8460-400F-916E-944389BE6393}" type="slidenum">
              <a:rPr lang="el-GR" smtClean="0"/>
              <a:t>‹#›</a:t>
            </a:fld>
            <a:endParaRPr lang="el-GR"/>
          </a:p>
        </p:txBody>
      </p:sp>
    </p:spTree>
    <p:extLst>
      <p:ext uri="{BB962C8B-B14F-4D97-AF65-F5344CB8AC3E}">
        <p14:creationId xmlns:p14="http://schemas.microsoft.com/office/powerpoint/2010/main" val="386062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0EBD5F9-2AC8-41C7-BF99-91F86C0E0151}" type="datetimeFigureOut">
              <a:rPr lang="el-GR" smtClean="0"/>
              <a:t>31/10/2023</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A202866-8460-400F-916E-944389BE6393}" type="slidenum">
              <a:rPr lang="el-GR" smtClean="0"/>
              <a:t>‹#›</a:t>
            </a:fld>
            <a:endParaRPr lang="el-GR"/>
          </a:p>
        </p:txBody>
      </p:sp>
    </p:spTree>
    <p:extLst>
      <p:ext uri="{BB962C8B-B14F-4D97-AF65-F5344CB8AC3E}">
        <p14:creationId xmlns:p14="http://schemas.microsoft.com/office/powerpoint/2010/main" val="114527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0EBD5F9-2AC8-41C7-BF99-91F86C0E0151}" type="datetimeFigureOut">
              <a:rPr lang="el-GR" smtClean="0"/>
              <a:t>31/10/2023</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A202866-8460-400F-916E-944389BE6393}" type="slidenum">
              <a:rPr lang="el-GR" smtClean="0"/>
              <a:t>‹#›</a:t>
            </a:fld>
            <a:endParaRPr lang="el-GR"/>
          </a:p>
        </p:txBody>
      </p:sp>
    </p:spTree>
    <p:extLst>
      <p:ext uri="{BB962C8B-B14F-4D97-AF65-F5344CB8AC3E}">
        <p14:creationId xmlns:p14="http://schemas.microsoft.com/office/powerpoint/2010/main" val="33138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0EBD5F9-2AC8-41C7-BF99-91F86C0E0151}" type="datetimeFigureOut">
              <a:rPr lang="el-GR" smtClean="0"/>
              <a:t>31/10/2023</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A202866-8460-400F-916E-944389BE6393}" type="slidenum">
              <a:rPr lang="el-GR" smtClean="0"/>
              <a:t>‹#›</a:t>
            </a:fld>
            <a:endParaRPr lang="el-GR"/>
          </a:p>
        </p:txBody>
      </p:sp>
    </p:spTree>
    <p:extLst>
      <p:ext uri="{BB962C8B-B14F-4D97-AF65-F5344CB8AC3E}">
        <p14:creationId xmlns:p14="http://schemas.microsoft.com/office/powerpoint/2010/main" val="1277536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BD5F9-2AC8-41C7-BF99-91F86C0E0151}" type="datetimeFigureOut">
              <a:rPr lang="el-GR" smtClean="0"/>
              <a:t>31/10/2023</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A202866-8460-400F-916E-944389BE6393}" type="slidenum">
              <a:rPr lang="el-GR" smtClean="0"/>
              <a:t>‹#›</a:t>
            </a:fld>
            <a:endParaRPr lang="el-GR"/>
          </a:p>
        </p:txBody>
      </p:sp>
    </p:spTree>
    <p:extLst>
      <p:ext uri="{BB962C8B-B14F-4D97-AF65-F5344CB8AC3E}">
        <p14:creationId xmlns:p14="http://schemas.microsoft.com/office/powerpoint/2010/main" val="191037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0EBD5F9-2AC8-41C7-BF99-91F86C0E0151}" type="datetimeFigureOut">
              <a:rPr lang="el-GR" smtClean="0"/>
              <a:t>31/10/2023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A202866-8460-400F-916E-944389BE6393}" type="slidenum">
              <a:rPr lang="el-GR" smtClean="0"/>
              <a:t>‹#›</a:t>
            </a:fld>
            <a:endParaRPr lang="el-GR"/>
          </a:p>
        </p:txBody>
      </p:sp>
    </p:spTree>
    <p:extLst>
      <p:ext uri="{BB962C8B-B14F-4D97-AF65-F5344CB8AC3E}">
        <p14:creationId xmlns:p14="http://schemas.microsoft.com/office/powerpoint/2010/main" val="3781023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0EBD5F9-2AC8-41C7-BF99-91F86C0E0151}" type="datetimeFigureOut">
              <a:rPr lang="el-GR" smtClean="0"/>
              <a:t>31/10/2023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202866-8460-400F-916E-944389BE6393}" type="slidenum">
              <a:rPr lang="el-GR" smtClean="0"/>
              <a:t>‹#›</a:t>
            </a:fld>
            <a:endParaRPr lang="el-GR"/>
          </a:p>
        </p:txBody>
      </p:sp>
    </p:spTree>
    <p:extLst>
      <p:ext uri="{BB962C8B-B14F-4D97-AF65-F5344CB8AC3E}">
        <p14:creationId xmlns:p14="http://schemas.microsoft.com/office/powerpoint/2010/main" val="184980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0EBD5F9-2AC8-41C7-BF99-91F86C0E0151}" type="datetimeFigureOut">
              <a:rPr lang="el-GR" smtClean="0"/>
              <a:t>31/10/2023</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A202866-8460-400F-916E-944389BE6393}" type="slidenum">
              <a:rPr lang="el-GR" smtClean="0"/>
              <a:t>‹#›</a:t>
            </a:fld>
            <a:endParaRPr lang="el-GR"/>
          </a:p>
        </p:txBody>
      </p:sp>
    </p:spTree>
    <p:extLst>
      <p:ext uri="{BB962C8B-B14F-4D97-AF65-F5344CB8AC3E}">
        <p14:creationId xmlns:p14="http://schemas.microsoft.com/office/powerpoint/2010/main" val="23733581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0"/>
            <a:ext cx="12191999" cy="6858000"/>
          </a:xfrm>
          <a:solidFill>
            <a:schemeClr val="accent2">
              <a:lumMod val="20000"/>
              <a:lumOff val="80000"/>
            </a:schemeClr>
          </a:solidFill>
        </p:spPr>
        <p:txBody>
          <a:bodyPr>
            <a:normAutofit/>
          </a:bodyPr>
          <a:lstStyle/>
          <a:p>
            <a:r>
              <a:rPr lang="el-GR" sz="4400" b="1" dirty="0">
                <a:solidFill>
                  <a:srgbClr val="44546A"/>
                </a:solidFill>
                <a:latin typeface="Garamond" panose="02020404030301010803" pitchFamily="18" charset="0"/>
                <a:ea typeface="Times New Roman" panose="02020603050405020304" pitchFamily="18" charset="0"/>
              </a:rPr>
              <a:t>Σύνδεση αισθητικών θεωρήσεων </a:t>
            </a:r>
            <a:br>
              <a:rPr lang="el-GR" sz="4400" b="1" dirty="0">
                <a:solidFill>
                  <a:srgbClr val="44546A"/>
                </a:solidFill>
                <a:latin typeface="Garamond" panose="02020404030301010803" pitchFamily="18" charset="0"/>
                <a:ea typeface="Times New Roman" panose="02020603050405020304" pitchFamily="18" charset="0"/>
              </a:rPr>
            </a:br>
            <a:r>
              <a:rPr lang="el-GR" sz="4400" b="1" dirty="0">
                <a:solidFill>
                  <a:srgbClr val="44546A"/>
                </a:solidFill>
                <a:latin typeface="Garamond" panose="02020404030301010803" pitchFamily="18" charset="0"/>
                <a:ea typeface="Times New Roman" panose="02020603050405020304" pitchFamily="18" charset="0"/>
              </a:rPr>
              <a:t>και Αισθητικής </a:t>
            </a:r>
            <a:r>
              <a:rPr lang="el-GR" sz="4400" b="1" dirty="0" smtClean="0">
                <a:solidFill>
                  <a:srgbClr val="44546A"/>
                </a:solidFill>
                <a:latin typeface="Garamond" panose="02020404030301010803" pitchFamily="18" charset="0"/>
                <a:ea typeface="Times New Roman" panose="02020603050405020304" pitchFamily="18" charset="0"/>
              </a:rPr>
              <a:t>Αγωγής</a:t>
            </a:r>
            <a:br>
              <a:rPr lang="el-GR" sz="4400" b="1" dirty="0" smtClean="0">
                <a:solidFill>
                  <a:srgbClr val="44546A"/>
                </a:solidFill>
                <a:latin typeface="Garamond" panose="02020404030301010803" pitchFamily="18" charset="0"/>
                <a:ea typeface="Times New Roman" panose="02020603050405020304" pitchFamily="18" charset="0"/>
              </a:rPr>
            </a:br>
            <a:r>
              <a:rPr lang="el-GR" sz="4400" b="1" dirty="0" smtClean="0">
                <a:solidFill>
                  <a:srgbClr val="44546A"/>
                </a:solidFill>
                <a:latin typeface="Garamond" panose="02020404030301010803" pitchFamily="18" charset="0"/>
                <a:ea typeface="Times New Roman" panose="02020603050405020304" pitchFamily="18" charset="0"/>
              </a:rPr>
              <a:t/>
            </a:r>
            <a:br>
              <a:rPr lang="el-GR" sz="4400" b="1" dirty="0" smtClean="0">
                <a:solidFill>
                  <a:srgbClr val="44546A"/>
                </a:solidFill>
                <a:latin typeface="Garamond" panose="02020404030301010803" pitchFamily="18" charset="0"/>
                <a:ea typeface="Times New Roman" panose="02020603050405020304" pitchFamily="18" charset="0"/>
              </a:rPr>
            </a:br>
            <a:r>
              <a:rPr lang="el-GR" sz="4000" b="1" dirty="0">
                <a:solidFill>
                  <a:srgbClr val="FF0000"/>
                </a:solidFill>
                <a:latin typeface="Garamond" panose="02020404030301010803" pitchFamily="18" charset="0"/>
                <a:ea typeface="Times New Roman" panose="02020603050405020304" pitchFamily="18" charset="0"/>
              </a:rPr>
              <a:t>Αναπαραστασιακότητα και Αισθητική Αγωγή</a:t>
            </a:r>
            <a:br>
              <a:rPr lang="el-GR" sz="4000" b="1" dirty="0">
                <a:solidFill>
                  <a:srgbClr val="FF0000"/>
                </a:solidFill>
                <a:latin typeface="Garamond" panose="02020404030301010803" pitchFamily="18" charset="0"/>
                <a:ea typeface="Times New Roman" panose="02020603050405020304" pitchFamily="18" charset="0"/>
              </a:rPr>
            </a:br>
            <a:r>
              <a:rPr lang="el-GR" sz="4400" b="1" dirty="0" smtClean="0">
                <a:solidFill>
                  <a:srgbClr val="44546A"/>
                </a:solidFill>
                <a:latin typeface="Garamond" panose="02020404030301010803" pitchFamily="18" charset="0"/>
                <a:ea typeface="Times New Roman" panose="02020603050405020304" pitchFamily="18" charset="0"/>
              </a:rPr>
              <a:t/>
            </a:r>
            <a:br>
              <a:rPr lang="el-GR" sz="4400" b="1" dirty="0" smtClean="0">
                <a:solidFill>
                  <a:srgbClr val="44546A"/>
                </a:solidFill>
                <a:latin typeface="Garamond" panose="02020404030301010803" pitchFamily="18" charset="0"/>
                <a:ea typeface="Times New Roman" panose="02020603050405020304" pitchFamily="18" charset="0"/>
              </a:rPr>
            </a:br>
            <a:r>
              <a:rPr lang="el-GR" sz="4400" b="1" dirty="0" smtClean="0">
                <a:solidFill>
                  <a:srgbClr val="44546A"/>
                </a:solidFill>
                <a:latin typeface="Garamond" panose="02020404030301010803" pitchFamily="18" charset="0"/>
                <a:ea typeface="Times New Roman" panose="02020603050405020304" pitchFamily="18" charset="0"/>
              </a:rPr>
              <a:t/>
            </a:r>
            <a:br>
              <a:rPr lang="el-GR" sz="4400" b="1" dirty="0" smtClean="0">
                <a:solidFill>
                  <a:srgbClr val="44546A"/>
                </a:solidFill>
                <a:latin typeface="Garamond" panose="02020404030301010803" pitchFamily="18" charset="0"/>
                <a:ea typeface="Times New Roman" panose="02020603050405020304" pitchFamily="18" charset="0"/>
              </a:rPr>
            </a:br>
            <a:r>
              <a:rPr lang="el-GR" sz="4400" b="1" dirty="0">
                <a:solidFill>
                  <a:srgbClr val="44546A"/>
                </a:solidFill>
                <a:latin typeface="Garamond" panose="02020404030301010803" pitchFamily="18" charset="0"/>
                <a:ea typeface="Times New Roman" panose="02020603050405020304" pitchFamily="18" charset="0"/>
              </a:rPr>
              <a:t/>
            </a:r>
            <a:br>
              <a:rPr lang="el-GR" sz="4400" b="1" dirty="0">
                <a:solidFill>
                  <a:srgbClr val="44546A"/>
                </a:solidFill>
                <a:latin typeface="Garamond" panose="02020404030301010803" pitchFamily="18" charset="0"/>
                <a:ea typeface="Times New Roman" panose="02020603050405020304" pitchFamily="18" charset="0"/>
              </a:rPr>
            </a:br>
            <a:r>
              <a:rPr lang="el-GR" sz="4400" b="1" dirty="0" smtClean="0">
                <a:solidFill>
                  <a:srgbClr val="44546A"/>
                </a:solidFill>
                <a:latin typeface="Garamond" panose="02020404030301010803" pitchFamily="18" charset="0"/>
                <a:ea typeface="Times New Roman" panose="02020603050405020304" pitchFamily="18" charset="0"/>
              </a:rPr>
              <a:t/>
            </a:r>
            <a:br>
              <a:rPr lang="el-GR" sz="4400" b="1" dirty="0" smtClean="0">
                <a:solidFill>
                  <a:srgbClr val="44546A"/>
                </a:solidFill>
                <a:latin typeface="Garamond" panose="02020404030301010803" pitchFamily="18" charset="0"/>
                <a:ea typeface="Times New Roman" panose="02020603050405020304" pitchFamily="18" charset="0"/>
              </a:rPr>
            </a:br>
            <a:endParaRPr lang="en-US" sz="4400" dirty="0"/>
          </a:p>
        </p:txBody>
      </p:sp>
    </p:spTree>
    <p:extLst>
      <p:ext uri="{BB962C8B-B14F-4D97-AF65-F5344CB8AC3E}">
        <p14:creationId xmlns:p14="http://schemas.microsoft.com/office/powerpoint/2010/main" val="3624987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D91B0C6-C6E3-4923-840E-276BDD82B910}"/>
              </a:ext>
            </a:extLst>
          </p:cNvPr>
          <p:cNvSpPr>
            <a:spLocks noGrp="1"/>
          </p:cNvSpPr>
          <p:nvPr>
            <p:ph idx="1"/>
          </p:nvPr>
        </p:nvSpPr>
        <p:spPr>
          <a:xfrm>
            <a:off x="685800" y="116958"/>
            <a:ext cx="11155680" cy="6584288"/>
          </a:xfrm>
          <a:solidFill>
            <a:schemeClr val="accent2">
              <a:lumMod val="40000"/>
              <a:lumOff val="60000"/>
            </a:schemeClr>
          </a:solidFill>
        </p:spPr>
        <p:txBody>
          <a:bodyPr>
            <a:noAutofit/>
          </a:bodyPr>
          <a:lstStyle/>
          <a:p>
            <a:pPr marL="0" indent="0">
              <a:buNone/>
            </a:pPr>
            <a:endParaRPr lang="el-GR" sz="2400" dirty="0" smtClean="0">
              <a:latin typeface="Times New Roman" panose="02020603050405020304" pitchFamily="18" charset="0"/>
              <a:cs typeface="Times New Roman" panose="02020603050405020304" pitchFamily="18" charset="0"/>
            </a:endParaRPr>
          </a:p>
          <a:p>
            <a:pPr marL="0" indent="0">
              <a:buNone/>
            </a:pPr>
            <a:r>
              <a:rPr lang="el-GR" sz="2400" dirty="0" smtClean="0">
                <a:latin typeface="Times New Roman" panose="02020603050405020304" pitchFamily="18" charset="0"/>
                <a:cs typeface="Times New Roman" panose="02020603050405020304" pitchFamily="18" charset="0"/>
              </a:rPr>
              <a:t>Η  </a:t>
            </a:r>
            <a:r>
              <a:rPr lang="el-GR" sz="2400" dirty="0">
                <a:latin typeface="Times New Roman" panose="02020603050405020304" pitchFamily="18" charset="0"/>
                <a:cs typeface="Times New Roman" panose="02020603050405020304" pitchFamily="18" charset="0"/>
              </a:rPr>
              <a:t>χρησιμότητά τους έχει επισημανθεί από τον </a:t>
            </a:r>
            <a:r>
              <a:rPr lang="el-GR" sz="2400" dirty="0" err="1" smtClean="0">
                <a:latin typeface="Times New Roman" panose="02020603050405020304" pitchFamily="18" charset="0"/>
                <a:cs typeface="Times New Roman" panose="02020603050405020304" pitchFamily="18" charset="0"/>
              </a:rPr>
              <a:t>Eisne</a:t>
            </a:r>
            <a:r>
              <a:rPr lang="en-US" sz="2400" dirty="0" smtClean="0">
                <a:latin typeface="Times New Roman" panose="02020603050405020304" pitchFamily="18" charset="0"/>
                <a:cs typeface="Times New Roman" panose="02020603050405020304" pitchFamily="18" charset="0"/>
              </a:rPr>
              <a:t>r</a:t>
            </a:r>
            <a:r>
              <a:rPr lang="el-GR" sz="2400" dirty="0" smtClean="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αλλά και από άλλους μελετητές που έχουν αναφερθεί στη σημασία της χρησιμοποίησης των μορφών </a:t>
            </a:r>
            <a:r>
              <a:rPr lang="el-GR" sz="2400" dirty="0" smtClean="0">
                <a:latin typeface="Times New Roman" panose="02020603050405020304" pitchFamily="18" charset="0"/>
                <a:cs typeface="Times New Roman" panose="02020603050405020304" pitchFamily="18" charset="0"/>
              </a:rPr>
              <a:t>αναπαράστασης. </a:t>
            </a:r>
            <a:endParaRPr lang="en-US" sz="2400" dirty="0" smtClean="0">
              <a:latin typeface="Times New Roman" panose="02020603050405020304" pitchFamily="18" charset="0"/>
              <a:cs typeface="Times New Roman" panose="02020603050405020304" pitchFamily="18" charset="0"/>
            </a:endParaRPr>
          </a:p>
          <a:p>
            <a:pPr marL="0" indent="0">
              <a:buNone/>
            </a:pPr>
            <a:r>
              <a:rPr lang="el-GR" sz="2400" dirty="0" smtClean="0">
                <a:latin typeface="Times New Roman" panose="02020603050405020304" pitchFamily="18" charset="0"/>
                <a:cs typeface="Times New Roman" panose="02020603050405020304" pitchFamily="18" charset="0"/>
              </a:rPr>
              <a:t>Η </a:t>
            </a:r>
            <a:r>
              <a:rPr lang="el-GR" sz="2400" dirty="0">
                <a:latin typeface="Times New Roman" panose="02020603050405020304" pitchFamily="18" charset="0"/>
                <a:cs typeface="Times New Roman" panose="02020603050405020304" pitchFamily="18" charset="0"/>
              </a:rPr>
              <a:t>αναπαράσταση, όπως αναφέρει ο </a:t>
            </a:r>
            <a:r>
              <a:rPr lang="el-GR" sz="2400" dirty="0" err="1">
                <a:latin typeface="Times New Roman" panose="02020603050405020304" pitchFamily="18" charset="0"/>
                <a:cs typeface="Times New Roman" panose="02020603050405020304" pitchFamily="18" charset="0"/>
              </a:rPr>
              <a:t>Eisner</a:t>
            </a:r>
            <a:r>
              <a:rPr lang="el-GR" sz="2400" dirty="0">
                <a:latin typeface="Times New Roman" panose="02020603050405020304" pitchFamily="18" charset="0"/>
                <a:cs typeface="Times New Roman" panose="02020603050405020304" pitchFamily="18" charset="0"/>
              </a:rPr>
              <a:t> (1992b), επιτρέπει τη </a:t>
            </a:r>
            <a:r>
              <a:rPr lang="el-GR" sz="2400" b="1" dirty="0">
                <a:latin typeface="Times New Roman" panose="02020603050405020304" pitchFamily="18" charset="0"/>
                <a:cs typeface="Times New Roman" panose="02020603050405020304" pitchFamily="18" charset="0"/>
              </a:rPr>
              <a:t>σταθεροποίηση των σκέψεων και των συναισθημάτων</a:t>
            </a:r>
            <a:r>
              <a:rPr lang="el-GR" sz="2400" dirty="0">
                <a:latin typeface="Times New Roman" panose="02020603050405020304" pitchFamily="18" charset="0"/>
                <a:cs typeface="Times New Roman" panose="02020603050405020304" pitchFamily="18" charset="0"/>
              </a:rPr>
              <a:t>, τον </a:t>
            </a:r>
            <a:r>
              <a:rPr lang="el-GR" sz="2400" b="1" dirty="0">
                <a:latin typeface="Times New Roman" panose="02020603050405020304" pitchFamily="18" charset="0"/>
                <a:cs typeface="Times New Roman" panose="02020603050405020304" pitchFamily="18" charset="0"/>
              </a:rPr>
              <a:t>αναστοχασμό</a:t>
            </a:r>
            <a:r>
              <a:rPr lang="el-GR" sz="2400" dirty="0">
                <a:latin typeface="Times New Roman" panose="02020603050405020304" pitchFamily="18" charset="0"/>
                <a:cs typeface="Times New Roman" panose="02020603050405020304" pitchFamily="18" charset="0"/>
              </a:rPr>
              <a:t> πάνω στο θέμα της αναπαράστασης, την </a:t>
            </a:r>
            <a:r>
              <a:rPr lang="el-GR" sz="2400" b="1" dirty="0">
                <a:latin typeface="Times New Roman" panose="02020603050405020304" pitchFamily="18" charset="0"/>
                <a:cs typeface="Times New Roman" panose="02020603050405020304" pitchFamily="18" charset="0"/>
              </a:rPr>
              <a:t>επινόηση και την ανακάλυψη ιδεών</a:t>
            </a:r>
            <a:r>
              <a:rPr lang="el-GR" sz="2400" dirty="0">
                <a:latin typeface="Times New Roman" panose="02020603050405020304" pitchFamily="18" charset="0"/>
                <a:cs typeface="Times New Roman" panose="02020603050405020304" pitchFamily="18" charset="0"/>
              </a:rPr>
              <a:t>, </a:t>
            </a:r>
            <a:r>
              <a:rPr lang="el-GR" sz="2400" b="1" dirty="0">
                <a:latin typeface="Times New Roman" panose="02020603050405020304" pitchFamily="18" charset="0"/>
                <a:cs typeface="Times New Roman" panose="02020603050405020304" pitchFamily="18" charset="0"/>
              </a:rPr>
              <a:t>εικόνων</a:t>
            </a:r>
            <a:r>
              <a:rPr lang="el-GR" sz="2400" dirty="0">
                <a:latin typeface="Times New Roman" panose="02020603050405020304" pitchFamily="18" charset="0"/>
                <a:cs typeface="Times New Roman" panose="02020603050405020304" pitchFamily="18" charset="0"/>
              </a:rPr>
              <a:t> και </a:t>
            </a:r>
            <a:r>
              <a:rPr lang="el-GR" sz="2400" b="1" dirty="0">
                <a:latin typeface="Times New Roman" panose="02020603050405020304" pitchFamily="18" charset="0"/>
                <a:cs typeface="Times New Roman" panose="02020603050405020304" pitchFamily="18" charset="0"/>
              </a:rPr>
              <a:t>νοημάτων</a:t>
            </a:r>
            <a:r>
              <a:rPr lang="el-GR" sz="2400" dirty="0">
                <a:latin typeface="Times New Roman" panose="02020603050405020304" pitchFamily="18" charset="0"/>
                <a:cs typeface="Times New Roman" panose="02020603050405020304" pitchFamily="18" charset="0"/>
              </a:rPr>
              <a:t>, τα οποία δεν είναι κατ’ ανάγκην παρόντα στην αρχή της αναπαραστατικής δραστηριότητας</a:t>
            </a:r>
            <a:r>
              <a:rPr lang="el-GR" sz="2400" dirty="0" smtClean="0">
                <a:latin typeface="Times New Roman" panose="02020603050405020304" pitchFamily="18" charset="0"/>
                <a:cs typeface="Times New Roman" panose="02020603050405020304" pitchFamily="18" charset="0"/>
              </a:rPr>
              <a:t>.</a:t>
            </a:r>
          </a:p>
          <a:p>
            <a:pPr marL="0" indent="0">
              <a:buNone/>
            </a:pPr>
            <a:endParaRPr lang="en-US" sz="800" dirty="0" smtClean="0">
              <a:latin typeface="Times New Roman" panose="02020603050405020304" pitchFamily="18" charset="0"/>
              <a:cs typeface="Times New Roman" panose="02020603050405020304" pitchFamily="18" charset="0"/>
            </a:endParaRPr>
          </a:p>
          <a:p>
            <a:pPr marL="0" indent="0">
              <a:buNone/>
            </a:pPr>
            <a:r>
              <a:rPr lang="el-GR" sz="2400" dirty="0" smtClean="0">
                <a:latin typeface="Times New Roman" panose="02020603050405020304" pitchFamily="18" charset="0"/>
                <a:cs typeface="Times New Roman" panose="02020603050405020304" pitchFamily="18" charset="0"/>
              </a:rPr>
              <a:t>Η </a:t>
            </a:r>
            <a:r>
              <a:rPr lang="el-GR" sz="2400" dirty="0">
                <a:latin typeface="Times New Roman" panose="02020603050405020304" pitchFamily="18" charset="0"/>
                <a:cs typeface="Times New Roman" panose="02020603050405020304" pitchFamily="18" charset="0"/>
              </a:rPr>
              <a:t>χρησιμότητά της, </a:t>
            </a:r>
            <a:r>
              <a:rPr lang="el-GR" sz="2400" dirty="0" smtClean="0">
                <a:latin typeface="Times New Roman" panose="02020603050405020304" pitchFamily="18" charset="0"/>
                <a:cs typeface="Times New Roman" panose="02020603050405020304" pitchFamily="18" charset="0"/>
              </a:rPr>
              <a:t>με άλλα λόγια, </a:t>
            </a:r>
            <a:r>
              <a:rPr lang="el-GR" sz="2400" dirty="0">
                <a:latin typeface="Times New Roman" panose="02020603050405020304" pitchFamily="18" charset="0"/>
                <a:cs typeface="Times New Roman" panose="02020603050405020304" pitchFamily="18" charset="0"/>
              </a:rPr>
              <a:t>δεν μπορεί να παραγνωρισθεί –-υπό την προϋπόθεση </a:t>
            </a:r>
            <a:r>
              <a:rPr lang="el-GR" sz="2400" dirty="0" smtClean="0">
                <a:latin typeface="Times New Roman" panose="02020603050405020304" pitchFamily="18" charset="0"/>
                <a:cs typeface="Times New Roman" panose="02020603050405020304" pitchFamily="18" charset="0"/>
              </a:rPr>
              <a:t>βέβαια </a:t>
            </a:r>
            <a:r>
              <a:rPr lang="el-GR" sz="2400" dirty="0">
                <a:latin typeface="Times New Roman" panose="02020603050405020304" pitchFamily="18" charset="0"/>
                <a:cs typeface="Times New Roman" panose="02020603050405020304" pitchFamily="18" charset="0"/>
              </a:rPr>
              <a:t>ότι  θα προσεγγισθεί από μια διαφορετική σκοπιά και όχι από αυτή την εξαιρετικά στενή του </a:t>
            </a:r>
            <a:r>
              <a:rPr lang="el-GR" sz="2400" dirty="0" smtClean="0">
                <a:latin typeface="Times New Roman" panose="02020603050405020304" pitchFamily="18" charset="0"/>
                <a:cs typeface="Times New Roman" panose="02020603050405020304" pitchFamily="18" charset="0"/>
              </a:rPr>
              <a:t>μιμητικού συμπεριφορισμού ή </a:t>
            </a:r>
            <a:r>
              <a:rPr lang="el-GR" sz="2400" dirty="0">
                <a:latin typeface="Times New Roman" panose="02020603050405020304" pitchFamily="18" charset="0"/>
                <a:cs typeface="Times New Roman" panose="02020603050405020304" pitchFamily="18" charset="0"/>
              </a:rPr>
              <a:t>της </a:t>
            </a:r>
            <a:r>
              <a:rPr lang="el-GR" sz="2400" dirty="0" smtClean="0">
                <a:latin typeface="Times New Roman" panose="02020603050405020304" pitchFamily="18" charset="0"/>
                <a:cs typeface="Times New Roman" panose="02020603050405020304" pitchFamily="18" charset="0"/>
              </a:rPr>
              <a:t>προκαθορισμένης προσέγγισης της τέχνης και της διδασκαλίας της. Υπό την προϋπόθεση, δηλαδή, ότι θα </a:t>
            </a:r>
            <a:r>
              <a:rPr lang="el-GR" sz="2400" dirty="0">
                <a:latin typeface="Times New Roman" panose="02020603050405020304" pitchFamily="18" charset="0"/>
                <a:cs typeface="Times New Roman" panose="02020603050405020304" pitchFamily="18" charset="0"/>
              </a:rPr>
              <a:t>της </a:t>
            </a:r>
            <a:r>
              <a:rPr lang="el-GR" sz="2400" b="1" dirty="0" smtClean="0">
                <a:latin typeface="Times New Roman" panose="02020603050405020304" pitchFamily="18" charset="0"/>
                <a:cs typeface="Times New Roman" panose="02020603050405020304" pitchFamily="18" charset="0"/>
              </a:rPr>
              <a:t>αναγνωρισθεί </a:t>
            </a:r>
            <a:r>
              <a:rPr lang="el-GR" sz="2400" b="1" dirty="0">
                <a:latin typeface="Times New Roman" panose="02020603050405020304" pitchFamily="18" charset="0"/>
                <a:cs typeface="Times New Roman" panose="02020603050405020304" pitchFamily="18" charset="0"/>
              </a:rPr>
              <a:t>η δυνατότητα να είναι παραγωγική και δημιουργική</a:t>
            </a:r>
            <a:r>
              <a:rPr lang="el-GR"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168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1D331C3-3568-45ED-99E3-1BF732D860B0}"/>
              </a:ext>
            </a:extLst>
          </p:cNvPr>
          <p:cNvSpPr>
            <a:spLocks noGrp="1"/>
          </p:cNvSpPr>
          <p:nvPr>
            <p:ph idx="1"/>
          </p:nvPr>
        </p:nvSpPr>
        <p:spPr>
          <a:xfrm>
            <a:off x="838200" y="182880"/>
            <a:ext cx="10515600" cy="6473284"/>
          </a:xfrm>
          <a:solidFill>
            <a:schemeClr val="accent4">
              <a:lumMod val="20000"/>
              <a:lumOff val="80000"/>
            </a:schemeClr>
          </a:solidFill>
        </p:spPr>
        <p:txBody>
          <a:bodyPr/>
          <a:lstStyle/>
          <a:p>
            <a:pPr marL="0" indent="0">
              <a:buNone/>
            </a:pPr>
            <a:endParaRPr lang="en-US" dirty="0"/>
          </a:p>
          <a:p>
            <a:pPr marL="0" indent="0">
              <a:buNone/>
            </a:pPr>
            <a:r>
              <a:rPr lang="el-GR" sz="2800" dirty="0" smtClean="0">
                <a:latin typeface="Book Antiqua" panose="02040602050305030304" pitchFamily="18" charset="0"/>
              </a:rPr>
              <a:t>«</a:t>
            </a:r>
            <a:r>
              <a:rPr lang="el-GR" sz="2800" dirty="0" smtClean="0">
                <a:latin typeface="Times New Roman" panose="02020603050405020304" pitchFamily="18" charset="0"/>
                <a:cs typeface="Times New Roman" panose="02020603050405020304" pitchFamily="18" charset="0"/>
              </a:rPr>
              <a:t>η αναπαραστασιακή δράση είναι επίσης και </a:t>
            </a:r>
            <a:r>
              <a:rPr lang="el-GR" sz="2800" b="1" dirty="0" smtClean="0">
                <a:latin typeface="Times New Roman" panose="02020603050405020304" pitchFamily="18" charset="0"/>
                <a:cs typeface="Times New Roman" panose="02020603050405020304" pitchFamily="18" charset="0"/>
              </a:rPr>
              <a:t>μια ευκαιρία για δημιουργική σκέψη</a:t>
            </a:r>
            <a:r>
              <a:rPr lang="el-GR"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act of representation is also an opportunity for creative thinking”</a:t>
            </a:r>
            <a:r>
              <a:rPr lang="el-GR"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Eisner). </a:t>
            </a:r>
            <a:endParaRPr lang="el-GR" sz="2800" dirty="0" smtClean="0">
              <a:latin typeface="Times New Roman" panose="02020603050405020304" pitchFamily="18" charset="0"/>
              <a:cs typeface="Times New Roman" panose="02020603050405020304" pitchFamily="18" charset="0"/>
            </a:endParaRPr>
          </a:p>
          <a:p>
            <a:pPr marL="0" indent="0">
              <a:buNone/>
            </a:pPr>
            <a:endParaRPr lang="el-GR" sz="2800" dirty="0">
              <a:latin typeface="Times New Roman" panose="02020603050405020304" pitchFamily="18" charset="0"/>
              <a:cs typeface="Times New Roman" panose="02020603050405020304" pitchFamily="18" charset="0"/>
            </a:endParaRPr>
          </a:p>
          <a:p>
            <a:pPr marL="0" indent="0">
              <a:buNone/>
            </a:pPr>
            <a:r>
              <a:rPr lang="el-GR" sz="2800" dirty="0" smtClean="0">
                <a:latin typeface="Times New Roman" panose="02020603050405020304" pitchFamily="18" charset="0"/>
                <a:cs typeface="Times New Roman" panose="02020603050405020304" pitchFamily="18" charset="0"/>
              </a:rPr>
              <a:t>Και άλλοι </a:t>
            </a:r>
            <a:r>
              <a:rPr lang="el-GR" sz="2800" dirty="0">
                <a:latin typeface="Times New Roman" panose="02020603050405020304" pitchFamily="18" charset="0"/>
                <a:cs typeface="Times New Roman" panose="02020603050405020304" pitchFamily="18" charset="0"/>
              </a:rPr>
              <a:t>θεωρητικοί έχουν επίσης επισημάνει ότι η έννοια της “μίμησης” μπορεί να έχει ένα πολύ πλουσιότερο περιεχόμενο και σημασία από αυτήν που τείνουμε σήμερα να της αναγνωρίζουμε (</a:t>
            </a:r>
            <a:r>
              <a:rPr lang="el-GR" sz="2800" dirty="0" err="1" smtClean="0">
                <a:latin typeface="Times New Roman" panose="02020603050405020304" pitchFamily="18" charset="0"/>
                <a:cs typeface="Times New Roman" panose="02020603050405020304" pitchFamily="18" charset="0"/>
              </a:rPr>
              <a:t>Cannatella</a:t>
            </a:r>
            <a:r>
              <a:rPr lang="en-US" sz="2800" dirty="0">
                <a:latin typeface="Times New Roman" panose="02020603050405020304" pitchFamily="18" charset="0"/>
                <a:cs typeface="Times New Roman" panose="02020603050405020304" pitchFamily="18" charset="0"/>
              </a:rPr>
              <a:t>,</a:t>
            </a:r>
            <a:r>
              <a:rPr lang="el-GR" sz="2800" dirty="0" smtClean="0">
                <a:latin typeface="Times New Roman" panose="02020603050405020304" pitchFamily="18" charset="0"/>
                <a:cs typeface="Times New Roman" panose="02020603050405020304" pitchFamily="18" charset="0"/>
              </a:rPr>
              <a:t> </a:t>
            </a:r>
            <a:r>
              <a:rPr lang="el-GR" sz="2800" dirty="0" err="1" smtClean="0">
                <a:latin typeface="Times New Roman" panose="02020603050405020304" pitchFamily="18" charset="0"/>
                <a:cs typeface="Times New Roman" panose="02020603050405020304" pitchFamily="18" charset="0"/>
              </a:rPr>
              <a:t>Fleming</a:t>
            </a:r>
            <a:r>
              <a:rPr lang="el-GR" sz="2800" dirty="0" smtClean="0">
                <a:latin typeface="Times New Roman" panose="02020603050405020304" pitchFamily="18" charset="0"/>
                <a:cs typeface="Times New Roman" panose="02020603050405020304" pitchFamily="18" charset="0"/>
              </a:rPr>
              <a:t>, </a:t>
            </a:r>
            <a:r>
              <a:rPr lang="el-GR" sz="2800" dirty="0" err="1" smtClean="0">
                <a:latin typeface="Times New Roman" panose="02020603050405020304" pitchFamily="18" charset="0"/>
                <a:cs typeface="Times New Roman" panose="02020603050405020304" pitchFamily="18" charset="0"/>
              </a:rPr>
              <a:t>Rollins</a:t>
            </a:r>
            <a:r>
              <a:rPr lang="el-GR" sz="2800" dirty="0" smtClean="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προσλαμβάνοντας, </a:t>
            </a:r>
            <a:r>
              <a:rPr lang="el-GR" sz="2800" b="1" dirty="0">
                <a:latin typeface="Times New Roman" panose="02020603050405020304" pitchFamily="18" charset="0"/>
                <a:cs typeface="Times New Roman" panose="02020603050405020304" pitchFamily="18" charset="0"/>
              </a:rPr>
              <a:t>εκτός από αισθητική, και γνωστική αξία </a:t>
            </a:r>
            <a:r>
              <a:rPr lang="el-GR" sz="2800" dirty="0">
                <a:latin typeface="Times New Roman" panose="02020603050405020304" pitchFamily="18" charset="0"/>
                <a:cs typeface="Times New Roman" panose="02020603050405020304" pitchFamily="18" charset="0"/>
              </a:rPr>
              <a:t>(</a:t>
            </a:r>
            <a:r>
              <a:rPr lang="el-GR" sz="2800" dirty="0" err="1" smtClean="0">
                <a:latin typeface="Times New Roman" panose="02020603050405020304" pitchFamily="18" charset="0"/>
                <a:cs typeface="Times New Roman" panose="02020603050405020304" pitchFamily="18" charset="0"/>
              </a:rPr>
              <a:t>Barrett</a:t>
            </a:r>
            <a:r>
              <a:rPr lang="el-GR" sz="2800" dirty="0" smtClean="0">
                <a:latin typeface="Times New Roman" panose="02020603050405020304" pitchFamily="18" charset="0"/>
                <a:cs typeface="Times New Roman" panose="02020603050405020304" pitchFamily="18" charset="0"/>
              </a:rPr>
              <a:t>). </a:t>
            </a:r>
            <a:endParaRPr lang="el-GR" sz="2800" dirty="0">
              <a:latin typeface="Times New Roman" panose="02020603050405020304" pitchFamily="18" charset="0"/>
              <a:cs typeface="Times New Roman" panose="02020603050405020304" pitchFamily="18" charset="0"/>
            </a:endParaRPr>
          </a:p>
          <a:p>
            <a:pPr marL="0" indent="0">
              <a:buNone/>
            </a:pPr>
            <a:endParaRPr lang="el-GR"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87279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287382"/>
            <a:ext cx="10829544" cy="6322423"/>
          </a:xfrm>
          <a:solidFill>
            <a:schemeClr val="accent6">
              <a:lumMod val="40000"/>
              <a:lumOff val="60000"/>
            </a:schemeClr>
          </a:solidFill>
        </p:spPr>
        <p:txBody>
          <a:bodyPr>
            <a:normAutofit/>
          </a:bodyPr>
          <a:lstStyle/>
          <a:p>
            <a:endParaRPr lang="el-GR" dirty="0" smtClean="0"/>
          </a:p>
          <a:p>
            <a:r>
              <a:rPr lang="el-GR" sz="2800" dirty="0" smtClean="0">
                <a:latin typeface="Times New Roman" panose="02020603050405020304" pitchFamily="18" charset="0"/>
                <a:cs typeface="Times New Roman" panose="02020603050405020304" pitchFamily="18" charset="0"/>
              </a:rPr>
              <a:t>Άλλωστε</a:t>
            </a:r>
            <a:r>
              <a:rPr lang="el-GR" sz="2800" dirty="0">
                <a:latin typeface="Times New Roman" panose="02020603050405020304" pitchFamily="18" charset="0"/>
                <a:cs typeface="Times New Roman" panose="02020603050405020304" pitchFamily="18" charset="0"/>
              </a:rPr>
              <a:t>, για να γυρίσουμε στις </a:t>
            </a:r>
            <a:r>
              <a:rPr lang="el-GR" sz="2800" dirty="0" smtClean="0">
                <a:latin typeface="Times New Roman" panose="02020603050405020304" pitchFamily="18" charset="0"/>
                <a:cs typeface="Times New Roman" panose="02020603050405020304" pitchFamily="18" charset="0"/>
              </a:rPr>
              <a:t>πηγές</a:t>
            </a:r>
            <a:r>
              <a:rPr lang="fr-FR" sz="2800" dirty="0" smtClean="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ο Αριστοτέλης, στο μακρινό 4ο π.Χ. αιώνα, ήδη είχε αναγνωρίσει, εκτός από αισθητική ευχαρίστηση, υψηλή μαθησιακή και γνωστική αξία στη μιμητική τέχνη</a:t>
            </a:r>
            <a:r>
              <a:rPr lang="el-GR" sz="2800" dirty="0" smtClean="0">
                <a:latin typeface="Times New Roman" panose="02020603050405020304" pitchFamily="18" charset="0"/>
                <a:cs typeface="Times New Roman" panose="02020603050405020304" pitchFamily="18" charset="0"/>
              </a:rPr>
              <a:t>:</a:t>
            </a:r>
            <a:endParaRPr lang="el-GR" sz="2800" dirty="0">
              <a:latin typeface="Times New Roman" panose="02020603050405020304" pitchFamily="18" charset="0"/>
              <a:cs typeface="Times New Roman" panose="02020603050405020304" pitchFamily="18" charset="0"/>
            </a:endParaRPr>
          </a:p>
          <a:p>
            <a:r>
              <a:rPr lang="el-GR" sz="2800" dirty="0">
                <a:latin typeface="Times New Roman" panose="02020603050405020304" pitchFamily="18" charset="0"/>
                <a:cs typeface="Times New Roman" panose="02020603050405020304" pitchFamily="18" charset="0"/>
              </a:rPr>
              <a:t> </a:t>
            </a:r>
            <a:r>
              <a:rPr lang="el-GR" sz="2800" dirty="0" smtClean="0">
                <a:latin typeface="Times New Roman" panose="02020603050405020304" pitchFamily="18" charset="0"/>
                <a:cs typeface="Times New Roman" panose="02020603050405020304" pitchFamily="18" charset="0"/>
              </a:rPr>
              <a:t>σε ελεύθερη απόδοση, ο Αριστοτέλης ισχυριζόταν ότι: το να γνωρίζει κανείς προσφέρει μεγάλη ευχαρίστηση όχι μόνο στους φιλοσόφους αλλά και στους άλλους ανθρώπους επίσης…. Γι’ αυτό και χαίρονται όταν βλέπουν τις εικόνες, επειδή παρατηρώντας τες, ταυτόχρονα μαθαίνουν και κρίνουν τι είναι το κάθε τι και κατανοούν το τι σημαίνει </a:t>
            </a:r>
            <a:r>
              <a:rPr lang="fr-FR" sz="2800" dirty="0" smtClean="0">
                <a:latin typeface="Times New Roman" panose="02020603050405020304" pitchFamily="18" charset="0"/>
                <a:cs typeface="Times New Roman" panose="02020603050405020304" pitchFamily="18" charset="0"/>
              </a:rPr>
              <a:t>(</a:t>
            </a:r>
            <a:r>
              <a:rPr lang="el-GR" sz="2800" i="1" dirty="0" smtClean="0">
                <a:latin typeface="Times New Roman" panose="02020603050405020304" pitchFamily="18" charset="0"/>
                <a:cs typeface="Times New Roman" panose="02020603050405020304" pitchFamily="18" charset="0"/>
              </a:rPr>
              <a:t>Ποιητική</a:t>
            </a:r>
            <a:r>
              <a:rPr lang="fr-FR" sz="2800" dirty="0" smtClean="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IV, 1448b 4,5).</a:t>
            </a:r>
          </a:p>
          <a:p>
            <a:endParaRPr lang="fr-FR" sz="2800" dirty="0"/>
          </a:p>
          <a:p>
            <a:endParaRPr lang="el-GR" sz="2800" dirty="0"/>
          </a:p>
        </p:txBody>
      </p:sp>
    </p:spTree>
    <p:extLst>
      <p:ext uri="{BB962C8B-B14F-4D97-AF65-F5344CB8AC3E}">
        <p14:creationId xmlns:p14="http://schemas.microsoft.com/office/powerpoint/2010/main" val="3698313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274320"/>
            <a:ext cx="10515600" cy="6361611"/>
          </a:xfrm>
          <a:solidFill>
            <a:schemeClr val="accent2">
              <a:lumMod val="40000"/>
              <a:lumOff val="60000"/>
            </a:schemeClr>
          </a:solidFill>
        </p:spPr>
        <p:txBody>
          <a:bodyPr/>
          <a:lstStyle/>
          <a:p>
            <a:endParaRPr lang="el-GR" dirty="0" smtClean="0"/>
          </a:p>
          <a:p>
            <a:pPr fontAlgn="base" hangingPunct="0"/>
            <a:r>
              <a:rPr lang="el-GR" sz="2400" dirty="0"/>
              <a:t>Με άλλα λόγια, η </a:t>
            </a:r>
            <a:r>
              <a:rPr lang="el-GR" sz="2400" dirty="0" smtClean="0"/>
              <a:t>αναπαραστασιακή θεωρία, ή ακριβέστερα, η θεωρία για την τέχνη ως αναπαράσταση, μπορεί </a:t>
            </a:r>
            <a:r>
              <a:rPr lang="el-GR" sz="2400" dirty="0"/>
              <a:t>να συνιστά την αισθητική εκείνη προσέγγιση, η οποία επικεντρώνεται στην </a:t>
            </a:r>
            <a:r>
              <a:rPr lang="el-GR" sz="2400" b="1" dirty="0">
                <a:solidFill>
                  <a:srgbClr val="FF0000"/>
                </a:solidFill>
              </a:rPr>
              <a:t>αναγνώριση και κατανόηση του </a:t>
            </a:r>
            <a:r>
              <a:rPr lang="el-GR" sz="2400" b="1" dirty="0" smtClean="0">
                <a:solidFill>
                  <a:srgbClr val="FF0000"/>
                </a:solidFill>
              </a:rPr>
              <a:t>θέματος </a:t>
            </a:r>
            <a:r>
              <a:rPr lang="el-GR" sz="2400" b="1" dirty="0">
                <a:solidFill>
                  <a:srgbClr val="FF0000"/>
                </a:solidFill>
              </a:rPr>
              <a:t>του έργου τέχνης και την ερμηνεία του περιεχομένου του</a:t>
            </a:r>
            <a:r>
              <a:rPr lang="el-GR" sz="2400" dirty="0"/>
              <a:t> (</a:t>
            </a:r>
            <a:r>
              <a:rPr lang="en-US" sz="2400" dirty="0"/>
              <a:t>Cannatella</a:t>
            </a:r>
            <a:r>
              <a:rPr lang="el-GR" sz="2400" dirty="0"/>
              <a:t>, 2008 </a:t>
            </a:r>
            <a:r>
              <a:rPr lang="el-GR" sz="2400" smtClean="0"/>
              <a:t>*). </a:t>
            </a:r>
          </a:p>
          <a:p>
            <a:pPr fontAlgn="base" hangingPunct="0"/>
            <a:endParaRPr lang="el-GR" sz="2400" dirty="0" smtClean="0"/>
          </a:p>
          <a:p>
            <a:pPr fontAlgn="base" hangingPunct="0"/>
            <a:r>
              <a:rPr lang="el-GR" sz="2400" dirty="0" smtClean="0"/>
              <a:t>Αυτήν την </a:t>
            </a:r>
            <a:r>
              <a:rPr lang="el-GR" sz="2400" dirty="0"/>
              <a:t>προσέγγιση </a:t>
            </a:r>
            <a:r>
              <a:rPr lang="el-GR" sz="2400" dirty="0" smtClean="0"/>
              <a:t>θα υιοθετήσουμε κι εμείς στο τμήμα εκείνο του μαθήματός μας, στο οποίο θα εφαρμόσουμε τη θεωρητική αυτή προσέγγιση στο </a:t>
            </a:r>
            <a:r>
              <a:rPr lang="el-GR" sz="2400" dirty="0"/>
              <a:t>σχεδιασμό </a:t>
            </a:r>
            <a:r>
              <a:rPr lang="el-GR" sz="2400" dirty="0" smtClean="0"/>
              <a:t>δραστηριοτήτων τέχνης-βασισμένων-στην-αναπαραστασιακότητα.</a:t>
            </a:r>
          </a:p>
          <a:p>
            <a:pPr fontAlgn="base" hangingPunct="0"/>
            <a:endParaRPr lang="el-GR" dirty="0"/>
          </a:p>
          <a:p>
            <a:pPr marL="0" indent="0">
              <a:buNone/>
            </a:pPr>
            <a:r>
              <a:rPr lang="el-GR" dirty="0" smtClean="0"/>
              <a:t>*</a:t>
            </a:r>
            <a:r>
              <a:rPr lang="el-GR" dirty="0"/>
              <a:t> </a:t>
            </a:r>
            <a:r>
              <a:rPr lang="en-US" dirty="0"/>
              <a:t>Cannatella, H. (2008). </a:t>
            </a:r>
            <a:r>
              <a:rPr lang="en-US" i="1" dirty="0"/>
              <a:t>The Richness of Art </a:t>
            </a:r>
            <a:r>
              <a:rPr lang="en-US" i="1" dirty="0" smtClean="0"/>
              <a:t>Education</a:t>
            </a:r>
            <a:r>
              <a:rPr lang="en-US" dirty="0" smtClean="0"/>
              <a:t>.</a:t>
            </a:r>
            <a:r>
              <a:rPr lang="el-GR" dirty="0" smtClean="0"/>
              <a:t> </a:t>
            </a:r>
            <a:r>
              <a:rPr lang="en-US" dirty="0" smtClean="0"/>
              <a:t>Rotterdam/Taipei</a:t>
            </a:r>
            <a:r>
              <a:rPr lang="en-US" dirty="0"/>
              <a:t>: Sense Publishers.</a:t>
            </a:r>
            <a:endParaRPr lang="el-GR" dirty="0"/>
          </a:p>
          <a:p>
            <a:endParaRPr lang="el-GR" dirty="0"/>
          </a:p>
        </p:txBody>
      </p:sp>
    </p:spTree>
    <p:extLst>
      <p:ext uri="{BB962C8B-B14F-4D97-AF65-F5344CB8AC3E}">
        <p14:creationId xmlns:p14="http://schemas.microsoft.com/office/powerpoint/2010/main" val="336817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296092"/>
            <a:ext cx="10515600" cy="6113418"/>
          </a:xfrm>
          <a:solidFill>
            <a:schemeClr val="accent2">
              <a:lumMod val="60000"/>
              <a:lumOff val="40000"/>
            </a:schemeClr>
          </a:solidFill>
        </p:spPr>
        <p:txBody>
          <a:bodyPr>
            <a:normAutofit/>
          </a:bodyPr>
          <a:lstStyle/>
          <a:p>
            <a:pPr marL="0" indent="0">
              <a:buNone/>
            </a:pPr>
            <a:endParaRPr lang="el-GR" sz="2400" dirty="0" smtClean="0">
              <a:latin typeface="Book Antiqua" panose="02040602050305030304" pitchFamily="18" charset="0"/>
            </a:endParaRPr>
          </a:p>
          <a:p>
            <a:pPr marL="0" indent="0">
              <a:buNone/>
            </a:pPr>
            <a:endParaRPr lang="el-GR" sz="2400" dirty="0">
              <a:latin typeface="Book Antiqua" panose="02040602050305030304" pitchFamily="18" charset="0"/>
            </a:endParaRPr>
          </a:p>
          <a:p>
            <a:pPr marL="0" indent="0">
              <a:buNone/>
            </a:pPr>
            <a:r>
              <a:rPr lang="el-GR" sz="2400" dirty="0" smtClean="0">
                <a:latin typeface="Book Antiqua" panose="02040602050305030304" pitchFamily="18" charset="0"/>
              </a:rPr>
              <a:t>Το </a:t>
            </a:r>
            <a:r>
              <a:rPr lang="el-GR" sz="2400" dirty="0">
                <a:latin typeface="Book Antiqua" panose="02040602050305030304" pitchFamily="18" charset="0"/>
              </a:rPr>
              <a:t>μοντέλο της αναπαράστασης στην τέχνη έχει μακρά παράδοση, η οποία χρονολογείται από την εμφάνιση της δυτικής τέχνης μέχρι και τις μέρες </a:t>
            </a:r>
            <a:r>
              <a:rPr lang="el-GR" sz="2400" dirty="0" smtClean="0">
                <a:latin typeface="Book Antiqua" panose="02040602050305030304" pitchFamily="18" charset="0"/>
              </a:rPr>
              <a:t>μας. </a:t>
            </a:r>
            <a:r>
              <a:rPr lang="el-GR" sz="2400" dirty="0">
                <a:latin typeface="Book Antiqua" panose="02040602050305030304" pitchFamily="18" charset="0"/>
              </a:rPr>
              <a:t>Χάνει τον κυρίαρχο ρόλο της με τον ρομαντισμό και τα πρωτοποριακά κινήματα του πρώτου μισού του 20</a:t>
            </a:r>
            <a:r>
              <a:rPr lang="el-GR" sz="2400" baseline="30000" dirty="0">
                <a:latin typeface="Book Antiqua" panose="02040602050305030304" pitchFamily="18" charset="0"/>
              </a:rPr>
              <a:t>ου</a:t>
            </a:r>
            <a:r>
              <a:rPr lang="el-GR" sz="2400" dirty="0">
                <a:latin typeface="Book Antiqua" panose="02040602050305030304" pitchFamily="18" charset="0"/>
              </a:rPr>
              <a:t> αιώνα, για να επανεμφανιστεί με τον νεορεαλισμό των </a:t>
            </a:r>
            <a:r>
              <a:rPr lang="en-GB" sz="2400" dirty="0">
                <a:latin typeface="Book Antiqua" panose="02040602050305030304" pitchFamily="18" charset="0"/>
              </a:rPr>
              <a:t>‘60s </a:t>
            </a:r>
            <a:r>
              <a:rPr lang="el-GR" sz="2400" dirty="0">
                <a:latin typeface="Book Antiqua" panose="02040602050305030304" pitchFamily="18" charset="0"/>
              </a:rPr>
              <a:t>και διάφορες νέο-αναπαραστασιακές σύγχρονες τάσεις</a:t>
            </a:r>
            <a:r>
              <a:rPr lang="en-GB" sz="2400" dirty="0">
                <a:latin typeface="Book Antiqua" panose="02040602050305030304" pitchFamily="18" charset="0"/>
              </a:rPr>
              <a:t>. </a:t>
            </a:r>
            <a:endParaRPr lang="en-US" sz="2400" dirty="0">
              <a:latin typeface="Book Antiqua" panose="02040602050305030304" pitchFamily="18" charset="0"/>
            </a:endParaRPr>
          </a:p>
          <a:p>
            <a:pPr marL="0" indent="0">
              <a:buNone/>
            </a:pPr>
            <a:endParaRPr lang="el-GR" sz="2400" dirty="0" smtClean="0">
              <a:latin typeface="Book Antiqua" panose="02040602050305030304" pitchFamily="18" charset="0"/>
            </a:endParaRPr>
          </a:p>
          <a:p>
            <a:pPr marL="0" indent="0">
              <a:buNone/>
            </a:pPr>
            <a:r>
              <a:rPr lang="el-GR" sz="2400" dirty="0" smtClean="0">
                <a:latin typeface="Book Antiqua" panose="02040602050305030304" pitchFamily="18" charset="0"/>
              </a:rPr>
              <a:t>Ως </a:t>
            </a:r>
            <a:r>
              <a:rPr lang="el-GR" sz="2400" dirty="0">
                <a:latin typeface="Book Antiqua" panose="02040602050305030304" pitchFamily="18" charset="0"/>
              </a:rPr>
              <a:t>αισθητική θεωρία για την τέχνη εμφανίζεται απλή και σαφής. </a:t>
            </a:r>
            <a:r>
              <a:rPr lang="el-GR" sz="2400" b="1" dirty="0">
                <a:latin typeface="Book Antiqua" panose="02040602050305030304" pitchFamily="18" charset="0"/>
              </a:rPr>
              <a:t>H τέχνη</a:t>
            </a:r>
            <a:r>
              <a:rPr lang="el-GR" sz="2400" dirty="0">
                <a:latin typeface="Book Antiqua" panose="02040602050305030304" pitchFamily="18" charset="0"/>
              </a:rPr>
              <a:t>, για δύο χιλιετίες περίπου, συνδέθηκε με την ιδέα ότι </a:t>
            </a:r>
            <a:r>
              <a:rPr lang="el-GR" sz="2400" b="1" dirty="0">
                <a:latin typeface="Book Antiqua" panose="02040602050305030304" pitchFamily="18" charset="0"/>
              </a:rPr>
              <a:t>αναφέρεται σε κάποια πραγματικότητα, σε κάτι έξω από αυτήν, το οποίο μιμείται ή αναπαριστά με τα δικά της μέσα και το οποίο συνιστά το θέμα της</a:t>
            </a:r>
            <a:r>
              <a:rPr lang="el-GR" sz="2400" dirty="0">
                <a:latin typeface="Book Antiqua" panose="02040602050305030304" pitchFamily="18" charset="0"/>
              </a:rPr>
              <a:t>. </a:t>
            </a:r>
            <a:endParaRPr lang="el-GR" sz="2400" dirty="0" smtClean="0">
              <a:latin typeface="Book Antiqua" panose="02040602050305030304" pitchFamily="18" charset="0"/>
            </a:endParaRPr>
          </a:p>
          <a:p>
            <a:pPr marL="0" indent="0">
              <a:buNone/>
            </a:pPr>
            <a:endParaRPr lang="en-US" dirty="0"/>
          </a:p>
        </p:txBody>
      </p:sp>
    </p:spTree>
    <p:extLst>
      <p:ext uri="{BB962C8B-B14F-4D97-AF65-F5344CB8AC3E}">
        <p14:creationId xmlns:p14="http://schemas.microsoft.com/office/powerpoint/2010/main" val="841774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248194"/>
            <a:ext cx="10515600" cy="6348549"/>
          </a:xfrm>
          <a:solidFill>
            <a:schemeClr val="accent2">
              <a:lumMod val="20000"/>
              <a:lumOff val="80000"/>
            </a:schemeClr>
          </a:solidFill>
        </p:spPr>
        <p:txBody>
          <a:bodyPr>
            <a:normAutofit/>
          </a:bodyPr>
          <a:lstStyle/>
          <a:p>
            <a:pPr marL="0" indent="0">
              <a:buNone/>
            </a:pPr>
            <a:endParaRPr lang="el-GR" sz="900" dirty="0"/>
          </a:p>
          <a:p>
            <a:r>
              <a:rPr lang="el-GR" sz="2400" dirty="0" smtClean="0">
                <a:latin typeface="Times New Roman" panose="02020603050405020304" pitchFamily="18" charset="0"/>
                <a:cs typeface="Times New Roman" panose="02020603050405020304" pitchFamily="18" charset="0"/>
              </a:rPr>
              <a:t>Με </a:t>
            </a:r>
            <a:r>
              <a:rPr lang="el-GR" sz="2400" dirty="0">
                <a:latin typeface="Times New Roman" panose="02020603050405020304" pitchFamily="18" charset="0"/>
                <a:cs typeface="Times New Roman" panose="02020603050405020304" pitchFamily="18" charset="0"/>
              </a:rPr>
              <a:t>απλά λόγια, ακόμα κι αν δεν υπάρχει μια ενοποιημένη θεωρία για την τέχνη ως αναπαράσταση, αυτό το οποίο προβάλλεται στις διάφορες εκδοχές </a:t>
            </a:r>
            <a:r>
              <a:rPr lang="el-GR" sz="2400" dirty="0" smtClean="0">
                <a:latin typeface="Times New Roman" panose="02020603050405020304" pitchFamily="18" charset="0"/>
                <a:cs typeface="Times New Roman" panose="02020603050405020304" pitchFamily="18" charset="0"/>
              </a:rPr>
              <a:t>της</a:t>
            </a:r>
            <a:r>
              <a:rPr lang="el-GR" sz="2400" dirty="0">
                <a:latin typeface="Times New Roman" panose="02020603050405020304" pitchFamily="18" charset="0"/>
                <a:cs typeface="Times New Roman" panose="02020603050405020304" pitchFamily="18" charset="0"/>
              </a:rPr>
              <a:t> (μίμηση, ιδανική μίμηση, ρεαλιστική ή </a:t>
            </a:r>
            <a:r>
              <a:rPr lang="el-GR" sz="2400" dirty="0" err="1">
                <a:latin typeface="Times New Roman" panose="02020603050405020304" pitchFamily="18" charset="0"/>
                <a:cs typeface="Times New Roman" panose="02020603050405020304" pitchFamily="18" charset="0"/>
              </a:rPr>
              <a:t>φωτο</a:t>
            </a:r>
            <a:r>
              <a:rPr lang="el-GR" sz="2400" dirty="0">
                <a:latin typeface="Times New Roman" panose="02020603050405020304" pitchFamily="18" charset="0"/>
                <a:cs typeface="Times New Roman" panose="02020603050405020304" pitchFamily="18" charset="0"/>
              </a:rPr>
              <a:t>-ρεαλιστική αναπαράσταση, κ.λπ.)</a:t>
            </a:r>
            <a:r>
              <a:rPr lang="el-GR" sz="2400" dirty="0" smtClean="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είναι η ιδέα ότι υπάρχει </a:t>
            </a:r>
            <a:r>
              <a:rPr lang="el-GR" sz="2400" b="1" dirty="0">
                <a:latin typeface="Times New Roman" panose="02020603050405020304" pitchFamily="18" charset="0"/>
                <a:cs typeface="Times New Roman" panose="02020603050405020304" pitchFamily="18" charset="0"/>
              </a:rPr>
              <a:t>σύνδεση μεταξύ της τέχνης και αυτού που αναπαριστά.</a:t>
            </a:r>
            <a:r>
              <a:rPr lang="el-GR" sz="2400" dirty="0">
                <a:latin typeface="Times New Roman" panose="02020603050405020304" pitchFamily="18" charset="0"/>
                <a:cs typeface="Times New Roman" panose="02020603050405020304" pitchFamily="18" charset="0"/>
              </a:rPr>
              <a:t> Ωστόσο, από φιλοσοφική άποψη, αυτή η </a:t>
            </a:r>
            <a:r>
              <a:rPr lang="el-GR" sz="2400" b="1" dirty="0">
                <a:latin typeface="Times New Roman" panose="02020603050405020304" pitchFamily="18" charset="0"/>
                <a:cs typeface="Times New Roman" panose="02020603050405020304" pitchFamily="18" charset="0"/>
              </a:rPr>
              <a:t>σχέση μεταξύ τέχνης και αναπαράστασης </a:t>
            </a:r>
            <a:r>
              <a:rPr lang="el-GR" sz="2400" dirty="0">
                <a:latin typeface="Times New Roman" panose="02020603050405020304" pitchFamily="18" charset="0"/>
                <a:cs typeface="Times New Roman" panose="02020603050405020304" pitchFamily="18" charset="0"/>
              </a:rPr>
              <a:t>εμφανίζεται μάλλον </a:t>
            </a:r>
            <a:r>
              <a:rPr lang="el-GR" sz="2400" b="1" dirty="0" smtClean="0">
                <a:latin typeface="Times New Roman" panose="02020603050405020304" pitchFamily="18" charset="0"/>
                <a:cs typeface="Times New Roman" panose="02020603050405020304" pitchFamily="18" charset="0"/>
              </a:rPr>
              <a:t>αινιγματική</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a:t>
            </a:r>
            <a:r>
              <a:rPr lang="el-GR" sz="2400" dirty="0" smtClean="0">
                <a:latin typeface="Times New Roman" panose="02020603050405020304" pitchFamily="18" charset="0"/>
                <a:cs typeface="Times New Roman" panose="02020603050405020304" pitchFamily="18" charset="0"/>
              </a:rPr>
              <a:t>α </a:t>
            </a:r>
            <a:r>
              <a:rPr lang="el-GR" sz="2400" dirty="0">
                <a:latin typeface="Times New Roman" panose="02020603050405020304" pitchFamily="18" charset="0"/>
                <a:cs typeface="Times New Roman" panose="02020603050405020304" pitchFamily="18" charset="0"/>
              </a:rPr>
              <a:t>έργα που αναγνωρίζονται ως ρεαλιστικά δεν αποτελούν αναπαραστάσεις με σταθερή ή φυσική σχέση με το αντικείμενό τους. Η σχέση τους είναι μεταβαλλόμενη, εξαρτώμενη από οπτικές συνήθειες ή αποδεκτά συστήματα αναπαράστασης σε μια συγκεκριμένη εποχή ή από την ποσότητα ή τη σχετικότητα της πληροφορίας που </a:t>
            </a:r>
            <a:r>
              <a:rPr lang="el-GR" sz="2400" dirty="0" smtClean="0">
                <a:latin typeface="Times New Roman" panose="02020603050405020304" pitchFamily="18" charset="0"/>
                <a:cs typeface="Times New Roman" panose="02020603050405020304" pitchFamily="18" charset="0"/>
              </a:rPr>
              <a:t>μεταφέρουν.</a:t>
            </a:r>
            <a:endParaRPr lang="en-US" sz="2400" dirty="0" smtClean="0">
              <a:latin typeface="Times New Roman" panose="02020603050405020304" pitchFamily="18" charset="0"/>
              <a:cs typeface="Times New Roman" panose="02020603050405020304" pitchFamily="18" charset="0"/>
            </a:endParaRPr>
          </a:p>
          <a:p>
            <a:endParaRPr lang="en-US" dirty="0"/>
          </a:p>
          <a:p>
            <a:pPr marL="0" indent="0">
              <a:buNone/>
            </a:pPr>
            <a:endParaRPr lang="el-GR" dirty="0"/>
          </a:p>
        </p:txBody>
      </p:sp>
    </p:spTree>
    <p:extLst>
      <p:ext uri="{BB962C8B-B14F-4D97-AF65-F5344CB8AC3E}">
        <p14:creationId xmlns:p14="http://schemas.microsoft.com/office/powerpoint/2010/main" val="159587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57784" y="148046"/>
            <a:ext cx="11201400" cy="6601097"/>
          </a:xfrm>
          <a:solidFill>
            <a:schemeClr val="accent2">
              <a:lumMod val="20000"/>
              <a:lumOff val="80000"/>
            </a:schemeClr>
          </a:solidFill>
        </p:spPr>
        <p:txBody>
          <a:bodyPr>
            <a:normAutofit/>
          </a:bodyPr>
          <a:lstStyle/>
          <a:p>
            <a:endParaRPr lang="en-US" sz="2400" dirty="0" smtClean="0"/>
          </a:p>
          <a:p>
            <a:r>
              <a:rPr lang="el-GR" sz="2400" dirty="0" smtClean="0">
                <a:latin typeface="Times New Roman" panose="02020603050405020304" pitchFamily="18" charset="0"/>
                <a:cs typeface="Times New Roman" panose="02020603050405020304" pitchFamily="18" charset="0"/>
              </a:rPr>
              <a:t>Σύμφωνα</a:t>
            </a:r>
            <a:r>
              <a:rPr lang="el-GR" sz="2400" dirty="0">
                <a:latin typeface="Times New Roman" panose="02020603050405020304" pitchFamily="18" charset="0"/>
                <a:cs typeface="Times New Roman" panose="02020603050405020304" pitchFamily="18" charset="0"/>
              </a:rPr>
              <a:t>, λοιπόν, μ’ αυτήν την προσέγγιση, αυτό που κάνουν οι καλλιτεχνικές αναπαραστάσεις δεν είναι τόσο το να αποδίδουν πιστά, ή λιγότερο πιστά, όψεις ή τμήματα του κόσμου και της πραγματικότητας, όσο να </a:t>
            </a:r>
            <a:r>
              <a:rPr lang="el-GR" sz="2400" b="1" dirty="0">
                <a:latin typeface="Times New Roman" panose="02020603050405020304" pitchFamily="18" charset="0"/>
                <a:cs typeface="Times New Roman" panose="02020603050405020304" pitchFamily="18" charset="0"/>
              </a:rPr>
              <a:t>επανοργανώνουν ή/και να κατασκευάζουν σε ένα συμβολικό επίπεδο την πραγματικότητα </a:t>
            </a:r>
            <a:r>
              <a:rPr lang="el-GR" sz="2400" dirty="0">
                <a:latin typeface="Times New Roman" panose="02020603050405020304" pitchFamily="18" charset="0"/>
                <a:cs typeface="Times New Roman" panose="02020603050405020304" pitchFamily="18" charset="0"/>
              </a:rPr>
              <a:t>(Goodman, 1978</a:t>
            </a:r>
            <a:r>
              <a:rPr lang="el-GR" sz="2400" b="1" dirty="0">
                <a:latin typeface="Times New Roman" panose="02020603050405020304" pitchFamily="18" charset="0"/>
                <a:cs typeface="Times New Roman" panose="02020603050405020304" pitchFamily="18" charset="0"/>
              </a:rPr>
              <a:t>), προωθώντας την κατανόηση και καλλιεργώντας νέους τρόπους όρασης του </a:t>
            </a:r>
            <a:r>
              <a:rPr lang="el-GR" sz="2400" b="1" dirty="0" smtClean="0">
                <a:latin typeface="Times New Roman" panose="02020603050405020304" pitchFamily="18" charset="0"/>
                <a:cs typeface="Times New Roman" panose="02020603050405020304" pitchFamily="18" charset="0"/>
              </a:rPr>
              <a:t>κόσμου</a:t>
            </a:r>
            <a:r>
              <a:rPr lang="el-GR"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l-GR" sz="2400" dirty="0" smtClean="0">
                <a:latin typeface="Times New Roman" panose="02020603050405020304" pitchFamily="18" charset="0"/>
                <a:cs typeface="Times New Roman" panose="02020603050405020304" pitchFamily="18" charset="0"/>
              </a:rPr>
              <a:t>Προς </a:t>
            </a:r>
            <a:r>
              <a:rPr lang="el-GR" sz="2400" dirty="0">
                <a:latin typeface="Times New Roman" panose="02020603050405020304" pitchFamily="18" charset="0"/>
                <a:cs typeface="Times New Roman" panose="02020603050405020304" pitchFamily="18" charset="0"/>
              </a:rPr>
              <a:t>παρόμοια κατεύθυνση κινείται και η </a:t>
            </a:r>
            <a:r>
              <a:rPr lang="el-GR" sz="2400" b="1" dirty="0">
                <a:latin typeface="Times New Roman" panose="02020603050405020304" pitchFamily="18" charset="0"/>
                <a:cs typeface="Times New Roman" panose="02020603050405020304" pitchFamily="18" charset="0"/>
              </a:rPr>
              <a:t>«νεο-αναπαραστασιακή» </a:t>
            </a:r>
            <a:r>
              <a:rPr lang="el-GR" sz="2400" dirty="0">
                <a:latin typeface="Times New Roman" panose="02020603050405020304" pitchFamily="18" charset="0"/>
                <a:cs typeface="Times New Roman" panose="02020603050405020304" pitchFamily="18" charset="0"/>
              </a:rPr>
              <a:t>θεωρία —όρος που έχουν προτείνει γι’ αυτήν την προσέγγιση οι </a:t>
            </a:r>
            <a:r>
              <a:rPr lang="el-GR" sz="2400" dirty="0" err="1">
                <a:latin typeface="Times New Roman" panose="02020603050405020304" pitchFamily="18" charset="0"/>
                <a:cs typeface="Times New Roman" panose="02020603050405020304" pitchFamily="18" charset="0"/>
              </a:rPr>
              <a:t>Peter</a:t>
            </a:r>
            <a:r>
              <a:rPr lang="el-GR" sz="2400" dirty="0">
                <a:latin typeface="Times New Roman" panose="02020603050405020304" pitchFamily="18" charset="0"/>
                <a:cs typeface="Times New Roman" panose="02020603050405020304" pitchFamily="18" charset="0"/>
              </a:rPr>
              <a:t> Kivy (1997) και </a:t>
            </a:r>
            <a:r>
              <a:rPr lang="el-GR" sz="2400" dirty="0" err="1">
                <a:latin typeface="Times New Roman" panose="02020603050405020304" pitchFamily="18" charset="0"/>
                <a:cs typeface="Times New Roman" panose="02020603050405020304" pitchFamily="18" charset="0"/>
              </a:rPr>
              <a:t>Noël</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Carroll</a:t>
            </a:r>
            <a:r>
              <a:rPr lang="el-GR" sz="2400" dirty="0">
                <a:latin typeface="Times New Roman" panose="02020603050405020304" pitchFamily="18" charset="0"/>
                <a:cs typeface="Times New Roman" panose="02020603050405020304" pitchFamily="18" charset="0"/>
              </a:rPr>
              <a:t> (1999)—, σύμφωνα με την οποία </a:t>
            </a:r>
            <a:r>
              <a:rPr lang="el-GR" sz="2400" b="1" dirty="0">
                <a:latin typeface="Times New Roman" panose="02020603050405020304" pitchFamily="18" charset="0"/>
                <a:cs typeface="Times New Roman" panose="02020603050405020304" pitchFamily="18" charset="0"/>
              </a:rPr>
              <a:t>για να θεωρηθεί κάτι έργο τέχνης, θα πρέπει να αναφέρεται σε κάτι, να έχει, δηλαδή, ένα θέμα του οποίου αποτελεί ένα σχόλιο</a:t>
            </a:r>
            <a:r>
              <a:rPr lang="el-GR" sz="2400" dirty="0">
                <a:latin typeface="Times New Roman" panose="02020603050405020304" pitchFamily="18" charset="0"/>
                <a:cs typeface="Times New Roman" panose="02020603050405020304" pitchFamily="18" charset="0"/>
              </a:rPr>
              <a:t>.  Ακόμα και αν δεν μοιάζει με αυτό που απεικονίζει ή δεν αναπαριστά κάτι με την παραδοσιακή έννοια του όρου, ένα έργο τέχνης διαθέτει κατ’ ανάγκην μια </a:t>
            </a:r>
            <a:r>
              <a:rPr lang="el-GR" sz="2400" b="1" dirty="0">
                <a:latin typeface="Times New Roman" panose="02020603050405020304" pitchFamily="18" charset="0"/>
                <a:cs typeface="Times New Roman" panose="02020603050405020304" pitchFamily="18" charset="0"/>
              </a:rPr>
              <a:t>ιδιότητα αναφορικότητας</a:t>
            </a:r>
            <a:r>
              <a:rPr lang="el-GR" sz="2400" dirty="0">
                <a:latin typeface="Times New Roman" panose="02020603050405020304" pitchFamily="18" charset="0"/>
                <a:cs typeface="Times New Roman" panose="02020603050405020304" pitchFamily="18" charset="0"/>
              </a:rPr>
              <a:t>, έχει, με άλλα λόγια, ένα σημασιολογικό περιεχόμενο και καλεί στην ερμηνευτική κατανόησή του (</a:t>
            </a:r>
            <a:r>
              <a:rPr lang="el-GR" sz="2400" dirty="0" err="1">
                <a:latin typeface="Times New Roman" panose="02020603050405020304" pitchFamily="18" charset="0"/>
                <a:cs typeface="Times New Roman" panose="02020603050405020304" pitchFamily="18" charset="0"/>
              </a:rPr>
              <a:t>Danto</a:t>
            </a:r>
            <a:r>
              <a:rPr lang="el-GR" sz="2400" dirty="0">
                <a:latin typeface="Times New Roman" panose="02020603050405020304" pitchFamily="18" charset="0"/>
                <a:cs typeface="Times New Roman" panose="02020603050405020304" pitchFamily="18" charset="0"/>
              </a:rPr>
              <a:t>, 1981). </a:t>
            </a: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45608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67512" y="365126"/>
            <a:ext cx="2578608" cy="5921374"/>
          </a:xfrm>
        </p:spPr>
        <p:txBody>
          <a:bodyPr>
            <a:normAutofit/>
          </a:bodyPr>
          <a:lstStyle/>
          <a:p>
            <a:r>
              <a:rPr lang="el-GR" sz="1800" dirty="0" smtClean="0"/>
              <a:t/>
            </a:r>
            <a:br>
              <a:rPr lang="el-GR" sz="1800" dirty="0" smtClean="0"/>
            </a:br>
            <a:r>
              <a:rPr lang="el-GR" sz="1800" dirty="0"/>
              <a:t/>
            </a:r>
            <a:br>
              <a:rPr lang="el-GR" sz="1800" dirty="0"/>
            </a:br>
            <a:r>
              <a:rPr lang="el-GR" sz="1800" dirty="0" smtClean="0"/>
              <a:t/>
            </a:r>
            <a:br>
              <a:rPr lang="el-GR" sz="1800" dirty="0" smtClean="0"/>
            </a:br>
            <a:r>
              <a:rPr lang="el-GR" sz="1800" dirty="0"/>
              <a:t/>
            </a:r>
            <a:br>
              <a:rPr lang="el-GR" sz="1800" dirty="0"/>
            </a:br>
            <a:r>
              <a:rPr lang="el-GR" sz="1800" dirty="0" smtClean="0"/>
              <a:t/>
            </a:r>
            <a:br>
              <a:rPr lang="el-GR" sz="1800" dirty="0" smtClean="0"/>
            </a:br>
            <a:r>
              <a:rPr lang="en-US" sz="1800" dirty="0" smtClean="0"/>
              <a:t>Malcolm Morley,</a:t>
            </a:r>
            <a:br>
              <a:rPr lang="en-US" sz="1800" dirty="0" smtClean="0"/>
            </a:br>
            <a:r>
              <a:rPr lang="en-US" sz="1800" dirty="0" smtClean="0"/>
              <a:t/>
            </a:r>
            <a:br>
              <a:rPr lang="en-US" sz="1800" dirty="0" smtClean="0"/>
            </a:br>
            <a:r>
              <a:rPr lang="en-US" sz="1800" dirty="0" smtClean="0"/>
              <a:t>SS Amsterdam in Front of Rotterdam, 1966</a:t>
            </a:r>
            <a:br>
              <a:rPr lang="en-US" sz="1800" dirty="0" smtClean="0"/>
            </a:br>
            <a:r>
              <a:rPr lang="en-US" sz="1800" dirty="0" smtClean="0"/>
              <a:t/>
            </a:r>
            <a:br>
              <a:rPr lang="en-US" sz="1800" dirty="0" smtClean="0"/>
            </a:br>
            <a:r>
              <a:rPr lang="en-US" sz="1800" dirty="0" smtClean="0"/>
              <a:t>Liquitex on canvas, 62 x 84 in.</a:t>
            </a:r>
            <a:endParaRPr lang="en-US" sz="1800" dirty="0"/>
          </a:p>
        </p:txBody>
      </p:sp>
      <p:pic>
        <p:nvPicPr>
          <p:cNvPr id="4" name="Θέση περιεχομένου 3"/>
          <p:cNvPicPr>
            <a:picLocks noGrp="1" noChangeAspect="1"/>
          </p:cNvPicPr>
          <p:nvPr>
            <p:ph idx="1"/>
          </p:nvPr>
        </p:nvPicPr>
        <p:blipFill>
          <a:blip r:embed="rId2"/>
          <a:stretch>
            <a:fillRect/>
          </a:stretch>
        </p:blipFill>
        <p:spPr>
          <a:xfrm>
            <a:off x="2727671" y="0"/>
            <a:ext cx="9464329" cy="6858000"/>
          </a:xfrm>
          <a:prstGeom prst="rect">
            <a:avLst/>
          </a:prstGeom>
        </p:spPr>
      </p:pic>
    </p:spTree>
    <p:extLst>
      <p:ext uri="{BB962C8B-B14F-4D97-AF65-F5344CB8AC3E}">
        <p14:creationId xmlns:p14="http://schemas.microsoft.com/office/powerpoint/2010/main" val="1792199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72768" y="365125"/>
            <a:ext cx="2697480" cy="6149975"/>
          </a:xfrm>
        </p:spPr>
        <p:txBody>
          <a:bodyPr>
            <a:normAutofit/>
          </a:bodyPr>
          <a:lstStyle/>
          <a:p>
            <a:r>
              <a:rPr lang="el-GR" sz="2400" dirty="0" smtClean="0"/>
              <a:t/>
            </a:r>
            <a:br>
              <a:rPr lang="el-GR" sz="2400" dirty="0" smtClean="0"/>
            </a:br>
            <a:r>
              <a:rPr lang="el-GR" sz="2400" dirty="0"/>
              <a:t/>
            </a:r>
            <a:br>
              <a:rPr lang="el-GR" sz="2400" dirty="0"/>
            </a:br>
            <a:r>
              <a:rPr lang="el-GR" sz="2400" dirty="0" smtClean="0"/>
              <a:t/>
            </a:r>
            <a:br>
              <a:rPr lang="el-GR" sz="2400" dirty="0" smtClean="0"/>
            </a:br>
            <a:r>
              <a:rPr lang="el-GR" sz="2400" dirty="0"/>
              <a:t/>
            </a:r>
            <a:br>
              <a:rPr lang="el-GR" sz="2400" dirty="0"/>
            </a:br>
            <a:r>
              <a:rPr lang="fr-FR" sz="2400" dirty="0" smtClean="0"/>
              <a:t>Picasso</a:t>
            </a:r>
            <a:r>
              <a:rPr lang="fr-FR" sz="2400" dirty="0"/>
              <a:t>, </a:t>
            </a:r>
            <a:r>
              <a:rPr lang="fr-FR" sz="2400" dirty="0" smtClean="0"/>
              <a:t/>
            </a:r>
            <a:br>
              <a:rPr lang="fr-FR" sz="2400" dirty="0" smtClean="0"/>
            </a:br>
            <a:r>
              <a:rPr lang="fr-FR" sz="2400" dirty="0" smtClean="0"/>
              <a:t>Les </a:t>
            </a:r>
            <a:r>
              <a:rPr lang="fr-FR" sz="2400" dirty="0"/>
              <a:t>Demoiselles d’Avignon, 1907</a:t>
            </a:r>
            <a:endParaRPr lang="en-US" sz="2400" dirty="0"/>
          </a:p>
        </p:txBody>
      </p:sp>
      <p:pic>
        <p:nvPicPr>
          <p:cNvPr id="4" name="Θέση περιεχομένου 3"/>
          <p:cNvPicPr>
            <a:picLocks noGrp="1" noChangeAspect="1"/>
          </p:cNvPicPr>
          <p:nvPr>
            <p:ph idx="1"/>
          </p:nvPr>
        </p:nvPicPr>
        <p:blipFill>
          <a:blip r:embed="rId2"/>
          <a:stretch>
            <a:fillRect/>
          </a:stretch>
        </p:blipFill>
        <p:spPr>
          <a:xfrm>
            <a:off x="4270248" y="-34608"/>
            <a:ext cx="6643059" cy="6949440"/>
          </a:xfrm>
          <a:prstGeom prst="rect">
            <a:avLst/>
          </a:prstGeom>
        </p:spPr>
      </p:pic>
    </p:spTree>
    <p:extLst>
      <p:ext uri="{BB962C8B-B14F-4D97-AF65-F5344CB8AC3E}">
        <p14:creationId xmlns:p14="http://schemas.microsoft.com/office/powerpoint/2010/main" val="405910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B1FF2C3-5AAC-405C-BD39-3F9897FE9854}"/>
              </a:ext>
            </a:extLst>
          </p:cNvPr>
          <p:cNvSpPr>
            <a:spLocks noGrp="1"/>
          </p:cNvSpPr>
          <p:nvPr>
            <p:ph idx="1"/>
          </p:nvPr>
        </p:nvSpPr>
        <p:spPr>
          <a:xfrm>
            <a:off x="643346" y="174172"/>
            <a:ext cx="10767060" cy="6557554"/>
          </a:xfrm>
          <a:solidFill>
            <a:schemeClr val="accent6">
              <a:lumMod val="20000"/>
              <a:lumOff val="80000"/>
            </a:schemeClr>
          </a:solidFill>
        </p:spPr>
        <p:txBody>
          <a:bodyPr>
            <a:noAutofit/>
          </a:bodyPr>
          <a:lstStyle/>
          <a:p>
            <a:pPr marL="0" indent="0">
              <a:lnSpc>
                <a:spcPct val="150000"/>
              </a:lnSpc>
              <a:buNone/>
            </a:pPr>
            <a:endParaRPr lang="el-GR" sz="2400" dirty="0">
              <a:latin typeface="Book Antiqua" panose="02040602050305030304" pitchFamily="18" charset="0"/>
            </a:endParaRPr>
          </a:p>
          <a:p>
            <a:pPr>
              <a:lnSpc>
                <a:spcPct val="150000"/>
              </a:lnSpc>
            </a:pPr>
            <a:r>
              <a:rPr lang="el-GR" sz="2400" dirty="0" smtClean="0">
                <a:latin typeface="Book Antiqua" panose="02040602050305030304" pitchFamily="18" charset="0"/>
              </a:rPr>
              <a:t>Η </a:t>
            </a:r>
            <a:r>
              <a:rPr lang="el-GR" sz="2400" dirty="0">
                <a:latin typeface="Book Antiqua" panose="02040602050305030304" pitchFamily="18" charset="0"/>
              </a:rPr>
              <a:t>θεωρία της τέχνης ως μίμησης ή αναπαράστασης αντιστοιχεί στη θεωρία μάθησης που </a:t>
            </a:r>
            <a:r>
              <a:rPr lang="en-GB" sz="2400" dirty="0">
                <a:latin typeface="Book Antiqua" panose="02040602050305030304" pitchFamily="18" charset="0"/>
              </a:rPr>
              <a:t>Efland </a:t>
            </a:r>
            <a:r>
              <a:rPr lang="el-GR" sz="2400" dirty="0">
                <a:latin typeface="Book Antiqua" panose="02040602050305030304" pitchFamily="18" charset="0"/>
              </a:rPr>
              <a:t>έχει ονομάσει</a:t>
            </a:r>
            <a:r>
              <a:rPr lang="en-GB" sz="2400" dirty="0">
                <a:latin typeface="Book Antiqua" panose="02040602050305030304" pitchFamily="18" charset="0"/>
              </a:rPr>
              <a:t> </a:t>
            </a:r>
            <a:r>
              <a:rPr lang="el-GR" sz="2400" b="1" dirty="0" smtClean="0">
                <a:latin typeface="Book Antiqua" panose="02040602050305030304" pitchFamily="18" charset="0"/>
              </a:rPr>
              <a:t>μιμητικό συμπεριφορισμό </a:t>
            </a:r>
            <a:r>
              <a:rPr lang="el-GR" sz="2400" dirty="0" smtClean="0">
                <a:latin typeface="Book Antiqua" panose="02040602050305030304" pitchFamily="18" charset="0"/>
              </a:rPr>
              <a:t>(</a:t>
            </a:r>
            <a:r>
              <a:rPr lang="en-GB" sz="2400" dirty="0" smtClean="0">
                <a:latin typeface="Book Antiqua" panose="02040602050305030304" pitchFamily="18" charset="0"/>
              </a:rPr>
              <a:t>mimetic behaviourism</a:t>
            </a:r>
            <a:r>
              <a:rPr lang="el-GR" sz="2400" dirty="0" smtClean="0">
                <a:latin typeface="Book Antiqua" panose="02040602050305030304" pitchFamily="18" charset="0"/>
              </a:rPr>
              <a:t>)</a:t>
            </a:r>
            <a:r>
              <a:rPr lang="en-GB" sz="2400" dirty="0" smtClean="0">
                <a:latin typeface="Book Antiqua" panose="02040602050305030304" pitchFamily="18" charset="0"/>
              </a:rPr>
              <a:t>: </a:t>
            </a:r>
            <a:r>
              <a:rPr lang="el-GR" sz="2400" dirty="0" smtClean="0">
                <a:latin typeface="Book Antiqua" panose="02040602050305030304" pitchFamily="18" charset="0"/>
              </a:rPr>
              <a:t>«Η τέχνη είναι μίμηση, ενώ η μάθηση συντελείται μέσω μίμησης» (</a:t>
            </a:r>
            <a:r>
              <a:rPr lang="en-GB" sz="2400" dirty="0" smtClean="0">
                <a:latin typeface="Book Antiqua" panose="02040602050305030304" pitchFamily="18" charset="0"/>
              </a:rPr>
              <a:t>“Art </a:t>
            </a:r>
            <a:r>
              <a:rPr lang="en-GB" sz="2400" dirty="0">
                <a:latin typeface="Book Antiqua" panose="02040602050305030304" pitchFamily="18" charset="0"/>
              </a:rPr>
              <a:t>is imitation, while learning is by </a:t>
            </a:r>
            <a:r>
              <a:rPr lang="en-GB" sz="2400" dirty="0" smtClean="0">
                <a:latin typeface="Book Antiqua" panose="02040602050305030304" pitchFamily="18" charset="0"/>
              </a:rPr>
              <a:t>imitation”</a:t>
            </a:r>
            <a:r>
              <a:rPr lang="el-GR" sz="2400" dirty="0" smtClean="0">
                <a:latin typeface="Book Antiqua" panose="02040602050305030304" pitchFamily="18" charset="0"/>
              </a:rPr>
              <a:t>)</a:t>
            </a:r>
            <a:r>
              <a:rPr lang="en-GB" sz="2400" dirty="0" smtClean="0">
                <a:latin typeface="Book Antiqua" panose="02040602050305030304" pitchFamily="18" charset="0"/>
              </a:rPr>
              <a:t> </a:t>
            </a:r>
            <a:r>
              <a:rPr lang="el-GR" sz="2400" dirty="0">
                <a:latin typeface="Book Antiqua" panose="02040602050305030304" pitchFamily="18" charset="0"/>
              </a:rPr>
              <a:t>(</a:t>
            </a:r>
            <a:r>
              <a:rPr lang="en-GB" sz="2400" dirty="0">
                <a:latin typeface="Book Antiqua" panose="02040602050305030304" pitchFamily="18" charset="0"/>
              </a:rPr>
              <a:t>Efland</a:t>
            </a:r>
            <a:r>
              <a:rPr lang="el-GR" sz="2400" dirty="0">
                <a:latin typeface="Book Antiqua" panose="02040602050305030304" pitchFamily="18" charset="0"/>
              </a:rPr>
              <a:t>, 1990, 14). </a:t>
            </a:r>
            <a:endParaRPr lang="en-US" sz="2400" dirty="0" smtClean="0">
              <a:latin typeface="Book Antiqua" panose="02040602050305030304" pitchFamily="18" charset="0"/>
            </a:endParaRPr>
          </a:p>
          <a:p>
            <a:pPr>
              <a:lnSpc>
                <a:spcPct val="170000"/>
              </a:lnSpc>
            </a:pPr>
            <a:r>
              <a:rPr lang="el-GR" sz="2400" dirty="0" smtClean="0">
                <a:latin typeface="Book Antiqua" panose="02040602050305030304" pitchFamily="18" charset="0"/>
              </a:rPr>
              <a:t>Οι </a:t>
            </a:r>
            <a:r>
              <a:rPr lang="el-GR" sz="2400" dirty="0">
                <a:latin typeface="Book Antiqua" panose="02040602050305030304" pitchFamily="18" charset="0"/>
              </a:rPr>
              <a:t>διδακτικές πρακτικές που βασίζονται στον μιμητικό συμπεριφορισμό έχουν χαρακτηρισθεί ως “</a:t>
            </a:r>
            <a:r>
              <a:rPr lang="el-GR" sz="2400" b="1" dirty="0">
                <a:latin typeface="Book Antiqua" panose="02040602050305030304" pitchFamily="18" charset="0"/>
              </a:rPr>
              <a:t>διδακτική τέχνη” ή “προκαθορισμένη τέχνη</a:t>
            </a:r>
            <a:r>
              <a:rPr lang="el-GR" sz="2400" dirty="0">
                <a:latin typeface="Book Antiqua" panose="02040602050305030304" pitchFamily="18" charset="0"/>
              </a:rPr>
              <a:t>”, λόγω της προκαθορισμένης φύσης των αποτελεσμάτων στα οποία αυτές οι πρακτικές οδηγούν (</a:t>
            </a:r>
            <a:r>
              <a:rPr lang="el-GR" sz="2400" dirty="0" err="1">
                <a:latin typeface="Book Antiqua" panose="02040602050305030304" pitchFamily="18" charset="0"/>
              </a:rPr>
              <a:t>Barnes</a:t>
            </a:r>
            <a:r>
              <a:rPr lang="el-GR" sz="2400" dirty="0">
                <a:latin typeface="Book Antiqua" panose="02040602050305030304" pitchFamily="18" charset="0"/>
              </a:rPr>
              <a:t>, 1987· Herberholz &amp; </a:t>
            </a:r>
            <a:r>
              <a:rPr lang="el-GR" sz="2400" dirty="0" err="1">
                <a:latin typeface="Book Antiqua" panose="02040602050305030304" pitchFamily="18" charset="0"/>
              </a:rPr>
              <a:t>Hanson</a:t>
            </a:r>
            <a:r>
              <a:rPr lang="el-GR" sz="2400" dirty="0">
                <a:latin typeface="Book Antiqua" panose="02040602050305030304" pitchFamily="18" charset="0"/>
              </a:rPr>
              <a:t>, 1995). </a:t>
            </a:r>
            <a:endParaRPr lang="el-GR" sz="2400" dirty="0" smtClean="0">
              <a:latin typeface="Book Antiqua" panose="02040602050305030304" pitchFamily="18" charset="0"/>
            </a:endParaRPr>
          </a:p>
        </p:txBody>
      </p:sp>
    </p:spTree>
    <p:extLst>
      <p:ext uri="{BB962C8B-B14F-4D97-AF65-F5344CB8AC3E}">
        <p14:creationId xmlns:p14="http://schemas.microsoft.com/office/powerpoint/2010/main" val="104299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066544" y="420624"/>
            <a:ext cx="9438068" cy="6135624"/>
          </a:xfrm>
        </p:spPr>
        <p:txBody>
          <a:bodyPr/>
          <a:lstStyle/>
          <a:p>
            <a:pPr marL="0" indent="0">
              <a:buNone/>
            </a:pPr>
            <a:endParaRPr lang="el-GR" b="1" dirty="0">
              <a:latin typeface="Book Antiqua" panose="02040602050305030304" pitchFamily="18" charset="0"/>
            </a:endParaRPr>
          </a:p>
          <a:p>
            <a:r>
              <a:rPr lang="el-GR" sz="2400" b="1" dirty="0" smtClean="0">
                <a:latin typeface="Book Antiqua" panose="02040602050305030304" pitchFamily="18" charset="0"/>
              </a:rPr>
              <a:t>Η </a:t>
            </a:r>
            <a:r>
              <a:rPr lang="el-GR" sz="2400" b="1" dirty="0">
                <a:latin typeface="Book Antiqua" panose="02040602050305030304" pitchFamily="18" charset="0"/>
              </a:rPr>
              <a:t>μέθοδος που χρησιμοποιείται είναι δασκαλοκεντρική και τα αντίστοιχα μαθήματα αυστηρά δομημένα</a:t>
            </a:r>
            <a:r>
              <a:rPr lang="el-GR" sz="2400" dirty="0">
                <a:latin typeface="Book Antiqua" panose="02040602050305030304" pitchFamily="18" charset="0"/>
              </a:rPr>
              <a:t>. </a:t>
            </a:r>
            <a:endParaRPr lang="el-GR" sz="2400" dirty="0" smtClean="0">
              <a:latin typeface="Book Antiqua" panose="02040602050305030304" pitchFamily="18" charset="0"/>
            </a:endParaRPr>
          </a:p>
          <a:p>
            <a:r>
              <a:rPr lang="el-GR" sz="2400" dirty="0" smtClean="0">
                <a:latin typeface="Book Antiqua" panose="02040602050305030304" pitchFamily="18" charset="0"/>
              </a:rPr>
              <a:t>Οι </a:t>
            </a:r>
            <a:r>
              <a:rPr lang="el-GR" sz="2400" dirty="0">
                <a:latin typeface="Book Antiqua" panose="02040602050305030304" pitchFamily="18" charset="0"/>
              </a:rPr>
              <a:t>εκπαιδευτικοί  προσφέρουν στους μαθητές μοντέλα προς μίμηση σε ένα </a:t>
            </a:r>
            <a:r>
              <a:rPr lang="el-GR" sz="2400" b="1" dirty="0">
                <a:latin typeface="Book Antiqua" panose="02040602050305030304" pitchFamily="18" charset="0"/>
              </a:rPr>
              <a:t>μαθησιακό περιβάλλον ελεγχόμενο</a:t>
            </a:r>
            <a:r>
              <a:rPr lang="el-GR" sz="2400" dirty="0">
                <a:latin typeface="Book Antiqua" panose="02040602050305030304" pitchFamily="18" charset="0"/>
              </a:rPr>
              <a:t> από τους </a:t>
            </a:r>
            <a:r>
              <a:rPr lang="el-GR" sz="2400" dirty="0" smtClean="0">
                <a:latin typeface="Book Antiqua" panose="02040602050305030304" pitchFamily="18" charset="0"/>
              </a:rPr>
              <a:t>ίδιους. </a:t>
            </a:r>
            <a:endParaRPr lang="el-GR" sz="2400" dirty="0" smtClean="0">
              <a:latin typeface="Book Antiqua" panose="02040602050305030304" pitchFamily="18" charset="0"/>
            </a:endParaRPr>
          </a:p>
          <a:p>
            <a:r>
              <a:rPr lang="el-GR" sz="2400" dirty="0" smtClean="0">
                <a:latin typeface="Book Antiqua" panose="02040602050305030304" pitchFamily="18" charset="0"/>
              </a:rPr>
              <a:t>Καθορίζουν </a:t>
            </a:r>
            <a:r>
              <a:rPr lang="el-GR" sz="2400" dirty="0">
                <a:latin typeface="Book Antiqua" panose="02040602050305030304" pitchFamily="18" charset="0"/>
              </a:rPr>
              <a:t>το θέμα και το πώς θα διδαχθεί, αποβλέποντας στην ανάπτυξη και τη βελτίωση συγκεκριμένων δεξιοτήτων (</a:t>
            </a:r>
            <a:r>
              <a:rPr lang="el-GR" sz="2400" dirty="0" err="1" smtClean="0">
                <a:latin typeface="Book Antiqua" panose="02040602050305030304" pitchFamily="18" charset="0"/>
              </a:rPr>
              <a:t>Efland</a:t>
            </a:r>
            <a:r>
              <a:rPr lang="el-GR" sz="2400" dirty="0" smtClean="0">
                <a:latin typeface="Book Antiqua" panose="02040602050305030304" pitchFamily="18" charset="0"/>
              </a:rPr>
              <a:t>). </a:t>
            </a:r>
            <a:endParaRPr lang="el-GR" sz="2400" dirty="0" smtClean="0">
              <a:latin typeface="Book Antiqua" panose="02040602050305030304" pitchFamily="18" charset="0"/>
            </a:endParaRPr>
          </a:p>
          <a:p>
            <a:r>
              <a:rPr lang="el-GR" sz="2400" dirty="0" smtClean="0">
                <a:latin typeface="Book Antiqua" panose="02040602050305030304" pitchFamily="18" charset="0"/>
              </a:rPr>
              <a:t>Προετοιμάζουν</a:t>
            </a:r>
            <a:r>
              <a:rPr lang="el-GR" sz="2400" dirty="0">
                <a:latin typeface="Book Antiqua" panose="02040602050305030304" pitchFamily="18" charset="0"/>
              </a:rPr>
              <a:t>, καθοδηγούν, ελέγχουν και αξιολογούν την πορεία και επίδοση των μαθητών βασιζόμενοι σε τυποποιημένα σχήματα και ακολουθώντας προσχεδιασμένα </a:t>
            </a:r>
            <a:r>
              <a:rPr lang="el-GR" sz="2400" dirty="0" smtClean="0">
                <a:latin typeface="Book Antiqua" panose="02040602050305030304" pitchFamily="18" charset="0"/>
              </a:rPr>
              <a:t>περιγράμματα.</a:t>
            </a:r>
            <a:endParaRPr lang="en-US" dirty="0"/>
          </a:p>
        </p:txBody>
      </p:sp>
    </p:spTree>
    <p:extLst>
      <p:ext uri="{BB962C8B-B14F-4D97-AF65-F5344CB8AC3E}">
        <p14:creationId xmlns:p14="http://schemas.microsoft.com/office/powerpoint/2010/main" val="4030283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409303"/>
            <a:ext cx="10515600" cy="5767660"/>
          </a:xfrm>
          <a:solidFill>
            <a:schemeClr val="accent2">
              <a:lumMod val="20000"/>
              <a:lumOff val="80000"/>
            </a:schemeClr>
          </a:solidFill>
        </p:spPr>
        <p:txBody>
          <a:bodyPr>
            <a:noAutofit/>
          </a:bodyPr>
          <a:lstStyle/>
          <a:p>
            <a:pPr marL="0" indent="0">
              <a:lnSpc>
                <a:spcPct val="150000"/>
              </a:lnSpc>
              <a:buNone/>
            </a:pPr>
            <a:r>
              <a:rPr lang="el-GR" sz="2000" dirty="0">
                <a:latin typeface="Book Antiqua" panose="02040602050305030304" pitchFamily="18" charset="0"/>
              </a:rPr>
              <a:t>Λόγω αυτού του προσανατολισμού της, η συγκεκριμένη προσέγγιση, στην παραδοσιακή τουλάχιστον εκδοχή της, θέτει την τάση για έκφραση των μαθητών στο περιθώριο και τους αντιμετωπίζει ως </a:t>
            </a:r>
            <a:r>
              <a:rPr lang="el-GR" sz="2000" b="1" dirty="0">
                <a:latin typeface="Book Antiqua" panose="02040602050305030304" pitchFamily="18" charset="0"/>
              </a:rPr>
              <a:t>“ατελείς ενήλικες”. </a:t>
            </a:r>
            <a:r>
              <a:rPr lang="el-GR" sz="2000" dirty="0">
                <a:latin typeface="Book Antiqua" panose="02040602050305030304" pitchFamily="18" charset="0"/>
              </a:rPr>
              <a:t>Οι μαθητές θεωρούνται ικανοί να λαμβάνουν προπαρασκευασμένη και ελεγχόμενη </a:t>
            </a:r>
            <a:r>
              <a:rPr lang="el-GR" sz="2000" dirty="0" smtClean="0">
                <a:latin typeface="Book Antiqua" panose="02040602050305030304" pitchFamily="18" charset="0"/>
              </a:rPr>
              <a:t>πληροφόρηση, </a:t>
            </a:r>
            <a:r>
              <a:rPr lang="el-GR" sz="2000" dirty="0">
                <a:latin typeface="Book Antiqua" panose="02040602050305030304" pitchFamily="18" charset="0"/>
              </a:rPr>
              <a:t>αλλά όχι εξίσου ικανοί να παράγουν δημιουργική σκέψη και </a:t>
            </a:r>
            <a:r>
              <a:rPr lang="el-GR" sz="2000" dirty="0" smtClean="0">
                <a:latin typeface="Book Antiqua" panose="02040602050305030304" pitchFamily="18" charset="0"/>
              </a:rPr>
              <a:t>πράξη. </a:t>
            </a:r>
            <a:endParaRPr lang="el-GR" sz="2000" dirty="0" smtClean="0">
              <a:latin typeface="Book Antiqua" panose="02040602050305030304" pitchFamily="18" charset="0"/>
            </a:endParaRPr>
          </a:p>
          <a:p>
            <a:pPr marL="0" indent="0">
              <a:lnSpc>
                <a:spcPct val="150000"/>
              </a:lnSpc>
              <a:buNone/>
            </a:pPr>
            <a:r>
              <a:rPr lang="el-GR" sz="2000" dirty="0" smtClean="0">
                <a:latin typeface="Book Antiqua" panose="02040602050305030304" pitchFamily="18" charset="0"/>
              </a:rPr>
              <a:t>Για </a:t>
            </a:r>
            <a:r>
              <a:rPr lang="el-GR" sz="2000" dirty="0">
                <a:latin typeface="Book Antiqua" panose="02040602050305030304" pitchFamily="18" charset="0"/>
              </a:rPr>
              <a:t>τον λόγο αυτό ακριβώς, τόσο η θεωρία στην οποία βασίζεται ο αναπαραστατισμός, όσο και οι αντίστοιχες διδακτικές στρατηγικές έχουν δεχτεί πλήθος κριτικών και έχουν κατηγορηθεί ότι υπονομεύουν την αυτοπεποίθηση των </a:t>
            </a:r>
            <a:r>
              <a:rPr lang="el-GR" sz="2000" dirty="0" smtClean="0">
                <a:latin typeface="Book Antiqua" panose="02040602050305030304" pitchFamily="18" charset="0"/>
              </a:rPr>
              <a:t>παιδιών. </a:t>
            </a:r>
            <a:endParaRPr lang="el-GR" sz="2000" dirty="0" smtClean="0">
              <a:latin typeface="Book Antiqua" panose="02040602050305030304" pitchFamily="18" charset="0"/>
            </a:endParaRPr>
          </a:p>
          <a:p>
            <a:pPr marL="0" indent="0">
              <a:lnSpc>
                <a:spcPct val="150000"/>
              </a:lnSpc>
              <a:buNone/>
            </a:pPr>
            <a:r>
              <a:rPr lang="el-GR" sz="2000" dirty="0" smtClean="0">
                <a:latin typeface="Book Antiqua" panose="02040602050305030304" pitchFamily="18" charset="0"/>
              </a:rPr>
              <a:t>Ωστόσο</a:t>
            </a:r>
            <a:r>
              <a:rPr lang="el-GR" sz="2000" dirty="0">
                <a:latin typeface="Book Antiqua" panose="02040602050305030304" pitchFamily="18" charset="0"/>
              </a:rPr>
              <a:t>, οι προσεγγίσεις που απορρέουν από τη συγκεκριμένη αισθητική θεώρηση </a:t>
            </a:r>
            <a:r>
              <a:rPr lang="el-GR" sz="2000" b="1" dirty="0">
                <a:latin typeface="Book Antiqua" panose="02040602050305030304" pitchFamily="18" charset="0"/>
              </a:rPr>
              <a:t>παραμένουν μια σημαντική τάση στην αισθητική αγωγή και η συνεισφορά τους δεν μπορεί να παραγνωρισθεί</a:t>
            </a:r>
            <a:r>
              <a:rPr lang="el-GR" sz="2000" dirty="0">
                <a:latin typeface="Book Antiqua" panose="02040602050305030304" pitchFamily="18" charset="0"/>
              </a:rPr>
              <a:t>. </a:t>
            </a:r>
            <a:endParaRPr lang="en-US" sz="2000" dirty="0"/>
          </a:p>
        </p:txBody>
      </p:sp>
    </p:spTree>
    <p:extLst>
      <p:ext uri="{BB962C8B-B14F-4D97-AF65-F5344CB8AC3E}">
        <p14:creationId xmlns:p14="http://schemas.microsoft.com/office/powerpoint/2010/main" val="359992649"/>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1552</TotalTime>
  <Words>1071</Words>
  <Application>Microsoft Office PowerPoint</Application>
  <PresentationFormat>Ευρεία οθόνη</PresentationFormat>
  <Paragraphs>45</Paragraphs>
  <Slides>13</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13</vt:i4>
      </vt:variant>
    </vt:vector>
  </HeadingPairs>
  <TitlesOfParts>
    <vt:vector size="20" baseType="lpstr">
      <vt:lpstr>Arial</vt:lpstr>
      <vt:lpstr>Book Antiqua</vt:lpstr>
      <vt:lpstr>Century Gothic</vt:lpstr>
      <vt:lpstr>Garamond</vt:lpstr>
      <vt:lpstr>Times New Roman</vt:lpstr>
      <vt:lpstr>Wingdings 3</vt:lpstr>
      <vt:lpstr>Θρόισμα</vt:lpstr>
      <vt:lpstr>Σύνδεση αισθητικών θεωρήσεων  και Αισθητικής Αγωγής  Αναπαραστασιακότητα και Αισθητική Αγωγή     </vt:lpstr>
      <vt:lpstr>Παρουσίαση του PowerPoint</vt:lpstr>
      <vt:lpstr>Παρουσίαση του PowerPoint</vt:lpstr>
      <vt:lpstr>Παρουσίαση του PowerPoint</vt:lpstr>
      <vt:lpstr>     Malcolm Morley,  SS Amsterdam in Front of Rotterdam, 1966  Liquitex on canvas, 62 x 84 in.</vt:lpstr>
      <vt:lpstr>    Picasso,  Les Demoiselles d’Avignon, 1907</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Αλέκα</dc:creator>
  <cp:lastModifiedBy>user</cp:lastModifiedBy>
  <cp:revision>116</cp:revision>
  <dcterms:created xsi:type="dcterms:W3CDTF">2018-02-19T09:31:03Z</dcterms:created>
  <dcterms:modified xsi:type="dcterms:W3CDTF">2023-10-31T14:56:38Z</dcterms:modified>
</cp:coreProperties>
</file>