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9" r:id="rId3"/>
    <p:sldId id="261" r:id="rId4"/>
    <p:sldId id="265" r:id="rId5"/>
    <p:sldId id="262" r:id="rId6"/>
    <p:sldId id="283" r:id="rId7"/>
    <p:sldId id="284" r:id="rId8"/>
    <p:sldId id="285" r:id="rId9"/>
    <p:sldId id="286" r:id="rId10"/>
    <p:sldId id="287" r:id="rId11"/>
    <p:sldId id="288" r:id="rId12"/>
    <p:sldId id="289" r:id="rId13"/>
    <p:sldId id="290" r:id="rId14"/>
    <p:sldId id="291" r:id="rId15"/>
    <p:sldId id="292" r:id="rId16"/>
    <p:sldId id="293"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294" r:id="rId33"/>
    <p:sldId id="295" r:id="rId34"/>
    <p:sldId id="281" r:id="rId35"/>
    <p:sldId id="282" r:id="rId36"/>
    <p:sldId id="28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9" autoAdjust="0"/>
    <p:restoredTop sz="94660"/>
  </p:normalViewPr>
  <p:slideViewPr>
    <p:cSldViewPr>
      <p:cViewPr varScale="1">
        <p:scale>
          <a:sx n="74" d="100"/>
          <a:sy n="74" d="100"/>
        </p:scale>
        <p:origin x="3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16/3/2015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Ειδικά Μαθηματικά</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a:t>
            </a:r>
            <a:r>
              <a:rPr lang="en-US" sz="2800" b="1" dirty="0" smtClean="0">
                <a:solidFill>
                  <a:schemeClr val="tx1"/>
                </a:solidFill>
              </a:rPr>
              <a:t>3</a:t>
            </a:r>
            <a:r>
              <a:rPr lang="el-GR" sz="2800" b="1" dirty="0" smtClean="0">
                <a:solidFill>
                  <a:schemeClr val="tx1"/>
                </a:solidFill>
              </a:rPr>
              <a:t>:</a:t>
            </a:r>
            <a:r>
              <a:rPr lang="en-US" sz="2800" b="1" dirty="0" smtClean="0">
                <a:solidFill>
                  <a:schemeClr val="tx1"/>
                </a:solidFill>
              </a:rPr>
              <a:t> </a:t>
            </a:r>
            <a:r>
              <a:rPr lang="el-GR" sz="2800" dirty="0" smtClean="0">
                <a:solidFill>
                  <a:schemeClr val="tx1"/>
                </a:solidFill>
              </a:rPr>
              <a:t>Εξισώσεις </a:t>
            </a:r>
            <a:r>
              <a:rPr lang="el-GR" sz="2800" dirty="0">
                <a:solidFill>
                  <a:schemeClr val="tx1"/>
                </a:solidFill>
              </a:rPr>
              <a:t>υπερβολικού </a:t>
            </a:r>
            <a:r>
              <a:rPr lang="el-GR" sz="2800" dirty="0" smtClean="0">
                <a:solidFill>
                  <a:schemeClr val="tx1"/>
                </a:solidFill>
              </a:rPr>
              <a:t>τύπου</a:t>
            </a:r>
            <a:endParaRPr lang="en-US" sz="2800" dirty="0" smtClean="0">
              <a:solidFill>
                <a:schemeClr val="tx1"/>
              </a:solidFill>
            </a:endParaRPr>
          </a:p>
          <a:p>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62992" y="5827238"/>
            <a:ext cx="1572904" cy="554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θεώρημα της μοναδικότητας της λύσεως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smtClean="0"/>
                  <a:t>Θεωρούμε ότι </a:t>
                </a:r>
                <a:r>
                  <a:rPr lang="el-GR" dirty="0"/>
                  <a:t>η </a:t>
                </a:r>
                <a:r>
                  <a:rPr lang="el-GR" dirty="0" smtClean="0"/>
                  <a:t>συνάρτηση θέσεως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a:t>και οι δεύτερες παράγωγοι  αυτής είναι συνεχείς στο διάστημα ορισμού </a:t>
                </a:r>
                <a14:m>
                  <m:oMath xmlns:m="http://schemas.openxmlformats.org/officeDocument/2006/math">
                    <m:r>
                      <a:rPr lang="en-US">
                        <a:latin typeface="Cambria Math" panose="02040503050406030204" pitchFamily="18" charset="0"/>
                      </a:rPr>
                      <m:t>0≤</m:t>
                    </m:r>
                    <m:r>
                      <m:rPr>
                        <m:nor/>
                      </m:rPr>
                      <a:rPr lang="en-US" i="1">
                        <a:latin typeface="Cambria Math" panose="02040503050406030204" pitchFamily="18" charset="0"/>
                      </a:rPr>
                      <m:t>x</m:t>
                    </m:r>
                    <m:r>
                      <a:rPr lang="en-US">
                        <a:latin typeface="Cambria Math" panose="02040503050406030204" pitchFamily="18" charset="0"/>
                      </a:rPr>
                      <m:t>≤</m:t>
                    </m:r>
                    <m:r>
                      <m:rPr>
                        <m:nor/>
                      </m:rPr>
                      <a:rPr lang="en-US" i="1">
                        <a:latin typeface="Cambria Math" panose="02040503050406030204" pitchFamily="18" charset="0"/>
                      </a:rPr>
                      <m:t>L</m:t>
                    </m:r>
                  </m:oMath>
                </a14:m>
                <a:r>
                  <a:rPr lang="el-GR" dirty="0" smtClean="0"/>
                  <a:t> </a:t>
                </a:r>
                <a:r>
                  <a:rPr lang="el-GR" dirty="0"/>
                  <a:t>και υποθέτουμε ότι υπάρχουν δύο λύσεις , </a:t>
                </a:r>
                <a:r>
                  <a:rPr lang="el-GR" dirty="0" smtClean="0"/>
                  <a:t>η</a:t>
                </a:r>
                <a:r>
                  <a:rPr lang="en-US" dirty="0" smtClean="0"/>
                  <a:t> </a:t>
                </a:r>
                <a14:m>
                  <m:oMath xmlns:m="http://schemas.openxmlformats.org/officeDocument/2006/math">
                    <m:sSub>
                      <m:sSubPr>
                        <m:ctrlPr>
                          <a:rPr lang="en-US" i="1">
                            <a:latin typeface="Cambria Math" panose="02040503050406030204" pitchFamily="18" charset="0"/>
                          </a:rPr>
                        </m:ctrlPr>
                      </m:sSubPr>
                      <m:e>
                        <m:r>
                          <m:rPr>
                            <m:nor/>
                          </m:rPr>
                          <a:rPr lang="en-US"/>
                          <m:t>u</m:t>
                        </m:r>
                      </m:e>
                      <m:sub>
                        <m:r>
                          <m:rPr>
                            <m:nor/>
                          </m:rPr>
                          <a:rPr lang="en-US" i="1"/>
                          <m:t>1</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n-US" dirty="0" smtClean="0"/>
                  <a:t> </a:t>
                </a:r>
                <a:r>
                  <a:rPr lang="el-GR" dirty="0" smtClean="0"/>
                  <a:t>και </a:t>
                </a:r>
                <a:r>
                  <a:rPr lang="el-GR" dirty="0"/>
                  <a:t>η </a:t>
                </a:r>
                <a14:m>
                  <m:oMath xmlns:m="http://schemas.openxmlformats.org/officeDocument/2006/math">
                    <m:sSub>
                      <m:sSubPr>
                        <m:ctrlPr>
                          <a:rPr lang="en-US" i="1">
                            <a:latin typeface="Cambria Math" panose="02040503050406030204" pitchFamily="18" charset="0"/>
                          </a:rPr>
                        </m:ctrlPr>
                      </m:sSubPr>
                      <m:e>
                        <m:r>
                          <m:rPr>
                            <m:nor/>
                          </m:rPr>
                          <a:rPr lang="en-US"/>
                          <m:t>u</m:t>
                        </m:r>
                      </m:e>
                      <m:sub>
                        <m:r>
                          <a:rPr lang="en-US" b="0" i="1" smtClean="0">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l-GR" dirty="0" smtClean="0"/>
                  <a:t>. </a:t>
                </a:r>
                <a:r>
                  <a:rPr lang="el-GR" dirty="0"/>
                  <a:t>Λαμβάνουμε την διαφορά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m:t>U</m:t>
                      </m:r>
                      <m:r>
                        <m:rPr>
                          <m:nor/>
                        </m:rPr>
                        <a:rPr lang="en-US"/>
                        <m:t>(</m:t>
                      </m:r>
                      <m:r>
                        <m:rPr>
                          <m:nor/>
                        </m:rPr>
                        <a:rPr lang="en-US"/>
                        <m:t>x</m:t>
                      </m:r>
                      <m:r>
                        <m:rPr>
                          <m:nor/>
                        </m:rPr>
                        <a:rPr lang="en-US"/>
                        <m:t>,</m:t>
                      </m:r>
                      <m:r>
                        <m:rPr>
                          <m:nor/>
                        </m:rPr>
                        <a:rPr lang="en-US"/>
                        <m:t>t</m:t>
                      </m:r>
                      <m:r>
                        <m:rPr>
                          <m:nor/>
                        </m:rPr>
                        <a:rPr lang="en-US"/>
                        <m:t>)</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      (1)</m:t>
                      </m:r>
                    </m:oMath>
                  </m:oMathPara>
                </a14:m>
                <a:endParaRPr lang="en-US" dirty="0" smtClean="0"/>
              </a:p>
              <a:p>
                <a:pPr marL="0" indent="0">
                  <a:buNone/>
                </a:pPr>
                <a:endParaRPr lang="en-US" dirty="0"/>
              </a:p>
              <a:p>
                <a:r>
                  <a:rPr lang="el-GR" dirty="0"/>
                  <a:t>Προφανώς η συνάρτηση </a:t>
                </a:r>
                <a14:m>
                  <m:oMath xmlns:m="http://schemas.openxmlformats.org/officeDocument/2006/math">
                    <m:r>
                      <m:rPr>
                        <m:nor/>
                      </m:rPr>
                      <a:rPr lang="en-US"/>
                      <m:t>U</m:t>
                    </m:r>
                    <m:r>
                      <m:rPr>
                        <m:nor/>
                      </m:rPr>
                      <a:rPr lang="en-US"/>
                      <m:t>(</m:t>
                    </m:r>
                    <m:r>
                      <m:rPr>
                        <m:nor/>
                      </m:rPr>
                      <a:rPr lang="en-US"/>
                      <m:t>x</m:t>
                    </m:r>
                    <m:r>
                      <m:rPr>
                        <m:nor/>
                      </m:rPr>
                      <a:rPr lang="en-US"/>
                      <m:t>,</m:t>
                    </m:r>
                    <m:r>
                      <m:rPr>
                        <m:nor/>
                      </m:rPr>
                      <a:rPr lang="en-US"/>
                      <m:t>t</m:t>
                    </m:r>
                    <m:r>
                      <m:rPr>
                        <m:nor/>
                      </m:rPr>
                      <a:rPr lang="en-US"/>
                      <m:t>)</m:t>
                    </m:r>
                  </m:oMath>
                </a14:m>
                <a:r>
                  <a:rPr lang="el-GR" dirty="0"/>
                  <a:t> ικανοποιεί την διαφορική </a:t>
                </a:r>
                <a:r>
                  <a:rPr lang="el-GR" dirty="0" smtClean="0"/>
                  <a:t>εξίσωση</a:t>
                </a:r>
                <a:r>
                  <a:rPr lang="en-US" dirty="0" smtClean="0"/>
                  <a:t> </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𝑈</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𝑈</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b="0" i="0" smtClean="0">
                          <a:latin typeface="Cambria Math" panose="02040503050406030204" pitchFamily="18" charset="0"/>
                        </a:rPr>
                        <m:t>     (2)</m:t>
                      </m:r>
                    </m:oMath>
                  </m:oMathPara>
                </a14:m>
                <a:endParaRPr lang="en-US" dirty="0" smtClean="0"/>
              </a:p>
              <a:p>
                <a:pPr marL="0" indent="0">
                  <a:buNone/>
                </a:pPr>
                <a:endParaRPr lang="en-US" dirty="0"/>
              </a:p>
              <a:p>
                <a:r>
                  <a:rPr lang="el-GR" dirty="0"/>
                  <a:t>Οι  συνοριακές συνθήκες που ικανοποιούν την </a:t>
                </a:r>
                <a:r>
                  <a:rPr lang="el-GR" dirty="0" smtClean="0"/>
                  <a:t>(</a:t>
                </a:r>
                <a:r>
                  <a:rPr lang="en-US" dirty="0" smtClean="0"/>
                  <a:t>2</a:t>
                </a:r>
                <a:r>
                  <a:rPr lang="el-GR" dirty="0" smtClean="0"/>
                  <a:t>) 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m:t>U</m:t>
                      </m:r>
                      <m:d>
                        <m:dPr>
                          <m:ctrlPr>
                            <a:rPr lang="en-US" i="1">
                              <a:latin typeface="Cambria Math" panose="02040503050406030204" pitchFamily="18" charset="0"/>
                            </a:rPr>
                          </m:ctrlPr>
                        </m:dPr>
                        <m:e>
                          <m:r>
                            <a:rPr lang="en-US">
                              <a:latin typeface="Cambria Math" panose="02040503050406030204" pitchFamily="18" charset="0"/>
                            </a:rPr>
                            <m:t>0,</m:t>
                          </m:r>
                          <m:r>
                            <m:rPr>
                              <m:nor/>
                            </m:rPr>
                            <a:rPr lang="en-US" i="1">
                              <a:latin typeface="Cambria Math" panose="02040503050406030204" pitchFamily="18" charset="0"/>
                            </a:rPr>
                            <m:t>t</m:t>
                          </m:r>
                        </m:e>
                      </m:d>
                      <m:r>
                        <a:rPr lang="en-US">
                          <a:latin typeface="Cambria Math" panose="02040503050406030204" pitchFamily="18" charset="0"/>
                        </a:rPr>
                        <m:t>=0</m:t>
                      </m:r>
                      <m:r>
                        <a:rPr lang="en-US" b="0" i="0" smtClean="0">
                          <a:latin typeface="Cambria Math" panose="02040503050406030204" pitchFamily="18" charset="0"/>
                        </a:rPr>
                        <m:t>       </m:t>
                      </m:r>
                      <m:r>
                        <m:rPr>
                          <m:sty m:val="p"/>
                        </m:rPr>
                        <a:rPr lang="el-GR" b="0" i="0" smtClean="0">
                          <a:latin typeface="Cambria Math" panose="02040503050406030204" pitchFamily="18" charset="0"/>
                        </a:rPr>
                        <m:t>και</m:t>
                      </m:r>
                      <m:r>
                        <m:rPr>
                          <m:nor/>
                        </m:rPr>
                        <a:rPr lang="el-GR" b="0" i="0" smtClean="0">
                          <a:latin typeface="Cambria Math" panose="02040503050406030204" pitchFamily="18" charset="0"/>
                        </a:rPr>
                        <m:t>     </m:t>
                      </m:r>
                      <m:r>
                        <m:rPr>
                          <m:nor/>
                        </m:rPr>
                        <a:rPr lang="en-US"/>
                        <m:t>U</m:t>
                      </m:r>
                      <m:r>
                        <a:rPr lang="en-US">
                          <a:latin typeface="Cambria Math" panose="02040503050406030204" pitchFamily="18" charset="0"/>
                        </a:rPr>
                        <m:t>(</m:t>
                      </m:r>
                      <m:r>
                        <m:rPr>
                          <m:sty m:val="p"/>
                        </m:rPr>
                        <a:rPr lang="en-US" b="0" i="0" smtClean="0">
                          <a:latin typeface="Cambria Math" panose="02040503050406030204" pitchFamily="18" charset="0"/>
                        </a:rPr>
                        <m:t>L</m:t>
                      </m:r>
                      <m:r>
                        <a:rPr lang="en-US">
                          <a:latin typeface="Cambria Math" panose="02040503050406030204" pitchFamily="18" charset="0"/>
                        </a:rPr>
                        <m:t>,</m:t>
                      </m:r>
                      <m:r>
                        <m:rPr>
                          <m:nor/>
                        </m:rPr>
                        <a:rPr lang="en-US" i="1">
                          <a:latin typeface="Cambria Math" panose="02040503050406030204" pitchFamily="18" charset="0"/>
                        </a:rPr>
                        <m:t>t</m:t>
                      </m:r>
                      <m:r>
                        <a:rPr lang="en-US">
                          <a:latin typeface="Cambria Math" panose="02040503050406030204" pitchFamily="18" charset="0"/>
                        </a:rPr>
                        <m:t>)=0</m:t>
                      </m:r>
                    </m:oMath>
                  </m:oMathPara>
                </a14:m>
                <a:endParaRPr lang="en-US" dirty="0"/>
              </a:p>
              <a:p>
                <a:pPr marL="0" indent="0">
                  <a:buNone/>
                </a:pPr>
                <a:endParaRPr lang="en-US" dirty="0"/>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667" t="-2022"/>
                </a:stretch>
              </a:blipFill>
            </p:spPr>
            <p:txBody>
              <a:bodyPr/>
              <a:lstStyle/>
              <a:p>
                <a:r>
                  <a:rPr lang="en-US">
                    <a:noFill/>
                  </a:rPr>
                  <a:t> </a:t>
                </a:r>
              </a:p>
            </p:txBody>
          </p:sp>
        </mc:Fallback>
      </mc:AlternateContent>
    </p:spTree>
    <p:extLst>
      <p:ext uri="{BB962C8B-B14F-4D97-AF65-F5344CB8AC3E}">
        <p14:creationId xmlns:p14="http://schemas.microsoft.com/office/powerpoint/2010/main" val="299036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θεώρημα της μοναδικότητας της λύσεως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l-GR" dirty="0" smtClean="0"/>
                  <a:t>Για να αποδείξουμε ότι υπάρχει μόνο μία λύση αρκεί να αποδείξουμε ότι η συνάρτηση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=0</m:t>
                    </m:r>
                  </m:oMath>
                </a14:m>
                <a:r>
                  <a:rPr lang="en-US" dirty="0" smtClean="0"/>
                  <a:t>.</a:t>
                </a:r>
              </a:p>
              <a:p>
                <a:endParaRPr lang="en-US" dirty="0"/>
              </a:p>
              <a:p>
                <a:r>
                  <a:rPr lang="el-GR" dirty="0"/>
                  <a:t>Προς τούτο θεωρούμε την μηχανική ενέργεια της χορδής κατά την στιγμή </a:t>
                </a:r>
                <a:r>
                  <a:rPr lang="en-US" dirty="0" smtClean="0"/>
                  <a:t>t</a:t>
                </a:r>
                <a:r>
                  <a:rPr lang="el-GR" dirty="0" smtClean="0"/>
                  <a:t>, </a:t>
                </a:r>
                <a:r>
                  <a:rPr lang="el-GR" dirty="0"/>
                  <a:t>η οποία  ισούται με </a:t>
                </a:r>
                <a:r>
                  <a:rPr lang="en-US" dirty="0" smtClean="0"/>
                  <a:t> </a:t>
                </a:r>
              </a:p>
              <a:p>
                <a:pPr marL="0" indent="0">
                  <a:buNone/>
                </a:pPr>
                <a14:m>
                  <m:oMathPara xmlns:m="http://schemas.openxmlformats.org/officeDocument/2006/math">
                    <m:oMathParaPr>
                      <m:jc m:val="centerGroup"/>
                    </m:oMathParaPr>
                    <m:oMath xmlns:m="http://schemas.openxmlformats.org/officeDocument/2006/math">
                      <m:r>
                        <m:rPr>
                          <m:nor/>
                        </m:rPr>
                        <a:rPr lang="en-US"/>
                        <m:t>E</m:t>
                      </m:r>
                      <m:r>
                        <m:rPr>
                          <m:nor/>
                        </m:rPr>
                        <a:rPr lang="en-US"/>
                        <m:t>(</m:t>
                      </m:r>
                      <m:r>
                        <m:rPr>
                          <m:nor/>
                        </m:rPr>
                        <a:rPr lang="en-US"/>
                        <m:t>t</m:t>
                      </m:r>
                      <m:r>
                        <m:rPr>
                          <m:nor/>
                        </m:rPr>
                        <a:rPr lang="en-US"/>
                        <m:t>)=</m:t>
                      </m:r>
                      <m:f>
                        <m:fPr>
                          <m:ctrlPr>
                            <a:rPr lang="en-US" i="1">
                              <a:latin typeface="Cambria Math" panose="02040503050406030204" pitchFamily="18" charset="0"/>
                            </a:rPr>
                          </m:ctrlPr>
                        </m:fPr>
                        <m:num>
                          <m:r>
                            <m:rPr>
                              <m:nor/>
                            </m:rPr>
                            <a:rPr lang="en-US" i="1"/>
                            <m:t>1</m:t>
                          </m:r>
                        </m:num>
                        <m:den>
                          <m:r>
                            <m:rPr>
                              <m:nor/>
                            </m:rPr>
                            <a:rPr lang="en-US" i="1"/>
                            <m:t>2</m:t>
                          </m:r>
                        </m:den>
                      </m:f>
                      <m:nary>
                        <m:naryPr>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0</m:t>
                          </m:r>
                        </m:sub>
                        <m:sup>
                          <m:r>
                            <m:rPr>
                              <m:nor/>
                            </m:rPr>
                            <a:rPr lang="en-US" i="1">
                              <a:latin typeface="Cambria Math" panose="02040503050406030204" pitchFamily="18" charset="0"/>
                            </a:rPr>
                            <m:t>L</m:t>
                          </m:r>
                        </m:sup>
                        <m:e>
                          <m:d>
                            <m:dPr>
                              <m:begChr m:val="["/>
                              <m:endChr m:val="]"/>
                              <m:ctrlPr>
                                <a:rPr lang="en-US" i="1">
                                  <a:latin typeface="Cambria Math" panose="02040503050406030204" pitchFamily="18" charset="0"/>
                                </a:rPr>
                              </m:ctrlPr>
                            </m:dPr>
                            <m:e>
                              <m:r>
                                <m:rPr>
                                  <m:nor/>
                                </m:rPr>
                                <a:rPr lang="en-US" i="1">
                                  <a:latin typeface="Cambria Math" panose="02040503050406030204" pitchFamily="18" charset="0"/>
                                </a:rPr>
                                <m:t>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e>
                                  </m:d>
                                </m:e>
                                <m:sup>
                                  <m:r>
                                    <a:rPr lang="en-US">
                                      <a:latin typeface="Cambria Math" panose="02040503050406030204" pitchFamily="18" charset="0"/>
                                    </a:rPr>
                                    <m:t>2</m:t>
                                  </m:r>
                                </m:sup>
                              </m:sSup>
                              <m:r>
                                <m:rPr>
                                  <m:nor/>
                                </m:rPr>
                                <a:rPr lang="en-US" i="1">
                                  <a:latin typeface="Cambria Math" panose="02040503050406030204" pitchFamily="18" charset="0"/>
                                </a:rPr>
                                <m:t>+</m:t>
                              </m:r>
                              <m:r>
                                <m:rPr>
                                  <m:nor/>
                                </m:rPr>
                                <a:rPr lang="en-US" i="1">
                                  <a:latin typeface="Cambria Math" panose="02040503050406030204" pitchFamily="18" charset="0"/>
                                </a:rPr>
                                <m:t>τ</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sty m:val="p"/>
                                            </m:rPr>
                                            <a:rPr lang="en-US">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sup>
                                  <m:r>
                                    <a:rPr lang="en-US">
                                      <a:latin typeface="Cambria Math" panose="02040503050406030204" pitchFamily="18" charset="0"/>
                                    </a:rPr>
                                    <m:t>2</m:t>
                                  </m:r>
                                </m:sup>
                              </m:sSup>
                            </m:e>
                          </m:d>
                        </m:e>
                      </m:nary>
                      <m:r>
                        <m:rPr>
                          <m:nor/>
                        </m:rPr>
                        <a:rPr lang="en-US" i="1">
                          <a:latin typeface="Cambria Math" panose="02040503050406030204" pitchFamily="18" charset="0"/>
                        </a:rPr>
                        <m:t>dx</m:t>
                      </m:r>
                    </m:oMath>
                  </m:oMathPara>
                </a14:m>
                <a:endParaRPr lang="en-US" dirty="0" smtClean="0"/>
              </a:p>
              <a:p>
                <a:pPr marL="0" indent="0">
                  <a:buNone/>
                </a:pPr>
                <a:endParaRPr lang="en-US" dirty="0"/>
              </a:p>
              <a:p>
                <a:r>
                  <a:rPr lang="el-GR" dirty="0"/>
                  <a:t>Η εξίσωση της ενεργείας ισχύει για κάθε </a:t>
                </a:r>
                <a:r>
                  <a:rPr lang="en-US" dirty="0" smtClean="0"/>
                  <a:t>u</a:t>
                </a:r>
                <a:r>
                  <a:rPr lang="el-GR" dirty="0" smtClean="0"/>
                  <a:t>, </a:t>
                </a:r>
                <a:r>
                  <a:rPr lang="el-GR" dirty="0"/>
                  <a:t>ισχύει συνεπώς και για </a:t>
                </a:r>
                <a:r>
                  <a:rPr lang="el-GR" dirty="0" smtClean="0"/>
                  <a:t>απομάκρυνση</a:t>
                </a:r>
                <a:r>
                  <a:rPr lang="en-US" dirty="0" smtClean="0"/>
                  <a:t> </a:t>
                </a:r>
                <a14:m>
                  <m:oMath xmlns:m="http://schemas.openxmlformats.org/officeDocument/2006/math">
                    <m:r>
                      <m:rPr>
                        <m:nor/>
                      </m:rPr>
                      <a:rPr lang="en-US"/>
                      <m:t>U</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2</m:t>
                        </m:r>
                      </m:sub>
                    </m:sSub>
                  </m:oMath>
                </a14:m>
                <a:r>
                  <a:rPr lang="en-US" dirty="0" smtClean="0"/>
                  <a:t>.</a:t>
                </a:r>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561" r="-1111" b="-1482"/>
                </a:stretch>
              </a:blipFill>
            </p:spPr>
            <p:txBody>
              <a:bodyPr/>
              <a:lstStyle/>
              <a:p>
                <a:r>
                  <a:rPr lang="en-US">
                    <a:noFill/>
                  </a:rPr>
                  <a:t> </a:t>
                </a:r>
              </a:p>
            </p:txBody>
          </p:sp>
        </mc:Fallback>
      </mc:AlternateContent>
    </p:spTree>
    <p:extLst>
      <p:ext uri="{BB962C8B-B14F-4D97-AF65-F5344CB8AC3E}">
        <p14:creationId xmlns:p14="http://schemas.microsoft.com/office/powerpoint/2010/main" val="25419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θεώρημα της μοναδικότητας της λύσεως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a:t>Η ενέργεια, η οποία αντιστοιχεί στην συνάρτηση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oMath>
                </a14:m>
                <a:r>
                  <a:rPr lang="el-GR" dirty="0"/>
                  <a:t> </a:t>
                </a:r>
                <a:r>
                  <a:rPr lang="el-GR" dirty="0" smtClean="0"/>
                  <a:t>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nor/>
                            </m:rPr>
                            <a:rPr lang="en-US"/>
                            <m:t>E</m:t>
                          </m:r>
                        </m:e>
                        <m:sub>
                          <m:r>
                            <m:rPr>
                              <m:nor/>
                            </m:rPr>
                            <a:rPr lang="en-US" i="1"/>
                            <m:t>U</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1</m:t>
                          </m:r>
                        </m:num>
                        <m:den>
                          <m:r>
                            <m:rPr>
                              <m:nor/>
                            </m:rPr>
                            <a:rPr lang="en-US" i="1">
                              <a:latin typeface="Cambria Math" panose="02040503050406030204" pitchFamily="18" charset="0"/>
                            </a:rPr>
                            <m:t>2</m:t>
                          </m:r>
                        </m:den>
                      </m:f>
                      <m:nary>
                        <m:naryPr>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0</m:t>
                          </m:r>
                        </m:sub>
                        <m:sup>
                          <m:r>
                            <m:rPr>
                              <m:nor/>
                            </m:rPr>
                            <a:rPr lang="en-US" i="1">
                              <a:latin typeface="Cambria Math" panose="02040503050406030204" pitchFamily="18" charset="0"/>
                            </a:rPr>
                            <m:t>L</m:t>
                          </m:r>
                        </m:sup>
                        <m:e>
                          <m:d>
                            <m:dPr>
                              <m:begChr m:val="["/>
                              <m:endChr m:val="]"/>
                              <m:ctrlPr>
                                <a:rPr lang="en-US" i="1">
                                  <a:latin typeface="Cambria Math" panose="02040503050406030204" pitchFamily="18" charset="0"/>
                                </a:rPr>
                              </m:ctrlPr>
                            </m:dPr>
                            <m:e>
                              <m:r>
                                <m:rPr>
                                  <m:nor/>
                                </m:rPr>
                                <a:rPr lang="en-US" i="1">
                                  <a:latin typeface="Cambria Math" panose="02040503050406030204" pitchFamily="18" charset="0"/>
                                </a:rPr>
                                <m:t>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e>
                                  </m:d>
                                </m:e>
                                <m:sup>
                                  <m:r>
                                    <a:rPr lang="en-US">
                                      <a:latin typeface="Cambria Math" panose="02040503050406030204" pitchFamily="18" charset="0"/>
                                    </a:rPr>
                                    <m:t>2</m:t>
                                  </m:r>
                                </m:sup>
                              </m:sSup>
                              <m:r>
                                <m:rPr>
                                  <m:nor/>
                                </m:rPr>
                                <a:rPr lang="en-US" i="1">
                                  <a:latin typeface="Cambria Math" panose="02040503050406030204" pitchFamily="18" charset="0"/>
                                </a:rPr>
                                <m:t>+</m:t>
                              </m:r>
                              <m:r>
                                <m:rPr>
                                  <m:nor/>
                                </m:rPr>
                                <a:rPr lang="en-US" i="1">
                                  <a:latin typeface="Cambria Math" panose="02040503050406030204" pitchFamily="18" charset="0"/>
                                </a:rPr>
                                <m:t>τ</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sup>
                                  <m:r>
                                    <a:rPr lang="en-US">
                                      <a:latin typeface="Cambria Math" panose="02040503050406030204" pitchFamily="18" charset="0"/>
                                    </a:rPr>
                                    <m:t>2</m:t>
                                  </m:r>
                                </m:sup>
                              </m:sSup>
                            </m:e>
                          </m:d>
                        </m:e>
                      </m:nary>
                      <m:r>
                        <m:rPr>
                          <m:nor/>
                        </m:rPr>
                        <a:rPr lang="en-US" i="1">
                          <a:latin typeface="Cambria Math" panose="02040503050406030204" pitchFamily="18" charset="0"/>
                        </a:rPr>
                        <m:t>dx</m:t>
                      </m:r>
                    </m:oMath>
                  </m:oMathPara>
                </a14:m>
                <a:endParaRPr lang="en-US" dirty="0" smtClean="0"/>
              </a:p>
              <a:p>
                <a:pPr marL="0" indent="0">
                  <a:buNone/>
                </a:pPr>
                <a:endParaRPr lang="en-US" dirty="0"/>
              </a:p>
              <a:p>
                <a:r>
                  <a:rPr lang="el-GR" dirty="0" err="1"/>
                  <a:t>Παραγωγίζουμε</a:t>
                </a:r>
                <a:r>
                  <a:rPr lang="el-GR" dirty="0"/>
                  <a:t> την έκφραση αυτήν ως προς τον χρόνο οπότε </a:t>
                </a:r>
                <a:r>
                  <a:rPr lang="el-GR" dirty="0" smtClean="0"/>
                  <a:t>λαμβάνουμε</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nor/>
                                </m:rPr>
                                <a:rPr lang="en-US"/>
                                <m:t>dE</m:t>
                              </m:r>
                            </m:e>
                            <m:sub>
                              <m:r>
                                <m:rPr>
                                  <m:nor/>
                                </m:rPr>
                                <a:rPr lang="en-US" i="1"/>
                                <m:t>U</m:t>
                              </m:r>
                            </m:sub>
                          </m:sSub>
                          <m:r>
                            <a:rPr lang="en-US">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m:rPr>
                              <m:nor/>
                            </m:rPr>
                            <a:rPr lang="en-US" i="1">
                              <a:latin typeface="Cambria Math" panose="02040503050406030204" pitchFamily="18" charset="0"/>
                            </a:rPr>
                            <m:t>dt</m:t>
                          </m:r>
                        </m:den>
                      </m:f>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0</m:t>
                          </m:r>
                        </m:sub>
                        <m:sup>
                          <m:r>
                            <m:rPr>
                              <m:nor/>
                            </m:rPr>
                            <a:rPr lang="en-US" i="1">
                              <a:latin typeface="Cambria Math" panose="02040503050406030204" pitchFamily="18" charset="0"/>
                            </a:rPr>
                            <m:t>L</m:t>
                          </m:r>
                        </m:sup>
                        <m:e>
                          <m:d>
                            <m:dPr>
                              <m:ctrlPr>
                                <a:rPr lang="en-US" i="1">
                                  <a:latin typeface="Cambria Math" panose="02040503050406030204" pitchFamily="18" charset="0"/>
                                </a:rPr>
                              </m:ctrlPr>
                            </m:dPr>
                            <m:e>
                              <m:r>
                                <m:rPr>
                                  <m:nor/>
                                </m:rPr>
                                <a:rPr lang="en-US" i="1">
                                  <a:latin typeface="Cambria Math" panose="02040503050406030204" pitchFamily="18" charset="0"/>
                                </a:rPr>
                                <m:t>ρ</m:t>
                              </m:r>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nor/>
                                    </m:rPr>
                                    <a:rPr lang="en-US" i="1">
                                      <a:latin typeface="Cambria Math" panose="02040503050406030204" pitchFamily="18" charset="0"/>
                                    </a:rPr>
                                    <m:t>U</m:t>
                                  </m:r>
                                </m:num>
                                <m:den>
                                  <m: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i="1">
                                          <a:latin typeface="Cambria Math" panose="02040503050406030204" pitchFamily="18" charset="0"/>
                                        </a:rPr>
                                        <m:t>t</m:t>
                                      </m:r>
                                    </m:e>
                                    <m:sup>
                                      <m:r>
                                        <m:rPr>
                                          <m:nor/>
                                        </m:rPr>
                                        <a:rPr lang="en-US" i="1">
                                          <a:latin typeface="Cambria Math" panose="02040503050406030204" pitchFamily="18" charset="0"/>
                                        </a:rPr>
                                        <m:t>2</m:t>
                                      </m:r>
                                    </m:sup>
                                  </m:sSup>
                                </m:den>
                              </m:f>
                              <m:r>
                                <m:rPr>
                                  <m:nor/>
                                </m:rPr>
                                <a:rPr lang="en-US" i="1">
                                  <a:latin typeface="Cambria Math" panose="02040503050406030204" pitchFamily="18" charset="0"/>
                                </a:rPr>
                                <m:t>+</m:t>
                              </m:r>
                              <m:r>
                                <m:rPr>
                                  <m:nor/>
                                </m:rPr>
                                <a:rPr lang="en-US" i="1">
                                  <a:latin typeface="Cambria Math" panose="02040503050406030204" pitchFamily="18" charset="0"/>
                                </a:rPr>
                                <m:t>τ</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r>
                                    <a:rPr lang="en-US">
                                      <a:latin typeface="Cambria Math" panose="02040503050406030204" pitchFamily="18" charset="0"/>
                                    </a:rPr>
                                    <m:t>𝜕</m:t>
                                  </m:r>
                                  <m:r>
                                    <m:rPr>
                                      <m:nor/>
                                    </m:rPr>
                                    <a:rPr lang="en-US" i="1">
                                      <a:latin typeface="Cambria Math" panose="02040503050406030204" pitchFamily="18" charset="0"/>
                                    </a:rPr>
                                    <m:t>t</m:t>
                                  </m:r>
                                </m:den>
                              </m:f>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nary>
                      <m:r>
                        <m:rPr>
                          <m:nor/>
                        </m:rPr>
                        <a:rPr lang="en-US" i="1">
                          <a:latin typeface="Cambria Math" panose="02040503050406030204" pitchFamily="18" charset="0"/>
                        </a:rPr>
                        <m:t>dx</m:t>
                      </m:r>
                    </m:oMath>
                  </m:oMathPara>
                </a14:m>
                <a:endParaRPr lang="en-US" dirty="0"/>
              </a:p>
              <a:p>
                <a:endParaRPr lang="en-US" dirty="0" smtClean="0"/>
              </a:p>
              <a:p>
                <a:endParaRPr lang="en-US" dirty="0"/>
              </a:p>
              <a:p>
                <a:endParaRPr lang="en-US" dirty="0"/>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667" t="-2022"/>
                </a:stretch>
              </a:blipFill>
            </p:spPr>
            <p:txBody>
              <a:bodyPr/>
              <a:lstStyle/>
              <a:p>
                <a:r>
                  <a:rPr lang="en-US">
                    <a:noFill/>
                  </a:rPr>
                  <a:t> </a:t>
                </a:r>
              </a:p>
            </p:txBody>
          </p:sp>
        </mc:Fallback>
      </mc:AlternateContent>
    </p:spTree>
    <p:extLst>
      <p:ext uri="{BB962C8B-B14F-4D97-AF65-F5344CB8AC3E}">
        <p14:creationId xmlns:p14="http://schemas.microsoft.com/office/powerpoint/2010/main" val="35918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θεώρημα της μοναδικότητας της λύσεως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r>
                  <a:rPr lang="el-GR" dirty="0" smtClean="0"/>
                  <a:t>Η παραπάνω εξίσωση ανάγεται στην </a:t>
                </a:r>
              </a:p>
              <a:p>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nor/>
                            </m:rPr>
                            <a:rPr lang="en-US"/>
                            <m:t>E</m:t>
                          </m:r>
                        </m:e>
                        <m:sub>
                          <m:r>
                            <m:rPr>
                              <m:nor/>
                            </m:rPr>
                            <a:rPr lang="en-US" i="1"/>
                            <m:t>U</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1</m:t>
                          </m:r>
                        </m:num>
                        <m:den>
                          <m:r>
                            <m:rPr>
                              <m:nor/>
                            </m:rPr>
                            <a:rPr lang="en-US" i="1">
                              <a:latin typeface="Cambria Math" panose="02040503050406030204" pitchFamily="18" charset="0"/>
                            </a:rPr>
                            <m:t>2</m:t>
                          </m:r>
                        </m:den>
                      </m:f>
                      <m:nary>
                        <m:naryPr>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0</m:t>
                          </m:r>
                        </m:sub>
                        <m:sup>
                          <m:r>
                            <m:rPr>
                              <m:nor/>
                            </m:rPr>
                            <a:rPr lang="en-US" i="1">
                              <a:latin typeface="Cambria Math" panose="02040503050406030204" pitchFamily="18" charset="0"/>
                            </a:rPr>
                            <m:t>L</m:t>
                          </m:r>
                        </m:sup>
                        <m:e>
                          <m:d>
                            <m:dPr>
                              <m:begChr m:val="["/>
                              <m:endChr m:val="]"/>
                              <m:ctrlPr>
                                <a:rPr lang="en-US" i="1">
                                  <a:latin typeface="Cambria Math" panose="02040503050406030204" pitchFamily="18" charset="0"/>
                                </a:rPr>
                              </m:ctrlPr>
                            </m:dPr>
                            <m:e>
                              <m:r>
                                <m:rPr>
                                  <m:nor/>
                                </m:rPr>
                                <a:rPr lang="en-US" i="1">
                                  <a:latin typeface="Cambria Math" panose="02040503050406030204" pitchFamily="18" charset="0"/>
                                </a:rPr>
                                <m:t>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e>
                                  </m:d>
                                </m:e>
                                <m:sup>
                                  <m:r>
                                    <a:rPr lang="en-US">
                                      <a:latin typeface="Cambria Math" panose="02040503050406030204" pitchFamily="18" charset="0"/>
                                    </a:rPr>
                                    <m:t>2</m:t>
                                  </m:r>
                                </m:sup>
                              </m:sSup>
                              <m:r>
                                <m:rPr>
                                  <m:nor/>
                                </m:rPr>
                                <a:rPr lang="en-US" i="1">
                                  <a:latin typeface="Cambria Math" panose="02040503050406030204" pitchFamily="18" charset="0"/>
                                </a:rPr>
                                <m:t>+</m:t>
                              </m:r>
                              <m:r>
                                <m:rPr>
                                  <m:nor/>
                                </m:rPr>
                                <a:rPr lang="en-US" i="1">
                                  <a:latin typeface="Cambria Math" panose="02040503050406030204" pitchFamily="18" charset="0"/>
                                </a:rPr>
                                <m:t>τ</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sup>
                                  <m:r>
                                    <a:rPr lang="en-US">
                                      <a:latin typeface="Cambria Math" panose="02040503050406030204" pitchFamily="18" charset="0"/>
                                    </a:rPr>
                                    <m:t>2</m:t>
                                  </m:r>
                                </m:sup>
                              </m:sSup>
                            </m:e>
                          </m:d>
                        </m:e>
                      </m:nary>
                      <m:r>
                        <m:rPr>
                          <m:nor/>
                        </m:rPr>
                        <a:rPr lang="en-US" i="1">
                          <a:latin typeface="Cambria Math" panose="02040503050406030204" pitchFamily="18" charset="0"/>
                        </a:rPr>
                        <m:t>dx</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E</m:t>
                          </m:r>
                        </m:e>
                        <m:sub>
                          <m:r>
                            <m:rPr>
                              <m:nor/>
                            </m:rPr>
                            <a:rPr lang="en-US" i="1">
                              <a:latin typeface="Cambria Math" panose="02040503050406030204" pitchFamily="18" charset="0"/>
                            </a:rPr>
                            <m:t>U</m:t>
                          </m:r>
                        </m:sub>
                      </m:sSub>
                      <m:r>
                        <a:rPr lang="en-US">
                          <a:latin typeface="Cambria Math" panose="02040503050406030204" pitchFamily="18" charset="0"/>
                        </a:rPr>
                        <m:t>(0</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σταθ</m:t>
                      </m:r>
                      <m:r>
                        <m:rPr>
                          <m:nor/>
                        </m:rPr>
                        <a:rPr lang="en-US" i="1">
                          <a:latin typeface="Cambria Math" panose="02040503050406030204" pitchFamily="18" charset="0"/>
                        </a:rPr>
                        <m:t>.</m:t>
                      </m:r>
                    </m:oMath>
                  </m:oMathPara>
                </a14:m>
                <a:endParaRPr lang="en-US" dirty="0"/>
              </a:p>
              <a:p>
                <a:endParaRPr lang="el-GR" dirty="0" smtClean="0"/>
              </a:p>
              <a:p>
                <a:r>
                  <a:rPr lang="el-GR" dirty="0"/>
                  <a:t>Ακολούθως εφαρμόζουμε </a:t>
                </a:r>
                <a:r>
                  <a:rPr lang="el-GR" dirty="0" smtClean="0"/>
                  <a:t>τις </a:t>
                </a:r>
                <a:r>
                  <a:rPr lang="el-GR" dirty="0"/>
                  <a:t>αρχικές συνθήκες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m:t>
                        </m:r>
                      </m:e>
                    </m:d>
                    <m:r>
                      <a:rPr lang="en-US" b="0" i="1" smtClean="0">
                        <a:latin typeface="Cambria Math" panose="02040503050406030204" pitchFamily="18" charset="0"/>
                      </a:rPr>
                      <m:t>=0</m:t>
                    </m:r>
                  </m:oMath>
                </a14:m>
                <a:r>
                  <a:rPr lang="en-US" dirty="0" smtClean="0"/>
                  <a:t> </a:t>
                </a:r>
                <a:r>
                  <a:rPr lang="el-GR" dirty="0" smtClean="0"/>
                  <a:t>και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𝑈</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=0</m:t>
                    </m:r>
                  </m:oMath>
                </a14:m>
                <a:r>
                  <a:rPr lang="el-GR" dirty="0" smtClean="0"/>
                  <a:t> </a:t>
                </a:r>
                <a:r>
                  <a:rPr lang="el-GR" dirty="0"/>
                  <a:t>και </a:t>
                </a:r>
                <a:r>
                  <a:rPr lang="el-GR" dirty="0" smtClean="0"/>
                  <a:t>παίρνουμε</a:t>
                </a:r>
              </a:p>
              <a:p>
                <a:endParaRPr lang="el-GR"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nor/>
                            </m:rPr>
                            <a:rPr lang="en-US"/>
                            <m:t>E</m:t>
                          </m:r>
                        </m:e>
                        <m:sub>
                          <m:r>
                            <m:rPr>
                              <m:nor/>
                            </m:rPr>
                            <a:rPr lang="en-US" i="1"/>
                            <m:t>U</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1</m:t>
                          </m:r>
                        </m:num>
                        <m:den>
                          <m:r>
                            <m:rPr>
                              <m:nor/>
                            </m:rPr>
                            <a:rPr lang="en-US" i="1">
                              <a:latin typeface="Cambria Math" panose="02040503050406030204" pitchFamily="18" charset="0"/>
                            </a:rPr>
                            <m:t>2</m:t>
                          </m:r>
                        </m:den>
                      </m:f>
                      <m:nary>
                        <m:naryPr>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0</m:t>
                          </m:r>
                        </m:sub>
                        <m:sup>
                          <m:r>
                            <m:rPr>
                              <m:nor/>
                            </m:rPr>
                            <a:rPr lang="en-US" i="1">
                              <a:latin typeface="Cambria Math" panose="02040503050406030204" pitchFamily="18" charset="0"/>
                            </a:rPr>
                            <m:t>L</m:t>
                          </m:r>
                        </m:sup>
                        <m:e>
                          <m:d>
                            <m:dPr>
                              <m:begChr m:val="["/>
                              <m:endChr m:val="]"/>
                              <m:ctrlPr>
                                <a:rPr lang="en-US" i="1">
                                  <a:latin typeface="Cambria Math" panose="02040503050406030204" pitchFamily="18" charset="0"/>
                                </a:rPr>
                              </m:ctrlPr>
                            </m:dPr>
                            <m:e>
                              <m:r>
                                <m:rPr>
                                  <m:nor/>
                                </m:rPr>
                                <a:rPr lang="en-US" i="1">
                                  <a:latin typeface="Cambria Math" panose="02040503050406030204" pitchFamily="18" charset="0"/>
                                </a:rPr>
                                <m:t>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e>
                                  </m:d>
                                </m:e>
                                <m:sup>
                                  <m:r>
                                    <a:rPr lang="en-US">
                                      <a:latin typeface="Cambria Math" panose="02040503050406030204" pitchFamily="18" charset="0"/>
                                    </a:rPr>
                                    <m:t>2</m:t>
                                  </m:r>
                                </m:sup>
                              </m:sSup>
                              <m:r>
                                <m:rPr>
                                  <m:nor/>
                                </m:rPr>
                                <a:rPr lang="en-US" i="1">
                                  <a:latin typeface="Cambria Math" panose="02040503050406030204" pitchFamily="18" charset="0"/>
                                </a:rPr>
                                <m:t>+</m:t>
                              </m:r>
                              <m:r>
                                <m:rPr>
                                  <m:nor/>
                                </m:rPr>
                                <a:rPr lang="en-US" i="1">
                                  <a:latin typeface="Cambria Math" panose="02040503050406030204" pitchFamily="18" charset="0"/>
                                </a:rPr>
                                <m:t>τ</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sup>
                                  <m:r>
                                    <a:rPr lang="en-US">
                                      <a:latin typeface="Cambria Math" panose="02040503050406030204" pitchFamily="18" charset="0"/>
                                    </a:rPr>
                                    <m:t>2</m:t>
                                  </m:r>
                                </m:sup>
                              </m:sSup>
                            </m:e>
                          </m:d>
                        </m:e>
                      </m:nary>
                      <m:r>
                        <m:rPr>
                          <m:nor/>
                        </m:rPr>
                        <a:rPr lang="en-US" i="1">
                          <a:latin typeface="Cambria Math" panose="02040503050406030204" pitchFamily="18" charset="0"/>
                        </a:rPr>
                        <m:t>dx</m:t>
                      </m:r>
                      <m:r>
                        <a:rPr lang="en-US">
                          <a:latin typeface="Cambria Math" panose="02040503050406030204" pitchFamily="18" charset="0"/>
                        </a:rPr>
                        <m:t>=</m:t>
                      </m:r>
                      <m:r>
                        <m:rPr>
                          <m:nor/>
                        </m:rPr>
                        <a:rPr lang="en-US" i="1">
                          <a:latin typeface="Cambria Math" panose="02040503050406030204" pitchFamily="18" charset="0"/>
                        </a:rPr>
                        <m:t>0</m:t>
                      </m:r>
                    </m:oMath>
                  </m:oMathPara>
                </a14:m>
                <a:endParaRPr lang="en-US" dirty="0"/>
              </a:p>
              <a:p>
                <a:endParaRPr lang="el-GR"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444" t="-1887"/>
                </a:stretch>
              </a:blipFill>
            </p:spPr>
            <p:txBody>
              <a:bodyPr/>
              <a:lstStyle/>
              <a:p>
                <a:r>
                  <a:rPr lang="en-US">
                    <a:noFill/>
                  </a:rPr>
                  <a:t> </a:t>
                </a:r>
              </a:p>
            </p:txBody>
          </p:sp>
        </mc:Fallback>
      </mc:AlternateContent>
    </p:spTree>
    <p:extLst>
      <p:ext uri="{BB962C8B-B14F-4D97-AF65-F5344CB8AC3E}">
        <p14:creationId xmlns:p14="http://schemas.microsoft.com/office/powerpoint/2010/main" val="197609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θεώρημα της μοναδικότητας της λύσεως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smtClean="0"/>
                  <a:t>Άρα</a:t>
                </a:r>
              </a:p>
              <a:p>
                <a:pPr marL="0" indent="0">
                  <a:buNone/>
                </a:pPr>
                <a14:m>
                  <m:oMathPara xmlns:m="http://schemas.openxmlformats.org/officeDocument/2006/math">
                    <m:oMathParaPr>
                      <m:jc m:val="centerGroup"/>
                    </m:oMathParaPr>
                    <m:oMath xmlns:m="http://schemas.openxmlformats.org/officeDocument/2006/math">
                      <m:r>
                        <m:rPr>
                          <m:nor/>
                        </m:rPr>
                        <a:rPr lang="en-US"/>
                        <m:t>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t</m:t>
                                  </m:r>
                                </m:den>
                              </m:f>
                            </m:e>
                          </m:d>
                        </m:e>
                        <m:sup>
                          <m:r>
                            <a:rPr lang="en-US">
                              <a:latin typeface="Cambria Math" panose="02040503050406030204" pitchFamily="18" charset="0"/>
                            </a:rPr>
                            <m:t>2</m:t>
                          </m:r>
                        </m:sup>
                      </m:sSup>
                      <m:r>
                        <m:rPr>
                          <m:nor/>
                        </m:rPr>
                        <a:rPr lang="en-US" i="1">
                          <a:latin typeface="Cambria Math" panose="02040503050406030204" pitchFamily="18" charset="0"/>
                        </a:rPr>
                        <m:t>+</m:t>
                      </m:r>
                      <m:r>
                        <m:rPr>
                          <m:nor/>
                        </m:rPr>
                        <a:rPr lang="en-US" i="1">
                          <a:latin typeface="Cambria Math" panose="02040503050406030204" pitchFamily="18" charset="0"/>
                        </a:rPr>
                        <m:t>τ</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num>
                                <m:den>
                                  <m:r>
                                    <a:rPr lang="en-US">
                                      <a:latin typeface="Cambria Math" panose="02040503050406030204" pitchFamily="18" charset="0"/>
                                    </a:rPr>
                                    <m:t>𝜕</m:t>
                                  </m:r>
                                  <m:r>
                                    <m:rPr>
                                      <m:nor/>
                                    </m:rPr>
                                    <a:rPr lang="en-US" i="1">
                                      <a:latin typeface="Cambria Math" panose="02040503050406030204" pitchFamily="18" charset="0"/>
                                    </a:rPr>
                                    <m:t>x</m:t>
                                  </m:r>
                                </m:den>
                              </m:f>
                            </m:e>
                          </m:d>
                        </m:e>
                        <m:sup>
                          <m:r>
                            <a:rPr lang="en-US">
                              <a:latin typeface="Cambria Math" panose="02040503050406030204" pitchFamily="18" charset="0"/>
                            </a:rPr>
                            <m:t>2</m:t>
                          </m:r>
                        </m:sup>
                      </m:sSup>
                      <m:r>
                        <a:rPr lang="en-US">
                          <a:latin typeface="Cambria Math" panose="02040503050406030204" pitchFamily="18" charset="0"/>
                        </a:rPr>
                        <m:t>=0</m:t>
                      </m:r>
                    </m:oMath>
                  </m:oMathPara>
                </a14:m>
                <a:endParaRPr lang="el-GR" dirty="0" smtClean="0"/>
              </a:p>
              <a:p>
                <a:endParaRPr lang="el-GR" dirty="0"/>
              </a:p>
              <a:p>
                <a:r>
                  <a:rPr lang="el-GR" dirty="0"/>
                  <a:t>Τούτο σημαίνει ότι έκαστος προσθετέος ισούται με το μηδέν. Θέτουμε λοιπόν </a:t>
                </a:r>
                <a:endParaRPr lang="en-US" dirty="0"/>
              </a:p>
              <a:p>
                <a:pPr marL="0" indent="0">
                  <a:buNone/>
                </a:pPr>
                <a:r>
                  <a:rPr lang="en-US" dirty="0" smtClean="0"/>
                  <a:t>                  </a:t>
                </a:r>
                <a:r>
                  <a:rPr lang="el-GR" dirty="0" smtClean="0"/>
                  <a:t>                      </a:t>
                </a:r>
                <a:r>
                  <a:rPr lang="en-US" dirty="0" smtClean="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a:latin typeface="Cambria Math" panose="02040503050406030204" pitchFamily="18" charset="0"/>
                          </a:rPr>
                          <m:t>𝜕</m:t>
                        </m:r>
                        <m:r>
                          <m:rPr>
                            <m:nor/>
                          </m:rPr>
                          <a:rPr lang="en-US" i="1">
                            <a:latin typeface="Cambria Math" panose="02040503050406030204" pitchFamily="18" charset="0"/>
                          </a:rPr>
                          <m:t>t</m:t>
                        </m:r>
                      </m:den>
                    </m:f>
                    <m:r>
                      <a:rPr lang="en-US">
                        <a:latin typeface="Cambria Math" panose="02040503050406030204" pitchFamily="18" charset="0"/>
                      </a:rPr>
                      <m:t>=0</m:t>
                    </m:r>
                  </m:oMath>
                </a14:m>
                <a:r>
                  <a:rPr lang="el-GR" dirty="0" smtClean="0"/>
                  <a:t> και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a:latin typeface="Cambria Math" panose="02040503050406030204" pitchFamily="18" charset="0"/>
                          </a:rPr>
                          <m:t>𝜕</m:t>
                        </m:r>
                        <m:r>
                          <m:rPr>
                            <m:nor/>
                          </m:rPr>
                          <a:rPr lang="en-US" b="0" i="1" smtClean="0">
                            <a:latin typeface="Cambria Math" panose="02040503050406030204" pitchFamily="18" charset="0"/>
                          </a:rPr>
                          <m:t>x</m:t>
                        </m:r>
                      </m:den>
                    </m:f>
                    <m:r>
                      <a:rPr lang="en-US">
                        <a:latin typeface="Cambria Math" panose="02040503050406030204" pitchFamily="18" charset="0"/>
                      </a:rPr>
                      <m:t>=0</m:t>
                    </m:r>
                  </m:oMath>
                </a14:m>
                <a:endParaRPr lang="en-US" dirty="0" smtClean="0"/>
              </a:p>
              <a:p>
                <a:pPr marL="0" indent="0">
                  <a:buNone/>
                </a:pPr>
                <a:endParaRPr lang="en-US" dirty="0" smtClean="0"/>
              </a:p>
              <a:p>
                <a:pPr marL="0" indent="0">
                  <a:buNone/>
                </a:pPr>
                <a:r>
                  <a:rPr lang="el-GR" dirty="0"/>
                  <a:t>και εν συνεχεία ολοκληρώνουμε , οπότε τελικά προκύπτει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𝐶</m:t>
                    </m:r>
                  </m:oMath>
                </a14:m>
                <a:r>
                  <a:rPr lang="en-US" dirty="0" smtClean="0"/>
                  <a:t>.</a:t>
                </a:r>
              </a:p>
              <a:p>
                <a:pPr marL="0" indent="0">
                  <a:buNone/>
                </a:pPr>
                <a:endParaRPr lang="en-US" dirty="0"/>
              </a:p>
              <a:p>
                <a:r>
                  <a:rPr lang="el-GR" dirty="0"/>
                  <a:t>Η σχέση αυτή ισχύει για </a:t>
                </a:r>
                <a:r>
                  <a:rPr lang="el-GR" dirty="0" smtClean="0"/>
                  <a:t>κάθε</a:t>
                </a:r>
                <a:r>
                  <a:rPr lang="en-US" dirty="0" smtClean="0"/>
                  <a:t> t,</a:t>
                </a:r>
                <a:r>
                  <a:rPr lang="el-GR" dirty="0" smtClean="0"/>
                  <a:t> άρα</a:t>
                </a:r>
                <a:r>
                  <a:rPr lang="en-US" dirty="0" smtClean="0"/>
                  <a:t>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e>
                    </m:d>
                    <m:r>
                      <a:rPr lang="en-US" i="1">
                        <a:latin typeface="Cambria Math" panose="02040503050406030204" pitchFamily="18" charset="0"/>
                      </a:rPr>
                      <m:t>=</m:t>
                    </m:r>
                    <m:r>
                      <a:rPr lang="en-US" b="0" i="1" smtClean="0">
                        <a:latin typeface="Cambria Math" panose="02040503050406030204" pitchFamily="18" charset="0"/>
                      </a:rPr>
                      <m:t>0</m:t>
                    </m:r>
                  </m:oMath>
                </a14:m>
                <a:r>
                  <a:rPr lang="el-GR" dirty="0" smtClean="0"/>
                  <a:t>,</a:t>
                </a:r>
                <a:r>
                  <a:rPr lang="en-US" dirty="0" smtClean="0"/>
                  <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=0</m:t>
                    </m:r>
                  </m:oMath>
                </a14:m>
                <a:r>
                  <a:rPr lang="en-US" dirty="0" smtClean="0"/>
                  <a:t> </a:t>
                </a:r>
                <a:r>
                  <a:rPr lang="el-GR" dirty="0" smtClean="0"/>
                  <a:t>και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𝑡</m:t>
                        </m:r>
                      </m:e>
                    </m:d>
                    <m:r>
                      <a:rPr lang="en-US" i="1">
                        <a:latin typeface="Cambria Math" panose="02040503050406030204" pitchFamily="18" charset="0"/>
                      </a:rPr>
                      <m:t>=0</m:t>
                    </m:r>
                  </m:oMath>
                </a14:m>
                <a:r>
                  <a:rPr lang="en-US" dirty="0"/>
                  <a:t> </a:t>
                </a:r>
                <a:r>
                  <a:rPr lang="en-US" dirty="0" smtClean="0"/>
                  <a:t>. </a:t>
                </a:r>
                <a:endParaRPr lang="el-GR" dirty="0" smtClean="0"/>
              </a:p>
              <a:p>
                <a:endParaRPr lang="el-GR" dirty="0" smtClean="0"/>
              </a:p>
              <a:p>
                <a:r>
                  <a:rPr lang="el-GR" dirty="0" smtClean="0"/>
                  <a:t>Επομένως </a:t>
                </a:r>
                <a14:m>
                  <m:oMath xmlns:m="http://schemas.openxmlformats.org/officeDocument/2006/math">
                    <m:sSub>
                      <m:sSubPr>
                        <m:ctrlPr>
                          <a:rPr lang="en-US" i="1">
                            <a:latin typeface="Cambria Math" panose="02040503050406030204" pitchFamily="18" charset="0"/>
                          </a:rPr>
                        </m:ctrlPr>
                      </m:sSubPr>
                      <m:e>
                        <m:r>
                          <m:rPr>
                            <m:nor/>
                          </m:rPr>
                          <a:rPr lang="en-US"/>
                          <m:t>u</m:t>
                        </m:r>
                      </m:e>
                      <m:sub>
                        <m:r>
                          <m:rPr>
                            <m:nor/>
                          </m:rPr>
                          <a:rPr lang="en-US" i="1"/>
                          <m:t>1</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endParaRPr lang="en-US" dirty="0"/>
              </a:p>
              <a:p>
                <a:endParaRPr lang="en-US" dirty="0"/>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417033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a:t>Το στάσιμο κύμα. Η ομογενής </a:t>
                </a:r>
                <a:r>
                  <a:rPr lang="el-GR" b="1" dirty="0" smtClean="0"/>
                  <a:t>εξίσωση</a:t>
                </a:r>
                <a:endParaRPr lang="en-US" b="1" dirty="0" smtClean="0"/>
              </a:p>
              <a:p>
                <a:pPr marL="0" indent="0">
                  <a:buNone/>
                </a:pPr>
                <a:endParaRPr lang="en-US" b="1" dirty="0"/>
              </a:p>
              <a:p>
                <a:r>
                  <a:rPr lang="el-GR" dirty="0"/>
                  <a:t>Το πρόβλημα περιγράφεται από την  διαφορική εξίσωση του κύματος σε αβαρή χορδή με σταθερά άκρα απουσία εξωτερικών </a:t>
                </a:r>
                <a:r>
                  <a:rPr lang="el-GR" dirty="0" smtClean="0"/>
                  <a:t>δυνάμεων, </a:t>
                </a:r>
                <a:r>
                  <a:rPr lang="el-GR" dirty="0"/>
                  <a:t>η οποία </a:t>
                </a:r>
                <a:r>
                  <a:rPr lang="el-GR" dirty="0" smtClean="0"/>
                  <a:t>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oMath>
                  </m:oMathPara>
                </a14:m>
                <a:endParaRPr lang="en-US" dirty="0" smtClean="0"/>
              </a:p>
              <a:p>
                <a:pPr marL="0" indent="0">
                  <a:buNone/>
                </a:pPr>
                <a:endParaRPr lang="en-US" dirty="0"/>
              </a:p>
              <a:p>
                <a:pPr marL="0" indent="0">
                  <a:buNone/>
                </a:pPr>
                <a:r>
                  <a:rPr lang="el-GR" dirty="0"/>
                  <a:t>και </a:t>
                </a:r>
                <a:r>
                  <a:rPr lang="el-GR" dirty="0" err="1"/>
                  <a:t>διέπεται</a:t>
                </a:r>
                <a:r>
                  <a:rPr lang="el-GR" dirty="0"/>
                  <a:t> από τις ακόλουθες συνοριακές και αρχικές συνθήκες</a:t>
                </a:r>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=0,</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m:oMathPara>
                </a14:m>
                <a:endParaRPr lang="en-US" dirty="0" smtClean="0"/>
              </a:p>
              <a:p>
                <a:pPr marL="0" indent="0">
                  <a:buNone/>
                </a:pPr>
                <a:endParaRPr lang="en-US" dirty="0"/>
              </a:p>
              <a:p>
                <a:r>
                  <a:rPr lang="el-GR" dirty="0"/>
                  <a:t>Αναζητούμε </a:t>
                </a:r>
                <a:r>
                  <a:rPr lang="el-GR" dirty="0" smtClean="0"/>
                  <a:t>λύση </a:t>
                </a:r>
                <a:r>
                  <a:rPr lang="el-GR" dirty="0"/>
                  <a:t>υπό μορφή </a:t>
                </a:r>
                <a:r>
                  <a:rPr lang="el-GR" dirty="0" err="1"/>
                  <a:t>χωριζομένων</a:t>
                </a:r>
                <a:r>
                  <a:rPr lang="el-GR" dirty="0"/>
                  <a:t> </a:t>
                </a:r>
                <a:r>
                  <a:rPr lang="el-GR" dirty="0" smtClean="0"/>
                  <a:t>μεταβλητών</a:t>
                </a:r>
                <a:r>
                  <a:rPr lang="en-US" dirty="0" smtClean="0"/>
                  <a:t>. </a:t>
                </a:r>
                <a:r>
                  <a:rPr lang="el-GR" dirty="0"/>
                  <a:t>Θέτουμε  επομένως  στην </a:t>
                </a:r>
                <a14:m>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𝑋</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n-US" dirty="0" smtClean="0"/>
                  <a:t>.</a:t>
                </a: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307965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(2)</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85000" lnSpcReduction="20000"/>
              </a:bodyPr>
              <a:lstStyle/>
              <a:p>
                <a:pPr marL="0" indent="0">
                  <a:buNone/>
                </a:pPr>
                <a:r>
                  <a:rPr lang="el-GR" b="1" dirty="0" smtClean="0"/>
                  <a:t>Το στάσιμο κύμα. Η ομογενής </a:t>
                </a:r>
                <a:r>
                  <a:rPr lang="el-GR" b="1" dirty="0" smtClean="0"/>
                  <a:t>εξίσωση (2)</a:t>
                </a:r>
                <a:endParaRPr lang="en-US" b="1" dirty="0" smtClean="0"/>
              </a:p>
              <a:p>
                <a:pPr marL="0" indent="0">
                  <a:buNone/>
                </a:pPr>
                <a:endParaRPr lang="en-US" b="1" dirty="0"/>
              </a:p>
              <a:p>
                <a:r>
                  <a:rPr lang="el-GR" dirty="0"/>
                  <a:t>Λ</a:t>
                </a:r>
                <a:r>
                  <a:rPr lang="el-GR" dirty="0" smtClean="0"/>
                  <a:t>αμβάνουμε την σχέση</a:t>
                </a:r>
                <a:endParaRPr lang="en-US"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a:latin typeface="Cambria Math" panose="02040503050406030204" pitchFamily="18" charset="0"/>
                                    </a:rPr>
                                    <m:t>′</m:t>
                                  </m:r>
                                </m:sup>
                              </m:sSup>
                            </m:e>
                            <m:sup>
                              <m:r>
                                <a:rPr lang="en-US">
                                  <a:latin typeface="Cambria Math" panose="02040503050406030204" pitchFamily="18" charset="0"/>
                                </a:rPr>
                                <m:t>′</m:t>
                              </m:r>
                            </m:sup>
                          </m:sSup>
                        </m:num>
                        <m:den>
                          <m:r>
                            <a:rPr lang="en-US" i="1">
                              <a:latin typeface="Cambria Math" panose="02040503050406030204" pitchFamily="18" charset="0"/>
                            </a:rPr>
                            <m:t>𝑇</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a:latin typeface="Cambria Math" panose="02040503050406030204" pitchFamily="18" charset="0"/>
                                    </a:rPr>
                                    <m:t>′</m:t>
                                  </m:r>
                                </m:sup>
                              </m:sSup>
                            </m:e>
                            <m:sup>
                              <m:r>
                                <a:rPr lang="en-US">
                                  <a:latin typeface="Cambria Math" panose="02040503050406030204" pitchFamily="18" charset="0"/>
                                </a:rPr>
                                <m:t>′</m:t>
                              </m:r>
                            </m:sup>
                          </m:sSup>
                        </m:num>
                        <m:den>
                          <m:r>
                            <a:rPr lang="en-US" i="1">
                              <a:latin typeface="Cambria Math" panose="02040503050406030204" pitchFamily="18" charset="0"/>
                            </a:rPr>
                            <m:t>𝑋</m:t>
                          </m:r>
                        </m:den>
                      </m:f>
                    </m:oMath>
                  </m:oMathPara>
                </a14:m>
                <a:endParaRPr lang="el-GR" dirty="0" smtClean="0"/>
              </a:p>
              <a:p>
                <a:pPr marL="0" indent="0">
                  <a:buNone/>
                </a:pPr>
                <a:endParaRPr lang="el-GR" dirty="0"/>
              </a:p>
              <a:p>
                <a:r>
                  <a:rPr lang="el-GR" dirty="0"/>
                  <a:t>Από την αρχική εξίσωση προκύπτουν συνεπώς δύο κανονικές διαφορικές εξισώσεις, οι ακόλουθες</a:t>
                </a:r>
                <a:r>
                  <a:rPr lang="el-GR" dirty="0" smtClean="0"/>
                  <a:t>:</a:t>
                </a:r>
                <a:endParaRPr lang="en-US"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a:latin typeface="Cambria Math" panose="02040503050406030204" pitchFamily="18" charset="0"/>
                                </a:rPr>
                                <m:t>′</m:t>
                              </m:r>
                            </m:sup>
                          </m:sSup>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𝐶𝑋</m:t>
                      </m:r>
                      <m:r>
                        <a:rPr lang="en-US">
                          <a:latin typeface="Cambria Math" panose="02040503050406030204" pitchFamily="18" charset="0"/>
                        </a:rPr>
                        <m:t>=0</m:t>
                      </m:r>
                      <m:r>
                        <a:rPr lang="el-GR" b="0" i="0" smtClean="0">
                          <a:latin typeface="Cambria Math" panose="02040503050406030204" pitchFamily="18" charset="0"/>
                        </a:rPr>
                        <m:t>, </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0" i="1" smtClean="0">
                                  <a:latin typeface="Cambria Math" panose="02040503050406030204" pitchFamily="18" charset="0"/>
                                </a:rPr>
                                <m:t>𝑇</m:t>
                              </m:r>
                            </m:e>
                            <m:sup>
                              <m:r>
                                <a:rPr lang="en-US">
                                  <a:latin typeface="Cambria Math" panose="02040503050406030204" pitchFamily="18" charset="0"/>
                                </a:rPr>
                                <m:t>′</m:t>
                              </m:r>
                            </m:sup>
                          </m:sSup>
                        </m:e>
                        <m:sup>
                          <m:r>
                            <a:rPr lang="en-US">
                              <a:latin typeface="Cambria Math" panose="02040503050406030204" pitchFamily="18" charset="0"/>
                            </a:rPr>
                            <m:t>′</m:t>
                          </m:r>
                        </m:sup>
                      </m:sSup>
                      <m:r>
                        <a:rPr lang="en-US">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m:rPr>
                          <m:sty m:val="p"/>
                        </m:rPr>
                        <a:rPr lang="en-US" b="0" i="0" smtClean="0">
                          <a:latin typeface="Cambria Math" panose="02040503050406030204" pitchFamily="18" charset="0"/>
                        </a:rPr>
                        <m:t>CT</m:t>
                      </m:r>
                      <m:r>
                        <a:rPr lang="en-US">
                          <a:latin typeface="Cambria Math" panose="02040503050406030204" pitchFamily="18" charset="0"/>
                        </a:rPr>
                        <m:t>=0</m:t>
                      </m:r>
                    </m:oMath>
                  </m:oMathPara>
                </a14:m>
                <a:endParaRPr lang="en-US" dirty="0"/>
              </a:p>
              <a:p>
                <a:pPr marL="0" indent="0">
                  <a:buNone/>
                </a:pPr>
                <a:endParaRPr lang="en-US" dirty="0"/>
              </a:p>
              <a:p>
                <a:endParaRPr lang="en-US" dirty="0"/>
              </a:p>
              <a:p>
                <a:endParaRPr lang="en-US" dirty="0"/>
              </a:p>
              <a:p>
                <a:endParaRPr lang="en-US" b="1"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07" t="-2830"/>
                </a:stretch>
              </a:blipFill>
            </p:spPr>
            <p:txBody>
              <a:bodyPr/>
              <a:lstStyle/>
              <a:p>
                <a:r>
                  <a:rPr lang="en-US">
                    <a:noFill/>
                  </a:rPr>
                  <a:t> </a:t>
                </a:r>
              </a:p>
            </p:txBody>
          </p:sp>
        </mc:Fallback>
      </mc:AlternateContent>
    </p:spTree>
    <p:extLst>
      <p:ext uri="{BB962C8B-B14F-4D97-AF65-F5344CB8AC3E}">
        <p14:creationId xmlns:p14="http://schemas.microsoft.com/office/powerpoint/2010/main" val="234167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(3)</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smtClean="0"/>
                  <a:t>Το στάσιμο κύμα. Η ομογενής </a:t>
                </a:r>
                <a:r>
                  <a:rPr lang="el-GR" b="1" dirty="0" smtClean="0"/>
                  <a:t>εξίσωση (3)</a:t>
                </a:r>
                <a:endParaRPr lang="el-GR" b="1" dirty="0" smtClean="0"/>
              </a:p>
              <a:p>
                <a:pPr marL="0" indent="0">
                  <a:buNone/>
                </a:pPr>
                <a:endParaRPr lang="el-GR" b="1" dirty="0"/>
              </a:p>
              <a:p>
                <a:r>
                  <a:rPr lang="el-GR" dirty="0"/>
                  <a:t>Σκοπός μας είναι η εύρεση των τιμών της </a:t>
                </a:r>
                <a:r>
                  <a:rPr lang="el-GR" dirty="0" err="1"/>
                  <a:t>σταθεράς</a:t>
                </a:r>
                <a:r>
                  <a:rPr lang="el-GR" dirty="0"/>
                  <a:t> </a:t>
                </a:r>
                <a:r>
                  <a:rPr lang="en-US" dirty="0" smtClean="0"/>
                  <a:t>C</a:t>
                </a:r>
                <a:r>
                  <a:rPr lang="el-GR" dirty="0" smtClean="0"/>
                  <a:t>, </a:t>
                </a:r>
                <a:r>
                  <a:rPr lang="el-GR" dirty="0"/>
                  <a:t>για τις οποίες υπάρχουν μη τετριμμένες λύσεις της διαφορικής </a:t>
                </a:r>
                <a:r>
                  <a:rPr lang="el-GR" dirty="0" smtClean="0"/>
                  <a:t>εξισώσεως</a:t>
                </a:r>
                <a:r>
                  <a:rPr lang="en-US" dirty="0" smtClean="0"/>
                  <a:t> </a:t>
                </a:r>
                <a14:m>
                  <m:oMath xmlns:m="http://schemas.openxmlformats.org/officeDocument/2006/math">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a:latin typeface="Cambria Math" panose="02040503050406030204" pitchFamily="18" charset="0"/>
                              </a:rPr>
                              <m:t>′</m:t>
                            </m:r>
                          </m:sup>
                        </m:sSup>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𝐶𝑋</m:t>
                    </m:r>
                    <m:r>
                      <a:rPr lang="en-US">
                        <a:latin typeface="Cambria Math" panose="02040503050406030204" pitchFamily="18" charset="0"/>
                      </a:rPr>
                      <m:t>=0</m:t>
                    </m:r>
                  </m:oMath>
                </a14:m>
                <a:r>
                  <a:rPr lang="en-US" dirty="0" smtClean="0"/>
                  <a:t>.</a:t>
                </a:r>
              </a:p>
              <a:p>
                <a:endParaRPr lang="en-US" dirty="0"/>
              </a:p>
              <a:p>
                <a:r>
                  <a:rPr lang="el-GR" dirty="0"/>
                  <a:t>Το πρόβλημα αυτό καλείται πρόβλημα των </a:t>
                </a:r>
                <a:r>
                  <a:rPr lang="en-US" dirty="0"/>
                  <a:t>Sturm</a:t>
                </a:r>
                <a:r>
                  <a:rPr lang="el-GR" dirty="0"/>
                  <a:t>-</a:t>
                </a:r>
                <a:r>
                  <a:rPr lang="en-US" dirty="0" err="1" smtClean="0"/>
                  <a:t>Liouville</a:t>
                </a:r>
                <a:r>
                  <a:rPr lang="en-US" dirty="0"/>
                  <a:t> </a:t>
                </a:r>
                <a:r>
                  <a:rPr lang="el-GR" dirty="0" smtClean="0"/>
                  <a:t>και οι τιμές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m:t>
                        </m:r>
                      </m:sub>
                    </m:sSub>
                  </m:oMath>
                </a14:m>
                <a:r>
                  <a:rPr lang="en-US" dirty="0" smtClean="0"/>
                  <a:t> </a:t>
                </a:r>
                <a:r>
                  <a:rPr lang="el-GR" dirty="0"/>
                  <a:t>καλούνται </a:t>
                </a:r>
                <a:r>
                  <a:rPr lang="el-GR" dirty="0" err="1" smtClean="0"/>
                  <a:t>ιδιοτιμές</a:t>
                </a:r>
                <a:r>
                  <a:rPr lang="el-GR" dirty="0" smtClean="0"/>
                  <a:t>.</a:t>
                </a:r>
              </a:p>
              <a:p>
                <a:endParaRPr lang="el-GR" dirty="0"/>
              </a:p>
              <a:p>
                <a:r>
                  <a:rPr lang="el-GR" dirty="0"/>
                  <a:t> Για την επιλογή της </a:t>
                </a:r>
                <a:r>
                  <a:rPr lang="el-GR" dirty="0" err="1"/>
                  <a:t>σταθεράς</a:t>
                </a:r>
                <a:r>
                  <a:rPr lang="el-GR" dirty="0"/>
                  <a:t> </a:t>
                </a:r>
                <a:r>
                  <a:rPr lang="en-US" dirty="0" smtClean="0"/>
                  <a:t>C</a:t>
                </a:r>
                <a:r>
                  <a:rPr lang="el-GR" dirty="0" smtClean="0"/>
                  <a:t> </a:t>
                </a:r>
                <a:r>
                  <a:rPr lang="el-GR" dirty="0"/>
                  <a:t>διακρίνουμε τις ακόλουθες περιπτώσεις</a:t>
                </a:r>
                <a:r>
                  <a:rPr lang="el-GR" dirty="0" smtClean="0"/>
                  <a:t>:</a:t>
                </a:r>
                <a:endParaRPr lang="en-US" dirty="0" smtClean="0"/>
              </a:p>
              <a:p>
                <a:pPr marL="514350" indent="-514350">
                  <a:buFont typeface="+mj-lt"/>
                  <a:buAutoNum type="arabicPeriod"/>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&lt;0</m:t>
                    </m:r>
                  </m:oMath>
                </a14:m>
                <a:r>
                  <a:rPr lang="en-US" dirty="0" smtClean="0"/>
                  <a:t> </a:t>
                </a:r>
                <a:r>
                  <a:rPr lang="el-GR" dirty="0" smtClean="0"/>
                  <a:t>τότε η λύση της εξίσωσης είναι </a:t>
                </a:r>
                <a14:m>
                  <m:oMath xmlns:m="http://schemas.openxmlformats.org/officeDocument/2006/math">
                    <m:r>
                      <m:rPr>
                        <m:nor/>
                      </m:rPr>
                      <a:rPr lang="en-US"/>
                      <m:t>X</m:t>
                    </m:r>
                    <m: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i="1">
                            <a:latin typeface="Cambria Math" panose="02040503050406030204" pitchFamily="18" charset="0"/>
                          </a:rPr>
                          <m:t>Ae</m:t>
                        </m:r>
                      </m:e>
                      <m:sup>
                        <m:rad>
                          <m:radPr>
                            <m:degHide m:val="on"/>
                            <m:ctrlPr>
                              <a:rPr lang="en-US" i="1">
                                <a:latin typeface="Cambria Math" panose="02040503050406030204" pitchFamily="18" charset="0"/>
                              </a:rPr>
                            </m:ctrlPr>
                          </m:radPr>
                          <m:deg/>
                          <m:e>
                            <m:r>
                              <a:rPr lang="en-US">
                                <a:latin typeface="Cambria Math" panose="02040503050406030204" pitchFamily="18" charset="0"/>
                              </a:rPr>
                              <m:t>−</m:t>
                            </m:r>
                            <m:r>
                              <m:rPr>
                                <m:nor/>
                              </m:rPr>
                              <a:rPr lang="en-US" i="1">
                                <a:latin typeface="Cambria Math" panose="02040503050406030204" pitchFamily="18" charset="0"/>
                              </a:rPr>
                              <m:t>Cx</m:t>
                            </m:r>
                          </m:e>
                        </m:rad>
                      </m:sup>
                    </m:sSup>
                    <m: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i="1">
                            <a:latin typeface="Cambria Math" panose="02040503050406030204" pitchFamily="18" charset="0"/>
                          </a:rPr>
                          <m:t>Be</m:t>
                        </m:r>
                      </m:e>
                      <m:sup>
                        <m:r>
                          <a:rPr lang="en-US">
                            <a:latin typeface="Cambria Math" panose="02040503050406030204" pitchFamily="18" charset="0"/>
                          </a:rPr>
                          <m:t>−</m:t>
                        </m:r>
                        <m:rad>
                          <m:radPr>
                            <m:degHide m:val="on"/>
                            <m:ctrlPr>
                              <a:rPr lang="en-US" i="1">
                                <a:latin typeface="Cambria Math" panose="02040503050406030204" pitchFamily="18" charset="0"/>
                              </a:rPr>
                            </m:ctrlPr>
                          </m:radPr>
                          <m:deg/>
                          <m:e>
                            <m:r>
                              <a:rPr lang="en-US">
                                <a:latin typeface="Cambria Math" panose="02040503050406030204" pitchFamily="18" charset="0"/>
                              </a:rPr>
                              <m:t>−</m:t>
                            </m:r>
                            <m:r>
                              <m:rPr>
                                <m:nor/>
                              </m:rPr>
                              <a:rPr lang="en-US" i="1">
                                <a:latin typeface="Cambria Math" panose="02040503050406030204" pitchFamily="18" charset="0"/>
                              </a:rPr>
                              <m:t>Cx</m:t>
                            </m:r>
                          </m:e>
                        </m:rad>
                      </m:sup>
                    </m:sSup>
                  </m:oMath>
                </a14:m>
                <a:endParaRPr lang="el-GR" dirty="0" smtClean="0"/>
              </a:p>
              <a:p>
                <a:pPr marL="514350" indent="-514350">
                  <a:buFont typeface="+mj-lt"/>
                  <a:buAutoNum type="arabicPeriod"/>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=0</m:t>
                    </m:r>
                  </m:oMath>
                </a14:m>
                <a:r>
                  <a:rPr lang="en-US" dirty="0" smtClean="0"/>
                  <a:t> </a:t>
                </a:r>
                <a:r>
                  <a:rPr lang="el-GR" dirty="0" smtClean="0"/>
                  <a:t>τότε η</a:t>
                </a:r>
                <a:r>
                  <a:rPr lang="el-GR" dirty="0"/>
                  <a:t> </a:t>
                </a:r>
                <a:r>
                  <a:rPr lang="el-GR" dirty="0" smtClean="0"/>
                  <a:t>λύση είναι </a:t>
                </a:r>
                <a14:m>
                  <m:oMath xmlns:m="http://schemas.openxmlformats.org/officeDocument/2006/math">
                    <m:r>
                      <m:rPr>
                        <m:nor/>
                      </m:rPr>
                      <a:rPr lang="en-US"/>
                      <m:t>X</m:t>
                    </m:r>
                    <m:r>
                      <a:rPr lang="en-US">
                        <a:latin typeface="Cambria Math" panose="02040503050406030204" pitchFamily="18" charset="0"/>
                      </a:rPr>
                      <m:t>=</m:t>
                    </m:r>
                    <m:r>
                      <m:rPr>
                        <m:nor/>
                      </m:rPr>
                      <a:rPr lang="en-US" i="1">
                        <a:latin typeface="Cambria Math" panose="02040503050406030204" pitchFamily="18" charset="0"/>
                      </a:rPr>
                      <m:t>Ax</m:t>
                    </m:r>
                    <m:r>
                      <a:rPr lang="en-US">
                        <a:latin typeface="Cambria Math" panose="02040503050406030204" pitchFamily="18" charset="0"/>
                      </a:rPr>
                      <m:t>+</m:t>
                    </m:r>
                    <m:r>
                      <m:rPr>
                        <m:nor/>
                      </m:rPr>
                      <a:rPr lang="en-US" i="1">
                        <a:latin typeface="Cambria Math" panose="02040503050406030204" pitchFamily="18" charset="0"/>
                      </a:rPr>
                      <m:t>B</m:t>
                    </m:r>
                  </m:oMath>
                </a14:m>
                <a:endParaRPr lang="el-GR" dirty="0" smtClean="0"/>
              </a:p>
              <a:p>
                <a:pPr marL="514350" indent="-514350">
                  <a:buFont typeface="+mj-lt"/>
                  <a:buAutoNum type="arabicPeriod"/>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&gt;0</m:t>
                    </m:r>
                  </m:oMath>
                </a14:m>
                <a:r>
                  <a:rPr lang="en-US" dirty="0" smtClean="0"/>
                  <a:t> </a:t>
                </a:r>
                <a:r>
                  <a:rPr lang="el-GR" dirty="0" smtClean="0"/>
                  <a:t>τότε η λύση είναι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r>
                              <m:rPr>
                                <m:sty m:val="p"/>
                              </m:rPr>
                              <a:rPr lang="en-US">
                                <a:latin typeface="Cambria Math" panose="02040503050406030204" pitchFamily="18" charset="0"/>
                              </a:rPr>
                              <m:t>cos</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e>
                        </m:d>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oMath>
                </a14:m>
                <a:endParaRPr lang="el-GR" dirty="0" smtClean="0"/>
              </a:p>
              <a:p>
                <a:pPr marL="0" indent="0">
                  <a:buNone/>
                </a:pPr>
                <a:endParaRPr lang="el-GR" dirty="0" smtClean="0"/>
              </a:p>
              <a:p>
                <a:pPr marL="0" indent="0">
                  <a:buNone/>
                </a:pPr>
                <a:r>
                  <a:rPr lang="el-GR" dirty="0"/>
                  <a:t>ό</a:t>
                </a:r>
                <a:r>
                  <a:rPr lang="el-GR" dirty="0" smtClean="0"/>
                  <a:t>που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𝑐</m:t>
                        </m:r>
                        <m:r>
                          <a:rPr lang="en-US" i="1">
                            <a:latin typeface="Cambria Math" panose="02040503050406030204" pitchFamily="18" charset="0"/>
                          </a:rPr>
                          <m:t>𝜋</m:t>
                        </m:r>
                      </m:num>
                      <m:den>
                        <m:r>
                          <a:rPr lang="en-US" i="1">
                            <a:latin typeface="Cambria Math" panose="02040503050406030204" pitchFamily="18" charset="0"/>
                          </a:rPr>
                          <m:t>𝐿</m:t>
                        </m:r>
                      </m:den>
                    </m:f>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𝜓</m:t>
                        </m:r>
                        <m:r>
                          <m:rPr>
                            <m:nor/>
                          </m:rPr>
                          <a:rPr lang="en-US" i="1">
                            <a:latin typeface="Cambria Math" panose="02040503050406030204" pitchFamily="18" charset="0"/>
                          </a:rPr>
                          <m:t>(</m:t>
                        </m:r>
                        <m:r>
                          <a:rPr lang="en-US" i="1">
                            <a:latin typeface="Cambria Math" panose="02040503050406030204" pitchFamily="18" charset="0"/>
                          </a:rPr>
                          <m:t>𝑥</m:t>
                        </m:r>
                      </m:e>
                    </m:nary>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a:rPr lang="en-US" i="1">
                        <a:latin typeface="Cambria Math" panose="02040503050406030204" pitchFamily="18" charset="0"/>
                      </a:rPr>
                      <m:t>𝑑𝑥</m:t>
                    </m:r>
                  </m:oMath>
                </a14:m>
                <a:r>
                  <a:rPr lang="el-GR" dirty="0" smtClean="0"/>
                  <a:t>   και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𝜑</m:t>
                        </m:r>
                        <m:r>
                          <m:rPr>
                            <m:nor/>
                          </m:rPr>
                          <a:rPr lang="en-US" i="1">
                            <a:latin typeface="Cambria Math" panose="02040503050406030204" pitchFamily="18" charset="0"/>
                          </a:rPr>
                          <m:t>(</m:t>
                        </m:r>
                        <m:r>
                          <a:rPr lang="en-US" i="1">
                            <a:latin typeface="Cambria Math" panose="02040503050406030204" pitchFamily="18" charset="0"/>
                          </a:rPr>
                          <m:t>𝑥</m:t>
                        </m:r>
                      </m:e>
                    </m:nary>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a:rPr lang="en-US" i="1">
                        <a:latin typeface="Cambria Math" panose="02040503050406030204" pitchFamily="18" charset="0"/>
                      </a:rPr>
                      <m:t>𝑑𝑥</m:t>
                    </m:r>
                  </m:oMath>
                </a14:m>
                <a:endParaRPr lang="en-US" dirty="0"/>
              </a:p>
              <a:p>
                <a:pPr marL="0" indent="0">
                  <a:buNone/>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r="-593" b="-11725"/>
                </a:stretch>
              </a:blipFill>
            </p:spPr>
            <p:txBody>
              <a:bodyPr/>
              <a:lstStyle/>
              <a:p>
                <a:r>
                  <a:rPr lang="en-US">
                    <a:noFill/>
                  </a:rPr>
                  <a:t> </a:t>
                </a:r>
              </a:p>
            </p:txBody>
          </p:sp>
        </mc:Fallback>
      </mc:AlternateContent>
    </p:spTree>
    <p:extLst>
      <p:ext uri="{BB962C8B-B14F-4D97-AF65-F5344CB8AC3E}">
        <p14:creationId xmlns:p14="http://schemas.microsoft.com/office/powerpoint/2010/main" val="418770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(4)</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47500" lnSpcReduction="20000"/>
              </a:bodyPr>
              <a:lstStyle/>
              <a:p>
                <a:pPr marL="0" indent="0">
                  <a:buNone/>
                </a:pPr>
                <a:r>
                  <a:rPr lang="el-GR" b="1" dirty="0"/>
                  <a:t>Η στιγμιαία σημειακή πηγή </a:t>
                </a:r>
                <a:r>
                  <a:rPr lang="el-GR" b="1" dirty="0" smtClean="0"/>
                  <a:t>ταλαντώσεων (4)</a:t>
                </a:r>
                <a:endParaRPr lang="el-GR" b="1" dirty="0" smtClean="0"/>
              </a:p>
              <a:p>
                <a:pPr marL="0" indent="0">
                  <a:buNone/>
                </a:pPr>
                <a:endParaRPr lang="el-GR" b="1" dirty="0"/>
              </a:p>
              <a:p>
                <a:r>
                  <a:rPr lang="el-GR" dirty="0"/>
                  <a:t>Το πρόβλημα περιγράφεται από την  διαφορική εξίσωση του κύματος σε αβαρή χορδή με σταθερά άκρα απουσία εξωτερικών </a:t>
                </a:r>
                <a:r>
                  <a:rPr lang="el-GR" dirty="0" smtClean="0"/>
                  <a:t>δυνάμεων, </a:t>
                </a:r>
                <a:r>
                  <a:rPr lang="el-GR" dirty="0"/>
                  <a:t>η οποία </a:t>
                </a:r>
                <a:r>
                  <a:rPr lang="el-GR" dirty="0" smtClean="0"/>
                  <a:t>είναι</a:t>
                </a:r>
                <a:endParaRPr lang="en-US"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oMath>
                  </m:oMathPara>
                </a14:m>
                <a:endParaRPr lang="el-GR" dirty="0" smtClean="0"/>
              </a:p>
              <a:p>
                <a:pPr marL="0" indent="0">
                  <a:buNone/>
                </a:pPr>
                <a:endParaRPr lang="el-GR" dirty="0"/>
              </a:p>
              <a:p>
                <a:pPr marL="0" indent="0">
                  <a:buNone/>
                </a:pPr>
                <a:r>
                  <a:rPr lang="el-GR" dirty="0"/>
                  <a:t>και </a:t>
                </a:r>
                <a:r>
                  <a:rPr lang="el-GR" dirty="0" err="1"/>
                  <a:t>διέπεται</a:t>
                </a:r>
                <a:r>
                  <a:rPr lang="el-GR" dirty="0"/>
                  <a:t> από τις ακόλουθες συνοριακές και αρχικές </a:t>
                </a:r>
                <a:r>
                  <a:rPr lang="el-GR" dirty="0" smtClean="0"/>
                  <a:t>συνθήκες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=0,</m:t>
                    </m:r>
                    <m:r>
                      <a:rPr lang="en-US" i="1">
                        <a:latin typeface="Cambria Math" panose="02040503050406030204" pitchFamily="18" charset="0"/>
                      </a:rPr>
                      <m:t>𝑢</m:t>
                    </m:r>
                    <m:r>
                      <m:rPr>
                        <m:nor/>
                      </m:rPr>
                      <a:rPr lang="en-US" i="1">
                        <a:latin typeface="Cambria Math" panose="02040503050406030204" pitchFamily="18" charset="0"/>
                      </a:rPr>
                      <m:t>(</m:t>
                    </m:r>
                    <m:r>
                      <m:rPr>
                        <m:nor/>
                      </m:rPr>
                      <a:rPr lang="en-US" b="0" i="1" smtClean="0">
                        <a:latin typeface="Cambria Math" panose="02040503050406030204" pitchFamily="18" charset="0"/>
                      </a:rPr>
                      <m:t>x</m:t>
                    </m:r>
                    <m:r>
                      <m:rPr>
                        <m:nor/>
                      </m:rPr>
                      <a:rPr lang="en-US" b="0" i="1" smtClean="0">
                        <a:latin typeface="Cambria Math" panose="02040503050406030204" pitchFamily="18" charset="0"/>
                      </a:rPr>
                      <m:t>,0)=0,</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n-US" dirty="0" smtClean="0"/>
                  <a:t>  </a:t>
                </a:r>
              </a:p>
              <a:p>
                <a:pPr marL="0" indent="0">
                  <a:buNone/>
                </a:pPr>
                <a:endParaRPr lang="en-US" dirty="0"/>
              </a:p>
              <a:p>
                <a:r>
                  <a:rPr lang="el-GR" dirty="0"/>
                  <a:t>Η λύση </a:t>
                </a:r>
                <a:r>
                  <a:rPr lang="el-GR" dirty="0" smtClean="0"/>
                  <a:t>η </a:t>
                </a:r>
                <a:r>
                  <a:rPr lang="el-GR" dirty="0"/>
                  <a:t>οποία ικανοποιεί τις συνοριακές συνθήκες είναι</a:t>
                </a:r>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r>
                                <m:rPr>
                                  <m:sty m:val="p"/>
                                </m:rPr>
                                <a:rPr lang="en-US">
                                  <a:latin typeface="Cambria Math" panose="02040503050406030204" pitchFamily="18" charset="0"/>
                                </a:rPr>
                                <m:t>cos</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e>
                          </m:d>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l-GR"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296" t="-1213" r="-296"/>
                </a:stretch>
              </a:blipFill>
            </p:spPr>
            <p:txBody>
              <a:bodyPr/>
              <a:lstStyle/>
              <a:p>
                <a:r>
                  <a:rPr lang="en-US">
                    <a:noFill/>
                  </a:rPr>
                  <a:t> </a:t>
                </a:r>
              </a:p>
            </p:txBody>
          </p:sp>
        </mc:Fallback>
      </mc:AlternateContent>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για </a:t>
            </a:r>
            <a:endParaRPr kumimoji="0" lang="el-G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Αντικείμενο 8"/>
          <p:cNvGraphicFramePr>
            <a:graphicFrameLocks noChangeAspect="1"/>
          </p:cNvGraphicFramePr>
          <p:nvPr/>
        </p:nvGraphicFramePr>
        <p:xfrm>
          <a:off x="0" y="0"/>
          <a:ext cx="542925" cy="152400"/>
        </p:xfrm>
        <a:graphic>
          <a:graphicData uri="http://schemas.openxmlformats.org/presentationml/2006/ole">
            <mc:AlternateContent xmlns:mc="http://schemas.openxmlformats.org/markup-compatibility/2006">
              <mc:Choice xmlns:v="urn:schemas-microsoft-com:vml" Requires="v">
                <p:oleObj spid="_x0000_s2061" name="Equation" r:id="rId4" imgW="545626" imgH="152268" progId="Equation.DSMT4">
                  <p:embed/>
                </p:oleObj>
              </mc:Choice>
              <mc:Fallback>
                <p:oleObj name="Equation" r:id="rId4" imgW="545626" imgH="152268"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200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(5)</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a:t>Η στιγμιαία σημειακή πηγή </a:t>
                </a:r>
                <a:r>
                  <a:rPr lang="el-GR" b="1" dirty="0" smtClean="0"/>
                  <a:t>ταλαντώσεων (5)</a:t>
                </a:r>
                <a:endParaRPr lang="el-GR" b="1" dirty="0"/>
              </a:p>
              <a:p>
                <a:endParaRPr lang="el-GR" dirty="0"/>
              </a:p>
              <a:p>
                <a:r>
                  <a:rPr lang="en-US" dirty="0" smtClean="0"/>
                  <a:t>E</a:t>
                </a:r>
                <a:r>
                  <a:rPr lang="el-GR" dirty="0" err="1" smtClean="0"/>
                  <a:t>φαρμόζουμε</a:t>
                </a:r>
                <a:r>
                  <a:rPr lang="el-GR" dirty="0" smtClean="0"/>
                  <a:t> </a:t>
                </a:r>
                <a:r>
                  <a:rPr lang="el-GR" dirty="0"/>
                  <a:t>τις αρχικές συνθήκες και  </a:t>
                </a:r>
                <a:r>
                  <a:rPr lang="el-GR" dirty="0" smtClean="0"/>
                  <a:t>βρίσκουμε </a:t>
                </a:r>
              </a:p>
              <a:p>
                <a:endParaRPr lang="el-GR" dirty="0"/>
              </a:p>
              <a:p>
                <a:pPr marL="0" indent="0">
                  <a:buNone/>
                </a:pPr>
                <a:r>
                  <a:rPr lang="el-GR" dirty="0" smtClean="0"/>
                  <a:t>                   </a:t>
                </a:r>
                <a14:m>
                  <m:oMath xmlns:m="http://schemas.openxmlformats.org/officeDocument/2006/math">
                    <m:r>
                      <a:rPr lang="en-US">
                        <a:latin typeface="Cambria Math" panose="02040503050406030204" pitchFamily="18" charset="0"/>
                      </a:rPr>
                      <m:t>0</m:t>
                    </m:r>
                    <m:r>
                      <m:rPr>
                        <m:nor/>
                      </m:rPr>
                      <a:rPr lang="en-US" i="1">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k</m:t>
                        </m:r>
                        <m:r>
                          <m:rPr>
                            <m:nor/>
                          </m:rPr>
                          <a:rPr lang="en-US" i="1">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m:rPr>
                                <m:nor/>
                              </m:rPr>
                              <a:rPr lang="en-US" i="1">
                                <a:latin typeface="Cambria Math" panose="02040503050406030204" pitchFamily="18" charset="0"/>
                              </a:rPr>
                              <m:t>B</m:t>
                            </m:r>
                          </m:e>
                          <m:sub>
                            <m:r>
                              <m:rPr>
                                <m:nor/>
                              </m:rPr>
                              <a:rPr lang="en-US" i="1">
                                <a:latin typeface="Cambria Math" panose="02040503050406030204" pitchFamily="18" charset="0"/>
                              </a:rPr>
                              <m:t>k</m:t>
                            </m:r>
                          </m:sub>
                        </m:sSub>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oMath>
                </a14:m>
                <a:r>
                  <a:rPr lang="el-GR" dirty="0" smtClean="0"/>
                  <a:t> και </a:t>
                </a:r>
                <a14:m>
                  <m:oMath xmlns:m="http://schemas.openxmlformats.org/officeDocument/2006/math">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𝑐</m:t>
                        </m:r>
                        <m:r>
                          <a:rPr lang="en-US" i="1">
                            <a:latin typeface="Cambria Math" panose="02040503050406030204" pitchFamily="18" charset="0"/>
                          </a:rPr>
                          <m:t>𝜋</m:t>
                        </m:r>
                      </m:num>
                      <m:den>
                        <m:r>
                          <a:rPr lang="en-US" i="1">
                            <a:latin typeface="Cambria Math" panose="02040503050406030204" pitchFamily="18" charset="0"/>
                          </a:rPr>
                          <m:t>𝐿</m:t>
                        </m:r>
                      </m:den>
                    </m:f>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e>
                    </m:nary>
                  </m:oMath>
                </a14:m>
                <a:endParaRPr lang="el-GR" dirty="0" smtClean="0"/>
              </a:p>
              <a:p>
                <a:pPr marL="0" indent="0">
                  <a:buNone/>
                </a:pPr>
                <a:endParaRPr lang="el-GR" dirty="0"/>
              </a:p>
              <a:p>
                <a:r>
                  <a:rPr lang="el-GR" dirty="0"/>
                  <a:t>Κατά συνέπεια η </a:t>
                </a:r>
                <a:r>
                  <a:rPr lang="el-GR" dirty="0" smtClean="0"/>
                  <a:t>λύση γράφεται</a:t>
                </a:r>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𝑐𝑘</m:t>
                                  </m:r>
                                  <m:r>
                                    <a:rPr lang="en-US" i="1">
                                      <a:latin typeface="Cambria Math" panose="02040503050406030204" pitchFamily="18" charset="0"/>
                                    </a:rPr>
                                    <m:t>𝜋</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𝜓</m:t>
                                  </m:r>
                                  <m:r>
                                    <m:rPr>
                                      <m:nor/>
                                    </m:rPr>
                                    <a:rPr lang="en-US" i="1">
                                      <a:latin typeface="Cambria Math" panose="02040503050406030204" pitchFamily="18" charset="0"/>
                                    </a:rPr>
                                    <m:t>(</m:t>
                                  </m:r>
                                  <m:r>
                                    <a:rPr lang="en-US" i="1">
                                      <a:latin typeface="Cambria Math" panose="02040503050406030204" pitchFamily="18" charset="0"/>
                                    </a:rPr>
                                    <m:t>𝜉</m:t>
                                  </m:r>
                                </m:e>
                              </m:nary>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𝜋𝜉</m:t>
                                  </m:r>
                                </m:num>
                                <m:den>
                                  <m:r>
                                    <a:rPr lang="en-US" i="1">
                                      <a:latin typeface="Cambria Math" panose="02040503050406030204" pitchFamily="18" charset="0"/>
                                    </a:rPr>
                                    <m:t>𝐿</m:t>
                                  </m:r>
                                </m:den>
                              </m:f>
                              <m:r>
                                <a:rPr lang="en-US" i="1">
                                  <a:latin typeface="Cambria Math" panose="02040503050406030204" pitchFamily="18" charset="0"/>
                                </a:rPr>
                                <m:t>𝑑</m:t>
                              </m:r>
                              <m:r>
                                <a:rPr lang="en-US" i="1">
                                  <a:latin typeface="Cambria Math" panose="02040503050406030204" pitchFamily="18" charset="0"/>
                                </a:rPr>
                                <m:t>𝜉</m:t>
                              </m:r>
                            </m:e>
                          </m:d>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oMath>
                  </m:oMathPara>
                </a14:m>
                <a:endParaRPr lang="en-US" dirty="0"/>
              </a:p>
              <a:p>
                <a:endParaRPr lang="el-GR" dirty="0"/>
              </a:p>
              <a:p>
                <a:endParaRPr lang="en-US"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74949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Εικόνα 5"/>
          <p:cNvPicPr>
            <a:picLocks noChangeAspect="1"/>
          </p:cNvPicPr>
          <p:nvPr/>
        </p:nvPicPr>
        <p:blipFill>
          <a:blip r:embed="rId3"/>
          <a:stretch>
            <a:fillRect/>
          </a:stretch>
        </p:blipFill>
        <p:spPr>
          <a:xfrm>
            <a:off x="3785548" y="5571379"/>
            <a:ext cx="1572904" cy="554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(6)</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smtClean="0"/>
                  <a:t>Η στιγμιαία σημειακή πηγή </a:t>
                </a:r>
                <a:r>
                  <a:rPr lang="el-GR" b="1" dirty="0" smtClean="0"/>
                  <a:t>ταλαντώσεων (6)</a:t>
                </a:r>
                <a:endParaRPr lang="el-GR" b="1" dirty="0" smtClean="0"/>
              </a:p>
              <a:p>
                <a:pPr marL="0" indent="0">
                  <a:buNone/>
                </a:pPr>
                <a:endParaRPr lang="el-GR" dirty="0" smtClean="0"/>
              </a:p>
              <a:p>
                <a:r>
                  <a:rPr lang="el-GR" dirty="0"/>
                  <a:t>Ορίζουμε ακολούθως την συνάρτηση </a:t>
                </a:r>
                <a:endParaRPr lang="en-US" dirty="0"/>
              </a:p>
              <a:p>
                <a:endParaRPr lang="el-GR" dirty="0" smtClean="0"/>
              </a:p>
              <a:p>
                <a:pPr marL="0" indent="0">
                  <a:buNone/>
                </a:pPr>
                <a14:m>
                  <m:oMathPara xmlns:m="http://schemas.openxmlformats.org/officeDocument/2006/math">
                    <m:oMathParaPr>
                      <m:jc m:val="centerGroup"/>
                    </m:oMathParaPr>
                    <m:oMath xmlns:m="http://schemas.openxmlformats.org/officeDocument/2006/math">
                      <m:r>
                        <m:rPr>
                          <m:nor/>
                        </m:rPr>
                        <a:rPr lang="en-US"/>
                        <m:t>G</m:t>
                      </m:r>
                      <m:r>
                        <m:rPr>
                          <m:nor/>
                        </m:rPr>
                        <a:rPr lang="en-US"/>
                        <m:t>(</m:t>
                      </m:r>
                      <m:r>
                        <m:rPr>
                          <m:nor/>
                        </m:rPr>
                        <a:rPr lang="en-US"/>
                        <m:t>x</m:t>
                      </m:r>
                      <m:r>
                        <m:rPr>
                          <m:nor/>
                        </m:rPr>
                        <a:rPr lang="en-US"/>
                        <m:t>,</m:t>
                      </m:r>
                      <m:r>
                        <a:rPr lang="en-US" i="1">
                          <a:latin typeface="Cambria Math" panose="02040503050406030204" pitchFamily="18" charset="0"/>
                        </a:rPr>
                        <m:t>𝜉</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𝑐</m:t>
                          </m:r>
                          <m:r>
                            <a:rPr lang="en-US" i="1">
                              <a:latin typeface="Cambria Math" panose="02040503050406030204" pitchFamily="18" charset="0"/>
                            </a:rPr>
                            <m:t>𝜋</m:t>
                          </m:r>
                        </m:den>
                      </m:f>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𝑘</m:t>
                              </m:r>
                            </m:den>
                          </m:f>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𝑐𝑘</m:t>
                          </m:r>
                          <m:r>
                            <a:rPr lang="en-US" i="1">
                              <a:latin typeface="Cambria Math" panose="02040503050406030204" pitchFamily="18" charset="0"/>
                            </a:rPr>
                            <m:t>𝜋</m:t>
                          </m:r>
                          <m:r>
                            <a:rPr lang="en-US" i="1">
                              <a:latin typeface="Cambria Math" panose="02040503050406030204" pitchFamily="18" charset="0"/>
                            </a:rPr>
                            <m:t>𝑡</m:t>
                          </m:r>
                        </m:num>
                        <m:den>
                          <m:r>
                            <a:rPr lang="en-US" i="1">
                              <a:latin typeface="Cambria Math" panose="02040503050406030204" pitchFamily="18" charset="0"/>
                            </a:rPr>
                            <m:t>𝐿</m:t>
                          </m:r>
                        </m:den>
                      </m:f>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𝜋𝜉</m:t>
                          </m:r>
                        </m:num>
                        <m:den>
                          <m:r>
                            <a:rPr lang="en-US" i="1">
                              <a:latin typeface="Cambria Math" panose="02040503050406030204" pitchFamily="18" charset="0"/>
                            </a:rPr>
                            <m:t>𝐿</m:t>
                          </m:r>
                        </m:den>
                      </m:f>
                    </m:oMath>
                  </m:oMathPara>
                </a14:m>
                <a:endParaRPr lang="el-GR" dirty="0" smtClean="0"/>
              </a:p>
              <a:p>
                <a:pPr marL="0" indent="0">
                  <a:buNone/>
                </a:pPr>
                <a:endParaRPr lang="el-GR" dirty="0"/>
              </a:p>
              <a:p>
                <a:r>
                  <a:rPr lang="el-GR" dirty="0" smtClean="0"/>
                  <a:t>Η λύση λαμβάνει την μορφή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𝐺</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e>
                      </m:nary>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𝜉</m:t>
                      </m:r>
                    </m:oMath>
                  </m:oMathPara>
                </a14:m>
                <a:endParaRPr lang="el-GR" dirty="0" smtClean="0"/>
              </a:p>
              <a:p>
                <a:pPr marL="0" indent="0">
                  <a:buNone/>
                </a:pPr>
                <a:endParaRPr lang="el-GR" dirty="0"/>
              </a:p>
              <a:p>
                <a:r>
                  <a:rPr lang="el-GR" dirty="0"/>
                  <a:t>Άρα η συνάρτηση </a:t>
                </a:r>
                <a14:m>
                  <m:oMath xmlns:m="http://schemas.openxmlformats.org/officeDocument/2006/math">
                    <m:r>
                      <m:rPr>
                        <m:nor/>
                      </m:rPr>
                      <a:rPr lang="en-US"/>
                      <m:t>G</m:t>
                    </m:r>
                    <m:r>
                      <m:rPr>
                        <m:nor/>
                      </m:rPr>
                      <a:rPr lang="en-US"/>
                      <m:t>(</m:t>
                    </m:r>
                    <m:r>
                      <m:rPr>
                        <m:nor/>
                      </m:rPr>
                      <a:rPr lang="en-US"/>
                      <m:t>x</m:t>
                    </m:r>
                    <m:r>
                      <m:rPr>
                        <m:nor/>
                      </m:rPr>
                      <a:rPr lang="en-US"/>
                      <m:t>,</m:t>
                    </m:r>
                    <m:r>
                      <a:rPr lang="en-US" i="1">
                        <a:latin typeface="Cambria Math" panose="02040503050406030204" pitchFamily="18" charset="0"/>
                      </a:rPr>
                      <m:t>𝜉</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l-GR" dirty="0"/>
                  <a:t> εκφράζει την απομάκρυνση των σημείων της χορδής πεπερασμένου μήκους κατά την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&gt;0</m:t>
                    </m:r>
                  </m:oMath>
                </a14:m>
                <a:r>
                  <a:rPr lang="el-GR" dirty="0" smtClean="0"/>
                  <a:t> </a:t>
                </a:r>
                <a:r>
                  <a:rPr lang="el-GR" dirty="0"/>
                  <a:t>λόγω σημειακής πηγής </a:t>
                </a:r>
                <a:r>
                  <a:rPr lang="el-GR" dirty="0" smtClean="0"/>
                  <a:t>ταλαντώσεων.</a:t>
                </a:r>
                <a:endParaRPr lang="en-US" dirty="0"/>
              </a:p>
              <a:p>
                <a:endParaRPr lang="el-GR" dirty="0" smtClean="0"/>
              </a:p>
              <a:p>
                <a:endParaRPr lang="el-GR" dirty="0" smtClean="0"/>
              </a:p>
              <a:p>
                <a:endParaRPr lang="en-US" dirty="0" smtClean="0"/>
              </a:p>
              <a:p>
                <a:pPr marL="0" indent="0">
                  <a:buNone/>
                </a:pP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b="-943"/>
                </a:stretch>
              </a:blipFill>
            </p:spPr>
            <p:txBody>
              <a:bodyPr/>
              <a:lstStyle/>
              <a:p>
                <a:r>
                  <a:rPr lang="en-US">
                    <a:noFill/>
                  </a:rPr>
                  <a:t> </a:t>
                </a:r>
              </a:p>
            </p:txBody>
          </p:sp>
        </mc:Fallback>
      </mc:AlternateContent>
    </p:spTree>
    <p:extLst>
      <p:ext uri="{BB962C8B-B14F-4D97-AF65-F5344CB8AC3E}">
        <p14:creationId xmlns:p14="http://schemas.microsoft.com/office/powerpoint/2010/main" val="22288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(7)</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smtClean="0"/>
                  <a:t>Ορθογωνιότητα</a:t>
                </a:r>
                <a:r>
                  <a:rPr lang="el-GR" b="1" dirty="0"/>
                  <a:t> </a:t>
                </a:r>
                <a:r>
                  <a:rPr lang="el-GR" b="1" dirty="0" smtClean="0"/>
                  <a:t>των </a:t>
                </a:r>
                <a:r>
                  <a:rPr lang="el-GR" b="1" dirty="0" err="1"/>
                  <a:t>ιδιοσυναρτήσεων</a:t>
                </a:r>
                <a:r>
                  <a:rPr lang="el-GR" b="1" dirty="0"/>
                  <a:t>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𝒏</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a14:m>
                <a:endParaRPr lang="en-US" b="1" dirty="0" smtClean="0"/>
              </a:p>
              <a:p>
                <a:pPr marL="0" indent="0">
                  <a:buNone/>
                </a:pPr>
                <a:endParaRPr lang="en-US" b="1" dirty="0"/>
              </a:p>
              <a:p>
                <a:r>
                  <a:rPr lang="el-GR" dirty="0"/>
                  <a:t>Θα εξετάσουμε εν συνεχεία την </a:t>
                </a:r>
                <a:r>
                  <a:rPr lang="el-GR" dirty="0" err="1"/>
                  <a:t>ορθογωνιότητα</a:t>
                </a:r>
                <a:r>
                  <a:rPr lang="el-GR" dirty="0"/>
                  <a:t> των </a:t>
                </a:r>
                <a:r>
                  <a:rPr lang="el-GR" dirty="0" err="1"/>
                  <a:t>ιδιοσυναρτήσεων</a:t>
                </a:r>
                <a:r>
                  <a:rPr lang="el-GR" dirty="0"/>
                  <a:t>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𝑋</m:t>
                        </m:r>
                      </m:e>
                      <m:sub>
                        <m:r>
                          <a:rPr lang="en-US" b="0" i="1">
                            <a:latin typeface="Cambria Math" panose="02040503050406030204" pitchFamily="18" charset="0"/>
                          </a:rPr>
                          <m:t>𝑛</m:t>
                        </m:r>
                      </m:sub>
                    </m:sSub>
                    <m:r>
                      <a:rPr lang="en-US" b="0" i="1">
                        <a:latin typeface="Cambria Math" panose="02040503050406030204" pitchFamily="18" charset="0"/>
                      </a:rPr>
                      <m:t>(</m:t>
                    </m:r>
                    <m:r>
                      <a:rPr lang="en-US" b="0" i="1">
                        <a:latin typeface="Cambria Math" panose="02040503050406030204" pitchFamily="18" charset="0"/>
                      </a:rPr>
                      <m:t>𝑥</m:t>
                    </m:r>
                    <m:r>
                      <a:rPr lang="en-US" b="0" i="1">
                        <a:latin typeface="Cambria Math" panose="02040503050406030204" pitchFamily="18" charset="0"/>
                      </a:rPr>
                      <m:t>)</m:t>
                    </m:r>
                  </m:oMath>
                </a14:m>
                <a:r>
                  <a:rPr lang="el-GR" dirty="0"/>
                  <a:t> , των </a:t>
                </a:r>
                <a:r>
                  <a:rPr lang="el-GR" dirty="0" smtClean="0"/>
                  <a:t>εξισώσεων</a:t>
                </a:r>
                <a:endParaRPr lang="en-US" dirty="0" smtClean="0"/>
              </a:p>
              <a:p>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sub>
                          <m:r>
                            <a:rPr lang="en-US" b="0" i="1" smtClean="0">
                              <a:latin typeface="Cambria Math" panose="02040503050406030204" pitchFamily="18" charset="0"/>
                            </a:rPr>
                            <m:t>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=0, </m:t>
                      </m:r>
                      <m:r>
                        <a:rPr lang="en-US" b="0" i="1" smtClean="0">
                          <a:latin typeface="Cambria Math" panose="02040503050406030204" pitchFamily="18" charset="0"/>
                        </a:rPr>
                        <m:t>𝑛</m:t>
                      </m:r>
                      <m:r>
                        <a:rPr lang="en-US" b="0" i="1" smtClean="0">
                          <a:latin typeface="Cambria Math" panose="02040503050406030204" pitchFamily="18" charset="0"/>
                        </a:rPr>
                        <m:t>=1,2,3,…</m:t>
                      </m:r>
                    </m:oMath>
                  </m:oMathPara>
                </a14:m>
                <a:endParaRPr lang="en-US" dirty="0" smtClean="0"/>
              </a:p>
              <a:p>
                <a:pPr marL="0" indent="0">
                  <a:buNone/>
                </a:pPr>
                <a:endParaRPr lang="en-US" dirty="0" smtClean="0"/>
              </a:p>
              <a:p>
                <a:r>
                  <a:rPr lang="el-GR" dirty="0"/>
                  <a:t>Προς τούτο θεωρούμε τις αντίστοιχες </a:t>
                </a:r>
                <a:r>
                  <a:rPr lang="el-GR" dirty="0" smtClean="0"/>
                  <a:t>εξισώσεις </a:t>
                </a:r>
                <a:r>
                  <a:rPr lang="el-GR" dirty="0"/>
                  <a:t>ως προς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l-GR" dirty="0" smtClean="0"/>
                  <a:t> </a:t>
                </a:r>
                <a:r>
                  <a:rPr lang="el-GR" dirty="0"/>
                  <a:t>και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oMath>
                </a14:m>
                <a:r>
                  <a:rPr lang="el-GR" dirty="0" smtClean="0"/>
                  <a:t> </a:t>
                </a:r>
                <a:r>
                  <a:rPr lang="el-GR" dirty="0"/>
                  <a:t>ως ακολούθως</a:t>
                </a:r>
                <a:r>
                  <a:rPr lang="el-GR" dirty="0" smtClean="0"/>
                  <a:t>.</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𝑖</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b>
                          <m:r>
                            <a:rPr lang="en-US" b="0" i="1" smtClean="0">
                              <a:latin typeface="Cambria Math" panose="02040503050406030204" pitchFamily="18" charset="0"/>
                            </a:rPr>
                            <m:t>𝑗</m:t>
                          </m:r>
                        </m:sub>
                      </m:sSub>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𝑗</m:t>
                          </m:r>
                        </m:sub>
                      </m:sSub>
                    </m:oMath>
                  </m:oMathPara>
                </a14:m>
                <a:endParaRPr lang="en-US" dirty="0" smtClean="0"/>
              </a:p>
              <a:p>
                <a:pPr marL="0" indent="0">
                  <a:buNone/>
                </a:pPr>
                <a:endParaRPr lang="en-US" dirty="0"/>
              </a:p>
              <a:p>
                <a:endParaRPr lang="en-US" dirty="0" smtClean="0"/>
              </a:p>
              <a:p>
                <a:endParaRPr lang="en-US" dirty="0"/>
              </a:p>
              <a:p>
                <a:endParaRPr lang="en-US" b="1"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a:stretch>
              </a:blipFill>
            </p:spPr>
            <p:txBody>
              <a:bodyPr/>
              <a:lstStyle/>
              <a:p>
                <a:r>
                  <a:rPr lang="en-US">
                    <a:noFill/>
                  </a:rPr>
                  <a:t> </a:t>
                </a:r>
              </a:p>
            </p:txBody>
          </p:sp>
        </mc:Fallback>
      </mc:AlternateContent>
    </p:spTree>
    <p:extLst>
      <p:ext uri="{BB962C8B-B14F-4D97-AF65-F5344CB8AC3E}">
        <p14:creationId xmlns:p14="http://schemas.microsoft.com/office/powerpoint/2010/main" val="185952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(8)</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Ορθογωνιότητα</a:t>
                </a:r>
                <a:r>
                  <a:rPr lang="el-GR" b="1" dirty="0"/>
                  <a:t> </a:t>
                </a:r>
                <a:r>
                  <a:rPr lang="el-GR" b="1" dirty="0"/>
                  <a:t>των </a:t>
                </a:r>
                <a:r>
                  <a:rPr lang="el-GR" b="1" dirty="0" err="1"/>
                  <a:t>ιδιοσυναρτήσεων</a:t>
                </a:r>
                <a:r>
                  <a:rPr lang="el-GR" b="1" dirty="0"/>
                  <a:t> </a:t>
                </a:r>
                <a14:m>
                  <m:oMath xmlns:m="http://schemas.openxmlformats.org/officeDocument/2006/math">
                    <m:sSub>
                      <m:sSubPr>
                        <m:ctrlPr>
                          <a:rPr lang="el-GR"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𝒏</m:t>
                        </m:r>
                      </m:sub>
                    </m:sSub>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oMath>
                </a14:m>
                <a:r>
                  <a:rPr lang="el-GR" b="1" dirty="0" smtClean="0"/>
                  <a:t> (2)</a:t>
                </a:r>
                <a:endParaRPr lang="en-US" b="1" dirty="0" smtClean="0"/>
              </a:p>
              <a:p>
                <a:pPr marL="0" indent="0">
                  <a:buNone/>
                </a:pPr>
                <a:endParaRPr lang="en-US" b="1" dirty="0"/>
              </a:p>
              <a:p>
                <a:r>
                  <a:rPr lang="en-US" dirty="0"/>
                  <a:t>O</a:t>
                </a:r>
                <a:r>
                  <a:rPr lang="el-GR" dirty="0" smtClean="0"/>
                  <a:t>ι </a:t>
                </a:r>
                <a:r>
                  <a:rPr lang="el-GR" dirty="0"/>
                  <a:t>συνοριακές συνθήκες είναι ίδιες για όλες τις </a:t>
                </a:r>
                <a:r>
                  <a:rPr lang="el-GR" dirty="0" err="1" smtClean="0"/>
                  <a:t>ιδιοσυναρτήσεις</a:t>
                </a:r>
                <a:r>
                  <a:rPr lang="en-US" dirty="0" smtClean="0"/>
                  <a:t>.</a:t>
                </a:r>
              </a:p>
              <a:p>
                <a:endParaRPr lang="en-US" dirty="0"/>
              </a:p>
              <a:p>
                <a:r>
                  <a:rPr lang="el-GR" dirty="0"/>
                  <a:t>Κατόπιν τούτου, </a:t>
                </a:r>
                <a:r>
                  <a:rPr lang="el-GR" dirty="0" err="1"/>
                  <a:t>αφαιρούντες</a:t>
                </a:r>
                <a:r>
                  <a:rPr lang="el-GR" dirty="0"/>
                  <a:t> τις </a:t>
                </a:r>
                <a:r>
                  <a:rPr lang="el-GR" dirty="0" smtClean="0"/>
                  <a:t>παραπάνω σχέσεις κατά </a:t>
                </a:r>
                <a:r>
                  <a:rPr lang="el-GR" dirty="0"/>
                  <a:t>μέλη </a:t>
                </a:r>
                <a:r>
                  <a:rPr lang="el-GR" dirty="0" smtClean="0"/>
                  <a:t>αφού πρώτα ολοκληρώνουμε </a:t>
                </a:r>
                <a:r>
                  <a:rPr lang="el-GR" dirty="0"/>
                  <a:t>εκάστη παράσταση κατά μήκος της </a:t>
                </a:r>
                <a:r>
                  <a:rPr lang="el-GR" dirty="0" smtClean="0"/>
                  <a:t>χορδής λαμβάνουμε</a:t>
                </a:r>
              </a:p>
              <a:p>
                <a:endParaRPr lang="el-GR"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nor/>
                                </m:rPr>
                                <a:rPr lang="en-US"/>
                                <m:t>p</m:t>
                              </m:r>
                            </m:e>
                            <m:sub>
                              <m:r>
                                <m:rPr>
                                  <m:nor/>
                                </m:rPr>
                                <a:rPr lang="en-US" i="1"/>
                                <m:t>i</m:t>
                              </m:r>
                            </m:sub>
                            <m:sup>
                              <m:r>
                                <m:rPr>
                                  <m:nor/>
                                </m:rPr>
                                <a:rPr lang="en-US" i="1"/>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m:rPr>
                                  <m:nor/>
                                </m:rPr>
                                <a:rPr lang="en-US" i="1">
                                  <a:latin typeface="Cambria Math" panose="02040503050406030204" pitchFamily="18" charset="0"/>
                                </a:rPr>
                                <m:t>p</m:t>
                              </m:r>
                            </m:e>
                            <m:sub>
                              <m:r>
                                <m:rPr>
                                  <m:nor/>
                                </m:rPr>
                                <a:rPr lang="en-US" i="1">
                                  <a:latin typeface="Cambria Math" panose="02040503050406030204" pitchFamily="18" charset="0"/>
                                </a:rPr>
                                <m:t>j</m:t>
                              </m:r>
                            </m:sub>
                            <m:sup>
                              <m:r>
                                <m:rPr>
                                  <m:nor/>
                                </m:rPr>
                                <a:rPr lang="en-US" i="1">
                                  <a:latin typeface="Cambria Math" panose="02040503050406030204" pitchFamily="18" charset="0"/>
                                </a:rPr>
                                <m:t>2</m:t>
                              </m:r>
                            </m:sup>
                          </m:sSubSup>
                        </m:e>
                      </m:d>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m:rPr>
                              <m:nor/>
                            </m:rPr>
                            <a:rPr lang="en-US" i="1">
                              <a:latin typeface="Cambria Math" panose="02040503050406030204" pitchFamily="18" charset="0"/>
                            </a:rPr>
                            <m:t>L</m:t>
                          </m:r>
                        </m:sup>
                        <m:e>
                          <m:sSub>
                            <m:sSubPr>
                              <m:ctrlPr>
                                <a:rPr lang="en-US" i="1">
                                  <a:latin typeface="Cambria Math" panose="02040503050406030204" pitchFamily="18" charset="0"/>
                                </a:rPr>
                              </m:ctrlPr>
                            </m:sSubPr>
                            <m:e>
                              <m:r>
                                <m:rPr>
                                  <m:nor/>
                                </m:rPr>
                                <a:rPr lang="en-US" i="1">
                                  <a:latin typeface="Cambria Math" panose="02040503050406030204" pitchFamily="18" charset="0"/>
                                </a:rPr>
                                <m:t>X</m:t>
                              </m:r>
                            </m:e>
                            <m:sub>
                              <m:r>
                                <m:rPr>
                                  <m:nor/>
                                </m:rPr>
                                <a:rPr lang="en-US" i="1">
                                  <a:latin typeface="Cambria Math" panose="02040503050406030204" pitchFamily="18" charset="0"/>
                                </a:rPr>
                                <m:t>i</m:t>
                              </m:r>
                            </m:sub>
                          </m:sSub>
                          <m:sSub>
                            <m:sSubPr>
                              <m:ctrlPr>
                                <a:rPr lang="en-US" i="1">
                                  <a:latin typeface="Cambria Math" panose="02040503050406030204" pitchFamily="18" charset="0"/>
                                </a:rPr>
                              </m:ctrlPr>
                            </m:sSubPr>
                            <m:e>
                              <m:r>
                                <m:rPr>
                                  <m:nor/>
                                </m:rPr>
                                <a:rPr lang="en-US" i="1">
                                  <a:latin typeface="Cambria Math" panose="02040503050406030204" pitchFamily="18" charset="0"/>
                                </a:rPr>
                                <m:t>X</m:t>
                              </m:r>
                            </m:e>
                            <m:sub>
                              <m:r>
                                <m:rPr>
                                  <m:nor/>
                                </m:rPr>
                                <a:rPr lang="en-US" i="1">
                                  <a:latin typeface="Cambria Math" panose="02040503050406030204" pitchFamily="18" charset="0"/>
                                </a:rPr>
                                <m:t>j</m:t>
                              </m:r>
                            </m:sub>
                          </m:sSub>
                          <m:r>
                            <m:rPr>
                              <m:nor/>
                            </m:rPr>
                            <a:rPr lang="en-US" i="1">
                              <a:latin typeface="Cambria Math" panose="02040503050406030204" pitchFamily="18" charset="0"/>
                            </a:rPr>
                            <m:t>dx</m:t>
                          </m:r>
                        </m:e>
                      </m:nary>
                      <m:r>
                        <a:rPr lang="en-US">
                          <a:latin typeface="Cambria Math" panose="02040503050406030204" pitchFamily="18" charset="0"/>
                        </a:rPr>
                        <m:t>=0</m:t>
                      </m:r>
                    </m:oMath>
                  </m:oMathPara>
                </a14:m>
                <a:endParaRPr lang="el-GR" dirty="0" smtClean="0"/>
              </a:p>
              <a:p>
                <a:pPr marL="0" indent="0">
                  <a:buNone/>
                </a:pPr>
                <a:endParaRPr lang="el-GR" dirty="0"/>
              </a:p>
              <a:p>
                <a:r>
                  <a:rPr lang="el-GR" dirty="0" smtClean="0"/>
                  <a:t>Όμως </a:t>
                </a:r>
                <a14:m>
                  <m:oMath xmlns:m="http://schemas.openxmlformats.org/officeDocument/2006/math">
                    <m:sSub>
                      <m:sSubPr>
                        <m:ctrlPr>
                          <a:rPr lang="en-US" i="1">
                            <a:latin typeface="Cambria Math" panose="02040503050406030204" pitchFamily="18" charset="0"/>
                          </a:rPr>
                        </m:ctrlPr>
                      </m:sSubPr>
                      <m:e>
                        <m:r>
                          <m:rPr>
                            <m:nor/>
                          </m:rPr>
                          <a:rPr lang="en-US"/>
                          <m:t>p</m:t>
                        </m:r>
                      </m:e>
                      <m:sub>
                        <m:r>
                          <m:rPr>
                            <m:nor/>
                          </m:rPr>
                          <a:rPr lang="en-US" i="1"/>
                          <m:t>i</m:t>
                        </m:r>
                      </m:sub>
                    </m:sSub>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p</m:t>
                        </m:r>
                      </m:e>
                      <m:sub>
                        <m:r>
                          <m:rPr>
                            <m:nor/>
                          </m:rPr>
                          <a:rPr lang="en-US" i="1">
                            <a:latin typeface="Cambria Math" panose="02040503050406030204" pitchFamily="18" charset="0"/>
                          </a:rPr>
                          <m:t>j</m:t>
                        </m:r>
                      </m:sub>
                    </m:sSub>
                  </m:oMath>
                </a14:m>
                <a:r>
                  <a:rPr lang="el-GR" dirty="0" smtClean="0"/>
                  <a:t> άρα</a:t>
                </a:r>
                <a14:m>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m:rPr>
                            <m:nor/>
                          </m:rPr>
                          <a:rPr lang="en-US" i="1">
                            <a:latin typeface="Cambria Math" panose="02040503050406030204" pitchFamily="18" charset="0"/>
                          </a:rPr>
                          <m:t>L</m:t>
                        </m:r>
                      </m:sup>
                      <m:e>
                        <m:sSub>
                          <m:sSubPr>
                            <m:ctrlPr>
                              <a:rPr lang="en-US" i="1">
                                <a:latin typeface="Cambria Math" panose="02040503050406030204" pitchFamily="18" charset="0"/>
                              </a:rPr>
                            </m:ctrlPr>
                          </m:sSubPr>
                          <m:e>
                            <m:r>
                              <m:rPr>
                                <m:nor/>
                              </m:rPr>
                              <a:rPr lang="en-US" i="1">
                                <a:latin typeface="Cambria Math" panose="02040503050406030204" pitchFamily="18" charset="0"/>
                              </a:rPr>
                              <m:t>X</m:t>
                            </m:r>
                          </m:e>
                          <m:sub>
                            <m:r>
                              <m:rPr>
                                <m:nor/>
                              </m:rPr>
                              <a:rPr lang="en-US" i="1">
                                <a:latin typeface="Cambria Math" panose="02040503050406030204" pitchFamily="18" charset="0"/>
                              </a:rPr>
                              <m:t>i</m:t>
                            </m:r>
                          </m:sub>
                        </m:sSub>
                        <m:sSub>
                          <m:sSubPr>
                            <m:ctrlPr>
                              <a:rPr lang="en-US" i="1">
                                <a:latin typeface="Cambria Math" panose="02040503050406030204" pitchFamily="18" charset="0"/>
                              </a:rPr>
                            </m:ctrlPr>
                          </m:sSubPr>
                          <m:e>
                            <m:r>
                              <m:rPr>
                                <m:nor/>
                              </m:rPr>
                              <a:rPr lang="en-US" i="1">
                                <a:latin typeface="Cambria Math" panose="02040503050406030204" pitchFamily="18" charset="0"/>
                              </a:rPr>
                              <m:t>X</m:t>
                            </m:r>
                          </m:e>
                          <m:sub>
                            <m:r>
                              <m:rPr>
                                <m:nor/>
                              </m:rPr>
                              <a:rPr lang="en-US" i="1">
                                <a:latin typeface="Cambria Math" panose="02040503050406030204" pitchFamily="18" charset="0"/>
                              </a:rPr>
                              <m:t>j</m:t>
                            </m:r>
                          </m:sub>
                        </m:sSub>
                        <m:r>
                          <m:rPr>
                            <m:nor/>
                          </m:rPr>
                          <a:rPr lang="en-US" i="1">
                            <a:latin typeface="Cambria Math" panose="02040503050406030204" pitchFamily="18" charset="0"/>
                          </a:rPr>
                          <m:t>dx</m:t>
                        </m:r>
                      </m:e>
                    </m:nary>
                  </m:oMath>
                </a14:m>
                <a:r>
                  <a:rPr lang="el-GR" dirty="0" smtClean="0"/>
                  <a:t> </a:t>
                </a:r>
                <a14:m>
                  <m:oMath xmlns:m="http://schemas.openxmlformats.org/officeDocument/2006/math">
                    <m:r>
                      <a:rPr lang="en-US">
                        <a:latin typeface="Cambria Math" panose="02040503050406030204" pitchFamily="18" charset="0"/>
                      </a:rPr>
                      <m:t>=0,</m:t>
                    </m:r>
                  </m:oMath>
                </a14:m>
                <a:r>
                  <a:rPr lang="en-US" dirty="0"/>
                  <a:t> </a:t>
                </a:r>
                <a14:m>
                  <m:oMath xmlns:m="http://schemas.openxmlformats.org/officeDocument/2006/math">
                    <m:r>
                      <m:rPr>
                        <m:sty m:val="p"/>
                      </m:rPr>
                      <a:rPr lang="en-US" b="0" i="0" smtClean="0">
                        <a:latin typeface="Cambria Math" panose="02040503050406030204" pitchFamily="18" charset="0"/>
                      </a:rPr>
                      <m:t>i</m:t>
                    </m:r>
                    <m:r>
                      <a:rPr lang="en-US">
                        <a:latin typeface="Cambria Math" panose="02040503050406030204" pitchFamily="18" charset="0"/>
                      </a:rPr>
                      <m:t>≠</m:t>
                    </m:r>
                    <m:r>
                      <m:rPr>
                        <m:sty m:val="p"/>
                      </m:rPr>
                      <a:rPr lang="en-US" b="0" i="0" smtClean="0">
                        <a:latin typeface="Cambria Math" panose="02040503050406030204" pitchFamily="18" charset="0"/>
                      </a:rPr>
                      <m:t>j</m:t>
                    </m:r>
                  </m:oMath>
                </a14:m>
                <a:endParaRPr lang="en-US" dirty="0"/>
              </a:p>
              <a:p>
                <a:endParaRPr lang="en-US" dirty="0"/>
              </a:p>
              <a:p>
                <a:endParaRPr lang="en-US" dirty="0"/>
              </a:p>
              <a:p>
                <a:endParaRPr lang="el-GR" dirty="0" smtClean="0"/>
              </a:p>
              <a:p>
                <a:endParaRPr lang="el-GR"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379687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κυματική εξίσωση σε χορδή με σταθερά άκρα </a:t>
            </a:r>
            <a:r>
              <a:rPr lang="el-GR" b="1" dirty="0" smtClean="0"/>
              <a:t>(9)</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85000" lnSpcReduction="20000"/>
              </a:bodyPr>
              <a:lstStyle/>
              <a:p>
                <a:pPr marL="0" indent="0">
                  <a:buNone/>
                </a:pPr>
                <a:r>
                  <a:rPr lang="el-GR" b="1" dirty="0" smtClean="0"/>
                  <a:t>Ορθογωνιότητα</a:t>
                </a:r>
                <a:r>
                  <a:rPr lang="el-GR" b="1" dirty="0"/>
                  <a:t> των </a:t>
                </a:r>
                <a:r>
                  <a:rPr lang="el-GR" b="1" dirty="0" err="1"/>
                  <a:t>ιδιοσυναρτήσεων</a:t>
                </a:r>
                <a:r>
                  <a:rPr lang="el-GR" b="1" dirty="0"/>
                  <a:t> </a:t>
                </a:r>
                <a14:m>
                  <m:oMath xmlns:m="http://schemas.openxmlformats.org/officeDocument/2006/math">
                    <m:sSub>
                      <m:sSubPr>
                        <m:ctrlPr>
                          <a:rPr lang="el-GR"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𝒏</m:t>
                        </m:r>
                      </m:sub>
                    </m:sSub>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oMath>
                </a14:m>
                <a:r>
                  <a:rPr lang="el-GR" b="1" dirty="0" smtClean="0"/>
                  <a:t> (3)</a:t>
                </a:r>
                <a:endParaRPr lang="en-US" b="1" dirty="0"/>
              </a:p>
              <a:p>
                <a:pPr marL="0" indent="0">
                  <a:buNone/>
                </a:pPr>
                <a:endParaRPr lang="en-US" dirty="0" smtClean="0"/>
              </a:p>
              <a:p>
                <a:r>
                  <a:rPr lang="el-GR" dirty="0"/>
                  <a:t>Τούτο έχει ως αποτέλεσμα τις σχέσεις</a:t>
                </a:r>
                <a:endParaRPr lang="en-US" dirty="0"/>
              </a:p>
              <a:p>
                <a:endParaRPr lang="en-US" dirty="0" smtClean="0"/>
              </a:p>
              <a:p>
                <a:pPr marL="0" indent="0">
                  <a:buNone/>
                </a:pPr>
                <a:r>
                  <a:rPr lang="en-US" dirty="0" smtClean="0"/>
                  <a:t>             </a:t>
                </a:r>
                <a14:m>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m:rPr>
                            <m:nor/>
                          </m:rPr>
                          <a:rPr lang="en-US" i="1">
                            <a:latin typeface="Cambria Math" panose="02040503050406030204" pitchFamily="18" charset="0"/>
                          </a:rPr>
                          <m:t>L</m:t>
                        </m:r>
                      </m:sup>
                      <m:e>
                        <m:sSub>
                          <m:sSubPr>
                            <m:ctrlPr>
                              <a:rPr lang="en-US" i="1">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sub>
                            <m:r>
                              <m:rPr>
                                <m:nor/>
                              </m:rPr>
                              <a:rPr lang="en-US" i="1">
                                <a:latin typeface="Cambria Math" panose="02040503050406030204" pitchFamily="18" charset="0"/>
                              </a:rPr>
                              <m:t>i</m:t>
                            </m:r>
                          </m:sub>
                        </m:sSub>
                        <m:sSub>
                          <m:sSubPr>
                            <m:ctrlPr>
                              <a:rPr lang="en-US" i="1">
                                <a:latin typeface="Cambria Math" panose="02040503050406030204" pitchFamily="18" charset="0"/>
                              </a:rPr>
                            </m:ctrlPr>
                          </m:sSubPr>
                          <m:e>
                            <m:r>
                              <m:rPr>
                                <m:nor/>
                              </m:rPr>
                              <a:rPr lang="en-US" i="1">
                                <a:latin typeface="Cambria Math" panose="02040503050406030204" pitchFamily="18" charset="0"/>
                              </a:rPr>
                              <m:t>X</m:t>
                            </m:r>
                          </m:e>
                          <m:sub>
                            <m:r>
                              <m:rPr>
                                <m:nor/>
                              </m:rPr>
                              <a:rPr lang="en-US" i="1">
                                <a:latin typeface="Cambria Math" panose="02040503050406030204" pitchFamily="18" charset="0"/>
                              </a:rPr>
                              <m:t>j</m:t>
                            </m:r>
                          </m:sub>
                        </m:sSub>
                        <m:r>
                          <m:rPr>
                            <m:nor/>
                          </m:rPr>
                          <a:rPr lang="en-US" i="1">
                            <a:latin typeface="Cambria Math" panose="02040503050406030204" pitchFamily="18" charset="0"/>
                          </a:rPr>
                          <m:t>dx</m:t>
                        </m:r>
                      </m:e>
                    </m:nary>
                  </m:oMath>
                </a14:m>
                <a:r>
                  <a:rPr lang="el-GR" dirty="0"/>
                  <a:t> </a:t>
                </a:r>
                <a14:m>
                  <m:oMath xmlns:m="http://schemas.openxmlformats.org/officeDocument/2006/math">
                    <m:r>
                      <a:rPr lang="en-US">
                        <a:latin typeface="Cambria Math" panose="02040503050406030204" pitchFamily="18" charset="0"/>
                      </a:rPr>
                      <m:t>=0</m:t>
                    </m:r>
                  </m:oMath>
                </a14:m>
                <a:r>
                  <a:rPr lang="en-US" dirty="0" smtClean="0"/>
                  <a:t>,</a:t>
                </a:r>
                <a:r>
                  <a:rPr lang="en-US" dirty="0"/>
                  <a:t> </a:t>
                </a:r>
                <a14:m>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0</m:t>
                        </m:r>
                      </m:sub>
                      <m:sup>
                        <m:r>
                          <m:rPr>
                            <m:nor/>
                          </m:rPr>
                          <a:rPr lang="en-US" i="1">
                            <a:latin typeface="Cambria Math" panose="02040503050406030204" pitchFamily="18" charset="0"/>
                          </a:rPr>
                          <m:t>L</m:t>
                        </m:r>
                      </m:sup>
                      <m:e>
                        <m:sSub>
                          <m:sSubPr>
                            <m:ctrlPr>
                              <a:rPr lang="en-US" i="1">
                                <a:latin typeface="Cambria Math" panose="02040503050406030204" pitchFamily="18" charset="0"/>
                              </a:rPr>
                            </m:ctrlPr>
                          </m:sSubPr>
                          <m:e>
                            <m:r>
                              <m:rPr>
                                <m:nor/>
                              </m:rPr>
                              <a:rPr lang="en-US" i="1">
                                <a:latin typeface="Cambria Math" panose="02040503050406030204" pitchFamily="18" charset="0"/>
                              </a:rPr>
                              <m:t>X</m:t>
                            </m:r>
                            <m:r>
                              <a:rPr lang="en-US" b="0" i="1" smtClean="0">
                                <a:latin typeface="Cambria Math" panose="02040503050406030204" pitchFamily="18" charset="0"/>
                              </a:rPr>
                              <m:t>′</m:t>
                            </m:r>
                          </m:e>
                          <m:sub>
                            <m:r>
                              <m:rPr>
                                <m:nor/>
                              </m:rPr>
                              <a:rPr lang="en-US" i="1">
                                <a:latin typeface="Cambria Math" panose="02040503050406030204" pitchFamily="18" charset="0"/>
                              </a:rPr>
                              <m:t>i</m:t>
                            </m:r>
                          </m:sub>
                        </m:sSub>
                        <m:sSub>
                          <m:sSubPr>
                            <m:ctrlPr>
                              <a:rPr lang="en-US" i="1">
                                <a:latin typeface="Cambria Math" panose="02040503050406030204" pitchFamily="18" charset="0"/>
                              </a:rPr>
                            </m:ctrlPr>
                          </m:sSubPr>
                          <m:e>
                            <m:r>
                              <m:rPr>
                                <m:nor/>
                              </m:rPr>
                              <a:rPr lang="en-US" i="1">
                                <a:latin typeface="Cambria Math" panose="02040503050406030204" pitchFamily="18" charset="0"/>
                              </a:rPr>
                              <m:t>X</m:t>
                            </m:r>
                            <m:r>
                              <m:rPr>
                                <m:nor/>
                              </m:rPr>
                              <a:rPr lang="en-US" b="0" i="1" smtClean="0">
                                <a:latin typeface="Cambria Math" panose="02040503050406030204" pitchFamily="18" charset="0"/>
                              </a:rPr>
                              <m:t>;</m:t>
                            </m:r>
                          </m:e>
                          <m:sub>
                            <m:r>
                              <m:rPr>
                                <m:nor/>
                              </m:rPr>
                              <a:rPr lang="en-US" i="1">
                                <a:latin typeface="Cambria Math" panose="02040503050406030204" pitchFamily="18" charset="0"/>
                              </a:rPr>
                              <m:t>j</m:t>
                            </m:r>
                          </m:sub>
                        </m:sSub>
                        <m:r>
                          <m:rPr>
                            <m:nor/>
                          </m:rPr>
                          <a:rPr lang="en-US" i="1">
                            <a:latin typeface="Cambria Math" panose="02040503050406030204" pitchFamily="18" charset="0"/>
                          </a:rPr>
                          <m:t>dx</m:t>
                        </m:r>
                      </m:e>
                    </m:nary>
                  </m:oMath>
                </a14:m>
                <a:r>
                  <a:rPr lang="el-GR" i="1" dirty="0"/>
                  <a:t> </a:t>
                </a:r>
                <a14:m>
                  <m:oMath xmlns:m="http://schemas.openxmlformats.org/officeDocument/2006/math">
                    <m:r>
                      <a:rPr lang="en-US" i="1">
                        <a:latin typeface="Cambria Math" panose="02040503050406030204" pitchFamily="18" charset="0"/>
                      </a:rPr>
                      <m:t>=0</m:t>
                    </m:r>
                  </m:oMath>
                </a14:m>
                <a:endParaRPr lang="en-US" i="1" dirty="0" smtClean="0"/>
              </a:p>
              <a:p>
                <a:pPr marL="0" indent="0">
                  <a:buNone/>
                </a:pPr>
                <a:endParaRPr lang="en-US" i="1" dirty="0"/>
              </a:p>
              <a:p>
                <a:r>
                  <a:rPr lang="el-GR" dirty="0"/>
                  <a:t>Οι σχέσεις  </a:t>
                </a:r>
                <a:r>
                  <a:rPr lang="el-GR" dirty="0" err="1"/>
                  <a:t>ορθογωνιότητας</a:t>
                </a:r>
                <a:r>
                  <a:rPr lang="el-GR" dirty="0"/>
                  <a:t> μας βοηθούν στον υπολογισμό των συντελεστών </a:t>
                </a:r>
                <a:r>
                  <a:rPr lang="en-US" dirty="0"/>
                  <a:t>Fourier</a:t>
                </a:r>
                <a:r>
                  <a:rPr lang="el-GR" dirty="0"/>
                  <a:t> σε προβλήματα τα οποία επιλύονται με την μέθοδο των </a:t>
                </a:r>
                <a:r>
                  <a:rPr lang="el-GR" dirty="0" err="1"/>
                  <a:t>χωριζομένων</a:t>
                </a:r>
                <a:r>
                  <a:rPr lang="el-GR" dirty="0"/>
                  <a:t> μεταβλητών.</a:t>
                </a:r>
                <a:endParaRPr lang="en-US" i="1"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07" t="-2830" r="-370" b="-2291"/>
                </a:stretch>
              </a:blipFill>
            </p:spPr>
            <p:txBody>
              <a:bodyPr/>
              <a:lstStyle/>
              <a:p>
                <a:r>
                  <a:rPr lang="en-US">
                    <a:noFill/>
                  </a:rPr>
                  <a:t> </a:t>
                </a:r>
              </a:p>
            </p:txBody>
          </p:sp>
        </mc:Fallback>
      </mc:AlternateContent>
    </p:spTree>
    <p:extLst>
      <p:ext uri="{BB962C8B-B14F-4D97-AF65-F5344CB8AC3E}">
        <p14:creationId xmlns:p14="http://schemas.microsoft.com/office/powerpoint/2010/main" val="3691075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smtClean="0"/>
              <a:t>Η </a:t>
            </a:r>
            <a:r>
              <a:rPr lang="el-GR" sz="2800" b="1" dirty="0"/>
              <a:t>μη ομογενής εξίσωση του κύματος σε χορδή πεπερασμένου </a:t>
            </a:r>
            <a:r>
              <a:rPr lang="el-GR" sz="2800" b="1" dirty="0" err="1" smtClean="0"/>
              <a:t>μήκους.Η</a:t>
            </a:r>
            <a:r>
              <a:rPr lang="el-GR" sz="2800" b="1" dirty="0" smtClean="0"/>
              <a:t> </a:t>
            </a:r>
            <a:r>
              <a:rPr lang="el-GR" sz="2800" b="1" dirty="0"/>
              <a:t>μέθοδος των </a:t>
            </a:r>
            <a:r>
              <a:rPr lang="el-GR" sz="2800" b="1" dirty="0" err="1" smtClean="0"/>
              <a:t>ιδιοσυναρτήσεων</a:t>
            </a:r>
            <a:endParaRPr lang="en-US" sz="32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smtClean="0"/>
                  <a:t>Ομογενείς συνοριακές συνθήκες. Η στιγμιαία ώθηση </a:t>
                </a:r>
                <a:endParaRPr lang="en-US" b="1" dirty="0" smtClean="0"/>
              </a:p>
              <a:p>
                <a:pPr marL="0" indent="0">
                  <a:buNone/>
                </a:pPr>
                <a:endParaRPr lang="en-US" b="1" dirty="0"/>
              </a:p>
              <a:p>
                <a:r>
                  <a:rPr lang="el-GR" dirty="0"/>
                  <a:t>Έστω χορδή  μήκους </a:t>
                </a:r>
                <a:r>
                  <a:rPr lang="en-US" dirty="0" smtClean="0"/>
                  <a:t>L</a:t>
                </a:r>
                <a:r>
                  <a:rPr lang="el-GR" dirty="0" smtClean="0"/>
                  <a:t> </a:t>
                </a:r>
                <a:r>
                  <a:rPr lang="el-GR" dirty="0"/>
                  <a:t>με σταθερά άκρα, η οποία </a:t>
                </a:r>
                <a:r>
                  <a:rPr lang="el-GR" dirty="0" err="1"/>
                  <a:t>ταλαντούται</a:t>
                </a:r>
                <a:r>
                  <a:rPr lang="el-GR" dirty="0"/>
                  <a:t> υπό την επίδραση εξωτερικής δυνάμεως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a:t>ανά μονάδα μήκους της χορδής . Η διαφορική εξίσωση του κύματος είναι η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r>
                            <a:rPr lang="en-US" i="1">
                              <a:latin typeface="Cambria Math" panose="02040503050406030204" pitchFamily="18" charset="0"/>
                            </a:rPr>
                            <m:t>𝜌</m:t>
                          </m:r>
                        </m:den>
                      </m:f>
                    </m:oMath>
                  </m:oMathPara>
                </a14:m>
                <a:endParaRPr lang="en-US" dirty="0" smtClean="0"/>
              </a:p>
              <a:p>
                <a:pPr marL="0" indent="0">
                  <a:buNone/>
                </a:pPr>
                <a:endParaRPr lang="en-US" dirty="0"/>
              </a:p>
              <a:p>
                <a:r>
                  <a:rPr lang="el-GR" dirty="0" smtClean="0"/>
                  <a:t>Έχουμε μια </a:t>
                </a:r>
                <a:r>
                  <a:rPr lang="el-GR" dirty="0"/>
                  <a:t>μη ομογενής εξίσωση με ομογενείς συνοριακές </a:t>
                </a:r>
                <a:r>
                  <a:rPr lang="el-GR" dirty="0" smtClean="0"/>
                  <a:t>συνθήκες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=0,</m:t>
                    </m:r>
                    <m:r>
                      <a:rPr lang="el-GR"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&gt;0</m:t>
                    </m:r>
                  </m:oMath>
                </a14:m>
                <a:endParaRPr lang="en-US" dirty="0" smtClean="0"/>
              </a:p>
              <a:p>
                <a:endParaRPr lang="en-US" dirty="0"/>
              </a:p>
              <a:p>
                <a:r>
                  <a:rPr lang="el-GR" dirty="0" smtClean="0"/>
                  <a:t>με </a:t>
                </a:r>
                <a:r>
                  <a:rPr lang="el-GR" dirty="0"/>
                  <a:t>αρχικές συνθήκες </a:t>
                </a:r>
                <a:r>
                  <a:rPr lang="en-US" dirty="0" smtClean="0"/>
                  <a:t>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𝐿</m:t>
                    </m:r>
                  </m:oMath>
                </a14:m>
                <a:endParaRPr lang="en-US" dirty="0"/>
              </a:p>
              <a:p>
                <a:endParaRPr lang="en-US" dirty="0"/>
              </a:p>
              <a:p>
                <a:endParaRPr lang="en-US" dirty="0"/>
              </a:p>
              <a:p>
                <a:endParaRPr lang="en-US" dirty="0"/>
              </a:p>
              <a:p>
                <a:pPr marL="0" indent="0">
                  <a:buNone/>
                </a:pP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r="-296"/>
                </a:stretch>
              </a:blipFill>
            </p:spPr>
            <p:txBody>
              <a:bodyPr/>
              <a:lstStyle/>
              <a:p>
                <a:r>
                  <a:rPr lang="en-US">
                    <a:noFill/>
                  </a:rPr>
                  <a:t> </a:t>
                </a:r>
              </a:p>
            </p:txBody>
          </p:sp>
        </mc:Fallback>
      </mc:AlternateContent>
    </p:spTree>
    <p:extLst>
      <p:ext uri="{BB962C8B-B14F-4D97-AF65-F5344CB8AC3E}">
        <p14:creationId xmlns:p14="http://schemas.microsoft.com/office/powerpoint/2010/main" val="4150249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smtClean="0"/>
              <a:t>ιδιοσυναρτήσεων</a:t>
            </a:r>
            <a:r>
              <a:rPr lang="en-US" sz="2800" b="1" dirty="0" smtClean="0"/>
              <a:t> (2)</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32500" lnSpcReduction="20000"/>
              </a:bodyPr>
              <a:lstStyle/>
              <a:p>
                <a:pPr marL="0" indent="0">
                  <a:buNone/>
                </a:pPr>
                <a:r>
                  <a:rPr lang="el-GR" b="1" dirty="0"/>
                  <a:t>Ομογενείς συνοριακές συνθήκες. Η στιγμιαία ώθηση </a:t>
                </a:r>
                <a:r>
                  <a:rPr lang="en-US" b="1" dirty="0" smtClean="0"/>
                  <a:t>(2)</a:t>
                </a:r>
                <a:endParaRPr lang="en-US" b="1" dirty="0"/>
              </a:p>
              <a:p>
                <a:pPr marL="0" indent="0">
                  <a:buNone/>
                </a:pPr>
                <a:endParaRPr lang="en-US" dirty="0" smtClean="0"/>
              </a:p>
              <a:p>
                <a:endParaRPr lang="en-US" dirty="0"/>
              </a:p>
              <a:p>
                <a:r>
                  <a:rPr lang="en-US" dirty="0"/>
                  <a:t>H</a:t>
                </a:r>
                <a:r>
                  <a:rPr lang="el-GR" dirty="0" smtClean="0"/>
                  <a:t> </a:t>
                </a:r>
                <a:r>
                  <a:rPr lang="el-GR" dirty="0" err="1"/>
                  <a:t>ζητουμένη</a:t>
                </a:r>
                <a:r>
                  <a:rPr lang="el-GR" dirty="0"/>
                  <a:t> λύση έχει την μορφή</a:t>
                </a:r>
                <a:endParaRPr lang="en-US" dirty="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n</m:t>
                          </m:r>
                          <m:r>
                            <m:rPr>
                              <m:nor/>
                            </m:rPr>
                            <a:rPr lang="en-US" i="1">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m:rPr>
                                  <m:nor/>
                                </m:rPr>
                                <a:rPr lang="en-US" i="1">
                                  <a:latin typeface="Cambria Math" panose="02040503050406030204" pitchFamily="18" charset="0"/>
                                </a:rPr>
                                <m:t>U</m:t>
                              </m:r>
                            </m:e>
                            <m:sub>
                              <m:r>
                                <m:rPr>
                                  <m:nor/>
                                </m:rPr>
                                <a:rPr lang="en-US" i="1">
                                  <a:latin typeface="Cambria Math" panose="02040503050406030204" pitchFamily="18" charset="0"/>
                                </a:rPr>
                                <m:t>n</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e>
                      </m:nary>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oMath>
                  </m:oMathPara>
                </a14:m>
                <a:endParaRPr lang="en-US" dirty="0" smtClean="0"/>
              </a:p>
              <a:p>
                <a:pPr marL="0" indent="0">
                  <a:buNone/>
                </a:pPr>
                <a:r>
                  <a:rPr lang="el-GR" dirty="0"/>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err="1"/>
                  <a:t>προσδιοριστέα</a:t>
                </a:r>
                <a:r>
                  <a:rPr lang="el-GR" dirty="0"/>
                  <a:t> συνάρτηση. </a:t>
                </a:r>
                <a:endParaRPr lang="en-US" dirty="0" smtClean="0"/>
              </a:p>
              <a:p>
                <a:pPr marL="0" indent="0">
                  <a:buNone/>
                </a:pPr>
                <a:endParaRPr lang="en-US" dirty="0"/>
              </a:p>
              <a:p>
                <a:r>
                  <a:rPr lang="el-GR" dirty="0"/>
                  <a:t>Επί πλέον </a:t>
                </a:r>
                <a:r>
                  <a:rPr lang="el-GR" dirty="0" smtClean="0"/>
                  <a:t>θεωρούμε </a:t>
                </a:r>
                <a:r>
                  <a:rPr lang="el-GR" dirty="0"/>
                  <a:t>ότι η συνάρτηση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a:t>και οι αρχικές συνθήκες εκφράζονται εκάστη υπό μορφή σειράς </a:t>
                </a:r>
                <a:r>
                  <a:rPr lang="el-GR" dirty="0" err="1"/>
                  <a:t>Fourier</a:t>
                </a:r>
                <a:r>
                  <a:rPr lang="el-GR" dirty="0"/>
                  <a:t>, ως </a:t>
                </a:r>
                <a:r>
                  <a:rPr lang="el-GR" dirty="0" smtClean="0"/>
                  <a:t>εξής</a:t>
                </a:r>
                <a:endParaRPr lang="en-US" dirty="0" smtClean="0"/>
              </a:p>
              <a:p>
                <a:pPr marL="0" indent="0">
                  <a:buNone/>
                </a:pPr>
                <a:r>
                  <a:rPr lang="el-GR" dirty="0" smtClean="0"/>
                  <a:t> </a:t>
                </a:r>
                <a:endParaRPr lang="en-US" dirty="0" smtClean="0"/>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𝜋𝜉</m:t>
                                        </m:r>
                                      </m:num>
                                      <m:den>
                                        <m:r>
                                          <a:rPr lang="en-US" i="1">
                                            <a:latin typeface="Cambria Math" panose="02040503050406030204" pitchFamily="18" charset="0"/>
                                          </a:rPr>
                                          <m:t>𝐿</m:t>
                                        </m:r>
                                      </m:den>
                                    </m:f>
                                    <m:r>
                                      <a:rPr lang="en-US" i="1">
                                        <a:latin typeface="Cambria Math" panose="02040503050406030204" pitchFamily="18" charset="0"/>
                                      </a:rPr>
                                      <m:t>𝑑</m:t>
                                    </m:r>
                                    <m:r>
                                      <a:rPr lang="en-US" i="1">
                                        <a:latin typeface="Cambria Math" panose="02040503050406030204" pitchFamily="18" charset="0"/>
                                      </a:rPr>
                                      <m:t>𝜉</m:t>
                                    </m:r>
                                  </m:e>
                                </m:nary>
                              </m:e>
                            </m:nary>
                          </m:e>
                        </m:mr>
                        <m:mr>
                          <m:e>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m:rPr>
                                    <m:nor/>
                                  </m:rPr>
                                  <a:rPr lang="en-US" i="1">
                                    <a:latin typeface="Cambria Math" panose="02040503050406030204" pitchFamily="18" charset="0"/>
                                  </a:rPr>
                                  <m:t>n</m:t>
                                </m:r>
                                <m:r>
                                  <m:rPr>
                                    <m:nor/>
                                  </m:rPr>
                                  <a:rPr lang="en-US" i="1">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𝛷</m:t>
                                    </m:r>
                                  </m:e>
                                  <m:sub>
                                    <m:r>
                                      <m:rPr>
                                        <m:nor/>
                                      </m:rPr>
                                      <a:rPr lang="en-US" i="1">
                                        <a:latin typeface="Cambria Math" panose="02040503050406030204" pitchFamily="18" charset="0"/>
                                      </a:rPr>
                                      <m:t>n</m:t>
                                    </m:r>
                                  </m:sub>
                                </m:sSub>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𝛷</m:t>
                                    </m:r>
                                  </m:e>
                                  <m:sub>
                                    <m:r>
                                      <a:rPr lang="en-US" i="1">
                                        <a:latin typeface="Cambria Math" panose="02040503050406030204" pitchFamily="18" charset="0"/>
                                      </a:rPr>
                                      <m:t>𝑛</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𝜋𝜉</m:t>
                                        </m:r>
                                      </m:num>
                                      <m:den>
                                        <m:r>
                                          <a:rPr lang="en-US" i="1">
                                            <a:latin typeface="Cambria Math" panose="02040503050406030204" pitchFamily="18" charset="0"/>
                                          </a:rPr>
                                          <m:t>𝐿</m:t>
                                        </m:r>
                                      </m:den>
                                    </m:f>
                                    <m:r>
                                      <a:rPr lang="en-US" i="1">
                                        <a:latin typeface="Cambria Math" panose="02040503050406030204" pitchFamily="18" charset="0"/>
                                      </a:rPr>
                                      <m:t>𝑑</m:t>
                                    </m:r>
                                    <m:r>
                                      <a:rPr lang="en-US" i="1">
                                        <a:latin typeface="Cambria Math" panose="02040503050406030204" pitchFamily="18" charset="0"/>
                                      </a:rPr>
                                      <m:t>𝜉</m:t>
                                    </m:r>
                                  </m:e>
                                </m:nary>
                              </m:e>
                            </m:nary>
                          </m:e>
                        </m:mr>
                        <m:mr>
                          <m:e>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𝛹</m:t>
                                    </m:r>
                                  </m:e>
                                  <m:sub>
                                    <m:r>
                                      <a:rPr lang="en-US" i="1">
                                        <a:latin typeface="Cambria Math" panose="02040503050406030204" pitchFamily="18" charset="0"/>
                                      </a:rPr>
                                      <m:t>𝑛</m:t>
                                    </m:r>
                                  </m:sub>
                                </m:sSub>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m:t>
                                    </m:r>
                                    <m:r>
                                      <a:rPr lang="en-US" i="1">
                                        <a:latin typeface="Cambria Math" panose="02040503050406030204" pitchFamily="18" charset="0"/>
                                      </a:rPr>
                                      <m:t>𝑥</m:t>
                                    </m:r>
                                  </m:num>
                                  <m:den>
                                    <m:r>
                                      <a:rPr lang="en-US" i="1">
                                        <a:latin typeface="Cambria Math" panose="02040503050406030204" pitchFamily="18" charset="0"/>
                                      </a:rPr>
                                      <m:t>𝐿</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𝛹</m:t>
                                    </m:r>
                                  </m:e>
                                  <m:sub>
                                    <m:r>
                                      <a:rPr lang="en-US" i="1">
                                        <a:latin typeface="Cambria Math" panose="02040503050406030204" pitchFamily="18" charset="0"/>
                                      </a:rPr>
                                      <m:t>𝑛</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𝐿</m:t>
                                    </m:r>
                                  </m:sup>
                                  <m:e>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𝜋𝜉</m:t>
                                        </m:r>
                                      </m:num>
                                      <m:den>
                                        <m:r>
                                          <a:rPr lang="en-US" i="1">
                                            <a:latin typeface="Cambria Math" panose="02040503050406030204" pitchFamily="18" charset="0"/>
                                          </a:rPr>
                                          <m:t>𝐿</m:t>
                                        </m:r>
                                      </m:den>
                                    </m:f>
                                    <m:r>
                                      <a:rPr lang="en-US" i="1">
                                        <a:latin typeface="Cambria Math" panose="02040503050406030204" pitchFamily="18" charset="0"/>
                                      </a:rPr>
                                      <m:t>𝑑</m:t>
                                    </m:r>
                                    <m:r>
                                      <a:rPr lang="en-US" i="1">
                                        <a:latin typeface="Cambria Math" panose="02040503050406030204" pitchFamily="18" charset="0"/>
                                      </a:rPr>
                                      <m:t>𝜉</m:t>
                                    </m:r>
                                  </m:e>
                                </m:nary>
                              </m:e>
                            </m:nary>
                          </m:e>
                        </m:mr>
                      </m:m>
                    </m:oMath>
                  </m:oMathPara>
                </a14:m>
                <a:endParaRPr lang="en-US" dirty="0"/>
              </a:p>
              <a:p>
                <a:r>
                  <a:rPr lang="el-GR" dirty="0"/>
                  <a:t>Η μέθοδος λέγεται </a:t>
                </a:r>
                <a:r>
                  <a:rPr lang="el-GR" b="1" dirty="0"/>
                  <a:t>μέθοδος των </a:t>
                </a:r>
                <a:r>
                  <a:rPr lang="el-GR" b="1" dirty="0" err="1"/>
                  <a:t>ιδιοσυναρτήσεων</a:t>
                </a:r>
                <a:r>
                  <a:rPr lang="el-GR" dirty="0"/>
                  <a:t> </a:t>
                </a:r>
                <a:r>
                  <a:rPr lang="en-US" dirty="0" smtClean="0"/>
                  <a:t>.</a:t>
                </a: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539"/>
                </a:stretch>
              </a:blipFill>
            </p:spPr>
            <p:txBody>
              <a:bodyPr/>
              <a:lstStyle/>
              <a:p>
                <a:r>
                  <a:rPr lang="en-US">
                    <a:noFill/>
                  </a:rPr>
                  <a:t> </a:t>
                </a:r>
              </a:p>
            </p:txBody>
          </p:sp>
        </mc:Fallback>
      </mc:AlternateContent>
    </p:spTree>
    <p:extLst>
      <p:ext uri="{BB962C8B-B14F-4D97-AF65-F5344CB8AC3E}">
        <p14:creationId xmlns:p14="http://schemas.microsoft.com/office/powerpoint/2010/main" val="419237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(3)</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Μόνιμες μη ομογενείς συνοριακές συνθήκες</a:t>
                </a:r>
                <a:endParaRPr lang="en-US" b="1" dirty="0" smtClean="0"/>
              </a:p>
              <a:p>
                <a:pPr marL="0" indent="0">
                  <a:buNone/>
                </a:pPr>
                <a:endParaRPr lang="en-US" b="1" dirty="0"/>
              </a:p>
              <a:p>
                <a:r>
                  <a:rPr lang="el-GR" dirty="0"/>
                  <a:t>Δίδεται ελαστική χορδή μήκους </a:t>
                </a:r>
                <a:r>
                  <a:rPr lang="en-US" dirty="0"/>
                  <a:t>L</a:t>
                </a:r>
                <a:r>
                  <a:rPr lang="el-GR" dirty="0"/>
                  <a:t> με ακλόνητα άκρα. Επί της χορδής ασκείται μόνιμος δύναμη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b="1" dirty="0" smtClean="0"/>
                  <a:t>.</a:t>
                </a:r>
              </a:p>
              <a:p>
                <a:endParaRPr lang="en-US" b="1" dirty="0"/>
              </a:p>
              <a:p>
                <a:r>
                  <a:rPr lang="el-GR" dirty="0"/>
                  <a:t>Η διαφορική εξίσωση του κύματος </a:t>
                </a:r>
                <a:r>
                  <a:rPr lang="el-GR" dirty="0" smtClean="0"/>
                  <a:t>είναι</a:t>
                </a:r>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m:oMathPara>
                </a14:m>
                <a:endParaRPr lang="en-US" dirty="0" smtClean="0"/>
              </a:p>
              <a:p>
                <a:pPr marL="0" indent="0">
                  <a:buNone/>
                </a:pPr>
                <a:r>
                  <a:rPr lang="el-GR" dirty="0" smtClean="0"/>
                  <a:t>όπου  </a:t>
                </a:r>
                <a14:m>
                  <m:oMath xmlns:m="http://schemas.openxmlformats.org/officeDocument/2006/math">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num>
                      <m:den>
                        <m:r>
                          <a:rPr lang="en-US" i="1">
                            <a:latin typeface="Cambria Math" panose="02040503050406030204" pitchFamily="18" charset="0"/>
                          </a:rPr>
                          <m:t>𝜌</m:t>
                        </m:r>
                      </m:den>
                    </m:f>
                  </m:oMath>
                </a14:m>
                <a:r>
                  <a:rPr lang="el-GR" dirty="0"/>
                  <a:t> και </a:t>
                </a:r>
                <a:r>
                  <a:rPr lang="el-GR" dirty="0" smtClean="0"/>
                  <a:t>ρ </a:t>
                </a:r>
                <a:r>
                  <a:rPr lang="el-GR" dirty="0"/>
                  <a:t>η γραμμική πυκνότητα της χορδής. </a:t>
                </a:r>
                <a:endParaRPr lang="el-GR" dirty="0" smtClean="0"/>
              </a:p>
              <a:p>
                <a:pPr marL="0" indent="0">
                  <a:buNone/>
                </a:pPr>
                <a:endParaRPr lang="el-GR" dirty="0"/>
              </a:p>
              <a:p>
                <a:r>
                  <a:rPr lang="el-GR" dirty="0" smtClean="0"/>
                  <a:t>Έχουμε μη ομογενή </a:t>
                </a:r>
                <a:r>
                  <a:rPr lang="el-GR" dirty="0"/>
                  <a:t>διαφορική εξίσωση με μη ομογενείς συνοριακές συνθήκες. Κατά συνέπεια δεν μπορούμε να χρησιμοποιήσουμε την μέθοδο των </a:t>
                </a:r>
                <a:r>
                  <a:rPr lang="el-GR" dirty="0" err="1"/>
                  <a:t>χωριζομένων</a:t>
                </a:r>
                <a:r>
                  <a:rPr lang="el-GR" dirty="0"/>
                  <a:t> </a:t>
                </a:r>
                <a:r>
                  <a:rPr lang="el-GR" dirty="0" smtClean="0"/>
                  <a:t>μεταβλητών.</a:t>
                </a:r>
                <a:endParaRPr lang="en-US" dirty="0"/>
              </a:p>
              <a:p>
                <a:pPr marL="0" indent="0">
                  <a:buNone/>
                </a:pPr>
                <a:endParaRPr lang="en-US" dirty="0"/>
              </a:p>
              <a:p>
                <a:endParaRPr lang="en-US" dirty="0"/>
              </a:p>
              <a:p>
                <a:endParaRPr lang="en-US" b="1" dirty="0"/>
              </a:p>
              <a:p>
                <a:pPr marL="0" indent="0">
                  <a:buNone/>
                </a:pPr>
                <a:endParaRPr lang="en-US" b="1" dirty="0"/>
              </a:p>
              <a:p>
                <a:pPr marL="0" indent="0">
                  <a:buNone/>
                </a:pP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203285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a:t>
            </a:r>
            <a:r>
              <a:rPr lang="el-GR" sz="2800" b="1" dirty="0"/>
              <a:t>4</a:t>
            </a:r>
            <a:r>
              <a:rPr lang="en-US" sz="2800" b="1" dirty="0" smtClean="0"/>
              <a:t>)</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7500" lnSpcReduction="20000"/>
              </a:bodyPr>
              <a:lstStyle/>
              <a:p>
                <a:pPr marL="0" indent="0">
                  <a:buNone/>
                </a:pPr>
                <a:r>
                  <a:rPr lang="el-GR" b="1" dirty="0"/>
                  <a:t>Μόνιμες μη ομογενείς συνοριακές </a:t>
                </a:r>
                <a:r>
                  <a:rPr lang="el-GR" b="1" dirty="0" smtClean="0"/>
                  <a:t>συνθήκες (2)</a:t>
                </a:r>
                <a:endParaRPr lang="en-US" b="1" dirty="0"/>
              </a:p>
              <a:p>
                <a:endParaRPr lang="el-GR" dirty="0" smtClean="0"/>
              </a:p>
              <a:p>
                <a:r>
                  <a:rPr lang="el-GR" dirty="0" smtClean="0"/>
                  <a:t>Για </a:t>
                </a:r>
                <a:r>
                  <a:rPr lang="el-GR" dirty="0"/>
                  <a:t>να απαλλαγούμε από τον μη ομογενή όρο </a:t>
                </a:r>
                <a:r>
                  <a:rPr lang="en-US" dirty="0" smtClean="0"/>
                  <a:t>f(</a:t>
                </a:r>
                <a:r>
                  <a:rPr lang="en-US" dirty="0" err="1" smtClean="0"/>
                  <a:t>x,t</a:t>
                </a:r>
                <a:r>
                  <a:rPr lang="en-US" dirty="0" smtClean="0"/>
                  <a:t>)</a:t>
                </a:r>
                <a:r>
                  <a:rPr lang="el-GR" dirty="0" smtClean="0"/>
                  <a:t> </a:t>
                </a:r>
                <a:r>
                  <a:rPr lang="el-GR" dirty="0"/>
                  <a:t>και τις μη ομογενείς συνοριακές συνθήκες θεωρούμε λύση της </a:t>
                </a:r>
                <a:r>
                  <a:rPr lang="el-GR" dirty="0" smtClean="0"/>
                  <a:t>μορφής</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𝑤</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m:oMathPara>
                </a14:m>
                <a:endParaRPr lang="en-US" dirty="0" smtClean="0"/>
              </a:p>
              <a:p>
                <a:pPr marL="0" indent="0">
                  <a:buNone/>
                </a:pPr>
                <a:endParaRPr lang="en-US" dirty="0"/>
              </a:p>
              <a:p>
                <a:r>
                  <a:rPr lang="el-GR" dirty="0" smtClean="0"/>
                  <a:t>Άρα η εξίσωσή μας γράφεται </a:t>
                </a:r>
              </a:p>
              <a:p>
                <a:endParaRPr lang="el-GR"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𝑤</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m:oMathPara>
                </a14:m>
                <a:endParaRPr lang="en-US" dirty="0"/>
              </a:p>
              <a:p>
                <a:endParaRPr lang="el-GR" dirty="0" smtClean="0"/>
              </a:p>
              <a:p>
                <a:endParaRPr lang="el-GR"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a:stretch>
              </a:blipFill>
            </p:spPr>
            <p:txBody>
              <a:bodyPr/>
              <a:lstStyle/>
              <a:p>
                <a:r>
                  <a:rPr lang="en-US">
                    <a:noFill/>
                  </a:rPr>
                  <a:t> </a:t>
                </a:r>
              </a:p>
            </p:txBody>
          </p:sp>
        </mc:Fallback>
      </mc:AlternateContent>
    </p:spTree>
    <p:extLst>
      <p:ext uri="{BB962C8B-B14F-4D97-AF65-F5344CB8AC3E}">
        <p14:creationId xmlns:p14="http://schemas.microsoft.com/office/powerpoint/2010/main" val="166549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a:t>
            </a:r>
            <a:r>
              <a:rPr lang="el-GR" sz="2800" b="1" dirty="0" smtClean="0"/>
              <a:t>5</a:t>
            </a:r>
            <a:r>
              <a:rPr lang="en-US" sz="2800" b="1" dirty="0" smtClean="0"/>
              <a:t>)</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Μόνιμες μη ομογενείς συνοριακές συνθήκες (3)</a:t>
                </a:r>
                <a:endParaRPr lang="el-GR" dirty="0" smtClean="0"/>
              </a:p>
              <a:p>
                <a:r>
                  <a:rPr lang="el-GR" dirty="0" smtClean="0"/>
                  <a:t>Θέτουμε στην παραπάνω Δ.Ε.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𝑤</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oMath>
                </a14:m>
                <a:endParaRPr lang="en-US" dirty="0"/>
              </a:p>
              <a:p>
                <a:endParaRPr lang="el-GR" dirty="0" smtClean="0"/>
              </a:p>
              <a:p>
                <a:r>
                  <a:rPr lang="el-GR" dirty="0"/>
                  <a:t>Κατόπιν τούτου η </a:t>
                </a:r>
                <a:r>
                  <a:rPr lang="el-GR" dirty="0" smtClean="0"/>
                  <a:t>Δ.Ε. ανάγεται </a:t>
                </a:r>
                <a:r>
                  <a:rPr lang="el-GR" dirty="0"/>
                  <a:t>στην </a:t>
                </a:r>
                <a:r>
                  <a:rPr lang="el-GR" dirty="0" smtClean="0"/>
                  <a:t>εξίσωση</a:t>
                </a:r>
              </a:p>
              <a:p>
                <a:endParaRPr lang="el-GR" dirty="0"/>
              </a:p>
              <a:p>
                <a:pPr marL="0" indent="0">
                  <a:buNone/>
                </a:pPr>
                <a:r>
                  <a:rPr lang="el-GR" dirty="0" smtClean="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oMath>
                </a14:m>
                <a:endParaRPr lang="el-GR" dirty="0" smtClean="0"/>
              </a:p>
              <a:p>
                <a:pPr marL="0" indent="0">
                  <a:buNone/>
                </a:pPr>
                <a:endParaRPr lang="el-GR" dirty="0"/>
              </a:p>
              <a:p>
                <a:pPr marL="0" indent="0">
                  <a:buNone/>
                </a:pPr>
                <a:r>
                  <a:rPr lang="el-GR" dirty="0"/>
                  <a:t>με συνοριακές συνθήκες </a:t>
                </a:r>
                <a14:m>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=0</m:t>
                    </m:r>
                    <m:r>
                      <a:rPr lang="el-GR" b="0" i="0" smtClean="0">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m:t>
                    </m:r>
                    <m:r>
                      <m:rPr>
                        <m:nor/>
                      </m:rPr>
                      <a:rPr lang="en-US" b="0" i="1" smtClean="0">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=0</m:t>
                    </m:r>
                  </m:oMath>
                </a14:m>
                <a:endParaRPr lang="en-US" dirty="0" smtClean="0"/>
              </a:p>
              <a:p>
                <a:pPr marL="0" indent="0">
                  <a:buNone/>
                </a:pPr>
                <a:endParaRPr lang="en-US" dirty="0"/>
              </a:p>
              <a:p>
                <a:pPr marL="0" indent="0">
                  <a:buNone/>
                </a:pPr>
                <a:r>
                  <a:rPr lang="el-GR" dirty="0"/>
                  <a:t>και με αρχικές συνθήκες </a:t>
                </a:r>
                <a14:m>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endParaRPr lang="en-US" dirty="0" smtClean="0"/>
              </a:p>
              <a:p>
                <a:pPr marL="0" indent="0">
                  <a:buNone/>
                </a:pPr>
                <a:endParaRPr lang="en-US" dirty="0"/>
              </a:p>
              <a:p>
                <a:pPr marL="0" indent="0">
                  <a:buNone/>
                </a:pPr>
                <a:r>
                  <a:rPr lang="el-GR" dirty="0" smtClean="0"/>
                  <a:t>Άρα τώρα έχουμε μια ομογενή  </a:t>
                </a:r>
                <a:r>
                  <a:rPr lang="el-GR" dirty="0"/>
                  <a:t>διαφορική εξίσωση με ομογενείς συνοριακές </a:t>
                </a:r>
                <a:r>
                  <a:rPr lang="el-GR" dirty="0" smtClean="0"/>
                  <a:t>συνθήκες που </a:t>
                </a:r>
                <a:r>
                  <a:rPr lang="el-GR" dirty="0"/>
                  <a:t>επιλύεται με την μέθοδο των </a:t>
                </a:r>
                <a:r>
                  <a:rPr lang="el-GR" dirty="0" err="1"/>
                  <a:t>χωριζομένων</a:t>
                </a:r>
                <a:r>
                  <a:rPr lang="el-GR" dirty="0"/>
                  <a:t> </a:t>
                </a:r>
                <a:r>
                  <a:rPr lang="el-GR" dirty="0" smtClean="0"/>
                  <a:t>μεταβλητών.</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r="-519" b="-135"/>
                </a:stretch>
              </a:blipFill>
            </p:spPr>
            <p:txBody>
              <a:bodyPr/>
              <a:lstStyle/>
              <a:p>
                <a:r>
                  <a:rPr lang="en-US">
                    <a:noFill/>
                  </a:rPr>
                  <a:t> </a:t>
                </a:r>
              </a:p>
            </p:txBody>
          </p:sp>
        </mc:Fallback>
      </mc:AlternateContent>
    </p:spTree>
    <p:extLst>
      <p:ext uri="{BB962C8B-B14F-4D97-AF65-F5344CB8AC3E}">
        <p14:creationId xmlns:p14="http://schemas.microsoft.com/office/powerpoint/2010/main" val="261291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a:t>
            </a:r>
            <a:r>
              <a:rPr lang="el-GR" sz="2800" b="1" dirty="0" smtClean="0"/>
              <a:t>6</a:t>
            </a:r>
            <a:r>
              <a:rPr lang="en-US" sz="2800" b="1" dirty="0" smtClean="0"/>
              <a:t>)</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7500" lnSpcReduction="20000"/>
              </a:bodyPr>
              <a:lstStyle/>
              <a:p>
                <a:pPr marL="0" indent="0">
                  <a:buNone/>
                </a:pPr>
                <a:r>
                  <a:rPr lang="el-GR" b="1" dirty="0" smtClean="0"/>
                  <a:t>Μεταβλητές μη ομογενείς συνοριακές συνθήκες</a:t>
                </a:r>
              </a:p>
              <a:p>
                <a:pPr marL="0" indent="0">
                  <a:buNone/>
                </a:pPr>
                <a:endParaRPr lang="el-GR" b="1" dirty="0"/>
              </a:p>
              <a:p>
                <a:r>
                  <a:rPr lang="el-GR" dirty="0"/>
                  <a:t>Δίδεται ελαστική χορδή μήκους L τα άκρα της οποίας υπόκεινται στις συνθήκες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l-GR" dirty="0"/>
                  <a:t>,</a:t>
                </a:r>
                <a:r>
                  <a:rPr lang="en-US" dirty="0"/>
                  <a:t>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b="0" i="1" smtClean="0">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l-GR" b="0" i="0" smtClean="0">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r>
                  <a:rPr lang="el-GR" dirty="0" smtClean="0"/>
                  <a:t>. </a:t>
                </a:r>
                <a:endParaRPr lang="en-US" dirty="0" smtClean="0"/>
              </a:p>
              <a:p>
                <a:endParaRPr lang="el-GR" dirty="0" smtClean="0"/>
              </a:p>
              <a:p>
                <a:r>
                  <a:rPr lang="el-GR" dirty="0" smtClean="0"/>
                  <a:t>Επί </a:t>
                </a:r>
                <a:r>
                  <a:rPr lang="el-GR" dirty="0"/>
                  <a:t>της χορδής ασκείται δύναμη </a:t>
                </a:r>
                <a:r>
                  <a:rPr lang="en-US" dirty="0" smtClean="0"/>
                  <a:t>F(</a:t>
                </a:r>
                <a:r>
                  <a:rPr lang="en-US" dirty="0" err="1" smtClean="0"/>
                  <a:t>x,t</a:t>
                </a:r>
                <a:r>
                  <a:rPr lang="en-US" dirty="0" smtClean="0"/>
                  <a:t>)</a:t>
                </a:r>
                <a:r>
                  <a:rPr lang="el-GR" dirty="0" smtClean="0"/>
                  <a:t> </a:t>
                </a:r>
                <a:r>
                  <a:rPr lang="el-GR" dirty="0"/>
                  <a:t>ανά μονάδα μήκους. </a:t>
                </a:r>
                <a:endParaRPr lang="en-US" dirty="0" smtClean="0"/>
              </a:p>
              <a:p>
                <a:endParaRPr lang="el-GR" dirty="0" smtClean="0"/>
              </a:p>
              <a:p>
                <a:r>
                  <a:rPr lang="el-GR" dirty="0" smtClean="0"/>
                  <a:t>Ζητείται </a:t>
                </a:r>
                <a:r>
                  <a:rPr lang="el-GR" dirty="0"/>
                  <a:t>να μελετηθούν οι ταλαντώσεις της χορδής υπό τις ακόλουθες αρχικές συνθήκες: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n-US" dirty="0" smtClean="0"/>
                  <a:t> </a:t>
                </a:r>
                <a:r>
                  <a:rPr lang="el-GR" dirty="0" smtClean="0"/>
                  <a:t>και </a:t>
                </a:r>
                <a14:m>
                  <m:oMath xmlns:m="http://schemas.openxmlformats.org/officeDocument/2006/math">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l-GR" dirty="0" smtClean="0"/>
                  <a:t> </a:t>
                </a:r>
                <a:r>
                  <a:rPr lang="el-GR" dirty="0"/>
                  <a:t>για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&lt;</m:t>
                    </m:r>
                    <m:r>
                      <a:rPr lang="en-US" i="1">
                        <a:latin typeface="Cambria Math" panose="02040503050406030204" pitchFamily="18" charset="0"/>
                      </a:rPr>
                      <m:t>𝑥</m:t>
                    </m:r>
                    <m:r>
                      <a:rPr lang="en-US">
                        <a:latin typeface="Cambria Math" panose="02040503050406030204" pitchFamily="18" charset="0"/>
                      </a:rPr>
                      <m:t>&lt;</m:t>
                    </m:r>
                    <m:r>
                      <a:rPr lang="en-US" i="1">
                        <a:latin typeface="Cambria Math" panose="02040503050406030204" pitchFamily="18" charset="0"/>
                      </a:rPr>
                      <m:t>𝐿</m:t>
                    </m:r>
                    <m:r>
                      <a:rPr lang="en-US">
                        <a:latin typeface="Cambria Math" panose="02040503050406030204" pitchFamily="18" charset="0"/>
                      </a:rPr>
                      <m:t>.</m:t>
                    </m:r>
                  </m:oMath>
                </a14:m>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r="-1185"/>
                </a:stretch>
              </a:blipFill>
            </p:spPr>
            <p:txBody>
              <a:bodyPr/>
              <a:lstStyle/>
              <a:p>
                <a:r>
                  <a:rPr lang="en-US">
                    <a:noFill/>
                  </a:rPr>
                  <a:t> </a:t>
                </a:r>
              </a:p>
            </p:txBody>
          </p:sp>
        </mc:Fallback>
      </mc:AlternateContent>
    </p:spTree>
    <p:extLst>
      <p:ext uri="{BB962C8B-B14F-4D97-AF65-F5344CB8AC3E}">
        <p14:creationId xmlns:p14="http://schemas.microsoft.com/office/powerpoint/2010/main" val="9129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(7)</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7500" lnSpcReduction="20000"/>
              </a:bodyPr>
              <a:lstStyle/>
              <a:p>
                <a:pPr marL="0" indent="0">
                  <a:buNone/>
                </a:pPr>
                <a:r>
                  <a:rPr lang="el-GR" b="1" dirty="0"/>
                  <a:t>Μεταβλητές μη ομογενείς συνοριακές </a:t>
                </a:r>
                <a:r>
                  <a:rPr lang="el-GR" b="1" dirty="0" smtClean="0"/>
                  <a:t>συνθήκες</a:t>
                </a:r>
                <a:r>
                  <a:rPr lang="en-US" b="1" dirty="0" smtClean="0"/>
                  <a:t> (2)</a:t>
                </a:r>
                <a:endParaRPr lang="el-GR" b="1" dirty="0"/>
              </a:p>
              <a:p>
                <a:pPr marL="0" indent="0">
                  <a:buNone/>
                </a:pPr>
                <a:endParaRPr lang="en-US" dirty="0" smtClean="0"/>
              </a:p>
              <a:p>
                <a:r>
                  <a:rPr lang="el-GR" dirty="0"/>
                  <a:t>Η διαφορική εξίσωση του κύματος </a:t>
                </a:r>
                <a:r>
                  <a:rPr lang="el-GR" dirty="0" smtClean="0"/>
                  <a:t>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m:oMathPara>
                </a14:m>
                <a:endParaRPr lang="el-GR" dirty="0" smtClean="0"/>
              </a:p>
              <a:p>
                <a:pPr marL="0" indent="0">
                  <a:buNone/>
                </a:pPr>
                <a:endParaRPr lang="en-US" dirty="0" smtClean="0"/>
              </a:p>
              <a:p>
                <a:pPr marL="0" indent="0">
                  <a:buNone/>
                </a:pPr>
                <a:r>
                  <a:rPr lang="el-GR" dirty="0" smtClean="0"/>
                  <a:t>όπου  </a:t>
                </a:r>
                <a14:m>
                  <m:oMath xmlns:m="http://schemas.openxmlformats.org/officeDocument/2006/math">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i="1">
                            <a:latin typeface="Cambria Math" panose="02040503050406030204" pitchFamily="18" charset="0"/>
                          </a:rPr>
                          <m:t>𝜌</m:t>
                        </m:r>
                      </m:den>
                    </m:f>
                  </m:oMath>
                </a14:m>
                <a:r>
                  <a:rPr lang="el-GR" dirty="0"/>
                  <a:t>  και ρ</a:t>
                </a:r>
                <a:r>
                  <a:rPr lang="el-GR" dirty="0" smtClean="0"/>
                  <a:t> </a:t>
                </a:r>
                <a:r>
                  <a:rPr lang="el-GR" dirty="0"/>
                  <a:t>η γραμμική πυκνότητα της χορδής. </a:t>
                </a:r>
                <a:endParaRPr lang="el-GR" dirty="0" smtClean="0"/>
              </a:p>
              <a:p>
                <a:pPr marL="0" indent="0">
                  <a:buNone/>
                </a:pPr>
                <a:endParaRPr lang="el-GR" dirty="0"/>
              </a:p>
              <a:p>
                <a:r>
                  <a:rPr lang="el-GR" dirty="0"/>
                  <a:t>Θεωρούμε λύση της </a:t>
                </a:r>
                <a:r>
                  <a:rPr lang="el-GR" dirty="0" smtClean="0"/>
                  <a:t>μορφής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𝑤</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a14:m>
                <a:endParaRPr lang="en-US" dirty="0"/>
              </a:p>
              <a:p>
                <a:endParaRPr lang="en-US" dirty="0"/>
              </a:p>
              <a:p>
                <a:pPr marL="0" indent="0">
                  <a:buNone/>
                </a:pP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b="-1078"/>
                </a:stretch>
              </a:blipFill>
            </p:spPr>
            <p:txBody>
              <a:bodyPr/>
              <a:lstStyle/>
              <a:p>
                <a:r>
                  <a:rPr lang="en-US">
                    <a:noFill/>
                  </a:rPr>
                  <a:t> </a:t>
                </a:r>
              </a:p>
            </p:txBody>
          </p:sp>
        </mc:Fallback>
      </mc:AlternateContent>
    </p:spTree>
    <p:extLst>
      <p:ext uri="{BB962C8B-B14F-4D97-AF65-F5344CB8AC3E}">
        <p14:creationId xmlns:p14="http://schemas.microsoft.com/office/powerpoint/2010/main" val="3258063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a:t>
            </a:r>
            <a:r>
              <a:rPr lang="el-GR" sz="2800" b="1" dirty="0" smtClean="0"/>
              <a:t>7</a:t>
            </a:r>
            <a:r>
              <a:rPr lang="en-US" sz="2800" b="1" dirty="0" smtClean="0"/>
              <a:t>)</a:t>
            </a:r>
            <a:endParaRPr lang="en-US"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47500" lnSpcReduction="20000"/>
              </a:bodyPr>
              <a:lstStyle/>
              <a:p>
                <a:pPr marL="0" indent="0">
                  <a:buNone/>
                </a:pPr>
                <a:r>
                  <a:rPr lang="el-GR" b="1" dirty="0"/>
                  <a:t>Μεταβλητές μη ομογενείς συνοριακές συνθήκες</a:t>
                </a:r>
                <a:r>
                  <a:rPr lang="en-US" b="1" dirty="0"/>
                  <a:t> </a:t>
                </a:r>
                <a:r>
                  <a:rPr lang="en-US" b="1" dirty="0" smtClean="0"/>
                  <a:t>(</a:t>
                </a:r>
                <a:r>
                  <a:rPr lang="el-GR" b="1" dirty="0" smtClean="0"/>
                  <a:t>3</a:t>
                </a:r>
                <a:r>
                  <a:rPr lang="en-US" b="1" dirty="0" smtClean="0"/>
                  <a:t>)</a:t>
                </a:r>
                <a:endParaRPr lang="el-GR" b="1" dirty="0" smtClean="0"/>
              </a:p>
              <a:p>
                <a:pPr marL="0" indent="0">
                  <a:buNone/>
                </a:pPr>
                <a:endParaRPr lang="el-GR" b="1" dirty="0"/>
              </a:p>
              <a:p>
                <a:r>
                  <a:rPr lang="el-GR" dirty="0"/>
                  <a:t>Η </a:t>
                </a:r>
                <a:r>
                  <a:rPr lang="el-GR" dirty="0" smtClean="0"/>
                  <a:t>αρχική εξίσωση ανάγεται </a:t>
                </a:r>
                <a:r>
                  <a:rPr lang="el-GR" dirty="0"/>
                  <a:t>στην </a:t>
                </a:r>
                <a:endParaRPr lang="el-GR" dirty="0" smtClean="0"/>
              </a:p>
              <a:p>
                <a:endParaRPr lang="el-GR" b="1"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nor/>
                                </m:rPr>
                                <a:rPr lang="en-US" i="1">
                                  <a:latin typeface="Cambria Math" panose="02040503050406030204" pitchFamily="18" charset="0"/>
                                </a:rPr>
                                <m:t>w</m:t>
                              </m:r>
                            </m:num>
                            <m:den>
                              <m: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i="1">
                                      <a:latin typeface="Cambria Math" panose="02040503050406030204" pitchFamily="18" charset="0"/>
                                    </a:rPr>
                                    <m:t>t</m:t>
                                  </m:r>
                                </m:e>
                                <m:sup>
                                  <m:r>
                                    <m:rPr>
                                      <m:nor/>
                                    </m:rPr>
                                    <a:rPr lang="en-US" i="1">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𝑤</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e>
                      </m:d>
                    </m:oMath>
                  </m:oMathPara>
                </a14:m>
                <a:endParaRPr lang="el-GR" dirty="0" smtClean="0"/>
              </a:p>
              <a:p>
                <a:pPr marL="0" indent="0">
                  <a:buNone/>
                </a:pPr>
                <a:endParaRPr lang="el-GR" dirty="0"/>
              </a:p>
              <a:p>
                <a:pPr marL="0" indent="0">
                  <a:buNone/>
                </a:pPr>
                <a:r>
                  <a:rPr lang="el-GR" dirty="0" smtClean="0"/>
                  <a:t>με συνθήκες</a:t>
                </a:r>
              </a:p>
              <a:p>
                <a:pPr marL="0" indent="0">
                  <a:buNone/>
                </a:pPr>
                <a:endParaRPr lang="el-GR" dirty="0"/>
              </a:p>
              <a:p>
                <a:pPr marL="0" indent="0">
                  <a:buNone/>
                </a:pPr>
                <a:r>
                  <a:rPr lang="el-GR" dirty="0" smtClean="0"/>
                  <a:t> </a:t>
                </a:r>
                <a14:m>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l-GR" b="0" i="1" smtClean="0">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l-GR" b="0" i="1" smtClean="0">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m:rPr>
                        <m:nor/>
                      </m:rPr>
                      <a:rPr lang="el-GR" b="0" i="1" smtClean="0">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w</m:t>
                            </m:r>
                          </m:num>
                          <m:den>
                            <m:r>
                              <a:rPr lang="en-US">
                                <a:latin typeface="Cambria Math" panose="02040503050406030204" pitchFamily="18" charset="0"/>
                              </a:rPr>
                              <m:t>𝜕</m:t>
                            </m:r>
                            <m:r>
                              <m:rPr>
                                <m:nor/>
                              </m:rPr>
                              <a:rPr lang="en-US" i="1">
                                <a:latin typeface="Cambria Math" panose="02040503050406030204" pitchFamily="18" charset="0"/>
                              </a:rPr>
                              <m:t>t</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oMath>
                </a14:m>
                <a:endParaRPr lang="el-GR" dirty="0" smtClean="0"/>
              </a:p>
              <a:p>
                <a:pPr marL="0" indent="0">
                  <a:buNone/>
                </a:pPr>
                <a:endParaRPr lang="el-GR" dirty="0"/>
              </a:p>
              <a:p>
                <a:r>
                  <a:rPr lang="el-GR" dirty="0"/>
                  <a:t>Για να επιλύσουμε την </a:t>
                </a:r>
                <a:r>
                  <a:rPr lang="el-GR" dirty="0" smtClean="0"/>
                  <a:t>εξίσωσή μας θεωρούμε </a:t>
                </a:r>
                <a:r>
                  <a:rPr lang="el-GR" dirty="0"/>
                  <a:t>ότι η συνάρτηση </a:t>
                </a:r>
                <a:r>
                  <a:rPr lang="en-US" dirty="0" smtClean="0"/>
                  <a:t>w(</a:t>
                </a:r>
                <a:r>
                  <a:rPr lang="en-US" dirty="0" err="1" smtClean="0"/>
                  <a:t>x,t</a:t>
                </a:r>
                <a:r>
                  <a:rPr lang="en-US" dirty="0" smtClean="0"/>
                  <a:t>)</a:t>
                </a:r>
                <a:r>
                  <a:rPr lang="el-GR" dirty="0" smtClean="0"/>
                  <a:t> </a:t>
                </a:r>
                <a:r>
                  <a:rPr lang="el-GR" dirty="0"/>
                  <a:t>είναι γραμμική συνάρτηση της θέσεως  και έχει την μορφή</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m:t>w</m:t>
                      </m:r>
                      <m:r>
                        <m:rPr>
                          <m:nor/>
                        </m:rPr>
                        <a:rPr lang="en-US"/>
                        <m:t>(</m:t>
                      </m:r>
                      <m:r>
                        <m:rPr>
                          <m:nor/>
                        </m:rPr>
                        <a:rPr lang="en-US"/>
                        <m:t>x</m:t>
                      </m:r>
                      <m:r>
                        <m:rPr>
                          <m:nor/>
                        </m:rPr>
                        <a:rPr lang="en-US"/>
                        <m:t>,</m:t>
                      </m:r>
                      <m:r>
                        <m:rPr>
                          <m:nor/>
                        </m:rPr>
                        <a:rPr lang="en-US"/>
                        <m:t>t</m:t>
                      </m:r>
                      <m:r>
                        <m:rPr>
                          <m:nor/>
                        </m:rPr>
                        <a:rPr lang="en-US"/>
                        <m:t>)</m:t>
                      </m:r>
                      <m:r>
                        <a:rPr lang="en-US">
                          <a:latin typeface="Cambria Math" panose="02040503050406030204" pitchFamily="18" charset="0"/>
                        </a:rPr>
                        <m:t>=</m:t>
                      </m:r>
                      <m:r>
                        <m:rPr>
                          <m:nor/>
                        </m:rPr>
                        <a:rPr lang="en-US" i="1">
                          <a:latin typeface="Cambria Math" panose="02040503050406030204" pitchFamily="18" charset="0"/>
                        </a:rPr>
                        <m:t>A</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xB</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m:oMathPara>
                </a14:m>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l-GR" dirty="0" smtClean="0"/>
              </a:p>
              <a:p>
                <a:pPr marL="0" indent="0">
                  <a:buNone/>
                </a:pPr>
                <a:endParaRPr lang="en-US" dirty="0"/>
              </a:p>
              <a:p>
                <a:pPr marL="0" indent="0">
                  <a:buNone/>
                </a:pP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a:stretch>
              </a:blipFill>
            </p:spPr>
            <p:txBody>
              <a:bodyPr/>
              <a:lstStyle/>
              <a:p>
                <a:r>
                  <a:rPr lang="en-US">
                    <a:noFill/>
                  </a:rPr>
                  <a:t> </a:t>
                </a:r>
              </a:p>
            </p:txBody>
          </p:sp>
        </mc:Fallback>
      </mc:AlternateContent>
    </p:spTree>
    <p:extLst>
      <p:ext uri="{BB962C8B-B14F-4D97-AF65-F5344CB8AC3E}">
        <p14:creationId xmlns:p14="http://schemas.microsoft.com/office/powerpoint/2010/main" val="283197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(8)</a:t>
            </a:r>
            <a:endParaRPr lang="el-GR"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7500" lnSpcReduction="20000"/>
              </a:bodyPr>
              <a:lstStyle/>
              <a:p>
                <a:pPr marL="0" indent="0">
                  <a:buNone/>
                </a:pPr>
                <a:r>
                  <a:rPr lang="el-GR" b="1" dirty="0" smtClean="0"/>
                  <a:t>Μεταβλητές μη ομογενείς συνοριακές συνθήκες</a:t>
                </a:r>
                <a:r>
                  <a:rPr lang="en-US" b="1" dirty="0"/>
                  <a:t> (</a:t>
                </a:r>
                <a:r>
                  <a:rPr lang="el-GR" b="1" dirty="0"/>
                  <a:t>3</a:t>
                </a:r>
                <a:r>
                  <a:rPr lang="en-US" b="1" dirty="0"/>
                  <a:t>)</a:t>
                </a:r>
                <a:endParaRPr lang="el-GR" b="1" dirty="0"/>
              </a:p>
              <a:p>
                <a:pPr marL="0" indent="0">
                  <a:buNone/>
                </a:pPr>
                <a:endParaRPr lang="en-US" dirty="0" smtClean="0"/>
              </a:p>
              <a:p>
                <a:r>
                  <a:rPr lang="el-GR" dirty="0"/>
                  <a:t>Επί πλέον παρατηρούμε ότι οι συνοριακές </a:t>
                </a:r>
                <a:r>
                  <a:rPr lang="el-GR" dirty="0" smtClean="0"/>
                  <a:t>συνθήκες </a:t>
                </a:r>
                <a:r>
                  <a:rPr lang="el-GR" dirty="0"/>
                  <a:t>καθίστανται ομογενείς αν </a:t>
                </a:r>
                <a:r>
                  <a:rPr lang="el-GR" dirty="0" smtClean="0"/>
                  <a:t>τεθεί</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m:t>
                      </m:r>
                      <m:r>
                        <m:rPr>
                          <m:nor/>
                        </m:rPr>
                        <a:rPr lang="en-US" b="0" i="1" smtClean="0">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m:oMathPara>
                </a14:m>
                <a:endParaRPr lang="en-US" dirty="0" smtClean="0"/>
              </a:p>
              <a:p>
                <a:pPr marL="0" indent="0">
                  <a:buNone/>
                </a:pPr>
                <a:endParaRPr lang="en-US" dirty="0"/>
              </a:p>
              <a:p>
                <a:r>
                  <a:rPr lang="el-GR" dirty="0" smtClean="0"/>
                  <a:t>Εφαρμόζουμε </a:t>
                </a:r>
                <a:r>
                  <a:rPr lang="el-GR" dirty="0"/>
                  <a:t>τις συνοριακές συνθήκες </a:t>
                </a:r>
                <a:r>
                  <a:rPr lang="el-GR" dirty="0" smtClean="0"/>
                  <a:t>και ευρίσκουμε</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m:t>A</m:t>
                      </m:r>
                      <m:r>
                        <m:rPr>
                          <m:nor/>
                        </m:rPr>
                        <a:rPr lang="en-US"/>
                        <m:t>(</m:t>
                      </m:r>
                      <m:r>
                        <m:rPr>
                          <m:nor/>
                        </m:rPr>
                        <a:rPr lang="en-US"/>
                        <m:t>t</m:t>
                      </m:r>
                      <m:r>
                        <m:rPr>
                          <m:nor/>
                        </m:rPr>
                        <a:rPr lang="en-US"/>
                        <m:t>)</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λ</m:t>
                          </m:r>
                        </m:e>
                        <m:sub>
                          <m:r>
                            <m:rPr>
                              <m:nor/>
                            </m:rPr>
                            <a:rPr lang="en-US" i="1">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  </m:t>
                      </m:r>
                      <m:r>
                        <m:rPr>
                          <m:nor/>
                        </m:rPr>
                        <a:rPr lang="en-US"/>
                        <m:t>B</m:t>
                      </m:r>
                      <m:r>
                        <m:rPr>
                          <m:nor/>
                        </m:rPr>
                        <a:rPr lang="en-US"/>
                        <m:t>(</m:t>
                      </m:r>
                      <m:r>
                        <m:rPr>
                          <m:nor/>
                        </m:rPr>
                        <a:rPr lang="en-US"/>
                        <m:t>t</m:t>
                      </m:r>
                      <m:r>
                        <m:rPr>
                          <m:nor/>
                        </m:rPr>
                        <a:rPr lang="en-US"/>
                        <m:t>)=</m:t>
                      </m:r>
                      <m:f>
                        <m:fPr>
                          <m:ctrlPr>
                            <a:rPr lang="en-US" i="1">
                              <a:latin typeface="Cambria Math" panose="02040503050406030204" pitchFamily="18" charset="0"/>
                            </a:rPr>
                          </m:ctrlPr>
                        </m:fPr>
                        <m:num>
                          <m:r>
                            <m:rPr>
                              <m:nor/>
                            </m:rPr>
                            <a:rPr lang="en-US" i="1"/>
                            <m:t>1</m:t>
                          </m:r>
                        </m:num>
                        <m:den>
                          <m:r>
                            <m:rPr>
                              <m:nor/>
                            </m:rPr>
                            <a:rPr lang="en-US" i="1"/>
                            <m:t>L</m:t>
                          </m:r>
                        </m:den>
                      </m:f>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nor/>
                                </m:rPr>
                                <a:rPr lang="en-US" i="1">
                                  <a:latin typeface="Cambria Math" panose="02040503050406030204" pitchFamily="18" charset="0"/>
                                </a:rPr>
                                <m:t>λ</m:t>
                              </m:r>
                            </m:e>
                            <m:sub>
                              <m:r>
                                <m:rPr>
                                  <m:nor/>
                                </m:rPr>
                                <a:rPr lang="en-US" i="1">
                                  <a:latin typeface="Cambria Math" panose="02040503050406030204" pitchFamily="18" charset="0"/>
                                </a:rPr>
                                <m:t>2</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m:rPr>
                                  <m:nor/>
                                </m:rPr>
                                <a:rPr lang="en-US" i="1">
                                  <a:latin typeface="Cambria Math" panose="02040503050406030204" pitchFamily="18" charset="0"/>
                                </a:rPr>
                                <m:t>λ</m:t>
                              </m:r>
                            </m:e>
                            <m:sub>
                              <m:r>
                                <m:rPr>
                                  <m:nor/>
                                </m:rPr>
                                <a:rPr lang="en-US" i="1">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e>
                      </m:d>
                    </m:oMath>
                  </m:oMathPara>
                </a14:m>
                <a:endParaRPr lang="en-US" dirty="0"/>
              </a:p>
              <a:p>
                <a:endParaRPr lang="en-US" dirty="0"/>
              </a:p>
              <a:p>
                <a:endParaRPr lang="en-US" dirty="0"/>
              </a:p>
              <a:p>
                <a:endParaRPr lang="en-US" dirty="0"/>
              </a:p>
              <a:p>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a:stretch>
              </a:blipFill>
            </p:spPr>
            <p:txBody>
              <a:bodyPr/>
              <a:lstStyle/>
              <a:p>
                <a:r>
                  <a:rPr lang="en-US">
                    <a:noFill/>
                  </a:rPr>
                  <a:t> </a:t>
                </a:r>
              </a:p>
            </p:txBody>
          </p:sp>
        </mc:Fallback>
      </mc:AlternateContent>
    </p:spTree>
    <p:extLst>
      <p:ext uri="{BB962C8B-B14F-4D97-AF65-F5344CB8AC3E}">
        <p14:creationId xmlns:p14="http://schemas.microsoft.com/office/powerpoint/2010/main" val="418652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Η μη ομογενής εξίσωση του κύματος σε χορδή πεπερασμένου </a:t>
            </a:r>
            <a:r>
              <a:rPr lang="el-GR" sz="2800" b="1" dirty="0" err="1"/>
              <a:t>μήκους.Η</a:t>
            </a:r>
            <a:r>
              <a:rPr lang="el-GR" sz="2800" b="1" dirty="0"/>
              <a:t> μέθοδος των </a:t>
            </a:r>
            <a:r>
              <a:rPr lang="el-GR" sz="2800" b="1" dirty="0" err="1"/>
              <a:t>ιδιοσυναρτήσεων</a:t>
            </a:r>
            <a:r>
              <a:rPr lang="en-US" sz="2800" b="1" dirty="0"/>
              <a:t> </a:t>
            </a:r>
            <a:r>
              <a:rPr lang="en-US" sz="2800" b="1" dirty="0" smtClean="0"/>
              <a:t>(9)</a:t>
            </a:r>
            <a:endParaRPr lang="el-GR" sz="28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a:t>Μεταβλητές μη ομογενείς συνοριακές συνθήκες</a:t>
                </a:r>
                <a:r>
                  <a:rPr lang="en-US" b="1" dirty="0"/>
                  <a:t> </a:t>
                </a:r>
                <a:r>
                  <a:rPr lang="en-US" b="1" dirty="0" smtClean="0"/>
                  <a:t>(4)</a:t>
                </a:r>
                <a:endParaRPr lang="el-GR" b="1" dirty="0"/>
              </a:p>
              <a:p>
                <a:pPr marL="0" indent="0">
                  <a:buNone/>
                </a:pPr>
                <a:endParaRPr lang="en-US" dirty="0" smtClean="0"/>
              </a:p>
              <a:p>
                <a:r>
                  <a:rPr lang="el-GR" dirty="0"/>
                  <a:t>Κατόπιν τούτου </a:t>
                </a:r>
                <a:r>
                  <a:rPr lang="el-GR" dirty="0" smtClean="0"/>
                  <a:t>έχουμε </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nor/>
                            </m:rPr>
                            <a:rPr lang="en-US" i="1">
                              <a:latin typeface="Cambria Math" panose="02040503050406030204" pitchFamily="18" charset="0"/>
                            </a:rPr>
                            <m:t>w</m:t>
                          </m:r>
                        </m:num>
                        <m:den>
                          <m:r>
                            <a:rPr lang="en-US">
                              <a:latin typeface="Cambria Math" panose="02040503050406030204" pitchFamily="18" charset="0"/>
                            </a:rPr>
                            <m:t>𝜕</m:t>
                          </m:r>
                          <m:sSup>
                            <m:sSupPr>
                              <m:ctrlPr>
                                <a:rPr lang="en-US" i="1">
                                  <a:latin typeface="Cambria Math" panose="02040503050406030204" pitchFamily="18" charset="0"/>
                                </a:rPr>
                              </m:ctrlPr>
                            </m:sSupPr>
                            <m:e>
                              <m:r>
                                <m:rPr>
                                  <m:nor/>
                                </m:rPr>
                                <a:rPr lang="en-US" i="1">
                                  <a:latin typeface="Cambria Math" panose="02040503050406030204" pitchFamily="18" charset="0"/>
                                </a:rPr>
                                <m:t>t</m:t>
                              </m:r>
                            </m:e>
                            <m:sup>
                              <m:r>
                                <m:rPr>
                                  <m:nor/>
                                </m:rPr>
                                <a:rPr lang="en-US" i="1">
                                  <a:latin typeface="Cambria Math" panose="02040503050406030204" pitchFamily="18" charset="0"/>
                                </a:rPr>
                                <m:t>2</m:t>
                              </m:r>
                            </m:sup>
                          </m:sSup>
                        </m:den>
                      </m:f>
                    </m:oMath>
                  </m:oMathPara>
                </a14:m>
                <a:endParaRPr lang="el-GR" dirty="0" smtClean="0"/>
              </a:p>
              <a:p>
                <a:pPr marL="0" indent="0">
                  <a:buNone/>
                </a:pPr>
                <a:endParaRPr lang="el-GR" dirty="0"/>
              </a:p>
              <a:p>
                <a:pPr marL="0" indent="0">
                  <a:buNone/>
                </a:pPr>
                <a:r>
                  <a:rPr lang="el-GR" dirty="0"/>
                  <a:t>με </a:t>
                </a:r>
                <a:r>
                  <a:rPr lang="el-GR" dirty="0" smtClean="0"/>
                  <a:t>συνθήκες</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l-GR" i="1">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a:latin typeface="Cambria Math" panose="02040503050406030204" pitchFamily="18" charset="0"/>
                            </a:rPr>
                            <m:t>1</m:t>
                          </m:r>
                        </m:sub>
                      </m:sSub>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(0,</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l-GR" i="1">
                          <a:latin typeface="Cambria Math" panose="02040503050406030204" pitchFamily="18" charset="0"/>
                        </a:rPr>
                        <m:t>,</m:t>
                      </m:r>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r>
                        <m:rPr>
                          <m:nor/>
                        </m:rPr>
                        <a:rPr lang="en-US" i="1">
                          <a:latin typeface="Cambria Math" panose="02040503050406030204" pitchFamily="18" charset="0"/>
                        </a:rPr>
                        <m:t>w</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m:rPr>
                          <m:nor/>
                        </m:rPr>
                        <a:rPr lang="el-GR" i="1">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w</m:t>
                              </m:r>
                            </m:num>
                            <m:den>
                              <m:r>
                                <a:rPr lang="en-US">
                                  <a:latin typeface="Cambria Math" panose="02040503050406030204" pitchFamily="18" charset="0"/>
                                </a:rPr>
                                <m:t>𝜕</m:t>
                              </m:r>
                              <m:r>
                                <m:rPr>
                                  <m:nor/>
                                </m:rPr>
                                <a:rPr lang="en-US" i="1">
                                  <a:latin typeface="Cambria Math" panose="02040503050406030204" pitchFamily="18" charset="0"/>
                                </a:rPr>
                                <m:t>t</m:t>
                              </m:r>
                            </m:den>
                          </m:f>
                          <m:r>
                            <a:rPr lang="en-US">
                              <a:latin typeface="Cambria Math" panose="02040503050406030204" pitchFamily="18" charset="0"/>
                            </a:rPr>
                            <m:t>|</m:t>
                          </m:r>
                        </m:e>
                        <m:sub>
                          <m:r>
                            <a:rPr lang="en-US" i="1">
                              <a:latin typeface="Cambria Math" panose="02040503050406030204" pitchFamily="18" charset="0"/>
                            </a:rPr>
                            <m:t>𝑡</m:t>
                          </m:r>
                          <m:r>
                            <a:rPr lang="en-US">
                              <a:latin typeface="Cambria Math" panose="02040503050406030204" pitchFamily="18" charset="0"/>
                            </a:rPr>
                            <m:t>=0</m:t>
                          </m:r>
                        </m:sub>
                      </m:sSub>
                    </m:oMath>
                  </m:oMathPara>
                </a14:m>
                <a:endParaRPr lang="el-GR" dirty="0" smtClean="0"/>
              </a:p>
              <a:p>
                <a:pPr marL="0" indent="0">
                  <a:buNone/>
                </a:pPr>
                <a:endParaRPr lang="el-GR" dirty="0"/>
              </a:p>
              <a:p>
                <a:r>
                  <a:rPr lang="el-GR" dirty="0"/>
                  <a:t>Η </a:t>
                </a:r>
                <a:r>
                  <a:rPr lang="el-GR" dirty="0" smtClean="0"/>
                  <a:t>παραπάνω εξίσωση </a:t>
                </a:r>
                <a:r>
                  <a:rPr lang="el-GR" dirty="0"/>
                  <a:t>είναι μη ομογενής </a:t>
                </a:r>
                <a:r>
                  <a:rPr lang="el-GR" dirty="0" smtClean="0"/>
                  <a:t>διαφορική </a:t>
                </a:r>
                <a:r>
                  <a:rPr lang="el-GR" dirty="0"/>
                  <a:t>εξίσωση με ομογενείς συνοριακές </a:t>
                </a:r>
                <a:r>
                  <a:rPr lang="el-GR" dirty="0" smtClean="0"/>
                  <a:t>συνθήκες </a:t>
                </a:r>
                <a:r>
                  <a:rPr lang="el-GR" dirty="0"/>
                  <a:t>και επιλύεται με την μέθοδο των </a:t>
                </a:r>
                <a:r>
                  <a:rPr lang="el-GR" dirty="0" err="1"/>
                  <a:t>χωριζομένων</a:t>
                </a:r>
                <a:r>
                  <a:rPr lang="el-GR" dirty="0"/>
                  <a:t> </a:t>
                </a:r>
                <a:r>
                  <a:rPr lang="el-GR" dirty="0" smtClean="0"/>
                  <a:t>μεταβλητών.</a:t>
                </a:r>
                <a:endParaRPr lang="en-US" dirty="0"/>
              </a:p>
              <a:p>
                <a:pPr marL="0" indent="0">
                  <a:buNone/>
                </a:pPr>
                <a:endParaRPr lang="en-US" dirty="0"/>
              </a:p>
              <a:p>
                <a:endParaRPr lang="el-GR" dirty="0" smtClean="0"/>
              </a:p>
              <a:p>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r="-296"/>
                </a:stretch>
              </a:blipFill>
            </p:spPr>
            <p:txBody>
              <a:bodyPr/>
              <a:lstStyle/>
              <a:p>
                <a:r>
                  <a:rPr lang="en-US">
                    <a:noFill/>
                  </a:rPr>
                  <a:t> </a:t>
                </a:r>
              </a:p>
            </p:txBody>
          </p:sp>
        </mc:Fallback>
      </mc:AlternateContent>
    </p:spTree>
    <p:extLst>
      <p:ext uri="{BB962C8B-B14F-4D97-AF65-F5344CB8AC3E}">
        <p14:creationId xmlns:p14="http://schemas.microsoft.com/office/powerpoint/2010/main" val="2892690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Το υλικό της παρουσίασης προέρχεται από το βιβλίο</a:t>
            </a:r>
            <a:r>
              <a:rPr lang="en-US" dirty="0" smtClean="0"/>
              <a:t>:</a:t>
            </a:r>
            <a:r>
              <a:rPr lang="el-GR" dirty="0"/>
              <a:t> </a:t>
            </a:r>
            <a:r>
              <a:rPr lang="el-GR" dirty="0" smtClean="0"/>
              <a:t>«</a:t>
            </a:r>
            <a:r>
              <a:rPr lang="el-GR" dirty="0"/>
              <a:t>Ειδικά Μαθηματικά»,  Γ. Καραχάλιου &amp; Β. </a:t>
            </a:r>
            <a:r>
              <a:rPr lang="el-GR" dirty="0" err="1"/>
              <a:t>Λουκόπουλου</a:t>
            </a:r>
            <a:r>
              <a:rPr lang="el-GR" dirty="0"/>
              <a:t>, Παν/</a:t>
            </a:r>
            <a:r>
              <a:rPr lang="el-GR" dirty="0" err="1"/>
              <a:t>μίου</a:t>
            </a:r>
            <a:r>
              <a:rPr lang="el-GR" dirty="0"/>
              <a:t> </a:t>
            </a:r>
            <a:r>
              <a:rPr lang="el-GR" dirty="0" smtClean="0"/>
              <a:t>Πατρών</a:t>
            </a:r>
            <a:r>
              <a:rPr lang="en-US" dirty="0" smtClean="0"/>
              <a:t>,</a:t>
            </a:r>
          </a:p>
          <a:p>
            <a:pPr marL="0" indent="0">
              <a:buNone/>
            </a:pPr>
            <a:r>
              <a:rPr lang="el-GR" dirty="0"/>
              <a:t>ε</a:t>
            </a:r>
            <a:r>
              <a:rPr lang="el-GR" dirty="0" smtClean="0"/>
              <a:t>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3618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«Ειδικά Μαθηματικά. Ενότητα </a:t>
            </a:r>
            <a:r>
              <a:rPr lang="en-US" sz="2400" dirty="0" smtClean="0"/>
              <a:t>3</a:t>
            </a:r>
            <a:r>
              <a:rPr lang="el-GR" sz="2400" dirty="0" smtClean="0"/>
              <a:t>». </a:t>
            </a:r>
            <a:r>
              <a:rPr lang="el-GR" sz="2400" dirty="0"/>
              <a:t>Έκδοση: 1.0. </a:t>
            </a:r>
            <a:r>
              <a:rPr lang="el-GR" sz="2400" dirty="0" smtClean="0"/>
              <a:t>Πάτρα </a:t>
            </a:r>
            <a:r>
              <a:rPr lang="el-GR" sz="2400" dirty="0" smtClean="0"/>
              <a:t>2015. </a:t>
            </a:r>
            <a:r>
              <a:rPr lang="el-GR" sz="2400" dirty="0"/>
              <a:t>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5" name="Εικόνα 4"/>
          <p:cNvPicPr>
            <a:picLocks noChangeAspect="1"/>
          </p:cNvPicPr>
          <p:nvPr/>
        </p:nvPicPr>
        <p:blipFill>
          <a:blip r:embed="rId4"/>
          <a:stretch>
            <a:fillRect/>
          </a:stretch>
        </p:blipFill>
        <p:spPr>
          <a:xfrm>
            <a:off x="2062992" y="5827238"/>
            <a:ext cx="1572904" cy="554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47500" lnSpcReduction="20000"/>
              </a:bodyPr>
              <a:lstStyle/>
              <a:p>
                <a:endParaRPr lang="en-US" dirty="0" smtClean="0"/>
              </a:p>
              <a:p>
                <a:pPr marL="0" indent="0">
                  <a:buNone/>
                </a:pPr>
                <a:r>
                  <a:rPr lang="el-GR" dirty="0" smtClean="0"/>
                  <a:t>Εξισώσεις </a:t>
                </a:r>
                <a:r>
                  <a:rPr lang="el-GR" dirty="0"/>
                  <a:t>υπερβολικού τύπου </a:t>
                </a:r>
              </a:p>
              <a:p>
                <a:r>
                  <a:rPr lang="el-GR" dirty="0" smtClean="0"/>
                  <a:t>Αρχικές </a:t>
                </a:r>
                <a:r>
                  <a:rPr lang="el-GR" dirty="0"/>
                  <a:t>και συνοριακές συνθήκες </a:t>
                </a:r>
              </a:p>
              <a:p>
                <a:r>
                  <a:rPr lang="el-GR" dirty="0" smtClean="0"/>
                  <a:t>Το </a:t>
                </a:r>
                <a:r>
                  <a:rPr lang="el-GR" dirty="0"/>
                  <a:t>θεώρημα της μοναδικότητας της λύσεως </a:t>
                </a:r>
              </a:p>
              <a:p>
                <a:endParaRPr lang="en-US" dirty="0"/>
              </a:p>
              <a:p>
                <a:r>
                  <a:rPr lang="el-GR" dirty="0" smtClean="0"/>
                  <a:t>Η </a:t>
                </a:r>
                <a:r>
                  <a:rPr lang="el-GR" dirty="0"/>
                  <a:t>κυματική εξίσωση σε χορδή με σταθερά άκρα </a:t>
                </a:r>
              </a:p>
              <a:p>
                <a:endParaRPr lang="en-US" dirty="0"/>
              </a:p>
              <a:p>
                <a:pPr marL="0" indent="0">
                  <a:buNone/>
                </a:pPr>
                <a:r>
                  <a:rPr lang="el-GR" dirty="0"/>
                  <a:t>α)Το στάσιμο κύμα . Η ομογενής εξίσωση </a:t>
                </a:r>
              </a:p>
              <a:p>
                <a:pPr marL="0" indent="0">
                  <a:buNone/>
                </a:pPr>
                <a:r>
                  <a:rPr lang="el-GR" dirty="0"/>
                  <a:t>β) Η στιγμιαία σημειακή πηγή ταλαντώσεων </a:t>
                </a:r>
              </a:p>
              <a:p>
                <a:pPr marL="0" indent="0">
                  <a:buNone/>
                </a:pPr>
                <a:r>
                  <a:rPr lang="el-GR" dirty="0"/>
                  <a:t>γ) </a:t>
                </a:r>
                <a:r>
                  <a:rPr lang="el-GR" dirty="0" err="1"/>
                  <a:t>Ορθογωνιότητα</a:t>
                </a:r>
                <a:r>
                  <a:rPr lang="el-GR" dirty="0"/>
                  <a:t> των </a:t>
                </a:r>
                <a:r>
                  <a:rPr lang="el-GR" dirty="0" err="1"/>
                  <a:t>ιδιοσυναρτήσεων</a:t>
                </a: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oMath>
                </a14:m>
                <a:r>
                  <a:rPr lang="el-GR" dirty="0" smtClean="0"/>
                  <a:t>(x</a:t>
                </a:r>
                <a:r>
                  <a:rPr lang="el-GR" dirty="0"/>
                  <a:t>) </a:t>
                </a:r>
              </a:p>
              <a:p>
                <a:r>
                  <a:rPr lang="el-GR" dirty="0" smtClean="0"/>
                  <a:t>Η </a:t>
                </a:r>
                <a:r>
                  <a:rPr lang="el-GR" dirty="0"/>
                  <a:t>μη ομογενής εξίσωση του κύματος σε χορδή πεπερασμένου μήκους </a:t>
                </a:r>
              </a:p>
              <a:p>
                <a:endParaRPr lang="en-US" dirty="0"/>
              </a:p>
              <a:p>
                <a:r>
                  <a:rPr lang="el-GR" dirty="0"/>
                  <a:t>Η μέθοδος των </a:t>
                </a:r>
                <a:r>
                  <a:rPr lang="el-GR" dirty="0" err="1"/>
                  <a:t>ιδιοσυναρτήσεων</a:t>
                </a:r>
                <a:r>
                  <a:rPr lang="el-GR" dirty="0"/>
                  <a:t> </a:t>
                </a:r>
              </a:p>
              <a:p>
                <a:pPr marL="0" indent="0">
                  <a:buNone/>
                </a:pPr>
                <a:r>
                  <a:rPr lang="el-GR" dirty="0"/>
                  <a:t>α) Ομογενείς συνοριακές συνθήκες. Η στιγμιαία ώθηση </a:t>
                </a:r>
              </a:p>
              <a:p>
                <a:pPr marL="0" indent="0">
                  <a:buNone/>
                </a:pPr>
                <a:r>
                  <a:rPr lang="el-GR" dirty="0"/>
                  <a:t>β) Μόνιμες μη ομογενείς συνοριακές συνθήκες </a:t>
                </a:r>
              </a:p>
              <a:p>
                <a:pPr marL="0" indent="0">
                  <a:buNone/>
                </a:pPr>
                <a:r>
                  <a:rPr lang="el-GR" dirty="0"/>
                  <a:t>γ) Μεταβλητές μη ομογενείς συνοριακές συνθήκες 	</a:t>
                </a:r>
              </a:p>
              <a:p>
                <a:pPr marL="0" indent="0">
                  <a:buNone/>
                </a:pPr>
                <a:r>
                  <a:rPr lang="el-GR" dirty="0"/>
                  <a:t>	</a:t>
                </a:r>
              </a:p>
              <a:p>
                <a:pPr marL="0" indent="0">
                  <a:buNone/>
                </a:pP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6"/>
                </a:stretch>
              </a:blipFill>
            </p:spPr>
            <p:txBody>
              <a:bodyPr/>
              <a:lstStyle/>
              <a:p>
                <a:r>
                  <a:rPr lang="en-US">
                    <a:noFill/>
                  </a:rPr>
                  <a:t> </a:t>
                </a:r>
              </a:p>
            </p:txBody>
          </p:sp>
        </mc:Fallback>
      </mc:AlternateContent>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Εξισώσεις Υπερβολικού τύπου</a:t>
            </a:r>
          </a:p>
        </p:txBody>
      </p:sp>
      <p:sp>
        <p:nvSpPr>
          <p:cNvPr id="3" name="2 - Θέση περιεχομένου"/>
          <p:cNvSpPr>
            <a:spLocks noGrp="1"/>
          </p:cNvSpPr>
          <p:nvPr>
            <p:ph idx="1"/>
          </p:nvPr>
        </p:nvSpPr>
        <p:spPr>
          <a:xfrm>
            <a:off x="466215" y="1611851"/>
            <a:ext cx="8229600" cy="4525963"/>
          </a:xfrm>
        </p:spPr>
        <p:txBody>
          <a:bodyPr>
            <a:normAutofit fontScale="70000" lnSpcReduction="20000"/>
          </a:bodyPr>
          <a:lstStyle/>
          <a:p>
            <a:r>
              <a:rPr lang="el-GR" dirty="0"/>
              <a:t>Οι διαφορικές εξισώσεις δευτέρας τάξεως υπερβολικού τύπου συναντώνται στα φυσικά προβλήματα τα οποία σχετίζονται με την διάδοση κύματος στην ύλη ή στο κενό</a:t>
            </a:r>
            <a:r>
              <a:rPr lang="el-GR" dirty="0" smtClean="0"/>
              <a:t>.</a:t>
            </a:r>
            <a:endParaRPr lang="en-US" dirty="0" smtClean="0"/>
          </a:p>
          <a:p>
            <a:endParaRPr lang="en-US" dirty="0" smtClean="0"/>
          </a:p>
          <a:p>
            <a:r>
              <a:rPr lang="el-GR" dirty="0" smtClean="0"/>
              <a:t>Στο </a:t>
            </a:r>
            <a:r>
              <a:rPr lang="el-GR" dirty="0"/>
              <a:t>προηγούμενο κεφάλαιο διατυπώσαμε την μορφή των διαφορικών εξισώσεων, οι οποίες διέπουν την διάδοση εγκαρσίου κύματος  κατά μήκος χορδής , ράβδου και επιπέδου επιφανείας καθώς επίσης και διαμήκους κύματος κατά μήκος ράβδου και εντός αερίου. </a:t>
            </a:r>
            <a:endParaRPr lang="en-US" dirty="0" smtClean="0"/>
          </a:p>
          <a:p>
            <a:endParaRPr lang="en-US" dirty="0" smtClean="0"/>
          </a:p>
          <a:p>
            <a:r>
              <a:rPr lang="el-GR" dirty="0" smtClean="0"/>
              <a:t>Στο </a:t>
            </a:r>
            <a:r>
              <a:rPr lang="el-GR" dirty="0"/>
              <a:t>παρόν κεφάλαιο θα χρησιμοποιήσουμε την μέθοδο των </a:t>
            </a:r>
            <a:r>
              <a:rPr lang="el-GR" dirty="0" err="1"/>
              <a:t>χωριζομένων</a:t>
            </a:r>
            <a:r>
              <a:rPr lang="el-GR" dirty="0"/>
              <a:t> μεταβλητών για να επιλύσουμε προβλήματα ,που διατυπώνονται από εξισώσεις του τύπου αυτού ,σε διάφορα συστήματα συντεταγμένων και υπό ποικίλες αρχικές και συνοριακές συνθήκες.</a:t>
            </a:r>
            <a:endParaRPr lang="en-US" dirty="0" smtClean="0"/>
          </a:p>
        </p:txBody>
      </p:sp>
      <p:sp>
        <p:nvSpPr>
          <p:cNvPr id="6" name="Rectangle 2"/>
          <p:cNvSpPr>
            <a:spLocks noChangeArrowheads="1"/>
          </p:cNvSpPr>
          <p:nvPr/>
        </p:nvSpPr>
        <p:spPr bwMode="auto">
          <a:xfrm>
            <a:off x="261937" y="658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4"/>
          <p:cNvSpPr>
            <a:spLocks noChangeArrowheads="1"/>
          </p:cNvSpPr>
          <p:nvPr/>
        </p:nvSpPr>
        <p:spPr bwMode="auto">
          <a:xfrm>
            <a:off x="-145345" y="-169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Αρχικές και συνοριακές συνθήκες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smtClean="0"/>
                  <a:t>Όταν κάποιο φυσικό πρόβλημα περιγράφεται από διαφορική εξίσωση με μερικές παραγώγους  απαιτείται, εκτός από την διατύπωση της διαφορικής εξισώσεως ,ο ορισμός επαρκών συνθηκών, οι οποίες συνοδεύουν την διαφορική εξίσωση και καθιστούν δυνατή την επίλυση του προβλήματος ορίζοντας την μοναδικότητα της διαδικασίας που ακολουθήθηκε.</a:t>
                </a:r>
                <a:endParaRPr lang="en-US" dirty="0" smtClean="0"/>
              </a:p>
              <a:p>
                <a:endParaRPr lang="en-US" dirty="0" smtClean="0"/>
              </a:p>
              <a:p>
                <a:r>
                  <a:rPr lang="el-GR" dirty="0" smtClean="0"/>
                  <a:t>Στα </a:t>
                </a:r>
                <a:r>
                  <a:rPr lang="el-GR" dirty="0"/>
                  <a:t>προβλήματα υπερβολικού τύπου υπάρχουν δύο μορφές συνθηκών: Οι αρχικές και οι τοπικές</a:t>
                </a:r>
                <a:r>
                  <a:rPr lang="el-GR" dirty="0" smtClean="0"/>
                  <a:t>.</a:t>
                </a:r>
                <a:endParaRPr lang="en-US" dirty="0" smtClean="0"/>
              </a:p>
              <a:p>
                <a:endParaRPr lang="en-US" dirty="0" smtClean="0"/>
              </a:p>
              <a:p>
                <a:r>
                  <a:rPr lang="el-GR" dirty="0"/>
                  <a:t>Οι αρχικές συνθήκες, παρέχουν την τιμή της συναρτήσεως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r>
                  <a:rPr lang="el-GR" dirty="0"/>
                  <a:t>ή της παραγώγου αυτής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a:latin typeface="Cambria Math" panose="02040503050406030204" pitchFamily="18" charset="0"/>
                          </a:rPr>
                          <m:t>𝜕</m:t>
                        </m:r>
                        <m:r>
                          <m:rPr>
                            <m:nor/>
                          </m:rPr>
                          <a:rPr lang="en-US" i="1">
                            <a:latin typeface="Cambria Math" panose="02040503050406030204" pitchFamily="18" charset="0"/>
                          </a:rPr>
                          <m:t>t</m:t>
                        </m:r>
                      </m:den>
                    </m:f>
                  </m:oMath>
                </a14:m>
                <a:r>
                  <a:rPr lang="en-US" dirty="0" smtClean="0"/>
                  <a:t> </a:t>
                </a:r>
                <a:r>
                  <a:rPr lang="el-GR" dirty="0"/>
                  <a:t>κατά την χρονική </a:t>
                </a:r>
                <a:r>
                  <a:rPr lang="el-GR" dirty="0" smtClean="0"/>
                  <a:t>στιγμή</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a14:m>
                <a:r>
                  <a:rPr lang="en-US" dirty="0" smtClean="0"/>
                  <a:t>, </a:t>
                </a:r>
                <a:r>
                  <a:rPr lang="el-GR" dirty="0"/>
                  <a:t>η οποία λαμβάνεται ως η αρχή μετρήσεως του χρόνου. Οι τοπικές συνθήκες, παρέχουν την τιμή της συναρτήσεως</a:t>
                </a:r>
                <a:r>
                  <a:rPr lang="en-US" dirty="0" smtClean="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a:t>
                </a:r>
                <a:r>
                  <a:rPr lang="el-GR" dirty="0"/>
                  <a:t>σε δύο σημεία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l-GR" dirty="0" smtClean="0"/>
                  <a:t> </a:t>
                </a:r>
                <a:r>
                  <a:rPr lang="el-GR" dirty="0"/>
                  <a:t>για κάθε τιμή του χρόνου. </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667" t="-2022"/>
                </a:stretch>
              </a:blipFill>
            </p:spPr>
            <p:txBody>
              <a:bodyPr/>
              <a:lstStyle/>
              <a:p>
                <a:r>
                  <a:rPr lang="en-US">
                    <a:noFill/>
                  </a:rPr>
                  <a:t> </a:t>
                </a:r>
              </a:p>
            </p:txBody>
          </p:sp>
        </mc:Fallback>
      </mc:AlternateContent>
    </p:spTree>
    <p:extLst>
      <p:ext uri="{BB962C8B-B14F-4D97-AF65-F5344CB8AC3E}">
        <p14:creationId xmlns:p14="http://schemas.microsoft.com/office/powerpoint/2010/main" val="93565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Αρχικές και συνοριακές </a:t>
            </a:r>
            <a:r>
              <a:rPr lang="el-GR" b="1" dirty="0" smtClean="0"/>
              <a:t>συνθήκες</a:t>
            </a:r>
            <a:r>
              <a:rPr lang="en-US" b="1" dirty="0" smtClean="0"/>
              <a:t> (2)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smtClean="0"/>
                  <a:t>Ας θεωρήσουμε για παράδειγμα </a:t>
                </a:r>
                <a:r>
                  <a:rPr lang="el-GR" dirty="0"/>
                  <a:t>τις εγκάρσιες ταλαντώσεις χορδής πεπερασμένου μήκους, η οποία ισορροπεί επί του </a:t>
                </a:r>
                <a:r>
                  <a:rPr lang="el-GR" dirty="0" smtClean="0"/>
                  <a:t>άξονα </a:t>
                </a:r>
                <a:r>
                  <a:rPr lang="en-US" dirty="0" smtClean="0"/>
                  <a:t>Ox</a:t>
                </a:r>
                <a:r>
                  <a:rPr lang="el-GR" dirty="0" smtClean="0"/>
                  <a:t> </a:t>
                </a:r>
                <a:r>
                  <a:rPr lang="el-GR" dirty="0"/>
                  <a:t>τα δε άκρα αυτής ευρίσκονται στα </a:t>
                </a:r>
                <a:r>
                  <a:rPr lang="el-GR" dirty="0" smtClean="0"/>
                  <a:t>σημεία</a:t>
                </a:r>
                <a:r>
                  <a:rPr lang="en-US" dirty="0" smtClean="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l-GR" dirty="0" smtClean="0"/>
                  <a:t> </a:t>
                </a:r>
                <a:r>
                  <a:rPr lang="el-GR" dirty="0"/>
                  <a:t>και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𝐿</m:t>
                    </m:r>
                  </m:oMath>
                </a14:m>
                <a:r>
                  <a:rPr lang="el-GR" dirty="0"/>
                  <a:t>. </a:t>
                </a:r>
                <a:endParaRPr lang="en-US" dirty="0" smtClean="0"/>
              </a:p>
              <a:p>
                <a:endParaRPr lang="en-US" dirty="0" smtClean="0"/>
              </a:p>
              <a:p>
                <a:r>
                  <a:rPr lang="el-GR" dirty="0" smtClean="0"/>
                  <a:t>Η </a:t>
                </a:r>
                <a:r>
                  <a:rPr lang="el-GR" dirty="0"/>
                  <a:t>χορδή τίθεται σε ταλάντωση υπό την επίδραση εξωτερικής </a:t>
                </a:r>
                <a:r>
                  <a:rPr lang="el-GR" dirty="0" smtClean="0"/>
                  <a:t>δυνάμεως</a:t>
                </a:r>
                <a:r>
                  <a:rPr lang="en-US" dirty="0" smtClean="0"/>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dirty="0" smtClean="0"/>
                  <a:t> </a:t>
                </a:r>
                <a:r>
                  <a:rPr lang="el-GR" dirty="0" smtClean="0"/>
                  <a:t>ανά </a:t>
                </a:r>
                <a:r>
                  <a:rPr lang="el-GR" dirty="0"/>
                  <a:t>μονάδα μήκους της χορδής . </a:t>
                </a:r>
                <a:endParaRPr lang="en-US" dirty="0" smtClean="0"/>
              </a:p>
              <a:p>
                <a:endParaRPr lang="en-US" dirty="0" smtClean="0"/>
              </a:p>
              <a:p>
                <a:r>
                  <a:rPr lang="el-GR" dirty="0" smtClean="0"/>
                  <a:t>Έστω</a:t>
                </a:r>
                <a:r>
                  <a:rPr lang="en-US" dirty="0" smtClean="0"/>
                  <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r>
                  <a:rPr lang="el-GR" dirty="0" smtClean="0"/>
                  <a:t>η </a:t>
                </a:r>
                <a:r>
                  <a:rPr lang="el-GR" dirty="0"/>
                  <a:t>απομάκρυνση ενός σημείου  αυτής κατά την στιγμή </a:t>
                </a:r>
                <a:r>
                  <a:rPr lang="en-US" dirty="0" smtClean="0"/>
                  <a:t>t</a:t>
                </a:r>
                <a:r>
                  <a:rPr lang="el-GR" dirty="0" smtClean="0"/>
                  <a:t>. </a:t>
                </a:r>
                <a:endParaRPr lang="en-US" dirty="0" smtClean="0"/>
              </a:p>
              <a:p>
                <a:endParaRPr lang="en-US" dirty="0" smtClean="0"/>
              </a:p>
              <a:p>
                <a:r>
                  <a:rPr lang="el-GR" dirty="0" smtClean="0"/>
                  <a:t>Η </a:t>
                </a:r>
                <a:r>
                  <a:rPr lang="el-GR" dirty="0"/>
                  <a:t>διαφορική εξίσωση της κινήσεως των σημείων της χορδής είναι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r>
                            <a:rPr lang="en-US" i="1">
                              <a:latin typeface="Cambria Math" panose="02040503050406030204" pitchFamily="18" charset="0"/>
                            </a:rPr>
                            <m:t>𝜌</m:t>
                          </m:r>
                        </m:den>
                      </m:f>
                    </m:oMath>
                  </m:oMathPara>
                </a14:m>
                <a:endParaRPr lang="en-US" dirty="0" smtClean="0"/>
              </a:p>
              <a:p>
                <a:pPr marL="0" indent="0">
                  <a:buNone/>
                </a:pPr>
                <a:r>
                  <a:rPr lang="el-GR" dirty="0"/>
                  <a:t>όπου </a:t>
                </a:r>
                <a14:m>
                  <m:oMath xmlns:m="http://schemas.openxmlformats.org/officeDocument/2006/math">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i="1">
                            <a:latin typeface="Cambria Math" panose="02040503050406030204" pitchFamily="18" charset="0"/>
                          </a:rPr>
                          <m:t>𝜌</m:t>
                        </m:r>
                      </m:den>
                    </m:f>
                  </m:oMath>
                </a14:m>
                <a:r>
                  <a:rPr lang="en-US" dirty="0" smtClean="0"/>
                  <a:t> </a:t>
                </a:r>
                <a:r>
                  <a:rPr lang="el-GR" dirty="0" smtClean="0"/>
                  <a:t>και</a:t>
                </a:r>
                <a:r>
                  <a:rPr lang="en-US" dirty="0" smtClean="0"/>
                  <a:t> </a:t>
                </a:r>
                <a:r>
                  <a:rPr lang="el-GR" dirty="0" smtClean="0"/>
                  <a:t>ρ είναι </a:t>
                </a:r>
                <a:r>
                  <a:rPr lang="el-GR" dirty="0"/>
                  <a:t>η γραμμική πυκνότητα της χορδής.</a:t>
                </a:r>
                <a:endParaRPr lang="en-US" dirty="0"/>
              </a:p>
              <a:p>
                <a:pPr marL="0" indent="0">
                  <a:buNone/>
                </a:pPr>
                <a:endParaRPr lang="en-US" dirty="0"/>
              </a:p>
              <a:p>
                <a:pPr marL="0" indent="0">
                  <a:buNone/>
                </a:pP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401725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Αρχικές και συνοριακές συνθήκες</a:t>
            </a:r>
            <a:r>
              <a:rPr lang="en-US" b="1" dirty="0"/>
              <a:t> </a:t>
            </a:r>
            <a:r>
              <a:rPr lang="en-US" b="1" dirty="0" smtClean="0"/>
              <a:t>(3)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47500" lnSpcReduction="20000"/>
              </a:bodyPr>
              <a:lstStyle/>
              <a:p>
                <a:r>
                  <a:rPr lang="el-GR" dirty="0" smtClean="0"/>
                  <a:t>Οι συνθήκες που καθορίζουν το αρχικό σχήμα της χορδής και την αρχική ταχύτητα των σημείων της, παρέχονται από τις σχέσεις</a:t>
                </a:r>
              </a:p>
              <a:p>
                <a:endParaRPr lang="el-GR" dirty="0" smtClean="0"/>
              </a:p>
              <a:p>
                <a:pPr marL="0" indent="0">
                  <a:buNone/>
                </a:pPr>
                <a:r>
                  <a:rPr lang="el-GR" dirty="0"/>
                  <a:t> </a:t>
                </a:r>
                <a:r>
                  <a:rPr lang="el-GR" dirty="0" smtClean="0"/>
                  <a:t>           </a:t>
                </a:r>
                <a:r>
                  <a:rPr lang="en-US" dirty="0" smtClean="0"/>
                  <a:t> </a:t>
                </a:r>
                <a:r>
                  <a:rPr lang="el-GR" dirty="0" smtClean="0"/>
                  <a:t>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n-US" dirty="0" smtClean="0"/>
                  <a:t> </a:t>
                </a:r>
                <a:r>
                  <a:rPr lang="el-GR" dirty="0" smtClean="0"/>
                  <a:t>και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r>
                      <a:rPr lang="en-US" i="1" smtClean="0">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endParaRPr lang="el-GR" dirty="0" smtClean="0"/>
              </a:p>
              <a:p>
                <a:pPr marL="0" indent="0">
                  <a:buNone/>
                </a:pPr>
                <a:endParaRPr lang="el-GR" dirty="0" smtClean="0"/>
              </a:p>
              <a:p>
                <a:pPr marL="0" indent="0">
                  <a:buNone/>
                </a:pPr>
                <a:r>
                  <a:rPr lang="el-GR" dirty="0"/>
                  <a:t>όπου </a:t>
                </a:r>
                <a14:m>
                  <m:oMath xmlns:m="http://schemas.openxmlformats.org/officeDocument/2006/math">
                    <m:r>
                      <a:rPr lang="en-US" i="1">
                        <a:latin typeface="Cambria Math" panose="02040503050406030204" pitchFamily="18" charset="0"/>
                      </a:rPr>
                      <m:t>𝜑</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l-GR" dirty="0"/>
                  <a:t> και </a:t>
                </a:r>
                <a14:m>
                  <m:oMath xmlns:m="http://schemas.openxmlformats.org/officeDocument/2006/math">
                    <m:r>
                      <a:rPr lang="en-US" i="1">
                        <a:latin typeface="Cambria Math" panose="02040503050406030204" pitchFamily="18" charset="0"/>
                      </a:rPr>
                      <m:t>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oMath>
                </a14:m>
                <a:r>
                  <a:rPr lang="el-GR" dirty="0"/>
                  <a:t> είναι γνωστές συναρτήσεις της θέσεως.</a:t>
                </a:r>
              </a:p>
              <a:p>
                <a:endParaRPr lang="el-GR" dirty="0" smtClean="0"/>
              </a:p>
              <a:p>
                <a:r>
                  <a:rPr lang="el-GR" dirty="0" smtClean="0"/>
                  <a:t>Αν </a:t>
                </a:r>
                <a:r>
                  <a:rPr lang="el-GR" dirty="0"/>
                  <a:t>τα άκρα της χορδής είναι ακίνητα, οι συνοριακές συνθήκες </a:t>
                </a:r>
                <a:r>
                  <a:rPr lang="el-GR" dirty="0" smtClean="0"/>
                  <a:t>είναι </a:t>
                </a:r>
              </a:p>
              <a:p>
                <a:pPr marL="0" indent="0">
                  <a:buNone/>
                </a:pPr>
                <a:endParaRPr lang="el-GR" i="1" dirty="0">
                  <a:latin typeface="Cambria Math" panose="02040503050406030204" pitchFamily="18" charset="0"/>
                </a:endParaRPr>
              </a:p>
              <a:p>
                <a:pPr marL="0" indent="0">
                  <a:buNone/>
                </a:pPr>
                <a:r>
                  <a:rPr lang="el-GR"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r>
                      <a:rPr lang="el-GR" b="0" i="0" smtClean="0">
                        <a:latin typeface="Cambria Math" panose="02040503050406030204" pitchFamily="18" charset="0"/>
                      </a:rPr>
                      <m:t>0</m:t>
                    </m:r>
                  </m:oMath>
                </a14:m>
                <a:r>
                  <a:rPr lang="el-GR" dirty="0" smtClean="0"/>
                  <a:t> και </a:t>
                </a:r>
                <a:r>
                  <a:rPr lang="en-US" dirty="0" smtClean="0"/>
                  <a:t> </a:t>
                </a:r>
                <a14:m>
                  <m:oMath xmlns:m="http://schemas.openxmlformats.org/officeDocument/2006/math">
                    <m:r>
                      <m:rPr>
                        <m:nor/>
                      </m:rPr>
                      <a:rPr lang="en-US"/>
                      <m:t>u</m:t>
                    </m:r>
                    <m:r>
                      <a:rPr lang="en-US">
                        <a:latin typeface="Cambria Math" panose="02040503050406030204" pitchFamily="18" charset="0"/>
                      </a:rPr>
                      <m:t>(</m:t>
                    </m:r>
                    <m:r>
                      <m:rPr>
                        <m:nor/>
                      </m:rPr>
                      <a:rPr lang="en-US" i="1">
                        <a:latin typeface="Cambria Math" panose="02040503050406030204" pitchFamily="18" charset="0"/>
                      </a:rPr>
                      <m:t>L</m:t>
                    </m:r>
                    <m:r>
                      <a:rPr lang="en-US">
                        <a:latin typeface="Cambria Math" panose="02040503050406030204" pitchFamily="18" charset="0"/>
                      </a:rPr>
                      <m:t>,</m:t>
                    </m:r>
                    <m:r>
                      <m:rPr>
                        <m:nor/>
                      </m:rPr>
                      <a:rPr lang="en-US" i="1">
                        <a:latin typeface="Cambria Math" panose="02040503050406030204" pitchFamily="18" charset="0"/>
                      </a:rPr>
                      <m:t>t</m:t>
                    </m:r>
                    <m:r>
                      <a:rPr lang="en-US">
                        <a:latin typeface="Cambria Math" panose="02040503050406030204" pitchFamily="18" charset="0"/>
                      </a:rPr>
                      <m:t>)=0</m:t>
                    </m:r>
                  </m:oMath>
                </a14:m>
                <a:endParaRPr lang="el-GR" dirty="0" smtClean="0"/>
              </a:p>
              <a:p>
                <a:pPr marL="0" indent="0">
                  <a:buNone/>
                </a:pPr>
                <a:endParaRPr lang="el-GR" dirty="0" smtClean="0"/>
              </a:p>
              <a:p>
                <a:r>
                  <a:rPr lang="el-GR" dirty="0"/>
                  <a:t>Οι συνοριακές συνθήκες αυτής της μορφής καλούνται ομογενείς συνοριακές συνθήκες. </a:t>
                </a:r>
                <a:endParaRPr lang="el-GR" dirty="0" smtClean="0"/>
              </a:p>
              <a:p>
                <a:endParaRPr lang="el-GR" dirty="0" smtClean="0"/>
              </a:p>
              <a:p>
                <a:r>
                  <a:rPr lang="el-GR" dirty="0"/>
                  <a:t>Αν τα άκρα της χορδής κινούνται με δεδομένο τρόπο, οι συνοριακές συνθήκες εκφράζονται από τις σχέσεις </a:t>
                </a:r>
                <a:endParaRPr lang="el-GR" dirty="0" smtClean="0"/>
              </a:p>
              <a:p>
                <a:pPr marL="0" indent="0">
                  <a:buNone/>
                </a:pPr>
                <a:r>
                  <a:rPr lang="el-GR" dirty="0" smtClean="0"/>
                  <a:t> </a:t>
                </a:r>
              </a:p>
              <a:p>
                <a:pPr marL="0" indent="0">
                  <a:buNone/>
                </a:pPr>
                <a:r>
                  <a:rPr lang="el-GR" dirty="0" smtClean="0"/>
                  <a:t>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,0)</m:t>
                    </m:r>
                    <m:r>
                      <a:rPr lang="en-US">
                        <a:latin typeface="Cambria Math" panose="02040503050406030204" pitchFamily="18" charset="0"/>
                      </a:rPr>
                      <m:t>=</m:t>
                    </m:r>
                    <m:sSub>
                      <m:sSubPr>
                        <m:ctrlPr>
                          <a:rPr lang="en-US" i="1" smtClean="0">
                            <a:latin typeface="Cambria Math" panose="02040503050406030204" pitchFamily="18" charset="0"/>
                          </a:rPr>
                        </m:ctrlPr>
                      </m:sSubPr>
                      <m:e>
                        <m:r>
                          <a:rPr lang="el-GR" b="0" i="1" smtClean="0">
                            <a:latin typeface="Cambria Math" panose="02040503050406030204" pitchFamily="18" charset="0"/>
                          </a:rPr>
                          <m:t>𝜆</m:t>
                        </m:r>
                      </m:e>
                      <m:sub>
                        <m:r>
                          <a:rPr lang="el-GR" b="0" i="1" smtClean="0">
                            <a:latin typeface="Cambria Math" panose="02040503050406030204" pitchFamily="18" charset="0"/>
                          </a:rPr>
                          <m:t>1</m:t>
                        </m:r>
                      </m:sub>
                    </m:sSub>
                    <m:r>
                      <a:rPr lang="el-GR"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r>
                  <a:rPr lang="el-GR" dirty="0" smtClean="0"/>
                  <a:t>και </a:t>
                </a:r>
                <a14:m>
                  <m:oMath xmlns:m="http://schemas.openxmlformats.org/officeDocument/2006/math">
                    <m:r>
                      <m:rPr>
                        <m:nor/>
                      </m:rPr>
                      <a:rPr lang="en-US"/>
                      <m:t>u</m:t>
                    </m:r>
                    <m:r>
                      <a:rPr lang="en-US">
                        <a:latin typeface="Cambria Math" panose="02040503050406030204" pitchFamily="18" charset="0"/>
                      </a:rPr>
                      <m:t>(</m:t>
                    </m:r>
                    <m:r>
                      <m:rPr>
                        <m:nor/>
                      </m:rPr>
                      <a:rPr lang="en-US" i="1">
                        <a:latin typeface="Cambria Math" panose="02040503050406030204" pitchFamily="18" charset="0"/>
                      </a:rPr>
                      <m:t>L</m:t>
                    </m:r>
                    <m:r>
                      <a:rPr lang="en-US">
                        <a:latin typeface="Cambria Math" panose="02040503050406030204" pitchFamily="18" charset="0"/>
                      </a:rPr>
                      <m:t>,</m:t>
                    </m:r>
                    <m:r>
                      <m:rPr>
                        <m:nor/>
                      </m:rPr>
                      <a:rPr lang="en-US" i="1">
                        <a:latin typeface="Cambria Math" panose="02040503050406030204" pitchFamily="18" charset="0"/>
                      </a:rPr>
                      <m:t>t</m:t>
                    </m:r>
                    <m:r>
                      <a:rPr lang="en-US">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𝜆</m:t>
                        </m:r>
                      </m:e>
                      <m:sub>
                        <m:r>
                          <a:rPr lang="el-GR" b="0" i="1" smtClean="0">
                            <a:latin typeface="Cambria Math" panose="02040503050406030204" pitchFamily="18" charset="0"/>
                          </a:rPr>
                          <m:t>2</m:t>
                        </m:r>
                      </m:sub>
                    </m:sSub>
                    <m:r>
                      <a:rPr lang="el-GR"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endParaRPr lang="el-GR" dirty="0" smtClean="0"/>
              </a:p>
              <a:p>
                <a:pPr marL="0" indent="0">
                  <a:buNone/>
                </a:pPr>
                <a:endParaRPr lang="el-GR" dirty="0" smtClean="0"/>
              </a:p>
              <a:p>
                <a:r>
                  <a:rPr lang="el-GR" dirty="0"/>
                  <a:t>Οι συνοριακές συνθήκες αυτής της μορφής καλούνται μη ομογενείς συνοριακές συνθήκες.</a:t>
                </a:r>
                <a:endParaRPr lang="en-US" dirty="0"/>
              </a:p>
              <a:p>
                <a:endParaRPr lang="en-US" dirty="0"/>
              </a:p>
              <a:p>
                <a:endParaRPr lang="en-US" dirty="0"/>
              </a:p>
              <a:p>
                <a:endParaRPr lang="el-GR" dirty="0"/>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r="-667"/>
                </a:stretch>
              </a:blipFill>
            </p:spPr>
            <p:txBody>
              <a:bodyPr/>
              <a:lstStyle/>
              <a:p>
                <a:r>
                  <a:rPr lang="en-US">
                    <a:noFill/>
                  </a:rPr>
                  <a:t> </a:t>
                </a:r>
              </a:p>
            </p:txBody>
          </p:sp>
        </mc:Fallback>
      </mc:AlternateContent>
    </p:spTree>
    <p:extLst>
      <p:ext uri="{BB962C8B-B14F-4D97-AF65-F5344CB8AC3E}">
        <p14:creationId xmlns:p14="http://schemas.microsoft.com/office/powerpoint/2010/main" val="212171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Αρχικές και συνοριακές συνθήκες</a:t>
            </a:r>
            <a:r>
              <a:rPr lang="en-US" b="1" dirty="0"/>
              <a:t> </a:t>
            </a:r>
            <a:r>
              <a:rPr lang="en-US" b="1" dirty="0" smtClean="0"/>
              <a:t>(</a:t>
            </a:r>
            <a:r>
              <a:rPr lang="el-GR" b="1" dirty="0" smtClean="0"/>
              <a:t>4</a:t>
            </a:r>
            <a:r>
              <a:rPr lang="en-US" b="1"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47500" lnSpcReduction="20000"/>
              </a:bodyPr>
              <a:lstStyle/>
              <a:p>
                <a:pPr marL="0" indent="0">
                  <a:buNone/>
                </a:pPr>
                <a:r>
                  <a:rPr lang="el-GR" dirty="0" smtClean="0"/>
                  <a:t>Παρακάτω </a:t>
                </a:r>
                <a:r>
                  <a:rPr lang="el-GR" dirty="0"/>
                  <a:t>περιγράφονται μερικοί επί πλέον τύποι συνοριακών </a:t>
                </a:r>
                <a:r>
                  <a:rPr lang="el-GR" dirty="0" smtClean="0"/>
                  <a:t>συνθηκών </a:t>
                </a:r>
                <a:r>
                  <a:rPr lang="en-US" dirty="0" smtClean="0"/>
                  <a:t>:</a:t>
                </a:r>
              </a:p>
              <a:p>
                <a:endParaRPr lang="en-US" dirty="0"/>
              </a:p>
              <a:p>
                <a:r>
                  <a:rPr lang="el-GR" dirty="0"/>
                  <a:t>Ελεύθερο άκρο χορδής , π.χ. το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𝐿</m:t>
                    </m:r>
                  </m:oMath>
                </a14:m>
                <a:r>
                  <a:rPr lang="el-GR" dirty="0" smtClean="0"/>
                  <a:t>. </a:t>
                </a:r>
                <a:r>
                  <a:rPr lang="el-GR" dirty="0"/>
                  <a:t>Στο σημείο αυτό η τάση είναι μηδενική, επομένως η συνοριακή συνθήκη στο δεδομένο άκρο είναι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𝑥</m:t>
                          </m:r>
                        </m:den>
                      </m:f>
                      <m:r>
                        <a:rPr lang="en-US">
                          <a:latin typeface="Cambria Math" panose="02040503050406030204" pitchFamily="18" charset="0"/>
                        </a:rPr>
                        <m:t>=0</m:t>
                      </m:r>
                    </m:oMath>
                  </m:oMathPara>
                </a14:m>
                <a:endParaRPr lang="en-US" dirty="0" smtClean="0"/>
              </a:p>
              <a:p>
                <a:pPr marL="0" indent="0">
                  <a:buNone/>
                </a:pPr>
                <a:endParaRPr lang="en-US" dirty="0" smtClean="0"/>
              </a:p>
              <a:p>
                <a:r>
                  <a:rPr lang="el-GR" dirty="0"/>
                  <a:t>Χορδή </a:t>
                </a:r>
                <a:r>
                  <a:rPr lang="el-GR" dirty="0" smtClean="0"/>
                  <a:t>το</a:t>
                </a: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𝐿</m:t>
                    </m:r>
                  </m:oMath>
                </a14:m>
                <a:r>
                  <a:rPr lang="el-GR" dirty="0" smtClean="0"/>
                  <a:t> άκρο</a:t>
                </a:r>
                <a:r>
                  <a:rPr lang="en-US" dirty="0" smtClean="0"/>
                  <a:t> </a:t>
                </a:r>
                <a:r>
                  <a:rPr lang="el-GR" dirty="0" smtClean="0"/>
                  <a:t>της </a:t>
                </a:r>
                <a:r>
                  <a:rPr lang="el-GR" dirty="0"/>
                  <a:t>οποίας κινείται υπό την επίδραση δυνάμεως </a:t>
                </a:r>
                <a14:m>
                  <m:oMath xmlns:m="http://schemas.openxmlformats.org/officeDocument/2006/math">
                    <m:r>
                      <a:rPr lang="el-GR"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a:t>Η τάση ισούται </a:t>
                </a:r>
                <a:r>
                  <a:rPr lang="el-GR" dirty="0" smtClean="0"/>
                  <a:t>με</a:t>
                </a:r>
                <a:r>
                  <a:rPr lang="en-US" dirty="0" smtClean="0"/>
                  <a:t> </a:t>
                </a:r>
                <a:endParaRPr lang="el-GR"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m:rPr>
                          <m:nor/>
                        </m:rPr>
                        <a:rPr lang="en-US"/>
                        <m:t>τ</m:t>
                      </m:r>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a:latin typeface="Cambria Math" panose="02040503050406030204" pitchFamily="18" charset="0"/>
                            </a:rPr>
                            <m:t>𝜕</m:t>
                          </m:r>
                          <m:r>
                            <m:rPr>
                              <m:nor/>
                            </m:rPr>
                            <a:rPr lang="en-US" i="1">
                              <a:latin typeface="Cambria Math" panose="02040503050406030204" pitchFamily="18" charset="0"/>
                            </a:rPr>
                            <m:t>x</m:t>
                          </m:r>
                        </m:den>
                      </m:f>
                      <m:r>
                        <a:rPr lang="en-US">
                          <a:latin typeface="Cambria Math" panose="02040503050406030204" pitchFamily="18" charset="0"/>
                        </a:rPr>
                        <m:t>=</m:t>
                      </m:r>
                      <m:r>
                        <m:rPr>
                          <m:nor/>
                        </m:rPr>
                        <a:rPr lang="en-US" i="1">
                          <a:latin typeface="Cambria Math" panose="02040503050406030204" pitchFamily="18" charset="0"/>
                        </a:rPr>
                        <m:t>λ</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m:oMathPara>
                </a14:m>
                <a:endParaRPr lang="en-US" dirty="0" smtClean="0"/>
              </a:p>
              <a:p>
                <a:pPr marL="0" indent="0">
                  <a:buNone/>
                </a:pPr>
                <a:endParaRPr lang="en-US" dirty="0"/>
              </a:p>
              <a:p>
                <a:r>
                  <a:rPr lang="el-GR" dirty="0"/>
                  <a:t>Χορδή στο άκρο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𝐿</m:t>
                    </m:r>
                  </m:oMath>
                </a14:m>
                <a:r>
                  <a:rPr lang="el-GR" dirty="0"/>
                  <a:t> της οποίας υφίσταται ελαστικός σύνδεσμος. Στην περίπτωση αυτή η </a:t>
                </a:r>
                <a:r>
                  <a:rPr lang="el-GR" dirty="0" smtClean="0"/>
                  <a:t>συνοριακή </a:t>
                </a:r>
                <a:r>
                  <a:rPr lang="el-GR" dirty="0"/>
                  <a:t>συνθήκη </a:t>
                </a:r>
                <a:r>
                  <a:rPr lang="el-GR" dirty="0" smtClean="0"/>
                  <a:t>γράφεται</a:t>
                </a:r>
                <a:r>
                  <a:rPr lang="en-US" dirty="0" smtClean="0"/>
                  <a:t> </a:t>
                </a:r>
              </a:p>
              <a:p>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u</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a:rPr lang="en-US">
                              <a:latin typeface="Cambria Math" panose="02040503050406030204" pitchFamily="18" charset="0"/>
                            </a:rPr>
                            <m:t>𝜕</m:t>
                          </m:r>
                          <m:r>
                            <m:rPr>
                              <m:nor/>
                            </m:rPr>
                            <a:rPr lang="en-US" i="1">
                              <a:latin typeface="Cambria Math" panose="02040503050406030204" pitchFamily="18" charset="0"/>
                            </a:rPr>
                            <m:t>x</m:t>
                          </m:r>
                        </m:den>
                      </m:f>
                      <m:r>
                        <a:rPr lang="en-US">
                          <a:latin typeface="Cambria Math" panose="02040503050406030204" pitchFamily="18" charset="0"/>
                        </a:rPr>
                        <m:t>=−</m:t>
                      </m:r>
                      <m:r>
                        <m:rPr>
                          <m:nor/>
                        </m:rPr>
                        <a:rPr lang="en-US" i="1">
                          <a:latin typeface="Cambria Math" panose="02040503050406030204" pitchFamily="18" charset="0"/>
                        </a:rPr>
                        <m:t>hu</m:t>
                      </m:r>
                      <m:r>
                        <m:rPr>
                          <m:nor/>
                        </m:rPr>
                        <a:rPr lang="en-US" i="1">
                          <a:latin typeface="Cambria Math" panose="02040503050406030204" pitchFamily="18" charset="0"/>
                        </a:rPr>
                        <m:t>(</m:t>
                      </m:r>
                      <m:r>
                        <m:rPr>
                          <m:nor/>
                        </m:rPr>
                        <a:rPr lang="en-US" i="1">
                          <a:latin typeface="Cambria Math" panose="02040503050406030204" pitchFamily="18" charset="0"/>
                        </a:rPr>
                        <m:t>L</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oMath>
                  </m:oMathPara>
                </a14:m>
                <a:endParaRPr lang="en-US" dirty="0"/>
              </a:p>
              <a:p>
                <a:endParaRPr lang="en-US" dirty="0"/>
              </a:p>
              <a:p>
                <a:pPr marL="0" indent="0">
                  <a:buNone/>
                </a:pPr>
                <a:r>
                  <a:rPr lang="el-GR" dirty="0"/>
                  <a:t>όπου </a:t>
                </a:r>
                <a:r>
                  <a:rPr lang="en-US" dirty="0" smtClean="0"/>
                  <a:t>h</a:t>
                </a:r>
                <a:r>
                  <a:rPr lang="el-GR" dirty="0" smtClean="0"/>
                  <a:t> σταθερά</a:t>
                </a:r>
                <a:r>
                  <a:rPr lang="en-US" dirty="0" smtClean="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b="-135"/>
                </a:stretch>
              </a:blipFill>
            </p:spPr>
            <p:txBody>
              <a:bodyPr/>
              <a:lstStyle/>
              <a:p>
                <a:r>
                  <a:rPr lang="en-US">
                    <a:noFill/>
                  </a:rPr>
                  <a:t> </a:t>
                </a:r>
              </a:p>
            </p:txBody>
          </p:sp>
        </mc:Fallback>
      </mc:AlternateContent>
    </p:spTree>
    <p:extLst>
      <p:ext uri="{BB962C8B-B14F-4D97-AF65-F5344CB8AC3E}">
        <p14:creationId xmlns:p14="http://schemas.microsoft.com/office/powerpoint/2010/main" val="13986431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1266</Words>
  <Application>Microsoft Office PowerPoint</Application>
  <PresentationFormat>Προβολή στην οθόνη (4:3)</PresentationFormat>
  <Paragraphs>421</Paragraphs>
  <Slides>36</Slides>
  <Notes>5</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43" baseType="lpstr">
      <vt:lpstr>Arial</vt:lpstr>
      <vt:lpstr>Calibri</vt:lpstr>
      <vt:lpstr>Cambria Math</vt:lpstr>
      <vt:lpstr>Times New Roman</vt:lpstr>
      <vt:lpstr>Θέμα του Office</vt:lpstr>
      <vt:lpstr>Equation</vt:lpstr>
      <vt:lpstr>MathType 6.0 Equation</vt:lpstr>
      <vt:lpstr>Ειδικά Μαθηματικά </vt:lpstr>
      <vt:lpstr>Άδειες Χρήσης</vt:lpstr>
      <vt:lpstr>Χρηματοδότηση</vt:lpstr>
      <vt:lpstr>Σκοποί  ενότητας </vt:lpstr>
      <vt:lpstr>Εξισώσεις Υπερβολικού τύπου</vt:lpstr>
      <vt:lpstr>Αρχικές και συνοριακές συνθήκες</vt:lpstr>
      <vt:lpstr>Αρχικές και συνοριακές συνθήκες (2)</vt:lpstr>
      <vt:lpstr>Αρχικές και συνοριακές συνθήκες (3)</vt:lpstr>
      <vt:lpstr>Αρχικές και συνοριακές συνθήκες (4)</vt:lpstr>
      <vt:lpstr>Το θεώρημα της μοναδικότητας της λύσεως</vt:lpstr>
      <vt:lpstr>Το θεώρημα της μοναδικότητας της λύσεως</vt:lpstr>
      <vt:lpstr>Το θεώρημα της μοναδικότητας της λύσεως</vt:lpstr>
      <vt:lpstr>Το θεώρημα της μοναδικότητας της λύσεως</vt:lpstr>
      <vt:lpstr>Το θεώρημα της μοναδικότητας της λύσεως</vt:lpstr>
      <vt:lpstr>Η κυματική εξίσωση σε χορδή με σταθερά άκρα </vt:lpstr>
      <vt:lpstr>Η κυματική εξίσωση σε χορδή με σταθερά άκρα (2)</vt:lpstr>
      <vt:lpstr>Η κυματική εξίσωση σε χορδή με σταθερά άκρα (3)</vt:lpstr>
      <vt:lpstr>Η κυματική εξίσωση σε χορδή με σταθερά άκρα (4)</vt:lpstr>
      <vt:lpstr>Η κυματική εξίσωση σε χορδή με σταθερά άκρα (5)</vt:lpstr>
      <vt:lpstr>Η κυματική εξίσωση σε χορδή με σταθερά άκρα (6)</vt:lpstr>
      <vt:lpstr>Η κυματική εξίσωση σε χορδή με σταθερά άκρα (7)</vt:lpstr>
      <vt:lpstr>Η κυματική εξίσωση σε χορδή με σταθερά άκρα (8)</vt:lpstr>
      <vt:lpstr>Η κυματική εξίσωση σε χορδή με σταθερά άκρα (9)</vt:lpstr>
      <vt:lpstr>Η μη ομογενής εξίσωση του κύματος σε χορδή πεπερασμένου μήκους.Η μέθοδος των ιδιοσυναρτήσεων</vt:lpstr>
      <vt:lpstr>Η μη ομογενής εξίσωση του κύματος σε χορδή πεπερασμένου μήκους.Η μέθοδος των ιδιοσυναρτήσεων (2)</vt:lpstr>
      <vt:lpstr>Η μη ομογενής εξίσωση του κύματος σε χορδή πεπερασμένου μήκους.Η μέθοδος των ιδιοσυναρτήσεων (3)</vt:lpstr>
      <vt:lpstr>Η μη ομογενής εξίσωση του κύματος σε χορδή πεπερασμένου μήκους.Η μέθοδος των ιδιοσυναρτήσεων (4)</vt:lpstr>
      <vt:lpstr>Η μη ομογενής εξίσωση του κύματος σε χορδή πεπερασμένου μήκους.Η μέθοδος των ιδιοσυναρτήσεων (5)</vt:lpstr>
      <vt:lpstr>Η μη ομογενής εξίσωση του κύματος σε χορδή πεπερασμένου μήκους.Η μέθοδος των ιδιοσυναρτήσεων (6)</vt:lpstr>
      <vt:lpstr>Η μη ομογενής εξίσωση του κύματος σε χορδή πεπερασμένου μήκους.Η μέθοδος των ιδιοσυναρτήσεων (7)</vt:lpstr>
      <vt:lpstr>Η μη ομογενής εξίσωση του κύματος σε χορδή πεπερασμένου μήκους.Η μέθοδος των ιδιοσυναρτήσεων (7)</vt:lpstr>
      <vt:lpstr>Η μη ομογενής εξίσωση του κύματος σε χορδή πεπερασμένου μήκους.Η μέθοδος των ιδιοσυναρτήσεων (8)</vt:lpstr>
      <vt:lpstr>Η μη ομογενής εξίσωση του κύματος σε χορδή πεπερασμένου μήκους.Η μέθοδος των ιδιοσυναρτήσεων (9)</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78</cp:revision>
  <dcterms:created xsi:type="dcterms:W3CDTF">2014-04-05T17:31:54Z</dcterms:created>
  <dcterms:modified xsi:type="dcterms:W3CDTF">2015-03-16T14:08:26Z</dcterms:modified>
</cp:coreProperties>
</file>