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9" r:id="rId3"/>
    <p:sldId id="260" r:id="rId4"/>
    <p:sldId id="269" r:id="rId5"/>
    <p:sldId id="270" r:id="rId6"/>
    <p:sldId id="278" r:id="rId7"/>
    <p:sldId id="279" r:id="rId8"/>
    <p:sldId id="271" r:id="rId9"/>
    <p:sldId id="273" r:id="rId10"/>
    <p:sldId id="274" r:id="rId11"/>
    <p:sldId id="275" r:id="rId12"/>
    <p:sldId id="276" r:id="rId13"/>
    <p:sldId id="277" r:id="rId14"/>
    <p:sldId id="261" r:id="rId15"/>
    <p:sldId id="298" r:id="rId16"/>
    <p:sldId id="280" r:id="rId17"/>
    <p:sldId id="262"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9" r:id="rId36"/>
    <p:sldId id="300" r:id="rId37"/>
  </p:sldIdLst>
  <p:sldSz cx="10980738"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152" y="-102"/>
      </p:cViewPr>
      <p:guideLst>
        <p:guide orient="horz" pos="2160"/>
        <p:guide pos="345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23556" y="2130426"/>
            <a:ext cx="9333627"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647111" y="3886200"/>
            <a:ext cx="768651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961035" y="274639"/>
            <a:ext cx="2470666"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549037" y="274639"/>
            <a:ext cx="7228986"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67403" y="4406901"/>
            <a:ext cx="9333627"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867403" y="2906713"/>
            <a:ext cx="9333627"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549037" y="1600201"/>
            <a:ext cx="484982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581875" y="1600201"/>
            <a:ext cx="484982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549037" y="1535113"/>
            <a:ext cx="48517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549037" y="2174875"/>
            <a:ext cx="48517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578063" y="1535113"/>
            <a:ext cx="485363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5578063" y="2174875"/>
            <a:ext cx="485363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9038" y="273050"/>
            <a:ext cx="3612587"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4293163" y="273051"/>
            <a:ext cx="61385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549038" y="1435101"/>
            <a:ext cx="361258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52301" y="4800600"/>
            <a:ext cx="6588443"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2152301" y="612775"/>
            <a:ext cx="658844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2152301" y="5367338"/>
            <a:ext cx="658844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49037" y="274638"/>
            <a:ext cx="9882664"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549037" y="1600201"/>
            <a:ext cx="9882664"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549037" y="6356351"/>
            <a:ext cx="256217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20/11/2019</a:t>
            </a:fld>
            <a:endParaRPr lang="el-GR"/>
          </a:p>
        </p:txBody>
      </p:sp>
      <p:sp>
        <p:nvSpPr>
          <p:cNvPr id="5" name="4 - Θέση υποσέλιδου"/>
          <p:cNvSpPr>
            <a:spLocks noGrp="1"/>
          </p:cNvSpPr>
          <p:nvPr>
            <p:ph type="ftr" sz="quarter" idx="3"/>
          </p:nvPr>
        </p:nvSpPr>
        <p:spPr>
          <a:xfrm>
            <a:off x="3751752" y="6356351"/>
            <a:ext cx="347723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869529" y="6356351"/>
            <a:ext cx="25621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mKlKCYs02fQ"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youtube.com/watch?v=CX5Qlzx7wV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QmL6KsR8ylQ"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youtube.com/watch?v=1zALsb4skcQ"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0" name="Picture 9" descr="01140799μα"/>
          <p:cNvPicPr>
            <a:picLocks noChangeAspect="1" noChangeArrowheads="1"/>
          </p:cNvPicPr>
          <p:nvPr/>
        </p:nvPicPr>
        <p:blipFill>
          <a:blip r:embed="rId2"/>
          <a:srcRect/>
          <a:stretch>
            <a:fillRect/>
          </a:stretch>
        </p:blipFill>
        <p:spPr bwMode="auto">
          <a:xfrm>
            <a:off x="0" y="0"/>
            <a:ext cx="10980738" cy="6858000"/>
          </a:xfrm>
          <a:prstGeom prst="rect">
            <a:avLst/>
          </a:prstGeom>
          <a:noFill/>
          <a:ln w="9525">
            <a:noFill/>
            <a:miter lim="800000"/>
            <a:headEnd/>
            <a:tailEnd/>
          </a:ln>
        </p:spPr>
      </p:pic>
      <p:sp>
        <p:nvSpPr>
          <p:cNvPr id="2051" name="Rectangle 2"/>
          <p:cNvSpPr>
            <a:spLocks noGrp="1" noChangeArrowheads="1"/>
          </p:cNvSpPr>
          <p:nvPr>
            <p:ph type="ctrTitle"/>
          </p:nvPr>
        </p:nvSpPr>
        <p:spPr>
          <a:xfrm>
            <a:off x="823556" y="1000108"/>
            <a:ext cx="9333627" cy="3929090"/>
          </a:xfrm>
        </p:spPr>
        <p:txBody>
          <a:bodyPr>
            <a:normAutofit fontScale="90000"/>
          </a:bodyPr>
          <a:lstStyle/>
          <a:p>
            <a:pPr lvl="0" defTabSz="797723" fontAlgn="base">
              <a:lnSpc>
                <a:spcPct val="130000"/>
              </a:lnSpc>
              <a:spcBef>
                <a:spcPts val="0"/>
              </a:spcBef>
              <a:spcAft>
                <a:spcPct val="0"/>
              </a:spcAft>
              <a:defRPr/>
            </a:pPr>
            <a:r>
              <a:rPr lang="el-GR" altLang="el-GR" sz="3600" b="1" dirty="0" smtClean="0">
                <a:solidFill>
                  <a:srgbClr val="7E002A"/>
                </a:solidFill>
                <a:latin typeface="Bookman Old Style" pitchFamily="18" charset="0"/>
              </a:rPr>
              <a:t/>
            </a:r>
            <a:br>
              <a:rPr lang="el-GR" altLang="el-GR" sz="3600" b="1" dirty="0" smtClean="0">
                <a:solidFill>
                  <a:srgbClr val="7E002A"/>
                </a:solidFill>
                <a:latin typeface="Bookman Old Style" pitchFamily="18" charset="0"/>
              </a:rPr>
            </a:br>
            <a:r>
              <a:rPr lang="el-GR" altLang="el-GR" sz="3600" b="1" dirty="0" smtClean="0">
                <a:solidFill>
                  <a:srgbClr val="7E002A"/>
                </a:solidFill>
                <a:latin typeface="Bookman Old Style" pitchFamily="18" charset="0"/>
              </a:rPr>
              <a:t/>
            </a:r>
            <a:br>
              <a:rPr lang="el-GR" altLang="el-GR" sz="3600" b="1" dirty="0" smtClean="0">
                <a:solidFill>
                  <a:srgbClr val="7E002A"/>
                </a:solidFill>
                <a:latin typeface="Bookman Old Style" pitchFamily="18" charset="0"/>
              </a:rPr>
            </a:br>
            <a:r>
              <a:rPr lang="el-GR" altLang="el-GR" sz="3600" b="1" dirty="0" smtClean="0">
                <a:solidFill>
                  <a:srgbClr val="7E002A"/>
                </a:solidFill>
                <a:latin typeface="Bookman Old Style" pitchFamily="18" charset="0"/>
              </a:rPr>
              <a:t/>
            </a:r>
            <a:br>
              <a:rPr lang="el-GR" altLang="el-GR" sz="3600" b="1" dirty="0" smtClean="0">
                <a:solidFill>
                  <a:srgbClr val="7E002A"/>
                </a:solidFill>
                <a:latin typeface="Bookman Old Style" pitchFamily="18" charset="0"/>
              </a:rPr>
            </a:br>
            <a:r>
              <a:rPr lang="el-GR" altLang="el-GR" sz="3600" b="1" dirty="0" smtClean="0">
                <a:solidFill>
                  <a:srgbClr val="7E002A"/>
                </a:solidFill>
                <a:latin typeface="Bookman Old Style" pitchFamily="18" charset="0"/>
              </a:rPr>
              <a:t>                                             </a:t>
            </a:r>
            <a:br>
              <a:rPr lang="el-GR" altLang="el-GR" sz="3600" b="1" dirty="0" smtClean="0">
                <a:solidFill>
                  <a:srgbClr val="7E002A"/>
                </a:solidFill>
                <a:latin typeface="Bookman Old Style" pitchFamily="18" charset="0"/>
              </a:rPr>
            </a:br>
            <a:r>
              <a:rPr lang="el-GR" sz="19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n-ea"/>
                <a:cs typeface="Arial" pitchFamily="34" charset="0"/>
              </a:rPr>
              <a:t>Παιδιά με Ειδικές Ανάγκες </a:t>
            </a:r>
            <a:br>
              <a:rPr lang="el-GR" sz="19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n-ea"/>
                <a:cs typeface="Arial" pitchFamily="34" charset="0"/>
              </a:rPr>
            </a:br>
            <a:r>
              <a:rPr lang="el-GR" sz="19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n-ea"/>
                <a:cs typeface="Arial" pitchFamily="34" charset="0"/>
              </a:rPr>
              <a:t>ή/ και Αναπηρία</a:t>
            </a:r>
            <a:br>
              <a:rPr lang="el-GR" sz="19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n-ea"/>
                <a:cs typeface="Arial" pitchFamily="34" charset="0"/>
              </a:rPr>
            </a:br>
            <a:r>
              <a:rPr lang="el-GR" sz="19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n-ea"/>
                <a:cs typeface="Arial" pitchFamily="34" charset="0"/>
              </a:rPr>
              <a:t>Διδάσκουσα Ρήγα Ασημίνα</a:t>
            </a:r>
            <a:br>
              <a:rPr lang="el-GR" sz="19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n-ea"/>
                <a:cs typeface="Arial" pitchFamily="34" charset="0"/>
              </a:rPr>
            </a:br>
            <a:r>
              <a:rPr lang="el-GR" sz="19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n-ea"/>
                <a:cs typeface="Arial" pitchFamily="34" charset="0"/>
              </a:rPr>
              <a:t>ΤΕΕΑΠΗ, Πανεπιστήμιο Πατρών</a:t>
            </a:r>
            <a:br>
              <a:rPr lang="el-GR" sz="19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mn-ea"/>
                <a:cs typeface="Arial" pitchFamily="34" charset="0"/>
              </a:rPr>
            </a:br>
            <a:r>
              <a:rPr lang="el-GR" altLang="el-GR" sz="3600" b="1" dirty="0" smtClean="0">
                <a:solidFill>
                  <a:srgbClr val="7E002A"/>
                </a:solidFill>
                <a:latin typeface="Bookman Old Style" pitchFamily="18" charset="0"/>
              </a:rPr>
              <a:t/>
            </a:r>
            <a:br>
              <a:rPr lang="el-GR" altLang="el-GR" sz="3600" b="1" dirty="0" smtClean="0">
                <a:solidFill>
                  <a:srgbClr val="7E002A"/>
                </a:solidFill>
                <a:latin typeface="Bookman Old Style" pitchFamily="18" charset="0"/>
              </a:rPr>
            </a:br>
            <a:endParaRPr lang="el-GR" altLang="el-GR" sz="4000" b="1" dirty="0" smtClean="0">
              <a:solidFill>
                <a:srgbClr val="7E002A"/>
              </a:solidFill>
              <a:latin typeface="Bookman Old Style" pitchFamily="18" charset="0"/>
            </a:endParaRPr>
          </a:p>
        </p:txBody>
      </p:sp>
      <p:sp>
        <p:nvSpPr>
          <p:cNvPr id="2052" name="Rectangle 3"/>
          <p:cNvSpPr>
            <a:spLocks noGrp="1" noChangeArrowheads="1"/>
          </p:cNvSpPr>
          <p:nvPr>
            <p:ph type="subTitle" idx="1"/>
          </p:nvPr>
        </p:nvSpPr>
        <p:spPr/>
        <p:txBody>
          <a:bodyPr/>
          <a:lstStyle/>
          <a:p>
            <a:pPr marL="0" indent="0" algn="r" eaLnBrk="1" hangingPunct="1">
              <a:lnSpc>
                <a:spcPct val="80000"/>
              </a:lnSpc>
              <a:buFontTx/>
              <a:buNone/>
            </a:pPr>
            <a:endParaRPr lang="el-GR" altLang="el-GR" sz="4000" b="1" dirty="0" smtClean="0">
              <a:solidFill>
                <a:srgbClr val="4D009A"/>
              </a:solidFill>
            </a:endParaRPr>
          </a:p>
          <a:p>
            <a:pPr marL="0" indent="0" algn="r" eaLnBrk="1" hangingPunct="1">
              <a:lnSpc>
                <a:spcPct val="80000"/>
              </a:lnSpc>
              <a:buFontTx/>
              <a:buNone/>
            </a:pPr>
            <a:endParaRPr lang="el-GR" altLang="el-GR" b="1" i="1" dirty="0" smtClean="0">
              <a:solidFill>
                <a:srgbClr val="4D009A"/>
              </a:solidFill>
              <a:latin typeface="Bookman Old Style" pitchFamily="18" charset="0"/>
            </a:endParaRPr>
          </a:p>
          <a:p>
            <a:pPr marL="0" indent="0" algn="r" eaLnBrk="1" hangingPunct="1">
              <a:lnSpc>
                <a:spcPct val="80000"/>
              </a:lnSpc>
              <a:buFontTx/>
              <a:buNone/>
            </a:pPr>
            <a:endParaRPr lang="el-GR" altLang="el-GR" b="1" i="1" dirty="0" smtClean="0">
              <a:solidFill>
                <a:srgbClr val="4D009A"/>
              </a:solidFill>
              <a:latin typeface="Bookman Old Style" pitchFamily="18" charset="0"/>
            </a:endParaRPr>
          </a:p>
          <a:p>
            <a:pPr marL="0" indent="0" algn="r" eaLnBrk="1" hangingPunct="1">
              <a:lnSpc>
                <a:spcPct val="80000"/>
              </a:lnSpc>
              <a:buFontTx/>
              <a:buNone/>
            </a:pPr>
            <a:endParaRPr lang="el-GR" altLang="el-GR" sz="2800" b="1" dirty="0" smtClean="0">
              <a:solidFill>
                <a:srgbClr val="4D009A"/>
              </a:solidFill>
            </a:endParaRPr>
          </a:p>
        </p:txBody>
      </p:sp>
      <p:sp>
        <p:nvSpPr>
          <p:cNvPr id="5" name="4 - Ορθογώνιο"/>
          <p:cNvSpPr/>
          <p:nvPr/>
        </p:nvSpPr>
        <p:spPr>
          <a:xfrm>
            <a:off x="1546821" y="857232"/>
            <a:ext cx="7887096" cy="923330"/>
          </a:xfrm>
          <a:prstGeom prst="rect">
            <a:avLst/>
          </a:prstGeom>
          <a:noFill/>
        </p:spPr>
        <p:txBody>
          <a:bodyPr wrap="square" lIns="91440" tIns="45720" rIns="91440" bIns="45720">
            <a:spAutoFit/>
          </a:bodyPr>
          <a:lstStyle/>
          <a:p>
            <a:pPr algn="ctr"/>
            <a:r>
              <a:rPr lang="el-GR" altLang="el-GR" sz="5400" b="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ΚΩΦΩΣΗ/ΒΑΡΗΚΟΙΑ</a:t>
            </a:r>
            <a:endParaRPr lang="el-G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768" decel="100000"/>
                                        <p:tgtEl>
                                          <p:spTgt spid="2051"/>
                                        </p:tgtEl>
                                      </p:cBhvr>
                                    </p:animEffect>
                                    <p:animScale>
                                      <p:cBhvr>
                                        <p:cTn id="8" dur="768" decel="100000"/>
                                        <p:tgtEl>
                                          <p:spTgt spid="2051"/>
                                        </p:tgtEl>
                                      </p:cBhvr>
                                      <p:from x="10000" y="10000"/>
                                      <p:to x="200000" y="450000"/>
                                    </p:animScale>
                                    <p:animScale>
                                      <p:cBhvr>
                                        <p:cTn id="9" dur="1230" accel="100000" fill="hold">
                                          <p:stCondLst>
                                            <p:cond delay="768"/>
                                          </p:stCondLst>
                                        </p:cTn>
                                        <p:tgtEl>
                                          <p:spTgt spid="2051"/>
                                        </p:tgtEl>
                                      </p:cBhvr>
                                      <p:from x="200000" y="450000"/>
                                      <p:to x="100000" y="100000"/>
                                    </p:animScale>
                                    <p:set>
                                      <p:cBhvr>
                                        <p:cTn id="10" dur="768" fill="hold"/>
                                        <p:tgtEl>
                                          <p:spTgt spid="2051"/>
                                        </p:tgtEl>
                                        <p:attrNameLst>
                                          <p:attrName>ppt_x</p:attrName>
                                        </p:attrNameLst>
                                      </p:cBhvr>
                                      <p:to>
                                        <p:strVal val="(0.5)"/>
                                      </p:to>
                                    </p:set>
                                    <p:anim from="(0.5)" to="(#ppt_x)" calcmode="lin" valueType="num">
                                      <p:cBhvr>
                                        <p:cTn id="11" dur="1230" accel="100000" fill="hold">
                                          <p:stCondLst>
                                            <p:cond delay="768"/>
                                          </p:stCondLst>
                                        </p:cTn>
                                        <p:tgtEl>
                                          <p:spTgt spid="2051"/>
                                        </p:tgtEl>
                                        <p:attrNameLst>
                                          <p:attrName>ppt_x</p:attrName>
                                        </p:attrNameLst>
                                      </p:cBhvr>
                                    </p:anim>
                                    <p:set>
                                      <p:cBhvr>
                                        <p:cTn id="12" dur="768" fill="hold"/>
                                        <p:tgtEl>
                                          <p:spTgt spid="2051"/>
                                        </p:tgtEl>
                                        <p:attrNameLst>
                                          <p:attrName>ppt_y</p:attrName>
                                        </p:attrNameLst>
                                      </p:cBhvr>
                                      <p:to>
                                        <p:strVal val="(#ppt_y+0.4)"/>
                                      </p:to>
                                    </p:set>
                                    <p:anim from="(#ppt_y+0.4)" to="(#ppt_y)" calcmode="lin" valueType="num">
                                      <p:cBhvr>
                                        <p:cTn id="13" dur="1230" accel="100000" fill="hold">
                                          <p:stCondLst>
                                            <p:cond delay="768"/>
                                          </p:stCondLst>
                                        </p:cTn>
                                        <p:tgtEl>
                                          <p:spTgt spid="2051"/>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549037" y="1214422"/>
            <a:ext cx="9882664" cy="5357849"/>
          </a:xfrm>
        </p:spPr>
        <p:txBody>
          <a:bodyPr>
            <a:normAutofit fontScale="77500" lnSpcReduction="20000"/>
          </a:bodyPr>
          <a:lstStyle/>
          <a:p>
            <a:r>
              <a:rPr lang="el-GR" dirty="0" smtClean="0"/>
              <a:t>– </a:t>
            </a:r>
            <a:r>
              <a:rPr lang="el-GR" b="1" dirty="0" smtClean="0"/>
              <a:t>Συγγενής </a:t>
            </a:r>
            <a:r>
              <a:rPr lang="el-GR" dirty="0" smtClean="0"/>
              <a:t>: Εμφανίζεται με τη γέννηση του παιδιού και η βλάβη της ακοής προκαλείται κυρίως εξαιτίας κάποιων προγεννητικών (λοιμώξεις, φάρμακα, ερυθρά) ή </a:t>
            </a:r>
            <a:r>
              <a:rPr lang="el-GR" dirty="0" err="1" smtClean="0"/>
              <a:t>περιγεννητικών</a:t>
            </a:r>
            <a:r>
              <a:rPr lang="el-GR" dirty="0" smtClean="0"/>
              <a:t> παραγόντων (</a:t>
            </a:r>
            <a:r>
              <a:rPr lang="el-GR" dirty="0" err="1" smtClean="0"/>
              <a:t>ανοξία</a:t>
            </a:r>
            <a:r>
              <a:rPr lang="el-GR" dirty="0" smtClean="0"/>
              <a:t>). </a:t>
            </a:r>
          </a:p>
          <a:p>
            <a:r>
              <a:rPr lang="el-GR" dirty="0" smtClean="0"/>
              <a:t>–</a:t>
            </a:r>
            <a:r>
              <a:rPr lang="el-GR" b="1" dirty="0" smtClean="0"/>
              <a:t> Κληρονομική</a:t>
            </a:r>
            <a:r>
              <a:rPr lang="el-GR" dirty="0" smtClean="0"/>
              <a:t>: Εμφανίζεται με τη γέννηση του παιδιού και η βλάβη της ακοής προκαλείται προγεννητικά εξαιτίας κληρονομικών παραγόντων (κληρονομείται από </a:t>
            </a:r>
            <a:r>
              <a:rPr lang="el-GR" dirty="0" err="1" smtClean="0"/>
              <a:t>ακούοντες</a:t>
            </a:r>
            <a:r>
              <a:rPr lang="el-GR" dirty="0" smtClean="0"/>
              <a:t> ή κωφούς γονείς και οφείλεται στα γονίδια, σε μεταλλάξεις γονιδίων ή σε συνδυασμό γονιδίων και περιβαλλοντικών παραγόντων). Επίσης, σε συνδυασμό με την κώφωση μπορεί να κληρονομηθούν και άλλα χαρακτηριστικά, με αποτέλεσμα το παιδί να έχει </a:t>
            </a:r>
            <a:r>
              <a:rPr lang="el-GR" dirty="0" err="1" smtClean="0"/>
              <a:t>συνοδά</a:t>
            </a:r>
            <a:r>
              <a:rPr lang="el-GR" dirty="0" smtClean="0"/>
              <a:t> προβλήματα ή να υπάρχει κάποιο σύνδρομο (σύνδρομο </a:t>
            </a:r>
            <a:r>
              <a:rPr lang="el-GR" dirty="0" err="1" smtClean="0"/>
              <a:t>Waardenburg</a:t>
            </a:r>
            <a:r>
              <a:rPr lang="el-GR" dirty="0" smtClean="0"/>
              <a:t>, σύνδρομο </a:t>
            </a:r>
            <a:r>
              <a:rPr lang="el-GR" dirty="0" err="1" smtClean="0"/>
              <a:t>Usher</a:t>
            </a:r>
            <a:r>
              <a:rPr lang="el-GR" dirty="0" smtClean="0"/>
              <a:t> κ.α.). </a:t>
            </a:r>
          </a:p>
          <a:p>
            <a:r>
              <a:rPr lang="el-GR" dirty="0" smtClean="0"/>
              <a:t>– </a:t>
            </a:r>
            <a:r>
              <a:rPr lang="el-GR" b="1" dirty="0" smtClean="0"/>
              <a:t>Επίκτητη</a:t>
            </a:r>
            <a:r>
              <a:rPr lang="el-GR" dirty="0" smtClean="0"/>
              <a:t>: Εμφανίζεται μετά τη γέννηση, δεν προκαλείται από κληρονομικούς παράγοντες και οφείλεται κυρίως σε μεταγεννητικούς παράγοντες (ίκτερος, μηνιγγίτιδα, διάφοροι ιοί που προσβάλλουν το παιδί κατά τη διάρκεια της ανάπτυξής του).</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Βαθμός Ακουστικής Απώλειας</a:t>
            </a:r>
            <a:endParaRPr lang="el-GR" dirty="0"/>
          </a:p>
        </p:txBody>
      </p:sp>
      <p:sp>
        <p:nvSpPr>
          <p:cNvPr id="3" name="2 - Θέση περιεχομένου"/>
          <p:cNvSpPr>
            <a:spLocks noGrp="1"/>
          </p:cNvSpPr>
          <p:nvPr>
            <p:ph idx="1"/>
          </p:nvPr>
        </p:nvSpPr>
        <p:spPr/>
        <p:txBody>
          <a:bodyPr/>
          <a:lstStyle/>
          <a:p>
            <a:r>
              <a:rPr lang="el-GR" dirty="0" smtClean="0"/>
              <a:t>Ανάλογα με τον βαθμό απώλειας της ακοής μπορούν να γίνουν οι ακόλουθες διαβαθμίσεις: </a:t>
            </a:r>
          </a:p>
          <a:p>
            <a:r>
              <a:rPr lang="el-GR" dirty="0" smtClean="0"/>
              <a:t>20 - 39 </a:t>
            </a:r>
            <a:r>
              <a:rPr lang="el-GR" dirty="0" err="1" smtClean="0"/>
              <a:t>dB</a:t>
            </a:r>
            <a:r>
              <a:rPr lang="el-GR" dirty="0" smtClean="0"/>
              <a:t> ελαφρά βαρηκοΐα. </a:t>
            </a:r>
          </a:p>
          <a:p>
            <a:r>
              <a:rPr lang="el-GR" dirty="0" smtClean="0"/>
              <a:t>40 - 69 </a:t>
            </a:r>
            <a:r>
              <a:rPr lang="el-GR" dirty="0" err="1" smtClean="0"/>
              <a:t>dB</a:t>
            </a:r>
            <a:r>
              <a:rPr lang="el-GR" dirty="0" smtClean="0"/>
              <a:t> μέτρια βαρηκοΐα. </a:t>
            </a:r>
          </a:p>
          <a:p>
            <a:r>
              <a:rPr lang="el-GR" dirty="0" smtClean="0"/>
              <a:t>70 - 91 </a:t>
            </a:r>
            <a:r>
              <a:rPr lang="el-GR" dirty="0" err="1" smtClean="0"/>
              <a:t>dB</a:t>
            </a:r>
            <a:r>
              <a:rPr lang="el-GR" dirty="0" smtClean="0"/>
              <a:t> σοβαρή βαρηκοΐα. </a:t>
            </a:r>
          </a:p>
          <a:p>
            <a:r>
              <a:rPr lang="el-GR" dirty="0" smtClean="0"/>
              <a:t>91+ </a:t>
            </a:r>
            <a:r>
              <a:rPr lang="el-GR" dirty="0" err="1" smtClean="0"/>
              <a:t>dB</a:t>
            </a:r>
            <a:r>
              <a:rPr lang="el-GR" dirty="0" smtClean="0"/>
              <a:t> πολύ σοβαρή βαρηκοΐα – κώφωση</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Ηλικία έναρξης Βαρηκοΐας / Κώφωσης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Ανάλογα με την ηλικία και το γλωσσικό επίπεδο στο οποίο βρίσκεται το παιδί όταν θα γίνει η διάγνωση της κώφωσης, μπορεί να γίνει διάκριση σε </a:t>
            </a:r>
            <a:r>
              <a:rPr lang="el-GR" dirty="0" err="1" smtClean="0"/>
              <a:t>προγλωσσική</a:t>
            </a:r>
            <a:r>
              <a:rPr lang="el-GR" dirty="0" smtClean="0"/>
              <a:t> και μεταγλωσσική κώφωση: </a:t>
            </a:r>
          </a:p>
          <a:p>
            <a:r>
              <a:rPr lang="el-GR" dirty="0" smtClean="0"/>
              <a:t>– </a:t>
            </a:r>
            <a:r>
              <a:rPr lang="el-GR" dirty="0" err="1" smtClean="0"/>
              <a:t>Προγλωσσικά</a:t>
            </a:r>
            <a:r>
              <a:rPr lang="el-GR" dirty="0" smtClean="0"/>
              <a:t> κωφό παιδί θεωρείται το παιδί που εμφάνισε τη βαρηκοΐα μέχρι την ηλικία των 2-3 ετών. </a:t>
            </a:r>
          </a:p>
          <a:p>
            <a:r>
              <a:rPr lang="el-GR" dirty="0" smtClean="0"/>
              <a:t>– Μεταγλωσσικά κωφό παιδί θεωρείται το παιδί που εμφάνισε τη βαρηκοΐα μετά την ηλικία των 2-3 ετών, όταν ήδη έχει αναπτύξει γλώσσα.</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49037" y="274638"/>
            <a:ext cx="9882664" cy="796908"/>
          </a:xfrm>
        </p:spPr>
        <p:txBody>
          <a:bodyPr/>
          <a:lstStyle/>
          <a:p>
            <a:r>
              <a:rPr lang="el-GR" dirty="0" smtClean="0"/>
              <a:t>ΚΟΧΛΙΑΚΑ ΕΜΦΥΤΕΥΜΑΤΑ</a:t>
            </a:r>
            <a:endParaRPr lang="el-GR" dirty="0"/>
          </a:p>
        </p:txBody>
      </p:sp>
      <p:sp>
        <p:nvSpPr>
          <p:cNvPr id="3" name="2 - Θέση περιεχομένου"/>
          <p:cNvSpPr>
            <a:spLocks noGrp="1"/>
          </p:cNvSpPr>
          <p:nvPr>
            <p:ph idx="1"/>
          </p:nvPr>
        </p:nvSpPr>
        <p:spPr>
          <a:xfrm>
            <a:off x="0" y="1142984"/>
            <a:ext cx="10980738" cy="5715015"/>
          </a:xfrm>
        </p:spPr>
        <p:txBody>
          <a:bodyPr>
            <a:noAutofit/>
          </a:bodyPr>
          <a:lstStyle/>
          <a:p>
            <a:pPr algn="just"/>
            <a:r>
              <a:rPr lang="el-GR" sz="2400" dirty="0" smtClean="0"/>
              <a:t>Τα κοχλιακά εμφυτεύματα δεν αποτελούν σύστημα ενίσχυσης του ήχου. </a:t>
            </a:r>
          </a:p>
          <a:p>
            <a:pPr algn="just">
              <a:buNone/>
            </a:pPr>
            <a:r>
              <a:rPr lang="el-GR" sz="2400" dirty="0" smtClean="0"/>
              <a:t>• Περιλαμβάνουν: μικρόφωνο, επεξεργαστή λόγου, δύο πηνία και ηλεκτρόδια </a:t>
            </a:r>
          </a:p>
          <a:p>
            <a:pPr algn="just">
              <a:buNone/>
            </a:pPr>
            <a:r>
              <a:rPr lang="el-GR" sz="2400" dirty="0" smtClean="0"/>
              <a:t>• Το κοχλιακό εμφύτευμα ενεργοποιεί νευρικές ίνες του ακουστικού νεύρου με </a:t>
            </a:r>
            <a:r>
              <a:rPr lang="el-GR" sz="2400" dirty="0" err="1" smtClean="0"/>
              <a:t>ηλεκτροακουστικά</a:t>
            </a:r>
            <a:r>
              <a:rPr lang="el-GR" sz="2400" dirty="0" smtClean="0"/>
              <a:t> ερεθίσματα, τα οποία στη συνέχεια μεταδίδονται στον εγκέφαλο και γίνονται αντιληπτά ως ακουστικά ερεθίσματα. </a:t>
            </a:r>
          </a:p>
          <a:p>
            <a:pPr algn="just">
              <a:buNone/>
            </a:pPr>
            <a:r>
              <a:rPr lang="el-GR" sz="2400" dirty="0" smtClean="0"/>
              <a:t>• Το κοχλιακό εμφύτευμα απαιτεί χειρουργική επέμβαση για να τοποθετηθεί. </a:t>
            </a:r>
          </a:p>
          <a:p>
            <a:pPr algn="just">
              <a:buNone/>
            </a:pPr>
            <a:r>
              <a:rPr lang="el-GR" sz="2400" dirty="0" smtClean="0"/>
              <a:t>• Υπάρχουν συγκεκριμένα κριτήρια αξιοποίησης: </a:t>
            </a:r>
            <a:r>
              <a:rPr lang="el-GR" sz="2400" dirty="0" err="1" smtClean="0"/>
              <a:t>ακουολογικά</a:t>
            </a:r>
            <a:r>
              <a:rPr lang="el-GR" sz="2400" dirty="0" smtClean="0"/>
              <a:t> (ύπαρξη σοβαρής βαρηκοΐας / κώφωσης, αντίληψης που δεν βελτιώνεται με την χρήση ακουστικών), ραδιολογικά (χρησιμοποίηση αξονικής τομογραφίας ώστε να αποκλειστούν ωτοσκληρύνσεις ή άλλοι λόγοι που δεν επιτρέπουν την εμφύτευση), νευρολογικά (έλεγχος ύπαρξης επιζώντων ακουστικών κυττάρων ώστε να διασωθούν μετά την επέμβαση).</a:t>
            </a:r>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Τίτλος"/>
          <p:cNvSpPr>
            <a:spLocks noGrp="1"/>
          </p:cNvSpPr>
          <p:nvPr>
            <p:ph type="title"/>
          </p:nvPr>
        </p:nvSpPr>
        <p:spPr/>
        <p:txBody>
          <a:bodyPr/>
          <a:lstStyle/>
          <a:p>
            <a:r>
              <a:rPr lang="el-GR" smtClean="0"/>
              <a:t>Χαρακτηριστικά</a:t>
            </a:r>
          </a:p>
        </p:txBody>
      </p:sp>
      <p:sp>
        <p:nvSpPr>
          <p:cNvPr id="54275" name="2 - Θέση περιεχομένου"/>
          <p:cNvSpPr>
            <a:spLocks noGrp="1"/>
          </p:cNvSpPr>
          <p:nvPr>
            <p:ph idx="1"/>
          </p:nvPr>
        </p:nvSpPr>
        <p:spPr>
          <a:xfrm>
            <a:off x="549037" y="1268413"/>
            <a:ext cx="9882664" cy="4857750"/>
          </a:xfrm>
        </p:spPr>
        <p:txBody>
          <a:bodyPr>
            <a:normAutofit lnSpcReduction="10000"/>
          </a:bodyPr>
          <a:lstStyle/>
          <a:p>
            <a:pPr>
              <a:buFontTx/>
              <a:buNone/>
            </a:pPr>
            <a:r>
              <a:rPr lang="el-GR" dirty="0" smtClean="0"/>
              <a:t>	</a:t>
            </a:r>
          </a:p>
          <a:p>
            <a:r>
              <a:rPr lang="el-GR" dirty="0" smtClean="0"/>
              <a:t>Οι μαθητές με βαρηκοΐα έχουν φτωχότερο λεξιλόγιο</a:t>
            </a:r>
          </a:p>
          <a:p>
            <a:r>
              <a:rPr lang="el-GR" dirty="0" smtClean="0"/>
              <a:t>Παραλείπουν καταλήξεις λέξεων</a:t>
            </a:r>
          </a:p>
          <a:p>
            <a:r>
              <a:rPr lang="el-GR" dirty="0" smtClean="0"/>
              <a:t>Η γραμματική και η δομή της γλώσσας δεν ακολουθούν λογικούς κανόνες</a:t>
            </a:r>
          </a:p>
          <a:p>
            <a:r>
              <a:rPr lang="el-GR" dirty="0" smtClean="0"/>
              <a:t>Οι κωφοί μαθητές δυσκολεύονται να διακρίνουν τις ερωτήσεις από τις δηλώσεις</a:t>
            </a:r>
          </a:p>
          <a:p>
            <a:r>
              <a:rPr lang="el-GR" dirty="0" smtClean="0"/>
              <a:t>Δυσκολεύονται να γράψουν προτάσεις στην Π.Φ. και αναφορικές προτάσεις</a:t>
            </a:r>
          </a:p>
          <a:p>
            <a:endParaRPr lang="el-GR" dirty="0"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dirty="0" smtClean="0">
                <a:hlinkClick r:id="rId2"/>
              </a:rPr>
              <a:t>https://www.youtube.com/watch?v=mKlKCYs02fQ</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επικοινωνία με το κωφό παιδί</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 Οι </a:t>
            </a:r>
            <a:r>
              <a:rPr lang="el-GR" dirty="0" err="1" smtClean="0"/>
              <a:t>ακούοντες</a:t>
            </a:r>
            <a:r>
              <a:rPr lang="el-GR" dirty="0" smtClean="0"/>
              <a:t> γονείς (αποτελούν το 90% των γονέων των κωφών παιδιών) βιώνουν μία δύσκολη συναισθηματική περίοδο και δεν γνωρίζουν πώς να επικοινωνήσουν με το παιδί τους. </a:t>
            </a:r>
          </a:p>
          <a:p>
            <a:r>
              <a:rPr lang="el-GR" dirty="0" smtClean="0"/>
              <a:t>• Η επικοινωνία μέσα από τον προφορικό λόγο είναι ιδιαίτερα δύσκολη, γιατί η ενίσχυση της ακοής δεν επιτρέπει την ακουστική πρόσβαση όλων των ήχων και η </a:t>
            </a:r>
            <a:r>
              <a:rPr lang="el-GR" dirty="0" err="1" smtClean="0"/>
              <a:t>χειλεανάγνωση</a:t>
            </a:r>
            <a:r>
              <a:rPr lang="el-GR" dirty="0" smtClean="0"/>
              <a:t> προσφέρει περιορισμένες και δυσδιάκριτες πληροφορίες.</a:t>
            </a:r>
          </a:p>
          <a:p>
            <a:r>
              <a:rPr lang="el-GR" dirty="0" smtClean="0"/>
              <a:t> • Θεωρείται αναγκαία η επιλογή μιας μεθόδου επικοινωνίας.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Τίτλος"/>
          <p:cNvSpPr>
            <a:spLocks noGrp="1"/>
          </p:cNvSpPr>
          <p:nvPr>
            <p:ph type="title"/>
          </p:nvPr>
        </p:nvSpPr>
        <p:spPr/>
        <p:txBody>
          <a:bodyPr/>
          <a:lstStyle/>
          <a:p>
            <a:r>
              <a:rPr lang="el-GR" smtClean="0"/>
              <a:t>Εκπαιδευτικές προσεγγίσεις</a:t>
            </a:r>
          </a:p>
        </p:txBody>
      </p:sp>
      <p:sp>
        <p:nvSpPr>
          <p:cNvPr id="60419" name="2 - Θέση περιεχομένου"/>
          <p:cNvSpPr>
            <a:spLocks noGrp="1"/>
          </p:cNvSpPr>
          <p:nvPr>
            <p:ph idx="1"/>
          </p:nvPr>
        </p:nvSpPr>
        <p:spPr/>
        <p:txBody>
          <a:bodyPr>
            <a:normAutofit lnSpcReduction="10000"/>
          </a:bodyPr>
          <a:lstStyle/>
          <a:p>
            <a:pPr>
              <a:buFontTx/>
              <a:buNone/>
            </a:pPr>
            <a:r>
              <a:rPr lang="el-GR" smtClean="0"/>
              <a:t>	</a:t>
            </a:r>
            <a:r>
              <a:rPr lang="el-GR" u="sng" smtClean="0"/>
              <a:t>Προφορικές/ακουστικές προσεγγίσεις:</a:t>
            </a:r>
          </a:p>
          <a:p>
            <a:r>
              <a:rPr lang="el-GR" smtClean="0"/>
              <a:t>Ακουστική μάθηση </a:t>
            </a:r>
          </a:p>
          <a:p>
            <a:r>
              <a:rPr lang="el-GR" smtClean="0"/>
              <a:t>Χειλεανάγνωση </a:t>
            </a:r>
          </a:p>
          <a:p>
            <a:r>
              <a:rPr lang="el-GR" smtClean="0"/>
              <a:t>Υποβοηθούμενη ομιλία</a:t>
            </a:r>
          </a:p>
          <a:p>
            <a:r>
              <a:rPr lang="el-GR" smtClean="0"/>
              <a:t>Οπτική φωνολογία</a:t>
            </a:r>
          </a:p>
          <a:p>
            <a:pPr>
              <a:buFontTx/>
              <a:buNone/>
            </a:pPr>
            <a:r>
              <a:rPr lang="el-GR" smtClean="0"/>
              <a:t>	</a:t>
            </a:r>
            <a:r>
              <a:rPr lang="el-GR" u="sng" smtClean="0"/>
              <a:t>Ολική επικοινωνία</a:t>
            </a:r>
            <a:r>
              <a:rPr lang="el-GR" smtClean="0"/>
              <a:t>:</a:t>
            </a:r>
          </a:p>
          <a:p>
            <a:r>
              <a:rPr lang="el-GR" smtClean="0"/>
              <a:t>Χειρομορφικά κωδικοποιημένα Αγγλικά</a:t>
            </a:r>
          </a:p>
          <a:p>
            <a:r>
              <a:rPr lang="el-GR" smtClean="0"/>
              <a:t>Δακτυλικό αλφάβητο </a:t>
            </a:r>
          </a:p>
          <a:p>
            <a:endParaRPr lang="el-GR" smtClean="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Μέθοδοι Επικοινωνίας </a:t>
            </a:r>
            <a:br>
              <a:rPr lang="el-GR" b="1" dirty="0" smtClean="0"/>
            </a:br>
            <a:endParaRPr lang="el-GR" dirty="0"/>
          </a:p>
        </p:txBody>
      </p:sp>
      <p:sp>
        <p:nvSpPr>
          <p:cNvPr id="3" name="2 - Θέση περιεχομένου"/>
          <p:cNvSpPr>
            <a:spLocks noGrp="1"/>
          </p:cNvSpPr>
          <p:nvPr>
            <p:ph idx="1"/>
          </p:nvPr>
        </p:nvSpPr>
        <p:spPr/>
        <p:txBody>
          <a:bodyPr>
            <a:normAutofit/>
          </a:bodyPr>
          <a:lstStyle/>
          <a:p>
            <a:r>
              <a:rPr lang="el-GR" b="1" dirty="0" err="1" smtClean="0"/>
              <a:t>Προφορικο</a:t>
            </a:r>
            <a:r>
              <a:rPr lang="el-GR" b="1" dirty="0" smtClean="0"/>
              <a:t>-ακουστική</a:t>
            </a:r>
            <a:r>
              <a:rPr lang="el-GR" dirty="0" smtClean="0"/>
              <a:t>: </a:t>
            </a:r>
          </a:p>
          <a:p>
            <a:pPr>
              <a:buNone/>
            </a:pPr>
            <a:r>
              <a:rPr lang="el-GR" dirty="0" smtClean="0"/>
              <a:t>– Έμφαση στην ακουστική εκπαίδευση και στη </a:t>
            </a:r>
            <a:r>
              <a:rPr lang="el-GR" dirty="0" err="1" smtClean="0"/>
              <a:t>λογοθεραπεία</a:t>
            </a:r>
            <a:r>
              <a:rPr lang="el-GR" dirty="0" smtClean="0"/>
              <a:t>.</a:t>
            </a:r>
          </a:p>
          <a:p>
            <a:pPr>
              <a:buNone/>
            </a:pPr>
            <a:r>
              <a:rPr lang="el-GR" dirty="0" smtClean="0"/>
              <a:t> – Αντίληψη ομιλίας των άλλων μέσα από την ακοή και τη </a:t>
            </a:r>
            <a:r>
              <a:rPr lang="el-GR" dirty="0" err="1" smtClean="0"/>
              <a:t>χειλεανάγνωση</a:t>
            </a:r>
            <a:r>
              <a:rPr lang="el-GR" dirty="0" smtClean="0"/>
              <a:t>. </a:t>
            </a:r>
          </a:p>
          <a:p>
            <a:pPr>
              <a:buNone/>
            </a:pPr>
            <a:r>
              <a:rPr lang="el-GR" dirty="0" smtClean="0"/>
              <a:t>– Χρήση προφορικού λόγου.</a:t>
            </a:r>
          </a:p>
          <a:p>
            <a:pPr>
              <a:buNone/>
            </a:pPr>
            <a:r>
              <a:rPr lang="el-GR" dirty="0" smtClean="0"/>
              <a:t> – Απαγορεύεται η χρήση της Ελληνικής Νοηματικής Γλώσσας.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Ολική Επικοινωνία</a:t>
            </a:r>
            <a:r>
              <a:rPr lang="el-GR" dirty="0" smtClean="0"/>
              <a:t>: </a:t>
            </a:r>
          </a:p>
          <a:p>
            <a:pPr>
              <a:buNone/>
            </a:pPr>
            <a:r>
              <a:rPr lang="el-GR" dirty="0" smtClean="0"/>
              <a:t>– Εκμάθηση γλώσσας με οποιοδήποτε κανάλι.</a:t>
            </a:r>
          </a:p>
          <a:p>
            <a:pPr>
              <a:buNone/>
            </a:pPr>
            <a:r>
              <a:rPr lang="el-GR" dirty="0" smtClean="0"/>
              <a:t> – Αντίληψη ομιλίας και επικοινωνία μέσα από τη χρήση νοημάτων, δακτυλικού αλφάβητου, </a:t>
            </a:r>
            <a:r>
              <a:rPr lang="el-GR" dirty="0" err="1" smtClean="0"/>
              <a:t>χειλεανάγνωσης</a:t>
            </a:r>
            <a:r>
              <a:rPr lang="el-GR" dirty="0" smtClean="0"/>
              <a:t> και ακουστικών υπολειμμάτων. </a:t>
            </a:r>
          </a:p>
          <a:p>
            <a:pPr>
              <a:buNone/>
            </a:pPr>
            <a:r>
              <a:rPr lang="el-GR" dirty="0" smtClean="0"/>
              <a:t>– Ταυτόχρονη χρήση ομιλίας και νοημάτων.</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 Τίτλος"/>
          <p:cNvSpPr>
            <a:spLocks noGrp="1"/>
          </p:cNvSpPr>
          <p:nvPr>
            <p:ph type="title"/>
          </p:nvPr>
        </p:nvSpPr>
        <p:spPr/>
        <p:txBody>
          <a:bodyPr/>
          <a:lstStyle/>
          <a:p>
            <a:r>
              <a:rPr lang="el-GR" altLang="el-GR" smtClean="0"/>
              <a:t>ΚΩΦΩΣΗ </a:t>
            </a:r>
          </a:p>
        </p:txBody>
      </p:sp>
      <p:sp>
        <p:nvSpPr>
          <p:cNvPr id="52227" name="2 - Θέση περιεχομένου"/>
          <p:cNvSpPr>
            <a:spLocks noGrp="1"/>
          </p:cNvSpPr>
          <p:nvPr>
            <p:ph idx="1"/>
          </p:nvPr>
        </p:nvSpPr>
        <p:spPr>
          <a:xfrm>
            <a:off x="0" y="1484313"/>
            <a:ext cx="9468981" cy="4525962"/>
          </a:xfrm>
        </p:spPr>
        <p:txBody>
          <a:bodyPr/>
          <a:lstStyle/>
          <a:p>
            <a:pPr>
              <a:buFontTx/>
              <a:buNone/>
            </a:pPr>
            <a:r>
              <a:rPr lang="el-GR" altLang="el-GR" smtClean="0"/>
              <a:t>	</a:t>
            </a:r>
            <a:r>
              <a:rPr lang="el-GR" altLang="el-GR" smtClean="0">
                <a:solidFill>
                  <a:srgbClr val="000048"/>
                </a:solidFill>
              </a:rPr>
              <a:t>Ορισμός:</a:t>
            </a:r>
          </a:p>
          <a:p>
            <a:r>
              <a:rPr lang="el-GR" altLang="el-GR" smtClean="0">
                <a:solidFill>
                  <a:srgbClr val="000048"/>
                </a:solidFill>
              </a:rPr>
              <a:t>Μια ακουστική βλάβη, η οποία είναι τόσο σοβαρή που το παιδί αδυνατεί να επεξεργαστεί γλωσσικές πληροφορίες μέσω της ακοής, με ή χωρίς ενίσχυση και η οποία επηρεάζει αρνητικά την εκπαιδευτική επίδοση ενός παιδιού. </a:t>
            </a:r>
          </a:p>
        </p:txBody>
      </p:sp>
      <p:pic>
        <p:nvPicPr>
          <p:cNvPr id="52228" name="Picture 4" descr="01140799μα"/>
          <p:cNvPicPr>
            <a:picLocks noChangeAspect="1" noChangeArrowheads="1"/>
          </p:cNvPicPr>
          <p:nvPr/>
        </p:nvPicPr>
        <p:blipFill>
          <a:blip r:embed="rId2"/>
          <a:srcRect/>
          <a:stretch>
            <a:fillRect/>
          </a:stretch>
        </p:blipFill>
        <p:spPr bwMode="auto">
          <a:xfrm>
            <a:off x="8990831" y="0"/>
            <a:ext cx="1989907" cy="6858000"/>
          </a:xfrm>
          <a:prstGeom prst="rect">
            <a:avLst/>
          </a:prstGeom>
          <a:noFill/>
          <a:ln w="9525">
            <a:noFill/>
            <a:miter lim="800000"/>
            <a:headEnd/>
            <a:tailEnd/>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Διγλωσσία: </a:t>
            </a:r>
          </a:p>
          <a:p>
            <a:pPr>
              <a:buNone/>
            </a:pPr>
            <a:r>
              <a:rPr lang="el-GR" dirty="0" smtClean="0"/>
              <a:t>– Αυτόνομη χρήση της Ελληνικής Νοηματικής Γλώσσας. </a:t>
            </a:r>
          </a:p>
          <a:p>
            <a:pPr>
              <a:buNone/>
            </a:pPr>
            <a:r>
              <a:rPr lang="el-GR" dirty="0" smtClean="0"/>
              <a:t>– Αυτόνομη χρήση του προφορικού λόγου σε συνδυασμό με την εκμετάλλευση ακουστικών υπολειμμάτων, οπτικών ερεθισμάτων και </a:t>
            </a:r>
            <a:r>
              <a:rPr lang="el-GR" dirty="0" err="1" smtClean="0"/>
              <a:t>χειλεανάγνωσης</a:t>
            </a:r>
            <a:r>
              <a:rPr lang="el-GR" dirty="0" smtClean="0"/>
              <a:t>. </a:t>
            </a:r>
          </a:p>
          <a:p>
            <a:pPr>
              <a:buNone/>
            </a:pPr>
            <a:r>
              <a:rPr lang="el-GR" dirty="0" smtClean="0"/>
              <a:t>– Η Ελληνική Νοηματική Γλώσσα είναι η πρώτη γλώσσα ενώ η ομιλούμενη γλώσσα διδάσκεται κυρίως μέσα από τον γραπτό λόγο ως δεύτερη γλώσσα.</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Διδασκαλία της γλώσσας</a:t>
            </a:r>
            <a:endParaRPr lang="el-GR" dirty="0"/>
          </a:p>
        </p:txBody>
      </p:sp>
      <p:sp>
        <p:nvSpPr>
          <p:cNvPr id="3" name="2 - Θέση περιεχομένου"/>
          <p:cNvSpPr>
            <a:spLocks noGrp="1"/>
          </p:cNvSpPr>
          <p:nvPr>
            <p:ph idx="1"/>
          </p:nvPr>
        </p:nvSpPr>
        <p:spPr>
          <a:xfrm>
            <a:off x="549037" y="1357298"/>
            <a:ext cx="9882664" cy="5286411"/>
          </a:xfrm>
        </p:spPr>
        <p:txBody>
          <a:bodyPr>
            <a:normAutofit fontScale="92500" lnSpcReduction="20000"/>
          </a:bodyPr>
          <a:lstStyle/>
          <a:p>
            <a:r>
              <a:rPr lang="el-GR" i="1" dirty="0" smtClean="0"/>
              <a:t>Φυσική Μέθοδος </a:t>
            </a:r>
          </a:p>
          <a:p>
            <a:pPr>
              <a:buNone/>
            </a:pPr>
            <a:r>
              <a:rPr lang="el-GR" dirty="0" smtClean="0"/>
              <a:t>Γνωστή και ως μητρική μέθοδος ή μέθοδος του </a:t>
            </a:r>
            <a:r>
              <a:rPr lang="el-GR" dirty="0" err="1" smtClean="0"/>
              <a:t>Lexington</a:t>
            </a:r>
            <a:r>
              <a:rPr lang="el-GR" dirty="0" smtClean="0"/>
              <a:t>. Παρέχονται ευκαιρίες στα παιδιά να αναπτύξουν τη γλώσσα τους μέσα από την επικοινωνία, με φυσικό τρόπο και χωρίς τυπική διδασκαλία. </a:t>
            </a:r>
          </a:p>
          <a:p>
            <a:r>
              <a:rPr lang="el-GR" i="1" dirty="0" smtClean="0"/>
              <a:t>Δομημένη Μέθοδος </a:t>
            </a:r>
          </a:p>
          <a:p>
            <a:pPr>
              <a:buNone/>
            </a:pPr>
            <a:r>
              <a:rPr lang="el-GR" dirty="0" smtClean="0"/>
              <a:t>Η διδασκαλία της γλώσσας βασίζεται: </a:t>
            </a:r>
          </a:p>
          <a:p>
            <a:pPr>
              <a:buNone/>
            </a:pPr>
            <a:r>
              <a:rPr lang="el-GR" dirty="0" smtClean="0"/>
              <a:t>• στην προγραμματισμένη διδασκαλία. </a:t>
            </a:r>
          </a:p>
          <a:p>
            <a:pPr>
              <a:buNone/>
            </a:pPr>
            <a:r>
              <a:rPr lang="el-GR" dirty="0" smtClean="0"/>
              <a:t>• στη χρήση των συντακτικών και γραμματικών κανόνων της γλώσσας. Τα παιδιά μαθαίνουν συγκεκριμένους κανόνες και στοιχεία της γλώσσας κάθε φορά, αξιοποιώντας τη μίμηση, την απομνημόνευση και την εξάσκηση.</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49037" y="274638"/>
            <a:ext cx="9882664" cy="796908"/>
          </a:xfrm>
        </p:spPr>
        <p:txBody>
          <a:bodyPr/>
          <a:lstStyle/>
          <a:p>
            <a:r>
              <a:rPr lang="el-GR" dirty="0" smtClean="0"/>
              <a:t>Η εκπαίδευση του κωφού παιδιού</a:t>
            </a:r>
            <a:endParaRPr lang="el-GR" dirty="0"/>
          </a:p>
        </p:txBody>
      </p:sp>
      <p:sp>
        <p:nvSpPr>
          <p:cNvPr id="3" name="2 - Θέση περιεχομένου"/>
          <p:cNvSpPr>
            <a:spLocks noGrp="1"/>
          </p:cNvSpPr>
          <p:nvPr>
            <p:ph idx="1"/>
          </p:nvPr>
        </p:nvSpPr>
        <p:spPr>
          <a:xfrm>
            <a:off x="549037" y="1071546"/>
            <a:ext cx="9882664" cy="5786453"/>
          </a:xfrm>
        </p:spPr>
        <p:txBody>
          <a:bodyPr>
            <a:normAutofit fontScale="92500" lnSpcReduction="20000"/>
          </a:bodyPr>
          <a:lstStyle/>
          <a:p>
            <a:r>
              <a:rPr lang="el-GR" dirty="0" smtClean="0"/>
              <a:t>Σχολεία κωφών παιδιών </a:t>
            </a:r>
          </a:p>
          <a:p>
            <a:pPr>
              <a:buNone/>
            </a:pPr>
            <a:r>
              <a:rPr lang="el-GR" dirty="0" smtClean="0"/>
              <a:t>Υποστηρικτικό μαθησιακό περιβάλλον, προσαρμοσμένο στις ανάγκες του κωφού παιδιού. </a:t>
            </a:r>
          </a:p>
          <a:p>
            <a:pPr>
              <a:buNone/>
            </a:pPr>
            <a:r>
              <a:rPr lang="el-GR" dirty="0" smtClean="0"/>
              <a:t>– Γλωσσική ανάπτυξη. </a:t>
            </a:r>
          </a:p>
          <a:p>
            <a:pPr>
              <a:buNone/>
            </a:pPr>
            <a:r>
              <a:rPr lang="el-GR" dirty="0" smtClean="0"/>
              <a:t>– Κοινή γλώσσα στην τάξη, στην αυλή και στις κοινωνικές συναναστροφές. </a:t>
            </a:r>
          </a:p>
          <a:p>
            <a:pPr>
              <a:buNone/>
            </a:pPr>
            <a:r>
              <a:rPr lang="el-GR" dirty="0" smtClean="0"/>
              <a:t>– Παρακολούθηση των μαθημάτων σε μικρές ομάδες, στον ίδιο χώρο με τα υπόλοιπα παιδιά. Έχουν μεγάλη ιστορία και έχουν παίξει καθοριστικό ρόλο για την κουλτούρα των Κωφών</a:t>
            </a:r>
          </a:p>
          <a:p>
            <a:pPr>
              <a:buNone/>
            </a:pPr>
            <a:r>
              <a:rPr lang="el-GR" dirty="0" smtClean="0"/>
              <a:t> – Ελληνική Νοηματική Γλώσσα. </a:t>
            </a:r>
          </a:p>
          <a:p>
            <a:pPr>
              <a:buNone/>
            </a:pPr>
            <a:r>
              <a:rPr lang="el-GR" dirty="0" smtClean="0"/>
              <a:t>– Επαφή με Κωφούς ενήλικες. </a:t>
            </a:r>
          </a:p>
          <a:p>
            <a:pPr>
              <a:buNone/>
            </a:pPr>
            <a:r>
              <a:rPr lang="el-GR" dirty="0" smtClean="0"/>
              <a:t>– Αλληλεπίδραση με κωφά παιδιά</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549037" y="1600201"/>
            <a:ext cx="9882664" cy="5043509"/>
          </a:xfrm>
        </p:spPr>
        <p:txBody>
          <a:bodyPr>
            <a:normAutofit fontScale="85000" lnSpcReduction="10000"/>
          </a:bodyPr>
          <a:lstStyle/>
          <a:p>
            <a:r>
              <a:rPr lang="el-GR" i="1" dirty="0" smtClean="0"/>
              <a:t>Γενικά σχολεία </a:t>
            </a:r>
          </a:p>
          <a:p>
            <a:pPr>
              <a:buNone/>
            </a:pPr>
            <a:r>
              <a:rPr lang="el-GR" dirty="0" smtClean="0"/>
              <a:t>Κοινή εκπαίδευση με τα </a:t>
            </a:r>
            <a:r>
              <a:rPr lang="el-GR" dirty="0" err="1" smtClean="0"/>
              <a:t>ακούοντα</a:t>
            </a:r>
            <a:r>
              <a:rPr lang="el-GR" dirty="0" smtClean="0"/>
              <a:t> παιδιά σε όλη τη διάρκεια της ημέρας, συμμετοχή σε ένα κοινό εκπαιδευτικό πρόγραμμα και παροχή ειδικών υποστηρικτικών υπηρεσιών. </a:t>
            </a:r>
          </a:p>
          <a:p>
            <a:pPr>
              <a:buNone/>
            </a:pPr>
            <a:r>
              <a:rPr lang="el-GR" dirty="0" smtClean="0"/>
              <a:t>– Μερική παρακολούθηση του προγράμματος της γενικής τάξης και μερική παρακολούθηση του προγράμματος σε έναν άλλο χώρο (Τμήμα Ένταξης).</a:t>
            </a:r>
          </a:p>
          <a:p>
            <a:pPr>
              <a:buNone/>
            </a:pPr>
            <a:r>
              <a:rPr lang="el-GR" dirty="0" smtClean="0"/>
              <a:t> – Παρακολούθηση του ημερήσιου προγράμματος της συνηθισμένης τάξης με μερική ή ολική υποστήριξη από ένα δεύτερο άτομο, εκπαιδευτικό ή διερμηνέα. </a:t>
            </a:r>
          </a:p>
          <a:p>
            <a:pPr>
              <a:buNone/>
            </a:pPr>
            <a:r>
              <a:rPr lang="el-GR" dirty="0" smtClean="0"/>
              <a:t>– Τοποθέτηση του κωφού παιδιού σε ειδική τάξη κωφών μέσα στο σχολείο </a:t>
            </a:r>
            <a:r>
              <a:rPr lang="el-GR" dirty="0" err="1" smtClean="0"/>
              <a:t>ακουόντων</a:t>
            </a:r>
            <a:r>
              <a:rPr lang="el-GR" dirty="0" smtClean="0"/>
              <a:t>, με ειδικό δάσκαλο.</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ln w="18000">
                  <a:solidFill>
                    <a:srgbClr val="C00000"/>
                  </a:solidFill>
                  <a:prstDash val="solid"/>
                  <a:miter lim="800000"/>
                </a:ln>
                <a:noFill/>
                <a:effectLst>
                  <a:outerShdw blurRad="25500" dist="23000" dir="7020000" algn="tl">
                    <a:srgbClr val="000000">
                      <a:alpha val="50000"/>
                    </a:srgbClr>
                  </a:outerShdw>
                </a:effectLst>
              </a:rPr>
              <a:t>Ποιοι είναι οι κρίσιμοι παράγοντες για την εκπαίδευσή τους;</a:t>
            </a:r>
          </a:p>
          <a:p>
            <a:pPr>
              <a:buNone/>
            </a:pPr>
            <a:endParaRPr lang="el-GR" b="1" dirty="0">
              <a:ln w="18000">
                <a:solidFill>
                  <a:srgbClr val="C00000"/>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Έγκαιρη παρέμβαση. </a:t>
            </a:r>
          </a:p>
          <a:p>
            <a:r>
              <a:rPr lang="el-GR" dirty="0" smtClean="0"/>
              <a:t>Ο ρόλος της οικογένειας.</a:t>
            </a:r>
          </a:p>
          <a:p>
            <a:r>
              <a:rPr lang="el-GR" dirty="0" smtClean="0"/>
              <a:t>Ο ρόλος του εκπαιδευτικού. </a:t>
            </a:r>
          </a:p>
          <a:p>
            <a:r>
              <a:rPr lang="el-GR" dirty="0" smtClean="0"/>
              <a:t>Ο ρόλος του διερμηνέα στις τάξεις ένταξης.</a:t>
            </a:r>
          </a:p>
          <a:p>
            <a:r>
              <a:rPr lang="el-GR" dirty="0" smtClean="0"/>
              <a:t>Υιοθέτηση ευέλικτων στρατηγικών διδασκαλίας. </a:t>
            </a:r>
          </a:p>
          <a:p>
            <a:r>
              <a:rPr lang="el-GR" dirty="0" smtClean="0"/>
              <a:t>Ενίσχυση της επικοινωνίας. </a:t>
            </a:r>
          </a:p>
          <a:p>
            <a:r>
              <a:rPr lang="el-GR" dirty="0" smtClean="0"/>
              <a:t>Αλλαγή στάσης των εκπαιδευτικών και μαθητών του σχολείου και </a:t>
            </a:r>
          </a:p>
          <a:p>
            <a:r>
              <a:rPr lang="el-GR" dirty="0" smtClean="0"/>
              <a:t> Έμφαση στην κοινωνική ένταξη των κωφών και των βαρήκοων μαθητών.</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dirty="0" smtClean="0">
                <a:hlinkClick r:id="rId2"/>
              </a:rPr>
              <a:t>https://www.youtube.com/watch?v=CX5Qlzx7wVE</a:t>
            </a:r>
            <a:r>
              <a:rPr lang="el-GR" dirty="0" smtClean="0"/>
              <a:t>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t>Πρώτη Αρχή Διαφοροποίησης: Διαμόρφωση Δίγλωσσου Περιβάλλοντος - Χρήση Ελληνικής Νοηματικής Γλώσσας (ΕΝΓ)</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Για τη διαμόρφωση ενός περιβάλλοντος κατάλληλου για την ανάπτυξη του γραπτού λόγου από τους κωφούς και βαρήκοους μαθητές αυτό που πρώτιστα πρέπει να διασφαλιστεί είναι η ανεμπόδιστη πρόσβαση σε μια φυσική γλώσσα και αυτή είναι η νοηματική γλώσσα. Η χρήση της νοηματικής γλώσσας στο μαθησιακό περιβάλλον των κωφών και βαρήκοων μαθητών διαμορφώνει αυτόματα μια ιδιαίτερη συνθήκη διγλωσσίας (</a:t>
            </a:r>
            <a:r>
              <a:rPr lang="el-GR" dirty="0" err="1" smtClean="0"/>
              <a:t>Baker</a:t>
            </a:r>
            <a:r>
              <a:rPr lang="el-GR" dirty="0" smtClean="0"/>
              <a:t> 2001).</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απαιτείται (α) η συμμετοχή εκπαιδευτικών που είναι ικανοί γνώστες και των δύο γλωσσών και (β) η παρουσία ικανού αριθμού κωφών και βαρήκοων συμμαθητών, προκειμένου να διευκολυνθεί η αλληλεπίδραση, η επικοινωνιακή ανταλλαγή και η κοινωνικοποίηση των μαθητών μέσα στο πλαίσιο εκπαίδευσης.</a:t>
            </a:r>
          </a:p>
          <a:p>
            <a:r>
              <a:rPr lang="el-GR" dirty="0" smtClean="0"/>
              <a:t>Ο βασικός κανόνας που ακολουθείται κατά την εφαρμογή των δίγλωσσων προγραμμάτων αφορά στο διαχωρισμό των γλωσσών, κάτι το οποίο αν και αυτονόητο στην περίπτωση των </a:t>
            </a:r>
            <a:r>
              <a:rPr lang="el-GR" dirty="0" err="1" smtClean="0"/>
              <a:t>ακουόντων</a:t>
            </a:r>
            <a:r>
              <a:rPr lang="el-GR" dirty="0" smtClean="0"/>
              <a:t> παιδιών (</a:t>
            </a:r>
            <a:r>
              <a:rPr lang="el-GR" dirty="0" err="1" smtClean="0"/>
              <a:t>Baker</a:t>
            </a:r>
            <a:r>
              <a:rPr lang="el-GR" dirty="0" smtClean="0"/>
              <a:t> 2001), στην περίπτωση των κωφών παιδιών θα πρέπει να αποτελεί κύριο μέλημα.</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Στα δίγλωσσα σχολικά προγράμματα για κωφά και βαρήκοα παιδιά οι πρακτικές διαχωρισμού των δύο γλωσσών αφορούν στη χρήση τους σε διαφορετικό χρόνο, χώρο, για διαφορετικό θέμα και από διαφορετικά άτομα, συγκεκριμένα μέλη του προσωπικού. Δηλαδή, δυο διαφορετικοί εκπαιδευτικοί, ο ένας εκπρόσωπος της ομιλούμενης γλώσσας και ο άλλος της νοηματικής συνεργάζονται κατά τη διδασκαλία των διαφορετικών γνωστικών αντικειμένων, παρουσιάζοντας το περιεχόμενο τους και στις δυο γλώσσες. Στις περισσότερες περιπτώσεις το μοντέλο αυτό της διγλωσσίας λειτουργεί με την παρουσία ενός </a:t>
            </a:r>
            <a:r>
              <a:rPr lang="el-GR" dirty="0" err="1" smtClean="0"/>
              <a:t>ακούοντα</a:t>
            </a:r>
            <a:r>
              <a:rPr lang="el-GR" dirty="0" smtClean="0"/>
              <a:t> εκπαιδευτικού και ενός κωφού ή ενός </a:t>
            </a:r>
            <a:r>
              <a:rPr lang="el-GR" dirty="0" err="1" smtClean="0"/>
              <a:t>ακούοντα</a:t>
            </a:r>
            <a:r>
              <a:rPr lang="el-GR" dirty="0" smtClean="0"/>
              <a:t> εκπαιδευτικού και ενός εκπαιδευτικού διερμηνέα.</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 Τίτλος"/>
          <p:cNvSpPr>
            <a:spLocks noGrp="1"/>
          </p:cNvSpPr>
          <p:nvPr>
            <p:ph type="title"/>
          </p:nvPr>
        </p:nvSpPr>
        <p:spPr/>
        <p:txBody>
          <a:bodyPr/>
          <a:lstStyle/>
          <a:p>
            <a:r>
              <a:rPr lang="el-GR" smtClean="0"/>
              <a:t>Η φύση του ήχου</a:t>
            </a:r>
          </a:p>
        </p:txBody>
      </p:sp>
      <p:sp>
        <p:nvSpPr>
          <p:cNvPr id="53251" name="2 - Θέση περιεχομένου"/>
          <p:cNvSpPr>
            <a:spLocks noGrp="1"/>
          </p:cNvSpPr>
          <p:nvPr>
            <p:ph idx="1"/>
          </p:nvPr>
        </p:nvSpPr>
        <p:spPr/>
        <p:txBody>
          <a:bodyPr/>
          <a:lstStyle/>
          <a:p>
            <a:r>
              <a:rPr lang="el-GR" dirty="0" smtClean="0"/>
              <a:t>Η ένταση μετράται σε ντεσιμπέλ (</a:t>
            </a:r>
            <a:r>
              <a:rPr lang="en-US" dirty="0" smtClean="0"/>
              <a:t>dB) </a:t>
            </a:r>
            <a:endParaRPr lang="el-GR" dirty="0" smtClean="0"/>
          </a:p>
          <a:p>
            <a:r>
              <a:rPr lang="el-GR" dirty="0" smtClean="0"/>
              <a:t>Η συχνότητα/το ύψος μετράται σε </a:t>
            </a:r>
            <a:r>
              <a:rPr lang="el-GR" dirty="0" err="1" smtClean="0"/>
              <a:t>χερτζ</a:t>
            </a:r>
            <a:r>
              <a:rPr lang="el-GR" dirty="0" smtClean="0"/>
              <a:t> (</a:t>
            </a:r>
            <a:r>
              <a:rPr lang="en-US" dirty="0" smtClean="0"/>
              <a:t>Hz)</a:t>
            </a:r>
            <a:endParaRPr lang="el-GR" dirty="0" smtClean="0"/>
          </a:p>
          <a:p>
            <a:pPr>
              <a:buNone/>
            </a:pPr>
            <a:r>
              <a:rPr lang="en-US" dirty="0" smtClean="0">
                <a:hlinkClick r:id="rId2"/>
              </a:rPr>
              <a:t>https://www.youtube.com/watch?v=QmL6KsR8ylQ</a:t>
            </a:r>
            <a:endParaRPr lang="en-US" dirty="0" smtClean="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Δεύτερη Αρχή Διαφοροποίησης: </a:t>
            </a:r>
            <a:r>
              <a:rPr lang="el-GR" dirty="0" err="1" smtClean="0"/>
              <a:t>Οπτικοποίηση</a:t>
            </a:r>
            <a:r>
              <a:rPr lang="el-GR" dirty="0" smtClean="0"/>
              <a:t> της πληροφορίας</a:t>
            </a:r>
            <a:endParaRPr lang="el-GR" dirty="0"/>
          </a:p>
        </p:txBody>
      </p:sp>
      <p:sp>
        <p:nvSpPr>
          <p:cNvPr id="3" name="2 - Θέση περιεχομένου"/>
          <p:cNvSpPr>
            <a:spLocks noGrp="1"/>
          </p:cNvSpPr>
          <p:nvPr>
            <p:ph idx="1"/>
          </p:nvPr>
        </p:nvSpPr>
        <p:spPr>
          <a:xfrm>
            <a:off x="549037" y="1600201"/>
            <a:ext cx="9882664" cy="4972071"/>
          </a:xfrm>
        </p:spPr>
        <p:txBody>
          <a:bodyPr>
            <a:normAutofit fontScale="92500" lnSpcReduction="20000"/>
          </a:bodyPr>
          <a:lstStyle/>
          <a:p>
            <a:r>
              <a:rPr lang="el-GR" dirty="0" smtClean="0"/>
              <a:t>Στις μικρές ηλικίες πριν την ανάπτυξη της γραφής και παράλληλα κατά την έκθεση και εισαγωγή των παιδιών σε αυτή, τρόποι </a:t>
            </a:r>
            <a:r>
              <a:rPr lang="el-GR" dirty="0" err="1" smtClean="0"/>
              <a:t>οπτικοποίησης</a:t>
            </a:r>
            <a:r>
              <a:rPr lang="el-GR" dirty="0" smtClean="0"/>
              <a:t> της πληροφορίας είναι:</a:t>
            </a:r>
          </a:p>
          <a:p>
            <a:r>
              <a:rPr lang="el-GR" dirty="0" smtClean="0"/>
              <a:t>η χρήση αυτοσχέδιων συμβόλων ή συμβόλων δανεισμένων από τη ΜΑΚΑΤΟΝ κ.λπ., μεμονωμένων ή σε συνδυασμό,</a:t>
            </a:r>
          </a:p>
          <a:p>
            <a:r>
              <a:rPr lang="el-GR" dirty="0" smtClean="0"/>
              <a:t>η χρήση σκίτσων ή εικόνων αντικειμένων, ζώων, προσώπων, ενεργειών, κ.λπ., </a:t>
            </a:r>
          </a:p>
          <a:p>
            <a:r>
              <a:rPr lang="el-GR" dirty="0" smtClean="0"/>
              <a:t>η χρήση φωτογραφιών αντικειμένων, ζώων, προσώπων, των ίδιων των παιδιών, ενεργειών, δραστηριοτήτων κ.λπ.,</a:t>
            </a:r>
          </a:p>
          <a:p>
            <a:r>
              <a:rPr lang="el-GR" dirty="0" smtClean="0"/>
              <a:t>η δημιουργία πινάκων δραστηριοτήτων, παρουσίασης της εξέλιξης μιας ιστορίας, ενός παραμυθιού με κολλάζ, σύμβολα, σκίτσα, εικόνες, φωτογραφίες,</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549037" y="1600201"/>
            <a:ext cx="9882664" cy="4972071"/>
          </a:xfrm>
        </p:spPr>
        <p:txBody>
          <a:bodyPr>
            <a:normAutofit fontScale="92500" lnSpcReduction="20000"/>
          </a:bodyPr>
          <a:lstStyle/>
          <a:p>
            <a:r>
              <a:rPr lang="el-GR" dirty="0" smtClean="0"/>
              <a:t>η δημιουργία οδηγιών, συνταγές, βήματα εργασίας με κολλάζ, σύμβολα, σκίτσα, εικόνες, φωτογραφίες, </a:t>
            </a:r>
          </a:p>
          <a:p>
            <a:r>
              <a:rPr lang="el-GR" dirty="0" smtClean="0"/>
              <a:t> η ανάπτυξη γνωστικών χαρτών με σύμβολα, σκίτσα, εικόνες, φωτογραφίες, </a:t>
            </a:r>
          </a:p>
          <a:p>
            <a:r>
              <a:rPr lang="el-GR" dirty="0" smtClean="0"/>
              <a:t>η ανάπτυξη γραμμής χρόνου με σύμβολα, σκίτσα, εικόνες, φωτογραφίες, </a:t>
            </a:r>
          </a:p>
          <a:p>
            <a:r>
              <a:rPr lang="el-GR" dirty="0" smtClean="0"/>
              <a:t>ο «υποτιτλισμός» ιστοριών σε νοηματική γλώσσα, </a:t>
            </a:r>
          </a:p>
          <a:p>
            <a:r>
              <a:rPr lang="el-GR" dirty="0" smtClean="0"/>
              <a:t>η χρήση βίντεο χωρίς λόγια που παρουσιάζει την εξέλιξη δραστηριοτήτων, βημάτων εργασίας, ιστορίες, παραμύθια, </a:t>
            </a:r>
          </a:p>
          <a:p>
            <a:r>
              <a:rPr lang="el-GR" dirty="0" smtClean="0"/>
              <a:t>η χρήση νέων τεχνολογιών, προγραμμάτων ζωγραφικής, δημιουργίας χαρτών ιδεών, κατάλληλων λογισμικών κλειστού τύπου κ.λπ.</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Στις μικρές ηλικίες με τη χρήση της γραφής ως οπτικό εργαλείο αναπαράστασης της σκέψης και κατά την εισαγωγή των παιδιών σε αυτή όλα τα παραπάνω μπορούν να εμπλουτιστούν και να συνδυαστούν με</a:t>
            </a:r>
          </a:p>
          <a:p>
            <a:r>
              <a:rPr lang="el-GR" dirty="0" smtClean="0"/>
              <a:t> καρτέλες λεξιλογίου, </a:t>
            </a:r>
          </a:p>
          <a:p>
            <a:r>
              <a:rPr lang="el-GR" dirty="0" smtClean="0"/>
              <a:t>καρτέλες φράσεων, </a:t>
            </a:r>
          </a:p>
          <a:p>
            <a:r>
              <a:rPr lang="el-GR" dirty="0" smtClean="0"/>
              <a:t>μικρά κείμενα αναρτημένα σε </a:t>
            </a:r>
            <a:r>
              <a:rPr lang="el-GR" dirty="0" err="1" smtClean="0"/>
              <a:t>charts</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Πρακτικές εμπλουτισμού του λεξιλογίου των κωφών παιδιών είναι: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(α) η εύρεση ισοδύναμων ή αντίθετων λέξεων και φράσεων στις δύο γλώσσες την Ελληνική και την ΕΝΓ,</a:t>
            </a:r>
          </a:p>
          <a:p>
            <a:r>
              <a:rPr lang="el-GR" dirty="0" smtClean="0"/>
              <a:t> (β) η χρήση του δακτυλικού αλφάβητου για απομνημόνευση της γραφής λέξεων, </a:t>
            </a:r>
          </a:p>
          <a:p>
            <a:r>
              <a:rPr lang="el-GR" dirty="0" smtClean="0"/>
              <a:t>(γ) η χρήση γραπτών πινακίδων, καταλόγων και γραπτών οδηγιών στο </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 γλωσσικά παιχνίδια, όπως κουίζ, </a:t>
            </a:r>
            <a:r>
              <a:rPr lang="el-GR" dirty="0" err="1" smtClean="0"/>
              <a:t>σκράμπλ</a:t>
            </a:r>
            <a:r>
              <a:rPr lang="el-GR" dirty="0" smtClean="0"/>
              <a:t>, κρεμάλα, σταυρόλεξα, η εκμάθηση παροιμιών, ανέκδοτων ή και ακόμη μικρών ποιημάτων στη γραπτή γλώσσα, </a:t>
            </a:r>
          </a:p>
          <a:p>
            <a:r>
              <a:rPr lang="el-GR" dirty="0" smtClean="0"/>
              <a:t>(ε) η χρήση λεξικών στις δύο γλώσσες, ή η δημιουργία «του προσωπικού λεξικού του μαθητή» ή «του λεξικού της τάξης» που θα συμπληρώνεται με τις καινούργιες λέξεις που συναντούν καθημερινά οι μαθητές. </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Αλφαβήτα στην Ελληνική Νοηματική Γλώσσα (ΕΝΓ)</a:t>
            </a:r>
            <a:br>
              <a:rPr lang="el-GR" dirty="0" smtClean="0"/>
            </a:br>
            <a:endParaRPr lang="el-GR" dirty="0"/>
          </a:p>
        </p:txBody>
      </p:sp>
      <p:sp>
        <p:nvSpPr>
          <p:cNvPr id="3" name="2 - Θέση περιεχομένου"/>
          <p:cNvSpPr>
            <a:spLocks noGrp="1"/>
          </p:cNvSpPr>
          <p:nvPr>
            <p:ph idx="1"/>
          </p:nvPr>
        </p:nvSpPr>
        <p:spPr/>
        <p:txBody>
          <a:bodyPr/>
          <a:lstStyle/>
          <a:p>
            <a:r>
              <a:rPr lang="en-US" dirty="0" smtClean="0">
                <a:hlinkClick r:id="rId2"/>
              </a:rPr>
              <a:t>https://www.youtube.com/watch?v=1zALsb4skcQ</a:t>
            </a:r>
            <a:endParaRPr lang="el-GR" dirty="0" smtClean="0"/>
          </a:p>
          <a:p>
            <a:r>
              <a:rPr lang="el-GR" dirty="0" smtClean="0"/>
              <a:t>Αφού συμβουλευτείτε την παρακάτω εικόνα, παρουσιάστε σε νοηματική γλώσσα το ονοματεπώνυμό σας και τραβήξτε το σε βίντεο </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http://coursity.gr:18018/asset-v1:UOI+Ed02+2017_T2+type@asset+block@GreekManualAlphabet.jpg"/>
          <p:cNvPicPr>
            <a:picLocks noGrp="1"/>
          </p:cNvPicPr>
          <p:nvPr>
            <p:ph idx="1"/>
          </p:nvPr>
        </p:nvPicPr>
        <p:blipFill>
          <a:blip r:embed="rId2"/>
          <a:srcRect/>
          <a:stretch>
            <a:fillRect/>
          </a:stretch>
        </p:blipFill>
        <p:spPr bwMode="auto">
          <a:xfrm>
            <a:off x="2632849" y="214290"/>
            <a:ext cx="5429288" cy="642942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203956" y="428604"/>
            <a:ext cx="10287073" cy="5697559"/>
          </a:xfrm>
        </p:spPr>
        <p:txBody>
          <a:bodyPr>
            <a:normAutofit fontScale="92500" lnSpcReduction="10000"/>
          </a:bodyPr>
          <a:lstStyle/>
          <a:p>
            <a:r>
              <a:rPr lang="el-GR" dirty="0" smtClean="0"/>
              <a:t>Ένα άτομο θεωρείται κωφό όταν, είτε φοράει ακουστικά είτε όχι, δεν αντιλαμβάνεται την ομιλία με την ακοή του μόνο. Χρησιμοποιεί συνήθως οπτικά ερεθίσματα για να αντιληφθεί τους συνομιλητές του και έχει βαθμό απώλειας ακοής μεγαλύτερο από 70 </a:t>
            </a:r>
            <a:r>
              <a:rPr lang="el-GR" dirty="0" err="1" smtClean="0"/>
              <a:t>dB</a:t>
            </a:r>
            <a:r>
              <a:rPr lang="el-GR" dirty="0" smtClean="0"/>
              <a:t>. </a:t>
            </a:r>
          </a:p>
          <a:p>
            <a:r>
              <a:rPr lang="el-GR" dirty="0" smtClean="0"/>
              <a:t>Ένα άτομο θεωρείται βαρήκοο όταν, είτε φοράει ακουστικά είτε όχι, δυσκολεύεται να κατανοήσει την ομιλία μόνο με την ακοή και έχει συνήθως βαθμό απώλειας ακοής από 35-69 </a:t>
            </a:r>
            <a:r>
              <a:rPr lang="el-GR" dirty="0" err="1" smtClean="0"/>
              <a:t>dB</a:t>
            </a:r>
            <a:r>
              <a:rPr lang="el-GR" dirty="0" smtClean="0"/>
              <a:t>.</a:t>
            </a:r>
          </a:p>
          <a:p>
            <a:r>
              <a:rPr lang="el-GR" dirty="0" smtClean="0"/>
              <a:t> Ένα άτομο θεωρείται Κωφό όταν, ανεξάρτητα από το βαθμό απώλειας της ακοής του, ανήκει στην κοινότητα των Κωφών, ταυτίζεται με άλλους Κωφούς, μοιράζεται κοινή γλώσσα (ελληνική νοηματική γλώσσα) και κοινή κουλτούρα.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49037" y="274638"/>
            <a:ext cx="9882664" cy="654032"/>
          </a:xfrm>
        </p:spPr>
        <p:txBody>
          <a:bodyPr>
            <a:normAutofit fontScale="90000"/>
          </a:bodyPr>
          <a:lstStyle/>
          <a:p>
            <a:r>
              <a:rPr lang="el-GR" dirty="0" smtClean="0"/>
              <a:t>Η κοινότητα των κωφών </a:t>
            </a:r>
            <a:endParaRPr lang="el-GR" dirty="0"/>
          </a:p>
        </p:txBody>
      </p:sp>
      <p:sp>
        <p:nvSpPr>
          <p:cNvPr id="3" name="2 - Θέση περιεχομένου"/>
          <p:cNvSpPr>
            <a:spLocks noGrp="1"/>
          </p:cNvSpPr>
          <p:nvPr>
            <p:ph idx="1"/>
          </p:nvPr>
        </p:nvSpPr>
        <p:spPr>
          <a:xfrm>
            <a:off x="275395" y="1000108"/>
            <a:ext cx="10358510" cy="5572163"/>
          </a:xfrm>
        </p:spPr>
        <p:txBody>
          <a:bodyPr>
            <a:normAutofit fontScale="85000" lnSpcReduction="10000"/>
          </a:bodyPr>
          <a:lstStyle/>
          <a:p>
            <a:r>
              <a:rPr lang="el-GR" dirty="0" smtClean="0"/>
              <a:t>Μία ομάδα ανθρώπων που περιλαμβάνει κωφά, βαρήκοα και </a:t>
            </a:r>
            <a:r>
              <a:rPr lang="el-GR" dirty="0" err="1" smtClean="0"/>
              <a:t>ακούοντα</a:t>
            </a:r>
            <a:r>
              <a:rPr lang="el-GR" dirty="0" smtClean="0"/>
              <a:t> άτομα που μοιράζονται μία κοινή γλώσσα, έχουν κοινές εμπειρίες, αξίες και κοινό τρόπο αλληλεπίδρασης. </a:t>
            </a:r>
          </a:p>
          <a:p>
            <a:r>
              <a:rPr lang="el-GR" dirty="0" smtClean="0"/>
              <a:t>– Χρήση νοηματικής γλώσσας. </a:t>
            </a:r>
          </a:p>
          <a:p>
            <a:r>
              <a:rPr lang="el-GR" dirty="0" smtClean="0"/>
              <a:t>– Διαφοροποίηση από άλλες ομάδες ατόμων με ειδικές ανάγκες. </a:t>
            </a:r>
          </a:p>
          <a:p>
            <a:r>
              <a:rPr lang="el-GR" dirty="0" smtClean="0"/>
              <a:t>– Μέλη της δικής τους κοινότητας, αλλά ανήκουν και στην ευρύτερη κοινωνία.</a:t>
            </a:r>
          </a:p>
          <a:p>
            <a:r>
              <a:rPr lang="el-GR" dirty="0" smtClean="0"/>
              <a:t> – Η κοινωνία είναι </a:t>
            </a:r>
            <a:r>
              <a:rPr lang="el-GR" dirty="0" err="1" smtClean="0"/>
              <a:t>ακουοκεντρική</a:t>
            </a:r>
            <a:r>
              <a:rPr lang="el-GR" dirty="0" smtClean="0"/>
              <a:t>, γεμάτη από προκαταλήψεις και προκαλεί την αναπηρία.</a:t>
            </a:r>
          </a:p>
          <a:p>
            <a:r>
              <a:rPr lang="el-GR" dirty="0" smtClean="0"/>
              <a:t> – Στην κοινότητα των Κωφών γίνεται κάποιος μέλος ευκολότερα, όταν έχει γονείς Κωφούς (άμεση αποδοχή της ιδιαιτερότητας). </a:t>
            </a:r>
          </a:p>
          <a:p>
            <a:r>
              <a:rPr lang="el-GR" dirty="0" smtClean="0"/>
              <a:t>– Η κοινότητα των Κωφών χαρακτηρίζεται ως </a:t>
            </a:r>
            <a:r>
              <a:rPr lang="el-GR" dirty="0" err="1" smtClean="0"/>
              <a:t>ενδογαμική</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Τίτλος"/>
          <p:cNvSpPr>
            <a:spLocks noGrp="1"/>
          </p:cNvSpPr>
          <p:nvPr>
            <p:ph type="title"/>
          </p:nvPr>
        </p:nvSpPr>
        <p:spPr/>
        <p:txBody>
          <a:bodyPr/>
          <a:lstStyle/>
          <a:p>
            <a:r>
              <a:rPr lang="el-GR" smtClean="0"/>
              <a:t>	Αίτια της εκ γενετής βαρηκοΐας</a:t>
            </a:r>
          </a:p>
        </p:txBody>
      </p:sp>
      <p:sp>
        <p:nvSpPr>
          <p:cNvPr id="58371" name="2 - Θέση περιεχομένου"/>
          <p:cNvSpPr>
            <a:spLocks noGrp="1"/>
          </p:cNvSpPr>
          <p:nvPr>
            <p:ph idx="1"/>
          </p:nvPr>
        </p:nvSpPr>
        <p:spPr/>
        <p:txBody>
          <a:bodyPr/>
          <a:lstStyle/>
          <a:p>
            <a:r>
              <a:rPr lang="el-GR" smtClean="0"/>
              <a:t>Γενετικοί παράγοντες</a:t>
            </a:r>
          </a:p>
          <a:p>
            <a:r>
              <a:rPr lang="el-GR" smtClean="0"/>
              <a:t>Ερυθρά της μητέρας</a:t>
            </a:r>
          </a:p>
          <a:p>
            <a:r>
              <a:rPr lang="el-GR" smtClean="0"/>
              <a:t>Εκ γενετής μόλυνση από κυτταρομεγαλοϊό</a:t>
            </a:r>
          </a:p>
          <a:p>
            <a:r>
              <a:rPr lang="el-GR" smtClean="0"/>
              <a:t>Προωρότητα</a:t>
            </a:r>
          </a:p>
          <a:p>
            <a:endParaRPr lang="el-GR"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 Τίτλος"/>
          <p:cNvSpPr>
            <a:spLocks noGrp="1"/>
          </p:cNvSpPr>
          <p:nvPr>
            <p:ph type="title"/>
          </p:nvPr>
        </p:nvSpPr>
        <p:spPr/>
        <p:txBody>
          <a:bodyPr/>
          <a:lstStyle/>
          <a:p>
            <a:r>
              <a:rPr lang="el-GR" smtClean="0"/>
              <a:t>Αίτια επίκτητης βαρηκοΐας</a:t>
            </a:r>
          </a:p>
        </p:txBody>
      </p:sp>
      <p:sp>
        <p:nvSpPr>
          <p:cNvPr id="59395" name="2 - Θέση περιεχομένου"/>
          <p:cNvSpPr>
            <a:spLocks noGrp="1"/>
          </p:cNvSpPr>
          <p:nvPr>
            <p:ph idx="1"/>
          </p:nvPr>
        </p:nvSpPr>
        <p:spPr/>
        <p:txBody>
          <a:bodyPr/>
          <a:lstStyle/>
          <a:p>
            <a:r>
              <a:rPr lang="el-GR" smtClean="0"/>
              <a:t>Μέση ωτίτιδα</a:t>
            </a:r>
          </a:p>
          <a:p>
            <a:r>
              <a:rPr lang="el-GR" smtClean="0"/>
              <a:t>Μηνιγγίτιδα</a:t>
            </a:r>
          </a:p>
          <a:p>
            <a:r>
              <a:rPr lang="el-GR" smtClean="0"/>
              <a:t>Νόσος </a:t>
            </a:r>
            <a:r>
              <a:rPr lang="en-US" smtClean="0"/>
              <a:t>Meniere</a:t>
            </a:r>
          </a:p>
          <a:p>
            <a:r>
              <a:rPr lang="el-GR" smtClean="0"/>
              <a:t>Βαρηκοΐα προκαλούμενη από θόρυβο</a:t>
            </a:r>
            <a:endParaRPr lang="en-US" smtClean="0"/>
          </a:p>
          <a:p>
            <a:endParaRPr lang="el-GR"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Τύποι και αίτια Βαρηκοΐας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βαρηκοΐα / κώφωση είναι το αποτέλεσμα μίας βλάβης σε κάποιο τμήμα του αυτιού. </a:t>
            </a:r>
          </a:p>
          <a:p>
            <a:r>
              <a:rPr lang="el-GR" dirty="0" smtClean="0"/>
              <a:t>Ανάλογα με το τμήμα του αυτιού που έχει υποστεί τη βλάβη μπορεί να γίνει διάκριση ανάμεσα στη</a:t>
            </a:r>
            <a:r>
              <a:rPr lang="el-GR" b="1" dirty="0" smtClean="0"/>
              <a:t> βαρηκοΐα αγωγιμότητας</a:t>
            </a:r>
            <a:r>
              <a:rPr lang="el-GR" dirty="0" smtClean="0"/>
              <a:t>, που εντοπίζεται στο σύστημα μεταφοράς του ήχου (εξωτερικό και μεσαίο αυτί) και στη </a:t>
            </a:r>
            <a:r>
              <a:rPr lang="el-GR" b="1" dirty="0" err="1" smtClean="0"/>
              <a:t>νευροαισθητηριακή</a:t>
            </a:r>
            <a:r>
              <a:rPr lang="el-GR" b="1" dirty="0" smtClean="0"/>
              <a:t> βαρηκοΐα</a:t>
            </a:r>
            <a:r>
              <a:rPr lang="el-GR" dirty="0" smtClean="0"/>
              <a:t>, που αφορά στο σύστημα αντίληψης του ήχου (εσωτερικό αυτί). </a:t>
            </a:r>
          </a:p>
          <a:p>
            <a:r>
              <a:rPr lang="el-GR" dirty="0" smtClean="0"/>
              <a:t>Επίσης, η βαρηκοΐα μπορεί να χαρακτηριστεί ως </a:t>
            </a:r>
            <a:r>
              <a:rPr lang="el-GR" b="1" dirty="0" smtClean="0"/>
              <a:t>μεικτή</a:t>
            </a:r>
            <a:r>
              <a:rPr lang="el-GR" dirty="0" smtClean="0"/>
              <a:t>, όταν πρόκειται για τη συνύπαρξη της βαρηκοΐας αγωγιμότητας και της </a:t>
            </a:r>
            <a:r>
              <a:rPr lang="el-GR" dirty="0" err="1" smtClean="0"/>
              <a:t>νευροαισθητηριακής</a:t>
            </a:r>
            <a:r>
              <a:rPr lang="el-GR" dirty="0" smtClean="0"/>
              <a:t> βαρηκοΐας.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Άλλες ταξινομήσεις Βαρηκοΐας / Κώφωσης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Ανάλογα με τη φύση, τον χρόνο δράσης του αιτιολογικού παράγοντα, καθώς και την εμφάνιση της βαρηκοΐας / κώφωσης, μπορεί να γίνει διάκριση ανάμεσα στη συγγενή, κληρονομική και επίκτητη βαρηκοΐα / κώφωση. Βέβαια, δεν είναι εύκολο να εντοπισθεί η ακριβής αιτία και ο χρόνος δράσης. Γι’ αυτό, συχνά μία βαρηκοΐα / κώφωση αποδίδεται σε άγνωστα αίτια. Επίσης, τις περισσότερες φορές δεν μπορεί να βρεθεί η συγκεκριμένη ηλικία και εκτιμάται η πιθανή ηλικία εμφάνισης της βαρηκοΐας / κώφωσης.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Προσαρμοσμένος 1">
      <a:dk1>
        <a:sysClr val="windowText" lastClr="000000"/>
      </a:dk1>
      <a:lt1>
        <a:srgbClr val="F3CC5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2040</Words>
  <PresentationFormat>Προσαρμογή</PresentationFormat>
  <Paragraphs>153</Paragraphs>
  <Slides>36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Θέμα του Office</vt:lpstr>
      <vt:lpstr>                                                 Παιδιά με Ειδικές Ανάγκες  ή/ και Αναπηρία Διδάσκουσα Ρήγα Ασημίνα ΤΕΕΑΠΗ, Πανεπιστήμιο Πατρών  </vt:lpstr>
      <vt:lpstr>ΚΩΦΩΣΗ </vt:lpstr>
      <vt:lpstr>Η φύση του ήχου</vt:lpstr>
      <vt:lpstr>Διαφάνεια 4</vt:lpstr>
      <vt:lpstr>Η κοινότητα των κωφών </vt:lpstr>
      <vt:lpstr> Αίτια της εκ γενετής βαρηκοΐας</vt:lpstr>
      <vt:lpstr>Αίτια επίκτητης βαρηκοΐας</vt:lpstr>
      <vt:lpstr>Τύποι και αίτια Βαρηκοΐας</vt:lpstr>
      <vt:lpstr>Άλλες ταξινομήσεις Βαρηκοΐας / Κώφωσης</vt:lpstr>
      <vt:lpstr>Διαφάνεια 10</vt:lpstr>
      <vt:lpstr>Βαθμός Ακουστικής Απώλειας</vt:lpstr>
      <vt:lpstr>Ηλικία έναρξης Βαρηκοΐας / Κώφωσης</vt:lpstr>
      <vt:lpstr>ΚΟΧΛΙΑΚΑ ΕΜΦΥΤΕΥΜΑΤΑ</vt:lpstr>
      <vt:lpstr>Χαρακτηριστικά</vt:lpstr>
      <vt:lpstr>Διαφάνεια 15</vt:lpstr>
      <vt:lpstr>Η επικοινωνία με το κωφό παιδί</vt:lpstr>
      <vt:lpstr>Εκπαιδευτικές προσεγγίσεις</vt:lpstr>
      <vt:lpstr>Μέθοδοι Επικοινωνίας  </vt:lpstr>
      <vt:lpstr>Διαφάνεια 19</vt:lpstr>
      <vt:lpstr>Διαφάνεια 20</vt:lpstr>
      <vt:lpstr>Διδασκαλία της γλώσσας</vt:lpstr>
      <vt:lpstr>Η εκπαίδευση του κωφού παιδιού</vt:lpstr>
      <vt:lpstr>Διαφάνεια 23</vt:lpstr>
      <vt:lpstr>Διαφάνεια 24</vt:lpstr>
      <vt:lpstr>Διαφάνεια 25</vt:lpstr>
      <vt:lpstr>Διαφάνεια 26</vt:lpstr>
      <vt:lpstr>Πρώτη Αρχή Διαφοροποίησης: Διαμόρφωση Δίγλωσσου Περιβάλλοντος - Χρήση Ελληνικής Νοηματικής Γλώσσας (ΕΝΓ) </vt:lpstr>
      <vt:lpstr>Διαφάνεια 28</vt:lpstr>
      <vt:lpstr>Διαφάνεια 29</vt:lpstr>
      <vt:lpstr>Δεύτερη Αρχή Διαφοροποίησης: Οπτικοποίηση της πληροφορίας</vt:lpstr>
      <vt:lpstr>Διαφάνεια 31</vt:lpstr>
      <vt:lpstr>Διαφάνεια 32</vt:lpstr>
      <vt:lpstr>Πρακτικές εμπλουτισμού του λεξιλογίου των κωφών παιδιών είναι:  </vt:lpstr>
      <vt:lpstr>Διαφάνεια 34</vt:lpstr>
      <vt:lpstr>Αλφαβήτα στην Ελληνική Νοηματική Γλώσσα (ΕΝΓ) </vt:lpstr>
      <vt:lpstr>Διαφάνεια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ΚΩΦΩΣΗ/ΒΑΡΗΚΟΙΑ ΔΕΠΥ </dc:title>
  <dc:creator>Νικος</dc:creator>
  <cp:lastModifiedBy>Νικος</cp:lastModifiedBy>
  <cp:revision>27</cp:revision>
  <dcterms:created xsi:type="dcterms:W3CDTF">2019-11-13T19:21:41Z</dcterms:created>
  <dcterms:modified xsi:type="dcterms:W3CDTF">2019-11-20T06:37:02Z</dcterms:modified>
</cp:coreProperties>
</file>