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1pPr>
    <a:lvl2pPr marL="0" marR="0" indent="4572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2pPr>
    <a:lvl3pPr marL="0" marR="0" indent="9144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3pPr>
    <a:lvl4pPr marL="0" marR="0" indent="13716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4pPr>
    <a:lvl5pPr marL="0" marR="0" indent="18288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5pPr>
    <a:lvl6pPr marL="0" marR="0" indent="22860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6pPr>
    <a:lvl7pPr marL="0" marR="0" indent="27432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7pPr>
    <a:lvl8pPr marL="0" marR="0" indent="32004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8pPr>
    <a:lvl9pPr marL="0" marR="0" indent="36576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18"/>
  </p:normalViewPr>
  <p:slideViewPr>
    <p:cSldViewPr snapToGrid="0" snapToObjects="1">
      <p:cViewPr varScale="1">
        <p:scale>
          <a:sx n="78" d="100"/>
          <a:sy n="78" d="100"/>
        </p:scale>
        <p:origin x="159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None/>
            </a:lvl1pPr>
            <a:lvl2pPr marL="0" indent="457200" algn="ctr">
              <a:buClrTx/>
              <a:buSzTx/>
              <a:buNone/>
            </a:lvl2pPr>
            <a:lvl3pPr marL="0" indent="914400" algn="ctr">
              <a:buClrTx/>
              <a:buSzTx/>
              <a:buNone/>
            </a:lvl3pPr>
            <a:lvl4pPr marL="0" indent="1371600" algn="ctr">
              <a:buClrTx/>
              <a:buSzTx/>
              <a:buNone/>
            </a:lvl4pPr>
            <a:lvl5pPr marL="0" indent="1828800" algn="ctr">
              <a:buClrTx/>
              <a:buSzTx/>
              <a:buNone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9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03" name="Title Text"/>
          <p:cNvSpPr txBox="1">
            <a:spLocks noGrp="1"/>
          </p:cNvSpPr>
          <p:nvPr>
            <p:ph type="title"/>
          </p:nvPr>
        </p:nvSpPr>
        <p:spPr>
          <a:xfrm>
            <a:off x="6740525" y="28575"/>
            <a:ext cx="2160589" cy="6288088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4" name="Body Level One…"/>
          <p:cNvSpPr txBox="1">
            <a:spLocks noGrp="1"/>
          </p:cNvSpPr>
          <p:nvPr>
            <p:ph type="body" idx="1"/>
          </p:nvPr>
        </p:nvSpPr>
        <p:spPr>
          <a:xfrm>
            <a:off x="254000" y="28575"/>
            <a:ext cx="6334125" cy="6288088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Τίτλος και Πίνακ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1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2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54000" y="808037"/>
            <a:ext cx="4246563" cy="5508626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&amp; Bullets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itle Text"/>
          <p:cNvSpPr txBox="1">
            <a:spLocks noGrp="1"/>
          </p:cNvSpPr>
          <p:nvPr>
            <p:ph type="title"/>
          </p:nvPr>
        </p:nvSpPr>
        <p:spPr>
          <a:xfrm>
            <a:off x="69065" y="107156"/>
            <a:ext cx="9005870" cy="955477"/>
          </a:xfrm>
          <a:prstGeom prst="rect">
            <a:avLst/>
          </a:prstGeom>
        </p:spPr>
        <p:txBody>
          <a:bodyPr lIns="35718" tIns="35718" rIns="35718" bIns="35718">
            <a:noAutofit/>
          </a:bodyPr>
          <a:lstStyle>
            <a:lvl1pPr defTabSz="410765">
              <a:defRPr sz="4400">
                <a:solidFill>
                  <a:srgbClr val="1B1E22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Title Text</a:t>
            </a:r>
          </a:p>
        </p:txBody>
      </p:sp>
      <p:sp>
        <p:nvSpPr>
          <p:cNvPr id="129" name="Body Level One…"/>
          <p:cNvSpPr txBox="1">
            <a:spLocks noGrp="1"/>
          </p:cNvSpPr>
          <p:nvPr>
            <p:ph type="body" idx="1"/>
          </p:nvPr>
        </p:nvSpPr>
        <p:spPr>
          <a:xfrm>
            <a:off x="74088" y="1309640"/>
            <a:ext cx="8995825" cy="5482876"/>
          </a:xfrm>
          <a:prstGeom prst="rect">
            <a:avLst/>
          </a:prstGeom>
        </p:spPr>
        <p:txBody>
          <a:bodyPr lIns="35718" tIns="35718" rIns="35718" bIns="35718" anchor="ctr">
            <a:noAutofit/>
          </a:bodyPr>
          <a:lstStyle>
            <a:lvl1pPr marL="727807" indent="-410307" defTabSz="321468">
              <a:spcBef>
                <a:spcPts val="2100"/>
              </a:spcBef>
              <a:buClrTx/>
              <a:tabLst>
                <a:tab pos="1066800" algn="l"/>
              </a:tabLst>
              <a:defRPr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1246909" indent="-484909" defTabSz="321468">
              <a:spcBef>
                <a:spcPts val="2100"/>
              </a:spcBef>
              <a:buClrTx/>
              <a:buChar char="•"/>
              <a:tabLst>
                <a:tab pos="1384300" algn="l"/>
              </a:tabLst>
              <a:defRPr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1691409" indent="-484909" defTabSz="321468">
              <a:spcBef>
                <a:spcPts val="2100"/>
              </a:spcBef>
              <a:buClrTx/>
              <a:tabLst>
                <a:tab pos="1701800" algn="l"/>
              </a:tabLst>
              <a:defRPr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2135909" indent="-484909" defTabSz="321468">
              <a:spcBef>
                <a:spcPts val="2100"/>
              </a:spcBef>
              <a:buClrTx/>
              <a:buChar char="•"/>
              <a:tabLst>
                <a:tab pos="2019300" algn="l"/>
              </a:tabLst>
              <a:defRPr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2580409" indent="-484909" defTabSz="321468">
              <a:spcBef>
                <a:spcPts val="2100"/>
              </a:spcBef>
              <a:buClrTx/>
              <a:buChar char="•"/>
              <a:tabLst>
                <a:tab pos="2336800" algn="l"/>
              </a:tabLst>
              <a:defRPr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50104" y="6509742"/>
            <a:ext cx="232994" cy="274638"/>
          </a:xfrm>
          <a:prstGeom prst="rect">
            <a:avLst/>
          </a:prstGeom>
        </p:spPr>
        <p:txBody>
          <a:bodyPr lIns="35718" tIns="35718" rIns="35718" bIns="35718"/>
          <a:lstStyle>
            <a:lvl1pPr defTabSz="410765">
              <a:defRPr spc="-13">
                <a:solidFill>
                  <a:srgbClr val="728FBC"/>
                </a:solidFill>
                <a:latin typeface="Palatino"/>
                <a:ea typeface="Palatino"/>
                <a:cs typeface="Palatino"/>
                <a:sym typeface="Palatino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"/>
          <p:cNvSpPr/>
          <p:nvPr/>
        </p:nvSpPr>
        <p:spPr>
          <a:xfrm>
            <a:off x="-1" y="6308725"/>
            <a:ext cx="9144002" cy="549275"/>
          </a:xfrm>
          <a:prstGeom prst="rect">
            <a:avLst/>
          </a:prstGeom>
          <a:solidFill>
            <a:srgbClr val="767D79"/>
          </a:solidFill>
          <a:ln w="12700">
            <a:miter lim="400000"/>
          </a:ln>
        </p:spPr>
        <p:txBody>
          <a:bodyPr lIns="45719" rIns="45719" anchor="ctr"/>
          <a:lstStyle/>
          <a:p>
            <a:pPr algn="l">
              <a:spcBef>
                <a:spcPts val="400"/>
              </a:spcBef>
              <a:defRPr sz="180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38" name="Rectangle"/>
          <p:cNvSpPr/>
          <p:nvPr/>
        </p:nvSpPr>
        <p:spPr>
          <a:xfrm>
            <a:off x="-1" y="6308725"/>
            <a:ext cx="9144002" cy="17463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45719" rIns="45719" anchor="ctr"/>
          <a:lstStyle/>
          <a:p>
            <a:pPr algn="l">
              <a:spcBef>
                <a:spcPts val="400"/>
              </a:spcBef>
              <a:defRPr sz="180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39" name="MK_logo2" descr="MK_logo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87" y="6381750"/>
            <a:ext cx="792163" cy="460375"/>
          </a:xfrm>
          <a:prstGeom prst="rect">
            <a:avLst/>
          </a:prstGeom>
          <a:ln w="12700">
            <a:miter lim="400000"/>
          </a:ln>
        </p:spPr>
      </p:pic>
      <p:sp>
        <p:nvSpPr>
          <p:cNvPr id="14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690957" y="6497637"/>
            <a:ext cx="273656" cy="264255"/>
          </a:xfrm>
          <a:prstGeom prst="rect">
            <a:avLst/>
          </a:prstGeom>
        </p:spPr>
        <p:txBody>
          <a:bodyPr/>
          <a:lstStyle>
            <a:lvl1pPr algn="r">
              <a:defRPr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41" name="Rectangle"/>
          <p:cNvSpPr/>
          <p:nvPr/>
        </p:nvSpPr>
        <p:spPr>
          <a:xfrm>
            <a:off x="252412" y="44450"/>
            <a:ext cx="36514" cy="3816350"/>
          </a:xfrm>
          <a:prstGeom prst="rect">
            <a:avLst/>
          </a:prstGeom>
          <a:gradFill>
            <a:gsLst>
              <a:gs pos="0">
                <a:schemeClr val="accent3">
                  <a:lumOff val="44000"/>
                </a:schemeClr>
              </a:gs>
              <a:gs pos="100000">
                <a:srgbClr val="767D79"/>
              </a:gs>
            </a:gsLst>
            <a:lin ang="16200000"/>
          </a:gradFill>
          <a:ln w="12700">
            <a:miter lim="400000"/>
          </a:ln>
        </p:spPr>
        <p:txBody>
          <a:bodyPr lIns="45719" rIns="45719" anchor="ctr"/>
          <a:lstStyle/>
          <a:p>
            <a:pPr algn="l">
              <a:spcBef>
                <a:spcPts val="400"/>
              </a:spcBef>
              <a:defRPr sz="180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42" name="Rectangle"/>
          <p:cNvSpPr/>
          <p:nvPr/>
        </p:nvSpPr>
        <p:spPr>
          <a:xfrm>
            <a:off x="34925" y="693737"/>
            <a:ext cx="8569325" cy="71439"/>
          </a:xfrm>
          <a:prstGeom prst="rect">
            <a:avLst/>
          </a:prstGeom>
          <a:gradFill>
            <a:gsLst>
              <a:gs pos="0">
                <a:schemeClr val="accent3">
                  <a:lumOff val="44000"/>
                </a:schemeClr>
              </a:gs>
              <a:gs pos="100000">
                <a:srgbClr val="808080"/>
              </a:gs>
            </a:gsLst>
            <a:lin ang="10800000"/>
          </a:gradFill>
          <a:ln w="12700">
            <a:miter lim="400000"/>
          </a:ln>
        </p:spPr>
        <p:txBody>
          <a:bodyPr lIns="45719" rIns="45719" anchor="ctr"/>
          <a:lstStyle/>
          <a:p>
            <a:pPr algn="l">
              <a:spcBef>
                <a:spcPts val="400"/>
              </a:spcBef>
              <a:defRPr sz="180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2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ClrTx/>
              <a:buSzTx/>
              <a:buNone/>
              <a:defRPr sz="2000"/>
            </a:lvl1pPr>
            <a:lvl2pPr marL="0" indent="457200">
              <a:spcBef>
                <a:spcPts val="400"/>
              </a:spcBef>
              <a:buClrTx/>
              <a:buSzTx/>
              <a:buNone/>
              <a:defRPr sz="2000"/>
            </a:lvl2pPr>
            <a:lvl3pPr marL="0" indent="914400">
              <a:spcBef>
                <a:spcPts val="400"/>
              </a:spcBef>
              <a:buClrTx/>
              <a:buSzTx/>
              <a:buNone/>
              <a:defRPr sz="2000"/>
            </a:lvl3pPr>
            <a:lvl4pPr marL="0" indent="1371600">
              <a:spcBef>
                <a:spcPts val="400"/>
              </a:spcBef>
              <a:buClrTx/>
              <a:buSzTx/>
              <a:buNone/>
              <a:defRPr sz="2000"/>
            </a:lvl4pPr>
            <a:lvl5pPr marL="0" indent="1828800">
              <a:spcBef>
                <a:spcPts val="400"/>
              </a:spcBef>
              <a:buClrTx/>
              <a:buSzTx/>
              <a:buNone/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54000" y="808037"/>
            <a:ext cx="4246563" cy="5508626"/>
          </a:xfrm>
          <a:prstGeom prst="rect">
            <a:avLst/>
          </a:prstGeom>
        </p:spPr>
        <p:txBody>
          <a:bodyPr/>
          <a:lstStyle>
            <a:lvl3pPr marL="1234439" indent="-320039"/>
            <a:lvl4pPr marL="1727200" indent="-355600"/>
            <a:lvl5pPr marL="2184400" indent="-3556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ClrTx/>
              <a:buSzTx/>
              <a:buNone/>
              <a:defRPr sz="2400" b="1"/>
            </a:lvl1pPr>
            <a:lvl2pPr marL="0" indent="457200">
              <a:spcBef>
                <a:spcPts val="500"/>
              </a:spcBef>
              <a:buClrTx/>
              <a:buSzTx/>
              <a:buNone/>
              <a:defRPr sz="2400" b="1"/>
            </a:lvl2pPr>
            <a:lvl3pPr marL="0" indent="914400">
              <a:spcBef>
                <a:spcPts val="500"/>
              </a:spcBef>
              <a:buClrTx/>
              <a:buSzTx/>
              <a:buNone/>
              <a:defRPr sz="2400" b="1"/>
            </a:lvl3pPr>
            <a:lvl4pPr marL="0" indent="1371600">
              <a:spcBef>
                <a:spcPts val="500"/>
              </a:spcBef>
              <a:buClrTx/>
              <a:buSzTx/>
              <a:buNone/>
              <a:defRPr sz="2400" b="1"/>
            </a:lvl4pPr>
            <a:lvl5pPr marL="0" indent="1828800">
              <a:spcBef>
                <a:spcPts val="500"/>
              </a:spcBef>
              <a:buClrTx/>
              <a:buSz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4 - Θέση κειμένου"/>
          <p:cNvSpPr>
            <a:spLocks noGrp="1"/>
          </p:cNvSpPr>
          <p:nvPr>
            <p:ph type="body" sz="quarter" idx="21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ClrTx/>
              <a:buSzTx/>
              <a:buNone/>
              <a:defRPr sz="2400" b="1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5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spcBef>
                <a:spcPts val="700"/>
              </a:spcBef>
              <a:defRPr sz="3200"/>
            </a:lvl1pPr>
            <a:lvl2pPr marL="783771" indent="-326571">
              <a:spcBef>
                <a:spcPts val="700"/>
              </a:spcBef>
              <a:defRPr sz="3200"/>
            </a:lvl2pPr>
            <a:lvl3pPr marL="1219200" indent="-304800">
              <a:spcBef>
                <a:spcPts val="700"/>
              </a:spcBef>
              <a:defRPr sz="3200"/>
            </a:lvl3pPr>
            <a:lvl4pPr marL="1737360" indent="-365760">
              <a:spcBef>
                <a:spcPts val="700"/>
              </a:spcBef>
              <a:defRPr sz="3200"/>
            </a:lvl4pPr>
            <a:lvl5pPr marL="2194560" indent="-365760">
              <a:spcBef>
                <a:spcPts val="700"/>
              </a:spcBef>
              <a:defRPr sz="32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3 - Θέση κειμένου"/>
          <p:cNvSpPr>
            <a:spLocks noGrp="1"/>
          </p:cNvSpPr>
          <p:nvPr>
            <p:ph type="body" sz="half" idx="21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ClrTx/>
              <a:buSzTx/>
              <a:buNone/>
              <a:defRPr sz="1400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4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85" name="2 - Θέση εικόνας"/>
          <p:cNvSpPr>
            <a:spLocks noGrp="1"/>
          </p:cNvSpPr>
          <p:nvPr>
            <p:ph type="pic" sz="half" idx="21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ClrTx/>
              <a:buSzTx/>
              <a:buNone/>
              <a:defRPr sz="1400"/>
            </a:lvl1pPr>
            <a:lvl2pPr marL="0" indent="457200">
              <a:spcBef>
                <a:spcPts val="300"/>
              </a:spcBef>
              <a:buClrTx/>
              <a:buSzTx/>
              <a:buNone/>
              <a:defRPr sz="1400"/>
            </a:lvl2pPr>
            <a:lvl3pPr marL="0" indent="914400">
              <a:spcBef>
                <a:spcPts val="300"/>
              </a:spcBef>
              <a:buClrTx/>
              <a:buSzTx/>
              <a:buNone/>
              <a:defRPr sz="1400"/>
            </a:lvl3pPr>
            <a:lvl4pPr marL="0" indent="1371600">
              <a:spcBef>
                <a:spcPts val="300"/>
              </a:spcBef>
              <a:buClrTx/>
              <a:buSzTx/>
              <a:buNone/>
              <a:defRPr sz="1400"/>
            </a:lvl4pPr>
            <a:lvl5pPr marL="0" indent="1828800">
              <a:spcBef>
                <a:spcPts val="300"/>
              </a:spcBef>
              <a:buClrTx/>
              <a:buSz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/>
          <p:nvPr/>
        </p:nvSpPr>
        <p:spPr>
          <a:xfrm>
            <a:off x="0" y="649287"/>
            <a:ext cx="9144000" cy="165101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chemeClr val="accent3">
                  <a:lumOff val="44000"/>
                </a:schemeClr>
              </a:gs>
            </a:gsLst>
            <a:lin ang="5400000"/>
          </a:gradFill>
          <a:ln w="12700">
            <a:miter lim="400000"/>
          </a:ln>
        </p:spPr>
        <p:txBody>
          <a:bodyPr lIns="45719" rIns="45719" anchor="ctr"/>
          <a:lstStyle/>
          <a:p>
            <a:pPr>
              <a:defRPr>
                <a:latin typeface="Comic Sans MS"/>
                <a:ea typeface="Comic Sans MS"/>
                <a:cs typeface="Comic Sans MS"/>
                <a:sym typeface="Comic Sans MS"/>
              </a:defRPr>
            </a:pPr>
            <a:endParaRPr/>
          </a:p>
        </p:txBody>
      </p:sp>
      <p:sp>
        <p:nvSpPr>
          <p:cNvPr id="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163243" y="6426200"/>
            <a:ext cx="256541" cy="275466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>
              <a:defRPr sz="1200">
                <a:solidFill>
                  <a:srgbClr val="99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284163" y="28575"/>
            <a:ext cx="8588376" cy="685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254000" y="808037"/>
            <a:ext cx="8647114" cy="55086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990000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990000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990000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990000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990000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990000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990000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990000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600" b="0" i="0" u="none" strike="noStrike" cap="none" spc="0" baseline="0">
          <a:solidFill>
            <a:srgbClr val="990000"/>
          </a:solidFill>
          <a:uFillTx/>
          <a:latin typeface="+mn-lt"/>
          <a:ea typeface="+mn-ea"/>
          <a:cs typeface="+mn-cs"/>
          <a:sym typeface="Helvetica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2"/>
        </a:buClr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1pPr>
      <a:lvl2pPr marL="790575" marR="0" indent="-333375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2"/>
        </a:buClr>
        <a:buSzPct val="100000"/>
        <a:buFontTx/>
        <a:buChar char="–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2pPr>
      <a:lvl3pPr marL="1181100" marR="0" indent="-2667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2"/>
        </a:buClr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3pPr>
      <a:lvl4pPr marL="1691639" marR="0" indent="-32003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2"/>
        </a:buClr>
        <a:buSzPct val="100000"/>
        <a:buFontTx/>
        <a:buChar char="–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4pPr>
      <a:lvl5pPr marL="2148839" marR="0" indent="-32003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2"/>
        </a:buClr>
        <a:buSzPct val="100000"/>
        <a:buFontTx/>
        <a:buChar char="»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5pPr>
      <a:lvl6pPr marL="2606039" marR="0" indent="-32003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2"/>
        </a:buClr>
        <a:buSzPct val="100000"/>
        <a:buFontTx/>
        <a:buChar char="»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6pPr>
      <a:lvl7pPr marL="3063239" marR="0" indent="-32003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2"/>
        </a:buClr>
        <a:buSzPct val="100000"/>
        <a:buFontTx/>
        <a:buChar char="»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7pPr>
      <a:lvl8pPr marL="3520440" marR="0" indent="-32004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2"/>
        </a:buClr>
        <a:buSzPct val="100000"/>
        <a:buFontTx/>
        <a:buChar char="»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8pPr>
      <a:lvl9pPr marL="3977640" marR="0" indent="-32004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>
          <a:schemeClr val="accent2"/>
        </a:buClr>
        <a:buSzPct val="100000"/>
        <a:buFontTx/>
        <a:buChar char="»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Times New Roman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pcc.ed.ac.uk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paragroup.cs.uoi.gr/wpsite/software/ompi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s.usfca.edu/~peter/ipp/" TargetMode="External"/><Relationship Id="rId2" Type="http://schemas.openxmlformats.org/officeDocument/2006/relationships/hyperlink" Target="http://www.openmp.or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bitbucket.org/VictorEijkhout/parallel-computing-book/src" TargetMode="External"/><Relationship Id="rId4" Type="http://schemas.openxmlformats.org/officeDocument/2006/relationships/hyperlink" Target="http://pages.tacc.utexas.edu/~eijkhout/pcse/html/index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Text Box 23"/>
          <p:cNvSpPr txBox="1">
            <a:spLocks noGrp="1"/>
          </p:cNvSpPr>
          <p:nvPr>
            <p:ph type="sldNum" sz="quarter" idx="2"/>
          </p:nvPr>
        </p:nvSpPr>
        <p:spPr>
          <a:xfrm>
            <a:off x="8201343" y="6426200"/>
            <a:ext cx="180341" cy="27546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1</a:t>
            </a:fld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F92AF5E-DCA4-0240-ACD9-B9D6BEE0DD3B}"/>
              </a:ext>
            </a:extLst>
          </p:cNvPr>
          <p:cNvSpPr/>
          <p:nvPr/>
        </p:nvSpPr>
        <p:spPr>
          <a:xfrm>
            <a:off x="1058252" y="5085556"/>
            <a:ext cx="71116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Παναγιώτης Χατζηδούκας, Ευστράτιος </a:t>
            </a:r>
            <a:r>
              <a:rPr lang="el-GR" dirty="0" err="1"/>
              <a:t>Γαλλόπουλος</a:t>
            </a:r>
            <a:endParaRPr lang="en-US" dirty="0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A2545B10-D919-CA41-A544-C5CB89310AC4}"/>
              </a:ext>
            </a:extLst>
          </p:cNvPr>
          <p:cNvSpPr txBox="1">
            <a:spLocks/>
          </p:cNvSpPr>
          <p:nvPr/>
        </p:nvSpPr>
        <p:spPr>
          <a:xfrm>
            <a:off x="382588" y="842962"/>
            <a:ext cx="8494712" cy="19589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400" b="0" i="0" u="none" strike="noStrike" cap="none" spc="0" baseline="0">
                <a:solidFill>
                  <a:srgbClr val="990000"/>
                </a:solidFill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solidFill>
                  <a:srgbClr val="99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2pPr>
            <a:lvl3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solidFill>
                  <a:srgbClr val="99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3pPr>
            <a:lvl4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solidFill>
                  <a:srgbClr val="99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4pPr>
            <a:lvl5pPr marL="0" marR="0" indent="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solidFill>
                  <a:srgbClr val="99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5pPr>
            <a:lvl6pPr marL="0" marR="0" indent="45720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solidFill>
                  <a:srgbClr val="99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6pPr>
            <a:lvl7pPr marL="0" marR="0" indent="91440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solidFill>
                  <a:srgbClr val="99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7pPr>
            <a:lvl8pPr marL="0" marR="0" indent="137160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solidFill>
                  <a:srgbClr val="99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8pPr>
            <a:lvl9pPr marL="0" marR="0" indent="1828800" algn="ctr" defTabSz="9144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i="0" u="none" strike="noStrike" cap="none" spc="0" baseline="0">
                <a:solidFill>
                  <a:srgbClr val="990000"/>
                </a:solidFill>
                <a:uFillTx/>
                <a:latin typeface="+mn-lt"/>
                <a:ea typeface="+mn-ea"/>
                <a:cs typeface="+mn-cs"/>
                <a:sym typeface="Helvetica"/>
              </a:defRPr>
            </a:lvl9pPr>
          </a:lstStyle>
          <a:p>
            <a:pPr hangingPunct="1"/>
            <a:r>
              <a:rPr lang="el-GR"/>
              <a:t>Παράλληλη Επεξεργασία</a:t>
            </a:r>
            <a:endParaRPr lang="el-GR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26A334C3-A689-A147-BD6E-5455F521A486}"/>
              </a:ext>
            </a:extLst>
          </p:cNvPr>
          <p:cNvSpPr txBox="1">
            <a:spLocks/>
          </p:cNvSpPr>
          <p:nvPr/>
        </p:nvSpPr>
        <p:spPr>
          <a:xfrm>
            <a:off x="504092" y="3059723"/>
            <a:ext cx="8135816" cy="11254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normAutofit fontScale="92500"/>
          </a:bodyPr>
          <a:lstStyle>
            <a:lvl1pPr marL="0" marR="0" indent="0" algn="ctr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1pPr>
            <a:lvl2pPr marL="0" marR="0" indent="457200" algn="ctr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2pPr>
            <a:lvl3pPr marL="0" marR="0" indent="914400" algn="ctr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3pPr>
            <a:lvl4pPr marL="0" marR="0" indent="1371600" algn="ctr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4pPr>
            <a:lvl5pPr marL="0" marR="0" indent="1828800" algn="ctr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5pPr>
            <a:lvl6pPr marL="2606039" marR="0" indent="-320039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100000"/>
              <a:buFontTx/>
              <a:buChar char="»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6pPr>
            <a:lvl7pPr marL="3063239" marR="0" indent="-320039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100000"/>
              <a:buFontTx/>
              <a:buChar char="»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7pPr>
            <a:lvl8pPr marL="3520440" marR="0" indent="-320040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100000"/>
              <a:buFontTx/>
              <a:buChar char="»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8pPr>
            <a:lvl9pPr marL="3977640" marR="0" indent="-320040" algn="l" defTabSz="914400" rtl="0" latinLnBrk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100000"/>
              <a:buFontTx/>
              <a:buChar char="»"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Times New Roman"/>
              </a:defRPr>
            </a:lvl9pPr>
          </a:lstStyle>
          <a:p>
            <a:pPr hangingPunct="1">
              <a:lnSpc>
                <a:spcPct val="90000"/>
              </a:lnSpc>
              <a:defRPr sz="3000">
                <a:solidFill>
                  <a:srgbClr val="8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l-GR" sz="3000" dirty="0">
                <a:solidFill>
                  <a:srgbClr val="8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Εαρινό Εξάμηνο 202</a:t>
            </a:r>
            <a:r>
              <a:rPr lang="en-US" sz="3000" dirty="0">
                <a:solidFill>
                  <a:srgbClr val="8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3</a:t>
            </a:r>
            <a:r>
              <a:rPr lang="el-GR" sz="3000" dirty="0">
                <a:solidFill>
                  <a:srgbClr val="8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-2</a:t>
            </a:r>
            <a:r>
              <a:rPr lang="en-US" sz="3000" dirty="0">
                <a:solidFill>
                  <a:srgbClr val="8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4</a:t>
            </a:r>
            <a:endParaRPr lang="el-GR" sz="3000" dirty="0">
              <a:solidFill>
                <a:srgbClr val="8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hangingPunct="1">
              <a:lnSpc>
                <a:spcPct val="90000"/>
              </a:lnSpc>
              <a:defRPr sz="3000">
                <a:solidFill>
                  <a:srgbClr val="8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l-GR" dirty="0"/>
              <a:t>«</a:t>
            </a:r>
            <a:r>
              <a:rPr lang="en-US" sz="3000" dirty="0">
                <a:solidFill>
                  <a:srgbClr val="8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OpenMP</a:t>
            </a:r>
            <a:r>
              <a:rPr lang="el-GR" sz="3000" dirty="0">
                <a:solidFill>
                  <a:srgbClr val="8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</a:t>
            </a:r>
            <a:r>
              <a:rPr lang="en-US" sz="3000" dirty="0">
                <a:solidFill>
                  <a:srgbClr val="8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- I</a:t>
            </a:r>
            <a:r>
              <a:rPr lang="el-GR" sz="3000" dirty="0">
                <a:solidFill>
                  <a:srgbClr val="8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ΙΙ</a:t>
            </a:r>
            <a:r>
              <a:rPr lang="en-US" sz="3000" dirty="0">
                <a:solidFill>
                  <a:srgbClr val="8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: </a:t>
            </a:r>
            <a:r>
              <a:rPr lang="el-GR" sz="3000" dirty="0">
                <a:solidFill>
                  <a:srgbClr val="8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χ</a:t>
            </a:r>
            <a:r>
              <a:rPr lang="el-GR" dirty="0"/>
              <a:t>ρονοπρογραμματισμός βρόχων</a:t>
            </a:r>
            <a:r>
              <a:rPr lang="en-US" dirty="0"/>
              <a:t>»</a:t>
            </a:r>
            <a:endParaRPr lang="el-GR"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4650" y="1745191"/>
            <a:ext cx="3314700" cy="1676401"/>
          </a:xfrm>
          <a:prstGeom prst="rect">
            <a:avLst/>
          </a:prstGeom>
          <a:ln w="12700">
            <a:miter lim="400000"/>
          </a:ln>
        </p:spPr>
      </p:pic>
      <p:sp>
        <p:nvSpPr>
          <p:cNvPr id="200" name="Rectang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Παραδείγματα Στατικής Πολιτικής</a:t>
            </a:r>
          </a:p>
        </p:txBody>
      </p:sp>
      <p:sp>
        <p:nvSpPr>
          <p:cNvPr id="201" name="Text Box 23"/>
          <p:cNvSpPr txBox="1"/>
          <p:nvPr/>
        </p:nvSpPr>
        <p:spPr>
          <a:xfrm>
            <a:off x="8163243" y="6426200"/>
            <a:ext cx="256541" cy="2754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200">
                <a:solidFill>
                  <a:srgbClr val="990000"/>
                </a:solidFill>
              </a:defRPr>
            </a:lvl1pPr>
          </a:lstStyle>
          <a:p>
            <a:fld id="{86CB4B4D-7CA3-9044-876B-883B54F8677D}" type="slidenum">
              <a:t>10</a:t>
            </a:fld>
            <a:endParaRPr/>
          </a:p>
        </p:txBody>
      </p:sp>
      <p:sp>
        <p:nvSpPr>
          <p:cNvPr id="202" name="Rectangle 4"/>
          <p:cNvSpPr txBox="1"/>
          <p:nvPr/>
        </p:nvSpPr>
        <p:spPr>
          <a:xfrm>
            <a:off x="129910" y="3418119"/>
            <a:ext cx="8647114" cy="965071"/>
          </a:xfrm>
          <a:prstGeom prst="rect">
            <a:avLst/>
          </a:prstGeom>
          <a:solidFill>
            <a:srgbClr val="FFFCE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pPr algn="l" defTabSz="344804">
              <a:tabLst>
                <a:tab pos="342900" algn="l"/>
              </a:tabLst>
              <a:defRPr sz="1800" b="1">
                <a:solidFill>
                  <a:srgbClr val="777897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#pragma omp parallel for num_threads(3) schedule(static,4)</a:t>
            </a:r>
            <a:endParaRPr>
              <a:solidFill>
                <a:srgbClr val="000000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</a:t>
            </a:r>
            <a:r>
              <a:rPr>
                <a:solidFill>
                  <a:srgbClr val="36568A"/>
                </a:solidFill>
              </a:rPr>
              <a:t>for</a:t>
            </a:r>
            <a:r>
              <a:t> (</a:t>
            </a:r>
            <a:r>
              <a:rPr>
                <a:solidFill>
                  <a:srgbClr val="36568A"/>
                </a:solidFill>
              </a:rPr>
              <a:t>int</a:t>
            </a:r>
            <a:r>
              <a:t> i = </a:t>
            </a:r>
            <a:r>
              <a:rPr>
                <a:solidFill>
                  <a:srgbClr val="36568A"/>
                </a:solidFill>
              </a:rPr>
              <a:t>0</a:t>
            </a:r>
            <a:r>
              <a:t>; i &lt;= 11; i++)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A[i] = do_work(i);</a:t>
            </a:r>
          </a:p>
        </p:txBody>
      </p:sp>
      <p:sp>
        <p:nvSpPr>
          <p:cNvPr id="203" name="Rectangle 4"/>
          <p:cNvSpPr txBox="1"/>
          <p:nvPr/>
        </p:nvSpPr>
        <p:spPr>
          <a:xfrm>
            <a:off x="254793" y="857548"/>
            <a:ext cx="8647115" cy="965071"/>
          </a:xfrm>
          <a:prstGeom prst="rect">
            <a:avLst/>
          </a:prstGeom>
          <a:solidFill>
            <a:srgbClr val="FFFCE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pPr algn="l" defTabSz="344804">
              <a:tabLst>
                <a:tab pos="342900" algn="l"/>
              </a:tabLst>
              <a:defRPr sz="1800" b="1">
                <a:solidFill>
                  <a:srgbClr val="777897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#pragma omp parallel for num_threads(3) schedule(static,2)</a:t>
            </a:r>
            <a:endParaRPr>
              <a:solidFill>
                <a:srgbClr val="000000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</a:t>
            </a:r>
            <a:r>
              <a:rPr>
                <a:solidFill>
                  <a:srgbClr val="36568A"/>
                </a:solidFill>
              </a:rPr>
              <a:t>for</a:t>
            </a:r>
            <a:r>
              <a:t> (</a:t>
            </a:r>
            <a:r>
              <a:rPr>
                <a:solidFill>
                  <a:srgbClr val="36568A"/>
                </a:solidFill>
              </a:rPr>
              <a:t>int</a:t>
            </a:r>
            <a:r>
              <a:t> i = </a:t>
            </a:r>
            <a:r>
              <a:rPr>
                <a:solidFill>
                  <a:srgbClr val="36568A"/>
                </a:solidFill>
              </a:rPr>
              <a:t>0</a:t>
            </a:r>
            <a:r>
              <a:t>; i &lt;= 11; i++)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A[i] = do_work(i);</a:t>
            </a:r>
          </a:p>
        </p:txBody>
      </p:sp>
      <p:pic>
        <p:nvPicPr>
          <p:cNvPr id="204" name="image.png" descr="imag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87663" y="4388908"/>
            <a:ext cx="3381376" cy="1543051"/>
          </a:xfrm>
          <a:prstGeom prst="rect">
            <a:avLst/>
          </a:prstGeom>
          <a:ln w="12700">
            <a:miter lim="400000"/>
          </a:ln>
        </p:spPr>
      </p:pic>
      <p:sp>
        <p:nvSpPr>
          <p:cNvPr id="205" name="12/3 = 4, επομένως schedule(static) = schedule(static,4)"/>
          <p:cNvSpPr txBox="1"/>
          <p:nvPr/>
        </p:nvSpPr>
        <p:spPr>
          <a:xfrm>
            <a:off x="238069" y="5985557"/>
            <a:ext cx="8430795" cy="488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 algn="l">
              <a:spcBef>
                <a:spcPts val="6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12/3 = 4, επομένως schedule(static) = schedule(static,4) 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Rectangle 3"/>
          <p:cNvSpPr txBox="1">
            <a:spLocks noGrp="1"/>
          </p:cNvSpPr>
          <p:nvPr>
            <p:ph type="body" idx="1"/>
          </p:nvPr>
        </p:nvSpPr>
        <p:spPr>
          <a:xfrm>
            <a:off x="253999" y="808037"/>
            <a:ext cx="8647115" cy="5908273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400"/>
              </a:spcBef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>
              <a:spcBef>
                <a:spcPts val="400"/>
              </a:spcBef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>
              <a:spcBef>
                <a:spcPts val="400"/>
              </a:spcBef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Οι επαναλήψεις χωρίζονται ξανά σε συνεχόμενα τμήματα μεγέθους </a:t>
            </a:r>
            <a:r>
              <a:rPr i="1"/>
              <a:t>chunksize</a:t>
            </a:r>
            <a:r>
              <a:t>. </a:t>
            </a:r>
          </a:p>
          <a:p>
            <a:pPr>
              <a:spcBef>
                <a:spcPts val="400"/>
              </a:spcBef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Κάθε νήμα εκτελεί ένα τμήμα και μόλις τελειώσει ζητάει το επόμενο διαθέσιμο από το σύστημα χρόνου εκτέλεσης. </a:t>
            </a:r>
          </a:p>
          <a:p>
            <a:pPr marL="800100" lvl="1" indent="-342900">
              <a:spcBef>
                <a:spcPts val="400"/>
              </a:spcBef>
              <a:buChar char="•"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Μέχρι όλες οι επαναλήψεις να έχουν εκτελεστεί. </a:t>
            </a:r>
          </a:p>
          <a:p>
            <a:pPr>
              <a:spcBef>
                <a:spcPts val="400"/>
              </a:spcBef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Αν το </a:t>
            </a:r>
            <a:r>
              <a:rPr i="1"/>
              <a:t>chunksize</a:t>
            </a:r>
            <a:r>
              <a:t> δεν ορίζεται, είναι ίσο με 1</a:t>
            </a:r>
          </a:p>
          <a:p>
            <a:pPr>
              <a:spcBef>
                <a:spcPts val="400"/>
              </a:spcBef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Πιθανές αναθέσεις για </a:t>
            </a:r>
            <a:r>
              <a:rPr i="1"/>
              <a:t>chunksize=4</a:t>
            </a:r>
          </a:p>
        </p:txBody>
      </p:sp>
      <p:sp>
        <p:nvSpPr>
          <p:cNvPr id="208" name="Text Box 23"/>
          <p:cNvSpPr txBox="1">
            <a:spLocks noGrp="1"/>
          </p:cNvSpPr>
          <p:nvPr>
            <p:ph type="sldNum" sz="quarter" idx="2"/>
          </p:nvPr>
        </p:nvSpPr>
        <p:spPr>
          <a:xfrm>
            <a:off x="8166071" y="6426200"/>
            <a:ext cx="250885" cy="27546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11</a:t>
            </a:fld>
            <a:endParaRPr/>
          </a:p>
        </p:txBody>
      </p:sp>
      <p:sp>
        <p:nvSpPr>
          <p:cNvPr id="209" name="Rectang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Δυναμική Πολιτική (dynamic)</a:t>
            </a:r>
          </a:p>
        </p:txBody>
      </p:sp>
      <p:sp>
        <p:nvSpPr>
          <p:cNvPr id="210" name="Rectangle 4"/>
          <p:cNvSpPr txBox="1"/>
          <p:nvPr/>
        </p:nvSpPr>
        <p:spPr>
          <a:xfrm>
            <a:off x="129910" y="840019"/>
            <a:ext cx="8647114" cy="965071"/>
          </a:xfrm>
          <a:prstGeom prst="rect">
            <a:avLst/>
          </a:prstGeom>
          <a:solidFill>
            <a:srgbClr val="FFFCE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pPr algn="l" defTabSz="344804">
              <a:tabLst>
                <a:tab pos="342900" algn="l"/>
              </a:tabLst>
              <a:defRPr sz="1800" b="1">
                <a:solidFill>
                  <a:srgbClr val="777897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#pragma omp parallel for num_threads(3) schedule(dynamic,4)</a:t>
            </a:r>
            <a:endParaRPr>
              <a:solidFill>
                <a:srgbClr val="000000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</a:t>
            </a:r>
            <a:r>
              <a:rPr>
                <a:solidFill>
                  <a:srgbClr val="36568A"/>
                </a:solidFill>
              </a:rPr>
              <a:t>for</a:t>
            </a:r>
            <a:r>
              <a:t> (</a:t>
            </a:r>
            <a:r>
              <a:rPr>
                <a:solidFill>
                  <a:srgbClr val="36568A"/>
                </a:solidFill>
              </a:rPr>
              <a:t>int</a:t>
            </a:r>
            <a:r>
              <a:t> i = </a:t>
            </a:r>
            <a:r>
              <a:rPr>
                <a:solidFill>
                  <a:srgbClr val="36568A"/>
                </a:solidFill>
              </a:rPr>
              <a:t>0</a:t>
            </a:r>
            <a:r>
              <a:t>; i &lt;= 11; i++)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A[i] = do_work(i);</a:t>
            </a:r>
          </a:p>
        </p:txBody>
      </p:sp>
      <p:sp>
        <p:nvSpPr>
          <p:cNvPr id="211" name="Thread 0:   0, 1, 2, 3…"/>
          <p:cNvSpPr txBox="1"/>
          <p:nvPr/>
        </p:nvSpPr>
        <p:spPr>
          <a:xfrm>
            <a:off x="549031" y="5563570"/>
            <a:ext cx="2535074" cy="1196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algn="l">
              <a:spcBef>
                <a:spcPts val="500"/>
              </a:spcBef>
              <a:defRPr sz="2300"/>
            </a:pPr>
            <a:r>
              <a:t>Thread 0:   0, 1, 2, 3</a:t>
            </a:r>
          </a:p>
          <a:p>
            <a:pPr algn="l">
              <a:spcBef>
                <a:spcPts val="500"/>
              </a:spcBef>
              <a:defRPr sz="2300"/>
            </a:pPr>
            <a:r>
              <a:t>Thread 1:   4, 5, 6, 7</a:t>
            </a:r>
          </a:p>
          <a:p>
            <a:pPr algn="l">
              <a:spcBef>
                <a:spcPts val="500"/>
              </a:spcBef>
              <a:defRPr sz="2300"/>
            </a:pPr>
            <a:r>
              <a:t>Thread 2:   8,9,10,11</a:t>
            </a:r>
          </a:p>
        </p:txBody>
      </p:sp>
      <p:sp>
        <p:nvSpPr>
          <p:cNvPr id="212" name="Thread 0:  8,9,10,11…"/>
          <p:cNvSpPr txBox="1"/>
          <p:nvPr/>
        </p:nvSpPr>
        <p:spPr>
          <a:xfrm>
            <a:off x="5193294" y="5563570"/>
            <a:ext cx="2462050" cy="11966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algn="l">
              <a:spcBef>
                <a:spcPts val="500"/>
              </a:spcBef>
              <a:defRPr sz="2300"/>
            </a:pPr>
            <a:r>
              <a:t>Thread 0:  8,9,10,11</a:t>
            </a:r>
          </a:p>
          <a:p>
            <a:pPr algn="l">
              <a:spcBef>
                <a:spcPts val="500"/>
              </a:spcBef>
              <a:defRPr sz="2300"/>
            </a:pPr>
            <a:r>
              <a:t>Thread 1:  4, 5, 6, 7</a:t>
            </a:r>
          </a:p>
          <a:p>
            <a:pPr algn="l">
              <a:spcBef>
                <a:spcPts val="500"/>
              </a:spcBef>
              <a:defRPr sz="2300"/>
            </a:pPr>
            <a:r>
              <a:t>Thread 2:  0, 1, 2, 3</a:t>
            </a:r>
          </a:p>
        </p:txBody>
      </p:sp>
      <p:sp>
        <p:nvSpPr>
          <p:cNvPr id="213" name="Line"/>
          <p:cNvSpPr/>
          <p:nvPr/>
        </p:nvSpPr>
        <p:spPr>
          <a:xfrm>
            <a:off x="3581400" y="6161886"/>
            <a:ext cx="1270000" cy="1"/>
          </a:xfrm>
          <a:prstGeom prst="line">
            <a:avLst/>
          </a:prstGeom>
          <a:ln w="101600" cap="rnd">
            <a:solidFill>
              <a:srgbClr val="000000"/>
            </a:solidFill>
            <a:custDash>
              <a:ds d="100000" sp="200000"/>
            </a:custDash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Rectangle 3"/>
          <p:cNvSpPr txBox="1">
            <a:spLocks noGrp="1"/>
          </p:cNvSpPr>
          <p:nvPr>
            <p:ph type="body" idx="1"/>
          </p:nvPr>
        </p:nvSpPr>
        <p:spPr>
          <a:xfrm>
            <a:off x="253999" y="808037"/>
            <a:ext cx="8647115" cy="5908273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400"/>
              </a:spcBef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endParaRPr dirty="0"/>
          </a:p>
          <a:p>
            <a:pPr>
              <a:spcBef>
                <a:spcPts val="400"/>
              </a:spcBef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endParaRPr dirty="0"/>
          </a:p>
          <a:p>
            <a:pPr>
              <a:spcBef>
                <a:spcPts val="400"/>
              </a:spcBef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l-GR" dirty="0"/>
              <a:t>Παρόμοια με τη δυναμική πολιτική, με το κάθε αδρανές νήμα να ζητά το αμέσως επόμενο διαθέσιμο τμήμα επαναλήψεων. </a:t>
            </a:r>
          </a:p>
          <a:p>
            <a:pPr>
              <a:spcBef>
                <a:spcPts val="400"/>
              </a:spcBef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l-GR" dirty="0"/>
              <a:t>Το μέγεθος του τμήματος μειώνεται κάθε φορά</a:t>
            </a:r>
          </a:p>
          <a:p>
            <a:pPr marL="800100" lvl="1" indent="-342900">
              <a:spcBef>
                <a:spcPts val="400"/>
              </a:spcBef>
              <a:buChar char="•"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l-GR" dirty="0" err="1"/>
              <a:t>chunksize</a:t>
            </a:r>
            <a:r>
              <a:rPr lang="el-GR" dirty="0"/>
              <a:t> = </a:t>
            </a:r>
            <a:r>
              <a:rPr lang="el-GR" dirty="0" err="1"/>
              <a:t>round</a:t>
            </a:r>
            <a:r>
              <a:rPr lang="el-GR" dirty="0"/>
              <a:t>(</a:t>
            </a:r>
            <a:r>
              <a:rPr lang="el-GR" dirty="0" err="1"/>
              <a:t>remaining</a:t>
            </a:r>
            <a:r>
              <a:rPr lang="el-GR" dirty="0"/>
              <a:t> </a:t>
            </a:r>
            <a:r>
              <a:rPr lang="el-GR" dirty="0" err="1"/>
              <a:t>iterations</a:t>
            </a:r>
            <a:r>
              <a:rPr lang="el-GR" dirty="0"/>
              <a:t> / #</a:t>
            </a:r>
            <a:r>
              <a:rPr lang="el-GR" dirty="0" err="1"/>
              <a:t>threads</a:t>
            </a:r>
            <a:r>
              <a:rPr lang="el-GR" dirty="0"/>
              <a:t>)</a:t>
            </a:r>
          </a:p>
          <a:p>
            <a:pPr>
              <a:spcBef>
                <a:spcPts val="400"/>
              </a:spcBef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l-GR" dirty="0"/>
              <a:t>Αν το </a:t>
            </a:r>
            <a:r>
              <a:rPr lang="el-GR" i="1" dirty="0" err="1"/>
              <a:t>chunksize</a:t>
            </a:r>
            <a:r>
              <a:rPr lang="el-GR" dirty="0"/>
              <a:t> δεν έχει οριστεί, το μέγεθος των τμημάτων μειώνεται μέχρι την τιμή 1. </a:t>
            </a:r>
          </a:p>
          <a:p>
            <a:pPr>
              <a:spcBef>
                <a:spcPts val="400"/>
              </a:spcBef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l-GR" dirty="0"/>
              <a:t>Διαφορετικά μειώνεται μέχρι την τιμή </a:t>
            </a:r>
            <a:r>
              <a:rPr lang="el-GR" i="1" dirty="0" err="1"/>
              <a:t>chunksize</a:t>
            </a:r>
            <a:endParaRPr lang="el-GR" i="1" dirty="0"/>
          </a:p>
          <a:p>
            <a:pPr marL="800100" lvl="1" indent="-342900">
              <a:spcBef>
                <a:spcPts val="400"/>
              </a:spcBef>
              <a:buChar char="•"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l-GR" dirty="0"/>
              <a:t>το τελευταίο τμήμα μπορεί να είναι μικρότερο από </a:t>
            </a:r>
            <a:r>
              <a:rPr lang="el-GR" i="1" dirty="0" err="1"/>
              <a:t>chunksize</a:t>
            </a:r>
            <a:r>
              <a:rPr lang="el-GR" dirty="0"/>
              <a:t>.</a:t>
            </a:r>
          </a:p>
        </p:txBody>
      </p:sp>
      <p:sp>
        <p:nvSpPr>
          <p:cNvPr id="216" name="Text Box 23"/>
          <p:cNvSpPr txBox="1">
            <a:spLocks noGrp="1"/>
          </p:cNvSpPr>
          <p:nvPr>
            <p:ph type="sldNum" sz="quarter" idx="2"/>
          </p:nvPr>
        </p:nvSpPr>
        <p:spPr>
          <a:xfrm>
            <a:off x="8163243" y="6426200"/>
            <a:ext cx="256541" cy="27546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12</a:t>
            </a:fld>
            <a:endParaRPr/>
          </a:p>
        </p:txBody>
      </p:sp>
      <p:sp>
        <p:nvSpPr>
          <p:cNvPr id="217" name="Rectang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Πολιτική guided</a:t>
            </a:r>
          </a:p>
        </p:txBody>
      </p:sp>
      <p:sp>
        <p:nvSpPr>
          <p:cNvPr id="218" name="Rectangle 4"/>
          <p:cNvSpPr txBox="1"/>
          <p:nvPr/>
        </p:nvSpPr>
        <p:spPr>
          <a:xfrm>
            <a:off x="129910" y="814619"/>
            <a:ext cx="8647114" cy="965071"/>
          </a:xfrm>
          <a:prstGeom prst="rect">
            <a:avLst/>
          </a:prstGeom>
          <a:solidFill>
            <a:srgbClr val="FFFCE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pPr algn="l" defTabSz="344804">
              <a:tabLst>
                <a:tab pos="342900" algn="l"/>
              </a:tabLst>
              <a:defRPr sz="1800" b="1">
                <a:solidFill>
                  <a:srgbClr val="777897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#pragma omp parallel for num_threads(3) schedule(guided)</a:t>
            </a:r>
            <a:endParaRPr>
              <a:solidFill>
                <a:srgbClr val="000000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</a:t>
            </a:r>
            <a:r>
              <a:rPr>
                <a:solidFill>
                  <a:srgbClr val="36568A"/>
                </a:solidFill>
              </a:rPr>
              <a:t>for</a:t>
            </a:r>
            <a:r>
              <a:t> (</a:t>
            </a:r>
            <a:r>
              <a:rPr>
                <a:solidFill>
                  <a:srgbClr val="36568A"/>
                </a:solidFill>
              </a:rPr>
              <a:t>int</a:t>
            </a:r>
            <a:r>
              <a:t> i = </a:t>
            </a:r>
            <a:r>
              <a:rPr>
                <a:solidFill>
                  <a:srgbClr val="36568A"/>
                </a:solidFill>
              </a:rPr>
              <a:t>0</a:t>
            </a:r>
            <a:r>
              <a:t>; i &lt;= 11; i++)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A[i] = do_work(i);</a:t>
            </a:r>
          </a:p>
        </p:txBody>
      </p:sp>
      <p:sp>
        <p:nvSpPr>
          <p:cNvPr id="219" name="Polychronopoulos, Constantine D., and David J. Kuck. &quot;Guided self-scheduling: A practical scheduling scheme for parallel supercomputers.&quot; IEEE transactions on computers 100.12 (1987): 1425-1439."/>
          <p:cNvSpPr txBox="1"/>
          <p:nvPr/>
        </p:nvSpPr>
        <p:spPr>
          <a:xfrm>
            <a:off x="68943" y="6254213"/>
            <a:ext cx="8048035" cy="401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algn="l" defTabSz="457200">
              <a:lnSpc>
                <a:spcPts val="3000"/>
              </a:lnSpc>
              <a:defRPr sz="1300">
                <a:solidFill>
                  <a:srgbClr val="222222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700" dirty="0"/>
              <a:t>Polychronopoulos, Constantine D., and David J. </a:t>
            </a:r>
            <a:r>
              <a:rPr sz="700" dirty="0" err="1"/>
              <a:t>Kuck</a:t>
            </a:r>
            <a:r>
              <a:rPr sz="700" dirty="0"/>
              <a:t>. "Guided self-scheduling: A practical scheduling scheme</a:t>
            </a:r>
            <a:r>
              <a:rPr lang="el-GR" sz="700" dirty="0"/>
              <a:t> </a:t>
            </a:r>
            <a:r>
              <a:rPr sz="700" dirty="0"/>
              <a:t>for parallel supercomputers." </a:t>
            </a:r>
            <a:r>
              <a:rPr sz="700" i="1" dirty="0"/>
              <a:t>IEEE transactions on computers </a:t>
            </a:r>
            <a:r>
              <a:rPr sz="700" dirty="0"/>
              <a:t>100.12 (1987): 1425-1439.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Text Box 23"/>
          <p:cNvSpPr txBox="1">
            <a:spLocks noGrp="1"/>
          </p:cNvSpPr>
          <p:nvPr>
            <p:ph type="sldNum" sz="quarter" idx="2"/>
          </p:nvPr>
        </p:nvSpPr>
        <p:spPr>
          <a:xfrm>
            <a:off x="8163243" y="6426200"/>
            <a:ext cx="256541" cy="27546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13</a:t>
            </a:fld>
            <a:endParaRPr/>
          </a:p>
        </p:txBody>
      </p:sp>
      <p:sp>
        <p:nvSpPr>
          <p:cNvPr id="222" name="Rectang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Πολιτική guided</a:t>
            </a:r>
          </a:p>
        </p:txBody>
      </p:sp>
      <p:pic>
        <p:nvPicPr>
          <p:cNvPr id="223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487" y="876300"/>
            <a:ext cx="5821363" cy="4281488"/>
          </a:xfrm>
          <a:prstGeom prst="rect">
            <a:avLst/>
          </a:prstGeom>
          <a:ln w="12700">
            <a:miter lim="400000"/>
          </a:ln>
        </p:spPr>
      </p:pic>
      <p:sp>
        <p:nvSpPr>
          <p:cNvPr id="224" name="Παράδειγμα ανάθεσης επαναλήψεων (1-9999) σε δύο νήματα σύμφωνα με την πολιτική guided"/>
          <p:cNvSpPr txBox="1"/>
          <p:nvPr/>
        </p:nvSpPr>
        <p:spPr>
          <a:xfrm>
            <a:off x="869519" y="5091112"/>
            <a:ext cx="7057299" cy="8280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spcBef>
                <a:spcPts val="500"/>
              </a:spcBef>
              <a:defRPr>
                <a:solidFill>
                  <a:srgbClr val="C000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Παράδειγμα ανάθεσης επαναλήψεων (1-9999) σε δύο νήματα σύμφωνα με την πολιτική guided</a:t>
            </a:r>
          </a:p>
        </p:txBody>
      </p:sp>
      <p:sp>
        <p:nvSpPr>
          <p:cNvPr id="225" name="chunksize = round(remaining iterations/# threads)"/>
          <p:cNvSpPr txBox="1"/>
          <p:nvPr/>
        </p:nvSpPr>
        <p:spPr>
          <a:xfrm>
            <a:off x="508002" y="6146424"/>
            <a:ext cx="7780334" cy="4924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 lvl="1" indent="228600">
              <a:spcBef>
                <a:spcPts val="400"/>
              </a:spcBef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dirty="0" err="1"/>
              <a:t>chunksize</a:t>
            </a:r>
            <a:r>
              <a:rPr dirty="0"/>
              <a:t> = round(remaining iterations</a:t>
            </a:r>
            <a:r>
              <a:rPr lang="el-GR" dirty="0"/>
              <a:t> </a:t>
            </a:r>
            <a:r>
              <a:rPr dirty="0"/>
              <a:t>/</a:t>
            </a:r>
            <a:r>
              <a:rPr lang="el-GR" dirty="0"/>
              <a:t> </a:t>
            </a:r>
            <a:r>
              <a:rPr dirty="0"/>
              <a:t>#threads)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Rectangle 3"/>
          <p:cNvSpPr txBox="1">
            <a:spLocks noGrp="1"/>
          </p:cNvSpPr>
          <p:nvPr>
            <p:ph type="body" idx="1"/>
          </p:nvPr>
        </p:nvSpPr>
        <p:spPr>
          <a:xfrm>
            <a:off x="253999" y="808037"/>
            <a:ext cx="8647115" cy="5908273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400"/>
              </a:spcBef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>
              <a:spcBef>
                <a:spcPts val="400"/>
              </a:spcBef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>
              <a:spcBef>
                <a:spcPts val="400"/>
              </a:spcBef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Το σύστημα χρόνου εκτέλεσης διαβάζει τη μεταβλητή περιβάλλοντος </a:t>
            </a:r>
            <a:r>
              <a:rPr>
                <a:latin typeface="Courier"/>
                <a:ea typeface="Courier"/>
                <a:cs typeface="Courier"/>
                <a:sym typeface="Courier"/>
              </a:rPr>
              <a:t>OMP_SCHEDULE</a:t>
            </a:r>
            <a:r>
              <a:t> για να καθορίσει την πολιτική κατά το χρόνο εκτέλεσης του προγράμματος.</a:t>
            </a:r>
          </a:p>
          <a:p>
            <a:pPr>
              <a:spcBef>
                <a:spcPts val="400"/>
              </a:spcBef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Η μεταβλητή </a:t>
            </a:r>
            <a:r>
              <a:rPr>
                <a:latin typeface="Courier"/>
                <a:ea typeface="Courier"/>
                <a:cs typeface="Courier"/>
                <a:sym typeface="Courier"/>
              </a:rPr>
              <a:t>OMP_SCHEDULE</a:t>
            </a:r>
            <a:r>
              <a:t> μπορεί να πάρει τιμές σύμφωνες με τις πολιτικές static, dynamic και guided.</a:t>
            </a:r>
          </a:p>
          <a:p>
            <a:pPr>
              <a:spcBef>
                <a:spcPts val="400"/>
              </a:spcBef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Παραδείγματα</a:t>
            </a:r>
          </a:p>
          <a:p>
            <a:pPr marL="0" lvl="2" indent="457200" defTabSz="12700">
              <a:spcBef>
                <a:spcPts val="0"/>
              </a:spcBef>
              <a:buClrTx/>
              <a:buSz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0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$ export OMP_SCHEDULE="static,1"  </a:t>
            </a:r>
          </a:p>
          <a:p>
            <a:pPr marL="0" lvl="2" indent="457200" defTabSz="12700">
              <a:spcBef>
                <a:spcPts val="0"/>
              </a:spcBef>
              <a:buClrTx/>
              <a:buSz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0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$ export OMP_SCHEDULE="dynamic,4"</a:t>
            </a:r>
          </a:p>
          <a:p>
            <a:pPr marL="0" lvl="2" indent="457200" defTabSz="12700">
              <a:spcBef>
                <a:spcPts val="0"/>
              </a:spcBef>
              <a:buClrTx/>
              <a:buSzTx/>
              <a:buNone/>
              <a:tabLst>
                <a:tab pos="355600" algn="l"/>
                <a:tab pos="711200" algn="l"/>
                <a:tab pos="1066800" algn="l"/>
                <a:tab pos="1422400" algn="l"/>
                <a:tab pos="1778000" algn="l"/>
                <a:tab pos="2133600" algn="l"/>
                <a:tab pos="2489200" algn="l"/>
                <a:tab pos="2844800" algn="l"/>
                <a:tab pos="3200400" algn="l"/>
                <a:tab pos="3556000" algn="l"/>
                <a:tab pos="3911600" algn="l"/>
                <a:tab pos="4267200" algn="l"/>
              </a:tabLst>
              <a:defRPr sz="20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$ export OMP_SCHEDULE="guided"    </a:t>
            </a:r>
          </a:p>
        </p:txBody>
      </p:sp>
      <p:sp>
        <p:nvSpPr>
          <p:cNvPr id="228" name="Text Box 23"/>
          <p:cNvSpPr txBox="1">
            <a:spLocks noGrp="1"/>
          </p:cNvSpPr>
          <p:nvPr>
            <p:ph type="sldNum" sz="quarter" idx="2"/>
          </p:nvPr>
        </p:nvSpPr>
        <p:spPr>
          <a:xfrm>
            <a:off x="8163243" y="6426200"/>
            <a:ext cx="256541" cy="27546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14</a:t>
            </a:fld>
            <a:endParaRPr/>
          </a:p>
        </p:txBody>
      </p:sp>
      <p:sp>
        <p:nvSpPr>
          <p:cNvPr id="229" name="Rectang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Πολιτική runtime</a:t>
            </a:r>
          </a:p>
        </p:txBody>
      </p:sp>
      <p:sp>
        <p:nvSpPr>
          <p:cNvPr id="230" name="Rectangle 4"/>
          <p:cNvSpPr txBox="1"/>
          <p:nvPr/>
        </p:nvSpPr>
        <p:spPr>
          <a:xfrm>
            <a:off x="129910" y="814619"/>
            <a:ext cx="8647114" cy="965071"/>
          </a:xfrm>
          <a:prstGeom prst="rect">
            <a:avLst/>
          </a:prstGeom>
          <a:solidFill>
            <a:srgbClr val="FFFCE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pPr algn="l" defTabSz="344804">
              <a:tabLst>
                <a:tab pos="342900" algn="l"/>
              </a:tabLst>
              <a:defRPr sz="1800" b="1">
                <a:solidFill>
                  <a:srgbClr val="777897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#pragma omp parallel for num_threads(3) schedule(runtime)</a:t>
            </a:r>
            <a:endParaRPr>
              <a:solidFill>
                <a:srgbClr val="000000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</a:t>
            </a:r>
            <a:r>
              <a:rPr>
                <a:solidFill>
                  <a:srgbClr val="36568A"/>
                </a:solidFill>
              </a:rPr>
              <a:t>for</a:t>
            </a:r>
            <a:r>
              <a:t> (</a:t>
            </a:r>
            <a:r>
              <a:rPr>
                <a:solidFill>
                  <a:srgbClr val="36568A"/>
                </a:solidFill>
              </a:rPr>
              <a:t>int</a:t>
            </a:r>
            <a:r>
              <a:t> i = </a:t>
            </a:r>
            <a:r>
              <a:rPr>
                <a:solidFill>
                  <a:srgbClr val="36568A"/>
                </a:solidFill>
              </a:rPr>
              <a:t>0</a:t>
            </a:r>
            <a:r>
              <a:t>; i &lt;= 11; i++)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A[i] = do_work(i);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Rectangle 2"/>
          <p:cNvSpPr txBox="1">
            <a:spLocks noGrp="1"/>
          </p:cNvSpPr>
          <p:nvPr>
            <p:ph type="title"/>
          </p:nvPr>
        </p:nvSpPr>
        <p:spPr>
          <a:xfrm>
            <a:off x="284163" y="0"/>
            <a:ext cx="8588376" cy="685800"/>
          </a:xfrm>
          <a:prstGeom prst="rect">
            <a:avLst/>
          </a:prstGeom>
        </p:spPr>
        <p:txBody>
          <a:bodyPr/>
          <a:lstStyle/>
          <a:p>
            <a:pPr lvl="1"/>
            <a:r>
              <a:t>Σύνοψη - Επιλογή Πολιτικής</a:t>
            </a:r>
          </a:p>
        </p:txBody>
      </p:sp>
      <p:sp>
        <p:nvSpPr>
          <p:cNvPr id="233" name="Rectangle 3"/>
          <p:cNvSpPr txBox="1">
            <a:spLocks noGrp="1"/>
          </p:cNvSpPr>
          <p:nvPr>
            <p:ph type="body" idx="1"/>
          </p:nvPr>
        </p:nvSpPr>
        <p:spPr>
          <a:xfrm>
            <a:off x="253999" y="808037"/>
            <a:ext cx="8647115" cy="590120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>
                <a:latin typeface="+mn-lt"/>
                <a:ea typeface="+mn-ea"/>
                <a:cs typeface="+mn-cs"/>
                <a:sym typeface="Helvetica"/>
              </a:defRPr>
            </a:pPr>
            <a:r>
              <a:t>Το OpenMP μοιράζει αυτόματα τις επαναλήψεις των βρόχων</a:t>
            </a:r>
          </a:p>
          <a:p>
            <a:pPr>
              <a:defRPr>
                <a:latin typeface="+mn-lt"/>
                <a:ea typeface="+mn-ea"/>
                <a:cs typeface="+mn-cs"/>
                <a:sym typeface="Helvetica"/>
              </a:defRPr>
            </a:pPr>
            <a:r>
              <a:t>Εξ’ ορισμού οι επαναλήψεις χωρίζονται σε τμήματα ίσου μεγέθους, με ένα τμήμα για κάθε νήμα</a:t>
            </a:r>
          </a:p>
          <a:p>
            <a:pPr>
              <a:defRPr>
                <a:latin typeface="+mn-lt"/>
                <a:ea typeface="+mn-ea"/>
                <a:cs typeface="+mn-cs"/>
                <a:sym typeface="Helvetica"/>
              </a:defRPr>
            </a:pPr>
            <a:r>
              <a:t>Επειδή η παραπάνω πολιτική δεν είναι πάντα η καλύτερη, το OpenMP προσφέρει μία ποικιλία επιλογών</a:t>
            </a:r>
          </a:p>
          <a:p>
            <a:pPr>
              <a:defRPr>
                <a:latin typeface="+mn-lt"/>
                <a:ea typeface="+mn-ea"/>
                <a:cs typeface="+mn-cs"/>
                <a:sym typeface="Helvetica"/>
              </a:defRPr>
            </a:pPr>
            <a:r>
              <a:t>Αν οι επαναλήψεις απαιτούν τον ίδιο περίπου χρόνο, η στατική πολιτική είναι η καλύτερη </a:t>
            </a:r>
            <a:r>
              <a:rPr i="1"/>
              <a:t>και έχει μικρότερη επιβάρυνση</a:t>
            </a:r>
          </a:p>
        </p:txBody>
      </p:sp>
      <p:sp>
        <p:nvSpPr>
          <p:cNvPr id="234" name="Text Box 23"/>
          <p:cNvSpPr txBox="1">
            <a:spLocks noGrp="1"/>
          </p:cNvSpPr>
          <p:nvPr>
            <p:ph type="sldNum" sz="quarter" idx="2"/>
          </p:nvPr>
        </p:nvSpPr>
        <p:spPr>
          <a:xfrm>
            <a:off x="8163243" y="6426200"/>
            <a:ext cx="256541" cy="27546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15</a:t>
            </a:fld>
            <a:endParaRPr/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Rectangle 2"/>
          <p:cNvSpPr txBox="1">
            <a:spLocks noGrp="1"/>
          </p:cNvSpPr>
          <p:nvPr>
            <p:ph type="title"/>
          </p:nvPr>
        </p:nvSpPr>
        <p:spPr>
          <a:xfrm>
            <a:off x="284163" y="0"/>
            <a:ext cx="8588376" cy="685800"/>
          </a:xfrm>
          <a:prstGeom prst="rect">
            <a:avLst/>
          </a:prstGeom>
        </p:spPr>
        <p:txBody>
          <a:bodyPr/>
          <a:lstStyle/>
          <a:p>
            <a:pPr lvl="1"/>
            <a:r>
              <a:t>Σύνοψη - Επιλογή Πολιτικής</a:t>
            </a:r>
          </a:p>
        </p:txBody>
      </p:sp>
      <p:sp>
        <p:nvSpPr>
          <p:cNvPr id="237" name="Rectangle 3"/>
          <p:cNvSpPr txBox="1">
            <a:spLocks noGrp="1"/>
          </p:cNvSpPr>
          <p:nvPr>
            <p:ph type="body" idx="1"/>
          </p:nvPr>
        </p:nvSpPr>
        <p:spPr>
          <a:xfrm>
            <a:off x="253999" y="808037"/>
            <a:ext cx="8647115" cy="590120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>
                <a:latin typeface="+mn-lt"/>
                <a:ea typeface="+mn-ea"/>
                <a:cs typeface="+mn-cs"/>
                <a:sym typeface="Helvetica"/>
              </a:defRPr>
            </a:pPr>
            <a:r>
              <a:t>Αν ο χρόνος κάθε επανάληψης διαφέρει σημαντικά, η δυναμική πολιτική (dynamic) είναι πιο αποδοτική</a:t>
            </a:r>
          </a:p>
          <a:p>
            <a:pPr>
              <a:defRPr>
                <a:latin typeface="+mn-lt"/>
                <a:ea typeface="+mn-ea"/>
                <a:cs typeface="+mn-cs"/>
                <a:sym typeface="Helvetica"/>
              </a:defRPr>
            </a:pPr>
            <a:r>
              <a:t>Ο ρητός ορισμός του μεγέθους των τμήματων (</a:t>
            </a:r>
            <a:r>
              <a:rPr i="1"/>
              <a:t>chunksize</a:t>
            </a:r>
            <a:r>
              <a:t>) ή η χρήση της πολιτικής guided αποτελούν επιπλέον επιλογές</a:t>
            </a:r>
          </a:p>
          <a:p>
            <a:pPr>
              <a:defRPr>
                <a:latin typeface="+mn-lt"/>
                <a:ea typeface="+mn-ea"/>
                <a:cs typeface="+mn-cs"/>
                <a:sym typeface="Helvetica"/>
              </a:defRPr>
            </a:pPr>
            <a:r>
              <a:t>Η επιλογή της καλύτερης πολιτικής εξαρτάται σημαντικά από την κατανόηση της συμπεριφοράς του βρόχου</a:t>
            </a:r>
          </a:p>
        </p:txBody>
      </p:sp>
      <p:sp>
        <p:nvSpPr>
          <p:cNvPr id="238" name="Text Box 23"/>
          <p:cNvSpPr txBox="1">
            <a:spLocks noGrp="1"/>
          </p:cNvSpPr>
          <p:nvPr>
            <p:ph type="sldNum" sz="quarter" idx="2"/>
          </p:nvPr>
        </p:nvSpPr>
        <p:spPr>
          <a:xfrm>
            <a:off x="8163243" y="6426200"/>
            <a:ext cx="256541" cy="27546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16</a:t>
            </a:fld>
            <a:endParaRPr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Rectangle 2"/>
          <p:cNvSpPr txBox="1">
            <a:spLocks noGrp="1"/>
          </p:cNvSpPr>
          <p:nvPr>
            <p:ph type="title"/>
          </p:nvPr>
        </p:nvSpPr>
        <p:spPr>
          <a:xfrm>
            <a:off x="284163" y="0"/>
            <a:ext cx="8588376" cy="685800"/>
          </a:xfrm>
          <a:prstGeom prst="rect">
            <a:avLst/>
          </a:prstGeom>
        </p:spPr>
        <p:txBody>
          <a:bodyPr/>
          <a:lstStyle/>
          <a:p>
            <a:pPr lvl="1"/>
            <a:r>
              <a:t>Ερωτήματα</a:t>
            </a:r>
          </a:p>
        </p:txBody>
      </p:sp>
      <p:sp>
        <p:nvSpPr>
          <p:cNvPr id="241" name="Rectangle 3"/>
          <p:cNvSpPr txBox="1">
            <a:spLocks noGrp="1"/>
          </p:cNvSpPr>
          <p:nvPr>
            <p:ph type="body" idx="1"/>
          </p:nvPr>
        </p:nvSpPr>
        <p:spPr>
          <a:xfrm>
            <a:off x="253999" y="808037"/>
            <a:ext cx="8647115" cy="5901202"/>
          </a:xfrm>
          <a:prstGeom prst="rect">
            <a:avLst/>
          </a:prstGeom>
        </p:spPr>
        <p:txBody>
          <a:bodyPr/>
          <a:lstStyle/>
          <a:p>
            <a:pPr marL="374315" indent="-374315">
              <a:buClrTx/>
              <a:buAutoNum type="arabicPeriod"/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Επιβαρύνσεις χρονοπρογραμματισμού βρόχων</a:t>
            </a:r>
          </a:p>
          <a:p>
            <a:pPr marL="374315" indent="-374315">
              <a:buClrTx/>
              <a:buAutoNum type="arabicPeriod"/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Τρόπος υλοποίησης πολιτικών</a:t>
            </a:r>
          </a:p>
          <a:p>
            <a:pPr marL="374315" indent="-374315">
              <a:buClrTx/>
              <a:buAutoNum type="arabicPeriod"/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Συσχέτιση χρονοπρογραμματισμού επαναλήψεων και υλικού</a:t>
            </a:r>
          </a:p>
        </p:txBody>
      </p:sp>
      <p:sp>
        <p:nvSpPr>
          <p:cNvPr id="242" name="Στόχος - κίνητρο: &quot;Δεν πρέπει να μας αρκεί να γνωρίζουμε τη χρήση του OpenMP. Είναι σημαντικό να γνωρίζουμε πώς λειτουργεί και υλοποιείται εσωτερικά&quot;"/>
          <p:cNvSpPr txBox="1"/>
          <p:nvPr/>
        </p:nvSpPr>
        <p:spPr>
          <a:xfrm>
            <a:off x="284163" y="5318037"/>
            <a:ext cx="8647115" cy="6463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9" rIns="45719">
            <a:spAutoFit/>
          </a:bodyPr>
          <a:lstStyle>
            <a:lvl1pPr>
              <a:defRPr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el-GR" sz="1800"/>
              <a:t>Στόχος - κίνητρο: "Δεν πρέπει να μας αρκεί να γνωρίζουμε τη χρήση του OpenMP. </a:t>
            </a:r>
          </a:p>
          <a:p>
            <a:r>
              <a:rPr lang="el-GR" sz="1800"/>
              <a:t>Είναι σημαντικό να γνωρίζουμε πώς λειτουργεί και υλοποιείται εσωτερικά"</a:t>
            </a:r>
          </a:p>
        </p:txBody>
      </p:sp>
      <p:sp>
        <p:nvSpPr>
          <p:cNvPr id="243" name="Text Box 23"/>
          <p:cNvSpPr txBox="1">
            <a:spLocks noGrp="1"/>
          </p:cNvSpPr>
          <p:nvPr>
            <p:ph type="sldNum" sz="quarter" idx="2"/>
          </p:nvPr>
        </p:nvSpPr>
        <p:spPr>
          <a:xfrm>
            <a:off x="8163243" y="6426200"/>
            <a:ext cx="256541" cy="27546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17</a:t>
            </a:fld>
            <a:endParaRPr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Rectangle 2"/>
          <p:cNvSpPr txBox="1">
            <a:spLocks noGrp="1"/>
          </p:cNvSpPr>
          <p:nvPr>
            <p:ph type="title"/>
          </p:nvPr>
        </p:nvSpPr>
        <p:spPr>
          <a:xfrm>
            <a:off x="284163" y="0"/>
            <a:ext cx="8588376" cy="685800"/>
          </a:xfrm>
          <a:prstGeom prst="rect">
            <a:avLst/>
          </a:prstGeom>
        </p:spPr>
        <p:txBody>
          <a:bodyPr/>
          <a:lstStyle/>
          <a:p>
            <a:pPr lvl="1" defTabSz="868680">
              <a:defRPr sz="3420"/>
            </a:pPr>
            <a:r>
              <a:t>1. Επιβαρύνσεις Χρονοπρογραμματισμού</a:t>
            </a:r>
          </a:p>
        </p:txBody>
      </p:sp>
      <p:sp>
        <p:nvSpPr>
          <p:cNvPr id="246" name="Rectangle 3"/>
          <p:cNvSpPr txBox="1">
            <a:spLocks noGrp="1"/>
          </p:cNvSpPr>
          <p:nvPr>
            <p:ph type="body" idx="1"/>
          </p:nvPr>
        </p:nvSpPr>
        <p:spPr>
          <a:xfrm>
            <a:off x="253999" y="808037"/>
            <a:ext cx="8647115" cy="5901202"/>
          </a:xfrm>
          <a:prstGeom prst="rect">
            <a:avLst/>
          </a:prstGeom>
        </p:spPr>
        <p:txBody>
          <a:bodyPr/>
          <a:lstStyle/>
          <a:p>
            <a:pPr marL="318897" indent="-318897" defTabSz="850391">
              <a:defRPr sz="2604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Αρχικός σειριακός κώδικας</a:t>
            </a:r>
          </a:p>
          <a:p>
            <a:pPr marL="318897" indent="-318897" defTabSz="850391">
              <a:defRPr sz="2604"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 marL="318897" indent="-318897" defTabSz="850391">
              <a:defRPr sz="2604"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 marL="318897" indent="-318897" defTabSz="850391">
              <a:defRPr sz="2604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Για n = 20000, χρόνος εκτέλεσης = 3.82 seconds</a:t>
            </a:r>
          </a:p>
          <a:p>
            <a:pPr marL="318897" indent="-318897" defTabSz="850391">
              <a:defRPr sz="2604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Μέσος χρόνος ανά επανάληψη = 0.191 ms = 191 μs </a:t>
            </a:r>
          </a:p>
          <a:p>
            <a:pPr marL="318897" indent="-318897" defTabSz="850391">
              <a:defRPr sz="2604"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 marL="318897" indent="-318897" defTabSz="850391">
              <a:spcBef>
                <a:spcPts val="500"/>
              </a:spcBef>
              <a:defRPr sz="2604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Πόσο είναι το κόστος του χρονοπρογραμματισμού και του OpenMP γενικότερα;</a:t>
            </a:r>
          </a:p>
          <a:p>
            <a:pPr marL="318897" indent="-318897" defTabSz="850391">
              <a:spcBef>
                <a:spcPts val="500"/>
              </a:spcBef>
              <a:defRPr sz="2604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Τα μετροπρογράμματα EPCC παρέχουν μετρήσεις των επιβαρύνσεων για όλες τις εντολές του OpenMP</a:t>
            </a:r>
          </a:p>
          <a:p>
            <a:pPr marL="744093" lvl="1" indent="-318897" defTabSz="850391">
              <a:spcBef>
                <a:spcPts val="500"/>
              </a:spcBef>
              <a:buChar char="•"/>
              <a:defRPr sz="2418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συγχρονισμός, χρονοπρογραμματισμός βρόχων, μοντέλο εργασιών (tasking)  </a:t>
            </a:r>
          </a:p>
          <a:p>
            <a:pPr marL="744093" lvl="1" indent="-318897" defTabSz="850391">
              <a:spcBef>
                <a:spcPts val="500"/>
              </a:spcBef>
              <a:buChar char="•"/>
              <a:defRPr sz="2232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κώδικας: </a:t>
            </a:r>
            <a:r>
              <a:rPr u="sng">
                <a:solidFill>
                  <a:srgbClr val="0033CC"/>
                </a:solidFill>
                <a:uFill>
                  <a:solidFill>
                    <a:srgbClr val="0033CC"/>
                  </a:solidFill>
                </a:uFill>
                <a:hlinkClick r:id="rId2"/>
              </a:rPr>
              <a:t>https://www.epcc.ed.ac.uk/</a:t>
            </a:r>
          </a:p>
        </p:txBody>
      </p:sp>
      <p:sp>
        <p:nvSpPr>
          <p:cNvPr id="247" name="Rectangle 4"/>
          <p:cNvSpPr txBox="1"/>
          <p:nvPr/>
        </p:nvSpPr>
        <p:spPr>
          <a:xfrm>
            <a:off x="129910" y="1271819"/>
            <a:ext cx="8647114" cy="955047"/>
          </a:xfrm>
          <a:prstGeom prst="rect">
            <a:avLst/>
          </a:prstGeom>
          <a:solidFill>
            <a:srgbClr val="FFFCE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sum = </a:t>
            </a:r>
            <a:r>
              <a:rPr>
                <a:solidFill>
                  <a:srgbClr val="36568A"/>
                </a:solidFill>
              </a:rPr>
              <a:t>0.0</a:t>
            </a:r>
            <a:r>
              <a:t>;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</a:t>
            </a:r>
            <a:r>
              <a:rPr>
                <a:solidFill>
                  <a:srgbClr val="36568A"/>
                </a:solidFill>
              </a:rPr>
              <a:t>for</a:t>
            </a:r>
            <a:r>
              <a:t> (</a:t>
            </a:r>
            <a:r>
              <a:rPr>
                <a:solidFill>
                  <a:srgbClr val="36568A"/>
                </a:solidFill>
              </a:rPr>
              <a:t>int</a:t>
            </a:r>
            <a:r>
              <a:t> i = </a:t>
            </a:r>
            <a:r>
              <a:rPr>
                <a:solidFill>
                  <a:srgbClr val="36568A"/>
                </a:solidFill>
              </a:rPr>
              <a:t>0</a:t>
            </a:r>
            <a:r>
              <a:t>; i &lt;= n; i++)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sum += f(i);</a:t>
            </a:r>
          </a:p>
        </p:txBody>
      </p:sp>
      <p:sp>
        <p:nvSpPr>
          <p:cNvPr id="248" name="Text Box 23"/>
          <p:cNvSpPr txBox="1">
            <a:spLocks noGrp="1"/>
          </p:cNvSpPr>
          <p:nvPr>
            <p:ph type="sldNum" sz="quarter" idx="2"/>
          </p:nvPr>
        </p:nvSpPr>
        <p:spPr>
          <a:xfrm>
            <a:off x="8163243" y="6426200"/>
            <a:ext cx="256541" cy="27546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18</a:t>
            </a:fld>
            <a:endParaRPr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Rectangle 3"/>
          <p:cNvSpPr txBox="1">
            <a:spLocks noGrp="1"/>
          </p:cNvSpPr>
          <p:nvPr>
            <p:ph type="body" idx="1"/>
          </p:nvPr>
        </p:nvSpPr>
        <p:spPr>
          <a:xfrm>
            <a:off x="253999" y="808037"/>
            <a:ext cx="8647115" cy="5779758"/>
          </a:xfrm>
          <a:prstGeom prst="rect">
            <a:avLst/>
          </a:prstGeom>
        </p:spPr>
        <p:txBody>
          <a:bodyPr/>
          <a:lstStyle/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Πολυεπεξεργαστικό σύστημα με 24 πυρήνες</a:t>
            </a:r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Οι επιβαρύνσεις είναι της τάξης των microseconds</a:t>
            </a:r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Τυπικό laptop με 2 νήματα </a:t>
            </a:r>
          </a:p>
          <a:p>
            <a:pPr marL="800100" lvl="1" indent="-342900">
              <a:buChar char="•"/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συνολική επιβάρυνση ~15 μs ανεξαρτήτου πολιτικής</a:t>
            </a:r>
          </a:p>
        </p:txBody>
      </p:sp>
      <p:sp>
        <p:nvSpPr>
          <p:cNvPr id="251" name="Rectangle 2"/>
          <p:cNvSpPr txBox="1">
            <a:spLocks noGrp="1"/>
          </p:cNvSpPr>
          <p:nvPr>
            <p:ph type="title"/>
          </p:nvPr>
        </p:nvSpPr>
        <p:spPr>
          <a:xfrm>
            <a:off x="284163" y="0"/>
            <a:ext cx="8588376" cy="685800"/>
          </a:xfrm>
          <a:prstGeom prst="rect">
            <a:avLst/>
          </a:prstGeom>
        </p:spPr>
        <p:txBody>
          <a:bodyPr/>
          <a:lstStyle/>
          <a:p>
            <a:pPr lvl="1"/>
            <a:r>
              <a:t>Τυπικές επιβαρύνσεις OpenMP</a:t>
            </a:r>
          </a:p>
        </p:txBody>
      </p:sp>
      <p:pic>
        <p:nvPicPr>
          <p:cNvPr id="252" name="Screen Shot 2018-01-13 at 23.57.45.png" descr="Screen Shot 2018-01-13 at 23.57.45.png"/>
          <p:cNvPicPr>
            <a:picLocks noChangeAspect="1"/>
          </p:cNvPicPr>
          <p:nvPr/>
        </p:nvPicPr>
        <p:blipFill>
          <a:blip r:embed="rId2"/>
          <a:srcRect r="2076"/>
          <a:stretch>
            <a:fillRect/>
          </a:stretch>
        </p:blipFill>
        <p:spPr>
          <a:xfrm>
            <a:off x="80635" y="1470418"/>
            <a:ext cx="8982730" cy="2698625"/>
          </a:xfrm>
          <a:prstGeom prst="rect">
            <a:avLst/>
          </a:prstGeom>
          <a:ln w="12700">
            <a:miter lim="400000"/>
          </a:ln>
        </p:spPr>
      </p:pic>
      <p:sp>
        <p:nvSpPr>
          <p:cNvPr id="253" name="Text Box 23"/>
          <p:cNvSpPr txBox="1">
            <a:spLocks noGrp="1"/>
          </p:cNvSpPr>
          <p:nvPr>
            <p:ph type="sldNum" sz="quarter" idx="2"/>
          </p:nvPr>
        </p:nvSpPr>
        <p:spPr>
          <a:xfrm>
            <a:off x="8163243" y="6426200"/>
            <a:ext cx="256541" cy="27546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19</a:t>
            </a:fld>
            <a:endParaRPr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Rectangle 2"/>
          <p:cNvSpPr txBox="1">
            <a:spLocks noGrp="1"/>
          </p:cNvSpPr>
          <p:nvPr>
            <p:ph type="title"/>
          </p:nvPr>
        </p:nvSpPr>
        <p:spPr>
          <a:xfrm>
            <a:off x="284163" y="0"/>
            <a:ext cx="8588376" cy="685800"/>
          </a:xfrm>
          <a:prstGeom prst="rect">
            <a:avLst/>
          </a:prstGeom>
        </p:spPr>
        <p:txBody>
          <a:bodyPr/>
          <a:lstStyle/>
          <a:p>
            <a:r>
              <a:t>Περίληψη</a:t>
            </a:r>
          </a:p>
        </p:txBody>
      </p:sp>
      <p:sp>
        <p:nvSpPr>
          <p:cNvPr id="156" name="Rectangle 3"/>
          <p:cNvSpPr txBox="1">
            <a:spLocks noGrp="1"/>
          </p:cNvSpPr>
          <p:nvPr>
            <p:ph type="body" idx="1"/>
          </p:nvPr>
        </p:nvSpPr>
        <p:spPr>
          <a:xfrm>
            <a:off x="253999" y="808037"/>
            <a:ext cx="8647115" cy="577975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Χρονοπρογραμματισμός βρόχων στο OpenMP</a:t>
            </a:r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Διαθέσιμες πολιτικές και χαρακτηριστικά τους</a:t>
            </a:r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Σύνοψη - Επιλογή κατάλληλης πολιτικής </a:t>
            </a:r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Επιμέρους ερωτήματα</a:t>
            </a:r>
          </a:p>
          <a:p>
            <a:pPr marL="800100" lvl="1" indent="-342900">
              <a:buChar char="•"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Επιβαρύνσεις χρονοπρογραμματισμού βρόχων</a:t>
            </a:r>
          </a:p>
          <a:p>
            <a:pPr marL="800100" lvl="1" indent="-342900">
              <a:buChar char="•"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Τρόπος υλοποίησης πολιτικών</a:t>
            </a:r>
          </a:p>
          <a:p>
            <a:pPr marL="800100" lvl="1" indent="-342900">
              <a:buChar char="•"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Συσχέτιση χρονοπρογραμματισμού και υλικού</a:t>
            </a:r>
          </a:p>
        </p:txBody>
      </p:sp>
      <p:sp>
        <p:nvSpPr>
          <p:cNvPr id="157" name="Text Box 23"/>
          <p:cNvSpPr txBox="1">
            <a:spLocks noGrp="1"/>
          </p:cNvSpPr>
          <p:nvPr>
            <p:ph type="sldNum" sz="quarter" idx="2"/>
          </p:nvPr>
        </p:nvSpPr>
        <p:spPr>
          <a:xfrm>
            <a:off x="8201343" y="6426200"/>
            <a:ext cx="180341" cy="27546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Rectangle 3"/>
          <p:cNvSpPr txBox="1"/>
          <p:nvPr/>
        </p:nvSpPr>
        <p:spPr>
          <a:xfrm>
            <a:off x="253999" y="808037"/>
            <a:ext cx="8647115" cy="5901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pPr marL="342900" indent="-342900" algn="l">
              <a:spcBef>
                <a:spcPts val="600"/>
              </a:spcBef>
              <a:buClr>
                <a:schemeClr val="accent2"/>
              </a:buClr>
              <a:buSzPct val="100000"/>
              <a:buChar char="•"/>
              <a:defRPr sz="2800">
                <a:latin typeface="+mn-lt"/>
                <a:ea typeface="+mn-ea"/>
                <a:cs typeface="+mn-cs"/>
                <a:sym typeface="Helvetica"/>
              </a:defRPr>
            </a:pPr>
            <a:r>
              <a:t>Μας δίνεται ο παρακάτω κώδικας</a:t>
            </a:r>
          </a:p>
          <a:p>
            <a:pPr marL="342900" indent="-342900" algn="l">
              <a:spcBef>
                <a:spcPts val="600"/>
              </a:spcBef>
              <a:buClr>
                <a:schemeClr val="accent2"/>
              </a:buClr>
              <a:buSzPct val="100000"/>
              <a:buChar char="•"/>
              <a:defRPr sz="28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  <a:p>
            <a:pPr marL="342900" indent="-342900" algn="l">
              <a:spcBef>
                <a:spcPts val="600"/>
              </a:spcBef>
              <a:buClr>
                <a:schemeClr val="accent2"/>
              </a:buClr>
              <a:buSzPct val="100000"/>
              <a:buChar char="•"/>
              <a:defRPr sz="28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  <a:p>
            <a:pPr marL="342900" indent="-342900" algn="l">
              <a:spcBef>
                <a:spcPts val="600"/>
              </a:spcBef>
              <a:buClr>
                <a:schemeClr val="accent2"/>
              </a:buClr>
              <a:buSzPct val="100000"/>
              <a:buChar char="•"/>
              <a:defRPr sz="2800">
                <a:latin typeface="+mn-lt"/>
                <a:ea typeface="+mn-ea"/>
                <a:cs typeface="+mn-cs"/>
                <a:sym typeface="Helvetica"/>
              </a:defRPr>
            </a:pPr>
            <a:r>
              <a:t>Πως μπορεί να υλοποιηθεί χωρίς τη χρήση οποιαδήποτε δομής διαμοίρασης του OpenMP?</a:t>
            </a:r>
          </a:p>
        </p:txBody>
      </p:sp>
      <p:sp>
        <p:nvSpPr>
          <p:cNvPr id="256" name="Text Box 23"/>
          <p:cNvSpPr txBox="1">
            <a:spLocks noGrp="1"/>
          </p:cNvSpPr>
          <p:nvPr>
            <p:ph type="sldNum" sz="quarter" idx="2"/>
          </p:nvPr>
        </p:nvSpPr>
        <p:spPr>
          <a:xfrm>
            <a:off x="8163243" y="6426200"/>
            <a:ext cx="256541" cy="27546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20</a:t>
            </a:fld>
            <a:endParaRPr/>
          </a:p>
        </p:txBody>
      </p:sp>
      <p:sp>
        <p:nvSpPr>
          <p:cNvPr id="257" name="Rectangle 2"/>
          <p:cNvSpPr txBox="1">
            <a:spLocks noGrp="1"/>
          </p:cNvSpPr>
          <p:nvPr>
            <p:ph type="title"/>
          </p:nvPr>
        </p:nvSpPr>
        <p:spPr>
          <a:xfrm>
            <a:off x="284163" y="0"/>
            <a:ext cx="8588376" cy="685800"/>
          </a:xfrm>
          <a:prstGeom prst="rect">
            <a:avLst/>
          </a:prstGeom>
        </p:spPr>
        <p:txBody>
          <a:bodyPr/>
          <a:lstStyle/>
          <a:p>
            <a:r>
              <a:t>2. Υλοποίηση Δυναμικής Πολιτικής</a:t>
            </a:r>
          </a:p>
        </p:txBody>
      </p:sp>
      <p:sp>
        <p:nvSpPr>
          <p:cNvPr id="258" name="Rectangle 4"/>
          <p:cNvSpPr txBox="1"/>
          <p:nvPr/>
        </p:nvSpPr>
        <p:spPr>
          <a:xfrm>
            <a:off x="129910" y="1326853"/>
            <a:ext cx="8647114" cy="965070"/>
          </a:xfrm>
          <a:prstGeom prst="rect">
            <a:avLst/>
          </a:prstGeom>
          <a:solidFill>
            <a:srgbClr val="FFFCE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pPr algn="l" defTabSz="344804">
              <a:tabLst>
                <a:tab pos="342900" algn="l"/>
              </a:tabLst>
              <a:defRPr sz="1800" b="1">
                <a:solidFill>
                  <a:srgbClr val="777897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#pragma omp parallel for schedule(dynamic,1)</a:t>
            </a:r>
            <a:endParaRPr>
              <a:solidFill>
                <a:srgbClr val="000000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</a:t>
            </a:r>
            <a:r>
              <a:rPr>
                <a:solidFill>
                  <a:srgbClr val="36568A"/>
                </a:solidFill>
              </a:rPr>
              <a:t>for</a:t>
            </a:r>
            <a:r>
              <a:t> (</a:t>
            </a:r>
            <a:r>
              <a:rPr>
                <a:solidFill>
                  <a:srgbClr val="36568A"/>
                </a:solidFill>
              </a:rPr>
              <a:t>int</a:t>
            </a:r>
            <a:r>
              <a:t> i = </a:t>
            </a:r>
            <a:r>
              <a:rPr>
                <a:solidFill>
                  <a:srgbClr val="36568A"/>
                </a:solidFill>
              </a:rPr>
              <a:t>0</a:t>
            </a:r>
            <a:r>
              <a:t>; i &lt; N; i++)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A[i] = do_work(i);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Text Box 23"/>
          <p:cNvSpPr txBox="1">
            <a:spLocks noGrp="1"/>
          </p:cNvSpPr>
          <p:nvPr>
            <p:ph type="sldNum" sz="quarter" idx="2"/>
          </p:nvPr>
        </p:nvSpPr>
        <p:spPr>
          <a:xfrm>
            <a:off x="8163243" y="6426200"/>
            <a:ext cx="256541" cy="27546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21</a:t>
            </a:fld>
            <a:endParaRPr/>
          </a:p>
        </p:txBody>
      </p:sp>
      <p:sp>
        <p:nvSpPr>
          <p:cNvPr id="261" name="Rectangle 2"/>
          <p:cNvSpPr txBox="1">
            <a:spLocks noGrp="1"/>
          </p:cNvSpPr>
          <p:nvPr>
            <p:ph type="title"/>
          </p:nvPr>
        </p:nvSpPr>
        <p:spPr>
          <a:xfrm>
            <a:off x="284163" y="0"/>
            <a:ext cx="8588376" cy="685800"/>
          </a:xfrm>
          <a:prstGeom prst="rect">
            <a:avLst/>
          </a:prstGeom>
        </p:spPr>
        <p:txBody>
          <a:bodyPr/>
          <a:lstStyle/>
          <a:p>
            <a:r>
              <a:t>Υλοποίηση Δυναμικής Πολιτικής</a:t>
            </a:r>
          </a:p>
        </p:txBody>
      </p:sp>
      <p:pic>
        <p:nvPicPr>
          <p:cNvPr id="262" name="Line Line" descr="Line Line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432167" y="1766306"/>
            <a:ext cx="696900" cy="377634"/>
          </a:xfrm>
          <a:prstGeom prst="rect">
            <a:avLst/>
          </a:prstGeom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</p:pic>
      <p:sp>
        <p:nvSpPr>
          <p:cNvPr id="263" name="Μία πιθανή λύση"/>
          <p:cNvSpPr txBox="1"/>
          <p:nvPr/>
        </p:nvSpPr>
        <p:spPr>
          <a:xfrm>
            <a:off x="3646788" y="1807803"/>
            <a:ext cx="3092775" cy="421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2200">
                <a:solidFill>
                  <a:srgbClr val="FF26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Μία πιθανή λύση</a:t>
            </a:r>
          </a:p>
        </p:txBody>
      </p:sp>
      <p:sp>
        <p:nvSpPr>
          <p:cNvPr id="264" name="Rectangle 4"/>
          <p:cNvSpPr txBox="1"/>
          <p:nvPr/>
        </p:nvSpPr>
        <p:spPr>
          <a:xfrm>
            <a:off x="129910" y="869653"/>
            <a:ext cx="8647114" cy="965070"/>
          </a:xfrm>
          <a:prstGeom prst="rect">
            <a:avLst/>
          </a:prstGeom>
          <a:solidFill>
            <a:srgbClr val="FFFCE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pPr algn="l" defTabSz="344804">
              <a:tabLst>
                <a:tab pos="342900" algn="l"/>
              </a:tabLst>
              <a:defRPr sz="1800" b="1">
                <a:solidFill>
                  <a:srgbClr val="777897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#pragma omp parallel for schedule(dynamic,1)</a:t>
            </a:r>
            <a:endParaRPr>
              <a:solidFill>
                <a:srgbClr val="000000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</a:t>
            </a:r>
            <a:r>
              <a:rPr>
                <a:solidFill>
                  <a:srgbClr val="36568A"/>
                </a:solidFill>
              </a:rPr>
              <a:t>for</a:t>
            </a:r>
            <a:r>
              <a:t> (</a:t>
            </a:r>
            <a:r>
              <a:rPr>
                <a:solidFill>
                  <a:srgbClr val="36568A"/>
                </a:solidFill>
              </a:rPr>
              <a:t>int</a:t>
            </a:r>
            <a:r>
              <a:t> i = </a:t>
            </a:r>
            <a:r>
              <a:rPr>
                <a:solidFill>
                  <a:srgbClr val="36568A"/>
                </a:solidFill>
              </a:rPr>
              <a:t>0</a:t>
            </a:r>
            <a:r>
              <a:t>; i &lt; N; i++)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A[i] = do_work(i);</a:t>
            </a:r>
          </a:p>
        </p:txBody>
      </p:sp>
      <p:sp>
        <p:nvSpPr>
          <p:cNvPr id="265" name="Rectangle 4"/>
          <p:cNvSpPr txBox="1"/>
          <p:nvPr/>
        </p:nvSpPr>
        <p:spPr>
          <a:xfrm>
            <a:off x="254793" y="2304753"/>
            <a:ext cx="8647115" cy="4177046"/>
          </a:xfrm>
          <a:prstGeom prst="rect">
            <a:avLst/>
          </a:prstGeom>
          <a:solidFill>
            <a:srgbClr val="FFFCE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pPr algn="l" defTabSz="344804">
              <a:tabLst>
                <a:tab pos="342900" algn="l"/>
              </a:tabLst>
              <a:defRPr sz="1800">
                <a:solidFill>
                  <a:srgbClr val="CF8724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>
                <a:solidFill>
                  <a:srgbClr val="000000"/>
                </a:solidFill>
              </a:rPr>
              <a:t>    </a:t>
            </a:r>
            <a:r>
              <a:rPr>
                <a:solidFill>
                  <a:srgbClr val="36568A"/>
                </a:solidFill>
              </a:rPr>
              <a:t>int</a:t>
            </a:r>
            <a:r>
              <a:rPr>
                <a:solidFill>
                  <a:srgbClr val="000000"/>
                </a:solidFill>
              </a:rPr>
              <a:t> gi = </a:t>
            </a:r>
            <a:r>
              <a:rPr>
                <a:solidFill>
                  <a:srgbClr val="36568A"/>
                </a:solidFill>
              </a:rPr>
              <a:t>0</a:t>
            </a:r>
            <a:r>
              <a:rPr>
                <a:solidFill>
                  <a:srgbClr val="000000"/>
                </a:solidFill>
              </a:rPr>
              <a:t>;    </a:t>
            </a:r>
            <a:r>
              <a:t>// loop-index</a:t>
            </a:r>
            <a:endParaRPr>
              <a:solidFill>
                <a:srgbClr val="000000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solidFill>
                  <a:srgbClr val="777897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#pragma omp parallel</a:t>
            </a:r>
            <a:endParaRPr>
              <a:solidFill>
                <a:srgbClr val="000000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{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solidFill>
                  <a:srgbClr val="CF8724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>
                <a:solidFill>
                  <a:srgbClr val="000000"/>
                </a:solidFill>
              </a:rPr>
              <a:t>        </a:t>
            </a:r>
            <a:r>
              <a:rPr>
                <a:solidFill>
                  <a:srgbClr val="36568A"/>
                </a:solidFill>
              </a:rPr>
              <a:t>int</a:t>
            </a:r>
            <a:r>
              <a:rPr>
                <a:solidFill>
                  <a:srgbClr val="000000"/>
                </a:solidFill>
              </a:rPr>
              <a:t> i;    </a:t>
            </a:r>
            <a:r>
              <a:t>// private value of the loop-index</a:t>
            </a:r>
            <a:endParaRPr>
              <a:solidFill>
                <a:srgbClr val="000000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</a:t>
            </a:r>
            <a:r>
              <a:rPr>
                <a:solidFill>
                  <a:srgbClr val="36568A"/>
                </a:solidFill>
              </a:rPr>
              <a:t>while</a:t>
            </a:r>
            <a:r>
              <a:t> (</a:t>
            </a:r>
            <a:r>
              <a:rPr>
                <a:solidFill>
                  <a:srgbClr val="36568A"/>
                </a:solidFill>
              </a:rPr>
              <a:t>1</a:t>
            </a:r>
            <a:r>
              <a:t>)</a:t>
            </a:r>
          </a:p>
          <a:p>
            <a:pPr lvl="4" indent="914400"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{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solidFill>
                  <a:srgbClr val="777897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#pragma omp critical</a:t>
            </a:r>
            <a:endParaRPr>
              <a:solidFill>
                <a:srgbClr val="000000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    {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        i = gi++;  </a:t>
            </a:r>
            <a:r>
              <a:rPr>
                <a:solidFill>
                  <a:srgbClr val="D08724"/>
                </a:solidFill>
              </a:rPr>
              <a:t>// get the next chunk (of size 1)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    }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    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solidFill>
                  <a:srgbClr val="CF8724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>
                <a:solidFill>
                  <a:srgbClr val="000000"/>
                </a:solidFill>
              </a:rPr>
              <a:t>            </a:t>
            </a:r>
            <a:r>
              <a:rPr>
                <a:solidFill>
                  <a:srgbClr val="36568A"/>
                </a:solidFill>
              </a:rPr>
              <a:t>if</a:t>
            </a:r>
            <a:r>
              <a:rPr>
                <a:solidFill>
                  <a:srgbClr val="000000"/>
                </a:solidFill>
              </a:rPr>
              <a:t> (i &gt;= N) </a:t>
            </a:r>
            <a:r>
              <a:rPr>
                <a:solidFill>
                  <a:srgbClr val="36568A"/>
                </a:solidFill>
              </a:rPr>
              <a:t>break</a:t>
            </a:r>
            <a:r>
              <a:rPr>
                <a:solidFill>
                  <a:srgbClr val="000000"/>
                </a:solidFill>
              </a:rPr>
              <a:t>;    </a:t>
            </a:r>
            <a:r>
              <a:t>// necessary check</a:t>
            </a:r>
            <a:endParaRPr>
              <a:solidFill>
                <a:srgbClr val="000000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    A[i] = work(i);        </a:t>
            </a:r>
            <a:r>
              <a:rPr>
                <a:solidFill>
                  <a:srgbClr val="D08724"/>
                </a:solidFill>
              </a:rPr>
              <a:t>// actual work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}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}</a:t>
            </a:r>
          </a:p>
        </p:txBody>
      </p:sp>
      <p:sp>
        <p:nvSpPr>
          <p:cNvPr id="266" name="Γενική υλοποίηση της schedule(dynamic,chunksize)?"/>
          <p:cNvSpPr txBox="1"/>
          <p:nvPr/>
        </p:nvSpPr>
        <p:spPr>
          <a:xfrm>
            <a:off x="372768" y="6353112"/>
            <a:ext cx="8398464" cy="4216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>
            <a:lvl1pPr>
              <a:defRPr sz="2200">
                <a:solidFill>
                  <a:srgbClr val="FF2600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r>
              <a:t>Γενική υλοποίηση της schedule(dynamic,chunksize)?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Rectangle 3"/>
          <p:cNvSpPr txBox="1"/>
          <p:nvPr/>
        </p:nvSpPr>
        <p:spPr>
          <a:xfrm>
            <a:off x="253999" y="808037"/>
            <a:ext cx="8647115" cy="5901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pPr marL="342900" indent="-342900" algn="l">
              <a:spcBef>
                <a:spcPts val="600"/>
              </a:spcBef>
              <a:buClr>
                <a:schemeClr val="accent2"/>
              </a:buClr>
              <a:buSzPct val="100000"/>
              <a:buChar char="•"/>
              <a:defRPr sz="2700">
                <a:latin typeface="+mn-lt"/>
                <a:ea typeface="+mn-ea"/>
                <a:cs typeface="+mn-cs"/>
                <a:sym typeface="Helvetica"/>
              </a:defRPr>
            </a:pPr>
            <a:r>
              <a:rPr lang="el-GR" dirty="0"/>
              <a:t>Κώδικας παραγόμενος από τον μεταφραστή </a:t>
            </a:r>
            <a:r>
              <a:rPr lang="el-GR" dirty="0" err="1"/>
              <a:t>OMPi</a:t>
            </a:r>
            <a:endParaRPr lang="el-GR" dirty="0"/>
          </a:p>
          <a:p>
            <a:pPr marL="342900" indent="-342900" algn="l">
              <a:spcBef>
                <a:spcPts val="600"/>
              </a:spcBef>
              <a:buClr>
                <a:schemeClr val="accent2"/>
              </a:buClr>
              <a:buSzPct val="100000"/>
              <a:buChar char="•"/>
              <a:defRPr sz="2800"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  <a:p>
            <a:pPr marL="342900" indent="-342900" algn="l">
              <a:spcBef>
                <a:spcPts val="600"/>
              </a:spcBef>
              <a:buClr>
                <a:schemeClr val="accent2"/>
              </a:buClr>
              <a:buSzPct val="100000"/>
              <a:buChar char="•"/>
              <a:defRPr sz="2800"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</p:txBody>
      </p:sp>
      <p:sp>
        <p:nvSpPr>
          <p:cNvPr id="269" name="Text Box 23"/>
          <p:cNvSpPr txBox="1">
            <a:spLocks noGrp="1"/>
          </p:cNvSpPr>
          <p:nvPr>
            <p:ph type="sldNum" sz="quarter" idx="2"/>
          </p:nvPr>
        </p:nvSpPr>
        <p:spPr>
          <a:xfrm>
            <a:off x="8163243" y="6426200"/>
            <a:ext cx="256541" cy="27546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22</a:t>
            </a:fld>
            <a:endParaRPr/>
          </a:p>
        </p:txBody>
      </p:sp>
      <p:sp>
        <p:nvSpPr>
          <p:cNvPr id="270" name="Rectangle 2"/>
          <p:cNvSpPr txBox="1">
            <a:spLocks noGrp="1"/>
          </p:cNvSpPr>
          <p:nvPr>
            <p:ph type="title"/>
          </p:nvPr>
        </p:nvSpPr>
        <p:spPr>
          <a:xfrm>
            <a:off x="284163" y="0"/>
            <a:ext cx="8588376" cy="685800"/>
          </a:xfrm>
          <a:prstGeom prst="rect">
            <a:avLst/>
          </a:prstGeom>
        </p:spPr>
        <p:txBody>
          <a:bodyPr/>
          <a:lstStyle/>
          <a:p>
            <a:r>
              <a:t>Υλοποίηση Δυναμικής Πολιτικής</a:t>
            </a:r>
          </a:p>
        </p:txBody>
      </p:sp>
      <p:sp>
        <p:nvSpPr>
          <p:cNvPr id="271" name="Rectangle 4"/>
          <p:cNvSpPr txBox="1"/>
          <p:nvPr/>
        </p:nvSpPr>
        <p:spPr>
          <a:xfrm>
            <a:off x="254793" y="1445121"/>
            <a:ext cx="8647115" cy="4960872"/>
          </a:xfrm>
          <a:prstGeom prst="rect">
            <a:avLst/>
          </a:prstGeom>
          <a:solidFill>
            <a:srgbClr val="FFFCE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pPr algn="l" defTabSz="344804">
              <a:tabLst>
                <a:tab pos="342900" algn="l"/>
              </a:tabLst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>
                <a:solidFill>
                  <a:srgbClr val="36568A"/>
                </a:solidFill>
              </a:rPr>
              <a:t>static</a:t>
            </a:r>
            <a:r>
              <a:t> </a:t>
            </a:r>
            <a:r>
              <a:rPr>
                <a:solidFill>
                  <a:srgbClr val="36568A"/>
                </a:solidFill>
              </a:rPr>
              <a:t>void</a:t>
            </a:r>
            <a:r>
              <a:t> * _thrFunc1_(</a:t>
            </a:r>
            <a:r>
              <a:rPr>
                <a:solidFill>
                  <a:srgbClr val="36568A"/>
                </a:solidFill>
              </a:rPr>
              <a:t>void</a:t>
            </a:r>
            <a:r>
              <a:t> * __me)</a:t>
            </a:r>
            <a:endParaRPr sz="1200"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{</a:t>
            </a:r>
            <a:endParaRPr sz="1200"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</a:t>
            </a:r>
            <a:r>
              <a:rPr>
                <a:solidFill>
                  <a:srgbClr val="36568A"/>
                </a:solidFill>
              </a:rPr>
              <a:t>struct</a:t>
            </a:r>
            <a:r>
              <a:t> __shvt__ {</a:t>
            </a:r>
            <a:endParaRPr sz="1200"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</a:t>
            </a:r>
            <a:r>
              <a:rPr>
                <a:solidFill>
                  <a:srgbClr val="36568A"/>
                </a:solidFill>
              </a:rPr>
              <a:t>int</a:t>
            </a:r>
            <a:r>
              <a:t> (* N);</a:t>
            </a:r>
            <a:endParaRPr sz="1200"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};</a:t>
            </a:r>
            <a:endParaRPr sz="1200"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</a:t>
            </a:r>
            <a:r>
              <a:rPr>
                <a:solidFill>
                  <a:srgbClr val="36568A"/>
                </a:solidFill>
              </a:rPr>
              <a:t>struct</a:t>
            </a:r>
            <a:r>
              <a:t> __shvt__ * _shvars = (</a:t>
            </a:r>
            <a:r>
              <a:rPr>
                <a:solidFill>
                  <a:srgbClr val="36568A"/>
                </a:solidFill>
              </a:rPr>
              <a:t>struct</a:t>
            </a:r>
            <a:r>
              <a:t> __shvt__ *) ort_get_shared_vars(__me);</a:t>
            </a:r>
            <a:endParaRPr sz="1200"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</a:t>
            </a:r>
            <a:r>
              <a:rPr>
                <a:solidFill>
                  <a:srgbClr val="36568A"/>
                </a:solidFill>
              </a:rPr>
              <a:t>int</a:t>
            </a:r>
            <a:r>
              <a:t> (* N) = _shvars-&gt;N;</a:t>
            </a:r>
            <a:endParaRPr sz="1200"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</a:t>
            </a:r>
            <a:endParaRPr sz="1200"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100">
                <a:solidFill>
                  <a:srgbClr val="CF8724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>
                <a:solidFill>
                  <a:srgbClr val="000000"/>
                </a:solidFill>
              </a:rPr>
              <a:t>    </a:t>
            </a:r>
            <a:r>
              <a:t>/* (l30) #pragma omp parallel  -- body moved below */</a:t>
            </a:r>
            <a:endParaRPr sz="1200">
              <a:solidFill>
                <a:srgbClr val="000000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100">
                <a:solidFill>
                  <a:srgbClr val="E82300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>
                <a:solidFill>
                  <a:srgbClr val="777897"/>
                </a:solidFill>
              </a:rPr>
              <a:t># </a:t>
            </a:r>
            <a:r>
              <a:rPr>
                <a:solidFill>
                  <a:srgbClr val="36568A"/>
                </a:solidFill>
              </a:rPr>
              <a:t>30</a:t>
            </a:r>
            <a:r>
              <a:rPr>
                <a:solidFill>
                  <a:srgbClr val="777897"/>
                </a:solidFill>
              </a:rPr>
              <a:t> </a:t>
            </a:r>
            <a:r>
              <a:t>"injected_code"</a:t>
            </a:r>
            <a:endParaRPr sz="1200">
              <a:solidFill>
                <a:srgbClr val="000000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{</a:t>
            </a:r>
            <a:endParaRPr sz="1200"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100">
                <a:solidFill>
                  <a:srgbClr val="CF8724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>
                <a:solidFill>
                  <a:srgbClr val="000000"/>
                </a:solidFill>
              </a:rPr>
              <a:t>        </a:t>
            </a:r>
            <a:r>
              <a:t>/* #pragma omp for schedule(dynamic, 1) */</a:t>
            </a:r>
            <a:endParaRPr sz="1200">
              <a:solidFill>
                <a:srgbClr val="000000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</a:t>
            </a:r>
            <a:r>
              <a:rPr>
                <a:solidFill>
                  <a:srgbClr val="36568A"/>
                </a:solidFill>
              </a:rPr>
              <a:t>int</a:t>
            </a:r>
            <a:r>
              <a:t> i;</a:t>
            </a:r>
            <a:endParaRPr sz="1200"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</a:t>
            </a:r>
            <a:r>
              <a:rPr>
                <a:solidFill>
                  <a:srgbClr val="36568A"/>
                </a:solidFill>
              </a:rPr>
              <a:t>struct</a:t>
            </a:r>
            <a:r>
              <a:t> _ort_gdopt_ gdopt_;</a:t>
            </a:r>
            <a:endParaRPr sz="1200"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</a:t>
            </a:r>
            <a:r>
              <a:rPr>
                <a:solidFill>
                  <a:srgbClr val="36568A"/>
                </a:solidFill>
              </a:rPr>
              <a:t>int</a:t>
            </a:r>
            <a:r>
              <a:t> niters_ = </a:t>
            </a:r>
            <a:r>
              <a:rPr>
                <a:solidFill>
                  <a:srgbClr val="36568A"/>
                </a:solidFill>
              </a:rPr>
              <a:t>0</a:t>
            </a:r>
            <a:r>
              <a:t>, iter_ = -</a:t>
            </a:r>
            <a:r>
              <a:rPr>
                <a:solidFill>
                  <a:srgbClr val="36568A"/>
                </a:solidFill>
              </a:rPr>
              <a:t>1</a:t>
            </a:r>
            <a:r>
              <a:t>, fiter_, liter_ = -</a:t>
            </a:r>
            <a:r>
              <a:rPr>
                <a:solidFill>
                  <a:srgbClr val="36568A"/>
                </a:solidFill>
              </a:rPr>
              <a:t>2</a:t>
            </a:r>
            <a:r>
              <a:t>;</a:t>
            </a:r>
            <a:endParaRPr sz="1200"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</a:t>
            </a:r>
            <a:endParaRPr sz="1200"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ort_entering_for(</a:t>
            </a:r>
            <a:r>
              <a:rPr>
                <a:solidFill>
                  <a:srgbClr val="36568A"/>
                </a:solidFill>
              </a:rPr>
              <a:t>0</a:t>
            </a:r>
            <a:r>
              <a:t>, </a:t>
            </a:r>
            <a:r>
              <a:rPr>
                <a:solidFill>
                  <a:srgbClr val="36568A"/>
                </a:solidFill>
              </a:rPr>
              <a:t>0</a:t>
            </a:r>
            <a:r>
              <a:t>, &amp;gdopt_);</a:t>
            </a:r>
            <a:endParaRPr sz="1200"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niters_ = ort_num_iters(</a:t>
            </a:r>
            <a:r>
              <a:rPr>
                <a:solidFill>
                  <a:srgbClr val="36568A"/>
                </a:solidFill>
              </a:rPr>
              <a:t>1</a:t>
            </a:r>
            <a:r>
              <a:t>, (</a:t>
            </a:r>
            <a:r>
              <a:rPr>
                <a:solidFill>
                  <a:srgbClr val="36568A"/>
                </a:solidFill>
              </a:rPr>
              <a:t>long</a:t>
            </a:r>
            <a:r>
              <a:t>) ((*N) - (</a:t>
            </a:r>
            <a:r>
              <a:rPr>
                <a:solidFill>
                  <a:srgbClr val="36568A"/>
                </a:solidFill>
              </a:rPr>
              <a:t>0</a:t>
            </a:r>
            <a:r>
              <a:t>)), (</a:t>
            </a:r>
            <a:r>
              <a:rPr>
                <a:solidFill>
                  <a:srgbClr val="36568A"/>
                </a:solidFill>
              </a:rPr>
              <a:t>long</a:t>
            </a:r>
            <a:r>
              <a:t>) </a:t>
            </a:r>
            <a:r>
              <a:rPr>
                <a:solidFill>
                  <a:srgbClr val="36568A"/>
                </a:solidFill>
              </a:rPr>
              <a:t>1</a:t>
            </a:r>
            <a:r>
              <a:t>, (</a:t>
            </a:r>
            <a:r>
              <a:rPr>
                <a:solidFill>
                  <a:srgbClr val="36568A"/>
                </a:solidFill>
              </a:rPr>
              <a:t>int</a:t>
            </a:r>
            <a:r>
              <a:t> *) </a:t>
            </a:r>
            <a:r>
              <a:rPr>
                <a:solidFill>
                  <a:srgbClr val="36568A"/>
                </a:solidFill>
              </a:rPr>
              <a:t>0</a:t>
            </a:r>
            <a:r>
              <a:t>);</a:t>
            </a:r>
            <a:endParaRPr sz="1200"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</a:t>
            </a:r>
            <a:r>
              <a:rPr>
                <a:solidFill>
                  <a:srgbClr val="36568A"/>
                </a:solidFill>
              </a:rPr>
              <a:t>while</a:t>
            </a:r>
            <a:r>
              <a:t> (ort_get_dynamic_chunk(niters_, </a:t>
            </a:r>
            <a:r>
              <a:rPr>
                <a:solidFill>
                  <a:srgbClr val="36568A"/>
                </a:solidFill>
              </a:rPr>
              <a:t>1</a:t>
            </a:r>
            <a:r>
              <a:t>, &amp;fiter_, &amp;liter_, (</a:t>
            </a:r>
            <a:r>
              <a:rPr>
                <a:solidFill>
                  <a:srgbClr val="36568A"/>
                </a:solidFill>
              </a:rPr>
              <a:t>int</a:t>
            </a:r>
            <a:r>
              <a:t> *) </a:t>
            </a:r>
            <a:r>
              <a:rPr>
                <a:solidFill>
                  <a:srgbClr val="36568A"/>
                </a:solidFill>
              </a:rPr>
              <a:t>0</a:t>
            </a:r>
            <a:r>
              <a:t>, &amp;gdopt_))</a:t>
            </a:r>
            <a:endParaRPr sz="1200"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{</a:t>
            </a:r>
            <a:endParaRPr sz="1200"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    </a:t>
            </a:r>
            <a:r>
              <a:rPr>
                <a:solidFill>
                  <a:srgbClr val="36568A"/>
                </a:solidFill>
              </a:rPr>
              <a:t>for</a:t>
            </a:r>
            <a:r>
              <a:t> (iter_ = fiter_, i = </a:t>
            </a:r>
            <a:r>
              <a:rPr>
                <a:solidFill>
                  <a:srgbClr val="36568A"/>
                </a:solidFill>
              </a:rPr>
              <a:t>0</a:t>
            </a:r>
            <a:r>
              <a:t> + fiter_ * </a:t>
            </a:r>
            <a:r>
              <a:rPr>
                <a:solidFill>
                  <a:srgbClr val="36568A"/>
                </a:solidFill>
              </a:rPr>
              <a:t>1</a:t>
            </a:r>
            <a:r>
              <a:t>; iter_ &lt; liter_; iter_++, i += </a:t>
            </a:r>
            <a:r>
              <a:rPr>
                <a:solidFill>
                  <a:srgbClr val="36568A"/>
                </a:solidFill>
              </a:rPr>
              <a:t>1</a:t>
            </a:r>
            <a:r>
              <a:t>)</a:t>
            </a:r>
            <a:endParaRPr sz="1200"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100">
                <a:solidFill>
                  <a:srgbClr val="E82300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>
                <a:solidFill>
                  <a:srgbClr val="777897"/>
                </a:solidFill>
              </a:rPr>
              <a:t># </a:t>
            </a:r>
            <a:r>
              <a:rPr>
                <a:solidFill>
                  <a:srgbClr val="36568A"/>
                </a:solidFill>
              </a:rPr>
              <a:t>33</a:t>
            </a:r>
            <a:r>
              <a:rPr>
                <a:solidFill>
                  <a:srgbClr val="777897"/>
                </a:solidFill>
              </a:rPr>
              <a:t> </a:t>
            </a:r>
            <a:r>
              <a:t>"for.c"</a:t>
            </a:r>
            <a:endParaRPr sz="1200">
              <a:solidFill>
                <a:srgbClr val="000000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        A[i] = work(i);</a:t>
            </a:r>
            <a:endParaRPr sz="1200"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}</a:t>
            </a:r>
            <a:endParaRPr sz="1200"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}</a:t>
            </a:r>
            <a:endParaRPr sz="1200"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ort_taskwait(</a:t>
            </a:r>
            <a:r>
              <a:rPr>
                <a:solidFill>
                  <a:srgbClr val="36568A"/>
                </a:solidFill>
              </a:rPr>
              <a:t>2</a:t>
            </a:r>
            <a:r>
              <a:t>);</a:t>
            </a:r>
            <a:endParaRPr sz="1200"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100">
                <a:solidFill>
                  <a:srgbClr val="36568A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>
                <a:solidFill>
                  <a:srgbClr val="000000"/>
                </a:solidFill>
              </a:rPr>
              <a:t>    </a:t>
            </a:r>
            <a:r>
              <a:t>return</a:t>
            </a:r>
            <a:r>
              <a:rPr>
                <a:solidFill>
                  <a:srgbClr val="000000"/>
                </a:solidFill>
              </a:rPr>
              <a:t> ((</a:t>
            </a:r>
            <a:r>
              <a:t>void</a:t>
            </a:r>
            <a:r>
              <a:rPr>
                <a:solidFill>
                  <a:srgbClr val="000000"/>
                </a:solidFill>
              </a:rPr>
              <a:t> *) </a:t>
            </a:r>
            <a:r>
              <a:t>0</a:t>
            </a:r>
            <a:r>
              <a:rPr>
                <a:solidFill>
                  <a:srgbClr val="000000"/>
                </a:solidFill>
              </a:rPr>
              <a:t>);</a:t>
            </a:r>
            <a:endParaRPr sz="1200">
              <a:solidFill>
                <a:srgbClr val="000000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1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}</a:t>
            </a:r>
            <a:endParaRPr sz="1200"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72" name="OMPi@UOI : http://paragroup.cs.uoi.gr/wpsite/software/ompi"/>
          <p:cNvSpPr txBox="1"/>
          <p:nvPr/>
        </p:nvSpPr>
        <p:spPr>
          <a:xfrm>
            <a:off x="988201" y="6404037"/>
            <a:ext cx="6926299" cy="3962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sz="2000">
                <a:latin typeface="+mn-lt"/>
                <a:ea typeface="+mn-ea"/>
                <a:cs typeface="+mn-cs"/>
                <a:sym typeface="Helvetica"/>
              </a:defRPr>
            </a:pPr>
            <a:r>
              <a:t>OMPi@UOI : </a:t>
            </a:r>
            <a:r>
              <a:rPr u="sng">
                <a:solidFill>
                  <a:srgbClr val="0033CC"/>
                </a:solidFill>
                <a:uFill>
                  <a:solidFill>
                    <a:srgbClr val="0033CC"/>
                  </a:solidFill>
                </a:uFill>
                <a:hlinkClick r:id="rId2"/>
              </a:rPr>
              <a:t>http://paragroup.cs.uoi.gr/wpsite/software/ompi</a:t>
            </a:r>
          </a:p>
        </p:txBody>
      </p:sp>
      <p:sp>
        <p:nvSpPr>
          <p:cNvPr id="273" name="Text Box 23"/>
          <p:cNvSpPr txBox="1"/>
          <p:nvPr/>
        </p:nvSpPr>
        <p:spPr>
          <a:xfrm>
            <a:off x="8163243" y="6426200"/>
            <a:ext cx="256541" cy="2754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200">
                <a:solidFill>
                  <a:srgbClr val="990000"/>
                </a:solidFill>
              </a:defRPr>
            </a:lvl1pPr>
          </a:lstStyle>
          <a:p>
            <a:fld id="{86CB4B4D-7CA3-9044-876B-883B54F8677D}" type="slidenum">
              <a:t>22</a:t>
            </a:fld>
            <a:endParaRPr/>
          </a:p>
        </p:txBody>
      </p:sp>
      <p:sp>
        <p:nvSpPr>
          <p:cNvPr id="274" name="Rectangle"/>
          <p:cNvSpPr/>
          <p:nvPr/>
        </p:nvSpPr>
        <p:spPr>
          <a:xfrm>
            <a:off x="228600" y="4305300"/>
            <a:ext cx="8102600" cy="1119585"/>
          </a:xfrm>
          <a:prstGeom prst="rect">
            <a:avLst/>
          </a:prstGeom>
          <a:ln w="25400">
            <a:solidFill>
              <a:schemeClr val="accent1"/>
            </a:solidFill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Rectangle 3"/>
          <p:cNvSpPr txBox="1"/>
          <p:nvPr/>
        </p:nvSpPr>
        <p:spPr>
          <a:xfrm>
            <a:off x="253999" y="808037"/>
            <a:ext cx="8647115" cy="5901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pPr marL="342900" indent="-342900" algn="l">
              <a:spcBef>
                <a:spcPts val="600"/>
              </a:spcBef>
              <a:buClr>
                <a:schemeClr val="accent2"/>
              </a:buClr>
              <a:buSzPct val="100000"/>
              <a:buChar char="•"/>
              <a:defRPr sz="2800">
                <a:latin typeface="+mn-lt"/>
                <a:ea typeface="+mn-ea"/>
                <a:cs typeface="+mn-cs"/>
                <a:sym typeface="Helvetica"/>
              </a:defRPr>
            </a:pPr>
            <a:r>
              <a:rPr lang="el-GR" dirty="0"/>
              <a:t>Μας δίνεται ο παρακάτω κώδικας</a:t>
            </a:r>
          </a:p>
          <a:p>
            <a:pPr marL="342900" indent="-342900" algn="l">
              <a:spcBef>
                <a:spcPts val="600"/>
              </a:spcBef>
              <a:buClr>
                <a:schemeClr val="accent2"/>
              </a:buClr>
              <a:buSzPct val="100000"/>
              <a:buChar char="•"/>
              <a:defRPr sz="2800">
                <a:latin typeface="+mn-lt"/>
                <a:ea typeface="+mn-ea"/>
                <a:cs typeface="+mn-cs"/>
                <a:sym typeface="Helvetica"/>
              </a:defRPr>
            </a:pPr>
            <a:endParaRPr lang="el-GR" dirty="0"/>
          </a:p>
          <a:p>
            <a:pPr marL="342900" indent="-342900" algn="l">
              <a:spcBef>
                <a:spcPts val="600"/>
              </a:spcBef>
              <a:buClr>
                <a:schemeClr val="accent2"/>
              </a:buClr>
              <a:buSzPct val="100000"/>
              <a:buChar char="•"/>
              <a:defRPr sz="2800">
                <a:latin typeface="+mn-lt"/>
                <a:ea typeface="+mn-ea"/>
                <a:cs typeface="+mn-cs"/>
                <a:sym typeface="Helvetica"/>
              </a:defRPr>
            </a:pPr>
            <a:endParaRPr lang="el-GR" dirty="0"/>
          </a:p>
          <a:p>
            <a:pPr marL="342900" indent="-342900" algn="l">
              <a:spcBef>
                <a:spcPts val="600"/>
              </a:spcBef>
              <a:buClr>
                <a:schemeClr val="accent2"/>
              </a:buClr>
              <a:buSzPct val="100000"/>
              <a:buChar char="•"/>
              <a:defRPr sz="2800">
                <a:latin typeface="+mn-lt"/>
                <a:ea typeface="+mn-ea"/>
                <a:cs typeface="+mn-cs"/>
                <a:sym typeface="Helvetica"/>
              </a:defRPr>
            </a:pPr>
            <a:r>
              <a:rPr lang="el-GR" dirty="0"/>
              <a:t>Ερώτημα: πότε και γιατί η χρήση της πολιτικής (static,1) δεν είναι καλή ιδέα;</a:t>
            </a:r>
          </a:p>
        </p:txBody>
      </p:sp>
      <p:sp>
        <p:nvSpPr>
          <p:cNvPr id="277" name="Text Box 23"/>
          <p:cNvSpPr txBox="1">
            <a:spLocks noGrp="1"/>
          </p:cNvSpPr>
          <p:nvPr>
            <p:ph type="sldNum" sz="quarter" idx="2"/>
          </p:nvPr>
        </p:nvSpPr>
        <p:spPr>
          <a:xfrm>
            <a:off x="8163243" y="6426200"/>
            <a:ext cx="256541" cy="27546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23</a:t>
            </a:fld>
            <a:endParaRPr/>
          </a:p>
        </p:txBody>
      </p:sp>
      <p:sp>
        <p:nvSpPr>
          <p:cNvPr id="278" name="Rectangle 2"/>
          <p:cNvSpPr txBox="1">
            <a:spLocks noGrp="1"/>
          </p:cNvSpPr>
          <p:nvPr>
            <p:ph type="title"/>
          </p:nvPr>
        </p:nvSpPr>
        <p:spPr>
          <a:xfrm>
            <a:off x="284163" y="0"/>
            <a:ext cx="8588376" cy="685800"/>
          </a:xfrm>
          <a:prstGeom prst="rect">
            <a:avLst/>
          </a:prstGeom>
        </p:spPr>
        <p:txBody>
          <a:bodyPr/>
          <a:lstStyle/>
          <a:p>
            <a:r>
              <a:t>3. Χρονοπρογραμματισμός και Υλικό</a:t>
            </a:r>
          </a:p>
        </p:txBody>
      </p:sp>
      <p:sp>
        <p:nvSpPr>
          <p:cNvPr id="279" name="Rectangle 4"/>
          <p:cNvSpPr txBox="1"/>
          <p:nvPr/>
        </p:nvSpPr>
        <p:spPr>
          <a:xfrm>
            <a:off x="129910" y="1326853"/>
            <a:ext cx="8647114" cy="965070"/>
          </a:xfrm>
          <a:prstGeom prst="rect">
            <a:avLst/>
          </a:prstGeom>
          <a:solidFill>
            <a:srgbClr val="FFFCE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pPr algn="l" defTabSz="344804">
              <a:tabLst>
                <a:tab pos="342900" algn="l"/>
              </a:tabLst>
              <a:defRPr sz="1800" b="1">
                <a:solidFill>
                  <a:srgbClr val="777897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#pragma omp parallel for schedule(static,1)</a:t>
            </a:r>
            <a:endParaRPr>
              <a:solidFill>
                <a:srgbClr val="000000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</a:t>
            </a:r>
            <a:r>
              <a:rPr>
                <a:solidFill>
                  <a:srgbClr val="36568A"/>
                </a:solidFill>
              </a:rPr>
              <a:t>for</a:t>
            </a:r>
            <a:r>
              <a:t> (</a:t>
            </a:r>
            <a:r>
              <a:rPr>
                <a:solidFill>
                  <a:srgbClr val="36568A"/>
                </a:solidFill>
              </a:rPr>
              <a:t>int</a:t>
            </a:r>
            <a:r>
              <a:t> i = </a:t>
            </a:r>
            <a:r>
              <a:rPr>
                <a:solidFill>
                  <a:srgbClr val="36568A"/>
                </a:solidFill>
              </a:rPr>
              <a:t>0</a:t>
            </a:r>
            <a:r>
              <a:t>; i &lt; N; i++)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A[i] = do_tiny_work(i);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Rectangle 3"/>
          <p:cNvSpPr txBox="1"/>
          <p:nvPr/>
        </p:nvSpPr>
        <p:spPr>
          <a:xfrm>
            <a:off x="253999" y="808037"/>
            <a:ext cx="8647115" cy="5901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pPr marL="342900" indent="-342900" algn="l">
              <a:spcBef>
                <a:spcPts val="600"/>
              </a:spcBef>
              <a:buClr>
                <a:schemeClr val="accent2"/>
              </a:buClr>
              <a:buSzPct val="100000"/>
              <a:buChar char="•"/>
              <a:defRPr sz="2800">
                <a:latin typeface="+mn-lt"/>
                <a:ea typeface="+mn-ea"/>
                <a:cs typeface="+mn-cs"/>
                <a:sym typeface="Helvetica"/>
              </a:defRPr>
            </a:pPr>
            <a:endParaRPr lang="el-GR" dirty="0"/>
          </a:p>
          <a:p>
            <a:pPr marL="342900" indent="-342900" algn="l">
              <a:spcBef>
                <a:spcPts val="600"/>
              </a:spcBef>
              <a:buClr>
                <a:schemeClr val="accent2"/>
              </a:buClr>
              <a:buSzPct val="100000"/>
              <a:buChar char="•"/>
              <a:defRPr sz="2800">
                <a:latin typeface="+mn-lt"/>
                <a:ea typeface="+mn-ea"/>
                <a:cs typeface="+mn-cs"/>
                <a:sym typeface="Helvetica"/>
              </a:defRPr>
            </a:pPr>
            <a:endParaRPr lang="el-GR" dirty="0"/>
          </a:p>
          <a:p>
            <a:pPr marL="342900" indent="-342900" algn="l">
              <a:spcBef>
                <a:spcPts val="600"/>
              </a:spcBef>
              <a:buClr>
                <a:schemeClr val="accent2"/>
              </a:buClr>
              <a:buSzPct val="100000"/>
              <a:buChar char="•"/>
              <a:defRPr sz="2800">
                <a:latin typeface="+mn-lt"/>
                <a:ea typeface="+mn-ea"/>
                <a:cs typeface="+mn-cs"/>
                <a:sym typeface="Helvetica"/>
              </a:defRPr>
            </a:pPr>
            <a:r>
              <a:rPr lang="el-GR" dirty="0"/>
              <a:t>Η απάντηση βρίσκεται στη σωστή διαχείριση της (κρυφής) μνήμης, που πρέπει να λαμβάνεται υπόψη πέρα από</a:t>
            </a:r>
          </a:p>
          <a:p>
            <a:pPr marL="800100" lvl="1" indent="-342900" algn="l">
              <a:spcBef>
                <a:spcPts val="100"/>
              </a:spcBef>
              <a:buClr>
                <a:schemeClr val="accent2"/>
              </a:buClr>
              <a:buSzPct val="100000"/>
              <a:buChar char="•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rPr lang="el-GR" dirty="0"/>
              <a:t>τον κώδικα του χρήστη,</a:t>
            </a:r>
          </a:p>
          <a:p>
            <a:pPr marL="800100" lvl="1" indent="-342900" algn="l">
              <a:spcBef>
                <a:spcPts val="100"/>
              </a:spcBef>
              <a:buClr>
                <a:schemeClr val="accent2"/>
              </a:buClr>
              <a:buSzPct val="100000"/>
              <a:buChar char="•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rPr lang="el-GR" dirty="0"/>
              <a:t>το περιβάλλον προγραμματισμού και εκτέλεσης του </a:t>
            </a:r>
            <a:r>
              <a:rPr lang="el-GR" dirty="0" err="1"/>
              <a:t>OpenMP</a:t>
            </a:r>
            <a:r>
              <a:rPr lang="el-GR" dirty="0"/>
              <a:t>,</a:t>
            </a:r>
          </a:p>
          <a:p>
            <a:pPr marL="800100" lvl="1" indent="-342900" algn="l">
              <a:spcBef>
                <a:spcPts val="100"/>
              </a:spcBef>
              <a:buClr>
                <a:schemeClr val="accent2"/>
              </a:buClr>
              <a:buSzPct val="100000"/>
              <a:buChar char="•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rPr lang="el-GR" dirty="0"/>
              <a:t>το λειτουργικό σύστημα,</a:t>
            </a:r>
          </a:p>
          <a:p>
            <a:pPr marL="800100" lvl="1" indent="-342900" algn="l">
              <a:spcBef>
                <a:spcPts val="100"/>
              </a:spcBef>
              <a:buClr>
                <a:schemeClr val="accent2"/>
              </a:buClr>
              <a:buSzPct val="100000"/>
              <a:buChar char="•"/>
              <a:defRPr sz="2600">
                <a:latin typeface="+mn-lt"/>
                <a:ea typeface="+mn-ea"/>
                <a:cs typeface="+mn-cs"/>
                <a:sym typeface="Helvetica"/>
              </a:defRPr>
            </a:pPr>
            <a:r>
              <a:rPr lang="el-GR" dirty="0"/>
              <a:t>και τους επεξεργαστικούς πυρήνες.</a:t>
            </a:r>
          </a:p>
          <a:p>
            <a:pPr algn="l">
              <a:spcBef>
                <a:spcPts val="100"/>
              </a:spcBef>
              <a:defRPr sz="2600">
                <a:latin typeface="+mn-lt"/>
                <a:ea typeface="+mn-ea"/>
                <a:cs typeface="+mn-cs"/>
                <a:sym typeface="Helvetica"/>
              </a:defRPr>
            </a:pPr>
            <a:endParaRPr lang="el-GR" dirty="0"/>
          </a:p>
        </p:txBody>
      </p:sp>
      <p:sp>
        <p:nvSpPr>
          <p:cNvPr id="282" name="Text Box 23"/>
          <p:cNvSpPr txBox="1">
            <a:spLocks noGrp="1"/>
          </p:cNvSpPr>
          <p:nvPr>
            <p:ph type="sldNum" sz="quarter" idx="2"/>
          </p:nvPr>
        </p:nvSpPr>
        <p:spPr>
          <a:xfrm>
            <a:off x="8163243" y="6426200"/>
            <a:ext cx="256541" cy="27546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24</a:t>
            </a:fld>
            <a:endParaRPr/>
          </a:p>
        </p:txBody>
      </p:sp>
      <p:sp>
        <p:nvSpPr>
          <p:cNvPr id="283" name="Rectangle 2"/>
          <p:cNvSpPr txBox="1">
            <a:spLocks noGrp="1"/>
          </p:cNvSpPr>
          <p:nvPr>
            <p:ph type="title"/>
          </p:nvPr>
        </p:nvSpPr>
        <p:spPr>
          <a:xfrm>
            <a:off x="284163" y="0"/>
            <a:ext cx="8588376" cy="685800"/>
          </a:xfrm>
          <a:prstGeom prst="rect">
            <a:avLst/>
          </a:prstGeom>
        </p:spPr>
        <p:txBody>
          <a:bodyPr/>
          <a:lstStyle/>
          <a:p>
            <a:r>
              <a:t> Χρονοπρογραμματισμός και Υλικό</a:t>
            </a:r>
          </a:p>
        </p:txBody>
      </p:sp>
      <p:sp>
        <p:nvSpPr>
          <p:cNvPr id="284" name="Rectangle 4"/>
          <p:cNvSpPr txBox="1"/>
          <p:nvPr/>
        </p:nvSpPr>
        <p:spPr>
          <a:xfrm>
            <a:off x="129910" y="818853"/>
            <a:ext cx="8647114" cy="965070"/>
          </a:xfrm>
          <a:prstGeom prst="rect">
            <a:avLst/>
          </a:prstGeom>
          <a:solidFill>
            <a:srgbClr val="FFFCE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pPr algn="l" defTabSz="344804">
              <a:tabLst>
                <a:tab pos="342900" algn="l"/>
              </a:tabLst>
              <a:defRPr sz="1800" b="1">
                <a:solidFill>
                  <a:srgbClr val="777897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#pragma omp parallel for schedule(static,1)</a:t>
            </a:r>
            <a:endParaRPr>
              <a:solidFill>
                <a:srgbClr val="000000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</a:t>
            </a:r>
            <a:r>
              <a:rPr>
                <a:solidFill>
                  <a:srgbClr val="36568A"/>
                </a:solidFill>
              </a:rPr>
              <a:t>for</a:t>
            </a:r>
            <a:r>
              <a:t> (</a:t>
            </a:r>
            <a:r>
              <a:rPr>
                <a:solidFill>
                  <a:srgbClr val="36568A"/>
                </a:solidFill>
              </a:rPr>
              <a:t>int</a:t>
            </a:r>
            <a:r>
              <a:t> i = </a:t>
            </a:r>
            <a:r>
              <a:rPr>
                <a:solidFill>
                  <a:srgbClr val="36568A"/>
                </a:solidFill>
              </a:rPr>
              <a:t>0</a:t>
            </a:r>
            <a:r>
              <a:t>; i &lt; N; i++)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A[i] = do_tiny_work(i);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Rectangle 3"/>
          <p:cNvSpPr txBox="1"/>
          <p:nvPr/>
        </p:nvSpPr>
        <p:spPr>
          <a:xfrm>
            <a:off x="253999" y="808037"/>
            <a:ext cx="8647115" cy="5901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pPr marL="342900" indent="-342900" algn="l">
              <a:spcBef>
                <a:spcPts val="600"/>
              </a:spcBef>
              <a:buClr>
                <a:schemeClr val="accent2"/>
              </a:buClr>
              <a:buSzPct val="100000"/>
              <a:buChar char="•"/>
              <a:defRPr sz="2800">
                <a:latin typeface="+mn-lt"/>
                <a:ea typeface="+mn-ea"/>
                <a:cs typeface="+mn-cs"/>
                <a:sym typeface="Helvetica"/>
              </a:defRPr>
            </a:pPr>
            <a:r>
              <a:t>OpenMP Specifications &amp; Quick Reference Card</a:t>
            </a:r>
          </a:p>
          <a:p>
            <a:pPr marL="800100" lvl="1" indent="-342900" algn="l">
              <a:spcBef>
                <a:spcPts val="600"/>
              </a:spcBef>
              <a:buClr>
                <a:schemeClr val="accent2"/>
              </a:buClr>
              <a:buSzPct val="100000"/>
              <a:buChar char="•"/>
              <a:defRPr sz="2300">
                <a:latin typeface="+mn-lt"/>
                <a:ea typeface="+mn-ea"/>
                <a:cs typeface="+mn-cs"/>
                <a:sym typeface="Helvetica"/>
              </a:defRPr>
            </a:pPr>
            <a:r>
              <a:rPr u="sng">
                <a:solidFill>
                  <a:srgbClr val="0033CC"/>
                </a:solidFill>
                <a:uFill>
                  <a:solidFill>
                    <a:srgbClr val="0033CC"/>
                  </a:solidFill>
                </a:uFill>
                <a:hlinkClick r:id="rId2"/>
              </a:rPr>
              <a:t>www.openmp.org</a:t>
            </a:r>
          </a:p>
          <a:p>
            <a:pPr marL="342900" indent="-342900" algn="l">
              <a:spcBef>
                <a:spcPts val="600"/>
              </a:spcBef>
              <a:buClr>
                <a:schemeClr val="accent2"/>
              </a:buClr>
              <a:buSzPct val="100000"/>
              <a:buChar char="•"/>
              <a:defRPr sz="2800">
                <a:latin typeface="+mn-lt"/>
                <a:ea typeface="+mn-ea"/>
                <a:cs typeface="+mn-cs"/>
                <a:sym typeface="Helvetica"/>
              </a:defRPr>
            </a:pPr>
            <a:r>
              <a:t>An Introduction to Parallel Programming, Peter Pacheco</a:t>
            </a:r>
          </a:p>
          <a:p>
            <a:pPr marL="800100" lvl="1" indent="-342900" algn="l">
              <a:spcBef>
                <a:spcPts val="600"/>
              </a:spcBef>
              <a:buClr>
                <a:schemeClr val="accent2"/>
              </a:buClr>
              <a:buSzPct val="100000"/>
              <a:buChar char="•"/>
              <a:defRPr sz="2200">
                <a:latin typeface="+mn-lt"/>
                <a:ea typeface="+mn-ea"/>
                <a:cs typeface="+mn-cs"/>
                <a:sym typeface="Helvetica"/>
              </a:defRPr>
            </a:pPr>
            <a:r>
              <a:rPr u="sng">
                <a:solidFill>
                  <a:srgbClr val="0033CC"/>
                </a:solidFill>
                <a:uFill>
                  <a:solidFill>
                    <a:srgbClr val="0033CC"/>
                  </a:solidFill>
                </a:uFill>
                <a:hlinkClick r:id="rId3"/>
              </a:rPr>
              <a:t>https://www.cs.usfca.edu/~peter/ipp/</a:t>
            </a:r>
          </a:p>
          <a:p>
            <a:pPr marL="342900" indent="-342900" algn="l">
              <a:spcBef>
                <a:spcPts val="600"/>
              </a:spcBef>
              <a:buClr>
                <a:schemeClr val="accent2"/>
              </a:buClr>
              <a:buSzPct val="100000"/>
              <a:buChar char="•"/>
              <a:defRPr sz="2800">
                <a:latin typeface="+mn-lt"/>
                <a:ea typeface="+mn-ea"/>
                <a:cs typeface="+mn-cs"/>
                <a:sym typeface="Helvetica"/>
              </a:defRPr>
            </a:pPr>
            <a:r>
              <a:t>Parallel Programming in MPI and OpenMP, Victor Eijkhout</a:t>
            </a:r>
          </a:p>
          <a:p>
            <a:pPr marL="800100" lvl="1" indent="-342900" algn="l">
              <a:spcBef>
                <a:spcPts val="600"/>
              </a:spcBef>
              <a:buClr>
                <a:schemeClr val="accent2"/>
              </a:buClr>
              <a:buSzPct val="100000"/>
              <a:buChar char="•"/>
              <a:defRPr sz="2200">
                <a:latin typeface="+mn-lt"/>
                <a:ea typeface="+mn-ea"/>
                <a:cs typeface="+mn-cs"/>
                <a:sym typeface="Helvetica"/>
              </a:defRPr>
            </a:pPr>
            <a:r>
              <a:rPr u="sng">
                <a:solidFill>
                  <a:srgbClr val="0033CC"/>
                </a:solidFill>
                <a:uFill>
                  <a:solidFill>
                    <a:srgbClr val="0033CC"/>
                  </a:solidFill>
                </a:uFill>
                <a:hlinkClick r:id="rId4"/>
              </a:rPr>
              <a:t>http://pages.tacc.utexas.edu/~eijkhout/pcse/html/index.html</a:t>
            </a:r>
          </a:p>
          <a:p>
            <a:pPr marL="800100" lvl="1" indent="-342900" algn="l">
              <a:spcBef>
                <a:spcPts val="600"/>
              </a:spcBef>
              <a:buClr>
                <a:schemeClr val="accent2"/>
              </a:buClr>
              <a:buSzPct val="100000"/>
              <a:buChar char="•"/>
              <a:defRPr sz="2200">
                <a:latin typeface="+mn-lt"/>
                <a:ea typeface="+mn-ea"/>
                <a:cs typeface="+mn-cs"/>
                <a:sym typeface="Helvetica"/>
              </a:defRPr>
            </a:pPr>
            <a:r>
              <a:rPr u="sng">
                <a:solidFill>
                  <a:srgbClr val="0033CC"/>
                </a:solidFill>
                <a:uFill>
                  <a:solidFill>
                    <a:srgbClr val="0033CC"/>
                  </a:solidFill>
                </a:uFill>
                <a:hlinkClick r:id="rId5"/>
              </a:rPr>
              <a:t>https://bitbucket.org/VictorEijkhout/parallel-computing-book/src</a:t>
            </a:r>
          </a:p>
          <a:p>
            <a:pPr marL="800100" lvl="1" indent="-342900" algn="l">
              <a:spcBef>
                <a:spcPts val="600"/>
              </a:spcBef>
              <a:buClr>
                <a:schemeClr val="accent2"/>
              </a:buClr>
              <a:buSzPct val="100000"/>
              <a:buChar char="•"/>
              <a:defRPr sz="2800">
                <a:latin typeface="+mn-lt"/>
                <a:ea typeface="+mn-ea"/>
                <a:cs typeface="+mn-cs"/>
                <a:sym typeface="Helvetica"/>
              </a:defRPr>
            </a:pPr>
            <a:endParaRPr u="sng">
              <a:solidFill>
                <a:srgbClr val="0033CC"/>
              </a:solidFill>
              <a:uFill>
                <a:solidFill>
                  <a:srgbClr val="0033CC"/>
                </a:solidFill>
              </a:uFill>
              <a:hlinkClick r:id="rId5"/>
            </a:endParaRPr>
          </a:p>
          <a:p>
            <a:pPr marL="800100" lvl="1" indent="-342900" algn="l">
              <a:spcBef>
                <a:spcPts val="600"/>
              </a:spcBef>
              <a:buClr>
                <a:schemeClr val="accent2"/>
              </a:buClr>
              <a:buSzPct val="100000"/>
              <a:buChar char="•"/>
              <a:defRPr sz="2800">
                <a:latin typeface="+mn-lt"/>
                <a:ea typeface="+mn-ea"/>
                <a:cs typeface="+mn-cs"/>
                <a:sym typeface="Helvetica"/>
              </a:defRPr>
            </a:pPr>
            <a:endParaRPr u="sng">
              <a:solidFill>
                <a:srgbClr val="0033CC"/>
              </a:solidFill>
              <a:uFill>
                <a:solidFill>
                  <a:srgbClr val="0033CC"/>
                </a:solidFill>
              </a:uFill>
              <a:hlinkClick r:id="rId5"/>
            </a:endParaRPr>
          </a:p>
        </p:txBody>
      </p:sp>
      <p:sp>
        <p:nvSpPr>
          <p:cNvPr id="287" name="Text Box 23"/>
          <p:cNvSpPr txBox="1">
            <a:spLocks noGrp="1"/>
          </p:cNvSpPr>
          <p:nvPr>
            <p:ph type="sldNum" sz="quarter" idx="2"/>
          </p:nvPr>
        </p:nvSpPr>
        <p:spPr>
          <a:xfrm>
            <a:off x="8163243" y="6426200"/>
            <a:ext cx="256541" cy="27546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25</a:t>
            </a:fld>
            <a:endParaRPr/>
          </a:p>
        </p:txBody>
      </p:sp>
      <p:sp>
        <p:nvSpPr>
          <p:cNvPr id="288" name="Rectangle 2"/>
          <p:cNvSpPr txBox="1">
            <a:spLocks noGrp="1"/>
          </p:cNvSpPr>
          <p:nvPr>
            <p:ph type="title"/>
          </p:nvPr>
        </p:nvSpPr>
        <p:spPr>
          <a:xfrm>
            <a:off x="284163" y="0"/>
            <a:ext cx="8588376" cy="685800"/>
          </a:xfrm>
          <a:prstGeom prst="rect">
            <a:avLst/>
          </a:prstGeom>
        </p:spPr>
        <p:txBody>
          <a:bodyPr/>
          <a:lstStyle/>
          <a:p>
            <a:r>
              <a:t> Αναφορές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Rectangle 2"/>
          <p:cNvSpPr txBox="1">
            <a:spLocks noGrp="1"/>
          </p:cNvSpPr>
          <p:nvPr>
            <p:ph type="title"/>
          </p:nvPr>
        </p:nvSpPr>
        <p:spPr>
          <a:xfrm>
            <a:off x="284163" y="0"/>
            <a:ext cx="8588376" cy="685800"/>
          </a:xfrm>
          <a:prstGeom prst="rect">
            <a:avLst/>
          </a:prstGeom>
        </p:spPr>
        <p:txBody>
          <a:bodyPr/>
          <a:lstStyle/>
          <a:p>
            <a:r>
              <a:t>Εντολή parallel for</a:t>
            </a:r>
          </a:p>
        </p:txBody>
      </p:sp>
      <p:sp>
        <p:nvSpPr>
          <p:cNvPr id="160" name="Rectangle 3"/>
          <p:cNvSpPr txBox="1">
            <a:spLocks noGrp="1"/>
          </p:cNvSpPr>
          <p:nvPr>
            <p:ph type="body" idx="1"/>
          </p:nvPr>
        </p:nvSpPr>
        <p:spPr>
          <a:xfrm>
            <a:off x="253999" y="808037"/>
            <a:ext cx="8647115" cy="577975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Δημιουργεί μία ομάδα νημάτων που εκτελεί το δομημένο τμήμα κώδικα που ακολουθεί </a:t>
            </a:r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Ο κώδικας που ακολουθεί την εντολή είναι ένας βρόχος </a:t>
            </a:r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Ο μεταγλωττιστής και το σύστημα χρόνου εκτέλεσης του μοντέλου OpenMP παραλληλοποιεί το βρόχο μοιράζοντας τις επαναλήψεις του βρόχου μεταξύ των νημάτων</a:t>
            </a:r>
          </a:p>
        </p:txBody>
      </p:sp>
      <p:sp>
        <p:nvSpPr>
          <p:cNvPr id="161" name="Rectangle 4"/>
          <p:cNvSpPr txBox="1"/>
          <p:nvPr/>
        </p:nvSpPr>
        <p:spPr>
          <a:xfrm>
            <a:off x="112976" y="4700819"/>
            <a:ext cx="8647114" cy="1014151"/>
          </a:xfrm>
          <a:prstGeom prst="rect">
            <a:avLst/>
          </a:prstGeom>
          <a:solidFill>
            <a:srgbClr val="FFFCE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pPr algn="l" defTabSz="344804">
              <a:tabLst>
                <a:tab pos="342900" algn="l"/>
              </a:tabLst>
              <a:defRPr sz="1800" b="1">
                <a:solidFill>
                  <a:srgbClr val="777897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#pragma omp parallel for</a:t>
            </a:r>
            <a:endParaRPr>
              <a:solidFill>
                <a:srgbClr val="000000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</a:t>
            </a:r>
            <a:r>
              <a:rPr>
                <a:solidFill>
                  <a:srgbClr val="36568A"/>
                </a:solidFill>
              </a:rPr>
              <a:t>for</a:t>
            </a:r>
            <a:r>
              <a:t> (</a:t>
            </a:r>
            <a:r>
              <a:rPr>
                <a:solidFill>
                  <a:srgbClr val="36568A"/>
                </a:solidFill>
              </a:rPr>
              <a:t>int</a:t>
            </a:r>
            <a:r>
              <a:t> i = </a:t>
            </a:r>
            <a:r>
              <a:rPr>
                <a:solidFill>
                  <a:srgbClr val="36568A"/>
                </a:solidFill>
              </a:rPr>
              <a:t>0</a:t>
            </a:r>
            <a:r>
              <a:t>; i &lt; n; i++)</a:t>
            </a:r>
          </a:p>
          <a:p>
            <a:pPr lvl="2" indent="457200"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a[i] = b[i] + c[i];</a:t>
            </a:r>
          </a:p>
        </p:txBody>
      </p:sp>
      <p:sp>
        <p:nvSpPr>
          <p:cNvPr id="162" name="Text Box 23"/>
          <p:cNvSpPr txBox="1">
            <a:spLocks noGrp="1"/>
          </p:cNvSpPr>
          <p:nvPr>
            <p:ph type="sldNum" sz="quarter" idx="2"/>
          </p:nvPr>
        </p:nvSpPr>
        <p:spPr>
          <a:xfrm>
            <a:off x="8201343" y="6426200"/>
            <a:ext cx="180341" cy="27546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Rectangle 3"/>
          <p:cNvSpPr txBox="1">
            <a:spLocks noGrp="1"/>
          </p:cNvSpPr>
          <p:nvPr>
            <p:ph type="body" idx="1"/>
          </p:nvPr>
        </p:nvSpPr>
        <p:spPr>
          <a:xfrm>
            <a:off x="253999" y="808037"/>
            <a:ext cx="8647115" cy="5779758"/>
          </a:xfrm>
          <a:prstGeom prst="rect">
            <a:avLst/>
          </a:prstGeom>
        </p:spPr>
        <p:txBody>
          <a:bodyPr/>
          <a:lstStyle/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Ακολουθιακός κώδικας</a:t>
            </a:r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Παράλληλοποίηση με ομάδα νημάτων και δομή διαμοίρασης εργασίας for</a:t>
            </a:r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Εξ’ ορισμού πολιτική διαμοίρασης επαναλήψεων</a:t>
            </a:r>
          </a:p>
        </p:txBody>
      </p:sp>
      <p:sp>
        <p:nvSpPr>
          <p:cNvPr id="165" name="Rectangle 4"/>
          <p:cNvSpPr txBox="1"/>
          <p:nvPr/>
        </p:nvSpPr>
        <p:spPr>
          <a:xfrm>
            <a:off x="129910" y="3346153"/>
            <a:ext cx="8647114" cy="1197044"/>
          </a:xfrm>
          <a:prstGeom prst="rect">
            <a:avLst/>
          </a:prstGeom>
          <a:solidFill>
            <a:srgbClr val="FFFCE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sum = </a:t>
            </a:r>
            <a:r>
              <a:rPr>
                <a:solidFill>
                  <a:srgbClr val="36568A"/>
                </a:solidFill>
              </a:rPr>
              <a:t>0.0</a:t>
            </a:r>
            <a:r>
              <a:t>;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 b="1">
                <a:solidFill>
                  <a:srgbClr val="777897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#pragma omp parallel for reduction(+:sum)</a:t>
            </a:r>
            <a:endParaRPr>
              <a:solidFill>
                <a:srgbClr val="000000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</a:t>
            </a:r>
            <a:r>
              <a:rPr>
                <a:solidFill>
                  <a:srgbClr val="36568A"/>
                </a:solidFill>
              </a:rPr>
              <a:t>for</a:t>
            </a:r>
            <a:r>
              <a:t> (</a:t>
            </a:r>
            <a:r>
              <a:rPr>
                <a:solidFill>
                  <a:srgbClr val="36568A"/>
                </a:solidFill>
              </a:rPr>
              <a:t>int</a:t>
            </a:r>
            <a:r>
              <a:t> i = </a:t>
            </a:r>
            <a:r>
              <a:rPr>
                <a:solidFill>
                  <a:srgbClr val="36568A"/>
                </a:solidFill>
              </a:rPr>
              <a:t>0</a:t>
            </a:r>
            <a:r>
              <a:t>; i &lt;= n; i++)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sum += f(i);</a:t>
            </a:r>
          </a:p>
        </p:txBody>
      </p:sp>
      <p:sp>
        <p:nvSpPr>
          <p:cNvPr id="166" name="Rectangle 2"/>
          <p:cNvSpPr txBox="1">
            <a:spLocks noGrp="1"/>
          </p:cNvSpPr>
          <p:nvPr>
            <p:ph type="title"/>
          </p:nvPr>
        </p:nvSpPr>
        <p:spPr>
          <a:xfrm>
            <a:off x="284163" y="0"/>
            <a:ext cx="8588376" cy="685800"/>
          </a:xfrm>
          <a:prstGeom prst="rect">
            <a:avLst/>
          </a:prstGeom>
        </p:spPr>
        <p:txBody>
          <a:bodyPr/>
          <a:lstStyle/>
          <a:p>
            <a:r>
              <a:t>Εντολή parallel for</a:t>
            </a:r>
          </a:p>
        </p:txBody>
      </p:sp>
      <p:sp>
        <p:nvSpPr>
          <p:cNvPr id="167" name="Rectangle 4"/>
          <p:cNvSpPr txBox="1"/>
          <p:nvPr/>
        </p:nvSpPr>
        <p:spPr>
          <a:xfrm>
            <a:off x="129910" y="1271819"/>
            <a:ext cx="8647114" cy="955047"/>
          </a:xfrm>
          <a:prstGeom prst="rect">
            <a:avLst/>
          </a:prstGeom>
          <a:solidFill>
            <a:srgbClr val="FFFCE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sum = </a:t>
            </a:r>
            <a:r>
              <a:rPr>
                <a:solidFill>
                  <a:srgbClr val="36568A"/>
                </a:solidFill>
              </a:rPr>
              <a:t>0.0</a:t>
            </a:r>
            <a:r>
              <a:t>;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</a:t>
            </a:r>
            <a:r>
              <a:rPr>
                <a:solidFill>
                  <a:srgbClr val="36568A"/>
                </a:solidFill>
              </a:rPr>
              <a:t>for</a:t>
            </a:r>
            <a:r>
              <a:t> (</a:t>
            </a:r>
            <a:r>
              <a:rPr>
                <a:solidFill>
                  <a:srgbClr val="36568A"/>
                </a:solidFill>
              </a:rPr>
              <a:t>int</a:t>
            </a:r>
            <a:r>
              <a:t> i = </a:t>
            </a:r>
            <a:r>
              <a:rPr>
                <a:solidFill>
                  <a:srgbClr val="36568A"/>
                </a:solidFill>
              </a:rPr>
              <a:t>0</a:t>
            </a:r>
            <a:r>
              <a:t>; i &lt;= n; i++)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sum += f(i);</a:t>
            </a:r>
          </a:p>
        </p:txBody>
      </p:sp>
      <p:sp>
        <p:nvSpPr>
          <p:cNvPr id="168" name="Rectangle 4"/>
          <p:cNvSpPr txBox="1"/>
          <p:nvPr/>
        </p:nvSpPr>
        <p:spPr>
          <a:xfrm>
            <a:off x="248443" y="5424719"/>
            <a:ext cx="8647114" cy="1197044"/>
          </a:xfrm>
          <a:prstGeom prst="rect">
            <a:avLst/>
          </a:prstGeom>
          <a:solidFill>
            <a:srgbClr val="FFFCE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sum = </a:t>
            </a:r>
            <a:r>
              <a:rPr>
                <a:solidFill>
                  <a:srgbClr val="36568A"/>
                </a:solidFill>
              </a:rPr>
              <a:t>0.0</a:t>
            </a:r>
            <a:r>
              <a:t>;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 b="1">
                <a:solidFill>
                  <a:srgbClr val="777897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#pragma omp parallel for reduction(+:sum) schedule(static)</a:t>
            </a:r>
            <a:endParaRPr>
              <a:solidFill>
                <a:srgbClr val="000000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</a:t>
            </a:r>
            <a:r>
              <a:rPr>
                <a:solidFill>
                  <a:srgbClr val="36568A"/>
                </a:solidFill>
              </a:rPr>
              <a:t>for</a:t>
            </a:r>
            <a:r>
              <a:t> (</a:t>
            </a:r>
            <a:r>
              <a:rPr>
                <a:solidFill>
                  <a:srgbClr val="36568A"/>
                </a:solidFill>
              </a:rPr>
              <a:t>int</a:t>
            </a:r>
            <a:r>
              <a:t> i = </a:t>
            </a:r>
            <a:r>
              <a:rPr>
                <a:solidFill>
                  <a:srgbClr val="36568A"/>
                </a:solidFill>
              </a:rPr>
              <a:t>0</a:t>
            </a:r>
            <a:r>
              <a:t>; i &lt;= n; i++)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sum += f(i);</a:t>
            </a:r>
          </a:p>
        </p:txBody>
      </p:sp>
      <p:sp>
        <p:nvSpPr>
          <p:cNvPr id="169" name="Text Box 23"/>
          <p:cNvSpPr txBox="1">
            <a:spLocks noGrp="1"/>
          </p:cNvSpPr>
          <p:nvPr>
            <p:ph type="sldNum" sz="quarter" idx="2"/>
          </p:nvPr>
        </p:nvSpPr>
        <p:spPr>
          <a:xfrm>
            <a:off x="8201343" y="6426200"/>
            <a:ext cx="180341" cy="27546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Rectangle 3"/>
          <p:cNvSpPr txBox="1">
            <a:spLocks noGrp="1"/>
          </p:cNvSpPr>
          <p:nvPr>
            <p:ph type="body" idx="1"/>
          </p:nvPr>
        </p:nvSpPr>
        <p:spPr>
          <a:xfrm>
            <a:off x="253999" y="808037"/>
            <a:ext cx="8647115" cy="5779758"/>
          </a:xfrm>
          <a:prstGeom prst="rect">
            <a:avLst/>
          </a:prstGeom>
        </p:spPr>
        <p:txBody>
          <a:bodyPr/>
          <a:lstStyle/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Έστω η παρακάτω συνάρτηση:</a:t>
            </a:r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f(</a:t>
            </a:r>
            <a:r>
              <a:rPr b="1"/>
              <a:t>i</a:t>
            </a:r>
            <a:r>
              <a:t>): η μαθηματική συνάρτηση sin() καλείται </a:t>
            </a:r>
            <a:r>
              <a:rPr b="1"/>
              <a:t>i</a:t>
            </a:r>
            <a:r>
              <a:t> φορές.</a:t>
            </a:r>
          </a:p>
          <a:p>
            <a:pPr marL="800100" lvl="1" indent="-342900">
              <a:buChar char="•"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Ο χρόνος εκτέλεσης της f(2*i) είναι περίπου διπλάσιος από τον χρόνο που απαιτείται για την εκτέλεση της f(i).</a:t>
            </a:r>
          </a:p>
        </p:txBody>
      </p:sp>
      <p:sp>
        <p:nvSpPr>
          <p:cNvPr id="172" name="Rectangle 4"/>
          <p:cNvSpPr txBox="1"/>
          <p:nvPr/>
        </p:nvSpPr>
        <p:spPr>
          <a:xfrm>
            <a:off x="254793" y="1367367"/>
            <a:ext cx="8647115" cy="3071154"/>
          </a:xfrm>
          <a:prstGeom prst="rect">
            <a:avLst/>
          </a:prstGeom>
          <a:solidFill>
            <a:srgbClr val="FFFCE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pPr algn="l" defTabSz="344804">
              <a:tabLst>
                <a:tab pos="342900" algn="l"/>
              </a:tabLst>
              <a:defRPr sz="1800">
                <a:solidFill>
                  <a:srgbClr val="36568A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double</a:t>
            </a:r>
            <a:r>
              <a:rPr>
                <a:solidFill>
                  <a:srgbClr val="000000"/>
                </a:solidFill>
              </a:rPr>
              <a:t> f(</a:t>
            </a:r>
            <a:r>
              <a:t>long</a:t>
            </a:r>
            <a:r>
              <a:rPr>
                <a:solidFill>
                  <a:srgbClr val="000000"/>
                </a:solidFill>
              </a:rPr>
              <a:t> i) {</a:t>
            </a:r>
            <a:endParaRPr>
              <a:solidFill>
                <a:srgbClr val="000000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solidFill>
                  <a:srgbClr val="36568A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>
                <a:solidFill>
                  <a:srgbClr val="000000"/>
                </a:solidFill>
              </a:rPr>
              <a:t>   </a:t>
            </a:r>
            <a:r>
              <a:t>long</a:t>
            </a:r>
            <a:r>
              <a:rPr>
                <a:solidFill>
                  <a:srgbClr val="000000"/>
                </a:solidFill>
              </a:rPr>
              <a:t> j;</a:t>
            </a:r>
            <a:endParaRPr>
              <a:solidFill>
                <a:srgbClr val="000000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</a:t>
            </a:r>
            <a:r>
              <a:rPr>
                <a:solidFill>
                  <a:srgbClr val="36568A"/>
                </a:solidFill>
              </a:rPr>
              <a:t>long</a:t>
            </a:r>
            <a:r>
              <a:t> start = i*(i+</a:t>
            </a:r>
            <a:r>
              <a:rPr>
                <a:solidFill>
                  <a:srgbClr val="36568A"/>
                </a:solidFill>
              </a:rPr>
              <a:t>1</a:t>
            </a:r>
            <a:r>
              <a:t>)/</a:t>
            </a:r>
            <a:r>
              <a:rPr>
                <a:solidFill>
                  <a:srgbClr val="36568A"/>
                </a:solidFill>
              </a:rPr>
              <a:t>2</a:t>
            </a:r>
            <a:r>
              <a:t>;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</a:t>
            </a:r>
            <a:r>
              <a:rPr>
                <a:solidFill>
                  <a:srgbClr val="36568A"/>
                </a:solidFill>
              </a:rPr>
              <a:t>long</a:t>
            </a:r>
            <a:r>
              <a:t> finish = start + i;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</a:t>
            </a:r>
            <a:r>
              <a:rPr>
                <a:solidFill>
                  <a:srgbClr val="36568A"/>
                </a:solidFill>
              </a:rPr>
              <a:t>double</a:t>
            </a:r>
            <a:r>
              <a:t> return_val = </a:t>
            </a:r>
            <a:r>
              <a:rPr>
                <a:solidFill>
                  <a:srgbClr val="36568A"/>
                </a:solidFill>
              </a:rPr>
              <a:t>0.0</a:t>
            </a:r>
            <a:r>
              <a:t>;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+mn-lt"/>
                <a:ea typeface="+mn-ea"/>
                <a:cs typeface="+mn-cs"/>
                <a:sym typeface="Helvetica"/>
              </a:defRPr>
            </a:pP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</a:t>
            </a:r>
            <a:r>
              <a:rPr>
                <a:solidFill>
                  <a:srgbClr val="36568A"/>
                </a:solidFill>
              </a:rPr>
              <a:t>for</a:t>
            </a:r>
            <a:r>
              <a:t> (j = start; j &lt;= finish; j++) {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return_val += sin(j);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}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</a:t>
            </a:r>
            <a:r>
              <a:rPr>
                <a:solidFill>
                  <a:srgbClr val="36568A"/>
                </a:solidFill>
              </a:rPr>
              <a:t>return</a:t>
            </a:r>
            <a:r>
              <a:t> return_val;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solidFill>
                  <a:srgbClr val="CF8724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>
                <a:solidFill>
                  <a:srgbClr val="000000"/>
                </a:solidFill>
              </a:rPr>
              <a:t>}  </a:t>
            </a:r>
            <a:r>
              <a:t>/* f */</a:t>
            </a:r>
          </a:p>
        </p:txBody>
      </p:sp>
      <p:sp>
        <p:nvSpPr>
          <p:cNvPr id="173" name="Rectangle 2"/>
          <p:cNvSpPr txBox="1">
            <a:spLocks noGrp="1"/>
          </p:cNvSpPr>
          <p:nvPr>
            <p:ph type="title"/>
          </p:nvPr>
        </p:nvSpPr>
        <p:spPr>
          <a:xfrm>
            <a:off x="284163" y="0"/>
            <a:ext cx="8588376" cy="685800"/>
          </a:xfrm>
          <a:prstGeom prst="rect">
            <a:avLst/>
          </a:prstGeom>
        </p:spPr>
        <p:txBody>
          <a:bodyPr/>
          <a:lstStyle>
            <a:lvl1pPr defTabSz="813816">
              <a:defRPr sz="3204"/>
            </a:lvl1pPr>
          </a:lstStyle>
          <a:p>
            <a:r>
              <a:t>Συνάρτηση με μεταβλητό χρόνο εκτέλεσης</a:t>
            </a:r>
          </a:p>
        </p:txBody>
      </p:sp>
      <p:sp>
        <p:nvSpPr>
          <p:cNvPr id="174" name="Text Box 23"/>
          <p:cNvSpPr txBox="1">
            <a:spLocks noGrp="1"/>
          </p:cNvSpPr>
          <p:nvPr>
            <p:ph type="sldNum" sz="quarter" idx="2"/>
          </p:nvPr>
        </p:nvSpPr>
        <p:spPr>
          <a:xfrm>
            <a:off x="8201343" y="6426200"/>
            <a:ext cx="180341" cy="27546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Rectangle 3"/>
          <p:cNvSpPr txBox="1">
            <a:spLocks noGrp="1"/>
          </p:cNvSpPr>
          <p:nvPr>
            <p:ph type="body" idx="1"/>
          </p:nvPr>
        </p:nvSpPr>
        <p:spPr>
          <a:xfrm>
            <a:off x="253999" y="808037"/>
            <a:ext cx="8647115" cy="577975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l-GR" dirty="0"/>
              <a:t>Μέγεθος προβλήματος: n = 20000</a:t>
            </a:r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l-GR" dirty="0" err="1"/>
              <a:t>Ακολουθιακός</a:t>
            </a:r>
            <a:r>
              <a:rPr lang="el-GR" dirty="0"/>
              <a:t> κώδικας (χωρίς </a:t>
            </a:r>
            <a:r>
              <a:rPr lang="el-GR" dirty="0" err="1"/>
              <a:t>OpenMP</a:t>
            </a:r>
            <a:r>
              <a:rPr lang="el-GR" dirty="0"/>
              <a:t>)</a:t>
            </a:r>
          </a:p>
          <a:p>
            <a:pPr marL="800100" lvl="1" indent="-342900">
              <a:buChar char="•"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l-GR" dirty="0"/>
              <a:t>χρόνος εκτέλεσης = 3.82 </a:t>
            </a:r>
            <a:r>
              <a:rPr lang="el-GR" dirty="0" err="1"/>
              <a:t>seconds</a:t>
            </a:r>
            <a:endParaRPr lang="el-GR" dirty="0"/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l-GR" dirty="0"/>
              <a:t>Παράλληλος κώδικας</a:t>
            </a:r>
          </a:p>
          <a:p>
            <a:pPr marL="800100" lvl="1" indent="-342900">
              <a:buChar char="•"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l-GR" dirty="0"/>
              <a:t>Εξ’ ορισμού πολιτική διαμοίρασης επαναλήψεων (</a:t>
            </a:r>
            <a:r>
              <a:rPr lang="el-GR" dirty="0" err="1"/>
              <a:t>static</a:t>
            </a:r>
            <a:r>
              <a:rPr lang="el-GR" dirty="0"/>
              <a:t>)</a:t>
            </a:r>
          </a:p>
          <a:p>
            <a:pPr marL="800100" lvl="1" indent="-342900">
              <a:buChar char="•"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l-GR" dirty="0"/>
              <a:t>χρόνος εκτέλεσης (2 νήματα) = 2.96 </a:t>
            </a:r>
            <a:r>
              <a:rPr lang="el-GR" dirty="0" err="1"/>
              <a:t>seconds</a:t>
            </a:r>
            <a:endParaRPr lang="el-GR" dirty="0"/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endParaRPr lang="el-GR" dirty="0"/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endParaRPr lang="el-GR" dirty="0"/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endParaRPr lang="el-GR" dirty="0"/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l-GR" dirty="0" err="1"/>
              <a:t>Χρονοβελτίωση</a:t>
            </a:r>
            <a:r>
              <a:rPr lang="el-GR" dirty="0"/>
              <a:t> = 1.29  (με μέγιστο το 2) :(</a:t>
            </a:r>
          </a:p>
        </p:txBody>
      </p:sp>
      <p:sp>
        <p:nvSpPr>
          <p:cNvPr id="177" name="Rectangle 2"/>
          <p:cNvSpPr txBox="1">
            <a:spLocks noGrp="1"/>
          </p:cNvSpPr>
          <p:nvPr>
            <p:ph type="title"/>
          </p:nvPr>
        </p:nvSpPr>
        <p:spPr>
          <a:xfrm>
            <a:off x="284163" y="0"/>
            <a:ext cx="8588376" cy="685800"/>
          </a:xfrm>
          <a:prstGeom prst="rect">
            <a:avLst/>
          </a:prstGeom>
        </p:spPr>
        <p:txBody>
          <a:bodyPr/>
          <a:lstStyle/>
          <a:p>
            <a:r>
              <a:t>Χρονομετρήσεις</a:t>
            </a:r>
          </a:p>
        </p:txBody>
      </p:sp>
      <p:sp>
        <p:nvSpPr>
          <p:cNvPr id="178" name="Text Box 23"/>
          <p:cNvSpPr txBox="1">
            <a:spLocks noGrp="1"/>
          </p:cNvSpPr>
          <p:nvPr>
            <p:ph type="sldNum" sz="quarter" idx="2"/>
          </p:nvPr>
        </p:nvSpPr>
        <p:spPr>
          <a:xfrm>
            <a:off x="8201343" y="6426200"/>
            <a:ext cx="180341" cy="27546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179" name="Rectangle 4"/>
          <p:cNvSpPr txBox="1"/>
          <p:nvPr/>
        </p:nvSpPr>
        <p:spPr>
          <a:xfrm>
            <a:off x="352647" y="4360198"/>
            <a:ext cx="8647114" cy="1197044"/>
          </a:xfrm>
          <a:prstGeom prst="rect">
            <a:avLst/>
          </a:prstGeom>
          <a:solidFill>
            <a:srgbClr val="FFFCE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pPr algn="l" defTabSz="344804">
              <a:tabLst>
                <a:tab pos="342900" algn="l"/>
              </a:tabLst>
              <a:defRPr sz="15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 sum = </a:t>
            </a:r>
            <a:r>
              <a:rPr dirty="0">
                <a:solidFill>
                  <a:srgbClr val="36568A"/>
                </a:solidFill>
              </a:rPr>
              <a:t>0.0</a:t>
            </a:r>
            <a:r>
              <a:rPr dirty="0"/>
              <a:t>;</a:t>
            </a:r>
            <a:endParaRPr dirty="0"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500" b="1">
                <a:solidFill>
                  <a:srgbClr val="777897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#pragma </a:t>
            </a:r>
            <a:r>
              <a:rPr dirty="0" err="1"/>
              <a:t>omp</a:t>
            </a:r>
            <a:r>
              <a:rPr dirty="0"/>
              <a:t> parallel for reduction(+:sum)</a:t>
            </a:r>
            <a:endParaRPr dirty="0">
              <a:solidFill>
                <a:srgbClr val="000000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5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  </a:t>
            </a:r>
            <a:r>
              <a:rPr dirty="0">
                <a:solidFill>
                  <a:srgbClr val="36568A"/>
                </a:solidFill>
              </a:rPr>
              <a:t>for</a:t>
            </a:r>
            <a:r>
              <a:rPr dirty="0"/>
              <a:t> (</a:t>
            </a:r>
            <a:r>
              <a:rPr dirty="0">
                <a:solidFill>
                  <a:srgbClr val="36568A"/>
                </a:solidFill>
              </a:rPr>
              <a:t>int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= </a:t>
            </a:r>
            <a:r>
              <a:rPr dirty="0">
                <a:solidFill>
                  <a:srgbClr val="36568A"/>
                </a:solidFill>
              </a:rPr>
              <a:t>0</a:t>
            </a:r>
            <a:r>
              <a:rPr dirty="0"/>
              <a:t>; </a:t>
            </a:r>
            <a:r>
              <a:rPr dirty="0" err="1"/>
              <a:t>i</a:t>
            </a:r>
            <a:r>
              <a:rPr dirty="0"/>
              <a:t> &lt;= n; </a:t>
            </a:r>
            <a:r>
              <a:rPr dirty="0" err="1"/>
              <a:t>i</a:t>
            </a:r>
            <a:r>
              <a:rPr dirty="0"/>
              <a:t>++)</a:t>
            </a:r>
            <a:endParaRPr dirty="0"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5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rPr dirty="0"/>
              <a:t>        sum += f(</a:t>
            </a:r>
            <a:r>
              <a:rPr dirty="0" err="1"/>
              <a:t>i</a:t>
            </a:r>
            <a:r>
              <a:rPr dirty="0"/>
              <a:t>);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Rectangle 3"/>
          <p:cNvSpPr txBox="1">
            <a:spLocks noGrp="1"/>
          </p:cNvSpPr>
          <p:nvPr>
            <p:ph type="body" idx="1"/>
          </p:nvPr>
        </p:nvSpPr>
        <p:spPr>
          <a:xfrm>
            <a:off x="253999" y="808037"/>
            <a:ext cx="8647115" cy="577975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Κυκλική διαμοίραση των επαναλήψεων</a:t>
            </a:r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Υποστήριξη από το OpenMP</a:t>
            </a:r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endParaRPr/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Απόδοση με 2 νήματα (n = 20000)</a:t>
            </a:r>
          </a:p>
          <a:p>
            <a:pPr marL="800100" lvl="1" indent="-342900">
              <a:buChar char="•"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χρόνος εκτέλεσης 1.98 seconds</a:t>
            </a:r>
          </a:p>
          <a:p>
            <a:pPr marL="800100" lvl="1" indent="-342900">
              <a:buChar char="•"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χρονοβελτίωση = 1.93  :)</a:t>
            </a:r>
          </a:p>
        </p:txBody>
      </p:sp>
      <p:sp>
        <p:nvSpPr>
          <p:cNvPr id="182" name="Rectangle 4"/>
          <p:cNvSpPr txBox="1"/>
          <p:nvPr/>
        </p:nvSpPr>
        <p:spPr>
          <a:xfrm>
            <a:off x="129910" y="3435053"/>
            <a:ext cx="8647114" cy="1407123"/>
          </a:xfrm>
          <a:prstGeom prst="rect">
            <a:avLst/>
          </a:prstGeom>
          <a:solidFill>
            <a:srgbClr val="FFFCE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sum = </a:t>
            </a:r>
            <a:r>
              <a:rPr>
                <a:solidFill>
                  <a:srgbClr val="36568A"/>
                </a:solidFill>
              </a:rPr>
              <a:t>0.0</a:t>
            </a:r>
            <a:r>
              <a:t>;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 b="1">
                <a:solidFill>
                  <a:srgbClr val="777897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#pragma omp parallel for reduction(+:sum) schedule(static,1)</a:t>
            </a:r>
            <a:endParaRPr>
              <a:solidFill>
                <a:srgbClr val="000000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</a:t>
            </a:r>
            <a:r>
              <a:rPr>
                <a:solidFill>
                  <a:srgbClr val="36568A"/>
                </a:solidFill>
              </a:rPr>
              <a:t>for</a:t>
            </a:r>
            <a:r>
              <a:t> (</a:t>
            </a:r>
            <a:r>
              <a:rPr>
                <a:solidFill>
                  <a:srgbClr val="36568A"/>
                </a:solidFill>
              </a:rPr>
              <a:t>int</a:t>
            </a:r>
            <a:r>
              <a:t> i = </a:t>
            </a:r>
            <a:r>
              <a:rPr>
                <a:solidFill>
                  <a:srgbClr val="36568A"/>
                </a:solidFill>
              </a:rPr>
              <a:t>0</a:t>
            </a:r>
            <a:r>
              <a:t>; i &lt;= n; i++)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sum += f(i);</a:t>
            </a:r>
          </a:p>
        </p:txBody>
      </p:sp>
      <p:sp>
        <p:nvSpPr>
          <p:cNvPr id="183" name="Rectangle 2"/>
          <p:cNvSpPr txBox="1">
            <a:spLocks noGrp="1"/>
          </p:cNvSpPr>
          <p:nvPr>
            <p:ph type="title"/>
          </p:nvPr>
        </p:nvSpPr>
        <p:spPr>
          <a:xfrm>
            <a:off x="284163" y="0"/>
            <a:ext cx="8588376" cy="685800"/>
          </a:xfrm>
          <a:prstGeom prst="rect">
            <a:avLst/>
          </a:prstGeom>
        </p:spPr>
        <p:txBody>
          <a:bodyPr/>
          <a:lstStyle/>
          <a:p>
            <a:r>
              <a:t>Πιθανή Λύση</a:t>
            </a:r>
          </a:p>
        </p:txBody>
      </p:sp>
      <p:pic>
        <p:nvPicPr>
          <p:cNvPr id="184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9300" y="1263501"/>
            <a:ext cx="4428334" cy="1645048"/>
          </a:xfrm>
          <a:prstGeom prst="rect">
            <a:avLst/>
          </a:prstGeom>
          <a:ln w="12700">
            <a:miter lim="400000"/>
          </a:ln>
        </p:spPr>
      </p:pic>
      <p:sp>
        <p:nvSpPr>
          <p:cNvPr id="185" name="Text Box 23"/>
          <p:cNvSpPr txBox="1">
            <a:spLocks noGrp="1"/>
          </p:cNvSpPr>
          <p:nvPr>
            <p:ph type="sldNum" sz="quarter" idx="2"/>
          </p:nvPr>
        </p:nvSpPr>
        <p:spPr>
          <a:xfrm>
            <a:off x="8201343" y="6426200"/>
            <a:ext cx="180341" cy="27546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Rectangle 3"/>
          <p:cNvSpPr txBox="1">
            <a:spLocks noGrp="1"/>
          </p:cNvSpPr>
          <p:nvPr>
            <p:ph type="body" idx="1"/>
          </p:nvPr>
        </p:nvSpPr>
        <p:spPr>
          <a:xfrm>
            <a:off x="253999" y="808037"/>
            <a:ext cx="8647115" cy="5908273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spcBef>
                <a:spcPts val="400"/>
              </a:spcBef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Πώς οι επαναλήψεις του βρόχου μοιράζονται μεταξύ των νημάτων της παράλληλης περιοχής</a:t>
            </a:r>
          </a:p>
          <a:p>
            <a:pPr>
              <a:spcBef>
                <a:spcPts val="400"/>
              </a:spcBef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Επιλογές (</a:t>
            </a:r>
            <a:r>
              <a:rPr i="1"/>
              <a:t>type</a:t>
            </a:r>
            <a:r>
              <a:t>)</a:t>
            </a:r>
          </a:p>
          <a:p>
            <a:pPr marL="800100" lvl="1" indent="-342900">
              <a:spcBef>
                <a:spcPts val="100"/>
              </a:spcBef>
              <a:buChar char="•"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1"/>
              <a:t>static</a:t>
            </a:r>
            <a:r>
              <a:t>: η ανάθεση των επαναλήψεων στα νήματα γίνεται (αποφασίζεται) πριν την εκτέλεση του βρόχου.</a:t>
            </a:r>
          </a:p>
          <a:p>
            <a:pPr marL="800100" lvl="1" indent="-342900">
              <a:spcBef>
                <a:spcPts val="100"/>
              </a:spcBef>
              <a:buChar char="•"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1"/>
              <a:t>dynamic</a:t>
            </a:r>
            <a:r>
              <a:t> ή </a:t>
            </a:r>
            <a:r>
              <a:rPr b="1"/>
              <a:t>guided</a:t>
            </a:r>
            <a:r>
              <a:t>: η ανάθεση των επαναλήψεων αποφασίζεται κατά την εκτέλεση του βρόχου.</a:t>
            </a:r>
          </a:p>
          <a:p>
            <a:pPr marL="800100" lvl="1" indent="-342900">
              <a:spcBef>
                <a:spcPts val="100"/>
              </a:spcBef>
              <a:buChar char="•"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1"/>
              <a:t>runtime</a:t>
            </a:r>
            <a:r>
              <a:t>: η πολιτική καθορίζεται κατά την εκτέλεση του προγράμματος.</a:t>
            </a:r>
          </a:p>
          <a:p>
            <a:pPr marL="800100" lvl="1" indent="-342900">
              <a:spcBef>
                <a:spcPts val="100"/>
              </a:spcBef>
              <a:buChar char="•"/>
              <a:defRPr sz="2600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b="1"/>
              <a:t>auto</a:t>
            </a:r>
            <a:r>
              <a:t>: ο μεταγλωττιστής και/ή το σύστημα χρόνου εκτέλεσης καθορίζει την πολιτική</a:t>
            </a:r>
          </a:p>
          <a:p>
            <a:pPr>
              <a:spcBef>
                <a:spcPts val="400"/>
              </a:spcBef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Η μεταβλητή </a:t>
            </a:r>
            <a:r>
              <a:rPr i="1"/>
              <a:t>chunksize</a:t>
            </a:r>
            <a:r>
              <a:t> είναι ένας θετικός ακέραιος</a:t>
            </a:r>
          </a:p>
        </p:txBody>
      </p:sp>
      <p:sp>
        <p:nvSpPr>
          <p:cNvPr id="188" name="Text Box 23"/>
          <p:cNvSpPr txBox="1">
            <a:spLocks noGrp="1"/>
          </p:cNvSpPr>
          <p:nvPr>
            <p:ph type="sldNum" sz="quarter" idx="2"/>
          </p:nvPr>
        </p:nvSpPr>
        <p:spPr>
          <a:xfrm>
            <a:off x="8201343" y="6426200"/>
            <a:ext cx="180341" cy="27546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189" name="Rectang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schedule(type, chunksize)</a:t>
            </a:r>
          </a:p>
        </p:txBody>
      </p:sp>
      <p:sp>
        <p:nvSpPr>
          <p:cNvPr id="190" name="Text Box 23"/>
          <p:cNvSpPr txBox="1"/>
          <p:nvPr/>
        </p:nvSpPr>
        <p:spPr>
          <a:xfrm>
            <a:off x="8201343" y="6426200"/>
            <a:ext cx="180341" cy="2754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200">
                <a:solidFill>
                  <a:srgbClr val="990000"/>
                </a:solidFill>
              </a:defRPr>
            </a:lvl1pPr>
          </a:lstStyle>
          <a:p>
            <a:fld id="{86CB4B4D-7CA3-9044-876B-883B54F8677D}" type="slidenum">
              <a:t>8</a:t>
            </a:fld>
            <a:endParaRPr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Οι επαναλήψεις χωρίζονται σε τμήματα μεγέθους chunksize και τα τμήματα μοιράζονται κυκλικά στα νήματα…"/>
          <p:cNvSpPr txBox="1">
            <a:spLocks noGrp="1"/>
          </p:cNvSpPr>
          <p:nvPr>
            <p:ph type="body" idx="1"/>
          </p:nvPr>
        </p:nvSpPr>
        <p:spPr>
          <a:xfrm>
            <a:off x="253999" y="820737"/>
            <a:ext cx="8647115" cy="577975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l-GR" dirty="0"/>
              <a:t>Οι επαναλήψεις χωρίζονται σε τμήματα μεγέθους </a:t>
            </a:r>
            <a:r>
              <a:rPr lang="el-GR" i="1" dirty="0" err="1"/>
              <a:t>chunksize</a:t>
            </a:r>
            <a:r>
              <a:rPr lang="el-GR" dirty="0"/>
              <a:t> και τα τμήματα μοιράζονται κυκλικά στα νήματα </a:t>
            </a:r>
          </a:p>
          <a:p>
            <a:pPr>
              <a:defRPr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el-GR" dirty="0"/>
              <a:t>Αν το </a:t>
            </a:r>
            <a:r>
              <a:rPr lang="el-GR" i="1" dirty="0" err="1"/>
              <a:t>chunksize</a:t>
            </a:r>
            <a:r>
              <a:rPr lang="el-GR" dirty="0"/>
              <a:t> δεν ορίζεται, είναι ίσο με </a:t>
            </a:r>
            <a:r>
              <a:rPr lang="el-GR" i="1" dirty="0"/>
              <a:t>N/P</a:t>
            </a:r>
            <a:r>
              <a:rPr lang="el-GR" dirty="0"/>
              <a:t> (#επαναλήψεων/#νημάτων) και κάθε νήμα εκτελεί ένα τμήμα συνολικά </a:t>
            </a:r>
          </a:p>
        </p:txBody>
      </p:sp>
      <p:sp>
        <p:nvSpPr>
          <p:cNvPr id="193" name="Rectang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Στατική Πολιτική (static, chunksize)</a:t>
            </a:r>
          </a:p>
        </p:txBody>
      </p:sp>
      <p:sp>
        <p:nvSpPr>
          <p:cNvPr id="194" name="Text Box 23"/>
          <p:cNvSpPr txBox="1"/>
          <p:nvPr/>
        </p:nvSpPr>
        <p:spPr>
          <a:xfrm>
            <a:off x="8201343" y="6426200"/>
            <a:ext cx="180341" cy="2754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5719" rIns="45719">
            <a:spAutoFit/>
          </a:bodyPr>
          <a:lstStyle>
            <a:lvl1pPr>
              <a:defRPr sz="1200">
                <a:solidFill>
                  <a:srgbClr val="990000"/>
                </a:solidFill>
              </a:defRPr>
            </a:lvl1pPr>
          </a:lstStyle>
          <a:p>
            <a:fld id="{86CB4B4D-7CA3-9044-876B-883B54F8677D}" type="slidenum">
              <a:t>9</a:t>
            </a:fld>
            <a:endParaRPr/>
          </a:p>
        </p:txBody>
      </p:sp>
      <p:sp>
        <p:nvSpPr>
          <p:cNvPr id="195" name="Rectangle 4"/>
          <p:cNvSpPr txBox="1"/>
          <p:nvPr/>
        </p:nvSpPr>
        <p:spPr>
          <a:xfrm>
            <a:off x="129910" y="3782186"/>
            <a:ext cx="8647114" cy="965071"/>
          </a:xfrm>
          <a:prstGeom prst="rect">
            <a:avLst/>
          </a:prstGeom>
          <a:solidFill>
            <a:srgbClr val="FFFCEA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pPr algn="l" defTabSz="344804">
              <a:tabLst>
                <a:tab pos="342900" algn="l"/>
              </a:tabLst>
              <a:defRPr sz="1800" b="1">
                <a:solidFill>
                  <a:srgbClr val="777897"/>
                </a:solidFill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#pragma omp parallel for num_threads(3) schedule(static,1)</a:t>
            </a:r>
            <a:endParaRPr>
              <a:solidFill>
                <a:srgbClr val="000000"/>
              </a:solidFill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</a:t>
            </a:r>
            <a:r>
              <a:rPr>
                <a:solidFill>
                  <a:srgbClr val="36568A"/>
                </a:solidFill>
              </a:rPr>
              <a:t>for</a:t>
            </a:r>
            <a:r>
              <a:t> (</a:t>
            </a:r>
            <a:r>
              <a:rPr>
                <a:solidFill>
                  <a:srgbClr val="36568A"/>
                </a:solidFill>
              </a:rPr>
              <a:t>int</a:t>
            </a:r>
            <a:r>
              <a:t> i = </a:t>
            </a:r>
            <a:r>
              <a:rPr>
                <a:solidFill>
                  <a:srgbClr val="36568A"/>
                </a:solidFill>
              </a:rPr>
              <a:t>0</a:t>
            </a:r>
            <a:r>
              <a:t>; i &lt;= 11; i++)</a:t>
            </a:r>
            <a:endParaRPr>
              <a:latin typeface="+mn-lt"/>
              <a:ea typeface="+mn-ea"/>
              <a:cs typeface="+mn-cs"/>
              <a:sym typeface="Helvetica"/>
            </a:endParaRPr>
          </a:p>
          <a:p>
            <a:pPr algn="l" defTabSz="344804">
              <a:tabLst>
                <a:tab pos="342900" algn="l"/>
              </a:tabLst>
              <a:defRPr sz="1800">
                <a:latin typeface="Menlo Regular"/>
                <a:ea typeface="Menlo Regular"/>
                <a:cs typeface="Menlo Regular"/>
                <a:sym typeface="Menlo Regular"/>
              </a:defRPr>
            </a:pPr>
            <a:r>
              <a:t>        A[i] = do_work(i);</a:t>
            </a:r>
          </a:p>
        </p:txBody>
      </p:sp>
      <p:pic>
        <p:nvPicPr>
          <p:cNvPr id="196" name="image.png" descr="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3700" y="4799012"/>
            <a:ext cx="3276600" cy="1628776"/>
          </a:xfrm>
          <a:prstGeom prst="rect">
            <a:avLst/>
          </a:prstGeom>
          <a:ln w="12700">
            <a:miter lim="400000"/>
          </a:ln>
        </p:spPr>
      </p:pic>
      <p:sp>
        <p:nvSpPr>
          <p:cNvPr id="197" name="Text Box 23"/>
          <p:cNvSpPr txBox="1">
            <a:spLocks noGrp="1"/>
          </p:cNvSpPr>
          <p:nvPr>
            <p:ph type="sldNum" sz="quarter" idx="2"/>
          </p:nvPr>
        </p:nvSpPr>
        <p:spPr>
          <a:xfrm>
            <a:off x="8201343" y="6426200"/>
            <a:ext cx="180341" cy="275466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annenbaum">
  <a:themeElements>
    <a:clrScheme name="Tannenbaum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Tannenbaum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Tannenbau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Tannenbaum">
  <a:themeElements>
    <a:clrScheme name="Tannenbaum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Tannenbaum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Tannenbau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2273</Words>
  <Application>Microsoft Office PowerPoint</Application>
  <PresentationFormat>On-screen Show (4:3)</PresentationFormat>
  <Paragraphs>313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Comic Sans MS</vt:lpstr>
      <vt:lpstr>Courier</vt:lpstr>
      <vt:lpstr>Helvetica</vt:lpstr>
      <vt:lpstr>Helvetica Neue</vt:lpstr>
      <vt:lpstr>Palatino</vt:lpstr>
      <vt:lpstr>Times New Roman</vt:lpstr>
      <vt:lpstr>Tannenbaum</vt:lpstr>
      <vt:lpstr>PowerPoint Presentation</vt:lpstr>
      <vt:lpstr>Περίληψη</vt:lpstr>
      <vt:lpstr>Εντολή parallel for</vt:lpstr>
      <vt:lpstr>Εντολή parallel for</vt:lpstr>
      <vt:lpstr>Συνάρτηση με μεταβλητό χρόνο εκτέλεσης</vt:lpstr>
      <vt:lpstr>Χρονομετρήσεις</vt:lpstr>
      <vt:lpstr>Πιθανή Λύση</vt:lpstr>
      <vt:lpstr>schedule(type, chunksize)</vt:lpstr>
      <vt:lpstr>Στατική Πολιτική (static, chunksize)</vt:lpstr>
      <vt:lpstr>Παραδείγματα Στατικής Πολιτικής</vt:lpstr>
      <vt:lpstr>Δυναμική Πολιτική (dynamic)</vt:lpstr>
      <vt:lpstr>Πολιτική guided</vt:lpstr>
      <vt:lpstr>Πολιτική guided</vt:lpstr>
      <vt:lpstr>Πολιτική runtime</vt:lpstr>
      <vt:lpstr>Σύνοψη - Επιλογή Πολιτικής</vt:lpstr>
      <vt:lpstr>Σύνοψη - Επιλογή Πολιτικής</vt:lpstr>
      <vt:lpstr>Ερωτήματα</vt:lpstr>
      <vt:lpstr>1. Επιβαρύνσεις Χρονοπρογραμματισμού</vt:lpstr>
      <vt:lpstr>Τυπικές επιβαρύνσεις OpenMP</vt:lpstr>
      <vt:lpstr>2. Υλοποίηση Δυναμικής Πολιτικής</vt:lpstr>
      <vt:lpstr>Υλοποίηση Δυναμικής Πολιτικής</vt:lpstr>
      <vt:lpstr>Υλοποίηση Δυναμικής Πολιτικής</vt:lpstr>
      <vt:lpstr>3. Χρονοπρογραμματισμός και Υλικό</vt:lpstr>
      <vt:lpstr> Χρονοπρογραμματισμός και Υλικό</vt:lpstr>
      <vt:lpstr> Αναφορές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Panagiotis Hadjidoukas</cp:lastModifiedBy>
  <cp:revision>8</cp:revision>
  <dcterms:modified xsi:type="dcterms:W3CDTF">2024-03-28T20:00:26Z</dcterms:modified>
</cp:coreProperties>
</file>