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7" r:id="rId2"/>
    <p:sldId id="258" r:id="rId3"/>
    <p:sldId id="259"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4" r:id="rId43"/>
    <p:sldId id="375" r:id="rId44"/>
    <p:sldId id="376" r:id="rId45"/>
    <p:sldId id="377" r:id="rId46"/>
    <p:sldId id="373" r:id="rId47"/>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09" autoAdjust="0"/>
    <p:restoredTop sz="94660"/>
  </p:normalViewPr>
  <p:slideViewPr>
    <p:cSldViewPr>
      <p:cViewPr>
        <p:scale>
          <a:sx n="41" d="100"/>
          <a:sy n="41" d="100"/>
        </p:scale>
        <p:origin x="-3654" y="-16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7/21/2015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6C64F6-063D-42AC-ADD2-1BD2150EC4B0}" type="slidenum">
              <a:rPr lang="en-GB" altLang="en-US" smtClean="0"/>
              <a:pPr>
                <a:spcBef>
                  <a:spcPct val="0"/>
                </a:spcBef>
              </a:pPr>
              <a:t>10</a:t>
            </a:fld>
            <a:endParaRPr lang="en-GB" altLang="en-US" smtClean="0"/>
          </a:p>
        </p:txBody>
      </p:sp>
    </p:spTree>
    <p:extLst>
      <p:ext uri="{BB962C8B-B14F-4D97-AF65-F5344CB8AC3E}">
        <p14:creationId xmlns:p14="http://schemas.microsoft.com/office/powerpoint/2010/main" val="229896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C1EDD3-5982-4200-BAD8-A81C87CCEC55}" type="slidenum">
              <a:rPr lang="en-GB" altLang="en-US" smtClean="0"/>
              <a:pPr>
                <a:spcBef>
                  <a:spcPct val="0"/>
                </a:spcBef>
              </a:pPr>
              <a:t>11</a:t>
            </a:fld>
            <a:endParaRPr lang="en-GB" altLang="en-US" smtClean="0"/>
          </a:p>
        </p:txBody>
      </p:sp>
    </p:spTree>
    <p:extLst>
      <p:ext uri="{BB962C8B-B14F-4D97-AF65-F5344CB8AC3E}">
        <p14:creationId xmlns:p14="http://schemas.microsoft.com/office/powerpoint/2010/main" val="463179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FA1956-690E-4E6E-974D-EBBC19710404}" type="slidenum">
              <a:rPr lang="en-GB" altLang="en-US" smtClean="0"/>
              <a:pPr>
                <a:spcBef>
                  <a:spcPct val="0"/>
                </a:spcBef>
              </a:pPr>
              <a:t>12</a:t>
            </a:fld>
            <a:endParaRPr lang="en-GB" altLang="en-US" smtClean="0"/>
          </a:p>
        </p:txBody>
      </p:sp>
    </p:spTree>
    <p:extLst>
      <p:ext uri="{BB962C8B-B14F-4D97-AF65-F5344CB8AC3E}">
        <p14:creationId xmlns:p14="http://schemas.microsoft.com/office/powerpoint/2010/main" val="141104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0D8667-F063-4D32-88FE-EB0EDE9D450B}" type="slidenum">
              <a:rPr lang="en-GB" altLang="en-US" smtClean="0"/>
              <a:pPr>
                <a:spcBef>
                  <a:spcPct val="0"/>
                </a:spcBef>
              </a:pPr>
              <a:t>13</a:t>
            </a:fld>
            <a:endParaRPr lang="en-GB" altLang="en-US" smtClean="0"/>
          </a:p>
        </p:txBody>
      </p:sp>
    </p:spTree>
    <p:extLst>
      <p:ext uri="{BB962C8B-B14F-4D97-AF65-F5344CB8AC3E}">
        <p14:creationId xmlns:p14="http://schemas.microsoft.com/office/powerpoint/2010/main" val="1401178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0C67D9-F1F3-42B6-A164-267446A874F6}" type="slidenum">
              <a:rPr lang="en-GB" altLang="en-US" smtClean="0"/>
              <a:pPr>
                <a:spcBef>
                  <a:spcPct val="0"/>
                </a:spcBef>
              </a:pPr>
              <a:t>14</a:t>
            </a:fld>
            <a:endParaRPr lang="en-GB" altLang="en-US" smtClean="0"/>
          </a:p>
        </p:txBody>
      </p:sp>
    </p:spTree>
    <p:extLst>
      <p:ext uri="{BB962C8B-B14F-4D97-AF65-F5344CB8AC3E}">
        <p14:creationId xmlns:p14="http://schemas.microsoft.com/office/powerpoint/2010/main" val="1096253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C5E17D-7D25-4CF2-9006-82E725044B85}" type="slidenum">
              <a:rPr lang="en-GB" altLang="en-US" smtClean="0"/>
              <a:pPr>
                <a:spcBef>
                  <a:spcPct val="0"/>
                </a:spcBef>
              </a:pPr>
              <a:t>15</a:t>
            </a:fld>
            <a:endParaRPr lang="en-GB" altLang="en-US" smtClean="0"/>
          </a:p>
        </p:txBody>
      </p:sp>
    </p:spTree>
    <p:extLst>
      <p:ext uri="{BB962C8B-B14F-4D97-AF65-F5344CB8AC3E}">
        <p14:creationId xmlns:p14="http://schemas.microsoft.com/office/powerpoint/2010/main" val="423595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E41C1F-1D39-4443-B59A-723A117C96B6}" type="slidenum">
              <a:rPr lang="en-GB" altLang="en-US" smtClean="0"/>
              <a:pPr>
                <a:spcBef>
                  <a:spcPct val="0"/>
                </a:spcBef>
              </a:pPr>
              <a:t>16</a:t>
            </a:fld>
            <a:endParaRPr lang="en-GB" altLang="en-US" smtClean="0"/>
          </a:p>
        </p:txBody>
      </p:sp>
    </p:spTree>
    <p:extLst>
      <p:ext uri="{BB962C8B-B14F-4D97-AF65-F5344CB8AC3E}">
        <p14:creationId xmlns:p14="http://schemas.microsoft.com/office/powerpoint/2010/main" val="2156792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E5B2F6-CBC2-4EFE-88A2-11FF9AF309F0}" type="slidenum">
              <a:rPr lang="en-GB" altLang="en-US" smtClean="0"/>
              <a:pPr>
                <a:spcBef>
                  <a:spcPct val="0"/>
                </a:spcBef>
              </a:pPr>
              <a:t>17</a:t>
            </a:fld>
            <a:endParaRPr lang="en-GB" altLang="en-US" smtClean="0"/>
          </a:p>
        </p:txBody>
      </p:sp>
    </p:spTree>
    <p:extLst>
      <p:ext uri="{BB962C8B-B14F-4D97-AF65-F5344CB8AC3E}">
        <p14:creationId xmlns:p14="http://schemas.microsoft.com/office/powerpoint/2010/main" val="35385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3AD386-A4D7-4809-AD99-58F136B07851}" type="slidenum">
              <a:rPr lang="en-GB" altLang="en-US" smtClean="0"/>
              <a:pPr>
                <a:spcBef>
                  <a:spcPct val="0"/>
                </a:spcBef>
              </a:pPr>
              <a:t>18</a:t>
            </a:fld>
            <a:endParaRPr lang="en-GB" altLang="en-US" smtClean="0"/>
          </a:p>
        </p:txBody>
      </p:sp>
    </p:spTree>
    <p:extLst>
      <p:ext uri="{BB962C8B-B14F-4D97-AF65-F5344CB8AC3E}">
        <p14:creationId xmlns:p14="http://schemas.microsoft.com/office/powerpoint/2010/main" val="889858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848E0E-4349-4D81-9CC6-BDF8191FE7C1}" type="slidenum">
              <a:rPr lang="en-GB" altLang="en-US" smtClean="0"/>
              <a:pPr>
                <a:spcBef>
                  <a:spcPct val="0"/>
                </a:spcBef>
              </a:pPr>
              <a:t>19</a:t>
            </a:fld>
            <a:endParaRPr lang="en-GB" altLang="en-US" smtClean="0"/>
          </a:p>
        </p:txBody>
      </p:sp>
    </p:spTree>
    <p:extLst>
      <p:ext uri="{BB962C8B-B14F-4D97-AF65-F5344CB8AC3E}">
        <p14:creationId xmlns:p14="http://schemas.microsoft.com/office/powerpoint/2010/main" val="315752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64F3CE-CC06-4B2A-8D2A-F366C909EAFC}" type="slidenum">
              <a:rPr lang="en-GB" altLang="en-US" smtClean="0"/>
              <a:pPr>
                <a:spcBef>
                  <a:spcPct val="0"/>
                </a:spcBef>
              </a:pPr>
              <a:t>20</a:t>
            </a:fld>
            <a:endParaRPr lang="en-GB" altLang="en-US" smtClean="0"/>
          </a:p>
        </p:txBody>
      </p:sp>
    </p:spTree>
    <p:extLst>
      <p:ext uri="{BB962C8B-B14F-4D97-AF65-F5344CB8AC3E}">
        <p14:creationId xmlns:p14="http://schemas.microsoft.com/office/powerpoint/2010/main" val="4188542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12A6CC-787A-4AFE-AF58-77FA1F9EAD30}" type="slidenum">
              <a:rPr lang="en-GB" altLang="en-US" smtClean="0"/>
              <a:pPr>
                <a:spcBef>
                  <a:spcPct val="0"/>
                </a:spcBef>
              </a:pPr>
              <a:t>21</a:t>
            </a:fld>
            <a:endParaRPr lang="en-GB" altLang="en-US" smtClean="0"/>
          </a:p>
        </p:txBody>
      </p:sp>
    </p:spTree>
    <p:extLst>
      <p:ext uri="{BB962C8B-B14F-4D97-AF65-F5344CB8AC3E}">
        <p14:creationId xmlns:p14="http://schemas.microsoft.com/office/powerpoint/2010/main" val="1220101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FDCA4B-DE0A-428C-8B92-C5835C4AABDD}" type="slidenum">
              <a:rPr lang="en-GB" altLang="en-US" smtClean="0"/>
              <a:pPr>
                <a:spcBef>
                  <a:spcPct val="0"/>
                </a:spcBef>
              </a:pPr>
              <a:t>22</a:t>
            </a:fld>
            <a:endParaRPr lang="en-GB" alt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555490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6DDF89-C46F-49A7-B589-9ED9ECF1DE4B}" type="slidenum">
              <a:rPr lang="en-GB" altLang="en-US" smtClean="0"/>
              <a:pPr>
                <a:spcBef>
                  <a:spcPct val="0"/>
                </a:spcBef>
              </a:pPr>
              <a:t>23</a:t>
            </a:fld>
            <a:endParaRPr lang="en-GB" alt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2413056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77885E-8D0C-420E-976E-6EF977A6EA71}" type="slidenum">
              <a:rPr lang="en-GB" altLang="en-US" smtClean="0"/>
              <a:pPr>
                <a:spcBef>
                  <a:spcPct val="0"/>
                </a:spcBef>
              </a:pPr>
              <a:t>24</a:t>
            </a:fld>
            <a:endParaRPr lang="en-GB" alt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1411791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B794A2-6FF3-401E-AD27-4842F4A2A9F4}" type="slidenum">
              <a:rPr lang="en-GB" altLang="en-US" smtClean="0"/>
              <a:pPr>
                <a:spcBef>
                  <a:spcPct val="0"/>
                </a:spcBef>
              </a:pPr>
              <a:t>26</a:t>
            </a:fld>
            <a:endParaRPr lang="en-GB" alt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1920512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47ED0F-3B5F-421A-A664-04570CDF3796}" type="slidenum">
              <a:rPr lang="en-GB" altLang="en-US" smtClean="0"/>
              <a:pPr>
                <a:spcBef>
                  <a:spcPct val="0"/>
                </a:spcBef>
              </a:pPr>
              <a:t>27</a:t>
            </a:fld>
            <a:endParaRPr lang="en-GB" alt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3284684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61A934-44B3-4DD0-8041-8CB823C5462D}" type="slidenum">
              <a:rPr lang="en-GB" altLang="en-US" smtClean="0"/>
              <a:pPr>
                <a:spcBef>
                  <a:spcPct val="0"/>
                </a:spcBef>
              </a:pPr>
              <a:t>28</a:t>
            </a:fld>
            <a:endParaRPr lang="en-GB" alt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2359765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90CD3D-B0A9-472F-B572-248830284DF3}" type="slidenum">
              <a:rPr lang="en-GB" altLang="en-US" smtClean="0"/>
              <a:pPr>
                <a:spcBef>
                  <a:spcPct val="0"/>
                </a:spcBef>
              </a:pPr>
              <a:t>29</a:t>
            </a:fld>
            <a:endParaRPr lang="en-GB" alt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185939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533DD2-5B1A-4A9E-9CDB-E1CF5CE47CCC}" type="slidenum">
              <a:rPr lang="en-GB" altLang="en-US" smtClean="0"/>
              <a:pPr>
                <a:spcBef>
                  <a:spcPct val="0"/>
                </a:spcBef>
              </a:pPr>
              <a:t>30</a:t>
            </a:fld>
            <a:endParaRPr lang="en-GB" alt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33921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7367F0-363D-4F31-8C6F-A3350CEFB4FE}" type="slidenum">
              <a:rPr lang="en-GB" altLang="en-US" smtClean="0"/>
              <a:pPr>
                <a:spcBef>
                  <a:spcPct val="0"/>
                </a:spcBef>
              </a:pPr>
              <a:t>31</a:t>
            </a:fld>
            <a:endParaRPr lang="en-GB" alt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1124423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C66DC5-DC53-4410-B840-8F4F730160D5}" type="slidenum">
              <a:rPr lang="en-GB" altLang="en-US" smtClean="0"/>
              <a:pPr>
                <a:spcBef>
                  <a:spcPct val="0"/>
                </a:spcBef>
              </a:pPr>
              <a:t>32</a:t>
            </a:fld>
            <a:endParaRPr lang="en-GB" alt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3867794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12A2DF-38DE-40D9-81AA-CE421E3A7491}" type="slidenum">
              <a:rPr lang="en-GB" altLang="en-US" smtClean="0"/>
              <a:pPr>
                <a:spcBef>
                  <a:spcPct val="0"/>
                </a:spcBef>
              </a:pPr>
              <a:t>33</a:t>
            </a:fld>
            <a:endParaRPr lang="en-GB" alt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257369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0AE848-D763-4360-A1D5-4C82DCA4B3E8}" type="slidenum">
              <a:rPr lang="en-GB" altLang="en-US" smtClean="0"/>
              <a:pPr>
                <a:spcBef>
                  <a:spcPct val="0"/>
                </a:spcBef>
              </a:pPr>
              <a:t>34</a:t>
            </a:fld>
            <a:endParaRPr lang="en-GB" alt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1742008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B5E013-F4C7-48CC-98C2-A2A116E8CB29}" type="slidenum">
              <a:rPr lang="en-GB" altLang="en-US" smtClean="0"/>
              <a:pPr>
                <a:spcBef>
                  <a:spcPct val="0"/>
                </a:spcBef>
              </a:pPr>
              <a:t>35</a:t>
            </a:fld>
            <a:endParaRPr lang="en-GB" alt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2927516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FDA47B-B73C-412F-B5B9-F6F6AEDF4B7D}" type="slidenum">
              <a:rPr lang="en-GB" altLang="en-US" smtClean="0"/>
              <a:pPr>
                <a:spcBef>
                  <a:spcPct val="0"/>
                </a:spcBef>
              </a:pPr>
              <a:t>36</a:t>
            </a:fld>
            <a:endParaRPr lang="en-GB" alt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1101345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EE41E9-9CF6-4A69-9D6D-8C9879295F1D}" type="slidenum">
              <a:rPr lang="en-GB" altLang="en-US" smtClean="0"/>
              <a:pPr>
                <a:spcBef>
                  <a:spcPct val="0"/>
                </a:spcBef>
              </a:pPr>
              <a:t>37</a:t>
            </a:fld>
            <a:endParaRPr lang="en-GB" alt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3767320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4827AF-9740-4019-94A5-207122394364}" type="slidenum">
              <a:rPr lang="en-GB" altLang="en-US" smtClean="0"/>
              <a:pPr>
                <a:spcBef>
                  <a:spcPct val="0"/>
                </a:spcBef>
              </a:pPr>
              <a:t>38</a:t>
            </a:fld>
            <a:endParaRPr lang="en-GB" alt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4221963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015BA5-5925-4D5E-AB1A-66AE3385F18D}" type="slidenum">
              <a:rPr lang="en-GB" altLang="en-US" smtClean="0"/>
              <a:pPr>
                <a:spcBef>
                  <a:spcPct val="0"/>
                </a:spcBef>
              </a:pPr>
              <a:t>39</a:t>
            </a:fld>
            <a:endParaRPr lang="en-GB" alt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2153184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7A0AE6-FCCC-46B1-92C4-6A4E7ED68943}" type="slidenum">
              <a:rPr lang="en-GB" altLang="en-US" smtClean="0"/>
              <a:pPr>
                <a:spcBef>
                  <a:spcPct val="0"/>
                </a:spcBef>
              </a:pPr>
              <a:t>40</a:t>
            </a:fld>
            <a:endParaRPr lang="en-GB" alt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420694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ABE5D-6F25-4829-B726-0833CB131182}" type="slidenum">
              <a:rPr lang="en-GB" altLang="en-US" smtClean="0"/>
              <a:pPr>
                <a:spcBef>
                  <a:spcPct val="0"/>
                </a:spcBef>
              </a:pPr>
              <a:t>4</a:t>
            </a:fld>
            <a:endParaRPr lang="en-GB" altLang="en-US" smtClean="0"/>
          </a:p>
        </p:txBody>
      </p:sp>
    </p:spTree>
    <p:extLst>
      <p:ext uri="{BB962C8B-B14F-4D97-AF65-F5344CB8AC3E}">
        <p14:creationId xmlns:p14="http://schemas.microsoft.com/office/powerpoint/2010/main" val="267382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325267-EAC2-4A9C-9FF6-BE9692E0FA81}" type="slidenum">
              <a:rPr lang="en-GB" altLang="en-US" smtClean="0"/>
              <a:pPr>
                <a:spcBef>
                  <a:spcPct val="0"/>
                </a:spcBef>
              </a:pPr>
              <a:t>41</a:t>
            </a:fld>
            <a:endParaRPr lang="en-GB" altLang="en-US" smtClean="0"/>
          </a:p>
        </p:txBody>
      </p:sp>
    </p:spTree>
    <p:extLst>
      <p:ext uri="{BB962C8B-B14F-4D97-AF65-F5344CB8AC3E}">
        <p14:creationId xmlns:p14="http://schemas.microsoft.com/office/powerpoint/2010/main" val="3748186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val="246617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A4C630-BD15-4C81-98A6-2B1355AE8687}" type="slidenum">
              <a:rPr lang="en-GB" altLang="en-US" smtClean="0"/>
              <a:pPr>
                <a:spcBef>
                  <a:spcPct val="0"/>
                </a:spcBef>
              </a:pPr>
              <a:t>5</a:t>
            </a:fld>
            <a:endParaRPr lang="en-GB" altLang="en-US" smtClean="0"/>
          </a:p>
        </p:txBody>
      </p:sp>
    </p:spTree>
    <p:extLst>
      <p:ext uri="{BB962C8B-B14F-4D97-AF65-F5344CB8AC3E}">
        <p14:creationId xmlns:p14="http://schemas.microsoft.com/office/powerpoint/2010/main" val="812812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4F9F3A-C686-466E-A453-A3D558B79C8F}" type="slidenum">
              <a:rPr lang="en-GB" altLang="en-US" smtClean="0"/>
              <a:pPr>
                <a:spcBef>
                  <a:spcPct val="0"/>
                </a:spcBef>
              </a:pPr>
              <a:t>6</a:t>
            </a:fld>
            <a:endParaRPr lang="en-GB" altLang="en-US" smtClean="0"/>
          </a:p>
        </p:txBody>
      </p:sp>
    </p:spTree>
    <p:extLst>
      <p:ext uri="{BB962C8B-B14F-4D97-AF65-F5344CB8AC3E}">
        <p14:creationId xmlns:p14="http://schemas.microsoft.com/office/powerpoint/2010/main" val="325524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48BAFB-3726-49B3-A16A-5737EFD9EB5F}" type="slidenum">
              <a:rPr lang="en-GB" altLang="en-US" smtClean="0"/>
              <a:pPr>
                <a:spcBef>
                  <a:spcPct val="0"/>
                </a:spcBef>
              </a:pPr>
              <a:t>7</a:t>
            </a:fld>
            <a:endParaRPr lang="en-GB" altLang="en-US" smtClean="0"/>
          </a:p>
        </p:txBody>
      </p:sp>
    </p:spTree>
    <p:extLst>
      <p:ext uri="{BB962C8B-B14F-4D97-AF65-F5344CB8AC3E}">
        <p14:creationId xmlns:p14="http://schemas.microsoft.com/office/powerpoint/2010/main" val="1780085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4DAD59-C1C8-453E-8C84-0DF18B5A32F5}" type="slidenum">
              <a:rPr lang="en-GB" altLang="en-US" smtClean="0"/>
              <a:pPr>
                <a:spcBef>
                  <a:spcPct val="0"/>
                </a:spcBef>
              </a:pPr>
              <a:t>8</a:t>
            </a:fld>
            <a:endParaRPr lang="en-GB" altLang="en-US" smtClean="0"/>
          </a:p>
        </p:txBody>
      </p:sp>
    </p:spTree>
    <p:extLst>
      <p:ext uri="{BB962C8B-B14F-4D97-AF65-F5344CB8AC3E}">
        <p14:creationId xmlns:p14="http://schemas.microsoft.com/office/powerpoint/2010/main" val="369372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F1C2DB-1F56-4D1C-AB5F-EFB7F3ABCB5A}" type="slidenum">
              <a:rPr lang="en-GB" altLang="en-US" smtClean="0"/>
              <a:pPr>
                <a:spcBef>
                  <a:spcPct val="0"/>
                </a:spcBef>
              </a:pPr>
              <a:t>9</a:t>
            </a:fld>
            <a:endParaRPr lang="en-GB" altLang="en-US" smtClean="0"/>
          </a:p>
        </p:txBody>
      </p:sp>
    </p:spTree>
    <p:extLst>
      <p:ext uri="{BB962C8B-B14F-4D97-AF65-F5344CB8AC3E}">
        <p14:creationId xmlns:p14="http://schemas.microsoft.com/office/powerpoint/2010/main" val="42921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babelfish.altavista.com/translate.dyn" TargetMode="External"/><Relationship Id="rId13" Type="http://schemas.openxmlformats.org/officeDocument/2006/relationships/hyperlink" Target="http://www.sls.lcs.mit.edu/sls/about/demo.shtml" TargetMode="External"/><Relationship Id="rId18" Type="http://schemas.openxmlformats.org/officeDocument/2006/relationships/hyperlink" Target="http://www.aaai.org/AITopics/html/robots.html%3eRobots%20Page%3c/a%3e@%20AAAI%3cbr%3e%3cli%3e%20%3ca%20href=" TargetMode="External"/><Relationship Id="rId3" Type="http://schemas.openxmlformats.org/officeDocument/2006/relationships/hyperlink" Target="ftp://sponge.coral.cs.cmu.edu/pub/robot/legged/movies/robocup2002/" TargetMode="External"/><Relationship Id="rId7" Type="http://schemas.openxmlformats.org/officeDocument/2006/relationships/hyperlink" Target="http://distrob.cs.umn.edu/demos.php" TargetMode="External"/><Relationship Id="rId12" Type="http://schemas.openxmlformats.org/officeDocument/2006/relationships/hyperlink" Target="http://www.1-800-555-tell.com/" TargetMode="External"/><Relationship Id="rId17" Type="http://schemas.openxmlformats.org/officeDocument/2006/relationships/hyperlink" Target="http://www.research.ibm.com/deepblue/" TargetMode="External"/><Relationship Id="rId2" Type="http://schemas.openxmlformats.org/officeDocument/2006/relationships/notesSlide" Target="../notesSlides/notesSlide39.xml"/><Relationship Id="rId16" Type="http://schemas.openxmlformats.org/officeDocument/2006/relationships/hyperlink" Target="http://demo.cs.brandeis.edu/golem/index.html" TargetMode="External"/><Relationship Id="rId1" Type="http://schemas.openxmlformats.org/officeDocument/2006/relationships/slideLayout" Target="../slideLayouts/slideLayout2.xml"/><Relationship Id="rId6" Type="http://schemas.openxmlformats.org/officeDocument/2006/relationships/hyperlink" Target="http://www.ai.mit.edu/projects/infolab/" TargetMode="External"/><Relationship Id="rId11" Type="http://schemas.openxmlformats.org/officeDocument/2006/relationships/hyperlink" Target="http://www-ai.ijs.si/eliza/eliza.html" TargetMode="External"/><Relationship Id="rId5" Type="http://schemas.openxmlformats.org/officeDocument/2006/relationships/hyperlink" Target="http://www.ai.mit.edu/projects/humanoid-robotics-group/kismet/kismet.html" TargetMode="External"/><Relationship Id="rId15" Type="http://schemas.openxmlformats.org/officeDocument/2006/relationships/hyperlink" Target="http://www.ri.cmu.edu/projects/project_178.html" TargetMode="External"/><Relationship Id="rId10" Type="http://schemas.openxmlformats.org/officeDocument/2006/relationships/hyperlink" Target="http://www2.parc.com/spl/projects/modrobots" TargetMode="External"/><Relationship Id="rId19" Type="http://schemas.openxmlformats.org/officeDocument/2006/relationships/hyperlink" Target="http://www.eecs.harvard.edu/~pesha/AmazIng.html" TargetMode="External"/><Relationship Id="rId4" Type="http://schemas.openxmlformats.org/officeDocument/2006/relationships/hyperlink" Target="http://www.cs.cmu.edu/~coral" TargetMode="External"/><Relationship Id="rId9" Type="http://schemas.openxmlformats.org/officeDocument/2006/relationships/hyperlink" Target="http://www.fe.dis.titech.ac.jp/~gen/RealRobots/RealRobots.html" TargetMode="External"/><Relationship Id="rId14" Type="http://schemas.openxmlformats.org/officeDocument/2006/relationships/hyperlink" Target="http://www.chatterboxchallenge.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958975"/>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3124200"/>
            <a:ext cx="7776864" cy="2467494"/>
          </a:xfrm>
        </p:spPr>
        <p:txBody>
          <a:bodyPr>
            <a:noAutofit/>
          </a:bodyPr>
          <a:lstStyle/>
          <a:p>
            <a:r>
              <a:rPr lang="el-GR" sz="2800" b="1" dirty="0"/>
              <a:t>Ενότητα </a:t>
            </a:r>
            <a:r>
              <a:rPr lang="el-GR" sz="2800" b="1" dirty="0" smtClean="0"/>
              <a:t>07</a:t>
            </a:r>
            <a:r>
              <a:rPr lang="en-US" sz="2800" b="1" dirty="0" smtClean="0"/>
              <a:t> </a:t>
            </a:r>
            <a:r>
              <a:rPr lang="el-GR" sz="2800" b="1" dirty="0" smtClean="0"/>
              <a:t>:</a:t>
            </a:r>
            <a:r>
              <a:rPr lang="en-US" sz="2800" dirty="0" smtClean="0"/>
              <a:t> </a:t>
            </a:r>
            <a:r>
              <a:rPr lang="el-GR" sz="2800" dirty="0" smtClean="0"/>
              <a:t> Θεωρίες Μάθησης και ΤΠΕ: </a:t>
            </a:r>
          </a:p>
          <a:p>
            <a:r>
              <a:rPr lang="el-GR" sz="2800" dirty="0" smtClean="0"/>
              <a:t>Γνωστική Ψυχολογία</a:t>
            </a:r>
            <a:endParaRPr lang="en-US" sz="2800" dirty="0" smtClean="0"/>
          </a:p>
          <a:p>
            <a:endParaRPr lang="el-GR" sz="2800" dirty="0" smtClean="0"/>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6797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8128" y="5942193"/>
            <a:ext cx="1302442" cy="50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b="1" dirty="0" smtClean="0"/>
              <a:t>Μυαλό = Υπολογιστής ;</a:t>
            </a:r>
            <a:endParaRPr lang="en-GB" b="1" dirty="0"/>
          </a:p>
        </p:txBody>
      </p:sp>
      <p:sp>
        <p:nvSpPr>
          <p:cNvPr id="28676"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131BD46-21B4-4E06-9437-E7BCF3FF1EA8}" type="slidenum">
              <a:rPr lang="en-US" altLang="en-US" sz="1200" smtClean="0">
                <a:solidFill>
                  <a:srgbClr val="B5A788"/>
                </a:solidFill>
              </a:rPr>
              <a:pPr>
                <a:spcBef>
                  <a:spcPct val="0"/>
                </a:spcBef>
                <a:buClrTx/>
                <a:buSzTx/>
                <a:buFontTx/>
                <a:buNone/>
              </a:pPr>
              <a:t>10</a:t>
            </a:fld>
            <a:endParaRPr lang="en-US" altLang="en-US" sz="1200" smtClean="0">
              <a:solidFill>
                <a:srgbClr val="B5A788"/>
              </a:solidFill>
            </a:endParaRPr>
          </a:p>
        </p:txBody>
      </p:sp>
      <p:pic>
        <p:nvPicPr>
          <p:cNvPr id="5" name="Picture 4"/>
          <p:cNvPicPr>
            <a:picLocks noChangeAspect="1"/>
          </p:cNvPicPr>
          <p:nvPr/>
        </p:nvPicPr>
        <p:blipFill>
          <a:blip r:embed="rId3"/>
          <a:stretch>
            <a:fillRect/>
          </a:stretch>
        </p:blipFill>
        <p:spPr>
          <a:xfrm>
            <a:off x="838200" y="1448118"/>
            <a:ext cx="7467600" cy="4394486"/>
          </a:xfrm>
          <a:prstGeom prst="rect">
            <a:avLst/>
          </a:prstGeom>
        </p:spPr>
      </p:pic>
    </p:spTree>
    <p:extLst>
      <p:ext uri="{BB962C8B-B14F-4D97-AF65-F5344CB8AC3E}">
        <p14:creationId xmlns:p14="http://schemas.microsoft.com/office/powerpoint/2010/main" val="2887969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b="1" dirty="0" smtClean="0"/>
              <a:t>Βασικές αρχές της θεωρίας επεξεργασίας της πληροφορίας</a:t>
            </a:r>
            <a:endParaRPr lang="en-GB" b="1" dirty="0"/>
          </a:p>
        </p:txBody>
      </p:sp>
      <p:sp>
        <p:nvSpPr>
          <p:cNvPr id="30723" name="Content Placeholder 2"/>
          <p:cNvSpPr>
            <a:spLocks noGrp="1"/>
          </p:cNvSpPr>
          <p:nvPr>
            <p:ph idx="1"/>
          </p:nvPr>
        </p:nvSpPr>
        <p:spPr>
          <a:xfrm>
            <a:off x="762001" y="1785938"/>
            <a:ext cx="8172450" cy="4643437"/>
          </a:xfrm>
        </p:spPr>
        <p:txBody>
          <a:bodyPr/>
          <a:lstStyle/>
          <a:p>
            <a:r>
              <a:rPr lang="el-GR" altLang="en-US" sz="2400" dirty="0" smtClean="0"/>
              <a:t>Το </a:t>
            </a:r>
            <a:r>
              <a:rPr lang="el-GR" altLang="en-US" sz="2400" b="1" dirty="0" smtClean="0">
                <a:solidFill>
                  <a:srgbClr val="FF0000"/>
                </a:solidFill>
              </a:rPr>
              <a:t>γνωστικό σύστημα </a:t>
            </a:r>
            <a:r>
              <a:rPr lang="el-GR" altLang="en-US" sz="2400" dirty="0" smtClean="0"/>
              <a:t>δημιουργεί </a:t>
            </a:r>
            <a:r>
              <a:rPr lang="el-GR" altLang="en-US" sz="2400" b="1" i="1" dirty="0" smtClean="0"/>
              <a:t>αναπαραστάσεις</a:t>
            </a:r>
            <a:r>
              <a:rPr lang="el-GR" altLang="en-US" sz="2400" dirty="0" smtClean="0"/>
              <a:t> (</a:t>
            </a:r>
            <a:r>
              <a:rPr lang="el-GR" altLang="en-US" sz="2400" dirty="0" err="1" smtClean="0"/>
              <a:t>representation</a:t>
            </a:r>
            <a:r>
              <a:rPr lang="en-GB" altLang="en-US" sz="2400" dirty="0" smtClean="0"/>
              <a:t>s</a:t>
            </a:r>
            <a:r>
              <a:rPr lang="el-GR" altLang="en-US" sz="2400" dirty="0" smtClean="0"/>
              <a:t>) της </a:t>
            </a:r>
            <a:r>
              <a:rPr lang="el-GR" altLang="en-US" sz="2400" b="1" i="1" dirty="0" smtClean="0"/>
              <a:t>πληροφοριακής ροής</a:t>
            </a:r>
            <a:r>
              <a:rPr lang="el-GR" altLang="en-US" sz="2400" dirty="0" smtClean="0"/>
              <a:t> και κάνει την </a:t>
            </a:r>
            <a:r>
              <a:rPr lang="el-GR" altLang="en-US" sz="2400" b="1" i="1" dirty="0" smtClean="0"/>
              <a:t>επεξεργασία</a:t>
            </a:r>
            <a:r>
              <a:rPr lang="el-GR" altLang="en-US" sz="2400" dirty="0" smtClean="0"/>
              <a:t> της. </a:t>
            </a:r>
          </a:p>
          <a:p>
            <a:r>
              <a:rPr lang="el-GR" altLang="en-US" sz="2400" dirty="0" smtClean="0"/>
              <a:t>Η επεξεργασία της πληροφορίας στο πλαίσιο αυτό νοείται ως υπολογισμός, χειρισμός δηλαδή συμβόλων. </a:t>
            </a:r>
            <a:endParaRPr lang="en-GB" altLang="en-US" sz="2400" dirty="0" smtClean="0"/>
          </a:p>
          <a:p>
            <a:r>
              <a:rPr lang="el-GR" altLang="en-US" sz="2400" dirty="0" smtClean="0"/>
              <a:t>Οι </a:t>
            </a:r>
            <a:r>
              <a:rPr lang="el-GR" altLang="en-US" sz="2400" b="1" i="1" dirty="0" smtClean="0"/>
              <a:t>γνωστικές διεργασίες</a:t>
            </a:r>
            <a:r>
              <a:rPr lang="el-GR" altLang="en-US" sz="2400" dirty="0" smtClean="0"/>
              <a:t> συνιστούν επεξεργασίες των οποίων τα αποτελέσματα αποτελούν εισόδους για άλλες επεξεργασίες. </a:t>
            </a:r>
          </a:p>
          <a:p>
            <a:r>
              <a:rPr lang="el-GR" altLang="en-US" sz="2400" dirty="0" smtClean="0"/>
              <a:t>Κάθε </a:t>
            </a:r>
            <a:r>
              <a:rPr lang="el-GR" altLang="en-US" sz="2400" b="1" i="1" dirty="0" smtClean="0"/>
              <a:t>γνωστική διεργασία</a:t>
            </a:r>
            <a:r>
              <a:rPr lang="el-GR" altLang="en-US" sz="2400" dirty="0" smtClean="0"/>
              <a:t> συνίσταται από </a:t>
            </a:r>
            <a:r>
              <a:rPr lang="el-GR" altLang="en-US" sz="2400" b="1" i="1" dirty="0" smtClean="0"/>
              <a:t>αναπαραστάσεις</a:t>
            </a:r>
            <a:r>
              <a:rPr lang="el-GR" altLang="en-US" sz="2400" dirty="0" smtClean="0"/>
              <a:t> και από </a:t>
            </a:r>
            <a:r>
              <a:rPr lang="el-GR" altLang="en-US" sz="2400" b="1" i="1" dirty="0" smtClean="0"/>
              <a:t>επεξεργασίες</a:t>
            </a:r>
            <a:endParaRPr lang="en-GB" altLang="en-US" sz="2400" dirty="0" smtClean="0"/>
          </a:p>
        </p:txBody>
      </p:sp>
      <p:sp>
        <p:nvSpPr>
          <p:cNvPr id="3072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6AC3F80-1523-48FE-A610-B720AF790CB3}" type="slidenum">
              <a:rPr lang="en-US" altLang="en-US" sz="1200" smtClean="0">
                <a:solidFill>
                  <a:srgbClr val="B5A788"/>
                </a:solidFill>
              </a:rPr>
              <a:pPr>
                <a:spcBef>
                  <a:spcPct val="0"/>
                </a:spcBef>
                <a:buClrTx/>
                <a:buSzTx/>
                <a:buFontTx/>
                <a:buNone/>
              </a:pPr>
              <a:t>11</a:t>
            </a:fld>
            <a:endParaRPr lang="en-US" altLang="en-US" sz="1200" smtClean="0">
              <a:solidFill>
                <a:srgbClr val="B5A788"/>
              </a:solidFill>
            </a:endParaRPr>
          </a:p>
        </p:txBody>
      </p:sp>
    </p:spTree>
    <p:extLst>
      <p:ext uri="{BB962C8B-B14F-4D97-AF65-F5344CB8AC3E}">
        <p14:creationId xmlns:p14="http://schemas.microsoft.com/office/powerpoint/2010/main" val="43775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Το γνωστικό σύστημα ως σύστημα επεξεργασίας της πληροφορίας</a:t>
            </a:r>
            <a:endParaRPr lang="en-GB" dirty="0"/>
          </a:p>
        </p:txBody>
      </p:sp>
      <p:sp>
        <p:nvSpPr>
          <p:cNvPr id="32772"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AB75AF7-43AE-45D5-B39A-0D83DD3A2334}" type="slidenum">
              <a:rPr lang="en-US" altLang="en-US" sz="1200" smtClean="0">
                <a:solidFill>
                  <a:srgbClr val="B5A788"/>
                </a:solidFill>
              </a:rPr>
              <a:pPr>
                <a:spcBef>
                  <a:spcPct val="0"/>
                </a:spcBef>
                <a:buClrTx/>
                <a:buSzTx/>
                <a:buFontTx/>
                <a:buNone/>
              </a:pPr>
              <a:t>12</a:t>
            </a:fld>
            <a:endParaRPr lang="en-US" altLang="en-US" sz="1200" smtClean="0">
              <a:solidFill>
                <a:srgbClr val="B5A788"/>
              </a:solidFill>
            </a:endParaRPr>
          </a:p>
        </p:txBody>
      </p:sp>
      <p:pic>
        <p:nvPicPr>
          <p:cNvPr id="32773" name="Picture 2" descr="nformation%20Processing%20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1643063"/>
            <a:ext cx="6067425"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468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80375" cy="1143000"/>
          </a:xfrm>
        </p:spPr>
        <p:txBody>
          <a:bodyPr>
            <a:noAutofit/>
          </a:bodyPr>
          <a:lstStyle/>
          <a:p>
            <a:pPr>
              <a:defRPr/>
            </a:pPr>
            <a:r>
              <a:rPr lang="el-GR" sz="3600" b="1" dirty="0" smtClean="0"/>
              <a:t>Γνώσεις και Αναπαραστάσεις (θεωρία επεξεργασίας πληροφορίας) </a:t>
            </a:r>
            <a:endParaRPr lang="en-GB" sz="3600" b="1" dirty="0"/>
          </a:p>
        </p:txBody>
      </p:sp>
      <p:sp>
        <p:nvSpPr>
          <p:cNvPr id="34819" name="Content Placeholder 2"/>
          <p:cNvSpPr>
            <a:spLocks noGrp="1"/>
          </p:cNvSpPr>
          <p:nvPr>
            <p:ph idx="1"/>
          </p:nvPr>
        </p:nvSpPr>
        <p:spPr>
          <a:xfrm>
            <a:off x="762000" y="1714500"/>
            <a:ext cx="7810500" cy="4533900"/>
          </a:xfrm>
        </p:spPr>
        <p:txBody>
          <a:bodyPr>
            <a:normAutofit/>
          </a:bodyPr>
          <a:lstStyle/>
          <a:p>
            <a:r>
              <a:rPr lang="el-GR" altLang="en-US" sz="2800" dirty="0" smtClean="0"/>
              <a:t>Οι </a:t>
            </a:r>
            <a:r>
              <a:rPr lang="el-GR" altLang="en-US" sz="2800" b="1" i="1" dirty="0" smtClean="0"/>
              <a:t>γνώσεις</a:t>
            </a:r>
            <a:r>
              <a:rPr lang="el-GR" altLang="en-US" sz="2800" dirty="0" smtClean="0"/>
              <a:t> (ανεξάρτητα από την εγκυρότητά τους): δομές σταθεροποιημένες στη «μακροπρόθεσμη μνήμη». </a:t>
            </a:r>
          </a:p>
          <a:p>
            <a:r>
              <a:rPr lang="en-US" altLang="en-US" sz="2800" dirty="0" smtClean="0">
                <a:latin typeface="Corbel" panose="020B0503020204020204" pitchFamily="34" charset="0"/>
              </a:rPr>
              <a:t>Ο </a:t>
            </a:r>
            <a:r>
              <a:rPr lang="en-US" altLang="en-US" sz="2800" dirty="0" err="1" smtClean="0">
                <a:latin typeface="Corbel" panose="020B0503020204020204" pitchFamily="34" charset="0"/>
              </a:rPr>
              <a:t>δι</a:t>
            </a:r>
            <a:r>
              <a:rPr lang="en-US" altLang="en-US" sz="2800" dirty="0" smtClean="0">
                <a:latin typeface="Corbel" panose="020B0503020204020204" pitchFamily="34" charset="0"/>
              </a:rPr>
              <a:t>αρκής αυτός χαρακτήρας </a:t>
            </a:r>
            <a:r>
              <a:rPr lang="el-GR" altLang="en-US" sz="2800" dirty="0" smtClean="0"/>
              <a:t>των γνώσεων</a:t>
            </a:r>
            <a:r>
              <a:rPr lang="en-US" altLang="en-US" sz="2800" dirty="0" smtClean="0">
                <a:latin typeface="Corbel" panose="020B0503020204020204" pitchFamily="34" charset="0"/>
              </a:rPr>
              <a:t>, </a:t>
            </a:r>
            <a:r>
              <a:rPr lang="en-US" altLang="en-US" sz="2800" dirty="0" err="1" smtClean="0">
                <a:latin typeface="Corbel" panose="020B0503020204020204" pitchFamily="34" charset="0"/>
              </a:rPr>
              <a:t>τις</a:t>
            </a:r>
            <a:r>
              <a:rPr lang="en-US" altLang="en-US" sz="2800" dirty="0" smtClean="0">
                <a:latin typeface="Corbel" panose="020B0503020204020204" pitchFamily="34" charset="0"/>
              </a:rPr>
              <a:t> </a:t>
            </a:r>
            <a:r>
              <a:rPr lang="en-US" altLang="en-US" sz="2800" dirty="0" err="1" smtClean="0">
                <a:latin typeface="Corbel" panose="020B0503020204020204" pitchFamily="34" charset="0"/>
              </a:rPr>
              <a:t>δι</a:t>
            </a:r>
            <a:r>
              <a:rPr lang="en-US" altLang="en-US" sz="2800" dirty="0" smtClean="0">
                <a:latin typeface="Corbel" panose="020B0503020204020204" pitchFamily="34" charset="0"/>
              </a:rPr>
              <a:t>ακρίνει από τις αναπαραστάσεις </a:t>
            </a:r>
            <a:endParaRPr lang="el-GR" altLang="en-US" sz="2800" dirty="0" smtClean="0"/>
          </a:p>
          <a:p>
            <a:r>
              <a:rPr lang="el-GR" altLang="en-US" sz="2800" dirty="0" smtClean="0"/>
              <a:t>Οι </a:t>
            </a:r>
            <a:r>
              <a:rPr lang="el-GR" altLang="en-US" sz="2800" b="1" i="1" dirty="0" smtClean="0"/>
              <a:t>αναπαραστάσεις</a:t>
            </a:r>
            <a:r>
              <a:rPr lang="el-GR" altLang="en-US" sz="2800" dirty="0" smtClean="0"/>
              <a:t>: περιστασιακές δομές που δημιουργήθηκαν σε μια συγκεκριμένη κατάσταση και για συγκεκριμένους στόχους και βρίσκονται αποθηκευμένες στη «βραχυπρόθεσμη μνήμη» ή μνήμη εργασίας. </a:t>
            </a:r>
          </a:p>
        </p:txBody>
      </p:sp>
      <p:sp>
        <p:nvSpPr>
          <p:cNvPr id="3482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FF104B1-545D-4786-8E94-88F6A0861531}" type="slidenum">
              <a:rPr lang="en-US" altLang="en-US" sz="1200" smtClean="0">
                <a:solidFill>
                  <a:srgbClr val="B5A788"/>
                </a:solidFill>
              </a:rPr>
              <a:pPr>
                <a:spcBef>
                  <a:spcPct val="0"/>
                </a:spcBef>
                <a:buClrTx/>
                <a:buSzTx/>
                <a:buFontTx/>
                <a:buNone/>
              </a:pPr>
              <a:t>13</a:t>
            </a:fld>
            <a:endParaRPr lang="en-US" altLang="en-US" sz="1200" smtClean="0">
              <a:solidFill>
                <a:srgbClr val="B5A788"/>
              </a:solidFill>
            </a:endParaRPr>
          </a:p>
        </p:txBody>
      </p:sp>
    </p:spTree>
    <p:extLst>
      <p:ext uri="{BB962C8B-B14F-4D97-AF65-F5344CB8AC3E}">
        <p14:creationId xmlns:p14="http://schemas.microsoft.com/office/powerpoint/2010/main" val="2715783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b="1" dirty="0" smtClean="0"/>
              <a:t>Διαφορές ανάμεσα σε  </a:t>
            </a:r>
            <a:br>
              <a:rPr lang="el-GR" b="1" dirty="0" smtClean="0"/>
            </a:br>
            <a:r>
              <a:rPr lang="el-GR" b="1" dirty="0" smtClean="0"/>
              <a:t>γνώσεις και αναπαραστάσεις</a:t>
            </a:r>
            <a:endParaRPr lang="en-GB" b="1" dirty="0"/>
          </a:p>
        </p:txBody>
      </p:sp>
      <p:sp>
        <p:nvSpPr>
          <p:cNvPr id="36867" name="Content Placeholder 2"/>
          <p:cNvSpPr>
            <a:spLocks noGrp="1"/>
          </p:cNvSpPr>
          <p:nvPr>
            <p:ph idx="1"/>
          </p:nvPr>
        </p:nvSpPr>
        <p:spPr>
          <a:xfrm>
            <a:off x="609600" y="1714500"/>
            <a:ext cx="8318500" cy="3543300"/>
          </a:xfrm>
        </p:spPr>
        <p:txBody>
          <a:bodyPr/>
          <a:lstStyle/>
          <a:p>
            <a:r>
              <a:rPr lang="el-GR" altLang="en-US" sz="2800" dirty="0" smtClean="0"/>
              <a:t>Οι αναπαραστάσεις διαφοροποιούνται των γνώσεων γιατί είναι αυτόματα ενεργές</a:t>
            </a:r>
          </a:p>
          <a:p>
            <a:pPr lvl="1"/>
            <a:r>
              <a:rPr lang="el-GR" altLang="en-US" sz="2400" dirty="0" smtClean="0"/>
              <a:t>βρίσκονται στη βραχυπρόθεσμη μνήμη </a:t>
            </a:r>
          </a:p>
          <a:p>
            <a:r>
              <a:rPr lang="el-GR" altLang="en-US" sz="2800" dirty="0" smtClean="0"/>
              <a:t>Αντίθετα, μια γνώση πρέπει να δραστηριοποιηθεί ώστε να είναι διαθέσιμη</a:t>
            </a:r>
          </a:p>
          <a:p>
            <a:pPr lvl="1"/>
            <a:r>
              <a:rPr lang="el-GR" altLang="en-US" sz="2400" dirty="0" smtClean="0"/>
              <a:t>βρίσκονται στη μακροπρόθεσμη μνήμη και συνεπώς πρέπει να ανακληθούν στη βραχυπρόθεσμη μνήμη. </a:t>
            </a:r>
          </a:p>
          <a:p>
            <a:endParaRPr lang="en-GB" altLang="en-US" sz="2800" dirty="0" smtClean="0"/>
          </a:p>
        </p:txBody>
      </p:sp>
      <p:sp>
        <p:nvSpPr>
          <p:cNvPr id="3686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B126DB6-81EF-4397-9595-2F86D0DFA8C4}" type="slidenum">
              <a:rPr lang="en-US" altLang="en-US" sz="1200" smtClean="0">
                <a:solidFill>
                  <a:srgbClr val="B5A788"/>
                </a:solidFill>
              </a:rPr>
              <a:pPr>
                <a:spcBef>
                  <a:spcPct val="0"/>
                </a:spcBef>
                <a:buClrTx/>
                <a:buSzTx/>
                <a:buFontTx/>
                <a:buNone/>
              </a:pPr>
              <a:t>14</a:t>
            </a:fld>
            <a:endParaRPr lang="en-US" altLang="en-US" sz="1200" smtClean="0">
              <a:solidFill>
                <a:srgbClr val="B5A788"/>
              </a:solidFill>
            </a:endParaRPr>
          </a:p>
        </p:txBody>
      </p:sp>
    </p:spTree>
    <p:extLst>
      <p:ext uri="{BB962C8B-B14F-4D97-AF65-F5344CB8AC3E}">
        <p14:creationId xmlns:p14="http://schemas.microsoft.com/office/powerpoint/2010/main" val="854937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sz="4000" b="1" dirty="0" smtClean="0"/>
              <a:t>Κατηγορίες γνώσεων (θεωρία επεξεργασίας της πληροφορίας)</a:t>
            </a:r>
            <a:endParaRPr lang="en-GB" sz="6000" b="1" dirty="0"/>
          </a:p>
        </p:txBody>
      </p:sp>
      <p:sp>
        <p:nvSpPr>
          <p:cNvPr id="38915" name="Content Placeholder 2"/>
          <p:cNvSpPr>
            <a:spLocks noGrp="1"/>
          </p:cNvSpPr>
          <p:nvPr>
            <p:ph idx="1"/>
          </p:nvPr>
        </p:nvSpPr>
        <p:spPr>
          <a:xfrm>
            <a:off x="762000" y="1700213"/>
            <a:ext cx="7926388" cy="4605337"/>
          </a:xfrm>
        </p:spPr>
        <p:txBody>
          <a:bodyPr/>
          <a:lstStyle/>
          <a:p>
            <a:r>
              <a:rPr lang="el-GR" altLang="en-US" sz="2800" dirty="0" smtClean="0"/>
              <a:t>Δύο είναι οι βασικές κατηγορίες γνώσεων: </a:t>
            </a:r>
          </a:p>
          <a:p>
            <a:r>
              <a:rPr lang="el-GR" altLang="en-US" dirty="0" smtClean="0"/>
              <a:t>οι </a:t>
            </a:r>
            <a:r>
              <a:rPr lang="el-GR" altLang="en-US" b="1" i="1" dirty="0" smtClean="0">
                <a:solidFill>
                  <a:srgbClr val="FF0000"/>
                </a:solidFill>
              </a:rPr>
              <a:t>δηλωτικές γνώσεις</a:t>
            </a:r>
            <a:r>
              <a:rPr lang="el-GR" altLang="en-US" b="1" dirty="0" smtClean="0">
                <a:solidFill>
                  <a:srgbClr val="FF0000"/>
                </a:solidFill>
              </a:rPr>
              <a:t> </a:t>
            </a:r>
            <a:r>
              <a:rPr lang="el-GR" altLang="en-US" sz="2800" dirty="0" smtClean="0"/>
              <a:t>που αφορούν το περιεχόμενο και συνίστανται από τα </a:t>
            </a:r>
            <a:r>
              <a:rPr lang="el-GR" altLang="en-US" sz="2800" b="1" dirty="0" smtClean="0">
                <a:solidFill>
                  <a:srgbClr val="FF0000"/>
                </a:solidFill>
              </a:rPr>
              <a:t>γεγονότα</a:t>
            </a:r>
            <a:r>
              <a:rPr lang="el-GR" altLang="en-US" sz="2800" dirty="0" smtClean="0"/>
              <a:t> και τους </a:t>
            </a:r>
            <a:r>
              <a:rPr lang="el-GR" altLang="en-US" sz="2800" b="1" dirty="0" smtClean="0">
                <a:solidFill>
                  <a:srgbClr val="FF0000"/>
                </a:solidFill>
              </a:rPr>
              <a:t>ορισμούς</a:t>
            </a:r>
            <a:r>
              <a:rPr lang="el-GR" altLang="en-US" sz="2800" dirty="0" smtClean="0"/>
              <a:t> που ξέρουμε ή τις </a:t>
            </a:r>
            <a:r>
              <a:rPr lang="el-GR" altLang="en-US" sz="2800" b="1" dirty="0" smtClean="0">
                <a:solidFill>
                  <a:srgbClr val="FF0000"/>
                </a:solidFill>
              </a:rPr>
              <a:t>επεξηγήσεις</a:t>
            </a:r>
            <a:r>
              <a:rPr lang="el-GR" altLang="en-US" sz="2800" dirty="0" smtClean="0"/>
              <a:t> που δίνουμε (το </a:t>
            </a:r>
            <a:r>
              <a:rPr lang="el-GR" altLang="en-US" sz="2800" b="1" i="1" u="sng" dirty="0" smtClean="0"/>
              <a:t>τι</a:t>
            </a:r>
            <a:r>
              <a:rPr lang="el-GR" altLang="en-US" sz="2800" dirty="0" smtClean="0"/>
              <a:t>).</a:t>
            </a:r>
            <a:endParaRPr lang="el-GR" altLang="en-US" sz="2800" u="sng" dirty="0" smtClean="0"/>
          </a:p>
          <a:p>
            <a:r>
              <a:rPr lang="el-GR" altLang="en-US" dirty="0" smtClean="0"/>
              <a:t>οι </a:t>
            </a:r>
            <a:r>
              <a:rPr lang="el-GR" altLang="en-US" b="1" i="1" dirty="0" err="1" smtClean="0">
                <a:solidFill>
                  <a:srgbClr val="FF0000"/>
                </a:solidFill>
              </a:rPr>
              <a:t>διαδικασιακές</a:t>
            </a:r>
            <a:r>
              <a:rPr lang="el-GR" altLang="en-US" b="1" i="1" dirty="0" smtClean="0">
                <a:solidFill>
                  <a:srgbClr val="FF0000"/>
                </a:solidFill>
              </a:rPr>
              <a:t> γνώσεις</a:t>
            </a:r>
            <a:r>
              <a:rPr lang="el-GR" altLang="en-US" b="1" dirty="0" smtClean="0">
                <a:solidFill>
                  <a:srgbClr val="FF0000"/>
                </a:solidFill>
              </a:rPr>
              <a:t> </a:t>
            </a:r>
            <a:r>
              <a:rPr lang="el-GR" altLang="en-US" sz="2800" dirty="0" smtClean="0"/>
              <a:t>που σχετίζονται με τις </a:t>
            </a:r>
            <a:r>
              <a:rPr lang="el-GR" altLang="en-US" sz="2800" b="1" dirty="0" smtClean="0">
                <a:solidFill>
                  <a:srgbClr val="FF0000"/>
                </a:solidFill>
              </a:rPr>
              <a:t>νοητικές</a:t>
            </a:r>
            <a:r>
              <a:rPr lang="el-GR" altLang="en-US" sz="2800" dirty="0" smtClean="0"/>
              <a:t> ή </a:t>
            </a:r>
            <a:r>
              <a:rPr lang="el-GR" altLang="en-US" sz="2800" b="1" dirty="0" err="1" smtClean="0">
                <a:solidFill>
                  <a:srgbClr val="FF0000"/>
                </a:solidFill>
              </a:rPr>
              <a:t>πραξιακές</a:t>
            </a:r>
            <a:r>
              <a:rPr lang="el-GR" altLang="en-US" sz="2800" b="1" dirty="0" smtClean="0">
                <a:solidFill>
                  <a:srgbClr val="FF0000"/>
                </a:solidFill>
              </a:rPr>
              <a:t> τεχνικές</a:t>
            </a:r>
            <a:r>
              <a:rPr lang="el-GR" altLang="en-US" sz="2800" b="1" dirty="0" smtClean="0"/>
              <a:t> </a:t>
            </a:r>
            <a:r>
              <a:rPr lang="el-GR" altLang="en-US" sz="2800" dirty="0" smtClean="0"/>
              <a:t>που ξέρουμε να εφαρμόζουμε (το </a:t>
            </a:r>
            <a:r>
              <a:rPr lang="el-GR" altLang="en-US" sz="2800" b="1" u="sng" dirty="0" smtClean="0"/>
              <a:t>πώς</a:t>
            </a:r>
            <a:r>
              <a:rPr lang="el-GR" altLang="en-US" sz="2800" u="sng" dirty="0" smtClean="0"/>
              <a:t>)</a:t>
            </a:r>
            <a:endParaRPr lang="en-GB" altLang="en-US" sz="2800" dirty="0" smtClean="0"/>
          </a:p>
          <a:p>
            <a:endParaRPr lang="en-GB" altLang="en-US" sz="3600" dirty="0" smtClean="0"/>
          </a:p>
        </p:txBody>
      </p:sp>
      <p:sp>
        <p:nvSpPr>
          <p:cNvPr id="3891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B2B31DE-1934-4A08-BBB7-2C98640A77AF}" type="slidenum">
              <a:rPr lang="en-US" altLang="en-US" sz="1200" smtClean="0">
                <a:solidFill>
                  <a:srgbClr val="B5A788"/>
                </a:solidFill>
              </a:rPr>
              <a:pPr>
                <a:spcBef>
                  <a:spcPct val="0"/>
                </a:spcBef>
                <a:buClrTx/>
                <a:buSzTx/>
                <a:buFontTx/>
                <a:buNone/>
              </a:pPr>
              <a:t>15</a:t>
            </a:fld>
            <a:endParaRPr lang="en-US" altLang="en-US" sz="1200" smtClean="0">
              <a:solidFill>
                <a:srgbClr val="B5A788"/>
              </a:solidFill>
            </a:endParaRPr>
          </a:p>
        </p:txBody>
      </p:sp>
    </p:spTree>
    <p:extLst>
      <p:ext uri="{BB962C8B-B14F-4D97-AF65-F5344CB8AC3E}">
        <p14:creationId xmlns:p14="http://schemas.microsoft.com/office/powerpoint/2010/main" val="2729097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Παραδείγματα γνώσεων</a:t>
            </a:r>
            <a:endParaRPr lang="en-GB" dirty="0"/>
          </a:p>
        </p:txBody>
      </p:sp>
      <p:sp>
        <p:nvSpPr>
          <p:cNvPr id="40964"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7122B2C-369C-42CB-A942-732793C47E2C}" type="slidenum">
              <a:rPr lang="en-US" altLang="en-US" sz="1200" smtClean="0">
                <a:solidFill>
                  <a:srgbClr val="B5A788"/>
                </a:solidFill>
              </a:rPr>
              <a:pPr>
                <a:spcBef>
                  <a:spcPct val="0"/>
                </a:spcBef>
                <a:buClrTx/>
                <a:buSzTx/>
                <a:buFontTx/>
                <a:buNone/>
              </a:pPr>
              <a:t>16</a:t>
            </a:fld>
            <a:endParaRPr lang="en-US" altLang="en-US" sz="1200" smtClean="0">
              <a:solidFill>
                <a:srgbClr val="B5A788"/>
              </a:solidFill>
            </a:endParaRPr>
          </a:p>
        </p:txBody>
      </p:sp>
      <p:pic>
        <p:nvPicPr>
          <p:cNvPr id="40965" name="Picture 2" descr="C:\Documents and Settings\vkomis\My Documents\Τρέχοντα\2. Courses\2. ΠΤΝ Β' έτος\1. Τεχνολογίες της Πληροφορίας και των Επικοινωνιών στην Εκπαίδευση\Images\LongTermMem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57313"/>
            <a:ext cx="75438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15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304800"/>
            <a:ext cx="8497888" cy="1371600"/>
          </a:xfrm>
        </p:spPr>
        <p:txBody>
          <a:bodyPr>
            <a:noAutofit/>
          </a:bodyPr>
          <a:lstStyle/>
          <a:p>
            <a:pPr>
              <a:spcAft>
                <a:spcPts val="600"/>
              </a:spcAft>
              <a:defRPr/>
            </a:pPr>
            <a:r>
              <a:rPr lang="el-GR" sz="3200" dirty="0"/>
              <a:t>Η συμβολή της θεωρίας επεξεργασίας της </a:t>
            </a:r>
            <a:r>
              <a:rPr lang="el-GR" sz="3200" dirty="0" smtClean="0"/>
              <a:t>πληροφορίας στο σχεδιασμό μαθησιακών περιβαλλόντων με υπολογιστές</a:t>
            </a:r>
            <a:br>
              <a:rPr lang="el-GR" sz="3200" dirty="0" smtClean="0"/>
            </a:br>
            <a:endParaRPr lang="en-US" sz="3200" dirty="0"/>
          </a:p>
        </p:txBody>
      </p:sp>
      <p:sp>
        <p:nvSpPr>
          <p:cNvPr id="43012" name="Rectangle 3"/>
          <p:cNvSpPr>
            <a:spLocks noGrp="1" noChangeArrowheads="1"/>
          </p:cNvSpPr>
          <p:nvPr>
            <p:ph type="body" idx="1"/>
          </p:nvPr>
        </p:nvSpPr>
        <p:spPr>
          <a:xfrm>
            <a:off x="228600" y="2017713"/>
            <a:ext cx="8726488" cy="4114800"/>
          </a:xfrm>
        </p:spPr>
        <p:txBody>
          <a:bodyPr>
            <a:normAutofit lnSpcReduction="10000"/>
          </a:bodyPr>
          <a:lstStyle/>
          <a:p>
            <a:pPr lvl="1">
              <a:buFont typeface="Arial" panose="020B0604020202020204" pitchFamily="34" charset="0"/>
              <a:buChar char="•"/>
            </a:pPr>
            <a:r>
              <a:rPr lang="el-GR" altLang="en-US" dirty="0" smtClean="0"/>
              <a:t>Διαδικασίες </a:t>
            </a:r>
            <a:r>
              <a:rPr lang="el-GR" altLang="en-US" b="1" dirty="0" smtClean="0"/>
              <a:t>επίλυσης προβλημάτων</a:t>
            </a:r>
          </a:p>
          <a:p>
            <a:pPr lvl="1">
              <a:buFont typeface="Arial" panose="020B0604020202020204" pitchFamily="34" charset="0"/>
              <a:buChar char="•"/>
            </a:pPr>
            <a:r>
              <a:rPr lang="el-GR" altLang="en-US" dirty="0" smtClean="0"/>
              <a:t>Διάκριση ανάμεσα σε </a:t>
            </a:r>
            <a:r>
              <a:rPr lang="el-GR" altLang="en-US" b="1" dirty="0" smtClean="0"/>
              <a:t>αρχάριους</a:t>
            </a:r>
            <a:r>
              <a:rPr lang="el-GR" altLang="en-US" dirty="0" smtClean="0"/>
              <a:t> και </a:t>
            </a:r>
            <a:r>
              <a:rPr lang="el-GR" altLang="en-US" b="1" dirty="0" smtClean="0"/>
              <a:t>ειδικούς</a:t>
            </a:r>
          </a:p>
          <a:p>
            <a:pPr lvl="1">
              <a:buFont typeface="Arial" panose="020B0604020202020204" pitchFamily="34" charset="0"/>
              <a:buChar char="•"/>
            </a:pPr>
            <a:r>
              <a:rPr lang="el-GR" altLang="en-US" dirty="0" smtClean="0"/>
              <a:t>Χειρισμός </a:t>
            </a:r>
            <a:r>
              <a:rPr lang="el-GR" altLang="en-US" b="1" dirty="0" smtClean="0"/>
              <a:t>δηλωτικών</a:t>
            </a:r>
            <a:r>
              <a:rPr lang="el-GR" altLang="en-US" dirty="0" smtClean="0"/>
              <a:t> και </a:t>
            </a:r>
            <a:r>
              <a:rPr lang="el-GR" altLang="en-US" b="1" dirty="0" smtClean="0"/>
              <a:t>διαδικαστικών γνώσεων</a:t>
            </a:r>
            <a:r>
              <a:rPr lang="el-GR" altLang="en-US" dirty="0" smtClean="0"/>
              <a:t>, καθώς και </a:t>
            </a:r>
            <a:r>
              <a:rPr lang="el-GR" altLang="en-US" b="1" dirty="0" err="1" smtClean="0"/>
              <a:t>μεταγνώσεων</a:t>
            </a:r>
            <a:endParaRPr lang="el-GR" altLang="en-US" b="1" dirty="0" smtClean="0"/>
          </a:p>
          <a:p>
            <a:pPr lvl="2">
              <a:buFont typeface="Courier New" panose="02070309020205020404" pitchFamily="49" charset="0"/>
              <a:buChar char="o"/>
            </a:pPr>
            <a:r>
              <a:rPr lang="el-GR" altLang="en-US" dirty="0" err="1" smtClean="0"/>
              <a:t>Μεταγνώση</a:t>
            </a:r>
            <a:r>
              <a:rPr lang="el-GR" altLang="en-US" dirty="0" smtClean="0"/>
              <a:t>: η γνώση πάνω στη γνώση</a:t>
            </a:r>
          </a:p>
          <a:p>
            <a:pPr lvl="1">
              <a:buFont typeface="Arial" panose="020B0604020202020204" pitchFamily="34" charset="0"/>
              <a:buChar char="•"/>
            </a:pPr>
            <a:r>
              <a:rPr lang="el-GR" altLang="en-US" dirty="0"/>
              <a:t>Αναζήτηση </a:t>
            </a:r>
            <a:r>
              <a:rPr lang="el-GR" altLang="en-US" b="1" dirty="0" err="1"/>
              <a:t>ευρετικών</a:t>
            </a:r>
            <a:r>
              <a:rPr lang="el-GR" altLang="en-US" b="1" dirty="0"/>
              <a:t> </a:t>
            </a:r>
            <a:r>
              <a:rPr lang="el-GR" altLang="en-US" b="1" dirty="0" smtClean="0"/>
              <a:t>στρατηγικών</a:t>
            </a:r>
          </a:p>
          <a:p>
            <a:pPr lvl="1">
              <a:buFont typeface="Arial" panose="020B0604020202020204" pitchFamily="34" charset="0"/>
              <a:buChar char="•"/>
            </a:pPr>
            <a:r>
              <a:rPr lang="el-GR" altLang="en-US" b="1" dirty="0" smtClean="0"/>
              <a:t>Εννοιολογική αλλαγή</a:t>
            </a:r>
            <a:r>
              <a:rPr lang="el-GR" altLang="en-US" dirty="0" smtClean="0"/>
              <a:t>: ποιοτική αλλαγή του συστήματος των αναπαραστάσεων, των σχημάτων και των νοητικών μοντέλων αυτών που μαθαίνουν </a:t>
            </a:r>
          </a:p>
          <a:p>
            <a:pPr lvl="1"/>
            <a:endParaRPr lang="en-GB" altLang="en-US" sz="2400" dirty="0" smtClean="0"/>
          </a:p>
        </p:txBody>
      </p:sp>
      <p:sp>
        <p:nvSpPr>
          <p:cNvPr id="43013"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EEB0E31-A369-465F-8E69-9D0B8AB035E2}" type="slidenum">
              <a:rPr lang="en-US" altLang="en-US" sz="1200" smtClean="0">
                <a:solidFill>
                  <a:srgbClr val="B5A788"/>
                </a:solidFill>
              </a:rPr>
              <a:pPr>
                <a:spcBef>
                  <a:spcPct val="0"/>
                </a:spcBef>
                <a:buClrTx/>
                <a:buSzTx/>
                <a:buFontTx/>
                <a:buNone/>
              </a:pPr>
              <a:t>17</a:t>
            </a:fld>
            <a:endParaRPr lang="en-US" altLang="en-US" sz="1200" smtClean="0">
              <a:solidFill>
                <a:srgbClr val="B5A788"/>
              </a:solidFill>
            </a:endParaRPr>
          </a:p>
        </p:txBody>
      </p:sp>
    </p:spTree>
    <p:extLst>
      <p:ext uri="{BB962C8B-B14F-4D97-AF65-F5344CB8AC3E}">
        <p14:creationId xmlns:p14="http://schemas.microsoft.com/office/powerpoint/2010/main" val="2971003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Βασική εφαρμογή της γνωστικής ψυχολογίας: Τεχνητή Νοημοσύνη</a:t>
            </a:r>
            <a:endParaRPr lang="en-GB" dirty="0"/>
          </a:p>
        </p:txBody>
      </p:sp>
      <p:sp>
        <p:nvSpPr>
          <p:cNvPr id="45059" name="Content Placeholder 2"/>
          <p:cNvSpPr>
            <a:spLocks noGrp="1"/>
          </p:cNvSpPr>
          <p:nvPr>
            <p:ph idx="1"/>
          </p:nvPr>
        </p:nvSpPr>
        <p:spPr>
          <a:xfrm>
            <a:off x="457200" y="1500189"/>
            <a:ext cx="8328025" cy="4805362"/>
          </a:xfrm>
        </p:spPr>
        <p:txBody>
          <a:bodyPr>
            <a:normAutofit lnSpcReduction="10000"/>
          </a:bodyPr>
          <a:lstStyle/>
          <a:p>
            <a:r>
              <a:rPr lang="el-GR" altLang="en-US" sz="2400" dirty="0" smtClean="0"/>
              <a:t>Στα μέσα του 20</a:t>
            </a:r>
            <a:r>
              <a:rPr lang="el-GR" altLang="en-US" sz="2400" baseline="30000" dirty="0" smtClean="0"/>
              <a:t>ου</a:t>
            </a:r>
            <a:r>
              <a:rPr lang="el-GR" altLang="en-US" sz="2400" dirty="0" smtClean="0"/>
              <a:t> αιώνα, </a:t>
            </a:r>
          </a:p>
          <a:p>
            <a:r>
              <a:rPr lang="el-GR" altLang="en-US" sz="2400" dirty="0" smtClean="0"/>
              <a:t>ο </a:t>
            </a:r>
            <a:r>
              <a:rPr lang="el-GR" altLang="en-US" sz="2400" dirty="0" err="1" smtClean="0"/>
              <a:t>άγγλος</a:t>
            </a:r>
            <a:r>
              <a:rPr lang="el-GR" altLang="en-US" sz="2400" dirty="0" smtClean="0"/>
              <a:t> μαθηματικός </a:t>
            </a:r>
            <a:r>
              <a:rPr lang="en-GB" altLang="en-US" sz="2400" dirty="0" smtClean="0"/>
              <a:t>Alan Turing </a:t>
            </a:r>
            <a:r>
              <a:rPr lang="el-GR" altLang="en-US" sz="2400" dirty="0" smtClean="0"/>
              <a:t>διατύπωσε πρώτος ότι ένας ψηφιακός υπολογιστής, προγραμματισμένος με κανόνες και γεγονότα, θα μπορούσε να επιδείξει </a:t>
            </a:r>
            <a:r>
              <a:rPr lang="el-GR" altLang="en-US" sz="2400" b="1" dirty="0" smtClean="0">
                <a:solidFill>
                  <a:srgbClr val="C00000"/>
                </a:solidFill>
              </a:rPr>
              <a:t>«νοήμονα» συμπεριφορά. </a:t>
            </a:r>
          </a:p>
          <a:p>
            <a:endParaRPr lang="el-GR" altLang="en-US" sz="2400" dirty="0" smtClean="0"/>
          </a:p>
          <a:p>
            <a:endParaRPr lang="el-GR" altLang="en-US" sz="2400" dirty="0" smtClean="0"/>
          </a:p>
          <a:p>
            <a:endParaRPr lang="el-GR" altLang="en-US" sz="2400" dirty="0" smtClean="0"/>
          </a:p>
          <a:p>
            <a:endParaRPr lang="el-GR" altLang="en-US" sz="2400" dirty="0" smtClean="0"/>
          </a:p>
          <a:p>
            <a:r>
              <a:rPr lang="el-GR" altLang="en-US" sz="2400" dirty="0" smtClean="0"/>
              <a:t>Ο </a:t>
            </a:r>
            <a:r>
              <a:rPr lang="en-GB" altLang="en-US" sz="2400" dirty="0" smtClean="0"/>
              <a:t>Alan Turing </a:t>
            </a:r>
            <a:r>
              <a:rPr lang="el-GR" altLang="en-US" sz="2400" dirty="0" smtClean="0"/>
              <a:t>έθεσε τις βάσεις του επιστημονικού πεδίου που στη συνέχεια ονομάστηκε </a:t>
            </a:r>
            <a:r>
              <a:rPr lang="el-GR" altLang="en-US" sz="2400" b="1" i="1" dirty="0" smtClean="0"/>
              <a:t>Τεχνητή Νοημοσύνη</a:t>
            </a:r>
            <a:r>
              <a:rPr lang="el-GR" altLang="en-US" sz="2400" dirty="0" smtClean="0"/>
              <a:t> (</a:t>
            </a:r>
            <a:r>
              <a:rPr lang="en-GB" altLang="en-US" sz="2400" dirty="0" smtClean="0"/>
              <a:t>Artificial Intelligence</a:t>
            </a:r>
            <a:r>
              <a:rPr lang="el-GR" altLang="en-US" sz="2400" dirty="0" smtClean="0"/>
              <a:t>). </a:t>
            </a:r>
            <a:endParaRPr lang="en-GB" altLang="en-US" sz="2400" dirty="0" smtClean="0"/>
          </a:p>
          <a:p>
            <a:endParaRPr lang="en-GB" altLang="en-US" sz="2400" dirty="0" smtClean="0"/>
          </a:p>
        </p:txBody>
      </p:sp>
      <p:sp>
        <p:nvSpPr>
          <p:cNvPr id="4506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A5CDE63-209C-4C53-AA89-A337EADC3776}" type="slidenum">
              <a:rPr lang="en-US" altLang="en-US" sz="1200" smtClean="0">
                <a:solidFill>
                  <a:srgbClr val="B5A788"/>
                </a:solidFill>
              </a:rPr>
              <a:pPr>
                <a:spcBef>
                  <a:spcPct val="0"/>
                </a:spcBef>
                <a:buClrTx/>
                <a:buSzTx/>
                <a:buFontTx/>
                <a:buNone/>
              </a:pPr>
              <a:t>18</a:t>
            </a:fld>
            <a:endParaRPr lang="en-US" altLang="en-US" sz="1200" smtClean="0">
              <a:solidFill>
                <a:srgbClr val="B5A788"/>
              </a:solidFill>
            </a:endParaRPr>
          </a:p>
        </p:txBody>
      </p:sp>
      <p:pic>
        <p:nvPicPr>
          <p:cNvPr id="45062" name="Picture 2" descr="Εικόνα του άγγλου μαθηματικού Άλαν Τιούρινγκ." title="Εικόνα του Άλαν Τιούρινγ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474" y="3193257"/>
            <a:ext cx="11334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98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Μπορεί ένας υπολογιστής να έχει «νοημοσύνη» και πώς;</a:t>
            </a:r>
            <a:endParaRPr lang="en-GB" dirty="0"/>
          </a:p>
        </p:txBody>
      </p:sp>
      <p:sp>
        <p:nvSpPr>
          <p:cNvPr id="47107" name="Content Placeholder 2"/>
          <p:cNvSpPr>
            <a:spLocks noGrp="1"/>
          </p:cNvSpPr>
          <p:nvPr>
            <p:ph idx="1"/>
          </p:nvPr>
        </p:nvSpPr>
        <p:spPr>
          <a:xfrm>
            <a:off x="457200" y="1538288"/>
            <a:ext cx="4978400" cy="4767262"/>
          </a:xfrm>
        </p:spPr>
        <p:txBody>
          <a:bodyPr>
            <a:normAutofit/>
          </a:bodyPr>
          <a:lstStyle/>
          <a:p>
            <a:r>
              <a:rPr lang="el-GR" altLang="en-US" dirty="0" smtClean="0">
                <a:solidFill>
                  <a:srgbClr val="FF0000"/>
                </a:solidFill>
              </a:rPr>
              <a:t>Το τεστ του </a:t>
            </a:r>
            <a:r>
              <a:rPr lang="en-GB" altLang="en-US" dirty="0" smtClean="0">
                <a:solidFill>
                  <a:srgbClr val="FF0000"/>
                </a:solidFill>
              </a:rPr>
              <a:t>Turing</a:t>
            </a:r>
            <a:r>
              <a:rPr lang="el-GR" altLang="en-US" dirty="0" smtClean="0"/>
              <a:t>: </a:t>
            </a:r>
          </a:p>
          <a:p>
            <a:pPr>
              <a:lnSpc>
                <a:spcPct val="80000"/>
              </a:lnSpc>
            </a:pPr>
            <a:r>
              <a:rPr lang="el-GR" altLang="en-US" sz="2400" dirty="0" smtClean="0"/>
              <a:t>Το τεστ βασίζεται σε ένα σύνολο ερωτήσεων που υποβάλλει κάποιος ταυτόχρονα σε έναν άνθρωπο και μια μηχανή χωρίς να γνωρίζει εκ των προτέρων ποιος είναι τι. </a:t>
            </a:r>
          </a:p>
          <a:p>
            <a:pPr>
              <a:lnSpc>
                <a:spcPct val="80000"/>
              </a:lnSpc>
            </a:pPr>
            <a:r>
              <a:rPr lang="el-GR" altLang="en-US" sz="2400" dirty="0" smtClean="0"/>
              <a:t>Εάν μετά το πέρας της δοκιμασίας δεν μπορεί να αποφανθεί για το ποιος είναι ο άνθρωπος και ποια η μηχανή, τότε ευνόητα η μηχανή έχει πετύχει στη δοκιμασία και μπορεί να χαρακτηριστεί ως ευφυής. </a:t>
            </a:r>
            <a:endParaRPr lang="en-US" altLang="en-US" sz="2400" dirty="0" smtClean="0"/>
          </a:p>
        </p:txBody>
      </p:sp>
      <p:sp>
        <p:nvSpPr>
          <p:cNvPr id="4710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8A0F2D4-B977-46E5-880C-4C678BBF5BA1}" type="slidenum">
              <a:rPr lang="en-US" altLang="en-US" sz="1200" smtClean="0">
                <a:solidFill>
                  <a:srgbClr val="B5A788"/>
                </a:solidFill>
              </a:rPr>
              <a:pPr>
                <a:spcBef>
                  <a:spcPct val="0"/>
                </a:spcBef>
                <a:buClrTx/>
                <a:buSzTx/>
                <a:buFontTx/>
                <a:buNone/>
              </a:pPr>
              <a:t>19</a:t>
            </a:fld>
            <a:endParaRPr lang="en-US" altLang="en-US" sz="1200" smtClean="0">
              <a:solidFill>
                <a:srgbClr val="B5A788"/>
              </a:solidFill>
            </a:endParaRPr>
          </a:p>
        </p:txBody>
      </p:sp>
      <p:pic>
        <p:nvPicPr>
          <p:cNvPr id="47110" name="Picture 2" descr="C:\Documents and Settings\vkomis\My Documents\Τρέχοντα\2. Courses\2. ΠΤΝ Β' έτος\1. Τεχνολογίες της Πληροφορίας και των Επικοινωνιών στην Εκπαίδευση\Images\Turing Test 2.gif" title="Το τέστ του Τιούρινγ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76399"/>
            <a:ext cx="3352800" cy="417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888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954" y="4648200"/>
            <a:ext cx="1302442" cy="50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1" y="274638"/>
            <a:ext cx="8477250" cy="1143000"/>
          </a:xfrm>
        </p:spPr>
        <p:txBody>
          <a:bodyPr>
            <a:normAutofit fontScale="90000"/>
          </a:bodyPr>
          <a:lstStyle/>
          <a:p>
            <a:pPr>
              <a:defRPr/>
            </a:pPr>
            <a:r>
              <a:rPr lang="el-GR" dirty="0" smtClean="0"/>
              <a:t>Γενικές </a:t>
            </a:r>
            <a:r>
              <a:rPr lang="el-GR" dirty="0"/>
              <a:t>αρχές της </a:t>
            </a:r>
            <a:r>
              <a:rPr lang="el-GR" dirty="0" err="1"/>
              <a:t>Tεχνητής</a:t>
            </a:r>
            <a:r>
              <a:rPr lang="el-GR" dirty="0"/>
              <a:t> </a:t>
            </a:r>
            <a:r>
              <a:rPr lang="el-GR" dirty="0" err="1" smtClean="0"/>
              <a:t>Nοημοσύνης</a:t>
            </a:r>
            <a:endParaRPr lang="el-GR" dirty="0"/>
          </a:p>
        </p:txBody>
      </p:sp>
      <p:sp>
        <p:nvSpPr>
          <p:cNvPr id="49155" name="Rectangle 3"/>
          <p:cNvSpPr>
            <a:spLocks noGrp="1" noChangeArrowheads="1"/>
          </p:cNvSpPr>
          <p:nvPr>
            <p:ph type="body" idx="1"/>
          </p:nvPr>
        </p:nvSpPr>
        <p:spPr>
          <a:xfrm>
            <a:off x="304800" y="1785938"/>
            <a:ext cx="8480425" cy="4357687"/>
          </a:xfrm>
        </p:spPr>
        <p:txBody>
          <a:bodyPr/>
          <a:lstStyle/>
          <a:p>
            <a:pPr lvl="1">
              <a:lnSpc>
                <a:spcPct val="90000"/>
              </a:lnSpc>
              <a:buFont typeface="Arial" panose="020B0604020202020204" pitchFamily="34" charset="0"/>
              <a:buChar char="•"/>
            </a:pPr>
            <a:r>
              <a:rPr lang="el-GR" altLang="en-US" sz="3200" dirty="0" smtClean="0"/>
              <a:t>Πρέπει να δημιουργηθούν γενικά προγράμματα</a:t>
            </a:r>
          </a:p>
          <a:p>
            <a:pPr lvl="2">
              <a:lnSpc>
                <a:spcPct val="90000"/>
              </a:lnSpc>
              <a:buFont typeface="Courier New" panose="02070309020205020404" pitchFamily="49" charset="0"/>
              <a:buChar char="o"/>
            </a:pPr>
            <a:r>
              <a:rPr lang="el-GR" altLang="en-US" dirty="0" smtClean="0"/>
              <a:t>οι γνώσεις σε ένα ιδιαίτερο πρόβλημα οφείλουν να δοθούν έξω από το ίδιο το πρόγραμμα, το οποίο γίνεται τότε ένας απλός "κινητήρας" προσαρμόσιμος σε οποιοδήποτε χώρο εάν αλλάξουμε τα δεδομένα</a:t>
            </a:r>
            <a:r>
              <a:rPr lang="el-GR" altLang="en-US" baseline="30000" dirty="0" smtClean="0"/>
              <a:t> .</a:t>
            </a:r>
            <a:endParaRPr lang="el-GR" altLang="en-US" dirty="0" smtClean="0"/>
          </a:p>
          <a:p>
            <a:pPr lvl="1">
              <a:lnSpc>
                <a:spcPct val="90000"/>
              </a:lnSpc>
              <a:buFont typeface="Arial" panose="020B0604020202020204" pitchFamily="34" charset="0"/>
              <a:buChar char="•"/>
            </a:pPr>
            <a:r>
              <a:rPr lang="el-GR" altLang="en-US" sz="3200" dirty="0" smtClean="0"/>
              <a:t>Η μάθηση αποτελεί ένα πρόβλημα – κλειδί</a:t>
            </a:r>
          </a:p>
          <a:p>
            <a:pPr lvl="2">
              <a:lnSpc>
                <a:spcPct val="90000"/>
              </a:lnSpc>
            </a:pPr>
            <a:r>
              <a:rPr lang="el-GR" altLang="en-US" dirty="0" smtClean="0"/>
              <a:t> το σύστημα οφείλει να είναι σε θέση να ανακαλύπτει το ίδιο τις γνώσεις που του χρειάζονται</a:t>
            </a:r>
          </a:p>
        </p:txBody>
      </p:sp>
      <p:sp>
        <p:nvSpPr>
          <p:cNvPr id="49156" name="Slide Number Placeholder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EDF24AE-36E1-46EF-8631-0C6FAEA55B47}" type="slidenum">
              <a:rPr lang="en-US" altLang="en-US" sz="1200" smtClean="0">
                <a:solidFill>
                  <a:srgbClr val="B5A788"/>
                </a:solidFill>
              </a:rPr>
              <a:pPr>
                <a:spcBef>
                  <a:spcPct val="0"/>
                </a:spcBef>
                <a:buClrTx/>
                <a:buSzTx/>
                <a:buFontTx/>
                <a:buNone/>
              </a:pPr>
              <a:t>20</a:t>
            </a:fld>
            <a:endParaRPr lang="en-US" altLang="en-US" sz="1200" smtClean="0">
              <a:solidFill>
                <a:srgbClr val="B5A788"/>
              </a:solidFill>
            </a:endParaRPr>
          </a:p>
        </p:txBody>
      </p:sp>
    </p:spTree>
    <p:extLst>
      <p:ext uri="{BB962C8B-B14F-4D97-AF65-F5344CB8AC3E}">
        <p14:creationId xmlns:p14="http://schemas.microsoft.com/office/powerpoint/2010/main" val="4233805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defRPr/>
            </a:pPr>
            <a:r>
              <a:rPr lang="el-GR" dirty="0"/>
              <a:t>Συστατικά ενός προγράμματος Τεχνητής Νοημοσύνης</a:t>
            </a:r>
          </a:p>
        </p:txBody>
      </p:sp>
      <p:sp>
        <p:nvSpPr>
          <p:cNvPr id="51203" name="Rectangle 3"/>
          <p:cNvSpPr>
            <a:spLocks noGrp="1" noChangeArrowheads="1"/>
          </p:cNvSpPr>
          <p:nvPr>
            <p:ph type="body" idx="1"/>
          </p:nvPr>
        </p:nvSpPr>
        <p:spPr>
          <a:xfrm>
            <a:off x="642938" y="1714500"/>
            <a:ext cx="8312150" cy="4914900"/>
          </a:xfrm>
        </p:spPr>
        <p:txBody>
          <a:bodyPr>
            <a:normAutofit lnSpcReduction="10000"/>
          </a:bodyPr>
          <a:lstStyle/>
          <a:p>
            <a:pPr>
              <a:lnSpc>
                <a:spcPct val="90000"/>
              </a:lnSpc>
            </a:pPr>
            <a:r>
              <a:rPr lang="el-GR" altLang="en-US" sz="2800" dirty="0" smtClean="0"/>
              <a:t>Ένα πρόγραμμα ΤΝ χαρακτηρίζεται από πέντε πτυχές:</a:t>
            </a:r>
          </a:p>
          <a:p>
            <a:pPr lvl="1">
              <a:lnSpc>
                <a:spcPct val="90000"/>
              </a:lnSpc>
            </a:pPr>
            <a:r>
              <a:rPr lang="el-GR" altLang="en-US" sz="2400" dirty="0" smtClean="0"/>
              <a:t>χειρίζεται σύμβολα που δεν είναι κατά κανόνα αριθμητικά</a:t>
            </a:r>
          </a:p>
          <a:p>
            <a:pPr lvl="1">
              <a:lnSpc>
                <a:spcPct val="90000"/>
              </a:lnSpc>
            </a:pPr>
            <a:r>
              <a:rPr lang="el-GR" altLang="en-US" sz="2400" dirty="0" smtClean="0"/>
              <a:t>στοχεύει στην επεξεργασία προβλημάτων για τα οποία δεν διαθέτουμε ένα αλγόριθμο (καταφεύγοντας στη χρήση </a:t>
            </a:r>
            <a:r>
              <a:rPr lang="el-GR" altLang="en-US" sz="2400" dirty="0" err="1" smtClean="0"/>
              <a:t>ευρετικών</a:t>
            </a:r>
            <a:r>
              <a:rPr lang="el-GR" altLang="en-US" sz="2400" dirty="0" smtClean="0"/>
              <a:t> μεθόδων που δεν διασφαλίζουν σίγουρη επιτυχία)</a:t>
            </a:r>
          </a:p>
          <a:p>
            <a:pPr lvl="1">
              <a:lnSpc>
                <a:spcPct val="90000"/>
              </a:lnSpc>
            </a:pPr>
            <a:r>
              <a:rPr lang="el-GR" altLang="en-US" sz="2400" dirty="0" smtClean="0"/>
              <a:t>διαθέτει μια αναπαράσταση των γνώσεων, μια αντιστοιχία δηλαδή ανάμεσα στον εξωτερικό κόσμο και ένα συμβολικό σύστημα που επιτρέπει την αιτιολόγηση</a:t>
            </a:r>
          </a:p>
          <a:p>
            <a:pPr lvl="1">
              <a:lnSpc>
                <a:spcPct val="90000"/>
              </a:lnSpc>
            </a:pPr>
            <a:r>
              <a:rPr lang="el-GR" altLang="en-US" sz="2400" dirty="0" smtClean="0"/>
              <a:t>μπορεί να παρέχει λύση ακόμα κι αν δε διαθέτει όλα τα δεδομένα τη στιγμή της λύσης του προβλήματος</a:t>
            </a:r>
          </a:p>
          <a:p>
            <a:pPr lvl="1">
              <a:lnSpc>
                <a:spcPct val="90000"/>
              </a:lnSpc>
            </a:pPr>
            <a:r>
              <a:rPr lang="el-GR" altLang="en-US" sz="2400" dirty="0" smtClean="0"/>
              <a:t>μπορεί να χρησιμοποιεί δεδομένα που εμπεριέχουν αντιφατικά στοιχεία ή ακόμα και λάθη</a:t>
            </a:r>
          </a:p>
        </p:txBody>
      </p:sp>
      <p:sp>
        <p:nvSpPr>
          <p:cNvPr id="51204" name="Slide Number Placeholder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803CEE2-AD63-4490-BE47-1491AF560D8C}" type="slidenum">
              <a:rPr lang="en-US" altLang="en-US" sz="1200" smtClean="0">
                <a:solidFill>
                  <a:srgbClr val="B5A788"/>
                </a:solidFill>
              </a:rPr>
              <a:pPr>
                <a:spcBef>
                  <a:spcPct val="0"/>
                </a:spcBef>
                <a:buClrTx/>
                <a:buSzTx/>
                <a:buFontTx/>
                <a:buNone/>
              </a:pPr>
              <a:t>21</a:t>
            </a:fld>
            <a:endParaRPr lang="en-US" altLang="en-US" sz="1200" smtClean="0">
              <a:solidFill>
                <a:srgbClr val="B5A788"/>
              </a:solidFill>
            </a:endParaRPr>
          </a:p>
        </p:txBody>
      </p:sp>
    </p:spTree>
    <p:extLst>
      <p:ext uri="{BB962C8B-B14F-4D97-AF65-F5344CB8AC3E}">
        <p14:creationId xmlns:p14="http://schemas.microsoft.com/office/powerpoint/2010/main" val="466535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1" y="274638"/>
            <a:ext cx="8401050" cy="1143000"/>
          </a:xfrm>
        </p:spPr>
        <p:txBody>
          <a:bodyPr>
            <a:noAutofit/>
          </a:bodyPr>
          <a:lstStyle/>
          <a:p>
            <a:pPr>
              <a:defRPr/>
            </a:pPr>
            <a:r>
              <a:rPr lang="el-GR" sz="4000" dirty="0"/>
              <a:t>Τομείς εφαρμογής της </a:t>
            </a:r>
            <a:r>
              <a:rPr lang="el-GR" sz="4000" dirty="0" smtClean="0"/>
              <a:t>Τεχνητής Νοημοσύνης</a:t>
            </a:r>
            <a:endParaRPr lang="el-GR" sz="4000" dirty="0"/>
          </a:p>
        </p:txBody>
      </p:sp>
      <p:sp>
        <p:nvSpPr>
          <p:cNvPr id="53251" name="Rectangle 3"/>
          <p:cNvSpPr>
            <a:spLocks noGrp="1" noChangeArrowheads="1"/>
          </p:cNvSpPr>
          <p:nvPr>
            <p:ph type="body" idx="1"/>
          </p:nvPr>
        </p:nvSpPr>
        <p:spPr>
          <a:xfrm>
            <a:off x="914401" y="1600200"/>
            <a:ext cx="8020050" cy="4648200"/>
          </a:xfrm>
        </p:spPr>
        <p:txBody>
          <a:bodyPr>
            <a:normAutofit lnSpcReduction="10000"/>
          </a:bodyPr>
          <a:lstStyle/>
          <a:p>
            <a:r>
              <a:rPr lang="el-GR" altLang="en-US" dirty="0" smtClean="0">
                <a:cs typeface="Times New Roman" panose="02020603050405020304" pitchFamily="18" charset="0"/>
              </a:rPr>
              <a:t>τα έμπειρα συστήματα,</a:t>
            </a:r>
          </a:p>
          <a:p>
            <a:pPr lvl="1">
              <a:buFont typeface="Courier New" panose="02070309020205020404" pitchFamily="49" charset="0"/>
              <a:buChar char="o"/>
            </a:pPr>
            <a:r>
              <a:rPr lang="el-GR" altLang="en-US" dirty="0" smtClean="0"/>
              <a:t>Τα έμπειρα διδακτικά συστήματα (ο υπολογιστής- δάσκαλος που απαντά σε ρωτήσεις των μαθητών )</a:t>
            </a:r>
          </a:p>
          <a:p>
            <a:r>
              <a:rPr lang="el-GR" altLang="en-US" dirty="0" smtClean="0">
                <a:cs typeface="Times New Roman" panose="02020603050405020304" pitchFamily="18" charset="0"/>
              </a:rPr>
              <a:t>η επεξεργασία φυσικής γλώσσας, </a:t>
            </a:r>
            <a:endParaRPr lang="el-GR" altLang="en-US" dirty="0" smtClean="0"/>
          </a:p>
          <a:p>
            <a:r>
              <a:rPr lang="el-GR" altLang="en-US" dirty="0" smtClean="0">
                <a:cs typeface="Times New Roman" panose="02020603050405020304" pitchFamily="18" charset="0"/>
              </a:rPr>
              <a:t>η αναγνώριση εικόνας, </a:t>
            </a:r>
            <a:endParaRPr lang="el-GR" altLang="en-US" dirty="0" smtClean="0"/>
          </a:p>
          <a:p>
            <a:r>
              <a:rPr lang="el-GR" altLang="en-US" dirty="0" smtClean="0">
                <a:cs typeface="Times New Roman" panose="02020603050405020304" pitchFamily="18" charset="0"/>
              </a:rPr>
              <a:t>η μηχανική μάθηση, </a:t>
            </a:r>
            <a:endParaRPr lang="el-GR" altLang="en-US" dirty="0" smtClean="0"/>
          </a:p>
          <a:p>
            <a:r>
              <a:rPr lang="el-GR" altLang="en-US" dirty="0" smtClean="0">
                <a:cs typeface="Times New Roman" panose="02020603050405020304" pitchFamily="18" charset="0"/>
              </a:rPr>
              <a:t>τα </a:t>
            </a:r>
            <a:r>
              <a:rPr lang="el-GR" altLang="en-US" dirty="0" err="1" smtClean="0">
                <a:cs typeface="Times New Roman" panose="02020603050405020304" pitchFamily="18" charset="0"/>
              </a:rPr>
              <a:t>νευρωνικά</a:t>
            </a:r>
            <a:r>
              <a:rPr lang="el-GR" altLang="en-US" dirty="0" smtClean="0">
                <a:cs typeface="Times New Roman" panose="02020603050405020304" pitchFamily="18" charset="0"/>
              </a:rPr>
              <a:t> δίκτυα, </a:t>
            </a:r>
            <a:endParaRPr lang="el-GR" altLang="en-US" dirty="0" smtClean="0"/>
          </a:p>
          <a:p>
            <a:r>
              <a:rPr lang="el-GR" altLang="en-US" dirty="0" smtClean="0">
                <a:cs typeface="Times New Roman" panose="02020603050405020304" pitchFamily="18" charset="0"/>
              </a:rPr>
              <a:t>η ρομποτική</a:t>
            </a:r>
            <a:r>
              <a:rPr lang="en-GB" altLang="en-US" dirty="0" smtClean="0"/>
              <a:t> </a:t>
            </a:r>
          </a:p>
        </p:txBody>
      </p:sp>
    </p:spTree>
    <p:extLst>
      <p:ext uri="{BB962C8B-B14F-4D97-AF65-F5344CB8AC3E}">
        <p14:creationId xmlns:p14="http://schemas.microsoft.com/office/powerpoint/2010/main" val="2911888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defRPr/>
            </a:pPr>
            <a:r>
              <a:rPr lang="el-GR" b="1" dirty="0"/>
              <a:t>Έμπειρα Συστήματα (EΣ</a:t>
            </a:r>
            <a:r>
              <a:rPr lang="el-GR" b="1" dirty="0" smtClean="0"/>
              <a:t>)</a:t>
            </a:r>
            <a:br>
              <a:rPr lang="el-GR" b="1" dirty="0" smtClean="0"/>
            </a:br>
            <a:r>
              <a:rPr lang="el-GR" b="1" dirty="0" smtClean="0"/>
              <a:t> </a:t>
            </a:r>
            <a:r>
              <a:rPr lang="el-GR" b="1" dirty="0"/>
              <a:t>(</a:t>
            </a:r>
            <a:r>
              <a:rPr lang="el-GR" b="1" dirty="0" err="1"/>
              <a:t>expert</a:t>
            </a:r>
            <a:r>
              <a:rPr lang="el-GR" b="1" dirty="0"/>
              <a:t> </a:t>
            </a:r>
            <a:r>
              <a:rPr lang="el-GR" b="1" dirty="0" err="1"/>
              <a:t>system</a:t>
            </a:r>
            <a:r>
              <a:rPr lang="fr-FR" b="1" dirty="0"/>
              <a:t>s</a:t>
            </a:r>
            <a:r>
              <a:rPr lang="el-GR" b="1" dirty="0"/>
              <a:t>)</a:t>
            </a:r>
          </a:p>
        </p:txBody>
      </p:sp>
      <p:sp>
        <p:nvSpPr>
          <p:cNvPr id="55299" name="Rectangle 3"/>
          <p:cNvSpPr>
            <a:spLocks noGrp="1" noChangeArrowheads="1"/>
          </p:cNvSpPr>
          <p:nvPr>
            <p:ph type="body" idx="1"/>
          </p:nvPr>
        </p:nvSpPr>
        <p:spPr>
          <a:xfrm>
            <a:off x="457200" y="1628775"/>
            <a:ext cx="8497888" cy="4503738"/>
          </a:xfrm>
        </p:spPr>
        <p:txBody>
          <a:bodyPr/>
          <a:lstStyle/>
          <a:p>
            <a:pPr lvl="1">
              <a:lnSpc>
                <a:spcPct val="90000"/>
              </a:lnSpc>
              <a:buFont typeface="Arial" panose="020B0604020202020204" pitchFamily="34" charset="0"/>
              <a:buChar char="•"/>
            </a:pPr>
            <a:r>
              <a:rPr lang="el-GR" altLang="en-US" b="1" dirty="0" smtClean="0"/>
              <a:t>Έμπειρο Σύστημα (EΣ): λειτουργεί όπως ο ειδικός σε μια περιοχή γνώσης (π.χ. γιατρός, δάσκαλος, κλπ.)</a:t>
            </a:r>
          </a:p>
          <a:p>
            <a:pPr lvl="1">
              <a:lnSpc>
                <a:spcPct val="90000"/>
              </a:lnSpc>
              <a:buFont typeface="Arial" panose="020B0604020202020204" pitchFamily="34" charset="0"/>
              <a:buChar char="•"/>
            </a:pPr>
            <a:r>
              <a:rPr lang="el-GR" altLang="en-US" dirty="0" smtClean="0"/>
              <a:t>χρησιμοποιείται στη λύση προβλημάτων σε συγκεκριμένους και περιορισμένους αλλά περίπλοκους χώρους των οποίων τα δεδομένα και οι πληροφορίες είναι αβέβαια και μη πλήρη</a:t>
            </a:r>
          </a:p>
          <a:p>
            <a:pPr lvl="1">
              <a:lnSpc>
                <a:spcPct val="90000"/>
              </a:lnSpc>
              <a:buFont typeface="Arial" panose="020B0604020202020204" pitchFamily="34" charset="0"/>
              <a:buChar char="•"/>
            </a:pPr>
            <a:r>
              <a:rPr lang="el-GR" altLang="en-US" dirty="0" smtClean="0"/>
              <a:t>λειτουργεί ως ενδιάμεσο ανάμεσα στον εμπειρογνώμονα ενός πεδίου γνώσεων και σε ένα δυνητικό χρήστη του εν λόγω γνωστικού πεδίου</a:t>
            </a:r>
          </a:p>
        </p:txBody>
      </p:sp>
    </p:spTree>
    <p:extLst>
      <p:ext uri="{BB962C8B-B14F-4D97-AF65-F5344CB8AC3E}">
        <p14:creationId xmlns:p14="http://schemas.microsoft.com/office/powerpoint/2010/main" val="2759156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88913"/>
            <a:ext cx="8362950" cy="1143000"/>
          </a:xfrm>
        </p:spPr>
        <p:txBody>
          <a:bodyPr/>
          <a:lstStyle/>
          <a:p>
            <a:pPr>
              <a:defRPr/>
            </a:pPr>
            <a:r>
              <a:rPr lang="el-GR" b="1" dirty="0" smtClean="0"/>
              <a:t>Έμπειρα </a:t>
            </a:r>
            <a:r>
              <a:rPr lang="el-GR" b="1" dirty="0"/>
              <a:t>Διδακτικά Συστήματα</a:t>
            </a:r>
          </a:p>
        </p:txBody>
      </p:sp>
      <p:sp>
        <p:nvSpPr>
          <p:cNvPr id="57347" name="Rectangle 3"/>
          <p:cNvSpPr>
            <a:spLocks noGrp="1" noChangeArrowheads="1"/>
          </p:cNvSpPr>
          <p:nvPr>
            <p:ph type="body" idx="1"/>
          </p:nvPr>
        </p:nvSpPr>
        <p:spPr>
          <a:xfrm>
            <a:off x="838200" y="1571625"/>
            <a:ext cx="7727950" cy="4533900"/>
          </a:xfrm>
        </p:spPr>
        <p:txBody>
          <a:bodyPr/>
          <a:lstStyle/>
          <a:p>
            <a:r>
              <a:rPr lang="el-GR" altLang="en-US" b="1" dirty="0" smtClean="0"/>
              <a:t>Έμπειρα Διδακτικά Συστήματα: </a:t>
            </a:r>
            <a:r>
              <a:rPr lang="el-GR" altLang="en-US" dirty="0" smtClean="0"/>
              <a:t>βασική εφαρμογής της Τεχνητής Νοημοσύνης στην εκπαίδευση</a:t>
            </a:r>
            <a:endParaRPr lang="el-GR" altLang="en-US" b="1" dirty="0" smtClean="0"/>
          </a:p>
          <a:p>
            <a:r>
              <a:rPr lang="el-GR" altLang="en-US" dirty="0" smtClean="0"/>
              <a:t>Τα συστήματα αυτά ανήκουν στην κατηγορία «ο υπολογιστής – δάσκαλος»</a:t>
            </a:r>
          </a:p>
          <a:p>
            <a:r>
              <a:rPr lang="el-GR" altLang="en-US" dirty="0" smtClean="0"/>
              <a:t>Το Έμπειρο Διδακτικό σύστημα «απαντά» στις ερωτήσεις των μαθητών</a:t>
            </a:r>
          </a:p>
          <a:p>
            <a:endParaRPr lang="el-GR" altLang="en-US" dirty="0" smtClean="0"/>
          </a:p>
        </p:txBody>
      </p:sp>
    </p:spTree>
    <p:extLst>
      <p:ext uri="{BB962C8B-B14F-4D97-AF65-F5344CB8AC3E}">
        <p14:creationId xmlns:p14="http://schemas.microsoft.com/office/powerpoint/2010/main" val="3588468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 y="3276600"/>
            <a:ext cx="8624011" cy="1143000"/>
          </a:xfrm>
        </p:spPr>
        <p:txBody>
          <a:bodyPr>
            <a:normAutofit fontScale="90000"/>
          </a:bodyPr>
          <a:lstStyle/>
          <a:p>
            <a:pPr>
              <a:defRPr/>
            </a:pPr>
            <a:r>
              <a:rPr lang="el-GR" dirty="0" smtClean="0"/>
              <a:t>Επίδειξη Υλοποίησης ΕΔΣ :</a:t>
            </a:r>
            <a:br>
              <a:rPr lang="el-GR" dirty="0" smtClean="0"/>
            </a:br>
            <a:r>
              <a:rPr lang="el-GR" dirty="0" smtClean="0"/>
              <a:t>Εφαρμογή στην Ευκλείδεια Γεωμετρία</a:t>
            </a:r>
            <a:endParaRPr lang="el-GR" dirty="0"/>
          </a:p>
        </p:txBody>
      </p:sp>
      <p:sp>
        <p:nvSpPr>
          <p:cNvPr id="59397"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1EC4C1-6C03-4406-8415-083679029C68}" type="slidenum">
              <a:rPr lang="en-US" altLang="en-US" smtClean="0">
                <a:solidFill>
                  <a:srgbClr val="B5A788"/>
                </a:solidFill>
                <a:latin typeface="Gill Sans MT" panose="020B0502020104020203" pitchFamily="34" charset="0"/>
              </a:rPr>
              <a:pPr/>
              <a:t>25</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549840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l-GR" dirty="0"/>
              <a:t>Σε προγραμματιστικό επίπεδο</a:t>
            </a:r>
          </a:p>
        </p:txBody>
      </p:sp>
      <p:sp>
        <p:nvSpPr>
          <p:cNvPr id="61443" name="Rectangle 3"/>
          <p:cNvSpPr>
            <a:spLocks noGrp="1" noChangeArrowheads="1"/>
          </p:cNvSpPr>
          <p:nvPr>
            <p:ph type="body" idx="1"/>
          </p:nvPr>
        </p:nvSpPr>
        <p:spPr>
          <a:xfrm>
            <a:off x="304800" y="1600200"/>
            <a:ext cx="8153400" cy="4343400"/>
          </a:xfrm>
        </p:spPr>
        <p:txBody>
          <a:bodyPr/>
          <a:lstStyle/>
          <a:p>
            <a:pPr lvl="1">
              <a:lnSpc>
                <a:spcPct val="90000"/>
              </a:lnSpc>
            </a:pPr>
            <a:r>
              <a:rPr lang="el-GR" altLang="en-US" sz="2400" dirty="0" smtClean="0"/>
              <a:t>σε αντίθεση με τον κλασσικό προγραμματισμό (όπου το πρόγραμμα κωδικοποιεί τον τρόπο με τον οποίο θα επεξεργασθούν τα δεδομένα) το ΕΣ διαθέτει τρία στοιχεία:</a:t>
            </a:r>
          </a:p>
          <a:p>
            <a:pPr lvl="1">
              <a:lnSpc>
                <a:spcPct val="90000"/>
              </a:lnSpc>
            </a:pPr>
            <a:r>
              <a:rPr lang="el-GR" altLang="en-US" sz="2400" b="1" dirty="0" smtClean="0"/>
              <a:t>βάση γνώσεων</a:t>
            </a:r>
            <a:r>
              <a:rPr lang="el-GR" altLang="en-US" sz="2400" dirty="0" smtClean="0"/>
              <a:t> (</a:t>
            </a:r>
            <a:r>
              <a:rPr lang="el-GR" altLang="en-US" sz="2400" dirty="0" err="1" smtClean="0"/>
              <a:t>knowledge</a:t>
            </a:r>
            <a:r>
              <a:rPr lang="el-GR" altLang="en-US" sz="2400" dirty="0" smtClean="0"/>
              <a:t> </a:t>
            </a:r>
            <a:r>
              <a:rPr lang="el-GR" altLang="en-US" sz="2400" dirty="0" err="1" smtClean="0"/>
              <a:t>base</a:t>
            </a:r>
            <a:r>
              <a:rPr lang="el-GR" altLang="en-US" sz="2400" dirty="0" smtClean="0"/>
              <a:t>) που περιέχει όλες τις σχετικές με ένα γνωστικό τομέα γνώσεις</a:t>
            </a:r>
          </a:p>
          <a:p>
            <a:pPr lvl="1">
              <a:lnSpc>
                <a:spcPct val="90000"/>
              </a:lnSpc>
            </a:pPr>
            <a:r>
              <a:rPr lang="el-GR" altLang="en-US" sz="2400" b="1" dirty="0" smtClean="0"/>
              <a:t>βάση γεγονότων </a:t>
            </a:r>
            <a:r>
              <a:rPr lang="el-GR" altLang="en-US" sz="2400" dirty="0" smtClean="0"/>
              <a:t>περιέχει τα σχετικά με το προς λύση πρόβλημα δεδομένα</a:t>
            </a:r>
            <a:endParaRPr lang="el-GR" altLang="en-US" sz="2400" b="1" dirty="0" smtClean="0"/>
          </a:p>
          <a:p>
            <a:pPr lvl="1">
              <a:lnSpc>
                <a:spcPct val="90000"/>
              </a:lnSpc>
            </a:pPr>
            <a:r>
              <a:rPr lang="el-GR" altLang="en-US" sz="2400" b="1" dirty="0" smtClean="0"/>
              <a:t>μηχανή συμπερασμάτων </a:t>
            </a:r>
            <a:r>
              <a:rPr lang="el-GR" altLang="en-US" sz="2400" dirty="0" smtClean="0"/>
              <a:t>(</a:t>
            </a:r>
            <a:r>
              <a:rPr lang="el-GR" altLang="en-US" sz="2400" dirty="0" err="1" smtClean="0"/>
              <a:t>inference</a:t>
            </a:r>
            <a:r>
              <a:rPr lang="el-GR" altLang="en-US" sz="2400" dirty="0" smtClean="0"/>
              <a:t> </a:t>
            </a:r>
            <a:r>
              <a:rPr lang="el-GR" altLang="en-US" sz="2400" dirty="0" err="1" smtClean="0"/>
              <a:t>engine</a:t>
            </a:r>
            <a:r>
              <a:rPr lang="el-GR" altLang="en-US" sz="2400" dirty="0" smtClean="0"/>
              <a:t>) </a:t>
            </a:r>
            <a:endParaRPr lang="en-US" altLang="en-US" sz="2400" dirty="0" smtClean="0"/>
          </a:p>
          <a:p>
            <a:pPr lvl="1">
              <a:lnSpc>
                <a:spcPct val="90000"/>
              </a:lnSpc>
            </a:pPr>
            <a:r>
              <a:rPr lang="el-GR" altLang="en-US" sz="2400" b="1" dirty="0" err="1" smtClean="0"/>
              <a:t>Διεπιφάνεια</a:t>
            </a:r>
            <a:r>
              <a:rPr lang="el-GR" altLang="en-US" sz="2400" b="1" dirty="0" smtClean="0"/>
              <a:t> Χρήστη</a:t>
            </a:r>
            <a:r>
              <a:rPr lang="fr-FR" altLang="en-US" sz="2400" b="1" dirty="0" smtClean="0"/>
              <a:t> </a:t>
            </a:r>
            <a:r>
              <a:rPr lang="el-GR" altLang="en-US" sz="2400" dirty="0" smtClean="0"/>
              <a:t>που επιτρέπει στους χρήστες να θέτουν ερωτήματα στο πρόγραμμα</a:t>
            </a:r>
            <a:endParaRPr lang="el-GR" altLang="en-US" sz="2400" b="1" dirty="0" smtClean="0"/>
          </a:p>
        </p:txBody>
      </p:sp>
    </p:spTree>
    <p:extLst>
      <p:ext uri="{BB962C8B-B14F-4D97-AF65-F5344CB8AC3E}">
        <p14:creationId xmlns:p14="http://schemas.microsoft.com/office/powerpoint/2010/main" val="983836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a:defRPr/>
            </a:pPr>
            <a:r>
              <a:rPr lang="el-GR" dirty="0" smtClean="0"/>
              <a:t>Οργάνωση </a:t>
            </a:r>
            <a:r>
              <a:rPr lang="el-GR" dirty="0"/>
              <a:t>έμπειρου συστήματος</a:t>
            </a:r>
          </a:p>
        </p:txBody>
      </p:sp>
      <p:sp>
        <p:nvSpPr>
          <p:cNvPr id="63491" name="Rectangle 3"/>
          <p:cNvSpPr>
            <a:spLocks noGrp="1" noChangeArrowheads="1"/>
          </p:cNvSpPr>
          <p:nvPr>
            <p:ph type="body" idx="1"/>
          </p:nvPr>
        </p:nvSpPr>
        <p:spPr>
          <a:xfrm>
            <a:off x="304801" y="1524000"/>
            <a:ext cx="8153400" cy="4691063"/>
          </a:xfrm>
        </p:spPr>
        <p:txBody>
          <a:bodyPr>
            <a:normAutofit/>
          </a:bodyPr>
          <a:lstStyle/>
          <a:p>
            <a:pPr lvl="1"/>
            <a:r>
              <a:rPr lang="el-GR" altLang="en-US" dirty="0" smtClean="0"/>
              <a:t>η </a:t>
            </a:r>
            <a:r>
              <a:rPr lang="el-GR" altLang="en-US" b="1" dirty="0" smtClean="0"/>
              <a:t>πρόσκτηση της γνώσης</a:t>
            </a:r>
            <a:r>
              <a:rPr lang="el-GR" altLang="en-US" dirty="0" smtClean="0"/>
              <a:t>: ποια εξειδικευμένη γνώση πρέπει να προσκτηθεί. Δύο τύποι γνώσης</a:t>
            </a:r>
          </a:p>
          <a:p>
            <a:pPr lvl="1"/>
            <a:r>
              <a:rPr lang="el-GR" altLang="en-US" dirty="0" smtClean="0"/>
              <a:t>τα γεγονότα (που είναι καταγραμμένα στα εγχειρίδια)</a:t>
            </a:r>
          </a:p>
          <a:p>
            <a:pPr lvl="1"/>
            <a:r>
              <a:rPr lang="el-GR" altLang="en-US" dirty="0" smtClean="0"/>
              <a:t>οι "εμπειρικές γνώσεις" του ειδικού που συσσωρεύονται από χρόνια</a:t>
            </a:r>
          </a:p>
          <a:p>
            <a:pPr lvl="1"/>
            <a:r>
              <a:rPr lang="el-GR" altLang="en-US" dirty="0" smtClean="0"/>
              <a:t>η </a:t>
            </a:r>
            <a:r>
              <a:rPr lang="el-GR" altLang="en-US" b="1" dirty="0" smtClean="0"/>
              <a:t>αναπαράσταση της γνώσης</a:t>
            </a:r>
            <a:r>
              <a:rPr lang="el-GR" altLang="en-US" dirty="0" smtClean="0"/>
              <a:t>: περιέχεται σε πακέτα με μορφή γεγονότων και κανόνων παραγωγής π.χ. (πρόγραμμα MYCIN)</a:t>
            </a:r>
          </a:p>
        </p:txBody>
      </p:sp>
    </p:spTree>
    <p:extLst>
      <p:ext uri="{BB962C8B-B14F-4D97-AF65-F5344CB8AC3E}">
        <p14:creationId xmlns:p14="http://schemas.microsoft.com/office/powerpoint/2010/main" val="3769144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617538"/>
            <a:ext cx="8486775" cy="1143000"/>
          </a:xfrm>
        </p:spPr>
        <p:txBody>
          <a:bodyPr/>
          <a:lstStyle/>
          <a:p>
            <a:pPr>
              <a:defRPr/>
            </a:pPr>
            <a:r>
              <a:rPr lang="el-GR" dirty="0"/>
              <a:t>Παράδειγμα </a:t>
            </a:r>
            <a:r>
              <a:rPr lang="el-GR" sz="4000" dirty="0"/>
              <a:t>(πρόγραμμα MYCIN)</a:t>
            </a:r>
          </a:p>
        </p:txBody>
      </p:sp>
      <p:grpSp>
        <p:nvGrpSpPr>
          <p:cNvPr id="65539" name="Group 16"/>
          <p:cNvGrpSpPr>
            <a:grpSpLocks/>
          </p:cNvGrpSpPr>
          <p:nvPr/>
        </p:nvGrpSpPr>
        <p:grpSpPr bwMode="auto">
          <a:xfrm>
            <a:off x="714375" y="2143125"/>
            <a:ext cx="7924800" cy="3465513"/>
            <a:chOff x="-3" y="-3"/>
            <a:chExt cx="3514" cy="1198"/>
          </a:xfrm>
        </p:grpSpPr>
        <p:grpSp>
          <p:nvGrpSpPr>
            <p:cNvPr id="65540" name="Group 14"/>
            <p:cNvGrpSpPr>
              <a:grpSpLocks/>
            </p:cNvGrpSpPr>
            <p:nvPr/>
          </p:nvGrpSpPr>
          <p:grpSpPr bwMode="auto">
            <a:xfrm>
              <a:off x="0" y="0"/>
              <a:ext cx="3508" cy="1192"/>
              <a:chOff x="0" y="0"/>
              <a:chExt cx="3508" cy="1192"/>
            </a:xfrm>
          </p:grpSpPr>
          <p:grpSp>
            <p:nvGrpSpPr>
              <p:cNvPr id="65542" name="Group 9"/>
              <p:cNvGrpSpPr>
                <a:grpSpLocks/>
              </p:cNvGrpSpPr>
              <p:nvPr/>
            </p:nvGrpSpPr>
            <p:grpSpPr bwMode="auto">
              <a:xfrm>
                <a:off x="0" y="0"/>
                <a:ext cx="2009" cy="1192"/>
                <a:chOff x="0" y="0"/>
                <a:chExt cx="2009" cy="1192"/>
              </a:xfrm>
            </p:grpSpPr>
            <p:sp>
              <p:nvSpPr>
                <p:cNvPr id="65548" name="Rectangle 8"/>
                <p:cNvSpPr>
                  <a:spLocks noChangeArrowheads="1"/>
                </p:cNvSpPr>
                <p:nvPr/>
              </p:nvSpPr>
              <p:spPr bwMode="auto">
                <a:xfrm>
                  <a:off x="0" y="0"/>
                  <a:ext cx="2009" cy="1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pSp>
              <p:nvGrpSpPr>
                <p:cNvPr id="65549" name="Group 7"/>
                <p:cNvGrpSpPr>
                  <a:grpSpLocks/>
                </p:cNvGrpSpPr>
                <p:nvPr/>
              </p:nvGrpSpPr>
              <p:grpSpPr bwMode="auto">
                <a:xfrm>
                  <a:off x="0" y="0"/>
                  <a:ext cx="2009" cy="1192"/>
                  <a:chOff x="0" y="0"/>
                  <a:chExt cx="2009" cy="1192"/>
                </a:xfrm>
              </p:grpSpPr>
              <p:sp>
                <p:nvSpPr>
                  <p:cNvPr id="65550" name="Rectangle 4"/>
                  <p:cNvSpPr>
                    <a:spLocks noChangeArrowheads="1"/>
                  </p:cNvSpPr>
                  <p:nvPr/>
                </p:nvSpPr>
                <p:spPr bwMode="auto">
                  <a:xfrm>
                    <a:off x="43" y="0"/>
                    <a:ext cx="1923" cy="1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indent="355600">
                      <a:spcBef>
                        <a:spcPts val="600"/>
                      </a:spcBef>
                      <a:buClr>
                        <a:schemeClr val="accent1"/>
                      </a:buClr>
                      <a:buSzPct val="80000"/>
                      <a:buFont typeface="Wingdings 2" panose="05020102010507070707" pitchFamily="18" charset="2"/>
                      <a:buChar char=""/>
                      <a:tabLst>
                        <a:tab pos="457200" algn="l"/>
                        <a:tab pos="6324600" algn="l"/>
                      </a:tabLst>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tabLst>
                        <a:tab pos="457200" algn="l"/>
                        <a:tab pos="6324600" algn="l"/>
                      </a:tabLst>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tabLst>
                        <a:tab pos="457200" algn="l"/>
                        <a:tab pos="6324600" algn="l"/>
                      </a:tabLst>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tabLst>
                        <a:tab pos="457200" algn="l"/>
                        <a:tab pos="6324600" algn="l"/>
                      </a:tabLst>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tabLst>
                        <a:tab pos="457200" algn="l"/>
                        <a:tab pos="6324600" algn="l"/>
                      </a:tabLst>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tabLst>
                        <a:tab pos="457200" algn="l"/>
                        <a:tab pos="6324600" algn="l"/>
                      </a:tabLst>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tabLst>
                        <a:tab pos="457200" algn="l"/>
                        <a:tab pos="6324600" algn="l"/>
                      </a:tabLst>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tabLst>
                        <a:tab pos="457200" algn="l"/>
                        <a:tab pos="6324600" algn="l"/>
                      </a:tabLst>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tabLst>
                        <a:tab pos="457200" algn="l"/>
                        <a:tab pos="6324600" algn="l"/>
                      </a:tabLst>
                      <a:defRPr sz="2000">
                        <a:solidFill>
                          <a:schemeClr val="tx1"/>
                        </a:solidFill>
                        <a:latin typeface="Gill Sans MT" panose="020B0502020104020203" pitchFamily="34" charset="0"/>
                      </a:defRPr>
                    </a:lvl9pPr>
                  </a:lstStyle>
                  <a:p>
                    <a:pPr algn="just">
                      <a:spcBef>
                        <a:spcPct val="0"/>
                      </a:spcBef>
                      <a:buClrTx/>
                      <a:buSzTx/>
                      <a:buFontTx/>
                      <a:buNone/>
                    </a:pPr>
                    <a:r>
                      <a:rPr lang="el-GR" altLang="en-US" sz="1000" b="1" dirty="0">
                        <a:latin typeface="Times New Roman" panose="02020603050405020304" pitchFamily="18" charset="0"/>
                        <a:cs typeface="Times New Roman" panose="02020603050405020304" pitchFamily="18" charset="0"/>
                      </a:rPr>
                      <a:t> </a:t>
                    </a:r>
                    <a:endParaRPr lang="en-US" altLang="en-US" sz="1200" dirty="0">
                      <a:latin typeface="Arial" panose="020B0604020202020204" pitchFamily="34" charset="0"/>
                      <a:cs typeface="Arial" panose="020B0604020202020204" pitchFamily="34" charset="0"/>
                    </a:endParaRPr>
                  </a:p>
                  <a:p>
                    <a:pPr algn="just">
                      <a:spcBef>
                        <a:spcPct val="0"/>
                      </a:spcBef>
                      <a:buClrTx/>
                      <a:buSzTx/>
                      <a:buFontTx/>
                      <a:buNone/>
                    </a:pPr>
                    <a:r>
                      <a:rPr lang="el-GR" altLang="en-US" sz="2000" b="1" dirty="0">
                        <a:latin typeface="Times New Roman" panose="02020603050405020304" pitchFamily="18" charset="0"/>
                        <a:cs typeface="Times New Roman" panose="02020603050405020304" pitchFamily="18" charset="0"/>
                      </a:rPr>
                      <a:t>κανόνας</a:t>
                    </a:r>
                    <a:endParaRPr lang="en-US" altLang="en-US" sz="2000" dirty="0">
                      <a:latin typeface="Arial" panose="020B0604020202020204" pitchFamily="34" charset="0"/>
                      <a:cs typeface="Arial" panose="020B0604020202020204" pitchFamily="34" charset="0"/>
                    </a:endParaRPr>
                  </a:p>
                  <a:p>
                    <a:pPr algn="just">
                      <a:spcBef>
                        <a:spcPct val="0"/>
                      </a:spcBef>
                      <a:buClrTx/>
                      <a:buSzTx/>
                      <a:buFontTx/>
                      <a:buNone/>
                    </a:pPr>
                    <a:r>
                      <a:rPr lang="el-GR" altLang="en-US" sz="2000" dirty="0">
                        <a:latin typeface="Times New Roman" panose="02020603050405020304" pitchFamily="18" charset="0"/>
                        <a:cs typeface="Times New Roman" panose="02020603050405020304" pitchFamily="18" charset="0"/>
                      </a:rPr>
                      <a:t>αν 1. Το χρώμα του οργανισμού είναι κόκκινο και</a:t>
                    </a:r>
                    <a:endParaRPr lang="en-US" altLang="en-US" sz="2000" dirty="0">
                      <a:latin typeface="Arial" panose="020B0604020202020204" pitchFamily="34" charset="0"/>
                      <a:cs typeface="Arial" panose="020B0604020202020204" pitchFamily="34" charset="0"/>
                    </a:endParaRPr>
                  </a:p>
                  <a:p>
                    <a:pPr algn="just">
                      <a:spcBef>
                        <a:spcPct val="0"/>
                      </a:spcBef>
                      <a:buClrTx/>
                      <a:buSzTx/>
                      <a:buFontTx/>
                      <a:buNone/>
                    </a:pPr>
                    <a:r>
                      <a:rPr lang="el-GR" altLang="en-US" sz="2000" dirty="0">
                        <a:latin typeface="Times New Roman" panose="02020603050405020304" pitchFamily="18" charset="0"/>
                        <a:cs typeface="Times New Roman" panose="02020603050405020304" pitchFamily="18" charset="0"/>
                      </a:rPr>
                      <a:t>2. η μορφολογία του οργανισμού είναι ωοειδής και αν</a:t>
                    </a:r>
                    <a:endParaRPr lang="en-US" altLang="en-US" sz="2000" dirty="0">
                      <a:latin typeface="Arial" panose="020B0604020202020204" pitchFamily="34" charset="0"/>
                      <a:cs typeface="Arial" panose="020B0604020202020204" pitchFamily="34" charset="0"/>
                    </a:endParaRPr>
                  </a:p>
                  <a:p>
                    <a:pPr algn="just">
                      <a:spcBef>
                        <a:spcPct val="0"/>
                      </a:spcBef>
                      <a:buClrTx/>
                      <a:buSzTx/>
                      <a:buFontTx/>
                      <a:buNone/>
                    </a:pPr>
                    <a:r>
                      <a:rPr lang="el-GR" altLang="en-US" sz="2000" dirty="0">
                        <a:latin typeface="Times New Roman" panose="02020603050405020304" pitchFamily="18" charset="0"/>
                        <a:cs typeface="Times New Roman" panose="02020603050405020304" pitchFamily="18" charset="0"/>
                      </a:rPr>
                      <a:t>3. η μορφή ανάπτυξής του είναι σε αποικίες </a:t>
                    </a:r>
                    <a:endParaRPr lang="en-US" altLang="en-US" sz="2000" dirty="0">
                      <a:latin typeface="Arial" panose="020B0604020202020204" pitchFamily="34" charset="0"/>
                      <a:cs typeface="Arial" panose="020B0604020202020204" pitchFamily="34" charset="0"/>
                    </a:endParaRPr>
                  </a:p>
                  <a:p>
                    <a:pPr algn="just">
                      <a:spcBef>
                        <a:spcPct val="0"/>
                      </a:spcBef>
                      <a:buClrTx/>
                      <a:buSzTx/>
                      <a:buFontTx/>
                      <a:buNone/>
                    </a:pPr>
                    <a:r>
                      <a:rPr lang="el-GR" altLang="en-US" sz="2000" dirty="0">
                        <a:latin typeface="Times New Roman" panose="02020603050405020304" pitchFamily="18" charset="0"/>
                        <a:cs typeface="Times New Roman" panose="02020603050405020304" pitchFamily="18" charset="0"/>
                      </a:rPr>
                      <a:t>τότε (με </a:t>
                    </a:r>
                    <a:r>
                      <a:rPr lang="fr-FR" altLang="en-US" sz="2000" dirty="0">
                        <a:latin typeface="Times New Roman" panose="02020603050405020304" pitchFamily="18" charset="0"/>
                        <a:cs typeface="Times New Roman" panose="02020603050405020304" pitchFamily="18" charset="0"/>
                      </a:rPr>
                      <a:t>p</a:t>
                    </a:r>
                    <a:r>
                      <a:rPr lang="el-GR" altLang="en-US" sz="2000" dirty="0">
                        <a:latin typeface="Times New Roman" panose="02020603050405020304" pitchFamily="18" charset="0"/>
                        <a:cs typeface="Times New Roman" panose="02020603050405020304" pitchFamily="18" charset="0"/>
                      </a:rPr>
                      <a:t>&gt;0.7) ο οργανισμός είναι σταφυλόκοκκος  </a:t>
                    </a:r>
                    <a:endParaRPr lang="en-US" altLang="en-US" sz="2000" dirty="0">
                      <a:latin typeface="Arial" panose="020B0604020202020204" pitchFamily="34" charset="0"/>
                      <a:cs typeface="Arial" panose="020B0604020202020204" pitchFamily="34" charset="0"/>
                    </a:endParaRPr>
                  </a:p>
                  <a:p>
                    <a:pPr algn="just">
                      <a:spcBef>
                        <a:spcPct val="0"/>
                      </a:spcBef>
                      <a:buClrTx/>
                      <a:buSzTx/>
                      <a:buFontTx/>
                      <a:buNone/>
                    </a:pPr>
                    <a:endParaRPr lang="en-US" altLang="en-US" sz="2000" dirty="0">
                      <a:latin typeface="Times New Roman" panose="02020603050405020304" pitchFamily="18" charset="0"/>
                    </a:endParaRPr>
                  </a:p>
                </p:txBody>
              </p:sp>
              <p:sp>
                <p:nvSpPr>
                  <p:cNvPr id="65551" name="Rectangle 6"/>
                  <p:cNvSpPr>
                    <a:spLocks noChangeArrowheads="1"/>
                  </p:cNvSpPr>
                  <p:nvPr/>
                </p:nvSpPr>
                <p:spPr bwMode="auto">
                  <a:xfrm>
                    <a:off x="0" y="0"/>
                    <a:ext cx="2009" cy="119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pSp>
          </p:grpSp>
          <p:grpSp>
            <p:nvGrpSpPr>
              <p:cNvPr id="65543" name="Group 13"/>
              <p:cNvGrpSpPr>
                <a:grpSpLocks/>
              </p:cNvGrpSpPr>
              <p:nvPr/>
            </p:nvGrpSpPr>
            <p:grpSpPr bwMode="auto">
              <a:xfrm>
                <a:off x="2009" y="0"/>
                <a:ext cx="1499" cy="1192"/>
                <a:chOff x="2009" y="0"/>
                <a:chExt cx="1499" cy="1192"/>
              </a:xfrm>
            </p:grpSpPr>
            <p:sp>
              <p:nvSpPr>
                <p:cNvPr id="65544" name="Rectangle 12"/>
                <p:cNvSpPr>
                  <a:spLocks noChangeArrowheads="1"/>
                </p:cNvSpPr>
                <p:nvPr/>
              </p:nvSpPr>
              <p:spPr bwMode="auto">
                <a:xfrm>
                  <a:off x="2009" y="0"/>
                  <a:ext cx="1499" cy="1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pSp>
              <p:nvGrpSpPr>
                <p:cNvPr id="65545" name="Group 11"/>
                <p:cNvGrpSpPr>
                  <a:grpSpLocks/>
                </p:cNvGrpSpPr>
                <p:nvPr/>
              </p:nvGrpSpPr>
              <p:grpSpPr bwMode="auto">
                <a:xfrm>
                  <a:off x="2009" y="0"/>
                  <a:ext cx="1499" cy="1192"/>
                  <a:chOff x="2009" y="0"/>
                  <a:chExt cx="1499" cy="1192"/>
                </a:xfrm>
              </p:grpSpPr>
              <p:sp>
                <p:nvSpPr>
                  <p:cNvPr id="65546" name="Rectangle 5"/>
                  <p:cNvSpPr>
                    <a:spLocks noChangeArrowheads="1"/>
                  </p:cNvSpPr>
                  <p:nvPr/>
                </p:nvSpPr>
                <p:spPr bwMode="auto">
                  <a:xfrm>
                    <a:off x="2052" y="0"/>
                    <a:ext cx="1413" cy="1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indent="355600">
                      <a:spcBef>
                        <a:spcPts val="600"/>
                      </a:spcBef>
                      <a:buClr>
                        <a:schemeClr val="accent1"/>
                      </a:buClr>
                      <a:buSzPct val="80000"/>
                      <a:buFont typeface="Wingdings 2" panose="05020102010507070707" pitchFamily="18" charset="2"/>
                      <a:buChar char=""/>
                      <a:tabLst>
                        <a:tab pos="457200" algn="l"/>
                        <a:tab pos="6324600" algn="l"/>
                      </a:tabLst>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tabLst>
                        <a:tab pos="457200" algn="l"/>
                        <a:tab pos="6324600" algn="l"/>
                      </a:tabLst>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tabLst>
                        <a:tab pos="457200" algn="l"/>
                        <a:tab pos="6324600" algn="l"/>
                      </a:tabLst>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tabLst>
                        <a:tab pos="457200" algn="l"/>
                        <a:tab pos="6324600" algn="l"/>
                      </a:tabLst>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tabLst>
                        <a:tab pos="457200" algn="l"/>
                        <a:tab pos="6324600" algn="l"/>
                      </a:tabLst>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tabLst>
                        <a:tab pos="457200" algn="l"/>
                        <a:tab pos="6324600" algn="l"/>
                      </a:tabLst>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tabLst>
                        <a:tab pos="457200" algn="l"/>
                        <a:tab pos="6324600" algn="l"/>
                      </a:tabLst>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tabLst>
                        <a:tab pos="457200" algn="l"/>
                        <a:tab pos="6324600" algn="l"/>
                      </a:tabLst>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tabLst>
                        <a:tab pos="457200" algn="l"/>
                        <a:tab pos="6324600" algn="l"/>
                      </a:tabLst>
                      <a:defRPr sz="2000">
                        <a:solidFill>
                          <a:schemeClr val="tx1"/>
                        </a:solidFill>
                        <a:latin typeface="Gill Sans MT" panose="020B0502020104020203" pitchFamily="34" charset="0"/>
                      </a:defRPr>
                    </a:lvl9pPr>
                  </a:lstStyle>
                  <a:p>
                    <a:pPr algn="just">
                      <a:spcBef>
                        <a:spcPct val="0"/>
                      </a:spcBef>
                      <a:buClrTx/>
                      <a:buSzTx/>
                      <a:buFontTx/>
                      <a:buNone/>
                    </a:pPr>
                    <a:r>
                      <a:rPr lang="el-GR" altLang="en-US" sz="800" dirty="0">
                        <a:latin typeface="Times New Roman" panose="02020603050405020304" pitchFamily="18" charset="0"/>
                        <a:cs typeface="Times New Roman" panose="02020603050405020304" pitchFamily="18" charset="0"/>
                      </a:rPr>
                      <a:t> </a:t>
                    </a:r>
                    <a:endParaRPr lang="en-US" altLang="en-US" sz="1200" dirty="0">
                      <a:latin typeface="Arial" panose="020B0604020202020204" pitchFamily="34" charset="0"/>
                      <a:cs typeface="Arial" panose="020B0604020202020204" pitchFamily="34" charset="0"/>
                    </a:endParaRPr>
                  </a:p>
                  <a:p>
                    <a:pPr algn="just">
                      <a:spcBef>
                        <a:spcPct val="0"/>
                      </a:spcBef>
                      <a:buClrTx/>
                      <a:buSzTx/>
                      <a:buFontTx/>
                      <a:buNone/>
                    </a:pPr>
                    <a:r>
                      <a:rPr lang="el-GR" altLang="en-US" sz="1800" b="1" dirty="0">
                        <a:latin typeface="Times New Roman" panose="02020603050405020304" pitchFamily="18" charset="0"/>
                        <a:cs typeface="Times New Roman" panose="02020603050405020304" pitchFamily="18" charset="0"/>
                      </a:rPr>
                      <a:t>Κώδικας προγράμματος</a:t>
                    </a:r>
                    <a:endParaRPr lang="en-US" altLang="en-US" sz="1800" dirty="0">
                      <a:latin typeface="Arial" panose="020B0604020202020204" pitchFamily="34" charset="0"/>
                      <a:cs typeface="Arial" panose="020B0604020202020204" pitchFamily="34" charset="0"/>
                    </a:endParaRPr>
                  </a:p>
                  <a:p>
                    <a:pPr algn="just">
                      <a:spcBef>
                        <a:spcPct val="0"/>
                      </a:spcBef>
                      <a:buClrTx/>
                      <a:buSzTx/>
                      <a:buFontTx/>
                      <a:buNone/>
                    </a:pPr>
                    <a:r>
                      <a:rPr lang="el-GR" altLang="en-US" sz="1800" dirty="0">
                        <a:latin typeface="Times New Roman" panose="02020603050405020304" pitchFamily="18" charset="0"/>
                        <a:cs typeface="Times New Roman" panose="02020603050405020304" pitchFamily="18" charset="0"/>
                      </a:rPr>
                      <a:t> </a:t>
                    </a:r>
                    <a:endParaRPr lang="en-US" altLang="en-US" sz="1800" dirty="0">
                      <a:latin typeface="Arial" panose="020B0604020202020204" pitchFamily="34" charset="0"/>
                      <a:cs typeface="Arial" panose="020B0604020202020204" pitchFamily="34" charset="0"/>
                    </a:endParaRPr>
                  </a:p>
                  <a:p>
                    <a:pPr algn="just">
                      <a:spcBef>
                        <a:spcPct val="0"/>
                      </a:spcBef>
                      <a:buClrTx/>
                      <a:buSzTx/>
                      <a:buFontTx/>
                      <a:buNone/>
                    </a:pPr>
                    <a:r>
                      <a:rPr lang="el-GR" altLang="en-US" sz="1800" dirty="0">
                        <a:latin typeface="Times New Roman" panose="02020603050405020304" pitchFamily="18" charset="0"/>
                        <a:cs typeface="Times New Roman" panose="02020603050405020304" pitchFamily="18" charset="0"/>
                      </a:rPr>
                      <a:t>(($</a:t>
                    </a:r>
                    <a:r>
                      <a:rPr lang="en-GB" altLang="en-US" sz="1800" dirty="0">
                        <a:latin typeface="Times New Roman" panose="02020603050405020304" pitchFamily="18" charset="0"/>
                        <a:cs typeface="Times New Roman" panose="02020603050405020304" pitchFamily="18" charset="0"/>
                      </a:rPr>
                      <a:t>ET</a:t>
                    </a:r>
                    <a:r>
                      <a:rPr lang="el-GR" altLang="en-US" sz="1800"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MEME CNTXT GRAM </a:t>
                    </a:r>
                    <a:r>
                      <a:rPr lang="en-US" altLang="en-US" sz="1800" dirty="0" err="1">
                        <a:latin typeface="Times New Roman" panose="02020603050405020304" pitchFamily="18" charset="0"/>
                        <a:cs typeface="Times New Roman" panose="02020603050405020304" pitchFamily="18" charset="0"/>
                      </a:rPr>
                      <a:t>GRAM</a:t>
                    </a:r>
                    <a:r>
                      <a:rPr lang="el-GR" altLang="en-US" sz="1800" dirty="0">
                        <a:latin typeface="Times New Roman" panose="02020603050405020304" pitchFamily="18" charset="0"/>
                        <a:cs typeface="Times New Roman" panose="02020603050405020304" pitchFamily="18" charset="0"/>
                      </a:rPr>
                      <a:t>+)</a:t>
                    </a:r>
                    <a:endParaRPr lang="en-US" altLang="en-US" sz="1800" dirty="0">
                      <a:latin typeface="Arial" panose="020B0604020202020204" pitchFamily="34" charset="0"/>
                      <a:cs typeface="Arial" panose="020B0604020202020204" pitchFamily="34" charset="0"/>
                    </a:endParaRPr>
                  </a:p>
                  <a:p>
                    <a:pPr algn="just">
                      <a:spcBef>
                        <a:spcPct val="0"/>
                      </a:spcBef>
                      <a:buClrTx/>
                      <a:buSzTx/>
                      <a:buFontTx/>
                      <a:buNone/>
                    </a:pPr>
                    <a:r>
                      <a:rPr lang="el-GR" altLang="en-US" sz="1800"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(MEME CNTXT MORPH COCCI)</a:t>
                    </a:r>
                    <a:endParaRPr lang="en-US" altLang="en-US" sz="1800" dirty="0">
                      <a:latin typeface="Arial" panose="020B0604020202020204" pitchFamily="34" charset="0"/>
                      <a:cs typeface="Arial" panose="020B0604020202020204" pitchFamily="34" charset="0"/>
                    </a:endParaRPr>
                  </a:p>
                  <a:p>
                    <a:pPr algn="just">
                      <a:spcBef>
                        <a:spcPct val="0"/>
                      </a:spcBef>
                      <a:buClrTx/>
                      <a:buSzTx/>
                      <a:buFontTx/>
                      <a:buNone/>
                    </a:pPr>
                    <a:r>
                      <a:rPr lang="en-US" altLang="en-US" sz="1800" dirty="0">
                        <a:latin typeface="Times New Roman" panose="02020603050405020304" pitchFamily="18" charset="0"/>
                        <a:cs typeface="Times New Roman" panose="02020603050405020304" pitchFamily="18" charset="0"/>
                      </a:rPr>
                      <a:t>  </a:t>
                    </a:r>
                    <a:r>
                      <a:rPr lang="en-GB" altLang="en-US" sz="1800"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(MEME CNTXT DEVEL COLONIES))</a:t>
                    </a:r>
                    <a:endParaRPr lang="en-US" altLang="en-US" sz="1800" dirty="0">
                      <a:latin typeface="Arial" panose="020B0604020202020204" pitchFamily="34" charset="0"/>
                      <a:cs typeface="Arial" panose="020B0604020202020204" pitchFamily="34" charset="0"/>
                    </a:endParaRPr>
                  </a:p>
                  <a:p>
                    <a:pPr algn="just">
                      <a:spcBef>
                        <a:spcPct val="0"/>
                      </a:spcBef>
                      <a:buClrTx/>
                      <a:buSzTx/>
                      <a:buFontTx/>
                      <a:buNone/>
                    </a:pPr>
                    <a:r>
                      <a:rPr lang="en-US" altLang="en-US" sz="1800" dirty="0">
                        <a:latin typeface="Times New Roman" panose="02020603050405020304" pitchFamily="18" charset="0"/>
                        <a:cs typeface="Times New Roman" panose="02020603050405020304" pitchFamily="18" charset="0"/>
                      </a:rPr>
                      <a:t>(CONCLURE CNTXT IDENT</a:t>
                    </a:r>
                    <a:endParaRPr lang="en-US" altLang="en-US" sz="1800" dirty="0">
                      <a:latin typeface="Arial" panose="020B0604020202020204" pitchFamily="34" charset="0"/>
                      <a:cs typeface="Arial" panose="020B0604020202020204" pitchFamily="34" charset="0"/>
                    </a:endParaRPr>
                  </a:p>
                  <a:p>
                    <a:pPr algn="just">
                      <a:spcBef>
                        <a:spcPct val="0"/>
                      </a:spcBef>
                      <a:buClrTx/>
                      <a:buSzTx/>
                      <a:buFontTx/>
                      <a:buNone/>
                    </a:pPr>
                    <a:r>
                      <a:rPr lang="en-US" altLang="en-US" sz="1800" dirty="0">
                        <a:latin typeface="Times New Roman" panose="02020603050405020304" pitchFamily="18" charset="0"/>
                        <a:cs typeface="Times New Roman" panose="02020603050405020304" pitchFamily="18" charset="0"/>
                      </a:rPr>
                      <a:t>STAPHYLOCOCCUS MESURE 0.7)</a:t>
                    </a:r>
                    <a:endParaRPr lang="en-US" altLang="en-US" sz="1800" dirty="0">
                      <a:latin typeface="Arial" panose="020B0604020202020204" pitchFamily="34" charset="0"/>
                      <a:cs typeface="Arial" panose="020B0604020202020204" pitchFamily="34" charset="0"/>
                    </a:endParaRPr>
                  </a:p>
                  <a:p>
                    <a:pPr algn="just">
                      <a:spcBef>
                        <a:spcPct val="0"/>
                      </a:spcBef>
                      <a:buClrTx/>
                      <a:buSzTx/>
                      <a:buFontTx/>
                      <a:buNone/>
                    </a:pPr>
                    <a:r>
                      <a:rPr lang="en-US" altLang="en-US" sz="1800" dirty="0">
                        <a:latin typeface="Arial" panose="020B0604020202020204" pitchFamily="34" charset="0"/>
                        <a:cs typeface="Arial" panose="020B0604020202020204" pitchFamily="34" charset="0"/>
                      </a:rPr>
                      <a:t> </a:t>
                    </a:r>
                  </a:p>
                  <a:p>
                    <a:pPr algn="just">
                      <a:spcBef>
                        <a:spcPct val="0"/>
                      </a:spcBef>
                      <a:buClrTx/>
                      <a:buSzTx/>
                      <a:buFontTx/>
                      <a:buNone/>
                    </a:pPr>
                    <a:endParaRPr lang="en-US" altLang="en-US" sz="1800" dirty="0">
                      <a:latin typeface="Times New Roman" panose="02020603050405020304" pitchFamily="18" charset="0"/>
                    </a:endParaRPr>
                  </a:p>
                </p:txBody>
              </p:sp>
              <p:sp>
                <p:nvSpPr>
                  <p:cNvPr id="65547" name="Rectangle 10"/>
                  <p:cNvSpPr>
                    <a:spLocks noChangeArrowheads="1"/>
                  </p:cNvSpPr>
                  <p:nvPr/>
                </p:nvSpPr>
                <p:spPr bwMode="auto">
                  <a:xfrm>
                    <a:off x="2009" y="0"/>
                    <a:ext cx="1499" cy="119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pSp>
          </p:grpSp>
        </p:grpSp>
        <p:sp>
          <p:nvSpPr>
            <p:cNvPr id="65541" name="Rectangle 15"/>
            <p:cNvSpPr>
              <a:spLocks noChangeArrowheads="1"/>
            </p:cNvSpPr>
            <p:nvPr/>
          </p:nvSpPr>
          <p:spPr bwMode="auto">
            <a:xfrm>
              <a:off x="-3" y="-3"/>
              <a:ext cx="3514" cy="1198"/>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pSp>
    </p:spTree>
    <p:extLst>
      <p:ext uri="{BB962C8B-B14F-4D97-AF65-F5344CB8AC3E}">
        <p14:creationId xmlns:p14="http://schemas.microsoft.com/office/powerpoint/2010/main" val="2627101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a:defRPr/>
            </a:pPr>
            <a:r>
              <a:rPr lang="el-GR" dirty="0" smtClean="0"/>
              <a:t>Οργάνωση </a:t>
            </a:r>
            <a:r>
              <a:rPr lang="el-GR" dirty="0"/>
              <a:t>έμπειρου συστήματος</a:t>
            </a:r>
          </a:p>
        </p:txBody>
      </p:sp>
      <p:graphicFrame>
        <p:nvGraphicFramePr>
          <p:cNvPr id="67587" name="Object 2"/>
          <p:cNvGraphicFramePr>
            <a:graphicFrameLocks noChangeAspect="1"/>
          </p:cNvGraphicFramePr>
          <p:nvPr/>
        </p:nvGraphicFramePr>
        <p:xfrm>
          <a:off x="533400" y="1938338"/>
          <a:ext cx="8305800" cy="4157662"/>
        </p:xfrm>
        <a:graphic>
          <a:graphicData uri="http://schemas.openxmlformats.org/presentationml/2006/ole">
            <mc:AlternateContent xmlns:mc="http://schemas.openxmlformats.org/markup-compatibility/2006">
              <mc:Choice xmlns:v="urn:schemas-microsoft-com:vml" Requires="v">
                <p:oleObj spid="_x0000_s1042" name="Έγγραφο " r:id="rId4" imgW="5532120" imgH="2979420" progId="Word.Document.8">
                  <p:embed/>
                </p:oleObj>
              </mc:Choice>
              <mc:Fallback>
                <p:oleObj name="Έγγραφο " r:id="rId4" imgW="5532120" imgH="29794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38338"/>
                        <a:ext cx="83058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37618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0952" y="5163312"/>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333375"/>
            <a:ext cx="8208963" cy="1143000"/>
          </a:xfrm>
        </p:spPr>
        <p:txBody>
          <a:bodyPr>
            <a:normAutofit fontScale="90000"/>
          </a:bodyPr>
          <a:lstStyle/>
          <a:p>
            <a:pPr>
              <a:defRPr/>
            </a:pPr>
            <a:r>
              <a:rPr lang="el-GR" dirty="0"/>
              <a:t>Μέθοδοι εξαγωγής συμπερασμάτων: </a:t>
            </a:r>
          </a:p>
        </p:txBody>
      </p:sp>
      <p:sp>
        <p:nvSpPr>
          <p:cNvPr id="69635" name="Rectangle 3"/>
          <p:cNvSpPr>
            <a:spLocks noGrp="1" noChangeArrowheads="1"/>
          </p:cNvSpPr>
          <p:nvPr>
            <p:ph type="body" idx="1"/>
          </p:nvPr>
        </p:nvSpPr>
        <p:spPr>
          <a:xfrm>
            <a:off x="381000" y="1752600"/>
            <a:ext cx="8077200" cy="4114800"/>
          </a:xfrm>
        </p:spPr>
        <p:txBody>
          <a:bodyPr/>
          <a:lstStyle/>
          <a:p>
            <a:r>
              <a:rPr lang="el-GR" altLang="en-US" sz="2400" dirty="0" smtClean="0"/>
              <a:t>"δοκιμή και πλάνη", στρατηγικές κλπ.</a:t>
            </a:r>
          </a:p>
          <a:p>
            <a:r>
              <a:rPr lang="el-GR" altLang="en-US" sz="2400" dirty="0" smtClean="0"/>
              <a:t>Παρατηρήσεις πάνω στα ΕΣ</a:t>
            </a:r>
          </a:p>
          <a:p>
            <a:pPr lvl="1"/>
            <a:r>
              <a:rPr lang="el-GR" altLang="en-US" sz="2400" dirty="0" smtClean="0"/>
              <a:t>σκοπός είναι να βοηθήσει το χρήστη να λύσει το πρόβλημα που ο ίδιος έθεσε</a:t>
            </a:r>
          </a:p>
          <a:p>
            <a:pPr lvl="1"/>
            <a:r>
              <a:rPr lang="el-GR" altLang="en-US" sz="2400" dirty="0" smtClean="0"/>
              <a:t>δίνει τη δυνατότητα στο χρήστη να έρθει σε επαφή με μεγάλη ποσότητα εξειδικευμένης γνώσης</a:t>
            </a:r>
          </a:p>
          <a:p>
            <a:pPr lvl="1"/>
            <a:r>
              <a:rPr lang="el-GR" altLang="en-US" sz="2400" dirty="0" smtClean="0"/>
              <a:t>η εξειδικευμένη γνώση έχει </a:t>
            </a:r>
            <a:r>
              <a:rPr lang="el-GR" altLang="en-US" sz="2400" dirty="0" err="1" smtClean="0"/>
              <a:t>πιθανοκρατικό</a:t>
            </a:r>
            <a:r>
              <a:rPr lang="el-GR" altLang="en-US" sz="2400" dirty="0" smtClean="0"/>
              <a:t> χαρακτήρα</a:t>
            </a:r>
          </a:p>
          <a:p>
            <a:pPr lvl="1"/>
            <a:r>
              <a:rPr lang="el-GR" altLang="en-US" sz="2400" dirty="0" smtClean="0"/>
              <a:t>το σύστημα έχει τη δυνατότητα να εξηγεί τις αποφάσεις που παίρνει </a:t>
            </a:r>
          </a:p>
        </p:txBody>
      </p:sp>
    </p:spTree>
    <p:extLst>
      <p:ext uri="{BB962C8B-B14F-4D97-AF65-F5344CB8AC3E}">
        <p14:creationId xmlns:p14="http://schemas.microsoft.com/office/powerpoint/2010/main" val="1398676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57200"/>
            <a:ext cx="8402638" cy="1143000"/>
          </a:xfrm>
        </p:spPr>
        <p:txBody>
          <a:bodyPr/>
          <a:lstStyle/>
          <a:p>
            <a:pPr>
              <a:defRPr/>
            </a:pPr>
            <a:r>
              <a:rPr lang="el-GR" dirty="0"/>
              <a:t>Έμπειρα Διδακτικά Συστήματα</a:t>
            </a:r>
          </a:p>
        </p:txBody>
      </p:sp>
      <p:sp>
        <p:nvSpPr>
          <p:cNvPr id="71683" name="Rectangle 3"/>
          <p:cNvSpPr>
            <a:spLocks noGrp="1" noChangeArrowheads="1"/>
          </p:cNvSpPr>
          <p:nvPr>
            <p:ph type="body" idx="1"/>
          </p:nvPr>
        </p:nvSpPr>
        <p:spPr>
          <a:xfrm>
            <a:off x="685800" y="1676400"/>
            <a:ext cx="7772400" cy="4114800"/>
          </a:xfrm>
        </p:spPr>
        <p:txBody>
          <a:bodyPr/>
          <a:lstStyle/>
          <a:p>
            <a:pPr>
              <a:lnSpc>
                <a:spcPct val="90000"/>
              </a:lnSpc>
            </a:pPr>
            <a:r>
              <a:rPr lang="el-GR" altLang="en-US" sz="2800" b="1" dirty="0" smtClean="0"/>
              <a:t>Έμπειρο Διδακτικό Σύστημα (EΔΣ) (</a:t>
            </a:r>
            <a:r>
              <a:rPr lang="el-GR" altLang="en-US" sz="2800" dirty="0" err="1" smtClean="0"/>
              <a:t>Intelligent</a:t>
            </a:r>
            <a:r>
              <a:rPr lang="el-GR" altLang="en-US" sz="2800" dirty="0" smtClean="0"/>
              <a:t> </a:t>
            </a:r>
            <a:r>
              <a:rPr lang="el-GR" altLang="en-US" sz="2800" dirty="0" err="1" smtClean="0"/>
              <a:t>Tutoring</a:t>
            </a:r>
            <a:r>
              <a:rPr lang="el-GR" altLang="en-US" sz="2800" dirty="0" smtClean="0"/>
              <a:t> </a:t>
            </a:r>
            <a:r>
              <a:rPr lang="el-GR" altLang="en-US" sz="2800" dirty="0" err="1" smtClean="0"/>
              <a:t>System</a:t>
            </a:r>
            <a:r>
              <a:rPr lang="el-GR" altLang="en-US" sz="2800" dirty="0" smtClean="0"/>
              <a:t>) είναι </a:t>
            </a:r>
            <a:r>
              <a:rPr lang="el-GR" altLang="en-US" sz="2800" b="1" dirty="0" smtClean="0"/>
              <a:t>Έμπειρο Σύστημα </a:t>
            </a:r>
            <a:r>
              <a:rPr lang="el-GR" altLang="en-US" sz="2800" dirty="0" smtClean="0"/>
              <a:t>με προορισμό εκπαιδευτικές λειτουργίες</a:t>
            </a:r>
          </a:p>
          <a:p>
            <a:pPr>
              <a:lnSpc>
                <a:spcPct val="90000"/>
              </a:lnSpc>
            </a:pPr>
            <a:r>
              <a:rPr lang="el-GR" altLang="en-US" sz="2800" dirty="0" smtClean="0"/>
              <a:t>η προσέγγιση της ΤΝ προτείνει άλλου είδους εκπαιδευτικό λογισμικό που πρέπει να είναι σε θέση να λύνει τα προβλήματα προτείνοντας μάλιστα διαφορετικούς τρόπους και να παρακολουθεί δίνοντας υποδείξεις στις λύσεις του μαθητή </a:t>
            </a:r>
          </a:p>
        </p:txBody>
      </p:sp>
    </p:spTree>
    <p:extLst>
      <p:ext uri="{BB962C8B-B14F-4D97-AF65-F5344CB8AC3E}">
        <p14:creationId xmlns:p14="http://schemas.microsoft.com/office/powerpoint/2010/main" val="717375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pPr>
              <a:defRPr/>
            </a:pPr>
            <a:r>
              <a:rPr lang="el-GR" sz="3600" dirty="0" smtClean="0"/>
              <a:t>Βασικά </a:t>
            </a:r>
            <a:r>
              <a:rPr lang="el-GR" sz="3600" dirty="0"/>
              <a:t>συνθετικά ενός έμπειρου διδακτικού συστήματος</a:t>
            </a:r>
          </a:p>
        </p:txBody>
      </p:sp>
      <p:sp>
        <p:nvSpPr>
          <p:cNvPr id="73731" name="Rectangle 3"/>
          <p:cNvSpPr>
            <a:spLocks noGrp="1" noChangeArrowheads="1"/>
          </p:cNvSpPr>
          <p:nvPr>
            <p:ph type="body" idx="1"/>
          </p:nvPr>
        </p:nvSpPr>
        <p:spPr>
          <a:xfrm>
            <a:off x="457200" y="1828800"/>
            <a:ext cx="8497888" cy="4303713"/>
          </a:xfrm>
        </p:spPr>
        <p:txBody>
          <a:bodyPr/>
          <a:lstStyle/>
          <a:p>
            <a:pPr lvl="1"/>
            <a:r>
              <a:rPr lang="el-GR" altLang="en-US" sz="2400" dirty="0" smtClean="0"/>
              <a:t>ο ειδικός (έμπειρη γνώση)</a:t>
            </a:r>
          </a:p>
          <a:p>
            <a:pPr lvl="1"/>
            <a:r>
              <a:rPr lang="el-GR" altLang="en-US" sz="2400" dirty="0" smtClean="0"/>
              <a:t>κανόνες παραγωγής (</a:t>
            </a:r>
            <a:r>
              <a:rPr lang="fr-FR" altLang="en-US" sz="2400" dirty="0" smtClean="0"/>
              <a:t>production </a:t>
            </a:r>
            <a:r>
              <a:rPr lang="fr-FR" altLang="en-US" sz="2400" dirty="0" err="1" smtClean="0"/>
              <a:t>rules</a:t>
            </a:r>
            <a:r>
              <a:rPr lang="el-GR" altLang="en-US" sz="2400" dirty="0" smtClean="0"/>
              <a:t>), πλαίσια (</a:t>
            </a:r>
            <a:r>
              <a:rPr lang="el-GR" altLang="en-US" sz="2400" dirty="0" err="1" smtClean="0"/>
              <a:t>frames</a:t>
            </a:r>
            <a:r>
              <a:rPr lang="el-GR" altLang="en-US" sz="2400" dirty="0" smtClean="0"/>
              <a:t>), σημασιολογικά δίκτυα  (</a:t>
            </a:r>
            <a:r>
              <a:rPr lang="el-GR" altLang="en-US" sz="2400" dirty="0" err="1" smtClean="0"/>
              <a:t>semantic</a:t>
            </a:r>
            <a:r>
              <a:rPr lang="el-GR" altLang="en-US" sz="2400" dirty="0" smtClean="0"/>
              <a:t> </a:t>
            </a:r>
            <a:r>
              <a:rPr lang="el-GR" altLang="en-US" sz="2400" dirty="0" err="1" smtClean="0"/>
              <a:t>networks</a:t>
            </a:r>
            <a:r>
              <a:rPr lang="el-GR" altLang="en-US" sz="2400" dirty="0" smtClean="0"/>
              <a:t>), σενάρια (</a:t>
            </a:r>
            <a:r>
              <a:rPr lang="el-GR" altLang="en-US" sz="2400" dirty="0" err="1" smtClean="0"/>
              <a:t>scripts</a:t>
            </a:r>
            <a:r>
              <a:rPr lang="el-GR" altLang="en-US" sz="2400" dirty="0" smtClean="0"/>
              <a:t>)</a:t>
            </a:r>
          </a:p>
          <a:p>
            <a:pPr lvl="1"/>
            <a:r>
              <a:rPr lang="el-GR" altLang="en-US" sz="2400" dirty="0" smtClean="0"/>
              <a:t>ο παιδαγωγός (διδακτικός σχεδιασμός και παιδαγωγικές στρατηγικές)</a:t>
            </a:r>
          </a:p>
          <a:p>
            <a:pPr lvl="1"/>
            <a:r>
              <a:rPr lang="el-GR" altLang="en-US" sz="2400" dirty="0" smtClean="0"/>
              <a:t>η διασύνδεση (</a:t>
            </a:r>
            <a:r>
              <a:rPr lang="el-GR" altLang="en-US" sz="2400" dirty="0" err="1" smtClean="0"/>
              <a:t>interface</a:t>
            </a:r>
            <a:r>
              <a:rPr lang="el-GR" altLang="en-US" sz="2400" dirty="0" smtClean="0"/>
              <a:t>) (ποιος τύπος διαλόγου με το μαθητή)</a:t>
            </a:r>
          </a:p>
          <a:p>
            <a:pPr lvl="1"/>
            <a:r>
              <a:rPr lang="el-GR" altLang="en-US" sz="2400" dirty="0" smtClean="0"/>
              <a:t>το μοντέλο του μαθητή (γνώσεις που διαθέτουμε πάνω στο μαθητή)</a:t>
            </a:r>
          </a:p>
        </p:txBody>
      </p:sp>
    </p:spTree>
    <p:extLst>
      <p:ext uri="{BB962C8B-B14F-4D97-AF65-F5344CB8AC3E}">
        <p14:creationId xmlns:p14="http://schemas.microsoft.com/office/powerpoint/2010/main" val="4236642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a:defRPr/>
            </a:pPr>
            <a:r>
              <a:rPr lang="el-GR" dirty="0" smtClean="0"/>
              <a:t>Αρχιτεκτονική </a:t>
            </a:r>
            <a:r>
              <a:rPr lang="el-GR" dirty="0"/>
              <a:t>έμπειρου διδακτικού συστήματος</a:t>
            </a:r>
          </a:p>
        </p:txBody>
      </p:sp>
      <p:graphicFrame>
        <p:nvGraphicFramePr>
          <p:cNvPr id="75779" name="Object 2"/>
          <p:cNvGraphicFramePr>
            <a:graphicFrameLocks noChangeAspect="1"/>
          </p:cNvGraphicFramePr>
          <p:nvPr/>
        </p:nvGraphicFramePr>
        <p:xfrm>
          <a:off x="838200" y="1752600"/>
          <a:ext cx="7848600" cy="4611688"/>
        </p:xfrm>
        <a:graphic>
          <a:graphicData uri="http://schemas.openxmlformats.org/presentationml/2006/ole">
            <mc:AlternateContent xmlns:mc="http://schemas.openxmlformats.org/markup-compatibility/2006">
              <mc:Choice xmlns:v="urn:schemas-microsoft-com:vml" Requires="v">
                <p:oleObj spid="_x0000_s2066" name="Έγγραφο " r:id="rId4" imgW="5320284" imgH="4002024" progId="Word.Document.8">
                  <p:embed/>
                </p:oleObj>
              </mc:Choice>
              <mc:Fallback>
                <p:oleObj name="Έγγραφο " r:id="rId4" imgW="5320284" imgH="400202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752600"/>
                        <a:ext cx="7848600"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80519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a:defRPr/>
            </a:pPr>
            <a:r>
              <a:rPr lang="el-GR" dirty="0"/>
              <a:t>Διαφορές με τα κλασσικά προγράμματα</a:t>
            </a:r>
          </a:p>
        </p:txBody>
      </p:sp>
      <p:sp>
        <p:nvSpPr>
          <p:cNvPr id="77827" name="Rectangle 3"/>
          <p:cNvSpPr>
            <a:spLocks noGrp="1" noChangeArrowheads="1"/>
          </p:cNvSpPr>
          <p:nvPr>
            <p:ph type="body" idx="1"/>
          </p:nvPr>
        </p:nvSpPr>
        <p:spPr>
          <a:xfrm>
            <a:off x="304800" y="1752600"/>
            <a:ext cx="8650288" cy="4379913"/>
          </a:xfrm>
        </p:spPr>
        <p:txBody>
          <a:bodyPr/>
          <a:lstStyle/>
          <a:p>
            <a:pPr lvl="1"/>
            <a:r>
              <a:rPr lang="el-GR" altLang="en-US" dirty="0" smtClean="0"/>
              <a:t>αντίθετα, τα κλασσικά προγράμματα </a:t>
            </a:r>
            <a:r>
              <a:rPr lang="el-GR" altLang="en-US" dirty="0" err="1" smtClean="0"/>
              <a:t>Δι.Β.Υ</a:t>
            </a:r>
            <a:r>
              <a:rPr lang="el-GR" altLang="en-US" dirty="0" smtClean="0"/>
              <a:t>. δε διαθέτουν μηχανισμό συλλογισμών υψηλού επιπέδου, δεν είναι δηλαδή σε θέση να λύσουν από μόνα τους τα προβλήματα που θέτουν στο μαθητή</a:t>
            </a:r>
          </a:p>
          <a:p>
            <a:pPr lvl="1"/>
            <a:r>
              <a:rPr lang="el-GR" altLang="en-US" dirty="0" smtClean="0"/>
              <a:t>τα EΔΣ προτείνουν την παροχή του ιδεώδους μοντέλου για εξατομικευμένη και αλληλεπιδραστική διδασκαλία υποστηρίζοντας το διδακτικό περιβάλλον στη λήψη αποφάσεων</a:t>
            </a:r>
          </a:p>
        </p:txBody>
      </p:sp>
    </p:spTree>
    <p:extLst>
      <p:ext uri="{BB962C8B-B14F-4D97-AF65-F5344CB8AC3E}">
        <p14:creationId xmlns:p14="http://schemas.microsoft.com/office/powerpoint/2010/main" val="2799160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l-GR" dirty="0"/>
              <a:t>Παραδείγματα ΕΔΣ</a:t>
            </a:r>
          </a:p>
        </p:txBody>
      </p:sp>
      <p:sp>
        <p:nvSpPr>
          <p:cNvPr id="79875" name="Rectangle 3"/>
          <p:cNvSpPr>
            <a:spLocks noGrp="1" noChangeArrowheads="1"/>
          </p:cNvSpPr>
          <p:nvPr>
            <p:ph type="body" idx="1"/>
          </p:nvPr>
        </p:nvSpPr>
        <p:spPr>
          <a:xfrm>
            <a:off x="304800" y="1600200"/>
            <a:ext cx="8382000" cy="4525963"/>
          </a:xfrm>
        </p:spPr>
        <p:txBody>
          <a:bodyPr/>
          <a:lstStyle/>
          <a:p>
            <a:pPr lvl="1"/>
            <a:r>
              <a:rPr lang="el-GR" altLang="en-US" dirty="0" smtClean="0"/>
              <a:t>GUIDON ΕΔΣ βασισμένο στο ΕΣ MYCIN (για ιατρική γνωμάτευση)</a:t>
            </a:r>
          </a:p>
          <a:p>
            <a:pPr lvl="1"/>
            <a:r>
              <a:rPr lang="el-GR" altLang="en-US" dirty="0" err="1" smtClean="0"/>
              <a:t>Lisp</a:t>
            </a:r>
            <a:r>
              <a:rPr lang="el-GR" altLang="en-US" dirty="0" smtClean="0"/>
              <a:t> </a:t>
            </a:r>
            <a:r>
              <a:rPr lang="el-GR" altLang="en-US" dirty="0" err="1" smtClean="0"/>
              <a:t>Tutor</a:t>
            </a:r>
            <a:r>
              <a:rPr lang="el-GR" altLang="en-US" dirty="0" smtClean="0"/>
              <a:t> για </a:t>
            </a:r>
            <a:r>
              <a:rPr lang="el-GR" altLang="en-US" dirty="0" err="1" smtClean="0"/>
              <a:t>Lisp</a:t>
            </a:r>
            <a:endParaRPr lang="el-GR" altLang="en-US" dirty="0" smtClean="0"/>
          </a:p>
          <a:p>
            <a:pPr lvl="1"/>
            <a:r>
              <a:rPr lang="el-GR" altLang="en-US" dirty="0" err="1" smtClean="0"/>
              <a:t>Proust</a:t>
            </a:r>
            <a:r>
              <a:rPr lang="el-GR" altLang="en-US" dirty="0" smtClean="0"/>
              <a:t> για </a:t>
            </a:r>
            <a:r>
              <a:rPr lang="el-GR" altLang="en-US" dirty="0" err="1" smtClean="0"/>
              <a:t>Pascal</a:t>
            </a:r>
            <a:endParaRPr lang="el-GR" altLang="en-US" dirty="0" smtClean="0"/>
          </a:p>
          <a:p>
            <a:pPr lvl="1"/>
            <a:r>
              <a:rPr lang="el-GR" altLang="en-US" dirty="0" err="1" smtClean="0"/>
              <a:t>Aplusix</a:t>
            </a:r>
            <a:r>
              <a:rPr lang="el-GR" altLang="en-US" dirty="0" smtClean="0"/>
              <a:t> για άλγεβρα γυμνασίου</a:t>
            </a:r>
          </a:p>
          <a:p>
            <a:pPr lvl="1"/>
            <a:r>
              <a:rPr lang="fr-FR" altLang="en-US" dirty="0" smtClean="0"/>
              <a:t>SHERLOCK </a:t>
            </a:r>
            <a:r>
              <a:rPr lang="el-GR" altLang="en-US" dirty="0" smtClean="0"/>
              <a:t>(</a:t>
            </a:r>
            <a:r>
              <a:rPr lang="fr-FR" altLang="en-US" dirty="0" err="1" smtClean="0"/>
              <a:t>object</a:t>
            </a:r>
            <a:r>
              <a:rPr lang="fr-FR" altLang="en-US" dirty="0" smtClean="0"/>
              <a:t> </a:t>
            </a:r>
            <a:r>
              <a:rPr lang="fr-FR" altLang="en-US" dirty="0" err="1" smtClean="0"/>
              <a:t>oriented</a:t>
            </a:r>
            <a:r>
              <a:rPr lang="fr-FR" altLang="en-US" dirty="0" smtClean="0"/>
              <a:t>, </a:t>
            </a:r>
            <a:r>
              <a:rPr lang="el-GR" altLang="en-US" dirty="0" smtClean="0"/>
              <a:t>παραγγελία της US Air Force): προσομοίωση επισκευής πολεμικών αεροσκαφών   </a:t>
            </a:r>
          </a:p>
        </p:txBody>
      </p:sp>
    </p:spTree>
    <p:extLst>
      <p:ext uri="{BB962C8B-B14F-4D97-AF65-F5344CB8AC3E}">
        <p14:creationId xmlns:p14="http://schemas.microsoft.com/office/powerpoint/2010/main" val="114617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81000" y="304800"/>
            <a:ext cx="8555038" cy="1143000"/>
          </a:xfrm>
        </p:spPr>
        <p:txBody>
          <a:bodyPr>
            <a:noAutofit/>
          </a:bodyPr>
          <a:lstStyle/>
          <a:p>
            <a:pPr>
              <a:defRPr/>
            </a:pPr>
            <a:r>
              <a:rPr lang="el-GR" sz="4000" b="1" dirty="0">
                <a:latin typeface="Times New Roman" pitchFamily="18" charset="0"/>
                <a:cs typeface="Times New Roman" pitchFamily="18" charset="0"/>
              </a:rPr>
              <a:t>Παράδειγμα λειτουργίας</a:t>
            </a:r>
            <a:r>
              <a:rPr lang="el-GR" sz="4000" b="1" dirty="0">
                <a:latin typeface="Times New Roman" pitchFamily="18" charset="0"/>
              </a:rPr>
              <a:t> </a:t>
            </a:r>
            <a:r>
              <a:rPr lang="el-GR" sz="4000" b="1" dirty="0">
                <a:latin typeface="Times New Roman" pitchFamily="18" charset="0"/>
                <a:cs typeface="Times New Roman" pitchFamily="18" charset="0"/>
              </a:rPr>
              <a:t>ενός </a:t>
            </a:r>
            <a:r>
              <a:rPr lang="el-GR" sz="4000" b="1" dirty="0">
                <a:latin typeface="Times New Roman" pitchFamily="18" charset="0"/>
              </a:rPr>
              <a:t>ΕΔΣ</a:t>
            </a:r>
            <a:r>
              <a:rPr lang="el-GR" sz="4000" b="1" dirty="0">
                <a:latin typeface="Times New Roman" pitchFamily="18" charset="0"/>
                <a:cs typeface="Times New Roman" pitchFamily="18" charset="0"/>
              </a:rPr>
              <a:t> στην ευκλείδεια γεωμετρία</a:t>
            </a:r>
            <a:endParaRPr lang="el-GR" sz="4000" b="1" dirty="0">
              <a:latin typeface="Times New Roman" pitchFamily="18" charset="0"/>
            </a:endParaRPr>
          </a:p>
        </p:txBody>
      </p:sp>
      <p:sp>
        <p:nvSpPr>
          <p:cNvPr id="81923" name="Rectangle 4"/>
          <p:cNvSpPr>
            <a:spLocks noChangeArrowheads="1"/>
          </p:cNvSpPr>
          <p:nvPr/>
        </p:nvSpPr>
        <p:spPr bwMode="auto">
          <a:xfrm>
            <a:off x="381000" y="1676400"/>
            <a:ext cx="8458200" cy="41910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52352" bIns="76176">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just">
              <a:spcBef>
                <a:spcPct val="0"/>
              </a:spcBef>
              <a:buClrTx/>
              <a:buSzTx/>
              <a:buFontTx/>
              <a:buNone/>
            </a:pPr>
            <a:r>
              <a:rPr lang="el-GR" altLang="en-US" sz="2000" b="1" dirty="0">
                <a:latin typeface="Arial" panose="020B0604020202020204" pitchFamily="34" charset="0"/>
                <a:cs typeface="Times New Roman" panose="02020603050405020304" pitchFamily="18" charset="0"/>
              </a:rPr>
              <a:t>Βάση γνώσεων</a:t>
            </a:r>
            <a:r>
              <a:rPr lang="el-GR" altLang="en-US" sz="2000" dirty="0">
                <a:latin typeface="Times New Roman" panose="02020603050405020304" pitchFamily="18" charset="0"/>
                <a:cs typeface="Times New Roman" panose="02020603050405020304" pitchFamily="18" charset="0"/>
              </a:rPr>
              <a:t>: στοιχεία γεωμετρίας που αφορούν πολύγωνα και είναι μορφοποιημένα με δομή συλλογισμών:</a:t>
            </a:r>
          </a:p>
          <a:p>
            <a:pPr>
              <a:spcBef>
                <a:spcPct val="0"/>
              </a:spcBef>
              <a:buClrTx/>
              <a:buSzTx/>
              <a:buFontTx/>
              <a:buNone/>
            </a:pPr>
            <a:r>
              <a:rPr lang="el-GR" altLang="en-US" sz="2000" dirty="0">
                <a:latin typeface="Times New Roman" panose="02020603050405020304" pitchFamily="18" charset="0"/>
                <a:cs typeface="Times New Roman" panose="02020603050405020304" pitchFamily="18" charset="0"/>
              </a:rPr>
              <a:t>Κανόνας 1: εάν 3 πλευρές ΤΟΤΕ τρίγωνο.</a:t>
            </a:r>
          </a:p>
          <a:p>
            <a:pPr>
              <a:spcBef>
                <a:spcPct val="0"/>
              </a:spcBef>
              <a:buClrTx/>
              <a:buSzTx/>
              <a:buFontTx/>
              <a:buNone/>
            </a:pPr>
            <a:r>
              <a:rPr lang="el-GR" altLang="en-US" sz="2000" dirty="0">
                <a:latin typeface="Times New Roman" panose="02020603050405020304" pitchFamily="18" charset="0"/>
                <a:cs typeface="Times New Roman" panose="02020603050405020304" pitchFamily="18" charset="0"/>
              </a:rPr>
              <a:t>Κανόνας 2: ΕΑΝ 3 πλευρές ΚΑΙ ΕΑΝ 2 πλευρές ίσες, ΤΟΤΕ ισοσκελές τρίγωνο.</a:t>
            </a:r>
          </a:p>
          <a:p>
            <a:pPr>
              <a:spcBef>
                <a:spcPct val="0"/>
              </a:spcBef>
              <a:buClrTx/>
              <a:buSzTx/>
              <a:buFontTx/>
              <a:buNone/>
            </a:pPr>
            <a:r>
              <a:rPr lang="el-GR" altLang="en-US" sz="2000" dirty="0">
                <a:latin typeface="Times New Roman" panose="02020603050405020304" pitchFamily="18" charset="0"/>
                <a:cs typeface="Times New Roman" panose="02020603050405020304" pitchFamily="18" charset="0"/>
              </a:rPr>
              <a:t>Κανόνας 3: ΕΑΝ 3 πλευρές ΚΑΙ ΕΑΝ 2 πλευρές κάθετες, ΤΟΤΕ ορθογώνιο τρίγωνο.</a:t>
            </a:r>
          </a:p>
          <a:p>
            <a:pPr>
              <a:spcBef>
                <a:spcPct val="0"/>
              </a:spcBef>
              <a:buClrTx/>
              <a:buSzTx/>
              <a:buFontTx/>
              <a:buNone/>
            </a:pPr>
            <a:r>
              <a:rPr lang="el-GR" altLang="en-US" sz="2000" dirty="0">
                <a:latin typeface="Times New Roman" panose="02020603050405020304" pitchFamily="18" charset="0"/>
                <a:cs typeface="Times New Roman" panose="02020603050405020304" pitchFamily="18" charset="0"/>
              </a:rPr>
              <a:t>Κανόνας 4: ΕΑΝ 3 πλευρές ΚΑΙ ΕΑΝ 2 πλευρές ίσες ΚΑΙ ΕΑΝ 2 πλευρές κάθετες ΤΟΤΕ ορθογώνιο ισοσκελές τρίγωνο.</a:t>
            </a:r>
          </a:p>
          <a:p>
            <a:pPr>
              <a:spcBef>
                <a:spcPct val="0"/>
              </a:spcBef>
              <a:buClrTx/>
              <a:buSzTx/>
              <a:buFontTx/>
              <a:buNone/>
            </a:pPr>
            <a:r>
              <a:rPr lang="el-GR" altLang="en-US" sz="2000" dirty="0">
                <a:latin typeface="Times New Roman" panose="02020603050405020304" pitchFamily="18" charset="0"/>
                <a:cs typeface="Times New Roman" panose="02020603050405020304" pitchFamily="18" charset="0"/>
              </a:rPr>
              <a:t>Κανόνας 5: ΕΑΝ 3 πλευρές ΚΑΙ ΕΑΝ 2 πλευρές ίσες ΚΑΙ ΕΑΝ η τρίτη πλευρά ίση με τις δύο άλλες, ΤΟΤΕ ισόπλευρο τρίγωνο.</a:t>
            </a:r>
          </a:p>
          <a:p>
            <a:pPr>
              <a:spcBef>
                <a:spcPct val="0"/>
              </a:spcBef>
              <a:buClrTx/>
              <a:buSzTx/>
              <a:buFontTx/>
              <a:buNone/>
            </a:pPr>
            <a:r>
              <a:rPr lang="el-GR" altLang="en-US" sz="2000" dirty="0">
                <a:latin typeface="Times New Roman" panose="02020603050405020304" pitchFamily="18" charset="0"/>
                <a:cs typeface="Times New Roman" panose="02020603050405020304" pitchFamily="18" charset="0"/>
              </a:rPr>
              <a:t>Κανόνας 6: κλπ.</a:t>
            </a:r>
          </a:p>
          <a:p>
            <a:pPr>
              <a:spcBef>
                <a:spcPct val="0"/>
              </a:spcBef>
              <a:buClrTx/>
              <a:buSzTx/>
              <a:buFontTx/>
              <a:buNone/>
            </a:pPr>
            <a:endParaRPr lang="el-GR" altLang="en-US" sz="2000" dirty="0">
              <a:latin typeface="Times New Roman" panose="02020603050405020304" pitchFamily="18" charset="0"/>
            </a:endParaRPr>
          </a:p>
        </p:txBody>
      </p:sp>
    </p:spTree>
    <p:extLst>
      <p:ext uri="{BB962C8B-B14F-4D97-AF65-F5344CB8AC3E}">
        <p14:creationId xmlns:p14="http://schemas.microsoft.com/office/powerpoint/2010/main" val="67116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a:defRPr/>
            </a:pPr>
            <a:r>
              <a:rPr lang="el-GR" b="1" dirty="0">
                <a:latin typeface="Times New Roman" pitchFamily="18" charset="0"/>
                <a:cs typeface="Times New Roman" pitchFamily="18" charset="0"/>
              </a:rPr>
              <a:t>Παράδειγμα λειτουργίας</a:t>
            </a:r>
            <a:r>
              <a:rPr lang="el-GR" b="1" dirty="0">
                <a:latin typeface="Times New Roman" pitchFamily="18" charset="0"/>
              </a:rPr>
              <a:t> </a:t>
            </a:r>
            <a:r>
              <a:rPr lang="el-GR" b="1" dirty="0">
                <a:latin typeface="Times New Roman" pitchFamily="18" charset="0"/>
                <a:cs typeface="Times New Roman" pitchFamily="18" charset="0"/>
              </a:rPr>
              <a:t>ενός </a:t>
            </a:r>
            <a:r>
              <a:rPr lang="el-GR" b="1" dirty="0">
                <a:latin typeface="Times New Roman" pitchFamily="18" charset="0"/>
              </a:rPr>
              <a:t>ΕΔΣ</a:t>
            </a:r>
            <a:r>
              <a:rPr lang="el-GR" b="1" dirty="0">
                <a:latin typeface="Times New Roman" pitchFamily="18" charset="0"/>
                <a:cs typeface="Times New Roman" pitchFamily="18" charset="0"/>
              </a:rPr>
              <a:t> στην ευκλείδεια γεωμετρία </a:t>
            </a:r>
            <a:r>
              <a:rPr lang="el-GR" sz="2800" b="1" dirty="0">
                <a:latin typeface="Times New Roman" pitchFamily="18" charset="0"/>
                <a:cs typeface="Times New Roman" pitchFamily="18" charset="0"/>
              </a:rPr>
              <a:t/>
            </a:r>
            <a:br>
              <a:rPr lang="el-GR" sz="2800" b="1" dirty="0">
                <a:latin typeface="Times New Roman" pitchFamily="18" charset="0"/>
                <a:cs typeface="Times New Roman" pitchFamily="18" charset="0"/>
              </a:rPr>
            </a:br>
            <a:endParaRPr lang="el-GR" sz="2800" b="1" dirty="0">
              <a:latin typeface="Times New Roman" pitchFamily="18" charset="0"/>
              <a:cs typeface="Times New Roman" pitchFamily="18" charset="0"/>
            </a:endParaRPr>
          </a:p>
        </p:txBody>
      </p:sp>
      <p:grpSp>
        <p:nvGrpSpPr>
          <p:cNvPr id="83971" name="Group 30"/>
          <p:cNvGrpSpPr>
            <a:grpSpLocks/>
          </p:cNvGrpSpPr>
          <p:nvPr/>
        </p:nvGrpSpPr>
        <p:grpSpPr bwMode="auto">
          <a:xfrm>
            <a:off x="228600" y="1406265"/>
            <a:ext cx="8458200" cy="4800600"/>
            <a:chOff x="-3" y="-3"/>
            <a:chExt cx="3587" cy="2538"/>
          </a:xfrm>
        </p:grpSpPr>
        <p:grpSp>
          <p:nvGrpSpPr>
            <p:cNvPr id="83972" name="Group 28"/>
            <p:cNvGrpSpPr>
              <a:grpSpLocks/>
            </p:cNvGrpSpPr>
            <p:nvPr/>
          </p:nvGrpSpPr>
          <p:grpSpPr bwMode="auto">
            <a:xfrm>
              <a:off x="0" y="0"/>
              <a:ext cx="3581" cy="2532"/>
              <a:chOff x="0" y="0"/>
              <a:chExt cx="3581" cy="2532"/>
            </a:xfrm>
          </p:grpSpPr>
          <p:grpSp>
            <p:nvGrpSpPr>
              <p:cNvPr id="83974" name="Group 13"/>
              <p:cNvGrpSpPr>
                <a:grpSpLocks/>
              </p:cNvGrpSpPr>
              <p:nvPr/>
            </p:nvGrpSpPr>
            <p:grpSpPr bwMode="auto">
              <a:xfrm>
                <a:off x="0" y="0"/>
                <a:ext cx="1887" cy="518"/>
                <a:chOff x="0" y="0"/>
                <a:chExt cx="1887" cy="518"/>
              </a:xfrm>
            </p:grpSpPr>
            <p:sp>
              <p:nvSpPr>
                <p:cNvPr id="83996" name="Rectangle 4"/>
                <p:cNvSpPr>
                  <a:spLocks noChangeArrowheads="1"/>
                </p:cNvSpPr>
                <p:nvPr/>
              </p:nvSpPr>
              <p:spPr bwMode="auto">
                <a:xfrm>
                  <a:off x="43" y="0"/>
                  <a:ext cx="1801" cy="5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l-GR" altLang="en-US" sz="1800">
                      <a:latin typeface="Times New Roman" panose="02020603050405020304" pitchFamily="18" charset="0"/>
                      <a:cs typeface="Times New Roman" panose="02020603050405020304" pitchFamily="18" charset="0"/>
                    </a:rPr>
                    <a:t>1. </a:t>
                  </a:r>
                  <a:r>
                    <a:rPr lang="el-GR" altLang="en-US" sz="1800" b="1">
                      <a:latin typeface="Times New Roman" panose="02020603050405020304" pitchFamily="18" charset="0"/>
                      <a:cs typeface="Times New Roman" panose="02020603050405020304" pitchFamily="18" charset="0"/>
                    </a:rPr>
                    <a:t>Επαγωγικός τρόπος</a:t>
                  </a:r>
                  <a:r>
                    <a:rPr lang="el-GR" altLang="en-US" sz="1800">
                      <a:latin typeface="Times New Roman" panose="02020603050405020304" pitchFamily="18" charset="0"/>
                      <a:cs typeface="Times New Roman" panose="02020603050405020304" pitchFamily="18" charset="0"/>
                    </a:rPr>
                    <a:t> (</a:t>
                  </a:r>
                  <a:r>
                    <a:rPr lang="el-GR" altLang="en-US" sz="1800" b="1">
                      <a:latin typeface="Times New Roman" panose="02020603050405020304" pitchFamily="18" charset="0"/>
                      <a:cs typeface="Times New Roman" panose="02020603050405020304" pitchFamily="18" charset="0"/>
                    </a:rPr>
                    <a:t>forward  chaining</a:t>
                  </a:r>
                  <a:r>
                    <a:rPr lang="el-GR" altLang="en-US" sz="1800">
                      <a:latin typeface="Times New Roman" panose="02020603050405020304" pitchFamily="18" charset="0"/>
                      <a:cs typeface="Times New Roman" panose="02020603050405020304" pitchFamily="18" charset="0"/>
                    </a:rPr>
                    <a:t>) ή ορθόδρομη αλυσίδα</a:t>
                  </a:r>
                </a:p>
                <a:p>
                  <a:pPr>
                    <a:spcBef>
                      <a:spcPct val="0"/>
                    </a:spcBef>
                    <a:buClrTx/>
                    <a:buSzTx/>
                    <a:buFontTx/>
                    <a:buNone/>
                  </a:pPr>
                  <a:endParaRPr lang="el-GR" altLang="en-US" sz="1800">
                    <a:latin typeface="Times New Roman" panose="02020603050405020304" pitchFamily="18" charset="0"/>
                  </a:endParaRPr>
                </a:p>
              </p:txBody>
            </p:sp>
            <p:sp>
              <p:nvSpPr>
                <p:cNvPr id="83997" name="Rectangle 12"/>
                <p:cNvSpPr>
                  <a:spLocks noChangeArrowheads="1"/>
                </p:cNvSpPr>
                <p:nvPr/>
              </p:nvSpPr>
              <p:spPr bwMode="auto">
                <a:xfrm>
                  <a:off x="0" y="0"/>
                  <a:ext cx="1887"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pSp>
          <p:grpSp>
            <p:nvGrpSpPr>
              <p:cNvPr id="83975" name="Group 15"/>
              <p:cNvGrpSpPr>
                <a:grpSpLocks/>
              </p:cNvGrpSpPr>
              <p:nvPr/>
            </p:nvGrpSpPr>
            <p:grpSpPr bwMode="auto">
              <a:xfrm>
                <a:off x="1887" y="0"/>
                <a:ext cx="1694" cy="518"/>
                <a:chOff x="1887" y="0"/>
                <a:chExt cx="1694" cy="518"/>
              </a:xfrm>
            </p:grpSpPr>
            <p:sp>
              <p:nvSpPr>
                <p:cNvPr id="83994" name="Rectangle 5"/>
                <p:cNvSpPr>
                  <a:spLocks noChangeArrowheads="1"/>
                </p:cNvSpPr>
                <p:nvPr/>
              </p:nvSpPr>
              <p:spPr bwMode="auto">
                <a:xfrm>
                  <a:off x="1930" y="0"/>
                  <a:ext cx="1608" cy="51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l-GR" altLang="en-US" sz="1800">
                      <a:latin typeface="Times New Roman" panose="02020603050405020304" pitchFamily="18" charset="0"/>
                      <a:cs typeface="Times New Roman" panose="02020603050405020304" pitchFamily="18" charset="0"/>
                    </a:rPr>
                    <a:t>2. </a:t>
                  </a:r>
                  <a:r>
                    <a:rPr lang="el-GR" altLang="en-US" sz="1800" b="1">
                      <a:latin typeface="Times New Roman" panose="02020603050405020304" pitchFamily="18" charset="0"/>
                      <a:cs typeface="Times New Roman" panose="02020603050405020304" pitchFamily="18" charset="0"/>
                    </a:rPr>
                    <a:t>Αναγωγικός τρόπος</a:t>
                  </a:r>
                  <a:r>
                    <a:rPr lang="el-GR" altLang="en-US" sz="1800">
                      <a:latin typeface="Times New Roman" panose="02020603050405020304" pitchFamily="18" charset="0"/>
                      <a:cs typeface="Times New Roman" panose="02020603050405020304" pitchFamily="18" charset="0"/>
                    </a:rPr>
                    <a:t> (</a:t>
                  </a:r>
                  <a:r>
                    <a:rPr lang="en-US" altLang="en-US" sz="1800" b="1">
                      <a:latin typeface="Times New Roman" panose="02020603050405020304" pitchFamily="18" charset="0"/>
                      <a:cs typeface="Times New Roman" panose="02020603050405020304" pitchFamily="18" charset="0"/>
                    </a:rPr>
                    <a:t>backward chaining</a:t>
                  </a:r>
                  <a:r>
                    <a:rPr lang="el-GR" altLang="en-US" sz="1800">
                      <a:latin typeface="Times New Roman" panose="02020603050405020304" pitchFamily="18" charset="0"/>
                      <a:cs typeface="Times New Roman" panose="02020603050405020304" pitchFamily="18" charset="0"/>
                    </a:rPr>
                    <a:t>) ή οπισθόδρομη αλυσίδα</a:t>
                  </a:r>
                </a:p>
                <a:p>
                  <a:pPr>
                    <a:spcBef>
                      <a:spcPct val="0"/>
                    </a:spcBef>
                    <a:buClrTx/>
                    <a:buSzTx/>
                    <a:buFontTx/>
                    <a:buNone/>
                  </a:pPr>
                  <a:endParaRPr lang="el-GR" altLang="en-US" sz="1800">
                    <a:latin typeface="Times New Roman" panose="02020603050405020304" pitchFamily="18" charset="0"/>
                  </a:endParaRPr>
                </a:p>
              </p:txBody>
            </p:sp>
            <p:sp>
              <p:nvSpPr>
                <p:cNvPr id="83995" name="Rectangle 14"/>
                <p:cNvSpPr>
                  <a:spLocks noChangeArrowheads="1"/>
                </p:cNvSpPr>
                <p:nvPr/>
              </p:nvSpPr>
              <p:spPr bwMode="auto">
                <a:xfrm>
                  <a:off x="1887" y="0"/>
                  <a:ext cx="169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pSp>
          <p:grpSp>
            <p:nvGrpSpPr>
              <p:cNvPr id="83976" name="Group 17"/>
              <p:cNvGrpSpPr>
                <a:grpSpLocks/>
              </p:cNvGrpSpPr>
              <p:nvPr/>
            </p:nvGrpSpPr>
            <p:grpSpPr bwMode="auto">
              <a:xfrm>
                <a:off x="0" y="518"/>
                <a:ext cx="1887" cy="633"/>
                <a:chOff x="0" y="518"/>
                <a:chExt cx="1887" cy="633"/>
              </a:xfrm>
            </p:grpSpPr>
            <p:sp>
              <p:nvSpPr>
                <p:cNvPr id="83992" name="Rectangle 6"/>
                <p:cNvSpPr>
                  <a:spLocks noChangeArrowheads="1"/>
                </p:cNvSpPr>
                <p:nvPr/>
              </p:nvSpPr>
              <p:spPr bwMode="auto">
                <a:xfrm>
                  <a:off x="43" y="518"/>
                  <a:ext cx="1801" cy="63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l-GR" altLang="en-US" sz="1800" b="1">
                      <a:latin typeface="Times New Roman" panose="02020603050405020304" pitchFamily="18" charset="0"/>
                      <a:cs typeface="Times New Roman" panose="02020603050405020304" pitchFamily="18" charset="0"/>
                    </a:rPr>
                    <a:t>Γεγονότα</a:t>
                  </a:r>
                  <a:r>
                    <a:rPr lang="el-GR" altLang="en-US" sz="1800">
                      <a:latin typeface="Times New Roman" panose="02020603050405020304" pitchFamily="18" charset="0"/>
                      <a:cs typeface="Times New Roman" panose="02020603050405020304" pitchFamily="18" charset="0"/>
                    </a:rPr>
                    <a:t> (εισαγωγή από το πληκτρολόγιο): </a:t>
                  </a:r>
                </a:p>
                <a:p>
                  <a:pPr>
                    <a:spcBef>
                      <a:spcPct val="0"/>
                    </a:spcBef>
                    <a:buClrTx/>
                    <a:buSzTx/>
                    <a:buFontTx/>
                    <a:buNone/>
                  </a:pPr>
                  <a:r>
                    <a:rPr lang="el-GR" altLang="en-US" sz="1800" i="1">
                      <a:latin typeface="Times New Roman" panose="02020603050405020304" pitchFamily="18" charset="0"/>
                      <a:cs typeface="Times New Roman" panose="02020603050405020304" pitchFamily="18" charset="0"/>
                    </a:rPr>
                    <a:t>3 πλευρές και 2 πλευρές κάθετες</a:t>
                  </a:r>
                  <a:endParaRPr lang="el-GR" altLang="en-US" sz="1800">
                    <a:latin typeface="Times New Roman" panose="02020603050405020304" pitchFamily="18" charset="0"/>
                    <a:cs typeface="Times New Roman" panose="02020603050405020304" pitchFamily="18" charset="0"/>
                  </a:endParaRPr>
                </a:p>
                <a:p>
                  <a:pPr>
                    <a:spcBef>
                      <a:spcPct val="0"/>
                    </a:spcBef>
                    <a:buClrTx/>
                    <a:buSzTx/>
                    <a:buFontTx/>
                    <a:buNone/>
                  </a:pPr>
                  <a:endParaRPr lang="el-GR" altLang="en-US" sz="1800">
                    <a:latin typeface="Times New Roman" panose="02020603050405020304" pitchFamily="18" charset="0"/>
                  </a:endParaRPr>
                </a:p>
              </p:txBody>
            </p:sp>
            <p:sp>
              <p:nvSpPr>
                <p:cNvPr id="83993" name="Rectangle 16"/>
                <p:cNvSpPr>
                  <a:spLocks noChangeArrowheads="1"/>
                </p:cNvSpPr>
                <p:nvPr/>
              </p:nvSpPr>
              <p:spPr bwMode="auto">
                <a:xfrm>
                  <a:off x="0" y="518"/>
                  <a:ext cx="1887"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pSp>
          <p:grpSp>
            <p:nvGrpSpPr>
              <p:cNvPr id="83977" name="Group 19"/>
              <p:cNvGrpSpPr>
                <a:grpSpLocks/>
              </p:cNvGrpSpPr>
              <p:nvPr/>
            </p:nvGrpSpPr>
            <p:grpSpPr bwMode="auto">
              <a:xfrm>
                <a:off x="1887" y="518"/>
                <a:ext cx="1694" cy="633"/>
                <a:chOff x="1887" y="518"/>
                <a:chExt cx="1694" cy="633"/>
              </a:xfrm>
            </p:grpSpPr>
            <p:sp>
              <p:nvSpPr>
                <p:cNvPr id="83990" name="Rectangle 7"/>
                <p:cNvSpPr>
                  <a:spLocks noChangeArrowheads="1"/>
                </p:cNvSpPr>
                <p:nvPr/>
              </p:nvSpPr>
              <p:spPr bwMode="auto">
                <a:xfrm>
                  <a:off x="1930" y="518"/>
                  <a:ext cx="1608" cy="63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l-GR" altLang="en-US" sz="1800" b="1">
                      <a:latin typeface="Times New Roman" panose="02020603050405020304" pitchFamily="18" charset="0"/>
                      <a:cs typeface="Times New Roman" panose="02020603050405020304" pitchFamily="18" charset="0"/>
                    </a:rPr>
                    <a:t>Υπόθεση για επαλήθευση</a:t>
                  </a:r>
                  <a:r>
                    <a:rPr lang="el-GR" altLang="en-US" sz="1800">
                      <a:latin typeface="Times New Roman" panose="02020603050405020304" pitchFamily="18" charset="0"/>
                      <a:cs typeface="Times New Roman" panose="02020603050405020304" pitchFamily="18" charset="0"/>
                    </a:rPr>
                    <a:t>:</a:t>
                  </a:r>
                </a:p>
                <a:p>
                  <a:pPr>
                    <a:spcBef>
                      <a:spcPct val="0"/>
                    </a:spcBef>
                    <a:buClrTx/>
                    <a:buSzTx/>
                    <a:buFontTx/>
                    <a:buNone/>
                  </a:pPr>
                  <a:r>
                    <a:rPr lang="el-GR" altLang="en-US" sz="1800">
                      <a:latin typeface="Times New Roman" panose="02020603050405020304" pitchFamily="18" charset="0"/>
                      <a:cs typeface="Times New Roman" panose="02020603050405020304" pitchFamily="18" charset="0"/>
                    </a:rPr>
                    <a:t>Το σχήμα αυτό είναι ένα ορθογώνιο τρίγωνο;</a:t>
                  </a:r>
                </a:p>
                <a:p>
                  <a:pPr>
                    <a:spcBef>
                      <a:spcPct val="0"/>
                    </a:spcBef>
                    <a:buClrTx/>
                    <a:buSzTx/>
                    <a:buFontTx/>
                    <a:buNone/>
                  </a:pPr>
                  <a:endParaRPr lang="el-GR" altLang="en-US" sz="1800">
                    <a:latin typeface="Times New Roman" panose="02020603050405020304" pitchFamily="18" charset="0"/>
                  </a:endParaRPr>
                </a:p>
              </p:txBody>
            </p:sp>
            <p:sp>
              <p:nvSpPr>
                <p:cNvPr id="83991" name="Rectangle 18"/>
                <p:cNvSpPr>
                  <a:spLocks noChangeArrowheads="1"/>
                </p:cNvSpPr>
                <p:nvPr/>
              </p:nvSpPr>
              <p:spPr bwMode="auto">
                <a:xfrm>
                  <a:off x="1887" y="518"/>
                  <a:ext cx="169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pSp>
          <p:grpSp>
            <p:nvGrpSpPr>
              <p:cNvPr id="83978" name="Group 21"/>
              <p:cNvGrpSpPr>
                <a:grpSpLocks/>
              </p:cNvGrpSpPr>
              <p:nvPr/>
            </p:nvGrpSpPr>
            <p:grpSpPr bwMode="auto">
              <a:xfrm>
                <a:off x="0" y="1151"/>
                <a:ext cx="1887" cy="748"/>
                <a:chOff x="0" y="1151"/>
                <a:chExt cx="1887" cy="748"/>
              </a:xfrm>
            </p:grpSpPr>
            <p:sp>
              <p:nvSpPr>
                <p:cNvPr id="83988" name="Rectangle 8"/>
                <p:cNvSpPr>
                  <a:spLocks noChangeArrowheads="1"/>
                </p:cNvSpPr>
                <p:nvPr/>
              </p:nvSpPr>
              <p:spPr bwMode="auto">
                <a:xfrm>
                  <a:off x="43" y="1151"/>
                  <a:ext cx="1801" cy="74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l-GR" altLang="en-US" sz="1800" b="1" dirty="0">
                      <a:latin typeface="Times New Roman" panose="02020603050405020304" pitchFamily="18" charset="0"/>
                      <a:cs typeface="Times New Roman" panose="02020603050405020304" pitchFamily="18" charset="0"/>
                    </a:rPr>
                    <a:t>Επαγωγή</a:t>
                  </a:r>
                  <a:r>
                    <a:rPr lang="el-GR" altLang="en-US" sz="1800" dirty="0">
                      <a:latin typeface="Times New Roman" panose="02020603050405020304" pitchFamily="18" charset="0"/>
                      <a:cs typeface="Times New Roman" panose="02020603050405020304" pitchFamily="18" charset="0"/>
                    </a:rPr>
                    <a:t>:</a:t>
                  </a:r>
                </a:p>
                <a:p>
                  <a:pPr>
                    <a:spcBef>
                      <a:spcPct val="0"/>
                    </a:spcBef>
                    <a:buClrTx/>
                    <a:buSzTx/>
                    <a:buFontTx/>
                    <a:buNone/>
                  </a:pPr>
                  <a:r>
                    <a:rPr lang="el-GR" altLang="en-US" sz="1800" dirty="0">
                      <a:latin typeface="Times New Roman" panose="02020603050405020304" pitchFamily="18" charset="0"/>
                      <a:cs typeface="Times New Roman" panose="02020603050405020304" pitchFamily="18" charset="0"/>
                    </a:rPr>
                    <a:t>Χρησιμοποιούνται οι κανόνες 1 και 3.</a:t>
                  </a:r>
                </a:p>
                <a:p>
                  <a:pPr>
                    <a:spcBef>
                      <a:spcPct val="0"/>
                    </a:spcBef>
                    <a:buClrTx/>
                    <a:buSzTx/>
                    <a:buFontTx/>
                    <a:buNone/>
                  </a:pPr>
                  <a:r>
                    <a:rPr lang="el-GR" altLang="en-US" sz="1800" dirty="0">
                      <a:latin typeface="Times New Roman" panose="02020603050405020304" pitchFamily="18" charset="0"/>
                      <a:cs typeface="Times New Roman" panose="02020603050405020304" pitchFamily="18" charset="0"/>
                    </a:rPr>
                    <a:t>Ο μηχανισμός συμπερασμάτων πραγματοποιεί την έρευνα.</a:t>
                  </a:r>
                </a:p>
                <a:p>
                  <a:pPr>
                    <a:spcBef>
                      <a:spcPct val="0"/>
                    </a:spcBef>
                    <a:buClrTx/>
                    <a:buSzTx/>
                    <a:buFontTx/>
                    <a:buNone/>
                  </a:pPr>
                  <a:endParaRPr lang="el-GR" altLang="en-US" sz="1800" dirty="0">
                    <a:latin typeface="Times New Roman" panose="02020603050405020304" pitchFamily="18" charset="0"/>
                  </a:endParaRPr>
                </a:p>
              </p:txBody>
            </p:sp>
            <p:sp>
              <p:nvSpPr>
                <p:cNvPr id="83989" name="Rectangle 20"/>
                <p:cNvSpPr>
                  <a:spLocks noChangeArrowheads="1"/>
                </p:cNvSpPr>
                <p:nvPr/>
              </p:nvSpPr>
              <p:spPr bwMode="auto">
                <a:xfrm>
                  <a:off x="0" y="1151"/>
                  <a:ext cx="1887"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pSp>
          <p:grpSp>
            <p:nvGrpSpPr>
              <p:cNvPr id="83979" name="Group 23"/>
              <p:cNvGrpSpPr>
                <a:grpSpLocks/>
              </p:cNvGrpSpPr>
              <p:nvPr/>
            </p:nvGrpSpPr>
            <p:grpSpPr bwMode="auto">
              <a:xfrm>
                <a:off x="1887" y="1151"/>
                <a:ext cx="1694" cy="748"/>
                <a:chOff x="1887" y="1151"/>
                <a:chExt cx="1694" cy="748"/>
              </a:xfrm>
            </p:grpSpPr>
            <p:sp>
              <p:nvSpPr>
                <p:cNvPr id="83986" name="Rectangle 9"/>
                <p:cNvSpPr>
                  <a:spLocks noChangeArrowheads="1"/>
                </p:cNvSpPr>
                <p:nvPr/>
              </p:nvSpPr>
              <p:spPr bwMode="auto">
                <a:xfrm>
                  <a:off x="1930" y="1151"/>
                  <a:ext cx="1608" cy="74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l-GR" altLang="en-US" sz="1800" b="1">
                      <a:latin typeface="Times New Roman" panose="02020603050405020304" pitchFamily="18" charset="0"/>
                      <a:cs typeface="Times New Roman" panose="02020603050405020304" pitchFamily="18" charset="0"/>
                    </a:rPr>
                    <a:t>Το ακόλουθο γεγονός είναι αληθινό</a:t>
                  </a:r>
                  <a:r>
                    <a:rPr lang="el-GR" altLang="en-US" sz="1800">
                      <a:latin typeface="Times New Roman" panose="02020603050405020304" pitchFamily="18" charset="0"/>
                      <a:cs typeface="Times New Roman" panose="02020603050405020304" pitchFamily="18" charset="0"/>
                    </a:rPr>
                    <a:t>;</a:t>
                  </a:r>
                </a:p>
                <a:p>
                  <a:pPr>
                    <a:spcBef>
                      <a:spcPct val="0"/>
                    </a:spcBef>
                    <a:buClrTx/>
                    <a:buSzTx/>
                    <a:buFontTx/>
                    <a:buNone/>
                  </a:pPr>
                  <a:r>
                    <a:rPr lang="el-GR" altLang="en-US" sz="1800">
                      <a:latin typeface="Times New Roman" panose="02020603050405020304" pitchFamily="18" charset="0"/>
                      <a:cs typeface="Times New Roman" panose="02020603050405020304" pitchFamily="18" charset="0"/>
                    </a:rPr>
                    <a:t>(ο χρήστης απαντά με ναι ή όχι):</a:t>
                  </a:r>
                </a:p>
                <a:p>
                  <a:pPr>
                    <a:spcBef>
                      <a:spcPct val="0"/>
                    </a:spcBef>
                    <a:buClrTx/>
                    <a:buSzTx/>
                    <a:buFontTx/>
                    <a:buNone/>
                  </a:pPr>
                  <a:r>
                    <a:rPr lang="el-GR" altLang="en-US" sz="1800">
                      <a:latin typeface="Times New Roman" panose="02020603050405020304" pitchFamily="18" charset="0"/>
                      <a:cs typeface="Times New Roman" panose="02020603050405020304" pitchFamily="18" charset="0"/>
                    </a:rPr>
                    <a:t>3 πλευρές;                            </a:t>
                  </a:r>
                  <a:r>
                    <a:rPr lang="el-GR" altLang="en-US" sz="1800">
                      <a:latin typeface="Times New Roman" panose="02020603050405020304" pitchFamily="18" charset="0"/>
                      <a:cs typeface="Times New Roman" panose="02020603050405020304" pitchFamily="18" charset="0"/>
                      <a:sym typeface="Wingdings" panose="05000000000000000000" pitchFamily="2" charset="2"/>
                    </a:rPr>
                    <a:t></a:t>
                  </a:r>
                  <a:r>
                    <a:rPr lang="el-GR" altLang="en-US" sz="1800">
                      <a:latin typeface="Arial" panose="020B0604020202020204" pitchFamily="34" charset="0"/>
                      <a:cs typeface="Times New Roman" panose="02020603050405020304" pitchFamily="18" charset="0"/>
                    </a:rPr>
                    <a:t> </a:t>
                  </a:r>
                  <a:r>
                    <a:rPr lang="el-GR" altLang="en-US" sz="1800" i="1">
                      <a:latin typeface="Times New Roman" panose="02020603050405020304" pitchFamily="18" charset="0"/>
                      <a:cs typeface="Times New Roman" panose="02020603050405020304" pitchFamily="18" charset="0"/>
                      <a:sym typeface="Wingdings" panose="05000000000000000000" pitchFamily="2" charset="2"/>
                    </a:rPr>
                    <a:t>ναι</a:t>
                  </a:r>
                  <a:endParaRPr lang="el-GR" altLang="en-US" sz="1800">
                    <a:latin typeface="Times New Roman" panose="02020603050405020304" pitchFamily="18" charset="0"/>
                    <a:cs typeface="Times New Roman" panose="02020603050405020304" pitchFamily="18" charset="0"/>
                    <a:sym typeface="Wingdings" panose="05000000000000000000" pitchFamily="2" charset="2"/>
                  </a:endParaRPr>
                </a:p>
                <a:p>
                  <a:pPr>
                    <a:spcBef>
                      <a:spcPct val="0"/>
                    </a:spcBef>
                    <a:buClrTx/>
                    <a:buSzTx/>
                    <a:buFontTx/>
                    <a:buNone/>
                  </a:pPr>
                  <a:r>
                    <a:rPr lang="el-GR" altLang="en-US" sz="1800">
                      <a:latin typeface="Times New Roman" panose="02020603050405020304" pitchFamily="18" charset="0"/>
                      <a:cs typeface="Times New Roman" panose="02020603050405020304" pitchFamily="18" charset="0"/>
                      <a:sym typeface="Wingdings" panose="05000000000000000000" pitchFamily="2" charset="2"/>
                    </a:rPr>
                    <a:t>2 πλευρές κάθετες;              </a:t>
                  </a:r>
                  <a:r>
                    <a:rPr lang="el-GR" altLang="en-US" sz="1800">
                      <a:latin typeface="Arial" panose="020B0604020202020204" pitchFamily="34" charset="0"/>
                      <a:cs typeface="Times New Roman" panose="02020603050405020304" pitchFamily="18" charset="0"/>
                    </a:rPr>
                    <a:t> </a:t>
                  </a:r>
                  <a:r>
                    <a:rPr lang="el-GR" altLang="en-US" sz="1800" i="1">
                      <a:latin typeface="Times New Roman" panose="02020603050405020304" pitchFamily="18" charset="0"/>
                      <a:cs typeface="Times New Roman" panose="02020603050405020304" pitchFamily="18" charset="0"/>
                      <a:sym typeface="Wingdings" panose="05000000000000000000" pitchFamily="2" charset="2"/>
                    </a:rPr>
                    <a:t>ναι</a:t>
                  </a:r>
                  <a:r>
                    <a:rPr lang="el-GR" altLang="en-US" sz="1800">
                      <a:latin typeface="Times New Roman" panose="02020603050405020304" pitchFamily="18" charset="0"/>
                      <a:cs typeface="Times New Roman" panose="02020603050405020304" pitchFamily="18" charset="0"/>
                      <a:sym typeface="Wingdings" panose="05000000000000000000" pitchFamily="2" charset="2"/>
                    </a:rPr>
                    <a:t> </a:t>
                  </a:r>
                </a:p>
                <a:p>
                  <a:pPr>
                    <a:spcBef>
                      <a:spcPct val="0"/>
                    </a:spcBef>
                    <a:buClrTx/>
                    <a:buSzTx/>
                    <a:buFontTx/>
                    <a:buNone/>
                  </a:pPr>
                  <a:endParaRPr lang="el-GR" altLang="en-US" sz="180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83987" name="Rectangle 22"/>
                <p:cNvSpPr>
                  <a:spLocks noChangeArrowheads="1"/>
                </p:cNvSpPr>
                <p:nvPr/>
              </p:nvSpPr>
              <p:spPr bwMode="auto">
                <a:xfrm>
                  <a:off x="1887" y="1151"/>
                  <a:ext cx="169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pSp>
          <p:grpSp>
            <p:nvGrpSpPr>
              <p:cNvPr id="83980" name="Group 25"/>
              <p:cNvGrpSpPr>
                <a:grpSpLocks/>
              </p:cNvGrpSpPr>
              <p:nvPr/>
            </p:nvGrpSpPr>
            <p:grpSpPr bwMode="auto">
              <a:xfrm>
                <a:off x="0" y="1899"/>
                <a:ext cx="1887" cy="633"/>
                <a:chOff x="0" y="1899"/>
                <a:chExt cx="1887" cy="633"/>
              </a:xfrm>
            </p:grpSpPr>
            <p:sp>
              <p:nvSpPr>
                <p:cNvPr id="83984" name="Rectangle 10"/>
                <p:cNvSpPr>
                  <a:spLocks noChangeArrowheads="1"/>
                </p:cNvSpPr>
                <p:nvPr/>
              </p:nvSpPr>
              <p:spPr bwMode="auto">
                <a:xfrm>
                  <a:off x="43" y="1899"/>
                  <a:ext cx="1801" cy="63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l-GR" altLang="en-US" sz="1800" b="1">
                      <a:latin typeface="Times New Roman" panose="02020603050405020304" pitchFamily="18" charset="0"/>
                      <a:cs typeface="Times New Roman" panose="02020603050405020304" pitchFamily="18" charset="0"/>
                    </a:rPr>
                    <a:t>Αποτελέσματα επαγωγής</a:t>
                  </a:r>
                  <a:r>
                    <a:rPr lang="el-GR" altLang="en-US" sz="1800">
                      <a:latin typeface="Times New Roman" panose="02020603050405020304" pitchFamily="18" charset="0"/>
                      <a:cs typeface="Times New Roman" panose="02020603050405020304" pitchFamily="18" charset="0"/>
                    </a:rPr>
                    <a:t>:</a:t>
                  </a:r>
                </a:p>
                <a:p>
                  <a:pPr>
                    <a:spcBef>
                      <a:spcPct val="0"/>
                    </a:spcBef>
                    <a:buClrTx/>
                    <a:buSzTx/>
                    <a:buFontTx/>
                    <a:buNone/>
                  </a:pPr>
                  <a:r>
                    <a:rPr lang="el-GR" altLang="en-US" sz="1800">
                      <a:latin typeface="Times New Roman" panose="02020603050405020304" pitchFamily="18" charset="0"/>
                      <a:cs typeface="Times New Roman" panose="02020603050405020304" pitchFamily="18" charset="0"/>
                    </a:rPr>
                    <a:t>(εμφάνιση στην οθόνη):</a:t>
                  </a:r>
                </a:p>
                <a:p>
                  <a:pPr>
                    <a:spcBef>
                      <a:spcPct val="0"/>
                    </a:spcBef>
                    <a:buClrTx/>
                    <a:buSzTx/>
                    <a:buFontTx/>
                    <a:buNone/>
                  </a:pPr>
                  <a:r>
                    <a:rPr lang="el-GR" altLang="en-US" sz="1800" i="1">
                      <a:latin typeface="Times New Roman" panose="02020603050405020304" pitchFamily="18" charset="0"/>
                      <a:cs typeface="Times New Roman" panose="02020603050405020304" pitchFamily="18" charset="0"/>
                    </a:rPr>
                    <a:t>Είναι ένα ορθογώνιο τρίγωνο</a:t>
                  </a:r>
                  <a:r>
                    <a:rPr lang="el-GR" altLang="en-US" sz="1800">
                      <a:latin typeface="Times New Roman" panose="02020603050405020304" pitchFamily="18" charset="0"/>
                      <a:cs typeface="Times New Roman" panose="02020603050405020304" pitchFamily="18" charset="0"/>
                    </a:rPr>
                    <a:t>.</a:t>
                  </a:r>
                </a:p>
                <a:p>
                  <a:pPr>
                    <a:spcBef>
                      <a:spcPct val="0"/>
                    </a:spcBef>
                    <a:buClrTx/>
                    <a:buSzTx/>
                    <a:buFontTx/>
                    <a:buNone/>
                  </a:pPr>
                  <a:endParaRPr lang="el-GR" altLang="en-US" sz="1800">
                    <a:latin typeface="Times New Roman" panose="02020603050405020304" pitchFamily="18" charset="0"/>
                  </a:endParaRPr>
                </a:p>
              </p:txBody>
            </p:sp>
            <p:sp>
              <p:nvSpPr>
                <p:cNvPr id="83985" name="Rectangle 24"/>
                <p:cNvSpPr>
                  <a:spLocks noChangeArrowheads="1"/>
                </p:cNvSpPr>
                <p:nvPr/>
              </p:nvSpPr>
              <p:spPr bwMode="auto">
                <a:xfrm>
                  <a:off x="0" y="1899"/>
                  <a:ext cx="1887"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pSp>
          <p:grpSp>
            <p:nvGrpSpPr>
              <p:cNvPr id="83981" name="Group 27"/>
              <p:cNvGrpSpPr>
                <a:grpSpLocks/>
              </p:cNvGrpSpPr>
              <p:nvPr/>
            </p:nvGrpSpPr>
            <p:grpSpPr bwMode="auto">
              <a:xfrm>
                <a:off x="1887" y="1899"/>
                <a:ext cx="1694" cy="633"/>
                <a:chOff x="1887" y="1899"/>
                <a:chExt cx="1694" cy="633"/>
              </a:xfrm>
            </p:grpSpPr>
            <p:sp>
              <p:nvSpPr>
                <p:cNvPr id="83982" name="Rectangle 11"/>
                <p:cNvSpPr>
                  <a:spLocks noChangeArrowheads="1"/>
                </p:cNvSpPr>
                <p:nvPr/>
              </p:nvSpPr>
              <p:spPr bwMode="auto">
                <a:xfrm>
                  <a:off x="1930" y="1899"/>
                  <a:ext cx="1608" cy="63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l-GR" altLang="en-US" sz="1800" b="1">
                      <a:latin typeface="Times New Roman" panose="02020603050405020304" pitchFamily="18" charset="0"/>
                      <a:cs typeface="Times New Roman" panose="02020603050405020304" pitchFamily="18" charset="0"/>
                    </a:rPr>
                    <a:t>Αποτέλεσμα της αναγωγής</a:t>
                  </a:r>
                  <a:r>
                    <a:rPr lang="el-GR" altLang="en-US" sz="1800">
                      <a:latin typeface="Times New Roman" panose="02020603050405020304" pitchFamily="18" charset="0"/>
                      <a:cs typeface="Times New Roman" panose="02020603050405020304" pitchFamily="18" charset="0"/>
                    </a:rPr>
                    <a:t>:</a:t>
                  </a:r>
                </a:p>
                <a:p>
                  <a:pPr>
                    <a:spcBef>
                      <a:spcPct val="0"/>
                    </a:spcBef>
                    <a:buClrTx/>
                    <a:buSzTx/>
                    <a:buFontTx/>
                    <a:buNone/>
                  </a:pPr>
                  <a:r>
                    <a:rPr lang="el-GR" altLang="en-US" sz="1800">
                      <a:latin typeface="Times New Roman" panose="02020603050405020304" pitchFamily="18" charset="0"/>
                      <a:cs typeface="Times New Roman" panose="02020603050405020304" pitchFamily="18" charset="0"/>
                    </a:rPr>
                    <a:t>(εμφάνιση στην οθόνη):</a:t>
                  </a:r>
                </a:p>
                <a:p>
                  <a:pPr>
                    <a:spcBef>
                      <a:spcPct val="0"/>
                    </a:spcBef>
                    <a:buClrTx/>
                    <a:buSzTx/>
                    <a:buFontTx/>
                    <a:buNone/>
                  </a:pPr>
                  <a:r>
                    <a:rPr lang="el-GR" altLang="en-US" sz="1800" i="1">
                      <a:latin typeface="Times New Roman" panose="02020603050405020304" pitchFamily="18" charset="0"/>
                      <a:cs typeface="Times New Roman" panose="02020603050405020304" pitchFamily="18" charset="0"/>
                    </a:rPr>
                    <a:t>Είναι ένα ορθογώνιο τρίγωνο.</a:t>
                  </a:r>
                  <a:endParaRPr lang="el-GR" altLang="en-US" sz="1800">
                    <a:latin typeface="Times New Roman" panose="02020603050405020304" pitchFamily="18" charset="0"/>
                    <a:cs typeface="Times New Roman" panose="02020603050405020304" pitchFamily="18" charset="0"/>
                  </a:endParaRPr>
                </a:p>
                <a:p>
                  <a:pPr>
                    <a:spcBef>
                      <a:spcPct val="0"/>
                    </a:spcBef>
                    <a:buClrTx/>
                    <a:buSzTx/>
                    <a:buFontTx/>
                    <a:buNone/>
                  </a:pPr>
                  <a:endParaRPr lang="el-GR" altLang="en-US" sz="1800">
                    <a:latin typeface="Times New Roman" panose="02020603050405020304" pitchFamily="18" charset="0"/>
                  </a:endParaRPr>
                </a:p>
              </p:txBody>
            </p:sp>
            <p:sp>
              <p:nvSpPr>
                <p:cNvPr id="83983" name="Rectangle 26"/>
                <p:cNvSpPr>
                  <a:spLocks noChangeArrowheads="1"/>
                </p:cNvSpPr>
                <p:nvPr/>
              </p:nvSpPr>
              <p:spPr bwMode="auto">
                <a:xfrm>
                  <a:off x="1887" y="1899"/>
                  <a:ext cx="169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pSp>
        </p:grpSp>
        <p:sp>
          <p:nvSpPr>
            <p:cNvPr id="83973" name="Rectangle 29"/>
            <p:cNvSpPr>
              <a:spLocks noChangeArrowheads="1"/>
            </p:cNvSpPr>
            <p:nvPr/>
          </p:nvSpPr>
          <p:spPr bwMode="auto">
            <a:xfrm>
              <a:off x="-3" y="-3"/>
              <a:ext cx="3587" cy="2538"/>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pSp>
    </p:spTree>
    <p:extLst>
      <p:ext uri="{BB962C8B-B14F-4D97-AF65-F5344CB8AC3E}">
        <p14:creationId xmlns:p14="http://schemas.microsoft.com/office/powerpoint/2010/main" val="12373629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357188"/>
            <a:ext cx="7939088" cy="1143000"/>
          </a:xfrm>
        </p:spPr>
        <p:txBody>
          <a:bodyPr/>
          <a:lstStyle/>
          <a:p>
            <a:pPr>
              <a:defRPr/>
            </a:pPr>
            <a:r>
              <a:rPr lang="el-GR" dirty="0"/>
              <a:t>Κριτική στα </a:t>
            </a:r>
            <a:r>
              <a:rPr lang="el-GR" dirty="0" smtClean="0"/>
              <a:t>ΕΔΣ (1)</a:t>
            </a:r>
            <a:endParaRPr lang="el-GR" dirty="0"/>
          </a:p>
        </p:txBody>
      </p:sp>
      <p:sp>
        <p:nvSpPr>
          <p:cNvPr id="86019" name="Rectangle 3"/>
          <p:cNvSpPr>
            <a:spLocks noGrp="1" noChangeArrowheads="1"/>
          </p:cNvSpPr>
          <p:nvPr>
            <p:ph type="body" idx="1"/>
          </p:nvPr>
        </p:nvSpPr>
        <p:spPr>
          <a:xfrm>
            <a:off x="609601" y="1600200"/>
            <a:ext cx="8077200" cy="4495800"/>
          </a:xfrm>
        </p:spPr>
        <p:txBody>
          <a:bodyPr>
            <a:noAutofit/>
          </a:bodyPr>
          <a:lstStyle/>
          <a:p>
            <a:pPr lvl="1"/>
            <a:r>
              <a:rPr lang="el-GR" altLang="en-US" dirty="0" smtClean="0"/>
              <a:t>δεν αρκεί να ακολουθείται η πρακτική ενός έμπειρου συστήματος ώστε να αποκτηθεί μια χρήσιμη γνώση</a:t>
            </a:r>
          </a:p>
          <a:p>
            <a:pPr lvl="1"/>
            <a:r>
              <a:rPr lang="el-GR" altLang="en-US" dirty="0" smtClean="0"/>
              <a:t>η προσαρμογή του συλλογισμού ενός ειδικού στους συλλογισμούς των μαθητευομένων δεν είναι καθόλου προφανής</a:t>
            </a:r>
          </a:p>
          <a:p>
            <a:pPr lvl="1"/>
            <a:r>
              <a:rPr lang="el-GR" altLang="en-US" dirty="0" smtClean="0"/>
              <a:t>ο τρόπος αναπαράστασης των γνώσεων όσο αλληλεπιδραστικός και εξεζητημένος κι αν είναι, δεν αρκεί ώστε να διασφαλίσει μια παιδαγωγική επιτυχία</a:t>
            </a:r>
          </a:p>
        </p:txBody>
      </p:sp>
    </p:spTree>
    <p:extLst>
      <p:ext uri="{BB962C8B-B14F-4D97-AF65-F5344CB8AC3E}">
        <p14:creationId xmlns:p14="http://schemas.microsoft.com/office/powerpoint/2010/main" val="3263689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85750"/>
            <a:ext cx="8458200" cy="1143000"/>
          </a:xfrm>
        </p:spPr>
        <p:txBody>
          <a:bodyPr/>
          <a:lstStyle/>
          <a:p>
            <a:pPr>
              <a:defRPr/>
            </a:pPr>
            <a:r>
              <a:rPr lang="el-GR" dirty="0"/>
              <a:t>Κριτική στα </a:t>
            </a:r>
            <a:r>
              <a:rPr lang="el-GR" dirty="0" smtClean="0"/>
              <a:t>ΕΔΣ (2)</a:t>
            </a:r>
            <a:endParaRPr lang="el-GR" dirty="0"/>
          </a:p>
        </p:txBody>
      </p:sp>
      <p:sp>
        <p:nvSpPr>
          <p:cNvPr id="88067" name="Rectangle 3"/>
          <p:cNvSpPr>
            <a:spLocks noGrp="1" noChangeArrowheads="1"/>
          </p:cNvSpPr>
          <p:nvPr>
            <p:ph type="body" idx="1"/>
          </p:nvPr>
        </p:nvSpPr>
        <p:spPr>
          <a:xfrm>
            <a:off x="457200" y="1752600"/>
            <a:ext cx="8305800" cy="4419600"/>
          </a:xfrm>
        </p:spPr>
        <p:txBody>
          <a:bodyPr>
            <a:noAutofit/>
          </a:bodyPr>
          <a:lstStyle/>
          <a:p>
            <a:pPr lvl="1"/>
            <a:r>
              <a:rPr lang="el-GR" altLang="en-US" dirty="0" smtClean="0"/>
              <a:t>το μοντέλο του μαθητή (βασικό συνθετικό του EΔΣ) δεν διαφαίνεται πουθενά</a:t>
            </a:r>
          </a:p>
          <a:p>
            <a:pPr lvl="1"/>
            <a:r>
              <a:rPr lang="el-GR" altLang="en-US" dirty="0" smtClean="0"/>
              <a:t>ο υπολογιστής - δάσκαλος, που αναλαμβάνει το ρόλο του εκπαιδευτή στην εκδοχή που είναι επηρεασμένη από την ΤΝ (όταν αντιδρά αλληλεπιδραστικά στις ερωτήσεις και στις απαιτήσεις του μαθητευόμενου) προσκρούει σε τεράστιες δυσκολίες που σχετίζονται άμεσα με τις θεωρίες πάνω στην ανθρώπινη νόηση και μάθηση</a:t>
            </a:r>
          </a:p>
        </p:txBody>
      </p:sp>
    </p:spTree>
    <p:extLst>
      <p:ext uri="{BB962C8B-B14F-4D97-AF65-F5344CB8AC3E}">
        <p14:creationId xmlns:p14="http://schemas.microsoft.com/office/powerpoint/2010/main" val="514263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sz="4900" dirty="0"/>
              <a:t>Σκοποί  ενότητας</a:t>
            </a:r>
            <a:r>
              <a:rPr lang="en-GB" b="1" dirty="0" smtClean="0">
                <a:solidFill>
                  <a:schemeClr val="tx2">
                    <a:satMod val="130000"/>
                  </a:schemeClr>
                </a:solidFill>
              </a:rPr>
              <a:t/>
            </a:r>
            <a:br>
              <a:rPr lang="en-GB" b="1" dirty="0" smtClean="0">
                <a:solidFill>
                  <a:schemeClr val="tx2">
                    <a:satMod val="130000"/>
                  </a:schemeClr>
                </a:solidFill>
              </a:rPr>
            </a:br>
            <a:endParaRPr lang="en-GB" dirty="0">
              <a:solidFill>
                <a:schemeClr val="tx2">
                  <a:satMod val="130000"/>
                </a:schemeClr>
              </a:solidFill>
            </a:endParaRPr>
          </a:p>
        </p:txBody>
      </p:sp>
      <p:sp>
        <p:nvSpPr>
          <p:cNvPr id="3" name="Content Placeholder 2"/>
          <p:cNvSpPr>
            <a:spLocks noGrp="1"/>
          </p:cNvSpPr>
          <p:nvPr>
            <p:ph idx="1"/>
          </p:nvPr>
        </p:nvSpPr>
        <p:spPr>
          <a:xfrm>
            <a:off x="762001" y="1219200"/>
            <a:ext cx="8172450" cy="5029200"/>
          </a:xfrm>
        </p:spPr>
        <p:txBody>
          <a:bodyPr/>
          <a:lstStyle/>
          <a:p>
            <a:pPr eaLnBrk="1" hangingPunct="1"/>
            <a:r>
              <a:rPr lang="el-GR" altLang="en-US" sz="2400" dirty="0" smtClean="0"/>
              <a:t>Η συνοπτική παρουσίαση </a:t>
            </a:r>
          </a:p>
          <a:p>
            <a:pPr lvl="1" eaLnBrk="1" hangingPunct="1"/>
            <a:r>
              <a:rPr lang="el-GR" altLang="en-US" sz="2400" dirty="0" smtClean="0"/>
              <a:t>των βασικών αρχών της γνωστικής ψυχολογίας και των πιο γνωστών της μοντέλων</a:t>
            </a:r>
          </a:p>
          <a:p>
            <a:pPr lvl="1" eaLnBrk="1" hangingPunct="1"/>
            <a:r>
              <a:rPr lang="el-GR" altLang="en-US" sz="2400" dirty="0" smtClean="0"/>
              <a:t>και το πως επηρεάζει την ένταξη των ΤΠΕ στην εκπαίδευση και τη σχεδίαση εκπαιδευτικών εφαρμογών. </a:t>
            </a:r>
          </a:p>
          <a:p>
            <a:pPr eaLnBrk="1" hangingPunct="1"/>
            <a:r>
              <a:rPr lang="el-GR" altLang="en-US" sz="2400" dirty="0" smtClean="0"/>
              <a:t>Η έμφαση δίνεται </a:t>
            </a:r>
          </a:p>
          <a:p>
            <a:pPr lvl="1" eaLnBrk="1" hangingPunct="1"/>
            <a:r>
              <a:rPr lang="el-GR" altLang="en-US" sz="2400" dirty="0" smtClean="0"/>
              <a:t>στο πως η γνωστική ψυχολογία επιδρά στο σχεδιασμό και την ανάπτυξη μαθησιακών περιβαλλόντων με τη χρήση υπολογιστικών και δικτυακών τεχνολογιών.</a:t>
            </a:r>
          </a:p>
          <a:p>
            <a:pPr eaLnBrk="1" hangingPunct="1"/>
            <a:endParaRPr lang="en-GB" altLang="en-US" dirty="0" smtClean="0"/>
          </a:p>
        </p:txBody>
      </p:sp>
      <p:sp>
        <p:nvSpPr>
          <p:cNvPr id="1638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9F9A42B-323F-4780-B6C3-D8E37DD1FE87}" type="slidenum">
              <a:rPr lang="en-US" altLang="en-US" sz="1200" smtClean="0">
                <a:solidFill>
                  <a:srgbClr val="B5A788"/>
                </a:solidFill>
              </a:rPr>
              <a:pPr>
                <a:spcBef>
                  <a:spcPct val="0"/>
                </a:spcBef>
                <a:buClrTx/>
                <a:buSzTx/>
                <a:buFontTx/>
                <a:buNone/>
              </a:pPr>
              <a:t>4</a:t>
            </a:fld>
            <a:endParaRPr lang="en-US" altLang="en-US" sz="1200" smtClean="0">
              <a:solidFill>
                <a:srgbClr val="B5A788"/>
              </a:solidFill>
            </a:endParaRPr>
          </a:p>
        </p:txBody>
      </p:sp>
    </p:spTree>
    <p:extLst>
      <p:ext uri="{BB962C8B-B14F-4D97-AF65-F5344CB8AC3E}">
        <p14:creationId xmlns:p14="http://schemas.microsoft.com/office/powerpoint/2010/main" val="8956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357313" y="333375"/>
            <a:ext cx="7586662" cy="1143000"/>
          </a:xfrm>
        </p:spPr>
        <p:txBody>
          <a:bodyPr>
            <a:normAutofit fontScale="90000"/>
          </a:bodyPr>
          <a:lstStyle/>
          <a:p>
            <a:pPr>
              <a:defRPr/>
            </a:pPr>
            <a:r>
              <a:rPr lang="el-GR" sz="3600" dirty="0"/>
              <a:t>Εφαρμογές </a:t>
            </a:r>
            <a:r>
              <a:rPr lang="el-GR" sz="3600" dirty="0" smtClean="0"/>
              <a:t>Τεχνητής Νοημοσύνης </a:t>
            </a:r>
            <a:r>
              <a:rPr lang="el-GR" sz="3600" dirty="0"/>
              <a:t>στο Διαδίκτυο</a:t>
            </a:r>
            <a:endParaRPr lang="en-GB" sz="3600" dirty="0"/>
          </a:p>
        </p:txBody>
      </p:sp>
      <p:sp>
        <p:nvSpPr>
          <p:cNvPr id="90115" name="Rectangle 3"/>
          <p:cNvSpPr>
            <a:spLocks noGrp="1" noChangeArrowheads="1"/>
          </p:cNvSpPr>
          <p:nvPr>
            <p:ph type="body" idx="1"/>
          </p:nvPr>
        </p:nvSpPr>
        <p:spPr>
          <a:xfrm>
            <a:off x="928688" y="1500188"/>
            <a:ext cx="8026400" cy="4357687"/>
          </a:xfrm>
        </p:spPr>
        <p:txBody>
          <a:bodyPr>
            <a:normAutofit lnSpcReduction="10000"/>
          </a:bodyPr>
          <a:lstStyle/>
          <a:p>
            <a:pPr>
              <a:lnSpc>
                <a:spcPct val="80000"/>
              </a:lnSpc>
            </a:pPr>
            <a:endParaRPr lang="en-GB" altLang="en-US" sz="1400" dirty="0" smtClean="0"/>
          </a:p>
          <a:p>
            <a:pPr>
              <a:lnSpc>
                <a:spcPct val="80000"/>
              </a:lnSpc>
            </a:pPr>
            <a:r>
              <a:rPr lang="en-GB" altLang="en-US" sz="1800" dirty="0" err="1" smtClean="0">
                <a:hlinkClick r:id="rId3"/>
              </a:rPr>
              <a:t>Aibo</a:t>
            </a:r>
            <a:r>
              <a:rPr lang="en-GB" altLang="en-US" sz="1800" dirty="0" smtClean="0">
                <a:hlinkClick r:id="rId3"/>
              </a:rPr>
              <a:t> Dog</a:t>
            </a:r>
            <a:r>
              <a:rPr lang="en-GB" altLang="en-US" sz="1800" dirty="0" smtClean="0"/>
              <a:t> soccer, </a:t>
            </a:r>
            <a:r>
              <a:rPr lang="en-GB" altLang="en-US" sz="1800" dirty="0" smtClean="0">
                <a:hlinkClick r:id="rId4"/>
              </a:rPr>
              <a:t>more material</a:t>
            </a:r>
            <a:r>
              <a:rPr lang="en-GB" altLang="en-US" sz="1800" dirty="0" smtClean="0"/>
              <a:t> </a:t>
            </a:r>
          </a:p>
          <a:p>
            <a:pPr>
              <a:lnSpc>
                <a:spcPct val="80000"/>
              </a:lnSpc>
            </a:pPr>
            <a:r>
              <a:rPr lang="en-GB" altLang="en-US" sz="1800" dirty="0" smtClean="0">
                <a:hlinkClick r:id="rId5"/>
              </a:rPr>
              <a:t>Kismet</a:t>
            </a:r>
            <a:r>
              <a:rPr lang="en-GB" altLang="en-US" sz="1800" dirty="0" smtClean="0"/>
              <a:t>. Watch a movie about emotional robot by C. </a:t>
            </a:r>
            <a:r>
              <a:rPr lang="en-GB" altLang="en-US" sz="1800" dirty="0" err="1" smtClean="0"/>
              <a:t>Breazeal</a:t>
            </a:r>
            <a:r>
              <a:rPr lang="en-GB" altLang="en-US" sz="1800" dirty="0" smtClean="0"/>
              <a:t>. </a:t>
            </a:r>
          </a:p>
          <a:p>
            <a:pPr>
              <a:lnSpc>
                <a:spcPct val="80000"/>
              </a:lnSpc>
            </a:pPr>
            <a:r>
              <a:rPr lang="en-GB" altLang="en-US" sz="1800" dirty="0" err="1" smtClean="0">
                <a:hlinkClick r:id="rId6"/>
              </a:rPr>
              <a:t>Start</a:t>
            </a:r>
            <a:r>
              <a:rPr lang="en-GB" altLang="en-US" sz="1800" dirty="0" err="1" smtClean="0"/>
              <a:t>@AIlab</a:t>
            </a:r>
            <a:r>
              <a:rPr lang="en-GB" altLang="en-US" sz="1800" dirty="0" smtClean="0"/>
              <a:t>, MIT - natural question answering. </a:t>
            </a:r>
          </a:p>
          <a:p>
            <a:pPr>
              <a:lnSpc>
                <a:spcPct val="80000"/>
              </a:lnSpc>
            </a:pPr>
            <a:r>
              <a:rPr lang="en-GB" altLang="en-US" sz="1800" dirty="0" smtClean="0">
                <a:hlinkClick r:id="rId7"/>
              </a:rPr>
              <a:t>UMN tiny </a:t>
            </a:r>
            <a:r>
              <a:rPr lang="en-GB" altLang="en-US" sz="1800" dirty="0" err="1" smtClean="0">
                <a:hlinkClick r:id="rId7"/>
              </a:rPr>
              <a:t>robo</a:t>
            </a:r>
            <a:r>
              <a:rPr lang="en-GB" altLang="en-US" sz="1800" dirty="0" smtClean="0">
                <a:hlinkClick r:id="rId7"/>
              </a:rPr>
              <a:t>-scouts</a:t>
            </a:r>
            <a:r>
              <a:rPr lang="en-GB" altLang="en-US" sz="1800" dirty="0" smtClean="0"/>
              <a:t>. </a:t>
            </a:r>
          </a:p>
          <a:p>
            <a:pPr>
              <a:lnSpc>
                <a:spcPct val="80000"/>
              </a:lnSpc>
            </a:pPr>
            <a:r>
              <a:rPr lang="en-GB" altLang="en-US" sz="1800" dirty="0" err="1" smtClean="0">
                <a:hlinkClick r:id="rId8"/>
              </a:rPr>
              <a:t>BabelFish</a:t>
            </a:r>
            <a:r>
              <a:rPr lang="en-GB" altLang="en-US" sz="1800" dirty="0" smtClean="0"/>
              <a:t> translation. </a:t>
            </a:r>
          </a:p>
          <a:p>
            <a:pPr>
              <a:lnSpc>
                <a:spcPct val="80000"/>
              </a:lnSpc>
            </a:pPr>
            <a:r>
              <a:rPr lang="en-GB" altLang="en-US" sz="1800" dirty="0" smtClean="0">
                <a:hlinkClick r:id="rId9"/>
              </a:rPr>
              <a:t>Hajime Kimura</a:t>
            </a:r>
            <a:r>
              <a:rPr lang="en-GB" altLang="en-US" sz="1800" dirty="0" smtClean="0"/>
              <a:t> Learning to walk from reinforcement. </a:t>
            </a:r>
          </a:p>
          <a:p>
            <a:pPr>
              <a:lnSpc>
                <a:spcPct val="80000"/>
              </a:lnSpc>
            </a:pPr>
            <a:r>
              <a:rPr lang="en-GB" altLang="en-US" sz="1800" dirty="0" smtClean="0">
                <a:hlinkClick r:id="rId10"/>
              </a:rPr>
              <a:t>Modular </a:t>
            </a:r>
            <a:r>
              <a:rPr lang="en-GB" altLang="en-US" sz="1800" dirty="0" err="1" smtClean="0">
                <a:hlinkClick r:id="rId10"/>
              </a:rPr>
              <a:t>Robotics</a:t>
            </a:r>
            <a:r>
              <a:rPr lang="en-GB" altLang="en-US" sz="1800" dirty="0" err="1" smtClean="0"/>
              <a:t>@PARC</a:t>
            </a:r>
            <a:r>
              <a:rPr lang="en-GB" altLang="en-US" sz="1800" dirty="0" smtClean="0"/>
              <a:t> </a:t>
            </a:r>
          </a:p>
          <a:p>
            <a:pPr>
              <a:lnSpc>
                <a:spcPct val="80000"/>
              </a:lnSpc>
            </a:pPr>
            <a:r>
              <a:rPr lang="en-GB" altLang="en-US" sz="1800" dirty="0" smtClean="0">
                <a:hlinkClick r:id="rId11"/>
              </a:rPr>
              <a:t>Elisa</a:t>
            </a:r>
            <a:r>
              <a:rPr lang="en-GB" altLang="en-US" sz="1800" dirty="0" smtClean="0"/>
              <a:t> and Turing test. </a:t>
            </a:r>
          </a:p>
          <a:p>
            <a:pPr>
              <a:lnSpc>
                <a:spcPct val="80000"/>
              </a:lnSpc>
            </a:pPr>
            <a:r>
              <a:rPr lang="en-GB" altLang="en-US" sz="1800" dirty="0" smtClean="0">
                <a:hlinkClick r:id="rId12"/>
              </a:rPr>
              <a:t>TELLME</a:t>
            </a:r>
            <a:r>
              <a:rPr lang="en-GB" altLang="en-US" sz="1800" dirty="0" smtClean="0"/>
              <a:t> 800-555-TELL voice dialog systems for Stock Quotes, Movies and Travel. </a:t>
            </a:r>
          </a:p>
          <a:p>
            <a:pPr>
              <a:lnSpc>
                <a:spcPct val="80000"/>
              </a:lnSpc>
            </a:pPr>
            <a:r>
              <a:rPr lang="en-GB" altLang="en-US" sz="1800" dirty="0" smtClean="0">
                <a:hlinkClick r:id="rId13"/>
              </a:rPr>
              <a:t>Spoken </a:t>
            </a:r>
            <a:r>
              <a:rPr lang="en-GB" altLang="en-US" sz="1800" dirty="0" err="1" smtClean="0">
                <a:hlinkClick r:id="rId13"/>
              </a:rPr>
              <a:t>Language</a:t>
            </a:r>
            <a:r>
              <a:rPr lang="en-GB" altLang="en-US" sz="1800" dirty="0" err="1" smtClean="0"/>
              <a:t>@MIT</a:t>
            </a:r>
            <a:r>
              <a:rPr lang="en-GB" altLang="en-US" sz="1800" dirty="0" smtClean="0"/>
              <a:t> (Victor </a:t>
            </a:r>
            <a:r>
              <a:rPr lang="en-GB" altLang="en-US" sz="1800" dirty="0" err="1" smtClean="0"/>
              <a:t>Zue</a:t>
            </a:r>
            <a:r>
              <a:rPr lang="en-GB" altLang="en-US" sz="1800" dirty="0" smtClean="0"/>
              <a:t>) 1-877-MIT-TALK </a:t>
            </a:r>
          </a:p>
          <a:p>
            <a:pPr>
              <a:lnSpc>
                <a:spcPct val="80000"/>
              </a:lnSpc>
            </a:pPr>
            <a:r>
              <a:rPr lang="en-GB" altLang="en-US" sz="1800" dirty="0" err="1" smtClean="0">
                <a:hlinkClick r:id="rId14"/>
              </a:rPr>
              <a:t>ChatterBox</a:t>
            </a:r>
            <a:r>
              <a:rPr lang="en-GB" altLang="en-US" sz="1800" dirty="0" smtClean="0"/>
              <a:t> challenge. </a:t>
            </a:r>
          </a:p>
          <a:p>
            <a:pPr>
              <a:lnSpc>
                <a:spcPct val="80000"/>
              </a:lnSpc>
            </a:pPr>
            <a:r>
              <a:rPr lang="en-GB" altLang="en-US" sz="1800" dirty="0" smtClean="0"/>
              <a:t>Autonomous driving: </a:t>
            </a:r>
            <a:r>
              <a:rPr lang="en-GB" altLang="en-US" sz="1800" dirty="0" smtClean="0">
                <a:hlinkClick r:id="rId15"/>
              </a:rPr>
              <a:t>No hands across USA</a:t>
            </a:r>
            <a:r>
              <a:rPr lang="en-GB" altLang="en-US" sz="1800" dirty="0" smtClean="0"/>
              <a:t>. </a:t>
            </a:r>
          </a:p>
          <a:p>
            <a:pPr>
              <a:lnSpc>
                <a:spcPct val="80000"/>
              </a:lnSpc>
            </a:pPr>
            <a:r>
              <a:rPr lang="en-GB" altLang="en-US" sz="1800" dirty="0" smtClean="0">
                <a:hlinkClick r:id="rId16"/>
              </a:rPr>
              <a:t>The Golem Project</a:t>
            </a:r>
            <a:r>
              <a:rPr lang="en-GB" altLang="en-US" sz="1800" dirty="0" smtClean="0"/>
              <a:t>. </a:t>
            </a:r>
          </a:p>
          <a:p>
            <a:pPr>
              <a:lnSpc>
                <a:spcPct val="80000"/>
              </a:lnSpc>
            </a:pPr>
            <a:r>
              <a:rPr lang="en-GB" altLang="en-US" sz="1800" dirty="0" smtClean="0">
                <a:hlinkClick r:id="rId17"/>
              </a:rPr>
              <a:t>Deep Blue</a:t>
            </a:r>
            <a:r>
              <a:rPr lang="en-GB" altLang="en-US" sz="1800" dirty="0" smtClean="0"/>
              <a:t> Wins vs Kasparov. </a:t>
            </a:r>
          </a:p>
          <a:p>
            <a:pPr>
              <a:lnSpc>
                <a:spcPct val="80000"/>
              </a:lnSpc>
            </a:pPr>
            <a:r>
              <a:rPr lang="en-GB" altLang="en-US" sz="1800" dirty="0" err="1" smtClean="0">
                <a:hlinkClick r:id="rId18"/>
              </a:rPr>
              <a:t>CMURobots</a:t>
            </a:r>
            <a:r>
              <a:rPr lang="en-GB" altLang="en-US" sz="1800" dirty="0" smtClean="0">
                <a:hlinkClick r:id="rId18"/>
              </a:rPr>
              <a:t> History in 20th century</a:t>
            </a:r>
            <a:r>
              <a:rPr lang="en-GB" altLang="en-US" sz="1800" dirty="0" smtClean="0"/>
              <a:t>. </a:t>
            </a:r>
            <a:endParaRPr lang="el-GR" altLang="en-US" sz="1800" dirty="0" smtClean="0"/>
          </a:p>
          <a:p>
            <a:pPr>
              <a:lnSpc>
                <a:spcPct val="80000"/>
              </a:lnSpc>
            </a:pPr>
            <a:r>
              <a:rPr lang="en-GB" altLang="en-US" sz="1400" dirty="0" smtClean="0">
                <a:hlinkClick r:id="rId19"/>
              </a:rPr>
              <a:t>http://www.eecs.harvard.edu/~pesha/AmazIng.html</a:t>
            </a:r>
            <a:r>
              <a:rPr lang="en-GB" altLang="en-US" sz="1400" dirty="0" smtClean="0"/>
              <a:t/>
            </a:r>
            <a:br>
              <a:rPr lang="en-GB" altLang="en-US" sz="1400" dirty="0" smtClean="0"/>
            </a:br>
            <a:endParaRPr lang="en-GB" altLang="en-US" sz="1400" dirty="0" smtClean="0"/>
          </a:p>
        </p:txBody>
      </p:sp>
    </p:spTree>
    <p:extLst>
      <p:ext uri="{BB962C8B-B14F-4D97-AF65-F5344CB8AC3E}">
        <p14:creationId xmlns:p14="http://schemas.microsoft.com/office/powerpoint/2010/main" val="7712885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357188"/>
            <a:ext cx="7499350" cy="1143000"/>
          </a:xfrm>
        </p:spPr>
        <p:txBody>
          <a:bodyPr>
            <a:normAutofit fontScale="90000"/>
          </a:bodyPr>
          <a:lstStyle/>
          <a:p>
            <a:pPr>
              <a:defRPr/>
            </a:pPr>
            <a:r>
              <a:rPr lang="el-GR" sz="4400" dirty="0" smtClean="0"/>
              <a:t>Γενικές κατηγορίες εκπαιδευτικού λογισμικού &amp; Θεωρίες Μάθησης</a:t>
            </a:r>
            <a:r>
              <a:rPr lang="en-GB" sz="2800" dirty="0"/>
              <a:t/>
            </a:r>
            <a:br>
              <a:rPr lang="en-GB" sz="2800" dirty="0"/>
            </a:br>
            <a:endParaRPr lang="en-GB" kern="0" dirty="0" smtClean="0">
              <a:effectLst/>
            </a:endParaRPr>
          </a:p>
        </p:txBody>
      </p:sp>
      <p:sp>
        <p:nvSpPr>
          <p:cNvPr id="92164"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85DAA02-3782-47BF-83DF-1B329B7044C2}" type="slidenum">
              <a:rPr lang="en-US" altLang="en-US" sz="1200" smtClean="0">
                <a:solidFill>
                  <a:srgbClr val="B5A788"/>
                </a:solidFill>
              </a:rPr>
              <a:pPr>
                <a:spcBef>
                  <a:spcPct val="0"/>
                </a:spcBef>
                <a:buClrTx/>
                <a:buSzTx/>
                <a:buFontTx/>
                <a:buNone/>
              </a:pPr>
              <a:t>41</a:t>
            </a:fld>
            <a:endParaRPr lang="en-US" altLang="en-US" sz="1200" smtClean="0">
              <a:solidFill>
                <a:srgbClr val="B5A788"/>
              </a:solidFill>
            </a:endParaRPr>
          </a:p>
        </p:txBody>
      </p:sp>
      <p:pic>
        <p:nvPicPr>
          <p:cNvPr id="92165"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79388" y="1500188"/>
            <a:ext cx="8964612" cy="4968875"/>
          </a:xfrm>
          <a:noFill/>
        </p:spPr>
      </p:pic>
      <p:sp>
        <p:nvSpPr>
          <p:cNvPr id="92166" name="TextBox 6"/>
          <p:cNvSpPr txBox="1">
            <a:spLocks noChangeArrowheads="1"/>
          </p:cNvSpPr>
          <p:nvPr/>
        </p:nvSpPr>
        <p:spPr bwMode="auto">
          <a:xfrm>
            <a:off x="428625" y="3000375"/>
            <a:ext cx="283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n-US" sz="1800">
                <a:solidFill>
                  <a:srgbClr val="FF0000"/>
                </a:solidFill>
                <a:latin typeface="Arial" panose="020B0604020202020204" pitchFamily="34" charset="0"/>
              </a:rPr>
              <a:t>Λογισμικά κλειστού τύπου</a:t>
            </a:r>
            <a:endParaRPr lang="en-GB" altLang="en-US" sz="1800">
              <a:solidFill>
                <a:srgbClr val="FF0000"/>
              </a:solidFill>
              <a:latin typeface="Arial" panose="020B0604020202020204" pitchFamily="34" charset="0"/>
            </a:endParaRPr>
          </a:p>
        </p:txBody>
      </p:sp>
      <p:sp>
        <p:nvSpPr>
          <p:cNvPr id="92167" name="TextBox 7"/>
          <p:cNvSpPr txBox="1">
            <a:spLocks noChangeArrowheads="1"/>
          </p:cNvSpPr>
          <p:nvPr/>
        </p:nvSpPr>
        <p:spPr bwMode="auto">
          <a:xfrm>
            <a:off x="5286375" y="2928938"/>
            <a:ext cx="284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n-US" sz="1800">
                <a:solidFill>
                  <a:srgbClr val="FF0000"/>
                </a:solidFill>
                <a:latin typeface="Arial" panose="020B0604020202020204" pitchFamily="34" charset="0"/>
              </a:rPr>
              <a:t>Λογισμικά ανοικτού τύπου</a:t>
            </a:r>
            <a:endParaRPr lang="en-GB" altLang="en-US" sz="1800">
              <a:solidFill>
                <a:srgbClr val="FF0000"/>
              </a:solidFill>
              <a:latin typeface="Arial" panose="020B0604020202020204" pitchFamily="34" charset="0"/>
            </a:endParaRPr>
          </a:p>
        </p:txBody>
      </p:sp>
      <p:sp>
        <p:nvSpPr>
          <p:cNvPr id="8" name="Oval 7"/>
          <p:cNvSpPr/>
          <p:nvPr/>
        </p:nvSpPr>
        <p:spPr>
          <a:xfrm rot="20020233">
            <a:off x="1428750" y="3019425"/>
            <a:ext cx="2268538" cy="3571875"/>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3099048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729600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145889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lstStyle/>
          <a:p>
            <a:pPr marL="0" indent="0">
              <a:buNone/>
            </a:pPr>
            <a:r>
              <a:rPr lang="en-US" sz="2800" dirty="0" smtClean="0"/>
              <a:t>Copyright</a:t>
            </a:r>
            <a:r>
              <a:rPr lang="el-GR" sz="2800" dirty="0" smtClean="0"/>
              <a:t> Πανεπιστήμιο Πατρών, Βασίλειος Κόμης. «Τεχνολογία </a:t>
            </a:r>
            <a:r>
              <a:rPr lang="el-GR" sz="2800" dirty="0" smtClean="0"/>
              <a:t>της </a:t>
            </a:r>
            <a:r>
              <a:rPr lang="el-GR" sz="2800" dirty="0" smtClean="0"/>
              <a:t>Πληροφορίας και των Επικοινωνιών στην Εκπαίδευση: </a:t>
            </a:r>
            <a:r>
              <a:rPr lang="el-GR" sz="2800" dirty="0" smtClean="0"/>
              <a:t>Θεωρίες </a:t>
            </a:r>
            <a:r>
              <a:rPr lang="el-GR" sz="2800" dirty="0"/>
              <a:t>Μάθησης και ΤΠΕ: </a:t>
            </a:r>
          </a:p>
          <a:p>
            <a:pPr marL="0" indent="0">
              <a:buNone/>
            </a:pPr>
            <a:r>
              <a:rPr lang="el-GR" sz="2800" dirty="0"/>
              <a:t>Γνωστική </a:t>
            </a:r>
            <a:r>
              <a:rPr lang="el-GR" sz="2800" dirty="0" smtClean="0"/>
              <a:t>Ψυχολογία</a:t>
            </a:r>
            <a:r>
              <a:rPr lang="el-GR" sz="2800" dirty="0" smtClean="0"/>
              <a:t>». </a:t>
            </a:r>
            <a:r>
              <a:rPr lang="el-GR" sz="2800" dirty="0" smtClean="0"/>
              <a:t>Έκδοση: 1.0. Πάτρα, 2015.</a:t>
            </a:r>
          </a:p>
          <a:p>
            <a:pPr marL="0" indent="0">
              <a:buNone/>
            </a:pPr>
            <a:endParaRPr lang="el-GR" sz="2800" dirty="0" smtClean="0"/>
          </a:p>
          <a:p>
            <a:pPr marL="0" indent="0">
              <a:buNone/>
            </a:pPr>
            <a:r>
              <a:rPr lang="el-GR" sz="2800" dirty="0" smtClean="0"/>
              <a:t>Διαθέσιμο από τη δικτυακή διεύθυνση:</a:t>
            </a:r>
          </a:p>
          <a:p>
            <a:pPr marL="0" indent="0">
              <a:buNone/>
            </a:pPr>
            <a:r>
              <a:rPr lang="en-US" sz="2800" dirty="0"/>
              <a:t>https://eclass.upatras.gr/courses/PN1400/</a:t>
            </a:r>
            <a:endParaRPr lang="el-GR" sz="2800" dirty="0" smtClean="0"/>
          </a:p>
          <a:p>
            <a:pPr marL="0" indent="0">
              <a:buNone/>
            </a:pPr>
            <a:endParaRPr lang="el-GR" dirty="0"/>
          </a:p>
        </p:txBody>
      </p:sp>
    </p:spTree>
    <p:extLst>
      <p:ext uri="{BB962C8B-B14F-4D97-AF65-F5344CB8AC3E}">
        <p14:creationId xmlns:p14="http://schemas.microsoft.com/office/powerpoint/2010/main" val="16650579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a:xfrm>
            <a:off x="467544" y="1628800"/>
            <a:ext cx="8229600" cy="4525963"/>
          </a:xfrm>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954" y="2784045"/>
            <a:ext cx="1302442" cy="50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5266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07</a:t>
            </a:r>
            <a:r>
              <a:rPr lang="el-GR" baseline="30000" dirty="0" smtClean="0"/>
              <a:t>ης</a:t>
            </a:r>
            <a:r>
              <a:rPr lang="el-GR" dirty="0" smtClean="0"/>
              <a:t>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744449" y="54864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2699" y="5743199"/>
            <a:ext cx="1302442" cy="50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021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lstStyle/>
          <a:p>
            <a:pPr eaLnBrk="1" fontAlgn="auto" hangingPunct="1">
              <a:spcAft>
                <a:spcPts val="0"/>
              </a:spcAft>
              <a:defRPr/>
            </a:pPr>
            <a:r>
              <a:rPr lang="el-GR" dirty="0" smtClean="0"/>
              <a:t>Έννοιες – Κλειδιά</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04535059"/>
              </p:ext>
            </p:extLst>
          </p:nvPr>
        </p:nvGraphicFramePr>
        <p:xfrm>
          <a:off x="838201" y="1143001"/>
          <a:ext cx="7848600" cy="5120652"/>
        </p:xfrm>
        <a:graphic>
          <a:graphicData uri="http://schemas.openxmlformats.org/drawingml/2006/table">
            <a:tbl>
              <a:tblPr firstRow="1" bandRow="1">
                <a:tableStyleId>{8A107856-5554-42FB-B03E-39F5DBC370BA}</a:tableStyleId>
              </a:tblPr>
              <a:tblGrid>
                <a:gridCol w="3924300"/>
                <a:gridCol w="3924300"/>
              </a:tblGrid>
              <a:tr h="4800600">
                <a:tc>
                  <a:txBody>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Εκπαιδευτικό λογισμικό</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smtClean="0">
                          <a:solidFill>
                            <a:schemeClr val="dk1"/>
                          </a:solidFill>
                          <a:latin typeface="+mn-lt"/>
                          <a:ea typeface="+mn-ea"/>
                          <a:cs typeface="+mn-cs"/>
                        </a:rPr>
                        <a:t>Γνωστική ψυχολογία</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smtClean="0">
                          <a:solidFill>
                            <a:schemeClr val="dk1"/>
                          </a:solidFill>
                          <a:latin typeface="+mn-lt"/>
                          <a:ea typeface="+mn-ea"/>
                          <a:cs typeface="+mn-cs"/>
                        </a:rPr>
                        <a:t>Γνωστικές θεωρίες</a:t>
                      </a:r>
                    </a:p>
                    <a:p>
                      <a:pPr lvl="0">
                        <a:lnSpc>
                          <a:spcPct val="150000"/>
                        </a:lnSpc>
                        <a:buFont typeface="Arial" pitchFamily="34" charset="0"/>
                        <a:buChar char="•"/>
                      </a:pPr>
                      <a:r>
                        <a:rPr kumimoji="0" lang="el-GR" sz="2000" b="1" kern="1200" dirty="0" smtClean="0">
                          <a:solidFill>
                            <a:schemeClr val="dk1"/>
                          </a:solidFill>
                          <a:latin typeface="+mn-lt"/>
                          <a:ea typeface="+mn-ea"/>
                          <a:cs typeface="+mn-cs"/>
                        </a:rPr>
                        <a:t>Τεχνητή Νοημοσύνη </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smtClean="0">
                          <a:solidFill>
                            <a:schemeClr val="dk1"/>
                          </a:solidFill>
                          <a:latin typeface="+mn-lt"/>
                          <a:ea typeface="+mn-ea"/>
                          <a:cs typeface="+mn-cs"/>
                        </a:rPr>
                        <a:t>Επεξεργασία της πληροφορίας </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err="1" smtClean="0">
                          <a:solidFill>
                            <a:schemeClr val="dk1"/>
                          </a:solidFill>
                          <a:latin typeface="+mn-lt"/>
                          <a:ea typeface="+mn-ea"/>
                          <a:cs typeface="+mn-cs"/>
                        </a:rPr>
                        <a:t>Συνδεσιασμός</a:t>
                      </a:r>
                      <a:endParaRPr kumimoji="0" lang="el-GR"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smtClean="0">
                          <a:solidFill>
                            <a:schemeClr val="dk1"/>
                          </a:solidFill>
                          <a:latin typeface="+mn-lt"/>
                          <a:ea typeface="+mn-ea"/>
                          <a:cs typeface="+mn-cs"/>
                        </a:rPr>
                        <a:t>Γνώσεις</a:t>
                      </a:r>
                    </a:p>
                    <a:p>
                      <a:pPr lvl="1">
                        <a:lnSpc>
                          <a:spcPct val="150000"/>
                        </a:lnSpc>
                        <a:buFont typeface="Arial" pitchFamily="34" charset="0"/>
                        <a:buChar char="•"/>
                      </a:pPr>
                      <a:r>
                        <a:rPr kumimoji="0" lang="el-GR" sz="2000" b="1" kern="1200" dirty="0" smtClean="0">
                          <a:solidFill>
                            <a:schemeClr val="dk1"/>
                          </a:solidFill>
                          <a:latin typeface="+mn-lt"/>
                          <a:ea typeface="+mn-ea"/>
                          <a:cs typeface="+mn-cs"/>
                        </a:rPr>
                        <a:t> Δηλωτικές γνώσεις</a:t>
                      </a:r>
                    </a:p>
                    <a:p>
                      <a:pPr lvl="1">
                        <a:lnSpc>
                          <a:spcPct val="150000"/>
                        </a:lnSpc>
                        <a:buFont typeface="Arial" pitchFamily="34" charset="0"/>
                        <a:buChar char="•"/>
                      </a:pPr>
                      <a:r>
                        <a:rPr kumimoji="0" lang="el-GR" sz="2000" b="1" kern="1200" dirty="0" smtClean="0">
                          <a:solidFill>
                            <a:schemeClr val="dk1"/>
                          </a:solidFill>
                          <a:latin typeface="+mn-lt"/>
                          <a:ea typeface="+mn-ea"/>
                          <a:cs typeface="+mn-cs"/>
                        </a:rPr>
                        <a:t>Διαδικαστικές γνώσεις</a:t>
                      </a:r>
                    </a:p>
                    <a:p>
                      <a:pPr lvl="0">
                        <a:lnSpc>
                          <a:spcPct val="150000"/>
                        </a:lnSpc>
                        <a:buFont typeface="Arial" pitchFamily="34" charset="0"/>
                        <a:buChar char="•"/>
                      </a:pPr>
                      <a:r>
                        <a:rPr kumimoji="0" lang="el-GR" sz="2000" b="1" kern="1200" dirty="0" smtClean="0">
                          <a:solidFill>
                            <a:schemeClr val="dk1"/>
                          </a:solidFill>
                          <a:latin typeface="+mn-lt"/>
                          <a:ea typeface="+mn-ea"/>
                          <a:cs typeface="+mn-cs"/>
                        </a:rPr>
                        <a:t>Αναπαραστάσεις</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endParaRPr lang="en-GB" sz="2000" dirty="0"/>
                    </a:p>
                  </a:txBody>
                  <a:tcPr marT="45726" marB="45726"/>
                </a:tc>
                <a:tc>
                  <a:txBody>
                    <a:bodyPr/>
                    <a:lstStyle/>
                    <a:p>
                      <a:pPr lvl="0">
                        <a:lnSpc>
                          <a:spcPct val="150000"/>
                        </a:lnSpc>
                        <a:buFont typeface="Arial" pitchFamily="34" charset="0"/>
                        <a:buChar char="•"/>
                      </a:pPr>
                      <a:r>
                        <a:rPr kumimoji="0" lang="el-GR" sz="2000" b="1" kern="1200" dirty="0" smtClean="0">
                          <a:solidFill>
                            <a:schemeClr val="dk1"/>
                          </a:solidFill>
                          <a:latin typeface="+mn-lt"/>
                          <a:ea typeface="+mn-ea"/>
                          <a:cs typeface="+mn-cs"/>
                        </a:rPr>
                        <a:t>Έμπειρο Σύστημα</a:t>
                      </a:r>
                    </a:p>
                    <a:p>
                      <a:pPr lvl="0">
                        <a:lnSpc>
                          <a:spcPct val="150000"/>
                        </a:lnSpc>
                        <a:buFont typeface="Arial" pitchFamily="34" charset="0"/>
                        <a:buChar char="•"/>
                      </a:pPr>
                      <a:r>
                        <a:rPr kumimoji="0" lang="el-GR" sz="2000" b="1" kern="1200" dirty="0" smtClean="0">
                          <a:solidFill>
                            <a:schemeClr val="dk1"/>
                          </a:solidFill>
                          <a:latin typeface="+mn-lt"/>
                          <a:ea typeface="+mn-ea"/>
                          <a:cs typeface="+mn-cs"/>
                        </a:rPr>
                        <a:t>Έμπειρο</a:t>
                      </a:r>
                      <a:r>
                        <a:rPr kumimoji="0" lang="el-GR" sz="2000" b="1" kern="1200" baseline="0" dirty="0" smtClean="0">
                          <a:solidFill>
                            <a:schemeClr val="dk1"/>
                          </a:solidFill>
                          <a:latin typeface="+mn-lt"/>
                          <a:ea typeface="+mn-ea"/>
                          <a:cs typeface="+mn-cs"/>
                        </a:rPr>
                        <a:t> διδακτικό σύστημα</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Νευρωνικά δίκτυα</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endParaRPr lang="en-GB" sz="2000" dirty="0"/>
                    </a:p>
                  </a:txBody>
                  <a:tcPr marT="45726" marB="45726"/>
                </a:tc>
              </a:tr>
            </a:tbl>
          </a:graphicData>
        </a:graphic>
      </p:graphicFrame>
      <p:sp>
        <p:nvSpPr>
          <p:cNvPr id="18444"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5E4B157-7601-4C74-8493-FC6E7369A8D8}" type="slidenum">
              <a:rPr lang="en-US" altLang="en-US" sz="1200" smtClean="0">
                <a:solidFill>
                  <a:srgbClr val="B5A788"/>
                </a:solidFill>
              </a:rPr>
              <a:pPr>
                <a:spcBef>
                  <a:spcPct val="0"/>
                </a:spcBef>
                <a:buClrTx/>
                <a:buSzTx/>
                <a:buFontTx/>
                <a:buNone/>
              </a:pPr>
              <a:t>5</a:t>
            </a:fld>
            <a:endParaRPr lang="en-US" altLang="en-US" sz="1200" smtClean="0">
              <a:solidFill>
                <a:srgbClr val="B5A788"/>
              </a:solidFill>
            </a:endParaRPr>
          </a:p>
        </p:txBody>
      </p:sp>
    </p:spTree>
    <p:extLst>
      <p:ext uri="{BB962C8B-B14F-4D97-AF65-F5344CB8AC3E}">
        <p14:creationId xmlns:p14="http://schemas.microsoft.com/office/powerpoint/2010/main" val="339511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b="1" dirty="0" smtClean="0"/>
              <a:t>Μοντέλα μάθησης</a:t>
            </a:r>
            <a:endParaRPr lang="en-GB" dirty="0"/>
          </a:p>
        </p:txBody>
      </p:sp>
      <p:sp>
        <p:nvSpPr>
          <p:cNvPr id="20483" name="Content Placeholder 2"/>
          <p:cNvSpPr>
            <a:spLocks noGrp="1"/>
          </p:cNvSpPr>
          <p:nvPr>
            <p:ph idx="1"/>
          </p:nvPr>
        </p:nvSpPr>
        <p:spPr>
          <a:xfrm>
            <a:off x="685800" y="1447800"/>
            <a:ext cx="8248651" cy="4910138"/>
          </a:xfrm>
        </p:spPr>
        <p:txBody>
          <a:bodyPr/>
          <a:lstStyle/>
          <a:p>
            <a:r>
              <a:rPr lang="el-GR" altLang="en-US" sz="2800" dirty="0" smtClean="0"/>
              <a:t>Την ανάπτυξη εκπαιδευτικού λογισμικού επιδρούν  οι ακόλουθες ψυχολογικές θεωρίες</a:t>
            </a:r>
          </a:p>
          <a:p>
            <a:pPr lvl="1"/>
            <a:r>
              <a:rPr lang="el-GR" altLang="en-US" sz="2400" dirty="0" smtClean="0"/>
              <a:t>ο </a:t>
            </a:r>
            <a:r>
              <a:rPr lang="el-GR" altLang="en-US" sz="2400" b="1" i="1" dirty="0" smtClean="0"/>
              <a:t>συμπεριφορισμός</a:t>
            </a:r>
            <a:r>
              <a:rPr lang="el-GR" altLang="en-US" sz="2400" dirty="0" smtClean="0"/>
              <a:t> (</a:t>
            </a:r>
            <a:r>
              <a:rPr lang="el-GR" altLang="en-US" sz="2400" dirty="0" err="1" smtClean="0"/>
              <a:t>behaviorism</a:t>
            </a:r>
            <a:r>
              <a:rPr lang="el-GR" altLang="en-US" sz="2400" dirty="0" smtClean="0"/>
              <a:t>)</a:t>
            </a:r>
          </a:p>
          <a:p>
            <a:pPr lvl="2"/>
            <a:r>
              <a:rPr lang="en-GB" altLang="en-US" sz="2000" dirty="0" smtClean="0"/>
              <a:t>Pavlov, Skinner, Crowder, </a:t>
            </a:r>
            <a:r>
              <a:rPr lang="fr-FR" altLang="en-US" sz="2000" dirty="0" smtClean="0"/>
              <a:t>Gagné</a:t>
            </a:r>
            <a:endParaRPr lang="el-GR" altLang="en-US" sz="2000" dirty="0" smtClean="0"/>
          </a:p>
          <a:p>
            <a:pPr lvl="1"/>
            <a:r>
              <a:rPr lang="el-GR" altLang="en-US" sz="2400" dirty="0" smtClean="0"/>
              <a:t>η </a:t>
            </a:r>
            <a:r>
              <a:rPr lang="el-GR" altLang="en-US" sz="2400" b="1" dirty="0" smtClean="0"/>
              <a:t>γνωστική ψυχολογία </a:t>
            </a:r>
            <a:r>
              <a:rPr lang="el-GR" altLang="en-US" sz="2400" dirty="0" smtClean="0"/>
              <a:t>(</a:t>
            </a:r>
            <a:r>
              <a:rPr lang="en-GB" altLang="en-US" sz="2400" dirty="0" smtClean="0"/>
              <a:t>cognitive psychology</a:t>
            </a:r>
            <a:r>
              <a:rPr lang="el-GR" altLang="en-US" sz="2400" dirty="0" smtClean="0"/>
              <a:t>)</a:t>
            </a:r>
            <a:endParaRPr lang="en-GB" altLang="en-US" sz="2400" dirty="0" smtClean="0"/>
          </a:p>
          <a:p>
            <a:pPr lvl="2"/>
            <a:r>
              <a:rPr lang="en-GB" altLang="en-US" sz="2000" dirty="0" smtClean="0"/>
              <a:t>Newell, Simon,  Anderson </a:t>
            </a:r>
          </a:p>
          <a:p>
            <a:pPr lvl="1"/>
            <a:r>
              <a:rPr lang="el-GR" altLang="en-US" sz="2400" dirty="0" smtClean="0"/>
              <a:t>ο </a:t>
            </a:r>
            <a:r>
              <a:rPr lang="el-GR" altLang="en-US" sz="2400" b="1" i="1" dirty="0" err="1" smtClean="0"/>
              <a:t>εποικοδομισμός</a:t>
            </a:r>
            <a:r>
              <a:rPr lang="el-GR" altLang="en-US" sz="2400" dirty="0" smtClean="0"/>
              <a:t> (</a:t>
            </a:r>
            <a:r>
              <a:rPr lang="el-GR" altLang="en-US" sz="2400" dirty="0" err="1" smtClean="0"/>
              <a:t>constructivism</a:t>
            </a:r>
            <a:r>
              <a:rPr lang="el-GR" altLang="en-US" sz="2400" dirty="0" smtClean="0"/>
              <a:t>)</a:t>
            </a:r>
            <a:endParaRPr lang="fr-FR" altLang="en-US" sz="2400" dirty="0" smtClean="0"/>
          </a:p>
          <a:p>
            <a:pPr lvl="2"/>
            <a:r>
              <a:rPr lang="fr-FR" altLang="en-US" sz="2000" dirty="0" smtClean="0"/>
              <a:t>Piaget</a:t>
            </a:r>
            <a:r>
              <a:rPr lang="en-GB" altLang="en-US" sz="2000" dirty="0" smtClean="0"/>
              <a:t>, </a:t>
            </a:r>
            <a:r>
              <a:rPr lang="en-GB" altLang="en-US" sz="2000" dirty="0" err="1" smtClean="0"/>
              <a:t>Papert</a:t>
            </a:r>
            <a:r>
              <a:rPr lang="en-GB" altLang="en-US" sz="2000" dirty="0" smtClean="0"/>
              <a:t>, Bruner</a:t>
            </a:r>
            <a:endParaRPr lang="el-GR" altLang="en-US" sz="2000" dirty="0" smtClean="0"/>
          </a:p>
          <a:p>
            <a:pPr lvl="1"/>
            <a:r>
              <a:rPr lang="el-GR" altLang="en-US" dirty="0" smtClean="0"/>
              <a:t> </a:t>
            </a:r>
            <a:r>
              <a:rPr lang="el-GR" altLang="en-US" sz="2400" dirty="0" smtClean="0"/>
              <a:t>οι </a:t>
            </a:r>
            <a:r>
              <a:rPr lang="el-GR" altLang="en-US" sz="2400" b="1" i="1" dirty="0" err="1" smtClean="0"/>
              <a:t>κοινωνικοπολιτισμικές</a:t>
            </a:r>
            <a:r>
              <a:rPr lang="el-GR" altLang="en-US" sz="2400" b="1" dirty="0" smtClean="0"/>
              <a:t> </a:t>
            </a:r>
            <a:r>
              <a:rPr lang="el-GR" altLang="en-US" sz="2400" dirty="0" smtClean="0"/>
              <a:t>(</a:t>
            </a:r>
            <a:r>
              <a:rPr lang="en-US" altLang="en-US" sz="2400" dirty="0" smtClean="0"/>
              <a:t>sociocultural</a:t>
            </a:r>
            <a:r>
              <a:rPr lang="el-GR" altLang="en-US" sz="2400" dirty="0" smtClean="0"/>
              <a:t>) ή</a:t>
            </a:r>
            <a:r>
              <a:rPr lang="el-GR" altLang="en-US" sz="2400" b="1" dirty="0" smtClean="0"/>
              <a:t> </a:t>
            </a:r>
            <a:r>
              <a:rPr lang="el-GR" altLang="en-US" sz="2400" b="1" i="1" dirty="0" err="1" smtClean="0"/>
              <a:t>ιστορικοπολιτισμικές</a:t>
            </a:r>
            <a:r>
              <a:rPr lang="el-GR" altLang="en-US" sz="2400" b="1" dirty="0" smtClean="0"/>
              <a:t> </a:t>
            </a:r>
            <a:r>
              <a:rPr lang="el-GR" altLang="en-US" sz="2400" dirty="0" smtClean="0"/>
              <a:t>(</a:t>
            </a:r>
            <a:r>
              <a:rPr lang="en-US" altLang="en-US" sz="2400" dirty="0" err="1" smtClean="0"/>
              <a:t>historicocultural</a:t>
            </a:r>
            <a:r>
              <a:rPr lang="el-GR" altLang="en-US" sz="2400" dirty="0" smtClean="0"/>
              <a:t>) </a:t>
            </a:r>
            <a:r>
              <a:rPr lang="el-GR" altLang="en-US" sz="2400" b="1" i="1" dirty="0" smtClean="0"/>
              <a:t>προσεγγίσεις</a:t>
            </a:r>
            <a:r>
              <a:rPr lang="el-GR" altLang="en-US" sz="2400" dirty="0" smtClean="0"/>
              <a:t>.</a:t>
            </a:r>
            <a:endParaRPr lang="en-GB" altLang="en-US" sz="2400" dirty="0" smtClean="0"/>
          </a:p>
          <a:p>
            <a:pPr lvl="2"/>
            <a:r>
              <a:rPr lang="en-GB" altLang="en-US" sz="2000" dirty="0" smtClean="0"/>
              <a:t>Vygotsky, Luria,</a:t>
            </a:r>
            <a:r>
              <a:rPr lang="el-GR" altLang="en-US" sz="2000" dirty="0" smtClean="0"/>
              <a:t> </a:t>
            </a:r>
            <a:r>
              <a:rPr lang="en-GB" altLang="en-US" sz="2000" dirty="0" err="1" smtClean="0"/>
              <a:t>Leontiev</a:t>
            </a:r>
            <a:r>
              <a:rPr lang="en-GB" altLang="en-US" sz="2000" dirty="0" smtClean="0"/>
              <a:t>, Bruner</a:t>
            </a:r>
          </a:p>
        </p:txBody>
      </p:sp>
      <p:sp>
        <p:nvSpPr>
          <p:cNvPr id="2048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7E2DA63-8892-4191-9FE6-91632C1FF4A4}" type="slidenum">
              <a:rPr lang="en-US" altLang="en-US" sz="1200" smtClean="0">
                <a:solidFill>
                  <a:srgbClr val="B5A788"/>
                </a:solidFill>
              </a:rPr>
              <a:pPr>
                <a:spcBef>
                  <a:spcPct val="0"/>
                </a:spcBef>
                <a:buClrTx/>
                <a:buSzTx/>
                <a:buFontTx/>
                <a:buNone/>
              </a:pPr>
              <a:t>6</a:t>
            </a:fld>
            <a:endParaRPr lang="en-US" altLang="en-US" sz="1200" smtClean="0">
              <a:solidFill>
                <a:srgbClr val="B5A788"/>
              </a:solidFill>
            </a:endParaRPr>
          </a:p>
        </p:txBody>
      </p:sp>
      <p:sp>
        <p:nvSpPr>
          <p:cNvPr id="7" name="Rectangle 6"/>
          <p:cNvSpPr/>
          <p:nvPr/>
        </p:nvSpPr>
        <p:spPr bwMode="auto">
          <a:xfrm>
            <a:off x="1357313" y="3214688"/>
            <a:ext cx="7500937" cy="1714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487" name="TextBox 8"/>
          <p:cNvSpPr txBox="1">
            <a:spLocks noChangeArrowheads="1"/>
          </p:cNvSpPr>
          <p:nvPr/>
        </p:nvSpPr>
        <p:spPr bwMode="auto">
          <a:xfrm>
            <a:off x="71438" y="3719513"/>
            <a:ext cx="12842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n-US" sz="1800" dirty="0">
                <a:solidFill>
                  <a:srgbClr val="FF0000"/>
                </a:solidFill>
                <a:latin typeface="Arial" panose="020B0604020202020204" pitchFamily="34" charset="0"/>
              </a:rPr>
              <a:t>Γνωστικές </a:t>
            </a:r>
          </a:p>
          <a:p>
            <a:pPr algn="ctr" eaLnBrk="1" hangingPunct="1">
              <a:spcBef>
                <a:spcPct val="0"/>
              </a:spcBef>
              <a:buClrTx/>
              <a:buSzTx/>
              <a:buFontTx/>
              <a:buNone/>
            </a:pPr>
            <a:r>
              <a:rPr lang="el-GR" altLang="en-US" sz="1800" dirty="0">
                <a:solidFill>
                  <a:srgbClr val="FF0000"/>
                </a:solidFill>
                <a:latin typeface="Arial" panose="020B0604020202020204" pitchFamily="34" charset="0"/>
              </a:rPr>
              <a:t>θεωρίες</a:t>
            </a:r>
            <a:endParaRPr lang="en-GB" altLang="en-US" sz="1800" dirty="0">
              <a:solidFill>
                <a:srgbClr val="FF0000"/>
              </a:solidFill>
              <a:latin typeface="Arial" panose="020B0604020202020204" pitchFamily="34" charset="0"/>
            </a:endParaRPr>
          </a:p>
          <a:p>
            <a:pPr eaLnBrk="1" hangingPunct="1">
              <a:spcBef>
                <a:spcPct val="0"/>
              </a:spcBef>
              <a:buClrTx/>
              <a:buSzTx/>
              <a:buFontTx/>
              <a:buNone/>
            </a:pPr>
            <a:endParaRPr lang="en-GB" altLang="en-US" sz="1800" dirty="0">
              <a:latin typeface="Arial" panose="020B0604020202020204" pitchFamily="34" charset="0"/>
            </a:endParaRPr>
          </a:p>
        </p:txBody>
      </p:sp>
    </p:spTree>
    <p:extLst>
      <p:ext uri="{BB962C8B-B14F-4D97-AF65-F5344CB8AC3E}">
        <p14:creationId xmlns:p14="http://schemas.microsoft.com/office/powerpoint/2010/main" val="3032789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b="1" dirty="0" smtClean="0"/>
              <a:t>Γνωστική Ψυχολογία</a:t>
            </a:r>
            <a:endParaRPr lang="en-GB" b="1" dirty="0"/>
          </a:p>
        </p:txBody>
      </p:sp>
      <p:sp>
        <p:nvSpPr>
          <p:cNvPr id="22531" name="Content Placeholder 2"/>
          <p:cNvSpPr>
            <a:spLocks noGrp="1"/>
          </p:cNvSpPr>
          <p:nvPr>
            <p:ph idx="1"/>
          </p:nvPr>
        </p:nvSpPr>
        <p:spPr/>
        <p:txBody>
          <a:bodyPr/>
          <a:lstStyle/>
          <a:p>
            <a:r>
              <a:rPr lang="el-GR" altLang="en-US" dirty="0" smtClean="0"/>
              <a:t>Η θεωρία επεξεργασίας της πληροφορίας</a:t>
            </a:r>
          </a:p>
          <a:p>
            <a:r>
              <a:rPr lang="el-GR" altLang="en-US" dirty="0" smtClean="0"/>
              <a:t>Το </a:t>
            </a:r>
            <a:r>
              <a:rPr lang="el-GR" altLang="en-US" b="1" dirty="0" smtClean="0">
                <a:solidFill>
                  <a:srgbClr val="FF0000"/>
                </a:solidFill>
              </a:rPr>
              <a:t>γνωστικό σύστημα </a:t>
            </a:r>
            <a:r>
              <a:rPr lang="el-GR" altLang="en-US" dirty="0" smtClean="0"/>
              <a:t>λειτουργεί ως σύστημα επεξεργασίας της πληροφορίας</a:t>
            </a:r>
          </a:p>
          <a:p>
            <a:r>
              <a:rPr lang="el-GR" altLang="en-US" b="1" dirty="0" smtClean="0">
                <a:solidFill>
                  <a:srgbClr val="FF0000"/>
                </a:solidFill>
              </a:rPr>
              <a:t>Υπολογιστής</a:t>
            </a:r>
            <a:r>
              <a:rPr lang="el-GR" altLang="en-US" b="1" dirty="0" smtClean="0"/>
              <a:t> </a:t>
            </a:r>
            <a:r>
              <a:rPr lang="el-GR" altLang="en-US" dirty="0" smtClean="0"/>
              <a:t>είναι το τεχνολογικό αντίστοιχο του </a:t>
            </a:r>
            <a:r>
              <a:rPr lang="el-GR" altLang="en-US" b="1" dirty="0" smtClean="0">
                <a:solidFill>
                  <a:srgbClr val="FF0000"/>
                </a:solidFill>
              </a:rPr>
              <a:t>εγκεφάλου</a:t>
            </a:r>
          </a:p>
          <a:p>
            <a:r>
              <a:rPr lang="el-GR" altLang="en-US" dirty="0" smtClean="0"/>
              <a:t>Βασική εφαρμογή: Τεχνητή Νοημοσύνη</a:t>
            </a:r>
            <a:endParaRPr lang="en-GB" altLang="en-US" dirty="0" smtClean="0"/>
          </a:p>
        </p:txBody>
      </p:sp>
      <p:sp>
        <p:nvSpPr>
          <p:cNvPr id="2253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CE57F3F-CFC5-44BD-8DE4-D84E0D16ACDA}" type="slidenum">
              <a:rPr lang="en-US" altLang="en-US" sz="1200" smtClean="0">
                <a:solidFill>
                  <a:srgbClr val="B5A788"/>
                </a:solidFill>
              </a:rPr>
              <a:pPr>
                <a:spcBef>
                  <a:spcPct val="0"/>
                </a:spcBef>
                <a:buClrTx/>
                <a:buSzTx/>
                <a:buFontTx/>
                <a:buNone/>
              </a:pPr>
              <a:t>7</a:t>
            </a:fld>
            <a:endParaRPr lang="en-US" altLang="en-US" sz="1200" smtClean="0">
              <a:solidFill>
                <a:srgbClr val="B5A788"/>
              </a:solidFill>
            </a:endParaRPr>
          </a:p>
        </p:txBody>
      </p:sp>
    </p:spTree>
    <p:extLst>
      <p:ext uri="{BB962C8B-B14F-4D97-AF65-F5344CB8AC3E}">
        <p14:creationId xmlns:p14="http://schemas.microsoft.com/office/powerpoint/2010/main" val="4095446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04801" y="476250"/>
            <a:ext cx="8839200" cy="1143000"/>
          </a:xfrm>
        </p:spPr>
        <p:txBody>
          <a:bodyPr>
            <a:noAutofit/>
          </a:bodyPr>
          <a:lstStyle/>
          <a:p>
            <a:pPr>
              <a:defRPr/>
            </a:pPr>
            <a:r>
              <a:rPr lang="el-GR" sz="4000" b="1" dirty="0">
                <a:effectLst/>
              </a:rPr>
              <a:t>Τι είναι μάθηση στη θεωρία επεξεργασίας της </a:t>
            </a:r>
            <a:r>
              <a:rPr lang="el-GR" sz="4000" b="1" dirty="0" smtClean="0">
                <a:effectLst/>
              </a:rPr>
              <a:t>πληροφορίας</a:t>
            </a:r>
            <a:endParaRPr lang="en-GB" sz="4000" b="1" dirty="0">
              <a:effectLst/>
            </a:endParaRPr>
          </a:p>
        </p:txBody>
      </p:sp>
      <p:sp>
        <p:nvSpPr>
          <p:cNvPr id="24580" name="Rectangle 3"/>
          <p:cNvSpPr>
            <a:spLocks noGrp="1" noChangeArrowheads="1"/>
          </p:cNvSpPr>
          <p:nvPr>
            <p:ph type="body" idx="1"/>
          </p:nvPr>
        </p:nvSpPr>
        <p:spPr>
          <a:xfrm>
            <a:off x="609600" y="1828800"/>
            <a:ext cx="8318500" cy="3743325"/>
          </a:xfrm>
        </p:spPr>
        <p:txBody>
          <a:bodyPr>
            <a:normAutofit/>
          </a:bodyPr>
          <a:lstStyle/>
          <a:p>
            <a:r>
              <a:rPr lang="el-GR" altLang="en-US" dirty="0" smtClean="0"/>
              <a:t>Η μάθηση συνίσταται στην τροποποίηση των γνώσεων </a:t>
            </a:r>
            <a:r>
              <a:rPr lang="en-US" altLang="en-US" dirty="0" smtClean="0"/>
              <a:t>(</a:t>
            </a:r>
            <a:r>
              <a:rPr lang="el-GR" altLang="en-US" dirty="0" smtClean="0"/>
              <a:t>αυτό που έχουμε στο μυαλό μας</a:t>
            </a:r>
            <a:r>
              <a:rPr lang="en-US" altLang="en-US" dirty="0" smtClean="0"/>
              <a:t>)</a:t>
            </a:r>
            <a:endParaRPr lang="el-GR" altLang="en-US" dirty="0" smtClean="0"/>
          </a:p>
          <a:p>
            <a:r>
              <a:rPr lang="el-GR" altLang="en-US" dirty="0" smtClean="0"/>
              <a:t>Η μάθηση συνεπώς εξαρτάται άμεσα από τις γνώσεις που ήδη διαθέτουμε</a:t>
            </a:r>
          </a:p>
          <a:p>
            <a:r>
              <a:rPr lang="el-GR" altLang="en-US" dirty="0" smtClean="0"/>
              <a:t>Η μάθηση είναι ενεργή ατομική διαδικασία οικοδόμησης νοήματος μέσω εμπειριών</a:t>
            </a:r>
          </a:p>
        </p:txBody>
      </p:sp>
      <p:sp>
        <p:nvSpPr>
          <p:cNvPr id="24581"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A53B471-2877-4175-BD71-DF021BC020E0}" type="slidenum">
              <a:rPr lang="en-US" altLang="en-US" sz="1200" smtClean="0">
                <a:solidFill>
                  <a:srgbClr val="B5A788"/>
                </a:solidFill>
              </a:rPr>
              <a:pPr>
                <a:spcBef>
                  <a:spcPct val="0"/>
                </a:spcBef>
                <a:buClrTx/>
                <a:buSzTx/>
                <a:buFontTx/>
                <a:buNone/>
              </a:pPr>
              <a:t>8</a:t>
            </a:fld>
            <a:endParaRPr lang="en-US" altLang="en-US" sz="1200" smtClean="0">
              <a:solidFill>
                <a:srgbClr val="B5A788"/>
              </a:solidFill>
            </a:endParaRPr>
          </a:p>
        </p:txBody>
      </p:sp>
    </p:spTree>
    <p:extLst>
      <p:ext uri="{BB962C8B-B14F-4D97-AF65-F5344CB8AC3E}">
        <p14:creationId xmlns:p14="http://schemas.microsoft.com/office/powerpoint/2010/main" val="3159821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b="1" dirty="0" smtClean="0"/>
              <a:t>Κύρια ιδέα της θεωρίας επεξεργασίας της πληροφορίας</a:t>
            </a:r>
            <a:endParaRPr lang="en-GB" b="1" dirty="0"/>
          </a:p>
        </p:txBody>
      </p:sp>
      <p:sp>
        <p:nvSpPr>
          <p:cNvPr id="26627" name="Content Placeholder 2"/>
          <p:cNvSpPr>
            <a:spLocks noGrp="1"/>
          </p:cNvSpPr>
          <p:nvPr>
            <p:ph idx="1"/>
          </p:nvPr>
        </p:nvSpPr>
        <p:spPr>
          <a:xfrm>
            <a:off x="457200" y="1914525"/>
            <a:ext cx="8399463" cy="3876675"/>
          </a:xfrm>
        </p:spPr>
        <p:txBody>
          <a:bodyPr/>
          <a:lstStyle/>
          <a:p>
            <a:r>
              <a:rPr lang="el-GR" altLang="en-US" sz="2800" dirty="0" smtClean="0"/>
              <a:t>Η σκέψη του ατόμου </a:t>
            </a:r>
            <a:r>
              <a:rPr lang="el-GR" altLang="en-US" sz="2800" b="1" i="1" dirty="0" smtClean="0"/>
              <a:t>μέσο επεξεργασίας της πληροφορίας</a:t>
            </a:r>
            <a:r>
              <a:rPr lang="el-GR" altLang="en-US" sz="2800" b="1" dirty="0" smtClean="0"/>
              <a:t> </a:t>
            </a:r>
            <a:r>
              <a:rPr lang="el-GR" altLang="en-US" sz="2800" dirty="0" smtClean="0"/>
              <a:t>(</a:t>
            </a:r>
            <a:r>
              <a:rPr lang="el-GR" altLang="en-US" sz="2800" dirty="0" err="1" smtClean="0"/>
              <a:t>information</a:t>
            </a:r>
            <a:r>
              <a:rPr lang="el-GR" altLang="en-US" sz="2800" dirty="0" smtClean="0"/>
              <a:t> </a:t>
            </a:r>
            <a:r>
              <a:rPr lang="el-GR" altLang="en-US" sz="2800" dirty="0" err="1" smtClean="0"/>
              <a:t>processing</a:t>
            </a:r>
            <a:r>
              <a:rPr lang="el-GR" altLang="en-US" sz="2800" dirty="0" smtClean="0"/>
              <a:t>). </a:t>
            </a:r>
          </a:p>
          <a:p>
            <a:pPr lvl="1"/>
            <a:r>
              <a:rPr lang="el-GR" altLang="en-US" sz="2400" dirty="0" smtClean="0"/>
              <a:t>Το ανθρώπινο μυαλό επεξεργάζεται πληροφορίες όπως ένας υπολογιστής </a:t>
            </a:r>
          </a:p>
          <a:p>
            <a:pPr lvl="1"/>
            <a:r>
              <a:rPr lang="el-GR" altLang="en-US" sz="2000" dirty="0" smtClean="0"/>
              <a:t>Ρεύμα της </a:t>
            </a:r>
            <a:r>
              <a:rPr lang="el-GR" altLang="en-US" sz="2000" i="1" dirty="0" smtClean="0"/>
              <a:t>γνωστικής ψυχολογίας </a:t>
            </a:r>
            <a:r>
              <a:rPr lang="el-GR" altLang="en-US" sz="2000" dirty="0" smtClean="0"/>
              <a:t>που έχει τις απαρχές του στο αναλογικό παράδειγμα του ανθρώπου που λειτουργεί όπως ο ψηφιακός υπολογιστής (</a:t>
            </a:r>
            <a:r>
              <a:rPr lang="el-GR" altLang="en-US" sz="2000" dirty="0" err="1" smtClean="0"/>
              <a:t>Newell</a:t>
            </a:r>
            <a:r>
              <a:rPr lang="el-GR" altLang="en-US" sz="2000" dirty="0" smtClean="0"/>
              <a:t> &amp; </a:t>
            </a:r>
            <a:r>
              <a:rPr lang="el-GR" altLang="en-US" sz="2000" dirty="0" err="1" smtClean="0"/>
              <a:t>Simon</a:t>
            </a:r>
            <a:r>
              <a:rPr lang="el-GR" altLang="en-US" sz="2000" dirty="0" smtClean="0"/>
              <a:t>, 1972). </a:t>
            </a:r>
            <a:endParaRPr lang="en-GB" altLang="en-US" sz="2000" dirty="0" smtClean="0"/>
          </a:p>
          <a:p>
            <a:r>
              <a:rPr lang="el-GR" altLang="en-US" sz="2800" dirty="0" smtClean="0"/>
              <a:t>Βασικοί εκπρόσωποι αυτού του ρεύματος είναι οι R. </a:t>
            </a:r>
            <a:r>
              <a:rPr lang="el-GR" altLang="en-US" sz="2800" dirty="0" err="1" smtClean="0"/>
              <a:t>Gagné</a:t>
            </a:r>
            <a:r>
              <a:rPr lang="el-GR" altLang="en-US" sz="2800" dirty="0" smtClean="0"/>
              <a:t>, A. </a:t>
            </a:r>
            <a:r>
              <a:rPr lang="el-GR" altLang="en-US" sz="2800" dirty="0" err="1" smtClean="0"/>
              <a:t>Newell</a:t>
            </a:r>
            <a:r>
              <a:rPr lang="el-GR" altLang="en-US" sz="2800" dirty="0" smtClean="0"/>
              <a:t> και H. </a:t>
            </a:r>
            <a:r>
              <a:rPr lang="el-GR" altLang="en-US" sz="2800" dirty="0" err="1" smtClean="0"/>
              <a:t>Simon</a:t>
            </a:r>
            <a:r>
              <a:rPr lang="el-GR" altLang="en-US" sz="2800" dirty="0" smtClean="0"/>
              <a:t> </a:t>
            </a:r>
            <a:endParaRPr lang="en-GB" altLang="en-US" sz="2800" dirty="0" smtClean="0"/>
          </a:p>
          <a:p>
            <a:endParaRPr lang="en-GB" altLang="en-US" sz="2800" dirty="0" smtClean="0"/>
          </a:p>
        </p:txBody>
      </p:sp>
      <p:sp>
        <p:nvSpPr>
          <p:cNvPr id="2662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1D52ED5-3FC5-4998-981B-E4C72A4B238F}" type="slidenum">
              <a:rPr lang="en-US" altLang="en-US" sz="1200" smtClean="0">
                <a:solidFill>
                  <a:srgbClr val="B5A788"/>
                </a:solidFill>
              </a:rPr>
              <a:pPr>
                <a:spcBef>
                  <a:spcPct val="0"/>
                </a:spcBef>
                <a:buClrTx/>
                <a:buSzTx/>
                <a:buFontTx/>
                <a:buNone/>
              </a:pPr>
              <a:t>9</a:t>
            </a:fld>
            <a:endParaRPr lang="en-US" altLang="en-US" sz="1200" smtClean="0">
              <a:solidFill>
                <a:srgbClr val="B5A788"/>
              </a:solidFill>
            </a:endParaRPr>
          </a:p>
        </p:txBody>
      </p:sp>
    </p:spTree>
    <p:extLst>
      <p:ext uri="{BB962C8B-B14F-4D97-AF65-F5344CB8AC3E}">
        <p14:creationId xmlns:p14="http://schemas.microsoft.com/office/powerpoint/2010/main" val="2363248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353</TotalTime>
  <Words>2363</Words>
  <Application>Microsoft Office PowerPoint</Application>
  <PresentationFormat>Προβολή στην οθόνη (4:3)</PresentationFormat>
  <Paragraphs>326</Paragraphs>
  <Slides>46</Slides>
  <Notes>41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46</vt:i4>
      </vt:variant>
    </vt:vector>
  </HeadingPairs>
  <TitlesOfParts>
    <vt:vector size="48" baseType="lpstr">
      <vt:lpstr>IV-ICTEGroup.GR.new</vt:lpstr>
      <vt:lpstr>Έγγραφο </vt:lpstr>
      <vt:lpstr>Τίτλος Μαθήματος</vt:lpstr>
      <vt:lpstr>Άδειες Χρήσης</vt:lpstr>
      <vt:lpstr>Χρηματοδότηση</vt:lpstr>
      <vt:lpstr>Σκοποί  ενότητας </vt:lpstr>
      <vt:lpstr>Έννοιες – Κλειδιά</vt:lpstr>
      <vt:lpstr>Μοντέλα μάθησης</vt:lpstr>
      <vt:lpstr>Γνωστική Ψυχολογία</vt:lpstr>
      <vt:lpstr>Τι είναι μάθηση στη θεωρία επεξεργασίας της πληροφορίας</vt:lpstr>
      <vt:lpstr>Κύρια ιδέα της θεωρίας επεξεργασίας της πληροφορίας</vt:lpstr>
      <vt:lpstr>Μυαλό = Υπολογιστής ;</vt:lpstr>
      <vt:lpstr>Βασικές αρχές της θεωρίας επεξεργασίας της πληροφορίας</vt:lpstr>
      <vt:lpstr>Το γνωστικό σύστημα ως σύστημα επεξεργασίας της πληροφορίας</vt:lpstr>
      <vt:lpstr>Γνώσεις και Αναπαραστάσεις (θεωρία επεξεργασίας πληροφορίας) </vt:lpstr>
      <vt:lpstr>Διαφορές ανάμεσα σε   γνώσεις και αναπαραστάσεις</vt:lpstr>
      <vt:lpstr>Κατηγορίες γνώσεων (θεωρία επεξεργασίας της πληροφορίας)</vt:lpstr>
      <vt:lpstr>Παραδείγματα γνώσεων</vt:lpstr>
      <vt:lpstr>Η συμβολή της θεωρίας επεξεργασίας της πληροφορίας στο σχεδιασμό μαθησιακών περιβαλλόντων με υπολογιστές </vt:lpstr>
      <vt:lpstr>Βασική εφαρμογή της γνωστικής ψυχολογίας: Τεχνητή Νοημοσύνη</vt:lpstr>
      <vt:lpstr>Μπορεί ένας υπολογιστής να έχει «νοημοσύνη» και πώς;</vt:lpstr>
      <vt:lpstr>Γενικές αρχές της Tεχνητής Nοημοσύνης</vt:lpstr>
      <vt:lpstr>Συστατικά ενός προγράμματος Τεχνητής Νοημοσύνης</vt:lpstr>
      <vt:lpstr>Τομείς εφαρμογής της Τεχνητής Νοημοσύνης</vt:lpstr>
      <vt:lpstr>Έμπειρα Συστήματα (EΣ)  (expert systems)</vt:lpstr>
      <vt:lpstr>Έμπειρα Διδακτικά Συστήματα</vt:lpstr>
      <vt:lpstr>Επίδειξη Υλοποίησης ΕΔΣ : Εφαρμογή στην Ευκλείδεια Γεωμετρία</vt:lpstr>
      <vt:lpstr>Σε προγραμματιστικό επίπεδο</vt:lpstr>
      <vt:lpstr>Οργάνωση έμπειρου συστήματος</vt:lpstr>
      <vt:lpstr>Παράδειγμα (πρόγραμμα MYCIN)</vt:lpstr>
      <vt:lpstr>Οργάνωση έμπειρου συστήματος</vt:lpstr>
      <vt:lpstr>Μέθοδοι εξαγωγής συμπερασμάτων: </vt:lpstr>
      <vt:lpstr>Έμπειρα Διδακτικά Συστήματα</vt:lpstr>
      <vt:lpstr>Βασικά συνθετικά ενός έμπειρου διδακτικού συστήματος</vt:lpstr>
      <vt:lpstr>Αρχιτεκτονική έμπειρου διδακτικού συστήματος</vt:lpstr>
      <vt:lpstr>Διαφορές με τα κλασσικά προγράμματα</vt:lpstr>
      <vt:lpstr>Παραδείγματα ΕΔΣ</vt:lpstr>
      <vt:lpstr>Παράδειγμα λειτουργίας ενός ΕΔΣ στην ευκλείδεια γεωμετρία</vt:lpstr>
      <vt:lpstr>Παράδειγμα λειτουργίας ενός ΕΔΣ στην ευκλείδεια γεωμετρία  </vt:lpstr>
      <vt:lpstr>Κριτική στα ΕΔΣ (1)</vt:lpstr>
      <vt:lpstr>Κριτική στα ΕΔΣ (2)</vt:lpstr>
      <vt:lpstr>Εφαρμογές Τεχνητής Νοημοσύνης στο Διαδίκτυο</vt:lpstr>
      <vt:lpstr>Γενικές κατηγορίες εκπαιδευτικού λογισμικού &amp; Θεωρίες Μάθησης </vt:lpstr>
      <vt:lpstr>Σημειωματα</vt:lpstr>
      <vt:lpstr>Σημείωμα Ιστορικού Εκδόσεων Έργου</vt:lpstr>
      <vt:lpstr>Σημείωμα Αναφοράς </vt:lpstr>
      <vt:lpstr>Σημείωμα Αδειοδότησης</vt:lpstr>
      <vt:lpstr>Τέλος 07ης Ενότητας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92</cp:revision>
  <dcterms:created xsi:type="dcterms:W3CDTF">2014-12-10T08:52:23Z</dcterms:created>
  <dcterms:modified xsi:type="dcterms:W3CDTF">2015-07-21T07:26:37Z</dcterms:modified>
</cp:coreProperties>
</file>