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78" r:id="rId3"/>
    <p:sldId id="279" r:id="rId4"/>
    <p:sldId id="280" r:id="rId5"/>
    <p:sldId id="281" r:id="rId6"/>
    <p:sldId id="282" r:id="rId7"/>
    <p:sldId id="283" r:id="rId8"/>
    <p:sldId id="284" r:id="rId9"/>
    <p:sldId id="285" r:id="rId10"/>
    <p:sldId id="286" r:id="rId11"/>
    <p:sldId id="299" r:id="rId12"/>
    <p:sldId id="300" r:id="rId13"/>
    <p:sldId id="301" r:id="rId14"/>
    <p:sldId id="302" r:id="rId15"/>
    <p:sldId id="303" r:id="rId16"/>
    <p:sldId id="297" r:id="rId17"/>
    <p:sldId id="304" r:id="rId18"/>
    <p:sldId id="305" r:id="rId19"/>
    <p:sldId id="306" r:id="rId20"/>
    <p:sldId id="307" r:id="rId21"/>
    <p:sldId id="308" r:id="rId22"/>
    <p:sldId id="309" r:id="rId23"/>
    <p:sldId id="265" r:id="rId24"/>
    <p:sldId id="266" r:id="rId25"/>
    <p:sldId id="270" r:id="rId26"/>
    <p:sldId id="287" r:id="rId27"/>
    <p:sldId id="294" r:id="rId28"/>
    <p:sldId id="295" r:id="rId29"/>
    <p:sldId id="296" r:id="rId30"/>
    <p:sldId id="276" r:id="rId31"/>
    <p:sldId id="269" r:id="rId32"/>
    <p:sldId id="267" r:id="rId33"/>
    <p:sldId id="268" r:id="rId34"/>
    <p:sldId id="263" r:id="rId35"/>
    <p:sldId id="271" r:id="rId36"/>
    <p:sldId id="277" r:id="rId37"/>
    <p:sldId id="273" r:id="rId38"/>
    <p:sldId id="261" r:id="rId39"/>
    <p:sldId id="274" r:id="rId40"/>
    <p:sldId id="275" r:id="rId41"/>
    <p:sldId id="288" r:id="rId42"/>
    <p:sldId id="289" r:id="rId43"/>
    <p:sldId id="290" r:id="rId44"/>
    <p:sldId id="310" r:id="rId45"/>
    <p:sldId id="311" r:id="rId46"/>
    <p:sldId id="312" r:id="rId47"/>
    <p:sldId id="314" r:id="rId48"/>
    <p:sldId id="315" r:id="rId49"/>
    <p:sldId id="313" r:id="rId50"/>
    <p:sldId id="321" r:id="rId51"/>
    <p:sldId id="322" r:id="rId52"/>
    <p:sldId id="316" r:id="rId53"/>
    <p:sldId id="317" r:id="rId54"/>
    <p:sldId id="318" r:id="rId55"/>
    <p:sldId id="319" r:id="rId56"/>
    <p:sldId id="320" r:id="rId57"/>
    <p:sldId id="291" r:id="rId58"/>
    <p:sldId id="292" r:id="rId59"/>
    <p:sldId id="293"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96" autoAdjust="0"/>
  </p:normalViewPr>
  <p:slideViewPr>
    <p:cSldViewPr>
      <p:cViewPr varScale="1">
        <p:scale>
          <a:sx n="96" d="100"/>
          <a:sy n="96" d="100"/>
        </p:scale>
        <p:origin x="-206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5F0FD-DA1A-4B04-81F4-97726D5934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r-Latn-RS"/>
        </a:p>
      </dgm:t>
    </dgm:pt>
    <dgm:pt modelId="{BE0D263C-50CE-4EE3-9B1E-4C270E001915}">
      <dgm:prSet phldrT="[Text]"/>
      <dgm:spPr>
        <a:solidFill>
          <a:srgbClr val="FF0000"/>
        </a:solidFill>
      </dgm:spPr>
      <dgm:t>
        <a:bodyPr/>
        <a:lstStyle/>
        <a:p>
          <a:r>
            <a:rPr lang="sr-Latn-RS" dirty="0" smtClean="0"/>
            <a:t>Rapid G</a:t>
          </a:r>
          <a:r>
            <a:rPr lang="en-US" dirty="0" smtClean="0"/>
            <a:t>n</a:t>
          </a:r>
          <a:r>
            <a:rPr lang="sr-Latn-RS" dirty="0" smtClean="0"/>
            <a:t>RH frequency</a:t>
          </a:r>
          <a:endParaRPr lang="sr-Latn-RS" dirty="0"/>
        </a:p>
      </dgm:t>
    </dgm:pt>
    <dgm:pt modelId="{179A8654-695E-4844-8157-FDAB304CB8E5}" type="parTrans" cxnId="{75B826A7-CDDC-45F9-BDD9-DA5C6C618099}">
      <dgm:prSet/>
      <dgm:spPr/>
      <dgm:t>
        <a:bodyPr/>
        <a:lstStyle/>
        <a:p>
          <a:endParaRPr lang="sr-Latn-RS"/>
        </a:p>
      </dgm:t>
    </dgm:pt>
    <dgm:pt modelId="{EC290F00-FE0B-4F51-9ABD-B420DF6799A8}" type="sibTrans" cxnId="{75B826A7-CDDC-45F9-BDD9-DA5C6C618099}">
      <dgm:prSet/>
      <dgm:spPr/>
      <dgm:t>
        <a:bodyPr/>
        <a:lstStyle/>
        <a:p>
          <a:endParaRPr lang="sr-Latn-RS"/>
        </a:p>
      </dgm:t>
    </dgm:pt>
    <dgm:pt modelId="{CBF88A9F-6171-4706-8E55-72A11713615B}">
      <dgm:prSet phldrT="[Text]"/>
      <dgm:spPr>
        <a:solidFill>
          <a:srgbClr val="FFC000"/>
        </a:solidFill>
      </dgm:spPr>
      <dgm:t>
        <a:bodyPr/>
        <a:lstStyle/>
        <a:p>
          <a:r>
            <a:rPr lang="sr-Latn-RS" smtClean="0"/>
            <a:t>Increased LH</a:t>
          </a:r>
          <a:endParaRPr lang="sr-Latn-RS"/>
        </a:p>
      </dgm:t>
    </dgm:pt>
    <dgm:pt modelId="{40605113-23F0-4651-9C59-5EA44CD26769}" type="parTrans" cxnId="{CA903508-04A0-4CEE-B572-D6D162980C13}">
      <dgm:prSet/>
      <dgm:spPr/>
      <dgm:t>
        <a:bodyPr/>
        <a:lstStyle/>
        <a:p>
          <a:endParaRPr lang="sr-Latn-RS"/>
        </a:p>
      </dgm:t>
    </dgm:pt>
    <dgm:pt modelId="{6562C80D-BEFD-4313-838B-DFCD6EFDCB0E}" type="sibTrans" cxnId="{CA903508-04A0-4CEE-B572-D6D162980C13}">
      <dgm:prSet/>
      <dgm:spPr/>
      <dgm:t>
        <a:bodyPr/>
        <a:lstStyle/>
        <a:p>
          <a:endParaRPr lang="sr-Latn-RS"/>
        </a:p>
      </dgm:t>
    </dgm:pt>
    <dgm:pt modelId="{9C4C47F2-A738-4B93-B932-61D8649F5067}">
      <dgm:prSet phldrT="[Text]"/>
      <dgm:spPr>
        <a:solidFill>
          <a:srgbClr val="92D050"/>
        </a:solidFill>
      </dgm:spPr>
      <dgm:t>
        <a:bodyPr/>
        <a:lstStyle/>
        <a:p>
          <a:r>
            <a:rPr lang="sr-Latn-RS" smtClean="0"/>
            <a:t>Increased androgens</a:t>
          </a:r>
          <a:endParaRPr lang="sr-Latn-RS"/>
        </a:p>
      </dgm:t>
    </dgm:pt>
    <dgm:pt modelId="{4EBB888E-C067-4306-9EEA-D3BD5F65880A}" type="parTrans" cxnId="{2509650A-C6BE-4C33-9208-E6709720DD10}">
      <dgm:prSet/>
      <dgm:spPr/>
      <dgm:t>
        <a:bodyPr/>
        <a:lstStyle/>
        <a:p>
          <a:endParaRPr lang="sr-Latn-RS"/>
        </a:p>
      </dgm:t>
    </dgm:pt>
    <dgm:pt modelId="{A94806F4-DF40-4151-A858-429F70929650}" type="sibTrans" cxnId="{2509650A-C6BE-4C33-9208-E6709720DD10}">
      <dgm:prSet/>
      <dgm:spPr/>
      <dgm:t>
        <a:bodyPr/>
        <a:lstStyle/>
        <a:p>
          <a:endParaRPr lang="sr-Latn-RS"/>
        </a:p>
      </dgm:t>
    </dgm:pt>
    <dgm:pt modelId="{8EF69752-A756-46A4-B54E-B962E6BBEABD}" type="pres">
      <dgm:prSet presAssocID="{2585F0FD-DA1A-4B04-81F4-97726D5934E2}" presName="cycle" presStyleCnt="0">
        <dgm:presLayoutVars>
          <dgm:dir/>
          <dgm:resizeHandles val="exact"/>
        </dgm:presLayoutVars>
      </dgm:prSet>
      <dgm:spPr/>
      <dgm:t>
        <a:bodyPr/>
        <a:lstStyle/>
        <a:p>
          <a:endParaRPr lang="sr-Latn-RS"/>
        </a:p>
      </dgm:t>
    </dgm:pt>
    <dgm:pt modelId="{0AF4FB91-2D9E-4A1E-A560-7A68335AA3E7}" type="pres">
      <dgm:prSet presAssocID="{BE0D263C-50CE-4EE3-9B1E-4C270E001915}" presName="node" presStyleLbl="node1" presStyleIdx="0" presStyleCnt="3">
        <dgm:presLayoutVars>
          <dgm:bulletEnabled val="1"/>
        </dgm:presLayoutVars>
      </dgm:prSet>
      <dgm:spPr/>
      <dgm:t>
        <a:bodyPr/>
        <a:lstStyle/>
        <a:p>
          <a:endParaRPr lang="sr-Latn-RS"/>
        </a:p>
      </dgm:t>
    </dgm:pt>
    <dgm:pt modelId="{6B18964E-4AF3-4237-9317-5B157CFEF293}" type="pres">
      <dgm:prSet presAssocID="{EC290F00-FE0B-4F51-9ABD-B420DF6799A8}" presName="sibTrans" presStyleLbl="sibTrans2D1" presStyleIdx="0" presStyleCnt="3"/>
      <dgm:spPr/>
      <dgm:t>
        <a:bodyPr/>
        <a:lstStyle/>
        <a:p>
          <a:endParaRPr lang="sr-Latn-RS"/>
        </a:p>
      </dgm:t>
    </dgm:pt>
    <dgm:pt modelId="{EAA56395-0F88-4B64-B132-E320ED1E8525}" type="pres">
      <dgm:prSet presAssocID="{EC290F00-FE0B-4F51-9ABD-B420DF6799A8}" presName="connectorText" presStyleLbl="sibTrans2D1" presStyleIdx="0" presStyleCnt="3"/>
      <dgm:spPr/>
      <dgm:t>
        <a:bodyPr/>
        <a:lstStyle/>
        <a:p>
          <a:endParaRPr lang="sr-Latn-RS"/>
        </a:p>
      </dgm:t>
    </dgm:pt>
    <dgm:pt modelId="{A173A9C6-9F3E-4D76-ACBA-4815E2F9DB29}" type="pres">
      <dgm:prSet presAssocID="{CBF88A9F-6171-4706-8E55-72A11713615B}" presName="node" presStyleLbl="node1" presStyleIdx="1" presStyleCnt="3">
        <dgm:presLayoutVars>
          <dgm:bulletEnabled val="1"/>
        </dgm:presLayoutVars>
      </dgm:prSet>
      <dgm:spPr/>
      <dgm:t>
        <a:bodyPr/>
        <a:lstStyle/>
        <a:p>
          <a:endParaRPr lang="sr-Latn-RS"/>
        </a:p>
      </dgm:t>
    </dgm:pt>
    <dgm:pt modelId="{63851A45-FEDE-47BB-B58D-AE10B6BB9173}" type="pres">
      <dgm:prSet presAssocID="{6562C80D-BEFD-4313-838B-DFCD6EFDCB0E}" presName="sibTrans" presStyleLbl="sibTrans2D1" presStyleIdx="1" presStyleCnt="3"/>
      <dgm:spPr/>
      <dgm:t>
        <a:bodyPr/>
        <a:lstStyle/>
        <a:p>
          <a:endParaRPr lang="sr-Latn-RS"/>
        </a:p>
      </dgm:t>
    </dgm:pt>
    <dgm:pt modelId="{6F2F62DF-67AF-41F8-8DB3-F2972C5F0FED}" type="pres">
      <dgm:prSet presAssocID="{6562C80D-BEFD-4313-838B-DFCD6EFDCB0E}" presName="connectorText" presStyleLbl="sibTrans2D1" presStyleIdx="1" presStyleCnt="3"/>
      <dgm:spPr/>
      <dgm:t>
        <a:bodyPr/>
        <a:lstStyle/>
        <a:p>
          <a:endParaRPr lang="sr-Latn-RS"/>
        </a:p>
      </dgm:t>
    </dgm:pt>
    <dgm:pt modelId="{D953C4C7-9E52-4F75-B100-EB87198BC285}" type="pres">
      <dgm:prSet presAssocID="{9C4C47F2-A738-4B93-B932-61D8649F5067}" presName="node" presStyleLbl="node1" presStyleIdx="2" presStyleCnt="3">
        <dgm:presLayoutVars>
          <dgm:bulletEnabled val="1"/>
        </dgm:presLayoutVars>
      </dgm:prSet>
      <dgm:spPr/>
      <dgm:t>
        <a:bodyPr/>
        <a:lstStyle/>
        <a:p>
          <a:endParaRPr lang="sr-Latn-RS"/>
        </a:p>
      </dgm:t>
    </dgm:pt>
    <dgm:pt modelId="{7EF33D0E-A4FC-4AA3-A693-65986906D449}" type="pres">
      <dgm:prSet presAssocID="{A94806F4-DF40-4151-A858-429F70929650}" presName="sibTrans" presStyleLbl="sibTrans2D1" presStyleIdx="2" presStyleCnt="3"/>
      <dgm:spPr/>
      <dgm:t>
        <a:bodyPr/>
        <a:lstStyle/>
        <a:p>
          <a:endParaRPr lang="sr-Latn-RS"/>
        </a:p>
      </dgm:t>
    </dgm:pt>
    <dgm:pt modelId="{207664B1-EF5C-4CD9-9C99-F97417C7E923}" type="pres">
      <dgm:prSet presAssocID="{A94806F4-DF40-4151-A858-429F70929650}" presName="connectorText" presStyleLbl="sibTrans2D1" presStyleIdx="2" presStyleCnt="3"/>
      <dgm:spPr/>
      <dgm:t>
        <a:bodyPr/>
        <a:lstStyle/>
        <a:p>
          <a:endParaRPr lang="sr-Latn-RS"/>
        </a:p>
      </dgm:t>
    </dgm:pt>
  </dgm:ptLst>
  <dgm:cxnLst>
    <dgm:cxn modelId="{E1756AA7-5ADD-419F-96E1-62F02C5CE046}" type="presOf" srcId="{BE0D263C-50CE-4EE3-9B1E-4C270E001915}" destId="{0AF4FB91-2D9E-4A1E-A560-7A68335AA3E7}" srcOrd="0" destOrd="0" presId="urn:microsoft.com/office/officeart/2005/8/layout/cycle2"/>
    <dgm:cxn modelId="{1905A68C-0FBB-4735-A1BC-DB36F1E19105}" type="presOf" srcId="{A94806F4-DF40-4151-A858-429F70929650}" destId="{207664B1-EF5C-4CD9-9C99-F97417C7E923}" srcOrd="1" destOrd="0" presId="urn:microsoft.com/office/officeart/2005/8/layout/cycle2"/>
    <dgm:cxn modelId="{60835197-D318-489C-83E7-F84E18D3A958}" type="presOf" srcId="{9C4C47F2-A738-4B93-B932-61D8649F5067}" destId="{D953C4C7-9E52-4F75-B100-EB87198BC285}" srcOrd="0" destOrd="0" presId="urn:microsoft.com/office/officeart/2005/8/layout/cycle2"/>
    <dgm:cxn modelId="{813DADC1-7D26-46C2-A432-49B632D0A328}" type="presOf" srcId="{2585F0FD-DA1A-4B04-81F4-97726D5934E2}" destId="{8EF69752-A756-46A4-B54E-B962E6BBEABD}" srcOrd="0" destOrd="0" presId="urn:microsoft.com/office/officeart/2005/8/layout/cycle2"/>
    <dgm:cxn modelId="{2A05EFF9-BECD-4E7E-9AA2-683E5269ADAA}" type="presOf" srcId="{CBF88A9F-6171-4706-8E55-72A11713615B}" destId="{A173A9C6-9F3E-4D76-ACBA-4815E2F9DB29}" srcOrd="0" destOrd="0" presId="urn:microsoft.com/office/officeart/2005/8/layout/cycle2"/>
    <dgm:cxn modelId="{E9352700-91FF-4657-9B06-3778562983C0}" type="presOf" srcId="{A94806F4-DF40-4151-A858-429F70929650}" destId="{7EF33D0E-A4FC-4AA3-A693-65986906D449}" srcOrd="0" destOrd="0" presId="urn:microsoft.com/office/officeart/2005/8/layout/cycle2"/>
    <dgm:cxn modelId="{F875DC56-D877-4DB5-AB55-A2EEF3F0C4BE}" type="presOf" srcId="{6562C80D-BEFD-4313-838B-DFCD6EFDCB0E}" destId="{6F2F62DF-67AF-41F8-8DB3-F2972C5F0FED}" srcOrd="1" destOrd="0" presId="urn:microsoft.com/office/officeart/2005/8/layout/cycle2"/>
    <dgm:cxn modelId="{2509650A-C6BE-4C33-9208-E6709720DD10}" srcId="{2585F0FD-DA1A-4B04-81F4-97726D5934E2}" destId="{9C4C47F2-A738-4B93-B932-61D8649F5067}" srcOrd="2" destOrd="0" parTransId="{4EBB888E-C067-4306-9EEA-D3BD5F65880A}" sibTransId="{A94806F4-DF40-4151-A858-429F70929650}"/>
    <dgm:cxn modelId="{75B826A7-CDDC-45F9-BDD9-DA5C6C618099}" srcId="{2585F0FD-DA1A-4B04-81F4-97726D5934E2}" destId="{BE0D263C-50CE-4EE3-9B1E-4C270E001915}" srcOrd="0" destOrd="0" parTransId="{179A8654-695E-4844-8157-FDAB304CB8E5}" sibTransId="{EC290F00-FE0B-4F51-9ABD-B420DF6799A8}"/>
    <dgm:cxn modelId="{A5F655C6-202A-4BBC-BB6D-DA963CDBA321}" type="presOf" srcId="{EC290F00-FE0B-4F51-9ABD-B420DF6799A8}" destId="{EAA56395-0F88-4B64-B132-E320ED1E8525}" srcOrd="1" destOrd="0" presId="urn:microsoft.com/office/officeart/2005/8/layout/cycle2"/>
    <dgm:cxn modelId="{CA903508-04A0-4CEE-B572-D6D162980C13}" srcId="{2585F0FD-DA1A-4B04-81F4-97726D5934E2}" destId="{CBF88A9F-6171-4706-8E55-72A11713615B}" srcOrd="1" destOrd="0" parTransId="{40605113-23F0-4651-9C59-5EA44CD26769}" sibTransId="{6562C80D-BEFD-4313-838B-DFCD6EFDCB0E}"/>
    <dgm:cxn modelId="{266DC683-B9C4-40C1-A586-DDBF7462931E}" type="presOf" srcId="{6562C80D-BEFD-4313-838B-DFCD6EFDCB0E}" destId="{63851A45-FEDE-47BB-B58D-AE10B6BB9173}" srcOrd="0" destOrd="0" presId="urn:microsoft.com/office/officeart/2005/8/layout/cycle2"/>
    <dgm:cxn modelId="{E044E399-06D9-44BC-A46C-65F12FCF1AFA}" type="presOf" srcId="{EC290F00-FE0B-4F51-9ABD-B420DF6799A8}" destId="{6B18964E-4AF3-4237-9317-5B157CFEF293}" srcOrd="0" destOrd="0" presId="urn:microsoft.com/office/officeart/2005/8/layout/cycle2"/>
    <dgm:cxn modelId="{EE32275A-DA18-4604-B6F1-D4239B3AC2FE}" type="presParOf" srcId="{8EF69752-A756-46A4-B54E-B962E6BBEABD}" destId="{0AF4FB91-2D9E-4A1E-A560-7A68335AA3E7}" srcOrd="0" destOrd="0" presId="urn:microsoft.com/office/officeart/2005/8/layout/cycle2"/>
    <dgm:cxn modelId="{1A896031-6854-4669-8EC0-AB8E02BCA353}" type="presParOf" srcId="{8EF69752-A756-46A4-B54E-B962E6BBEABD}" destId="{6B18964E-4AF3-4237-9317-5B157CFEF293}" srcOrd="1" destOrd="0" presId="urn:microsoft.com/office/officeart/2005/8/layout/cycle2"/>
    <dgm:cxn modelId="{F29BFCF5-87B3-486F-BE66-075D39D9200B}" type="presParOf" srcId="{6B18964E-4AF3-4237-9317-5B157CFEF293}" destId="{EAA56395-0F88-4B64-B132-E320ED1E8525}" srcOrd="0" destOrd="0" presId="urn:microsoft.com/office/officeart/2005/8/layout/cycle2"/>
    <dgm:cxn modelId="{37DA492F-A0F6-4EB5-B38A-ADC6BD2D8FA7}" type="presParOf" srcId="{8EF69752-A756-46A4-B54E-B962E6BBEABD}" destId="{A173A9C6-9F3E-4D76-ACBA-4815E2F9DB29}" srcOrd="2" destOrd="0" presId="urn:microsoft.com/office/officeart/2005/8/layout/cycle2"/>
    <dgm:cxn modelId="{83FA75DD-A92D-4824-80EA-310F38EA3E73}" type="presParOf" srcId="{8EF69752-A756-46A4-B54E-B962E6BBEABD}" destId="{63851A45-FEDE-47BB-B58D-AE10B6BB9173}" srcOrd="3" destOrd="0" presId="urn:microsoft.com/office/officeart/2005/8/layout/cycle2"/>
    <dgm:cxn modelId="{0F1B95ED-15F2-4B71-B32B-0689D6C9241B}" type="presParOf" srcId="{63851A45-FEDE-47BB-B58D-AE10B6BB9173}" destId="{6F2F62DF-67AF-41F8-8DB3-F2972C5F0FED}" srcOrd="0" destOrd="0" presId="urn:microsoft.com/office/officeart/2005/8/layout/cycle2"/>
    <dgm:cxn modelId="{C4B5677A-9033-46AA-BF1E-DC8B2ED2D031}" type="presParOf" srcId="{8EF69752-A756-46A4-B54E-B962E6BBEABD}" destId="{D953C4C7-9E52-4F75-B100-EB87198BC285}" srcOrd="4" destOrd="0" presId="urn:microsoft.com/office/officeart/2005/8/layout/cycle2"/>
    <dgm:cxn modelId="{60DA0E73-66F6-4DEC-B9B3-9462DA38ED88}" type="presParOf" srcId="{8EF69752-A756-46A4-B54E-B962E6BBEABD}" destId="{7EF33D0E-A4FC-4AA3-A693-65986906D449}" srcOrd="5" destOrd="0" presId="urn:microsoft.com/office/officeart/2005/8/layout/cycle2"/>
    <dgm:cxn modelId="{4FBBCA3A-79D1-46D7-9B53-1D041A38E191}" type="presParOf" srcId="{7EF33D0E-A4FC-4AA3-A693-65986906D449}" destId="{207664B1-EF5C-4CD9-9C99-F97417C7E923}" srcOrd="0" destOrd="0" presId="urn:microsoft.com/office/officeart/2005/8/layout/cycle2"/>
  </dgm:cxnLst>
  <dgm:bg>
    <a:solidFill>
      <a:schemeClr val="tx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F4FB91-2D9E-4A1E-A560-7A68335AA3E7}">
      <dsp:nvSpPr>
        <dsp:cNvPr id="0" name=""/>
        <dsp:cNvSpPr/>
      </dsp:nvSpPr>
      <dsp:spPr>
        <a:xfrm>
          <a:off x="2595839" y="46"/>
          <a:ext cx="2441169" cy="244116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sr-Latn-RS" sz="3000" kern="1200" dirty="0" smtClean="0"/>
            <a:t>Rapid G</a:t>
          </a:r>
          <a:r>
            <a:rPr lang="en-US" sz="3000" kern="1200" dirty="0" smtClean="0"/>
            <a:t>n</a:t>
          </a:r>
          <a:r>
            <a:rPr lang="sr-Latn-RS" sz="3000" kern="1200" dirty="0" smtClean="0"/>
            <a:t>RH frequency</a:t>
          </a:r>
          <a:endParaRPr lang="sr-Latn-RS" sz="3000" kern="1200" dirty="0"/>
        </a:p>
      </dsp:txBody>
      <dsp:txXfrm>
        <a:off x="2595839" y="46"/>
        <a:ext cx="2441169" cy="2441169"/>
      </dsp:txXfrm>
    </dsp:sp>
    <dsp:sp modelId="{6B18964E-4AF3-4237-9317-5B157CFEF293}">
      <dsp:nvSpPr>
        <dsp:cNvPr id="0" name=""/>
        <dsp:cNvSpPr/>
      </dsp:nvSpPr>
      <dsp:spPr>
        <a:xfrm rot="3600000">
          <a:off x="4399144" y="2380445"/>
          <a:ext cx="649474" cy="823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r-Latn-RS" sz="2400" kern="1200"/>
        </a:p>
      </dsp:txBody>
      <dsp:txXfrm rot="3600000">
        <a:off x="4399144" y="2380445"/>
        <a:ext cx="649474" cy="823894"/>
      </dsp:txXfrm>
    </dsp:sp>
    <dsp:sp modelId="{A173A9C6-9F3E-4D76-ACBA-4815E2F9DB29}">
      <dsp:nvSpPr>
        <dsp:cNvPr id="0" name=""/>
        <dsp:cNvSpPr/>
      </dsp:nvSpPr>
      <dsp:spPr>
        <a:xfrm>
          <a:off x="4429135" y="3175408"/>
          <a:ext cx="2441169" cy="244116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sr-Latn-RS" sz="3000" kern="1200" smtClean="0"/>
            <a:t>Increased LH</a:t>
          </a:r>
          <a:endParaRPr lang="sr-Latn-RS" sz="3000" kern="1200"/>
        </a:p>
      </dsp:txBody>
      <dsp:txXfrm>
        <a:off x="4429135" y="3175408"/>
        <a:ext cx="2441169" cy="2441169"/>
      </dsp:txXfrm>
    </dsp:sp>
    <dsp:sp modelId="{63851A45-FEDE-47BB-B58D-AE10B6BB9173}">
      <dsp:nvSpPr>
        <dsp:cNvPr id="0" name=""/>
        <dsp:cNvSpPr/>
      </dsp:nvSpPr>
      <dsp:spPr>
        <a:xfrm rot="10800000">
          <a:off x="3510068" y="3984045"/>
          <a:ext cx="649474" cy="823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r-Latn-RS" sz="2400" kern="1200"/>
        </a:p>
      </dsp:txBody>
      <dsp:txXfrm rot="10800000">
        <a:off x="3510068" y="3984045"/>
        <a:ext cx="649474" cy="823894"/>
      </dsp:txXfrm>
    </dsp:sp>
    <dsp:sp modelId="{D953C4C7-9E52-4F75-B100-EB87198BC285}">
      <dsp:nvSpPr>
        <dsp:cNvPr id="0" name=""/>
        <dsp:cNvSpPr/>
      </dsp:nvSpPr>
      <dsp:spPr>
        <a:xfrm>
          <a:off x="762542" y="3175408"/>
          <a:ext cx="2441169" cy="244116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sr-Latn-RS" sz="3000" kern="1200" smtClean="0"/>
            <a:t>Increased androgens</a:t>
          </a:r>
          <a:endParaRPr lang="sr-Latn-RS" sz="3000" kern="1200"/>
        </a:p>
      </dsp:txBody>
      <dsp:txXfrm>
        <a:off x="762542" y="3175408"/>
        <a:ext cx="2441169" cy="2441169"/>
      </dsp:txXfrm>
    </dsp:sp>
    <dsp:sp modelId="{7EF33D0E-A4FC-4AA3-A693-65986906D449}">
      <dsp:nvSpPr>
        <dsp:cNvPr id="0" name=""/>
        <dsp:cNvSpPr/>
      </dsp:nvSpPr>
      <dsp:spPr>
        <a:xfrm rot="18000000">
          <a:off x="2565848" y="2412283"/>
          <a:ext cx="649474" cy="823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r-Latn-RS" sz="2400" kern="1200"/>
        </a:p>
      </dsp:txBody>
      <dsp:txXfrm rot="18000000">
        <a:off x="2565848" y="2412283"/>
        <a:ext cx="649474" cy="8238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5F748-E963-44B6-85DC-37C68EF19925}" type="datetimeFigureOut">
              <a:rPr lang="el-GR" smtClean="0"/>
              <a:pPr/>
              <a:t>24/9/2021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FBDDF-47B4-4F13-A48D-7C29695261A6}" type="slidenum">
              <a:rPr lang="el-GR" smtClean="0"/>
              <a:pPr/>
              <a:t>‹#›</a:t>
            </a:fld>
            <a:endParaRPr lang="el-GR"/>
          </a:p>
        </p:txBody>
      </p:sp>
    </p:spTree>
    <p:extLst>
      <p:ext uri="{BB962C8B-B14F-4D97-AF65-F5344CB8AC3E}">
        <p14:creationId xmlns="" xmlns:p14="http://schemas.microsoft.com/office/powerpoint/2010/main" val="230940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48FFCD4-7916-4640-ACE3-969FF1474933}" type="slidenum">
              <a:rPr lang="fr-FR" sz="1200">
                <a:latin typeface="Calibri" pitchFamily="34" charset="0"/>
              </a:rPr>
              <a:pPr eaLnBrk="1" hangingPunct="1"/>
              <a:t>34</a:t>
            </a:fld>
            <a:endParaRPr lang="fr-FR" sz="1200">
              <a:latin typeface="Calibri" pitchFamily="34"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effectLst/>
                <a:latin typeface="Arial"/>
                <a:ea typeface="ＭＳ Ｐゴシック" pitchFamily="-1" charset="-128"/>
                <a:cs typeface="ＭＳ Ｐゴシック" pitchFamily="-1" charset="-128"/>
              </a:rPr>
              <a:t>(Panel A) Functional ovarian hyperandrogenism (FOH) is nearly universal in PCOS and can account for all the cardinal clinical features of the syndrome: </a:t>
            </a:r>
            <a:r>
              <a:rPr lang="en-US" sz="1200" b="0" i="0" kern="1200" dirty="0" err="1" smtClean="0">
                <a:solidFill>
                  <a:schemeClr val="tx1"/>
                </a:solidFill>
                <a:effectLst/>
                <a:latin typeface="Arial"/>
                <a:ea typeface="ＭＳ Ｐゴシック" pitchFamily="-1" charset="-128"/>
                <a:cs typeface="ＭＳ Ｐゴシック" pitchFamily="-1" charset="-128"/>
              </a:rPr>
              <a:t>Hyperandrogenemia</a:t>
            </a:r>
            <a:r>
              <a:rPr lang="en-US" sz="1200" b="0" i="0" kern="1200" dirty="0" smtClean="0">
                <a:solidFill>
                  <a:schemeClr val="tx1"/>
                </a:solidFill>
                <a:effectLst/>
                <a:latin typeface="Arial"/>
                <a:ea typeface="ＭＳ Ｐゴシック" pitchFamily="-1" charset="-128"/>
                <a:cs typeface="ＭＳ Ｐゴシック" pitchFamily="-1" charset="-128"/>
              </a:rPr>
              <a:t>, oligo-anovulation, and polycystic ovaries (step 1). Pituitary LH secretion is necessary to sustain the ovarian androgen excess, but is not sufficient to cause it.</a:t>
            </a:r>
            <a:br>
              <a:rPr lang="en-US" sz="1200" b="0" i="0" kern="1200" dirty="0" smtClean="0">
                <a:solidFill>
                  <a:schemeClr val="tx1"/>
                </a:solidFill>
                <a:effectLst/>
                <a:latin typeface="Arial"/>
                <a:ea typeface="ＭＳ Ｐゴシック" pitchFamily="-1" charset="-128"/>
                <a:cs typeface="ＭＳ Ｐゴシック" pitchFamily="-1" charset="-128"/>
              </a:rPr>
            </a:br>
            <a:r>
              <a:rPr lang="en-US" sz="1200" b="0" i="0" kern="1200" dirty="0" smtClean="0">
                <a:solidFill>
                  <a:schemeClr val="tx1"/>
                </a:solidFill>
                <a:effectLst/>
                <a:latin typeface="Arial"/>
                <a:ea typeface="ＭＳ Ｐゴシック" pitchFamily="-1" charset="-128"/>
                <a:cs typeface="ＭＳ Ｐゴシック" pitchFamily="-1" charset="-128"/>
              </a:rPr>
              <a:t>(Panel B) About one-half of patients with FOH have an abnormal degree of insulin-resistant </a:t>
            </a:r>
            <a:r>
              <a:rPr lang="en-US" sz="1200" b="0" i="0" kern="1200" dirty="0" err="1" smtClean="0">
                <a:solidFill>
                  <a:schemeClr val="tx1"/>
                </a:solidFill>
                <a:effectLst/>
                <a:latin typeface="Arial"/>
                <a:ea typeface="ＭＳ Ｐゴシック" pitchFamily="-1" charset="-128"/>
                <a:cs typeface="ＭＳ Ｐゴシック" pitchFamily="-1" charset="-128"/>
              </a:rPr>
              <a:t>hyperinsulinism</a:t>
            </a:r>
            <a:r>
              <a:rPr lang="en-US" sz="1200" b="0" i="0" kern="1200" dirty="0" smtClean="0">
                <a:solidFill>
                  <a:schemeClr val="tx1"/>
                </a:solidFill>
                <a:effectLst/>
                <a:latin typeface="Arial"/>
                <a:ea typeface="ＭＳ Ｐゴシック" pitchFamily="-1" charset="-128"/>
                <a:cs typeface="ＭＳ Ｐゴシック" pitchFamily="-1" charset="-128"/>
              </a:rPr>
              <a:t> (step 2). Insulin-resistant </a:t>
            </a:r>
            <a:r>
              <a:rPr lang="en-US" sz="1200" b="0" i="0" kern="1200" dirty="0" err="1" smtClean="0">
                <a:solidFill>
                  <a:schemeClr val="tx1"/>
                </a:solidFill>
                <a:effectLst/>
                <a:latin typeface="Arial"/>
                <a:ea typeface="ＭＳ Ｐゴシック" pitchFamily="-1" charset="-128"/>
                <a:cs typeface="ＭＳ Ｐゴシック" pitchFamily="-1" charset="-128"/>
              </a:rPr>
              <a:t>hyperinsulinism</a:t>
            </a:r>
            <a:r>
              <a:rPr lang="en-US" sz="1200" b="0" i="0" kern="1200" dirty="0" smtClean="0">
                <a:solidFill>
                  <a:schemeClr val="tx1"/>
                </a:solidFill>
                <a:effectLst/>
                <a:latin typeface="Arial"/>
                <a:ea typeface="ＭＳ Ｐゴシック" pitchFamily="-1" charset="-128"/>
                <a:cs typeface="ＭＳ Ｐゴシック" pitchFamily="-1" charset="-128"/>
              </a:rPr>
              <a:t> acts on theca cells to aggravate hyperandrogenism, synergizes with androgen to prematurely luteinize granulosa cells, and stimulates fat accumulation. The increased </a:t>
            </a:r>
            <a:r>
              <a:rPr lang="en-US" sz="1200" b="0" i="0" kern="1200" dirty="0" err="1" smtClean="0">
                <a:solidFill>
                  <a:schemeClr val="tx1"/>
                </a:solidFill>
                <a:effectLst/>
                <a:latin typeface="Arial"/>
                <a:ea typeface="ＭＳ Ｐゴシック" pitchFamily="-1" charset="-128"/>
                <a:cs typeface="ＭＳ Ｐゴシック" pitchFamily="-1" charset="-128"/>
              </a:rPr>
              <a:t>hyperandrogenemia</a:t>
            </a:r>
            <a:r>
              <a:rPr lang="en-US" sz="1200" b="0" i="0" kern="1200" dirty="0" smtClean="0">
                <a:solidFill>
                  <a:schemeClr val="tx1"/>
                </a:solidFill>
                <a:effectLst/>
                <a:latin typeface="Arial"/>
                <a:ea typeface="ＭＳ Ｐゴシック" pitchFamily="-1" charset="-128"/>
                <a:cs typeface="ＭＳ Ｐゴシック" pitchFamily="-1" charset="-128"/>
              </a:rPr>
              <a:t> provokes LH excess, which then acts on both theca and luteinized granulosa cells to worsen hyperandrogenism (step 3). LH also stimulates luteinized granulosa cells to secrete estradiol (step 4), which suppresses FSH secretion. These </a:t>
            </a:r>
            <a:r>
              <a:rPr lang="en-US" sz="1200" b="0" i="0" kern="1200" dirty="0" err="1" smtClean="0">
                <a:solidFill>
                  <a:schemeClr val="tx1"/>
                </a:solidFill>
                <a:effectLst/>
                <a:latin typeface="Arial"/>
                <a:ea typeface="ＭＳ Ｐゴシック" pitchFamily="-1" charset="-128"/>
                <a:cs typeface="ＭＳ Ｐゴシック" pitchFamily="-1" charset="-128"/>
              </a:rPr>
              <a:t>hyperinsulinism</a:t>
            </a:r>
            <a:r>
              <a:rPr lang="en-US" sz="1200" b="0" i="0" kern="1200" dirty="0" smtClean="0">
                <a:solidFill>
                  <a:schemeClr val="tx1"/>
                </a:solidFill>
                <a:effectLst/>
                <a:latin typeface="Arial"/>
                <a:ea typeface="ＭＳ Ｐゴシック" pitchFamily="-1" charset="-128"/>
                <a:cs typeface="ＭＳ Ｐゴシック" pitchFamily="-1" charset="-128"/>
              </a:rPr>
              <a:t>-initiated changes in granulosa cell function further exacerbate polycystic ovary morphology (PCOM) and further hinder ovulation. Obesity increases insulin-resistance, and the resultant increased </a:t>
            </a:r>
            <a:r>
              <a:rPr lang="en-US" sz="1200" b="0" i="0" kern="1200" dirty="0" err="1" smtClean="0">
                <a:solidFill>
                  <a:schemeClr val="tx1"/>
                </a:solidFill>
                <a:effectLst/>
                <a:latin typeface="Arial"/>
                <a:ea typeface="ＭＳ Ｐゴシック" pitchFamily="-1" charset="-128"/>
                <a:cs typeface="ＭＳ Ｐゴシック" pitchFamily="-1" charset="-128"/>
              </a:rPr>
              <a:t>hyperinsulinism</a:t>
            </a:r>
            <a:r>
              <a:rPr lang="en-US" sz="1200" b="0" i="0" kern="1200" dirty="0" smtClean="0">
                <a:solidFill>
                  <a:schemeClr val="tx1"/>
                </a:solidFill>
                <a:effectLst/>
                <a:latin typeface="Arial"/>
                <a:ea typeface="ＭＳ Ｐゴシック" pitchFamily="-1" charset="-128"/>
                <a:cs typeface="ＭＳ Ｐゴシック" pitchFamily="-1" charset="-128"/>
              </a:rPr>
              <a:t> further aggravates hyperandrogenism (step 5). Bold and enlarged fonts represent greater severity.</a:t>
            </a:r>
            <a:br>
              <a:rPr lang="en-US" sz="1200" b="0" i="0" kern="1200" dirty="0" smtClean="0">
                <a:solidFill>
                  <a:schemeClr val="tx1"/>
                </a:solidFill>
                <a:effectLst/>
                <a:latin typeface="Arial"/>
                <a:ea typeface="ＭＳ Ｐゴシック" pitchFamily="-1" charset="-128"/>
                <a:cs typeface="ＭＳ Ｐゴシック" pitchFamily="-1" charset="-128"/>
              </a:rPr>
            </a:br>
            <a:r>
              <a:rPr lang="en-US" sz="1200" b="0" i="0" kern="1200" dirty="0" smtClean="0">
                <a:solidFill>
                  <a:schemeClr val="tx1"/>
                </a:solidFill>
                <a:effectLst/>
                <a:latin typeface="Arial"/>
                <a:ea typeface="ＭＳ Ｐゴシック" pitchFamily="-1" charset="-128"/>
                <a:cs typeface="ＭＳ Ｐゴシック" pitchFamily="-1" charset="-128"/>
              </a:rPr>
              <a:t>Both FOH and insulin resistance typically have an intrinsic basis. This model does not exclude the possibility that the unknown intrinsic ovarian defects that underpin the ovarian steroidogenic dysfunction also involve granulosa cell folliculogenesis and other systems as well. The figure also does not depict other associated defects, such as the functional adrenal hyperandrogenism that often accompanies the ovarian hyperandrogenism and the contribution of excess adiposity to peripheral androgen production and gonadotropin suppression.</a:t>
            </a:r>
          </a:p>
          <a:p>
            <a:r>
              <a:rPr lang="en-US" sz="1200" b="0" i="1" kern="1200" dirty="0" smtClean="0">
                <a:solidFill>
                  <a:schemeClr val="tx1"/>
                </a:solidFill>
                <a:effectLst/>
                <a:latin typeface="Arial"/>
                <a:ea typeface="ＭＳ Ｐゴシック" pitchFamily="-1" charset="-128"/>
                <a:cs typeface="ＭＳ Ｐゴシック" pitchFamily="-1" charset="-128"/>
              </a:rPr>
              <a:t>Reproduced from: </a:t>
            </a:r>
            <a:r>
              <a:rPr lang="en-US" sz="1200" b="0" i="1" kern="1200" dirty="0" err="1" smtClean="0">
                <a:solidFill>
                  <a:schemeClr val="tx1"/>
                </a:solidFill>
                <a:effectLst/>
                <a:latin typeface="Arial"/>
                <a:ea typeface="ＭＳ Ｐゴシック" pitchFamily="-1" charset="-128"/>
                <a:cs typeface="ＭＳ Ｐゴシック" pitchFamily="-1" charset="-128"/>
              </a:rPr>
              <a:t>Rosenfield</a:t>
            </a:r>
            <a:r>
              <a:rPr lang="en-US" sz="1200" b="0" i="1" kern="1200" dirty="0" smtClean="0">
                <a:solidFill>
                  <a:schemeClr val="tx1"/>
                </a:solidFill>
                <a:effectLst/>
                <a:latin typeface="Arial"/>
                <a:ea typeface="ＭＳ Ｐゴシック" pitchFamily="-1" charset="-128"/>
                <a:cs typeface="ＭＳ Ｐゴシック" pitchFamily="-1" charset="-128"/>
              </a:rPr>
              <a:t> RL, </a:t>
            </a:r>
            <a:r>
              <a:rPr lang="en-US" sz="1200" b="0" i="1" kern="1200" dirty="0" err="1" smtClean="0">
                <a:solidFill>
                  <a:schemeClr val="tx1"/>
                </a:solidFill>
                <a:effectLst/>
                <a:latin typeface="Arial"/>
                <a:ea typeface="ＭＳ Ｐゴシック" pitchFamily="-1" charset="-128"/>
                <a:cs typeface="ＭＳ Ｐゴシック" pitchFamily="-1" charset="-128"/>
              </a:rPr>
              <a:t>Ehrmann</a:t>
            </a:r>
            <a:r>
              <a:rPr lang="en-US" sz="1200" b="0" i="1" kern="1200" dirty="0" smtClean="0">
                <a:solidFill>
                  <a:schemeClr val="tx1"/>
                </a:solidFill>
                <a:effectLst/>
                <a:latin typeface="Arial"/>
                <a:ea typeface="ＭＳ Ｐゴシック" pitchFamily="-1" charset="-128"/>
                <a:cs typeface="ＭＳ Ｐゴシック" pitchFamily="-1" charset="-128"/>
              </a:rPr>
              <a:t> DA. The pathogenesis of polycystic ovary syndrome (PCOS): The hypothesis of PCOS as functional ovarian hyperandrogenism revisited. Endocrine Reviews 2016; 37:467, by permission of Oxford University Press on behalf of The Endocrine Society. Copyright © 2016.</a:t>
            </a:r>
          </a:p>
          <a:p>
            <a:endParaRPr lang="en-US" dirty="0"/>
          </a:p>
        </p:txBody>
      </p:sp>
      <p:sp>
        <p:nvSpPr>
          <p:cNvPr id="4" name="Slide Number Placeholder 3"/>
          <p:cNvSpPr>
            <a:spLocks noGrp="1"/>
          </p:cNvSpPr>
          <p:nvPr>
            <p:ph type="sldNum" sz="quarter" idx="10"/>
          </p:nvPr>
        </p:nvSpPr>
        <p:spPr/>
        <p:txBody>
          <a:bodyPr/>
          <a:lstStyle/>
          <a:p>
            <a:pPr>
              <a:defRPr/>
            </a:pPr>
            <a:fld id="{34AE09C1-AF08-F549-9C2C-F5F4AF08F545}" type="slidenum">
              <a:rPr lang="en-US" altLang="en-US" smtClean="0"/>
              <a:pPr>
                <a:defRPr/>
              </a:pPr>
              <a:t>40</a:t>
            </a:fld>
            <a:endParaRPr lang="en-US" altLang="en-US"/>
          </a:p>
        </p:txBody>
      </p:sp>
    </p:spTree>
    <p:extLst>
      <p:ext uri="{BB962C8B-B14F-4D97-AF65-F5344CB8AC3E}">
        <p14:creationId xmlns="" xmlns:p14="http://schemas.microsoft.com/office/powerpoint/2010/main" val="20318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8D32EAA-C2CD-4822-9FAD-5FE16F41ACDF}" type="slidenum">
              <a:rPr lang="el-GR" sz="1200"/>
              <a:pPr algn="r" eaLnBrk="1" hangingPunct="1"/>
              <a:t>47</a:t>
            </a:fld>
            <a:endParaRPr lang="el-GR" sz="120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2F9582-5F58-466D-9FE7-2520948627A8}" type="slidenum">
              <a:rPr lang="el-GR">
                <a:latin typeface="Arial" pitchFamily="34" charset="0"/>
              </a:rPr>
              <a:pPr/>
              <a:t>49</a:t>
            </a:fld>
            <a:endParaRPr lang="el-GR">
              <a:latin typeface="Arial" pitchFamily="34" charset="0"/>
            </a:endParaRPr>
          </a:p>
        </p:txBody>
      </p:sp>
      <p:sp>
        <p:nvSpPr>
          <p:cNvPr id="47107" name="Rectangle 2"/>
          <p:cNvSpPr>
            <a:spLocks noRo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2752387-0787-4B5D-97DB-F4719E6ED486}" type="datetimeFigureOut">
              <a:rPr lang="el-GR" smtClean="0"/>
              <a:pPr/>
              <a:t>24/9/2021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176993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2752387-0787-4B5D-97DB-F4719E6ED486}" type="datetimeFigureOut">
              <a:rPr lang="el-GR" smtClean="0"/>
              <a:pPr/>
              <a:t>24/9/2021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24541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2752387-0787-4B5D-97DB-F4719E6ED486}" type="datetimeFigureOut">
              <a:rPr lang="el-GR" smtClean="0"/>
              <a:pPr/>
              <a:t>24/9/2021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186815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BF9B929-0998-4FFD-83A4-45E59B87CFA7}" type="slidenum">
              <a:rPr lang="en-US"/>
              <a:pPr/>
              <a:t>‹#›</a:t>
            </a:fld>
            <a:endParaRPr lang="en-US"/>
          </a:p>
        </p:txBody>
      </p:sp>
    </p:spTree>
    <p:extLst>
      <p:ext uri="{BB962C8B-B14F-4D97-AF65-F5344CB8AC3E}">
        <p14:creationId xmlns="" xmlns:p14="http://schemas.microsoft.com/office/powerpoint/2010/main" val="27506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1467" y="214314"/>
            <a:ext cx="7792156" cy="1462087"/>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182511" y="2017713"/>
            <a:ext cx="7772400" cy="4114800"/>
          </a:xfrm>
        </p:spPr>
        <p:txBody>
          <a:bodyPr/>
          <a:lstStyle/>
          <a:p>
            <a:endParaRPr lang="el-GR"/>
          </a:p>
        </p:txBody>
      </p:sp>
      <p:sp>
        <p:nvSpPr>
          <p:cNvPr id="4" name="3 - Θέση ημερομηνίας"/>
          <p:cNvSpPr>
            <a:spLocks noGrp="1"/>
          </p:cNvSpPr>
          <p:nvPr>
            <p:ph type="dt" sz="half" idx="10"/>
          </p:nvPr>
        </p:nvSpPr>
        <p:spPr>
          <a:xfrm>
            <a:off x="1162756" y="6243638"/>
            <a:ext cx="19050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657600" y="6243638"/>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7042856" y="6243638"/>
            <a:ext cx="1905000" cy="457200"/>
          </a:xfrm>
        </p:spPr>
        <p:txBody>
          <a:bodyPr/>
          <a:lstStyle>
            <a:lvl1pPr>
              <a:defRPr/>
            </a:lvl1pPr>
          </a:lstStyle>
          <a:p>
            <a:fld id="{11882A45-797D-4539-9AAB-789BB87C980E}" type="slidenum">
              <a:rPr lang="el-GR"/>
              <a:pPr/>
              <a:t>‹#›</a:t>
            </a:fld>
            <a:endParaRPr lang="el-GR"/>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2752387-0787-4B5D-97DB-F4719E6ED486}" type="datetimeFigureOut">
              <a:rPr lang="el-GR" smtClean="0"/>
              <a:pPr/>
              <a:t>24/9/2021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16320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52387-0787-4B5D-97DB-F4719E6ED486}" type="datetimeFigureOut">
              <a:rPr lang="el-GR" smtClean="0"/>
              <a:pPr/>
              <a:t>24/9/2021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323837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2752387-0787-4B5D-97DB-F4719E6ED486}" type="datetimeFigureOut">
              <a:rPr lang="el-GR" smtClean="0"/>
              <a:pPr/>
              <a:t>24/9/2021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271553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2752387-0787-4B5D-97DB-F4719E6ED486}" type="datetimeFigureOut">
              <a:rPr lang="el-GR" smtClean="0"/>
              <a:pPr/>
              <a:t>24/9/2021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253613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2752387-0787-4B5D-97DB-F4719E6ED486}" type="datetimeFigureOut">
              <a:rPr lang="el-GR" smtClean="0"/>
              <a:pPr/>
              <a:t>24/9/2021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235975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52387-0787-4B5D-97DB-F4719E6ED486}" type="datetimeFigureOut">
              <a:rPr lang="el-GR" smtClean="0"/>
              <a:pPr/>
              <a:t>24/9/2021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279472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52387-0787-4B5D-97DB-F4719E6ED486}" type="datetimeFigureOut">
              <a:rPr lang="el-GR" smtClean="0"/>
              <a:pPr/>
              <a:t>24/9/2021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4700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52387-0787-4B5D-97DB-F4719E6ED486}" type="datetimeFigureOut">
              <a:rPr lang="el-GR" smtClean="0"/>
              <a:pPr/>
              <a:t>24/9/2021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370913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52387-0787-4B5D-97DB-F4719E6ED486}" type="datetimeFigureOut">
              <a:rPr lang="el-GR" smtClean="0"/>
              <a:pPr/>
              <a:t>24/9/2021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B260B-B231-4696-8D5D-652B04BF9310}" type="slidenum">
              <a:rPr lang="el-GR" smtClean="0"/>
              <a:pPr/>
              <a:t>‹#›</a:t>
            </a:fld>
            <a:endParaRPr lang="el-GR"/>
          </a:p>
        </p:txBody>
      </p:sp>
    </p:spTree>
    <p:extLst>
      <p:ext uri="{BB962C8B-B14F-4D97-AF65-F5344CB8AC3E}">
        <p14:creationId xmlns="" xmlns:p14="http://schemas.microsoft.com/office/powerpoint/2010/main" val="412178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google.gr/url?sa=i&amp;rct=j&amp;q=&amp;esrc=s&amp;frm=1&amp;source=images&amp;cd=&amp;cad=rja&amp;docid=uE0m_qWGCHMyRM&amp;tbnid=yR52llT2V969oM:&amp;ved=0CAUQjRw&amp;url=http%3A%2F%2Fwww.linkedin.com%2Fcompany%2Fcredihealth&amp;ei=NRbTUsTtDYnB0gXd9YDYDg&amp;bvm=bv.59026428,d.d2k&amp;psig=AFQjCNEkapTk4N9CeGxx4jwp7hRuADY9Aw&amp;ust=1389651572157676" TargetMode="External"/><Relationship Id="rId7" Type="http://schemas.openxmlformats.org/officeDocument/2006/relationships/hyperlink" Target="http://www.google.gr/url?sa=i&amp;rct=j&amp;q=&amp;esrc=s&amp;frm=1&amp;source=images&amp;cd=&amp;cad=rja&amp;docid=9M0uI3UN4UlPqM&amp;tbnid=PleKBYZfjua96M:&amp;ved=0CAUQjRw&amp;url=http%3A%2F%2Fwww.ijdvl.com%2Farticle.asp%3Fissn%3D0378-6323%3Byear%3D2013%3Bvolume%3D79%3Bissue%3D3%3Bspage%3D310%3Bepage%3D321%3Baulast%3DMadnani&amp;ei=VRvTUsGvJMeW0QWw4YDQAg&amp;psig=AFQjCNGchrYzwFWWlFOY_ejCS3RyvaTXAA&amp;ust=1389653188646253"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gr/url?sa=i&amp;rct=j&amp;q=&amp;esrc=s&amp;frm=1&amp;source=images&amp;cd=&amp;cad=rja&amp;docid=PO9-C9Rfs-YkXM&amp;tbnid=uML_ohF_6p69gM:&amp;ved=0CAUQjRw&amp;url=http%3A%2F%2Fwww.drrobinunger.com%2Fpatient-photos-and-videos%2Ffemale-case-studies%2Fyoung-woman-with-pcos-and-hair-loss%2F&amp;ei=6hfTUv3iEqiw0QWw54G4BA&amp;bvm=bv.59026428,d.d2k&amp;psig=AFQjCNHHfKhzHSIvUc4Bf88TsgVRunL_PQ&amp;ust=1389652129361430"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www.google.gr/url?sa=i&amp;rct=j&amp;q=&amp;esrc=s&amp;frm=1&amp;source=images&amp;cd=&amp;cad=rja&amp;docid=-vYIww-1plla2M&amp;tbnid=71pJpIly1gX4iM:&amp;ved=0CAUQjRw&amp;url=http%3A%2F%2Fwww.uptomed.ir%2FDigimed.ir%2FDermatology-Habif%2FDermatology_Habif%2FChapter%25207%2520-%2520Acne%2C%2520Rosacea%2C%2520and%2520Related%2520Disorders%2Faa000044.htm&amp;ei=KRzTUtn1JOHL0AWy9YC4Ag&amp;psig=AFQjCNHN6SBPCEf0McX-DX2N7SoiNOZUDw&amp;ust=138965330663185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6.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11560" y="620688"/>
            <a:ext cx="7772400" cy="1470025"/>
          </a:xfrm>
        </p:spPr>
        <p:txBody>
          <a:bodyPr/>
          <a:lstStyle/>
          <a:p>
            <a:r>
              <a:rPr lang="el-GR" dirty="0" smtClean="0"/>
              <a:t>ΑΙΤΙΟΠΑΘΟΓΕΝΕΙΑ </a:t>
            </a:r>
            <a:r>
              <a:rPr lang="el-GR" dirty="0"/>
              <a:t>ΤΟΥ </a:t>
            </a:r>
            <a:r>
              <a:rPr lang="en-US" dirty="0"/>
              <a:t>PCOS</a:t>
            </a:r>
            <a:endParaRPr lang="el-GR" dirty="0"/>
          </a:p>
        </p:txBody>
      </p:sp>
      <p:sp>
        <p:nvSpPr>
          <p:cNvPr id="3" name="Subtitle 2"/>
          <p:cNvSpPr>
            <a:spLocks noGrp="1"/>
          </p:cNvSpPr>
          <p:nvPr>
            <p:ph type="subTitle" idx="1"/>
          </p:nvPr>
        </p:nvSpPr>
        <p:spPr/>
        <p:txBody>
          <a:bodyPr/>
          <a:lstStyle/>
          <a:p>
            <a:r>
              <a:rPr lang="el-GR" dirty="0" smtClean="0">
                <a:solidFill>
                  <a:schemeClr val="tx1"/>
                </a:solidFill>
              </a:rPr>
              <a:t>Ν. Γεωργόπουλος</a:t>
            </a:r>
            <a:endParaRPr lang="el-GR" dirty="0">
              <a:solidFill>
                <a:schemeClr val="tx1"/>
              </a:solidFill>
            </a:endParaRPr>
          </a:p>
        </p:txBody>
      </p:sp>
    </p:spTree>
    <p:extLst>
      <p:ext uri="{BB962C8B-B14F-4D97-AF65-F5344CB8AC3E}">
        <p14:creationId xmlns="" xmlns:p14="http://schemas.microsoft.com/office/powerpoint/2010/main" val="158548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PCOS</a:t>
            </a:r>
            <a:r>
              <a:rPr lang="el-GR"/>
              <a:t>-ΑΝΤΙΣΤΑΣΗ ΣΤΗΝ ΙΝΣΟΥΛΙΝΗ</a:t>
            </a:r>
          </a:p>
        </p:txBody>
      </p:sp>
      <p:sp>
        <p:nvSpPr>
          <p:cNvPr id="44035" name="Rectangle 3"/>
          <p:cNvSpPr>
            <a:spLocks noGrp="1" noChangeArrowheads="1"/>
          </p:cNvSpPr>
          <p:nvPr>
            <p:ph type="body" idx="1"/>
          </p:nvPr>
        </p:nvSpPr>
        <p:spPr>
          <a:xfrm>
            <a:off x="1182511" y="2017714"/>
            <a:ext cx="7772400" cy="4651375"/>
          </a:xfrm>
        </p:spPr>
        <p:txBody>
          <a:bodyPr/>
          <a:lstStyle/>
          <a:p>
            <a:pPr>
              <a:lnSpc>
                <a:spcPct val="140000"/>
              </a:lnSpc>
            </a:pPr>
            <a:r>
              <a:rPr lang="el-GR"/>
              <a:t>Συνοδεύεται, συχνά, από αντίσταση στην ινσουλίνη και αντισταθμιστική υπερινσουλιναιμία</a:t>
            </a:r>
          </a:p>
          <a:p>
            <a:pPr>
              <a:lnSpc>
                <a:spcPct val="140000"/>
              </a:lnSpc>
            </a:pPr>
            <a:r>
              <a:rPr lang="el-GR"/>
              <a:t>Η αντίσταση στην ινσουλίνη και η υπερινσουλιναιμία δεν κρίνονται απαραίτητες για τη διάγνωση του </a:t>
            </a:r>
            <a:r>
              <a:rPr lang="en-US"/>
              <a:t>PCOS</a:t>
            </a:r>
            <a:endParaRPr lang="el-G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79388" y="404813"/>
            <a:ext cx="8856662" cy="1143000"/>
          </a:xfrm>
          <a:solidFill>
            <a:schemeClr val="bg1"/>
          </a:solidFill>
        </p:spPr>
        <p:txBody>
          <a:bodyPr/>
          <a:lstStyle/>
          <a:p>
            <a:r>
              <a:rPr lang="el-GR" sz="3200" smtClean="0"/>
              <a:t>ΕΚΔΗΛΩΣΕΙΣ ΥΠΕΡΑΝΔΡΟΓΟΝΑΙΜΙΑΣ (66%)</a:t>
            </a:r>
          </a:p>
        </p:txBody>
      </p:sp>
      <p:sp>
        <p:nvSpPr>
          <p:cNvPr id="95235" name="Rectangle 3"/>
          <p:cNvSpPr>
            <a:spLocks noGrp="1" noChangeArrowheads="1"/>
          </p:cNvSpPr>
          <p:nvPr>
            <p:ph type="body" idx="1"/>
          </p:nvPr>
        </p:nvSpPr>
        <p:spPr>
          <a:xfrm>
            <a:off x="827088" y="2349500"/>
            <a:ext cx="5605462" cy="3730625"/>
          </a:xfrm>
          <a:solidFill>
            <a:schemeClr val="bg1"/>
          </a:solidFill>
        </p:spPr>
        <p:txBody>
          <a:bodyPr/>
          <a:lstStyle/>
          <a:p>
            <a:pPr>
              <a:lnSpc>
                <a:spcPct val="60000"/>
              </a:lnSpc>
              <a:buFontTx/>
              <a:buNone/>
            </a:pPr>
            <a:r>
              <a:rPr lang="el-GR" sz="2800" smtClean="0"/>
              <a:t>α) Δασυτριχισμός</a:t>
            </a:r>
          </a:p>
          <a:p>
            <a:pPr>
              <a:lnSpc>
                <a:spcPct val="60000"/>
              </a:lnSpc>
              <a:buFontTx/>
              <a:buNone/>
            </a:pPr>
            <a:endParaRPr lang="el-GR" sz="2800" smtClean="0"/>
          </a:p>
          <a:p>
            <a:pPr>
              <a:lnSpc>
                <a:spcPct val="60000"/>
              </a:lnSpc>
              <a:buFontTx/>
              <a:buNone/>
            </a:pPr>
            <a:r>
              <a:rPr lang="el-GR" sz="2800" smtClean="0"/>
              <a:t>β) Λιπαρότητα του δέρματος</a:t>
            </a:r>
          </a:p>
          <a:p>
            <a:pPr>
              <a:lnSpc>
                <a:spcPct val="60000"/>
              </a:lnSpc>
              <a:buFontTx/>
              <a:buNone/>
            </a:pPr>
            <a:endParaRPr lang="el-GR" sz="2800" smtClean="0"/>
          </a:p>
          <a:p>
            <a:pPr>
              <a:lnSpc>
                <a:spcPct val="60000"/>
              </a:lnSpc>
              <a:buFontTx/>
              <a:buNone/>
            </a:pPr>
            <a:r>
              <a:rPr lang="el-GR" sz="2800" smtClean="0"/>
              <a:t>γ) Ακμή</a:t>
            </a:r>
          </a:p>
          <a:p>
            <a:pPr>
              <a:lnSpc>
                <a:spcPct val="60000"/>
              </a:lnSpc>
              <a:buFontTx/>
              <a:buNone/>
            </a:pPr>
            <a:endParaRPr lang="el-GR" sz="2800" smtClean="0"/>
          </a:p>
          <a:p>
            <a:pPr>
              <a:lnSpc>
                <a:spcPct val="60000"/>
              </a:lnSpc>
              <a:buFontTx/>
              <a:buNone/>
            </a:pPr>
            <a:r>
              <a:rPr lang="el-GR" sz="2800" smtClean="0"/>
              <a:t>δ) Αλωπεκία ανδρικού τύπου</a:t>
            </a:r>
          </a:p>
          <a:p>
            <a:pPr>
              <a:lnSpc>
                <a:spcPct val="60000"/>
              </a:lnSpc>
              <a:buFontTx/>
              <a:buNone/>
            </a:pPr>
            <a:endParaRPr lang="el-GR" sz="2800" smtClean="0"/>
          </a:p>
          <a:p>
            <a:pPr>
              <a:lnSpc>
                <a:spcPct val="60000"/>
              </a:lnSpc>
              <a:buFontTx/>
              <a:buNone/>
            </a:pPr>
            <a:r>
              <a:rPr lang="el-GR" sz="2800" smtClean="0"/>
              <a:t>ε) Μελανίζουσα ακάνθωση</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0" y="0"/>
          <a:ext cx="9144000" cy="6877050"/>
        </p:xfrm>
        <a:graphic>
          <a:graphicData uri="http://schemas.openxmlformats.org/presentationml/2006/ole">
            <p:oleObj spid="_x0000_s1026" name="Εικόνα bitmap" r:id="rId3" imgW="6725589" imgH="5514286" progId="Paint.Picture">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erriman grade 1-4"/>
          <p:cNvPicPr>
            <a:picLocks noChangeAspect="1" noChangeArrowheads="1"/>
          </p:cNvPicPr>
          <p:nvPr/>
        </p:nvPicPr>
        <p:blipFill>
          <a:blip r:embed="rId2" cstate="print"/>
          <a:srcRect/>
          <a:stretch>
            <a:fillRect/>
          </a:stretch>
        </p:blipFill>
        <p:spPr bwMode="auto">
          <a:xfrm>
            <a:off x="1547813" y="0"/>
            <a:ext cx="61595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58888" y="333375"/>
            <a:ext cx="6202362" cy="1143000"/>
          </a:xfrm>
          <a:solidFill>
            <a:schemeClr val="bg1"/>
          </a:solidFill>
        </p:spPr>
        <p:txBody>
          <a:bodyPr/>
          <a:lstStyle/>
          <a:p>
            <a:r>
              <a:rPr lang="el-GR" sz="3200" smtClean="0"/>
              <a:t>ΛΙΠΑΡΟΤΗΤΑ ΔΕΡΜΑΤΟΣ</a:t>
            </a:r>
          </a:p>
        </p:txBody>
      </p:sp>
      <p:sp>
        <p:nvSpPr>
          <p:cNvPr id="98307" name="Rectangle 3"/>
          <p:cNvSpPr>
            <a:spLocks noGrp="1" noChangeArrowheads="1"/>
          </p:cNvSpPr>
          <p:nvPr>
            <p:ph type="body" idx="1"/>
          </p:nvPr>
        </p:nvSpPr>
        <p:spPr>
          <a:xfrm>
            <a:off x="838200" y="2362200"/>
            <a:ext cx="7334250" cy="3371850"/>
          </a:xfrm>
          <a:solidFill>
            <a:schemeClr val="bg1"/>
          </a:solidFill>
        </p:spPr>
        <p:txBody>
          <a:bodyPr/>
          <a:lstStyle/>
          <a:p>
            <a:pPr algn="just">
              <a:lnSpc>
                <a:spcPct val="190000"/>
              </a:lnSpc>
            </a:pPr>
            <a:r>
              <a:rPr lang="el-GR" sz="2800" smtClean="0"/>
              <a:t>Η λιπαρότητα του δέρματος οφείλεται στην αυξημένη παραγωγή σμήγματος, υλικού πλούσιου σε ελεύθερα λιπαρά οξέα, τριγλυκερίδια και σκουαλένιο</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555875" y="260350"/>
            <a:ext cx="3035300" cy="1143000"/>
          </a:xfrm>
          <a:solidFill>
            <a:schemeClr val="bg1"/>
          </a:solidFill>
        </p:spPr>
        <p:txBody>
          <a:bodyPr/>
          <a:lstStyle/>
          <a:p>
            <a:r>
              <a:rPr lang="el-GR" sz="3200" smtClean="0"/>
              <a:t>ΑΚΜΗ</a:t>
            </a:r>
          </a:p>
        </p:txBody>
      </p:sp>
      <p:sp>
        <p:nvSpPr>
          <p:cNvPr id="99331" name="Rectangle 3"/>
          <p:cNvSpPr>
            <a:spLocks noGrp="1" noChangeArrowheads="1"/>
          </p:cNvSpPr>
          <p:nvPr>
            <p:ph type="body" idx="1"/>
          </p:nvPr>
        </p:nvSpPr>
        <p:spPr>
          <a:xfrm>
            <a:off x="323850" y="1557338"/>
            <a:ext cx="8305800" cy="4306887"/>
          </a:xfrm>
          <a:solidFill>
            <a:schemeClr val="bg1"/>
          </a:solidFill>
        </p:spPr>
        <p:txBody>
          <a:bodyPr/>
          <a:lstStyle/>
          <a:p>
            <a:pPr>
              <a:lnSpc>
                <a:spcPct val="110000"/>
              </a:lnSpc>
            </a:pPr>
            <a:r>
              <a:rPr lang="el-GR" sz="2800" smtClean="0"/>
              <a:t>Η κοινή ακμή είναι πάθηση του τριχοσμηγματικού συστήματος, που χαρακτηρίζεται από πολύμορφο εξάνθημα, το οποίο αποτελείται από φαγέσωρες, βλατίδες, φλυκταινίδια, οζίδια, κύστεις και ουλές</a:t>
            </a:r>
          </a:p>
          <a:p>
            <a:pPr>
              <a:lnSpc>
                <a:spcPct val="110000"/>
              </a:lnSpc>
            </a:pPr>
            <a:r>
              <a:rPr lang="el-GR" sz="2800" smtClean="0"/>
              <a:t>Η υπερανδρογοναιμία του </a:t>
            </a:r>
            <a:r>
              <a:rPr lang="en-US" sz="2800" smtClean="0"/>
              <a:t>PCOS </a:t>
            </a:r>
            <a:r>
              <a:rPr lang="el-GR" sz="2800" smtClean="0"/>
              <a:t>είναι δυνατόν να συμβάλλει στην εμφάνιση όλων των μορφών της κοινής ακμής</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cne"/>
          <p:cNvPicPr>
            <a:picLocks noChangeAspect="1" noChangeArrowheads="1"/>
          </p:cNvPicPr>
          <p:nvPr/>
        </p:nvPicPr>
        <p:blipFill>
          <a:blip r:embed="rId2" cstate="print"/>
          <a:srcRect/>
          <a:stretch>
            <a:fillRect/>
          </a:stretch>
        </p:blipFill>
        <p:spPr bwMode="auto">
          <a:xfrm>
            <a:off x="684213" y="2205038"/>
            <a:ext cx="2952750" cy="2017712"/>
          </a:xfrm>
          <a:prstGeom prst="rect">
            <a:avLst/>
          </a:prstGeom>
          <a:noFill/>
          <a:ln w="25400">
            <a:solidFill>
              <a:schemeClr val="bg1"/>
            </a:solidFill>
            <a:miter lim="800000"/>
            <a:headEnd/>
            <a:tailEnd/>
          </a:ln>
        </p:spPr>
      </p:pic>
      <p:sp>
        <p:nvSpPr>
          <p:cNvPr id="6" name="Rectangle 5"/>
          <p:cNvSpPr/>
          <p:nvPr/>
        </p:nvSpPr>
        <p:spPr>
          <a:xfrm>
            <a:off x="390525" y="333375"/>
            <a:ext cx="8283575" cy="100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tx1"/>
                </a:solidFill>
                <a:latin typeface="Calibri" pitchFamily="34" charset="0"/>
              </a:rPr>
              <a:t> </a:t>
            </a:r>
            <a:r>
              <a:rPr lang="el-GR" sz="2800" dirty="0">
                <a:solidFill>
                  <a:schemeClr val="tx1"/>
                </a:solidFill>
                <a:latin typeface="Calibri" pitchFamily="34" charset="0"/>
              </a:rPr>
              <a:t>Δερματικές εκδηλώσεις οφειλόμενες στην υπερανδρογοναιμία</a:t>
            </a:r>
          </a:p>
        </p:txBody>
      </p:sp>
      <p:pic>
        <p:nvPicPr>
          <p:cNvPr id="16388" name="Picture 4" descr="http://image-store.slidesharecdn.com/567d85ac-6c67-11e3-b120-12313b0611d9-large.jpg">
            <a:hlinkClick r:id="rId3"/>
          </p:cNvPr>
          <p:cNvPicPr>
            <a:picLocks noChangeAspect="1" noChangeArrowheads="1"/>
          </p:cNvPicPr>
          <p:nvPr/>
        </p:nvPicPr>
        <p:blipFill>
          <a:blip r:embed="rId4" cstate="print"/>
          <a:srcRect/>
          <a:stretch>
            <a:fillRect/>
          </a:stretch>
        </p:blipFill>
        <p:spPr bwMode="auto">
          <a:xfrm>
            <a:off x="684213" y="2205038"/>
            <a:ext cx="2952750" cy="2017712"/>
          </a:xfrm>
          <a:prstGeom prst="rect">
            <a:avLst/>
          </a:prstGeom>
          <a:noFill/>
          <a:ln w="9525">
            <a:noFill/>
            <a:miter lim="800000"/>
            <a:headEnd/>
            <a:tailEnd/>
          </a:ln>
        </p:spPr>
      </p:pic>
      <p:pic>
        <p:nvPicPr>
          <p:cNvPr id="16389" name="Picture 8" descr="http://www.drrobinunger.com/assets/Uploads/_resampled/larger-desanto-before.jpg">
            <a:hlinkClick r:id="rId5"/>
          </p:cNvPr>
          <p:cNvPicPr>
            <a:picLocks noChangeAspect="1" noChangeArrowheads="1"/>
          </p:cNvPicPr>
          <p:nvPr/>
        </p:nvPicPr>
        <p:blipFill>
          <a:blip r:embed="rId6" cstate="print"/>
          <a:srcRect/>
          <a:stretch>
            <a:fillRect/>
          </a:stretch>
        </p:blipFill>
        <p:spPr bwMode="auto">
          <a:xfrm>
            <a:off x="4645025" y="2205038"/>
            <a:ext cx="3671888" cy="2017712"/>
          </a:xfrm>
          <a:prstGeom prst="rect">
            <a:avLst/>
          </a:prstGeom>
          <a:noFill/>
          <a:ln w="25400">
            <a:solidFill>
              <a:schemeClr val="bg1"/>
            </a:solidFill>
            <a:miter lim="800000"/>
            <a:headEnd/>
            <a:tailEnd/>
          </a:ln>
        </p:spPr>
      </p:pic>
      <p:pic>
        <p:nvPicPr>
          <p:cNvPr id="16390" name="Picture 10" descr="https://encrypted-tbn2.gstatic.com/images?q=tbn:ANd9GcSWBoYJ9y_84UAH_VnGUMi5Fk61KD9GdsWPBnBAIqNCvC4wSzir">
            <a:hlinkClick r:id="rId7"/>
          </p:cNvPr>
          <p:cNvPicPr>
            <a:picLocks noChangeAspect="1" noChangeArrowheads="1"/>
          </p:cNvPicPr>
          <p:nvPr/>
        </p:nvPicPr>
        <p:blipFill>
          <a:blip r:embed="rId8" cstate="print"/>
          <a:srcRect/>
          <a:stretch>
            <a:fillRect/>
          </a:stretch>
        </p:blipFill>
        <p:spPr bwMode="auto">
          <a:xfrm>
            <a:off x="4645025" y="4468813"/>
            <a:ext cx="3671888" cy="1811337"/>
          </a:xfrm>
          <a:prstGeom prst="rect">
            <a:avLst/>
          </a:prstGeom>
          <a:noFill/>
          <a:ln w="25400">
            <a:solidFill>
              <a:schemeClr val="bg1"/>
            </a:solidFill>
            <a:miter lim="800000"/>
            <a:headEnd/>
            <a:tailEnd/>
          </a:ln>
        </p:spPr>
      </p:pic>
      <p:pic>
        <p:nvPicPr>
          <p:cNvPr id="16391" name="Picture 12" descr="https://encrypted-tbn1.gstatic.com/images?q=tbn:ANd9GcSleOzgsB9UpM8mnlvxzxCgrCF32Yo0Ugw1EFkI_uENLIE5zQgXaA">
            <a:hlinkClick r:id="rId9"/>
          </p:cNvPr>
          <p:cNvPicPr>
            <a:picLocks noChangeAspect="1" noChangeArrowheads="1"/>
          </p:cNvPicPr>
          <p:nvPr/>
        </p:nvPicPr>
        <p:blipFill>
          <a:blip r:embed="rId10" cstate="print"/>
          <a:srcRect/>
          <a:stretch>
            <a:fillRect/>
          </a:stretch>
        </p:blipFill>
        <p:spPr bwMode="auto">
          <a:xfrm>
            <a:off x="684213" y="4468813"/>
            <a:ext cx="2952750" cy="1811337"/>
          </a:xfrm>
          <a:prstGeom prst="rect">
            <a:avLst/>
          </a:prstGeo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187450" y="333375"/>
            <a:ext cx="6202363" cy="1143000"/>
          </a:xfrm>
          <a:solidFill>
            <a:schemeClr val="bg1"/>
          </a:solidFill>
        </p:spPr>
        <p:txBody>
          <a:bodyPr/>
          <a:lstStyle/>
          <a:p>
            <a:r>
              <a:rPr lang="el-GR" sz="3200" smtClean="0"/>
              <a:t>ΑΛΩΠΕΚΙΑ ΑΝΔΡΙΚΟΥ ΤΥΠΟΥ</a:t>
            </a:r>
          </a:p>
        </p:txBody>
      </p:sp>
      <p:sp>
        <p:nvSpPr>
          <p:cNvPr id="100355" name="Rectangle 3"/>
          <p:cNvSpPr>
            <a:spLocks noGrp="1" noChangeArrowheads="1"/>
          </p:cNvSpPr>
          <p:nvPr>
            <p:ph type="body" idx="1"/>
          </p:nvPr>
        </p:nvSpPr>
        <p:spPr>
          <a:xfrm>
            <a:off x="250825" y="2349500"/>
            <a:ext cx="8672513" cy="4306888"/>
          </a:xfrm>
          <a:solidFill>
            <a:schemeClr val="bg1"/>
          </a:solidFill>
        </p:spPr>
        <p:txBody>
          <a:bodyPr/>
          <a:lstStyle/>
          <a:p>
            <a:pPr>
              <a:lnSpc>
                <a:spcPct val="90000"/>
              </a:lnSpc>
            </a:pPr>
            <a:r>
              <a:rPr lang="el-GR" sz="2800" smtClean="0"/>
              <a:t>Τεστοστερόνη ή </a:t>
            </a:r>
            <a:r>
              <a:rPr lang="en-US" sz="2800" smtClean="0"/>
              <a:t>DHT </a:t>
            </a:r>
            <a:r>
              <a:rPr lang="el-GR" sz="2800" smtClean="0"/>
              <a:t>                 σύνδεση με κυτταροπλασματικούς υποδοχείς στα κύτταρα των θυλάκων των τριχών                μεταβολή της τεταρτογενούς διαμόρφωσης του μορίου των υποδοχέων                </a:t>
            </a:r>
            <a:r>
              <a:rPr lang="en-US" sz="2800" smtClean="0"/>
              <a:t> </a:t>
            </a:r>
            <a:r>
              <a:rPr lang="el-GR" sz="2800" smtClean="0"/>
              <a:t>σύνδεση με ειδικά τμήματα του </a:t>
            </a:r>
            <a:r>
              <a:rPr lang="en-US" sz="2800" smtClean="0"/>
              <a:t>DNA </a:t>
            </a:r>
            <a:r>
              <a:rPr lang="el-GR" sz="2800" smtClean="0"/>
              <a:t>                διακοπή του αναγενούς σταδίου ανάπτυξης των τριχών             μετάπτωσή τους στο τελογενές στάδιο                 αδυναμία πάχυνσης και αύξησης των τριχών 		   απόπτωση</a:t>
            </a:r>
          </a:p>
        </p:txBody>
      </p:sp>
      <p:sp>
        <p:nvSpPr>
          <p:cNvPr id="100356" name="AutoShape 4"/>
          <p:cNvSpPr>
            <a:spLocks noChangeArrowheads="1"/>
          </p:cNvSpPr>
          <p:nvPr/>
        </p:nvSpPr>
        <p:spPr bwMode="auto">
          <a:xfrm>
            <a:off x="4067175" y="2492375"/>
            <a:ext cx="1368425" cy="215900"/>
          </a:xfrm>
          <a:prstGeom prst="rightArrow">
            <a:avLst>
              <a:gd name="adj1" fmla="val 50000"/>
              <a:gd name="adj2" fmla="val 158456"/>
            </a:avLst>
          </a:prstGeom>
          <a:solidFill>
            <a:schemeClr val="accent1"/>
          </a:solidFill>
          <a:ln w="9525">
            <a:solidFill>
              <a:schemeClr val="tx1"/>
            </a:solidFill>
            <a:miter lim="800000"/>
            <a:headEnd/>
            <a:tailEnd/>
          </a:ln>
          <a:effectLst/>
        </p:spPr>
        <p:txBody>
          <a:bodyPr wrap="none" anchor="ctr"/>
          <a:lstStyle/>
          <a:p>
            <a:endParaRPr lang="el-GR"/>
          </a:p>
        </p:txBody>
      </p:sp>
      <p:sp>
        <p:nvSpPr>
          <p:cNvPr id="100357" name="AutoShape 5"/>
          <p:cNvSpPr>
            <a:spLocks noChangeArrowheads="1"/>
          </p:cNvSpPr>
          <p:nvPr/>
        </p:nvSpPr>
        <p:spPr bwMode="auto">
          <a:xfrm>
            <a:off x="4067175" y="3284538"/>
            <a:ext cx="1368425" cy="215900"/>
          </a:xfrm>
          <a:prstGeom prst="rightArrow">
            <a:avLst>
              <a:gd name="adj1" fmla="val 50000"/>
              <a:gd name="adj2" fmla="val 158456"/>
            </a:avLst>
          </a:prstGeom>
          <a:solidFill>
            <a:schemeClr val="accent1"/>
          </a:solidFill>
          <a:ln w="9525">
            <a:solidFill>
              <a:schemeClr val="tx1"/>
            </a:solidFill>
            <a:miter lim="800000"/>
            <a:headEnd/>
            <a:tailEnd/>
          </a:ln>
          <a:effectLst/>
        </p:spPr>
        <p:txBody>
          <a:bodyPr wrap="none" anchor="ctr"/>
          <a:lstStyle/>
          <a:p>
            <a:endParaRPr lang="el-GR"/>
          </a:p>
        </p:txBody>
      </p:sp>
      <p:sp>
        <p:nvSpPr>
          <p:cNvPr id="100358" name="AutoShape 6"/>
          <p:cNvSpPr>
            <a:spLocks noChangeArrowheads="1"/>
          </p:cNvSpPr>
          <p:nvPr/>
        </p:nvSpPr>
        <p:spPr bwMode="auto">
          <a:xfrm>
            <a:off x="2627313" y="4076700"/>
            <a:ext cx="1368425" cy="215900"/>
          </a:xfrm>
          <a:prstGeom prst="rightArrow">
            <a:avLst>
              <a:gd name="adj1" fmla="val 50000"/>
              <a:gd name="adj2" fmla="val 158456"/>
            </a:avLst>
          </a:prstGeom>
          <a:solidFill>
            <a:schemeClr val="accent1"/>
          </a:solidFill>
          <a:ln w="9525">
            <a:solidFill>
              <a:schemeClr val="tx1"/>
            </a:solidFill>
            <a:miter lim="800000"/>
            <a:headEnd/>
            <a:tailEnd/>
          </a:ln>
          <a:effectLst/>
        </p:spPr>
        <p:txBody>
          <a:bodyPr wrap="none" anchor="ctr"/>
          <a:lstStyle/>
          <a:p>
            <a:endParaRPr lang="el-GR"/>
          </a:p>
        </p:txBody>
      </p:sp>
      <p:sp>
        <p:nvSpPr>
          <p:cNvPr id="100359" name="AutoShape 7"/>
          <p:cNvSpPr>
            <a:spLocks noChangeArrowheads="1"/>
          </p:cNvSpPr>
          <p:nvPr/>
        </p:nvSpPr>
        <p:spPr bwMode="auto">
          <a:xfrm>
            <a:off x="2411413" y="4365625"/>
            <a:ext cx="1368425" cy="215900"/>
          </a:xfrm>
          <a:prstGeom prst="rightArrow">
            <a:avLst>
              <a:gd name="adj1" fmla="val 50000"/>
              <a:gd name="adj2" fmla="val 158456"/>
            </a:avLst>
          </a:prstGeom>
          <a:solidFill>
            <a:schemeClr val="accent1"/>
          </a:solidFill>
          <a:ln w="9525">
            <a:solidFill>
              <a:schemeClr val="tx1"/>
            </a:solidFill>
            <a:miter lim="800000"/>
            <a:headEnd/>
            <a:tailEnd/>
          </a:ln>
          <a:effectLst/>
        </p:spPr>
        <p:txBody>
          <a:bodyPr wrap="none" anchor="ctr"/>
          <a:lstStyle/>
          <a:p>
            <a:endParaRPr lang="el-GR"/>
          </a:p>
        </p:txBody>
      </p:sp>
      <p:sp>
        <p:nvSpPr>
          <p:cNvPr id="100360" name="AutoShape 8"/>
          <p:cNvSpPr>
            <a:spLocks noChangeArrowheads="1"/>
          </p:cNvSpPr>
          <p:nvPr/>
        </p:nvSpPr>
        <p:spPr bwMode="auto">
          <a:xfrm>
            <a:off x="3851275" y="5589588"/>
            <a:ext cx="1368425" cy="215900"/>
          </a:xfrm>
          <a:prstGeom prst="rightArrow">
            <a:avLst>
              <a:gd name="adj1" fmla="val 50000"/>
              <a:gd name="adj2" fmla="val 158456"/>
            </a:avLst>
          </a:prstGeom>
          <a:solidFill>
            <a:schemeClr val="accent1"/>
          </a:solidFill>
          <a:ln w="9525">
            <a:solidFill>
              <a:schemeClr val="tx1"/>
            </a:solidFill>
            <a:miter lim="800000"/>
            <a:headEnd/>
            <a:tailEnd/>
          </a:ln>
          <a:effectLst/>
        </p:spPr>
        <p:txBody>
          <a:bodyPr wrap="none" anchor="ctr"/>
          <a:lstStyle/>
          <a:p>
            <a:endParaRPr lang="el-GR"/>
          </a:p>
        </p:txBody>
      </p:sp>
      <p:sp>
        <p:nvSpPr>
          <p:cNvPr id="100362" name="AutoShape 10"/>
          <p:cNvSpPr>
            <a:spLocks noChangeArrowheads="1"/>
          </p:cNvSpPr>
          <p:nvPr/>
        </p:nvSpPr>
        <p:spPr bwMode="auto">
          <a:xfrm>
            <a:off x="3563938" y="5157788"/>
            <a:ext cx="1368425" cy="215900"/>
          </a:xfrm>
          <a:prstGeom prst="rightArrow">
            <a:avLst>
              <a:gd name="adj1" fmla="val 50000"/>
              <a:gd name="adj2" fmla="val 158456"/>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ChangeAspect="1"/>
          </p:cNvGraphicFramePr>
          <p:nvPr/>
        </p:nvGraphicFramePr>
        <p:xfrm>
          <a:off x="0" y="0"/>
          <a:ext cx="9144000" cy="6823075"/>
        </p:xfrm>
        <a:graphic>
          <a:graphicData uri="http://schemas.openxmlformats.org/presentationml/2006/ole">
            <p:oleObj spid="_x0000_s2050" name="Εικόνα bitmap" r:id="rId3" imgW="7114286" imgH="5687219" progId="Paint.Picture">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619250" y="333375"/>
            <a:ext cx="5843588" cy="1143000"/>
          </a:xfrm>
          <a:solidFill>
            <a:schemeClr val="bg1"/>
          </a:solidFill>
        </p:spPr>
        <p:txBody>
          <a:bodyPr/>
          <a:lstStyle/>
          <a:p>
            <a:r>
              <a:rPr lang="el-GR" sz="3200" smtClean="0"/>
              <a:t>ΜΕΛΑΝΙΖΟΥΣΑ ΑΚΑΝΘΩΣΗ</a:t>
            </a:r>
          </a:p>
        </p:txBody>
      </p:sp>
      <p:sp>
        <p:nvSpPr>
          <p:cNvPr id="102403" name="Rectangle 3"/>
          <p:cNvSpPr>
            <a:spLocks noGrp="1" noChangeArrowheads="1"/>
          </p:cNvSpPr>
          <p:nvPr>
            <p:ph type="body" idx="1"/>
          </p:nvPr>
        </p:nvSpPr>
        <p:spPr>
          <a:xfrm>
            <a:off x="395288" y="1700213"/>
            <a:ext cx="8126412" cy="4235450"/>
          </a:xfrm>
          <a:solidFill>
            <a:schemeClr val="bg1"/>
          </a:solidFill>
        </p:spPr>
        <p:txBody>
          <a:bodyPr/>
          <a:lstStyle/>
          <a:p>
            <a:pPr>
              <a:lnSpc>
                <a:spcPct val="180000"/>
              </a:lnSpc>
            </a:pPr>
            <a:r>
              <a:rPr lang="el-GR" sz="2800" smtClean="0"/>
              <a:t>Δερματική εκδήλωση, που χαρακτηρίζεται από υπερκεράτωση και καφεοειδή ή μελανίζουσα υπέρχρωση του δέρματος, το οποίο καλύπτεται από θηλωματώδεις προσεκβολές, που του προσδίδουν βελούδινη υφή</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457200"/>
            <a:ext cx="7772400" cy="1143000"/>
          </a:xfrm>
        </p:spPr>
        <p:txBody>
          <a:bodyPr/>
          <a:lstStyle/>
          <a:p>
            <a:r>
              <a:rPr lang="en-US"/>
              <a:t>PCOS</a:t>
            </a:r>
            <a:r>
              <a:rPr lang="el-GR"/>
              <a:t> - ΣΥΧΝΟΤΗΤΑ</a:t>
            </a:r>
          </a:p>
        </p:txBody>
      </p:sp>
      <p:sp>
        <p:nvSpPr>
          <p:cNvPr id="84995" name="Rectangle 3"/>
          <p:cNvSpPr>
            <a:spLocks noGrp="1" noChangeArrowheads="1"/>
          </p:cNvSpPr>
          <p:nvPr>
            <p:ph type="body" idx="1"/>
          </p:nvPr>
        </p:nvSpPr>
        <p:spPr>
          <a:xfrm>
            <a:off x="838200" y="2362200"/>
            <a:ext cx="8305800" cy="4019550"/>
          </a:xfrm>
        </p:spPr>
        <p:txBody>
          <a:bodyPr>
            <a:normAutofit fontScale="92500" lnSpcReduction="10000"/>
          </a:bodyPr>
          <a:lstStyle/>
          <a:p>
            <a:pPr>
              <a:lnSpc>
                <a:spcPct val="130000"/>
              </a:lnSpc>
              <a:buClr>
                <a:schemeClr val="tx2"/>
              </a:buClr>
            </a:pPr>
            <a:r>
              <a:rPr lang="el-GR"/>
              <a:t>1%-5% του γενικού πληθυσμού</a:t>
            </a:r>
          </a:p>
          <a:p>
            <a:pPr>
              <a:lnSpc>
                <a:spcPct val="130000"/>
              </a:lnSpc>
              <a:buClr>
                <a:schemeClr val="tx2"/>
              </a:buClr>
            </a:pPr>
            <a:endParaRPr lang="el-GR"/>
          </a:p>
          <a:p>
            <a:pPr>
              <a:lnSpc>
                <a:spcPct val="130000"/>
              </a:lnSpc>
              <a:buClr>
                <a:schemeClr val="tx2"/>
              </a:buClr>
            </a:pPr>
            <a:r>
              <a:rPr lang="el-GR"/>
              <a:t>5%-10% των γυναικών αναπαραγωγικής ηλικίας</a:t>
            </a:r>
          </a:p>
          <a:p>
            <a:pPr>
              <a:lnSpc>
                <a:spcPct val="130000"/>
              </a:lnSpc>
              <a:buClr>
                <a:schemeClr val="tx2"/>
              </a:buClr>
            </a:pPr>
            <a:endParaRPr lang="el-GR"/>
          </a:p>
          <a:p>
            <a:pPr>
              <a:lnSpc>
                <a:spcPct val="130000"/>
              </a:lnSpc>
              <a:buClr>
                <a:schemeClr val="tx2"/>
              </a:buClr>
            </a:pPr>
            <a:r>
              <a:rPr lang="el-GR"/>
              <a:t>20%-50% των ανωοθυλακιορρηκτικών υπογόνιμων γυναικών</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1619250" y="0"/>
          <a:ext cx="5781675" cy="6858000"/>
        </p:xfrm>
        <a:graphic>
          <a:graphicData uri="http://schemas.openxmlformats.org/presentationml/2006/ole">
            <p:oleObj spid="_x0000_s3074" name="Bitmap Image" r:id="rId3" imgW="1448002" imgH="1762371" progId="Paint.Picture">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403350" y="404813"/>
            <a:ext cx="5410200" cy="1143000"/>
          </a:xfrm>
          <a:solidFill>
            <a:schemeClr val="bg1"/>
          </a:solidFill>
        </p:spPr>
        <p:txBody>
          <a:bodyPr/>
          <a:lstStyle/>
          <a:p>
            <a:r>
              <a:rPr lang="el-GR" sz="3600" smtClean="0"/>
              <a:t>ΠΑΧΥΣΑΡΚΙΑ</a:t>
            </a:r>
          </a:p>
        </p:txBody>
      </p:sp>
      <p:sp>
        <p:nvSpPr>
          <p:cNvPr id="105475" name="Rectangle 3"/>
          <p:cNvSpPr>
            <a:spLocks noGrp="1" noChangeArrowheads="1"/>
          </p:cNvSpPr>
          <p:nvPr>
            <p:ph type="body" idx="1"/>
          </p:nvPr>
        </p:nvSpPr>
        <p:spPr>
          <a:xfrm>
            <a:off x="323850" y="1916113"/>
            <a:ext cx="8305800" cy="4306887"/>
          </a:xfrm>
          <a:solidFill>
            <a:schemeClr val="bg1"/>
          </a:solidFill>
        </p:spPr>
        <p:txBody>
          <a:bodyPr/>
          <a:lstStyle/>
          <a:p>
            <a:pPr>
              <a:lnSpc>
                <a:spcPct val="150000"/>
              </a:lnSpc>
            </a:pPr>
            <a:r>
              <a:rPr lang="el-GR" sz="2800" smtClean="0"/>
              <a:t>Παρατηρείται στο 50% των γυναικών με </a:t>
            </a:r>
            <a:r>
              <a:rPr lang="en-US" sz="2800" smtClean="0"/>
              <a:t>PCOS</a:t>
            </a:r>
          </a:p>
          <a:p>
            <a:pPr>
              <a:lnSpc>
                <a:spcPct val="150000"/>
              </a:lnSpc>
            </a:pPr>
            <a:r>
              <a:rPr lang="el-GR" sz="2800" smtClean="0"/>
              <a:t>Αποτελεί το πλέον κοινή ενδοκρινική παχυσαρκία στις γυναίκες</a:t>
            </a:r>
          </a:p>
          <a:p>
            <a:pPr>
              <a:lnSpc>
                <a:spcPct val="150000"/>
              </a:lnSpc>
            </a:pPr>
            <a:r>
              <a:rPr lang="el-GR" sz="2800" smtClean="0"/>
              <a:t>Εκδηλώνεται περιστασιακά στο μέσον της παιδικής ηλικίας και στην τυπική της μορφή είναι ανδροειδούς τύπου με </a:t>
            </a:r>
            <a:r>
              <a:rPr lang="en-US" sz="2800" smtClean="0"/>
              <a:t>Waist/Hip&gt;0,85</a:t>
            </a:r>
            <a:endParaRPr lang="el-GR" sz="28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4339" name="Text Box 5"/>
          <p:cNvSpPr txBox="1">
            <a:spLocks noChangeArrowheads="1"/>
          </p:cNvSpPr>
          <p:nvPr/>
        </p:nvSpPr>
        <p:spPr bwMode="auto">
          <a:xfrm>
            <a:off x="103188" y="6237288"/>
            <a:ext cx="4860925" cy="366712"/>
          </a:xfrm>
          <a:prstGeom prst="rect">
            <a:avLst/>
          </a:prstGeom>
          <a:noFill/>
          <a:ln w="9525">
            <a:noFill/>
            <a:miter lim="800000"/>
            <a:headEnd/>
            <a:tailEnd/>
          </a:ln>
        </p:spPr>
        <p:txBody>
          <a:bodyPr>
            <a:spAutoFit/>
          </a:bodyPr>
          <a:lstStyle/>
          <a:p>
            <a:pPr>
              <a:spcBef>
                <a:spcPct val="50000"/>
              </a:spcBef>
            </a:pPr>
            <a:r>
              <a:rPr lang="en-US">
                <a:latin typeface="Tahoma" pitchFamily="34" charset="0"/>
              </a:rPr>
              <a:t>Dunaif A. Trends Endocr Metab 2003, 14: 365</a:t>
            </a:r>
            <a:endParaRPr lang="el-GR">
              <a:latin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Slide04.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81252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dirty="0"/>
              <a:t>ΠΑΘΟΓΕΝΕΙΑ ΤΟΥ </a:t>
            </a:r>
            <a:r>
              <a:rPr lang="en-US" dirty="0"/>
              <a:t>PCOS</a:t>
            </a:r>
            <a:endParaRPr lang="el-GR" dirty="0"/>
          </a:p>
        </p:txBody>
      </p:sp>
      <p:sp>
        <p:nvSpPr>
          <p:cNvPr id="37891" name="Rectangle 3"/>
          <p:cNvSpPr>
            <a:spLocks noGrp="1" noChangeArrowheads="1"/>
          </p:cNvSpPr>
          <p:nvPr>
            <p:ph idx="1"/>
          </p:nvPr>
        </p:nvSpPr>
        <p:spPr>
          <a:xfrm>
            <a:off x="1182511" y="2017714"/>
            <a:ext cx="7772400" cy="4579937"/>
          </a:xfrm>
        </p:spPr>
        <p:txBody>
          <a:bodyPr/>
          <a:lstStyle/>
          <a:p>
            <a:pPr>
              <a:lnSpc>
                <a:spcPct val="170000"/>
              </a:lnSpc>
            </a:pPr>
            <a:r>
              <a:rPr lang="el-GR" dirty="0"/>
              <a:t>Η υπόθεση της </a:t>
            </a:r>
            <a:r>
              <a:rPr lang="en-US" dirty="0"/>
              <a:t>LH</a:t>
            </a:r>
          </a:p>
          <a:p>
            <a:pPr>
              <a:lnSpc>
                <a:spcPct val="170000"/>
              </a:lnSpc>
            </a:pPr>
            <a:r>
              <a:rPr lang="en-US" dirty="0"/>
              <a:t>H </a:t>
            </a:r>
            <a:r>
              <a:rPr lang="el-GR" dirty="0"/>
              <a:t>υπόθεση της </a:t>
            </a:r>
            <a:r>
              <a:rPr lang="el-GR" dirty="0" smtClean="0"/>
              <a:t>ωοθήκης</a:t>
            </a:r>
          </a:p>
          <a:p>
            <a:pPr>
              <a:lnSpc>
                <a:spcPct val="170000"/>
              </a:lnSpc>
            </a:pPr>
            <a:r>
              <a:rPr lang="en-US" dirty="0" smtClean="0"/>
              <a:t>H </a:t>
            </a:r>
            <a:r>
              <a:rPr lang="el-GR" dirty="0" smtClean="0"/>
              <a:t>υπόθεση των επινεφριδίων</a:t>
            </a:r>
            <a:endParaRPr lang="el-GR" dirty="0"/>
          </a:p>
          <a:p>
            <a:pPr>
              <a:lnSpc>
                <a:spcPct val="170000"/>
              </a:lnSpc>
            </a:pPr>
            <a:r>
              <a:rPr lang="el-GR" dirty="0"/>
              <a:t>Η υπόθεση της ινσουλίνης</a:t>
            </a:r>
          </a:p>
        </p:txBody>
      </p:sp>
    </p:spTree>
    <p:extLst>
      <p:ext uri="{BB962C8B-B14F-4D97-AF65-F5344CB8AC3E}">
        <p14:creationId xmlns="" xmlns:p14="http://schemas.microsoft.com/office/powerpoint/2010/main" val="4984696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6637" b="19899"/>
          <a:stretch/>
        </p:blipFill>
        <p:spPr>
          <a:xfrm>
            <a:off x="850499" y="3933056"/>
            <a:ext cx="1286482" cy="1008112"/>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58821" y="4011415"/>
            <a:ext cx="1719989" cy="1145777"/>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5301" y="2276872"/>
            <a:ext cx="1876878" cy="1207306"/>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06697" y="1787614"/>
            <a:ext cx="1624239" cy="2281794"/>
          </a:xfrm>
          <a:prstGeom prst="rect">
            <a:avLst/>
          </a:prstGeom>
        </p:spPr>
      </p:pic>
      <p:pic>
        <p:nvPicPr>
          <p:cNvPr id="9" name="Picture 8"/>
          <p:cNvPicPr>
            <a:picLocks noChangeAspect="1"/>
          </p:cNvPicPr>
          <p:nvPr/>
        </p:nvPicPr>
        <p:blipFill rotWithShape="1">
          <a:blip r:embed="rId6" cstate="print">
            <a:extLst>
              <a:ext uri="{28A0092B-C50C-407E-A947-70E740481C1C}">
                <a14:useLocalDpi xmlns="" xmlns:a14="http://schemas.microsoft.com/office/drawing/2010/main" val="0"/>
              </a:ext>
            </a:extLst>
          </a:blip>
          <a:srcRect t="31797" r="51575" b="27063"/>
          <a:stretch/>
        </p:blipFill>
        <p:spPr>
          <a:xfrm>
            <a:off x="3192712" y="4897487"/>
            <a:ext cx="2758254" cy="1051793"/>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41561" y="2963764"/>
            <a:ext cx="1860556" cy="1136800"/>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085295" y="260648"/>
            <a:ext cx="973088" cy="934913"/>
          </a:xfrm>
          <a:prstGeom prst="rect">
            <a:avLst/>
          </a:prstGeom>
        </p:spPr>
      </p:pic>
      <p:sp>
        <p:nvSpPr>
          <p:cNvPr id="13" name="TextBox 12"/>
          <p:cNvSpPr txBox="1"/>
          <p:nvPr/>
        </p:nvSpPr>
        <p:spPr>
          <a:xfrm>
            <a:off x="3874113" y="1272048"/>
            <a:ext cx="963725" cy="646331"/>
          </a:xfrm>
          <a:prstGeom prst="rect">
            <a:avLst/>
          </a:prstGeom>
          <a:noFill/>
        </p:spPr>
        <p:txBody>
          <a:bodyPr wrap="none" rtlCol="0">
            <a:spAutoFit/>
          </a:bodyPr>
          <a:lstStyle/>
          <a:p>
            <a:pPr algn="ctr"/>
            <a:r>
              <a:rPr lang="en-US" smtClean="0"/>
              <a:t>⇑ LH</a:t>
            </a:r>
          </a:p>
          <a:p>
            <a:pPr algn="ctr"/>
            <a:r>
              <a:rPr lang="en-US" dirty="0" smtClean="0"/>
              <a:t>⬄ FSH</a:t>
            </a:r>
            <a:endParaRPr lang="en-US" dirty="0"/>
          </a:p>
        </p:txBody>
      </p:sp>
      <p:sp>
        <p:nvSpPr>
          <p:cNvPr id="14" name="TextBox 13"/>
          <p:cNvSpPr txBox="1"/>
          <p:nvPr/>
        </p:nvSpPr>
        <p:spPr>
          <a:xfrm>
            <a:off x="1043608" y="3162832"/>
            <a:ext cx="1018227" cy="369332"/>
          </a:xfrm>
          <a:prstGeom prst="rect">
            <a:avLst/>
          </a:prstGeom>
          <a:noFill/>
        </p:spPr>
        <p:txBody>
          <a:bodyPr wrap="none" rtlCol="0">
            <a:spAutoFit/>
          </a:bodyPr>
          <a:lstStyle/>
          <a:p>
            <a:pPr algn="ctr"/>
            <a:r>
              <a:rPr lang="en-US" dirty="0" smtClean="0"/>
              <a:t>⇓ SHBG</a:t>
            </a:r>
            <a:endParaRPr lang="en-US" dirty="0"/>
          </a:p>
        </p:txBody>
      </p:sp>
      <p:sp>
        <p:nvSpPr>
          <p:cNvPr id="15" name="TextBox 14"/>
          <p:cNvSpPr txBox="1"/>
          <p:nvPr/>
        </p:nvSpPr>
        <p:spPr>
          <a:xfrm>
            <a:off x="4530012" y="3662542"/>
            <a:ext cx="671979" cy="369332"/>
          </a:xfrm>
          <a:prstGeom prst="rect">
            <a:avLst/>
          </a:prstGeom>
          <a:noFill/>
        </p:spPr>
        <p:txBody>
          <a:bodyPr wrap="none" rtlCol="0">
            <a:spAutoFit/>
          </a:bodyPr>
          <a:lstStyle/>
          <a:p>
            <a:pPr algn="ctr"/>
            <a:r>
              <a:rPr lang="en-US" dirty="0" smtClean="0"/>
              <a:t>⇑ Ins</a:t>
            </a:r>
            <a:endParaRPr lang="en-US" dirty="0"/>
          </a:p>
        </p:txBody>
      </p:sp>
      <p:sp>
        <p:nvSpPr>
          <p:cNvPr id="16" name="TextBox 15"/>
          <p:cNvSpPr txBox="1"/>
          <p:nvPr/>
        </p:nvSpPr>
        <p:spPr>
          <a:xfrm>
            <a:off x="6745853" y="3484178"/>
            <a:ext cx="723275" cy="369332"/>
          </a:xfrm>
          <a:prstGeom prst="rect">
            <a:avLst/>
          </a:prstGeom>
          <a:noFill/>
        </p:spPr>
        <p:txBody>
          <a:bodyPr wrap="none" rtlCol="0">
            <a:spAutoFit/>
          </a:bodyPr>
          <a:lstStyle/>
          <a:p>
            <a:pPr algn="ctr"/>
            <a:r>
              <a:rPr lang="en-US" dirty="0" smtClean="0"/>
              <a:t>⇑ </a:t>
            </a:r>
            <a:r>
              <a:rPr lang="en-US" dirty="0" err="1" smtClean="0"/>
              <a:t>Glu</a:t>
            </a:r>
            <a:endParaRPr lang="en-US" dirty="0"/>
          </a:p>
        </p:txBody>
      </p:sp>
      <p:sp>
        <p:nvSpPr>
          <p:cNvPr id="17" name="TextBox 16"/>
          <p:cNvSpPr txBox="1"/>
          <p:nvPr/>
        </p:nvSpPr>
        <p:spPr>
          <a:xfrm>
            <a:off x="1043608" y="4983559"/>
            <a:ext cx="1236236" cy="923330"/>
          </a:xfrm>
          <a:prstGeom prst="rect">
            <a:avLst/>
          </a:prstGeom>
          <a:noFill/>
        </p:spPr>
        <p:txBody>
          <a:bodyPr wrap="none" rtlCol="0">
            <a:spAutoFit/>
          </a:bodyPr>
          <a:lstStyle/>
          <a:p>
            <a:pPr algn="ctr"/>
            <a:r>
              <a:rPr lang="en-US" dirty="0" smtClean="0"/>
              <a:t>⇑ T</a:t>
            </a:r>
          </a:p>
          <a:p>
            <a:pPr algn="ctr"/>
            <a:r>
              <a:rPr lang="en-US" dirty="0"/>
              <a:t>⇑ </a:t>
            </a:r>
            <a:r>
              <a:rPr lang="el-GR" dirty="0" smtClean="0"/>
              <a:t>Δ</a:t>
            </a:r>
            <a:r>
              <a:rPr lang="en-US" baseline="-25000" dirty="0" smtClean="0"/>
              <a:t>4</a:t>
            </a:r>
            <a:r>
              <a:rPr lang="en-US" dirty="0" smtClean="0"/>
              <a:t>A</a:t>
            </a:r>
            <a:endParaRPr lang="en-US" dirty="0"/>
          </a:p>
          <a:p>
            <a:pPr algn="ctr"/>
            <a:r>
              <a:rPr lang="en-US" dirty="0"/>
              <a:t>⇑ </a:t>
            </a:r>
            <a:r>
              <a:rPr lang="en-US" dirty="0" smtClean="0"/>
              <a:t>DHEA-S</a:t>
            </a:r>
          </a:p>
        </p:txBody>
      </p:sp>
      <p:sp>
        <p:nvSpPr>
          <p:cNvPr id="18" name="TextBox 17"/>
          <p:cNvSpPr txBox="1"/>
          <p:nvPr/>
        </p:nvSpPr>
        <p:spPr>
          <a:xfrm>
            <a:off x="3538768" y="5938254"/>
            <a:ext cx="2138471" cy="646331"/>
          </a:xfrm>
          <a:prstGeom prst="rect">
            <a:avLst/>
          </a:prstGeom>
          <a:noFill/>
        </p:spPr>
        <p:txBody>
          <a:bodyPr wrap="none" rtlCol="0">
            <a:spAutoFit/>
          </a:bodyPr>
          <a:lstStyle/>
          <a:p>
            <a:pPr algn="ctr"/>
            <a:r>
              <a:rPr lang="en-US" dirty="0"/>
              <a:t>⇑ T, ⇑ E</a:t>
            </a:r>
            <a:r>
              <a:rPr lang="en-US" baseline="-25000" dirty="0"/>
              <a:t>2</a:t>
            </a:r>
          </a:p>
          <a:p>
            <a:pPr algn="ctr"/>
            <a:r>
              <a:rPr lang="en-US" dirty="0" smtClean="0"/>
              <a:t>⇓ </a:t>
            </a:r>
            <a:r>
              <a:rPr lang="el-GR" dirty="0" smtClean="0"/>
              <a:t>ωοθυλακιορρηξία</a:t>
            </a:r>
            <a:endParaRPr lang="en-US" dirty="0" smtClean="0"/>
          </a:p>
        </p:txBody>
      </p:sp>
      <p:sp>
        <p:nvSpPr>
          <p:cNvPr id="19" name="Down Arrow 18"/>
          <p:cNvSpPr/>
          <p:nvPr/>
        </p:nvSpPr>
        <p:spPr>
          <a:xfrm>
            <a:off x="4230110" y="1988840"/>
            <a:ext cx="504056" cy="2994719"/>
          </a:xfrm>
          <a:prstGeom prst="downArrow">
            <a:avLst/>
          </a:prstGeom>
          <a:ln>
            <a:solidFill>
              <a:schemeClr val="tx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034004" y="306382"/>
            <a:ext cx="2858476" cy="369332"/>
          </a:xfrm>
          <a:prstGeom prst="rect">
            <a:avLst/>
          </a:prstGeom>
          <a:noFill/>
        </p:spPr>
        <p:txBody>
          <a:bodyPr wrap="none" rtlCol="0">
            <a:spAutoFit/>
          </a:bodyPr>
          <a:lstStyle/>
          <a:p>
            <a:pPr algn="r"/>
            <a:r>
              <a:rPr lang="el-GR" b="1" dirty="0" smtClean="0"/>
              <a:t>Η θεωρία της υπόφυσης</a:t>
            </a:r>
            <a:endParaRPr lang="en-US" b="1" dirty="0"/>
          </a:p>
        </p:txBody>
      </p:sp>
    </p:spTree>
    <p:extLst>
      <p:ext uri="{BB962C8B-B14F-4D97-AF65-F5344CB8AC3E}">
        <p14:creationId xmlns="" xmlns:p14="http://schemas.microsoft.com/office/powerpoint/2010/main" val="23603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l-GR"/>
              <a:t>ΠΑΧΥΣΑΡΚΙΑ</a:t>
            </a:r>
          </a:p>
        </p:txBody>
      </p:sp>
      <p:sp>
        <p:nvSpPr>
          <p:cNvPr id="119811" name="Rectangle 3"/>
          <p:cNvSpPr>
            <a:spLocks noGrp="1" noChangeArrowheads="1"/>
          </p:cNvSpPr>
          <p:nvPr>
            <p:ph type="body" idx="1"/>
          </p:nvPr>
        </p:nvSpPr>
        <p:spPr>
          <a:xfrm>
            <a:off x="838200" y="2060575"/>
            <a:ext cx="8305800" cy="4306888"/>
          </a:xfrm>
        </p:spPr>
        <p:txBody>
          <a:bodyPr>
            <a:normAutofit fontScale="92500" lnSpcReduction="10000"/>
          </a:bodyPr>
          <a:lstStyle/>
          <a:p>
            <a:pPr>
              <a:lnSpc>
                <a:spcPct val="150000"/>
              </a:lnSpc>
            </a:pPr>
            <a:r>
              <a:rPr lang="el-GR"/>
              <a:t>Παρατηρείται στο 50% των γυναικών με </a:t>
            </a:r>
            <a:r>
              <a:rPr lang="en-US"/>
              <a:t>PCOS</a:t>
            </a:r>
          </a:p>
          <a:p>
            <a:pPr>
              <a:lnSpc>
                <a:spcPct val="150000"/>
              </a:lnSpc>
            </a:pPr>
            <a:r>
              <a:rPr lang="el-GR"/>
              <a:t>Αποτελεί το πλέον κοινή ενδοκρινική παχυσαρκία στις γυναίκες</a:t>
            </a:r>
          </a:p>
          <a:p>
            <a:pPr>
              <a:lnSpc>
                <a:spcPct val="150000"/>
              </a:lnSpc>
            </a:pPr>
            <a:r>
              <a:rPr lang="el-GR"/>
              <a:t>Εκδηλώνεται περιστασιακά στο μέσον της παιδικής ηλικίας και στην τυπική της μορφή είναι ανδροειδούς τύπου με </a:t>
            </a:r>
            <a:r>
              <a:rPr lang="en-US"/>
              <a:t>Waist/Hip&gt;0,85</a:t>
            </a:r>
            <a:endParaRPr lang="el-G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normAutofit fontScale="90000"/>
          </a:bodyPr>
          <a:lstStyle/>
          <a:p>
            <a:pPr algn="ctr"/>
            <a:r>
              <a:rPr lang="el-GR"/>
              <a:t>ΑΝΤΙΣΤΑΣΗ ΣΤΗΝ ΙΝΣΟΥΛΙΝΗ</a:t>
            </a:r>
            <a:br>
              <a:rPr lang="el-GR"/>
            </a:br>
            <a:r>
              <a:rPr lang="el-GR" sz="3600"/>
              <a:t>Επιπλοκές</a:t>
            </a:r>
          </a:p>
        </p:txBody>
      </p:sp>
      <p:sp>
        <p:nvSpPr>
          <p:cNvPr id="56323" name="Rectangle 1027"/>
          <p:cNvSpPr>
            <a:spLocks noGrp="1" noChangeArrowheads="1"/>
          </p:cNvSpPr>
          <p:nvPr>
            <p:ph type="body" idx="1"/>
          </p:nvPr>
        </p:nvSpPr>
        <p:spPr/>
        <p:txBody>
          <a:bodyPr/>
          <a:lstStyle/>
          <a:p>
            <a:pPr>
              <a:lnSpc>
                <a:spcPct val="250000"/>
              </a:lnSpc>
            </a:pPr>
            <a:r>
              <a:rPr lang="el-GR"/>
              <a:t>Οι γυναίκες με </a:t>
            </a:r>
            <a:r>
              <a:rPr lang="en-US"/>
              <a:t>PCOS </a:t>
            </a:r>
            <a:r>
              <a:rPr lang="el-GR"/>
              <a:t>και αντίσταση στην ινσουλίνη παρουσιάζουν αυξημένο κίνδυνο εμφάνισης του μεταβολικού συνδρόμου</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normAutofit fontScale="90000"/>
          </a:bodyPr>
          <a:lstStyle/>
          <a:p>
            <a:r>
              <a:rPr lang="el-GR"/>
              <a:t>ΟΡΙΣΜΟΣ ΜΕΤΑΒΟΛΙΚΟΥ ΣΥΝΔΡΟΜΟΥ</a:t>
            </a:r>
          </a:p>
        </p:txBody>
      </p:sp>
      <p:sp>
        <p:nvSpPr>
          <p:cNvPr id="57347" name="Rectangle 1027"/>
          <p:cNvSpPr>
            <a:spLocks noGrp="1" noChangeArrowheads="1"/>
          </p:cNvSpPr>
          <p:nvPr>
            <p:ph type="body" idx="1"/>
          </p:nvPr>
        </p:nvSpPr>
        <p:spPr>
          <a:xfrm>
            <a:off x="1182511" y="2017714"/>
            <a:ext cx="7566378" cy="4579937"/>
          </a:xfrm>
        </p:spPr>
        <p:txBody>
          <a:bodyPr>
            <a:normAutofit fontScale="92500"/>
          </a:bodyPr>
          <a:lstStyle/>
          <a:p>
            <a:pPr>
              <a:lnSpc>
                <a:spcPct val="200000"/>
              </a:lnSpc>
            </a:pPr>
            <a:r>
              <a:rPr lang="el-GR"/>
              <a:t>Το Μεταβολικό Σύνδρομο, γνωστό και ως σύνδρομο Χ  ή σύνδρομο αντίστασης στην ινσουλίνη, περιγράφει ένα σύμπλεγμα από παράγοντες κινδύνου στον ίδιο ασθενή</a:t>
            </a:r>
          </a:p>
          <a:p>
            <a:pPr>
              <a:lnSpc>
                <a:spcPct val="200000"/>
              </a:lnSpc>
            </a:pPr>
            <a:endParaRPr lang="el-G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95400" y="304800"/>
            <a:ext cx="6752167" cy="1309688"/>
          </a:xfrm>
          <a:noFill/>
          <a:ln/>
        </p:spPr>
        <p:txBody>
          <a:bodyPr lIns="0" tIns="0" rIns="0" bIns="0" anchor="t"/>
          <a:lstStyle/>
          <a:p>
            <a:pPr algn="ctr"/>
            <a:r>
              <a:rPr lang="el-GR"/>
              <a:t>ΜΕΤΑΒΟΛΙΚΟ ΣΥΝΔΡΟΜΟ</a:t>
            </a:r>
          </a:p>
        </p:txBody>
      </p:sp>
      <p:sp>
        <p:nvSpPr>
          <p:cNvPr id="62467" name="Oval 3"/>
          <p:cNvSpPr>
            <a:spLocks noChangeArrowheads="1"/>
          </p:cNvSpPr>
          <p:nvPr/>
        </p:nvSpPr>
        <p:spPr bwMode="auto">
          <a:xfrm>
            <a:off x="2267656" y="1557338"/>
            <a:ext cx="3599744" cy="1655762"/>
          </a:xfrm>
          <a:prstGeom prst="ellipse">
            <a:avLst/>
          </a:prstGeom>
          <a:solidFill>
            <a:schemeClr val="hlink"/>
          </a:solidFill>
          <a:ln w="9525">
            <a:noFill/>
            <a:round/>
            <a:headEnd type="none" w="sm" len="sm"/>
            <a:tailEnd/>
          </a:ln>
          <a:effectLst/>
        </p:spPr>
        <p:txBody>
          <a:bodyPr wrap="none" anchor="ctr"/>
          <a:lstStyle/>
          <a:p>
            <a:pPr algn="ctr" eaLnBrk="0" hangingPunct="0"/>
            <a:r>
              <a:rPr lang="el-GR" sz="2400">
                <a:solidFill>
                  <a:srgbClr val="000000"/>
                </a:solidFill>
                <a:latin typeface="Arial" pitchFamily="34" charset="0"/>
                <a:cs typeface="Arial" pitchFamily="34" charset="0"/>
              </a:rPr>
              <a:t>Αντίσταση στην Ινσουλίνη</a:t>
            </a:r>
          </a:p>
          <a:p>
            <a:pPr algn="ctr" eaLnBrk="0" hangingPunct="0"/>
            <a:r>
              <a:rPr lang="el-GR" sz="2400">
                <a:solidFill>
                  <a:srgbClr val="000000"/>
                </a:solidFill>
                <a:latin typeface="Arial" pitchFamily="34" charset="0"/>
                <a:cs typeface="Arial" pitchFamily="34" charset="0"/>
              </a:rPr>
              <a:t>Υπερινσουλιναιμία</a:t>
            </a:r>
          </a:p>
        </p:txBody>
      </p:sp>
      <p:sp>
        <p:nvSpPr>
          <p:cNvPr id="62468" name="Text Box 4"/>
          <p:cNvSpPr txBox="1">
            <a:spLocks noChangeArrowheads="1"/>
          </p:cNvSpPr>
          <p:nvPr/>
        </p:nvSpPr>
        <p:spPr bwMode="auto">
          <a:xfrm>
            <a:off x="324556" y="1268413"/>
            <a:ext cx="1567352" cy="461665"/>
          </a:xfrm>
          <a:prstGeom prst="rect">
            <a:avLst/>
          </a:prstGeom>
          <a:noFill/>
          <a:ln w="9525">
            <a:noFill/>
            <a:miter lim="800000"/>
            <a:headEnd type="none" w="sm" len="sm"/>
            <a:tailEnd/>
          </a:ln>
          <a:effectLst/>
        </p:spPr>
        <p:txBody>
          <a:bodyPr wrap="none">
            <a:spAutoFit/>
          </a:bodyPr>
          <a:lstStyle/>
          <a:p>
            <a:pPr eaLnBrk="0" hangingPunct="0"/>
            <a:r>
              <a:rPr lang="el-GR" sz="2400">
                <a:latin typeface="Arial" pitchFamily="34" charset="0"/>
                <a:cs typeface="Arial" pitchFamily="34" charset="0"/>
              </a:rPr>
              <a:t>Υπέρταση</a:t>
            </a:r>
          </a:p>
        </p:txBody>
      </p:sp>
      <p:sp>
        <p:nvSpPr>
          <p:cNvPr id="62469" name="Text Box 5"/>
          <p:cNvSpPr txBox="1">
            <a:spLocks noChangeArrowheads="1"/>
          </p:cNvSpPr>
          <p:nvPr/>
        </p:nvSpPr>
        <p:spPr bwMode="auto">
          <a:xfrm>
            <a:off x="6208889" y="1287463"/>
            <a:ext cx="2095445" cy="461665"/>
          </a:xfrm>
          <a:prstGeom prst="rect">
            <a:avLst/>
          </a:prstGeom>
          <a:noFill/>
          <a:ln w="9525">
            <a:noFill/>
            <a:miter lim="800000"/>
            <a:headEnd type="none" w="sm" len="sm"/>
            <a:tailEnd/>
          </a:ln>
          <a:effectLst/>
        </p:spPr>
        <p:txBody>
          <a:bodyPr wrap="none">
            <a:spAutoFit/>
          </a:bodyPr>
          <a:lstStyle/>
          <a:p>
            <a:pPr eaLnBrk="0" hangingPunct="0"/>
            <a:r>
              <a:rPr lang="el-GR" sz="2400">
                <a:latin typeface="Arial" pitchFamily="34" charset="0"/>
                <a:cs typeface="Arial" pitchFamily="34" charset="0"/>
              </a:rPr>
              <a:t>Δυσλιπιδαιμία</a:t>
            </a:r>
          </a:p>
        </p:txBody>
      </p:sp>
      <p:sp>
        <p:nvSpPr>
          <p:cNvPr id="62470" name="Text Box 6"/>
          <p:cNvSpPr txBox="1">
            <a:spLocks noChangeArrowheads="1"/>
          </p:cNvSpPr>
          <p:nvPr/>
        </p:nvSpPr>
        <p:spPr bwMode="auto">
          <a:xfrm>
            <a:off x="179212" y="3692525"/>
            <a:ext cx="3201967" cy="461665"/>
          </a:xfrm>
          <a:prstGeom prst="rect">
            <a:avLst/>
          </a:prstGeom>
          <a:noFill/>
          <a:ln w="9525">
            <a:noFill/>
            <a:miter lim="800000"/>
            <a:headEnd type="none" w="sm" len="sm"/>
            <a:tailEnd/>
          </a:ln>
          <a:effectLst/>
        </p:spPr>
        <p:txBody>
          <a:bodyPr wrap="none">
            <a:spAutoFit/>
          </a:bodyPr>
          <a:lstStyle/>
          <a:p>
            <a:pPr eaLnBrk="0" hangingPunct="0"/>
            <a:r>
              <a:rPr lang="en-US" sz="2400">
                <a:latin typeface="Arial" pitchFamily="34" charset="0"/>
                <a:cs typeface="Arial" pitchFamily="34" charset="0"/>
              </a:rPr>
              <a:t>IGT/</a:t>
            </a:r>
            <a:r>
              <a:rPr lang="el-GR" sz="2400">
                <a:latin typeface="Arial" pitchFamily="34" charset="0"/>
                <a:cs typeface="Arial" pitchFamily="34" charset="0"/>
              </a:rPr>
              <a:t>Διαβήτης τύπου 2</a:t>
            </a:r>
          </a:p>
        </p:txBody>
      </p:sp>
      <p:sp>
        <p:nvSpPr>
          <p:cNvPr id="62471" name="Text Box 7"/>
          <p:cNvSpPr txBox="1">
            <a:spLocks noChangeArrowheads="1"/>
          </p:cNvSpPr>
          <p:nvPr/>
        </p:nvSpPr>
        <p:spPr bwMode="auto">
          <a:xfrm>
            <a:off x="6671734" y="2684463"/>
            <a:ext cx="2241319" cy="461665"/>
          </a:xfrm>
          <a:prstGeom prst="rect">
            <a:avLst/>
          </a:prstGeom>
          <a:noFill/>
          <a:ln w="9525">
            <a:noFill/>
            <a:miter lim="800000"/>
            <a:headEnd type="none" w="sm" len="sm"/>
            <a:tailEnd/>
          </a:ln>
          <a:effectLst/>
        </p:spPr>
        <p:txBody>
          <a:bodyPr wrap="none">
            <a:spAutoFit/>
          </a:bodyPr>
          <a:lstStyle/>
          <a:p>
            <a:pPr eaLnBrk="0" hangingPunct="0"/>
            <a:r>
              <a:rPr lang="el-GR" sz="2400">
                <a:latin typeface="Arial" pitchFamily="34" charset="0"/>
                <a:cs typeface="Arial" pitchFamily="34" charset="0"/>
              </a:rPr>
              <a:t>Θρομβογένεση</a:t>
            </a:r>
          </a:p>
        </p:txBody>
      </p:sp>
      <p:sp>
        <p:nvSpPr>
          <p:cNvPr id="62472" name="Text Box 8"/>
          <p:cNvSpPr txBox="1">
            <a:spLocks noChangeArrowheads="1"/>
          </p:cNvSpPr>
          <p:nvPr/>
        </p:nvSpPr>
        <p:spPr bwMode="auto">
          <a:xfrm>
            <a:off x="3132667" y="6140450"/>
            <a:ext cx="2617576" cy="461665"/>
          </a:xfrm>
          <a:prstGeom prst="rect">
            <a:avLst/>
          </a:prstGeom>
          <a:noFill/>
          <a:ln w="9525">
            <a:noFill/>
            <a:miter lim="800000"/>
            <a:headEnd type="none" w="sm" len="sm"/>
            <a:tailEnd/>
          </a:ln>
          <a:effectLst/>
        </p:spPr>
        <p:txBody>
          <a:bodyPr wrap="none">
            <a:spAutoFit/>
          </a:bodyPr>
          <a:lstStyle/>
          <a:p>
            <a:pPr eaLnBrk="0" hangingPunct="0"/>
            <a:r>
              <a:rPr lang="el-GR" sz="2400" b="1">
                <a:effectLst>
                  <a:outerShdw blurRad="38100" dist="38100" dir="2700000" algn="tl">
                    <a:srgbClr val="C0C0C0"/>
                  </a:outerShdw>
                </a:effectLst>
                <a:latin typeface="Arial" pitchFamily="34" charset="0"/>
                <a:cs typeface="Arial" pitchFamily="34" charset="0"/>
              </a:rPr>
              <a:t>Στεφανιαία νόσο</a:t>
            </a:r>
          </a:p>
        </p:txBody>
      </p:sp>
      <p:sp>
        <p:nvSpPr>
          <p:cNvPr id="62475" name="AutoShape 11"/>
          <p:cNvSpPr>
            <a:spLocks noChangeArrowheads="1"/>
          </p:cNvSpPr>
          <p:nvPr/>
        </p:nvSpPr>
        <p:spPr bwMode="auto">
          <a:xfrm>
            <a:off x="3348567" y="3644901"/>
            <a:ext cx="2015067" cy="2449513"/>
          </a:xfrm>
          <a:prstGeom prst="downArrow">
            <a:avLst>
              <a:gd name="adj1" fmla="val 50000"/>
              <a:gd name="adj2" fmla="val 27013"/>
            </a:avLst>
          </a:prstGeom>
          <a:solidFill>
            <a:schemeClr val="accent1"/>
          </a:solidFill>
          <a:ln w="9525">
            <a:noFill/>
            <a:miter lim="800000"/>
            <a:headEnd type="none" w="sm" len="sm"/>
            <a:tailEnd/>
          </a:ln>
          <a:effectLst/>
        </p:spPr>
        <p:txBody>
          <a:bodyPr vert="eaVert" wrap="none" anchor="ctr"/>
          <a:lstStyle/>
          <a:p>
            <a:pPr algn="ctr" eaLnBrk="0" hangingPunct="0"/>
            <a:r>
              <a:rPr lang="el-GR" b="1">
                <a:solidFill>
                  <a:srgbClr val="000000"/>
                </a:solidFill>
                <a:latin typeface="Arial" pitchFamily="34" charset="0"/>
                <a:cs typeface="Arial" pitchFamily="34" charset="0"/>
              </a:rPr>
              <a:t>    ΑΘΗΡΟΣΚΛΗΡΩΣΗ</a:t>
            </a:r>
          </a:p>
        </p:txBody>
      </p:sp>
      <p:sp>
        <p:nvSpPr>
          <p:cNvPr id="62476" name="Text Box 12"/>
          <p:cNvSpPr txBox="1">
            <a:spLocks noChangeArrowheads="1"/>
          </p:cNvSpPr>
          <p:nvPr/>
        </p:nvSpPr>
        <p:spPr bwMode="auto">
          <a:xfrm>
            <a:off x="5468056" y="3573463"/>
            <a:ext cx="3135489" cy="779462"/>
          </a:xfrm>
          <a:prstGeom prst="rect">
            <a:avLst/>
          </a:prstGeom>
          <a:noFill/>
          <a:ln w="9525">
            <a:noFill/>
            <a:miter lim="800000"/>
            <a:headEnd/>
            <a:tailEnd/>
          </a:ln>
          <a:effectLst/>
        </p:spPr>
        <p:txBody>
          <a:bodyPr>
            <a:spAutoFit/>
          </a:bodyPr>
          <a:lstStyle/>
          <a:p>
            <a:pPr eaLnBrk="0" hangingPunct="0"/>
            <a:r>
              <a:rPr lang="el-GR" b="1">
                <a:solidFill>
                  <a:srgbClr val="FF0000"/>
                </a:solidFill>
              </a:rPr>
              <a:t>Κεντρική παχυσαρκία</a:t>
            </a:r>
          </a:p>
          <a:p>
            <a:pPr>
              <a:spcBef>
                <a:spcPct val="50000"/>
              </a:spcBef>
            </a:pPr>
            <a:endParaRPr lang="el-G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457200"/>
            <a:ext cx="7772400" cy="1143000"/>
          </a:xfrm>
        </p:spPr>
        <p:txBody>
          <a:bodyPr/>
          <a:lstStyle/>
          <a:p>
            <a:r>
              <a:rPr lang="en-US"/>
              <a:t>PCOS</a:t>
            </a:r>
            <a:r>
              <a:rPr lang="el-GR"/>
              <a:t> - ΣΥΧΝΟΤΗΤΑ</a:t>
            </a:r>
          </a:p>
        </p:txBody>
      </p:sp>
      <p:sp>
        <p:nvSpPr>
          <p:cNvPr id="86019" name="Rectangle 3"/>
          <p:cNvSpPr>
            <a:spLocks noGrp="1" noChangeArrowheads="1"/>
          </p:cNvSpPr>
          <p:nvPr>
            <p:ph type="body" idx="1"/>
          </p:nvPr>
        </p:nvSpPr>
        <p:spPr>
          <a:xfrm>
            <a:off x="1042812" y="2362200"/>
            <a:ext cx="7778044" cy="4114800"/>
          </a:xfrm>
        </p:spPr>
        <p:txBody>
          <a:bodyPr/>
          <a:lstStyle/>
          <a:p>
            <a:pPr>
              <a:lnSpc>
                <a:spcPct val="140000"/>
              </a:lnSpc>
              <a:buClr>
                <a:schemeClr val="tx2"/>
              </a:buClr>
            </a:pPr>
            <a:r>
              <a:rPr lang="el-GR"/>
              <a:t>26% των γυναικών με αμηνόρροια</a:t>
            </a:r>
          </a:p>
          <a:p>
            <a:pPr>
              <a:lnSpc>
                <a:spcPct val="140000"/>
              </a:lnSpc>
              <a:buClr>
                <a:schemeClr val="tx2"/>
              </a:buClr>
            </a:pPr>
            <a:endParaRPr lang="el-GR"/>
          </a:p>
          <a:p>
            <a:pPr>
              <a:lnSpc>
                <a:spcPct val="140000"/>
              </a:lnSpc>
              <a:buClr>
                <a:schemeClr val="tx2"/>
              </a:buClr>
            </a:pPr>
            <a:r>
              <a:rPr lang="el-GR"/>
              <a:t>87% των γυναικών με ολιγομηνόρροια</a:t>
            </a:r>
          </a:p>
          <a:p>
            <a:pPr>
              <a:lnSpc>
                <a:spcPct val="140000"/>
              </a:lnSpc>
              <a:buClr>
                <a:schemeClr val="tx2"/>
              </a:buClr>
            </a:pPr>
            <a:endParaRPr lang="el-GR"/>
          </a:p>
          <a:p>
            <a:pPr>
              <a:lnSpc>
                <a:spcPct val="140000"/>
              </a:lnSpc>
              <a:buClr>
                <a:schemeClr val="tx2"/>
              </a:buClr>
            </a:pPr>
            <a:r>
              <a:rPr lang="el-GR"/>
              <a:t>92% των γυναικών με έκδηλη υπερτρίχωση</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944926308"/>
              </p:ext>
            </p:extLst>
          </p:nvPr>
        </p:nvGraphicFramePr>
        <p:xfrm>
          <a:off x="683568" y="764704"/>
          <a:ext cx="763284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49071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6637" b="19899"/>
          <a:stretch/>
        </p:blipFill>
        <p:spPr>
          <a:xfrm>
            <a:off x="850499" y="3933056"/>
            <a:ext cx="1286482" cy="1008112"/>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58821" y="4011415"/>
            <a:ext cx="1719989" cy="1145777"/>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5301" y="2276872"/>
            <a:ext cx="1876878" cy="1207306"/>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06697" y="1787614"/>
            <a:ext cx="1624239" cy="2281794"/>
          </a:xfrm>
          <a:prstGeom prst="rect">
            <a:avLst/>
          </a:prstGeom>
        </p:spPr>
      </p:pic>
      <p:pic>
        <p:nvPicPr>
          <p:cNvPr id="9" name="Picture 8"/>
          <p:cNvPicPr>
            <a:picLocks noChangeAspect="1"/>
          </p:cNvPicPr>
          <p:nvPr/>
        </p:nvPicPr>
        <p:blipFill rotWithShape="1">
          <a:blip r:embed="rId6" cstate="print">
            <a:extLst>
              <a:ext uri="{28A0092B-C50C-407E-A947-70E740481C1C}">
                <a14:useLocalDpi xmlns="" xmlns:a14="http://schemas.microsoft.com/office/drawing/2010/main" val="0"/>
              </a:ext>
            </a:extLst>
          </a:blip>
          <a:srcRect t="31797" r="51575" b="27063"/>
          <a:stretch/>
        </p:blipFill>
        <p:spPr>
          <a:xfrm>
            <a:off x="3192712" y="4897487"/>
            <a:ext cx="2758254" cy="1051793"/>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41561" y="2963764"/>
            <a:ext cx="1860556" cy="1136800"/>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085295" y="260648"/>
            <a:ext cx="973088" cy="934913"/>
          </a:xfrm>
          <a:prstGeom prst="rect">
            <a:avLst/>
          </a:prstGeom>
        </p:spPr>
      </p:pic>
      <p:sp>
        <p:nvSpPr>
          <p:cNvPr id="13" name="TextBox 12"/>
          <p:cNvSpPr txBox="1"/>
          <p:nvPr/>
        </p:nvSpPr>
        <p:spPr>
          <a:xfrm>
            <a:off x="3874113" y="1272048"/>
            <a:ext cx="963725" cy="646331"/>
          </a:xfrm>
          <a:prstGeom prst="rect">
            <a:avLst/>
          </a:prstGeom>
          <a:noFill/>
        </p:spPr>
        <p:txBody>
          <a:bodyPr wrap="none" rtlCol="0">
            <a:spAutoFit/>
          </a:bodyPr>
          <a:lstStyle/>
          <a:p>
            <a:pPr algn="ctr"/>
            <a:r>
              <a:rPr lang="en-US" smtClean="0"/>
              <a:t>⇑ LH</a:t>
            </a:r>
          </a:p>
          <a:p>
            <a:pPr algn="ctr"/>
            <a:r>
              <a:rPr lang="en-US" dirty="0" smtClean="0"/>
              <a:t>⬄ FSH</a:t>
            </a:r>
            <a:endParaRPr lang="en-US" dirty="0"/>
          </a:p>
        </p:txBody>
      </p:sp>
      <p:sp>
        <p:nvSpPr>
          <p:cNvPr id="14" name="TextBox 13"/>
          <p:cNvSpPr txBox="1"/>
          <p:nvPr/>
        </p:nvSpPr>
        <p:spPr>
          <a:xfrm>
            <a:off x="1043608" y="3162832"/>
            <a:ext cx="1018227" cy="369332"/>
          </a:xfrm>
          <a:prstGeom prst="rect">
            <a:avLst/>
          </a:prstGeom>
          <a:noFill/>
        </p:spPr>
        <p:txBody>
          <a:bodyPr wrap="none" rtlCol="0">
            <a:spAutoFit/>
          </a:bodyPr>
          <a:lstStyle/>
          <a:p>
            <a:pPr algn="ctr"/>
            <a:r>
              <a:rPr lang="en-US" dirty="0" smtClean="0"/>
              <a:t>⇓ SHBG</a:t>
            </a:r>
            <a:endParaRPr lang="en-US" dirty="0"/>
          </a:p>
        </p:txBody>
      </p:sp>
      <p:sp>
        <p:nvSpPr>
          <p:cNvPr id="15" name="TextBox 14"/>
          <p:cNvSpPr txBox="1"/>
          <p:nvPr/>
        </p:nvSpPr>
        <p:spPr>
          <a:xfrm>
            <a:off x="4530012" y="3662542"/>
            <a:ext cx="671979" cy="369332"/>
          </a:xfrm>
          <a:prstGeom prst="rect">
            <a:avLst/>
          </a:prstGeom>
          <a:noFill/>
        </p:spPr>
        <p:txBody>
          <a:bodyPr wrap="none" rtlCol="0">
            <a:spAutoFit/>
          </a:bodyPr>
          <a:lstStyle/>
          <a:p>
            <a:pPr algn="ctr"/>
            <a:r>
              <a:rPr lang="en-US" dirty="0" smtClean="0"/>
              <a:t>⇑ Ins</a:t>
            </a:r>
            <a:endParaRPr lang="en-US" dirty="0"/>
          </a:p>
        </p:txBody>
      </p:sp>
      <p:sp>
        <p:nvSpPr>
          <p:cNvPr id="16" name="TextBox 15"/>
          <p:cNvSpPr txBox="1"/>
          <p:nvPr/>
        </p:nvSpPr>
        <p:spPr>
          <a:xfrm>
            <a:off x="6745853" y="3484178"/>
            <a:ext cx="723275" cy="369332"/>
          </a:xfrm>
          <a:prstGeom prst="rect">
            <a:avLst/>
          </a:prstGeom>
          <a:noFill/>
        </p:spPr>
        <p:txBody>
          <a:bodyPr wrap="none" rtlCol="0">
            <a:spAutoFit/>
          </a:bodyPr>
          <a:lstStyle/>
          <a:p>
            <a:pPr algn="ctr"/>
            <a:r>
              <a:rPr lang="en-US" dirty="0" smtClean="0"/>
              <a:t>⇑ </a:t>
            </a:r>
            <a:r>
              <a:rPr lang="en-US" dirty="0" err="1" smtClean="0"/>
              <a:t>Glu</a:t>
            </a:r>
            <a:endParaRPr lang="en-US" dirty="0"/>
          </a:p>
        </p:txBody>
      </p:sp>
      <p:sp>
        <p:nvSpPr>
          <p:cNvPr id="17" name="TextBox 16"/>
          <p:cNvSpPr txBox="1"/>
          <p:nvPr/>
        </p:nvSpPr>
        <p:spPr>
          <a:xfrm>
            <a:off x="1043608" y="4983559"/>
            <a:ext cx="1236236" cy="923330"/>
          </a:xfrm>
          <a:prstGeom prst="rect">
            <a:avLst/>
          </a:prstGeom>
          <a:noFill/>
        </p:spPr>
        <p:txBody>
          <a:bodyPr wrap="none" rtlCol="0">
            <a:spAutoFit/>
          </a:bodyPr>
          <a:lstStyle/>
          <a:p>
            <a:pPr algn="ctr"/>
            <a:r>
              <a:rPr lang="en-US" dirty="0" smtClean="0"/>
              <a:t>⇑ T</a:t>
            </a:r>
          </a:p>
          <a:p>
            <a:pPr algn="ctr"/>
            <a:r>
              <a:rPr lang="en-US" dirty="0"/>
              <a:t>⇑ </a:t>
            </a:r>
            <a:r>
              <a:rPr lang="el-GR" dirty="0" smtClean="0"/>
              <a:t>Δ</a:t>
            </a:r>
            <a:r>
              <a:rPr lang="en-US" baseline="-25000" dirty="0" smtClean="0"/>
              <a:t>4</a:t>
            </a:r>
            <a:r>
              <a:rPr lang="en-US" dirty="0" smtClean="0"/>
              <a:t>A</a:t>
            </a:r>
            <a:endParaRPr lang="en-US" dirty="0"/>
          </a:p>
          <a:p>
            <a:pPr algn="ctr"/>
            <a:r>
              <a:rPr lang="en-US" dirty="0"/>
              <a:t>⇑ </a:t>
            </a:r>
            <a:r>
              <a:rPr lang="en-US" dirty="0" smtClean="0"/>
              <a:t>DHEA-S</a:t>
            </a:r>
          </a:p>
        </p:txBody>
      </p:sp>
      <p:sp>
        <p:nvSpPr>
          <p:cNvPr id="18" name="TextBox 17"/>
          <p:cNvSpPr txBox="1"/>
          <p:nvPr/>
        </p:nvSpPr>
        <p:spPr>
          <a:xfrm>
            <a:off x="3538768" y="5938254"/>
            <a:ext cx="2138471" cy="646331"/>
          </a:xfrm>
          <a:prstGeom prst="rect">
            <a:avLst/>
          </a:prstGeom>
          <a:noFill/>
        </p:spPr>
        <p:txBody>
          <a:bodyPr wrap="none" rtlCol="0">
            <a:spAutoFit/>
          </a:bodyPr>
          <a:lstStyle/>
          <a:p>
            <a:pPr algn="ctr"/>
            <a:r>
              <a:rPr lang="en-US" dirty="0" smtClean="0"/>
              <a:t>⇑ </a:t>
            </a:r>
            <a:r>
              <a:rPr lang="en-US" dirty="0"/>
              <a:t>T, </a:t>
            </a:r>
            <a:r>
              <a:rPr lang="en-US" dirty="0" smtClean="0"/>
              <a:t>⇑ E</a:t>
            </a:r>
            <a:r>
              <a:rPr lang="en-US" baseline="-25000" dirty="0" smtClean="0"/>
              <a:t>2</a:t>
            </a:r>
          </a:p>
          <a:p>
            <a:pPr algn="ctr"/>
            <a:r>
              <a:rPr lang="en-US" dirty="0"/>
              <a:t>⇓ </a:t>
            </a:r>
            <a:r>
              <a:rPr lang="el-GR" dirty="0" smtClean="0"/>
              <a:t>ωοθυλακιορρηξία</a:t>
            </a:r>
            <a:endParaRPr lang="en-US" dirty="0" smtClean="0"/>
          </a:p>
        </p:txBody>
      </p:sp>
      <p:sp>
        <p:nvSpPr>
          <p:cNvPr id="19" name="Down Arrow 18"/>
          <p:cNvSpPr/>
          <p:nvPr/>
        </p:nvSpPr>
        <p:spPr>
          <a:xfrm rot="10800000">
            <a:off x="4230110" y="1988840"/>
            <a:ext cx="504056" cy="2994719"/>
          </a:xfrm>
          <a:prstGeom prst="downArrow">
            <a:avLst/>
          </a:prstGeom>
          <a:ln>
            <a:solidFill>
              <a:schemeClr val="tx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13540" y="306382"/>
            <a:ext cx="2678940" cy="369332"/>
          </a:xfrm>
          <a:prstGeom prst="rect">
            <a:avLst/>
          </a:prstGeom>
          <a:noFill/>
        </p:spPr>
        <p:txBody>
          <a:bodyPr wrap="none" rtlCol="0">
            <a:spAutoFit/>
          </a:bodyPr>
          <a:lstStyle/>
          <a:p>
            <a:pPr algn="r"/>
            <a:r>
              <a:rPr lang="el-GR" b="1" dirty="0" smtClean="0"/>
              <a:t>Η θεωρία </a:t>
            </a:r>
            <a:r>
              <a:rPr lang="el-GR" b="1" smtClean="0"/>
              <a:t>της ωοθήκης</a:t>
            </a:r>
            <a:endParaRPr lang="en-US" b="1" dirty="0"/>
          </a:p>
        </p:txBody>
      </p:sp>
    </p:spTree>
    <p:extLst>
      <p:ext uri="{BB962C8B-B14F-4D97-AF65-F5344CB8AC3E}">
        <p14:creationId xmlns="" xmlns:p14="http://schemas.microsoft.com/office/powerpoint/2010/main" val="40419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27013" y="417513"/>
            <a:ext cx="8743950" cy="1143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buClr>
                <a:schemeClr val="tx2"/>
              </a:buClr>
              <a:buFont typeface="Wingdings" pitchFamily="2" charset="2"/>
              <a:buNone/>
            </a:pPr>
            <a:r>
              <a:rPr lang="el-GR" sz="4400" dirty="0"/>
              <a:t>Η ΥΠΟΘΕΣΗ ΤΗΣ ΩΟΘΗΚΗΣ</a:t>
            </a:r>
          </a:p>
        </p:txBody>
      </p:sp>
      <p:sp>
        <p:nvSpPr>
          <p:cNvPr id="181252" name="Rectangle 4"/>
          <p:cNvSpPr>
            <a:spLocks noChangeArrowheads="1"/>
          </p:cNvSpPr>
          <p:nvPr/>
        </p:nvSpPr>
        <p:spPr bwMode="auto">
          <a:xfrm>
            <a:off x="250825" y="2276475"/>
            <a:ext cx="8743950" cy="3384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150000"/>
              </a:lnSpc>
              <a:spcBef>
                <a:spcPct val="20000"/>
              </a:spcBef>
              <a:buClr>
                <a:schemeClr val="tx2"/>
              </a:buClr>
              <a:buFont typeface="Wingdings" pitchFamily="2" charset="2"/>
              <a:buChar char="l"/>
            </a:pPr>
            <a:r>
              <a:rPr lang="el-GR" sz="2800" dirty="0"/>
              <a:t>Η πρωτοπαθής διαταραχή παρατηρείται στην ωοθήκη και αφορά τη σύνθεση ή το μεταβολισμό των φυλετικών στεροειδών, με αποτέλεσμα την υπερβολική ωοθηκική έκκριση ανδρογόνων και την </a:t>
            </a:r>
            <a:r>
              <a:rPr lang="el-GR" sz="2800" dirty="0" err="1"/>
              <a:t>ανωοθυλακιορρηξία</a:t>
            </a:r>
            <a:endParaRPr lang="el-GR" sz="2800" dirty="0"/>
          </a:p>
        </p:txBody>
      </p:sp>
    </p:spTree>
    <p:extLst>
      <p:ext uri="{BB962C8B-B14F-4D97-AF65-F5344CB8AC3E}">
        <p14:creationId xmlns="" xmlns:p14="http://schemas.microsoft.com/office/powerpoint/2010/main" val="2983841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1403350" y="115888"/>
            <a:ext cx="5400675" cy="4794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lstStyle/>
          <a:p>
            <a:pPr algn="ctr"/>
            <a:r>
              <a:rPr lang="el-GR" sz="3200"/>
              <a:t>Αιτιοπαθογένεια </a:t>
            </a:r>
            <a:r>
              <a:rPr lang="en-US" sz="3200"/>
              <a:t>PCOS</a:t>
            </a:r>
            <a:endParaRPr lang="el-GR" sz="3200"/>
          </a:p>
        </p:txBody>
      </p:sp>
      <p:sp>
        <p:nvSpPr>
          <p:cNvPr id="208900" name="Rectangle 3"/>
          <p:cNvSpPr>
            <a:spLocks noChangeArrowheads="1"/>
          </p:cNvSpPr>
          <p:nvPr/>
        </p:nvSpPr>
        <p:spPr bwMode="auto">
          <a:xfrm>
            <a:off x="323850" y="1125538"/>
            <a:ext cx="7772400" cy="12239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l-GR" sz="2400"/>
              <a:t>Η στεροειδογένεση στην ωοθηκική</a:t>
            </a:r>
            <a:r>
              <a:rPr lang="en-US" sz="2400"/>
              <a:t> </a:t>
            </a:r>
            <a:r>
              <a:rPr lang="el-GR" sz="2400"/>
              <a:t>είναι αυξημένη τόσο σε βασικές τιμές όσο και μετά πρόκληση με </a:t>
            </a:r>
            <a:r>
              <a:rPr lang="en-US" sz="2400"/>
              <a:t>GnRH</a:t>
            </a:r>
            <a:r>
              <a:rPr lang="el-GR" sz="2400"/>
              <a:t> αγωνιστή ή </a:t>
            </a:r>
            <a:r>
              <a:rPr lang="en-US" sz="2400"/>
              <a:t>hCG. </a:t>
            </a:r>
            <a:endParaRPr lang="el-GR" sz="2400"/>
          </a:p>
        </p:txBody>
      </p:sp>
      <p:sp>
        <p:nvSpPr>
          <p:cNvPr id="208901" name="Rectangle 3"/>
          <p:cNvSpPr>
            <a:spLocks noChangeArrowheads="1"/>
          </p:cNvSpPr>
          <p:nvPr/>
        </p:nvSpPr>
        <p:spPr bwMode="auto">
          <a:xfrm>
            <a:off x="179388" y="3357563"/>
            <a:ext cx="8424862" cy="18732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FontTx/>
              <a:buAutoNum type="arabicPeriod"/>
            </a:pPr>
            <a:r>
              <a:rPr lang="el-GR" sz="2400"/>
              <a:t>Υπερτροφία των κυττάρων της θήκης</a:t>
            </a:r>
          </a:p>
          <a:p>
            <a:pPr marL="609600" indent="-609600">
              <a:spcBef>
                <a:spcPct val="20000"/>
              </a:spcBef>
              <a:buFontTx/>
              <a:buAutoNum type="arabicPeriod"/>
            </a:pPr>
            <a:r>
              <a:rPr lang="el-GR" sz="2400"/>
              <a:t>Υπερέκφραση των ενζύμων της στεροειδογένεσης </a:t>
            </a:r>
          </a:p>
          <a:p>
            <a:pPr marL="609600" indent="-609600">
              <a:spcBef>
                <a:spcPct val="20000"/>
              </a:spcBef>
              <a:buFontTx/>
              <a:buAutoNum type="arabicPeriod"/>
            </a:pPr>
            <a:r>
              <a:rPr lang="el-GR" sz="2400"/>
              <a:t>Ήπια υποστροφή των κοκκιωδών κυττάρων</a:t>
            </a:r>
          </a:p>
          <a:p>
            <a:pPr marL="609600" indent="-609600">
              <a:spcBef>
                <a:spcPct val="20000"/>
              </a:spcBef>
              <a:buFontTx/>
              <a:buAutoNum type="arabicPeriod"/>
            </a:pPr>
            <a:r>
              <a:rPr lang="el-GR" sz="2400"/>
              <a:t>Υποέκφραση της αρωματάσης στα κοκκιώδη κύτταρα</a:t>
            </a:r>
          </a:p>
        </p:txBody>
      </p:sp>
    </p:spTree>
    <p:extLst>
      <p:ext uri="{BB962C8B-B14F-4D97-AF65-F5344CB8AC3E}">
        <p14:creationId xmlns="" xmlns:p14="http://schemas.microsoft.com/office/powerpoint/2010/main" val="360975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404813"/>
            <a:ext cx="7772400" cy="566737"/>
          </a:xfrm>
          <a:solidFill>
            <a:schemeClr val="bg1"/>
          </a:solidFill>
        </p:spPr>
        <p:txBody>
          <a:bodyPr/>
          <a:lstStyle/>
          <a:p>
            <a:pPr algn="ctr">
              <a:defRPr/>
            </a:pPr>
            <a:r>
              <a:rPr lang="fr-FR" sz="2400" b="1" cap="none" dirty="0" smtClean="0">
                <a:latin typeface="Calibri" panose="020F0502020204030204" pitchFamily="34" charset="0"/>
                <a:ea typeface="MS PGothic" charset="0"/>
                <a:cs typeface="Calibri" panose="020F0502020204030204" pitchFamily="34" charset="0"/>
              </a:rPr>
              <a:t>In </a:t>
            </a:r>
            <a:r>
              <a:rPr lang="fr-FR" sz="2400" b="1" cap="none" dirty="0" err="1" smtClean="0">
                <a:latin typeface="Calibri" panose="020F0502020204030204" pitchFamily="34" charset="0"/>
                <a:ea typeface="MS PGothic" charset="0"/>
                <a:cs typeface="Calibri" panose="020F0502020204030204" pitchFamily="34" charset="0"/>
              </a:rPr>
              <a:t>TCs</a:t>
            </a:r>
            <a:r>
              <a:rPr lang="fr-FR" sz="2400" b="1" cap="none" dirty="0" smtClean="0">
                <a:latin typeface="Calibri" panose="020F0502020204030204" pitchFamily="34" charset="0"/>
                <a:ea typeface="MS PGothic" charset="0"/>
                <a:cs typeface="Calibri" panose="020F0502020204030204" pitchFamily="34" charset="0"/>
              </a:rPr>
              <a:t>, the </a:t>
            </a:r>
            <a:r>
              <a:rPr lang="fr-FR" sz="2400" b="1" cap="none" dirty="0" err="1" smtClean="0">
                <a:latin typeface="Calibri" panose="020F0502020204030204" pitchFamily="34" charset="0"/>
                <a:ea typeface="MS PGothic" charset="0"/>
                <a:cs typeface="Calibri" panose="020F0502020204030204" pitchFamily="34" charset="0"/>
              </a:rPr>
              <a:t>steroid</a:t>
            </a:r>
            <a:r>
              <a:rPr lang="fr-FR" sz="2400" b="1" cap="none" dirty="0" smtClean="0">
                <a:latin typeface="Calibri" panose="020F0502020204030204" pitchFamily="34" charset="0"/>
                <a:ea typeface="MS PGothic" charset="0"/>
                <a:cs typeface="Calibri" panose="020F0502020204030204" pitchFamily="34" charset="0"/>
              </a:rPr>
              <a:t> cascade </a:t>
            </a:r>
            <a:r>
              <a:rPr lang="fr-FR" sz="2400" b="1" cap="none" dirty="0" err="1" smtClean="0">
                <a:latin typeface="Calibri" panose="020F0502020204030204" pitchFamily="34" charset="0"/>
                <a:ea typeface="MS PGothic" charset="0"/>
                <a:cs typeface="Calibri" panose="020F0502020204030204" pitchFamily="34" charset="0"/>
              </a:rPr>
              <a:t>is</a:t>
            </a:r>
            <a:r>
              <a:rPr lang="fr-FR" sz="2400" b="1" cap="none" dirty="0" smtClean="0">
                <a:latin typeface="Calibri" panose="020F0502020204030204" pitchFamily="34" charset="0"/>
                <a:ea typeface="MS PGothic" charset="0"/>
                <a:cs typeface="Calibri" panose="020F0502020204030204" pitchFamily="34" charset="0"/>
              </a:rPr>
              <a:t> </a:t>
            </a:r>
            <a:r>
              <a:rPr lang="fr-FR" sz="2400" b="1" cap="none" dirty="0" err="1" smtClean="0">
                <a:latin typeface="Calibri" panose="020F0502020204030204" pitchFamily="34" charset="0"/>
                <a:ea typeface="MS PGothic" charset="0"/>
                <a:cs typeface="Calibri" panose="020F0502020204030204" pitchFamily="34" charset="0"/>
              </a:rPr>
              <a:t>highly</a:t>
            </a:r>
            <a:r>
              <a:rPr lang="fr-FR" sz="2400" b="1" cap="none" dirty="0" smtClean="0">
                <a:latin typeface="Calibri" panose="020F0502020204030204" pitchFamily="34" charset="0"/>
                <a:ea typeface="MS PGothic" charset="0"/>
                <a:cs typeface="Calibri" panose="020F0502020204030204" pitchFamily="34" charset="0"/>
              </a:rPr>
              <a:t> </a:t>
            </a:r>
            <a:r>
              <a:rPr lang="fr-FR" sz="2400" b="1" cap="none" dirty="0" err="1" smtClean="0">
                <a:latin typeface="Calibri" panose="020F0502020204030204" pitchFamily="34" charset="0"/>
                <a:ea typeface="MS PGothic" charset="0"/>
                <a:cs typeface="Calibri" panose="020F0502020204030204" pitchFamily="34" charset="0"/>
              </a:rPr>
              <a:t>regulated</a:t>
            </a:r>
            <a:endParaRPr lang="fr-FR" sz="2400" b="1" cap="none" dirty="0">
              <a:latin typeface="Calibri" panose="020F0502020204030204" pitchFamily="34" charset="0"/>
              <a:ea typeface="MS PGothic" charset="0"/>
              <a:cs typeface="Calibri" panose="020F0502020204030204" pitchFamily="34" charset="0"/>
            </a:endParaRPr>
          </a:p>
        </p:txBody>
      </p:sp>
      <p:pic>
        <p:nvPicPr>
          <p:cNvPr id="2836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00213" y="1412875"/>
            <a:ext cx="5741987" cy="5207000"/>
          </a:xfrm>
          <a:prstGeom prst="rect">
            <a:avLst/>
          </a:prstGeom>
          <a:solidFill>
            <a:schemeClr val="tx1"/>
          </a:solidFill>
          <a:ln>
            <a:noFill/>
          </a:ln>
          <a:effectLst/>
          <a:extLst/>
        </p:spPr>
      </p:pic>
    </p:spTree>
    <p:extLst>
      <p:ext uri="{BB962C8B-B14F-4D97-AF65-F5344CB8AC3E}">
        <p14:creationId xmlns="" xmlns:p14="http://schemas.microsoft.com/office/powerpoint/2010/main" val="17193661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6637" b="19899"/>
          <a:stretch/>
        </p:blipFill>
        <p:spPr>
          <a:xfrm>
            <a:off x="850499" y="3933056"/>
            <a:ext cx="1286482" cy="1008112"/>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58821" y="4011415"/>
            <a:ext cx="1719989" cy="1145777"/>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5301" y="2276872"/>
            <a:ext cx="1876878" cy="1207306"/>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06697" y="1787614"/>
            <a:ext cx="1624239" cy="2281794"/>
          </a:xfrm>
          <a:prstGeom prst="rect">
            <a:avLst/>
          </a:prstGeom>
        </p:spPr>
      </p:pic>
      <p:pic>
        <p:nvPicPr>
          <p:cNvPr id="9" name="Picture 8"/>
          <p:cNvPicPr>
            <a:picLocks noChangeAspect="1"/>
          </p:cNvPicPr>
          <p:nvPr/>
        </p:nvPicPr>
        <p:blipFill rotWithShape="1">
          <a:blip r:embed="rId6" cstate="print">
            <a:extLst>
              <a:ext uri="{28A0092B-C50C-407E-A947-70E740481C1C}">
                <a14:useLocalDpi xmlns="" xmlns:a14="http://schemas.microsoft.com/office/drawing/2010/main" val="0"/>
              </a:ext>
            </a:extLst>
          </a:blip>
          <a:srcRect t="31797" r="51575" b="27063"/>
          <a:stretch/>
        </p:blipFill>
        <p:spPr>
          <a:xfrm>
            <a:off x="3192712" y="4897487"/>
            <a:ext cx="2758254" cy="1051793"/>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41561" y="2963764"/>
            <a:ext cx="1860556" cy="1136800"/>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085295" y="260648"/>
            <a:ext cx="973088" cy="934913"/>
          </a:xfrm>
          <a:prstGeom prst="rect">
            <a:avLst/>
          </a:prstGeom>
        </p:spPr>
      </p:pic>
      <p:sp>
        <p:nvSpPr>
          <p:cNvPr id="13" name="TextBox 12"/>
          <p:cNvSpPr txBox="1"/>
          <p:nvPr/>
        </p:nvSpPr>
        <p:spPr>
          <a:xfrm>
            <a:off x="3874113" y="1272048"/>
            <a:ext cx="963725" cy="646331"/>
          </a:xfrm>
          <a:prstGeom prst="rect">
            <a:avLst/>
          </a:prstGeom>
          <a:noFill/>
        </p:spPr>
        <p:txBody>
          <a:bodyPr wrap="none" rtlCol="0">
            <a:spAutoFit/>
          </a:bodyPr>
          <a:lstStyle/>
          <a:p>
            <a:pPr algn="ctr"/>
            <a:r>
              <a:rPr lang="en-US" smtClean="0"/>
              <a:t>⇑ LH</a:t>
            </a:r>
          </a:p>
          <a:p>
            <a:pPr algn="ctr"/>
            <a:r>
              <a:rPr lang="en-US" dirty="0" smtClean="0"/>
              <a:t>⬄ FSH</a:t>
            </a:r>
            <a:endParaRPr lang="en-US" dirty="0"/>
          </a:p>
        </p:txBody>
      </p:sp>
      <p:sp>
        <p:nvSpPr>
          <p:cNvPr id="14" name="TextBox 13"/>
          <p:cNvSpPr txBox="1"/>
          <p:nvPr/>
        </p:nvSpPr>
        <p:spPr>
          <a:xfrm>
            <a:off x="1043608" y="3162832"/>
            <a:ext cx="1018227" cy="369332"/>
          </a:xfrm>
          <a:prstGeom prst="rect">
            <a:avLst/>
          </a:prstGeom>
          <a:noFill/>
        </p:spPr>
        <p:txBody>
          <a:bodyPr wrap="none" rtlCol="0">
            <a:spAutoFit/>
          </a:bodyPr>
          <a:lstStyle/>
          <a:p>
            <a:pPr algn="ctr"/>
            <a:r>
              <a:rPr lang="en-US" dirty="0" smtClean="0"/>
              <a:t>⇓ SHBG</a:t>
            </a:r>
            <a:endParaRPr lang="en-US" dirty="0"/>
          </a:p>
        </p:txBody>
      </p:sp>
      <p:sp>
        <p:nvSpPr>
          <p:cNvPr id="15" name="TextBox 14"/>
          <p:cNvSpPr txBox="1"/>
          <p:nvPr/>
        </p:nvSpPr>
        <p:spPr>
          <a:xfrm>
            <a:off x="4530012" y="3662542"/>
            <a:ext cx="671979" cy="369332"/>
          </a:xfrm>
          <a:prstGeom prst="rect">
            <a:avLst/>
          </a:prstGeom>
          <a:noFill/>
        </p:spPr>
        <p:txBody>
          <a:bodyPr wrap="none" rtlCol="0">
            <a:spAutoFit/>
          </a:bodyPr>
          <a:lstStyle/>
          <a:p>
            <a:pPr algn="ctr"/>
            <a:r>
              <a:rPr lang="en-US" dirty="0" smtClean="0"/>
              <a:t>⇑ Ins</a:t>
            </a:r>
            <a:endParaRPr lang="en-US" dirty="0"/>
          </a:p>
        </p:txBody>
      </p:sp>
      <p:sp>
        <p:nvSpPr>
          <p:cNvPr id="16" name="TextBox 15"/>
          <p:cNvSpPr txBox="1"/>
          <p:nvPr/>
        </p:nvSpPr>
        <p:spPr>
          <a:xfrm>
            <a:off x="6745853" y="3484178"/>
            <a:ext cx="723275" cy="369332"/>
          </a:xfrm>
          <a:prstGeom prst="rect">
            <a:avLst/>
          </a:prstGeom>
          <a:noFill/>
        </p:spPr>
        <p:txBody>
          <a:bodyPr wrap="none" rtlCol="0">
            <a:spAutoFit/>
          </a:bodyPr>
          <a:lstStyle/>
          <a:p>
            <a:pPr algn="ctr"/>
            <a:r>
              <a:rPr lang="en-US" dirty="0" smtClean="0"/>
              <a:t>⇑ </a:t>
            </a:r>
            <a:r>
              <a:rPr lang="en-US" dirty="0" err="1" smtClean="0"/>
              <a:t>Glu</a:t>
            </a:r>
            <a:endParaRPr lang="en-US" dirty="0"/>
          </a:p>
        </p:txBody>
      </p:sp>
      <p:sp>
        <p:nvSpPr>
          <p:cNvPr id="17" name="TextBox 16"/>
          <p:cNvSpPr txBox="1"/>
          <p:nvPr/>
        </p:nvSpPr>
        <p:spPr>
          <a:xfrm>
            <a:off x="1043608" y="4983559"/>
            <a:ext cx="1236236" cy="923330"/>
          </a:xfrm>
          <a:prstGeom prst="rect">
            <a:avLst/>
          </a:prstGeom>
          <a:noFill/>
        </p:spPr>
        <p:txBody>
          <a:bodyPr wrap="none" rtlCol="0">
            <a:spAutoFit/>
          </a:bodyPr>
          <a:lstStyle/>
          <a:p>
            <a:pPr algn="ctr"/>
            <a:r>
              <a:rPr lang="en-US" dirty="0" smtClean="0"/>
              <a:t>⇑ T</a:t>
            </a:r>
          </a:p>
          <a:p>
            <a:pPr algn="ctr"/>
            <a:r>
              <a:rPr lang="en-US" dirty="0"/>
              <a:t>⇑ </a:t>
            </a:r>
            <a:r>
              <a:rPr lang="el-GR" dirty="0" smtClean="0"/>
              <a:t>Δ</a:t>
            </a:r>
            <a:r>
              <a:rPr lang="en-US" baseline="-25000" dirty="0" smtClean="0"/>
              <a:t>4</a:t>
            </a:r>
            <a:r>
              <a:rPr lang="en-US" dirty="0" smtClean="0"/>
              <a:t>A</a:t>
            </a:r>
            <a:endParaRPr lang="en-US" dirty="0"/>
          </a:p>
          <a:p>
            <a:pPr algn="ctr"/>
            <a:r>
              <a:rPr lang="en-US" dirty="0"/>
              <a:t>⇑ </a:t>
            </a:r>
            <a:r>
              <a:rPr lang="en-US" dirty="0" smtClean="0"/>
              <a:t>DHEA-S</a:t>
            </a:r>
          </a:p>
        </p:txBody>
      </p:sp>
      <p:sp>
        <p:nvSpPr>
          <p:cNvPr id="18" name="TextBox 17"/>
          <p:cNvSpPr txBox="1"/>
          <p:nvPr/>
        </p:nvSpPr>
        <p:spPr>
          <a:xfrm>
            <a:off x="3538768" y="5938254"/>
            <a:ext cx="2138471" cy="646331"/>
          </a:xfrm>
          <a:prstGeom prst="rect">
            <a:avLst/>
          </a:prstGeom>
          <a:noFill/>
        </p:spPr>
        <p:txBody>
          <a:bodyPr wrap="none" rtlCol="0">
            <a:spAutoFit/>
          </a:bodyPr>
          <a:lstStyle/>
          <a:p>
            <a:pPr algn="ctr"/>
            <a:r>
              <a:rPr lang="en-US" dirty="0"/>
              <a:t>⇑ T, ⇑ E</a:t>
            </a:r>
            <a:r>
              <a:rPr lang="en-US" baseline="-25000" dirty="0"/>
              <a:t>2</a:t>
            </a:r>
          </a:p>
          <a:p>
            <a:pPr algn="ctr"/>
            <a:r>
              <a:rPr lang="en-US" dirty="0" smtClean="0"/>
              <a:t>⇓ </a:t>
            </a:r>
            <a:r>
              <a:rPr lang="el-GR" dirty="0" smtClean="0"/>
              <a:t>ωοθυλακιορρηξία</a:t>
            </a:r>
            <a:endParaRPr lang="en-US" dirty="0" smtClean="0"/>
          </a:p>
        </p:txBody>
      </p:sp>
      <p:sp>
        <p:nvSpPr>
          <p:cNvPr id="2" name="TextBox 1"/>
          <p:cNvSpPr txBox="1"/>
          <p:nvPr/>
        </p:nvSpPr>
        <p:spPr>
          <a:xfrm>
            <a:off x="5663518" y="306382"/>
            <a:ext cx="3228962" cy="369332"/>
          </a:xfrm>
          <a:prstGeom prst="rect">
            <a:avLst/>
          </a:prstGeom>
          <a:noFill/>
        </p:spPr>
        <p:txBody>
          <a:bodyPr wrap="none" rtlCol="0">
            <a:spAutoFit/>
          </a:bodyPr>
          <a:lstStyle/>
          <a:p>
            <a:pPr algn="r"/>
            <a:r>
              <a:rPr lang="el-GR" b="1" dirty="0" smtClean="0"/>
              <a:t>Η θεωρία των επινεφριδίων</a:t>
            </a:r>
            <a:endParaRPr lang="en-US" b="1" dirty="0"/>
          </a:p>
        </p:txBody>
      </p:sp>
      <p:sp>
        <p:nvSpPr>
          <p:cNvPr id="20" name="Right Arrow 19"/>
          <p:cNvSpPr/>
          <p:nvPr/>
        </p:nvSpPr>
        <p:spPr>
          <a:xfrm>
            <a:off x="2448261" y="4221112"/>
            <a:ext cx="4297592" cy="432000"/>
          </a:xfrm>
          <a:prstGeom prst="rightArrow">
            <a:avLst/>
          </a:prstGeom>
          <a:ln>
            <a:solidFill>
              <a:schemeClr val="tx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448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476250"/>
            <a:ext cx="8229600" cy="582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Text Box 4"/>
          <p:cNvSpPr txBox="1">
            <a:spLocks noChangeArrowheads="1"/>
          </p:cNvSpPr>
          <p:nvPr/>
        </p:nvSpPr>
        <p:spPr bwMode="auto">
          <a:xfrm>
            <a:off x="144463" y="115888"/>
            <a:ext cx="8999537" cy="9540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b="1">
                <a:solidFill>
                  <a:srgbClr val="0000FF"/>
                </a:solidFill>
                <a:latin typeface="Trebuchet MS" pitchFamily="34" charset="0"/>
              </a:rPr>
              <a:t>Genetic links between PCOS and steroid production/</a:t>
            </a:r>
          </a:p>
          <a:p>
            <a:pPr eaLnBrk="1" hangingPunct="1"/>
            <a:r>
              <a:rPr lang="en-GB" sz="2800" b="1">
                <a:solidFill>
                  <a:srgbClr val="0000FF"/>
                </a:solidFill>
                <a:latin typeface="Trebuchet MS" pitchFamily="34" charset="0"/>
              </a:rPr>
              <a:t>Metabolism  </a:t>
            </a:r>
            <a:r>
              <a:rPr lang="en-GB" sz="2400" b="1">
                <a:solidFill>
                  <a:srgbClr val="FF6600"/>
                </a:solidFill>
                <a:latin typeface="Trebuchet MS" pitchFamily="34" charset="0"/>
              </a:rPr>
              <a:t>Summary of steroid metabolism</a:t>
            </a:r>
            <a:r>
              <a:rPr lang="en-GB" sz="2800" b="1">
                <a:solidFill>
                  <a:srgbClr val="FF6600"/>
                </a:solidFill>
                <a:latin typeface="Trebuchet MS" pitchFamily="34" charset="0"/>
              </a:rPr>
              <a:t> </a:t>
            </a:r>
          </a:p>
        </p:txBody>
      </p:sp>
      <p:sp>
        <p:nvSpPr>
          <p:cNvPr id="30724" name="TextBox 3"/>
          <p:cNvSpPr txBox="1">
            <a:spLocks noChangeArrowheads="1"/>
          </p:cNvSpPr>
          <p:nvPr/>
        </p:nvSpPr>
        <p:spPr bwMode="auto">
          <a:xfrm>
            <a:off x="0" y="2349500"/>
            <a:ext cx="1077913"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Trebuchet MS" pitchFamily="34" charset="0"/>
              </a:rPr>
              <a:t>cholesterol</a:t>
            </a:r>
          </a:p>
        </p:txBody>
      </p:sp>
      <p:sp>
        <p:nvSpPr>
          <p:cNvPr id="30725" name="TextBox 4"/>
          <p:cNvSpPr txBox="1">
            <a:spLocks noChangeArrowheads="1"/>
          </p:cNvSpPr>
          <p:nvPr/>
        </p:nvSpPr>
        <p:spPr bwMode="auto">
          <a:xfrm>
            <a:off x="0" y="3141663"/>
            <a:ext cx="12763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Trebuchet MS" pitchFamily="34" charset="0"/>
              </a:rPr>
              <a:t>pregnenolone</a:t>
            </a:r>
          </a:p>
        </p:txBody>
      </p:sp>
      <p:cxnSp>
        <p:nvCxnSpPr>
          <p:cNvPr id="7" name="Straight Arrow Connector 6"/>
          <p:cNvCxnSpPr/>
          <p:nvPr/>
        </p:nvCxnSpPr>
        <p:spPr>
          <a:xfrm>
            <a:off x="684213" y="2636838"/>
            <a:ext cx="0" cy="5762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7" name="TextBox 8"/>
          <p:cNvSpPr txBox="1">
            <a:spLocks noChangeArrowheads="1"/>
          </p:cNvSpPr>
          <p:nvPr/>
        </p:nvSpPr>
        <p:spPr bwMode="auto">
          <a:xfrm>
            <a:off x="0" y="2708275"/>
            <a:ext cx="70167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i="1">
                <a:latin typeface="Trebuchet MS" pitchFamily="34" charset="0"/>
              </a:rPr>
              <a:t>CYP11A</a:t>
            </a:r>
          </a:p>
        </p:txBody>
      </p:sp>
      <p:sp>
        <p:nvSpPr>
          <p:cNvPr id="30728" name="Oval 28"/>
          <p:cNvSpPr>
            <a:spLocks noChangeArrowheads="1"/>
          </p:cNvSpPr>
          <p:nvPr/>
        </p:nvSpPr>
        <p:spPr bwMode="auto">
          <a:xfrm>
            <a:off x="0" y="1916113"/>
            <a:ext cx="1331913" cy="2017712"/>
          </a:xfrm>
          <a:prstGeom prst="ellipse">
            <a:avLst/>
          </a:prstGeom>
          <a:noFill/>
          <a:ln w="63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l-GR"/>
          </a:p>
        </p:txBody>
      </p:sp>
      <p:cxnSp>
        <p:nvCxnSpPr>
          <p:cNvPr id="12" name="Straight Connector 11"/>
          <p:cNvCxnSpPr/>
          <p:nvPr/>
        </p:nvCxnSpPr>
        <p:spPr>
          <a:xfrm>
            <a:off x="4140200" y="6308725"/>
            <a:ext cx="15113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730" name="TextBox 14"/>
          <p:cNvSpPr txBox="1">
            <a:spLocks noChangeArrowheads="1"/>
          </p:cNvSpPr>
          <p:nvPr/>
        </p:nvSpPr>
        <p:spPr bwMode="auto">
          <a:xfrm>
            <a:off x="5003800" y="5445125"/>
            <a:ext cx="792163" cy="2778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rebuchet MS" pitchFamily="34" charset="0"/>
              </a:rPr>
              <a:t>Estradiol</a:t>
            </a:r>
          </a:p>
        </p:txBody>
      </p:sp>
      <p:sp>
        <p:nvSpPr>
          <p:cNvPr id="19" name="Circular Arrow 18"/>
          <p:cNvSpPr/>
          <p:nvPr/>
        </p:nvSpPr>
        <p:spPr>
          <a:xfrm rot="4314908">
            <a:off x="5445125" y="5106988"/>
            <a:ext cx="360363" cy="4333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5651500" y="5013325"/>
            <a:ext cx="557213" cy="254000"/>
          </a:xfrm>
          <a:prstGeom prst="rect">
            <a:avLst/>
          </a:prstGeom>
          <a:noFill/>
          <a:ln>
            <a:solidFill>
              <a:schemeClr val="tx1"/>
            </a:solidFill>
          </a:ln>
        </p:spPr>
        <p:txBody>
          <a:bodyPr wrap="none">
            <a:spAutoFit/>
          </a:bodyPr>
          <a:lstStyle/>
          <a:p>
            <a:pPr>
              <a:defRPr/>
            </a:pPr>
            <a:r>
              <a:rPr lang="en-US" sz="1050" i="1" dirty="0">
                <a:latin typeface="Trebuchet MS" pitchFamily="34" charset="0"/>
              </a:rPr>
              <a:t>CYP19</a:t>
            </a:r>
          </a:p>
        </p:txBody>
      </p:sp>
    </p:spTree>
    <p:extLst>
      <p:ext uri="{BB962C8B-B14F-4D97-AF65-F5344CB8AC3E}">
        <p14:creationId xmlns="" xmlns:p14="http://schemas.microsoft.com/office/powerpoint/2010/main" val="865748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6637" b="19899"/>
          <a:stretch/>
        </p:blipFill>
        <p:spPr>
          <a:xfrm>
            <a:off x="850499" y="3933056"/>
            <a:ext cx="1286482" cy="1008112"/>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58821" y="4011415"/>
            <a:ext cx="1719989" cy="1145777"/>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5301" y="2276872"/>
            <a:ext cx="1876878" cy="1207306"/>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06697" y="1787614"/>
            <a:ext cx="1624239" cy="2281794"/>
          </a:xfrm>
          <a:prstGeom prst="rect">
            <a:avLst/>
          </a:prstGeom>
        </p:spPr>
      </p:pic>
      <p:pic>
        <p:nvPicPr>
          <p:cNvPr id="9" name="Picture 8"/>
          <p:cNvPicPr>
            <a:picLocks noChangeAspect="1"/>
          </p:cNvPicPr>
          <p:nvPr/>
        </p:nvPicPr>
        <p:blipFill rotWithShape="1">
          <a:blip r:embed="rId6" cstate="print">
            <a:extLst>
              <a:ext uri="{28A0092B-C50C-407E-A947-70E740481C1C}">
                <a14:useLocalDpi xmlns="" xmlns:a14="http://schemas.microsoft.com/office/drawing/2010/main" val="0"/>
              </a:ext>
            </a:extLst>
          </a:blip>
          <a:srcRect t="31797" r="51575" b="27063"/>
          <a:stretch/>
        </p:blipFill>
        <p:spPr>
          <a:xfrm>
            <a:off x="3192712" y="4897487"/>
            <a:ext cx="2758254" cy="1051793"/>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41561" y="2963764"/>
            <a:ext cx="1860556" cy="1136800"/>
          </a:xfrm>
          <a:prstGeom prst="rect">
            <a:avLst/>
          </a:prstGeom>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085295" y="260648"/>
            <a:ext cx="973088" cy="934913"/>
          </a:xfrm>
          <a:prstGeom prst="rect">
            <a:avLst/>
          </a:prstGeom>
        </p:spPr>
      </p:pic>
      <p:sp>
        <p:nvSpPr>
          <p:cNvPr id="13" name="TextBox 12"/>
          <p:cNvSpPr txBox="1"/>
          <p:nvPr/>
        </p:nvSpPr>
        <p:spPr>
          <a:xfrm>
            <a:off x="3874113" y="1272048"/>
            <a:ext cx="963725" cy="646331"/>
          </a:xfrm>
          <a:prstGeom prst="rect">
            <a:avLst/>
          </a:prstGeom>
          <a:noFill/>
        </p:spPr>
        <p:txBody>
          <a:bodyPr wrap="none" rtlCol="0">
            <a:spAutoFit/>
          </a:bodyPr>
          <a:lstStyle/>
          <a:p>
            <a:pPr algn="ctr"/>
            <a:r>
              <a:rPr lang="en-US" smtClean="0"/>
              <a:t>⇑ LH</a:t>
            </a:r>
          </a:p>
          <a:p>
            <a:pPr algn="ctr"/>
            <a:r>
              <a:rPr lang="en-US" dirty="0" smtClean="0"/>
              <a:t>⬄ FSH</a:t>
            </a:r>
            <a:endParaRPr lang="en-US" dirty="0"/>
          </a:p>
        </p:txBody>
      </p:sp>
      <p:sp>
        <p:nvSpPr>
          <p:cNvPr id="14" name="TextBox 13"/>
          <p:cNvSpPr txBox="1"/>
          <p:nvPr/>
        </p:nvSpPr>
        <p:spPr>
          <a:xfrm>
            <a:off x="1043608" y="3162832"/>
            <a:ext cx="1018227" cy="369332"/>
          </a:xfrm>
          <a:prstGeom prst="rect">
            <a:avLst/>
          </a:prstGeom>
          <a:noFill/>
        </p:spPr>
        <p:txBody>
          <a:bodyPr wrap="none" rtlCol="0">
            <a:spAutoFit/>
          </a:bodyPr>
          <a:lstStyle/>
          <a:p>
            <a:pPr algn="ctr"/>
            <a:r>
              <a:rPr lang="en-US" dirty="0" smtClean="0"/>
              <a:t>⇓ SHBG</a:t>
            </a:r>
            <a:endParaRPr lang="en-US" dirty="0"/>
          </a:p>
        </p:txBody>
      </p:sp>
      <p:sp>
        <p:nvSpPr>
          <p:cNvPr id="15" name="TextBox 14"/>
          <p:cNvSpPr txBox="1"/>
          <p:nvPr/>
        </p:nvSpPr>
        <p:spPr>
          <a:xfrm>
            <a:off x="4530012" y="3662542"/>
            <a:ext cx="671979" cy="369332"/>
          </a:xfrm>
          <a:prstGeom prst="rect">
            <a:avLst/>
          </a:prstGeom>
          <a:noFill/>
        </p:spPr>
        <p:txBody>
          <a:bodyPr wrap="none" rtlCol="0">
            <a:spAutoFit/>
          </a:bodyPr>
          <a:lstStyle/>
          <a:p>
            <a:pPr algn="ctr"/>
            <a:r>
              <a:rPr lang="en-US" dirty="0" smtClean="0"/>
              <a:t>⇑ Ins</a:t>
            </a:r>
            <a:endParaRPr lang="en-US" dirty="0"/>
          </a:p>
        </p:txBody>
      </p:sp>
      <p:sp>
        <p:nvSpPr>
          <p:cNvPr id="16" name="TextBox 15"/>
          <p:cNvSpPr txBox="1"/>
          <p:nvPr/>
        </p:nvSpPr>
        <p:spPr>
          <a:xfrm>
            <a:off x="6745853" y="3484178"/>
            <a:ext cx="723275" cy="369332"/>
          </a:xfrm>
          <a:prstGeom prst="rect">
            <a:avLst/>
          </a:prstGeom>
          <a:noFill/>
        </p:spPr>
        <p:txBody>
          <a:bodyPr wrap="none" rtlCol="0">
            <a:spAutoFit/>
          </a:bodyPr>
          <a:lstStyle/>
          <a:p>
            <a:pPr algn="ctr"/>
            <a:r>
              <a:rPr lang="en-US" dirty="0" smtClean="0"/>
              <a:t>⇑ </a:t>
            </a:r>
            <a:r>
              <a:rPr lang="en-US" dirty="0" err="1" smtClean="0"/>
              <a:t>Glu</a:t>
            </a:r>
            <a:endParaRPr lang="en-US" dirty="0"/>
          </a:p>
        </p:txBody>
      </p:sp>
      <p:sp>
        <p:nvSpPr>
          <p:cNvPr id="17" name="TextBox 16"/>
          <p:cNvSpPr txBox="1"/>
          <p:nvPr/>
        </p:nvSpPr>
        <p:spPr>
          <a:xfrm>
            <a:off x="1043608" y="4983559"/>
            <a:ext cx="1236236" cy="923330"/>
          </a:xfrm>
          <a:prstGeom prst="rect">
            <a:avLst/>
          </a:prstGeom>
          <a:noFill/>
        </p:spPr>
        <p:txBody>
          <a:bodyPr wrap="none" rtlCol="0">
            <a:spAutoFit/>
          </a:bodyPr>
          <a:lstStyle/>
          <a:p>
            <a:pPr algn="ctr"/>
            <a:r>
              <a:rPr lang="en-US" dirty="0" smtClean="0"/>
              <a:t>⇑ T</a:t>
            </a:r>
          </a:p>
          <a:p>
            <a:pPr algn="ctr"/>
            <a:r>
              <a:rPr lang="en-US" dirty="0"/>
              <a:t>⇑ </a:t>
            </a:r>
            <a:r>
              <a:rPr lang="el-GR" dirty="0" smtClean="0"/>
              <a:t>Δ</a:t>
            </a:r>
            <a:r>
              <a:rPr lang="en-US" baseline="-25000" dirty="0" smtClean="0"/>
              <a:t>4</a:t>
            </a:r>
            <a:r>
              <a:rPr lang="en-US" dirty="0" smtClean="0"/>
              <a:t>A</a:t>
            </a:r>
            <a:endParaRPr lang="en-US" dirty="0"/>
          </a:p>
          <a:p>
            <a:pPr algn="ctr"/>
            <a:r>
              <a:rPr lang="en-US" dirty="0"/>
              <a:t>⇑ </a:t>
            </a:r>
            <a:r>
              <a:rPr lang="en-US" dirty="0" smtClean="0"/>
              <a:t>DHEA-S</a:t>
            </a:r>
          </a:p>
        </p:txBody>
      </p:sp>
      <p:sp>
        <p:nvSpPr>
          <p:cNvPr id="18" name="TextBox 17"/>
          <p:cNvSpPr txBox="1"/>
          <p:nvPr/>
        </p:nvSpPr>
        <p:spPr>
          <a:xfrm>
            <a:off x="3538768" y="5938254"/>
            <a:ext cx="2138471" cy="646331"/>
          </a:xfrm>
          <a:prstGeom prst="rect">
            <a:avLst/>
          </a:prstGeom>
          <a:noFill/>
        </p:spPr>
        <p:txBody>
          <a:bodyPr wrap="none" rtlCol="0">
            <a:spAutoFit/>
          </a:bodyPr>
          <a:lstStyle/>
          <a:p>
            <a:pPr algn="ctr"/>
            <a:r>
              <a:rPr lang="en-US" dirty="0"/>
              <a:t>⇑ T, ⇑ E</a:t>
            </a:r>
            <a:r>
              <a:rPr lang="en-US" baseline="-25000" dirty="0"/>
              <a:t>2</a:t>
            </a:r>
          </a:p>
          <a:p>
            <a:pPr algn="ctr"/>
            <a:r>
              <a:rPr lang="en-US" dirty="0" smtClean="0"/>
              <a:t>⇓ </a:t>
            </a:r>
            <a:r>
              <a:rPr lang="el-GR" dirty="0" smtClean="0"/>
              <a:t>ωοθυλακιορρηξία</a:t>
            </a:r>
            <a:endParaRPr lang="en-US" dirty="0" smtClean="0"/>
          </a:p>
        </p:txBody>
      </p:sp>
      <p:sp>
        <p:nvSpPr>
          <p:cNvPr id="20" name="Right Arrow 19"/>
          <p:cNvSpPr/>
          <p:nvPr/>
        </p:nvSpPr>
        <p:spPr>
          <a:xfrm>
            <a:off x="5692769" y="3162832"/>
            <a:ext cx="1127009" cy="432000"/>
          </a:xfrm>
          <a:prstGeom prst="rightArrow">
            <a:avLst/>
          </a:prstGeom>
          <a:ln>
            <a:solidFill>
              <a:schemeClr val="tx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5400000">
            <a:off x="4241112" y="4340565"/>
            <a:ext cx="761452" cy="432000"/>
          </a:xfrm>
          <a:prstGeom prst="rightArrow">
            <a:avLst/>
          </a:prstGeom>
          <a:ln>
            <a:solidFill>
              <a:schemeClr val="tx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5400000">
            <a:off x="4063088" y="2216834"/>
            <a:ext cx="880700" cy="432000"/>
          </a:xfrm>
          <a:prstGeom prst="rightArrow">
            <a:avLst/>
          </a:prstGeom>
          <a:ln>
            <a:solidFill>
              <a:schemeClr val="tx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0800000">
            <a:off x="2264284" y="3162832"/>
            <a:ext cx="1127009" cy="432000"/>
          </a:xfrm>
          <a:prstGeom prst="rightArrow">
            <a:avLst/>
          </a:prstGeom>
          <a:ln>
            <a:solidFill>
              <a:schemeClr val="tx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997136" y="306382"/>
            <a:ext cx="2895344" cy="369332"/>
          </a:xfrm>
          <a:prstGeom prst="rect">
            <a:avLst/>
          </a:prstGeom>
          <a:noFill/>
        </p:spPr>
        <p:txBody>
          <a:bodyPr wrap="none" rtlCol="0">
            <a:spAutoFit/>
          </a:bodyPr>
          <a:lstStyle/>
          <a:p>
            <a:pPr algn="r"/>
            <a:r>
              <a:rPr lang="el-GR" b="1" dirty="0" smtClean="0"/>
              <a:t>Η θεωρία της ινσουλίνης</a:t>
            </a:r>
            <a:endParaRPr lang="en-US" b="1" dirty="0"/>
          </a:p>
        </p:txBody>
      </p:sp>
    </p:spTree>
    <p:extLst>
      <p:ext uri="{BB962C8B-B14F-4D97-AF65-F5344CB8AC3E}">
        <p14:creationId xmlns="" xmlns:p14="http://schemas.microsoft.com/office/powerpoint/2010/main" val="6971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t>INSULIN FACILITATES ANDROGEN SECRETION</a:t>
            </a:r>
          </a:p>
        </p:txBody>
      </p:sp>
      <p:sp>
        <p:nvSpPr>
          <p:cNvPr id="14339" name="Rectangle 3"/>
          <p:cNvSpPr>
            <a:spLocks noGrp="1" noChangeArrowheads="1"/>
          </p:cNvSpPr>
          <p:nvPr>
            <p:ph type="body" sz="half" idx="1"/>
          </p:nvPr>
        </p:nvSpPr>
        <p:spPr>
          <a:xfrm>
            <a:off x="685800" y="2209800"/>
            <a:ext cx="3810000" cy="4114800"/>
          </a:xfrm>
        </p:spPr>
        <p:txBody>
          <a:bodyPr/>
          <a:lstStyle/>
          <a:p>
            <a:r>
              <a:rPr lang="en-US" sz="2800"/>
              <a:t>Enhances LH-induced theca cell androgen synthesis.</a:t>
            </a:r>
          </a:p>
          <a:p>
            <a:r>
              <a:rPr lang="en-US" sz="2800"/>
              <a:t>Enhances ACTH-mediated adrenal androgen synthesis.</a:t>
            </a:r>
          </a:p>
          <a:p>
            <a:r>
              <a:rPr lang="en-US" sz="2800"/>
              <a:t>Influence LH secretion?</a:t>
            </a:r>
          </a:p>
        </p:txBody>
      </p:sp>
      <p:pic>
        <p:nvPicPr>
          <p:cNvPr id="14341" name="Picture 5"/>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tretch>
            <a:fillRect/>
          </a:stretch>
        </p:blipFill>
        <p:spPr>
          <a:xfrm>
            <a:off x="6553198" y="4038599"/>
            <a:ext cx="3" cy="2"/>
          </a:xfrm>
          <a:noFill/>
          <a:ln/>
        </p:spPr>
      </p:pic>
      <p:sp>
        <p:nvSpPr>
          <p:cNvPr id="14342" name="Rectangle 6"/>
          <p:cNvSpPr>
            <a:spLocks noChangeArrowheads="1"/>
          </p:cNvSpPr>
          <p:nvPr/>
        </p:nvSpPr>
        <p:spPr bwMode="auto">
          <a:xfrm>
            <a:off x="4953000" y="5715000"/>
            <a:ext cx="39751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Dunaif, A</a:t>
            </a:r>
          </a:p>
          <a:p>
            <a:r>
              <a:rPr lang="en-US"/>
              <a:t>Endocr Revs 1997;18:774–800</a:t>
            </a:r>
          </a:p>
        </p:txBody>
      </p:sp>
    </p:spTree>
    <p:extLst>
      <p:ext uri="{BB962C8B-B14F-4D97-AF65-F5344CB8AC3E}">
        <p14:creationId xmlns="" xmlns:p14="http://schemas.microsoft.com/office/powerpoint/2010/main" val="3226428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l-GR" altLang="en-US" dirty="0" smtClean="0"/>
              <a:t>Η θεωρία της ινσουλίνης</a:t>
            </a:r>
            <a:endParaRPr lang="en-US" altLang="en-US" dirty="0"/>
          </a:p>
        </p:txBody>
      </p:sp>
      <p:sp>
        <p:nvSpPr>
          <p:cNvPr id="19458" name="Content Placeholder 2"/>
          <p:cNvSpPr>
            <a:spLocks noGrp="1"/>
          </p:cNvSpPr>
          <p:nvPr>
            <p:ph idx="1"/>
          </p:nvPr>
        </p:nvSpPr>
        <p:spPr>
          <a:xfrm>
            <a:off x="457200" y="1988841"/>
            <a:ext cx="8229600" cy="3672408"/>
          </a:xfrm>
        </p:spPr>
        <p:txBody>
          <a:bodyPr>
            <a:normAutofit/>
          </a:bodyPr>
          <a:lstStyle/>
          <a:p>
            <a:pPr marL="341313" eaLnBrk="1" hangingPunct="1"/>
            <a:r>
              <a:rPr lang="el-GR" altLang="en-US" sz="3600" dirty="0" smtClean="0">
                <a:latin typeface="Calibri" panose="020F0502020204030204" pitchFamily="34" charset="0"/>
                <a:cs typeface="Calibri" panose="020F0502020204030204" pitchFamily="34" charset="0"/>
              </a:rPr>
              <a:t>Διαφορετικοί τύποι ινσουλίνης</a:t>
            </a:r>
            <a:endParaRPr lang="el-GR" altLang="en-US" sz="3600" dirty="0">
              <a:latin typeface="Calibri" panose="020F0502020204030204" pitchFamily="34" charset="0"/>
              <a:cs typeface="Calibri" panose="020F0502020204030204" pitchFamily="34" charset="0"/>
            </a:endParaRPr>
          </a:p>
          <a:p>
            <a:pPr marL="341313" eaLnBrk="1" hangingPunct="1"/>
            <a:r>
              <a:rPr lang="el-GR" altLang="en-US" sz="3600" dirty="0" smtClean="0">
                <a:latin typeface="Calibri" panose="020F0502020204030204" pitchFamily="34" charset="0"/>
                <a:cs typeface="Calibri" panose="020F0502020204030204" pitchFamily="34" charset="0"/>
              </a:rPr>
              <a:t>Μετάλλαξη ινσουλίνης</a:t>
            </a:r>
          </a:p>
          <a:p>
            <a:pPr marL="341313" eaLnBrk="1" hangingPunct="1"/>
            <a:r>
              <a:rPr lang="el-GR" altLang="en-US" sz="3600" dirty="0" smtClean="0">
                <a:latin typeface="Calibri" panose="020F0502020204030204" pitchFamily="34" charset="0"/>
                <a:cs typeface="Calibri" panose="020F0502020204030204" pitchFamily="34" charset="0"/>
              </a:rPr>
              <a:t>Διαφορετικοί τύποι υποδοχέων</a:t>
            </a:r>
          </a:p>
          <a:p>
            <a:pPr marL="341313" eaLnBrk="1" hangingPunct="1"/>
            <a:r>
              <a:rPr lang="el-GR" altLang="en-US" sz="3600" dirty="0" smtClean="0">
                <a:latin typeface="Calibri" panose="020F0502020204030204" pitchFamily="34" charset="0"/>
                <a:cs typeface="Calibri" panose="020F0502020204030204" pitchFamily="34" charset="0"/>
              </a:rPr>
              <a:t>Ενδοκυττάριοι μηχανισμοί (μετά τον υποδοχέα) </a:t>
            </a:r>
            <a:endParaRPr lang="en-US" altLang="en-US" sz="3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085" y="2132856"/>
            <a:ext cx="522585" cy="522585"/>
          </a:xfrm>
          <a:prstGeom prst="rect">
            <a:avLst/>
          </a:prstGeom>
        </p:spPr>
      </p:pic>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1590" y="2684423"/>
            <a:ext cx="522585" cy="522585"/>
          </a:xfrm>
          <a:prstGeom prst="rect">
            <a:avLst/>
          </a:prstGeom>
        </p:spPr>
      </p:pic>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085" y="3358330"/>
            <a:ext cx="522585" cy="522585"/>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3969" y="4028956"/>
            <a:ext cx="567575" cy="557509"/>
          </a:xfrm>
          <a:prstGeom prst="rect">
            <a:avLst/>
          </a:prstGeom>
        </p:spPr>
      </p:pic>
    </p:spTree>
    <p:extLst>
      <p:ext uri="{BB962C8B-B14F-4D97-AF65-F5344CB8AC3E}">
        <p14:creationId xmlns="" xmlns:p14="http://schemas.microsoft.com/office/powerpoint/2010/main" val="42521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a:t>ΟΡΙΣΜΟΣ </a:t>
            </a:r>
            <a:r>
              <a:rPr lang="en-US"/>
              <a:t>PCOS</a:t>
            </a:r>
            <a:endParaRPr lang="el-GR"/>
          </a:p>
        </p:txBody>
      </p:sp>
      <p:sp>
        <p:nvSpPr>
          <p:cNvPr id="35843" name="Rectangle 3"/>
          <p:cNvSpPr>
            <a:spLocks noGrp="1" noChangeArrowheads="1"/>
          </p:cNvSpPr>
          <p:nvPr>
            <p:ph type="body" idx="1"/>
          </p:nvPr>
        </p:nvSpPr>
        <p:spPr/>
        <p:txBody>
          <a:bodyPr/>
          <a:lstStyle/>
          <a:p>
            <a:pPr>
              <a:lnSpc>
                <a:spcPct val="120000"/>
              </a:lnSpc>
              <a:buFont typeface="Wingdings" pitchFamily="2" charset="2"/>
              <a:buNone/>
            </a:pPr>
            <a:r>
              <a:rPr lang="el-GR"/>
              <a:t>(α) Υπερπαραγωγή ανδρογόνων ή  </a:t>
            </a:r>
          </a:p>
          <a:p>
            <a:pPr>
              <a:lnSpc>
                <a:spcPct val="120000"/>
              </a:lnSpc>
              <a:buFont typeface="Wingdings" pitchFamily="2" charset="2"/>
              <a:buNone/>
            </a:pPr>
            <a:r>
              <a:rPr lang="el-GR"/>
              <a:t>      υπερανδρογοναιμία</a:t>
            </a:r>
          </a:p>
          <a:p>
            <a:pPr>
              <a:lnSpc>
                <a:spcPct val="120000"/>
              </a:lnSpc>
              <a:buFont typeface="Wingdings" pitchFamily="2" charset="2"/>
              <a:buNone/>
            </a:pPr>
            <a:r>
              <a:rPr lang="el-GR"/>
              <a:t>(β) Ολιγο-ωοθυλακιορρηξία </a:t>
            </a:r>
          </a:p>
          <a:p>
            <a:pPr>
              <a:lnSpc>
                <a:spcPct val="120000"/>
              </a:lnSpc>
              <a:buFont typeface="Wingdings" pitchFamily="2" charset="2"/>
              <a:buNone/>
            </a:pPr>
            <a:r>
              <a:rPr lang="el-GR"/>
              <a:t>(γ) Αποκλεισμός άλλων γνωστών    </a:t>
            </a:r>
          </a:p>
          <a:p>
            <a:pPr>
              <a:lnSpc>
                <a:spcPct val="120000"/>
              </a:lnSpc>
              <a:buFont typeface="Wingdings" pitchFamily="2" charset="2"/>
              <a:buNone/>
            </a:pPr>
            <a:r>
              <a:rPr lang="el-GR"/>
              <a:t>     διαταραχών που προκαλούν </a:t>
            </a:r>
          </a:p>
          <a:p>
            <a:pPr>
              <a:lnSpc>
                <a:spcPct val="120000"/>
              </a:lnSpc>
              <a:buFont typeface="Wingdings" pitchFamily="2" charset="2"/>
              <a:buNone/>
            </a:pPr>
            <a:r>
              <a:rPr lang="el-GR"/>
              <a:t>     υπερανδρογοναιμία</a:t>
            </a:r>
          </a:p>
        </p:txBody>
      </p:sp>
      <p:sp>
        <p:nvSpPr>
          <p:cNvPr id="35844" name="Text Box 4"/>
          <p:cNvSpPr txBox="1">
            <a:spLocks noChangeArrowheads="1"/>
          </p:cNvSpPr>
          <p:nvPr/>
        </p:nvSpPr>
        <p:spPr bwMode="auto">
          <a:xfrm>
            <a:off x="2459567" y="6165851"/>
            <a:ext cx="7488766" cy="366713"/>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National Institute of Child Health and Human Development, 1990</a:t>
            </a:r>
            <a:endParaRPr lang="el-GR">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28A0092B-C50C-407E-A947-70E740481C1C}">
                <a14:useLocalDpi xmlns="" xmlns:a14="http://schemas.microsoft.com/office/drawing/2010/main" val="0"/>
              </a:ext>
            </a:extLst>
          </a:blip>
          <a:srcRect l="6722" t="46543" r="6559" b="3589"/>
          <a:stretch/>
        </p:blipFill>
        <p:spPr>
          <a:xfrm>
            <a:off x="1043608" y="188913"/>
            <a:ext cx="7343775" cy="6249987"/>
          </a:xfrm>
        </p:spPr>
      </p:pic>
      <p:sp>
        <p:nvSpPr>
          <p:cNvPr id="7" name="Rectangle 99"/>
          <p:cNvSpPr>
            <a:spLocks/>
          </p:cNvSpPr>
          <p:nvPr/>
        </p:nvSpPr>
        <p:spPr bwMode="auto">
          <a:xfrm>
            <a:off x="3856555" y="6438900"/>
            <a:ext cx="503503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spcBef>
                <a:spcPts val="2000"/>
              </a:spcBef>
              <a:buClr>
                <a:schemeClr val="accent1"/>
              </a:buClr>
              <a:buFont typeface="Wingdings 2" charset="2"/>
              <a:buChar char=""/>
              <a:defRPr sz="2000">
                <a:solidFill>
                  <a:srgbClr val="595959"/>
                </a:solidFill>
                <a:latin typeface="Arial" charset="0"/>
                <a:ea typeface="ヒラギノ角ゴ Pro W3" charset="-128"/>
              </a:defRPr>
            </a:lvl1pPr>
            <a:lvl2pPr marL="742950" indent="-285750">
              <a:spcBef>
                <a:spcPts val="600"/>
              </a:spcBef>
              <a:buClr>
                <a:srgbClr val="51640B"/>
              </a:buClr>
              <a:buFont typeface="Wingdings 2" charset="2"/>
              <a:buChar char=""/>
              <a:defRPr>
                <a:solidFill>
                  <a:srgbClr val="595959"/>
                </a:solidFill>
                <a:latin typeface="Arial" charset="0"/>
                <a:ea typeface="ヒラギノ角ゴ Pro W3" charset="-128"/>
              </a:defRPr>
            </a:lvl2pPr>
            <a:lvl3pPr marL="1143000" indent="-228600">
              <a:spcBef>
                <a:spcPts val="600"/>
              </a:spcBef>
              <a:buClr>
                <a:schemeClr val="accent1"/>
              </a:buClr>
              <a:buFont typeface="Wingdings 2" charset="2"/>
              <a:buChar char=""/>
              <a:defRPr>
                <a:solidFill>
                  <a:srgbClr val="595959"/>
                </a:solidFill>
                <a:latin typeface="Arial" charset="0"/>
                <a:ea typeface="ヒラギノ角ゴ Pro W3" charset="-128"/>
              </a:defRPr>
            </a:lvl3pPr>
            <a:lvl4pPr marL="1600200" indent="-228600">
              <a:spcBef>
                <a:spcPts val="600"/>
              </a:spcBef>
              <a:buClr>
                <a:srgbClr val="51640B"/>
              </a:buClr>
              <a:buFont typeface="Wingdings 2" charset="2"/>
              <a:buChar char=""/>
              <a:defRPr>
                <a:solidFill>
                  <a:srgbClr val="595959"/>
                </a:solidFill>
                <a:latin typeface="Arial" charset="0"/>
                <a:ea typeface="ヒラギノ角ゴ Pro W3" charset="-128"/>
              </a:defRPr>
            </a:lvl4pPr>
            <a:lvl5pPr marL="2057400" indent="-228600">
              <a:spcBef>
                <a:spcPts val="600"/>
              </a:spcBef>
              <a:buClr>
                <a:schemeClr val="accent1"/>
              </a:buClr>
              <a:buFont typeface="Wingdings 2" charset="2"/>
              <a:buChar char=""/>
              <a:defRPr>
                <a:solidFill>
                  <a:srgbClr val="595959"/>
                </a:solidFill>
                <a:latin typeface="Arial" charset="0"/>
                <a:ea typeface="ヒラギノ角ゴ Pro W3" charset="-128"/>
              </a:defRPr>
            </a:lvl5pPr>
            <a:lvl6pPr marL="2514600" indent="-228600" defTabSz="457200" eaLnBrk="0" fontAlgn="base" hangingPunct="0">
              <a:spcBef>
                <a:spcPts val="600"/>
              </a:spcBef>
              <a:spcAft>
                <a:spcPct val="0"/>
              </a:spcAft>
              <a:buClr>
                <a:schemeClr val="accent1"/>
              </a:buClr>
              <a:buFont typeface="Wingdings 2" charset="2"/>
              <a:buChar char=""/>
              <a:defRPr>
                <a:solidFill>
                  <a:srgbClr val="595959"/>
                </a:solidFill>
                <a:latin typeface="Arial" charset="0"/>
                <a:ea typeface="ヒラギノ角ゴ Pro W3" charset="-128"/>
              </a:defRPr>
            </a:lvl6pPr>
            <a:lvl7pPr marL="2971800" indent="-228600" defTabSz="457200" eaLnBrk="0" fontAlgn="base" hangingPunct="0">
              <a:spcBef>
                <a:spcPts val="600"/>
              </a:spcBef>
              <a:spcAft>
                <a:spcPct val="0"/>
              </a:spcAft>
              <a:buClr>
                <a:schemeClr val="accent1"/>
              </a:buClr>
              <a:buFont typeface="Wingdings 2" charset="2"/>
              <a:buChar char=""/>
              <a:defRPr>
                <a:solidFill>
                  <a:srgbClr val="595959"/>
                </a:solidFill>
                <a:latin typeface="Arial" charset="0"/>
                <a:ea typeface="ヒラギノ角ゴ Pro W3" charset="-128"/>
              </a:defRPr>
            </a:lvl7pPr>
            <a:lvl8pPr marL="3429000" indent="-228600" defTabSz="457200" eaLnBrk="0" fontAlgn="base" hangingPunct="0">
              <a:spcBef>
                <a:spcPts val="600"/>
              </a:spcBef>
              <a:spcAft>
                <a:spcPct val="0"/>
              </a:spcAft>
              <a:buClr>
                <a:schemeClr val="accent1"/>
              </a:buClr>
              <a:buFont typeface="Wingdings 2" charset="2"/>
              <a:buChar char=""/>
              <a:defRPr>
                <a:solidFill>
                  <a:srgbClr val="595959"/>
                </a:solidFill>
                <a:latin typeface="Arial" charset="0"/>
                <a:ea typeface="ヒラギノ角ゴ Pro W3" charset="-128"/>
              </a:defRPr>
            </a:lvl8pPr>
            <a:lvl9pPr marL="3886200" indent="-228600" defTabSz="457200" eaLnBrk="0" fontAlgn="base" hangingPunct="0">
              <a:spcBef>
                <a:spcPts val="600"/>
              </a:spcBef>
              <a:spcAft>
                <a:spcPct val="0"/>
              </a:spcAft>
              <a:buClr>
                <a:schemeClr val="accent1"/>
              </a:buClr>
              <a:buFont typeface="Wingdings 2" charset="2"/>
              <a:buChar char=""/>
              <a:defRPr>
                <a:solidFill>
                  <a:srgbClr val="595959"/>
                </a:solidFill>
                <a:latin typeface="Arial" charset="0"/>
                <a:ea typeface="ヒラギノ角ゴ Pro W3" charset="-128"/>
              </a:defRPr>
            </a:lvl9pPr>
          </a:lstStyle>
          <a:p>
            <a:pPr algn="r" eaLnBrk="1" hangingPunct="1">
              <a:spcBef>
                <a:spcPct val="0"/>
              </a:spcBef>
              <a:buClrTx/>
              <a:buFontTx/>
              <a:buNone/>
            </a:pPr>
            <a:r>
              <a:rPr lang="nb-NO" altLang="en-US" sz="1600" dirty="0" err="1">
                <a:solidFill>
                  <a:schemeClr val="tx1"/>
                </a:solidFill>
                <a:sym typeface="Arial" charset="0"/>
              </a:rPr>
              <a:t>Rosenfield</a:t>
            </a:r>
            <a:r>
              <a:rPr lang="nb-NO" altLang="en-US" sz="1600" dirty="0">
                <a:solidFill>
                  <a:schemeClr val="tx1"/>
                </a:solidFill>
                <a:sym typeface="Arial" charset="0"/>
              </a:rPr>
              <a:t> RL, </a:t>
            </a:r>
            <a:r>
              <a:rPr lang="nb-NO" altLang="en-US" sz="1600" dirty="0" err="1">
                <a:solidFill>
                  <a:schemeClr val="tx1"/>
                </a:solidFill>
                <a:sym typeface="Arial" charset="0"/>
              </a:rPr>
              <a:t>Ehrmann</a:t>
            </a:r>
            <a:r>
              <a:rPr lang="nb-NO" altLang="en-US" sz="1600" dirty="0">
                <a:solidFill>
                  <a:schemeClr val="tx1"/>
                </a:solidFill>
                <a:sym typeface="Arial" charset="0"/>
              </a:rPr>
              <a:t> </a:t>
            </a:r>
            <a:r>
              <a:rPr lang="nb-NO" altLang="en-US" sz="1600" dirty="0" smtClean="0">
                <a:solidFill>
                  <a:schemeClr val="tx1"/>
                </a:solidFill>
                <a:sym typeface="Arial" charset="0"/>
              </a:rPr>
              <a:t>DA. </a:t>
            </a:r>
            <a:r>
              <a:rPr lang="nb-NO" altLang="en-US" sz="1600" dirty="0" err="1" smtClean="0">
                <a:solidFill>
                  <a:schemeClr val="tx1"/>
                </a:solidFill>
                <a:sym typeface="Arial" charset="0"/>
              </a:rPr>
              <a:t>Endocr</a:t>
            </a:r>
            <a:r>
              <a:rPr lang="nb-NO" altLang="en-US" sz="1600" dirty="0" smtClean="0">
                <a:solidFill>
                  <a:schemeClr val="tx1"/>
                </a:solidFill>
                <a:sym typeface="Arial" charset="0"/>
              </a:rPr>
              <a:t> Rev </a:t>
            </a:r>
            <a:r>
              <a:rPr lang="en-US" altLang="en-US" sz="1600" dirty="0" smtClean="0">
                <a:solidFill>
                  <a:schemeClr val="tx1"/>
                </a:solidFill>
                <a:sym typeface="Arial" charset="0"/>
              </a:rPr>
              <a:t>2016</a:t>
            </a:r>
            <a:r>
              <a:rPr lang="el-GR" altLang="en-US" sz="1600" dirty="0" smtClean="0">
                <a:solidFill>
                  <a:schemeClr val="tx1"/>
                </a:solidFill>
                <a:sym typeface="Arial" charset="0"/>
              </a:rPr>
              <a:t>;</a:t>
            </a:r>
            <a:r>
              <a:rPr lang="nb-NO" altLang="en-US" sz="1600" dirty="0" smtClean="0">
                <a:solidFill>
                  <a:schemeClr val="tx1"/>
                </a:solidFill>
                <a:sym typeface="Arial" charset="0"/>
              </a:rPr>
              <a:t>37:467</a:t>
            </a:r>
            <a:endParaRPr lang="en-US" altLang="en-US" sz="1600" dirty="0">
              <a:solidFill>
                <a:schemeClr val="tx1"/>
              </a:solidFill>
              <a:sym typeface="Arial" charset="0"/>
            </a:endParaRPr>
          </a:p>
        </p:txBody>
      </p:sp>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t="31797" r="76870" b="27063"/>
          <a:stretch/>
        </p:blipFill>
        <p:spPr>
          <a:xfrm>
            <a:off x="45470" y="944128"/>
            <a:ext cx="1317477" cy="1051793"/>
          </a:xfrm>
          <a:prstGeom prst="rect">
            <a:avLst/>
          </a:prstGeom>
        </p:spPr>
      </p:pic>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l="25922" t="31797" r="51575" b="27063"/>
          <a:stretch/>
        </p:blipFill>
        <p:spPr>
          <a:xfrm>
            <a:off x="7862218" y="1268760"/>
            <a:ext cx="1281782" cy="1051793"/>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843808" y="476672"/>
            <a:ext cx="973088" cy="934913"/>
          </a:xfrm>
          <a:prstGeom prst="rect">
            <a:avLst/>
          </a:prstGeom>
        </p:spPr>
      </p:pic>
      <p:pic>
        <p:nvPicPr>
          <p:cNvPr id="9" name="Picture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2952" y="5293123"/>
            <a:ext cx="1719989" cy="1145777"/>
          </a:xfrm>
          <a:prstGeom prst="rect">
            <a:avLst/>
          </a:prstGeom>
        </p:spPr>
      </p:pic>
    </p:spTree>
    <p:extLst>
      <p:ext uri="{BB962C8B-B14F-4D97-AF65-F5344CB8AC3E}">
        <p14:creationId xmlns="" xmlns:p14="http://schemas.microsoft.com/office/powerpoint/2010/main" val="4161901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l-GR"/>
              <a:t>ΘΕΡΑΠΕΥΤΙΚΗ ΑΝΤΙΜΕΤΩΠΙΣΗ</a:t>
            </a:r>
          </a:p>
        </p:txBody>
      </p:sp>
      <p:sp>
        <p:nvSpPr>
          <p:cNvPr id="121859" name="Rectangle 3"/>
          <p:cNvSpPr>
            <a:spLocks noGrp="1" noChangeArrowheads="1"/>
          </p:cNvSpPr>
          <p:nvPr>
            <p:ph type="body" idx="1"/>
          </p:nvPr>
        </p:nvSpPr>
        <p:spPr>
          <a:xfrm>
            <a:off x="1182511" y="2017714"/>
            <a:ext cx="7806267" cy="4651375"/>
          </a:xfrm>
        </p:spPr>
        <p:txBody>
          <a:bodyPr/>
          <a:lstStyle/>
          <a:p>
            <a:r>
              <a:rPr lang="el-GR"/>
              <a:t>Το πρώτο βήμα στην αντιμετώπιση του συνδρόμου των πολυκυστικών ωοθηκών είναι η απώλεια βάρους</a:t>
            </a:r>
          </a:p>
          <a:p>
            <a:endParaRPr lang="el-GR"/>
          </a:p>
          <a:p>
            <a:r>
              <a:rPr lang="el-GR"/>
              <a:t>Η παχυσαρκία προκαλεί </a:t>
            </a:r>
          </a:p>
          <a:p>
            <a:pPr lvl="1"/>
            <a:r>
              <a:rPr lang="el-GR"/>
              <a:t>Αντίσταση στην ινσουλίνη</a:t>
            </a:r>
          </a:p>
          <a:p>
            <a:pPr lvl="1"/>
            <a:r>
              <a:rPr lang="el-GR"/>
              <a:t>Ελάττωση της </a:t>
            </a:r>
            <a:r>
              <a:rPr lang="en-US"/>
              <a:t>SHBG</a:t>
            </a:r>
          </a:p>
          <a:p>
            <a:pPr lvl="1"/>
            <a:r>
              <a:rPr lang="el-GR"/>
              <a:t>Εξω-ωοθηκική παραγωγή οιστρογόνων</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r>
              <a:rPr lang="el-GR"/>
              <a:t>ΘΕΡΑΠΕΥΤΙΚΗ ΑΝΤΙΜΕΤΩΠΙΣΗ</a:t>
            </a:r>
          </a:p>
        </p:txBody>
      </p:sp>
      <p:sp>
        <p:nvSpPr>
          <p:cNvPr id="123907" name="Rectangle 1027"/>
          <p:cNvSpPr>
            <a:spLocks noGrp="1" noChangeArrowheads="1"/>
          </p:cNvSpPr>
          <p:nvPr>
            <p:ph type="body" idx="1"/>
          </p:nvPr>
        </p:nvSpPr>
        <p:spPr/>
        <p:txBody>
          <a:bodyPr/>
          <a:lstStyle/>
          <a:p>
            <a:pPr>
              <a:lnSpc>
                <a:spcPct val="190000"/>
              </a:lnSpc>
            </a:pPr>
            <a:r>
              <a:rPr lang="el-GR"/>
              <a:t>Εμφανισιακές παρεκκλίσεις</a:t>
            </a:r>
          </a:p>
          <a:p>
            <a:pPr>
              <a:lnSpc>
                <a:spcPct val="190000"/>
              </a:lnSpc>
            </a:pPr>
            <a:r>
              <a:rPr lang="el-GR"/>
              <a:t>Υπογονιμότητα</a:t>
            </a:r>
          </a:p>
          <a:p>
            <a:pPr>
              <a:lnSpc>
                <a:spcPct val="190000"/>
              </a:lnSpc>
            </a:pPr>
            <a:r>
              <a:rPr lang="el-GR"/>
              <a:t>Απώτερες μεταβολικές επιπλοκές</a:t>
            </a:r>
          </a:p>
          <a:p>
            <a:pPr>
              <a:lnSpc>
                <a:spcPct val="190000"/>
              </a:lnSpc>
            </a:pPr>
            <a:r>
              <a:rPr lang="el-GR"/>
              <a:t>Καρκίνοι</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1051279" y="1989138"/>
            <a:ext cx="7617178" cy="4411662"/>
          </a:xfrm>
        </p:spPr>
        <p:txBody>
          <a:bodyPr/>
          <a:lstStyle/>
          <a:p>
            <a:pPr>
              <a:lnSpc>
                <a:spcPct val="90000"/>
              </a:lnSpc>
            </a:pPr>
            <a:r>
              <a:rPr lang="el-GR" sz="2800"/>
              <a:t>Συνδυασμένα από του στόματος αντισυλληπτικά δισκία</a:t>
            </a:r>
          </a:p>
          <a:p>
            <a:pPr>
              <a:lnSpc>
                <a:spcPct val="90000"/>
              </a:lnSpc>
            </a:pPr>
            <a:r>
              <a:rPr lang="el-GR" sz="2800"/>
              <a:t>Αντιανδρογόνα (οξική κυπροτερόνη, σπειρονολακτόνη, φλουταμίδη, φιναστερίδη)</a:t>
            </a:r>
          </a:p>
          <a:p>
            <a:pPr>
              <a:lnSpc>
                <a:spcPct val="90000"/>
              </a:lnSpc>
            </a:pPr>
            <a:r>
              <a:rPr lang="el-GR" sz="2800"/>
              <a:t>Κετοκοναζόλη</a:t>
            </a:r>
          </a:p>
          <a:p>
            <a:pPr>
              <a:lnSpc>
                <a:spcPct val="90000"/>
              </a:lnSpc>
            </a:pPr>
            <a:r>
              <a:rPr lang="en-US" sz="2800"/>
              <a:t>GnRH-</a:t>
            </a:r>
            <a:r>
              <a:rPr lang="el-GR" sz="2800"/>
              <a:t>αγωνιστές</a:t>
            </a:r>
          </a:p>
          <a:p>
            <a:pPr>
              <a:lnSpc>
                <a:spcPct val="90000"/>
              </a:lnSpc>
            </a:pPr>
            <a:r>
              <a:rPr lang="en-US" sz="2800"/>
              <a:t>GnRH-</a:t>
            </a:r>
            <a:r>
              <a:rPr lang="el-GR" sz="2800"/>
              <a:t>ανταγωνιστές</a:t>
            </a:r>
          </a:p>
          <a:p>
            <a:pPr>
              <a:lnSpc>
                <a:spcPct val="90000"/>
              </a:lnSpc>
            </a:pPr>
            <a:r>
              <a:rPr lang="el-GR" sz="2800"/>
              <a:t>Άλλες θεραπείες (ηλεκτρόλυση των τριχών, αντιβιοτικά και τοπικές θεραπείες, ψυχολογική υποστήριξη)</a:t>
            </a:r>
          </a:p>
        </p:txBody>
      </p:sp>
      <p:sp>
        <p:nvSpPr>
          <p:cNvPr id="124931" name="Rectangle 3"/>
          <p:cNvSpPr>
            <a:spLocks noGrp="1" noChangeArrowheads="1"/>
          </p:cNvSpPr>
          <p:nvPr>
            <p:ph type="title"/>
          </p:nvPr>
        </p:nvSpPr>
        <p:spPr>
          <a:noFill/>
          <a:ln/>
        </p:spPr>
        <p:txBody>
          <a:bodyPr>
            <a:normAutofit fontScale="90000"/>
          </a:bodyPr>
          <a:lstStyle/>
          <a:p>
            <a:r>
              <a:rPr lang="el-GR"/>
              <a:t>ΑΝΤΙΜΕΤΩΠΙΣΗ ΤΩΝ ΕΜΦΑΝΙΣΙΑΚΩΝ ΠΑΡΕΚΚΛΙΣΕΩΝ</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1000" y="1447800"/>
            <a:ext cx="8532813" cy="3827463"/>
          </a:xfrm>
          <a:prstGeom prst="rect">
            <a:avLst/>
          </a:prstGeom>
          <a:solidFill>
            <a:schemeClr val="bg1"/>
          </a:solidFill>
          <a:ln w="9525">
            <a:noFill/>
            <a:miter lim="800000"/>
            <a:headEnd/>
            <a:tailEnd/>
          </a:ln>
        </p:spPr>
        <p:txBody>
          <a:bodyPr lIns="216000" tIns="288000" rIns="216000" bIns="180000"/>
          <a:lstStyle/>
          <a:p>
            <a:pPr marL="471488" indent="-471488">
              <a:spcBef>
                <a:spcPct val="20000"/>
              </a:spcBef>
              <a:tabLst>
                <a:tab pos="4281488" algn="r"/>
                <a:tab pos="4478338" algn="l"/>
              </a:tabLst>
            </a:pPr>
            <a:r>
              <a:rPr lang="el-GR" sz="2800" dirty="0">
                <a:latin typeface="Calibri" pitchFamily="34" charset="0"/>
              </a:rPr>
              <a:t>		             Περιέχουν Οιστρογόνα</a:t>
            </a:r>
          </a:p>
          <a:p>
            <a:pPr marL="471488" indent="-471488">
              <a:spcBef>
                <a:spcPct val="20000"/>
              </a:spcBef>
              <a:tabLst>
                <a:tab pos="4281488" algn="r"/>
                <a:tab pos="4478338" algn="l"/>
              </a:tabLst>
            </a:pPr>
            <a:r>
              <a:rPr lang="el-GR" sz="2800" dirty="0">
                <a:latin typeface="Calibri" pitchFamily="34" charset="0"/>
              </a:rPr>
              <a:t>                 Και </a:t>
            </a:r>
            <a:r>
              <a:rPr lang="el-GR" sz="2800" dirty="0" err="1">
                <a:latin typeface="Calibri" pitchFamily="34" charset="0"/>
              </a:rPr>
              <a:t>Προγεστερινοειδές</a:t>
            </a:r>
            <a:endParaRPr lang="de-DE" sz="2800" dirty="0">
              <a:latin typeface="Calibri" pitchFamily="34" charset="0"/>
            </a:endParaRPr>
          </a:p>
          <a:p>
            <a:pPr marL="471488" indent="-471488">
              <a:spcBef>
                <a:spcPct val="20000"/>
              </a:spcBef>
              <a:tabLst>
                <a:tab pos="4281488" algn="r"/>
                <a:tab pos="4478338" algn="l"/>
              </a:tabLst>
            </a:pPr>
            <a:endParaRPr lang="el-GR" sz="2800" dirty="0">
              <a:latin typeface="Calibri" pitchFamily="34" charset="0"/>
            </a:endParaRPr>
          </a:p>
          <a:p>
            <a:pPr marL="471488" indent="-471488">
              <a:spcBef>
                <a:spcPct val="20000"/>
              </a:spcBef>
              <a:tabLst>
                <a:tab pos="4281488" algn="r"/>
                <a:tab pos="4478338" algn="l"/>
              </a:tabLst>
            </a:pPr>
            <a:r>
              <a:rPr lang="el-GR" sz="2800" dirty="0">
                <a:latin typeface="Calibri" pitchFamily="34" charset="0"/>
              </a:rPr>
              <a:t>Οιστρογόνα </a:t>
            </a:r>
            <a:r>
              <a:rPr lang="de-DE" sz="2800" dirty="0">
                <a:latin typeface="Calibri" pitchFamily="34" charset="0"/>
              </a:rPr>
              <a:t>&gt; 50 µg</a:t>
            </a:r>
            <a:r>
              <a:rPr lang="el-GR" sz="2800" dirty="0">
                <a:latin typeface="Calibri" pitchFamily="34" charset="0"/>
              </a:rPr>
              <a:t> </a:t>
            </a:r>
            <a:r>
              <a:rPr lang="de-DE" sz="2800" dirty="0">
                <a:latin typeface="Calibri" pitchFamily="34" charset="0"/>
              </a:rPr>
              <a:t>	= </a:t>
            </a:r>
            <a:r>
              <a:rPr lang="el-GR" sz="2800" dirty="0">
                <a:latin typeface="Calibri" pitchFamily="34" charset="0"/>
              </a:rPr>
              <a:t>υψηλής δόσης</a:t>
            </a:r>
          </a:p>
          <a:p>
            <a:pPr marL="471488" indent="-471488">
              <a:spcBef>
                <a:spcPct val="20000"/>
              </a:spcBef>
              <a:tabLst>
                <a:tab pos="4281488" algn="r"/>
                <a:tab pos="4478338" algn="l"/>
              </a:tabLst>
            </a:pPr>
            <a:r>
              <a:rPr lang="el-GR" sz="2800" dirty="0">
                <a:latin typeface="Calibri" pitchFamily="34" charset="0"/>
              </a:rPr>
              <a:t>Οιστρογόνα</a:t>
            </a:r>
            <a:r>
              <a:rPr lang="de-DE" sz="2800" dirty="0">
                <a:latin typeface="Calibri" pitchFamily="34" charset="0"/>
              </a:rPr>
              <a:t> ≤ 35 µg	</a:t>
            </a:r>
            <a:r>
              <a:rPr lang="el-GR" sz="2800" dirty="0">
                <a:latin typeface="Calibri" pitchFamily="34" charset="0"/>
              </a:rPr>
              <a:t> </a:t>
            </a:r>
            <a:r>
              <a:rPr lang="de-DE" sz="2800" dirty="0">
                <a:latin typeface="Calibri" pitchFamily="34" charset="0"/>
              </a:rPr>
              <a:t>= </a:t>
            </a:r>
            <a:r>
              <a:rPr lang="el-GR" sz="2800" dirty="0">
                <a:latin typeface="Calibri" pitchFamily="34" charset="0"/>
              </a:rPr>
              <a:t>χαμηλής δόσης</a:t>
            </a:r>
          </a:p>
          <a:p>
            <a:pPr marL="471488" indent="-471488">
              <a:spcBef>
                <a:spcPct val="20000"/>
              </a:spcBef>
              <a:tabLst>
                <a:tab pos="4281488" algn="r"/>
                <a:tab pos="4478338" algn="l"/>
              </a:tabLst>
            </a:pPr>
            <a:r>
              <a:rPr lang="el-GR" sz="2800" dirty="0">
                <a:latin typeface="Calibri" pitchFamily="34" charset="0"/>
              </a:rPr>
              <a:t>Οιστρογόνα</a:t>
            </a:r>
            <a:r>
              <a:rPr lang="de-DE" sz="2800" dirty="0">
                <a:latin typeface="Calibri" pitchFamily="34" charset="0"/>
              </a:rPr>
              <a:t> </a:t>
            </a:r>
            <a:r>
              <a:rPr lang="el-GR" sz="2800" dirty="0">
                <a:latin typeface="Calibri" pitchFamily="34" charset="0"/>
              </a:rPr>
              <a:t>= </a:t>
            </a:r>
            <a:r>
              <a:rPr lang="de-DE" sz="2800" dirty="0">
                <a:latin typeface="Calibri" pitchFamily="34" charset="0"/>
              </a:rPr>
              <a:t>20 µg	</a:t>
            </a:r>
            <a:r>
              <a:rPr lang="el-GR" sz="2800" dirty="0">
                <a:latin typeface="Calibri" pitchFamily="34" charset="0"/>
              </a:rPr>
              <a:t> </a:t>
            </a:r>
            <a:r>
              <a:rPr lang="de-DE" sz="2800" dirty="0">
                <a:latin typeface="Calibri" pitchFamily="34" charset="0"/>
              </a:rPr>
              <a:t>= “ultra-</a:t>
            </a:r>
            <a:r>
              <a:rPr lang="de-DE" sz="2800" dirty="0" err="1">
                <a:latin typeface="Calibri" pitchFamily="34" charset="0"/>
              </a:rPr>
              <a:t>light</a:t>
            </a:r>
            <a:r>
              <a:rPr lang="de-DE" sz="2800" dirty="0">
                <a:latin typeface="Calibri" pitchFamily="34" charset="0"/>
              </a:rPr>
              <a:t> </a:t>
            </a:r>
            <a:r>
              <a:rPr lang="de-DE" sz="2800" dirty="0" err="1">
                <a:latin typeface="Calibri" pitchFamily="34" charset="0"/>
              </a:rPr>
              <a:t>class</a:t>
            </a:r>
            <a:r>
              <a:rPr lang="de-DE" sz="2800" dirty="0">
                <a:latin typeface="Calibri" pitchFamily="34" charset="0"/>
              </a:rPr>
              <a:t>"</a:t>
            </a:r>
            <a:endParaRPr lang="el-GR" sz="2800" dirty="0">
              <a:latin typeface="Calibri" pitchFamily="34" charset="0"/>
            </a:endParaRPr>
          </a:p>
        </p:txBody>
      </p:sp>
      <p:pic>
        <p:nvPicPr>
          <p:cNvPr id="3174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188" y="1268413"/>
            <a:ext cx="1541462" cy="1617662"/>
          </a:xfrm>
          <a:prstGeom prst="rect">
            <a:avLst/>
          </a:prstGeom>
          <a:noFill/>
          <a:ln w="9525">
            <a:noFill/>
            <a:miter lim="800000"/>
            <a:headEnd/>
            <a:tailEnd/>
          </a:ln>
        </p:spPr>
      </p:pic>
      <p:sp>
        <p:nvSpPr>
          <p:cNvPr id="31748" name="Text Box 4"/>
          <p:cNvSpPr txBox="1">
            <a:spLocks noChangeArrowheads="1"/>
          </p:cNvSpPr>
          <p:nvPr/>
        </p:nvSpPr>
        <p:spPr bwMode="auto">
          <a:xfrm>
            <a:off x="539750" y="260350"/>
            <a:ext cx="6192838" cy="641350"/>
          </a:xfrm>
          <a:prstGeom prst="rect">
            <a:avLst/>
          </a:prstGeom>
          <a:solidFill>
            <a:schemeClr val="bg1"/>
          </a:solidFill>
          <a:ln w="9525">
            <a:noFill/>
            <a:miter lim="800000"/>
            <a:headEnd/>
            <a:tailEnd/>
          </a:ln>
        </p:spPr>
        <p:txBody>
          <a:bodyPr>
            <a:spAutoFit/>
          </a:bodyPr>
          <a:lstStyle/>
          <a:p>
            <a:pPr>
              <a:spcBef>
                <a:spcPct val="50000"/>
              </a:spcBef>
            </a:pPr>
            <a:r>
              <a:rPr lang="el-GR" sz="3600" dirty="0">
                <a:latin typeface="Calibri" pitchFamily="34" charset="0"/>
              </a:rPr>
              <a:t>Αντισυλληπτικά</a:t>
            </a:r>
          </a:p>
        </p:txBody>
      </p:sp>
      <p:sp>
        <p:nvSpPr>
          <p:cNvPr id="31750" name="Text Box 6"/>
          <p:cNvSpPr txBox="1">
            <a:spLocks noChangeArrowheads="1"/>
          </p:cNvSpPr>
          <p:nvPr/>
        </p:nvSpPr>
        <p:spPr bwMode="auto">
          <a:xfrm>
            <a:off x="609600" y="5715000"/>
            <a:ext cx="2517775" cy="579438"/>
          </a:xfrm>
          <a:prstGeom prst="rect">
            <a:avLst/>
          </a:prstGeom>
          <a:solidFill>
            <a:schemeClr val="accent2"/>
          </a:solidFill>
          <a:ln w="9525">
            <a:noFill/>
            <a:miter lim="800000"/>
            <a:headEnd/>
            <a:tailEnd/>
          </a:ln>
        </p:spPr>
        <p:txBody>
          <a:bodyPr wrap="none">
            <a:spAutoFit/>
          </a:bodyPr>
          <a:lstStyle/>
          <a:p>
            <a:pPr eaLnBrk="0" hangingPunct="0"/>
            <a:r>
              <a:rPr lang="el-GR" sz="3200" b="1">
                <a:solidFill>
                  <a:srgbClr val="FFFF00"/>
                </a:solidFill>
              </a:rPr>
              <a:t>Οιστρογόνα</a:t>
            </a:r>
            <a:endParaRPr lang="de-DE" sz="3200" b="1">
              <a:solidFill>
                <a:srgbClr val="FFFF00"/>
              </a:solidFill>
            </a:endParaRPr>
          </a:p>
        </p:txBody>
      </p:sp>
      <p:sp>
        <p:nvSpPr>
          <p:cNvPr id="31751" name="Rectangle 7"/>
          <p:cNvSpPr>
            <a:spLocks noChangeArrowheads="1"/>
          </p:cNvSpPr>
          <p:nvPr/>
        </p:nvSpPr>
        <p:spPr bwMode="auto">
          <a:xfrm>
            <a:off x="5651500" y="5445125"/>
            <a:ext cx="3290888" cy="579438"/>
          </a:xfrm>
          <a:prstGeom prst="rect">
            <a:avLst/>
          </a:prstGeom>
          <a:solidFill>
            <a:schemeClr val="accent2"/>
          </a:solidFill>
          <a:ln w="9525">
            <a:noFill/>
            <a:miter lim="800000"/>
            <a:headEnd/>
            <a:tailEnd/>
          </a:ln>
        </p:spPr>
        <p:txBody>
          <a:bodyPr wrap="none">
            <a:spAutoFit/>
          </a:bodyPr>
          <a:lstStyle/>
          <a:p>
            <a:pPr>
              <a:spcBef>
                <a:spcPct val="16000"/>
              </a:spcBef>
            </a:pPr>
            <a:r>
              <a:rPr lang="de-DE" sz="3200" b="1">
                <a:solidFill>
                  <a:srgbClr val="FFFF00"/>
                </a:solidFill>
              </a:rPr>
              <a:t>Ethinyl</a:t>
            </a:r>
            <a:r>
              <a:rPr lang="de-DE" b="1">
                <a:solidFill>
                  <a:srgbClr val="FFFF00"/>
                </a:solidFill>
              </a:rPr>
              <a:t> </a:t>
            </a:r>
            <a:r>
              <a:rPr lang="de-DE" sz="3200" b="1">
                <a:solidFill>
                  <a:srgbClr val="FFFF00"/>
                </a:solidFill>
              </a:rPr>
              <a:t>estradiol</a:t>
            </a:r>
          </a:p>
        </p:txBody>
      </p:sp>
      <p:sp>
        <p:nvSpPr>
          <p:cNvPr id="31752" name="Line 8"/>
          <p:cNvSpPr>
            <a:spLocks noChangeShapeType="1"/>
          </p:cNvSpPr>
          <p:nvPr/>
        </p:nvSpPr>
        <p:spPr bwMode="auto">
          <a:xfrm>
            <a:off x="3505200" y="6019800"/>
            <a:ext cx="1890713" cy="0"/>
          </a:xfrm>
          <a:prstGeom prst="line">
            <a:avLst/>
          </a:prstGeom>
          <a:noFill/>
          <a:ln w="9525">
            <a:solidFill>
              <a:srgbClr val="33CCFF"/>
            </a:solidFill>
            <a:round/>
            <a:headEnd/>
            <a:tailEnd/>
          </a:ln>
        </p:spPr>
        <p:txBody>
          <a:bodyPr wrap="none" anchor="ctr"/>
          <a:lstStyle/>
          <a:p>
            <a:endParaRPr lang="el-GR"/>
          </a:p>
        </p:txBody>
      </p:sp>
      <p:sp>
        <p:nvSpPr>
          <p:cNvPr id="31754" name="Rectangle 7"/>
          <p:cNvSpPr>
            <a:spLocks noChangeArrowheads="1"/>
          </p:cNvSpPr>
          <p:nvPr/>
        </p:nvSpPr>
        <p:spPr bwMode="auto">
          <a:xfrm>
            <a:off x="5576888" y="6165850"/>
            <a:ext cx="3567112" cy="579438"/>
          </a:xfrm>
          <a:prstGeom prst="rect">
            <a:avLst/>
          </a:prstGeom>
          <a:solidFill>
            <a:schemeClr val="accent2"/>
          </a:solidFill>
          <a:ln w="9525">
            <a:noFill/>
            <a:miter lim="800000"/>
            <a:headEnd/>
            <a:tailEnd/>
          </a:ln>
        </p:spPr>
        <p:txBody>
          <a:bodyPr wrap="none">
            <a:spAutoFit/>
          </a:bodyPr>
          <a:lstStyle/>
          <a:p>
            <a:pPr>
              <a:spcBef>
                <a:spcPct val="16000"/>
              </a:spcBef>
            </a:pPr>
            <a:r>
              <a:rPr lang="el-GR" sz="3200" b="1">
                <a:solidFill>
                  <a:srgbClr val="FFFF00"/>
                </a:solidFill>
              </a:rPr>
              <a:t>Ε</a:t>
            </a:r>
            <a:r>
              <a:rPr lang="de-DE" sz="3200" b="1">
                <a:solidFill>
                  <a:srgbClr val="FFFF00"/>
                </a:solidFill>
              </a:rPr>
              <a:t>stradiol</a:t>
            </a:r>
            <a:r>
              <a:rPr lang="el-GR" sz="3200" b="1">
                <a:solidFill>
                  <a:srgbClr val="FFFF00"/>
                </a:solidFill>
              </a:rPr>
              <a:t> </a:t>
            </a:r>
            <a:r>
              <a:rPr lang="en-US" sz="3200" b="1">
                <a:solidFill>
                  <a:srgbClr val="FFFF00"/>
                </a:solidFill>
              </a:rPr>
              <a:t>valarate</a:t>
            </a:r>
            <a:endParaRPr lang="de-DE" sz="3200" b="1">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395288" y="1341438"/>
            <a:ext cx="8458200" cy="5211762"/>
          </a:xfrm>
          <a:prstGeom prst="rect">
            <a:avLst/>
          </a:prstGeom>
          <a:solidFill>
            <a:srgbClr val="081D88"/>
          </a:solidFill>
          <a:ln w="9525">
            <a:noFill/>
            <a:miter lim="800000"/>
            <a:headEnd/>
            <a:tailEnd/>
          </a:ln>
        </p:spPr>
        <p:txBody>
          <a:bodyPr lIns="216000" tIns="180000" rIns="216000" bIns="180000"/>
          <a:lstStyle/>
          <a:p>
            <a:pPr marL="609600" indent="-609600">
              <a:spcBef>
                <a:spcPct val="16000"/>
              </a:spcBef>
              <a:buFontTx/>
              <a:buAutoNum type="arabicPeriod"/>
              <a:tabLst>
                <a:tab pos="2378075" algn="l"/>
                <a:tab pos="4668838" algn="ctr"/>
                <a:tab pos="5815013" algn="ctr"/>
                <a:tab pos="6946900" algn="ctr"/>
                <a:tab pos="7807325" algn="ctr"/>
              </a:tabLst>
            </a:pPr>
            <a:r>
              <a:rPr lang="de-DE" sz="1600" b="1">
                <a:solidFill>
                  <a:srgbClr val="FFFF00"/>
                </a:solidFill>
              </a:rPr>
              <a:t>17</a:t>
            </a:r>
            <a:r>
              <a:rPr lang="de-DE" sz="1600" b="1">
                <a:solidFill>
                  <a:srgbClr val="FFFF00"/>
                </a:solidFill>
                <a:latin typeface="Symbol" pitchFamily="18" charset="2"/>
              </a:rPr>
              <a:t>a</a:t>
            </a:r>
            <a:r>
              <a:rPr lang="de-DE" sz="1600" b="1">
                <a:solidFill>
                  <a:srgbClr val="FFFF00"/>
                </a:solidFill>
              </a:rPr>
              <a:t>- hydroxy-</a:t>
            </a:r>
            <a:br>
              <a:rPr lang="de-DE" sz="1600" b="1">
                <a:solidFill>
                  <a:srgbClr val="FFFF00"/>
                </a:solidFill>
              </a:rPr>
            </a:br>
            <a:r>
              <a:rPr lang="de-DE" sz="1600" b="1">
                <a:solidFill>
                  <a:srgbClr val="FFFF00"/>
                </a:solidFill>
              </a:rPr>
              <a:t>progesterone</a:t>
            </a:r>
            <a:endParaRPr lang="el-GR" sz="1600" b="1">
              <a:solidFill>
                <a:srgbClr val="FFFF00"/>
              </a:solidFill>
            </a:endParaRPr>
          </a:p>
          <a:p>
            <a:pPr marL="609600" indent="-609600">
              <a:spcBef>
                <a:spcPct val="16000"/>
              </a:spcBef>
              <a:tabLst>
                <a:tab pos="2378075" algn="l"/>
                <a:tab pos="4668838" algn="ctr"/>
                <a:tab pos="5815013" algn="ctr"/>
                <a:tab pos="6946900" algn="ctr"/>
                <a:tab pos="7807325" algn="ctr"/>
              </a:tabLst>
            </a:pPr>
            <a:r>
              <a:rPr lang="el-GR" sz="1600" b="1">
                <a:solidFill>
                  <a:srgbClr val="FFFF00"/>
                </a:solidFill>
              </a:rPr>
              <a:t>         </a:t>
            </a:r>
            <a:r>
              <a:rPr lang="de-DE" sz="1600" b="1">
                <a:solidFill>
                  <a:srgbClr val="FFFF00"/>
                </a:solidFill>
              </a:rPr>
              <a:t> derivatives</a:t>
            </a:r>
            <a:endParaRPr lang="de-DE" sz="1600" b="1">
              <a:solidFill>
                <a:schemeClr val="accent1"/>
              </a:solidFill>
            </a:endParaRPr>
          </a:p>
          <a:p>
            <a:pPr marL="609600" indent="-609600">
              <a:lnSpc>
                <a:spcPct val="80000"/>
              </a:lnSpc>
              <a:spcBef>
                <a:spcPct val="16000"/>
              </a:spcBef>
              <a:tabLst>
                <a:tab pos="2378075" algn="l"/>
                <a:tab pos="4668838" algn="ctr"/>
                <a:tab pos="5815013" algn="ctr"/>
                <a:tab pos="6946900" algn="ctr"/>
                <a:tab pos="7807325" algn="ctr"/>
              </a:tabLst>
            </a:pPr>
            <a:r>
              <a:rPr lang="de-DE" sz="1600"/>
              <a:t/>
            </a:r>
            <a:br>
              <a:rPr lang="de-DE" sz="1600"/>
            </a:br>
            <a:endParaRPr lang="de-DE" sz="1600"/>
          </a:p>
          <a:p>
            <a:pPr marL="609600" indent="-609600">
              <a:lnSpc>
                <a:spcPct val="70000"/>
              </a:lnSpc>
              <a:spcBef>
                <a:spcPct val="16000"/>
              </a:spcBef>
              <a:tabLst>
                <a:tab pos="2378075" algn="l"/>
                <a:tab pos="4668838" algn="ctr"/>
                <a:tab pos="5815013" algn="ctr"/>
                <a:tab pos="6946900" algn="ctr"/>
                <a:tab pos="7807325" algn="ctr"/>
              </a:tabLst>
            </a:pPr>
            <a:r>
              <a:rPr lang="de-DE" sz="1600"/>
              <a:t/>
            </a:r>
            <a:br>
              <a:rPr lang="de-DE" sz="1600"/>
            </a:br>
            <a:r>
              <a:rPr lang="de-DE" sz="1600"/>
              <a:t/>
            </a:r>
            <a:br>
              <a:rPr lang="de-DE" sz="1600"/>
            </a:br>
            <a:endParaRPr lang="de-DE" sz="1600"/>
          </a:p>
          <a:p>
            <a:pPr marL="609600" indent="-609600">
              <a:lnSpc>
                <a:spcPct val="0"/>
              </a:lnSpc>
              <a:spcBef>
                <a:spcPct val="16000"/>
              </a:spcBef>
              <a:tabLst>
                <a:tab pos="2378075" algn="l"/>
                <a:tab pos="4668838" algn="ctr"/>
                <a:tab pos="5815013" algn="ctr"/>
                <a:tab pos="6946900" algn="ctr"/>
                <a:tab pos="7807325" algn="ctr"/>
              </a:tabLst>
            </a:pPr>
            <a:endParaRPr lang="de-DE" sz="1600"/>
          </a:p>
          <a:p>
            <a:pPr marL="609600" indent="-609600">
              <a:lnSpc>
                <a:spcPct val="120000"/>
              </a:lnSpc>
              <a:spcBef>
                <a:spcPct val="16000"/>
              </a:spcBef>
              <a:tabLst>
                <a:tab pos="2378075" algn="l"/>
                <a:tab pos="4668838" algn="ctr"/>
                <a:tab pos="5815013" algn="ctr"/>
                <a:tab pos="6946900" algn="ctr"/>
                <a:tab pos="7807325" algn="ctr"/>
              </a:tabLst>
            </a:pPr>
            <a:endParaRPr lang="de-DE" sz="1600"/>
          </a:p>
          <a:p>
            <a:pPr marL="609600" indent="-609600">
              <a:spcBef>
                <a:spcPct val="16000"/>
              </a:spcBef>
              <a:tabLst>
                <a:tab pos="2378075" algn="l"/>
                <a:tab pos="4668838" algn="ctr"/>
                <a:tab pos="5815013" algn="ctr"/>
                <a:tab pos="6946900" algn="ctr"/>
                <a:tab pos="7807325" algn="ctr"/>
              </a:tabLst>
            </a:pPr>
            <a:r>
              <a:rPr lang="de-DE" sz="1600" b="1">
                <a:solidFill>
                  <a:srgbClr val="FFFF00"/>
                </a:solidFill>
              </a:rPr>
              <a:t>2.</a:t>
            </a:r>
            <a:r>
              <a:rPr lang="el-GR" sz="1600" b="1">
                <a:solidFill>
                  <a:srgbClr val="FFFF00"/>
                </a:solidFill>
              </a:rPr>
              <a:t>  </a:t>
            </a:r>
            <a:r>
              <a:rPr lang="de-DE" sz="1600" b="1">
                <a:solidFill>
                  <a:srgbClr val="FFFF00"/>
                </a:solidFill>
              </a:rPr>
              <a:t>19- nortestosterone</a:t>
            </a:r>
            <a:endParaRPr lang="el-GR" sz="1600" b="1">
              <a:solidFill>
                <a:srgbClr val="FFFF00"/>
              </a:solidFill>
            </a:endParaRPr>
          </a:p>
          <a:p>
            <a:pPr marL="609600" indent="-609600">
              <a:spcBef>
                <a:spcPct val="16000"/>
              </a:spcBef>
              <a:tabLst>
                <a:tab pos="2378075" algn="l"/>
                <a:tab pos="4668838" algn="ctr"/>
                <a:tab pos="5815013" algn="ctr"/>
                <a:tab pos="6946900" algn="ctr"/>
                <a:tab pos="7807325" algn="ctr"/>
              </a:tabLst>
            </a:pPr>
            <a:r>
              <a:rPr lang="el-GR" sz="1600" b="1">
                <a:solidFill>
                  <a:srgbClr val="FFFF00"/>
                </a:solidFill>
              </a:rPr>
              <a:t>           </a:t>
            </a:r>
            <a:r>
              <a:rPr lang="de-DE" sz="1600" b="1">
                <a:solidFill>
                  <a:srgbClr val="FFFF00"/>
                </a:solidFill>
              </a:rPr>
              <a:t>derivatives</a:t>
            </a: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de-DE"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el-GR"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el-GR" sz="1600" b="1">
              <a:solidFill>
                <a:srgbClr val="FFFF00"/>
              </a:solidFill>
            </a:endParaRPr>
          </a:p>
          <a:p>
            <a:pPr marL="609600" indent="-609600">
              <a:spcBef>
                <a:spcPct val="16000"/>
              </a:spcBef>
              <a:tabLst>
                <a:tab pos="2378075" algn="l"/>
                <a:tab pos="4668838" algn="ctr"/>
                <a:tab pos="5815013" algn="ctr"/>
                <a:tab pos="6946900" algn="ctr"/>
                <a:tab pos="7807325" algn="ctr"/>
              </a:tabLst>
            </a:pPr>
            <a:endParaRPr lang="el-GR" sz="1600" b="1">
              <a:solidFill>
                <a:srgbClr val="FFFF00"/>
              </a:solidFill>
            </a:endParaRPr>
          </a:p>
        </p:txBody>
      </p:sp>
      <p:sp>
        <p:nvSpPr>
          <p:cNvPr id="32771" name="Text Box 12"/>
          <p:cNvSpPr txBox="1">
            <a:spLocks noChangeArrowheads="1"/>
          </p:cNvSpPr>
          <p:nvPr/>
        </p:nvSpPr>
        <p:spPr bwMode="auto">
          <a:xfrm>
            <a:off x="3563938" y="836613"/>
            <a:ext cx="2176462" cy="396875"/>
          </a:xfrm>
          <a:prstGeom prst="rect">
            <a:avLst/>
          </a:prstGeom>
          <a:solidFill>
            <a:schemeClr val="accent2"/>
          </a:solidFill>
          <a:ln w="9525">
            <a:noFill/>
            <a:miter lim="800000"/>
            <a:headEnd/>
            <a:tailEnd/>
          </a:ln>
        </p:spPr>
        <p:txBody>
          <a:bodyPr wrap="none">
            <a:spAutoFit/>
          </a:bodyPr>
          <a:lstStyle/>
          <a:p>
            <a:pPr eaLnBrk="0" hangingPunct="0"/>
            <a:r>
              <a:rPr lang="el-GR" sz="2000" b="1">
                <a:solidFill>
                  <a:srgbClr val="FFFF00"/>
                </a:solidFill>
                <a:latin typeface="Arial Black" pitchFamily="34" charset="0"/>
              </a:rPr>
              <a:t>Προγεσταγόνα</a:t>
            </a:r>
            <a:endParaRPr lang="de-DE" sz="2000" b="1">
              <a:solidFill>
                <a:srgbClr val="FFFF00"/>
              </a:solidFill>
              <a:latin typeface="Arial Black" pitchFamily="34" charset="0"/>
            </a:endParaRPr>
          </a:p>
        </p:txBody>
      </p:sp>
      <p:sp>
        <p:nvSpPr>
          <p:cNvPr id="32772" name="Rectangle 13"/>
          <p:cNvSpPr>
            <a:spLocks noChangeArrowheads="1"/>
          </p:cNvSpPr>
          <p:nvPr/>
        </p:nvSpPr>
        <p:spPr bwMode="auto">
          <a:xfrm>
            <a:off x="3708400" y="1557338"/>
            <a:ext cx="1641475" cy="665162"/>
          </a:xfrm>
          <a:prstGeom prst="rect">
            <a:avLst/>
          </a:prstGeom>
          <a:noFill/>
          <a:ln w="9525">
            <a:noFill/>
            <a:miter lim="800000"/>
            <a:headEnd/>
            <a:tailEnd/>
          </a:ln>
        </p:spPr>
        <p:txBody>
          <a:bodyPr lIns="0" tIns="180000" rIns="0" bIns="180000"/>
          <a:lstStyle/>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Pregnane</a:t>
            </a: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Estrane</a:t>
            </a: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endParaRPr lang="de-DE" sz="1600">
              <a:solidFill>
                <a:schemeClr val="bg1"/>
              </a:solidFill>
            </a:endParaRP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Gonane</a:t>
            </a:r>
          </a:p>
        </p:txBody>
      </p:sp>
      <p:sp>
        <p:nvSpPr>
          <p:cNvPr id="32773" name="Rectangle 14"/>
          <p:cNvSpPr>
            <a:spLocks noChangeArrowheads="1"/>
          </p:cNvSpPr>
          <p:nvPr/>
        </p:nvSpPr>
        <p:spPr bwMode="auto">
          <a:xfrm>
            <a:off x="5148263" y="1412875"/>
            <a:ext cx="2439987" cy="4700588"/>
          </a:xfrm>
          <a:prstGeom prst="rect">
            <a:avLst/>
          </a:prstGeom>
          <a:noFill/>
          <a:ln w="9525">
            <a:noFill/>
            <a:miter lim="800000"/>
            <a:headEnd/>
            <a:tailEnd/>
          </a:ln>
        </p:spPr>
        <p:txBody>
          <a:bodyPr lIns="0" tIns="180000" rIns="0" bIns="180000"/>
          <a:lstStyle/>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Progesterone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Medroxyprogesterone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Megestrol acetate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Medrogestone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Chlormadinone acetate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Cyproterone acetate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Dienogest</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Norethisterone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Norethisterone acetate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Ethynodiol diacetate</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Lynestrenol</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Norethynodrel</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Levonorgestrel</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Desogestrel</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Norgestimat</a:t>
            </a:r>
          </a:p>
          <a:p>
            <a:pPr marL="285750" indent="-285750">
              <a:spcBef>
                <a:spcPct val="16000"/>
              </a:spcBef>
              <a:buFontTx/>
              <a:buChar char="•"/>
              <a:tabLst>
                <a:tab pos="2378075" algn="l"/>
                <a:tab pos="4668838" algn="ctr"/>
                <a:tab pos="5815013" algn="ctr"/>
                <a:tab pos="6946900" algn="ctr"/>
                <a:tab pos="7807325" algn="ctr"/>
              </a:tabLst>
            </a:pPr>
            <a:r>
              <a:rPr lang="de-DE" sz="1600">
                <a:solidFill>
                  <a:schemeClr val="bg1"/>
                </a:solidFill>
              </a:rPr>
              <a:t>Gestoden</a:t>
            </a:r>
            <a:r>
              <a:rPr lang="de-DE" sz="1600"/>
              <a:t> </a:t>
            </a:r>
          </a:p>
        </p:txBody>
      </p:sp>
      <p:sp>
        <p:nvSpPr>
          <p:cNvPr id="32774" name="Line 16"/>
          <p:cNvSpPr>
            <a:spLocks noChangeShapeType="1"/>
          </p:cNvSpPr>
          <p:nvPr/>
        </p:nvSpPr>
        <p:spPr bwMode="auto">
          <a:xfrm>
            <a:off x="1331913" y="3357563"/>
            <a:ext cx="6823075" cy="0"/>
          </a:xfrm>
          <a:prstGeom prst="line">
            <a:avLst/>
          </a:prstGeom>
          <a:noFill/>
          <a:ln w="9525">
            <a:solidFill>
              <a:srgbClr val="33CCFF"/>
            </a:solidFill>
            <a:round/>
            <a:headEnd/>
            <a:tailEnd/>
          </a:ln>
        </p:spPr>
        <p:txBody>
          <a:bodyPr wrap="none" anchor="ctr"/>
          <a:lstStyle/>
          <a:p>
            <a:endParaRPr lang="el-GR"/>
          </a:p>
        </p:txBody>
      </p:sp>
      <p:sp>
        <p:nvSpPr>
          <p:cNvPr id="32775" name="Line 17"/>
          <p:cNvSpPr>
            <a:spLocks noChangeShapeType="1"/>
          </p:cNvSpPr>
          <p:nvPr/>
        </p:nvSpPr>
        <p:spPr bwMode="auto">
          <a:xfrm>
            <a:off x="1403350" y="5013325"/>
            <a:ext cx="6823075" cy="0"/>
          </a:xfrm>
          <a:prstGeom prst="line">
            <a:avLst/>
          </a:prstGeom>
          <a:noFill/>
          <a:ln w="9525">
            <a:solidFill>
              <a:srgbClr val="33CCFF"/>
            </a:solidFill>
            <a:round/>
            <a:headEnd/>
            <a:tailEnd/>
          </a:ln>
        </p:spPr>
        <p:txBody>
          <a:bodyPr wrap="none" anchor="ctr"/>
          <a:lstStyle/>
          <a:p>
            <a:endParaRPr lang="el-GR"/>
          </a:p>
        </p:txBody>
      </p:sp>
      <p:sp>
        <p:nvSpPr>
          <p:cNvPr id="32776" name="Text Box 19"/>
          <p:cNvSpPr txBox="1">
            <a:spLocks noChangeArrowheads="1"/>
          </p:cNvSpPr>
          <p:nvPr/>
        </p:nvSpPr>
        <p:spPr bwMode="auto">
          <a:xfrm>
            <a:off x="468313" y="188913"/>
            <a:ext cx="7632700" cy="641350"/>
          </a:xfrm>
          <a:prstGeom prst="rect">
            <a:avLst/>
          </a:prstGeom>
          <a:solidFill>
            <a:schemeClr val="bg1"/>
          </a:solidFill>
          <a:ln w="9525">
            <a:noFill/>
            <a:miter lim="800000"/>
            <a:headEnd/>
            <a:tailEnd/>
          </a:ln>
        </p:spPr>
        <p:txBody>
          <a:bodyPr>
            <a:spAutoFit/>
          </a:bodyPr>
          <a:lstStyle/>
          <a:p>
            <a:pPr>
              <a:spcBef>
                <a:spcPct val="50000"/>
              </a:spcBef>
            </a:pPr>
            <a:r>
              <a:rPr lang="el-GR" sz="3600" dirty="0">
                <a:latin typeface="Calibri" pitchFamily="34" charset="0"/>
              </a:rPr>
              <a:t>Αντισυλληπτικά</a:t>
            </a:r>
          </a:p>
        </p:txBody>
      </p:sp>
      <p:sp>
        <p:nvSpPr>
          <p:cNvPr id="32777" name="Line 20"/>
          <p:cNvSpPr>
            <a:spLocks noChangeShapeType="1"/>
          </p:cNvSpPr>
          <p:nvPr/>
        </p:nvSpPr>
        <p:spPr bwMode="auto">
          <a:xfrm>
            <a:off x="468313" y="765175"/>
            <a:ext cx="8675687" cy="0"/>
          </a:xfrm>
          <a:prstGeom prst="line">
            <a:avLst/>
          </a:prstGeom>
          <a:noFill/>
          <a:ln w="38100">
            <a:solidFill>
              <a:srgbClr val="FF0000"/>
            </a:solidFill>
            <a:round/>
            <a:headEnd/>
            <a:tailEnd/>
          </a:ln>
        </p:spPr>
        <p:txBody>
          <a:bodyPr/>
          <a:lstStyle/>
          <a:p>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1026"/>
          <p:cNvSpPr>
            <a:spLocks noChangeShapeType="1"/>
          </p:cNvSpPr>
          <p:nvPr/>
        </p:nvSpPr>
        <p:spPr bwMode="auto">
          <a:xfrm>
            <a:off x="2398713" y="4464050"/>
            <a:ext cx="0" cy="571500"/>
          </a:xfrm>
          <a:prstGeom prst="line">
            <a:avLst/>
          </a:prstGeom>
          <a:noFill/>
          <a:ln w="50800">
            <a:solidFill>
              <a:schemeClr val="accent1"/>
            </a:solidFill>
            <a:round/>
            <a:headEnd/>
            <a:tailEnd/>
          </a:ln>
        </p:spPr>
        <p:txBody>
          <a:bodyPr wrap="none" anchor="ctr"/>
          <a:lstStyle/>
          <a:p>
            <a:endParaRPr lang="el-GR"/>
          </a:p>
        </p:txBody>
      </p:sp>
      <p:sp>
        <p:nvSpPr>
          <p:cNvPr id="33795" name="Line 1027"/>
          <p:cNvSpPr>
            <a:spLocks noChangeShapeType="1"/>
          </p:cNvSpPr>
          <p:nvPr/>
        </p:nvSpPr>
        <p:spPr bwMode="auto">
          <a:xfrm flipV="1">
            <a:off x="2017713" y="4999038"/>
            <a:ext cx="381000" cy="381000"/>
          </a:xfrm>
          <a:prstGeom prst="line">
            <a:avLst/>
          </a:prstGeom>
          <a:noFill/>
          <a:ln w="50800">
            <a:solidFill>
              <a:schemeClr val="accent1"/>
            </a:solidFill>
            <a:round/>
            <a:headEnd/>
            <a:tailEnd/>
          </a:ln>
        </p:spPr>
        <p:txBody>
          <a:bodyPr wrap="none" anchor="ctr"/>
          <a:lstStyle/>
          <a:p>
            <a:endParaRPr lang="el-GR"/>
          </a:p>
        </p:txBody>
      </p:sp>
      <p:sp>
        <p:nvSpPr>
          <p:cNvPr id="33796" name="Line 1028"/>
          <p:cNvSpPr>
            <a:spLocks noChangeShapeType="1"/>
          </p:cNvSpPr>
          <p:nvPr/>
        </p:nvSpPr>
        <p:spPr bwMode="auto">
          <a:xfrm>
            <a:off x="1636713" y="4999038"/>
            <a:ext cx="381000" cy="381000"/>
          </a:xfrm>
          <a:prstGeom prst="line">
            <a:avLst/>
          </a:prstGeom>
          <a:noFill/>
          <a:ln w="50800">
            <a:solidFill>
              <a:schemeClr val="accent1"/>
            </a:solidFill>
            <a:round/>
            <a:headEnd/>
            <a:tailEnd/>
          </a:ln>
        </p:spPr>
        <p:txBody>
          <a:bodyPr wrap="none" anchor="ctr"/>
          <a:lstStyle/>
          <a:p>
            <a:endParaRPr lang="el-GR"/>
          </a:p>
        </p:txBody>
      </p:sp>
      <p:sp>
        <p:nvSpPr>
          <p:cNvPr id="33797" name="Line 1029"/>
          <p:cNvSpPr>
            <a:spLocks noChangeShapeType="1"/>
          </p:cNvSpPr>
          <p:nvPr/>
        </p:nvSpPr>
        <p:spPr bwMode="auto">
          <a:xfrm rot="5356850" flipV="1">
            <a:off x="2017713" y="4083050"/>
            <a:ext cx="381000" cy="381000"/>
          </a:xfrm>
          <a:prstGeom prst="line">
            <a:avLst/>
          </a:prstGeom>
          <a:noFill/>
          <a:ln w="50800">
            <a:solidFill>
              <a:schemeClr val="accent1"/>
            </a:solidFill>
            <a:round/>
            <a:headEnd/>
            <a:tailEnd/>
          </a:ln>
        </p:spPr>
        <p:txBody>
          <a:bodyPr wrap="none" anchor="ctr"/>
          <a:lstStyle/>
          <a:p>
            <a:endParaRPr lang="el-GR"/>
          </a:p>
        </p:txBody>
      </p:sp>
      <p:sp>
        <p:nvSpPr>
          <p:cNvPr id="33798" name="Line 1030"/>
          <p:cNvSpPr>
            <a:spLocks noChangeShapeType="1"/>
          </p:cNvSpPr>
          <p:nvPr/>
        </p:nvSpPr>
        <p:spPr bwMode="auto">
          <a:xfrm rot="5356850">
            <a:off x="1636713" y="4083050"/>
            <a:ext cx="381000" cy="381000"/>
          </a:xfrm>
          <a:prstGeom prst="line">
            <a:avLst/>
          </a:prstGeom>
          <a:noFill/>
          <a:ln w="50800">
            <a:solidFill>
              <a:schemeClr val="accent1"/>
            </a:solidFill>
            <a:round/>
            <a:headEnd/>
            <a:tailEnd/>
          </a:ln>
        </p:spPr>
        <p:txBody>
          <a:bodyPr wrap="none" anchor="ctr"/>
          <a:lstStyle/>
          <a:p>
            <a:endParaRPr lang="el-GR"/>
          </a:p>
        </p:txBody>
      </p:sp>
      <p:sp>
        <p:nvSpPr>
          <p:cNvPr id="33799" name="Line 1031"/>
          <p:cNvSpPr>
            <a:spLocks noChangeShapeType="1"/>
          </p:cNvSpPr>
          <p:nvPr/>
        </p:nvSpPr>
        <p:spPr bwMode="auto">
          <a:xfrm>
            <a:off x="2779713" y="3549650"/>
            <a:ext cx="0" cy="571500"/>
          </a:xfrm>
          <a:prstGeom prst="line">
            <a:avLst/>
          </a:prstGeom>
          <a:noFill/>
          <a:ln w="50800">
            <a:solidFill>
              <a:schemeClr val="accent1"/>
            </a:solidFill>
            <a:round/>
            <a:headEnd/>
            <a:tailEnd/>
          </a:ln>
        </p:spPr>
        <p:txBody>
          <a:bodyPr wrap="none" anchor="ctr"/>
          <a:lstStyle/>
          <a:p>
            <a:endParaRPr lang="el-GR"/>
          </a:p>
        </p:txBody>
      </p:sp>
      <p:sp>
        <p:nvSpPr>
          <p:cNvPr id="33800" name="Line 1032"/>
          <p:cNvSpPr>
            <a:spLocks noChangeShapeType="1"/>
          </p:cNvSpPr>
          <p:nvPr/>
        </p:nvSpPr>
        <p:spPr bwMode="auto">
          <a:xfrm flipV="1">
            <a:off x="2398713" y="4083050"/>
            <a:ext cx="381000" cy="381000"/>
          </a:xfrm>
          <a:prstGeom prst="line">
            <a:avLst/>
          </a:prstGeom>
          <a:noFill/>
          <a:ln w="50800">
            <a:solidFill>
              <a:schemeClr val="accent1"/>
            </a:solidFill>
            <a:round/>
            <a:headEnd/>
            <a:tailEnd/>
          </a:ln>
        </p:spPr>
        <p:txBody>
          <a:bodyPr wrap="none" anchor="ctr"/>
          <a:lstStyle/>
          <a:p>
            <a:endParaRPr lang="el-GR"/>
          </a:p>
        </p:txBody>
      </p:sp>
      <p:sp>
        <p:nvSpPr>
          <p:cNvPr id="33801" name="Line 1033"/>
          <p:cNvSpPr>
            <a:spLocks noChangeShapeType="1"/>
          </p:cNvSpPr>
          <p:nvPr/>
        </p:nvSpPr>
        <p:spPr bwMode="auto">
          <a:xfrm rot="5356850" flipV="1">
            <a:off x="2398713" y="3168650"/>
            <a:ext cx="381000" cy="381000"/>
          </a:xfrm>
          <a:prstGeom prst="line">
            <a:avLst/>
          </a:prstGeom>
          <a:noFill/>
          <a:ln w="50800">
            <a:solidFill>
              <a:schemeClr val="accent1"/>
            </a:solidFill>
            <a:round/>
            <a:headEnd/>
            <a:tailEnd/>
          </a:ln>
        </p:spPr>
        <p:txBody>
          <a:bodyPr wrap="none" anchor="ctr"/>
          <a:lstStyle/>
          <a:p>
            <a:endParaRPr lang="el-GR"/>
          </a:p>
        </p:txBody>
      </p:sp>
      <p:sp>
        <p:nvSpPr>
          <p:cNvPr id="33802" name="Line 1034"/>
          <p:cNvSpPr>
            <a:spLocks noChangeShapeType="1"/>
          </p:cNvSpPr>
          <p:nvPr/>
        </p:nvSpPr>
        <p:spPr bwMode="auto">
          <a:xfrm rot="5356850">
            <a:off x="2017713" y="3168650"/>
            <a:ext cx="381000" cy="381000"/>
          </a:xfrm>
          <a:prstGeom prst="line">
            <a:avLst/>
          </a:prstGeom>
          <a:noFill/>
          <a:ln w="50800">
            <a:solidFill>
              <a:schemeClr val="accent1"/>
            </a:solidFill>
            <a:round/>
            <a:headEnd/>
            <a:tailEnd/>
          </a:ln>
        </p:spPr>
        <p:txBody>
          <a:bodyPr wrap="none" anchor="ctr"/>
          <a:lstStyle/>
          <a:p>
            <a:endParaRPr lang="el-GR"/>
          </a:p>
        </p:txBody>
      </p:sp>
      <p:sp>
        <p:nvSpPr>
          <p:cNvPr id="33803" name="Line 1035"/>
          <p:cNvSpPr>
            <a:spLocks noChangeShapeType="1"/>
          </p:cNvSpPr>
          <p:nvPr/>
        </p:nvSpPr>
        <p:spPr bwMode="auto">
          <a:xfrm>
            <a:off x="2017713" y="3549650"/>
            <a:ext cx="0" cy="571500"/>
          </a:xfrm>
          <a:prstGeom prst="line">
            <a:avLst/>
          </a:prstGeom>
          <a:noFill/>
          <a:ln w="50800">
            <a:solidFill>
              <a:schemeClr val="accent1"/>
            </a:solidFill>
            <a:round/>
            <a:headEnd/>
            <a:tailEnd/>
          </a:ln>
        </p:spPr>
        <p:txBody>
          <a:bodyPr wrap="none" anchor="ctr"/>
          <a:lstStyle/>
          <a:p>
            <a:endParaRPr lang="el-GR"/>
          </a:p>
        </p:txBody>
      </p:sp>
      <p:sp>
        <p:nvSpPr>
          <p:cNvPr id="33804" name="Line 1036"/>
          <p:cNvSpPr>
            <a:spLocks noChangeShapeType="1"/>
          </p:cNvSpPr>
          <p:nvPr/>
        </p:nvSpPr>
        <p:spPr bwMode="auto">
          <a:xfrm rot="5356850" flipV="1">
            <a:off x="3160713" y="3168650"/>
            <a:ext cx="381000" cy="381000"/>
          </a:xfrm>
          <a:prstGeom prst="line">
            <a:avLst/>
          </a:prstGeom>
          <a:noFill/>
          <a:ln w="50800">
            <a:solidFill>
              <a:schemeClr val="accent1"/>
            </a:solidFill>
            <a:round/>
            <a:headEnd/>
            <a:tailEnd/>
          </a:ln>
        </p:spPr>
        <p:txBody>
          <a:bodyPr wrap="none" anchor="ctr"/>
          <a:lstStyle/>
          <a:p>
            <a:endParaRPr lang="el-GR"/>
          </a:p>
        </p:txBody>
      </p:sp>
      <p:sp>
        <p:nvSpPr>
          <p:cNvPr id="33805" name="Line 1037"/>
          <p:cNvSpPr>
            <a:spLocks noChangeShapeType="1"/>
          </p:cNvSpPr>
          <p:nvPr/>
        </p:nvSpPr>
        <p:spPr bwMode="auto">
          <a:xfrm rot="5356850">
            <a:off x="2779713" y="3168650"/>
            <a:ext cx="381000" cy="381000"/>
          </a:xfrm>
          <a:prstGeom prst="line">
            <a:avLst/>
          </a:prstGeom>
          <a:noFill/>
          <a:ln w="50800">
            <a:solidFill>
              <a:schemeClr val="accent1"/>
            </a:solidFill>
            <a:round/>
            <a:headEnd/>
            <a:tailEnd/>
          </a:ln>
        </p:spPr>
        <p:txBody>
          <a:bodyPr wrap="none" anchor="ctr"/>
          <a:lstStyle/>
          <a:p>
            <a:endParaRPr lang="el-GR"/>
          </a:p>
        </p:txBody>
      </p:sp>
      <p:sp>
        <p:nvSpPr>
          <p:cNvPr id="33806" name="Line 1038"/>
          <p:cNvSpPr>
            <a:spLocks noChangeShapeType="1"/>
          </p:cNvSpPr>
          <p:nvPr/>
        </p:nvSpPr>
        <p:spPr bwMode="auto">
          <a:xfrm>
            <a:off x="3541713" y="3549650"/>
            <a:ext cx="0" cy="533400"/>
          </a:xfrm>
          <a:prstGeom prst="line">
            <a:avLst/>
          </a:prstGeom>
          <a:noFill/>
          <a:ln w="50800">
            <a:solidFill>
              <a:schemeClr val="accent1"/>
            </a:solidFill>
            <a:round/>
            <a:headEnd/>
            <a:tailEnd/>
          </a:ln>
        </p:spPr>
        <p:txBody>
          <a:bodyPr wrap="none" anchor="ctr"/>
          <a:lstStyle/>
          <a:p>
            <a:endParaRPr lang="el-GR"/>
          </a:p>
        </p:txBody>
      </p:sp>
      <p:sp>
        <p:nvSpPr>
          <p:cNvPr id="33807" name="Line 1039"/>
          <p:cNvSpPr>
            <a:spLocks noChangeShapeType="1"/>
          </p:cNvSpPr>
          <p:nvPr/>
        </p:nvSpPr>
        <p:spPr bwMode="auto">
          <a:xfrm>
            <a:off x="2779713" y="4083050"/>
            <a:ext cx="762000" cy="0"/>
          </a:xfrm>
          <a:prstGeom prst="line">
            <a:avLst/>
          </a:prstGeom>
          <a:noFill/>
          <a:ln w="50800">
            <a:solidFill>
              <a:schemeClr val="accent1"/>
            </a:solidFill>
            <a:round/>
            <a:headEnd/>
            <a:tailEnd/>
          </a:ln>
        </p:spPr>
        <p:txBody>
          <a:bodyPr wrap="none" anchor="ctr"/>
          <a:lstStyle/>
          <a:p>
            <a:endParaRPr lang="el-GR"/>
          </a:p>
        </p:txBody>
      </p:sp>
      <p:sp>
        <p:nvSpPr>
          <p:cNvPr id="33808" name="Line 1040"/>
          <p:cNvSpPr>
            <a:spLocks noChangeShapeType="1"/>
          </p:cNvSpPr>
          <p:nvPr/>
        </p:nvSpPr>
        <p:spPr bwMode="auto">
          <a:xfrm>
            <a:off x="2779713" y="3168650"/>
            <a:ext cx="0" cy="381000"/>
          </a:xfrm>
          <a:prstGeom prst="line">
            <a:avLst/>
          </a:prstGeom>
          <a:noFill/>
          <a:ln w="50800">
            <a:solidFill>
              <a:schemeClr val="accent1"/>
            </a:solidFill>
            <a:round/>
            <a:headEnd/>
            <a:tailEnd/>
          </a:ln>
        </p:spPr>
        <p:txBody>
          <a:bodyPr wrap="none" anchor="ctr"/>
          <a:lstStyle/>
          <a:p>
            <a:endParaRPr lang="el-GR"/>
          </a:p>
        </p:txBody>
      </p:sp>
      <p:sp>
        <p:nvSpPr>
          <p:cNvPr id="33809" name="Line 1041"/>
          <p:cNvSpPr>
            <a:spLocks noChangeShapeType="1"/>
          </p:cNvSpPr>
          <p:nvPr/>
        </p:nvSpPr>
        <p:spPr bwMode="auto">
          <a:xfrm flipV="1">
            <a:off x="1255713" y="4999038"/>
            <a:ext cx="381000" cy="381000"/>
          </a:xfrm>
          <a:prstGeom prst="line">
            <a:avLst/>
          </a:prstGeom>
          <a:noFill/>
          <a:ln w="50800">
            <a:solidFill>
              <a:schemeClr val="accent1"/>
            </a:solidFill>
            <a:round/>
            <a:headEnd/>
            <a:tailEnd/>
          </a:ln>
        </p:spPr>
        <p:txBody>
          <a:bodyPr wrap="none" anchor="ctr"/>
          <a:lstStyle/>
          <a:p>
            <a:endParaRPr lang="el-GR"/>
          </a:p>
        </p:txBody>
      </p:sp>
      <p:sp>
        <p:nvSpPr>
          <p:cNvPr id="33810" name="Line 1042"/>
          <p:cNvSpPr>
            <a:spLocks noChangeShapeType="1"/>
          </p:cNvSpPr>
          <p:nvPr/>
        </p:nvSpPr>
        <p:spPr bwMode="auto">
          <a:xfrm>
            <a:off x="874713" y="4999038"/>
            <a:ext cx="381000" cy="381000"/>
          </a:xfrm>
          <a:prstGeom prst="line">
            <a:avLst/>
          </a:prstGeom>
          <a:noFill/>
          <a:ln w="50800">
            <a:solidFill>
              <a:schemeClr val="accent1"/>
            </a:solidFill>
            <a:round/>
            <a:headEnd/>
            <a:tailEnd/>
          </a:ln>
        </p:spPr>
        <p:txBody>
          <a:bodyPr wrap="none" anchor="ctr"/>
          <a:lstStyle/>
          <a:p>
            <a:endParaRPr lang="el-GR"/>
          </a:p>
        </p:txBody>
      </p:sp>
      <p:sp>
        <p:nvSpPr>
          <p:cNvPr id="33811" name="Line 1043"/>
          <p:cNvSpPr>
            <a:spLocks noChangeShapeType="1"/>
          </p:cNvSpPr>
          <p:nvPr/>
        </p:nvSpPr>
        <p:spPr bwMode="auto">
          <a:xfrm>
            <a:off x="1636713" y="4464050"/>
            <a:ext cx="0" cy="571500"/>
          </a:xfrm>
          <a:prstGeom prst="line">
            <a:avLst/>
          </a:prstGeom>
          <a:noFill/>
          <a:ln w="50800">
            <a:solidFill>
              <a:schemeClr val="accent1"/>
            </a:solidFill>
            <a:round/>
            <a:headEnd/>
            <a:tailEnd/>
          </a:ln>
        </p:spPr>
        <p:txBody>
          <a:bodyPr wrap="none" anchor="ctr"/>
          <a:lstStyle/>
          <a:p>
            <a:endParaRPr lang="el-GR"/>
          </a:p>
        </p:txBody>
      </p:sp>
      <p:sp>
        <p:nvSpPr>
          <p:cNvPr id="33812" name="Line 1044"/>
          <p:cNvSpPr>
            <a:spLocks noChangeShapeType="1"/>
          </p:cNvSpPr>
          <p:nvPr/>
        </p:nvSpPr>
        <p:spPr bwMode="auto">
          <a:xfrm>
            <a:off x="874713" y="4464050"/>
            <a:ext cx="0" cy="571500"/>
          </a:xfrm>
          <a:prstGeom prst="line">
            <a:avLst/>
          </a:prstGeom>
          <a:noFill/>
          <a:ln w="50800">
            <a:solidFill>
              <a:schemeClr val="accent1"/>
            </a:solidFill>
            <a:round/>
            <a:headEnd/>
            <a:tailEnd/>
          </a:ln>
        </p:spPr>
        <p:txBody>
          <a:bodyPr wrap="none" anchor="ctr"/>
          <a:lstStyle/>
          <a:p>
            <a:endParaRPr lang="el-GR"/>
          </a:p>
        </p:txBody>
      </p:sp>
      <p:sp>
        <p:nvSpPr>
          <p:cNvPr id="33813" name="Line 1045"/>
          <p:cNvSpPr>
            <a:spLocks noChangeShapeType="1"/>
          </p:cNvSpPr>
          <p:nvPr/>
        </p:nvSpPr>
        <p:spPr bwMode="auto">
          <a:xfrm rot="5356850" flipV="1">
            <a:off x="1255713" y="4083050"/>
            <a:ext cx="381000" cy="381000"/>
          </a:xfrm>
          <a:prstGeom prst="line">
            <a:avLst/>
          </a:prstGeom>
          <a:noFill/>
          <a:ln w="50800">
            <a:solidFill>
              <a:schemeClr val="accent1"/>
            </a:solidFill>
            <a:round/>
            <a:headEnd/>
            <a:tailEnd/>
          </a:ln>
        </p:spPr>
        <p:txBody>
          <a:bodyPr wrap="none" anchor="ctr"/>
          <a:lstStyle/>
          <a:p>
            <a:endParaRPr lang="el-GR"/>
          </a:p>
        </p:txBody>
      </p:sp>
      <p:sp>
        <p:nvSpPr>
          <p:cNvPr id="33814" name="Line 1046"/>
          <p:cNvSpPr>
            <a:spLocks noChangeShapeType="1"/>
          </p:cNvSpPr>
          <p:nvPr/>
        </p:nvSpPr>
        <p:spPr bwMode="auto">
          <a:xfrm rot="5356850">
            <a:off x="874713" y="4083050"/>
            <a:ext cx="381000" cy="381000"/>
          </a:xfrm>
          <a:prstGeom prst="line">
            <a:avLst/>
          </a:prstGeom>
          <a:noFill/>
          <a:ln w="50800">
            <a:solidFill>
              <a:schemeClr val="accent1"/>
            </a:solidFill>
            <a:round/>
            <a:headEnd/>
            <a:tailEnd/>
          </a:ln>
        </p:spPr>
        <p:txBody>
          <a:bodyPr wrap="none" anchor="ctr"/>
          <a:lstStyle/>
          <a:p>
            <a:endParaRPr lang="el-GR"/>
          </a:p>
        </p:txBody>
      </p:sp>
      <p:sp>
        <p:nvSpPr>
          <p:cNvPr id="33815" name="Line 1047"/>
          <p:cNvSpPr>
            <a:spLocks noChangeShapeType="1"/>
          </p:cNvSpPr>
          <p:nvPr/>
        </p:nvSpPr>
        <p:spPr bwMode="auto">
          <a:xfrm rot="426787" flipV="1">
            <a:off x="1255713" y="4921250"/>
            <a:ext cx="230187" cy="304800"/>
          </a:xfrm>
          <a:prstGeom prst="line">
            <a:avLst/>
          </a:prstGeom>
          <a:noFill/>
          <a:ln w="50800">
            <a:solidFill>
              <a:schemeClr val="accent1"/>
            </a:solidFill>
            <a:round/>
            <a:headEnd/>
            <a:tailEnd/>
          </a:ln>
        </p:spPr>
        <p:txBody>
          <a:bodyPr wrap="none" anchor="ctr"/>
          <a:lstStyle/>
          <a:p>
            <a:endParaRPr lang="el-GR"/>
          </a:p>
        </p:txBody>
      </p:sp>
      <p:sp>
        <p:nvSpPr>
          <p:cNvPr id="33816" name="Text Box 1048"/>
          <p:cNvSpPr txBox="1">
            <a:spLocks noChangeArrowheads="1"/>
          </p:cNvSpPr>
          <p:nvPr/>
        </p:nvSpPr>
        <p:spPr bwMode="auto">
          <a:xfrm>
            <a:off x="304800" y="5067300"/>
            <a:ext cx="452438" cy="588963"/>
          </a:xfrm>
          <a:prstGeom prst="rect">
            <a:avLst/>
          </a:prstGeom>
          <a:noFill/>
          <a:ln w="9525">
            <a:solidFill>
              <a:srgbClr val="FFFF00"/>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33817" name="Line 1049"/>
          <p:cNvSpPr>
            <a:spLocks noChangeShapeType="1"/>
          </p:cNvSpPr>
          <p:nvPr/>
        </p:nvSpPr>
        <p:spPr bwMode="auto">
          <a:xfrm flipV="1">
            <a:off x="623888" y="4968875"/>
            <a:ext cx="230187" cy="228600"/>
          </a:xfrm>
          <a:prstGeom prst="line">
            <a:avLst/>
          </a:prstGeom>
          <a:noFill/>
          <a:ln w="50800">
            <a:solidFill>
              <a:schemeClr val="accent1"/>
            </a:solidFill>
            <a:round/>
            <a:headEnd/>
            <a:tailEnd/>
          </a:ln>
        </p:spPr>
        <p:txBody>
          <a:bodyPr wrap="none" anchor="ctr"/>
          <a:lstStyle/>
          <a:p>
            <a:endParaRPr lang="el-GR"/>
          </a:p>
        </p:txBody>
      </p:sp>
      <p:sp>
        <p:nvSpPr>
          <p:cNvPr id="33818" name="Line 1050"/>
          <p:cNvSpPr>
            <a:spLocks noChangeShapeType="1"/>
          </p:cNvSpPr>
          <p:nvPr/>
        </p:nvSpPr>
        <p:spPr bwMode="auto">
          <a:xfrm flipV="1">
            <a:off x="676275" y="5059363"/>
            <a:ext cx="227013" cy="227012"/>
          </a:xfrm>
          <a:prstGeom prst="line">
            <a:avLst/>
          </a:prstGeom>
          <a:noFill/>
          <a:ln w="50800">
            <a:solidFill>
              <a:schemeClr val="accent1"/>
            </a:solidFill>
            <a:round/>
            <a:headEnd/>
            <a:tailEnd/>
          </a:ln>
        </p:spPr>
        <p:txBody>
          <a:bodyPr wrap="none" anchor="ctr"/>
          <a:lstStyle/>
          <a:p>
            <a:endParaRPr lang="el-GR"/>
          </a:p>
        </p:txBody>
      </p:sp>
      <p:sp>
        <p:nvSpPr>
          <p:cNvPr id="33819" name="Line 1051"/>
          <p:cNvSpPr>
            <a:spLocks noChangeShapeType="1"/>
          </p:cNvSpPr>
          <p:nvPr/>
        </p:nvSpPr>
        <p:spPr bwMode="auto">
          <a:xfrm>
            <a:off x="1644650" y="4046538"/>
            <a:ext cx="0" cy="381000"/>
          </a:xfrm>
          <a:prstGeom prst="line">
            <a:avLst/>
          </a:prstGeom>
          <a:noFill/>
          <a:ln w="50800">
            <a:solidFill>
              <a:schemeClr val="accent1"/>
            </a:solidFill>
            <a:round/>
            <a:headEnd/>
            <a:tailEnd/>
          </a:ln>
        </p:spPr>
        <p:txBody>
          <a:bodyPr wrap="none" anchor="ctr"/>
          <a:lstStyle/>
          <a:p>
            <a:endParaRPr lang="el-GR"/>
          </a:p>
        </p:txBody>
      </p:sp>
      <p:sp>
        <p:nvSpPr>
          <p:cNvPr id="33820" name="Text Box 1052"/>
          <p:cNvSpPr txBox="1">
            <a:spLocks noChangeArrowheads="1"/>
          </p:cNvSpPr>
          <p:nvPr/>
        </p:nvSpPr>
        <p:spPr bwMode="auto">
          <a:xfrm>
            <a:off x="539750" y="692150"/>
            <a:ext cx="3577239" cy="646319"/>
          </a:xfrm>
          <a:prstGeom prst="rect">
            <a:avLst/>
          </a:prstGeom>
          <a:solidFill>
            <a:schemeClr val="bg1"/>
          </a:solidFill>
          <a:ln w="9525">
            <a:solidFill>
              <a:srgbClr val="FFFF00"/>
            </a:solidFill>
            <a:miter lim="800000"/>
            <a:headEnd/>
            <a:tailEnd/>
          </a:ln>
        </p:spPr>
        <p:txBody>
          <a:bodyPr wrap="none" lIns="91429" tIns="45714" rIns="91429" bIns="45714">
            <a:spAutoFit/>
          </a:bodyPr>
          <a:lstStyle/>
          <a:p>
            <a:pPr eaLnBrk="0" hangingPunct="0"/>
            <a:r>
              <a:rPr lang="el-GR" sz="3600"/>
              <a:t>Σπειρονολακτόνη</a:t>
            </a:r>
            <a:endParaRPr lang="en-US" sz="3600"/>
          </a:p>
        </p:txBody>
      </p:sp>
      <p:sp>
        <p:nvSpPr>
          <p:cNvPr id="33821" name="Line 1053"/>
          <p:cNvSpPr>
            <a:spLocks noChangeShapeType="1"/>
          </p:cNvSpPr>
          <p:nvPr/>
        </p:nvSpPr>
        <p:spPr bwMode="auto">
          <a:xfrm flipV="1">
            <a:off x="3125788" y="2897188"/>
            <a:ext cx="457200" cy="304800"/>
          </a:xfrm>
          <a:prstGeom prst="line">
            <a:avLst/>
          </a:prstGeom>
          <a:noFill/>
          <a:ln w="50800">
            <a:solidFill>
              <a:schemeClr val="accent1"/>
            </a:solidFill>
            <a:round/>
            <a:headEnd/>
            <a:tailEnd/>
          </a:ln>
        </p:spPr>
        <p:txBody>
          <a:bodyPr wrap="none" anchor="ctr"/>
          <a:lstStyle/>
          <a:p>
            <a:endParaRPr lang="el-GR"/>
          </a:p>
        </p:txBody>
      </p:sp>
      <p:sp>
        <p:nvSpPr>
          <p:cNvPr id="33822" name="Line 1054"/>
          <p:cNvSpPr>
            <a:spLocks noChangeShapeType="1"/>
          </p:cNvSpPr>
          <p:nvPr/>
        </p:nvSpPr>
        <p:spPr bwMode="auto">
          <a:xfrm flipH="1" flipV="1">
            <a:off x="3276600" y="2363788"/>
            <a:ext cx="306388" cy="381000"/>
          </a:xfrm>
          <a:prstGeom prst="line">
            <a:avLst/>
          </a:prstGeom>
          <a:noFill/>
          <a:ln w="50800">
            <a:solidFill>
              <a:schemeClr val="accent1"/>
            </a:solidFill>
            <a:round/>
            <a:headEnd/>
            <a:tailEnd/>
          </a:ln>
        </p:spPr>
        <p:txBody>
          <a:bodyPr wrap="none" anchor="ctr"/>
          <a:lstStyle/>
          <a:p>
            <a:endParaRPr lang="el-GR"/>
          </a:p>
        </p:txBody>
      </p:sp>
      <p:sp>
        <p:nvSpPr>
          <p:cNvPr id="33823" name="Line 1055"/>
          <p:cNvSpPr>
            <a:spLocks noChangeShapeType="1"/>
          </p:cNvSpPr>
          <p:nvPr/>
        </p:nvSpPr>
        <p:spPr bwMode="auto">
          <a:xfrm flipH="1">
            <a:off x="2744788" y="2363788"/>
            <a:ext cx="531812" cy="152400"/>
          </a:xfrm>
          <a:prstGeom prst="line">
            <a:avLst/>
          </a:prstGeom>
          <a:noFill/>
          <a:ln w="50800">
            <a:solidFill>
              <a:schemeClr val="accent1"/>
            </a:solidFill>
            <a:round/>
            <a:headEnd/>
            <a:tailEnd/>
          </a:ln>
        </p:spPr>
        <p:txBody>
          <a:bodyPr wrap="none" anchor="ctr"/>
          <a:lstStyle/>
          <a:p>
            <a:endParaRPr lang="el-GR"/>
          </a:p>
        </p:txBody>
      </p:sp>
      <p:sp>
        <p:nvSpPr>
          <p:cNvPr id="33824" name="Line 1056"/>
          <p:cNvSpPr>
            <a:spLocks noChangeShapeType="1"/>
          </p:cNvSpPr>
          <p:nvPr/>
        </p:nvSpPr>
        <p:spPr bwMode="auto">
          <a:xfrm>
            <a:off x="2744788" y="2516188"/>
            <a:ext cx="0" cy="381000"/>
          </a:xfrm>
          <a:prstGeom prst="line">
            <a:avLst/>
          </a:prstGeom>
          <a:noFill/>
          <a:ln w="50800">
            <a:solidFill>
              <a:schemeClr val="accent1"/>
            </a:solidFill>
            <a:round/>
            <a:headEnd/>
            <a:tailEnd/>
          </a:ln>
        </p:spPr>
        <p:txBody>
          <a:bodyPr wrap="none" anchor="ctr"/>
          <a:lstStyle/>
          <a:p>
            <a:endParaRPr lang="el-GR"/>
          </a:p>
        </p:txBody>
      </p:sp>
      <p:sp>
        <p:nvSpPr>
          <p:cNvPr id="33825" name="Line 1057"/>
          <p:cNvSpPr>
            <a:spLocks noChangeShapeType="1"/>
          </p:cNvSpPr>
          <p:nvPr/>
        </p:nvSpPr>
        <p:spPr bwMode="auto">
          <a:xfrm>
            <a:off x="2744788" y="2897188"/>
            <a:ext cx="381000" cy="228600"/>
          </a:xfrm>
          <a:prstGeom prst="line">
            <a:avLst/>
          </a:prstGeom>
          <a:noFill/>
          <a:ln w="50800">
            <a:solidFill>
              <a:schemeClr val="accent1"/>
            </a:solidFill>
            <a:prstDash val="sysDot"/>
            <a:round/>
            <a:headEnd/>
            <a:tailEnd/>
          </a:ln>
        </p:spPr>
        <p:txBody>
          <a:bodyPr wrap="none" anchor="ctr"/>
          <a:lstStyle/>
          <a:p>
            <a:endParaRPr lang="el-GR"/>
          </a:p>
        </p:txBody>
      </p:sp>
      <p:sp>
        <p:nvSpPr>
          <p:cNvPr id="33826" name="Text Box 1058"/>
          <p:cNvSpPr txBox="1">
            <a:spLocks noChangeArrowheads="1"/>
          </p:cNvSpPr>
          <p:nvPr/>
        </p:nvSpPr>
        <p:spPr bwMode="auto">
          <a:xfrm>
            <a:off x="3352800" y="2589213"/>
            <a:ext cx="452438" cy="588962"/>
          </a:xfrm>
          <a:prstGeom prst="rect">
            <a:avLst/>
          </a:prstGeom>
          <a:no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33827" name="Line 1059"/>
          <p:cNvSpPr>
            <a:spLocks noChangeShapeType="1"/>
          </p:cNvSpPr>
          <p:nvPr/>
        </p:nvSpPr>
        <p:spPr bwMode="auto">
          <a:xfrm flipV="1">
            <a:off x="3201988" y="2058988"/>
            <a:ext cx="150812" cy="304800"/>
          </a:xfrm>
          <a:prstGeom prst="line">
            <a:avLst/>
          </a:prstGeom>
          <a:noFill/>
          <a:ln w="50800">
            <a:solidFill>
              <a:schemeClr val="accent1"/>
            </a:solidFill>
            <a:round/>
            <a:headEnd/>
            <a:tailEnd/>
          </a:ln>
        </p:spPr>
        <p:txBody>
          <a:bodyPr wrap="none" anchor="ctr"/>
          <a:lstStyle/>
          <a:p>
            <a:endParaRPr lang="el-GR"/>
          </a:p>
        </p:txBody>
      </p:sp>
      <p:sp>
        <p:nvSpPr>
          <p:cNvPr id="33828" name="Line 1060"/>
          <p:cNvSpPr>
            <a:spLocks noChangeShapeType="1"/>
          </p:cNvSpPr>
          <p:nvPr/>
        </p:nvSpPr>
        <p:spPr bwMode="auto">
          <a:xfrm flipV="1">
            <a:off x="3324225" y="2106613"/>
            <a:ext cx="152400" cy="304800"/>
          </a:xfrm>
          <a:prstGeom prst="line">
            <a:avLst/>
          </a:prstGeom>
          <a:noFill/>
          <a:ln w="50800">
            <a:solidFill>
              <a:schemeClr val="accent1"/>
            </a:solidFill>
            <a:round/>
            <a:headEnd/>
            <a:tailEnd/>
          </a:ln>
        </p:spPr>
        <p:txBody>
          <a:bodyPr wrap="none" anchor="ctr"/>
          <a:lstStyle/>
          <a:p>
            <a:endParaRPr lang="el-GR"/>
          </a:p>
        </p:txBody>
      </p:sp>
      <p:sp>
        <p:nvSpPr>
          <p:cNvPr id="33829" name="Text Box 1061"/>
          <p:cNvSpPr txBox="1">
            <a:spLocks noChangeArrowheads="1"/>
          </p:cNvSpPr>
          <p:nvPr/>
        </p:nvSpPr>
        <p:spPr bwMode="auto">
          <a:xfrm>
            <a:off x="3270250" y="1731963"/>
            <a:ext cx="452438" cy="588962"/>
          </a:xfrm>
          <a:prstGeom prst="rect">
            <a:avLst/>
          </a:prstGeom>
          <a:no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33830" name="Line 1062"/>
          <p:cNvSpPr>
            <a:spLocks noChangeShapeType="1"/>
          </p:cNvSpPr>
          <p:nvPr/>
        </p:nvSpPr>
        <p:spPr bwMode="auto">
          <a:xfrm rot="5356850" flipV="1">
            <a:off x="2425700" y="4994275"/>
            <a:ext cx="381000" cy="381000"/>
          </a:xfrm>
          <a:prstGeom prst="line">
            <a:avLst/>
          </a:prstGeom>
          <a:noFill/>
          <a:ln w="50800">
            <a:solidFill>
              <a:schemeClr val="accent1"/>
            </a:solidFill>
            <a:round/>
            <a:headEnd/>
            <a:tailEnd/>
          </a:ln>
        </p:spPr>
        <p:txBody>
          <a:bodyPr wrap="none" anchor="ctr"/>
          <a:lstStyle/>
          <a:p>
            <a:endParaRPr lang="el-GR"/>
          </a:p>
        </p:txBody>
      </p:sp>
      <p:sp>
        <p:nvSpPr>
          <p:cNvPr id="33831" name="Line 1063"/>
          <p:cNvSpPr>
            <a:spLocks noChangeShapeType="1"/>
          </p:cNvSpPr>
          <p:nvPr/>
        </p:nvSpPr>
        <p:spPr bwMode="auto">
          <a:xfrm flipV="1">
            <a:off x="3048000" y="4994275"/>
            <a:ext cx="381000" cy="381000"/>
          </a:xfrm>
          <a:prstGeom prst="line">
            <a:avLst/>
          </a:prstGeom>
          <a:noFill/>
          <a:ln w="50800">
            <a:solidFill>
              <a:schemeClr val="accent1"/>
            </a:solidFill>
            <a:round/>
            <a:headEnd/>
            <a:tailEnd/>
          </a:ln>
        </p:spPr>
        <p:txBody>
          <a:bodyPr wrap="none" anchor="ctr"/>
          <a:lstStyle/>
          <a:p>
            <a:endParaRPr lang="el-GR"/>
          </a:p>
        </p:txBody>
      </p:sp>
      <p:sp>
        <p:nvSpPr>
          <p:cNvPr id="33832" name="Line 1064"/>
          <p:cNvSpPr>
            <a:spLocks noChangeShapeType="1"/>
          </p:cNvSpPr>
          <p:nvPr/>
        </p:nvSpPr>
        <p:spPr bwMode="auto">
          <a:xfrm rot="5356850" flipV="1">
            <a:off x="3429000" y="4994275"/>
            <a:ext cx="381000" cy="381000"/>
          </a:xfrm>
          <a:prstGeom prst="line">
            <a:avLst/>
          </a:prstGeom>
          <a:noFill/>
          <a:ln w="50800">
            <a:solidFill>
              <a:schemeClr val="accent1"/>
            </a:solidFill>
            <a:round/>
            <a:headEnd/>
            <a:tailEnd/>
          </a:ln>
        </p:spPr>
        <p:txBody>
          <a:bodyPr wrap="none" anchor="ctr"/>
          <a:lstStyle/>
          <a:p>
            <a:endParaRPr lang="el-GR"/>
          </a:p>
        </p:txBody>
      </p:sp>
      <p:sp>
        <p:nvSpPr>
          <p:cNvPr id="33833" name="Text Box 1065"/>
          <p:cNvSpPr txBox="1">
            <a:spLocks noChangeArrowheads="1"/>
          </p:cNvSpPr>
          <p:nvPr/>
        </p:nvSpPr>
        <p:spPr bwMode="auto">
          <a:xfrm>
            <a:off x="2771775" y="5141913"/>
            <a:ext cx="415925" cy="588962"/>
          </a:xfrm>
          <a:prstGeom prst="rect">
            <a:avLst/>
          </a:prstGeom>
          <a:solidFill>
            <a:srgbClr val="D40C11"/>
          </a:solid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S</a:t>
            </a:r>
          </a:p>
        </p:txBody>
      </p:sp>
      <p:sp>
        <p:nvSpPr>
          <p:cNvPr id="33834" name="Line 1066"/>
          <p:cNvSpPr>
            <a:spLocks noChangeShapeType="1"/>
          </p:cNvSpPr>
          <p:nvPr/>
        </p:nvSpPr>
        <p:spPr bwMode="auto">
          <a:xfrm>
            <a:off x="3363913" y="4708525"/>
            <a:ext cx="0" cy="304800"/>
          </a:xfrm>
          <a:prstGeom prst="line">
            <a:avLst/>
          </a:prstGeom>
          <a:noFill/>
          <a:ln w="50800">
            <a:solidFill>
              <a:schemeClr val="accent1"/>
            </a:solidFill>
            <a:round/>
            <a:headEnd/>
            <a:tailEnd/>
          </a:ln>
        </p:spPr>
        <p:txBody>
          <a:bodyPr wrap="none" anchor="ctr"/>
          <a:lstStyle/>
          <a:p>
            <a:endParaRPr lang="el-GR"/>
          </a:p>
        </p:txBody>
      </p:sp>
      <p:sp>
        <p:nvSpPr>
          <p:cNvPr id="33835" name="Line 1067"/>
          <p:cNvSpPr>
            <a:spLocks noChangeShapeType="1"/>
          </p:cNvSpPr>
          <p:nvPr/>
        </p:nvSpPr>
        <p:spPr bwMode="auto">
          <a:xfrm>
            <a:off x="3473450" y="4708525"/>
            <a:ext cx="0" cy="304800"/>
          </a:xfrm>
          <a:prstGeom prst="line">
            <a:avLst/>
          </a:prstGeom>
          <a:noFill/>
          <a:ln w="50800">
            <a:solidFill>
              <a:schemeClr val="accent1"/>
            </a:solidFill>
            <a:round/>
            <a:headEnd/>
            <a:tailEnd/>
          </a:ln>
        </p:spPr>
        <p:txBody>
          <a:bodyPr wrap="none" anchor="ctr"/>
          <a:lstStyle/>
          <a:p>
            <a:endParaRPr lang="el-GR"/>
          </a:p>
        </p:txBody>
      </p:sp>
      <p:sp>
        <p:nvSpPr>
          <p:cNvPr id="33836" name="Text Box 1068"/>
          <p:cNvSpPr txBox="1">
            <a:spLocks noChangeArrowheads="1"/>
          </p:cNvSpPr>
          <p:nvPr/>
        </p:nvSpPr>
        <p:spPr bwMode="auto">
          <a:xfrm>
            <a:off x="3203575" y="4149725"/>
            <a:ext cx="452438" cy="588963"/>
          </a:xfrm>
          <a:prstGeom prst="rect">
            <a:avLst/>
          </a:prstGeom>
          <a:solidFill>
            <a:srgbClr val="D40C11"/>
          </a:solid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33837" name="Text Box 1069"/>
          <p:cNvSpPr txBox="1">
            <a:spLocks noChangeArrowheads="1"/>
          </p:cNvSpPr>
          <p:nvPr/>
        </p:nvSpPr>
        <p:spPr bwMode="auto">
          <a:xfrm>
            <a:off x="3797300" y="5146675"/>
            <a:ext cx="927100" cy="711200"/>
          </a:xfrm>
          <a:prstGeom prst="rect">
            <a:avLst/>
          </a:prstGeom>
          <a:solidFill>
            <a:srgbClr val="D40C11"/>
          </a:solidFill>
          <a:ln w="9525">
            <a:solidFill>
              <a:schemeClr val="accent1"/>
            </a:solidFill>
            <a:miter lim="800000"/>
            <a:headEnd/>
            <a:tailEnd/>
          </a:ln>
        </p:spPr>
        <p:txBody>
          <a:bodyPr lIns="91429" tIns="45714" rIns="91429" bIns="45714">
            <a:spAutoFit/>
          </a:bodyPr>
          <a:lstStyle/>
          <a:p>
            <a:pPr eaLnBrk="0" hangingPunct="0"/>
            <a:r>
              <a:rPr lang="en-US" sz="3200" b="1">
                <a:solidFill>
                  <a:srgbClr val="FFFF00"/>
                </a:solidFill>
                <a:latin typeface="Arial Narrow" pitchFamily="34" charset="0"/>
              </a:rPr>
              <a:t>CH</a:t>
            </a:r>
            <a:r>
              <a:rPr lang="en-US" sz="4000" b="1" baseline="-25000">
                <a:solidFill>
                  <a:srgbClr val="FFFF00"/>
                </a:solidFill>
                <a:latin typeface="Arial Narrow" pitchFamily="34" charset="0"/>
              </a:rPr>
              <a:t>3</a:t>
            </a:r>
            <a:endParaRPr lang="en-US" sz="3200" b="1">
              <a:solidFill>
                <a:srgbClr val="FFFF00"/>
              </a:solidFill>
              <a:latin typeface="Arial Narrow" pitchFamily="34" charset="0"/>
            </a:endParaRPr>
          </a:p>
        </p:txBody>
      </p:sp>
      <p:sp>
        <p:nvSpPr>
          <p:cNvPr id="33838" name="Line 1070"/>
          <p:cNvSpPr>
            <a:spLocks noChangeShapeType="1"/>
          </p:cNvSpPr>
          <p:nvPr/>
        </p:nvSpPr>
        <p:spPr bwMode="auto">
          <a:xfrm>
            <a:off x="7110413" y="4598988"/>
            <a:ext cx="0" cy="571500"/>
          </a:xfrm>
          <a:prstGeom prst="line">
            <a:avLst/>
          </a:prstGeom>
          <a:noFill/>
          <a:ln w="50800">
            <a:solidFill>
              <a:schemeClr val="accent1"/>
            </a:solidFill>
            <a:round/>
            <a:headEnd/>
            <a:tailEnd/>
          </a:ln>
        </p:spPr>
        <p:txBody>
          <a:bodyPr wrap="none" anchor="ctr"/>
          <a:lstStyle/>
          <a:p>
            <a:endParaRPr lang="el-GR"/>
          </a:p>
        </p:txBody>
      </p:sp>
      <p:sp>
        <p:nvSpPr>
          <p:cNvPr id="33839" name="Line 1071"/>
          <p:cNvSpPr>
            <a:spLocks noChangeShapeType="1"/>
          </p:cNvSpPr>
          <p:nvPr/>
        </p:nvSpPr>
        <p:spPr bwMode="auto">
          <a:xfrm flipV="1">
            <a:off x="6729413" y="5132388"/>
            <a:ext cx="381000" cy="381000"/>
          </a:xfrm>
          <a:prstGeom prst="line">
            <a:avLst/>
          </a:prstGeom>
          <a:noFill/>
          <a:ln w="50800">
            <a:solidFill>
              <a:schemeClr val="accent1"/>
            </a:solidFill>
            <a:round/>
            <a:headEnd/>
            <a:tailEnd/>
          </a:ln>
        </p:spPr>
        <p:txBody>
          <a:bodyPr wrap="none" anchor="ctr"/>
          <a:lstStyle/>
          <a:p>
            <a:endParaRPr lang="el-GR"/>
          </a:p>
        </p:txBody>
      </p:sp>
      <p:sp>
        <p:nvSpPr>
          <p:cNvPr id="33840" name="Line 1072"/>
          <p:cNvSpPr>
            <a:spLocks noChangeShapeType="1"/>
          </p:cNvSpPr>
          <p:nvPr/>
        </p:nvSpPr>
        <p:spPr bwMode="auto">
          <a:xfrm>
            <a:off x="6348413" y="5132388"/>
            <a:ext cx="381000" cy="381000"/>
          </a:xfrm>
          <a:prstGeom prst="line">
            <a:avLst/>
          </a:prstGeom>
          <a:noFill/>
          <a:ln w="50800">
            <a:solidFill>
              <a:schemeClr val="accent1"/>
            </a:solidFill>
            <a:round/>
            <a:headEnd/>
            <a:tailEnd/>
          </a:ln>
        </p:spPr>
        <p:txBody>
          <a:bodyPr wrap="none" anchor="ctr"/>
          <a:lstStyle/>
          <a:p>
            <a:endParaRPr lang="el-GR"/>
          </a:p>
        </p:txBody>
      </p:sp>
      <p:sp>
        <p:nvSpPr>
          <p:cNvPr id="33841" name="Line 1073"/>
          <p:cNvSpPr>
            <a:spLocks noChangeShapeType="1"/>
          </p:cNvSpPr>
          <p:nvPr/>
        </p:nvSpPr>
        <p:spPr bwMode="auto">
          <a:xfrm rot="5356850" flipV="1">
            <a:off x="6729413" y="4217988"/>
            <a:ext cx="381000" cy="381000"/>
          </a:xfrm>
          <a:prstGeom prst="line">
            <a:avLst/>
          </a:prstGeom>
          <a:noFill/>
          <a:ln w="50800">
            <a:solidFill>
              <a:schemeClr val="accent1"/>
            </a:solidFill>
            <a:round/>
            <a:headEnd/>
            <a:tailEnd/>
          </a:ln>
        </p:spPr>
        <p:txBody>
          <a:bodyPr wrap="none" anchor="ctr"/>
          <a:lstStyle/>
          <a:p>
            <a:endParaRPr lang="el-GR"/>
          </a:p>
        </p:txBody>
      </p:sp>
      <p:sp>
        <p:nvSpPr>
          <p:cNvPr id="33842" name="Line 1074"/>
          <p:cNvSpPr>
            <a:spLocks noChangeShapeType="1"/>
          </p:cNvSpPr>
          <p:nvPr/>
        </p:nvSpPr>
        <p:spPr bwMode="auto">
          <a:xfrm rot="5356850">
            <a:off x="6348413" y="4217988"/>
            <a:ext cx="381000" cy="381000"/>
          </a:xfrm>
          <a:prstGeom prst="line">
            <a:avLst/>
          </a:prstGeom>
          <a:noFill/>
          <a:ln w="50800">
            <a:solidFill>
              <a:schemeClr val="accent1"/>
            </a:solidFill>
            <a:round/>
            <a:headEnd/>
            <a:tailEnd/>
          </a:ln>
        </p:spPr>
        <p:txBody>
          <a:bodyPr wrap="none" anchor="ctr"/>
          <a:lstStyle/>
          <a:p>
            <a:endParaRPr lang="el-GR"/>
          </a:p>
        </p:txBody>
      </p:sp>
      <p:sp>
        <p:nvSpPr>
          <p:cNvPr id="33843" name="Line 1075"/>
          <p:cNvSpPr>
            <a:spLocks noChangeShapeType="1"/>
          </p:cNvSpPr>
          <p:nvPr/>
        </p:nvSpPr>
        <p:spPr bwMode="auto">
          <a:xfrm>
            <a:off x="7491413" y="3684588"/>
            <a:ext cx="0" cy="571500"/>
          </a:xfrm>
          <a:prstGeom prst="line">
            <a:avLst/>
          </a:prstGeom>
          <a:noFill/>
          <a:ln w="50800">
            <a:solidFill>
              <a:schemeClr val="accent1"/>
            </a:solidFill>
            <a:round/>
            <a:headEnd/>
            <a:tailEnd/>
          </a:ln>
        </p:spPr>
        <p:txBody>
          <a:bodyPr wrap="none" anchor="ctr"/>
          <a:lstStyle/>
          <a:p>
            <a:endParaRPr lang="el-GR"/>
          </a:p>
        </p:txBody>
      </p:sp>
      <p:sp>
        <p:nvSpPr>
          <p:cNvPr id="33844" name="Line 1076"/>
          <p:cNvSpPr>
            <a:spLocks noChangeShapeType="1"/>
          </p:cNvSpPr>
          <p:nvPr/>
        </p:nvSpPr>
        <p:spPr bwMode="auto">
          <a:xfrm flipV="1">
            <a:off x="7110413" y="4217988"/>
            <a:ext cx="381000" cy="381000"/>
          </a:xfrm>
          <a:prstGeom prst="line">
            <a:avLst/>
          </a:prstGeom>
          <a:noFill/>
          <a:ln w="50800">
            <a:solidFill>
              <a:schemeClr val="accent1"/>
            </a:solidFill>
            <a:round/>
            <a:headEnd/>
            <a:tailEnd/>
          </a:ln>
        </p:spPr>
        <p:txBody>
          <a:bodyPr wrap="none" anchor="ctr"/>
          <a:lstStyle/>
          <a:p>
            <a:endParaRPr lang="el-GR"/>
          </a:p>
        </p:txBody>
      </p:sp>
      <p:sp>
        <p:nvSpPr>
          <p:cNvPr id="33845" name="Line 1077"/>
          <p:cNvSpPr>
            <a:spLocks noChangeShapeType="1"/>
          </p:cNvSpPr>
          <p:nvPr/>
        </p:nvSpPr>
        <p:spPr bwMode="auto">
          <a:xfrm rot="5356850" flipV="1">
            <a:off x="7110413" y="3303588"/>
            <a:ext cx="381000" cy="381000"/>
          </a:xfrm>
          <a:prstGeom prst="line">
            <a:avLst/>
          </a:prstGeom>
          <a:noFill/>
          <a:ln w="50800">
            <a:solidFill>
              <a:schemeClr val="accent1"/>
            </a:solidFill>
            <a:round/>
            <a:headEnd/>
            <a:tailEnd/>
          </a:ln>
        </p:spPr>
        <p:txBody>
          <a:bodyPr wrap="none" anchor="ctr"/>
          <a:lstStyle/>
          <a:p>
            <a:endParaRPr lang="el-GR"/>
          </a:p>
        </p:txBody>
      </p:sp>
      <p:sp>
        <p:nvSpPr>
          <p:cNvPr id="33846" name="Line 1078"/>
          <p:cNvSpPr>
            <a:spLocks noChangeShapeType="1"/>
          </p:cNvSpPr>
          <p:nvPr/>
        </p:nvSpPr>
        <p:spPr bwMode="auto">
          <a:xfrm rot="5356850">
            <a:off x="6729413" y="3303588"/>
            <a:ext cx="381000" cy="381000"/>
          </a:xfrm>
          <a:prstGeom prst="line">
            <a:avLst/>
          </a:prstGeom>
          <a:noFill/>
          <a:ln w="50800">
            <a:solidFill>
              <a:schemeClr val="accent1"/>
            </a:solidFill>
            <a:round/>
            <a:headEnd/>
            <a:tailEnd/>
          </a:ln>
        </p:spPr>
        <p:txBody>
          <a:bodyPr wrap="none" anchor="ctr"/>
          <a:lstStyle/>
          <a:p>
            <a:endParaRPr lang="el-GR"/>
          </a:p>
        </p:txBody>
      </p:sp>
      <p:sp>
        <p:nvSpPr>
          <p:cNvPr id="33847" name="Line 1079"/>
          <p:cNvSpPr>
            <a:spLocks noChangeShapeType="1"/>
          </p:cNvSpPr>
          <p:nvPr/>
        </p:nvSpPr>
        <p:spPr bwMode="auto">
          <a:xfrm>
            <a:off x="6729413" y="3684588"/>
            <a:ext cx="0" cy="571500"/>
          </a:xfrm>
          <a:prstGeom prst="line">
            <a:avLst/>
          </a:prstGeom>
          <a:noFill/>
          <a:ln w="50800">
            <a:solidFill>
              <a:schemeClr val="accent1"/>
            </a:solidFill>
            <a:round/>
            <a:headEnd/>
            <a:tailEnd/>
          </a:ln>
        </p:spPr>
        <p:txBody>
          <a:bodyPr wrap="none" anchor="ctr"/>
          <a:lstStyle/>
          <a:p>
            <a:endParaRPr lang="el-GR"/>
          </a:p>
        </p:txBody>
      </p:sp>
      <p:sp>
        <p:nvSpPr>
          <p:cNvPr id="33848" name="Line 1080"/>
          <p:cNvSpPr>
            <a:spLocks noChangeShapeType="1"/>
          </p:cNvSpPr>
          <p:nvPr/>
        </p:nvSpPr>
        <p:spPr bwMode="auto">
          <a:xfrm rot="5356850" flipV="1">
            <a:off x="7872413" y="3303588"/>
            <a:ext cx="381000" cy="381000"/>
          </a:xfrm>
          <a:prstGeom prst="line">
            <a:avLst/>
          </a:prstGeom>
          <a:noFill/>
          <a:ln w="50800">
            <a:solidFill>
              <a:schemeClr val="accent1"/>
            </a:solidFill>
            <a:round/>
            <a:headEnd/>
            <a:tailEnd/>
          </a:ln>
        </p:spPr>
        <p:txBody>
          <a:bodyPr wrap="none" anchor="ctr"/>
          <a:lstStyle/>
          <a:p>
            <a:endParaRPr lang="el-GR"/>
          </a:p>
        </p:txBody>
      </p:sp>
      <p:sp>
        <p:nvSpPr>
          <p:cNvPr id="33849" name="Line 1081"/>
          <p:cNvSpPr>
            <a:spLocks noChangeShapeType="1"/>
          </p:cNvSpPr>
          <p:nvPr/>
        </p:nvSpPr>
        <p:spPr bwMode="auto">
          <a:xfrm rot="5356850">
            <a:off x="7491413" y="3303588"/>
            <a:ext cx="381000" cy="381000"/>
          </a:xfrm>
          <a:prstGeom prst="line">
            <a:avLst/>
          </a:prstGeom>
          <a:noFill/>
          <a:ln w="50800">
            <a:solidFill>
              <a:schemeClr val="accent1"/>
            </a:solidFill>
            <a:round/>
            <a:headEnd/>
            <a:tailEnd/>
          </a:ln>
        </p:spPr>
        <p:txBody>
          <a:bodyPr wrap="none" anchor="ctr"/>
          <a:lstStyle/>
          <a:p>
            <a:endParaRPr lang="el-GR"/>
          </a:p>
        </p:txBody>
      </p:sp>
      <p:sp>
        <p:nvSpPr>
          <p:cNvPr id="33850" name="Line 1082"/>
          <p:cNvSpPr>
            <a:spLocks noChangeShapeType="1"/>
          </p:cNvSpPr>
          <p:nvPr/>
        </p:nvSpPr>
        <p:spPr bwMode="auto">
          <a:xfrm>
            <a:off x="8253413" y="3684588"/>
            <a:ext cx="0" cy="533400"/>
          </a:xfrm>
          <a:prstGeom prst="line">
            <a:avLst/>
          </a:prstGeom>
          <a:noFill/>
          <a:ln w="50800">
            <a:solidFill>
              <a:schemeClr val="accent1"/>
            </a:solidFill>
            <a:round/>
            <a:headEnd/>
            <a:tailEnd/>
          </a:ln>
        </p:spPr>
        <p:txBody>
          <a:bodyPr wrap="none" anchor="ctr"/>
          <a:lstStyle/>
          <a:p>
            <a:endParaRPr lang="el-GR"/>
          </a:p>
        </p:txBody>
      </p:sp>
      <p:sp>
        <p:nvSpPr>
          <p:cNvPr id="33851" name="Line 1083"/>
          <p:cNvSpPr>
            <a:spLocks noChangeShapeType="1"/>
          </p:cNvSpPr>
          <p:nvPr/>
        </p:nvSpPr>
        <p:spPr bwMode="auto">
          <a:xfrm>
            <a:off x="7491413" y="4217988"/>
            <a:ext cx="762000" cy="0"/>
          </a:xfrm>
          <a:prstGeom prst="line">
            <a:avLst/>
          </a:prstGeom>
          <a:noFill/>
          <a:ln w="50800">
            <a:solidFill>
              <a:schemeClr val="accent1"/>
            </a:solidFill>
            <a:round/>
            <a:headEnd/>
            <a:tailEnd/>
          </a:ln>
        </p:spPr>
        <p:txBody>
          <a:bodyPr wrap="none" anchor="ctr"/>
          <a:lstStyle/>
          <a:p>
            <a:endParaRPr lang="el-GR"/>
          </a:p>
        </p:txBody>
      </p:sp>
      <p:sp>
        <p:nvSpPr>
          <p:cNvPr id="33852" name="Line 1084"/>
          <p:cNvSpPr>
            <a:spLocks noChangeShapeType="1"/>
          </p:cNvSpPr>
          <p:nvPr/>
        </p:nvSpPr>
        <p:spPr bwMode="auto">
          <a:xfrm>
            <a:off x="7491413" y="3303588"/>
            <a:ext cx="0" cy="381000"/>
          </a:xfrm>
          <a:prstGeom prst="line">
            <a:avLst/>
          </a:prstGeom>
          <a:noFill/>
          <a:ln w="50800">
            <a:solidFill>
              <a:schemeClr val="accent1"/>
            </a:solidFill>
            <a:round/>
            <a:headEnd/>
            <a:tailEnd/>
          </a:ln>
        </p:spPr>
        <p:txBody>
          <a:bodyPr wrap="none" anchor="ctr"/>
          <a:lstStyle/>
          <a:p>
            <a:endParaRPr lang="el-GR"/>
          </a:p>
        </p:txBody>
      </p:sp>
      <p:sp>
        <p:nvSpPr>
          <p:cNvPr id="33853" name="Line 1085"/>
          <p:cNvSpPr>
            <a:spLocks noChangeShapeType="1"/>
          </p:cNvSpPr>
          <p:nvPr/>
        </p:nvSpPr>
        <p:spPr bwMode="auto">
          <a:xfrm flipV="1">
            <a:off x="5967413" y="5132388"/>
            <a:ext cx="381000" cy="381000"/>
          </a:xfrm>
          <a:prstGeom prst="line">
            <a:avLst/>
          </a:prstGeom>
          <a:noFill/>
          <a:ln w="50800">
            <a:solidFill>
              <a:schemeClr val="accent1"/>
            </a:solidFill>
            <a:round/>
            <a:headEnd/>
            <a:tailEnd/>
          </a:ln>
        </p:spPr>
        <p:txBody>
          <a:bodyPr wrap="none" anchor="ctr"/>
          <a:lstStyle/>
          <a:p>
            <a:endParaRPr lang="el-GR"/>
          </a:p>
        </p:txBody>
      </p:sp>
      <p:sp>
        <p:nvSpPr>
          <p:cNvPr id="33854" name="Line 1086"/>
          <p:cNvSpPr>
            <a:spLocks noChangeShapeType="1"/>
          </p:cNvSpPr>
          <p:nvPr/>
        </p:nvSpPr>
        <p:spPr bwMode="auto">
          <a:xfrm>
            <a:off x="5586413" y="5132388"/>
            <a:ext cx="381000" cy="381000"/>
          </a:xfrm>
          <a:prstGeom prst="line">
            <a:avLst/>
          </a:prstGeom>
          <a:noFill/>
          <a:ln w="50800">
            <a:solidFill>
              <a:schemeClr val="accent1"/>
            </a:solidFill>
            <a:round/>
            <a:headEnd/>
            <a:tailEnd/>
          </a:ln>
        </p:spPr>
        <p:txBody>
          <a:bodyPr wrap="none" anchor="ctr"/>
          <a:lstStyle/>
          <a:p>
            <a:endParaRPr lang="el-GR"/>
          </a:p>
        </p:txBody>
      </p:sp>
      <p:sp>
        <p:nvSpPr>
          <p:cNvPr id="33855" name="Line 1087"/>
          <p:cNvSpPr>
            <a:spLocks noChangeShapeType="1"/>
          </p:cNvSpPr>
          <p:nvPr/>
        </p:nvSpPr>
        <p:spPr bwMode="auto">
          <a:xfrm>
            <a:off x="6348413" y="4598988"/>
            <a:ext cx="0" cy="571500"/>
          </a:xfrm>
          <a:prstGeom prst="line">
            <a:avLst/>
          </a:prstGeom>
          <a:noFill/>
          <a:ln w="50800">
            <a:solidFill>
              <a:schemeClr val="accent1"/>
            </a:solidFill>
            <a:round/>
            <a:headEnd/>
            <a:tailEnd/>
          </a:ln>
        </p:spPr>
        <p:txBody>
          <a:bodyPr wrap="none" anchor="ctr"/>
          <a:lstStyle/>
          <a:p>
            <a:endParaRPr lang="el-GR"/>
          </a:p>
        </p:txBody>
      </p:sp>
      <p:sp>
        <p:nvSpPr>
          <p:cNvPr id="33856" name="Line 1088"/>
          <p:cNvSpPr>
            <a:spLocks noChangeShapeType="1"/>
          </p:cNvSpPr>
          <p:nvPr/>
        </p:nvSpPr>
        <p:spPr bwMode="auto">
          <a:xfrm>
            <a:off x="5586413" y="4598988"/>
            <a:ext cx="0" cy="571500"/>
          </a:xfrm>
          <a:prstGeom prst="line">
            <a:avLst/>
          </a:prstGeom>
          <a:noFill/>
          <a:ln w="50800">
            <a:solidFill>
              <a:schemeClr val="accent1"/>
            </a:solidFill>
            <a:round/>
            <a:headEnd/>
            <a:tailEnd/>
          </a:ln>
        </p:spPr>
        <p:txBody>
          <a:bodyPr wrap="none" anchor="ctr"/>
          <a:lstStyle/>
          <a:p>
            <a:endParaRPr lang="el-GR"/>
          </a:p>
        </p:txBody>
      </p:sp>
      <p:sp>
        <p:nvSpPr>
          <p:cNvPr id="33857" name="Line 1089"/>
          <p:cNvSpPr>
            <a:spLocks noChangeShapeType="1"/>
          </p:cNvSpPr>
          <p:nvPr/>
        </p:nvSpPr>
        <p:spPr bwMode="auto">
          <a:xfrm rot="5356850" flipV="1">
            <a:off x="5967413" y="4217988"/>
            <a:ext cx="381000" cy="381000"/>
          </a:xfrm>
          <a:prstGeom prst="line">
            <a:avLst/>
          </a:prstGeom>
          <a:noFill/>
          <a:ln w="50800">
            <a:solidFill>
              <a:schemeClr val="accent1"/>
            </a:solidFill>
            <a:round/>
            <a:headEnd/>
            <a:tailEnd/>
          </a:ln>
        </p:spPr>
        <p:txBody>
          <a:bodyPr wrap="none" anchor="ctr"/>
          <a:lstStyle/>
          <a:p>
            <a:endParaRPr lang="el-GR"/>
          </a:p>
        </p:txBody>
      </p:sp>
      <p:sp>
        <p:nvSpPr>
          <p:cNvPr id="33858" name="Line 1090"/>
          <p:cNvSpPr>
            <a:spLocks noChangeShapeType="1"/>
          </p:cNvSpPr>
          <p:nvPr/>
        </p:nvSpPr>
        <p:spPr bwMode="auto">
          <a:xfrm rot="5356850">
            <a:off x="5586413" y="4217988"/>
            <a:ext cx="381000" cy="381000"/>
          </a:xfrm>
          <a:prstGeom prst="line">
            <a:avLst/>
          </a:prstGeom>
          <a:noFill/>
          <a:ln w="50800">
            <a:solidFill>
              <a:schemeClr val="accent1"/>
            </a:solidFill>
            <a:round/>
            <a:headEnd/>
            <a:tailEnd/>
          </a:ln>
        </p:spPr>
        <p:txBody>
          <a:bodyPr wrap="none" anchor="ctr"/>
          <a:lstStyle/>
          <a:p>
            <a:endParaRPr lang="el-GR"/>
          </a:p>
        </p:txBody>
      </p:sp>
      <p:sp>
        <p:nvSpPr>
          <p:cNvPr id="33859" name="Line 1091"/>
          <p:cNvSpPr>
            <a:spLocks noChangeShapeType="1"/>
          </p:cNvSpPr>
          <p:nvPr/>
        </p:nvSpPr>
        <p:spPr bwMode="auto">
          <a:xfrm rot="426787" flipV="1">
            <a:off x="5967413" y="5056188"/>
            <a:ext cx="228600" cy="304800"/>
          </a:xfrm>
          <a:prstGeom prst="line">
            <a:avLst/>
          </a:prstGeom>
          <a:noFill/>
          <a:ln w="50800">
            <a:solidFill>
              <a:schemeClr val="accent1"/>
            </a:solidFill>
            <a:round/>
            <a:headEnd/>
            <a:tailEnd/>
          </a:ln>
        </p:spPr>
        <p:txBody>
          <a:bodyPr wrap="none" anchor="ctr"/>
          <a:lstStyle/>
          <a:p>
            <a:endParaRPr lang="el-GR"/>
          </a:p>
        </p:txBody>
      </p:sp>
      <p:sp>
        <p:nvSpPr>
          <p:cNvPr id="33860" name="Text Box 1092"/>
          <p:cNvSpPr txBox="1">
            <a:spLocks noChangeArrowheads="1"/>
          </p:cNvSpPr>
          <p:nvPr/>
        </p:nvSpPr>
        <p:spPr bwMode="auto">
          <a:xfrm>
            <a:off x="5014913" y="5200650"/>
            <a:ext cx="452437" cy="588963"/>
          </a:xfrm>
          <a:prstGeom prst="rect">
            <a:avLst/>
          </a:prstGeom>
          <a:no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33861" name="Line 1093"/>
          <p:cNvSpPr>
            <a:spLocks noChangeShapeType="1"/>
          </p:cNvSpPr>
          <p:nvPr/>
        </p:nvSpPr>
        <p:spPr bwMode="auto">
          <a:xfrm flipV="1">
            <a:off x="5334000" y="5103813"/>
            <a:ext cx="230188" cy="228600"/>
          </a:xfrm>
          <a:prstGeom prst="line">
            <a:avLst/>
          </a:prstGeom>
          <a:noFill/>
          <a:ln w="50800">
            <a:solidFill>
              <a:schemeClr val="accent1"/>
            </a:solidFill>
            <a:round/>
            <a:headEnd/>
            <a:tailEnd/>
          </a:ln>
        </p:spPr>
        <p:txBody>
          <a:bodyPr wrap="none" anchor="ctr"/>
          <a:lstStyle/>
          <a:p>
            <a:endParaRPr lang="el-GR"/>
          </a:p>
        </p:txBody>
      </p:sp>
      <p:sp>
        <p:nvSpPr>
          <p:cNvPr id="33862" name="Line 1094"/>
          <p:cNvSpPr>
            <a:spLocks noChangeShapeType="1"/>
          </p:cNvSpPr>
          <p:nvPr/>
        </p:nvSpPr>
        <p:spPr bwMode="auto">
          <a:xfrm flipV="1">
            <a:off x="5386388" y="5192713"/>
            <a:ext cx="228600" cy="228600"/>
          </a:xfrm>
          <a:prstGeom prst="line">
            <a:avLst/>
          </a:prstGeom>
          <a:noFill/>
          <a:ln w="50800">
            <a:solidFill>
              <a:schemeClr val="accent1"/>
            </a:solidFill>
            <a:round/>
            <a:headEnd/>
            <a:tailEnd/>
          </a:ln>
        </p:spPr>
        <p:txBody>
          <a:bodyPr wrap="none" anchor="ctr"/>
          <a:lstStyle/>
          <a:p>
            <a:endParaRPr lang="el-GR"/>
          </a:p>
        </p:txBody>
      </p:sp>
      <p:sp>
        <p:nvSpPr>
          <p:cNvPr id="33863" name="Line 1095"/>
          <p:cNvSpPr>
            <a:spLocks noChangeShapeType="1"/>
          </p:cNvSpPr>
          <p:nvPr/>
        </p:nvSpPr>
        <p:spPr bwMode="auto">
          <a:xfrm>
            <a:off x="6354763" y="4179888"/>
            <a:ext cx="0" cy="381000"/>
          </a:xfrm>
          <a:prstGeom prst="line">
            <a:avLst/>
          </a:prstGeom>
          <a:noFill/>
          <a:ln w="50800">
            <a:solidFill>
              <a:schemeClr val="accent1"/>
            </a:solidFill>
            <a:round/>
            <a:headEnd/>
            <a:tailEnd/>
          </a:ln>
        </p:spPr>
        <p:txBody>
          <a:bodyPr wrap="none" anchor="ctr"/>
          <a:lstStyle/>
          <a:p>
            <a:endParaRPr lang="el-GR"/>
          </a:p>
        </p:txBody>
      </p:sp>
      <p:sp>
        <p:nvSpPr>
          <p:cNvPr id="33864" name="Line 1096"/>
          <p:cNvSpPr>
            <a:spLocks noChangeShapeType="1"/>
          </p:cNvSpPr>
          <p:nvPr/>
        </p:nvSpPr>
        <p:spPr bwMode="auto">
          <a:xfrm flipV="1">
            <a:off x="7835900" y="3032125"/>
            <a:ext cx="457200" cy="304800"/>
          </a:xfrm>
          <a:prstGeom prst="line">
            <a:avLst/>
          </a:prstGeom>
          <a:noFill/>
          <a:ln w="50800">
            <a:solidFill>
              <a:schemeClr val="accent1"/>
            </a:solidFill>
            <a:round/>
            <a:headEnd/>
            <a:tailEnd/>
          </a:ln>
        </p:spPr>
        <p:txBody>
          <a:bodyPr wrap="none" anchor="ctr"/>
          <a:lstStyle/>
          <a:p>
            <a:endParaRPr lang="el-GR"/>
          </a:p>
        </p:txBody>
      </p:sp>
      <p:sp>
        <p:nvSpPr>
          <p:cNvPr id="33865" name="Line 1097"/>
          <p:cNvSpPr>
            <a:spLocks noChangeShapeType="1"/>
          </p:cNvSpPr>
          <p:nvPr/>
        </p:nvSpPr>
        <p:spPr bwMode="auto">
          <a:xfrm flipH="1" flipV="1">
            <a:off x="7986713" y="2498725"/>
            <a:ext cx="306387" cy="381000"/>
          </a:xfrm>
          <a:prstGeom prst="line">
            <a:avLst/>
          </a:prstGeom>
          <a:noFill/>
          <a:ln w="50800">
            <a:solidFill>
              <a:schemeClr val="accent1"/>
            </a:solidFill>
            <a:round/>
            <a:headEnd/>
            <a:tailEnd/>
          </a:ln>
        </p:spPr>
        <p:txBody>
          <a:bodyPr wrap="none" anchor="ctr"/>
          <a:lstStyle/>
          <a:p>
            <a:endParaRPr lang="el-GR"/>
          </a:p>
        </p:txBody>
      </p:sp>
      <p:sp>
        <p:nvSpPr>
          <p:cNvPr id="33866" name="Line 1098"/>
          <p:cNvSpPr>
            <a:spLocks noChangeShapeType="1"/>
          </p:cNvSpPr>
          <p:nvPr/>
        </p:nvSpPr>
        <p:spPr bwMode="auto">
          <a:xfrm flipH="1">
            <a:off x="7454900" y="2498725"/>
            <a:ext cx="531813" cy="152400"/>
          </a:xfrm>
          <a:prstGeom prst="line">
            <a:avLst/>
          </a:prstGeom>
          <a:noFill/>
          <a:ln w="50800">
            <a:solidFill>
              <a:schemeClr val="accent1"/>
            </a:solidFill>
            <a:round/>
            <a:headEnd/>
            <a:tailEnd/>
          </a:ln>
        </p:spPr>
        <p:txBody>
          <a:bodyPr wrap="none" anchor="ctr"/>
          <a:lstStyle/>
          <a:p>
            <a:endParaRPr lang="el-GR"/>
          </a:p>
        </p:txBody>
      </p:sp>
      <p:sp>
        <p:nvSpPr>
          <p:cNvPr id="33867" name="Line 1099"/>
          <p:cNvSpPr>
            <a:spLocks noChangeShapeType="1"/>
          </p:cNvSpPr>
          <p:nvPr/>
        </p:nvSpPr>
        <p:spPr bwMode="auto">
          <a:xfrm>
            <a:off x="7454900" y="2651125"/>
            <a:ext cx="0" cy="381000"/>
          </a:xfrm>
          <a:prstGeom prst="line">
            <a:avLst/>
          </a:prstGeom>
          <a:noFill/>
          <a:ln w="50800">
            <a:solidFill>
              <a:schemeClr val="accent1"/>
            </a:solidFill>
            <a:round/>
            <a:headEnd/>
            <a:tailEnd/>
          </a:ln>
        </p:spPr>
        <p:txBody>
          <a:bodyPr wrap="none" anchor="ctr"/>
          <a:lstStyle/>
          <a:p>
            <a:endParaRPr lang="el-GR"/>
          </a:p>
        </p:txBody>
      </p:sp>
      <p:sp>
        <p:nvSpPr>
          <p:cNvPr id="33868" name="Line 1100"/>
          <p:cNvSpPr>
            <a:spLocks noChangeShapeType="1"/>
          </p:cNvSpPr>
          <p:nvPr/>
        </p:nvSpPr>
        <p:spPr bwMode="auto">
          <a:xfrm>
            <a:off x="7454900" y="3032125"/>
            <a:ext cx="381000" cy="228600"/>
          </a:xfrm>
          <a:prstGeom prst="line">
            <a:avLst/>
          </a:prstGeom>
          <a:noFill/>
          <a:ln w="50800">
            <a:solidFill>
              <a:schemeClr val="accent1"/>
            </a:solidFill>
            <a:prstDash val="sysDot"/>
            <a:round/>
            <a:headEnd/>
            <a:tailEnd/>
          </a:ln>
        </p:spPr>
        <p:txBody>
          <a:bodyPr wrap="none" anchor="ctr"/>
          <a:lstStyle/>
          <a:p>
            <a:endParaRPr lang="el-GR"/>
          </a:p>
        </p:txBody>
      </p:sp>
      <p:sp>
        <p:nvSpPr>
          <p:cNvPr id="33869" name="Text Box 1101"/>
          <p:cNvSpPr txBox="1">
            <a:spLocks noChangeArrowheads="1"/>
          </p:cNvSpPr>
          <p:nvPr/>
        </p:nvSpPr>
        <p:spPr bwMode="auto">
          <a:xfrm>
            <a:off x="8062913" y="2722563"/>
            <a:ext cx="452437" cy="588962"/>
          </a:xfrm>
          <a:prstGeom prst="rect">
            <a:avLst/>
          </a:prstGeom>
          <a:no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33870" name="Line 1102"/>
          <p:cNvSpPr>
            <a:spLocks noChangeShapeType="1"/>
          </p:cNvSpPr>
          <p:nvPr/>
        </p:nvSpPr>
        <p:spPr bwMode="auto">
          <a:xfrm flipV="1">
            <a:off x="7912100" y="2193925"/>
            <a:ext cx="150813" cy="304800"/>
          </a:xfrm>
          <a:prstGeom prst="line">
            <a:avLst/>
          </a:prstGeom>
          <a:noFill/>
          <a:ln w="50800">
            <a:solidFill>
              <a:schemeClr val="accent1"/>
            </a:solidFill>
            <a:round/>
            <a:headEnd/>
            <a:tailEnd/>
          </a:ln>
        </p:spPr>
        <p:txBody>
          <a:bodyPr wrap="none" anchor="ctr"/>
          <a:lstStyle/>
          <a:p>
            <a:endParaRPr lang="el-GR"/>
          </a:p>
        </p:txBody>
      </p:sp>
      <p:sp>
        <p:nvSpPr>
          <p:cNvPr id="33871" name="Line 1103"/>
          <p:cNvSpPr>
            <a:spLocks noChangeShapeType="1"/>
          </p:cNvSpPr>
          <p:nvPr/>
        </p:nvSpPr>
        <p:spPr bwMode="auto">
          <a:xfrm flipV="1">
            <a:off x="8034338" y="2241550"/>
            <a:ext cx="153987" cy="304800"/>
          </a:xfrm>
          <a:prstGeom prst="line">
            <a:avLst/>
          </a:prstGeom>
          <a:noFill/>
          <a:ln w="50800">
            <a:solidFill>
              <a:schemeClr val="accent1"/>
            </a:solidFill>
            <a:round/>
            <a:headEnd/>
            <a:tailEnd/>
          </a:ln>
        </p:spPr>
        <p:txBody>
          <a:bodyPr wrap="none" anchor="ctr"/>
          <a:lstStyle/>
          <a:p>
            <a:endParaRPr lang="el-GR"/>
          </a:p>
        </p:txBody>
      </p:sp>
      <p:sp>
        <p:nvSpPr>
          <p:cNvPr id="33872" name="Text Box 1104"/>
          <p:cNvSpPr txBox="1">
            <a:spLocks noChangeArrowheads="1"/>
          </p:cNvSpPr>
          <p:nvPr/>
        </p:nvSpPr>
        <p:spPr bwMode="auto">
          <a:xfrm>
            <a:off x="7981950" y="1865313"/>
            <a:ext cx="452438" cy="588962"/>
          </a:xfrm>
          <a:prstGeom prst="rect">
            <a:avLst/>
          </a:prstGeom>
          <a:noFill/>
          <a:ln w="9525">
            <a:solidFill>
              <a:schemeClr val="accent1"/>
            </a:solidFill>
            <a:miter lim="800000"/>
            <a:headEnd/>
            <a:tailEnd/>
          </a:ln>
        </p:spPr>
        <p:txBody>
          <a:bodyPr wrap="none" lIns="91429" tIns="45714" rIns="91429" bIns="45714">
            <a:spAutoFit/>
          </a:bodyPr>
          <a:lstStyle/>
          <a:p>
            <a:pPr eaLnBrk="0" hangingPunct="0"/>
            <a:r>
              <a:rPr lang="en-US" sz="3200" b="1">
                <a:solidFill>
                  <a:srgbClr val="FFFF00"/>
                </a:solidFill>
                <a:latin typeface="Arial Narrow" pitchFamily="34" charset="0"/>
              </a:rPr>
              <a:t>O</a:t>
            </a:r>
          </a:p>
        </p:txBody>
      </p:sp>
      <p:sp>
        <p:nvSpPr>
          <p:cNvPr id="60497" name="Line 1105"/>
          <p:cNvSpPr>
            <a:spLocks noChangeShapeType="1"/>
          </p:cNvSpPr>
          <p:nvPr/>
        </p:nvSpPr>
        <p:spPr bwMode="auto">
          <a:xfrm>
            <a:off x="8270875" y="3690938"/>
            <a:ext cx="554038" cy="268287"/>
          </a:xfrm>
          <a:prstGeom prst="line">
            <a:avLst/>
          </a:prstGeom>
          <a:noFill/>
          <a:ln w="50800">
            <a:solidFill>
              <a:srgbClr val="D40C11"/>
            </a:solidFill>
            <a:round/>
            <a:headEnd/>
            <a:tailEnd/>
          </a:ln>
        </p:spPr>
        <p:txBody>
          <a:bodyPr wrap="none" anchor="ctr"/>
          <a:lstStyle/>
          <a:p>
            <a:endParaRPr lang="el-GR"/>
          </a:p>
        </p:txBody>
      </p:sp>
      <p:sp>
        <p:nvSpPr>
          <p:cNvPr id="60498" name="Line 1106"/>
          <p:cNvSpPr>
            <a:spLocks noChangeShapeType="1"/>
          </p:cNvSpPr>
          <p:nvPr/>
        </p:nvSpPr>
        <p:spPr bwMode="auto">
          <a:xfrm flipV="1">
            <a:off x="8270875" y="3959225"/>
            <a:ext cx="554038" cy="268288"/>
          </a:xfrm>
          <a:prstGeom prst="line">
            <a:avLst/>
          </a:prstGeom>
          <a:noFill/>
          <a:ln w="50800">
            <a:solidFill>
              <a:srgbClr val="D40C11"/>
            </a:solidFill>
            <a:round/>
            <a:headEnd/>
            <a:tailEnd/>
          </a:ln>
        </p:spPr>
        <p:txBody>
          <a:bodyPr wrap="none" anchor="ctr"/>
          <a:lstStyle/>
          <a:p>
            <a:endParaRPr lang="el-GR"/>
          </a:p>
        </p:txBody>
      </p:sp>
      <p:sp>
        <p:nvSpPr>
          <p:cNvPr id="60499" name="Line 1107"/>
          <p:cNvSpPr>
            <a:spLocks noChangeShapeType="1"/>
          </p:cNvSpPr>
          <p:nvPr/>
        </p:nvSpPr>
        <p:spPr bwMode="auto">
          <a:xfrm flipH="1" flipV="1">
            <a:off x="7094538" y="5102225"/>
            <a:ext cx="138112" cy="538163"/>
          </a:xfrm>
          <a:prstGeom prst="line">
            <a:avLst/>
          </a:prstGeom>
          <a:noFill/>
          <a:ln w="50800">
            <a:solidFill>
              <a:schemeClr val="accent1"/>
            </a:solidFill>
            <a:round/>
            <a:headEnd/>
            <a:tailEnd/>
          </a:ln>
        </p:spPr>
        <p:txBody>
          <a:bodyPr wrap="none" anchor="ctr"/>
          <a:lstStyle/>
          <a:p>
            <a:endParaRPr lang="el-GR"/>
          </a:p>
        </p:txBody>
      </p:sp>
      <p:sp>
        <p:nvSpPr>
          <p:cNvPr id="60500" name="Line 1108"/>
          <p:cNvSpPr>
            <a:spLocks noChangeShapeType="1"/>
          </p:cNvSpPr>
          <p:nvPr/>
        </p:nvSpPr>
        <p:spPr bwMode="auto">
          <a:xfrm>
            <a:off x="6746875" y="5505450"/>
            <a:ext cx="485775" cy="134938"/>
          </a:xfrm>
          <a:prstGeom prst="line">
            <a:avLst/>
          </a:prstGeom>
          <a:noFill/>
          <a:ln w="50800">
            <a:solidFill>
              <a:schemeClr val="accent1"/>
            </a:solidFill>
            <a:round/>
            <a:headEnd/>
            <a:tailEnd/>
          </a:ln>
        </p:spPr>
        <p:txBody>
          <a:bodyPr wrap="none" anchor="ctr"/>
          <a:lstStyle/>
          <a:p>
            <a:endParaRPr lang="el-GR"/>
          </a:p>
        </p:txBody>
      </p:sp>
      <p:sp>
        <p:nvSpPr>
          <p:cNvPr id="33877" name="Text Box 1109"/>
          <p:cNvSpPr txBox="1">
            <a:spLocks noChangeArrowheads="1"/>
          </p:cNvSpPr>
          <p:nvPr/>
        </p:nvSpPr>
        <p:spPr bwMode="auto">
          <a:xfrm>
            <a:off x="5435600" y="692150"/>
            <a:ext cx="2970525" cy="636857"/>
          </a:xfrm>
          <a:prstGeom prst="rect">
            <a:avLst/>
          </a:prstGeom>
          <a:solidFill>
            <a:schemeClr val="bg1"/>
          </a:solidFill>
          <a:ln w="9525">
            <a:solidFill>
              <a:srgbClr val="FFFF00"/>
            </a:solidFill>
            <a:miter lim="800000"/>
            <a:headEnd/>
            <a:tailEnd/>
          </a:ln>
        </p:spPr>
        <p:txBody>
          <a:bodyPr wrap="none" lIns="82058" tIns="41029" rIns="82058" bIns="41029">
            <a:spAutoFit/>
          </a:bodyPr>
          <a:lstStyle/>
          <a:p>
            <a:pPr defTabSz="820738" eaLnBrk="0" hangingPunct="0"/>
            <a:r>
              <a:rPr lang="el-GR" sz="3600" dirty="0" err="1"/>
              <a:t>Δροσπιρενόνη</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500"/>
                                        </p:tgtEl>
                                        <p:attrNameLst>
                                          <p:attrName>style.visibility</p:attrName>
                                        </p:attrNameLst>
                                      </p:cBhvr>
                                      <p:to>
                                        <p:strVal val="visible"/>
                                      </p:to>
                                    </p:set>
                                    <p:animEffect transition="in" filter="dissolve">
                                      <p:cBhvr>
                                        <p:cTn id="7" dur="500"/>
                                        <p:tgtEl>
                                          <p:spTgt spid="6050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0499"/>
                                        </p:tgtEl>
                                        <p:attrNameLst>
                                          <p:attrName>style.visibility</p:attrName>
                                        </p:attrNameLst>
                                      </p:cBhvr>
                                      <p:to>
                                        <p:strVal val="visible"/>
                                      </p:to>
                                    </p:set>
                                    <p:animEffect transition="in" filter="dissolve">
                                      <p:cBhvr>
                                        <p:cTn id="11" dur="500"/>
                                        <p:tgtEl>
                                          <p:spTgt spid="6049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0497"/>
                                        </p:tgtEl>
                                        <p:attrNameLst>
                                          <p:attrName>style.visibility</p:attrName>
                                        </p:attrNameLst>
                                      </p:cBhvr>
                                      <p:to>
                                        <p:strVal val="visible"/>
                                      </p:to>
                                    </p:set>
                                    <p:animEffect transition="in" filter="dissolve">
                                      <p:cBhvr>
                                        <p:cTn id="15" dur="500"/>
                                        <p:tgtEl>
                                          <p:spTgt spid="6049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0498"/>
                                        </p:tgtEl>
                                        <p:attrNameLst>
                                          <p:attrName>style.visibility</p:attrName>
                                        </p:attrNameLst>
                                      </p:cBhvr>
                                      <p:to>
                                        <p:strVal val="visible"/>
                                      </p:to>
                                    </p:set>
                                    <p:animEffect transition="in" filter="dissolve">
                                      <p:cBhvr>
                                        <p:cTn id="19" dur="500"/>
                                        <p:tgtEl>
                                          <p:spTgt spid="6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97" grpId="0" animBg="1"/>
      <p:bldP spid="60498" grpId="0" animBg="1"/>
      <p:bldP spid="60499" grpId="0" animBg="1"/>
      <p:bldP spid="6050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solidFill>
            <a:schemeClr val="bg1"/>
          </a:solidFill>
        </p:spPr>
        <p:txBody>
          <a:bodyPr/>
          <a:lstStyle/>
          <a:p>
            <a:pPr eaLnBrk="1" hangingPunct="1"/>
            <a:r>
              <a:rPr lang="el-GR" sz="2800"/>
              <a:t>Αποτελέσματα της χρήσης </a:t>
            </a:r>
            <a:r>
              <a:rPr lang="en-US" sz="2800"/>
              <a:t>OCPs </a:t>
            </a:r>
            <a:r>
              <a:rPr lang="el-GR" sz="2800"/>
              <a:t>σε γυναίκες με </a:t>
            </a:r>
            <a:r>
              <a:rPr lang="en-US" sz="2800"/>
              <a:t>PCOS</a:t>
            </a:r>
            <a:endParaRPr lang="el-GR" sz="2800"/>
          </a:p>
        </p:txBody>
      </p:sp>
      <p:sp>
        <p:nvSpPr>
          <p:cNvPr id="84995" name="Text Box 3"/>
          <p:cNvSpPr txBox="1">
            <a:spLocks noChangeArrowheads="1"/>
          </p:cNvSpPr>
          <p:nvPr/>
        </p:nvSpPr>
        <p:spPr bwMode="auto">
          <a:xfrm>
            <a:off x="3203575" y="1628775"/>
            <a:ext cx="2160588" cy="457200"/>
          </a:xfrm>
          <a:prstGeom prst="rect">
            <a:avLst/>
          </a:prstGeom>
          <a:solidFill>
            <a:schemeClr val="accent2"/>
          </a:solidFill>
          <a:ln>
            <a:noFill/>
          </a:ln>
          <a:effectLst/>
        </p:spPr>
        <p:txBody>
          <a:bodyPr>
            <a:spAutoFit/>
          </a:bodyPr>
          <a:lstStyle/>
          <a:p>
            <a:pPr>
              <a:spcBef>
                <a:spcPct val="50000"/>
              </a:spcBef>
            </a:pPr>
            <a:r>
              <a:rPr lang="el-GR" sz="2400">
                <a:solidFill>
                  <a:schemeClr val="bg1"/>
                </a:solidFill>
                <a:latin typeface="+mn-lt"/>
              </a:rPr>
              <a:t>Υπερτρίχωση</a:t>
            </a:r>
          </a:p>
        </p:txBody>
      </p:sp>
      <p:sp>
        <p:nvSpPr>
          <p:cNvPr id="85016" name="Rectangle 24"/>
          <p:cNvSpPr>
            <a:spLocks noChangeArrowheads="1"/>
          </p:cNvSpPr>
          <p:nvPr/>
        </p:nvSpPr>
        <p:spPr bwMode="auto">
          <a:xfrm>
            <a:off x="3059113" y="594995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0" hangingPunct="0"/>
            <a:r>
              <a:rPr lang="en-US" sz="2000">
                <a:solidFill>
                  <a:schemeClr val="bg1"/>
                </a:solidFill>
              </a:rPr>
              <a:t>Deligeorgoglou, Kreatsas</a:t>
            </a:r>
            <a:endParaRPr lang="el-GR" sz="2000">
              <a:solidFill>
                <a:schemeClr val="bg1"/>
              </a:solidFill>
            </a:endParaRPr>
          </a:p>
        </p:txBody>
      </p:sp>
      <p:sp>
        <p:nvSpPr>
          <p:cNvPr id="85018" name="Text Box 26"/>
          <p:cNvSpPr txBox="1">
            <a:spLocks noChangeArrowheads="1"/>
          </p:cNvSpPr>
          <p:nvPr/>
        </p:nvSpPr>
        <p:spPr bwMode="auto">
          <a:xfrm>
            <a:off x="611188" y="2565400"/>
            <a:ext cx="7489825" cy="1785104"/>
          </a:xfrm>
          <a:prstGeom prst="rect">
            <a:avLst/>
          </a:prstGeom>
          <a:solidFill>
            <a:schemeClr val="bg1"/>
          </a:solidFill>
          <a:ln>
            <a:noFill/>
          </a:ln>
          <a:effectLst/>
        </p:spPr>
        <p:txBody>
          <a:bodyPr>
            <a:spAutoFit/>
          </a:bodyPr>
          <a:lstStyle/>
          <a:p>
            <a:pPr>
              <a:spcBef>
                <a:spcPct val="50000"/>
              </a:spcBef>
            </a:pPr>
            <a:r>
              <a:rPr lang="el-GR" sz="2000" dirty="0">
                <a:latin typeface="+mn-lt"/>
              </a:rPr>
              <a:t>Όλοι οι συνδυασμοί ΑΔ είναι αποτελεσματικοί στη θεραπεία της ακμής και της υπερτρίχωσης και πρέπει να είναι θεραπεία εκλογής στις γυναίκες που δεν έχουν αντενδείξεις.</a:t>
            </a:r>
          </a:p>
          <a:p>
            <a:pPr>
              <a:spcBef>
                <a:spcPct val="50000"/>
              </a:spcBef>
            </a:pPr>
            <a:r>
              <a:rPr lang="el-GR" sz="2000" dirty="0">
                <a:latin typeface="+mn-lt"/>
              </a:rPr>
              <a:t>Στη βαριά υπερτρίχωση μπορεί να </a:t>
            </a:r>
            <a:r>
              <a:rPr lang="el-GR" sz="2000" dirty="0" err="1">
                <a:latin typeface="+mn-lt"/>
              </a:rPr>
              <a:t>συνχορηγηθεί</a:t>
            </a:r>
            <a:r>
              <a:rPr lang="el-GR" sz="2000" dirty="0">
                <a:latin typeface="+mn-lt"/>
              </a:rPr>
              <a:t> και ένα </a:t>
            </a:r>
            <a:r>
              <a:rPr lang="el-GR" sz="2000" dirty="0" err="1">
                <a:latin typeface="+mn-lt"/>
              </a:rPr>
              <a:t>αντιανδρογόνο</a:t>
            </a:r>
            <a:r>
              <a:rPr lang="el-GR" sz="2000" dirty="0">
                <a:latin typeface="+mn-lt"/>
              </a:rPr>
              <a:t>.</a:t>
            </a:r>
          </a:p>
        </p:txBody>
      </p:sp>
    </p:spTree>
    <p:extLst>
      <p:ext uri="{BB962C8B-B14F-4D97-AF65-F5344CB8AC3E}">
        <p14:creationId xmlns:p14="http://schemas.microsoft.com/office/powerpoint/2010/main" xmlns="" val="304154143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764704"/>
            <a:ext cx="2592288" cy="523220"/>
          </a:xfrm>
          <a:prstGeom prst="rect">
            <a:avLst/>
          </a:prstGeom>
          <a:solidFill>
            <a:schemeClr val="bg1"/>
          </a:solidFill>
        </p:spPr>
        <p:txBody>
          <a:bodyPr wrap="square" rtlCol="0">
            <a:spAutoFit/>
          </a:bodyPr>
          <a:lstStyle/>
          <a:p>
            <a:r>
              <a:rPr lang="el-GR" sz="2800" dirty="0">
                <a:latin typeface="Arial" pitchFamily="34" charset="0"/>
                <a:cs typeface="Arial" pitchFamily="34" charset="0"/>
              </a:rPr>
              <a:t>Αντιανδρογόνα</a:t>
            </a:r>
          </a:p>
        </p:txBody>
      </p:sp>
      <p:sp>
        <p:nvSpPr>
          <p:cNvPr id="3" name="TextBox 2"/>
          <p:cNvSpPr txBox="1"/>
          <p:nvPr/>
        </p:nvSpPr>
        <p:spPr>
          <a:xfrm>
            <a:off x="3131840" y="2852936"/>
            <a:ext cx="2448272" cy="1323439"/>
          </a:xfrm>
          <a:prstGeom prst="rect">
            <a:avLst/>
          </a:prstGeom>
          <a:solidFill>
            <a:schemeClr val="bg1"/>
          </a:solidFill>
        </p:spPr>
        <p:txBody>
          <a:bodyPr wrap="square" rtlCol="0">
            <a:spAutoFit/>
          </a:bodyPr>
          <a:lstStyle/>
          <a:p>
            <a:r>
              <a:rPr lang="el-GR" sz="2000" dirty="0">
                <a:latin typeface="+mn-lt"/>
              </a:rPr>
              <a:t>Οξεική κυπροτερόνη</a:t>
            </a:r>
          </a:p>
          <a:p>
            <a:r>
              <a:rPr lang="el-GR" sz="2000" dirty="0">
                <a:latin typeface="+mn-lt"/>
              </a:rPr>
              <a:t>Σπιρονολακτόνη</a:t>
            </a:r>
          </a:p>
          <a:p>
            <a:r>
              <a:rPr lang="el-GR" sz="2000" dirty="0">
                <a:latin typeface="+mn-lt"/>
              </a:rPr>
              <a:t>Φλουταμίδη</a:t>
            </a:r>
          </a:p>
          <a:p>
            <a:r>
              <a:rPr lang="el-GR" sz="2000" dirty="0">
                <a:latin typeface="+mn-lt"/>
              </a:rPr>
              <a:t>Φιναστερίδη</a:t>
            </a:r>
          </a:p>
        </p:txBody>
      </p:sp>
    </p:spTree>
    <p:extLst>
      <p:ext uri="{BB962C8B-B14F-4D97-AF65-F5344CB8AC3E}">
        <p14:creationId xmlns:p14="http://schemas.microsoft.com/office/powerpoint/2010/main" xmlns="" val="290100592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chemeClr val="bg1"/>
          </a:solidFill>
        </p:spPr>
        <p:txBody>
          <a:bodyPr/>
          <a:lstStyle/>
          <a:p>
            <a:pPr eaLnBrk="1" hangingPunct="1"/>
            <a:r>
              <a:rPr lang="el-GR" sz="3200" smtClean="0"/>
              <a:t>Αποτελέσματα της χρήσης </a:t>
            </a:r>
            <a:r>
              <a:rPr lang="en-US" sz="3200" smtClean="0"/>
              <a:t>OCPs </a:t>
            </a:r>
            <a:r>
              <a:rPr lang="el-GR" sz="3200" smtClean="0"/>
              <a:t>σε γυναίκες με </a:t>
            </a:r>
            <a:r>
              <a:rPr lang="en-US" sz="3200" smtClean="0"/>
              <a:t>PCOS</a:t>
            </a:r>
            <a:endParaRPr lang="el-GR" sz="3200" smtClean="0"/>
          </a:p>
        </p:txBody>
      </p:sp>
      <p:sp>
        <p:nvSpPr>
          <p:cNvPr id="34819" name="Rectangle 3"/>
          <p:cNvSpPr>
            <a:spLocks noGrp="1" noChangeArrowheads="1"/>
          </p:cNvSpPr>
          <p:nvPr>
            <p:ph type="body" idx="1"/>
          </p:nvPr>
        </p:nvSpPr>
        <p:spPr>
          <a:xfrm>
            <a:off x="457200" y="1600200"/>
            <a:ext cx="8507413" cy="4997450"/>
          </a:xfrm>
          <a:solidFill>
            <a:schemeClr val="bg1"/>
          </a:solidFill>
        </p:spPr>
        <p:txBody>
          <a:bodyPr/>
          <a:lstStyle/>
          <a:p>
            <a:pPr eaLnBrk="1" hangingPunct="1">
              <a:lnSpc>
                <a:spcPct val="90000"/>
              </a:lnSpc>
              <a:buFont typeface="Wingdings" pitchFamily="2" charset="2"/>
              <a:buChar char="§"/>
            </a:pPr>
            <a:r>
              <a:rPr lang="el-GR" sz="2400" smtClean="0"/>
              <a:t>Τακτικοί εμμηνορρυσιακοί κύκλοι</a:t>
            </a:r>
          </a:p>
          <a:p>
            <a:pPr eaLnBrk="1" hangingPunct="1">
              <a:lnSpc>
                <a:spcPct val="90000"/>
              </a:lnSpc>
              <a:buFont typeface="Wingdings" pitchFamily="2" charset="2"/>
              <a:buChar char="§"/>
            </a:pPr>
            <a:r>
              <a:rPr lang="el-GR" sz="2400" smtClean="0"/>
              <a:t>Προστασία του ενδομητρίου από υπερπλασία και </a:t>
            </a:r>
            <a:r>
              <a:rPr lang="en-US" sz="2400" smtClean="0"/>
              <a:t>ca</a:t>
            </a:r>
            <a:endParaRPr lang="el-GR" sz="2400" smtClean="0"/>
          </a:p>
          <a:p>
            <a:pPr eaLnBrk="1" hangingPunct="1">
              <a:lnSpc>
                <a:spcPct val="90000"/>
              </a:lnSpc>
              <a:buFont typeface="Wingdings" pitchFamily="2" charset="2"/>
              <a:buChar char="§"/>
            </a:pPr>
            <a:r>
              <a:rPr lang="el-GR" sz="2400" smtClean="0"/>
              <a:t>Βελτίωση των συμπτωμάτων υπερανδρογοναιμίας</a:t>
            </a:r>
            <a:r>
              <a:rPr lang="en-US" sz="2400" smtClean="0"/>
              <a:t>:</a:t>
            </a:r>
          </a:p>
          <a:p>
            <a:pPr eaLnBrk="1" hangingPunct="1">
              <a:lnSpc>
                <a:spcPct val="90000"/>
              </a:lnSpc>
              <a:buFontTx/>
              <a:buNone/>
            </a:pPr>
            <a:r>
              <a:rPr lang="en-US" sz="2400" smtClean="0"/>
              <a:t>   1</a:t>
            </a:r>
            <a:r>
              <a:rPr lang="el-GR" sz="2400" smtClean="0"/>
              <a:t>. Υποχώρηση της ακμής μετά από 3-6 μήνες θεραπείας.</a:t>
            </a:r>
          </a:p>
          <a:p>
            <a:pPr eaLnBrk="1" hangingPunct="1">
              <a:lnSpc>
                <a:spcPct val="90000"/>
              </a:lnSpc>
              <a:buFontTx/>
              <a:buNone/>
            </a:pPr>
            <a:r>
              <a:rPr lang="el-GR" sz="2400" smtClean="0"/>
              <a:t>   2. Βελτίωση της υπερτρίχωσης μετά από 6-9 μήνες </a:t>
            </a:r>
            <a:r>
              <a:rPr lang="en-US" sz="2400" smtClean="0"/>
              <a:t>  </a:t>
            </a:r>
          </a:p>
          <a:p>
            <a:pPr eaLnBrk="1" hangingPunct="1">
              <a:lnSpc>
                <a:spcPct val="90000"/>
              </a:lnSpc>
              <a:buFontTx/>
              <a:buNone/>
            </a:pPr>
            <a:r>
              <a:rPr lang="en-US" sz="2400" smtClean="0"/>
              <a:t>       </a:t>
            </a:r>
            <a:r>
              <a:rPr lang="el-GR" sz="2400" smtClean="0"/>
              <a:t>θεραπείας.  </a:t>
            </a:r>
          </a:p>
          <a:p>
            <a:pPr eaLnBrk="1" hangingPunct="1">
              <a:lnSpc>
                <a:spcPct val="90000"/>
              </a:lnSpc>
              <a:buFontTx/>
              <a:buNone/>
            </a:pPr>
            <a:r>
              <a:rPr lang="el-GR" sz="2400" smtClean="0"/>
              <a:t>   3. Βελτίωση της αλωπεκίας (</a:t>
            </a:r>
            <a:r>
              <a:rPr lang="en-US" sz="2400" smtClean="0"/>
              <a:t>OCPs </a:t>
            </a:r>
            <a:r>
              <a:rPr lang="el-GR" sz="2400" smtClean="0"/>
              <a:t>που περιέχουν οξειική </a:t>
            </a:r>
            <a:r>
              <a:rPr lang="en-US" sz="2400" smtClean="0"/>
              <a:t>  </a:t>
            </a:r>
          </a:p>
          <a:p>
            <a:pPr eaLnBrk="1" hangingPunct="1">
              <a:lnSpc>
                <a:spcPct val="90000"/>
              </a:lnSpc>
              <a:buFontTx/>
              <a:buNone/>
            </a:pPr>
            <a:r>
              <a:rPr lang="en-US" sz="2400" smtClean="0"/>
              <a:t>       </a:t>
            </a:r>
            <a:r>
              <a:rPr lang="el-GR" sz="2400" smtClean="0"/>
              <a:t>κυπροτερόνη)</a:t>
            </a:r>
          </a:p>
          <a:p>
            <a:pPr eaLnBrk="1" hangingPunct="1">
              <a:lnSpc>
                <a:spcPct val="90000"/>
              </a:lnSpc>
              <a:buFont typeface="Wingdings" pitchFamily="2" charset="2"/>
              <a:buChar char="§"/>
            </a:pPr>
            <a:r>
              <a:rPr lang="el-GR" sz="2400" smtClean="0"/>
              <a:t>Μείωση του όγκου των ωοθηκών και της επίπτωσης των ωοθηκικών κύστεων.</a:t>
            </a:r>
            <a:endParaRPr lang="en-US" sz="2400" smtClean="0"/>
          </a:p>
          <a:p>
            <a:pPr eaLnBrk="1" hangingPunct="1">
              <a:lnSpc>
                <a:spcPct val="90000"/>
              </a:lnSpc>
              <a:buFont typeface="Wingdings" pitchFamily="2" charset="2"/>
              <a:buChar char="§"/>
            </a:pPr>
            <a:r>
              <a:rPr lang="el-GR" sz="2400" smtClean="0"/>
              <a:t>Αποφυγή των δυσλειτουργικών ανωοθυλακιορρηκτικών αιμορραγιών</a:t>
            </a:r>
          </a:p>
          <a:p>
            <a:pPr eaLnBrk="1" hangingPunct="1">
              <a:lnSpc>
                <a:spcPct val="90000"/>
              </a:lnSpc>
              <a:buFont typeface="Wingdings" pitchFamily="2" charset="2"/>
              <a:buChar char="§"/>
            </a:pPr>
            <a:endParaRPr lang="el-GR" sz="2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r>
              <a:rPr lang="el-GR"/>
              <a:t>ΟΡΙΣΜΟΣ </a:t>
            </a:r>
            <a:r>
              <a:rPr lang="en-US"/>
              <a:t>PCOS</a:t>
            </a:r>
            <a:endParaRPr lang="el-GR"/>
          </a:p>
        </p:txBody>
      </p:sp>
      <p:sp>
        <p:nvSpPr>
          <p:cNvPr id="83971" name="Rectangle 1027"/>
          <p:cNvSpPr>
            <a:spLocks noGrp="1" noChangeArrowheads="1"/>
          </p:cNvSpPr>
          <p:nvPr>
            <p:ph type="body" idx="1"/>
          </p:nvPr>
        </p:nvSpPr>
        <p:spPr/>
        <p:txBody>
          <a:bodyPr/>
          <a:lstStyle/>
          <a:p>
            <a:pPr>
              <a:lnSpc>
                <a:spcPct val="120000"/>
              </a:lnSpc>
              <a:buFont typeface="Wingdings" pitchFamily="2" charset="2"/>
              <a:buNone/>
            </a:pPr>
            <a:r>
              <a:rPr lang="el-GR"/>
              <a:t>(α) Όλιγο-</a:t>
            </a:r>
            <a:r>
              <a:rPr lang="en-US"/>
              <a:t> </a:t>
            </a:r>
            <a:r>
              <a:rPr lang="el-GR"/>
              <a:t>ή ανωοθυλακιορρηξία </a:t>
            </a:r>
          </a:p>
          <a:p>
            <a:pPr>
              <a:lnSpc>
                <a:spcPct val="120000"/>
              </a:lnSpc>
              <a:buFont typeface="Wingdings" pitchFamily="2" charset="2"/>
              <a:buNone/>
            </a:pPr>
            <a:r>
              <a:rPr lang="el-GR"/>
              <a:t>(β) Κλινικά ή και βιοχημικά σημεία  </a:t>
            </a:r>
          </a:p>
          <a:p>
            <a:pPr>
              <a:lnSpc>
                <a:spcPct val="120000"/>
              </a:lnSpc>
              <a:buFont typeface="Wingdings" pitchFamily="2" charset="2"/>
              <a:buNone/>
            </a:pPr>
            <a:r>
              <a:rPr lang="el-GR"/>
              <a:t>     υπερανδρογοναιμίας</a:t>
            </a:r>
          </a:p>
          <a:p>
            <a:pPr>
              <a:lnSpc>
                <a:spcPct val="120000"/>
              </a:lnSpc>
              <a:buFont typeface="Wingdings" pitchFamily="2" charset="2"/>
              <a:buNone/>
            </a:pPr>
            <a:r>
              <a:rPr lang="el-GR"/>
              <a:t>(γ) Πολυκυστική μορφολογία ωοθηκών</a:t>
            </a:r>
          </a:p>
          <a:p>
            <a:pPr>
              <a:lnSpc>
                <a:spcPct val="120000"/>
              </a:lnSpc>
            </a:pPr>
            <a:r>
              <a:rPr lang="el-GR"/>
              <a:t>Αποκλεισμός άλλων γνωστών διαταραχών που προκαλούν υπερανδρογοναιμία</a:t>
            </a:r>
          </a:p>
          <a:p>
            <a:pPr>
              <a:lnSpc>
                <a:spcPct val="120000"/>
              </a:lnSpc>
              <a:buFont typeface="Wingdings" pitchFamily="2" charset="2"/>
              <a:buNone/>
            </a:pPr>
            <a:endParaRPr lang="el-GR"/>
          </a:p>
          <a:p>
            <a:endParaRPr lang="el-GR"/>
          </a:p>
        </p:txBody>
      </p:sp>
      <p:sp>
        <p:nvSpPr>
          <p:cNvPr id="83972" name="Text Box 1028"/>
          <p:cNvSpPr txBox="1">
            <a:spLocks noChangeArrowheads="1"/>
          </p:cNvSpPr>
          <p:nvPr/>
        </p:nvSpPr>
        <p:spPr bwMode="auto">
          <a:xfrm>
            <a:off x="5596467" y="6165851"/>
            <a:ext cx="2980267" cy="366713"/>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Fertil Steril 2004; 81: 19</a:t>
            </a:r>
            <a:endParaRPr lang="el-GR">
              <a:latin typeface="Arial"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3276600" y="188913"/>
            <a:ext cx="2374900" cy="579437"/>
          </a:xfrm>
          <a:prstGeom prst="rect">
            <a:avLst/>
          </a:prstGeom>
          <a:solidFill>
            <a:schemeClr val="bg1"/>
          </a:solidFill>
          <a:ln w="9525">
            <a:noFill/>
            <a:miter lim="800000"/>
            <a:headEnd/>
            <a:tailEnd/>
          </a:ln>
          <a:effectLst/>
        </p:spPr>
        <p:txBody>
          <a:bodyPr>
            <a:spAutoFit/>
          </a:bodyPr>
          <a:lstStyle/>
          <a:p>
            <a:pPr>
              <a:spcBef>
                <a:spcPct val="50000"/>
              </a:spcBef>
            </a:pPr>
            <a:r>
              <a:rPr lang="el-GR" sz="3200"/>
              <a:t>Μετφορμίνη</a:t>
            </a:r>
          </a:p>
        </p:txBody>
      </p:sp>
      <p:sp>
        <p:nvSpPr>
          <p:cNvPr id="50180" name="Text Box 4"/>
          <p:cNvSpPr txBox="1">
            <a:spLocks noChangeArrowheads="1"/>
          </p:cNvSpPr>
          <p:nvPr/>
        </p:nvSpPr>
        <p:spPr bwMode="auto">
          <a:xfrm>
            <a:off x="323850" y="1125538"/>
            <a:ext cx="8424863" cy="2691186"/>
          </a:xfrm>
          <a:prstGeom prst="rect">
            <a:avLst/>
          </a:prstGeom>
          <a:solidFill>
            <a:schemeClr val="bg1"/>
          </a:solidFill>
          <a:ln w="9525">
            <a:noFill/>
            <a:miter lim="800000"/>
            <a:headEnd/>
            <a:tailEnd/>
          </a:ln>
        </p:spPr>
        <p:txBody>
          <a:bodyPr>
            <a:spAutoFit/>
          </a:bodyPr>
          <a:lstStyle/>
          <a:p>
            <a:pPr>
              <a:lnSpc>
                <a:spcPct val="70000"/>
              </a:lnSpc>
              <a:spcBef>
                <a:spcPct val="50000"/>
              </a:spcBef>
            </a:pPr>
            <a:endParaRPr lang="el-GR" sz="1000"/>
          </a:p>
          <a:p>
            <a:pPr>
              <a:lnSpc>
                <a:spcPct val="70000"/>
              </a:lnSpc>
              <a:spcBef>
                <a:spcPct val="50000"/>
              </a:spcBef>
            </a:pPr>
            <a:r>
              <a:rPr lang="el-GR" sz="2400"/>
              <a:t>ενδοκρινολογικά</a:t>
            </a:r>
            <a:r>
              <a:rPr lang="it-IT" sz="2400"/>
              <a:t>: </a:t>
            </a:r>
            <a:r>
              <a:rPr lang="el-GR" sz="2400"/>
              <a:t>μείωση δραστηριότητας ωοθηκικού </a:t>
            </a:r>
          </a:p>
          <a:p>
            <a:pPr>
              <a:lnSpc>
                <a:spcPct val="70000"/>
              </a:lnSpc>
              <a:spcBef>
                <a:spcPct val="50000"/>
              </a:spcBef>
            </a:pPr>
            <a:r>
              <a:rPr lang="it-IT" sz="2400"/>
              <a:t> </a:t>
            </a:r>
            <a:r>
              <a:rPr lang="el-GR" sz="2400"/>
              <a:t>    </a:t>
            </a:r>
            <a:r>
              <a:rPr lang="it-IT" sz="2400"/>
              <a:t>P450c17  </a:t>
            </a:r>
            <a:r>
              <a:rPr lang="el-GR" sz="2400"/>
              <a:t>το οποίο διεγείρεται από την υπερινσουλιναιμία</a:t>
            </a:r>
            <a:endParaRPr lang="it-IT" sz="2400"/>
          </a:p>
          <a:p>
            <a:pPr>
              <a:lnSpc>
                <a:spcPct val="70000"/>
              </a:lnSpc>
              <a:spcBef>
                <a:spcPct val="50000"/>
              </a:spcBef>
              <a:buFont typeface="Wingdings 3" pitchFamily="18" charset="2"/>
              <a:buNone/>
            </a:pPr>
            <a:r>
              <a:rPr lang="it-IT" sz="2400">
                <a:sym typeface="Wingdings 3" pitchFamily="18" charset="2"/>
              </a:rPr>
              <a:t>       </a:t>
            </a:r>
            <a:r>
              <a:rPr lang="el-GR" sz="2400">
                <a:sym typeface="Wingdings 3" pitchFamily="18" charset="2"/>
              </a:rPr>
              <a:t>        βελτίωση υπερανδρογοναιμίας</a:t>
            </a:r>
            <a:r>
              <a:rPr lang="it-IT">
                <a:sym typeface="Wingdings 3" pitchFamily="18" charset="2"/>
              </a:rPr>
              <a:t>        (Nestler et </a:t>
            </a:r>
            <a:r>
              <a:rPr lang="el-GR">
                <a:sym typeface="Wingdings 3" pitchFamily="18" charset="2"/>
              </a:rPr>
              <a:t>α</a:t>
            </a:r>
            <a:r>
              <a:rPr lang="it-IT">
                <a:sym typeface="Wingdings 3" pitchFamily="18" charset="2"/>
              </a:rPr>
              <a:t>l</a:t>
            </a:r>
            <a:r>
              <a:rPr lang="el-GR">
                <a:sym typeface="Wingdings 3" pitchFamily="18" charset="2"/>
              </a:rPr>
              <a:t>.</a:t>
            </a:r>
            <a:r>
              <a:rPr lang="it-IT">
                <a:sym typeface="Wingdings 3" pitchFamily="18" charset="2"/>
              </a:rPr>
              <a:t>, 1992)</a:t>
            </a:r>
          </a:p>
          <a:p>
            <a:pPr>
              <a:lnSpc>
                <a:spcPct val="70000"/>
              </a:lnSpc>
              <a:spcBef>
                <a:spcPct val="50000"/>
              </a:spcBef>
              <a:buFont typeface="Wingdings 3" pitchFamily="18" charset="2"/>
              <a:buNone/>
            </a:pPr>
            <a:r>
              <a:rPr lang="el-GR" sz="2400"/>
              <a:t>μεταβολικά</a:t>
            </a:r>
            <a:r>
              <a:rPr lang="en-GB" sz="2400"/>
              <a:t> : </a:t>
            </a:r>
            <a:r>
              <a:rPr lang="el-GR" sz="2400"/>
              <a:t>μείωση του σπλαχνικού λίπους και</a:t>
            </a:r>
            <a:r>
              <a:rPr lang="en-GB" sz="2400"/>
              <a:t> </a:t>
            </a:r>
          </a:p>
          <a:p>
            <a:pPr>
              <a:lnSpc>
                <a:spcPct val="70000"/>
              </a:lnSpc>
              <a:spcBef>
                <a:spcPct val="50000"/>
              </a:spcBef>
              <a:buFont typeface="Wingdings 3" pitchFamily="18" charset="2"/>
              <a:buNone/>
            </a:pPr>
            <a:r>
              <a:rPr lang="en-GB" sz="2400"/>
              <a:t>       </a:t>
            </a:r>
            <a:r>
              <a:rPr lang="el-GR" sz="2400"/>
              <a:t>βελτίωση στην κατανομή λίπους στο σώμα</a:t>
            </a:r>
            <a:r>
              <a:rPr lang="en-GB" sz="2400"/>
              <a:t>				                                                            </a:t>
            </a:r>
            <a:r>
              <a:rPr lang="en-GB"/>
              <a:t>(Kay et </a:t>
            </a:r>
            <a:r>
              <a:rPr lang="el-GR"/>
              <a:t>α</a:t>
            </a:r>
            <a:r>
              <a:rPr lang="en-GB"/>
              <a:t>l</a:t>
            </a:r>
            <a:r>
              <a:rPr lang="el-GR"/>
              <a:t>.</a:t>
            </a:r>
            <a:r>
              <a:rPr lang="en-GB"/>
              <a:t>, 2001)</a:t>
            </a:r>
            <a:endParaRPr lang="en-GB" sz="2400"/>
          </a:p>
        </p:txBody>
      </p:sp>
      <p:sp>
        <p:nvSpPr>
          <p:cNvPr id="50179" name="Text Box 3"/>
          <p:cNvSpPr txBox="1">
            <a:spLocks noChangeArrowheads="1"/>
          </p:cNvSpPr>
          <p:nvPr/>
        </p:nvSpPr>
        <p:spPr bwMode="auto">
          <a:xfrm>
            <a:off x="2555875" y="3857625"/>
            <a:ext cx="6375400" cy="3000375"/>
          </a:xfrm>
          <a:prstGeom prst="roundRect">
            <a:avLst/>
          </a:prstGeom>
          <a:noFill/>
          <a:ln w="76200">
            <a:solidFill>
              <a:schemeClr val="accent2"/>
            </a:solidFill>
            <a:miter lim="800000"/>
            <a:headEnd/>
            <a:tailEnd/>
          </a:ln>
          <a:effectLst/>
        </p:spPr>
        <p:txBody>
          <a:bodyPr>
            <a:spAutoFit/>
          </a:bodyPr>
          <a:lstStyle/>
          <a:p>
            <a:pPr>
              <a:spcBef>
                <a:spcPct val="50000"/>
              </a:spcBef>
              <a:buFont typeface="Symbol" pitchFamily="18" charset="2"/>
              <a:buChar char="¯"/>
              <a:defRPr/>
            </a:pPr>
            <a:r>
              <a:rPr lang="it-IT" sz="2400">
                <a:latin typeface="+mn-lt"/>
                <a:sym typeface="Symbol" pitchFamily="18" charset="2"/>
              </a:rPr>
              <a:t> </a:t>
            </a:r>
            <a:r>
              <a:rPr lang="el-GR" sz="2400">
                <a:latin typeface="+mn-lt"/>
                <a:sym typeface="Symbol" pitchFamily="18" charset="2"/>
              </a:rPr>
              <a:t>πηλίκου</a:t>
            </a:r>
            <a:r>
              <a:rPr lang="it-IT" sz="2400">
                <a:latin typeface="+mn-lt"/>
                <a:sym typeface="Symbol" pitchFamily="18" charset="2"/>
              </a:rPr>
              <a:t> LH/FSH</a:t>
            </a:r>
            <a:endParaRPr lang="it-IT" sz="2400">
              <a:solidFill>
                <a:srgbClr val="FF0000"/>
              </a:solidFill>
              <a:latin typeface="+mn-lt"/>
              <a:sym typeface="Symbol" pitchFamily="18" charset="2"/>
            </a:endParaRPr>
          </a:p>
          <a:p>
            <a:pPr>
              <a:spcBef>
                <a:spcPct val="50000"/>
              </a:spcBef>
              <a:buFont typeface="Symbol" pitchFamily="18" charset="2"/>
              <a:buChar char="¯"/>
              <a:defRPr/>
            </a:pPr>
            <a:r>
              <a:rPr lang="it-IT" sz="2400">
                <a:solidFill>
                  <a:srgbClr val="FF0000"/>
                </a:solidFill>
                <a:latin typeface="+mn-lt"/>
                <a:sym typeface="Symbol" pitchFamily="18" charset="2"/>
              </a:rPr>
              <a:t> </a:t>
            </a:r>
            <a:r>
              <a:rPr lang="el-GR" sz="2400">
                <a:solidFill>
                  <a:srgbClr val="FF0000"/>
                </a:solidFill>
                <a:latin typeface="+mn-lt"/>
                <a:sym typeface="Symbol" pitchFamily="18" charset="2"/>
              </a:rPr>
              <a:t>επιπέδων</a:t>
            </a:r>
            <a:r>
              <a:rPr lang="it-IT" sz="2400">
                <a:solidFill>
                  <a:srgbClr val="FF0000"/>
                </a:solidFill>
                <a:latin typeface="+mn-lt"/>
                <a:sym typeface="Symbol" pitchFamily="18" charset="2"/>
              </a:rPr>
              <a:t> Testosterone, DHEAS, </a:t>
            </a:r>
            <a:endParaRPr lang="el-GR" sz="2400">
              <a:solidFill>
                <a:srgbClr val="FF0000"/>
              </a:solidFill>
              <a:latin typeface="+mn-lt"/>
              <a:sym typeface="Symbol" pitchFamily="18" charset="2"/>
            </a:endParaRPr>
          </a:p>
          <a:p>
            <a:pPr>
              <a:spcBef>
                <a:spcPct val="50000"/>
              </a:spcBef>
              <a:buFont typeface="Symbol" pitchFamily="18" charset="2"/>
              <a:buChar char="¯"/>
              <a:defRPr/>
            </a:pPr>
            <a:r>
              <a:rPr lang="el-GR" sz="2400">
                <a:solidFill>
                  <a:srgbClr val="FF0000"/>
                </a:solidFill>
                <a:latin typeface="+mn-lt"/>
                <a:sym typeface="Symbol" pitchFamily="18" charset="2"/>
              </a:rPr>
              <a:t> </a:t>
            </a:r>
            <a:r>
              <a:rPr lang="it-IT" sz="2400">
                <a:solidFill>
                  <a:srgbClr val="FF0000"/>
                </a:solidFill>
                <a:latin typeface="+mn-lt"/>
                <a:sym typeface="Symbol" pitchFamily="18" charset="2"/>
              </a:rPr>
              <a:t>17-OHP , </a:t>
            </a:r>
            <a:r>
              <a:rPr lang="el-GR" sz="2400">
                <a:solidFill>
                  <a:srgbClr val="FF0000"/>
                </a:solidFill>
                <a:latin typeface="+mn-lt"/>
                <a:sym typeface="Symbol" pitchFamily="18" charset="2"/>
              </a:rPr>
              <a:t>Δ</a:t>
            </a:r>
            <a:r>
              <a:rPr lang="it-IT" sz="2400">
                <a:solidFill>
                  <a:srgbClr val="FF0000"/>
                </a:solidFill>
                <a:latin typeface="+mn-lt"/>
                <a:sym typeface="Symbol" pitchFamily="18" charset="2"/>
              </a:rPr>
              <a:t>4 androstenendione</a:t>
            </a:r>
          </a:p>
          <a:p>
            <a:pPr>
              <a:spcBef>
                <a:spcPct val="50000"/>
              </a:spcBef>
              <a:buFont typeface="Symbol" pitchFamily="18" charset="2"/>
              <a:buChar char="­"/>
              <a:defRPr/>
            </a:pPr>
            <a:r>
              <a:rPr lang="it-IT" sz="2400">
                <a:solidFill>
                  <a:srgbClr val="FF0000"/>
                </a:solidFill>
                <a:latin typeface="+mn-lt"/>
                <a:sym typeface="Symbol" pitchFamily="18" charset="2"/>
              </a:rPr>
              <a:t>SHBG</a:t>
            </a:r>
          </a:p>
          <a:p>
            <a:pPr>
              <a:spcBef>
                <a:spcPct val="50000"/>
              </a:spcBef>
              <a:buFont typeface="Symbol" pitchFamily="18" charset="2"/>
              <a:buNone/>
              <a:defRPr/>
            </a:pPr>
            <a:r>
              <a:rPr lang="en-GB" sz="2400">
                <a:latin typeface="+mn-lt"/>
                <a:sym typeface="Symbol" pitchFamily="18" charset="2"/>
              </a:rPr>
              <a:t></a:t>
            </a:r>
            <a:r>
              <a:rPr lang="it-IT" sz="2400">
                <a:latin typeface="+mn-lt"/>
                <a:sym typeface="Symbol" pitchFamily="18" charset="2"/>
              </a:rPr>
              <a:t> IGF-1 </a:t>
            </a:r>
            <a:r>
              <a:rPr lang="el-GR" sz="2400">
                <a:latin typeface="+mn-lt"/>
                <a:sym typeface="Symbol" pitchFamily="18" charset="2"/>
              </a:rPr>
              <a:t>και του πηλίκου</a:t>
            </a:r>
            <a:r>
              <a:rPr lang="it-IT" sz="2400">
                <a:latin typeface="+mn-lt"/>
                <a:sym typeface="Symbol" pitchFamily="18" charset="2"/>
              </a:rPr>
              <a:t> IGF-1/IGFBP-1</a:t>
            </a:r>
            <a:endParaRPr lang="en-GB" sz="2400">
              <a:latin typeface="+mn-lt"/>
              <a:sym typeface="Symbol" pitchFamily="18" charset="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276600" y="188913"/>
            <a:ext cx="2374900" cy="579437"/>
          </a:xfrm>
          <a:prstGeom prst="rect">
            <a:avLst/>
          </a:prstGeom>
          <a:solidFill>
            <a:schemeClr val="bg1"/>
          </a:solidFill>
          <a:ln w="9525">
            <a:noFill/>
            <a:miter lim="800000"/>
            <a:headEnd/>
            <a:tailEnd/>
          </a:ln>
          <a:effectLst/>
        </p:spPr>
        <p:txBody>
          <a:bodyPr>
            <a:spAutoFit/>
          </a:bodyPr>
          <a:lstStyle/>
          <a:p>
            <a:pPr>
              <a:spcBef>
                <a:spcPct val="50000"/>
              </a:spcBef>
            </a:pPr>
            <a:r>
              <a:rPr lang="el-GR" sz="3200"/>
              <a:t>Μετφορμίνη</a:t>
            </a:r>
          </a:p>
        </p:txBody>
      </p:sp>
      <p:graphicFrame>
        <p:nvGraphicFramePr>
          <p:cNvPr id="5" name="Table 4"/>
          <p:cNvGraphicFramePr>
            <a:graphicFrameLocks noGrp="1"/>
          </p:cNvGraphicFramePr>
          <p:nvPr/>
        </p:nvGraphicFramePr>
        <p:xfrm>
          <a:off x="325408" y="1200138"/>
          <a:ext cx="8501121" cy="4175760"/>
        </p:xfrm>
        <a:graphic>
          <a:graphicData uri="http://schemas.openxmlformats.org/drawingml/2006/table">
            <a:tbl>
              <a:tblPr firstRow="1" bandRow="1">
                <a:tableStyleId>{93296810-A885-4BE3-A3E7-6D5BEEA58F35}</a:tableStyleId>
              </a:tblPr>
              <a:tblGrid>
                <a:gridCol w="2833707"/>
                <a:gridCol w="2833707"/>
                <a:gridCol w="2833707"/>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smtClean="0">
                          <a:ln>
                            <a:noFill/>
                          </a:ln>
                          <a:effectLst/>
                        </a:rPr>
                        <a:t>Βαθμολόγηση </a:t>
                      </a:r>
                      <a:r>
                        <a:rPr kumimoji="0" lang="el-GR" sz="2400" u="none" strike="noStrike" cap="none" normalizeH="0" baseline="0" dirty="0" err="1" smtClean="0">
                          <a:ln>
                            <a:noFill/>
                          </a:ln>
                          <a:effectLst/>
                        </a:rPr>
                        <a:t>δασυτριχισμού</a:t>
                      </a:r>
                      <a:endParaRPr kumimoji="0" lang="el-GR" sz="2400" b="1" i="0" u="none" strike="noStrike" cap="none" normalizeH="0" baseline="0" dirty="0" smtClean="0">
                        <a:ln>
                          <a:noFill/>
                        </a:ln>
                        <a:solidFill>
                          <a:srgbClr val="FFFF00"/>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smtClean="0">
                          <a:ln>
                            <a:noFill/>
                          </a:ln>
                          <a:effectLst/>
                        </a:rPr>
                        <a:t>Επίδραση στα ανδρογόνα</a:t>
                      </a:r>
                      <a:r>
                        <a:rPr kumimoji="0" lang="it-IT" sz="2400" u="none" strike="noStrike" cap="none" normalizeH="0" baseline="0" dirty="0" smtClean="0">
                          <a:ln>
                            <a:noFill/>
                          </a:ln>
                          <a:effectLst/>
                        </a:rPr>
                        <a:t> (T)</a:t>
                      </a:r>
                      <a:endParaRPr kumimoji="0" lang="el-GR" sz="2400" b="1" i="0" u="none" strike="noStrike" cap="none" normalizeH="0" baseline="0" dirty="0" smtClean="0">
                        <a:ln>
                          <a:noFill/>
                        </a:ln>
                        <a:solidFill>
                          <a:srgbClr val="FFFF00"/>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smtClean="0">
                          <a:ln>
                            <a:noFill/>
                          </a:ln>
                          <a:effectLst/>
                        </a:rPr>
                        <a:t>Βιβλιογραφικές αναφορές</a:t>
                      </a:r>
                      <a:endParaRPr kumimoji="0" lang="el-GR" sz="2400" b="1" i="0" u="none" strike="noStrike" cap="none" normalizeH="0" baseline="0" dirty="0" smtClean="0">
                        <a:ln>
                          <a:noFill/>
                        </a:ln>
                        <a:solidFill>
                          <a:srgbClr val="FFFF00"/>
                        </a:solidFill>
                        <a:effectLst/>
                        <a:latin typeface="+mj-lt"/>
                      </a:endParaRPr>
                    </a:p>
                  </a:txBody>
                  <a:tcPr anchor="ctr" horzOverflow="overflow">
                    <a:cell3D prstMaterial="dkEdge">
                      <a:bevel prst="artDeco"/>
                      <a:lightRig rig="flood" dir="t"/>
                    </a:cell3D>
                  </a:tcP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u="none" strike="noStrike" cap="none" normalizeH="0" baseline="0" dirty="0" smtClean="0">
                          <a:ln>
                            <a:noFill/>
                          </a:ln>
                          <a:effectLst/>
                        </a:rPr>
                        <a:t>Βελτίωση της </a:t>
                      </a:r>
                      <a:r>
                        <a:rPr kumimoji="0" lang="el-GR" sz="1800" u="none" strike="noStrike" cap="none" normalizeH="0" baseline="0" dirty="0" err="1" smtClean="0">
                          <a:ln>
                            <a:noFill/>
                          </a:ln>
                          <a:effectLst/>
                        </a:rPr>
                        <a:t>μελανίζουσας</a:t>
                      </a:r>
                      <a:r>
                        <a:rPr kumimoji="0" lang="el-GR" sz="1800" u="none" strike="noStrike" cap="none" normalizeH="0" baseline="0" dirty="0" smtClean="0">
                          <a:ln>
                            <a:noFill/>
                          </a:ln>
                          <a:effectLst/>
                        </a:rPr>
                        <a:t> </a:t>
                      </a:r>
                      <a:r>
                        <a:rPr kumimoji="0" lang="el-GR" sz="1800" u="none" strike="noStrike" cap="none" normalizeH="0" baseline="0" dirty="0" err="1" smtClean="0">
                          <a:ln>
                            <a:noFill/>
                          </a:ln>
                          <a:effectLst/>
                        </a:rPr>
                        <a:t>ακάνθωσης</a:t>
                      </a:r>
                      <a:endParaRPr kumimoji="0" lang="el-GR" sz="1800" b="1" i="0" u="none" strike="noStrike" cap="none" normalizeH="0" baseline="0" dirty="0" smtClean="0">
                        <a:ln>
                          <a:noFill/>
                        </a:ln>
                        <a:solidFill>
                          <a:srgbClr val="0000CC"/>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smtClean="0">
                          <a:ln>
                            <a:noFill/>
                          </a:ln>
                          <a:effectLst/>
                          <a:sym typeface="Wingdings 3" pitchFamily="18" charset="2"/>
                        </a:rPr>
                        <a:t> </a:t>
                      </a:r>
                      <a:r>
                        <a:rPr kumimoji="0" lang="it-IT" sz="2000" u="none" strike="noStrike" cap="none" normalizeH="0" baseline="0" dirty="0" smtClean="0">
                          <a:ln>
                            <a:noFill/>
                          </a:ln>
                          <a:effectLst/>
                          <a:sym typeface="Wingdings 3" pitchFamily="18" charset="2"/>
                        </a:rPr>
                        <a:t>Free T, T,   </a:t>
                      </a:r>
                      <a:r>
                        <a:rPr kumimoji="0" lang="el-GR" sz="2000" u="none" strike="noStrike" cap="none" normalizeH="0" baseline="0" dirty="0" smtClean="0">
                          <a:ln>
                            <a:noFill/>
                          </a:ln>
                          <a:effectLst/>
                          <a:sym typeface="Wingdings 3" pitchFamily="18" charset="2"/>
                        </a:rPr>
                        <a:t>Δ</a:t>
                      </a:r>
                      <a:r>
                        <a:rPr kumimoji="0" lang="it-IT" sz="2000" u="none" strike="noStrike" cap="none" normalizeH="0" baseline="0" dirty="0" smtClean="0">
                          <a:ln>
                            <a:noFill/>
                          </a:ln>
                          <a:effectLst/>
                          <a:sym typeface="Wingdings 3" pitchFamily="18" charset="2"/>
                        </a:rPr>
                        <a:t>4-A</a:t>
                      </a:r>
                      <a:endParaRPr kumimoji="0" lang="el-GR" sz="2400" b="1" i="0" u="none" strike="noStrike" cap="none" normalizeH="0" baseline="0" dirty="0" smtClean="0">
                        <a:ln>
                          <a:noFill/>
                        </a:ln>
                        <a:solidFill>
                          <a:srgbClr val="0000CC"/>
                        </a:solidFill>
                        <a:effectLst/>
                        <a:latin typeface="+mj-lt"/>
                        <a:sym typeface="Wingdings 3" pitchFamily="18" charset="2"/>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Diamanti-Kandarakis et al 1998</a:t>
                      </a:r>
                      <a:endParaRPr kumimoji="0" lang="el-GR" sz="2000" b="1" i="0" u="none" strike="noStrike" cap="none" normalizeH="0" baseline="0" dirty="0" smtClean="0">
                        <a:ln>
                          <a:noFill/>
                        </a:ln>
                        <a:solidFill>
                          <a:schemeClr val="tx1"/>
                        </a:solidFill>
                        <a:effectLst/>
                        <a:latin typeface="+mj-lt"/>
                      </a:endParaRPr>
                    </a:p>
                  </a:txBody>
                  <a:tcPr anchor="ctr" horzOverflow="overflow">
                    <a:cell3D prstMaterial="dkEdge">
                      <a:bevel prst="artDeco"/>
                      <a:lightRig rig="flood" dir="t"/>
                    </a:cell3D>
                  </a:tcP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smtClean="0">
                          <a:ln>
                            <a:noFill/>
                          </a:ln>
                          <a:effectLst/>
                        </a:rPr>
                        <a:t>Βελτίωση</a:t>
                      </a:r>
                      <a:endParaRPr kumimoji="0" lang="el-GR" sz="2400" b="1" i="0" u="none" strike="noStrike" cap="none" normalizeH="0" baseline="0" smtClean="0">
                        <a:ln>
                          <a:noFill/>
                        </a:ln>
                        <a:solidFill>
                          <a:srgbClr val="0000CC"/>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smtClean="0">
                          <a:ln>
                            <a:noFill/>
                          </a:ln>
                          <a:effectLst/>
                          <a:sym typeface="Wingdings 3" pitchFamily="18" charset="2"/>
                        </a:rPr>
                        <a:t> Free T and T</a:t>
                      </a:r>
                      <a:endParaRPr kumimoji="0" lang="el-GR" sz="2400" b="1" i="0" u="none" strike="noStrike" cap="none" normalizeH="0" baseline="0" dirty="0" smtClean="0">
                        <a:ln>
                          <a:noFill/>
                        </a:ln>
                        <a:solidFill>
                          <a:srgbClr val="0000CC"/>
                        </a:solidFill>
                        <a:effectLst/>
                        <a:latin typeface="+mj-lt"/>
                        <a:sym typeface="Wingdings 3" pitchFamily="18" charset="2"/>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Kolodziejczyk et al 2000</a:t>
                      </a:r>
                      <a:endParaRPr kumimoji="0" lang="el-GR" sz="2000" b="1" i="0" u="none" strike="noStrike" cap="none" normalizeH="0" baseline="0" dirty="0" smtClean="0">
                        <a:ln>
                          <a:noFill/>
                        </a:ln>
                        <a:solidFill>
                          <a:schemeClr val="tx1"/>
                        </a:solidFill>
                        <a:effectLst/>
                        <a:latin typeface="+mj-lt"/>
                      </a:endParaRPr>
                    </a:p>
                  </a:txBody>
                  <a:tcPr anchor="ctr" horzOverflow="overflow">
                    <a:cell3D prstMaterial="dkEdge">
                      <a:bevel prst="artDeco"/>
                      <a:lightRig rig="flood" dir="t"/>
                    </a:cell3D>
                  </a:tcP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smtClean="0">
                          <a:ln>
                            <a:noFill/>
                          </a:ln>
                          <a:effectLst/>
                        </a:rPr>
                        <a:t>Βελτίωση</a:t>
                      </a:r>
                      <a:endParaRPr kumimoji="0" lang="el-GR" sz="2400" b="1" i="0" u="none" strike="noStrike" cap="none" normalizeH="0" baseline="0" smtClean="0">
                        <a:ln>
                          <a:noFill/>
                        </a:ln>
                        <a:solidFill>
                          <a:srgbClr val="0000CC"/>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smtClean="0">
                          <a:ln>
                            <a:noFill/>
                          </a:ln>
                          <a:effectLst/>
                          <a:sym typeface="Wingdings 3" pitchFamily="18" charset="2"/>
                        </a:rPr>
                        <a:t> Free T, T,  </a:t>
                      </a:r>
                      <a:r>
                        <a:rPr kumimoji="0" lang="el-GR" sz="2400" u="none" strike="noStrike" cap="none" normalizeH="0" baseline="0" dirty="0" smtClean="0">
                          <a:ln>
                            <a:noFill/>
                          </a:ln>
                          <a:effectLst/>
                          <a:sym typeface="Wingdings 3" pitchFamily="18" charset="2"/>
                        </a:rPr>
                        <a:t>Δ</a:t>
                      </a:r>
                      <a:r>
                        <a:rPr kumimoji="0" lang="it-IT" sz="2400" u="none" strike="noStrike" cap="none" normalizeH="0" baseline="0" dirty="0" smtClean="0">
                          <a:ln>
                            <a:noFill/>
                          </a:ln>
                          <a:effectLst/>
                          <a:sym typeface="Wingdings 3" pitchFamily="18" charset="2"/>
                        </a:rPr>
                        <a:t>4-A</a:t>
                      </a:r>
                      <a:endParaRPr kumimoji="0" lang="el-GR" sz="2400" b="1" i="0" u="none" strike="noStrike" cap="none" normalizeH="0" baseline="0" dirty="0" smtClean="0">
                        <a:ln>
                          <a:noFill/>
                        </a:ln>
                        <a:solidFill>
                          <a:srgbClr val="0000CC"/>
                        </a:solidFill>
                        <a:effectLst/>
                        <a:latin typeface="+mj-lt"/>
                        <a:sym typeface="Wingdings 3" pitchFamily="18" charset="2"/>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Ibanez et al 2000</a:t>
                      </a:r>
                      <a:endParaRPr kumimoji="0" lang="el-GR" sz="2000" b="1" i="0" u="none" strike="noStrike" cap="none" normalizeH="0" baseline="0" dirty="0" smtClean="0">
                        <a:ln>
                          <a:noFill/>
                        </a:ln>
                        <a:solidFill>
                          <a:schemeClr val="tx1"/>
                        </a:solidFill>
                        <a:effectLst/>
                        <a:latin typeface="+mj-lt"/>
                      </a:endParaRPr>
                    </a:p>
                  </a:txBody>
                  <a:tcPr anchor="ctr" horzOverflow="overflow">
                    <a:cell3D prstMaterial="dkEdge">
                      <a:bevel prst="artDeco"/>
                      <a:lightRig rig="flood" dir="t"/>
                    </a:cell3D>
                  </a:tcP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smtClean="0">
                          <a:ln>
                            <a:noFill/>
                          </a:ln>
                          <a:effectLst/>
                        </a:rPr>
                        <a:t>Βελτίωση</a:t>
                      </a:r>
                      <a:endParaRPr kumimoji="0" lang="el-GR" sz="2400" b="1" i="0" u="none" strike="noStrike" cap="none" normalizeH="0" baseline="0" smtClean="0">
                        <a:ln>
                          <a:noFill/>
                        </a:ln>
                        <a:solidFill>
                          <a:srgbClr val="0000CC"/>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smtClean="0">
                          <a:ln>
                            <a:noFill/>
                          </a:ln>
                          <a:effectLst/>
                          <a:sym typeface="Wingdings 3" pitchFamily="18" charset="2"/>
                        </a:rPr>
                        <a:t> T   DHAS</a:t>
                      </a:r>
                      <a:endParaRPr kumimoji="0" lang="el-GR" sz="2400" b="1" i="0" u="none" strike="noStrike" cap="none" normalizeH="0" baseline="0" dirty="0" smtClean="0">
                        <a:ln>
                          <a:noFill/>
                        </a:ln>
                        <a:solidFill>
                          <a:srgbClr val="0000CC"/>
                        </a:solidFill>
                        <a:effectLst/>
                        <a:latin typeface="+mj-lt"/>
                        <a:sym typeface="Wingdings 3" pitchFamily="18" charset="2"/>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Kelly and Gordon 2002</a:t>
                      </a:r>
                      <a:endParaRPr kumimoji="0" lang="el-GR" sz="2000" b="1" i="0" u="none" strike="noStrike" cap="none" normalizeH="0" baseline="0" dirty="0" smtClean="0">
                        <a:ln>
                          <a:noFill/>
                        </a:ln>
                        <a:solidFill>
                          <a:schemeClr val="tx1"/>
                        </a:solidFill>
                        <a:effectLst/>
                        <a:latin typeface="+mj-lt"/>
                      </a:endParaRPr>
                    </a:p>
                  </a:txBody>
                  <a:tcPr anchor="ctr" horzOverflow="overflow">
                    <a:cell3D prstMaterial="dkEdge">
                      <a:bevel prst="artDeco"/>
                      <a:lightRig rig="flood" dir="t"/>
                    </a:cell3D>
                  </a:tcP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smtClean="0">
                          <a:ln>
                            <a:noFill/>
                          </a:ln>
                          <a:effectLst/>
                        </a:rPr>
                        <a:t>Βελτίωση</a:t>
                      </a:r>
                      <a:endParaRPr kumimoji="0" lang="el-GR" sz="2400" b="1" i="0" u="none" strike="noStrike" cap="none" normalizeH="0" baseline="0" smtClean="0">
                        <a:ln>
                          <a:noFill/>
                        </a:ln>
                        <a:solidFill>
                          <a:srgbClr val="0000CC"/>
                        </a:solidFill>
                        <a:effectLst/>
                        <a:latin typeface="+mj-lt"/>
                      </a:endParaRPr>
                    </a:p>
                  </a:txBody>
                  <a:tcPr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smtClean="0">
                          <a:ln>
                            <a:noFill/>
                          </a:ln>
                          <a:effectLst/>
                          <a:sym typeface="Wingdings 3" pitchFamily="18" charset="2"/>
                        </a:rPr>
                        <a:t> T   DHAS</a:t>
                      </a:r>
                      <a:endParaRPr kumimoji="0" lang="el-GR" sz="2400" b="1" i="0" u="none" strike="noStrike" cap="none" normalizeH="0" baseline="0" dirty="0" smtClean="0">
                        <a:ln>
                          <a:noFill/>
                        </a:ln>
                        <a:solidFill>
                          <a:srgbClr val="0000CC"/>
                        </a:solidFill>
                        <a:effectLst/>
                        <a:latin typeface="+mj-lt"/>
                        <a:sym typeface="Wingdings 3" pitchFamily="18" charset="2"/>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err="1" smtClean="0">
                          <a:ln>
                            <a:noFill/>
                          </a:ln>
                          <a:effectLst/>
                        </a:rPr>
                        <a:t>Kazerooni</a:t>
                      </a:r>
                      <a:r>
                        <a:rPr kumimoji="0" lang="en-GB" sz="2000" u="none" strike="noStrike" cap="none" normalizeH="0" baseline="0" dirty="0" smtClean="0">
                          <a:ln>
                            <a:noFill/>
                          </a:ln>
                          <a:effectLst/>
                        </a:rPr>
                        <a:t> et </a:t>
                      </a:r>
                      <a:r>
                        <a:rPr kumimoji="0" lang="el-GR" sz="2000" u="none" strike="noStrike" cap="none" normalizeH="0" baseline="0" dirty="0" smtClean="0">
                          <a:ln>
                            <a:noFill/>
                          </a:ln>
                          <a:effectLst/>
                        </a:rPr>
                        <a:t>α</a:t>
                      </a:r>
                      <a:r>
                        <a:rPr kumimoji="0" lang="en-GB" sz="2000" u="none" strike="noStrike" cap="none" normalizeH="0" baseline="0" dirty="0" smtClean="0">
                          <a:ln>
                            <a:noFill/>
                          </a:ln>
                          <a:effectLst/>
                        </a:rPr>
                        <a:t>l 2003</a:t>
                      </a:r>
                      <a:endParaRPr kumimoji="0" lang="el-GR" sz="2800" b="0" i="0" u="none" strike="noStrike" cap="none" normalizeH="0" baseline="0" dirty="0" smtClean="0">
                        <a:ln>
                          <a:noFill/>
                        </a:ln>
                        <a:solidFill>
                          <a:srgbClr val="0000CC"/>
                        </a:solidFill>
                        <a:effectLst/>
                        <a:latin typeface="+mj-lt"/>
                      </a:endParaRPr>
                    </a:p>
                  </a:txBody>
                  <a:tcPr anchor="ctr" horzOverflow="overflow">
                    <a:cell3D prstMaterial="dkEdge">
                      <a:bevel prst="artDeco"/>
                      <a:lightRig rig="flood" dir="t"/>
                    </a:cell3D>
                  </a:tcP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smtClean="0">
                          <a:ln>
                            <a:noFill/>
                          </a:ln>
                          <a:effectLst/>
                        </a:rPr>
                        <a:t>Βελτίωση</a:t>
                      </a:r>
                      <a:endParaRPr kumimoji="0" lang="el-GR" sz="2400" b="1" i="0" u="none" strike="noStrike" cap="none" normalizeH="0" baseline="0" dirty="0" smtClean="0">
                        <a:ln>
                          <a:noFill/>
                        </a:ln>
                        <a:solidFill>
                          <a:srgbClr val="FF0000"/>
                        </a:solidFill>
                        <a:effectLst/>
                        <a:latin typeface="+mj-lt"/>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smtClean="0">
                          <a:ln>
                            <a:noFill/>
                          </a:ln>
                          <a:effectLst/>
                        </a:rPr>
                        <a:t>Χωρίς σημαντική μείωση</a:t>
                      </a:r>
                      <a:endParaRPr kumimoji="0" lang="el-GR" sz="2400" b="1" i="0" u="none" strike="noStrike" cap="none" normalizeH="0" baseline="0" dirty="0" smtClean="0">
                        <a:ln>
                          <a:noFill/>
                        </a:ln>
                        <a:solidFill>
                          <a:srgbClr val="FF0000"/>
                        </a:solidFill>
                        <a:effectLst/>
                        <a:latin typeface="+mj-lt"/>
                      </a:endParaRPr>
                    </a:p>
                  </a:txBody>
                  <a:tcPr anchor="ctr" horzOverflow="overflow">
                    <a:cell3D prstMaterial="dkEdge">
                      <a:bevel prst="artDeco"/>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Harborne et al 2003</a:t>
                      </a:r>
                      <a:endParaRPr kumimoji="0" lang="el-GR" sz="2000" b="1" i="0" u="none" strike="noStrike" cap="none" normalizeH="0" baseline="0" dirty="0" smtClean="0">
                        <a:ln>
                          <a:noFill/>
                        </a:ln>
                        <a:solidFill>
                          <a:srgbClr val="FF0000"/>
                        </a:solidFill>
                        <a:effectLst/>
                        <a:latin typeface="+mj-lt"/>
                      </a:endParaRPr>
                    </a:p>
                  </a:txBody>
                  <a:tcPr anchor="ctr" horzOverflow="overflow">
                    <a:cell3D prstMaterial="dkEdge">
                      <a:bevel prst="artDeco"/>
                      <a:lightRig rig="flood" dir="t"/>
                    </a:cell3D>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038475" y="1968500"/>
            <a:ext cx="1990725" cy="646331"/>
          </a:xfrm>
          <a:prstGeom prst="rect">
            <a:avLst/>
          </a:prstGeom>
          <a:solidFill>
            <a:schemeClr val="bg1"/>
          </a:solidFill>
          <a:ln>
            <a:noFill/>
          </a:ln>
          <a:effectLst/>
          <a:extLst/>
        </p:spPr>
        <p:txBody>
          <a:bodyPr>
            <a:spAutoFit/>
          </a:bodyPr>
          <a:lstStyle/>
          <a:p>
            <a:pPr eaLnBrk="0" hangingPunct="0">
              <a:spcBef>
                <a:spcPct val="50000"/>
              </a:spcBef>
              <a:buClr>
                <a:schemeClr val="hlink"/>
              </a:buClr>
              <a:defRPr/>
            </a:pPr>
            <a:r>
              <a:rPr lang="el-GR" sz="3600">
                <a:latin typeface="Calibri" pitchFamily="34" charset="0"/>
                <a:cs typeface="Arial" pitchFamily="34" charset="0"/>
              </a:rPr>
              <a:t>Πότε ;</a:t>
            </a:r>
          </a:p>
        </p:txBody>
      </p:sp>
      <p:graphicFrame>
        <p:nvGraphicFramePr>
          <p:cNvPr id="15362" name="Object 3"/>
          <p:cNvGraphicFramePr>
            <a:graphicFrameLocks noChangeAspect="1"/>
          </p:cNvGraphicFramePr>
          <p:nvPr/>
        </p:nvGraphicFramePr>
        <p:xfrm>
          <a:off x="285750" y="1262063"/>
          <a:ext cx="2316163" cy="4548187"/>
        </p:xfrm>
        <a:graphic>
          <a:graphicData uri="http://schemas.openxmlformats.org/presentationml/2006/ole">
            <p:oleObj spid="_x0000_s7170" name="Clip" r:id="rId3" imgW="1857375" imgH="3995738" progId="">
              <p:embed/>
            </p:oleObj>
          </a:graphicData>
        </a:graphic>
      </p:graphicFrame>
      <p:sp>
        <p:nvSpPr>
          <p:cNvPr id="140292" name="Text Box 4"/>
          <p:cNvSpPr txBox="1">
            <a:spLocks noChangeArrowheads="1"/>
          </p:cNvSpPr>
          <p:nvPr/>
        </p:nvSpPr>
        <p:spPr bwMode="auto">
          <a:xfrm>
            <a:off x="3629025" y="546100"/>
            <a:ext cx="3705225" cy="646331"/>
          </a:xfrm>
          <a:prstGeom prst="rect">
            <a:avLst/>
          </a:prstGeom>
          <a:solidFill>
            <a:schemeClr val="bg1"/>
          </a:solidFill>
          <a:ln>
            <a:noFill/>
          </a:ln>
          <a:effectLst/>
          <a:extLst/>
        </p:spPr>
        <p:txBody>
          <a:bodyPr>
            <a:spAutoFit/>
          </a:bodyPr>
          <a:lstStyle/>
          <a:p>
            <a:pPr eaLnBrk="0" hangingPunct="0">
              <a:spcBef>
                <a:spcPct val="50000"/>
              </a:spcBef>
              <a:buClr>
                <a:schemeClr val="hlink"/>
              </a:buClr>
              <a:defRPr/>
            </a:pPr>
            <a:r>
              <a:rPr lang="el-GR" sz="3600">
                <a:latin typeface="Calibri" pitchFamily="34" charset="0"/>
                <a:cs typeface="Arial" pitchFamily="34" charset="0"/>
              </a:rPr>
              <a:t>Ποιά γυναίκα ;</a:t>
            </a:r>
          </a:p>
        </p:txBody>
      </p:sp>
      <p:sp>
        <p:nvSpPr>
          <p:cNvPr id="140293" name="Text Box 5"/>
          <p:cNvSpPr txBox="1">
            <a:spLocks noChangeArrowheads="1"/>
          </p:cNvSpPr>
          <p:nvPr/>
        </p:nvSpPr>
        <p:spPr bwMode="auto">
          <a:xfrm>
            <a:off x="5981700" y="2762250"/>
            <a:ext cx="1143000" cy="646331"/>
          </a:xfrm>
          <a:prstGeom prst="rect">
            <a:avLst/>
          </a:prstGeom>
          <a:solidFill>
            <a:schemeClr val="bg1"/>
          </a:solidFill>
          <a:ln>
            <a:noFill/>
          </a:ln>
          <a:effectLst/>
          <a:extLst/>
        </p:spPr>
        <p:txBody>
          <a:bodyPr>
            <a:spAutoFit/>
          </a:bodyPr>
          <a:lstStyle/>
          <a:p>
            <a:pPr>
              <a:spcBef>
                <a:spcPct val="50000"/>
              </a:spcBef>
              <a:defRPr/>
            </a:pPr>
            <a:r>
              <a:rPr lang="el-GR" sz="3600">
                <a:latin typeface="Calibri" pitchFamily="34" charset="0"/>
                <a:cs typeface="Arial" pitchFamily="34" charset="0"/>
              </a:rPr>
              <a:t>Τι ;</a:t>
            </a:r>
          </a:p>
        </p:txBody>
      </p:sp>
      <p:sp>
        <p:nvSpPr>
          <p:cNvPr id="140295" name="Text Box 7"/>
          <p:cNvSpPr txBox="1">
            <a:spLocks noChangeArrowheads="1"/>
          </p:cNvSpPr>
          <p:nvPr/>
        </p:nvSpPr>
        <p:spPr bwMode="auto">
          <a:xfrm>
            <a:off x="3683771" y="4468812"/>
            <a:ext cx="2781300" cy="646331"/>
          </a:xfrm>
          <a:prstGeom prst="rect">
            <a:avLst/>
          </a:prstGeom>
          <a:solidFill>
            <a:schemeClr val="bg1"/>
          </a:solidFill>
          <a:ln>
            <a:noFill/>
          </a:ln>
          <a:effectLst/>
          <a:extLst/>
        </p:spPr>
        <p:txBody>
          <a:bodyPr>
            <a:spAutoFit/>
          </a:bodyPr>
          <a:lstStyle/>
          <a:p>
            <a:pPr>
              <a:spcBef>
                <a:spcPct val="50000"/>
              </a:spcBef>
              <a:defRPr/>
            </a:pPr>
            <a:r>
              <a:rPr lang="el-GR" sz="3600">
                <a:latin typeface="Calibri" pitchFamily="34" charset="0"/>
              </a:rPr>
              <a:t>Για πόσο ;</a:t>
            </a:r>
          </a:p>
        </p:txBody>
      </p:sp>
    </p:spTree>
    <p:extLst>
      <p:ext uri="{BB962C8B-B14F-4D97-AF65-F5344CB8AC3E}">
        <p14:creationId xmlns:p14="http://schemas.microsoft.com/office/powerpoint/2010/main" xmlns="" val="222646584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6552728" cy="954107"/>
          </a:xfrm>
          <a:prstGeom prst="rect">
            <a:avLst/>
          </a:prstGeom>
          <a:solidFill>
            <a:schemeClr val="bg1"/>
          </a:solidFill>
        </p:spPr>
        <p:txBody>
          <a:bodyPr wrap="square" rtlCol="0">
            <a:spAutoFit/>
          </a:bodyPr>
          <a:lstStyle/>
          <a:p>
            <a:r>
              <a:rPr lang="el-GR" sz="2800" dirty="0">
                <a:latin typeface="+mn-lt"/>
              </a:rPr>
              <a:t>Λεπτόσωμη </a:t>
            </a:r>
            <a:r>
              <a:rPr lang="en-US" sz="2800" dirty="0">
                <a:latin typeface="+mn-lt"/>
              </a:rPr>
              <a:t>PCOS </a:t>
            </a:r>
            <a:r>
              <a:rPr lang="el-GR" sz="2800" dirty="0">
                <a:latin typeface="+mn-lt"/>
              </a:rPr>
              <a:t>με βιοχημική υπερανδρογοναιμία</a:t>
            </a:r>
          </a:p>
        </p:txBody>
      </p:sp>
      <p:sp>
        <p:nvSpPr>
          <p:cNvPr id="3" name="TextBox 2"/>
          <p:cNvSpPr txBox="1"/>
          <p:nvPr/>
        </p:nvSpPr>
        <p:spPr>
          <a:xfrm>
            <a:off x="2771800" y="3284984"/>
            <a:ext cx="4824536" cy="523220"/>
          </a:xfrm>
          <a:prstGeom prst="rect">
            <a:avLst/>
          </a:prstGeom>
          <a:solidFill>
            <a:schemeClr val="bg1"/>
          </a:solidFill>
        </p:spPr>
        <p:txBody>
          <a:bodyPr wrap="square" rtlCol="0">
            <a:spAutoFit/>
          </a:bodyPr>
          <a:lstStyle/>
          <a:p>
            <a:r>
              <a:rPr lang="en-US" sz="2800" dirty="0" err="1">
                <a:latin typeface="+mn-lt"/>
              </a:rPr>
              <a:t>Ocs</a:t>
            </a:r>
            <a:r>
              <a:rPr lang="el-GR" sz="2800" dirty="0">
                <a:latin typeface="+mn-lt"/>
              </a:rPr>
              <a:t> με οξεική κυπροτερόνη</a:t>
            </a:r>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700808"/>
            <a:ext cx="2314575" cy="454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 TextBox"/>
          <p:cNvSpPr txBox="1"/>
          <p:nvPr/>
        </p:nvSpPr>
        <p:spPr>
          <a:xfrm>
            <a:off x="3571868" y="4643446"/>
            <a:ext cx="3357586" cy="707886"/>
          </a:xfrm>
          <a:prstGeom prst="rect">
            <a:avLst/>
          </a:prstGeom>
          <a:solidFill>
            <a:schemeClr val="bg1"/>
          </a:solidFill>
        </p:spPr>
        <p:txBody>
          <a:bodyPr wrap="square" rtlCol="0">
            <a:spAutoFit/>
          </a:bodyPr>
          <a:lstStyle/>
          <a:p>
            <a:r>
              <a:rPr lang="el-GR" sz="2000" dirty="0">
                <a:latin typeface="+mn-lt"/>
              </a:rPr>
              <a:t>Θεραπεία για όσο χρειαστεί, επανεκτίμηση στα 2 χρόνια</a:t>
            </a:r>
          </a:p>
        </p:txBody>
      </p:sp>
    </p:spTree>
    <p:extLst>
      <p:ext uri="{BB962C8B-B14F-4D97-AF65-F5344CB8AC3E}">
        <p14:creationId xmlns:p14="http://schemas.microsoft.com/office/powerpoint/2010/main" xmlns="" val="299401250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352928" cy="830997"/>
          </a:xfrm>
          <a:prstGeom prst="rect">
            <a:avLst/>
          </a:prstGeom>
          <a:solidFill>
            <a:schemeClr val="bg1"/>
          </a:solidFill>
        </p:spPr>
        <p:txBody>
          <a:bodyPr wrap="square" rtlCol="0">
            <a:spAutoFit/>
          </a:bodyPr>
          <a:lstStyle/>
          <a:p>
            <a:r>
              <a:rPr lang="el-GR" sz="2400" dirty="0">
                <a:latin typeface="+mn-lt"/>
              </a:rPr>
              <a:t>Λεπτόσωμη </a:t>
            </a:r>
            <a:r>
              <a:rPr lang="en-US" sz="2400" dirty="0">
                <a:latin typeface="+mn-lt"/>
              </a:rPr>
              <a:t>PCOS </a:t>
            </a:r>
            <a:r>
              <a:rPr lang="el-GR" sz="2400" dirty="0">
                <a:latin typeface="+mn-lt"/>
              </a:rPr>
              <a:t>με βιοχημική υπερανδρογοναιμία </a:t>
            </a:r>
          </a:p>
          <a:p>
            <a:r>
              <a:rPr lang="el-GR" sz="2400" dirty="0">
                <a:latin typeface="+mn-lt"/>
              </a:rPr>
              <a:t>και πολύ έντονο δασυτριχισμό</a:t>
            </a:r>
          </a:p>
        </p:txBody>
      </p:sp>
      <p:sp>
        <p:nvSpPr>
          <p:cNvPr id="3" name="TextBox 2"/>
          <p:cNvSpPr txBox="1"/>
          <p:nvPr/>
        </p:nvSpPr>
        <p:spPr>
          <a:xfrm>
            <a:off x="3131840" y="3212976"/>
            <a:ext cx="4824536" cy="954107"/>
          </a:xfrm>
          <a:prstGeom prst="rect">
            <a:avLst/>
          </a:prstGeom>
          <a:solidFill>
            <a:schemeClr val="bg1"/>
          </a:solidFill>
        </p:spPr>
        <p:txBody>
          <a:bodyPr wrap="square" rtlCol="0">
            <a:spAutoFit/>
          </a:bodyPr>
          <a:lstStyle/>
          <a:p>
            <a:r>
              <a:rPr lang="en-US" sz="2800" dirty="0" err="1">
                <a:latin typeface="+mn-lt"/>
              </a:rPr>
              <a:t>Ocs</a:t>
            </a:r>
            <a:r>
              <a:rPr lang="el-GR" sz="2800" dirty="0">
                <a:latin typeface="+mn-lt"/>
              </a:rPr>
              <a:t> με οξεική κυπροτερόνη+αντιανδρογόνο</a:t>
            </a:r>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700808"/>
            <a:ext cx="2314575" cy="454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74924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6192688" cy="954107"/>
          </a:xfrm>
          <a:prstGeom prst="rect">
            <a:avLst/>
          </a:prstGeom>
          <a:solidFill>
            <a:schemeClr val="bg1"/>
          </a:solidFill>
        </p:spPr>
        <p:txBody>
          <a:bodyPr wrap="square" rtlCol="0">
            <a:spAutoFit/>
          </a:bodyPr>
          <a:lstStyle/>
          <a:p>
            <a:r>
              <a:rPr lang="el-GR" sz="2800" dirty="0">
                <a:latin typeface="+mn-lt"/>
              </a:rPr>
              <a:t>Λεπτόσωμη </a:t>
            </a:r>
            <a:r>
              <a:rPr lang="en-US" sz="2800" dirty="0">
                <a:latin typeface="+mn-lt"/>
              </a:rPr>
              <a:t>PCOS </a:t>
            </a:r>
            <a:r>
              <a:rPr lang="el-GR" sz="2800" dirty="0">
                <a:latin typeface="+mn-lt"/>
              </a:rPr>
              <a:t>με κλινική υπερανδρογοναιμία</a:t>
            </a:r>
          </a:p>
        </p:txBody>
      </p:sp>
      <p:sp>
        <p:nvSpPr>
          <p:cNvPr id="3" name="TextBox 2"/>
          <p:cNvSpPr txBox="1"/>
          <p:nvPr/>
        </p:nvSpPr>
        <p:spPr>
          <a:xfrm>
            <a:off x="3563888" y="3017128"/>
            <a:ext cx="4824536" cy="954107"/>
          </a:xfrm>
          <a:prstGeom prst="rect">
            <a:avLst/>
          </a:prstGeom>
          <a:solidFill>
            <a:schemeClr val="bg1"/>
          </a:solidFill>
        </p:spPr>
        <p:txBody>
          <a:bodyPr wrap="square" rtlCol="0">
            <a:spAutoFit/>
          </a:bodyPr>
          <a:lstStyle/>
          <a:p>
            <a:r>
              <a:rPr lang="en-US" sz="2800" dirty="0" err="1">
                <a:latin typeface="+mn-lt"/>
              </a:rPr>
              <a:t>Ocs</a:t>
            </a:r>
            <a:r>
              <a:rPr lang="el-GR" sz="2800" dirty="0">
                <a:latin typeface="+mn-lt"/>
              </a:rPr>
              <a:t> με δροσπιρενόνη ή προγεσταγόνα 3</a:t>
            </a:r>
            <a:r>
              <a:rPr lang="el-GR" sz="2800" baseline="30000" dirty="0">
                <a:latin typeface="+mn-lt"/>
              </a:rPr>
              <a:t>ης</a:t>
            </a:r>
            <a:r>
              <a:rPr lang="el-GR" sz="2800" dirty="0">
                <a:latin typeface="+mn-lt"/>
              </a:rPr>
              <a:t> γεννιάς</a:t>
            </a:r>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700808"/>
            <a:ext cx="2316163" cy="454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336917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971600" y="188640"/>
            <a:ext cx="2469629" cy="646331"/>
          </a:xfrm>
          <a:prstGeom prst="rect">
            <a:avLst/>
          </a:prstGeom>
          <a:solidFill>
            <a:schemeClr val="bg1"/>
          </a:solidFill>
          <a:ln>
            <a:noFill/>
          </a:ln>
          <a:effectLst/>
          <a:extLst/>
        </p:spPr>
        <p:txBody>
          <a:bodyPr wrap="square">
            <a:spAutoFit/>
          </a:bodyPr>
          <a:lstStyle/>
          <a:p>
            <a:pPr eaLnBrk="0" hangingPunct="0">
              <a:spcBef>
                <a:spcPct val="50000"/>
              </a:spcBef>
              <a:buClr>
                <a:schemeClr val="hlink"/>
              </a:buClr>
              <a:defRPr/>
            </a:pPr>
            <a:r>
              <a:rPr lang="el-GR" sz="3600" dirty="0">
                <a:latin typeface="+mj-lt"/>
                <a:cs typeface="Arial" pitchFamily="34" charset="0"/>
              </a:rPr>
              <a:t>Από Πότε ;</a:t>
            </a:r>
          </a:p>
        </p:txBody>
      </p:sp>
      <p:graphicFrame>
        <p:nvGraphicFramePr>
          <p:cNvPr id="15362" name="Object 3"/>
          <p:cNvGraphicFramePr>
            <a:graphicFrameLocks noChangeAspect="1"/>
          </p:cNvGraphicFramePr>
          <p:nvPr/>
        </p:nvGraphicFramePr>
        <p:xfrm>
          <a:off x="285750" y="1262063"/>
          <a:ext cx="2316163" cy="4548187"/>
        </p:xfrm>
        <a:graphic>
          <a:graphicData uri="http://schemas.openxmlformats.org/presentationml/2006/ole">
            <p:oleObj spid="_x0000_s8194" name="Clip" r:id="rId3" imgW="1857375" imgH="3995738" progId="">
              <p:embed/>
            </p:oleObj>
          </a:graphicData>
        </a:graphic>
      </p:graphicFrame>
      <p:sp>
        <p:nvSpPr>
          <p:cNvPr id="140293" name="Text Box 5"/>
          <p:cNvSpPr txBox="1">
            <a:spLocks noChangeArrowheads="1"/>
          </p:cNvSpPr>
          <p:nvPr/>
        </p:nvSpPr>
        <p:spPr bwMode="auto">
          <a:xfrm>
            <a:off x="4211960" y="241462"/>
            <a:ext cx="1143000" cy="646331"/>
          </a:xfrm>
          <a:prstGeom prst="rect">
            <a:avLst/>
          </a:prstGeom>
          <a:solidFill>
            <a:schemeClr val="bg1"/>
          </a:solidFill>
          <a:ln>
            <a:noFill/>
          </a:ln>
          <a:effectLst/>
          <a:extLst/>
        </p:spPr>
        <p:txBody>
          <a:bodyPr>
            <a:spAutoFit/>
          </a:bodyPr>
          <a:lstStyle/>
          <a:p>
            <a:pPr>
              <a:spcBef>
                <a:spcPct val="50000"/>
              </a:spcBef>
              <a:defRPr/>
            </a:pPr>
            <a:r>
              <a:rPr lang="el-GR" sz="3600">
                <a:latin typeface="+mj-lt"/>
                <a:cs typeface="Arial" pitchFamily="34" charset="0"/>
              </a:rPr>
              <a:t>Τι ;</a:t>
            </a:r>
          </a:p>
        </p:txBody>
      </p:sp>
      <p:sp>
        <p:nvSpPr>
          <p:cNvPr id="140295" name="Text Box 7"/>
          <p:cNvSpPr txBox="1">
            <a:spLocks noChangeArrowheads="1"/>
          </p:cNvSpPr>
          <p:nvPr/>
        </p:nvSpPr>
        <p:spPr bwMode="auto">
          <a:xfrm>
            <a:off x="6012160" y="225756"/>
            <a:ext cx="2781300" cy="646331"/>
          </a:xfrm>
          <a:prstGeom prst="rect">
            <a:avLst/>
          </a:prstGeom>
          <a:solidFill>
            <a:schemeClr val="bg1"/>
          </a:solidFill>
          <a:ln>
            <a:noFill/>
          </a:ln>
          <a:effectLst/>
          <a:extLst/>
        </p:spPr>
        <p:txBody>
          <a:bodyPr>
            <a:spAutoFit/>
          </a:bodyPr>
          <a:lstStyle/>
          <a:p>
            <a:pPr>
              <a:spcBef>
                <a:spcPct val="50000"/>
              </a:spcBef>
              <a:defRPr/>
            </a:pPr>
            <a:r>
              <a:rPr lang="el-GR" sz="3600">
                <a:latin typeface="+mj-lt"/>
              </a:rPr>
              <a:t>Για πόσο ;</a:t>
            </a:r>
          </a:p>
        </p:txBody>
      </p:sp>
      <p:sp>
        <p:nvSpPr>
          <p:cNvPr id="2" name="TextBox 1"/>
          <p:cNvSpPr txBox="1"/>
          <p:nvPr/>
        </p:nvSpPr>
        <p:spPr>
          <a:xfrm>
            <a:off x="3806788" y="2961992"/>
            <a:ext cx="3096344" cy="1631216"/>
          </a:xfrm>
          <a:prstGeom prst="rect">
            <a:avLst/>
          </a:prstGeom>
          <a:solidFill>
            <a:schemeClr val="bg1"/>
          </a:solidFill>
        </p:spPr>
        <p:txBody>
          <a:bodyPr wrap="square" rtlCol="0">
            <a:spAutoFit/>
          </a:bodyPr>
          <a:lstStyle/>
          <a:p>
            <a:r>
              <a:rPr lang="el-GR" sz="2000" dirty="0">
                <a:latin typeface="Calibri" pitchFamily="34" charset="0"/>
                <a:cs typeface="Arial" pitchFamily="34" charset="0"/>
              </a:rPr>
              <a:t>Από την εμμηναρχή </a:t>
            </a:r>
          </a:p>
          <a:p>
            <a:endParaRPr lang="el-GR" sz="2000" dirty="0">
              <a:latin typeface="Calibri" pitchFamily="34" charset="0"/>
              <a:cs typeface="Arial" pitchFamily="34" charset="0"/>
            </a:endParaRPr>
          </a:p>
          <a:p>
            <a:r>
              <a:rPr lang="el-GR" sz="2000" dirty="0">
                <a:latin typeface="Calibri" pitchFamily="34" charset="0"/>
                <a:cs typeface="Arial" pitchFamily="34" charset="0"/>
              </a:rPr>
              <a:t>με ότι ενδείκνυται </a:t>
            </a:r>
          </a:p>
          <a:p>
            <a:endParaRPr lang="el-GR" sz="2000" dirty="0">
              <a:latin typeface="Calibri" pitchFamily="34" charset="0"/>
              <a:cs typeface="Arial" pitchFamily="34" charset="0"/>
            </a:endParaRPr>
          </a:p>
          <a:p>
            <a:r>
              <a:rPr lang="el-GR" sz="2000" dirty="0">
                <a:latin typeface="Calibri" pitchFamily="34" charset="0"/>
                <a:cs typeface="Arial" pitchFamily="34" charset="0"/>
              </a:rPr>
              <a:t>για όσο χρειάζεται</a:t>
            </a:r>
          </a:p>
        </p:txBody>
      </p:sp>
      <p:sp>
        <p:nvSpPr>
          <p:cNvPr id="7" name="6 - TextBox"/>
          <p:cNvSpPr txBox="1"/>
          <p:nvPr/>
        </p:nvSpPr>
        <p:spPr>
          <a:xfrm>
            <a:off x="4071934" y="5286388"/>
            <a:ext cx="2786082" cy="400110"/>
          </a:xfrm>
          <a:prstGeom prst="rect">
            <a:avLst/>
          </a:prstGeom>
          <a:solidFill>
            <a:schemeClr val="bg1"/>
          </a:solidFill>
        </p:spPr>
        <p:txBody>
          <a:bodyPr wrap="square" rtlCol="0">
            <a:spAutoFit/>
          </a:bodyPr>
          <a:lstStyle/>
          <a:p>
            <a:r>
              <a:rPr lang="el-GR" sz="2000" dirty="0">
                <a:latin typeface="Calibri" pitchFamily="34" charset="0"/>
              </a:rPr>
              <a:t>Θεραπεία για 2 χρόνια</a:t>
            </a:r>
          </a:p>
        </p:txBody>
      </p:sp>
    </p:spTree>
    <p:extLst>
      <p:ext uri="{BB962C8B-B14F-4D97-AF65-F5344CB8AC3E}">
        <p14:creationId xmlns:p14="http://schemas.microsoft.com/office/powerpoint/2010/main" xmlns="" val="284182296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r>
              <a:rPr lang="el-GR"/>
              <a:t>ΑΝΤΙΜΕΤΩΠΙΣΗ ΤΗΣ ΥΠΟΓΟΝΙΜΟΤΗΤΑΣ</a:t>
            </a:r>
          </a:p>
        </p:txBody>
      </p:sp>
      <p:sp>
        <p:nvSpPr>
          <p:cNvPr id="122883" name="Rectangle 3"/>
          <p:cNvSpPr>
            <a:spLocks noGrp="1" noChangeArrowheads="1"/>
          </p:cNvSpPr>
          <p:nvPr>
            <p:ph type="body" idx="1"/>
          </p:nvPr>
        </p:nvSpPr>
        <p:spPr>
          <a:xfrm>
            <a:off x="1182511" y="2017714"/>
            <a:ext cx="7806267" cy="4579937"/>
          </a:xfrm>
        </p:spPr>
        <p:txBody>
          <a:bodyPr/>
          <a:lstStyle/>
          <a:p>
            <a:pPr>
              <a:lnSpc>
                <a:spcPct val="150000"/>
              </a:lnSpc>
            </a:pPr>
            <a:r>
              <a:rPr lang="el-GR"/>
              <a:t>Κιτρική Κλομιφένη</a:t>
            </a:r>
          </a:p>
          <a:p>
            <a:pPr>
              <a:lnSpc>
                <a:spcPct val="150000"/>
              </a:lnSpc>
            </a:pPr>
            <a:r>
              <a:rPr lang="el-GR"/>
              <a:t>Αναστολείς της αρωματάσης (Λετροζόλη)</a:t>
            </a:r>
          </a:p>
          <a:p>
            <a:pPr>
              <a:lnSpc>
                <a:spcPct val="150000"/>
              </a:lnSpc>
            </a:pPr>
            <a:r>
              <a:rPr lang="en-US"/>
              <a:t>GnRH-</a:t>
            </a:r>
            <a:r>
              <a:rPr lang="el-GR"/>
              <a:t>ανάλογα/Γοναδοτροπίνες</a:t>
            </a:r>
          </a:p>
          <a:p>
            <a:pPr>
              <a:lnSpc>
                <a:spcPct val="150000"/>
              </a:lnSpc>
            </a:pPr>
            <a:r>
              <a:rPr lang="el-GR"/>
              <a:t>Μετφορμίνη</a:t>
            </a:r>
          </a:p>
          <a:p>
            <a:pPr>
              <a:lnSpc>
                <a:spcPct val="150000"/>
              </a:lnSpc>
            </a:pPr>
            <a:r>
              <a:rPr lang="en-US"/>
              <a:t>Drilling </a:t>
            </a:r>
            <a:r>
              <a:rPr lang="el-GR"/>
              <a:t>ωοθηκών</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051756" y="404814"/>
            <a:ext cx="5041900" cy="1081087"/>
          </a:xfrm>
          <a:prstGeom prst="rect">
            <a:avLst/>
          </a:prstGeom>
          <a:solidFill>
            <a:srgbClr val="C8E4C8"/>
          </a:solidFill>
          <a:ln w="9525">
            <a:solidFill>
              <a:srgbClr val="000000"/>
            </a:solidFill>
            <a:miter lim="800000"/>
            <a:headEnd/>
            <a:tailEnd/>
          </a:ln>
        </p:spPr>
        <p:txBody>
          <a:bodyPr/>
          <a:lstStyle/>
          <a:p>
            <a:pPr algn="ctr"/>
            <a:r>
              <a:rPr lang="el-GR" b="1">
                <a:latin typeface="Arial" pitchFamily="34" charset="0"/>
              </a:rPr>
              <a:t>Γενικές οδηγίες πριν από τη σύλληψη</a:t>
            </a:r>
          </a:p>
          <a:p>
            <a:pPr algn="ctr"/>
            <a:r>
              <a:rPr lang="el-GR" b="1">
                <a:latin typeface="Arial" pitchFamily="34" charset="0"/>
              </a:rPr>
              <a:t> </a:t>
            </a:r>
            <a:r>
              <a:rPr lang="el-GR">
                <a:latin typeface="Arial" pitchFamily="34" charset="0"/>
              </a:rPr>
              <a:t>(για παράδειγμα, προσδιορισμός φολλικού οξέος, αντισωμάτων ερυθράς)</a:t>
            </a:r>
            <a:endParaRPr lang="el-GR" sz="2800">
              <a:latin typeface="Arial" pitchFamily="34" charset="0"/>
            </a:endParaRPr>
          </a:p>
        </p:txBody>
      </p:sp>
      <p:sp>
        <p:nvSpPr>
          <p:cNvPr id="125955" name="Text Box 3"/>
          <p:cNvSpPr txBox="1">
            <a:spLocks noChangeArrowheads="1"/>
          </p:cNvSpPr>
          <p:nvPr/>
        </p:nvSpPr>
        <p:spPr bwMode="auto">
          <a:xfrm>
            <a:off x="2051756" y="1989138"/>
            <a:ext cx="5112456" cy="1079500"/>
          </a:xfrm>
          <a:prstGeom prst="rect">
            <a:avLst/>
          </a:prstGeom>
          <a:solidFill>
            <a:srgbClr val="C8E4C8"/>
          </a:solidFill>
          <a:ln w="9525">
            <a:solidFill>
              <a:srgbClr val="000000"/>
            </a:solidFill>
            <a:miter lim="800000"/>
            <a:headEnd/>
            <a:tailEnd/>
          </a:ln>
        </p:spPr>
        <p:txBody>
          <a:bodyPr/>
          <a:lstStyle/>
          <a:p>
            <a:pPr algn="ctr"/>
            <a:r>
              <a:rPr lang="el-GR" sz="2000" b="1">
                <a:latin typeface="Arial" pitchFamily="34" charset="0"/>
              </a:rPr>
              <a:t>Συμβουλές για τον τρόπο ζωής</a:t>
            </a:r>
          </a:p>
          <a:p>
            <a:pPr algn="ctr"/>
            <a:r>
              <a:rPr lang="el-GR" sz="2000">
                <a:latin typeface="Arial" pitchFamily="34" charset="0"/>
              </a:rPr>
              <a:t>Δίαιτα, άσκηση, απώλεια βάρους, διακοπή καπνίσματος</a:t>
            </a:r>
            <a:endParaRPr lang="el-GR" sz="3200">
              <a:latin typeface="Arial" pitchFamily="34" charset="0"/>
            </a:endParaRPr>
          </a:p>
        </p:txBody>
      </p:sp>
      <p:sp>
        <p:nvSpPr>
          <p:cNvPr id="125956" name="Text Box 4"/>
          <p:cNvSpPr txBox="1">
            <a:spLocks noChangeArrowheads="1"/>
          </p:cNvSpPr>
          <p:nvPr/>
        </p:nvSpPr>
        <p:spPr bwMode="auto">
          <a:xfrm>
            <a:off x="2057400" y="3644901"/>
            <a:ext cx="5106812" cy="2232025"/>
          </a:xfrm>
          <a:prstGeom prst="rect">
            <a:avLst/>
          </a:prstGeom>
          <a:solidFill>
            <a:srgbClr val="C8E4C8"/>
          </a:solidFill>
          <a:ln w="9525">
            <a:solidFill>
              <a:srgbClr val="000000"/>
            </a:solidFill>
            <a:miter lim="800000"/>
            <a:headEnd/>
            <a:tailEnd/>
          </a:ln>
        </p:spPr>
        <p:txBody>
          <a:bodyPr/>
          <a:lstStyle/>
          <a:p>
            <a:pPr algn="ctr"/>
            <a:r>
              <a:rPr lang="el-GR" b="1">
                <a:latin typeface="Arial" pitchFamily="34" charset="0"/>
              </a:rPr>
              <a:t>Εάν η δίαιτα ή και η άσκηση δεν είναι αποτελεσματικά και εφόσον η νεφρική λειτουργία είναι φυσιολογική</a:t>
            </a:r>
          </a:p>
          <a:p>
            <a:pPr algn="ctr"/>
            <a:r>
              <a:rPr lang="el-GR">
                <a:latin typeface="Arial" pitchFamily="34" charset="0"/>
              </a:rPr>
              <a:t>Χορήγηση μετφορμίνης μετά τα γεύματα, με σταδιακή αύξηση της δόσης, 500mg τρεις φορές την ημέρα</a:t>
            </a:r>
          </a:p>
          <a:p>
            <a:pPr algn="ctr"/>
            <a:r>
              <a:rPr lang="el-GR">
                <a:latin typeface="Arial" pitchFamily="34" charset="0"/>
              </a:rPr>
              <a:t>Να μην αποκλεισθεί και η δόση 1gr x 2, εφόσον είναι ανεκτή</a:t>
            </a:r>
            <a:endParaRPr lang="el-GR" sz="2800">
              <a:latin typeface="Arial" pitchFamily="34" charset="0"/>
            </a:endParaRPr>
          </a:p>
        </p:txBody>
      </p:sp>
      <p:sp>
        <p:nvSpPr>
          <p:cNvPr id="125957" name="Line 5"/>
          <p:cNvSpPr>
            <a:spLocks noChangeShapeType="1"/>
          </p:cNvSpPr>
          <p:nvPr/>
        </p:nvSpPr>
        <p:spPr bwMode="auto">
          <a:xfrm>
            <a:off x="4428067" y="1484313"/>
            <a:ext cx="0" cy="512762"/>
          </a:xfrm>
          <a:prstGeom prst="line">
            <a:avLst/>
          </a:prstGeom>
          <a:noFill/>
          <a:ln w="9525">
            <a:solidFill>
              <a:srgbClr val="FF0000"/>
            </a:solidFill>
            <a:round/>
            <a:headEnd/>
            <a:tailEnd type="triangle" w="lg" len="lg"/>
          </a:ln>
          <a:effectLst/>
        </p:spPr>
        <p:txBody>
          <a:bodyPr/>
          <a:lstStyle/>
          <a:p>
            <a:endParaRPr lang="el-GR"/>
          </a:p>
        </p:txBody>
      </p:sp>
      <p:sp>
        <p:nvSpPr>
          <p:cNvPr id="125958" name="Line 6"/>
          <p:cNvSpPr>
            <a:spLocks noChangeShapeType="1"/>
          </p:cNvSpPr>
          <p:nvPr/>
        </p:nvSpPr>
        <p:spPr bwMode="auto">
          <a:xfrm>
            <a:off x="4428067" y="3068638"/>
            <a:ext cx="0" cy="512762"/>
          </a:xfrm>
          <a:prstGeom prst="line">
            <a:avLst/>
          </a:prstGeom>
          <a:noFill/>
          <a:ln w="9525">
            <a:solidFill>
              <a:srgbClr val="FF0000"/>
            </a:solidFill>
            <a:round/>
            <a:headEnd/>
            <a:tailEnd type="triangle" w="lg" len="lg"/>
          </a:ln>
          <a:effectLst/>
        </p:spPr>
        <p:txBody>
          <a:bodyPr/>
          <a:lstStyle/>
          <a:p>
            <a:endParaRPr lang="el-GR"/>
          </a:p>
        </p:txBody>
      </p:sp>
      <p:sp>
        <p:nvSpPr>
          <p:cNvPr id="125959" name="Line 7"/>
          <p:cNvSpPr>
            <a:spLocks noChangeShapeType="1"/>
          </p:cNvSpPr>
          <p:nvPr/>
        </p:nvSpPr>
        <p:spPr bwMode="auto">
          <a:xfrm>
            <a:off x="4428067" y="5876925"/>
            <a:ext cx="0" cy="685800"/>
          </a:xfrm>
          <a:prstGeom prst="line">
            <a:avLst/>
          </a:prstGeom>
          <a:noFill/>
          <a:ln w="9525">
            <a:solidFill>
              <a:srgbClr val="FF0000"/>
            </a:solidFill>
            <a:round/>
            <a:headEnd/>
            <a:tailEnd type="triangle" w="lg" len="lg"/>
          </a:ln>
          <a:effectLst/>
        </p:spPr>
        <p:txBody>
          <a:bodyPr/>
          <a:lstStyle/>
          <a:p>
            <a:endParaRPr lang="el-G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179212" y="2997201"/>
            <a:ext cx="4032956" cy="2519363"/>
          </a:xfrm>
          <a:prstGeom prst="rect">
            <a:avLst/>
          </a:prstGeom>
          <a:solidFill>
            <a:srgbClr val="C8E4C8"/>
          </a:solidFill>
          <a:ln w="9525">
            <a:solidFill>
              <a:srgbClr val="000000"/>
            </a:solidFill>
            <a:miter lim="800000"/>
            <a:headEnd/>
            <a:tailEnd/>
          </a:ln>
        </p:spPr>
        <p:txBody>
          <a:bodyPr/>
          <a:lstStyle/>
          <a:p>
            <a:pPr algn="ctr">
              <a:lnSpc>
                <a:spcPct val="90000"/>
              </a:lnSpc>
            </a:pPr>
            <a:r>
              <a:rPr lang="el-GR" b="1">
                <a:latin typeface="Arial" pitchFamily="34" charset="0"/>
              </a:rPr>
              <a:t>Επιτυχία εγκυμοσύνης</a:t>
            </a:r>
          </a:p>
          <a:p>
            <a:pPr algn="ctr">
              <a:lnSpc>
                <a:spcPct val="90000"/>
              </a:lnSpc>
            </a:pPr>
            <a:endParaRPr lang="el-GR" b="1">
              <a:latin typeface="Arial" pitchFamily="34" charset="0"/>
            </a:endParaRPr>
          </a:p>
          <a:p>
            <a:pPr algn="ctr">
              <a:lnSpc>
                <a:spcPct val="130000"/>
              </a:lnSpc>
            </a:pPr>
            <a:r>
              <a:rPr lang="el-GR" sz="1600">
                <a:latin typeface="Arial" pitchFamily="34" charset="0"/>
              </a:rPr>
              <a:t>Διακοπή μετφορμίνης (περισσότερα δεδομένα απαιτούνται για τα αποτελέσματα της μετφορμίνης στην αρχή της εγκυμοσύνης) </a:t>
            </a:r>
          </a:p>
          <a:p>
            <a:pPr algn="ctr">
              <a:lnSpc>
                <a:spcPct val="130000"/>
              </a:lnSpc>
            </a:pPr>
            <a:r>
              <a:rPr lang="el-GR" sz="1600">
                <a:latin typeface="Arial" pitchFamily="34" charset="0"/>
              </a:rPr>
              <a:t>Έλεγχος για διαβήτη από την 24</a:t>
            </a:r>
            <a:r>
              <a:rPr lang="el-GR" sz="1600" baseline="30000">
                <a:latin typeface="Arial" pitchFamily="34" charset="0"/>
              </a:rPr>
              <a:t>η</a:t>
            </a:r>
            <a:r>
              <a:rPr lang="el-GR" sz="1600">
                <a:latin typeface="Arial" pitchFamily="34" charset="0"/>
              </a:rPr>
              <a:t> έως την 28</a:t>
            </a:r>
            <a:r>
              <a:rPr lang="el-GR" sz="1600" baseline="30000">
                <a:latin typeface="Arial" pitchFamily="34" charset="0"/>
              </a:rPr>
              <a:t>η</a:t>
            </a:r>
            <a:r>
              <a:rPr lang="el-GR" sz="1600">
                <a:latin typeface="Arial" pitchFamily="34" charset="0"/>
              </a:rPr>
              <a:t> εβδομάδα της εγκυμοσύνης </a:t>
            </a:r>
          </a:p>
        </p:txBody>
      </p:sp>
      <p:sp>
        <p:nvSpPr>
          <p:cNvPr id="126979" name="Text Box 3"/>
          <p:cNvSpPr txBox="1">
            <a:spLocks noChangeArrowheads="1"/>
          </p:cNvSpPr>
          <p:nvPr/>
        </p:nvSpPr>
        <p:spPr bwMode="auto">
          <a:xfrm>
            <a:off x="4500034" y="2997201"/>
            <a:ext cx="4248855" cy="2519363"/>
          </a:xfrm>
          <a:prstGeom prst="rect">
            <a:avLst/>
          </a:prstGeom>
          <a:solidFill>
            <a:srgbClr val="C8E4C8"/>
          </a:solidFill>
          <a:ln w="9525">
            <a:solidFill>
              <a:srgbClr val="000000"/>
            </a:solidFill>
            <a:miter lim="800000"/>
            <a:headEnd/>
            <a:tailEnd/>
          </a:ln>
        </p:spPr>
        <p:txBody>
          <a:bodyPr/>
          <a:lstStyle/>
          <a:p>
            <a:pPr algn="ctr">
              <a:lnSpc>
                <a:spcPct val="90000"/>
              </a:lnSpc>
            </a:pPr>
            <a:r>
              <a:rPr lang="el-GR" b="1">
                <a:latin typeface="Arial" pitchFamily="34" charset="0"/>
              </a:rPr>
              <a:t>Μη αποτελεσματικότητα ύστερα από </a:t>
            </a:r>
          </a:p>
          <a:p>
            <a:pPr algn="ctr">
              <a:lnSpc>
                <a:spcPct val="90000"/>
              </a:lnSpc>
            </a:pPr>
            <a:r>
              <a:rPr lang="el-GR" b="1">
                <a:latin typeface="Arial" pitchFamily="34" charset="0"/>
              </a:rPr>
              <a:t>6 έως 12 μήνες χορήγησης</a:t>
            </a:r>
          </a:p>
          <a:p>
            <a:pPr algn="ctr">
              <a:lnSpc>
                <a:spcPct val="130000"/>
              </a:lnSpc>
            </a:pPr>
            <a:r>
              <a:rPr lang="el-GR" sz="1600">
                <a:latin typeface="Arial" pitchFamily="34" charset="0"/>
              </a:rPr>
              <a:t>Να ελεγχθούν οι δυνατότητες ηλεκτροκαυτηριασμού των ωοθηκών, χορήγησης γοναδοτροπινών ή μεθόδων υποβοηθούμενης αναπαραγωγής</a:t>
            </a:r>
          </a:p>
          <a:p>
            <a:pPr algn="ctr">
              <a:lnSpc>
                <a:spcPct val="130000"/>
              </a:lnSpc>
            </a:pPr>
            <a:r>
              <a:rPr lang="el-GR" sz="1600">
                <a:latin typeface="Arial" pitchFamily="34" charset="0"/>
              </a:rPr>
              <a:t>Διακοπή μετφορμίνης, μέχρις ότου υπάρξουν περισσότερα δεδομένα</a:t>
            </a:r>
            <a:endParaRPr lang="el-GR" sz="2400">
              <a:latin typeface="Arial" pitchFamily="34" charset="0"/>
            </a:endParaRPr>
          </a:p>
        </p:txBody>
      </p:sp>
      <p:sp>
        <p:nvSpPr>
          <p:cNvPr id="126980" name="Line 4"/>
          <p:cNvSpPr>
            <a:spLocks noChangeShapeType="1"/>
          </p:cNvSpPr>
          <p:nvPr/>
        </p:nvSpPr>
        <p:spPr bwMode="auto">
          <a:xfrm>
            <a:off x="2051756" y="2349500"/>
            <a:ext cx="4680656" cy="0"/>
          </a:xfrm>
          <a:prstGeom prst="line">
            <a:avLst/>
          </a:prstGeom>
          <a:noFill/>
          <a:ln w="9525">
            <a:solidFill>
              <a:srgbClr val="FF0000"/>
            </a:solidFill>
            <a:round/>
            <a:headEnd/>
            <a:tailEnd/>
          </a:ln>
        </p:spPr>
        <p:txBody>
          <a:bodyPr/>
          <a:lstStyle/>
          <a:p>
            <a:endParaRPr lang="el-GR"/>
          </a:p>
        </p:txBody>
      </p:sp>
      <p:sp>
        <p:nvSpPr>
          <p:cNvPr id="126981" name="Line 5"/>
          <p:cNvSpPr>
            <a:spLocks noChangeShapeType="1"/>
          </p:cNvSpPr>
          <p:nvPr/>
        </p:nvSpPr>
        <p:spPr bwMode="auto">
          <a:xfrm>
            <a:off x="2051756" y="2349500"/>
            <a:ext cx="0" cy="685800"/>
          </a:xfrm>
          <a:prstGeom prst="line">
            <a:avLst/>
          </a:prstGeom>
          <a:noFill/>
          <a:ln w="9525">
            <a:solidFill>
              <a:srgbClr val="FF0000"/>
            </a:solidFill>
            <a:round/>
            <a:headEnd/>
            <a:tailEnd type="triangle" w="lg" len="lg"/>
          </a:ln>
          <a:effectLst/>
        </p:spPr>
        <p:txBody>
          <a:bodyPr/>
          <a:lstStyle/>
          <a:p>
            <a:endParaRPr lang="el-GR"/>
          </a:p>
        </p:txBody>
      </p:sp>
      <p:sp>
        <p:nvSpPr>
          <p:cNvPr id="126982" name="Line 6"/>
          <p:cNvSpPr>
            <a:spLocks noChangeShapeType="1"/>
          </p:cNvSpPr>
          <p:nvPr/>
        </p:nvSpPr>
        <p:spPr bwMode="auto">
          <a:xfrm>
            <a:off x="6732412" y="2349500"/>
            <a:ext cx="0" cy="685800"/>
          </a:xfrm>
          <a:prstGeom prst="line">
            <a:avLst/>
          </a:prstGeom>
          <a:noFill/>
          <a:ln w="9525">
            <a:solidFill>
              <a:srgbClr val="FF0000"/>
            </a:solidFill>
            <a:round/>
            <a:headEnd/>
            <a:tailEnd type="triangle" w="lg" len="lg"/>
          </a:ln>
          <a:effectLst/>
        </p:spPr>
        <p:txBody>
          <a:bodyPr/>
          <a:lstStyle/>
          <a:p>
            <a:endParaRPr lang="el-GR"/>
          </a:p>
        </p:txBody>
      </p:sp>
      <p:sp>
        <p:nvSpPr>
          <p:cNvPr id="126983" name="Text Box 7"/>
          <p:cNvSpPr txBox="1">
            <a:spLocks noChangeArrowheads="1"/>
          </p:cNvSpPr>
          <p:nvPr/>
        </p:nvSpPr>
        <p:spPr bwMode="auto">
          <a:xfrm>
            <a:off x="1835857" y="476251"/>
            <a:ext cx="5184422" cy="1223963"/>
          </a:xfrm>
          <a:prstGeom prst="rect">
            <a:avLst/>
          </a:prstGeom>
          <a:solidFill>
            <a:srgbClr val="C8E4C8"/>
          </a:solidFill>
          <a:ln w="9525">
            <a:solidFill>
              <a:srgbClr val="000000"/>
            </a:solidFill>
            <a:miter lim="800000"/>
            <a:headEnd/>
            <a:tailEnd/>
          </a:ln>
        </p:spPr>
        <p:txBody>
          <a:bodyPr/>
          <a:lstStyle/>
          <a:p>
            <a:pPr algn="ctr"/>
            <a:r>
              <a:rPr lang="el-GR" sz="1400" b="1">
                <a:latin typeface="Arial" pitchFamily="34" charset="0"/>
              </a:rPr>
              <a:t>Εφόσον το φάρμακο είναι δραστικό, </a:t>
            </a:r>
          </a:p>
          <a:p>
            <a:pPr algn="ctr"/>
            <a:r>
              <a:rPr lang="el-GR" sz="1400">
                <a:latin typeface="Arial" pitchFamily="34" charset="0"/>
              </a:rPr>
              <a:t>πρέπει να συνεχισθεί η αγωγή για 6 έως 12 μήνες</a:t>
            </a:r>
            <a:endParaRPr lang="el-GR" sz="1400" b="1">
              <a:latin typeface="Arial" pitchFamily="34" charset="0"/>
            </a:endParaRPr>
          </a:p>
          <a:p>
            <a:pPr algn="ctr"/>
            <a:r>
              <a:rPr lang="el-GR" sz="1400" b="1">
                <a:latin typeface="Arial" pitchFamily="34" charset="0"/>
              </a:rPr>
              <a:t>Εάν δεν είναι αποτελεσματικό,</a:t>
            </a:r>
            <a:r>
              <a:rPr lang="el-GR" sz="1400">
                <a:latin typeface="Arial" pitchFamily="34" charset="0"/>
              </a:rPr>
              <a:t> </a:t>
            </a:r>
          </a:p>
          <a:p>
            <a:pPr algn="ctr"/>
            <a:r>
              <a:rPr lang="el-GR" sz="1400">
                <a:latin typeface="Arial" pitchFamily="34" charset="0"/>
              </a:rPr>
              <a:t>πρέπει να προστεθεί κιτρική κλομιφένη με ανάλογη παρακολούθηση</a:t>
            </a:r>
            <a:endParaRPr lang="el-GR" sz="2000">
              <a:latin typeface="Arial" pitchFamily="34" charset="0"/>
            </a:endParaRPr>
          </a:p>
        </p:txBody>
      </p:sp>
      <p:sp>
        <p:nvSpPr>
          <p:cNvPr id="126984" name="Line 8"/>
          <p:cNvSpPr>
            <a:spLocks noChangeShapeType="1"/>
          </p:cNvSpPr>
          <p:nvPr/>
        </p:nvSpPr>
        <p:spPr bwMode="auto">
          <a:xfrm>
            <a:off x="4356100" y="1700213"/>
            <a:ext cx="0" cy="649287"/>
          </a:xfrm>
          <a:prstGeom prst="line">
            <a:avLst/>
          </a:prstGeom>
          <a:noFill/>
          <a:ln w="9525">
            <a:solidFill>
              <a:srgbClr val="FF0000"/>
            </a:solidFill>
            <a:round/>
            <a:headEnd/>
            <a:tailEnd type="triangle" w="lg" len="lg"/>
          </a:ln>
          <a:effectLst/>
        </p:spPr>
        <p:txBody>
          <a:bodyPr/>
          <a:lstStyle/>
          <a:p>
            <a:endParaRPr lang="el-GR"/>
          </a:p>
        </p:txBody>
      </p:sp>
      <p:sp>
        <p:nvSpPr>
          <p:cNvPr id="126985" name="Text Box 9"/>
          <p:cNvSpPr txBox="1">
            <a:spLocks noChangeArrowheads="1"/>
          </p:cNvSpPr>
          <p:nvPr/>
        </p:nvSpPr>
        <p:spPr bwMode="auto">
          <a:xfrm>
            <a:off x="972256" y="6027738"/>
            <a:ext cx="6982178" cy="641350"/>
          </a:xfrm>
          <a:prstGeom prst="rect">
            <a:avLst/>
          </a:prstGeom>
          <a:noFill/>
          <a:ln w="9525">
            <a:noFill/>
            <a:miter lim="800000"/>
            <a:headEnd/>
            <a:tailEnd/>
          </a:ln>
          <a:effectLst/>
        </p:spPr>
        <p:txBody>
          <a:bodyPr>
            <a:spAutoFit/>
          </a:bodyPr>
          <a:lstStyle/>
          <a:p>
            <a:pPr algn="ctr">
              <a:spcBef>
                <a:spcPct val="50000"/>
              </a:spcBef>
            </a:pPr>
            <a:r>
              <a:rPr lang="el-GR">
                <a:latin typeface="Arial" pitchFamily="34" charset="0"/>
              </a:rPr>
              <a:t>Προτεινόμενος αλγόριθμος για την πρόκληση ωοθυλακιορρηξίας σε γυναίκες με το σύνδρομο των πολυκυστικών ωοθηκών</a:t>
            </a:r>
          </a:p>
        </p:txBody>
      </p:sp>
      <p:sp>
        <p:nvSpPr>
          <p:cNvPr id="126986" name="Text Box 10"/>
          <p:cNvSpPr txBox="1">
            <a:spLocks noChangeArrowheads="1"/>
          </p:cNvSpPr>
          <p:nvPr/>
        </p:nvSpPr>
        <p:spPr bwMode="auto">
          <a:xfrm>
            <a:off x="3804356" y="5661026"/>
            <a:ext cx="4992511" cy="366713"/>
          </a:xfrm>
          <a:prstGeom prst="rect">
            <a:avLst/>
          </a:prstGeom>
          <a:noFill/>
          <a:ln w="9525">
            <a:noFill/>
            <a:miter lim="800000"/>
            <a:headEnd/>
            <a:tailEnd/>
          </a:ln>
          <a:effectLst/>
        </p:spPr>
        <p:txBody>
          <a:bodyPr>
            <a:spAutoFit/>
          </a:bodyPr>
          <a:lstStyle/>
          <a:p>
            <a:pPr>
              <a:spcBef>
                <a:spcPct val="50000"/>
              </a:spcBef>
            </a:pPr>
            <a:r>
              <a:rPr lang="en-GB"/>
              <a:t>Royal College of Obstetrics and Gynaecology 2003 </a:t>
            </a:r>
            <a:endParaRPr lang="el-G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normAutofit fontScale="90000"/>
          </a:bodyPr>
          <a:lstStyle/>
          <a:p>
            <a:r>
              <a:rPr lang="el-GR"/>
              <a:t>ΓΝΩΣΤΑ ΑΙΤΙΑ ΥΠΕΡΑΝΔΡΟΓΟΝΑΙΜΙΑΣ</a:t>
            </a:r>
          </a:p>
        </p:txBody>
      </p:sp>
      <p:sp>
        <p:nvSpPr>
          <p:cNvPr id="105475" name="Rectangle 1027"/>
          <p:cNvSpPr>
            <a:spLocks noGrp="1" noChangeArrowheads="1"/>
          </p:cNvSpPr>
          <p:nvPr>
            <p:ph type="body" idx="1"/>
          </p:nvPr>
        </p:nvSpPr>
        <p:spPr/>
        <p:txBody>
          <a:bodyPr/>
          <a:lstStyle/>
          <a:p>
            <a:r>
              <a:rPr lang="el-GR"/>
              <a:t>Υπερπρολακτιναιμία</a:t>
            </a:r>
          </a:p>
          <a:p>
            <a:r>
              <a:rPr lang="el-GR"/>
              <a:t>Θυρεοειδική δυσλειτουργία</a:t>
            </a:r>
          </a:p>
          <a:p>
            <a:r>
              <a:rPr lang="el-GR"/>
              <a:t>Μη κλασσική συγγενής υπερπλασία των επινεφριδίων</a:t>
            </a:r>
          </a:p>
          <a:p>
            <a:r>
              <a:rPr lang="el-GR"/>
              <a:t>σ. </a:t>
            </a:r>
            <a:r>
              <a:rPr lang="en-US"/>
              <a:t>Cushing</a:t>
            </a:r>
          </a:p>
          <a:p>
            <a:r>
              <a:rPr lang="el-GR"/>
              <a:t>Όγκοι των ωοθηκών και των επινεφριδίων που παράγουν ανδρογόνα</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algn="ctr"/>
            <a:r>
              <a:rPr lang="el-GR" sz="4000"/>
              <a:t>Φαινότυποι </a:t>
            </a:r>
            <a:r>
              <a:rPr lang="en-US" sz="4000"/>
              <a:t>PCOS</a:t>
            </a:r>
            <a:endParaRPr lang="el-GR" sz="4000"/>
          </a:p>
        </p:txBody>
      </p:sp>
      <p:graphicFrame>
        <p:nvGraphicFramePr>
          <p:cNvPr id="45114" name="Group 58"/>
          <p:cNvGraphicFramePr>
            <a:graphicFrameLocks noGrp="1"/>
          </p:cNvGraphicFramePr>
          <p:nvPr>
            <p:ph type="tbl" idx="1"/>
          </p:nvPr>
        </p:nvGraphicFramePr>
        <p:xfrm>
          <a:off x="214489" y="1773238"/>
          <a:ext cx="8750300" cy="4831080"/>
        </p:xfrm>
        <a:graphic>
          <a:graphicData uri="http://schemas.openxmlformats.org/drawingml/2006/table">
            <a:tbl>
              <a:tblPr/>
              <a:tblGrid>
                <a:gridCol w="2988733"/>
                <a:gridCol w="3097389"/>
                <a:gridCol w="2664178"/>
              </a:tblGrid>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1" i="0" u="none" strike="noStrike" cap="none" normalizeH="0" baseline="0" smtClean="0">
                          <a:ln>
                            <a:noFill/>
                          </a:ln>
                          <a:solidFill>
                            <a:schemeClr val="tx1"/>
                          </a:solidFill>
                          <a:effectLst/>
                          <a:latin typeface="Tahoma" pitchFamily="34" charset="0"/>
                        </a:rPr>
                        <a:t>Κλινικές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1" i="0" u="none" strike="noStrike" cap="none" normalizeH="0" baseline="0" smtClean="0">
                          <a:ln>
                            <a:noFill/>
                          </a:ln>
                          <a:solidFill>
                            <a:schemeClr val="tx1"/>
                          </a:solidFill>
                          <a:effectLst/>
                          <a:latin typeface="Tahoma" pitchFamily="34" charset="0"/>
                        </a:rPr>
                        <a:t>εκδηλώσεις</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1" i="0" u="none" strike="noStrike" cap="none" normalizeH="0" baseline="0" smtClean="0">
                          <a:ln>
                            <a:noFill/>
                          </a:ln>
                          <a:solidFill>
                            <a:schemeClr val="tx1"/>
                          </a:solidFill>
                          <a:effectLst/>
                          <a:latin typeface="Tahoma" pitchFamily="34" charset="0"/>
                        </a:rPr>
                        <a:t>Διαταραχές έκκρισης ορμονών</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1" i="0" u="none" strike="noStrike" cap="none" normalizeH="0" baseline="0" smtClean="0">
                          <a:ln>
                            <a:noFill/>
                          </a:ln>
                          <a:solidFill>
                            <a:schemeClr val="tx1"/>
                          </a:solidFill>
                          <a:effectLst/>
                          <a:latin typeface="Tahoma" pitchFamily="34" charset="0"/>
                        </a:rPr>
                        <a:t>Μορφολογικά ευρήματα ωοθηκών</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Υπερτρίχωση</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sym typeface="Symbol" pitchFamily="18" charset="2"/>
                        </a:rPr>
                        <a:t>Αύξηση </a:t>
                      </a:r>
                      <a:r>
                        <a:rPr kumimoji="0" lang="el-GR" sz="2000" b="0" i="0" u="none" strike="noStrike" cap="none" normalizeH="0" baseline="0" smtClean="0">
                          <a:ln>
                            <a:noFill/>
                          </a:ln>
                          <a:solidFill>
                            <a:schemeClr val="tx1"/>
                          </a:solidFill>
                          <a:effectLst/>
                          <a:latin typeface="Tahoma" pitchFamily="34" charset="0"/>
                        </a:rPr>
                        <a:t>τεστοστερόνης</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Φυσιολογικές ωοθήκες</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Ακμή</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Αύξηση </a:t>
                      </a:r>
                      <a:r>
                        <a:rPr kumimoji="0" lang="en-US" sz="2000" b="0" i="0" u="none" strike="noStrike" cap="none" normalizeH="0" baseline="0" smtClean="0">
                          <a:ln>
                            <a:noFill/>
                          </a:ln>
                          <a:solidFill>
                            <a:schemeClr val="tx1"/>
                          </a:solidFill>
                          <a:effectLst/>
                          <a:latin typeface="Tahoma" pitchFamily="34" charset="0"/>
                        </a:rPr>
                        <a:t>LH/FSH</a:t>
                      </a:r>
                      <a:endParaRPr kumimoji="0" lang="el-GR" sz="2000" b="0" i="0" u="none" strike="noStrike" cap="none" normalizeH="0" baseline="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Διογκωμένες ωοθήκες</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Λιπαρότητα δέρματος</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Ελάττωση </a:t>
                      </a:r>
                      <a:r>
                        <a:rPr kumimoji="0" lang="en-US" sz="2000" b="0" i="0" u="none" strike="noStrike" cap="none" normalizeH="0" baseline="0" smtClean="0">
                          <a:ln>
                            <a:noFill/>
                          </a:ln>
                          <a:solidFill>
                            <a:schemeClr val="tx1"/>
                          </a:solidFill>
                          <a:effectLst/>
                          <a:latin typeface="Tahoma" pitchFamily="34" charset="0"/>
                        </a:rPr>
                        <a:t>SHBG</a:t>
                      </a:r>
                      <a:endParaRPr kumimoji="0" lang="el-GR" sz="2000" b="0" i="0" u="none" strike="noStrike" cap="none" normalizeH="0" baseline="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Πολυκυστικές ωοθήκες</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Αλωπεκία</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Αύξηση </a:t>
                      </a:r>
                      <a:r>
                        <a:rPr kumimoji="0" lang="en-US" sz="2000" b="0" i="0" u="none" strike="noStrike" cap="none" normalizeH="0" baseline="0" smtClean="0">
                          <a:ln>
                            <a:noFill/>
                          </a:ln>
                          <a:solidFill>
                            <a:schemeClr val="tx1"/>
                          </a:solidFill>
                          <a:effectLst/>
                          <a:latin typeface="Tahoma" pitchFamily="34" charset="0"/>
                        </a:rPr>
                        <a:t>DHEA-S</a:t>
                      </a:r>
                      <a:endParaRPr kumimoji="0" lang="el-GR" sz="2000" b="0" i="0" u="none" strike="noStrike" cap="none" normalizeH="0" baseline="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Αύξηση στρώματος</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Υπογονιμότητα</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Αύξηση ινσουλίνης</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Συνδυασμός</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9" name="Text Box 17"/>
          <p:cNvSpPr txBox="1">
            <a:spLocks noChangeArrowheads="1"/>
          </p:cNvSpPr>
          <p:nvPr/>
        </p:nvSpPr>
        <p:spPr bwMode="auto">
          <a:xfrm>
            <a:off x="826911" y="6524626"/>
            <a:ext cx="3169356"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33810" name="Text Box 18"/>
          <p:cNvSpPr txBox="1">
            <a:spLocks noChangeArrowheads="1"/>
          </p:cNvSpPr>
          <p:nvPr/>
        </p:nvSpPr>
        <p:spPr bwMode="auto">
          <a:xfrm>
            <a:off x="5147733" y="6491288"/>
            <a:ext cx="5040489" cy="366712"/>
          </a:xfrm>
          <a:prstGeom prst="rect">
            <a:avLst/>
          </a:prstGeom>
          <a:noFill/>
          <a:ln w="9525">
            <a:noFill/>
            <a:miter lim="800000"/>
            <a:headEnd/>
            <a:tailEnd/>
          </a:ln>
          <a:effectLst/>
        </p:spPr>
        <p:txBody>
          <a:bodyPr>
            <a:spAutoFit/>
          </a:bodyPr>
          <a:lstStyle/>
          <a:p>
            <a:pPr>
              <a:spcBef>
                <a:spcPct val="50000"/>
              </a:spcBef>
            </a:pPr>
            <a:r>
              <a:rPr lang="en-US"/>
              <a:t>Legro R. Endocr Rev 2003, 24: 302</a:t>
            </a:r>
            <a:endParaRPr lang="el-GR"/>
          </a:p>
        </p:txBody>
      </p:sp>
      <p:sp>
        <p:nvSpPr>
          <p:cNvPr id="33811" name="Text Box 19"/>
          <p:cNvSpPr txBox="1">
            <a:spLocks noChangeArrowheads="1"/>
          </p:cNvSpPr>
          <p:nvPr/>
        </p:nvSpPr>
        <p:spPr bwMode="auto">
          <a:xfrm>
            <a:off x="2771423" y="188914"/>
            <a:ext cx="5545667" cy="701675"/>
          </a:xfrm>
          <a:prstGeom prst="rect">
            <a:avLst/>
          </a:prstGeom>
          <a:noFill/>
          <a:ln w="9525">
            <a:noFill/>
            <a:miter lim="800000"/>
            <a:headEnd/>
            <a:tailEnd/>
          </a:ln>
          <a:effectLst/>
        </p:spPr>
        <p:txBody>
          <a:bodyPr>
            <a:spAutoFit/>
          </a:bodyPr>
          <a:lstStyle/>
          <a:p>
            <a:pPr>
              <a:spcBef>
                <a:spcPct val="50000"/>
              </a:spcBef>
            </a:pPr>
            <a:r>
              <a:rPr lang="el-GR" sz="4000">
                <a:solidFill>
                  <a:schemeClr val="tx2"/>
                </a:solidFill>
              </a:rPr>
              <a:t>Φαινότυποι </a:t>
            </a:r>
            <a:r>
              <a:rPr lang="en-US" sz="4000">
                <a:solidFill>
                  <a:schemeClr val="tx2"/>
                </a:solidFill>
              </a:rPr>
              <a:t>PCOS</a:t>
            </a:r>
            <a:endParaRPr lang="el-GR" sz="4000">
              <a:solidFill>
                <a:schemeClr val="tx2"/>
              </a:solidFill>
            </a:endParaRPr>
          </a:p>
        </p:txBody>
      </p:sp>
      <p:pic>
        <p:nvPicPr>
          <p:cNvPr id="33812" name="Picture 20" descr="ef0330512001"/>
          <p:cNvPicPr>
            <a:picLocks noChangeAspect="1" noChangeArrowheads="1"/>
          </p:cNvPicPr>
          <p:nvPr/>
        </p:nvPicPr>
        <p:blipFill>
          <a:blip r:embed="rId2" cstate="print"/>
          <a:srcRect/>
          <a:stretch>
            <a:fillRect/>
          </a:stretch>
        </p:blipFill>
        <p:spPr bwMode="auto">
          <a:xfrm>
            <a:off x="795867" y="908050"/>
            <a:ext cx="7452078" cy="541178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PCOS-</a:t>
            </a:r>
            <a:r>
              <a:rPr lang="el-GR"/>
              <a:t>ΥΠΕΡΑΝΔΡΟΓΟΝΑΙΜΙΑ</a:t>
            </a:r>
          </a:p>
        </p:txBody>
      </p:sp>
      <p:sp>
        <p:nvSpPr>
          <p:cNvPr id="47107" name="Rectangle 3"/>
          <p:cNvSpPr>
            <a:spLocks noGrp="1" noChangeArrowheads="1"/>
          </p:cNvSpPr>
          <p:nvPr>
            <p:ph type="body" idx="1"/>
          </p:nvPr>
        </p:nvSpPr>
        <p:spPr>
          <a:xfrm>
            <a:off x="1182511" y="2017714"/>
            <a:ext cx="7772400" cy="4579937"/>
          </a:xfrm>
        </p:spPr>
        <p:txBody>
          <a:bodyPr/>
          <a:lstStyle/>
          <a:p>
            <a:pPr>
              <a:lnSpc>
                <a:spcPct val="160000"/>
              </a:lnSpc>
            </a:pPr>
            <a:r>
              <a:rPr lang="el-GR"/>
              <a:t>Ευθύνεται για τα συμπτώματα του συνδρόμου</a:t>
            </a:r>
          </a:p>
          <a:p>
            <a:pPr>
              <a:lnSpc>
                <a:spcPct val="160000"/>
              </a:lnSpc>
            </a:pPr>
            <a:r>
              <a:rPr lang="el-GR"/>
              <a:t>Ενδέχεται να ευθύνεται για την αύξηση του βάρους του σώματος, που παρατηρείται στο 50% των περιπτώσεων</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1613</Words>
  <Application>Microsoft Office PowerPoint</Application>
  <PresentationFormat>Προβολή στην οθόνη (4:3)</PresentationFormat>
  <Paragraphs>385</Paragraphs>
  <Slides>59</Slides>
  <Notes>4</Notes>
  <HiddenSlides>1</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59</vt:i4>
      </vt:variant>
    </vt:vector>
  </HeadingPairs>
  <TitlesOfParts>
    <vt:vector size="63" baseType="lpstr">
      <vt:lpstr>Office Theme</vt:lpstr>
      <vt:lpstr>Εικόνα bitmap</vt:lpstr>
      <vt:lpstr>Bitmap Image</vt:lpstr>
      <vt:lpstr>Clip</vt:lpstr>
      <vt:lpstr>ΑΙΤΙΟΠΑΘΟΓΕΝΕΙΑ ΤΟΥ PCOS</vt:lpstr>
      <vt:lpstr>PCOS - ΣΥΧΝΟΤΗΤΑ</vt:lpstr>
      <vt:lpstr>PCOS - ΣΥΧΝΟΤΗΤΑ</vt:lpstr>
      <vt:lpstr>ΟΡΙΣΜΟΣ PCOS</vt:lpstr>
      <vt:lpstr>ΟΡΙΣΜΟΣ PCOS</vt:lpstr>
      <vt:lpstr>ΓΝΩΣΤΑ ΑΙΤΙΑ ΥΠΕΡΑΝΔΡΟΓΟΝΑΙΜΙΑΣ</vt:lpstr>
      <vt:lpstr>Φαινότυποι PCOS</vt:lpstr>
      <vt:lpstr>Διαφάνεια 8</vt:lpstr>
      <vt:lpstr>PCOS-ΥΠΕΡΑΝΔΡΟΓΟΝΑΙΜΙΑ</vt:lpstr>
      <vt:lpstr>PCOS-ΑΝΤΙΣΤΑΣΗ ΣΤΗΝ ΙΝΣΟΥΛΙΝΗ</vt:lpstr>
      <vt:lpstr>ΕΚΔΗΛΩΣΕΙΣ ΥΠΕΡΑΝΔΡΟΓΟΝΑΙΜΙΑΣ (66%)</vt:lpstr>
      <vt:lpstr>Διαφάνεια 12</vt:lpstr>
      <vt:lpstr>Διαφάνεια 13</vt:lpstr>
      <vt:lpstr>ΛΙΠΑΡΟΤΗΤΑ ΔΕΡΜΑΤΟΣ</vt:lpstr>
      <vt:lpstr>ΑΚΜΗ</vt:lpstr>
      <vt:lpstr>Διαφάνεια 16</vt:lpstr>
      <vt:lpstr>ΑΛΩΠΕΚΙΑ ΑΝΔΡΙΚΟΥ ΤΥΠΟΥ</vt:lpstr>
      <vt:lpstr>Διαφάνεια 18</vt:lpstr>
      <vt:lpstr>ΜΕΛΑΝΙΖΟΥΣΑ ΑΚΑΝΘΩΣΗ</vt:lpstr>
      <vt:lpstr>Διαφάνεια 20</vt:lpstr>
      <vt:lpstr>ΠΑΧΥΣΑΡΚΙΑ</vt:lpstr>
      <vt:lpstr>Διαφάνεια 22</vt:lpstr>
      <vt:lpstr>Διαφάνεια 23</vt:lpstr>
      <vt:lpstr>ΠΑΘΟΓΕΝΕΙΑ ΤΟΥ PCOS</vt:lpstr>
      <vt:lpstr>Διαφάνεια 25</vt:lpstr>
      <vt:lpstr>ΠΑΧΥΣΑΡΚΙΑ</vt:lpstr>
      <vt:lpstr>ΑΝΤΙΣΤΑΣΗ ΣΤΗΝ ΙΝΣΟΥΛΙΝΗ Επιπλοκές</vt:lpstr>
      <vt:lpstr>ΟΡΙΣΜΟΣ ΜΕΤΑΒΟΛΙΚΟΥ ΣΥΝΔΡΟΜΟΥ</vt:lpstr>
      <vt:lpstr>ΜΕΤΑΒΟΛΙΚΟ ΣΥΝΔΡΟΜΟ</vt:lpstr>
      <vt:lpstr>Διαφάνεια 30</vt:lpstr>
      <vt:lpstr>Διαφάνεια 31</vt:lpstr>
      <vt:lpstr>Διαφάνεια 32</vt:lpstr>
      <vt:lpstr>Διαφάνεια 33</vt:lpstr>
      <vt:lpstr>In TCs, the steroid cascade is highly regulated</vt:lpstr>
      <vt:lpstr>Διαφάνεια 35</vt:lpstr>
      <vt:lpstr>Διαφάνεια 36</vt:lpstr>
      <vt:lpstr>Διαφάνεια 37</vt:lpstr>
      <vt:lpstr>INSULIN FACILITATES ANDROGEN SECRETION</vt:lpstr>
      <vt:lpstr>Η θεωρία της ινσουλίνης</vt:lpstr>
      <vt:lpstr>Διαφάνεια 40</vt:lpstr>
      <vt:lpstr>ΘΕΡΑΠΕΥΤΙΚΗ ΑΝΤΙΜΕΤΩΠΙΣΗ</vt:lpstr>
      <vt:lpstr>ΘΕΡΑΠΕΥΤΙΚΗ ΑΝΤΙΜΕΤΩΠΙΣΗ</vt:lpstr>
      <vt:lpstr>ΑΝΤΙΜΕΤΩΠΙΣΗ ΤΩΝ ΕΜΦΑΝΙΣΙΑΚΩΝ ΠΑΡΕΚΚΛΙΣΕΩΝ</vt:lpstr>
      <vt:lpstr>Διαφάνεια 44</vt:lpstr>
      <vt:lpstr>Διαφάνεια 45</vt:lpstr>
      <vt:lpstr>Διαφάνεια 46</vt:lpstr>
      <vt:lpstr>Αποτελέσματα της χρήσης OCPs σε γυναίκες με PCOS</vt:lpstr>
      <vt:lpstr>Διαφάνεια 48</vt:lpstr>
      <vt:lpstr>Αποτελέσματα της χρήσης OCPs σε γυναίκες με PCOS</vt:lpstr>
      <vt:lpstr>Διαφάνεια 50</vt:lpstr>
      <vt:lpstr>Διαφάνεια 51</vt:lpstr>
      <vt:lpstr>Διαφάνεια 52</vt:lpstr>
      <vt:lpstr>Διαφάνεια 53</vt:lpstr>
      <vt:lpstr>Διαφάνεια 54</vt:lpstr>
      <vt:lpstr>Διαφάνεια 55</vt:lpstr>
      <vt:lpstr>Διαφάνεια 56</vt:lpstr>
      <vt:lpstr>ΑΝΤΙΜΕΤΩΠΙΣΗ ΤΗΣ ΥΠΟΓΟΝΙΜΟΤΗΤΑΣ</vt:lpstr>
      <vt:lpstr>Διαφάνεια 58</vt:lpstr>
      <vt:lpstr>Διαφάνεια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Neoklis</dc:creator>
  <cp:lastModifiedBy>neoklisg</cp:lastModifiedBy>
  <cp:revision>75</cp:revision>
  <dcterms:created xsi:type="dcterms:W3CDTF">2019-02-09T17:13:26Z</dcterms:created>
  <dcterms:modified xsi:type="dcterms:W3CDTF">2021-09-24T17:40:09Z</dcterms:modified>
</cp:coreProperties>
</file>