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9" r:id="rId2"/>
    <p:sldId id="280" r:id="rId3"/>
    <p:sldId id="281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82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10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28247-C4D8-4D70-AA72-62F2044ED84C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D277-6D22-4DDA-B95A-83B24B4E631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58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6CC45C-6496-4809-A3C7-EB08B5C802F0}" type="slidenum">
              <a:rPr lang="el-GR" altLang="el-GR" smtClean="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l-GR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5485-CF51-4A09-88D8-3A1927784677}" type="datetimeFigureOut">
              <a:rPr lang="el-GR" smtClean="0"/>
              <a:pPr/>
              <a:t>17/10/2015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FBC7-93E3-4460-962A-C6F8ACA5480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707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5485-CF51-4A09-88D8-3A1927784677}" type="datetimeFigureOut">
              <a:rPr lang="el-GR" smtClean="0"/>
              <a:pPr/>
              <a:t>17/10/2015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FBC7-93E3-4460-962A-C6F8ACA5480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710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5485-CF51-4A09-88D8-3A1927784677}" type="datetimeFigureOut">
              <a:rPr lang="el-GR" smtClean="0"/>
              <a:pPr/>
              <a:t>17/10/2015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FBC7-93E3-4460-962A-C6F8ACA5480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9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5485-CF51-4A09-88D8-3A1927784677}" type="datetimeFigureOut">
              <a:rPr lang="el-GR" smtClean="0"/>
              <a:pPr/>
              <a:t>17/10/2015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FBC7-93E3-4460-962A-C6F8ACA5480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795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5485-CF51-4A09-88D8-3A1927784677}" type="datetimeFigureOut">
              <a:rPr lang="el-GR" smtClean="0"/>
              <a:pPr/>
              <a:t>17/10/2015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FBC7-93E3-4460-962A-C6F8ACA5480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78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5485-CF51-4A09-88D8-3A1927784677}" type="datetimeFigureOut">
              <a:rPr lang="el-GR" smtClean="0"/>
              <a:pPr/>
              <a:t>17/10/2015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FBC7-93E3-4460-962A-C6F8ACA5480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530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5485-CF51-4A09-88D8-3A1927784677}" type="datetimeFigureOut">
              <a:rPr lang="el-GR" smtClean="0"/>
              <a:pPr/>
              <a:t>17/10/2015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FBC7-93E3-4460-962A-C6F8ACA5480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63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5485-CF51-4A09-88D8-3A1927784677}" type="datetimeFigureOut">
              <a:rPr lang="el-GR" smtClean="0"/>
              <a:pPr/>
              <a:t>17/10/2015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FBC7-93E3-4460-962A-C6F8ACA5480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230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5485-CF51-4A09-88D8-3A1927784677}" type="datetimeFigureOut">
              <a:rPr lang="el-GR" smtClean="0"/>
              <a:pPr/>
              <a:t>17/10/2015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FBC7-93E3-4460-962A-C6F8ACA5480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646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5485-CF51-4A09-88D8-3A1927784677}" type="datetimeFigureOut">
              <a:rPr lang="el-GR" smtClean="0"/>
              <a:pPr/>
              <a:t>17/10/2015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FBC7-93E3-4460-962A-C6F8ACA5480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194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5485-CF51-4A09-88D8-3A1927784677}" type="datetimeFigureOut">
              <a:rPr lang="el-GR" smtClean="0"/>
              <a:pPr/>
              <a:t>17/10/2015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FBC7-93E3-4460-962A-C6F8ACA5480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008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D5485-CF51-4A09-88D8-3A1927784677}" type="datetimeFigureOut">
              <a:rPr lang="el-GR" smtClean="0"/>
              <a:pPr/>
              <a:t>17/10/2015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4FBC7-93E3-4460-962A-C6F8ACA5480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152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LIT186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91305" y="2006575"/>
            <a:ext cx="7866895" cy="1470025"/>
          </a:xfrm>
        </p:spPr>
        <p:txBody>
          <a:bodyPr>
            <a:normAutofit fontScale="90000"/>
          </a:bodyPr>
          <a:lstStyle/>
          <a:p>
            <a:r>
              <a:rPr lang="el-GR" sz="3800" dirty="0" err="1" smtClean="0">
                <a:solidFill>
                  <a:srgbClr val="5075BC"/>
                </a:solidFill>
              </a:rPr>
              <a:t>Μυθος</a:t>
            </a:r>
            <a:r>
              <a:rPr lang="el-GR" sz="3800" dirty="0" smtClean="0">
                <a:solidFill>
                  <a:srgbClr val="5075BC"/>
                </a:solidFill>
              </a:rPr>
              <a:t> και Τελετουργία  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στην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Αρχαία Ελλάδα </a:t>
            </a:r>
            <a:endParaRPr lang="el-GR" sz="38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76864" cy="1752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30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</a:t>
            </a:r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endParaRPr lang="el-GR" sz="30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Ο </a:t>
            </a:r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μύθος του Οιδίποδα</a:t>
            </a:r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l-GR" sz="2800" i="1" dirty="0" smtClean="0">
                <a:solidFill>
                  <a:schemeClr val="bg1">
                    <a:lumMod val="50000"/>
                  </a:schemeClr>
                </a:solidFill>
              </a:rPr>
              <a:t>Οιδίποδας</a:t>
            </a:r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800" i="1" dirty="0" smtClean="0">
                <a:solidFill>
                  <a:schemeClr val="bg1">
                    <a:lumMod val="50000"/>
                  </a:schemeClr>
                </a:solidFill>
              </a:rPr>
              <a:t>Τύραννος</a:t>
            </a:r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 του Σοφοκλή.</a:t>
            </a:r>
            <a:endParaRPr lang="el-GR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3000" dirty="0" smtClean="0"/>
              <a:t> Ευφημία Δ. </a:t>
            </a:r>
            <a:r>
              <a:rPr lang="el-GR" sz="3000" dirty="0" err="1" smtClean="0"/>
              <a:t>Καρακάντζα</a:t>
            </a:r>
            <a:endParaRPr lang="el-GR" sz="3000" dirty="0" smtClean="0"/>
          </a:p>
          <a:p>
            <a:r>
              <a:rPr lang="el-GR" sz="3000" dirty="0" smtClean="0"/>
              <a:t>Τμήμα Φιλολογίας  </a:t>
            </a:r>
            <a:endParaRPr lang="en-US" sz="30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87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0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Οιδίπους Τύραννος</a:t>
            </a:r>
            <a:endParaRPr lang="el-GR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8864" y="1639341"/>
            <a:ext cx="8229600" cy="45259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</a:pPr>
            <a:endParaRPr lang="el-GR" dirty="0" smtClean="0"/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l-GR" sz="3000" dirty="0" smtClean="0">
                <a:latin typeface="+mj-lt"/>
              </a:rPr>
              <a:t>Η Ιοκάστη συνειδητοποιεί την επαλήθευση των χρησμών.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l-GR" sz="3000" dirty="0" smtClean="0">
              <a:latin typeface="+mj-lt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l-GR" sz="3000" i="1" dirty="0" smtClean="0">
                <a:latin typeface="+mj-lt"/>
              </a:rPr>
              <a:t>«ὦ </a:t>
            </a:r>
            <a:r>
              <a:rPr lang="el-GR" sz="3000" b="1" i="1" dirty="0" smtClean="0">
                <a:latin typeface="+mj-lt"/>
              </a:rPr>
              <a:t>δύσποτμ</a:t>
            </a:r>
            <a:r>
              <a:rPr lang="el-GR" sz="3000" i="1" dirty="0" smtClean="0">
                <a:latin typeface="+mj-lt"/>
              </a:rPr>
              <a:t>᾽, εἴθε μήποτε γνοίης ὃς εἶ».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l-GR" sz="3000" b="1" dirty="0" smtClean="0">
              <a:latin typeface="+mj-lt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l-GR" sz="3000" dirty="0" smtClean="0">
                <a:latin typeface="+mj-lt"/>
              </a:rPr>
              <a:t>Η Ιοκάστη αποχωρεί…</a:t>
            </a:r>
            <a:endParaRPr lang="el-GR" sz="3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Οιδίπους Τύραννος</a:t>
            </a:r>
            <a:endParaRPr lang="el-GR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endParaRPr lang="el-GR" sz="3000" dirty="0" smtClean="0">
              <a:latin typeface="+mj-lt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l-GR" sz="3000" dirty="0" smtClean="0">
                <a:latin typeface="+mj-lt"/>
              </a:rPr>
              <a:t>Αποκάλυψη της καταγωγής του Οιδίποδα από το βοσκό.</a:t>
            </a:r>
          </a:p>
          <a:p>
            <a:pPr algn="ctr">
              <a:buClr>
                <a:schemeClr val="accent3">
                  <a:lumMod val="75000"/>
                </a:schemeClr>
              </a:buClr>
            </a:pPr>
            <a:endParaRPr lang="el-GR" dirty="0" smtClean="0">
              <a:latin typeface="+mj-lt"/>
            </a:endParaRPr>
          </a:p>
          <a:p>
            <a:pPr marL="0" indent="0" algn="ctr">
              <a:buClr>
                <a:schemeClr val="accent3">
                  <a:lumMod val="75000"/>
                </a:schemeClr>
              </a:buClr>
              <a:buNone/>
            </a:pPr>
            <a:r>
              <a:rPr lang="el-GR" sz="2800" dirty="0" smtClean="0">
                <a:latin typeface="+mj-lt"/>
              </a:rPr>
              <a:t>«Ώ φως, για τελευταία φορά σε βλέπω.          </a:t>
            </a:r>
            <a:endParaRPr lang="el-GR" sz="2800" dirty="0">
              <a:latin typeface="+mj-lt"/>
            </a:endParaRPr>
          </a:p>
          <a:p>
            <a:pPr marL="0" indent="0" algn="ctr">
              <a:buClr>
                <a:schemeClr val="accent3">
                  <a:lumMod val="75000"/>
                </a:schemeClr>
              </a:buClr>
              <a:buNone/>
            </a:pPr>
            <a:r>
              <a:rPr lang="el-GR" sz="2800" dirty="0" smtClean="0">
                <a:latin typeface="+mj-lt"/>
              </a:rPr>
              <a:t> Εγώ περίοπτος και διαφανής.                        </a:t>
            </a:r>
            <a:endParaRPr lang="en-US" sz="2800" dirty="0" smtClean="0">
              <a:latin typeface="+mj-lt"/>
            </a:endParaRPr>
          </a:p>
          <a:p>
            <a:pPr marL="0" indent="0" algn="ctr">
              <a:buClr>
                <a:schemeClr val="accent3">
                  <a:lumMod val="75000"/>
                </a:schemeClr>
              </a:buClr>
              <a:buNone/>
            </a:pPr>
            <a:r>
              <a:rPr lang="el-GR" sz="2800" dirty="0" smtClean="0">
                <a:latin typeface="+mj-lt"/>
              </a:rPr>
              <a:t> Απ’ αυτούς που δεν έπρεπε φύτρωσα,               </a:t>
            </a:r>
            <a:endParaRPr lang="el-GR" sz="2800" dirty="0">
              <a:latin typeface="+mj-lt"/>
            </a:endParaRPr>
          </a:p>
          <a:p>
            <a:pPr marL="0" indent="0" algn="ctr">
              <a:buClr>
                <a:schemeClr val="accent3">
                  <a:lumMod val="75000"/>
                </a:schemeClr>
              </a:buClr>
              <a:buNone/>
            </a:pPr>
            <a:r>
              <a:rPr lang="el-GR" sz="2800" dirty="0" smtClean="0">
                <a:latin typeface="+mj-lt"/>
              </a:rPr>
              <a:t>με αυτούς που δεν έπρεπε πλάγιασα                   </a:t>
            </a:r>
          </a:p>
          <a:p>
            <a:pPr marL="0" indent="0" algn="ctr">
              <a:buClr>
                <a:schemeClr val="accent3">
                  <a:lumMod val="75000"/>
                </a:schemeClr>
              </a:buClr>
              <a:buNone/>
            </a:pPr>
            <a:r>
              <a:rPr lang="el-GR" sz="2800" dirty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και αυτούς που δεν έπρεπε σκότωσα».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l-GR" dirty="0" smtClean="0">
              <a:latin typeface="Palatino Linotype" pitchFamily="18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el-GR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174" y="5223966"/>
            <a:ext cx="3240360" cy="771224"/>
          </a:xfrm>
          <a:prstGeom prst="rect">
            <a:avLst/>
          </a:prstGeom>
          <a:noFill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4" y="5821432"/>
            <a:ext cx="726005" cy="704483"/>
          </a:xfrm>
          <a:prstGeom prst="rect">
            <a:avLst/>
          </a:prstGeom>
        </p:spPr>
      </p:pic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5489" y="5332881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03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dirty="0" err="1" smtClean="0"/>
              <a:t>Copyright</a:t>
            </a:r>
            <a:r>
              <a:rPr lang="el-GR" sz="2000" dirty="0" smtClean="0"/>
              <a:t>: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, 2013. 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. «</a:t>
            </a:r>
            <a:r>
              <a:rPr lang="el-GR" sz="2000" dirty="0" err="1" smtClean="0"/>
              <a:t>Μυθος</a:t>
            </a:r>
            <a:r>
              <a:rPr lang="el-GR" sz="2000" dirty="0" smtClean="0"/>
              <a:t> και Τελετουργία  στην ΑΕ. 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Ο μύθος του Οιδίποδα - </a:t>
            </a:r>
            <a:r>
              <a:rPr lang="el-GR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Οιδίποδας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Τύραννος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του Σοφοκλή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l-GR" sz="2000" dirty="0" smtClean="0"/>
              <a:t>». </a:t>
            </a:r>
            <a:r>
              <a:rPr lang="el-GR" sz="2000" b="1" dirty="0"/>
              <a:t>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</a:t>
            </a:r>
            <a:r>
              <a:rPr lang="en-US" sz="2000" dirty="0" smtClean="0"/>
              <a:t>3</a:t>
            </a:r>
            <a:r>
              <a:rPr lang="el-GR" sz="2000" dirty="0" smtClean="0"/>
              <a:t>.  </a:t>
            </a:r>
            <a:r>
              <a:rPr lang="el-GR" sz="2000" b="1" dirty="0"/>
              <a:t>Διαθέσιμο από τη δικτυακή </a:t>
            </a:r>
            <a:r>
              <a:rPr lang="el-GR" sz="2000" b="1" dirty="0" smtClean="0"/>
              <a:t>διεύθυνση</a:t>
            </a:r>
            <a:r>
              <a:rPr lang="el-GR" sz="2000" dirty="0" smtClean="0"/>
              <a:t>: </a:t>
            </a:r>
            <a:r>
              <a:rPr lang="en-US" sz="2000" dirty="0" smtClean="0">
                <a:hlinkClick r:id="rId3"/>
              </a:rPr>
              <a:t>https://eclass.upatras.gr/courses/LIT1869/</a:t>
            </a:r>
            <a:r>
              <a:rPr lang="el-GR" sz="2000" dirty="0" smtClean="0"/>
              <a:t>.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30" y="764704"/>
            <a:ext cx="8639806" cy="1440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5744" y="2880232"/>
            <a:ext cx="8818132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30283"/>
            <a:ext cx="574884" cy="557842"/>
          </a:xfrm>
          <a:prstGeom prst="rect">
            <a:avLst/>
          </a:prstGeom>
        </p:spPr>
      </p:pic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4694" y="2404156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Αναφοράς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Αδειοδότησης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η </a:t>
            </a:r>
            <a:r>
              <a:rPr lang="en-US" sz="2400" dirty="0" err="1"/>
              <a:t>δήλωση</a:t>
            </a:r>
            <a:r>
              <a:rPr lang="en-US" sz="2400" dirty="0"/>
              <a:t> </a:t>
            </a:r>
            <a:r>
              <a:rPr lang="el-GR" sz="2400" dirty="0" err="1"/>
              <a:t>Δ</a:t>
            </a:r>
            <a:r>
              <a:rPr lang="en-US" sz="2400" dirty="0" smtClean="0"/>
              <a:t>ια</a:t>
            </a:r>
            <a:r>
              <a:rPr lang="en-US" sz="2400" dirty="0" err="1" smtClean="0"/>
              <a:t>τήρησης</a:t>
            </a:r>
            <a:r>
              <a:rPr lang="en-US" sz="2400" dirty="0" smtClean="0"/>
              <a:t> </a:t>
            </a:r>
            <a:r>
              <a:rPr lang="en-US" sz="2400" dirty="0"/>
              <a:t>Σημειωμάτων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/>
              <a:t>τ</a:t>
            </a:r>
            <a:r>
              <a:rPr lang="el-GR" sz="2400" dirty="0" smtClean="0"/>
              <a:t>ο Σημείωμα Χρήσης Έργων Τρίτων </a:t>
            </a:r>
            <a:r>
              <a:rPr lang="el-GR" sz="2400" dirty="0"/>
              <a:t>(εφόσον υπάρχει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marL="457200" lvl="1" indent="0">
              <a:buFontTx/>
              <a:buNone/>
              <a:defRPr/>
            </a:pPr>
            <a:endParaRPr lang="el-GR" sz="2000" dirty="0"/>
          </a:p>
          <a:p>
            <a:pPr marL="0" indent="0">
              <a:buFontTx/>
              <a:buNone/>
              <a:defRPr/>
            </a:pPr>
            <a:r>
              <a:rPr lang="el-GR" sz="2200" dirty="0"/>
              <a:t>μαζί με τους συνοδευόμενους </a:t>
            </a:r>
            <a:r>
              <a:rPr lang="el-GR" sz="2200" dirty="0" err="1"/>
              <a:t>υπερσυνδέσμους</a:t>
            </a:r>
            <a:r>
              <a:rPr lang="el-GR" sz="2200" dirty="0"/>
              <a:t>.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pic>
        <p:nvPicPr>
          <p:cNvPr id="3687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2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52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2800" dirty="0"/>
              <a:t>Εξοικείωση µε τον µ</a:t>
            </a:r>
            <a:r>
              <a:rPr lang="el-GR" sz="2800" dirty="0" err="1"/>
              <a:t>ύθο</a:t>
            </a:r>
            <a:r>
              <a:rPr lang="el-GR" sz="2800" dirty="0"/>
              <a:t> του Οιδίποδα του </a:t>
            </a:r>
            <a:r>
              <a:rPr lang="el-GR" sz="2800" i="1" dirty="0"/>
              <a:t>Σοφοκλή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3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Ο µ</a:t>
            </a:r>
            <a:r>
              <a:rPr lang="el-GR" dirty="0" err="1"/>
              <a:t>ύθος</a:t>
            </a:r>
            <a:r>
              <a:rPr lang="el-GR" dirty="0"/>
              <a:t> του Οιδίποδα </a:t>
            </a:r>
          </a:p>
          <a:p>
            <a:r>
              <a:rPr lang="el-GR" i="1" dirty="0"/>
              <a:t>Οιδίποδας Τύραννος </a:t>
            </a:r>
            <a:r>
              <a:rPr lang="el-GR" dirty="0"/>
              <a:t>του Σοφοκλή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Ο Μύθος του Οιδίποδα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905000"/>
            <a:ext cx="8033712" cy="4547592"/>
          </a:xfrm>
        </p:spPr>
        <p:txBody>
          <a:bodyPr>
            <a:normAutofit fontScale="92500" lnSpcReduction="10000"/>
          </a:bodyPr>
          <a:lstStyle/>
          <a:p>
            <a:r>
              <a:rPr lang="el-GR" sz="2595" dirty="0" smtClean="0">
                <a:latin typeface="Gentium"/>
                <a:cs typeface="Gentium"/>
              </a:rPr>
              <a:t>Λύση αινίγματος</a:t>
            </a:r>
          </a:p>
          <a:p>
            <a:endParaRPr lang="el-GR" sz="2595" dirty="0" smtClean="0">
              <a:latin typeface="Gentium"/>
              <a:cs typeface="Gentium"/>
            </a:endParaRPr>
          </a:p>
          <a:p>
            <a:r>
              <a:rPr lang="el-GR" sz="2595" dirty="0" smtClean="0">
                <a:latin typeface="Gentium"/>
                <a:cs typeface="Gentium"/>
              </a:rPr>
              <a:t>Απαλλαγή Θηβαίων από το τέρας</a:t>
            </a:r>
          </a:p>
          <a:p>
            <a:endParaRPr lang="el-GR" sz="2595" dirty="0" smtClean="0">
              <a:latin typeface="Gentium"/>
              <a:cs typeface="Gentium"/>
            </a:endParaRPr>
          </a:p>
          <a:p>
            <a:r>
              <a:rPr lang="el-GR" sz="2595" dirty="0" smtClean="0">
                <a:latin typeface="Gentium"/>
                <a:cs typeface="Gentium"/>
              </a:rPr>
              <a:t>Ο Οιδίποδας βασιλιάς της Θήβας &amp; νέος σύζυγος της Ιοκάστης</a:t>
            </a:r>
          </a:p>
          <a:p>
            <a:pPr marL="0" indent="0">
              <a:buNone/>
            </a:pPr>
            <a:endParaRPr lang="el-GR" sz="2595" dirty="0" smtClean="0">
              <a:latin typeface="Gentium"/>
              <a:cs typeface="Gentium"/>
            </a:endParaRPr>
          </a:p>
          <a:p>
            <a:r>
              <a:rPr lang="el-GR" sz="2595" dirty="0" smtClean="0">
                <a:latin typeface="Gentium"/>
                <a:cs typeface="Gentium"/>
              </a:rPr>
              <a:t>Γέννηση Πολυνείκη, Ετεοκλή, Αντιγόνης &amp; Ισμήνης</a:t>
            </a:r>
          </a:p>
          <a:p>
            <a:pPr>
              <a:buNone/>
            </a:pPr>
            <a:endParaRPr lang="el-GR" sz="1946" dirty="0" smtClean="0">
              <a:latin typeface="Gentium"/>
              <a:cs typeface="Gentium"/>
            </a:endParaRPr>
          </a:p>
          <a:p>
            <a:pPr>
              <a:buNone/>
            </a:pPr>
            <a:r>
              <a:rPr lang="el-GR" sz="1946" dirty="0" smtClean="0">
                <a:solidFill>
                  <a:srgbClr val="FF0000"/>
                </a:solidFill>
                <a:latin typeface="Gentium"/>
                <a:cs typeface="Gentium"/>
              </a:rPr>
              <a:t>     * </a:t>
            </a:r>
            <a:r>
              <a:rPr lang="el-GR" sz="194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ntium"/>
                <a:cs typeface="Gentium"/>
              </a:rPr>
              <a:t>Οι διαφάνειες που ακολουθούν προέρχονται από την εργασία για τον μύθο του Οιδίποδα των φοιτητριών Β. Σαλούστρου &amp; Φ. Παπαδημητρίου στο πλαίσιο του οικείου μαθήματος.  </a:t>
            </a:r>
            <a:endParaRPr lang="en-US" sz="1946" dirty="0" smtClean="0">
              <a:solidFill>
                <a:schemeClr val="tx1">
                  <a:lumMod val="95000"/>
                  <a:lumOff val="5000"/>
                </a:schemeClr>
              </a:solidFill>
              <a:latin typeface="Gentium"/>
              <a:cs typeface="Gentium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557808"/>
            <a:ext cx="820891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Οιδίπους Τύραννος </a:t>
            </a:r>
            <a:endParaRPr lang="el-GR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62880" y="1639341"/>
            <a:ext cx="8229600" cy="4525963"/>
          </a:xfrm>
        </p:spPr>
        <p:txBody>
          <a:bodyPr/>
          <a:lstStyle/>
          <a:p>
            <a:endParaRPr lang="el-GR" dirty="0" smtClean="0">
              <a:latin typeface="+mj-lt"/>
            </a:endParaRPr>
          </a:p>
          <a:p>
            <a:r>
              <a:rPr lang="el-GR" sz="3000" dirty="0" smtClean="0">
                <a:latin typeface="+mj-lt"/>
              </a:rPr>
              <a:t>Λοιμός – Κρίση </a:t>
            </a:r>
          </a:p>
          <a:p>
            <a:endParaRPr lang="el-GR" sz="3000" dirty="0" smtClean="0">
              <a:latin typeface="+mj-lt"/>
            </a:endParaRPr>
          </a:p>
          <a:p>
            <a:r>
              <a:rPr lang="el-GR" sz="3000" dirty="0" smtClean="0">
                <a:latin typeface="+mj-lt"/>
              </a:rPr>
              <a:t>Χρησμός </a:t>
            </a:r>
          </a:p>
          <a:p>
            <a:endParaRPr lang="el-GR" sz="3000" dirty="0" smtClean="0">
              <a:latin typeface="+mj-lt"/>
            </a:endParaRPr>
          </a:p>
          <a:p>
            <a:r>
              <a:rPr lang="el-GR" sz="3000" dirty="0" smtClean="0">
                <a:latin typeface="+mj-lt"/>
              </a:rPr>
              <a:t> Διακήρυξη  Οιδίποδα- Κατάρα για το φονιά  του Λάιου</a:t>
            </a:r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Οιδίπους Τύραννος</a:t>
            </a:r>
            <a:endParaRPr lang="el-GR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8864" y="1927373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+mj-lt"/>
              </a:rPr>
              <a:t>Αγώνας  Λόγων  Κρέοντα – Οιδίποδα: Ο Οιδίποδας κατηγορεί τον Κρέοντα για συνεργασία με τον Τειρεσία και σκευωρία κατά του θρόνου.</a:t>
            </a:r>
          </a:p>
          <a:p>
            <a:endParaRPr lang="el-GR" sz="2800" dirty="0" smtClean="0">
              <a:latin typeface="+mj-lt"/>
            </a:endParaRPr>
          </a:p>
          <a:p>
            <a:r>
              <a:rPr lang="el-GR" sz="2800" dirty="0" smtClean="0">
                <a:latin typeface="+mj-lt"/>
              </a:rPr>
              <a:t>«θνῄσκειν, οὐ φυγεῖν σε βούλομαι».</a:t>
            </a:r>
          </a:p>
          <a:p>
            <a:endParaRPr lang="el-GR" sz="2800" dirty="0" smtClean="0">
              <a:latin typeface="+mj-lt"/>
            </a:endParaRPr>
          </a:p>
          <a:p>
            <a:r>
              <a:rPr lang="el-GR" sz="2800" dirty="0" smtClean="0">
                <a:latin typeface="+mj-lt"/>
              </a:rPr>
              <a:t>Εμφάνιση Ιοκάστης – Ρωτά την αιτία της φιλονικίας.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Οιδίπους Τύραννος</a:t>
            </a:r>
            <a:endParaRPr lang="el-GR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+mj-lt"/>
              </a:rPr>
              <a:t>«φονέα με φησὶ Λαΐου καθεστάναι».</a:t>
            </a:r>
          </a:p>
          <a:p>
            <a:endParaRPr lang="el-GR" sz="2800" dirty="0" smtClean="0">
              <a:latin typeface="+mj-lt"/>
            </a:endParaRPr>
          </a:p>
          <a:p>
            <a:r>
              <a:rPr lang="el-GR" sz="2800" dirty="0" smtClean="0">
                <a:latin typeface="+mj-lt"/>
              </a:rPr>
              <a:t>Αμφισβήτηση Χρησμών από την Ιοκάστη (ὕβρις)        τεκμήριο : ο χρησμός που δόθηκε στο Λάιο.</a:t>
            </a:r>
          </a:p>
          <a:p>
            <a:endParaRPr lang="el-GR" sz="2800" dirty="0" smtClean="0">
              <a:latin typeface="+mj-lt"/>
            </a:endParaRPr>
          </a:p>
          <a:p>
            <a:r>
              <a:rPr lang="el-GR" sz="2800" dirty="0" smtClean="0">
                <a:latin typeface="+mj-lt"/>
              </a:rPr>
              <a:t>«τρίστρατο»          αναστάτωση Οιδίποδα          ζητά να δει το βοσκό.</a:t>
            </a:r>
          </a:p>
          <a:p>
            <a:pPr>
              <a:buNone/>
            </a:pPr>
            <a:endParaRPr lang="el-GR" dirty="0" smtClean="0">
              <a:latin typeface="Palatino Linotype" pitchFamily="18" charset="0"/>
            </a:endParaRPr>
          </a:p>
          <a:p>
            <a:pPr>
              <a:buNone/>
            </a:pPr>
            <a:endParaRPr lang="el-GR" dirty="0" smtClean="0"/>
          </a:p>
        </p:txBody>
      </p:sp>
      <p:sp>
        <p:nvSpPr>
          <p:cNvPr id="5" name="Δεξιό βέλος 4"/>
          <p:cNvSpPr/>
          <p:nvPr/>
        </p:nvSpPr>
        <p:spPr>
          <a:xfrm>
            <a:off x="2843808" y="4603986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ό βέλος 7"/>
          <p:cNvSpPr/>
          <p:nvPr/>
        </p:nvSpPr>
        <p:spPr>
          <a:xfrm>
            <a:off x="7020272" y="4581128"/>
            <a:ext cx="648072" cy="219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Οιδίπους Τύραννος</a:t>
            </a:r>
            <a:endParaRPr lang="el-GR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8864" y="1783357"/>
            <a:ext cx="8229600" cy="4525963"/>
          </a:xfrm>
        </p:spPr>
        <p:txBody>
          <a:bodyPr/>
          <a:lstStyle/>
          <a:p>
            <a:endParaRPr lang="el-GR" dirty="0" smtClean="0">
              <a:latin typeface="Garamond" pitchFamily="18" charset="0"/>
            </a:endParaRPr>
          </a:p>
          <a:p>
            <a:r>
              <a:rPr lang="el-GR" sz="3000" dirty="0" smtClean="0">
                <a:latin typeface="+mj-lt"/>
              </a:rPr>
              <a:t>Προσωπική ιστορία Οιδίποδα (αυτοδιήγηση) </a:t>
            </a:r>
          </a:p>
          <a:p>
            <a:endParaRPr lang="el-GR" sz="3000" dirty="0" smtClean="0">
              <a:latin typeface="+mj-lt"/>
            </a:endParaRPr>
          </a:p>
          <a:p>
            <a:r>
              <a:rPr lang="el-GR" sz="3000" dirty="0" smtClean="0">
                <a:latin typeface="+mj-lt"/>
              </a:rPr>
              <a:t>Υποψία ότι μπορεί να είναι ο φονιάς του Λάιου.</a:t>
            </a:r>
          </a:p>
          <a:p>
            <a:endParaRPr lang="el-GR" sz="3000" dirty="0" smtClean="0">
              <a:latin typeface="+mj-lt"/>
            </a:endParaRPr>
          </a:p>
          <a:p>
            <a:r>
              <a:rPr lang="el-GR" sz="3000" dirty="0" smtClean="0">
                <a:latin typeface="+mj-lt"/>
              </a:rPr>
              <a:t>ο βοσκός μίλησε για ληστές και όχι για οδοιπόρο</a:t>
            </a:r>
            <a:r>
              <a:rPr lang="el-GR" sz="3000" dirty="0" smtClean="0">
                <a:latin typeface="Garamond" pitchFamily="18" charset="0"/>
              </a:rPr>
              <a:t>.</a:t>
            </a:r>
            <a:endParaRPr lang="el-GR" sz="3000" dirty="0"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Οιδίπους Τύραννος</a:t>
            </a:r>
            <a:endParaRPr lang="el-GR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66936" y="1783357"/>
            <a:ext cx="8229600" cy="4525963"/>
          </a:xfrm>
        </p:spPr>
        <p:txBody>
          <a:bodyPr>
            <a:normAutofit/>
          </a:bodyPr>
          <a:lstStyle/>
          <a:p>
            <a:r>
              <a:rPr lang="el-GR" sz="3000" dirty="0" smtClean="0">
                <a:latin typeface="+mj-lt"/>
              </a:rPr>
              <a:t>Ικεσία Ιοκάστης </a:t>
            </a:r>
          </a:p>
          <a:p>
            <a:endParaRPr lang="el-GR" sz="3000" dirty="0" smtClean="0">
              <a:latin typeface="+mj-lt"/>
            </a:endParaRPr>
          </a:p>
          <a:p>
            <a:r>
              <a:rPr lang="el-GR" sz="3000" dirty="0" smtClean="0">
                <a:latin typeface="+mj-lt"/>
              </a:rPr>
              <a:t>Αγγελιαφόρος:                                                    </a:t>
            </a:r>
            <a:endParaRPr lang="en-US" sz="3000" dirty="0" smtClean="0">
              <a:latin typeface="+mj-lt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l-GR" sz="3000" dirty="0" smtClean="0">
                <a:latin typeface="+mj-lt"/>
              </a:rPr>
              <a:t> </a:t>
            </a:r>
            <a:r>
              <a:rPr lang="en-US" sz="3000" dirty="0" smtClean="0">
                <a:latin typeface="+mj-lt"/>
              </a:rPr>
              <a:t>   1. </a:t>
            </a:r>
            <a:r>
              <a:rPr lang="el-GR" sz="3000" dirty="0" smtClean="0">
                <a:latin typeface="+mj-lt"/>
              </a:rPr>
              <a:t>Θάνατος Πόλυβου                                    </a:t>
            </a:r>
            <a:endParaRPr lang="en-US" sz="3000" dirty="0" smtClean="0">
              <a:latin typeface="+mj-lt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3000" dirty="0" smtClean="0">
                <a:latin typeface="+mj-lt"/>
              </a:rPr>
              <a:t>    </a:t>
            </a:r>
            <a:r>
              <a:rPr lang="el-GR" sz="3000" dirty="0" smtClean="0">
                <a:latin typeface="+mj-lt"/>
              </a:rPr>
              <a:t>2. Ο Οιδίποδας δεν είναι γιος του Πόλυβου </a:t>
            </a:r>
          </a:p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el-GR" sz="3000" dirty="0" smtClean="0">
                <a:latin typeface="+mj-lt"/>
              </a:rPr>
              <a:t> 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l-GR" sz="3000" dirty="0" smtClean="0">
                <a:latin typeface="+mj-lt"/>
              </a:rPr>
              <a:t>«πῶς εἶπας; οὐ γὰρ Πόλυβος ἐξέφυσέ με»;               </a:t>
            </a:r>
            <a:endParaRPr lang="el-GR" sz="3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611</Words>
  <Application>Microsoft Office PowerPoint</Application>
  <PresentationFormat>Προβολή στην οθόνη (4:3)</PresentationFormat>
  <Paragraphs>111</Paragraphs>
  <Slides>16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Μυθος και Τελετουργία   στην Αρχαία Ελλάδα </vt:lpstr>
      <vt:lpstr>Σκοποί  ενότητας</vt:lpstr>
      <vt:lpstr>Περιεχόμενα ενότητας</vt:lpstr>
      <vt:lpstr>            Ο Μύθος του Οιδίποδα</vt:lpstr>
      <vt:lpstr>Οιδίπους Τύραννος </vt:lpstr>
      <vt:lpstr>Οιδίπους Τύραννος</vt:lpstr>
      <vt:lpstr>Οιδίπους Τύραννος</vt:lpstr>
      <vt:lpstr>Οιδίπους Τύραννος</vt:lpstr>
      <vt:lpstr>Οιδίπους Τύραννος</vt:lpstr>
      <vt:lpstr>Οιδίπους Τύραννος</vt:lpstr>
      <vt:lpstr>Οιδίπους Τύραννος</vt:lpstr>
      <vt:lpstr>Τέλος Ενότητας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ΟΙΔΙΠΟΥΣ Μύθος και Πρόσληψη</dc:title>
  <dc:creator>user</dc:creator>
  <cp:lastModifiedBy>User</cp:lastModifiedBy>
  <cp:revision>168</cp:revision>
  <dcterms:created xsi:type="dcterms:W3CDTF">2015-03-10T09:05:11Z</dcterms:created>
  <dcterms:modified xsi:type="dcterms:W3CDTF">2015-10-17T08:36:34Z</dcterms:modified>
</cp:coreProperties>
</file>