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14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2" r:id="rId14"/>
    <p:sldId id="269" r:id="rId15"/>
    <p:sldId id="270" r:id="rId16"/>
    <p:sldId id="272" r:id="rId17"/>
    <p:sldId id="275" r:id="rId18"/>
    <p:sldId id="274" r:id="rId19"/>
    <p:sldId id="273" r:id="rId20"/>
    <p:sldId id="276" r:id="rId21"/>
    <p:sldId id="271" r:id="rId22"/>
    <p:sldId id="277" r:id="rId23"/>
    <p:sldId id="278" r:id="rId24"/>
    <p:sldId id="282" r:id="rId25"/>
    <p:sldId id="281" r:id="rId26"/>
    <p:sldId id="315" r:id="rId27"/>
    <p:sldId id="280" r:id="rId28"/>
    <p:sldId id="279" r:id="rId29"/>
    <p:sldId id="285" r:id="rId30"/>
    <p:sldId id="284" r:id="rId31"/>
    <p:sldId id="283" r:id="rId32"/>
    <p:sldId id="312" r:id="rId33"/>
    <p:sldId id="311" r:id="rId34"/>
    <p:sldId id="316" r:id="rId35"/>
    <p:sldId id="290" r:id="rId36"/>
    <p:sldId id="289" r:id="rId37"/>
    <p:sldId id="288" r:id="rId38"/>
    <p:sldId id="287" r:id="rId39"/>
    <p:sldId id="292" r:id="rId40"/>
    <p:sldId id="291" r:id="rId41"/>
    <p:sldId id="286" r:id="rId42"/>
    <p:sldId id="293" r:id="rId43"/>
    <p:sldId id="295" r:id="rId44"/>
    <p:sldId id="294" r:id="rId45"/>
    <p:sldId id="296" r:id="rId46"/>
    <p:sldId id="297" r:id="rId47"/>
    <p:sldId id="301" r:id="rId48"/>
    <p:sldId id="302" r:id="rId49"/>
    <p:sldId id="300" r:id="rId50"/>
    <p:sldId id="299" r:id="rId51"/>
    <p:sldId id="298" r:id="rId52"/>
    <p:sldId id="306" r:id="rId53"/>
    <p:sldId id="305" r:id="rId54"/>
    <p:sldId id="308" r:id="rId55"/>
    <p:sldId id="307" r:id="rId56"/>
    <p:sldId id="313" r:id="rId57"/>
    <p:sldId id="310" r:id="rId5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9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331" autoAdjust="0"/>
  </p:normalViewPr>
  <p:slideViewPr>
    <p:cSldViewPr showGuides="1">
      <p:cViewPr varScale="1">
        <p:scale>
          <a:sx n="44" d="100"/>
          <a:sy n="44" d="100"/>
        </p:scale>
        <p:origin x="-1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EBF9C-32B9-4DC0-B273-E50BC24AAEBB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5D0BA-7565-4442-A8C5-C3C82ECAA58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28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latin typeface="Arial" charset="0"/>
              </a:rPr>
              <a:t>PATIENT CARE:  </a:t>
            </a:r>
            <a:r>
              <a:rPr lang="en-US" dirty="0" smtClean="0">
                <a:latin typeface="Arial" charset="0"/>
              </a:rPr>
              <a:t>Perform a focused history and examination of a patient with a knee-related problem/complaint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latin typeface="Arial" charset="0"/>
              </a:rPr>
              <a:t>PROFESSIONALISM:  </a:t>
            </a:r>
            <a:r>
              <a:rPr lang="en-US" dirty="0" smtClean="0">
                <a:latin typeface="Arial" charset="0"/>
              </a:rPr>
              <a:t>Provide a respectful and compassionate evaluation of the patient with a knee complaint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latin typeface="Arial" charset="0"/>
              </a:rPr>
              <a:t>INTERPERSONAL &amp; COMMUNICATION SKILLS:  </a:t>
            </a:r>
            <a:r>
              <a:rPr lang="en-US" dirty="0" smtClean="0">
                <a:latin typeface="Arial" charset="0"/>
              </a:rPr>
              <a:t>Present a provisional working diagnosis to the patient who presents with a knee problem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latin typeface="Arial" charset="0"/>
              </a:rPr>
              <a:t>MEDICAL KNOWLEDGE BASE: 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 smtClean="0">
                <a:latin typeface="Arial" charset="0"/>
              </a:rPr>
              <a:t>Understand anatomy and physiology of knee joint and the relationship to pathology of knee problems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 smtClean="0">
                <a:latin typeface="Arial" charset="0"/>
              </a:rPr>
              <a:t>Understand mechanism of different types of injuries and use it to ascertain the proper diagnosis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latin typeface="Arial" charset="0"/>
              </a:rPr>
              <a:t>SYSTEMS-BASED PRACTICE: 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 smtClean="0">
                <a:latin typeface="Arial" charset="0"/>
              </a:rPr>
              <a:t>Appropriate utilization of imaging studies to augment the history and examination of a patient with a knee complaint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dirty="0" smtClean="0">
                <a:latin typeface="Arial" charset="0"/>
              </a:rPr>
              <a:t>Conduct an accurate evaluation in a time-efficient manner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* The LCL and joint line are more easily palpated with the knee in 90 degrees of flexion.</a:t>
            </a:r>
          </a:p>
          <a:p>
            <a:pPr eaLnBrk="1" hangingPunct="1"/>
            <a:r>
              <a:rPr lang="en-US" dirty="0" smtClean="0"/>
              <a:t>** LCL originates on lateral femoral </a:t>
            </a:r>
            <a:r>
              <a:rPr lang="en-US" dirty="0" err="1" smtClean="0"/>
              <a:t>epicondyle</a:t>
            </a:r>
            <a:r>
              <a:rPr lang="en-US" dirty="0" smtClean="0"/>
              <a:t> and inserts on fibular head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*Locking </a:t>
            </a:r>
            <a:r>
              <a:rPr lang="en-US" dirty="0" err="1" smtClean="0">
                <a:latin typeface="Arial" charset="0"/>
              </a:rPr>
              <a:t>vs</a:t>
            </a:r>
            <a:r>
              <a:rPr lang="en-US" dirty="0" smtClean="0">
                <a:latin typeface="Arial" charset="0"/>
              </a:rPr>
              <a:t> Effusion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Effusion can hinder extension and is often confused with locking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Patellar Apprehension Test</a:t>
            </a:r>
          </a:p>
          <a:p>
            <a:r>
              <a:rPr lang="en-US" dirty="0" smtClean="0"/>
              <a:t>Steps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Patient lies supine with his/her quadriceps fully relaxed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Examiner attempts to move the patient's patella laterally as far as possible with the patient's legs fully extended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Examiner flexes the knee ~ 30 degrees &amp; attempts to move the patient's patella laterally as far as possible</a:t>
            </a:r>
          </a:p>
          <a:p>
            <a:endParaRPr lang="en-US" dirty="0" smtClean="0"/>
          </a:p>
          <a:p>
            <a:r>
              <a:rPr lang="en-US" dirty="0" smtClean="0"/>
              <a:t>Positive </a:t>
            </a:r>
            <a:r>
              <a:rPr lang="en-US" dirty="0" err="1" smtClean="0"/>
              <a:t>TestPatient</a:t>
            </a:r>
            <a:r>
              <a:rPr lang="en-US" dirty="0" smtClean="0"/>
              <a:t> forcefully contracts quadriceps and/or demonstrates apprehension, c/o </a:t>
            </a:r>
            <a:r>
              <a:rPr lang="en-US" dirty="0" err="1" smtClean="0"/>
              <a:t>painPositive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Test </a:t>
            </a:r>
            <a:r>
              <a:rPr lang="en-US" dirty="0" err="1" smtClean="0"/>
              <a:t>ImplicationsPatellar</a:t>
            </a:r>
            <a:r>
              <a:rPr lang="en-US" dirty="0" smtClean="0"/>
              <a:t> </a:t>
            </a:r>
            <a:r>
              <a:rPr lang="en-US" dirty="0" err="1" smtClean="0"/>
              <a:t>subluxation</a:t>
            </a:r>
            <a:r>
              <a:rPr lang="en-US" dirty="0" smtClean="0"/>
              <a:t>/medial patellar </a:t>
            </a:r>
            <a:r>
              <a:rPr lang="en-US" dirty="0" err="1" smtClean="0"/>
              <a:t>retinaculum</a:t>
            </a:r>
            <a:r>
              <a:rPr lang="en-US" dirty="0" smtClean="0"/>
              <a:t> sprain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palpation over medial and lateral joint line Tenderness can indicate a meniscus tear, collateral ligament injury, or DJD </a:t>
            </a:r>
          </a:p>
          <a:p>
            <a:r>
              <a:rPr lang="en-US" dirty="0" smtClean="0"/>
              <a:t>Sensitivity: 55–85 % [ 21 – 23 ] </a:t>
            </a:r>
            <a:r>
              <a:rPr lang="en-US" dirty="0" err="1" smtClean="0"/>
              <a:t>Specifi</a:t>
            </a:r>
            <a:r>
              <a:rPr lang="en-US" dirty="0" smtClean="0"/>
              <a:t> city: 29.4–67 % [ 21 – 23 ]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McMurray test Range knee from full fl </a:t>
            </a:r>
            <a:r>
              <a:rPr lang="en-US" dirty="0" err="1" smtClean="0"/>
              <a:t>exion</a:t>
            </a:r>
            <a:r>
              <a:rPr lang="en-US" dirty="0" smtClean="0"/>
              <a:t> to 90° of fl </a:t>
            </a:r>
            <a:r>
              <a:rPr lang="en-US" dirty="0" err="1" smtClean="0"/>
              <a:t>exion</a:t>
            </a:r>
            <a:r>
              <a:rPr lang="en-US" dirty="0" smtClean="0"/>
              <a:t> </a:t>
            </a:r>
            <a:r>
              <a:rPr lang="en-US" dirty="0" err="1" smtClean="0"/>
              <a:t>fi</a:t>
            </a:r>
            <a:r>
              <a:rPr lang="en-US" dirty="0" smtClean="0"/>
              <a:t> </a:t>
            </a:r>
            <a:r>
              <a:rPr lang="en-US" dirty="0" err="1" smtClean="0"/>
              <a:t>rst</a:t>
            </a:r>
            <a:r>
              <a:rPr lang="en-US" dirty="0" smtClean="0"/>
              <a:t> with full </a:t>
            </a:r>
            <a:r>
              <a:rPr lang="en-US" dirty="0" err="1" smtClean="0"/>
              <a:t>tibial</a:t>
            </a:r>
            <a:r>
              <a:rPr lang="en-US" dirty="0" smtClean="0"/>
              <a:t> IR and then with full </a:t>
            </a:r>
            <a:r>
              <a:rPr lang="en-US" dirty="0" err="1" smtClean="0"/>
              <a:t>tibial</a:t>
            </a:r>
            <a:r>
              <a:rPr lang="en-US" dirty="0" smtClean="0"/>
              <a:t> ER Positive test produces “click” in association with torn meniscus and reproduces patient’s painful sensation Sensitivity: 16–58 % [ 21 – 24 ] </a:t>
            </a:r>
            <a:r>
              <a:rPr lang="en-US" dirty="0" err="1" smtClean="0"/>
              <a:t>Specifi</a:t>
            </a:r>
            <a:r>
              <a:rPr lang="en-US" dirty="0" smtClean="0"/>
              <a:t> city: 77–98 % [ 22 – 24 ]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Apley</a:t>
            </a:r>
            <a:r>
              <a:rPr lang="en-US" dirty="0" smtClean="0"/>
              <a:t> grind test Strong ER force applied to knee fl </a:t>
            </a:r>
            <a:r>
              <a:rPr lang="en-US" dirty="0" err="1" smtClean="0"/>
              <a:t>exed</a:t>
            </a:r>
            <a:r>
              <a:rPr lang="en-US" dirty="0" smtClean="0"/>
              <a:t> at 90° at rest, with distraction, and with compression Joint-line pain with distraction is concerning for </a:t>
            </a:r>
            <a:r>
              <a:rPr lang="en-US" dirty="0" err="1" smtClean="0"/>
              <a:t>ligamentous</a:t>
            </a:r>
            <a:r>
              <a:rPr lang="en-US" dirty="0" smtClean="0"/>
              <a:t> injury. Joint-line pain with compression is concerning for </a:t>
            </a:r>
            <a:r>
              <a:rPr lang="en-US" dirty="0" err="1" smtClean="0"/>
              <a:t>meniscal</a:t>
            </a:r>
            <a:r>
              <a:rPr lang="en-US" dirty="0" smtClean="0"/>
              <a:t> pathology Sensitivity: 13–16 % </a:t>
            </a:r>
            <a:r>
              <a:rPr lang="en-US" dirty="0" err="1" smtClean="0"/>
              <a:t>Specifi</a:t>
            </a:r>
            <a:r>
              <a:rPr lang="en-US" dirty="0" smtClean="0"/>
              <a:t> city: 80–90 % [ 22 , 23 ]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Thessaly test Patient internally and externally rotates his or her knee and body while keeping one foot planted with the knee fl </a:t>
            </a:r>
            <a:r>
              <a:rPr lang="en-US" dirty="0" err="1" smtClean="0"/>
              <a:t>exed</a:t>
            </a:r>
            <a:r>
              <a:rPr lang="en-US" dirty="0" smtClean="0"/>
              <a:t> at 5° and then 20° Joint-line pain with maneuver indicates possible meniscus tear 20° Thessaly test Sensitivity: 89–92 % [ 25 ] </a:t>
            </a:r>
            <a:r>
              <a:rPr lang="en-US" dirty="0" err="1" smtClean="0"/>
              <a:t>Specifi</a:t>
            </a:r>
            <a:r>
              <a:rPr lang="en-US" dirty="0" smtClean="0"/>
              <a:t> city: 96–97 % [ 25 ]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Childress test is performed by asking the patient to perform a “duck walk” by moving forward while maintaining full knee fl </a:t>
            </a:r>
            <a:r>
              <a:rPr lang="en-US" dirty="0" err="1" smtClean="0"/>
              <a:t>exion</a:t>
            </a:r>
            <a:r>
              <a:rPr lang="en-US" dirty="0" smtClean="0"/>
              <a:t> (Fig. 2.5 ). Similar to the Thessaly test, this test is also positive for </a:t>
            </a:r>
            <a:r>
              <a:rPr lang="en-US" dirty="0" err="1" smtClean="0"/>
              <a:t>meniscal</a:t>
            </a:r>
            <a:r>
              <a:rPr lang="en-US" dirty="0" smtClean="0"/>
              <a:t> injury when the maneuver reproduces medial or lateral joint-line pain [ 10 ]. The Childress maneuver applies considerable compressive forces to the menisci and should not be performed in patients with a known positive McMurray test.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* The stabilizing roles of each ligament include:</a:t>
            </a:r>
          </a:p>
          <a:p>
            <a:pPr lvl="1" eaLnBrk="1" hangingPunct="1">
              <a:buFontTx/>
              <a:buChar char="•"/>
            </a:pPr>
            <a:r>
              <a:rPr lang="en-US" dirty="0" smtClean="0"/>
              <a:t>The medial collateral ligament (MCL) prevents the knee from buckling inwards (</a:t>
            </a:r>
            <a:r>
              <a:rPr lang="en-US" dirty="0" err="1" smtClean="0"/>
              <a:t>valgus</a:t>
            </a:r>
            <a:r>
              <a:rPr lang="en-US" dirty="0" smtClean="0"/>
              <a:t> injury)</a:t>
            </a:r>
          </a:p>
          <a:p>
            <a:pPr lvl="1" eaLnBrk="1" hangingPunct="1">
              <a:buFontTx/>
              <a:buChar char="•"/>
            </a:pPr>
            <a:r>
              <a:rPr lang="en-US" dirty="0" smtClean="0"/>
              <a:t>The lateral collateral ligament (LCL) prevents the knee from buckling outwards (</a:t>
            </a:r>
            <a:r>
              <a:rPr lang="en-US" dirty="0" err="1" smtClean="0"/>
              <a:t>varus</a:t>
            </a:r>
            <a:r>
              <a:rPr lang="en-US" dirty="0" smtClean="0"/>
              <a:t> injury)</a:t>
            </a:r>
          </a:p>
          <a:p>
            <a:pPr lvl="1" eaLnBrk="1" hangingPunct="1">
              <a:buFontTx/>
              <a:buChar char="•"/>
            </a:pPr>
            <a:r>
              <a:rPr lang="en-US" dirty="0" smtClean="0"/>
              <a:t>The anterior </a:t>
            </a:r>
            <a:r>
              <a:rPr lang="en-US" dirty="0" err="1" smtClean="0"/>
              <a:t>cruciate</a:t>
            </a:r>
            <a:r>
              <a:rPr lang="en-US" dirty="0" smtClean="0"/>
              <a:t> ligament (ACL) prevents the tibia from sliding forward under the femur</a:t>
            </a:r>
          </a:p>
          <a:p>
            <a:pPr lvl="1" eaLnBrk="1" hangingPunct="1">
              <a:buFontTx/>
              <a:buChar char="•"/>
            </a:pPr>
            <a:r>
              <a:rPr lang="en-US" dirty="0" smtClean="0"/>
              <a:t>The posterior </a:t>
            </a:r>
            <a:r>
              <a:rPr lang="en-US" dirty="0" err="1" smtClean="0"/>
              <a:t>cruciate</a:t>
            </a:r>
            <a:r>
              <a:rPr lang="en-US" dirty="0" smtClean="0"/>
              <a:t> ligament (PCL) prevents the </a:t>
            </a:r>
            <a:r>
              <a:rPr lang="en-US" dirty="0" err="1" smtClean="0"/>
              <a:t>tibial</a:t>
            </a:r>
            <a:r>
              <a:rPr lang="en-US" dirty="0" smtClean="0"/>
              <a:t> from sliding backward under the femur</a:t>
            </a:r>
          </a:p>
          <a:p>
            <a:pPr eaLnBrk="1" hangingPunct="1">
              <a:buFontTx/>
              <a:buChar char="•"/>
            </a:pPr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*Normal Stability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Medial and Lateral collateral ligaments</a:t>
            </a:r>
          </a:p>
          <a:p>
            <a:pPr lvl="2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Normal test is no motion with </a:t>
            </a:r>
            <a:r>
              <a:rPr lang="en-US" dirty="0" err="1" smtClean="0">
                <a:latin typeface="Arial" charset="0"/>
              </a:rPr>
              <a:t>varus</a:t>
            </a:r>
            <a:r>
              <a:rPr lang="en-US" dirty="0" smtClean="0">
                <a:latin typeface="Arial" charset="0"/>
              </a:rPr>
              <a:t> and/or </a:t>
            </a:r>
            <a:r>
              <a:rPr lang="en-US" dirty="0" err="1" smtClean="0">
                <a:latin typeface="Arial" charset="0"/>
              </a:rPr>
              <a:t>valgus</a:t>
            </a:r>
            <a:r>
              <a:rPr lang="en-US" dirty="0" smtClean="0">
                <a:latin typeface="Arial" charset="0"/>
              </a:rPr>
              <a:t> stress with knee in neutral and 30 degrees of flexion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Anterior and Posterior </a:t>
            </a:r>
            <a:r>
              <a:rPr lang="en-US" dirty="0" err="1" smtClean="0">
                <a:latin typeface="Arial" charset="0"/>
              </a:rPr>
              <a:t>Cruciate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Ligements</a:t>
            </a:r>
            <a:r>
              <a:rPr lang="en-US" dirty="0" smtClean="0">
                <a:latin typeface="Arial" charset="0"/>
              </a:rPr>
              <a:t> control anterior/posterior motion</a:t>
            </a:r>
          </a:p>
          <a:p>
            <a:pPr lvl="2" eaLnBrk="1" hangingPunct="1">
              <a:buFontTx/>
              <a:buChar char="•"/>
            </a:pPr>
            <a:r>
              <a:rPr lang="en-US" dirty="0" err="1" smtClean="0">
                <a:latin typeface="Arial" charset="0"/>
              </a:rPr>
              <a:t>Lachman’s</a:t>
            </a:r>
            <a:r>
              <a:rPr lang="en-US" dirty="0" smtClean="0">
                <a:latin typeface="Arial" charset="0"/>
              </a:rPr>
              <a:t> test assesses Anterior </a:t>
            </a:r>
            <a:r>
              <a:rPr lang="en-US" dirty="0" err="1" smtClean="0">
                <a:latin typeface="Arial" charset="0"/>
              </a:rPr>
              <a:t>Cruciate</a:t>
            </a:r>
            <a:r>
              <a:rPr lang="en-US" dirty="0" smtClean="0">
                <a:latin typeface="Arial" charset="0"/>
              </a:rPr>
              <a:t> Ligament:  </a:t>
            </a:r>
          </a:p>
          <a:p>
            <a:pPr lvl="3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Normal test is &lt;5mm of forward movement of tibia on femur with knee at 30 degrees of flexion</a:t>
            </a:r>
          </a:p>
          <a:p>
            <a:pPr lvl="2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Anterior and posterior drawer testing assesses ACL and PCL</a:t>
            </a:r>
          </a:p>
          <a:p>
            <a:pPr lvl="3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With knee in 90 degrees of flexion and foot stabilized, normal test will have &lt;5mm of anterior motion (assessing ACL) or &lt;5mm of posterior motion (assessing PCL)</a:t>
            </a:r>
          </a:p>
          <a:p>
            <a:pPr lvl="2" eaLnBrk="1" hangingPunct="1"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 lvl="2" eaLnBrk="1" hangingPunct="1"/>
            <a:r>
              <a:rPr lang="en-US" dirty="0" smtClean="0">
                <a:latin typeface="Arial" charset="0"/>
              </a:rPr>
              <a:t>** Normal end point of ligament that examiner feels with applied stress is FIRM.  A soft or mushy end point implies ligament damage (stretching or complete tear).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u="sng" dirty="0" smtClean="0">
                <a:latin typeface="Arial" charset="0"/>
              </a:rPr>
              <a:t>*VALGUS (MCL) stress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Proximal hand on lateral aspect of knee holds and stabilizes thigh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Distal hand directs ankle laterally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Attempt to open knee joint on medial side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Estimate the medial joint space and evaluate the stiffness of motion.  Positive test = Significant gap in medial aspect of knee with </a:t>
            </a:r>
            <a:r>
              <a:rPr lang="en-US" dirty="0" err="1" smtClean="0">
                <a:latin typeface="Arial" charset="0"/>
              </a:rPr>
              <a:t>valgus</a:t>
            </a:r>
            <a:r>
              <a:rPr lang="en-US" dirty="0" smtClean="0">
                <a:latin typeface="Arial" charset="0"/>
              </a:rPr>
              <a:t> stress = MCL injury.</a:t>
            </a:r>
          </a:p>
          <a:p>
            <a:pPr lvl="2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Laxity is graded on a 1 to 4 scale: 1+, 5mm of medial joint space opening with a firm but abnormal endpoint; 2+, 10mm medial opening with a soft endpoint; 3+ (15mm) and 4+ (20mm) may be indicative of an associated </a:t>
            </a:r>
            <a:r>
              <a:rPr lang="en-US" dirty="0" err="1" smtClean="0">
                <a:latin typeface="Arial" charset="0"/>
              </a:rPr>
              <a:t>cruciate</a:t>
            </a:r>
            <a:r>
              <a:rPr lang="en-US" dirty="0" smtClean="0">
                <a:latin typeface="Arial" charset="0"/>
              </a:rPr>
              <a:t> ligament injury and must be carefully examined.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*</a:t>
            </a:r>
            <a:r>
              <a:rPr lang="en-US" u="sng" dirty="0" smtClean="0">
                <a:latin typeface="Arial" charset="0"/>
              </a:rPr>
              <a:t>VARUS (LCL) Stress</a:t>
            </a:r>
            <a:r>
              <a:rPr lang="en-US" dirty="0" smtClean="0">
                <a:latin typeface="Arial" charset="0"/>
              </a:rPr>
              <a:t>  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Supine position, with knee at 20 to 30 degrees of flexion and thigh supported.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Stabilize medial aspect of knee and push ankle medially, trying to open knee joint on lateral side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Disruption of LCL is indicated by difference in degree of lateral knee tautness with </a:t>
            </a:r>
            <a:r>
              <a:rPr lang="en-US" dirty="0" err="1" smtClean="0">
                <a:latin typeface="Arial" charset="0"/>
              </a:rPr>
              <a:t>varus</a:t>
            </a:r>
            <a:r>
              <a:rPr lang="en-US" dirty="0" smtClean="0">
                <a:latin typeface="Arial" charset="0"/>
              </a:rPr>
              <a:t> stress.  Compare affected knee to uninjured side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sz="1500" dirty="0" smtClean="0">
                <a:latin typeface="Arial" charset="0"/>
              </a:rPr>
              <a:t> </a:t>
            </a:r>
          </a:p>
          <a:p>
            <a:pPr lvl="1" eaLnBrk="1" hangingPunct="1"/>
            <a:r>
              <a:rPr lang="en-US" sz="1500" dirty="0" smtClean="0">
                <a:latin typeface="Arial" charset="0"/>
              </a:rPr>
              <a:t>		</a:t>
            </a:r>
          </a:p>
          <a:p>
            <a:pPr eaLnBrk="1" hangingPunct="1"/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*</a:t>
            </a:r>
            <a:r>
              <a:rPr lang="en-US" dirty="0" err="1" smtClean="0">
                <a:latin typeface="Arial" charset="0"/>
              </a:rPr>
              <a:t>Lachman</a:t>
            </a:r>
            <a:r>
              <a:rPr lang="en-US" dirty="0" smtClean="0">
                <a:latin typeface="Arial" charset="0"/>
              </a:rPr>
              <a:t> Maneuver more sensitive and specific for </a:t>
            </a:r>
            <a:r>
              <a:rPr lang="en-US" dirty="0" err="1" smtClean="0">
                <a:latin typeface="Arial" charset="0"/>
              </a:rPr>
              <a:t>ligamentous</a:t>
            </a:r>
            <a:r>
              <a:rPr lang="en-US" dirty="0" smtClean="0">
                <a:latin typeface="Arial" charset="0"/>
              </a:rPr>
              <a:t> tears than drawer sign.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Patient is supine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Knee flexed to 20-30 degrees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Hand placement:  </a:t>
            </a:r>
          </a:p>
          <a:p>
            <a:pPr lvl="2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Grasp and stabilize patient’s thigh just proximal to patella</a:t>
            </a:r>
          </a:p>
          <a:p>
            <a:pPr lvl="2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With opposite hand, try to move proximal tibia forward on femur</a:t>
            </a:r>
          </a:p>
          <a:p>
            <a:pPr lvl="2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POSITIVE TEST = Excessive forward motion of tibia (&gt;5mm) without firm endpoint indicates ACL damage</a:t>
            </a:r>
          </a:p>
          <a:p>
            <a:pPr lvl="2" eaLnBrk="1" hangingPunct="1"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 lvl="1" eaLnBrk="1" hangingPunct="1"/>
            <a:endParaRPr lang="en-US" dirty="0" smtClean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Modification for patient with large thighs: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Thigh placed over knee of examiner</a:t>
            </a:r>
          </a:p>
          <a:p>
            <a:pPr lvl="2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Push downward on femur with hand while other hand grasps proximal tibia, attempting to move it </a:t>
            </a:r>
            <a:r>
              <a:rPr lang="en-US" dirty="0" err="1" smtClean="0">
                <a:latin typeface="Arial" charset="0"/>
              </a:rPr>
              <a:t>anteriorly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Sensitivity and specificity is the same with the original </a:t>
            </a:r>
            <a:r>
              <a:rPr lang="en-US" dirty="0" err="1" smtClean="0"/>
              <a:t>lachman</a:t>
            </a:r>
            <a:r>
              <a:rPr lang="en-US" dirty="0" smtClean="0"/>
              <a:t> but it is easier to perform the test because the table stabilize the femur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48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*Patient Position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Supine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Flex hip of affected knee to 45 degrees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Bend knee to 90 degrees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Patient's foot planted firmly on examination table</a:t>
            </a:r>
          </a:p>
          <a:p>
            <a:pPr lvl="1" eaLnBrk="1" hangingPunct="1"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 lvl="1" eaLnBrk="1" hangingPunct="1"/>
            <a:r>
              <a:rPr lang="en-US" dirty="0" smtClean="0">
                <a:latin typeface="Arial" charset="0"/>
              </a:rPr>
              <a:t>Physician position: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	Sitting on dorsum of foot, place both hands behind knee 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	Once hamstrings relaxed, try to displace proximal leg </a:t>
            </a:r>
            <a:r>
              <a:rPr lang="en-US" dirty="0" err="1" smtClean="0">
                <a:latin typeface="Arial" charset="0"/>
              </a:rPr>
              <a:t>anteriorly</a:t>
            </a:r>
            <a:r>
              <a:rPr lang="en-US" dirty="0" smtClean="0">
                <a:latin typeface="Arial" charset="0"/>
              </a:rPr>
              <a:t> </a:t>
            </a:r>
            <a:endParaRPr lang="en-US" u="sng" dirty="0" smtClean="0">
              <a:latin typeface="Arial" charset="0"/>
            </a:endParaRPr>
          </a:p>
          <a:p>
            <a:pPr eaLnBrk="1" hangingPunct="1"/>
            <a:endParaRPr lang="en-US" u="sng" dirty="0" smtClean="0">
              <a:latin typeface="Arial" charset="0"/>
            </a:endParaRPr>
          </a:p>
          <a:p>
            <a:pPr eaLnBrk="1" hangingPunct="1"/>
            <a:r>
              <a:rPr lang="en-US" u="sng" dirty="0" smtClean="0">
                <a:latin typeface="Arial" charset="0"/>
              </a:rPr>
              <a:t>Anterior drawer test is LESS SENSITIVE</a:t>
            </a:r>
            <a:r>
              <a:rPr lang="en-US" dirty="0" smtClean="0">
                <a:latin typeface="Arial" charset="0"/>
              </a:rPr>
              <a:t> for ACL damage than </a:t>
            </a:r>
            <a:r>
              <a:rPr lang="en-US" dirty="0" err="1" smtClean="0">
                <a:latin typeface="Arial" charset="0"/>
              </a:rPr>
              <a:t>Lachman’s</a:t>
            </a:r>
            <a:r>
              <a:rPr lang="en-US" dirty="0" smtClean="0">
                <a:latin typeface="Arial" charset="0"/>
              </a:rPr>
              <a:t> Maneuver</a:t>
            </a:r>
            <a:endParaRPr lang="en-US" sz="1600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49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MacIntosh</a:t>
            </a:r>
            <a:r>
              <a:rPr lang="en-GB" dirty="0" smtClean="0"/>
              <a:t> – fully extend knee, hold foot in internal rotation, apply </a:t>
            </a:r>
            <a:r>
              <a:rPr lang="en-GB" dirty="0" err="1" smtClean="0"/>
              <a:t>valgus</a:t>
            </a:r>
            <a:r>
              <a:rPr lang="en-GB" dirty="0" smtClean="0"/>
              <a:t> stress, gradually flex knee, will jerk at 30 deg as </a:t>
            </a:r>
            <a:r>
              <a:rPr lang="en-GB" dirty="0" err="1" smtClean="0"/>
              <a:t>tibial</a:t>
            </a:r>
            <a:r>
              <a:rPr lang="en-GB" dirty="0" smtClean="0"/>
              <a:t> </a:t>
            </a:r>
            <a:r>
              <a:rPr lang="en-GB" dirty="0" err="1" smtClean="0"/>
              <a:t>condyle</a:t>
            </a:r>
            <a:r>
              <a:rPr lang="en-GB" dirty="0" smtClean="0"/>
              <a:t> reduces -  if </a:t>
            </a:r>
            <a:r>
              <a:rPr lang="en-GB" dirty="0" err="1" smtClean="0"/>
              <a:t>rotatory</a:t>
            </a:r>
            <a:r>
              <a:rPr lang="en-GB" dirty="0" smtClean="0"/>
              <a:t> instability. – seen in ACL rupture, </a:t>
            </a:r>
            <a:r>
              <a:rPr lang="en-GB" dirty="0" err="1" smtClean="0"/>
              <a:t>anterolateral</a:t>
            </a:r>
            <a:r>
              <a:rPr lang="en-GB" dirty="0" smtClean="0"/>
              <a:t> displacement tibia then on further flexion, shifts back as ITB goes from extensor to flexor.</a:t>
            </a:r>
          </a:p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50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 is supine with his/her knee passively flexed to approximately 20 degrees &amp; hands crossed across his/her chest</a:t>
            </a:r>
          </a:p>
          <a:p>
            <a:r>
              <a:rPr lang="en-US" dirty="0" smtClean="0"/>
              <a:t>Examiner's thumb of the same–side hand as the knee to be examined is placed at the anterior medial </a:t>
            </a:r>
            <a:r>
              <a:rPr lang="en-US" dirty="0" err="1" smtClean="0"/>
              <a:t>tibial</a:t>
            </a:r>
            <a:r>
              <a:rPr lang="en-US" dirty="0" smtClean="0"/>
              <a:t> plateau/joint line, while digits 2–5 are positioned posterior, </a:t>
            </a:r>
            <a:r>
              <a:rPr lang="en-US" dirty="0" err="1" smtClean="0"/>
              <a:t>slighty</a:t>
            </a:r>
            <a:r>
              <a:rPr lang="en-US" dirty="0" smtClean="0"/>
              <a:t> distal to the </a:t>
            </a:r>
            <a:r>
              <a:rPr lang="en-US" dirty="0" err="1" smtClean="0"/>
              <a:t>popliteal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endParaRPr lang="en-US" dirty="0" smtClean="0"/>
          </a:p>
          <a:p>
            <a:r>
              <a:rPr lang="en-US" dirty="0" smtClean="0"/>
              <a:t>Examiner's </a:t>
            </a:r>
            <a:r>
              <a:rPr lang="en-US" dirty="0" err="1" smtClean="0"/>
              <a:t>contralateral</a:t>
            </a:r>
            <a:r>
              <a:rPr lang="en-US" dirty="0" smtClean="0"/>
              <a:t> hand is placed laterally around the distal femur, just proximal to the patella with the thumb anterior &amp; the digits 2–5 are positioned </a:t>
            </a:r>
            <a:r>
              <a:rPr lang="en-US" dirty="0" err="1" smtClean="0"/>
              <a:t>posteriorly</a:t>
            </a:r>
            <a:endParaRPr lang="en-US" dirty="0" smtClean="0"/>
          </a:p>
          <a:p>
            <a:r>
              <a:rPr lang="en-US" dirty="0" smtClean="0"/>
              <a:t>Examiner sets the tibia by pushing anterior (to make sure the ACL is in tact)</a:t>
            </a:r>
          </a:p>
          <a:p>
            <a:r>
              <a:rPr lang="en-US" dirty="0" smtClean="0"/>
              <a:t>Examiner provides a posterior force to the tibia while applying anterior pressure to the femur; repeats the process 2–3 times</a:t>
            </a:r>
          </a:p>
          <a:p>
            <a:r>
              <a:rPr lang="en-US" dirty="0" smtClean="0"/>
              <a:t>Positive Test Increased posterior </a:t>
            </a:r>
            <a:r>
              <a:rPr lang="en-US" dirty="0" err="1" smtClean="0"/>
              <a:t>tibial</a:t>
            </a:r>
            <a:r>
              <a:rPr lang="en-US" dirty="0" smtClean="0"/>
              <a:t> translation, pain</a:t>
            </a:r>
          </a:p>
          <a:p>
            <a:r>
              <a:rPr lang="en-US" dirty="0" smtClean="0"/>
              <a:t>Positive Test </a:t>
            </a:r>
            <a:r>
              <a:rPr lang="en-US" dirty="0" err="1" smtClean="0"/>
              <a:t>ImplicationsPCL</a:t>
            </a:r>
            <a:r>
              <a:rPr lang="en-US" dirty="0" smtClean="0"/>
              <a:t> tear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52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Posterior Drawer Test</a:t>
            </a:r>
          </a:p>
          <a:p>
            <a:r>
              <a:rPr lang="en-US" dirty="0" smtClean="0"/>
              <a:t>Steps</a:t>
            </a:r>
          </a:p>
          <a:p>
            <a:r>
              <a:rPr lang="en-US" dirty="0" smtClean="0"/>
              <a:t>Patient is lying supine with his/her hip flexed to 45 degrees &amp; knee flexed to 90 degrees</a:t>
            </a:r>
          </a:p>
          <a:p>
            <a:r>
              <a:rPr lang="en-US" dirty="0" smtClean="0"/>
              <a:t>Examiner sits on the patient's foot &amp; grasps the tibia just below the joint line</a:t>
            </a:r>
          </a:p>
          <a:p>
            <a:r>
              <a:rPr lang="en-US" dirty="0" smtClean="0"/>
              <a:t>Examiner's thumbs are placed along the joint line on either side of the patellar tendon</a:t>
            </a:r>
          </a:p>
          <a:p>
            <a:r>
              <a:rPr lang="en-US" dirty="0" smtClean="0"/>
              <a:t>Examiner ensures that the patient is relaxed, esp. the quadriceps</a:t>
            </a:r>
          </a:p>
          <a:p>
            <a:r>
              <a:rPr lang="en-US" dirty="0" smtClean="0"/>
              <a:t>Examiner pushes the tibia </a:t>
            </a:r>
            <a:r>
              <a:rPr lang="en-US" dirty="0" err="1" smtClean="0"/>
              <a:t>posteriorly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Positive Test Increased posterior </a:t>
            </a:r>
            <a:r>
              <a:rPr lang="en-US" dirty="0" err="1" smtClean="0"/>
              <a:t>tibial</a:t>
            </a:r>
            <a:r>
              <a:rPr lang="en-US" dirty="0" smtClean="0"/>
              <a:t> translation, pain</a:t>
            </a:r>
          </a:p>
          <a:p>
            <a:r>
              <a:rPr lang="en-US" dirty="0" smtClean="0"/>
              <a:t>Positive Test </a:t>
            </a:r>
            <a:r>
              <a:rPr lang="en-US" dirty="0" err="1" smtClean="0"/>
              <a:t>ImplicationsPCL</a:t>
            </a:r>
            <a:r>
              <a:rPr lang="en-US" dirty="0" smtClean="0"/>
              <a:t> tear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53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*Differential diagnosis by LOCATION: </a:t>
            </a:r>
          </a:p>
          <a:p>
            <a:pPr eaLnBrk="1" hangingPunct="1">
              <a:buFontTx/>
              <a:buChar char="•"/>
            </a:pPr>
            <a:r>
              <a:rPr lang="en-US" sz="1200" i="1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Anterior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Patellofemoral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syndrome, bursitis, Osgood-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Schlatter’s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disease, patellar tendinitis, patellar fracture</a:t>
            </a:r>
          </a:p>
          <a:p>
            <a:pPr eaLnBrk="1" hangingPunct="1">
              <a:buFontTx/>
              <a:buChar char="•"/>
            </a:pPr>
            <a:r>
              <a:rPr lang="en-US" sz="1200" i="1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Medial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meniscus, MCL, DJD,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pes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anserine bursitis</a:t>
            </a:r>
          </a:p>
          <a:p>
            <a:pPr eaLnBrk="1" hangingPunct="1">
              <a:buFontTx/>
              <a:buChar char="•"/>
            </a:pPr>
            <a:r>
              <a:rPr lang="en-US" sz="1200" i="1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Lateral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Meniscus, LCL, DJD,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iliotibial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band friction syndrome, fibular head dysfunction</a:t>
            </a:r>
          </a:p>
          <a:p>
            <a:pPr eaLnBrk="1" hangingPunct="1">
              <a:buFontTx/>
              <a:buChar char="•"/>
            </a:pPr>
            <a:r>
              <a:rPr lang="en-US" sz="1200" i="1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Posterior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hamstring injury, tear of posterior horn of medial or lateral meniscus, Baker’s cyst, neurovascular injury (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popliteal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artery or nerve)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*CONTACT INJURIES/DIRECT BLOWS: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Commonly cause injury to:  collateral ligaments, patellar dislocation, </a:t>
            </a:r>
            <a:r>
              <a:rPr lang="en-US" dirty="0" err="1" smtClean="0">
                <a:latin typeface="Arial" charset="0"/>
              </a:rPr>
              <a:t>epiphyseal</a:t>
            </a:r>
            <a:r>
              <a:rPr lang="en-US" dirty="0" smtClean="0">
                <a:latin typeface="Arial" charset="0"/>
              </a:rPr>
              <a:t> fractures in children with open growth plates</a:t>
            </a:r>
          </a:p>
          <a:p>
            <a:pPr eaLnBrk="1" hangingPunct="1">
              <a:buFontTx/>
              <a:buChar char="•"/>
            </a:pPr>
            <a:r>
              <a:rPr lang="en-US" dirty="0" err="1" smtClean="0">
                <a:latin typeface="Arial" charset="0"/>
              </a:rPr>
              <a:t>Valgus</a:t>
            </a:r>
            <a:r>
              <a:rPr lang="en-US" dirty="0" smtClean="0">
                <a:latin typeface="Arial" charset="0"/>
              </a:rPr>
              <a:t> forces are more common than </a:t>
            </a:r>
            <a:r>
              <a:rPr lang="en-US" dirty="0" err="1" smtClean="0">
                <a:latin typeface="Arial" charset="0"/>
              </a:rPr>
              <a:t>varus</a:t>
            </a:r>
            <a:r>
              <a:rPr lang="en-US" dirty="0" smtClean="0">
                <a:latin typeface="Arial" charset="0"/>
              </a:rPr>
              <a:t>-directed forces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cs typeface="Arial" charset="0"/>
              </a:rPr>
              <a:t>Blow to lateral aspect of knee resulting in stretch injury to soft tissues of medial knee (MCL more prone to injury than LCL)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Pearl to help remember the difference between </a:t>
            </a:r>
            <a:r>
              <a:rPr lang="en-US" dirty="0" err="1" smtClean="0">
                <a:latin typeface="Arial" charset="0"/>
              </a:rPr>
              <a:t>varus</a:t>
            </a:r>
            <a:r>
              <a:rPr lang="en-US" dirty="0" smtClean="0">
                <a:latin typeface="Arial" charset="0"/>
              </a:rPr>
              <a:t> and </a:t>
            </a:r>
            <a:r>
              <a:rPr lang="en-US" dirty="0" err="1" smtClean="0">
                <a:latin typeface="Arial" charset="0"/>
              </a:rPr>
              <a:t>valgus</a:t>
            </a:r>
            <a:r>
              <a:rPr lang="en-US" dirty="0" smtClean="0">
                <a:latin typeface="Arial" charset="0"/>
              </a:rPr>
              <a:t> stress, </a:t>
            </a:r>
            <a:r>
              <a:rPr lang="en-US" dirty="0" err="1" smtClean="0">
                <a:latin typeface="Arial" charset="0"/>
              </a:rPr>
              <a:t>Valgus</a:t>
            </a:r>
            <a:r>
              <a:rPr lang="en-US" dirty="0" smtClean="0">
                <a:latin typeface="Arial" charset="0"/>
              </a:rPr>
              <a:t> has “L” as in lateral and patella.</a:t>
            </a:r>
            <a:endParaRPr lang="en-US" b="1" dirty="0" smtClean="0">
              <a:latin typeface="Arial" charset="0"/>
            </a:endParaRPr>
          </a:p>
          <a:p>
            <a:pPr eaLnBrk="1" hangingPunct="1"/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cs typeface="Arial" charset="0"/>
              </a:rPr>
              <a:t>NONCONTACT INJURIES: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cs typeface="Arial" charset="0"/>
              </a:rPr>
              <a:t>Vulnerable structures:</a:t>
            </a:r>
          </a:p>
          <a:p>
            <a:pPr lvl="1" eaLnBrk="1" hangingPunct="1">
              <a:buFontTx/>
              <a:buChar char="•"/>
            </a:pPr>
            <a:r>
              <a:rPr lang="en-US" dirty="0" err="1" smtClean="0">
                <a:cs typeface="Arial" charset="0"/>
              </a:rPr>
              <a:t>Cruciate</a:t>
            </a:r>
            <a:r>
              <a:rPr lang="en-US" dirty="0" smtClean="0">
                <a:cs typeface="Arial" charset="0"/>
              </a:rPr>
              <a:t> ligaments (most common)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cs typeface="Arial" charset="0"/>
              </a:rPr>
              <a:t>Menisci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cs typeface="Arial" charset="0"/>
              </a:rPr>
              <a:t>Joint capsule</a:t>
            </a:r>
          </a:p>
          <a:p>
            <a:pPr lvl="1" eaLnBrk="1" hangingPunct="1"/>
            <a:endParaRPr lang="en-US" dirty="0" smtClean="0">
              <a:cs typeface="Arial" charset="0"/>
            </a:endParaRPr>
          </a:p>
          <a:p>
            <a:pPr lvl="1" eaLnBrk="1" hangingPunct="1"/>
            <a:r>
              <a:rPr lang="en-US" dirty="0" smtClean="0">
                <a:cs typeface="Arial" charset="0"/>
              </a:rPr>
              <a:t>**</a:t>
            </a:r>
            <a:r>
              <a:rPr lang="en-US" sz="1000" dirty="0" smtClean="0">
                <a:cs typeface="Times New Roman" charset="0"/>
              </a:rPr>
              <a:t>Think ACL INJURY any time you have a patient with a significant NON-CONTACT injury with foot planed on the ground (foot planted then knee twisted or body changed direction, felt a pop, immediate swelling, could not continue playing)</a:t>
            </a:r>
            <a:r>
              <a:rPr lang="en-US" sz="1000" dirty="0" smtClean="0"/>
              <a:t> </a:t>
            </a:r>
            <a:endParaRPr lang="en-US" dirty="0" smtClean="0">
              <a:cs typeface="Arial" charset="0"/>
            </a:endParaRPr>
          </a:p>
          <a:p>
            <a:pPr lvl="1" eaLnBrk="1" hangingPunct="1"/>
            <a:endParaRPr lang="en-US" dirty="0" smtClean="0">
              <a:cs typeface="Arial" charset="0"/>
            </a:endParaRPr>
          </a:p>
          <a:p>
            <a:pPr lvl="2" eaLnBrk="1" hangingPunct="1"/>
            <a:endParaRPr lang="en-US" dirty="0" smtClean="0">
              <a:cs typeface="Arial" charset="0"/>
            </a:endParaRP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1000" b="1" dirty="0" smtClean="0">
                <a:latin typeface="Arial" charset="0"/>
              </a:rPr>
              <a:t>POP FELT OR HEARD:</a:t>
            </a:r>
            <a:r>
              <a:rPr lang="en-US" sz="1000" dirty="0" smtClean="0">
                <a:latin typeface="Arial" charset="0"/>
              </a:rPr>
              <a:t>  Ligament or meniscus injury</a:t>
            </a:r>
          </a:p>
          <a:p>
            <a:pPr eaLnBrk="1" hangingPunct="1"/>
            <a:endParaRPr lang="en-US" sz="1000" b="1" dirty="0" smtClean="0">
              <a:latin typeface="Arial" charset="0"/>
            </a:endParaRPr>
          </a:p>
          <a:p>
            <a:pPr eaLnBrk="1" hangingPunct="1"/>
            <a:r>
              <a:rPr lang="en-US" sz="1000" b="1" dirty="0" smtClean="0">
                <a:latin typeface="Arial" charset="0"/>
              </a:rPr>
              <a:t>SWELLING AFTER INJURY=EFFUSION (intra-</a:t>
            </a:r>
            <a:r>
              <a:rPr lang="en-US" sz="1000" b="1" dirty="0" err="1" smtClean="0">
                <a:latin typeface="Arial" charset="0"/>
              </a:rPr>
              <a:t>articular</a:t>
            </a:r>
            <a:r>
              <a:rPr lang="en-US" sz="1000" b="1" dirty="0" smtClean="0">
                <a:latin typeface="Arial" charset="0"/>
              </a:rPr>
              <a:t>)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1000" dirty="0" smtClean="0">
                <a:latin typeface="Arial" charset="0"/>
              </a:rPr>
              <a:t>Immediate </a:t>
            </a:r>
            <a:r>
              <a:rPr lang="en-US" sz="1000" dirty="0" err="1" smtClean="0">
                <a:latin typeface="Arial" charset="0"/>
              </a:rPr>
              <a:t>vs</a:t>
            </a:r>
            <a:r>
              <a:rPr lang="en-US" sz="1000" dirty="0" smtClean="0">
                <a:latin typeface="Arial" charset="0"/>
              </a:rPr>
              <a:t> delayed onset swelling/effusion</a:t>
            </a:r>
          </a:p>
          <a:p>
            <a:pPr lvl="1" eaLnBrk="1" hangingPunct="1">
              <a:buFontTx/>
              <a:buChar char="•"/>
            </a:pPr>
            <a:r>
              <a:rPr lang="en-US" sz="1000" dirty="0" smtClean="0">
                <a:latin typeface="Arial" charset="0"/>
              </a:rPr>
              <a:t>Immediate refers to less than 6 hours after injury and correlates to: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</a:t>
            </a:r>
            <a:r>
              <a:rPr lang="en-US" sz="1000" dirty="0" err="1" smtClean="0">
                <a:latin typeface="Arial" charset="0"/>
              </a:rPr>
              <a:t>Cruciate</a:t>
            </a:r>
            <a:r>
              <a:rPr lang="en-US" sz="1000" dirty="0" smtClean="0">
                <a:latin typeface="Arial" charset="0"/>
              </a:rPr>
              <a:t> ligament tear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</a:t>
            </a:r>
            <a:r>
              <a:rPr lang="en-US" sz="1000" dirty="0" err="1" smtClean="0">
                <a:latin typeface="Arial" charset="0"/>
              </a:rPr>
              <a:t>Articular</a:t>
            </a:r>
            <a:r>
              <a:rPr lang="en-US" sz="1000" dirty="0" smtClean="0">
                <a:latin typeface="Arial" charset="0"/>
              </a:rPr>
              <a:t> fracture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Knee dislocation</a:t>
            </a:r>
          </a:p>
          <a:p>
            <a:pPr lvl="1" eaLnBrk="1" hangingPunct="1">
              <a:buFontTx/>
              <a:buChar char="•"/>
            </a:pPr>
            <a:r>
              <a:rPr lang="en-US" sz="1000" dirty="0" smtClean="0">
                <a:latin typeface="Arial" charset="0"/>
              </a:rPr>
              <a:t>Delayed swelling usually follows </a:t>
            </a:r>
            <a:r>
              <a:rPr lang="en-US" sz="1000" dirty="0" err="1" smtClean="0">
                <a:latin typeface="Arial" charset="0"/>
              </a:rPr>
              <a:t>meniscal</a:t>
            </a:r>
            <a:r>
              <a:rPr lang="en-US" sz="1000" dirty="0" smtClean="0">
                <a:latin typeface="Arial" charset="0"/>
              </a:rPr>
              <a:t> injuries</a:t>
            </a:r>
          </a:p>
          <a:p>
            <a:pPr lvl="1" eaLnBrk="1" hangingPunct="1">
              <a:buFontTx/>
              <a:buChar char="•"/>
            </a:pPr>
            <a:r>
              <a:rPr lang="en-US" sz="1000" dirty="0" smtClean="0">
                <a:latin typeface="Arial" charset="0"/>
              </a:rPr>
              <a:t>50% of patients with an acute ligament rupture will experience localized edema at injury site</a:t>
            </a:r>
          </a:p>
          <a:p>
            <a:pPr lvl="1" eaLnBrk="1" hangingPunct="1">
              <a:buFontTx/>
              <a:buChar char="•"/>
            </a:pPr>
            <a:r>
              <a:rPr lang="en-US" sz="1000" dirty="0" smtClean="0">
                <a:latin typeface="Arial" charset="0"/>
              </a:rPr>
              <a:t>In instances where swelling is less than expected: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Complete </a:t>
            </a:r>
            <a:r>
              <a:rPr lang="en-US" sz="1000" dirty="0" err="1" smtClean="0">
                <a:latin typeface="Arial" charset="0"/>
              </a:rPr>
              <a:t>ligamentous</a:t>
            </a:r>
            <a:r>
              <a:rPr lang="en-US" sz="1000" dirty="0" smtClean="0">
                <a:latin typeface="Arial" charset="0"/>
              </a:rPr>
              <a:t> or capsular disruption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Fluid exudes through tear</a:t>
            </a:r>
          </a:p>
          <a:p>
            <a:pPr lvl="1" eaLnBrk="1" hangingPunct="1">
              <a:buFontTx/>
              <a:buChar char="•"/>
            </a:pPr>
            <a:r>
              <a:rPr lang="en-US" sz="1000" dirty="0" smtClean="0">
                <a:latin typeface="Arial" charset="0"/>
              </a:rPr>
              <a:t>Localized swelling (rather than true joint swelling or effusion) can be caused by:</a:t>
            </a:r>
          </a:p>
          <a:p>
            <a:pPr lvl="1" eaLnBrk="1" hangingPunct="1"/>
            <a:r>
              <a:rPr lang="en-US" sz="1000" dirty="0" smtClean="0">
                <a:latin typeface="Arial" charset="0"/>
              </a:rPr>
              <a:t>		</a:t>
            </a:r>
            <a:r>
              <a:rPr lang="en-US" sz="1000" dirty="0" err="1" smtClean="0">
                <a:latin typeface="Arial" charset="0"/>
              </a:rPr>
              <a:t>Prepatellar</a:t>
            </a:r>
            <a:r>
              <a:rPr lang="en-US" sz="1000" dirty="0" smtClean="0">
                <a:latin typeface="Arial" charset="0"/>
              </a:rPr>
              <a:t> bursitis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</a:t>
            </a:r>
            <a:r>
              <a:rPr lang="en-US" sz="1000" dirty="0" err="1" smtClean="0">
                <a:latin typeface="Arial" charset="0"/>
              </a:rPr>
              <a:t>Meniscal</a:t>
            </a:r>
            <a:r>
              <a:rPr lang="en-US" sz="1000" dirty="0" smtClean="0">
                <a:latin typeface="Arial" charset="0"/>
              </a:rPr>
              <a:t> cystic changes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Outgrowth of a Baker/</a:t>
            </a:r>
            <a:r>
              <a:rPr lang="en-US" sz="1000" dirty="0" err="1" smtClean="0">
                <a:latin typeface="Arial" charset="0"/>
              </a:rPr>
              <a:t>popliteal</a:t>
            </a:r>
            <a:r>
              <a:rPr lang="en-US" sz="1000" dirty="0" smtClean="0">
                <a:latin typeface="Arial" charset="0"/>
              </a:rPr>
              <a:t> cyst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Dilation of an artery, such as a </a:t>
            </a:r>
            <a:r>
              <a:rPr lang="en-US" sz="1000" dirty="0" err="1" smtClean="0">
                <a:latin typeface="Arial" charset="0"/>
              </a:rPr>
              <a:t>popliteal</a:t>
            </a:r>
            <a:r>
              <a:rPr lang="en-US" sz="1000" dirty="0" smtClean="0">
                <a:latin typeface="Arial" charset="0"/>
              </a:rPr>
              <a:t> artery aneurysm</a:t>
            </a:r>
          </a:p>
          <a:p>
            <a:pPr lvl="2" eaLnBrk="1" hangingPunct="1">
              <a:buFontTx/>
              <a:buChar char="•"/>
            </a:pPr>
            <a:r>
              <a:rPr lang="en-US" sz="1000" i="1" u="sng" dirty="0" err="1" smtClean="0"/>
              <a:t>Nontraumatic</a:t>
            </a:r>
            <a:r>
              <a:rPr lang="en-US" sz="1000" i="1" u="sng" dirty="0" smtClean="0"/>
              <a:t> Effusion</a:t>
            </a:r>
            <a:r>
              <a:rPr lang="en-US" sz="1000" dirty="0" smtClean="0"/>
              <a:t> - septic arthritis, tumor, gout, degenerative arthritis, </a:t>
            </a:r>
            <a:r>
              <a:rPr lang="en-US" sz="1000" dirty="0" err="1" smtClean="0"/>
              <a:t>synovitis</a:t>
            </a:r>
            <a:r>
              <a:rPr lang="en-US" sz="1000" dirty="0" smtClean="0"/>
              <a:t>, symptomatic </a:t>
            </a:r>
            <a:r>
              <a:rPr lang="en-US" sz="1000" dirty="0" err="1" smtClean="0"/>
              <a:t>arthridities</a:t>
            </a:r>
            <a:endParaRPr lang="en-US" sz="1000" dirty="0" smtClean="0">
              <a:latin typeface="Arial" charset="0"/>
            </a:endParaRPr>
          </a:p>
          <a:p>
            <a:pPr eaLnBrk="1" hangingPunct="1"/>
            <a:endParaRPr lang="en-US" sz="1000" dirty="0" smtClean="0">
              <a:latin typeface="Arial" charset="0"/>
            </a:endParaRPr>
          </a:p>
          <a:p>
            <a:pPr eaLnBrk="1" hangingPunct="1"/>
            <a:r>
              <a:rPr lang="en-US" sz="1000" b="1" dirty="0" smtClean="0">
                <a:latin typeface="Arial" charset="0"/>
              </a:rPr>
              <a:t>CATCHING / LOCKING</a:t>
            </a:r>
          </a:p>
          <a:p>
            <a:pPr eaLnBrk="1" hangingPunct="1">
              <a:buFontTx/>
              <a:buChar char="•"/>
            </a:pPr>
            <a:r>
              <a:rPr lang="en-US" sz="1000" dirty="0" smtClean="0">
                <a:latin typeface="Arial" charset="0"/>
              </a:rPr>
              <a:t>Knee gets caught or stuck (“locked”) in a flexed position due to something blocking normal joint motion and person cannot voluntarily flex further.</a:t>
            </a:r>
          </a:p>
          <a:p>
            <a:pPr lvl="1" eaLnBrk="1" hangingPunct="1">
              <a:buFontTx/>
              <a:buChar char="•"/>
            </a:pPr>
            <a:r>
              <a:rPr lang="en-US" sz="1000" dirty="0" smtClean="0">
                <a:latin typeface="Arial" charset="0"/>
              </a:rPr>
              <a:t>Often due to: 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Tear in meniscus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Detached tissue lodging in knee joint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Injury to </a:t>
            </a:r>
            <a:r>
              <a:rPr lang="en-US" sz="1000" dirty="0" err="1" smtClean="0">
                <a:latin typeface="Arial" charset="0"/>
              </a:rPr>
              <a:t>cruciate</a:t>
            </a:r>
            <a:r>
              <a:rPr lang="en-US" sz="1000" dirty="0" smtClean="0">
                <a:latin typeface="Arial" charset="0"/>
              </a:rPr>
              <a:t> ligament(s)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		</a:t>
            </a:r>
            <a:r>
              <a:rPr lang="en-US" sz="1000" dirty="0" err="1" smtClean="0">
                <a:latin typeface="Arial" charset="0"/>
              </a:rPr>
              <a:t>Osteochondral</a:t>
            </a:r>
            <a:r>
              <a:rPr lang="en-US" sz="1000" dirty="0" smtClean="0">
                <a:latin typeface="Arial" charset="0"/>
              </a:rPr>
              <a:t> fracture</a:t>
            </a:r>
          </a:p>
          <a:p>
            <a:pPr eaLnBrk="1" hangingPunct="1"/>
            <a:endParaRPr lang="en-US" sz="1000" dirty="0" smtClean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1000" b="1" dirty="0" err="1" smtClean="0">
                <a:latin typeface="Arial" charset="0"/>
              </a:rPr>
              <a:t>Pseudolocking</a:t>
            </a:r>
            <a:r>
              <a:rPr lang="en-US" sz="1000" dirty="0" smtClean="0">
                <a:latin typeface="Arial" charset="0"/>
              </a:rPr>
              <a:t> is due to pain and muscle spasm secondary to increasing edema</a:t>
            </a:r>
          </a:p>
          <a:p>
            <a:pPr eaLnBrk="1" hangingPunct="1"/>
            <a:endParaRPr lang="en-US" sz="1000" dirty="0" smtClean="0">
              <a:latin typeface="Arial" charset="0"/>
            </a:endParaRPr>
          </a:p>
          <a:p>
            <a:pPr eaLnBrk="1" hangingPunct="1"/>
            <a:r>
              <a:rPr lang="en-US" sz="1000" b="1" dirty="0" smtClean="0">
                <a:latin typeface="Arial" charset="0"/>
                <a:cs typeface="Times New Roman" charset="0"/>
              </a:rPr>
              <a:t>BUCKLING / INSTABILITY</a:t>
            </a:r>
            <a:r>
              <a:rPr lang="en-US" sz="900" dirty="0" smtClean="0">
                <a:cs typeface="Times New Roman" charset="0"/>
              </a:rPr>
              <a:t> (</a:t>
            </a:r>
            <a:r>
              <a:rPr lang="en-US" sz="900" dirty="0" smtClean="0">
                <a:latin typeface="Arial" charset="0"/>
                <a:cs typeface="Times New Roman" charset="0"/>
              </a:rPr>
              <a:t>“</a:t>
            </a:r>
            <a:r>
              <a:rPr lang="en-US" sz="900" dirty="0" smtClean="0">
                <a:cs typeface="Times New Roman" charset="0"/>
              </a:rPr>
              <a:t>giving way</a:t>
            </a:r>
            <a:r>
              <a:rPr lang="en-US" sz="900" dirty="0" smtClean="0">
                <a:latin typeface="Arial" charset="0"/>
                <a:cs typeface="Times New Roman" charset="0"/>
              </a:rPr>
              <a:t>”</a:t>
            </a:r>
            <a:r>
              <a:rPr lang="en-US" sz="900" dirty="0" smtClean="0">
                <a:cs typeface="Times New Roman" charset="0"/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en-US" sz="900" dirty="0" smtClean="0">
                <a:cs typeface="Times New Roman" charset="0"/>
              </a:rPr>
              <a:t>Displacement of osseous components of the knee suggesting </a:t>
            </a:r>
            <a:r>
              <a:rPr lang="en-US" sz="900" dirty="0" err="1" smtClean="0">
                <a:cs typeface="Times New Roman" charset="0"/>
              </a:rPr>
              <a:t>ligamentous</a:t>
            </a:r>
            <a:r>
              <a:rPr lang="en-US" sz="900" dirty="0" smtClean="0">
                <a:cs typeface="Times New Roman" charset="0"/>
              </a:rPr>
              <a:t> laxity (tibia slides forward on femur when ACL deficient) or patellar instability (patella moves laterally when </a:t>
            </a:r>
            <a:r>
              <a:rPr lang="en-US" sz="900" dirty="0" err="1" smtClean="0">
                <a:cs typeface="Times New Roman" charset="0"/>
              </a:rPr>
              <a:t>subluxed</a:t>
            </a:r>
            <a:r>
              <a:rPr lang="en-US" sz="900" dirty="0" smtClean="0">
                <a:cs typeface="Times New Roman" charset="0"/>
              </a:rPr>
              <a:t> or dislocated) OR</a:t>
            </a:r>
          </a:p>
          <a:p>
            <a:pPr eaLnBrk="1" hangingPunct="1">
              <a:buFontTx/>
              <a:buChar char="•"/>
            </a:pPr>
            <a:r>
              <a:rPr lang="en-US" sz="900" dirty="0" smtClean="0">
                <a:cs typeface="Times New Roman" charset="0"/>
              </a:rPr>
              <a:t>Quadriceps inhibition due to pain (such as during patellar </a:t>
            </a:r>
            <a:r>
              <a:rPr lang="en-US" sz="900" dirty="0" err="1" smtClean="0">
                <a:cs typeface="Times New Roman" charset="0"/>
              </a:rPr>
              <a:t>subluxation</a:t>
            </a:r>
            <a:r>
              <a:rPr lang="en-US" sz="900" dirty="0" smtClean="0">
                <a:cs typeface="Times New Roman" charset="0"/>
              </a:rPr>
              <a:t> or with meniscus tear) or weakness due to injury</a:t>
            </a:r>
          </a:p>
          <a:p>
            <a:pPr eaLnBrk="1" hangingPunct="1">
              <a:buFontTx/>
              <a:buChar char="•"/>
            </a:pPr>
            <a:endParaRPr lang="en-US" sz="900" dirty="0" smtClean="0">
              <a:cs typeface="Times New Roman" charset="0"/>
            </a:endParaRPr>
          </a:p>
          <a:p>
            <a:pPr eaLnBrk="1" hangingPunct="1">
              <a:buFontTx/>
              <a:buChar char="•"/>
            </a:pPr>
            <a:endParaRPr lang="en-US" sz="1000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1400" dirty="0" smtClean="0">
                <a:latin typeface="Arial" charset="0"/>
              </a:rPr>
              <a:t>*“Pearl” - </a:t>
            </a:r>
            <a:r>
              <a:rPr lang="en-US" dirty="0" smtClean="0">
                <a:latin typeface="Arial" charset="0"/>
              </a:rPr>
              <a:t>Persistent or recurrent effusion is NOT normal and most likely signals internal derangement such as:</a:t>
            </a:r>
          </a:p>
          <a:p>
            <a:pPr lvl="1" eaLnBrk="1" hangingPunct="1">
              <a:buFontTx/>
              <a:buChar char="•"/>
            </a:pPr>
            <a:r>
              <a:rPr lang="en-US" dirty="0" err="1" smtClean="0">
                <a:latin typeface="Arial" charset="0"/>
              </a:rPr>
              <a:t>Cruciate</a:t>
            </a:r>
            <a:r>
              <a:rPr lang="en-US" dirty="0" smtClean="0">
                <a:latin typeface="Arial" charset="0"/>
              </a:rPr>
              <a:t> Ligament Tear</a:t>
            </a:r>
          </a:p>
          <a:p>
            <a:pPr lvl="1" eaLnBrk="1" hangingPunct="1">
              <a:buFontTx/>
              <a:buChar char="•"/>
            </a:pPr>
            <a:r>
              <a:rPr lang="en-US" dirty="0" err="1" smtClean="0">
                <a:latin typeface="Arial" charset="0"/>
              </a:rPr>
              <a:t>Meniscal</a:t>
            </a:r>
            <a:r>
              <a:rPr lang="en-US" dirty="0" smtClean="0">
                <a:latin typeface="Arial" charset="0"/>
              </a:rPr>
              <a:t> Tear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OCD - </a:t>
            </a:r>
            <a:r>
              <a:rPr lang="en-US" dirty="0" err="1" smtClean="0"/>
              <a:t>osteochondritis</a:t>
            </a:r>
            <a:r>
              <a:rPr lang="en-US" dirty="0" smtClean="0"/>
              <a:t> </a:t>
            </a:r>
            <a:r>
              <a:rPr lang="en-US" dirty="0" err="1" smtClean="0"/>
              <a:t>dessicans</a:t>
            </a:r>
            <a:r>
              <a:rPr lang="en-US" dirty="0" smtClean="0"/>
              <a:t> - localized </a:t>
            </a:r>
            <a:r>
              <a:rPr lang="en-US" dirty="0" err="1" smtClean="0"/>
              <a:t>osteocartilaginous</a:t>
            </a:r>
            <a:r>
              <a:rPr lang="en-US" dirty="0" smtClean="0"/>
              <a:t> separation at level of </a:t>
            </a:r>
            <a:r>
              <a:rPr lang="en-US" dirty="0" err="1" smtClean="0"/>
              <a:t>subchondral</a:t>
            </a:r>
            <a:r>
              <a:rPr lang="en-US" dirty="0" smtClean="0"/>
              <a:t> bone producing pain and swelling</a:t>
            </a:r>
            <a:endParaRPr lang="en-US" dirty="0" smtClean="0">
              <a:latin typeface="Arial" charset="0"/>
            </a:endParaRPr>
          </a:p>
          <a:p>
            <a:pPr lvl="1" eaLnBrk="1" hangingPunct="1">
              <a:buFontTx/>
              <a:buChar char="•"/>
            </a:pPr>
            <a:r>
              <a:rPr lang="en-US" dirty="0" err="1" smtClean="0">
                <a:latin typeface="Arial" charset="0"/>
              </a:rPr>
              <a:t>Chondral</a:t>
            </a:r>
            <a:r>
              <a:rPr lang="en-US" dirty="0" smtClean="0">
                <a:latin typeface="Arial" charset="0"/>
              </a:rPr>
              <a:t> Defect 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Fracture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Appears hollow on either side of patella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There is a slight indentation above the patella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Arial" charset="0"/>
              </a:rPr>
              <a:t>A small amount of fluid will make these hollow-appearing areas disappear.  Larger effusions are most conspicuous as a fullness proximal to the patella.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1200" dirty="0" smtClean="0">
                <a:latin typeface="Arial" charset="0"/>
              </a:rPr>
              <a:t>*Assess for tenderness, edema, warmth</a:t>
            </a: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sz="1200" dirty="0" smtClean="0">
                <a:latin typeface="Arial" charset="0"/>
              </a:rPr>
              <a:t>**Palpate the insertion of the patellar tendon on </a:t>
            </a:r>
            <a:r>
              <a:rPr lang="en-US" sz="1200" dirty="0" err="1" smtClean="0">
                <a:latin typeface="Arial" charset="0"/>
              </a:rPr>
              <a:t>tibial</a:t>
            </a:r>
            <a:r>
              <a:rPr lang="en-US" sz="1200" dirty="0" smtClean="0">
                <a:latin typeface="Arial" charset="0"/>
              </a:rPr>
              <a:t> tubercle in adolescents (l</a:t>
            </a:r>
            <a:r>
              <a:rPr lang="en-US" dirty="0" smtClean="0">
                <a:latin typeface="Arial" charset="0"/>
              </a:rPr>
              <a:t>ocation of pain in Osgood-</a:t>
            </a:r>
            <a:r>
              <a:rPr lang="en-US" dirty="0" err="1" smtClean="0">
                <a:latin typeface="Arial" charset="0"/>
              </a:rPr>
              <a:t>Schlatter</a:t>
            </a:r>
            <a:r>
              <a:rPr lang="en-US" dirty="0" smtClean="0">
                <a:latin typeface="Arial" charset="0"/>
              </a:rPr>
              <a:t> syndrome in adolescents)</a:t>
            </a:r>
            <a:endParaRPr lang="en-US" sz="1200" dirty="0" smtClean="0">
              <a:latin typeface="Arial" charset="0"/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sz="1200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*Assess for tenderness along entire course of ligament from origin on medial femoral </a:t>
            </a:r>
            <a:r>
              <a:rPr lang="en-US" dirty="0" err="1" smtClean="0"/>
              <a:t>condyle</a:t>
            </a:r>
            <a:r>
              <a:rPr lang="en-US" dirty="0" smtClean="0"/>
              <a:t> to insertion on proximal tibia.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**</a:t>
            </a:r>
            <a:r>
              <a:rPr lang="en-US" dirty="0" err="1" smtClean="0"/>
              <a:t>Pes</a:t>
            </a:r>
            <a:r>
              <a:rPr lang="en-US" dirty="0" smtClean="0"/>
              <a:t> anserine bursa is about 3 finger widths inferior to the medial joint line and contains the insertion site for the </a:t>
            </a:r>
            <a:r>
              <a:rPr lang="en-US" dirty="0" err="1" smtClean="0"/>
              <a:t>sartorius</a:t>
            </a:r>
            <a:r>
              <a:rPr lang="en-US" dirty="0" smtClean="0"/>
              <a:t>, </a:t>
            </a:r>
            <a:r>
              <a:rPr lang="en-US" dirty="0" err="1" smtClean="0"/>
              <a:t>gracilis</a:t>
            </a:r>
            <a:r>
              <a:rPr lang="en-US" dirty="0" smtClean="0"/>
              <a:t>, and </a:t>
            </a:r>
            <a:r>
              <a:rPr lang="en-US" dirty="0" err="1" smtClean="0"/>
              <a:t>semitendinosis</a:t>
            </a:r>
            <a:r>
              <a:rPr lang="en-US" dirty="0" smtClean="0"/>
              <a:t> muscles</a:t>
            </a:r>
          </a:p>
          <a:p>
            <a:pPr eaLnBrk="1" hangingPunct="1">
              <a:buFontTx/>
              <a:buChar char="•"/>
            </a:pPr>
            <a:endParaRPr lang="en-US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D0BA-7565-4442-A8C5-C3C82ECAA582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36D13-A469-4413-8B7F-7FA732A3924E}" type="datetimeFigureOut">
              <a:rPr lang="el-GR" smtClean="0"/>
              <a:pPr/>
              <a:t>14/02/20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49122-3116-4DE3-94AA-DD89CA1E14B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odl.education.salford.ac.uk/nold/KNEE/KNEE%20BAKERS%20CYST%20SAGGITAL%20MRI.jpg&amp;imgrefurl=http://odl.education.salford.ac.uk/nold/KNEE/album1.html&amp;h=256&amp;w=256&amp;prev=/images?q=Bakers+cyst&amp;svnum=10&amp;hl=en&amp;lr=&amp;ie=UTF-8&amp;oe=UTF-8&amp;safe=off&amp;sa=G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Apprehension%20Test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Apprehension%20Test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j%20sign.mp4" TargetMode="External"/><Relationship Id="rId4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j%20sign.mp4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j%20sign%20graph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j%20sign%20graph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palpation%20meniscus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palpation%20meniscus.mp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6.mp4" TargetMode="External"/><Relationship Id="rId4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6.mp4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5.xml"/><Relationship Id="rId7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mcmuray%20%3Besw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mcmuray%20%3Besw.mp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apley%20stress.mp4" TargetMode="External"/><Relationship Id="rId4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apley%20stress.mp4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apley%20distra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apley%20distra.mp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file://localhost/Users/antonkouz/Desktop/%CE%95%CE%91%CE%95%20%CE%9B%CE%91%CE%A1%CE%99%CE%A3%CE%A3%CE%91/lachman%20postop.mp4" TargetMode="External"/><Relationship Id="rId4" Type="http://schemas.openxmlformats.org/officeDocument/2006/relationships/video" Target="file://localhost/Users/antonkouz/Desktop/%CE%95%CE%91%CE%95%20%CE%9B%CE%91%CE%A1%CE%99%CE%A3%CE%A3%CE%91/lachman%20postop.mp4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3.xml"/><Relationship Id="rId7" Type="http://schemas.openxmlformats.org/officeDocument/2006/relationships/image" Target="../media/image17.png"/><Relationship Id="rId8" Type="http://schemas.openxmlformats.org/officeDocument/2006/relationships/image" Target="../media/image26.jpe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lachman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lachman.mp4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reverse%20lachman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reverse%20lachman.mp4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2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pivot%20shift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pivot%20shift.mp4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posterior%20lachman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posterior%20lachman.mp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posterior%20drawer%20test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posterior%20drawer%20test.mp4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dial%20test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dial%20test.mp4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file://localhost/Users/antonkouz/Desktop/%CE%9A%CE%9B%CE%99%CE%9D%CE%99%CE%9A%CE%97%20%CE%95%CE%9E%CE%95%CE%A4%CE%91%CE%A3%CE%97%20%CE%93%CE%9F%CE%9D%CE%91%CE%A4%CE%9F%CE%A3.%20%CE%91.%20%CE%9A%CE%9F%CE%A5%CE%96%CE%95%CE%9B%CE%97%CE%A3/Collateral%20Ligament%20Assessment.mp4" TargetMode="External"/><Relationship Id="rId2" Type="http://schemas.openxmlformats.org/officeDocument/2006/relationships/video" Target="file://localhost/Users/antonkouz/Desktop/%CE%9A%CE%9B%CE%99%CE%9D%CE%99%CE%9A%CE%97%20%CE%95%CE%9E%CE%95%CE%A4%CE%91%CE%A3%CE%97%20%CE%93%CE%9F%CE%9D%CE%91%CE%A4%CE%9F%CE%A3.%20%CE%91.%20%CE%9A%CE%9F%CE%A5%CE%96%CE%95%CE%9B%CE%97%CE%A3/Collateral%20Ligament%20Assessment.mp4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611560" y="878855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 </a:t>
            </a:r>
            <a:r>
              <a:rPr lang="el-GR" sz="4400" dirty="0" smtClean="0">
                <a:latin typeface="+mj-lt"/>
                <a:ea typeface="Calibri"/>
                <a:cs typeface="Times New Roman"/>
              </a:rPr>
              <a:t>ΚΛΙΝΙΚΗ ΕΞΕΤΑΣΗ ΓΟΝΑΤΟΣ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4653136"/>
            <a:ext cx="3398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i="1" dirty="0" err="1" smtClean="0">
                <a:solidFill>
                  <a:srgbClr val="002060"/>
                </a:solidFill>
                <a:latin typeface="+mj-lt"/>
              </a:rPr>
              <a:t>Kouzelis</a:t>
            </a:r>
            <a:r>
              <a:rPr lang="en-US" sz="2400" i="1" dirty="0" smtClean="0">
                <a:solidFill>
                  <a:srgbClr val="002060"/>
                </a:solidFill>
                <a:latin typeface="+mj-lt"/>
              </a:rPr>
              <a:t> MD, </a:t>
            </a:r>
            <a:r>
              <a:rPr lang="en-US" sz="2400" i="1" dirty="0" err="1" smtClean="0">
                <a:solidFill>
                  <a:srgbClr val="002060"/>
                </a:solidFill>
                <a:latin typeface="+mj-lt"/>
              </a:rPr>
              <a:t>pHD</a:t>
            </a:r>
            <a:endParaRPr lang="en-US" sz="2400" i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en-US" sz="2400" i="1" dirty="0" err="1" smtClean="0">
                <a:solidFill>
                  <a:srgbClr val="002060"/>
                </a:solidFill>
                <a:latin typeface="+mj-lt"/>
              </a:rPr>
              <a:t>Orthopaedic</a:t>
            </a:r>
            <a:r>
              <a:rPr lang="en-US" sz="2400" i="1" dirty="0" smtClean="0">
                <a:solidFill>
                  <a:srgbClr val="002060"/>
                </a:solidFill>
                <a:latin typeface="+mj-lt"/>
              </a:rPr>
              <a:t> Department </a:t>
            </a:r>
          </a:p>
          <a:p>
            <a:pPr algn="ctr"/>
            <a:r>
              <a:rPr lang="en-US" sz="2400" i="1" dirty="0" err="1" smtClean="0">
                <a:solidFill>
                  <a:srgbClr val="002060"/>
                </a:solidFill>
                <a:latin typeface="+mj-lt"/>
              </a:rPr>
              <a:t>Patras</a:t>
            </a:r>
            <a:r>
              <a:rPr lang="en-US" sz="2400" i="1" dirty="0" smtClean="0">
                <a:solidFill>
                  <a:srgbClr val="002060"/>
                </a:solidFill>
                <a:latin typeface="+mj-lt"/>
              </a:rPr>
              <a:t> University Hospital</a:t>
            </a:r>
            <a:endParaRPr lang="el-GR" sz="2400" i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400" dirty="0" smtClean="0">
                <a:solidFill>
                  <a:srgbClr val="FF0000"/>
                </a:solidFill>
                <a:cs typeface="Arial" charset="0"/>
              </a:rPr>
              <a:t>Focused History Questions</a:t>
            </a:r>
            <a:endParaRPr lang="el-GR" sz="3400" dirty="0" smtClean="0">
              <a:solidFill>
                <a:srgbClr val="FF0000"/>
              </a:solidFill>
            </a:endParaRPr>
          </a:p>
          <a:p>
            <a:r>
              <a:rPr lang="en-US" b="1" u="sng" dirty="0" smtClean="0"/>
              <a:t>Aggravating Factors</a:t>
            </a:r>
            <a:endParaRPr lang="en-US" dirty="0" smtClean="0"/>
          </a:p>
          <a:p>
            <a:pPr lvl="1"/>
            <a:r>
              <a:rPr lang="en-US" dirty="0" smtClean="0"/>
              <a:t>Activities, changing positions, stairs, kneeling</a:t>
            </a:r>
          </a:p>
          <a:p>
            <a:endParaRPr lang="en-US" dirty="0" smtClean="0"/>
          </a:p>
          <a:p>
            <a:r>
              <a:rPr lang="en-US" b="1" u="sng" dirty="0" smtClean="0"/>
              <a:t>Relieving Factors/treatments tried</a:t>
            </a:r>
            <a:endParaRPr lang="en-US" dirty="0" smtClean="0"/>
          </a:p>
          <a:p>
            <a:pPr lvl="1"/>
            <a:r>
              <a:rPr lang="en-US" dirty="0" smtClean="0"/>
              <a:t>Ice, medications, crutches</a:t>
            </a:r>
          </a:p>
          <a:p>
            <a:endParaRPr lang="en-US" dirty="0" smtClean="0"/>
          </a:p>
          <a:p>
            <a:r>
              <a:rPr lang="en-US" b="1" u="sng" dirty="0" smtClean="0"/>
              <a:t>History of previous knee injury or surgery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Historical Clues to Knee Injury Diagnoses</a:t>
            </a:r>
            <a:endParaRPr lang="el-GR" dirty="0"/>
          </a:p>
        </p:txBody>
      </p:sp>
      <p:graphicFrame>
        <p:nvGraphicFramePr>
          <p:cNvPr id="4" name="Group 46"/>
          <p:cNvGraphicFramePr>
            <a:graphicFrameLocks/>
          </p:cNvGraphicFramePr>
          <p:nvPr/>
        </p:nvGraphicFramePr>
        <p:xfrm>
          <a:off x="457200" y="2571744"/>
          <a:ext cx="8229600" cy="4064318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Noncontact injury with “pop”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ACL tear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Contact injury with “pop”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MCL or LCL tear, meniscus tear, fracture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Acute swelling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ACL tear, PCL tear, fracture, knee dislocation, patellar dislocation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Lateral blow to the knee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MCL tear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Medial blow to the knee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LCL tear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Knee “gave out” or “buckled”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ACL tear, patellar dislocation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Fall onto a flexed knee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PCL tear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2000232" y="2071678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Clue </a:t>
            </a:r>
            <a:endParaRPr lang="el-GR" sz="2800" dirty="0">
              <a:solidFill>
                <a:srgbClr val="00206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857884" y="2071678"/>
            <a:ext cx="1165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Result </a:t>
            </a:r>
            <a:endParaRPr lang="el-GR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Physical Exam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609600" indent="-609600" algn="ctr"/>
            <a:r>
              <a:rPr lang="en-US" dirty="0" smtClean="0"/>
              <a:t>Develop a standard routine</a:t>
            </a:r>
          </a:p>
          <a:p>
            <a:pPr>
              <a:buNone/>
            </a:pPr>
            <a:endParaRPr lang="en-US" dirty="0"/>
          </a:p>
          <a:p>
            <a:pPr marL="609600" indent="-609600">
              <a:buNone/>
            </a:pPr>
            <a:r>
              <a:rPr lang="en-US" u="sng" dirty="0" smtClean="0">
                <a:solidFill>
                  <a:srgbClr val="C00000"/>
                </a:solidFill>
              </a:rPr>
              <a:t>GENERAL STEPS</a:t>
            </a:r>
          </a:p>
          <a:p>
            <a:pPr marL="990600" lvl="1" indent="-646113">
              <a:buFont typeface="+mj-lt"/>
              <a:buAutoNum type="arabicPeriod"/>
            </a:pPr>
            <a:r>
              <a:rPr lang="en-US" dirty="0" smtClean="0"/>
              <a:t>Exposure </a:t>
            </a:r>
          </a:p>
          <a:p>
            <a:pPr marL="990600" lvl="1" indent="-646113">
              <a:buFont typeface="+mj-lt"/>
              <a:buAutoNum type="arabicPeriod"/>
            </a:pPr>
            <a:r>
              <a:rPr lang="en-US" dirty="0" smtClean="0"/>
              <a:t>General observation</a:t>
            </a:r>
          </a:p>
          <a:p>
            <a:pPr marL="990600" lvl="1" indent="-646113">
              <a:buFont typeface="+mj-lt"/>
              <a:buAutoNum type="arabicPeriod"/>
            </a:pPr>
            <a:r>
              <a:rPr lang="en-US" dirty="0" smtClean="0"/>
              <a:t>Inspection</a:t>
            </a:r>
            <a:endParaRPr lang="en-US" dirty="0"/>
          </a:p>
          <a:p>
            <a:pPr marL="990600" lvl="1" indent="-646113">
              <a:buFont typeface="+mj-lt"/>
              <a:buAutoNum type="arabicPeriod"/>
            </a:pPr>
            <a:r>
              <a:rPr lang="en-US" dirty="0"/>
              <a:t>Palpation</a:t>
            </a:r>
          </a:p>
          <a:p>
            <a:pPr marL="990600" lvl="1" indent="-646113">
              <a:buFont typeface="+mj-lt"/>
              <a:buAutoNum type="arabicPeriod"/>
            </a:pPr>
            <a:r>
              <a:rPr lang="en-US" dirty="0"/>
              <a:t>Range of motion</a:t>
            </a:r>
          </a:p>
          <a:p>
            <a:pPr marL="990600" lvl="1" indent="-646113">
              <a:buFont typeface="+mj-lt"/>
              <a:buAutoNum type="arabicPeriod"/>
            </a:pPr>
            <a:r>
              <a:rPr lang="en-US" dirty="0"/>
              <a:t>Strength testing</a:t>
            </a:r>
          </a:p>
          <a:p>
            <a:pPr marL="990600" lvl="1" indent="-646113">
              <a:buFont typeface="+mj-lt"/>
              <a:buAutoNum type="arabicPeriod"/>
            </a:pPr>
            <a:r>
              <a:rPr lang="en-US" dirty="0"/>
              <a:t>Special </a:t>
            </a:r>
            <a:r>
              <a:rPr lang="en-US" dirty="0" smtClean="0"/>
              <a:t>tests</a:t>
            </a:r>
            <a:endParaRPr lang="en-US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Alleviate the patient's fears 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098" name="Picture 2" descr="https://s-media-cache-ak0.pinimg.com/736x/be/8f/7a/be8f7a896f08894e89b44030cebc26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3429001"/>
            <a:ext cx="428625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1. </a:t>
            </a:r>
            <a:r>
              <a:rPr lang="en-US" u="sng" dirty="0" smtClean="0"/>
              <a:t>Exposure 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en-US" dirty="0" smtClean="0"/>
              <a:t>Adequate exposure - groin to toes bilaterally</a:t>
            </a:r>
          </a:p>
          <a:p>
            <a:pPr marL="609600" indent="-609600"/>
            <a:r>
              <a:rPr lang="en-US" dirty="0" smtClean="0"/>
              <a:t>Examine in supine position</a:t>
            </a:r>
          </a:p>
          <a:p>
            <a:pPr marL="609600" indent="-609600"/>
            <a:r>
              <a:rPr lang="en-US" dirty="0" smtClean="0"/>
              <a:t>Compare knees 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7299" y="3429001"/>
            <a:ext cx="61867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2. </a:t>
            </a:r>
            <a:r>
              <a:rPr lang="en-US" u="sng" dirty="0" smtClean="0"/>
              <a:t>Observe - Static Alignment</a:t>
            </a:r>
            <a:endParaRPr lang="el-GR" u="sng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524000"/>
            <a:ext cx="8229600" cy="2128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 stands facing examiner with feet shoulder width apart </a:t>
            </a:r>
          </a:p>
          <a:p>
            <a:pPr marL="990600" marR="0" lvl="1" indent="-6461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Ankles,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subtalar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joints –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pronation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supination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90600" marR="0" lvl="1" indent="-6461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Feet –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planus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cavus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2" descr="6012_1"/>
          <p:cNvPicPr>
            <a:picLocks noChangeAspect="1" noChangeArrowheads="1"/>
          </p:cNvPicPr>
          <p:nvPr/>
        </p:nvPicPr>
        <p:blipFill>
          <a:blip r:embed="rId2"/>
          <a:srcRect b="27429"/>
          <a:stretch>
            <a:fillRect/>
          </a:stretch>
        </p:blipFill>
        <p:spPr>
          <a:xfrm>
            <a:off x="5105400" y="3810000"/>
            <a:ext cx="3733800" cy="1811338"/>
          </a:xfrm>
          <a:prstGeom prst="rect">
            <a:avLst/>
          </a:prstGeom>
          <a:noFill/>
        </p:spPr>
      </p:pic>
      <p:pic>
        <p:nvPicPr>
          <p:cNvPr id="6" name="Picture 24" descr="prosup2.jpg (25679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733800"/>
            <a:ext cx="30480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5486400" y="5638800"/>
            <a:ext cx="1062038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400" i="0"/>
              <a:t>Pes planus</a:t>
            </a: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7391400" y="5638800"/>
            <a:ext cx="1003300" cy="3048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sz="1400" i="0"/>
              <a:t>Pes cavus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>
                <a:cs typeface="Times New Roman" charset="0"/>
              </a:rPr>
              <a:t> 2. </a:t>
            </a:r>
            <a:r>
              <a:rPr lang="en-US" u="sng" dirty="0" smtClean="0"/>
              <a:t>Observe - Static Alignment</a:t>
            </a:r>
            <a:endParaRPr lang="el-GR" u="sng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719263"/>
            <a:ext cx="4038600" cy="4411662"/>
          </a:xfrm>
          <a:prstGeom prst="rect">
            <a:avLst/>
          </a:prstGeo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 then brings medial aspects of knees and ankles in contact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Knees – genu valgum (I), genu varum (II)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6" descr="bow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1981200"/>
            <a:ext cx="4038600" cy="2994025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48200" y="5029200"/>
            <a:ext cx="1543050" cy="36671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3300"/>
                </a:solidFill>
              </a:rPr>
              <a:t>Genu valgum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934200" y="5029200"/>
            <a:ext cx="1441450" cy="36671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3300"/>
                </a:solidFill>
              </a:rPr>
              <a:t>Genu varum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2. </a:t>
            </a:r>
            <a:r>
              <a:rPr lang="en-US" u="sng" dirty="0" smtClean="0"/>
              <a:t>Observe – Dynamic Alignment</a:t>
            </a:r>
            <a:endParaRPr lang="el-GR" u="sng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1719263"/>
            <a:ext cx="8229600" cy="44116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Pronation/Supination may be enhanced with ambulation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Antalgic gait indicates significant problem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(anti = against, algic = pain)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3. </a:t>
            </a:r>
            <a:r>
              <a:rPr lang="en-US" u="sng" dirty="0">
                <a:cs typeface="Times New Roman" charset="0"/>
              </a:rPr>
              <a:t>I</a:t>
            </a:r>
            <a:r>
              <a:rPr lang="en-US" u="sng" dirty="0" smtClean="0">
                <a:cs typeface="Times New Roman" charset="0"/>
              </a:rPr>
              <a:t>nspection </a:t>
            </a:r>
            <a:endParaRPr lang="el-GR" u="sng" dirty="0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4800600" y="1676400"/>
            <a:ext cx="4038600" cy="4411663"/>
          </a:xfrm>
          <a:prstGeom prst="rect">
            <a:avLst/>
          </a:prstGeom>
        </p:spPr>
        <p:txBody>
          <a:bodyPr/>
          <a:lstStyle/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Warmth 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Erythema</a:t>
            </a: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Effusion</a:t>
            </a:r>
          </a:p>
          <a:p>
            <a:pPr marL="609600" indent="-609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dirty="0" smtClean="0"/>
              <a:t>Quadriceps atrophy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1029"/>
          <p:cNvSpPr txBox="1">
            <a:spLocks noChangeArrowheads="1"/>
          </p:cNvSpPr>
          <p:nvPr/>
        </p:nvSpPr>
        <p:spPr>
          <a:xfrm>
            <a:off x="457200" y="1752600"/>
            <a:ext cx="4038600" cy="44116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Evidence of local trauma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Abrasions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Contusions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Lacerations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Patella position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Muscle atrophy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3. Inspection </a:t>
            </a:r>
            <a:endParaRPr lang="el-GR" u="sng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2844" y="1857364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Effusion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presence of pathology which must be investigated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XS synovial (inflammatory) fluid/ blood/ pus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Absence of effusion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not exclude pathology, but less likely.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Long-standing meniscus lesions/ OA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		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4. Palpation</a:t>
            </a:r>
            <a:endParaRPr lang="el-GR" u="sng" dirty="0"/>
          </a:p>
        </p:txBody>
      </p:sp>
      <p:sp>
        <p:nvSpPr>
          <p:cNvPr id="3" name="2 - Ορθογώνιο"/>
          <p:cNvSpPr/>
          <p:nvPr/>
        </p:nvSpPr>
        <p:spPr>
          <a:xfrm>
            <a:off x="571472" y="1643050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Anterior, Extended</a:t>
            </a:r>
            <a:endParaRPr lang="el-GR" sz="2800" dirty="0"/>
          </a:p>
        </p:txBody>
      </p:sp>
      <p:pic>
        <p:nvPicPr>
          <p:cNvPr id="4" name="Picture 1027" descr="Ant knee straigh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2860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 </a:t>
            </a:r>
            <a:endParaRPr lang="el-GR" dirty="0"/>
          </a:p>
        </p:txBody>
      </p:sp>
      <p:sp>
        <p:nvSpPr>
          <p:cNvPr id="6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Patient care – </a:t>
            </a:r>
            <a:r>
              <a:rPr lang="en-US" sz="2000" b="1" dirty="0" smtClean="0">
                <a:solidFill>
                  <a:srgbClr val="FF3300"/>
                </a:solidFill>
              </a:rPr>
              <a:t>focused history and exam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Professionalism – </a:t>
            </a:r>
            <a:r>
              <a:rPr lang="en-US" sz="2000" b="1" dirty="0" smtClean="0">
                <a:solidFill>
                  <a:srgbClr val="FF3300"/>
                </a:solidFill>
              </a:rPr>
              <a:t>respect, compassion</a:t>
            </a:r>
            <a:endParaRPr lang="en-US" sz="2800" b="1" dirty="0" smtClean="0">
              <a:solidFill>
                <a:srgbClr val="FF3300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b="1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Interpersonal and communication skills – </a:t>
            </a:r>
            <a:r>
              <a:rPr lang="en-US" sz="2000" b="1" dirty="0" smtClean="0">
                <a:solidFill>
                  <a:srgbClr val="FF3300"/>
                </a:solidFill>
              </a:rPr>
              <a:t>differential diagnosis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Medical knowledge base</a:t>
            </a:r>
            <a:r>
              <a:rPr lang="en-US" sz="2600" dirty="0" smtClean="0"/>
              <a:t> </a:t>
            </a:r>
            <a:r>
              <a:rPr lang="en-US" dirty="0" smtClean="0"/>
              <a:t>– </a:t>
            </a:r>
            <a:r>
              <a:rPr lang="en-US" sz="2000" b="1" dirty="0" smtClean="0">
                <a:solidFill>
                  <a:srgbClr val="FF3300"/>
                </a:solidFill>
              </a:rPr>
              <a:t>anatomy, injury mechanisms</a:t>
            </a:r>
          </a:p>
          <a:p>
            <a:pPr eaLnBrk="1" hangingPunct="1">
              <a:lnSpc>
                <a:spcPct val="80000"/>
              </a:lnSpc>
            </a:pPr>
            <a:endParaRPr lang="en-US" sz="26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Systems based practice</a:t>
            </a:r>
            <a:r>
              <a:rPr lang="en-US" sz="2600" dirty="0" smtClean="0"/>
              <a:t> </a:t>
            </a:r>
            <a:r>
              <a:rPr lang="en-US" sz="2800" dirty="0" smtClean="0"/>
              <a:t>– </a:t>
            </a:r>
            <a:r>
              <a:rPr lang="en-US" sz="2000" b="1" dirty="0" smtClean="0">
                <a:solidFill>
                  <a:srgbClr val="FF3300"/>
                </a:solidFill>
              </a:rPr>
              <a:t>accuracy, time-efficiency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600" dirty="0" smtClean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" name="Picture 3" descr="Ant knee straig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5400" y="2489200"/>
            <a:ext cx="6553200" cy="43688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302260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Patella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219200" y="3327400"/>
            <a:ext cx="365760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1000" y="41656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Hollow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219200" y="4318000"/>
            <a:ext cx="327660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295400" y="4318000"/>
            <a:ext cx="441960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4953000" y="3784600"/>
            <a:ext cx="2895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848600" y="36322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Indented</a:t>
            </a:r>
          </a:p>
        </p:txBody>
      </p:sp>
      <p:sp>
        <p:nvSpPr>
          <p:cNvPr id="11" name="1 - Τίτλος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charset="0"/>
              </a:rPr>
              <a:t>Physical Exam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charset="0"/>
              </a:rPr>
            </a:b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charset="0"/>
              </a:rPr>
              <a:t>4. Palpation</a:t>
            </a:r>
            <a:endParaRPr kumimoji="0" lang="el-GR" sz="4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571472" y="1643050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Anterior, Extended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charset="0"/>
              </a:rPr>
              <a:t>Physical Exam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charset="0"/>
              </a:rPr>
            </a:b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charset="0"/>
              </a:rPr>
              <a:t>4. Palpation</a:t>
            </a:r>
            <a:endParaRPr kumimoji="0" lang="el-GR" sz="4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71472" y="1643050"/>
            <a:ext cx="3535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Anterior, Flexed</a:t>
            </a:r>
            <a:endParaRPr lang="el-GR" sz="2800" dirty="0"/>
          </a:p>
        </p:txBody>
      </p:sp>
      <p:pic>
        <p:nvPicPr>
          <p:cNvPr id="9" name="Picture 7" descr="Ant knee flex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489200"/>
            <a:ext cx="6553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en-US" dirty="0">
                <a:cs typeface="Times New Roman" charset="0"/>
              </a:rPr>
              <a:t>Physical Exam </a:t>
            </a:r>
            <a:br>
              <a:rPr lang="en-US" dirty="0">
                <a:cs typeface="Times New Roman" charset="0"/>
              </a:rPr>
            </a:br>
            <a:r>
              <a:rPr lang="en-US" u="sng" dirty="0">
                <a:cs typeface="Times New Roman" charset="0"/>
              </a:rPr>
              <a:t>4. </a:t>
            </a:r>
            <a:r>
              <a:rPr lang="en-US" u="sng" dirty="0" smtClean="0">
                <a:cs typeface="Times New Roman" charset="0"/>
              </a:rPr>
              <a:t>Palpation</a:t>
            </a:r>
            <a:endParaRPr lang="el-GR" u="sng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6976" y="7167562"/>
            <a:ext cx="2133600" cy="457200"/>
          </a:xfrm>
          <a:noFill/>
        </p:spPr>
        <p:txBody>
          <a:bodyPr/>
          <a:lstStyle/>
          <a:p>
            <a:fld id="{89996C63-8E59-45CF-9A56-9099CB4F6B25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4" name="Picture 3" descr="Ant knee flex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2976" y="2519362"/>
            <a:ext cx="6508750" cy="4338638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576" y="5262562"/>
            <a:ext cx="806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Head </a:t>
            </a:r>
          </a:p>
          <a:p>
            <a:r>
              <a:rPr lang="en-US" i="0"/>
              <a:t>Of</a:t>
            </a:r>
          </a:p>
          <a:p>
            <a:r>
              <a:rPr lang="en-US" i="0"/>
              <a:t>Fibula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1066776" y="4576762"/>
            <a:ext cx="1981200" cy="1066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576" y="2976562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Patella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142976" y="3205162"/>
            <a:ext cx="2362200" cy="609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19976" y="4043362"/>
            <a:ext cx="125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Tibial</a:t>
            </a:r>
          </a:p>
          <a:p>
            <a:r>
              <a:rPr lang="en-US" i="0"/>
              <a:t>Tuberosity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3962376" y="4348162"/>
            <a:ext cx="3733800" cy="838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>
            <a:off x="571472" y="1643050"/>
            <a:ext cx="3535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Anterior, Flexed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4. Palpation</a:t>
            </a:r>
            <a:endParaRPr lang="el-GR" u="sng" dirty="0"/>
          </a:p>
        </p:txBody>
      </p:sp>
      <p:pic>
        <p:nvPicPr>
          <p:cNvPr id="3" name="Picture 1030" descr="Ant knee straig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7400" y="2833687"/>
            <a:ext cx="5410200" cy="3606800"/>
          </a:xfrm>
          <a:prstGeom prst="rect">
            <a:avLst/>
          </a:prstGeom>
          <a:noFill/>
        </p:spPr>
      </p:pic>
      <p:sp>
        <p:nvSpPr>
          <p:cNvPr id="4" name="Text Box 1032"/>
          <p:cNvSpPr txBox="1">
            <a:spLocks noChangeArrowheads="1"/>
          </p:cNvSpPr>
          <p:nvPr/>
        </p:nvSpPr>
        <p:spPr bwMode="auto">
          <a:xfrm>
            <a:off x="2895600" y="1995487"/>
            <a:ext cx="385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i="0"/>
              <a:t>Patella:</a:t>
            </a:r>
          </a:p>
          <a:p>
            <a:pPr algn="ctr"/>
            <a:r>
              <a:rPr lang="en-US" b="1" i="0"/>
              <a:t>Lateral and Medial Patellar Facets</a:t>
            </a:r>
          </a:p>
        </p:txBody>
      </p:sp>
      <p:sp>
        <p:nvSpPr>
          <p:cNvPr id="5" name="Line 1033"/>
          <p:cNvSpPr>
            <a:spLocks noChangeShapeType="1"/>
          </p:cNvSpPr>
          <p:nvPr/>
        </p:nvSpPr>
        <p:spPr bwMode="auto">
          <a:xfrm>
            <a:off x="3505200" y="2605087"/>
            <a:ext cx="1143000" cy="1981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6" name="Line 1034"/>
          <p:cNvSpPr>
            <a:spLocks noChangeShapeType="1"/>
          </p:cNvSpPr>
          <p:nvPr/>
        </p:nvSpPr>
        <p:spPr bwMode="auto">
          <a:xfrm>
            <a:off x="4724400" y="2605087"/>
            <a:ext cx="914400" cy="1981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7" name="Text Box 1035"/>
          <p:cNvSpPr txBox="1">
            <a:spLocks noChangeArrowheads="1"/>
          </p:cNvSpPr>
          <p:nvPr/>
        </p:nvSpPr>
        <p:spPr bwMode="auto">
          <a:xfrm>
            <a:off x="136525" y="4013200"/>
            <a:ext cx="1797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Superior </a:t>
            </a:r>
          </a:p>
          <a:p>
            <a:r>
              <a:rPr lang="en-US" b="1" i="0"/>
              <a:t>And</a:t>
            </a:r>
          </a:p>
          <a:p>
            <a:r>
              <a:rPr lang="en-US" b="1" i="0"/>
              <a:t>Inferior </a:t>
            </a:r>
          </a:p>
          <a:p>
            <a:r>
              <a:rPr lang="en-US" b="1" i="0"/>
              <a:t>Patellar Facets</a:t>
            </a:r>
          </a:p>
        </p:txBody>
      </p:sp>
      <p:sp>
        <p:nvSpPr>
          <p:cNvPr id="8" name="Line 1036"/>
          <p:cNvSpPr>
            <a:spLocks noChangeShapeType="1"/>
          </p:cNvSpPr>
          <p:nvPr/>
        </p:nvSpPr>
        <p:spPr bwMode="auto">
          <a:xfrm flipV="1">
            <a:off x="1295400" y="4052887"/>
            <a:ext cx="3733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9" name="Line 1037"/>
          <p:cNvSpPr>
            <a:spLocks noChangeShapeType="1"/>
          </p:cNvSpPr>
          <p:nvPr/>
        </p:nvSpPr>
        <p:spPr bwMode="auto">
          <a:xfrm>
            <a:off x="1447800" y="4738687"/>
            <a:ext cx="3733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0" name="Text Box 1038"/>
          <p:cNvSpPr txBox="1">
            <a:spLocks noChangeArrowheads="1"/>
          </p:cNvSpPr>
          <p:nvPr/>
        </p:nvSpPr>
        <p:spPr bwMode="auto">
          <a:xfrm>
            <a:off x="4495800" y="6491287"/>
            <a:ext cx="207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Patellar Tendon**</a:t>
            </a:r>
          </a:p>
        </p:txBody>
      </p:sp>
      <p:sp>
        <p:nvSpPr>
          <p:cNvPr id="11" name="Text Box 1040"/>
          <p:cNvSpPr txBox="1">
            <a:spLocks noChangeArrowheads="1"/>
          </p:cNvSpPr>
          <p:nvPr/>
        </p:nvSpPr>
        <p:spPr bwMode="auto">
          <a:xfrm>
            <a:off x="0" y="5576887"/>
            <a:ext cx="182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Lateral Fat Pad</a:t>
            </a:r>
          </a:p>
        </p:txBody>
      </p:sp>
      <p:sp>
        <p:nvSpPr>
          <p:cNvPr id="12" name="Text Box 1041"/>
          <p:cNvSpPr txBox="1">
            <a:spLocks noChangeArrowheads="1"/>
          </p:cNvSpPr>
          <p:nvPr/>
        </p:nvSpPr>
        <p:spPr bwMode="auto">
          <a:xfrm>
            <a:off x="7543800" y="5348287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Medial Fat </a:t>
            </a:r>
          </a:p>
          <a:p>
            <a:r>
              <a:rPr lang="en-US" b="1" i="0"/>
              <a:t>Pat</a:t>
            </a:r>
          </a:p>
        </p:txBody>
      </p:sp>
      <p:sp>
        <p:nvSpPr>
          <p:cNvPr id="13" name="Line 1042"/>
          <p:cNvSpPr>
            <a:spLocks noChangeShapeType="1"/>
          </p:cNvSpPr>
          <p:nvPr/>
        </p:nvSpPr>
        <p:spPr bwMode="auto">
          <a:xfrm flipV="1">
            <a:off x="1828800" y="5500687"/>
            <a:ext cx="30480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4" name="Line 1043"/>
          <p:cNvSpPr>
            <a:spLocks noChangeShapeType="1"/>
          </p:cNvSpPr>
          <p:nvPr/>
        </p:nvSpPr>
        <p:spPr bwMode="auto">
          <a:xfrm flipH="1" flipV="1">
            <a:off x="5715000" y="5500687"/>
            <a:ext cx="1905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5" name="Line 1044"/>
          <p:cNvSpPr>
            <a:spLocks noChangeShapeType="1"/>
          </p:cNvSpPr>
          <p:nvPr/>
        </p:nvSpPr>
        <p:spPr bwMode="auto">
          <a:xfrm flipH="1" flipV="1">
            <a:off x="5257800" y="5500687"/>
            <a:ext cx="76200" cy="1066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500034" y="1428736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Anterior, Extended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4. Palpation</a:t>
            </a:r>
            <a:endParaRPr lang="el-GR" u="sng" dirty="0"/>
          </a:p>
        </p:txBody>
      </p:sp>
      <p:pic>
        <p:nvPicPr>
          <p:cNvPr id="3" name="Picture 3" descr="Medial knee in flex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2856" y="2446337"/>
            <a:ext cx="6618288" cy="4411663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968456" y="3513137"/>
            <a:ext cx="1085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Medial </a:t>
            </a:r>
          </a:p>
          <a:p>
            <a:r>
              <a:rPr lang="en-US" b="1" i="0"/>
              <a:t>Femoral</a:t>
            </a:r>
          </a:p>
          <a:p>
            <a:r>
              <a:rPr lang="en-US" b="1" i="0"/>
              <a:t>Condyle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4539456" y="3970337"/>
            <a:ext cx="342900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968456" y="2827337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Patella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4463256" y="2979737"/>
            <a:ext cx="3581400" cy="609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 rot="1266050">
            <a:off x="3701256" y="4122737"/>
            <a:ext cx="381000" cy="457200"/>
          </a:xfrm>
          <a:custGeom>
            <a:avLst/>
            <a:gdLst>
              <a:gd name="T0" fmla="*/ 10 w 394"/>
              <a:gd name="T1" fmla="*/ 18 h 354"/>
              <a:gd name="T2" fmla="*/ 58 w 394"/>
              <a:gd name="T3" fmla="*/ 102 h 354"/>
              <a:gd name="T4" fmla="*/ 142 w 394"/>
              <a:gd name="T5" fmla="*/ 234 h 354"/>
              <a:gd name="T6" fmla="*/ 310 w 394"/>
              <a:gd name="T7" fmla="*/ 330 h 354"/>
              <a:gd name="T8" fmla="*/ 394 w 394"/>
              <a:gd name="T9" fmla="*/ 354 h 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354"/>
              <a:gd name="T17" fmla="*/ 394 w 394"/>
              <a:gd name="T18" fmla="*/ 354 h 3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354">
                <a:moveTo>
                  <a:pt x="10" y="18"/>
                </a:moveTo>
                <a:cubicBezTo>
                  <a:pt x="38" y="101"/>
                  <a:pt x="0" y="0"/>
                  <a:pt x="58" y="102"/>
                </a:cubicBezTo>
                <a:cubicBezTo>
                  <a:pt x="89" y="157"/>
                  <a:pt x="85" y="196"/>
                  <a:pt x="142" y="234"/>
                </a:cubicBezTo>
                <a:cubicBezTo>
                  <a:pt x="184" y="297"/>
                  <a:pt x="240" y="307"/>
                  <a:pt x="310" y="330"/>
                </a:cubicBezTo>
                <a:cubicBezTo>
                  <a:pt x="337" y="339"/>
                  <a:pt x="365" y="354"/>
                  <a:pt x="394" y="35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48456" y="3817937"/>
            <a:ext cx="73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Joint</a:t>
            </a:r>
          </a:p>
          <a:p>
            <a:r>
              <a:rPr lang="en-US" b="1" i="0"/>
              <a:t>Line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110456" y="4198937"/>
            <a:ext cx="259080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2256" y="4579937"/>
            <a:ext cx="1085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Medial</a:t>
            </a:r>
          </a:p>
          <a:p>
            <a:r>
              <a:rPr lang="en-US" b="1" i="0"/>
              <a:t>Tibial </a:t>
            </a:r>
          </a:p>
          <a:p>
            <a:r>
              <a:rPr lang="en-US" b="1" i="0"/>
              <a:t>Condyle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1110456" y="4884737"/>
            <a:ext cx="2133600" cy="152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-32544" y="2903537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/>
              <a:t>Tibial</a:t>
            </a:r>
          </a:p>
          <a:p>
            <a:r>
              <a:rPr lang="en-US" b="1" i="0"/>
              <a:t>Tuberosity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110456" y="3284537"/>
            <a:ext cx="2133600" cy="914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500034" y="1428736"/>
            <a:ext cx="2262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Medial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4. Palpation</a:t>
            </a:r>
            <a:endParaRPr lang="el-GR" u="sng" dirty="0"/>
          </a:p>
        </p:txBody>
      </p:sp>
      <p:sp>
        <p:nvSpPr>
          <p:cNvPr id="3" name="2 - Ορθογώνιο"/>
          <p:cNvSpPr/>
          <p:nvPr/>
        </p:nvSpPr>
        <p:spPr>
          <a:xfrm>
            <a:off x="500034" y="1428736"/>
            <a:ext cx="2262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Medial</a:t>
            </a:r>
            <a:endParaRPr lang="el-GR" sz="2800" dirty="0"/>
          </a:p>
        </p:txBody>
      </p:sp>
      <p:pic>
        <p:nvPicPr>
          <p:cNvPr id="4" name="Picture 3" descr="Medial knee in flex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214554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3348014" y="3738554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3424214" y="3890954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3500414" y="4043354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509814" y="2671754"/>
            <a:ext cx="387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Medial Collateral Ligament (MCL)*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3881414" y="3052754"/>
            <a:ext cx="155575" cy="758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814614" y="4500554"/>
            <a:ext cx="762000" cy="7620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99CC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274739" y="3470267"/>
            <a:ext cx="1657350" cy="6413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b="1" i="0"/>
              <a:t>Pes anserine </a:t>
            </a:r>
          </a:p>
          <a:p>
            <a:r>
              <a:rPr lang="en-US" b="1" i="0"/>
              <a:t>bursa**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2200252" y="3892542"/>
            <a:ext cx="987425" cy="1069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1266050">
            <a:off x="3459139" y="3886192"/>
            <a:ext cx="663575" cy="723900"/>
          </a:xfrm>
          <a:custGeom>
            <a:avLst/>
            <a:gdLst>
              <a:gd name="T0" fmla="*/ 10 w 394"/>
              <a:gd name="T1" fmla="*/ 18 h 354"/>
              <a:gd name="T2" fmla="*/ 58 w 394"/>
              <a:gd name="T3" fmla="*/ 102 h 354"/>
              <a:gd name="T4" fmla="*/ 142 w 394"/>
              <a:gd name="T5" fmla="*/ 234 h 354"/>
              <a:gd name="T6" fmla="*/ 310 w 394"/>
              <a:gd name="T7" fmla="*/ 330 h 354"/>
              <a:gd name="T8" fmla="*/ 394 w 394"/>
              <a:gd name="T9" fmla="*/ 354 h 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354"/>
              <a:gd name="T17" fmla="*/ 394 w 394"/>
              <a:gd name="T18" fmla="*/ 354 h 3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354">
                <a:moveTo>
                  <a:pt x="10" y="18"/>
                </a:moveTo>
                <a:cubicBezTo>
                  <a:pt x="38" y="101"/>
                  <a:pt x="0" y="0"/>
                  <a:pt x="58" y="102"/>
                </a:cubicBezTo>
                <a:cubicBezTo>
                  <a:pt x="89" y="157"/>
                  <a:pt x="85" y="196"/>
                  <a:pt x="142" y="234"/>
                </a:cubicBezTo>
                <a:cubicBezTo>
                  <a:pt x="184" y="297"/>
                  <a:pt x="240" y="307"/>
                  <a:pt x="310" y="330"/>
                </a:cubicBezTo>
                <a:cubicBezTo>
                  <a:pt x="337" y="339"/>
                  <a:pt x="365" y="354"/>
                  <a:pt x="394" y="35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338614" y="4500554"/>
            <a:ext cx="1504950" cy="6413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b="1" i="0"/>
              <a:t>Medial joint </a:t>
            </a:r>
          </a:p>
          <a:p>
            <a:r>
              <a:rPr lang="en-US" b="1" i="0"/>
              <a:t>line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 flipV="1">
            <a:off x="4033814" y="4652954"/>
            <a:ext cx="3810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505_101649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4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4. Palpation</a:t>
            </a:r>
            <a:endParaRPr lang="el-GR" u="sng" dirty="0"/>
          </a:p>
        </p:txBody>
      </p:sp>
      <p:sp>
        <p:nvSpPr>
          <p:cNvPr id="3" name="2 - Ορθογώνιο"/>
          <p:cNvSpPr/>
          <p:nvPr/>
        </p:nvSpPr>
        <p:spPr>
          <a:xfrm>
            <a:off x="500034" y="1428736"/>
            <a:ext cx="2237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Lateral</a:t>
            </a:r>
            <a:endParaRPr lang="el-GR" sz="2800" dirty="0"/>
          </a:p>
        </p:txBody>
      </p:sp>
      <p:pic>
        <p:nvPicPr>
          <p:cNvPr id="4" name="Picture 3" descr="Lateral knee in flex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2063" y="2446338"/>
            <a:ext cx="6618287" cy="4411662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924800" y="2784475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Patella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5257800" y="3089275"/>
            <a:ext cx="3124200" cy="609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5070475"/>
            <a:ext cx="806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Head </a:t>
            </a:r>
          </a:p>
          <a:p>
            <a:r>
              <a:rPr lang="en-US" i="0"/>
              <a:t>Of</a:t>
            </a:r>
          </a:p>
          <a:p>
            <a:r>
              <a:rPr lang="en-US" i="0"/>
              <a:t>Fibula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1066800" y="5222875"/>
            <a:ext cx="388620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924800" y="4460875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/>
              <a:t>Tibial</a:t>
            </a:r>
          </a:p>
          <a:p>
            <a:r>
              <a:rPr lang="en-US" i="0"/>
              <a:t>Tuberosity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 flipV="1">
            <a:off x="5943600" y="4460875"/>
            <a:ext cx="205740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0" y="2936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Quadriceps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66800" y="3317875"/>
            <a:ext cx="160020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4. Palpation</a:t>
            </a:r>
            <a:endParaRPr lang="el-GR" u="sng" dirty="0"/>
          </a:p>
        </p:txBody>
      </p:sp>
      <p:sp>
        <p:nvSpPr>
          <p:cNvPr id="3" name="2 - Ορθογώνιο"/>
          <p:cNvSpPr/>
          <p:nvPr/>
        </p:nvSpPr>
        <p:spPr>
          <a:xfrm>
            <a:off x="500034" y="1428736"/>
            <a:ext cx="3405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Normal Knee – Lateral</a:t>
            </a:r>
            <a:endParaRPr lang="el-GR" sz="2800" dirty="0"/>
          </a:p>
        </p:txBody>
      </p:sp>
      <p:pic>
        <p:nvPicPr>
          <p:cNvPr id="4" name="Picture 3" descr="Lateral knee in flex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489200"/>
            <a:ext cx="6553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 flipH="1">
            <a:off x="4495800" y="4165600"/>
            <a:ext cx="762000" cy="990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791200" y="3860800"/>
            <a:ext cx="1543050" cy="6413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en-US" b="1" i="0"/>
              <a:t>Lateral joint </a:t>
            </a:r>
          </a:p>
          <a:p>
            <a:r>
              <a:rPr lang="en-US" b="1" i="0"/>
              <a:t>line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5105400" y="4165600"/>
            <a:ext cx="685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rot="3149171" flipV="1">
            <a:off x="3962400" y="4622800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rot="3197996" flipV="1">
            <a:off x="4038600" y="4470400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05000" y="3327400"/>
            <a:ext cx="2101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Lateral Collateral </a:t>
            </a:r>
          </a:p>
          <a:p>
            <a:r>
              <a:rPr lang="en-US" b="1" i="0"/>
              <a:t>Ligament (LCL)**</a:t>
            </a: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3048000" y="3937000"/>
            <a:ext cx="838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4. Palpation</a:t>
            </a:r>
            <a:endParaRPr lang="el-GR" u="sng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2446338"/>
            <a:ext cx="8229600" cy="4411662"/>
          </a:xfrm>
          <a:prstGeom prst="rect">
            <a:avLst/>
          </a:prstGeom>
        </p:spPr>
        <p:txBody>
          <a:bodyPr/>
          <a:lstStyle/>
          <a:p>
            <a:pPr marL="812800" marR="0" lvl="0" indent="-812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Popliteal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fossa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</a:t>
            </a:r>
          </a:p>
          <a:p>
            <a:pPr marL="812800" marR="0" lvl="0" indent="-812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Abnormal bulges</a:t>
            </a:r>
          </a:p>
          <a:p>
            <a:pPr marL="1168400" marR="0" lvl="1" indent="-8239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Popliteal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artery aneurysm</a:t>
            </a:r>
          </a:p>
          <a:p>
            <a:pPr marL="1168400" marR="0" lvl="1" indent="-8239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Popliteal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thrombophlebitis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68400" marR="0" lvl="1" indent="-8239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Baker’s cyst</a:t>
            </a:r>
          </a:p>
          <a:p>
            <a:pPr marL="1168400" marR="0" lvl="1" indent="-8239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 descr="KNEE%2520BAKERS%2520CYST%2520SAGGITAL%2520MRI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470275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3657600" y="5299075"/>
            <a:ext cx="46482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500034" y="1428736"/>
            <a:ext cx="2573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Knee – Posterior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4137023" cy="276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280740"/>
            <a:ext cx="3929058" cy="257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5" y="4319587"/>
            <a:ext cx="4143404" cy="221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1214422"/>
            <a:ext cx="3689359" cy="288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5. Range of Motion</a:t>
            </a:r>
            <a:endParaRPr lang="el-GR" u="sng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524000"/>
            <a:ext cx="8229600" cy="4800600"/>
          </a:xfrm>
          <a:prstGeom prst="rect">
            <a:avLst/>
          </a:prstGeom>
        </p:spPr>
        <p:txBody>
          <a:bodyPr/>
          <a:lstStyle/>
          <a:p>
            <a:pPr marL="812800" marR="0" lvl="0" indent="-8128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 				Flexion</a:t>
            </a:r>
          </a:p>
          <a:p>
            <a:pPr marL="812800" marR="0" lvl="0" indent="-8128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 0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º 				   135º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loss of degrees of extension</a:t>
            </a:r>
          </a:p>
          <a:p>
            <a:pPr marL="1524000" marR="0" lvl="2" indent="-83026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Example: 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“lacks 5 degrees of extension”</a:t>
            </a:r>
          </a:p>
          <a:p>
            <a:pPr marL="1524000" marR="0" lvl="2" indent="-83026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Locking =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 unable to fully extend or flex knee due to a mechanical blockage in the knee (i.e., loose body, bucket-handle meniscus tear)</a:t>
            </a:r>
          </a:p>
          <a:p>
            <a:pPr marL="812800" marR="0" lvl="0" indent="-8128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124200" y="1752600"/>
            <a:ext cx="2743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6. Strength testing</a:t>
            </a:r>
            <a:endParaRPr lang="el-GR" u="sng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knee extensors (quadriceps) and knee flexors (hamstrings)</a:t>
            </a:r>
          </a:p>
          <a:p>
            <a:pPr lvl="1"/>
            <a:r>
              <a:rPr lang="en-US" dirty="0" smtClean="0"/>
              <a:t>Can test both with patient in seated position, knees bent over edge of table</a:t>
            </a:r>
          </a:p>
          <a:p>
            <a:pPr lvl="1"/>
            <a:r>
              <a:rPr lang="en-US" dirty="0" smtClean="0"/>
              <a:t>Ask patient to extend/straighten knee against your resistance</a:t>
            </a:r>
          </a:p>
          <a:p>
            <a:pPr lvl="1"/>
            <a:r>
              <a:rPr lang="en-US" dirty="0" smtClean="0"/>
              <a:t>Then ask patient to flex/bend knee against your resistance</a:t>
            </a:r>
          </a:p>
          <a:p>
            <a:r>
              <a:rPr lang="en-US" dirty="0" smtClean="0"/>
              <a:t>Compare to unaffected knee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Patellofemoral</a:t>
            </a:r>
            <a:r>
              <a:rPr lang="en-US" dirty="0" smtClean="0">
                <a:solidFill>
                  <a:srgbClr val="C00000"/>
                </a:solidFill>
              </a:rPr>
              <a:t> joint assessment </a:t>
            </a:r>
          </a:p>
          <a:p>
            <a:pPr>
              <a:buNone/>
            </a:pPr>
            <a:r>
              <a:rPr lang="en-US" dirty="0" smtClean="0"/>
              <a:t>Apprehension Test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4" name="Apprehension Test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480" y="2786058"/>
            <a:ext cx="5429256" cy="407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Patellofemoral</a:t>
            </a:r>
            <a:r>
              <a:rPr lang="en-US" dirty="0" smtClean="0">
                <a:solidFill>
                  <a:srgbClr val="C00000"/>
                </a:solidFill>
              </a:rPr>
              <a:t> joint assessment </a:t>
            </a:r>
          </a:p>
          <a:p>
            <a:pPr>
              <a:buNone/>
            </a:pPr>
            <a:r>
              <a:rPr lang="en-US" dirty="0" smtClean="0"/>
              <a:t>“J” sign</a:t>
            </a:r>
          </a:p>
          <a:p>
            <a:endParaRPr lang="el-GR" dirty="0"/>
          </a:p>
        </p:txBody>
      </p:sp>
      <p:pic>
        <p:nvPicPr>
          <p:cNvPr id="4" name="j sign graph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719" y="2786058"/>
            <a:ext cx="4191029" cy="3143272"/>
          </a:xfrm>
          <a:prstGeom prst="rect">
            <a:avLst/>
          </a:prstGeom>
        </p:spPr>
      </p:pic>
      <p:pic>
        <p:nvPicPr>
          <p:cNvPr id="5" name="j sign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786058"/>
            <a:ext cx="4572032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Patellofemoral</a:t>
            </a:r>
            <a:r>
              <a:rPr lang="en-US" dirty="0">
                <a:solidFill>
                  <a:srgbClr val="C00000"/>
                </a:solidFill>
              </a:rPr>
              <a:t> joint assessment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/>
              <a:t>“J” sign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VID_20191001_1043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559328"/>
            <a:ext cx="8316416" cy="46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</a:t>
            </a:r>
            <a:r>
              <a:rPr lang="en-US" u="sng" dirty="0">
                <a:cs typeface="Times New Roman" charset="0"/>
              </a:rPr>
              <a:t>l</a:t>
            </a:r>
            <a:r>
              <a:rPr lang="en-US" u="sng" dirty="0" smtClean="0">
                <a:cs typeface="Times New Roman" charset="0"/>
              </a:rPr>
              <a:t> Tests</a:t>
            </a:r>
            <a:endParaRPr lang="el-GR" u="sng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600" b="1" dirty="0" smtClean="0">
                <a:solidFill>
                  <a:srgbClr val="C00000"/>
                </a:solidFill>
              </a:rPr>
              <a:t>Physical examination tests for the detection of meniscus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u="sng" dirty="0" smtClean="0"/>
              <a:t>Joint-line tenderness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u="sng" dirty="0" smtClean="0"/>
              <a:t>McMurray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u="sng" dirty="0" err="1" smtClean="0"/>
              <a:t>Apley</a:t>
            </a:r>
            <a:r>
              <a:rPr lang="en-US" sz="2600" u="sng" dirty="0" smtClean="0"/>
              <a:t> grind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Bounce home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/>
              <a:t>Finochietto</a:t>
            </a:r>
            <a:r>
              <a:rPr lang="en-US" sz="2600" dirty="0" smtClean="0"/>
              <a:t> test (jump sign)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/>
              <a:t>Boehler</a:t>
            </a:r>
            <a:r>
              <a:rPr lang="en-US" sz="2600" dirty="0" smtClean="0"/>
              <a:t>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u="sng" dirty="0" smtClean="0"/>
              <a:t>Thessaly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u="sng" dirty="0" smtClean="0"/>
              <a:t>Childress test</a:t>
            </a:r>
            <a:endParaRPr lang="el-GR" sz="2600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600" dirty="0" smtClean="0">
                <a:solidFill>
                  <a:srgbClr val="C00000"/>
                </a:solidFill>
              </a:rPr>
              <a:t>Physical examination tests for the detection of meniscus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Joint-line tenderness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" name="palpation meniscus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3108" y="2643182"/>
            <a:ext cx="5314979" cy="3986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600" dirty="0" smtClean="0">
                <a:solidFill>
                  <a:srgbClr val="C00000"/>
                </a:solidFill>
              </a:rPr>
              <a:t>Physical examination tests for the detection of meniscus</a:t>
            </a:r>
          </a:p>
          <a:p>
            <a:pPr>
              <a:buNone/>
            </a:pPr>
            <a:r>
              <a:rPr lang="en-US" sz="2600" dirty="0" smtClean="0"/>
              <a:t>2. McMurray test</a:t>
            </a:r>
          </a:p>
          <a:p>
            <a:pPr>
              <a:buNone/>
            </a:pPr>
            <a:endParaRPr lang="en-US" sz="26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l-GR" dirty="0"/>
          </a:p>
        </p:txBody>
      </p:sp>
      <p:pic>
        <p:nvPicPr>
          <p:cNvPr id="4" name="mcmuray ;esw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282" y="3143248"/>
            <a:ext cx="4191029" cy="3143272"/>
          </a:xfrm>
          <a:prstGeom prst="rect">
            <a:avLst/>
          </a:prstGeom>
        </p:spPr>
      </p:pic>
      <p:pic>
        <p:nvPicPr>
          <p:cNvPr id="10" name="6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4875" y="3143248"/>
            <a:ext cx="4191029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600" dirty="0" smtClean="0">
                <a:solidFill>
                  <a:srgbClr val="C00000"/>
                </a:solidFill>
              </a:rPr>
              <a:t>Physical examination tests for the detection of meniscus</a:t>
            </a:r>
          </a:p>
          <a:p>
            <a:pPr>
              <a:buNone/>
            </a:pPr>
            <a:r>
              <a:rPr lang="en-US" sz="2600" dirty="0" smtClean="0"/>
              <a:t>3. </a:t>
            </a:r>
            <a:r>
              <a:rPr lang="en-US" sz="2600" dirty="0" err="1" smtClean="0"/>
              <a:t>Apley</a:t>
            </a:r>
            <a:r>
              <a:rPr lang="en-US" sz="2600" dirty="0" smtClean="0"/>
              <a:t> grind test</a:t>
            </a:r>
          </a:p>
          <a:p>
            <a:pPr>
              <a:buNone/>
            </a:pPr>
            <a:endParaRPr lang="en-US" sz="2600" dirty="0" smtClean="0">
              <a:solidFill>
                <a:srgbClr val="C00000"/>
              </a:solidFill>
            </a:endParaRPr>
          </a:p>
          <a:p>
            <a:endParaRPr lang="el-GR" dirty="0"/>
          </a:p>
        </p:txBody>
      </p:sp>
      <p:pic>
        <p:nvPicPr>
          <p:cNvPr id="4" name="apley distra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20" y="3000372"/>
            <a:ext cx="4071966" cy="3053975"/>
          </a:xfrm>
          <a:prstGeom prst="rect">
            <a:avLst/>
          </a:prstGeom>
        </p:spPr>
      </p:pic>
      <p:pic>
        <p:nvPicPr>
          <p:cNvPr id="5" name="apley stress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6314" y="3000372"/>
            <a:ext cx="4071966" cy="305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600" dirty="0" smtClean="0">
                <a:solidFill>
                  <a:srgbClr val="C00000"/>
                </a:solidFill>
              </a:rPr>
              <a:t>Physical examination tests for the detection of meniscus</a:t>
            </a:r>
          </a:p>
          <a:p>
            <a:pPr>
              <a:buNone/>
            </a:pPr>
            <a:r>
              <a:rPr lang="en-US" sz="2600" dirty="0" smtClean="0"/>
              <a:t>7. Thessaly Test</a:t>
            </a:r>
          </a:p>
          <a:p>
            <a:pPr>
              <a:buNone/>
            </a:pPr>
            <a:endParaRPr lang="el-GR" sz="2600" dirty="0"/>
          </a:p>
        </p:txBody>
      </p:sp>
      <p:pic>
        <p:nvPicPr>
          <p:cNvPr id="4" name="3 - Εικόνα" descr="thessal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714619"/>
            <a:ext cx="2976984" cy="3809627"/>
          </a:xfrm>
          <a:prstGeom prst="rect">
            <a:avLst/>
          </a:prstGeom>
        </p:spPr>
      </p:pic>
      <p:pic>
        <p:nvPicPr>
          <p:cNvPr id="5" name="4 - Εικόνα" descr="thessaly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2714620"/>
            <a:ext cx="2714644" cy="3809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3400" dirty="0" smtClean="0">
                <a:solidFill>
                  <a:srgbClr val="FF0000"/>
                </a:solidFill>
                <a:cs typeface="Arial" charset="0"/>
              </a:rPr>
              <a:t>Components of the assessment include</a:t>
            </a:r>
          </a:p>
          <a:p>
            <a:pPr marL="971550" lvl="1" indent="-514350">
              <a:buFont typeface="+mj-lt"/>
              <a:buAutoNum type="arabicPeriod"/>
            </a:pPr>
            <a:endParaRPr lang="en-US" sz="3000" dirty="0" smtClean="0">
              <a:cs typeface="Arial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>
                <a:cs typeface="Arial" charset="0"/>
              </a:rPr>
              <a:t>Focused history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>
                <a:cs typeface="Arial" charset="0"/>
              </a:rPr>
              <a:t>Attentive physical examination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>
                <a:cs typeface="Arial" charset="0"/>
              </a:rPr>
              <a:t>Thoughtfully ordered tests/studies </a:t>
            </a:r>
            <a:endParaRPr lang="en-US" sz="2200" dirty="0" smtClean="0">
              <a:cs typeface="Arial" charset="0"/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>
                <a:solidFill>
                  <a:srgbClr val="C00000"/>
                </a:solidFill>
              </a:rPr>
              <a:t>Physical examination tests for the detection of meniscus</a:t>
            </a:r>
          </a:p>
          <a:p>
            <a:pPr>
              <a:buNone/>
            </a:pPr>
            <a:r>
              <a:rPr lang="en-US" sz="2600" dirty="0" smtClean="0"/>
              <a:t>8. Childress test</a:t>
            </a:r>
            <a:endParaRPr lang="el-GR" sz="2600" dirty="0" smtClean="0"/>
          </a:p>
          <a:p>
            <a:pPr>
              <a:buNone/>
            </a:pPr>
            <a:endParaRPr lang="en-US" sz="2600" dirty="0" smtClean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60" y="2852936"/>
            <a:ext cx="4104456" cy="371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552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Exam. </a:t>
            </a: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395536" y="764705"/>
            <a:ext cx="8229600" cy="648072"/>
          </a:xfrm>
        </p:spPr>
        <p:txBody>
          <a:bodyPr/>
          <a:lstStyle/>
          <a:p>
            <a:r>
              <a:rPr lang="en-US" sz="2600" dirty="0" smtClean="0">
                <a:solidFill>
                  <a:srgbClr val="C00000"/>
                </a:solidFill>
              </a:rPr>
              <a:t>Physical examination tests for the detection of meniscus</a:t>
            </a:r>
          </a:p>
          <a:p>
            <a:endParaRPr lang="el-G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196752"/>
            <a:ext cx="8064895" cy="603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857884" y="6488668"/>
            <a:ext cx="309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McHale and </a:t>
            </a:r>
            <a:r>
              <a:rPr lang="en-US" dirty="0" err="1" smtClean="0"/>
              <a:t>Tzoumarakis</a:t>
            </a:r>
            <a:r>
              <a:rPr lang="en-US" dirty="0" smtClean="0"/>
              <a:t>, 2014</a:t>
            </a:r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>
                <a:solidFill>
                  <a:srgbClr val="C00000"/>
                </a:solidFill>
              </a:rPr>
              <a:t>Stress Testing of Ligaments</a:t>
            </a:r>
            <a:endParaRPr lang="el-GR" sz="26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514600"/>
            <a:ext cx="3581400" cy="277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12800" marR="0" lvl="0" indent="-8128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 stability of 4 knee ligaments via applied stresses</a:t>
            </a:r>
          </a:p>
          <a:p>
            <a:pPr marL="1524000" marR="0" lvl="2" indent="-83026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7" descr="http://www.orthoassociates.com/images/Front_knee_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60938" y="1719263"/>
            <a:ext cx="3413125" cy="4411662"/>
          </a:xfrm>
          <a:prstGeom prst="rect">
            <a:avLst/>
          </a:prstGeom>
          <a:noFill/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876800" y="2057400"/>
            <a:ext cx="1981200" cy="304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en-US" b="1" i="0"/>
              <a:t>Anterior Cruciate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391400" y="1905000"/>
            <a:ext cx="1066800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en-US" b="1" i="0"/>
              <a:t>Posterior</a:t>
            </a:r>
          </a:p>
          <a:p>
            <a:pPr algn="ctr"/>
            <a:r>
              <a:rPr lang="en-US" b="1" i="0"/>
              <a:t>Cruciate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114800" y="5029200"/>
            <a:ext cx="2209800" cy="4572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en-US" b="1" i="0"/>
              <a:t>Lateral Collateral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629400" y="4724400"/>
            <a:ext cx="1981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en-US" b="1" i="0"/>
              <a:t>Medial Collateral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5715000" y="2362200"/>
            <a:ext cx="83820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6781800" y="2438400"/>
            <a:ext cx="10668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 flipV="1">
            <a:off x="5181600" y="4191000"/>
            <a:ext cx="3048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 flipV="1">
            <a:off x="7772400" y="3886200"/>
            <a:ext cx="1524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Stress Testing of Ligaments</a:t>
            </a:r>
          </a:p>
          <a:p>
            <a:pPr>
              <a:buNone/>
            </a:pPr>
            <a:endParaRPr lang="el-GR" sz="2800" dirty="0" smtClean="0">
              <a:solidFill>
                <a:srgbClr val="C00000"/>
              </a:solidFill>
            </a:endParaRPr>
          </a:p>
          <a:p>
            <a:pPr marL="812800" indent="-812800">
              <a:lnSpc>
                <a:spcPct val="90000"/>
              </a:lnSpc>
            </a:pPr>
            <a:r>
              <a:rPr lang="en-US" dirty="0"/>
              <a:t>Use a standard exam routine</a:t>
            </a:r>
          </a:p>
          <a:p>
            <a:pPr marL="1168400" lvl="1" indent="-823913">
              <a:lnSpc>
                <a:spcPct val="90000"/>
              </a:lnSpc>
            </a:pPr>
            <a:r>
              <a:rPr lang="en-US" dirty="0"/>
              <a:t>Direct, gentle pressure</a:t>
            </a:r>
          </a:p>
          <a:p>
            <a:pPr marL="1168400" lvl="1" indent="-823913">
              <a:lnSpc>
                <a:spcPct val="90000"/>
              </a:lnSpc>
            </a:pPr>
            <a:r>
              <a:rPr lang="en-US" dirty="0"/>
              <a:t>No sudden forces</a:t>
            </a:r>
          </a:p>
          <a:p>
            <a:pPr marL="1168400" lvl="1" indent="-823913">
              <a:lnSpc>
                <a:spcPct val="90000"/>
              </a:lnSpc>
            </a:pPr>
            <a:endParaRPr lang="en-US" dirty="0"/>
          </a:p>
          <a:p>
            <a:pPr marL="812800" indent="-812800">
              <a:lnSpc>
                <a:spcPct val="80000"/>
              </a:lnSpc>
            </a:pPr>
            <a:r>
              <a:rPr lang="en-US" dirty="0"/>
              <a:t>Abnormal test </a:t>
            </a:r>
          </a:p>
          <a:p>
            <a:pPr marL="1168400" lvl="1" indent="-823913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3300" dirty="0" smtClean="0"/>
              <a:t>Excessive motion = laxity</a:t>
            </a:r>
          </a:p>
          <a:p>
            <a:pPr marL="1168400" lvl="1" indent="-823913">
              <a:lnSpc>
                <a:spcPct val="80000"/>
              </a:lnSpc>
              <a:buNone/>
            </a:pPr>
            <a:r>
              <a:rPr lang="en-US" dirty="0"/>
              <a:t>		What is NORMAL motion</a:t>
            </a:r>
            <a:r>
              <a:rPr lang="en-US" dirty="0" smtClean="0"/>
              <a:t>?</a:t>
            </a:r>
            <a:endParaRPr lang="en-US" dirty="0"/>
          </a:p>
          <a:p>
            <a:pPr marL="1168400" lvl="1" indent="-823913">
              <a:lnSpc>
                <a:spcPct val="80000"/>
              </a:lnSpc>
              <a:buNone/>
            </a:pPr>
            <a:endParaRPr lang="en-US" dirty="0"/>
          </a:p>
          <a:p>
            <a:pPr marL="1168400" lvl="1" indent="-823913">
              <a:lnSpc>
                <a:spcPct val="80000"/>
              </a:lnSpc>
              <a:buSzPct val="80000"/>
              <a:buFont typeface="Wingdings" pitchFamily="2" charset="2"/>
              <a:buAutoNum type="arabicPeriod" startAt="2"/>
            </a:pPr>
            <a:r>
              <a:rPr lang="en-US" sz="3200" dirty="0" smtClean="0"/>
              <a:t>Soft/mushy end point</a:t>
            </a:r>
          </a:p>
          <a:p>
            <a:pPr marL="812800" indent="-812800">
              <a:lnSpc>
                <a:spcPct val="80000"/>
              </a:lnSpc>
              <a:buNone/>
            </a:pPr>
            <a:r>
              <a:rPr lang="en-US" dirty="0"/>
              <a:t>	</a:t>
            </a:r>
          </a:p>
          <a:p>
            <a:pPr marL="1168400" lvl="1" indent="-823913">
              <a:lnSpc>
                <a:spcPct val="80000"/>
              </a:lnSpc>
              <a:buNone/>
            </a:pPr>
            <a:endParaRPr lang="en-US" dirty="0" smtClean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>
                <a:solidFill>
                  <a:srgbClr val="C00000"/>
                </a:solidFill>
              </a:rPr>
              <a:t>Collateral Ligament Assessment-MCL</a:t>
            </a:r>
            <a:endParaRPr lang="el-GR" sz="2600" dirty="0">
              <a:solidFill>
                <a:srgbClr val="C00000"/>
              </a:solidFill>
            </a:endParaRPr>
          </a:p>
        </p:txBody>
      </p:sp>
      <p:pic>
        <p:nvPicPr>
          <p:cNvPr id="4" name="Picture 3" descr="Valgus stress t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3116"/>
            <a:ext cx="7086600" cy="43815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H="1" flipV="1">
            <a:off x="2771748" y="4234321"/>
            <a:ext cx="850900" cy="91870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219548" y="3270150"/>
            <a:ext cx="228600" cy="28267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Collateral Ligament Assessment-LCL</a:t>
            </a:r>
            <a:endParaRPr lang="el-GR" dirty="0" smtClean="0">
              <a:solidFill>
                <a:srgbClr val="C00000"/>
              </a:solidFill>
            </a:endParaRPr>
          </a:p>
          <a:p>
            <a:endParaRPr lang="el-GR" dirty="0"/>
          </a:p>
        </p:txBody>
      </p:sp>
      <p:pic>
        <p:nvPicPr>
          <p:cNvPr id="4" name="Picture 3" descr="Varus stress t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33600"/>
            <a:ext cx="7086600" cy="436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H="1" flipV="1">
            <a:off x="5367310" y="3657600"/>
            <a:ext cx="38100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157510" y="3581400"/>
            <a:ext cx="76200" cy="457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Collateral Ligament Assessment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Grade 0		No joint Opening</a:t>
            </a:r>
          </a:p>
          <a:p>
            <a:r>
              <a:rPr lang="en-US" sz="2600" dirty="0" smtClean="0"/>
              <a:t>Grade 1+		Less than 0.5 cm joint opening</a:t>
            </a:r>
          </a:p>
          <a:p>
            <a:r>
              <a:rPr lang="en-US" sz="2600" dirty="0" smtClean="0"/>
              <a:t>Grade 2+		0.5 to 1.0 cm joint opening</a:t>
            </a:r>
          </a:p>
          <a:p>
            <a:r>
              <a:rPr lang="en-US" sz="2600" dirty="0" smtClean="0"/>
              <a:t>Grade 3+		1 to 2cm joint opening</a:t>
            </a:r>
          </a:p>
          <a:p>
            <a:r>
              <a:rPr lang="en-US" sz="2600" dirty="0" smtClean="0"/>
              <a:t>Grade 4+		(MCL) &gt;2cm joint opening  may be 			indicative of an associated </a:t>
            </a:r>
            <a:r>
              <a:rPr lang="en-US" sz="2600" dirty="0" err="1" smtClean="0"/>
              <a:t>cruciate</a:t>
            </a:r>
            <a:r>
              <a:rPr lang="en-US" sz="2600" dirty="0" smtClean="0"/>
              <a:t> 			ligament injury and must be carefully 			examined</a:t>
            </a:r>
            <a:r>
              <a:rPr lang="en-US" sz="2600" dirty="0" smtClean="0">
                <a:latin typeface="Arial" charset="0"/>
              </a:rPr>
              <a:t>.</a:t>
            </a:r>
            <a:endParaRPr lang="en-US" sz="2600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Cruciate</a:t>
            </a:r>
            <a:r>
              <a:rPr lang="en-US" dirty="0" smtClean="0">
                <a:solidFill>
                  <a:srgbClr val="C00000"/>
                </a:solidFill>
              </a:rPr>
              <a:t> Ligament Assessment – ACL</a:t>
            </a:r>
          </a:p>
          <a:p>
            <a:pPr>
              <a:buNone/>
            </a:pPr>
            <a:r>
              <a:rPr lang="en-US" dirty="0" err="1" smtClean="0"/>
              <a:t>Lachman’s</a:t>
            </a:r>
            <a:r>
              <a:rPr lang="en-US" dirty="0" smtClean="0"/>
              <a:t> test</a:t>
            </a:r>
          </a:p>
          <a:p>
            <a:endParaRPr lang="el-GR" dirty="0"/>
          </a:p>
        </p:txBody>
      </p:sp>
      <p:pic>
        <p:nvPicPr>
          <p:cNvPr id="5" name="lachman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4876" y="2786058"/>
            <a:ext cx="4286280" cy="3214710"/>
          </a:xfrm>
          <a:prstGeom prst="rect">
            <a:avLst/>
          </a:prstGeom>
        </p:spPr>
      </p:pic>
      <p:pic>
        <p:nvPicPr>
          <p:cNvPr id="6" name="lachman postop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20" y="2786058"/>
            <a:ext cx="4286280" cy="3214710"/>
          </a:xfrm>
          <a:prstGeom prst="rect">
            <a:avLst/>
          </a:prstGeom>
        </p:spPr>
      </p:pic>
      <p:pic>
        <p:nvPicPr>
          <p:cNvPr id="4" name="Picture 6" descr="Lachman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563" y="2786058"/>
            <a:ext cx="439343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Cruciate</a:t>
            </a:r>
            <a:r>
              <a:rPr lang="en-US" dirty="0" smtClean="0">
                <a:solidFill>
                  <a:srgbClr val="C00000"/>
                </a:solidFill>
              </a:rPr>
              <a:t> Ligament Assessment – ACL</a:t>
            </a:r>
          </a:p>
          <a:p>
            <a:pPr>
              <a:buNone/>
            </a:pPr>
            <a:r>
              <a:rPr lang="en-US" dirty="0" smtClean="0"/>
              <a:t>Reverse </a:t>
            </a:r>
            <a:r>
              <a:rPr lang="en-US" dirty="0" err="1" smtClean="0"/>
              <a:t>Lachman’s</a:t>
            </a:r>
            <a:r>
              <a:rPr lang="en-US" dirty="0" smtClean="0"/>
              <a:t> test</a:t>
            </a:r>
          </a:p>
          <a:p>
            <a:endParaRPr lang="el-GR" dirty="0"/>
          </a:p>
        </p:txBody>
      </p:sp>
      <p:pic>
        <p:nvPicPr>
          <p:cNvPr id="4" name="reverse lachman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2136" y="2786058"/>
            <a:ext cx="5219728" cy="3914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Cruciate</a:t>
            </a:r>
            <a:r>
              <a:rPr lang="en-US" dirty="0" smtClean="0">
                <a:solidFill>
                  <a:srgbClr val="C00000"/>
                </a:solidFill>
              </a:rPr>
              <a:t> Ligament Assessment – ACL</a:t>
            </a:r>
          </a:p>
          <a:p>
            <a:pPr>
              <a:buNone/>
            </a:pPr>
            <a:r>
              <a:rPr lang="en-US" dirty="0" smtClean="0"/>
              <a:t>Anterior Drawer test</a:t>
            </a:r>
          </a:p>
          <a:p>
            <a:pPr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endParaRPr lang="el-GR" dirty="0"/>
          </a:p>
        </p:txBody>
      </p:sp>
      <p:pic>
        <p:nvPicPr>
          <p:cNvPr id="7" name="draw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3429000"/>
            <a:ext cx="5218733" cy="2633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cs typeface="Arial" charset="0"/>
              </a:rPr>
              <a:t>Focused History Questions </a:t>
            </a:r>
          </a:p>
          <a:p>
            <a:r>
              <a:rPr lang="en-GB" dirty="0" smtClean="0"/>
              <a:t>Patient’s age + sex</a:t>
            </a:r>
          </a:p>
          <a:p>
            <a:pPr>
              <a:buNone/>
            </a:pPr>
            <a:endParaRPr lang="el-GR" dirty="0"/>
          </a:p>
        </p:txBody>
      </p:sp>
      <p:graphicFrame>
        <p:nvGraphicFramePr>
          <p:cNvPr id="4" name="Group 48"/>
          <p:cNvGraphicFramePr>
            <a:graphicFrameLocks noGrp="1"/>
          </p:cNvGraphicFramePr>
          <p:nvPr/>
        </p:nvGraphicFramePr>
        <p:xfrm>
          <a:off x="964381" y="2857496"/>
          <a:ext cx="7215237" cy="3808700"/>
        </p:xfrm>
        <a:graphic>
          <a:graphicData uri="http://schemas.openxmlformats.org/drawingml/2006/table">
            <a:tbl>
              <a:tblPr/>
              <a:tblGrid>
                <a:gridCol w="1120813"/>
                <a:gridCol w="3082238"/>
                <a:gridCol w="3012186"/>
              </a:tblGrid>
              <a:tr h="310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Age Group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Females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9AC2"/>
                    </a:solidFill>
                  </a:tcPr>
                </a:tc>
              </a:tr>
              <a:tr h="529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0-12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Discoid lateral meniscus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Discoid lateral meniscus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9AC2"/>
                    </a:solidFill>
                  </a:tcPr>
                </a:tc>
              </a:tr>
              <a:tr h="529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12-18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Osteochondritis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dissecans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Osgood-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Schlatter’s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st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patella dislocation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9AC2"/>
                    </a:solidFill>
                  </a:tcPr>
                </a:tc>
              </a:tr>
              <a:tr h="1013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18-30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Longitudinal meniscal tears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Recurrent dislocation patella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Chondromalacia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patellae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Fat pad injury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9AC2"/>
                    </a:solidFill>
                  </a:tcPr>
                </a:tc>
              </a:tr>
              <a:tr h="3714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30-50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Rheumatoid arthritis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Rheumatoid arthritis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9AC2"/>
                    </a:solidFill>
                  </a:tcPr>
                </a:tc>
              </a:tr>
              <a:tr h="529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40-55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Degenerative meniscus lesions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Degenerative meniscus lesions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9AC2"/>
                    </a:solidFill>
                  </a:tcPr>
                </a:tc>
              </a:tr>
              <a:tr h="3714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45+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Osteoarthritis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Osteoarthritis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9AC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Cruciate</a:t>
            </a:r>
            <a:r>
              <a:rPr lang="en-US" dirty="0" smtClean="0">
                <a:solidFill>
                  <a:srgbClr val="C00000"/>
                </a:solidFill>
              </a:rPr>
              <a:t> Ligament Assessment – ACL</a:t>
            </a:r>
          </a:p>
          <a:p>
            <a:pPr>
              <a:buNone/>
            </a:pPr>
            <a:r>
              <a:rPr lang="en-US" dirty="0" smtClean="0"/>
              <a:t>Pivot Shift test</a:t>
            </a:r>
          </a:p>
          <a:p>
            <a:endParaRPr lang="el-GR" dirty="0"/>
          </a:p>
        </p:txBody>
      </p:sp>
      <p:pic>
        <p:nvPicPr>
          <p:cNvPr id="5" name="Picture 9" descr="http://www.sportsdoc.umn.edu/Clinical_Folder/Knee_Folder/Knee_Exam/apinstabpivotshift1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3068960"/>
            <a:ext cx="3956049" cy="3303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Cruciate</a:t>
            </a:r>
            <a:r>
              <a:rPr lang="en-US" dirty="0" smtClean="0">
                <a:solidFill>
                  <a:srgbClr val="C00000"/>
                </a:solidFill>
              </a:rPr>
              <a:t> Ligament Assessment – ACL</a:t>
            </a:r>
          </a:p>
          <a:p>
            <a:pPr>
              <a:buNone/>
            </a:pPr>
            <a:r>
              <a:rPr lang="en-US" dirty="0" smtClean="0"/>
              <a:t>Pivot Shift test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" name="pivot shift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57" y="2786058"/>
            <a:ext cx="5048285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Cruciate</a:t>
            </a:r>
            <a:r>
              <a:rPr lang="en-US" dirty="0" smtClean="0">
                <a:solidFill>
                  <a:srgbClr val="C00000"/>
                </a:solidFill>
              </a:rPr>
              <a:t> Ligament Assessment – PCL</a:t>
            </a:r>
          </a:p>
          <a:p>
            <a:pPr>
              <a:buNone/>
            </a:pPr>
            <a:r>
              <a:rPr lang="en-US" dirty="0" smtClean="0"/>
              <a:t>Posterior </a:t>
            </a:r>
            <a:r>
              <a:rPr lang="en-US" dirty="0" err="1" smtClean="0"/>
              <a:t>Lachman’s</a:t>
            </a:r>
            <a:r>
              <a:rPr lang="en-US" dirty="0" smtClean="0"/>
              <a:t> test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" name="posterior lachman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479" y="2714620"/>
            <a:ext cx="5524507" cy="414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Cruciate</a:t>
            </a:r>
            <a:r>
              <a:rPr lang="en-US" dirty="0" smtClean="0">
                <a:solidFill>
                  <a:srgbClr val="C00000"/>
                </a:solidFill>
              </a:rPr>
              <a:t> Ligament Assessment – PCL</a:t>
            </a:r>
          </a:p>
          <a:p>
            <a:pPr>
              <a:buNone/>
            </a:pPr>
            <a:r>
              <a:rPr lang="en-US" dirty="0" smtClean="0"/>
              <a:t>Posterior Drawer test</a:t>
            </a:r>
          </a:p>
          <a:p>
            <a:endParaRPr lang="el-GR" dirty="0"/>
          </a:p>
        </p:txBody>
      </p:sp>
      <p:pic>
        <p:nvPicPr>
          <p:cNvPr id="4" name="posterior drawer test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3042" y="2675334"/>
            <a:ext cx="5576886" cy="4182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Complex Ligament Injuries</a:t>
            </a:r>
          </a:p>
          <a:p>
            <a:pPr>
              <a:buNone/>
            </a:pPr>
            <a:r>
              <a:rPr lang="en-US" dirty="0" smtClean="0"/>
              <a:t>Dial test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" name="dial test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918" y="2678877"/>
            <a:ext cx="5572164" cy="4179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Complex Ligament Injuries</a:t>
            </a:r>
          </a:p>
          <a:p>
            <a:pPr>
              <a:buNone/>
            </a:pPr>
            <a:r>
              <a:rPr lang="en-US" dirty="0" smtClean="0"/>
              <a:t>Collateral Ligament Assessment at 0</a:t>
            </a:r>
            <a:r>
              <a:rPr lang="en-US" dirty="0" smtClean="0">
                <a:latin typeface="Calibri"/>
              </a:rPr>
              <a:t>⁰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endParaRPr lang="el-GR" dirty="0"/>
          </a:p>
        </p:txBody>
      </p:sp>
      <p:pic>
        <p:nvPicPr>
          <p:cNvPr id="4" name="Collateral Ligament Assessment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885" y="2800328"/>
            <a:ext cx="5410229" cy="4057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Times New Roman" charset="0"/>
              </a:rPr>
              <a:t>Physical Exam </a:t>
            </a:r>
            <a:br>
              <a:rPr lang="en-US" dirty="0" smtClean="0">
                <a:cs typeface="Times New Roman" charset="0"/>
              </a:rPr>
            </a:br>
            <a:r>
              <a:rPr lang="en-US" u="sng" dirty="0" smtClean="0">
                <a:cs typeface="Times New Roman" charset="0"/>
              </a:rPr>
              <a:t>7. Special Tests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896494"/>
            <a:ext cx="9144000" cy="372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857884" y="6488668"/>
            <a:ext cx="309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McHale and </a:t>
            </a:r>
            <a:r>
              <a:rPr lang="en-US" dirty="0" err="1" smtClean="0"/>
              <a:t>Tzoumarakis</a:t>
            </a:r>
            <a:r>
              <a:rPr lang="en-US" dirty="0" smtClean="0"/>
              <a:t>, 2014</a:t>
            </a:r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86116" y="0"/>
            <a:ext cx="2786082" cy="857272"/>
          </a:xfrm>
        </p:spPr>
        <p:txBody>
          <a:bodyPr/>
          <a:lstStyle/>
          <a:p>
            <a:pPr algn="l"/>
            <a:r>
              <a:rPr lang="en-US" dirty="0" smtClean="0"/>
              <a:t>Conclusion 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3470" y="714356"/>
            <a:ext cx="8557060" cy="61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700" b="1" dirty="0" smtClean="0">
                <a:solidFill>
                  <a:srgbClr val="FF0000"/>
                </a:solidFill>
                <a:cs typeface="Arial" charset="0"/>
              </a:rPr>
              <a:t>Focused History Questions </a:t>
            </a:r>
          </a:p>
          <a:p>
            <a:r>
              <a:rPr lang="en-US" sz="3500" b="1" u="sng" dirty="0" smtClean="0">
                <a:solidFill>
                  <a:srgbClr val="000000"/>
                </a:solidFill>
                <a:cs typeface="Arial" charset="0"/>
              </a:rPr>
              <a:t>Onset of Pain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charset="0"/>
              </a:rPr>
              <a:t>Date of injury or when symptoms started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z="3500" b="1" u="sng" dirty="0" smtClean="0">
                <a:solidFill>
                  <a:srgbClr val="000000"/>
                </a:solidFill>
                <a:cs typeface="Arial" charset="0"/>
              </a:rPr>
              <a:t>Location of pain</a:t>
            </a:r>
            <a:endParaRPr lang="en-US" sz="3500" dirty="0" smtClean="0">
              <a:solidFill>
                <a:srgbClr val="000000"/>
              </a:solidFill>
              <a:cs typeface="Arial" charset="0"/>
            </a:endParaRPr>
          </a:p>
          <a:p>
            <a:pPr lvl="1"/>
            <a:r>
              <a:rPr lang="en-US" i="1" dirty="0" smtClean="0">
                <a:solidFill>
                  <a:srgbClr val="000000"/>
                </a:solidFill>
                <a:cs typeface="Arial" charset="0"/>
              </a:rPr>
              <a:t>Anterior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  <a:cs typeface="Arial" charset="0"/>
              </a:rPr>
              <a:t>Medial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  <a:cs typeface="Arial" charset="0"/>
              </a:rPr>
              <a:t>Lateral 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  <a:cs typeface="Arial" charset="0"/>
              </a:rPr>
              <a:t>Posterior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cs typeface="Arial" charset="0"/>
              </a:rPr>
              <a:t>Focused History Questions</a:t>
            </a:r>
            <a:r>
              <a:rPr lang="en-US" sz="800" dirty="0" smtClean="0">
                <a:solidFill>
                  <a:srgbClr val="FF0000"/>
                </a:solidFill>
                <a:cs typeface="Arial" charset="0"/>
              </a:rPr>
              <a:t>2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Rectangle 4099"/>
          <p:cNvSpPr txBox="1">
            <a:spLocks noChangeArrowheads="1"/>
          </p:cNvSpPr>
          <p:nvPr/>
        </p:nvSpPr>
        <p:spPr>
          <a:xfrm>
            <a:off x="142844" y="2143116"/>
            <a:ext cx="5486400" cy="441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Mechanism of Injury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helps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predict injured 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Contact or noncontact injury?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contact, what part of the knee was contacted?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Anterior blow? 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Valgus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force? 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Varus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force?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 foot of affected knee planted on the ground?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100" descr="valgus align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19800" y="1524000"/>
            <a:ext cx="2481263" cy="2776538"/>
          </a:xfrm>
          <a:prstGeom prst="rect">
            <a:avLst/>
          </a:prstGeom>
          <a:noFill/>
        </p:spPr>
      </p:pic>
      <p:sp>
        <p:nvSpPr>
          <p:cNvPr id="6" name="Text Box 4101"/>
          <p:cNvSpPr txBox="1">
            <a:spLocks noChangeArrowheads="1"/>
          </p:cNvSpPr>
          <p:nvPr/>
        </p:nvSpPr>
        <p:spPr bwMode="auto">
          <a:xfrm>
            <a:off x="6096000" y="4114800"/>
            <a:ext cx="2590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 dirty="0" err="1"/>
              <a:t>Va</a:t>
            </a:r>
            <a:r>
              <a:rPr lang="en-US" b="1" i="0" dirty="0" err="1">
                <a:solidFill>
                  <a:srgbClr val="FF3300"/>
                </a:solidFill>
              </a:rPr>
              <a:t>l</a:t>
            </a:r>
            <a:r>
              <a:rPr lang="en-US" b="1" i="0" dirty="0" err="1"/>
              <a:t>gus</a:t>
            </a:r>
            <a:r>
              <a:rPr lang="en-US" b="1" i="0" dirty="0"/>
              <a:t> alignment =  distal segment deviates </a:t>
            </a:r>
            <a:r>
              <a:rPr lang="en-US" b="1" i="0" dirty="0">
                <a:solidFill>
                  <a:srgbClr val="FF3300"/>
                </a:solidFill>
              </a:rPr>
              <a:t>l</a:t>
            </a:r>
            <a:r>
              <a:rPr lang="en-US" b="1" i="0" dirty="0"/>
              <a:t>ateral with respect to proximal segment. </a:t>
            </a:r>
          </a:p>
          <a:p>
            <a:r>
              <a:rPr lang="en-US" b="1" i="0" dirty="0" err="1"/>
              <a:t>Pate</a:t>
            </a:r>
            <a:r>
              <a:rPr lang="en-US" b="1" i="0" dirty="0" err="1">
                <a:solidFill>
                  <a:srgbClr val="FF3300"/>
                </a:solidFill>
              </a:rPr>
              <a:t>ll</a:t>
            </a:r>
            <a:r>
              <a:rPr lang="en-US" b="1" i="0" dirty="0" err="1"/>
              <a:t>as</a:t>
            </a:r>
            <a:r>
              <a:rPr lang="en-US" b="1" i="0" dirty="0"/>
              <a:t> Touch</a:t>
            </a:r>
            <a:endParaRPr lang="en-US" i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400" dirty="0" smtClean="0">
                <a:solidFill>
                  <a:srgbClr val="FF0000"/>
                </a:solidFill>
                <a:cs typeface="Arial" charset="0"/>
              </a:rPr>
              <a:t>Focused History Questions</a:t>
            </a:r>
            <a:endParaRPr lang="el-GR" sz="34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u="sng" dirty="0" smtClean="0">
                <a:solidFill>
                  <a:srgbClr val="000000"/>
                </a:solidFill>
                <a:cs typeface="Arial" charset="0"/>
              </a:rPr>
              <a:t>Injury-Associated Events</a:t>
            </a:r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3000" i="1" u="sng" dirty="0" smtClean="0">
                <a:cs typeface="Times New Roman" charset="0"/>
              </a:rPr>
              <a:t>Pop</a:t>
            </a:r>
            <a:r>
              <a:rPr lang="en-US" sz="3000" dirty="0" smtClean="0">
                <a:cs typeface="Times New Roman" charset="0"/>
              </a:rPr>
              <a:t> heard or felt?</a:t>
            </a:r>
            <a:r>
              <a:rPr lang="en-US" sz="3000" b="1" dirty="0" smtClean="0">
                <a:cs typeface="Times New Roman" charset="0"/>
              </a:rPr>
              <a:t> </a:t>
            </a:r>
          </a:p>
          <a:p>
            <a:pPr lvl="1">
              <a:lnSpc>
                <a:spcPct val="90000"/>
              </a:lnSpc>
              <a:buNone/>
            </a:pPr>
            <a:endParaRPr lang="en-US" sz="3000" b="1" dirty="0" smtClean="0">
              <a:cs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sz="3000" i="1" u="sng" dirty="0" smtClean="0">
                <a:cs typeface="Times New Roman" charset="0"/>
              </a:rPr>
              <a:t>Swelling</a:t>
            </a:r>
            <a:r>
              <a:rPr lang="en-US" sz="3000" dirty="0" smtClean="0">
                <a:cs typeface="Times New Roman" charset="0"/>
              </a:rPr>
              <a:t> after injury (immediate </a:t>
            </a:r>
            <a:r>
              <a:rPr lang="en-US" sz="3000" dirty="0" err="1" smtClean="0">
                <a:cs typeface="Times New Roman" charset="0"/>
              </a:rPr>
              <a:t>vs</a:t>
            </a:r>
            <a:r>
              <a:rPr lang="en-US" sz="3000" dirty="0" smtClean="0">
                <a:cs typeface="Times New Roman" charset="0"/>
              </a:rPr>
              <a:t> delayed)</a:t>
            </a:r>
          </a:p>
          <a:p>
            <a:pPr lvl="2">
              <a:lnSpc>
                <a:spcPct val="90000"/>
              </a:lnSpc>
            </a:pPr>
            <a:endParaRPr lang="en-US" sz="3000" dirty="0" smtClean="0">
              <a:cs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sz="3000" i="1" u="sng" dirty="0" smtClean="0">
                <a:cs typeface="Times New Roman" charset="0"/>
              </a:rPr>
              <a:t>Catching / Locking</a:t>
            </a:r>
          </a:p>
          <a:p>
            <a:pPr lvl="2">
              <a:lnSpc>
                <a:spcPct val="90000"/>
              </a:lnSpc>
              <a:buNone/>
            </a:pPr>
            <a:endParaRPr lang="en-US" sz="3000" dirty="0" smtClean="0">
              <a:cs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sz="3000" i="1" u="sng" dirty="0" smtClean="0">
                <a:cs typeface="Times New Roman" charset="0"/>
              </a:rPr>
              <a:t>Buckling / Instability</a:t>
            </a:r>
            <a:r>
              <a:rPr lang="en-US" sz="3000" dirty="0" smtClean="0">
                <a:cs typeface="Times New Roman" charset="0"/>
              </a:rPr>
              <a:t> (“giving way”)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Assessing a knee, injured or not…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cs typeface="Arial" charset="0"/>
              </a:rPr>
              <a:t>Focused History Questions</a:t>
            </a:r>
            <a:r>
              <a:rPr lang="en-US" sz="800" dirty="0" smtClean="0">
                <a:cs typeface="Arial" charset="0"/>
              </a:rPr>
              <a:t>2</a:t>
            </a: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2143116"/>
            <a:ext cx="8229600" cy="441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Degree of Immediate Dysfunction</a:t>
            </a:r>
            <a:endParaRPr kumimoji="0" lang="en-US" sz="3800" b="0" i="1" u="sng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</a:t>
            </a:r>
            <a:r>
              <a:rPr kumimoji="0" lang="en-US" sz="5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|</a:t>
            </a:r>
            <a:r>
              <a:rPr kumimoji="0" lang="en-US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------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</a:t>
            </a:r>
            <a:r>
              <a:rPr kumimoji="0" lang="en-US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------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</a:t>
            </a:r>
            <a:r>
              <a:rPr kumimoji="0" lang="en-US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------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</a:t>
            </a:r>
            <a:r>
              <a:rPr kumimoji="0" lang="en-US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------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</a:t>
            </a:r>
            <a:r>
              <a:rPr kumimoji="0" lang="en-US" sz="5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|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Unable to 		  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Antalgic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	    	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Continued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Ambulate	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      Gait*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	  	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to Participate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800" b="1" i="0" u="sng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3021</Words>
  <Application>Microsoft Macintosh PowerPoint</Application>
  <PresentationFormat>On-screen Show (4:3)</PresentationFormat>
  <Paragraphs>560</Paragraphs>
  <Slides>57</Slides>
  <Notes>28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Θέμα του Office</vt:lpstr>
      <vt:lpstr>PowerPoint Presentation</vt:lpstr>
      <vt:lpstr>Milestones </vt:lpstr>
      <vt:lpstr>Assessing a knee, injured or not…</vt:lpstr>
      <vt:lpstr>Assessing a knee, injured or not…</vt:lpstr>
      <vt:lpstr>Assessing a knee, injured or not…</vt:lpstr>
      <vt:lpstr>Assessing a knee, injured or not…</vt:lpstr>
      <vt:lpstr>Assessing a knee, injured or not…</vt:lpstr>
      <vt:lpstr>Assessing a knee, injured or not…</vt:lpstr>
      <vt:lpstr>Assessing a knee, injured or not…</vt:lpstr>
      <vt:lpstr>Assessing a knee, injured or not…</vt:lpstr>
      <vt:lpstr>Assessing a knee, injured or not…</vt:lpstr>
      <vt:lpstr>Physical Exam</vt:lpstr>
      <vt:lpstr>Physical Exam   1. Exposure </vt:lpstr>
      <vt:lpstr>Physical Exam  2. Observe - Static Alignment</vt:lpstr>
      <vt:lpstr>Physical Exam   2. Observe - Static Alignment</vt:lpstr>
      <vt:lpstr>Physical Exam  2. Observe – Dynamic Alignment</vt:lpstr>
      <vt:lpstr>Physical Exam  3. Inspection </vt:lpstr>
      <vt:lpstr>Physical Exam  3. Inspection </vt:lpstr>
      <vt:lpstr>Physical Exam  4. Palpation</vt:lpstr>
      <vt:lpstr>PowerPoint Presentation</vt:lpstr>
      <vt:lpstr>PowerPoint Presentation</vt:lpstr>
      <vt:lpstr>Physical Exam  4. Palpation</vt:lpstr>
      <vt:lpstr>Physical Exam  4. Palpation</vt:lpstr>
      <vt:lpstr>Physical Exam  4. Palpation</vt:lpstr>
      <vt:lpstr>Physical Exam  4. Palpation</vt:lpstr>
      <vt:lpstr>PowerPoint Presentation</vt:lpstr>
      <vt:lpstr>Physical Exam  4. Palpation</vt:lpstr>
      <vt:lpstr>Physical Exam  4. Palpation</vt:lpstr>
      <vt:lpstr>Physical Exam  4. Palpation</vt:lpstr>
      <vt:lpstr>Physical Exam  5. Range of Motion</vt:lpstr>
      <vt:lpstr>Physical Exam  6. Strength testing</vt:lpstr>
      <vt:lpstr>Physical Exam  7. Special Tests</vt:lpstr>
      <vt:lpstr>Physical Exam  7. Special Tests</vt:lpstr>
      <vt:lpstr>Patellofemoral joint assessment  “J” sign 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Exam.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Physical Exam  7. Special Tests</vt:lpstr>
      <vt:lpstr>Conclusion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Dimitris</dc:creator>
  <cp:lastModifiedBy>Αντώνης Κουζέλης</cp:lastModifiedBy>
  <cp:revision>94</cp:revision>
  <dcterms:created xsi:type="dcterms:W3CDTF">2016-04-04T20:49:55Z</dcterms:created>
  <dcterms:modified xsi:type="dcterms:W3CDTF">2020-02-14T07:44:36Z</dcterms:modified>
</cp:coreProperties>
</file>