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3"/>
  </p:notesMasterIdLst>
  <p:sldIdLst>
    <p:sldId id="256" r:id="rId2"/>
    <p:sldId id="296" r:id="rId3"/>
    <p:sldId id="297" r:id="rId4"/>
    <p:sldId id="258" r:id="rId5"/>
    <p:sldId id="261" r:id="rId6"/>
    <p:sldId id="262" r:id="rId7"/>
    <p:sldId id="263" r:id="rId8"/>
    <p:sldId id="264" r:id="rId9"/>
    <p:sldId id="265" r:id="rId10"/>
    <p:sldId id="266" r:id="rId11"/>
    <p:sldId id="267" r:id="rId12"/>
    <p:sldId id="299" r:id="rId13"/>
    <p:sldId id="268" r:id="rId14"/>
    <p:sldId id="300" r:id="rId15"/>
    <p:sldId id="269" r:id="rId16"/>
    <p:sldId id="301" r:id="rId17"/>
    <p:sldId id="302" r:id="rId18"/>
    <p:sldId id="303" r:id="rId19"/>
    <p:sldId id="279" r:id="rId20"/>
    <p:sldId id="289" r:id="rId21"/>
    <p:sldId id="270" r:id="rId22"/>
    <p:sldId id="292" r:id="rId23"/>
    <p:sldId id="271" r:id="rId24"/>
    <p:sldId id="272" r:id="rId25"/>
    <p:sldId id="274" r:id="rId26"/>
    <p:sldId id="275" r:id="rId27"/>
    <p:sldId id="276" r:id="rId28"/>
    <p:sldId id="277" r:id="rId29"/>
    <p:sldId id="278" r:id="rId30"/>
    <p:sldId id="280" r:id="rId31"/>
    <p:sldId id="281" r:id="rId32"/>
    <p:sldId id="282" r:id="rId33"/>
    <p:sldId id="283" r:id="rId34"/>
    <p:sldId id="284" r:id="rId35"/>
    <p:sldId id="285" r:id="rId36"/>
    <p:sldId id="286" r:id="rId37"/>
    <p:sldId id="287" r:id="rId38"/>
    <p:sldId id="298" r:id="rId39"/>
    <p:sldId id="305" r:id="rId40"/>
    <p:sldId id="295" r:id="rId41"/>
    <p:sldId id="364" r:id="rId42"/>
    <p:sldId id="365" r:id="rId43"/>
    <p:sldId id="366" r:id="rId44"/>
    <p:sldId id="367" r:id="rId45"/>
    <p:sldId id="304" r:id="rId46"/>
    <p:sldId id="306" r:id="rId47"/>
    <p:sldId id="307" r:id="rId48"/>
    <p:sldId id="308" r:id="rId49"/>
    <p:sldId id="309" r:id="rId50"/>
    <p:sldId id="310" r:id="rId51"/>
    <p:sldId id="311" r:id="rId52"/>
    <p:sldId id="312" r:id="rId53"/>
    <p:sldId id="315" r:id="rId54"/>
    <p:sldId id="313" r:id="rId55"/>
    <p:sldId id="317"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1" r:id="rId70"/>
    <p:sldId id="340" r:id="rId71"/>
    <p:sldId id="342" r:id="rId72"/>
    <p:sldId id="370" r:id="rId73"/>
    <p:sldId id="343" r:id="rId74"/>
    <p:sldId id="344" r:id="rId75"/>
    <p:sldId id="356" r:id="rId76"/>
    <p:sldId id="345" r:id="rId77"/>
    <p:sldId id="346" r:id="rId78"/>
    <p:sldId id="347" r:id="rId79"/>
    <p:sldId id="357" r:id="rId80"/>
    <p:sldId id="358" r:id="rId81"/>
    <p:sldId id="359" r:id="rId82"/>
    <p:sldId id="371" r:id="rId83"/>
    <p:sldId id="360" r:id="rId84"/>
    <p:sldId id="361" r:id="rId85"/>
    <p:sldId id="372" r:id="rId86"/>
    <p:sldId id="362" r:id="rId87"/>
    <p:sldId id="363" r:id="rId88"/>
    <p:sldId id="373" r:id="rId89"/>
    <p:sldId id="374" r:id="rId90"/>
    <p:sldId id="375" r:id="rId91"/>
    <p:sldId id="376" r:id="rId92"/>
    <p:sldId id="377" r:id="rId93"/>
    <p:sldId id="378" r:id="rId94"/>
    <p:sldId id="348" r:id="rId95"/>
    <p:sldId id="349" r:id="rId96"/>
    <p:sldId id="350" r:id="rId97"/>
    <p:sldId id="351" r:id="rId98"/>
    <p:sldId id="352" r:id="rId99"/>
    <p:sldId id="353" r:id="rId100"/>
    <p:sldId id="354" r:id="rId101"/>
    <p:sldId id="355" r:id="rId102"/>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1FCF0-820D-463D-A640-EA9D9FC32B6F}" type="datetimeFigureOut">
              <a:rPr lang="el-GR" smtClean="0"/>
              <a:pPr/>
              <a:t>28/10/2022</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56471-24A4-4E89-95A7-06993976A9B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EA95AED-11C4-430C-A7B3-BDF48D3C886D}" type="slidenum">
              <a:rPr lang="el-GR"/>
              <a:pPr/>
              <a:t>4</a:t>
            </a:fld>
            <a:endParaRPr lang="el-GR"/>
          </a:p>
        </p:txBody>
      </p:sp>
      <p:sp>
        <p:nvSpPr>
          <p:cNvPr id="43011" name="Rectangle 2"/>
          <p:cNvSpPr>
            <a:spLocks noGrp="1" noRot="1" noChangeAspect="1" noChangeArrowheads="1" noTextEdit="1"/>
          </p:cNvSpPr>
          <p:nvPr>
            <p:ph type="sldImg"/>
          </p:nvPr>
        </p:nvSpPr>
        <p:spPr>
          <a:xfrm>
            <a:off x="434975" y="717550"/>
            <a:ext cx="5989638" cy="3370263"/>
          </a:xfrm>
          <a:ln/>
        </p:spPr>
      </p:sp>
      <p:sp>
        <p:nvSpPr>
          <p:cNvPr id="43012"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9ACF676-B79C-407A-8DC4-C718DF10E5BB}" type="slidenum">
              <a:rPr lang="el-GR"/>
              <a:pPr/>
              <a:t>5</a:t>
            </a:fld>
            <a:endParaRPr lang="el-GR"/>
          </a:p>
        </p:txBody>
      </p:sp>
      <p:sp>
        <p:nvSpPr>
          <p:cNvPr id="44035" name="Rectangle 2"/>
          <p:cNvSpPr>
            <a:spLocks noGrp="1" noRot="1" noChangeAspect="1" noChangeArrowheads="1" noTextEdit="1"/>
          </p:cNvSpPr>
          <p:nvPr>
            <p:ph type="sldImg"/>
          </p:nvPr>
        </p:nvSpPr>
        <p:spPr>
          <a:xfrm>
            <a:off x="434975" y="717550"/>
            <a:ext cx="5989638" cy="3370263"/>
          </a:xfrm>
          <a:ln/>
        </p:spPr>
      </p:sp>
      <p:sp>
        <p:nvSpPr>
          <p:cNvPr id="44036"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6E228E-3EC4-4BF2-A219-122A71B488A1}" type="slidenum">
              <a:rPr lang="el-GR"/>
              <a:pPr/>
              <a:t>6</a:t>
            </a:fld>
            <a:endParaRPr lang="el-GR"/>
          </a:p>
        </p:txBody>
      </p:sp>
      <p:sp>
        <p:nvSpPr>
          <p:cNvPr id="45059" name="Rectangle 2"/>
          <p:cNvSpPr>
            <a:spLocks noGrp="1" noRot="1" noChangeAspect="1" noChangeArrowheads="1" noTextEdit="1"/>
          </p:cNvSpPr>
          <p:nvPr>
            <p:ph type="sldImg"/>
          </p:nvPr>
        </p:nvSpPr>
        <p:spPr>
          <a:xfrm>
            <a:off x="434975" y="717550"/>
            <a:ext cx="5989638" cy="3370263"/>
          </a:xfrm>
          <a:ln/>
        </p:spPr>
      </p:sp>
      <p:sp>
        <p:nvSpPr>
          <p:cNvPr id="45060"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FC50CEA-7BD1-4B5A-9052-D5D9357115A0}" type="slidenum">
              <a:rPr lang="el-GR"/>
              <a:pPr/>
              <a:t>7</a:t>
            </a:fld>
            <a:endParaRPr lang="el-GR"/>
          </a:p>
        </p:txBody>
      </p:sp>
      <p:sp>
        <p:nvSpPr>
          <p:cNvPr id="46083" name="Rectangle 2"/>
          <p:cNvSpPr>
            <a:spLocks noGrp="1" noRot="1" noChangeAspect="1" noChangeArrowheads="1" noTextEdit="1"/>
          </p:cNvSpPr>
          <p:nvPr>
            <p:ph type="sldImg"/>
          </p:nvPr>
        </p:nvSpPr>
        <p:spPr>
          <a:xfrm>
            <a:off x="434975" y="717550"/>
            <a:ext cx="5989638" cy="3370263"/>
          </a:xfrm>
          <a:ln/>
        </p:spPr>
      </p:sp>
      <p:sp>
        <p:nvSpPr>
          <p:cNvPr id="46084"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3154680"/>
            <a:ext cx="960120" cy="342900"/>
          </a:xfrm>
        </p:spPr>
        <p:txBody>
          <a:bodyPr/>
          <a:lstStyle/>
          <a:p>
            <a:fld id="{5FEC585B-BE63-41D1-A7DA-1E5C4FD6FAEE}" type="datetimeFigureOut">
              <a:rPr lang="el-GR" smtClean="0"/>
              <a:pPr/>
              <a:t>28/10/2022</a:t>
            </a:fld>
            <a:endParaRPr lang="el-GR"/>
          </a:p>
        </p:txBody>
      </p:sp>
      <p:sp>
        <p:nvSpPr>
          <p:cNvPr id="17" name="16 - Θέση υποσέλιδου"/>
          <p:cNvSpPr>
            <a:spLocks noGrp="1"/>
          </p:cNvSpPr>
          <p:nvPr>
            <p:ph type="ftr" sz="quarter" idx="11"/>
          </p:nvPr>
        </p:nvSpPr>
        <p:spPr>
          <a:xfrm>
            <a:off x="5410200" y="3153966"/>
            <a:ext cx="1295400" cy="342900"/>
          </a:xfrm>
        </p:spPr>
        <p:txBody>
          <a:bodyPr/>
          <a:lstStyle/>
          <a:p>
            <a:endParaRPr lang="el-GR"/>
          </a:p>
        </p:txBody>
      </p:sp>
      <p:sp>
        <p:nvSpPr>
          <p:cNvPr id="29" name="28 - Θέση αριθμού διαφάνειας"/>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0DA7C958-187E-4C8B-ACBB-64249A56D47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857250"/>
            <a:ext cx="1905000" cy="41148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857250"/>
            <a:ext cx="6248400" cy="41148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857250"/>
            <a:ext cx="8382000" cy="802386"/>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5FEC585B-BE63-41D1-A7DA-1E5C4FD6FAEE}" type="datetimeFigureOut">
              <a:rPr lang="el-GR" smtClean="0"/>
              <a:pPr/>
              <a:t>28/10/2022</a:t>
            </a:fld>
            <a:endParaRPr lang="el-GR"/>
          </a:p>
        </p:txBody>
      </p:sp>
      <p:sp>
        <p:nvSpPr>
          <p:cNvPr id="27" name="26 - Θέση αριθμού διαφάνειας"/>
          <p:cNvSpPr>
            <a:spLocks noGrp="1"/>
          </p:cNvSpPr>
          <p:nvPr>
            <p:ph type="sldNum" sz="quarter" idx="11"/>
          </p:nvPr>
        </p:nvSpPr>
        <p:spPr/>
        <p:txBody>
          <a:bodyPr rtlCol="0"/>
          <a:lstStyle/>
          <a:p>
            <a:fld id="{0DA7C958-187E-4C8B-ACBB-64249A56D470}"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459486"/>
            <a:ext cx="957264" cy="342900"/>
          </a:xfrm>
        </p:spPr>
        <p:txBody>
          <a:bodyPr/>
          <a:lstStyle/>
          <a:p>
            <a:fld id="{5FEC585B-BE63-41D1-A7DA-1E5C4FD6FAEE}" type="datetimeFigureOut">
              <a:rPr lang="el-GR" smtClean="0"/>
              <a:pPr/>
              <a:t>28/10/2022</a:t>
            </a:fld>
            <a:endParaRPr lang="el-GR"/>
          </a:p>
        </p:txBody>
      </p:sp>
      <p:sp>
        <p:nvSpPr>
          <p:cNvPr id="4" name="3 - Θέση υποσέλιδου"/>
          <p:cNvSpPr>
            <a:spLocks noGrp="1"/>
          </p:cNvSpPr>
          <p:nvPr>
            <p:ph type="ftr" sz="quarter" idx="11"/>
          </p:nvPr>
        </p:nvSpPr>
        <p:spPr>
          <a:xfrm>
            <a:off x="5257800" y="459486"/>
            <a:ext cx="1325880" cy="342900"/>
          </a:xfrm>
        </p:spPr>
        <p:txBody>
          <a:bodyPr/>
          <a:lstStyle/>
          <a:p>
            <a:endParaRPr lang="el-GR"/>
          </a:p>
        </p:txBody>
      </p:sp>
      <p:sp>
        <p:nvSpPr>
          <p:cNvPr id="5" name="4 - Θέση αριθμού διαφάνειας"/>
          <p:cNvSpPr>
            <a:spLocks noGrp="1"/>
          </p:cNvSpPr>
          <p:nvPr>
            <p:ph type="sldNum" sz="quarter" idx="12"/>
          </p:nvPr>
        </p:nvSpPr>
        <p:spPr>
          <a:xfrm>
            <a:off x="8174736" y="1704"/>
            <a:ext cx="762000" cy="274320"/>
          </a:xfrm>
        </p:spPr>
        <p:txBody>
          <a:bodyPr/>
          <a:lstStyle/>
          <a:p>
            <a:fld id="{0DA7C958-187E-4C8B-ACBB-64249A56D47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826478"/>
            <a:ext cx="3383280" cy="658368"/>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FEC585B-BE63-41D1-A7DA-1E5C4FD6FAEE}" type="datetimeFigureOut">
              <a:rPr lang="el-GR" smtClean="0"/>
              <a:pPr/>
              <a:t>28/10/2022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857250"/>
            <a:ext cx="8229600" cy="8001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5FEC585B-BE63-41D1-A7DA-1E5C4FD6FAEE}" type="datetimeFigureOut">
              <a:rPr lang="el-GR" smtClean="0"/>
              <a:pPr/>
              <a:t>28/10/2022</a:t>
            </a:fld>
            <a:endParaRPr lang="el-GR"/>
          </a:p>
        </p:txBody>
      </p:sp>
      <p:sp>
        <p:nvSpPr>
          <p:cNvPr id="3" name="2 - Θέση υποσέλιδου"/>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0DA7C958-187E-4C8B-ACBB-64249A56D47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el.wikipedia.org/w/index.php?title=%CE%9C%CE%B5%CE%B3%CE%B1%CE%BA%CE%B1%CF%81%CF%85%CE%BF%CE%BA%CF%8D%CF%84%CF%84%CE%B1%CF%81%CE%BF&amp;action=edit&amp;redlink=1" TargetMode="External"/><Relationship Id="rId7" Type="http://schemas.openxmlformats.org/officeDocument/2006/relationships/hyperlink" Target="https://el.wikipedia.org/w/index.php?title=%CE%98%CF%81%CF%8C%CE%BC%CE%B2%CE%BF%CF%82&amp;action=edit&amp;redlink=1" TargetMode="External"/><Relationship Id="rId2" Type="http://schemas.openxmlformats.org/officeDocument/2006/relationships/hyperlink" Target="https://el.wikipedia.org/wiki/%CE%9C%CE%B9%CE%BA%CF%81%CF%8C%CE%BC%CE%B5%CF%84%CF%81%CE%BF"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91%CE%B9%CE%BC%CF%8C%CF%83%CF%84%CE%B1%CF%83%CE%B7&amp;action=edit&amp;redlink=1" TargetMode="External"/><Relationship Id="rId5" Type="http://schemas.openxmlformats.org/officeDocument/2006/relationships/hyperlink" Target="https://el.wikipedia.org/wiki/%CE%98%CE%B7%CE%BB%CE%B1%CF%83%CF%84%CE%B9%CE%BA%CE%AC" TargetMode="External"/><Relationship Id="rId4" Type="http://schemas.openxmlformats.org/officeDocument/2006/relationships/hyperlink" Target="https://el.wikipedia.org/wiki/%CE%91%CE%AF%CE%BC%CE%B1"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Φυσιολογία-Κύτταρο</a:t>
            </a:r>
          </a:p>
        </p:txBody>
      </p:sp>
      <p:sp>
        <p:nvSpPr>
          <p:cNvPr id="3" name="2 - Υπότιτλος"/>
          <p:cNvSpPr>
            <a:spLocks noGrp="1"/>
          </p:cNvSpPr>
          <p:nvPr>
            <p:ph type="subTitle" idx="1"/>
          </p:nvPr>
        </p:nvSpPr>
        <p:spPr/>
        <p:txBody>
          <a:bodyPr/>
          <a:lstStyle/>
          <a:p>
            <a:r>
              <a:rPr lang="el-GR" dirty="0"/>
              <a:t>ΜΑΡΙΑ ΛΑΓΚΑΔΙΝΟΥ</a:t>
            </a:r>
          </a:p>
          <a:p>
            <a:r>
              <a:rPr lang="el-GR" dirty="0"/>
              <a:t>ΠΑΘΟΛΟΓΟΣ</a:t>
            </a:r>
          </a:p>
          <a:p>
            <a:r>
              <a:rPr lang="el-GR" dirty="0"/>
              <a:t>ΤΕΙ ΔΥΤΙΚΗΣ ΕΛΛΑΔΟΣ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0" y="145256"/>
            <a:ext cx="8820150" cy="1938992"/>
          </a:xfrm>
          <a:prstGeom prst="rect">
            <a:avLst/>
          </a:prstGeom>
          <a:noFill/>
          <a:ln w="9525">
            <a:noFill/>
            <a:miter lim="800000"/>
            <a:headEnd/>
            <a:tailEnd/>
          </a:ln>
          <a:effectLst/>
        </p:spPr>
        <p:txBody>
          <a:bodyPr>
            <a:spAutoFit/>
          </a:bodyPr>
          <a:lstStyle/>
          <a:p>
            <a:pPr>
              <a:defRPr/>
            </a:pPr>
            <a:r>
              <a:rPr lang="el-GR" sz="2400" b="1" u="sng" dirty="0">
                <a:effectLst>
                  <a:outerShdw blurRad="38100" dist="38100" dir="2700000" algn="tl">
                    <a:srgbClr val="C0C0C0"/>
                  </a:outerShdw>
                </a:effectLst>
                <a:latin typeface="Times New Roman" pitchFamily="18" charset="0"/>
              </a:rPr>
              <a:t>α) Η </a:t>
            </a:r>
            <a:r>
              <a:rPr lang="el-GR" sz="2400" b="1" u="sng" dirty="0" err="1">
                <a:effectLst>
                  <a:outerShdw blurRad="38100" dist="38100" dir="2700000" algn="tl">
                    <a:srgbClr val="C0C0C0"/>
                  </a:outerShdw>
                </a:effectLst>
                <a:latin typeface="Times New Roman" pitchFamily="18" charset="0"/>
              </a:rPr>
              <a:t>κυτταροπλασματική</a:t>
            </a:r>
            <a:r>
              <a:rPr lang="el-GR" sz="2400" b="1" u="sng" dirty="0">
                <a:effectLst>
                  <a:outerShdw blurRad="38100" dist="38100" dir="2700000" algn="tl">
                    <a:srgbClr val="C0C0C0"/>
                  </a:outerShdw>
                </a:effectLst>
                <a:latin typeface="Times New Roman" pitchFamily="18" charset="0"/>
              </a:rPr>
              <a:t> μεμβράνη</a:t>
            </a:r>
            <a:r>
              <a:rPr lang="el-GR" sz="2400" b="1" dirty="0">
                <a:effectLst>
                  <a:outerShdw blurRad="38100" dist="38100" dir="2700000" algn="tl">
                    <a:srgbClr val="C0C0C0"/>
                  </a:outerShdw>
                </a:effectLst>
                <a:latin typeface="Times New Roman" pitchFamily="18" charset="0"/>
              </a:rPr>
              <a:t>. </a:t>
            </a:r>
          </a:p>
          <a:p>
            <a:pPr>
              <a:defRPr/>
            </a:pPr>
            <a:r>
              <a:rPr lang="el-GR" sz="2400" b="1" dirty="0">
                <a:effectLst>
                  <a:outerShdw blurRad="38100" dist="38100" dir="2700000" algn="tl">
                    <a:srgbClr val="C0C0C0"/>
                  </a:outerShdw>
                </a:effectLst>
                <a:latin typeface="Times New Roman" pitchFamily="18" charset="0"/>
              </a:rPr>
              <a:t>Περιβάλλει τελείως το κύτταρο</a:t>
            </a:r>
          </a:p>
          <a:p>
            <a:pPr>
              <a:defRPr/>
            </a:pPr>
            <a:r>
              <a:rPr lang="el-GR" sz="2400" b="1" dirty="0">
                <a:effectLst>
                  <a:outerShdw blurRad="38100" dist="38100" dir="2700000" algn="tl">
                    <a:srgbClr val="C0C0C0"/>
                  </a:outerShdw>
                </a:effectLst>
                <a:latin typeface="Times New Roman" pitchFamily="18" charset="0"/>
              </a:rPr>
              <a:t>Αποτελείται από πρωτεΐνες και λιπίδια</a:t>
            </a:r>
          </a:p>
          <a:p>
            <a:pPr>
              <a:defRPr/>
            </a:pPr>
            <a:endParaRPr lang="el-GR" sz="2400" b="1" dirty="0">
              <a:effectLst>
                <a:outerShdw blurRad="38100" dist="38100" dir="2700000" algn="tl">
                  <a:srgbClr val="C0C0C0"/>
                </a:outerShdw>
              </a:effectLst>
              <a:latin typeface="Times New Roman" pitchFamily="18" charset="0"/>
            </a:endParaRPr>
          </a:p>
          <a:p>
            <a:pPr>
              <a:defRPr/>
            </a:pPr>
            <a:endParaRPr lang="en-US" sz="2400" b="1" dirty="0">
              <a:effectLst>
                <a:outerShdw blurRad="38100" dist="38100" dir="2700000" algn="tl">
                  <a:srgbClr val="C0C0C0"/>
                </a:outerShdw>
              </a:effectLst>
              <a:latin typeface="Times New Roman" pitchFamily="18" charset="0"/>
            </a:endParaRPr>
          </a:p>
        </p:txBody>
      </p:sp>
      <p:grpSp>
        <p:nvGrpSpPr>
          <p:cNvPr id="2" name="Group 7"/>
          <p:cNvGrpSpPr>
            <a:grpSpLocks/>
          </p:cNvGrpSpPr>
          <p:nvPr/>
        </p:nvGrpSpPr>
        <p:grpSpPr bwMode="auto">
          <a:xfrm>
            <a:off x="179389" y="1707357"/>
            <a:ext cx="8535987" cy="2972991"/>
            <a:chOff x="158" y="1756"/>
            <a:chExt cx="5377" cy="2497"/>
          </a:xfrm>
        </p:grpSpPr>
        <p:sp>
          <p:nvSpPr>
            <p:cNvPr id="133122" name="Rectangle 2"/>
            <p:cNvSpPr>
              <a:spLocks noChangeArrowheads="1"/>
            </p:cNvSpPr>
            <p:nvPr/>
          </p:nvSpPr>
          <p:spPr bwMode="auto">
            <a:xfrm>
              <a:off x="288" y="1756"/>
              <a:ext cx="173" cy="801"/>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9221"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9222" name="Text Box 6"/>
            <p:cNvSpPr txBox="1">
              <a:spLocks noChangeArrowheads="1"/>
            </p:cNvSpPr>
            <p:nvPr/>
          </p:nvSpPr>
          <p:spPr bwMode="auto">
            <a:xfrm>
              <a:off x="4286" y="4020"/>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Τ </a:t>
            </a:r>
            <a:r>
              <a:rPr lang="el-GR" sz="3800" b="1" strike="noStrike" cap="all" spc="-1" dirty="0" err="1">
                <a:solidFill>
                  <a:srgbClr val="FF0000"/>
                </a:solidFill>
                <a:latin typeface="Trebuchet MS"/>
              </a:rPr>
              <a:t>λεμφοκυτταρο</a:t>
            </a:r>
            <a:endParaRPr lang="el-GR" sz="3800" b="0" strike="noStrike" spc="-1" dirty="0">
              <a:solidFill>
                <a:srgbClr val="FF0000"/>
              </a:solidFill>
              <a:latin typeface="Trebuchet MS"/>
            </a:endParaRPr>
          </a:p>
        </p:txBody>
      </p:sp>
      <p:sp>
        <p:nvSpPr>
          <p:cNvPr id="193" name="TextShape 2"/>
          <p:cNvSpPr txBox="1"/>
          <p:nvPr/>
        </p:nvSpPr>
        <p:spPr>
          <a:xfrm>
            <a:off x="457200" y="1207170"/>
            <a:ext cx="7238520" cy="3634470"/>
          </a:xfrm>
          <a:prstGeom prst="rect">
            <a:avLst/>
          </a:prstGeom>
          <a:noFill/>
          <a:ln>
            <a:noFill/>
          </a:ln>
        </p:spPr>
        <p:txBody>
          <a:bodyPr lIns="90000" tIns="45000" rIns="90000" bIns="45000">
            <a:normAutofit fontScale="65500" lnSpcReduction="20000"/>
          </a:bodyPr>
          <a:lstStyle/>
          <a:p>
            <a:pPr marL="274320" indent="-273960" algn="just">
              <a:lnSpc>
                <a:spcPct val="150000"/>
              </a:lnSpc>
              <a:spcBef>
                <a:spcPts val="601"/>
              </a:spcBef>
              <a:buClr>
                <a:srgbClr val="B13F9A"/>
              </a:buClr>
              <a:buSzPct val="73000"/>
              <a:buFont typeface="Wingdings 2" charset="2"/>
              <a:buChar char=""/>
            </a:pPr>
            <a:r>
              <a:rPr lang="el-GR" sz="2600" b="0" strike="noStrike" spc="-1">
                <a:solidFill>
                  <a:srgbClr val="000000"/>
                </a:solidFill>
                <a:latin typeface="Trebuchet MS"/>
              </a:rPr>
              <a:t>Παράγεται από το αρχέγονο κύτταρο (stem cell)</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Tο αντιγόνο-ενδοκυττάριο παθογόνο συνδέεται με τον υποδοχέα του Τ κυττάρου&gt;&gt;&gt;&gt;διαίρεση, πολλαπλασσιασμός &gt;&gt;&gt;ενεργοποίηση και παραγωγή </a:t>
            </a:r>
            <a:r>
              <a:rPr lang="el-GR" sz="2600" b="0" strike="noStrike" spc="-1">
                <a:solidFill>
                  <a:srgbClr val="FF0000"/>
                </a:solidFill>
                <a:latin typeface="Trebuchet MS"/>
              </a:rPr>
              <a:t>πρωτεινών-κυτταροκινών </a:t>
            </a:r>
            <a:r>
              <a:rPr lang="el-GR" sz="2800" b="1" strike="noStrike" spc="-1">
                <a:solidFill>
                  <a:srgbClr val="000000"/>
                </a:solidFill>
                <a:latin typeface="Trebuchet MS"/>
              </a:rPr>
              <a:t>Τ λεμφοκύτταρα: </a:t>
            </a:r>
            <a:r>
              <a:rPr lang="el-GR" sz="2800" b="0" strike="noStrike" spc="-1">
                <a:solidFill>
                  <a:srgbClr val="000000"/>
                </a:solidFill>
                <a:latin typeface="Trebuchet MS"/>
              </a:rPr>
              <a:t>με υποκατηγορίες τα Tk (killer) ή κυτταροτοξικά, Th (helper) ή βοηθητικά και  Ts(suppresor) ή κατασταλτικά,</a:t>
            </a:r>
          </a:p>
          <a:p>
            <a:pPr marL="274320" indent="-273960" algn="just">
              <a:lnSpc>
                <a:spcPct val="100000"/>
              </a:lnSpc>
              <a:spcBef>
                <a:spcPts val="601"/>
              </a:spcBef>
            </a:pPr>
            <a:r>
              <a:rPr lang="el-GR" sz="2800" b="0" strike="noStrike" spc="-1">
                <a:solidFill>
                  <a:srgbClr val="000000"/>
                </a:solidFill>
                <a:latin typeface="Trebuchet MS"/>
              </a:rPr>
              <a:t>    Παράγονται στη μεγάλη τους πλειοψηφία στο μυελό των οστών και ορισμένα από αυτά στους λεμφαδένες. Μετά την παραγωγή τους μια κατηγορία απ’ αυτά κατευθύνεται στο θύμο αδένα και με την επίδρασή του </a:t>
            </a:r>
            <a:r>
              <a:rPr lang="el-GR" sz="2800" b="1" strike="noStrike" spc="-1">
                <a:solidFill>
                  <a:srgbClr val="000000"/>
                </a:solidFill>
                <a:latin typeface="Trebuchet MS"/>
              </a:rPr>
              <a:t>διαφοροποιούνται σε </a:t>
            </a:r>
            <a:r>
              <a:rPr lang="el-GR" sz="2800" b="0" strike="noStrike" spc="-1">
                <a:solidFill>
                  <a:srgbClr val="000000"/>
                </a:solidFill>
                <a:latin typeface="Trebuchet MS"/>
              </a:rPr>
              <a:t>που συμμετέχουν με διαφορετικούς και αλληλοσυμπληρούμενους τρόπους στο μηχανισμό της ανοσίας.</a:t>
            </a:r>
          </a:p>
          <a:p>
            <a:pPr algn="just">
              <a:lnSpc>
                <a:spcPct val="150000"/>
              </a:lnSpc>
              <a:spcBef>
                <a:spcPts val="601"/>
              </a:spcBef>
            </a:pPr>
            <a:endParaRPr lang="el-GR" sz="2800" b="0" strike="noStrike" spc="-1">
              <a:solidFill>
                <a:srgbClr val="000000"/>
              </a:solidFill>
              <a:latin typeface="Trebuchet MS"/>
            </a:endParaRPr>
          </a:p>
          <a:p>
            <a:pPr algn="just">
              <a:lnSpc>
                <a:spcPct val="150000"/>
              </a:lnSpc>
              <a:spcBef>
                <a:spcPts val="601"/>
              </a:spcBef>
            </a:pPr>
            <a:endParaRPr lang="el-GR" sz="2800" b="0" strike="noStrike" spc="-1">
              <a:solidFill>
                <a:srgbClr val="000000"/>
              </a:solidFill>
              <a:latin typeface="Trebuchet MS"/>
            </a:endParaRPr>
          </a:p>
          <a:p>
            <a:pPr>
              <a:lnSpc>
                <a:spcPct val="100000"/>
              </a:lnSpc>
              <a:spcBef>
                <a:spcPts val="601"/>
              </a:spcBef>
            </a:pP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ΣΥΓΚΡΙΣΗ</a:t>
            </a:r>
            <a:endParaRPr lang="el-GR" sz="3800" b="0" strike="noStrike" spc="-1" dirty="0">
              <a:solidFill>
                <a:srgbClr val="FF0000"/>
              </a:solidFill>
              <a:latin typeface="Trebuchet MS"/>
            </a:endParaRPr>
          </a:p>
        </p:txBody>
      </p:sp>
      <p:graphicFrame>
        <p:nvGraphicFramePr>
          <p:cNvPr id="195" name="Table 2"/>
          <p:cNvGraphicFramePr/>
          <p:nvPr/>
        </p:nvGraphicFramePr>
        <p:xfrm>
          <a:off x="323640" y="1275480"/>
          <a:ext cx="8503920" cy="3078360"/>
        </p:xfrm>
        <a:graphic>
          <a:graphicData uri="http://schemas.openxmlformats.org/drawingml/2006/table">
            <a:tbl>
              <a:tblPr/>
              <a:tblGrid>
                <a:gridCol w="4251960"/>
                <a:gridCol w="4251960"/>
              </a:tblGrid>
              <a:tr h="431190">
                <a:tc>
                  <a:txBody>
                    <a:bodyPr/>
                    <a:lstStyle/>
                    <a:p>
                      <a:pPr>
                        <a:lnSpc>
                          <a:spcPct val="100000"/>
                        </a:lnSpc>
                      </a:pPr>
                      <a:r>
                        <a:rPr lang="el-GR" sz="1400" b="1" strike="noStrike" spc="-1">
                          <a:solidFill>
                            <a:srgbClr val="FFFFFF"/>
                          </a:solidFill>
                          <a:latin typeface="Trebuchet MS"/>
                        </a:rPr>
                        <a:t>ΦΥΣΙΚΗ ΑΝΟΣΙΑ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c>
                  <a:txBody>
                    <a:bodyPr/>
                    <a:lstStyle/>
                    <a:p>
                      <a:pPr>
                        <a:lnSpc>
                          <a:spcPct val="100000"/>
                        </a:lnSpc>
                      </a:pPr>
                      <a:r>
                        <a:rPr lang="el-GR" sz="1400" b="1" strike="noStrike" spc="-1">
                          <a:solidFill>
                            <a:srgbClr val="FFFFFF"/>
                          </a:solidFill>
                          <a:latin typeface="Trebuchet MS"/>
                        </a:rPr>
                        <a:t>ΕΠΙΚΤΗΤΗ ΑΝΟΣΙΑ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r>
              <a:tr h="297180">
                <a:tc>
                  <a:txBody>
                    <a:bodyPr/>
                    <a:lstStyle/>
                    <a:p>
                      <a:pPr>
                        <a:lnSpc>
                          <a:spcPct val="100000"/>
                        </a:lnSpc>
                      </a:pPr>
                      <a:r>
                        <a:rPr lang="el-GR" sz="1500" b="0" strike="noStrike" spc="-1">
                          <a:solidFill>
                            <a:srgbClr val="000000"/>
                          </a:solidFill>
                          <a:latin typeface="Trebuchet MS"/>
                        </a:rPr>
                        <a:t>Έμφυτη </a:t>
                      </a:r>
                      <a:endParaRPr lang="el-GR" sz="1500" b="0" strike="noStrike" spc="-1">
                        <a:latin typeface="Arial"/>
                      </a:endParaRPr>
                    </a:p>
                  </a:txBody>
                  <a:tcPr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c>
                  <a:txBody>
                    <a:bodyPr/>
                    <a:lstStyle/>
                    <a:p>
                      <a:pPr>
                        <a:lnSpc>
                          <a:spcPct val="100000"/>
                        </a:lnSpc>
                      </a:pPr>
                      <a:r>
                        <a:rPr lang="el-GR" sz="1400" b="0" strike="noStrike" spc="-1">
                          <a:solidFill>
                            <a:srgbClr val="000000"/>
                          </a:solidFill>
                          <a:latin typeface="Trebuchet MS"/>
                        </a:rPr>
                        <a:t>Επίκτητη </a:t>
                      </a:r>
                      <a:endParaRPr lang="el-GR" sz="1400" b="0" strike="noStrike" spc="-1">
                        <a:latin typeface="Arial"/>
                      </a:endParaRPr>
                    </a:p>
                  </a:txBody>
                  <a:tcPr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r>
              <a:tr h="480060">
                <a:tc>
                  <a:txBody>
                    <a:bodyPr/>
                    <a:lstStyle/>
                    <a:p>
                      <a:pPr>
                        <a:lnSpc>
                          <a:spcPct val="100000"/>
                        </a:lnSpc>
                      </a:pPr>
                      <a:r>
                        <a:rPr lang="el-GR" sz="1400" b="0" strike="noStrike" spc="-1">
                          <a:solidFill>
                            <a:srgbClr val="000000"/>
                          </a:solidFill>
                          <a:latin typeface="Trebuchet MS"/>
                        </a:rPr>
                        <a:t>Άμεση δράση (εντός ωρών)</a:t>
                      </a:r>
                      <a:endParaRPr lang="el-GR" sz="1400" b="0" strike="noStrike" spc="-1">
                        <a:latin typeface="Arial"/>
                      </a:endParaRPr>
                    </a:p>
                    <a:p>
                      <a:pPr>
                        <a:lnSpc>
                          <a:spcPct val="100000"/>
                        </a:lnSpc>
                      </a:pP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400" b="0" strike="noStrike" spc="-1">
                          <a:solidFill>
                            <a:srgbClr val="000000"/>
                          </a:solidFill>
                          <a:latin typeface="Trebuchet MS"/>
                        </a:rPr>
                        <a:t>Απαιτείται χρόνος για να δράσει(ημέρες)</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444420">
                <a:tc>
                  <a:txBody>
                    <a:bodyPr/>
                    <a:lstStyle/>
                    <a:p>
                      <a:pPr>
                        <a:lnSpc>
                          <a:spcPct val="100000"/>
                        </a:lnSpc>
                      </a:pPr>
                      <a:r>
                        <a:rPr lang="el-GR" sz="1400" b="0" strike="noStrike" spc="-1">
                          <a:solidFill>
                            <a:srgbClr val="000000"/>
                          </a:solidFill>
                          <a:latin typeface="Trebuchet MS"/>
                        </a:rPr>
                        <a:t>Δεν έχει μνήμη</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400" b="0" strike="noStrike" spc="-1">
                          <a:solidFill>
                            <a:srgbClr val="000000"/>
                          </a:solidFill>
                          <a:latin typeface="Trebuchet MS"/>
                        </a:rPr>
                        <a:t>Έχει μνήμη</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578340">
                <a:tc>
                  <a:txBody>
                    <a:bodyPr/>
                    <a:lstStyle/>
                    <a:p>
                      <a:pPr>
                        <a:lnSpc>
                          <a:spcPct val="100000"/>
                        </a:lnSpc>
                      </a:pPr>
                      <a:r>
                        <a:rPr lang="el-GR" sz="1400" b="0" strike="noStrike" spc="-1">
                          <a:solidFill>
                            <a:srgbClr val="000000"/>
                          </a:solidFill>
                          <a:latin typeface="Trebuchet MS"/>
                        </a:rPr>
                        <a:t>Είναι γενική</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400" b="0" strike="noStrike" spc="-1">
                          <a:solidFill>
                            <a:srgbClr val="000000"/>
                          </a:solidFill>
                          <a:latin typeface="Trebuchet MS"/>
                        </a:rPr>
                        <a:t>Έχει υψηλή ειδικότητα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549990">
                <a:tc>
                  <a:txBody>
                    <a:bodyPr/>
                    <a:lstStyle/>
                    <a:p>
                      <a:pPr>
                        <a:lnSpc>
                          <a:spcPct val="100000"/>
                        </a:lnSpc>
                      </a:pPr>
                      <a:r>
                        <a:rPr lang="el-GR" sz="1400" b="0" strike="noStrike" spc="-1">
                          <a:solidFill>
                            <a:srgbClr val="000000"/>
                          </a:solidFill>
                          <a:latin typeface="Trebuchet MS"/>
                        </a:rPr>
                        <a:t>Ενισχύει και ενισχύεται από την επίκτητη ανοσία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400" b="0" strike="noStrike" spc="-1">
                          <a:solidFill>
                            <a:srgbClr val="000000"/>
                          </a:solidFill>
                          <a:latin typeface="Trebuchet MS"/>
                        </a:rPr>
                        <a:t>Ενισχύεται-διεγείρεται από τη φυσική ανοσία </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274320">
                <a:tc>
                  <a:txBody>
                    <a:bodyPr/>
                    <a:lstStyle/>
                    <a:p>
                      <a:endParaRPr lang="en-US" sz="1400"/>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endParaRPr lang="en-US" sz="1400"/>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bl>
          </a:graphicData>
        </a:graphic>
      </p:graphicFrame>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8820150" cy="2308324"/>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Λιποειδικός φραγμός της κυτταρικής μεμβράνης:</a:t>
            </a:r>
          </a:p>
          <a:p>
            <a:pPr>
              <a:defRPr/>
            </a:pPr>
            <a:r>
              <a:rPr lang="el-GR" sz="2400" b="1">
                <a:effectLst>
                  <a:outerShdw blurRad="38100" dist="38100" dir="2700000" algn="tl">
                    <a:srgbClr val="C0C0C0"/>
                  </a:outerShdw>
                </a:effectLst>
                <a:latin typeface="Times New Roman" pitchFamily="18" charset="0"/>
              </a:rPr>
              <a:t>Το βασικό στοιχείο της κυτταρικής μεμβράνης είναι μια λιποειδική διπλή στοιβάδα που εκτείνεται σε ολόκληρη την κυτταρική επιφάνεια</a:t>
            </a:r>
          </a:p>
          <a:p>
            <a:pPr>
              <a:defRPr/>
            </a:pPr>
            <a:r>
              <a:rPr lang="el-GR" sz="2400" b="1">
                <a:effectLst>
                  <a:outerShdw blurRad="38100" dist="38100" dir="2700000" algn="tl">
                    <a:srgbClr val="C0C0C0"/>
                  </a:outerShdw>
                </a:effectLst>
                <a:latin typeface="Times New Roman" pitchFamily="18" charset="0"/>
              </a:rPr>
              <a:t>Μέσα σε αυτό το λιποειδικό στρώμα βρίσκονται διάσπαρτα μεγάλα σφαιρικά μόρια πρωτεΐνης</a:t>
            </a:r>
            <a:endParaRPr lang="en-US" sz="2400" b="1">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250825" y="2090738"/>
            <a:ext cx="8535988" cy="2972991"/>
            <a:chOff x="158" y="1756"/>
            <a:chExt cx="5377" cy="2497"/>
          </a:xfrm>
        </p:grpSpPr>
        <p:sp>
          <p:nvSpPr>
            <p:cNvPr id="164868" name="Rectangle 4"/>
            <p:cNvSpPr>
              <a:spLocks noChangeArrowheads="1"/>
            </p:cNvSpPr>
            <p:nvPr/>
          </p:nvSpPr>
          <p:spPr bwMode="auto">
            <a:xfrm>
              <a:off x="288" y="1756"/>
              <a:ext cx="173" cy="801"/>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10245"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10246" name="Text Box 6"/>
            <p:cNvSpPr txBox="1">
              <a:spLocks noChangeArrowheads="1"/>
            </p:cNvSpPr>
            <p:nvPr/>
          </p:nvSpPr>
          <p:spPr bwMode="auto">
            <a:xfrm>
              <a:off x="4286" y="4020"/>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4841AF2-BCBB-4ECA-933D-3D6C7CD00FF2}"/>
              </a:ext>
            </a:extLst>
          </p:cNvPr>
          <p:cNvSpPr>
            <a:spLocks noGrp="1"/>
          </p:cNvSpPr>
          <p:nvPr>
            <p:ph type="title"/>
          </p:nvPr>
        </p:nvSpPr>
        <p:spPr/>
        <p:txBody>
          <a:bodyPr/>
          <a:lstStyle/>
          <a:p>
            <a:r>
              <a:rPr lang="el-GR" dirty="0"/>
              <a:t>Τα </a:t>
            </a:r>
            <a:r>
              <a:rPr lang="el-GR" dirty="0" err="1"/>
              <a:t>φωσφολιπίδια</a:t>
            </a:r>
            <a:endParaRPr lang="el-GR" dirty="0"/>
          </a:p>
        </p:txBody>
      </p:sp>
      <p:sp>
        <p:nvSpPr>
          <p:cNvPr id="3" name="Θέση περιεχομένου 2">
            <a:extLst>
              <a:ext uri="{FF2B5EF4-FFF2-40B4-BE49-F238E27FC236}">
                <a16:creationId xmlns="" xmlns:a16="http://schemas.microsoft.com/office/drawing/2014/main" id="{134AF67E-5E89-4BD1-BA39-1A554F0782A0}"/>
              </a:ext>
            </a:extLst>
          </p:cNvPr>
          <p:cNvSpPr>
            <a:spLocks noGrp="1"/>
          </p:cNvSpPr>
          <p:nvPr>
            <p:ph idx="1"/>
          </p:nvPr>
        </p:nvSpPr>
        <p:spPr/>
        <p:txBody>
          <a:bodyPr/>
          <a:lstStyle/>
          <a:p>
            <a:r>
              <a:rPr lang="el-GR" dirty="0"/>
              <a:t>Αποτελούν τη βάση του σχηματισμού των κυτταρικών μεμβρανών</a:t>
            </a:r>
          </a:p>
          <a:p>
            <a:endParaRPr lang="el-GR" dirty="0"/>
          </a:p>
        </p:txBody>
      </p:sp>
      <p:pic>
        <p:nvPicPr>
          <p:cNvPr id="4" name="Εικόνα 3">
            <a:extLst>
              <a:ext uri="{FF2B5EF4-FFF2-40B4-BE49-F238E27FC236}">
                <a16:creationId xmlns="" xmlns:a16="http://schemas.microsoft.com/office/drawing/2014/main" id="{BAD71E2B-DBF5-4E8A-9ED4-ED4EE6AAC456}"/>
              </a:ext>
            </a:extLst>
          </p:cNvPr>
          <p:cNvPicPr>
            <a:picLocks noChangeAspect="1"/>
          </p:cNvPicPr>
          <p:nvPr/>
        </p:nvPicPr>
        <p:blipFill>
          <a:blip r:embed="rId2"/>
          <a:stretch>
            <a:fillRect/>
          </a:stretch>
        </p:blipFill>
        <p:spPr>
          <a:xfrm>
            <a:off x="5436096" y="2355726"/>
            <a:ext cx="2396678" cy="2314340"/>
          </a:xfrm>
          <a:prstGeom prst="rect">
            <a:avLst/>
          </a:prstGeom>
        </p:spPr>
      </p:pic>
    </p:spTree>
    <p:extLst>
      <p:ext uri="{BB962C8B-B14F-4D97-AF65-F5344CB8AC3E}">
        <p14:creationId xmlns="" xmlns:p14="http://schemas.microsoft.com/office/powerpoint/2010/main" val="127480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145256"/>
            <a:ext cx="8820150" cy="3785652"/>
          </a:xfrm>
          <a:prstGeom prst="rect">
            <a:avLst/>
          </a:prstGeom>
          <a:noFill/>
          <a:ln w="9525">
            <a:noFill/>
            <a:miter lim="800000"/>
            <a:headEnd/>
            <a:tailEnd/>
          </a:ln>
          <a:effectLst/>
        </p:spPr>
        <p:txBody>
          <a:bodyPr>
            <a:spAutoFit/>
          </a:bodyPr>
          <a:lstStyle/>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Ιδιαίτερο χαρακτηριστικό της διπλής </a:t>
            </a:r>
            <a:r>
              <a:rPr lang="el-GR" sz="2400" b="1" dirty="0" err="1">
                <a:effectLst>
                  <a:outerShdw blurRad="38100" dist="38100" dir="2700000" algn="tl">
                    <a:srgbClr val="C0C0C0"/>
                  </a:outerShdw>
                </a:effectLst>
                <a:latin typeface="Times New Roman" pitchFamily="18" charset="0"/>
              </a:rPr>
              <a:t>λιποειδικής</a:t>
            </a:r>
            <a:r>
              <a:rPr lang="el-GR" sz="2400" b="1" dirty="0">
                <a:effectLst>
                  <a:outerShdw blurRad="38100" dist="38100" dir="2700000" algn="tl">
                    <a:srgbClr val="C0C0C0"/>
                  </a:outerShdw>
                </a:effectLst>
                <a:latin typeface="Times New Roman" pitchFamily="18" charset="0"/>
              </a:rPr>
              <a:t> στοιβάδας είναι ότι πρόκειται για υγρό και όχι στερεό, δηλαδή τμήματα της μεμβράνης μπορούν κυριολεκτικά να ρέουν από το ένα σημείο της στο άλλο.</a:t>
            </a:r>
          </a:p>
          <a:p>
            <a:pPr>
              <a:defRPr/>
            </a:pPr>
            <a:r>
              <a:rPr lang="el-GR" sz="2400" b="1" dirty="0">
                <a:effectLst>
                  <a:outerShdw blurRad="38100" dist="38100" dir="2700000" algn="tl">
                    <a:srgbClr val="C0C0C0"/>
                  </a:outerShdw>
                </a:effectLst>
                <a:latin typeface="Times New Roman" pitchFamily="18" charset="0"/>
              </a:rPr>
              <a:t>Η μεμβράνη είναι </a:t>
            </a:r>
            <a:r>
              <a:rPr lang="el-GR" sz="2400" b="1" u="sng" dirty="0" err="1">
                <a:effectLst>
                  <a:outerShdw blurRad="38100" dist="38100" dir="2700000" algn="tl">
                    <a:srgbClr val="C0C0C0"/>
                  </a:outerShdw>
                </a:effectLst>
                <a:latin typeface="Times New Roman" pitchFamily="18" charset="0"/>
              </a:rPr>
              <a:t>ημιδιαπερατή</a:t>
            </a:r>
            <a:r>
              <a:rPr lang="el-GR" sz="2400" b="1" u="sng" dirty="0">
                <a:effectLst>
                  <a:outerShdw blurRad="38100" dist="38100" dir="2700000" algn="tl">
                    <a:srgbClr val="C0C0C0"/>
                  </a:outerShdw>
                </a:effectLst>
                <a:latin typeface="Times New Roman" pitchFamily="18" charset="0"/>
              </a:rPr>
              <a:t> </a:t>
            </a:r>
            <a:r>
              <a:rPr lang="el-GR" sz="2400" b="1" dirty="0">
                <a:effectLst>
                  <a:outerShdw blurRad="38100" dist="38100" dir="2700000" algn="tl">
                    <a:srgbClr val="C0C0C0"/>
                  </a:outerShdw>
                </a:effectLst>
                <a:latin typeface="Times New Roman" pitchFamily="18" charset="0"/>
              </a:rPr>
              <a:t>και έτσι επιτυγχάνεται η εκλεκτική διαπερατότητα των διαφόρων ουσιών στο εσωτερικό του κυττάρου. </a:t>
            </a:r>
          </a:p>
          <a:p>
            <a:pPr>
              <a:defRPr/>
            </a:pPr>
            <a:endParaRPr lang="el-GR" sz="2400" b="1" dirty="0">
              <a:effectLst>
                <a:outerShdw blurRad="38100" dist="38100" dir="2700000" algn="tl">
                  <a:srgbClr val="C0C0C0"/>
                </a:outerShdw>
              </a:effectLst>
              <a:latin typeface="Times New Roman" pitchFamily="18" charset="0"/>
            </a:endParaRPr>
          </a:p>
          <a:p>
            <a:pPr>
              <a:defRPr/>
            </a:pPr>
            <a:endParaRPr lang="en-US" sz="2400" b="1" dirty="0">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250825" y="2090738"/>
            <a:ext cx="8535988" cy="2972991"/>
            <a:chOff x="158" y="1756"/>
            <a:chExt cx="5377" cy="2497"/>
          </a:xfrm>
        </p:grpSpPr>
        <p:sp>
          <p:nvSpPr>
            <p:cNvPr id="165892" name="Rectangle 4"/>
            <p:cNvSpPr>
              <a:spLocks noChangeArrowheads="1"/>
            </p:cNvSpPr>
            <p:nvPr/>
          </p:nvSpPr>
          <p:spPr bwMode="auto">
            <a:xfrm>
              <a:off x="288" y="1756"/>
              <a:ext cx="173" cy="801"/>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11269"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11270" name="Text Box 6"/>
            <p:cNvSpPr txBox="1">
              <a:spLocks noChangeArrowheads="1"/>
            </p:cNvSpPr>
            <p:nvPr/>
          </p:nvSpPr>
          <p:spPr bwMode="auto">
            <a:xfrm>
              <a:off x="4286" y="4020"/>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BA859EE-32A8-406F-A31A-7727B34DFAAB}"/>
              </a:ext>
            </a:extLst>
          </p:cNvPr>
          <p:cNvSpPr>
            <a:spLocks noGrp="1"/>
          </p:cNvSpPr>
          <p:nvPr>
            <p:ph type="title"/>
          </p:nvPr>
        </p:nvSpPr>
        <p:spPr/>
        <p:txBody>
          <a:bodyPr>
            <a:normAutofit fontScale="90000"/>
          </a:bodyPr>
          <a:lstStyle/>
          <a:p>
            <a:r>
              <a:rPr lang="el-GR" dirty="0"/>
              <a:t>Δομή της κυτταρικής μεμβράνης</a:t>
            </a:r>
            <a:br>
              <a:rPr lang="el-GR" dirty="0"/>
            </a:br>
            <a:endParaRPr lang="el-GR" dirty="0"/>
          </a:p>
        </p:txBody>
      </p:sp>
      <p:sp>
        <p:nvSpPr>
          <p:cNvPr id="3" name="Θέση περιεχομένου 2">
            <a:extLst>
              <a:ext uri="{FF2B5EF4-FFF2-40B4-BE49-F238E27FC236}">
                <a16:creationId xmlns="" xmlns:a16="http://schemas.microsoft.com/office/drawing/2014/main" id="{FF0F0965-CED0-4853-BBF3-46533D148BC9}"/>
              </a:ext>
            </a:extLst>
          </p:cNvPr>
          <p:cNvSpPr>
            <a:spLocks noGrp="1"/>
          </p:cNvSpPr>
          <p:nvPr>
            <p:ph idx="1"/>
          </p:nvPr>
        </p:nvSpPr>
        <p:spPr/>
        <p:txBody>
          <a:bodyPr/>
          <a:lstStyle/>
          <a:p>
            <a:r>
              <a:rPr lang="el-GR" b="1" dirty="0"/>
              <a:t>Το κέντρο της </a:t>
            </a:r>
            <a:r>
              <a:rPr lang="el-GR" b="1" dirty="0" err="1"/>
              <a:t>μεμβρανικής</a:t>
            </a:r>
            <a:r>
              <a:rPr lang="el-GR" b="1" dirty="0"/>
              <a:t> </a:t>
            </a:r>
            <a:r>
              <a:rPr lang="el-GR" b="1" dirty="0" err="1"/>
              <a:t>διπλοστιβάδας</a:t>
            </a:r>
            <a:r>
              <a:rPr lang="el-GR" b="1" dirty="0"/>
              <a:t> </a:t>
            </a:r>
            <a:r>
              <a:rPr lang="el-GR" dirty="0"/>
              <a:t>αποτελείται από τις ουρές των λιπαρών οξέων των </a:t>
            </a:r>
            <a:r>
              <a:rPr lang="el-GR" dirty="0" err="1"/>
              <a:t>φωσφολιπιδίων</a:t>
            </a:r>
            <a:endParaRPr lang="el-GR" dirty="0"/>
          </a:p>
          <a:p>
            <a:pPr marL="109728" indent="0">
              <a:buNone/>
            </a:pPr>
            <a:endParaRPr lang="el-GR" dirty="0"/>
          </a:p>
          <a:p>
            <a:r>
              <a:rPr lang="el-GR" dirty="0"/>
              <a:t>Είναι εξαιρετικά υδρόφοβο περιβάλλον</a:t>
            </a:r>
          </a:p>
          <a:p>
            <a:endParaRPr lang="el-GR" dirty="0"/>
          </a:p>
        </p:txBody>
      </p:sp>
    </p:spTree>
    <p:extLst>
      <p:ext uri="{BB962C8B-B14F-4D97-AF65-F5344CB8AC3E}">
        <p14:creationId xmlns="" xmlns:p14="http://schemas.microsoft.com/office/powerpoint/2010/main" val="173128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145256"/>
            <a:ext cx="8820150" cy="1938992"/>
          </a:xfrm>
          <a:prstGeom prst="rect">
            <a:avLst/>
          </a:prstGeom>
          <a:noFill/>
          <a:ln w="9525">
            <a:noFill/>
            <a:miter lim="800000"/>
            <a:headEnd/>
            <a:tailEnd/>
          </a:ln>
          <a:effectLst/>
        </p:spPr>
        <p:txBody>
          <a:bodyPr>
            <a:spAutoFit/>
          </a:bodyPr>
          <a:lstStyle/>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Υδατάνθρακες της μεμβράνης:</a:t>
            </a:r>
          </a:p>
          <a:p>
            <a:pPr>
              <a:defRPr/>
            </a:pPr>
            <a:r>
              <a:rPr lang="el-GR" sz="2400" b="1" dirty="0">
                <a:effectLst>
                  <a:outerShdw blurRad="38100" dist="38100" dir="2700000" algn="tl">
                    <a:srgbClr val="C0C0C0"/>
                  </a:outerShdw>
                </a:effectLst>
                <a:latin typeface="Times New Roman" pitchFamily="18" charset="0"/>
              </a:rPr>
              <a:t>Απαντώνται σχεδόν αποκλειστικά στην εξωτερική επιφάνεια.</a:t>
            </a:r>
          </a:p>
          <a:p>
            <a:pPr>
              <a:defRPr/>
            </a:pPr>
            <a:r>
              <a:rPr lang="el-GR" sz="2400" b="1" dirty="0">
                <a:effectLst>
                  <a:outerShdw blurRad="38100" dist="38100" dir="2700000" algn="tl">
                    <a:srgbClr val="C0C0C0"/>
                  </a:outerShdw>
                </a:effectLst>
                <a:latin typeface="Times New Roman" pitchFamily="18" charset="0"/>
              </a:rPr>
              <a:t>Είναι το </a:t>
            </a:r>
            <a:r>
              <a:rPr lang="el-GR" sz="2400" b="1" dirty="0" err="1">
                <a:effectLst>
                  <a:outerShdw blurRad="38100" dist="38100" dir="2700000" algn="tl">
                    <a:srgbClr val="C0C0C0"/>
                  </a:outerShdw>
                </a:effectLst>
                <a:latin typeface="Times New Roman" pitchFamily="18" charset="0"/>
              </a:rPr>
              <a:t>γλυκοζυλιωμένο</a:t>
            </a:r>
            <a:r>
              <a:rPr lang="el-GR" sz="2400" b="1" dirty="0">
                <a:effectLst>
                  <a:outerShdw blurRad="38100" dist="38100" dir="2700000" algn="tl">
                    <a:srgbClr val="C0C0C0"/>
                  </a:outerShdw>
                </a:effectLst>
                <a:latin typeface="Times New Roman" pitchFamily="18" charset="0"/>
              </a:rPr>
              <a:t> τμήμα μορίου </a:t>
            </a:r>
            <a:r>
              <a:rPr lang="el-GR" sz="2400" b="1" dirty="0" err="1">
                <a:effectLst>
                  <a:outerShdw blurRad="38100" dist="38100" dir="2700000" algn="tl">
                    <a:srgbClr val="C0C0C0"/>
                  </a:outerShdw>
                </a:effectLst>
                <a:latin typeface="Times New Roman" pitchFamily="18" charset="0"/>
              </a:rPr>
              <a:t>γλυκοπρωτεϊνών</a:t>
            </a:r>
            <a:r>
              <a:rPr lang="el-GR" sz="2400" b="1" dirty="0">
                <a:effectLst>
                  <a:outerShdw blurRad="38100" dist="38100" dir="2700000" algn="tl">
                    <a:srgbClr val="C0C0C0"/>
                  </a:outerShdw>
                </a:effectLst>
                <a:latin typeface="Times New Roman" pitchFamily="18" charset="0"/>
              </a:rPr>
              <a:t> που προεξέχει προς την εξωτερική επιφάνεια</a:t>
            </a:r>
            <a:endParaRPr lang="en-US" sz="2400" b="1" dirty="0">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250825" y="2090738"/>
            <a:ext cx="8535988" cy="2972991"/>
            <a:chOff x="158" y="1756"/>
            <a:chExt cx="5377" cy="2497"/>
          </a:xfrm>
        </p:grpSpPr>
        <p:sp>
          <p:nvSpPr>
            <p:cNvPr id="166916" name="Rectangle 4"/>
            <p:cNvSpPr>
              <a:spLocks noChangeArrowheads="1"/>
            </p:cNvSpPr>
            <p:nvPr/>
          </p:nvSpPr>
          <p:spPr bwMode="auto">
            <a:xfrm>
              <a:off x="288" y="1756"/>
              <a:ext cx="173" cy="801"/>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12293"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12294" name="Text Box 6"/>
            <p:cNvSpPr txBox="1">
              <a:spLocks noChangeArrowheads="1"/>
            </p:cNvSpPr>
            <p:nvPr/>
          </p:nvSpPr>
          <p:spPr bwMode="auto">
            <a:xfrm>
              <a:off x="4286" y="4020"/>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BABD0A1-5A8A-495E-98DB-F0CF2CD5B9EA}"/>
              </a:ext>
            </a:extLst>
          </p:cNvPr>
          <p:cNvSpPr>
            <a:spLocks noGrp="1"/>
          </p:cNvSpPr>
          <p:nvPr>
            <p:ph type="title"/>
          </p:nvPr>
        </p:nvSpPr>
        <p:spPr/>
        <p:txBody>
          <a:bodyPr/>
          <a:lstStyle/>
          <a:p>
            <a:r>
              <a:rPr lang="el-GR" dirty="0" err="1"/>
              <a:t>Μεμβρανικές</a:t>
            </a:r>
            <a:r>
              <a:rPr lang="el-GR" dirty="0"/>
              <a:t> </a:t>
            </a:r>
            <a:r>
              <a:rPr lang="el-GR" dirty="0" err="1"/>
              <a:t>πρωτείνες</a:t>
            </a:r>
            <a:r>
              <a:rPr lang="el-GR" dirty="0"/>
              <a:t> </a:t>
            </a:r>
          </a:p>
        </p:txBody>
      </p:sp>
      <p:sp>
        <p:nvSpPr>
          <p:cNvPr id="3" name="Θέση περιεχομένου 2">
            <a:extLst>
              <a:ext uri="{FF2B5EF4-FFF2-40B4-BE49-F238E27FC236}">
                <a16:creationId xmlns="" xmlns:a16="http://schemas.microsoft.com/office/drawing/2014/main" id="{0B5FA964-1C6C-475B-948F-50A928BB1E2A}"/>
              </a:ext>
            </a:extLst>
          </p:cNvPr>
          <p:cNvSpPr>
            <a:spLocks noGrp="1"/>
          </p:cNvSpPr>
          <p:nvPr>
            <p:ph idx="1"/>
          </p:nvPr>
        </p:nvSpPr>
        <p:spPr/>
        <p:txBody>
          <a:bodyPr>
            <a:normAutofit fontScale="92500" lnSpcReduction="10000"/>
          </a:bodyPr>
          <a:lstStyle/>
          <a:p>
            <a:r>
              <a:rPr lang="el-GR" b="1" dirty="0"/>
              <a:t>Επιφανειακές</a:t>
            </a:r>
            <a:r>
              <a:rPr lang="el-GR" dirty="0"/>
              <a:t>: δεν ενσωματώνονται στην </a:t>
            </a:r>
            <a:r>
              <a:rPr lang="el-GR" dirty="0" err="1"/>
              <a:t>κυτταροπλασματική</a:t>
            </a:r>
            <a:r>
              <a:rPr lang="el-GR" dirty="0"/>
              <a:t> μεμβράνη</a:t>
            </a:r>
          </a:p>
          <a:p>
            <a:r>
              <a:rPr lang="el-GR" dirty="0"/>
              <a:t>Συνδέονται με αυτήν με ομοιοπολικούς </a:t>
            </a:r>
            <a:r>
              <a:rPr lang="el-GR" dirty="0" err="1"/>
              <a:t>δεσμούσ</a:t>
            </a:r>
            <a:r>
              <a:rPr lang="el-GR" dirty="0"/>
              <a:t> </a:t>
            </a:r>
          </a:p>
          <a:p>
            <a:r>
              <a:rPr lang="el-GR" dirty="0"/>
              <a:t>Μπορούν να αφαιρεθούν από αυτή με ήπιες διεργασίες</a:t>
            </a:r>
          </a:p>
          <a:p>
            <a:endParaRPr lang="el-GR" dirty="0"/>
          </a:p>
          <a:p>
            <a:r>
              <a:rPr lang="el-GR" b="1" dirty="0" err="1"/>
              <a:t>Διαμεμβρανικές</a:t>
            </a:r>
            <a:r>
              <a:rPr lang="el-GR" b="1" dirty="0"/>
              <a:t>: </a:t>
            </a:r>
            <a:r>
              <a:rPr lang="el-GR" dirty="0"/>
              <a:t>διαπερνούν τη </a:t>
            </a:r>
            <a:r>
              <a:rPr lang="el-GR" dirty="0" err="1"/>
              <a:t>λιπιδική</a:t>
            </a:r>
            <a:r>
              <a:rPr lang="el-GR" dirty="0"/>
              <a:t> στιβάδα μια ή και περισσότερες </a:t>
            </a:r>
            <a:r>
              <a:rPr lang="el-GR" dirty="0" err="1"/>
              <a:t>φορες</a:t>
            </a:r>
            <a:endParaRPr lang="el-GR" dirty="0"/>
          </a:p>
          <a:p>
            <a:endParaRPr lang="el-GR" b="1" dirty="0"/>
          </a:p>
          <a:p>
            <a:endParaRPr lang="el-GR" dirty="0"/>
          </a:p>
          <a:p>
            <a:endParaRPr lang="el-GR" dirty="0"/>
          </a:p>
        </p:txBody>
      </p:sp>
    </p:spTree>
    <p:extLst>
      <p:ext uri="{BB962C8B-B14F-4D97-AF65-F5344CB8AC3E}">
        <p14:creationId xmlns="" xmlns:p14="http://schemas.microsoft.com/office/powerpoint/2010/main" val="11667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08F9295-55DC-48F9-B5CC-CFD3BA954089}"/>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 xmlns:a16="http://schemas.microsoft.com/office/drawing/2014/main" id="{CEB36B8A-4E87-4C9D-92C5-CE3C34450731}"/>
              </a:ext>
            </a:extLst>
          </p:cNvPr>
          <p:cNvPicPr>
            <a:picLocks noGrp="1" noChangeAspect="1"/>
          </p:cNvPicPr>
          <p:nvPr>
            <p:ph idx="1"/>
          </p:nvPr>
        </p:nvPicPr>
        <p:blipFill>
          <a:blip r:embed="rId2"/>
          <a:stretch>
            <a:fillRect/>
          </a:stretch>
        </p:blipFill>
        <p:spPr>
          <a:xfrm>
            <a:off x="1043609" y="841768"/>
            <a:ext cx="6480719" cy="3823112"/>
          </a:xfrm>
          <a:prstGeom prst="rect">
            <a:avLst/>
          </a:prstGeom>
        </p:spPr>
      </p:pic>
    </p:spTree>
    <p:extLst>
      <p:ext uri="{BB962C8B-B14F-4D97-AF65-F5344CB8AC3E}">
        <p14:creationId xmlns="" xmlns:p14="http://schemas.microsoft.com/office/powerpoint/2010/main" val="57131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F9E7782-94B7-4FA2-AC56-94DB995AB9EE}"/>
              </a:ext>
            </a:extLst>
          </p:cNvPr>
          <p:cNvSpPr>
            <a:spLocks noGrp="1"/>
          </p:cNvSpPr>
          <p:nvPr>
            <p:ph type="title"/>
          </p:nvPr>
        </p:nvSpPr>
        <p:spPr/>
        <p:txBody>
          <a:bodyPr>
            <a:normAutofit fontScale="90000"/>
          </a:bodyPr>
          <a:lstStyle/>
          <a:p>
            <a:r>
              <a:rPr lang="el-GR" dirty="0"/>
              <a:t>Λειτουργία </a:t>
            </a:r>
            <a:r>
              <a:rPr lang="el-GR" dirty="0" err="1"/>
              <a:t>μεμβρανικών</a:t>
            </a:r>
            <a:r>
              <a:rPr lang="el-GR" dirty="0"/>
              <a:t> </a:t>
            </a:r>
            <a:r>
              <a:rPr lang="el-GR" dirty="0" err="1"/>
              <a:t>πρωτεινών</a:t>
            </a:r>
            <a:endParaRPr lang="el-GR" dirty="0"/>
          </a:p>
        </p:txBody>
      </p:sp>
      <p:sp>
        <p:nvSpPr>
          <p:cNvPr id="3" name="Θέση περιεχομένου 2">
            <a:extLst>
              <a:ext uri="{FF2B5EF4-FFF2-40B4-BE49-F238E27FC236}">
                <a16:creationId xmlns="" xmlns:a16="http://schemas.microsoft.com/office/drawing/2014/main" id="{24176E60-7756-4CFB-9DE9-E437AFF76B82}"/>
              </a:ext>
            </a:extLst>
          </p:cNvPr>
          <p:cNvSpPr>
            <a:spLocks noGrp="1"/>
          </p:cNvSpPr>
          <p:nvPr>
            <p:ph idx="1"/>
          </p:nvPr>
        </p:nvSpPr>
        <p:spPr/>
        <p:txBody>
          <a:bodyPr/>
          <a:lstStyle/>
          <a:p>
            <a:r>
              <a:rPr lang="el-GR" dirty="0"/>
              <a:t>Υποδοχείς προσκόλλησης μορίων</a:t>
            </a:r>
          </a:p>
          <a:p>
            <a:r>
              <a:rPr lang="el-GR" dirty="0"/>
              <a:t>Πόροι-Δίαυλοι: λειτουργούν ως αγωγοί που επιτρέπουν σε διάφορα μόρια να διαχυθούν </a:t>
            </a:r>
            <a:r>
              <a:rPr lang="el-GR" dirty="0" err="1"/>
              <a:t>διαμεσου</a:t>
            </a:r>
            <a:r>
              <a:rPr lang="el-GR" dirty="0"/>
              <a:t> της μεμβράνης</a:t>
            </a:r>
          </a:p>
          <a:p>
            <a:r>
              <a:rPr lang="el-GR" dirty="0"/>
              <a:t>Αντλίες: χρησιμοποιούν την ενέργεια για τη μεταφορά ουσιών</a:t>
            </a:r>
          </a:p>
          <a:p>
            <a:r>
              <a:rPr lang="el-GR" dirty="0"/>
              <a:t>Μπορούν επίσης να είναι και ένζυμα</a:t>
            </a:r>
          </a:p>
        </p:txBody>
      </p:sp>
    </p:spTree>
    <p:extLst>
      <p:ext uri="{BB962C8B-B14F-4D97-AF65-F5344CB8AC3E}">
        <p14:creationId xmlns="" xmlns:p14="http://schemas.microsoft.com/office/powerpoint/2010/main" val="265040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34147" name="Rectangle 3"/>
          <p:cNvSpPr>
            <a:spLocks noChangeArrowheads="1"/>
          </p:cNvSpPr>
          <p:nvPr/>
        </p:nvSpPr>
        <p:spPr bwMode="auto">
          <a:xfrm>
            <a:off x="1" y="145257"/>
            <a:ext cx="4824413" cy="4524315"/>
          </a:xfrm>
          <a:prstGeom prst="rect">
            <a:avLst/>
          </a:prstGeom>
          <a:noFill/>
          <a:ln w="9525">
            <a:noFill/>
            <a:miter lim="800000"/>
            <a:headEnd/>
            <a:tailEnd/>
          </a:ln>
          <a:effectLst/>
        </p:spPr>
        <p:txBody>
          <a:bodyPr>
            <a:spAutoFit/>
          </a:bodyPr>
          <a:lstStyle/>
          <a:p>
            <a:pPr>
              <a:defRPr/>
            </a:pPr>
            <a:endParaRPr lang="el-GR" sz="2400" b="1" u="sng"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Το κυτταρόπλασμα και τα </a:t>
            </a:r>
            <a:r>
              <a:rPr lang="el-GR" sz="2400" b="1" u="sng" dirty="0" err="1">
                <a:effectLst>
                  <a:outerShdw blurRad="38100" dist="38100" dir="2700000" algn="tl">
                    <a:srgbClr val="C0C0C0"/>
                  </a:outerShdw>
                </a:effectLst>
                <a:latin typeface="Times New Roman" pitchFamily="18" charset="0"/>
              </a:rPr>
              <a:t>οργανύλιά</a:t>
            </a:r>
            <a:r>
              <a:rPr lang="el-GR" sz="2400" b="1" u="sng" dirty="0">
                <a:effectLst>
                  <a:outerShdw blurRad="38100" dist="38100" dir="2700000" algn="tl">
                    <a:srgbClr val="C0C0C0"/>
                  </a:outerShdw>
                </a:effectLst>
                <a:latin typeface="Times New Roman" pitchFamily="18" charset="0"/>
              </a:rPr>
              <a:t> του</a:t>
            </a:r>
          </a:p>
          <a:p>
            <a:pPr>
              <a:defRPr/>
            </a:pPr>
            <a:r>
              <a:rPr lang="el-GR" sz="2400" b="1" dirty="0">
                <a:effectLst>
                  <a:outerShdw blurRad="38100" dist="38100" dir="2700000" algn="tl">
                    <a:srgbClr val="C0C0C0"/>
                  </a:outerShdw>
                </a:effectLst>
                <a:latin typeface="Times New Roman" pitchFamily="18" charset="0"/>
              </a:rPr>
              <a:t>Το κυτταρόπλασμα είναι γεμάτο από διάσπαρτα μικρά και μεγάλα σωματίδια και </a:t>
            </a:r>
            <a:r>
              <a:rPr lang="el-GR" sz="2400" b="1" dirty="0" err="1">
                <a:effectLst>
                  <a:outerShdw blurRad="38100" dist="38100" dir="2700000" algn="tl">
                    <a:srgbClr val="C0C0C0"/>
                  </a:outerShdw>
                </a:effectLst>
                <a:latin typeface="Times New Roman" pitchFamily="18" charset="0"/>
              </a:rPr>
              <a:t>οργανύλια</a:t>
            </a: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Το κυτταρόπλασμα περιέχει:</a:t>
            </a:r>
          </a:p>
          <a:p>
            <a:pPr>
              <a:buFontTx/>
              <a:buChar char="•"/>
              <a:defRPr/>
            </a:pPr>
            <a:r>
              <a:rPr lang="el-GR" sz="2400" b="1" dirty="0">
                <a:effectLst>
                  <a:outerShdw blurRad="38100" dist="38100" dir="2700000" algn="tl">
                    <a:srgbClr val="C0C0C0"/>
                  </a:outerShdw>
                </a:effectLst>
                <a:latin typeface="Times New Roman" pitchFamily="18" charset="0"/>
              </a:rPr>
              <a:t>νερό</a:t>
            </a:r>
          </a:p>
          <a:p>
            <a:pPr>
              <a:buFontTx/>
              <a:buChar char="•"/>
              <a:defRPr/>
            </a:pPr>
            <a:r>
              <a:rPr lang="el-GR" sz="2400" b="1" dirty="0">
                <a:effectLst>
                  <a:outerShdw blurRad="38100" dist="38100" dir="2700000" algn="tl">
                    <a:srgbClr val="C0C0C0"/>
                  </a:outerShdw>
                </a:effectLst>
                <a:latin typeface="Times New Roman" pitchFamily="18" charset="0"/>
              </a:rPr>
              <a:t>διαλυτές πρωτεΐνες</a:t>
            </a:r>
          </a:p>
          <a:p>
            <a:pPr>
              <a:buFontTx/>
              <a:buChar char="•"/>
              <a:defRPr/>
            </a:pPr>
            <a:r>
              <a:rPr lang="el-GR" sz="2400" b="1" dirty="0">
                <a:effectLst>
                  <a:outerShdw blurRad="38100" dist="38100" dir="2700000" algn="tl">
                    <a:srgbClr val="C0C0C0"/>
                  </a:outerShdw>
                </a:effectLst>
                <a:latin typeface="Times New Roman" pitchFamily="18" charset="0"/>
              </a:rPr>
              <a:t>σάκχαρα</a:t>
            </a:r>
          </a:p>
          <a:p>
            <a:pPr>
              <a:buFontTx/>
              <a:buChar char="•"/>
              <a:defRPr/>
            </a:pPr>
            <a:r>
              <a:rPr lang="el-GR" sz="2400" b="1" dirty="0">
                <a:effectLst>
                  <a:outerShdw blurRad="38100" dist="38100" dir="2700000" algn="tl">
                    <a:srgbClr val="C0C0C0"/>
                  </a:outerShdw>
                </a:effectLst>
                <a:latin typeface="Times New Roman" pitchFamily="18" charset="0"/>
              </a:rPr>
              <a:t>ηλεκτρολύτες</a:t>
            </a:r>
          </a:p>
          <a:p>
            <a:pPr>
              <a:buFontTx/>
              <a:buChar char="•"/>
              <a:defRPr/>
            </a:pPr>
            <a:r>
              <a:rPr lang="el-GR" sz="2400" b="1" dirty="0">
                <a:effectLst>
                  <a:outerShdw blurRad="38100" dist="38100" dir="2700000" algn="tl">
                    <a:srgbClr val="C0C0C0"/>
                  </a:outerShdw>
                </a:effectLst>
                <a:latin typeface="Times New Roman" pitchFamily="18" charset="0"/>
              </a:rPr>
              <a:t>μικρές ποσότητες λιποειδών </a:t>
            </a:r>
            <a:endParaRPr lang="en-US" sz="2400" b="1" dirty="0">
              <a:effectLst>
                <a:outerShdw blurRad="38100" dist="38100" dir="2700000" algn="tl">
                  <a:srgbClr val="C0C0C0"/>
                </a:outerShdw>
              </a:effectLst>
              <a:latin typeface="Times New Roman" pitchFamily="18" charset="0"/>
            </a:endParaRPr>
          </a:p>
        </p:txBody>
      </p:sp>
      <p:grpSp>
        <p:nvGrpSpPr>
          <p:cNvPr id="2" name="Group 5"/>
          <p:cNvGrpSpPr>
            <a:grpSpLocks/>
          </p:cNvGrpSpPr>
          <p:nvPr/>
        </p:nvGrpSpPr>
        <p:grpSpPr bwMode="auto">
          <a:xfrm>
            <a:off x="5003800" y="303610"/>
            <a:ext cx="3790950" cy="4722019"/>
            <a:chOff x="3152" y="255"/>
            <a:chExt cx="2388" cy="3966"/>
          </a:xfrm>
        </p:grpSpPr>
        <p:pic>
          <p:nvPicPr>
            <p:cNvPr id="22533" name="Picture 6"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22534" name="Text Box 7"/>
            <p:cNvSpPr txBox="1">
              <a:spLocks noChangeArrowheads="1"/>
            </p:cNvSpPr>
            <p:nvPr/>
          </p:nvSpPr>
          <p:spPr bwMode="auto">
            <a:xfrm>
              <a:off x="3470" y="255"/>
              <a:ext cx="1835" cy="3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69D830F-2C6A-44E5-BD7A-AD0995791B69}"/>
              </a:ext>
            </a:extLst>
          </p:cNvPr>
          <p:cNvSpPr>
            <a:spLocks noGrp="1"/>
          </p:cNvSpPr>
          <p:nvPr>
            <p:ph type="title"/>
          </p:nvPr>
        </p:nvSpPr>
        <p:spPr/>
        <p:txBody>
          <a:bodyPr/>
          <a:lstStyle/>
          <a:p>
            <a:r>
              <a:rPr lang="el-GR" dirty="0"/>
              <a:t>Ορισμός Φυσιολογίας</a:t>
            </a:r>
          </a:p>
        </p:txBody>
      </p:sp>
      <p:sp>
        <p:nvSpPr>
          <p:cNvPr id="3" name="Θέση περιεχομένου 2">
            <a:extLst>
              <a:ext uri="{FF2B5EF4-FFF2-40B4-BE49-F238E27FC236}">
                <a16:creationId xmlns="" xmlns:a16="http://schemas.microsoft.com/office/drawing/2014/main" id="{46FDB56E-468D-4486-92BF-0C8333D79BFA}"/>
              </a:ext>
            </a:extLst>
          </p:cNvPr>
          <p:cNvSpPr>
            <a:spLocks noGrp="1"/>
          </p:cNvSpPr>
          <p:nvPr>
            <p:ph idx="1"/>
          </p:nvPr>
        </p:nvSpPr>
        <p:spPr/>
        <p:txBody>
          <a:body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l-GR" sz="2400" b="0" i="0" u="none" strike="noStrike" kern="1200" cap="none" spc="0" normalizeH="0" baseline="0" noProof="0" dirty="0">
                <a:ln>
                  <a:noFill/>
                </a:ln>
                <a:solidFill>
                  <a:srgbClr val="292934"/>
                </a:solidFill>
                <a:effectLst/>
                <a:uLnTx/>
                <a:uFillTx/>
                <a:latin typeface="Arial"/>
                <a:ea typeface="+mn-ea"/>
                <a:cs typeface="+mn-cs"/>
              </a:rPr>
              <a:t>Η επιστήμη η οποία μελετά την λειτουργία των οργανισμών  </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el-GR" sz="2400" b="0" i="0" u="none" strike="noStrike" kern="1200" cap="none" spc="0" normalizeH="0" baseline="0" noProof="0" dirty="0">
              <a:ln>
                <a:noFill/>
              </a:ln>
              <a:solidFill>
                <a:srgbClr val="292934"/>
              </a:solidFill>
              <a:effectLst/>
              <a:uLnTx/>
              <a:uFillTx/>
              <a:latin typeface="Arial"/>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l-GR" sz="2400" b="0" i="0" u="none" strike="noStrike" kern="1200" cap="none" spc="0" normalizeH="0" baseline="0" noProof="0" dirty="0">
                <a:ln>
                  <a:noFill/>
                </a:ln>
                <a:solidFill>
                  <a:srgbClr val="292934"/>
                </a:solidFill>
                <a:effectLst/>
                <a:uLnTx/>
                <a:uFillTx/>
                <a:latin typeface="Arial"/>
                <a:ea typeface="+mn-ea"/>
                <a:cs typeface="+mn-cs"/>
              </a:rPr>
              <a:t> Προσπαθεί να εξηγήσει τα φυσικά και χημικά φαινόμενα τα οποία είναι υπεύθυνα για την γέννηση, την ανάπτυξη και την πρόοδο της ζωής</a:t>
            </a:r>
            <a:endParaRPr lang="el-GR" dirty="0"/>
          </a:p>
        </p:txBody>
      </p:sp>
    </p:spTree>
    <p:extLst>
      <p:ext uri="{BB962C8B-B14F-4D97-AF65-F5344CB8AC3E}">
        <p14:creationId xmlns="" xmlns:p14="http://schemas.microsoft.com/office/powerpoint/2010/main" val="303678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7395" name="Rectangle 3"/>
          <p:cNvSpPr>
            <a:spLocks noChangeArrowheads="1"/>
          </p:cNvSpPr>
          <p:nvPr/>
        </p:nvSpPr>
        <p:spPr bwMode="auto">
          <a:xfrm>
            <a:off x="1" y="145256"/>
            <a:ext cx="4824413" cy="5632311"/>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Ο πυρήνας: </a:t>
            </a:r>
          </a:p>
          <a:p>
            <a:pPr>
              <a:defRPr/>
            </a:pPr>
            <a:r>
              <a:rPr lang="el-GR" sz="2400" b="1">
                <a:effectLst>
                  <a:outerShdw blurRad="38100" dist="38100" dir="2700000" algn="tl">
                    <a:srgbClr val="C0C0C0"/>
                  </a:outerShdw>
                </a:effectLst>
                <a:latin typeface="Times New Roman" pitchFamily="18" charset="0"/>
              </a:rPr>
              <a:t>Είναι το κέντρο ελέγχου του κυττάρου</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Αφορίζεται σαφώς από το κυτταρόπλασμα με την πυρηνική μεμβράνη. </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Στον πυρήνα βρίσκονται τα χρωμοσώματα, τα οποία αποτελούνται από αναδιπλωμένες έλικες DNA και βασικές πρωτεΐνες, τις ιστόνες, στις οποίες οφείλεται η αναδίπλωση του DNA. </a:t>
            </a: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5"/>
          <p:cNvGrpSpPr>
            <a:grpSpLocks/>
          </p:cNvGrpSpPr>
          <p:nvPr/>
        </p:nvGrpSpPr>
        <p:grpSpPr bwMode="auto">
          <a:xfrm>
            <a:off x="5003800" y="303610"/>
            <a:ext cx="3790950" cy="4722019"/>
            <a:chOff x="3152" y="255"/>
            <a:chExt cx="2388" cy="3966"/>
          </a:xfrm>
        </p:grpSpPr>
        <p:pic>
          <p:nvPicPr>
            <p:cNvPr id="32773" name="Picture 6"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32774" name="Text Box 7"/>
            <p:cNvSpPr txBox="1">
              <a:spLocks noChangeArrowheads="1"/>
            </p:cNvSpPr>
            <p:nvPr/>
          </p:nvSpPr>
          <p:spPr bwMode="auto">
            <a:xfrm>
              <a:off x="3470" y="255"/>
              <a:ext cx="1835" cy="3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35171" name="Rectangle 3"/>
          <p:cNvSpPr>
            <a:spLocks noChangeArrowheads="1"/>
          </p:cNvSpPr>
          <p:nvPr/>
        </p:nvSpPr>
        <p:spPr bwMode="auto">
          <a:xfrm>
            <a:off x="217487" y="205978"/>
            <a:ext cx="8602663" cy="6001643"/>
          </a:xfrm>
          <a:prstGeom prst="rect">
            <a:avLst/>
          </a:prstGeom>
          <a:noFill/>
          <a:ln w="9525">
            <a:noFill/>
            <a:miter lim="800000"/>
            <a:headEnd/>
            <a:tailEnd/>
          </a:ln>
          <a:effectLst/>
        </p:spPr>
        <p:txBody>
          <a:bodyPr wrap="square">
            <a:spAutoFit/>
          </a:bodyPr>
          <a:lstStyle/>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β) Η πυρηνική μεμβράνη:</a:t>
            </a:r>
          </a:p>
          <a:p>
            <a:pPr>
              <a:defRPr/>
            </a:pPr>
            <a:r>
              <a:rPr lang="el-GR" sz="2400" b="1" dirty="0">
                <a:effectLst>
                  <a:outerShdw blurRad="38100" dist="38100" dir="2700000" algn="tl">
                    <a:srgbClr val="C0C0C0"/>
                  </a:outerShdw>
                </a:effectLst>
                <a:latin typeface="Times New Roman" pitchFamily="18" charset="0"/>
              </a:rPr>
              <a:t>Είναι δύο μεμβράνες που η μία περιβάλλει την άλλη αφήνοντας έναν ευρύ χώρο μεταξύ τους </a:t>
            </a:r>
          </a:p>
          <a:p>
            <a:pPr>
              <a:defRPr/>
            </a:pPr>
            <a:r>
              <a:rPr lang="el-GR" sz="2400" b="1" dirty="0">
                <a:effectLst>
                  <a:outerShdw blurRad="38100" dist="38100" dir="2700000" algn="tl">
                    <a:srgbClr val="C0C0C0"/>
                  </a:outerShdw>
                </a:effectLst>
                <a:latin typeface="Times New Roman" pitchFamily="18" charset="0"/>
              </a:rPr>
              <a:t>Η εξωτερική είναι διάσπαρτη από </a:t>
            </a:r>
            <a:r>
              <a:rPr lang="el-GR" sz="2400" b="1" dirty="0" err="1">
                <a:effectLst>
                  <a:outerShdw blurRad="38100" dist="38100" dir="2700000" algn="tl">
                    <a:srgbClr val="C0C0C0"/>
                  </a:outerShdw>
                </a:effectLst>
                <a:latin typeface="Times New Roman" pitchFamily="18" charset="0"/>
              </a:rPr>
              <a:t>ριβοσώματα</a:t>
            </a:r>
            <a:r>
              <a:rPr lang="el-GR" sz="2400" b="1" dirty="0">
                <a:effectLst>
                  <a:outerShdw blurRad="38100" dist="38100" dir="2700000" algn="tl">
                    <a:srgbClr val="C0C0C0"/>
                  </a:outerShdw>
                </a:effectLst>
                <a:latin typeface="Times New Roman" pitchFamily="18" charset="0"/>
              </a:rPr>
              <a:t> </a:t>
            </a:r>
          </a:p>
          <a:p>
            <a:pPr>
              <a:defRPr/>
            </a:pPr>
            <a:r>
              <a:rPr lang="el-GR" sz="2400" b="1" dirty="0">
                <a:effectLst>
                  <a:outerShdw blurRad="38100" dist="38100" dir="2700000" algn="tl">
                    <a:srgbClr val="C0C0C0"/>
                  </a:outerShdw>
                </a:effectLst>
                <a:latin typeface="Times New Roman" pitchFamily="18" charset="0"/>
              </a:rPr>
              <a:t>Η εσωτερική είναι ομαλή </a:t>
            </a:r>
          </a:p>
          <a:p>
            <a:pPr>
              <a:defRPr/>
            </a:pPr>
            <a:r>
              <a:rPr lang="el-GR" sz="2400" b="1" dirty="0">
                <a:effectLst>
                  <a:outerShdw blurRad="38100" dist="38100" dir="2700000" algn="tl">
                    <a:srgbClr val="C0C0C0"/>
                  </a:outerShdw>
                </a:effectLst>
                <a:latin typeface="Times New Roman" pitchFamily="18" charset="0"/>
              </a:rPr>
              <a:t>Η δομή είναι ίδια με της κυτταρικής μεμβράνης</a:t>
            </a:r>
          </a:p>
          <a:p>
            <a:pPr>
              <a:defRPr/>
            </a:pPr>
            <a:r>
              <a:rPr lang="el-GR" sz="2400" b="1" dirty="0">
                <a:effectLst>
                  <a:outerShdw blurRad="38100" dist="38100" dir="2700000" algn="tl">
                    <a:srgbClr val="C0C0C0"/>
                  </a:outerShdw>
                </a:effectLst>
                <a:latin typeface="Times New Roman" pitchFamily="18" charset="0"/>
              </a:rPr>
              <a:t>Στα σημεία όπου οι δύο μεμβράνες συγχωνεύονται δημιουργούνται πόροι μέσω των οποίων μπορούν να διακινηθούν ουσίες από και προς το κυτταρόπλασμα </a:t>
            </a:r>
            <a:endParaRPr lang="en-US" sz="2400" b="1" dirty="0">
              <a:effectLst>
                <a:outerShdw blurRad="38100" dist="38100" dir="2700000" algn="tl">
                  <a:srgbClr val="C0C0C0"/>
                </a:outerShdw>
              </a:effectLst>
              <a:latin typeface="Times New Roman" pitchFamily="18" charset="0"/>
            </a:endParaRPr>
          </a:p>
        </p:txBody>
      </p:sp>
      <p:grpSp>
        <p:nvGrpSpPr>
          <p:cNvPr id="2" name="Group 7"/>
          <p:cNvGrpSpPr>
            <a:grpSpLocks/>
          </p:cNvGrpSpPr>
          <p:nvPr/>
        </p:nvGrpSpPr>
        <p:grpSpPr bwMode="auto">
          <a:xfrm>
            <a:off x="4860032" y="249492"/>
            <a:ext cx="3954454" cy="1997846"/>
            <a:chOff x="2562" y="1752"/>
            <a:chExt cx="3541" cy="2580"/>
          </a:xfrm>
        </p:grpSpPr>
        <p:pic>
          <p:nvPicPr>
            <p:cNvPr id="13317" name="Picture 5"/>
            <p:cNvPicPr>
              <a:picLocks noChangeAspect="1" noChangeArrowheads="1"/>
            </p:cNvPicPr>
            <p:nvPr/>
          </p:nvPicPr>
          <p:blipFill>
            <a:blip r:embed="rId2" cstate="print"/>
            <a:srcRect/>
            <a:stretch>
              <a:fillRect/>
            </a:stretch>
          </p:blipFill>
          <p:spPr bwMode="auto">
            <a:xfrm>
              <a:off x="2562" y="1752"/>
              <a:ext cx="3061" cy="2441"/>
            </a:xfrm>
            <a:prstGeom prst="rect">
              <a:avLst/>
            </a:prstGeom>
            <a:noFill/>
            <a:ln w="9525">
              <a:noFill/>
              <a:miter lim="800000"/>
              <a:headEnd/>
              <a:tailEnd/>
            </a:ln>
          </p:spPr>
        </p:pic>
        <p:sp>
          <p:nvSpPr>
            <p:cNvPr id="13318" name="Text Box 6"/>
            <p:cNvSpPr txBox="1">
              <a:spLocks noChangeArrowheads="1"/>
            </p:cNvSpPr>
            <p:nvPr/>
          </p:nvSpPr>
          <p:spPr bwMode="auto">
            <a:xfrm>
              <a:off x="4377" y="3974"/>
              <a:ext cx="1726" cy="35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303610"/>
            <a:ext cx="8820150" cy="5632848"/>
            <a:chOff x="0" y="255"/>
            <a:chExt cx="5556" cy="4731"/>
          </a:xfrm>
        </p:grpSpPr>
        <p:sp>
          <p:nvSpPr>
            <p:cNvPr id="188419" name="Rectangle 3"/>
            <p:cNvSpPr>
              <a:spLocks noChangeArrowheads="1"/>
            </p:cNvSpPr>
            <p:nvPr/>
          </p:nvSpPr>
          <p:spPr bwMode="auto">
            <a:xfrm>
              <a:off x="0" y="255"/>
              <a:ext cx="5556" cy="4731"/>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Πυρηνίσκοι ή πυρήνια</a:t>
              </a:r>
            </a:p>
            <a:p>
              <a:pPr>
                <a:defRPr/>
              </a:pPr>
              <a:r>
                <a:rPr lang="el-GR" sz="2400" b="1">
                  <a:effectLst>
                    <a:outerShdw blurRad="38100" dist="38100" dir="2700000" algn="tl">
                      <a:srgbClr val="C0C0C0"/>
                    </a:outerShdw>
                  </a:effectLst>
                  <a:latin typeface="Times New Roman" pitchFamily="18" charset="0"/>
                </a:rPr>
                <a:t>Βρίσκονται μέσα στον πυρήνα ένας ή περισσότεροι</a:t>
              </a:r>
            </a:p>
            <a:p>
              <a:pPr>
                <a:defRPr/>
              </a:pPr>
              <a:r>
                <a:rPr lang="el-GR" sz="2400" b="1">
                  <a:effectLst>
                    <a:outerShdw blurRad="38100" dist="38100" dir="2700000" algn="tl">
                      <a:srgbClr val="C0C0C0"/>
                    </a:outerShdw>
                  </a:effectLst>
                  <a:latin typeface="Times New Roman" pitchFamily="18" charset="0"/>
                </a:rPr>
                <a:t>Είναι πρωτεϊνικά μορφώματα που περιέχουν ριβονουκλεϊκό οξύ (RNA)</a:t>
              </a:r>
            </a:p>
            <a:p>
              <a:pPr>
                <a:defRPr/>
              </a:pPr>
              <a:r>
                <a:rPr lang="el-GR" sz="2400" b="1">
                  <a:effectLst>
                    <a:outerShdw blurRad="38100" dist="38100" dir="2700000" algn="tl">
                      <a:srgbClr val="C0C0C0"/>
                    </a:outerShdw>
                  </a:effectLst>
                  <a:latin typeface="Times New Roman" pitchFamily="18" charset="0"/>
                </a:rPr>
                <a:t>Τα γονίδια ενός συγκεκριμένου ζεύγους χρωμοσωμάτων συνθέτουν το RNA και το αποθηκεύουν στο πυρήνιο</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Το RNA αυτό στη συνέχεια συμπυκνώνεται και σχηματίζει τα κοκκιώδη ριβοσώματα, τα οποία με τη σειρά τους μεταναστεύουν περνώντας μέσα από τους πόρους της πυρηνικής μεμβράνης στο κυτταρόπλασμα</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Εκεί προσκολλώνται στο ενδοπλασματικό δίκτυο και παίζουν ουσιώδη ρόλο στο σχηματισμό των πρωτεϊνών</a:t>
              </a:r>
            </a:p>
            <a:p>
              <a:pPr>
                <a:defRPr/>
              </a:pPr>
              <a:endParaRPr lang="en-US" sz="2400" b="1">
                <a:effectLst>
                  <a:outerShdw blurRad="38100" dist="38100" dir="2700000" algn="tl">
                    <a:srgbClr val="C0C0C0"/>
                  </a:outerShdw>
                </a:effectLst>
                <a:latin typeface="Times New Roman" pitchFamily="18" charset="0"/>
              </a:endParaRPr>
            </a:p>
          </p:txBody>
        </p:sp>
        <p:sp>
          <p:nvSpPr>
            <p:cNvPr id="35844" name="Line 4"/>
            <p:cNvSpPr>
              <a:spLocks noChangeShapeType="1"/>
            </p:cNvSpPr>
            <p:nvPr/>
          </p:nvSpPr>
          <p:spPr bwMode="auto">
            <a:xfrm>
              <a:off x="2245" y="1661"/>
              <a:ext cx="0" cy="272"/>
            </a:xfrm>
            <a:prstGeom prst="line">
              <a:avLst/>
            </a:prstGeom>
            <a:noFill/>
            <a:ln w="28575">
              <a:solidFill>
                <a:schemeClr val="tx1"/>
              </a:solidFill>
              <a:round/>
              <a:headEnd/>
              <a:tailEnd type="triangle" w="med" len="med"/>
            </a:ln>
          </p:spPr>
          <p:txBody>
            <a:bodyPr/>
            <a:lstStyle/>
            <a:p>
              <a:endParaRPr lang="el-GR"/>
            </a:p>
          </p:txBody>
        </p:sp>
        <p:sp>
          <p:nvSpPr>
            <p:cNvPr id="35845" name="Line 6"/>
            <p:cNvSpPr>
              <a:spLocks noChangeShapeType="1"/>
            </p:cNvSpPr>
            <p:nvPr/>
          </p:nvSpPr>
          <p:spPr bwMode="auto">
            <a:xfrm>
              <a:off x="2245" y="2614"/>
              <a:ext cx="0" cy="317"/>
            </a:xfrm>
            <a:prstGeom prst="line">
              <a:avLst/>
            </a:prstGeom>
            <a:noFill/>
            <a:ln w="28575">
              <a:solidFill>
                <a:schemeClr val="tx1"/>
              </a:solidFill>
              <a:round/>
              <a:headEnd/>
              <a:tailEnd type="triangle" w="med" len="med"/>
            </a:ln>
          </p:spPr>
          <p:txBody>
            <a:bodyPr/>
            <a:lstStyle/>
            <a:p>
              <a:endParaRPr lang="el-G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67939" name="Rectangle 3"/>
          <p:cNvSpPr>
            <a:spLocks noChangeArrowheads="1"/>
          </p:cNvSpPr>
          <p:nvPr/>
        </p:nvSpPr>
        <p:spPr bwMode="auto">
          <a:xfrm>
            <a:off x="1" y="145256"/>
            <a:ext cx="8532813" cy="1938992"/>
          </a:xfrm>
          <a:prstGeom prst="rect">
            <a:avLst/>
          </a:prstGeom>
          <a:noFill/>
          <a:ln w="9525">
            <a:noFill/>
            <a:miter lim="800000"/>
            <a:headEnd/>
            <a:tailEnd/>
          </a:ln>
          <a:effectLst/>
        </p:spPr>
        <p:txBody>
          <a:bodyPr>
            <a:spAutoFit/>
          </a:bodyPr>
          <a:lstStyle/>
          <a:p>
            <a:pPr marL="342900" indent="-342900">
              <a:defRPr/>
            </a:pPr>
            <a:r>
              <a:rPr lang="el-GR" sz="2400" b="1" dirty="0">
                <a:effectLst>
                  <a:outerShdw blurRad="38100" dist="38100" dir="2700000" algn="tl">
                    <a:srgbClr val="C0C0C0"/>
                  </a:outerShdw>
                </a:effectLst>
                <a:latin typeface="Times New Roman" pitchFamily="18" charset="0"/>
              </a:rPr>
              <a:t>γ) </a:t>
            </a:r>
            <a:r>
              <a:rPr lang="el-GR" sz="2400" b="1" u="sng" dirty="0">
                <a:effectLst>
                  <a:outerShdw blurRad="38100" dist="38100" dir="2700000" algn="tl">
                    <a:srgbClr val="C0C0C0"/>
                  </a:outerShdw>
                </a:effectLst>
                <a:latin typeface="Times New Roman" pitchFamily="18" charset="0"/>
              </a:rPr>
              <a:t>Το </a:t>
            </a:r>
            <a:r>
              <a:rPr lang="el-GR" sz="2400" b="1" u="sng" dirty="0" err="1">
                <a:effectLst>
                  <a:outerShdw blurRad="38100" dist="38100" dir="2700000" algn="tl">
                    <a:srgbClr val="C0C0C0"/>
                  </a:outerShdw>
                </a:effectLst>
                <a:latin typeface="Times New Roman" pitchFamily="18" charset="0"/>
              </a:rPr>
              <a:t>ενδοπλασματικό</a:t>
            </a:r>
            <a:r>
              <a:rPr lang="el-GR" sz="2400" b="1" u="sng" dirty="0">
                <a:effectLst>
                  <a:outerShdw blurRad="38100" dist="38100" dir="2700000" algn="tl">
                    <a:srgbClr val="C0C0C0"/>
                  </a:outerShdw>
                </a:effectLst>
                <a:latin typeface="Times New Roman" pitchFamily="18" charset="0"/>
              </a:rPr>
              <a:t> δίκτυο</a:t>
            </a:r>
            <a:r>
              <a:rPr lang="el-GR" sz="2400" b="1" dirty="0">
                <a:effectLst>
                  <a:outerShdw blurRad="38100" dist="38100" dir="2700000" algn="tl">
                    <a:srgbClr val="C0C0C0"/>
                  </a:outerShdw>
                </a:effectLst>
                <a:latin typeface="Times New Roman" pitchFamily="18" charset="0"/>
              </a:rPr>
              <a:t>. </a:t>
            </a:r>
          </a:p>
          <a:p>
            <a:pPr marL="342900" indent="-342900">
              <a:defRPr/>
            </a:pPr>
            <a:r>
              <a:rPr lang="el-GR" sz="2400" b="1" dirty="0">
                <a:effectLst>
                  <a:outerShdw blurRad="38100" dist="38100" dir="2700000" algn="tl">
                    <a:srgbClr val="C0C0C0"/>
                  </a:outerShdw>
                </a:effectLst>
                <a:latin typeface="Times New Roman" pitchFamily="18" charset="0"/>
              </a:rPr>
              <a:t>Πρόκειται για ένα συνεχές δίκτυο σωληνοειδών και επίπεδων </a:t>
            </a:r>
          </a:p>
          <a:p>
            <a:pPr marL="342900" indent="-342900">
              <a:defRPr/>
            </a:pPr>
            <a:r>
              <a:rPr lang="el-GR" sz="2400" b="1" dirty="0">
                <a:effectLst>
                  <a:outerShdw blurRad="38100" dist="38100" dir="2700000" algn="tl">
                    <a:srgbClr val="C0C0C0"/>
                  </a:outerShdw>
                </a:effectLst>
                <a:latin typeface="Times New Roman" pitchFamily="18" charset="0"/>
              </a:rPr>
              <a:t>κυστικών σχηματισμών, που αποτελείται από διπλές </a:t>
            </a:r>
          </a:p>
          <a:p>
            <a:pPr marL="342900" indent="-342900">
              <a:defRPr/>
            </a:pPr>
            <a:r>
              <a:rPr lang="el-GR" sz="2400" b="1" dirty="0" err="1">
                <a:effectLst>
                  <a:outerShdw blurRad="38100" dist="38100" dir="2700000" algn="tl">
                    <a:srgbClr val="C0C0C0"/>
                  </a:outerShdw>
                </a:effectLst>
                <a:latin typeface="Times New Roman" pitchFamily="18" charset="0"/>
              </a:rPr>
              <a:t>λιποειδικές</a:t>
            </a:r>
            <a:r>
              <a:rPr lang="el-GR" sz="2400" b="1" dirty="0">
                <a:effectLst>
                  <a:outerShdw blurRad="38100" dist="38100" dir="2700000" algn="tl">
                    <a:srgbClr val="C0C0C0"/>
                  </a:outerShdw>
                </a:effectLst>
                <a:latin typeface="Times New Roman" pitchFamily="18" charset="0"/>
              </a:rPr>
              <a:t> πρωτεϊνικές μεμβράνες και βρίσκονται μέσα στο </a:t>
            </a:r>
          </a:p>
          <a:p>
            <a:pPr marL="342900" indent="-342900">
              <a:defRPr/>
            </a:pPr>
            <a:r>
              <a:rPr lang="el-GR" sz="2400" b="1" dirty="0">
                <a:effectLst>
                  <a:outerShdw blurRad="38100" dist="38100" dir="2700000" algn="tl">
                    <a:srgbClr val="C0C0C0"/>
                  </a:outerShdw>
                </a:effectLst>
                <a:latin typeface="Times New Roman" pitchFamily="18" charset="0"/>
              </a:rPr>
              <a:t>κυτταρόπλασμα</a:t>
            </a:r>
          </a:p>
        </p:txBody>
      </p:sp>
      <p:grpSp>
        <p:nvGrpSpPr>
          <p:cNvPr id="2" name="Group 4"/>
          <p:cNvGrpSpPr>
            <a:grpSpLocks/>
          </p:cNvGrpSpPr>
          <p:nvPr/>
        </p:nvGrpSpPr>
        <p:grpSpPr bwMode="auto">
          <a:xfrm>
            <a:off x="1042989" y="1762126"/>
            <a:ext cx="6408737" cy="3165872"/>
            <a:chOff x="703" y="1661"/>
            <a:chExt cx="4037" cy="2659"/>
          </a:xfrm>
        </p:grpSpPr>
        <p:pic>
          <p:nvPicPr>
            <p:cNvPr id="14341" name="Picture 5" descr="ενδοπλασματικό δίκτυο Guyton"/>
            <p:cNvPicPr>
              <a:picLocks noChangeAspect="1" noChangeArrowheads="1"/>
            </p:cNvPicPr>
            <p:nvPr/>
          </p:nvPicPr>
          <p:blipFill>
            <a:blip r:embed="rId2" cstate="print"/>
            <a:srcRect/>
            <a:stretch>
              <a:fillRect/>
            </a:stretch>
          </p:blipFill>
          <p:spPr bwMode="auto">
            <a:xfrm>
              <a:off x="703" y="1661"/>
              <a:ext cx="4037" cy="2659"/>
            </a:xfrm>
            <a:prstGeom prst="rect">
              <a:avLst/>
            </a:prstGeom>
            <a:noFill/>
            <a:ln w="9525">
              <a:noFill/>
              <a:miter lim="800000"/>
              <a:headEnd/>
              <a:tailEnd/>
            </a:ln>
          </p:spPr>
        </p:pic>
        <p:sp>
          <p:nvSpPr>
            <p:cNvPr id="14342" name="Text Box 6"/>
            <p:cNvSpPr txBox="1">
              <a:spLocks noChangeArrowheads="1"/>
            </p:cNvSpPr>
            <p:nvPr/>
          </p:nvSpPr>
          <p:spPr bwMode="auto">
            <a:xfrm>
              <a:off x="793" y="4065"/>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68963" name="Rectangle 3"/>
          <p:cNvSpPr>
            <a:spLocks noChangeArrowheads="1"/>
          </p:cNvSpPr>
          <p:nvPr/>
        </p:nvSpPr>
        <p:spPr bwMode="auto">
          <a:xfrm>
            <a:off x="159544" y="421896"/>
            <a:ext cx="8532812" cy="2677656"/>
          </a:xfrm>
          <a:prstGeom prst="rect">
            <a:avLst/>
          </a:prstGeom>
          <a:noFill/>
          <a:ln w="9525">
            <a:noFill/>
            <a:miter lim="800000"/>
            <a:headEnd/>
            <a:tailEnd/>
          </a:ln>
          <a:effectLst/>
        </p:spPr>
        <p:txBody>
          <a:bodyPr>
            <a:spAutoFit/>
          </a:bodyPr>
          <a:lstStyle/>
          <a:p>
            <a:pPr marL="342900" indent="-342900">
              <a:defRPr/>
            </a:pPr>
            <a:r>
              <a:rPr lang="el-GR" sz="2400" b="1" u="sng">
                <a:effectLst>
                  <a:outerShdw blurRad="38100" dist="38100" dir="2700000" algn="tl">
                    <a:srgbClr val="C0C0C0"/>
                  </a:outerShdw>
                </a:effectLst>
                <a:latin typeface="Times New Roman" pitchFamily="18" charset="0"/>
              </a:rPr>
              <a:t>Το ενδοπλασματικό δίκτυο - λειτουργίες </a:t>
            </a:r>
          </a:p>
          <a:p>
            <a:pPr marL="342900" indent="-342900">
              <a:defRPr/>
            </a:pPr>
            <a:r>
              <a:rPr lang="el-GR" sz="2400" b="1">
                <a:effectLst>
                  <a:outerShdw blurRad="38100" dist="38100" dir="2700000" algn="tl">
                    <a:srgbClr val="C0C0C0"/>
                  </a:outerShdw>
                </a:effectLst>
                <a:latin typeface="Times New Roman" pitchFamily="18" charset="0"/>
              </a:rPr>
              <a:t>Οι ουσίες που σχηματίζονται σε διάφορα μέρη του κυττάρου </a:t>
            </a:r>
            <a:endParaRPr lang="en-US" sz="2400" b="1">
              <a:effectLst>
                <a:outerShdw blurRad="38100" dist="38100" dir="2700000" algn="tl">
                  <a:srgbClr val="C0C0C0"/>
                </a:outerShdw>
              </a:effectLst>
              <a:latin typeface="Times New Roman" pitchFamily="18" charset="0"/>
            </a:endParaRPr>
          </a:p>
          <a:p>
            <a:pPr marL="342900" indent="-342900">
              <a:defRPr/>
            </a:pPr>
            <a:r>
              <a:rPr lang="el-GR" sz="2400" b="1">
                <a:effectLst>
                  <a:outerShdw blurRad="38100" dist="38100" dir="2700000" algn="tl">
                    <a:srgbClr val="C0C0C0"/>
                  </a:outerShdw>
                </a:effectLst>
                <a:latin typeface="Times New Roman" pitchFamily="18" charset="0"/>
              </a:rPr>
              <a:t>μπαίνουν στους χώρους του ενδοπλασματικού δικτύου και από </a:t>
            </a:r>
          </a:p>
          <a:p>
            <a:pPr marL="342900" indent="-342900">
              <a:defRPr/>
            </a:pPr>
            <a:r>
              <a:rPr lang="el-GR" sz="2400" b="1">
                <a:effectLst>
                  <a:outerShdw blurRad="38100" dist="38100" dir="2700000" algn="tl">
                    <a:srgbClr val="C0C0C0"/>
                  </a:outerShdw>
                </a:effectLst>
                <a:latin typeface="Times New Roman" pitchFamily="18" charset="0"/>
              </a:rPr>
              <a:t>εκεί μεταφέρονται σε άλλα σημεία του κυττάρου.</a:t>
            </a:r>
          </a:p>
          <a:p>
            <a:pPr marL="342900" indent="-342900">
              <a:defRPr/>
            </a:pPr>
            <a:r>
              <a:rPr lang="el-GR" sz="2400" b="1">
                <a:effectLst>
                  <a:outerShdw blurRad="38100" dist="38100" dir="2700000" algn="tl">
                    <a:srgbClr val="C0C0C0"/>
                  </a:outerShdw>
                </a:effectLst>
                <a:latin typeface="Times New Roman" pitchFamily="18" charset="0"/>
              </a:rPr>
              <a:t>Επίσης, η μεγάλη επιφάνεια του δικτύου, καθώς και τα πολλά </a:t>
            </a:r>
          </a:p>
          <a:p>
            <a:pPr marL="342900" indent="-342900">
              <a:defRPr/>
            </a:pPr>
            <a:r>
              <a:rPr lang="el-GR" sz="2400" b="1">
                <a:effectLst>
                  <a:outerShdw blurRad="38100" dist="38100" dir="2700000" algn="tl">
                    <a:srgbClr val="C0C0C0"/>
                  </a:outerShdw>
                </a:effectLst>
                <a:latin typeface="Times New Roman" pitchFamily="18" charset="0"/>
              </a:rPr>
              <a:t>ενζυμικά του συστήματα, προμηθεύουν το μηχανικό εξοπλισμό </a:t>
            </a:r>
          </a:p>
          <a:p>
            <a:pPr marL="342900" indent="-342900">
              <a:defRPr/>
            </a:pPr>
            <a:r>
              <a:rPr lang="el-GR" sz="2400" b="1">
                <a:effectLst>
                  <a:outerShdw blurRad="38100" dist="38100" dir="2700000" algn="tl">
                    <a:srgbClr val="C0C0C0"/>
                  </a:outerShdw>
                </a:effectLst>
                <a:latin typeface="Times New Roman" pitchFamily="18" charset="0"/>
              </a:rPr>
              <a:t>για μεγάλο μέρος των μεταβολικών λειτουργιών του κυττάρου.</a:t>
            </a:r>
            <a:r>
              <a:rPr lang="el-GR" sz="2400" b="1">
                <a:solidFill>
                  <a:srgbClr val="FFFF00"/>
                </a:solidFill>
                <a:effectLst>
                  <a:outerShdw blurRad="38100" dist="38100" dir="2700000" algn="tl">
                    <a:srgbClr val="C0C0C0"/>
                  </a:outerShdw>
                </a:effectLst>
                <a:latin typeface="Times New Roman" pitchFamily="18" charset="0"/>
              </a:rPr>
              <a:t> </a:t>
            </a:r>
            <a:endParaRPr lang="en-US"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699792" y="2571750"/>
            <a:ext cx="3779017" cy="2571750"/>
            <a:chOff x="1565" y="1616"/>
            <a:chExt cx="2564" cy="2406"/>
          </a:xfrm>
        </p:grpSpPr>
        <p:pic>
          <p:nvPicPr>
            <p:cNvPr id="15365" name="Picture 5"/>
            <p:cNvPicPr>
              <a:picLocks noChangeAspect="1" noChangeArrowheads="1"/>
            </p:cNvPicPr>
            <p:nvPr/>
          </p:nvPicPr>
          <p:blipFill>
            <a:blip r:embed="rId2" cstate="print"/>
            <a:srcRect/>
            <a:stretch>
              <a:fillRect/>
            </a:stretch>
          </p:blipFill>
          <p:spPr bwMode="auto">
            <a:xfrm>
              <a:off x="1565" y="1616"/>
              <a:ext cx="2538" cy="2406"/>
            </a:xfrm>
            <a:prstGeom prst="rect">
              <a:avLst/>
            </a:prstGeom>
            <a:noFill/>
            <a:ln w="9525">
              <a:noFill/>
              <a:miter lim="800000"/>
              <a:headEnd/>
              <a:tailEnd/>
            </a:ln>
          </p:spPr>
        </p:pic>
        <p:sp>
          <p:nvSpPr>
            <p:cNvPr id="15366" name="Text Box 6"/>
            <p:cNvSpPr txBox="1">
              <a:spLocks noChangeArrowheads="1"/>
            </p:cNvSpPr>
            <p:nvPr/>
          </p:nvSpPr>
          <p:spPr bwMode="auto">
            <a:xfrm>
              <a:off x="3016" y="1661"/>
              <a:ext cx="1113" cy="230"/>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3059" name="Rectangle 3"/>
          <p:cNvSpPr>
            <a:spLocks noChangeArrowheads="1"/>
          </p:cNvSpPr>
          <p:nvPr/>
        </p:nvSpPr>
        <p:spPr bwMode="auto">
          <a:xfrm>
            <a:off x="0" y="141685"/>
            <a:ext cx="8820150" cy="2308324"/>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Το αδρό ενδοπλασματικό δίκτυο:</a:t>
            </a:r>
          </a:p>
          <a:p>
            <a:pPr>
              <a:defRPr/>
            </a:pPr>
            <a:r>
              <a:rPr lang="el-GR" sz="2400" b="1">
                <a:effectLst>
                  <a:outerShdw blurRad="38100" dist="38100" dir="2700000" algn="tl">
                    <a:srgbClr val="C0C0C0"/>
                  </a:outerShdw>
                </a:effectLst>
                <a:latin typeface="Times New Roman" pitchFamily="18" charset="0"/>
              </a:rPr>
              <a:t>Στις εξωτερικές επιφάνειες πολλών τμημάτων του ενδοπλασματικού δικτύου βρίσκονται προσκολλημένα πολλά κοκκώδη σωματίδια, που ονομάζονται ριβοσώματα. Στις περιοχές αυτές το ενδοπλασματικό δίκτυο ονομάζεται αδρό ή τραχύ ή κοκκώδες. </a:t>
            </a: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411414" y="2031207"/>
            <a:ext cx="4029075" cy="2864644"/>
            <a:chOff x="1565" y="1616"/>
            <a:chExt cx="2538" cy="2406"/>
          </a:xfrm>
        </p:grpSpPr>
        <p:pic>
          <p:nvPicPr>
            <p:cNvPr id="17413" name="Picture 5"/>
            <p:cNvPicPr>
              <a:picLocks noChangeAspect="1" noChangeArrowheads="1"/>
            </p:cNvPicPr>
            <p:nvPr/>
          </p:nvPicPr>
          <p:blipFill>
            <a:blip r:embed="rId2" cstate="print"/>
            <a:srcRect/>
            <a:stretch>
              <a:fillRect/>
            </a:stretch>
          </p:blipFill>
          <p:spPr bwMode="auto">
            <a:xfrm>
              <a:off x="1565" y="1616"/>
              <a:ext cx="2538" cy="2406"/>
            </a:xfrm>
            <a:prstGeom prst="rect">
              <a:avLst/>
            </a:prstGeom>
            <a:noFill/>
            <a:ln w="9525">
              <a:noFill/>
              <a:miter lim="800000"/>
              <a:headEnd/>
              <a:tailEnd/>
            </a:ln>
          </p:spPr>
        </p:pic>
        <p:sp>
          <p:nvSpPr>
            <p:cNvPr id="17414" name="Text Box 6"/>
            <p:cNvSpPr txBox="1">
              <a:spLocks noChangeArrowheads="1"/>
            </p:cNvSpPr>
            <p:nvPr/>
          </p:nvSpPr>
          <p:spPr bwMode="auto">
            <a:xfrm>
              <a:off x="3016" y="1661"/>
              <a:ext cx="1033" cy="207"/>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1011" name="Rectangle 3"/>
          <p:cNvSpPr>
            <a:spLocks noChangeArrowheads="1"/>
          </p:cNvSpPr>
          <p:nvPr/>
        </p:nvSpPr>
        <p:spPr bwMode="auto">
          <a:xfrm>
            <a:off x="0" y="195263"/>
            <a:ext cx="8820150" cy="4524315"/>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Το λείο ενδοπλασματικό δίκτυο:</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Ένα μέρος του ενδοπλασματικού δικτύου δεν έχει προσκολλημένα ριβοσώματα. Το μέρος αυτό ονομάζεται μη κοκκώδες ή λείο ενδοπλασματικό δίκτυο. </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u="sng">
                <a:effectLst>
                  <a:outerShdw blurRad="38100" dist="38100" dir="2700000" algn="tl">
                    <a:srgbClr val="C0C0C0"/>
                  </a:outerShdw>
                </a:effectLst>
                <a:latin typeface="Times New Roman" pitchFamily="18" charset="0"/>
              </a:rPr>
              <a:t>Λειτουργίες του λείου ενδοπλασματικού δικτύου:</a:t>
            </a:r>
          </a:p>
          <a:p>
            <a:pPr>
              <a:defRPr/>
            </a:pPr>
            <a:r>
              <a:rPr lang="el-GR" sz="2400" b="1">
                <a:effectLst>
                  <a:outerShdw blurRad="38100" dist="38100" dir="2700000" algn="tl">
                    <a:srgbClr val="C0C0C0"/>
                  </a:outerShdw>
                </a:effectLst>
                <a:latin typeface="Times New Roman" pitchFamily="18" charset="0"/>
              </a:rPr>
              <a:t>Βιοσύνθεση λιποειδών</a:t>
            </a:r>
          </a:p>
          <a:p>
            <a:pPr>
              <a:defRPr/>
            </a:pPr>
            <a:r>
              <a:rPr lang="el-GR" sz="2400" b="1">
                <a:effectLst>
                  <a:outerShdw blurRad="38100" dist="38100" dir="2700000" algn="tl">
                    <a:srgbClr val="C0C0C0"/>
                  </a:outerShdw>
                </a:effectLst>
                <a:latin typeface="Times New Roman" pitchFamily="18" charset="0"/>
              </a:rPr>
              <a:t>Ενζυμικές αντιδράσεις του κυττάρου</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4083" name="Rectangle 3"/>
          <p:cNvSpPr>
            <a:spLocks noChangeArrowheads="1"/>
          </p:cNvSpPr>
          <p:nvPr/>
        </p:nvSpPr>
        <p:spPr bwMode="auto">
          <a:xfrm>
            <a:off x="0" y="0"/>
            <a:ext cx="8820150" cy="2677656"/>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δ) Συσκευή του Golgi. </a:t>
            </a:r>
          </a:p>
          <a:p>
            <a:pPr>
              <a:defRPr/>
            </a:pPr>
            <a:r>
              <a:rPr lang="el-GR" sz="2400" b="1">
                <a:effectLst>
                  <a:outerShdw blurRad="38100" dist="38100" dir="2700000" algn="tl">
                    <a:srgbClr val="C0C0C0"/>
                  </a:outerShdw>
                </a:effectLst>
                <a:latin typeface="Times New Roman" pitchFamily="18" charset="0"/>
              </a:rPr>
              <a:t>Αποτελεί σύμπλεγμα μεμβρανών</a:t>
            </a:r>
            <a:r>
              <a:rPr lang="en-US" sz="2400" b="1">
                <a:effectLst>
                  <a:outerShdw blurRad="38100" dist="38100" dir="2700000" algn="tl">
                    <a:srgbClr val="C0C0C0"/>
                  </a:outerShdw>
                </a:effectLst>
                <a:latin typeface="Times New Roman" pitchFamily="18" charset="0"/>
              </a:rPr>
              <a:t> </a:t>
            </a:r>
            <a:r>
              <a:rPr lang="el-GR" sz="2400" b="1">
                <a:effectLst>
                  <a:outerShdw blurRad="38100" dist="38100" dir="2700000" algn="tl">
                    <a:srgbClr val="C0C0C0"/>
                  </a:outerShdw>
                </a:effectLst>
                <a:latin typeface="Times New Roman" pitchFamily="18" charset="0"/>
              </a:rPr>
              <a:t>και βρίσκεται κοντά στον πυρήνα</a:t>
            </a:r>
          </a:p>
          <a:p>
            <a:pPr>
              <a:defRPr/>
            </a:pPr>
            <a:r>
              <a:rPr lang="el-GR" sz="2400" b="1">
                <a:effectLst>
                  <a:outerShdw blurRad="38100" dist="38100" dir="2700000" algn="tl">
                    <a:srgbClr val="C0C0C0"/>
                  </a:outerShdw>
                </a:effectLst>
                <a:latin typeface="Times New Roman" pitchFamily="18" charset="0"/>
              </a:rPr>
              <a:t>Λειτουργεί:</a:t>
            </a:r>
          </a:p>
          <a:p>
            <a:pPr>
              <a:buFontTx/>
              <a:buChar char="•"/>
              <a:defRPr/>
            </a:pPr>
            <a:r>
              <a:rPr lang="el-GR" sz="2400" b="1">
                <a:effectLst>
                  <a:outerShdw blurRad="38100" dist="38100" dir="2700000" algn="tl">
                    <a:srgbClr val="C0C0C0"/>
                  </a:outerShdw>
                </a:effectLst>
                <a:latin typeface="Times New Roman" pitchFamily="18" charset="0"/>
              </a:rPr>
              <a:t>ως εκκριτικό όργανο</a:t>
            </a:r>
          </a:p>
          <a:p>
            <a:pPr>
              <a:buFontTx/>
              <a:buChar char="•"/>
              <a:defRPr/>
            </a:pPr>
            <a:r>
              <a:rPr lang="el-GR" sz="2400" b="1">
                <a:effectLst>
                  <a:outerShdw blurRad="38100" dist="38100" dir="2700000" algn="tl">
                    <a:srgbClr val="C0C0C0"/>
                  </a:outerShdw>
                </a:effectLst>
                <a:latin typeface="Times New Roman" pitchFamily="18" charset="0"/>
              </a:rPr>
              <a:t>ως συνθετικό όργανο (συνθέτει υδατάνθρακες και σακχαριδικά πολυμερή)</a:t>
            </a:r>
          </a:p>
        </p:txBody>
      </p:sp>
      <p:grpSp>
        <p:nvGrpSpPr>
          <p:cNvPr id="2" name="Group 4"/>
          <p:cNvGrpSpPr>
            <a:grpSpLocks/>
          </p:cNvGrpSpPr>
          <p:nvPr/>
        </p:nvGrpSpPr>
        <p:grpSpPr bwMode="auto">
          <a:xfrm>
            <a:off x="1403350" y="2010966"/>
            <a:ext cx="5689600" cy="3193256"/>
            <a:chOff x="884" y="1525"/>
            <a:chExt cx="3584" cy="2682"/>
          </a:xfrm>
        </p:grpSpPr>
        <p:pic>
          <p:nvPicPr>
            <p:cNvPr id="19461" name="Picture 5"/>
            <p:cNvPicPr>
              <a:picLocks noChangeAspect="1" noChangeArrowheads="1"/>
            </p:cNvPicPr>
            <p:nvPr/>
          </p:nvPicPr>
          <p:blipFill>
            <a:blip r:embed="rId2" cstate="print"/>
            <a:srcRect/>
            <a:stretch>
              <a:fillRect/>
            </a:stretch>
          </p:blipFill>
          <p:spPr bwMode="auto">
            <a:xfrm>
              <a:off x="884" y="1525"/>
              <a:ext cx="3584" cy="2631"/>
            </a:xfrm>
            <a:prstGeom prst="rect">
              <a:avLst/>
            </a:prstGeom>
            <a:noFill/>
            <a:ln w="9525">
              <a:noFill/>
              <a:miter lim="800000"/>
              <a:headEnd/>
              <a:tailEnd/>
            </a:ln>
          </p:spPr>
        </p:pic>
        <p:sp>
          <p:nvSpPr>
            <p:cNvPr id="19462" name="Text Box 6"/>
            <p:cNvSpPr txBox="1">
              <a:spLocks noChangeArrowheads="1"/>
            </p:cNvSpPr>
            <p:nvPr/>
          </p:nvSpPr>
          <p:spPr bwMode="auto">
            <a:xfrm>
              <a:off x="3243" y="3974"/>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9443" name="Rectangle 3"/>
          <p:cNvSpPr>
            <a:spLocks noChangeArrowheads="1"/>
          </p:cNvSpPr>
          <p:nvPr/>
        </p:nvSpPr>
        <p:spPr bwMode="auto">
          <a:xfrm>
            <a:off x="0" y="0"/>
            <a:ext cx="8820150" cy="3785652"/>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Έχει στενή σχέση με το ενδοπλασματικό δίκτυο και λειτουργεί σε συνδυασμό με αυτό</a:t>
            </a:r>
          </a:p>
          <a:p>
            <a:pPr>
              <a:defRPr/>
            </a:pPr>
            <a:r>
              <a:rPr lang="el-GR" sz="2400" b="1">
                <a:effectLst>
                  <a:outerShdw blurRad="38100" dist="38100" dir="2700000" algn="tl">
                    <a:srgbClr val="C0C0C0"/>
                  </a:outerShdw>
                </a:effectLst>
                <a:latin typeface="Times New Roman" pitchFamily="18" charset="0"/>
              </a:rPr>
              <a:t>Από το ενδοπλασματικό δίκτυο μέσω μεταφορικών κυστιδίων οι ουσίες μεταφέρονται στη συσκευή του Golgi</a:t>
            </a:r>
          </a:p>
          <a:p>
            <a:pPr>
              <a:defRPr/>
            </a:pPr>
            <a:r>
              <a:rPr lang="el-GR" sz="2400" b="1">
                <a:effectLst>
                  <a:outerShdw blurRad="38100" dist="38100" dir="2700000" algn="tl">
                    <a:srgbClr val="C0C0C0"/>
                  </a:outerShdw>
                </a:effectLst>
                <a:latin typeface="Times New Roman" pitchFamily="18" charset="0"/>
              </a:rPr>
              <a:t>Στη συνέχεια υφίστανται επεξεργασία για να σχηματίσουν εκκριτικά κυστίδια, λυσοσώματα ή άλλα κυτταροπλασματικά συστατικά</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1403350" y="2010966"/>
            <a:ext cx="5689600" cy="3193256"/>
            <a:chOff x="884" y="1525"/>
            <a:chExt cx="3584" cy="2682"/>
          </a:xfrm>
        </p:grpSpPr>
        <p:pic>
          <p:nvPicPr>
            <p:cNvPr id="20485" name="Picture 5"/>
            <p:cNvPicPr>
              <a:picLocks noChangeAspect="1" noChangeArrowheads="1"/>
            </p:cNvPicPr>
            <p:nvPr/>
          </p:nvPicPr>
          <p:blipFill>
            <a:blip r:embed="rId2" cstate="print"/>
            <a:srcRect/>
            <a:stretch>
              <a:fillRect/>
            </a:stretch>
          </p:blipFill>
          <p:spPr bwMode="auto">
            <a:xfrm>
              <a:off x="884" y="1525"/>
              <a:ext cx="3584" cy="2631"/>
            </a:xfrm>
            <a:prstGeom prst="rect">
              <a:avLst/>
            </a:prstGeom>
            <a:noFill/>
            <a:ln w="9525">
              <a:noFill/>
              <a:miter lim="800000"/>
              <a:headEnd/>
              <a:tailEnd/>
            </a:ln>
          </p:spPr>
        </p:pic>
        <p:sp>
          <p:nvSpPr>
            <p:cNvPr id="20486" name="Text Box 6"/>
            <p:cNvSpPr txBox="1">
              <a:spLocks noChangeArrowheads="1"/>
            </p:cNvSpPr>
            <p:nvPr/>
          </p:nvSpPr>
          <p:spPr bwMode="auto">
            <a:xfrm>
              <a:off x="3243" y="3974"/>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6131" name="Rectangle 3"/>
          <p:cNvSpPr>
            <a:spLocks noChangeArrowheads="1"/>
          </p:cNvSpPr>
          <p:nvPr/>
        </p:nvSpPr>
        <p:spPr bwMode="auto">
          <a:xfrm>
            <a:off x="0" y="0"/>
            <a:ext cx="8820150" cy="1200329"/>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Τα </a:t>
            </a:r>
            <a:r>
              <a:rPr lang="el-GR" sz="2400" b="1" u="sng">
                <a:effectLst>
                  <a:outerShdw blurRad="38100" dist="38100" dir="2700000" algn="tl">
                    <a:srgbClr val="C0C0C0"/>
                  </a:outerShdw>
                </a:effectLst>
                <a:latin typeface="Times New Roman" pitchFamily="18" charset="0"/>
              </a:rPr>
              <a:t>εκκριτικά κοκκία</a:t>
            </a:r>
            <a:r>
              <a:rPr lang="el-GR" sz="2400" b="1">
                <a:effectLst>
                  <a:outerShdw blurRad="38100" dist="38100" dir="2700000" algn="tl">
                    <a:srgbClr val="C0C0C0"/>
                  </a:outerShdw>
                </a:effectLst>
                <a:latin typeface="Times New Roman" pitchFamily="18" charset="0"/>
              </a:rPr>
              <a:t>, που μετακινούνται προς τα όρια του κυττάρου, συγχωνεύονται με αυτά και </a:t>
            </a:r>
            <a:r>
              <a:rPr lang="el-GR" sz="2400" b="1" u="sng">
                <a:effectLst>
                  <a:outerShdw blurRad="38100" dist="38100" dir="2700000" algn="tl">
                    <a:srgbClr val="C0C0C0"/>
                  </a:outerShdw>
                </a:effectLst>
                <a:latin typeface="Times New Roman" pitchFamily="18" charset="0"/>
              </a:rPr>
              <a:t>αποβάλλονται</a:t>
            </a:r>
            <a:r>
              <a:rPr lang="el-GR" sz="2400" b="1">
                <a:effectLst>
                  <a:outerShdw blurRad="38100" dist="38100" dir="2700000" algn="tl">
                    <a:srgbClr val="C0C0C0"/>
                  </a:outerShdw>
                </a:effectLst>
                <a:latin typeface="Times New Roman" pitchFamily="18" charset="0"/>
              </a:rPr>
              <a:t> στον εξωκυττάριο χώρο</a:t>
            </a:r>
          </a:p>
        </p:txBody>
      </p:sp>
      <p:grpSp>
        <p:nvGrpSpPr>
          <p:cNvPr id="2" name="Group 9"/>
          <p:cNvGrpSpPr>
            <a:grpSpLocks/>
          </p:cNvGrpSpPr>
          <p:nvPr/>
        </p:nvGrpSpPr>
        <p:grpSpPr bwMode="auto">
          <a:xfrm>
            <a:off x="1403350" y="1039416"/>
            <a:ext cx="6192838" cy="3862387"/>
            <a:chOff x="884" y="873"/>
            <a:chExt cx="3901" cy="3244"/>
          </a:xfrm>
        </p:grpSpPr>
        <p:pic>
          <p:nvPicPr>
            <p:cNvPr id="21509" name="Picture 7"/>
            <p:cNvPicPr>
              <a:picLocks noChangeAspect="1" noChangeArrowheads="1"/>
            </p:cNvPicPr>
            <p:nvPr/>
          </p:nvPicPr>
          <p:blipFill>
            <a:blip r:embed="rId2" cstate="print"/>
            <a:srcRect/>
            <a:stretch>
              <a:fillRect/>
            </a:stretch>
          </p:blipFill>
          <p:spPr bwMode="auto">
            <a:xfrm>
              <a:off x="884" y="873"/>
              <a:ext cx="3901" cy="3237"/>
            </a:xfrm>
            <a:prstGeom prst="rect">
              <a:avLst/>
            </a:prstGeom>
            <a:noFill/>
            <a:ln w="9525">
              <a:noFill/>
              <a:miter lim="800000"/>
              <a:headEnd/>
              <a:tailEnd/>
            </a:ln>
          </p:spPr>
        </p:pic>
        <p:sp>
          <p:nvSpPr>
            <p:cNvPr id="21510" name="Text Box 8"/>
            <p:cNvSpPr txBox="1">
              <a:spLocks noChangeArrowheads="1"/>
            </p:cNvSpPr>
            <p:nvPr/>
          </p:nvSpPr>
          <p:spPr bwMode="auto">
            <a:xfrm>
              <a:off x="3424" y="3884"/>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29FE0C-9ADC-46FC-9FBC-A6D537C9A824}"/>
              </a:ext>
            </a:extLst>
          </p:cNvPr>
          <p:cNvSpPr>
            <a:spLocks noGrp="1"/>
          </p:cNvSpPr>
          <p:nvPr>
            <p:ph type="title"/>
          </p:nvPr>
        </p:nvSpPr>
        <p:spPr/>
        <p:txBody>
          <a:bodyPr/>
          <a:lstStyle/>
          <a:p>
            <a:r>
              <a:rPr lang="el-GR" dirty="0"/>
              <a:t>Γιατί είναι σημαντική?</a:t>
            </a:r>
          </a:p>
        </p:txBody>
      </p:sp>
      <p:sp>
        <p:nvSpPr>
          <p:cNvPr id="3" name="Θέση περιεχομένου 2">
            <a:extLst>
              <a:ext uri="{FF2B5EF4-FFF2-40B4-BE49-F238E27FC236}">
                <a16:creationId xmlns="" xmlns:a16="http://schemas.microsoft.com/office/drawing/2014/main" id="{E0562745-6942-4953-BB0C-BA5599DAC49A}"/>
              </a:ext>
            </a:extLst>
          </p:cNvPr>
          <p:cNvSpPr>
            <a:spLocks noGrp="1"/>
          </p:cNvSpPr>
          <p:nvPr>
            <p:ph idx="1"/>
          </p:nvPr>
        </p:nvSpPr>
        <p:spPr/>
        <p:txBody>
          <a:bodyPr/>
          <a:lstStyle/>
          <a:p>
            <a:r>
              <a:rPr lang="el-GR" dirty="0"/>
              <a:t>Μελετά της λειτουργίες του ανθρώπινου οργανισμού  από το απλό κύτταρο μέχρι πολύπλοκες λειτουργίες του εγκεφάλου </a:t>
            </a:r>
          </a:p>
          <a:p>
            <a:endParaRPr lang="el-GR" dirty="0"/>
          </a:p>
        </p:txBody>
      </p:sp>
    </p:spTree>
    <p:extLst>
      <p:ext uri="{BB962C8B-B14F-4D97-AF65-F5344CB8AC3E}">
        <p14:creationId xmlns="" xmlns:p14="http://schemas.microsoft.com/office/powerpoint/2010/main" val="397521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7155" name="Rectangle 3"/>
          <p:cNvSpPr>
            <a:spLocks noChangeArrowheads="1"/>
          </p:cNvSpPr>
          <p:nvPr/>
        </p:nvSpPr>
        <p:spPr bwMode="auto">
          <a:xfrm>
            <a:off x="161925" y="1329612"/>
            <a:ext cx="8820150" cy="3785652"/>
          </a:xfrm>
          <a:prstGeom prst="rect">
            <a:avLst/>
          </a:prstGeom>
          <a:noFill/>
          <a:ln w="9525">
            <a:noFill/>
            <a:miter lim="800000"/>
            <a:headEnd/>
            <a:tailEnd/>
          </a:ln>
          <a:effectLst/>
        </p:spPr>
        <p:txBody>
          <a:bodyPr>
            <a:spAutoFit/>
          </a:bodyPr>
          <a:lstStyle/>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Τα μιτοχόνδρια</a:t>
            </a:r>
            <a:r>
              <a:rPr lang="el-GR" sz="2400" b="1" dirty="0">
                <a:effectLst>
                  <a:outerShdw blurRad="38100" dist="38100" dir="2700000" algn="tl">
                    <a:srgbClr val="C0C0C0"/>
                  </a:outerShdw>
                </a:effectLst>
                <a:latin typeface="Times New Roman" pitchFamily="18" charset="0"/>
              </a:rPr>
              <a:t> </a:t>
            </a:r>
            <a:endParaRPr lang="en-US" sz="2400" b="1" dirty="0">
              <a:effectLst>
                <a:outerShdw blurRad="38100" dist="38100" dir="2700000" algn="tl">
                  <a:srgbClr val="C0C0C0"/>
                </a:outerShdw>
              </a:effectLst>
              <a:latin typeface="Times New Roman" pitchFamily="18" charset="0"/>
            </a:endParaRPr>
          </a:p>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Ονομάζονται ενεργειακοί σταθμοί του κυττάρου</a:t>
            </a:r>
          </a:p>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Προσλαμβάνουν ενέργεια από τις θρεπτικές ουσίες και οξυγόνο και την προμηθεύουν στο κύτταρο σε μορφή χρησιμοποιήσιμη για την πραγματοποίηση όλων των λειτουργιών του.</a:t>
            </a:r>
          </a:p>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Έχουν σχήμα σφαιρικό ή ωοειδές. </a:t>
            </a:r>
            <a:endParaRPr lang="en-US" sz="2400" b="1" dirty="0">
              <a:effectLst>
                <a:outerShdw blurRad="38100" dist="38100" dir="2700000" algn="tl">
                  <a:srgbClr val="C0C0C0"/>
                </a:outerShdw>
              </a:effectLst>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8179" name="Rectangle 3"/>
          <p:cNvSpPr>
            <a:spLocks noChangeArrowheads="1"/>
          </p:cNvSpPr>
          <p:nvPr/>
        </p:nvSpPr>
        <p:spPr bwMode="auto">
          <a:xfrm>
            <a:off x="0" y="195263"/>
            <a:ext cx="8820150" cy="3046988"/>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Αποτελούνται από δύο μεμβράνες με διπλή στοιβάδα λιποειδών και πρωτεΐνης η κάθε μία: μία εξωτερική και μία εσωτερική μεμβράνη</a:t>
            </a:r>
          </a:p>
          <a:p>
            <a:pPr>
              <a:defRPr/>
            </a:pPr>
            <a:r>
              <a:rPr lang="el-GR" sz="2400" b="1">
                <a:effectLst>
                  <a:outerShdw blurRad="38100" dist="38100" dir="2700000" algn="tl">
                    <a:srgbClr val="C0C0C0"/>
                  </a:outerShdw>
                </a:effectLst>
                <a:latin typeface="Times New Roman" pitchFamily="18" charset="0"/>
              </a:rPr>
              <a:t>Η δεύτερη μεμβράνη παρουσιάζει πολλές πτυχώσεις που παρουσιάζουν ακρολοφίες πάνω στις οποίες βρίσκονται προσκολλημένα τα οξειδωτικά ένζυμα του κυττάρου</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971601" y="2031263"/>
            <a:ext cx="5545137" cy="2755106"/>
            <a:chOff x="1111" y="1887"/>
            <a:chExt cx="3493" cy="2314"/>
          </a:xfrm>
        </p:grpSpPr>
        <p:pic>
          <p:nvPicPr>
            <p:cNvPr id="24581" name="Picture 5"/>
            <p:cNvPicPr>
              <a:picLocks noChangeAspect="1" noChangeArrowheads="1"/>
            </p:cNvPicPr>
            <p:nvPr/>
          </p:nvPicPr>
          <p:blipFill>
            <a:blip r:embed="rId2" cstate="print"/>
            <a:srcRect/>
            <a:stretch>
              <a:fillRect/>
            </a:stretch>
          </p:blipFill>
          <p:spPr bwMode="auto">
            <a:xfrm>
              <a:off x="1111" y="1887"/>
              <a:ext cx="3493" cy="2314"/>
            </a:xfrm>
            <a:prstGeom prst="rect">
              <a:avLst/>
            </a:prstGeom>
            <a:noFill/>
            <a:ln w="9525">
              <a:noFill/>
              <a:miter lim="800000"/>
              <a:headEnd/>
              <a:tailEnd/>
            </a:ln>
          </p:spPr>
        </p:pic>
        <p:sp>
          <p:nvSpPr>
            <p:cNvPr id="24582" name="Text Box 6"/>
            <p:cNvSpPr txBox="1">
              <a:spLocks noChangeArrowheads="1"/>
            </p:cNvSpPr>
            <p:nvPr/>
          </p:nvSpPr>
          <p:spPr bwMode="auto">
            <a:xfrm>
              <a:off x="2971" y="1888"/>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9203" name="Rectangle 3"/>
          <p:cNvSpPr>
            <a:spLocks noChangeArrowheads="1"/>
          </p:cNvSpPr>
          <p:nvPr/>
        </p:nvSpPr>
        <p:spPr bwMode="auto">
          <a:xfrm>
            <a:off x="0" y="195263"/>
            <a:ext cx="8820150" cy="3046988"/>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Ο εσωτερικός χώρος του μιτοχονδρίου είναι γεμάτος από μια ζελατινώδη θεμέλια ουσία, που περιέχει ένζυμα για τον προσπορισμό ενέργειας από τις θρεπτικές ουσίες.</a:t>
            </a:r>
          </a:p>
          <a:p>
            <a:pPr>
              <a:defRPr/>
            </a:pPr>
            <a:r>
              <a:rPr lang="el-GR" sz="2400" b="1">
                <a:effectLst>
                  <a:outerShdw blurRad="38100" dist="38100" dir="2700000" algn="tl">
                    <a:srgbClr val="C0C0C0"/>
                  </a:outerShdw>
                </a:effectLst>
                <a:latin typeface="Times New Roman" pitchFamily="18" charset="0"/>
              </a:rPr>
              <a:t>Τα ένζυμα αυτά δρουν σε συνδυασμό με τα οξειδωτικά ένζυμα των ακρολοφιών για το σχηματισμό με την οξείδωση των θρεπτικών ουσιών, διοξειδίου του άνθρακα και νερού. </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1763714" y="2193132"/>
            <a:ext cx="5545137" cy="2755106"/>
            <a:chOff x="1111" y="1842"/>
            <a:chExt cx="3493" cy="2314"/>
          </a:xfrm>
        </p:grpSpPr>
        <p:pic>
          <p:nvPicPr>
            <p:cNvPr id="25605" name="Picture 5"/>
            <p:cNvPicPr>
              <a:picLocks noChangeAspect="1" noChangeArrowheads="1"/>
            </p:cNvPicPr>
            <p:nvPr/>
          </p:nvPicPr>
          <p:blipFill>
            <a:blip r:embed="rId2" cstate="print"/>
            <a:srcRect/>
            <a:stretch>
              <a:fillRect/>
            </a:stretch>
          </p:blipFill>
          <p:spPr bwMode="auto">
            <a:xfrm>
              <a:off x="1111" y="1842"/>
              <a:ext cx="3493" cy="2314"/>
            </a:xfrm>
            <a:prstGeom prst="rect">
              <a:avLst/>
            </a:prstGeom>
            <a:noFill/>
            <a:ln w="9525">
              <a:noFill/>
              <a:miter lim="800000"/>
              <a:headEnd/>
              <a:tailEnd/>
            </a:ln>
          </p:spPr>
        </p:pic>
        <p:sp>
          <p:nvSpPr>
            <p:cNvPr id="25606" name="Text Box 6"/>
            <p:cNvSpPr txBox="1">
              <a:spLocks noChangeArrowheads="1"/>
            </p:cNvSpPr>
            <p:nvPr/>
          </p:nvSpPr>
          <p:spPr bwMode="auto">
            <a:xfrm>
              <a:off x="2971" y="1888"/>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0227" name="Rectangle 3"/>
          <p:cNvSpPr>
            <a:spLocks noChangeArrowheads="1"/>
          </p:cNvSpPr>
          <p:nvPr/>
        </p:nvSpPr>
        <p:spPr bwMode="auto">
          <a:xfrm>
            <a:off x="0" y="195263"/>
            <a:ext cx="8820150" cy="3046988"/>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Η ενέργεια που απελευθερώνεται χρησιμοποιείται για τη σύνθεση της τριφωσφορικής αδενοσίνης (ΑΤΡ), μιας ουσίας πλούσιας σε ενέργεια. </a:t>
            </a:r>
          </a:p>
          <a:p>
            <a:pPr>
              <a:defRPr/>
            </a:pPr>
            <a:r>
              <a:rPr lang="el-GR" sz="2400" b="1">
                <a:effectLst>
                  <a:outerShdw blurRad="38100" dist="38100" dir="2700000" algn="tl">
                    <a:srgbClr val="C0C0C0"/>
                  </a:outerShdw>
                </a:effectLst>
                <a:latin typeface="Times New Roman" pitchFamily="18" charset="0"/>
              </a:rPr>
              <a:t>Τα μιτοχόνδρια περιέχουν δικό τους DNA, ανεξάρτητο από το πυρηνικό DNA, έτσι ώστε δύνανται να αναπαράγονται αυτοτελώς με απλή διχοτόμηση. </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1763714" y="2193132"/>
            <a:ext cx="5545137" cy="2755106"/>
            <a:chOff x="1111" y="1842"/>
            <a:chExt cx="3493" cy="2314"/>
          </a:xfrm>
        </p:grpSpPr>
        <p:pic>
          <p:nvPicPr>
            <p:cNvPr id="26629" name="Picture 5"/>
            <p:cNvPicPr>
              <a:picLocks noChangeAspect="1" noChangeArrowheads="1"/>
            </p:cNvPicPr>
            <p:nvPr/>
          </p:nvPicPr>
          <p:blipFill>
            <a:blip r:embed="rId2" cstate="print"/>
            <a:srcRect/>
            <a:stretch>
              <a:fillRect/>
            </a:stretch>
          </p:blipFill>
          <p:spPr bwMode="auto">
            <a:xfrm>
              <a:off x="1111" y="1842"/>
              <a:ext cx="3493" cy="2314"/>
            </a:xfrm>
            <a:prstGeom prst="rect">
              <a:avLst/>
            </a:prstGeom>
            <a:noFill/>
            <a:ln w="9525">
              <a:noFill/>
              <a:miter lim="800000"/>
              <a:headEnd/>
              <a:tailEnd/>
            </a:ln>
          </p:spPr>
        </p:pic>
        <p:sp>
          <p:nvSpPr>
            <p:cNvPr id="26630" name="Text Box 6"/>
            <p:cNvSpPr txBox="1">
              <a:spLocks noChangeArrowheads="1"/>
            </p:cNvSpPr>
            <p:nvPr/>
          </p:nvSpPr>
          <p:spPr bwMode="auto">
            <a:xfrm>
              <a:off x="2971" y="1888"/>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1251" name="Rectangle 3"/>
          <p:cNvSpPr>
            <a:spLocks noChangeArrowheads="1"/>
          </p:cNvSpPr>
          <p:nvPr/>
        </p:nvSpPr>
        <p:spPr bwMode="auto">
          <a:xfrm>
            <a:off x="0" y="195263"/>
            <a:ext cx="8820150" cy="6740307"/>
          </a:xfrm>
          <a:prstGeom prst="rect">
            <a:avLst/>
          </a:prstGeom>
          <a:noFill/>
          <a:ln w="9525">
            <a:noFill/>
            <a:miter lim="800000"/>
            <a:headEnd/>
            <a:tailEnd/>
          </a:ln>
          <a:effectLst/>
        </p:spPr>
        <p:txBody>
          <a:bodyPr>
            <a:spAutoFit/>
          </a:bodyPr>
          <a:lstStyle/>
          <a:p>
            <a:pPr>
              <a:defRPr/>
            </a:pPr>
            <a:r>
              <a:rPr lang="el-GR" sz="2400" b="1">
                <a:solidFill>
                  <a:srgbClr val="FFFF00"/>
                </a:solidFill>
                <a:effectLst>
                  <a:outerShdw blurRad="38100" dist="38100" dir="2700000" algn="tl">
                    <a:srgbClr val="C0C0C0"/>
                  </a:outerShdw>
                </a:effectLst>
                <a:latin typeface="Times New Roman" pitchFamily="18" charset="0"/>
              </a:rPr>
              <a:t> </a:t>
            </a:r>
            <a:r>
              <a:rPr lang="el-GR" sz="2400" b="1">
                <a:effectLst>
                  <a:outerShdw blurRad="38100" dist="38100" dir="2700000" algn="tl">
                    <a:srgbClr val="C0C0C0"/>
                  </a:outerShdw>
                </a:effectLst>
                <a:latin typeface="Times New Roman" pitchFamily="18" charset="0"/>
              </a:rPr>
              <a:t>-Λειτουργίες μιτοχονδρίων: </a:t>
            </a:r>
          </a:p>
          <a:p>
            <a:pPr>
              <a:buFontTx/>
              <a:buChar char="•"/>
              <a:defRPr/>
            </a:pPr>
            <a:r>
              <a:rPr lang="el-GR" sz="2400" b="1">
                <a:effectLst>
                  <a:outerShdw blurRad="38100" dist="38100" dir="2700000" algn="tl">
                    <a:srgbClr val="C0C0C0"/>
                  </a:outerShdw>
                </a:effectLst>
                <a:latin typeface="Times New Roman" pitchFamily="18" charset="0"/>
              </a:rPr>
              <a:t>Αποτελούν τον κυτταρικό σταθμό παραγωγής ενέργειας. Περιέχουν ένζυμα του κύκλου του κιτρικού οξέος (Krebs) και της αναπνευστικής οδού και είναι η κύρια θέση των οξειδωτικών αντιδράσεων που παράγουν ενέργεια. Η ενέργεια που παράγεται με αυτόν τον τρόπο εναποθηκεύεται κυρίως σε χημική μορφή στο μόριο του αδενοσινοτριφωρικής αδενοσίνης (ΑΤΡ). Η σύνθεση του ΑΤΡ εξασφαλίζει το σύνολο σχεδόν των αμέσως προσιτών ενεργειακών αποθεμάτων του οργανισμού: η διάσπασή του από διάφορα ένζυμα (φωσφατάσες, ΑΤΡάσες) επελευθερώνει ενέργεια για χρήση στις κυτταρικές αντιδράσεις.</a:t>
            </a:r>
          </a:p>
          <a:p>
            <a:pPr>
              <a:buFontTx/>
              <a:buChar char="•"/>
              <a:defRPr/>
            </a:pPr>
            <a:r>
              <a:rPr lang="el-GR" sz="2400" b="1">
                <a:effectLst>
                  <a:outerShdw blurRad="38100" dist="38100" dir="2700000" algn="tl">
                    <a:srgbClr val="C0C0C0"/>
                  </a:outerShdw>
                </a:effectLst>
                <a:latin typeface="Times New Roman" pitchFamily="18" charset="0"/>
              </a:rPr>
              <a:t>Περιέχουν ριβοσώματα και μπορούν να συνθέτουν ορισμένες πρωτεΐνες.</a:t>
            </a:r>
          </a:p>
          <a:p>
            <a:pPr>
              <a:buFontTx/>
              <a:buChar char="•"/>
              <a:defRPr/>
            </a:pPr>
            <a:r>
              <a:rPr lang="el-GR" sz="2400" b="1">
                <a:effectLst>
                  <a:outerShdw blurRad="38100" dist="38100" dir="2700000" algn="tl">
                    <a:srgbClr val="C0C0C0"/>
                  </a:outerShdw>
                </a:effectLst>
                <a:latin typeface="Times New Roman" pitchFamily="18" charset="0"/>
              </a:rPr>
              <a:t>Τα κύτταρα με έντονο μεταβολισμό, όπως τα ηπατοκύτταρα, είναι πλούσια σε μιτοχόνδρια.</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solidFill>
                <a:srgbClr val="FFFF00"/>
              </a:solidFill>
              <a:effectLst>
                <a:outerShdw blurRad="38100" dist="38100" dir="2700000" algn="tl">
                  <a:srgbClr val="C0C0C0"/>
                </a:outerShdw>
              </a:effectLst>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2275" name="Rectangle 3"/>
          <p:cNvSpPr>
            <a:spLocks noChangeArrowheads="1"/>
          </p:cNvSpPr>
          <p:nvPr/>
        </p:nvSpPr>
        <p:spPr bwMode="auto">
          <a:xfrm>
            <a:off x="0" y="0"/>
            <a:ext cx="8820150" cy="1938992"/>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2) Τα λυσοσώματα. </a:t>
            </a:r>
            <a:endParaRPr lang="en-US"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Αποτελούν το ενδοκυττάριο πεπτικό σύστημα, που επιτρέπει στο κύτταρο να πέπτει και να απομακρύνει με αυτόν τον τρόπο άχρηστες ουσίες και δομές, ιδιαίτερα αυτές που έχουν υποστεί βλάβες ή είναι ξένες για το κύτταρο, π.χ. μικρόβια.</a:t>
            </a: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124076" y="2139554"/>
            <a:ext cx="4029075" cy="2864644"/>
            <a:chOff x="1338" y="1797"/>
            <a:chExt cx="2538" cy="2406"/>
          </a:xfrm>
        </p:grpSpPr>
        <p:pic>
          <p:nvPicPr>
            <p:cNvPr id="28677" name="Picture 5"/>
            <p:cNvPicPr>
              <a:picLocks noChangeAspect="1" noChangeArrowheads="1"/>
            </p:cNvPicPr>
            <p:nvPr/>
          </p:nvPicPr>
          <p:blipFill>
            <a:blip r:embed="rId2" cstate="print"/>
            <a:srcRect/>
            <a:stretch>
              <a:fillRect/>
            </a:stretch>
          </p:blipFill>
          <p:spPr bwMode="auto">
            <a:xfrm>
              <a:off x="1338" y="1797"/>
              <a:ext cx="2538" cy="2406"/>
            </a:xfrm>
            <a:prstGeom prst="rect">
              <a:avLst/>
            </a:prstGeom>
            <a:noFill/>
            <a:ln w="9525">
              <a:noFill/>
              <a:miter lim="800000"/>
              <a:headEnd/>
              <a:tailEnd/>
            </a:ln>
          </p:spPr>
        </p:pic>
        <p:sp>
          <p:nvSpPr>
            <p:cNvPr id="28678" name="Line 6"/>
            <p:cNvSpPr>
              <a:spLocks noChangeShapeType="1"/>
            </p:cNvSpPr>
            <p:nvPr/>
          </p:nvSpPr>
          <p:spPr bwMode="auto">
            <a:xfrm flipV="1">
              <a:off x="2109" y="3249"/>
              <a:ext cx="771" cy="453"/>
            </a:xfrm>
            <a:prstGeom prst="line">
              <a:avLst/>
            </a:prstGeom>
            <a:noFill/>
            <a:ln w="9525">
              <a:solidFill>
                <a:schemeClr val="tx1"/>
              </a:solidFill>
              <a:round/>
              <a:headEnd/>
              <a:tailEnd type="triangle" w="med" len="med"/>
            </a:ln>
          </p:spPr>
          <p:txBody>
            <a:bodyPr/>
            <a:lstStyle/>
            <a:p>
              <a:endParaRPr lang="el-GR"/>
            </a:p>
          </p:txBody>
        </p:sp>
        <p:sp>
          <p:nvSpPr>
            <p:cNvPr id="28679" name="Text Box 7"/>
            <p:cNvSpPr txBox="1">
              <a:spLocks noChangeArrowheads="1"/>
            </p:cNvSpPr>
            <p:nvPr/>
          </p:nvSpPr>
          <p:spPr bwMode="auto">
            <a:xfrm>
              <a:off x="2789" y="1842"/>
              <a:ext cx="1033" cy="207"/>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sp>
          <p:nvSpPr>
            <p:cNvPr id="28680" name="Text Box 8"/>
            <p:cNvSpPr txBox="1">
              <a:spLocks noChangeArrowheads="1"/>
            </p:cNvSpPr>
            <p:nvPr/>
          </p:nvSpPr>
          <p:spPr bwMode="auto">
            <a:xfrm>
              <a:off x="1565" y="3657"/>
              <a:ext cx="453" cy="207"/>
            </a:xfrm>
            <a:prstGeom prst="rect">
              <a:avLst/>
            </a:prstGeom>
            <a:solidFill>
              <a:schemeClr val="bg1"/>
            </a:solidFill>
            <a:ln w="9525">
              <a:noFill/>
              <a:miter lim="800000"/>
              <a:headEnd/>
              <a:tailEnd/>
            </a:ln>
          </p:spPr>
          <p:txBody>
            <a:bodyPr>
              <a:spAutoFit/>
            </a:bodyPr>
            <a:lstStyle/>
            <a:p>
              <a:endParaRPr lang="el-GR" sz="1000">
                <a:latin typeface="Times New Roman" pitchFamily="18" charset="0"/>
              </a:endParaRPr>
            </a:p>
          </p:txBody>
        </p:sp>
        <p:sp>
          <p:nvSpPr>
            <p:cNvPr id="28681" name="Text Box 9"/>
            <p:cNvSpPr txBox="1">
              <a:spLocks noChangeArrowheads="1"/>
            </p:cNvSpPr>
            <p:nvPr/>
          </p:nvSpPr>
          <p:spPr bwMode="auto">
            <a:xfrm>
              <a:off x="1610" y="3612"/>
              <a:ext cx="463" cy="207"/>
            </a:xfrm>
            <a:prstGeom prst="rect">
              <a:avLst/>
            </a:prstGeom>
            <a:noFill/>
            <a:ln w="9525">
              <a:noFill/>
              <a:miter lim="800000"/>
              <a:headEnd/>
              <a:tailEnd/>
            </a:ln>
          </p:spPr>
          <p:txBody>
            <a:bodyPr wrap="none">
              <a:spAutoFit/>
            </a:bodyPr>
            <a:lstStyle/>
            <a:p>
              <a:r>
                <a:rPr lang="el-GR" sz="1000">
                  <a:latin typeface="Times New Roman" pitchFamily="18" charset="0"/>
                </a:rPr>
                <a:t>λυσόσωμα</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3299" name="Rectangle 3"/>
          <p:cNvSpPr>
            <a:spLocks noChangeArrowheads="1"/>
          </p:cNvSpPr>
          <p:nvPr/>
        </p:nvSpPr>
        <p:spPr bwMode="auto">
          <a:xfrm>
            <a:off x="0" y="0"/>
            <a:ext cx="8820150" cy="4154984"/>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Περιβάλλονται από τυπική μεμβράνη διπλής λιποειδικής στοιβάδας</a:t>
            </a:r>
          </a:p>
          <a:p>
            <a:pPr>
              <a:defRPr/>
            </a:pPr>
            <a:r>
              <a:rPr lang="el-GR" sz="2400" b="1">
                <a:effectLst>
                  <a:outerShdw blurRad="38100" dist="38100" dir="2700000" algn="tl">
                    <a:srgbClr val="C0C0C0"/>
                  </a:outerShdw>
                </a:effectLst>
                <a:latin typeface="Times New Roman" pitchFamily="18" charset="0"/>
              </a:rPr>
              <a:t>Είναι γεμάτα από κοκκία που αποτελούνται από πρωτεϊνικά συσσωματώματα υδρολυτικών (πεπτικών) ενζύμων</a:t>
            </a:r>
          </a:p>
          <a:p>
            <a:pPr>
              <a:defRPr/>
            </a:pPr>
            <a:r>
              <a:rPr lang="el-GR" sz="2400" b="1">
                <a:effectLst>
                  <a:outerShdw blurRad="38100" dist="38100" dir="2700000" algn="tl">
                    <a:srgbClr val="C0C0C0"/>
                  </a:outerShdw>
                </a:effectLst>
                <a:latin typeface="Times New Roman" pitchFamily="18" charset="0"/>
              </a:rPr>
              <a:t>Στα λυσοσώματα έχουν βρεθεί περισσότερες από 40 διαφορετικές όξινες υδρολάσες και οι ουσίες που πέπτουν είναι πρωτεΐνες, πυρηνικά οξέα, βλεννοπολυσακχαρίτες, λιποειδή και γλυκογόνο</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endParaRPr lang="en-US"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124076" y="2278857"/>
            <a:ext cx="4029075" cy="2864644"/>
            <a:chOff x="1338" y="1797"/>
            <a:chExt cx="2538" cy="2406"/>
          </a:xfrm>
        </p:grpSpPr>
        <p:pic>
          <p:nvPicPr>
            <p:cNvPr id="29701" name="Picture 5"/>
            <p:cNvPicPr>
              <a:picLocks noChangeAspect="1" noChangeArrowheads="1"/>
            </p:cNvPicPr>
            <p:nvPr/>
          </p:nvPicPr>
          <p:blipFill>
            <a:blip r:embed="rId2" cstate="print"/>
            <a:srcRect/>
            <a:stretch>
              <a:fillRect/>
            </a:stretch>
          </p:blipFill>
          <p:spPr bwMode="auto">
            <a:xfrm>
              <a:off x="1338" y="1797"/>
              <a:ext cx="2538" cy="2406"/>
            </a:xfrm>
            <a:prstGeom prst="rect">
              <a:avLst/>
            </a:prstGeom>
            <a:noFill/>
            <a:ln w="9525">
              <a:noFill/>
              <a:miter lim="800000"/>
              <a:headEnd/>
              <a:tailEnd/>
            </a:ln>
          </p:spPr>
        </p:pic>
        <p:sp>
          <p:nvSpPr>
            <p:cNvPr id="29702" name="Line 6"/>
            <p:cNvSpPr>
              <a:spLocks noChangeShapeType="1"/>
            </p:cNvSpPr>
            <p:nvPr/>
          </p:nvSpPr>
          <p:spPr bwMode="auto">
            <a:xfrm flipV="1">
              <a:off x="2109" y="3249"/>
              <a:ext cx="771" cy="453"/>
            </a:xfrm>
            <a:prstGeom prst="line">
              <a:avLst/>
            </a:prstGeom>
            <a:noFill/>
            <a:ln w="9525">
              <a:solidFill>
                <a:schemeClr val="tx1"/>
              </a:solidFill>
              <a:round/>
              <a:headEnd/>
              <a:tailEnd type="triangle" w="med" len="med"/>
            </a:ln>
          </p:spPr>
          <p:txBody>
            <a:bodyPr/>
            <a:lstStyle/>
            <a:p>
              <a:endParaRPr lang="el-GR"/>
            </a:p>
          </p:txBody>
        </p:sp>
        <p:sp>
          <p:nvSpPr>
            <p:cNvPr id="29703" name="Text Box 7"/>
            <p:cNvSpPr txBox="1">
              <a:spLocks noChangeArrowheads="1"/>
            </p:cNvSpPr>
            <p:nvPr/>
          </p:nvSpPr>
          <p:spPr bwMode="auto">
            <a:xfrm>
              <a:off x="2789" y="1842"/>
              <a:ext cx="1033" cy="207"/>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sp>
          <p:nvSpPr>
            <p:cNvPr id="29704" name="Text Box 8"/>
            <p:cNvSpPr txBox="1">
              <a:spLocks noChangeArrowheads="1"/>
            </p:cNvSpPr>
            <p:nvPr/>
          </p:nvSpPr>
          <p:spPr bwMode="auto">
            <a:xfrm>
              <a:off x="1565" y="3657"/>
              <a:ext cx="453" cy="207"/>
            </a:xfrm>
            <a:prstGeom prst="rect">
              <a:avLst/>
            </a:prstGeom>
            <a:solidFill>
              <a:schemeClr val="bg1"/>
            </a:solidFill>
            <a:ln w="9525">
              <a:noFill/>
              <a:miter lim="800000"/>
              <a:headEnd/>
              <a:tailEnd/>
            </a:ln>
          </p:spPr>
          <p:txBody>
            <a:bodyPr>
              <a:spAutoFit/>
            </a:bodyPr>
            <a:lstStyle/>
            <a:p>
              <a:endParaRPr lang="el-GR" sz="1000">
                <a:latin typeface="Times New Roman" pitchFamily="18" charset="0"/>
              </a:endParaRPr>
            </a:p>
          </p:txBody>
        </p:sp>
        <p:sp>
          <p:nvSpPr>
            <p:cNvPr id="29705" name="Text Box 9"/>
            <p:cNvSpPr txBox="1">
              <a:spLocks noChangeArrowheads="1"/>
            </p:cNvSpPr>
            <p:nvPr/>
          </p:nvSpPr>
          <p:spPr bwMode="auto">
            <a:xfrm>
              <a:off x="1610" y="3612"/>
              <a:ext cx="463" cy="207"/>
            </a:xfrm>
            <a:prstGeom prst="rect">
              <a:avLst/>
            </a:prstGeom>
            <a:noFill/>
            <a:ln w="9525">
              <a:noFill/>
              <a:miter lim="800000"/>
              <a:headEnd/>
              <a:tailEnd/>
            </a:ln>
          </p:spPr>
          <p:txBody>
            <a:bodyPr wrap="none">
              <a:spAutoFit/>
            </a:bodyPr>
            <a:lstStyle/>
            <a:p>
              <a:r>
                <a:rPr lang="el-GR" sz="1000">
                  <a:latin typeface="Times New Roman" pitchFamily="18" charset="0"/>
                </a:rPr>
                <a:t>λυσόσωμα</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4323" name="Rectangle 3"/>
          <p:cNvSpPr>
            <a:spLocks noChangeArrowheads="1"/>
          </p:cNvSpPr>
          <p:nvPr/>
        </p:nvSpPr>
        <p:spPr bwMode="auto">
          <a:xfrm>
            <a:off x="0" y="195263"/>
            <a:ext cx="8820150" cy="3046988"/>
          </a:xfrm>
          <a:prstGeom prst="rect">
            <a:avLst/>
          </a:prstGeom>
          <a:noFill/>
          <a:ln w="9525">
            <a:noFill/>
            <a:miter lim="800000"/>
            <a:headEnd/>
            <a:tailEnd/>
          </a:ln>
          <a:effectLst/>
        </p:spPr>
        <p:txBody>
          <a:bodyPr>
            <a:spAutoFit/>
          </a:bodyPr>
          <a:lstStyle/>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3)Τα ριβοσώματα. Αποτελούνται από πρωτεΐνες και ριβονουκλεϊκό οξύ και μετέχουν στην πρωτεϊνοσύνθεση. </a:t>
            </a:r>
          </a:p>
          <a:p>
            <a:pPr>
              <a:defRPr/>
            </a:pPr>
            <a:r>
              <a:rPr lang="el-GR" sz="2400" b="1">
                <a:effectLst>
                  <a:outerShdw blurRad="38100" dist="38100" dir="2700000" algn="tl">
                    <a:srgbClr val="C0C0C0"/>
                  </a:outerShdw>
                </a:effectLst>
                <a:latin typeface="Times New Roman" pitchFamily="18" charset="0"/>
              </a:rPr>
              <a:t>Τα ριβοσώματα είναι προσκολλημένα στην εξωτερική επιφάνεια του ΑΕΔ ή βρίσκονται ελεύθερα στο κυτταρόπλασμα. </a:t>
            </a:r>
          </a:p>
          <a:p>
            <a:pPr>
              <a:defRPr/>
            </a:pPr>
            <a:r>
              <a:rPr lang="el-GR" sz="2400" b="1">
                <a:effectLst>
                  <a:outerShdw blurRad="38100" dist="38100" dir="2700000" algn="tl">
                    <a:srgbClr val="C0C0C0"/>
                  </a:outerShdw>
                </a:effectLst>
                <a:latin typeface="Times New Roman" pitchFamily="18" charset="0"/>
              </a:rPr>
              <a:t>Περιέχουν μεταγραφές (RNA) του πυρηνικού DNA</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411414" y="2031207"/>
            <a:ext cx="4029075" cy="2864644"/>
            <a:chOff x="1565" y="1616"/>
            <a:chExt cx="2538" cy="2406"/>
          </a:xfrm>
        </p:grpSpPr>
        <p:pic>
          <p:nvPicPr>
            <p:cNvPr id="30725" name="Picture 5"/>
            <p:cNvPicPr>
              <a:picLocks noChangeAspect="1" noChangeArrowheads="1"/>
            </p:cNvPicPr>
            <p:nvPr/>
          </p:nvPicPr>
          <p:blipFill>
            <a:blip r:embed="rId2" cstate="print"/>
            <a:srcRect/>
            <a:stretch>
              <a:fillRect/>
            </a:stretch>
          </p:blipFill>
          <p:spPr bwMode="auto">
            <a:xfrm>
              <a:off x="1565" y="1616"/>
              <a:ext cx="2538" cy="2406"/>
            </a:xfrm>
            <a:prstGeom prst="rect">
              <a:avLst/>
            </a:prstGeom>
            <a:noFill/>
            <a:ln w="9525">
              <a:noFill/>
              <a:miter lim="800000"/>
              <a:headEnd/>
              <a:tailEnd/>
            </a:ln>
          </p:spPr>
        </p:pic>
        <p:sp>
          <p:nvSpPr>
            <p:cNvPr id="30726" name="Text Box 6"/>
            <p:cNvSpPr txBox="1">
              <a:spLocks noChangeArrowheads="1"/>
            </p:cNvSpPr>
            <p:nvPr/>
          </p:nvSpPr>
          <p:spPr bwMode="auto">
            <a:xfrm>
              <a:off x="3016" y="1661"/>
              <a:ext cx="1033" cy="207"/>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C3144EF-18A8-4A0D-8418-A11B441FCA98}"/>
              </a:ext>
            </a:extLst>
          </p:cNvPr>
          <p:cNvSpPr>
            <a:spLocks noGrp="1"/>
          </p:cNvSpPr>
          <p:nvPr>
            <p:ph type="title"/>
          </p:nvPr>
        </p:nvSpPr>
        <p:spPr/>
        <p:txBody>
          <a:bodyPr>
            <a:normAutofit fontScale="90000"/>
          </a:bodyPr>
          <a:lstStyle/>
          <a:p>
            <a:r>
              <a:rPr lang="el-GR" dirty="0"/>
              <a:t>Λειτουργική Οργάνωση του Ανθρωπίνου  σώματος</a:t>
            </a:r>
          </a:p>
        </p:txBody>
      </p:sp>
      <p:sp>
        <p:nvSpPr>
          <p:cNvPr id="3" name="Θέση περιεχομένου 2">
            <a:extLst>
              <a:ext uri="{FF2B5EF4-FFF2-40B4-BE49-F238E27FC236}">
                <a16:creationId xmlns="" xmlns:a16="http://schemas.microsoft.com/office/drawing/2014/main" id="{C224BB72-951C-496D-8370-375EE2196030}"/>
              </a:ext>
            </a:extLst>
          </p:cNvPr>
          <p:cNvSpPr>
            <a:spLocks noGrp="1"/>
          </p:cNvSpPr>
          <p:nvPr>
            <p:ph idx="1"/>
          </p:nvPr>
        </p:nvSpPr>
        <p:spPr/>
        <p:txBody>
          <a:bodyPr>
            <a:normAutofit fontScale="85000" lnSpcReduction="20000"/>
          </a:bodyPr>
          <a:lstStyle/>
          <a:p>
            <a:r>
              <a:rPr lang="el-GR" dirty="0"/>
              <a:t>ΚΥΤΤΑΡΟ  (Βασική μονάδα )</a:t>
            </a:r>
          </a:p>
          <a:p>
            <a:endParaRPr lang="el-GR" dirty="0"/>
          </a:p>
          <a:p>
            <a:endParaRPr lang="el-GR" dirty="0"/>
          </a:p>
          <a:p>
            <a:r>
              <a:rPr lang="el-GR" dirty="0"/>
              <a:t> ΙΣΤΟΣ (σύνολο κυττάρων </a:t>
            </a:r>
            <a:r>
              <a:rPr lang="el-GR" dirty="0" err="1"/>
              <a:t>κυττάρων</a:t>
            </a:r>
            <a:r>
              <a:rPr lang="el-GR" dirty="0"/>
              <a:t> )</a:t>
            </a:r>
          </a:p>
          <a:p>
            <a:endParaRPr lang="el-GR" dirty="0"/>
          </a:p>
          <a:p>
            <a:endParaRPr lang="el-GR" dirty="0"/>
          </a:p>
          <a:p>
            <a:r>
              <a:rPr lang="el-GR" dirty="0"/>
              <a:t> ΟΡΓΑΝΟ (σύνολο ιστών )</a:t>
            </a:r>
          </a:p>
          <a:p>
            <a:endParaRPr lang="el-GR" dirty="0"/>
          </a:p>
          <a:p>
            <a:r>
              <a:rPr lang="el-GR" dirty="0"/>
              <a:t> ΛΕΙΤΟΥΡΓΙΚΑ ΣΥΣΤΗΜΑΤΑ  (σύνολο  οργάνων) )</a:t>
            </a:r>
            <a:endParaRPr lang="en-US" dirty="0"/>
          </a:p>
          <a:p>
            <a:endParaRPr lang="el-GR" dirty="0"/>
          </a:p>
        </p:txBody>
      </p:sp>
    </p:spTree>
    <p:extLst>
      <p:ext uri="{BB962C8B-B14F-4D97-AF65-F5344CB8AC3E}">
        <p14:creationId xmlns="" xmlns:p14="http://schemas.microsoft.com/office/powerpoint/2010/main" val="91154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4061CFD-509B-4AF7-ADD7-7AEB661273F2}"/>
              </a:ext>
            </a:extLst>
          </p:cNvPr>
          <p:cNvSpPr>
            <a:spLocks noGrp="1"/>
          </p:cNvSpPr>
          <p:nvPr>
            <p:ph type="title"/>
          </p:nvPr>
        </p:nvSpPr>
        <p:spPr/>
        <p:txBody>
          <a:bodyPr/>
          <a:lstStyle/>
          <a:p>
            <a:r>
              <a:rPr lang="el-GR" dirty="0"/>
              <a:t>Ιστοί</a:t>
            </a:r>
          </a:p>
        </p:txBody>
      </p:sp>
      <p:sp>
        <p:nvSpPr>
          <p:cNvPr id="3" name="Θέση περιεχομένου 2">
            <a:extLst>
              <a:ext uri="{FF2B5EF4-FFF2-40B4-BE49-F238E27FC236}">
                <a16:creationId xmlns="" xmlns:a16="http://schemas.microsoft.com/office/drawing/2014/main" id="{CC9CC865-E6A0-460F-92C9-8FC8B88AE3C4}"/>
              </a:ext>
            </a:extLst>
          </p:cNvPr>
          <p:cNvSpPr>
            <a:spLocks noGrp="1"/>
          </p:cNvSpPr>
          <p:nvPr>
            <p:ph idx="1"/>
          </p:nvPr>
        </p:nvSpPr>
        <p:spPr/>
        <p:txBody>
          <a:bodyPr>
            <a:normAutofit fontScale="92500" lnSpcReduction="20000"/>
          </a:bodyPr>
          <a:lstStyle/>
          <a:p>
            <a:r>
              <a:rPr lang="el-GR" dirty="0"/>
              <a:t>Επιθηλιακός ιστός</a:t>
            </a:r>
          </a:p>
          <a:p>
            <a:pPr lvl="1"/>
            <a:r>
              <a:rPr lang="el-GR" dirty="0"/>
              <a:t>Επενδύει την εξωτερική και εσωτερική επιφάνεια διαφόρων ιστών και οργάνων</a:t>
            </a:r>
          </a:p>
          <a:p>
            <a:pPr lvl="1"/>
            <a:r>
              <a:rPr lang="el-GR" dirty="0"/>
              <a:t>Παρέχει φυσική προστασία,  </a:t>
            </a:r>
            <a:r>
              <a:rPr lang="el-GR" dirty="0" err="1"/>
              <a:t>ελεγχει</a:t>
            </a:r>
            <a:r>
              <a:rPr lang="el-GR" dirty="0"/>
              <a:t> τη διαπερατότητα, παράγει εκκρίσεις, παρέχει αισθητικότητα</a:t>
            </a:r>
          </a:p>
          <a:p>
            <a:r>
              <a:rPr lang="el-GR" dirty="0"/>
              <a:t>Νευρικός ιστός: αγωγή ηλεκτρικών ώσεων</a:t>
            </a:r>
          </a:p>
          <a:p>
            <a:r>
              <a:rPr lang="el-GR" dirty="0" err="1"/>
              <a:t>Μυικός</a:t>
            </a:r>
            <a:r>
              <a:rPr lang="el-GR" dirty="0"/>
              <a:t> ιστός: παράγει κίνηση</a:t>
            </a:r>
          </a:p>
          <a:p>
            <a:r>
              <a:rPr lang="el-GR" dirty="0"/>
              <a:t>Συνδετικός ιστός: στήριξη, αποθήκευση ενέργειας</a:t>
            </a:r>
          </a:p>
          <a:p>
            <a:pPr lvl="1"/>
            <a:endParaRPr lang="el-GR" dirty="0"/>
          </a:p>
          <a:p>
            <a:pPr lvl="1"/>
            <a:endParaRPr lang="el-GR" dirty="0"/>
          </a:p>
        </p:txBody>
      </p:sp>
    </p:spTree>
    <p:extLst>
      <p:ext uri="{BB962C8B-B14F-4D97-AF65-F5344CB8AC3E}">
        <p14:creationId xmlns="" xmlns:p14="http://schemas.microsoft.com/office/powerpoint/2010/main" val="18628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79389" y="303610"/>
            <a:ext cx="7991475" cy="6186309"/>
          </a:xfrm>
          <a:prstGeom prst="rect">
            <a:avLst/>
          </a:prstGeom>
          <a:noFill/>
          <a:ln w="9525">
            <a:noFill/>
            <a:miter lim="800000"/>
            <a:headEnd/>
            <a:tailEnd/>
          </a:ln>
        </p:spPr>
        <p:txBody>
          <a:bodyPr>
            <a:spAutoFit/>
          </a:bodyPr>
          <a:lstStyle/>
          <a:p>
            <a:pPr marL="342900" indent="-342900"/>
            <a:r>
              <a:rPr lang="el-GR" sz="2200">
                <a:latin typeface="Times New Roman" pitchFamily="18" charset="0"/>
              </a:rPr>
              <a:t>ΚΥΤΤΑΡΟ</a:t>
            </a:r>
          </a:p>
          <a:p>
            <a:pPr marL="342900" indent="-342900"/>
            <a:endParaRPr lang="el-GR" sz="2200">
              <a:latin typeface="Times New Roman" pitchFamily="18" charset="0"/>
            </a:endParaRPr>
          </a:p>
          <a:p>
            <a:pPr marL="342900" indent="-342900"/>
            <a:r>
              <a:rPr lang="el-GR" sz="2200">
                <a:latin typeface="Times New Roman" pitchFamily="18" charset="0"/>
              </a:rPr>
              <a:t>Ορισμός: Το κύτταρο αποτελεί </a:t>
            </a:r>
            <a:r>
              <a:rPr lang="el-GR" sz="2200" u="sng">
                <a:latin typeface="Times New Roman" pitchFamily="18" charset="0"/>
              </a:rPr>
              <a:t>τη μικρότερη δομική μονάδα</a:t>
            </a:r>
            <a:r>
              <a:rPr lang="el-GR" sz="2200">
                <a:latin typeface="Times New Roman" pitchFamily="18" charset="0"/>
              </a:rPr>
              <a:t> των ζωντανών οργανισμών.</a:t>
            </a:r>
          </a:p>
          <a:p>
            <a:pPr marL="342900" indent="-342900"/>
            <a:endParaRPr lang="el-GR" sz="2200">
              <a:latin typeface="Times New Roman" pitchFamily="18" charset="0"/>
            </a:endParaRPr>
          </a:p>
          <a:p>
            <a:pPr marL="342900" indent="-342900"/>
            <a:r>
              <a:rPr lang="el-GR" sz="2200">
                <a:latin typeface="Times New Roman" pitchFamily="18" charset="0"/>
              </a:rPr>
              <a:t>-Όλοι οι οργανισμοί που ζουν ελεύθερα αποτελούνται από κύτταρα και τα προϊόντά τους.</a:t>
            </a:r>
          </a:p>
          <a:p>
            <a:pPr marL="342900" indent="-342900"/>
            <a:endParaRPr lang="el-GR" sz="2200">
              <a:latin typeface="Times New Roman" pitchFamily="18" charset="0"/>
            </a:endParaRPr>
          </a:p>
          <a:p>
            <a:pPr marL="342900" indent="-342900"/>
            <a:r>
              <a:rPr lang="el-GR" sz="2200">
                <a:latin typeface="Times New Roman" pitchFamily="18" charset="0"/>
              </a:rPr>
              <a:t>-Όλα τα κύτταρα είναι βασικά όμοια ως προς τη χημική τους συγκρότηση. Νέα κύτταρα σχηματίζονται από προϋπάρχοντα με κυτταρική διαίρεση.</a:t>
            </a:r>
          </a:p>
          <a:p>
            <a:pPr marL="342900" indent="-342900"/>
            <a:endParaRPr lang="el-GR" sz="2200">
              <a:latin typeface="Times New Roman" pitchFamily="18" charset="0"/>
            </a:endParaRPr>
          </a:p>
          <a:p>
            <a:pPr marL="342900" indent="-342900"/>
            <a:r>
              <a:rPr lang="el-GR" sz="2200">
                <a:latin typeface="Times New Roman" pitchFamily="18" charset="0"/>
              </a:rPr>
              <a:t>-Η δραστηριότητα ενός οργανισμού είναι το άθροισμα των δραστηριοτήτων και αλληλεπιδράσεων των κυττάρων του.</a:t>
            </a:r>
          </a:p>
          <a:p>
            <a:pPr marL="342900" indent="-342900"/>
            <a:endParaRPr lang="el-GR" sz="2200">
              <a:latin typeface="Times New Roman" pitchFamily="18" charset="0"/>
            </a:endParaRPr>
          </a:p>
          <a:p>
            <a:pPr marL="342900" indent="-342900"/>
            <a:r>
              <a:rPr lang="el-GR" sz="2200">
                <a:latin typeface="Times New Roman" pitchFamily="18" charset="0"/>
              </a:rPr>
              <a:t>Τα κύτταρα διακρίνονται σε ευκαρυωτικά και σε προκαρυωτικά.</a:t>
            </a:r>
          </a:p>
          <a:p>
            <a:pPr marL="342900" indent="-342900"/>
            <a:endParaRPr lang="el-GR" sz="2200">
              <a:latin typeface="Times New Roman" pitchFamily="18" charset="0"/>
            </a:endParaRPr>
          </a:p>
          <a:p>
            <a:pPr marL="342900" indent="-342900"/>
            <a:endParaRPr lang="el-GR" sz="220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90467" name="Rectangle 3"/>
          <p:cNvSpPr>
            <a:spLocks noChangeArrowheads="1"/>
          </p:cNvSpPr>
          <p:nvPr/>
        </p:nvSpPr>
        <p:spPr bwMode="auto">
          <a:xfrm>
            <a:off x="0" y="195263"/>
            <a:ext cx="8820150" cy="3785652"/>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Συστήματα του ανθρώπινου οργανισμού</a:t>
            </a:r>
          </a:p>
          <a:p>
            <a:pPr>
              <a:buFontTx/>
              <a:buChar char="•"/>
              <a:defRPr/>
            </a:pPr>
            <a:r>
              <a:rPr lang="el-GR" sz="2400" b="1">
                <a:effectLst>
                  <a:outerShdw blurRad="38100" dist="38100" dir="2700000" algn="tl">
                    <a:srgbClr val="C0C0C0"/>
                  </a:outerShdw>
                </a:effectLst>
                <a:latin typeface="Times New Roman" pitchFamily="18" charset="0"/>
              </a:rPr>
              <a:t>Αναπνευστικό σύστημα </a:t>
            </a:r>
          </a:p>
          <a:p>
            <a:pPr>
              <a:buFontTx/>
              <a:buChar char="•"/>
              <a:defRPr/>
            </a:pPr>
            <a:r>
              <a:rPr lang="el-GR" sz="2400" b="1">
                <a:effectLst>
                  <a:outerShdw blurRad="38100" dist="38100" dir="2700000" algn="tl">
                    <a:srgbClr val="C0C0C0"/>
                  </a:outerShdw>
                </a:effectLst>
                <a:latin typeface="Times New Roman" pitchFamily="18" charset="0"/>
              </a:rPr>
              <a:t>Κυκλοφορικό</a:t>
            </a:r>
          </a:p>
          <a:p>
            <a:pPr>
              <a:buFontTx/>
              <a:buChar char="•"/>
              <a:defRPr/>
            </a:pPr>
            <a:r>
              <a:rPr lang="el-GR" sz="2400" b="1">
                <a:effectLst>
                  <a:outerShdw blurRad="38100" dist="38100" dir="2700000" algn="tl">
                    <a:srgbClr val="C0C0C0"/>
                  </a:outerShdw>
                </a:effectLst>
                <a:latin typeface="Times New Roman" pitchFamily="18" charset="0"/>
              </a:rPr>
              <a:t>Ουροποιητικό</a:t>
            </a:r>
          </a:p>
          <a:p>
            <a:pPr>
              <a:buFontTx/>
              <a:buChar char="•"/>
              <a:defRPr/>
            </a:pPr>
            <a:r>
              <a:rPr lang="el-GR" sz="2400" b="1">
                <a:effectLst>
                  <a:outerShdw blurRad="38100" dist="38100" dir="2700000" algn="tl">
                    <a:srgbClr val="C0C0C0"/>
                  </a:outerShdw>
                </a:effectLst>
                <a:latin typeface="Times New Roman" pitchFamily="18" charset="0"/>
              </a:rPr>
              <a:t>Γεννητικό</a:t>
            </a:r>
          </a:p>
          <a:p>
            <a:pPr>
              <a:buFontTx/>
              <a:buChar char="•"/>
              <a:defRPr/>
            </a:pPr>
            <a:r>
              <a:rPr lang="el-GR" sz="2400" b="1">
                <a:effectLst>
                  <a:outerShdw blurRad="38100" dist="38100" dir="2700000" algn="tl">
                    <a:srgbClr val="C0C0C0"/>
                  </a:outerShdw>
                </a:effectLst>
                <a:latin typeface="Times New Roman" pitchFamily="18" charset="0"/>
              </a:rPr>
              <a:t>Νευρικό και αισθητήριων οργάνων</a:t>
            </a:r>
          </a:p>
          <a:p>
            <a:pPr>
              <a:buFontTx/>
              <a:buChar char="•"/>
              <a:defRPr/>
            </a:pPr>
            <a:r>
              <a:rPr lang="el-GR" sz="2400" b="1">
                <a:effectLst>
                  <a:outerShdw blurRad="38100" dist="38100" dir="2700000" algn="tl">
                    <a:srgbClr val="C0C0C0"/>
                  </a:outerShdw>
                </a:effectLst>
                <a:latin typeface="Times New Roman" pitchFamily="18" charset="0"/>
              </a:rPr>
              <a:t>Μυοσκελετικό</a:t>
            </a:r>
          </a:p>
          <a:p>
            <a:pPr>
              <a:buFontTx/>
              <a:buChar char="•"/>
              <a:defRPr/>
            </a:pPr>
            <a:r>
              <a:rPr lang="el-GR" sz="2400" b="1">
                <a:effectLst>
                  <a:outerShdw blurRad="38100" dist="38100" dir="2700000" algn="tl">
                    <a:srgbClr val="C0C0C0"/>
                  </a:outerShdw>
                </a:effectLst>
                <a:latin typeface="Times New Roman" pitchFamily="18" charset="0"/>
              </a:rPr>
              <a:t>Γαστρεντερικό</a:t>
            </a:r>
          </a:p>
          <a:p>
            <a:pPr>
              <a:buFontTx/>
              <a:buChar char="•"/>
              <a:defRPr/>
            </a:pPr>
            <a:r>
              <a:rPr lang="el-GR" sz="2400" b="1">
                <a:effectLst>
                  <a:outerShdw blurRad="38100" dist="38100" dir="2700000" algn="tl">
                    <a:srgbClr val="C0C0C0"/>
                  </a:outerShdw>
                </a:effectLst>
                <a:latin typeface="Times New Roman" pitchFamily="18" charset="0"/>
              </a:rPr>
              <a:t>Ενδοκρινικό</a:t>
            </a:r>
          </a:p>
          <a:p>
            <a:pPr>
              <a:defRPr/>
            </a:pPr>
            <a:endParaRPr lang="en-US" sz="2400" b="1">
              <a:effectLst>
                <a:outerShdw blurRad="38100" dist="38100" dir="2700000" algn="tl">
                  <a:srgbClr val="C0C0C0"/>
                </a:outerShdw>
              </a:effectLst>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ΔΙΑΚΙΝΗΣΗ ΜΕΣΑ ΑΠΟ ΤΗΝ ΚΥΤΤΑΡΙΚΗ ΜΕΜΡΑΝΗ</a:t>
            </a:r>
          </a:p>
        </p:txBody>
      </p:sp>
      <p:sp>
        <p:nvSpPr>
          <p:cNvPr id="3" name="Content Placeholder 2"/>
          <p:cNvSpPr>
            <a:spLocks noGrp="1"/>
          </p:cNvSpPr>
          <p:nvPr>
            <p:ph idx="1"/>
          </p:nvPr>
        </p:nvSpPr>
        <p:spPr/>
        <p:txBody>
          <a:bodyPr/>
          <a:lstStyle/>
          <a:p>
            <a:pPr algn="just"/>
            <a:r>
              <a:rPr lang="el-GR" b="1" dirty="0"/>
              <a:t>Απλή Διάχυση</a:t>
            </a:r>
            <a:r>
              <a:rPr lang="el-GR" dirty="0"/>
              <a:t>: γίνεται χωρίς κατανάλωση ενέργειας  </a:t>
            </a:r>
          </a:p>
          <a:p>
            <a:pPr algn="just"/>
            <a:r>
              <a:rPr lang="el-GR" dirty="0"/>
              <a:t>Η διάχυση γίνεται με μετακίνηση ουσιών από και προς την κυτταρική μεμβράνη</a:t>
            </a:r>
          </a:p>
          <a:p>
            <a:pPr algn="just"/>
            <a:r>
              <a:rPr lang="el-GR" dirty="0"/>
              <a:t>Κινητήρια δύναμη: διαφορά συγκέντρωσης</a:t>
            </a:r>
          </a:p>
          <a:p>
            <a:pPr marL="0" indent="0" algn="just">
              <a:buNone/>
            </a:pPr>
            <a:r>
              <a:rPr lang="el-GR" dirty="0"/>
              <a:t>                                       διαφορά πίεσης</a:t>
            </a:r>
          </a:p>
        </p:txBody>
      </p:sp>
    </p:spTree>
    <p:extLst>
      <p:ext uri="{BB962C8B-B14F-4D97-AF65-F5344CB8AC3E}">
        <p14:creationId xmlns:p14="http://schemas.microsoft.com/office/powerpoint/2010/main" xmlns="" val="203365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l-GR" b="1" dirty="0"/>
              <a:t>Ενεργητική μεταφορά</a:t>
            </a:r>
            <a:r>
              <a:rPr lang="el-GR" dirty="0"/>
              <a:t>: η μετακίνηση ουσιών από και προς την κυτταρική μεμβράνη με κατεύθυνση αντίθετη από την κλίση συγκέντρωσης</a:t>
            </a:r>
          </a:p>
          <a:p>
            <a:pPr algn="just"/>
            <a:r>
              <a:rPr lang="el-GR" dirty="0"/>
              <a:t>Βασίζεται σε φορείς που διευκολύνουν τη μεταφορά</a:t>
            </a:r>
          </a:p>
          <a:p>
            <a:endParaRPr lang="el-GR" dirty="0"/>
          </a:p>
        </p:txBody>
      </p:sp>
    </p:spTree>
    <p:extLst>
      <p:ext uri="{BB962C8B-B14F-4D97-AF65-F5344CB8AC3E}">
        <p14:creationId xmlns:p14="http://schemas.microsoft.com/office/powerpoint/2010/main" xmlns="" val="298087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r>
              <a:rPr lang="el-GR" dirty="0"/>
              <a:t>Ανάμεσα σε διαφορες ουσίες που μεταφέρονται με ενεργητική μεταφορά είναι: </a:t>
            </a:r>
          </a:p>
          <a:p>
            <a:pPr marL="0" indent="0">
              <a:buNone/>
            </a:pPr>
            <a:r>
              <a:rPr lang="el-GR" dirty="0"/>
              <a:t>    ιόντα καλίου</a:t>
            </a:r>
          </a:p>
          <a:p>
            <a:pPr marL="0" indent="0">
              <a:buNone/>
            </a:pPr>
            <a:r>
              <a:rPr lang="el-GR" dirty="0"/>
              <a:t>    ιόντα νατρίου</a:t>
            </a:r>
          </a:p>
          <a:p>
            <a:pPr marL="0" indent="0">
              <a:buNone/>
            </a:pPr>
            <a:r>
              <a:rPr lang="el-GR" dirty="0"/>
              <a:t>    ασβεστίου, σιδήρου</a:t>
            </a:r>
          </a:p>
          <a:p>
            <a:pPr marL="0" indent="0">
              <a:buNone/>
            </a:pPr>
            <a:r>
              <a:rPr lang="el-GR" dirty="0"/>
              <a:t>    υδρογόνου, ιωδίου κ.α </a:t>
            </a:r>
          </a:p>
        </p:txBody>
      </p:sp>
    </p:spTree>
    <p:extLst>
      <p:ext uri="{BB962C8B-B14F-4D97-AF65-F5344CB8AC3E}">
        <p14:creationId xmlns:p14="http://schemas.microsoft.com/office/powerpoint/2010/main" xmlns="" val="282299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ΟΜΟΙΟΣΤΑΣΗ</a:t>
            </a:r>
          </a:p>
        </p:txBody>
      </p:sp>
      <p:sp>
        <p:nvSpPr>
          <p:cNvPr id="3" name="Content Placeholder 2"/>
          <p:cNvSpPr>
            <a:spLocks noGrp="1"/>
          </p:cNvSpPr>
          <p:nvPr>
            <p:ph idx="1"/>
          </p:nvPr>
        </p:nvSpPr>
        <p:spPr/>
        <p:txBody>
          <a:bodyPr>
            <a:normAutofit fontScale="85000" lnSpcReduction="10000"/>
          </a:bodyPr>
          <a:lstStyle/>
          <a:p>
            <a:pPr algn="just"/>
            <a:r>
              <a:rPr lang="el-GR" dirty="0"/>
              <a:t>Η διατήρηση σταθερών συνθηκών στο εσωτερικό περιβάλλον</a:t>
            </a:r>
          </a:p>
          <a:p>
            <a:pPr algn="just"/>
            <a:r>
              <a:rPr lang="el-GR" dirty="0"/>
              <a:t>Όλα τα όργανα και οι ιστοί εκτελούν λειτουργίες που συνταλούν στη διατήρηση αυτών των συνθηκών </a:t>
            </a:r>
          </a:p>
          <a:p>
            <a:pPr algn="just"/>
            <a:r>
              <a:rPr lang="el-GR" dirty="0"/>
              <a:t>Κάθε λειτουργική δομή συνεισφέρει για τη διατήρηση συνθηκών ομοιόστασης.Αν χαθεί η ικανότητα αυτή τότε πάσχουν όλα τα κύτταρα του σώματος</a:t>
            </a:r>
          </a:p>
          <a:p>
            <a:pPr algn="just"/>
            <a:r>
              <a:rPr lang="el-GR" dirty="0"/>
              <a:t>Η ακραία δυσλειτουργία οδηγεί στο θάνατο και η ενδιάμεση στην ασθένεια </a:t>
            </a:r>
          </a:p>
        </p:txBody>
      </p:sp>
    </p:spTree>
    <p:extLst>
      <p:ext uri="{BB962C8B-B14F-4D97-AF65-F5344CB8AC3E}">
        <p14:creationId xmlns:p14="http://schemas.microsoft.com/office/powerpoint/2010/main" xmlns="" val="401295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B140A49-4362-475F-AC06-2A08FAFD50E6}"/>
              </a:ext>
            </a:extLst>
          </p:cNvPr>
          <p:cNvSpPr>
            <a:spLocks noGrp="1"/>
          </p:cNvSpPr>
          <p:nvPr>
            <p:ph type="title"/>
          </p:nvPr>
        </p:nvSpPr>
        <p:spPr/>
        <p:txBody>
          <a:bodyPr>
            <a:normAutofit fontScale="90000"/>
          </a:bodyPr>
          <a:lstStyle/>
          <a:p>
            <a:r>
              <a:rPr lang="el-GR" dirty="0"/>
              <a:t>Μεταφορά ύδατος και διαλυμένων ουσιών</a:t>
            </a:r>
          </a:p>
        </p:txBody>
      </p:sp>
      <p:sp>
        <p:nvSpPr>
          <p:cNvPr id="3" name="Θέση περιεχομένου 2">
            <a:extLst>
              <a:ext uri="{FF2B5EF4-FFF2-40B4-BE49-F238E27FC236}">
                <a16:creationId xmlns="" xmlns:a16="http://schemas.microsoft.com/office/drawing/2014/main" id="{E9E9A0BC-3EA4-47BA-B3A5-09DC1B64EF7A}"/>
              </a:ext>
            </a:extLst>
          </p:cNvPr>
          <p:cNvSpPr>
            <a:spLocks noGrp="1"/>
          </p:cNvSpPr>
          <p:nvPr>
            <p:ph idx="1"/>
          </p:nvPr>
        </p:nvSpPr>
        <p:spPr/>
        <p:txBody>
          <a:bodyPr>
            <a:normAutofit fontScale="92500" lnSpcReduction="20000"/>
          </a:bodyPr>
          <a:lstStyle/>
          <a:p>
            <a:r>
              <a:rPr lang="el-GR" dirty="0"/>
              <a:t>Τα κύτταρα του ανθρώπινου σώματος ζουν σε προσεκτικά ρυθμιζόμενο περιβάλλον</a:t>
            </a:r>
          </a:p>
          <a:p>
            <a:r>
              <a:rPr lang="el-GR" dirty="0"/>
              <a:t>Το υγρό εντός των κυττάρων καταλαμβάνει το ενδοκυττάριο διαμέρισμα (ενδοκυττάριο υγρό)</a:t>
            </a:r>
          </a:p>
          <a:p>
            <a:r>
              <a:rPr lang="el-GR" dirty="0"/>
              <a:t>Το υγρό εκτός των κυττάρων καταλαμβάνει τον </a:t>
            </a:r>
          </a:p>
          <a:p>
            <a:pPr marL="109728" indent="0">
              <a:buNone/>
            </a:pPr>
            <a:r>
              <a:rPr lang="el-GR" dirty="0"/>
              <a:t>   </a:t>
            </a:r>
            <a:r>
              <a:rPr lang="el-GR" dirty="0" err="1"/>
              <a:t>εξωκυττάριο</a:t>
            </a:r>
            <a:r>
              <a:rPr lang="el-GR" dirty="0"/>
              <a:t> χώρο (</a:t>
            </a:r>
            <a:r>
              <a:rPr lang="el-GR" dirty="0" err="1"/>
              <a:t>εξωκυττάριο</a:t>
            </a:r>
            <a:r>
              <a:rPr lang="el-GR" dirty="0"/>
              <a:t> υγρό)</a:t>
            </a:r>
          </a:p>
          <a:p>
            <a:pPr marL="109728" indent="0" algn="just">
              <a:buNone/>
            </a:pPr>
            <a:r>
              <a:rPr lang="el-GR" b="1" dirty="0"/>
              <a:t>Για τη διατήρηση της ζωής, ο οργανισμός οφείλει να διατηρεί ισορροπία μεταξύ </a:t>
            </a:r>
            <a:r>
              <a:rPr lang="el-GR" b="1" dirty="0" err="1"/>
              <a:t>μεταξυ</a:t>
            </a:r>
            <a:r>
              <a:rPr lang="el-GR" b="1" dirty="0"/>
              <a:t> </a:t>
            </a:r>
            <a:r>
              <a:rPr lang="el-GR" b="1" dirty="0" err="1"/>
              <a:t>ενδοκυτταριου</a:t>
            </a:r>
            <a:r>
              <a:rPr lang="el-GR" b="1" dirty="0"/>
              <a:t> και </a:t>
            </a:r>
            <a:r>
              <a:rPr lang="el-GR" b="1" dirty="0" err="1"/>
              <a:t>εξωκυτταριου</a:t>
            </a:r>
            <a:r>
              <a:rPr lang="el-GR" b="1" dirty="0"/>
              <a:t> χώρου</a:t>
            </a:r>
          </a:p>
        </p:txBody>
      </p:sp>
    </p:spTree>
    <p:extLst>
      <p:ext uri="{BB962C8B-B14F-4D97-AF65-F5344CB8AC3E}">
        <p14:creationId xmlns="" xmlns:p14="http://schemas.microsoft.com/office/powerpoint/2010/main" val="3488193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C65E107-69F4-4243-B0BE-3932B1D0E0BD}"/>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 xmlns:a16="http://schemas.microsoft.com/office/drawing/2014/main" id="{0AEE372C-2D41-4441-9350-4AAA3778EEB2}"/>
              </a:ext>
            </a:extLst>
          </p:cNvPr>
          <p:cNvSpPr>
            <a:spLocks noGrp="1"/>
          </p:cNvSpPr>
          <p:nvPr>
            <p:ph idx="1"/>
          </p:nvPr>
        </p:nvSpPr>
        <p:spPr/>
        <p:txBody>
          <a:bodyPr/>
          <a:lstStyle/>
          <a:p>
            <a:r>
              <a:rPr lang="el-GR" dirty="0"/>
              <a:t>Το συνολικό ύδωρ του σώματος αποτελεί το 60% του σωματικού </a:t>
            </a:r>
            <a:r>
              <a:rPr lang="el-GR" dirty="0" err="1"/>
              <a:t>βάρουσ</a:t>
            </a:r>
            <a:r>
              <a:rPr lang="el-GR" dirty="0"/>
              <a:t> ενός νέου ενήλικα άνδρα και περίπου το 50% </a:t>
            </a:r>
            <a:r>
              <a:rPr lang="el-GR" dirty="0" err="1"/>
              <a:t>μιασ</a:t>
            </a:r>
            <a:r>
              <a:rPr lang="el-GR" dirty="0"/>
              <a:t> νέας ενήλικης γυναίκας</a:t>
            </a:r>
          </a:p>
          <a:p>
            <a:r>
              <a:rPr lang="el-GR" dirty="0"/>
              <a:t>Μικρότερο ποσοστό στις γυναίκες επειδή έχουν περισσότερο λιπώδη ιστό </a:t>
            </a:r>
          </a:p>
          <a:p>
            <a:endParaRPr lang="el-GR" dirty="0"/>
          </a:p>
          <a:p>
            <a:endParaRPr lang="el-GR" dirty="0"/>
          </a:p>
        </p:txBody>
      </p:sp>
    </p:spTree>
    <p:extLst>
      <p:ext uri="{BB962C8B-B14F-4D97-AF65-F5344CB8AC3E}">
        <p14:creationId xmlns="" xmlns:p14="http://schemas.microsoft.com/office/powerpoint/2010/main" val="2859026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44BBFF-7FD2-4244-B71F-6D0C453B744D}"/>
              </a:ext>
            </a:extLst>
          </p:cNvPr>
          <p:cNvSpPr>
            <a:spLocks noGrp="1"/>
          </p:cNvSpPr>
          <p:nvPr>
            <p:ph type="title"/>
          </p:nvPr>
        </p:nvSpPr>
        <p:spPr/>
        <p:txBody>
          <a:bodyPr>
            <a:normAutofit/>
          </a:bodyPr>
          <a:lstStyle/>
          <a:p>
            <a:r>
              <a:rPr lang="el-GR" dirty="0"/>
              <a:t>Όγκος  πλάσματος</a:t>
            </a:r>
          </a:p>
        </p:txBody>
      </p:sp>
      <p:sp>
        <p:nvSpPr>
          <p:cNvPr id="3" name="Θέση περιεχομένου 2">
            <a:extLst>
              <a:ext uri="{FF2B5EF4-FFF2-40B4-BE49-F238E27FC236}">
                <a16:creationId xmlns="" xmlns:a16="http://schemas.microsoft.com/office/drawing/2014/main" id="{8C26CC34-A371-4113-B788-A2663F2A89E6}"/>
              </a:ext>
            </a:extLst>
          </p:cNvPr>
          <p:cNvSpPr>
            <a:spLocks noGrp="1"/>
          </p:cNvSpPr>
          <p:nvPr>
            <p:ph idx="1"/>
          </p:nvPr>
        </p:nvSpPr>
        <p:spPr/>
        <p:txBody>
          <a:bodyPr/>
          <a:lstStyle/>
          <a:p>
            <a:r>
              <a:rPr lang="el-GR" dirty="0"/>
              <a:t>Από τα συνολικά λίτρα </a:t>
            </a:r>
            <a:r>
              <a:rPr lang="el-GR" dirty="0" err="1"/>
              <a:t>εξωκυττάριου</a:t>
            </a:r>
            <a:r>
              <a:rPr lang="el-GR" dirty="0"/>
              <a:t> χώρου </a:t>
            </a:r>
          </a:p>
          <a:p>
            <a:r>
              <a:rPr lang="el-GR" dirty="0"/>
              <a:t> 	20% περιέχεται εντός καρδιακών κοιλοτήτων και αιμοφόρων αγγείων</a:t>
            </a:r>
          </a:p>
          <a:p>
            <a:pPr marL="109728" indent="0">
              <a:buNone/>
            </a:pPr>
            <a:endParaRPr lang="el-GR" dirty="0"/>
          </a:p>
          <a:p>
            <a:pPr marL="109728" indent="0">
              <a:buNone/>
            </a:pPr>
            <a:endParaRPr lang="el-GR" dirty="0"/>
          </a:p>
          <a:p>
            <a:pPr algn="just">
              <a:buFont typeface="Wingdings" panose="05000000000000000000" pitchFamily="2" charset="2"/>
              <a:buChar char="Ø"/>
            </a:pPr>
            <a:r>
              <a:rPr lang="el-GR" dirty="0"/>
              <a:t> Ο συνολικός όγκος αυτού του </a:t>
            </a:r>
            <a:r>
              <a:rPr lang="el-GR" dirty="0" err="1"/>
              <a:t>ενδαγγειακού</a:t>
            </a:r>
            <a:r>
              <a:rPr lang="el-GR" dirty="0"/>
              <a:t> διαμερίσματος  είναι ο όγκος αίματος</a:t>
            </a:r>
          </a:p>
        </p:txBody>
      </p:sp>
    </p:spTree>
    <p:extLst>
      <p:ext uri="{BB962C8B-B14F-4D97-AF65-F5344CB8AC3E}">
        <p14:creationId xmlns="" xmlns:p14="http://schemas.microsoft.com/office/powerpoint/2010/main" val="229220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606495-8302-4353-BDEA-C7AC971C46E8}"/>
              </a:ext>
            </a:extLst>
          </p:cNvPr>
          <p:cNvSpPr>
            <a:spLocks noGrp="1"/>
          </p:cNvSpPr>
          <p:nvPr>
            <p:ph type="title"/>
          </p:nvPr>
        </p:nvSpPr>
        <p:spPr/>
        <p:txBody>
          <a:bodyPr>
            <a:normAutofit/>
          </a:bodyPr>
          <a:lstStyle/>
          <a:p>
            <a:r>
              <a:rPr lang="el-GR" dirty="0"/>
              <a:t>Διάμεσο υγρό</a:t>
            </a:r>
          </a:p>
        </p:txBody>
      </p:sp>
      <p:sp>
        <p:nvSpPr>
          <p:cNvPr id="3" name="Θέση περιεχομένου 2">
            <a:extLst>
              <a:ext uri="{FF2B5EF4-FFF2-40B4-BE49-F238E27FC236}">
                <a16:creationId xmlns="" xmlns:a16="http://schemas.microsoft.com/office/drawing/2014/main" id="{94CDD26B-5694-4839-A333-3F0E7EF52F1F}"/>
              </a:ext>
            </a:extLst>
          </p:cNvPr>
          <p:cNvSpPr>
            <a:spLocks noGrp="1"/>
          </p:cNvSpPr>
          <p:nvPr>
            <p:ph idx="1"/>
          </p:nvPr>
        </p:nvSpPr>
        <p:spPr/>
        <p:txBody>
          <a:bodyPr/>
          <a:lstStyle/>
          <a:p>
            <a:r>
              <a:rPr lang="el-GR" dirty="0"/>
              <a:t>75% του </a:t>
            </a:r>
            <a:r>
              <a:rPr lang="el-GR" dirty="0" err="1"/>
              <a:t>εξωκυττάριου</a:t>
            </a:r>
            <a:r>
              <a:rPr lang="el-GR" dirty="0"/>
              <a:t> χώρου βρίσκεται εκτός του </a:t>
            </a:r>
            <a:r>
              <a:rPr lang="el-GR" dirty="0" err="1"/>
              <a:t>ενδαγγειακού</a:t>
            </a:r>
            <a:r>
              <a:rPr lang="el-GR" dirty="0"/>
              <a:t> διαμερίσματος</a:t>
            </a:r>
          </a:p>
          <a:p>
            <a:endParaRPr lang="el-GR" dirty="0"/>
          </a:p>
          <a:p>
            <a:r>
              <a:rPr lang="el-GR" dirty="0"/>
              <a:t>Εντός του διάμεσου υγρού υπάρχουν δυο  μικρότερα διαμερίσματα:</a:t>
            </a:r>
          </a:p>
          <a:p>
            <a:pPr lvl="1"/>
            <a:r>
              <a:rPr lang="el-GR" dirty="0"/>
              <a:t>ο συνδετικός ιστός (</a:t>
            </a:r>
            <a:r>
              <a:rPr lang="el-GR" dirty="0" err="1"/>
              <a:t>χόνδροι,τένοντες</a:t>
            </a:r>
            <a:r>
              <a:rPr lang="el-GR" dirty="0"/>
              <a:t>) </a:t>
            </a:r>
          </a:p>
          <a:p>
            <a:pPr lvl="1"/>
            <a:r>
              <a:rPr lang="el-GR" dirty="0"/>
              <a:t>και η θεμέλια ουσία των οστών </a:t>
            </a:r>
          </a:p>
        </p:txBody>
      </p:sp>
    </p:spTree>
    <p:extLst>
      <p:ext uri="{BB962C8B-B14F-4D97-AF65-F5344CB8AC3E}">
        <p14:creationId xmlns="" xmlns:p14="http://schemas.microsoft.com/office/powerpoint/2010/main" val="2165182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D528F6F-56EB-40C4-835C-80B707313480}"/>
              </a:ext>
            </a:extLst>
          </p:cNvPr>
          <p:cNvSpPr>
            <a:spLocks noGrp="1"/>
          </p:cNvSpPr>
          <p:nvPr>
            <p:ph type="title"/>
          </p:nvPr>
        </p:nvSpPr>
        <p:spPr/>
        <p:txBody>
          <a:bodyPr>
            <a:normAutofit/>
          </a:bodyPr>
          <a:lstStyle/>
          <a:p>
            <a:r>
              <a:rPr lang="el-GR" dirty="0" err="1"/>
              <a:t>Διακυτταρικό</a:t>
            </a:r>
            <a:r>
              <a:rPr lang="el-GR" dirty="0"/>
              <a:t> υγρό</a:t>
            </a:r>
          </a:p>
        </p:txBody>
      </p:sp>
      <p:sp>
        <p:nvSpPr>
          <p:cNvPr id="3" name="Θέση περιεχομένου 2">
            <a:extLst>
              <a:ext uri="{FF2B5EF4-FFF2-40B4-BE49-F238E27FC236}">
                <a16:creationId xmlns="" xmlns:a16="http://schemas.microsoft.com/office/drawing/2014/main" id="{8AD03473-6E29-4BFA-BEAF-12873DB70C56}"/>
              </a:ext>
            </a:extLst>
          </p:cNvPr>
          <p:cNvSpPr>
            <a:spLocks noGrp="1"/>
          </p:cNvSpPr>
          <p:nvPr>
            <p:ph idx="1"/>
          </p:nvPr>
        </p:nvSpPr>
        <p:spPr/>
        <p:txBody>
          <a:bodyPr/>
          <a:lstStyle/>
          <a:p>
            <a:r>
              <a:rPr lang="el-GR" dirty="0"/>
              <a:t>5% είναι παγιδευμένο μέσα στο χώρο ανάμεσα στα επιθηλιακά κύτταρα</a:t>
            </a:r>
          </a:p>
          <a:p>
            <a:endParaRPr lang="el-GR" dirty="0"/>
          </a:p>
          <a:p>
            <a:r>
              <a:rPr lang="el-GR" dirty="0"/>
              <a:t>Δεν περιλαμβάνεται το υγρό εκτός του ανθρώπινου </a:t>
            </a:r>
            <a:r>
              <a:rPr lang="el-GR" dirty="0" err="1"/>
              <a:t>σώματοσ</a:t>
            </a:r>
            <a:r>
              <a:rPr lang="el-GR" dirty="0"/>
              <a:t> (ουροδόχου </a:t>
            </a:r>
            <a:r>
              <a:rPr lang="el-GR" dirty="0" err="1"/>
              <a:t>κύστεως</a:t>
            </a:r>
            <a:r>
              <a:rPr lang="el-GR" dirty="0"/>
              <a:t>, γαστρεντερικό σωλήνα…)</a:t>
            </a:r>
          </a:p>
          <a:p>
            <a:endParaRPr lang="el-GR" dirty="0"/>
          </a:p>
        </p:txBody>
      </p:sp>
    </p:spTree>
    <p:extLst>
      <p:ext uri="{BB962C8B-B14F-4D97-AF65-F5344CB8AC3E}">
        <p14:creationId xmlns="" xmlns:p14="http://schemas.microsoft.com/office/powerpoint/2010/main" val="427840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9389" y="303610"/>
            <a:ext cx="7991475" cy="2462213"/>
          </a:xfrm>
          <a:prstGeom prst="rect">
            <a:avLst/>
          </a:prstGeom>
          <a:noFill/>
          <a:ln w="9525">
            <a:noFill/>
            <a:miter lim="800000"/>
            <a:headEnd/>
            <a:tailEnd/>
          </a:ln>
        </p:spPr>
        <p:txBody>
          <a:bodyPr>
            <a:spAutoFit/>
          </a:bodyPr>
          <a:lstStyle/>
          <a:p>
            <a:pPr marL="342900" indent="-342900"/>
            <a:r>
              <a:rPr lang="el-GR" sz="2200" dirty="0">
                <a:latin typeface="Times New Roman" pitchFamily="18" charset="0"/>
              </a:rPr>
              <a:t>ΚΥΤΤΑΡΟ</a:t>
            </a:r>
          </a:p>
          <a:p>
            <a:pPr marL="342900" indent="-342900"/>
            <a:endParaRPr lang="el-GR" sz="2200" dirty="0">
              <a:latin typeface="Times New Roman" pitchFamily="18" charset="0"/>
            </a:endParaRPr>
          </a:p>
          <a:p>
            <a:pPr marL="342900" indent="-342900"/>
            <a:r>
              <a:rPr lang="el-GR" sz="2200" dirty="0">
                <a:latin typeface="Times New Roman" pitchFamily="18" charset="0"/>
              </a:rPr>
              <a:t>Καθένα από τα 75 τρισεκατομμύρια κύτταρα του ανθρώπινου </a:t>
            </a:r>
            <a:endParaRPr lang="en-US" sz="2200" dirty="0">
              <a:latin typeface="Times New Roman" pitchFamily="18" charset="0"/>
            </a:endParaRPr>
          </a:p>
          <a:p>
            <a:pPr marL="342900" indent="-342900"/>
            <a:r>
              <a:rPr lang="el-GR" sz="2200" dirty="0">
                <a:latin typeface="Times New Roman" pitchFamily="18" charset="0"/>
              </a:rPr>
              <a:t>σώματος είναι ένας ζωντανός οργανισμός</a:t>
            </a:r>
          </a:p>
          <a:p>
            <a:pPr marL="342900" indent="-342900"/>
            <a:r>
              <a:rPr lang="el-GR" sz="2200" dirty="0">
                <a:latin typeface="Times New Roman" pitchFamily="18" charset="0"/>
              </a:rPr>
              <a:t>Το τυπικό </a:t>
            </a:r>
            <a:r>
              <a:rPr lang="el-GR" sz="2200" dirty="0" err="1">
                <a:latin typeface="Times New Roman" pitchFamily="18" charset="0"/>
              </a:rPr>
              <a:t>ευκαρυωτικό</a:t>
            </a:r>
            <a:r>
              <a:rPr lang="el-GR" sz="2200" dirty="0">
                <a:latin typeface="Times New Roman" pitchFamily="18" charset="0"/>
              </a:rPr>
              <a:t> κύτταρο αποτελείται από δύο κυρίως μέρη:</a:t>
            </a:r>
          </a:p>
          <a:p>
            <a:pPr marL="342900" indent="-342900">
              <a:buFontTx/>
              <a:buChar char="•"/>
            </a:pPr>
            <a:r>
              <a:rPr lang="el-GR" sz="2200" dirty="0">
                <a:latin typeface="Times New Roman" pitchFamily="18" charset="0"/>
              </a:rPr>
              <a:t>Τον πυρήνα και</a:t>
            </a:r>
          </a:p>
          <a:p>
            <a:pPr marL="342900" indent="-342900">
              <a:buFontTx/>
              <a:buChar char="•"/>
            </a:pPr>
            <a:r>
              <a:rPr lang="el-GR" sz="2200" dirty="0">
                <a:latin typeface="Times New Roman" pitchFamily="18" charset="0"/>
              </a:rPr>
              <a:t>Το κυτταρόπλασμα</a:t>
            </a:r>
          </a:p>
        </p:txBody>
      </p:sp>
      <p:grpSp>
        <p:nvGrpSpPr>
          <p:cNvPr id="2" name="Group 5"/>
          <p:cNvGrpSpPr>
            <a:grpSpLocks/>
          </p:cNvGrpSpPr>
          <p:nvPr/>
        </p:nvGrpSpPr>
        <p:grpSpPr bwMode="auto">
          <a:xfrm>
            <a:off x="1692275" y="2139553"/>
            <a:ext cx="5543550" cy="2924176"/>
            <a:chOff x="1066" y="1797"/>
            <a:chExt cx="3492" cy="2456"/>
          </a:xfrm>
        </p:grpSpPr>
        <p:pic>
          <p:nvPicPr>
            <p:cNvPr id="4100" name="Picture 3"/>
            <p:cNvPicPr>
              <a:picLocks noChangeAspect="1" noChangeArrowheads="1"/>
            </p:cNvPicPr>
            <p:nvPr/>
          </p:nvPicPr>
          <p:blipFill>
            <a:blip r:embed="rId3" cstate="print"/>
            <a:srcRect/>
            <a:stretch>
              <a:fillRect/>
            </a:stretch>
          </p:blipFill>
          <p:spPr bwMode="auto">
            <a:xfrm>
              <a:off x="1066" y="1797"/>
              <a:ext cx="3492" cy="2404"/>
            </a:xfrm>
            <a:prstGeom prst="rect">
              <a:avLst/>
            </a:prstGeom>
            <a:noFill/>
            <a:ln w="9525">
              <a:noFill/>
              <a:miter lim="800000"/>
              <a:headEnd/>
              <a:tailEnd/>
            </a:ln>
          </p:spPr>
        </p:pic>
        <p:sp>
          <p:nvSpPr>
            <p:cNvPr id="4101" name="Text Box 4"/>
            <p:cNvSpPr txBox="1">
              <a:spLocks noChangeArrowheads="1"/>
            </p:cNvSpPr>
            <p:nvPr/>
          </p:nvSpPr>
          <p:spPr bwMode="auto">
            <a:xfrm>
              <a:off x="3288" y="4020"/>
              <a:ext cx="1214" cy="23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2FCAA96-A4BB-4227-8246-B9F6C7CC76D9}"/>
              </a:ext>
            </a:extLst>
          </p:cNvPr>
          <p:cNvSpPr>
            <a:spLocks noGrp="1"/>
          </p:cNvSpPr>
          <p:nvPr>
            <p:ph type="title"/>
          </p:nvPr>
        </p:nvSpPr>
        <p:spPr/>
        <p:txBody>
          <a:bodyPr/>
          <a:lstStyle/>
          <a:p>
            <a:endParaRPr lang="el-GR"/>
          </a:p>
        </p:txBody>
      </p:sp>
      <p:pic>
        <p:nvPicPr>
          <p:cNvPr id="1026" name="Picture 2" descr="ΔΙΑΜΕΡΙΣΜΑΤΑ ΣΩΜΑΤΙΚΩΜ ΥΓΡΩΝ: ΕΞΩΚΥΤΤΑΡΙΑ ΚΑΙ ΕΝΔΟΚΥΤΤΑΡΙΑ ΥΓΡΑ ΜΕΣ">
            <a:extLst>
              <a:ext uri="{FF2B5EF4-FFF2-40B4-BE49-F238E27FC236}">
                <a16:creationId xmlns="" xmlns:a16="http://schemas.microsoft.com/office/drawing/2014/main" id="{4742B323-C7E8-45B0-849C-2C413788A958}"/>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99592" y="857250"/>
            <a:ext cx="6696744" cy="37620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3237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5861237-D8DC-4523-9163-D4CC30FAA264}"/>
              </a:ext>
            </a:extLst>
          </p:cNvPr>
          <p:cNvSpPr>
            <a:spLocks noGrp="1"/>
          </p:cNvSpPr>
          <p:nvPr>
            <p:ph type="title"/>
          </p:nvPr>
        </p:nvSpPr>
        <p:spPr/>
        <p:txBody>
          <a:bodyPr/>
          <a:lstStyle/>
          <a:p>
            <a:r>
              <a:rPr lang="el-GR" dirty="0"/>
              <a:t>Ηλεκτρολύτες</a:t>
            </a:r>
          </a:p>
        </p:txBody>
      </p:sp>
      <p:sp>
        <p:nvSpPr>
          <p:cNvPr id="3" name="Θέση περιεχομένου 2">
            <a:extLst>
              <a:ext uri="{FF2B5EF4-FFF2-40B4-BE49-F238E27FC236}">
                <a16:creationId xmlns="" xmlns:a16="http://schemas.microsoft.com/office/drawing/2014/main" id="{CE7D5BFF-C410-4669-8AC6-1ED66986E98B}"/>
              </a:ext>
            </a:extLst>
          </p:cNvPr>
          <p:cNvSpPr>
            <a:spLocks noGrp="1"/>
          </p:cNvSpPr>
          <p:nvPr>
            <p:ph idx="1"/>
          </p:nvPr>
        </p:nvSpPr>
        <p:spPr/>
        <p:txBody>
          <a:bodyPr/>
          <a:lstStyle/>
          <a:p>
            <a:r>
              <a:rPr lang="el-GR" dirty="0"/>
              <a:t>Το ενδοκυττάριο υγρό είναι πλούσιο σε Κάλιο</a:t>
            </a:r>
          </a:p>
          <a:p>
            <a:pPr marL="109728" indent="0">
              <a:buNone/>
            </a:pPr>
            <a:endParaRPr lang="el-GR" dirty="0"/>
          </a:p>
          <a:p>
            <a:r>
              <a:rPr lang="el-GR" dirty="0"/>
              <a:t>Το </a:t>
            </a:r>
            <a:r>
              <a:rPr lang="el-GR" dirty="0" err="1"/>
              <a:t>εξωκυττάριο</a:t>
            </a:r>
            <a:r>
              <a:rPr lang="el-GR" dirty="0"/>
              <a:t> είναι πλούσιο σε Νάτριο και Χλώριο</a:t>
            </a:r>
          </a:p>
        </p:txBody>
      </p:sp>
    </p:spTree>
    <p:extLst>
      <p:ext uri="{BB962C8B-B14F-4D97-AF65-F5344CB8AC3E}">
        <p14:creationId xmlns="" xmlns:p14="http://schemas.microsoft.com/office/powerpoint/2010/main" val="649265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57B838F-7F37-4993-A148-593C008A6C3E}"/>
              </a:ext>
            </a:extLst>
          </p:cNvPr>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Φυσιολογία αιμοποιητικού</a:t>
            </a:r>
            <a:endParaRPr lang="el-GR" dirty="0"/>
          </a:p>
        </p:txBody>
      </p:sp>
      <p:sp>
        <p:nvSpPr>
          <p:cNvPr id="3" name="Θέση περιεχομένου 2">
            <a:extLst>
              <a:ext uri="{FF2B5EF4-FFF2-40B4-BE49-F238E27FC236}">
                <a16:creationId xmlns="" xmlns:a16="http://schemas.microsoft.com/office/drawing/2014/main" id="{C51E4C74-2041-415B-B958-124872C20969}"/>
              </a:ext>
            </a:extLst>
          </p:cNvPr>
          <p:cNvSpPr>
            <a:spLocks noGrp="1"/>
          </p:cNvSpPr>
          <p:nvPr>
            <p:ph idx="1"/>
          </p:nvPr>
        </p:nvSpPr>
        <p:spPr>
          <a:xfrm>
            <a:off x="500034" y="910817"/>
            <a:ext cx="8229600" cy="3243834"/>
          </a:xfrm>
        </p:spPr>
        <p:txBody>
          <a:bodyPr/>
          <a:lstStyle/>
          <a:p>
            <a:pPr>
              <a:buNone/>
            </a:pPr>
            <a:endParaRPr lang="el-GR" dirty="0"/>
          </a:p>
        </p:txBody>
      </p:sp>
    </p:spTree>
    <p:extLst>
      <p:ext uri="{BB962C8B-B14F-4D97-AF65-F5344CB8AC3E}">
        <p14:creationId xmlns="" xmlns:p14="http://schemas.microsoft.com/office/powerpoint/2010/main" val="304108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ΛΕΙΤΟΥΡΓΙΕΣ ΑΙΜΑΤΟΣ</a:t>
            </a:r>
            <a:endParaRPr lang="el-GR" sz="3800" b="0" strike="noStrike" spc="-1" dirty="0">
              <a:solidFill>
                <a:srgbClr val="FF0000"/>
              </a:solidFill>
              <a:latin typeface="Trebuchet MS"/>
            </a:endParaRPr>
          </a:p>
        </p:txBody>
      </p:sp>
      <p:sp>
        <p:nvSpPr>
          <p:cNvPr id="149" name="TextShape 2"/>
          <p:cNvSpPr txBox="1"/>
          <p:nvPr/>
        </p:nvSpPr>
        <p:spPr>
          <a:xfrm>
            <a:off x="457200" y="1207170"/>
            <a:ext cx="7238520" cy="3634470"/>
          </a:xfrm>
          <a:prstGeom prst="rect">
            <a:avLst/>
          </a:prstGeom>
          <a:noFill/>
          <a:ln>
            <a:noFill/>
          </a:ln>
        </p:spPr>
        <p:txBody>
          <a:bodyPr lIns="90000" tIns="45000" rIns="90000" bIns="45000"/>
          <a:lstStyle/>
          <a:p>
            <a:pPr marL="514440" indent="-514080" algn="just">
              <a:lnSpc>
                <a:spcPct val="100000"/>
              </a:lnSpc>
              <a:spcBef>
                <a:spcPts val="601"/>
              </a:spcBef>
              <a:buClr>
                <a:srgbClr val="B13F9A"/>
              </a:buClr>
              <a:buSzPct val="73000"/>
              <a:buFont typeface="Trebuchet MS"/>
              <a:buAutoNum type="arabicPeriod"/>
            </a:pPr>
            <a:endParaRPr lang="el-GR" sz="2600" b="0" strike="noStrike" spc="-1" dirty="0" smtClean="0">
              <a:solidFill>
                <a:srgbClr val="000000"/>
              </a:solidFill>
              <a:latin typeface="Trebuchet MS"/>
            </a:endParaRPr>
          </a:p>
          <a:p>
            <a:pPr marL="514440" indent="-514080" algn="just">
              <a:lnSpc>
                <a:spcPct val="100000"/>
              </a:lnSpc>
              <a:spcBef>
                <a:spcPts val="601"/>
              </a:spcBef>
              <a:buClr>
                <a:srgbClr val="B13F9A"/>
              </a:buClr>
              <a:buSzPct val="73000"/>
              <a:buFont typeface="Trebuchet MS"/>
              <a:buAutoNum type="arabicPeriod"/>
            </a:pPr>
            <a:r>
              <a:rPr lang="el-GR" sz="2600" b="0" strike="noStrike" spc="-1" dirty="0" smtClean="0">
                <a:solidFill>
                  <a:srgbClr val="000000"/>
                </a:solidFill>
                <a:latin typeface="Trebuchet MS"/>
              </a:rPr>
              <a:t>Στη </a:t>
            </a:r>
            <a:r>
              <a:rPr lang="el-GR" sz="2600" b="0" strike="noStrike" spc="-1" dirty="0">
                <a:solidFill>
                  <a:srgbClr val="000000"/>
                </a:solidFill>
                <a:latin typeface="Trebuchet MS"/>
              </a:rPr>
              <a:t>μεταφορά θρεπτικών ουσιών και οξυγόνου στα κύτταρα των ιστών</a:t>
            </a:r>
          </a:p>
          <a:p>
            <a:pPr marL="514440" indent="-514080" algn="just">
              <a:lnSpc>
                <a:spcPct val="100000"/>
              </a:lnSpc>
              <a:spcBef>
                <a:spcPts val="601"/>
              </a:spcBef>
              <a:buClr>
                <a:srgbClr val="B13F9A"/>
              </a:buClr>
              <a:buSzPct val="73000"/>
              <a:buFont typeface="Trebuchet MS"/>
              <a:buAutoNum type="arabicPeriod"/>
            </a:pPr>
            <a:r>
              <a:rPr lang="el-GR" sz="2600" b="0" strike="noStrike" spc="-1" dirty="0">
                <a:solidFill>
                  <a:srgbClr val="000000"/>
                </a:solidFill>
                <a:latin typeface="Trebuchet MS"/>
              </a:rPr>
              <a:t>Στην απομάκρυνση από τα κύτταρα των άχρηστων προϊόντων του μεταβολισμού και του διοξειδίου του άνθρακα</a:t>
            </a:r>
          </a:p>
          <a:p>
            <a:pPr marL="514440" indent="-514080" algn="just">
              <a:lnSpc>
                <a:spcPct val="100000"/>
              </a:lnSpc>
              <a:spcBef>
                <a:spcPts val="601"/>
              </a:spcBef>
              <a:buClr>
                <a:srgbClr val="B13F9A"/>
              </a:buClr>
              <a:buSzPct val="73000"/>
              <a:buFont typeface="Trebuchet MS"/>
              <a:buAutoNum type="arabicPeriod"/>
            </a:pPr>
            <a:r>
              <a:rPr lang="el-GR" sz="2600" b="0" strike="noStrike" spc="-1" dirty="0">
                <a:solidFill>
                  <a:srgbClr val="000000"/>
                </a:solidFill>
                <a:latin typeface="Trebuchet MS"/>
              </a:rPr>
              <a:t>Στη θερμορύθμιση</a:t>
            </a:r>
          </a:p>
          <a:p>
            <a:pPr marL="514440" indent="-514080" algn="just">
              <a:lnSpc>
                <a:spcPct val="100000"/>
              </a:lnSpc>
              <a:spcBef>
                <a:spcPts val="601"/>
              </a:spcBef>
              <a:buClr>
                <a:srgbClr val="B13F9A"/>
              </a:buClr>
              <a:buSzPct val="73000"/>
              <a:buFont typeface="Trebuchet MS"/>
              <a:buAutoNum type="arabicPeriod"/>
            </a:pPr>
            <a:r>
              <a:rPr lang="el-GR" sz="2600" b="0" strike="noStrike" spc="-1" dirty="0">
                <a:solidFill>
                  <a:srgbClr val="000000"/>
                </a:solidFill>
                <a:latin typeface="Trebuchet MS"/>
              </a:rPr>
              <a:t>Στην άμυνα και το συντονισμό των λειτουργιών του οργανισμού. </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ΓΕΝΙΚΑ</a:t>
            </a:r>
            <a:endParaRPr lang="el-GR" sz="3800" b="0" strike="noStrike" spc="-1" dirty="0">
              <a:solidFill>
                <a:srgbClr val="FF0000"/>
              </a:solidFill>
              <a:latin typeface="Trebuchet MS"/>
            </a:endParaRPr>
          </a:p>
        </p:txBody>
      </p:sp>
      <p:sp>
        <p:nvSpPr>
          <p:cNvPr id="147"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Αίμα: είναι μορφή συνδετικού ιστού σε υγρή μορφή</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όγκος του αντιστοιχεί σε 7% Σ.Β στους άνδρες και 5.5% Σ.Β στις γυναίκες</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Αποτελείται από: </a:t>
            </a:r>
          </a:p>
          <a:p>
            <a:pPr marL="274320" indent="-273960">
              <a:lnSpc>
                <a:spcPct val="100000"/>
              </a:lnSpc>
              <a:spcBef>
                <a:spcPts val="601"/>
              </a:spcBef>
            </a:pPr>
            <a:r>
              <a:rPr lang="el-GR" sz="2600" b="0" strike="noStrike" spc="-1" dirty="0">
                <a:solidFill>
                  <a:srgbClr val="000000"/>
                </a:solidFill>
                <a:latin typeface="Trebuchet MS"/>
              </a:rPr>
              <a:t>1. Πλάσμα (περιέχει </a:t>
            </a:r>
            <a:r>
              <a:rPr lang="el-GR" sz="2600" b="0" strike="noStrike" spc="-1" dirty="0" err="1">
                <a:solidFill>
                  <a:srgbClr val="000000"/>
                </a:solidFill>
                <a:latin typeface="Trebuchet MS"/>
              </a:rPr>
              <a:t>πρωτείνες</a:t>
            </a:r>
            <a:r>
              <a:rPr lang="el-GR" sz="2600" b="0" strike="noStrike" spc="-1" dirty="0">
                <a:solidFill>
                  <a:srgbClr val="000000"/>
                </a:solidFill>
                <a:latin typeface="Trebuchet MS"/>
              </a:rPr>
              <a:t>, αμινοξέα, σάκχαρα…) </a:t>
            </a:r>
          </a:p>
          <a:p>
            <a:pPr marL="274320" indent="-273960">
              <a:lnSpc>
                <a:spcPct val="100000"/>
              </a:lnSpc>
              <a:spcBef>
                <a:spcPts val="601"/>
              </a:spcBef>
            </a:pPr>
            <a:r>
              <a:rPr lang="el-GR" sz="2600" b="0" strike="noStrike" spc="-1" dirty="0">
                <a:solidFill>
                  <a:srgbClr val="000000"/>
                </a:solidFill>
                <a:latin typeface="Trebuchet MS"/>
              </a:rPr>
              <a:t>2. έμμορφα στοιχεία που είναι τα κύτταρα: ερυθρά αιμοσφαίρια, λευκά αιμοσφαίρια, αιμοπετάλια</a:t>
            </a:r>
          </a:p>
          <a:p>
            <a:pPr marL="2057400" indent="-182520">
              <a:lnSpc>
                <a:spcPct val="100000"/>
              </a:lnSpc>
              <a:spcBef>
                <a:spcPts val="281"/>
              </a:spcBef>
            </a:pPr>
            <a:r>
              <a:rPr lang="el-GR" sz="1400" b="0" strike="noStrike" spc="-1" dirty="0">
                <a:solidFill>
                  <a:srgbClr val="000000"/>
                </a:solidFill>
                <a:latin typeface="Trebuchet MS"/>
              </a:rPr>
              <a:t>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ΠΛΑΣΜΑ</a:t>
            </a:r>
            <a:r>
              <a:rPr lang="el-GR" sz="3800" b="1" strike="noStrike" cap="all" spc="-1" dirty="0">
                <a:solidFill>
                  <a:srgbClr val="FDF2E8"/>
                </a:solidFill>
                <a:latin typeface="Trebuchet MS"/>
              </a:rPr>
              <a:t> </a:t>
            </a:r>
            <a:endParaRPr lang="el-GR" sz="3800" b="0" strike="noStrike" spc="-1" dirty="0">
              <a:solidFill>
                <a:srgbClr val="000000"/>
              </a:solidFill>
              <a:latin typeface="Trebuchet MS"/>
            </a:endParaRPr>
          </a:p>
        </p:txBody>
      </p:sp>
      <p:sp>
        <p:nvSpPr>
          <p:cNvPr id="151"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ωχροκίτρινο υγρό μέσα στο οποίο αιωρούνται τα έμμορφα συστατικά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νερό, άλατα και οργανικές χημικές ενώσεις (πρωτείνες, γλυκόζη, λιπίδια,βιταμίνες, ορμόνες)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τις πρωτείνες ιδιαίτερη σημασία έχουν οι ανοσοσφαιρίνες και οι παράγοντες πήξης</a:t>
            </a:r>
          </a:p>
          <a:p>
            <a:pPr marL="274320" indent="-273960">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1028" name="Picture 4" descr="C:\Users\MANOS'MARIA\Desktop\download (2).jpg"/>
          <p:cNvPicPr>
            <a:picLocks noChangeAspect="1" noChangeArrowheads="1"/>
          </p:cNvPicPr>
          <p:nvPr/>
        </p:nvPicPr>
        <p:blipFill>
          <a:blip r:embed="rId2"/>
          <a:srcRect/>
          <a:stretch>
            <a:fillRect/>
          </a:stretch>
        </p:blipFill>
        <p:spPr bwMode="auto">
          <a:xfrm>
            <a:off x="4648200" y="1200150"/>
            <a:ext cx="2762250" cy="2743200"/>
          </a:xfrm>
          <a:prstGeom prst="rect">
            <a:avLst/>
          </a:prstGeom>
          <a:noFill/>
        </p:spPr>
      </p:pic>
      <p:pic>
        <p:nvPicPr>
          <p:cNvPr id="1033" name="Picture 9" descr="C:\Users\MANOS'MARIA\Desktop\download.jpg"/>
          <p:cNvPicPr>
            <a:picLocks noChangeAspect="1" noChangeArrowheads="1"/>
          </p:cNvPicPr>
          <p:nvPr/>
        </p:nvPicPr>
        <p:blipFill>
          <a:blip r:embed="rId3"/>
          <a:srcRect/>
          <a:stretch>
            <a:fillRect/>
          </a:stretch>
        </p:blipFill>
        <p:spPr bwMode="auto">
          <a:xfrm>
            <a:off x="1219200" y="400050"/>
            <a:ext cx="3048000" cy="1971675"/>
          </a:xfrm>
          <a:prstGeom prst="rect">
            <a:avLst/>
          </a:prstGeom>
          <a:noFill/>
        </p:spPr>
      </p:pic>
      <p:pic>
        <p:nvPicPr>
          <p:cNvPr id="1036" name="Picture 12" descr="C:\Users\MANOS'MARIA\Desktop\download.jpg"/>
          <p:cNvPicPr>
            <a:picLocks noChangeAspect="1" noChangeArrowheads="1"/>
          </p:cNvPicPr>
          <p:nvPr/>
        </p:nvPicPr>
        <p:blipFill>
          <a:blip r:embed="rId3"/>
          <a:srcRect/>
          <a:stretch>
            <a:fillRect/>
          </a:stretch>
        </p:blipFill>
        <p:spPr bwMode="auto">
          <a:xfrm>
            <a:off x="1847851" y="3071813"/>
            <a:ext cx="2105025" cy="1628775"/>
          </a:xfrm>
          <a:prstGeom prst="rect">
            <a:avLst/>
          </a:prstGeom>
          <a:noFill/>
        </p:spPr>
      </p:pic>
      <p:pic>
        <p:nvPicPr>
          <p:cNvPr id="1037" name="Picture 13" descr="C:\Users\MANOS'MARIA\Desktop\download (1).jpg"/>
          <p:cNvPicPr>
            <a:picLocks noChangeAspect="1" noChangeArrowheads="1"/>
          </p:cNvPicPr>
          <p:nvPr/>
        </p:nvPicPr>
        <p:blipFill>
          <a:blip r:embed="rId4"/>
          <a:srcRect/>
          <a:stretch>
            <a:fillRect/>
          </a:stretch>
        </p:blipFill>
        <p:spPr bwMode="auto">
          <a:xfrm>
            <a:off x="914400" y="2571750"/>
            <a:ext cx="3733800" cy="21717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αιμοποιηση</a:t>
            </a:r>
            <a:endParaRPr lang="el-GR" sz="3800" b="0" strike="noStrike" spc="-1" dirty="0">
              <a:solidFill>
                <a:srgbClr val="FF0000"/>
              </a:solidFill>
              <a:latin typeface="Trebuchet MS"/>
            </a:endParaRPr>
          </a:p>
        </p:txBody>
      </p:sp>
      <p:sp>
        <p:nvSpPr>
          <p:cNvPr id="153" name="TextShape 2"/>
          <p:cNvSpPr txBox="1"/>
          <p:nvPr/>
        </p:nvSpPr>
        <p:spPr>
          <a:xfrm>
            <a:off x="457200" y="1207170"/>
            <a:ext cx="7238520" cy="3634470"/>
          </a:xfrm>
          <a:prstGeom prst="rect">
            <a:avLst/>
          </a:prstGeom>
          <a:noFill/>
          <a:ln>
            <a:noFill/>
          </a:ln>
        </p:spPr>
        <p:txBody>
          <a:bodyPr lIns="90000" tIns="45000" rIns="90000" bIns="45000">
            <a:normAutofit fontScale="89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Διαδικασία παραγωγής των συστατικών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Πού γίνεται;</a:t>
            </a:r>
          </a:p>
          <a:p>
            <a:pPr marL="274320" indent="-273960" algn="just">
              <a:lnSpc>
                <a:spcPct val="100000"/>
              </a:lnSpc>
              <a:spcBef>
                <a:spcPts val="601"/>
              </a:spcBef>
            </a:pPr>
            <a:r>
              <a:rPr lang="el-GR" sz="2600" b="1" strike="noStrike" spc="-1">
                <a:solidFill>
                  <a:srgbClr val="000000"/>
                </a:solidFill>
                <a:latin typeface="Trebuchet MS"/>
              </a:rPr>
              <a:t>Μετά τη γέννηση</a:t>
            </a:r>
            <a:r>
              <a:rPr lang="el-GR" sz="2600" b="0" strike="noStrike" spc="-1">
                <a:solidFill>
                  <a:srgbClr val="000000"/>
                </a:solidFill>
                <a:latin typeface="Trebuchet MS"/>
              </a:rPr>
              <a:t>: τα έμμορφα συστατικά του αίματος παράγονται στο </a:t>
            </a:r>
            <a:r>
              <a:rPr lang="el-GR" sz="2600" b="1" strike="noStrike" spc="-1">
                <a:solidFill>
                  <a:srgbClr val="000000"/>
                </a:solidFill>
                <a:latin typeface="Trebuchet MS"/>
              </a:rPr>
              <a:t>μυελό των οστών </a:t>
            </a:r>
            <a:r>
              <a:rPr lang="el-GR" sz="2600" b="0" strike="noStrike" spc="-1">
                <a:solidFill>
                  <a:srgbClr val="000000"/>
                </a:solidFill>
                <a:latin typeface="Trebuchet MS"/>
              </a:rPr>
              <a:t>που βρίσκεται στα σπογγώδη οστά (σπόνδυλοι, πλευρές, άνω μέρη μηριαίων οστών, πλατέα οστά της πυέλου) και στις επιφύσεις των μακρών οστών</a:t>
            </a:r>
          </a:p>
          <a:p>
            <a:pPr marL="274320" indent="-273960" algn="just">
              <a:lnSpc>
                <a:spcPct val="100000"/>
              </a:lnSpc>
              <a:spcBef>
                <a:spcPts val="601"/>
              </a:spcBef>
            </a:pPr>
            <a:r>
              <a:rPr lang="el-GR" sz="2600" b="1" strike="noStrike" spc="-1">
                <a:solidFill>
                  <a:srgbClr val="000000"/>
                </a:solidFill>
                <a:latin typeface="Trebuchet MS"/>
              </a:rPr>
              <a:t>Εμβρυική ζωή: </a:t>
            </a:r>
            <a:r>
              <a:rPr lang="el-GR" sz="2600" b="0" strike="noStrike" spc="-1">
                <a:solidFill>
                  <a:srgbClr val="000000"/>
                </a:solidFill>
                <a:latin typeface="Trebuchet MS"/>
              </a:rPr>
              <a:t>αρχικά  λεκιθικός ασκός, στη συνέχεια ήπαρ και σπλήνας και προς το τέλος ο μυελός των οστών</a:t>
            </a:r>
          </a:p>
          <a:p>
            <a:pPr marL="274320" indent="-273960" algn="just">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Μυελοσ</a:t>
            </a:r>
            <a:r>
              <a:rPr lang="el-GR" sz="3800" b="1" strike="noStrike" cap="all" spc="-1" dirty="0">
                <a:solidFill>
                  <a:srgbClr val="FF0000"/>
                </a:solidFill>
                <a:latin typeface="Trebuchet MS"/>
              </a:rPr>
              <a:t> των </a:t>
            </a:r>
            <a:r>
              <a:rPr lang="el-GR" sz="3800" b="1" strike="noStrike" cap="all" spc="-1" dirty="0" err="1">
                <a:solidFill>
                  <a:srgbClr val="FF0000"/>
                </a:solidFill>
                <a:latin typeface="Trebuchet MS"/>
              </a:rPr>
              <a:t>οστων</a:t>
            </a:r>
            <a:endParaRPr lang="el-GR" sz="3800" b="0" strike="noStrike" spc="-1" dirty="0">
              <a:solidFill>
                <a:srgbClr val="FF0000"/>
              </a:solidFill>
              <a:latin typeface="Trebuchet MS"/>
            </a:endParaRPr>
          </a:p>
        </p:txBody>
      </p:sp>
      <p:sp>
        <p:nvSpPr>
          <p:cNvPr id="155" name="TextShape 2"/>
          <p:cNvSpPr txBox="1"/>
          <p:nvPr/>
        </p:nvSpPr>
        <p:spPr>
          <a:xfrm>
            <a:off x="457200" y="1207170"/>
            <a:ext cx="7238520" cy="3634470"/>
          </a:xfrm>
          <a:prstGeom prst="rect">
            <a:avLst/>
          </a:prstGeom>
          <a:noFill/>
          <a:ln>
            <a:noFill/>
          </a:ln>
        </p:spPr>
        <p:txBody>
          <a:bodyPr lIns="90000" tIns="45000" rIns="90000" bIns="45000">
            <a:normAutofit fontScale="680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Στην ηλικία των 20 ετών ο Μυελός των μακρών οστών καθίσταται ανενεργός, εκτός από το μηριαίο και το βραχιόνιο οστό</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ενεργός έχει ερυθρό χρώμα, ενώ ο ανενεργός κίτρινο</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Μ.Ο. είναι από τα μεγαλύτερα όργανα του ανθρώπινου σώματος – πλησιάζει το μέγεθος του ήπατος</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Στο Μ.Ο. το 75% των κυττάρων το κατέχει η λευκή σειρά και το 25% η ερυθρά</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Αντίθετα, στο περιφερικό αίμα, τα ερυθρά αιμοσφαίρια είναι δύο φορές περισσότερα από τα λευκά</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28596" y="375031"/>
            <a:ext cx="7238520" cy="856980"/>
          </a:xfrm>
          <a:prstGeom prst="rect">
            <a:avLst/>
          </a:prstGeom>
          <a:noFill/>
          <a:ln>
            <a:noFill/>
          </a:ln>
        </p:spPr>
        <p:txBody>
          <a:bodyPr lIns="45720" tIns="0" rIns="45720" bIns="0" anchor="b">
            <a:normAutofit fontScale="92500" lnSpcReduction="20000"/>
          </a:bodyPr>
          <a:lstStyle/>
          <a:p>
            <a:pPr>
              <a:lnSpc>
                <a:spcPct val="100000"/>
              </a:lnSpc>
            </a:pPr>
            <a:r>
              <a:rPr lang="el-GR" sz="3800" b="1" strike="noStrike" cap="all" spc="-1" dirty="0">
                <a:solidFill>
                  <a:srgbClr val="FF0000"/>
                </a:solidFill>
                <a:latin typeface="Trebuchet MS"/>
              </a:rPr>
              <a:t>ΩΡΙΜΑΝΣΗ ΤΩΝ ΚΥΤΤΑΡΙΚΩΝ ΣΕΙΡΩΝ ΣΤΟ ΜΥΕΛΟ ΤΩΝ ΟΣΤΩΝ</a:t>
            </a:r>
            <a:endParaRPr lang="el-GR" sz="3800" b="0" strike="noStrike" spc="-1" dirty="0">
              <a:solidFill>
                <a:srgbClr val="FF0000"/>
              </a:solidFill>
              <a:latin typeface="Trebuchet MS"/>
            </a:endParaRPr>
          </a:p>
        </p:txBody>
      </p:sp>
      <p:sp>
        <p:nvSpPr>
          <p:cNvPr id="157" name="TextShape 2"/>
          <p:cNvSpPr txBox="1"/>
          <p:nvPr/>
        </p:nvSpPr>
        <p:spPr>
          <a:xfrm>
            <a:off x="457200" y="1207170"/>
            <a:ext cx="7238520" cy="363447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Όλα τα κύτταρα του αίματος στο Μ.Ο. προσέρχονται από το αρχέγονο κύτταρο του(STEM CELL)</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το κύτταρο αυτό προέρχονται τα βλαστικά κύτταρα όλων των σειρών, τα οποία αφού περάσουν τα διάφορα στάδια ωρίμανσης, εισέρχονται στη συστηματική κυκλοφορία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0826" y="0"/>
            <a:ext cx="7991475" cy="3816429"/>
          </a:xfrm>
          <a:prstGeom prst="rect">
            <a:avLst/>
          </a:prstGeom>
          <a:noFill/>
          <a:ln w="9525">
            <a:noFill/>
            <a:miter lim="800000"/>
            <a:headEnd/>
            <a:tailEnd/>
          </a:ln>
        </p:spPr>
        <p:txBody>
          <a:bodyPr>
            <a:spAutoFit/>
          </a:bodyPr>
          <a:lstStyle/>
          <a:p>
            <a:pPr marL="342900" indent="-342900">
              <a:buFontTx/>
              <a:buChar char="•"/>
            </a:pPr>
            <a:endParaRPr lang="el-GR" sz="2200" dirty="0">
              <a:latin typeface="Times New Roman" pitchFamily="18" charset="0"/>
            </a:endParaRPr>
          </a:p>
          <a:p>
            <a:pPr marL="342900" indent="-342900">
              <a:buFontTx/>
              <a:buChar char="•"/>
            </a:pPr>
            <a:endParaRPr lang="el-GR" sz="2200" dirty="0">
              <a:latin typeface="Times New Roman" pitchFamily="18" charset="0"/>
            </a:endParaRPr>
          </a:p>
          <a:p>
            <a:pPr marL="342900" indent="-342900">
              <a:buFontTx/>
              <a:buChar char="•"/>
            </a:pPr>
            <a:r>
              <a:rPr lang="el-GR" sz="2200" dirty="0">
                <a:latin typeface="Times New Roman" pitchFamily="18" charset="0"/>
              </a:rPr>
              <a:t>Το κύτταρο χωρίζεται από το γύρω περιβάλλον με την κυτταρική ή </a:t>
            </a:r>
            <a:r>
              <a:rPr lang="el-GR" sz="2200" dirty="0" err="1">
                <a:latin typeface="Times New Roman" pitchFamily="18" charset="0"/>
              </a:rPr>
              <a:t>κυτταροπλασματική</a:t>
            </a:r>
            <a:r>
              <a:rPr lang="el-GR" sz="2200" dirty="0">
                <a:latin typeface="Times New Roman" pitchFamily="18" charset="0"/>
              </a:rPr>
              <a:t> μεμβράνη </a:t>
            </a:r>
          </a:p>
          <a:p>
            <a:pPr marL="342900" indent="-342900">
              <a:buFontTx/>
              <a:buChar char="•"/>
            </a:pPr>
            <a:r>
              <a:rPr lang="el-GR" sz="2200" dirty="0">
                <a:latin typeface="Times New Roman" pitchFamily="18" charset="0"/>
              </a:rPr>
              <a:t>Ο πυρήνας χωρίζεται από το κυτταρόπλασμα με την πυρηνική </a:t>
            </a:r>
          </a:p>
          <a:p>
            <a:pPr marL="342900" indent="-342900"/>
            <a:r>
              <a:rPr lang="el-GR" sz="2200" dirty="0">
                <a:latin typeface="Times New Roman" pitchFamily="18" charset="0"/>
              </a:rPr>
              <a:t>μεμβράνη</a:t>
            </a:r>
          </a:p>
          <a:p>
            <a:pPr marL="342900" indent="-342900">
              <a:buFontTx/>
              <a:buChar char="•"/>
            </a:pPr>
            <a:r>
              <a:rPr lang="el-GR" sz="2200" dirty="0">
                <a:latin typeface="Times New Roman" pitchFamily="18" charset="0"/>
              </a:rPr>
              <a:t>Οι διάφορες ουσίες που απαρτίζουν το κύτταρο ονομάζονται </a:t>
            </a:r>
          </a:p>
          <a:p>
            <a:pPr marL="342900" indent="-342900"/>
            <a:r>
              <a:rPr lang="el-GR" sz="2200" dirty="0">
                <a:latin typeface="Times New Roman" pitchFamily="18" charset="0"/>
              </a:rPr>
              <a:t>πρωτόπλασμα ή κυτταρόπλασμα</a:t>
            </a:r>
          </a:p>
          <a:p>
            <a:pPr marL="342900" indent="-342900"/>
            <a:r>
              <a:rPr lang="el-GR" sz="2200" dirty="0">
                <a:latin typeface="Times New Roman" pitchFamily="18" charset="0"/>
              </a:rPr>
              <a:t>Το κυτταρόπλασμα αποτελείται από νερό, ηλεκτρολύτες, πρωτεΐνες, </a:t>
            </a:r>
          </a:p>
          <a:p>
            <a:pPr marL="342900" indent="-342900"/>
            <a:r>
              <a:rPr lang="el-GR" sz="2200" dirty="0">
                <a:latin typeface="Times New Roman" pitchFamily="18" charset="0"/>
              </a:rPr>
              <a:t>λιποειδή και υδατάνθρακες</a:t>
            </a:r>
          </a:p>
          <a:p>
            <a:pPr marL="342900" indent="-342900"/>
            <a:endParaRPr lang="el-GR" sz="2200" dirty="0">
              <a:latin typeface="Times New Roman" pitchFamily="18" charset="0"/>
            </a:endParaRPr>
          </a:p>
        </p:txBody>
      </p:sp>
      <p:grpSp>
        <p:nvGrpSpPr>
          <p:cNvPr id="2" name="Group 3"/>
          <p:cNvGrpSpPr>
            <a:grpSpLocks/>
          </p:cNvGrpSpPr>
          <p:nvPr/>
        </p:nvGrpSpPr>
        <p:grpSpPr bwMode="auto">
          <a:xfrm>
            <a:off x="2627784" y="2679762"/>
            <a:ext cx="4858765" cy="2424441"/>
            <a:chOff x="1066" y="1797"/>
            <a:chExt cx="3682" cy="2510"/>
          </a:xfrm>
        </p:grpSpPr>
        <p:pic>
          <p:nvPicPr>
            <p:cNvPr id="5124" name="Picture 4"/>
            <p:cNvPicPr>
              <a:picLocks noChangeAspect="1" noChangeArrowheads="1"/>
            </p:cNvPicPr>
            <p:nvPr/>
          </p:nvPicPr>
          <p:blipFill>
            <a:blip r:embed="rId3" cstate="print"/>
            <a:srcRect/>
            <a:stretch>
              <a:fillRect/>
            </a:stretch>
          </p:blipFill>
          <p:spPr bwMode="auto">
            <a:xfrm>
              <a:off x="1066" y="1797"/>
              <a:ext cx="3492" cy="2404"/>
            </a:xfrm>
            <a:prstGeom prst="rect">
              <a:avLst/>
            </a:prstGeom>
            <a:noFill/>
            <a:ln w="9525">
              <a:noFill/>
              <a:miter lim="800000"/>
              <a:headEnd/>
              <a:tailEnd/>
            </a:ln>
          </p:spPr>
        </p:pic>
        <p:sp>
          <p:nvSpPr>
            <p:cNvPr id="5125" name="Text Box 5"/>
            <p:cNvSpPr txBox="1">
              <a:spLocks noChangeArrowheads="1"/>
            </p:cNvSpPr>
            <p:nvPr/>
          </p:nvSpPr>
          <p:spPr bwMode="auto">
            <a:xfrm>
              <a:off x="3288" y="4020"/>
              <a:ext cx="1460" cy="287"/>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ΚΥΤΤΑΡΙΚΑ ΣΥΣΤΑΤΙΚΑ Ι</a:t>
            </a:r>
            <a:endParaRPr lang="el-GR" sz="3800" b="0" strike="noStrike" spc="-1" dirty="0">
              <a:solidFill>
                <a:srgbClr val="FF0000"/>
              </a:solidFill>
              <a:latin typeface="Trebuchet MS"/>
            </a:endParaRPr>
          </a:p>
        </p:txBody>
      </p:sp>
      <p:sp>
        <p:nvSpPr>
          <p:cNvPr id="159"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pPr>
            <a:r>
              <a:rPr lang="el-GR" sz="2600" b="1" strike="noStrike" spc="-1">
                <a:solidFill>
                  <a:srgbClr val="000000"/>
                </a:solidFill>
                <a:latin typeface="Trebuchet MS"/>
              </a:rPr>
              <a:t>Ερυθρά αιμοσφαίρια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τα περισσότερα από τα κύτταρα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αριθμός τους κυμαίνεται από 4.5 *10</a:t>
            </a:r>
            <a:r>
              <a:rPr lang="el-GR" sz="2600" b="0" strike="noStrike" spc="-1" baseline="30000">
                <a:solidFill>
                  <a:srgbClr val="000000"/>
                </a:solidFill>
                <a:latin typeface="Trebuchet MS"/>
              </a:rPr>
              <a:t>6</a:t>
            </a:r>
            <a:r>
              <a:rPr lang="el-GR" sz="2600" b="1" strike="noStrike" spc="-1">
                <a:solidFill>
                  <a:srgbClr val="000000"/>
                </a:solidFill>
                <a:latin typeface="Trebuchet MS"/>
              </a:rPr>
              <a:t>-</a:t>
            </a:r>
            <a:r>
              <a:rPr lang="el-GR" sz="2600" b="0" strike="noStrike" spc="-1">
                <a:solidFill>
                  <a:srgbClr val="000000"/>
                </a:solidFill>
                <a:latin typeface="Trebuchet MS"/>
              </a:rPr>
              <a:t>6.2*10</a:t>
            </a:r>
            <a:r>
              <a:rPr lang="el-GR" sz="2600" b="0" strike="noStrike" spc="-1" baseline="30000">
                <a:solidFill>
                  <a:srgbClr val="000000"/>
                </a:solidFill>
                <a:latin typeface="Trebuchet MS"/>
              </a:rPr>
              <a:t>6</a:t>
            </a:r>
            <a:r>
              <a:rPr lang="el-GR" sz="2600" b="0" strike="noStrike" spc="-1">
                <a:solidFill>
                  <a:srgbClr val="000000"/>
                </a:solidFill>
                <a:latin typeface="Trebuchet MS"/>
              </a:rPr>
              <a:t>/ mm</a:t>
            </a:r>
            <a:r>
              <a:rPr lang="el-GR" sz="2600" b="0" strike="noStrike" spc="-1" baseline="30000">
                <a:solidFill>
                  <a:srgbClr val="000000"/>
                </a:solidFill>
                <a:latin typeface="Trebuchet MS"/>
              </a:rPr>
              <a:t>3 </a:t>
            </a:r>
            <a:r>
              <a:rPr lang="el-GR" sz="2600" b="0" strike="noStrike" spc="-1">
                <a:solidFill>
                  <a:srgbClr val="000000"/>
                </a:solidFill>
                <a:latin typeface="Trebuchet MS"/>
              </a:rPr>
              <a:t>αίματος  στους άνδρες και από 4*10</a:t>
            </a:r>
            <a:r>
              <a:rPr lang="el-GR" sz="2600" b="0" strike="noStrike" spc="-1" baseline="30000">
                <a:solidFill>
                  <a:srgbClr val="000000"/>
                </a:solidFill>
                <a:latin typeface="Trebuchet MS"/>
              </a:rPr>
              <a:t>6</a:t>
            </a:r>
            <a:r>
              <a:rPr lang="el-GR" sz="2600" b="0" strike="noStrike" spc="-1">
                <a:solidFill>
                  <a:srgbClr val="000000"/>
                </a:solidFill>
                <a:latin typeface="Trebuchet MS"/>
              </a:rPr>
              <a:t>-5.4*10</a:t>
            </a:r>
            <a:r>
              <a:rPr lang="el-GR" sz="2600" b="0" strike="noStrike" spc="-1" baseline="30000">
                <a:solidFill>
                  <a:srgbClr val="000000"/>
                </a:solidFill>
                <a:latin typeface="Trebuchet MS"/>
              </a:rPr>
              <a:t>6</a:t>
            </a:r>
            <a:r>
              <a:rPr lang="el-GR" sz="2600" b="0" strike="noStrike" spc="-1">
                <a:solidFill>
                  <a:srgbClr val="000000"/>
                </a:solidFill>
                <a:latin typeface="Trebuchet MS"/>
              </a:rPr>
              <a:t>/ mm</a:t>
            </a:r>
            <a:r>
              <a:rPr lang="el-GR" sz="2600" b="0" strike="noStrike" spc="-1" baseline="30000">
                <a:solidFill>
                  <a:srgbClr val="000000"/>
                </a:solidFill>
                <a:latin typeface="Trebuchet MS"/>
              </a:rPr>
              <a:t>3</a:t>
            </a:r>
            <a:r>
              <a:rPr lang="el-GR" sz="2600" b="0" strike="noStrike" spc="-1">
                <a:solidFill>
                  <a:srgbClr val="000000"/>
                </a:solidFill>
                <a:latin typeface="Trebuchet MS"/>
              </a:rPr>
              <a:t> αίματος στις γυναίκες.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Προέρχονται από ωρίμανση της προερυθροβλάστης.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Έχουν σχήμα αμφίκοιλου δίσκου, και διάμετρο περίπου 7.5μm.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συστατικα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ιι</a:t>
            </a:r>
            <a:endParaRPr lang="el-GR" sz="3800" b="0" strike="noStrike" spc="-1" dirty="0">
              <a:solidFill>
                <a:srgbClr val="FF0000"/>
              </a:solidFill>
              <a:latin typeface="Trebuchet MS"/>
            </a:endParaRPr>
          </a:p>
        </p:txBody>
      </p:sp>
      <p:sp>
        <p:nvSpPr>
          <p:cNvPr id="161" name="TextShape 2"/>
          <p:cNvSpPr txBox="1"/>
          <p:nvPr/>
        </p:nvSpPr>
        <p:spPr>
          <a:xfrm>
            <a:off x="457200" y="1207170"/>
            <a:ext cx="7238520" cy="3634470"/>
          </a:xfrm>
          <a:prstGeom prst="rect">
            <a:avLst/>
          </a:prstGeom>
          <a:noFill/>
          <a:ln>
            <a:noFill/>
          </a:ln>
        </p:spPr>
        <p:txBody>
          <a:bodyPr lIns="90000" tIns="45000" rIns="90000" bIns="45000">
            <a:normAutofit fontScale="84000" lnSpcReduction="20000"/>
          </a:bodyPr>
          <a:lstStyle/>
          <a:p>
            <a:pPr marL="274320" indent="-273960" algn="just">
              <a:lnSpc>
                <a:spcPct val="100000"/>
              </a:lnSpc>
              <a:spcBef>
                <a:spcPts val="601"/>
              </a:spcBef>
            </a:pPr>
            <a:r>
              <a:rPr lang="el-GR" sz="2600" b="1" strike="noStrike" spc="-1">
                <a:solidFill>
                  <a:srgbClr val="000000"/>
                </a:solidFill>
                <a:latin typeface="Trebuchet MS"/>
              </a:rPr>
              <a:t>Ερυθρά αιμοσφαίρια</a:t>
            </a: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Βασική γνώση</a:t>
            </a:r>
            <a:r>
              <a:rPr lang="el-GR" sz="2600" b="0" strike="noStrike" spc="-1">
                <a:solidFill>
                  <a:srgbClr val="000000"/>
                </a:solidFill>
                <a:latin typeface="Trebuchet MS"/>
              </a:rPr>
              <a:t>: τα ερυθρά αιμοσφαίρια περιέχουν μια </a:t>
            </a:r>
            <a:r>
              <a:rPr lang="el-GR" sz="2600" b="0" i="1" strike="noStrike" spc="-1">
                <a:solidFill>
                  <a:srgbClr val="000000"/>
                </a:solidFill>
                <a:latin typeface="Trebuchet MS"/>
              </a:rPr>
              <a:t>ειδική πρωτεΐνη της οποίας η κύρια λειτουργία είναι η μεταφορά του οξυγόνου</a:t>
            </a:r>
            <a:r>
              <a:rPr lang="el-GR" sz="2600" b="0" strike="noStrike" spc="-1">
                <a:solidFill>
                  <a:srgbClr val="000000"/>
                </a:solidFill>
                <a:latin typeface="Trebuchet MS"/>
              </a:rPr>
              <a:t>. Για την παραγωγή της αιμοσφαιρίνης είναι απαραίτητος ο σίδηρος, το φυλλικό οξύ και οι βιταμίνες Β</a:t>
            </a:r>
            <a:r>
              <a:rPr lang="el-GR" sz="2600" b="0" strike="noStrike" spc="-1" baseline="-25000">
                <a:solidFill>
                  <a:srgbClr val="000000"/>
                </a:solidFill>
                <a:latin typeface="Trebuchet MS"/>
              </a:rPr>
              <a:t>6 </a:t>
            </a:r>
            <a:r>
              <a:rPr lang="el-GR" sz="2600" b="0" strike="noStrike" spc="-1">
                <a:solidFill>
                  <a:srgbClr val="000000"/>
                </a:solidFill>
                <a:latin typeface="Trebuchet MS"/>
              </a:rPr>
              <a:t>και Β</a:t>
            </a:r>
            <a:r>
              <a:rPr lang="el-GR" sz="2600" b="0" strike="noStrike" spc="-1" baseline="-25000">
                <a:solidFill>
                  <a:srgbClr val="000000"/>
                </a:solidFill>
                <a:latin typeface="Trebuchet MS"/>
              </a:rPr>
              <a:t>12</a:t>
            </a:r>
            <a:r>
              <a:rPr lang="el-GR" sz="2600" b="0" strike="noStrike" spc="-1">
                <a:solidFill>
                  <a:srgbClr val="000000"/>
                </a:solidFill>
                <a:latin typeface="Trebuchet MS"/>
              </a:rPr>
              <a:t>.</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Κύρια λειτουργία τους είναι η μεταφορά Ο2 και CO2 μεταξύ των ιστών</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1" strike="noStrike" spc="-1">
                <a:solidFill>
                  <a:srgbClr val="000000"/>
                </a:solidFill>
                <a:latin typeface="Trebuchet MS"/>
              </a:rPr>
              <a:t>μέσος χρόνος ζωής των ερυθροκυττάρων είναι 120 ημέρες</a:t>
            </a:r>
            <a:r>
              <a:rPr lang="el-GR" sz="2600" b="0" strike="noStrike" spc="-1">
                <a:solidFill>
                  <a:srgbClr val="000000"/>
                </a:solidFill>
                <a:latin typeface="Trebuchet MS"/>
              </a:rPr>
              <a:t> και η καθημερινή καταστροφή τους αναπληρώνεται από τα διαρκώς παραγόμενα νέα ερυθρά.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2050" name="Picture 2" descr="C:\Users\MANOS'MARIA\Desktop\images.jpg"/>
          <p:cNvPicPr>
            <a:picLocks noChangeAspect="1" noChangeArrowheads="1"/>
          </p:cNvPicPr>
          <p:nvPr/>
        </p:nvPicPr>
        <p:blipFill>
          <a:blip r:embed="rId2"/>
          <a:srcRect/>
          <a:stretch>
            <a:fillRect/>
          </a:stretch>
        </p:blipFill>
        <p:spPr bwMode="auto">
          <a:xfrm>
            <a:off x="609600" y="287736"/>
            <a:ext cx="6629400" cy="4284264"/>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ΕΡΥΘΡΟΠΟΙΗΣΗ</a:t>
            </a:r>
            <a:endParaRPr lang="el-GR" sz="3800" b="0" strike="noStrike" spc="-1" dirty="0">
              <a:solidFill>
                <a:srgbClr val="FF0000"/>
              </a:solidFill>
              <a:latin typeface="Trebuchet MS"/>
            </a:endParaRPr>
          </a:p>
        </p:txBody>
      </p:sp>
      <p:sp>
        <p:nvSpPr>
          <p:cNvPr id="163"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Ρυθμίζεται από μια ορμόνη, την ερυθροποιητίνη, η οποία εκκρίνεται όταν αναγνωρίζεται στο αίμα χαμηλή πίεση Ο2.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ερυθροποιηση</a:t>
            </a:r>
            <a:endParaRPr lang="el-GR" sz="3800" b="0" strike="noStrike" spc="-1" dirty="0">
              <a:solidFill>
                <a:srgbClr val="FF0000"/>
              </a:solidFill>
              <a:latin typeface="Trebuchet MS"/>
            </a:endParaRPr>
          </a:p>
        </p:txBody>
      </p:sp>
      <p:pic>
        <p:nvPicPr>
          <p:cNvPr id="213" name="Picture 2"/>
          <p:cNvPicPr/>
          <p:nvPr/>
        </p:nvPicPr>
        <p:blipFill>
          <a:blip r:embed="rId2"/>
          <a:stretch/>
        </p:blipFill>
        <p:spPr>
          <a:xfrm>
            <a:off x="747720" y="1761750"/>
            <a:ext cx="6657480" cy="198450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ΑΙΜΟΣΦΑΙΡΙΝΗ</a:t>
            </a:r>
            <a:endParaRPr lang="el-GR" sz="3800" b="0" strike="noStrike" spc="-1" dirty="0">
              <a:solidFill>
                <a:srgbClr val="FF0000"/>
              </a:solidFill>
              <a:latin typeface="Trebuchet MS"/>
            </a:endParaRPr>
          </a:p>
        </p:txBody>
      </p:sp>
      <p:sp>
        <p:nvSpPr>
          <p:cNvPr id="165" name="TextShape 2"/>
          <p:cNvSpPr txBox="1"/>
          <p:nvPr/>
        </p:nvSpPr>
        <p:spPr>
          <a:xfrm>
            <a:off x="457200" y="1207170"/>
            <a:ext cx="7238520" cy="3634470"/>
          </a:xfrm>
          <a:prstGeom prst="rect">
            <a:avLst/>
          </a:prstGeom>
          <a:noFill/>
          <a:ln>
            <a:noFill/>
          </a:ln>
        </p:spPr>
        <p:txBody>
          <a:bodyPr lIns="90000" tIns="45000" rIns="90000" bIns="45000">
            <a:normAutofit fontScale="89500" lnSpcReduction="1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το πιο σημαντικό συστατικό των ερυθρών αιμοσφαιρίων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Μεταφέρει Ο2από τους πνεύμονες στους ιστούς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Μεταφέρει CO2 από τους ιστούς στους πνεύμονες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 το 98% των πρωτεϊνών που βρίσκονται στο κυτταρόπλασμα των ερυθρών αιμοσφαιρίων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4 υπομονάδες που περιέχουν το μόριο της ΑΙΜΗΣ, συνδεδεμένο με  ένα πολ.υπεπτίδιο, τη σφαιρίνη</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ΑΙΜΟΣΦΑΙΡΙΝΗ 2</a:t>
            </a:r>
            <a:endParaRPr lang="el-GR" sz="3800" b="0" strike="noStrike" spc="-1" dirty="0">
              <a:solidFill>
                <a:srgbClr val="FF0000"/>
              </a:solidFill>
              <a:latin typeface="Trebuchet MS"/>
            </a:endParaRPr>
          </a:p>
        </p:txBody>
      </p:sp>
      <p:sp>
        <p:nvSpPr>
          <p:cNvPr id="167" name="TextShape 2"/>
          <p:cNvSpPr txBox="1"/>
          <p:nvPr/>
        </p:nvSpPr>
        <p:spPr>
          <a:xfrm>
            <a:off x="457200" y="1207170"/>
            <a:ext cx="7238520" cy="3634470"/>
          </a:xfrm>
          <a:prstGeom prst="rect">
            <a:avLst/>
          </a:prstGeom>
          <a:noFill/>
          <a:ln>
            <a:noFill/>
          </a:ln>
        </p:spPr>
        <p:txBody>
          <a:bodyPr lIns="90000" tIns="45000" rIns="90000" bIns="45000">
            <a:normAutofit fontScale="86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Υπάρχουν 2 ζεύγη πολυπεπτιδικών αλυσίδων στο μόριο της  Hb</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Οι 2 από τις υπομονάδες περιέχουν τον ένα τύπο πολυπεπτιδικής αλυσίδας και οι άλλες 2, τον άλλο τύπο</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Το Ο2 που βρίσκεται διαλυμένο στο πλάσμα προσκολλάται στο Δισθενή σίδηρο της Αίμης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χημική συγγένεια μεταξύ Ο2 και Fe++ στην Hb είναι ισχυρή</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Επηρεάζεται από το PH, τη θερμοκρασία και τη συγκέντρωση μιας πρωτεινης (διφωσφογλυκερίνη)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ΠΑΘΟΛΟΓΙΚΕΣ ΑΙΜΟΣΦΑΙΡΙΝΕΣ</a:t>
            </a:r>
            <a:endParaRPr lang="el-GR" sz="3800" b="0" strike="noStrike" spc="-1" dirty="0">
              <a:solidFill>
                <a:srgbClr val="FF0000"/>
              </a:solidFill>
              <a:latin typeface="Trebuchet MS"/>
            </a:endParaRPr>
          </a:p>
        </p:txBody>
      </p:sp>
      <p:sp>
        <p:nvSpPr>
          <p:cNvPr id="169" name="TextShape 2"/>
          <p:cNvSpPr txBox="1"/>
          <p:nvPr/>
        </p:nvSpPr>
        <p:spPr>
          <a:xfrm>
            <a:off x="457200" y="1207170"/>
            <a:ext cx="7238520" cy="3634470"/>
          </a:xfrm>
          <a:prstGeom prst="rect">
            <a:avLst/>
          </a:prstGeom>
          <a:noFill/>
          <a:ln>
            <a:noFill/>
          </a:ln>
        </p:spPr>
        <p:txBody>
          <a:bodyPr lIns="90000" tIns="45000" rIns="90000" bIns="45000">
            <a:normAutofit fontScale="925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σειρά των αμινοξέων στις πολυπεπτιδικές αλυσίδες καθορίζονται γενετικά.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τροποποιημένα γονίδια που προκαλούν παθολογικές αιμοσφαιρίνες είναι πολλά</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λαθεμένη πληροφορία μεταφέρεται από τους γονείς στα παιδιά</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Εάν το παιδί είναι ετεροζυγώτης το 50% της αιμοσφαιρίνης του θα είναι φυσιολογική και το άλλο 50% παθολογική, αν ομοζυγώτης τότε όλη θα είναι παθολογική (π.χ. μεσογειακή αναιμία)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ΣΥΣΤΑΤΙΚΑ ΙΙΙ</a:t>
            </a:r>
            <a:endParaRPr lang="el-GR" sz="3800" b="0" strike="noStrike" spc="-1" dirty="0">
              <a:solidFill>
                <a:srgbClr val="FF0000"/>
              </a:solidFill>
              <a:latin typeface="Trebuchet MS"/>
            </a:endParaRPr>
          </a:p>
        </p:txBody>
      </p:sp>
      <p:sp>
        <p:nvSpPr>
          <p:cNvPr id="171" name="TextShape 2"/>
          <p:cNvSpPr txBox="1"/>
          <p:nvPr/>
        </p:nvSpPr>
        <p:spPr>
          <a:xfrm>
            <a:off x="457200" y="1207170"/>
            <a:ext cx="7238520" cy="3634470"/>
          </a:xfrm>
          <a:prstGeom prst="rect">
            <a:avLst/>
          </a:prstGeom>
          <a:noFill/>
          <a:ln>
            <a:noFill/>
          </a:ln>
        </p:spPr>
        <p:txBody>
          <a:bodyPr lIns="90000" tIns="45000" rIns="90000" bIns="45000">
            <a:noAutofit/>
          </a:bodyPr>
          <a:lstStyle/>
          <a:p>
            <a:pPr marL="274320" indent="-273960">
              <a:lnSpc>
                <a:spcPct val="100000"/>
              </a:lnSpc>
              <a:spcBef>
                <a:spcPts val="601"/>
              </a:spcBef>
            </a:pPr>
            <a:r>
              <a:rPr lang="el-GR" sz="2000" b="1" strike="noStrike" spc="-1" dirty="0">
                <a:solidFill>
                  <a:srgbClr val="000000"/>
                </a:solidFill>
                <a:latin typeface="Trebuchet MS"/>
              </a:rPr>
              <a:t>Λευκά αιμοσφαίρια</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Κύτταρα εμπύρηνα,</a:t>
            </a: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Ο αριθμός τους είναι 4.000-10.000/ mm</a:t>
            </a:r>
            <a:r>
              <a:rPr lang="el-GR" sz="2000" b="0" strike="noStrike" spc="-1" baseline="30000" dirty="0">
                <a:solidFill>
                  <a:srgbClr val="000000"/>
                </a:solidFill>
                <a:latin typeface="Trebuchet MS"/>
              </a:rPr>
              <a:t>3 </a:t>
            </a:r>
            <a:r>
              <a:rPr lang="el-GR" sz="2000" b="0" strike="noStrike" spc="-1" dirty="0">
                <a:solidFill>
                  <a:srgbClr val="000000"/>
                </a:solidFill>
                <a:latin typeface="Trebuchet MS"/>
              </a:rPr>
              <a:t> αίματος </a:t>
            </a:r>
            <a:r>
              <a:rPr lang="el-GR" sz="2000" b="0" strike="noStrike" spc="-1" dirty="0" smtClean="0">
                <a:solidFill>
                  <a:srgbClr val="000000"/>
                </a:solidFill>
                <a:latin typeface="Trebuchet MS"/>
              </a:rPr>
              <a:t>και συμμετέχουν </a:t>
            </a:r>
            <a:r>
              <a:rPr lang="el-GR" sz="2000" b="0" strike="noStrike" spc="-1" dirty="0">
                <a:solidFill>
                  <a:srgbClr val="000000"/>
                </a:solidFill>
                <a:latin typeface="Trebuchet MS"/>
              </a:rPr>
              <a:t>στην άμυνα του </a:t>
            </a:r>
            <a:r>
              <a:rPr lang="el-GR" sz="2000" b="0" strike="noStrike" spc="-1" dirty="0" smtClean="0">
                <a:solidFill>
                  <a:srgbClr val="000000"/>
                </a:solidFill>
                <a:latin typeface="Trebuchet MS"/>
              </a:rPr>
              <a:t>οργανισμού </a:t>
            </a:r>
          </a:p>
          <a:p>
            <a:pPr marL="274320" indent="-273960">
              <a:lnSpc>
                <a:spcPct val="100000"/>
              </a:lnSpc>
              <a:spcBef>
                <a:spcPts val="601"/>
              </a:spcBef>
              <a:buClr>
                <a:srgbClr val="B13F9A"/>
              </a:buClr>
              <a:buSzPct val="73000"/>
              <a:buFont typeface="Wingdings 2" charset="2"/>
              <a:buChar char=""/>
            </a:pPr>
            <a:r>
              <a:rPr lang="el-GR" sz="2000" spc="-1" dirty="0" smtClean="0">
                <a:solidFill>
                  <a:srgbClr val="000000"/>
                </a:solidFill>
                <a:latin typeface="Trebuchet MS"/>
              </a:rPr>
              <a:t>Χρησιμεύουν στην άμυνα του οργανισμού</a:t>
            </a:r>
          </a:p>
          <a:p>
            <a:pPr marL="274320" indent="-273960">
              <a:lnSpc>
                <a:spcPct val="100000"/>
              </a:lnSpc>
              <a:spcBef>
                <a:spcPts val="601"/>
              </a:spcBef>
              <a:buClr>
                <a:srgbClr val="B13F9A"/>
              </a:buClr>
              <a:buSzPct val="73000"/>
              <a:buFont typeface="Wingdings 2" charset="2"/>
              <a:buChar char=""/>
            </a:pPr>
            <a:r>
              <a:rPr lang="el-GR" sz="2000" b="0" strike="noStrike" spc="-1" dirty="0" smtClean="0">
                <a:solidFill>
                  <a:srgbClr val="000000"/>
                </a:solidFill>
                <a:latin typeface="Trebuchet MS"/>
              </a:rPr>
              <a:t>Είναι άχρωμα, δηλαδή λευκά</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 Διακρίνουμε τα</a:t>
            </a:r>
            <a:r>
              <a:rPr lang="el-GR" sz="2000" b="0" strike="noStrike" spc="-1" dirty="0" smtClean="0">
                <a:solidFill>
                  <a:srgbClr val="000000"/>
                </a:solidFill>
                <a:latin typeface="Trebuchet MS"/>
              </a:rPr>
              <a:t>:</a:t>
            </a:r>
            <a:endParaRPr lang="el-GR" sz="2000" b="0" strike="noStrike" spc="-1" dirty="0">
              <a:solidFill>
                <a:srgbClr val="000000"/>
              </a:solidFill>
              <a:latin typeface="Trebuchet MS"/>
            </a:endParaRPr>
          </a:p>
          <a:p>
            <a:pPr marL="274320" indent="-273960">
              <a:lnSpc>
                <a:spcPct val="100000"/>
              </a:lnSpc>
              <a:spcBef>
                <a:spcPts val="601"/>
              </a:spcBef>
            </a:pPr>
            <a:r>
              <a:rPr lang="el-GR" sz="2000" b="0" strike="noStrike" spc="-1" dirty="0">
                <a:solidFill>
                  <a:srgbClr val="000000"/>
                </a:solidFill>
                <a:latin typeface="Trebuchet MS"/>
              </a:rPr>
              <a:t>   1. </a:t>
            </a:r>
            <a:r>
              <a:rPr lang="el-GR" sz="2000" b="1" i="1" strike="noStrike" spc="-1" dirty="0">
                <a:solidFill>
                  <a:srgbClr val="000000"/>
                </a:solidFill>
                <a:latin typeface="Trebuchet MS"/>
              </a:rPr>
              <a:t>πολυμορφοπύρηνα λευκά αιμοσφαίρια</a:t>
            </a:r>
            <a:r>
              <a:rPr lang="el-GR" sz="2000" b="1" strike="noStrike" spc="-1" dirty="0">
                <a:solidFill>
                  <a:srgbClr val="000000"/>
                </a:solidFill>
                <a:latin typeface="Trebuchet MS"/>
              </a:rPr>
              <a:t> ή κοκκιοκύτταρα,</a:t>
            </a:r>
            <a:endParaRPr lang="el-GR" sz="2000" b="0" strike="noStrike" spc="-1" dirty="0">
              <a:solidFill>
                <a:srgbClr val="000000"/>
              </a:solidFill>
              <a:latin typeface="Trebuchet MS"/>
            </a:endParaRPr>
          </a:p>
          <a:p>
            <a:pPr marL="274320" indent="-273960">
              <a:lnSpc>
                <a:spcPct val="100000"/>
              </a:lnSpc>
              <a:spcBef>
                <a:spcPts val="601"/>
              </a:spcBef>
            </a:pPr>
            <a:r>
              <a:rPr lang="el-GR" sz="2000" b="1" strike="noStrike" spc="-1" dirty="0">
                <a:solidFill>
                  <a:srgbClr val="000000"/>
                </a:solidFill>
                <a:latin typeface="Trebuchet MS"/>
              </a:rPr>
              <a:t>   2.  τα μεγάλα </a:t>
            </a:r>
            <a:r>
              <a:rPr lang="el-GR" sz="2000" b="1" i="1" strike="noStrike" spc="-1" dirty="0">
                <a:solidFill>
                  <a:srgbClr val="000000"/>
                </a:solidFill>
                <a:latin typeface="Trebuchet MS"/>
              </a:rPr>
              <a:t>μονοπύρηνα λευκά αιμοσφαίρια η μονοκύτταρα</a:t>
            </a:r>
            <a:r>
              <a:rPr lang="el-GR" sz="2000" b="1" strike="noStrike" spc="-1" dirty="0">
                <a:solidFill>
                  <a:srgbClr val="000000"/>
                </a:solidFill>
                <a:latin typeface="Trebuchet MS"/>
              </a:rPr>
              <a:t> </a:t>
            </a:r>
            <a:endParaRPr lang="el-GR" sz="2000" b="0" strike="noStrike" spc="-1" dirty="0">
              <a:solidFill>
                <a:srgbClr val="000000"/>
              </a:solidFill>
              <a:latin typeface="Trebuchet MS"/>
            </a:endParaRPr>
          </a:p>
          <a:p>
            <a:pPr marL="274320" indent="-273960">
              <a:lnSpc>
                <a:spcPct val="100000"/>
              </a:lnSpc>
              <a:spcBef>
                <a:spcPts val="601"/>
              </a:spcBef>
            </a:pPr>
            <a:r>
              <a:rPr lang="el-GR" sz="2000" b="1" strike="noStrike" spc="-1" dirty="0">
                <a:solidFill>
                  <a:srgbClr val="000000"/>
                </a:solidFill>
                <a:latin typeface="Trebuchet MS"/>
              </a:rPr>
              <a:t>   3.τα </a:t>
            </a:r>
            <a:r>
              <a:rPr lang="el-GR" sz="2000" b="1" i="1" strike="noStrike" spc="-1" dirty="0">
                <a:solidFill>
                  <a:srgbClr val="000000"/>
                </a:solidFill>
                <a:latin typeface="Trebuchet MS"/>
              </a:rPr>
              <a:t>λεμφοκύτταρα</a:t>
            </a:r>
            <a:r>
              <a:rPr lang="el-GR" sz="2000" b="1" strike="noStrike" spc="-1" dirty="0">
                <a:solidFill>
                  <a:srgbClr val="000000"/>
                </a:solidFill>
                <a:latin typeface="Trebuchet MS"/>
              </a:rPr>
              <a:t>.</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pPr>
            <a:r>
              <a:rPr lang="el-GR" sz="2000" b="0" strike="noStrike" spc="-1" dirty="0">
                <a:solidFill>
                  <a:srgbClr val="000000"/>
                </a:solidFill>
                <a:latin typeface="Trebuchet MS"/>
              </a:rPr>
              <a:t> </a:t>
            </a:r>
          </a:p>
          <a:p>
            <a:pPr>
              <a:lnSpc>
                <a:spcPct val="100000"/>
              </a:lnSpc>
              <a:spcBef>
                <a:spcPts val="601"/>
              </a:spcBef>
            </a:pPr>
            <a:endParaRPr lang="el-GR" sz="1600" b="0" strike="noStrike" spc="-1" dirty="0">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σΥΣΤΑΤΙΚΑ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ιv</a:t>
            </a:r>
            <a:endParaRPr lang="el-GR" sz="3800" b="0" strike="noStrike" spc="-1" dirty="0">
              <a:solidFill>
                <a:srgbClr val="FF0000"/>
              </a:solidFill>
              <a:latin typeface="Trebuchet MS"/>
            </a:endParaRPr>
          </a:p>
        </p:txBody>
      </p:sp>
      <p:sp>
        <p:nvSpPr>
          <p:cNvPr id="173" name="TextShape 2"/>
          <p:cNvSpPr txBox="1"/>
          <p:nvPr/>
        </p:nvSpPr>
        <p:spPr>
          <a:xfrm>
            <a:off x="457200" y="1207170"/>
            <a:ext cx="7238520" cy="3634470"/>
          </a:xfrm>
          <a:prstGeom prst="rect">
            <a:avLst/>
          </a:prstGeom>
          <a:noFill/>
          <a:ln>
            <a:noFill/>
          </a:ln>
        </p:spPr>
        <p:txBody>
          <a:bodyPr lIns="90000" tIns="45000" rIns="90000" bIns="45000">
            <a:normAutofit fontScale="89500" lnSpcReduction="20000"/>
          </a:bodyPr>
          <a:lstStyle/>
          <a:p>
            <a:pPr marL="274320" indent="-273960">
              <a:lnSpc>
                <a:spcPct val="100000"/>
              </a:lnSpc>
              <a:spcBef>
                <a:spcPts val="601"/>
              </a:spcBef>
            </a:pPr>
            <a:r>
              <a:rPr lang="el-GR" sz="2600" b="1" strike="noStrike" spc="-1">
                <a:solidFill>
                  <a:srgbClr val="000000"/>
                </a:solidFill>
                <a:latin typeface="Trebuchet MS"/>
              </a:rPr>
              <a:t>Λευκά αιμοσφαίρια</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εκατοστιαία αναλογία των διαφόρων τύπων λευκών αιμοσφαιρίων: λευκοκυτταρικός τύπος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φυσιολογική αναλογία είναι:</a:t>
            </a:r>
          </a:p>
          <a:p>
            <a:pPr marL="274320" indent="-273960">
              <a:lnSpc>
                <a:spcPct val="100000"/>
              </a:lnSpc>
              <a:spcBef>
                <a:spcPts val="601"/>
              </a:spcBef>
            </a:pPr>
            <a:r>
              <a:rPr lang="el-GR" sz="2600" b="0" strike="noStrike" spc="-1">
                <a:solidFill>
                  <a:srgbClr val="000000"/>
                </a:solidFill>
                <a:latin typeface="Trebuchet MS"/>
              </a:rPr>
              <a:t>     Ουδετερόφιλα 40-60%. </a:t>
            </a:r>
          </a:p>
          <a:p>
            <a:pPr marL="274320" indent="-273960">
              <a:lnSpc>
                <a:spcPct val="100000"/>
              </a:lnSpc>
              <a:spcBef>
                <a:spcPts val="601"/>
              </a:spcBef>
            </a:pPr>
            <a:r>
              <a:rPr lang="el-GR" sz="2600" b="0" strike="noStrike" spc="-1">
                <a:solidFill>
                  <a:srgbClr val="000000"/>
                </a:solidFill>
                <a:latin typeface="Trebuchet MS"/>
              </a:rPr>
              <a:t>     Βασεόφιλα 0-1%</a:t>
            </a:r>
          </a:p>
          <a:p>
            <a:pPr marL="274320" indent="-273960">
              <a:lnSpc>
                <a:spcPct val="100000"/>
              </a:lnSpc>
              <a:spcBef>
                <a:spcPts val="601"/>
              </a:spcBef>
            </a:pPr>
            <a:r>
              <a:rPr lang="el-GR" sz="2600" b="0" strike="noStrike" spc="-1">
                <a:solidFill>
                  <a:srgbClr val="000000"/>
                </a:solidFill>
                <a:latin typeface="Trebuchet MS"/>
              </a:rPr>
              <a:t>     Ηωσινόφιλα 1-3%</a:t>
            </a:r>
          </a:p>
          <a:p>
            <a:pPr marL="274320" indent="-273960">
              <a:lnSpc>
                <a:spcPct val="100000"/>
              </a:lnSpc>
              <a:spcBef>
                <a:spcPts val="601"/>
              </a:spcBef>
            </a:pPr>
            <a:r>
              <a:rPr lang="el-GR" sz="2600" b="0" strike="noStrike" spc="-1">
                <a:solidFill>
                  <a:srgbClr val="000000"/>
                </a:solidFill>
                <a:latin typeface="Trebuchet MS"/>
              </a:rPr>
              <a:t>     Μεγάλα Μονοπύρηνα 4-8% </a:t>
            </a:r>
          </a:p>
          <a:p>
            <a:pPr marL="274320" indent="-273960">
              <a:lnSpc>
                <a:spcPct val="100000"/>
              </a:lnSpc>
              <a:spcBef>
                <a:spcPts val="601"/>
              </a:spcBef>
            </a:pPr>
            <a:r>
              <a:rPr lang="el-GR" sz="2600" b="0" strike="noStrike" spc="-1">
                <a:solidFill>
                  <a:srgbClr val="000000"/>
                </a:solidFill>
                <a:latin typeface="Trebuchet MS"/>
              </a:rPr>
              <a:t>     Λεμφοκύτταρα 20-40%.</a:t>
            </a:r>
          </a:p>
          <a:p>
            <a:pPr marL="274320" indent="-273960">
              <a:lnSpc>
                <a:spcPct val="100000"/>
              </a:lnSpc>
              <a:spcBef>
                <a:spcPts val="601"/>
              </a:spcBef>
            </a:pPr>
            <a:r>
              <a:rPr lang="el-GR" sz="2600" b="0" strike="noStrike" spc="-1">
                <a:solidFill>
                  <a:srgbClr val="000000"/>
                </a:solidFill>
                <a:latin typeface="Trebuchet MS"/>
              </a:rPr>
              <a:t>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389" y="303610"/>
            <a:ext cx="7991475" cy="1785104"/>
          </a:xfrm>
          <a:prstGeom prst="rect">
            <a:avLst/>
          </a:prstGeom>
          <a:noFill/>
          <a:ln w="9525">
            <a:noFill/>
            <a:miter lim="800000"/>
            <a:headEnd/>
            <a:tailEnd/>
          </a:ln>
        </p:spPr>
        <p:txBody>
          <a:bodyPr>
            <a:spAutoFit/>
          </a:bodyPr>
          <a:lstStyle/>
          <a:p>
            <a:pPr marL="342900" indent="-342900"/>
            <a:r>
              <a:rPr lang="el-GR" sz="2200" dirty="0">
                <a:latin typeface="Times New Roman" pitchFamily="18" charset="0"/>
              </a:rPr>
              <a:t>ΔΟΜΗ ΤΟΥ ΚΥΤΤΑΡΟΥ</a:t>
            </a:r>
          </a:p>
          <a:p>
            <a:pPr marL="342900" indent="-342900"/>
            <a:r>
              <a:rPr lang="el-GR" sz="2200" dirty="0">
                <a:latin typeface="Times New Roman" pitchFamily="18" charset="0"/>
              </a:rPr>
              <a:t>Το κύτταρο δεν είναι απλά ένας ασκός με υγρά, ένζυμα και χημικές </a:t>
            </a:r>
          </a:p>
          <a:p>
            <a:pPr marL="342900" indent="-342900"/>
            <a:r>
              <a:rPr lang="el-GR" sz="2200" dirty="0">
                <a:latin typeface="Times New Roman" pitchFamily="18" charset="0"/>
              </a:rPr>
              <a:t>ουσίες</a:t>
            </a:r>
          </a:p>
          <a:p>
            <a:pPr marL="342900" indent="-342900"/>
            <a:r>
              <a:rPr lang="el-GR" sz="2200" dirty="0">
                <a:latin typeface="Times New Roman" pitchFamily="18" charset="0"/>
              </a:rPr>
              <a:t>Περιέχει τα </a:t>
            </a:r>
            <a:r>
              <a:rPr lang="el-GR" sz="2200" u="sng" dirty="0">
                <a:latin typeface="Times New Roman" pitchFamily="18" charset="0"/>
              </a:rPr>
              <a:t>οργανίδια</a:t>
            </a:r>
            <a:r>
              <a:rPr lang="el-GR" sz="2200" dirty="0">
                <a:latin typeface="Times New Roman" pitchFamily="18" charset="0"/>
              </a:rPr>
              <a:t>, φυσικές δομές υψηλής οργάνωσης, που </a:t>
            </a:r>
          </a:p>
          <a:p>
            <a:pPr marL="342900" indent="-342900"/>
            <a:r>
              <a:rPr lang="el-GR" sz="2200" dirty="0">
                <a:latin typeface="Times New Roman" pitchFamily="18" charset="0"/>
              </a:rPr>
              <a:t>έχουν μεγάλη σημασία για την απρόσκοπτη λειτουργία του κυττάρου</a:t>
            </a:r>
          </a:p>
        </p:txBody>
      </p:sp>
      <p:grpSp>
        <p:nvGrpSpPr>
          <p:cNvPr id="2" name="Group 12"/>
          <p:cNvGrpSpPr>
            <a:grpSpLocks/>
          </p:cNvGrpSpPr>
          <p:nvPr/>
        </p:nvGrpSpPr>
        <p:grpSpPr bwMode="auto">
          <a:xfrm>
            <a:off x="2484439" y="1924050"/>
            <a:ext cx="4029075" cy="2864644"/>
            <a:chOff x="1565" y="1616"/>
            <a:chExt cx="2538" cy="2406"/>
          </a:xfrm>
        </p:grpSpPr>
        <p:pic>
          <p:nvPicPr>
            <p:cNvPr id="6148" name="Picture 7"/>
            <p:cNvPicPr>
              <a:picLocks noChangeAspect="1" noChangeArrowheads="1"/>
            </p:cNvPicPr>
            <p:nvPr/>
          </p:nvPicPr>
          <p:blipFill>
            <a:blip r:embed="rId3" cstate="print"/>
            <a:srcRect/>
            <a:stretch>
              <a:fillRect/>
            </a:stretch>
          </p:blipFill>
          <p:spPr bwMode="auto">
            <a:xfrm>
              <a:off x="1565" y="1616"/>
              <a:ext cx="2538" cy="2406"/>
            </a:xfrm>
            <a:prstGeom prst="rect">
              <a:avLst/>
            </a:prstGeom>
            <a:noFill/>
            <a:ln w="9525">
              <a:noFill/>
              <a:miter lim="800000"/>
              <a:headEnd/>
              <a:tailEnd/>
            </a:ln>
          </p:spPr>
        </p:pic>
        <p:sp>
          <p:nvSpPr>
            <p:cNvPr id="6149" name="Text Box 9"/>
            <p:cNvSpPr txBox="1">
              <a:spLocks noChangeArrowheads="1"/>
            </p:cNvSpPr>
            <p:nvPr/>
          </p:nvSpPr>
          <p:spPr bwMode="auto">
            <a:xfrm>
              <a:off x="3016" y="1661"/>
              <a:ext cx="1033" cy="207"/>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normAutofit fontScale="25000" lnSpcReduction="20000"/>
          </a:bodyPr>
          <a:lstStyle/>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Τα </a:t>
            </a:r>
            <a:r>
              <a:rPr lang="el-GR" sz="11200" b="1" strike="noStrike" spc="-1" dirty="0" smtClean="0">
                <a:solidFill>
                  <a:srgbClr val="000000"/>
                </a:solidFill>
                <a:latin typeface="Trebuchet MS"/>
              </a:rPr>
              <a:t>πολυμορφοπύρηνα</a:t>
            </a:r>
            <a:r>
              <a:rPr lang="el-GR" sz="11200" b="0" strike="noStrike" spc="-1" dirty="0" smtClean="0">
                <a:solidFill>
                  <a:srgbClr val="000000"/>
                </a:solidFill>
                <a:latin typeface="Trebuchet MS"/>
              </a:rPr>
              <a:t>, ανάλογα με το χρώμα που λαμβάνουν μετά από χρώση τα κοκκία του πρωτοπλάσματός τους, διακρίνονται στα: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Ουδετερόφιλα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Βασεόφιλα </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Ηωσινόφιλα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Τα </a:t>
            </a:r>
            <a:r>
              <a:rPr lang="el-GR" sz="11200" b="1" strike="noStrike" spc="-1" dirty="0" smtClean="0">
                <a:solidFill>
                  <a:srgbClr val="000000"/>
                </a:solidFill>
                <a:latin typeface="Trebuchet MS"/>
              </a:rPr>
              <a:t>μεγάλα μονοπύρηνα </a:t>
            </a:r>
            <a:r>
              <a:rPr lang="el-GR" sz="11200" b="0" strike="noStrike" spc="-1" dirty="0" smtClean="0">
                <a:solidFill>
                  <a:srgbClr val="000000"/>
                </a:solidFill>
                <a:latin typeface="Trebuchet MS"/>
              </a:rPr>
              <a:t>δεν διακρίνονται σε υποκατηγορίες</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Τα </a:t>
            </a:r>
            <a:r>
              <a:rPr lang="el-GR" sz="11200" b="1" strike="noStrike" spc="-1" dirty="0" smtClean="0">
                <a:solidFill>
                  <a:srgbClr val="000000"/>
                </a:solidFill>
                <a:latin typeface="Trebuchet MS"/>
              </a:rPr>
              <a:t>λεμφοκύτταρα</a:t>
            </a:r>
            <a:r>
              <a:rPr lang="el-GR" sz="11200" b="0" strike="noStrike" spc="-1" dirty="0" smtClean="0">
                <a:solidFill>
                  <a:srgbClr val="000000"/>
                </a:solidFill>
                <a:latin typeface="Trebuchet MS"/>
              </a:rPr>
              <a:t> διακρίνονται στα: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 λεμφοκύτταρα (εξαρτώμενα από το Θύμο)</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Β λεμφοκύτταρα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smtClean="0">
                <a:solidFill>
                  <a:srgbClr val="FF0000"/>
                </a:solidFill>
                <a:latin typeface="Trebuchet MS"/>
              </a:rPr>
              <a:t>ΚΥΤΤΑΡΙΚΑ ΣΥΣΤΑΤΙΚΑ </a:t>
            </a:r>
            <a:r>
              <a:rPr lang="el-GR" sz="3800" b="1" strike="noStrike" cap="all" spc="-1" dirty="0">
                <a:solidFill>
                  <a:srgbClr val="FF0000"/>
                </a:solidFill>
                <a:latin typeface="Trebuchet MS"/>
              </a:rPr>
              <a:t>V</a:t>
            </a:r>
            <a:endParaRPr lang="el-GR" sz="3800" b="0" strike="noStrike" spc="-1" dirty="0">
              <a:solidFill>
                <a:srgbClr val="FF0000"/>
              </a:solidFill>
              <a:latin typeface="Trebuchet MS"/>
            </a:endParaRPr>
          </a:p>
        </p:txBody>
      </p:sp>
      <p:sp>
        <p:nvSpPr>
          <p:cNvPr id="175" name="TextShape 2"/>
          <p:cNvSpPr txBox="1"/>
          <p:nvPr/>
        </p:nvSpPr>
        <p:spPr>
          <a:xfrm>
            <a:off x="457200" y="1207170"/>
            <a:ext cx="7238520" cy="3634470"/>
          </a:xfrm>
          <a:prstGeom prst="rect">
            <a:avLst/>
          </a:prstGeom>
          <a:noFill/>
          <a:ln>
            <a:noFill/>
          </a:ln>
        </p:spPr>
        <p:txBody>
          <a:bodyPr lIns="90000" tIns="45000" rIns="90000" bIns="45000">
            <a:normAutofit fontScale="67500" lnSpcReduction="20000"/>
          </a:bodyPr>
          <a:lstStyle/>
          <a:p>
            <a:pPr marL="274320" indent="-273960" algn="just">
              <a:lnSpc>
                <a:spcPct val="100000"/>
              </a:lnSpc>
              <a:spcBef>
                <a:spcPts val="601"/>
              </a:spcBef>
              <a:buClr>
                <a:srgbClr val="B13F9A"/>
              </a:buClr>
              <a:buSzPct val="73000"/>
              <a:buFont typeface="Wingdings 2" charset="2"/>
              <a:buChar char=""/>
            </a:pPr>
            <a:r>
              <a:rPr lang="el-GR" sz="2600" b="1" u="sng" strike="noStrike" spc="-1" dirty="0">
                <a:solidFill>
                  <a:srgbClr val="000000"/>
                </a:solidFill>
                <a:uFillTx/>
                <a:latin typeface="Trebuchet MS"/>
              </a:rPr>
              <a:t>Τα ουδετερόφιλα κοκκιοκύτταρα</a:t>
            </a:r>
            <a:r>
              <a:rPr lang="el-GR" sz="2600" b="1" strike="noStrike" spc="-1" dirty="0">
                <a:solidFill>
                  <a:srgbClr val="000000"/>
                </a:solidFill>
                <a:latin typeface="Trebuchet MS"/>
              </a:rPr>
              <a:t> </a:t>
            </a:r>
            <a:r>
              <a:rPr lang="el-GR" sz="2600" b="0" strike="noStrike" spc="-1" dirty="0">
                <a:solidFill>
                  <a:srgbClr val="000000"/>
                </a:solidFill>
                <a:latin typeface="Trebuchet MS"/>
              </a:rPr>
              <a:t>: το μεγαλύτερο μέρος των λευκοκυττάρων του αίματος. Ονομάζονται έτσι λόγω των ουδετερόφιλων κοκκίων που περιέχουν. </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πυρήνας τους έχει 2-3 λοβούς συνδεμένους και τα κοκκία τους περιέχουν ένζυμα. </a:t>
            </a:r>
            <a:endParaRPr lang="el-GR" sz="2600" b="0" strike="noStrike" spc="-1" dirty="0" smtClean="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0" strike="noStrike" spc="-1" dirty="0" smtClean="0">
                <a:solidFill>
                  <a:srgbClr val="000000"/>
                </a:solidFill>
                <a:latin typeface="Trebuchet MS"/>
              </a:rPr>
              <a:t>Μετά </a:t>
            </a:r>
            <a:r>
              <a:rPr lang="el-GR" sz="2600" b="0" strike="noStrike" spc="-1" dirty="0">
                <a:solidFill>
                  <a:srgbClr val="000000"/>
                </a:solidFill>
                <a:latin typeface="Trebuchet MS"/>
              </a:rPr>
              <a:t>από την είσοδο βακτηρίου στο σώμα τα ουδετερόφιλα κοκκιοκύτταρα σπεύδουν πρώτα στο σημείο της φλεγμονής. Διαπηδούν το τοίχωμα των αγγείων και κατευθύνονται προς τους προσβληθέντες ιστούς με αμοιβαδοειδείς κινήσεις. Ακολουθεί φαγοκυττάρωση, </a:t>
            </a:r>
            <a:r>
              <a:rPr lang="el-GR" sz="2600" b="0" strike="noStrike" spc="-1" dirty="0" err="1">
                <a:solidFill>
                  <a:srgbClr val="000000"/>
                </a:solidFill>
                <a:latin typeface="Trebuchet MS"/>
              </a:rPr>
              <a:t>βακτηριοκτονία</a:t>
            </a:r>
            <a:r>
              <a:rPr lang="el-GR" sz="2600" b="0" strike="noStrike" spc="-1" dirty="0">
                <a:solidFill>
                  <a:srgbClr val="000000"/>
                </a:solidFill>
                <a:latin typeface="Trebuchet MS"/>
              </a:rPr>
              <a:t> και πέψη του βακτηριδίου, με τη βοήθεια των ενζύμων που περιέχονται στα κοκκία τους και ουσιών που παράγονται κατά τη φαγοκυττάρωση.</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 Στο περιφερικό αίμα </a:t>
            </a:r>
            <a:r>
              <a:rPr lang="el-GR" sz="2600" b="1" strike="noStrike" spc="-1" dirty="0">
                <a:solidFill>
                  <a:srgbClr val="000000"/>
                </a:solidFill>
                <a:latin typeface="Trebuchet MS"/>
              </a:rPr>
              <a:t>ζουν 6-12 ώρες</a:t>
            </a:r>
            <a:r>
              <a:rPr lang="el-GR" sz="2600" b="0" strike="noStrike" spc="-1" dirty="0">
                <a:solidFill>
                  <a:srgbClr val="000000"/>
                </a:solidFill>
                <a:latin typeface="Trebuchet MS"/>
              </a:rPr>
              <a:t>, στους ιστούς 2-4 ημέρες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cap="all" spc="-1" dirty="0" smtClean="0">
                <a:solidFill>
                  <a:srgbClr val="FF0000"/>
                </a:solidFill>
              </a:rPr>
              <a:t>ΚΥΤΤΑΡΙΚΑ ΣΥΣΤΑΤΙΚΑ VΙ</a:t>
            </a:r>
            <a:r>
              <a:rPr lang="el-GR" spc="-1" dirty="0" smtClean="0">
                <a:solidFill>
                  <a:srgbClr val="FF0000"/>
                </a:solidFill>
              </a:rPr>
              <a:t/>
            </a:r>
            <a:br>
              <a:rPr lang="el-GR" spc="-1" dirty="0" smtClean="0">
                <a:solidFill>
                  <a:srgbClr val="FF0000"/>
                </a:solidFill>
              </a:rPr>
            </a:br>
            <a:endParaRPr lang="el-GR" dirty="0"/>
          </a:p>
        </p:txBody>
      </p:sp>
      <p:sp>
        <p:nvSpPr>
          <p:cNvPr id="3" name="2 - Θέση περιεχομένου"/>
          <p:cNvSpPr>
            <a:spLocks noGrp="1"/>
          </p:cNvSpPr>
          <p:nvPr>
            <p:ph idx="1"/>
          </p:nvPr>
        </p:nvSpPr>
        <p:spPr/>
        <p:txBody>
          <a:bodyPr/>
          <a:lstStyle/>
          <a:p>
            <a:pPr marL="274320" indent="-273960" algn="just">
              <a:lnSpc>
                <a:spcPct val="100000"/>
              </a:lnSpc>
              <a:spcBef>
                <a:spcPts val="601"/>
              </a:spcBef>
              <a:buClr>
                <a:srgbClr val="B13F9A"/>
              </a:buClr>
              <a:buSzPct val="73000"/>
              <a:buFont typeface="Wingdings 2" charset="2"/>
              <a:buChar char=""/>
            </a:pPr>
            <a:r>
              <a:rPr lang="el-GR" b="1" u="sng" spc="-1" dirty="0" smtClean="0">
                <a:solidFill>
                  <a:srgbClr val="000000"/>
                </a:solidFill>
                <a:latin typeface="Trebuchet MS"/>
              </a:rPr>
              <a:t>Τα </a:t>
            </a:r>
            <a:r>
              <a:rPr lang="el-GR" b="1" u="sng" spc="-1" dirty="0" err="1" smtClean="0">
                <a:solidFill>
                  <a:srgbClr val="000000"/>
                </a:solidFill>
                <a:latin typeface="Trebuchet MS"/>
              </a:rPr>
              <a:t>βασεόφιλα</a:t>
            </a:r>
            <a:r>
              <a:rPr lang="el-GR" b="1" u="sng" spc="-1" dirty="0" smtClean="0">
                <a:solidFill>
                  <a:srgbClr val="000000"/>
                </a:solidFill>
                <a:latin typeface="Trebuchet MS"/>
              </a:rPr>
              <a:t> κοκκιοκύτταρα</a:t>
            </a:r>
            <a:r>
              <a:rPr lang="el-GR" spc="-1" dirty="0" smtClean="0">
                <a:solidFill>
                  <a:srgbClr val="000000"/>
                </a:solidFill>
                <a:latin typeface="Trebuchet MS"/>
              </a:rPr>
              <a:t>: πυρήνα συνήθως λοβωτό που καλύπτεται από  άφθονα </a:t>
            </a:r>
            <a:r>
              <a:rPr lang="el-GR" spc="-1" dirty="0" err="1" smtClean="0">
                <a:solidFill>
                  <a:srgbClr val="000000"/>
                </a:solidFill>
                <a:latin typeface="Trebuchet MS"/>
              </a:rPr>
              <a:t>βασεόφιλα</a:t>
            </a:r>
            <a:r>
              <a:rPr lang="el-GR" spc="-1" dirty="0" smtClean="0">
                <a:solidFill>
                  <a:srgbClr val="000000"/>
                </a:solidFill>
                <a:latin typeface="Trebuchet MS"/>
              </a:rPr>
              <a:t> κοκκία, τα οποία περιέχουν ηπαρίνη, </a:t>
            </a:r>
            <a:r>
              <a:rPr lang="el-GR" spc="-1" dirty="0" err="1" smtClean="0">
                <a:solidFill>
                  <a:srgbClr val="000000"/>
                </a:solidFill>
                <a:latin typeface="Trebuchet MS"/>
              </a:rPr>
              <a:t>ισταμίνη</a:t>
            </a:r>
            <a:r>
              <a:rPr lang="el-GR" spc="-1" dirty="0" smtClean="0">
                <a:solidFill>
                  <a:srgbClr val="000000"/>
                </a:solidFill>
                <a:latin typeface="Trebuchet MS"/>
              </a:rPr>
              <a:t> και 5- </a:t>
            </a:r>
            <a:r>
              <a:rPr lang="el-GR" spc="-1" dirty="0" err="1" smtClean="0">
                <a:solidFill>
                  <a:srgbClr val="000000"/>
                </a:solidFill>
                <a:latin typeface="Trebuchet MS"/>
              </a:rPr>
              <a:t>υδροξυτρυπταμίνη</a:t>
            </a:r>
            <a:r>
              <a:rPr lang="el-GR" spc="-1" dirty="0" smtClean="0">
                <a:solidFill>
                  <a:srgbClr val="000000"/>
                </a:solidFill>
                <a:latin typeface="Trebuchet MS"/>
              </a:rPr>
              <a:t>. </a:t>
            </a:r>
          </a:p>
          <a:p>
            <a:pPr marL="274320" indent="-273960" algn="just">
              <a:lnSpc>
                <a:spcPct val="100000"/>
              </a:lnSpc>
              <a:spcBef>
                <a:spcPts val="601"/>
              </a:spcBef>
              <a:buClr>
                <a:srgbClr val="B13F9A"/>
              </a:buClr>
              <a:buSzPct val="73000"/>
              <a:buFont typeface="Wingdings 2" charset="2"/>
              <a:buChar char=""/>
            </a:pPr>
            <a:r>
              <a:rPr lang="el-GR" spc="-1" dirty="0" smtClean="0">
                <a:solidFill>
                  <a:srgbClr val="000000"/>
                </a:solidFill>
                <a:latin typeface="Trebuchet MS"/>
              </a:rPr>
              <a:t>Με την αντιπηκτική και αγγειοκινητική δράση των ουσιών αυτών τα </a:t>
            </a:r>
            <a:r>
              <a:rPr lang="el-GR" spc="-1" dirty="0" err="1" smtClean="0">
                <a:solidFill>
                  <a:srgbClr val="000000"/>
                </a:solidFill>
                <a:latin typeface="Trebuchet MS"/>
              </a:rPr>
              <a:t>βασεόφιλα</a:t>
            </a:r>
            <a:r>
              <a:rPr lang="el-GR" spc="-1" dirty="0" smtClean="0">
                <a:solidFill>
                  <a:srgbClr val="000000"/>
                </a:solidFill>
                <a:latin typeface="Trebuchet MS"/>
              </a:rPr>
              <a:t> συμβάλλουν στο μηχανισμό της φλεγμονής.</a:t>
            </a:r>
          </a:p>
          <a:p>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συστατικα</a:t>
            </a:r>
            <a:r>
              <a:rPr lang="el-GR" sz="3800" b="1" strike="noStrike" cap="all" spc="-1" dirty="0">
                <a:solidFill>
                  <a:srgbClr val="FF0000"/>
                </a:solidFill>
                <a:latin typeface="Trebuchet MS"/>
              </a:rPr>
              <a:t> </a:t>
            </a:r>
            <a:r>
              <a:rPr lang="el-GR" sz="3800" b="1" strike="noStrike" cap="all" spc="-1" dirty="0" smtClean="0">
                <a:solidFill>
                  <a:srgbClr val="FF0000"/>
                </a:solidFill>
                <a:latin typeface="Trebuchet MS"/>
              </a:rPr>
              <a:t>VIΙ</a:t>
            </a:r>
            <a:endParaRPr lang="el-GR" sz="3800" b="0" strike="noStrike" spc="-1" dirty="0">
              <a:solidFill>
                <a:srgbClr val="FF0000"/>
              </a:solidFill>
              <a:latin typeface="Trebuchet MS"/>
            </a:endParaRPr>
          </a:p>
        </p:txBody>
      </p:sp>
      <p:sp>
        <p:nvSpPr>
          <p:cNvPr id="177" name="TextShape 2"/>
          <p:cNvSpPr txBox="1"/>
          <p:nvPr/>
        </p:nvSpPr>
        <p:spPr>
          <a:xfrm>
            <a:off x="457200" y="1207170"/>
            <a:ext cx="7238520" cy="3634470"/>
          </a:xfrm>
          <a:prstGeom prst="rect">
            <a:avLst/>
          </a:prstGeom>
          <a:noFill/>
          <a:ln>
            <a:noFill/>
          </a:ln>
        </p:spPr>
        <p:txBody>
          <a:bodyPr lIns="90000" tIns="45000" rIns="90000" bIns="45000">
            <a:normAutofit fontScale="66000" lnSpcReduction="20000"/>
          </a:bodyPr>
          <a:lstStyle/>
          <a:p>
            <a:pPr marL="274320" indent="-273960">
              <a:lnSpc>
                <a:spcPct val="100000"/>
              </a:lnSpc>
              <a:spcBef>
                <a:spcPts val="601"/>
              </a:spcBef>
            </a:pPr>
            <a:r>
              <a:rPr lang="el-GR" sz="2600" b="1" u="sng" strike="noStrike" spc="-1">
                <a:solidFill>
                  <a:srgbClr val="000000"/>
                </a:solidFill>
                <a:uFillTx/>
                <a:latin typeface="Trebuchet MS"/>
              </a:rPr>
              <a:t>Hωσινόφιλα κοκκιοκύτταρα</a:t>
            </a:r>
            <a:r>
              <a:rPr lang="el-GR" sz="2600" b="1" strike="noStrike" spc="-1">
                <a:solidFill>
                  <a:srgbClr val="000000"/>
                </a:solidFill>
                <a:latin typeface="Trebuchet MS"/>
              </a:rPr>
              <a:t> </a:t>
            </a:r>
            <a:r>
              <a:rPr lang="el-GR" sz="2600" b="0" strike="noStrike" spc="-1">
                <a:solidFill>
                  <a:srgbClr val="000000"/>
                </a:solidFill>
                <a:latin typeface="Trebuchet MS"/>
              </a:rPr>
              <a:t>: δίλοβο πυρήνα και πρωτόπλασμα γεμάτο από ηωσινόφιλα κοκκία.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Ζουν 1-8 ώρες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Eπιτελούν φαγοκυττάρωση κυρίως συμπλεγμάτων αντιγόνου αντισώματος.</a:t>
            </a:r>
          </a:p>
          <a:p>
            <a:pPr marL="274320" indent="-273960">
              <a:lnSpc>
                <a:spcPct val="100000"/>
              </a:lnSpc>
              <a:spcBef>
                <a:spcPts val="601"/>
              </a:spcBef>
            </a:pPr>
            <a:r>
              <a:rPr lang="el-GR" sz="2600" b="1" u="sng" strike="noStrike" spc="-1">
                <a:solidFill>
                  <a:srgbClr val="000000"/>
                </a:solidFill>
                <a:uFillTx/>
                <a:latin typeface="Trebuchet MS"/>
              </a:rPr>
              <a:t>Mεγάλα μονοπύρηνα</a:t>
            </a:r>
            <a:r>
              <a:rPr lang="el-GR" sz="2600" b="0" strike="noStrike" spc="-1">
                <a:solidFill>
                  <a:srgbClr val="000000"/>
                </a:solidFill>
                <a:latin typeface="Trebuchet MS"/>
              </a:rPr>
              <a:t>: είναι τα μεγαλύτερα από τα λευκά αιμοσφαίρια.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Μετά από κυκλοφορία τριών ημερών στο αίμα μεταναστεύουν στους ιστούς όπου συνεχίζουν τη λειτουργία τους ως </a:t>
            </a:r>
            <a:r>
              <a:rPr lang="el-GR" sz="2600" b="1" strike="noStrike" spc="-1">
                <a:solidFill>
                  <a:srgbClr val="000000"/>
                </a:solidFill>
                <a:latin typeface="Trebuchet MS"/>
              </a:rPr>
              <a:t>μακροφάγα</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Σπεύδουν σε δεύτερο χρόνο στο σημείο της φλεγμονής και μετά από φαγοκυττάρωση εκφράζουν τα αντιγόνα του μικροβίου στην κυτταρική τους μεμβράνη. Τα παρουσιάζουν έτσι στο ανοσοποιητικό σύστημα για να αρχίσουν οι ανοσολογικές αντιδράσεις.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MANOS'MARIA\Desktop\images.jpg"/>
          <p:cNvPicPr>
            <a:picLocks noChangeAspect="1" noChangeArrowheads="1"/>
          </p:cNvPicPr>
          <p:nvPr/>
        </p:nvPicPr>
        <p:blipFill>
          <a:blip r:embed="rId2"/>
          <a:srcRect/>
          <a:stretch>
            <a:fillRect/>
          </a:stretch>
        </p:blipFill>
        <p:spPr bwMode="auto">
          <a:xfrm>
            <a:off x="0" y="0"/>
            <a:ext cx="5410200" cy="3328988"/>
          </a:xfrm>
          <a:prstGeom prst="rect">
            <a:avLst/>
          </a:prstGeom>
          <a:noFill/>
        </p:spPr>
      </p:pic>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3074" name="Picture 2" descr="C:\Users\MANOS'MARIA\Desktop\download.jpg"/>
          <p:cNvPicPr>
            <a:picLocks noChangeAspect="1" noChangeArrowheads="1"/>
          </p:cNvPicPr>
          <p:nvPr/>
        </p:nvPicPr>
        <p:blipFill>
          <a:blip r:embed="rId3"/>
          <a:srcRect/>
          <a:stretch>
            <a:fillRect/>
          </a:stretch>
        </p:blipFill>
        <p:spPr bwMode="auto">
          <a:xfrm>
            <a:off x="3886201" y="2857500"/>
            <a:ext cx="3950421" cy="2052024"/>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ΚΥΤΤΑΡΙΚΑ ΣΥΣΤΑΤΙΚΑ VIII</a:t>
            </a:r>
            <a:endParaRPr lang="el-GR" sz="3800" b="0" strike="noStrike" spc="-1" dirty="0">
              <a:solidFill>
                <a:srgbClr val="FF0000"/>
              </a:solidFill>
              <a:latin typeface="Trebuchet MS"/>
            </a:endParaRPr>
          </a:p>
        </p:txBody>
      </p:sp>
      <p:sp>
        <p:nvSpPr>
          <p:cNvPr id="197" name="TextShape 2"/>
          <p:cNvSpPr txBox="1"/>
          <p:nvPr/>
        </p:nvSpPr>
        <p:spPr>
          <a:xfrm>
            <a:off x="457200" y="1207170"/>
            <a:ext cx="7238520" cy="3634470"/>
          </a:xfrm>
          <a:prstGeom prst="rect">
            <a:avLst/>
          </a:prstGeom>
          <a:noFill/>
          <a:ln>
            <a:noFill/>
          </a:ln>
        </p:spPr>
        <p:txBody>
          <a:bodyPr lIns="90000" tIns="45000" rIns="90000" bIns="45000">
            <a:normAutofit fontScale="67500" lnSpcReduction="20000"/>
          </a:bodyPr>
          <a:lstStyle/>
          <a:p>
            <a:pPr marL="274320" indent="-273960">
              <a:lnSpc>
                <a:spcPct val="100000"/>
              </a:lnSpc>
              <a:spcBef>
                <a:spcPts val="601"/>
              </a:spcBef>
            </a:pPr>
            <a:r>
              <a:rPr lang="el-GR" sz="2600" b="1" strike="noStrike" spc="-1">
                <a:solidFill>
                  <a:srgbClr val="000000"/>
                </a:solidFill>
                <a:latin typeface="Trebuchet MS"/>
              </a:rPr>
              <a:t>Αιμοπετάλια ή θρομβοκύτταρα</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μικρότερα από τα έμμορφα συστατικά του αίματος.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αριθμός τους είναι 150.000-450.000/mm</a:t>
            </a:r>
            <a:r>
              <a:rPr lang="el-GR" sz="2600" b="0" strike="noStrike" spc="-1" baseline="30000">
                <a:solidFill>
                  <a:srgbClr val="000000"/>
                </a:solidFill>
                <a:latin typeface="Trebuchet MS"/>
              </a:rPr>
              <a:t>3</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Δεν έχουν πυρήνα,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Στην κυτταρική τους μεμβράνη υπάρχουν συσπαστικές πρωτεΐνες, ενώ έξω από την μεμβράνη υπάρχει ο γλυκοκάλυκας που αποτελείται από γλυκοπρωτεΐνες και γλυκοζαμινογλυκάνες.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πρωτόπλασμά τους περιέχει τουλάχιστον 3 είδη κοκκίων που περιέχουν: αδρεναλίνη, νοραδρεναλίνη, ΑΤΡ, ΑDP είτε  παράγοντες πήξεως είτε ένζυμα.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Συμμετέχουν στην πήξη του αίματος, το σχηματισμό του θρόμβου και την αιμόσταση.</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800" dirty="0" smtClean="0">
                <a:solidFill>
                  <a:schemeClr val="bg1"/>
                </a:solidFill>
              </a:rPr>
              <a:t>ΑΙΜΟΠΕΤΑΛΙΑ</a:t>
            </a:r>
            <a:endParaRPr lang="en-US" sz="4800" dirty="0">
              <a:solidFill>
                <a:schemeClr val="bg1"/>
              </a:solidFill>
            </a:endParaRPr>
          </a:p>
        </p:txBody>
      </p:sp>
      <p:sp>
        <p:nvSpPr>
          <p:cNvPr id="3" name="2 - Θέση κειμένου"/>
          <p:cNvSpPr>
            <a:spLocks noGrp="1"/>
          </p:cNvSpPr>
          <p:nvPr>
            <p:ph type="body"/>
          </p:nvPr>
        </p:nvSpPr>
        <p:spPr>
          <a:xfrm>
            <a:off x="428596" y="535767"/>
            <a:ext cx="8229600" cy="800100"/>
          </a:xfrm>
        </p:spPr>
        <p:txBody>
          <a:bodyPr>
            <a:noAutofit/>
          </a:bodyPr>
          <a:lstStyle/>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r>
              <a:rPr lang="el-GR" sz="3600" b="1" dirty="0" smtClean="0">
                <a:solidFill>
                  <a:srgbClr val="FF0000"/>
                </a:solidFill>
                <a:latin typeface="Times New Roman" pitchFamily="18" charset="0"/>
                <a:cs typeface="Times New Roman" pitchFamily="18" charset="0"/>
              </a:rPr>
              <a:t>ΑΙΜΟΠΕΤΑΛΙΑ</a:t>
            </a:r>
          </a:p>
          <a:p>
            <a:endParaRPr lang="el-GR" sz="2800" dirty="0">
              <a:solidFill>
                <a:schemeClr val="tx1"/>
              </a:solidFill>
              <a:latin typeface="Trebuchet MS" pitchFamily="34" charset="0"/>
              <a:cs typeface="Times New Roman" pitchFamily="18" charset="0"/>
            </a:endParaRPr>
          </a:p>
          <a:p>
            <a:pPr>
              <a:buFont typeface="Arial" pitchFamily="34" charset="0"/>
              <a:buChar char="•"/>
            </a:pPr>
            <a:r>
              <a:rPr lang="el-GR" sz="2800" dirty="0" smtClean="0">
                <a:solidFill>
                  <a:schemeClr val="tx1"/>
                </a:solidFill>
                <a:latin typeface="Trebuchet MS" pitchFamily="34" charset="0"/>
                <a:cs typeface="Times New Roman" pitchFamily="18" charset="0"/>
              </a:rPr>
              <a:t> Έχουν διάμετρο 2-4</a:t>
            </a:r>
            <a:r>
              <a:rPr lang="el-GR" sz="2800" dirty="0">
                <a:solidFill>
                  <a:schemeClr val="tx1"/>
                </a:solidFill>
                <a:latin typeface="Trebuchet MS" pitchFamily="34" charset="0"/>
                <a:cs typeface="Times New Roman" pitchFamily="18" charset="0"/>
              </a:rPr>
              <a:t> </a:t>
            </a:r>
            <a:r>
              <a:rPr lang="el-GR" sz="2800" dirty="0" smtClean="0">
                <a:solidFill>
                  <a:schemeClr val="tx1"/>
                </a:solidFill>
                <a:latin typeface="Trebuchet MS" pitchFamily="34" charset="0"/>
                <a:cs typeface="Times New Roman" pitchFamily="18" charset="0"/>
                <a:hlinkClick r:id="rId2" tooltip="Μικρόμετρο"/>
              </a:rPr>
              <a:t>μικρόμετρα</a:t>
            </a:r>
            <a:r>
              <a:rPr lang="el-GR" sz="2800" dirty="0" smtClean="0">
                <a:solidFill>
                  <a:schemeClr val="tx1"/>
                </a:solidFill>
                <a:latin typeface="Trebuchet MS" pitchFamily="34" charset="0"/>
                <a:cs typeface="Times New Roman" pitchFamily="18" charset="0"/>
              </a:rPr>
              <a:t> και </a:t>
            </a:r>
            <a:r>
              <a:rPr lang="el-GR" sz="2800" dirty="0" err="1" smtClean="0">
                <a:solidFill>
                  <a:schemeClr val="tx1"/>
                </a:solidFill>
                <a:latin typeface="Trebuchet MS" pitchFamily="34" charset="0"/>
                <a:cs typeface="Times New Roman" pitchFamily="18" charset="0"/>
              </a:rPr>
              <a:t>προερχόνται</a:t>
            </a:r>
            <a:r>
              <a:rPr lang="el-GR" sz="2800" dirty="0" smtClean="0">
                <a:solidFill>
                  <a:schemeClr val="tx1"/>
                </a:solidFill>
                <a:latin typeface="Trebuchet MS" pitchFamily="34" charset="0"/>
                <a:cs typeface="Times New Roman" pitchFamily="18" charset="0"/>
              </a:rPr>
              <a:t> από θραύσματα</a:t>
            </a:r>
            <a:r>
              <a:rPr lang="el-GR" sz="2800" dirty="0">
                <a:solidFill>
                  <a:schemeClr val="tx1"/>
                </a:solidFill>
                <a:latin typeface="Trebuchet MS" pitchFamily="34" charset="0"/>
                <a:cs typeface="Times New Roman" pitchFamily="18" charset="0"/>
              </a:rPr>
              <a:t> </a:t>
            </a:r>
            <a:r>
              <a:rPr lang="el-GR" sz="2800" dirty="0">
                <a:solidFill>
                  <a:schemeClr val="tx1"/>
                </a:solidFill>
                <a:latin typeface="Trebuchet MS" pitchFamily="34" charset="0"/>
                <a:cs typeface="Times New Roman" pitchFamily="18" charset="0"/>
                <a:hlinkClick r:id="rId3" tooltip="Μεγακαρυοκύτταρο (δεν έχει γραφτεί ακόμα)"/>
              </a:rPr>
              <a:t>μεγακαρυοκυττάρων</a:t>
            </a:r>
            <a:r>
              <a:rPr lang="el-GR" sz="2800" dirty="0">
                <a:solidFill>
                  <a:schemeClr val="tx1"/>
                </a:solidFill>
                <a:latin typeface="Trebuchet MS" pitchFamily="34" charset="0"/>
                <a:cs typeface="Times New Roman" pitchFamily="18" charset="0"/>
              </a:rPr>
              <a:t>. </a:t>
            </a:r>
            <a:endParaRPr lang="el-GR" sz="2800" dirty="0" smtClean="0">
              <a:solidFill>
                <a:schemeClr val="tx1"/>
              </a:solidFill>
              <a:latin typeface="Trebuchet MS" pitchFamily="34" charset="0"/>
              <a:cs typeface="Times New Roman" pitchFamily="18" charset="0"/>
            </a:endParaRPr>
          </a:p>
          <a:p>
            <a:pPr>
              <a:buFont typeface="Arial" pitchFamily="34" charset="0"/>
              <a:buChar char="•"/>
            </a:pPr>
            <a:r>
              <a:rPr lang="el-GR" sz="2800" dirty="0" smtClean="0">
                <a:solidFill>
                  <a:schemeClr val="tx1"/>
                </a:solidFill>
                <a:latin typeface="Trebuchet MS" pitchFamily="34" charset="0"/>
                <a:cs typeface="Times New Roman" pitchFamily="18" charset="0"/>
              </a:rPr>
              <a:t>Ο </a:t>
            </a:r>
            <a:r>
              <a:rPr lang="el-GR" sz="2800" dirty="0">
                <a:solidFill>
                  <a:schemeClr val="tx1"/>
                </a:solidFill>
                <a:latin typeface="Trebuchet MS" pitchFamily="34" charset="0"/>
                <a:cs typeface="Times New Roman" pitchFamily="18" charset="0"/>
              </a:rPr>
              <a:t>μέσος όρος διάρκειας ζωής είναι μόλις 5 με 9 μέρες. </a:t>
            </a:r>
            <a:endParaRPr lang="el-GR" sz="2800" dirty="0" smtClean="0">
              <a:solidFill>
                <a:schemeClr val="tx1"/>
              </a:solidFill>
              <a:latin typeface="Trebuchet MS" pitchFamily="34" charset="0"/>
              <a:cs typeface="Times New Roman" pitchFamily="18" charset="0"/>
            </a:endParaRPr>
          </a:p>
          <a:p>
            <a:pPr>
              <a:buFont typeface="Arial" pitchFamily="34" charset="0"/>
              <a:buChar char="•"/>
            </a:pPr>
            <a:r>
              <a:rPr lang="el-GR" sz="2800" dirty="0" smtClean="0">
                <a:solidFill>
                  <a:schemeClr val="tx1"/>
                </a:solidFill>
                <a:latin typeface="Trebuchet MS" pitchFamily="34" charset="0"/>
                <a:cs typeface="Times New Roman" pitchFamily="18" charset="0"/>
              </a:rPr>
              <a:t>Κυκλοφορούν </a:t>
            </a:r>
            <a:r>
              <a:rPr lang="el-GR" sz="2800" dirty="0">
                <a:solidFill>
                  <a:schemeClr val="tx1"/>
                </a:solidFill>
                <a:latin typeface="Trebuchet MS" pitchFamily="34" charset="0"/>
                <a:cs typeface="Times New Roman" pitchFamily="18" charset="0"/>
              </a:rPr>
              <a:t>στο </a:t>
            </a:r>
            <a:r>
              <a:rPr lang="el-GR" sz="2800" dirty="0">
                <a:solidFill>
                  <a:schemeClr val="tx1"/>
                </a:solidFill>
                <a:latin typeface="Trebuchet MS" pitchFamily="34" charset="0"/>
                <a:cs typeface="Times New Roman" pitchFamily="18" charset="0"/>
                <a:hlinkClick r:id="rId4" tooltip="Αίμα"/>
              </a:rPr>
              <a:t>αίμα</a:t>
            </a:r>
            <a:r>
              <a:rPr lang="el-GR" sz="2800" dirty="0">
                <a:solidFill>
                  <a:schemeClr val="tx1"/>
                </a:solidFill>
                <a:latin typeface="Trebuchet MS" pitchFamily="34" charset="0"/>
                <a:cs typeface="Times New Roman" pitchFamily="18" charset="0"/>
              </a:rPr>
              <a:t> των </a:t>
            </a:r>
            <a:r>
              <a:rPr lang="el-GR" sz="2800" dirty="0">
                <a:solidFill>
                  <a:schemeClr val="tx1"/>
                </a:solidFill>
                <a:latin typeface="Trebuchet MS" pitchFamily="34" charset="0"/>
                <a:cs typeface="Times New Roman" pitchFamily="18" charset="0"/>
                <a:hlinkClick r:id="rId5" tooltip="Θηλαστικά"/>
              </a:rPr>
              <a:t>θηλαστικών</a:t>
            </a:r>
            <a:r>
              <a:rPr lang="el-GR" sz="2800" dirty="0">
                <a:solidFill>
                  <a:schemeClr val="tx1"/>
                </a:solidFill>
                <a:latin typeface="Trebuchet MS" pitchFamily="34" charset="0"/>
                <a:cs typeface="Times New Roman" pitchFamily="18" charset="0"/>
              </a:rPr>
              <a:t> και συμμετέχουν στην </a:t>
            </a:r>
            <a:r>
              <a:rPr lang="el-GR" sz="2800" dirty="0">
                <a:solidFill>
                  <a:schemeClr val="tx1"/>
                </a:solidFill>
                <a:latin typeface="Trebuchet MS" pitchFamily="34" charset="0"/>
                <a:cs typeface="Times New Roman" pitchFamily="18" charset="0"/>
                <a:hlinkClick r:id="rId6" tooltip="Αιμόσταση (δεν έχει γραφτεί ακόμα)"/>
              </a:rPr>
              <a:t>αιμόσταση</a:t>
            </a:r>
            <a:r>
              <a:rPr lang="el-GR" sz="2800" dirty="0">
                <a:solidFill>
                  <a:schemeClr val="tx1"/>
                </a:solidFill>
                <a:latin typeface="Trebuchet MS" pitchFamily="34" charset="0"/>
                <a:cs typeface="Times New Roman" pitchFamily="18" charset="0"/>
              </a:rPr>
              <a:t>, οδηγώντας στο σχηματισμό </a:t>
            </a:r>
            <a:r>
              <a:rPr lang="el-GR" sz="2800" dirty="0">
                <a:solidFill>
                  <a:schemeClr val="tx1"/>
                </a:solidFill>
                <a:latin typeface="Trebuchet MS" pitchFamily="34" charset="0"/>
                <a:cs typeface="Times New Roman" pitchFamily="18" charset="0"/>
                <a:hlinkClick r:id="rId7" tooltip="Θρόμβος (δεν έχει γραφτεί ακόμα)"/>
              </a:rPr>
              <a:t>θρόμβων αίματος</a:t>
            </a:r>
            <a:r>
              <a:rPr lang="el-GR" sz="2800" dirty="0">
                <a:solidFill>
                  <a:schemeClr val="tx1"/>
                </a:solidFill>
                <a:latin typeface="Trebuchet MS" pitchFamily="34" charset="0"/>
                <a:cs typeface="Times New Roman" pitchFamily="18" charset="0"/>
              </a:rPr>
              <a:t>.</a:t>
            </a:r>
            <a:endParaRPr lang="en-US" sz="2800" dirty="0">
              <a:solidFill>
                <a:schemeClr val="tx1"/>
              </a:solidFill>
              <a:latin typeface="Trebuchet MS"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206010"/>
            <a:ext cx="8218080" cy="856980"/>
          </a:xfrm>
          <a:prstGeom prst="rect">
            <a:avLst/>
          </a:prstGeom>
          <a:noFill/>
          <a:ln>
            <a:noFill/>
          </a:ln>
        </p:spPr>
        <p:txBody>
          <a:bodyPr lIns="45720" tIns="0" rIns="45720" bIns="0" anchor="b"/>
          <a:lstStyle/>
          <a:p>
            <a:pPr>
              <a:lnSpc>
                <a:spcPct val="100000"/>
              </a:lnSpc>
            </a:pPr>
            <a:r>
              <a:rPr lang="el-GR" sz="3200" b="1" strike="noStrike" cap="all" spc="-1" dirty="0">
                <a:solidFill>
                  <a:srgbClr val="FF0000"/>
                </a:solidFill>
                <a:latin typeface="Arial"/>
              </a:rPr>
              <a:t>ΡΥΘΜΟΙ ΠΑΡΑΓΩΓΗΣ ΑΙΜΟΠΕΤΑΛΙΩΝ</a:t>
            </a:r>
            <a:endParaRPr lang="el-GR" sz="3200" b="0" strike="noStrike" spc="-1" dirty="0">
              <a:solidFill>
                <a:srgbClr val="FF0000"/>
              </a:solidFill>
              <a:latin typeface="Trebuchet MS"/>
            </a:endParaRPr>
          </a:p>
        </p:txBody>
      </p:sp>
      <p:sp>
        <p:nvSpPr>
          <p:cNvPr id="215" name="TextShape 2"/>
          <p:cNvSpPr txBox="1"/>
          <p:nvPr/>
        </p:nvSpPr>
        <p:spPr>
          <a:xfrm>
            <a:off x="457200" y="1200150"/>
            <a:ext cx="8229240" cy="3428730"/>
          </a:xfrm>
          <a:prstGeom prst="rect">
            <a:avLst/>
          </a:prstGeom>
          <a:noFill/>
          <a:ln>
            <a:noFill/>
          </a:ln>
        </p:spPr>
        <p:txBody>
          <a:bodyPr lIns="90000" tIns="45000" rIns="90000" bIns="45000"/>
          <a:lstStyle/>
          <a:p>
            <a:pPr marL="274320" indent="-273960" algn="r">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ΑΠΟ ΤΟ CFU-MEG </a:t>
            </a:r>
            <a:endParaRPr lang="el-GR" sz="2800" b="0" strike="noStrike" spc="-1">
              <a:solidFill>
                <a:srgbClr val="000000"/>
              </a:solidFill>
              <a:latin typeface="Trebuchet MS"/>
            </a:endParaRPr>
          </a:p>
          <a:p>
            <a:pPr marL="274320" indent="-273960" algn="r">
              <a:lnSpc>
                <a:spcPct val="90000"/>
              </a:lnSpc>
              <a:spcBef>
                <a:spcPts val="601"/>
              </a:spcBef>
            </a:pPr>
            <a:r>
              <a:rPr lang="el-GR" sz="2800" b="1" strike="noStrike" spc="-1">
                <a:solidFill>
                  <a:srgbClr val="000000"/>
                </a:solidFill>
                <a:latin typeface="Trebuchet MS"/>
              </a:rPr>
              <a:t>ΣΤΟ ΑΙΜΟΠΕΤΑΛΙΟ  </a:t>
            </a:r>
            <a:endParaRPr lang="el-GR" sz="2800" b="0" strike="noStrike" spc="-1">
              <a:solidFill>
                <a:srgbClr val="000000"/>
              </a:solidFill>
              <a:latin typeface="Trebuchet MS"/>
            </a:endParaRPr>
          </a:p>
          <a:p>
            <a:pPr marL="274320" indent="-273960" algn="r">
              <a:lnSpc>
                <a:spcPct val="90000"/>
              </a:lnSpc>
              <a:spcBef>
                <a:spcPts val="601"/>
              </a:spcBef>
            </a:pPr>
            <a:r>
              <a:rPr lang="el-GR" sz="2800" b="1" strike="noStrike" spc="-1">
                <a:solidFill>
                  <a:srgbClr val="000000"/>
                </a:solidFill>
                <a:latin typeface="Trebuchet MS"/>
              </a:rPr>
              <a:t>10 ΗΜΕΡΕΣ </a:t>
            </a: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ΤΑ ΑΙΜΟΠΕΤΑΛΙΑ ΣΥΓΚΡΑΤΟΥΝΤΑΙ ΣΤΟ ΣΠΛΗΝΑ ΓΙΑ 36 ΩΡΕΣ.</a:t>
            </a: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ΧΡΟΝΟΣ ΖΩΗΣ ΤΩΝ ΑΙΜΟΠΕΤΑΛΙΩΝ ΣΤΟ ΠΕΡΙΦΕΡΙΚΟ ΑΙΜΑ : 7 ΗΜΕΡΕΣ</a:t>
            </a:r>
            <a:endParaRPr lang="el-GR" sz="2800" b="0" strike="noStrike" spc="-1">
              <a:solidFill>
                <a:srgbClr val="000000"/>
              </a:solidFill>
              <a:latin typeface="Trebuchet MS"/>
            </a:endParaRPr>
          </a:p>
          <a:p>
            <a:pPr marL="274320" indent="-273960">
              <a:lnSpc>
                <a:spcPct val="90000"/>
              </a:lnSpc>
              <a:spcBef>
                <a:spcPts val="601"/>
              </a:spcBef>
            </a:pPr>
            <a:endParaRPr lang="el-GR" sz="2800" b="0" strike="noStrike" spc="-1">
              <a:solidFill>
                <a:srgbClr val="000000"/>
              </a:solidFill>
              <a:latin typeface="Trebuchet MS"/>
            </a:endParaRPr>
          </a:p>
        </p:txBody>
      </p:sp>
      <p:pic>
        <p:nvPicPr>
          <p:cNvPr id="216" name="Picture 6"/>
          <p:cNvPicPr/>
          <p:nvPr/>
        </p:nvPicPr>
        <p:blipFill>
          <a:blip r:embed="rId2"/>
          <a:stretch/>
        </p:blipFill>
        <p:spPr>
          <a:xfrm>
            <a:off x="380880" y="1257390"/>
            <a:ext cx="4495320" cy="160002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250920" y="3219480"/>
            <a:ext cx="8569080" cy="156654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ΜΕ ΤΟ ΗΛΕΚΤΡΟΝΙΚΟ ΜΙΚΡΟΣΚΟΠΙΟ</a:t>
            </a:r>
            <a:endParaRPr lang="el-GR" sz="2600" b="0" strike="noStrike" spc="-1">
              <a:solidFill>
                <a:srgbClr val="000000"/>
              </a:solidFill>
              <a:latin typeface="Trebuchet MS"/>
            </a:endParaRPr>
          </a:p>
          <a:p>
            <a:pPr marL="274320" indent="-273960">
              <a:lnSpc>
                <a:spcPct val="100000"/>
              </a:lnSpc>
              <a:spcBef>
                <a:spcPts val="601"/>
              </a:spcBef>
            </a:pPr>
            <a:r>
              <a:rPr lang="el-GR" sz="2600" b="1" strike="noStrike" spc="-1">
                <a:solidFill>
                  <a:srgbClr val="000000"/>
                </a:solidFill>
                <a:latin typeface="Trebuchet MS"/>
              </a:rPr>
              <a:t>ΤΑ ΑΙΜΟΠΕΤΑΛΙΑ ΔΙΑΚΡΙΝΟΝΤΑΙ ΣΕ ΔΥΟ ΜΟΡΦΕΣ: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charset="2"/>
              <a:buChar char=""/>
            </a:pPr>
            <a:r>
              <a:rPr lang="el-GR" sz="2600" b="1" strike="noStrike" spc="-1">
                <a:solidFill>
                  <a:srgbClr val="000000"/>
                </a:solidFill>
                <a:latin typeface="Trebuchet MS"/>
              </a:rPr>
              <a:t>ΗΡΕΜΑ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charset="2"/>
              <a:buChar char=""/>
            </a:pPr>
            <a:r>
              <a:rPr lang="el-GR" sz="2600" b="1" strike="noStrike" spc="-1">
                <a:solidFill>
                  <a:srgbClr val="000000"/>
                </a:solidFill>
                <a:latin typeface="Trebuchet MS"/>
              </a:rPr>
              <a:t>ΕΝΕΡΓΟΠΟΙΗΜΕΝΑ</a:t>
            </a:r>
            <a:endParaRPr lang="el-GR" sz="2600" b="0" strike="noStrike" spc="-1">
              <a:solidFill>
                <a:srgbClr val="000000"/>
              </a:solidFill>
              <a:latin typeface="Trebuchet MS"/>
            </a:endParaRPr>
          </a:p>
          <a:p>
            <a:pPr marL="274320" indent="-273960">
              <a:lnSpc>
                <a:spcPct val="100000"/>
              </a:lnSpc>
              <a:spcBef>
                <a:spcPts val="601"/>
              </a:spcBef>
            </a:pPr>
            <a:endParaRPr lang="el-GR" sz="2600" b="0" strike="noStrike" spc="-1">
              <a:solidFill>
                <a:srgbClr val="000000"/>
              </a:solidFill>
              <a:latin typeface="Trebuchet MS"/>
            </a:endParaRPr>
          </a:p>
        </p:txBody>
      </p:sp>
      <p:sp>
        <p:nvSpPr>
          <p:cNvPr id="218" name="CustomShape 2"/>
          <p:cNvSpPr/>
          <p:nvPr/>
        </p:nvSpPr>
        <p:spPr>
          <a:xfrm>
            <a:off x="155520" y="34560"/>
            <a:ext cx="3266640" cy="3264300"/>
          </a:xfrm>
          <a:prstGeom prst="rect">
            <a:avLst/>
          </a:prstGeom>
          <a:noFill/>
          <a:ln>
            <a:noFill/>
          </a:ln>
        </p:spPr>
        <p:style>
          <a:lnRef idx="0">
            <a:scrgbClr r="0" g="0" b="0"/>
          </a:lnRef>
          <a:fillRef idx="0">
            <a:scrgbClr r="0" g="0" b="0"/>
          </a:fillRef>
          <a:effectRef idx="0">
            <a:scrgbClr r="0" g="0" b="0"/>
          </a:effectRef>
          <a:fontRef idx="minor"/>
        </p:style>
      </p:sp>
      <p:pic>
        <p:nvPicPr>
          <p:cNvPr id="219" name="Picture 4"/>
          <p:cNvPicPr/>
          <p:nvPr/>
        </p:nvPicPr>
        <p:blipFill>
          <a:blip r:embed="rId2"/>
          <a:stretch/>
        </p:blipFill>
        <p:spPr>
          <a:xfrm>
            <a:off x="395280" y="303480"/>
            <a:ext cx="8208720" cy="2753730"/>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Γενικη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εξεταση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αιματοΣ</a:t>
            </a:r>
            <a:endParaRPr lang="el-GR" sz="3800" b="0" strike="noStrike" spc="-1" dirty="0">
              <a:solidFill>
                <a:srgbClr val="FF0000"/>
              </a:solidFill>
              <a:latin typeface="Trebuchet MS"/>
            </a:endParaRPr>
          </a:p>
        </p:txBody>
      </p:sp>
      <p:sp>
        <p:nvSpPr>
          <p:cNvPr id="199"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Είναι η ποσοτική και μορφολογική μελέτη των έμμορφων συστατικών του αίματος</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Για την ποσοτική μελέτη, δείγμα αίματος </a:t>
            </a:r>
            <a:r>
              <a:rPr lang="el-GR" sz="2600" spc="-1" dirty="0" smtClean="0">
                <a:solidFill>
                  <a:srgbClr val="000000"/>
                </a:solidFill>
                <a:latin typeface="Trebuchet MS"/>
              </a:rPr>
              <a:t>λαμβάνεται</a:t>
            </a:r>
            <a:r>
              <a:rPr lang="el-GR" sz="2600" b="0" strike="noStrike" spc="-1" dirty="0" smtClean="0">
                <a:solidFill>
                  <a:srgbClr val="000000"/>
                </a:solidFill>
                <a:latin typeface="Trebuchet MS"/>
              </a:rPr>
              <a:t> </a:t>
            </a:r>
            <a:r>
              <a:rPr lang="el-GR" sz="2600" b="0" strike="noStrike" spc="-1" dirty="0">
                <a:solidFill>
                  <a:srgbClr val="000000"/>
                </a:solidFill>
                <a:latin typeface="Trebuchet MS"/>
              </a:rPr>
              <a:t>με </a:t>
            </a:r>
            <a:r>
              <a:rPr lang="el-GR" sz="2600" b="0" strike="noStrike" spc="-1" dirty="0" err="1">
                <a:solidFill>
                  <a:srgbClr val="000000"/>
                </a:solidFill>
                <a:latin typeface="Trebuchet MS"/>
              </a:rPr>
              <a:t>φλεβοκέντηση</a:t>
            </a:r>
            <a:r>
              <a:rPr lang="el-GR" sz="2600" b="0" strike="noStrike" spc="-1" dirty="0">
                <a:solidFill>
                  <a:srgbClr val="000000"/>
                </a:solidFill>
                <a:latin typeface="Trebuchet MS"/>
              </a:rPr>
              <a:t> σε </a:t>
            </a:r>
            <a:r>
              <a:rPr lang="el-GR" sz="2600" b="0" strike="noStrike" spc="-1" dirty="0" smtClean="0">
                <a:solidFill>
                  <a:srgbClr val="000000"/>
                </a:solidFill>
                <a:latin typeface="Trebuchet MS"/>
              </a:rPr>
              <a:t>σωληνάριο </a:t>
            </a:r>
            <a:r>
              <a:rPr lang="el-GR" sz="2600" b="0" strike="noStrike" spc="-1" dirty="0">
                <a:solidFill>
                  <a:srgbClr val="000000"/>
                </a:solidFill>
                <a:latin typeface="Trebuchet MS"/>
              </a:rPr>
              <a:t>αίματος με αντιπηκτικό</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Για τη μορφολογική μελέτη, σταγόνα αίματος τοποθετείται σε πλάκα μικροσκοπίου και μελετάται από ειδικό στο μικροσκόπιο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32099" name="Rectangle 3"/>
          <p:cNvSpPr>
            <a:spLocks noChangeArrowheads="1"/>
          </p:cNvSpPr>
          <p:nvPr/>
        </p:nvSpPr>
        <p:spPr bwMode="auto">
          <a:xfrm>
            <a:off x="250825" y="195263"/>
            <a:ext cx="3887788" cy="6370975"/>
          </a:xfrm>
          <a:prstGeom prst="rect">
            <a:avLst/>
          </a:prstGeom>
          <a:noFill/>
          <a:ln w="9525">
            <a:noFill/>
            <a:miter lim="800000"/>
            <a:headEnd/>
            <a:tailEnd/>
          </a:ln>
          <a:effectLst/>
        </p:spPr>
        <p:txBody>
          <a:bodyPr>
            <a:spAutoFit/>
          </a:bodyPr>
          <a:lstStyle/>
          <a:p>
            <a:pPr>
              <a:defRPr/>
            </a:pPr>
            <a:endParaRPr lang="el-GR" sz="2400" b="1" u="sng"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Υφή της κυτταρικής μεμβράνης:</a:t>
            </a:r>
          </a:p>
          <a:p>
            <a:pPr>
              <a:defRPr/>
            </a:pPr>
            <a:r>
              <a:rPr lang="el-GR" sz="2400" b="1" dirty="0">
                <a:effectLst>
                  <a:outerShdw blurRad="38100" dist="38100" dir="2700000" algn="tl">
                    <a:srgbClr val="C0C0C0"/>
                  </a:outerShdw>
                </a:effectLst>
                <a:latin typeface="Times New Roman" pitchFamily="18" charset="0"/>
              </a:rPr>
              <a:t>Γενικά το κύτταρο αποτελείται από ένα σύμπλεγμα μεμβρανωδών σχηματισμών.</a:t>
            </a:r>
          </a:p>
          <a:p>
            <a:pPr>
              <a:defRPr/>
            </a:pPr>
            <a:r>
              <a:rPr lang="el-GR" sz="2400" b="1" dirty="0">
                <a:effectLst>
                  <a:outerShdw blurRad="38100" dist="38100" dir="2700000" algn="tl">
                    <a:srgbClr val="C0C0C0"/>
                  </a:outerShdw>
                </a:effectLst>
                <a:latin typeface="Times New Roman" pitchFamily="18" charset="0"/>
              </a:rPr>
              <a:t>Οι μεμβράνες αυτές αποτελούνται από λιποειδή και πρωτεΐνες</a:t>
            </a:r>
          </a:p>
          <a:p>
            <a:pPr>
              <a:defRPr/>
            </a:pPr>
            <a:r>
              <a:rPr lang="el-GR" sz="2400" b="1" dirty="0">
                <a:effectLst>
                  <a:outerShdw blurRad="38100" dist="38100" dir="2700000" algn="tl">
                    <a:srgbClr val="C0C0C0"/>
                  </a:outerShdw>
                </a:effectLst>
                <a:latin typeface="Times New Roman" pitchFamily="18" charset="0"/>
              </a:rPr>
              <a:t>Τα λιποειδή αποτελούν φραγμό που εμποδίζει την ελεύθερη διακίνηση νερού και </a:t>
            </a:r>
            <a:r>
              <a:rPr lang="el-GR" sz="2400" b="1" dirty="0" err="1">
                <a:effectLst>
                  <a:outerShdw blurRad="38100" dist="38100" dir="2700000" algn="tl">
                    <a:srgbClr val="C0C0C0"/>
                  </a:outerShdw>
                </a:effectLst>
                <a:latin typeface="Times New Roman" pitchFamily="18" charset="0"/>
              </a:rPr>
              <a:t>υδατοδιαλυτών</a:t>
            </a:r>
            <a:r>
              <a:rPr lang="el-GR" sz="2400" b="1" dirty="0">
                <a:effectLst>
                  <a:outerShdw blurRad="38100" dist="38100" dir="2700000" algn="tl">
                    <a:srgbClr val="C0C0C0"/>
                  </a:outerShdw>
                </a:effectLst>
                <a:latin typeface="Times New Roman" pitchFamily="18" charset="0"/>
              </a:rPr>
              <a:t> ουσιών από το ένα κυτταρικό διαμέρισμα στο άλλο</a:t>
            </a:r>
          </a:p>
          <a:p>
            <a:pPr>
              <a:defRPr/>
            </a:pPr>
            <a:endParaRPr lang="en-US" sz="2400" b="1" dirty="0">
              <a:effectLst>
                <a:outerShdw blurRad="38100" dist="38100" dir="2700000" algn="tl">
                  <a:srgbClr val="C0C0C0"/>
                </a:outerShdw>
              </a:effectLst>
              <a:latin typeface="Times New Roman" pitchFamily="18" charset="0"/>
            </a:endParaRPr>
          </a:p>
        </p:txBody>
      </p:sp>
      <p:grpSp>
        <p:nvGrpSpPr>
          <p:cNvPr id="2" name="Group 6"/>
          <p:cNvGrpSpPr>
            <a:grpSpLocks/>
          </p:cNvGrpSpPr>
          <p:nvPr/>
        </p:nvGrpSpPr>
        <p:grpSpPr bwMode="auto">
          <a:xfrm>
            <a:off x="5003800" y="303610"/>
            <a:ext cx="3790950" cy="4722019"/>
            <a:chOff x="3152" y="255"/>
            <a:chExt cx="2388" cy="3966"/>
          </a:xfrm>
        </p:grpSpPr>
        <p:pic>
          <p:nvPicPr>
            <p:cNvPr id="7173" name="Picture 4"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7174" name="Text Box 5"/>
            <p:cNvSpPr txBox="1">
              <a:spLocks noChangeArrowheads="1"/>
            </p:cNvSpPr>
            <p:nvPr/>
          </p:nvSpPr>
          <p:spPr bwMode="auto">
            <a:xfrm>
              <a:off x="3470" y="255"/>
              <a:ext cx="1835" cy="3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Ποσοτικη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μελετη</a:t>
            </a:r>
            <a:r>
              <a:rPr lang="el-GR" sz="3800" b="1" strike="noStrike" cap="all" spc="-1" dirty="0">
                <a:solidFill>
                  <a:srgbClr val="FF0000"/>
                </a:solidFill>
                <a:latin typeface="Trebuchet MS"/>
              </a:rPr>
              <a:t> ι</a:t>
            </a:r>
            <a:endParaRPr lang="el-GR" sz="3800" b="0" strike="noStrike" spc="-1" dirty="0">
              <a:solidFill>
                <a:srgbClr val="FF0000"/>
              </a:solidFill>
              <a:latin typeface="Trebuchet MS"/>
            </a:endParaRPr>
          </a:p>
        </p:txBody>
      </p:sp>
      <p:sp>
        <p:nvSpPr>
          <p:cNvPr id="201" name="TextShape 2"/>
          <p:cNvSpPr txBox="1"/>
          <p:nvPr/>
        </p:nvSpPr>
        <p:spPr>
          <a:xfrm>
            <a:off x="457200" y="1207170"/>
            <a:ext cx="7238520" cy="3634470"/>
          </a:xfrm>
          <a:prstGeom prst="rect">
            <a:avLst/>
          </a:prstGeom>
          <a:noFill/>
          <a:ln>
            <a:noFill/>
          </a:ln>
        </p:spPr>
        <p:txBody>
          <a:bodyPr lIns="90000" tIns="45000" rIns="90000" bIns="45000">
            <a:normAutofit fontScale="850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ΕΡΥΘΡΟΚΥΤΤΑΡΑ: αδρά εκτιμάται ο αριθμός των ερυθρών, το ποσό της αιμοσφαιρίνης, ο αιματoκρίτης (ο όγκος που καταλαμβάνουν τα ερυθροκύτταρα που περιέχονται σε 100ml αίματος),Φυσιολογικές τιμές: αιματοκριτης: 42-52 σε άνδρες και 37-47 σε γυναίκες. Αιμοσφαιρίνη: 14-16 ανδρες και 13-15 σε γυναίκες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ΛΕΥΚΑ ΑΙΜΟΣΦΑΙΡΙΑ: εκτιμάται ο συνολικός αριθμός τους και ο αριθμός των επί μέρους κατηγοριών τους. Φυσιολογικές τιμές:4000-10000.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Λευκοκυττάρωση (σε λοιμώξεις, σε αιματολογικά κακοήθη νοσήματα)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Λευκοπενία (φάρμακα)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Ποσοτικη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μελετη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ιι</a:t>
            </a:r>
            <a:endParaRPr lang="el-GR" sz="3800" b="0" strike="noStrike" spc="-1" dirty="0">
              <a:solidFill>
                <a:srgbClr val="FF0000"/>
              </a:solidFill>
              <a:latin typeface="Trebuchet MS"/>
            </a:endParaRPr>
          </a:p>
        </p:txBody>
      </p:sp>
      <p:sp>
        <p:nvSpPr>
          <p:cNvPr id="203"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ΑΙΜΟΠΕΤΑΛΙΑ: για την ποσοτική μελέτη, εκτιμάται αδρά  ο αριθμός τους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Φυσιολογικές τιμές: 150000-450000</a:t>
            </a:r>
          </a:p>
          <a:p>
            <a:pPr marL="274320" indent="-273960">
              <a:lnSpc>
                <a:spcPct val="100000"/>
              </a:lnSpc>
              <a:spcBef>
                <a:spcPts val="601"/>
              </a:spcBef>
            </a:pPr>
            <a:r>
              <a:rPr lang="el-GR" sz="2600" b="0" strike="noStrike" spc="-1">
                <a:solidFill>
                  <a:srgbClr val="000000"/>
                </a:solidFill>
                <a:latin typeface="Trebuchet MS"/>
              </a:rPr>
              <a:t>  Θρομβοπενία:τιμές μικρότερες του φυσιολογικού</a:t>
            </a:r>
          </a:p>
          <a:p>
            <a:pPr marL="274320" indent="-273960">
              <a:lnSpc>
                <a:spcPct val="100000"/>
              </a:lnSpc>
              <a:spcBef>
                <a:spcPts val="601"/>
              </a:spcBef>
            </a:pPr>
            <a:r>
              <a:rPr lang="el-GR" sz="2600" b="0" strike="noStrike" spc="-1">
                <a:solidFill>
                  <a:srgbClr val="000000"/>
                </a:solidFill>
                <a:latin typeface="Trebuchet MS"/>
              </a:rPr>
              <a:t>  Θρομβοκυττάρωση: τιμές μςγαλύτερες από φυσιολογικό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ΟΜΑΔΕΣ ΑΙΜΑΤΟΣ </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latin typeface="+mj-lt"/>
              </a:rPr>
              <a:t>Στην κυτταρική μεμβράνη των </a:t>
            </a:r>
            <a:r>
              <a:rPr lang="el-GR" dirty="0" err="1" smtClean="0">
                <a:latin typeface="+mj-lt"/>
              </a:rPr>
              <a:t>ερυθροκυττάρων</a:t>
            </a:r>
            <a:r>
              <a:rPr lang="el-GR" dirty="0" smtClean="0">
                <a:latin typeface="+mj-lt"/>
              </a:rPr>
              <a:t> υπάρχουν τουλάχιστο 50 είδη αντιγόνων</a:t>
            </a:r>
          </a:p>
          <a:p>
            <a:pPr algn="just"/>
            <a:r>
              <a:rPr lang="el-GR" dirty="0" smtClean="0">
                <a:latin typeface="+mj-lt"/>
              </a:rPr>
              <a:t>Στην περίπτωση του αίματος τα αντιγόνα καλούνται </a:t>
            </a:r>
            <a:r>
              <a:rPr lang="el-GR" b="1" dirty="0" err="1" smtClean="0">
                <a:latin typeface="+mj-lt"/>
              </a:rPr>
              <a:t>συγκολλητινογόνα</a:t>
            </a:r>
            <a:r>
              <a:rPr lang="el-GR" dirty="0" smtClean="0">
                <a:latin typeface="+mj-lt"/>
              </a:rPr>
              <a:t> και τα αντισώματα </a:t>
            </a:r>
            <a:r>
              <a:rPr lang="el-GR" b="1" dirty="0" err="1" smtClean="0">
                <a:latin typeface="+mj-lt"/>
              </a:rPr>
              <a:t>συγκολλητίνες</a:t>
            </a:r>
            <a:r>
              <a:rPr lang="el-GR" b="1" dirty="0" smtClean="0">
                <a:latin typeface="+mj-lt"/>
              </a:rPr>
              <a:t> </a:t>
            </a:r>
            <a:r>
              <a:rPr lang="el-GR" dirty="0" smtClean="0">
                <a:latin typeface="+mj-lt"/>
              </a:rPr>
              <a:t>επειδή όταν αντιδρούν μεταξύ τους προκαλούν συγκόλληση των ερυθρών</a:t>
            </a:r>
          </a:p>
          <a:p>
            <a:pPr algn="just"/>
            <a:r>
              <a:rPr lang="el-GR" b="1" dirty="0" smtClean="0">
                <a:latin typeface="+mj-lt"/>
              </a:rPr>
              <a:t>Ανάλογα με την παρουσία ή όχι </a:t>
            </a:r>
            <a:r>
              <a:rPr lang="el-GR" b="1" dirty="0" err="1" smtClean="0">
                <a:latin typeface="+mj-lt"/>
              </a:rPr>
              <a:t>συγκολλητινών</a:t>
            </a:r>
            <a:r>
              <a:rPr lang="el-GR" b="1" dirty="0" smtClean="0">
                <a:latin typeface="+mj-lt"/>
              </a:rPr>
              <a:t> επάνω στην κυτταρική μεμβράνη το αίμα χωρίζεται σε ομάδες</a:t>
            </a:r>
          </a:p>
          <a:p>
            <a:pPr algn="just"/>
            <a:endParaRPr lang="el-GR" b="1" dirty="0">
              <a:latin typeface="+mj-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ΟΜΑΔΕΣ ΑΙΜΑΤΟΣ</a:t>
            </a:r>
            <a:endParaRPr lang="el-GR" sz="3800" b="0" strike="noStrike" spc="-1" dirty="0">
              <a:solidFill>
                <a:srgbClr val="FF0000"/>
              </a:solidFill>
              <a:latin typeface="Trebuchet MS"/>
            </a:endParaRPr>
          </a:p>
        </p:txBody>
      </p:sp>
      <p:sp>
        <p:nvSpPr>
          <p:cNvPr id="205" name="TextShape 2"/>
          <p:cNvSpPr txBox="1"/>
          <p:nvPr/>
        </p:nvSpPr>
        <p:spPr>
          <a:xfrm>
            <a:off x="457200" y="1207170"/>
            <a:ext cx="7238520" cy="363447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ομάδα αίματος κληρονομείται και από τους δύο γονείς καθώς τα γονίδια είναι συνεπικρατή. </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Τα άτομα με ομάδα αίματος Α έχουν στην επιφάνεια των ερυθροκυττάρων τους αντιγόνο τύπου Α. Άτομα ομάδας αίματος Β έχουν αντιγόνο Β</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Ένα άτομο ομάδας αίματος ΑΒ έχει αντιγόνα Α και Β, ενώ ένα άτομο ομάδας αίματος Ο δεν έχει κανένα αντιγόνο.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ομαδΕΣ</a:t>
            </a:r>
            <a:r>
              <a:rPr lang="el-GR" sz="3800" b="1" strike="noStrike" cap="all" spc="-1" dirty="0">
                <a:solidFill>
                  <a:srgbClr val="FF0000"/>
                </a:solidFill>
                <a:latin typeface="Trebuchet MS"/>
              </a:rPr>
              <a:t> ΑΙΜΑΤΟΣ</a:t>
            </a:r>
            <a:endParaRPr lang="el-GR" sz="3800" b="0" strike="noStrike" spc="-1" dirty="0">
              <a:solidFill>
                <a:srgbClr val="FF0000"/>
              </a:solidFill>
              <a:latin typeface="Trebuchet MS"/>
            </a:endParaRPr>
          </a:p>
        </p:txBody>
      </p:sp>
      <p:sp>
        <p:nvSpPr>
          <p:cNvPr id="207" name="TextShape 2"/>
          <p:cNvSpPr txBox="1"/>
          <p:nvPr/>
        </p:nvSpPr>
        <p:spPr>
          <a:xfrm>
            <a:off x="457200" y="1207170"/>
            <a:ext cx="7238520" cy="363447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Κάθε άνθρωπος ανήκει σε μία από τις οκτώ ομάδες αίματος. Αυτές οι ομάδες, αποτελούν υποκατηγορίες  των τεσσάρων κύριων ομάδων του συστήματος ΑΒΟ – A, B, AB ή O. </a:t>
            </a:r>
            <a:endParaRPr lang="el-GR" sz="2600" b="0" strike="noStrike" spc="-1" dirty="0" smtClean="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endParaRPr lang="el-GR" sz="2600" spc="-1" dirty="0" smtClean="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endParaRPr lang="el-GR" sz="2600" b="0" strike="noStrike" spc="-1" dirty="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strike="noStrike" spc="-1" dirty="0" smtClean="0">
                <a:solidFill>
                  <a:srgbClr val="000000"/>
                </a:solidFill>
                <a:latin typeface="Trebuchet MS"/>
              </a:rPr>
              <a:t>Η </a:t>
            </a:r>
            <a:r>
              <a:rPr lang="el-GR" sz="2600" b="1" strike="noStrike" spc="-1" dirty="0">
                <a:solidFill>
                  <a:srgbClr val="000000"/>
                </a:solidFill>
                <a:latin typeface="Trebuchet MS"/>
              </a:rPr>
              <a:t>πιο συχνή ομάδα αίματος είναι  η  O+, και η σπανιότερη η AB-.</a:t>
            </a: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ΣΥΣΤΗΜΑ </a:t>
            </a:r>
            <a:r>
              <a:rPr lang="en-US" dirty="0" smtClean="0">
                <a:solidFill>
                  <a:srgbClr val="FF0000"/>
                </a:solidFill>
              </a:rPr>
              <a:t>RHESUS</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20000"/>
          </a:bodyPr>
          <a:lstStyle/>
          <a:p>
            <a:pPr>
              <a:buNone/>
            </a:pPr>
            <a:endParaRPr lang="en-US" spc="-1" dirty="0" smtClean="0">
              <a:solidFill>
                <a:srgbClr val="000000"/>
              </a:solidFill>
              <a:latin typeface="Trebuchet MS"/>
            </a:endParaRPr>
          </a:p>
          <a:p>
            <a:pPr algn="just"/>
            <a:r>
              <a:rPr lang="el-GR" spc="-1" dirty="0" smtClean="0">
                <a:solidFill>
                  <a:srgbClr val="000000"/>
                </a:solidFill>
                <a:latin typeface="Trebuchet MS"/>
              </a:rPr>
              <a:t>Το σύστημα ρέζους (</a:t>
            </a:r>
            <a:r>
              <a:rPr lang="el-GR" spc="-1" dirty="0" err="1" smtClean="0">
                <a:solidFill>
                  <a:srgbClr val="000000"/>
                </a:solidFill>
                <a:latin typeface="Trebuchet MS"/>
              </a:rPr>
              <a:t>Rh</a:t>
            </a:r>
            <a:r>
              <a:rPr lang="el-GR" spc="-1" dirty="0" smtClean="0">
                <a:solidFill>
                  <a:srgbClr val="000000"/>
                </a:solidFill>
                <a:latin typeface="Trebuchet MS"/>
              </a:rPr>
              <a:t>) διαχωρίζει περαιτέρω τις τέσσερεις ομάδες σε  </a:t>
            </a:r>
            <a:r>
              <a:rPr lang="el-GR" spc="-1" dirty="0" err="1" smtClean="0">
                <a:solidFill>
                  <a:srgbClr val="000000"/>
                </a:solidFill>
                <a:latin typeface="Trebuchet MS"/>
              </a:rPr>
              <a:t>Rh</a:t>
            </a:r>
            <a:r>
              <a:rPr lang="el-GR" spc="-1" dirty="0" smtClean="0">
                <a:solidFill>
                  <a:srgbClr val="000000"/>
                </a:solidFill>
                <a:latin typeface="Trebuchet MS"/>
              </a:rPr>
              <a:t> θετικό (+)  ή  </a:t>
            </a:r>
            <a:r>
              <a:rPr lang="el-GR" spc="-1" dirty="0" err="1" smtClean="0">
                <a:solidFill>
                  <a:srgbClr val="000000"/>
                </a:solidFill>
                <a:latin typeface="Trebuchet MS"/>
              </a:rPr>
              <a:t>Rh</a:t>
            </a:r>
            <a:r>
              <a:rPr lang="el-GR" spc="-1" dirty="0" smtClean="0">
                <a:solidFill>
                  <a:srgbClr val="000000"/>
                </a:solidFill>
                <a:latin typeface="Trebuchet MS"/>
              </a:rPr>
              <a:t> αρνητικό (-), δημιουργώντας οκτώ βασικούς τύπους ή ομάδες αίματος : O-, O+, B-, B+, A-, A+, AB- ή AB+.</a:t>
            </a:r>
            <a:endParaRPr lang="en-US" spc="-1" dirty="0" smtClean="0">
              <a:solidFill>
                <a:srgbClr val="000000"/>
              </a:solidFill>
              <a:latin typeface="Trebuchet MS"/>
            </a:endParaRPr>
          </a:p>
          <a:p>
            <a:pPr algn="just"/>
            <a:r>
              <a:rPr lang="el-GR" spc="-1" dirty="0" smtClean="0">
                <a:solidFill>
                  <a:srgbClr val="000000"/>
                </a:solidFill>
                <a:latin typeface="Trebuchet MS"/>
              </a:rPr>
              <a:t>Ένα</a:t>
            </a:r>
            <a:r>
              <a:rPr lang="en-US" spc="-1" dirty="0" smtClean="0">
                <a:solidFill>
                  <a:srgbClr val="000000"/>
                </a:solidFill>
                <a:latin typeface="Trebuchet MS"/>
              </a:rPr>
              <a:t> </a:t>
            </a:r>
            <a:r>
              <a:rPr lang="en-US" spc="-1" dirty="0" err="1" smtClean="0">
                <a:solidFill>
                  <a:srgbClr val="000000"/>
                </a:solidFill>
                <a:latin typeface="Trebuchet MS"/>
              </a:rPr>
              <a:t>Rh</a:t>
            </a:r>
            <a:r>
              <a:rPr lang="el-GR" spc="-1" dirty="0" smtClean="0">
                <a:solidFill>
                  <a:srgbClr val="000000"/>
                </a:solidFill>
                <a:latin typeface="Trebuchet MS"/>
              </a:rPr>
              <a:t> αρνητικό άτομο, αν μεταγγισθεί με </a:t>
            </a:r>
            <a:r>
              <a:rPr lang="en-US" spc="-1" dirty="0" err="1" smtClean="0">
                <a:solidFill>
                  <a:srgbClr val="000000"/>
                </a:solidFill>
                <a:latin typeface="Trebuchet MS"/>
              </a:rPr>
              <a:t>Rh</a:t>
            </a:r>
            <a:r>
              <a:rPr lang="en-US" spc="-1" dirty="0" smtClean="0">
                <a:solidFill>
                  <a:srgbClr val="000000"/>
                </a:solidFill>
                <a:latin typeface="Trebuchet MS"/>
              </a:rPr>
              <a:t> </a:t>
            </a:r>
            <a:r>
              <a:rPr lang="el-GR" spc="-1" dirty="0" smtClean="0">
                <a:solidFill>
                  <a:srgbClr val="000000"/>
                </a:solidFill>
                <a:latin typeface="Trebuchet MS"/>
              </a:rPr>
              <a:t>θετικό αίμα για πρώτη φορά, δε θα δημιουργηθεί κανένα πρόβλημα. Σε επόμενη μετάγγιση, θα δημιουργηθεί αιμολυτική αντίδραση </a:t>
            </a:r>
            <a:r>
              <a:rPr lang="en-US" spc="-1" dirty="0" smtClean="0">
                <a:solidFill>
                  <a:srgbClr val="000000"/>
                </a:solidFill>
                <a:latin typeface="Trebuchet MS"/>
              </a:rPr>
              <a:t> </a:t>
            </a:r>
          </a:p>
          <a:p>
            <a:endParaRPr lang="el-GR" spc="-1" dirty="0" smtClean="0">
              <a:solidFill>
                <a:srgbClr val="000000"/>
              </a:solidFill>
              <a:latin typeface="Trebuchet MS"/>
            </a:endParaRPr>
          </a:p>
          <a:p>
            <a:endParaRPr lang="el-G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240030"/>
            <a:ext cx="7238520" cy="856980"/>
          </a:xfrm>
          <a:prstGeom prst="rect">
            <a:avLst/>
          </a:prstGeom>
          <a:noFill/>
          <a:ln>
            <a:noFill/>
          </a:ln>
        </p:spPr>
        <p:txBody>
          <a:bodyPr lIns="45720" tIns="0" rIns="45720" bIns="0" anchor="b">
            <a:normAutofit/>
          </a:bodyPr>
          <a:lstStyle/>
          <a:p>
            <a:pPr>
              <a:lnSpc>
                <a:spcPct val="100000"/>
              </a:lnSpc>
            </a:pPr>
            <a:r>
              <a:rPr lang="el-GR" sz="3800" b="1" strike="noStrike" cap="all" spc="-1" dirty="0">
                <a:solidFill>
                  <a:srgbClr val="FDF2E8"/>
                </a:solidFill>
                <a:latin typeface="Trebuchet MS"/>
              </a:rPr>
              <a:t> </a:t>
            </a:r>
            <a:r>
              <a:rPr lang="el-GR" sz="3800" b="1" strike="noStrike" cap="all" spc="-1" dirty="0" err="1">
                <a:solidFill>
                  <a:srgbClr val="FF0000"/>
                </a:solidFill>
                <a:latin typeface="Trebuchet MS"/>
              </a:rPr>
              <a:t>ομαδεσ</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αιματοσ</a:t>
            </a:r>
            <a:endParaRPr lang="el-GR" sz="3800" b="0" strike="noStrike" spc="-1" dirty="0">
              <a:solidFill>
                <a:srgbClr val="FF0000"/>
              </a:solidFill>
              <a:latin typeface="Trebuchet MS"/>
            </a:endParaRPr>
          </a:p>
        </p:txBody>
      </p:sp>
      <p:pic>
        <p:nvPicPr>
          <p:cNvPr id="209" name="Picture 2"/>
          <p:cNvPicPr/>
          <p:nvPr/>
        </p:nvPicPr>
        <p:blipFill>
          <a:blip r:embed="rId2"/>
          <a:stretch/>
        </p:blipFill>
        <p:spPr>
          <a:xfrm>
            <a:off x="457200" y="1313280"/>
            <a:ext cx="7238520" cy="342306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ΣΥΜΒΑΤΟΤΗΤΑ ΤΩΝ ΟΜΑΔΩΝ</a:t>
            </a:r>
            <a:endParaRPr lang="el-GR" sz="3800" b="0" strike="noStrike" spc="-1" dirty="0">
              <a:solidFill>
                <a:srgbClr val="FF0000"/>
              </a:solidFill>
              <a:latin typeface="Trebuchet MS"/>
            </a:endParaRPr>
          </a:p>
        </p:txBody>
      </p:sp>
      <p:sp>
        <p:nvSpPr>
          <p:cNvPr id="211" name="TextShape 2"/>
          <p:cNvSpPr txBox="1"/>
          <p:nvPr/>
        </p:nvSpPr>
        <p:spPr>
          <a:xfrm>
            <a:off x="457200" y="1207170"/>
            <a:ext cx="7238520" cy="3634470"/>
          </a:xfrm>
          <a:prstGeom prst="rect">
            <a:avLst/>
          </a:prstGeom>
          <a:noFill/>
          <a:ln>
            <a:noFill/>
          </a:ln>
        </p:spPr>
        <p:txBody>
          <a:bodyPr lIns="90000" tIns="45000" rIns="90000" bIns="45000">
            <a:normAutofit fontScale="790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Δεν είναι όλες οι ομάδες αίματος συμβατές μεταξύ τους. Αυτό οφείλεται στα διαφορετικά αντισώματα που έχει κάθε άνθρωπος ανάλογα με την ομάδα αίματος του.</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Έτσι ενώ όσοι έχουν ομάδα αίματος Α έχουν στο πλάσμα τους  φυσικά αντισώματα αντι-Β, η ομάδα Β έχει αντι-Α αντισώματα και η ομάδα Ο έχει αντι-Α και αντι-Β αντισώματα, ενώ η ΑΒ δεν εχει αντισώματα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Έτσι, για παράδειγμα, εάν ένας ασθενής με ομάδα αίματος Β πάρει αίμα ομάδας Α, τα αντι-Α αντισώματα που έχει στο πλάσμα του θα καταστρέψουν τα ερυθρά Α της μονάδας αίματος που πήρε γεγονός που μπορεί να οδηγήσει σε σοβαρές αντιδράσεις μέχρι και θάνατο.</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ΑΙΜΟΣΤΑΣΗ</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Το σταμάτημα της αιμορραγίας που έχει δημιουργηθεί στην επιφάνεια αγγείου το </a:t>
            </a:r>
            <a:r>
              <a:rPr lang="el-GR" dirty="0" err="1" smtClean="0"/>
              <a:t>οποιό</a:t>
            </a:r>
            <a:r>
              <a:rPr lang="el-GR" dirty="0" smtClean="0"/>
              <a:t> έχει υποστεί βλάβη ή ρήξη.</a:t>
            </a:r>
          </a:p>
          <a:p>
            <a:r>
              <a:rPr lang="el-GR" dirty="0" smtClean="0"/>
              <a:t>Τρείς βασικοί μηχανισμοί αιμόστασης:</a:t>
            </a:r>
          </a:p>
          <a:p>
            <a:pPr lvl="1"/>
            <a:r>
              <a:rPr lang="el-GR" b="1" dirty="0" smtClean="0"/>
              <a:t>Αγγειακός σπασμός</a:t>
            </a:r>
          </a:p>
          <a:p>
            <a:pPr lvl="1"/>
            <a:r>
              <a:rPr lang="el-GR" b="1" dirty="0" smtClean="0"/>
              <a:t>Δημιουργία </a:t>
            </a:r>
            <a:r>
              <a:rPr lang="el-GR" b="1" dirty="0" err="1" smtClean="0"/>
              <a:t>αιμοπεταλιακού</a:t>
            </a:r>
            <a:r>
              <a:rPr lang="el-GR" b="1" dirty="0" smtClean="0"/>
              <a:t> βύσματος</a:t>
            </a:r>
          </a:p>
          <a:p>
            <a:pPr lvl="1"/>
            <a:r>
              <a:rPr lang="el-GR" b="1" dirty="0" smtClean="0"/>
              <a:t>Πήξη αίματος και σχηματισμός θρόμβου</a:t>
            </a:r>
          </a:p>
          <a:p>
            <a:pPr lvl="1"/>
            <a:endParaRPr lang="el-GR" b="1" dirty="0" smtClean="0"/>
          </a:p>
          <a:p>
            <a:pPr lvl="1"/>
            <a:endParaRPr lang="el-GR"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Αγγειακός σπασμός</a:t>
            </a:r>
            <a:endParaRPr lang="el-GR" dirty="0">
              <a:solidFill>
                <a:srgbClr val="FF0000"/>
              </a:solidFill>
            </a:endParaRPr>
          </a:p>
        </p:txBody>
      </p:sp>
      <p:sp>
        <p:nvSpPr>
          <p:cNvPr id="3" name="2 - Θέση περιεχομένου"/>
          <p:cNvSpPr>
            <a:spLocks noGrp="1"/>
          </p:cNvSpPr>
          <p:nvPr>
            <p:ph idx="1"/>
          </p:nvPr>
        </p:nvSpPr>
        <p:spPr/>
        <p:txBody>
          <a:bodyPr/>
          <a:lstStyle/>
          <a:p>
            <a:pPr algn="just"/>
            <a:r>
              <a:rPr lang="el-GR" dirty="0" smtClean="0"/>
              <a:t>Η βλάβη ενός αγγείου πυροδοτεί την συστολή των λείων </a:t>
            </a:r>
            <a:r>
              <a:rPr lang="el-GR" dirty="0" err="1" smtClean="0"/>
              <a:t>μυικών</a:t>
            </a:r>
            <a:r>
              <a:rPr lang="el-GR" dirty="0" smtClean="0"/>
              <a:t> ινών: συμπιέζεται η τραυματισμένη επιφάνεια, μειώνεται η διάμετρος του αγγείου και η ροή του αίματος στο σημείο της βλάβης</a:t>
            </a:r>
          </a:p>
          <a:p>
            <a:pPr algn="just"/>
            <a:r>
              <a:rPr lang="el-GR" dirty="0" smtClean="0"/>
              <a:t>Διαρκεί 30 λεπτά</a:t>
            </a:r>
          </a:p>
          <a:p>
            <a:pPr algn="just"/>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457200" y="2090737"/>
            <a:ext cx="274434" cy="954107"/>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63843" name="Rectangle 3"/>
          <p:cNvSpPr>
            <a:spLocks noChangeArrowheads="1"/>
          </p:cNvSpPr>
          <p:nvPr/>
        </p:nvSpPr>
        <p:spPr bwMode="auto">
          <a:xfrm>
            <a:off x="250825" y="141685"/>
            <a:ext cx="4897438" cy="7109639"/>
          </a:xfrm>
          <a:prstGeom prst="rect">
            <a:avLst/>
          </a:prstGeom>
          <a:noFill/>
          <a:ln w="9525">
            <a:noFill/>
            <a:miter lim="800000"/>
            <a:headEnd/>
            <a:tailEnd/>
          </a:ln>
          <a:effectLst/>
        </p:spPr>
        <p:txBody>
          <a:bodyPr>
            <a:spAutoFit/>
          </a:bodyPr>
          <a:lstStyle/>
          <a:p>
            <a:pPr>
              <a:defRPr/>
            </a:pPr>
            <a:endParaRPr lang="el-GR" sz="2400" dirty="0">
              <a:effectLst>
                <a:outerShdw blurRad="38100" dist="38100" dir="2700000" algn="tl">
                  <a:srgbClr val="C0C0C0"/>
                </a:outerShdw>
              </a:effectLst>
              <a:latin typeface="Times New Roman" pitchFamily="18" charset="0"/>
            </a:endParaRPr>
          </a:p>
          <a:p>
            <a:pPr>
              <a:defRPr/>
            </a:pPr>
            <a:r>
              <a:rPr lang="el-GR" sz="2400" dirty="0">
                <a:effectLst>
                  <a:outerShdw blurRad="38100" dist="38100" dir="2700000" algn="tl">
                    <a:srgbClr val="C0C0C0"/>
                  </a:outerShdw>
                </a:effectLst>
                <a:latin typeface="Times New Roman" pitchFamily="18" charset="0"/>
              </a:rPr>
              <a:t>Η συνέχεια του </a:t>
            </a:r>
            <a:r>
              <a:rPr lang="el-GR" sz="2400" dirty="0" err="1">
                <a:effectLst>
                  <a:outerShdw blurRad="38100" dist="38100" dir="2700000" algn="tl">
                    <a:srgbClr val="C0C0C0"/>
                  </a:outerShdw>
                </a:effectLst>
                <a:latin typeface="Times New Roman" pitchFamily="18" charset="0"/>
              </a:rPr>
              <a:t>λιποειδικού</a:t>
            </a:r>
            <a:r>
              <a:rPr lang="el-GR" sz="2400" dirty="0">
                <a:effectLst>
                  <a:outerShdw blurRad="38100" dist="38100" dir="2700000" algn="tl">
                    <a:srgbClr val="C0C0C0"/>
                  </a:outerShdw>
                </a:effectLst>
                <a:latin typeface="Times New Roman" pitchFamily="18" charset="0"/>
              </a:rPr>
              <a:t> φραγμού διακόπτεται από πρωτεΐνες, που αποτελούν οδούς για το πέρασμα διαφόρων ουσιών από τη μεμβράνη</a:t>
            </a:r>
          </a:p>
          <a:p>
            <a:pPr>
              <a:defRPr/>
            </a:pPr>
            <a:endParaRPr lang="el-GR" sz="2400" dirty="0">
              <a:effectLst>
                <a:outerShdw blurRad="38100" dist="38100" dir="2700000" algn="tl">
                  <a:srgbClr val="C0C0C0"/>
                </a:outerShdw>
              </a:effectLst>
              <a:latin typeface="Times New Roman" pitchFamily="18" charset="0"/>
            </a:endParaRPr>
          </a:p>
          <a:p>
            <a:pPr>
              <a:defRPr/>
            </a:pPr>
            <a:r>
              <a:rPr lang="el-GR" sz="2400" dirty="0">
                <a:effectLst>
                  <a:outerShdw blurRad="38100" dist="38100" dir="2700000" algn="tl">
                    <a:srgbClr val="C0C0C0"/>
                  </a:outerShdw>
                </a:effectLst>
                <a:latin typeface="Times New Roman" pitchFamily="18" charset="0"/>
              </a:rPr>
              <a:t>Άλλες ουσίες εισέρχονται στο εσωτερικό του κυττάρου ή εξέρχονται δίχως να καταναλώνεται ενέργεια, ενώ για άλλες είναι απαραίτητη η κατανάλωση ενέργειας.</a:t>
            </a:r>
          </a:p>
          <a:p>
            <a:pPr>
              <a:defRPr/>
            </a:pPr>
            <a:r>
              <a:rPr lang="el-GR" sz="2400" dirty="0">
                <a:effectLst>
                  <a:outerShdw blurRad="38100" dist="38100" dir="2700000" algn="tl">
                    <a:srgbClr val="C0C0C0"/>
                  </a:outerShdw>
                </a:effectLst>
                <a:latin typeface="Times New Roman" pitchFamily="18" charset="0"/>
              </a:rPr>
              <a:t> </a:t>
            </a:r>
          </a:p>
          <a:p>
            <a:pPr>
              <a:defRPr/>
            </a:pPr>
            <a:r>
              <a:rPr lang="el-GR" sz="2400" dirty="0">
                <a:effectLst>
                  <a:outerShdw blurRad="38100" dist="38100" dir="2700000" algn="tl">
                    <a:srgbClr val="C0C0C0"/>
                  </a:outerShdw>
                </a:effectLst>
                <a:latin typeface="Times New Roman" pitchFamily="18" charset="0"/>
              </a:rPr>
              <a:t>Με αυτό τον τρόπο επιτυγχάνεται </a:t>
            </a:r>
            <a:r>
              <a:rPr lang="el-GR" sz="2400" u="sng" dirty="0">
                <a:effectLst>
                  <a:outerShdw blurRad="38100" dist="38100" dir="2700000" algn="tl">
                    <a:srgbClr val="C0C0C0"/>
                  </a:outerShdw>
                </a:effectLst>
                <a:latin typeface="Times New Roman" pitchFamily="18" charset="0"/>
              </a:rPr>
              <a:t>ομοιόσταση</a:t>
            </a:r>
            <a:r>
              <a:rPr lang="el-GR" sz="2400" dirty="0">
                <a:effectLst>
                  <a:outerShdw blurRad="38100" dist="38100" dir="2700000" algn="tl">
                    <a:srgbClr val="C0C0C0"/>
                  </a:outerShdw>
                </a:effectLst>
                <a:latin typeface="Times New Roman" pitchFamily="18" charset="0"/>
              </a:rPr>
              <a:t> του </a:t>
            </a:r>
            <a:r>
              <a:rPr lang="el-GR" sz="2400" dirty="0" err="1">
                <a:effectLst>
                  <a:outerShdw blurRad="38100" dist="38100" dir="2700000" algn="tl">
                    <a:srgbClr val="C0C0C0"/>
                  </a:outerShdw>
                </a:effectLst>
                <a:latin typeface="Times New Roman" pitchFamily="18" charset="0"/>
              </a:rPr>
              <a:t>ενδοκυτταρίου</a:t>
            </a:r>
            <a:r>
              <a:rPr lang="el-GR" sz="2400" dirty="0">
                <a:effectLst>
                  <a:outerShdw blurRad="38100" dist="38100" dir="2700000" algn="tl">
                    <a:srgbClr val="C0C0C0"/>
                  </a:outerShdw>
                </a:effectLst>
                <a:latin typeface="Times New Roman" pitchFamily="18" charset="0"/>
              </a:rPr>
              <a:t> χώρου, ο οποίος παραμένει ανεπηρέαστος από το εξωτερικό περιβάλλον.</a:t>
            </a:r>
          </a:p>
          <a:p>
            <a:pPr>
              <a:defRPr/>
            </a:pPr>
            <a:endParaRPr lang="el-GR" sz="2400" dirty="0">
              <a:effectLst>
                <a:outerShdw blurRad="38100" dist="38100" dir="2700000" algn="tl">
                  <a:srgbClr val="C0C0C0"/>
                </a:outerShdw>
              </a:effectLst>
              <a:latin typeface="Times New Roman" pitchFamily="18" charset="0"/>
            </a:endParaRPr>
          </a:p>
          <a:p>
            <a:pPr>
              <a:defRPr/>
            </a:pPr>
            <a:endParaRPr lang="en-US" sz="2400" b="1" dirty="0">
              <a:solidFill>
                <a:srgbClr val="FFFF00"/>
              </a:solidFill>
              <a:effectLst>
                <a:outerShdw blurRad="38100" dist="38100" dir="2700000" algn="tl">
                  <a:srgbClr val="C0C0C0"/>
                </a:outerShdw>
              </a:effectLst>
              <a:latin typeface="Times New Roman" pitchFamily="18" charset="0"/>
            </a:endParaRPr>
          </a:p>
        </p:txBody>
      </p:sp>
      <p:grpSp>
        <p:nvGrpSpPr>
          <p:cNvPr id="2" name="Group 5"/>
          <p:cNvGrpSpPr>
            <a:grpSpLocks/>
          </p:cNvGrpSpPr>
          <p:nvPr/>
        </p:nvGrpSpPr>
        <p:grpSpPr bwMode="auto">
          <a:xfrm>
            <a:off x="5003800" y="303610"/>
            <a:ext cx="3790950" cy="4722019"/>
            <a:chOff x="3152" y="255"/>
            <a:chExt cx="2388" cy="3966"/>
          </a:xfrm>
        </p:grpSpPr>
        <p:pic>
          <p:nvPicPr>
            <p:cNvPr id="8197" name="Picture 6"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8198" name="Text Box 7"/>
            <p:cNvSpPr txBox="1">
              <a:spLocks noChangeArrowheads="1"/>
            </p:cNvSpPr>
            <p:nvPr/>
          </p:nvSpPr>
          <p:spPr bwMode="auto">
            <a:xfrm>
              <a:off x="3470" y="255"/>
              <a:ext cx="1835" cy="3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Δημιουργία </a:t>
            </a:r>
            <a:r>
              <a:rPr lang="el-GR" dirty="0" err="1" smtClean="0">
                <a:solidFill>
                  <a:srgbClr val="FF0000"/>
                </a:solidFill>
              </a:rPr>
              <a:t>Αιμοπεταλιακού</a:t>
            </a:r>
            <a:r>
              <a:rPr lang="el-GR" dirty="0" smtClean="0">
                <a:solidFill>
                  <a:srgbClr val="FF0000"/>
                </a:solidFill>
              </a:rPr>
              <a:t> βύσματος</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10000"/>
          </a:bodyPr>
          <a:lstStyle/>
          <a:p>
            <a:r>
              <a:rPr lang="el-GR" dirty="0" smtClean="0"/>
              <a:t>Προσκόλληση αιμοπεταλίων στο σημείο της βλάβης </a:t>
            </a:r>
          </a:p>
          <a:p>
            <a:r>
              <a:rPr lang="el-GR" dirty="0" smtClean="0"/>
              <a:t>Καθώς ολοένα και περισσότερα αιμοπετάλια φτάνουν  στην περιοχή προσκολλώνται. Αυτό ονομάζεται συσσώρευση αιμοπεταλίων</a:t>
            </a:r>
          </a:p>
          <a:p>
            <a:r>
              <a:rPr lang="el-GR" dirty="0" smtClean="0"/>
              <a:t>Ενεργοποιούνται: το σχήμα από σφαιρικό, εμφανίζει </a:t>
            </a:r>
            <a:r>
              <a:rPr lang="el-GR" dirty="0" err="1" smtClean="0"/>
              <a:t>προσεκβολές</a:t>
            </a:r>
            <a:endParaRPr lang="el-GR" dirty="0" smtClean="0"/>
          </a:p>
          <a:p>
            <a:r>
              <a:rPr lang="el-GR" dirty="0" smtClean="0"/>
              <a:t>Απελευθερώνουν ουσίες των εκκριτικών κοκκίων τους </a:t>
            </a:r>
            <a:endParaRPr lang="el-G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Πήξη αίματος και σχηματισμός θρόμβου</a:t>
            </a:r>
            <a:endParaRPr lang="el-GR" dirty="0">
              <a:solidFill>
                <a:srgbClr val="FF0000"/>
              </a:solidFill>
            </a:endParaRPr>
          </a:p>
        </p:txBody>
      </p:sp>
      <p:sp>
        <p:nvSpPr>
          <p:cNvPr id="3" name="2 - Θέση περιεχομένου"/>
          <p:cNvSpPr>
            <a:spLocks noGrp="1"/>
          </p:cNvSpPr>
          <p:nvPr>
            <p:ph idx="1"/>
          </p:nvPr>
        </p:nvSpPr>
        <p:spPr/>
        <p:txBody>
          <a:bodyPr>
            <a:normAutofit lnSpcReduction="10000"/>
          </a:bodyPr>
          <a:lstStyle/>
          <a:p>
            <a:r>
              <a:rPr lang="el-GR" dirty="0" smtClean="0"/>
              <a:t>Πήξη είναι η μετατροπή του αίματος από την υγρή μορφή σε κολλοειδές πήγμα, θρόμβος αίματος</a:t>
            </a:r>
          </a:p>
          <a:p>
            <a:r>
              <a:rPr lang="el-GR" dirty="0" smtClean="0"/>
              <a:t>Ο θρόμβος που δημιουργείται γύρω από το </a:t>
            </a:r>
            <a:r>
              <a:rPr lang="el-GR" dirty="0" err="1" smtClean="0"/>
              <a:t>αιμοπεταλιακό</a:t>
            </a:r>
            <a:r>
              <a:rPr lang="el-GR" dirty="0" smtClean="0"/>
              <a:t> βύσμα είναι ο </a:t>
            </a:r>
            <a:r>
              <a:rPr lang="el-GR" dirty="0" err="1" smtClean="0"/>
              <a:t>κυριοσ</a:t>
            </a:r>
            <a:r>
              <a:rPr lang="el-GR" dirty="0" smtClean="0"/>
              <a:t> μηχανισμός αιμόστασης</a:t>
            </a:r>
          </a:p>
          <a:p>
            <a:r>
              <a:rPr lang="el-GR" dirty="0" smtClean="0"/>
              <a:t>Ο ρόλος του είναι να υποστηρίξει-ενισχύσει το </a:t>
            </a:r>
            <a:r>
              <a:rPr lang="el-GR" dirty="0" err="1" smtClean="0"/>
              <a:t>ηδη</a:t>
            </a:r>
            <a:r>
              <a:rPr lang="el-GR" dirty="0" smtClean="0"/>
              <a:t> σχηματισμένο </a:t>
            </a:r>
            <a:r>
              <a:rPr lang="el-GR" dirty="0" err="1" smtClean="0"/>
              <a:t>αιμοπεταλιακό</a:t>
            </a:r>
            <a:r>
              <a:rPr lang="el-GR" dirty="0" smtClean="0"/>
              <a:t> βύσμα</a:t>
            </a:r>
            <a:endParaRPr lang="el-G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Αυτό δίνει το έναυσμα για την ενεργοποίηση ενός καταρράκτη αντιδράσεων : καταρράκτης πήξης </a:t>
            </a:r>
          </a:p>
          <a:p>
            <a:r>
              <a:rPr lang="el-GR" dirty="0" smtClean="0"/>
              <a:t>Διακρίνεται σε :</a:t>
            </a:r>
          </a:p>
          <a:p>
            <a:pPr lvl="1"/>
            <a:r>
              <a:rPr lang="el-GR" dirty="0" smtClean="0"/>
              <a:t>Ενδογενή οδό </a:t>
            </a:r>
          </a:p>
          <a:p>
            <a:pPr lvl="1"/>
            <a:r>
              <a:rPr lang="el-GR" dirty="0" smtClean="0"/>
              <a:t>Εξωγενή οδό</a:t>
            </a:r>
          </a:p>
          <a:p>
            <a:pPr lvl="1"/>
            <a:r>
              <a:rPr lang="el-GR" smtClean="0"/>
              <a:t>Κοινή οδό</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Ινωδόλυση</a:t>
            </a:r>
            <a:endParaRPr lang="el-GR" dirty="0"/>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latin typeface="+mj-lt"/>
              </a:rPr>
              <a:t>Μετά τη διακοπή της </a:t>
            </a:r>
            <a:r>
              <a:rPr lang="el-GR" dirty="0" err="1" smtClean="0">
                <a:latin typeface="+mj-lt"/>
              </a:rPr>
              <a:t>αιμορραγίασ</a:t>
            </a:r>
            <a:r>
              <a:rPr lang="el-GR" dirty="0" smtClean="0">
                <a:latin typeface="+mj-lt"/>
              </a:rPr>
              <a:t>, το ινώδες που ‘</a:t>
            </a:r>
            <a:r>
              <a:rPr lang="el-GR" dirty="0" err="1" smtClean="0">
                <a:latin typeface="+mj-lt"/>
              </a:rPr>
              <a:t>εχει</a:t>
            </a:r>
            <a:r>
              <a:rPr lang="el-GR" dirty="0" smtClean="0">
                <a:latin typeface="+mj-lt"/>
              </a:rPr>
              <a:t> δημιουργηθεί δεν </a:t>
            </a:r>
            <a:r>
              <a:rPr lang="el-GR" dirty="0" err="1" smtClean="0">
                <a:latin typeface="+mj-lt"/>
              </a:rPr>
              <a:t>χρει’αζεται</a:t>
            </a:r>
            <a:endParaRPr lang="el-GR" dirty="0" smtClean="0">
              <a:latin typeface="+mj-lt"/>
            </a:endParaRPr>
          </a:p>
          <a:p>
            <a:pPr algn="just"/>
            <a:r>
              <a:rPr lang="el-GR" dirty="0" smtClean="0">
                <a:latin typeface="+mj-lt"/>
              </a:rPr>
              <a:t>Χρειάζεται η λύση του θρόμβου προκειμένου να αποκατασταθεί και η φυσιολογική ροή του αγγείου</a:t>
            </a:r>
          </a:p>
          <a:p>
            <a:pPr algn="just"/>
            <a:r>
              <a:rPr lang="el-GR" dirty="0" smtClean="0">
                <a:latin typeface="+mj-lt"/>
              </a:rPr>
              <a:t>Η διαδικασία ονομάζεται </a:t>
            </a:r>
            <a:r>
              <a:rPr lang="el-GR" dirty="0" err="1" smtClean="0">
                <a:latin typeface="+mj-lt"/>
              </a:rPr>
              <a:t>ινωδόλυση</a:t>
            </a:r>
            <a:endParaRPr lang="el-GR" dirty="0" smtClean="0">
              <a:latin typeface="+mj-lt"/>
            </a:endParaRPr>
          </a:p>
          <a:p>
            <a:pPr algn="just"/>
            <a:r>
              <a:rPr lang="el-GR" dirty="0" smtClean="0">
                <a:latin typeface="+mj-lt"/>
              </a:rPr>
              <a:t>Ξεκινά με την ενεργοποίηση του </a:t>
            </a:r>
            <a:r>
              <a:rPr lang="el-GR" dirty="0" err="1" smtClean="0">
                <a:latin typeface="+mj-lt"/>
              </a:rPr>
              <a:t>πλασμινογόνου</a:t>
            </a:r>
            <a:r>
              <a:rPr lang="el-GR" dirty="0" smtClean="0">
                <a:latin typeface="+mj-lt"/>
              </a:rPr>
              <a:t> σε πλασμίνη που είναι ένα </a:t>
            </a:r>
            <a:r>
              <a:rPr lang="el-GR" dirty="0" err="1" smtClean="0">
                <a:latin typeface="+mj-lt"/>
              </a:rPr>
              <a:t>ινωδολυτικό</a:t>
            </a:r>
            <a:r>
              <a:rPr lang="el-GR" dirty="0" smtClean="0">
                <a:latin typeface="+mj-lt"/>
              </a:rPr>
              <a:t> ένζυμο</a:t>
            </a:r>
          </a:p>
          <a:p>
            <a:pPr algn="just"/>
            <a:r>
              <a:rPr lang="el-GR" dirty="0" smtClean="0">
                <a:latin typeface="+mj-lt"/>
              </a:rPr>
              <a:t>Η πλασμίνη αρχίζει την πέψη του </a:t>
            </a:r>
            <a:r>
              <a:rPr lang="el-GR" dirty="0" err="1" smtClean="0">
                <a:latin typeface="+mj-lt"/>
              </a:rPr>
              <a:t>ινωδογόνου</a:t>
            </a:r>
            <a:r>
              <a:rPr lang="el-GR" dirty="0" smtClean="0">
                <a:latin typeface="+mj-lt"/>
              </a:rPr>
              <a:t>, της θρομβίνης, την αδρανοποίηση παραγόντων πήξης</a:t>
            </a:r>
            <a:endParaRPr lang="el-GR" dirty="0">
              <a:latin typeface="+mj-l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Ανοσια</a:t>
            </a:r>
            <a:r>
              <a:rPr lang="el-GR" sz="3800" b="1" strike="noStrike" cap="all" spc="-1">
                <a:solidFill>
                  <a:srgbClr val="FF0000"/>
                </a:solidFill>
                <a:latin typeface="Trebuchet MS"/>
              </a:rPr>
              <a:t> </a:t>
            </a:r>
            <a:endParaRPr lang="el-GR" sz="3800" b="0" strike="noStrike" spc="-1" dirty="0">
              <a:solidFill>
                <a:srgbClr val="FF0000"/>
              </a:solidFill>
              <a:latin typeface="Trebuchet MS"/>
            </a:endParaRPr>
          </a:p>
        </p:txBody>
      </p:sp>
      <p:sp>
        <p:nvSpPr>
          <p:cNvPr id="179" name="TextShape 2"/>
          <p:cNvSpPr txBox="1"/>
          <p:nvPr/>
        </p:nvSpPr>
        <p:spPr>
          <a:xfrm>
            <a:off x="457200" y="1207170"/>
            <a:ext cx="7238520" cy="3634470"/>
          </a:xfrm>
          <a:prstGeom prst="rect">
            <a:avLst/>
          </a:prstGeom>
          <a:noFill/>
          <a:ln>
            <a:noFill/>
          </a:ln>
        </p:spPr>
        <p:txBody>
          <a:bodyPr lIns="90000" tIns="45000" rIns="90000" bIns="45000">
            <a:normAutofit fontScale="895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έννοια της ανοσίας είναι συνυφασμένη με την άμυνα του οργανισμού έναντι των λοιμώξεων</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Ανοσία</a:t>
            </a:r>
            <a:r>
              <a:rPr lang="el-GR" sz="2600" b="0" strike="noStrike" spc="-1">
                <a:solidFill>
                  <a:srgbClr val="000000"/>
                </a:solidFill>
                <a:latin typeface="Trebuchet MS"/>
              </a:rPr>
              <a:t>: αντίδραση του οργανισμού σε ξένες ουσίες (μικρόβια, μακρομόρια όπως: πρωτείνες, πολυσακχαρίτες, …)</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Ανοσολογία: </a:t>
            </a:r>
            <a:r>
              <a:rPr lang="el-GR" sz="2600" b="0" strike="noStrike" spc="-1">
                <a:solidFill>
                  <a:srgbClr val="000000"/>
                </a:solidFill>
                <a:latin typeface="Trebuchet MS"/>
              </a:rPr>
              <a:t>η επιστήμη που μελετά την ανοσία.</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Ανοσιακό  σύστημα: </a:t>
            </a:r>
            <a:r>
              <a:rPr lang="el-GR" sz="2600" b="0" strike="noStrike" spc="-1">
                <a:solidFill>
                  <a:srgbClr val="000000"/>
                </a:solidFill>
                <a:latin typeface="Trebuchet MS"/>
              </a:rPr>
              <a:t>τα κύτταρα και τα μόρια που εμπλέκονται στις διάφορες λειτουργίες της ανοσίας. Η συνδυασμένη αντίδρασή τους είναι η </a:t>
            </a:r>
            <a:r>
              <a:rPr lang="el-GR" sz="2600" b="1" strike="noStrike" spc="-1">
                <a:solidFill>
                  <a:srgbClr val="000000"/>
                </a:solidFill>
                <a:latin typeface="Trebuchet MS"/>
              </a:rPr>
              <a:t>ανοσιακή απάντηση</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ανοσια</a:t>
            </a:r>
            <a:endParaRPr lang="el-GR" sz="3800" b="0" strike="noStrike" spc="-1" dirty="0">
              <a:solidFill>
                <a:srgbClr val="FF0000"/>
              </a:solidFill>
              <a:latin typeface="Trebuchet MS"/>
            </a:endParaRPr>
          </a:p>
        </p:txBody>
      </p:sp>
      <p:sp>
        <p:nvSpPr>
          <p:cNvPr id="181" name="TextShape 2"/>
          <p:cNvSpPr txBox="1"/>
          <p:nvPr/>
        </p:nvSpPr>
        <p:spPr>
          <a:xfrm>
            <a:off x="457200" y="1207170"/>
            <a:ext cx="7238520" cy="3634470"/>
          </a:xfrm>
          <a:prstGeom prst="rect">
            <a:avLst/>
          </a:prstGeom>
          <a:noFill/>
          <a:ln>
            <a:noFill/>
          </a:ln>
        </p:spPr>
        <p:txBody>
          <a:bodyPr lIns="90000" tIns="45000" rIns="90000" bIns="45000"/>
          <a:lstStyle/>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u="sng" strike="noStrike" spc="-1">
                <a:solidFill>
                  <a:srgbClr val="000000"/>
                </a:solidFill>
                <a:uFillTx/>
                <a:latin typeface="Trebuchet MS"/>
              </a:rPr>
              <a:t>Διακρίνεται σε φυσική και επίκτητη</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u="sng" strike="noStrike" spc="-1">
                <a:solidFill>
                  <a:srgbClr val="000000"/>
                </a:solidFill>
                <a:uFillTx/>
                <a:latin typeface="Trebuchet MS"/>
              </a:rPr>
              <a:t>Επίκτητη</a:t>
            </a:r>
            <a:r>
              <a:rPr lang="el-GR" sz="2600" b="0" strike="noStrike" spc="-1">
                <a:solidFill>
                  <a:srgbClr val="000000"/>
                </a:solidFill>
                <a:latin typeface="Trebuchet MS"/>
              </a:rPr>
              <a:t> : ενεργοποιείται όταν η φυσική δεν καταφέρει να εξουδετερώσει τους ξένους παράγοντες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πιο ειδική</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457200" y="240030"/>
            <a:ext cx="7238520" cy="85698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183" name="TextShape 2"/>
          <p:cNvSpPr txBox="1"/>
          <p:nvPr/>
        </p:nvSpPr>
        <p:spPr>
          <a:xfrm>
            <a:off x="457200" y="1207170"/>
            <a:ext cx="7238520" cy="363447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184" name="CustomShape 3"/>
          <p:cNvSpPr/>
          <p:nvPr/>
        </p:nvSpPr>
        <p:spPr>
          <a:xfrm>
            <a:off x="301680" y="171450"/>
            <a:ext cx="8534160" cy="995760"/>
          </a:xfrm>
          <a:prstGeom prst="rect">
            <a:avLst/>
          </a:prstGeom>
          <a:noFill/>
          <a:ln>
            <a:noFill/>
          </a:ln>
        </p:spPr>
        <p:style>
          <a:lnRef idx="0">
            <a:scrgbClr r="0" g="0" b="0"/>
          </a:lnRef>
          <a:fillRef idx="0">
            <a:scrgbClr r="0" g="0" b="0"/>
          </a:fillRef>
          <a:effectRef idx="0">
            <a:scrgbClr r="0" g="0" b="0"/>
          </a:effectRef>
          <a:fontRef idx="minor"/>
        </p:style>
        <p:txBody>
          <a:bodyPr lIns="45720" tIns="0" rIns="45720" bIns="0" anchor="b">
            <a:normAutofit fontScale="92500" lnSpcReduction="10000"/>
          </a:bodyPr>
          <a:lstStyle/>
          <a:p>
            <a:pPr>
              <a:lnSpc>
                <a:spcPct val="100000"/>
              </a:lnSpc>
            </a:pPr>
            <a:r>
              <a:rPr lang="el-GR" sz="3800" b="1" strike="noStrike" cap="all" spc="-1">
                <a:solidFill>
                  <a:srgbClr val="FDF2E8"/>
                </a:solidFill>
                <a:latin typeface="Trebuchet MS"/>
              </a:rPr>
              <a:t>Η σημασία του ανοσοποιητικού συστήματος</a:t>
            </a:r>
            <a:endParaRPr lang="el-GR" sz="3800" b="0" strike="noStrike" spc="-1">
              <a:latin typeface="Arial"/>
            </a:endParaRPr>
          </a:p>
        </p:txBody>
      </p:sp>
      <p:graphicFrame>
        <p:nvGraphicFramePr>
          <p:cNvPr id="185" name="Table 4"/>
          <p:cNvGraphicFramePr/>
          <p:nvPr/>
        </p:nvGraphicFramePr>
        <p:xfrm>
          <a:off x="285720" y="107138"/>
          <a:ext cx="8519880" cy="4822065"/>
        </p:xfrm>
        <a:graphic>
          <a:graphicData uri="http://schemas.openxmlformats.org/drawingml/2006/table">
            <a:tbl>
              <a:tblPr/>
              <a:tblGrid>
                <a:gridCol w="4259940"/>
                <a:gridCol w="4259940"/>
              </a:tblGrid>
              <a:tr h="339483">
                <a:tc>
                  <a:txBody>
                    <a:bodyPr/>
                    <a:lstStyle/>
                    <a:p>
                      <a:pPr>
                        <a:lnSpc>
                          <a:spcPct val="100000"/>
                        </a:lnSpc>
                      </a:pPr>
                      <a:r>
                        <a:rPr lang="el-GR" sz="1400" b="1" strike="noStrike" spc="-1" dirty="0">
                          <a:solidFill>
                            <a:srgbClr val="FFFFFF"/>
                          </a:solidFill>
                          <a:latin typeface="Trebuchet MS"/>
                        </a:rPr>
                        <a:t>ΡΟΛΟΣ </a:t>
                      </a:r>
                      <a:endParaRPr lang="el-GR" sz="1400" b="0" strike="noStrike" spc="-1" dirty="0">
                        <a:latin typeface="Arial"/>
                      </a:endParaRPr>
                    </a:p>
                  </a:txBody>
                  <a:tcPr marT="34290" marB="34290">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c>
                  <a:txBody>
                    <a:bodyPr/>
                    <a:lstStyle/>
                    <a:p>
                      <a:pPr>
                        <a:lnSpc>
                          <a:spcPct val="100000"/>
                        </a:lnSpc>
                      </a:pPr>
                      <a:r>
                        <a:rPr lang="el-GR" sz="1400" b="1" strike="noStrike" spc="-1">
                          <a:solidFill>
                            <a:srgbClr val="FFFFFF"/>
                          </a:solidFill>
                          <a:latin typeface="Trebuchet MS"/>
                        </a:rPr>
                        <a:t>ΕΠΙΠΤΩΣΕΙΣ ΣΤΗΝ ΥΓΕΙΑ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r>
              <a:tr h="591191">
                <a:tc>
                  <a:txBody>
                    <a:bodyPr/>
                    <a:lstStyle/>
                    <a:p>
                      <a:pPr>
                        <a:lnSpc>
                          <a:spcPct val="100000"/>
                        </a:lnSpc>
                      </a:pPr>
                      <a:r>
                        <a:rPr lang="el-GR" sz="1400" b="0" strike="noStrike" spc="-1">
                          <a:solidFill>
                            <a:srgbClr val="000000"/>
                          </a:solidFill>
                          <a:latin typeface="Trebuchet MS"/>
                        </a:rPr>
                        <a:t>Άμυνα κατά των λοιμώξεων</a:t>
                      </a:r>
                      <a:endParaRPr lang="el-GR" sz="1400" b="0" strike="noStrike" spc="-1">
                        <a:latin typeface="Arial"/>
                      </a:endParaRPr>
                    </a:p>
                  </a:txBody>
                  <a:tcPr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c>
                  <a:txBody>
                    <a:bodyPr/>
                    <a:lstStyle/>
                    <a:p>
                      <a:pPr>
                        <a:lnSpc>
                          <a:spcPct val="100000"/>
                        </a:lnSpc>
                      </a:pPr>
                      <a:r>
                        <a:rPr lang="el-GR" sz="1400" b="0" strike="noStrike" spc="-1">
                          <a:solidFill>
                            <a:srgbClr val="000000"/>
                          </a:solidFill>
                          <a:latin typeface="Trebuchet MS"/>
                        </a:rPr>
                        <a:t>Ανεπαρκής ανοσία&gt;&gt;&gt;λοιμωξεις</a:t>
                      </a:r>
                      <a:endParaRPr lang="el-GR" sz="1400" b="0" strike="noStrike" spc="-1">
                        <a:latin typeface="Arial"/>
                      </a:endParaRPr>
                    </a:p>
                    <a:p>
                      <a:pPr>
                        <a:lnSpc>
                          <a:spcPct val="100000"/>
                        </a:lnSpc>
                      </a:pPr>
                      <a:r>
                        <a:rPr lang="el-GR" sz="1400" b="0" strike="noStrike" spc="-1">
                          <a:solidFill>
                            <a:srgbClr val="000000"/>
                          </a:solidFill>
                          <a:latin typeface="Trebuchet MS"/>
                        </a:rPr>
                        <a:t>Εμβολιασμός&gt;&gt;&gt;&gt;ανοσιακή μνήμη</a:t>
                      </a:r>
                      <a:endParaRPr lang="el-GR" sz="1400" b="0" strike="noStrike" spc="-1">
                        <a:latin typeface="Arial"/>
                      </a:endParaRPr>
                    </a:p>
                  </a:txBody>
                  <a:tcPr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r>
              <a:tr h="666780">
                <a:tc>
                  <a:txBody>
                    <a:bodyPr/>
                    <a:lstStyle/>
                    <a:p>
                      <a:pPr>
                        <a:lnSpc>
                          <a:spcPct val="100000"/>
                        </a:lnSpc>
                      </a:pPr>
                      <a:r>
                        <a:rPr lang="el-GR" sz="1400" b="0" strike="noStrike" spc="-1" dirty="0" err="1">
                          <a:solidFill>
                            <a:srgbClr val="000000"/>
                          </a:solidFill>
                          <a:latin typeface="Trebuchet MS"/>
                        </a:rPr>
                        <a:t>Αμυνα</a:t>
                      </a:r>
                      <a:r>
                        <a:rPr lang="el-GR" sz="1400" b="0" strike="noStrike" spc="-1" dirty="0">
                          <a:solidFill>
                            <a:srgbClr val="000000"/>
                          </a:solidFill>
                          <a:latin typeface="Trebuchet MS"/>
                        </a:rPr>
                        <a:t> κατά των όγκων</a:t>
                      </a:r>
                      <a:endParaRPr lang="el-GR" sz="1400" b="0" strike="noStrike" spc="-1" dirty="0">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400" b="0" strike="noStrike" spc="-1">
                          <a:solidFill>
                            <a:srgbClr val="000000"/>
                          </a:solidFill>
                          <a:latin typeface="Trebuchet MS"/>
                        </a:rPr>
                        <a:t>Ανοσοθεραπεία του καρκίνου</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1118599">
                <a:tc>
                  <a:txBody>
                    <a:bodyPr/>
                    <a:lstStyle/>
                    <a:p>
                      <a:pPr>
                        <a:lnSpc>
                          <a:spcPct val="100000"/>
                        </a:lnSpc>
                      </a:pPr>
                      <a:r>
                        <a:rPr lang="el-GR" sz="1400" b="0" strike="noStrike" spc="-1">
                          <a:solidFill>
                            <a:srgbClr val="000000"/>
                          </a:solidFill>
                          <a:latin typeface="Trebuchet MS"/>
                        </a:rPr>
                        <a:t>Αμώμαλες και υπερβολικές απαντήσεις</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400" b="0" strike="noStrike" spc="-1">
                          <a:solidFill>
                            <a:srgbClr val="000000"/>
                          </a:solidFill>
                          <a:latin typeface="Trebuchet MS"/>
                        </a:rPr>
                        <a:t>Αυτοανοσία, υπερευαιασθησία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918489">
                <a:tc>
                  <a:txBody>
                    <a:bodyPr/>
                    <a:lstStyle/>
                    <a:p>
                      <a:pPr>
                        <a:lnSpc>
                          <a:spcPct val="100000"/>
                        </a:lnSpc>
                      </a:pPr>
                      <a:r>
                        <a:rPr lang="el-GR" sz="1400" b="0" strike="noStrike" spc="-1">
                          <a:solidFill>
                            <a:srgbClr val="000000"/>
                          </a:solidFill>
                          <a:latin typeface="Trebuchet MS"/>
                        </a:rPr>
                        <a:t>Αναγνώριση και απάντηση στα μοσχεύματα</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400" b="0" strike="noStrike" spc="-1">
                          <a:solidFill>
                            <a:srgbClr val="000000"/>
                          </a:solidFill>
                          <a:latin typeface="Trebuchet MS"/>
                        </a:rPr>
                        <a:t>μεταμόσχευση</a:t>
                      </a:r>
                      <a:endParaRPr lang="el-GR" sz="1400" b="0" strike="noStrike" spc="-1">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1187523">
                <a:tc>
                  <a:txBody>
                    <a:bodyPr/>
                    <a:lstStyle/>
                    <a:p>
                      <a:pPr>
                        <a:lnSpc>
                          <a:spcPct val="100000"/>
                        </a:lnSpc>
                      </a:pPr>
                      <a:r>
                        <a:rPr lang="el-GR" sz="1400" b="0" strike="noStrike" spc="-1" dirty="0">
                          <a:solidFill>
                            <a:srgbClr val="000000"/>
                          </a:solidFill>
                          <a:latin typeface="Trebuchet MS"/>
                        </a:rPr>
                        <a:t>Αντισώματα </a:t>
                      </a:r>
                      <a:r>
                        <a:rPr lang="el-GR" sz="1400" b="0" strike="noStrike" spc="-1" dirty="0" err="1">
                          <a:solidFill>
                            <a:srgbClr val="000000"/>
                          </a:solidFill>
                          <a:latin typeface="Trebuchet MS"/>
                        </a:rPr>
                        <a:t>ωσ</a:t>
                      </a:r>
                      <a:r>
                        <a:rPr lang="el-GR" sz="1400" b="0" strike="noStrike" spc="-1" dirty="0">
                          <a:solidFill>
                            <a:srgbClr val="000000"/>
                          </a:solidFill>
                          <a:latin typeface="Trebuchet MS"/>
                        </a:rPr>
                        <a:t> ειδικά αντιδραστήρια για την </a:t>
                      </a:r>
                      <a:r>
                        <a:rPr lang="el-GR" sz="1400" b="0" strike="noStrike" spc="-1" dirty="0" err="1">
                          <a:solidFill>
                            <a:srgbClr val="000000"/>
                          </a:solidFill>
                          <a:latin typeface="Trebuchet MS"/>
                        </a:rPr>
                        <a:t>ανιχνευση</a:t>
                      </a:r>
                      <a:r>
                        <a:rPr lang="el-GR" sz="1400" b="0" strike="noStrike" spc="-1" dirty="0">
                          <a:solidFill>
                            <a:srgbClr val="000000"/>
                          </a:solidFill>
                          <a:latin typeface="Trebuchet MS"/>
                        </a:rPr>
                        <a:t> μορίων</a:t>
                      </a:r>
                      <a:endParaRPr lang="el-GR" sz="1400" b="0" strike="noStrike" spc="-1" dirty="0">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400" b="0" strike="noStrike" spc="-1" dirty="0">
                          <a:solidFill>
                            <a:srgbClr val="000000"/>
                          </a:solidFill>
                          <a:latin typeface="Trebuchet MS"/>
                        </a:rPr>
                        <a:t>Εργαστηριακές –ανοσολογικές εξετάσεις</a:t>
                      </a:r>
                      <a:endParaRPr lang="el-GR" sz="1400" b="0" strike="noStrike" spc="-1" dirty="0">
                        <a:latin typeface="Arial"/>
                      </a:endParaRPr>
                    </a:p>
                  </a:txBody>
                  <a:tcPr marT="34290" marB="34290">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bl>
          </a:graphicData>
        </a:graphic>
      </p:graphicFrame>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Φυσικη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ανοσια</a:t>
            </a:r>
            <a:endParaRPr lang="el-GR" sz="3800" b="0" strike="noStrike" spc="-1" dirty="0">
              <a:solidFill>
                <a:srgbClr val="FF0000"/>
              </a:solidFill>
              <a:latin typeface="Trebuchet MS"/>
            </a:endParaRPr>
          </a:p>
        </p:txBody>
      </p:sp>
      <p:sp>
        <p:nvSpPr>
          <p:cNvPr id="187" name="TextShape 2"/>
          <p:cNvSpPr txBox="1"/>
          <p:nvPr/>
        </p:nvSpPr>
        <p:spPr>
          <a:xfrm>
            <a:off x="457200" y="1207170"/>
            <a:ext cx="7238520" cy="3634470"/>
          </a:xfrm>
          <a:prstGeom prst="rect">
            <a:avLst/>
          </a:prstGeom>
          <a:noFill/>
          <a:ln>
            <a:noFill/>
          </a:ln>
        </p:spPr>
        <p:txBody>
          <a:bodyPr lIns="90000" tIns="45000" rIns="90000" bIns="45000">
            <a:normAutofit fontScale="25000" lnSpcReduction="20000"/>
          </a:bodyPr>
          <a:lstStyle/>
          <a:p>
            <a:pPr algn="just">
              <a:lnSpc>
                <a:spcPct val="120000"/>
              </a:lnSpc>
              <a:spcBef>
                <a:spcPts val="601"/>
              </a:spcBef>
            </a:pPr>
            <a:r>
              <a:rPr lang="el-GR" sz="9600" b="0" strike="noStrike" spc="-1" dirty="0">
                <a:solidFill>
                  <a:srgbClr val="FF0000"/>
                </a:solidFill>
                <a:latin typeface="Trebuchet MS"/>
              </a:rPr>
              <a:t>Μηχανικά στοιχεία</a:t>
            </a:r>
            <a:r>
              <a:rPr lang="el-GR" sz="9600" b="0" strike="noStrike" spc="-1" dirty="0">
                <a:solidFill>
                  <a:srgbClr val="000000"/>
                </a:solidFill>
                <a:latin typeface="Trebuchet MS"/>
              </a:rPr>
              <a:t>: Δέρμα-Επιθηλιακοί φραγμοί που καλύπτουν: αναπνευστική  οδό, γαστρεντερικό ουροποιογεννητική οδό, </a:t>
            </a:r>
            <a:r>
              <a:rPr lang="el-GR" sz="9600" b="0" strike="noStrike" spc="-1" dirty="0" err="1">
                <a:solidFill>
                  <a:srgbClr val="000000"/>
                </a:solidFill>
                <a:latin typeface="Trebuchet MS"/>
              </a:rPr>
              <a:t>βλέννη</a:t>
            </a:r>
            <a:r>
              <a:rPr lang="el-GR" sz="9600" b="0" strike="noStrike" spc="-1" dirty="0">
                <a:solidFill>
                  <a:srgbClr val="000000"/>
                </a:solidFill>
                <a:latin typeface="Trebuchet MS"/>
              </a:rPr>
              <a:t>, κροσσοί αναπνευστικού </a:t>
            </a:r>
            <a:r>
              <a:rPr lang="el-GR" sz="9600" b="0" strike="noStrike" spc="-1" dirty="0" err="1">
                <a:solidFill>
                  <a:srgbClr val="000000"/>
                </a:solidFill>
                <a:latin typeface="Trebuchet MS"/>
              </a:rPr>
              <a:t>συστήματο</a:t>
            </a:r>
            <a:endParaRPr lang="el-GR" sz="9600" b="0" strike="noStrike" spc="-1" dirty="0">
              <a:solidFill>
                <a:srgbClr val="000000"/>
              </a:solidFill>
              <a:latin typeface="Trebuchet MS"/>
            </a:endParaRPr>
          </a:p>
          <a:p>
            <a:pPr algn="just">
              <a:lnSpc>
                <a:spcPct val="120000"/>
              </a:lnSpc>
              <a:spcBef>
                <a:spcPts val="601"/>
              </a:spcBef>
            </a:pPr>
            <a:r>
              <a:rPr lang="el-GR" sz="9600" b="0" strike="noStrike" spc="-1" dirty="0">
                <a:solidFill>
                  <a:srgbClr val="000000"/>
                </a:solidFill>
                <a:latin typeface="Trebuchet MS"/>
              </a:rPr>
              <a:t>-</a:t>
            </a:r>
            <a:r>
              <a:rPr lang="el-GR" sz="9600" b="0" strike="noStrike" spc="-1" dirty="0">
                <a:solidFill>
                  <a:srgbClr val="FF0000"/>
                </a:solidFill>
                <a:latin typeface="Trebuchet MS"/>
              </a:rPr>
              <a:t>Χημικά </a:t>
            </a:r>
            <a:r>
              <a:rPr lang="el-GR" sz="9600" b="0" strike="noStrike" spc="-1" dirty="0" err="1">
                <a:solidFill>
                  <a:srgbClr val="FF0000"/>
                </a:solidFill>
                <a:latin typeface="Trebuchet MS"/>
              </a:rPr>
              <a:t>στοχεία</a:t>
            </a:r>
            <a:r>
              <a:rPr lang="el-GR" sz="9600" b="0" strike="noStrike" spc="-1" dirty="0">
                <a:solidFill>
                  <a:srgbClr val="000000"/>
                </a:solidFill>
                <a:latin typeface="Trebuchet MS"/>
              </a:rPr>
              <a:t>: </a:t>
            </a:r>
            <a:r>
              <a:rPr lang="el-GR" sz="9600" b="0" strike="noStrike" spc="-1" dirty="0" err="1">
                <a:solidFill>
                  <a:srgbClr val="000000"/>
                </a:solidFill>
                <a:latin typeface="Trebuchet MS"/>
              </a:rPr>
              <a:t>πρωτείνες</a:t>
            </a:r>
            <a:r>
              <a:rPr lang="el-GR" sz="9600" b="0" strike="noStrike" spc="-1" dirty="0">
                <a:solidFill>
                  <a:srgbClr val="000000"/>
                </a:solidFill>
                <a:latin typeface="Trebuchet MS"/>
              </a:rPr>
              <a:t> (υδρόλυση μικροβίων-ξένα στοιχεία)   </a:t>
            </a:r>
          </a:p>
          <a:p>
            <a:pPr algn="just">
              <a:lnSpc>
                <a:spcPct val="120000"/>
              </a:lnSpc>
              <a:spcBef>
                <a:spcPts val="601"/>
              </a:spcBef>
            </a:pPr>
            <a:r>
              <a:rPr lang="el-GR" sz="9600" b="0" strike="noStrike" spc="-1" dirty="0">
                <a:solidFill>
                  <a:srgbClr val="FF0000"/>
                </a:solidFill>
                <a:latin typeface="Trebuchet MS"/>
              </a:rPr>
              <a:t>Κυτταρικά στοιχεία</a:t>
            </a:r>
            <a:r>
              <a:rPr lang="el-GR" sz="9600" b="0" strike="noStrike" spc="-1" dirty="0">
                <a:solidFill>
                  <a:srgbClr val="000000"/>
                </a:solidFill>
                <a:latin typeface="Trebuchet MS"/>
              </a:rPr>
              <a:t>: </a:t>
            </a:r>
            <a:r>
              <a:rPr lang="el-GR" sz="9600" b="0" strike="noStrike" spc="-1" dirty="0" err="1">
                <a:solidFill>
                  <a:srgbClr val="000000"/>
                </a:solidFill>
                <a:latin typeface="Trebuchet MS"/>
              </a:rPr>
              <a:t>δενδριτικά</a:t>
            </a:r>
            <a:r>
              <a:rPr lang="el-GR" sz="9600" b="0" strike="noStrike" spc="-1" dirty="0">
                <a:solidFill>
                  <a:srgbClr val="000000"/>
                </a:solidFill>
                <a:latin typeface="Trebuchet MS"/>
              </a:rPr>
              <a:t> κύτταρα, επιθηλιακά κύτταρα, </a:t>
            </a:r>
            <a:r>
              <a:rPr lang="el-GR" sz="9600" b="0" strike="noStrike" spc="-1" dirty="0" err="1">
                <a:solidFill>
                  <a:srgbClr val="000000"/>
                </a:solidFill>
                <a:latin typeface="Trebuchet MS"/>
              </a:rPr>
              <a:t>μακροφάγα</a:t>
            </a:r>
            <a:r>
              <a:rPr lang="el-GR" sz="9600" b="0" strike="noStrike" spc="-1" dirty="0">
                <a:solidFill>
                  <a:srgbClr val="000000"/>
                </a:solidFill>
                <a:latin typeface="Trebuchet MS"/>
              </a:rPr>
              <a:t>    </a:t>
            </a:r>
          </a:p>
          <a:p>
            <a:pPr>
              <a:lnSpc>
                <a:spcPct val="120000"/>
              </a:lnSpc>
              <a:spcBef>
                <a:spcPts val="601"/>
              </a:spcBef>
            </a:pPr>
            <a:endParaRPr lang="el-GR" sz="9600" b="0" strike="noStrike" spc="-1" dirty="0">
              <a:solidFill>
                <a:srgbClr val="000000"/>
              </a:solidFill>
              <a:latin typeface="Trebuchet MS"/>
            </a:endParaRPr>
          </a:p>
          <a:p>
            <a:pPr>
              <a:lnSpc>
                <a:spcPct val="120000"/>
              </a:lnSpc>
              <a:spcBef>
                <a:spcPts val="601"/>
              </a:spcBef>
            </a:pPr>
            <a:endParaRPr lang="el-GR" sz="9600" b="0" strike="noStrike" spc="-1" dirty="0">
              <a:solidFill>
                <a:srgbClr val="000000"/>
              </a:solidFill>
              <a:latin typeface="Trebuchet MS"/>
            </a:endParaRPr>
          </a:p>
          <a:p>
            <a:pPr>
              <a:lnSpc>
                <a:spcPct val="120000"/>
              </a:lnSpc>
              <a:spcBef>
                <a:spcPts val="601"/>
              </a:spcBef>
            </a:pPr>
            <a:r>
              <a:rPr lang="el-GR" sz="1200" b="0" strike="noStrike" spc="-1" dirty="0">
                <a:solidFill>
                  <a:srgbClr val="000000"/>
                </a:solidFill>
                <a:latin typeface="Trebuchet MS"/>
              </a:rPr>
              <a:t> </a:t>
            </a:r>
            <a:r>
              <a:rPr lang="el-GR" sz="9600" b="0" strike="noStrike" spc="-1" dirty="0">
                <a:solidFill>
                  <a:srgbClr val="000000"/>
                </a:solidFill>
                <a:latin typeface="Trebuchet MS"/>
              </a:rPr>
              <a:t>Η φυσική  ανοσία διεγείρει την επίκτητη</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240030"/>
            <a:ext cx="7238520" cy="85698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ΕΙΔΙΚΗ-</a:t>
            </a:r>
            <a:r>
              <a:rPr lang="el-GR" sz="3800" b="1" strike="noStrike" cap="all" spc="-1" dirty="0" err="1">
                <a:solidFill>
                  <a:srgbClr val="FF0000"/>
                </a:solidFill>
                <a:latin typeface="Trebuchet MS"/>
              </a:rPr>
              <a:t>ΕΠΙΚΤΗΤη</a:t>
            </a:r>
            <a:r>
              <a:rPr lang="el-GR" sz="3800" b="1" strike="noStrike" cap="all" spc="-1" dirty="0">
                <a:solidFill>
                  <a:srgbClr val="FF0000"/>
                </a:solidFill>
                <a:latin typeface="Trebuchet MS"/>
              </a:rPr>
              <a:t> ΑΝΟΣΙΑ</a:t>
            </a:r>
            <a:endParaRPr lang="el-GR" sz="3800" b="0" strike="noStrike" spc="-1" dirty="0">
              <a:solidFill>
                <a:srgbClr val="FF0000"/>
              </a:solidFill>
              <a:latin typeface="Trebuchet MS"/>
            </a:endParaRPr>
          </a:p>
        </p:txBody>
      </p:sp>
      <p:sp>
        <p:nvSpPr>
          <p:cNvPr id="189" name="TextShape 2"/>
          <p:cNvSpPr txBox="1"/>
          <p:nvPr/>
        </p:nvSpPr>
        <p:spPr>
          <a:xfrm>
            <a:off x="457200" y="1207170"/>
            <a:ext cx="7238520" cy="363447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Ειδική-επίκτητη ανοσία:    Χυμική ανοσία</a:t>
            </a:r>
          </a:p>
          <a:p>
            <a:pPr>
              <a:lnSpc>
                <a:spcPct val="100000"/>
              </a:lnSpc>
              <a:spcBef>
                <a:spcPts val="601"/>
              </a:spcBef>
            </a:pPr>
            <a:r>
              <a:rPr lang="el-GR" sz="2600" b="0" strike="noStrike" spc="-1">
                <a:solidFill>
                  <a:srgbClr val="000000"/>
                </a:solidFill>
                <a:latin typeface="Trebuchet MS"/>
              </a:rPr>
              <a:t>                                           Κυτταρική ανοσία</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000000"/>
                </a:solidFill>
                <a:latin typeface="Trebuchet MS"/>
              </a:rPr>
              <a:t>Βασικά κύτταρα επίκτητης ανοσίας: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000000"/>
                </a:solidFill>
                <a:latin typeface="Trebuchet MS"/>
              </a:rPr>
              <a:t>			</a:t>
            </a:r>
            <a:r>
              <a:rPr lang="el-GR" sz="2600" b="0" strike="noStrike" spc="-1">
                <a:solidFill>
                  <a:srgbClr val="FF0000"/>
                </a:solidFill>
                <a:latin typeface="Trebuchet MS"/>
              </a:rPr>
              <a:t>Β λεμφοκύτταρα</a:t>
            </a: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FF0000"/>
                </a:solidFill>
                <a:latin typeface="Trebuchet MS"/>
              </a:rPr>
              <a:t>			Τ λεμφοκύτταρα</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40030"/>
            <a:ext cx="7238520" cy="515970"/>
          </a:xfrm>
          <a:prstGeom prst="rect">
            <a:avLst/>
          </a:prstGeom>
          <a:noFill/>
          <a:ln>
            <a:noFill/>
          </a:ln>
        </p:spPr>
        <p:txBody>
          <a:bodyPr lIns="45720" tIns="0" rIns="45720" bIns="0" anchor="b"/>
          <a:lstStyle/>
          <a:p>
            <a:pPr>
              <a:lnSpc>
                <a:spcPct val="100000"/>
              </a:lnSpc>
            </a:pPr>
            <a:r>
              <a:rPr lang="el-GR" sz="3800" b="1" strike="noStrike" cap="all" spc="-1" dirty="0" smtClean="0">
                <a:solidFill>
                  <a:srgbClr val="FF0000"/>
                </a:solidFill>
                <a:latin typeface="Trebuchet MS"/>
              </a:rPr>
              <a:t>Β ΛΕΜΦΟΚΥΤΤΑΡΟ</a:t>
            </a:r>
            <a:endParaRPr lang="el-GR" sz="3800" b="0" strike="noStrike" spc="-1" dirty="0">
              <a:solidFill>
                <a:srgbClr val="FF0000"/>
              </a:solidFill>
              <a:latin typeface="Trebuchet MS"/>
            </a:endParaRPr>
          </a:p>
        </p:txBody>
      </p:sp>
      <p:sp>
        <p:nvSpPr>
          <p:cNvPr id="191" name="TextShape 2"/>
          <p:cNvSpPr txBox="1"/>
          <p:nvPr/>
        </p:nvSpPr>
        <p:spPr>
          <a:xfrm>
            <a:off x="457200" y="1207170"/>
            <a:ext cx="7238520" cy="3634470"/>
          </a:xfrm>
          <a:prstGeom prst="rect">
            <a:avLst/>
          </a:prstGeom>
          <a:noFill/>
          <a:ln>
            <a:noFill/>
          </a:ln>
        </p:spPr>
        <p:txBody>
          <a:bodyPr lIns="90000" tIns="45000" rIns="90000" bIns="45000">
            <a:normAutofit fontScale="52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Βασικό κύτταρο χυμικής ανοσίας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Παράγονται στο μυελό των οστών από προγονικό-αρχέγονο κύτταρο (stem cell)</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To αρχικό Β δηλώνει τον τόπο προέλευσής τους(</a:t>
            </a:r>
            <a:r>
              <a:rPr lang="el-GR" sz="2600" b="0" strike="noStrike" spc="-1">
                <a:solidFill>
                  <a:srgbClr val="0070C0"/>
                </a:solidFill>
                <a:latin typeface="Trebuchet MS"/>
              </a:rPr>
              <a:t>B</a:t>
            </a:r>
            <a:r>
              <a:rPr lang="el-GR" sz="2600" b="0" strike="noStrike" spc="-1">
                <a:solidFill>
                  <a:srgbClr val="000000"/>
                </a:solidFill>
                <a:latin typeface="Trebuchet MS"/>
              </a:rPr>
              <a:t>one marrow)</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a:t>
            </a:r>
            <a:r>
              <a:rPr lang="el-GR" sz="2600" b="0" strike="noStrike" spc="-1">
                <a:solidFill>
                  <a:srgbClr val="FF0000"/>
                </a:solidFill>
                <a:latin typeface="Trebuchet MS"/>
              </a:rPr>
              <a:t>Β λεμφοκύτταρα </a:t>
            </a:r>
            <a:r>
              <a:rPr lang="el-GR" sz="2600" b="0" strike="noStrike" spc="-1">
                <a:solidFill>
                  <a:srgbClr val="000000"/>
                </a:solidFill>
                <a:latin typeface="Trebuchet MS"/>
              </a:rPr>
              <a:t>πολλαπλασσιάζονται-διαιρούνται και μετατρέπονται σε </a:t>
            </a:r>
            <a:r>
              <a:rPr lang="el-GR" sz="2600" b="0" strike="noStrike" spc="-1">
                <a:solidFill>
                  <a:srgbClr val="FF0000"/>
                </a:solidFill>
                <a:latin typeface="Trebuchet MS"/>
              </a:rPr>
              <a:t>πλασματοκύτταρα</a:t>
            </a:r>
            <a:r>
              <a:rPr lang="el-GR" sz="2600" b="0" strike="noStrike" spc="-1">
                <a:solidFill>
                  <a:srgbClr val="000000"/>
                </a:solidFill>
                <a:latin typeface="Trebuchet MS"/>
              </a:rPr>
              <a:t>, τα οποία παράγουν αντισώματα. Αυτά συνδέονται με τα εξωκυττάρια βακτήρια-τοξίνες (</a:t>
            </a:r>
            <a:r>
              <a:rPr lang="el-GR" sz="2600" b="0" strike="noStrike" spc="-1">
                <a:solidFill>
                  <a:srgbClr val="FF0000"/>
                </a:solidFill>
                <a:latin typeface="Trebuchet MS"/>
              </a:rPr>
              <a:t>αντιγόνα</a:t>
            </a:r>
            <a:r>
              <a:rPr lang="el-GR" sz="2600" b="0" strike="noStrike" spc="-1">
                <a:solidFill>
                  <a:srgbClr val="000000"/>
                </a:solidFill>
                <a:latin typeface="Trebuchet MS"/>
              </a:rPr>
              <a:t>) και τα καταστρέφουν  </a:t>
            </a:r>
            <a:r>
              <a:rPr lang="el-GR" sz="2800" b="1" strike="noStrike" spc="-1">
                <a:solidFill>
                  <a:srgbClr val="000000"/>
                </a:solidFill>
                <a:latin typeface="Trebuchet MS"/>
              </a:rPr>
              <a:t>Β λεμφοκύτταρα: </a:t>
            </a:r>
            <a:r>
              <a:rPr lang="el-GR" sz="2800" b="0" strike="noStrike" spc="-1">
                <a:solidFill>
                  <a:srgbClr val="000000"/>
                </a:solidFill>
                <a:latin typeface="Trebuchet MS"/>
              </a:rPr>
              <a:t>δεν εξαρτώνται στη διαφοροποίησή τους από το Θύμο αδένα</a:t>
            </a:r>
          </a:p>
          <a:p>
            <a:pPr marL="274320" indent="-273960" algn="just">
              <a:lnSpc>
                <a:spcPct val="100000"/>
              </a:lnSpc>
              <a:spcBef>
                <a:spcPts val="601"/>
              </a:spcBef>
            </a:pPr>
            <a:r>
              <a:rPr lang="el-GR" sz="2800" b="0" strike="noStrike" spc="-1">
                <a:solidFill>
                  <a:srgbClr val="000000"/>
                </a:solidFill>
                <a:latin typeface="Trebuchet MS"/>
              </a:rPr>
              <a:t>     Όταν έρθουν σε επαφή με κάποιο αντιγόνο και συχνά με διέγερση από τα Th μετατρέπονται σε πλασματοκύτταρα και αρχίζουν την παραγωγή αντισωμάτων εξειδικευμένων στο συγκεκριμένο αντιγόνο. </a:t>
            </a:r>
          </a:p>
          <a:p>
            <a:pPr marL="274320" indent="-273960" algn="just">
              <a:lnSpc>
                <a:spcPct val="100000"/>
              </a:lnSpc>
              <a:spcBef>
                <a:spcPts val="601"/>
              </a:spcBef>
            </a:pPr>
            <a:r>
              <a:rPr lang="el-GR" sz="2800" b="0" strike="noStrike" spc="-1">
                <a:solidFill>
                  <a:srgbClr val="000000"/>
                </a:solidFill>
                <a:latin typeface="Trebuchet MS"/>
              </a:rPr>
              <a:t>    Παράλληλα παράγονται Β λεμφοκύτταρα προικισμένα με μνήμη που σε περίπτωση νέας έκθεσης στο ίδιο αντιγόνο ξεκινούν πολύ γρηγορότερα την ανοσολογική αντίδραση.</a:t>
            </a:r>
          </a:p>
          <a:p>
            <a:pPr marL="274320" indent="-273960">
              <a:lnSpc>
                <a:spcPct val="100000"/>
              </a:lnSpc>
              <a:spcBef>
                <a:spcPts val="601"/>
              </a:spcBef>
            </a:pPr>
            <a:r>
              <a:rPr lang="el-GR" sz="2800" b="0" strike="noStrike" spc="-1">
                <a:solidFill>
                  <a:srgbClr val="000000"/>
                </a:solidFill>
                <a:latin typeface="Trebuchet MS"/>
              </a:rPr>
              <a:t> </a:t>
            </a:r>
          </a:p>
          <a:p>
            <a:pPr>
              <a:lnSpc>
                <a:spcPct val="100000"/>
              </a:lnSpc>
              <a:spcBef>
                <a:spcPts val="601"/>
              </a:spcBef>
            </a:pPr>
            <a:endParaRPr lang="el-GR" sz="2800" b="0" strike="noStrike" spc="-1">
              <a:solidFill>
                <a:srgbClr val="000000"/>
              </a:solidFill>
              <a:latin typeface="Trebuchet MS"/>
            </a:endParaRPr>
          </a:p>
          <a:p>
            <a:pPr>
              <a:lnSpc>
                <a:spcPct val="100000"/>
              </a:lnSpc>
              <a:spcBef>
                <a:spcPts val="601"/>
              </a:spcBef>
            </a:pP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391</TotalTime>
  <Words>4260</Words>
  <Application>Microsoft Office PowerPoint</Application>
  <PresentationFormat>Προβολή στην οθόνη (16:9)</PresentationFormat>
  <Paragraphs>640</Paragraphs>
  <Slides>101</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101</vt:i4>
      </vt:variant>
    </vt:vector>
  </HeadingPairs>
  <TitlesOfParts>
    <vt:vector size="102" baseType="lpstr">
      <vt:lpstr>Αστικό</vt:lpstr>
      <vt:lpstr>Φυσιολογία-Κύτταρο</vt:lpstr>
      <vt:lpstr>Ορισμός Φυσιολογίας</vt:lpstr>
      <vt:lpstr>Γιατί είναι σημαντική?</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Τα φωσφολιπίδια</vt:lpstr>
      <vt:lpstr>Διαφάνεια 13</vt:lpstr>
      <vt:lpstr>Δομή της κυτταρικής μεμβράνης </vt:lpstr>
      <vt:lpstr>Διαφάνεια 15</vt:lpstr>
      <vt:lpstr>Μεμβρανικές πρωτείνες </vt:lpstr>
      <vt:lpstr>Διαφάνεια 17</vt:lpstr>
      <vt:lpstr>Λειτουργία μεμβρανικών πρωτεινών</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Λειτουργική Οργάνωση του Ανθρωπίνου  σώματος</vt:lpstr>
      <vt:lpstr>Ιστοί</vt:lpstr>
      <vt:lpstr>Διαφάνεια 40</vt:lpstr>
      <vt:lpstr>ΔΙΑΚΙΝΗΣΗ ΜΕΣΑ ΑΠΟ ΤΗΝ ΚΥΤΤΑΡΙΚΗ ΜΕΜΡΑΝΗ</vt:lpstr>
      <vt:lpstr>Διαφάνεια 42</vt:lpstr>
      <vt:lpstr>Διαφάνεια 43</vt:lpstr>
      <vt:lpstr>ΟΜΟΙΟΣΤΑΣΗ</vt:lpstr>
      <vt:lpstr>Μεταφορά ύδατος και διαλυμένων ουσιών</vt:lpstr>
      <vt:lpstr>Διαφάνεια 46</vt:lpstr>
      <vt:lpstr>Όγκος  πλάσματος</vt:lpstr>
      <vt:lpstr>Διάμεσο υγρό</vt:lpstr>
      <vt:lpstr>Διακυτταρικό υγρό</vt:lpstr>
      <vt:lpstr>Διαφάνεια 50</vt:lpstr>
      <vt:lpstr>Ηλεκτρολύτες</vt:lpstr>
      <vt:lpstr>       Φυσιολογία αιμοποιητικού</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ΚΥΤΤΑΡΙΚΑ ΣΥΣΤΑΤΙΚΑ VΙ </vt:lpstr>
      <vt:lpstr>Διαφάνεια 73</vt:lpstr>
      <vt:lpstr>Διαφάνεια 74</vt:lpstr>
      <vt:lpstr>Διαφάνεια 75</vt:lpstr>
      <vt:lpstr>ΑΙΜΟΠΕΤΑΛΙΑ</vt:lpstr>
      <vt:lpstr>Διαφάνεια 77</vt:lpstr>
      <vt:lpstr>Διαφάνεια 78</vt:lpstr>
      <vt:lpstr>Διαφάνεια 79</vt:lpstr>
      <vt:lpstr>Διαφάνεια 80</vt:lpstr>
      <vt:lpstr>Διαφάνεια 81</vt:lpstr>
      <vt:lpstr>ΟΜΑΔΕΣ ΑΙΜΑΤΟΣ </vt:lpstr>
      <vt:lpstr>Διαφάνεια 83</vt:lpstr>
      <vt:lpstr>Διαφάνεια 84</vt:lpstr>
      <vt:lpstr>ΣΥΣΤΗΜΑ RHESUS</vt:lpstr>
      <vt:lpstr>Διαφάνεια 86</vt:lpstr>
      <vt:lpstr>Διαφάνεια 87</vt:lpstr>
      <vt:lpstr>ΑΙΜΟΣΤΑΣΗ </vt:lpstr>
      <vt:lpstr>Αγγειακός σπασμός</vt:lpstr>
      <vt:lpstr>Δημιουργία Αιμοπεταλιακού βύσματος</vt:lpstr>
      <vt:lpstr>Πήξη αίματος και σχηματισμός θρόμβου</vt:lpstr>
      <vt:lpstr>Διαφάνεια 92</vt:lpstr>
      <vt:lpstr>Ινωδόλυση</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Φυσιολογία-Κύτταρο</dc:title>
  <dc:creator>user</dc:creator>
  <cp:lastModifiedBy>LAGA</cp:lastModifiedBy>
  <cp:revision>65</cp:revision>
  <dcterms:created xsi:type="dcterms:W3CDTF">2015-12-20T04:43:57Z</dcterms:created>
  <dcterms:modified xsi:type="dcterms:W3CDTF">2022-10-28T18:06:44Z</dcterms:modified>
</cp:coreProperties>
</file>